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8"/>
  </p:notesMasterIdLst>
  <p:sldIdLst>
    <p:sldId id="1482" r:id="rId2"/>
    <p:sldId id="2023" r:id="rId3"/>
    <p:sldId id="2024" r:id="rId4"/>
    <p:sldId id="2028" r:id="rId5"/>
    <p:sldId id="2031" r:id="rId6"/>
    <p:sldId id="2027" r:id="rId7"/>
    <p:sldId id="2051" r:id="rId8"/>
    <p:sldId id="2030" r:id="rId9"/>
    <p:sldId id="2050" r:id="rId10"/>
    <p:sldId id="2034" r:id="rId11"/>
    <p:sldId id="2033" r:id="rId12"/>
    <p:sldId id="2032" r:id="rId13"/>
    <p:sldId id="2036" r:id="rId14"/>
    <p:sldId id="2035" r:id="rId15"/>
    <p:sldId id="2037" r:id="rId16"/>
    <p:sldId id="2038" r:id="rId17"/>
    <p:sldId id="2039" r:id="rId18"/>
    <p:sldId id="2040" r:id="rId19"/>
    <p:sldId id="2043" r:id="rId20"/>
    <p:sldId id="2042" r:id="rId21"/>
    <p:sldId id="2044" r:id="rId22"/>
    <p:sldId id="2045" r:id="rId23"/>
    <p:sldId id="2046" r:id="rId24"/>
    <p:sldId id="2047" r:id="rId25"/>
    <p:sldId id="2048" r:id="rId26"/>
    <p:sldId id="2049" r:id="rId27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536"/>
    <a:srgbClr val="F9CD51"/>
    <a:srgbClr val="FFA54B"/>
    <a:srgbClr val="8BC129"/>
    <a:srgbClr val="CFEB67"/>
    <a:srgbClr val="4DDA46"/>
    <a:srgbClr val="ADDB7B"/>
    <a:srgbClr val="F7BE09"/>
    <a:srgbClr val="F49C0C"/>
    <a:srgbClr val="FCF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9480" autoAdjust="0"/>
  </p:normalViewPr>
  <p:slideViewPr>
    <p:cSldViewPr>
      <p:cViewPr>
        <p:scale>
          <a:sx n="78" d="100"/>
          <a:sy n="78" d="100"/>
        </p:scale>
        <p:origin x="-1426" y="-8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44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microsoft.com/office/2007/relationships/hdphoto" Target="../media/hdphoto3.wdp"/><Relationship Id="rId1" Type="http://schemas.openxmlformats.org/officeDocument/2006/relationships/image" Target="../media/image3.png"/><Relationship Id="rId6" Type="http://schemas.microsoft.com/office/2007/relationships/hdphoto" Target="../media/hdphoto5.wdp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microsoft.com/office/2007/relationships/hdphoto" Target="../media/hdphoto3.wdp"/><Relationship Id="rId1" Type="http://schemas.openxmlformats.org/officeDocument/2006/relationships/image" Target="../media/image3.png"/><Relationship Id="rId6" Type="http://schemas.microsoft.com/office/2007/relationships/hdphoto" Target="../media/hdphoto5.wdp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F34F6-C76D-4879-BE3D-6866E9D2F3D0}" type="doc">
      <dgm:prSet loTypeId="urn:microsoft.com/office/officeart/2005/8/layout/vList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010B0C85-8965-41F4-A1FE-2BF1ED74F4F6}">
      <dgm:prSet custT="1"/>
      <dgm:spPr/>
      <dgm:t>
        <a:bodyPr/>
        <a:lstStyle/>
        <a:p>
          <a:pPr algn="ctr"/>
          <a:r>
            <a:rPr lang="el-GR" sz="2800" dirty="0" smtClean="0"/>
            <a:t>Ο σχεδιασμός, η ανάπτυξη και η αποτίμηση συμπληρωματικού εκπαιδευτικού υλικού για την εξ αποστάσεως εκπαίδευση στο μάθημα της Σύγχρονης Αισθητικής, στην ενότητα του δέρματος, για τους μαθητές  της Γ’ τάξης ΕΠΑΛ . </a:t>
          </a:r>
          <a:endParaRPr lang="el-GR" sz="2800" dirty="0"/>
        </a:p>
      </dgm:t>
    </dgm:pt>
    <dgm:pt modelId="{FBFC125C-E9B6-4C9D-9C5E-FE0C0D337BBA}" type="parTrans" cxnId="{94293730-095A-4DD1-BC4E-176BC0ED8F12}">
      <dgm:prSet/>
      <dgm:spPr/>
      <dgm:t>
        <a:bodyPr/>
        <a:lstStyle/>
        <a:p>
          <a:endParaRPr lang="el-GR"/>
        </a:p>
      </dgm:t>
    </dgm:pt>
    <dgm:pt modelId="{B431B4F7-1906-4E2A-878B-71524A4F72E2}" type="sibTrans" cxnId="{94293730-095A-4DD1-BC4E-176BC0ED8F12}">
      <dgm:prSet/>
      <dgm:spPr/>
      <dgm:t>
        <a:bodyPr/>
        <a:lstStyle/>
        <a:p>
          <a:endParaRPr lang="el-GR"/>
        </a:p>
      </dgm:t>
    </dgm:pt>
    <dgm:pt modelId="{ACA2D8AB-B0A1-4910-AACB-17B9675D746D}" type="pres">
      <dgm:prSet presAssocID="{625F34F6-C76D-4879-BE3D-6866E9D2F3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DC9ECB-3D06-4CDB-8CB0-EC1DC8697AF6}" type="pres">
      <dgm:prSet presAssocID="{010B0C85-8965-41F4-A1FE-2BF1ED74F4F6}" presName="parentText" presStyleLbl="node1" presStyleIdx="0" presStyleCnt="1" custLinFactNeighborY="39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4293730-095A-4DD1-BC4E-176BC0ED8F12}" srcId="{625F34F6-C76D-4879-BE3D-6866E9D2F3D0}" destId="{010B0C85-8965-41F4-A1FE-2BF1ED74F4F6}" srcOrd="0" destOrd="0" parTransId="{FBFC125C-E9B6-4C9D-9C5E-FE0C0D337BBA}" sibTransId="{B431B4F7-1906-4E2A-878B-71524A4F72E2}"/>
    <dgm:cxn modelId="{36F23B90-F33A-4564-A197-AA94183205A2}" type="presOf" srcId="{625F34F6-C76D-4879-BE3D-6866E9D2F3D0}" destId="{ACA2D8AB-B0A1-4910-AACB-17B9675D746D}" srcOrd="0" destOrd="0" presId="urn:microsoft.com/office/officeart/2005/8/layout/vList2"/>
    <dgm:cxn modelId="{C52FB666-B7BB-4722-A356-C7C126275F94}" type="presOf" srcId="{010B0C85-8965-41F4-A1FE-2BF1ED74F4F6}" destId="{12DC9ECB-3D06-4CDB-8CB0-EC1DC8697AF6}" srcOrd="0" destOrd="0" presId="urn:microsoft.com/office/officeart/2005/8/layout/vList2"/>
    <dgm:cxn modelId="{A9E7E932-336F-457A-8A71-7F6067C58A3A}" type="presParOf" srcId="{ACA2D8AB-B0A1-4910-AACB-17B9675D746D}" destId="{12DC9ECB-3D06-4CDB-8CB0-EC1DC8697AF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6C3586-29E7-4D2A-80D5-F77880DE6195}" type="doc">
      <dgm:prSet loTypeId="urn:microsoft.com/office/officeart/2005/8/layout/defaul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8FDFBD97-6905-4F05-B0CB-003DC8EEB05A}">
      <dgm:prSet custT="1"/>
      <dgm:spPr/>
      <dgm:t>
        <a:bodyPr/>
        <a:lstStyle/>
        <a:p>
          <a:pPr algn="just"/>
          <a:r>
            <a:rPr lang="el-GR" sz="2000" b="1" dirty="0" smtClean="0">
              <a:solidFill>
                <a:schemeClr val="accent4"/>
              </a:solidFill>
            </a:rPr>
            <a:t>Εκπαιδευτική: </a:t>
          </a:r>
          <a:r>
            <a:rPr lang="el-GR" sz="2000" b="1" dirty="0" smtClean="0"/>
            <a:t>Δημιουργία συμπληρωματικού </a:t>
          </a:r>
          <a:r>
            <a:rPr lang="el-GR" sz="2000" b="1" smtClean="0"/>
            <a:t>ΕΥ με</a:t>
          </a:r>
          <a:r>
            <a:rPr lang="en-US" sz="2000" b="1" smtClean="0"/>
            <a:t> </a:t>
          </a:r>
          <a:r>
            <a:rPr lang="el-GR" sz="2000" b="1" smtClean="0"/>
            <a:t>τις αρχές και </a:t>
          </a:r>
          <a:r>
            <a:rPr lang="el-GR" sz="2000" b="1" dirty="0" smtClean="0"/>
            <a:t>τη μεθοδολογία της ΕξΑΕ με σκοπό την αξιοποίηση του στην εκπαιδευτική διαδικασία.</a:t>
          </a:r>
          <a:endParaRPr lang="el-GR" sz="2000" b="1" dirty="0"/>
        </a:p>
      </dgm:t>
    </dgm:pt>
    <dgm:pt modelId="{F149EF09-6823-450E-B94C-38930EB67197}" type="parTrans" cxnId="{908EC7F8-80E9-4BDB-A932-D2293325293C}">
      <dgm:prSet/>
      <dgm:spPr/>
      <dgm:t>
        <a:bodyPr/>
        <a:lstStyle/>
        <a:p>
          <a:endParaRPr lang="el-GR"/>
        </a:p>
      </dgm:t>
    </dgm:pt>
    <dgm:pt modelId="{0902623E-29DB-4CE1-9553-DF2D8EB993A6}" type="sibTrans" cxnId="{908EC7F8-80E9-4BDB-A932-D2293325293C}">
      <dgm:prSet/>
      <dgm:spPr/>
      <dgm:t>
        <a:bodyPr/>
        <a:lstStyle/>
        <a:p>
          <a:endParaRPr lang="el-GR"/>
        </a:p>
      </dgm:t>
    </dgm:pt>
    <dgm:pt modelId="{FF2796F9-B827-4DC5-A3E0-0BCBBEADD51A}">
      <dgm:prSet custT="1"/>
      <dgm:spPr/>
      <dgm:t>
        <a:bodyPr/>
        <a:lstStyle/>
        <a:p>
          <a:pPr algn="just"/>
          <a:r>
            <a:rPr lang="el-GR" sz="2000" b="1" dirty="0" smtClean="0">
              <a:solidFill>
                <a:schemeClr val="accent4"/>
              </a:solidFill>
            </a:rPr>
            <a:t>Ερευνητική: </a:t>
          </a:r>
          <a:r>
            <a:rPr lang="el-GR" sz="2000" b="1" dirty="0" smtClean="0">
              <a:solidFill>
                <a:schemeClr val="bg1"/>
              </a:solidFill>
            </a:rPr>
            <a:t>Διερεύνηση και αποτίμηση </a:t>
          </a:r>
          <a:r>
            <a:rPr lang="el-GR" sz="2000" b="1" dirty="0" smtClean="0"/>
            <a:t>της αποδοχής ΕΥ σχεδιασμένο με τις αρχές της ΕξΑΕ και τους νέους τρόπους μάθησης. </a:t>
          </a:r>
          <a:endParaRPr lang="el-GR" sz="2000" b="1" dirty="0"/>
        </a:p>
      </dgm:t>
    </dgm:pt>
    <dgm:pt modelId="{8D803867-C2A9-4B00-83B5-DADF57C3E88F}" type="parTrans" cxnId="{6C152EF4-8B85-46BC-A373-08AD4F3086CA}">
      <dgm:prSet/>
      <dgm:spPr/>
      <dgm:t>
        <a:bodyPr/>
        <a:lstStyle/>
        <a:p>
          <a:endParaRPr lang="el-GR"/>
        </a:p>
      </dgm:t>
    </dgm:pt>
    <dgm:pt modelId="{679E39C6-3D61-4B49-AB2D-D3E46F631101}" type="sibTrans" cxnId="{6C152EF4-8B85-46BC-A373-08AD4F3086CA}">
      <dgm:prSet/>
      <dgm:spPr/>
      <dgm:t>
        <a:bodyPr/>
        <a:lstStyle/>
        <a:p>
          <a:endParaRPr lang="el-GR"/>
        </a:p>
      </dgm:t>
    </dgm:pt>
    <dgm:pt modelId="{8D3E485B-E378-4999-AA74-A1F9037539D4}">
      <dgm:prSet custT="1"/>
      <dgm:spPr/>
      <dgm:t>
        <a:bodyPr/>
        <a:lstStyle/>
        <a:p>
          <a:pPr algn="just"/>
          <a:r>
            <a:rPr lang="el-GR" sz="2000" b="1" dirty="0" smtClean="0">
              <a:solidFill>
                <a:schemeClr val="accent4"/>
              </a:solidFill>
            </a:rPr>
            <a:t>Κοινωνική: </a:t>
          </a:r>
          <a:r>
            <a:rPr lang="el-GR" sz="2000" b="1" dirty="0" smtClean="0"/>
            <a:t>Γνωριμία των  εκπαιδευτικών με συμπληρωματικό ΕΥ σχεδιασμένο με τις αρχές της ΕξΑΕ.   Εμπλουτισμός και εκσυγχρονισμός της εκπαιδευτικής πράξης. </a:t>
          </a:r>
          <a:endParaRPr lang="el-GR" sz="2000" b="1" dirty="0"/>
        </a:p>
      </dgm:t>
    </dgm:pt>
    <dgm:pt modelId="{56069C29-540A-4788-9E97-B61640F69C7E}" type="parTrans" cxnId="{A3199210-5B5E-4A80-AD66-A89ECA5C3E69}">
      <dgm:prSet/>
      <dgm:spPr/>
      <dgm:t>
        <a:bodyPr/>
        <a:lstStyle/>
        <a:p>
          <a:endParaRPr lang="el-GR"/>
        </a:p>
      </dgm:t>
    </dgm:pt>
    <dgm:pt modelId="{0365AA15-73B2-4E89-9918-86E2D7C732DE}" type="sibTrans" cxnId="{A3199210-5B5E-4A80-AD66-A89ECA5C3E69}">
      <dgm:prSet/>
      <dgm:spPr/>
      <dgm:t>
        <a:bodyPr/>
        <a:lstStyle/>
        <a:p>
          <a:endParaRPr lang="el-GR"/>
        </a:p>
      </dgm:t>
    </dgm:pt>
    <dgm:pt modelId="{F0A11FDB-CE7F-4660-9E78-AB068662CCBE}" type="pres">
      <dgm:prSet presAssocID="{666C3586-29E7-4D2A-80D5-F77880DE619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99CDFEE-908C-4659-B737-78212422956B}" type="pres">
      <dgm:prSet presAssocID="{8FDFBD97-6905-4F05-B0CB-003DC8EEB05A}" presName="node" presStyleLbl="node1" presStyleIdx="0" presStyleCnt="3" custLinFactNeighborX="-1635" custLinFactNeighborY="276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545C67-9E8F-4E16-87AC-D2743C717C71}" type="pres">
      <dgm:prSet presAssocID="{0902623E-29DB-4CE1-9553-DF2D8EB993A6}" presName="sibTrans" presStyleCnt="0"/>
      <dgm:spPr/>
    </dgm:pt>
    <dgm:pt modelId="{D260F504-100D-460E-91D1-FD21DFE434AB}" type="pres">
      <dgm:prSet presAssocID="{FF2796F9-B827-4DC5-A3E0-0BCBBEADD51A}" presName="node" presStyleLbl="node1" presStyleIdx="1" presStyleCnt="3" custLinFactNeighborX="-39" custLinFactNeighborY="276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FC0CCD6-5668-4A6A-8553-A161C6A229D2}" type="pres">
      <dgm:prSet presAssocID="{679E39C6-3D61-4B49-AB2D-D3E46F631101}" presName="sibTrans" presStyleCnt="0"/>
      <dgm:spPr/>
    </dgm:pt>
    <dgm:pt modelId="{C231CFDA-EB7A-4C77-ABC1-F2D1AF874FEB}" type="pres">
      <dgm:prSet presAssocID="{8D3E485B-E378-4999-AA74-A1F9037539D4}" presName="node" presStyleLbl="node1" presStyleIdx="2" presStyleCnt="3" custLinFactNeighborX="1051" custLinFactNeighborY="15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C152EF4-8B85-46BC-A373-08AD4F3086CA}" srcId="{666C3586-29E7-4D2A-80D5-F77880DE6195}" destId="{FF2796F9-B827-4DC5-A3E0-0BCBBEADD51A}" srcOrd="1" destOrd="0" parTransId="{8D803867-C2A9-4B00-83B5-DADF57C3E88F}" sibTransId="{679E39C6-3D61-4B49-AB2D-D3E46F631101}"/>
    <dgm:cxn modelId="{02D47870-B8D7-402D-9C5B-09B513188D60}" type="presOf" srcId="{FF2796F9-B827-4DC5-A3E0-0BCBBEADD51A}" destId="{D260F504-100D-460E-91D1-FD21DFE434AB}" srcOrd="0" destOrd="0" presId="urn:microsoft.com/office/officeart/2005/8/layout/default"/>
    <dgm:cxn modelId="{A3199210-5B5E-4A80-AD66-A89ECA5C3E69}" srcId="{666C3586-29E7-4D2A-80D5-F77880DE6195}" destId="{8D3E485B-E378-4999-AA74-A1F9037539D4}" srcOrd="2" destOrd="0" parTransId="{56069C29-540A-4788-9E97-B61640F69C7E}" sibTransId="{0365AA15-73B2-4E89-9918-86E2D7C732DE}"/>
    <dgm:cxn modelId="{26530036-B9C2-454C-95FD-0B957F23B660}" type="presOf" srcId="{8FDFBD97-6905-4F05-B0CB-003DC8EEB05A}" destId="{A99CDFEE-908C-4659-B737-78212422956B}" srcOrd="0" destOrd="0" presId="urn:microsoft.com/office/officeart/2005/8/layout/default"/>
    <dgm:cxn modelId="{20E812AA-F08C-4A99-A4EE-162CDCC92F0F}" type="presOf" srcId="{666C3586-29E7-4D2A-80D5-F77880DE6195}" destId="{F0A11FDB-CE7F-4660-9E78-AB068662CCBE}" srcOrd="0" destOrd="0" presId="urn:microsoft.com/office/officeart/2005/8/layout/default"/>
    <dgm:cxn modelId="{844BA774-25AB-442A-9F95-BF5B99A9E51A}" type="presOf" srcId="{8D3E485B-E378-4999-AA74-A1F9037539D4}" destId="{C231CFDA-EB7A-4C77-ABC1-F2D1AF874FEB}" srcOrd="0" destOrd="0" presId="urn:microsoft.com/office/officeart/2005/8/layout/default"/>
    <dgm:cxn modelId="{908EC7F8-80E9-4BDB-A932-D2293325293C}" srcId="{666C3586-29E7-4D2A-80D5-F77880DE6195}" destId="{8FDFBD97-6905-4F05-B0CB-003DC8EEB05A}" srcOrd="0" destOrd="0" parTransId="{F149EF09-6823-450E-B94C-38930EB67197}" sibTransId="{0902623E-29DB-4CE1-9553-DF2D8EB993A6}"/>
    <dgm:cxn modelId="{2D210C07-8507-4226-BEF2-0AC03F5DB746}" type="presParOf" srcId="{F0A11FDB-CE7F-4660-9E78-AB068662CCBE}" destId="{A99CDFEE-908C-4659-B737-78212422956B}" srcOrd="0" destOrd="0" presId="urn:microsoft.com/office/officeart/2005/8/layout/default"/>
    <dgm:cxn modelId="{E627DB1F-7609-4F5C-BB51-D49433CB6E62}" type="presParOf" srcId="{F0A11FDB-CE7F-4660-9E78-AB068662CCBE}" destId="{41545C67-9E8F-4E16-87AC-D2743C717C71}" srcOrd="1" destOrd="0" presId="urn:microsoft.com/office/officeart/2005/8/layout/default"/>
    <dgm:cxn modelId="{37979AFB-4A64-420A-B16A-E6D1896B303F}" type="presParOf" srcId="{F0A11FDB-CE7F-4660-9E78-AB068662CCBE}" destId="{D260F504-100D-460E-91D1-FD21DFE434AB}" srcOrd="2" destOrd="0" presId="urn:microsoft.com/office/officeart/2005/8/layout/default"/>
    <dgm:cxn modelId="{EDA0F61A-34E2-4877-A691-F97158D9062A}" type="presParOf" srcId="{F0A11FDB-CE7F-4660-9E78-AB068662CCBE}" destId="{6FC0CCD6-5668-4A6A-8553-A161C6A229D2}" srcOrd="3" destOrd="0" presId="urn:microsoft.com/office/officeart/2005/8/layout/default"/>
    <dgm:cxn modelId="{76EFA183-894B-48D3-ADFD-AF45D355C508}" type="presParOf" srcId="{F0A11FDB-CE7F-4660-9E78-AB068662CCBE}" destId="{C231CFDA-EB7A-4C77-ABC1-F2D1AF874FE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595F52-9768-4A8B-BF7D-F5B9A22784FB}" type="doc">
      <dgm:prSet loTypeId="urn:microsoft.com/office/officeart/2005/8/layout/pyramid2" loCatId="list" qsTypeId="urn:microsoft.com/office/officeart/2005/8/quickstyle/3d3" qsCatId="3D" csTypeId="urn:microsoft.com/office/officeart/2005/8/colors/accent6_5" csCatId="accent6" phldr="1"/>
      <dgm:spPr/>
    </dgm:pt>
    <dgm:pt modelId="{B60BC0FA-4AE4-4D33-B0AC-AA8C265D7981}">
      <dgm:prSet phldrT="[Κείμενο]" custT="1"/>
      <dgm:spPr>
        <a:ln w="28575"/>
      </dgm:spPr>
      <dgm:t>
        <a:bodyPr/>
        <a:lstStyle/>
        <a:p>
          <a:endParaRPr lang="el-GR" sz="2000" b="0" dirty="0" smtClean="0"/>
        </a:p>
        <a:p>
          <a:r>
            <a:rPr lang="el-GR" sz="2000" b="0" dirty="0" smtClean="0"/>
            <a:t>Να διερευνηθεί αν το εκπαιδευτικό υλικό διέπεται από τις αρχές και τη μεθοδολογία της ΕξΑΕ.</a:t>
          </a:r>
        </a:p>
        <a:p>
          <a:pPr algn="just"/>
          <a:endParaRPr lang="el-GR" sz="2000" b="0" dirty="0"/>
        </a:p>
      </dgm:t>
    </dgm:pt>
    <dgm:pt modelId="{DA507142-7EAA-4E0C-AB4B-480768BEADAE}" type="parTrans" cxnId="{81F7F72F-AFB3-43E6-90F7-666D75CFE852}">
      <dgm:prSet/>
      <dgm:spPr/>
      <dgm:t>
        <a:bodyPr/>
        <a:lstStyle/>
        <a:p>
          <a:endParaRPr lang="el-GR"/>
        </a:p>
      </dgm:t>
    </dgm:pt>
    <dgm:pt modelId="{5E631109-DE30-411E-8F6A-154E4805FB2C}" type="sibTrans" cxnId="{81F7F72F-AFB3-43E6-90F7-666D75CFE852}">
      <dgm:prSet/>
      <dgm:spPr/>
      <dgm:t>
        <a:bodyPr/>
        <a:lstStyle/>
        <a:p>
          <a:endParaRPr lang="el-GR"/>
        </a:p>
      </dgm:t>
    </dgm:pt>
    <dgm:pt modelId="{D7B16781-2254-4082-845C-1AA02E591F8D}">
      <dgm:prSet phldrT="[Κείμενο]" custT="1"/>
      <dgm:spPr/>
      <dgm:t>
        <a:bodyPr/>
        <a:lstStyle/>
        <a:p>
          <a:pPr algn="just"/>
          <a:r>
            <a:rPr lang="el-GR" sz="2000" dirty="0" smtClean="0"/>
            <a:t>Να διερευνηθούν οι απόψεις των εκπαιδευτικών σχετικά με την ευχρηστία και την αποτελεσματικότητα του ΕΥ ως συμπληρωματικό μέσο στη διαδικασία της μάθησης.</a:t>
          </a:r>
          <a:endParaRPr lang="el-GR" sz="2000" dirty="0"/>
        </a:p>
      </dgm:t>
    </dgm:pt>
    <dgm:pt modelId="{7A011FE3-48E9-45FC-9394-028DAC4F89EF}" type="parTrans" cxnId="{A2CB51C4-66B4-4AC9-A70B-C2D0E9195E8C}">
      <dgm:prSet/>
      <dgm:spPr/>
      <dgm:t>
        <a:bodyPr/>
        <a:lstStyle/>
        <a:p>
          <a:endParaRPr lang="el-GR"/>
        </a:p>
      </dgm:t>
    </dgm:pt>
    <dgm:pt modelId="{98DBDD7F-41A2-4A5C-A30B-05BE7AA693A9}" type="sibTrans" cxnId="{A2CB51C4-66B4-4AC9-A70B-C2D0E9195E8C}">
      <dgm:prSet/>
      <dgm:spPr/>
      <dgm:t>
        <a:bodyPr/>
        <a:lstStyle/>
        <a:p>
          <a:endParaRPr lang="el-GR"/>
        </a:p>
      </dgm:t>
    </dgm:pt>
    <dgm:pt modelId="{78C022D8-E4E7-4C04-B05A-FB37024D9143}">
      <dgm:prSet custT="1"/>
      <dgm:spPr>
        <a:ln w="38100"/>
      </dgm:spPr>
      <dgm:t>
        <a:bodyPr/>
        <a:lstStyle/>
        <a:p>
          <a:pPr algn="just"/>
          <a:r>
            <a:rPr lang="el-GR" sz="2000" dirty="0" smtClean="0"/>
            <a:t>Να αξιολογηθεί αν το εκπαιδευτικό υλικό έχει δημιουργηθεί σύμφωνα με τις αρχές της Πολυμεσικής Μάθησης.</a:t>
          </a:r>
          <a:endParaRPr lang="el-GR" sz="2000" dirty="0"/>
        </a:p>
      </dgm:t>
    </dgm:pt>
    <dgm:pt modelId="{FF8A906F-1CDB-4BD2-9FB0-B060745E513F}" type="parTrans" cxnId="{DEB24333-04BF-4516-97C0-31204E3FEBC2}">
      <dgm:prSet/>
      <dgm:spPr/>
      <dgm:t>
        <a:bodyPr/>
        <a:lstStyle/>
        <a:p>
          <a:endParaRPr lang="el-GR"/>
        </a:p>
      </dgm:t>
    </dgm:pt>
    <dgm:pt modelId="{8D485592-6652-4B65-8B9F-8A040C482548}" type="sibTrans" cxnId="{DEB24333-04BF-4516-97C0-31204E3FEBC2}">
      <dgm:prSet/>
      <dgm:spPr/>
      <dgm:t>
        <a:bodyPr/>
        <a:lstStyle/>
        <a:p>
          <a:endParaRPr lang="el-GR"/>
        </a:p>
      </dgm:t>
    </dgm:pt>
    <dgm:pt modelId="{13074E7C-EB66-4055-A6EB-BCCB3685850F}" type="pres">
      <dgm:prSet presAssocID="{79595F52-9768-4A8B-BF7D-F5B9A22784FB}" presName="compositeShape" presStyleCnt="0">
        <dgm:presLayoutVars>
          <dgm:dir/>
          <dgm:resizeHandles/>
        </dgm:presLayoutVars>
      </dgm:prSet>
      <dgm:spPr/>
    </dgm:pt>
    <dgm:pt modelId="{239B5E81-4435-4C71-8AA6-911AD710EE25}" type="pres">
      <dgm:prSet presAssocID="{79595F52-9768-4A8B-BF7D-F5B9A22784FB}" presName="pyramid" presStyleLbl="node1" presStyleIdx="0" presStyleCnt="1"/>
      <dgm:spPr/>
    </dgm:pt>
    <dgm:pt modelId="{C6E20059-9DAF-4F9B-A485-C0DBC40BBB4A}" type="pres">
      <dgm:prSet presAssocID="{79595F52-9768-4A8B-BF7D-F5B9A22784FB}" presName="theList" presStyleCnt="0"/>
      <dgm:spPr/>
    </dgm:pt>
    <dgm:pt modelId="{4CF39A4E-A153-4218-B371-138AA44A46F1}" type="pres">
      <dgm:prSet presAssocID="{B60BC0FA-4AE4-4D33-B0AC-AA8C265D7981}" presName="aNode" presStyleLbl="fgAcc1" presStyleIdx="0" presStyleCnt="3" custScaleX="215976" custScaleY="1102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6A63AD-336C-4B20-967D-A99EE219DA5D}" type="pres">
      <dgm:prSet presAssocID="{B60BC0FA-4AE4-4D33-B0AC-AA8C265D7981}" presName="aSpace" presStyleCnt="0"/>
      <dgm:spPr/>
    </dgm:pt>
    <dgm:pt modelId="{6178E8C9-4FAC-49CF-925A-8A20D4016BDA}" type="pres">
      <dgm:prSet presAssocID="{78C022D8-E4E7-4C04-B05A-FB37024D9143}" presName="aNode" presStyleLbl="fgAcc1" presStyleIdx="1" presStyleCnt="3" custScaleX="215976" custScaleY="1060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2A07F7-A780-4E1D-8D19-2140CD56A613}" type="pres">
      <dgm:prSet presAssocID="{78C022D8-E4E7-4C04-B05A-FB37024D9143}" presName="aSpace" presStyleCnt="0"/>
      <dgm:spPr/>
    </dgm:pt>
    <dgm:pt modelId="{AAEEACCB-8A5F-4E39-B70F-0F935A479356}" type="pres">
      <dgm:prSet presAssocID="{D7B16781-2254-4082-845C-1AA02E591F8D}" presName="aNode" presStyleLbl="fgAcc1" presStyleIdx="2" presStyleCnt="3" custScaleX="215976" custScaleY="1211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A263CF-D449-4309-B44A-104E3C978D87}" type="pres">
      <dgm:prSet presAssocID="{D7B16781-2254-4082-845C-1AA02E591F8D}" presName="aSpace" presStyleCnt="0"/>
      <dgm:spPr/>
    </dgm:pt>
  </dgm:ptLst>
  <dgm:cxnLst>
    <dgm:cxn modelId="{7AD6A10E-8398-4906-8B05-BF3295EC1340}" type="presOf" srcId="{B60BC0FA-4AE4-4D33-B0AC-AA8C265D7981}" destId="{4CF39A4E-A153-4218-B371-138AA44A46F1}" srcOrd="0" destOrd="0" presId="urn:microsoft.com/office/officeart/2005/8/layout/pyramid2"/>
    <dgm:cxn modelId="{23C40832-FFC7-49E1-A83B-E4F544C32982}" type="presOf" srcId="{D7B16781-2254-4082-845C-1AA02E591F8D}" destId="{AAEEACCB-8A5F-4E39-B70F-0F935A479356}" srcOrd="0" destOrd="0" presId="urn:microsoft.com/office/officeart/2005/8/layout/pyramid2"/>
    <dgm:cxn modelId="{A2CB51C4-66B4-4AC9-A70B-C2D0E9195E8C}" srcId="{79595F52-9768-4A8B-BF7D-F5B9A22784FB}" destId="{D7B16781-2254-4082-845C-1AA02E591F8D}" srcOrd="2" destOrd="0" parTransId="{7A011FE3-48E9-45FC-9394-028DAC4F89EF}" sibTransId="{98DBDD7F-41A2-4A5C-A30B-05BE7AA693A9}"/>
    <dgm:cxn modelId="{147DC812-573B-4E8D-83BE-844A4D025F6E}" type="presOf" srcId="{78C022D8-E4E7-4C04-B05A-FB37024D9143}" destId="{6178E8C9-4FAC-49CF-925A-8A20D4016BDA}" srcOrd="0" destOrd="0" presId="urn:microsoft.com/office/officeart/2005/8/layout/pyramid2"/>
    <dgm:cxn modelId="{DEB24333-04BF-4516-97C0-31204E3FEBC2}" srcId="{79595F52-9768-4A8B-BF7D-F5B9A22784FB}" destId="{78C022D8-E4E7-4C04-B05A-FB37024D9143}" srcOrd="1" destOrd="0" parTransId="{FF8A906F-1CDB-4BD2-9FB0-B060745E513F}" sibTransId="{8D485592-6652-4B65-8B9F-8A040C482548}"/>
    <dgm:cxn modelId="{A0E3DF9B-0698-41C2-8130-8F5CA9477E5C}" type="presOf" srcId="{79595F52-9768-4A8B-BF7D-F5B9A22784FB}" destId="{13074E7C-EB66-4055-A6EB-BCCB3685850F}" srcOrd="0" destOrd="0" presId="urn:microsoft.com/office/officeart/2005/8/layout/pyramid2"/>
    <dgm:cxn modelId="{81F7F72F-AFB3-43E6-90F7-666D75CFE852}" srcId="{79595F52-9768-4A8B-BF7D-F5B9A22784FB}" destId="{B60BC0FA-4AE4-4D33-B0AC-AA8C265D7981}" srcOrd="0" destOrd="0" parTransId="{DA507142-7EAA-4E0C-AB4B-480768BEADAE}" sibTransId="{5E631109-DE30-411E-8F6A-154E4805FB2C}"/>
    <dgm:cxn modelId="{3B1B0471-649A-4070-8EC6-A8CB359B1A5D}" type="presParOf" srcId="{13074E7C-EB66-4055-A6EB-BCCB3685850F}" destId="{239B5E81-4435-4C71-8AA6-911AD710EE25}" srcOrd="0" destOrd="0" presId="urn:microsoft.com/office/officeart/2005/8/layout/pyramid2"/>
    <dgm:cxn modelId="{607C9A84-E83A-4711-8F82-E9AC6A8EA321}" type="presParOf" srcId="{13074E7C-EB66-4055-A6EB-BCCB3685850F}" destId="{C6E20059-9DAF-4F9B-A485-C0DBC40BBB4A}" srcOrd="1" destOrd="0" presId="urn:microsoft.com/office/officeart/2005/8/layout/pyramid2"/>
    <dgm:cxn modelId="{3B6820F0-551D-466F-B591-4D1475E94CF3}" type="presParOf" srcId="{C6E20059-9DAF-4F9B-A485-C0DBC40BBB4A}" destId="{4CF39A4E-A153-4218-B371-138AA44A46F1}" srcOrd="0" destOrd="0" presId="urn:microsoft.com/office/officeart/2005/8/layout/pyramid2"/>
    <dgm:cxn modelId="{5ABC2184-A171-4120-9C06-0C562DCC1AF0}" type="presParOf" srcId="{C6E20059-9DAF-4F9B-A485-C0DBC40BBB4A}" destId="{FA6A63AD-336C-4B20-967D-A99EE219DA5D}" srcOrd="1" destOrd="0" presId="urn:microsoft.com/office/officeart/2005/8/layout/pyramid2"/>
    <dgm:cxn modelId="{E329D77F-E46E-4534-B43B-757CA2C2C3C6}" type="presParOf" srcId="{C6E20059-9DAF-4F9B-A485-C0DBC40BBB4A}" destId="{6178E8C9-4FAC-49CF-925A-8A20D4016BDA}" srcOrd="2" destOrd="0" presId="urn:microsoft.com/office/officeart/2005/8/layout/pyramid2"/>
    <dgm:cxn modelId="{DE8FCA08-CC4A-4B12-A45A-B4BFF2DB7A57}" type="presParOf" srcId="{C6E20059-9DAF-4F9B-A485-C0DBC40BBB4A}" destId="{6A2A07F7-A780-4E1D-8D19-2140CD56A613}" srcOrd="3" destOrd="0" presId="urn:microsoft.com/office/officeart/2005/8/layout/pyramid2"/>
    <dgm:cxn modelId="{067A7F98-A12F-4F2B-9564-806D0C2A0FEA}" type="presParOf" srcId="{C6E20059-9DAF-4F9B-A485-C0DBC40BBB4A}" destId="{AAEEACCB-8A5F-4E39-B70F-0F935A479356}" srcOrd="4" destOrd="0" presId="urn:microsoft.com/office/officeart/2005/8/layout/pyramid2"/>
    <dgm:cxn modelId="{528E3676-DF36-405D-9AC9-A76C41635679}" type="presParOf" srcId="{C6E20059-9DAF-4F9B-A485-C0DBC40BBB4A}" destId="{39A263CF-D449-4309-B44A-104E3C978D8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BD13C5-ABE6-4E28-B534-D24C545CDAB1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2C633E9F-7AD2-47F6-9795-771CF34D122A}">
      <dgm:prSet custT="1"/>
      <dgm:spPr/>
      <dgm:t>
        <a:bodyPr/>
        <a:lstStyle/>
        <a:p>
          <a:r>
            <a:rPr lang="el-GR" sz="2400" dirty="0" smtClean="0"/>
            <a:t>Θεωρητικό πλαίσιο </a:t>
          </a:r>
          <a:endParaRPr lang="el-GR" sz="2400" dirty="0"/>
        </a:p>
      </dgm:t>
    </dgm:pt>
    <dgm:pt modelId="{510953F5-65AE-413E-9C68-5BE58807A2B8}" type="sibTrans" cxnId="{8760AD8D-CEBC-46E2-BF7A-728A9662659D}">
      <dgm:prSet/>
      <dgm:spPr/>
      <dgm:t>
        <a:bodyPr/>
        <a:lstStyle/>
        <a:p>
          <a:endParaRPr lang="el-GR"/>
        </a:p>
      </dgm:t>
    </dgm:pt>
    <dgm:pt modelId="{E0341DF8-C172-4C45-B3ED-3D7D00D37F2A}" type="parTrans" cxnId="{8760AD8D-CEBC-46E2-BF7A-728A9662659D}">
      <dgm:prSet/>
      <dgm:spPr/>
      <dgm:t>
        <a:bodyPr/>
        <a:lstStyle/>
        <a:p>
          <a:endParaRPr lang="el-GR"/>
        </a:p>
      </dgm:t>
    </dgm:pt>
    <dgm:pt modelId="{03DD39BC-5D1E-41ED-AFD7-89F39BBFE527}">
      <dgm:prSet custT="1"/>
      <dgm:spPr/>
      <dgm:t>
        <a:bodyPr/>
        <a:lstStyle/>
        <a:p>
          <a:r>
            <a:rPr lang="el-GR" sz="2400" smtClean="0"/>
            <a:t>Παραγόμενο Εκπαιδευτικό υλικό</a:t>
          </a:r>
          <a:endParaRPr lang="el-GR" sz="2400"/>
        </a:p>
      </dgm:t>
    </dgm:pt>
    <dgm:pt modelId="{AE1C226C-6A7D-4843-8822-3C5FFA20BF6B}" type="parTrans" cxnId="{B2157778-5F5B-41B4-8E2C-C8738F458625}">
      <dgm:prSet/>
      <dgm:spPr/>
      <dgm:t>
        <a:bodyPr/>
        <a:lstStyle/>
        <a:p>
          <a:endParaRPr lang="el-GR"/>
        </a:p>
      </dgm:t>
    </dgm:pt>
    <dgm:pt modelId="{D719D827-F89D-4559-BC18-94B9B928E985}" type="sibTrans" cxnId="{B2157778-5F5B-41B4-8E2C-C8738F458625}">
      <dgm:prSet/>
      <dgm:spPr/>
      <dgm:t>
        <a:bodyPr/>
        <a:lstStyle/>
        <a:p>
          <a:endParaRPr lang="el-GR"/>
        </a:p>
      </dgm:t>
    </dgm:pt>
    <dgm:pt modelId="{5693EDE2-67A0-499E-AE9D-4D5D313433D2}">
      <dgm:prSet custT="1"/>
      <dgm:spPr/>
      <dgm:t>
        <a:bodyPr/>
        <a:lstStyle/>
        <a:p>
          <a:r>
            <a:rPr lang="el-GR" sz="2400" dirty="0" smtClean="0"/>
            <a:t>Μεθοδολογία έρευνας</a:t>
          </a:r>
          <a:endParaRPr lang="el-GR" sz="2400" dirty="0"/>
        </a:p>
      </dgm:t>
    </dgm:pt>
    <dgm:pt modelId="{400F6883-236A-4243-8734-A43618E8959C}" type="parTrans" cxnId="{C6836687-0022-4853-A979-C3BEC7451FC5}">
      <dgm:prSet/>
      <dgm:spPr/>
      <dgm:t>
        <a:bodyPr/>
        <a:lstStyle/>
        <a:p>
          <a:endParaRPr lang="el-GR"/>
        </a:p>
      </dgm:t>
    </dgm:pt>
    <dgm:pt modelId="{5DA70392-228C-4F59-8D8B-C68C82097AE7}" type="sibTrans" cxnId="{C6836687-0022-4853-A979-C3BEC7451FC5}">
      <dgm:prSet/>
      <dgm:spPr/>
      <dgm:t>
        <a:bodyPr/>
        <a:lstStyle/>
        <a:p>
          <a:endParaRPr lang="el-GR"/>
        </a:p>
      </dgm:t>
    </dgm:pt>
    <dgm:pt modelId="{B2ACBCDC-AE8A-439A-A162-ED0E1BF48188}">
      <dgm:prSet custT="1"/>
      <dgm:spPr/>
      <dgm:t>
        <a:bodyPr/>
        <a:lstStyle/>
        <a:p>
          <a:r>
            <a:rPr lang="el-GR" sz="2400" dirty="0" smtClean="0"/>
            <a:t>Αποτελέσματα - Ευρήματα</a:t>
          </a:r>
          <a:endParaRPr lang="el-GR" sz="2400" dirty="0"/>
        </a:p>
      </dgm:t>
    </dgm:pt>
    <dgm:pt modelId="{6594232D-5616-4C15-A416-11A136A524AC}" type="parTrans" cxnId="{FEA21E38-57A5-4039-8758-9C70F34146DC}">
      <dgm:prSet/>
      <dgm:spPr/>
      <dgm:t>
        <a:bodyPr/>
        <a:lstStyle/>
        <a:p>
          <a:endParaRPr lang="el-GR"/>
        </a:p>
      </dgm:t>
    </dgm:pt>
    <dgm:pt modelId="{E1EC5B1A-89C5-40B2-9265-0F50DCB2D788}" type="sibTrans" cxnId="{FEA21E38-57A5-4039-8758-9C70F34146DC}">
      <dgm:prSet/>
      <dgm:spPr/>
      <dgm:t>
        <a:bodyPr/>
        <a:lstStyle/>
        <a:p>
          <a:endParaRPr lang="el-GR"/>
        </a:p>
      </dgm:t>
    </dgm:pt>
    <dgm:pt modelId="{3CED20B5-97AC-43EE-9689-1D19BCF086FF}">
      <dgm:prSet custT="1"/>
      <dgm:spPr/>
      <dgm:t>
        <a:bodyPr/>
        <a:lstStyle/>
        <a:p>
          <a:r>
            <a:rPr lang="el-GR" sz="2400" dirty="0" smtClean="0"/>
            <a:t>Συμπεράσματα</a:t>
          </a:r>
          <a:endParaRPr lang="el-GR" sz="2400" dirty="0"/>
        </a:p>
      </dgm:t>
    </dgm:pt>
    <dgm:pt modelId="{3F93C736-05F6-4EB1-B620-513D839A5843}" type="parTrans" cxnId="{319EBA2C-DA48-4215-8D64-9B24CFCC0762}">
      <dgm:prSet/>
      <dgm:spPr/>
      <dgm:t>
        <a:bodyPr/>
        <a:lstStyle/>
        <a:p>
          <a:endParaRPr lang="el-GR"/>
        </a:p>
      </dgm:t>
    </dgm:pt>
    <dgm:pt modelId="{CFAB3020-29B7-4850-AB8D-846D373D53A8}" type="sibTrans" cxnId="{319EBA2C-DA48-4215-8D64-9B24CFCC0762}">
      <dgm:prSet/>
      <dgm:spPr/>
      <dgm:t>
        <a:bodyPr/>
        <a:lstStyle/>
        <a:p>
          <a:endParaRPr lang="el-GR"/>
        </a:p>
      </dgm:t>
    </dgm:pt>
    <dgm:pt modelId="{C31799A9-2475-4C88-B735-C891F23D4841}" type="pres">
      <dgm:prSet presAssocID="{2DBD13C5-ABE6-4E28-B534-D24C545CDAB1}" presName="linearFlow" presStyleCnt="0">
        <dgm:presLayoutVars>
          <dgm:dir/>
          <dgm:resizeHandles val="exact"/>
        </dgm:presLayoutVars>
      </dgm:prSet>
      <dgm:spPr/>
    </dgm:pt>
    <dgm:pt modelId="{5720E225-4329-4A06-B3B0-6558CB6BCFA1}" type="pres">
      <dgm:prSet presAssocID="{2C633E9F-7AD2-47F6-9795-771CF34D122A}" presName="composite" presStyleCnt="0"/>
      <dgm:spPr/>
    </dgm:pt>
    <dgm:pt modelId="{3D0E2897-3475-47A8-BF77-55CC9AD39DA0}" type="pres">
      <dgm:prSet presAssocID="{2C633E9F-7AD2-47F6-9795-771CF34D122A}" presName="imgShp" presStyleLbl="fgImgPlace1" presStyleIdx="0" presStyleCnt="5" custScaleX="107485" custScaleY="76650"/>
      <dgm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17BD6EF7-6FBA-4BCF-AB6E-35CEE41066EC}" type="pres">
      <dgm:prSet presAssocID="{2C633E9F-7AD2-47F6-9795-771CF34D122A}" presName="txShp" presStyleLbl="node1" presStyleIdx="0" presStyleCnt="5" custScaleX="141128" custLinFactNeighborX="13877" custLinFactNeighborY="19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6D6B4F2-2172-4D78-8BBF-8F361230B7F4}" type="pres">
      <dgm:prSet presAssocID="{510953F5-65AE-413E-9C68-5BE58807A2B8}" presName="spacing" presStyleCnt="0"/>
      <dgm:spPr/>
    </dgm:pt>
    <dgm:pt modelId="{3EB8FA88-91CD-4748-AA60-565450808F35}" type="pres">
      <dgm:prSet presAssocID="{03DD39BC-5D1E-41ED-AFD7-89F39BBFE527}" presName="composite" presStyleCnt="0"/>
      <dgm:spPr/>
    </dgm:pt>
    <dgm:pt modelId="{CA3E4DDF-4DFB-4169-A946-8690A25C2421}" type="pres">
      <dgm:prSet presAssocID="{03DD39BC-5D1E-41ED-AFD7-89F39BBFE527}" presName="imgShp" presStyleLbl="fgImgPlace1" presStyleIdx="1" presStyleCnt="5" custScaleX="84638" custScaleY="76124"/>
      <dgm:spPr>
        <a:blipFill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8099742-7C82-4648-80EB-ED783EFD7BD0}" type="pres">
      <dgm:prSet presAssocID="{03DD39BC-5D1E-41ED-AFD7-89F39BBFE527}" presName="txShp" presStyleLbl="node1" presStyleIdx="1" presStyleCnt="5" custScaleX="141128" custLinFactNeighborX="13877" custLinFactNeighborY="19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95B7197-1057-4D0C-886E-396660D63681}" type="pres">
      <dgm:prSet presAssocID="{D719D827-F89D-4559-BC18-94B9B928E985}" presName="spacing" presStyleCnt="0"/>
      <dgm:spPr/>
    </dgm:pt>
    <dgm:pt modelId="{8CDD8C08-84D9-4818-83C2-3B85D3432C41}" type="pres">
      <dgm:prSet presAssocID="{5693EDE2-67A0-499E-AE9D-4D5D313433D2}" presName="composite" presStyleCnt="0"/>
      <dgm:spPr/>
    </dgm:pt>
    <dgm:pt modelId="{FEA50C66-8FFC-4AF4-BDE4-7D6EE334A81C}" type="pres">
      <dgm:prSet presAssocID="{5693EDE2-67A0-499E-AE9D-4D5D313433D2}" presName="imgShp" presStyleLbl="fgImgPlace1" presStyleIdx="2" presStyleCnt="5" custScaleX="110027" custScaleY="91233" custLinFactNeighborX="-3446" custLinFactNeighborY="-718"/>
      <dgm:spPr>
        <a:blipFill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A36AE55A-E04C-4157-8CE9-724DDEA95E04}" type="pres">
      <dgm:prSet presAssocID="{5693EDE2-67A0-499E-AE9D-4D5D313433D2}" presName="txShp" presStyleLbl="node1" presStyleIdx="2" presStyleCnt="5" custScaleX="141128" custLinFactNeighborX="13877" custLinFactNeighborY="-13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843814-141F-410B-AD63-ECD3E5C400CE}" type="pres">
      <dgm:prSet presAssocID="{5DA70392-228C-4F59-8D8B-C68C82097AE7}" presName="spacing" presStyleCnt="0"/>
      <dgm:spPr/>
    </dgm:pt>
    <dgm:pt modelId="{AB289784-0E11-42D0-897F-2CD4BEAD0324}" type="pres">
      <dgm:prSet presAssocID="{B2ACBCDC-AE8A-439A-A162-ED0E1BF48188}" presName="composite" presStyleCnt="0"/>
      <dgm:spPr/>
    </dgm:pt>
    <dgm:pt modelId="{66568586-7F7D-40B5-A907-54C910AF2568}" type="pres">
      <dgm:prSet presAssocID="{B2ACBCDC-AE8A-439A-A162-ED0E1BF48188}" presName="imgShp" presStyleLbl="fgImgPlac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0" r="-60000"/>
          </a:stretch>
        </a:blipFill>
      </dgm:spPr>
    </dgm:pt>
    <dgm:pt modelId="{8C38606C-FFC4-4F67-9A86-D23A0CCCA0B0}" type="pres">
      <dgm:prSet presAssocID="{B2ACBCDC-AE8A-439A-A162-ED0E1BF48188}" presName="txShp" presStyleLbl="node1" presStyleIdx="3" presStyleCnt="5" custScaleX="141128" custLinFactNeighborX="13877" custLinFactNeighborY="19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2DEBDC-8210-4E51-BD51-77AE2EB299B7}" type="pres">
      <dgm:prSet presAssocID="{E1EC5B1A-89C5-40B2-9265-0F50DCB2D788}" presName="spacing" presStyleCnt="0"/>
      <dgm:spPr/>
    </dgm:pt>
    <dgm:pt modelId="{33DFE77D-1C61-4547-9071-3309C2E77E43}" type="pres">
      <dgm:prSet presAssocID="{3CED20B5-97AC-43EE-9689-1D19BCF086FF}" presName="composite" presStyleCnt="0"/>
      <dgm:spPr/>
    </dgm:pt>
    <dgm:pt modelId="{2817B724-0FD3-4FD8-BE3D-90F04273674D}" type="pres">
      <dgm:prSet presAssocID="{3CED20B5-97AC-43EE-9689-1D19BCF086FF}" presName="imgShp" presStyleLbl="fgImgPlace1" presStyleIdx="4" presStyleCnt="5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67459D1-6DA4-41F3-819F-FA4C751064FE}" type="pres">
      <dgm:prSet presAssocID="{3CED20B5-97AC-43EE-9689-1D19BCF086FF}" presName="txShp" presStyleLbl="node1" presStyleIdx="4" presStyleCnt="5" custScaleX="141128" custLinFactNeighborX="13877" custLinFactNeighborY="19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760AD8D-CEBC-46E2-BF7A-728A9662659D}" srcId="{2DBD13C5-ABE6-4E28-B534-D24C545CDAB1}" destId="{2C633E9F-7AD2-47F6-9795-771CF34D122A}" srcOrd="0" destOrd="0" parTransId="{E0341DF8-C172-4C45-B3ED-3D7D00D37F2A}" sibTransId="{510953F5-65AE-413E-9C68-5BE58807A2B8}"/>
    <dgm:cxn modelId="{B2157778-5F5B-41B4-8E2C-C8738F458625}" srcId="{2DBD13C5-ABE6-4E28-B534-D24C545CDAB1}" destId="{03DD39BC-5D1E-41ED-AFD7-89F39BBFE527}" srcOrd="1" destOrd="0" parTransId="{AE1C226C-6A7D-4843-8822-3C5FFA20BF6B}" sibTransId="{D719D827-F89D-4559-BC18-94B9B928E985}"/>
    <dgm:cxn modelId="{86A47D1E-D071-4154-8BD6-845B879A53F5}" type="presOf" srcId="{2C633E9F-7AD2-47F6-9795-771CF34D122A}" destId="{17BD6EF7-6FBA-4BCF-AB6E-35CEE41066EC}" srcOrd="0" destOrd="0" presId="urn:microsoft.com/office/officeart/2005/8/layout/vList3"/>
    <dgm:cxn modelId="{FD30ABF9-5B62-488E-8442-19552349E270}" type="presOf" srcId="{2DBD13C5-ABE6-4E28-B534-D24C545CDAB1}" destId="{C31799A9-2475-4C88-B735-C891F23D4841}" srcOrd="0" destOrd="0" presId="urn:microsoft.com/office/officeart/2005/8/layout/vList3"/>
    <dgm:cxn modelId="{6A8F94C7-2A8E-4909-9C9B-6318E4FDA26A}" type="presOf" srcId="{B2ACBCDC-AE8A-439A-A162-ED0E1BF48188}" destId="{8C38606C-FFC4-4F67-9A86-D23A0CCCA0B0}" srcOrd="0" destOrd="0" presId="urn:microsoft.com/office/officeart/2005/8/layout/vList3"/>
    <dgm:cxn modelId="{48E0D4CF-65BA-4C08-AC6E-CA134BEE28D8}" type="presOf" srcId="{5693EDE2-67A0-499E-AE9D-4D5D313433D2}" destId="{A36AE55A-E04C-4157-8CE9-724DDEA95E04}" srcOrd="0" destOrd="0" presId="urn:microsoft.com/office/officeart/2005/8/layout/vList3"/>
    <dgm:cxn modelId="{6404F0D0-15ED-46EB-8AFC-2BF96CEEADD1}" type="presOf" srcId="{03DD39BC-5D1E-41ED-AFD7-89F39BBFE527}" destId="{D8099742-7C82-4648-80EB-ED783EFD7BD0}" srcOrd="0" destOrd="0" presId="urn:microsoft.com/office/officeart/2005/8/layout/vList3"/>
    <dgm:cxn modelId="{FEA21E38-57A5-4039-8758-9C70F34146DC}" srcId="{2DBD13C5-ABE6-4E28-B534-D24C545CDAB1}" destId="{B2ACBCDC-AE8A-439A-A162-ED0E1BF48188}" srcOrd="3" destOrd="0" parTransId="{6594232D-5616-4C15-A416-11A136A524AC}" sibTransId="{E1EC5B1A-89C5-40B2-9265-0F50DCB2D788}"/>
    <dgm:cxn modelId="{22306BC5-C97F-4A3D-9171-11F41B8F16DA}" type="presOf" srcId="{3CED20B5-97AC-43EE-9689-1D19BCF086FF}" destId="{767459D1-6DA4-41F3-819F-FA4C751064FE}" srcOrd="0" destOrd="0" presId="urn:microsoft.com/office/officeart/2005/8/layout/vList3"/>
    <dgm:cxn modelId="{C6836687-0022-4853-A979-C3BEC7451FC5}" srcId="{2DBD13C5-ABE6-4E28-B534-D24C545CDAB1}" destId="{5693EDE2-67A0-499E-AE9D-4D5D313433D2}" srcOrd="2" destOrd="0" parTransId="{400F6883-236A-4243-8734-A43618E8959C}" sibTransId="{5DA70392-228C-4F59-8D8B-C68C82097AE7}"/>
    <dgm:cxn modelId="{319EBA2C-DA48-4215-8D64-9B24CFCC0762}" srcId="{2DBD13C5-ABE6-4E28-B534-D24C545CDAB1}" destId="{3CED20B5-97AC-43EE-9689-1D19BCF086FF}" srcOrd="4" destOrd="0" parTransId="{3F93C736-05F6-4EB1-B620-513D839A5843}" sibTransId="{CFAB3020-29B7-4850-AB8D-846D373D53A8}"/>
    <dgm:cxn modelId="{38E5F191-7907-4FFA-89D6-7741C68AF540}" type="presParOf" srcId="{C31799A9-2475-4C88-B735-C891F23D4841}" destId="{5720E225-4329-4A06-B3B0-6558CB6BCFA1}" srcOrd="0" destOrd="0" presId="urn:microsoft.com/office/officeart/2005/8/layout/vList3"/>
    <dgm:cxn modelId="{1CBFBEB6-6156-4909-98AB-3DF7CD40A920}" type="presParOf" srcId="{5720E225-4329-4A06-B3B0-6558CB6BCFA1}" destId="{3D0E2897-3475-47A8-BF77-55CC9AD39DA0}" srcOrd="0" destOrd="0" presId="urn:microsoft.com/office/officeart/2005/8/layout/vList3"/>
    <dgm:cxn modelId="{60D00D18-46FF-4775-A6FE-A3AFE74760C3}" type="presParOf" srcId="{5720E225-4329-4A06-B3B0-6558CB6BCFA1}" destId="{17BD6EF7-6FBA-4BCF-AB6E-35CEE41066EC}" srcOrd="1" destOrd="0" presId="urn:microsoft.com/office/officeart/2005/8/layout/vList3"/>
    <dgm:cxn modelId="{618BB731-7A6D-4D62-B27A-A86765381D60}" type="presParOf" srcId="{C31799A9-2475-4C88-B735-C891F23D4841}" destId="{86D6B4F2-2172-4D78-8BBF-8F361230B7F4}" srcOrd="1" destOrd="0" presId="urn:microsoft.com/office/officeart/2005/8/layout/vList3"/>
    <dgm:cxn modelId="{BE3CCB2D-E7CB-49C1-999D-F6A93C6EC3B6}" type="presParOf" srcId="{C31799A9-2475-4C88-B735-C891F23D4841}" destId="{3EB8FA88-91CD-4748-AA60-565450808F35}" srcOrd="2" destOrd="0" presId="urn:microsoft.com/office/officeart/2005/8/layout/vList3"/>
    <dgm:cxn modelId="{EF50FF36-8D1A-4362-8827-2F4C35DD027D}" type="presParOf" srcId="{3EB8FA88-91CD-4748-AA60-565450808F35}" destId="{CA3E4DDF-4DFB-4169-A946-8690A25C2421}" srcOrd="0" destOrd="0" presId="urn:microsoft.com/office/officeart/2005/8/layout/vList3"/>
    <dgm:cxn modelId="{21207037-61EE-4287-A2DE-61F4F31D9A12}" type="presParOf" srcId="{3EB8FA88-91CD-4748-AA60-565450808F35}" destId="{D8099742-7C82-4648-80EB-ED783EFD7BD0}" srcOrd="1" destOrd="0" presId="urn:microsoft.com/office/officeart/2005/8/layout/vList3"/>
    <dgm:cxn modelId="{C5DD8970-4BE2-4BC7-B6EA-A7D31B61B2BB}" type="presParOf" srcId="{C31799A9-2475-4C88-B735-C891F23D4841}" destId="{E95B7197-1057-4D0C-886E-396660D63681}" srcOrd="3" destOrd="0" presId="urn:microsoft.com/office/officeart/2005/8/layout/vList3"/>
    <dgm:cxn modelId="{AACA18BE-7B3D-43BD-B9BE-130A36527FB3}" type="presParOf" srcId="{C31799A9-2475-4C88-B735-C891F23D4841}" destId="{8CDD8C08-84D9-4818-83C2-3B85D3432C41}" srcOrd="4" destOrd="0" presId="urn:microsoft.com/office/officeart/2005/8/layout/vList3"/>
    <dgm:cxn modelId="{E3944934-0B83-4425-ACD0-249C99A35868}" type="presParOf" srcId="{8CDD8C08-84D9-4818-83C2-3B85D3432C41}" destId="{FEA50C66-8FFC-4AF4-BDE4-7D6EE334A81C}" srcOrd="0" destOrd="0" presId="urn:microsoft.com/office/officeart/2005/8/layout/vList3"/>
    <dgm:cxn modelId="{95F92CA9-7A0E-4903-AF29-A68E4348BD19}" type="presParOf" srcId="{8CDD8C08-84D9-4818-83C2-3B85D3432C41}" destId="{A36AE55A-E04C-4157-8CE9-724DDEA95E04}" srcOrd="1" destOrd="0" presId="urn:microsoft.com/office/officeart/2005/8/layout/vList3"/>
    <dgm:cxn modelId="{10D39EB9-6C0F-4AFD-ACE3-6CEAC4FAEDB4}" type="presParOf" srcId="{C31799A9-2475-4C88-B735-C891F23D4841}" destId="{5D843814-141F-410B-AD63-ECD3E5C400CE}" srcOrd="5" destOrd="0" presId="urn:microsoft.com/office/officeart/2005/8/layout/vList3"/>
    <dgm:cxn modelId="{78064AD9-5AAF-42A4-A64C-F2D6848E9701}" type="presParOf" srcId="{C31799A9-2475-4C88-B735-C891F23D4841}" destId="{AB289784-0E11-42D0-897F-2CD4BEAD0324}" srcOrd="6" destOrd="0" presId="urn:microsoft.com/office/officeart/2005/8/layout/vList3"/>
    <dgm:cxn modelId="{FD201E3D-4EB8-46C9-BEAA-D03C8017E8D7}" type="presParOf" srcId="{AB289784-0E11-42D0-897F-2CD4BEAD0324}" destId="{66568586-7F7D-40B5-A907-54C910AF2568}" srcOrd="0" destOrd="0" presId="urn:microsoft.com/office/officeart/2005/8/layout/vList3"/>
    <dgm:cxn modelId="{3A75DD01-9842-4760-9858-74B5DC46BE01}" type="presParOf" srcId="{AB289784-0E11-42D0-897F-2CD4BEAD0324}" destId="{8C38606C-FFC4-4F67-9A86-D23A0CCCA0B0}" srcOrd="1" destOrd="0" presId="urn:microsoft.com/office/officeart/2005/8/layout/vList3"/>
    <dgm:cxn modelId="{9DAE52D7-2E4B-481A-8056-FBEBFBA36681}" type="presParOf" srcId="{C31799A9-2475-4C88-B735-C891F23D4841}" destId="{812DEBDC-8210-4E51-BD51-77AE2EB299B7}" srcOrd="7" destOrd="0" presId="urn:microsoft.com/office/officeart/2005/8/layout/vList3"/>
    <dgm:cxn modelId="{5352BA05-3B96-487E-99FA-FD97516B0891}" type="presParOf" srcId="{C31799A9-2475-4C88-B735-C891F23D4841}" destId="{33DFE77D-1C61-4547-9071-3309C2E77E43}" srcOrd="8" destOrd="0" presId="urn:microsoft.com/office/officeart/2005/8/layout/vList3"/>
    <dgm:cxn modelId="{820DC5A0-6BDD-4089-B38E-D81583C6AEC9}" type="presParOf" srcId="{33DFE77D-1C61-4547-9071-3309C2E77E43}" destId="{2817B724-0FD3-4FD8-BE3D-90F04273674D}" srcOrd="0" destOrd="0" presId="urn:microsoft.com/office/officeart/2005/8/layout/vList3"/>
    <dgm:cxn modelId="{CC241C32-85BD-4547-8703-8080E2ADA50E}" type="presParOf" srcId="{33DFE77D-1C61-4547-9071-3309C2E77E43}" destId="{767459D1-6DA4-41F3-819F-FA4C751064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391FDB-F27F-4387-AFF6-FB2476E41D9D}" type="doc">
      <dgm:prSet loTypeId="urn:microsoft.com/office/officeart/2005/8/layout/hierarchy4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B48F56C3-C411-4E26-A42E-D007A5DE821D}">
      <dgm:prSet phldrT="[Κείμενο]" custT="1"/>
      <dgm:spPr/>
      <dgm:t>
        <a:bodyPr/>
        <a:lstStyle/>
        <a:p>
          <a:r>
            <a:rPr lang="el-GR" sz="2400" b="1" dirty="0" smtClean="0"/>
            <a:t>Η σχολική εξ αποστάσεως εκπαίδευση </a:t>
          </a:r>
          <a:endParaRPr lang="el-GR" sz="2400" b="1" dirty="0"/>
        </a:p>
      </dgm:t>
    </dgm:pt>
    <dgm:pt modelId="{7A27A3D4-7E36-49AD-B1BD-01193E4C8F91}" type="parTrans" cxnId="{4142A039-8085-4737-8784-AF27A76543FC}">
      <dgm:prSet/>
      <dgm:spPr/>
      <dgm:t>
        <a:bodyPr/>
        <a:lstStyle/>
        <a:p>
          <a:endParaRPr lang="el-GR"/>
        </a:p>
      </dgm:t>
    </dgm:pt>
    <dgm:pt modelId="{BF36E851-D497-4A2D-AB40-7B56A201267D}" type="sibTrans" cxnId="{4142A039-8085-4737-8784-AF27A76543FC}">
      <dgm:prSet/>
      <dgm:spPr/>
      <dgm:t>
        <a:bodyPr/>
        <a:lstStyle/>
        <a:p>
          <a:endParaRPr lang="el-GR"/>
        </a:p>
      </dgm:t>
    </dgm:pt>
    <dgm:pt modelId="{DBE3DF92-7A3C-4BF4-A619-2AD09B719E42}">
      <dgm:prSet phldrT="[Κείμενο]" custT="1"/>
      <dgm:spPr>
        <a:solidFill>
          <a:srgbClr val="F8C536"/>
        </a:solidFill>
      </dgm:spPr>
      <dgm:t>
        <a:bodyPr/>
        <a:lstStyle/>
        <a:p>
          <a:endParaRPr lang="el-GR" sz="2000" b="1" dirty="0" smtClean="0"/>
        </a:p>
        <a:p>
          <a:endParaRPr lang="el-GR" sz="2000" b="1" dirty="0" smtClean="0"/>
        </a:p>
        <a:p>
          <a:r>
            <a:rPr lang="el-GR" sz="2200" b="1" baseline="0" dirty="0" smtClean="0"/>
            <a:t>Οι συνέπειες της αναγκαστικής μετάβασης </a:t>
          </a:r>
          <a:r>
            <a:rPr lang="en-US" sz="2200" b="1" baseline="0" dirty="0" smtClean="0"/>
            <a:t>COVID-19</a:t>
          </a:r>
        </a:p>
        <a:p>
          <a:r>
            <a:rPr lang="el-GR" sz="1800" baseline="0" dirty="0" smtClean="0">
              <a:solidFill>
                <a:srgbClr val="002060"/>
              </a:solidFill>
            </a:rPr>
            <a:t>- Ευκαιρία εφαρμογής της</a:t>
          </a:r>
          <a:r>
            <a:rPr lang="en-US" sz="1800" baseline="0" dirty="0" smtClean="0">
              <a:solidFill>
                <a:srgbClr val="002060"/>
              </a:solidFill>
            </a:rPr>
            <a:t> </a:t>
          </a:r>
          <a:r>
            <a:rPr lang="el-GR" sz="1800" baseline="0" dirty="0" smtClean="0">
              <a:solidFill>
                <a:srgbClr val="002060"/>
              </a:solidFill>
            </a:rPr>
            <a:t>ΕξΑΕ</a:t>
          </a:r>
        </a:p>
        <a:p>
          <a:r>
            <a:rPr lang="el-GR" sz="1800" baseline="0" dirty="0" smtClean="0">
              <a:solidFill>
                <a:srgbClr val="002060"/>
              </a:solidFill>
            </a:rPr>
            <a:t>(Basilaia &amp; Kvavadze, 2020)</a:t>
          </a:r>
        </a:p>
        <a:p>
          <a:r>
            <a:rPr lang="el-GR" sz="1800" baseline="0" dirty="0" smtClean="0">
              <a:solidFill>
                <a:srgbClr val="002060"/>
              </a:solidFill>
            </a:rPr>
            <a:t>- Αρνητικές επιπτώσεις στην προετοιμασία των μαθητών για την εισαγωγή τους στα πανεπιστήμια (</a:t>
          </a:r>
          <a:r>
            <a:rPr lang="en-GB" sz="1800" baseline="0" dirty="0" smtClean="0">
              <a:solidFill>
                <a:srgbClr val="002060"/>
              </a:solidFill>
            </a:rPr>
            <a:t>Dorn et al</a:t>
          </a:r>
          <a:r>
            <a:rPr lang="el-GR" sz="1800" baseline="0" dirty="0" smtClean="0">
              <a:solidFill>
                <a:srgbClr val="002060"/>
              </a:solidFill>
            </a:rPr>
            <a:t>., 2020).  </a:t>
          </a:r>
        </a:p>
        <a:p>
          <a:endParaRPr lang="el-GR" sz="1600" b="1" dirty="0" smtClean="0"/>
        </a:p>
        <a:p>
          <a:endParaRPr lang="en-US" sz="1600" b="1" dirty="0" smtClean="0"/>
        </a:p>
        <a:p>
          <a:endParaRPr lang="el-GR" sz="2000" b="1" dirty="0"/>
        </a:p>
      </dgm:t>
    </dgm:pt>
    <dgm:pt modelId="{3A0A8ED5-C334-4DE2-96B6-AA46E4ED54A3}" type="parTrans" cxnId="{4083027D-34A0-484A-A15D-94CDD380EC33}">
      <dgm:prSet/>
      <dgm:spPr/>
      <dgm:t>
        <a:bodyPr/>
        <a:lstStyle/>
        <a:p>
          <a:endParaRPr lang="el-GR"/>
        </a:p>
      </dgm:t>
    </dgm:pt>
    <dgm:pt modelId="{B976A87D-E1AB-4AA4-A514-D16736F248EF}" type="sibTrans" cxnId="{4083027D-34A0-484A-A15D-94CDD380EC33}">
      <dgm:prSet/>
      <dgm:spPr/>
      <dgm:t>
        <a:bodyPr/>
        <a:lstStyle/>
        <a:p>
          <a:endParaRPr lang="el-GR"/>
        </a:p>
      </dgm:t>
    </dgm:pt>
    <dgm:pt modelId="{2F1F1EFE-B4CD-4110-BFC5-98BEB4187039}">
      <dgm:prSet phldrT="[Κείμενο]" custT="1"/>
      <dgm:spPr>
        <a:solidFill>
          <a:srgbClr val="F8C536"/>
        </a:solidFill>
      </dgm:spPr>
      <dgm:t>
        <a:bodyPr/>
        <a:lstStyle/>
        <a:p>
          <a:pPr algn="ctr"/>
          <a:endParaRPr lang="el-GR" sz="1800" b="1" dirty="0" smtClean="0"/>
        </a:p>
        <a:p>
          <a:pPr algn="ctr"/>
          <a:endParaRPr lang="el-GR" sz="1800" b="1" dirty="0" smtClean="0"/>
        </a:p>
        <a:p>
          <a:pPr algn="ctr"/>
          <a:r>
            <a:rPr lang="el-GR" sz="2200" b="1" baseline="0" dirty="0" smtClean="0"/>
            <a:t>Αίσθημα ικανοποίησης των μαθητών</a:t>
          </a:r>
        </a:p>
        <a:p>
          <a:pPr algn="ctr"/>
          <a:r>
            <a:rPr lang="el-GR" sz="1800" b="1" dirty="0" smtClean="0">
              <a:solidFill>
                <a:srgbClr val="002060"/>
              </a:solidFill>
            </a:rPr>
            <a:t>- </a:t>
          </a:r>
          <a:r>
            <a:rPr lang="el-GR" sz="1800" b="0" dirty="0" smtClean="0">
              <a:solidFill>
                <a:srgbClr val="002060"/>
              </a:solidFill>
            </a:rPr>
            <a:t>Θ</a:t>
          </a:r>
          <a:r>
            <a:rPr lang="el-GR" sz="1800" dirty="0" smtClean="0">
              <a:solidFill>
                <a:srgbClr val="002060"/>
              </a:solidFill>
            </a:rPr>
            <a:t>ετική η προσέγγιση των μαθητών στη μάθηση σε σύγχρονα εκπαιδευτικά περιβάλλοντα (</a:t>
          </a:r>
          <a:r>
            <a:rPr lang="en-GB" sz="1800" dirty="0" smtClean="0">
              <a:solidFill>
                <a:srgbClr val="002060"/>
              </a:solidFill>
            </a:rPr>
            <a:t>Gan</a:t>
          </a:r>
          <a:r>
            <a:rPr lang="el-GR" sz="1800" dirty="0" smtClean="0">
              <a:solidFill>
                <a:srgbClr val="002060"/>
              </a:solidFill>
            </a:rPr>
            <a:t> &amp; </a:t>
          </a:r>
          <a:r>
            <a:rPr lang="en-GB" sz="1800" dirty="0" smtClean="0">
              <a:solidFill>
                <a:srgbClr val="002060"/>
              </a:solidFill>
            </a:rPr>
            <a:t>Li</a:t>
          </a:r>
          <a:r>
            <a:rPr lang="el-GR" sz="1800" dirty="0" smtClean="0">
              <a:solidFill>
                <a:srgbClr val="002060"/>
              </a:solidFill>
            </a:rPr>
            <a:t>, 2018). </a:t>
          </a:r>
        </a:p>
        <a:p>
          <a:pPr algn="ctr"/>
          <a:r>
            <a:rPr lang="el-GR" sz="1800" dirty="0" smtClean="0">
              <a:solidFill>
                <a:srgbClr val="002060"/>
              </a:solidFill>
            </a:rPr>
            <a:t>- Περιορισμένη αλληλεπίδραση με το σχολικό περιβάλλον και τους συμμαθητές και αυξημένη αλληλεπίδραση με την τεχνολογία (</a:t>
          </a:r>
          <a:r>
            <a:rPr lang="en-GB" sz="1800" dirty="0" smtClean="0">
              <a:solidFill>
                <a:srgbClr val="002060"/>
              </a:solidFill>
            </a:rPr>
            <a:t>Anderson et al</a:t>
          </a:r>
          <a:r>
            <a:rPr lang="el-GR" sz="1800" dirty="0" smtClean="0">
              <a:solidFill>
                <a:srgbClr val="002060"/>
              </a:solidFill>
            </a:rPr>
            <a:t>., 2011). </a:t>
          </a:r>
        </a:p>
        <a:p>
          <a:pPr algn="ctr"/>
          <a:endParaRPr lang="el-GR" sz="1800" dirty="0" smtClean="0"/>
        </a:p>
        <a:p>
          <a:pPr algn="ctr"/>
          <a:endParaRPr lang="el-GR" sz="1800" b="1" dirty="0"/>
        </a:p>
      </dgm:t>
    </dgm:pt>
    <dgm:pt modelId="{765FC023-9372-4CEA-90AA-5DBD0764BC06}" type="parTrans" cxnId="{83DDFCBD-F9F3-4497-B8DD-AD5144DDB423}">
      <dgm:prSet/>
      <dgm:spPr/>
      <dgm:t>
        <a:bodyPr/>
        <a:lstStyle/>
        <a:p>
          <a:endParaRPr lang="el-GR"/>
        </a:p>
      </dgm:t>
    </dgm:pt>
    <dgm:pt modelId="{7B155F32-2590-4D7B-8194-8A469896BF65}" type="sibTrans" cxnId="{83DDFCBD-F9F3-4497-B8DD-AD5144DDB423}">
      <dgm:prSet/>
      <dgm:spPr/>
      <dgm:t>
        <a:bodyPr/>
        <a:lstStyle/>
        <a:p>
          <a:endParaRPr lang="el-GR"/>
        </a:p>
      </dgm:t>
    </dgm:pt>
    <dgm:pt modelId="{F9AF249B-B260-40A3-9C97-32130AC428A0}" type="pres">
      <dgm:prSet presAssocID="{08391FDB-F27F-4387-AFF6-FB2476E41D9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C7C4FEE3-B262-4516-9151-E114EC4E1D7A}" type="pres">
      <dgm:prSet presAssocID="{B48F56C3-C411-4E26-A42E-D007A5DE821D}" presName="vertOne" presStyleCnt="0"/>
      <dgm:spPr/>
      <dgm:t>
        <a:bodyPr/>
        <a:lstStyle/>
        <a:p>
          <a:endParaRPr lang="el-GR"/>
        </a:p>
      </dgm:t>
    </dgm:pt>
    <dgm:pt modelId="{FA028CFD-2F18-4AFF-AD43-5B125D3FB35E}" type="pres">
      <dgm:prSet presAssocID="{B48F56C3-C411-4E26-A42E-D007A5DE821D}" presName="txOne" presStyleLbl="node0" presStyleIdx="0" presStyleCnt="1" custScaleX="75224" custScaleY="16302" custLinFactNeighborX="13331" custLinFactNeighborY="3714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7335C56-4453-4A5E-BAF0-770805E8A18E}" type="pres">
      <dgm:prSet presAssocID="{B48F56C3-C411-4E26-A42E-D007A5DE821D}" presName="parTransOne" presStyleCnt="0"/>
      <dgm:spPr/>
      <dgm:t>
        <a:bodyPr/>
        <a:lstStyle/>
        <a:p>
          <a:endParaRPr lang="el-GR"/>
        </a:p>
      </dgm:t>
    </dgm:pt>
    <dgm:pt modelId="{275F526F-6825-4585-983A-B8B4CF88BA33}" type="pres">
      <dgm:prSet presAssocID="{B48F56C3-C411-4E26-A42E-D007A5DE821D}" presName="horzOne" presStyleCnt="0"/>
      <dgm:spPr/>
      <dgm:t>
        <a:bodyPr/>
        <a:lstStyle/>
        <a:p>
          <a:endParaRPr lang="el-GR"/>
        </a:p>
      </dgm:t>
    </dgm:pt>
    <dgm:pt modelId="{FC586C4E-4C50-43DA-AA4B-F0F63DF38C7C}" type="pres">
      <dgm:prSet presAssocID="{DBE3DF92-7A3C-4BF4-A619-2AD09B719E42}" presName="vertTwo" presStyleCnt="0"/>
      <dgm:spPr/>
      <dgm:t>
        <a:bodyPr/>
        <a:lstStyle/>
        <a:p>
          <a:endParaRPr lang="el-GR"/>
        </a:p>
      </dgm:t>
    </dgm:pt>
    <dgm:pt modelId="{80EE623B-56F7-4B18-90FB-58A390B4BF8E}" type="pres">
      <dgm:prSet presAssocID="{DBE3DF92-7A3C-4BF4-A619-2AD09B719E42}" presName="txTwo" presStyleLbl="node2" presStyleIdx="0" presStyleCnt="2" custScaleX="53661" custScaleY="12279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DF4ECE-A70F-44C4-AC5D-EE9F6A217729}" type="pres">
      <dgm:prSet presAssocID="{DBE3DF92-7A3C-4BF4-A619-2AD09B719E42}" presName="horzTwo" presStyleCnt="0"/>
      <dgm:spPr/>
      <dgm:t>
        <a:bodyPr/>
        <a:lstStyle/>
        <a:p>
          <a:endParaRPr lang="el-GR"/>
        </a:p>
      </dgm:t>
    </dgm:pt>
    <dgm:pt modelId="{29A8D69B-B84B-4CAA-BFBE-A23C4F8F10FB}" type="pres">
      <dgm:prSet presAssocID="{B976A87D-E1AB-4AA4-A514-D16736F248EF}" presName="sibSpaceTwo" presStyleCnt="0"/>
      <dgm:spPr/>
      <dgm:t>
        <a:bodyPr/>
        <a:lstStyle/>
        <a:p>
          <a:endParaRPr lang="el-GR"/>
        </a:p>
      </dgm:t>
    </dgm:pt>
    <dgm:pt modelId="{58B0FA00-3411-4806-82FA-2ABB6EF2CB77}" type="pres">
      <dgm:prSet presAssocID="{2F1F1EFE-B4CD-4110-BFC5-98BEB4187039}" presName="vertTwo" presStyleCnt="0"/>
      <dgm:spPr/>
      <dgm:t>
        <a:bodyPr/>
        <a:lstStyle/>
        <a:p>
          <a:endParaRPr lang="el-GR"/>
        </a:p>
      </dgm:t>
    </dgm:pt>
    <dgm:pt modelId="{6C310711-B476-4667-A110-E6071DA8E939}" type="pres">
      <dgm:prSet presAssocID="{2F1F1EFE-B4CD-4110-BFC5-98BEB4187039}" presName="txTwo" presStyleLbl="node2" presStyleIdx="1" presStyleCnt="2" custScaleX="53415" custScaleY="12279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4397212-6DAC-4C8A-9A30-0A5E5F414292}" type="pres">
      <dgm:prSet presAssocID="{2F1F1EFE-B4CD-4110-BFC5-98BEB4187039}" presName="horzTwo" presStyleCnt="0"/>
      <dgm:spPr/>
      <dgm:t>
        <a:bodyPr/>
        <a:lstStyle/>
        <a:p>
          <a:endParaRPr lang="el-GR"/>
        </a:p>
      </dgm:t>
    </dgm:pt>
  </dgm:ptLst>
  <dgm:cxnLst>
    <dgm:cxn modelId="{4083027D-34A0-484A-A15D-94CDD380EC33}" srcId="{B48F56C3-C411-4E26-A42E-D007A5DE821D}" destId="{DBE3DF92-7A3C-4BF4-A619-2AD09B719E42}" srcOrd="0" destOrd="0" parTransId="{3A0A8ED5-C334-4DE2-96B6-AA46E4ED54A3}" sibTransId="{B976A87D-E1AB-4AA4-A514-D16736F248EF}"/>
    <dgm:cxn modelId="{4142A039-8085-4737-8784-AF27A76543FC}" srcId="{08391FDB-F27F-4387-AFF6-FB2476E41D9D}" destId="{B48F56C3-C411-4E26-A42E-D007A5DE821D}" srcOrd="0" destOrd="0" parTransId="{7A27A3D4-7E36-49AD-B1BD-01193E4C8F91}" sibTransId="{BF36E851-D497-4A2D-AB40-7B56A201267D}"/>
    <dgm:cxn modelId="{FE96F2D7-4433-4DB7-B5C3-1B529CDCC38B}" type="presOf" srcId="{B48F56C3-C411-4E26-A42E-D007A5DE821D}" destId="{FA028CFD-2F18-4AFF-AD43-5B125D3FB35E}" srcOrd="0" destOrd="0" presId="urn:microsoft.com/office/officeart/2005/8/layout/hierarchy4"/>
    <dgm:cxn modelId="{CCE37CD8-6B6A-464B-8149-84C5CBFA47A2}" type="presOf" srcId="{DBE3DF92-7A3C-4BF4-A619-2AD09B719E42}" destId="{80EE623B-56F7-4B18-90FB-58A390B4BF8E}" srcOrd="0" destOrd="0" presId="urn:microsoft.com/office/officeart/2005/8/layout/hierarchy4"/>
    <dgm:cxn modelId="{DA016840-255F-4204-A24A-3D86580FE266}" type="presOf" srcId="{08391FDB-F27F-4387-AFF6-FB2476E41D9D}" destId="{F9AF249B-B260-40A3-9C97-32130AC428A0}" srcOrd="0" destOrd="0" presId="urn:microsoft.com/office/officeart/2005/8/layout/hierarchy4"/>
    <dgm:cxn modelId="{56DE346E-DB0D-45C6-8FED-9C9EC169C8D7}" type="presOf" srcId="{2F1F1EFE-B4CD-4110-BFC5-98BEB4187039}" destId="{6C310711-B476-4667-A110-E6071DA8E939}" srcOrd="0" destOrd="0" presId="urn:microsoft.com/office/officeart/2005/8/layout/hierarchy4"/>
    <dgm:cxn modelId="{83DDFCBD-F9F3-4497-B8DD-AD5144DDB423}" srcId="{B48F56C3-C411-4E26-A42E-D007A5DE821D}" destId="{2F1F1EFE-B4CD-4110-BFC5-98BEB4187039}" srcOrd="1" destOrd="0" parTransId="{765FC023-9372-4CEA-90AA-5DBD0764BC06}" sibTransId="{7B155F32-2590-4D7B-8194-8A469896BF65}"/>
    <dgm:cxn modelId="{62B28860-4AE9-453E-86A0-5F568DD4EBF7}" type="presParOf" srcId="{F9AF249B-B260-40A3-9C97-32130AC428A0}" destId="{C7C4FEE3-B262-4516-9151-E114EC4E1D7A}" srcOrd="0" destOrd="0" presId="urn:microsoft.com/office/officeart/2005/8/layout/hierarchy4"/>
    <dgm:cxn modelId="{184453A8-B3B3-4966-BB50-DC97CAC7F190}" type="presParOf" srcId="{C7C4FEE3-B262-4516-9151-E114EC4E1D7A}" destId="{FA028CFD-2F18-4AFF-AD43-5B125D3FB35E}" srcOrd="0" destOrd="0" presId="urn:microsoft.com/office/officeart/2005/8/layout/hierarchy4"/>
    <dgm:cxn modelId="{6D9FF064-7DBA-4CB7-8074-3AB88591EB11}" type="presParOf" srcId="{C7C4FEE3-B262-4516-9151-E114EC4E1D7A}" destId="{47335C56-4453-4A5E-BAF0-770805E8A18E}" srcOrd="1" destOrd="0" presId="urn:microsoft.com/office/officeart/2005/8/layout/hierarchy4"/>
    <dgm:cxn modelId="{03EE52F0-B9F2-4118-BFB6-8BA8832B6729}" type="presParOf" srcId="{C7C4FEE3-B262-4516-9151-E114EC4E1D7A}" destId="{275F526F-6825-4585-983A-B8B4CF88BA33}" srcOrd="2" destOrd="0" presId="urn:microsoft.com/office/officeart/2005/8/layout/hierarchy4"/>
    <dgm:cxn modelId="{294ED5F2-3E3F-4F3E-84BD-CB207B266A0F}" type="presParOf" srcId="{275F526F-6825-4585-983A-B8B4CF88BA33}" destId="{FC586C4E-4C50-43DA-AA4B-F0F63DF38C7C}" srcOrd="0" destOrd="0" presId="urn:microsoft.com/office/officeart/2005/8/layout/hierarchy4"/>
    <dgm:cxn modelId="{A415F0CB-98DC-4F75-9C7E-76D1C1A35A5F}" type="presParOf" srcId="{FC586C4E-4C50-43DA-AA4B-F0F63DF38C7C}" destId="{80EE623B-56F7-4B18-90FB-58A390B4BF8E}" srcOrd="0" destOrd="0" presId="urn:microsoft.com/office/officeart/2005/8/layout/hierarchy4"/>
    <dgm:cxn modelId="{E29786D3-B8BC-44AD-A5B9-C49D614A32BA}" type="presParOf" srcId="{FC586C4E-4C50-43DA-AA4B-F0F63DF38C7C}" destId="{CFDF4ECE-A70F-44C4-AC5D-EE9F6A217729}" srcOrd="1" destOrd="0" presId="urn:microsoft.com/office/officeart/2005/8/layout/hierarchy4"/>
    <dgm:cxn modelId="{208FF1C3-AF30-45A6-8935-4AEFA2A7A3B0}" type="presParOf" srcId="{275F526F-6825-4585-983A-B8B4CF88BA33}" destId="{29A8D69B-B84B-4CAA-BFBE-A23C4F8F10FB}" srcOrd="1" destOrd="0" presId="urn:microsoft.com/office/officeart/2005/8/layout/hierarchy4"/>
    <dgm:cxn modelId="{6972D85B-6490-4C09-B2A3-AF133B3B0DE7}" type="presParOf" srcId="{275F526F-6825-4585-983A-B8B4CF88BA33}" destId="{58B0FA00-3411-4806-82FA-2ABB6EF2CB77}" srcOrd="2" destOrd="0" presId="urn:microsoft.com/office/officeart/2005/8/layout/hierarchy4"/>
    <dgm:cxn modelId="{6A846C9C-181C-4FAE-B2E6-E2BB73AB87CB}" type="presParOf" srcId="{58B0FA00-3411-4806-82FA-2ABB6EF2CB77}" destId="{6C310711-B476-4667-A110-E6071DA8E939}" srcOrd="0" destOrd="0" presId="urn:microsoft.com/office/officeart/2005/8/layout/hierarchy4"/>
    <dgm:cxn modelId="{22306CD6-47D2-4F1C-B9ED-0AF82BAA5341}" type="presParOf" srcId="{58B0FA00-3411-4806-82FA-2ABB6EF2CB77}" destId="{F4397212-6DAC-4C8A-9A30-0A5E5F41429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391FDB-F27F-4387-AFF6-FB2476E41D9D}" type="doc">
      <dgm:prSet loTypeId="urn:microsoft.com/office/officeart/2005/8/layout/hierarchy4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B48F56C3-C411-4E26-A42E-D007A5DE821D}">
      <dgm:prSet phldrT="[Κείμενο]" custT="1"/>
      <dgm:spPr/>
      <dgm:t>
        <a:bodyPr/>
        <a:lstStyle/>
        <a:p>
          <a:r>
            <a:rPr lang="el-GR" sz="2400" b="1" dirty="0" smtClean="0"/>
            <a:t>Η σχολική εξ αποστάσεως εκπαίδευση </a:t>
          </a:r>
          <a:endParaRPr lang="el-GR" sz="2400" b="1" dirty="0"/>
        </a:p>
      </dgm:t>
    </dgm:pt>
    <dgm:pt modelId="{7A27A3D4-7E36-49AD-B1BD-01193E4C8F91}" type="parTrans" cxnId="{4142A039-8085-4737-8784-AF27A76543FC}">
      <dgm:prSet/>
      <dgm:spPr/>
      <dgm:t>
        <a:bodyPr/>
        <a:lstStyle/>
        <a:p>
          <a:endParaRPr lang="el-GR"/>
        </a:p>
      </dgm:t>
    </dgm:pt>
    <dgm:pt modelId="{BF36E851-D497-4A2D-AB40-7B56A201267D}" type="sibTrans" cxnId="{4142A039-8085-4737-8784-AF27A76543FC}">
      <dgm:prSet/>
      <dgm:spPr/>
      <dgm:t>
        <a:bodyPr/>
        <a:lstStyle/>
        <a:p>
          <a:endParaRPr lang="el-GR"/>
        </a:p>
      </dgm:t>
    </dgm:pt>
    <dgm:pt modelId="{5440AAD5-0F38-45F8-B9C6-DB96331E171C}">
      <dgm:prSet phldrT="[Κείμενο]" custT="1"/>
      <dgm:spPr>
        <a:solidFill>
          <a:srgbClr val="F8C536"/>
        </a:solidFill>
      </dgm:spPr>
      <dgm:t>
        <a:bodyPr/>
        <a:lstStyle/>
        <a:p>
          <a:endParaRPr lang="el-GR" sz="2000" b="1" dirty="0" smtClean="0"/>
        </a:p>
        <a:p>
          <a:endParaRPr lang="el-GR" sz="2000" b="1" dirty="0" smtClean="0"/>
        </a:p>
        <a:p>
          <a:r>
            <a:rPr lang="el-GR" sz="2000" b="1" dirty="0" smtClean="0"/>
            <a:t>Οι επιπτώσεις στους εκπαιδευτικούς και τη μαθησιακή διαδικασία</a:t>
          </a:r>
        </a:p>
        <a:p>
          <a:r>
            <a:rPr lang="el-GR" sz="1800" dirty="0" smtClean="0">
              <a:solidFill>
                <a:srgbClr val="002060"/>
              </a:solidFill>
            </a:rPr>
            <a:t> -  Η μετάβαση από τα παραδοσιακά μαθήματα στα διαδικτυακά μαθήματα απαιτεί στρατηγικές επανασχεδιασμού περιεχομένου.  Kebritchi et al. (2017)</a:t>
          </a:r>
        </a:p>
        <a:p>
          <a:r>
            <a:rPr lang="el-GR" sz="1800" dirty="0" smtClean="0">
              <a:solidFill>
                <a:srgbClr val="002060"/>
              </a:solidFill>
            </a:rPr>
            <a:t>- Η ανάπτυξη και εφαρμογή νέων παιδαγωγικών μεθόδων, καθιστά τη μαθησιακή διαδικασία περισσότερο αξιόπιστη και αποτελεσματική. (</a:t>
          </a:r>
          <a:r>
            <a:rPr lang="en-GB" sz="1800" dirty="0" smtClean="0">
              <a:solidFill>
                <a:srgbClr val="002060"/>
              </a:solidFill>
            </a:rPr>
            <a:t>Koehler et al</a:t>
          </a:r>
          <a:r>
            <a:rPr lang="el-GR" sz="1800" dirty="0" smtClean="0">
              <a:solidFill>
                <a:srgbClr val="002060"/>
              </a:solidFill>
            </a:rPr>
            <a:t>., 2004; </a:t>
          </a:r>
          <a:r>
            <a:rPr lang="en-GB" sz="1800" dirty="0" smtClean="0">
              <a:solidFill>
                <a:srgbClr val="002060"/>
              </a:solidFill>
            </a:rPr>
            <a:t>Platt et al</a:t>
          </a:r>
          <a:r>
            <a:rPr lang="el-GR" sz="1800" dirty="0" smtClean="0">
              <a:solidFill>
                <a:srgbClr val="002060"/>
              </a:solidFill>
            </a:rPr>
            <a:t>., 2014) </a:t>
          </a:r>
        </a:p>
        <a:p>
          <a:r>
            <a:rPr lang="el-GR" sz="1800" dirty="0" smtClean="0"/>
            <a:t> </a:t>
          </a:r>
          <a:endParaRPr lang="el-GR" sz="1800" b="1" dirty="0" smtClean="0"/>
        </a:p>
        <a:p>
          <a:endParaRPr lang="el-GR" sz="1800" b="1" dirty="0"/>
        </a:p>
      </dgm:t>
    </dgm:pt>
    <dgm:pt modelId="{65B37BB2-B476-4366-BD6C-1E69D01D6C35}" type="parTrans" cxnId="{78852215-4505-41E1-85C6-E465B53DFD65}">
      <dgm:prSet/>
      <dgm:spPr/>
      <dgm:t>
        <a:bodyPr/>
        <a:lstStyle/>
        <a:p>
          <a:endParaRPr lang="el-GR"/>
        </a:p>
      </dgm:t>
    </dgm:pt>
    <dgm:pt modelId="{702D322A-FE90-4B10-94E8-8BBD54BF334F}" type="sibTrans" cxnId="{78852215-4505-41E1-85C6-E465B53DFD65}">
      <dgm:prSet/>
      <dgm:spPr/>
      <dgm:t>
        <a:bodyPr/>
        <a:lstStyle/>
        <a:p>
          <a:endParaRPr lang="el-GR"/>
        </a:p>
      </dgm:t>
    </dgm:pt>
    <dgm:pt modelId="{06EF327A-7D4F-41A3-8C58-B18FD8529548}">
      <dgm:prSet custT="1"/>
      <dgm:spPr>
        <a:solidFill>
          <a:srgbClr val="F8C536"/>
        </a:solidFill>
      </dgm:spPr>
      <dgm:t>
        <a:bodyPr/>
        <a:lstStyle/>
        <a:p>
          <a:r>
            <a:rPr lang="el-GR" sz="2000" b="1" dirty="0" smtClean="0"/>
            <a:t>H συμβολή της σχολικής εξ αποστάσεως εκπαίδευσης </a:t>
          </a:r>
        </a:p>
        <a:p>
          <a:r>
            <a:rPr lang="el-GR" sz="1800" dirty="0" smtClean="0">
              <a:solidFill>
                <a:srgbClr val="002060"/>
              </a:solidFill>
            </a:rPr>
            <a:t>- Οργανωμένες εκπαιδευτικές δομές  με την επωφελή χρήση ποικιλόμορφου εκπαιδευτικού υλικού. (Βασάλα, 2005 όπως αναφ. στο Αναστασιάδης 2017)</a:t>
          </a:r>
        </a:p>
        <a:p>
          <a:r>
            <a:rPr lang="el-GR" sz="1800" dirty="0" smtClean="0">
              <a:solidFill>
                <a:srgbClr val="002060"/>
              </a:solidFill>
            </a:rPr>
            <a:t>- Οι εκπαιδευτικοί ως διαμεσολαβητές της  γνώσης (</a:t>
          </a:r>
          <a:r>
            <a:rPr lang="en-GB" sz="1800" dirty="0" smtClean="0">
              <a:solidFill>
                <a:srgbClr val="002060"/>
              </a:solidFill>
            </a:rPr>
            <a:t>Foti</a:t>
          </a:r>
          <a:r>
            <a:rPr lang="el-GR" sz="1800" dirty="0" smtClean="0">
              <a:solidFill>
                <a:srgbClr val="002060"/>
              </a:solidFill>
            </a:rPr>
            <a:t>, 2020)</a:t>
          </a:r>
        </a:p>
        <a:p>
          <a:r>
            <a:rPr lang="el-GR" sz="1800" dirty="0" smtClean="0">
              <a:solidFill>
                <a:srgbClr val="002060"/>
              </a:solidFill>
            </a:rPr>
            <a:t>- Οι μαθητές  αναπτύσσουν  την μέθοδο της ανακαλυπτικής μάθησης (</a:t>
          </a:r>
          <a:r>
            <a:rPr lang="en-US" sz="1800" dirty="0" smtClean="0">
              <a:solidFill>
                <a:srgbClr val="002060"/>
              </a:solidFill>
            </a:rPr>
            <a:t>Niemi</a:t>
          </a:r>
          <a:r>
            <a:rPr lang="el-GR" sz="1800" dirty="0" smtClean="0">
              <a:solidFill>
                <a:srgbClr val="002060"/>
              </a:solidFill>
            </a:rPr>
            <a:t> &amp; </a:t>
          </a:r>
          <a:r>
            <a:rPr lang="en-US" sz="1800" dirty="0" smtClean="0">
              <a:solidFill>
                <a:srgbClr val="002060"/>
              </a:solidFill>
            </a:rPr>
            <a:t>Kousa</a:t>
          </a:r>
          <a:r>
            <a:rPr lang="el-GR" sz="1800" dirty="0" smtClean="0">
              <a:solidFill>
                <a:srgbClr val="002060"/>
              </a:solidFill>
            </a:rPr>
            <a:t>, 2020).</a:t>
          </a:r>
        </a:p>
        <a:p>
          <a:r>
            <a:rPr lang="el-GR" sz="1800" dirty="0" smtClean="0">
              <a:solidFill>
                <a:srgbClr val="002060"/>
              </a:solidFill>
            </a:rPr>
            <a:t>- Ενθάρρυνση της ενεργητικής αυτομάθησης των μαθητών. (</a:t>
          </a:r>
          <a:r>
            <a:rPr lang="en-GB" sz="1800" dirty="0" smtClean="0">
              <a:solidFill>
                <a:srgbClr val="002060"/>
              </a:solidFill>
            </a:rPr>
            <a:t>Lionarakis</a:t>
          </a:r>
          <a:r>
            <a:rPr lang="el-GR" sz="1800" dirty="0" smtClean="0">
              <a:solidFill>
                <a:srgbClr val="002060"/>
              </a:solidFill>
            </a:rPr>
            <a:t>, 2003).</a:t>
          </a:r>
          <a:endParaRPr lang="el-GR" sz="1800" b="1" dirty="0">
            <a:solidFill>
              <a:srgbClr val="002060"/>
            </a:solidFill>
          </a:endParaRPr>
        </a:p>
      </dgm:t>
    </dgm:pt>
    <dgm:pt modelId="{4DE26E6D-1C85-4549-B34A-AA15C00A076E}" type="parTrans" cxnId="{0B83C6E7-EFE6-4C5F-96C4-8B389CFECA43}">
      <dgm:prSet/>
      <dgm:spPr/>
      <dgm:t>
        <a:bodyPr/>
        <a:lstStyle/>
        <a:p>
          <a:endParaRPr lang="el-GR"/>
        </a:p>
      </dgm:t>
    </dgm:pt>
    <dgm:pt modelId="{C5782A3C-EEBB-4AFC-9D19-C5C13D3646AA}" type="sibTrans" cxnId="{0B83C6E7-EFE6-4C5F-96C4-8B389CFECA43}">
      <dgm:prSet/>
      <dgm:spPr/>
      <dgm:t>
        <a:bodyPr/>
        <a:lstStyle/>
        <a:p>
          <a:endParaRPr lang="el-GR"/>
        </a:p>
      </dgm:t>
    </dgm:pt>
    <dgm:pt modelId="{F9AF249B-B260-40A3-9C97-32130AC428A0}" type="pres">
      <dgm:prSet presAssocID="{08391FDB-F27F-4387-AFF6-FB2476E41D9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C7C4FEE3-B262-4516-9151-E114EC4E1D7A}" type="pres">
      <dgm:prSet presAssocID="{B48F56C3-C411-4E26-A42E-D007A5DE821D}" presName="vertOne" presStyleCnt="0"/>
      <dgm:spPr/>
    </dgm:pt>
    <dgm:pt modelId="{FA028CFD-2F18-4AFF-AD43-5B125D3FB35E}" type="pres">
      <dgm:prSet presAssocID="{B48F56C3-C411-4E26-A42E-D007A5DE821D}" presName="txOne" presStyleLbl="node0" presStyleIdx="0" presStyleCnt="1" custScaleX="71067" custScaleY="19270" custLinFactNeighborX="13331" custLinFactNeighborY="3714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7335C56-4453-4A5E-BAF0-770805E8A18E}" type="pres">
      <dgm:prSet presAssocID="{B48F56C3-C411-4E26-A42E-D007A5DE821D}" presName="parTransOne" presStyleCnt="0"/>
      <dgm:spPr/>
    </dgm:pt>
    <dgm:pt modelId="{275F526F-6825-4585-983A-B8B4CF88BA33}" type="pres">
      <dgm:prSet presAssocID="{B48F56C3-C411-4E26-A42E-D007A5DE821D}" presName="horzOne" presStyleCnt="0"/>
      <dgm:spPr/>
    </dgm:pt>
    <dgm:pt modelId="{60C2424B-6A3A-4765-905A-4D85AC68E2D5}" type="pres">
      <dgm:prSet presAssocID="{5440AAD5-0F38-45F8-B9C6-DB96331E171C}" presName="vertTwo" presStyleCnt="0"/>
      <dgm:spPr/>
    </dgm:pt>
    <dgm:pt modelId="{3B3AED1A-6F5E-423E-A6D0-74AD887142E0}" type="pres">
      <dgm:prSet presAssocID="{5440AAD5-0F38-45F8-B9C6-DB96331E171C}" presName="txTwo" presStyleLbl="node2" presStyleIdx="0" presStyleCnt="2" custScaleX="84444" custScaleY="225551" custLinFactNeighborX="24" custLinFactNeighborY="27238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49CDF00-DCE7-4D3E-9543-44AD6ED7060D}" type="pres">
      <dgm:prSet presAssocID="{5440AAD5-0F38-45F8-B9C6-DB96331E171C}" presName="horzTwo" presStyleCnt="0"/>
      <dgm:spPr/>
    </dgm:pt>
    <dgm:pt modelId="{95AE2CB7-9CAC-4632-B877-4F16B70C25F9}" type="pres">
      <dgm:prSet presAssocID="{702D322A-FE90-4B10-94E8-8BBD54BF334F}" presName="sibSpaceTwo" presStyleCnt="0"/>
      <dgm:spPr/>
    </dgm:pt>
    <dgm:pt modelId="{F1CAE4FD-E9B5-4929-952E-FA8BCD0B55B0}" type="pres">
      <dgm:prSet presAssocID="{06EF327A-7D4F-41A3-8C58-B18FD8529548}" presName="vertTwo" presStyleCnt="0"/>
      <dgm:spPr/>
    </dgm:pt>
    <dgm:pt modelId="{19C4AAEA-154F-410E-AE5F-1F9E5C8107AD}" type="pres">
      <dgm:prSet presAssocID="{06EF327A-7D4F-41A3-8C58-B18FD8529548}" presName="txTwo" presStyleLbl="node2" presStyleIdx="1" presStyleCnt="2" custScaleX="87616" custScaleY="22549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9B8EFB2-AD39-42C0-9D89-939501014F7D}" type="pres">
      <dgm:prSet presAssocID="{06EF327A-7D4F-41A3-8C58-B18FD8529548}" presName="horzTwo" presStyleCnt="0"/>
      <dgm:spPr/>
    </dgm:pt>
  </dgm:ptLst>
  <dgm:cxnLst>
    <dgm:cxn modelId="{4142A039-8085-4737-8784-AF27A76543FC}" srcId="{08391FDB-F27F-4387-AFF6-FB2476E41D9D}" destId="{B48F56C3-C411-4E26-A42E-D007A5DE821D}" srcOrd="0" destOrd="0" parTransId="{7A27A3D4-7E36-49AD-B1BD-01193E4C8F91}" sibTransId="{BF36E851-D497-4A2D-AB40-7B56A201267D}"/>
    <dgm:cxn modelId="{78852215-4505-41E1-85C6-E465B53DFD65}" srcId="{B48F56C3-C411-4E26-A42E-D007A5DE821D}" destId="{5440AAD5-0F38-45F8-B9C6-DB96331E171C}" srcOrd="0" destOrd="0" parTransId="{65B37BB2-B476-4366-BD6C-1E69D01D6C35}" sibTransId="{702D322A-FE90-4B10-94E8-8BBD54BF334F}"/>
    <dgm:cxn modelId="{0B83C6E7-EFE6-4C5F-96C4-8B389CFECA43}" srcId="{B48F56C3-C411-4E26-A42E-D007A5DE821D}" destId="{06EF327A-7D4F-41A3-8C58-B18FD8529548}" srcOrd="1" destOrd="0" parTransId="{4DE26E6D-1C85-4549-B34A-AA15C00A076E}" sibTransId="{C5782A3C-EEBB-4AFC-9D19-C5C13D3646AA}"/>
    <dgm:cxn modelId="{28D97C3E-6A82-4317-AF86-5DD673B8191F}" type="presOf" srcId="{08391FDB-F27F-4387-AFF6-FB2476E41D9D}" destId="{F9AF249B-B260-40A3-9C97-32130AC428A0}" srcOrd="0" destOrd="0" presId="urn:microsoft.com/office/officeart/2005/8/layout/hierarchy4"/>
    <dgm:cxn modelId="{7FA7AE39-E5C4-48D4-9EF2-B58AAB6EE60F}" type="presOf" srcId="{B48F56C3-C411-4E26-A42E-D007A5DE821D}" destId="{FA028CFD-2F18-4AFF-AD43-5B125D3FB35E}" srcOrd="0" destOrd="0" presId="urn:microsoft.com/office/officeart/2005/8/layout/hierarchy4"/>
    <dgm:cxn modelId="{609A8658-65E6-49C2-AB50-E24084D5FAA7}" type="presOf" srcId="{5440AAD5-0F38-45F8-B9C6-DB96331E171C}" destId="{3B3AED1A-6F5E-423E-A6D0-74AD887142E0}" srcOrd="0" destOrd="0" presId="urn:microsoft.com/office/officeart/2005/8/layout/hierarchy4"/>
    <dgm:cxn modelId="{36282E22-0272-4878-B34C-338FED117982}" type="presOf" srcId="{06EF327A-7D4F-41A3-8C58-B18FD8529548}" destId="{19C4AAEA-154F-410E-AE5F-1F9E5C8107AD}" srcOrd="0" destOrd="0" presId="urn:microsoft.com/office/officeart/2005/8/layout/hierarchy4"/>
    <dgm:cxn modelId="{5D225858-1838-41D9-91E2-BEBBBAAA2837}" type="presParOf" srcId="{F9AF249B-B260-40A3-9C97-32130AC428A0}" destId="{C7C4FEE3-B262-4516-9151-E114EC4E1D7A}" srcOrd="0" destOrd="0" presId="urn:microsoft.com/office/officeart/2005/8/layout/hierarchy4"/>
    <dgm:cxn modelId="{1064F545-B649-49F4-B709-D500C7C790F5}" type="presParOf" srcId="{C7C4FEE3-B262-4516-9151-E114EC4E1D7A}" destId="{FA028CFD-2F18-4AFF-AD43-5B125D3FB35E}" srcOrd="0" destOrd="0" presId="urn:microsoft.com/office/officeart/2005/8/layout/hierarchy4"/>
    <dgm:cxn modelId="{63558F40-C3ED-4CD0-A904-9E6612A49828}" type="presParOf" srcId="{C7C4FEE3-B262-4516-9151-E114EC4E1D7A}" destId="{47335C56-4453-4A5E-BAF0-770805E8A18E}" srcOrd="1" destOrd="0" presId="urn:microsoft.com/office/officeart/2005/8/layout/hierarchy4"/>
    <dgm:cxn modelId="{08B42F5A-8C4D-47A8-9B63-A11B909CAB46}" type="presParOf" srcId="{C7C4FEE3-B262-4516-9151-E114EC4E1D7A}" destId="{275F526F-6825-4585-983A-B8B4CF88BA33}" srcOrd="2" destOrd="0" presId="urn:microsoft.com/office/officeart/2005/8/layout/hierarchy4"/>
    <dgm:cxn modelId="{3AAF075D-A2BB-4D19-9196-D80DB5C38260}" type="presParOf" srcId="{275F526F-6825-4585-983A-B8B4CF88BA33}" destId="{60C2424B-6A3A-4765-905A-4D85AC68E2D5}" srcOrd="0" destOrd="0" presId="urn:microsoft.com/office/officeart/2005/8/layout/hierarchy4"/>
    <dgm:cxn modelId="{99FB7CFE-399A-4EAC-806E-C26E50717E3B}" type="presParOf" srcId="{60C2424B-6A3A-4765-905A-4D85AC68E2D5}" destId="{3B3AED1A-6F5E-423E-A6D0-74AD887142E0}" srcOrd="0" destOrd="0" presId="urn:microsoft.com/office/officeart/2005/8/layout/hierarchy4"/>
    <dgm:cxn modelId="{F6041DDB-696F-4EFC-B751-BA74F2E83E3C}" type="presParOf" srcId="{60C2424B-6A3A-4765-905A-4D85AC68E2D5}" destId="{549CDF00-DCE7-4D3E-9543-44AD6ED7060D}" srcOrd="1" destOrd="0" presId="urn:microsoft.com/office/officeart/2005/8/layout/hierarchy4"/>
    <dgm:cxn modelId="{A6829399-C62D-4B86-B292-766450FA7DD9}" type="presParOf" srcId="{275F526F-6825-4585-983A-B8B4CF88BA33}" destId="{95AE2CB7-9CAC-4632-B877-4F16B70C25F9}" srcOrd="1" destOrd="0" presId="urn:microsoft.com/office/officeart/2005/8/layout/hierarchy4"/>
    <dgm:cxn modelId="{E35E87D8-F57B-4B60-A2C0-11949F33A5B5}" type="presParOf" srcId="{275F526F-6825-4585-983A-B8B4CF88BA33}" destId="{F1CAE4FD-E9B5-4929-952E-FA8BCD0B55B0}" srcOrd="2" destOrd="0" presId="urn:microsoft.com/office/officeart/2005/8/layout/hierarchy4"/>
    <dgm:cxn modelId="{460D5A1F-1DA3-488B-934B-5C10F51B242B}" type="presParOf" srcId="{F1CAE4FD-E9B5-4929-952E-FA8BCD0B55B0}" destId="{19C4AAEA-154F-410E-AE5F-1F9E5C8107AD}" srcOrd="0" destOrd="0" presId="urn:microsoft.com/office/officeart/2005/8/layout/hierarchy4"/>
    <dgm:cxn modelId="{E89F18C0-E9FC-4FEA-9CDB-F01CF98B177C}" type="presParOf" srcId="{F1CAE4FD-E9B5-4929-952E-FA8BCD0B55B0}" destId="{39B8EFB2-AD39-42C0-9D89-939501014F7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C9ECB-3D06-4CDB-8CB0-EC1DC8697AF6}">
      <dsp:nvSpPr>
        <dsp:cNvPr id="0" name=""/>
        <dsp:cNvSpPr/>
      </dsp:nvSpPr>
      <dsp:spPr>
        <a:xfrm>
          <a:off x="0" y="292758"/>
          <a:ext cx="6594544" cy="32701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Ο σχεδιασμός, η ανάπτυξη και η αποτίμηση συμπληρωματικού εκπαιδευτικού υλικού για την εξ αποστάσεως εκπαίδευση στο μάθημα της Σύγχρονης Αισθητικής, στην ενότητα του δέρματος, για τους μαθητές  της Γ’ τάξης ΕΠΑΛ . </a:t>
          </a:r>
          <a:endParaRPr lang="el-GR" sz="2800" kern="1200" dirty="0"/>
        </a:p>
      </dsp:txBody>
      <dsp:txXfrm>
        <a:off x="159636" y="452394"/>
        <a:ext cx="6275272" cy="29508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CDFEE-908C-4659-B737-78212422956B}">
      <dsp:nvSpPr>
        <dsp:cNvPr id="0" name=""/>
        <dsp:cNvSpPr/>
      </dsp:nvSpPr>
      <dsp:spPr>
        <a:xfrm>
          <a:off x="0" y="179387"/>
          <a:ext cx="3439381" cy="206362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4"/>
              </a:solidFill>
            </a:rPr>
            <a:t>Εκπαιδευτική: </a:t>
          </a:r>
          <a:r>
            <a:rPr lang="el-GR" sz="2000" b="1" kern="1200" dirty="0" smtClean="0"/>
            <a:t>Δημιουργία συμπληρωματικού </a:t>
          </a:r>
          <a:r>
            <a:rPr lang="el-GR" sz="2000" b="1" kern="1200" smtClean="0"/>
            <a:t>ΕΥ με</a:t>
          </a:r>
          <a:r>
            <a:rPr lang="en-US" sz="2000" b="1" kern="1200" smtClean="0"/>
            <a:t> </a:t>
          </a:r>
          <a:r>
            <a:rPr lang="el-GR" sz="2000" b="1" kern="1200" smtClean="0"/>
            <a:t>τις αρχές και </a:t>
          </a:r>
          <a:r>
            <a:rPr lang="el-GR" sz="2000" b="1" kern="1200" dirty="0" smtClean="0"/>
            <a:t>τη μεθοδολογία της ΕξΑΕ με σκοπό την αξιοποίηση του στην εκπαιδευτική διαδικασία.</a:t>
          </a:r>
          <a:endParaRPr lang="el-GR" sz="2000" b="1" kern="1200" dirty="0"/>
        </a:p>
      </dsp:txBody>
      <dsp:txXfrm>
        <a:off x="0" y="179387"/>
        <a:ext cx="3439381" cy="2063628"/>
      </dsp:txXfrm>
    </dsp:sp>
    <dsp:sp modelId="{D260F504-100D-460E-91D1-FD21DFE434AB}">
      <dsp:nvSpPr>
        <dsp:cNvPr id="0" name=""/>
        <dsp:cNvSpPr/>
      </dsp:nvSpPr>
      <dsp:spPr>
        <a:xfrm>
          <a:off x="3782859" y="179387"/>
          <a:ext cx="3439381" cy="2063628"/>
        </a:xfrm>
        <a:prstGeom prst="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4"/>
              </a:solidFill>
            </a:rPr>
            <a:t>Ερευνητική: </a:t>
          </a:r>
          <a:r>
            <a:rPr lang="el-GR" sz="2000" b="1" kern="1200" dirty="0" smtClean="0">
              <a:solidFill>
                <a:schemeClr val="bg1"/>
              </a:solidFill>
            </a:rPr>
            <a:t>Διερεύνηση και αποτίμηση </a:t>
          </a:r>
          <a:r>
            <a:rPr lang="el-GR" sz="2000" b="1" kern="1200" dirty="0" smtClean="0"/>
            <a:t>της αποδοχής ΕΥ σχεδιασμένο με τις αρχές της ΕξΑΕ και τους νέους τρόπους μάθησης. </a:t>
          </a:r>
          <a:endParaRPr lang="el-GR" sz="2000" b="1" kern="1200" dirty="0"/>
        </a:p>
      </dsp:txBody>
      <dsp:txXfrm>
        <a:off x="3782859" y="179387"/>
        <a:ext cx="3439381" cy="2063628"/>
      </dsp:txXfrm>
    </dsp:sp>
    <dsp:sp modelId="{C231CFDA-EB7A-4C77-ABC1-F2D1AF874FEB}">
      <dsp:nvSpPr>
        <dsp:cNvPr id="0" name=""/>
        <dsp:cNvSpPr/>
      </dsp:nvSpPr>
      <dsp:spPr>
        <a:xfrm>
          <a:off x="1928689" y="2562231"/>
          <a:ext cx="3439381" cy="2063628"/>
        </a:xfrm>
        <a:prstGeom prst="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4"/>
              </a:solidFill>
            </a:rPr>
            <a:t>Κοινωνική: </a:t>
          </a:r>
          <a:r>
            <a:rPr lang="el-GR" sz="2000" b="1" kern="1200" dirty="0" smtClean="0"/>
            <a:t>Γνωριμία των  εκπαιδευτικών με συμπληρωματικό ΕΥ σχεδιασμένο με τις αρχές της ΕξΑΕ.   Εμπλουτισμός και εκσυγχρονισμός της εκπαιδευτικής πράξης. </a:t>
          </a:r>
          <a:endParaRPr lang="el-GR" sz="2000" b="1" kern="1200" dirty="0"/>
        </a:p>
      </dsp:txBody>
      <dsp:txXfrm>
        <a:off x="1928689" y="2562231"/>
        <a:ext cx="3439381" cy="20636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B5E81-4435-4C71-8AA6-911AD710EE25}">
      <dsp:nvSpPr>
        <dsp:cNvPr id="0" name=""/>
        <dsp:cNvSpPr/>
      </dsp:nvSpPr>
      <dsp:spPr>
        <a:xfrm>
          <a:off x="39669" y="0"/>
          <a:ext cx="4537953" cy="4537953"/>
        </a:xfrm>
        <a:prstGeom prst="triangl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F39A4E-A153-4218-B371-138AA44A46F1}">
      <dsp:nvSpPr>
        <dsp:cNvPr id="0" name=""/>
        <dsp:cNvSpPr/>
      </dsp:nvSpPr>
      <dsp:spPr>
        <a:xfrm>
          <a:off x="598192" y="454252"/>
          <a:ext cx="6370578" cy="10675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0" kern="1200" dirty="0" smtClean="0"/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/>
            <a:t>Να διερευνηθεί αν το εκπαιδευτικό υλικό διέπεται από τις αρχές και τη μεθοδολογία της ΕξΑΕ.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0" kern="1200" dirty="0"/>
        </a:p>
      </dsp:txBody>
      <dsp:txXfrm>
        <a:off x="650304" y="506364"/>
        <a:ext cx="6266354" cy="963296"/>
      </dsp:txXfrm>
    </dsp:sp>
    <dsp:sp modelId="{6178E8C9-4FAC-49CF-925A-8A20D4016BDA}">
      <dsp:nvSpPr>
        <dsp:cNvPr id="0" name=""/>
        <dsp:cNvSpPr/>
      </dsp:nvSpPr>
      <dsp:spPr>
        <a:xfrm>
          <a:off x="598192" y="1642756"/>
          <a:ext cx="6370578" cy="10264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Να αξιολογηθεί αν το εκπαιδευτικό υλικό έχει δημιουργηθεί σύμφωνα με τις αρχές της Πολυμεσικής Μάθησης.</a:t>
          </a:r>
          <a:endParaRPr lang="el-GR" sz="2000" kern="1200" dirty="0"/>
        </a:p>
      </dsp:txBody>
      <dsp:txXfrm>
        <a:off x="648300" y="1692864"/>
        <a:ext cx="6270362" cy="926248"/>
      </dsp:txXfrm>
    </dsp:sp>
    <dsp:sp modelId="{AAEEACCB-8A5F-4E39-B70F-0F935A479356}">
      <dsp:nvSpPr>
        <dsp:cNvPr id="0" name=""/>
        <dsp:cNvSpPr/>
      </dsp:nvSpPr>
      <dsp:spPr>
        <a:xfrm>
          <a:off x="598192" y="2790203"/>
          <a:ext cx="6370578" cy="117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Να διερευνηθούν οι απόψεις των εκπαιδευτικών σχετικά με την ευχρηστία και την αποτελεσματικότητα του ΕΥ ως συμπληρωματικό μέσο στη διαδικασία της μάθησης.</a:t>
          </a:r>
          <a:endParaRPr lang="el-GR" sz="2000" kern="1200" dirty="0"/>
        </a:p>
      </dsp:txBody>
      <dsp:txXfrm>
        <a:off x="655429" y="2847440"/>
        <a:ext cx="6256104" cy="10580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D6EF7-6FBA-4BCF-AB6E-35CEE41066EC}">
      <dsp:nvSpPr>
        <dsp:cNvPr id="0" name=""/>
        <dsp:cNvSpPr/>
      </dsp:nvSpPr>
      <dsp:spPr>
        <a:xfrm rot="10800000">
          <a:off x="443170" y="15665"/>
          <a:ext cx="6762989" cy="792114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3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Θεωρητικό πλαίσιο </a:t>
          </a:r>
          <a:endParaRPr lang="el-GR" sz="2400" kern="1200" dirty="0"/>
        </a:p>
      </dsp:txBody>
      <dsp:txXfrm rot="10800000">
        <a:off x="641198" y="15665"/>
        <a:ext cx="6564961" cy="792114"/>
      </dsp:txXfrm>
    </dsp:sp>
    <dsp:sp modelId="{3D0E2897-3475-47A8-BF77-55CC9AD39DA0}">
      <dsp:nvSpPr>
        <dsp:cNvPr id="0" name=""/>
        <dsp:cNvSpPr/>
      </dsp:nvSpPr>
      <dsp:spPr>
        <a:xfrm>
          <a:off x="781329" y="92769"/>
          <a:ext cx="851404" cy="6071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099742-7C82-4648-80EB-ED783EFD7BD0}">
      <dsp:nvSpPr>
        <dsp:cNvPr id="0" name=""/>
        <dsp:cNvSpPr/>
      </dsp:nvSpPr>
      <dsp:spPr>
        <a:xfrm rot="10800000">
          <a:off x="443170" y="1044231"/>
          <a:ext cx="6762989" cy="792114"/>
        </a:xfrm>
        <a:prstGeom prst="homePlat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3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smtClean="0"/>
            <a:t>Παραγόμενο Εκπαιδευτικό υλικό</a:t>
          </a:r>
          <a:endParaRPr lang="el-GR" sz="2400" kern="1200"/>
        </a:p>
      </dsp:txBody>
      <dsp:txXfrm rot="10800000">
        <a:off x="641198" y="1044231"/>
        <a:ext cx="6564961" cy="792114"/>
      </dsp:txXfrm>
    </dsp:sp>
    <dsp:sp modelId="{CA3E4DDF-4DFB-4169-A946-8690A25C2421}">
      <dsp:nvSpPr>
        <dsp:cNvPr id="0" name=""/>
        <dsp:cNvSpPr/>
      </dsp:nvSpPr>
      <dsp:spPr>
        <a:xfrm>
          <a:off x="871816" y="1123419"/>
          <a:ext cx="670429" cy="60298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AE55A-E04C-4157-8CE9-724DDEA95E04}">
      <dsp:nvSpPr>
        <dsp:cNvPr id="0" name=""/>
        <dsp:cNvSpPr/>
      </dsp:nvSpPr>
      <dsp:spPr>
        <a:xfrm rot="10800000">
          <a:off x="443170" y="2046484"/>
          <a:ext cx="6762989" cy="792114"/>
        </a:xfrm>
        <a:prstGeom prst="homePlate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3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Μεθοδολογία έρευνας</a:t>
          </a:r>
          <a:endParaRPr lang="el-GR" sz="2400" kern="1200" dirty="0"/>
        </a:p>
      </dsp:txBody>
      <dsp:txXfrm rot="10800000">
        <a:off x="641198" y="2046484"/>
        <a:ext cx="6564961" cy="792114"/>
      </dsp:txXfrm>
    </dsp:sp>
    <dsp:sp modelId="{FEA50C66-8FFC-4AF4-BDE4-7D6EE334A81C}">
      <dsp:nvSpPr>
        <dsp:cNvPr id="0" name=""/>
        <dsp:cNvSpPr/>
      </dsp:nvSpPr>
      <dsp:spPr>
        <a:xfrm>
          <a:off x="743965" y="2086458"/>
          <a:ext cx="871539" cy="722669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38606C-FFC4-4F67-9A86-D23A0CCCA0B0}">
      <dsp:nvSpPr>
        <dsp:cNvPr id="0" name=""/>
        <dsp:cNvSpPr/>
      </dsp:nvSpPr>
      <dsp:spPr>
        <a:xfrm rot="10800000">
          <a:off x="443170" y="3101365"/>
          <a:ext cx="6762989" cy="792114"/>
        </a:xfrm>
        <a:prstGeom prst="homePlat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3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Αποτελέσματα - Ευρήματα</a:t>
          </a:r>
          <a:endParaRPr lang="el-GR" sz="2400" kern="1200" dirty="0"/>
        </a:p>
      </dsp:txBody>
      <dsp:txXfrm rot="10800000">
        <a:off x="641198" y="3101365"/>
        <a:ext cx="6564961" cy="792114"/>
      </dsp:txXfrm>
    </dsp:sp>
    <dsp:sp modelId="{66568586-7F7D-40B5-A907-54C910AF2568}">
      <dsp:nvSpPr>
        <dsp:cNvPr id="0" name=""/>
        <dsp:cNvSpPr/>
      </dsp:nvSpPr>
      <dsp:spPr>
        <a:xfrm>
          <a:off x="810974" y="3085990"/>
          <a:ext cx="792114" cy="792114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0" r="-6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459D1-6DA4-41F3-819F-FA4C751064FE}">
      <dsp:nvSpPr>
        <dsp:cNvPr id="0" name=""/>
        <dsp:cNvSpPr/>
      </dsp:nvSpPr>
      <dsp:spPr>
        <a:xfrm rot="10800000">
          <a:off x="443170" y="4114847"/>
          <a:ext cx="6762989" cy="792114"/>
        </a:xfrm>
        <a:prstGeom prst="homePlate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3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Συμπεράσματα</a:t>
          </a:r>
          <a:endParaRPr lang="el-GR" sz="2400" kern="1200" dirty="0"/>
        </a:p>
      </dsp:txBody>
      <dsp:txXfrm rot="10800000">
        <a:off x="641198" y="4114847"/>
        <a:ext cx="6564961" cy="792114"/>
      </dsp:txXfrm>
    </dsp:sp>
    <dsp:sp modelId="{2817B724-0FD3-4FD8-BE3D-90F04273674D}">
      <dsp:nvSpPr>
        <dsp:cNvPr id="0" name=""/>
        <dsp:cNvSpPr/>
      </dsp:nvSpPr>
      <dsp:spPr>
        <a:xfrm>
          <a:off x="810974" y="4114557"/>
          <a:ext cx="792114" cy="792114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28CFD-2F18-4AFF-AD43-5B125D3FB35E}">
      <dsp:nvSpPr>
        <dsp:cNvPr id="0" name=""/>
        <dsp:cNvSpPr/>
      </dsp:nvSpPr>
      <dsp:spPr>
        <a:xfrm>
          <a:off x="1764804" y="103403"/>
          <a:ext cx="5363986" cy="5768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Η σχολική εξ αποστάσεως εκπαίδευση </a:t>
          </a:r>
          <a:endParaRPr lang="el-GR" sz="2400" b="1" kern="1200" dirty="0"/>
        </a:p>
      </dsp:txBody>
      <dsp:txXfrm>
        <a:off x="1781699" y="120298"/>
        <a:ext cx="5330196" cy="543040"/>
      </dsp:txXfrm>
    </dsp:sp>
    <dsp:sp modelId="{80EE623B-56F7-4B18-90FB-58A390B4BF8E}">
      <dsp:nvSpPr>
        <dsp:cNvPr id="0" name=""/>
        <dsp:cNvSpPr/>
      </dsp:nvSpPr>
      <dsp:spPr>
        <a:xfrm>
          <a:off x="6012" y="851035"/>
          <a:ext cx="3307117" cy="4344948"/>
        </a:xfrm>
        <a:prstGeom prst="roundRect">
          <a:avLst>
            <a:gd name="adj" fmla="val 10000"/>
          </a:avLst>
        </a:prstGeom>
        <a:solidFill>
          <a:srgbClr val="F8C53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baseline="0" dirty="0" smtClean="0"/>
            <a:t>Οι συνέπειες της αναγκαστικής μετάβασης </a:t>
          </a:r>
          <a:r>
            <a:rPr lang="en-US" sz="2200" b="1" kern="1200" baseline="0" dirty="0" smtClean="0"/>
            <a:t>COVID-19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>
              <a:solidFill>
                <a:srgbClr val="002060"/>
              </a:solidFill>
            </a:rPr>
            <a:t>- Ευκαιρία εφαρμογής της</a:t>
          </a:r>
          <a:r>
            <a:rPr lang="en-US" sz="1800" kern="1200" baseline="0" dirty="0" smtClean="0">
              <a:solidFill>
                <a:srgbClr val="002060"/>
              </a:solidFill>
            </a:rPr>
            <a:t> </a:t>
          </a:r>
          <a:r>
            <a:rPr lang="el-GR" sz="1800" kern="1200" baseline="0" dirty="0" smtClean="0">
              <a:solidFill>
                <a:srgbClr val="002060"/>
              </a:solidFill>
            </a:rPr>
            <a:t>ΕξΑΕ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>
              <a:solidFill>
                <a:srgbClr val="002060"/>
              </a:solidFill>
            </a:rPr>
            <a:t>(Basilaia &amp; Kvavadze, 2020)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>
              <a:solidFill>
                <a:srgbClr val="002060"/>
              </a:solidFill>
            </a:rPr>
            <a:t>- Αρνητικές επιπτώσεις στην προετοιμασία των μαθητών για την εισαγωγή τους στα πανεπιστήμια (</a:t>
          </a:r>
          <a:r>
            <a:rPr lang="en-GB" sz="1800" kern="1200" baseline="0" dirty="0" smtClean="0">
              <a:solidFill>
                <a:srgbClr val="002060"/>
              </a:solidFill>
            </a:rPr>
            <a:t>Dorn et al</a:t>
          </a:r>
          <a:r>
            <a:rPr lang="el-GR" sz="1800" kern="1200" baseline="0" dirty="0" smtClean="0">
              <a:solidFill>
                <a:srgbClr val="002060"/>
              </a:solidFill>
            </a:rPr>
            <a:t>., 2020).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/>
        </a:p>
      </dsp:txBody>
      <dsp:txXfrm>
        <a:off x="102874" y="947897"/>
        <a:ext cx="3113393" cy="4151224"/>
      </dsp:txXfrm>
    </dsp:sp>
    <dsp:sp modelId="{6C310711-B476-4667-A110-E6071DA8E939}">
      <dsp:nvSpPr>
        <dsp:cNvPr id="0" name=""/>
        <dsp:cNvSpPr/>
      </dsp:nvSpPr>
      <dsp:spPr>
        <a:xfrm>
          <a:off x="3830821" y="851035"/>
          <a:ext cx="3291956" cy="4344948"/>
        </a:xfrm>
        <a:prstGeom prst="roundRect">
          <a:avLst>
            <a:gd name="adj" fmla="val 10000"/>
          </a:avLst>
        </a:prstGeom>
        <a:solidFill>
          <a:srgbClr val="F8C53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baseline="0" dirty="0" smtClean="0"/>
            <a:t>Αίσθημα ικανοποίησης των μαθητών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rgbClr val="002060"/>
              </a:solidFill>
            </a:rPr>
            <a:t>- </a:t>
          </a:r>
          <a:r>
            <a:rPr lang="el-GR" sz="1800" b="0" kern="1200" dirty="0" smtClean="0">
              <a:solidFill>
                <a:srgbClr val="002060"/>
              </a:solidFill>
            </a:rPr>
            <a:t>Θ</a:t>
          </a:r>
          <a:r>
            <a:rPr lang="el-GR" sz="1800" kern="1200" dirty="0" smtClean="0">
              <a:solidFill>
                <a:srgbClr val="002060"/>
              </a:solidFill>
            </a:rPr>
            <a:t>ετική η προσέγγιση των μαθητών στη μάθηση σε σύγχρονα εκπαιδευτικά περιβάλλοντα (</a:t>
          </a:r>
          <a:r>
            <a:rPr lang="en-GB" sz="1800" kern="1200" dirty="0" smtClean="0">
              <a:solidFill>
                <a:srgbClr val="002060"/>
              </a:solidFill>
            </a:rPr>
            <a:t>Gan</a:t>
          </a:r>
          <a:r>
            <a:rPr lang="el-GR" sz="1800" kern="1200" dirty="0" smtClean="0">
              <a:solidFill>
                <a:srgbClr val="002060"/>
              </a:solidFill>
            </a:rPr>
            <a:t> &amp; </a:t>
          </a:r>
          <a:r>
            <a:rPr lang="en-GB" sz="1800" kern="1200" dirty="0" smtClean="0">
              <a:solidFill>
                <a:srgbClr val="002060"/>
              </a:solidFill>
            </a:rPr>
            <a:t>Li</a:t>
          </a:r>
          <a:r>
            <a:rPr lang="el-GR" sz="1800" kern="1200" dirty="0" smtClean="0">
              <a:solidFill>
                <a:srgbClr val="002060"/>
              </a:solidFill>
            </a:rPr>
            <a:t>, 2018).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- Περιορισμένη αλληλεπίδραση με το σχολικό περιβάλλον και τους συμμαθητές και αυξημένη αλληλεπίδραση με την τεχνολογία (</a:t>
          </a:r>
          <a:r>
            <a:rPr lang="en-GB" sz="1800" kern="1200" dirty="0" smtClean="0">
              <a:solidFill>
                <a:srgbClr val="002060"/>
              </a:solidFill>
            </a:rPr>
            <a:t>Anderson et al</a:t>
          </a:r>
          <a:r>
            <a:rPr lang="el-GR" sz="1800" kern="1200" dirty="0" smtClean="0">
              <a:solidFill>
                <a:srgbClr val="002060"/>
              </a:solidFill>
            </a:rPr>
            <a:t>., 2011).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b="1" kern="1200" dirty="0"/>
        </a:p>
      </dsp:txBody>
      <dsp:txXfrm>
        <a:off x="3927239" y="947453"/>
        <a:ext cx="3099120" cy="41521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28CFD-2F18-4AFF-AD43-5B125D3FB35E}">
      <dsp:nvSpPr>
        <dsp:cNvPr id="0" name=""/>
        <dsp:cNvSpPr/>
      </dsp:nvSpPr>
      <dsp:spPr>
        <a:xfrm>
          <a:off x="2097622" y="62678"/>
          <a:ext cx="5355320" cy="389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Η σχολική εξ αποστάσεως εκπαίδευση </a:t>
          </a:r>
          <a:endParaRPr lang="el-GR" sz="2400" b="1" kern="1200" dirty="0"/>
        </a:p>
      </dsp:txBody>
      <dsp:txXfrm>
        <a:off x="2109021" y="74077"/>
        <a:ext cx="5332522" cy="366378"/>
      </dsp:txXfrm>
    </dsp:sp>
    <dsp:sp modelId="{3B3AED1A-6F5E-423E-A6D0-74AD887142E0}">
      <dsp:nvSpPr>
        <dsp:cNvPr id="0" name=""/>
        <dsp:cNvSpPr/>
      </dsp:nvSpPr>
      <dsp:spPr>
        <a:xfrm>
          <a:off x="11271" y="557429"/>
          <a:ext cx="3519303" cy="4555217"/>
        </a:xfrm>
        <a:prstGeom prst="roundRect">
          <a:avLst>
            <a:gd name="adj" fmla="val 10000"/>
          </a:avLst>
        </a:prstGeom>
        <a:solidFill>
          <a:srgbClr val="F8C53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Οι επιπτώσεις στους εκπαιδευτικούς και τη μαθησιακή διαδικασία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 -  Η μετάβαση από τα παραδοσιακά μαθήματα στα διαδικτυακά μαθήματα απαιτεί στρατηγικές επανασχεδιασμού περιεχομένου.  Kebritchi et al. (2017)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- Η ανάπτυξη και εφαρμογή νέων παιδαγωγικών μεθόδων, καθιστά τη μαθησιακή διαδικασία περισσότερο αξιόπιστη και αποτελεσματική. (</a:t>
          </a:r>
          <a:r>
            <a:rPr lang="en-GB" sz="1800" kern="1200" dirty="0" smtClean="0">
              <a:solidFill>
                <a:srgbClr val="002060"/>
              </a:solidFill>
            </a:rPr>
            <a:t>Koehler et al</a:t>
          </a:r>
          <a:r>
            <a:rPr lang="el-GR" sz="1800" kern="1200" dirty="0" smtClean="0">
              <a:solidFill>
                <a:srgbClr val="002060"/>
              </a:solidFill>
            </a:rPr>
            <a:t>., 2004; </a:t>
          </a:r>
          <a:r>
            <a:rPr lang="en-GB" sz="1800" kern="1200" dirty="0" smtClean="0">
              <a:solidFill>
                <a:srgbClr val="002060"/>
              </a:solidFill>
            </a:rPr>
            <a:t>Platt et al</a:t>
          </a:r>
          <a:r>
            <a:rPr lang="el-GR" sz="1800" kern="1200" dirty="0" smtClean="0">
              <a:solidFill>
                <a:srgbClr val="002060"/>
              </a:solidFill>
            </a:rPr>
            <a:t>., 2014)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 </a:t>
          </a:r>
          <a:endParaRPr lang="el-GR" sz="18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b="1" kern="1200" dirty="0"/>
        </a:p>
      </dsp:txBody>
      <dsp:txXfrm>
        <a:off x="114348" y="660506"/>
        <a:ext cx="3313149" cy="4349063"/>
      </dsp:txXfrm>
    </dsp:sp>
    <dsp:sp modelId="{19C4AAEA-154F-410E-AE5F-1F9E5C8107AD}">
      <dsp:nvSpPr>
        <dsp:cNvPr id="0" name=""/>
        <dsp:cNvSpPr/>
      </dsp:nvSpPr>
      <dsp:spPr>
        <a:xfrm>
          <a:off x="3879654" y="556714"/>
          <a:ext cx="3651499" cy="4554005"/>
        </a:xfrm>
        <a:prstGeom prst="roundRect">
          <a:avLst>
            <a:gd name="adj" fmla="val 10000"/>
          </a:avLst>
        </a:prstGeom>
        <a:solidFill>
          <a:srgbClr val="F8C53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H συμβολή της σχολικής εξ αποστάσεως εκπαίδευσης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- Οργανωμένες εκπαιδευτικές δομές  με την επωφελή χρήση ποικιλόμορφου εκπαιδευτικού υλικού. (Βασάλα, 2005 όπως αναφ. στο Αναστασιάδης 2017)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- Οι εκπαιδευτικοί ως διαμεσολαβητές της  γνώσης (</a:t>
          </a:r>
          <a:r>
            <a:rPr lang="en-GB" sz="1800" kern="1200" dirty="0" smtClean="0">
              <a:solidFill>
                <a:srgbClr val="002060"/>
              </a:solidFill>
            </a:rPr>
            <a:t>Foti</a:t>
          </a:r>
          <a:r>
            <a:rPr lang="el-GR" sz="1800" kern="1200" dirty="0" smtClean="0">
              <a:solidFill>
                <a:srgbClr val="002060"/>
              </a:solidFill>
            </a:rPr>
            <a:t>, 2020)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- Οι μαθητές  αναπτύσσουν  την μέθοδο της ανακαλυπτικής μάθησης (</a:t>
          </a:r>
          <a:r>
            <a:rPr lang="en-US" sz="1800" kern="1200" dirty="0" smtClean="0">
              <a:solidFill>
                <a:srgbClr val="002060"/>
              </a:solidFill>
            </a:rPr>
            <a:t>Niemi</a:t>
          </a:r>
          <a:r>
            <a:rPr lang="el-GR" sz="1800" kern="1200" dirty="0" smtClean="0">
              <a:solidFill>
                <a:srgbClr val="002060"/>
              </a:solidFill>
            </a:rPr>
            <a:t> &amp; </a:t>
          </a:r>
          <a:r>
            <a:rPr lang="en-US" sz="1800" kern="1200" dirty="0" smtClean="0">
              <a:solidFill>
                <a:srgbClr val="002060"/>
              </a:solidFill>
            </a:rPr>
            <a:t>Kousa</a:t>
          </a:r>
          <a:r>
            <a:rPr lang="el-GR" sz="1800" kern="1200" dirty="0" smtClean="0">
              <a:solidFill>
                <a:srgbClr val="002060"/>
              </a:solidFill>
            </a:rPr>
            <a:t>, 2020).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2060"/>
              </a:solidFill>
            </a:rPr>
            <a:t>- Ενθάρρυνση της ενεργητικής αυτομάθησης των μαθητών. (</a:t>
          </a:r>
          <a:r>
            <a:rPr lang="en-GB" sz="1800" kern="1200" dirty="0" smtClean="0">
              <a:solidFill>
                <a:srgbClr val="002060"/>
              </a:solidFill>
            </a:rPr>
            <a:t>Lionarakis</a:t>
          </a:r>
          <a:r>
            <a:rPr lang="el-GR" sz="1800" kern="1200" dirty="0" smtClean="0">
              <a:solidFill>
                <a:srgbClr val="002060"/>
              </a:solidFill>
            </a:rPr>
            <a:t>, 2003).</a:t>
          </a:r>
          <a:endParaRPr lang="el-GR" sz="1800" b="1" kern="1200" dirty="0">
            <a:solidFill>
              <a:srgbClr val="002060"/>
            </a:solidFill>
          </a:endParaRPr>
        </a:p>
      </dsp:txBody>
      <dsp:txXfrm>
        <a:off x="3986603" y="663663"/>
        <a:ext cx="3437601" cy="4340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chamilo.datacenter.uoc.gr/metchamilo/main/course_home/course_home.php?cidReq=GNWRIZWDERMA&amp;id_session=0&amp;gidReq=0&amp;gradebook=0&amp;origin=&amp;isStudentView=true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chamilo.datacenter.uoc.gr/metchamilo/courses/GNWRIZWDERMA/index.php?id_session=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8.wdp"/><Relationship Id="rId5" Type="http://schemas.openxmlformats.org/officeDocument/2006/relationships/image" Target="../media/image2.pn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tm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diagramDrawing" Target="../diagrams/drawing1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1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diagramDrawing" Target="../diagrams/drawing2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2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1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diagramDrawing" Target="../diagrams/drawing3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3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.png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diagramDrawing" Target="../diagrams/drawing4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4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1.png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diagramDrawing" Target="../diagrams/drawing5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5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1.png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diagramDrawing" Target="../diagrams/drawing6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6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pPr algn="ctr"/>
            <a:r>
              <a:rPr lang="el-GR" sz="2400" dirty="0" smtClean="0">
                <a:solidFill>
                  <a:srgbClr val="C00000"/>
                </a:solidFill>
              </a:rPr>
              <a:t/>
            </a:r>
            <a:br>
              <a:rPr lang="el-GR" sz="2400" dirty="0" smtClean="0">
                <a:solidFill>
                  <a:srgbClr val="C00000"/>
                </a:solidFill>
              </a:rPr>
            </a:br>
            <a:r>
              <a:rPr lang="el-GR" sz="2400" dirty="0">
                <a:solidFill>
                  <a:srgbClr val="C00000"/>
                </a:solidFill>
              </a:rPr>
              <a:t/>
            </a:r>
            <a:br>
              <a:rPr lang="el-GR" sz="2400" dirty="0">
                <a:solidFill>
                  <a:srgbClr val="C00000"/>
                </a:solidFill>
              </a:rPr>
            </a:br>
            <a:r>
              <a:rPr lang="el-GR" sz="2400" dirty="0" smtClean="0"/>
              <a:t>Σχεδιασμός, Ανάπτυξη και Αποτίμηση Συμπληρωματικού Εκπαιδευτικού Υλικού με τη μεθοδολογία της ΕξΑΕ στο μάθημα «Σύγχρονη Αισθητική» για τους μαθητές της Γ΄ΕΠΑΛ με τίτλο:</a:t>
            </a:r>
            <a:br>
              <a:rPr lang="el-GR" sz="2400" dirty="0" smtClean="0"/>
            </a:br>
            <a:r>
              <a:rPr lang="el-GR" sz="2400" dirty="0" smtClean="0"/>
              <a:t>«Γνωρίζω το Δέρμα»</a:t>
            </a:r>
            <a:endParaRPr lang="el-GR" sz="2400" b="1" dirty="0"/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1539" y="645789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13026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Ειρήνη Κουδουμά </a:t>
            </a:r>
          </a:p>
        </p:txBody>
      </p:sp>
      <p:sp>
        <p:nvSpPr>
          <p:cNvPr id="13" name="9 - Ορθογώνιο"/>
          <p:cNvSpPr/>
          <p:nvPr/>
        </p:nvSpPr>
        <p:spPr>
          <a:xfrm>
            <a:off x="1535049" y="403633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Επιτροπή Κρίσης ΔΕ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rgbClr val="ADDB7B"/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033736"/>
              </p:ext>
            </p:extLst>
          </p:nvPr>
        </p:nvGraphicFramePr>
        <p:xfrm>
          <a:off x="789845" y="4544582"/>
          <a:ext cx="7564311" cy="68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37"/>
                <a:gridCol w="2521437"/>
                <a:gridCol w="2521437"/>
              </a:tblGrid>
              <a:tr h="68461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Λάμπρος</a:t>
                      </a:r>
                      <a:r>
                        <a:rPr lang="el-GR" sz="1800" b="1" baseline="0" dirty="0" smtClean="0">
                          <a:solidFill>
                            <a:schemeClr val="tx1"/>
                          </a:solidFill>
                        </a:rPr>
                        <a:t> Καρβούνης</a:t>
                      </a:r>
                      <a:endParaRPr lang="el-G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Ευαγγελία</a:t>
                      </a:r>
                      <a:r>
                        <a:rPr lang="el-GR" sz="18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Μανούσου</a:t>
                      </a:r>
                      <a:endParaRPr lang="el-G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Χαράλαμπος</a:t>
                      </a:r>
                      <a:r>
                        <a:rPr lang="el-GR" sz="18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Μουζάκης</a:t>
                      </a:r>
                      <a:endParaRPr lang="el-G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433840" y="1045383"/>
            <a:ext cx="739010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11285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>
            <a:off x="1433840" y="1101540"/>
            <a:ext cx="739010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849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7371" y="511435"/>
            <a:ext cx="6984776" cy="86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Παραγόμενο εκπαιδευτικό υλικό1/4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055840" y="1105997"/>
            <a:ext cx="2247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3ο 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1547664" y="1669089"/>
            <a:ext cx="72762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Το συμπληρωματικό ΕΥ με τίτλο </a:t>
            </a:r>
            <a:r>
              <a:rPr lang="el-GR" dirty="0" smtClean="0"/>
              <a:t>«Γνωρίζω το δέρμα»:</a:t>
            </a:r>
            <a:endParaRPr lang="el-GR" dirty="0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979712" y="2276872"/>
            <a:ext cx="6192688" cy="3796843"/>
          </a:xfrm>
          <a:prstGeom prst="roundRect">
            <a:avLst/>
          </a:prstGeom>
          <a:solidFill>
            <a:srgbClr val="43C57B"/>
          </a:solidFill>
          <a:ln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Clr>
                <a:schemeClr val="bg1"/>
              </a:buClr>
              <a:buSzPct val="150000"/>
              <a:buFont typeface="Wingdings" pitchFamily="2" charset="2"/>
              <a:buChar char="ü"/>
            </a:pPr>
            <a:endParaRPr lang="el-GR" sz="2000" dirty="0" smtClean="0">
              <a:solidFill>
                <a:schemeClr val="bg1"/>
              </a:solidFill>
            </a:endParaRPr>
          </a:p>
          <a:p>
            <a:pPr marL="342900" indent="-342900" algn="ctr">
              <a:buClr>
                <a:schemeClr val="bg1"/>
              </a:buClr>
              <a:buSzPct val="150000"/>
              <a:buFont typeface="Wingdings" pitchFamily="2" charset="2"/>
              <a:buChar char="ü"/>
            </a:pPr>
            <a:r>
              <a:rPr lang="el-GR" sz="2200" dirty="0" smtClean="0">
                <a:solidFill>
                  <a:schemeClr val="bg1"/>
                </a:solidFill>
              </a:rPr>
              <a:t>ως </a:t>
            </a:r>
            <a:r>
              <a:rPr lang="el-GR" sz="2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σκοπό</a:t>
            </a:r>
            <a:r>
              <a:rPr lang="el-GR" sz="2200" dirty="0" smtClean="0">
                <a:solidFill>
                  <a:schemeClr val="bg1"/>
                </a:solidFill>
              </a:rPr>
              <a:t> έχει  να καθοδηγήσει τους εκπαιδευομένους να </a:t>
            </a:r>
            <a:r>
              <a:rPr lang="el-GR" sz="2200" dirty="0">
                <a:solidFill>
                  <a:schemeClr val="bg1"/>
                </a:solidFill>
              </a:rPr>
              <a:t>μελετήσουν </a:t>
            </a:r>
            <a:r>
              <a:rPr lang="el-GR" sz="2200" dirty="0" smtClean="0">
                <a:solidFill>
                  <a:schemeClr val="bg1"/>
                </a:solidFill>
              </a:rPr>
              <a:t>αυτόνομα τη </a:t>
            </a:r>
            <a:r>
              <a:rPr lang="el-GR" sz="2200" dirty="0">
                <a:solidFill>
                  <a:schemeClr val="bg1"/>
                </a:solidFill>
              </a:rPr>
              <a:t>συγκεκριμένη θεματική </a:t>
            </a:r>
            <a:r>
              <a:rPr lang="el-GR" sz="2200" dirty="0" smtClean="0">
                <a:solidFill>
                  <a:schemeClr val="bg1"/>
                </a:solidFill>
              </a:rPr>
              <a:t>ενότητα</a:t>
            </a:r>
            <a:r>
              <a:rPr lang="el-GR" sz="2200" dirty="0">
                <a:solidFill>
                  <a:schemeClr val="bg1"/>
                </a:solidFill>
              </a:rPr>
              <a:t>, στο δικό τους χώρο, με το δικό τους ρυθμό, </a:t>
            </a:r>
            <a:r>
              <a:rPr lang="el-GR" sz="2200" dirty="0" smtClean="0">
                <a:solidFill>
                  <a:schemeClr val="bg1"/>
                </a:solidFill>
              </a:rPr>
              <a:t>ανακαλύπτοντας τη μάθηση καθοδηγούμενοι από το διαδραστικό εκπαιδευτικό υλικό.</a:t>
            </a:r>
          </a:p>
          <a:p>
            <a:pPr marL="342900" indent="-342900" algn="ctr">
              <a:buSzPct val="150000"/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</a:t>
            </a:r>
            <a:r>
              <a:rPr lang="el-GR" sz="2200" dirty="0" smtClean="0">
                <a:solidFill>
                  <a:schemeClr val="bg1"/>
                </a:solidFill>
              </a:rPr>
              <a:t>ο </a:t>
            </a:r>
            <a:r>
              <a:rPr lang="el-GR" sz="2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περιεχόμενο</a:t>
            </a:r>
            <a:r>
              <a:rPr lang="el-GR" sz="2200" dirty="0" smtClean="0">
                <a:solidFill>
                  <a:schemeClr val="bg1"/>
                </a:solidFill>
              </a:rPr>
              <a:t> αφορά το 2ο Κεφάλαιο της Σύγχρονης Αισθητικής της Γ΄ ΕΠΑΛ  και την ενότητα το δέρμα. </a:t>
            </a: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74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534542" y="1045383"/>
            <a:ext cx="7289400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396334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>
            <a:off x="1534542" y="1101540"/>
            <a:ext cx="72894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239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4806" y="473275"/>
            <a:ext cx="78691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Παραγόμενο εκπαιδευτικό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υλικό</a:t>
            </a:r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2/4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34806" y="2693077"/>
            <a:ext cx="3636000" cy="3240000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500" b="1" dirty="0" smtClean="0">
                <a:solidFill>
                  <a:schemeClr val="bg1"/>
                </a:solidFill>
              </a:rPr>
              <a:t>Ανακαλυπτική μάθηση </a:t>
            </a:r>
            <a:r>
              <a:rPr lang="el-GR" sz="2500" b="1" dirty="0">
                <a:solidFill>
                  <a:schemeClr val="bg1"/>
                </a:solidFill>
              </a:rPr>
              <a:t>μέσα από: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500" dirty="0">
                <a:solidFill>
                  <a:schemeClr val="bg1"/>
                </a:solidFill>
              </a:rPr>
              <a:t>Δραστηριότητες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500" dirty="0">
                <a:solidFill>
                  <a:schemeClr val="bg1"/>
                </a:solidFill>
              </a:rPr>
              <a:t>Αλληλεπίδραση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500" dirty="0">
                <a:solidFill>
                  <a:schemeClr val="bg1"/>
                </a:solidFill>
              </a:rPr>
              <a:t>Διάλογο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500" dirty="0">
                <a:solidFill>
                  <a:schemeClr val="bg1"/>
                </a:solidFill>
              </a:rPr>
              <a:t>Συνεργασία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500" dirty="0">
                <a:solidFill>
                  <a:schemeClr val="bg1"/>
                </a:solidFill>
              </a:rPr>
              <a:t>Αναστοχασμό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500" dirty="0">
                <a:solidFill>
                  <a:schemeClr val="bg1"/>
                </a:solidFill>
              </a:rPr>
              <a:t>Αυτοαξιολόγηση 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14" name="Δεξιό βέλος 13"/>
          <p:cNvSpPr/>
          <p:nvPr/>
        </p:nvSpPr>
        <p:spPr>
          <a:xfrm>
            <a:off x="1534543" y="1169551"/>
            <a:ext cx="7418922" cy="1440000"/>
          </a:xfrm>
          <a:prstGeom prst="rightArrow">
            <a:avLst/>
          </a:prstGeom>
          <a:solidFill>
            <a:schemeClr val="accent5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TextBox 14"/>
          <p:cNvSpPr txBox="1"/>
          <p:nvPr/>
        </p:nvSpPr>
        <p:spPr>
          <a:xfrm>
            <a:off x="1667036" y="1696130"/>
            <a:ext cx="6724858" cy="75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>
                <a:solidFill>
                  <a:schemeClr val="bg1"/>
                </a:solidFill>
              </a:rPr>
              <a:t>Ο σχεδιασμός εκπαιδευτικού υλικού στη σχολική ΕξΑΕ</a:t>
            </a:r>
          </a:p>
        </p:txBody>
      </p:sp>
      <p:sp>
        <p:nvSpPr>
          <p:cNvPr id="17" name="Ορθογώνιο 16"/>
          <p:cNvSpPr/>
          <p:nvPr/>
        </p:nvSpPr>
        <p:spPr>
          <a:xfrm>
            <a:off x="5213903" y="2693077"/>
            <a:ext cx="3739561" cy="324000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just"/>
            <a:r>
              <a:rPr lang="el-GR" sz="2500" b="1" dirty="0">
                <a:solidFill>
                  <a:schemeClr val="bg1"/>
                </a:solidFill>
              </a:rPr>
              <a:t>Αρχές σχεδιασμού ΕΥ για την </a:t>
            </a:r>
            <a:r>
              <a:rPr lang="el-GR" sz="2500" b="1" dirty="0" smtClean="0">
                <a:solidFill>
                  <a:schemeClr val="bg1"/>
                </a:solidFill>
              </a:rPr>
              <a:t>ΕξΑΕ</a:t>
            </a:r>
          </a:p>
          <a:p>
            <a:pPr algn="just"/>
            <a:endParaRPr lang="el-GR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el-GR" sz="2500" dirty="0" smtClean="0">
                <a:solidFill>
                  <a:schemeClr val="bg1"/>
                </a:solidFill>
              </a:rPr>
              <a:t>7 </a:t>
            </a:r>
            <a:r>
              <a:rPr lang="el-GR" sz="2500" dirty="0">
                <a:solidFill>
                  <a:schemeClr val="bg1"/>
                </a:solidFill>
              </a:rPr>
              <a:t>αρχές σχεδιασμού ΕΥ για ΕξΑΕ των Σπανακά &amp; </a:t>
            </a:r>
            <a:r>
              <a:rPr lang="el-GR" sz="2500" dirty="0" smtClean="0">
                <a:solidFill>
                  <a:schemeClr val="bg1"/>
                </a:solidFill>
              </a:rPr>
              <a:t>Λιοναράκη </a:t>
            </a:r>
            <a:r>
              <a:rPr lang="el-GR" sz="2800" dirty="0">
                <a:solidFill>
                  <a:schemeClr val="bg1"/>
                </a:solidFill>
              </a:rPr>
              <a:t>(2017</a:t>
            </a:r>
            <a:r>
              <a:rPr lang="el-GR" sz="2800" dirty="0" smtClean="0">
                <a:solidFill>
                  <a:schemeClr val="bg1"/>
                </a:solidFill>
              </a:rPr>
              <a:t>)</a:t>
            </a:r>
            <a:endParaRPr lang="el-GR" sz="25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el-GR" sz="2500" dirty="0">
                <a:solidFill>
                  <a:schemeClr val="bg1"/>
                </a:solidFill>
              </a:rPr>
              <a:t>αρχές της Πολυμεσικής Μάθησης (Mayer, 2017) </a:t>
            </a:r>
          </a:p>
          <a:p>
            <a:pPr algn="just"/>
            <a:endParaRPr lang="el-G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57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433840" y="1052736"/>
            <a:ext cx="73901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>
            <a:off x="1433840" y="1101541"/>
            <a:ext cx="73901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1985" y="572949"/>
            <a:ext cx="8424936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Παραγόμενο εκπαιδευτικό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υλικό 3/4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452664" y="1101541"/>
            <a:ext cx="74426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Τεχνολογικό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πλαίσιο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510256" y="1597057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Για </a:t>
            </a:r>
            <a:r>
              <a:rPr lang="el-GR" dirty="0"/>
              <a:t>το σχεδιασμό του ΕΥ </a:t>
            </a:r>
            <a:r>
              <a:rPr lang="el-GR" dirty="0" smtClean="0"/>
              <a:t>αξιοποιήθηκαν: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500" y="2239540"/>
            <a:ext cx="1352416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680" y="4005064"/>
            <a:ext cx="1920000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912" y="2341030"/>
            <a:ext cx="1080000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797" y="2276872"/>
            <a:ext cx="1080000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12" y="4136428"/>
            <a:ext cx="2073330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453" y="4064781"/>
            <a:ext cx="1080000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53" y="2359761"/>
            <a:ext cx="1080000" cy="108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10120" y="3422650"/>
            <a:ext cx="174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smtClean="0"/>
              <a:t>1.</a:t>
            </a:r>
            <a:r>
              <a:rPr lang="en-US" sz="1400" b="1" dirty="0" smtClean="0"/>
              <a:t> </a:t>
            </a:r>
            <a:r>
              <a:rPr lang="el-GR" sz="1400" b="1" dirty="0" smtClean="0"/>
              <a:t>Η </a:t>
            </a:r>
            <a:r>
              <a:rPr lang="el-GR" sz="1400" b="1" dirty="0"/>
              <a:t>πλατφόρμα </a:t>
            </a:r>
            <a:r>
              <a:rPr lang="en-US" sz="1400" b="1" dirty="0"/>
              <a:t>Chamilo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8680" y="525782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5. </a:t>
            </a:r>
            <a:r>
              <a:rPr lang="el-GR" sz="1400" b="1" dirty="0" smtClean="0"/>
              <a:t>Το </a:t>
            </a:r>
            <a:r>
              <a:rPr lang="el-GR" sz="1400" b="1" dirty="0"/>
              <a:t>διαδικτυακό εργαλείο H5P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5534453" y="3481844"/>
            <a:ext cx="1552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/>
              <a:t>3. Το ψηφιακό λογισμικό Doodly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4193872" y="5295013"/>
            <a:ext cx="1551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6</a:t>
            </a:r>
            <a:r>
              <a:rPr lang="el-GR" sz="1400" b="1" dirty="0" smtClean="0"/>
              <a:t>. </a:t>
            </a:r>
            <a:r>
              <a:rPr lang="el-GR" sz="1400" b="1" dirty="0"/>
              <a:t>Το διαδικτυακό </a:t>
            </a:r>
            <a:r>
              <a:rPr lang="el-GR" sz="1400" b="1" dirty="0" smtClean="0"/>
              <a:t>εργαλείο</a:t>
            </a:r>
            <a:r>
              <a:rPr lang="en-US" sz="1400" b="1" dirty="0" smtClean="0"/>
              <a:t> Canva</a:t>
            </a:r>
            <a:endParaRPr lang="el-GR" sz="1400" b="1" dirty="0"/>
          </a:p>
        </p:txBody>
      </p:sp>
      <p:sp>
        <p:nvSpPr>
          <p:cNvPr id="14" name="Ορθογώνιο 13"/>
          <p:cNvSpPr/>
          <p:nvPr/>
        </p:nvSpPr>
        <p:spPr>
          <a:xfrm>
            <a:off x="6900854" y="5269509"/>
            <a:ext cx="1831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7</a:t>
            </a:r>
            <a:r>
              <a:rPr lang="el-GR" sz="1400" b="1" dirty="0" smtClean="0"/>
              <a:t>. </a:t>
            </a:r>
            <a:r>
              <a:rPr lang="el-GR" sz="1400" b="1" dirty="0"/>
              <a:t>Το ψηφιακό περιβάλλον Padlet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3707904" y="3421030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/>
              <a:t>2. </a:t>
            </a:r>
            <a:r>
              <a:rPr lang="el-GR" sz="1400" b="1" dirty="0"/>
              <a:t>Το ψηφιακό λογισμικό </a:t>
            </a:r>
            <a:r>
              <a:rPr lang="en-US" sz="1400" b="1" dirty="0" smtClean="0"/>
              <a:t>Plotagon</a:t>
            </a:r>
            <a:endParaRPr lang="el-GR" sz="14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7236296" y="3439761"/>
            <a:ext cx="1907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/>
              <a:t>4. Το ψηφιακό περιβάλλον </a:t>
            </a:r>
            <a:r>
              <a:rPr lang="en-US" sz="1400" b="1" dirty="0" smtClean="0"/>
              <a:t>Wordwall</a:t>
            </a:r>
            <a:endParaRPr lang="el-GR" sz="1400" b="1" dirty="0"/>
          </a:p>
        </p:txBody>
      </p:sp>
    </p:spTree>
    <p:extLst>
      <p:ext uri="{BB962C8B-B14F-4D97-AF65-F5344CB8AC3E}">
        <p14:creationId xmlns:p14="http://schemas.microsoft.com/office/powerpoint/2010/main" val="1000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331640" y="1045383"/>
            <a:ext cx="749230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68617" y="645789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>
            <a:off x="1331640" y="1101541"/>
            <a:ext cx="74923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34385" y="367029"/>
            <a:ext cx="7800314" cy="64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Παραγόμενο εκπαιδευτικό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υλικό 4/4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752812" y="5714022"/>
            <a:ext cx="83584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chamilo.datacenter.uoc.gr/metchamilo/courses/GNWRIZWDERMA/index.php?id_session=0</a:t>
            </a:r>
            <a:endParaRPr lang="el-GR" sz="1600" dirty="0" smtClean="0"/>
          </a:p>
          <a:p>
            <a:endParaRPr lang="el-G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761684" y="4953889"/>
            <a:ext cx="8202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/>
              <a:t>Η ηλεκτρονική διεύθυνση του Ε.Υ. το οποίο βρίσκεται στην πλατφόρμα Chamilo στο ΕΔΙΒΕΑ του ΠΤΔΕ του Πανεπιστημίου Κρήτης είναι:</a:t>
            </a:r>
          </a:p>
        </p:txBody>
      </p:sp>
      <p:pic>
        <p:nvPicPr>
          <p:cNvPr id="5" name="Εικόνα 4" descr="Απόσπασμα οθόνης">
            <a:hlinkClick r:id="rId8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33"/>
          <a:stretch/>
        </p:blipFill>
        <p:spPr>
          <a:xfrm>
            <a:off x="2231722" y="1196751"/>
            <a:ext cx="5586183" cy="37571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2717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350415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38680" y="469117"/>
            <a:ext cx="6821752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Ερευνητικό μέρος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6" t="17677" r="1136" b="18081"/>
          <a:stretch/>
        </p:blipFill>
        <p:spPr>
          <a:xfrm>
            <a:off x="1433840" y="1196752"/>
            <a:ext cx="758395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2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95383" y="6395522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58640"/>
            <a:ext cx="6526656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Μεθοδολογία </a:t>
            </a:r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έρευνας </a:t>
            </a: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286000" y="364502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341" y="1502723"/>
            <a:ext cx="3208872" cy="143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Ορθογώνιο 7"/>
          <p:cNvSpPr/>
          <p:nvPr/>
        </p:nvSpPr>
        <p:spPr>
          <a:xfrm>
            <a:off x="1986449" y="1502723"/>
            <a:ext cx="2804400" cy="13234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l-G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Υλοποίηση </a:t>
            </a:r>
            <a:r>
              <a:rPr lang="el-GR" sz="2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Έρευνας</a:t>
            </a:r>
            <a:endParaRPr lang="el-GR" sz="2000" b="1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Ηράκλειο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Απρίλιος- Μάιος 2023</a:t>
            </a:r>
          </a:p>
          <a:p>
            <a:pPr algn="ctr"/>
            <a:endParaRPr lang="el-GR" sz="20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340" y="2982353"/>
            <a:ext cx="3159111" cy="311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Ορθογώνιο 9"/>
          <p:cNvSpPr/>
          <p:nvPr/>
        </p:nvSpPr>
        <p:spPr>
          <a:xfrm>
            <a:off x="1803277" y="2982353"/>
            <a:ext cx="2552699" cy="35394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l-GR" sz="2000" b="1" u="sng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Δείγμα Έρευνας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 εκπαιδευτικοί ΠΕ 87.03 με </a:t>
            </a:r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καλή γνώση ΤΠΕ 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100% γυναίκες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 συμφοιτητές με καλή γνώση ΤΠΕ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 γυναίκες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 άνδρας</a:t>
            </a:r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el-GR" sz="2000" b="1" dirty="0" smtClean="0">
                <a:solidFill>
                  <a:schemeClr val="bg1"/>
                </a:solidFill>
              </a:rPr>
              <a:t> </a:t>
            </a:r>
            <a:endParaRPr lang="el-GR" sz="2000" b="1" dirty="0">
              <a:solidFill>
                <a:schemeClr val="bg1"/>
              </a:solidFill>
            </a:endParaRPr>
          </a:p>
          <a:p>
            <a:endParaRPr lang="el-G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392" y="1502723"/>
            <a:ext cx="3304290" cy="103330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Ορθογώνιο 12"/>
          <p:cNvSpPr/>
          <p:nvPr/>
        </p:nvSpPr>
        <p:spPr>
          <a:xfrm>
            <a:off x="5940152" y="1577808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Είδος Έρευνας</a:t>
            </a:r>
            <a:endParaRPr lang="el-GR" sz="2000" b="1" u="sng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Ποιοτική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278" y="2941078"/>
            <a:ext cx="3316902" cy="318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Ορθογώνιο 13"/>
          <p:cNvSpPr/>
          <p:nvPr/>
        </p:nvSpPr>
        <p:spPr>
          <a:xfrm>
            <a:off x="5566392" y="2982353"/>
            <a:ext cx="32907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Εργαλεία Έρευνας</a:t>
            </a:r>
          </a:p>
          <a:p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Ερωτηματολόγια </a:t>
            </a:r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ανοιχτού τύπου </a:t>
            </a:r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ερωτήσεων</a:t>
            </a:r>
          </a:p>
          <a:p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Ημιδομημένη συνέντευξη</a:t>
            </a:r>
            <a:endParaRPr lang="el-GR" sz="2000" b="1" u="sng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l-GR" sz="2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Επεξεργασία δεδομένων</a:t>
            </a:r>
            <a:endParaRPr lang="el-GR" sz="2000" b="1" u="sng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Ποιοτική </a:t>
            </a:r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ανάλυση </a:t>
            </a:r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περιεχομένου</a:t>
            </a:r>
          </a:p>
          <a:p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Κωδικοποίηση απόψεων σε τρεις άξονες</a:t>
            </a:r>
            <a:endParaRPr lang="el-GR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l-GR" sz="1800" dirty="0" smtClean="0"/>
              <a:t> </a:t>
            </a:r>
            <a:endParaRPr lang="el-GR" sz="1800" dirty="0"/>
          </a:p>
        </p:txBody>
      </p:sp>
      <p:sp>
        <p:nvSpPr>
          <p:cNvPr id="17" name="Δεξιό βέλος 16"/>
          <p:cNvSpPr/>
          <p:nvPr/>
        </p:nvSpPr>
        <p:spPr>
          <a:xfrm>
            <a:off x="5000278" y="1929375"/>
            <a:ext cx="540000" cy="180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5" name="Δεξιό βέλος 24"/>
          <p:cNvSpPr/>
          <p:nvPr/>
        </p:nvSpPr>
        <p:spPr>
          <a:xfrm>
            <a:off x="4979212" y="3974570"/>
            <a:ext cx="540000" cy="180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1789760" y="1052736"/>
            <a:ext cx="1952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4ο 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4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471" y="640576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56101" y="492553"/>
            <a:ext cx="5868227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έρευνας 1/6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187471" y="1277383"/>
            <a:ext cx="7806369" cy="76944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200" b="1" dirty="0">
                <a:latin typeface="Times New Roman" pitchFamily="18" charset="0"/>
                <a:cs typeface="Times New Roman" pitchFamily="18" charset="0"/>
              </a:rPr>
              <a:t>1ο Ερευνητικό Ερώτημα: 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1527110" y="2276872"/>
            <a:ext cx="74089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200" dirty="0"/>
              <a:t>Οι </a:t>
            </a:r>
            <a:r>
              <a:rPr lang="el-GR" sz="2200" dirty="0" smtClean="0"/>
              <a:t>τρεις αξιολογητές ειδικοί στην ΕξΑΕ αποτίμησαν </a:t>
            </a:r>
            <a:r>
              <a:rPr lang="el-GR" sz="2200" b="1" dirty="0" smtClean="0">
                <a:solidFill>
                  <a:srgbClr val="FF0000"/>
                </a:solidFill>
              </a:rPr>
              <a:t>θετικά </a:t>
            </a:r>
            <a:r>
              <a:rPr lang="el-GR" sz="2200" dirty="0" smtClean="0"/>
              <a:t>:</a:t>
            </a:r>
            <a:endParaRPr lang="el-GR" sz="2200" dirty="0"/>
          </a:p>
        </p:txBody>
      </p:sp>
      <p:sp>
        <p:nvSpPr>
          <p:cNvPr id="6" name="Ορθογώνιο 5"/>
          <p:cNvSpPr/>
          <p:nvPr/>
        </p:nvSpPr>
        <p:spPr>
          <a:xfrm>
            <a:off x="1046565" y="3212975"/>
            <a:ext cx="3600000" cy="288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l-GR" sz="2200" b="1" dirty="0" smtClean="0"/>
              <a:t>Επιστημονική </a:t>
            </a:r>
            <a:r>
              <a:rPr lang="el-GR" sz="2200" b="1" dirty="0"/>
              <a:t>συνοχή Εκπαιδευτικού </a:t>
            </a:r>
            <a:r>
              <a:rPr lang="el-GR" sz="2200" b="1" dirty="0" smtClean="0"/>
              <a:t>υλικού</a:t>
            </a:r>
          </a:p>
          <a:p>
            <a:pPr marL="457200" indent="-457200" algn="just">
              <a:buAutoNum type="arabicPeriod"/>
            </a:pPr>
            <a:endParaRPr lang="el-GR" sz="2200" dirty="0" smtClean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l-GR" sz="1800" dirty="0" smtClean="0"/>
              <a:t>Ωστόσο</a:t>
            </a:r>
            <a:r>
              <a:rPr lang="el-GR" sz="1800" dirty="0"/>
              <a:t>, στο ερώτημα </a:t>
            </a:r>
            <a:r>
              <a:rPr lang="el-GR" sz="1800" dirty="0" smtClean="0"/>
              <a:t>αν </a:t>
            </a:r>
            <a:r>
              <a:rPr lang="el-GR" sz="1800" dirty="0"/>
              <a:t>γίνεται συγκριτική ανάλυση των </a:t>
            </a:r>
            <a:r>
              <a:rPr lang="el-GR" sz="1800" dirty="0" smtClean="0"/>
              <a:t>πληροφοριών/απόψεων, ένας ειδικός απάντησε </a:t>
            </a:r>
            <a:r>
              <a:rPr lang="el-GR" sz="1800" b="1" dirty="0" smtClean="0">
                <a:solidFill>
                  <a:srgbClr val="FF0000"/>
                </a:solidFill>
              </a:rPr>
              <a:t>αρνητικά.</a:t>
            </a:r>
            <a:endParaRPr lang="el-GR" sz="1800" b="1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5004048" y="3212976"/>
            <a:ext cx="3600000" cy="288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l-GR" sz="2200" b="1" dirty="0"/>
              <a:t>2. Το ΕΥ συμβάλλει στην απλή &amp; κατανοητή παρουσίαση του γνωστικού </a:t>
            </a:r>
            <a:r>
              <a:rPr lang="el-GR" sz="2200" b="1" dirty="0" smtClean="0"/>
              <a:t>αντικειμένου</a:t>
            </a:r>
          </a:p>
          <a:p>
            <a:pPr algn="just"/>
            <a:r>
              <a:rPr lang="el-GR" sz="2200" dirty="0" smtClean="0"/>
              <a:t>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l-GR" sz="1800" dirty="0"/>
              <a:t> </a:t>
            </a:r>
            <a:r>
              <a:rPr lang="el-GR" sz="1800" dirty="0" smtClean="0"/>
              <a:t>Οι 2 </a:t>
            </a:r>
            <a:r>
              <a:rPr lang="el-GR" sz="1800" dirty="0"/>
              <a:t>από </a:t>
            </a:r>
            <a:r>
              <a:rPr lang="el-GR" sz="1800" dirty="0" smtClean="0"/>
              <a:t>τους 3 αξιολογητές πρότειναν </a:t>
            </a:r>
            <a:r>
              <a:rPr lang="el-GR" sz="1800" b="1" dirty="0" smtClean="0">
                <a:solidFill>
                  <a:srgbClr val="FF0000"/>
                </a:solidFill>
              </a:rPr>
              <a:t>βελτίωση</a:t>
            </a:r>
            <a:r>
              <a:rPr lang="el-GR" sz="1800" dirty="0" smtClean="0"/>
              <a:t> ως προς την τμηματική  παρουσίαση του ΕΥ στην οθόνη.</a:t>
            </a:r>
            <a:endParaRPr lang="el-GR" sz="1800" dirty="0"/>
          </a:p>
          <a:p>
            <a:pPr algn="just"/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3242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58" y="944724"/>
            <a:ext cx="70341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093394" y="6396334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58" y="90872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260648"/>
            <a:ext cx="6166616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 έρευνας 2/6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789758" y="1413326"/>
            <a:ext cx="6840000" cy="1323439"/>
          </a:xfrm>
          <a:prstGeom prst="rect">
            <a:avLst/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l-GR" sz="2200" b="1" dirty="0">
                <a:solidFill>
                  <a:schemeClr val="bg1"/>
                </a:solidFill>
              </a:rPr>
              <a:t>3. Ευχρηστία του </a:t>
            </a:r>
            <a:r>
              <a:rPr lang="el-GR" sz="2200" b="1" dirty="0" smtClean="0">
                <a:solidFill>
                  <a:schemeClr val="bg1"/>
                </a:solidFill>
              </a:rPr>
              <a:t>ΕΥ</a:t>
            </a:r>
          </a:p>
          <a:p>
            <a:pPr algn="just"/>
            <a:endParaRPr lang="el-GR" sz="22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el-GR" sz="1800" dirty="0" smtClean="0">
                <a:solidFill>
                  <a:schemeClr val="bg1"/>
                </a:solidFill>
              </a:rPr>
              <a:t>Παρατηρείται </a:t>
            </a:r>
            <a:r>
              <a:rPr lang="el-GR" sz="1800" dirty="0">
                <a:solidFill>
                  <a:schemeClr val="bg1"/>
                </a:solidFill>
              </a:rPr>
              <a:t>σύμπνοια απόψεων των συμφοιτητών για την ευχρηστία </a:t>
            </a:r>
            <a:r>
              <a:rPr lang="el-GR" sz="1800" dirty="0" smtClean="0">
                <a:solidFill>
                  <a:schemeClr val="bg1"/>
                </a:solidFill>
              </a:rPr>
              <a:t>του ΕΥ </a:t>
            </a:r>
            <a:endParaRPr lang="el-GR" sz="1800" dirty="0">
              <a:solidFill>
                <a:schemeClr val="bg1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779852" y="2843633"/>
            <a:ext cx="6840000" cy="132343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AutoNum type="arabicPeriod" startAt="4"/>
            </a:pPr>
            <a:r>
              <a:rPr lang="el-GR" sz="2200" b="1" dirty="0" smtClean="0">
                <a:solidFill>
                  <a:schemeClr val="bg1"/>
                </a:solidFill>
              </a:rPr>
              <a:t>Το </a:t>
            </a:r>
            <a:r>
              <a:rPr lang="el-GR" sz="2200" b="1" dirty="0">
                <a:solidFill>
                  <a:schemeClr val="bg1"/>
                </a:solidFill>
              </a:rPr>
              <a:t>ΕΥ καθοδηγεί-υποστηρίζει τον </a:t>
            </a:r>
            <a:r>
              <a:rPr lang="el-GR" sz="2200" b="1" dirty="0" smtClean="0">
                <a:solidFill>
                  <a:schemeClr val="bg1"/>
                </a:solidFill>
              </a:rPr>
              <a:t>εκπαιδευόμενο</a:t>
            </a:r>
          </a:p>
          <a:p>
            <a:pPr marL="457200" indent="-457200" algn="just">
              <a:buAutoNum type="arabicPeriod" startAt="4"/>
            </a:pPr>
            <a:endParaRPr lang="el-GR" sz="2200" dirty="0" smtClean="0">
              <a:solidFill>
                <a:schemeClr val="bg1"/>
              </a:solidFill>
            </a:endParaRPr>
          </a:p>
          <a:p>
            <a:pPr marL="457200" indent="-457200" algn="just">
              <a:buClr>
                <a:schemeClr val="bg1"/>
              </a:buClr>
              <a:buFont typeface="Wingdings" pitchFamily="2" charset="2"/>
              <a:buChar char="q"/>
            </a:pPr>
            <a:r>
              <a:rPr lang="el-GR" sz="1800" b="1" dirty="0" smtClean="0">
                <a:solidFill>
                  <a:srgbClr val="C00000"/>
                </a:solidFill>
              </a:rPr>
              <a:t>Περιθώρια </a:t>
            </a:r>
            <a:r>
              <a:rPr lang="el-GR" sz="1800" b="1" dirty="0">
                <a:solidFill>
                  <a:srgbClr val="C00000"/>
                </a:solidFill>
              </a:rPr>
              <a:t>βελτίωσης </a:t>
            </a:r>
            <a:r>
              <a:rPr lang="el-GR" sz="1800" dirty="0" smtClean="0">
                <a:solidFill>
                  <a:schemeClr val="bg1"/>
                </a:solidFill>
              </a:rPr>
              <a:t>στην παροχή συμβουλών και </a:t>
            </a:r>
            <a:r>
              <a:rPr lang="el-GR" sz="1800" dirty="0">
                <a:solidFill>
                  <a:schemeClr val="bg1"/>
                </a:solidFill>
              </a:rPr>
              <a:t>επεξηγηματικών </a:t>
            </a:r>
            <a:r>
              <a:rPr lang="el-GR" sz="1800" dirty="0" smtClean="0">
                <a:solidFill>
                  <a:schemeClr val="bg1"/>
                </a:solidFill>
              </a:rPr>
              <a:t>σχολίων προτείνονται από έναν αξιολογητή.</a:t>
            </a:r>
            <a:endParaRPr lang="el-GR" sz="1800" dirty="0">
              <a:solidFill>
                <a:schemeClr val="bg1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055840" y="925237"/>
            <a:ext cx="7768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Οι 3 αξιολογητές με μικρές διαφωνίες </a:t>
            </a:r>
            <a:r>
              <a:rPr lang="el-GR" dirty="0"/>
              <a:t>αποτίμησαν </a:t>
            </a:r>
            <a:r>
              <a:rPr lang="el-GR" b="1" dirty="0">
                <a:solidFill>
                  <a:srgbClr val="FF0000"/>
                </a:solidFill>
              </a:rPr>
              <a:t>θετικά: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1789760" y="4293096"/>
            <a:ext cx="6840000" cy="193899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200" b="1" dirty="0">
                <a:solidFill>
                  <a:schemeClr val="bg1"/>
                </a:solidFill>
              </a:rPr>
              <a:t>5. </a:t>
            </a:r>
            <a:r>
              <a:rPr lang="el-GR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Αλληλεπίδραση του εκπαιδευομένου με το ΕΥ στα πλαίσια της μελέτης </a:t>
            </a:r>
            <a:r>
              <a:rPr lang="el-GR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</a:p>
          <a:p>
            <a:pPr algn="just"/>
            <a:endParaRPr lang="el-GR" sz="2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l-GR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Ωστόσο </a:t>
            </a:r>
            <a:r>
              <a:rPr lang="el-GR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διαφώνησαν</a:t>
            </a:r>
            <a:r>
              <a:rPr lang="el-GR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στο ότι </a:t>
            </a:r>
            <a:r>
              <a:rPr lang="el-GR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το Ε.Υ. εμπεριέχει δραστηριότητες διατύπωσης ερωτημάτων από τον εκπαιδευόμενο πάνω σε σημαντικά ζητήματα.</a:t>
            </a:r>
          </a:p>
        </p:txBody>
      </p:sp>
    </p:spTree>
    <p:extLst>
      <p:ext uri="{BB962C8B-B14F-4D97-AF65-F5344CB8AC3E}">
        <p14:creationId xmlns:p14="http://schemas.microsoft.com/office/powerpoint/2010/main" val="28054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392432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6022600" cy="5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 έρευνας 3/6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539904" y="1677414"/>
            <a:ext cx="6840000" cy="2031325"/>
          </a:xfrm>
          <a:prstGeom prst="rect">
            <a:avLst/>
          </a:prstGeom>
          <a:solidFill>
            <a:srgbClr val="43C57B"/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200" b="1" dirty="0" smtClean="0">
                <a:solidFill>
                  <a:schemeClr val="bg1"/>
                </a:solidFill>
              </a:rPr>
              <a:t>6. Δυνατότητα Αναστοχασμού-Αυτοαξιολόγησης </a:t>
            </a:r>
            <a:r>
              <a:rPr lang="el-GR" sz="2200" b="1" dirty="0">
                <a:solidFill>
                  <a:schemeClr val="bg1"/>
                </a:solidFill>
              </a:rPr>
              <a:t>στον </a:t>
            </a:r>
            <a:r>
              <a:rPr lang="el-GR" sz="2200" b="1" dirty="0" smtClean="0">
                <a:solidFill>
                  <a:schemeClr val="bg1"/>
                </a:solidFill>
              </a:rPr>
              <a:t>εκπαιδευόμενο</a:t>
            </a:r>
            <a:endParaRPr lang="el-GR" sz="2200" b="1" dirty="0">
              <a:solidFill>
                <a:schemeClr val="bg1"/>
              </a:solidFill>
            </a:endParaRPr>
          </a:p>
          <a:p>
            <a:pPr algn="just"/>
            <a:endParaRPr lang="en-US" sz="22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l-GR" sz="2000" dirty="0" smtClean="0">
                <a:solidFill>
                  <a:schemeClr val="bg1"/>
                </a:solidFill>
              </a:rPr>
              <a:t>Με </a:t>
            </a:r>
            <a:r>
              <a:rPr lang="el-GR" sz="2000" b="1" dirty="0" smtClean="0">
                <a:solidFill>
                  <a:srgbClr val="FF0000"/>
                </a:solidFill>
              </a:rPr>
              <a:t>διαφορετική άποψη </a:t>
            </a:r>
            <a:r>
              <a:rPr lang="el-GR" sz="2000" dirty="0" smtClean="0">
                <a:solidFill>
                  <a:schemeClr val="bg1"/>
                </a:solidFill>
              </a:rPr>
              <a:t>του ενός από </a:t>
            </a:r>
            <a:r>
              <a:rPr lang="el-GR" sz="2000" dirty="0">
                <a:solidFill>
                  <a:schemeClr val="bg1"/>
                </a:solidFill>
              </a:rPr>
              <a:t>τους τρεις ειδικούς </a:t>
            </a:r>
            <a:r>
              <a:rPr lang="el-GR" sz="2000" dirty="0" smtClean="0">
                <a:solidFill>
                  <a:schemeClr val="bg1"/>
                </a:solidFill>
              </a:rPr>
              <a:t>στο ότι ενθαρρύνεται η </a:t>
            </a:r>
            <a:r>
              <a:rPr lang="el-GR" sz="2000" dirty="0">
                <a:solidFill>
                  <a:schemeClr val="bg1"/>
                </a:solidFill>
              </a:rPr>
              <a:t>ανάπτυξη δίαυλων επικοινωνίας με στόχο την ανατροφοδότηση του εκπαιδευόμενου. 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1539905" y="3991676"/>
            <a:ext cx="6840000" cy="2088000"/>
          </a:xfrm>
          <a:prstGeom prst="rect">
            <a:avLst/>
          </a:prstGeom>
          <a:solidFill>
            <a:srgbClr val="4C77E4"/>
          </a:solidFill>
          <a:ln w="28575"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200" b="1" dirty="0"/>
              <a:t>7. </a:t>
            </a:r>
            <a:r>
              <a:rPr lang="el-GR" sz="2200" b="1" dirty="0" smtClean="0"/>
              <a:t>Σκοπό &amp; τα προσδοκώμενα αποτελέσματα</a:t>
            </a:r>
          </a:p>
          <a:p>
            <a:endParaRPr lang="el-GR" sz="2200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l-GR" sz="2000" dirty="0" smtClean="0"/>
              <a:t>Απόλυτα σύμφωνοι </a:t>
            </a:r>
            <a:r>
              <a:rPr lang="el-GR" sz="2000" dirty="0"/>
              <a:t>οι τρεις συμφοιτητές για το ότι είναι σαφώς ορισμένος ο σκοπός και τα προσδοκώμενα αποτελέσματα του Ε.Υ. </a:t>
            </a:r>
            <a:endParaRPr lang="el-GR" sz="2000" dirty="0" smtClean="0"/>
          </a:p>
          <a:p>
            <a:endParaRPr lang="el-GR" sz="2200" dirty="0"/>
          </a:p>
          <a:p>
            <a:endParaRPr lang="el-GR" sz="1800" dirty="0"/>
          </a:p>
        </p:txBody>
      </p:sp>
      <p:sp>
        <p:nvSpPr>
          <p:cNvPr id="10" name="Ορθογώνιο 9"/>
          <p:cNvSpPr/>
          <p:nvPr/>
        </p:nvSpPr>
        <p:spPr>
          <a:xfrm>
            <a:off x="1789760" y="1137686"/>
            <a:ext cx="6832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Τέλος οι τρεις αξιολογητές αποτίμησαν </a:t>
            </a:r>
            <a:r>
              <a:rPr lang="el-GR" b="1" dirty="0">
                <a:solidFill>
                  <a:srgbClr val="FF0000"/>
                </a:solidFill>
              </a:rPr>
              <a:t>θετικά:</a:t>
            </a:r>
          </a:p>
        </p:txBody>
      </p:sp>
    </p:spTree>
    <p:extLst>
      <p:ext uri="{BB962C8B-B14F-4D97-AF65-F5344CB8AC3E}">
        <p14:creationId xmlns:p14="http://schemas.microsoft.com/office/powerpoint/2010/main" val="19138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6"/>
            <a:ext cx="5806576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έρευνας 4/6 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828000" y="1201932"/>
            <a:ext cx="8136904" cy="76944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el-GR" sz="2200" b="1" dirty="0" smtClean="0">
                <a:solidFill>
                  <a:schemeClr val="bg1"/>
                </a:solidFill>
              </a:rPr>
              <a:t>2</a:t>
            </a:r>
            <a:r>
              <a:rPr lang="el-GR" sz="2200" b="1" baseline="30000" dirty="0" smtClean="0">
                <a:solidFill>
                  <a:schemeClr val="bg1"/>
                </a:solidFill>
              </a:rPr>
              <a:t>ο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l-GR" sz="2200" b="1" dirty="0" smtClean="0">
                <a:solidFill>
                  <a:schemeClr val="bg1"/>
                </a:solidFill>
              </a:rPr>
              <a:t>ερευνητικό ερώτημα: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l-GR" sz="2200" b="1" dirty="0" smtClean="0">
                <a:solidFill>
                  <a:schemeClr val="bg1"/>
                </a:solidFill>
              </a:rPr>
              <a:t>Το </a:t>
            </a:r>
            <a:r>
              <a:rPr lang="el-GR" sz="2200" b="1" dirty="0">
                <a:solidFill>
                  <a:schemeClr val="bg1"/>
                </a:solidFill>
              </a:rPr>
              <a:t>εκπαιδευτικό υλικό έχει δημιουργηθεί σύμφωνα με τις αρχές της Πολυμεσική Μάθησης;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1433840" y="2477633"/>
            <a:ext cx="75306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dirty="0" smtClean="0"/>
              <a:t>Οι</a:t>
            </a:r>
            <a:r>
              <a:rPr lang="en-US" sz="2200" dirty="0" smtClean="0"/>
              <a:t> </a:t>
            </a:r>
            <a:r>
              <a:rPr lang="el-GR" sz="2200" dirty="0" smtClean="0"/>
              <a:t>τρεις ειδικοί της ΕξΑΕ αποτίμησαν </a:t>
            </a:r>
            <a:r>
              <a:rPr lang="el-GR" sz="2200" b="1" dirty="0">
                <a:solidFill>
                  <a:srgbClr val="FF0000"/>
                </a:solidFill>
              </a:rPr>
              <a:t>θετικά</a:t>
            </a:r>
            <a:r>
              <a:rPr lang="el-GR" sz="2200" dirty="0"/>
              <a:t> το ΕΥ </a:t>
            </a:r>
            <a:r>
              <a:rPr lang="el-GR" sz="2200" dirty="0" smtClean="0"/>
              <a:t>ως προς το:</a:t>
            </a:r>
            <a:endParaRPr lang="el-GR" sz="2200" dirty="0"/>
          </a:p>
        </p:txBody>
      </p:sp>
      <p:sp>
        <p:nvSpPr>
          <p:cNvPr id="5" name="Ορθογώνιο 4"/>
          <p:cNvSpPr/>
          <p:nvPr/>
        </p:nvSpPr>
        <p:spPr>
          <a:xfrm>
            <a:off x="5377983" y="2961836"/>
            <a:ext cx="3636820" cy="3240000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828000" y="3209070"/>
            <a:ext cx="4356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ότι δημιουργήθηκε σύμφωνα με τις αρχές της Πολυμεσικής μάθησης</a:t>
            </a:r>
            <a:endParaRPr lang="el-GR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77983" y="2923983"/>
            <a:ext cx="34459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l-GR" sz="2000" b="1" dirty="0">
                <a:solidFill>
                  <a:schemeClr val="bg1"/>
                </a:solidFill>
              </a:rPr>
              <a:t>Πολυμεσική αρχή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 smtClean="0">
                <a:solidFill>
                  <a:schemeClr val="bg1"/>
                </a:solidFill>
              </a:rPr>
              <a:t>Αρχή </a:t>
            </a:r>
            <a:r>
              <a:rPr lang="el-GR" sz="2000" b="1" dirty="0">
                <a:solidFill>
                  <a:schemeClr val="bg1"/>
                </a:solidFill>
              </a:rPr>
              <a:t>της Τροπικότητας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 smtClean="0">
                <a:solidFill>
                  <a:schemeClr val="bg1"/>
                </a:solidFill>
              </a:rPr>
              <a:t>Αρχή </a:t>
            </a:r>
            <a:r>
              <a:rPr lang="el-GR" sz="2000" b="1" dirty="0">
                <a:solidFill>
                  <a:schemeClr val="bg1"/>
                </a:solidFill>
              </a:rPr>
              <a:t>της Συνοχής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 smtClean="0">
                <a:solidFill>
                  <a:schemeClr val="bg1"/>
                </a:solidFill>
              </a:rPr>
              <a:t>Αρχή </a:t>
            </a:r>
            <a:r>
              <a:rPr lang="el-GR" sz="2000" b="1" dirty="0">
                <a:solidFill>
                  <a:schemeClr val="bg1"/>
                </a:solidFill>
              </a:rPr>
              <a:t>της Προσωποποίησης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 smtClean="0">
                <a:solidFill>
                  <a:schemeClr val="bg1"/>
                </a:solidFill>
              </a:rPr>
              <a:t>Αρχή </a:t>
            </a:r>
            <a:r>
              <a:rPr lang="el-GR" sz="2000" b="1" dirty="0">
                <a:solidFill>
                  <a:schemeClr val="bg1"/>
                </a:solidFill>
              </a:rPr>
              <a:t>της </a:t>
            </a:r>
            <a:r>
              <a:rPr lang="el-GR" sz="2000" b="1" dirty="0" smtClean="0">
                <a:solidFill>
                  <a:schemeClr val="bg1"/>
                </a:solidFill>
              </a:rPr>
              <a:t>Φωνής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>
                <a:solidFill>
                  <a:schemeClr val="bg1"/>
                </a:solidFill>
              </a:rPr>
              <a:t> Αρχή της Εικόνας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>
                <a:solidFill>
                  <a:schemeClr val="bg1"/>
                </a:solidFill>
              </a:rPr>
              <a:t>Αρχή της Κατάτμησης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>
                <a:solidFill>
                  <a:schemeClr val="bg1"/>
                </a:solidFill>
              </a:rPr>
              <a:t>Αρχή της Σηματοδότησης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l-GR" sz="2000" b="1" dirty="0">
                <a:solidFill>
                  <a:schemeClr val="bg1"/>
                </a:solidFill>
              </a:rPr>
              <a:t>Αρχή της Προπαίδευσης</a:t>
            </a:r>
          </a:p>
          <a:p>
            <a:endParaRPr lang="el-GR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8000" y="4470325"/>
            <a:ext cx="4356000" cy="163121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bg1"/>
                </a:solidFill>
              </a:rPr>
              <a:t>Περιθώρια βελτίωσης, στην αρχή της κατάτμησης και στην αρχή της σηματοδότησης, αναφέρονται από τον ένα ειδικό στην ΕξΑΕ.   </a:t>
            </a:r>
            <a:endParaRPr lang="el-G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12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15187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64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43084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Ευχαριστίες</a:t>
            </a:r>
            <a:r>
              <a:rPr lang="el-G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l-G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9760" y="1628800"/>
            <a:ext cx="6768000" cy="3960000"/>
          </a:xfrm>
          <a:prstGeom prst="rect">
            <a:avLst/>
          </a:prstGeom>
          <a:solidFill>
            <a:srgbClr val="FFFFCC"/>
          </a:solidFill>
          <a:ln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l-GR" dirty="0"/>
              <a:t>Θα ήθελα από καρδιάς να εκφράσω τις ευχαριστίες μου σε όλους </a:t>
            </a:r>
            <a:r>
              <a:rPr lang="el-GR" dirty="0" smtClean="0"/>
              <a:t>εκείνους, που </a:t>
            </a:r>
            <a:r>
              <a:rPr lang="el-GR" dirty="0"/>
              <a:t>με βοήθησαν και υποστήριξαν την επιτυχή ολοκλήρωση αυτού </a:t>
            </a:r>
            <a:r>
              <a:rPr lang="el-GR" dirty="0" smtClean="0"/>
              <a:t>του υπέροχου </a:t>
            </a:r>
            <a:r>
              <a:rPr lang="el-GR" dirty="0"/>
              <a:t>ταξιδιού. </a:t>
            </a:r>
            <a:endParaRPr lang="el-GR" dirty="0" smtClean="0"/>
          </a:p>
          <a:p>
            <a:pPr algn="just"/>
            <a:r>
              <a:rPr lang="el-GR" dirty="0" smtClean="0"/>
              <a:t>Ιδιαιτέρως ευχαριστώ τον </a:t>
            </a:r>
            <a:r>
              <a:rPr lang="el-GR" dirty="0"/>
              <a:t>επιβλέποντα καθηγητή μου κ. Καρβούνη </a:t>
            </a:r>
            <a:r>
              <a:rPr lang="el-GR" dirty="0" smtClean="0"/>
              <a:t>Λάμπρο, τον </a:t>
            </a:r>
            <a:r>
              <a:rPr lang="el-GR" dirty="0"/>
              <a:t>Ακαδημαϊκό Υπεύθυνο του Τμήματος Καθηγητή κ. Π. Αναστασιάδη </a:t>
            </a:r>
            <a:r>
              <a:rPr lang="el-GR" dirty="0" smtClean="0"/>
              <a:t>και όλους </a:t>
            </a:r>
            <a:r>
              <a:rPr lang="el-GR" dirty="0"/>
              <a:t>τους </a:t>
            </a:r>
            <a:r>
              <a:rPr lang="el-GR" dirty="0" smtClean="0"/>
              <a:t>διδάσκοντες του προγράμματος για την καθοδήγηση, τη </a:t>
            </a:r>
            <a:r>
              <a:rPr lang="el-GR" dirty="0"/>
              <a:t>συμπαράσταση τους </a:t>
            </a:r>
            <a:r>
              <a:rPr lang="el-GR" dirty="0" smtClean="0"/>
              <a:t>σε αυτή </a:t>
            </a:r>
            <a:r>
              <a:rPr lang="el-GR" dirty="0"/>
              <a:t>την υπέροχη εμπειρία. </a:t>
            </a:r>
            <a:endParaRPr lang="el-GR" dirty="0" smtClean="0"/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457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5734568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έρευνας 5/6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40000" y="1211781"/>
            <a:ext cx="7380000" cy="1404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el-GR" sz="2200" b="1" dirty="0">
                <a:solidFill>
                  <a:schemeClr val="bg1"/>
                </a:solidFill>
              </a:rPr>
              <a:t>3ο Ερευνητικό Ερώτημα: Ποιες είναι οι απόψεις των εκπαιδευτικών σχετικά με την ευχρηστία και την αποτελεσματικότητα του εκπαιδευτικού υλικού ως συμπληρωματικό  μέσο στη διαδικασία της μάθησης.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39999" y="2820671"/>
            <a:ext cx="7379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 smtClean="0"/>
              <a:t>Στο σύνολο τους οι εκπαιδευτικοί της Δευτεροβάθμιας Εκπαίδευσης αποτίμησαν </a:t>
            </a:r>
            <a:r>
              <a:rPr lang="el-GR" sz="2000" b="1" dirty="0" smtClean="0">
                <a:solidFill>
                  <a:srgbClr val="FF0000"/>
                </a:solidFill>
              </a:rPr>
              <a:t>θετικά </a:t>
            </a:r>
            <a:r>
              <a:rPr lang="el-GR" sz="2000" dirty="0" smtClean="0"/>
              <a:t>το ΕΥ ως προς: </a:t>
            </a:r>
            <a:endParaRPr lang="el-GR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0000" y="3645024"/>
            <a:ext cx="3816424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l-GR" dirty="0"/>
              <a:t>τ</a:t>
            </a:r>
            <a:r>
              <a:rPr lang="el-GR" dirty="0" smtClean="0"/>
              <a:t>ην ευχρηστία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dirty="0"/>
              <a:t>τ</a:t>
            </a:r>
            <a:r>
              <a:rPr lang="el-GR" dirty="0" smtClean="0"/>
              <a:t>ην αποτελεσματικότητα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1439999" y="4725144"/>
            <a:ext cx="7380000" cy="1015663"/>
          </a:xfrm>
          <a:prstGeom prst="rect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l-GR" sz="2000" b="1" dirty="0" smtClean="0">
                <a:solidFill>
                  <a:schemeClr val="bg1"/>
                </a:solidFill>
                <a:cs typeface="Times New Roman" pitchFamily="18" charset="0"/>
              </a:rPr>
              <a:t>Ωστόσο ο ένας από τους εκπαιδευτικούς διατυπώνει την άποψη για </a:t>
            </a:r>
            <a:r>
              <a:rPr lang="el-GR" sz="2000" b="1" dirty="0" smtClean="0">
                <a:solidFill>
                  <a:srgbClr val="FF0000"/>
                </a:solidFill>
                <a:cs typeface="Times New Roman" pitchFamily="18" charset="0"/>
              </a:rPr>
              <a:t>περιθώρια βελτίωσης </a:t>
            </a:r>
            <a:r>
              <a:rPr lang="el-GR" sz="2000" b="1" dirty="0" smtClean="0">
                <a:solidFill>
                  <a:schemeClr val="bg1"/>
                </a:solidFill>
                <a:cs typeface="Times New Roman" pitchFamily="18" charset="0"/>
              </a:rPr>
              <a:t>στην καθοδήγηση του εκπαιδευόμενου στον τρόπο μελέτης  </a:t>
            </a:r>
            <a:r>
              <a:rPr lang="el-GR" sz="2000" b="1" dirty="0" smtClean="0">
                <a:solidFill>
                  <a:schemeClr val="bg1"/>
                </a:solidFill>
              </a:rPr>
              <a:t> </a:t>
            </a:r>
            <a:endParaRPr lang="el-G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4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8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55185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</a:t>
            </a:r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έρευνας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6/6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031591" y="1196752"/>
            <a:ext cx="7743942" cy="959307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Δυνατά </a:t>
            </a:r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Στοιχεία Ε.Υ</a:t>
            </a:r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            Προτάσεις </a:t>
            </a:r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βελτίωσης Ε.Υ</a:t>
            </a:r>
          </a:p>
          <a:p>
            <a:pPr algn="ctr"/>
            <a:r>
              <a:rPr lang="el-GR" dirty="0" smtClean="0"/>
              <a:t>                                     </a:t>
            </a:r>
            <a:endParaRPr lang="el-GR" dirty="0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1403958" y="2276871"/>
            <a:ext cx="3600000" cy="3960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ü"/>
            </a:pPr>
            <a:r>
              <a:rPr lang="el-GR" sz="2100" dirty="0" smtClean="0"/>
              <a:t>Απλότητα, φιλικό ύφος και ευστοχία ως προς το γνωστικό αντικείμενο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100" dirty="0" smtClean="0"/>
              <a:t>Τμηματική παρουσίαση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100" dirty="0"/>
              <a:t>Δραστηριότητες </a:t>
            </a:r>
            <a:r>
              <a:rPr lang="el-GR" sz="2100" dirty="0" smtClean="0"/>
              <a:t>αυτοαξιολόγησης και ανατροφοδότησης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100" dirty="0" smtClean="0"/>
              <a:t>Σαφήνεια σκοπού</a:t>
            </a:r>
            <a:endParaRPr lang="el-GR" sz="2100" dirty="0"/>
          </a:p>
          <a:p>
            <a:pPr marL="342900" indent="-342900">
              <a:buFont typeface="Wingdings" pitchFamily="2" charset="2"/>
              <a:buChar char="ü"/>
            </a:pPr>
            <a:r>
              <a:rPr lang="el-GR" sz="2100" dirty="0" smtClean="0"/>
              <a:t>Εναρμονισμός</a:t>
            </a:r>
            <a:r>
              <a:rPr lang="en-US" sz="2100" dirty="0" smtClean="0"/>
              <a:t> </a:t>
            </a:r>
            <a:r>
              <a:rPr lang="el-GR" sz="2100" dirty="0" smtClean="0"/>
              <a:t>κειμένων, εικόνων, αφηγήσεων</a:t>
            </a:r>
            <a:endParaRPr lang="el-GR" sz="2100" dirty="0"/>
          </a:p>
          <a:p>
            <a:endParaRPr lang="el-GR" sz="1400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5148065" y="2276871"/>
            <a:ext cx="3600000" cy="3924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itchFamily="2" charset="2"/>
              <a:buChar char="ü"/>
            </a:pPr>
            <a:endParaRPr lang="el-GR" sz="2100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100" dirty="0" smtClean="0"/>
              <a:t>Ζωηρότερη αφήγηση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100" dirty="0" smtClean="0"/>
              <a:t>Χρήση  παραδειγμάτων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100" dirty="0" smtClean="0"/>
              <a:t>Επιπλέον δραστηριότητες αλληλεπίδρασης μεταξύ εκπαιδευομένων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100" dirty="0" smtClean="0"/>
              <a:t>Αλληλεπίδραση με το δημιουργό  του ΕΥ</a:t>
            </a:r>
          </a:p>
          <a:p>
            <a:pPr algn="just"/>
            <a:r>
              <a:rPr lang="el-GR" sz="2000" dirty="0" smtClean="0"/>
              <a:t> </a:t>
            </a:r>
            <a:endParaRPr lang="el-GR" sz="2100" dirty="0" smtClean="0"/>
          </a:p>
          <a:p>
            <a:endParaRPr lang="el-GR" sz="1400" dirty="0"/>
          </a:p>
          <a:p>
            <a:pPr algn="ctr"/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51662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8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5518544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Συμπεράσματα </a:t>
            </a:r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έρευνας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1/3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03958" y="1196752"/>
            <a:ext cx="74199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200" dirty="0" smtClean="0">
                <a:solidFill>
                  <a:schemeClr val="bg2">
                    <a:lumMod val="25000"/>
                  </a:schemeClr>
                </a:solidFill>
              </a:rPr>
              <a:t>Η σύνοψη, </a:t>
            </a:r>
            <a:r>
              <a:rPr lang="el-GR" sz="2200" b="1" dirty="0" smtClean="0">
                <a:solidFill>
                  <a:schemeClr val="bg2">
                    <a:lumMod val="25000"/>
                  </a:schemeClr>
                </a:solidFill>
              </a:rPr>
              <a:t>των κυριότερων ευρημάτων </a:t>
            </a:r>
            <a:r>
              <a:rPr lang="el-GR" sz="2200" b="1" dirty="0">
                <a:solidFill>
                  <a:schemeClr val="bg2">
                    <a:lumMod val="25000"/>
                  </a:schemeClr>
                </a:solidFill>
              </a:rPr>
              <a:t>της έρευνας </a:t>
            </a:r>
            <a:r>
              <a:rPr lang="el-GR" sz="2200" dirty="0">
                <a:solidFill>
                  <a:schemeClr val="bg2">
                    <a:lumMod val="25000"/>
                  </a:schemeClr>
                </a:solidFill>
              </a:rPr>
              <a:t>σε σχέση με τα </a:t>
            </a:r>
            <a:r>
              <a:rPr lang="el-GR" sz="2200" b="1" dirty="0">
                <a:solidFill>
                  <a:schemeClr val="bg2">
                    <a:lumMod val="25000"/>
                  </a:schemeClr>
                </a:solidFill>
              </a:rPr>
              <a:t>3 Ερευνητικά ερωτήματα </a:t>
            </a:r>
            <a:r>
              <a:rPr lang="el-GR" sz="2200" dirty="0">
                <a:solidFill>
                  <a:schemeClr val="bg2">
                    <a:lumMod val="25000"/>
                  </a:schemeClr>
                </a:solidFill>
              </a:rPr>
              <a:t>είναι τα ακόλουθα:</a:t>
            </a:r>
          </a:p>
        </p:txBody>
      </p:sp>
      <p:sp>
        <p:nvSpPr>
          <p:cNvPr id="10" name="Στρογγύλεμα διαγώνιας γωνίας του ορθογωνίου 9"/>
          <p:cNvSpPr/>
          <p:nvPr/>
        </p:nvSpPr>
        <p:spPr>
          <a:xfrm>
            <a:off x="1475656" y="2266328"/>
            <a:ext cx="6984128" cy="3528000"/>
          </a:xfrm>
          <a:prstGeom prst="round2Diag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dirty="0" smtClean="0"/>
              <a:t>Το εκπαιδευτικό υλικό διέπεται κατά κύριο λόγο από τις αρχές και τη μεθοδολογία της εξ αποστάσεως εκπαίδευσης, σύμφωνα με τις απόψεις των ειδικών στην ΕξΑΕ.</a:t>
            </a:r>
            <a:endParaRPr lang="en-US" dirty="0" smtClean="0"/>
          </a:p>
          <a:p>
            <a:pPr algn="just"/>
            <a:endParaRPr lang="en-US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dirty="0" smtClean="0"/>
              <a:t>Σύγκληση </a:t>
            </a:r>
            <a:r>
              <a:rPr lang="el-GR" dirty="0"/>
              <a:t>απόψεων των τριών κριτών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7900845" y="1668036"/>
            <a:ext cx="9360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   </a:t>
            </a:r>
            <a:r>
              <a:rPr lang="el-GR" sz="36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1</a:t>
            </a:r>
            <a:r>
              <a:rPr lang="el-GR" sz="3600" b="1" baseline="30000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ο</a:t>
            </a:r>
            <a:r>
              <a:rPr lang="el-GR" sz="32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endParaRPr lang="el-GR" sz="32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019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8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5734568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Συμπεράσματα </a:t>
            </a:r>
            <a:r>
              <a:rPr lang="el-GR" sz="35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έρευνας 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2/3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Ορθογώνιο: Στρογγύλεμα γωνιών 25">
            <a:extLst>
              <a:ext uri="{FF2B5EF4-FFF2-40B4-BE49-F238E27FC236}">
                <a16:creationId xmlns:a16="http://schemas.microsoft.com/office/drawing/2014/main" xmlns="" id="{DD6DE852-6C68-4277-9036-BB2C707916C8}"/>
              </a:ext>
            </a:extLst>
          </p:cNvPr>
          <p:cNvSpPr/>
          <p:nvPr/>
        </p:nvSpPr>
        <p:spPr>
          <a:xfrm>
            <a:off x="1403958" y="1417370"/>
            <a:ext cx="7451698" cy="4680000"/>
          </a:xfrm>
          <a:prstGeom prst="roundRect">
            <a:avLst/>
          </a:prstGeom>
          <a:solidFill>
            <a:srgbClr val="BC861A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numCol="2" rtlCol="0" anchor="ctr"/>
          <a:lstStyle/>
          <a:p>
            <a:pPr algn="ctr">
              <a:spcAft>
                <a:spcPts val="1200"/>
              </a:spcAft>
            </a:pPr>
            <a:endParaRPr lang="el-GR" sz="1800" u="sng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endParaRPr lang="el-GR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el-GR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el-GR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el-GR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87942" y="1196752"/>
            <a:ext cx="9360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   </a:t>
            </a:r>
            <a:r>
              <a:rPr lang="el-GR" sz="36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2</a:t>
            </a:r>
            <a:r>
              <a:rPr lang="el-GR" sz="3600" b="1" baseline="30000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ο</a:t>
            </a:r>
            <a:r>
              <a:rPr lang="el-GR" sz="32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endParaRPr lang="el-GR" sz="32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1991201"/>
            <a:ext cx="727627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100" dirty="0">
                <a:solidFill>
                  <a:schemeClr val="bg1"/>
                </a:solidFill>
              </a:rPr>
              <a:t>Το Ε.Υ. κατά τους τρεις ειδικούς της ΕξΑΕ έχει </a:t>
            </a:r>
            <a:r>
              <a:rPr lang="el-GR" sz="2100" dirty="0" smtClean="0">
                <a:solidFill>
                  <a:schemeClr val="bg1"/>
                </a:solidFill>
              </a:rPr>
              <a:t>δημιουργηθεί κατά το πλείστον </a:t>
            </a:r>
            <a:r>
              <a:rPr lang="el-GR" sz="2100" dirty="0">
                <a:solidFill>
                  <a:schemeClr val="bg1"/>
                </a:solidFill>
              </a:rPr>
              <a:t>σύμφωνα με τις αρχές της Πολυμεσικής Μάθησης (Mayer, 2017)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3958" y="3386704"/>
            <a:ext cx="4176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πολυμεσική αρχή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αρχή της τροπικότητας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αρχή της προσωποποίησης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αρχή της συνοχής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1543" y="3422650"/>
            <a:ext cx="37411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αρχή της φωνής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αρχή της εικόνας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 αρχή της κατάτμησης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200" dirty="0">
                <a:solidFill>
                  <a:schemeClr val="bg1"/>
                </a:solidFill>
              </a:rPr>
              <a:t>την αρχή της προπαίδευσης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83768" y="5229200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l-GR" sz="2200" dirty="0">
                <a:solidFill>
                  <a:schemeClr val="bg1"/>
                </a:solidFill>
              </a:rPr>
              <a:t>π</a:t>
            </a:r>
            <a:r>
              <a:rPr lang="el-GR" sz="2200" dirty="0" smtClean="0">
                <a:solidFill>
                  <a:schemeClr val="bg1"/>
                </a:solidFill>
              </a:rPr>
              <a:t>εριθώρια </a:t>
            </a:r>
            <a:r>
              <a:rPr lang="el-GR" sz="2200" dirty="0">
                <a:solidFill>
                  <a:schemeClr val="bg1"/>
                </a:solidFill>
              </a:rPr>
              <a:t>βελτίωσης </a:t>
            </a:r>
            <a:r>
              <a:rPr lang="el-GR" sz="2200" dirty="0" smtClean="0">
                <a:solidFill>
                  <a:schemeClr val="bg1"/>
                </a:solidFill>
              </a:rPr>
              <a:t>επισημαίνονται  στην Αρχή </a:t>
            </a:r>
            <a:r>
              <a:rPr lang="el-GR" sz="2200" dirty="0">
                <a:solidFill>
                  <a:schemeClr val="bg1"/>
                </a:solidFill>
              </a:rPr>
              <a:t>της </a:t>
            </a:r>
            <a:r>
              <a:rPr lang="el-GR" sz="2200" dirty="0" smtClean="0">
                <a:solidFill>
                  <a:schemeClr val="bg1"/>
                </a:solidFill>
              </a:rPr>
              <a:t>Σηματοδότησης. </a:t>
            </a:r>
            <a:endParaRPr lang="el-G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7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8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5950592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Συμπεράσματα έρευνας 3/3  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Στρογγύλεμα διαγώνιας γωνίας του ορθογωνίου 2"/>
          <p:cNvSpPr/>
          <p:nvPr/>
        </p:nvSpPr>
        <p:spPr>
          <a:xfrm>
            <a:off x="1457672" y="1519917"/>
            <a:ext cx="7416000" cy="4680520"/>
          </a:xfrm>
          <a:prstGeom prst="round2Diag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707640" y="1736518"/>
            <a:ext cx="7092000" cy="4428000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l-GR" sz="2100" dirty="0">
                <a:solidFill>
                  <a:schemeClr val="bg1"/>
                </a:solidFill>
              </a:rPr>
              <a:t>Το </a:t>
            </a:r>
            <a:r>
              <a:rPr lang="el-GR" sz="2100" dirty="0" smtClean="0">
                <a:solidFill>
                  <a:schemeClr val="bg1"/>
                </a:solidFill>
              </a:rPr>
              <a:t>Ε.Υ. σύμφωνα με τις απόψεις του συνόλου των εκπαιδευτικών είναι </a:t>
            </a:r>
            <a:r>
              <a:rPr lang="el-GR" sz="2000" dirty="0" smtClean="0">
                <a:solidFill>
                  <a:schemeClr val="bg1"/>
                </a:solidFill>
              </a:rPr>
              <a:t>εύχρηστο </a:t>
            </a:r>
            <a:r>
              <a:rPr lang="el-GR" sz="2000" dirty="0">
                <a:solidFill>
                  <a:schemeClr val="bg1"/>
                </a:solidFill>
              </a:rPr>
              <a:t>και </a:t>
            </a:r>
            <a:r>
              <a:rPr lang="el-GR" sz="2000" dirty="0" smtClean="0">
                <a:solidFill>
                  <a:schemeClr val="bg1"/>
                </a:solidFill>
              </a:rPr>
              <a:t>αποτελεσματικό ως </a:t>
            </a:r>
            <a:r>
              <a:rPr lang="el-GR" sz="2000" dirty="0">
                <a:solidFill>
                  <a:schemeClr val="bg1"/>
                </a:solidFill>
              </a:rPr>
              <a:t>συμπληρωματικό  μέσο στη διαδικασία της μάθησης.</a:t>
            </a:r>
          </a:p>
          <a:p>
            <a:pPr algn="just"/>
            <a:endParaRPr lang="el-GR" sz="21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000" dirty="0" smtClean="0">
                <a:solidFill>
                  <a:schemeClr val="bg1"/>
                </a:solidFill>
              </a:rPr>
              <a:t>Τούτο επιτυγχάνεται με τον εύχρηστο, κατανοητό </a:t>
            </a:r>
            <a:r>
              <a:rPr lang="el-GR" sz="2000" dirty="0">
                <a:solidFill>
                  <a:schemeClr val="bg1"/>
                </a:solidFill>
              </a:rPr>
              <a:t>και </a:t>
            </a:r>
            <a:r>
              <a:rPr lang="el-GR" sz="2000" dirty="0" smtClean="0">
                <a:solidFill>
                  <a:schemeClr val="bg1"/>
                </a:solidFill>
              </a:rPr>
              <a:t>απλό τρόπο πλοήγησης και μελέτης του ΕΥ.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100" dirty="0" smtClean="0">
                <a:solidFill>
                  <a:schemeClr val="bg1"/>
                </a:solidFill>
              </a:rPr>
              <a:t>Την αυτονομία </a:t>
            </a:r>
            <a:r>
              <a:rPr lang="el-GR" sz="2100" dirty="0">
                <a:solidFill>
                  <a:schemeClr val="bg1"/>
                </a:solidFill>
              </a:rPr>
              <a:t>και </a:t>
            </a:r>
            <a:r>
              <a:rPr lang="el-GR" sz="2100" dirty="0" smtClean="0">
                <a:solidFill>
                  <a:schemeClr val="bg1"/>
                </a:solidFill>
              </a:rPr>
              <a:t>ευελιξία στον τόπο και το χρόνο μελέτης, ανατροφοδότησης και αυτοαξιολόγησης, με τρόπο ευχάριστο και διασκεδαστικό.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100" dirty="0" smtClean="0">
                <a:solidFill>
                  <a:schemeClr val="bg1"/>
                </a:solidFill>
              </a:rPr>
              <a:t>Τον εμπλουτισμό της διδακτέας ύλης με συνδυασμό πληροφοριών, πρόσθετων πηγών πληροφόρησης και βιβλιογραφίας</a:t>
            </a:r>
            <a:r>
              <a:rPr lang="en-US" sz="2100" dirty="0" smtClean="0">
                <a:solidFill>
                  <a:schemeClr val="bg1"/>
                </a:solidFill>
              </a:rPr>
              <a:t>,</a:t>
            </a:r>
            <a:r>
              <a:rPr lang="el-GR" sz="2100" dirty="0" smtClean="0">
                <a:solidFill>
                  <a:schemeClr val="bg1"/>
                </a:solidFill>
              </a:rPr>
              <a:t> επαληθεύοντας τις </a:t>
            </a:r>
            <a:r>
              <a:rPr lang="el-GR" sz="2000" dirty="0" smtClean="0">
                <a:solidFill>
                  <a:schemeClr val="bg1"/>
                </a:solidFill>
              </a:rPr>
              <a:t>επτά </a:t>
            </a:r>
            <a:r>
              <a:rPr lang="el-GR" sz="2000" dirty="0">
                <a:solidFill>
                  <a:schemeClr val="bg1"/>
                </a:solidFill>
              </a:rPr>
              <a:t>αρχές σχεδιασμού </a:t>
            </a:r>
            <a:r>
              <a:rPr lang="el-GR" sz="2000" dirty="0" smtClean="0">
                <a:solidFill>
                  <a:schemeClr val="bg1"/>
                </a:solidFill>
              </a:rPr>
              <a:t>ΕξΑΕ </a:t>
            </a:r>
            <a:r>
              <a:rPr lang="el-GR" sz="2000" dirty="0">
                <a:solidFill>
                  <a:schemeClr val="bg1"/>
                </a:solidFill>
              </a:rPr>
              <a:t>Λιοναράκη </a:t>
            </a:r>
            <a:r>
              <a:rPr lang="el-GR" sz="2000" dirty="0" smtClean="0">
                <a:solidFill>
                  <a:schemeClr val="bg1"/>
                </a:solidFill>
              </a:rPr>
              <a:t>και Σπανακά </a:t>
            </a:r>
            <a:r>
              <a:rPr lang="el-GR" sz="2000" dirty="0">
                <a:solidFill>
                  <a:schemeClr val="bg1"/>
                </a:solidFill>
              </a:rPr>
              <a:t>(2017</a:t>
            </a:r>
            <a:r>
              <a:rPr lang="el-GR" sz="2000" dirty="0" smtClean="0">
                <a:solidFill>
                  <a:schemeClr val="bg1"/>
                </a:solidFill>
              </a:rPr>
              <a:t>).</a:t>
            </a:r>
            <a:endParaRPr lang="el-GR" sz="2000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el-GR" sz="21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el-GR" sz="21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887092" y="1195103"/>
            <a:ext cx="9360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   </a:t>
            </a:r>
            <a:r>
              <a:rPr lang="el-GR" sz="36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3</a:t>
            </a:r>
            <a:r>
              <a:rPr lang="el-GR" sz="3600" b="1" baseline="30000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ο</a:t>
            </a:r>
            <a:r>
              <a:rPr lang="el-GR" sz="32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endParaRPr lang="el-GR" sz="32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685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8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6"/>
            <a:ext cx="6958704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Περιορισμοί -Προτάσεις έρευνας</a:t>
            </a:r>
            <a:endParaRPr lang="el-GR" sz="3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Στρογγύλεμα της γωνίας της ίδιας πλευράς του ορθογωνίου 2"/>
          <p:cNvSpPr/>
          <p:nvPr/>
        </p:nvSpPr>
        <p:spPr>
          <a:xfrm>
            <a:off x="1509719" y="1340766"/>
            <a:ext cx="7236000" cy="2340000"/>
          </a:xfrm>
          <a:prstGeom prst="round2SameRect">
            <a:avLst/>
          </a:prstGeom>
          <a:solidFill>
            <a:srgbClr val="FEC3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712329" y="1852990"/>
            <a:ext cx="6830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bg1"/>
                </a:solidFill>
              </a:rPr>
              <a:t>Ο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</a:rPr>
              <a:t>μικρός αριθμός δείγματος </a:t>
            </a:r>
            <a:r>
              <a:rPr lang="el-GR" dirty="0" smtClean="0">
                <a:solidFill>
                  <a:schemeClr val="bg1"/>
                </a:solidFill>
              </a:rPr>
              <a:t>δίνει ενδεικτικά αποτελέσματα τα οποία δε δύναται να γενικευθούν.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bg1"/>
                </a:solidFill>
              </a:rPr>
              <a:t>Η ύπαρξη πίεσης χρόνου.</a:t>
            </a:r>
          </a:p>
        </p:txBody>
      </p:sp>
      <p:sp>
        <p:nvSpPr>
          <p:cNvPr id="5" name="Στρογγύλεμα της γωνίας της ίδιας πλευράς του ορθογωνίου 4"/>
          <p:cNvSpPr/>
          <p:nvPr/>
        </p:nvSpPr>
        <p:spPr>
          <a:xfrm rot="10800000">
            <a:off x="1545719" y="3861048"/>
            <a:ext cx="7200000" cy="2340000"/>
          </a:xfrm>
          <a:prstGeom prst="round2Same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2123728" y="13407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Περιορισμοί της έρευνας</a:t>
            </a:r>
            <a:endParaRPr lang="el-GR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388560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Προτάσεις μελλοντικής έρευνας</a:t>
            </a:r>
            <a:endParaRPr lang="el-GR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2329" y="4221088"/>
            <a:ext cx="69624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bg1"/>
                </a:solidFill>
              </a:rPr>
              <a:t>Η χρήση του ΕΥ ως </a:t>
            </a:r>
            <a:r>
              <a:rPr lang="el-GR" dirty="0">
                <a:solidFill>
                  <a:schemeClr val="bg1"/>
                </a:solidFill>
              </a:rPr>
              <a:t>διδακτική </a:t>
            </a:r>
            <a:r>
              <a:rPr lang="el-GR" dirty="0" smtClean="0">
                <a:solidFill>
                  <a:schemeClr val="bg1"/>
                </a:solidFill>
              </a:rPr>
              <a:t>παρέμβαση στους </a:t>
            </a:r>
            <a:r>
              <a:rPr lang="el-GR" dirty="0">
                <a:solidFill>
                  <a:schemeClr val="bg1"/>
                </a:solidFill>
              </a:rPr>
              <a:t>μαθητές της Γ΄ τάξης, ώστε να αποτιμηθεί </a:t>
            </a:r>
            <a:r>
              <a:rPr lang="el-GR" dirty="0" smtClean="0">
                <a:solidFill>
                  <a:schemeClr val="bg1"/>
                </a:solidFill>
              </a:rPr>
              <a:t>από τους ίδιους.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bg1"/>
                </a:solidFill>
              </a:rPr>
              <a:t>Η 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πιλοτική εφαρμογή </a:t>
            </a:r>
            <a:r>
              <a:rPr lang="el-GR" dirty="0" smtClean="0">
                <a:solidFill>
                  <a:schemeClr val="bg1"/>
                </a:solidFill>
              </a:rPr>
              <a:t>και αποτίμηση της χρησιμότητας του ΕΥ στη Β΄ τάξη.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4037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804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8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90747" y="414908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bg1"/>
                </a:solidFill>
              </a:rPr>
              <a:t>αποτίμηση του ΕΥ στη Β΄ΕΠΑΛ</a:t>
            </a:r>
            <a:r>
              <a:rPr lang="el-GR" dirty="0" smtClean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98497" y="5517232"/>
            <a:ext cx="7537028" cy="584775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l-GR" sz="3200" dirty="0" smtClean="0"/>
              <a:t>Σας ευχαριστώ πολύ για την προσοχή σας !</a:t>
            </a:r>
            <a:endParaRPr lang="el-GR" sz="3200" dirty="0"/>
          </a:p>
        </p:txBody>
      </p:sp>
      <p:pic>
        <p:nvPicPr>
          <p:cNvPr id="4" name="Εικόνα 3" descr="Απόσπασμα οθόνης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"/>
          <a:stretch/>
        </p:blipFill>
        <p:spPr>
          <a:xfrm>
            <a:off x="2366235" y="1169984"/>
            <a:ext cx="4987530" cy="39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3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206324" y="6399419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789760" y="476672"/>
            <a:ext cx="721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Σκοπός της διπλωματικής εργασίας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13539358"/>
              </p:ext>
            </p:extLst>
          </p:nvPr>
        </p:nvGraphicFramePr>
        <p:xfrm>
          <a:off x="1816050" y="1622450"/>
          <a:ext cx="659454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0615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0185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609067" y="0"/>
            <a:ext cx="73542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Συνεισφορά </a:t>
            </a:r>
            <a:endParaRPr lang="el-GR" sz="3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της </a:t>
            </a:r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διπλωματικής εργασίας</a:t>
            </a: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2064753784"/>
              </p:ext>
            </p:extLst>
          </p:nvPr>
        </p:nvGraphicFramePr>
        <p:xfrm>
          <a:off x="1524000" y="1305395"/>
          <a:ext cx="7224464" cy="4715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2801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15187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691680" y="332656"/>
            <a:ext cx="70493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>
                <a:solidFill>
                  <a:schemeClr val="tx2"/>
                </a:solidFill>
              </a:rPr>
              <a:t>Στόχοι της διπλωματικής εργασίας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9125" y="1844824"/>
            <a:ext cx="494977" cy="68400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 anchor="ctr">
            <a:spAutoFit/>
          </a:bodyPr>
          <a:lstStyle/>
          <a:p>
            <a:r>
              <a:rPr lang="el-GR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1.</a:t>
            </a:r>
            <a:endParaRPr lang="el-GR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6535" y="2996952"/>
            <a:ext cx="522000" cy="68400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 anchor="ctr">
            <a:spAutoFit/>
          </a:bodyPr>
          <a:lstStyle/>
          <a:p>
            <a:r>
              <a:rPr lang="el-GR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2.</a:t>
            </a:r>
            <a:endParaRPr lang="el-GR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868244700"/>
              </p:ext>
            </p:extLst>
          </p:nvPr>
        </p:nvGraphicFramePr>
        <p:xfrm>
          <a:off x="1732606" y="1153673"/>
          <a:ext cx="7008440" cy="4537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31239" y="4005064"/>
            <a:ext cx="522000" cy="68400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 anchor="ctr">
            <a:spAutoFit/>
          </a:bodyPr>
          <a:lstStyle/>
          <a:p>
            <a:r>
              <a:rPr lang="el-GR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3.</a:t>
            </a:r>
            <a:endParaRPr lang="el-GR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4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385836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49424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Δομή της εργασίας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180085552"/>
              </p:ext>
            </p:extLst>
          </p:nvPr>
        </p:nvGraphicFramePr>
        <p:xfrm>
          <a:off x="1433840" y="1268760"/>
          <a:ext cx="7206160" cy="4906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973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5789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49424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>
                <a:solidFill>
                  <a:schemeClr val="accent1">
                    <a:lumMod val="50000"/>
                  </a:schemeClr>
                </a:solidFill>
              </a:rPr>
              <a:t>Θ</a:t>
            </a:r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εωρητικό πλαίσιο 1/3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550" y="1101541"/>
            <a:ext cx="2188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1</a:t>
            </a:r>
            <a:r>
              <a:rPr lang="el-GR" sz="28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Στρογγυλεμένο ορθογώνιο 14"/>
          <p:cNvSpPr/>
          <p:nvPr/>
        </p:nvSpPr>
        <p:spPr>
          <a:xfrm>
            <a:off x="3491880" y="1160894"/>
            <a:ext cx="5364000" cy="576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Η εξ αποστάσεως εκπαίδευση </a:t>
            </a:r>
          </a:p>
        </p:txBody>
      </p:sp>
      <p:sp>
        <p:nvSpPr>
          <p:cNvPr id="17" name="Ορθογώνιο 16"/>
          <p:cNvSpPr/>
          <p:nvPr/>
        </p:nvSpPr>
        <p:spPr>
          <a:xfrm>
            <a:off x="1575471" y="2420888"/>
            <a:ext cx="3214288" cy="3392688"/>
          </a:xfrm>
          <a:prstGeom prst="rect">
            <a:avLst/>
          </a:prstGeom>
          <a:solidFill>
            <a:srgbClr val="8BC1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/>
              <a:t>Βασικές θεωρίες ΕξΑΕ</a:t>
            </a:r>
          </a:p>
          <a:p>
            <a:r>
              <a:rPr lang="el-GR" sz="2000" dirty="0"/>
              <a:t>(i) Θεωρία της εκβιομηχάνισης  (Peters)</a:t>
            </a:r>
          </a:p>
          <a:p>
            <a:r>
              <a:rPr lang="el-GR" sz="2000" dirty="0"/>
              <a:t>ii) Θεωρία  της αυτονομίας και ανεξαρτησίας (Moore)</a:t>
            </a:r>
          </a:p>
          <a:p>
            <a:r>
              <a:rPr lang="el-GR" sz="2000" dirty="0"/>
              <a:t>iii</a:t>
            </a:r>
            <a:r>
              <a:rPr lang="el-GR" sz="2000" dirty="0" smtClean="0"/>
              <a:t>) Θεωρία </a:t>
            </a:r>
            <a:r>
              <a:rPr lang="el-GR" sz="2000" dirty="0"/>
              <a:t>της αλληλεπίδρασης και επικοινωνίας (Holmberg)</a:t>
            </a:r>
          </a:p>
          <a:p>
            <a:r>
              <a:rPr lang="el-GR" sz="2000" dirty="0"/>
              <a:t>iv) Θεωρία της ολοκλήρωσης (Keegan) </a:t>
            </a:r>
          </a:p>
        </p:txBody>
      </p:sp>
      <p:sp>
        <p:nvSpPr>
          <p:cNvPr id="18" name="Ορθογώνιο 17"/>
          <p:cNvSpPr/>
          <p:nvPr/>
        </p:nvSpPr>
        <p:spPr>
          <a:xfrm>
            <a:off x="5697994" y="2435130"/>
            <a:ext cx="2952000" cy="1440160"/>
          </a:xfrm>
          <a:prstGeom prst="rect">
            <a:avLst/>
          </a:prstGeom>
          <a:solidFill>
            <a:srgbClr val="8BC1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/>
              <a:t>Κοινωνικοπολιτισμικό πλαίσιο και ΕξΑΕ</a:t>
            </a:r>
          </a:p>
          <a:p>
            <a:pPr algn="ctr"/>
            <a:r>
              <a:rPr lang="el-GR" sz="2000" dirty="0"/>
              <a:t>Κοινωνική </a:t>
            </a:r>
            <a:r>
              <a:rPr lang="el-GR" sz="2000" dirty="0" smtClean="0"/>
              <a:t>αλληλεπίδραση</a:t>
            </a:r>
            <a:endParaRPr lang="el-GR" sz="2000" dirty="0"/>
          </a:p>
          <a:p>
            <a:pPr algn="ctr"/>
            <a:r>
              <a:rPr lang="el-GR" sz="2000" dirty="0"/>
              <a:t>Κοινωνική παρουσία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5697994" y="4117232"/>
            <a:ext cx="2952000" cy="560221"/>
          </a:xfrm>
          <a:prstGeom prst="rect">
            <a:avLst/>
          </a:prstGeom>
          <a:solidFill>
            <a:srgbClr val="8BC1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/>
              <a:t>Ανατροφοδότηση</a:t>
            </a:r>
          </a:p>
        </p:txBody>
      </p:sp>
      <p:sp>
        <p:nvSpPr>
          <p:cNvPr id="20" name="Ορθογώνιο 19"/>
          <p:cNvSpPr/>
          <p:nvPr/>
        </p:nvSpPr>
        <p:spPr>
          <a:xfrm>
            <a:off x="5697994" y="4836179"/>
            <a:ext cx="2952000" cy="1008112"/>
          </a:xfrm>
          <a:prstGeom prst="rect">
            <a:avLst/>
          </a:prstGeom>
          <a:solidFill>
            <a:srgbClr val="8BC1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/>
              <a:t>Οι ΤΠΕ στην ΕξΑΕ</a:t>
            </a:r>
          </a:p>
          <a:p>
            <a:pPr algn="ctr"/>
            <a:r>
              <a:rPr lang="el-GR" sz="2000" dirty="0"/>
              <a:t>Μέσα-Τεχνολογία</a:t>
            </a:r>
          </a:p>
        </p:txBody>
      </p:sp>
      <p:cxnSp>
        <p:nvCxnSpPr>
          <p:cNvPr id="28" name="Ευθεία γραμμή σύνδεσης 27"/>
          <p:cNvCxnSpPr/>
          <p:nvPr/>
        </p:nvCxnSpPr>
        <p:spPr>
          <a:xfrm>
            <a:off x="5291698" y="1736894"/>
            <a:ext cx="15153" cy="3600204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Ευθεία γραμμή σύνδεσης 39"/>
          <p:cNvCxnSpPr/>
          <p:nvPr/>
        </p:nvCxnSpPr>
        <p:spPr>
          <a:xfrm>
            <a:off x="3145375" y="2014592"/>
            <a:ext cx="2161476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Ευθεία γραμμή σύνδεσης 50"/>
          <p:cNvCxnSpPr/>
          <p:nvPr/>
        </p:nvCxnSpPr>
        <p:spPr>
          <a:xfrm>
            <a:off x="3145375" y="2014592"/>
            <a:ext cx="0" cy="406296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8" name="Ευθεία γραμμή σύνδεσης 57"/>
          <p:cNvCxnSpPr/>
          <p:nvPr/>
        </p:nvCxnSpPr>
        <p:spPr>
          <a:xfrm rot="5400000">
            <a:off x="5518178" y="3009828"/>
            <a:ext cx="0" cy="406296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9" name="Ευθεία γραμμή σύνδεσης 58"/>
          <p:cNvCxnSpPr/>
          <p:nvPr/>
        </p:nvCxnSpPr>
        <p:spPr>
          <a:xfrm rot="5400000">
            <a:off x="5494846" y="4194194"/>
            <a:ext cx="0" cy="406296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0" name="Ευθεία γραμμή σύνδεσης 59"/>
          <p:cNvCxnSpPr/>
          <p:nvPr/>
        </p:nvCxnSpPr>
        <p:spPr>
          <a:xfrm rot="5400000">
            <a:off x="5509999" y="5125105"/>
            <a:ext cx="0" cy="406296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39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0576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49424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Θεωρητικό πλαίσιο 2/3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840" y="1082336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 </a:t>
            </a:r>
            <a:endParaRPr lang="el-G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Διάγραμμα 13"/>
          <p:cNvGraphicFramePr/>
          <p:nvPr>
            <p:extLst>
              <p:ext uri="{D42A27DB-BD31-4B8C-83A1-F6EECF244321}">
                <p14:modId xmlns:p14="http://schemas.microsoft.com/office/powerpoint/2010/main" val="214397720"/>
              </p:ext>
            </p:extLst>
          </p:nvPr>
        </p:nvGraphicFramePr>
        <p:xfrm>
          <a:off x="1695151" y="1045383"/>
          <a:ext cx="7128791" cy="5198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3079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40576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080000" y="6300000"/>
            <a:ext cx="7560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76275" cy="687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" y="2276872"/>
            <a:ext cx="756000" cy="8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760" y="469117"/>
            <a:ext cx="49424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500" b="1" dirty="0" smtClean="0">
                <a:solidFill>
                  <a:schemeClr val="accent1">
                    <a:lumMod val="50000"/>
                  </a:schemeClr>
                </a:solidFill>
              </a:rPr>
              <a:t>Θεωρητικό πλαίσιο 3/3</a:t>
            </a:r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3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840" y="1082336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 </a:t>
            </a:r>
            <a:endParaRPr lang="el-G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Διάγραμμα 13"/>
          <p:cNvGraphicFramePr/>
          <p:nvPr>
            <p:extLst>
              <p:ext uri="{D42A27DB-BD31-4B8C-83A1-F6EECF244321}">
                <p14:modId xmlns:p14="http://schemas.microsoft.com/office/powerpoint/2010/main" val="1492995055"/>
              </p:ext>
            </p:extLst>
          </p:nvPr>
        </p:nvGraphicFramePr>
        <p:xfrm>
          <a:off x="1423063" y="1124665"/>
          <a:ext cx="7541425" cy="5112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5277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10424</TotalTime>
  <Words>1685</Words>
  <Application>Microsoft Office PowerPoint</Application>
  <PresentationFormat>Προβολή στην οθόνη (4:3)</PresentationFormat>
  <Paragraphs>289</Paragraphs>
  <Slides>26</Slides>
  <Notes>26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  Σχεδιασμός, Ανάπτυξη και Αποτίμηση Συμπληρωματικού Εκπαιδευτικού Υλικού με τη μεθοδολογία της ΕξΑΕ στο μάθημα «Σύγχρονη Αισθητική» για τους μαθητές της Γ΄ΕΠΑΛ με τίτλο: «Γνωρίζω το Δέρμα»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magoulakimaritina4@gmail.com</cp:lastModifiedBy>
  <cp:revision>1889</cp:revision>
  <dcterms:created xsi:type="dcterms:W3CDTF">2003-10-16T17:37:47Z</dcterms:created>
  <dcterms:modified xsi:type="dcterms:W3CDTF">2023-11-04T08:52:39Z</dcterms:modified>
</cp:coreProperties>
</file>