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612" r:id="rId1"/>
  </p:sldMasterIdLst>
  <p:notesMasterIdLst>
    <p:notesMasterId r:id="rId30"/>
  </p:notesMasterIdLst>
  <p:sldIdLst>
    <p:sldId id="2030" r:id="rId2"/>
    <p:sldId id="2059" r:id="rId3"/>
    <p:sldId id="2023" r:id="rId4"/>
    <p:sldId id="2031" r:id="rId5"/>
    <p:sldId id="2032" r:id="rId6"/>
    <p:sldId id="2033" r:id="rId7"/>
    <p:sldId id="2012" r:id="rId8"/>
    <p:sldId id="2034" r:id="rId9"/>
    <p:sldId id="2016" r:id="rId10"/>
    <p:sldId id="2035" r:id="rId11"/>
    <p:sldId id="2036" r:id="rId12"/>
    <p:sldId id="2015" r:id="rId13"/>
    <p:sldId id="2037" r:id="rId14"/>
    <p:sldId id="2017" r:id="rId15"/>
    <p:sldId id="2051" r:id="rId16"/>
    <p:sldId id="2052" r:id="rId17"/>
    <p:sldId id="2039" r:id="rId18"/>
    <p:sldId id="2040" r:id="rId19"/>
    <p:sldId id="2055" r:id="rId20"/>
    <p:sldId id="2056" r:id="rId21"/>
    <p:sldId id="2038" r:id="rId22"/>
    <p:sldId id="2049" r:id="rId23"/>
    <p:sldId id="2046" r:id="rId24"/>
    <p:sldId id="2060" r:id="rId25"/>
    <p:sldId id="2048" r:id="rId26"/>
    <p:sldId id="2058" r:id="rId27"/>
    <p:sldId id="2047" r:id="rId28"/>
    <p:sldId id="2019" r:id="rId29"/>
  </p:sldIdLst>
  <p:sldSz cx="9144000" cy="6858000" type="screen4x3"/>
  <p:notesSz cx="6858000" cy="97345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A54B"/>
    <a:srgbClr val="FAFFE7"/>
    <a:srgbClr val="F4F694"/>
    <a:srgbClr val="FFFBEF"/>
    <a:srgbClr val="FFAD5B"/>
    <a:srgbClr val="90CCAF"/>
    <a:srgbClr val="931B1B"/>
    <a:srgbClr val="EDBE9B"/>
    <a:srgbClr val="ADDB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89528" autoAdjust="0"/>
  </p:normalViewPr>
  <p:slideViewPr>
    <p:cSldViewPr>
      <p:cViewPr varScale="1">
        <p:scale>
          <a:sx n="114" d="100"/>
          <a:sy n="114" d="100"/>
        </p:scale>
        <p:origin x="1560" y="114"/>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diagrams/_rels/data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s>
</file>

<file path=ppt/diagrams/_rels/data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s>
</file>

<file path=ppt/diagrams/_rels/data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s>
</file>

<file path=ppt/diagrams/_rels/drawing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s>
</file>

<file path=ppt/diagrams/_rels/drawing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s>
</file>

<file path=ppt/diagrams/_rels/drawing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AEE25F-26F4-4907-B7FD-B0C6EE2B46B8}" type="doc">
      <dgm:prSet loTypeId="urn:microsoft.com/office/officeart/2005/8/layout/architecture" loCatId="relationship" qsTypeId="urn:microsoft.com/office/officeart/2005/8/quickstyle/simple1" qsCatId="simple" csTypeId="urn:microsoft.com/office/officeart/2005/8/colors/accent2_2" csCatId="accent2" phldr="1"/>
      <dgm:spPr/>
      <dgm:t>
        <a:bodyPr/>
        <a:lstStyle/>
        <a:p>
          <a:endParaRPr lang="el-GR"/>
        </a:p>
      </dgm:t>
    </dgm:pt>
    <dgm:pt modelId="{F9CB2333-32AA-43F2-B56A-45CD62B541AE}">
      <dgm:prSet phldrT="[Text]" custT="1"/>
      <dgm:spPr>
        <a:solidFill>
          <a:schemeClr val="accent4">
            <a:lumMod val="40000"/>
            <a:lumOff val="60000"/>
          </a:schemeClr>
        </a:solidFill>
        <a:ln>
          <a:solidFill>
            <a:srgbClr val="FFC000"/>
          </a:solidFill>
        </a:ln>
        <a:effectLst>
          <a:softEdge rad="12700"/>
        </a:effectLst>
        <a:scene3d>
          <a:camera prst="orthographicFront"/>
          <a:lightRig rig="threePt" dir="t"/>
        </a:scene3d>
        <a:sp3d>
          <a:bevelT/>
        </a:sp3d>
      </dgm:spPr>
      <dgm:t>
        <a:bodyPr/>
        <a:lstStyle/>
        <a:p>
          <a:r>
            <a:rPr lang="el-GR" sz="2000" dirty="0">
              <a:solidFill>
                <a:schemeClr val="tx1"/>
              </a:solidFill>
            </a:rPr>
            <a:t>Εξ Αποστάσεως Εκπαίδευση</a:t>
          </a:r>
        </a:p>
        <a:p>
          <a:r>
            <a:rPr lang="el-GR" sz="2000" dirty="0">
              <a:solidFill>
                <a:schemeClr val="tx1"/>
              </a:solidFill>
            </a:rPr>
            <a:t>Ε.Υ και Θεωρίες Μάθησης</a:t>
          </a:r>
        </a:p>
        <a:p>
          <a:r>
            <a:rPr lang="el-GR" sz="2000" dirty="0">
              <a:solidFill>
                <a:schemeClr val="tx1"/>
              </a:solidFill>
            </a:rPr>
            <a:t>Μοντέλα σχεδιασμού Ε.Υ για την </a:t>
          </a:r>
          <a:r>
            <a:rPr lang="el-GR" sz="2000" dirty="0" err="1">
              <a:solidFill>
                <a:schemeClr val="tx1"/>
              </a:solidFill>
            </a:rPr>
            <a:t>εξΑΕ</a:t>
          </a:r>
          <a:endParaRPr lang="el-GR" sz="2000" dirty="0">
            <a:solidFill>
              <a:schemeClr val="tx1"/>
            </a:solidFill>
          </a:endParaRPr>
        </a:p>
        <a:p>
          <a:endParaRPr lang="el-GR" sz="800" dirty="0"/>
        </a:p>
      </dgm:t>
    </dgm:pt>
    <dgm:pt modelId="{4FE4BFA5-35C4-4CEE-B0F1-4A6262D92931}" type="parTrans" cxnId="{56593699-10B9-4497-BAE3-32A9B73BA105}">
      <dgm:prSet/>
      <dgm:spPr/>
      <dgm:t>
        <a:bodyPr/>
        <a:lstStyle/>
        <a:p>
          <a:endParaRPr lang="el-GR"/>
        </a:p>
      </dgm:t>
    </dgm:pt>
    <dgm:pt modelId="{8A569ED9-A851-47E0-BF35-DA9CB3C948CF}" type="sibTrans" cxnId="{56593699-10B9-4497-BAE3-32A9B73BA105}">
      <dgm:prSet/>
      <dgm:spPr/>
      <dgm:t>
        <a:bodyPr/>
        <a:lstStyle/>
        <a:p>
          <a:endParaRPr lang="el-GR"/>
        </a:p>
      </dgm:t>
    </dgm:pt>
    <dgm:pt modelId="{C3EB3578-15E5-4382-B00B-38B62C86A0D0}" type="pres">
      <dgm:prSet presAssocID="{AEAEE25F-26F4-4907-B7FD-B0C6EE2B46B8}" presName="Name0" presStyleCnt="0">
        <dgm:presLayoutVars>
          <dgm:chPref val="1"/>
          <dgm:dir/>
          <dgm:animOne val="branch"/>
          <dgm:animLvl val="lvl"/>
          <dgm:resizeHandles/>
        </dgm:presLayoutVars>
      </dgm:prSet>
      <dgm:spPr/>
    </dgm:pt>
    <dgm:pt modelId="{3E6C346D-AB79-42BB-B72B-A2291DE86D32}" type="pres">
      <dgm:prSet presAssocID="{F9CB2333-32AA-43F2-B56A-45CD62B541AE}" presName="vertOne" presStyleCnt="0"/>
      <dgm:spPr/>
    </dgm:pt>
    <dgm:pt modelId="{0D0388F0-31BF-4BC5-B6E0-87EC597946C5}" type="pres">
      <dgm:prSet presAssocID="{F9CB2333-32AA-43F2-B56A-45CD62B541AE}" presName="txOne" presStyleLbl="node0" presStyleIdx="0" presStyleCnt="1" custLinFactNeighborX="654" custLinFactNeighborY="327">
        <dgm:presLayoutVars>
          <dgm:chPref val="3"/>
        </dgm:presLayoutVars>
      </dgm:prSet>
      <dgm:spPr/>
    </dgm:pt>
    <dgm:pt modelId="{893EA72A-DAE5-489B-9516-9C293A39E574}" type="pres">
      <dgm:prSet presAssocID="{F9CB2333-32AA-43F2-B56A-45CD62B541AE}" presName="horzOne" presStyleCnt="0"/>
      <dgm:spPr/>
    </dgm:pt>
  </dgm:ptLst>
  <dgm:cxnLst>
    <dgm:cxn modelId="{DAA12A98-1400-4AA5-9209-CF9CBAAD1064}" type="presOf" srcId="{F9CB2333-32AA-43F2-B56A-45CD62B541AE}" destId="{0D0388F0-31BF-4BC5-B6E0-87EC597946C5}" srcOrd="0" destOrd="0" presId="urn:microsoft.com/office/officeart/2005/8/layout/architecture"/>
    <dgm:cxn modelId="{56593699-10B9-4497-BAE3-32A9B73BA105}" srcId="{AEAEE25F-26F4-4907-B7FD-B0C6EE2B46B8}" destId="{F9CB2333-32AA-43F2-B56A-45CD62B541AE}" srcOrd="0" destOrd="0" parTransId="{4FE4BFA5-35C4-4CEE-B0F1-4A6262D92931}" sibTransId="{8A569ED9-A851-47E0-BF35-DA9CB3C948CF}"/>
    <dgm:cxn modelId="{83BE27A2-7661-495F-BA11-4C73BFFDA306}" type="presOf" srcId="{AEAEE25F-26F4-4907-B7FD-B0C6EE2B46B8}" destId="{C3EB3578-15E5-4382-B00B-38B62C86A0D0}" srcOrd="0" destOrd="0" presId="urn:microsoft.com/office/officeart/2005/8/layout/architecture"/>
    <dgm:cxn modelId="{DEDA41C5-A560-4D95-910B-47593A6921FB}" type="presParOf" srcId="{C3EB3578-15E5-4382-B00B-38B62C86A0D0}" destId="{3E6C346D-AB79-42BB-B72B-A2291DE86D32}" srcOrd="0" destOrd="0" presId="urn:microsoft.com/office/officeart/2005/8/layout/architecture"/>
    <dgm:cxn modelId="{3A5A9CEA-9FE1-4696-A74C-C8E9D27CCC3B}" type="presParOf" srcId="{3E6C346D-AB79-42BB-B72B-A2291DE86D32}" destId="{0D0388F0-31BF-4BC5-B6E0-87EC597946C5}" srcOrd="0" destOrd="0" presId="urn:microsoft.com/office/officeart/2005/8/layout/architecture"/>
    <dgm:cxn modelId="{DC9A866F-39D0-4CC2-969F-51E3218B3B00}" type="presParOf" srcId="{3E6C346D-AB79-42BB-B72B-A2291DE86D32}" destId="{893EA72A-DAE5-489B-9516-9C293A39E574}" srcOrd="1" destOrd="0" presId="urn:microsoft.com/office/officeart/2005/8/layout/archite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59FFC0E-FBB3-41E9-B56B-D3B83950FB2C}" type="doc">
      <dgm:prSet loTypeId="urn:microsoft.com/office/officeart/2005/8/layout/architecture" loCatId="officeonline" qsTypeId="urn:microsoft.com/office/officeart/2005/8/quickstyle/simple1" qsCatId="simple" csTypeId="urn:microsoft.com/office/officeart/2005/8/colors/colorful1" csCatId="colorful" phldr="1"/>
      <dgm:spPr/>
      <dgm:t>
        <a:bodyPr/>
        <a:lstStyle/>
        <a:p>
          <a:endParaRPr lang="el-GR"/>
        </a:p>
      </dgm:t>
    </dgm:pt>
    <dgm:pt modelId="{9B7F2A82-F8B6-4E11-A6DF-E26BB45F4FA7}">
      <dgm:prSet phldrT="[Text]" custT="1"/>
      <dgm:spPr>
        <a:solidFill>
          <a:schemeClr val="accent4">
            <a:lumMod val="40000"/>
            <a:lumOff val="60000"/>
          </a:schemeClr>
        </a:solidFill>
        <a:scene3d>
          <a:camera prst="orthographicFront"/>
          <a:lightRig rig="threePt" dir="t"/>
        </a:scene3d>
        <a:sp3d>
          <a:bevelT/>
        </a:sp3d>
      </dgm:spPr>
      <dgm:t>
        <a:bodyPr/>
        <a:lstStyle/>
        <a:p>
          <a:r>
            <a:rPr lang="el-GR" sz="2000" dirty="0">
              <a:solidFill>
                <a:schemeClr val="tx1"/>
              </a:solidFill>
            </a:rPr>
            <a:t>Σχεδιασμός &amp; δημιουργία του Ε.Υ για την ενότητα σύμφωνα με τις αρχές της </a:t>
          </a:r>
          <a:r>
            <a:rPr lang="el-GR" sz="2000" dirty="0" err="1">
              <a:solidFill>
                <a:schemeClr val="tx1"/>
              </a:solidFill>
            </a:rPr>
            <a:t>εξΑΕ</a:t>
          </a:r>
          <a:endParaRPr lang="el-GR" sz="2400" dirty="0">
            <a:solidFill>
              <a:schemeClr val="tx1"/>
            </a:solidFill>
          </a:endParaRPr>
        </a:p>
      </dgm:t>
    </dgm:pt>
    <dgm:pt modelId="{551CB05B-6B60-482A-BAB9-F47688632A15}" type="parTrans" cxnId="{6D3CE94E-E13C-4D0B-BBBD-53FAD1857954}">
      <dgm:prSet/>
      <dgm:spPr/>
      <dgm:t>
        <a:bodyPr/>
        <a:lstStyle/>
        <a:p>
          <a:endParaRPr lang="el-GR"/>
        </a:p>
      </dgm:t>
    </dgm:pt>
    <dgm:pt modelId="{027B0CA2-00B9-4993-97A1-F679418554FF}" type="sibTrans" cxnId="{6D3CE94E-E13C-4D0B-BBBD-53FAD1857954}">
      <dgm:prSet/>
      <dgm:spPr/>
      <dgm:t>
        <a:bodyPr/>
        <a:lstStyle/>
        <a:p>
          <a:endParaRPr lang="el-GR"/>
        </a:p>
      </dgm:t>
    </dgm:pt>
    <dgm:pt modelId="{797D9AA8-8788-4F2B-9008-1E874A133EF7}" type="pres">
      <dgm:prSet presAssocID="{B59FFC0E-FBB3-41E9-B56B-D3B83950FB2C}" presName="Name0" presStyleCnt="0">
        <dgm:presLayoutVars>
          <dgm:chPref val="1"/>
          <dgm:dir/>
          <dgm:animOne val="branch"/>
          <dgm:animLvl val="lvl"/>
          <dgm:resizeHandles/>
        </dgm:presLayoutVars>
      </dgm:prSet>
      <dgm:spPr/>
    </dgm:pt>
    <dgm:pt modelId="{0F4A2321-AECB-4072-95F2-722EC20D464A}" type="pres">
      <dgm:prSet presAssocID="{9B7F2A82-F8B6-4E11-A6DF-E26BB45F4FA7}" presName="vertOne" presStyleCnt="0"/>
      <dgm:spPr/>
    </dgm:pt>
    <dgm:pt modelId="{D064D01F-1188-4ABD-AD80-DD142F074678}" type="pres">
      <dgm:prSet presAssocID="{9B7F2A82-F8B6-4E11-A6DF-E26BB45F4FA7}" presName="txOne" presStyleLbl="node0" presStyleIdx="0" presStyleCnt="1" custLinFactNeighborX="-166" custLinFactNeighborY="-9789">
        <dgm:presLayoutVars>
          <dgm:chPref val="3"/>
        </dgm:presLayoutVars>
      </dgm:prSet>
      <dgm:spPr/>
    </dgm:pt>
    <dgm:pt modelId="{64D26564-AB2A-49F6-B0BF-87DDE376FB27}" type="pres">
      <dgm:prSet presAssocID="{9B7F2A82-F8B6-4E11-A6DF-E26BB45F4FA7}" presName="horzOne" presStyleCnt="0"/>
      <dgm:spPr/>
    </dgm:pt>
  </dgm:ptLst>
  <dgm:cxnLst>
    <dgm:cxn modelId="{62D89E0F-372A-49D4-8426-E57579E84E88}" type="presOf" srcId="{B59FFC0E-FBB3-41E9-B56B-D3B83950FB2C}" destId="{797D9AA8-8788-4F2B-9008-1E874A133EF7}" srcOrd="0" destOrd="0" presId="urn:microsoft.com/office/officeart/2005/8/layout/architecture"/>
    <dgm:cxn modelId="{6D3CE94E-E13C-4D0B-BBBD-53FAD1857954}" srcId="{B59FFC0E-FBB3-41E9-B56B-D3B83950FB2C}" destId="{9B7F2A82-F8B6-4E11-A6DF-E26BB45F4FA7}" srcOrd="0" destOrd="0" parTransId="{551CB05B-6B60-482A-BAB9-F47688632A15}" sibTransId="{027B0CA2-00B9-4993-97A1-F679418554FF}"/>
    <dgm:cxn modelId="{53752682-19E0-4EEE-B30D-604AD95B7443}" type="presOf" srcId="{9B7F2A82-F8B6-4E11-A6DF-E26BB45F4FA7}" destId="{D064D01F-1188-4ABD-AD80-DD142F074678}" srcOrd="0" destOrd="0" presId="urn:microsoft.com/office/officeart/2005/8/layout/architecture"/>
    <dgm:cxn modelId="{F743949B-0F71-4FBA-A994-D35885D741F8}" type="presParOf" srcId="{797D9AA8-8788-4F2B-9008-1E874A133EF7}" destId="{0F4A2321-AECB-4072-95F2-722EC20D464A}" srcOrd="0" destOrd="0" presId="urn:microsoft.com/office/officeart/2005/8/layout/architecture"/>
    <dgm:cxn modelId="{978F73C5-A7DF-42AA-A9A7-1A7211B9C3D3}" type="presParOf" srcId="{0F4A2321-AECB-4072-95F2-722EC20D464A}" destId="{D064D01F-1188-4ABD-AD80-DD142F074678}" srcOrd="0" destOrd="0" presId="urn:microsoft.com/office/officeart/2005/8/layout/architecture"/>
    <dgm:cxn modelId="{4E10D164-9468-4E13-96C4-2D67F6405EE7}" type="presParOf" srcId="{0F4A2321-AECB-4072-95F2-722EC20D464A}" destId="{64D26564-AB2A-49F6-B0BF-87DDE376FB27}" srcOrd="1" destOrd="0" presId="urn:microsoft.com/office/officeart/2005/8/layout/architecture"/>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0C7B790-6869-48F9-8B5A-143C9B64A3EF}" type="doc">
      <dgm:prSet loTypeId="urn:microsoft.com/office/officeart/2005/8/layout/hList2" loCatId="list" qsTypeId="urn:microsoft.com/office/officeart/2005/8/quickstyle/simple1" qsCatId="simple" csTypeId="urn:microsoft.com/office/officeart/2005/8/colors/accent2_1" csCatId="accent2" phldr="1"/>
      <dgm:spPr/>
      <dgm:t>
        <a:bodyPr/>
        <a:lstStyle/>
        <a:p>
          <a:endParaRPr lang="el-GR"/>
        </a:p>
      </dgm:t>
    </dgm:pt>
    <dgm:pt modelId="{7AA459C0-A120-4E51-BD69-6B21A1299DF6}">
      <dgm:prSet phldrT="[Text]" custT="1"/>
      <dgm:spPr>
        <a:solidFill>
          <a:schemeClr val="accent4">
            <a:lumMod val="75000"/>
          </a:schemeClr>
        </a:solidFill>
        <a:scene3d>
          <a:camera prst="orthographicFront"/>
          <a:lightRig rig="threePt" dir="t"/>
        </a:scene3d>
        <a:sp3d>
          <a:bevelT/>
        </a:sp3d>
      </dgm:spPr>
      <dgm:t>
        <a:bodyPr/>
        <a:lstStyle/>
        <a:p>
          <a:r>
            <a:rPr lang="el-GR" sz="2000" i="1" dirty="0"/>
            <a:t>3ο Ερευνητικό Ερώτημα</a:t>
          </a:r>
        </a:p>
      </dgm:t>
    </dgm:pt>
    <dgm:pt modelId="{DFBDE799-E9AF-47F8-BCF0-FD151FCB2C91}" type="parTrans" cxnId="{6E667C4B-BBED-4F70-A38D-B22A8EA840D2}">
      <dgm:prSet/>
      <dgm:spPr/>
      <dgm:t>
        <a:bodyPr/>
        <a:lstStyle/>
        <a:p>
          <a:endParaRPr lang="el-GR"/>
        </a:p>
      </dgm:t>
    </dgm:pt>
    <dgm:pt modelId="{51AC88B3-CA92-4C6A-9E3C-D3F63DFD30D8}" type="sibTrans" cxnId="{6E667C4B-BBED-4F70-A38D-B22A8EA840D2}">
      <dgm:prSet/>
      <dgm:spPr/>
      <dgm:t>
        <a:bodyPr/>
        <a:lstStyle/>
        <a:p>
          <a:endParaRPr lang="el-GR"/>
        </a:p>
      </dgm:t>
    </dgm:pt>
    <dgm:pt modelId="{D01A7A39-5FC1-4491-A5CA-2FBE6C4D3EE1}">
      <dgm:prSet phldrT="[Text]" custT="1"/>
      <dgm:spPr/>
      <dgm:t>
        <a:bodyPr/>
        <a:lstStyle/>
        <a:p>
          <a:pPr algn="ctr"/>
          <a:r>
            <a:rPr lang="el-GR" sz="2000" b="1" dirty="0">
              <a:latin typeface="Calibri" panose="020F0502020204030204" pitchFamily="34" charset="0"/>
              <a:cs typeface="Calibri" panose="020F0502020204030204" pitchFamily="34" charset="0"/>
            </a:rPr>
            <a:t>Το ΕΥ είναι </a:t>
          </a:r>
          <a:r>
            <a:rPr lang="el-GR" sz="2000" b="1" dirty="0">
              <a:solidFill>
                <a:srgbClr val="FF0000"/>
              </a:solidFill>
              <a:latin typeface="Calibri" panose="020F0502020204030204" pitchFamily="34" charset="0"/>
              <a:cs typeface="Calibri" panose="020F0502020204030204" pitchFamily="34" charset="0"/>
            </a:rPr>
            <a:t>αποτελεσματικό εύχρηστο</a:t>
          </a:r>
          <a:r>
            <a:rPr lang="el-GR" sz="2000" b="1" dirty="0">
              <a:latin typeface="Calibri" panose="020F0502020204030204" pitchFamily="34" charset="0"/>
              <a:cs typeface="Calibri" panose="020F0502020204030204" pitchFamily="34" charset="0"/>
            </a:rPr>
            <a:t> και </a:t>
          </a:r>
          <a:r>
            <a:rPr lang="el-GR" sz="2000" b="1" dirty="0">
              <a:solidFill>
                <a:srgbClr val="FF0000"/>
              </a:solidFill>
              <a:latin typeface="Calibri" panose="020F0502020204030204" pitchFamily="34" charset="0"/>
              <a:cs typeface="Calibri" panose="020F0502020204030204" pitchFamily="34" charset="0"/>
            </a:rPr>
            <a:t>καθοδηγητικό;</a:t>
          </a:r>
        </a:p>
      </dgm:t>
    </dgm:pt>
    <dgm:pt modelId="{35FD38EA-02CC-4B7F-8C34-59658B7AFCBD}" type="parTrans" cxnId="{D3260804-5B88-4269-A4AA-9FABDCC6F7B9}">
      <dgm:prSet/>
      <dgm:spPr/>
      <dgm:t>
        <a:bodyPr/>
        <a:lstStyle/>
        <a:p>
          <a:endParaRPr lang="el-GR"/>
        </a:p>
      </dgm:t>
    </dgm:pt>
    <dgm:pt modelId="{9C8DA358-731B-4A7E-9DFC-81F8F2D7E2C3}" type="sibTrans" cxnId="{D3260804-5B88-4269-A4AA-9FABDCC6F7B9}">
      <dgm:prSet/>
      <dgm:spPr/>
      <dgm:t>
        <a:bodyPr/>
        <a:lstStyle/>
        <a:p>
          <a:endParaRPr lang="el-GR"/>
        </a:p>
      </dgm:t>
    </dgm:pt>
    <dgm:pt modelId="{AFE8B541-679D-4599-95FF-2E081976DA04}">
      <dgm:prSet phldrT="[Text]"/>
      <dgm:spPr>
        <a:noFill/>
      </dgm:spPr>
      <dgm:t>
        <a:bodyPr/>
        <a:lstStyle/>
        <a:p>
          <a:endParaRPr lang="el-GR" i="1" dirty="0"/>
        </a:p>
      </dgm:t>
    </dgm:pt>
    <dgm:pt modelId="{325A3211-A661-456C-A1D8-4A30567EBD28}" type="parTrans" cxnId="{3A51779C-2711-4875-9DD2-D0C692F92F98}">
      <dgm:prSet/>
      <dgm:spPr/>
      <dgm:t>
        <a:bodyPr/>
        <a:lstStyle/>
        <a:p>
          <a:endParaRPr lang="el-GR"/>
        </a:p>
      </dgm:t>
    </dgm:pt>
    <dgm:pt modelId="{F0A85EC9-A4B0-4809-A583-05E57B89BAF9}" type="sibTrans" cxnId="{3A51779C-2711-4875-9DD2-D0C692F92F98}">
      <dgm:prSet/>
      <dgm:spPr/>
      <dgm:t>
        <a:bodyPr/>
        <a:lstStyle/>
        <a:p>
          <a:endParaRPr lang="el-GR"/>
        </a:p>
      </dgm:t>
    </dgm:pt>
    <dgm:pt modelId="{0A84A132-F57A-4309-99BB-DEA0CEB5CA1A}">
      <dgm:prSet phldrT="[Text]"/>
      <dgm:spPr>
        <a:noFill/>
        <a:ln>
          <a:noFill/>
        </a:ln>
      </dgm:spPr>
      <dgm:t>
        <a:bodyPr/>
        <a:lstStyle/>
        <a:p>
          <a:endParaRPr lang="el-GR" dirty="0">
            <a:solidFill>
              <a:srgbClr val="FF0000"/>
            </a:solidFill>
          </a:endParaRPr>
        </a:p>
      </dgm:t>
    </dgm:pt>
    <dgm:pt modelId="{51CD4CF0-5A05-4B82-A88F-BB2DB99FFA36}" type="parTrans" cxnId="{EE88F4AA-A36C-4220-B600-E2EB6920B047}">
      <dgm:prSet/>
      <dgm:spPr/>
      <dgm:t>
        <a:bodyPr/>
        <a:lstStyle/>
        <a:p>
          <a:endParaRPr lang="el-GR"/>
        </a:p>
      </dgm:t>
    </dgm:pt>
    <dgm:pt modelId="{5F23789E-598B-4CF4-9D80-1164F4AFB4FF}" type="sibTrans" cxnId="{EE88F4AA-A36C-4220-B600-E2EB6920B047}">
      <dgm:prSet/>
      <dgm:spPr/>
      <dgm:t>
        <a:bodyPr/>
        <a:lstStyle/>
        <a:p>
          <a:endParaRPr lang="el-GR"/>
        </a:p>
      </dgm:t>
    </dgm:pt>
    <dgm:pt modelId="{7EE078AE-B859-4D1B-BBC3-70E7435014A3}">
      <dgm:prSet phldrT="[Text]" custT="1"/>
      <dgm:spPr>
        <a:noFill/>
      </dgm:spPr>
      <dgm:t>
        <a:bodyPr/>
        <a:lstStyle/>
        <a:p>
          <a:endParaRPr lang="el-GR" sz="2200" i="1" dirty="0"/>
        </a:p>
      </dgm:t>
    </dgm:pt>
    <dgm:pt modelId="{780FF7FC-957A-43F3-B994-1A8477587326}" type="parTrans" cxnId="{0FB6C450-DDDF-4E55-9BC4-5F7D7FB7870E}">
      <dgm:prSet/>
      <dgm:spPr/>
      <dgm:t>
        <a:bodyPr/>
        <a:lstStyle/>
        <a:p>
          <a:endParaRPr lang="el-GR"/>
        </a:p>
      </dgm:t>
    </dgm:pt>
    <dgm:pt modelId="{096B5AC1-8CCC-4602-8933-4DABB5C1B420}" type="sibTrans" cxnId="{0FB6C450-DDDF-4E55-9BC4-5F7D7FB7870E}">
      <dgm:prSet/>
      <dgm:spPr/>
      <dgm:t>
        <a:bodyPr/>
        <a:lstStyle/>
        <a:p>
          <a:endParaRPr lang="el-GR"/>
        </a:p>
      </dgm:t>
    </dgm:pt>
    <dgm:pt modelId="{0D0D101B-D7C5-40E7-9259-615D39A1DB6E}">
      <dgm:prSet phldrT="[Text]" custT="1"/>
      <dgm:spPr/>
      <dgm:t>
        <a:bodyPr/>
        <a:lstStyle/>
        <a:p>
          <a:r>
            <a:rPr lang="el-GR" sz="2000" dirty="0">
              <a:latin typeface="+mn-lt"/>
            </a:rPr>
            <a:t>Μελέτη του Ε.Υ- δραστηριότητες βοήθησαν στην </a:t>
          </a:r>
          <a:r>
            <a:rPr lang="el-GR" sz="2000" dirty="0">
              <a:solidFill>
                <a:srgbClr val="FF0000"/>
              </a:solidFill>
              <a:latin typeface="+mn-lt"/>
            </a:rPr>
            <a:t>κατανόηση του γνωστικού αντικειμένου</a:t>
          </a:r>
          <a:endParaRPr lang="el-GR" sz="2000" dirty="0">
            <a:solidFill>
              <a:srgbClr val="FF0000"/>
            </a:solidFill>
            <a:latin typeface="+mn-lt"/>
            <a:cs typeface="Calibri" panose="020F0502020204030204" pitchFamily="34" charset="0"/>
          </a:endParaRPr>
        </a:p>
      </dgm:t>
    </dgm:pt>
    <dgm:pt modelId="{9622B580-5D75-483C-8919-3A2E5BE9D76A}" type="parTrans" cxnId="{F0D83D47-9E66-4C21-ADD0-A0A036F811EE}">
      <dgm:prSet/>
      <dgm:spPr/>
      <dgm:t>
        <a:bodyPr/>
        <a:lstStyle/>
        <a:p>
          <a:endParaRPr lang="el-GR"/>
        </a:p>
      </dgm:t>
    </dgm:pt>
    <dgm:pt modelId="{40A1667C-2CE7-4860-AA45-6B8B4A5F679F}" type="sibTrans" cxnId="{F0D83D47-9E66-4C21-ADD0-A0A036F811EE}">
      <dgm:prSet/>
      <dgm:spPr/>
      <dgm:t>
        <a:bodyPr/>
        <a:lstStyle/>
        <a:p>
          <a:endParaRPr lang="el-GR"/>
        </a:p>
      </dgm:t>
    </dgm:pt>
    <dgm:pt modelId="{224C1DA7-C6E9-4FCD-9175-C9FD0FFBC653}">
      <dgm:prSet custT="1"/>
      <dgm:spPr/>
      <dgm:t>
        <a:bodyPr/>
        <a:lstStyle/>
        <a:p>
          <a:r>
            <a:rPr lang="el-GR" sz="2000" dirty="0">
              <a:solidFill>
                <a:srgbClr val="FF0000"/>
              </a:solidFill>
              <a:latin typeface="+mn-lt"/>
            </a:rPr>
            <a:t>Εύκολη</a:t>
          </a:r>
          <a:r>
            <a:rPr lang="el-GR" sz="2000" dirty="0">
              <a:latin typeface="+mn-lt"/>
            </a:rPr>
            <a:t> την πλοήγηση μέσω των κουμπιών-εικονιδίων</a:t>
          </a:r>
        </a:p>
      </dgm:t>
    </dgm:pt>
    <dgm:pt modelId="{13BEC6D0-DA09-458F-BA25-8C75E0BC78F7}" type="parTrans" cxnId="{165DE4B3-0E6A-4313-9F96-285D30EC9644}">
      <dgm:prSet/>
      <dgm:spPr/>
      <dgm:t>
        <a:bodyPr/>
        <a:lstStyle/>
        <a:p>
          <a:endParaRPr lang="el-GR"/>
        </a:p>
      </dgm:t>
    </dgm:pt>
    <dgm:pt modelId="{3471875E-26D1-4C23-9BA4-EF497C247A97}" type="sibTrans" cxnId="{165DE4B3-0E6A-4313-9F96-285D30EC9644}">
      <dgm:prSet/>
      <dgm:spPr/>
      <dgm:t>
        <a:bodyPr/>
        <a:lstStyle/>
        <a:p>
          <a:endParaRPr lang="el-GR"/>
        </a:p>
      </dgm:t>
    </dgm:pt>
    <dgm:pt modelId="{52C4D86C-C127-44C9-ABE2-E1071CADB10B}">
      <dgm:prSet custT="1"/>
      <dgm:spPr/>
      <dgm:t>
        <a:bodyPr/>
        <a:lstStyle/>
        <a:p>
          <a:r>
            <a:rPr lang="el-GR" sz="2000" dirty="0">
              <a:latin typeface="+mn-lt"/>
            </a:rPr>
            <a:t>Ύπαρξη </a:t>
          </a:r>
          <a:r>
            <a:rPr lang="el-GR" sz="2000" dirty="0">
              <a:solidFill>
                <a:srgbClr val="FF0000"/>
              </a:solidFill>
              <a:latin typeface="+mn-lt"/>
            </a:rPr>
            <a:t>εικόνων και βίντεο </a:t>
          </a:r>
          <a:r>
            <a:rPr lang="el-GR" sz="2000" dirty="0">
              <a:latin typeface="+mn-lt"/>
            </a:rPr>
            <a:t>βοήθησαν </a:t>
          </a:r>
          <a:r>
            <a:rPr lang="el-GR" sz="2000" i="1" dirty="0">
              <a:latin typeface="+mn-lt"/>
            </a:rPr>
            <a:t>«πάρα πολύ»</a:t>
          </a:r>
          <a:r>
            <a:rPr lang="el-GR" sz="2000" dirty="0">
              <a:latin typeface="+mn-lt"/>
            </a:rPr>
            <a:t>, στην επεξήγηση της διδακτικής ενότητας</a:t>
          </a:r>
        </a:p>
      </dgm:t>
    </dgm:pt>
    <dgm:pt modelId="{4D5397EA-2829-43A6-937B-B47B7C1D81C3}" type="parTrans" cxnId="{ABFA0D1D-DFEB-4811-A8D8-43800BC22B84}">
      <dgm:prSet/>
      <dgm:spPr/>
      <dgm:t>
        <a:bodyPr/>
        <a:lstStyle/>
        <a:p>
          <a:endParaRPr lang="el-GR"/>
        </a:p>
      </dgm:t>
    </dgm:pt>
    <dgm:pt modelId="{F0B6B405-B021-4D75-805F-B6D6F94A2937}" type="sibTrans" cxnId="{ABFA0D1D-DFEB-4811-A8D8-43800BC22B84}">
      <dgm:prSet/>
      <dgm:spPr/>
      <dgm:t>
        <a:bodyPr/>
        <a:lstStyle/>
        <a:p>
          <a:endParaRPr lang="el-GR"/>
        </a:p>
      </dgm:t>
    </dgm:pt>
    <dgm:pt modelId="{DAF7B25D-73A0-4C35-92C1-0F22598A52FA}" type="pres">
      <dgm:prSet presAssocID="{20C7B790-6869-48F9-8B5A-143C9B64A3EF}" presName="linearFlow" presStyleCnt="0">
        <dgm:presLayoutVars>
          <dgm:dir/>
          <dgm:animLvl val="lvl"/>
          <dgm:resizeHandles/>
        </dgm:presLayoutVars>
      </dgm:prSet>
      <dgm:spPr/>
    </dgm:pt>
    <dgm:pt modelId="{A8EFA0DA-E81A-429E-B22E-79C747C3A273}" type="pres">
      <dgm:prSet presAssocID="{7AA459C0-A120-4E51-BD69-6B21A1299DF6}" presName="compositeNode" presStyleCnt="0">
        <dgm:presLayoutVars>
          <dgm:bulletEnabled val="1"/>
        </dgm:presLayoutVars>
      </dgm:prSet>
      <dgm:spPr/>
    </dgm:pt>
    <dgm:pt modelId="{B1AC5A02-C86C-4D46-A71B-E229B6AEFD18}" type="pres">
      <dgm:prSet presAssocID="{7AA459C0-A120-4E51-BD69-6B21A1299DF6}" presName="image" presStyleLbl="fgImgPlace1" presStyleIdx="0" presStyleCnt="3" custScaleX="150658" custScaleY="171008" custLinFactY="-53825" custLinFactNeighborX="-35587" custLinFactNeighborY="-100000"/>
      <dgm:spPr>
        <a:blipFill rotWithShape="1">
          <a:blip xmlns:r="http://schemas.openxmlformats.org/officeDocument/2006/relationships" r:embed="rId1"/>
          <a:srcRect/>
          <a:stretch>
            <a:fillRect t="-6000" b="-6000"/>
          </a:stretch>
        </a:blipFill>
      </dgm:spPr>
    </dgm:pt>
    <dgm:pt modelId="{DA682991-FBFB-4FB5-A06A-4CFC20D2F46D}" type="pres">
      <dgm:prSet presAssocID="{7AA459C0-A120-4E51-BD69-6B21A1299DF6}" presName="childNode" presStyleLbl="node1" presStyleIdx="0" presStyleCnt="3" custScaleX="286983" custScaleY="78730" custLinFactX="10885" custLinFactNeighborX="100000" custLinFactNeighborY="-1431">
        <dgm:presLayoutVars>
          <dgm:bulletEnabled val="1"/>
        </dgm:presLayoutVars>
      </dgm:prSet>
      <dgm:spPr/>
    </dgm:pt>
    <dgm:pt modelId="{1CD63257-E669-4243-A9A4-D66348C63777}" type="pres">
      <dgm:prSet presAssocID="{7AA459C0-A120-4E51-BD69-6B21A1299DF6}" presName="parentNode" presStyleLbl="revTx" presStyleIdx="0" presStyleCnt="3" custScaleX="143037" custLinFactNeighborX="-24676" custLinFactNeighborY="-2671">
        <dgm:presLayoutVars>
          <dgm:chMax val="0"/>
          <dgm:bulletEnabled val="1"/>
        </dgm:presLayoutVars>
      </dgm:prSet>
      <dgm:spPr/>
    </dgm:pt>
    <dgm:pt modelId="{2A16A553-4C58-4D16-BCFF-84A952EDD405}" type="pres">
      <dgm:prSet presAssocID="{51AC88B3-CA92-4C6A-9E3C-D3F63DFD30D8}" presName="sibTrans" presStyleCnt="0"/>
      <dgm:spPr/>
    </dgm:pt>
    <dgm:pt modelId="{461BDFF7-4564-4480-81AC-693B51416242}" type="pres">
      <dgm:prSet presAssocID="{AFE8B541-679D-4599-95FF-2E081976DA04}" presName="compositeNode" presStyleCnt="0">
        <dgm:presLayoutVars>
          <dgm:bulletEnabled val="1"/>
        </dgm:presLayoutVars>
      </dgm:prSet>
      <dgm:spPr/>
    </dgm:pt>
    <dgm:pt modelId="{D6AF16A9-B6D6-4EBB-8C2D-3F8901FD7A58}" type="pres">
      <dgm:prSet presAssocID="{AFE8B541-679D-4599-95FF-2E081976DA04}" presName="image" presStyleLbl="fgImgPlace1" presStyleIdx="1" presStyleCnt="3" custScaleX="124942" custScaleY="130416" custLinFactX="-200000" custLinFactY="367419" custLinFactNeighborX="-275980" custLinFactNeighborY="400000"/>
      <dgm:spPr>
        <a:blipFill rotWithShape="1">
          <a:blip xmlns:r="http://schemas.openxmlformats.org/officeDocument/2006/relationships" r:embed="rId2"/>
          <a:srcRect/>
          <a:stretch>
            <a:fillRect t="-8000" b="-8000"/>
          </a:stretch>
        </a:blipFill>
      </dgm:spPr>
    </dgm:pt>
    <dgm:pt modelId="{0309C0AD-1482-4A45-A602-3A6F8C159C7F}" type="pres">
      <dgm:prSet presAssocID="{AFE8B541-679D-4599-95FF-2E081976DA04}" presName="childNode" presStyleLbl="node1" presStyleIdx="1" presStyleCnt="3" custScaleX="137274" custLinFactX="55127" custLinFactNeighborX="100000" custLinFactNeighborY="1205">
        <dgm:presLayoutVars>
          <dgm:bulletEnabled val="1"/>
        </dgm:presLayoutVars>
      </dgm:prSet>
      <dgm:spPr/>
    </dgm:pt>
    <dgm:pt modelId="{C7E59975-D61E-4CE0-9D6D-940A4181D502}" type="pres">
      <dgm:prSet presAssocID="{AFE8B541-679D-4599-95FF-2E081976DA04}" presName="parentNode" presStyleLbl="revTx" presStyleIdx="1" presStyleCnt="3" custLinFactX="300000" custLinFactNeighborX="380029" custLinFactNeighborY="1205">
        <dgm:presLayoutVars>
          <dgm:chMax val="0"/>
          <dgm:bulletEnabled val="1"/>
        </dgm:presLayoutVars>
      </dgm:prSet>
      <dgm:spPr/>
    </dgm:pt>
    <dgm:pt modelId="{70D7652A-493C-44CB-8431-C49688B0C6E5}" type="pres">
      <dgm:prSet presAssocID="{F0A85EC9-A4B0-4809-A583-05E57B89BAF9}" presName="sibTrans" presStyleCnt="0"/>
      <dgm:spPr/>
    </dgm:pt>
    <dgm:pt modelId="{FAAF2586-BDA3-4C53-8A3B-8DF4BCEAD04C}" type="pres">
      <dgm:prSet presAssocID="{7EE078AE-B859-4D1B-BBC3-70E7435014A3}" presName="compositeNode" presStyleCnt="0">
        <dgm:presLayoutVars>
          <dgm:bulletEnabled val="1"/>
        </dgm:presLayoutVars>
      </dgm:prSet>
      <dgm:spPr/>
    </dgm:pt>
    <dgm:pt modelId="{AF0169E7-1DAE-4196-A3F6-D5AB0E3F5C22}" type="pres">
      <dgm:prSet presAssocID="{7EE078AE-B859-4D1B-BBC3-70E7435014A3}" presName="image" presStyleLbl="fgImgPlace1" presStyleIdx="2" presStyleCnt="3" custAng="5400000" custFlipVert="1" custFlipHor="1" custScaleX="97151" custScaleY="125544" custLinFactX="200000" custLinFactNeighborX="270940" custLinFactNeighborY="-14942"/>
      <dgm:spPr>
        <a:blipFill rotWithShape="1">
          <a:blip xmlns:r="http://schemas.openxmlformats.org/officeDocument/2006/relationships" r:embed="rId3"/>
          <a:srcRect/>
          <a:stretch>
            <a:fillRect l="-7000" r="-7000"/>
          </a:stretch>
        </a:blipFill>
        <a:ln>
          <a:noFill/>
        </a:ln>
      </dgm:spPr>
    </dgm:pt>
    <dgm:pt modelId="{3955054F-2A88-410B-BFCC-28CDD900784C}" type="pres">
      <dgm:prSet presAssocID="{7EE078AE-B859-4D1B-BBC3-70E7435014A3}" presName="childNode" presStyleLbl="node1" presStyleIdx="2" presStyleCnt="3" custScaleX="406495" custScaleY="110512" custLinFactNeighborX="-24817" custLinFactNeighborY="-4887">
        <dgm:presLayoutVars>
          <dgm:bulletEnabled val="1"/>
        </dgm:presLayoutVars>
      </dgm:prSet>
      <dgm:spPr/>
    </dgm:pt>
    <dgm:pt modelId="{043C5E84-D743-48A4-A6DB-86712E5C33E6}" type="pres">
      <dgm:prSet presAssocID="{7EE078AE-B859-4D1B-BBC3-70E7435014A3}" presName="parentNode" presStyleLbl="revTx" presStyleIdx="2" presStyleCnt="3" custFlipVert="1" custScaleX="20132" custLinFactX="-399939" custLinFactNeighborX="-400000" custLinFactNeighborY="1205">
        <dgm:presLayoutVars>
          <dgm:chMax val="0"/>
          <dgm:bulletEnabled val="1"/>
        </dgm:presLayoutVars>
      </dgm:prSet>
      <dgm:spPr/>
    </dgm:pt>
  </dgm:ptLst>
  <dgm:cxnLst>
    <dgm:cxn modelId="{D3260804-5B88-4269-A4AA-9FABDCC6F7B9}" srcId="{7AA459C0-A120-4E51-BD69-6B21A1299DF6}" destId="{D01A7A39-5FC1-4491-A5CA-2FBE6C4D3EE1}" srcOrd="0" destOrd="0" parTransId="{35FD38EA-02CC-4B7F-8C34-59658B7AFCBD}" sibTransId="{9C8DA358-731B-4A7E-9DFC-81F8F2D7E2C3}"/>
    <dgm:cxn modelId="{C5C19811-6C56-4EDF-9E2C-EEED6B3F5605}" type="presOf" srcId="{52C4D86C-C127-44C9-ABE2-E1071CADB10B}" destId="{3955054F-2A88-410B-BFCC-28CDD900784C}" srcOrd="0" destOrd="2" presId="urn:microsoft.com/office/officeart/2005/8/layout/hList2"/>
    <dgm:cxn modelId="{ABFA0D1D-DFEB-4811-A8D8-43800BC22B84}" srcId="{7EE078AE-B859-4D1B-BBC3-70E7435014A3}" destId="{52C4D86C-C127-44C9-ABE2-E1071CADB10B}" srcOrd="2" destOrd="0" parTransId="{4D5397EA-2829-43A6-937B-B47B7C1D81C3}" sibTransId="{F0B6B405-B021-4D75-805F-B6D6F94A2937}"/>
    <dgm:cxn modelId="{225C993B-FE51-4B24-909A-ACDEB560FF9F}" type="presOf" srcId="{7EE078AE-B859-4D1B-BBC3-70E7435014A3}" destId="{043C5E84-D743-48A4-A6DB-86712E5C33E6}" srcOrd="0" destOrd="0" presId="urn:microsoft.com/office/officeart/2005/8/layout/hList2"/>
    <dgm:cxn modelId="{E7FEF760-65BB-4184-A004-88F2747B1883}" type="presOf" srcId="{0A84A132-F57A-4309-99BB-DEA0CEB5CA1A}" destId="{0309C0AD-1482-4A45-A602-3A6F8C159C7F}" srcOrd="0" destOrd="0" presId="urn:microsoft.com/office/officeart/2005/8/layout/hList2"/>
    <dgm:cxn modelId="{34623244-D125-480D-B479-344E7D782D0F}" type="presOf" srcId="{0D0D101B-D7C5-40E7-9259-615D39A1DB6E}" destId="{3955054F-2A88-410B-BFCC-28CDD900784C}" srcOrd="0" destOrd="0" presId="urn:microsoft.com/office/officeart/2005/8/layout/hList2"/>
    <dgm:cxn modelId="{F0D83D47-9E66-4C21-ADD0-A0A036F811EE}" srcId="{7EE078AE-B859-4D1B-BBC3-70E7435014A3}" destId="{0D0D101B-D7C5-40E7-9259-615D39A1DB6E}" srcOrd="0" destOrd="0" parTransId="{9622B580-5D75-483C-8919-3A2E5BE9D76A}" sibTransId="{40A1667C-2CE7-4860-AA45-6B8B4A5F679F}"/>
    <dgm:cxn modelId="{6E667C4B-BBED-4F70-A38D-B22A8EA840D2}" srcId="{20C7B790-6869-48F9-8B5A-143C9B64A3EF}" destId="{7AA459C0-A120-4E51-BD69-6B21A1299DF6}" srcOrd="0" destOrd="0" parTransId="{DFBDE799-E9AF-47F8-BCF0-FD151FCB2C91}" sibTransId="{51AC88B3-CA92-4C6A-9E3C-D3F63DFD30D8}"/>
    <dgm:cxn modelId="{02EF0950-044C-4671-A816-95FC8846E91D}" type="presOf" srcId="{20C7B790-6869-48F9-8B5A-143C9B64A3EF}" destId="{DAF7B25D-73A0-4C35-92C1-0F22598A52FA}" srcOrd="0" destOrd="0" presId="urn:microsoft.com/office/officeart/2005/8/layout/hList2"/>
    <dgm:cxn modelId="{0FB6C450-DDDF-4E55-9BC4-5F7D7FB7870E}" srcId="{20C7B790-6869-48F9-8B5A-143C9B64A3EF}" destId="{7EE078AE-B859-4D1B-BBC3-70E7435014A3}" srcOrd="2" destOrd="0" parTransId="{780FF7FC-957A-43F3-B994-1A8477587326}" sibTransId="{096B5AC1-8CCC-4602-8933-4DABB5C1B420}"/>
    <dgm:cxn modelId="{90741B72-2DD9-47AA-BA9A-85E857CA9BFE}" type="presOf" srcId="{D01A7A39-5FC1-4491-A5CA-2FBE6C4D3EE1}" destId="{DA682991-FBFB-4FB5-A06A-4CFC20D2F46D}" srcOrd="0" destOrd="0" presId="urn:microsoft.com/office/officeart/2005/8/layout/hList2"/>
    <dgm:cxn modelId="{00F2B985-F4AE-4D67-8F2D-3FAC3A9A27FE}" type="presOf" srcId="{7AA459C0-A120-4E51-BD69-6B21A1299DF6}" destId="{1CD63257-E669-4243-A9A4-D66348C63777}" srcOrd="0" destOrd="0" presId="urn:microsoft.com/office/officeart/2005/8/layout/hList2"/>
    <dgm:cxn modelId="{3A51779C-2711-4875-9DD2-D0C692F92F98}" srcId="{20C7B790-6869-48F9-8B5A-143C9B64A3EF}" destId="{AFE8B541-679D-4599-95FF-2E081976DA04}" srcOrd="1" destOrd="0" parTransId="{325A3211-A661-456C-A1D8-4A30567EBD28}" sibTransId="{F0A85EC9-A4B0-4809-A583-05E57B89BAF9}"/>
    <dgm:cxn modelId="{CC034EA5-53AF-4DAE-9643-58F19F663F2F}" type="presOf" srcId="{AFE8B541-679D-4599-95FF-2E081976DA04}" destId="{C7E59975-D61E-4CE0-9D6D-940A4181D502}" srcOrd="0" destOrd="0" presId="urn:microsoft.com/office/officeart/2005/8/layout/hList2"/>
    <dgm:cxn modelId="{EE88F4AA-A36C-4220-B600-E2EB6920B047}" srcId="{AFE8B541-679D-4599-95FF-2E081976DA04}" destId="{0A84A132-F57A-4309-99BB-DEA0CEB5CA1A}" srcOrd="0" destOrd="0" parTransId="{51CD4CF0-5A05-4B82-A88F-BB2DB99FFA36}" sibTransId="{5F23789E-598B-4CF4-9D80-1164F4AFB4FF}"/>
    <dgm:cxn modelId="{165DE4B3-0E6A-4313-9F96-285D30EC9644}" srcId="{7EE078AE-B859-4D1B-BBC3-70E7435014A3}" destId="{224C1DA7-C6E9-4FCD-9175-C9FD0FFBC653}" srcOrd="1" destOrd="0" parTransId="{13BEC6D0-DA09-458F-BA25-8C75E0BC78F7}" sibTransId="{3471875E-26D1-4C23-9BA4-EF497C247A97}"/>
    <dgm:cxn modelId="{0CF5FDFE-620E-4A07-96B3-F44FCD346DE3}" type="presOf" srcId="{224C1DA7-C6E9-4FCD-9175-C9FD0FFBC653}" destId="{3955054F-2A88-410B-BFCC-28CDD900784C}" srcOrd="0" destOrd="1" presId="urn:microsoft.com/office/officeart/2005/8/layout/hList2"/>
    <dgm:cxn modelId="{60967B95-ECB8-4B48-BA48-AD38164E3F17}" type="presParOf" srcId="{DAF7B25D-73A0-4C35-92C1-0F22598A52FA}" destId="{A8EFA0DA-E81A-429E-B22E-79C747C3A273}" srcOrd="0" destOrd="0" presId="urn:microsoft.com/office/officeart/2005/8/layout/hList2"/>
    <dgm:cxn modelId="{7910DC6E-615B-484C-85A0-164895E5170F}" type="presParOf" srcId="{A8EFA0DA-E81A-429E-B22E-79C747C3A273}" destId="{B1AC5A02-C86C-4D46-A71B-E229B6AEFD18}" srcOrd="0" destOrd="0" presId="urn:microsoft.com/office/officeart/2005/8/layout/hList2"/>
    <dgm:cxn modelId="{67931E26-2EEA-4D0F-823B-DF338EDD29DC}" type="presParOf" srcId="{A8EFA0DA-E81A-429E-B22E-79C747C3A273}" destId="{DA682991-FBFB-4FB5-A06A-4CFC20D2F46D}" srcOrd="1" destOrd="0" presId="urn:microsoft.com/office/officeart/2005/8/layout/hList2"/>
    <dgm:cxn modelId="{CF98EE05-426A-4666-B95D-353E20C418BD}" type="presParOf" srcId="{A8EFA0DA-E81A-429E-B22E-79C747C3A273}" destId="{1CD63257-E669-4243-A9A4-D66348C63777}" srcOrd="2" destOrd="0" presId="urn:microsoft.com/office/officeart/2005/8/layout/hList2"/>
    <dgm:cxn modelId="{5F3F18BD-526C-46FD-8861-DE2DB5AB9684}" type="presParOf" srcId="{DAF7B25D-73A0-4C35-92C1-0F22598A52FA}" destId="{2A16A553-4C58-4D16-BCFF-84A952EDD405}" srcOrd="1" destOrd="0" presId="urn:microsoft.com/office/officeart/2005/8/layout/hList2"/>
    <dgm:cxn modelId="{985E1178-454F-4157-8562-DCE5452BB08C}" type="presParOf" srcId="{DAF7B25D-73A0-4C35-92C1-0F22598A52FA}" destId="{461BDFF7-4564-4480-81AC-693B51416242}" srcOrd="2" destOrd="0" presId="urn:microsoft.com/office/officeart/2005/8/layout/hList2"/>
    <dgm:cxn modelId="{7979B332-4515-45CA-A50D-36BD60396129}" type="presParOf" srcId="{461BDFF7-4564-4480-81AC-693B51416242}" destId="{D6AF16A9-B6D6-4EBB-8C2D-3F8901FD7A58}" srcOrd="0" destOrd="0" presId="urn:microsoft.com/office/officeart/2005/8/layout/hList2"/>
    <dgm:cxn modelId="{78203A8F-3843-4B4D-B31F-9D65BC12507E}" type="presParOf" srcId="{461BDFF7-4564-4480-81AC-693B51416242}" destId="{0309C0AD-1482-4A45-A602-3A6F8C159C7F}" srcOrd="1" destOrd="0" presId="urn:microsoft.com/office/officeart/2005/8/layout/hList2"/>
    <dgm:cxn modelId="{0F7D0549-D9F7-481C-B182-CCD82541E997}" type="presParOf" srcId="{461BDFF7-4564-4480-81AC-693B51416242}" destId="{C7E59975-D61E-4CE0-9D6D-940A4181D502}" srcOrd="2" destOrd="0" presId="urn:microsoft.com/office/officeart/2005/8/layout/hList2"/>
    <dgm:cxn modelId="{CDC47337-8BF8-4398-BFC8-84A30691E797}" type="presParOf" srcId="{DAF7B25D-73A0-4C35-92C1-0F22598A52FA}" destId="{70D7652A-493C-44CB-8431-C49688B0C6E5}" srcOrd="3" destOrd="0" presId="urn:microsoft.com/office/officeart/2005/8/layout/hList2"/>
    <dgm:cxn modelId="{E779610D-1C86-4E36-B401-7E5422BAA219}" type="presParOf" srcId="{DAF7B25D-73A0-4C35-92C1-0F22598A52FA}" destId="{FAAF2586-BDA3-4C53-8A3B-8DF4BCEAD04C}" srcOrd="4" destOrd="0" presId="urn:microsoft.com/office/officeart/2005/8/layout/hList2"/>
    <dgm:cxn modelId="{B4EAB010-2CAC-446C-8EC8-8A18636CCE6B}" type="presParOf" srcId="{FAAF2586-BDA3-4C53-8A3B-8DF4BCEAD04C}" destId="{AF0169E7-1DAE-4196-A3F6-D5AB0E3F5C22}" srcOrd="0" destOrd="0" presId="urn:microsoft.com/office/officeart/2005/8/layout/hList2"/>
    <dgm:cxn modelId="{EFC6F4CA-43DC-4CB9-8CD2-F705E3D3EA69}" type="presParOf" srcId="{FAAF2586-BDA3-4C53-8A3B-8DF4BCEAD04C}" destId="{3955054F-2A88-410B-BFCC-28CDD900784C}" srcOrd="1" destOrd="0" presId="urn:microsoft.com/office/officeart/2005/8/layout/hList2"/>
    <dgm:cxn modelId="{CFE1F430-9D06-48E2-9579-EF33D1ADC90D}" type="presParOf" srcId="{FAAF2586-BDA3-4C53-8A3B-8DF4BCEAD04C}" destId="{043C5E84-D743-48A4-A6DB-86712E5C33E6}"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0C7B790-6869-48F9-8B5A-143C9B64A3EF}" type="doc">
      <dgm:prSet loTypeId="urn:microsoft.com/office/officeart/2005/8/layout/hList2" loCatId="list" qsTypeId="urn:microsoft.com/office/officeart/2005/8/quickstyle/simple1" qsCatId="simple" csTypeId="urn:microsoft.com/office/officeart/2005/8/colors/accent2_1" csCatId="accent2" phldr="1"/>
      <dgm:spPr/>
      <dgm:t>
        <a:bodyPr/>
        <a:lstStyle/>
        <a:p>
          <a:endParaRPr lang="el-GR"/>
        </a:p>
      </dgm:t>
    </dgm:pt>
    <dgm:pt modelId="{7AA459C0-A120-4E51-BD69-6B21A1299DF6}">
      <dgm:prSet phldrT="[Text]" custT="1"/>
      <dgm:spPr>
        <a:solidFill>
          <a:schemeClr val="accent4">
            <a:lumMod val="75000"/>
          </a:schemeClr>
        </a:solidFill>
        <a:scene3d>
          <a:camera prst="orthographicFront"/>
          <a:lightRig rig="threePt" dir="t"/>
        </a:scene3d>
        <a:sp3d>
          <a:bevelT/>
        </a:sp3d>
      </dgm:spPr>
      <dgm:t>
        <a:bodyPr/>
        <a:lstStyle/>
        <a:p>
          <a:r>
            <a:rPr lang="el-GR" sz="2000" i="1" dirty="0"/>
            <a:t>4ο Ερευνητικό Ερώτημα</a:t>
          </a:r>
        </a:p>
      </dgm:t>
    </dgm:pt>
    <dgm:pt modelId="{DFBDE799-E9AF-47F8-BCF0-FD151FCB2C91}" type="parTrans" cxnId="{6E667C4B-BBED-4F70-A38D-B22A8EA840D2}">
      <dgm:prSet/>
      <dgm:spPr/>
      <dgm:t>
        <a:bodyPr/>
        <a:lstStyle/>
        <a:p>
          <a:endParaRPr lang="el-GR"/>
        </a:p>
      </dgm:t>
    </dgm:pt>
    <dgm:pt modelId="{51AC88B3-CA92-4C6A-9E3C-D3F63DFD30D8}" type="sibTrans" cxnId="{6E667C4B-BBED-4F70-A38D-B22A8EA840D2}">
      <dgm:prSet/>
      <dgm:spPr/>
      <dgm:t>
        <a:bodyPr/>
        <a:lstStyle/>
        <a:p>
          <a:endParaRPr lang="el-GR"/>
        </a:p>
      </dgm:t>
    </dgm:pt>
    <dgm:pt modelId="{D01A7A39-5FC1-4491-A5CA-2FBE6C4D3EE1}">
      <dgm:prSet phldrT="[Text]" custT="1"/>
      <dgm:spPr/>
      <dgm:t>
        <a:bodyPr/>
        <a:lstStyle/>
        <a:p>
          <a:pPr algn="ctr"/>
          <a:r>
            <a:rPr lang="el-GR" sz="2000" b="1" dirty="0">
              <a:latin typeface="Calibri" panose="020F0502020204030204" pitchFamily="34" charset="0"/>
              <a:cs typeface="Calibri" panose="020F0502020204030204" pitchFamily="34" charset="0"/>
            </a:rPr>
            <a:t>Το Ε.Υ δίνει έναυσμα σε μεγάλο βαθμό για </a:t>
          </a:r>
          <a:r>
            <a:rPr lang="el-GR" sz="2000" b="1" dirty="0">
              <a:solidFill>
                <a:srgbClr val="FF0000"/>
              </a:solidFill>
              <a:latin typeface="Calibri" panose="020F0502020204030204" pitchFamily="34" charset="0"/>
              <a:cs typeface="Calibri" panose="020F0502020204030204" pitchFamily="34" charset="0"/>
            </a:rPr>
            <a:t>περαιτέρω μελέτη;</a:t>
          </a:r>
        </a:p>
      </dgm:t>
    </dgm:pt>
    <dgm:pt modelId="{35FD38EA-02CC-4B7F-8C34-59658B7AFCBD}" type="parTrans" cxnId="{D3260804-5B88-4269-A4AA-9FABDCC6F7B9}">
      <dgm:prSet/>
      <dgm:spPr/>
      <dgm:t>
        <a:bodyPr/>
        <a:lstStyle/>
        <a:p>
          <a:endParaRPr lang="el-GR"/>
        </a:p>
      </dgm:t>
    </dgm:pt>
    <dgm:pt modelId="{9C8DA358-731B-4A7E-9DFC-81F8F2D7E2C3}" type="sibTrans" cxnId="{D3260804-5B88-4269-A4AA-9FABDCC6F7B9}">
      <dgm:prSet/>
      <dgm:spPr/>
      <dgm:t>
        <a:bodyPr/>
        <a:lstStyle/>
        <a:p>
          <a:endParaRPr lang="el-GR"/>
        </a:p>
      </dgm:t>
    </dgm:pt>
    <dgm:pt modelId="{AFE8B541-679D-4599-95FF-2E081976DA04}">
      <dgm:prSet phldrT="[Text]"/>
      <dgm:spPr>
        <a:noFill/>
      </dgm:spPr>
      <dgm:t>
        <a:bodyPr/>
        <a:lstStyle/>
        <a:p>
          <a:endParaRPr lang="el-GR" i="1" dirty="0"/>
        </a:p>
      </dgm:t>
    </dgm:pt>
    <dgm:pt modelId="{325A3211-A661-456C-A1D8-4A30567EBD28}" type="parTrans" cxnId="{3A51779C-2711-4875-9DD2-D0C692F92F98}">
      <dgm:prSet/>
      <dgm:spPr/>
      <dgm:t>
        <a:bodyPr/>
        <a:lstStyle/>
        <a:p>
          <a:endParaRPr lang="el-GR"/>
        </a:p>
      </dgm:t>
    </dgm:pt>
    <dgm:pt modelId="{F0A85EC9-A4B0-4809-A583-05E57B89BAF9}" type="sibTrans" cxnId="{3A51779C-2711-4875-9DD2-D0C692F92F98}">
      <dgm:prSet/>
      <dgm:spPr/>
      <dgm:t>
        <a:bodyPr/>
        <a:lstStyle/>
        <a:p>
          <a:endParaRPr lang="el-GR"/>
        </a:p>
      </dgm:t>
    </dgm:pt>
    <dgm:pt modelId="{0A84A132-F57A-4309-99BB-DEA0CEB5CA1A}">
      <dgm:prSet phldrT="[Text]"/>
      <dgm:spPr>
        <a:noFill/>
        <a:ln>
          <a:noFill/>
        </a:ln>
      </dgm:spPr>
      <dgm:t>
        <a:bodyPr/>
        <a:lstStyle/>
        <a:p>
          <a:endParaRPr lang="el-GR" dirty="0">
            <a:solidFill>
              <a:srgbClr val="FF0000"/>
            </a:solidFill>
          </a:endParaRPr>
        </a:p>
      </dgm:t>
    </dgm:pt>
    <dgm:pt modelId="{51CD4CF0-5A05-4B82-A88F-BB2DB99FFA36}" type="parTrans" cxnId="{EE88F4AA-A36C-4220-B600-E2EB6920B047}">
      <dgm:prSet/>
      <dgm:spPr/>
      <dgm:t>
        <a:bodyPr/>
        <a:lstStyle/>
        <a:p>
          <a:endParaRPr lang="el-GR"/>
        </a:p>
      </dgm:t>
    </dgm:pt>
    <dgm:pt modelId="{5F23789E-598B-4CF4-9D80-1164F4AFB4FF}" type="sibTrans" cxnId="{EE88F4AA-A36C-4220-B600-E2EB6920B047}">
      <dgm:prSet/>
      <dgm:spPr/>
      <dgm:t>
        <a:bodyPr/>
        <a:lstStyle/>
        <a:p>
          <a:endParaRPr lang="el-GR"/>
        </a:p>
      </dgm:t>
    </dgm:pt>
    <dgm:pt modelId="{7EE078AE-B859-4D1B-BBC3-70E7435014A3}">
      <dgm:prSet phldrT="[Text]" custT="1"/>
      <dgm:spPr>
        <a:noFill/>
      </dgm:spPr>
      <dgm:t>
        <a:bodyPr/>
        <a:lstStyle/>
        <a:p>
          <a:endParaRPr lang="el-GR" sz="2200" i="1" dirty="0"/>
        </a:p>
      </dgm:t>
    </dgm:pt>
    <dgm:pt modelId="{780FF7FC-957A-43F3-B994-1A8477587326}" type="parTrans" cxnId="{0FB6C450-DDDF-4E55-9BC4-5F7D7FB7870E}">
      <dgm:prSet/>
      <dgm:spPr/>
      <dgm:t>
        <a:bodyPr/>
        <a:lstStyle/>
        <a:p>
          <a:endParaRPr lang="el-GR"/>
        </a:p>
      </dgm:t>
    </dgm:pt>
    <dgm:pt modelId="{096B5AC1-8CCC-4602-8933-4DABB5C1B420}" type="sibTrans" cxnId="{0FB6C450-DDDF-4E55-9BC4-5F7D7FB7870E}">
      <dgm:prSet/>
      <dgm:spPr/>
      <dgm:t>
        <a:bodyPr/>
        <a:lstStyle/>
        <a:p>
          <a:endParaRPr lang="el-GR"/>
        </a:p>
      </dgm:t>
    </dgm:pt>
    <dgm:pt modelId="{0D0D101B-D7C5-40E7-9259-615D39A1DB6E}">
      <dgm:prSet phldrT="[Text]" custT="1"/>
      <dgm:spPr/>
      <dgm:t>
        <a:bodyPr/>
        <a:lstStyle/>
        <a:p>
          <a:r>
            <a:rPr lang="el-GR" sz="2000" dirty="0">
              <a:latin typeface="+mn-lt"/>
            </a:rPr>
            <a:t>Το υλικό παρέχει </a:t>
          </a:r>
          <a:r>
            <a:rPr lang="el-GR" sz="2000" dirty="0">
              <a:solidFill>
                <a:srgbClr val="FF0000"/>
              </a:solidFill>
              <a:latin typeface="+mn-lt"/>
            </a:rPr>
            <a:t>έναυσμα για περαιτέρω μελέτη</a:t>
          </a:r>
          <a:r>
            <a:rPr lang="el-GR" sz="2000" dirty="0">
              <a:latin typeface="+mn-lt"/>
            </a:rPr>
            <a:t> καθώς επίσης και </a:t>
          </a:r>
          <a:r>
            <a:rPr lang="el-GR" sz="2000" dirty="0">
              <a:solidFill>
                <a:srgbClr val="FF0000"/>
              </a:solidFill>
              <a:latin typeface="+mn-lt"/>
            </a:rPr>
            <a:t>δραστηριότητες οι οποίες ενθαρρύνουν στην εφαρμογή των γνώσεων στην καθημερινότητα</a:t>
          </a:r>
          <a:endParaRPr lang="el-GR" sz="2000" dirty="0">
            <a:solidFill>
              <a:srgbClr val="FF0000"/>
            </a:solidFill>
            <a:latin typeface="+mn-lt"/>
            <a:cs typeface="Calibri" panose="020F0502020204030204" pitchFamily="34" charset="0"/>
          </a:endParaRPr>
        </a:p>
      </dgm:t>
    </dgm:pt>
    <dgm:pt modelId="{9622B580-5D75-483C-8919-3A2E5BE9D76A}" type="parTrans" cxnId="{F0D83D47-9E66-4C21-ADD0-A0A036F811EE}">
      <dgm:prSet/>
      <dgm:spPr/>
      <dgm:t>
        <a:bodyPr/>
        <a:lstStyle/>
        <a:p>
          <a:endParaRPr lang="el-GR"/>
        </a:p>
      </dgm:t>
    </dgm:pt>
    <dgm:pt modelId="{40A1667C-2CE7-4860-AA45-6B8B4A5F679F}" type="sibTrans" cxnId="{F0D83D47-9E66-4C21-ADD0-A0A036F811EE}">
      <dgm:prSet/>
      <dgm:spPr/>
      <dgm:t>
        <a:bodyPr/>
        <a:lstStyle/>
        <a:p>
          <a:endParaRPr lang="el-GR"/>
        </a:p>
      </dgm:t>
    </dgm:pt>
    <dgm:pt modelId="{DAF7B25D-73A0-4C35-92C1-0F22598A52FA}" type="pres">
      <dgm:prSet presAssocID="{20C7B790-6869-48F9-8B5A-143C9B64A3EF}" presName="linearFlow" presStyleCnt="0">
        <dgm:presLayoutVars>
          <dgm:dir/>
          <dgm:animLvl val="lvl"/>
          <dgm:resizeHandles/>
        </dgm:presLayoutVars>
      </dgm:prSet>
      <dgm:spPr/>
    </dgm:pt>
    <dgm:pt modelId="{A8EFA0DA-E81A-429E-B22E-79C747C3A273}" type="pres">
      <dgm:prSet presAssocID="{7AA459C0-A120-4E51-BD69-6B21A1299DF6}" presName="compositeNode" presStyleCnt="0">
        <dgm:presLayoutVars>
          <dgm:bulletEnabled val="1"/>
        </dgm:presLayoutVars>
      </dgm:prSet>
      <dgm:spPr/>
    </dgm:pt>
    <dgm:pt modelId="{B1AC5A02-C86C-4D46-A71B-E229B6AEFD18}" type="pres">
      <dgm:prSet presAssocID="{7AA459C0-A120-4E51-BD69-6B21A1299DF6}" presName="image" presStyleLbl="fgImgPlace1" presStyleIdx="0" presStyleCnt="3" custScaleX="139045" custScaleY="169329" custLinFactNeighborX="-35587" custLinFactNeighborY="-54048"/>
      <dgm:spPr>
        <a:blipFill rotWithShape="1">
          <a:blip xmlns:r="http://schemas.openxmlformats.org/officeDocument/2006/relationships" r:embed="rId1"/>
          <a:srcRect/>
          <a:stretch>
            <a:fillRect t="-6000" b="-6000"/>
          </a:stretch>
        </a:blipFill>
      </dgm:spPr>
    </dgm:pt>
    <dgm:pt modelId="{DA682991-FBFB-4FB5-A06A-4CFC20D2F46D}" type="pres">
      <dgm:prSet presAssocID="{7AA459C0-A120-4E51-BD69-6B21A1299DF6}" presName="childNode" presStyleLbl="node1" presStyleIdx="0" presStyleCnt="3" custScaleX="286983" custScaleY="78730" custLinFactX="10885" custLinFactNeighborX="100000" custLinFactNeighborY="-1431">
        <dgm:presLayoutVars>
          <dgm:bulletEnabled val="1"/>
        </dgm:presLayoutVars>
      </dgm:prSet>
      <dgm:spPr/>
    </dgm:pt>
    <dgm:pt modelId="{1CD63257-E669-4243-A9A4-D66348C63777}" type="pres">
      <dgm:prSet presAssocID="{7AA459C0-A120-4E51-BD69-6B21A1299DF6}" presName="parentNode" presStyleLbl="revTx" presStyleIdx="0" presStyleCnt="3" custScaleX="143037" custLinFactNeighborX="-34686" custLinFactNeighborY="3260">
        <dgm:presLayoutVars>
          <dgm:chMax val="0"/>
          <dgm:bulletEnabled val="1"/>
        </dgm:presLayoutVars>
      </dgm:prSet>
      <dgm:spPr/>
    </dgm:pt>
    <dgm:pt modelId="{2A16A553-4C58-4D16-BCFF-84A952EDD405}" type="pres">
      <dgm:prSet presAssocID="{51AC88B3-CA92-4C6A-9E3C-D3F63DFD30D8}" presName="sibTrans" presStyleCnt="0"/>
      <dgm:spPr/>
    </dgm:pt>
    <dgm:pt modelId="{461BDFF7-4564-4480-81AC-693B51416242}" type="pres">
      <dgm:prSet presAssocID="{AFE8B541-679D-4599-95FF-2E081976DA04}" presName="compositeNode" presStyleCnt="0">
        <dgm:presLayoutVars>
          <dgm:bulletEnabled val="1"/>
        </dgm:presLayoutVars>
      </dgm:prSet>
      <dgm:spPr/>
    </dgm:pt>
    <dgm:pt modelId="{D6AF16A9-B6D6-4EBB-8C2D-3F8901FD7A58}" type="pres">
      <dgm:prSet presAssocID="{AFE8B541-679D-4599-95FF-2E081976DA04}" presName="image" presStyleLbl="fgImgPlace1" presStyleIdx="1" presStyleCnt="3" custScaleX="148168" custScaleY="161078" custLinFactX="-200000" custLinFactY="300000" custLinFactNeighborX="-251231" custLinFactNeighborY="392175"/>
      <dgm:spPr>
        <a:blipFill rotWithShape="1">
          <a:blip xmlns:r="http://schemas.openxmlformats.org/officeDocument/2006/relationships" r:embed="rId2"/>
          <a:srcRect/>
          <a:stretch>
            <a:fillRect t="-8000" b="-8000"/>
          </a:stretch>
        </a:blipFill>
      </dgm:spPr>
    </dgm:pt>
    <dgm:pt modelId="{0309C0AD-1482-4A45-A602-3A6F8C159C7F}" type="pres">
      <dgm:prSet presAssocID="{AFE8B541-679D-4599-95FF-2E081976DA04}" presName="childNode" presStyleLbl="node1" presStyleIdx="1" presStyleCnt="3" custScaleX="137274" custLinFactX="55127" custLinFactNeighborX="100000" custLinFactNeighborY="1205">
        <dgm:presLayoutVars>
          <dgm:bulletEnabled val="1"/>
        </dgm:presLayoutVars>
      </dgm:prSet>
      <dgm:spPr/>
    </dgm:pt>
    <dgm:pt modelId="{C7E59975-D61E-4CE0-9D6D-940A4181D502}" type="pres">
      <dgm:prSet presAssocID="{AFE8B541-679D-4599-95FF-2E081976DA04}" presName="parentNode" presStyleLbl="revTx" presStyleIdx="1" presStyleCnt="3" custLinFactX="300000" custLinFactNeighborX="380029" custLinFactNeighborY="1205">
        <dgm:presLayoutVars>
          <dgm:chMax val="0"/>
          <dgm:bulletEnabled val="1"/>
        </dgm:presLayoutVars>
      </dgm:prSet>
      <dgm:spPr/>
    </dgm:pt>
    <dgm:pt modelId="{70D7652A-493C-44CB-8431-C49688B0C6E5}" type="pres">
      <dgm:prSet presAssocID="{F0A85EC9-A4B0-4809-A583-05E57B89BAF9}" presName="sibTrans" presStyleCnt="0"/>
      <dgm:spPr/>
    </dgm:pt>
    <dgm:pt modelId="{FAAF2586-BDA3-4C53-8A3B-8DF4BCEAD04C}" type="pres">
      <dgm:prSet presAssocID="{7EE078AE-B859-4D1B-BBC3-70E7435014A3}" presName="compositeNode" presStyleCnt="0">
        <dgm:presLayoutVars>
          <dgm:bulletEnabled val="1"/>
        </dgm:presLayoutVars>
      </dgm:prSet>
      <dgm:spPr/>
    </dgm:pt>
    <dgm:pt modelId="{AF0169E7-1DAE-4196-A3F6-D5AB0E3F5C22}" type="pres">
      <dgm:prSet presAssocID="{7EE078AE-B859-4D1B-BBC3-70E7435014A3}" presName="image" presStyleLbl="fgImgPlace1" presStyleIdx="2" presStyleCnt="3" custAng="5400000" custFlipVert="1" custFlipHor="1" custScaleX="97151" custScaleY="125544" custLinFactX="200000" custLinFactY="400000" custLinFactNeighborX="247410" custLinFactNeighborY="418335"/>
      <dgm:spPr>
        <a:blipFill rotWithShape="1">
          <a:blip xmlns:r="http://schemas.openxmlformats.org/officeDocument/2006/relationships" r:embed="rId3"/>
          <a:srcRect/>
          <a:stretch>
            <a:fillRect l="-7000" r="-7000"/>
          </a:stretch>
        </a:blipFill>
        <a:ln>
          <a:noFill/>
        </a:ln>
      </dgm:spPr>
    </dgm:pt>
    <dgm:pt modelId="{3955054F-2A88-410B-BFCC-28CDD900784C}" type="pres">
      <dgm:prSet presAssocID="{7EE078AE-B859-4D1B-BBC3-70E7435014A3}" presName="childNode" presStyleLbl="node1" presStyleIdx="2" presStyleCnt="3" custScaleX="406495" custScaleY="110512" custLinFactNeighborX="-24817" custLinFactNeighborY="-4887">
        <dgm:presLayoutVars>
          <dgm:bulletEnabled val="1"/>
        </dgm:presLayoutVars>
      </dgm:prSet>
      <dgm:spPr/>
    </dgm:pt>
    <dgm:pt modelId="{043C5E84-D743-48A4-A6DB-86712E5C33E6}" type="pres">
      <dgm:prSet presAssocID="{7EE078AE-B859-4D1B-BBC3-70E7435014A3}" presName="parentNode" presStyleLbl="revTx" presStyleIdx="2" presStyleCnt="3" custFlipVert="1" custScaleX="20132" custLinFactX="-399939" custLinFactNeighborX="-400000" custLinFactNeighborY="1205">
        <dgm:presLayoutVars>
          <dgm:chMax val="0"/>
          <dgm:bulletEnabled val="1"/>
        </dgm:presLayoutVars>
      </dgm:prSet>
      <dgm:spPr/>
    </dgm:pt>
  </dgm:ptLst>
  <dgm:cxnLst>
    <dgm:cxn modelId="{D3260804-5B88-4269-A4AA-9FABDCC6F7B9}" srcId="{7AA459C0-A120-4E51-BD69-6B21A1299DF6}" destId="{D01A7A39-5FC1-4491-A5CA-2FBE6C4D3EE1}" srcOrd="0" destOrd="0" parTransId="{35FD38EA-02CC-4B7F-8C34-59658B7AFCBD}" sibTransId="{9C8DA358-731B-4A7E-9DFC-81F8F2D7E2C3}"/>
    <dgm:cxn modelId="{225C993B-FE51-4B24-909A-ACDEB560FF9F}" type="presOf" srcId="{7EE078AE-B859-4D1B-BBC3-70E7435014A3}" destId="{043C5E84-D743-48A4-A6DB-86712E5C33E6}" srcOrd="0" destOrd="0" presId="urn:microsoft.com/office/officeart/2005/8/layout/hList2"/>
    <dgm:cxn modelId="{E7FEF760-65BB-4184-A004-88F2747B1883}" type="presOf" srcId="{0A84A132-F57A-4309-99BB-DEA0CEB5CA1A}" destId="{0309C0AD-1482-4A45-A602-3A6F8C159C7F}" srcOrd="0" destOrd="0" presId="urn:microsoft.com/office/officeart/2005/8/layout/hList2"/>
    <dgm:cxn modelId="{34623244-D125-480D-B479-344E7D782D0F}" type="presOf" srcId="{0D0D101B-D7C5-40E7-9259-615D39A1DB6E}" destId="{3955054F-2A88-410B-BFCC-28CDD900784C}" srcOrd="0" destOrd="0" presId="urn:microsoft.com/office/officeart/2005/8/layout/hList2"/>
    <dgm:cxn modelId="{F0D83D47-9E66-4C21-ADD0-A0A036F811EE}" srcId="{7EE078AE-B859-4D1B-BBC3-70E7435014A3}" destId="{0D0D101B-D7C5-40E7-9259-615D39A1DB6E}" srcOrd="0" destOrd="0" parTransId="{9622B580-5D75-483C-8919-3A2E5BE9D76A}" sibTransId="{40A1667C-2CE7-4860-AA45-6B8B4A5F679F}"/>
    <dgm:cxn modelId="{6E667C4B-BBED-4F70-A38D-B22A8EA840D2}" srcId="{20C7B790-6869-48F9-8B5A-143C9B64A3EF}" destId="{7AA459C0-A120-4E51-BD69-6B21A1299DF6}" srcOrd="0" destOrd="0" parTransId="{DFBDE799-E9AF-47F8-BCF0-FD151FCB2C91}" sibTransId="{51AC88B3-CA92-4C6A-9E3C-D3F63DFD30D8}"/>
    <dgm:cxn modelId="{02EF0950-044C-4671-A816-95FC8846E91D}" type="presOf" srcId="{20C7B790-6869-48F9-8B5A-143C9B64A3EF}" destId="{DAF7B25D-73A0-4C35-92C1-0F22598A52FA}" srcOrd="0" destOrd="0" presId="urn:microsoft.com/office/officeart/2005/8/layout/hList2"/>
    <dgm:cxn modelId="{0FB6C450-DDDF-4E55-9BC4-5F7D7FB7870E}" srcId="{20C7B790-6869-48F9-8B5A-143C9B64A3EF}" destId="{7EE078AE-B859-4D1B-BBC3-70E7435014A3}" srcOrd="2" destOrd="0" parTransId="{780FF7FC-957A-43F3-B994-1A8477587326}" sibTransId="{096B5AC1-8CCC-4602-8933-4DABB5C1B420}"/>
    <dgm:cxn modelId="{90741B72-2DD9-47AA-BA9A-85E857CA9BFE}" type="presOf" srcId="{D01A7A39-5FC1-4491-A5CA-2FBE6C4D3EE1}" destId="{DA682991-FBFB-4FB5-A06A-4CFC20D2F46D}" srcOrd="0" destOrd="0" presId="urn:microsoft.com/office/officeart/2005/8/layout/hList2"/>
    <dgm:cxn modelId="{00F2B985-F4AE-4D67-8F2D-3FAC3A9A27FE}" type="presOf" srcId="{7AA459C0-A120-4E51-BD69-6B21A1299DF6}" destId="{1CD63257-E669-4243-A9A4-D66348C63777}" srcOrd="0" destOrd="0" presId="urn:microsoft.com/office/officeart/2005/8/layout/hList2"/>
    <dgm:cxn modelId="{3A51779C-2711-4875-9DD2-D0C692F92F98}" srcId="{20C7B790-6869-48F9-8B5A-143C9B64A3EF}" destId="{AFE8B541-679D-4599-95FF-2E081976DA04}" srcOrd="1" destOrd="0" parTransId="{325A3211-A661-456C-A1D8-4A30567EBD28}" sibTransId="{F0A85EC9-A4B0-4809-A583-05E57B89BAF9}"/>
    <dgm:cxn modelId="{CC034EA5-53AF-4DAE-9643-58F19F663F2F}" type="presOf" srcId="{AFE8B541-679D-4599-95FF-2E081976DA04}" destId="{C7E59975-D61E-4CE0-9D6D-940A4181D502}" srcOrd="0" destOrd="0" presId="urn:microsoft.com/office/officeart/2005/8/layout/hList2"/>
    <dgm:cxn modelId="{EE88F4AA-A36C-4220-B600-E2EB6920B047}" srcId="{AFE8B541-679D-4599-95FF-2E081976DA04}" destId="{0A84A132-F57A-4309-99BB-DEA0CEB5CA1A}" srcOrd="0" destOrd="0" parTransId="{51CD4CF0-5A05-4B82-A88F-BB2DB99FFA36}" sibTransId="{5F23789E-598B-4CF4-9D80-1164F4AFB4FF}"/>
    <dgm:cxn modelId="{60967B95-ECB8-4B48-BA48-AD38164E3F17}" type="presParOf" srcId="{DAF7B25D-73A0-4C35-92C1-0F22598A52FA}" destId="{A8EFA0DA-E81A-429E-B22E-79C747C3A273}" srcOrd="0" destOrd="0" presId="urn:microsoft.com/office/officeart/2005/8/layout/hList2"/>
    <dgm:cxn modelId="{7910DC6E-615B-484C-85A0-164895E5170F}" type="presParOf" srcId="{A8EFA0DA-E81A-429E-B22E-79C747C3A273}" destId="{B1AC5A02-C86C-4D46-A71B-E229B6AEFD18}" srcOrd="0" destOrd="0" presId="urn:microsoft.com/office/officeart/2005/8/layout/hList2"/>
    <dgm:cxn modelId="{67931E26-2EEA-4D0F-823B-DF338EDD29DC}" type="presParOf" srcId="{A8EFA0DA-E81A-429E-B22E-79C747C3A273}" destId="{DA682991-FBFB-4FB5-A06A-4CFC20D2F46D}" srcOrd="1" destOrd="0" presId="urn:microsoft.com/office/officeart/2005/8/layout/hList2"/>
    <dgm:cxn modelId="{CF98EE05-426A-4666-B95D-353E20C418BD}" type="presParOf" srcId="{A8EFA0DA-E81A-429E-B22E-79C747C3A273}" destId="{1CD63257-E669-4243-A9A4-D66348C63777}" srcOrd="2" destOrd="0" presId="urn:microsoft.com/office/officeart/2005/8/layout/hList2"/>
    <dgm:cxn modelId="{5F3F18BD-526C-46FD-8861-DE2DB5AB9684}" type="presParOf" srcId="{DAF7B25D-73A0-4C35-92C1-0F22598A52FA}" destId="{2A16A553-4C58-4D16-BCFF-84A952EDD405}" srcOrd="1" destOrd="0" presId="urn:microsoft.com/office/officeart/2005/8/layout/hList2"/>
    <dgm:cxn modelId="{985E1178-454F-4157-8562-DCE5452BB08C}" type="presParOf" srcId="{DAF7B25D-73A0-4C35-92C1-0F22598A52FA}" destId="{461BDFF7-4564-4480-81AC-693B51416242}" srcOrd="2" destOrd="0" presId="urn:microsoft.com/office/officeart/2005/8/layout/hList2"/>
    <dgm:cxn modelId="{7979B332-4515-45CA-A50D-36BD60396129}" type="presParOf" srcId="{461BDFF7-4564-4480-81AC-693B51416242}" destId="{D6AF16A9-B6D6-4EBB-8C2D-3F8901FD7A58}" srcOrd="0" destOrd="0" presId="urn:microsoft.com/office/officeart/2005/8/layout/hList2"/>
    <dgm:cxn modelId="{78203A8F-3843-4B4D-B31F-9D65BC12507E}" type="presParOf" srcId="{461BDFF7-4564-4480-81AC-693B51416242}" destId="{0309C0AD-1482-4A45-A602-3A6F8C159C7F}" srcOrd="1" destOrd="0" presId="urn:microsoft.com/office/officeart/2005/8/layout/hList2"/>
    <dgm:cxn modelId="{0F7D0549-D9F7-481C-B182-CCD82541E997}" type="presParOf" srcId="{461BDFF7-4564-4480-81AC-693B51416242}" destId="{C7E59975-D61E-4CE0-9D6D-940A4181D502}" srcOrd="2" destOrd="0" presId="urn:microsoft.com/office/officeart/2005/8/layout/hList2"/>
    <dgm:cxn modelId="{CDC47337-8BF8-4398-BFC8-84A30691E797}" type="presParOf" srcId="{DAF7B25D-73A0-4C35-92C1-0F22598A52FA}" destId="{70D7652A-493C-44CB-8431-C49688B0C6E5}" srcOrd="3" destOrd="0" presId="urn:microsoft.com/office/officeart/2005/8/layout/hList2"/>
    <dgm:cxn modelId="{E779610D-1C86-4E36-B401-7E5422BAA219}" type="presParOf" srcId="{DAF7B25D-73A0-4C35-92C1-0F22598A52FA}" destId="{FAAF2586-BDA3-4C53-8A3B-8DF4BCEAD04C}" srcOrd="4" destOrd="0" presId="urn:microsoft.com/office/officeart/2005/8/layout/hList2"/>
    <dgm:cxn modelId="{B4EAB010-2CAC-446C-8EC8-8A18636CCE6B}" type="presParOf" srcId="{FAAF2586-BDA3-4C53-8A3B-8DF4BCEAD04C}" destId="{AF0169E7-1DAE-4196-A3F6-D5AB0E3F5C22}" srcOrd="0" destOrd="0" presId="urn:microsoft.com/office/officeart/2005/8/layout/hList2"/>
    <dgm:cxn modelId="{EFC6F4CA-43DC-4CB9-8CD2-F705E3D3EA69}" type="presParOf" srcId="{FAAF2586-BDA3-4C53-8A3B-8DF4BCEAD04C}" destId="{3955054F-2A88-410B-BFCC-28CDD900784C}" srcOrd="1" destOrd="0" presId="urn:microsoft.com/office/officeart/2005/8/layout/hList2"/>
    <dgm:cxn modelId="{CFE1F430-9D06-48E2-9579-EF33D1ADC90D}" type="presParOf" srcId="{FAAF2586-BDA3-4C53-8A3B-8DF4BCEAD04C}" destId="{043C5E84-D743-48A4-A6DB-86712E5C33E6}"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0C7B790-6869-48F9-8B5A-143C9B64A3EF}" type="doc">
      <dgm:prSet loTypeId="urn:microsoft.com/office/officeart/2005/8/layout/hList2" loCatId="list" qsTypeId="urn:microsoft.com/office/officeart/2005/8/quickstyle/simple1" qsCatId="simple" csTypeId="urn:microsoft.com/office/officeart/2005/8/colors/accent2_1" csCatId="accent2" phldr="1"/>
      <dgm:spPr/>
      <dgm:t>
        <a:bodyPr/>
        <a:lstStyle/>
        <a:p>
          <a:endParaRPr lang="el-GR"/>
        </a:p>
      </dgm:t>
    </dgm:pt>
    <dgm:pt modelId="{7AA459C0-A120-4E51-BD69-6B21A1299DF6}">
      <dgm:prSet phldrT="[Text]" custT="1"/>
      <dgm:spPr>
        <a:solidFill>
          <a:schemeClr val="accent4">
            <a:lumMod val="75000"/>
          </a:schemeClr>
        </a:solidFill>
        <a:scene3d>
          <a:camera prst="orthographicFront"/>
          <a:lightRig rig="threePt" dir="t"/>
        </a:scene3d>
        <a:sp3d>
          <a:bevelT/>
        </a:sp3d>
      </dgm:spPr>
      <dgm:t>
        <a:bodyPr/>
        <a:lstStyle/>
        <a:p>
          <a:r>
            <a:rPr lang="el-GR" sz="2000" i="1" dirty="0"/>
            <a:t>5ο Ερευνητικό Ερώτημα</a:t>
          </a:r>
        </a:p>
      </dgm:t>
    </dgm:pt>
    <dgm:pt modelId="{DFBDE799-E9AF-47F8-BCF0-FD151FCB2C91}" type="parTrans" cxnId="{6E667C4B-BBED-4F70-A38D-B22A8EA840D2}">
      <dgm:prSet/>
      <dgm:spPr/>
      <dgm:t>
        <a:bodyPr/>
        <a:lstStyle/>
        <a:p>
          <a:endParaRPr lang="el-GR"/>
        </a:p>
      </dgm:t>
    </dgm:pt>
    <dgm:pt modelId="{51AC88B3-CA92-4C6A-9E3C-D3F63DFD30D8}" type="sibTrans" cxnId="{6E667C4B-BBED-4F70-A38D-B22A8EA840D2}">
      <dgm:prSet/>
      <dgm:spPr/>
      <dgm:t>
        <a:bodyPr/>
        <a:lstStyle/>
        <a:p>
          <a:endParaRPr lang="el-GR"/>
        </a:p>
      </dgm:t>
    </dgm:pt>
    <dgm:pt modelId="{D01A7A39-5FC1-4491-A5CA-2FBE6C4D3EE1}">
      <dgm:prSet phldrT="[Text]" custT="1"/>
      <dgm:spPr/>
      <dgm:t>
        <a:bodyPr/>
        <a:lstStyle/>
        <a:p>
          <a:pPr algn="ctr"/>
          <a:r>
            <a:rPr lang="el-GR" sz="2000" b="1" dirty="0">
              <a:latin typeface="CIDFont+F3"/>
            </a:rPr>
            <a:t>Το Ε.Υ περιλαμβάνει δραστηριότητες για την </a:t>
          </a:r>
          <a:r>
            <a:rPr lang="el-GR" sz="2000" b="1" dirty="0">
              <a:solidFill>
                <a:srgbClr val="FF0000"/>
              </a:solidFill>
              <a:latin typeface="CIDFont+F3"/>
            </a:rPr>
            <a:t>ανάπτυξη της κριτικής σκέψης</a:t>
          </a:r>
          <a:r>
            <a:rPr lang="el-GR" sz="2000" b="1" dirty="0">
              <a:latin typeface="CIDFont+F3"/>
            </a:rPr>
            <a:t>, καθώς και δραστηριότητες μέσα από τις οποίες μπορούν να </a:t>
          </a:r>
          <a:r>
            <a:rPr lang="el-GR" sz="2000" b="1" dirty="0">
              <a:solidFill>
                <a:srgbClr val="FF0000"/>
              </a:solidFill>
              <a:latin typeface="CIDFont+F3"/>
            </a:rPr>
            <a:t>εκφράσουν την άποψή τους</a:t>
          </a:r>
          <a:r>
            <a:rPr lang="el-GR" sz="2000" dirty="0">
              <a:solidFill>
                <a:srgbClr val="FF0000"/>
              </a:solidFill>
              <a:latin typeface="CIDFont+F3"/>
            </a:rPr>
            <a:t>;</a:t>
          </a:r>
          <a:endParaRPr lang="el-GR" sz="2000" dirty="0">
            <a:solidFill>
              <a:srgbClr val="FF0000"/>
            </a:solidFill>
            <a:latin typeface="Calibri" panose="020F0502020204030204" pitchFamily="34" charset="0"/>
            <a:cs typeface="Calibri" panose="020F0502020204030204" pitchFamily="34" charset="0"/>
          </a:endParaRPr>
        </a:p>
      </dgm:t>
    </dgm:pt>
    <dgm:pt modelId="{35FD38EA-02CC-4B7F-8C34-59658B7AFCBD}" type="parTrans" cxnId="{D3260804-5B88-4269-A4AA-9FABDCC6F7B9}">
      <dgm:prSet/>
      <dgm:spPr/>
      <dgm:t>
        <a:bodyPr/>
        <a:lstStyle/>
        <a:p>
          <a:endParaRPr lang="el-GR"/>
        </a:p>
      </dgm:t>
    </dgm:pt>
    <dgm:pt modelId="{9C8DA358-731B-4A7E-9DFC-81F8F2D7E2C3}" type="sibTrans" cxnId="{D3260804-5B88-4269-A4AA-9FABDCC6F7B9}">
      <dgm:prSet/>
      <dgm:spPr/>
      <dgm:t>
        <a:bodyPr/>
        <a:lstStyle/>
        <a:p>
          <a:endParaRPr lang="el-GR"/>
        </a:p>
      </dgm:t>
    </dgm:pt>
    <dgm:pt modelId="{AFE8B541-679D-4599-95FF-2E081976DA04}">
      <dgm:prSet phldrT="[Text]"/>
      <dgm:spPr>
        <a:noFill/>
      </dgm:spPr>
      <dgm:t>
        <a:bodyPr/>
        <a:lstStyle/>
        <a:p>
          <a:endParaRPr lang="el-GR" i="1" dirty="0"/>
        </a:p>
      </dgm:t>
    </dgm:pt>
    <dgm:pt modelId="{325A3211-A661-456C-A1D8-4A30567EBD28}" type="parTrans" cxnId="{3A51779C-2711-4875-9DD2-D0C692F92F98}">
      <dgm:prSet/>
      <dgm:spPr/>
      <dgm:t>
        <a:bodyPr/>
        <a:lstStyle/>
        <a:p>
          <a:endParaRPr lang="el-GR"/>
        </a:p>
      </dgm:t>
    </dgm:pt>
    <dgm:pt modelId="{F0A85EC9-A4B0-4809-A583-05E57B89BAF9}" type="sibTrans" cxnId="{3A51779C-2711-4875-9DD2-D0C692F92F98}">
      <dgm:prSet/>
      <dgm:spPr/>
      <dgm:t>
        <a:bodyPr/>
        <a:lstStyle/>
        <a:p>
          <a:endParaRPr lang="el-GR"/>
        </a:p>
      </dgm:t>
    </dgm:pt>
    <dgm:pt modelId="{0A84A132-F57A-4309-99BB-DEA0CEB5CA1A}">
      <dgm:prSet phldrT="[Text]"/>
      <dgm:spPr>
        <a:noFill/>
        <a:ln>
          <a:noFill/>
        </a:ln>
      </dgm:spPr>
      <dgm:t>
        <a:bodyPr/>
        <a:lstStyle/>
        <a:p>
          <a:endParaRPr lang="el-GR" dirty="0">
            <a:solidFill>
              <a:srgbClr val="FF0000"/>
            </a:solidFill>
          </a:endParaRPr>
        </a:p>
      </dgm:t>
    </dgm:pt>
    <dgm:pt modelId="{51CD4CF0-5A05-4B82-A88F-BB2DB99FFA36}" type="parTrans" cxnId="{EE88F4AA-A36C-4220-B600-E2EB6920B047}">
      <dgm:prSet/>
      <dgm:spPr/>
      <dgm:t>
        <a:bodyPr/>
        <a:lstStyle/>
        <a:p>
          <a:endParaRPr lang="el-GR"/>
        </a:p>
      </dgm:t>
    </dgm:pt>
    <dgm:pt modelId="{5F23789E-598B-4CF4-9D80-1164F4AFB4FF}" type="sibTrans" cxnId="{EE88F4AA-A36C-4220-B600-E2EB6920B047}">
      <dgm:prSet/>
      <dgm:spPr/>
      <dgm:t>
        <a:bodyPr/>
        <a:lstStyle/>
        <a:p>
          <a:endParaRPr lang="el-GR"/>
        </a:p>
      </dgm:t>
    </dgm:pt>
    <dgm:pt modelId="{7EE078AE-B859-4D1B-BBC3-70E7435014A3}">
      <dgm:prSet phldrT="[Text]" custT="1"/>
      <dgm:spPr>
        <a:noFill/>
      </dgm:spPr>
      <dgm:t>
        <a:bodyPr/>
        <a:lstStyle/>
        <a:p>
          <a:endParaRPr lang="el-GR" sz="2200" i="1" dirty="0"/>
        </a:p>
      </dgm:t>
    </dgm:pt>
    <dgm:pt modelId="{780FF7FC-957A-43F3-B994-1A8477587326}" type="parTrans" cxnId="{0FB6C450-DDDF-4E55-9BC4-5F7D7FB7870E}">
      <dgm:prSet/>
      <dgm:spPr/>
      <dgm:t>
        <a:bodyPr/>
        <a:lstStyle/>
        <a:p>
          <a:endParaRPr lang="el-GR"/>
        </a:p>
      </dgm:t>
    </dgm:pt>
    <dgm:pt modelId="{096B5AC1-8CCC-4602-8933-4DABB5C1B420}" type="sibTrans" cxnId="{0FB6C450-DDDF-4E55-9BC4-5F7D7FB7870E}">
      <dgm:prSet/>
      <dgm:spPr/>
      <dgm:t>
        <a:bodyPr/>
        <a:lstStyle/>
        <a:p>
          <a:endParaRPr lang="el-GR"/>
        </a:p>
      </dgm:t>
    </dgm:pt>
    <dgm:pt modelId="{0D0D101B-D7C5-40E7-9259-615D39A1DB6E}">
      <dgm:prSet phldrT="[Text]" custT="1"/>
      <dgm:spPr/>
      <dgm:t>
        <a:bodyPr/>
        <a:lstStyle/>
        <a:p>
          <a:r>
            <a:rPr lang="el-GR" sz="2000" dirty="0">
              <a:latin typeface="+mn-lt"/>
            </a:rPr>
            <a:t>Το Ε.Υ περιλαμβάνει στο βαθμό </a:t>
          </a:r>
          <a:r>
            <a:rPr lang="el-GR" sz="2000" i="1" dirty="0">
              <a:latin typeface="+mn-lt"/>
            </a:rPr>
            <a:t>«Πάρα πολύ», </a:t>
          </a:r>
          <a:r>
            <a:rPr lang="el-GR" sz="2000" dirty="0">
              <a:latin typeface="+mn-lt"/>
            </a:rPr>
            <a:t>δραστηριότητες για την </a:t>
          </a:r>
          <a:r>
            <a:rPr lang="el-GR" sz="2000" dirty="0">
              <a:solidFill>
                <a:srgbClr val="FF0000"/>
              </a:solidFill>
              <a:latin typeface="+mn-lt"/>
            </a:rPr>
            <a:t>ανάπτυξη της κριτικής σκέψης </a:t>
          </a:r>
          <a:r>
            <a:rPr lang="el-GR" sz="2000" dirty="0">
              <a:latin typeface="+mn-lt"/>
            </a:rPr>
            <a:t>&amp; έκφρασης της άποψης.</a:t>
          </a:r>
          <a:endParaRPr lang="el-GR" sz="2000" dirty="0">
            <a:solidFill>
              <a:srgbClr val="FF0000"/>
            </a:solidFill>
            <a:latin typeface="+mn-lt"/>
            <a:cs typeface="Calibri" panose="020F0502020204030204" pitchFamily="34" charset="0"/>
          </a:endParaRPr>
        </a:p>
      </dgm:t>
    </dgm:pt>
    <dgm:pt modelId="{9622B580-5D75-483C-8919-3A2E5BE9D76A}" type="parTrans" cxnId="{F0D83D47-9E66-4C21-ADD0-A0A036F811EE}">
      <dgm:prSet/>
      <dgm:spPr/>
      <dgm:t>
        <a:bodyPr/>
        <a:lstStyle/>
        <a:p>
          <a:endParaRPr lang="el-GR"/>
        </a:p>
      </dgm:t>
    </dgm:pt>
    <dgm:pt modelId="{40A1667C-2CE7-4860-AA45-6B8B4A5F679F}" type="sibTrans" cxnId="{F0D83D47-9E66-4C21-ADD0-A0A036F811EE}">
      <dgm:prSet/>
      <dgm:spPr/>
      <dgm:t>
        <a:bodyPr/>
        <a:lstStyle/>
        <a:p>
          <a:endParaRPr lang="el-GR"/>
        </a:p>
      </dgm:t>
    </dgm:pt>
    <dgm:pt modelId="{DAF7B25D-73A0-4C35-92C1-0F22598A52FA}" type="pres">
      <dgm:prSet presAssocID="{20C7B790-6869-48F9-8B5A-143C9B64A3EF}" presName="linearFlow" presStyleCnt="0">
        <dgm:presLayoutVars>
          <dgm:dir/>
          <dgm:animLvl val="lvl"/>
          <dgm:resizeHandles/>
        </dgm:presLayoutVars>
      </dgm:prSet>
      <dgm:spPr/>
    </dgm:pt>
    <dgm:pt modelId="{A8EFA0DA-E81A-429E-B22E-79C747C3A273}" type="pres">
      <dgm:prSet presAssocID="{7AA459C0-A120-4E51-BD69-6B21A1299DF6}" presName="compositeNode" presStyleCnt="0">
        <dgm:presLayoutVars>
          <dgm:bulletEnabled val="1"/>
        </dgm:presLayoutVars>
      </dgm:prSet>
      <dgm:spPr/>
    </dgm:pt>
    <dgm:pt modelId="{B1AC5A02-C86C-4D46-A71B-E229B6AEFD18}" type="pres">
      <dgm:prSet presAssocID="{7AA459C0-A120-4E51-BD69-6B21A1299DF6}" presName="image" presStyleLbl="fgImgPlace1" presStyleIdx="0" presStyleCnt="3" custScaleX="165299" custScaleY="190190" custLinFactX="-43182" custLinFactNeighborX="-100000" custLinFactNeighborY="-50110"/>
      <dgm:spPr>
        <a:blipFill rotWithShape="1">
          <a:blip xmlns:r="http://schemas.openxmlformats.org/officeDocument/2006/relationships" r:embed="rId1"/>
          <a:srcRect/>
          <a:stretch>
            <a:fillRect t="-6000" b="-6000"/>
          </a:stretch>
        </a:blipFill>
      </dgm:spPr>
    </dgm:pt>
    <dgm:pt modelId="{DA682991-FBFB-4FB5-A06A-4CFC20D2F46D}" type="pres">
      <dgm:prSet presAssocID="{7AA459C0-A120-4E51-BD69-6B21A1299DF6}" presName="childNode" presStyleLbl="node1" presStyleIdx="0" presStyleCnt="3" custScaleX="330996" custScaleY="111341" custLinFactX="6304" custLinFactNeighborX="100000" custLinFactNeighborY="-6575">
        <dgm:presLayoutVars>
          <dgm:bulletEnabled val="1"/>
        </dgm:presLayoutVars>
      </dgm:prSet>
      <dgm:spPr/>
    </dgm:pt>
    <dgm:pt modelId="{1CD63257-E669-4243-A9A4-D66348C63777}" type="pres">
      <dgm:prSet presAssocID="{7AA459C0-A120-4E51-BD69-6B21A1299DF6}" presName="parentNode" presStyleLbl="revTx" presStyleIdx="0" presStyleCnt="3" custScaleX="143037" custLinFactX="-100000" custLinFactNeighborX="-122517" custLinFactNeighborY="3540">
        <dgm:presLayoutVars>
          <dgm:chMax val="0"/>
          <dgm:bulletEnabled val="1"/>
        </dgm:presLayoutVars>
      </dgm:prSet>
      <dgm:spPr/>
    </dgm:pt>
    <dgm:pt modelId="{2A16A553-4C58-4D16-BCFF-84A952EDD405}" type="pres">
      <dgm:prSet presAssocID="{51AC88B3-CA92-4C6A-9E3C-D3F63DFD30D8}" presName="sibTrans" presStyleCnt="0"/>
      <dgm:spPr/>
    </dgm:pt>
    <dgm:pt modelId="{461BDFF7-4564-4480-81AC-693B51416242}" type="pres">
      <dgm:prSet presAssocID="{AFE8B541-679D-4599-95FF-2E081976DA04}" presName="compositeNode" presStyleCnt="0">
        <dgm:presLayoutVars>
          <dgm:bulletEnabled val="1"/>
        </dgm:presLayoutVars>
      </dgm:prSet>
      <dgm:spPr/>
    </dgm:pt>
    <dgm:pt modelId="{D6AF16A9-B6D6-4EBB-8C2D-3F8901FD7A58}" type="pres">
      <dgm:prSet presAssocID="{AFE8B541-679D-4599-95FF-2E081976DA04}" presName="image" presStyleLbl="fgImgPlace1" presStyleIdx="1" presStyleCnt="3" custScaleX="148168" custScaleY="161078" custLinFactX="-260428" custLinFactY="400000" custLinFactNeighborX="-300000" custLinFactNeighborY="418125"/>
      <dgm:spPr>
        <a:blipFill rotWithShape="1">
          <a:blip xmlns:r="http://schemas.openxmlformats.org/officeDocument/2006/relationships" r:embed="rId2"/>
          <a:srcRect/>
          <a:stretch>
            <a:fillRect t="-8000" b="-8000"/>
          </a:stretch>
        </a:blipFill>
      </dgm:spPr>
    </dgm:pt>
    <dgm:pt modelId="{0309C0AD-1482-4A45-A602-3A6F8C159C7F}" type="pres">
      <dgm:prSet presAssocID="{AFE8B541-679D-4599-95FF-2E081976DA04}" presName="childNode" presStyleLbl="node1" presStyleIdx="1" presStyleCnt="3" custScaleX="137274" custLinFactX="55127" custLinFactNeighborX="100000" custLinFactNeighborY="1205">
        <dgm:presLayoutVars>
          <dgm:bulletEnabled val="1"/>
        </dgm:presLayoutVars>
      </dgm:prSet>
      <dgm:spPr/>
    </dgm:pt>
    <dgm:pt modelId="{C7E59975-D61E-4CE0-9D6D-940A4181D502}" type="pres">
      <dgm:prSet presAssocID="{AFE8B541-679D-4599-95FF-2E081976DA04}" presName="parentNode" presStyleLbl="revTx" presStyleIdx="1" presStyleCnt="3" custLinFactX="300000" custLinFactNeighborX="380029" custLinFactNeighborY="1205">
        <dgm:presLayoutVars>
          <dgm:chMax val="0"/>
          <dgm:bulletEnabled val="1"/>
        </dgm:presLayoutVars>
      </dgm:prSet>
      <dgm:spPr/>
    </dgm:pt>
    <dgm:pt modelId="{70D7652A-493C-44CB-8431-C49688B0C6E5}" type="pres">
      <dgm:prSet presAssocID="{F0A85EC9-A4B0-4809-A583-05E57B89BAF9}" presName="sibTrans" presStyleCnt="0"/>
      <dgm:spPr/>
    </dgm:pt>
    <dgm:pt modelId="{FAAF2586-BDA3-4C53-8A3B-8DF4BCEAD04C}" type="pres">
      <dgm:prSet presAssocID="{7EE078AE-B859-4D1B-BBC3-70E7435014A3}" presName="compositeNode" presStyleCnt="0">
        <dgm:presLayoutVars>
          <dgm:bulletEnabled val="1"/>
        </dgm:presLayoutVars>
      </dgm:prSet>
      <dgm:spPr/>
    </dgm:pt>
    <dgm:pt modelId="{AF0169E7-1DAE-4196-A3F6-D5AB0E3F5C22}" type="pres">
      <dgm:prSet presAssocID="{7EE078AE-B859-4D1B-BBC3-70E7435014A3}" presName="image" presStyleLbl="fgImgPlace1" presStyleIdx="2" presStyleCnt="3" custAng="5400000" custFlipVert="1" custFlipHor="1" custScaleX="97151" custScaleY="125544" custLinFactX="200000" custLinFactY="317419" custLinFactNeighborX="227193" custLinFactNeighborY="400000"/>
      <dgm:spPr>
        <a:blipFill rotWithShape="1">
          <a:blip xmlns:r="http://schemas.openxmlformats.org/officeDocument/2006/relationships" r:embed="rId3"/>
          <a:srcRect/>
          <a:stretch>
            <a:fillRect l="-7000" r="-7000"/>
          </a:stretch>
        </a:blipFill>
        <a:ln>
          <a:noFill/>
        </a:ln>
      </dgm:spPr>
    </dgm:pt>
    <dgm:pt modelId="{3955054F-2A88-410B-BFCC-28CDD900784C}" type="pres">
      <dgm:prSet presAssocID="{7EE078AE-B859-4D1B-BBC3-70E7435014A3}" presName="childNode" presStyleLbl="node1" presStyleIdx="2" presStyleCnt="3" custScaleX="375624" custScaleY="84784" custLinFactNeighborX="-24817" custLinFactNeighborY="-4887">
        <dgm:presLayoutVars>
          <dgm:bulletEnabled val="1"/>
        </dgm:presLayoutVars>
      </dgm:prSet>
      <dgm:spPr/>
    </dgm:pt>
    <dgm:pt modelId="{043C5E84-D743-48A4-A6DB-86712E5C33E6}" type="pres">
      <dgm:prSet presAssocID="{7EE078AE-B859-4D1B-BBC3-70E7435014A3}" presName="parentNode" presStyleLbl="revTx" presStyleIdx="2" presStyleCnt="3" custFlipVert="1" custScaleX="20132" custLinFactX="-399939" custLinFactNeighborX="-400000" custLinFactNeighborY="1205">
        <dgm:presLayoutVars>
          <dgm:chMax val="0"/>
          <dgm:bulletEnabled val="1"/>
        </dgm:presLayoutVars>
      </dgm:prSet>
      <dgm:spPr/>
    </dgm:pt>
  </dgm:ptLst>
  <dgm:cxnLst>
    <dgm:cxn modelId="{D3260804-5B88-4269-A4AA-9FABDCC6F7B9}" srcId="{7AA459C0-A120-4E51-BD69-6B21A1299DF6}" destId="{D01A7A39-5FC1-4491-A5CA-2FBE6C4D3EE1}" srcOrd="0" destOrd="0" parTransId="{35FD38EA-02CC-4B7F-8C34-59658B7AFCBD}" sibTransId="{9C8DA358-731B-4A7E-9DFC-81F8F2D7E2C3}"/>
    <dgm:cxn modelId="{225C993B-FE51-4B24-909A-ACDEB560FF9F}" type="presOf" srcId="{7EE078AE-B859-4D1B-BBC3-70E7435014A3}" destId="{043C5E84-D743-48A4-A6DB-86712E5C33E6}" srcOrd="0" destOrd="0" presId="urn:microsoft.com/office/officeart/2005/8/layout/hList2"/>
    <dgm:cxn modelId="{E7FEF760-65BB-4184-A004-88F2747B1883}" type="presOf" srcId="{0A84A132-F57A-4309-99BB-DEA0CEB5CA1A}" destId="{0309C0AD-1482-4A45-A602-3A6F8C159C7F}" srcOrd="0" destOrd="0" presId="urn:microsoft.com/office/officeart/2005/8/layout/hList2"/>
    <dgm:cxn modelId="{34623244-D125-480D-B479-344E7D782D0F}" type="presOf" srcId="{0D0D101B-D7C5-40E7-9259-615D39A1DB6E}" destId="{3955054F-2A88-410B-BFCC-28CDD900784C}" srcOrd="0" destOrd="0" presId="urn:microsoft.com/office/officeart/2005/8/layout/hList2"/>
    <dgm:cxn modelId="{F0D83D47-9E66-4C21-ADD0-A0A036F811EE}" srcId="{7EE078AE-B859-4D1B-BBC3-70E7435014A3}" destId="{0D0D101B-D7C5-40E7-9259-615D39A1DB6E}" srcOrd="0" destOrd="0" parTransId="{9622B580-5D75-483C-8919-3A2E5BE9D76A}" sibTransId="{40A1667C-2CE7-4860-AA45-6B8B4A5F679F}"/>
    <dgm:cxn modelId="{6E667C4B-BBED-4F70-A38D-B22A8EA840D2}" srcId="{20C7B790-6869-48F9-8B5A-143C9B64A3EF}" destId="{7AA459C0-A120-4E51-BD69-6B21A1299DF6}" srcOrd="0" destOrd="0" parTransId="{DFBDE799-E9AF-47F8-BCF0-FD151FCB2C91}" sibTransId="{51AC88B3-CA92-4C6A-9E3C-D3F63DFD30D8}"/>
    <dgm:cxn modelId="{02EF0950-044C-4671-A816-95FC8846E91D}" type="presOf" srcId="{20C7B790-6869-48F9-8B5A-143C9B64A3EF}" destId="{DAF7B25D-73A0-4C35-92C1-0F22598A52FA}" srcOrd="0" destOrd="0" presId="urn:microsoft.com/office/officeart/2005/8/layout/hList2"/>
    <dgm:cxn modelId="{0FB6C450-DDDF-4E55-9BC4-5F7D7FB7870E}" srcId="{20C7B790-6869-48F9-8B5A-143C9B64A3EF}" destId="{7EE078AE-B859-4D1B-BBC3-70E7435014A3}" srcOrd="2" destOrd="0" parTransId="{780FF7FC-957A-43F3-B994-1A8477587326}" sibTransId="{096B5AC1-8CCC-4602-8933-4DABB5C1B420}"/>
    <dgm:cxn modelId="{90741B72-2DD9-47AA-BA9A-85E857CA9BFE}" type="presOf" srcId="{D01A7A39-5FC1-4491-A5CA-2FBE6C4D3EE1}" destId="{DA682991-FBFB-4FB5-A06A-4CFC20D2F46D}" srcOrd="0" destOrd="0" presId="urn:microsoft.com/office/officeart/2005/8/layout/hList2"/>
    <dgm:cxn modelId="{00F2B985-F4AE-4D67-8F2D-3FAC3A9A27FE}" type="presOf" srcId="{7AA459C0-A120-4E51-BD69-6B21A1299DF6}" destId="{1CD63257-E669-4243-A9A4-D66348C63777}" srcOrd="0" destOrd="0" presId="urn:microsoft.com/office/officeart/2005/8/layout/hList2"/>
    <dgm:cxn modelId="{3A51779C-2711-4875-9DD2-D0C692F92F98}" srcId="{20C7B790-6869-48F9-8B5A-143C9B64A3EF}" destId="{AFE8B541-679D-4599-95FF-2E081976DA04}" srcOrd="1" destOrd="0" parTransId="{325A3211-A661-456C-A1D8-4A30567EBD28}" sibTransId="{F0A85EC9-A4B0-4809-A583-05E57B89BAF9}"/>
    <dgm:cxn modelId="{CC034EA5-53AF-4DAE-9643-58F19F663F2F}" type="presOf" srcId="{AFE8B541-679D-4599-95FF-2E081976DA04}" destId="{C7E59975-D61E-4CE0-9D6D-940A4181D502}" srcOrd="0" destOrd="0" presId="urn:microsoft.com/office/officeart/2005/8/layout/hList2"/>
    <dgm:cxn modelId="{EE88F4AA-A36C-4220-B600-E2EB6920B047}" srcId="{AFE8B541-679D-4599-95FF-2E081976DA04}" destId="{0A84A132-F57A-4309-99BB-DEA0CEB5CA1A}" srcOrd="0" destOrd="0" parTransId="{51CD4CF0-5A05-4B82-A88F-BB2DB99FFA36}" sibTransId="{5F23789E-598B-4CF4-9D80-1164F4AFB4FF}"/>
    <dgm:cxn modelId="{60967B95-ECB8-4B48-BA48-AD38164E3F17}" type="presParOf" srcId="{DAF7B25D-73A0-4C35-92C1-0F22598A52FA}" destId="{A8EFA0DA-E81A-429E-B22E-79C747C3A273}" srcOrd="0" destOrd="0" presId="urn:microsoft.com/office/officeart/2005/8/layout/hList2"/>
    <dgm:cxn modelId="{7910DC6E-615B-484C-85A0-164895E5170F}" type="presParOf" srcId="{A8EFA0DA-E81A-429E-B22E-79C747C3A273}" destId="{B1AC5A02-C86C-4D46-A71B-E229B6AEFD18}" srcOrd="0" destOrd="0" presId="urn:microsoft.com/office/officeart/2005/8/layout/hList2"/>
    <dgm:cxn modelId="{67931E26-2EEA-4D0F-823B-DF338EDD29DC}" type="presParOf" srcId="{A8EFA0DA-E81A-429E-B22E-79C747C3A273}" destId="{DA682991-FBFB-4FB5-A06A-4CFC20D2F46D}" srcOrd="1" destOrd="0" presId="urn:microsoft.com/office/officeart/2005/8/layout/hList2"/>
    <dgm:cxn modelId="{CF98EE05-426A-4666-B95D-353E20C418BD}" type="presParOf" srcId="{A8EFA0DA-E81A-429E-B22E-79C747C3A273}" destId="{1CD63257-E669-4243-A9A4-D66348C63777}" srcOrd="2" destOrd="0" presId="urn:microsoft.com/office/officeart/2005/8/layout/hList2"/>
    <dgm:cxn modelId="{5F3F18BD-526C-46FD-8861-DE2DB5AB9684}" type="presParOf" srcId="{DAF7B25D-73A0-4C35-92C1-0F22598A52FA}" destId="{2A16A553-4C58-4D16-BCFF-84A952EDD405}" srcOrd="1" destOrd="0" presId="urn:microsoft.com/office/officeart/2005/8/layout/hList2"/>
    <dgm:cxn modelId="{985E1178-454F-4157-8562-DCE5452BB08C}" type="presParOf" srcId="{DAF7B25D-73A0-4C35-92C1-0F22598A52FA}" destId="{461BDFF7-4564-4480-81AC-693B51416242}" srcOrd="2" destOrd="0" presId="urn:microsoft.com/office/officeart/2005/8/layout/hList2"/>
    <dgm:cxn modelId="{7979B332-4515-45CA-A50D-36BD60396129}" type="presParOf" srcId="{461BDFF7-4564-4480-81AC-693B51416242}" destId="{D6AF16A9-B6D6-4EBB-8C2D-3F8901FD7A58}" srcOrd="0" destOrd="0" presId="urn:microsoft.com/office/officeart/2005/8/layout/hList2"/>
    <dgm:cxn modelId="{78203A8F-3843-4B4D-B31F-9D65BC12507E}" type="presParOf" srcId="{461BDFF7-4564-4480-81AC-693B51416242}" destId="{0309C0AD-1482-4A45-A602-3A6F8C159C7F}" srcOrd="1" destOrd="0" presId="urn:microsoft.com/office/officeart/2005/8/layout/hList2"/>
    <dgm:cxn modelId="{0F7D0549-D9F7-481C-B182-CCD82541E997}" type="presParOf" srcId="{461BDFF7-4564-4480-81AC-693B51416242}" destId="{C7E59975-D61E-4CE0-9D6D-940A4181D502}" srcOrd="2" destOrd="0" presId="urn:microsoft.com/office/officeart/2005/8/layout/hList2"/>
    <dgm:cxn modelId="{CDC47337-8BF8-4398-BFC8-84A30691E797}" type="presParOf" srcId="{DAF7B25D-73A0-4C35-92C1-0F22598A52FA}" destId="{70D7652A-493C-44CB-8431-C49688B0C6E5}" srcOrd="3" destOrd="0" presId="urn:microsoft.com/office/officeart/2005/8/layout/hList2"/>
    <dgm:cxn modelId="{E779610D-1C86-4E36-B401-7E5422BAA219}" type="presParOf" srcId="{DAF7B25D-73A0-4C35-92C1-0F22598A52FA}" destId="{FAAF2586-BDA3-4C53-8A3B-8DF4BCEAD04C}" srcOrd="4" destOrd="0" presId="urn:microsoft.com/office/officeart/2005/8/layout/hList2"/>
    <dgm:cxn modelId="{B4EAB010-2CAC-446C-8EC8-8A18636CCE6B}" type="presParOf" srcId="{FAAF2586-BDA3-4C53-8A3B-8DF4BCEAD04C}" destId="{AF0169E7-1DAE-4196-A3F6-D5AB0E3F5C22}" srcOrd="0" destOrd="0" presId="urn:microsoft.com/office/officeart/2005/8/layout/hList2"/>
    <dgm:cxn modelId="{EFC6F4CA-43DC-4CB9-8CD2-F705E3D3EA69}" type="presParOf" srcId="{FAAF2586-BDA3-4C53-8A3B-8DF4BCEAD04C}" destId="{3955054F-2A88-410B-BFCC-28CDD900784C}" srcOrd="1" destOrd="0" presId="urn:microsoft.com/office/officeart/2005/8/layout/hList2"/>
    <dgm:cxn modelId="{CFE1F430-9D06-48E2-9579-EF33D1ADC90D}" type="presParOf" srcId="{FAAF2586-BDA3-4C53-8A3B-8DF4BCEAD04C}" destId="{043C5E84-D743-48A4-A6DB-86712E5C33E6}"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0388F0-31BF-4BC5-B6E0-87EC597946C5}">
      <dsp:nvSpPr>
        <dsp:cNvPr id="0" name=""/>
        <dsp:cNvSpPr/>
      </dsp:nvSpPr>
      <dsp:spPr>
        <a:xfrm>
          <a:off x="3804" y="0"/>
          <a:ext cx="3892087" cy="1728192"/>
        </a:xfrm>
        <a:prstGeom prst="roundRect">
          <a:avLst>
            <a:gd name="adj" fmla="val 10000"/>
          </a:avLst>
        </a:prstGeom>
        <a:solidFill>
          <a:schemeClr val="accent4">
            <a:lumMod val="40000"/>
            <a:lumOff val="60000"/>
          </a:schemeClr>
        </a:solidFill>
        <a:ln w="12700" cap="flat" cmpd="sng" algn="ctr">
          <a:solidFill>
            <a:srgbClr val="FFC000"/>
          </a:solidFill>
          <a:prstDash val="solid"/>
          <a:miter lim="800000"/>
        </a:ln>
        <a:effectLst>
          <a:softEdge rad="12700"/>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solidFill>
                <a:schemeClr val="tx1"/>
              </a:solidFill>
            </a:rPr>
            <a:t>Εξ Αποστάσεως Εκπαίδευση</a:t>
          </a:r>
        </a:p>
        <a:p>
          <a:pPr marL="0" lvl="0" indent="0" algn="ctr" defTabSz="889000">
            <a:lnSpc>
              <a:spcPct val="90000"/>
            </a:lnSpc>
            <a:spcBef>
              <a:spcPct val="0"/>
            </a:spcBef>
            <a:spcAft>
              <a:spcPct val="35000"/>
            </a:spcAft>
            <a:buNone/>
          </a:pPr>
          <a:r>
            <a:rPr lang="el-GR" sz="2000" kern="1200" dirty="0">
              <a:solidFill>
                <a:schemeClr val="tx1"/>
              </a:solidFill>
            </a:rPr>
            <a:t>Ε.Υ και Θεωρίες Μάθησης</a:t>
          </a:r>
        </a:p>
        <a:p>
          <a:pPr marL="0" lvl="0" indent="0" algn="ctr" defTabSz="889000">
            <a:lnSpc>
              <a:spcPct val="90000"/>
            </a:lnSpc>
            <a:spcBef>
              <a:spcPct val="0"/>
            </a:spcBef>
            <a:spcAft>
              <a:spcPct val="35000"/>
            </a:spcAft>
            <a:buNone/>
          </a:pPr>
          <a:r>
            <a:rPr lang="el-GR" sz="2000" kern="1200" dirty="0">
              <a:solidFill>
                <a:schemeClr val="tx1"/>
              </a:solidFill>
            </a:rPr>
            <a:t>Μοντέλα σχεδιασμού Ε.Υ για την </a:t>
          </a:r>
          <a:r>
            <a:rPr lang="el-GR" sz="2000" kern="1200" dirty="0" err="1">
              <a:solidFill>
                <a:schemeClr val="tx1"/>
              </a:solidFill>
            </a:rPr>
            <a:t>εξΑΕ</a:t>
          </a:r>
          <a:endParaRPr lang="el-GR" sz="2000" kern="1200" dirty="0">
            <a:solidFill>
              <a:schemeClr val="tx1"/>
            </a:solidFill>
          </a:endParaRPr>
        </a:p>
        <a:p>
          <a:pPr marL="0" lvl="0" indent="0" algn="ctr" defTabSz="889000">
            <a:lnSpc>
              <a:spcPct val="90000"/>
            </a:lnSpc>
            <a:spcBef>
              <a:spcPct val="0"/>
            </a:spcBef>
            <a:spcAft>
              <a:spcPct val="35000"/>
            </a:spcAft>
            <a:buNone/>
          </a:pPr>
          <a:endParaRPr lang="el-GR" sz="800" kern="1200" dirty="0"/>
        </a:p>
      </dsp:txBody>
      <dsp:txXfrm>
        <a:off x="54421" y="50617"/>
        <a:ext cx="3790853" cy="16269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64D01F-1188-4ABD-AD80-DD142F074678}">
      <dsp:nvSpPr>
        <dsp:cNvPr id="0" name=""/>
        <dsp:cNvSpPr/>
      </dsp:nvSpPr>
      <dsp:spPr>
        <a:xfrm>
          <a:off x="0" y="0"/>
          <a:ext cx="3956572" cy="936105"/>
        </a:xfrm>
        <a:prstGeom prst="roundRect">
          <a:avLst>
            <a:gd name="adj" fmla="val 10000"/>
          </a:avLst>
        </a:prstGeom>
        <a:solidFill>
          <a:schemeClr val="accent4">
            <a:lumMod val="40000"/>
            <a:lumOff val="60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solidFill>
                <a:schemeClr val="tx1"/>
              </a:solidFill>
            </a:rPr>
            <a:t>Σχεδιασμός &amp; δημιουργία του Ε.Υ για την ενότητα σύμφωνα με τις αρχές της </a:t>
          </a:r>
          <a:r>
            <a:rPr lang="el-GR" sz="2000" kern="1200" dirty="0" err="1">
              <a:solidFill>
                <a:schemeClr val="tx1"/>
              </a:solidFill>
            </a:rPr>
            <a:t>εξΑΕ</a:t>
          </a:r>
          <a:endParaRPr lang="el-GR" sz="2400" kern="1200" dirty="0">
            <a:solidFill>
              <a:schemeClr val="tx1"/>
            </a:solidFill>
          </a:endParaRPr>
        </a:p>
      </dsp:txBody>
      <dsp:txXfrm>
        <a:off x="27418" y="27418"/>
        <a:ext cx="3901736" cy="88126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D63257-E669-4243-A9A4-D66348C63777}">
      <dsp:nvSpPr>
        <dsp:cNvPr id="0" name=""/>
        <dsp:cNvSpPr/>
      </dsp:nvSpPr>
      <dsp:spPr>
        <a:xfrm rot="16200000">
          <a:off x="-553987" y="1940445"/>
          <a:ext cx="3149218" cy="240376"/>
        </a:xfrm>
        <a:prstGeom prst="rect">
          <a:avLst/>
        </a:prstGeom>
        <a:solidFill>
          <a:schemeClr val="accent4">
            <a:lumMod val="75000"/>
          </a:schemeClr>
        </a:solid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0" tIns="0" rIns="148213" bIns="0" numCol="1" spcCol="1270" anchor="t" anchorCtr="0">
          <a:noAutofit/>
        </a:bodyPr>
        <a:lstStyle/>
        <a:p>
          <a:pPr marL="0" lvl="0" indent="0" algn="r" defTabSz="889000">
            <a:lnSpc>
              <a:spcPct val="90000"/>
            </a:lnSpc>
            <a:spcBef>
              <a:spcPct val="0"/>
            </a:spcBef>
            <a:spcAft>
              <a:spcPct val="35000"/>
            </a:spcAft>
            <a:buNone/>
          </a:pPr>
          <a:r>
            <a:rPr lang="el-GR" sz="2000" i="1" kern="1200" dirty="0"/>
            <a:t>3ο Ερευνητικό Ερώτημα</a:t>
          </a:r>
        </a:p>
      </dsp:txBody>
      <dsp:txXfrm>
        <a:off x="-553987" y="1940445"/>
        <a:ext cx="3149218" cy="240376"/>
      </dsp:txXfrm>
    </dsp:sp>
    <dsp:sp modelId="{DA682991-FBFB-4FB5-A06A-4CFC20D2F46D}">
      <dsp:nvSpPr>
        <dsp:cNvPr id="0" name=""/>
        <dsp:cNvSpPr/>
      </dsp:nvSpPr>
      <dsp:spPr>
        <a:xfrm>
          <a:off x="1291714" y="859994"/>
          <a:ext cx="2402273" cy="247937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8213" rIns="142240" bIns="142240" numCol="1" spcCol="1270" anchor="t" anchorCtr="0">
          <a:noAutofit/>
        </a:bodyPr>
        <a:lstStyle/>
        <a:p>
          <a:pPr marL="228600" lvl="1" indent="-228600" algn="ctr" defTabSz="889000">
            <a:lnSpc>
              <a:spcPct val="90000"/>
            </a:lnSpc>
            <a:spcBef>
              <a:spcPct val="0"/>
            </a:spcBef>
            <a:spcAft>
              <a:spcPct val="15000"/>
            </a:spcAft>
            <a:buChar char="•"/>
          </a:pPr>
          <a:r>
            <a:rPr lang="el-GR" sz="2000" b="1" kern="1200" dirty="0">
              <a:latin typeface="Calibri" panose="020F0502020204030204" pitchFamily="34" charset="0"/>
              <a:cs typeface="Calibri" panose="020F0502020204030204" pitchFamily="34" charset="0"/>
            </a:rPr>
            <a:t>Το ΕΥ είναι </a:t>
          </a:r>
          <a:r>
            <a:rPr lang="el-GR" sz="2000" b="1" kern="1200" dirty="0">
              <a:solidFill>
                <a:srgbClr val="FF0000"/>
              </a:solidFill>
              <a:latin typeface="Calibri" panose="020F0502020204030204" pitchFamily="34" charset="0"/>
              <a:cs typeface="Calibri" panose="020F0502020204030204" pitchFamily="34" charset="0"/>
            </a:rPr>
            <a:t>αποτελεσματικό εύχρηστο</a:t>
          </a:r>
          <a:r>
            <a:rPr lang="el-GR" sz="2000" b="1" kern="1200" dirty="0">
              <a:latin typeface="Calibri" panose="020F0502020204030204" pitchFamily="34" charset="0"/>
              <a:cs typeface="Calibri" panose="020F0502020204030204" pitchFamily="34" charset="0"/>
            </a:rPr>
            <a:t> και </a:t>
          </a:r>
          <a:r>
            <a:rPr lang="el-GR" sz="2000" b="1" kern="1200" dirty="0">
              <a:solidFill>
                <a:srgbClr val="FF0000"/>
              </a:solidFill>
              <a:latin typeface="Calibri" panose="020F0502020204030204" pitchFamily="34" charset="0"/>
              <a:cs typeface="Calibri" panose="020F0502020204030204" pitchFamily="34" charset="0"/>
            </a:rPr>
            <a:t>καθοδηγητικό;</a:t>
          </a:r>
        </a:p>
      </dsp:txBody>
      <dsp:txXfrm>
        <a:off x="1291714" y="859994"/>
        <a:ext cx="2402273" cy="2479379"/>
      </dsp:txXfrm>
    </dsp:sp>
    <dsp:sp modelId="{B1AC5A02-C86C-4D46-A71B-E229B6AEFD18}">
      <dsp:nvSpPr>
        <dsp:cNvPr id="0" name=""/>
        <dsp:cNvSpPr/>
      </dsp:nvSpPr>
      <dsp:spPr>
        <a:xfrm>
          <a:off x="773323" y="0"/>
          <a:ext cx="506368" cy="574765"/>
        </a:xfrm>
        <a:prstGeom prst="rect">
          <a:avLst/>
        </a:prstGeom>
        <a:blipFill rotWithShape="1">
          <a:blip xmlns:r="http://schemas.openxmlformats.org/officeDocument/2006/relationships" r:embed="rId1"/>
          <a:srcRect/>
          <a:stretch>
            <a:fillRect t="-6000" b="-6000"/>
          </a:stretch>
        </a:blip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7E59975-D61E-4CE0-9D6D-940A4181D502}">
      <dsp:nvSpPr>
        <dsp:cNvPr id="0" name=""/>
        <dsp:cNvSpPr/>
      </dsp:nvSpPr>
      <dsp:spPr>
        <a:xfrm rot="16200000">
          <a:off x="2678604" y="2030456"/>
          <a:ext cx="3149218" cy="1680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48213" bIns="0" numCol="1" spcCol="1270" anchor="t" anchorCtr="0">
          <a:noAutofit/>
        </a:bodyPr>
        <a:lstStyle/>
        <a:p>
          <a:pPr marL="0" lvl="0" indent="0" algn="r" defTabSz="533400">
            <a:lnSpc>
              <a:spcPct val="90000"/>
            </a:lnSpc>
            <a:spcBef>
              <a:spcPct val="0"/>
            </a:spcBef>
            <a:spcAft>
              <a:spcPct val="35000"/>
            </a:spcAft>
            <a:buNone/>
          </a:pPr>
          <a:endParaRPr lang="el-GR" sz="1200" i="1" kern="1200" dirty="0"/>
        </a:p>
      </dsp:txBody>
      <dsp:txXfrm>
        <a:off x="2678604" y="2030456"/>
        <a:ext cx="3149218" cy="168052"/>
      </dsp:txXfrm>
    </dsp:sp>
    <dsp:sp modelId="{0309C0AD-1482-4A45-A602-3A6F8C159C7F}">
      <dsp:nvSpPr>
        <dsp:cNvPr id="0" name=""/>
        <dsp:cNvSpPr/>
      </dsp:nvSpPr>
      <dsp:spPr>
        <a:xfrm>
          <a:off x="4336964" y="539872"/>
          <a:ext cx="1149091" cy="3149218"/>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608" tIns="148213" rIns="419608" bIns="419608" numCol="1" spcCol="1270" anchor="t" anchorCtr="0">
          <a:noAutofit/>
        </a:bodyPr>
        <a:lstStyle/>
        <a:p>
          <a:pPr marL="285750" lvl="1" indent="-285750" algn="l" defTabSz="2044700">
            <a:lnSpc>
              <a:spcPct val="90000"/>
            </a:lnSpc>
            <a:spcBef>
              <a:spcPct val="0"/>
            </a:spcBef>
            <a:spcAft>
              <a:spcPct val="15000"/>
            </a:spcAft>
            <a:buChar char="•"/>
          </a:pPr>
          <a:endParaRPr lang="el-GR" sz="4600" kern="1200" dirty="0">
            <a:solidFill>
              <a:srgbClr val="FF0000"/>
            </a:solidFill>
          </a:endParaRPr>
        </a:p>
      </dsp:txBody>
      <dsp:txXfrm>
        <a:off x="4336964" y="539872"/>
        <a:ext cx="1149091" cy="3149218"/>
      </dsp:txXfrm>
    </dsp:sp>
    <dsp:sp modelId="{D6AF16A9-B6D6-4EBB-8C2D-3F8901FD7A58}">
      <dsp:nvSpPr>
        <dsp:cNvPr id="0" name=""/>
        <dsp:cNvSpPr/>
      </dsp:nvSpPr>
      <dsp:spPr>
        <a:xfrm>
          <a:off x="1384677" y="2808311"/>
          <a:ext cx="419935" cy="438334"/>
        </a:xfrm>
        <a:prstGeom prst="rect">
          <a:avLst/>
        </a:prstGeom>
        <a:blipFill rotWithShape="1">
          <a:blip xmlns:r="http://schemas.openxmlformats.org/officeDocument/2006/relationships" r:embed="rId2"/>
          <a:srcRect/>
          <a:stretch>
            <a:fillRect t="-8000" b="-8000"/>
          </a:stretch>
        </a:blip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43C5E84-D743-48A4-A6DB-86712E5C33E6}">
      <dsp:nvSpPr>
        <dsp:cNvPr id="0" name=""/>
        <dsp:cNvSpPr/>
      </dsp:nvSpPr>
      <dsp:spPr>
        <a:xfrm rot="5400000" flipV="1">
          <a:off x="2686047" y="2089378"/>
          <a:ext cx="3149218" cy="33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48213" bIns="0" numCol="1" spcCol="1270" anchor="t" anchorCtr="0">
          <a:noAutofit/>
        </a:bodyPr>
        <a:lstStyle/>
        <a:p>
          <a:pPr marL="0" lvl="0" indent="0" algn="r" defTabSz="977900">
            <a:lnSpc>
              <a:spcPct val="90000"/>
            </a:lnSpc>
            <a:spcBef>
              <a:spcPct val="0"/>
            </a:spcBef>
            <a:spcAft>
              <a:spcPct val="35000"/>
            </a:spcAft>
            <a:buNone/>
          </a:pPr>
          <a:endParaRPr lang="el-GR" sz="2200" i="1" kern="1200" dirty="0"/>
        </a:p>
      </dsp:txBody>
      <dsp:txXfrm rot="10800000">
        <a:off x="2686047" y="2089378"/>
        <a:ext cx="3149218" cy="33832"/>
      </dsp:txXfrm>
    </dsp:sp>
    <dsp:sp modelId="{3955054F-2A88-410B-BFCC-28CDD900784C}">
      <dsp:nvSpPr>
        <dsp:cNvPr id="0" name=""/>
        <dsp:cNvSpPr/>
      </dsp:nvSpPr>
      <dsp:spPr>
        <a:xfrm>
          <a:off x="4198458" y="174312"/>
          <a:ext cx="3402682" cy="3480264"/>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8213" rIns="142240" bIns="142240" numCol="1" spcCol="1270" anchor="t" anchorCtr="0">
          <a:noAutofit/>
        </a:bodyPr>
        <a:lstStyle/>
        <a:p>
          <a:pPr marL="228600" lvl="1" indent="-228600" algn="l" defTabSz="889000">
            <a:lnSpc>
              <a:spcPct val="90000"/>
            </a:lnSpc>
            <a:spcBef>
              <a:spcPct val="0"/>
            </a:spcBef>
            <a:spcAft>
              <a:spcPct val="15000"/>
            </a:spcAft>
            <a:buChar char="•"/>
          </a:pPr>
          <a:r>
            <a:rPr lang="el-GR" sz="2000" kern="1200" dirty="0">
              <a:latin typeface="+mn-lt"/>
            </a:rPr>
            <a:t>Μελέτη του Ε.Υ- δραστηριότητες βοήθησαν στην </a:t>
          </a:r>
          <a:r>
            <a:rPr lang="el-GR" sz="2000" kern="1200" dirty="0">
              <a:solidFill>
                <a:srgbClr val="FF0000"/>
              </a:solidFill>
              <a:latin typeface="+mn-lt"/>
            </a:rPr>
            <a:t>κατανόηση του γνωστικού αντικειμένου</a:t>
          </a:r>
          <a:endParaRPr lang="el-GR" sz="2000" kern="1200" dirty="0">
            <a:solidFill>
              <a:srgbClr val="FF0000"/>
            </a:solidFill>
            <a:latin typeface="+mn-lt"/>
            <a:cs typeface="Calibri" panose="020F0502020204030204" pitchFamily="34" charset="0"/>
          </a:endParaRPr>
        </a:p>
        <a:p>
          <a:pPr marL="228600" lvl="1" indent="-228600" algn="l" defTabSz="889000">
            <a:lnSpc>
              <a:spcPct val="90000"/>
            </a:lnSpc>
            <a:spcBef>
              <a:spcPct val="0"/>
            </a:spcBef>
            <a:spcAft>
              <a:spcPct val="15000"/>
            </a:spcAft>
            <a:buChar char="•"/>
          </a:pPr>
          <a:r>
            <a:rPr lang="el-GR" sz="2000" kern="1200" dirty="0">
              <a:solidFill>
                <a:srgbClr val="FF0000"/>
              </a:solidFill>
              <a:latin typeface="+mn-lt"/>
            </a:rPr>
            <a:t>Εύκολη</a:t>
          </a:r>
          <a:r>
            <a:rPr lang="el-GR" sz="2000" kern="1200" dirty="0">
              <a:latin typeface="+mn-lt"/>
            </a:rPr>
            <a:t> την πλοήγηση μέσω των κουμπιών-εικονιδίων</a:t>
          </a:r>
        </a:p>
        <a:p>
          <a:pPr marL="228600" lvl="1" indent="-228600" algn="l" defTabSz="889000">
            <a:lnSpc>
              <a:spcPct val="90000"/>
            </a:lnSpc>
            <a:spcBef>
              <a:spcPct val="0"/>
            </a:spcBef>
            <a:spcAft>
              <a:spcPct val="15000"/>
            </a:spcAft>
            <a:buChar char="•"/>
          </a:pPr>
          <a:r>
            <a:rPr lang="el-GR" sz="2000" kern="1200" dirty="0">
              <a:latin typeface="+mn-lt"/>
            </a:rPr>
            <a:t>Ύπαρξη </a:t>
          </a:r>
          <a:r>
            <a:rPr lang="el-GR" sz="2000" kern="1200" dirty="0">
              <a:solidFill>
                <a:srgbClr val="FF0000"/>
              </a:solidFill>
              <a:latin typeface="+mn-lt"/>
            </a:rPr>
            <a:t>εικόνων και βίντεο </a:t>
          </a:r>
          <a:r>
            <a:rPr lang="el-GR" sz="2000" kern="1200" dirty="0">
              <a:latin typeface="+mn-lt"/>
            </a:rPr>
            <a:t>βοήθησαν </a:t>
          </a:r>
          <a:r>
            <a:rPr lang="el-GR" sz="2000" i="1" kern="1200" dirty="0">
              <a:latin typeface="+mn-lt"/>
            </a:rPr>
            <a:t>«πάρα πολύ»</a:t>
          </a:r>
          <a:r>
            <a:rPr lang="el-GR" sz="2000" kern="1200" dirty="0">
              <a:latin typeface="+mn-lt"/>
            </a:rPr>
            <a:t>, στην επεξήγηση της διδακτικής ενότητας</a:t>
          </a:r>
        </a:p>
      </dsp:txBody>
      <dsp:txXfrm>
        <a:off x="4198458" y="174312"/>
        <a:ext cx="3402682" cy="3480264"/>
      </dsp:txXfrm>
    </dsp:sp>
    <dsp:sp modelId="{AF0169E7-1DAE-4196-A3F6-D5AB0E3F5C22}">
      <dsp:nvSpPr>
        <dsp:cNvPr id="0" name=""/>
        <dsp:cNvSpPr/>
      </dsp:nvSpPr>
      <dsp:spPr>
        <a:xfrm rot="5400000" flipH="1" flipV="1">
          <a:off x="7108585" y="178760"/>
          <a:ext cx="326528" cy="421959"/>
        </a:xfrm>
        <a:prstGeom prst="rect">
          <a:avLst/>
        </a:prstGeom>
        <a:blipFill rotWithShape="1">
          <a:blip xmlns:r="http://schemas.openxmlformats.org/officeDocument/2006/relationships" r:embed="rId3"/>
          <a:srcRect/>
          <a:stretch>
            <a:fillRect l="-7000" r="-7000"/>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D63257-E669-4243-A9A4-D66348C63777}">
      <dsp:nvSpPr>
        <dsp:cNvPr id="0" name=""/>
        <dsp:cNvSpPr/>
      </dsp:nvSpPr>
      <dsp:spPr>
        <a:xfrm rot="16200000">
          <a:off x="-590325" y="2124404"/>
          <a:ext cx="3149218" cy="240376"/>
        </a:xfrm>
        <a:prstGeom prst="rect">
          <a:avLst/>
        </a:prstGeom>
        <a:solidFill>
          <a:schemeClr val="accent4">
            <a:lumMod val="75000"/>
          </a:schemeClr>
        </a:solid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0" tIns="0" rIns="148213" bIns="0" numCol="1" spcCol="1270" anchor="t" anchorCtr="0">
          <a:noAutofit/>
        </a:bodyPr>
        <a:lstStyle/>
        <a:p>
          <a:pPr marL="0" lvl="0" indent="0" algn="r" defTabSz="889000">
            <a:lnSpc>
              <a:spcPct val="90000"/>
            </a:lnSpc>
            <a:spcBef>
              <a:spcPct val="0"/>
            </a:spcBef>
            <a:spcAft>
              <a:spcPct val="35000"/>
            </a:spcAft>
            <a:buNone/>
          </a:pPr>
          <a:r>
            <a:rPr lang="el-GR" sz="2000" i="1" kern="1200" dirty="0"/>
            <a:t>4ο Ερευνητικό Ερώτημα</a:t>
          </a:r>
        </a:p>
      </dsp:txBody>
      <dsp:txXfrm>
        <a:off x="-590325" y="2124404"/>
        <a:ext cx="3149218" cy="240376"/>
      </dsp:txXfrm>
    </dsp:sp>
    <dsp:sp modelId="{DA682991-FBFB-4FB5-A06A-4CFC20D2F46D}">
      <dsp:nvSpPr>
        <dsp:cNvPr id="0" name=""/>
        <dsp:cNvSpPr/>
      </dsp:nvSpPr>
      <dsp:spPr>
        <a:xfrm>
          <a:off x="1272198" y="857173"/>
          <a:ext cx="2402273" cy="247937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8213" rIns="142240" bIns="142240" numCol="1" spcCol="1270" anchor="t" anchorCtr="0">
          <a:noAutofit/>
        </a:bodyPr>
        <a:lstStyle/>
        <a:p>
          <a:pPr marL="228600" lvl="1" indent="-228600" algn="ctr" defTabSz="889000">
            <a:lnSpc>
              <a:spcPct val="90000"/>
            </a:lnSpc>
            <a:spcBef>
              <a:spcPct val="0"/>
            </a:spcBef>
            <a:spcAft>
              <a:spcPct val="15000"/>
            </a:spcAft>
            <a:buChar char="•"/>
          </a:pPr>
          <a:r>
            <a:rPr lang="el-GR" sz="2000" b="1" kern="1200" dirty="0">
              <a:latin typeface="Calibri" panose="020F0502020204030204" pitchFamily="34" charset="0"/>
              <a:cs typeface="Calibri" panose="020F0502020204030204" pitchFamily="34" charset="0"/>
            </a:rPr>
            <a:t>Το Ε.Υ δίνει έναυσμα σε μεγάλο βαθμό για </a:t>
          </a:r>
          <a:r>
            <a:rPr lang="el-GR" sz="2000" b="1" kern="1200" dirty="0">
              <a:solidFill>
                <a:srgbClr val="FF0000"/>
              </a:solidFill>
              <a:latin typeface="Calibri" panose="020F0502020204030204" pitchFamily="34" charset="0"/>
              <a:cs typeface="Calibri" panose="020F0502020204030204" pitchFamily="34" charset="0"/>
            </a:rPr>
            <a:t>περαιτέρω μελέτη;</a:t>
          </a:r>
        </a:p>
      </dsp:txBody>
      <dsp:txXfrm>
        <a:off x="1272198" y="857173"/>
        <a:ext cx="2402273" cy="2479379"/>
      </dsp:txXfrm>
    </dsp:sp>
    <dsp:sp modelId="{B1AC5A02-C86C-4D46-A71B-E229B6AEFD18}">
      <dsp:nvSpPr>
        <dsp:cNvPr id="0" name=""/>
        <dsp:cNvSpPr/>
      </dsp:nvSpPr>
      <dsp:spPr>
        <a:xfrm>
          <a:off x="773323" y="47323"/>
          <a:ext cx="467336" cy="569122"/>
        </a:xfrm>
        <a:prstGeom prst="rect">
          <a:avLst/>
        </a:prstGeom>
        <a:blipFill rotWithShape="1">
          <a:blip xmlns:r="http://schemas.openxmlformats.org/officeDocument/2006/relationships" r:embed="rId1"/>
          <a:srcRect/>
          <a:stretch>
            <a:fillRect t="-6000" b="-6000"/>
          </a:stretch>
        </a:blip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7E59975-D61E-4CE0-9D6D-940A4181D502}">
      <dsp:nvSpPr>
        <dsp:cNvPr id="0" name=""/>
        <dsp:cNvSpPr/>
      </dsp:nvSpPr>
      <dsp:spPr>
        <a:xfrm rot="16200000">
          <a:off x="2698120" y="2081984"/>
          <a:ext cx="3149218" cy="1680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48213" bIns="0" numCol="1" spcCol="1270" anchor="t" anchorCtr="0">
          <a:noAutofit/>
        </a:bodyPr>
        <a:lstStyle/>
        <a:p>
          <a:pPr marL="0" lvl="0" indent="0" algn="r" defTabSz="533400">
            <a:lnSpc>
              <a:spcPct val="90000"/>
            </a:lnSpc>
            <a:spcBef>
              <a:spcPct val="0"/>
            </a:spcBef>
            <a:spcAft>
              <a:spcPct val="35000"/>
            </a:spcAft>
            <a:buNone/>
          </a:pPr>
          <a:endParaRPr lang="el-GR" sz="1200" i="1" kern="1200" dirty="0"/>
        </a:p>
      </dsp:txBody>
      <dsp:txXfrm>
        <a:off x="2698120" y="2081984"/>
        <a:ext cx="3149218" cy="168052"/>
      </dsp:txXfrm>
    </dsp:sp>
    <dsp:sp modelId="{0309C0AD-1482-4A45-A602-3A6F8C159C7F}">
      <dsp:nvSpPr>
        <dsp:cNvPr id="0" name=""/>
        <dsp:cNvSpPr/>
      </dsp:nvSpPr>
      <dsp:spPr>
        <a:xfrm>
          <a:off x="4356480" y="591401"/>
          <a:ext cx="1149091" cy="3149218"/>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608" tIns="148213" rIns="419608" bIns="419608" numCol="1" spcCol="1270" anchor="t" anchorCtr="0">
          <a:noAutofit/>
        </a:bodyPr>
        <a:lstStyle/>
        <a:p>
          <a:pPr marL="285750" lvl="1" indent="-285750" algn="l" defTabSz="2044700">
            <a:lnSpc>
              <a:spcPct val="90000"/>
            </a:lnSpc>
            <a:spcBef>
              <a:spcPct val="0"/>
            </a:spcBef>
            <a:spcAft>
              <a:spcPct val="15000"/>
            </a:spcAft>
            <a:buChar char="•"/>
          </a:pPr>
          <a:endParaRPr lang="el-GR" sz="4600" kern="1200" dirty="0">
            <a:solidFill>
              <a:srgbClr val="FF0000"/>
            </a:solidFill>
          </a:endParaRPr>
        </a:p>
      </dsp:txBody>
      <dsp:txXfrm>
        <a:off x="4356480" y="591401"/>
        <a:ext cx="1149091" cy="3149218"/>
      </dsp:txXfrm>
    </dsp:sp>
    <dsp:sp modelId="{D6AF16A9-B6D6-4EBB-8C2D-3F8901FD7A58}">
      <dsp:nvSpPr>
        <dsp:cNvPr id="0" name=""/>
        <dsp:cNvSpPr/>
      </dsp:nvSpPr>
      <dsp:spPr>
        <a:xfrm>
          <a:off x="1448344" y="2555412"/>
          <a:ext cx="497999" cy="541390"/>
        </a:xfrm>
        <a:prstGeom prst="rect">
          <a:avLst/>
        </a:prstGeom>
        <a:blipFill rotWithShape="1">
          <a:blip xmlns:r="http://schemas.openxmlformats.org/officeDocument/2006/relationships" r:embed="rId2"/>
          <a:srcRect/>
          <a:stretch>
            <a:fillRect t="-8000" b="-8000"/>
          </a:stretch>
        </a:blip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43C5E84-D743-48A4-A6DB-86712E5C33E6}">
      <dsp:nvSpPr>
        <dsp:cNvPr id="0" name=""/>
        <dsp:cNvSpPr/>
      </dsp:nvSpPr>
      <dsp:spPr>
        <a:xfrm rot="5400000" flipV="1">
          <a:off x="2705563" y="2089378"/>
          <a:ext cx="3149218" cy="33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48213" bIns="0" numCol="1" spcCol="1270" anchor="t" anchorCtr="0">
          <a:noAutofit/>
        </a:bodyPr>
        <a:lstStyle/>
        <a:p>
          <a:pPr marL="0" lvl="0" indent="0" algn="r" defTabSz="977900">
            <a:lnSpc>
              <a:spcPct val="90000"/>
            </a:lnSpc>
            <a:spcBef>
              <a:spcPct val="0"/>
            </a:spcBef>
            <a:spcAft>
              <a:spcPct val="35000"/>
            </a:spcAft>
            <a:buNone/>
          </a:pPr>
          <a:endParaRPr lang="el-GR" sz="2200" i="1" kern="1200" dirty="0"/>
        </a:p>
      </dsp:txBody>
      <dsp:txXfrm rot="10800000">
        <a:off x="2705563" y="2089378"/>
        <a:ext cx="3149218" cy="33832"/>
      </dsp:txXfrm>
    </dsp:sp>
    <dsp:sp modelId="{3955054F-2A88-410B-BFCC-28CDD900784C}">
      <dsp:nvSpPr>
        <dsp:cNvPr id="0" name=""/>
        <dsp:cNvSpPr/>
      </dsp:nvSpPr>
      <dsp:spPr>
        <a:xfrm>
          <a:off x="4217974" y="174312"/>
          <a:ext cx="3402682" cy="3480264"/>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8213" rIns="142240" bIns="142240" numCol="1" spcCol="1270" anchor="t" anchorCtr="0">
          <a:noAutofit/>
        </a:bodyPr>
        <a:lstStyle/>
        <a:p>
          <a:pPr marL="228600" lvl="1" indent="-228600" algn="l" defTabSz="889000">
            <a:lnSpc>
              <a:spcPct val="90000"/>
            </a:lnSpc>
            <a:spcBef>
              <a:spcPct val="0"/>
            </a:spcBef>
            <a:spcAft>
              <a:spcPct val="15000"/>
            </a:spcAft>
            <a:buChar char="•"/>
          </a:pPr>
          <a:r>
            <a:rPr lang="el-GR" sz="2000" kern="1200" dirty="0">
              <a:latin typeface="+mn-lt"/>
            </a:rPr>
            <a:t>Το υλικό παρέχει </a:t>
          </a:r>
          <a:r>
            <a:rPr lang="el-GR" sz="2000" kern="1200" dirty="0">
              <a:solidFill>
                <a:srgbClr val="FF0000"/>
              </a:solidFill>
              <a:latin typeface="+mn-lt"/>
            </a:rPr>
            <a:t>έναυσμα για περαιτέρω μελέτη</a:t>
          </a:r>
          <a:r>
            <a:rPr lang="el-GR" sz="2000" kern="1200" dirty="0">
              <a:latin typeface="+mn-lt"/>
            </a:rPr>
            <a:t> καθώς επίσης και </a:t>
          </a:r>
          <a:r>
            <a:rPr lang="el-GR" sz="2000" kern="1200" dirty="0">
              <a:solidFill>
                <a:srgbClr val="FF0000"/>
              </a:solidFill>
              <a:latin typeface="+mn-lt"/>
            </a:rPr>
            <a:t>δραστηριότητες οι οποίες ενθαρρύνουν στην εφαρμογή των γνώσεων στην καθημερινότητα</a:t>
          </a:r>
          <a:endParaRPr lang="el-GR" sz="2000" kern="1200" dirty="0">
            <a:solidFill>
              <a:srgbClr val="FF0000"/>
            </a:solidFill>
            <a:latin typeface="+mn-lt"/>
            <a:cs typeface="Calibri" panose="020F0502020204030204" pitchFamily="34" charset="0"/>
          </a:endParaRPr>
        </a:p>
      </dsp:txBody>
      <dsp:txXfrm>
        <a:off x="4217974" y="174312"/>
        <a:ext cx="3402682" cy="3480264"/>
      </dsp:txXfrm>
    </dsp:sp>
    <dsp:sp modelId="{AF0169E7-1DAE-4196-A3F6-D5AB0E3F5C22}">
      <dsp:nvSpPr>
        <dsp:cNvPr id="0" name=""/>
        <dsp:cNvSpPr/>
      </dsp:nvSpPr>
      <dsp:spPr>
        <a:xfrm rot="5400000" flipH="1" flipV="1">
          <a:off x="7049015" y="2979442"/>
          <a:ext cx="326528" cy="421959"/>
        </a:xfrm>
        <a:prstGeom prst="rect">
          <a:avLst/>
        </a:prstGeom>
        <a:blipFill rotWithShape="1">
          <a:blip xmlns:r="http://schemas.openxmlformats.org/officeDocument/2006/relationships" r:embed="rId3"/>
          <a:srcRect/>
          <a:stretch>
            <a:fillRect l="-7000" r="-7000"/>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D63257-E669-4243-A9A4-D66348C63777}">
      <dsp:nvSpPr>
        <dsp:cNvPr id="0" name=""/>
        <dsp:cNvSpPr/>
      </dsp:nvSpPr>
      <dsp:spPr>
        <a:xfrm rot="16200000">
          <a:off x="-728766" y="2106462"/>
          <a:ext cx="3149218" cy="236867"/>
        </a:xfrm>
        <a:prstGeom prst="rect">
          <a:avLst/>
        </a:prstGeom>
        <a:solidFill>
          <a:schemeClr val="accent4">
            <a:lumMod val="75000"/>
          </a:schemeClr>
        </a:solid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0" tIns="0" rIns="146049" bIns="0" numCol="1" spcCol="1270" anchor="t" anchorCtr="0">
          <a:noAutofit/>
        </a:bodyPr>
        <a:lstStyle/>
        <a:p>
          <a:pPr marL="0" lvl="0" indent="0" algn="r" defTabSz="889000">
            <a:lnSpc>
              <a:spcPct val="90000"/>
            </a:lnSpc>
            <a:spcBef>
              <a:spcPct val="0"/>
            </a:spcBef>
            <a:spcAft>
              <a:spcPct val="35000"/>
            </a:spcAft>
            <a:buNone/>
          </a:pPr>
          <a:r>
            <a:rPr lang="el-GR" sz="2000" i="1" kern="1200" dirty="0"/>
            <a:t>5ο Ερευνητικό Ερώτημα</a:t>
          </a:r>
        </a:p>
      </dsp:txBody>
      <dsp:txXfrm>
        <a:off x="-728766" y="2106462"/>
        <a:ext cx="3149218" cy="236867"/>
      </dsp:txXfrm>
    </dsp:sp>
    <dsp:sp modelId="{DA682991-FBFB-4FB5-A06A-4CFC20D2F46D}">
      <dsp:nvSpPr>
        <dsp:cNvPr id="0" name=""/>
        <dsp:cNvSpPr/>
      </dsp:nvSpPr>
      <dsp:spPr>
        <a:xfrm>
          <a:off x="1221290" y="153166"/>
          <a:ext cx="2730248" cy="3506371"/>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6049" rIns="142240" bIns="142240" numCol="1" spcCol="1270" anchor="t" anchorCtr="0">
          <a:noAutofit/>
        </a:bodyPr>
        <a:lstStyle/>
        <a:p>
          <a:pPr marL="228600" lvl="1" indent="-228600" algn="ctr" defTabSz="889000">
            <a:lnSpc>
              <a:spcPct val="90000"/>
            </a:lnSpc>
            <a:spcBef>
              <a:spcPct val="0"/>
            </a:spcBef>
            <a:spcAft>
              <a:spcPct val="15000"/>
            </a:spcAft>
            <a:buChar char="•"/>
          </a:pPr>
          <a:r>
            <a:rPr lang="el-GR" sz="2000" b="1" kern="1200" dirty="0">
              <a:latin typeface="CIDFont+F3"/>
            </a:rPr>
            <a:t>Το Ε.Υ περιλαμβάνει δραστηριότητες για την </a:t>
          </a:r>
          <a:r>
            <a:rPr lang="el-GR" sz="2000" b="1" kern="1200" dirty="0">
              <a:solidFill>
                <a:srgbClr val="FF0000"/>
              </a:solidFill>
              <a:latin typeface="CIDFont+F3"/>
            </a:rPr>
            <a:t>ανάπτυξη της κριτικής σκέψης</a:t>
          </a:r>
          <a:r>
            <a:rPr lang="el-GR" sz="2000" b="1" kern="1200" dirty="0">
              <a:latin typeface="CIDFont+F3"/>
            </a:rPr>
            <a:t>, καθώς και δραστηριότητες μέσα από τις οποίες μπορούν να </a:t>
          </a:r>
          <a:r>
            <a:rPr lang="el-GR" sz="2000" b="1" kern="1200" dirty="0">
              <a:solidFill>
                <a:srgbClr val="FF0000"/>
              </a:solidFill>
              <a:latin typeface="CIDFont+F3"/>
            </a:rPr>
            <a:t>εκφράσουν την άποψή τους</a:t>
          </a:r>
          <a:r>
            <a:rPr lang="el-GR" sz="2000" kern="1200" dirty="0">
              <a:solidFill>
                <a:srgbClr val="FF0000"/>
              </a:solidFill>
              <a:latin typeface="CIDFont+F3"/>
            </a:rPr>
            <a:t>;</a:t>
          </a:r>
          <a:endParaRPr lang="el-GR" sz="2000" kern="1200" dirty="0">
            <a:solidFill>
              <a:srgbClr val="FF0000"/>
            </a:solidFill>
            <a:latin typeface="Calibri" panose="020F0502020204030204" pitchFamily="34" charset="0"/>
            <a:cs typeface="Calibri" panose="020F0502020204030204" pitchFamily="34" charset="0"/>
          </a:endParaRPr>
        </a:p>
      </dsp:txBody>
      <dsp:txXfrm>
        <a:off x="1221290" y="153166"/>
        <a:ext cx="2730248" cy="3506371"/>
      </dsp:txXfrm>
    </dsp:sp>
    <dsp:sp modelId="{B1AC5A02-C86C-4D46-A71B-E229B6AEFD18}">
      <dsp:nvSpPr>
        <dsp:cNvPr id="0" name=""/>
        <dsp:cNvSpPr/>
      </dsp:nvSpPr>
      <dsp:spPr>
        <a:xfrm>
          <a:off x="549178" y="4896"/>
          <a:ext cx="547466" cy="629905"/>
        </a:xfrm>
        <a:prstGeom prst="rect">
          <a:avLst/>
        </a:prstGeom>
        <a:blipFill rotWithShape="1">
          <a:blip xmlns:r="http://schemas.openxmlformats.org/officeDocument/2006/relationships" r:embed="rId1"/>
          <a:srcRect/>
          <a:stretch>
            <a:fillRect t="-6000" b="-6000"/>
          </a:stretch>
        </a:blip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7E59975-D61E-4CE0-9D6D-940A4181D502}">
      <dsp:nvSpPr>
        <dsp:cNvPr id="0" name=""/>
        <dsp:cNvSpPr/>
      </dsp:nvSpPr>
      <dsp:spPr>
        <a:xfrm rot="16200000">
          <a:off x="3004241" y="2020353"/>
          <a:ext cx="3149218" cy="1655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46049" bIns="0" numCol="1" spcCol="1270" anchor="t" anchorCtr="0">
          <a:noAutofit/>
        </a:bodyPr>
        <a:lstStyle/>
        <a:p>
          <a:pPr marL="0" lvl="0" indent="0" algn="r" defTabSz="488950">
            <a:lnSpc>
              <a:spcPct val="90000"/>
            </a:lnSpc>
            <a:spcBef>
              <a:spcPct val="0"/>
            </a:spcBef>
            <a:spcAft>
              <a:spcPct val="35000"/>
            </a:spcAft>
            <a:buNone/>
          </a:pPr>
          <a:endParaRPr lang="el-GR" sz="1100" i="1" kern="1200" dirty="0"/>
        </a:p>
      </dsp:txBody>
      <dsp:txXfrm>
        <a:off x="3004241" y="2020353"/>
        <a:ext cx="3149218" cy="165598"/>
      </dsp:txXfrm>
    </dsp:sp>
    <dsp:sp modelId="{0309C0AD-1482-4A45-A602-3A6F8C159C7F}">
      <dsp:nvSpPr>
        <dsp:cNvPr id="0" name=""/>
        <dsp:cNvSpPr/>
      </dsp:nvSpPr>
      <dsp:spPr>
        <a:xfrm>
          <a:off x="4661378" y="528543"/>
          <a:ext cx="1132316" cy="3149218"/>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608" tIns="146049" rIns="419608" bIns="419608" numCol="1" spcCol="1270" anchor="t" anchorCtr="0">
          <a:noAutofit/>
        </a:bodyPr>
        <a:lstStyle/>
        <a:p>
          <a:pPr marL="285750" lvl="1" indent="-285750" algn="l" defTabSz="2044700">
            <a:lnSpc>
              <a:spcPct val="90000"/>
            </a:lnSpc>
            <a:spcBef>
              <a:spcPct val="0"/>
            </a:spcBef>
            <a:spcAft>
              <a:spcPct val="15000"/>
            </a:spcAft>
            <a:buChar char="•"/>
          </a:pPr>
          <a:endParaRPr lang="el-GR" sz="4600" kern="1200" dirty="0">
            <a:solidFill>
              <a:srgbClr val="FF0000"/>
            </a:solidFill>
          </a:endParaRPr>
        </a:p>
      </dsp:txBody>
      <dsp:txXfrm>
        <a:off x="4661378" y="528543"/>
        <a:ext cx="1132316" cy="3149218"/>
      </dsp:txXfrm>
    </dsp:sp>
    <dsp:sp modelId="{D6AF16A9-B6D6-4EBB-8C2D-3F8901FD7A58}">
      <dsp:nvSpPr>
        <dsp:cNvPr id="0" name=""/>
        <dsp:cNvSpPr/>
      </dsp:nvSpPr>
      <dsp:spPr>
        <a:xfrm>
          <a:off x="1434038" y="2880473"/>
          <a:ext cx="490729" cy="533486"/>
        </a:xfrm>
        <a:prstGeom prst="rect">
          <a:avLst/>
        </a:prstGeom>
        <a:blipFill rotWithShape="1">
          <a:blip xmlns:r="http://schemas.openxmlformats.org/officeDocument/2006/relationships" r:embed="rId2"/>
          <a:srcRect/>
          <a:stretch>
            <a:fillRect t="-8000" b="-8000"/>
          </a:stretch>
        </a:blip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43C5E84-D743-48A4-A6DB-86712E5C33E6}">
      <dsp:nvSpPr>
        <dsp:cNvPr id="0" name=""/>
        <dsp:cNvSpPr/>
      </dsp:nvSpPr>
      <dsp:spPr>
        <a:xfrm rot="5400000" flipV="1">
          <a:off x="2884254" y="2027639"/>
          <a:ext cx="3149218" cy="33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46049" bIns="0" numCol="1" spcCol="1270" anchor="t" anchorCtr="0">
          <a:noAutofit/>
        </a:bodyPr>
        <a:lstStyle/>
        <a:p>
          <a:pPr marL="0" lvl="0" indent="0" algn="r" defTabSz="977900">
            <a:lnSpc>
              <a:spcPct val="90000"/>
            </a:lnSpc>
            <a:spcBef>
              <a:spcPct val="0"/>
            </a:spcBef>
            <a:spcAft>
              <a:spcPct val="35000"/>
            </a:spcAft>
            <a:buNone/>
          </a:pPr>
          <a:endParaRPr lang="el-GR" sz="2200" i="1" kern="1200" dirty="0"/>
        </a:p>
      </dsp:txBody>
      <dsp:txXfrm rot="10800000">
        <a:off x="2884254" y="2027639"/>
        <a:ext cx="3149218" cy="33338"/>
      </dsp:txXfrm>
    </dsp:sp>
    <dsp:sp modelId="{3955054F-2A88-410B-BFCC-28CDD900784C}">
      <dsp:nvSpPr>
        <dsp:cNvPr id="0" name=""/>
        <dsp:cNvSpPr/>
      </dsp:nvSpPr>
      <dsp:spPr>
        <a:xfrm>
          <a:off x="4524894" y="517441"/>
          <a:ext cx="3098366" cy="2670033"/>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6049" rIns="142240" bIns="142240" numCol="1" spcCol="1270" anchor="t" anchorCtr="0">
          <a:noAutofit/>
        </a:bodyPr>
        <a:lstStyle/>
        <a:p>
          <a:pPr marL="228600" lvl="1" indent="-228600" algn="l" defTabSz="889000">
            <a:lnSpc>
              <a:spcPct val="90000"/>
            </a:lnSpc>
            <a:spcBef>
              <a:spcPct val="0"/>
            </a:spcBef>
            <a:spcAft>
              <a:spcPct val="15000"/>
            </a:spcAft>
            <a:buChar char="•"/>
          </a:pPr>
          <a:r>
            <a:rPr lang="el-GR" sz="2000" kern="1200" dirty="0">
              <a:latin typeface="+mn-lt"/>
            </a:rPr>
            <a:t>Το Ε.Υ περιλαμβάνει στο βαθμό </a:t>
          </a:r>
          <a:r>
            <a:rPr lang="el-GR" sz="2000" i="1" kern="1200" dirty="0">
              <a:latin typeface="+mn-lt"/>
            </a:rPr>
            <a:t>«Πάρα πολύ», </a:t>
          </a:r>
          <a:r>
            <a:rPr lang="el-GR" sz="2000" kern="1200" dirty="0">
              <a:latin typeface="+mn-lt"/>
            </a:rPr>
            <a:t>δραστηριότητες για την </a:t>
          </a:r>
          <a:r>
            <a:rPr lang="el-GR" sz="2000" kern="1200" dirty="0">
              <a:solidFill>
                <a:srgbClr val="FF0000"/>
              </a:solidFill>
              <a:latin typeface="+mn-lt"/>
            </a:rPr>
            <a:t>ανάπτυξη της κριτικής σκέψης </a:t>
          </a:r>
          <a:r>
            <a:rPr lang="el-GR" sz="2000" kern="1200" dirty="0">
              <a:latin typeface="+mn-lt"/>
            </a:rPr>
            <a:t>&amp; έκφρασης της άποψης.</a:t>
          </a:r>
          <a:endParaRPr lang="el-GR" sz="2000" kern="1200" dirty="0">
            <a:solidFill>
              <a:srgbClr val="FF0000"/>
            </a:solidFill>
            <a:latin typeface="+mn-lt"/>
            <a:cs typeface="Calibri" panose="020F0502020204030204" pitchFamily="34" charset="0"/>
          </a:endParaRPr>
        </a:p>
      </dsp:txBody>
      <dsp:txXfrm>
        <a:off x="4524894" y="517441"/>
        <a:ext cx="3098366" cy="2670033"/>
      </dsp:txXfrm>
    </dsp:sp>
    <dsp:sp modelId="{AF0169E7-1DAE-4196-A3F6-D5AB0E3F5C22}">
      <dsp:nvSpPr>
        <dsp:cNvPr id="0" name=""/>
        <dsp:cNvSpPr/>
      </dsp:nvSpPr>
      <dsp:spPr>
        <a:xfrm rot="5400000" flipH="1" flipV="1">
          <a:off x="7120327" y="2546937"/>
          <a:ext cx="321762" cy="415799"/>
        </a:xfrm>
        <a:prstGeom prst="rect">
          <a:avLst/>
        </a:prstGeom>
        <a:blipFill rotWithShape="1">
          <a:blip xmlns:r="http://schemas.openxmlformats.org/officeDocument/2006/relationships" r:embed="rId3"/>
          <a:srcRect/>
          <a:stretch>
            <a:fillRect l="-7000" r="-7000"/>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architecture">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architecture">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D9FFFB4-400D-1240-AB24-6F86C96D4DFB}" type="datetimeFigureOut">
              <a:rPr lang="en-US" smtClean="0"/>
              <a:pPr/>
              <a:t>12/2/2023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19752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9FFFB4-400D-1240-AB24-6F86C96D4DFB}" type="datetimeFigureOut">
              <a:rPr lang="en-US" smtClean="0"/>
              <a:pPr/>
              <a:t>12/2/2023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91835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9FFFB4-400D-1240-AB24-6F86C96D4DFB}" type="datetimeFigureOut">
              <a:rPr lang="en-US" smtClean="0"/>
              <a:pPr/>
              <a:t>12/2/2023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55898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1321766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9FFFB4-400D-1240-AB24-6F86C96D4DFB}" type="datetimeFigureOut">
              <a:rPr lang="en-US" smtClean="0"/>
              <a:pPr/>
              <a:t>12/2/2023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91041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D9FFFB4-400D-1240-AB24-6F86C96D4DFB}" type="datetimeFigureOut">
              <a:rPr lang="en-US" smtClean="0"/>
              <a:pPr/>
              <a:t>12/2/2023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56469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D9FFFB4-400D-1240-AB24-6F86C96D4DFB}" type="datetimeFigureOut">
              <a:rPr lang="en-US" smtClean="0"/>
              <a:pPr/>
              <a:t>12/2/2023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18029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D9FFFB4-400D-1240-AB24-6F86C96D4DFB}" type="datetimeFigureOut">
              <a:rPr lang="en-US" smtClean="0"/>
              <a:pPr/>
              <a:t>12/2/2023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18373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D9FFFB4-400D-1240-AB24-6F86C96D4DFB}" type="datetimeFigureOut">
              <a:rPr lang="en-US" smtClean="0"/>
              <a:pPr/>
              <a:t>12/2/2023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89263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9FFFB4-400D-1240-AB24-6F86C96D4DFB}" type="datetimeFigureOut">
              <a:rPr lang="en-US" smtClean="0"/>
              <a:pPr/>
              <a:t>12/2/2023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93948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D9FFFB4-400D-1240-AB24-6F86C96D4DFB}" type="datetimeFigureOut">
              <a:rPr lang="en-US" smtClean="0"/>
              <a:pPr/>
              <a:t>12/2/2023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49002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D9FFFB4-400D-1240-AB24-6F86C96D4DFB}" type="datetimeFigureOut">
              <a:rPr lang="en-US" smtClean="0"/>
              <a:pPr/>
              <a:t>12/2/2023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6416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9FFFB4-400D-1240-AB24-6F86C96D4DFB}" type="datetimeFigureOut">
              <a:rPr lang="en-US" smtClean="0"/>
              <a:pPr/>
              <a:t>12/2/2023</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
        <p:nvSpPr>
          <p:cNvPr id="7" name="Freeform 8">
            <a:extLst>
              <a:ext uri="{FF2B5EF4-FFF2-40B4-BE49-F238E27FC236}">
                <a16:creationId xmlns:a16="http://schemas.microsoft.com/office/drawing/2014/main" id="{B4FF9AA7-62A4-486F-BF93-A98191ACA002}"/>
              </a:ext>
            </a:extLst>
          </p:cNvPr>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916363957"/>
      </p:ext>
    </p:extLst>
  </p:cSld>
  <p:clrMap bg1="lt1" tx1="dk1" bg2="lt2" tx2="dk2" accent1="accent1" accent2="accent2" accent3="accent3" accent4="accent4" accent5="accent5" accent6="accent6" hlink="hlink" folHlink="folHlink"/>
  <p:sldLayoutIdLst>
    <p:sldLayoutId id="2147484613" r:id="rId1"/>
    <p:sldLayoutId id="2147484614" r:id="rId2"/>
    <p:sldLayoutId id="2147484615" r:id="rId3"/>
    <p:sldLayoutId id="2147484616" r:id="rId4"/>
    <p:sldLayoutId id="2147484617" r:id="rId5"/>
    <p:sldLayoutId id="2147484618" r:id="rId6"/>
    <p:sldLayoutId id="2147484619" r:id="rId7"/>
    <p:sldLayoutId id="2147484620" r:id="rId8"/>
    <p:sldLayoutId id="2147484621" r:id="rId9"/>
    <p:sldLayoutId id="2147484622" r:id="rId10"/>
    <p:sldLayoutId id="2147484623" r:id="rId11"/>
    <p:sldLayoutId id="214748462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chamilo.datacenter.uoc.gr/metchamilo/courses/ANTHLIAKAPROIONTA/index.php?id_session=0&amp;isStudentView=true" TargetMode="Externa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13" Type="http://schemas.microsoft.com/office/2007/relationships/diagramDrawing" Target="../diagrams/drawing2.xml"/><Relationship Id="rId3" Type="http://schemas.openxmlformats.org/officeDocument/2006/relationships/diagramLayout" Target="../diagrams/layout1.xml"/><Relationship Id="rId7" Type="http://schemas.openxmlformats.org/officeDocument/2006/relationships/image" Target="../media/image5.png"/><Relationship Id="rId12" Type="http://schemas.openxmlformats.org/officeDocument/2006/relationships/diagramColors" Target="../diagrams/colors2.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11" Type="http://schemas.openxmlformats.org/officeDocument/2006/relationships/diagramQuickStyle" Target="../diagrams/quickStyle2.xml"/><Relationship Id="rId5" Type="http://schemas.openxmlformats.org/officeDocument/2006/relationships/diagramColors" Target="../diagrams/colors1.xml"/><Relationship Id="rId10" Type="http://schemas.openxmlformats.org/officeDocument/2006/relationships/diagramLayout" Target="../diagrams/layout2.xml"/><Relationship Id="rId4" Type="http://schemas.openxmlformats.org/officeDocument/2006/relationships/diagramQuickStyle" Target="../diagrams/quickStyle1.xml"/><Relationship Id="rId9" Type="http://schemas.openxmlformats.org/officeDocument/2006/relationships/diagramData" Target="../diagrams/data2.xml"/><Relationship Id="rId1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3648" y="476672"/>
            <a:ext cx="7199240" cy="765652"/>
          </a:xfrm>
        </p:spPr>
        <p:txBody>
          <a:bodyPr>
            <a:noAutofit/>
          </a:bodyPr>
          <a:lstStyle/>
          <a:p>
            <a:pPr algn="ctr"/>
            <a:r>
              <a:rPr lang="el-GR" sz="1400" b="0" dirty="0">
                <a:latin typeface="Book Antiqua" panose="02040602050305030304" pitchFamily="18" charset="0"/>
                <a:cs typeface="Calibri" panose="020F0502020204030204" pitchFamily="34" charset="0"/>
              </a:rPr>
              <a:t>Πρόγραμμα Μεταπτυχιακών Σπουδών: </a:t>
            </a:r>
            <a:br>
              <a:rPr lang="en-US" sz="1400" b="0" dirty="0">
                <a:latin typeface="Book Antiqua" panose="02040602050305030304" pitchFamily="18" charset="0"/>
                <a:cs typeface="Calibri" panose="020F0502020204030204" pitchFamily="34" charset="0"/>
              </a:rPr>
            </a:br>
            <a:r>
              <a:rPr lang="el-GR" sz="1400" b="0" dirty="0">
                <a:latin typeface="Book Antiqua" panose="02040602050305030304" pitchFamily="18" charset="0"/>
                <a:cs typeface="Calibri" panose="020F0502020204030204" pitchFamily="34" charset="0"/>
              </a:rPr>
              <a:t>«Επιστήμες της Αγωγής - Εξ Αποστάσεως Εκπαίδευση  με την χρήση των ΤΠΕ (e-</a:t>
            </a:r>
            <a:r>
              <a:rPr lang="el-GR" sz="1400" b="0" dirty="0" err="1">
                <a:latin typeface="Book Antiqua" panose="02040602050305030304" pitchFamily="18" charset="0"/>
                <a:cs typeface="Calibri" panose="020F0502020204030204" pitchFamily="34" charset="0"/>
              </a:rPr>
              <a:t>Learning</a:t>
            </a:r>
            <a:r>
              <a:rPr lang="el-GR" sz="1400" b="0" dirty="0">
                <a:latin typeface="Book Antiqua" panose="02040602050305030304" pitchFamily="18" charset="0"/>
                <a:cs typeface="Calibri" panose="020F0502020204030204" pitchFamily="34" charset="0"/>
              </a:rPr>
              <a:t>)»</a:t>
            </a:r>
          </a:p>
        </p:txBody>
      </p:sp>
      <p:sp>
        <p:nvSpPr>
          <p:cNvPr id="4" name="9 - Ορθογώνιο"/>
          <p:cNvSpPr/>
          <p:nvPr/>
        </p:nvSpPr>
        <p:spPr>
          <a:xfrm>
            <a:off x="971600" y="1467071"/>
            <a:ext cx="7848872" cy="1938992"/>
          </a:xfrm>
          <a:prstGeom prst="rect">
            <a:avLst/>
          </a:prstGeom>
          <a:solidFill>
            <a:schemeClr val="accent4">
              <a:lumMod val="40000"/>
              <a:lumOff val="60000"/>
            </a:schemeClr>
          </a:solidFill>
          <a:ln>
            <a:solidFill>
              <a:srgbClr val="FFA54B"/>
            </a:solidFill>
          </a:ln>
          <a:scene3d>
            <a:camera prst="orthographicFront"/>
            <a:lightRig rig="threePt" dir="t"/>
          </a:scene3d>
          <a:sp3d>
            <a:bevelT/>
          </a:sp3d>
        </p:spPr>
        <p:txBody>
          <a:bodyPr wrap="square">
            <a:spAutoFit/>
          </a:bodyPr>
          <a:lstStyle/>
          <a:p>
            <a:pPr algn="just"/>
            <a:r>
              <a:rPr lang="el-GR" sz="2400" dirty="0"/>
              <a:t>«Σχεδιασμός, υλοποίηση και αποτίμηση </a:t>
            </a:r>
            <a:r>
              <a:rPr lang="el-GR" sz="2400" dirty="0" err="1"/>
              <a:t>διαδραστικού</a:t>
            </a:r>
            <a:r>
              <a:rPr lang="el-GR" sz="2400" dirty="0"/>
              <a:t> εκπαιδευτικού υλικού με τη μέθοδο συμπληρωματικής </a:t>
            </a:r>
            <a:r>
              <a:rPr lang="el-GR" sz="2400" dirty="0" err="1"/>
              <a:t>εξΑΕ</a:t>
            </a:r>
            <a:r>
              <a:rPr lang="el-GR" sz="2400" dirty="0"/>
              <a:t> για τη διδασκαλία της ενότητας των αντηλιακών προϊόντων, σε μαθητές Γ’ Λυκείου, του Τομέα Υγείας – Πρόνοιας και Ευεξίας, Εσπερινής Επαγγελματικής Εκπαίδευσης»</a:t>
            </a:r>
          </a:p>
        </p:txBody>
      </p:sp>
      <p:sp>
        <p:nvSpPr>
          <p:cNvPr id="5" name="9 - Ορθογώνιο">
            <a:extLst>
              <a:ext uri="{FF2B5EF4-FFF2-40B4-BE49-F238E27FC236}">
                <a16:creationId xmlns:a16="http://schemas.microsoft.com/office/drawing/2014/main" id="{5FC948B8-3DA0-4F3B-BED4-00138AB956B4}"/>
              </a:ext>
            </a:extLst>
          </p:cNvPr>
          <p:cNvSpPr/>
          <p:nvPr/>
        </p:nvSpPr>
        <p:spPr>
          <a:xfrm>
            <a:off x="1582888" y="3645024"/>
            <a:ext cx="6840760" cy="584775"/>
          </a:xfrm>
          <a:prstGeom prst="rect">
            <a:avLst/>
          </a:prstGeom>
        </p:spPr>
        <p:txBody>
          <a:bodyPr wrap="square">
            <a:spAutoFit/>
          </a:bodyPr>
          <a:lstStyle/>
          <a:p>
            <a:pPr algn="ctr"/>
            <a:r>
              <a:rPr lang="el-GR" sz="3200" dirty="0"/>
              <a:t>Ειρήνη Ματσαρίδου</a:t>
            </a:r>
          </a:p>
        </p:txBody>
      </p:sp>
      <p:sp>
        <p:nvSpPr>
          <p:cNvPr id="6" name="9 - Ορθογώνιο">
            <a:extLst>
              <a:ext uri="{FF2B5EF4-FFF2-40B4-BE49-F238E27FC236}">
                <a16:creationId xmlns:a16="http://schemas.microsoft.com/office/drawing/2014/main" id="{9CF26B02-C1A9-42BA-8BC3-6F1CC64D2EA9}"/>
              </a:ext>
            </a:extLst>
          </p:cNvPr>
          <p:cNvSpPr/>
          <p:nvPr/>
        </p:nvSpPr>
        <p:spPr>
          <a:xfrm>
            <a:off x="1475656" y="4229799"/>
            <a:ext cx="6840760" cy="369332"/>
          </a:xfrm>
          <a:prstGeom prst="rect">
            <a:avLst/>
          </a:prstGeom>
        </p:spPr>
        <p:txBody>
          <a:bodyPr wrap="square">
            <a:spAutoFit/>
          </a:bodyPr>
          <a:lstStyle/>
          <a:p>
            <a:pPr algn="ctr"/>
            <a:r>
              <a:rPr lang="el-GR" sz="1800" dirty="0"/>
              <a:t>Επιτροπή Κρίσης ΔΕ</a:t>
            </a:r>
          </a:p>
        </p:txBody>
      </p:sp>
      <p:graphicFrame>
        <p:nvGraphicFramePr>
          <p:cNvPr id="3" name="Table 2">
            <a:extLst>
              <a:ext uri="{FF2B5EF4-FFF2-40B4-BE49-F238E27FC236}">
                <a16:creationId xmlns:a16="http://schemas.microsoft.com/office/drawing/2014/main" id="{A0146B91-01AF-408C-9DCC-078D8270F78D}"/>
              </a:ext>
            </a:extLst>
          </p:cNvPr>
          <p:cNvGraphicFramePr>
            <a:graphicFrameLocks noGrp="1"/>
          </p:cNvGraphicFramePr>
          <p:nvPr>
            <p:extLst>
              <p:ext uri="{D42A27DB-BD31-4B8C-83A1-F6EECF244321}">
                <p14:modId xmlns:p14="http://schemas.microsoft.com/office/powerpoint/2010/main" val="4124430860"/>
              </p:ext>
            </p:extLst>
          </p:nvPr>
        </p:nvGraphicFramePr>
        <p:xfrm>
          <a:off x="1692342" y="4601446"/>
          <a:ext cx="6659960" cy="1188720"/>
        </p:xfrm>
        <a:graphic>
          <a:graphicData uri="http://schemas.openxmlformats.org/drawingml/2006/table">
            <a:tbl>
              <a:tblPr firstRow="1" bandRow="1">
                <a:tableStyleId>{5C22544A-7EE6-4342-B048-85BDC9FD1C3A}</a:tableStyleId>
              </a:tblPr>
              <a:tblGrid>
                <a:gridCol w="2219987">
                  <a:extLst>
                    <a:ext uri="{9D8B030D-6E8A-4147-A177-3AD203B41FA5}">
                      <a16:colId xmlns:a16="http://schemas.microsoft.com/office/drawing/2014/main" val="4109302597"/>
                    </a:ext>
                  </a:extLst>
                </a:gridCol>
                <a:gridCol w="2329373">
                  <a:extLst>
                    <a:ext uri="{9D8B030D-6E8A-4147-A177-3AD203B41FA5}">
                      <a16:colId xmlns:a16="http://schemas.microsoft.com/office/drawing/2014/main" val="3686928967"/>
                    </a:ext>
                  </a:extLst>
                </a:gridCol>
                <a:gridCol w="2110600">
                  <a:extLst>
                    <a:ext uri="{9D8B030D-6E8A-4147-A177-3AD203B41FA5}">
                      <a16:colId xmlns:a16="http://schemas.microsoft.com/office/drawing/2014/main" val="3994619479"/>
                    </a:ext>
                  </a:extLst>
                </a:gridCol>
              </a:tblGrid>
              <a:tr h="370840">
                <a:tc>
                  <a:txBody>
                    <a:bodyPr/>
                    <a:lstStyle/>
                    <a:p>
                      <a:pPr algn="ctr"/>
                      <a:r>
                        <a:rPr lang="el-GR" sz="1800" b="1" kern="1200" dirty="0">
                          <a:solidFill>
                            <a:schemeClr val="tx1"/>
                          </a:solidFill>
                          <a:latin typeface="Times New Roman" panose="02020603050405020304" pitchFamily="18" charset="0"/>
                          <a:ea typeface="+mn-ea"/>
                          <a:cs typeface="Times New Roman" panose="02020603050405020304" pitchFamily="18" charset="0"/>
                        </a:rPr>
                        <a:t>Επιβλέπων Καθηγητής:</a:t>
                      </a:r>
                    </a:p>
                    <a:p>
                      <a:pPr algn="ctr"/>
                      <a:r>
                        <a:rPr lang="el-GR" sz="1800" b="1" kern="1200" dirty="0">
                          <a:solidFill>
                            <a:schemeClr val="tx1"/>
                          </a:solidFill>
                          <a:latin typeface="Times New Roman" panose="02020603050405020304" pitchFamily="18" charset="0"/>
                          <a:ea typeface="+mn-ea"/>
                          <a:cs typeface="Times New Roman" panose="02020603050405020304" pitchFamily="18" charset="0"/>
                        </a:rPr>
                        <a:t>Λάμπρος Καρβούνης</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694"/>
                    </a:solidFill>
                  </a:tcPr>
                </a:tc>
                <a:tc>
                  <a:txBody>
                    <a:bodyPr/>
                    <a:lstStyle/>
                    <a:p>
                      <a:pPr algn="ctr"/>
                      <a:r>
                        <a:rPr lang="el-GR" sz="1800" b="1" kern="1200" dirty="0">
                          <a:solidFill>
                            <a:schemeClr val="tx1"/>
                          </a:solidFill>
                          <a:latin typeface="Times New Roman" panose="02020603050405020304" pitchFamily="18" charset="0"/>
                          <a:ea typeface="+mn-ea"/>
                          <a:cs typeface="Times New Roman" panose="02020603050405020304" pitchFamily="18" charset="0"/>
                        </a:rPr>
                        <a:t>Συν- επιβλέπων Καθηγητής:</a:t>
                      </a:r>
                    </a:p>
                    <a:p>
                      <a:pPr algn="ctr"/>
                      <a:r>
                        <a:rPr lang="el-GR" sz="1800" b="1" kern="1200" dirty="0">
                          <a:solidFill>
                            <a:schemeClr val="tx1"/>
                          </a:solidFill>
                          <a:latin typeface="Times New Roman" panose="02020603050405020304" pitchFamily="18" charset="0"/>
                          <a:ea typeface="+mn-ea"/>
                          <a:cs typeface="Times New Roman" panose="02020603050405020304" pitchFamily="18" charset="0"/>
                        </a:rPr>
                        <a:t>Κωνσταντίνος</a:t>
                      </a:r>
                    </a:p>
                    <a:p>
                      <a:pPr algn="ctr"/>
                      <a:r>
                        <a:rPr lang="el-GR" sz="1800" b="1" kern="1200" dirty="0" err="1">
                          <a:solidFill>
                            <a:schemeClr val="tx1"/>
                          </a:solidFill>
                          <a:latin typeface="Times New Roman" panose="02020603050405020304" pitchFamily="18" charset="0"/>
                          <a:ea typeface="+mn-ea"/>
                          <a:cs typeface="Times New Roman" panose="02020603050405020304" pitchFamily="18" charset="0"/>
                        </a:rPr>
                        <a:t>Κωτσίδης</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69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800" b="1" kern="1200" dirty="0">
                          <a:solidFill>
                            <a:schemeClr val="tx1"/>
                          </a:solidFill>
                          <a:latin typeface="Times New Roman" panose="02020603050405020304" pitchFamily="18" charset="0"/>
                          <a:ea typeface="+mn-ea"/>
                          <a:cs typeface="Times New Roman" panose="02020603050405020304" pitchFamily="18" charset="0"/>
                        </a:rPr>
                        <a:t>Συν- επιβλέπων Καθηγητής:</a:t>
                      </a:r>
                    </a:p>
                    <a:p>
                      <a:pPr algn="ctr"/>
                      <a:r>
                        <a:rPr lang="el-GR" sz="1800" b="1" kern="1200" dirty="0">
                          <a:solidFill>
                            <a:schemeClr val="tx1"/>
                          </a:solidFill>
                          <a:latin typeface="Times New Roman" panose="02020603050405020304" pitchFamily="18" charset="0"/>
                          <a:ea typeface="+mn-ea"/>
                          <a:cs typeface="Times New Roman" panose="02020603050405020304" pitchFamily="18" charset="0"/>
                        </a:rPr>
                        <a:t>Χαράλαμπος </a:t>
                      </a:r>
                      <a:r>
                        <a:rPr lang="el-GR" sz="1800" b="1" kern="1200" dirty="0" err="1">
                          <a:solidFill>
                            <a:schemeClr val="tx1"/>
                          </a:solidFill>
                          <a:latin typeface="Times New Roman" panose="02020603050405020304" pitchFamily="18" charset="0"/>
                          <a:ea typeface="+mn-ea"/>
                          <a:cs typeface="Times New Roman" panose="02020603050405020304" pitchFamily="18" charset="0"/>
                        </a:rPr>
                        <a:t>Μουζάκης</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694"/>
                    </a:solidFill>
                  </a:tcPr>
                </a:tc>
                <a:extLst>
                  <a:ext uri="{0D108BD9-81ED-4DB2-BD59-A6C34878D82A}">
                    <a16:rowId xmlns:a16="http://schemas.microsoft.com/office/drawing/2014/main" val="3388500181"/>
                  </a:ext>
                </a:extLst>
              </a:tr>
            </a:tbl>
          </a:graphicData>
        </a:graphic>
      </p:graphicFrame>
      <p:sp>
        <p:nvSpPr>
          <p:cNvPr id="7" name="Rectangle 1">
            <a:extLst>
              <a:ext uri="{FF2B5EF4-FFF2-40B4-BE49-F238E27FC236}">
                <a16:creationId xmlns:a16="http://schemas.microsoft.com/office/drawing/2014/main" id="{AF3DF129-8D53-46ED-BDF6-E778C74EF976}"/>
              </a:ext>
            </a:extLst>
          </p:cNvPr>
          <p:cNvSpPr>
            <a:spLocks noChangeArrowheads="1"/>
          </p:cNvSpPr>
          <p:nvPr/>
        </p:nvSpPr>
        <p:spPr bwMode="auto">
          <a:xfrm>
            <a:off x="1387370" y="5877272"/>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2023</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729153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br>
              <a:rPr lang="el-GR" sz="3600" dirty="0"/>
            </a:br>
            <a:r>
              <a:rPr lang="el-GR" sz="3600" dirty="0"/>
              <a:t>6. Παραγόμενο εκπαιδευτικό υλικό</a:t>
            </a:r>
            <a:r>
              <a:rPr lang="en-US" sz="3600" dirty="0"/>
              <a:t> (2/3)</a:t>
            </a:r>
            <a:endParaRPr lang="el-GR" sz="3600" b="1" dirty="0">
              <a:solidFill>
                <a:srgbClr val="FF0000"/>
              </a:solidFill>
            </a:endParaRPr>
          </a:p>
        </p:txBody>
      </p:sp>
      <p:pic>
        <p:nvPicPr>
          <p:cNvPr id="4" name="Picture 3">
            <a:extLst>
              <a:ext uri="{FF2B5EF4-FFF2-40B4-BE49-F238E27FC236}">
                <a16:creationId xmlns:a16="http://schemas.microsoft.com/office/drawing/2014/main" id="{0E17DD81-4EA2-4094-9533-BDF7BAD49C1E}"/>
              </a:ext>
            </a:extLst>
          </p:cNvPr>
          <p:cNvPicPr>
            <a:picLocks noChangeAspect="1"/>
          </p:cNvPicPr>
          <p:nvPr/>
        </p:nvPicPr>
        <p:blipFill>
          <a:blip r:embed="rId2"/>
          <a:stretch>
            <a:fillRect/>
          </a:stretch>
        </p:blipFill>
        <p:spPr>
          <a:xfrm>
            <a:off x="1115616" y="1484784"/>
            <a:ext cx="7452320" cy="4535249"/>
          </a:xfrm>
          <a:prstGeom prst="rect">
            <a:avLst/>
          </a:prstGeom>
        </p:spPr>
      </p:pic>
    </p:spTree>
    <p:extLst>
      <p:ext uri="{BB962C8B-B14F-4D97-AF65-F5344CB8AC3E}">
        <p14:creationId xmlns:p14="http://schemas.microsoft.com/office/powerpoint/2010/main" val="2917306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E81CFCA-54A3-4E72-87C9-56970010A226}"/>
              </a:ext>
            </a:extLst>
          </p:cNvPr>
          <p:cNvSpPr>
            <a:spLocks noGrp="1"/>
          </p:cNvSpPr>
          <p:nvPr>
            <p:ph idx="1"/>
          </p:nvPr>
        </p:nvSpPr>
        <p:spPr>
          <a:xfrm>
            <a:off x="683568" y="1440517"/>
            <a:ext cx="8280920" cy="548323"/>
          </a:xfrm>
        </p:spPr>
        <p:txBody>
          <a:bodyPr>
            <a:normAutofit fontScale="92500" lnSpcReduction="20000"/>
          </a:bodyPr>
          <a:lstStyle/>
          <a:p>
            <a:pPr marL="0" indent="0" algn="ctr">
              <a:buNone/>
            </a:pPr>
            <a:r>
              <a:rPr lang="el-GR" sz="2400" dirty="0">
                <a:hlinkClick r:id="rId2"/>
              </a:rPr>
              <a:t>Αρχική Εικόνα του Ε.Υ</a:t>
            </a:r>
            <a:endParaRPr lang="en-US" sz="2400" dirty="0"/>
          </a:p>
          <a:p>
            <a:pPr marL="0" indent="0" algn="ctr">
              <a:buNone/>
            </a:pPr>
            <a:endParaRPr lang="el-GR" sz="2400" dirty="0"/>
          </a:p>
        </p:txBody>
      </p:sp>
      <p:sp>
        <p:nvSpPr>
          <p:cNvPr id="3" name="Title 2">
            <a:extLst>
              <a:ext uri="{FF2B5EF4-FFF2-40B4-BE49-F238E27FC236}">
                <a16:creationId xmlns:a16="http://schemas.microsoft.com/office/drawing/2014/main" id="{CA9C3E83-2768-4B32-9282-CC70FBE74193}"/>
              </a:ext>
            </a:extLst>
          </p:cNvPr>
          <p:cNvSpPr>
            <a:spLocks noGrp="1"/>
          </p:cNvSpPr>
          <p:nvPr>
            <p:ph type="title"/>
          </p:nvPr>
        </p:nvSpPr>
        <p:spPr>
          <a:xfrm>
            <a:off x="1143000" y="365127"/>
            <a:ext cx="7677472" cy="1075390"/>
          </a:xfrm>
        </p:spPr>
        <p:txBody>
          <a:bodyPr>
            <a:noAutofit/>
          </a:bodyPr>
          <a:lstStyle/>
          <a:p>
            <a:r>
              <a:rPr lang="el-GR" sz="3600" dirty="0"/>
              <a:t>6. Παραγόμενο εκπαιδευτικό υλικό</a:t>
            </a:r>
            <a:r>
              <a:rPr lang="en-US" sz="3600" dirty="0"/>
              <a:t> (3/3)</a:t>
            </a:r>
            <a:endParaRPr lang="el-GR" sz="3600" dirty="0"/>
          </a:p>
        </p:txBody>
      </p:sp>
      <p:pic>
        <p:nvPicPr>
          <p:cNvPr id="4" name="Picture 3">
            <a:extLst>
              <a:ext uri="{FF2B5EF4-FFF2-40B4-BE49-F238E27FC236}">
                <a16:creationId xmlns:a16="http://schemas.microsoft.com/office/drawing/2014/main" id="{DC40B3A8-61A6-47BB-9D91-E38A0B2EF9DF}"/>
              </a:ext>
            </a:extLst>
          </p:cNvPr>
          <p:cNvPicPr>
            <a:picLocks noChangeAspect="1"/>
          </p:cNvPicPr>
          <p:nvPr/>
        </p:nvPicPr>
        <p:blipFill>
          <a:blip r:embed="rId3"/>
          <a:stretch>
            <a:fillRect/>
          </a:stretch>
        </p:blipFill>
        <p:spPr>
          <a:xfrm>
            <a:off x="2555776" y="2060848"/>
            <a:ext cx="4275226" cy="3752193"/>
          </a:xfrm>
          <a:prstGeom prst="rect">
            <a:avLst/>
          </a:prstGeom>
        </p:spPr>
      </p:pic>
    </p:spTree>
    <p:extLst>
      <p:ext uri="{BB962C8B-B14F-4D97-AF65-F5344CB8AC3E}">
        <p14:creationId xmlns:p14="http://schemas.microsoft.com/office/powerpoint/2010/main" val="1944852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59632" y="644497"/>
            <a:ext cx="7776864" cy="576064"/>
          </a:xfrm>
        </p:spPr>
        <p:txBody>
          <a:bodyPr>
            <a:noAutofit/>
          </a:bodyPr>
          <a:lstStyle/>
          <a:p>
            <a:r>
              <a:rPr lang="el-GR" sz="3600" dirty="0"/>
              <a:t>7. Μεθοδολογία</a:t>
            </a:r>
            <a:r>
              <a:rPr lang="en-US" sz="3600" dirty="0"/>
              <a:t> </a:t>
            </a:r>
            <a:r>
              <a:rPr lang="el-GR" sz="3600" dirty="0"/>
              <a:t>Έρευνας (1/2)</a:t>
            </a:r>
            <a:endParaRPr lang="el-GR" sz="4000" b="1" dirty="0"/>
          </a:p>
        </p:txBody>
      </p:sp>
      <p:sp>
        <p:nvSpPr>
          <p:cNvPr id="3" name="TextBox 2">
            <a:extLst>
              <a:ext uri="{FF2B5EF4-FFF2-40B4-BE49-F238E27FC236}">
                <a16:creationId xmlns:a16="http://schemas.microsoft.com/office/drawing/2014/main" id="{45B2C7C3-4888-42F6-95C4-97CD2B1AC6BB}"/>
              </a:ext>
            </a:extLst>
          </p:cNvPr>
          <p:cNvSpPr txBox="1"/>
          <p:nvPr/>
        </p:nvSpPr>
        <p:spPr>
          <a:xfrm>
            <a:off x="1431289" y="1952966"/>
            <a:ext cx="7596336" cy="1200329"/>
          </a:xfrm>
          <a:prstGeom prst="rect">
            <a:avLst/>
          </a:prstGeom>
          <a:noFill/>
        </p:spPr>
        <p:txBody>
          <a:bodyPr wrap="square" rtlCol="0">
            <a:spAutoFit/>
          </a:bodyPr>
          <a:lstStyle/>
          <a:p>
            <a:r>
              <a:rPr lang="el-GR" sz="2400" b="1" dirty="0"/>
              <a:t>Είδος της Έρευνας: </a:t>
            </a:r>
            <a:r>
              <a:rPr lang="el-GR" sz="2400" dirty="0"/>
              <a:t>ποιοτικές και ποσοτικές μέθοδοι</a:t>
            </a:r>
          </a:p>
          <a:p>
            <a:pPr algn="just"/>
            <a:r>
              <a:rPr lang="el-GR" sz="2400" dirty="0"/>
              <a:t>συλλογής δεδομένων</a:t>
            </a:r>
          </a:p>
          <a:p>
            <a:endParaRPr lang="el-GR" sz="2400" dirty="0"/>
          </a:p>
        </p:txBody>
      </p:sp>
      <p:pic>
        <p:nvPicPr>
          <p:cNvPr id="5" name="Picture 4">
            <a:extLst>
              <a:ext uri="{FF2B5EF4-FFF2-40B4-BE49-F238E27FC236}">
                <a16:creationId xmlns:a16="http://schemas.microsoft.com/office/drawing/2014/main" id="{B809C458-65A7-4D69-8338-FB0D760D4838}"/>
              </a:ext>
            </a:extLst>
          </p:cNvPr>
          <p:cNvPicPr>
            <a:picLocks noChangeAspect="1"/>
          </p:cNvPicPr>
          <p:nvPr/>
        </p:nvPicPr>
        <p:blipFill>
          <a:blip r:embed="rId2"/>
          <a:stretch>
            <a:fillRect/>
          </a:stretch>
        </p:blipFill>
        <p:spPr>
          <a:xfrm>
            <a:off x="679338" y="1952966"/>
            <a:ext cx="628738" cy="971686"/>
          </a:xfrm>
          <a:prstGeom prst="rect">
            <a:avLst/>
          </a:prstGeom>
        </p:spPr>
      </p:pic>
      <p:sp>
        <p:nvSpPr>
          <p:cNvPr id="6" name="TextBox 5">
            <a:extLst>
              <a:ext uri="{FF2B5EF4-FFF2-40B4-BE49-F238E27FC236}">
                <a16:creationId xmlns:a16="http://schemas.microsoft.com/office/drawing/2014/main" id="{FD958623-D3F0-472A-A395-95B87B24C8AF}"/>
              </a:ext>
            </a:extLst>
          </p:cNvPr>
          <p:cNvSpPr txBox="1"/>
          <p:nvPr/>
        </p:nvSpPr>
        <p:spPr>
          <a:xfrm>
            <a:off x="1580699" y="3424461"/>
            <a:ext cx="7596336" cy="1107996"/>
          </a:xfrm>
          <a:prstGeom prst="rect">
            <a:avLst/>
          </a:prstGeom>
          <a:noFill/>
        </p:spPr>
        <p:txBody>
          <a:bodyPr wrap="square" rtlCol="0">
            <a:spAutoFit/>
          </a:bodyPr>
          <a:lstStyle/>
          <a:p>
            <a:r>
              <a:rPr lang="el-GR" sz="2400" b="1" dirty="0"/>
              <a:t>Δείγμα της Έρευνας: </a:t>
            </a:r>
            <a:r>
              <a:rPr lang="el-GR" sz="2400" dirty="0"/>
              <a:t>Σκόπιμη Δειγματοληψία-</a:t>
            </a:r>
          </a:p>
          <a:p>
            <a:r>
              <a:rPr lang="el-GR" sz="2400" dirty="0"/>
              <a:t>30 μαθητές και μια ομάδα 3 </a:t>
            </a:r>
            <a:r>
              <a:rPr lang="el-GR" sz="2400" dirty="0" err="1"/>
              <a:t>αξιολογητών</a:t>
            </a:r>
            <a:r>
              <a:rPr lang="el-GR" sz="2400" dirty="0"/>
              <a:t>- ειδικών του Ε.Υ.</a:t>
            </a:r>
          </a:p>
          <a:p>
            <a:endParaRPr lang="el-GR" dirty="0"/>
          </a:p>
        </p:txBody>
      </p:sp>
      <p:pic>
        <p:nvPicPr>
          <p:cNvPr id="10" name="Picture 9">
            <a:extLst>
              <a:ext uri="{FF2B5EF4-FFF2-40B4-BE49-F238E27FC236}">
                <a16:creationId xmlns:a16="http://schemas.microsoft.com/office/drawing/2014/main" id="{105BD32A-AC95-4E3E-9B82-BA09A1AC05CC}"/>
              </a:ext>
            </a:extLst>
          </p:cNvPr>
          <p:cNvPicPr>
            <a:picLocks noChangeAspect="1"/>
          </p:cNvPicPr>
          <p:nvPr/>
        </p:nvPicPr>
        <p:blipFill>
          <a:blip r:embed="rId3"/>
          <a:stretch>
            <a:fillRect/>
          </a:stretch>
        </p:blipFill>
        <p:spPr>
          <a:xfrm>
            <a:off x="679338" y="3427909"/>
            <a:ext cx="864913" cy="743614"/>
          </a:xfrm>
          <a:prstGeom prst="rect">
            <a:avLst/>
          </a:prstGeom>
        </p:spPr>
      </p:pic>
      <p:sp>
        <p:nvSpPr>
          <p:cNvPr id="12" name="Rectangle 11">
            <a:extLst>
              <a:ext uri="{FF2B5EF4-FFF2-40B4-BE49-F238E27FC236}">
                <a16:creationId xmlns:a16="http://schemas.microsoft.com/office/drawing/2014/main" id="{ADB7645C-9F23-4ECD-BE15-4F2B6D28085A}"/>
              </a:ext>
            </a:extLst>
          </p:cNvPr>
          <p:cNvSpPr/>
          <p:nvPr/>
        </p:nvSpPr>
        <p:spPr>
          <a:xfrm>
            <a:off x="1655676" y="4803623"/>
            <a:ext cx="6984776" cy="1200329"/>
          </a:xfrm>
          <a:prstGeom prst="rect">
            <a:avLst/>
          </a:prstGeom>
        </p:spPr>
        <p:txBody>
          <a:bodyPr wrap="square">
            <a:spAutoFit/>
          </a:bodyPr>
          <a:lstStyle/>
          <a:p>
            <a:r>
              <a:rPr lang="el-GR" sz="2400" b="1" dirty="0"/>
              <a:t>Μέσα Συλλογής Δεδομένων: </a:t>
            </a:r>
            <a:r>
              <a:rPr lang="el-GR" sz="2400" dirty="0"/>
              <a:t>Ερωτηματολόγιο μαθητών</a:t>
            </a:r>
            <a:r>
              <a:rPr lang="en-US" sz="2400" dirty="0"/>
              <a:t> (</a:t>
            </a:r>
            <a:r>
              <a:rPr lang="el-GR" sz="2400" dirty="0"/>
              <a:t>πριν </a:t>
            </a:r>
            <a:r>
              <a:rPr lang="en-US" sz="2400" dirty="0"/>
              <a:t>&amp; </a:t>
            </a:r>
            <a:r>
              <a:rPr lang="el-GR" sz="2400" dirty="0"/>
              <a:t>μετά την διδακτική παρέμβαση) και Ερωτηματολόγιο ειδικών  </a:t>
            </a:r>
          </a:p>
        </p:txBody>
      </p:sp>
      <p:pic>
        <p:nvPicPr>
          <p:cNvPr id="13" name="Picture 12">
            <a:extLst>
              <a:ext uri="{FF2B5EF4-FFF2-40B4-BE49-F238E27FC236}">
                <a16:creationId xmlns:a16="http://schemas.microsoft.com/office/drawing/2014/main" id="{FFF042E7-191D-493A-9A03-25A4EA5F775F}"/>
              </a:ext>
            </a:extLst>
          </p:cNvPr>
          <p:cNvPicPr>
            <a:picLocks noChangeAspect="1"/>
          </p:cNvPicPr>
          <p:nvPr/>
        </p:nvPicPr>
        <p:blipFill>
          <a:blip r:embed="rId4"/>
          <a:stretch>
            <a:fillRect/>
          </a:stretch>
        </p:blipFill>
        <p:spPr>
          <a:xfrm>
            <a:off x="647162" y="4803623"/>
            <a:ext cx="897089" cy="1076506"/>
          </a:xfrm>
          <a:prstGeom prst="rect">
            <a:avLst/>
          </a:prstGeom>
        </p:spPr>
      </p:pic>
    </p:spTree>
    <p:extLst>
      <p:ext uri="{BB962C8B-B14F-4D97-AF65-F5344CB8AC3E}">
        <p14:creationId xmlns:p14="http://schemas.microsoft.com/office/powerpoint/2010/main" val="18136764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7. Μεθοδολογία</a:t>
            </a:r>
            <a:r>
              <a:rPr lang="en-US" sz="3600" dirty="0"/>
              <a:t> </a:t>
            </a:r>
            <a:r>
              <a:rPr lang="el-GR" sz="3600" dirty="0"/>
              <a:t>Έρευνας (2/2)</a:t>
            </a:r>
            <a:endParaRPr lang="el-GR" sz="4000" b="1" dirty="0"/>
          </a:p>
        </p:txBody>
      </p:sp>
      <p:sp>
        <p:nvSpPr>
          <p:cNvPr id="4" name="TextBox 3">
            <a:extLst>
              <a:ext uri="{FF2B5EF4-FFF2-40B4-BE49-F238E27FC236}">
                <a16:creationId xmlns:a16="http://schemas.microsoft.com/office/drawing/2014/main" id="{96ECB265-BC48-4DD5-8C19-03CC956D0145}"/>
              </a:ext>
            </a:extLst>
          </p:cNvPr>
          <p:cNvSpPr txBox="1"/>
          <p:nvPr/>
        </p:nvSpPr>
        <p:spPr>
          <a:xfrm>
            <a:off x="1744475" y="1806897"/>
            <a:ext cx="7848872" cy="830997"/>
          </a:xfrm>
          <a:prstGeom prst="rect">
            <a:avLst/>
          </a:prstGeom>
          <a:noFill/>
        </p:spPr>
        <p:txBody>
          <a:bodyPr wrap="square" rtlCol="0">
            <a:spAutoFit/>
          </a:bodyPr>
          <a:lstStyle/>
          <a:p>
            <a:r>
              <a:rPr lang="el-GR" sz="2400" b="1" dirty="0"/>
              <a:t>Επεξεργασία δεδομένων: </a:t>
            </a:r>
            <a:r>
              <a:rPr lang="el-GR" sz="2400" dirty="0"/>
              <a:t>ερευνητικοί άξονες (για τους ειδικούς) &amp; ερευνητικοί άξονες (για τους μαθητές)</a:t>
            </a:r>
          </a:p>
        </p:txBody>
      </p:sp>
      <p:sp>
        <p:nvSpPr>
          <p:cNvPr id="5" name="TextBox 4">
            <a:extLst>
              <a:ext uri="{FF2B5EF4-FFF2-40B4-BE49-F238E27FC236}">
                <a16:creationId xmlns:a16="http://schemas.microsoft.com/office/drawing/2014/main" id="{F331E729-6F4C-4BED-8BA5-9A5DF7B61715}"/>
              </a:ext>
            </a:extLst>
          </p:cNvPr>
          <p:cNvSpPr txBox="1"/>
          <p:nvPr/>
        </p:nvSpPr>
        <p:spPr>
          <a:xfrm>
            <a:off x="1744475" y="3248039"/>
            <a:ext cx="7522415" cy="830997"/>
          </a:xfrm>
          <a:prstGeom prst="rect">
            <a:avLst/>
          </a:prstGeom>
          <a:noFill/>
        </p:spPr>
        <p:txBody>
          <a:bodyPr wrap="square" rtlCol="0">
            <a:spAutoFit/>
          </a:bodyPr>
          <a:lstStyle/>
          <a:p>
            <a:r>
              <a:rPr lang="el-GR" sz="2400" b="1" dirty="0"/>
              <a:t>Χρονική Περίοδος: </a:t>
            </a:r>
            <a:r>
              <a:rPr lang="el-GR" sz="2400" dirty="0"/>
              <a:t>Απριλίου – Μαΐου 2022-23.</a:t>
            </a:r>
          </a:p>
          <a:p>
            <a:endParaRPr lang="el-GR" sz="2400" dirty="0"/>
          </a:p>
        </p:txBody>
      </p:sp>
      <p:sp>
        <p:nvSpPr>
          <p:cNvPr id="6" name="TextBox 5">
            <a:extLst>
              <a:ext uri="{FF2B5EF4-FFF2-40B4-BE49-F238E27FC236}">
                <a16:creationId xmlns:a16="http://schemas.microsoft.com/office/drawing/2014/main" id="{4E44FB11-CBA0-457D-B098-2E764DDBBA00}"/>
              </a:ext>
            </a:extLst>
          </p:cNvPr>
          <p:cNvSpPr txBox="1"/>
          <p:nvPr/>
        </p:nvSpPr>
        <p:spPr>
          <a:xfrm>
            <a:off x="1682017" y="4365104"/>
            <a:ext cx="7128792" cy="1200329"/>
          </a:xfrm>
          <a:prstGeom prst="rect">
            <a:avLst/>
          </a:prstGeom>
          <a:noFill/>
        </p:spPr>
        <p:txBody>
          <a:bodyPr wrap="square" rtlCol="0">
            <a:spAutoFit/>
          </a:bodyPr>
          <a:lstStyle/>
          <a:p>
            <a:r>
              <a:rPr lang="el-GR" sz="2400" b="1" dirty="0">
                <a:cs typeface="Times New Roman" panose="02020603050405020304" pitchFamily="18" charset="0"/>
              </a:rPr>
              <a:t>Αποτίμηση: </a:t>
            </a:r>
            <a:r>
              <a:rPr lang="el-GR" sz="2400" dirty="0">
                <a:cs typeface="Times New Roman" panose="02020603050405020304" pitchFamily="18" charset="0"/>
              </a:rPr>
              <a:t>Συσχέτιση δεδομένων μέσω της συλλογής αποτελεσμάτων από τους ερωτώμενους μαθητές &amp; ειδικούς-Συμπεράσματα </a:t>
            </a:r>
            <a:endParaRPr lang="el-GR" dirty="0"/>
          </a:p>
        </p:txBody>
      </p:sp>
      <p:pic>
        <p:nvPicPr>
          <p:cNvPr id="7" name="Picture 6">
            <a:extLst>
              <a:ext uri="{FF2B5EF4-FFF2-40B4-BE49-F238E27FC236}">
                <a16:creationId xmlns:a16="http://schemas.microsoft.com/office/drawing/2014/main" id="{009375C6-9C87-40DD-BC52-D1213B320664}"/>
              </a:ext>
            </a:extLst>
          </p:cNvPr>
          <p:cNvPicPr>
            <a:picLocks noChangeAspect="1"/>
          </p:cNvPicPr>
          <p:nvPr/>
        </p:nvPicPr>
        <p:blipFill>
          <a:blip r:embed="rId2"/>
          <a:stretch>
            <a:fillRect/>
          </a:stretch>
        </p:blipFill>
        <p:spPr>
          <a:xfrm>
            <a:off x="577031" y="3142523"/>
            <a:ext cx="933153" cy="818421"/>
          </a:xfrm>
          <a:prstGeom prst="rect">
            <a:avLst/>
          </a:prstGeom>
        </p:spPr>
      </p:pic>
      <p:pic>
        <p:nvPicPr>
          <p:cNvPr id="8" name="Picture 7">
            <a:extLst>
              <a:ext uri="{FF2B5EF4-FFF2-40B4-BE49-F238E27FC236}">
                <a16:creationId xmlns:a16="http://schemas.microsoft.com/office/drawing/2014/main" id="{414082D1-07A8-408A-8AD9-34DE96F3A3DB}"/>
              </a:ext>
            </a:extLst>
          </p:cNvPr>
          <p:cNvPicPr>
            <a:picLocks noChangeAspect="1"/>
          </p:cNvPicPr>
          <p:nvPr/>
        </p:nvPicPr>
        <p:blipFill>
          <a:blip r:embed="rId3"/>
          <a:stretch>
            <a:fillRect/>
          </a:stretch>
        </p:blipFill>
        <p:spPr>
          <a:xfrm>
            <a:off x="694295" y="1806897"/>
            <a:ext cx="815889" cy="830998"/>
          </a:xfrm>
          <a:prstGeom prst="rect">
            <a:avLst/>
          </a:prstGeom>
        </p:spPr>
      </p:pic>
      <p:pic>
        <p:nvPicPr>
          <p:cNvPr id="9" name="Picture 8">
            <a:extLst>
              <a:ext uri="{FF2B5EF4-FFF2-40B4-BE49-F238E27FC236}">
                <a16:creationId xmlns:a16="http://schemas.microsoft.com/office/drawing/2014/main" id="{C46EA8CC-E7D6-4950-9DDE-60C6FE9563D9}"/>
              </a:ext>
            </a:extLst>
          </p:cNvPr>
          <p:cNvPicPr>
            <a:picLocks noChangeAspect="1"/>
          </p:cNvPicPr>
          <p:nvPr/>
        </p:nvPicPr>
        <p:blipFill>
          <a:blip r:embed="rId4"/>
          <a:stretch>
            <a:fillRect/>
          </a:stretch>
        </p:blipFill>
        <p:spPr>
          <a:xfrm>
            <a:off x="694295" y="4465572"/>
            <a:ext cx="854992" cy="935148"/>
          </a:xfrm>
          <a:prstGeom prst="rect">
            <a:avLst/>
          </a:prstGeom>
        </p:spPr>
      </p:pic>
    </p:spTree>
    <p:extLst>
      <p:ext uri="{BB962C8B-B14F-4D97-AF65-F5344CB8AC3E}">
        <p14:creationId xmlns:p14="http://schemas.microsoft.com/office/powerpoint/2010/main" val="40277700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33736" y="596010"/>
            <a:ext cx="7776864" cy="576064"/>
          </a:xfrm>
        </p:spPr>
        <p:txBody>
          <a:bodyPr>
            <a:noAutofit/>
          </a:bodyPr>
          <a:lstStyle/>
          <a:p>
            <a:r>
              <a:rPr lang="en-US" sz="3200" dirty="0">
                <a:latin typeface="+mn-lt"/>
              </a:rPr>
              <a:t>8. </a:t>
            </a:r>
            <a:r>
              <a:rPr lang="el-GR" sz="3200" dirty="0">
                <a:latin typeface="+mn-lt"/>
              </a:rPr>
              <a:t>Αποτελέσματα - Κύρια ευρήματα (1/12)</a:t>
            </a:r>
          </a:p>
        </p:txBody>
      </p:sp>
      <p:sp>
        <p:nvSpPr>
          <p:cNvPr id="4" name="9 - Ορθογώνιο"/>
          <p:cNvSpPr/>
          <p:nvPr/>
        </p:nvSpPr>
        <p:spPr>
          <a:xfrm>
            <a:off x="1979712" y="1342220"/>
            <a:ext cx="5761315" cy="461665"/>
          </a:xfrm>
          <a:prstGeom prst="rect">
            <a:avLst/>
          </a:prstGeom>
          <a:solidFill>
            <a:schemeClr val="accent4">
              <a:lumMod val="75000"/>
            </a:schemeClr>
          </a:solidFill>
          <a:ln>
            <a:solidFill>
              <a:schemeClr val="accent2">
                <a:lumMod val="40000"/>
                <a:lumOff val="60000"/>
              </a:schemeClr>
            </a:solidFill>
          </a:ln>
          <a:scene3d>
            <a:camera prst="orthographicFront"/>
            <a:lightRig rig="threePt" dir="t"/>
          </a:scene3d>
          <a:sp3d>
            <a:bevelT/>
          </a:sp3d>
        </p:spPr>
        <p:txBody>
          <a:bodyPr wrap="square">
            <a:spAutoFit/>
          </a:bodyPr>
          <a:lstStyle/>
          <a:p>
            <a:r>
              <a:rPr lang="el-GR" sz="2400" dirty="0"/>
              <a:t>Αποτίμηση Ε.Υ από τους ειδικούς στην </a:t>
            </a:r>
            <a:r>
              <a:rPr lang="el-GR" sz="2400" dirty="0" err="1"/>
              <a:t>ΕξΑΕ</a:t>
            </a:r>
            <a:endParaRPr lang="el-GR" sz="2400" dirty="0"/>
          </a:p>
        </p:txBody>
      </p:sp>
      <p:sp>
        <p:nvSpPr>
          <p:cNvPr id="8" name="Rectangle 7">
            <a:extLst>
              <a:ext uri="{FF2B5EF4-FFF2-40B4-BE49-F238E27FC236}">
                <a16:creationId xmlns:a16="http://schemas.microsoft.com/office/drawing/2014/main" id="{52B2A145-9898-485D-B1F3-23D63547F07D}"/>
              </a:ext>
            </a:extLst>
          </p:cNvPr>
          <p:cNvSpPr/>
          <p:nvPr/>
        </p:nvSpPr>
        <p:spPr>
          <a:xfrm>
            <a:off x="1167096" y="3933056"/>
            <a:ext cx="2880320" cy="1938992"/>
          </a:xfrm>
          <a:prstGeom prst="rect">
            <a:avLst/>
          </a:prstGeom>
        </p:spPr>
        <p:txBody>
          <a:bodyPr wrap="square">
            <a:spAutoFit/>
          </a:bodyPr>
          <a:lstStyle/>
          <a:p>
            <a:r>
              <a:rPr lang="fr-FR" sz="2400" dirty="0">
                <a:latin typeface="Calibri" panose="020F0502020204030204" pitchFamily="34" charset="0"/>
                <a:cs typeface="Calibri" panose="020F0502020204030204" pitchFamily="34" charset="0"/>
              </a:rPr>
              <a:t>T</a:t>
            </a:r>
            <a:r>
              <a:rPr lang="el-GR" sz="2400" dirty="0">
                <a:latin typeface="Calibri" panose="020F0502020204030204" pitchFamily="34" charset="0"/>
                <a:cs typeface="Calibri" panose="020F0502020204030204" pitchFamily="34" charset="0"/>
              </a:rPr>
              <a:t>ο Ε.Υ ακολουθεί σε</a:t>
            </a:r>
          </a:p>
          <a:p>
            <a:pPr algn="ctr"/>
            <a:r>
              <a:rPr lang="el-GR" sz="2400" dirty="0">
                <a:latin typeface="Calibri" panose="020F0502020204030204" pitchFamily="34" charset="0"/>
                <a:cs typeface="Calibri" panose="020F0502020204030204" pitchFamily="34" charset="0"/>
              </a:rPr>
              <a:t>μεγάλο βαθμό στις </a:t>
            </a:r>
            <a:r>
              <a:rPr lang="el-GR" sz="2400" dirty="0">
                <a:solidFill>
                  <a:srgbClr val="FF0000"/>
                </a:solidFill>
                <a:latin typeface="Calibri" panose="020F0502020204030204" pitchFamily="34" charset="0"/>
                <a:cs typeface="Calibri" panose="020F0502020204030204" pitchFamily="34" charset="0"/>
              </a:rPr>
              <a:t>αρχές</a:t>
            </a:r>
            <a:r>
              <a:rPr lang="el-GR" sz="2400" dirty="0">
                <a:latin typeface="Calibri" panose="020F0502020204030204" pitchFamily="34" charset="0"/>
                <a:cs typeface="Calibri" panose="020F0502020204030204" pitchFamily="34" charset="0"/>
              </a:rPr>
              <a:t> και τη μεθοδολογία της </a:t>
            </a:r>
            <a:r>
              <a:rPr lang="el-GR" sz="2400" dirty="0" err="1">
                <a:solidFill>
                  <a:srgbClr val="FF0000"/>
                </a:solidFill>
                <a:latin typeface="Calibri" panose="020F0502020204030204" pitchFamily="34" charset="0"/>
                <a:cs typeface="Calibri" panose="020F0502020204030204" pitchFamily="34" charset="0"/>
              </a:rPr>
              <a:t>εξΑΕ</a:t>
            </a:r>
            <a:endParaRPr lang="el-GR" sz="2400" dirty="0">
              <a:solidFill>
                <a:srgbClr val="FF0000"/>
              </a:solidFill>
              <a:latin typeface="Calibri" panose="020F0502020204030204" pitchFamily="34" charset="0"/>
              <a:cs typeface="Calibri" panose="020F0502020204030204" pitchFamily="34" charset="0"/>
            </a:endParaRPr>
          </a:p>
        </p:txBody>
      </p:sp>
      <p:sp>
        <p:nvSpPr>
          <p:cNvPr id="10" name="Arrow: Down 9">
            <a:extLst>
              <a:ext uri="{FF2B5EF4-FFF2-40B4-BE49-F238E27FC236}">
                <a16:creationId xmlns:a16="http://schemas.microsoft.com/office/drawing/2014/main" id="{03504E75-93DF-4229-85D5-F11C41376CA3}"/>
              </a:ext>
            </a:extLst>
          </p:cNvPr>
          <p:cNvSpPr/>
          <p:nvPr/>
        </p:nvSpPr>
        <p:spPr>
          <a:xfrm rot="1261950">
            <a:off x="3712469" y="1976892"/>
            <a:ext cx="432048" cy="1010949"/>
          </a:xfrm>
          <a:prstGeom prst="downArrow">
            <a:avLst/>
          </a:prstGeom>
          <a:solidFill>
            <a:srgbClr val="C0000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Rectangle 11">
            <a:extLst>
              <a:ext uri="{FF2B5EF4-FFF2-40B4-BE49-F238E27FC236}">
                <a16:creationId xmlns:a16="http://schemas.microsoft.com/office/drawing/2014/main" id="{D5A7FB52-68C7-4DBD-82DC-3CA5F36A8F5F}"/>
              </a:ext>
            </a:extLst>
          </p:cNvPr>
          <p:cNvSpPr/>
          <p:nvPr/>
        </p:nvSpPr>
        <p:spPr>
          <a:xfrm>
            <a:off x="5122168" y="3933056"/>
            <a:ext cx="3600400" cy="1569660"/>
          </a:xfrm>
          <a:prstGeom prst="rect">
            <a:avLst/>
          </a:prstGeom>
        </p:spPr>
        <p:txBody>
          <a:bodyPr wrap="square">
            <a:spAutoFit/>
          </a:bodyPr>
          <a:lstStyle/>
          <a:p>
            <a:pPr algn="ctr"/>
            <a:r>
              <a:rPr lang="el-GR" sz="2400" dirty="0"/>
              <a:t>Το Ε.Υ έχει</a:t>
            </a:r>
          </a:p>
          <a:p>
            <a:pPr algn="ctr"/>
            <a:r>
              <a:rPr lang="el-GR" sz="2400" dirty="0"/>
              <a:t>δημιουργηθεί σύμφωνα με τις </a:t>
            </a:r>
            <a:r>
              <a:rPr lang="el-GR" sz="2400" dirty="0">
                <a:solidFill>
                  <a:srgbClr val="FF0000"/>
                </a:solidFill>
              </a:rPr>
              <a:t>αρχές της </a:t>
            </a:r>
            <a:r>
              <a:rPr lang="el-GR" sz="2400" dirty="0" err="1">
                <a:solidFill>
                  <a:srgbClr val="FF0000"/>
                </a:solidFill>
              </a:rPr>
              <a:t>Πολυμεσικής</a:t>
            </a:r>
            <a:r>
              <a:rPr lang="el-GR" sz="2400" dirty="0">
                <a:solidFill>
                  <a:srgbClr val="FF0000"/>
                </a:solidFill>
              </a:rPr>
              <a:t> Μάθησης</a:t>
            </a:r>
          </a:p>
        </p:txBody>
      </p:sp>
      <p:sp>
        <p:nvSpPr>
          <p:cNvPr id="14" name="Arrow: Down 13">
            <a:extLst>
              <a:ext uri="{FF2B5EF4-FFF2-40B4-BE49-F238E27FC236}">
                <a16:creationId xmlns:a16="http://schemas.microsoft.com/office/drawing/2014/main" id="{A5D27B85-D879-4A2F-975D-44AF275817DF}"/>
              </a:ext>
            </a:extLst>
          </p:cNvPr>
          <p:cNvSpPr/>
          <p:nvPr/>
        </p:nvSpPr>
        <p:spPr>
          <a:xfrm rot="20374478">
            <a:off x="5458459" y="1966586"/>
            <a:ext cx="433335" cy="1031562"/>
          </a:xfrm>
          <a:prstGeom prst="downArrow">
            <a:avLst/>
          </a:prstGeom>
          <a:solidFill>
            <a:srgbClr val="C0000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Rectangle 2">
            <a:extLst>
              <a:ext uri="{FF2B5EF4-FFF2-40B4-BE49-F238E27FC236}">
                <a16:creationId xmlns:a16="http://schemas.microsoft.com/office/drawing/2014/main" id="{4E6B3BE7-1BAF-49D6-92F6-D69ABBE579E7}"/>
              </a:ext>
            </a:extLst>
          </p:cNvPr>
          <p:cNvSpPr/>
          <p:nvPr/>
        </p:nvSpPr>
        <p:spPr>
          <a:xfrm>
            <a:off x="5508104" y="3278265"/>
            <a:ext cx="2586285" cy="369332"/>
          </a:xfrm>
          <a:prstGeom prst="rect">
            <a:avLst/>
          </a:prstGeom>
          <a:solidFill>
            <a:schemeClr val="accent4">
              <a:lumMod val="75000"/>
            </a:schemeClr>
          </a:solidFill>
          <a:scene3d>
            <a:camera prst="orthographicFront"/>
            <a:lightRig rig="threePt" dir="t"/>
          </a:scene3d>
          <a:sp3d>
            <a:bevelT/>
          </a:sp3d>
        </p:spPr>
        <p:txBody>
          <a:bodyPr wrap="none">
            <a:spAutoFit/>
          </a:bodyPr>
          <a:lstStyle/>
          <a:p>
            <a:r>
              <a:rPr lang="el-GR" i="1" dirty="0"/>
              <a:t>(2ο Ερευνητικό Ερώτημα)</a:t>
            </a:r>
          </a:p>
        </p:txBody>
      </p:sp>
      <p:sp>
        <p:nvSpPr>
          <p:cNvPr id="5" name="Rectangle 4">
            <a:extLst>
              <a:ext uri="{FF2B5EF4-FFF2-40B4-BE49-F238E27FC236}">
                <a16:creationId xmlns:a16="http://schemas.microsoft.com/office/drawing/2014/main" id="{0CDC554D-0E05-4324-B898-319F50B634F8}"/>
              </a:ext>
            </a:extLst>
          </p:cNvPr>
          <p:cNvSpPr/>
          <p:nvPr/>
        </p:nvSpPr>
        <p:spPr>
          <a:xfrm>
            <a:off x="1350983" y="3369718"/>
            <a:ext cx="2512547" cy="369332"/>
          </a:xfrm>
          <a:prstGeom prst="rect">
            <a:avLst/>
          </a:prstGeom>
          <a:solidFill>
            <a:schemeClr val="accent4">
              <a:lumMod val="75000"/>
            </a:schemeClr>
          </a:solidFill>
          <a:scene3d>
            <a:camera prst="orthographicFront"/>
            <a:lightRig rig="threePt" dir="t"/>
          </a:scene3d>
          <a:sp3d>
            <a:bevelT/>
          </a:sp3d>
        </p:spPr>
        <p:txBody>
          <a:bodyPr wrap="none">
            <a:spAutoFit/>
          </a:bodyPr>
          <a:lstStyle/>
          <a:p>
            <a:r>
              <a:rPr lang="el-GR" dirty="0">
                <a:latin typeface="CIDFont+F5"/>
              </a:rPr>
              <a:t>(</a:t>
            </a:r>
            <a:r>
              <a:rPr lang="el-GR" i="1" dirty="0">
                <a:latin typeface="CIDFont+F5"/>
              </a:rPr>
              <a:t>1</a:t>
            </a:r>
            <a:r>
              <a:rPr lang="el-GR" sz="1050" i="1" dirty="0">
                <a:latin typeface="CIDFont+F5"/>
              </a:rPr>
              <a:t>ο </a:t>
            </a:r>
            <a:r>
              <a:rPr lang="el-GR" i="1" dirty="0">
                <a:latin typeface="CIDFont+F5"/>
              </a:rPr>
              <a:t>Ερευνητικό Ερώτημα)</a:t>
            </a:r>
            <a:endParaRPr lang="el-GR" i="1" dirty="0"/>
          </a:p>
        </p:txBody>
      </p:sp>
    </p:spTree>
    <p:extLst>
      <p:ext uri="{BB962C8B-B14F-4D97-AF65-F5344CB8AC3E}">
        <p14:creationId xmlns:p14="http://schemas.microsoft.com/office/powerpoint/2010/main" val="38350959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BE15094-2891-44F5-BDAA-9DDCAF9C17A6}"/>
              </a:ext>
            </a:extLst>
          </p:cNvPr>
          <p:cNvSpPr>
            <a:spLocks noGrp="1"/>
          </p:cNvSpPr>
          <p:nvPr>
            <p:ph type="title"/>
          </p:nvPr>
        </p:nvSpPr>
        <p:spPr/>
        <p:txBody>
          <a:bodyPr>
            <a:normAutofit fontScale="90000"/>
          </a:bodyPr>
          <a:lstStyle/>
          <a:p>
            <a:r>
              <a:rPr lang="el-GR" sz="3600" dirty="0">
                <a:latin typeface="+mn-lt"/>
              </a:rPr>
              <a:t>Αποτελέσματα - Κύρια ευρήματα (2/12)</a:t>
            </a:r>
          </a:p>
        </p:txBody>
      </p:sp>
      <p:sp>
        <p:nvSpPr>
          <p:cNvPr id="4" name="9 - Ορθογώνιο">
            <a:extLst>
              <a:ext uri="{FF2B5EF4-FFF2-40B4-BE49-F238E27FC236}">
                <a16:creationId xmlns:a16="http://schemas.microsoft.com/office/drawing/2014/main" id="{5C140DAC-7AA2-434A-B92B-A78CF430C6F3}"/>
              </a:ext>
            </a:extLst>
          </p:cNvPr>
          <p:cNvSpPr/>
          <p:nvPr/>
        </p:nvSpPr>
        <p:spPr>
          <a:xfrm>
            <a:off x="1979712" y="1342220"/>
            <a:ext cx="5761315" cy="461665"/>
          </a:xfrm>
          <a:prstGeom prst="rect">
            <a:avLst/>
          </a:prstGeom>
          <a:solidFill>
            <a:schemeClr val="accent4">
              <a:lumMod val="75000"/>
            </a:schemeClr>
          </a:solidFill>
          <a:ln>
            <a:solidFill>
              <a:schemeClr val="accent2">
                <a:lumMod val="40000"/>
                <a:lumOff val="60000"/>
              </a:schemeClr>
            </a:solidFill>
          </a:ln>
          <a:scene3d>
            <a:camera prst="orthographicFront"/>
            <a:lightRig rig="threePt" dir="t"/>
          </a:scene3d>
          <a:sp3d>
            <a:bevelT/>
          </a:sp3d>
        </p:spPr>
        <p:txBody>
          <a:bodyPr wrap="square">
            <a:spAutoFit/>
          </a:bodyPr>
          <a:lstStyle/>
          <a:p>
            <a:r>
              <a:rPr lang="el-GR" sz="2400" dirty="0"/>
              <a:t>Αποτίμηση Ε.Υ από τους ειδικούς στην </a:t>
            </a:r>
            <a:r>
              <a:rPr lang="el-GR" sz="2400" dirty="0" err="1"/>
              <a:t>ΕξΑΕ</a:t>
            </a:r>
            <a:endParaRPr lang="el-GR" sz="2400" dirty="0"/>
          </a:p>
        </p:txBody>
      </p:sp>
      <p:sp>
        <p:nvSpPr>
          <p:cNvPr id="7" name="Rectangle 6">
            <a:extLst>
              <a:ext uri="{FF2B5EF4-FFF2-40B4-BE49-F238E27FC236}">
                <a16:creationId xmlns:a16="http://schemas.microsoft.com/office/drawing/2014/main" id="{AF3164CF-093C-414E-A9AD-0458CF0E64E6}"/>
              </a:ext>
            </a:extLst>
          </p:cNvPr>
          <p:cNvSpPr/>
          <p:nvPr/>
        </p:nvSpPr>
        <p:spPr>
          <a:xfrm>
            <a:off x="683568" y="1929336"/>
            <a:ext cx="3672408" cy="974246"/>
          </a:xfrm>
          <a:prstGeom prst="rect">
            <a:avLst/>
          </a:prstGeom>
          <a:solidFill>
            <a:schemeClr val="accent4">
              <a:lumMod val="75000"/>
            </a:schemeClr>
          </a:solidFill>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rtlCol="0" anchor="ctr"/>
          <a:lstStyle/>
          <a:p>
            <a:pPr lvl="0" algn="ctr"/>
            <a:r>
              <a:rPr lang="el-GR" dirty="0">
                <a:solidFill>
                  <a:schemeClr val="tx1"/>
                </a:solidFill>
              </a:rPr>
              <a:t>1. Το ΕΥ χαρακτηρίζεται από επιστημονική συνοχή και τεκμηρίωση.</a:t>
            </a:r>
          </a:p>
        </p:txBody>
      </p:sp>
      <p:sp>
        <p:nvSpPr>
          <p:cNvPr id="8" name="Rectangle 7">
            <a:extLst>
              <a:ext uri="{FF2B5EF4-FFF2-40B4-BE49-F238E27FC236}">
                <a16:creationId xmlns:a16="http://schemas.microsoft.com/office/drawing/2014/main" id="{124843A0-70A2-4FD8-BF63-ADE0745347FC}"/>
              </a:ext>
            </a:extLst>
          </p:cNvPr>
          <p:cNvSpPr/>
          <p:nvPr/>
        </p:nvSpPr>
        <p:spPr>
          <a:xfrm>
            <a:off x="683568" y="3029034"/>
            <a:ext cx="3672408" cy="799932"/>
          </a:xfrm>
          <a:prstGeom prst="rect">
            <a:avLst/>
          </a:prstGeom>
          <a:solidFill>
            <a:schemeClr val="accent4">
              <a:lumMod val="75000"/>
            </a:schemeClr>
          </a:solidFill>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rtlCol="0" anchor="ctr"/>
          <a:lstStyle/>
          <a:p>
            <a:pPr lvl="0"/>
            <a:endParaRPr lang="el-GR" sz="2000" dirty="0">
              <a:solidFill>
                <a:schemeClr val="tx1"/>
              </a:solidFill>
            </a:endParaRPr>
          </a:p>
          <a:p>
            <a:pPr lvl="0" algn="ctr"/>
            <a:r>
              <a:rPr lang="el-GR" dirty="0">
                <a:solidFill>
                  <a:schemeClr val="tx1"/>
                </a:solidFill>
              </a:rPr>
              <a:t>2. Το γνωστικό αντικείμενο παρουσιάζεται με απλό και κατανοητό τρόπο</a:t>
            </a:r>
          </a:p>
          <a:p>
            <a:pPr lvl="0"/>
            <a:endParaRPr lang="el-GR" sz="2400" dirty="0">
              <a:solidFill>
                <a:schemeClr val="tx1"/>
              </a:solidFill>
            </a:endParaRPr>
          </a:p>
        </p:txBody>
      </p:sp>
      <p:sp>
        <p:nvSpPr>
          <p:cNvPr id="9" name="Rectangle 8">
            <a:extLst>
              <a:ext uri="{FF2B5EF4-FFF2-40B4-BE49-F238E27FC236}">
                <a16:creationId xmlns:a16="http://schemas.microsoft.com/office/drawing/2014/main" id="{D5139934-F661-4CC0-9A4D-5262FF3520A6}"/>
              </a:ext>
            </a:extLst>
          </p:cNvPr>
          <p:cNvSpPr/>
          <p:nvPr/>
        </p:nvSpPr>
        <p:spPr>
          <a:xfrm>
            <a:off x="683568" y="3954418"/>
            <a:ext cx="3672408" cy="592486"/>
          </a:xfrm>
          <a:prstGeom prst="rect">
            <a:avLst/>
          </a:prstGeom>
          <a:solidFill>
            <a:schemeClr val="accent4">
              <a:lumMod val="75000"/>
            </a:schemeClr>
          </a:solidFill>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rtlCol="0" anchor="ctr"/>
          <a:lstStyle/>
          <a:p>
            <a:pPr lvl="0" algn="ctr"/>
            <a:r>
              <a:rPr lang="el-GR" dirty="0">
                <a:solidFill>
                  <a:schemeClr val="tx1"/>
                </a:solidFill>
              </a:rPr>
              <a:t>3. Το ΕΥ είναι εύκολο στη χρήση του</a:t>
            </a:r>
          </a:p>
        </p:txBody>
      </p:sp>
      <p:sp>
        <p:nvSpPr>
          <p:cNvPr id="11" name="Rectangle 10">
            <a:extLst>
              <a:ext uri="{FF2B5EF4-FFF2-40B4-BE49-F238E27FC236}">
                <a16:creationId xmlns:a16="http://schemas.microsoft.com/office/drawing/2014/main" id="{15A9AF29-5494-46CF-95F1-ED91EDAE387C}"/>
              </a:ext>
            </a:extLst>
          </p:cNvPr>
          <p:cNvSpPr/>
          <p:nvPr/>
        </p:nvSpPr>
        <p:spPr>
          <a:xfrm>
            <a:off x="688453" y="4672355"/>
            <a:ext cx="3667523" cy="861277"/>
          </a:xfrm>
          <a:prstGeom prst="rect">
            <a:avLst/>
          </a:prstGeom>
          <a:solidFill>
            <a:schemeClr val="accent4">
              <a:lumMod val="75000"/>
            </a:schemeClr>
          </a:solidFill>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rtlCol="0" anchor="ctr"/>
          <a:lstStyle/>
          <a:p>
            <a:pPr algn="ctr"/>
            <a:r>
              <a:rPr lang="el-GR" dirty="0"/>
              <a:t>4. Το Ε.Υ καθοδηγεί και υποστηρίζει τον εκπαιδευόμενο</a:t>
            </a:r>
          </a:p>
          <a:p>
            <a:pPr algn="ctr"/>
            <a:r>
              <a:rPr lang="el-GR" dirty="0"/>
              <a:t>στη μελέτη </a:t>
            </a:r>
          </a:p>
        </p:txBody>
      </p:sp>
      <p:sp>
        <p:nvSpPr>
          <p:cNvPr id="13" name="Rectangle 12">
            <a:extLst>
              <a:ext uri="{FF2B5EF4-FFF2-40B4-BE49-F238E27FC236}">
                <a16:creationId xmlns:a16="http://schemas.microsoft.com/office/drawing/2014/main" id="{85A08BA1-4F72-42D5-9E2E-9D610C8DDD59}"/>
              </a:ext>
            </a:extLst>
          </p:cNvPr>
          <p:cNvSpPr/>
          <p:nvPr/>
        </p:nvSpPr>
        <p:spPr>
          <a:xfrm>
            <a:off x="682075" y="5763587"/>
            <a:ext cx="3673901" cy="369332"/>
          </a:xfrm>
          <a:prstGeom prst="rect">
            <a:avLst/>
          </a:prstGeom>
          <a:solidFill>
            <a:schemeClr val="accent4">
              <a:lumMod val="75000"/>
            </a:schemeClr>
          </a:solidFill>
          <a:scene3d>
            <a:camera prst="orthographicFront"/>
            <a:lightRig rig="threePt" dir="t"/>
          </a:scene3d>
          <a:sp3d>
            <a:bevelT/>
          </a:sp3d>
        </p:spPr>
        <p:txBody>
          <a:bodyPr wrap="square">
            <a:spAutoFit/>
          </a:bodyPr>
          <a:lstStyle/>
          <a:p>
            <a:pPr algn="ctr"/>
            <a:r>
              <a:rPr lang="el-GR" dirty="0">
                <a:latin typeface="CIDFont+F3"/>
              </a:rPr>
              <a:t>5. Αλληλεπίδραση του με το Ε.Υ</a:t>
            </a:r>
          </a:p>
        </p:txBody>
      </p:sp>
      <p:sp>
        <p:nvSpPr>
          <p:cNvPr id="14" name="Rectangle 13">
            <a:extLst>
              <a:ext uri="{FF2B5EF4-FFF2-40B4-BE49-F238E27FC236}">
                <a16:creationId xmlns:a16="http://schemas.microsoft.com/office/drawing/2014/main" id="{E75C4B6E-9B9A-4DA6-97FC-74FBFDE6C720}"/>
              </a:ext>
            </a:extLst>
          </p:cNvPr>
          <p:cNvSpPr/>
          <p:nvPr/>
        </p:nvSpPr>
        <p:spPr>
          <a:xfrm>
            <a:off x="5086576" y="5409643"/>
            <a:ext cx="3889925" cy="923330"/>
          </a:xfrm>
          <a:prstGeom prst="rect">
            <a:avLst/>
          </a:prstGeom>
          <a:solidFill>
            <a:srgbClr val="FFFFCC"/>
          </a:solidFill>
          <a:ln>
            <a:solidFill>
              <a:srgbClr val="FFA54B"/>
            </a:solidFill>
          </a:ln>
          <a:scene3d>
            <a:camera prst="orthographicFront"/>
            <a:lightRig rig="threePt" dir="t"/>
          </a:scene3d>
          <a:sp3d>
            <a:bevelT/>
          </a:sp3d>
        </p:spPr>
        <p:txBody>
          <a:bodyPr wrap="square">
            <a:spAutoFit/>
          </a:bodyPr>
          <a:lstStyle/>
          <a:p>
            <a:pPr algn="ctr"/>
            <a:r>
              <a:rPr lang="el-GR" dirty="0">
                <a:solidFill>
                  <a:srgbClr val="FF0000"/>
                </a:solidFill>
              </a:rPr>
              <a:t>Δεν υπάρχουν</a:t>
            </a:r>
            <a:r>
              <a:rPr lang="el-GR" dirty="0"/>
              <a:t> δραστηριότητες ενθάρρυνσης του εκπαιδευόμενου να διατυπώνει τις δικές του ερωτήσεις</a:t>
            </a:r>
          </a:p>
        </p:txBody>
      </p:sp>
      <p:sp>
        <p:nvSpPr>
          <p:cNvPr id="15" name="Rectangle 14">
            <a:extLst>
              <a:ext uri="{FF2B5EF4-FFF2-40B4-BE49-F238E27FC236}">
                <a16:creationId xmlns:a16="http://schemas.microsoft.com/office/drawing/2014/main" id="{DBB3CD2A-4A4A-4902-A107-38FA02505B56}"/>
              </a:ext>
            </a:extLst>
          </p:cNvPr>
          <p:cNvSpPr/>
          <p:nvPr/>
        </p:nvSpPr>
        <p:spPr>
          <a:xfrm>
            <a:off x="5160553" y="3014219"/>
            <a:ext cx="3664869" cy="799932"/>
          </a:xfrm>
          <a:prstGeom prst="rect">
            <a:avLst/>
          </a:prstGeom>
          <a:solidFill>
            <a:srgbClr val="FAFFE7"/>
          </a:solidFill>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l-GR" sz="2000" dirty="0">
              <a:solidFill>
                <a:schemeClr val="tx1"/>
              </a:solidFill>
            </a:endParaRPr>
          </a:p>
          <a:p>
            <a:pPr lvl="0" algn="ctr"/>
            <a:r>
              <a:rPr lang="el-GR" dirty="0">
                <a:solidFill>
                  <a:srgbClr val="FF0000"/>
                </a:solidFill>
              </a:rPr>
              <a:t>Δεν υπάρχει </a:t>
            </a:r>
            <a:r>
              <a:rPr lang="el-GR" dirty="0"/>
              <a:t>τμηματική παρουσίαση του υλικού στην οθόνη (2 ειδικοί)</a:t>
            </a:r>
          </a:p>
          <a:p>
            <a:pPr lvl="0" algn="ctr"/>
            <a:endParaRPr lang="el-GR" sz="2000" dirty="0">
              <a:solidFill>
                <a:schemeClr val="tx1"/>
              </a:solidFill>
            </a:endParaRPr>
          </a:p>
        </p:txBody>
      </p:sp>
      <p:sp>
        <p:nvSpPr>
          <p:cNvPr id="16" name="Rectangle 15">
            <a:extLst>
              <a:ext uri="{FF2B5EF4-FFF2-40B4-BE49-F238E27FC236}">
                <a16:creationId xmlns:a16="http://schemas.microsoft.com/office/drawing/2014/main" id="{4C6242EE-E7F8-4DCC-BD83-9B78EA93398A}"/>
              </a:ext>
            </a:extLst>
          </p:cNvPr>
          <p:cNvSpPr/>
          <p:nvPr/>
        </p:nvSpPr>
        <p:spPr>
          <a:xfrm>
            <a:off x="5125920" y="2078817"/>
            <a:ext cx="3699502" cy="702161"/>
          </a:xfrm>
          <a:prstGeom prst="rect">
            <a:avLst/>
          </a:prstGeom>
          <a:solidFill>
            <a:srgbClr val="FAFFE7"/>
          </a:solidFill>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rtlCol="0" anchor="ctr"/>
          <a:lstStyle/>
          <a:p>
            <a:pPr lvl="0"/>
            <a:endParaRPr lang="el-GR" sz="2000" dirty="0">
              <a:solidFill>
                <a:schemeClr val="tx1"/>
              </a:solidFill>
            </a:endParaRPr>
          </a:p>
          <a:p>
            <a:pPr algn="ctr"/>
            <a:endParaRPr lang="el-GR" sz="2000" dirty="0">
              <a:solidFill>
                <a:srgbClr val="FF0000"/>
              </a:solidFill>
            </a:endParaRPr>
          </a:p>
          <a:p>
            <a:pPr algn="ctr"/>
            <a:r>
              <a:rPr lang="el-GR" dirty="0">
                <a:solidFill>
                  <a:srgbClr val="FF0000"/>
                </a:solidFill>
              </a:rPr>
              <a:t>Δεν υπάρχει </a:t>
            </a:r>
            <a:r>
              <a:rPr lang="el-GR" dirty="0"/>
              <a:t>συγκριτική ανάλυση πληροφοριών (2 ειδικοί)</a:t>
            </a:r>
          </a:p>
          <a:p>
            <a:pPr algn="ctr"/>
            <a:endParaRPr lang="el-GR" sz="2000" dirty="0"/>
          </a:p>
          <a:p>
            <a:pPr lvl="0"/>
            <a:endParaRPr lang="el-GR" sz="2400" dirty="0">
              <a:solidFill>
                <a:schemeClr val="tx1"/>
              </a:solidFill>
            </a:endParaRPr>
          </a:p>
        </p:txBody>
      </p:sp>
      <p:sp>
        <p:nvSpPr>
          <p:cNvPr id="17" name="Arrow: Right 16">
            <a:extLst>
              <a:ext uri="{FF2B5EF4-FFF2-40B4-BE49-F238E27FC236}">
                <a16:creationId xmlns:a16="http://schemas.microsoft.com/office/drawing/2014/main" id="{88147693-A443-4991-A068-E9C2868ED25C}"/>
              </a:ext>
            </a:extLst>
          </p:cNvPr>
          <p:cNvSpPr/>
          <p:nvPr/>
        </p:nvSpPr>
        <p:spPr>
          <a:xfrm>
            <a:off x="4423100" y="2420888"/>
            <a:ext cx="580948" cy="244526"/>
          </a:xfrm>
          <a:prstGeom prst="rightArrow">
            <a:avLst/>
          </a:prstGeom>
          <a:solidFill>
            <a:srgbClr val="C00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Arrow: Right 17">
            <a:extLst>
              <a:ext uri="{FF2B5EF4-FFF2-40B4-BE49-F238E27FC236}">
                <a16:creationId xmlns:a16="http://schemas.microsoft.com/office/drawing/2014/main" id="{F9EE36C8-E576-4A18-88B1-4AB54B4FAFD3}"/>
              </a:ext>
            </a:extLst>
          </p:cNvPr>
          <p:cNvSpPr/>
          <p:nvPr/>
        </p:nvSpPr>
        <p:spPr>
          <a:xfrm>
            <a:off x="4458059" y="3249477"/>
            <a:ext cx="580948" cy="244526"/>
          </a:xfrm>
          <a:prstGeom prst="rightArrow">
            <a:avLst/>
          </a:prstGeom>
          <a:solidFill>
            <a:srgbClr val="C00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 name="Arrow: Right 18">
            <a:extLst>
              <a:ext uri="{FF2B5EF4-FFF2-40B4-BE49-F238E27FC236}">
                <a16:creationId xmlns:a16="http://schemas.microsoft.com/office/drawing/2014/main" id="{BACD1F12-7BF2-4802-AF5F-97081594C500}"/>
              </a:ext>
            </a:extLst>
          </p:cNvPr>
          <p:cNvSpPr/>
          <p:nvPr/>
        </p:nvSpPr>
        <p:spPr>
          <a:xfrm>
            <a:off x="4430802" y="5841379"/>
            <a:ext cx="580948" cy="244526"/>
          </a:xfrm>
          <a:prstGeom prst="rightArrow">
            <a:avLst/>
          </a:prstGeom>
          <a:solidFill>
            <a:srgbClr val="C00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9023193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BE15094-2891-44F5-BDAA-9DDCAF9C17A6}"/>
              </a:ext>
            </a:extLst>
          </p:cNvPr>
          <p:cNvSpPr>
            <a:spLocks noGrp="1"/>
          </p:cNvSpPr>
          <p:nvPr>
            <p:ph type="title"/>
          </p:nvPr>
        </p:nvSpPr>
        <p:spPr/>
        <p:txBody>
          <a:bodyPr>
            <a:normAutofit/>
          </a:bodyPr>
          <a:lstStyle/>
          <a:p>
            <a:r>
              <a:rPr lang="el-GR" sz="3200" dirty="0">
                <a:latin typeface="+mn-lt"/>
              </a:rPr>
              <a:t>Αποτελέσματα - Κύρια ευρήματα (3/12)</a:t>
            </a:r>
          </a:p>
        </p:txBody>
      </p:sp>
      <p:sp>
        <p:nvSpPr>
          <p:cNvPr id="7" name="Rectangle 6">
            <a:extLst>
              <a:ext uri="{FF2B5EF4-FFF2-40B4-BE49-F238E27FC236}">
                <a16:creationId xmlns:a16="http://schemas.microsoft.com/office/drawing/2014/main" id="{AF3164CF-093C-414E-A9AD-0458CF0E64E6}"/>
              </a:ext>
            </a:extLst>
          </p:cNvPr>
          <p:cNvSpPr/>
          <p:nvPr/>
        </p:nvSpPr>
        <p:spPr>
          <a:xfrm>
            <a:off x="875067" y="1999240"/>
            <a:ext cx="3672408" cy="1160596"/>
          </a:xfrm>
          <a:prstGeom prst="rect">
            <a:avLst/>
          </a:prstGeom>
          <a:solidFill>
            <a:schemeClr val="accent4">
              <a:lumMod val="75000"/>
            </a:schemeClr>
          </a:solidFill>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rtlCol="0" anchor="ctr"/>
          <a:lstStyle/>
          <a:p>
            <a:pPr algn="ctr"/>
            <a:r>
              <a:rPr lang="el-GR" dirty="0"/>
              <a:t>6. Το Ε.Υ παρέχει</a:t>
            </a:r>
          </a:p>
          <a:p>
            <a:pPr algn="ctr"/>
            <a:r>
              <a:rPr lang="el-GR" dirty="0"/>
              <a:t>δραστηριότητες </a:t>
            </a:r>
            <a:r>
              <a:rPr lang="el-GR" dirty="0">
                <a:solidFill>
                  <a:srgbClr val="FF0000"/>
                </a:solidFill>
              </a:rPr>
              <a:t>ανατροφοδότησης &amp; δυνατότητα</a:t>
            </a:r>
          </a:p>
          <a:p>
            <a:pPr algn="ctr"/>
            <a:r>
              <a:rPr lang="el-GR" dirty="0" err="1">
                <a:solidFill>
                  <a:srgbClr val="FF0000"/>
                </a:solidFill>
              </a:rPr>
              <a:t>αυτοαξιολόγησης</a:t>
            </a:r>
            <a:endParaRPr lang="el-GR" sz="2000" dirty="0">
              <a:solidFill>
                <a:srgbClr val="FF0000"/>
              </a:solidFill>
            </a:endParaRPr>
          </a:p>
        </p:txBody>
      </p:sp>
      <p:sp>
        <p:nvSpPr>
          <p:cNvPr id="9" name="Rectangle 8">
            <a:extLst>
              <a:ext uri="{FF2B5EF4-FFF2-40B4-BE49-F238E27FC236}">
                <a16:creationId xmlns:a16="http://schemas.microsoft.com/office/drawing/2014/main" id="{D5139934-F661-4CC0-9A4D-5262FF3520A6}"/>
              </a:ext>
            </a:extLst>
          </p:cNvPr>
          <p:cNvSpPr/>
          <p:nvPr/>
        </p:nvSpPr>
        <p:spPr>
          <a:xfrm>
            <a:off x="5004048" y="1999240"/>
            <a:ext cx="3691871" cy="1178352"/>
          </a:xfrm>
          <a:prstGeom prst="rect">
            <a:avLst/>
          </a:prstGeom>
          <a:solidFill>
            <a:schemeClr val="accent4">
              <a:lumMod val="75000"/>
            </a:schemeClr>
          </a:solidFill>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rtlCol="0" anchor="ctr"/>
          <a:lstStyle/>
          <a:p>
            <a:pPr lvl="0" algn="ctr"/>
            <a:r>
              <a:rPr lang="el-GR" sz="2000" dirty="0">
                <a:solidFill>
                  <a:schemeClr val="tx1"/>
                </a:solidFill>
              </a:rPr>
              <a:t>7. </a:t>
            </a:r>
            <a:r>
              <a:rPr lang="el-GR" sz="2000" dirty="0">
                <a:solidFill>
                  <a:srgbClr val="FF0000"/>
                </a:solidFill>
              </a:rPr>
              <a:t>Σαφήνεια</a:t>
            </a:r>
            <a:r>
              <a:rPr lang="el-GR" sz="2000" dirty="0"/>
              <a:t> (σκοπός και τα προσδοκώμενα αποτελέσματα)</a:t>
            </a:r>
            <a:endParaRPr lang="el-GR" sz="2400" dirty="0">
              <a:solidFill>
                <a:schemeClr val="tx1"/>
              </a:solidFill>
            </a:endParaRPr>
          </a:p>
        </p:txBody>
      </p:sp>
      <p:sp>
        <p:nvSpPr>
          <p:cNvPr id="11" name="Rectangle 10">
            <a:extLst>
              <a:ext uri="{FF2B5EF4-FFF2-40B4-BE49-F238E27FC236}">
                <a16:creationId xmlns:a16="http://schemas.microsoft.com/office/drawing/2014/main" id="{15A9AF29-5494-46CF-95F1-ED91EDAE387C}"/>
              </a:ext>
            </a:extLst>
          </p:cNvPr>
          <p:cNvSpPr/>
          <p:nvPr/>
        </p:nvSpPr>
        <p:spPr>
          <a:xfrm>
            <a:off x="722249" y="3603638"/>
            <a:ext cx="3768765" cy="1015663"/>
          </a:xfrm>
          <a:prstGeom prst="rect">
            <a:avLst/>
          </a:prstGeom>
          <a:solidFill>
            <a:schemeClr val="accent4">
              <a:lumMod val="75000"/>
            </a:schemeClr>
          </a:solidFill>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dirty="0"/>
          </a:p>
          <a:p>
            <a:pPr algn="ctr"/>
            <a:r>
              <a:rPr lang="el-GR" dirty="0"/>
              <a:t>8. Το Ε.Υ έχει</a:t>
            </a:r>
          </a:p>
          <a:p>
            <a:pPr algn="ctr"/>
            <a:r>
              <a:rPr lang="el-GR" dirty="0"/>
              <a:t>δημιουργηθεί </a:t>
            </a:r>
            <a:r>
              <a:rPr lang="el-GR" sz="2000" dirty="0"/>
              <a:t>σύμφωνα</a:t>
            </a:r>
            <a:r>
              <a:rPr lang="el-GR" dirty="0"/>
              <a:t> με τις </a:t>
            </a:r>
            <a:r>
              <a:rPr lang="el-GR" dirty="0">
                <a:solidFill>
                  <a:srgbClr val="FF0000"/>
                </a:solidFill>
              </a:rPr>
              <a:t>αρχές της </a:t>
            </a:r>
            <a:r>
              <a:rPr lang="el-GR" dirty="0" err="1">
                <a:solidFill>
                  <a:srgbClr val="FF0000"/>
                </a:solidFill>
              </a:rPr>
              <a:t>Πολυμεσικής</a:t>
            </a:r>
            <a:r>
              <a:rPr lang="el-GR" dirty="0">
                <a:solidFill>
                  <a:srgbClr val="FF0000"/>
                </a:solidFill>
              </a:rPr>
              <a:t> Μάθησης</a:t>
            </a:r>
          </a:p>
          <a:p>
            <a:pPr algn="ctr"/>
            <a:r>
              <a:rPr lang="el-GR" dirty="0"/>
              <a:t> </a:t>
            </a:r>
            <a:endParaRPr lang="el-GR" sz="2000" dirty="0"/>
          </a:p>
        </p:txBody>
      </p:sp>
      <p:sp>
        <p:nvSpPr>
          <p:cNvPr id="14" name="Rectangle 13">
            <a:extLst>
              <a:ext uri="{FF2B5EF4-FFF2-40B4-BE49-F238E27FC236}">
                <a16:creationId xmlns:a16="http://schemas.microsoft.com/office/drawing/2014/main" id="{E75C4B6E-9B9A-4DA6-97FC-74FBFDE6C720}"/>
              </a:ext>
            </a:extLst>
          </p:cNvPr>
          <p:cNvSpPr/>
          <p:nvPr/>
        </p:nvSpPr>
        <p:spPr>
          <a:xfrm>
            <a:off x="5195302" y="3717032"/>
            <a:ext cx="3889925" cy="2308324"/>
          </a:xfrm>
          <a:prstGeom prst="rect">
            <a:avLst/>
          </a:prstGeom>
          <a:solidFill>
            <a:schemeClr val="accent4">
              <a:lumMod val="75000"/>
            </a:schemeClr>
          </a:solidFill>
          <a:scene3d>
            <a:camera prst="orthographicFront"/>
            <a:lightRig rig="threePt" dir="t"/>
          </a:scene3d>
          <a:sp3d>
            <a:bevelT/>
          </a:sp3d>
        </p:spPr>
        <p:txBody>
          <a:bodyPr wrap="square">
            <a:spAutoFit/>
          </a:bodyPr>
          <a:lstStyle/>
          <a:p>
            <a:pPr marL="285750" indent="-285750" algn="ctr">
              <a:buFont typeface="Wingdings" panose="05000000000000000000" pitchFamily="2" charset="2"/>
              <a:buChar char="ü"/>
            </a:pPr>
            <a:r>
              <a:rPr lang="el-GR" dirty="0" err="1"/>
              <a:t>Πολυμεσική</a:t>
            </a:r>
            <a:r>
              <a:rPr lang="el-GR" dirty="0"/>
              <a:t> Αρχή</a:t>
            </a:r>
          </a:p>
          <a:p>
            <a:pPr marL="285750" indent="-285750" algn="ctr">
              <a:buFont typeface="Wingdings" panose="05000000000000000000" pitchFamily="2" charset="2"/>
              <a:buChar char="ü"/>
            </a:pPr>
            <a:r>
              <a:rPr lang="el-GR" dirty="0"/>
              <a:t>Αρχή της </a:t>
            </a:r>
            <a:r>
              <a:rPr lang="el-GR" dirty="0" err="1"/>
              <a:t>Τροπικότητας</a:t>
            </a:r>
            <a:endParaRPr lang="el-GR" dirty="0"/>
          </a:p>
          <a:p>
            <a:pPr marL="285750" indent="-285750" algn="ctr">
              <a:buFont typeface="Wingdings" panose="05000000000000000000" pitchFamily="2" charset="2"/>
              <a:buChar char="ü"/>
            </a:pPr>
            <a:r>
              <a:rPr lang="el-GR" dirty="0"/>
              <a:t>Αρχή της Προσωποποίησης</a:t>
            </a:r>
          </a:p>
          <a:p>
            <a:pPr marL="285750" indent="-285750" algn="ctr">
              <a:buFont typeface="Wingdings" panose="05000000000000000000" pitchFamily="2" charset="2"/>
              <a:buChar char="ü"/>
            </a:pPr>
            <a:r>
              <a:rPr lang="el-GR" dirty="0"/>
              <a:t>Αρχή της Φωνής</a:t>
            </a:r>
          </a:p>
          <a:p>
            <a:pPr marL="285750" indent="-285750" algn="ctr">
              <a:buFont typeface="Wingdings" panose="05000000000000000000" pitchFamily="2" charset="2"/>
              <a:buChar char="ü"/>
            </a:pPr>
            <a:r>
              <a:rPr lang="el-GR" dirty="0"/>
              <a:t>Αρχή της Εικόνας</a:t>
            </a:r>
          </a:p>
          <a:p>
            <a:pPr marL="285750" indent="-285750" algn="ctr">
              <a:buFont typeface="Wingdings" panose="05000000000000000000" pitchFamily="2" charset="2"/>
              <a:buChar char="ü"/>
            </a:pPr>
            <a:r>
              <a:rPr lang="el-GR" dirty="0"/>
              <a:t>Αρχή της Κατάτμησης</a:t>
            </a:r>
          </a:p>
          <a:p>
            <a:pPr marL="285750" indent="-285750" algn="ctr">
              <a:buFont typeface="Wingdings" panose="05000000000000000000" pitchFamily="2" charset="2"/>
              <a:buChar char="ü"/>
            </a:pPr>
            <a:r>
              <a:rPr lang="el-GR" dirty="0"/>
              <a:t>Αρχή της Σηματοδότησης</a:t>
            </a:r>
          </a:p>
          <a:p>
            <a:pPr marL="285750" indent="-285750" algn="ctr">
              <a:buFont typeface="Wingdings" panose="05000000000000000000" pitchFamily="2" charset="2"/>
              <a:buChar char="ü"/>
            </a:pPr>
            <a:r>
              <a:rPr lang="el-GR" dirty="0"/>
              <a:t>Αρχή της Προπαίδευσης</a:t>
            </a:r>
            <a:endParaRPr lang="el-GR" sz="2000" dirty="0"/>
          </a:p>
        </p:txBody>
      </p:sp>
      <p:sp>
        <p:nvSpPr>
          <p:cNvPr id="19" name="Arrow: Right 18">
            <a:extLst>
              <a:ext uri="{FF2B5EF4-FFF2-40B4-BE49-F238E27FC236}">
                <a16:creationId xmlns:a16="http://schemas.microsoft.com/office/drawing/2014/main" id="{BACD1F12-7BF2-4802-AF5F-97081594C500}"/>
              </a:ext>
            </a:extLst>
          </p:cNvPr>
          <p:cNvSpPr/>
          <p:nvPr/>
        </p:nvSpPr>
        <p:spPr>
          <a:xfrm>
            <a:off x="4547475" y="3989207"/>
            <a:ext cx="580948" cy="244526"/>
          </a:xfrm>
          <a:prstGeom prst="rightArrow">
            <a:avLst/>
          </a:prstGeom>
          <a:solidFill>
            <a:srgbClr val="C00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TextBox 1">
            <a:extLst>
              <a:ext uri="{FF2B5EF4-FFF2-40B4-BE49-F238E27FC236}">
                <a16:creationId xmlns:a16="http://schemas.microsoft.com/office/drawing/2014/main" id="{8DF24464-B775-4835-8E77-87C95247F703}"/>
              </a:ext>
            </a:extLst>
          </p:cNvPr>
          <p:cNvSpPr txBox="1"/>
          <p:nvPr/>
        </p:nvSpPr>
        <p:spPr>
          <a:xfrm>
            <a:off x="2987824" y="1245939"/>
            <a:ext cx="4777051" cy="461665"/>
          </a:xfrm>
          <a:prstGeom prst="rect">
            <a:avLst/>
          </a:prstGeom>
          <a:noFill/>
        </p:spPr>
        <p:txBody>
          <a:bodyPr wrap="square" rtlCol="0">
            <a:spAutoFit/>
          </a:bodyPr>
          <a:lstStyle/>
          <a:p>
            <a:r>
              <a:rPr lang="el-GR" sz="2400" dirty="0"/>
              <a:t>Οι ειδικοί αποτιμούν </a:t>
            </a:r>
            <a:r>
              <a:rPr lang="el-GR" sz="2400" dirty="0">
                <a:solidFill>
                  <a:srgbClr val="FF0000"/>
                </a:solidFill>
              </a:rPr>
              <a:t>θετικά</a:t>
            </a:r>
            <a:r>
              <a:rPr lang="el-GR" sz="2400" dirty="0"/>
              <a:t>:</a:t>
            </a:r>
          </a:p>
        </p:txBody>
      </p:sp>
    </p:spTree>
    <p:extLst>
      <p:ext uri="{BB962C8B-B14F-4D97-AF65-F5344CB8AC3E}">
        <p14:creationId xmlns:p14="http://schemas.microsoft.com/office/powerpoint/2010/main" val="9415707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1146A1D-98A1-49CA-B89C-CD361A5E6A62}"/>
              </a:ext>
            </a:extLst>
          </p:cNvPr>
          <p:cNvSpPr>
            <a:spLocks noGrp="1"/>
          </p:cNvSpPr>
          <p:nvPr>
            <p:ph type="title"/>
          </p:nvPr>
        </p:nvSpPr>
        <p:spPr>
          <a:xfrm>
            <a:off x="1187624" y="188640"/>
            <a:ext cx="7372350" cy="1075390"/>
          </a:xfrm>
        </p:spPr>
        <p:txBody>
          <a:bodyPr>
            <a:normAutofit fontScale="90000"/>
          </a:bodyPr>
          <a:lstStyle/>
          <a:p>
            <a:r>
              <a:rPr lang="en-US" sz="3600" dirty="0">
                <a:latin typeface="+mn-lt"/>
              </a:rPr>
              <a:t>8. </a:t>
            </a:r>
            <a:r>
              <a:rPr lang="el-GR" sz="3600" dirty="0">
                <a:latin typeface="+mn-lt"/>
              </a:rPr>
              <a:t>Αποτελέσματα - Κύρια ευρήματα (4/12)</a:t>
            </a:r>
          </a:p>
        </p:txBody>
      </p:sp>
      <p:sp>
        <p:nvSpPr>
          <p:cNvPr id="6" name="TextBox 5">
            <a:extLst>
              <a:ext uri="{FF2B5EF4-FFF2-40B4-BE49-F238E27FC236}">
                <a16:creationId xmlns:a16="http://schemas.microsoft.com/office/drawing/2014/main" id="{9D3E2FC3-0D4F-493C-8A67-F212D35253E9}"/>
              </a:ext>
            </a:extLst>
          </p:cNvPr>
          <p:cNvSpPr txBox="1"/>
          <p:nvPr/>
        </p:nvSpPr>
        <p:spPr>
          <a:xfrm>
            <a:off x="5359688" y="1264030"/>
            <a:ext cx="3600400" cy="461665"/>
          </a:xfrm>
          <a:prstGeom prst="rect">
            <a:avLst/>
          </a:prstGeom>
          <a:noFill/>
        </p:spPr>
        <p:txBody>
          <a:bodyPr wrap="square" rtlCol="0">
            <a:spAutoFit/>
          </a:bodyPr>
          <a:lstStyle/>
          <a:p>
            <a:r>
              <a:rPr lang="el-GR" sz="2400" b="1" u="sng" dirty="0"/>
              <a:t>Βελτιωτικές Προτάσεις</a:t>
            </a:r>
          </a:p>
        </p:txBody>
      </p:sp>
      <p:sp>
        <p:nvSpPr>
          <p:cNvPr id="13" name="TextBox 12">
            <a:extLst>
              <a:ext uri="{FF2B5EF4-FFF2-40B4-BE49-F238E27FC236}">
                <a16:creationId xmlns:a16="http://schemas.microsoft.com/office/drawing/2014/main" id="{41C0739D-1B90-4121-8B7F-BE220F13B7F0}"/>
              </a:ext>
            </a:extLst>
          </p:cNvPr>
          <p:cNvSpPr txBox="1"/>
          <p:nvPr/>
        </p:nvSpPr>
        <p:spPr>
          <a:xfrm>
            <a:off x="1727684" y="1264030"/>
            <a:ext cx="3600400" cy="461665"/>
          </a:xfrm>
          <a:prstGeom prst="rect">
            <a:avLst/>
          </a:prstGeom>
          <a:noFill/>
        </p:spPr>
        <p:txBody>
          <a:bodyPr wrap="square" rtlCol="0">
            <a:spAutoFit/>
          </a:bodyPr>
          <a:lstStyle/>
          <a:p>
            <a:r>
              <a:rPr lang="el-GR" sz="2400" b="1" u="sng" dirty="0"/>
              <a:t>Δυνατά Σημεία</a:t>
            </a:r>
          </a:p>
        </p:txBody>
      </p:sp>
      <p:pic>
        <p:nvPicPr>
          <p:cNvPr id="15" name="Picture 14">
            <a:extLst>
              <a:ext uri="{FF2B5EF4-FFF2-40B4-BE49-F238E27FC236}">
                <a16:creationId xmlns:a16="http://schemas.microsoft.com/office/drawing/2014/main" id="{64C6CC6D-C5B9-456B-B8E2-34B61F48934A}"/>
              </a:ext>
            </a:extLst>
          </p:cNvPr>
          <p:cNvPicPr>
            <a:picLocks noChangeAspect="1"/>
          </p:cNvPicPr>
          <p:nvPr/>
        </p:nvPicPr>
        <p:blipFill>
          <a:blip r:embed="rId2"/>
          <a:stretch>
            <a:fillRect/>
          </a:stretch>
        </p:blipFill>
        <p:spPr>
          <a:xfrm>
            <a:off x="971600" y="1782353"/>
            <a:ext cx="3706260" cy="4916847"/>
          </a:xfrm>
          <a:prstGeom prst="rect">
            <a:avLst/>
          </a:prstGeom>
        </p:spPr>
      </p:pic>
      <p:pic>
        <p:nvPicPr>
          <p:cNvPr id="4" name="Picture 3">
            <a:extLst>
              <a:ext uri="{FF2B5EF4-FFF2-40B4-BE49-F238E27FC236}">
                <a16:creationId xmlns:a16="http://schemas.microsoft.com/office/drawing/2014/main" id="{3FBB1468-7AA6-46AB-A6E2-FEBF46B08E96}"/>
              </a:ext>
            </a:extLst>
          </p:cNvPr>
          <p:cNvPicPr>
            <a:picLocks noChangeAspect="1"/>
          </p:cNvPicPr>
          <p:nvPr/>
        </p:nvPicPr>
        <p:blipFill rotWithShape="1">
          <a:blip r:embed="rId3"/>
          <a:srcRect l="1648" b="1139"/>
          <a:stretch/>
        </p:blipFill>
        <p:spPr>
          <a:xfrm>
            <a:off x="5089431" y="1678956"/>
            <a:ext cx="3483918" cy="4997752"/>
          </a:xfrm>
          <a:prstGeom prst="rect">
            <a:avLst/>
          </a:prstGeom>
        </p:spPr>
      </p:pic>
    </p:spTree>
    <p:extLst>
      <p:ext uri="{BB962C8B-B14F-4D97-AF65-F5344CB8AC3E}">
        <p14:creationId xmlns:p14="http://schemas.microsoft.com/office/powerpoint/2010/main" val="2262933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1146A1D-98A1-49CA-B89C-CD361A5E6A62}"/>
              </a:ext>
            </a:extLst>
          </p:cNvPr>
          <p:cNvSpPr>
            <a:spLocks noGrp="1"/>
          </p:cNvSpPr>
          <p:nvPr>
            <p:ph type="title"/>
          </p:nvPr>
        </p:nvSpPr>
        <p:spPr>
          <a:xfrm>
            <a:off x="1187624" y="188640"/>
            <a:ext cx="7372350" cy="1075390"/>
          </a:xfrm>
        </p:spPr>
        <p:txBody>
          <a:bodyPr>
            <a:normAutofit fontScale="90000"/>
          </a:bodyPr>
          <a:lstStyle/>
          <a:p>
            <a:r>
              <a:rPr lang="en-US" sz="3600" dirty="0">
                <a:latin typeface="+mn-lt"/>
              </a:rPr>
              <a:t>8. </a:t>
            </a:r>
            <a:r>
              <a:rPr lang="el-GR" sz="3600" dirty="0">
                <a:latin typeface="+mn-lt"/>
              </a:rPr>
              <a:t>Αποτελέσματα - Κύρια ευρήματα (5/12)</a:t>
            </a:r>
          </a:p>
        </p:txBody>
      </p:sp>
      <p:sp>
        <p:nvSpPr>
          <p:cNvPr id="2" name="Rectangle 1">
            <a:extLst>
              <a:ext uri="{FF2B5EF4-FFF2-40B4-BE49-F238E27FC236}">
                <a16:creationId xmlns:a16="http://schemas.microsoft.com/office/drawing/2014/main" id="{81D91067-FED2-42D3-97C2-4410EF441C94}"/>
              </a:ext>
            </a:extLst>
          </p:cNvPr>
          <p:cNvSpPr/>
          <p:nvPr/>
        </p:nvSpPr>
        <p:spPr>
          <a:xfrm>
            <a:off x="2665879" y="1264030"/>
            <a:ext cx="4318746" cy="461665"/>
          </a:xfrm>
          <a:prstGeom prst="rect">
            <a:avLst/>
          </a:prstGeom>
          <a:solidFill>
            <a:schemeClr val="accent4">
              <a:lumMod val="75000"/>
            </a:schemeClr>
          </a:solidFill>
          <a:scene3d>
            <a:camera prst="orthographicFront"/>
            <a:lightRig rig="threePt" dir="t"/>
          </a:scene3d>
          <a:sp3d>
            <a:bevelT/>
          </a:sp3d>
        </p:spPr>
        <p:txBody>
          <a:bodyPr wrap="none">
            <a:spAutoFit/>
          </a:bodyPr>
          <a:lstStyle/>
          <a:p>
            <a:r>
              <a:rPr lang="el-GR" sz="2400" dirty="0"/>
              <a:t>Αποτίμηση Ε.Υ από τους μαθητές</a:t>
            </a:r>
          </a:p>
        </p:txBody>
      </p:sp>
      <p:graphicFrame>
        <p:nvGraphicFramePr>
          <p:cNvPr id="8" name="Diagram 7">
            <a:extLst>
              <a:ext uri="{FF2B5EF4-FFF2-40B4-BE49-F238E27FC236}">
                <a16:creationId xmlns:a16="http://schemas.microsoft.com/office/drawing/2014/main" id="{D757F758-94C8-4362-97B3-69436F159D0B}"/>
              </a:ext>
            </a:extLst>
          </p:cNvPr>
          <p:cNvGraphicFramePr/>
          <p:nvPr>
            <p:extLst>
              <p:ext uri="{D42A27DB-BD31-4B8C-83A1-F6EECF244321}">
                <p14:modId xmlns:p14="http://schemas.microsoft.com/office/powerpoint/2010/main" val="1106100425"/>
              </p:ext>
            </p:extLst>
          </p:nvPr>
        </p:nvGraphicFramePr>
        <p:xfrm>
          <a:off x="739052" y="1988840"/>
          <a:ext cx="8172399" cy="40374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8F076BE2-C67C-43DB-96BC-73E2EDF0490D}"/>
              </a:ext>
            </a:extLst>
          </p:cNvPr>
          <p:cNvSpPr/>
          <p:nvPr/>
        </p:nvSpPr>
        <p:spPr>
          <a:xfrm>
            <a:off x="1979712" y="5877272"/>
            <a:ext cx="6192688" cy="646331"/>
          </a:xfrm>
          <a:prstGeom prst="rect">
            <a:avLst/>
          </a:prstGeom>
          <a:solidFill>
            <a:srgbClr val="FFFFCC"/>
          </a:solidFill>
          <a:scene3d>
            <a:camera prst="orthographicFront"/>
            <a:lightRig rig="threePt" dir="t"/>
          </a:scene3d>
          <a:sp3d>
            <a:bevelT/>
          </a:sp3d>
        </p:spPr>
        <p:txBody>
          <a:bodyPr wrap="square">
            <a:spAutoFit/>
          </a:bodyPr>
          <a:lstStyle/>
          <a:p>
            <a:pPr algn="ctr"/>
            <a:r>
              <a:rPr lang="el-GR" dirty="0">
                <a:latin typeface="CIDFont+F3"/>
              </a:rPr>
              <a:t>Συνδυασμός εικόνων &amp; λέξεων στην δημιουργία Ε.Υ, κάνουν τον εκπαιδευόμενο να μαθαίνει καλύτερα. (</a:t>
            </a:r>
            <a:r>
              <a:rPr lang="el-GR" dirty="0" err="1">
                <a:latin typeface="CIDFont+F3"/>
              </a:rPr>
              <a:t>Mayer</a:t>
            </a:r>
            <a:r>
              <a:rPr lang="el-GR" dirty="0">
                <a:latin typeface="CIDFont+F3"/>
              </a:rPr>
              <a:t>, 2002)</a:t>
            </a:r>
            <a:endParaRPr lang="el-GR" dirty="0"/>
          </a:p>
        </p:txBody>
      </p:sp>
    </p:spTree>
    <p:extLst>
      <p:ext uri="{BB962C8B-B14F-4D97-AF65-F5344CB8AC3E}">
        <p14:creationId xmlns:p14="http://schemas.microsoft.com/office/powerpoint/2010/main" val="38360537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1146A1D-98A1-49CA-B89C-CD361A5E6A62}"/>
              </a:ext>
            </a:extLst>
          </p:cNvPr>
          <p:cNvSpPr>
            <a:spLocks noGrp="1"/>
          </p:cNvSpPr>
          <p:nvPr>
            <p:ph type="title"/>
          </p:nvPr>
        </p:nvSpPr>
        <p:spPr>
          <a:xfrm>
            <a:off x="1187624" y="188640"/>
            <a:ext cx="7372350" cy="1075390"/>
          </a:xfrm>
        </p:spPr>
        <p:txBody>
          <a:bodyPr>
            <a:normAutofit fontScale="90000"/>
          </a:bodyPr>
          <a:lstStyle/>
          <a:p>
            <a:r>
              <a:rPr lang="en-US" sz="3600" dirty="0">
                <a:latin typeface="+mn-lt"/>
              </a:rPr>
              <a:t>8. </a:t>
            </a:r>
            <a:r>
              <a:rPr lang="el-GR" sz="3600" dirty="0">
                <a:latin typeface="+mn-lt"/>
              </a:rPr>
              <a:t>Αποτελέσματα - Κύρια ευρήματα (6/12)</a:t>
            </a:r>
          </a:p>
        </p:txBody>
      </p:sp>
      <p:sp>
        <p:nvSpPr>
          <p:cNvPr id="2" name="Rectangle 1">
            <a:extLst>
              <a:ext uri="{FF2B5EF4-FFF2-40B4-BE49-F238E27FC236}">
                <a16:creationId xmlns:a16="http://schemas.microsoft.com/office/drawing/2014/main" id="{81D91067-FED2-42D3-97C2-4410EF441C94}"/>
              </a:ext>
            </a:extLst>
          </p:cNvPr>
          <p:cNvSpPr/>
          <p:nvPr/>
        </p:nvSpPr>
        <p:spPr>
          <a:xfrm>
            <a:off x="2665879" y="1264030"/>
            <a:ext cx="4318746" cy="461665"/>
          </a:xfrm>
          <a:prstGeom prst="rect">
            <a:avLst/>
          </a:prstGeom>
          <a:solidFill>
            <a:schemeClr val="accent4">
              <a:lumMod val="75000"/>
            </a:schemeClr>
          </a:solidFill>
          <a:scene3d>
            <a:camera prst="orthographicFront"/>
            <a:lightRig rig="threePt" dir="t"/>
          </a:scene3d>
          <a:sp3d>
            <a:bevelT/>
          </a:sp3d>
        </p:spPr>
        <p:txBody>
          <a:bodyPr wrap="none">
            <a:spAutoFit/>
          </a:bodyPr>
          <a:lstStyle/>
          <a:p>
            <a:r>
              <a:rPr lang="el-GR" sz="2400" dirty="0"/>
              <a:t>Αποτίμηση Ε.Υ από τους μαθητές</a:t>
            </a:r>
          </a:p>
        </p:txBody>
      </p:sp>
      <p:graphicFrame>
        <p:nvGraphicFramePr>
          <p:cNvPr id="8" name="Diagram 7">
            <a:extLst>
              <a:ext uri="{FF2B5EF4-FFF2-40B4-BE49-F238E27FC236}">
                <a16:creationId xmlns:a16="http://schemas.microsoft.com/office/drawing/2014/main" id="{D757F758-94C8-4362-97B3-69436F159D0B}"/>
              </a:ext>
            </a:extLst>
          </p:cNvPr>
          <p:cNvGraphicFramePr/>
          <p:nvPr>
            <p:extLst>
              <p:ext uri="{D42A27DB-BD31-4B8C-83A1-F6EECF244321}">
                <p14:modId xmlns:p14="http://schemas.microsoft.com/office/powerpoint/2010/main" val="1309429952"/>
              </p:ext>
            </p:extLst>
          </p:nvPr>
        </p:nvGraphicFramePr>
        <p:xfrm>
          <a:off x="787599" y="2060848"/>
          <a:ext cx="8172399" cy="40374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8F076BE2-C67C-43DB-96BC-73E2EDF0490D}"/>
              </a:ext>
            </a:extLst>
          </p:cNvPr>
          <p:cNvSpPr/>
          <p:nvPr/>
        </p:nvSpPr>
        <p:spPr>
          <a:xfrm>
            <a:off x="1547664" y="6024073"/>
            <a:ext cx="7272807" cy="400110"/>
          </a:xfrm>
          <a:prstGeom prst="rect">
            <a:avLst/>
          </a:prstGeom>
          <a:solidFill>
            <a:srgbClr val="FFFFCC"/>
          </a:solidFill>
          <a:scene3d>
            <a:camera prst="orthographicFront"/>
            <a:lightRig rig="threePt" dir="t"/>
          </a:scene3d>
          <a:sp3d>
            <a:bevelT/>
          </a:sp3d>
        </p:spPr>
        <p:txBody>
          <a:bodyPr wrap="square">
            <a:spAutoFit/>
          </a:bodyPr>
          <a:lstStyle/>
          <a:p>
            <a:pPr algn="ctr"/>
            <a:r>
              <a:rPr lang="el-GR" sz="2000" dirty="0"/>
              <a:t>Συμβαδίζει και με την άποψη που εξέφρασαν και οι ειδικοί</a:t>
            </a:r>
          </a:p>
        </p:txBody>
      </p:sp>
    </p:spTree>
    <p:extLst>
      <p:ext uri="{BB962C8B-B14F-4D97-AF65-F5344CB8AC3E}">
        <p14:creationId xmlns:p14="http://schemas.microsoft.com/office/powerpoint/2010/main" val="2510557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2D376F-A968-4A24-AB9D-EA11A5A03BDF}"/>
              </a:ext>
            </a:extLst>
          </p:cNvPr>
          <p:cNvSpPr>
            <a:spLocks noGrp="1"/>
          </p:cNvSpPr>
          <p:nvPr>
            <p:ph idx="1"/>
          </p:nvPr>
        </p:nvSpPr>
        <p:spPr>
          <a:xfrm>
            <a:off x="755576" y="1772816"/>
            <a:ext cx="8119814" cy="3168352"/>
          </a:xfrm>
          <a:solidFill>
            <a:srgbClr val="FAFFE7"/>
          </a:solidFill>
        </p:spPr>
        <p:txBody>
          <a:bodyPr>
            <a:normAutofit lnSpcReduction="10000"/>
          </a:bodyPr>
          <a:lstStyle/>
          <a:p>
            <a:pPr marL="0" indent="0" algn="just">
              <a:lnSpc>
                <a:spcPct val="110000"/>
              </a:lnSpc>
              <a:buNone/>
            </a:pPr>
            <a:r>
              <a:rPr lang="el-GR" sz="2400" i="1" dirty="0"/>
              <a:t>Θα ήθελα να ευχαριστήσω την τριμελή επιτροπή και ιδιαίτερα τον επιβλέποντα κ. Καρβούνη Λάμπρο, τον διευθυντή του Π.Μ.Σ κ. Αναστασιάδη και όλους τους καθηγητές για τις γνώσεις και τις εμπειρίες που μου προσέφεραν κατά τη διάρκεια των σπουδών μου.</a:t>
            </a:r>
          </a:p>
          <a:p>
            <a:pPr marL="0" indent="0" algn="just">
              <a:lnSpc>
                <a:spcPct val="110000"/>
              </a:lnSpc>
              <a:buNone/>
            </a:pPr>
            <a:r>
              <a:rPr lang="el-GR" sz="2400" i="1" dirty="0"/>
              <a:t>Θα ήθελα να ευχαριστήσω από καρδιάς τους μαθητές και όσους συμμετείχαν και συνέβαλαν στην ολοκλήρωση της διπλωματικής εργασίας</a:t>
            </a:r>
          </a:p>
        </p:txBody>
      </p:sp>
      <p:sp>
        <p:nvSpPr>
          <p:cNvPr id="3" name="Title 2">
            <a:extLst>
              <a:ext uri="{FF2B5EF4-FFF2-40B4-BE49-F238E27FC236}">
                <a16:creationId xmlns:a16="http://schemas.microsoft.com/office/drawing/2014/main" id="{D6F8E57E-BEE7-448A-9201-6482D596814E}"/>
              </a:ext>
            </a:extLst>
          </p:cNvPr>
          <p:cNvSpPr>
            <a:spLocks noGrp="1"/>
          </p:cNvSpPr>
          <p:nvPr>
            <p:ph type="title"/>
          </p:nvPr>
        </p:nvSpPr>
        <p:spPr/>
        <p:txBody>
          <a:bodyPr/>
          <a:lstStyle/>
          <a:p>
            <a:r>
              <a:rPr lang="el-GR" dirty="0"/>
              <a:t>Ευχαριστίες</a:t>
            </a:r>
          </a:p>
        </p:txBody>
      </p:sp>
    </p:spTree>
    <p:extLst>
      <p:ext uri="{BB962C8B-B14F-4D97-AF65-F5344CB8AC3E}">
        <p14:creationId xmlns:p14="http://schemas.microsoft.com/office/powerpoint/2010/main" val="3727031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1146A1D-98A1-49CA-B89C-CD361A5E6A62}"/>
              </a:ext>
            </a:extLst>
          </p:cNvPr>
          <p:cNvSpPr>
            <a:spLocks noGrp="1"/>
          </p:cNvSpPr>
          <p:nvPr>
            <p:ph type="title"/>
          </p:nvPr>
        </p:nvSpPr>
        <p:spPr>
          <a:xfrm>
            <a:off x="1187624" y="188640"/>
            <a:ext cx="7372350" cy="1075390"/>
          </a:xfrm>
        </p:spPr>
        <p:txBody>
          <a:bodyPr>
            <a:normAutofit fontScale="90000"/>
          </a:bodyPr>
          <a:lstStyle/>
          <a:p>
            <a:r>
              <a:rPr lang="en-US" sz="3600" dirty="0">
                <a:latin typeface="+mn-lt"/>
              </a:rPr>
              <a:t>8. </a:t>
            </a:r>
            <a:r>
              <a:rPr lang="el-GR" sz="3600" dirty="0">
                <a:latin typeface="+mn-lt"/>
              </a:rPr>
              <a:t>Αποτελέσματα - Κύρια ευρήματα (7/12)</a:t>
            </a:r>
          </a:p>
        </p:txBody>
      </p:sp>
      <p:sp>
        <p:nvSpPr>
          <p:cNvPr id="2" name="Rectangle 1">
            <a:extLst>
              <a:ext uri="{FF2B5EF4-FFF2-40B4-BE49-F238E27FC236}">
                <a16:creationId xmlns:a16="http://schemas.microsoft.com/office/drawing/2014/main" id="{81D91067-FED2-42D3-97C2-4410EF441C94}"/>
              </a:ext>
            </a:extLst>
          </p:cNvPr>
          <p:cNvSpPr/>
          <p:nvPr/>
        </p:nvSpPr>
        <p:spPr>
          <a:xfrm>
            <a:off x="2665879" y="1264030"/>
            <a:ext cx="4318746" cy="461665"/>
          </a:xfrm>
          <a:prstGeom prst="rect">
            <a:avLst/>
          </a:prstGeom>
          <a:solidFill>
            <a:schemeClr val="accent4">
              <a:lumMod val="75000"/>
            </a:schemeClr>
          </a:solidFill>
          <a:scene3d>
            <a:camera prst="orthographicFront"/>
            <a:lightRig rig="threePt" dir="t"/>
          </a:scene3d>
          <a:sp3d>
            <a:bevelT/>
          </a:sp3d>
        </p:spPr>
        <p:txBody>
          <a:bodyPr wrap="none">
            <a:spAutoFit/>
          </a:bodyPr>
          <a:lstStyle/>
          <a:p>
            <a:r>
              <a:rPr lang="el-GR" sz="2400" dirty="0"/>
              <a:t>Αποτίμηση Ε.Υ από τους μαθητές</a:t>
            </a:r>
          </a:p>
        </p:txBody>
      </p:sp>
      <p:graphicFrame>
        <p:nvGraphicFramePr>
          <p:cNvPr id="8" name="Diagram 7">
            <a:extLst>
              <a:ext uri="{FF2B5EF4-FFF2-40B4-BE49-F238E27FC236}">
                <a16:creationId xmlns:a16="http://schemas.microsoft.com/office/drawing/2014/main" id="{D757F758-94C8-4362-97B3-69436F159D0B}"/>
              </a:ext>
            </a:extLst>
          </p:cNvPr>
          <p:cNvGraphicFramePr/>
          <p:nvPr>
            <p:extLst>
              <p:ext uri="{D42A27DB-BD31-4B8C-83A1-F6EECF244321}">
                <p14:modId xmlns:p14="http://schemas.microsoft.com/office/powerpoint/2010/main" val="886074984"/>
              </p:ext>
            </p:extLst>
          </p:nvPr>
        </p:nvGraphicFramePr>
        <p:xfrm>
          <a:off x="739052" y="1986613"/>
          <a:ext cx="8172399" cy="40374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8F076BE2-C67C-43DB-96BC-73E2EDF0490D}"/>
              </a:ext>
            </a:extLst>
          </p:cNvPr>
          <p:cNvSpPr/>
          <p:nvPr/>
        </p:nvSpPr>
        <p:spPr>
          <a:xfrm>
            <a:off x="1403648" y="5889859"/>
            <a:ext cx="7272807" cy="400110"/>
          </a:xfrm>
          <a:prstGeom prst="rect">
            <a:avLst/>
          </a:prstGeom>
          <a:solidFill>
            <a:srgbClr val="FFFFCC"/>
          </a:solidFill>
          <a:scene3d>
            <a:camera prst="orthographicFront"/>
            <a:lightRig rig="threePt" dir="t"/>
          </a:scene3d>
          <a:sp3d>
            <a:bevelT/>
          </a:sp3d>
        </p:spPr>
        <p:txBody>
          <a:bodyPr wrap="square">
            <a:spAutoFit/>
          </a:bodyPr>
          <a:lstStyle/>
          <a:p>
            <a:pPr algn="ctr"/>
            <a:r>
              <a:rPr lang="el-GR" sz="2000" dirty="0"/>
              <a:t>Συμβαδίζει με την άποψη που εξέφρασαν και οι ειδικοί</a:t>
            </a:r>
          </a:p>
        </p:txBody>
      </p:sp>
    </p:spTree>
    <p:extLst>
      <p:ext uri="{BB962C8B-B14F-4D97-AF65-F5344CB8AC3E}">
        <p14:creationId xmlns:p14="http://schemas.microsoft.com/office/powerpoint/2010/main" val="1833394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200" dirty="0">
                <a:latin typeface="+mn-lt"/>
              </a:rPr>
              <a:t>8.Αποτελέσματα - Κύρια ευρήματα (8/12)</a:t>
            </a:r>
            <a:endParaRPr lang="el-GR" sz="3200" b="1" dirty="0">
              <a:latin typeface="+mn-lt"/>
            </a:endParaRPr>
          </a:p>
        </p:txBody>
      </p:sp>
      <p:sp>
        <p:nvSpPr>
          <p:cNvPr id="4" name="9 - Ορθογώνιο"/>
          <p:cNvSpPr/>
          <p:nvPr/>
        </p:nvSpPr>
        <p:spPr>
          <a:xfrm>
            <a:off x="1229098" y="1169939"/>
            <a:ext cx="7272808" cy="830997"/>
          </a:xfrm>
          <a:prstGeom prst="rect">
            <a:avLst/>
          </a:prstGeom>
          <a:solidFill>
            <a:schemeClr val="accent4">
              <a:lumMod val="75000"/>
            </a:schemeClr>
          </a:solidFill>
          <a:scene3d>
            <a:camera prst="orthographicFront"/>
            <a:lightRig rig="threePt" dir="t"/>
          </a:scene3d>
          <a:sp3d>
            <a:bevelT/>
          </a:sp3d>
        </p:spPr>
        <p:txBody>
          <a:bodyPr wrap="square">
            <a:spAutoFit/>
          </a:bodyPr>
          <a:lstStyle/>
          <a:p>
            <a:pPr algn="just"/>
            <a:r>
              <a:rPr lang="el-GR" sz="2400" i="1" dirty="0"/>
              <a:t>6ο Ερευνητικό Ερώτημα: Διερεύνηση απόψεων και πεποιθήσεων σε σχέση με τα αντηλιακά</a:t>
            </a:r>
            <a:endParaRPr lang="el-GR" sz="2400" dirty="0"/>
          </a:p>
        </p:txBody>
      </p:sp>
      <p:sp>
        <p:nvSpPr>
          <p:cNvPr id="7" name="TextBox 6">
            <a:extLst>
              <a:ext uri="{FF2B5EF4-FFF2-40B4-BE49-F238E27FC236}">
                <a16:creationId xmlns:a16="http://schemas.microsoft.com/office/drawing/2014/main" id="{1B4EE5A8-2F09-43D2-B398-477D96A9DDC1}"/>
              </a:ext>
            </a:extLst>
          </p:cNvPr>
          <p:cNvSpPr txBox="1"/>
          <p:nvPr/>
        </p:nvSpPr>
        <p:spPr>
          <a:xfrm>
            <a:off x="932402" y="3319590"/>
            <a:ext cx="7920879" cy="3785652"/>
          </a:xfrm>
          <a:prstGeom prst="rect">
            <a:avLst/>
          </a:prstGeom>
          <a:noFill/>
        </p:spPr>
        <p:txBody>
          <a:bodyPr wrap="square" rtlCol="0">
            <a:spAutoFit/>
          </a:bodyPr>
          <a:lstStyle/>
          <a:p>
            <a:pPr marL="285750" lvl="0" indent="-285750">
              <a:buFont typeface="Wingdings" panose="05000000000000000000" pitchFamily="2" charset="2"/>
              <a:buChar char="ü"/>
            </a:pPr>
            <a:r>
              <a:rPr lang="el-GR" sz="2000" dirty="0"/>
              <a:t>      Πολύ σημαντική (Ζωγράφος, 2019; Μωραΐτη, 2021; </a:t>
            </a:r>
            <a:r>
              <a:rPr lang="el-GR" sz="2000" dirty="0" err="1"/>
              <a:t>Χριστιανίδη</a:t>
            </a:r>
            <a:r>
              <a:rPr lang="el-GR" sz="2000" dirty="0"/>
              <a:t>, 2020)</a:t>
            </a:r>
          </a:p>
          <a:p>
            <a:pPr marL="285750" lvl="0" indent="-285750">
              <a:buFont typeface="Wingdings" panose="05000000000000000000" pitchFamily="2" charset="2"/>
              <a:buChar char="ü"/>
            </a:pPr>
            <a:r>
              <a:rPr lang="el-GR" sz="2000" b="1" dirty="0">
                <a:solidFill>
                  <a:srgbClr val="FF0000"/>
                </a:solidFill>
              </a:rPr>
              <a:t>Απαραίτητη χρήση αντηλιακού </a:t>
            </a:r>
            <a:r>
              <a:rPr lang="el-GR" sz="2000" dirty="0"/>
              <a:t>(SPF 30 &amp; SPF 50, SPF &gt;50) (Μυλωνά,2019)</a:t>
            </a:r>
            <a:endParaRPr lang="el-GR" sz="2000" b="1" dirty="0"/>
          </a:p>
          <a:p>
            <a:pPr marL="285750" lvl="0" indent="-285750">
              <a:buFont typeface="Wingdings" panose="05000000000000000000" pitchFamily="2" charset="2"/>
              <a:buChar char="ü"/>
            </a:pPr>
            <a:r>
              <a:rPr lang="el-GR" sz="2000" dirty="0"/>
              <a:t> </a:t>
            </a:r>
            <a:r>
              <a:rPr lang="el-GR" sz="2000" i="1" dirty="0">
                <a:solidFill>
                  <a:srgbClr val="FF0000"/>
                </a:solidFill>
              </a:rPr>
              <a:t>«καθ’ όλη τη διάρκεια του έτους»</a:t>
            </a:r>
            <a:r>
              <a:rPr lang="el-GR" sz="2000" dirty="0"/>
              <a:t>, </a:t>
            </a:r>
            <a:r>
              <a:rPr lang="el-GR" sz="2000" i="1" dirty="0">
                <a:solidFill>
                  <a:srgbClr val="FF0000"/>
                </a:solidFill>
              </a:rPr>
              <a:t>«όποτε έχει ηλιοφάνεια ανεξάρτητά από την εποχή»</a:t>
            </a:r>
            <a:r>
              <a:rPr lang="el-GR" sz="2000" dirty="0"/>
              <a:t>. (Ζωγράφος, 2019; Μωραΐτη, 2021)</a:t>
            </a:r>
            <a:endParaRPr lang="el-GR" sz="2000" i="1" dirty="0"/>
          </a:p>
          <a:p>
            <a:pPr lvl="0" algn="ctr"/>
            <a:endParaRPr lang="el-GR" sz="2400" dirty="0"/>
          </a:p>
          <a:p>
            <a:endParaRPr lang="el-GR" sz="2400" dirty="0"/>
          </a:p>
          <a:p>
            <a:pPr marL="285750" indent="-285750">
              <a:buFont typeface="Wingdings" panose="05000000000000000000" pitchFamily="2" charset="2"/>
              <a:buChar char="ü"/>
            </a:pPr>
            <a:endParaRPr lang="el-GR" sz="2400" i="1" dirty="0"/>
          </a:p>
          <a:p>
            <a:endParaRPr lang="el-GR" sz="2400" b="1" dirty="0">
              <a:solidFill>
                <a:srgbClr val="FF0000"/>
              </a:solidFill>
            </a:endParaRPr>
          </a:p>
          <a:p>
            <a:pPr lvl="0"/>
            <a:endParaRPr lang="el-GR" sz="2400" dirty="0"/>
          </a:p>
        </p:txBody>
      </p:sp>
      <p:pic>
        <p:nvPicPr>
          <p:cNvPr id="9" name="Picture 8">
            <a:extLst>
              <a:ext uri="{FF2B5EF4-FFF2-40B4-BE49-F238E27FC236}">
                <a16:creationId xmlns:a16="http://schemas.microsoft.com/office/drawing/2014/main" id="{7C97CEE5-6952-4BE6-996E-359E73D6524E}"/>
              </a:ext>
            </a:extLst>
          </p:cNvPr>
          <p:cNvPicPr>
            <a:picLocks noChangeAspect="1"/>
          </p:cNvPicPr>
          <p:nvPr/>
        </p:nvPicPr>
        <p:blipFill>
          <a:blip r:embed="rId2"/>
          <a:stretch>
            <a:fillRect/>
          </a:stretch>
        </p:blipFill>
        <p:spPr>
          <a:xfrm>
            <a:off x="905062" y="2262155"/>
            <a:ext cx="901694" cy="901694"/>
          </a:xfrm>
          <a:prstGeom prst="rect">
            <a:avLst/>
          </a:prstGeom>
        </p:spPr>
      </p:pic>
      <p:sp>
        <p:nvSpPr>
          <p:cNvPr id="3" name="TextBox 2">
            <a:extLst>
              <a:ext uri="{FF2B5EF4-FFF2-40B4-BE49-F238E27FC236}">
                <a16:creationId xmlns:a16="http://schemas.microsoft.com/office/drawing/2014/main" id="{2F4E10AD-03B9-4F79-9607-B66427CB6828}"/>
              </a:ext>
            </a:extLst>
          </p:cNvPr>
          <p:cNvSpPr txBox="1"/>
          <p:nvPr/>
        </p:nvSpPr>
        <p:spPr>
          <a:xfrm>
            <a:off x="2267744" y="2564904"/>
            <a:ext cx="4248472" cy="461665"/>
          </a:xfrm>
          <a:prstGeom prst="rect">
            <a:avLst/>
          </a:prstGeom>
          <a:noFill/>
        </p:spPr>
        <p:txBody>
          <a:bodyPr wrap="square" rtlCol="0">
            <a:spAutoFit/>
          </a:bodyPr>
          <a:lstStyle/>
          <a:p>
            <a:r>
              <a:rPr lang="el-GR" sz="2400" b="1" dirty="0"/>
              <a:t>Προστασία:</a:t>
            </a:r>
          </a:p>
        </p:txBody>
      </p:sp>
      <p:sp>
        <p:nvSpPr>
          <p:cNvPr id="5" name="Rectangle 4">
            <a:extLst>
              <a:ext uri="{FF2B5EF4-FFF2-40B4-BE49-F238E27FC236}">
                <a16:creationId xmlns:a16="http://schemas.microsoft.com/office/drawing/2014/main" id="{30EE8EC3-6ACB-43BC-814F-A4050A5648B4}"/>
              </a:ext>
            </a:extLst>
          </p:cNvPr>
          <p:cNvSpPr/>
          <p:nvPr/>
        </p:nvSpPr>
        <p:spPr>
          <a:xfrm>
            <a:off x="1043608" y="5437439"/>
            <a:ext cx="7959159" cy="707886"/>
          </a:xfrm>
          <a:prstGeom prst="rect">
            <a:avLst/>
          </a:prstGeom>
          <a:solidFill>
            <a:schemeClr val="accent4">
              <a:lumMod val="20000"/>
              <a:lumOff val="80000"/>
            </a:schemeClr>
          </a:solidFill>
          <a:scene3d>
            <a:camera prst="orthographicFront"/>
            <a:lightRig rig="threePt" dir="t"/>
          </a:scene3d>
          <a:sp3d>
            <a:bevelT/>
          </a:sp3d>
        </p:spPr>
        <p:txBody>
          <a:bodyPr wrap="square">
            <a:spAutoFit/>
          </a:bodyPr>
          <a:lstStyle/>
          <a:p>
            <a:pPr algn="ctr"/>
            <a:r>
              <a:rPr lang="el-GR" sz="2000" dirty="0">
                <a:latin typeface="CIDFont+F3"/>
              </a:rPr>
              <a:t>Ωστόσο, ένα μεγάλο ποσοστό (67%) έχει υποστεί ηλιακό</a:t>
            </a:r>
          </a:p>
          <a:p>
            <a:pPr algn="ctr"/>
            <a:r>
              <a:rPr lang="el-GR" sz="2000" dirty="0">
                <a:latin typeface="CIDFont+F3"/>
              </a:rPr>
              <a:t>έγκαυμα, τουλάχιστον μια φορά έως τώρα στη ζωή του</a:t>
            </a:r>
            <a:endParaRPr lang="el-GR" sz="2000" dirty="0"/>
          </a:p>
        </p:txBody>
      </p:sp>
    </p:spTree>
    <p:extLst>
      <p:ext uri="{BB962C8B-B14F-4D97-AF65-F5344CB8AC3E}">
        <p14:creationId xmlns:p14="http://schemas.microsoft.com/office/powerpoint/2010/main" val="28177389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06804" y="389947"/>
            <a:ext cx="7776864" cy="576064"/>
          </a:xfrm>
        </p:spPr>
        <p:txBody>
          <a:bodyPr>
            <a:noAutofit/>
          </a:bodyPr>
          <a:lstStyle/>
          <a:p>
            <a:r>
              <a:rPr lang="el-GR" sz="3200" dirty="0">
                <a:latin typeface="+mn-lt"/>
              </a:rPr>
              <a:t>8. Αποτελέσματα - Κύρια ευρήματα (9/12)</a:t>
            </a:r>
            <a:endParaRPr lang="el-GR" sz="3200" b="1" dirty="0">
              <a:latin typeface="+mn-lt"/>
            </a:endParaRPr>
          </a:p>
        </p:txBody>
      </p:sp>
      <p:sp>
        <p:nvSpPr>
          <p:cNvPr id="4" name="9 - Ορθογώνιο"/>
          <p:cNvSpPr/>
          <p:nvPr/>
        </p:nvSpPr>
        <p:spPr>
          <a:xfrm>
            <a:off x="1229098" y="1169939"/>
            <a:ext cx="7272808" cy="830997"/>
          </a:xfrm>
          <a:prstGeom prst="rect">
            <a:avLst/>
          </a:prstGeom>
          <a:solidFill>
            <a:schemeClr val="accent4">
              <a:lumMod val="75000"/>
            </a:schemeClr>
          </a:solidFill>
          <a:scene3d>
            <a:camera prst="orthographicFront"/>
            <a:lightRig rig="threePt" dir="t"/>
          </a:scene3d>
          <a:sp3d>
            <a:bevelT/>
          </a:sp3d>
        </p:spPr>
        <p:txBody>
          <a:bodyPr wrap="square">
            <a:spAutoFit/>
          </a:bodyPr>
          <a:lstStyle/>
          <a:p>
            <a:pPr algn="just"/>
            <a:r>
              <a:rPr lang="el-GR" sz="2400" i="1" dirty="0"/>
              <a:t>6ο Ερευνητικό Ερώτημα : Διερεύνηση απόψεων και πεποιθήσεων σε σχέση με τα αντηλιακά</a:t>
            </a:r>
            <a:endParaRPr lang="el-GR" sz="2400" dirty="0"/>
          </a:p>
        </p:txBody>
      </p:sp>
      <p:sp>
        <p:nvSpPr>
          <p:cNvPr id="7" name="TextBox 6">
            <a:extLst>
              <a:ext uri="{FF2B5EF4-FFF2-40B4-BE49-F238E27FC236}">
                <a16:creationId xmlns:a16="http://schemas.microsoft.com/office/drawing/2014/main" id="{1B4EE5A8-2F09-43D2-B398-477D96A9DDC1}"/>
              </a:ext>
            </a:extLst>
          </p:cNvPr>
          <p:cNvSpPr txBox="1"/>
          <p:nvPr/>
        </p:nvSpPr>
        <p:spPr>
          <a:xfrm>
            <a:off x="1416775" y="2459504"/>
            <a:ext cx="7284942" cy="2677656"/>
          </a:xfrm>
          <a:prstGeom prst="rect">
            <a:avLst/>
          </a:prstGeom>
          <a:noFill/>
        </p:spPr>
        <p:txBody>
          <a:bodyPr wrap="square" rtlCol="0">
            <a:spAutoFit/>
          </a:bodyPr>
          <a:lstStyle/>
          <a:p>
            <a:pPr marL="342900" indent="-342900" algn="just">
              <a:buFont typeface="Wingdings" panose="05000000000000000000" pitchFamily="2" charset="2"/>
              <a:buChar char="ü"/>
            </a:pPr>
            <a:r>
              <a:rPr lang="el-GR" sz="2400" dirty="0"/>
              <a:t>Χρήση αντηλιακού προσφέρει </a:t>
            </a:r>
            <a:r>
              <a:rPr lang="el-GR" sz="2400" dirty="0">
                <a:solidFill>
                  <a:srgbClr val="FF0000"/>
                </a:solidFill>
              </a:rPr>
              <a:t>κάλυψη από τη UV ακτινοβολία</a:t>
            </a:r>
            <a:r>
              <a:rPr lang="el-GR" sz="2400" dirty="0"/>
              <a:t>, αλλά όχι απόλυτα.</a:t>
            </a:r>
          </a:p>
          <a:p>
            <a:pPr marL="342900" indent="-342900" algn="just">
              <a:buFont typeface="Wingdings" panose="05000000000000000000" pitchFamily="2" charset="2"/>
              <a:buChar char="ü"/>
            </a:pPr>
            <a:r>
              <a:rPr lang="el-GR" sz="2400" dirty="0"/>
              <a:t>Χρήσης αντηλιακού από όλους, ανεξάρτητα από τον φωτότυπο του κάθε ατόμου </a:t>
            </a:r>
            <a:r>
              <a:rPr lang="en-US" sz="2400" dirty="0"/>
              <a:t>(Reis-Mansur,2023).</a:t>
            </a:r>
            <a:endParaRPr lang="el-GR" sz="2400" dirty="0"/>
          </a:p>
          <a:p>
            <a:pPr marL="342900" indent="-342900" algn="just">
              <a:buFont typeface="Wingdings" panose="05000000000000000000" pitchFamily="2" charset="2"/>
              <a:buChar char="ü"/>
            </a:pPr>
            <a:r>
              <a:rPr lang="el-GR" sz="2400" dirty="0"/>
              <a:t>Χρήση αντηλιακού με </a:t>
            </a:r>
            <a:r>
              <a:rPr lang="el-GR" sz="2400" dirty="0">
                <a:solidFill>
                  <a:srgbClr val="FF0000"/>
                </a:solidFill>
              </a:rPr>
              <a:t>χαμηλό δείκτη προστασίας – μαύρισμα</a:t>
            </a:r>
          </a:p>
          <a:p>
            <a:pPr marL="342900" lvl="0" indent="-342900" algn="just">
              <a:buFont typeface="Wingdings" panose="05000000000000000000" pitchFamily="2" charset="2"/>
              <a:buChar char="ü"/>
            </a:pPr>
            <a:endParaRPr lang="el-GR" sz="2400" dirty="0"/>
          </a:p>
        </p:txBody>
      </p:sp>
      <p:pic>
        <p:nvPicPr>
          <p:cNvPr id="11" name="Picture 10">
            <a:extLst>
              <a:ext uri="{FF2B5EF4-FFF2-40B4-BE49-F238E27FC236}">
                <a16:creationId xmlns:a16="http://schemas.microsoft.com/office/drawing/2014/main" id="{8720D822-D547-4A15-A4FB-7CC41D490067}"/>
              </a:ext>
            </a:extLst>
          </p:cNvPr>
          <p:cNvPicPr>
            <a:picLocks noChangeAspect="1"/>
          </p:cNvPicPr>
          <p:nvPr/>
        </p:nvPicPr>
        <p:blipFill rotWithShape="1">
          <a:blip r:embed="rId2"/>
          <a:srcRect r="10746"/>
          <a:stretch/>
        </p:blipFill>
        <p:spPr>
          <a:xfrm>
            <a:off x="619905" y="2492896"/>
            <a:ext cx="741698" cy="830997"/>
          </a:xfrm>
          <a:prstGeom prst="rect">
            <a:avLst/>
          </a:prstGeom>
        </p:spPr>
      </p:pic>
      <p:sp>
        <p:nvSpPr>
          <p:cNvPr id="8" name="TextBox 7">
            <a:extLst>
              <a:ext uri="{FF2B5EF4-FFF2-40B4-BE49-F238E27FC236}">
                <a16:creationId xmlns:a16="http://schemas.microsoft.com/office/drawing/2014/main" id="{2E78BF99-1747-44F9-BF6F-3E29BA7CF0CD}"/>
              </a:ext>
            </a:extLst>
          </p:cNvPr>
          <p:cNvSpPr txBox="1"/>
          <p:nvPr/>
        </p:nvSpPr>
        <p:spPr>
          <a:xfrm>
            <a:off x="1547664" y="4869160"/>
            <a:ext cx="7284942" cy="2369880"/>
          </a:xfrm>
          <a:prstGeom prst="rect">
            <a:avLst/>
          </a:prstGeom>
          <a:noFill/>
        </p:spPr>
        <p:txBody>
          <a:bodyPr wrap="square" rtlCol="0">
            <a:spAutoFit/>
          </a:bodyPr>
          <a:lstStyle/>
          <a:p>
            <a:pPr marL="342900" indent="-342900">
              <a:buFont typeface="Wingdings" panose="05000000000000000000" pitchFamily="2" charset="2"/>
              <a:buChar char="ü"/>
            </a:pPr>
            <a:r>
              <a:rPr lang="el-GR" sz="2400" dirty="0"/>
              <a:t>Η εφαρμογή του αντηλιακού γίνεται </a:t>
            </a:r>
            <a:r>
              <a:rPr lang="el-GR" sz="2400" dirty="0">
                <a:solidFill>
                  <a:srgbClr val="FF0000"/>
                </a:solidFill>
              </a:rPr>
              <a:t>πριν την έκθεση </a:t>
            </a:r>
            <a:r>
              <a:rPr lang="el-GR" sz="2400" dirty="0"/>
              <a:t>στον ήλιο</a:t>
            </a:r>
            <a:r>
              <a:rPr lang="el-GR" sz="2800" dirty="0"/>
              <a:t> (</a:t>
            </a:r>
            <a:r>
              <a:rPr lang="el-GR" sz="2400" dirty="0"/>
              <a:t>Ζωγράφος, 2019)</a:t>
            </a:r>
          </a:p>
          <a:p>
            <a:pPr marL="285750" indent="-285750">
              <a:buFont typeface="Wingdings" panose="05000000000000000000" pitchFamily="2" charset="2"/>
              <a:buChar char="ü"/>
            </a:pPr>
            <a:r>
              <a:rPr lang="el-GR" sz="2400" dirty="0">
                <a:solidFill>
                  <a:srgbClr val="FF0000"/>
                </a:solidFill>
              </a:rPr>
              <a:t>Χρόνος ανανέωσης</a:t>
            </a:r>
            <a:r>
              <a:rPr lang="el-GR" sz="2400" dirty="0"/>
              <a:t> του αντηλιακού</a:t>
            </a:r>
          </a:p>
          <a:p>
            <a:pPr marL="285750" indent="-285750">
              <a:buFont typeface="Wingdings" panose="05000000000000000000" pitchFamily="2" charset="2"/>
              <a:buChar char="ü"/>
            </a:pPr>
            <a:endParaRPr lang="el-GR" sz="2400" i="1" dirty="0"/>
          </a:p>
          <a:p>
            <a:endParaRPr lang="el-GR" sz="2400" b="1" dirty="0">
              <a:solidFill>
                <a:srgbClr val="FF0000"/>
              </a:solidFill>
            </a:endParaRPr>
          </a:p>
          <a:p>
            <a:pPr lvl="0"/>
            <a:endParaRPr lang="el-GR" sz="2400" dirty="0"/>
          </a:p>
        </p:txBody>
      </p:sp>
      <p:pic>
        <p:nvPicPr>
          <p:cNvPr id="12" name="Picture 11">
            <a:extLst>
              <a:ext uri="{FF2B5EF4-FFF2-40B4-BE49-F238E27FC236}">
                <a16:creationId xmlns:a16="http://schemas.microsoft.com/office/drawing/2014/main" id="{B3D88F68-1D9F-499E-8314-0B63A34062D2}"/>
              </a:ext>
            </a:extLst>
          </p:cNvPr>
          <p:cNvPicPr>
            <a:picLocks noChangeAspect="1"/>
          </p:cNvPicPr>
          <p:nvPr/>
        </p:nvPicPr>
        <p:blipFill>
          <a:blip r:embed="rId3"/>
          <a:stretch>
            <a:fillRect/>
          </a:stretch>
        </p:blipFill>
        <p:spPr>
          <a:xfrm>
            <a:off x="536610" y="4131943"/>
            <a:ext cx="871746" cy="871746"/>
          </a:xfrm>
          <a:prstGeom prst="rect">
            <a:avLst/>
          </a:prstGeom>
        </p:spPr>
      </p:pic>
    </p:spTree>
    <p:extLst>
      <p:ext uri="{BB962C8B-B14F-4D97-AF65-F5344CB8AC3E}">
        <p14:creationId xmlns:p14="http://schemas.microsoft.com/office/powerpoint/2010/main" val="1388074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826C660-4AF2-4E06-B66F-77DF0E1F09CB}"/>
              </a:ext>
            </a:extLst>
          </p:cNvPr>
          <p:cNvSpPr>
            <a:spLocks noGrp="1"/>
          </p:cNvSpPr>
          <p:nvPr>
            <p:ph idx="1"/>
          </p:nvPr>
        </p:nvSpPr>
        <p:spPr>
          <a:xfrm>
            <a:off x="1389881" y="2636912"/>
            <a:ext cx="7372350" cy="3312368"/>
          </a:xfrm>
        </p:spPr>
        <p:txBody>
          <a:bodyPr>
            <a:normAutofit fontScale="70000" lnSpcReduction="20000"/>
          </a:bodyPr>
          <a:lstStyle/>
          <a:p>
            <a:pPr algn="just">
              <a:lnSpc>
                <a:spcPct val="120000"/>
              </a:lnSpc>
              <a:buFont typeface="Wingdings" panose="05000000000000000000" pitchFamily="2" charset="2"/>
              <a:buChar char="ü"/>
            </a:pPr>
            <a:r>
              <a:rPr lang="el-GR" sz="2600" dirty="0"/>
              <a:t>Ενημέρωση από </a:t>
            </a:r>
            <a:r>
              <a:rPr lang="el-GR" sz="2600" dirty="0">
                <a:solidFill>
                  <a:srgbClr val="FF0000"/>
                </a:solidFill>
              </a:rPr>
              <a:t>επαγγελματίες υγείας</a:t>
            </a:r>
            <a:r>
              <a:rPr lang="el-GR" sz="2600" dirty="0"/>
              <a:t> (Παναγιωτοπούλου (2021)</a:t>
            </a:r>
            <a:endParaRPr lang="el-GR" sz="2600" dirty="0">
              <a:solidFill>
                <a:srgbClr val="FF0000"/>
              </a:solidFill>
            </a:endParaRPr>
          </a:p>
          <a:p>
            <a:pPr algn="just">
              <a:lnSpc>
                <a:spcPct val="120000"/>
              </a:lnSpc>
              <a:buFont typeface="Wingdings" panose="05000000000000000000" pitchFamily="2" charset="2"/>
              <a:buChar char="ü"/>
            </a:pPr>
            <a:r>
              <a:rPr lang="el-GR" sz="2600" dirty="0"/>
              <a:t>Απευθύνονται </a:t>
            </a:r>
            <a:r>
              <a:rPr lang="el-GR" sz="2600" dirty="0">
                <a:solidFill>
                  <a:srgbClr val="FF0000"/>
                </a:solidFill>
              </a:rPr>
              <a:t>στο φαρμακείο </a:t>
            </a:r>
            <a:r>
              <a:rPr lang="el-GR" sz="2600" dirty="0"/>
              <a:t>για την αγορά αντηλιακού προϊόντος </a:t>
            </a:r>
            <a:r>
              <a:rPr lang="el-GR" sz="2600" i="1" dirty="0"/>
              <a:t>(</a:t>
            </a:r>
            <a:r>
              <a:rPr lang="el-GR" sz="2600" i="1" dirty="0" err="1"/>
              <a:t>Τσουρέκης</a:t>
            </a:r>
            <a:r>
              <a:rPr lang="el-GR" sz="2600" i="1" dirty="0"/>
              <a:t> 2017)</a:t>
            </a:r>
          </a:p>
          <a:p>
            <a:pPr>
              <a:lnSpc>
                <a:spcPct val="120000"/>
              </a:lnSpc>
              <a:buFont typeface="Wingdings" panose="05000000000000000000" pitchFamily="2" charset="2"/>
              <a:buChar char="ü"/>
            </a:pPr>
            <a:r>
              <a:rPr lang="el-GR" sz="2600" dirty="0"/>
              <a:t>Το </a:t>
            </a:r>
            <a:r>
              <a:rPr lang="el-GR" sz="2600" dirty="0">
                <a:solidFill>
                  <a:srgbClr val="FF0000"/>
                </a:solidFill>
              </a:rPr>
              <a:t>σημείο διανομής </a:t>
            </a:r>
            <a:r>
              <a:rPr lang="el-GR" sz="2600" dirty="0"/>
              <a:t>ενός αντηλιακού δεν σχετίζεται με την </a:t>
            </a:r>
            <a:r>
              <a:rPr lang="el-GR" sz="2600" dirty="0">
                <a:solidFill>
                  <a:srgbClr val="FF0000"/>
                </a:solidFill>
              </a:rPr>
              <a:t>αποτελεσματικότητα</a:t>
            </a:r>
          </a:p>
          <a:p>
            <a:pPr>
              <a:lnSpc>
                <a:spcPct val="120000"/>
              </a:lnSpc>
              <a:buFont typeface="Wingdings" panose="05000000000000000000" pitchFamily="2" charset="2"/>
              <a:buChar char="ü"/>
            </a:pPr>
            <a:r>
              <a:rPr lang="el-GR" sz="2800" dirty="0"/>
              <a:t>Επιλογή αγοράς αντηλιακών σε </a:t>
            </a:r>
            <a:r>
              <a:rPr lang="el-GR" sz="2800" dirty="0">
                <a:solidFill>
                  <a:srgbClr val="FF0000"/>
                </a:solidFill>
              </a:rPr>
              <a:t>μορφή γαλακτώματος και κρέμας</a:t>
            </a:r>
            <a:endParaRPr lang="el-GR" sz="2600" dirty="0">
              <a:solidFill>
                <a:srgbClr val="FF0000"/>
              </a:solidFill>
            </a:endParaRPr>
          </a:p>
          <a:p>
            <a:pPr>
              <a:lnSpc>
                <a:spcPct val="120000"/>
              </a:lnSpc>
              <a:buFont typeface="Wingdings" panose="05000000000000000000" pitchFamily="2" charset="2"/>
              <a:buChar char="ü"/>
            </a:pPr>
            <a:r>
              <a:rPr lang="el-GR" sz="2600" dirty="0"/>
              <a:t>Η </a:t>
            </a:r>
            <a:r>
              <a:rPr lang="el-GR" sz="2600" dirty="0">
                <a:solidFill>
                  <a:srgbClr val="FF0000"/>
                </a:solidFill>
              </a:rPr>
              <a:t>τιμή δεν αποτελεί το πρώτο κριτήριο</a:t>
            </a:r>
            <a:r>
              <a:rPr lang="el-GR" sz="2600" dirty="0"/>
              <a:t> για την επιλογή ενός αντηλιακού Βασικότερο κριτήριο η άποψη </a:t>
            </a:r>
            <a:r>
              <a:rPr lang="el-GR" sz="2600" i="1" dirty="0">
                <a:solidFill>
                  <a:srgbClr val="FF0000"/>
                </a:solidFill>
              </a:rPr>
              <a:t>«η προστασία που προσφέρει».</a:t>
            </a:r>
          </a:p>
          <a:p>
            <a:pPr>
              <a:buFont typeface="Wingdings" panose="05000000000000000000" pitchFamily="2" charset="2"/>
              <a:buChar char="ü"/>
            </a:pPr>
            <a:endParaRPr lang="el-GR" sz="2000" dirty="0"/>
          </a:p>
          <a:p>
            <a:pPr>
              <a:buFont typeface="Wingdings" panose="05000000000000000000" pitchFamily="2" charset="2"/>
              <a:buChar char="ü"/>
            </a:pPr>
            <a:endParaRPr lang="el-GR" sz="2000" dirty="0"/>
          </a:p>
          <a:p>
            <a:pPr>
              <a:buFont typeface="Wingdings" panose="05000000000000000000" pitchFamily="2" charset="2"/>
              <a:buChar char="ü"/>
            </a:pPr>
            <a:endParaRPr lang="el-GR" sz="2000" dirty="0"/>
          </a:p>
          <a:p>
            <a:pPr>
              <a:buFont typeface="Wingdings" panose="05000000000000000000" pitchFamily="2" charset="2"/>
              <a:buChar char="ü"/>
            </a:pPr>
            <a:endParaRPr lang="el-GR" sz="2000" dirty="0"/>
          </a:p>
          <a:p>
            <a:pPr algn="just">
              <a:buFont typeface="Wingdings" panose="05000000000000000000" pitchFamily="2" charset="2"/>
              <a:buChar char="ü"/>
            </a:pPr>
            <a:endParaRPr lang="el-GR" sz="2000" dirty="0"/>
          </a:p>
          <a:p>
            <a:endParaRPr lang="el-GR" dirty="0"/>
          </a:p>
        </p:txBody>
      </p:sp>
      <p:sp>
        <p:nvSpPr>
          <p:cNvPr id="3" name="Title 2">
            <a:extLst>
              <a:ext uri="{FF2B5EF4-FFF2-40B4-BE49-F238E27FC236}">
                <a16:creationId xmlns:a16="http://schemas.microsoft.com/office/drawing/2014/main" id="{6B1B3D42-2ED2-480F-B270-A01CF61ED968}"/>
              </a:ext>
            </a:extLst>
          </p:cNvPr>
          <p:cNvSpPr>
            <a:spLocks noGrp="1"/>
          </p:cNvSpPr>
          <p:nvPr>
            <p:ph type="title"/>
          </p:nvPr>
        </p:nvSpPr>
        <p:spPr>
          <a:xfrm>
            <a:off x="1142999" y="365127"/>
            <a:ext cx="7619231" cy="1075390"/>
          </a:xfrm>
        </p:spPr>
        <p:txBody>
          <a:bodyPr>
            <a:normAutofit fontScale="90000"/>
          </a:bodyPr>
          <a:lstStyle/>
          <a:p>
            <a:r>
              <a:rPr lang="el-GR" sz="3600" dirty="0">
                <a:latin typeface="+mn-lt"/>
              </a:rPr>
              <a:t>8. Αποτελέσματα - Κύρια ευρήματα (10/12)</a:t>
            </a:r>
          </a:p>
        </p:txBody>
      </p:sp>
      <p:pic>
        <p:nvPicPr>
          <p:cNvPr id="4" name="Picture 3">
            <a:extLst>
              <a:ext uri="{FF2B5EF4-FFF2-40B4-BE49-F238E27FC236}">
                <a16:creationId xmlns:a16="http://schemas.microsoft.com/office/drawing/2014/main" id="{9A0DA801-E2E4-4052-A726-BDE670F7AA2F}"/>
              </a:ext>
            </a:extLst>
          </p:cNvPr>
          <p:cNvPicPr>
            <a:picLocks noChangeAspect="1"/>
          </p:cNvPicPr>
          <p:nvPr/>
        </p:nvPicPr>
        <p:blipFill>
          <a:blip r:embed="rId2"/>
          <a:stretch>
            <a:fillRect/>
          </a:stretch>
        </p:blipFill>
        <p:spPr>
          <a:xfrm>
            <a:off x="467544" y="1767689"/>
            <a:ext cx="1057423" cy="1086002"/>
          </a:xfrm>
          <a:prstGeom prst="rect">
            <a:avLst/>
          </a:prstGeom>
        </p:spPr>
      </p:pic>
      <p:sp>
        <p:nvSpPr>
          <p:cNvPr id="5" name="TextBox 4">
            <a:extLst>
              <a:ext uri="{FF2B5EF4-FFF2-40B4-BE49-F238E27FC236}">
                <a16:creationId xmlns:a16="http://schemas.microsoft.com/office/drawing/2014/main" id="{328474E9-B5E4-49C2-9A28-751AE4F1BD25}"/>
              </a:ext>
            </a:extLst>
          </p:cNvPr>
          <p:cNvSpPr txBox="1"/>
          <p:nvPr/>
        </p:nvSpPr>
        <p:spPr>
          <a:xfrm>
            <a:off x="1763688" y="1968623"/>
            <a:ext cx="3168352" cy="400110"/>
          </a:xfrm>
          <a:prstGeom prst="rect">
            <a:avLst/>
          </a:prstGeom>
          <a:noFill/>
        </p:spPr>
        <p:txBody>
          <a:bodyPr wrap="square" rtlCol="0">
            <a:spAutoFit/>
          </a:bodyPr>
          <a:lstStyle/>
          <a:p>
            <a:r>
              <a:rPr lang="el-GR" sz="2000" b="1" dirty="0"/>
              <a:t>Ενημέρωση:</a:t>
            </a:r>
          </a:p>
        </p:txBody>
      </p:sp>
    </p:spTree>
    <p:extLst>
      <p:ext uri="{BB962C8B-B14F-4D97-AF65-F5344CB8AC3E}">
        <p14:creationId xmlns:p14="http://schemas.microsoft.com/office/powerpoint/2010/main" val="35381703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7C625AB-6859-4F42-B11D-11477726C8FA}"/>
              </a:ext>
            </a:extLst>
          </p:cNvPr>
          <p:cNvSpPr>
            <a:spLocks noGrp="1"/>
          </p:cNvSpPr>
          <p:nvPr>
            <p:ph idx="1"/>
          </p:nvPr>
        </p:nvSpPr>
        <p:spPr>
          <a:xfrm>
            <a:off x="971600" y="2094749"/>
            <a:ext cx="7886700" cy="4351338"/>
          </a:xfrm>
        </p:spPr>
        <p:txBody>
          <a:bodyPr>
            <a:normAutofit/>
          </a:bodyPr>
          <a:lstStyle/>
          <a:p>
            <a:pPr>
              <a:lnSpc>
                <a:spcPct val="120000"/>
              </a:lnSpc>
              <a:buFont typeface="Wingdings" panose="05000000000000000000" pitchFamily="2" charset="2"/>
              <a:buChar char="ü"/>
            </a:pPr>
            <a:r>
              <a:rPr lang="el-GR" sz="2400" dirty="0"/>
              <a:t>Ο </a:t>
            </a:r>
            <a:r>
              <a:rPr lang="el-GR" sz="2400" dirty="0">
                <a:solidFill>
                  <a:srgbClr val="FF0000"/>
                </a:solidFill>
              </a:rPr>
              <a:t>δείκτης προστασίας σχετίζεται άμεσα με τον χρόνο </a:t>
            </a:r>
            <a:r>
              <a:rPr lang="el-GR" sz="2400" dirty="0"/>
              <a:t>παραμονής και έκθεσης στον ήλιο. (Μωραΐτη, 2021)</a:t>
            </a:r>
          </a:p>
          <a:p>
            <a:pPr>
              <a:lnSpc>
                <a:spcPct val="120000"/>
              </a:lnSpc>
              <a:buFont typeface="Wingdings" panose="05000000000000000000" pitchFamily="2" charset="2"/>
              <a:buChar char="ü"/>
            </a:pPr>
            <a:r>
              <a:rPr lang="el-GR" sz="2400" dirty="0"/>
              <a:t>Ο </a:t>
            </a:r>
            <a:r>
              <a:rPr lang="el-GR" sz="2400" dirty="0">
                <a:solidFill>
                  <a:srgbClr val="FF0000"/>
                </a:solidFill>
              </a:rPr>
              <a:t>τύπος του δέρματος </a:t>
            </a:r>
            <a:r>
              <a:rPr lang="el-GR" sz="2400" dirty="0"/>
              <a:t>παίζει ρόλο στην επιλογή του αντηλιακού.</a:t>
            </a:r>
          </a:p>
          <a:p>
            <a:pPr>
              <a:lnSpc>
                <a:spcPct val="120000"/>
              </a:lnSpc>
              <a:buFont typeface="Wingdings" panose="05000000000000000000" pitchFamily="2" charset="2"/>
              <a:buChar char="ü"/>
            </a:pPr>
            <a:r>
              <a:rPr lang="el-GR" sz="2400" dirty="0"/>
              <a:t>Η χρήση αντηλιακού είναι απαραίτητη από άτομα που εργάζονται σε </a:t>
            </a:r>
            <a:r>
              <a:rPr lang="el-GR" sz="2400" dirty="0">
                <a:solidFill>
                  <a:srgbClr val="FF0000"/>
                </a:solidFill>
              </a:rPr>
              <a:t>εσωτερικούς χώρους</a:t>
            </a:r>
          </a:p>
          <a:p>
            <a:pPr>
              <a:lnSpc>
                <a:spcPct val="120000"/>
              </a:lnSpc>
              <a:buFont typeface="Wingdings" panose="05000000000000000000" pitchFamily="2" charset="2"/>
              <a:buChar char="ü"/>
            </a:pPr>
            <a:r>
              <a:rPr lang="el-GR" sz="2400" dirty="0"/>
              <a:t>Συσχέτιση της </a:t>
            </a:r>
            <a:r>
              <a:rPr lang="el-GR" sz="2400" dirty="0">
                <a:solidFill>
                  <a:srgbClr val="FF0000"/>
                </a:solidFill>
              </a:rPr>
              <a:t>μορφής του αντηλιακού και της προστασίας </a:t>
            </a:r>
            <a:r>
              <a:rPr lang="el-GR" sz="2400" dirty="0"/>
              <a:t>που μπορεί να προσφέρει</a:t>
            </a:r>
          </a:p>
          <a:p>
            <a:endParaRPr lang="el-GR" dirty="0"/>
          </a:p>
        </p:txBody>
      </p:sp>
      <p:sp>
        <p:nvSpPr>
          <p:cNvPr id="3" name="Title 2">
            <a:extLst>
              <a:ext uri="{FF2B5EF4-FFF2-40B4-BE49-F238E27FC236}">
                <a16:creationId xmlns:a16="http://schemas.microsoft.com/office/drawing/2014/main" id="{03537A80-96C5-4890-AE7D-1187E4BF7432}"/>
              </a:ext>
            </a:extLst>
          </p:cNvPr>
          <p:cNvSpPr>
            <a:spLocks noGrp="1"/>
          </p:cNvSpPr>
          <p:nvPr>
            <p:ph type="title"/>
          </p:nvPr>
        </p:nvSpPr>
        <p:spPr>
          <a:xfrm>
            <a:off x="1143000" y="365127"/>
            <a:ext cx="7715300" cy="1075390"/>
          </a:xfrm>
        </p:spPr>
        <p:txBody>
          <a:bodyPr>
            <a:normAutofit fontScale="90000"/>
          </a:bodyPr>
          <a:lstStyle/>
          <a:p>
            <a:r>
              <a:rPr lang="el-GR" sz="3600" dirty="0">
                <a:latin typeface="+mn-lt"/>
              </a:rPr>
              <a:t>8. Αποτελέσματα - Κύρια ευρήματα (11/12)</a:t>
            </a:r>
          </a:p>
        </p:txBody>
      </p:sp>
      <p:sp>
        <p:nvSpPr>
          <p:cNvPr id="4" name="TextBox 3">
            <a:extLst>
              <a:ext uri="{FF2B5EF4-FFF2-40B4-BE49-F238E27FC236}">
                <a16:creationId xmlns:a16="http://schemas.microsoft.com/office/drawing/2014/main" id="{9D1AFB91-ACAA-4557-8898-A535E9E0535B}"/>
              </a:ext>
            </a:extLst>
          </p:cNvPr>
          <p:cNvSpPr txBox="1"/>
          <p:nvPr/>
        </p:nvSpPr>
        <p:spPr>
          <a:xfrm>
            <a:off x="1043608" y="1556792"/>
            <a:ext cx="4824536" cy="400110"/>
          </a:xfrm>
          <a:prstGeom prst="rect">
            <a:avLst/>
          </a:prstGeom>
          <a:noFill/>
        </p:spPr>
        <p:txBody>
          <a:bodyPr wrap="square" rtlCol="0">
            <a:spAutoFit/>
          </a:bodyPr>
          <a:lstStyle/>
          <a:p>
            <a:r>
              <a:rPr lang="el-GR" sz="2000" b="1" dirty="0"/>
              <a:t>Ερωτήματα για περαιτέρω διερεύνηση</a:t>
            </a:r>
          </a:p>
        </p:txBody>
      </p:sp>
      <p:pic>
        <p:nvPicPr>
          <p:cNvPr id="5" name="Picture 4">
            <a:extLst>
              <a:ext uri="{FF2B5EF4-FFF2-40B4-BE49-F238E27FC236}">
                <a16:creationId xmlns:a16="http://schemas.microsoft.com/office/drawing/2014/main" id="{9BACB240-9599-40C1-87A2-A9ED7F29342F}"/>
              </a:ext>
            </a:extLst>
          </p:cNvPr>
          <p:cNvPicPr>
            <a:picLocks noChangeAspect="1"/>
          </p:cNvPicPr>
          <p:nvPr/>
        </p:nvPicPr>
        <p:blipFill>
          <a:blip r:embed="rId2"/>
          <a:stretch>
            <a:fillRect/>
          </a:stretch>
        </p:blipFill>
        <p:spPr>
          <a:xfrm>
            <a:off x="5580112" y="1305704"/>
            <a:ext cx="902286" cy="902286"/>
          </a:xfrm>
          <a:prstGeom prst="rect">
            <a:avLst/>
          </a:prstGeom>
        </p:spPr>
      </p:pic>
    </p:spTree>
    <p:extLst>
      <p:ext uri="{BB962C8B-B14F-4D97-AF65-F5344CB8AC3E}">
        <p14:creationId xmlns:p14="http://schemas.microsoft.com/office/powerpoint/2010/main" val="17405085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BDB405D0-1EAE-4EF1-A7BF-B7BDD06FCFAE}"/>
              </a:ext>
            </a:extLst>
          </p:cNvPr>
          <p:cNvSpPr/>
          <p:nvPr/>
        </p:nvSpPr>
        <p:spPr>
          <a:xfrm>
            <a:off x="842491" y="1400793"/>
            <a:ext cx="7492165" cy="2897606"/>
          </a:xfrm>
          <a:prstGeom prst="roundRect">
            <a:avLst/>
          </a:prstGeom>
          <a:solidFill>
            <a:schemeClr val="accent4">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Title 2">
            <a:extLst>
              <a:ext uri="{FF2B5EF4-FFF2-40B4-BE49-F238E27FC236}">
                <a16:creationId xmlns:a16="http://schemas.microsoft.com/office/drawing/2014/main" id="{3435D7B1-7BF4-4E3D-9FA3-95BDD5C3852A}"/>
              </a:ext>
            </a:extLst>
          </p:cNvPr>
          <p:cNvSpPr>
            <a:spLocks noGrp="1"/>
          </p:cNvSpPr>
          <p:nvPr>
            <p:ph type="title"/>
          </p:nvPr>
        </p:nvSpPr>
        <p:spPr/>
        <p:txBody>
          <a:bodyPr/>
          <a:lstStyle/>
          <a:p>
            <a:r>
              <a:rPr lang="el-GR" dirty="0"/>
              <a:t>Συμπεράσματα (1/2)</a:t>
            </a:r>
          </a:p>
        </p:txBody>
      </p:sp>
      <p:sp>
        <p:nvSpPr>
          <p:cNvPr id="4" name="Rectangle 3">
            <a:extLst>
              <a:ext uri="{FF2B5EF4-FFF2-40B4-BE49-F238E27FC236}">
                <a16:creationId xmlns:a16="http://schemas.microsoft.com/office/drawing/2014/main" id="{4BBB0F5C-2BBA-4494-AC6B-8FE54DD3D461}"/>
              </a:ext>
            </a:extLst>
          </p:cNvPr>
          <p:cNvSpPr/>
          <p:nvPr/>
        </p:nvSpPr>
        <p:spPr>
          <a:xfrm>
            <a:off x="1109796" y="2329541"/>
            <a:ext cx="7529993" cy="461665"/>
          </a:xfrm>
          <a:prstGeom prst="rect">
            <a:avLst/>
          </a:prstGeom>
        </p:spPr>
        <p:txBody>
          <a:bodyPr wrap="square">
            <a:spAutoFit/>
          </a:bodyPr>
          <a:lstStyle/>
          <a:p>
            <a:pPr marL="285750" indent="-285750">
              <a:buFont typeface="Wingdings" panose="05000000000000000000" pitchFamily="2" charset="2"/>
              <a:buChar char="ü"/>
            </a:pPr>
            <a:r>
              <a:rPr lang="fr-FR" sz="2400" dirty="0">
                <a:latin typeface="Calibri" panose="020F0502020204030204" pitchFamily="34" charset="0"/>
                <a:cs typeface="Calibri" panose="020F0502020204030204" pitchFamily="34" charset="0"/>
              </a:rPr>
              <a:t>T</a:t>
            </a:r>
            <a:r>
              <a:rPr lang="el-GR" sz="2400" dirty="0">
                <a:latin typeface="Calibri" panose="020F0502020204030204" pitchFamily="34" charset="0"/>
                <a:cs typeface="Calibri" panose="020F0502020204030204" pitchFamily="34" charset="0"/>
              </a:rPr>
              <a:t>ο Ε.Υ διέπεται από τις </a:t>
            </a:r>
            <a:r>
              <a:rPr lang="el-GR" sz="2400" dirty="0">
                <a:solidFill>
                  <a:srgbClr val="FF0000"/>
                </a:solidFill>
                <a:latin typeface="Calibri" panose="020F0502020204030204" pitchFamily="34" charset="0"/>
                <a:cs typeface="Calibri" panose="020F0502020204030204" pitchFamily="34" charset="0"/>
              </a:rPr>
              <a:t>αρχές</a:t>
            </a:r>
            <a:r>
              <a:rPr lang="el-GR" sz="2400" dirty="0">
                <a:latin typeface="Calibri" panose="020F0502020204030204" pitchFamily="34" charset="0"/>
                <a:cs typeface="Calibri" panose="020F0502020204030204" pitchFamily="34" charset="0"/>
              </a:rPr>
              <a:t> της </a:t>
            </a:r>
            <a:r>
              <a:rPr lang="el-GR" sz="2400" dirty="0" err="1">
                <a:solidFill>
                  <a:srgbClr val="FF0000"/>
                </a:solidFill>
                <a:latin typeface="Calibri" panose="020F0502020204030204" pitchFamily="34" charset="0"/>
                <a:cs typeface="Calibri" panose="020F0502020204030204" pitchFamily="34" charset="0"/>
              </a:rPr>
              <a:t>εξΑΕ</a:t>
            </a:r>
            <a:endParaRPr lang="el-GR" sz="2400" dirty="0">
              <a:solidFill>
                <a:srgbClr val="FF0000"/>
              </a:solidFill>
              <a:latin typeface="Calibri" panose="020F0502020204030204" pitchFamily="34" charset="0"/>
              <a:cs typeface="Calibri" panose="020F0502020204030204" pitchFamily="34" charset="0"/>
            </a:endParaRPr>
          </a:p>
        </p:txBody>
      </p:sp>
      <p:sp>
        <p:nvSpPr>
          <p:cNvPr id="5" name="Rectangle 4">
            <a:extLst>
              <a:ext uri="{FF2B5EF4-FFF2-40B4-BE49-F238E27FC236}">
                <a16:creationId xmlns:a16="http://schemas.microsoft.com/office/drawing/2014/main" id="{AF24628E-2905-4B8F-879A-EDBC8B19E90E}"/>
              </a:ext>
            </a:extLst>
          </p:cNvPr>
          <p:cNvSpPr/>
          <p:nvPr/>
        </p:nvSpPr>
        <p:spPr>
          <a:xfrm>
            <a:off x="979028" y="1585711"/>
            <a:ext cx="1152128" cy="461665"/>
          </a:xfrm>
          <a:prstGeom prst="rect">
            <a:avLst/>
          </a:prstGeom>
        </p:spPr>
        <p:txBody>
          <a:bodyPr wrap="square">
            <a:spAutoFit/>
          </a:bodyPr>
          <a:lstStyle/>
          <a:p>
            <a:r>
              <a:rPr lang="el-GR" sz="2400" b="1" dirty="0"/>
              <a:t>Ειδικοί:</a:t>
            </a:r>
          </a:p>
        </p:txBody>
      </p:sp>
      <p:sp>
        <p:nvSpPr>
          <p:cNvPr id="6" name="Rectangle 5">
            <a:extLst>
              <a:ext uri="{FF2B5EF4-FFF2-40B4-BE49-F238E27FC236}">
                <a16:creationId xmlns:a16="http://schemas.microsoft.com/office/drawing/2014/main" id="{5E1931D3-BA11-4C04-9E02-EA2F9834FDE0}"/>
              </a:ext>
            </a:extLst>
          </p:cNvPr>
          <p:cNvSpPr/>
          <p:nvPr/>
        </p:nvSpPr>
        <p:spPr>
          <a:xfrm>
            <a:off x="1836443" y="1931164"/>
            <a:ext cx="5182573" cy="461665"/>
          </a:xfrm>
          <a:prstGeom prst="rect">
            <a:avLst/>
          </a:prstGeom>
        </p:spPr>
        <p:txBody>
          <a:bodyPr wrap="none">
            <a:spAutoFit/>
          </a:bodyPr>
          <a:lstStyle/>
          <a:p>
            <a:r>
              <a:rPr lang="el-GR" sz="2400" dirty="0"/>
              <a:t>Κρίνουν </a:t>
            </a:r>
            <a:r>
              <a:rPr lang="el-GR" sz="2400" dirty="0">
                <a:solidFill>
                  <a:srgbClr val="FF0000"/>
                </a:solidFill>
              </a:rPr>
              <a:t>θετικά</a:t>
            </a:r>
            <a:r>
              <a:rPr lang="el-GR" sz="2400" dirty="0"/>
              <a:t> το υλικό στο σύνολό του</a:t>
            </a:r>
          </a:p>
        </p:txBody>
      </p:sp>
      <p:sp>
        <p:nvSpPr>
          <p:cNvPr id="7" name="Rectangle 6">
            <a:extLst>
              <a:ext uri="{FF2B5EF4-FFF2-40B4-BE49-F238E27FC236}">
                <a16:creationId xmlns:a16="http://schemas.microsoft.com/office/drawing/2014/main" id="{50352447-2978-41D6-8649-4EB6B9FB9B54}"/>
              </a:ext>
            </a:extLst>
          </p:cNvPr>
          <p:cNvSpPr/>
          <p:nvPr/>
        </p:nvSpPr>
        <p:spPr>
          <a:xfrm>
            <a:off x="2558529" y="2802618"/>
            <a:ext cx="4104456" cy="461665"/>
          </a:xfrm>
          <a:prstGeom prst="rect">
            <a:avLst/>
          </a:prstGeom>
        </p:spPr>
        <p:txBody>
          <a:bodyPr wrap="square">
            <a:spAutoFit/>
          </a:bodyPr>
          <a:lstStyle/>
          <a:p>
            <a:r>
              <a:rPr lang="el-GR" sz="2400" dirty="0">
                <a:solidFill>
                  <a:srgbClr val="FF0000"/>
                </a:solidFill>
              </a:rPr>
              <a:t>Τροποποιήσεις και βελτιώσεις</a:t>
            </a:r>
            <a:endParaRPr lang="el-GR" sz="2400" dirty="0"/>
          </a:p>
        </p:txBody>
      </p:sp>
      <p:sp>
        <p:nvSpPr>
          <p:cNvPr id="10" name="Rectangle 9">
            <a:extLst>
              <a:ext uri="{FF2B5EF4-FFF2-40B4-BE49-F238E27FC236}">
                <a16:creationId xmlns:a16="http://schemas.microsoft.com/office/drawing/2014/main" id="{4F7A9553-9976-4113-973E-CC84830F1720}"/>
              </a:ext>
            </a:extLst>
          </p:cNvPr>
          <p:cNvSpPr/>
          <p:nvPr/>
        </p:nvSpPr>
        <p:spPr>
          <a:xfrm>
            <a:off x="980461" y="3231852"/>
            <a:ext cx="7697428" cy="1200329"/>
          </a:xfrm>
          <a:prstGeom prst="rect">
            <a:avLst/>
          </a:prstGeom>
        </p:spPr>
        <p:txBody>
          <a:bodyPr wrap="square">
            <a:spAutoFit/>
          </a:bodyPr>
          <a:lstStyle/>
          <a:p>
            <a:pPr marL="285750" indent="-285750">
              <a:buFont typeface="Wingdings" panose="05000000000000000000" pitchFamily="2" charset="2"/>
              <a:buChar char="ü"/>
            </a:pPr>
            <a:r>
              <a:rPr lang="fr-FR" sz="2400" dirty="0">
                <a:cs typeface="Calibri" panose="020F0502020204030204" pitchFamily="34" charset="0"/>
              </a:rPr>
              <a:t>T</a:t>
            </a:r>
            <a:r>
              <a:rPr lang="el-GR" sz="2400" dirty="0">
                <a:cs typeface="Calibri" panose="020F0502020204030204" pitchFamily="34" charset="0"/>
              </a:rPr>
              <a:t>ο Ε.Υ έχει </a:t>
            </a:r>
            <a:r>
              <a:rPr lang="el-GR" sz="2400" dirty="0"/>
              <a:t>δημιουργηθεί σύμφωνα με τις αρχές της </a:t>
            </a:r>
            <a:r>
              <a:rPr lang="el-GR" sz="2400" dirty="0" err="1">
                <a:solidFill>
                  <a:srgbClr val="FF0000"/>
                </a:solidFill>
              </a:rPr>
              <a:t>Πολυμεσικής</a:t>
            </a:r>
            <a:r>
              <a:rPr lang="el-GR" sz="2400" dirty="0">
                <a:solidFill>
                  <a:srgbClr val="FF0000"/>
                </a:solidFill>
              </a:rPr>
              <a:t> Μάθησης </a:t>
            </a:r>
          </a:p>
          <a:p>
            <a:pPr marL="285750" indent="-285750">
              <a:buFont typeface="Wingdings" panose="05000000000000000000" pitchFamily="2" charset="2"/>
              <a:buChar char="ü"/>
            </a:pPr>
            <a:endParaRPr lang="el-GR" sz="2400" dirty="0">
              <a:solidFill>
                <a:srgbClr val="FF0000"/>
              </a:solidFill>
            </a:endParaRPr>
          </a:p>
        </p:txBody>
      </p:sp>
      <p:pic>
        <p:nvPicPr>
          <p:cNvPr id="13" name="Picture 12">
            <a:extLst>
              <a:ext uri="{FF2B5EF4-FFF2-40B4-BE49-F238E27FC236}">
                <a16:creationId xmlns:a16="http://schemas.microsoft.com/office/drawing/2014/main" id="{9EFD6C88-00A5-460A-980E-455F4D0F8979}"/>
              </a:ext>
            </a:extLst>
          </p:cNvPr>
          <p:cNvPicPr>
            <a:picLocks noChangeAspect="1"/>
          </p:cNvPicPr>
          <p:nvPr/>
        </p:nvPicPr>
        <p:blipFill>
          <a:blip r:embed="rId2"/>
          <a:stretch>
            <a:fillRect/>
          </a:stretch>
        </p:blipFill>
        <p:spPr>
          <a:xfrm>
            <a:off x="714168" y="4443593"/>
            <a:ext cx="7626757" cy="2249619"/>
          </a:xfrm>
          <a:prstGeom prst="rect">
            <a:avLst/>
          </a:prstGeom>
          <a:scene3d>
            <a:camera prst="orthographicFront"/>
            <a:lightRig rig="threePt" dir="t"/>
          </a:scene3d>
          <a:sp3d>
            <a:bevelT/>
          </a:sp3d>
        </p:spPr>
      </p:pic>
      <p:sp>
        <p:nvSpPr>
          <p:cNvPr id="15" name="TextBox 14">
            <a:extLst>
              <a:ext uri="{FF2B5EF4-FFF2-40B4-BE49-F238E27FC236}">
                <a16:creationId xmlns:a16="http://schemas.microsoft.com/office/drawing/2014/main" id="{72A72818-64DE-4EAC-BF9E-11FCD196A0C2}"/>
              </a:ext>
            </a:extLst>
          </p:cNvPr>
          <p:cNvSpPr txBox="1"/>
          <p:nvPr/>
        </p:nvSpPr>
        <p:spPr>
          <a:xfrm>
            <a:off x="979028" y="4500605"/>
            <a:ext cx="1872208" cy="461665"/>
          </a:xfrm>
          <a:prstGeom prst="rect">
            <a:avLst/>
          </a:prstGeom>
          <a:noFill/>
        </p:spPr>
        <p:txBody>
          <a:bodyPr wrap="square" rtlCol="0">
            <a:spAutoFit/>
          </a:bodyPr>
          <a:lstStyle/>
          <a:p>
            <a:r>
              <a:rPr lang="el-GR" sz="2400" b="1" dirty="0"/>
              <a:t>Μαθητές:</a:t>
            </a:r>
          </a:p>
        </p:txBody>
      </p:sp>
      <p:sp>
        <p:nvSpPr>
          <p:cNvPr id="16" name="TextBox 15">
            <a:extLst>
              <a:ext uri="{FF2B5EF4-FFF2-40B4-BE49-F238E27FC236}">
                <a16:creationId xmlns:a16="http://schemas.microsoft.com/office/drawing/2014/main" id="{1A13F4DD-3955-4019-8B6C-ADF86470B1CE}"/>
              </a:ext>
            </a:extLst>
          </p:cNvPr>
          <p:cNvSpPr txBox="1"/>
          <p:nvPr/>
        </p:nvSpPr>
        <p:spPr>
          <a:xfrm>
            <a:off x="1660511" y="4874776"/>
            <a:ext cx="5734070" cy="461665"/>
          </a:xfrm>
          <a:prstGeom prst="rect">
            <a:avLst/>
          </a:prstGeom>
          <a:noFill/>
        </p:spPr>
        <p:txBody>
          <a:bodyPr wrap="square" rtlCol="0">
            <a:spAutoFit/>
          </a:bodyPr>
          <a:lstStyle/>
          <a:p>
            <a:r>
              <a:rPr lang="el-GR" sz="2400" dirty="0"/>
              <a:t>Αποτιμούν </a:t>
            </a:r>
            <a:r>
              <a:rPr lang="el-GR" sz="2400" dirty="0">
                <a:solidFill>
                  <a:srgbClr val="FF0000"/>
                </a:solidFill>
              </a:rPr>
              <a:t>θετικά</a:t>
            </a:r>
            <a:r>
              <a:rPr lang="el-GR" sz="2400" dirty="0"/>
              <a:t> το εκπαιδευτικό υλικό</a:t>
            </a:r>
          </a:p>
        </p:txBody>
      </p:sp>
      <p:sp>
        <p:nvSpPr>
          <p:cNvPr id="17" name="Rectangle 16">
            <a:extLst>
              <a:ext uri="{FF2B5EF4-FFF2-40B4-BE49-F238E27FC236}">
                <a16:creationId xmlns:a16="http://schemas.microsoft.com/office/drawing/2014/main" id="{2831F7DD-767E-45EB-992A-8A176523753F}"/>
              </a:ext>
            </a:extLst>
          </p:cNvPr>
          <p:cNvSpPr/>
          <p:nvPr/>
        </p:nvSpPr>
        <p:spPr>
          <a:xfrm>
            <a:off x="874886" y="5288343"/>
            <a:ext cx="7471742" cy="1200329"/>
          </a:xfrm>
          <a:prstGeom prst="rect">
            <a:avLst/>
          </a:prstGeom>
          <a:scene3d>
            <a:camera prst="orthographicFront"/>
            <a:lightRig rig="threePt" dir="t"/>
          </a:scene3d>
          <a:sp3d>
            <a:bevelT/>
          </a:sp3d>
        </p:spPr>
        <p:txBody>
          <a:bodyPr wrap="square">
            <a:spAutoFit/>
          </a:bodyPr>
          <a:lstStyle/>
          <a:p>
            <a:r>
              <a:rPr lang="el-GR" sz="2400" dirty="0">
                <a:latin typeface="CIDFont+F3"/>
              </a:rPr>
              <a:t>Η εμπειρία εκμάθησης της ενότητας μέσω του Ε.Υ, φάνηκε </a:t>
            </a:r>
            <a:r>
              <a:rPr lang="el-GR" sz="2400" dirty="0">
                <a:solidFill>
                  <a:srgbClr val="FF0000"/>
                </a:solidFill>
                <a:latin typeface="CIDFont+F3"/>
              </a:rPr>
              <a:t>ενδιαφέρουσα</a:t>
            </a:r>
            <a:r>
              <a:rPr lang="el-GR" sz="2400" dirty="0">
                <a:latin typeface="CIDFont+F3"/>
              </a:rPr>
              <a:t>, ιδιαίτερα και με την συνδρομή των </a:t>
            </a:r>
            <a:r>
              <a:rPr lang="el-GR" sz="2400" dirty="0">
                <a:solidFill>
                  <a:srgbClr val="FF0000"/>
                </a:solidFill>
                <a:latin typeface="CIDFont+F3"/>
              </a:rPr>
              <a:t>εικόνων και των δραστηριοτήτων</a:t>
            </a:r>
            <a:endParaRPr lang="el-GR" sz="2400" dirty="0">
              <a:solidFill>
                <a:srgbClr val="FF0000"/>
              </a:solidFill>
            </a:endParaRPr>
          </a:p>
        </p:txBody>
      </p:sp>
    </p:spTree>
    <p:extLst>
      <p:ext uri="{BB962C8B-B14F-4D97-AF65-F5344CB8AC3E}">
        <p14:creationId xmlns:p14="http://schemas.microsoft.com/office/powerpoint/2010/main" val="29219153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C2351DAB-9BB2-4CEC-A7BF-27ED931EBA84}"/>
              </a:ext>
            </a:extLst>
          </p:cNvPr>
          <p:cNvSpPr/>
          <p:nvPr/>
        </p:nvSpPr>
        <p:spPr>
          <a:xfrm>
            <a:off x="995371" y="1440517"/>
            <a:ext cx="7689433" cy="4104456"/>
          </a:xfrm>
          <a:prstGeom prst="roundRect">
            <a:avLst/>
          </a:prstGeom>
          <a:solidFill>
            <a:schemeClr val="accent4">
              <a:lumMod val="75000"/>
            </a:schemeClr>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anose="05000000000000000000" pitchFamily="2" charset="2"/>
              <a:buChar char="ü"/>
            </a:pPr>
            <a:r>
              <a:rPr lang="el-GR" sz="2400" dirty="0">
                <a:solidFill>
                  <a:schemeClr val="tx1"/>
                </a:solidFill>
              </a:rPr>
              <a:t>Οι γνώσεις των μαθητών σε θέματα που αφορούσαν γενικά τις απόψεις για την </a:t>
            </a:r>
            <a:r>
              <a:rPr lang="el-GR" sz="2400" dirty="0">
                <a:solidFill>
                  <a:srgbClr val="FF0000"/>
                </a:solidFill>
              </a:rPr>
              <a:t>αντηλιακή προστασία ήταν ικανοποιητικές και σε καλό επίπεδο</a:t>
            </a:r>
            <a:r>
              <a:rPr lang="el-GR" sz="2400" dirty="0">
                <a:solidFill>
                  <a:schemeClr val="tx1"/>
                </a:solidFill>
              </a:rPr>
              <a:t>, ωστόσο σε κάποια από τα ερωτήματα που τέθηκαν</a:t>
            </a:r>
            <a:r>
              <a:rPr lang="el-GR" sz="2400" dirty="0"/>
              <a:t> </a:t>
            </a:r>
            <a:r>
              <a:rPr lang="el-GR" sz="2400" dirty="0">
                <a:solidFill>
                  <a:srgbClr val="FF0000"/>
                </a:solidFill>
              </a:rPr>
              <a:t>δεν παρουσίασαν </a:t>
            </a:r>
            <a:r>
              <a:rPr lang="el-GR" sz="2400" dirty="0">
                <a:solidFill>
                  <a:schemeClr val="tx1"/>
                </a:solidFill>
              </a:rPr>
              <a:t>σημαντικές</a:t>
            </a:r>
            <a:r>
              <a:rPr lang="el-GR" sz="2400" dirty="0"/>
              <a:t> </a:t>
            </a:r>
            <a:r>
              <a:rPr lang="el-GR" sz="2400" dirty="0">
                <a:solidFill>
                  <a:srgbClr val="FF0000"/>
                </a:solidFill>
              </a:rPr>
              <a:t>διαφοροποιήσεις</a:t>
            </a:r>
            <a:r>
              <a:rPr lang="el-GR" sz="2400" dirty="0">
                <a:solidFill>
                  <a:schemeClr val="tx1"/>
                </a:solidFill>
              </a:rPr>
              <a:t>, και χρήζουν ενδεχομένως περισσότερης ανάλυσης ή περισσότερου χρόνου για την εφαρμογή της διδακτικής παρέμβασης</a:t>
            </a:r>
            <a:r>
              <a:rPr lang="el-GR" dirty="0">
                <a:solidFill>
                  <a:schemeClr val="tx1"/>
                </a:solidFill>
              </a:rPr>
              <a:t>.</a:t>
            </a:r>
          </a:p>
        </p:txBody>
      </p:sp>
      <p:sp>
        <p:nvSpPr>
          <p:cNvPr id="3" name="Title 2">
            <a:extLst>
              <a:ext uri="{FF2B5EF4-FFF2-40B4-BE49-F238E27FC236}">
                <a16:creationId xmlns:a16="http://schemas.microsoft.com/office/drawing/2014/main" id="{07BE52A3-9829-4D88-8AC3-9ED233BE213E}"/>
              </a:ext>
            </a:extLst>
          </p:cNvPr>
          <p:cNvSpPr>
            <a:spLocks noGrp="1"/>
          </p:cNvSpPr>
          <p:nvPr>
            <p:ph type="title"/>
          </p:nvPr>
        </p:nvSpPr>
        <p:spPr/>
        <p:txBody>
          <a:bodyPr/>
          <a:lstStyle/>
          <a:p>
            <a:r>
              <a:rPr lang="el-GR" dirty="0"/>
              <a:t>Συμπεράσματα (2/2)</a:t>
            </a:r>
          </a:p>
        </p:txBody>
      </p:sp>
      <p:sp>
        <p:nvSpPr>
          <p:cNvPr id="4" name="TextBox 3">
            <a:extLst>
              <a:ext uri="{FF2B5EF4-FFF2-40B4-BE49-F238E27FC236}">
                <a16:creationId xmlns:a16="http://schemas.microsoft.com/office/drawing/2014/main" id="{3D83AB97-842E-433B-8072-5BA1A7B967B1}"/>
              </a:ext>
            </a:extLst>
          </p:cNvPr>
          <p:cNvSpPr txBox="1"/>
          <p:nvPr/>
        </p:nvSpPr>
        <p:spPr>
          <a:xfrm>
            <a:off x="1043608" y="1628800"/>
            <a:ext cx="1872208" cy="461665"/>
          </a:xfrm>
          <a:prstGeom prst="rect">
            <a:avLst/>
          </a:prstGeom>
          <a:noFill/>
        </p:spPr>
        <p:txBody>
          <a:bodyPr wrap="square" rtlCol="0">
            <a:spAutoFit/>
          </a:bodyPr>
          <a:lstStyle/>
          <a:p>
            <a:r>
              <a:rPr lang="el-GR" sz="2400" b="1" dirty="0"/>
              <a:t>Μαθητές:</a:t>
            </a:r>
          </a:p>
        </p:txBody>
      </p:sp>
    </p:spTree>
    <p:extLst>
      <p:ext uri="{BB962C8B-B14F-4D97-AF65-F5344CB8AC3E}">
        <p14:creationId xmlns:p14="http://schemas.microsoft.com/office/powerpoint/2010/main" val="10479962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34CD80-FFCB-4BB3-8793-087A8B55C374}"/>
              </a:ext>
            </a:extLst>
          </p:cNvPr>
          <p:cNvSpPr>
            <a:spLocks noGrp="1"/>
          </p:cNvSpPr>
          <p:nvPr>
            <p:ph type="title"/>
          </p:nvPr>
        </p:nvSpPr>
        <p:spPr>
          <a:xfrm>
            <a:off x="1143000" y="365127"/>
            <a:ext cx="7605464" cy="1075390"/>
          </a:xfrm>
        </p:spPr>
        <p:txBody>
          <a:bodyPr>
            <a:normAutofit/>
          </a:bodyPr>
          <a:lstStyle/>
          <a:p>
            <a:r>
              <a:rPr lang="el-GR" sz="3200" dirty="0">
                <a:latin typeface="+mn-lt"/>
              </a:rPr>
              <a:t>Περιορισμοί-Προτάσεις για περαιτέρω μελέτη</a:t>
            </a:r>
          </a:p>
        </p:txBody>
      </p:sp>
      <p:sp>
        <p:nvSpPr>
          <p:cNvPr id="4" name="Rectangle 3">
            <a:extLst>
              <a:ext uri="{FF2B5EF4-FFF2-40B4-BE49-F238E27FC236}">
                <a16:creationId xmlns:a16="http://schemas.microsoft.com/office/drawing/2014/main" id="{BC1E1AE6-5375-4C50-B4D9-9A3425DEEF82}"/>
              </a:ext>
            </a:extLst>
          </p:cNvPr>
          <p:cNvSpPr/>
          <p:nvPr/>
        </p:nvSpPr>
        <p:spPr>
          <a:xfrm>
            <a:off x="1861016" y="3967086"/>
            <a:ext cx="6624736" cy="566891"/>
          </a:xfrm>
          <a:prstGeom prst="rect">
            <a:avLst/>
          </a:prstGeom>
          <a:solidFill>
            <a:schemeClr val="accent4">
              <a:lumMod val="75000"/>
            </a:schemeClr>
          </a:solidFill>
          <a:scene3d>
            <a:camera prst="orthographicFront"/>
            <a:lightRig rig="threePt" dir="t"/>
          </a:scene3d>
          <a:sp3d>
            <a:bevelT w="139700" prst="cross"/>
          </a:sp3d>
        </p:spPr>
        <p:style>
          <a:lnRef idx="1">
            <a:schemeClr val="accent2"/>
          </a:lnRef>
          <a:fillRef idx="2">
            <a:schemeClr val="accent2"/>
          </a:fillRef>
          <a:effectRef idx="1">
            <a:schemeClr val="accent2"/>
          </a:effectRef>
          <a:fontRef idx="minor">
            <a:schemeClr val="dk1"/>
          </a:fontRef>
        </p:style>
        <p:txBody>
          <a:bodyPr rtlCol="0" anchor="ctr"/>
          <a:lstStyle/>
          <a:p>
            <a:r>
              <a:rPr lang="el-GR" sz="2000" dirty="0">
                <a:solidFill>
                  <a:srgbClr val="FF0000"/>
                </a:solidFill>
              </a:rPr>
              <a:t>Εφαρμογή</a:t>
            </a:r>
            <a:r>
              <a:rPr lang="el-GR" sz="2000" dirty="0"/>
              <a:t> </a:t>
            </a:r>
            <a:r>
              <a:rPr lang="el-GR" sz="2000" dirty="0">
                <a:solidFill>
                  <a:schemeClr val="tx1"/>
                </a:solidFill>
              </a:rPr>
              <a:t>του υλικού σε </a:t>
            </a:r>
            <a:r>
              <a:rPr lang="el-GR" sz="2000" dirty="0">
                <a:solidFill>
                  <a:srgbClr val="FF0000"/>
                </a:solidFill>
              </a:rPr>
              <a:t>μεγαλύτερο δείγμα </a:t>
            </a:r>
            <a:r>
              <a:rPr lang="el-GR" sz="2000" dirty="0">
                <a:solidFill>
                  <a:schemeClr val="tx1"/>
                </a:solidFill>
              </a:rPr>
              <a:t>μαθητών</a:t>
            </a:r>
          </a:p>
        </p:txBody>
      </p:sp>
      <p:sp>
        <p:nvSpPr>
          <p:cNvPr id="5" name="Rectangle 4">
            <a:extLst>
              <a:ext uri="{FF2B5EF4-FFF2-40B4-BE49-F238E27FC236}">
                <a16:creationId xmlns:a16="http://schemas.microsoft.com/office/drawing/2014/main" id="{4F1AFE57-E123-44D7-A85D-8ED4D435BA53}"/>
              </a:ext>
            </a:extLst>
          </p:cNvPr>
          <p:cNvSpPr/>
          <p:nvPr/>
        </p:nvSpPr>
        <p:spPr>
          <a:xfrm>
            <a:off x="1854000" y="4612957"/>
            <a:ext cx="6624736" cy="720080"/>
          </a:xfrm>
          <a:prstGeom prst="rect">
            <a:avLst/>
          </a:prstGeom>
          <a:solidFill>
            <a:schemeClr val="accent4">
              <a:lumMod val="75000"/>
            </a:schemeClr>
          </a:solidFill>
          <a:scene3d>
            <a:camera prst="orthographicFront"/>
            <a:lightRig rig="threePt" dir="t"/>
          </a:scene3d>
          <a:sp3d>
            <a:bevelT w="139700" prst="cross"/>
          </a:sp3d>
        </p:spPr>
        <p:style>
          <a:lnRef idx="1">
            <a:schemeClr val="accent2"/>
          </a:lnRef>
          <a:fillRef idx="2">
            <a:schemeClr val="accent2"/>
          </a:fillRef>
          <a:effectRef idx="1">
            <a:schemeClr val="accent2"/>
          </a:effectRef>
          <a:fontRef idx="minor">
            <a:schemeClr val="dk1"/>
          </a:fontRef>
        </p:style>
        <p:txBody>
          <a:bodyPr rtlCol="0" anchor="ctr"/>
          <a:lstStyle/>
          <a:p>
            <a:r>
              <a:rPr lang="el-GR" sz="2000" dirty="0">
                <a:solidFill>
                  <a:srgbClr val="FF0000"/>
                </a:solidFill>
              </a:rPr>
              <a:t>Εφαρμογή</a:t>
            </a:r>
            <a:r>
              <a:rPr lang="el-GR" sz="2000" dirty="0"/>
              <a:t> </a:t>
            </a:r>
            <a:r>
              <a:rPr lang="el-GR" sz="2000" dirty="0">
                <a:solidFill>
                  <a:schemeClr val="tx1"/>
                </a:solidFill>
              </a:rPr>
              <a:t>του υλικού </a:t>
            </a:r>
            <a:r>
              <a:rPr lang="el-GR" sz="2000" dirty="0"/>
              <a:t>σε δυο διαφορετικές </a:t>
            </a:r>
            <a:r>
              <a:rPr lang="el-GR" sz="2000" dirty="0">
                <a:solidFill>
                  <a:srgbClr val="FF0000"/>
                </a:solidFill>
              </a:rPr>
              <a:t>ομάδες μαθητών</a:t>
            </a:r>
            <a:endParaRPr lang="el-GR" sz="2000" dirty="0">
              <a:solidFill>
                <a:schemeClr val="tx1"/>
              </a:solidFill>
            </a:endParaRPr>
          </a:p>
        </p:txBody>
      </p:sp>
      <p:sp>
        <p:nvSpPr>
          <p:cNvPr id="6" name="Rectangle 5">
            <a:extLst>
              <a:ext uri="{FF2B5EF4-FFF2-40B4-BE49-F238E27FC236}">
                <a16:creationId xmlns:a16="http://schemas.microsoft.com/office/drawing/2014/main" id="{52D8D242-4A18-4D78-8B35-8C1BA758F834}"/>
              </a:ext>
            </a:extLst>
          </p:cNvPr>
          <p:cNvSpPr/>
          <p:nvPr/>
        </p:nvSpPr>
        <p:spPr>
          <a:xfrm>
            <a:off x="1854000" y="5445224"/>
            <a:ext cx="6602465" cy="720080"/>
          </a:xfrm>
          <a:prstGeom prst="rect">
            <a:avLst/>
          </a:prstGeom>
          <a:solidFill>
            <a:schemeClr val="accent4">
              <a:lumMod val="75000"/>
            </a:schemeClr>
          </a:solidFill>
          <a:scene3d>
            <a:camera prst="orthographicFront"/>
            <a:lightRig rig="threePt" dir="t"/>
          </a:scene3d>
          <a:sp3d>
            <a:bevelT w="139700" prst="cross"/>
          </a:sp3d>
        </p:spPr>
        <p:style>
          <a:lnRef idx="1">
            <a:schemeClr val="accent2"/>
          </a:lnRef>
          <a:fillRef idx="2">
            <a:schemeClr val="accent2"/>
          </a:fillRef>
          <a:effectRef idx="1">
            <a:schemeClr val="accent2"/>
          </a:effectRef>
          <a:fontRef idx="minor">
            <a:schemeClr val="dk1"/>
          </a:fontRef>
        </p:style>
        <p:txBody>
          <a:bodyPr rtlCol="0" anchor="ctr"/>
          <a:lstStyle/>
          <a:p>
            <a:r>
              <a:rPr lang="el-GR" sz="2000" dirty="0">
                <a:solidFill>
                  <a:srgbClr val="FF0000"/>
                </a:solidFill>
              </a:rPr>
              <a:t>Αξιολόγηση</a:t>
            </a:r>
            <a:r>
              <a:rPr lang="el-GR" sz="2000" dirty="0"/>
              <a:t> του υλικού από εκπαιδευτικούς του τομέα Υγείας -Πρόνοιας</a:t>
            </a:r>
          </a:p>
        </p:txBody>
      </p:sp>
      <p:sp>
        <p:nvSpPr>
          <p:cNvPr id="7" name="Rectangle 6">
            <a:extLst>
              <a:ext uri="{FF2B5EF4-FFF2-40B4-BE49-F238E27FC236}">
                <a16:creationId xmlns:a16="http://schemas.microsoft.com/office/drawing/2014/main" id="{5F37256D-18CD-4249-91E8-9633BA8DE778}"/>
              </a:ext>
            </a:extLst>
          </p:cNvPr>
          <p:cNvSpPr/>
          <p:nvPr/>
        </p:nvSpPr>
        <p:spPr>
          <a:xfrm>
            <a:off x="1892794" y="1946501"/>
            <a:ext cx="6495630" cy="566891"/>
          </a:xfrm>
          <a:prstGeom prst="rect">
            <a:avLst/>
          </a:prstGeom>
          <a:solidFill>
            <a:schemeClr val="accent4">
              <a:lumMod val="75000"/>
            </a:schemeClr>
          </a:solidFill>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rtlCol="0" anchor="ctr"/>
          <a:lstStyle/>
          <a:p>
            <a:r>
              <a:rPr lang="el-GR" sz="2000" dirty="0">
                <a:solidFill>
                  <a:srgbClr val="FF0000"/>
                </a:solidFill>
              </a:rPr>
              <a:t>Εφαρμογή</a:t>
            </a:r>
            <a:r>
              <a:rPr lang="el-GR" sz="2000" dirty="0"/>
              <a:t> </a:t>
            </a:r>
            <a:r>
              <a:rPr lang="el-GR" sz="2000" dirty="0">
                <a:solidFill>
                  <a:schemeClr val="tx1"/>
                </a:solidFill>
              </a:rPr>
              <a:t>του υλικού σε </a:t>
            </a:r>
            <a:r>
              <a:rPr lang="el-GR" sz="2000" dirty="0">
                <a:solidFill>
                  <a:srgbClr val="FF0000"/>
                </a:solidFill>
              </a:rPr>
              <a:t>μικρό δείγμα </a:t>
            </a:r>
            <a:r>
              <a:rPr lang="el-GR" sz="2000" dirty="0">
                <a:solidFill>
                  <a:schemeClr val="tx1"/>
                </a:solidFill>
              </a:rPr>
              <a:t>μαθητών </a:t>
            </a:r>
          </a:p>
        </p:txBody>
      </p:sp>
      <p:sp>
        <p:nvSpPr>
          <p:cNvPr id="2" name="Rectangle 1">
            <a:extLst>
              <a:ext uri="{FF2B5EF4-FFF2-40B4-BE49-F238E27FC236}">
                <a16:creationId xmlns:a16="http://schemas.microsoft.com/office/drawing/2014/main" id="{17CBAEEC-66C2-4876-B95D-93C9B11484B3}"/>
              </a:ext>
            </a:extLst>
          </p:cNvPr>
          <p:cNvSpPr/>
          <p:nvPr/>
        </p:nvSpPr>
        <p:spPr>
          <a:xfrm>
            <a:off x="647116" y="3447251"/>
            <a:ext cx="3436454" cy="369332"/>
          </a:xfrm>
          <a:prstGeom prst="rect">
            <a:avLst/>
          </a:prstGeom>
        </p:spPr>
        <p:txBody>
          <a:bodyPr wrap="none">
            <a:spAutoFit/>
          </a:bodyPr>
          <a:lstStyle/>
          <a:p>
            <a:r>
              <a:rPr lang="el-GR" b="1" dirty="0"/>
              <a:t>Προτάσεις για περαιτέρω μελέτη:</a:t>
            </a:r>
          </a:p>
        </p:txBody>
      </p:sp>
      <p:sp>
        <p:nvSpPr>
          <p:cNvPr id="8" name="Rectangle 7">
            <a:extLst>
              <a:ext uri="{FF2B5EF4-FFF2-40B4-BE49-F238E27FC236}">
                <a16:creationId xmlns:a16="http://schemas.microsoft.com/office/drawing/2014/main" id="{75685485-545C-4145-8087-5AA10C1F415D}"/>
              </a:ext>
            </a:extLst>
          </p:cNvPr>
          <p:cNvSpPr/>
          <p:nvPr/>
        </p:nvSpPr>
        <p:spPr>
          <a:xfrm>
            <a:off x="1854000" y="2659095"/>
            <a:ext cx="6495630" cy="707886"/>
          </a:xfrm>
          <a:prstGeom prst="rect">
            <a:avLst/>
          </a:prstGeom>
          <a:solidFill>
            <a:schemeClr val="accent4">
              <a:lumMod val="75000"/>
            </a:schemeClr>
          </a:solidFill>
          <a:scene3d>
            <a:camera prst="orthographicFront"/>
            <a:lightRig rig="threePt" dir="t"/>
          </a:scene3d>
          <a:sp3d>
            <a:bevelT/>
          </a:sp3d>
        </p:spPr>
        <p:txBody>
          <a:bodyPr wrap="square">
            <a:spAutoFit/>
          </a:bodyPr>
          <a:lstStyle/>
          <a:p>
            <a:r>
              <a:rPr lang="el-GR" sz="2000" dirty="0">
                <a:solidFill>
                  <a:srgbClr val="FF0000"/>
                </a:solidFill>
              </a:rPr>
              <a:t>Μικρό χρονικό διάστημα </a:t>
            </a:r>
            <a:r>
              <a:rPr lang="el-GR" sz="2000" dirty="0"/>
              <a:t>εφαρμογής της διδακτικής  παρέμβασης</a:t>
            </a:r>
            <a:r>
              <a:rPr lang="el-GR" dirty="0"/>
              <a:t>.</a:t>
            </a:r>
          </a:p>
        </p:txBody>
      </p:sp>
      <p:sp>
        <p:nvSpPr>
          <p:cNvPr id="9" name="Rectangle 8">
            <a:extLst>
              <a:ext uri="{FF2B5EF4-FFF2-40B4-BE49-F238E27FC236}">
                <a16:creationId xmlns:a16="http://schemas.microsoft.com/office/drawing/2014/main" id="{7416F774-56CA-4E34-9618-83CE11BA8118}"/>
              </a:ext>
            </a:extLst>
          </p:cNvPr>
          <p:cNvSpPr/>
          <p:nvPr/>
        </p:nvSpPr>
        <p:spPr>
          <a:xfrm>
            <a:off x="611560" y="1504992"/>
            <a:ext cx="2657522" cy="369332"/>
          </a:xfrm>
          <a:prstGeom prst="rect">
            <a:avLst/>
          </a:prstGeom>
        </p:spPr>
        <p:txBody>
          <a:bodyPr wrap="none">
            <a:spAutoFit/>
          </a:bodyPr>
          <a:lstStyle/>
          <a:p>
            <a:r>
              <a:rPr lang="el-GR" b="1" dirty="0"/>
              <a:t>Περιορισμοί της έρευνας:</a:t>
            </a:r>
          </a:p>
        </p:txBody>
      </p:sp>
    </p:spTree>
    <p:extLst>
      <p:ext uri="{BB962C8B-B14F-4D97-AF65-F5344CB8AC3E}">
        <p14:creationId xmlns:p14="http://schemas.microsoft.com/office/powerpoint/2010/main" val="11544774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AB6358D-E765-49D0-9836-527593B742DA}"/>
              </a:ext>
            </a:extLst>
          </p:cNvPr>
          <p:cNvPicPr>
            <a:picLocks noChangeAspect="1"/>
          </p:cNvPicPr>
          <p:nvPr/>
        </p:nvPicPr>
        <p:blipFill rotWithShape="1">
          <a:blip r:embed="rId2"/>
          <a:srcRect l="980" t="-553"/>
          <a:stretch/>
        </p:blipFill>
        <p:spPr>
          <a:xfrm>
            <a:off x="1331640" y="548680"/>
            <a:ext cx="7344816" cy="6075132"/>
          </a:xfrm>
          <a:prstGeom prst="rect">
            <a:avLst/>
          </a:prstGeom>
        </p:spPr>
      </p:pic>
      <p:sp>
        <p:nvSpPr>
          <p:cNvPr id="9" name="Rectangle 8">
            <a:extLst>
              <a:ext uri="{FF2B5EF4-FFF2-40B4-BE49-F238E27FC236}">
                <a16:creationId xmlns:a16="http://schemas.microsoft.com/office/drawing/2014/main" id="{3D0AA46B-1DA2-4AC7-944F-3285BC178888}"/>
              </a:ext>
            </a:extLst>
          </p:cNvPr>
          <p:cNvSpPr/>
          <p:nvPr/>
        </p:nvSpPr>
        <p:spPr>
          <a:xfrm>
            <a:off x="2699792" y="4653136"/>
            <a:ext cx="4805996" cy="461665"/>
          </a:xfrm>
          <a:prstGeom prst="rect">
            <a:avLst/>
          </a:prstGeom>
        </p:spPr>
        <p:txBody>
          <a:bodyPr wrap="none">
            <a:spAutoFit/>
          </a:bodyPr>
          <a:lstStyle/>
          <a:p>
            <a:r>
              <a:rPr lang="el-GR" sz="2400" i="1" dirty="0"/>
              <a:t>Σας ευχαριστώ για την προσοχή σας!</a:t>
            </a:r>
          </a:p>
        </p:txBody>
      </p:sp>
    </p:spTree>
    <p:extLst>
      <p:ext uri="{BB962C8B-B14F-4D97-AF65-F5344CB8AC3E}">
        <p14:creationId xmlns:p14="http://schemas.microsoft.com/office/powerpoint/2010/main" val="1026120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C292E2F-4A6D-486A-A81E-430DA1B2BB2E}"/>
              </a:ext>
            </a:extLst>
          </p:cNvPr>
          <p:cNvSpPr txBox="1">
            <a:spLocks noGrp="1"/>
          </p:cNvSpPr>
          <p:nvPr>
            <p:ph idx="1"/>
          </p:nvPr>
        </p:nvSpPr>
        <p:spPr>
          <a:xfrm>
            <a:off x="885825" y="1768160"/>
            <a:ext cx="7886700" cy="3321679"/>
          </a:xfrm>
          <a:prstGeom prst="rect">
            <a:avLst/>
          </a:prstGeom>
          <a:noFill/>
          <a:effectLst>
            <a:softEdge rad="12700"/>
          </a:effectLst>
        </p:spPr>
        <p:txBody>
          <a:bodyPr wrap="square" rtlCol="0">
            <a:spAutoFit/>
          </a:bodyPr>
          <a:lstStyle/>
          <a:p>
            <a:pPr marL="0" indent="0" algn="ctr">
              <a:buNone/>
            </a:pPr>
            <a:r>
              <a:rPr lang="el-GR" sz="2400" dirty="0"/>
              <a:t>Σκοπός της παρούσας ερευνητικής εργασίας είναι ο </a:t>
            </a:r>
            <a:r>
              <a:rPr lang="el-GR" sz="2400" dirty="0">
                <a:solidFill>
                  <a:srgbClr val="FF0000"/>
                </a:solidFill>
              </a:rPr>
              <a:t>σχεδιασμός</a:t>
            </a:r>
            <a:r>
              <a:rPr lang="el-GR" sz="2400" dirty="0"/>
              <a:t>, η </a:t>
            </a:r>
            <a:r>
              <a:rPr lang="el-GR" sz="2400" dirty="0">
                <a:solidFill>
                  <a:srgbClr val="FF0000"/>
                </a:solidFill>
              </a:rPr>
              <a:t>ανάπτυξη</a:t>
            </a:r>
            <a:r>
              <a:rPr lang="el-GR" sz="2400" dirty="0"/>
              <a:t> και η </a:t>
            </a:r>
            <a:r>
              <a:rPr lang="el-GR" sz="2400" dirty="0">
                <a:solidFill>
                  <a:srgbClr val="FF0000"/>
                </a:solidFill>
              </a:rPr>
              <a:t>υλοποίηση</a:t>
            </a:r>
            <a:r>
              <a:rPr lang="el-GR" sz="2400" dirty="0"/>
              <a:t> ολοκληρωμένης διδακτικής παρέμβασης, συμπληρωματικής </a:t>
            </a:r>
            <a:r>
              <a:rPr lang="el-GR" sz="2400" dirty="0">
                <a:solidFill>
                  <a:srgbClr val="FF0000"/>
                </a:solidFill>
              </a:rPr>
              <a:t>σχολικής </a:t>
            </a:r>
            <a:r>
              <a:rPr lang="el-GR" sz="2400" dirty="0" err="1">
                <a:solidFill>
                  <a:srgbClr val="FF0000"/>
                </a:solidFill>
              </a:rPr>
              <a:t>εξΑΕ</a:t>
            </a:r>
            <a:r>
              <a:rPr lang="el-GR" sz="2400" dirty="0">
                <a:solidFill>
                  <a:srgbClr val="FF0000"/>
                </a:solidFill>
              </a:rPr>
              <a:t> </a:t>
            </a:r>
            <a:r>
              <a:rPr lang="el-GR" sz="2400" dirty="0"/>
              <a:t>με τη χρήση </a:t>
            </a:r>
            <a:r>
              <a:rPr lang="el-GR" sz="2400" dirty="0" err="1">
                <a:solidFill>
                  <a:srgbClr val="FF0000"/>
                </a:solidFill>
              </a:rPr>
              <a:t>διαδραστικού</a:t>
            </a:r>
            <a:r>
              <a:rPr lang="el-GR" sz="2400" dirty="0"/>
              <a:t> εκπαιδευτικού υλικού, σχεδιασμένο με βάση τη μεθοδολογία της εξ αποστάσεως εκπαίδευσης.</a:t>
            </a:r>
          </a:p>
          <a:p>
            <a:pPr marL="0" indent="0">
              <a:buNone/>
            </a:pPr>
            <a:endParaRPr lang="el-GR" sz="1600" dirty="0"/>
          </a:p>
        </p:txBody>
      </p:sp>
      <p:sp>
        <p:nvSpPr>
          <p:cNvPr id="3" name="Title 2">
            <a:extLst>
              <a:ext uri="{FF2B5EF4-FFF2-40B4-BE49-F238E27FC236}">
                <a16:creationId xmlns:a16="http://schemas.microsoft.com/office/drawing/2014/main" id="{B71F4331-A4CE-4400-B103-73BE9DA4C9F5}"/>
              </a:ext>
            </a:extLst>
          </p:cNvPr>
          <p:cNvSpPr>
            <a:spLocks noGrp="1"/>
          </p:cNvSpPr>
          <p:nvPr>
            <p:ph type="title"/>
          </p:nvPr>
        </p:nvSpPr>
        <p:spPr/>
        <p:txBody>
          <a:bodyPr/>
          <a:lstStyle/>
          <a:p>
            <a:r>
              <a:rPr lang="el-GR" dirty="0"/>
              <a:t>1. Σκοπός της εργασίας</a:t>
            </a:r>
          </a:p>
        </p:txBody>
      </p:sp>
    </p:spTree>
    <p:extLst>
      <p:ext uri="{BB962C8B-B14F-4D97-AF65-F5344CB8AC3E}">
        <p14:creationId xmlns:p14="http://schemas.microsoft.com/office/powerpoint/2010/main" val="3953439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1F4331-A4CE-4400-B103-73BE9DA4C9F5}"/>
              </a:ext>
            </a:extLst>
          </p:cNvPr>
          <p:cNvSpPr>
            <a:spLocks noGrp="1"/>
          </p:cNvSpPr>
          <p:nvPr>
            <p:ph type="title"/>
          </p:nvPr>
        </p:nvSpPr>
        <p:spPr/>
        <p:txBody>
          <a:bodyPr>
            <a:normAutofit fontScale="90000"/>
          </a:bodyPr>
          <a:lstStyle/>
          <a:p>
            <a:r>
              <a:rPr lang="el-GR" dirty="0"/>
              <a:t>2. Συνεισφορά της διπλωματικής</a:t>
            </a:r>
          </a:p>
        </p:txBody>
      </p:sp>
      <p:pic>
        <p:nvPicPr>
          <p:cNvPr id="2" name="Picture 1">
            <a:extLst>
              <a:ext uri="{FF2B5EF4-FFF2-40B4-BE49-F238E27FC236}">
                <a16:creationId xmlns:a16="http://schemas.microsoft.com/office/drawing/2014/main" id="{E5B59641-AF55-4025-90B6-C5251B189D23}"/>
              </a:ext>
            </a:extLst>
          </p:cNvPr>
          <p:cNvPicPr>
            <a:picLocks noChangeAspect="1"/>
          </p:cNvPicPr>
          <p:nvPr/>
        </p:nvPicPr>
        <p:blipFill>
          <a:blip r:embed="rId2"/>
          <a:stretch>
            <a:fillRect/>
          </a:stretch>
        </p:blipFill>
        <p:spPr>
          <a:xfrm>
            <a:off x="611560" y="1844824"/>
            <a:ext cx="8170144" cy="4228768"/>
          </a:xfrm>
          <a:prstGeom prst="rect">
            <a:avLst/>
          </a:prstGeom>
        </p:spPr>
      </p:pic>
    </p:spTree>
    <p:extLst>
      <p:ext uri="{BB962C8B-B14F-4D97-AF65-F5344CB8AC3E}">
        <p14:creationId xmlns:p14="http://schemas.microsoft.com/office/powerpoint/2010/main" val="1465926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1F4331-A4CE-4400-B103-73BE9DA4C9F5}"/>
              </a:ext>
            </a:extLst>
          </p:cNvPr>
          <p:cNvSpPr>
            <a:spLocks noGrp="1"/>
          </p:cNvSpPr>
          <p:nvPr>
            <p:ph type="title"/>
          </p:nvPr>
        </p:nvSpPr>
        <p:spPr/>
        <p:txBody>
          <a:bodyPr>
            <a:normAutofit/>
          </a:bodyPr>
          <a:lstStyle/>
          <a:p>
            <a:r>
              <a:rPr lang="el-GR" dirty="0"/>
              <a:t>3. Ερευνητικά Ερωτήματα</a:t>
            </a:r>
          </a:p>
        </p:txBody>
      </p:sp>
      <p:pic>
        <p:nvPicPr>
          <p:cNvPr id="5" name="Picture 4">
            <a:extLst>
              <a:ext uri="{FF2B5EF4-FFF2-40B4-BE49-F238E27FC236}">
                <a16:creationId xmlns:a16="http://schemas.microsoft.com/office/drawing/2014/main" id="{A4ED36EF-C62F-45B2-AF0E-3E4D90AEC599}"/>
              </a:ext>
            </a:extLst>
          </p:cNvPr>
          <p:cNvPicPr>
            <a:picLocks noChangeAspect="1"/>
          </p:cNvPicPr>
          <p:nvPr/>
        </p:nvPicPr>
        <p:blipFill>
          <a:blip r:embed="rId2"/>
          <a:stretch>
            <a:fillRect/>
          </a:stretch>
        </p:blipFill>
        <p:spPr>
          <a:xfrm>
            <a:off x="7894699" y="0"/>
            <a:ext cx="1241301" cy="1241301"/>
          </a:xfrm>
          <a:prstGeom prst="rect">
            <a:avLst/>
          </a:prstGeom>
        </p:spPr>
      </p:pic>
      <p:pic>
        <p:nvPicPr>
          <p:cNvPr id="4" name="Picture 3">
            <a:extLst>
              <a:ext uri="{FF2B5EF4-FFF2-40B4-BE49-F238E27FC236}">
                <a16:creationId xmlns:a16="http://schemas.microsoft.com/office/drawing/2014/main" id="{44E3BEAD-050A-4A9B-A082-50B02174940A}"/>
              </a:ext>
            </a:extLst>
          </p:cNvPr>
          <p:cNvPicPr>
            <a:picLocks noChangeAspect="1"/>
          </p:cNvPicPr>
          <p:nvPr/>
        </p:nvPicPr>
        <p:blipFill>
          <a:blip r:embed="rId3"/>
          <a:stretch>
            <a:fillRect/>
          </a:stretch>
        </p:blipFill>
        <p:spPr>
          <a:xfrm>
            <a:off x="971600" y="1807756"/>
            <a:ext cx="5270305" cy="4288385"/>
          </a:xfrm>
          <a:prstGeom prst="rect">
            <a:avLst/>
          </a:prstGeom>
        </p:spPr>
      </p:pic>
      <p:pic>
        <p:nvPicPr>
          <p:cNvPr id="6" name="Picture 5">
            <a:extLst>
              <a:ext uri="{FF2B5EF4-FFF2-40B4-BE49-F238E27FC236}">
                <a16:creationId xmlns:a16="http://schemas.microsoft.com/office/drawing/2014/main" id="{D823E1D3-B1EF-47C0-B1A5-2CCF9D87AD6B}"/>
              </a:ext>
            </a:extLst>
          </p:cNvPr>
          <p:cNvPicPr>
            <a:picLocks noChangeAspect="1"/>
          </p:cNvPicPr>
          <p:nvPr/>
        </p:nvPicPr>
        <p:blipFill>
          <a:blip r:embed="rId4"/>
          <a:stretch>
            <a:fillRect/>
          </a:stretch>
        </p:blipFill>
        <p:spPr>
          <a:xfrm>
            <a:off x="6444208" y="3573016"/>
            <a:ext cx="2281123" cy="2223556"/>
          </a:xfrm>
          <a:prstGeom prst="rect">
            <a:avLst/>
          </a:prstGeom>
        </p:spPr>
      </p:pic>
      <p:cxnSp>
        <p:nvCxnSpPr>
          <p:cNvPr id="8" name="Straight Connector 7">
            <a:extLst>
              <a:ext uri="{FF2B5EF4-FFF2-40B4-BE49-F238E27FC236}">
                <a16:creationId xmlns:a16="http://schemas.microsoft.com/office/drawing/2014/main" id="{3703F19D-6128-40F7-BBC4-B96182B7CA08}"/>
              </a:ext>
            </a:extLst>
          </p:cNvPr>
          <p:cNvCxnSpPr/>
          <p:nvPr/>
        </p:nvCxnSpPr>
        <p:spPr>
          <a:xfrm>
            <a:off x="4067944" y="2420888"/>
            <a:ext cx="144016"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2F4C534-22D1-4FB3-BD04-9B7E6D25CBBB}"/>
              </a:ext>
            </a:extLst>
          </p:cNvPr>
          <p:cNvCxnSpPr/>
          <p:nvPr/>
        </p:nvCxnSpPr>
        <p:spPr>
          <a:xfrm flipH="1">
            <a:off x="3491880" y="2434758"/>
            <a:ext cx="114872" cy="13014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4F2BE82-3365-4ABB-B090-2359673F5932}"/>
              </a:ext>
            </a:extLst>
          </p:cNvPr>
          <p:cNvCxnSpPr/>
          <p:nvPr/>
        </p:nvCxnSpPr>
        <p:spPr>
          <a:xfrm>
            <a:off x="2699792" y="5301208"/>
            <a:ext cx="7200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A547C8D-C29B-406A-AE7C-F6793B8093D9}"/>
              </a:ext>
            </a:extLst>
          </p:cNvPr>
          <p:cNvCxnSpPr/>
          <p:nvPr/>
        </p:nvCxnSpPr>
        <p:spPr>
          <a:xfrm>
            <a:off x="4427984" y="5301208"/>
            <a:ext cx="7200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48895C1-12F3-4F08-9E31-CC746443A839}"/>
              </a:ext>
            </a:extLst>
          </p:cNvPr>
          <p:cNvCxnSpPr/>
          <p:nvPr/>
        </p:nvCxnSpPr>
        <p:spPr>
          <a:xfrm>
            <a:off x="4499992" y="2204864"/>
            <a:ext cx="28083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5D45B14-0BE8-4174-A1D4-9ACBBEA2085C}"/>
              </a:ext>
            </a:extLst>
          </p:cNvPr>
          <p:cNvCxnSpPr/>
          <p:nvPr/>
        </p:nvCxnSpPr>
        <p:spPr>
          <a:xfrm>
            <a:off x="7308304" y="2276872"/>
            <a:ext cx="0" cy="136815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231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3C8135-69DB-4460-9BF9-DACD88A6ADF6}"/>
              </a:ext>
            </a:extLst>
          </p:cNvPr>
          <p:cNvSpPr>
            <a:spLocks noGrp="1"/>
          </p:cNvSpPr>
          <p:nvPr>
            <p:ph type="title"/>
          </p:nvPr>
        </p:nvSpPr>
        <p:spPr/>
        <p:txBody>
          <a:bodyPr/>
          <a:lstStyle/>
          <a:p>
            <a:r>
              <a:rPr lang="el-GR" dirty="0"/>
              <a:t>4. Δομή της εργασίας</a:t>
            </a:r>
          </a:p>
        </p:txBody>
      </p:sp>
      <p:graphicFrame>
        <p:nvGraphicFramePr>
          <p:cNvPr id="7" name="Content Placeholder 6">
            <a:extLst>
              <a:ext uri="{FF2B5EF4-FFF2-40B4-BE49-F238E27FC236}">
                <a16:creationId xmlns:a16="http://schemas.microsoft.com/office/drawing/2014/main" id="{D5D6EF06-83E1-4722-B841-3B271945DAE6}"/>
              </a:ext>
            </a:extLst>
          </p:cNvPr>
          <p:cNvGraphicFramePr>
            <a:graphicFrameLocks noGrp="1"/>
          </p:cNvGraphicFramePr>
          <p:nvPr>
            <p:ph idx="1"/>
            <p:extLst>
              <p:ext uri="{D42A27DB-BD31-4B8C-83A1-F6EECF244321}">
                <p14:modId xmlns:p14="http://schemas.microsoft.com/office/powerpoint/2010/main" val="278861854"/>
              </p:ext>
            </p:extLst>
          </p:nvPr>
        </p:nvGraphicFramePr>
        <p:xfrm>
          <a:off x="4924580" y="1556792"/>
          <a:ext cx="3895892" cy="17281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Picture 9">
            <a:extLst>
              <a:ext uri="{FF2B5EF4-FFF2-40B4-BE49-F238E27FC236}">
                <a16:creationId xmlns:a16="http://schemas.microsoft.com/office/drawing/2014/main" id="{F86B04DA-8784-4F47-8CC0-F5B1370C5BDB}"/>
              </a:ext>
            </a:extLst>
          </p:cNvPr>
          <p:cNvPicPr>
            <a:picLocks noChangeAspect="1"/>
          </p:cNvPicPr>
          <p:nvPr/>
        </p:nvPicPr>
        <p:blipFill>
          <a:blip r:embed="rId7"/>
          <a:stretch>
            <a:fillRect/>
          </a:stretch>
        </p:blipFill>
        <p:spPr>
          <a:xfrm>
            <a:off x="577911" y="1700808"/>
            <a:ext cx="4020111" cy="1171739"/>
          </a:xfrm>
          <a:prstGeom prst="rect">
            <a:avLst/>
          </a:prstGeom>
        </p:spPr>
      </p:pic>
      <p:pic>
        <p:nvPicPr>
          <p:cNvPr id="14" name="Picture 13">
            <a:extLst>
              <a:ext uri="{FF2B5EF4-FFF2-40B4-BE49-F238E27FC236}">
                <a16:creationId xmlns:a16="http://schemas.microsoft.com/office/drawing/2014/main" id="{C04E70C1-A48C-4647-9ED7-0D03BFC15FC4}"/>
              </a:ext>
            </a:extLst>
          </p:cNvPr>
          <p:cNvPicPr>
            <a:picLocks noChangeAspect="1"/>
          </p:cNvPicPr>
          <p:nvPr/>
        </p:nvPicPr>
        <p:blipFill>
          <a:blip r:embed="rId8"/>
          <a:stretch>
            <a:fillRect/>
          </a:stretch>
        </p:blipFill>
        <p:spPr>
          <a:xfrm>
            <a:off x="542363" y="3607137"/>
            <a:ext cx="4029637" cy="1247949"/>
          </a:xfrm>
          <a:prstGeom prst="rect">
            <a:avLst/>
          </a:prstGeom>
        </p:spPr>
      </p:pic>
      <p:graphicFrame>
        <p:nvGraphicFramePr>
          <p:cNvPr id="15" name="Diagram 14">
            <a:extLst>
              <a:ext uri="{FF2B5EF4-FFF2-40B4-BE49-F238E27FC236}">
                <a16:creationId xmlns:a16="http://schemas.microsoft.com/office/drawing/2014/main" id="{AA8F18F1-5308-4A77-B76E-BE11251CBE01}"/>
              </a:ext>
            </a:extLst>
          </p:cNvPr>
          <p:cNvGraphicFramePr/>
          <p:nvPr>
            <p:extLst>
              <p:ext uri="{D42A27DB-BD31-4B8C-83A1-F6EECF244321}">
                <p14:modId xmlns:p14="http://schemas.microsoft.com/office/powerpoint/2010/main" val="497722442"/>
              </p:ext>
            </p:extLst>
          </p:nvPr>
        </p:nvGraphicFramePr>
        <p:xfrm>
          <a:off x="4932040" y="3717032"/>
          <a:ext cx="3960440" cy="93610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pSp>
        <p:nvGrpSpPr>
          <p:cNvPr id="16" name="Group 15">
            <a:extLst>
              <a:ext uri="{FF2B5EF4-FFF2-40B4-BE49-F238E27FC236}">
                <a16:creationId xmlns:a16="http://schemas.microsoft.com/office/drawing/2014/main" id="{A631A8B0-9408-4B4D-8C88-26C315492EA9}"/>
              </a:ext>
            </a:extLst>
          </p:cNvPr>
          <p:cNvGrpSpPr/>
          <p:nvPr/>
        </p:nvGrpSpPr>
        <p:grpSpPr>
          <a:xfrm>
            <a:off x="4924580" y="4855086"/>
            <a:ext cx="4037097" cy="1665227"/>
            <a:chOff x="-5323" y="64384"/>
            <a:chExt cx="3918321" cy="779666"/>
          </a:xfrm>
        </p:grpSpPr>
        <p:sp>
          <p:nvSpPr>
            <p:cNvPr id="17" name="Rectangle: Rounded Corners 16">
              <a:extLst>
                <a:ext uri="{FF2B5EF4-FFF2-40B4-BE49-F238E27FC236}">
                  <a16:creationId xmlns:a16="http://schemas.microsoft.com/office/drawing/2014/main" id="{F36451CF-BB78-4361-AE9A-42C732534A14}"/>
                </a:ext>
              </a:extLst>
            </p:cNvPr>
            <p:cNvSpPr/>
            <p:nvPr/>
          </p:nvSpPr>
          <p:spPr>
            <a:xfrm>
              <a:off x="1918" y="64384"/>
              <a:ext cx="3911080" cy="779666"/>
            </a:xfrm>
            <a:prstGeom prst="roundRect">
              <a:avLst>
                <a:gd name="adj" fmla="val 10000"/>
              </a:avLst>
            </a:prstGeom>
            <a:solidFill>
              <a:schemeClr val="accent4">
                <a:lumMod val="40000"/>
                <a:lumOff val="6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8" name="Rectangle: Rounded Corners 4">
              <a:extLst>
                <a:ext uri="{FF2B5EF4-FFF2-40B4-BE49-F238E27FC236}">
                  <a16:creationId xmlns:a16="http://schemas.microsoft.com/office/drawing/2014/main" id="{7BC8FFC8-B8A5-4BA9-9115-3CA9235C0088}"/>
                </a:ext>
              </a:extLst>
            </p:cNvPr>
            <p:cNvSpPr txBox="1"/>
            <p:nvPr/>
          </p:nvSpPr>
          <p:spPr>
            <a:xfrm>
              <a:off x="-5323" y="64384"/>
              <a:ext cx="3851158" cy="77966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spcBef>
                  <a:spcPct val="0"/>
                </a:spcBef>
                <a:spcAft>
                  <a:spcPct val="35000"/>
                </a:spcAft>
              </a:pPr>
              <a:endParaRPr lang="el-GR" sz="2000" dirty="0">
                <a:solidFill>
                  <a:schemeClr val="tx1"/>
                </a:solidFill>
              </a:endParaRPr>
            </a:p>
            <a:p>
              <a:pPr lvl="0" algn="ctr" defTabSz="889000">
                <a:spcBef>
                  <a:spcPct val="0"/>
                </a:spcBef>
                <a:spcAft>
                  <a:spcPct val="35000"/>
                </a:spcAft>
              </a:pPr>
              <a:r>
                <a:rPr lang="el-GR" sz="2000" dirty="0">
                  <a:solidFill>
                    <a:schemeClr val="tx1"/>
                  </a:solidFill>
                </a:rPr>
                <a:t>Μεθοδολογία της Έρευνας</a:t>
              </a:r>
            </a:p>
            <a:p>
              <a:pPr lvl="0" algn="ctr" defTabSz="889000">
                <a:spcBef>
                  <a:spcPct val="0"/>
                </a:spcBef>
                <a:spcAft>
                  <a:spcPct val="35000"/>
                </a:spcAft>
              </a:pPr>
              <a:r>
                <a:rPr lang="el-GR" sz="2000" dirty="0">
                  <a:solidFill>
                    <a:schemeClr val="tx1"/>
                  </a:solidFill>
                </a:rPr>
                <a:t>Παρουσίαση και Ανάλυση των αποτελεσμάτων – Αποτίμηση Ε.Υ</a:t>
              </a:r>
            </a:p>
            <a:p>
              <a:pPr lvl="0" algn="ctr" defTabSz="889000">
                <a:spcBef>
                  <a:spcPct val="0"/>
                </a:spcBef>
                <a:spcAft>
                  <a:spcPct val="35000"/>
                </a:spcAft>
              </a:pPr>
              <a:r>
                <a:rPr lang="el-GR" sz="2000" dirty="0">
                  <a:solidFill>
                    <a:schemeClr val="tx1"/>
                  </a:solidFill>
                </a:rPr>
                <a:t>Συμπεράσματα – Προτάσεις</a:t>
              </a:r>
            </a:p>
            <a:p>
              <a:pPr lvl="0" algn="ctr" defTabSz="889000">
                <a:lnSpc>
                  <a:spcPct val="90000"/>
                </a:lnSpc>
                <a:spcBef>
                  <a:spcPct val="0"/>
                </a:spcBef>
                <a:spcAft>
                  <a:spcPct val="35000"/>
                </a:spcAft>
              </a:pPr>
              <a:endParaRPr lang="el-GR" sz="2400" kern="1200" dirty="0">
                <a:solidFill>
                  <a:schemeClr val="tx1"/>
                </a:solidFill>
              </a:endParaRPr>
            </a:p>
          </p:txBody>
        </p:sp>
      </p:grpSp>
      <p:pic>
        <p:nvPicPr>
          <p:cNvPr id="19" name="Picture 18">
            <a:extLst>
              <a:ext uri="{FF2B5EF4-FFF2-40B4-BE49-F238E27FC236}">
                <a16:creationId xmlns:a16="http://schemas.microsoft.com/office/drawing/2014/main" id="{A40DFCDB-F672-42FB-9C68-11804051FA19}"/>
              </a:ext>
            </a:extLst>
          </p:cNvPr>
          <p:cNvPicPr>
            <a:picLocks noChangeAspect="1"/>
          </p:cNvPicPr>
          <p:nvPr/>
        </p:nvPicPr>
        <p:blipFill>
          <a:blip r:embed="rId14"/>
          <a:stretch>
            <a:fillRect/>
          </a:stretch>
        </p:blipFill>
        <p:spPr>
          <a:xfrm>
            <a:off x="577911" y="5264952"/>
            <a:ext cx="4237422" cy="931503"/>
          </a:xfrm>
          <a:prstGeom prst="rect">
            <a:avLst/>
          </a:prstGeom>
        </p:spPr>
      </p:pic>
    </p:spTree>
    <p:extLst>
      <p:ext uri="{BB962C8B-B14F-4D97-AF65-F5344CB8AC3E}">
        <p14:creationId xmlns:p14="http://schemas.microsoft.com/office/powerpoint/2010/main" val="2641050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5. Θεωρητικό Πλαίσιο (1/2)</a:t>
            </a:r>
            <a:endParaRPr lang="el-GR" sz="3600" b="1" dirty="0"/>
          </a:p>
        </p:txBody>
      </p:sp>
      <p:sp>
        <p:nvSpPr>
          <p:cNvPr id="4" name="9 - Ορθογώνιο"/>
          <p:cNvSpPr/>
          <p:nvPr/>
        </p:nvSpPr>
        <p:spPr>
          <a:xfrm>
            <a:off x="827584" y="1556792"/>
            <a:ext cx="7632848" cy="523220"/>
          </a:xfrm>
          <a:prstGeom prst="rect">
            <a:avLst/>
          </a:prstGeom>
        </p:spPr>
        <p:txBody>
          <a:bodyPr wrap="square">
            <a:spAutoFit/>
          </a:bodyPr>
          <a:lstStyle/>
          <a:p>
            <a:r>
              <a:rPr lang="el-GR" sz="2800" b="1" dirty="0"/>
              <a:t>Θεωρίες για την </a:t>
            </a:r>
            <a:r>
              <a:rPr lang="el-GR" sz="2800" b="1" dirty="0" err="1"/>
              <a:t>εξΑΕ</a:t>
            </a:r>
            <a:endParaRPr lang="el-GR" sz="2400" b="1" dirty="0"/>
          </a:p>
        </p:txBody>
      </p:sp>
      <p:pic>
        <p:nvPicPr>
          <p:cNvPr id="8" name="Picture 7">
            <a:extLst>
              <a:ext uri="{FF2B5EF4-FFF2-40B4-BE49-F238E27FC236}">
                <a16:creationId xmlns:a16="http://schemas.microsoft.com/office/drawing/2014/main" id="{04FC9E3A-FFEF-4239-B973-9556C8DD4EF7}"/>
              </a:ext>
            </a:extLst>
          </p:cNvPr>
          <p:cNvPicPr>
            <a:picLocks noChangeAspect="1"/>
          </p:cNvPicPr>
          <p:nvPr/>
        </p:nvPicPr>
        <p:blipFill rotWithShape="1">
          <a:blip r:embed="rId2"/>
          <a:srcRect l="2818" t="963"/>
          <a:stretch/>
        </p:blipFill>
        <p:spPr>
          <a:xfrm>
            <a:off x="970040" y="2229137"/>
            <a:ext cx="7490392" cy="4080183"/>
          </a:xfrm>
          <a:prstGeom prst="rect">
            <a:avLst/>
          </a:prstGeom>
        </p:spPr>
      </p:pic>
    </p:spTree>
    <p:extLst>
      <p:ext uri="{BB962C8B-B14F-4D97-AF65-F5344CB8AC3E}">
        <p14:creationId xmlns:p14="http://schemas.microsoft.com/office/powerpoint/2010/main" val="3581669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5. Θεωρητικό Πλαίσιο (2/2)</a:t>
            </a:r>
            <a:endParaRPr lang="el-GR" sz="3600" b="1" dirty="0"/>
          </a:p>
        </p:txBody>
      </p:sp>
      <p:sp>
        <p:nvSpPr>
          <p:cNvPr id="4" name="9 - Ορθογώνιο"/>
          <p:cNvSpPr/>
          <p:nvPr/>
        </p:nvSpPr>
        <p:spPr>
          <a:xfrm>
            <a:off x="467544" y="2242648"/>
            <a:ext cx="3528392" cy="1200329"/>
          </a:xfrm>
          <a:prstGeom prst="rect">
            <a:avLst/>
          </a:prstGeom>
        </p:spPr>
        <p:txBody>
          <a:bodyPr wrap="square">
            <a:spAutoFit/>
          </a:bodyPr>
          <a:lstStyle/>
          <a:p>
            <a:pPr algn="ctr"/>
            <a:r>
              <a:rPr lang="el-GR" sz="2400" b="1" dirty="0"/>
              <a:t>Μοντέλα σχεδιασμού εκπαιδευτικού υλικού για την </a:t>
            </a:r>
            <a:r>
              <a:rPr lang="el-GR" sz="2400" b="1" dirty="0" err="1"/>
              <a:t>εξΑΕ</a:t>
            </a:r>
            <a:endParaRPr lang="el-GR" sz="2400" b="1" dirty="0"/>
          </a:p>
        </p:txBody>
      </p:sp>
      <p:sp>
        <p:nvSpPr>
          <p:cNvPr id="3" name="Rectangle 2">
            <a:extLst>
              <a:ext uri="{FF2B5EF4-FFF2-40B4-BE49-F238E27FC236}">
                <a16:creationId xmlns:a16="http://schemas.microsoft.com/office/drawing/2014/main" id="{D77AD3D0-8275-4E50-BB9C-DD2F34C66D28}"/>
              </a:ext>
            </a:extLst>
          </p:cNvPr>
          <p:cNvSpPr/>
          <p:nvPr/>
        </p:nvSpPr>
        <p:spPr>
          <a:xfrm>
            <a:off x="626313" y="4598017"/>
            <a:ext cx="3210853" cy="830997"/>
          </a:xfrm>
          <a:prstGeom prst="rect">
            <a:avLst/>
          </a:prstGeom>
        </p:spPr>
        <p:txBody>
          <a:bodyPr wrap="square">
            <a:spAutoFit/>
          </a:bodyPr>
          <a:lstStyle/>
          <a:p>
            <a:pPr algn="ctr"/>
            <a:r>
              <a:rPr lang="el-GR" sz="2400" b="1" dirty="0"/>
              <a:t>Εκπαιδευτικό υλικό και θεωρίες μάθησης</a:t>
            </a:r>
          </a:p>
        </p:txBody>
      </p:sp>
      <p:sp>
        <p:nvSpPr>
          <p:cNvPr id="9" name="Rectangle: Diagonal Corners Rounded 8">
            <a:extLst>
              <a:ext uri="{FF2B5EF4-FFF2-40B4-BE49-F238E27FC236}">
                <a16:creationId xmlns:a16="http://schemas.microsoft.com/office/drawing/2014/main" id="{6891909F-D118-4D04-8B49-49B002937567}"/>
              </a:ext>
            </a:extLst>
          </p:cNvPr>
          <p:cNvSpPr/>
          <p:nvPr/>
        </p:nvSpPr>
        <p:spPr>
          <a:xfrm>
            <a:off x="5306837" y="3084194"/>
            <a:ext cx="3441628" cy="2433038"/>
          </a:xfrm>
          <a:prstGeom prst="round2DiagRect">
            <a:avLst/>
          </a:prstGeom>
          <a:solidFill>
            <a:schemeClr val="accent2"/>
          </a:solidFill>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Arial" panose="020B0604020202020204" pitchFamily="34" charset="0"/>
              <a:buChar char="•"/>
            </a:pPr>
            <a:r>
              <a:rPr lang="el-GR" sz="2000" dirty="0">
                <a:solidFill>
                  <a:schemeClr val="tx1"/>
                </a:solidFill>
              </a:rPr>
              <a:t>Μοντέλο </a:t>
            </a:r>
            <a:r>
              <a:rPr lang="en-US" sz="2000" dirty="0">
                <a:solidFill>
                  <a:schemeClr val="tx1"/>
                </a:solidFill>
              </a:rPr>
              <a:t>ADDIE</a:t>
            </a:r>
            <a:endParaRPr lang="el-GR" sz="2000" dirty="0">
              <a:solidFill>
                <a:schemeClr val="tx1"/>
              </a:solidFill>
            </a:endParaRPr>
          </a:p>
          <a:p>
            <a:pPr marL="342900" indent="-342900" algn="just">
              <a:buFont typeface="Arial" panose="020B0604020202020204" pitchFamily="34" charset="0"/>
              <a:buChar char="•"/>
            </a:pPr>
            <a:r>
              <a:rPr lang="el-GR" sz="2000" dirty="0">
                <a:solidFill>
                  <a:schemeClr val="tx1"/>
                </a:solidFill>
              </a:rPr>
              <a:t>Μοντέλο-κατηγοριοποίηση </a:t>
            </a:r>
            <a:r>
              <a:rPr lang="en-US" sz="2000" dirty="0">
                <a:solidFill>
                  <a:schemeClr val="tx1"/>
                </a:solidFill>
              </a:rPr>
              <a:t>West </a:t>
            </a:r>
            <a:r>
              <a:rPr lang="el-GR" sz="2000" dirty="0">
                <a:solidFill>
                  <a:schemeClr val="tx1"/>
                </a:solidFill>
              </a:rPr>
              <a:t>και </a:t>
            </a:r>
            <a:r>
              <a:rPr lang="el-GR" sz="2000" dirty="0" err="1">
                <a:solidFill>
                  <a:schemeClr val="tx1"/>
                </a:solidFill>
              </a:rPr>
              <a:t>Λιοναράκη</a:t>
            </a:r>
            <a:r>
              <a:rPr lang="el-GR" sz="2000" dirty="0">
                <a:solidFill>
                  <a:schemeClr val="tx1"/>
                </a:solidFill>
              </a:rPr>
              <a:t>,</a:t>
            </a:r>
            <a:r>
              <a:rPr lang="el-GR" sz="2000" dirty="0"/>
              <a:t> </a:t>
            </a:r>
            <a:r>
              <a:rPr lang="el-GR" sz="2000" i="1" dirty="0">
                <a:solidFill>
                  <a:schemeClr val="tx1"/>
                </a:solidFill>
              </a:rPr>
              <a:t>(2001)</a:t>
            </a:r>
          </a:p>
          <a:p>
            <a:pPr marL="342900" indent="-342900">
              <a:buFont typeface="Arial" panose="020B0604020202020204" pitchFamily="34" charset="0"/>
              <a:buChar char="•"/>
            </a:pPr>
            <a:r>
              <a:rPr lang="el-GR" sz="2000" dirty="0">
                <a:solidFill>
                  <a:schemeClr val="tx1"/>
                </a:solidFill>
              </a:rPr>
              <a:t>Μοντέλο </a:t>
            </a:r>
            <a:r>
              <a:rPr lang="el-GR" sz="2000" dirty="0" err="1">
                <a:solidFill>
                  <a:schemeClr val="tx1"/>
                </a:solidFill>
              </a:rPr>
              <a:t>Robert</a:t>
            </a:r>
            <a:r>
              <a:rPr lang="el-GR" sz="2000" dirty="0">
                <a:solidFill>
                  <a:schemeClr val="tx1"/>
                </a:solidFill>
              </a:rPr>
              <a:t> </a:t>
            </a:r>
            <a:r>
              <a:rPr lang="el-GR" sz="2000" dirty="0" err="1">
                <a:solidFill>
                  <a:schemeClr val="tx1"/>
                </a:solidFill>
              </a:rPr>
              <a:t>Gagné</a:t>
            </a:r>
            <a:endParaRPr lang="el-GR" sz="2000" dirty="0">
              <a:solidFill>
                <a:schemeClr val="tx1"/>
              </a:solidFill>
            </a:endParaRPr>
          </a:p>
          <a:p>
            <a:pPr marL="342900" indent="-342900">
              <a:buFont typeface="Arial" panose="020B0604020202020204" pitchFamily="34" charset="0"/>
              <a:buChar char="•"/>
            </a:pPr>
            <a:r>
              <a:rPr lang="el-GR" sz="2000" dirty="0">
                <a:solidFill>
                  <a:schemeClr val="tx1"/>
                </a:solidFill>
              </a:rPr>
              <a:t>Επτά βασικές αρχές </a:t>
            </a:r>
            <a:r>
              <a:rPr lang="el-GR" sz="2000" dirty="0" err="1">
                <a:solidFill>
                  <a:schemeClr val="tx1"/>
                </a:solidFill>
              </a:rPr>
              <a:t>Σπανακά</a:t>
            </a:r>
            <a:r>
              <a:rPr lang="el-GR" sz="2000" dirty="0">
                <a:solidFill>
                  <a:schemeClr val="tx1"/>
                </a:solidFill>
              </a:rPr>
              <a:t> και </a:t>
            </a:r>
            <a:r>
              <a:rPr lang="el-GR" sz="2000" dirty="0" err="1">
                <a:solidFill>
                  <a:schemeClr val="tx1"/>
                </a:solidFill>
              </a:rPr>
              <a:t>Λιοναράκη</a:t>
            </a:r>
            <a:r>
              <a:rPr lang="el-GR" sz="2000" dirty="0">
                <a:solidFill>
                  <a:schemeClr val="tx1"/>
                </a:solidFill>
              </a:rPr>
              <a:t>, </a:t>
            </a:r>
            <a:r>
              <a:rPr lang="el-GR" sz="2000" i="1" dirty="0">
                <a:solidFill>
                  <a:schemeClr val="tx1"/>
                </a:solidFill>
              </a:rPr>
              <a:t>(2017)</a:t>
            </a:r>
          </a:p>
        </p:txBody>
      </p:sp>
      <p:sp>
        <p:nvSpPr>
          <p:cNvPr id="6" name="Arrow: Left-Right 5">
            <a:extLst>
              <a:ext uri="{FF2B5EF4-FFF2-40B4-BE49-F238E27FC236}">
                <a16:creationId xmlns:a16="http://schemas.microsoft.com/office/drawing/2014/main" id="{4E7C54CA-9665-49CE-BD47-2D98F476999B}"/>
              </a:ext>
            </a:extLst>
          </p:cNvPr>
          <p:cNvSpPr/>
          <p:nvPr/>
        </p:nvSpPr>
        <p:spPr>
          <a:xfrm rot="1891025">
            <a:off x="4010299" y="3397506"/>
            <a:ext cx="1080120" cy="288032"/>
          </a:xfrm>
          <a:prstGeom prst="leftRightArrow">
            <a:avLst/>
          </a:prstGeom>
          <a:solidFill>
            <a:srgbClr val="FFA5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0" name="Arrow: Left-Right 9">
            <a:extLst>
              <a:ext uri="{FF2B5EF4-FFF2-40B4-BE49-F238E27FC236}">
                <a16:creationId xmlns:a16="http://schemas.microsoft.com/office/drawing/2014/main" id="{511E2700-E8E3-40E1-A519-24B4363B99BD}"/>
              </a:ext>
            </a:extLst>
          </p:cNvPr>
          <p:cNvSpPr/>
          <p:nvPr/>
        </p:nvSpPr>
        <p:spPr>
          <a:xfrm rot="5400000" flipV="1">
            <a:off x="1528953" y="3920274"/>
            <a:ext cx="957948" cy="200446"/>
          </a:xfrm>
          <a:prstGeom prst="leftRightArrow">
            <a:avLst/>
          </a:prstGeom>
          <a:solidFill>
            <a:srgbClr val="FFA5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Tree>
    <p:extLst>
      <p:ext uri="{BB962C8B-B14F-4D97-AF65-F5344CB8AC3E}">
        <p14:creationId xmlns:p14="http://schemas.microsoft.com/office/powerpoint/2010/main" val="2255818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br>
              <a:rPr lang="el-GR" sz="3600" dirty="0"/>
            </a:br>
            <a:r>
              <a:rPr lang="el-GR" sz="3600" dirty="0"/>
              <a:t>6. Παραγόμενο εκπαιδευτικό υλικό</a:t>
            </a:r>
            <a:r>
              <a:rPr lang="fr-FR" sz="3600" dirty="0"/>
              <a:t> </a:t>
            </a:r>
            <a:r>
              <a:rPr lang="en-US" sz="3600" dirty="0"/>
              <a:t>(1/3)</a:t>
            </a:r>
            <a:endParaRPr lang="el-GR" sz="3600" b="1" dirty="0">
              <a:solidFill>
                <a:srgbClr val="FF0000"/>
              </a:solidFill>
            </a:endParaRPr>
          </a:p>
        </p:txBody>
      </p:sp>
      <p:sp>
        <p:nvSpPr>
          <p:cNvPr id="5" name="Rectangle 4">
            <a:extLst>
              <a:ext uri="{FF2B5EF4-FFF2-40B4-BE49-F238E27FC236}">
                <a16:creationId xmlns:a16="http://schemas.microsoft.com/office/drawing/2014/main" id="{A5099FD6-15A6-4D11-8998-883CE383FE00}"/>
              </a:ext>
            </a:extLst>
          </p:cNvPr>
          <p:cNvSpPr/>
          <p:nvPr/>
        </p:nvSpPr>
        <p:spPr>
          <a:xfrm>
            <a:off x="1085195" y="1641059"/>
            <a:ext cx="7591261" cy="830997"/>
          </a:xfrm>
          <a:prstGeom prst="rect">
            <a:avLst/>
          </a:prstGeom>
          <a:solidFill>
            <a:srgbClr val="FFFFCC"/>
          </a:solidFill>
          <a:effectLst>
            <a:softEdge rad="12700"/>
          </a:effectLst>
          <a:scene3d>
            <a:camera prst="orthographicFront"/>
            <a:lightRig rig="threePt" dir="t"/>
          </a:scene3d>
          <a:sp3d>
            <a:bevelT/>
          </a:sp3d>
        </p:spPr>
        <p:txBody>
          <a:bodyPr wrap="square">
            <a:spAutoFit/>
          </a:bodyPr>
          <a:lstStyle/>
          <a:p>
            <a:pPr marL="342900" indent="-342900" algn="ctr">
              <a:buFont typeface="Wingdings" panose="05000000000000000000" pitchFamily="2" charset="2"/>
              <a:buChar char="ü"/>
            </a:pPr>
            <a:r>
              <a:rPr lang="el-GR" sz="2400" dirty="0">
                <a:latin typeface="CIDFont+F3"/>
              </a:rPr>
              <a:t>Διδασκαλία του μαθήματος </a:t>
            </a:r>
            <a:r>
              <a:rPr lang="el-GR" sz="2400" i="1" dirty="0">
                <a:latin typeface="CIDFont+F3"/>
              </a:rPr>
              <a:t>«</a:t>
            </a:r>
            <a:r>
              <a:rPr lang="el-GR" sz="2400" i="1" dirty="0" err="1">
                <a:latin typeface="CIDFont+F3"/>
              </a:rPr>
              <a:t>Κοσμητολογία</a:t>
            </a:r>
            <a:r>
              <a:rPr lang="el-GR" sz="2400" i="1" dirty="0">
                <a:latin typeface="CIDFont+F3"/>
              </a:rPr>
              <a:t>»</a:t>
            </a:r>
            <a:r>
              <a:rPr lang="el-GR" i="1" dirty="0"/>
              <a:t> </a:t>
            </a:r>
          </a:p>
          <a:p>
            <a:pPr algn="ctr"/>
            <a:r>
              <a:rPr lang="el-GR" dirty="0"/>
              <a:t>(</a:t>
            </a:r>
            <a:r>
              <a:rPr lang="el-GR" sz="2400" dirty="0"/>
              <a:t>11</a:t>
            </a:r>
            <a:r>
              <a:rPr lang="el-GR" sz="2400" baseline="30000" dirty="0"/>
              <a:t>ο</a:t>
            </a:r>
            <a:r>
              <a:rPr lang="el-GR" sz="2400" dirty="0"/>
              <a:t> κεφάλαιο)</a:t>
            </a:r>
          </a:p>
        </p:txBody>
      </p:sp>
      <p:pic>
        <p:nvPicPr>
          <p:cNvPr id="6" name="Picture 5">
            <a:extLst>
              <a:ext uri="{FF2B5EF4-FFF2-40B4-BE49-F238E27FC236}">
                <a16:creationId xmlns:a16="http://schemas.microsoft.com/office/drawing/2014/main" id="{67F97528-8493-48C8-AC46-CC0536C92B2B}"/>
              </a:ext>
            </a:extLst>
          </p:cNvPr>
          <p:cNvPicPr>
            <a:picLocks noChangeAspect="1"/>
          </p:cNvPicPr>
          <p:nvPr/>
        </p:nvPicPr>
        <p:blipFill>
          <a:blip r:embed="rId2"/>
          <a:stretch>
            <a:fillRect/>
          </a:stretch>
        </p:blipFill>
        <p:spPr>
          <a:xfrm>
            <a:off x="1085195" y="3212976"/>
            <a:ext cx="7775738" cy="3429000"/>
          </a:xfrm>
          <a:prstGeom prst="rect">
            <a:avLst/>
          </a:prstGeom>
        </p:spPr>
      </p:pic>
      <p:sp>
        <p:nvSpPr>
          <p:cNvPr id="8" name="TextBox 7">
            <a:extLst>
              <a:ext uri="{FF2B5EF4-FFF2-40B4-BE49-F238E27FC236}">
                <a16:creationId xmlns:a16="http://schemas.microsoft.com/office/drawing/2014/main" id="{D0EACD57-C94E-4306-9581-4494E4D8DAEF}"/>
              </a:ext>
            </a:extLst>
          </p:cNvPr>
          <p:cNvSpPr txBox="1"/>
          <p:nvPr/>
        </p:nvSpPr>
        <p:spPr>
          <a:xfrm>
            <a:off x="3206639" y="2751311"/>
            <a:ext cx="3348372" cy="461665"/>
          </a:xfrm>
          <a:prstGeom prst="rect">
            <a:avLst/>
          </a:prstGeom>
          <a:noFill/>
        </p:spPr>
        <p:txBody>
          <a:bodyPr wrap="square" rtlCol="0">
            <a:spAutoFit/>
          </a:bodyPr>
          <a:lstStyle/>
          <a:p>
            <a:r>
              <a:rPr lang="el-GR" sz="2400" dirty="0"/>
              <a:t>Δομή του Ε.Υ σε ενότητες</a:t>
            </a:r>
          </a:p>
        </p:txBody>
      </p:sp>
    </p:spTree>
    <p:extLst>
      <p:ext uri="{BB962C8B-B14F-4D97-AF65-F5344CB8AC3E}">
        <p14:creationId xmlns:p14="http://schemas.microsoft.com/office/powerpoint/2010/main" val="274526675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16857</TotalTime>
  <Words>1443</Words>
  <Application>Microsoft Office PowerPoint</Application>
  <PresentationFormat>On-screen Show (4:3)</PresentationFormat>
  <Paragraphs>175</Paragraphs>
  <Slides>28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Arial</vt:lpstr>
      <vt:lpstr>Book Antiqua</vt:lpstr>
      <vt:lpstr>Calibri</vt:lpstr>
      <vt:lpstr>Calibri Light</vt:lpstr>
      <vt:lpstr>CIDFont+F3</vt:lpstr>
      <vt:lpstr>CIDFont+F5</vt:lpstr>
      <vt:lpstr>Times New Roman</vt:lpstr>
      <vt:lpstr>Wingdings</vt:lpstr>
      <vt:lpstr>Office Theme</vt:lpstr>
      <vt:lpstr>Πρόγραμμα Μεταπτυχιακών Σπουδών:  «Επιστήμες της Αγωγής - Εξ Αποστάσεως Εκπαίδευση  με την χρήση των ΤΠΕ (e-Learning)»</vt:lpstr>
      <vt:lpstr>Ευχαριστίες</vt:lpstr>
      <vt:lpstr>1. Σκοπός της εργασίας</vt:lpstr>
      <vt:lpstr>2. Συνεισφορά της διπλωματικής</vt:lpstr>
      <vt:lpstr>3. Ερευνητικά Ερωτήματα</vt:lpstr>
      <vt:lpstr>4. Δομή της εργασίας</vt:lpstr>
      <vt:lpstr>5. Θεωρητικό Πλαίσιο (1/2)</vt:lpstr>
      <vt:lpstr>5. Θεωρητικό Πλαίσιο (2/2)</vt:lpstr>
      <vt:lpstr> 6. Παραγόμενο εκπαιδευτικό υλικό (1/3)</vt:lpstr>
      <vt:lpstr> 6. Παραγόμενο εκπαιδευτικό υλικό (2/3)</vt:lpstr>
      <vt:lpstr>6. Παραγόμενο εκπαιδευτικό υλικό (3/3)</vt:lpstr>
      <vt:lpstr>7. Μεθοδολογία Έρευνας (1/2)</vt:lpstr>
      <vt:lpstr>7. Μεθοδολογία Έρευνας (2/2)</vt:lpstr>
      <vt:lpstr>8. Αποτελέσματα - Κύρια ευρήματα (1/12)</vt:lpstr>
      <vt:lpstr>Αποτελέσματα - Κύρια ευρήματα (2/12)</vt:lpstr>
      <vt:lpstr>Αποτελέσματα - Κύρια ευρήματα (3/12)</vt:lpstr>
      <vt:lpstr>8. Αποτελέσματα - Κύρια ευρήματα (4/12)</vt:lpstr>
      <vt:lpstr>8. Αποτελέσματα - Κύρια ευρήματα (5/12)</vt:lpstr>
      <vt:lpstr>8. Αποτελέσματα - Κύρια ευρήματα (6/12)</vt:lpstr>
      <vt:lpstr>8. Αποτελέσματα - Κύρια ευρήματα (7/12)</vt:lpstr>
      <vt:lpstr>8.Αποτελέσματα - Κύρια ευρήματα (8/12)</vt:lpstr>
      <vt:lpstr>8. Αποτελέσματα - Κύρια ευρήματα (9/12)</vt:lpstr>
      <vt:lpstr>8. Αποτελέσματα - Κύρια ευρήματα (10/12)</vt:lpstr>
      <vt:lpstr>8. Αποτελέσματα - Κύρια ευρήματα (11/12)</vt:lpstr>
      <vt:lpstr>Συμπεράσματα (1/2)</vt:lpstr>
      <vt:lpstr>Συμπεράσματα (2/2)</vt:lpstr>
      <vt:lpstr>Περιορισμοί-Προτάσεις για περαιτέρω μελέτη</vt:lpstr>
      <vt:lpstr>PowerPoint Presentation</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Eirini Matsaridou</cp:lastModifiedBy>
  <cp:revision>1820</cp:revision>
  <dcterms:created xsi:type="dcterms:W3CDTF">2003-10-16T17:37:47Z</dcterms:created>
  <dcterms:modified xsi:type="dcterms:W3CDTF">2023-12-02T07:59:11Z</dcterms:modified>
</cp:coreProperties>
</file>