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67" r:id="rId2"/>
    <p:sldId id="280" r:id="rId3"/>
    <p:sldId id="256" r:id="rId4"/>
    <p:sldId id="257" r:id="rId5"/>
    <p:sldId id="258" r:id="rId6"/>
    <p:sldId id="259" r:id="rId7"/>
    <p:sldId id="260" r:id="rId8"/>
    <p:sldId id="270" r:id="rId9"/>
    <p:sldId id="271" r:id="rId10"/>
    <p:sldId id="261" r:id="rId11"/>
    <p:sldId id="272" r:id="rId12"/>
    <p:sldId id="273" r:id="rId13"/>
    <p:sldId id="262" r:id="rId14"/>
    <p:sldId id="274" r:id="rId15"/>
    <p:sldId id="275" r:id="rId16"/>
    <p:sldId id="276" r:id="rId17"/>
    <p:sldId id="263" r:id="rId18"/>
    <p:sldId id="284" r:id="rId19"/>
    <p:sldId id="281" r:id="rId20"/>
    <p:sldId id="287" r:id="rId21"/>
    <p:sldId id="282" r:id="rId22"/>
    <p:sldId id="286" r:id="rId23"/>
    <p:sldId id="283" r:id="rId24"/>
    <p:sldId id="285" r:id="rId25"/>
    <p:sldId id="266" r:id="rId26"/>
    <p:sldId id="268" r:id="rId27"/>
    <p:sldId id="269"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B538C-7658-4BD1-9E78-D8D67A3D2B62}" type="datetimeFigureOut">
              <a:rPr lang="el-GR" smtClean="0"/>
              <a:t>3/11/2023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285469-FF88-4160-9398-758BD2DB554B}" type="slidenum">
              <a:rPr lang="el-GR" smtClean="0"/>
              <a:t>‹#›</a:t>
            </a:fld>
            <a:endParaRPr lang="el-GR"/>
          </a:p>
        </p:txBody>
      </p:sp>
    </p:spTree>
    <p:extLst>
      <p:ext uri="{BB962C8B-B14F-4D97-AF65-F5344CB8AC3E}">
        <p14:creationId xmlns:p14="http://schemas.microsoft.com/office/powerpoint/2010/main" val="2128366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D1AFB91A-4D0D-47E8-8650-9E23E6EC8934}" type="datetimeFigureOut">
              <a:rPr lang="el-GR" smtClean="0"/>
              <a:t>3/11/2023</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580996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1AFB91A-4D0D-47E8-8650-9E23E6EC8934}" type="datetimeFigureOut">
              <a:rPr lang="el-GR" smtClean="0"/>
              <a:t>3/11/2023</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1850689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1AFB91A-4D0D-47E8-8650-9E23E6EC8934}" type="datetimeFigureOut">
              <a:rPr lang="el-GR" smtClean="0"/>
              <a:t>3/11/2023</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3103084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1AFB91A-4D0D-47E8-8650-9E23E6EC8934}" type="datetimeFigureOut">
              <a:rPr lang="el-GR" smtClean="0"/>
              <a:t>3/11/2023</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4018580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D1AFB91A-4D0D-47E8-8650-9E23E6EC8934}" type="datetimeFigureOut">
              <a:rPr lang="el-GR" smtClean="0"/>
              <a:t>3/11/2023</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2077675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D1AFB91A-4D0D-47E8-8650-9E23E6EC8934}" type="datetimeFigureOut">
              <a:rPr lang="el-GR" smtClean="0"/>
              <a:t>3/11/2023</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443714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D1AFB91A-4D0D-47E8-8650-9E23E6EC8934}" type="datetimeFigureOut">
              <a:rPr lang="el-GR" smtClean="0"/>
              <a:t>3/11/2023</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2516336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D1AFB91A-4D0D-47E8-8650-9E23E6EC8934}" type="datetimeFigureOut">
              <a:rPr lang="el-GR" smtClean="0"/>
              <a:t>3/11/2023</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19424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1AFB91A-4D0D-47E8-8650-9E23E6EC8934}" type="datetimeFigureOut">
              <a:rPr lang="el-GR" smtClean="0"/>
              <a:t>3/11/2023</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3067828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D1AFB91A-4D0D-47E8-8650-9E23E6EC8934}" type="datetimeFigureOut">
              <a:rPr lang="el-GR" smtClean="0"/>
              <a:t>3/11/2023</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3489536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D1AFB91A-4D0D-47E8-8650-9E23E6EC8934}" type="datetimeFigureOut">
              <a:rPr lang="el-GR" smtClean="0"/>
              <a:t>3/11/2023</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281F27B-BD10-4FC2-A9BE-19ACD7B344EB}" type="slidenum">
              <a:rPr lang="el-GR" smtClean="0"/>
              <a:t>‹#›</a:t>
            </a:fld>
            <a:endParaRPr lang="el-GR"/>
          </a:p>
        </p:txBody>
      </p:sp>
    </p:spTree>
    <p:extLst>
      <p:ext uri="{BB962C8B-B14F-4D97-AF65-F5344CB8AC3E}">
        <p14:creationId xmlns:p14="http://schemas.microsoft.com/office/powerpoint/2010/main" val="669921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FB91A-4D0D-47E8-8650-9E23E6EC8934}" type="datetimeFigureOut">
              <a:rPr lang="el-GR" smtClean="0"/>
              <a:t>3/11/2023</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81F27B-BD10-4FC2-A9BE-19ACD7B344EB}" type="slidenum">
              <a:rPr lang="el-GR" smtClean="0"/>
              <a:t>‹#›</a:t>
            </a:fld>
            <a:endParaRPr lang="el-GR"/>
          </a:p>
        </p:txBody>
      </p:sp>
    </p:spTree>
    <p:extLst>
      <p:ext uri="{BB962C8B-B14F-4D97-AF65-F5344CB8AC3E}">
        <p14:creationId xmlns:p14="http://schemas.microsoft.com/office/powerpoint/2010/main" val="347706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chamilo.datacenter.uoc.gr/metchamilo/courses/OORISMOSTHSARETHSARXAIAELLHNIKAG/index.php?id_session=0" TargetMode="Externa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6" name="11 - Ορθογώνιο"/>
          <p:cNvSpPr>
            <a:spLocks noChangeArrowheads="1"/>
          </p:cNvSpPr>
          <p:nvPr/>
        </p:nvSpPr>
        <p:spPr bwMode="auto">
          <a:xfrm>
            <a:off x="2394044" y="551633"/>
            <a:ext cx="7403909" cy="523220"/>
          </a:xfrm>
          <a:prstGeom prst="rect">
            <a:avLst/>
          </a:prstGeom>
          <a:noFill/>
          <a:ln w="9525">
            <a:noFill/>
            <a:miter lim="800000"/>
            <a:headEnd/>
            <a:tailEnd/>
          </a:ln>
        </p:spPr>
        <p:txBody>
          <a:bodyPr wrap="square">
            <a:spAutoFit/>
          </a:bodyPr>
          <a:lstStyle/>
          <a:p>
            <a:pPr algn="ctr"/>
            <a:r>
              <a:rPr lang="el-GR" sz="1400" dirty="0"/>
              <a:t>Πρόγραμμα Μεταπτυχιακών Σπουδών: </a:t>
            </a:r>
            <a:endParaRPr lang="en-US" sz="1400" dirty="0"/>
          </a:p>
          <a:p>
            <a:pPr algn="ctr"/>
            <a:r>
              <a:rPr lang="el-GR" sz="1400" dirty="0"/>
              <a:t>«Επιστήμες της Αγωγής - Εξ Αποστάσεως Εκπαίδευση  με την χρήση των ΤΠΕ (e-</a:t>
            </a:r>
            <a:r>
              <a:rPr lang="el-GR" sz="1400" dirty="0" err="1"/>
              <a:t>Learning</a:t>
            </a:r>
            <a:r>
              <a:rPr lang="el-GR" sz="1400" dirty="0"/>
              <a:t>)»</a:t>
            </a:r>
            <a:endParaRPr lang="el-GR" sz="1200" dirty="0"/>
          </a:p>
        </p:txBody>
      </p:sp>
      <p:sp>
        <p:nvSpPr>
          <p:cNvPr id="8" name="9 - Ορθογώνιο"/>
          <p:cNvSpPr/>
          <p:nvPr/>
        </p:nvSpPr>
        <p:spPr>
          <a:xfrm>
            <a:off x="2957193" y="4613725"/>
            <a:ext cx="6840760" cy="369332"/>
          </a:xfrm>
          <a:prstGeom prst="rect">
            <a:avLst/>
          </a:prstGeom>
        </p:spPr>
        <p:txBody>
          <a:bodyPr wrap="square">
            <a:spAutoFit/>
          </a:bodyPr>
          <a:lstStyle/>
          <a:p>
            <a:pPr algn="ctr"/>
            <a:r>
              <a:rPr lang="el-GR" sz="1800" b="1" dirty="0"/>
              <a:t>Επιτροπή Κρίσης ΔΕ</a:t>
            </a:r>
          </a:p>
        </p:txBody>
      </p:sp>
      <p:sp>
        <p:nvSpPr>
          <p:cNvPr id="10" name="Rectangle 1"/>
          <p:cNvSpPr>
            <a:spLocks noChangeArrowheads="1"/>
          </p:cNvSpPr>
          <p:nvPr/>
        </p:nvSpPr>
        <p:spPr bwMode="auto">
          <a:xfrm>
            <a:off x="2814626" y="6457890"/>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sp>
        <p:nvSpPr>
          <p:cNvPr id="2" name="TextBox 1"/>
          <p:cNvSpPr txBox="1"/>
          <p:nvPr/>
        </p:nvSpPr>
        <p:spPr>
          <a:xfrm>
            <a:off x="2207623" y="1378378"/>
            <a:ext cx="8843554" cy="1938992"/>
          </a:xfrm>
          <a:prstGeom prst="rect">
            <a:avLst/>
          </a:prstGeom>
          <a:noFill/>
        </p:spPr>
        <p:txBody>
          <a:bodyPr wrap="square" rtlCol="0">
            <a:spAutoFit/>
          </a:bodyPr>
          <a:lstStyle/>
          <a:p>
            <a:pPr>
              <a:lnSpc>
                <a:spcPct val="150000"/>
              </a:lnSpc>
            </a:pPr>
            <a:r>
              <a:rPr lang="el-GR" sz="2000" b="1" dirty="0">
                <a:solidFill>
                  <a:schemeClr val="accent6">
                    <a:lumMod val="60000"/>
                    <a:lumOff val="40000"/>
                  </a:schemeClr>
                </a:solidFill>
                <a:latin typeface="+mj-lt"/>
              </a:rPr>
              <a:t>Σχεδιασμός, Υλοποίηση και Αποτίμηση Εκπαιδευτικού Υλικού με τη μεθοδολογία της συμπληρωματικής σχολικής ΕξΑΕ για τη διδασκαλία των Αρχαίων Ελληνικών στη Δευτεροβάθμια Εκπαίδευση: Φάκελος Υλικού Γ΄ Λυκείου - Ενότητα 15: «Ο Ορισμός της αρετής» σύμφωνα με τον Αριστοτέλη.</a:t>
            </a:r>
          </a:p>
        </p:txBody>
      </p:sp>
      <p:sp>
        <p:nvSpPr>
          <p:cNvPr id="3" name="TextBox 2"/>
          <p:cNvSpPr txBox="1"/>
          <p:nvPr/>
        </p:nvSpPr>
        <p:spPr>
          <a:xfrm>
            <a:off x="4862281" y="3624896"/>
            <a:ext cx="3108960" cy="830997"/>
          </a:xfrm>
          <a:prstGeom prst="rect">
            <a:avLst/>
          </a:prstGeom>
          <a:noFill/>
        </p:spPr>
        <p:txBody>
          <a:bodyPr wrap="square" rtlCol="0">
            <a:spAutoFit/>
          </a:bodyPr>
          <a:lstStyle/>
          <a:p>
            <a:r>
              <a:rPr lang="el-GR" sz="2400" b="1" dirty="0" smtClean="0"/>
              <a:t>Σταματάκη Ελευθερία </a:t>
            </a:r>
          </a:p>
          <a:p>
            <a:endParaRPr lang="el-GR" sz="2400" b="1" dirty="0">
              <a:latin typeface="+mj-lt"/>
            </a:endParaRPr>
          </a:p>
        </p:txBody>
      </p:sp>
      <p:sp>
        <p:nvSpPr>
          <p:cNvPr id="11" name="Ορθογώνιο 10"/>
          <p:cNvSpPr/>
          <p:nvPr/>
        </p:nvSpPr>
        <p:spPr>
          <a:xfrm>
            <a:off x="2207623" y="5322842"/>
            <a:ext cx="2615331" cy="1200329"/>
          </a:xfrm>
          <a:prstGeom prst="rect">
            <a:avLst/>
          </a:prstGeom>
        </p:spPr>
        <p:txBody>
          <a:bodyPr wrap="none">
            <a:spAutoFit/>
          </a:bodyPr>
          <a:lstStyle/>
          <a:p>
            <a:r>
              <a:rPr lang="el-GR" b="1" dirty="0"/>
              <a:t>Χαλκιαδάκης </a:t>
            </a:r>
            <a:r>
              <a:rPr lang="el-GR" b="1" dirty="0" smtClean="0"/>
              <a:t>Εμμανουήλ</a:t>
            </a:r>
          </a:p>
          <a:p>
            <a:r>
              <a:rPr lang="el-GR" dirty="0"/>
              <a:t>ΕΔΙΠ ΠΤΔΕ, Παν. Κρήτης</a:t>
            </a:r>
          </a:p>
          <a:p>
            <a:r>
              <a:rPr lang="en-US" dirty="0" smtClean="0"/>
              <a:t>Visiting </a:t>
            </a:r>
            <a:r>
              <a:rPr lang="en-US" dirty="0"/>
              <a:t>Scholar, </a:t>
            </a:r>
            <a:endParaRPr lang="el-GR" dirty="0" smtClean="0"/>
          </a:p>
          <a:p>
            <a:r>
              <a:rPr lang="en-US" dirty="0" smtClean="0"/>
              <a:t>Hellenic </a:t>
            </a:r>
            <a:r>
              <a:rPr lang="en-US" dirty="0"/>
              <a:t>Institute, </a:t>
            </a:r>
            <a:r>
              <a:rPr lang="en-US" dirty="0" smtClean="0"/>
              <a:t>RHUL</a:t>
            </a:r>
            <a:endParaRPr lang="el-GR" dirty="0"/>
          </a:p>
        </p:txBody>
      </p:sp>
      <p:sp>
        <p:nvSpPr>
          <p:cNvPr id="12" name="TextBox 11"/>
          <p:cNvSpPr txBox="1"/>
          <p:nvPr/>
        </p:nvSpPr>
        <p:spPr>
          <a:xfrm>
            <a:off x="5044793" y="5316038"/>
            <a:ext cx="2586445" cy="1200329"/>
          </a:xfrm>
          <a:prstGeom prst="rect">
            <a:avLst/>
          </a:prstGeom>
          <a:noFill/>
        </p:spPr>
        <p:txBody>
          <a:bodyPr wrap="square" rtlCol="0">
            <a:spAutoFit/>
          </a:bodyPr>
          <a:lstStyle/>
          <a:p>
            <a:r>
              <a:rPr lang="el-GR" b="1" dirty="0" err="1" smtClean="0"/>
              <a:t>Κωτσίδης</a:t>
            </a:r>
            <a:r>
              <a:rPr lang="el-GR" b="1" dirty="0" smtClean="0"/>
              <a:t> Κωνσταντίνος</a:t>
            </a:r>
          </a:p>
          <a:p>
            <a:r>
              <a:rPr lang="el-GR" dirty="0"/>
              <a:t>Διδάκτωρ, Παν. Κρήτης</a:t>
            </a:r>
          </a:p>
          <a:p>
            <a:endParaRPr lang="el-GR" b="1" dirty="0" smtClean="0"/>
          </a:p>
          <a:p>
            <a:endParaRPr lang="el-GR" dirty="0"/>
          </a:p>
        </p:txBody>
      </p:sp>
      <p:sp>
        <p:nvSpPr>
          <p:cNvPr id="13" name="TextBox 12"/>
          <p:cNvSpPr txBox="1"/>
          <p:nvPr/>
        </p:nvSpPr>
        <p:spPr>
          <a:xfrm>
            <a:off x="7916091" y="5340181"/>
            <a:ext cx="3135086" cy="923330"/>
          </a:xfrm>
          <a:prstGeom prst="rect">
            <a:avLst/>
          </a:prstGeom>
          <a:noFill/>
        </p:spPr>
        <p:txBody>
          <a:bodyPr wrap="square" rtlCol="0">
            <a:spAutoFit/>
          </a:bodyPr>
          <a:lstStyle/>
          <a:p>
            <a:r>
              <a:rPr lang="el-GR" b="1" dirty="0" err="1"/>
              <a:t>Μουζάκης</a:t>
            </a:r>
            <a:r>
              <a:rPr lang="en-US" b="1" dirty="0"/>
              <a:t> </a:t>
            </a:r>
            <a:r>
              <a:rPr lang="el-GR" b="1" dirty="0" smtClean="0"/>
              <a:t>Χαράλαμπος</a:t>
            </a:r>
          </a:p>
          <a:p>
            <a:r>
              <a:rPr lang="el-GR" dirty="0" smtClean="0"/>
              <a:t>Καθηγητής </a:t>
            </a:r>
            <a:r>
              <a:rPr lang="el-GR" dirty="0"/>
              <a:t>– Σύμβουλος, ΕΑΠ</a:t>
            </a:r>
          </a:p>
          <a:p>
            <a:endParaRPr lang="el-GR" dirty="0"/>
          </a:p>
        </p:txBody>
      </p:sp>
      <p:cxnSp>
        <p:nvCxnSpPr>
          <p:cNvPr id="15" name="Ευθεία γραμμή σύνδεσης 14"/>
          <p:cNvCxnSpPr/>
          <p:nvPr/>
        </p:nvCxnSpPr>
        <p:spPr>
          <a:xfrm>
            <a:off x="4917430" y="5140889"/>
            <a:ext cx="0" cy="672082"/>
          </a:xfrm>
          <a:prstGeom prst="line">
            <a:avLst/>
          </a:prstGeom>
        </p:spPr>
        <p:style>
          <a:lnRef idx="1">
            <a:schemeClr val="accent6"/>
          </a:lnRef>
          <a:fillRef idx="0">
            <a:schemeClr val="accent6"/>
          </a:fillRef>
          <a:effectRef idx="0">
            <a:schemeClr val="accent6"/>
          </a:effectRef>
          <a:fontRef idx="minor">
            <a:schemeClr val="tx1"/>
          </a:fontRef>
        </p:style>
      </p:cxnSp>
      <p:cxnSp>
        <p:nvCxnSpPr>
          <p:cNvPr id="17" name="Ευθεία γραμμή σύνδεσης 16"/>
          <p:cNvCxnSpPr/>
          <p:nvPr/>
        </p:nvCxnSpPr>
        <p:spPr>
          <a:xfrm>
            <a:off x="7659231" y="5176623"/>
            <a:ext cx="0" cy="620757"/>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734987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Ορθογώνιο 1"/>
          <p:cNvSpPr/>
          <p:nvPr/>
        </p:nvSpPr>
        <p:spPr>
          <a:xfrm>
            <a:off x="1960894" y="566678"/>
            <a:ext cx="7677423" cy="646331"/>
          </a:xfrm>
          <a:prstGeom prst="rect">
            <a:avLst/>
          </a:prstGeom>
        </p:spPr>
        <p:txBody>
          <a:bodyPr wrap="none">
            <a:spAutoFit/>
          </a:bodyPr>
          <a:lstStyle/>
          <a:p>
            <a:r>
              <a:rPr lang="el-GR" sz="3600" b="1" dirty="0">
                <a:solidFill>
                  <a:schemeClr val="accent6">
                    <a:lumMod val="60000"/>
                    <a:lumOff val="40000"/>
                  </a:schemeClr>
                </a:solidFill>
              </a:rPr>
              <a:t>6. Δημιουργία και περιγραφή Ε.Υ. </a:t>
            </a:r>
            <a:r>
              <a:rPr lang="el-GR" sz="3600" b="1" dirty="0" smtClean="0">
                <a:solidFill>
                  <a:schemeClr val="accent6">
                    <a:lumMod val="60000"/>
                    <a:lumOff val="40000"/>
                  </a:schemeClr>
                </a:solidFill>
              </a:rPr>
              <a:t>(2/5)</a:t>
            </a:r>
            <a:endParaRPr lang="el-GR" sz="3600" b="1" dirty="0">
              <a:solidFill>
                <a:schemeClr val="accent6">
                  <a:lumMod val="60000"/>
                  <a:lumOff val="40000"/>
                </a:schemeClr>
              </a:solidFill>
            </a:endParaRPr>
          </a:p>
        </p:txBody>
      </p:sp>
      <p:sp>
        <p:nvSpPr>
          <p:cNvPr id="3" name="TextBox 2"/>
          <p:cNvSpPr txBox="1"/>
          <p:nvPr/>
        </p:nvSpPr>
        <p:spPr>
          <a:xfrm>
            <a:off x="2076994" y="1920239"/>
            <a:ext cx="6139543" cy="523220"/>
          </a:xfrm>
          <a:prstGeom prst="rect">
            <a:avLst/>
          </a:prstGeom>
          <a:noFill/>
        </p:spPr>
        <p:txBody>
          <a:bodyPr wrap="square" rtlCol="0">
            <a:spAutoFit/>
          </a:bodyPr>
          <a:lstStyle/>
          <a:p>
            <a:r>
              <a:rPr lang="el-GR" sz="2800" b="1" dirty="0" smtClean="0">
                <a:solidFill>
                  <a:schemeClr val="accent6">
                    <a:lumMod val="60000"/>
                    <a:lumOff val="40000"/>
                  </a:schemeClr>
                </a:solidFill>
              </a:rPr>
              <a:t>Θεωρίες μάθησης σχεδιασμού Ε.Υ. </a:t>
            </a:r>
            <a:endParaRPr lang="el-GR" sz="2800" b="1" dirty="0">
              <a:solidFill>
                <a:schemeClr val="accent6">
                  <a:lumMod val="60000"/>
                  <a:lumOff val="40000"/>
                </a:schemeClr>
              </a:solidFill>
            </a:endParaRPr>
          </a:p>
        </p:txBody>
      </p:sp>
      <p:sp>
        <p:nvSpPr>
          <p:cNvPr id="4" name="TextBox 3"/>
          <p:cNvSpPr txBox="1"/>
          <p:nvPr/>
        </p:nvSpPr>
        <p:spPr>
          <a:xfrm>
            <a:off x="1960894" y="2967335"/>
            <a:ext cx="8347166" cy="325717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el-GR" sz="2800" dirty="0"/>
              <a:t> Θεωρία του </a:t>
            </a:r>
            <a:r>
              <a:rPr lang="el-GR" sz="2800" b="1" dirty="0" err="1">
                <a:solidFill>
                  <a:schemeClr val="accent6">
                    <a:lumMod val="75000"/>
                  </a:schemeClr>
                </a:solidFill>
              </a:rPr>
              <a:t>εποικοδομισμού</a:t>
            </a:r>
            <a:endParaRPr lang="el-GR" sz="2800" b="1" dirty="0">
              <a:solidFill>
                <a:schemeClr val="accent6">
                  <a:lumMod val="75000"/>
                </a:schemeClr>
              </a:solidFill>
            </a:endParaRPr>
          </a:p>
          <a:p>
            <a:pPr marL="285750" indent="-285750">
              <a:lnSpc>
                <a:spcPct val="150000"/>
              </a:lnSpc>
              <a:buFont typeface="Wingdings" panose="05000000000000000000" pitchFamily="2" charset="2"/>
              <a:buChar char="ü"/>
            </a:pPr>
            <a:r>
              <a:rPr lang="el-GR" sz="2800" dirty="0" smtClean="0"/>
              <a:t> Θεωρία </a:t>
            </a:r>
            <a:r>
              <a:rPr lang="el-GR" sz="2800" dirty="0"/>
              <a:t>του </a:t>
            </a:r>
            <a:r>
              <a:rPr lang="el-GR" sz="2800" b="1" dirty="0" err="1">
                <a:solidFill>
                  <a:schemeClr val="accent6">
                    <a:lumMod val="75000"/>
                  </a:schemeClr>
                </a:solidFill>
              </a:rPr>
              <a:t>κονεκτιβισμού</a:t>
            </a:r>
            <a:endParaRPr lang="el-GR" sz="2800" b="1" dirty="0">
              <a:solidFill>
                <a:schemeClr val="accent6">
                  <a:lumMod val="75000"/>
                </a:schemeClr>
              </a:solidFill>
            </a:endParaRPr>
          </a:p>
          <a:p>
            <a:pPr marL="285750" indent="-285750">
              <a:lnSpc>
                <a:spcPct val="150000"/>
              </a:lnSpc>
              <a:buFont typeface="Wingdings" panose="05000000000000000000" pitchFamily="2" charset="2"/>
              <a:buChar char="ü"/>
            </a:pPr>
            <a:r>
              <a:rPr lang="el-GR" sz="2800" dirty="0" smtClean="0"/>
              <a:t> Θεωρία </a:t>
            </a:r>
            <a:r>
              <a:rPr lang="el-GR" sz="2800" dirty="0"/>
              <a:t>του </a:t>
            </a:r>
            <a:r>
              <a:rPr lang="el-GR" sz="2800" b="1" dirty="0">
                <a:solidFill>
                  <a:schemeClr val="accent6">
                    <a:lumMod val="75000"/>
                  </a:schemeClr>
                </a:solidFill>
              </a:rPr>
              <a:t>συμπεριφορισμού</a:t>
            </a:r>
          </a:p>
          <a:p>
            <a:pPr marL="285750" indent="-285750">
              <a:lnSpc>
                <a:spcPct val="150000"/>
              </a:lnSpc>
              <a:buFont typeface="Wingdings" panose="05000000000000000000" pitchFamily="2" charset="2"/>
              <a:buChar char="ü"/>
            </a:pPr>
            <a:r>
              <a:rPr lang="el-GR" sz="2800" dirty="0" smtClean="0"/>
              <a:t> Η </a:t>
            </a:r>
            <a:r>
              <a:rPr lang="el-GR" sz="2800" dirty="0"/>
              <a:t>Ταξινομία του </a:t>
            </a:r>
            <a:r>
              <a:rPr lang="en-US" sz="2800" b="1" dirty="0">
                <a:solidFill>
                  <a:schemeClr val="accent6">
                    <a:lumMod val="75000"/>
                  </a:schemeClr>
                </a:solidFill>
              </a:rPr>
              <a:t>Bloom</a:t>
            </a:r>
            <a:r>
              <a:rPr lang="el-GR" sz="2800" dirty="0"/>
              <a:t> </a:t>
            </a:r>
          </a:p>
          <a:p>
            <a:pPr>
              <a:lnSpc>
                <a:spcPct val="150000"/>
              </a:lnSpc>
            </a:pPr>
            <a:endParaRPr lang="en-US" sz="2800" b="1" dirty="0" smtClean="0">
              <a:solidFill>
                <a:schemeClr val="accent6">
                  <a:lumMod val="75000"/>
                </a:schemeClr>
              </a:solidFill>
            </a:endParaRPr>
          </a:p>
        </p:txBody>
      </p:sp>
      <p:pic>
        <p:nvPicPr>
          <p:cNvPr id="6" name="Εικόνα 5"/>
          <p:cNvPicPr>
            <a:picLocks noChangeAspect="1"/>
          </p:cNvPicPr>
          <p:nvPr/>
        </p:nvPicPr>
        <p:blipFill>
          <a:blip r:embed="rId2"/>
          <a:stretch>
            <a:fillRect/>
          </a:stretch>
        </p:blipFill>
        <p:spPr>
          <a:xfrm>
            <a:off x="8583289" y="4756917"/>
            <a:ext cx="2730611" cy="1467592"/>
          </a:xfrm>
          <a:prstGeom prst="rect">
            <a:avLst/>
          </a:prstGeom>
        </p:spPr>
      </p:pic>
    </p:spTree>
    <p:extLst>
      <p:ext uri="{BB962C8B-B14F-4D97-AF65-F5344CB8AC3E}">
        <p14:creationId xmlns:p14="http://schemas.microsoft.com/office/powerpoint/2010/main" val="10378383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Ορθογώνιο 1"/>
          <p:cNvSpPr/>
          <p:nvPr/>
        </p:nvSpPr>
        <p:spPr>
          <a:xfrm>
            <a:off x="1960894" y="566678"/>
            <a:ext cx="7677423" cy="646331"/>
          </a:xfrm>
          <a:prstGeom prst="rect">
            <a:avLst/>
          </a:prstGeom>
        </p:spPr>
        <p:txBody>
          <a:bodyPr wrap="none">
            <a:spAutoFit/>
          </a:bodyPr>
          <a:lstStyle/>
          <a:p>
            <a:r>
              <a:rPr lang="el-GR" sz="3600" b="1" dirty="0">
                <a:solidFill>
                  <a:schemeClr val="accent6">
                    <a:lumMod val="60000"/>
                    <a:lumOff val="40000"/>
                  </a:schemeClr>
                </a:solidFill>
              </a:rPr>
              <a:t>6. Δημιουργία και περιγραφή Ε.Υ. </a:t>
            </a:r>
            <a:r>
              <a:rPr lang="el-GR" sz="3600" b="1" dirty="0" smtClean="0">
                <a:solidFill>
                  <a:schemeClr val="accent6">
                    <a:lumMod val="60000"/>
                    <a:lumOff val="40000"/>
                  </a:schemeClr>
                </a:solidFill>
              </a:rPr>
              <a:t>(3/5)</a:t>
            </a:r>
            <a:endParaRPr lang="el-GR" sz="3600" b="1" dirty="0">
              <a:solidFill>
                <a:schemeClr val="accent6">
                  <a:lumMod val="60000"/>
                  <a:lumOff val="40000"/>
                </a:schemeClr>
              </a:solidFill>
            </a:endParaRPr>
          </a:p>
        </p:txBody>
      </p:sp>
      <p:sp>
        <p:nvSpPr>
          <p:cNvPr id="3" name="TextBox 2"/>
          <p:cNvSpPr txBox="1"/>
          <p:nvPr/>
        </p:nvSpPr>
        <p:spPr>
          <a:xfrm>
            <a:off x="2076994" y="1920239"/>
            <a:ext cx="6139543" cy="523220"/>
          </a:xfrm>
          <a:prstGeom prst="rect">
            <a:avLst/>
          </a:prstGeom>
          <a:noFill/>
        </p:spPr>
        <p:txBody>
          <a:bodyPr wrap="square" rtlCol="0">
            <a:spAutoFit/>
          </a:bodyPr>
          <a:lstStyle/>
          <a:p>
            <a:r>
              <a:rPr lang="el-GR" sz="2800" b="1" dirty="0" smtClean="0">
                <a:solidFill>
                  <a:schemeClr val="accent6">
                    <a:lumMod val="60000"/>
                    <a:lumOff val="40000"/>
                  </a:schemeClr>
                </a:solidFill>
              </a:rPr>
              <a:t>Αρχές ανάπτυξης Ε.Υ.</a:t>
            </a:r>
            <a:endParaRPr lang="el-GR" sz="2800" b="1" dirty="0">
              <a:solidFill>
                <a:schemeClr val="accent6">
                  <a:lumMod val="60000"/>
                  <a:lumOff val="40000"/>
                </a:schemeClr>
              </a:solidFill>
            </a:endParaRPr>
          </a:p>
        </p:txBody>
      </p:sp>
      <p:sp>
        <p:nvSpPr>
          <p:cNvPr id="4" name="TextBox 3"/>
          <p:cNvSpPr txBox="1"/>
          <p:nvPr/>
        </p:nvSpPr>
        <p:spPr>
          <a:xfrm>
            <a:off x="1960894" y="2967335"/>
            <a:ext cx="8347166" cy="2677656"/>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el-GR" sz="2800" dirty="0"/>
              <a:t> </a:t>
            </a:r>
            <a:r>
              <a:rPr lang="el-GR" sz="2800" dirty="0" smtClean="0"/>
              <a:t>Αρχές </a:t>
            </a:r>
            <a:r>
              <a:rPr lang="en-US" sz="2800" b="1" dirty="0" smtClean="0">
                <a:solidFill>
                  <a:schemeClr val="accent6">
                    <a:lumMod val="75000"/>
                  </a:schemeClr>
                </a:solidFill>
              </a:rPr>
              <a:t>Holmberg</a:t>
            </a:r>
          </a:p>
          <a:p>
            <a:pPr marL="285750" indent="-285750">
              <a:lnSpc>
                <a:spcPct val="150000"/>
              </a:lnSpc>
              <a:buFont typeface="Wingdings" panose="05000000000000000000" pitchFamily="2" charset="2"/>
              <a:buChar char="ü"/>
            </a:pPr>
            <a:r>
              <a:rPr lang="en-US" sz="2800" dirty="0"/>
              <a:t> </a:t>
            </a:r>
            <a:r>
              <a:rPr lang="en-US" sz="2800" dirty="0" smtClean="0"/>
              <a:t>A</a:t>
            </a:r>
            <a:r>
              <a:rPr lang="el-GR" sz="2800" dirty="0" err="1" smtClean="0"/>
              <a:t>ρχές</a:t>
            </a:r>
            <a:r>
              <a:rPr lang="el-GR" sz="2800" dirty="0" smtClean="0"/>
              <a:t> της </a:t>
            </a:r>
            <a:r>
              <a:rPr lang="el-GR" sz="2800" dirty="0" err="1" smtClean="0"/>
              <a:t>πολυμεσικής</a:t>
            </a:r>
            <a:r>
              <a:rPr lang="el-GR" sz="2800" dirty="0" smtClean="0"/>
              <a:t> μάθησης – </a:t>
            </a:r>
            <a:r>
              <a:rPr lang="el-GR" sz="2800" b="1" dirty="0" smtClean="0">
                <a:solidFill>
                  <a:schemeClr val="accent6">
                    <a:lumMod val="75000"/>
                  </a:schemeClr>
                </a:solidFill>
              </a:rPr>
              <a:t>Μ</a:t>
            </a:r>
            <a:r>
              <a:rPr lang="en-US" sz="2800" b="1" dirty="0" err="1" smtClean="0">
                <a:solidFill>
                  <a:schemeClr val="accent6">
                    <a:lumMod val="75000"/>
                  </a:schemeClr>
                </a:solidFill>
              </a:rPr>
              <a:t>ayer</a:t>
            </a:r>
            <a:endParaRPr lang="en-US" sz="2800" b="1" dirty="0" smtClean="0">
              <a:solidFill>
                <a:schemeClr val="accent6">
                  <a:lumMod val="75000"/>
                </a:schemeClr>
              </a:solidFill>
            </a:endParaRPr>
          </a:p>
          <a:p>
            <a:pPr marL="285750" indent="-285750">
              <a:lnSpc>
                <a:spcPct val="150000"/>
              </a:lnSpc>
              <a:buFont typeface="Wingdings" panose="05000000000000000000" pitchFamily="2" charset="2"/>
              <a:buChar char="ü"/>
            </a:pPr>
            <a:r>
              <a:rPr lang="en-US" sz="2800" dirty="0"/>
              <a:t> </a:t>
            </a:r>
            <a:r>
              <a:rPr lang="el-GR" sz="2800" dirty="0" smtClean="0"/>
              <a:t>Αρχές σχεδιασμού εκπαιδευτικού υλικού σύμφωνα με </a:t>
            </a:r>
            <a:r>
              <a:rPr lang="el-GR" sz="2800" b="1" dirty="0" err="1" smtClean="0">
                <a:solidFill>
                  <a:schemeClr val="accent6">
                    <a:lumMod val="75000"/>
                  </a:schemeClr>
                </a:solidFill>
              </a:rPr>
              <a:t>Σπανακά</a:t>
            </a:r>
            <a:r>
              <a:rPr lang="el-GR" sz="2800" b="1" dirty="0" smtClean="0">
                <a:solidFill>
                  <a:schemeClr val="accent6">
                    <a:lumMod val="75000"/>
                  </a:schemeClr>
                </a:solidFill>
              </a:rPr>
              <a:t> </a:t>
            </a:r>
            <a:r>
              <a:rPr lang="el-GR" sz="2800" dirty="0" smtClean="0"/>
              <a:t>και</a:t>
            </a:r>
            <a:r>
              <a:rPr lang="el-GR" sz="2800" b="1" dirty="0" smtClean="0">
                <a:solidFill>
                  <a:schemeClr val="accent6">
                    <a:lumMod val="75000"/>
                  </a:schemeClr>
                </a:solidFill>
              </a:rPr>
              <a:t> </a:t>
            </a:r>
            <a:r>
              <a:rPr lang="el-GR" sz="2800" b="1" dirty="0" err="1" smtClean="0">
                <a:solidFill>
                  <a:schemeClr val="accent6">
                    <a:lumMod val="75000"/>
                  </a:schemeClr>
                </a:solidFill>
              </a:rPr>
              <a:t>Λιοναράκη</a:t>
            </a:r>
            <a:r>
              <a:rPr lang="el-GR" sz="2800" b="1" dirty="0" smtClean="0">
                <a:solidFill>
                  <a:schemeClr val="accent6">
                    <a:lumMod val="75000"/>
                  </a:schemeClr>
                </a:solidFill>
              </a:rPr>
              <a:t> </a:t>
            </a:r>
            <a:endParaRPr lang="el-GR" sz="2800" b="1" dirty="0">
              <a:solidFill>
                <a:schemeClr val="accent6">
                  <a:lumMod val="75000"/>
                </a:schemeClr>
              </a:solidFill>
            </a:endParaRPr>
          </a:p>
        </p:txBody>
      </p:sp>
      <p:pic>
        <p:nvPicPr>
          <p:cNvPr id="8" name="Εικόνα 7"/>
          <p:cNvPicPr/>
          <p:nvPr/>
        </p:nvPicPr>
        <p:blipFill>
          <a:blip r:embed="rId2" cstate="print">
            <a:extLst>
              <a:ext uri="{28A0092B-C50C-407E-A947-70E740481C1C}">
                <a14:useLocalDpi xmlns:a14="http://schemas.microsoft.com/office/drawing/2010/main" val="0"/>
              </a:ext>
            </a:extLst>
          </a:blip>
          <a:stretch>
            <a:fillRect/>
          </a:stretch>
        </p:blipFill>
        <p:spPr>
          <a:xfrm>
            <a:off x="10080040" y="5063558"/>
            <a:ext cx="1216615" cy="1498826"/>
          </a:xfrm>
          <a:prstGeom prst="rect">
            <a:avLst/>
          </a:prstGeom>
        </p:spPr>
      </p:pic>
    </p:spTree>
    <p:extLst>
      <p:ext uri="{BB962C8B-B14F-4D97-AF65-F5344CB8AC3E}">
        <p14:creationId xmlns:p14="http://schemas.microsoft.com/office/powerpoint/2010/main" val="2753546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Ορθογώνιο 1"/>
          <p:cNvSpPr/>
          <p:nvPr/>
        </p:nvSpPr>
        <p:spPr>
          <a:xfrm>
            <a:off x="1960894" y="566678"/>
            <a:ext cx="7677423" cy="646331"/>
          </a:xfrm>
          <a:prstGeom prst="rect">
            <a:avLst/>
          </a:prstGeom>
        </p:spPr>
        <p:txBody>
          <a:bodyPr wrap="none">
            <a:spAutoFit/>
          </a:bodyPr>
          <a:lstStyle/>
          <a:p>
            <a:r>
              <a:rPr lang="el-GR" sz="3600" b="1" dirty="0">
                <a:solidFill>
                  <a:schemeClr val="accent6">
                    <a:lumMod val="60000"/>
                    <a:lumOff val="40000"/>
                  </a:schemeClr>
                </a:solidFill>
              </a:rPr>
              <a:t>6. Δημιουργία και περιγραφή Ε.Υ. </a:t>
            </a:r>
            <a:r>
              <a:rPr lang="el-GR" sz="3600" b="1" dirty="0" smtClean="0">
                <a:solidFill>
                  <a:schemeClr val="accent6">
                    <a:lumMod val="60000"/>
                    <a:lumOff val="40000"/>
                  </a:schemeClr>
                </a:solidFill>
              </a:rPr>
              <a:t>(4/5)</a:t>
            </a:r>
            <a:endParaRPr lang="el-GR" sz="3600" b="1" dirty="0">
              <a:solidFill>
                <a:schemeClr val="accent6">
                  <a:lumMod val="60000"/>
                  <a:lumOff val="40000"/>
                </a:schemeClr>
              </a:solidFill>
            </a:endParaRPr>
          </a:p>
        </p:txBody>
      </p:sp>
      <p:sp>
        <p:nvSpPr>
          <p:cNvPr id="3" name="TextBox 2"/>
          <p:cNvSpPr txBox="1"/>
          <p:nvPr/>
        </p:nvSpPr>
        <p:spPr>
          <a:xfrm>
            <a:off x="2076994" y="1920239"/>
            <a:ext cx="6139543" cy="523220"/>
          </a:xfrm>
          <a:prstGeom prst="rect">
            <a:avLst/>
          </a:prstGeom>
          <a:noFill/>
        </p:spPr>
        <p:txBody>
          <a:bodyPr wrap="square" rtlCol="0">
            <a:spAutoFit/>
          </a:bodyPr>
          <a:lstStyle/>
          <a:p>
            <a:r>
              <a:rPr lang="el-GR" sz="2800" b="1" dirty="0" smtClean="0">
                <a:solidFill>
                  <a:schemeClr val="accent6">
                    <a:lumMod val="60000"/>
                    <a:lumOff val="40000"/>
                  </a:schemeClr>
                </a:solidFill>
              </a:rPr>
              <a:t>Τεχνολογικά μέσα ανάπτυξης Ε.Υ.</a:t>
            </a:r>
            <a:endParaRPr lang="el-GR" sz="2800" b="1" dirty="0">
              <a:solidFill>
                <a:schemeClr val="accent6">
                  <a:lumMod val="60000"/>
                  <a:lumOff val="40000"/>
                </a:schemeClr>
              </a:solidFill>
            </a:endParaRPr>
          </a:p>
        </p:txBody>
      </p:sp>
      <p:sp>
        <p:nvSpPr>
          <p:cNvPr id="4" name="TextBox 3"/>
          <p:cNvSpPr txBox="1"/>
          <p:nvPr/>
        </p:nvSpPr>
        <p:spPr>
          <a:xfrm>
            <a:off x="2143470" y="2900515"/>
            <a:ext cx="3656135" cy="2585323"/>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l-GR" b="1" dirty="0" smtClean="0">
                <a:solidFill>
                  <a:schemeClr val="tx1">
                    <a:lumMod val="65000"/>
                    <a:lumOff val="35000"/>
                  </a:schemeClr>
                </a:solidFill>
              </a:rPr>
              <a:t>Η5</a:t>
            </a:r>
            <a:r>
              <a:rPr lang="en-US" b="1" dirty="0" smtClean="0">
                <a:solidFill>
                  <a:schemeClr val="tx1">
                    <a:lumMod val="65000"/>
                    <a:lumOff val="35000"/>
                  </a:schemeClr>
                </a:solidFill>
              </a:rPr>
              <a:t>P</a:t>
            </a:r>
          </a:p>
          <a:p>
            <a:pPr marL="457200" indent="-457200">
              <a:lnSpc>
                <a:spcPct val="150000"/>
              </a:lnSpc>
              <a:buFont typeface="Arial" panose="020B0604020202020204" pitchFamily="34" charset="0"/>
              <a:buChar char="•"/>
            </a:pPr>
            <a:r>
              <a:rPr lang="en-US" b="1" dirty="0" err="1" smtClean="0">
                <a:solidFill>
                  <a:schemeClr val="tx1">
                    <a:lumMod val="50000"/>
                    <a:lumOff val="50000"/>
                  </a:schemeClr>
                </a:solidFill>
              </a:rPr>
              <a:t>Chamilo</a:t>
            </a:r>
            <a:endParaRPr lang="en-US" b="1" dirty="0" smtClean="0">
              <a:solidFill>
                <a:schemeClr val="tx1">
                  <a:lumMod val="50000"/>
                  <a:lumOff val="50000"/>
                </a:schemeClr>
              </a:solidFill>
            </a:endParaRPr>
          </a:p>
          <a:p>
            <a:pPr marL="457200" indent="-457200">
              <a:lnSpc>
                <a:spcPct val="150000"/>
              </a:lnSpc>
              <a:buFont typeface="Arial" panose="020B0604020202020204" pitchFamily="34" charset="0"/>
              <a:buChar char="•"/>
            </a:pPr>
            <a:r>
              <a:rPr lang="en-US" b="1" dirty="0" err="1" smtClean="0">
                <a:solidFill>
                  <a:schemeClr val="tx1">
                    <a:lumMod val="65000"/>
                    <a:lumOff val="35000"/>
                  </a:schemeClr>
                </a:solidFill>
              </a:rPr>
              <a:t>Doodly</a:t>
            </a:r>
            <a:endParaRPr lang="en-US" b="1" dirty="0" smtClean="0">
              <a:solidFill>
                <a:schemeClr val="tx1">
                  <a:lumMod val="65000"/>
                  <a:lumOff val="35000"/>
                </a:schemeClr>
              </a:solidFill>
            </a:endParaRPr>
          </a:p>
          <a:p>
            <a:pPr marL="457200" indent="-457200">
              <a:lnSpc>
                <a:spcPct val="150000"/>
              </a:lnSpc>
              <a:buFont typeface="Arial" panose="020B0604020202020204" pitchFamily="34" charset="0"/>
              <a:buChar char="•"/>
            </a:pPr>
            <a:r>
              <a:rPr lang="en-US" b="1" dirty="0" err="1" smtClean="0">
                <a:solidFill>
                  <a:schemeClr val="tx1">
                    <a:lumMod val="50000"/>
                    <a:lumOff val="50000"/>
                  </a:schemeClr>
                </a:solidFill>
              </a:rPr>
              <a:t>Padlet</a:t>
            </a:r>
            <a:endParaRPr lang="en-US" b="1" dirty="0" smtClean="0">
              <a:solidFill>
                <a:schemeClr val="tx1">
                  <a:lumMod val="50000"/>
                  <a:lumOff val="50000"/>
                </a:schemeClr>
              </a:solidFill>
            </a:endParaRPr>
          </a:p>
          <a:p>
            <a:pPr marL="457200" indent="-457200">
              <a:lnSpc>
                <a:spcPct val="150000"/>
              </a:lnSpc>
              <a:buFont typeface="Arial" panose="020B0604020202020204" pitchFamily="34" charset="0"/>
              <a:buChar char="•"/>
            </a:pPr>
            <a:r>
              <a:rPr lang="en-US" b="1" dirty="0" err="1" smtClean="0">
                <a:solidFill>
                  <a:schemeClr val="tx1">
                    <a:lumMod val="65000"/>
                    <a:lumOff val="35000"/>
                  </a:schemeClr>
                </a:solidFill>
              </a:rPr>
              <a:t>Plotagon</a:t>
            </a:r>
            <a:r>
              <a:rPr lang="en-US" b="1" dirty="0" smtClean="0">
                <a:solidFill>
                  <a:schemeClr val="tx1">
                    <a:lumMod val="65000"/>
                    <a:lumOff val="35000"/>
                  </a:schemeClr>
                </a:solidFill>
              </a:rPr>
              <a:t> Studio</a:t>
            </a:r>
          </a:p>
          <a:p>
            <a:pPr marL="457200" indent="-457200">
              <a:lnSpc>
                <a:spcPct val="150000"/>
              </a:lnSpc>
              <a:buFont typeface="Arial" panose="020B0604020202020204" pitchFamily="34" charset="0"/>
              <a:buChar char="•"/>
            </a:pPr>
            <a:r>
              <a:rPr lang="en-US" b="1" dirty="0" err="1" smtClean="0">
                <a:solidFill>
                  <a:schemeClr val="tx1">
                    <a:lumMod val="50000"/>
                    <a:lumOff val="50000"/>
                  </a:schemeClr>
                </a:solidFill>
              </a:rPr>
              <a:t>BookCreator</a:t>
            </a:r>
            <a:endParaRPr lang="en-US" b="1" dirty="0" smtClean="0">
              <a:solidFill>
                <a:schemeClr val="tx1">
                  <a:lumMod val="50000"/>
                  <a:lumOff val="50000"/>
                </a:schemeClr>
              </a:solidFill>
            </a:endParaRPr>
          </a:p>
        </p:txBody>
      </p:sp>
      <p:sp>
        <p:nvSpPr>
          <p:cNvPr id="6" name="TextBox 5"/>
          <p:cNvSpPr txBox="1"/>
          <p:nvPr/>
        </p:nvSpPr>
        <p:spPr>
          <a:xfrm>
            <a:off x="5381897" y="2982938"/>
            <a:ext cx="3082834" cy="244682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b="1" dirty="0" err="1">
                <a:solidFill>
                  <a:schemeClr val="tx1">
                    <a:lumMod val="65000"/>
                    <a:lumOff val="35000"/>
                  </a:schemeClr>
                </a:solidFill>
              </a:rPr>
              <a:t>Actionbound</a:t>
            </a:r>
            <a:endParaRPr lang="en-US" b="1" dirty="0">
              <a:solidFill>
                <a:schemeClr val="tx1">
                  <a:lumMod val="65000"/>
                  <a:lumOff val="35000"/>
                </a:schemeClr>
              </a:solidFill>
            </a:endParaRPr>
          </a:p>
          <a:p>
            <a:pPr marL="457200" indent="-457200">
              <a:lnSpc>
                <a:spcPct val="150000"/>
              </a:lnSpc>
              <a:buFont typeface="Arial" panose="020B0604020202020204" pitchFamily="34" charset="0"/>
              <a:buChar char="•"/>
            </a:pPr>
            <a:r>
              <a:rPr lang="en-US" b="1" dirty="0" err="1">
                <a:solidFill>
                  <a:schemeClr val="tx1">
                    <a:lumMod val="50000"/>
                    <a:lumOff val="50000"/>
                  </a:schemeClr>
                </a:solidFill>
              </a:rPr>
              <a:t>Kahoot</a:t>
            </a:r>
            <a:r>
              <a:rPr lang="en-US" b="1" dirty="0">
                <a:solidFill>
                  <a:schemeClr val="tx1">
                    <a:lumMod val="65000"/>
                    <a:lumOff val="35000"/>
                  </a:schemeClr>
                </a:solidFill>
              </a:rPr>
              <a:t> </a:t>
            </a:r>
          </a:p>
          <a:p>
            <a:pPr marL="457200" indent="-457200">
              <a:lnSpc>
                <a:spcPct val="150000"/>
              </a:lnSpc>
              <a:buFont typeface="Arial" panose="020B0604020202020204" pitchFamily="34" charset="0"/>
              <a:buChar char="•"/>
            </a:pPr>
            <a:r>
              <a:rPr lang="en-US" b="1" dirty="0" smtClean="0">
                <a:solidFill>
                  <a:schemeClr val="tx1">
                    <a:lumMod val="65000"/>
                    <a:lumOff val="35000"/>
                  </a:schemeClr>
                </a:solidFill>
              </a:rPr>
              <a:t>Crossword </a:t>
            </a:r>
            <a:r>
              <a:rPr lang="en-US" b="1" dirty="0">
                <a:solidFill>
                  <a:schemeClr val="tx1">
                    <a:lumMod val="65000"/>
                    <a:lumOff val="35000"/>
                  </a:schemeClr>
                </a:solidFill>
              </a:rPr>
              <a:t>Labs</a:t>
            </a:r>
          </a:p>
          <a:p>
            <a:pPr marL="457200" indent="-457200">
              <a:lnSpc>
                <a:spcPct val="150000"/>
              </a:lnSpc>
              <a:buFont typeface="Arial" panose="020B0604020202020204" pitchFamily="34" charset="0"/>
              <a:buChar char="•"/>
            </a:pPr>
            <a:r>
              <a:rPr lang="en-US" b="1" dirty="0" err="1">
                <a:solidFill>
                  <a:schemeClr val="tx1">
                    <a:lumMod val="50000"/>
                    <a:lumOff val="50000"/>
                  </a:schemeClr>
                </a:solidFill>
              </a:rPr>
              <a:t>Canva</a:t>
            </a:r>
            <a:r>
              <a:rPr lang="en-US" b="1" dirty="0">
                <a:solidFill>
                  <a:schemeClr val="tx1">
                    <a:lumMod val="65000"/>
                    <a:lumOff val="35000"/>
                  </a:schemeClr>
                </a:solidFill>
              </a:rPr>
              <a:t>  </a:t>
            </a:r>
            <a:endParaRPr lang="el-GR" b="1" dirty="0" smtClean="0">
              <a:solidFill>
                <a:schemeClr val="tx1">
                  <a:lumMod val="65000"/>
                  <a:lumOff val="35000"/>
                </a:schemeClr>
              </a:solidFill>
            </a:endParaRPr>
          </a:p>
          <a:p>
            <a:pPr marL="457200" indent="-457200">
              <a:lnSpc>
                <a:spcPct val="150000"/>
              </a:lnSpc>
              <a:buFont typeface="Arial" panose="020B0604020202020204" pitchFamily="34" charset="0"/>
              <a:buChar char="•"/>
            </a:pPr>
            <a:r>
              <a:rPr lang="en-US" b="1" dirty="0" smtClean="0">
                <a:solidFill>
                  <a:schemeClr val="tx1">
                    <a:lumMod val="65000"/>
                    <a:lumOff val="35000"/>
                  </a:schemeClr>
                </a:solidFill>
              </a:rPr>
              <a:t>PPT</a:t>
            </a:r>
            <a:endParaRPr lang="el-GR" b="1" dirty="0">
              <a:solidFill>
                <a:schemeClr val="tx1">
                  <a:lumMod val="65000"/>
                  <a:lumOff val="35000"/>
                </a:schemeClr>
              </a:solidFill>
            </a:endParaRPr>
          </a:p>
          <a:p>
            <a:endParaRPr lang="el-GR" dirty="0"/>
          </a:p>
        </p:txBody>
      </p:sp>
      <p:pic>
        <p:nvPicPr>
          <p:cNvPr id="13" name="Εικόνα 12"/>
          <p:cNvPicPr>
            <a:picLocks noChangeAspect="1"/>
          </p:cNvPicPr>
          <p:nvPr/>
        </p:nvPicPr>
        <p:blipFill>
          <a:blip r:embed="rId2"/>
          <a:stretch>
            <a:fillRect/>
          </a:stretch>
        </p:blipFill>
        <p:spPr>
          <a:xfrm>
            <a:off x="9480803" y="2414207"/>
            <a:ext cx="765359" cy="405794"/>
          </a:xfrm>
          <a:prstGeom prst="rect">
            <a:avLst/>
          </a:prstGeom>
        </p:spPr>
      </p:pic>
      <p:pic>
        <p:nvPicPr>
          <p:cNvPr id="14" name="Εικόνα 13"/>
          <p:cNvPicPr/>
          <p:nvPr/>
        </p:nvPicPr>
        <p:blipFill>
          <a:blip r:embed="rId3">
            <a:extLst>
              <a:ext uri="{28A0092B-C50C-407E-A947-70E740481C1C}">
                <a14:useLocalDpi xmlns:a14="http://schemas.microsoft.com/office/drawing/2010/main" val="0"/>
              </a:ext>
            </a:extLst>
          </a:blip>
          <a:stretch>
            <a:fillRect/>
          </a:stretch>
        </p:blipFill>
        <p:spPr>
          <a:xfrm>
            <a:off x="9193063" y="2765241"/>
            <a:ext cx="837247" cy="753094"/>
          </a:xfrm>
          <a:prstGeom prst="rect">
            <a:avLst/>
          </a:prstGeom>
        </p:spPr>
      </p:pic>
      <p:pic>
        <p:nvPicPr>
          <p:cNvPr id="15" name="Εικόνα 14"/>
          <p:cNvPicPr/>
          <p:nvPr/>
        </p:nvPicPr>
        <p:blipFill>
          <a:blip r:embed="rId4">
            <a:extLst>
              <a:ext uri="{28A0092B-C50C-407E-A947-70E740481C1C}">
                <a14:useLocalDpi xmlns:a14="http://schemas.microsoft.com/office/drawing/2010/main" val="0"/>
              </a:ext>
            </a:extLst>
          </a:blip>
          <a:stretch>
            <a:fillRect/>
          </a:stretch>
        </p:blipFill>
        <p:spPr>
          <a:xfrm>
            <a:off x="10030310" y="2857886"/>
            <a:ext cx="662058" cy="600096"/>
          </a:xfrm>
          <a:prstGeom prst="rect">
            <a:avLst/>
          </a:prstGeom>
        </p:spPr>
      </p:pic>
      <p:pic>
        <p:nvPicPr>
          <p:cNvPr id="16" name="Εικόνα 15"/>
          <p:cNvPicPr/>
          <p:nvPr/>
        </p:nvPicPr>
        <p:blipFill>
          <a:blip r:embed="rId5" cstate="print">
            <a:extLst>
              <a:ext uri="{28A0092B-C50C-407E-A947-70E740481C1C}">
                <a14:useLocalDpi xmlns:a14="http://schemas.microsoft.com/office/drawing/2010/main" val="0"/>
              </a:ext>
            </a:extLst>
          </a:blip>
          <a:stretch>
            <a:fillRect/>
          </a:stretch>
        </p:blipFill>
        <p:spPr>
          <a:xfrm>
            <a:off x="10167904" y="3381384"/>
            <a:ext cx="630555" cy="627380"/>
          </a:xfrm>
          <a:prstGeom prst="rect">
            <a:avLst/>
          </a:prstGeom>
        </p:spPr>
      </p:pic>
      <p:pic>
        <p:nvPicPr>
          <p:cNvPr id="17" name="Εικόνα 16"/>
          <p:cNvPicPr/>
          <p:nvPr/>
        </p:nvPicPr>
        <p:blipFill>
          <a:blip r:embed="rId6" cstate="print">
            <a:extLst>
              <a:ext uri="{28A0092B-C50C-407E-A947-70E740481C1C}">
                <a14:useLocalDpi xmlns:a14="http://schemas.microsoft.com/office/drawing/2010/main" val="0"/>
              </a:ext>
            </a:extLst>
          </a:blip>
          <a:stretch>
            <a:fillRect/>
          </a:stretch>
        </p:blipFill>
        <p:spPr>
          <a:xfrm>
            <a:off x="10302789" y="4359694"/>
            <a:ext cx="798320" cy="574101"/>
          </a:xfrm>
          <a:prstGeom prst="rect">
            <a:avLst/>
          </a:prstGeom>
        </p:spPr>
      </p:pic>
      <p:pic>
        <p:nvPicPr>
          <p:cNvPr id="18" name="Εικόνα 17" descr="C:\Users\I-Tech\Desktop\μεταπτυχικαο τπε\BC,.pn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38316" y="3949192"/>
            <a:ext cx="613043" cy="622789"/>
          </a:xfrm>
          <a:prstGeom prst="rect">
            <a:avLst/>
          </a:prstGeom>
          <a:noFill/>
          <a:ln>
            <a:noFill/>
          </a:ln>
        </p:spPr>
      </p:pic>
      <p:pic>
        <p:nvPicPr>
          <p:cNvPr id="19" name="Εικόνα 18"/>
          <p:cNvPicPr/>
          <p:nvPr/>
        </p:nvPicPr>
        <p:blipFill>
          <a:blip r:embed="rId8" cstate="print">
            <a:extLst>
              <a:ext uri="{28A0092B-C50C-407E-A947-70E740481C1C}">
                <a14:useLocalDpi xmlns:a14="http://schemas.microsoft.com/office/drawing/2010/main" val="0"/>
              </a:ext>
            </a:extLst>
          </a:blip>
          <a:stretch>
            <a:fillRect/>
          </a:stretch>
        </p:blipFill>
        <p:spPr>
          <a:xfrm>
            <a:off x="9413524" y="4971680"/>
            <a:ext cx="1118293" cy="605995"/>
          </a:xfrm>
          <a:prstGeom prst="rect">
            <a:avLst/>
          </a:prstGeom>
        </p:spPr>
      </p:pic>
      <p:pic>
        <p:nvPicPr>
          <p:cNvPr id="20" name="Εικόνα 19"/>
          <p:cNvPicPr/>
          <p:nvPr/>
        </p:nvPicPr>
        <p:blipFill>
          <a:blip r:embed="rId9" cstate="print">
            <a:extLst>
              <a:ext uri="{28A0092B-C50C-407E-A947-70E740481C1C}">
                <a14:useLocalDpi xmlns:a14="http://schemas.microsoft.com/office/drawing/2010/main" val="0"/>
              </a:ext>
            </a:extLst>
          </a:blip>
          <a:stretch>
            <a:fillRect/>
          </a:stretch>
        </p:blipFill>
        <p:spPr>
          <a:xfrm>
            <a:off x="10692368" y="3856906"/>
            <a:ext cx="918482" cy="409438"/>
          </a:xfrm>
          <a:prstGeom prst="rect">
            <a:avLst/>
          </a:prstGeom>
        </p:spPr>
      </p:pic>
      <p:pic>
        <p:nvPicPr>
          <p:cNvPr id="21" name="Εικόνα 20"/>
          <p:cNvPicPr/>
          <p:nvPr/>
        </p:nvPicPr>
        <p:blipFill>
          <a:blip r:embed="rId10">
            <a:extLst>
              <a:ext uri="{28A0092B-C50C-407E-A947-70E740481C1C}">
                <a14:useLocalDpi xmlns:a14="http://schemas.microsoft.com/office/drawing/2010/main" val="0"/>
              </a:ext>
            </a:extLst>
          </a:blip>
          <a:stretch>
            <a:fillRect/>
          </a:stretch>
        </p:blipFill>
        <p:spPr>
          <a:xfrm>
            <a:off x="10798459" y="2671823"/>
            <a:ext cx="496117" cy="512517"/>
          </a:xfrm>
          <a:prstGeom prst="rect">
            <a:avLst/>
          </a:prstGeom>
        </p:spPr>
      </p:pic>
      <p:pic>
        <p:nvPicPr>
          <p:cNvPr id="22" name="Εικόνα 21"/>
          <p:cNvPicPr/>
          <p:nvPr/>
        </p:nvPicPr>
        <p:blipFill>
          <a:blip r:embed="rId11">
            <a:extLst>
              <a:ext uri="{28A0092B-C50C-407E-A947-70E740481C1C}">
                <a14:useLocalDpi xmlns:a14="http://schemas.microsoft.com/office/drawing/2010/main" val="0"/>
              </a:ext>
            </a:extLst>
          </a:blip>
          <a:stretch>
            <a:fillRect/>
          </a:stretch>
        </p:blipFill>
        <p:spPr>
          <a:xfrm>
            <a:off x="10798459" y="4837833"/>
            <a:ext cx="909770" cy="352860"/>
          </a:xfrm>
          <a:prstGeom prst="rect">
            <a:avLst/>
          </a:prstGeom>
        </p:spPr>
      </p:pic>
    </p:spTree>
    <p:extLst>
      <p:ext uri="{BB962C8B-B14F-4D97-AF65-F5344CB8AC3E}">
        <p14:creationId xmlns:p14="http://schemas.microsoft.com/office/powerpoint/2010/main" val="17311514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Ορθογώνιο 1"/>
          <p:cNvSpPr/>
          <p:nvPr/>
        </p:nvSpPr>
        <p:spPr>
          <a:xfrm>
            <a:off x="1707969" y="501861"/>
            <a:ext cx="8041717" cy="646331"/>
          </a:xfrm>
          <a:prstGeom prst="rect">
            <a:avLst/>
          </a:prstGeom>
        </p:spPr>
        <p:txBody>
          <a:bodyPr wrap="square">
            <a:spAutoFit/>
          </a:bodyPr>
          <a:lstStyle/>
          <a:p>
            <a:pPr algn="ctr"/>
            <a:r>
              <a:rPr lang="el-GR" sz="3600" b="1" dirty="0">
                <a:solidFill>
                  <a:schemeClr val="accent6">
                    <a:lumMod val="60000"/>
                    <a:lumOff val="40000"/>
                  </a:schemeClr>
                </a:solidFill>
              </a:rPr>
              <a:t>6. Δημιουργία και περιγραφή Ε.Υ. </a:t>
            </a:r>
            <a:r>
              <a:rPr lang="el-GR" sz="3600" b="1" dirty="0" smtClean="0">
                <a:solidFill>
                  <a:schemeClr val="accent6">
                    <a:lumMod val="60000"/>
                    <a:lumOff val="40000"/>
                  </a:schemeClr>
                </a:solidFill>
              </a:rPr>
              <a:t>(5/5)</a:t>
            </a:r>
            <a:endParaRPr lang="el-GR" sz="3600" b="1" dirty="0">
              <a:solidFill>
                <a:schemeClr val="accent6">
                  <a:lumMod val="60000"/>
                  <a:lumOff val="40000"/>
                </a:schemeClr>
              </a:solidFill>
            </a:endParaRPr>
          </a:p>
        </p:txBody>
      </p:sp>
      <p:sp>
        <p:nvSpPr>
          <p:cNvPr id="3" name="TextBox 2"/>
          <p:cNvSpPr txBox="1"/>
          <p:nvPr/>
        </p:nvSpPr>
        <p:spPr>
          <a:xfrm>
            <a:off x="2468880" y="1802674"/>
            <a:ext cx="8203474" cy="1754326"/>
          </a:xfrm>
          <a:prstGeom prst="rect">
            <a:avLst/>
          </a:prstGeom>
          <a:noFill/>
        </p:spPr>
        <p:txBody>
          <a:bodyPr wrap="square" rtlCol="0">
            <a:spAutoFit/>
          </a:bodyPr>
          <a:lstStyle/>
          <a:p>
            <a:pPr>
              <a:lnSpc>
                <a:spcPct val="150000"/>
              </a:lnSpc>
            </a:pPr>
            <a:r>
              <a:rPr lang="el-GR" sz="2400" dirty="0"/>
              <a:t>Για να μπορέσει ο </a:t>
            </a:r>
            <a:r>
              <a:rPr lang="el-GR" sz="2400" dirty="0" smtClean="0"/>
              <a:t>μαθητής  </a:t>
            </a:r>
            <a:r>
              <a:rPr lang="el-GR" sz="2400" dirty="0"/>
              <a:t>να παρακολουθήσει το μάθημα </a:t>
            </a:r>
            <a:endParaRPr lang="el-GR" sz="2400" dirty="0" smtClean="0"/>
          </a:p>
          <a:p>
            <a:pPr>
              <a:lnSpc>
                <a:spcPct val="150000"/>
              </a:lnSpc>
            </a:pPr>
            <a:r>
              <a:rPr lang="el-GR" sz="2400" dirty="0" smtClean="0"/>
              <a:t>«</a:t>
            </a:r>
            <a:r>
              <a:rPr lang="el-GR" sz="2400" b="1" dirty="0">
                <a:solidFill>
                  <a:schemeClr val="accent2">
                    <a:lumMod val="60000"/>
                    <a:lumOff val="40000"/>
                  </a:schemeClr>
                </a:solidFill>
              </a:rPr>
              <a:t>Ο ορισμός της αρετής</a:t>
            </a:r>
            <a:r>
              <a:rPr lang="el-GR" sz="2400" dirty="0"/>
              <a:t>» στην πλατφόρμα </a:t>
            </a:r>
            <a:r>
              <a:rPr lang="en-US" sz="2400" b="1" dirty="0" err="1">
                <a:solidFill>
                  <a:schemeClr val="accent6">
                    <a:lumMod val="60000"/>
                    <a:lumOff val="40000"/>
                  </a:schemeClr>
                </a:solidFill>
              </a:rPr>
              <a:t>Chamilo</a:t>
            </a:r>
            <a:r>
              <a:rPr lang="el-GR" sz="2400" dirty="0"/>
              <a:t> πρέπει να επισκεφτεί τον σύνδεσμο:</a:t>
            </a:r>
          </a:p>
        </p:txBody>
      </p:sp>
      <p:sp>
        <p:nvSpPr>
          <p:cNvPr id="4" name="TextBox 3"/>
          <p:cNvSpPr txBox="1"/>
          <p:nvPr/>
        </p:nvSpPr>
        <p:spPr>
          <a:xfrm>
            <a:off x="2549758" y="4018072"/>
            <a:ext cx="8203474" cy="880369"/>
          </a:xfrm>
          <a:prstGeom prst="rect">
            <a:avLst/>
          </a:prstGeom>
          <a:noFill/>
        </p:spPr>
        <p:txBody>
          <a:bodyPr wrap="square" rtlCol="0">
            <a:spAutoFit/>
          </a:bodyPr>
          <a:lstStyle/>
          <a:p>
            <a:pPr>
              <a:lnSpc>
                <a:spcPct val="150000"/>
              </a:lnSpc>
            </a:pPr>
            <a:r>
              <a:rPr lang="el-GR" u="sng" dirty="0">
                <a:hlinkClick r:id="rId2"/>
              </a:rPr>
              <a:t>http://chamilo.datacenter.uoc.gr/metchamilo/courses/OORISMOSTHSARETHSARXAIAELLHNIKAG/index.php?id_session=0</a:t>
            </a:r>
            <a:r>
              <a:rPr lang="el-GR" dirty="0"/>
              <a:t> </a:t>
            </a:r>
          </a:p>
        </p:txBody>
      </p:sp>
      <p:pic>
        <p:nvPicPr>
          <p:cNvPr id="8" name="Εικόνα 7"/>
          <p:cNvPicPr/>
          <p:nvPr/>
        </p:nvPicPr>
        <p:blipFill>
          <a:blip r:embed="rId3">
            <a:extLst>
              <a:ext uri="{28A0092B-C50C-407E-A947-70E740481C1C}">
                <a14:useLocalDpi xmlns:a14="http://schemas.microsoft.com/office/drawing/2010/main" val="0"/>
              </a:ext>
            </a:extLst>
          </a:blip>
          <a:stretch>
            <a:fillRect/>
          </a:stretch>
        </p:blipFill>
        <p:spPr>
          <a:xfrm>
            <a:off x="8046720" y="4506687"/>
            <a:ext cx="3344093" cy="1946284"/>
          </a:xfrm>
          <a:prstGeom prst="rect">
            <a:avLst/>
          </a:prstGeom>
        </p:spPr>
      </p:pic>
      <p:pic>
        <p:nvPicPr>
          <p:cNvPr id="6" name="Εικόνα 5"/>
          <p:cNvPicPr>
            <a:picLocks noChangeAspect="1"/>
          </p:cNvPicPr>
          <p:nvPr/>
        </p:nvPicPr>
        <p:blipFill>
          <a:blip r:embed="rId4"/>
          <a:stretch>
            <a:fillRect/>
          </a:stretch>
        </p:blipFill>
        <p:spPr>
          <a:xfrm>
            <a:off x="8572400" y="4741423"/>
            <a:ext cx="2354571" cy="1291265"/>
          </a:xfrm>
          <a:prstGeom prst="rect">
            <a:avLst/>
          </a:prstGeom>
        </p:spPr>
      </p:pic>
    </p:spTree>
    <p:extLst>
      <p:ext uri="{BB962C8B-B14F-4D97-AF65-F5344CB8AC3E}">
        <p14:creationId xmlns:p14="http://schemas.microsoft.com/office/powerpoint/2010/main" val="324804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Ορθογώνιο 1"/>
          <p:cNvSpPr/>
          <p:nvPr/>
        </p:nvSpPr>
        <p:spPr>
          <a:xfrm>
            <a:off x="1707969" y="514924"/>
            <a:ext cx="8559437" cy="646331"/>
          </a:xfrm>
          <a:prstGeom prst="rect">
            <a:avLst/>
          </a:prstGeom>
        </p:spPr>
        <p:txBody>
          <a:bodyPr wrap="square">
            <a:spAutoFit/>
          </a:bodyPr>
          <a:lstStyle/>
          <a:p>
            <a:pPr algn="ctr"/>
            <a:r>
              <a:rPr lang="el-GR" sz="3600" b="1" dirty="0" smtClean="0">
                <a:solidFill>
                  <a:schemeClr val="accent6">
                    <a:lumMod val="60000"/>
                    <a:lumOff val="40000"/>
                  </a:schemeClr>
                </a:solidFill>
              </a:rPr>
              <a:t>7. Αποτίμηση εκπαιδευτικού υλικού (1/3) </a:t>
            </a:r>
            <a:endParaRPr lang="el-GR" sz="3600" b="1" dirty="0">
              <a:solidFill>
                <a:schemeClr val="accent6">
                  <a:lumMod val="60000"/>
                  <a:lumOff val="40000"/>
                </a:schemeClr>
              </a:solidFill>
            </a:endParaRPr>
          </a:p>
        </p:txBody>
      </p:sp>
      <p:sp>
        <p:nvSpPr>
          <p:cNvPr id="9" name="TextBox 8"/>
          <p:cNvSpPr txBox="1"/>
          <p:nvPr/>
        </p:nvSpPr>
        <p:spPr>
          <a:xfrm>
            <a:off x="4516876" y="1278196"/>
            <a:ext cx="3158245" cy="461665"/>
          </a:xfrm>
          <a:prstGeom prst="rect">
            <a:avLst/>
          </a:prstGeom>
          <a:noFill/>
        </p:spPr>
        <p:txBody>
          <a:bodyPr wrap="square" rtlCol="0">
            <a:spAutoFit/>
          </a:bodyPr>
          <a:lstStyle/>
          <a:p>
            <a:r>
              <a:rPr lang="el-GR" sz="2400" b="1" dirty="0" smtClean="0"/>
              <a:t>Μεθοδολογία έρευνας </a:t>
            </a:r>
            <a:endParaRPr lang="el-GR" sz="2400" b="1" dirty="0"/>
          </a:p>
        </p:txBody>
      </p:sp>
      <p:sp>
        <p:nvSpPr>
          <p:cNvPr id="10" name="TextBox 9"/>
          <p:cNvSpPr txBox="1"/>
          <p:nvPr/>
        </p:nvSpPr>
        <p:spPr>
          <a:xfrm>
            <a:off x="1734094" y="2157947"/>
            <a:ext cx="9944099" cy="3785652"/>
          </a:xfrm>
          <a:prstGeom prst="rect">
            <a:avLst/>
          </a:prstGeom>
          <a:noFill/>
        </p:spPr>
        <p:txBody>
          <a:bodyPr wrap="square" rtlCol="0">
            <a:spAutoFit/>
          </a:bodyPr>
          <a:lstStyle/>
          <a:p>
            <a:pPr>
              <a:lnSpc>
                <a:spcPct val="150000"/>
              </a:lnSpc>
            </a:pPr>
            <a:r>
              <a:rPr lang="el-GR" sz="2000" b="1" dirty="0" smtClean="0">
                <a:solidFill>
                  <a:schemeClr val="tx1">
                    <a:lumMod val="50000"/>
                    <a:lumOff val="50000"/>
                  </a:schemeClr>
                </a:solidFill>
              </a:rPr>
              <a:t>Είδος έρευνας</a:t>
            </a:r>
            <a:r>
              <a:rPr lang="el-GR" sz="2000" dirty="0" smtClean="0"/>
              <a:t>: Έρευνα αξιολόγησης ποιότητας Ε.Υ.</a:t>
            </a:r>
          </a:p>
          <a:p>
            <a:pPr>
              <a:lnSpc>
                <a:spcPct val="150000"/>
              </a:lnSpc>
            </a:pPr>
            <a:r>
              <a:rPr lang="el-GR" sz="2000" b="1" dirty="0" smtClean="0">
                <a:solidFill>
                  <a:schemeClr val="tx1">
                    <a:lumMod val="50000"/>
                    <a:lumOff val="50000"/>
                  </a:schemeClr>
                </a:solidFill>
              </a:rPr>
              <a:t>Χρονική περίοδος</a:t>
            </a:r>
            <a:r>
              <a:rPr lang="el-GR" sz="2000" dirty="0" smtClean="0"/>
              <a:t>: Ιούνιος 2023</a:t>
            </a:r>
          </a:p>
          <a:p>
            <a:pPr>
              <a:lnSpc>
                <a:spcPct val="150000"/>
              </a:lnSpc>
            </a:pPr>
            <a:r>
              <a:rPr lang="el-GR" sz="2000" b="1" dirty="0" smtClean="0">
                <a:solidFill>
                  <a:schemeClr val="tx1">
                    <a:lumMod val="50000"/>
                    <a:lumOff val="50000"/>
                  </a:schemeClr>
                </a:solidFill>
              </a:rPr>
              <a:t>Δείγμα έρευνας</a:t>
            </a:r>
            <a:r>
              <a:rPr lang="el-GR" sz="2000" dirty="0" smtClean="0"/>
              <a:t>: (Σκόπιμη δειγματοληψία/ Δείγμα ευκολίας) </a:t>
            </a:r>
          </a:p>
          <a:p>
            <a:pPr>
              <a:lnSpc>
                <a:spcPct val="150000"/>
              </a:lnSpc>
            </a:pPr>
            <a:r>
              <a:rPr lang="el-GR" sz="2000" dirty="0"/>
              <a:t> </a:t>
            </a:r>
            <a:r>
              <a:rPr lang="el-GR" sz="2000" dirty="0" smtClean="0"/>
              <a:t>                              </a:t>
            </a:r>
            <a:r>
              <a:rPr lang="el-GR" sz="2000" b="1" dirty="0" smtClean="0"/>
              <a:t>3 ειδικοί στην ΕξΑΕ</a:t>
            </a:r>
            <a:r>
              <a:rPr lang="el-GR" sz="2000" dirty="0" smtClean="0"/>
              <a:t>, </a:t>
            </a:r>
          </a:p>
          <a:p>
            <a:pPr>
              <a:lnSpc>
                <a:spcPct val="150000"/>
              </a:lnSpc>
            </a:pPr>
            <a:r>
              <a:rPr lang="el-GR" sz="2000" dirty="0"/>
              <a:t> </a:t>
            </a:r>
            <a:r>
              <a:rPr lang="el-GR" sz="2000" dirty="0" smtClean="0"/>
              <a:t>                              </a:t>
            </a:r>
            <a:r>
              <a:rPr lang="el-GR" sz="2000" b="1" dirty="0" smtClean="0"/>
              <a:t>4 φιλόλογοι </a:t>
            </a:r>
            <a:r>
              <a:rPr lang="el-GR" sz="2000" dirty="0" smtClean="0"/>
              <a:t>με εμπειρία στη διδασκαλία των Αρχαίων Ελληνικών Γ’ Λυκείου, </a:t>
            </a:r>
          </a:p>
          <a:p>
            <a:pPr>
              <a:lnSpc>
                <a:spcPct val="150000"/>
              </a:lnSpc>
            </a:pPr>
            <a:r>
              <a:rPr lang="el-GR" sz="2000" dirty="0"/>
              <a:t> </a:t>
            </a:r>
            <a:r>
              <a:rPr lang="el-GR" sz="2000" dirty="0" smtClean="0"/>
              <a:t>                              </a:t>
            </a:r>
            <a:r>
              <a:rPr lang="el-GR" sz="2000" b="1" dirty="0" smtClean="0"/>
              <a:t>5 μαθητές </a:t>
            </a:r>
            <a:r>
              <a:rPr lang="el-GR" sz="2000" dirty="0" smtClean="0"/>
              <a:t>Γ’ Λυκείου (ΟΠΑΣ)</a:t>
            </a:r>
          </a:p>
          <a:p>
            <a:pPr>
              <a:lnSpc>
                <a:spcPct val="150000"/>
              </a:lnSpc>
            </a:pPr>
            <a:r>
              <a:rPr lang="el-GR" sz="2000" b="1" dirty="0" smtClean="0">
                <a:solidFill>
                  <a:schemeClr val="tx1">
                    <a:lumMod val="50000"/>
                    <a:lumOff val="50000"/>
                  </a:schemeClr>
                </a:solidFill>
              </a:rPr>
              <a:t>Μέθοδος</a:t>
            </a:r>
            <a:r>
              <a:rPr lang="el-GR" sz="2000" dirty="0" smtClean="0"/>
              <a:t>: </a:t>
            </a:r>
            <a:r>
              <a:rPr lang="el-GR" sz="2000" b="1" dirty="0" smtClean="0"/>
              <a:t>Ποιοτική</a:t>
            </a:r>
            <a:r>
              <a:rPr lang="el-GR" sz="2000" dirty="0" smtClean="0"/>
              <a:t> (έρευνα απόψεων με Ανάλυση Περιεχομένου)</a:t>
            </a:r>
          </a:p>
          <a:p>
            <a:pPr>
              <a:lnSpc>
                <a:spcPct val="150000"/>
              </a:lnSpc>
            </a:pPr>
            <a:endParaRPr lang="el-GR" sz="2000" dirty="0" smtClean="0"/>
          </a:p>
        </p:txBody>
      </p:sp>
      <p:pic>
        <p:nvPicPr>
          <p:cNvPr id="12" name="Εικόνα 11"/>
          <p:cNvPicPr/>
          <p:nvPr/>
        </p:nvPicPr>
        <p:blipFill>
          <a:blip r:embed="rId2">
            <a:extLst>
              <a:ext uri="{28A0092B-C50C-407E-A947-70E740481C1C}">
                <a14:useLocalDpi xmlns:a14="http://schemas.microsoft.com/office/drawing/2010/main" val="0"/>
              </a:ext>
            </a:extLst>
          </a:blip>
          <a:stretch>
            <a:fillRect/>
          </a:stretch>
        </p:blipFill>
        <p:spPr>
          <a:xfrm>
            <a:off x="10086631" y="2597441"/>
            <a:ext cx="964909" cy="1306286"/>
          </a:xfrm>
          <a:prstGeom prst="rect">
            <a:avLst/>
          </a:prstGeom>
        </p:spPr>
      </p:pic>
    </p:spTree>
    <p:extLst>
      <p:ext uri="{BB962C8B-B14F-4D97-AF65-F5344CB8AC3E}">
        <p14:creationId xmlns:p14="http://schemas.microsoft.com/office/powerpoint/2010/main" val="6859241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Ορθογώνιο 1"/>
          <p:cNvSpPr/>
          <p:nvPr/>
        </p:nvSpPr>
        <p:spPr>
          <a:xfrm>
            <a:off x="1490417" y="533040"/>
            <a:ext cx="9026434" cy="646331"/>
          </a:xfrm>
          <a:prstGeom prst="rect">
            <a:avLst/>
          </a:prstGeom>
        </p:spPr>
        <p:txBody>
          <a:bodyPr wrap="square">
            <a:spAutoFit/>
          </a:bodyPr>
          <a:lstStyle/>
          <a:p>
            <a:pPr algn="ctr"/>
            <a:r>
              <a:rPr lang="el-GR" sz="3600" b="1" dirty="0" smtClean="0">
                <a:solidFill>
                  <a:schemeClr val="accent6">
                    <a:lumMod val="60000"/>
                    <a:lumOff val="40000"/>
                  </a:schemeClr>
                </a:solidFill>
              </a:rPr>
              <a:t>7. Αποτίμηση εκπαιδευτικού υλικού (2/3) </a:t>
            </a:r>
            <a:endParaRPr lang="el-GR" sz="3600" b="1" dirty="0">
              <a:solidFill>
                <a:schemeClr val="accent6">
                  <a:lumMod val="60000"/>
                  <a:lumOff val="40000"/>
                </a:schemeClr>
              </a:solidFill>
            </a:endParaRPr>
          </a:p>
        </p:txBody>
      </p:sp>
      <p:sp>
        <p:nvSpPr>
          <p:cNvPr id="10" name="TextBox 9"/>
          <p:cNvSpPr txBox="1"/>
          <p:nvPr/>
        </p:nvSpPr>
        <p:spPr>
          <a:xfrm>
            <a:off x="1861457" y="1528354"/>
            <a:ext cx="10143309" cy="5124480"/>
          </a:xfrm>
          <a:prstGeom prst="rect">
            <a:avLst/>
          </a:prstGeom>
          <a:noFill/>
        </p:spPr>
        <p:txBody>
          <a:bodyPr wrap="square" rtlCol="0">
            <a:spAutoFit/>
          </a:bodyPr>
          <a:lstStyle/>
          <a:p>
            <a:pPr>
              <a:lnSpc>
                <a:spcPct val="150000"/>
              </a:lnSpc>
            </a:pPr>
            <a:r>
              <a:rPr lang="el-GR" sz="2000" b="1" dirty="0" smtClean="0">
                <a:solidFill>
                  <a:schemeClr val="tx1">
                    <a:lumMod val="50000"/>
                    <a:lumOff val="50000"/>
                  </a:schemeClr>
                </a:solidFill>
              </a:rPr>
              <a:t>Μέσα συλλογής δεδομένων</a:t>
            </a:r>
            <a:r>
              <a:rPr lang="el-GR" sz="2000" dirty="0" smtClean="0"/>
              <a:t>: </a:t>
            </a:r>
            <a:r>
              <a:rPr lang="el-GR" sz="2000" b="1" dirty="0" smtClean="0"/>
              <a:t>3 ερωτηματολόγια Ανοικτών ερωτήσεων </a:t>
            </a:r>
          </a:p>
          <a:p>
            <a:pPr>
              <a:lnSpc>
                <a:spcPct val="150000"/>
              </a:lnSpc>
            </a:pPr>
            <a:endParaRPr lang="el-GR" sz="900" dirty="0" smtClean="0"/>
          </a:p>
          <a:p>
            <a:pPr>
              <a:lnSpc>
                <a:spcPct val="150000"/>
              </a:lnSpc>
            </a:pPr>
            <a:r>
              <a:rPr lang="el-GR" sz="2000" b="1" dirty="0" smtClean="0">
                <a:solidFill>
                  <a:schemeClr val="tx1">
                    <a:lumMod val="50000"/>
                    <a:lumOff val="50000"/>
                  </a:schemeClr>
                </a:solidFill>
              </a:rPr>
              <a:t>Επεξεργασία δεδομένων</a:t>
            </a:r>
            <a:r>
              <a:rPr lang="el-GR" sz="2000" dirty="0" smtClean="0"/>
              <a:t>:  </a:t>
            </a:r>
          </a:p>
          <a:p>
            <a:pPr>
              <a:lnSpc>
                <a:spcPct val="150000"/>
              </a:lnSpc>
            </a:pPr>
            <a:r>
              <a:rPr lang="el-GR" sz="2000" dirty="0" smtClean="0"/>
              <a:t>Μονάδα Ανάλυσης </a:t>
            </a:r>
            <a:r>
              <a:rPr lang="el-GR" sz="2000" b="1" dirty="0" smtClean="0">
                <a:solidFill>
                  <a:schemeClr val="accent2">
                    <a:lumMod val="60000"/>
                    <a:lumOff val="40000"/>
                  </a:schemeClr>
                </a:solidFill>
              </a:rPr>
              <a:t>το λεκτικό σύνολο με ολοκληρωμένο νόημα</a:t>
            </a:r>
            <a:endParaRPr lang="el-GR" sz="2000" dirty="0" smtClean="0"/>
          </a:p>
          <a:p>
            <a:pPr>
              <a:lnSpc>
                <a:spcPct val="150000"/>
              </a:lnSpc>
            </a:pPr>
            <a:r>
              <a:rPr lang="el-GR" sz="2000" dirty="0" smtClean="0"/>
              <a:t>10 ερευνητικοί άξονες (ερωτηματολόγιο ειδικών στην ΕξΑΕ), </a:t>
            </a:r>
          </a:p>
          <a:p>
            <a:pPr>
              <a:lnSpc>
                <a:spcPct val="150000"/>
              </a:lnSpc>
            </a:pPr>
            <a:r>
              <a:rPr lang="el-GR" sz="2000" dirty="0" smtClean="0"/>
              <a:t>3 ερευνητικοί άξονες (ερωτηματολόγιο φιλολόγων), </a:t>
            </a:r>
          </a:p>
          <a:p>
            <a:pPr>
              <a:lnSpc>
                <a:spcPct val="150000"/>
              </a:lnSpc>
            </a:pPr>
            <a:r>
              <a:rPr lang="el-GR" sz="2000" dirty="0" smtClean="0"/>
              <a:t>2 ερευνητικοί άξονες (ερωτηματολόγιο μαθητών),</a:t>
            </a:r>
          </a:p>
          <a:p>
            <a:pPr>
              <a:lnSpc>
                <a:spcPct val="150000"/>
              </a:lnSpc>
            </a:pPr>
            <a:r>
              <a:rPr lang="el-GR" sz="2000" dirty="0" smtClean="0"/>
              <a:t>επιμέρους κατηγορίες ανάλυσης.  </a:t>
            </a:r>
          </a:p>
          <a:p>
            <a:pPr>
              <a:lnSpc>
                <a:spcPct val="150000"/>
              </a:lnSpc>
            </a:pPr>
            <a:endParaRPr lang="el-GR" sz="900" dirty="0" smtClean="0"/>
          </a:p>
          <a:p>
            <a:pPr>
              <a:lnSpc>
                <a:spcPct val="150000"/>
              </a:lnSpc>
            </a:pPr>
            <a:r>
              <a:rPr lang="el-GR" sz="2000" b="1" dirty="0" smtClean="0">
                <a:solidFill>
                  <a:schemeClr val="tx1">
                    <a:lumMod val="50000"/>
                    <a:lumOff val="50000"/>
                  </a:schemeClr>
                </a:solidFill>
              </a:rPr>
              <a:t>Εγκυρότητα – Αξιοπιστία</a:t>
            </a:r>
            <a:r>
              <a:rPr lang="el-GR" sz="2000" dirty="0" smtClean="0"/>
              <a:t>:  </a:t>
            </a:r>
            <a:r>
              <a:rPr lang="el-GR" sz="2000" b="1" dirty="0" smtClean="0">
                <a:solidFill>
                  <a:schemeClr val="accent2">
                    <a:lumMod val="60000"/>
                    <a:lumOff val="40000"/>
                  </a:schemeClr>
                </a:solidFill>
              </a:rPr>
              <a:t>Τριγωνισμός</a:t>
            </a:r>
            <a:r>
              <a:rPr lang="el-GR" sz="2000" dirty="0"/>
              <a:t>,</a:t>
            </a:r>
            <a:endParaRPr lang="el-GR" sz="2000" dirty="0" smtClean="0"/>
          </a:p>
          <a:p>
            <a:pPr>
              <a:lnSpc>
                <a:spcPct val="150000"/>
              </a:lnSpc>
            </a:pPr>
            <a:r>
              <a:rPr lang="el-GR" sz="2000" dirty="0" smtClean="0"/>
              <a:t>μέσω της αποτίμησης του υλικού από </a:t>
            </a:r>
            <a:r>
              <a:rPr lang="el-GR" sz="2000" b="1" dirty="0" smtClean="0">
                <a:solidFill>
                  <a:schemeClr val="accent2">
                    <a:lumMod val="60000"/>
                    <a:lumOff val="40000"/>
                  </a:schemeClr>
                </a:solidFill>
              </a:rPr>
              <a:t>ειδικούς της ΕξΑΕ</a:t>
            </a:r>
            <a:r>
              <a:rPr lang="el-GR" sz="2000" dirty="0" smtClean="0"/>
              <a:t>, έμπειρους </a:t>
            </a:r>
            <a:r>
              <a:rPr lang="el-GR" sz="2000" b="1" dirty="0" smtClean="0">
                <a:solidFill>
                  <a:schemeClr val="accent2">
                    <a:lumMod val="60000"/>
                    <a:lumOff val="40000"/>
                  </a:schemeClr>
                </a:solidFill>
              </a:rPr>
              <a:t>φιλολόγους</a:t>
            </a:r>
            <a:r>
              <a:rPr lang="el-GR" sz="2000" dirty="0" smtClean="0"/>
              <a:t> στη διδασκαλία των αρχαίων ελληνικών Γ’ Λυκείου, </a:t>
            </a:r>
            <a:r>
              <a:rPr lang="el-GR" sz="2000" b="1" dirty="0" smtClean="0">
                <a:solidFill>
                  <a:schemeClr val="accent2">
                    <a:lumMod val="60000"/>
                    <a:lumOff val="40000"/>
                  </a:schemeClr>
                </a:solidFill>
              </a:rPr>
              <a:t>μαθητές</a:t>
            </a:r>
            <a:r>
              <a:rPr lang="el-GR" sz="2000" dirty="0" smtClean="0"/>
              <a:t> της Γ’ Λυκείου (ΟΠΑΣ).</a:t>
            </a:r>
          </a:p>
        </p:txBody>
      </p:sp>
    </p:spTree>
    <p:extLst>
      <p:ext uri="{BB962C8B-B14F-4D97-AF65-F5344CB8AC3E}">
        <p14:creationId xmlns:p14="http://schemas.microsoft.com/office/powerpoint/2010/main" val="20564069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Ορθογώνιο 1"/>
          <p:cNvSpPr/>
          <p:nvPr/>
        </p:nvSpPr>
        <p:spPr>
          <a:xfrm>
            <a:off x="1900646" y="538981"/>
            <a:ext cx="9026434" cy="646331"/>
          </a:xfrm>
          <a:prstGeom prst="rect">
            <a:avLst/>
          </a:prstGeom>
        </p:spPr>
        <p:txBody>
          <a:bodyPr wrap="square">
            <a:spAutoFit/>
          </a:bodyPr>
          <a:lstStyle/>
          <a:p>
            <a:pPr algn="ctr"/>
            <a:r>
              <a:rPr lang="el-GR" sz="3600" b="1" dirty="0" smtClean="0">
                <a:solidFill>
                  <a:schemeClr val="accent6">
                    <a:lumMod val="60000"/>
                    <a:lumOff val="40000"/>
                  </a:schemeClr>
                </a:solidFill>
              </a:rPr>
              <a:t>7. Αποτίμηση εκπαιδευτικού υλικού (3/3) </a:t>
            </a:r>
            <a:endParaRPr lang="el-GR" sz="3600" b="1" dirty="0">
              <a:solidFill>
                <a:schemeClr val="accent6">
                  <a:lumMod val="60000"/>
                  <a:lumOff val="40000"/>
                </a:schemeClr>
              </a:solidFill>
            </a:endParaRPr>
          </a:p>
        </p:txBody>
      </p:sp>
      <p:sp>
        <p:nvSpPr>
          <p:cNvPr id="3" name="TextBox 2"/>
          <p:cNvSpPr txBox="1"/>
          <p:nvPr/>
        </p:nvSpPr>
        <p:spPr>
          <a:xfrm>
            <a:off x="4056017" y="1459103"/>
            <a:ext cx="5669280" cy="461665"/>
          </a:xfrm>
          <a:prstGeom prst="rect">
            <a:avLst/>
          </a:prstGeom>
          <a:noFill/>
        </p:spPr>
        <p:txBody>
          <a:bodyPr wrap="square" rtlCol="0">
            <a:spAutoFit/>
          </a:bodyPr>
          <a:lstStyle/>
          <a:p>
            <a:r>
              <a:rPr lang="el-GR" sz="2400" b="1" dirty="0" smtClean="0"/>
              <a:t>Αποτελέσματα – Κύρια Ευρήματα </a:t>
            </a:r>
            <a:endParaRPr lang="el-GR" sz="2400" b="1" dirty="0"/>
          </a:p>
        </p:txBody>
      </p:sp>
      <p:sp>
        <p:nvSpPr>
          <p:cNvPr id="4" name="TextBox 3"/>
          <p:cNvSpPr txBox="1"/>
          <p:nvPr/>
        </p:nvSpPr>
        <p:spPr>
          <a:xfrm>
            <a:off x="2155371" y="2194560"/>
            <a:ext cx="9470572" cy="4108817"/>
          </a:xfrm>
          <a:prstGeom prst="rect">
            <a:avLst/>
          </a:prstGeom>
          <a:noFill/>
        </p:spPr>
        <p:txBody>
          <a:bodyPr wrap="square" rtlCol="0">
            <a:spAutoFit/>
          </a:bodyPr>
          <a:lstStyle/>
          <a:p>
            <a:pPr algn="just">
              <a:lnSpc>
                <a:spcPct val="150000"/>
              </a:lnSpc>
            </a:pPr>
            <a:r>
              <a:rPr lang="el-GR" b="1" dirty="0" smtClean="0">
                <a:solidFill>
                  <a:schemeClr val="accent6">
                    <a:lumMod val="60000"/>
                    <a:lumOff val="40000"/>
                  </a:schemeClr>
                </a:solidFill>
              </a:rPr>
              <a:t>1</a:t>
            </a:r>
            <a:r>
              <a:rPr lang="el-GR" b="1" baseline="30000" dirty="0" smtClean="0">
                <a:solidFill>
                  <a:schemeClr val="accent6">
                    <a:lumMod val="60000"/>
                    <a:lumOff val="40000"/>
                  </a:schemeClr>
                </a:solidFill>
              </a:rPr>
              <a:t>ο</a:t>
            </a:r>
            <a:r>
              <a:rPr lang="el-GR" b="1" dirty="0" smtClean="0">
                <a:solidFill>
                  <a:schemeClr val="accent6">
                    <a:lumMod val="60000"/>
                    <a:lumOff val="40000"/>
                  </a:schemeClr>
                </a:solidFill>
              </a:rPr>
              <a:t> Ερευνητικό ερώτημα</a:t>
            </a:r>
            <a:r>
              <a:rPr lang="el-GR" dirty="0" smtClean="0"/>
              <a:t>: Το Ε.Υ. </a:t>
            </a:r>
            <a:r>
              <a:rPr lang="el-GR" dirty="0" err="1" smtClean="0"/>
              <a:t>διέπεται</a:t>
            </a:r>
            <a:r>
              <a:rPr lang="el-GR" dirty="0" smtClean="0"/>
              <a:t> από τις </a:t>
            </a:r>
            <a:r>
              <a:rPr lang="el-GR" b="1" dirty="0" smtClean="0"/>
              <a:t>αρχές</a:t>
            </a:r>
            <a:r>
              <a:rPr lang="el-GR" dirty="0" smtClean="0"/>
              <a:t> και τη </a:t>
            </a:r>
            <a:r>
              <a:rPr lang="el-GR" b="1" dirty="0" smtClean="0"/>
              <a:t>μεθοδολογία</a:t>
            </a:r>
            <a:r>
              <a:rPr lang="el-GR" dirty="0" smtClean="0"/>
              <a:t> της εξ αποστάσεως εκπαίδευσης.</a:t>
            </a:r>
          </a:p>
          <a:p>
            <a:pPr algn="just">
              <a:lnSpc>
                <a:spcPct val="150000"/>
              </a:lnSpc>
            </a:pPr>
            <a:r>
              <a:rPr lang="el-GR" b="1" dirty="0" smtClean="0">
                <a:solidFill>
                  <a:schemeClr val="accent6">
                    <a:lumMod val="60000"/>
                    <a:lumOff val="40000"/>
                  </a:schemeClr>
                </a:solidFill>
              </a:rPr>
              <a:t>2</a:t>
            </a:r>
            <a:r>
              <a:rPr lang="el-GR" b="1" baseline="30000" dirty="0" smtClean="0">
                <a:solidFill>
                  <a:schemeClr val="accent6">
                    <a:lumMod val="60000"/>
                    <a:lumOff val="40000"/>
                  </a:schemeClr>
                </a:solidFill>
              </a:rPr>
              <a:t>ο</a:t>
            </a:r>
            <a:r>
              <a:rPr lang="el-GR" b="1" dirty="0" smtClean="0">
                <a:solidFill>
                  <a:schemeClr val="accent6">
                    <a:lumMod val="60000"/>
                    <a:lumOff val="40000"/>
                  </a:schemeClr>
                </a:solidFill>
              </a:rPr>
              <a:t> Ερευνητικό ερώτημα</a:t>
            </a:r>
            <a:r>
              <a:rPr lang="el-GR" dirty="0" smtClean="0"/>
              <a:t>: το Ε.Υ. έχει δημιουργηθεί σύμφωνα με τις </a:t>
            </a:r>
            <a:r>
              <a:rPr lang="el-GR" b="1" dirty="0" smtClean="0"/>
              <a:t>αρχές της </a:t>
            </a:r>
            <a:r>
              <a:rPr lang="el-GR" b="1" dirty="0" err="1" smtClean="0"/>
              <a:t>Πολυμεσικής</a:t>
            </a:r>
            <a:r>
              <a:rPr lang="el-GR" b="1" dirty="0" smtClean="0"/>
              <a:t> Μάθησης. </a:t>
            </a:r>
          </a:p>
          <a:p>
            <a:pPr algn="just">
              <a:lnSpc>
                <a:spcPct val="150000"/>
              </a:lnSpc>
            </a:pPr>
            <a:r>
              <a:rPr lang="el-GR" b="1" dirty="0" smtClean="0">
                <a:solidFill>
                  <a:schemeClr val="accent6">
                    <a:lumMod val="60000"/>
                    <a:lumOff val="40000"/>
                  </a:schemeClr>
                </a:solidFill>
              </a:rPr>
              <a:t>3</a:t>
            </a:r>
            <a:r>
              <a:rPr lang="el-GR" b="1" baseline="30000" dirty="0" smtClean="0">
                <a:solidFill>
                  <a:schemeClr val="accent6">
                    <a:lumMod val="60000"/>
                    <a:lumOff val="40000"/>
                  </a:schemeClr>
                </a:solidFill>
              </a:rPr>
              <a:t>ο</a:t>
            </a:r>
            <a:r>
              <a:rPr lang="el-GR" b="1" dirty="0" smtClean="0">
                <a:solidFill>
                  <a:schemeClr val="accent6">
                    <a:lumMod val="60000"/>
                    <a:lumOff val="40000"/>
                  </a:schemeClr>
                </a:solidFill>
              </a:rPr>
              <a:t> Ερευνητικό ερώτημα</a:t>
            </a:r>
            <a:r>
              <a:rPr lang="el-GR" dirty="0" smtClean="0"/>
              <a:t>: Το Ε.Υ. εξετάζει </a:t>
            </a:r>
            <a:r>
              <a:rPr lang="el-GR" b="1" dirty="0" smtClean="0"/>
              <a:t>σφαιρικά</a:t>
            </a:r>
            <a:r>
              <a:rPr lang="el-GR" dirty="0" smtClean="0"/>
              <a:t> το </a:t>
            </a:r>
            <a:r>
              <a:rPr lang="el-GR" dirty="0"/>
              <a:t>εκπαιδευτικό αντικείμενο και κρίνεται </a:t>
            </a:r>
            <a:r>
              <a:rPr lang="el-GR" b="1" dirty="0"/>
              <a:t>πλήρες</a:t>
            </a:r>
            <a:r>
              <a:rPr lang="el-GR" dirty="0"/>
              <a:t> για τη διδασκαλία της 15</a:t>
            </a:r>
            <a:r>
              <a:rPr lang="el-GR" baseline="30000" dirty="0"/>
              <a:t>ης</a:t>
            </a:r>
            <a:r>
              <a:rPr lang="el-GR" dirty="0"/>
              <a:t> Ενότητας του Φακέλου Υλικού. </a:t>
            </a:r>
            <a:endParaRPr lang="el-GR" dirty="0" smtClean="0"/>
          </a:p>
          <a:p>
            <a:pPr algn="just">
              <a:lnSpc>
                <a:spcPct val="150000"/>
              </a:lnSpc>
            </a:pPr>
            <a:r>
              <a:rPr lang="el-GR" b="1" dirty="0" smtClean="0">
                <a:solidFill>
                  <a:schemeClr val="accent6">
                    <a:lumMod val="60000"/>
                    <a:lumOff val="40000"/>
                  </a:schemeClr>
                </a:solidFill>
              </a:rPr>
              <a:t>4</a:t>
            </a:r>
            <a:r>
              <a:rPr lang="el-GR" b="1" baseline="30000" dirty="0" smtClean="0">
                <a:solidFill>
                  <a:schemeClr val="accent6">
                    <a:lumMod val="60000"/>
                    <a:lumOff val="40000"/>
                  </a:schemeClr>
                </a:solidFill>
              </a:rPr>
              <a:t>ο</a:t>
            </a:r>
            <a:r>
              <a:rPr lang="el-GR" b="1" dirty="0" smtClean="0">
                <a:solidFill>
                  <a:schemeClr val="accent6">
                    <a:lumMod val="60000"/>
                    <a:lumOff val="40000"/>
                  </a:schemeClr>
                </a:solidFill>
              </a:rPr>
              <a:t> Ερευνητικό ερώτημα</a:t>
            </a:r>
            <a:r>
              <a:rPr lang="el-GR" dirty="0" smtClean="0"/>
              <a:t>: το Ε.Υ. προωθεί </a:t>
            </a:r>
            <a:r>
              <a:rPr lang="el-GR" dirty="0"/>
              <a:t>την </a:t>
            </a:r>
            <a:r>
              <a:rPr lang="el-GR" b="1" dirty="0" err="1"/>
              <a:t>αυτοαξιολόγηση</a:t>
            </a:r>
            <a:r>
              <a:rPr lang="el-GR" dirty="0"/>
              <a:t> των μαθητών</a:t>
            </a:r>
            <a:r>
              <a:rPr lang="el-GR" dirty="0" smtClean="0"/>
              <a:t>.</a:t>
            </a:r>
            <a:endParaRPr lang="el-GR" dirty="0"/>
          </a:p>
          <a:p>
            <a:pPr algn="just">
              <a:lnSpc>
                <a:spcPct val="150000"/>
              </a:lnSpc>
            </a:pPr>
            <a:r>
              <a:rPr lang="el-GR" b="1" dirty="0" smtClean="0">
                <a:solidFill>
                  <a:schemeClr val="accent6">
                    <a:lumMod val="60000"/>
                    <a:lumOff val="40000"/>
                  </a:schemeClr>
                </a:solidFill>
              </a:rPr>
              <a:t>5</a:t>
            </a:r>
            <a:r>
              <a:rPr lang="el-GR" b="1" baseline="30000" dirty="0" smtClean="0">
                <a:solidFill>
                  <a:schemeClr val="accent6">
                    <a:lumMod val="60000"/>
                    <a:lumOff val="40000"/>
                  </a:schemeClr>
                </a:solidFill>
              </a:rPr>
              <a:t>ο</a:t>
            </a:r>
            <a:r>
              <a:rPr lang="el-GR" b="1" dirty="0" smtClean="0">
                <a:solidFill>
                  <a:schemeClr val="accent6">
                    <a:lumMod val="60000"/>
                    <a:lumOff val="40000"/>
                  </a:schemeClr>
                </a:solidFill>
              </a:rPr>
              <a:t> Ερευνητικό ερώτημα</a:t>
            </a:r>
            <a:r>
              <a:rPr lang="el-GR" dirty="0" smtClean="0"/>
              <a:t>: το </a:t>
            </a:r>
            <a:r>
              <a:rPr lang="el-GR" dirty="0"/>
              <a:t>εκπαιδευτικό υλικό βοηθά τον μαθητή να αντιληφθεί τη </a:t>
            </a:r>
            <a:r>
              <a:rPr lang="el-GR" b="1" dirty="0"/>
              <a:t>συσχέτιση του αρχαίου και </a:t>
            </a:r>
            <a:r>
              <a:rPr lang="el-GR" b="1" dirty="0" smtClean="0"/>
              <a:t>νέου ελληνικού λόγου.</a:t>
            </a:r>
            <a:endParaRPr lang="el-GR" b="1" dirty="0"/>
          </a:p>
          <a:p>
            <a:endParaRPr lang="el-GR" dirty="0"/>
          </a:p>
        </p:txBody>
      </p:sp>
    </p:spTree>
    <p:extLst>
      <p:ext uri="{BB962C8B-B14F-4D97-AF65-F5344CB8AC3E}">
        <p14:creationId xmlns:p14="http://schemas.microsoft.com/office/powerpoint/2010/main" val="7868754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2" name="TextBox 1"/>
          <p:cNvSpPr txBox="1"/>
          <p:nvPr/>
        </p:nvSpPr>
        <p:spPr>
          <a:xfrm>
            <a:off x="2730137" y="509451"/>
            <a:ext cx="7289074" cy="646331"/>
          </a:xfrm>
          <a:prstGeom prst="rect">
            <a:avLst/>
          </a:prstGeom>
          <a:noFill/>
        </p:spPr>
        <p:txBody>
          <a:bodyPr wrap="square" rtlCol="0">
            <a:spAutoFit/>
          </a:bodyPr>
          <a:lstStyle/>
          <a:p>
            <a:r>
              <a:rPr lang="el-GR" sz="3600" b="1" dirty="0" smtClean="0">
                <a:solidFill>
                  <a:schemeClr val="accent6">
                    <a:lumMod val="60000"/>
                    <a:lumOff val="40000"/>
                  </a:schemeClr>
                </a:solidFill>
              </a:rPr>
              <a:t>9. Συμπεράσματα </a:t>
            </a:r>
            <a:r>
              <a:rPr lang="el-GR" sz="3600" dirty="0" smtClean="0">
                <a:solidFill>
                  <a:schemeClr val="accent6">
                    <a:lumMod val="60000"/>
                    <a:lumOff val="40000"/>
                  </a:schemeClr>
                </a:solidFill>
              </a:rPr>
              <a:t>(1/8)</a:t>
            </a:r>
            <a:endParaRPr lang="el-GR" sz="3600" dirty="0">
              <a:solidFill>
                <a:schemeClr val="accent6">
                  <a:lumMod val="60000"/>
                  <a:lumOff val="40000"/>
                </a:schemeClr>
              </a:solidFill>
            </a:endParaRPr>
          </a:p>
        </p:txBody>
      </p:sp>
      <p:sp>
        <p:nvSpPr>
          <p:cNvPr id="3" name="TextBox 2"/>
          <p:cNvSpPr txBox="1"/>
          <p:nvPr/>
        </p:nvSpPr>
        <p:spPr>
          <a:xfrm>
            <a:off x="4481811" y="1295054"/>
            <a:ext cx="3043645" cy="400110"/>
          </a:xfrm>
          <a:prstGeom prst="rect">
            <a:avLst/>
          </a:prstGeom>
          <a:noFill/>
        </p:spPr>
        <p:txBody>
          <a:bodyPr wrap="square" rtlCol="0">
            <a:spAutoFit/>
          </a:bodyPr>
          <a:lstStyle/>
          <a:p>
            <a:r>
              <a:rPr lang="el-GR" sz="2000" b="1" dirty="0" smtClean="0"/>
              <a:t>1</a:t>
            </a:r>
            <a:r>
              <a:rPr lang="el-GR" sz="2000" b="1" baseline="30000" dirty="0" smtClean="0"/>
              <a:t>ο</a:t>
            </a:r>
            <a:r>
              <a:rPr lang="el-GR" sz="2000" b="1" dirty="0" smtClean="0"/>
              <a:t> Ερευνητικό Ερ</a:t>
            </a:r>
            <a:r>
              <a:rPr lang="el-GR" sz="2000" b="1" dirty="0"/>
              <a:t>ώ</a:t>
            </a:r>
            <a:r>
              <a:rPr lang="el-GR" sz="2000" b="1" dirty="0" smtClean="0"/>
              <a:t>τημα</a:t>
            </a:r>
            <a:endParaRPr lang="el-GR" sz="2000" b="1" dirty="0"/>
          </a:p>
        </p:txBody>
      </p:sp>
      <p:sp>
        <p:nvSpPr>
          <p:cNvPr id="4" name="Στρογγυλεμένο ορθογώνιο 3"/>
          <p:cNvSpPr/>
          <p:nvPr/>
        </p:nvSpPr>
        <p:spPr>
          <a:xfrm>
            <a:off x="2050868" y="1740648"/>
            <a:ext cx="8530046" cy="490505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l-GR" dirty="0" smtClean="0"/>
          </a:p>
          <a:p>
            <a:pPr marL="285750" indent="-285750">
              <a:buFont typeface="Arial" panose="020B0604020202020204" pitchFamily="34" charset="0"/>
              <a:buChar char="•"/>
            </a:pPr>
            <a:endParaRPr lang="el-GR" dirty="0"/>
          </a:p>
          <a:p>
            <a:endParaRPr lang="el-GR" dirty="0" smtClean="0"/>
          </a:p>
          <a:p>
            <a:pPr marL="285750" indent="-285750">
              <a:lnSpc>
                <a:spcPct val="150000"/>
              </a:lnSpc>
              <a:buFont typeface="Arial" panose="020B0604020202020204" pitchFamily="34" charset="0"/>
              <a:buChar char="•"/>
            </a:pPr>
            <a:r>
              <a:rPr lang="el-GR" dirty="0" smtClean="0"/>
              <a:t>Το Ε.Υ. χαρακτηρίζεται από επιστημονική συνοχή και τεκμηρίωση.</a:t>
            </a:r>
          </a:p>
          <a:p>
            <a:pPr marL="285750" indent="-285750">
              <a:lnSpc>
                <a:spcPct val="150000"/>
              </a:lnSpc>
              <a:buFont typeface="Arial" panose="020B0604020202020204" pitchFamily="34" charset="0"/>
              <a:buChar char="•"/>
            </a:pPr>
            <a:r>
              <a:rPr lang="el-GR" dirty="0" smtClean="0"/>
              <a:t>Στο Ε.Υ. γίνεται απλή – κατανοητή παρουσίαση του γνωστικού αντικειμένου.</a:t>
            </a:r>
          </a:p>
          <a:p>
            <a:pPr marL="285750" indent="-285750">
              <a:lnSpc>
                <a:spcPct val="150000"/>
              </a:lnSpc>
              <a:buFont typeface="Arial" panose="020B0604020202020204" pitchFamily="34" charset="0"/>
              <a:buChar char="•"/>
            </a:pPr>
            <a:r>
              <a:rPr lang="el-GR" dirty="0" smtClean="0"/>
              <a:t>Το Ε.Υ. χαρακτηρίζεται από ευχρηστία.</a:t>
            </a:r>
          </a:p>
          <a:p>
            <a:pPr marL="285750" indent="-285750">
              <a:lnSpc>
                <a:spcPct val="150000"/>
              </a:lnSpc>
              <a:buFont typeface="Arial" panose="020B0604020202020204" pitchFamily="34" charset="0"/>
              <a:buChar char="•"/>
            </a:pPr>
            <a:r>
              <a:rPr lang="el-GR" dirty="0" smtClean="0"/>
              <a:t>Το Ε.Υ. παρέχει υποστήριξη – καθοδήγηση στη μελέτη του εκπαιδευόμενου.</a:t>
            </a:r>
          </a:p>
          <a:p>
            <a:pPr marL="285750" indent="-285750">
              <a:lnSpc>
                <a:spcPct val="150000"/>
              </a:lnSpc>
              <a:buFont typeface="Arial" panose="020B0604020202020204" pitchFamily="34" charset="0"/>
              <a:buChar char="•"/>
            </a:pPr>
            <a:r>
              <a:rPr lang="el-GR" dirty="0" smtClean="0"/>
              <a:t>Το Ε.Υ. εμπεριέχει δραστηριότητες που ενθαρρύνουν τον εκπαιδευόμενο να διατυπώσει τις δικές του απόψεις σε σημαντικά ζητήματα και να εμπλουτίσει τις απόψεις του (</a:t>
            </a:r>
            <a:r>
              <a:rPr lang="el-GR" i="1" dirty="0" smtClean="0"/>
              <a:t>αλλά δεν υπάρχουν ερωτήσεις που να ενθαρρύνουν τη διατύπωση ερωτήσεων  ή την ανταλλαγή απόψεων</a:t>
            </a:r>
            <a:r>
              <a:rPr lang="el-GR" dirty="0" smtClean="0"/>
              <a:t>).</a:t>
            </a:r>
          </a:p>
          <a:p>
            <a:pPr marL="285750" indent="-285750">
              <a:lnSpc>
                <a:spcPct val="150000"/>
              </a:lnSpc>
              <a:buFont typeface="Arial" panose="020B0604020202020204" pitchFamily="34" charset="0"/>
              <a:buChar char="•"/>
            </a:pPr>
            <a:r>
              <a:rPr lang="el-GR" dirty="0" smtClean="0"/>
              <a:t>Το Ε.Υ. παρέχει τη δυνατότητα </a:t>
            </a:r>
            <a:r>
              <a:rPr lang="el-GR" dirty="0" err="1" smtClean="0"/>
              <a:t>Αναστοχασμού</a:t>
            </a:r>
            <a:r>
              <a:rPr lang="el-GR" dirty="0" smtClean="0"/>
              <a:t> – </a:t>
            </a:r>
            <a:r>
              <a:rPr lang="el-GR" dirty="0" err="1" smtClean="0"/>
              <a:t>Αυτοαξιολόγησης</a:t>
            </a:r>
            <a:r>
              <a:rPr lang="el-GR" dirty="0" smtClean="0"/>
              <a:t>. </a:t>
            </a:r>
          </a:p>
          <a:p>
            <a:pPr marL="285750" indent="-285750">
              <a:lnSpc>
                <a:spcPct val="150000"/>
              </a:lnSpc>
              <a:buFont typeface="Arial" panose="020B0604020202020204" pitchFamily="34" charset="0"/>
              <a:buChar char="•"/>
            </a:pPr>
            <a:r>
              <a:rPr lang="el-GR" dirty="0" smtClean="0"/>
              <a:t>Το Ε.Υ. χαρακτηρίζεται από σαφήνεια σκοπού και προσδοκώμενων μαθησιακών αποτελεσμάτων. </a:t>
            </a:r>
          </a:p>
          <a:p>
            <a:pPr marL="285750" indent="-285750">
              <a:buFont typeface="Arial" panose="020B0604020202020204" pitchFamily="34" charset="0"/>
              <a:buChar char="•"/>
            </a:pPr>
            <a:endParaRPr lang="el-GR" dirty="0" smtClean="0"/>
          </a:p>
          <a:p>
            <a:pPr marL="285750" indent="-285750">
              <a:buFont typeface="Arial" panose="020B0604020202020204" pitchFamily="34" charset="0"/>
              <a:buChar char="•"/>
            </a:pPr>
            <a:endParaRPr lang="el-GR" dirty="0"/>
          </a:p>
        </p:txBody>
      </p:sp>
    </p:spTree>
    <p:extLst>
      <p:ext uri="{BB962C8B-B14F-4D97-AF65-F5344CB8AC3E}">
        <p14:creationId xmlns:p14="http://schemas.microsoft.com/office/powerpoint/2010/main" val="2313086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2" name="TextBox 1"/>
          <p:cNvSpPr txBox="1"/>
          <p:nvPr/>
        </p:nvSpPr>
        <p:spPr>
          <a:xfrm>
            <a:off x="2730137" y="509451"/>
            <a:ext cx="7289074" cy="646331"/>
          </a:xfrm>
          <a:prstGeom prst="rect">
            <a:avLst/>
          </a:prstGeom>
          <a:noFill/>
        </p:spPr>
        <p:txBody>
          <a:bodyPr wrap="square" rtlCol="0">
            <a:spAutoFit/>
          </a:bodyPr>
          <a:lstStyle/>
          <a:p>
            <a:r>
              <a:rPr lang="el-GR" sz="3600" b="1" dirty="0" smtClean="0">
                <a:solidFill>
                  <a:schemeClr val="accent6">
                    <a:lumMod val="60000"/>
                    <a:lumOff val="40000"/>
                  </a:schemeClr>
                </a:solidFill>
              </a:rPr>
              <a:t>9.Συμπεράσματα </a:t>
            </a:r>
            <a:r>
              <a:rPr lang="el-GR" sz="3600" dirty="0" smtClean="0">
                <a:solidFill>
                  <a:schemeClr val="accent6">
                    <a:lumMod val="60000"/>
                    <a:lumOff val="40000"/>
                  </a:schemeClr>
                </a:solidFill>
              </a:rPr>
              <a:t>(2/8)</a:t>
            </a:r>
            <a:endParaRPr lang="el-GR" sz="3600" dirty="0">
              <a:solidFill>
                <a:schemeClr val="accent6">
                  <a:lumMod val="60000"/>
                  <a:lumOff val="40000"/>
                </a:schemeClr>
              </a:solidFill>
            </a:endParaRPr>
          </a:p>
        </p:txBody>
      </p:sp>
      <p:sp>
        <p:nvSpPr>
          <p:cNvPr id="3" name="TextBox 2"/>
          <p:cNvSpPr txBox="1"/>
          <p:nvPr/>
        </p:nvSpPr>
        <p:spPr>
          <a:xfrm>
            <a:off x="4481811" y="1295054"/>
            <a:ext cx="3043645" cy="400110"/>
          </a:xfrm>
          <a:prstGeom prst="rect">
            <a:avLst/>
          </a:prstGeom>
          <a:noFill/>
        </p:spPr>
        <p:txBody>
          <a:bodyPr wrap="square" rtlCol="0">
            <a:spAutoFit/>
          </a:bodyPr>
          <a:lstStyle/>
          <a:p>
            <a:r>
              <a:rPr lang="el-GR" sz="2000" b="1" dirty="0" smtClean="0"/>
              <a:t>1</a:t>
            </a:r>
            <a:r>
              <a:rPr lang="el-GR" sz="2000" b="1" baseline="30000" dirty="0" smtClean="0"/>
              <a:t>ο</a:t>
            </a:r>
            <a:r>
              <a:rPr lang="el-GR" sz="2000" b="1" dirty="0" smtClean="0"/>
              <a:t> Ερευνητικό Ερ</a:t>
            </a:r>
            <a:r>
              <a:rPr lang="el-GR" sz="2000" b="1" dirty="0"/>
              <a:t>ώ</a:t>
            </a:r>
            <a:r>
              <a:rPr lang="el-GR" sz="2000" b="1" dirty="0" smtClean="0"/>
              <a:t>τημα</a:t>
            </a:r>
            <a:endParaRPr lang="el-GR" sz="2000" b="1" dirty="0"/>
          </a:p>
        </p:txBody>
      </p:sp>
      <p:sp>
        <p:nvSpPr>
          <p:cNvPr id="6" name="TextBox 5"/>
          <p:cNvSpPr txBox="1"/>
          <p:nvPr/>
        </p:nvSpPr>
        <p:spPr>
          <a:xfrm>
            <a:off x="1785258" y="2063931"/>
            <a:ext cx="10406742" cy="3000821"/>
          </a:xfrm>
          <a:prstGeom prst="rect">
            <a:avLst/>
          </a:prstGeom>
          <a:noFill/>
        </p:spPr>
        <p:txBody>
          <a:bodyPr wrap="square" rtlCol="0">
            <a:spAutoFit/>
          </a:bodyPr>
          <a:lstStyle/>
          <a:p>
            <a:pPr>
              <a:lnSpc>
                <a:spcPct val="150000"/>
              </a:lnSpc>
            </a:pPr>
            <a:r>
              <a:rPr lang="el-GR" dirty="0" smtClean="0"/>
              <a:t>Τα παραπάνω συμπεράσματα συγκλίνουν με τα συμπεράσματα των παρακάτω ερευνών:</a:t>
            </a:r>
          </a:p>
          <a:p>
            <a:pPr>
              <a:lnSpc>
                <a:spcPct val="150000"/>
              </a:lnSpc>
            </a:pPr>
            <a:endParaRPr lang="el-GR" dirty="0"/>
          </a:p>
          <a:p>
            <a:pPr>
              <a:lnSpc>
                <a:spcPct val="150000"/>
              </a:lnSpc>
            </a:pPr>
            <a:r>
              <a:rPr lang="el-GR" dirty="0" err="1" smtClean="0"/>
              <a:t>Σταυγιανουδάκης</a:t>
            </a:r>
            <a:r>
              <a:rPr lang="el-GR" dirty="0" smtClean="0"/>
              <a:t> και </a:t>
            </a:r>
            <a:r>
              <a:rPr lang="el-GR" dirty="0" err="1" smtClean="0"/>
              <a:t>Καλογιαννάκη</a:t>
            </a:r>
            <a:r>
              <a:rPr lang="el-GR" dirty="0" smtClean="0"/>
              <a:t> (2019) – ευχρηστία Ε.Υ.</a:t>
            </a:r>
          </a:p>
          <a:p>
            <a:pPr>
              <a:lnSpc>
                <a:spcPct val="150000"/>
              </a:lnSpc>
            </a:pPr>
            <a:r>
              <a:rPr lang="el-GR" dirty="0" err="1" smtClean="0"/>
              <a:t>Σπανακά</a:t>
            </a:r>
            <a:r>
              <a:rPr lang="el-GR" dirty="0" smtClean="0"/>
              <a:t> και </a:t>
            </a:r>
            <a:r>
              <a:rPr lang="el-GR" dirty="0" err="1" smtClean="0"/>
              <a:t>Λιοναράκη</a:t>
            </a:r>
            <a:r>
              <a:rPr lang="el-GR" dirty="0" smtClean="0"/>
              <a:t> (2017) - απλή και κατανοητή παρουσίαση/ αρχές ΕξΑΕ</a:t>
            </a:r>
          </a:p>
          <a:p>
            <a:pPr>
              <a:lnSpc>
                <a:spcPct val="150000"/>
              </a:lnSpc>
            </a:pPr>
            <a:r>
              <a:rPr lang="el-GR" dirty="0" smtClean="0"/>
              <a:t>Παπαϊωάννου, Κουτρομάνου, </a:t>
            </a:r>
            <a:r>
              <a:rPr lang="el-GR" dirty="0" err="1" smtClean="0"/>
              <a:t>Κωτσίδης</a:t>
            </a:r>
            <a:r>
              <a:rPr lang="el-GR" dirty="0" smtClean="0"/>
              <a:t> &amp; Αναστασιάδης </a:t>
            </a:r>
            <a:r>
              <a:rPr lang="el-GR" dirty="0"/>
              <a:t>(</a:t>
            </a:r>
            <a:r>
              <a:rPr lang="el-GR" dirty="0" smtClean="0"/>
              <a:t>2021) –μέσα από το Ε.Υ. προωθείται η όξυνση της κρίσης.</a:t>
            </a:r>
          </a:p>
          <a:p>
            <a:pPr>
              <a:lnSpc>
                <a:spcPct val="150000"/>
              </a:lnSpc>
            </a:pPr>
            <a:r>
              <a:rPr lang="el-GR" dirty="0" err="1" smtClean="0"/>
              <a:t>Ραλλιάς</a:t>
            </a:r>
            <a:r>
              <a:rPr lang="el-GR" dirty="0" smtClean="0"/>
              <a:t> και Αναστασιάδης (2015) – Το Ε.Υ. παρέχει τη δυνατότητα </a:t>
            </a:r>
            <a:r>
              <a:rPr lang="el-GR" dirty="0" err="1" smtClean="0"/>
              <a:t>Αναστοχασμού</a:t>
            </a:r>
            <a:r>
              <a:rPr lang="el-GR" dirty="0" smtClean="0"/>
              <a:t> και </a:t>
            </a:r>
            <a:r>
              <a:rPr lang="el-GR" dirty="0" err="1" smtClean="0"/>
              <a:t>Αυτοαξιολόγησης</a:t>
            </a:r>
            <a:endParaRPr lang="el-GR" dirty="0"/>
          </a:p>
        </p:txBody>
      </p:sp>
      <p:sp>
        <p:nvSpPr>
          <p:cNvPr id="8" name="Δεξί βέλος 7"/>
          <p:cNvSpPr/>
          <p:nvPr/>
        </p:nvSpPr>
        <p:spPr>
          <a:xfrm>
            <a:off x="1378131" y="3069771"/>
            <a:ext cx="352698" cy="18288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9" name="Δεξί βέλος 8"/>
          <p:cNvSpPr/>
          <p:nvPr/>
        </p:nvSpPr>
        <p:spPr>
          <a:xfrm>
            <a:off x="1349828" y="3461657"/>
            <a:ext cx="352698" cy="18288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0" name="Δεξί βέλος 9"/>
          <p:cNvSpPr/>
          <p:nvPr/>
        </p:nvSpPr>
        <p:spPr>
          <a:xfrm>
            <a:off x="1330234" y="3918855"/>
            <a:ext cx="352698" cy="18288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1" name="Δεξί βέλος 10"/>
          <p:cNvSpPr/>
          <p:nvPr/>
        </p:nvSpPr>
        <p:spPr>
          <a:xfrm>
            <a:off x="1378131" y="4702628"/>
            <a:ext cx="352698" cy="18288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5486017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730137" y="509451"/>
            <a:ext cx="7289074" cy="646331"/>
          </a:xfrm>
          <a:prstGeom prst="rect">
            <a:avLst/>
          </a:prstGeom>
          <a:noFill/>
        </p:spPr>
        <p:txBody>
          <a:bodyPr wrap="square" rtlCol="0">
            <a:spAutoFit/>
          </a:bodyPr>
          <a:lstStyle/>
          <a:p>
            <a:r>
              <a:rPr lang="el-GR" sz="3600" b="1" dirty="0" smtClean="0">
                <a:solidFill>
                  <a:schemeClr val="accent6">
                    <a:lumMod val="60000"/>
                    <a:lumOff val="40000"/>
                  </a:schemeClr>
                </a:solidFill>
              </a:rPr>
              <a:t>9.Συμπεράσματα </a:t>
            </a:r>
            <a:r>
              <a:rPr lang="el-GR" sz="3600" dirty="0" smtClean="0">
                <a:solidFill>
                  <a:schemeClr val="accent6">
                    <a:lumMod val="60000"/>
                    <a:lumOff val="40000"/>
                  </a:schemeClr>
                </a:solidFill>
              </a:rPr>
              <a:t>(3/8)</a:t>
            </a:r>
            <a:endParaRPr lang="el-GR" sz="3600" dirty="0">
              <a:solidFill>
                <a:schemeClr val="accent6">
                  <a:lumMod val="60000"/>
                  <a:lumOff val="40000"/>
                </a:schemeClr>
              </a:solidFill>
            </a:endParaRPr>
          </a:p>
        </p:txBody>
      </p:sp>
      <p:sp>
        <p:nvSpPr>
          <p:cNvPr id="3" name="TextBox 2"/>
          <p:cNvSpPr txBox="1"/>
          <p:nvPr/>
        </p:nvSpPr>
        <p:spPr>
          <a:xfrm>
            <a:off x="4362994" y="1328299"/>
            <a:ext cx="2821577" cy="400110"/>
          </a:xfrm>
          <a:prstGeom prst="rect">
            <a:avLst/>
          </a:prstGeom>
          <a:noFill/>
        </p:spPr>
        <p:txBody>
          <a:bodyPr wrap="square" rtlCol="0">
            <a:spAutoFit/>
          </a:bodyPr>
          <a:lstStyle/>
          <a:p>
            <a:r>
              <a:rPr lang="el-GR" sz="2000" b="1" dirty="0" smtClean="0"/>
              <a:t>2</a:t>
            </a:r>
            <a:r>
              <a:rPr lang="el-GR" sz="2000" b="1" baseline="30000" dirty="0" smtClean="0"/>
              <a:t>ο</a:t>
            </a:r>
            <a:r>
              <a:rPr lang="el-GR" sz="2000" b="1" dirty="0" smtClean="0"/>
              <a:t> Ερευνητικό Ερώτημα </a:t>
            </a:r>
            <a:endParaRPr lang="el-GR" sz="2000" b="1" dirty="0"/>
          </a:p>
        </p:txBody>
      </p:sp>
      <p:sp>
        <p:nvSpPr>
          <p:cNvPr id="12" name="Οβάλ 11"/>
          <p:cNvSpPr/>
          <p:nvPr/>
        </p:nvSpPr>
        <p:spPr>
          <a:xfrm>
            <a:off x="2253191" y="2421705"/>
            <a:ext cx="3146897" cy="288689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
        <p:nvSpPr>
          <p:cNvPr id="6" name="TextBox 5"/>
          <p:cNvSpPr txBox="1"/>
          <p:nvPr/>
        </p:nvSpPr>
        <p:spPr>
          <a:xfrm>
            <a:off x="2478825" y="2996398"/>
            <a:ext cx="3344092" cy="2031325"/>
          </a:xfrm>
          <a:prstGeom prst="rect">
            <a:avLst/>
          </a:prstGeom>
          <a:noFill/>
        </p:spPr>
        <p:txBody>
          <a:bodyPr wrap="square" rtlCol="0">
            <a:spAutoFit/>
          </a:bodyPr>
          <a:lstStyle/>
          <a:p>
            <a:pPr>
              <a:lnSpc>
                <a:spcPct val="150000"/>
              </a:lnSpc>
            </a:pPr>
            <a:r>
              <a:rPr lang="el-GR" dirty="0"/>
              <a:t>Το Ε.Υ. έχει δημιουργηθεί σύμφωνα με τις αρχές της</a:t>
            </a:r>
            <a:r>
              <a:rPr lang="en-US" dirty="0"/>
              <a:t> </a:t>
            </a:r>
            <a:r>
              <a:rPr lang="el-GR" dirty="0"/>
              <a:t>Θεωρίας της  </a:t>
            </a:r>
            <a:r>
              <a:rPr lang="el-GR" b="1" dirty="0" err="1">
                <a:solidFill>
                  <a:schemeClr val="accent6">
                    <a:lumMod val="60000"/>
                    <a:lumOff val="40000"/>
                  </a:schemeClr>
                </a:solidFill>
              </a:rPr>
              <a:t>Πολυμεσικής</a:t>
            </a:r>
            <a:r>
              <a:rPr lang="el-GR" b="1" dirty="0">
                <a:solidFill>
                  <a:schemeClr val="accent6">
                    <a:lumMod val="60000"/>
                    <a:lumOff val="40000"/>
                  </a:schemeClr>
                </a:solidFill>
              </a:rPr>
              <a:t> Μάθησης του </a:t>
            </a:r>
            <a:r>
              <a:rPr lang="en-US" b="1" dirty="0">
                <a:solidFill>
                  <a:schemeClr val="accent6">
                    <a:lumMod val="60000"/>
                    <a:lumOff val="40000"/>
                  </a:schemeClr>
                </a:solidFill>
              </a:rPr>
              <a:t>Mayer</a:t>
            </a:r>
            <a:r>
              <a:rPr lang="en-US" dirty="0"/>
              <a:t>. </a:t>
            </a:r>
            <a:endParaRPr lang="el-GR" dirty="0"/>
          </a:p>
          <a:p>
            <a:endParaRPr lang="el-GR" dirty="0"/>
          </a:p>
        </p:txBody>
      </p:sp>
      <p:sp>
        <p:nvSpPr>
          <p:cNvPr id="13" name="TextBox 12"/>
          <p:cNvSpPr txBox="1"/>
          <p:nvPr/>
        </p:nvSpPr>
        <p:spPr>
          <a:xfrm>
            <a:off x="6693489" y="1983415"/>
            <a:ext cx="4200933" cy="466281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l-GR" dirty="0" err="1" smtClean="0"/>
              <a:t>Πολυμεσική</a:t>
            </a:r>
            <a:r>
              <a:rPr lang="el-GR" dirty="0" smtClean="0"/>
              <a:t> Αρχή</a:t>
            </a:r>
          </a:p>
          <a:p>
            <a:pPr marL="285750" indent="-285750">
              <a:lnSpc>
                <a:spcPct val="150000"/>
              </a:lnSpc>
              <a:buFont typeface="Arial" panose="020B0604020202020204" pitchFamily="34" charset="0"/>
              <a:buChar char="•"/>
            </a:pPr>
            <a:r>
              <a:rPr lang="el-GR" dirty="0" smtClean="0"/>
              <a:t>Αρχή της </a:t>
            </a:r>
            <a:r>
              <a:rPr lang="el-GR" dirty="0" err="1" smtClean="0"/>
              <a:t>Τροπικότητας</a:t>
            </a:r>
            <a:endParaRPr lang="el-GR" dirty="0" smtClean="0"/>
          </a:p>
          <a:p>
            <a:pPr marL="285750" indent="-285750">
              <a:lnSpc>
                <a:spcPct val="150000"/>
              </a:lnSpc>
              <a:buFont typeface="Arial" panose="020B0604020202020204" pitchFamily="34" charset="0"/>
              <a:buChar char="•"/>
            </a:pPr>
            <a:r>
              <a:rPr lang="el-GR" dirty="0" smtClean="0"/>
              <a:t>Αρχή της Συνοχής</a:t>
            </a:r>
          </a:p>
          <a:p>
            <a:pPr marL="285750" indent="-285750">
              <a:lnSpc>
                <a:spcPct val="150000"/>
              </a:lnSpc>
              <a:buFont typeface="Arial" panose="020B0604020202020204" pitchFamily="34" charset="0"/>
              <a:buChar char="•"/>
            </a:pPr>
            <a:r>
              <a:rPr lang="el-GR" dirty="0" smtClean="0"/>
              <a:t>Αρχή του Πλεονασμού</a:t>
            </a:r>
          </a:p>
          <a:p>
            <a:pPr marL="285750" indent="-285750">
              <a:lnSpc>
                <a:spcPct val="150000"/>
              </a:lnSpc>
              <a:buFont typeface="Arial" panose="020B0604020202020204" pitchFamily="34" charset="0"/>
              <a:buChar char="•"/>
            </a:pPr>
            <a:r>
              <a:rPr lang="el-GR" dirty="0" smtClean="0"/>
              <a:t>Αρχή της προσωποποίησης</a:t>
            </a:r>
          </a:p>
          <a:p>
            <a:pPr marL="285750" indent="-285750">
              <a:lnSpc>
                <a:spcPct val="150000"/>
              </a:lnSpc>
              <a:buFont typeface="Arial" panose="020B0604020202020204" pitchFamily="34" charset="0"/>
              <a:buChar char="•"/>
            </a:pPr>
            <a:r>
              <a:rPr lang="el-GR" dirty="0" smtClean="0"/>
              <a:t>Αρχή χωρικής και χρονικής συνάφειας</a:t>
            </a:r>
          </a:p>
          <a:p>
            <a:pPr marL="285750" indent="-285750">
              <a:lnSpc>
                <a:spcPct val="150000"/>
              </a:lnSpc>
              <a:buFont typeface="Arial" panose="020B0604020202020204" pitchFamily="34" charset="0"/>
              <a:buChar char="•"/>
            </a:pPr>
            <a:r>
              <a:rPr lang="el-GR" dirty="0" smtClean="0"/>
              <a:t>Αρχή της Προπαίδευσης</a:t>
            </a:r>
          </a:p>
          <a:p>
            <a:pPr marL="285750" indent="-285750">
              <a:lnSpc>
                <a:spcPct val="150000"/>
              </a:lnSpc>
              <a:buFont typeface="Arial" panose="020B0604020202020204" pitchFamily="34" charset="0"/>
              <a:buChar char="•"/>
            </a:pPr>
            <a:r>
              <a:rPr lang="el-GR" dirty="0" smtClean="0"/>
              <a:t>Αρχή της Φωνής</a:t>
            </a:r>
          </a:p>
          <a:p>
            <a:pPr marL="285750" indent="-285750">
              <a:lnSpc>
                <a:spcPct val="150000"/>
              </a:lnSpc>
              <a:buFont typeface="Arial" panose="020B0604020202020204" pitchFamily="34" charset="0"/>
              <a:buChar char="•"/>
            </a:pPr>
            <a:r>
              <a:rPr lang="el-GR" dirty="0" smtClean="0"/>
              <a:t>Αρχή της Εικόνας</a:t>
            </a:r>
          </a:p>
          <a:p>
            <a:pPr marL="285750" indent="-285750">
              <a:lnSpc>
                <a:spcPct val="150000"/>
              </a:lnSpc>
              <a:buFont typeface="Arial" panose="020B0604020202020204" pitchFamily="34" charset="0"/>
              <a:buChar char="•"/>
            </a:pPr>
            <a:r>
              <a:rPr lang="el-GR" dirty="0" smtClean="0"/>
              <a:t>Αρχή της Κατάτμησης </a:t>
            </a:r>
          </a:p>
          <a:p>
            <a:pPr marL="285750" indent="-285750">
              <a:lnSpc>
                <a:spcPct val="150000"/>
              </a:lnSpc>
              <a:buFont typeface="Arial" panose="020B0604020202020204" pitchFamily="34" charset="0"/>
              <a:buChar char="•"/>
            </a:pPr>
            <a:r>
              <a:rPr lang="el-GR" dirty="0" smtClean="0"/>
              <a:t>Αρχή της Σηματοδότησης </a:t>
            </a:r>
            <a:endParaRPr lang="el-GR" dirty="0"/>
          </a:p>
        </p:txBody>
      </p:sp>
    </p:spTree>
    <p:extLst>
      <p:ext uri="{BB962C8B-B14F-4D97-AF65-F5344CB8AC3E}">
        <p14:creationId xmlns:p14="http://schemas.microsoft.com/office/powerpoint/2010/main" val="1854310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103121" y="522513"/>
            <a:ext cx="6230983" cy="584775"/>
          </a:xfrm>
          <a:prstGeom prst="rect">
            <a:avLst/>
          </a:prstGeom>
          <a:noFill/>
        </p:spPr>
        <p:txBody>
          <a:bodyPr wrap="square" rtlCol="0">
            <a:spAutoFit/>
          </a:bodyPr>
          <a:lstStyle/>
          <a:p>
            <a:r>
              <a:rPr lang="el-GR" sz="3200" b="1" i="1" dirty="0" smtClean="0">
                <a:solidFill>
                  <a:schemeClr val="accent6">
                    <a:lumMod val="60000"/>
                    <a:lumOff val="40000"/>
                  </a:schemeClr>
                </a:solidFill>
              </a:rPr>
              <a:t>Ευχαριστίες</a:t>
            </a:r>
            <a:endParaRPr lang="el-GR" sz="3200" b="1" i="1" dirty="0">
              <a:solidFill>
                <a:schemeClr val="accent6">
                  <a:lumMod val="60000"/>
                  <a:lumOff val="40000"/>
                </a:schemeClr>
              </a:solidFill>
            </a:endParaRPr>
          </a:p>
        </p:txBody>
      </p:sp>
      <p:sp>
        <p:nvSpPr>
          <p:cNvPr id="3" name="TextBox 2"/>
          <p:cNvSpPr txBox="1"/>
          <p:nvPr/>
        </p:nvSpPr>
        <p:spPr>
          <a:xfrm>
            <a:off x="2233750" y="1165239"/>
            <a:ext cx="4180113" cy="5493812"/>
          </a:xfrm>
          <a:prstGeom prst="rect">
            <a:avLst/>
          </a:prstGeom>
          <a:noFill/>
        </p:spPr>
        <p:txBody>
          <a:bodyPr wrap="square" rtlCol="0">
            <a:spAutoFit/>
          </a:bodyPr>
          <a:lstStyle/>
          <a:p>
            <a:pPr>
              <a:lnSpc>
                <a:spcPct val="150000"/>
              </a:lnSpc>
            </a:pPr>
            <a:r>
              <a:rPr lang="el-GR" dirty="0" smtClean="0"/>
              <a:t>Θα ήθελα να ευχαριστήσω:</a:t>
            </a:r>
          </a:p>
          <a:p>
            <a:pPr>
              <a:lnSpc>
                <a:spcPct val="150000"/>
              </a:lnSpc>
            </a:pPr>
            <a:endParaRPr lang="el-GR" dirty="0" smtClean="0"/>
          </a:p>
          <a:p>
            <a:pPr>
              <a:lnSpc>
                <a:spcPct val="150000"/>
              </a:lnSpc>
            </a:pPr>
            <a:r>
              <a:rPr lang="el-GR" dirty="0" smtClean="0"/>
              <a:t>Την τριμελή επιτροπή επίβλεψης:</a:t>
            </a:r>
          </a:p>
          <a:p>
            <a:pPr marL="285750" indent="-285750">
              <a:lnSpc>
                <a:spcPct val="150000"/>
              </a:lnSpc>
              <a:buFont typeface="Arial" panose="020B0604020202020204" pitchFamily="34" charset="0"/>
              <a:buChar char="•"/>
            </a:pPr>
            <a:r>
              <a:rPr lang="el-GR" dirty="0" smtClean="0"/>
              <a:t>κ. Χαλκιαδάκη Εμμανουήλ</a:t>
            </a:r>
          </a:p>
          <a:p>
            <a:pPr marL="285750" indent="-285750">
              <a:lnSpc>
                <a:spcPct val="150000"/>
              </a:lnSpc>
              <a:buFont typeface="Arial" panose="020B0604020202020204" pitchFamily="34" charset="0"/>
              <a:buChar char="•"/>
            </a:pPr>
            <a:r>
              <a:rPr lang="el-GR" dirty="0" smtClean="0"/>
              <a:t>κ. </a:t>
            </a:r>
            <a:r>
              <a:rPr lang="el-GR" dirty="0" err="1" smtClean="0"/>
              <a:t>Κωτσίδη</a:t>
            </a:r>
            <a:r>
              <a:rPr lang="el-GR" dirty="0" smtClean="0"/>
              <a:t> Κωνσταντίνο</a:t>
            </a:r>
          </a:p>
          <a:p>
            <a:pPr marL="285750" indent="-285750">
              <a:lnSpc>
                <a:spcPct val="150000"/>
              </a:lnSpc>
              <a:buFont typeface="Arial" panose="020B0604020202020204" pitchFamily="34" charset="0"/>
              <a:buChar char="•"/>
            </a:pPr>
            <a:r>
              <a:rPr lang="el-GR" dirty="0" smtClean="0"/>
              <a:t>κ. </a:t>
            </a:r>
            <a:r>
              <a:rPr lang="el-GR" dirty="0" err="1" smtClean="0"/>
              <a:t>Μουζάκη</a:t>
            </a:r>
            <a:r>
              <a:rPr lang="el-GR" dirty="0" smtClean="0"/>
              <a:t> Χαράλαμπο</a:t>
            </a:r>
          </a:p>
          <a:p>
            <a:pPr marL="285750" indent="-285750">
              <a:lnSpc>
                <a:spcPct val="150000"/>
              </a:lnSpc>
              <a:buFont typeface="Arial" panose="020B0604020202020204" pitchFamily="34" charset="0"/>
              <a:buChar char="•"/>
            </a:pPr>
            <a:endParaRPr lang="el-GR" dirty="0"/>
          </a:p>
          <a:p>
            <a:pPr>
              <a:lnSpc>
                <a:spcPct val="150000"/>
              </a:lnSpc>
            </a:pPr>
            <a:r>
              <a:rPr lang="el-GR" dirty="0" smtClean="0"/>
              <a:t>Τους συμμετέχοντες στην έρευνα:</a:t>
            </a:r>
          </a:p>
          <a:p>
            <a:pPr marL="285750" indent="-285750">
              <a:lnSpc>
                <a:spcPct val="150000"/>
              </a:lnSpc>
              <a:buFont typeface="Arial" panose="020B0604020202020204" pitchFamily="34" charset="0"/>
              <a:buChar char="•"/>
            </a:pPr>
            <a:r>
              <a:rPr lang="el-GR" dirty="0" smtClean="0"/>
              <a:t>Ειδικούς στην ΕξΑΕ</a:t>
            </a:r>
          </a:p>
          <a:p>
            <a:pPr marL="285750" indent="-285750">
              <a:lnSpc>
                <a:spcPct val="150000"/>
              </a:lnSpc>
              <a:buFont typeface="Arial" panose="020B0604020202020204" pitchFamily="34" charset="0"/>
              <a:buChar char="•"/>
            </a:pPr>
            <a:r>
              <a:rPr lang="el-GR" dirty="0" smtClean="0"/>
              <a:t>Εκπαιδευτικούς</a:t>
            </a:r>
          </a:p>
          <a:p>
            <a:pPr marL="285750" indent="-285750">
              <a:lnSpc>
                <a:spcPct val="150000"/>
              </a:lnSpc>
              <a:buFont typeface="Arial" panose="020B0604020202020204" pitchFamily="34" charset="0"/>
              <a:buChar char="•"/>
            </a:pPr>
            <a:r>
              <a:rPr lang="el-GR" dirty="0" smtClean="0"/>
              <a:t>Μαθητές</a:t>
            </a:r>
            <a:endParaRPr lang="el-GR" dirty="0"/>
          </a:p>
          <a:p>
            <a:pPr>
              <a:lnSpc>
                <a:spcPct val="150000"/>
              </a:lnSpc>
            </a:pPr>
            <a:r>
              <a:rPr lang="el-GR" dirty="0"/>
              <a:t>Τ</a:t>
            </a:r>
            <a:r>
              <a:rPr lang="el-GR" dirty="0" smtClean="0"/>
              <a:t>α μέλη της ομάδας μου «Τριώνυμα»</a:t>
            </a:r>
          </a:p>
          <a:p>
            <a:pPr>
              <a:lnSpc>
                <a:spcPct val="150000"/>
              </a:lnSpc>
            </a:pPr>
            <a:r>
              <a:rPr lang="el-GR" dirty="0"/>
              <a:t>Τ</a:t>
            </a:r>
            <a:r>
              <a:rPr lang="el-GR" dirty="0" smtClean="0"/>
              <a:t>ην οικογένειά μου</a:t>
            </a:r>
          </a:p>
        </p:txBody>
      </p:sp>
      <p:pic>
        <p:nvPicPr>
          <p:cNvPr id="9" name="Εικόνα 8"/>
          <p:cNvPicPr/>
          <p:nvPr/>
        </p:nvPicPr>
        <p:blipFill>
          <a:blip r:embed="rId2">
            <a:extLst>
              <a:ext uri="{28A0092B-C50C-407E-A947-70E740481C1C}">
                <a14:useLocalDpi xmlns:a14="http://schemas.microsoft.com/office/drawing/2010/main" val="0"/>
              </a:ext>
            </a:extLst>
          </a:blip>
          <a:stretch>
            <a:fillRect/>
          </a:stretch>
        </p:blipFill>
        <p:spPr>
          <a:xfrm>
            <a:off x="8786949" y="4258491"/>
            <a:ext cx="2773680" cy="1094399"/>
          </a:xfrm>
          <a:prstGeom prst="rect">
            <a:avLst/>
          </a:prstGeom>
        </p:spPr>
      </p:pic>
    </p:spTree>
    <p:extLst>
      <p:ext uri="{BB962C8B-B14F-4D97-AF65-F5344CB8AC3E}">
        <p14:creationId xmlns:p14="http://schemas.microsoft.com/office/powerpoint/2010/main" val="115713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730137" y="509451"/>
            <a:ext cx="7289074" cy="646331"/>
          </a:xfrm>
          <a:prstGeom prst="rect">
            <a:avLst/>
          </a:prstGeom>
          <a:noFill/>
        </p:spPr>
        <p:txBody>
          <a:bodyPr wrap="square" rtlCol="0">
            <a:spAutoFit/>
          </a:bodyPr>
          <a:lstStyle/>
          <a:p>
            <a:r>
              <a:rPr lang="el-GR" sz="3600" b="1" dirty="0" smtClean="0">
                <a:solidFill>
                  <a:schemeClr val="accent6">
                    <a:lumMod val="60000"/>
                    <a:lumOff val="40000"/>
                  </a:schemeClr>
                </a:solidFill>
              </a:rPr>
              <a:t>9.Συμπεράσματα </a:t>
            </a:r>
            <a:r>
              <a:rPr lang="el-GR" sz="3600" dirty="0" smtClean="0">
                <a:solidFill>
                  <a:schemeClr val="accent6">
                    <a:lumMod val="60000"/>
                    <a:lumOff val="40000"/>
                  </a:schemeClr>
                </a:solidFill>
              </a:rPr>
              <a:t>(4/</a:t>
            </a:r>
            <a:r>
              <a:rPr lang="el-GR" sz="3600" dirty="0">
                <a:solidFill>
                  <a:schemeClr val="accent6">
                    <a:lumMod val="60000"/>
                    <a:lumOff val="40000"/>
                  </a:schemeClr>
                </a:solidFill>
              </a:rPr>
              <a:t>8</a:t>
            </a:r>
            <a:r>
              <a:rPr lang="el-GR" sz="3600" dirty="0" smtClean="0">
                <a:solidFill>
                  <a:schemeClr val="accent6">
                    <a:lumMod val="60000"/>
                    <a:lumOff val="40000"/>
                  </a:schemeClr>
                </a:solidFill>
              </a:rPr>
              <a:t>)</a:t>
            </a:r>
            <a:endParaRPr lang="el-GR" sz="3600" dirty="0">
              <a:solidFill>
                <a:schemeClr val="accent6">
                  <a:lumMod val="60000"/>
                  <a:lumOff val="40000"/>
                </a:schemeClr>
              </a:solidFill>
            </a:endParaRPr>
          </a:p>
        </p:txBody>
      </p:sp>
      <p:sp>
        <p:nvSpPr>
          <p:cNvPr id="3" name="TextBox 2"/>
          <p:cNvSpPr txBox="1"/>
          <p:nvPr/>
        </p:nvSpPr>
        <p:spPr>
          <a:xfrm>
            <a:off x="4362994" y="1328299"/>
            <a:ext cx="2821577" cy="400110"/>
          </a:xfrm>
          <a:prstGeom prst="rect">
            <a:avLst/>
          </a:prstGeom>
          <a:noFill/>
        </p:spPr>
        <p:txBody>
          <a:bodyPr wrap="square" rtlCol="0">
            <a:spAutoFit/>
          </a:bodyPr>
          <a:lstStyle/>
          <a:p>
            <a:r>
              <a:rPr lang="el-GR" sz="2000" b="1" dirty="0" smtClean="0"/>
              <a:t>2</a:t>
            </a:r>
            <a:r>
              <a:rPr lang="el-GR" sz="2000" b="1" baseline="30000" dirty="0" smtClean="0"/>
              <a:t>ο</a:t>
            </a:r>
            <a:r>
              <a:rPr lang="el-GR" sz="2000" b="1" dirty="0" smtClean="0"/>
              <a:t> Ερευνητικό Ερώτημα </a:t>
            </a:r>
            <a:endParaRPr lang="el-GR" sz="2000" b="1" dirty="0"/>
          </a:p>
        </p:txBody>
      </p:sp>
      <p:sp>
        <p:nvSpPr>
          <p:cNvPr id="14" name="TextBox 13"/>
          <p:cNvSpPr txBox="1"/>
          <p:nvPr/>
        </p:nvSpPr>
        <p:spPr>
          <a:xfrm>
            <a:off x="8135206" y="2759732"/>
            <a:ext cx="2939143" cy="3000821"/>
          </a:xfrm>
          <a:prstGeom prst="rect">
            <a:avLst/>
          </a:prstGeom>
          <a:noFill/>
        </p:spPr>
        <p:txBody>
          <a:bodyPr wrap="square" rtlCol="0">
            <a:spAutoFit/>
          </a:bodyPr>
          <a:lstStyle/>
          <a:p>
            <a:pPr>
              <a:lnSpc>
                <a:spcPct val="150000"/>
              </a:lnSpc>
            </a:pPr>
            <a:r>
              <a:rPr lang="el-GR" dirty="0" smtClean="0"/>
              <a:t>Το Ε.Υ. αξιολογήθηκε θετικά και η αποτίμησή του συμφωνεί με την έρευνα των Αναστασιάδη και Σπαντιδάκη (2016) και Παπαϊωάννου, Κουτρομάνου, </a:t>
            </a:r>
            <a:r>
              <a:rPr lang="el-GR" dirty="0" err="1" smtClean="0"/>
              <a:t>Κωτσίδη</a:t>
            </a:r>
            <a:r>
              <a:rPr lang="el-GR" dirty="0" smtClean="0"/>
              <a:t> &amp; Αναστασιάδη (2021).</a:t>
            </a:r>
            <a:endParaRPr lang="el-GR" dirty="0"/>
          </a:p>
        </p:txBody>
      </p:sp>
      <p:cxnSp>
        <p:nvCxnSpPr>
          <p:cNvPr id="16" name="Ευθεία γραμμή σύνδεσης 15"/>
          <p:cNvCxnSpPr/>
          <p:nvPr/>
        </p:nvCxnSpPr>
        <p:spPr>
          <a:xfrm>
            <a:off x="7184571" y="2544718"/>
            <a:ext cx="0" cy="3296917"/>
          </a:xfrm>
          <a:prstGeom prst="line">
            <a:avLst/>
          </a:prstGeom>
        </p:spPr>
        <p:style>
          <a:lnRef idx="1">
            <a:schemeClr val="accent6"/>
          </a:lnRef>
          <a:fillRef idx="0">
            <a:schemeClr val="accent6"/>
          </a:fillRef>
          <a:effectRef idx="0">
            <a:schemeClr val="accent6"/>
          </a:effectRef>
          <a:fontRef idx="minor">
            <a:schemeClr val="tx1"/>
          </a:fontRef>
        </p:style>
      </p:cxnSp>
      <p:sp>
        <p:nvSpPr>
          <p:cNvPr id="4" name="Στρογγυλεμένο ορθογώνιο 3"/>
          <p:cNvSpPr/>
          <p:nvPr/>
        </p:nvSpPr>
        <p:spPr>
          <a:xfrm>
            <a:off x="2267031" y="2196626"/>
            <a:ext cx="3357155" cy="19965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dirty="0"/>
          </a:p>
        </p:txBody>
      </p:sp>
      <p:sp>
        <p:nvSpPr>
          <p:cNvPr id="15" name="Στρογγυλεμένο ορθογώνιο 14"/>
          <p:cNvSpPr/>
          <p:nvPr/>
        </p:nvSpPr>
        <p:spPr>
          <a:xfrm>
            <a:off x="2240905" y="4463142"/>
            <a:ext cx="3357155" cy="19965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
        <p:nvSpPr>
          <p:cNvPr id="8" name="TextBox 7"/>
          <p:cNvSpPr txBox="1"/>
          <p:nvPr/>
        </p:nvSpPr>
        <p:spPr>
          <a:xfrm>
            <a:off x="2420832" y="2296834"/>
            <a:ext cx="3049552" cy="2031325"/>
          </a:xfrm>
          <a:prstGeom prst="rect">
            <a:avLst/>
          </a:prstGeom>
          <a:noFill/>
        </p:spPr>
        <p:txBody>
          <a:bodyPr wrap="square" rtlCol="0">
            <a:spAutoFit/>
          </a:bodyPr>
          <a:lstStyle/>
          <a:p>
            <a:r>
              <a:rPr lang="el-GR" b="1" dirty="0" smtClean="0">
                <a:solidFill>
                  <a:schemeClr val="accent6">
                    <a:lumMod val="60000"/>
                    <a:lumOff val="40000"/>
                  </a:schemeClr>
                </a:solidFill>
              </a:rPr>
              <a:t>Δυνατά σημεία Ε.Υ.:</a:t>
            </a:r>
          </a:p>
          <a:p>
            <a:pPr marL="285750" indent="-285750">
              <a:buFontTx/>
              <a:buChar char="-"/>
            </a:pPr>
            <a:r>
              <a:rPr lang="el-GR" dirty="0" smtClean="0"/>
              <a:t>Σύγχρονη προσέγγιση του μαθήματος,</a:t>
            </a:r>
          </a:p>
          <a:p>
            <a:pPr marL="285750" indent="-285750">
              <a:buFontTx/>
              <a:buChar char="-"/>
            </a:pPr>
            <a:r>
              <a:rPr lang="el-GR" dirty="0" smtClean="0"/>
              <a:t>Η συνολική εικόνα του Ε.Υ.</a:t>
            </a:r>
          </a:p>
          <a:p>
            <a:pPr marL="285750" indent="-285750">
              <a:buFontTx/>
              <a:buChar char="-"/>
            </a:pPr>
            <a:r>
              <a:rPr lang="el-GR" dirty="0" smtClean="0"/>
              <a:t>Πληρότητα πληροφοριών και δραστηριοτήτων.</a:t>
            </a:r>
          </a:p>
          <a:p>
            <a:endParaRPr lang="el-GR" dirty="0"/>
          </a:p>
        </p:txBody>
      </p:sp>
      <p:sp>
        <p:nvSpPr>
          <p:cNvPr id="9" name="TextBox 8"/>
          <p:cNvSpPr txBox="1"/>
          <p:nvPr/>
        </p:nvSpPr>
        <p:spPr>
          <a:xfrm>
            <a:off x="2368267" y="4463142"/>
            <a:ext cx="3379389" cy="2031325"/>
          </a:xfrm>
          <a:prstGeom prst="rect">
            <a:avLst/>
          </a:prstGeom>
          <a:noFill/>
        </p:spPr>
        <p:txBody>
          <a:bodyPr wrap="square" rtlCol="0">
            <a:spAutoFit/>
          </a:bodyPr>
          <a:lstStyle/>
          <a:p>
            <a:r>
              <a:rPr lang="el-GR" b="1" dirty="0" smtClean="0">
                <a:solidFill>
                  <a:schemeClr val="accent6">
                    <a:lumMod val="60000"/>
                    <a:lumOff val="40000"/>
                  </a:schemeClr>
                </a:solidFill>
              </a:rPr>
              <a:t>Προτεινόμενες αλλαγές:</a:t>
            </a:r>
          </a:p>
          <a:p>
            <a:pPr marL="285750" indent="-285750">
              <a:buFontTx/>
              <a:buChar char="-"/>
            </a:pPr>
            <a:r>
              <a:rPr lang="el-GR" dirty="0" smtClean="0"/>
              <a:t>Ομαδικές δραστηριότητες</a:t>
            </a:r>
          </a:p>
          <a:p>
            <a:pPr marL="285750" indent="-285750">
              <a:buFontTx/>
              <a:buChar char="-"/>
            </a:pPr>
            <a:r>
              <a:rPr lang="el-GR" dirty="0" smtClean="0"/>
              <a:t>Λιγότερες ασκήσεις κενών με δακτυλογράφηση</a:t>
            </a:r>
          </a:p>
          <a:p>
            <a:pPr marL="285750" indent="-285750">
              <a:buFontTx/>
              <a:buChar char="-"/>
            </a:pPr>
            <a:r>
              <a:rPr lang="el-GR" dirty="0" smtClean="0"/>
              <a:t>Δημιουργία τόπου επικοινωνίας χρηστών και εκπαιδευτικού. </a:t>
            </a:r>
            <a:endParaRPr lang="el-GR" dirty="0"/>
          </a:p>
        </p:txBody>
      </p:sp>
    </p:spTree>
    <p:extLst>
      <p:ext uri="{BB962C8B-B14F-4D97-AF65-F5344CB8AC3E}">
        <p14:creationId xmlns:p14="http://schemas.microsoft.com/office/powerpoint/2010/main" val="14615641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3828668" y="115945"/>
            <a:ext cx="7289074" cy="646331"/>
          </a:xfrm>
          <a:prstGeom prst="rect">
            <a:avLst/>
          </a:prstGeom>
          <a:noFill/>
        </p:spPr>
        <p:txBody>
          <a:bodyPr wrap="square" rtlCol="0">
            <a:spAutoFit/>
          </a:bodyPr>
          <a:lstStyle/>
          <a:p>
            <a:r>
              <a:rPr lang="el-GR" sz="3600" b="1" dirty="0" smtClean="0">
                <a:solidFill>
                  <a:schemeClr val="accent6">
                    <a:lumMod val="60000"/>
                    <a:lumOff val="40000"/>
                  </a:schemeClr>
                </a:solidFill>
              </a:rPr>
              <a:t>9.Συμπεράσματα </a:t>
            </a:r>
            <a:r>
              <a:rPr lang="el-GR" sz="3600" dirty="0" smtClean="0">
                <a:solidFill>
                  <a:schemeClr val="accent6">
                    <a:lumMod val="60000"/>
                    <a:lumOff val="40000"/>
                  </a:schemeClr>
                </a:solidFill>
              </a:rPr>
              <a:t>(5/8)</a:t>
            </a:r>
            <a:endParaRPr lang="el-GR" sz="3600" dirty="0">
              <a:solidFill>
                <a:schemeClr val="accent6">
                  <a:lumMod val="60000"/>
                  <a:lumOff val="40000"/>
                </a:schemeClr>
              </a:solidFill>
            </a:endParaRPr>
          </a:p>
        </p:txBody>
      </p:sp>
      <p:sp>
        <p:nvSpPr>
          <p:cNvPr id="3" name="TextBox 2"/>
          <p:cNvSpPr txBox="1"/>
          <p:nvPr/>
        </p:nvSpPr>
        <p:spPr>
          <a:xfrm>
            <a:off x="4534063" y="833105"/>
            <a:ext cx="2939142" cy="400110"/>
          </a:xfrm>
          <a:prstGeom prst="rect">
            <a:avLst/>
          </a:prstGeom>
          <a:noFill/>
        </p:spPr>
        <p:txBody>
          <a:bodyPr wrap="square" rtlCol="0">
            <a:spAutoFit/>
          </a:bodyPr>
          <a:lstStyle/>
          <a:p>
            <a:r>
              <a:rPr lang="el-GR" sz="2000" b="1" dirty="0" smtClean="0"/>
              <a:t>3</a:t>
            </a:r>
            <a:r>
              <a:rPr lang="el-GR" sz="2000" b="1" baseline="30000" dirty="0" smtClean="0"/>
              <a:t>ο</a:t>
            </a:r>
            <a:r>
              <a:rPr lang="el-GR" sz="2000" b="1" dirty="0" smtClean="0"/>
              <a:t> Ερευνητικό Ερώτημα </a:t>
            </a:r>
            <a:endParaRPr lang="el-GR" sz="2000" b="1" dirty="0"/>
          </a:p>
        </p:txBody>
      </p:sp>
      <p:sp>
        <p:nvSpPr>
          <p:cNvPr id="8" name="Οβάλ 7"/>
          <p:cNvSpPr/>
          <p:nvPr/>
        </p:nvSpPr>
        <p:spPr>
          <a:xfrm>
            <a:off x="2012931" y="2411435"/>
            <a:ext cx="3043020" cy="2958457"/>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l-GR" b="1" dirty="0" smtClean="0"/>
              <a:t>Το εκπαιδευτικό υλικό αξιολογήθηκε θετικά ως προς την πληρότητα των πληροφοριών του</a:t>
            </a:r>
            <a:r>
              <a:rPr lang="el-GR" dirty="0" smtClean="0"/>
              <a:t>. </a:t>
            </a:r>
            <a:endParaRPr lang="el-GR" dirty="0"/>
          </a:p>
        </p:txBody>
      </p:sp>
      <p:sp>
        <p:nvSpPr>
          <p:cNvPr id="4" name="TextBox 3"/>
          <p:cNvSpPr txBox="1"/>
          <p:nvPr/>
        </p:nvSpPr>
        <p:spPr>
          <a:xfrm>
            <a:off x="5773785" y="1559257"/>
            <a:ext cx="5525587" cy="466281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l-GR" dirty="0" smtClean="0"/>
              <a:t>Το Ε.Υ. περιέχει επαρκείς πληροφορίες που τεκμηριώνονται βιβλιογραφικά.</a:t>
            </a:r>
          </a:p>
          <a:p>
            <a:pPr marL="285750" indent="-285750">
              <a:lnSpc>
                <a:spcPct val="150000"/>
              </a:lnSpc>
              <a:buFont typeface="Arial" panose="020B0604020202020204" pitchFamily="34" charset="0"/>
              <a:buChar char="•"/>
            </a:pPr>
            <a:r>
              <a:rPr lang="el-GR" dirty="0" smtClean="0"/>
              <a:t>Το Ε.Υ. είναι προσαρμοσμένο στο Π.Σ. των Αρχαίων Ελληνικών και καλύπτει τα προσδοκώμενα μαθησιακά αποτελέσματα.</a:t>
            </a:r>
          </a:p>
          <a:p>
            <a:pPr marL="285750" indent="-285750">
              <a:lnSpc>
                <a:spcPct val="150000"/>
              </a:lnSpc>
              <a:buFont typeface="Arial" panose="020B0604020202020204" pitchFamily="34" charset="0"/>
              <a:buChar char="•"/>
            </a:pPr>
            <a:r>
              <a:rPr lang="el-GR" dirty="0" smtClean="0"/>
              <a:t>Δυνατά σημεία: </a:t>
            </a:r>
            <a:r>
              <a:rPr lang="en-US" dirty="0" smtClean="0"/>
              <a:t>video, </a:t>
            </a:r>
            <a:r>
              <a:rPr lang="el-GR" dirty="0" smtClean="0"/>
              <a:t>απλή γλώσσα, φιλικό ύφος, πληρότητα πληροφοριών, δραστηριότητες.</a:t>
            </a:r>
          </a:p>
          <a:p>
            <a:pPr marL="285750" indent="-285750">
              <a:lnSpc>
                <a:spcPct val="150000"/>
              </a:lnSpc>
              <a:buFont typeface="Arial" panose="020B0604020202020204" pitchFamily="34" charset="0"/>
              <a:buChar char="•"/>
            </a:pPr>
            <a:r>
              <a:rPr lang="el-GR" dirty="0" smtClean="0"/>
              <a:t>Αδύναμα σημεία: δεν προωθείται η άμεση επικοινωνία δασκάλου- μαθητή, περισσότερες δραστηριότητες ανάπτυξης, παρουσία οδηγιών για το </a:t>
            </a:r>
            <a:r>
              <a:rPr lang="en-US" dirty="0" err="1" smtClean="0"/>
              <a:t>padlet</a:t>
            </a:r>
            <a:r>
              <a:rPr lang="el-GR" dirty="0" smtClean="0"/>
              <a:t>,  περισσότερα </a:t>
            </a:r>
            <a:r>
              <a:rPr lang="en-US" dirty="0" smtClean="0"/>
              <a:t>video </a:t>
            </a:r>
            <a:r>
              <a:rPr lang="el-GR" dirty="0" smtClean="0"/>
              <a:t>από το </a:t>
            </a:r>
            <a:r>
              <a:rPr lang="en-US" dirty="0" smtClean="0"/>
              <a:t>s4e. </a:t>
            </a:r>
            <a:r>
              <a:rPr lang="el-GR" dirty="0" smtClean="0"/>
              <a:t> </a:t>
            </a:r>
          </a:p>
        </p:txBody>
      </p:sp>
    </p:spTree>
    <p:extLst>
      <p:ext uri="{BB962C8B-B14F-4D97-AF65-F5344CB8AC3E}">
        <p14:creationId xmlns:p14="http://schemas.microsoft.com/office/powerpoint/2010/main" val="21853906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3658851" y="581794"/>
            <a:ext cx="7289074" cy="646331"/>
          </a:xfrm>
          <a:prstGeom prst="rect">
            <a:avLst/>
          </a:prstGeom>
          <a:noFill/>
        </p:spPr>
        <p:txBody>
          <a:bodyPr wrap="square" rtlCol="0">
            <a:spAutoFit/>
          </a:bodyPr>
          <a:lstStyle/>
          <a:p>
            <a:r>
              <a:rPr lang="el-GR" sz="3600" b="1" dirty="0" smtClean="0">
                <a:solidFill>
                  <a:schemeClr val="accent6">
                    <a:lumMod val="60000"/>
                    <a:lumOff val="40000"/>
                  </a:schemeClr>
                </a:solidFill>
              </a:rPr>
              <a:t>9.Συμπεράσματα </a:t>
            </a:r>
            <a:r>
              <a:rPr lang="el-GR" sz="3600" dirty="0" smtClean="0">
                <a:solidFill>
                  <a:schemeClr val="accent6">
                    <a:lumMod val="60000"/>
                    <a:lumOff val="40000"/>
                  </a:schemeClr>
                </a:solidFill>
              </a:rPr>
              <a:t>(6/8)</a:t>
            </a:r>
            <a:endParaRPr lang="el-GR" sz="3600" dirty="0">
              <a:solidFill>
                <a:schemeClr val="accent6">
                  <a:lumMod val="60000"/>
                  <a:lumOff val="40000"/>
                </a:schemeClr>
              </a:solidFill>
            </a:endParaRPr>
          </a:p>
        </p:txBody>
      </p:sp>
      <p:sp>
        <p:nvSpPr>
          <p:cNvPr id="3" name="TextBox 2"/>
          <p:cNvSpPr txBox="1"/>
          <p:nvPr/>
        </p:nvSpPr>
        <p:spPr>
          <a:xfrm>
            <a:off x="4626428" y="1593230"/>
            <a:ext cx="2939142" cy="400110"/>
          </a:xfrm>
          <a:prstGeom prst="rect">
            <a:avLst/>
          </a:prstGeom>
          <a:noFill/>
        </p:spPr>
        <p:txBody>
          <a:bodyPr wrap="square" rtlCol="0">
            <a:spAutoFit/>
          </a:bodyPr>
          <a:lstStyle/>
          <a:p>
            <a:r>
              <a:rPr lang="el-GR" sz="2000" b="1" dirty="0" smtClean="0"/>
              <a:t>3</a:t>
            </a:r>
            <a:r>
              <a:rPr lang="el-GR" sz="2000" b="1" baseline="30000" dirty="0" smtClean="0"/>
              <a:t>ο</a:t>
            </a:r>
            <a:r>
              <a:rPr lang="el-GR" sz="2000" b="1" dirty="0" smtClean="0"/>
              <a:t> Ερευνητικό Ερώτημα </a:t>
            </a:r>
            <a:endParaRPr lang="el-GR" sz="2000" b="1" dirty="0"/>
          </a:p>
        </p:txBody>
      </p:sp>
      <p:sp>
        <p:nvSpPr>
          <p:cNvPr id="6" name="TextBox 5"/>
          <p:cNvSpPr txBox="1"/>
          <p:nvPr/>
        </p:nvSpPr>
        <p:spPr>
          <a:xfrm>
            <a:off x="3122023" y="2694835"/>
            <a:ext cx="7458891" cy="2585323"/>
          </a:xfrm>
          <a:prstGeom prst="rect">
            <a:avLst/>
          </a:prstGeom>
          <a:noFill/>
        </p:spPr>
        <p:txBody>
          <a:bodyPr wrap="square" rtlCol="0">
            <a:spAutoFit/>
          </a:bodyPr>
          <a:lstStyle/>
          <a:p>
            <a:pPr>
              <a:lnSpc>
                <a:spcPct val="150000"/>
              </a:lnSpc>
            </a:pPr>
            <a:r>
              <a:rPr lang="el-GR" dirty="0" smtClean="0"/>
              <a:t>Το Ε.Υ. ενίσχυσε την πλήρη κατανόηση της 15</a:t>
            </a:r>
            <a:r>
              <a:rPr lang="el-GR" baseline="30000" dirty="0" smtClean="0"/>
              <a:t>ης</a:t>
            </a:r>
            <a:r>
              <a:rPr lang="el-GR" dirty="0" smtClean="0"/>
              <a:t> Διδακτικής Ενότητας.</a:t>
            </a:r>
          </a:p>
          <a:p>
            <a:pPr>
              <a:lnSpc>
                <a:spcPct val="150000"/>
              </a:lnSpc>
            </a:pPr>
            <a:endParaRPr lang="el-GR" dirty="0"/>
          </a:p>
          <a:p>
            <a:pPr>
              <a:lnSpc>
                <a:spcPct val="150000"/>
              </a:lnSpc>
            </a:pPr>
            <a:r>
              <a:rPr lang="el-GR" dirty="0" smtClean="0"/>
              <a:t>Παρόμοια αποτελέσματα παρατηρήθηκαν στην έρευνα της </a:t>
            </a:r>
            <a:r>
              <a:rPr lang="el-GR" dirty="0" err="1" smtClean="0"/>
              <a:t>Κοντογεωργάκου</a:t>
            </a:r>
            <a:r>
              <a:rPr lang="el-GR" dirty="0" smtClean="0"/>
              <a:t> (2021), αλλά και στις έρευνες των Μπεκιάρη και </a:t>
            </a:r>
            <a:r>
              <a:rPr lang="el-GR" dirty="0" err="1" smtClean="0"/>
              <a:t>Ξέστερνου</a:t>
            </a:r>
            <a:r>
              <a:rPr lang="el-GR" dirty="0" smtClean="0"/>
              <a:t> (2021) και  των Ριζοπούλου και Σοφός (2019),  που αφορούσαν τη διδασκαλία των Αρχαίων Ελληνικών. </a:t>
            </a:r>
            <a:endParaRPr lang="el-GR" dirty="0"/>
          </a:p>
        </p:txBody>
      </p:sp>
      <p:sp>
        <p:nvSpPr>
          <p:cNvPr id="9" name="Δεξί βέλος 8"/>
          <p:cNvSpPr/>
          <p:nvPr/>
        </p:nvSpPr>
        <p:spPr>
          <a:xfrm>
            <a:off x="2690948" y="2875895"/>
            <a:ext cx="235132" cy="182880"/>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l-GR"/>
          </a:p>
        </p:txBody>
      </p:sp>
      <p:sp>
        <p:nvSpPr>
          <p:cNvPr id="12" name="Δεξί βέλος 11"/>
          <p:cNvSpPr/>
          <p:nvPr/>
        </p:nvSpPr>
        <p:spPr>
          <a:xfrm>
            <a:off x="2730137" y="3745140"/>
            <a:ext cx="235132" cy="182880"/>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3652944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2421909" cy="1476682"/>
          </a:xfrm>
          <a:prstGeom prst="rect">
            <a:avLst/>
          </a:prstGeom>
          <a:noFill/>
        </p:spPr>
        <p:txBody>
          <a:bodyPr wrap="squar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730137" y="509451"/>
            <a:ext cx="7289074" cy="646331"/>
          </a:xfrm>
          <a:prstGeom prst="rect">
            <a:avLst/>
          </a:prstGeom>
          <a:noFill/>
        </p:spPr>
        <p:txBody>
          <a:bodyPr wrap="square" rtlCol="0">
            <a:spAutoFit/>
          </a:bodyPr>
          <a:lstStyle/>
          <a:p>
            <a:r>
              <a:rPr lang="el-GR" sz="3600" b="1" dirty="0" smtClean="0">
                <a:solidFill>
                  <a:schemeClr val="accent6">
                    <a:lumMod val="60000"/>
                    <a:lumOff val="40000"/>
                  </a:schemeClr>
                </a:solidFill>
              </a:rPr>
              <a:t>9. Συμπεράσματα </a:t>
            </a:r>
            <a:r>
              <a:rPr lang="el-GR" sz="3600" dirty="0" smtClean="0">
                <a:solidFill>
                  <a:schemeClr val="accent6">
                    <a:lumMod val="60000"/>
                    <a:lumOff val="40000"/>
                  </a:schemeClr>
                </a:solidFill>
              </a:rPr>
              <a:t>(7/8)</a:t>
            </a:r>
            <a:endParaRPr lang="el-GR" sz="3600" dirty="0">
              <a:solidFill>
                <a:schemeClr val="accent6">
                  <a:lumMod val="60000"/>
                  <a:lumOff val="40000"/>
                </a:schemeClr>
              </a:solidFill>
            </a:endParaRPr>
          </a:p>
        </p:txBody>
      </p:sp>
      <p:sp>
        <p:nvSpPr>
          <p:cNvPr id="8" name="TextBox 7"/>
          <p:cNvSpPr txBox="1"/>
          <p:nvPr/>
        </p:nvSpPr>
        <p:spPr>
          <a:xfrm>
            <a:off x="4323806" y="1461393"/>
            <a:ext cx="2873828" cy="400110"/>
          </a:xfrm>
          <a:prstGeom prst="rect">
            <a:avLst/>
          </a:prstGeom>
          <a:noFill/>
        </p:spPr>
        <p:txBody>
          <a:bodyPr wrap="square" rtlCol="0">
            <a:spAutoFit/>
          </a:bodyPr>
          <a:lstStyle/>
          <a:p>
            <a:r>
              <a:rPr lang="en-US" sz="2000" b="1" dirty="0" smtClean="0"/>
              <a:t>4o </a:t>
            </a:r>
            <a:r>
              <a:rPr lang="el-GR" sz="2000" b="1" dirty="0" smtClean="0"/>
              <a:t>Ερευνητικό Ερώτημα </a:t>
            </a:r>
            <a:endParaRPr lang="el-GR" sz="2000" b="1" dirty="0"/>
          </a:p>
        </p:txBody>
      </p:sp>
      <p:sp>
        <p:nvSpPr>
          <p:cNvPr id="9" name="Οβάλ 8"/>
          <p:cNvSpPr/>
          <p:nvPr/>
        </p:nvSpPr>
        <p:spPr>
          <a:xfrm>
            <a:off x="2037805" y="2551722"/>
            <a:ext cx="3095897" cy="267788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
        <p:nvSpPr>
          <p:cNvPr id="10" name="TextBox 9"/>
          <p:cNvSpPr txBox="1"/>
          <p:nvPr/>
        </p:nvSpPr>
        <p:spPr>
          <a:xfrm>
            <a:off x="2457068" y="3148149"/>
            <a:ext cx="2286000" cy="1338828"/>
          </a:xfrm>
          <a:prstGeom prst="rect">
            <a:avLst/>
          </a:prstGeom>
          <a:noFill/>
        </p:spPr>
        <p:txBody>
          <a:bodyPr wrap="square" rtlCol="0">
            <a:spAutoFit/>
          </a:bodyPr>
          <a:lstStyle/>
          <a:p>
            <a:pPr>
              <a:lnSpc>
                <a:spcPct val="150000"/>
              </a:lnSpc>
            </a:pPr>
            <a:r>
              <a:rPr lang="el-GR" b="1" dirty="0" smtClean="0"/>
              <a:t>Το Ε.Υ. προωθεί την </a:t>
            </a:r>
            <a:r>
              <a:rPr lang="el-GR" b="1" dirty="0" err="1" smtClean="0">
                <a:solidFill>
                  <a:schemeClr val="accent6">
                    <a:lumMod val="60000"/>
                    <a:lumOff val="40000"/>
                  </a:schemeClr>
                </a:solidFill>
              </a:rPr>
              <a:t>αυτοαξιολόγηση</a:t>
            </a:r>
            <a:r>
              <a:rPr lang="el-GR" b="1" dirty="0" smtClean="0"/>
              <a:t> των μαθητών</a:t>
            </a:r>
            <a:r>
              <a:rPr lang="el-GR" dirty="0" smtClean="0"/>
              <a:t>.</a:t>
            </a:r>
            <a:endParaRPr lang="el-GR" dirty="0"/>
          </a:p>
        </p:txBody>
      </p:sp>
      <p:sp>
        <p:nvSpPr>
          <p:cNvPr id="12" name="TextBox 11"/>
          <p:cNvSpPr txBox="1"/>
          <p:nvPr/>
        </p:nvSpPr>
        <p:spPr>
          <a:xfrm>
            <a:off x="5343959" y="2203985"/>
            <a:ext cx="3081584" cy="30008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l-GR" dirty="0" smtClean="0"/>
              <a:t>Οι δραστηριότητες κρίθηκαν από τους μαθητές ικανοποιητικές ως προς το πλήθος, το είδος και την αποτελεσματικότητά τους.</a:t>
            </a:r>
          </a:p>
          <a:p>
            <a:pPr marL="285750" indent="-285750">
              <a:lnSpc>
                <a:spcPct val="150000"/>
              </a:lnSpc>
              <a:buFont typeface="Arial" panose="020B0604020202020204" pitchFamily="34" charset="0"/>
              <a:buChar char="•"/>
            </a:pPr>
            <a:r>
              <a:rPr lang="el-GR" dirty="0" smtClean="0"/>
              <a:t>Θετικά αποτιμήθηκαν τα σχόλια ανατροφοδότησης.</a:t>
            </a:r>
          </a:p>
        </p:txBody>
      </p:sp>
      <p:cxnSp>
        <p:nvCxnSpPr>
          <p:cNvPr id="14" name="Ευθεία γραμμή σύνδεσης 13"/>
          <p:cNvCxnSpPr/>
          <p:nvPr/>
        </p:nvCxnSpPr>
        <p:spPr>
          <a:xfrm>
            <a:off x="8582297" y="2203985"/>
            <a:ext cx="13063" cy="3000821"/>
          </a:xfrm>
          <a:prstGeom prst="line">
            <a:avLst/>
          </a:prstGeom>
        </p:spPr>
        <p:style>
          <a:lnRef idx="1">
            <a:schemeClr val="accent6"/>
          </a:lnRef>
          <a:fillRef idx="0">
            <a:schemeClr val="accent6"/>
          </a:fillRef>
          <a:effectRef idx="0">
            <a:schemeClr val="accent6"/>
          </a:effectRef>
          <a:fontRef idx="minor">
            <a:schemeClr val="tx1"/>
          </a:fontRef>
        </p:style>
      </p:cxnSp>
      <p:sp>
        <p:nvSpPr>
          <p:cNvPr id="15" name="TextBox 14"/>
          <p:cNvSpPr txBox="1"/>
          <p:nvPr/>
        </p:nvSpPr>
        <p:spPr>
          <a:xfrm>
            <a:off x="8897055" y="1559257"/>
            <a:ext cx="2939142" cy="4247317"/>
          </a:xfrm>
          <a:prstGeom prst="rect">
            <a:avLst/>
          </a:prstGeom>
          <a:noFill/>
        </p:spPr>
        <p:txBody>
          <a:bodyPr wrap="square" rtlCol="0">
            <a:spAutoFit/>
          </a:bodyPr>
          <a:lstStyle/>
          <a:p>
            <a:pPr>
              <a:lnSpc>
                <a:spcPct val="150000"/>
              </a:lnSpc>
            </a:pPr>
            <a:r>
              <a:rPr lang="el-GR" dirty="0" smtClean="0"/>
              <a:t>Το Ε.Υ. και μέσω της </a:t>
            </a:r>
            <a:r>
              <a:rPr lang="el-GR" dirty="0" err="1" smtClean="0"/>
              <a:t>αυτοαξιολόγησης</a:t>
            </a:r>
            <a:r>
              <a:rPr lang="el-GR" dirty="0" smtClean="0"/>
              <a:t> βοήθησε την αφομοίωση της γνώσης, συγκλίνοντας με την έρευνα των </a:t>
            </a:r>
            <a:r>
              <a:rPr lang="el-GR" dirty="0" err="1" smtClean="0"/>
              <a:t>Ραλλιά</a:t>
            </a:r>
            <a:r>
              <a:rPr lang="el-GR" dirty="0" smtClean="0"/>
              <a:t> και Αναστασιάδη (2015) και των </a:t>
            </a:r>
            <a:r>
              <a:rPr lang="el-GR" dirty="0" err="1" smtClean="0"/>
              <a:t>Σκουλαρίδου</a:t>
            </a:r>
            <a:r>
              <a:rPr lang="el-GR" dirty="0" smtClean="0"/>
              <a:t> και Μαυροειδή (2016), πως τα εκπαιδευτικά εργαλεία μπορούν να βοηθήσουν την εκπαιδευτική διαδικασία. </a:t>
            </a:r>
            <a:endParaRPr lang="el-GR" dirty="0"/>
          </a:p>
        </p:txBody>
      </p:sp>
    </p:spTree>
    <p:extLst>
      <p:ext uri="{BB962C8B-B14F-4D97-AF65-F5344CB8AC3E}">
        <p14:creationId xmlns:p14="http://schemas.microsoft.com/office/powerpoint/2010/main" val="191445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2" name="TextBox 1"/>
          <p:cNvSpPr txBox="1"/>
          <p:nvPr/>
        </p:nvSpPr>
        <p:spPr>
          <a:xfrm>
            <a:off x="2730137" y="509451"/>
            <a:ext cx="7289074" cy="646331"/>
          </a:xfrm>
          <a:prstGeom prst="rect">
            <a:avLst/>
          </a:prstGeom>
          <a:noFill/>
        </p:spPr>
        <p:txBody>
          <a:bodyPr wrap="square" rtlCol="0">
            <a:spAutoFit/>
          </a:bodyPr>
          <a:lstStyle/>
          <a:p>
            <a:r>
              <a:rPr lang="el-GR" sz="3600" b="1" dirty="0" smtClean="0">
                <a:solidFill>
                  <a:schemeClr val="accent6">
                    <a:lumMod val="60000"/>
                    <a:lumOff val="40000"/>
                  </a:schemeClr>
                </a:solidFill>
              </a:rPr>
              <a:t>9. Συμπεράσματα </a:t>
            </a:r>
            <a:r>
              <a:rPr lang="el-GR" sz="3600" dirty="0" smtClean="0">
                <a:solidFill>
                  <a:schemeClr val="accent6">
                    <a:lumMod val="60000"/>
                    <a:lumOff val="40000"/>
                  </a:schemeClr>
                </a:solidFill>
              </a:rPr>
              <a:t>(8/8)</a:t>
            </a:r>
            <a:endParaRPr lang="el-GR" sz="3600" dirty="0">
              <a:solidFill>
                <a:schemeClr val="accent6">
                  <a:lumMod val="60000"/>
                  <a:lumOff val="40000"/>
                </a:schemeClr>
              </a:solidFill>
            </a:endParaRPr>
          </a:p>
        </p:txBody>
      </p:sp>
      <p:sp>
        <p:nvSpPr>
          <p:cNvPr id="6" name="Οβάλ 5"/>
          <p:cNvSpPr/>
          <p:nvPr/>
        </p:nvSpPr>
        <p:spPr>
          <a:xfrm>
            <a:off x="1887897" y="2191434"/>
            <a:ext cx="3043020" cy="2958457"/>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l-GR" b="1" dirty="0" smtClean="0"/>
              <a:t>Το εκπαιδευτικό υλικό βοηθά τον μαθητή να αντιληφθεί τη συσχέτιση του αρχαίου και </a:t>
            </a:r>
            <a:r>
              <a:rPr lang="el-GR" b="1" dirty="0" smtClean="0"/>
              <a:t>νεο</a:t>
            </a:r>
            <a:r>
              <a:rPr lang="el-GR" b="1" dirty="0" smtClean="0"/>
              <a:t>ελληνικού </a:t>
            </a:r>
            <a:r>
              <a:rPr lang="el-GR" b="1" dirty="0" smtClean="0"/>
              <a:t>λόγου</a:t>
            </a:r>
            <a:r>
              <a:rPr lang="el-GR" dirty="0" smtClean="0"/>
              <a:t>. </a:t>
            </a:r>
            <a:endParaRPr lang="el-GR" dirty="0"/>
          </a:p>
        </p:txBody>
      </p:sp>
      <p:sp>
        <p:nvSpPr>
          <p:cNvPr id="3" name="TextBox 2"/>
          <p:cNvSpPr txBox="1"/>
          <p:nvPr/>
        </p:nvSpPr>
        <p:spPr>
          <a:xfrm>
            <a:off x="5238208" y="2149070"/>
            <a:ext cx="2795451" cy="30008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l-GR" dirty="0" smtClean="0"/>
              <a:t>Οι μαθητές αντιλήφθηκαν την προέλευση και τη διαχρονική χρήση πολλών λέξεων.</a:t>
            </a:r>
          </a:p>
          <a:p>
            <a:pPr marL="285750" indent="-285750">
              <a:lnSpc>
                <a:spcPct val="150000"/>
              </a:lnSpc>
              <a:buFont typeface="Arial" panose="020B0604020202020204" pitchFamily="34" charset="0"/>
              <a:buChar char="•"/>
            </a:pPr>
            <a:r>
              <a:rPr lang="el-GR" dirty="0" smtClean="0"/>
              <a:t>Έγινε κατανοητή η πολυσημία των λέξεων.</a:t>
            </a:r>
          </a:p>
        </p:txBody>
      </p:sp>
      <p:cxnSp>
        <p:nvCxnSpPr>
          <p:cNvPr id="8" name="Ευθεία γραμμή σύνδεσης 7"/>
          <p:cNvCxnSpPr/>
          <p:nvPr/>
        </p:nvCxnSpPr>
        <p:spPr>
          <a:xfrm>
            <a:off x="8190411" y="2149070"/>
            <a:ext cx="13063" cy="2840941"/>
          </a:xfrm>
          <a:prstGeom prst="line">
            <a:avLst/>
          </a:prstGeom>
        </p:spPr>
        <p:style>
          <a:lnRef idx="1">
            <a:schemeClr val="accent6"/>
          </a:lnRef>
          <a:fillRef idx="0">
            <a:schemeClr val="accent6"/>
          </a:fillRef>
          <a:effectRef idx="0">
            <a:schemeClr val="accent6"/>
          </a:effectRef>
          <a:fontRef idx="minor">
            <a:schemeClr val="tx1"/>
          </a:fontRef>
        </p:style>
      </p:cxnSp>
      <p:sp>
        <p:nvSpPr>
          <p:cNvPr id="10" name="TextBox 9"/>
          <p:cNvSpPr txBox="1"/>
          <p:nvPr/>
        </p:nvSpPr>
        <p:spPr>
          <a:xfrm>
            <a:off x="8660674" y="2149070"/>
            <a:ext cx="2782389" cy="2957861"/>
          </a:xfrm>
          <a:prstGeom prst="rect">
            <a:avLst/>
          </a:prstGeom>
          <a:noFill/>
        </p:spPr>
        <p:txBody>
          <a:bodyPr wrap="square" rtlCol="0">
            <a:spAutoFit/>
          </a:bodyPr>
          <a:lstStyle/>
          <a:p>
            <a:pPr>
              <a:lnSpc>
                <a:spcPct val="150000"/>
              </a:lnSpc>
            </a:pPr>
            <a:r>
              <a:rPr lang="el-GR" dirty="0" smtClean="0"/>
              <a:t>Το ότι το απλό και κατανοητό ψηφιακό Ε.Υ. βοήθησε τα μαθησιακά αποτελέσματα συμφωνεί με τα ευρήματα της έρευνας των </a:t>
            </a:r>
            <a:r>
              <a:rPr lang="el-GR" dirty="0" err="1" smtClean="0"/>
              <a:t>Κατσιάπη</a:t>
            </a:r>
            <a:r>
              <a:rPr lang="el-GR" dirty="0"/>
              <a:t> </a:t>
            </a:r>
            <a:r>
              <a:rPr lang="el-GR" dirty="0" smtClean="0"/>
              <a:t>&amp; </a:t>
            </a:r>
            <a:r>
              <a:rPr lang="el-GR" dirty="0" err="1" smtClean="0"/>
              <a:t>Βαλασίδου</a:t>
            </a:r>
            <a:r>
              <a:rPr lang="el-GR" dirty="0" smtClean="0"/>
              <a:t> (2021). </a:t>
            </a:r>
            <a:endParaRPr lang="el-GR" dirty="0"/>
          </a:p>
        </p:txBody>
      </p:sp>
      <p:sp>
        <p:nvSpPr>
          <p:cNvPr id="12" name="TextBox 11"/>
          <p:cNvSpPr txBox="1"/>
          <p:nvPr/>
        </p:nvSpPr>
        <p:spPr>
          <a:xfrm>
            <a:off x="4852851" y="1273498"/>
            <a:ext cx="3043645" cy="400110"/>
          </a:xfrm>
          <a:prstGeom prst="rect">
            <a:avLst/>
          </a:prstGeom>
          <a:noFill/>
        </p:spPr>
        <p:txBody>
          <a:bodyPr wrap="square" rtlCol="0">
            <a:spAutoFit/>
          </a:bodyPr>
          <a:lstStyle/>
          <a:p>
            <a:r>
              <a:rPr lang="el-GR" sz="2000" b="1" dirty="0" smtClean="0"/>
              <a:t>5</a:t>
            </a:r>
            <a:r>
              <a:rPr lang="el-GR" sz="2000" b="1" baseline="30000" dirty="0" smtClean="0"/>
              <a:t>ο</a:t>
            </a:r>
            <a:r>
              <a:rPr lang="el-GR" sz="2000" b="1" dirty="0" smtClean="0"/>
              <a:t> Ερευνητικό Ερώτημα </a:t>
            </a:r>
            <a:endParaRPr lang="el-GR" sz="2000" b="1" dirty="0"/>
          </a:p>
        </p:txBody>
      </p:sp>
    </p:spTree>
    <p:extLst>
      <p:ext uri="{BB962C8B-B14F-4D97-AF65-F5344CB8AC3E}">
        <p14:creationId xmlns:p14="http://schemas.microsoft.com/office/powerpoint/2010/main" val="4040126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259874" y="836023"/>
            <a:ext cx="6492240" cy="646331"/>
          </a:xfrm>
          <a:prstGeom prst="rect">
            <a:avLst/>
          </a:prstGeom>
          <a:noFill/>
        </p:spPr>
        <p:txBody>
          <a:bodyPr wrap="square" rtlCol="0">
            <a:spAutoFit/>
          </a:bodyPr>
          <a:lstStyle/>
          <a:p>
            <a:r>
              <a:rPr lang="el-GR" sz="3600" b="1" dirty="0" smtClean="0">
                <a:solidFill>
                  <a:schemeClr val="accent6">
                    <a:lumMod val="60000"/>
                    <a:lumOff val="40000"/>
                  </a:schemeClr>
                </a:solidFill>
              </a:rPr>
              <a:t>10. Περιορισμοί της έρευνας </a:t>
            </a:r>
            <a:endParaRPr lang="el-GR" sz="3600" b="1" dirty="0">
              <a:solidFill>
                <a:schemeClr val="accent6">
                  <a:lumMod val="60000"/>
                  <a:lumOff val="40000"/>
                </a:schemeClr>
              </a:solidFill>
            </a:endParaRPr>
          </a:p>
        </p:txBody>
      </p:sp>
      <p:sp>
        <p:nvSpPr>
          <p:cNvPr id="3" name="TextBox 2"/>
          <p:cNvSpPr txBox="1"/>
          <p:nvPr/>
        </p:nvSpPr>
        <p:spPr>
          <a:xfrm>
            <a:off x="2259874" y="1528354"/>
            <a:ext cx="6714309" cy="3461657"/>
          </a:xfrm>
          <a:prstGeom prst="rect">
            <a:avLst/>
          </a:prstGeom>
          <a:noFill/>
        </p:spPr>
        <p:txBody>
          <a:bodyPr wrap="square" rtlCol="0">
            <a:spAutoFit/>
          </a:bodyPr>
          <a:lstStyle/>
          <a:p>
            <a:endParaRPr lang="el-GR" dirty="0"/>
          </a:p>
        </p:txBody>
      </p:sp>
      <p:sp>
        <p:nvSpPr>
          <p:cNvPr id="8" name="TextBox 7"/>
          <p:cNvSpPr txBox="1"/>
          <p:nvPr/>
        </p:nvSpPr>
        <p:spPr>
          <a:xfrm>
            <a:off x="2020388" y="2252524"/>
            <a:ext cx="9187543" cy="332398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l-GR" sz="2000" b="1" dirty="0" smtClean="0">
                <a:solidFill>
                  <a:schemeClr val="accent6">
                    <a:lumMod val="60000"/>
                    <a:lumOff val="40000"/>
                  </a:schemeClr>
                </a:solidFill>
              </a:rPr>
              <a:t>Μικρό δείγμα έρευνας </a:t>
            </a:r>
            <a:r>
              <a:rPr lang="el-GR" sz="2000" dirty="0" smtClean="0"/>
              <a:t>(δείγμα ευκολίας). </a:t>
            </a:r>
            <a:endParaRPr lang="el-GR" sz="2000" dirty="0"/>
          </a:p>
          <a:p>
            <a:pPr>
              <a:lnSpc>
                <a:spcPct val="150000"/>
              </a:lnSpc>
            </a:pPr>
            <a:r>
              <a:rPr lang="el-GR" sz="2000" dirty="0"/>
              <a:t> </a:t>
            </a:r>
          </a:p>
          <a:p>
            <a:pPr marL="285750" indent="-285750">
              <a:lnSpc>
                <a:spcPct val="150000"/>
              </a:lnSpc>
              <a:buFont typeface="Arial" panose="020B0604020202020204" pitchFamily="34" charset="0"/>
              <a:buChar char="•"/>
            </a:pPr>
            <a:r>
              <a:rPr lang="el-GR" sz="2000" b="1" dirty="0">
                <a:solidFill>
                  <a:schemeClr val="accent6">
                    <a:lumMod val="60000"/>
                    <a:lumOff val="40000"/>
                  </a:schemeClr>
                </a:solidFill>
              </a:rPr>
              <a:t>Δ</a:t>
            </a:r>
            <a:r>
              <a:rPr lang="el-GR" sz="2000" b="1" dirty="0" smtClean="0">
                <a:solidFill>
                  <a:schemeClr val="accent6">
                    <a:lumMod val="60000"/>
                    <a:lumOff val="40000"/>
                  </a:schemeClr>
                </a:solidFill>
              </a:rPr>
              <a:t>εν </a:t>
            </a:r>
            <a:r>
              <a:rPr lang="el-GR" sz="2000" b="1" dirty="0">
                <a:solidFill>
                  <a:schemeClr val="accent6">
                    <a:lumMod val="60000"/>
                    <a:lumOff val="40000"/>
                  </a:schemeClr>
                </a:solidFill>
              </a:rPr>
              <a:t>ήταν δυνατή η πρόσβαση σε κάποιο δημόσιο Γενικό Λύκειο</a:t>
            </a:r>
            <a:r>
              <a:rPr lang="el-GR" sz="2000" dirty="0"/>
              <a:t> για την αποτίμηση του εκπαιδευτικού </a:t>
            </a:r>
            <a:r>
              <a:rPr lang="el-GR" sz="2000" dirty="0" smtClean="0"/>
              <a:t>υλικού από μαθητές  </a:t>
            </a:r>
            <a:r>
              <a:rPr lang="el-GR" sz="2000" dirty="0"/>
              <a:t>κι έτσι το υλικό αποτιμήθηκε από πέντε μαθητές καλού επιπέδου ενός φροντιστηριακού τμήματος </a:t>
            </a:r>
            <a:r>
              <a:rPr lang="el-GR" sz="2000" i="1" dirty="0" smtClean="0"/>
              <a:t>(</a:t>
            </a:r>
            <a:r>
              <a:rPr lang="el-GR" sz="2000" i="1" dirty="0"/>
              <a:t>όπως είθισται στα φροντιστηριακά τμήματα υπάρχει ομοιογενές επίπεδο, σε αντίθεση με μία σχολική τάξη που ποικίλει το επίπεδο των εκπαιδευόμενων). </a:t>
            </a:r>
          </a:p>
        </p:txBody>
      </p:sp>
    </p:spTree>
    <p:extLst>
      <p:ext uri="{BB962C8B-B14F-4D97-AF65-F5344CB8AC3E}">
        <p14:creationId xmlns:p14="http://schemas.microsoft.com/office/powerpoint/2010/main" val="1059705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076994" y="679269"/>
            <a:ext cx="7824652" cy="646331"/>
          </a:xfrm>
          <a:prstGeom prst="rect">
            <a:avLst/>
          </a:prstGeom>
          <a:noFill/>
        </p:spPr>
        <p:txBody>
          <a:bodyPr wrap="square" rtlCol="0">
            <a:spAutoFit/>
          </a:bodyPr>
          <a:lstStyle/>
          <a:p>
            <a:r>
              <a:rPr lang="el-GR" sz="3600" b="1" dirty="0" smtClean="0">
                <a:solidFill>
                  <a:schemeClr val="accent6">
                    <a:lumMod val="60000"/>
                    <a:lumOff val="40000"/>
                  </a:schemeClr>
                </a:solidFill>
              </a:rPr>
              <a:t>11. Προτάσεις για μελλοντική έρευνα </a:t>
            </a:r>
            <a:endParaRPr lang="el-GR" sz="3600" b="1" dirty="0">
              <a:solidFill>
                <a:schemeClr val="accent6">
                  <a:lumMod val="60000"/>
                  <a:lumOff val="40000"/>
                </a:schemeClr>
              </a:solidFill>
            </a:endParaRPr>
          </a:p>
        </p:txBody>
      </p:sp>
      <p:sp>
        <p:nvSpPr>
          <p:cNvPr id="9" name="Ορθογώνιο 8"/>
          <p:cNvSpPr/>
          <p:nvPr/>
        </p:nvSpPr>
        <p:spPr>
          <a:xfrm>
            <a:off x="2291438" y="2338000"/>
            <a:ext cx="3256089" cy="3710354"/>
          </a:xfrm>
          <a:prstGeom prst="rect">
            <a:avLst/>
          </a:prstGeom>
          <a:scene3d>
            <a:camera prst="orthographicFront"/>
            <a:lightRig rig="flat" dir="t"/>
          </a:scene3d>
          <a:sp3d prstMaterial="dkEdge">
            <a:bevelT w="8200" h="38100"/>
          </a:sp3d>
        </p:spPr>
        <p:style>
          <a:lnRef idx="0">
            <a:schemeClr val="lt1">
              <a:hueOff val="0"/>
              <a:satOff val="0"/>
              <a:lumOff val="0"/>
              <a:alphaOff val="0"/>
            </a:schemeClr>
          </a:lnRef>
          <a:fillRef idx="2">
            <a:schemeClr val="accent6">
              <a:alpha val="90000"/>
              <a:hueOff val="0"/>
              <a:satOff val="0"/>
              <a:lumOff val="0"/>
              <a:alphaOff val="0"/>
            </a:schemeClr>
          </a:fillRef>
          <a:effectRef idx="1">
            <a:schemeClr val="accent6">
              <a:alpha val="90000"/>
              <a:hueOff val="0"/>
              <a:satOff val="0"/>
              <a:lumOff val="0"/>
              <a:alphaOff val="0"/>
            </a:schemeClr>
          </a:effectRef>
          <a:fontRef idx="minor">
            <a:schemeClr val="dk1"/>
          </a:fontRef>
        </p:style>
      </p:sp>
      <p:grpSp>
        <p:nvGrpSpPr>
          <p:cNvPr id="12" name="Ομάδα 11"/>
          <p:cNvGrpSpPr/>
          <p:nvPr/>
        </p:nvGrpSpPr>
        <p:grpSpPr>
          <a:xfrm>
            <a:off x="6915638" y="2338000"/>
            <a:ext cx="3442554" cy="4226560"/>
            <a:chOff x="5741238" y="1128013"/>
            <a:chExt cx="3442554" cy="4226560"/>
          </a:xfrm>
          <a:scene3d>
            <a:camera prst="orthographicFront"/>
            <a:lightRig rig="flat" dir="t"/>
          </a:scene3d>
        </p:grpSpPr>
        <p:sp>
          <p:nvSpPr>
            <p:cNvPr id="13" name="Ορθογώνιο 12"/>
            <p:cNvSpPr/>
            <p:nvPr/>
          </p:nvSpPr>
          <p:spPr>
            <a:xfrm>
              <a:off x="5741238" y="1128013"/>
              <a:ext cx="3442554" cy="4226560"/>
            </a:xfrm>
            <a:prstGeom prst="rect">
              <a:avLst/>
            </a:prstGeom>
            <a:sp3d prstMaterial="dkEdge">
              <a:bevelT w="8200" h="38100"/>
            </a:sp3d>
          </p:spPr>
          <p:style>
            <a:lnRef idx="0">
              <a:schemeClr val="lt1">
                <a:hueOff val="0"/>
                <a:satOff val="0"/>
                <a:lumOff val="0"/>
                <a:alphaOff val="0"/>
              </a:schemeClr>
            </a:lnRef>
            <a:fillRef idx="2">
              <a:schemeClr val="accent6">
                <a:alpha val="90000"/>
                <a:hueOff val="0"/>
                <a:satOff val="0"/>
                <a:lumOff val="0"/>
                <a:alphaOff val="-40000"/>
              </a:schemeClr>
            </a:fillRef>
            <a:effectRef idx="1">
              <a:schemeClr val="accent6">
                <a:alpha val="90000"/>
                <a:hueOff val="0"/>
                <a:satOff val="0"/>
                <a:lumOff val="0"/>
                <a:alphaOff val="-40000"/>
              </a:schemeClr>
            </a:effectRef>
            <a:fontRef idx="minor">
              <a:schemeClr val="dk1"/>
            </a:fontRef>
          </p:style>
        </p:sp>
        <p:sp>
          <p:nvSpPr>
            <p:cNvPr id="14" name="TextBox 13"/>
            <p:cNvSpPr txBox="1"/>
            <p:nvPr/>
          </p:nvSpPr>
          <p:spPr>
            <a:xfrm>
              <a:off x="5741238" y="1128013"/>
              <a:ext cx="3442554" cy="4226560"/>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419608" tIns="609537" rIns="419608" bIns="419608" numCol="1" spcCol="1270" anchor="t" anchorCtr="0">
              <a:noAutofit/>
            </a:bodyPr>
            <a:lstStyle/>
            <a:p>
              <a:pPr marL="285750" lvl="1" indent="-285750" algn="l" defTabSz="2044700">
                <a:lnSpc>
                  <a:spcPct val="90000"/>
                </a:lnSpc>
                <a:spcBef>
                  <a:spcPct val="0"/>
                </a:spcBef>
                <a:spcAft>
                  <a:spcPct val="15000"/>
                </a:spcAft>
                <a:buChar char="••"/>
              </a:pPr>
              <a:endParaRPr lang="el-GR" sz="4600" kern="1200"/>
            </a:p>
          </p:txBody>
        </p:sp>
      </p:grpSp>
      <p:sp>
        <p:nvSpPr>
          <p:cNvPr id="15" name="TextBox 14"/>
          <p:cNvSpPr txBox="1"/>
          <p:nvPr/>
        </p:nvSpPr>
        <p:spPr>
          <a:xfrm>
            <a:off x="2392741" y="2631440"/>
            <a:ext cx="3156695" cy="3000821"/>
          </a:xfrm>
          <a:prstGeom prst="rect">
            <a:avLst/>
          </a:prstGeom>
          <a:noFill/>
        </p:spPr>
        <p:txBody>
          <a:bodyPr wrap="square" rtlCol="0">
            <a:spAutoFit/>
          </a:bodyPr>
          <a:lstStyle/>
          <a:p>
            <a:pPr marL="342900" indent="-342900">
              <a:lnSpc>
                <a:spcPct val="150000"/>
              </a:lnSpc>
              <a:buAutoNum type="arabicPeriod"/>
            </a:pPr>
            <a:r>
              <a:rPr lang="el-GR" dirty="0"/>
              <a:t>Να χρησιμοποιηθεί το παρόν υλικό για τη διδασκαλία της 15</a:t>
            </a:r>
            <a:r>
              <a:rPr lang="el-GR" baseline="30000" dirty="0"/>
              <a:t>ης</a:t>
            </a:r>
            <a:r>
              <a:rPr lang="el-GR" dirty="0"/>
              <a:t> Διδακτικής Ενότητας σε δημόσια σχολεία και συνακόλουθα σε ευρύτερο αριθμό μαθητών.</a:t>
            </a:r>
          </a:p>
        </p:txBody>
      </p:sp>
      <p:sp>
        <p:nvSpPr>
          <p:cNvPr id="16" name="TextBox 15"/>
          <p:cNvSpPr txBox="1"/>
          <p:nvPr/>
        </p:nvSpPr>
        <p:spPr>
          <a:xfrm>
            <a:off x="7106194" y="2487749"/>
            <a:ext cx="3061443" cy="3831818"/>
          </a:xfrm>
          <a:prstGeom prst="rect">
            <a:avLst/>
          </a:prstGeom>
          <a:noFill/>
        </p:spPr>
        <p:txBody>
          <a:bodyPr wrap="square" rtlCol="0">
            <a:spAutoFit/>
          </a:bodyPr>
          <a:lstStyle/>
          <a:p>
            <a:pPr>
              <a:lnSpc>
                <a:spcPct val="150000"/>
              </a:lnSpc>
            </a:pPr>
            <a:r>
              <a:rPr lang="el-GR" dirty="0" smtClean="0"/>
              <a:t>2. Θα </a:t>
            </a:r>
            <a:r>
              <a:rPr lang="el-GR" dirty="0"/>
              <a:t>μπορούσε να εφαρμοστεί σε ορισμένα τμήματα ενός σχολείου και να μελετηθούν συγκριτικά τα δεδομένα που θα προκύψουν σχετικά με το κατά πόσο βοήθησε τους μαθητές στην κατανόηση του περιεχομένου της ενότητας. </a:t>
            </a:r>
          </a:p>
        </p:txBody>
      </p:sp>
    </p:spTree>
    <p:extLst>
      <p:ext uri="{BB962C8B-B14F-4D97-AF65-F5344CB8AC3E}">
        <p14:creationId xmlns:p14="http://schemas.microsoft.com/office/powerpoint/2010/main" val="267150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3892732" y="2444115"/>
            <a:ext cx="4963886" cy="1446550"/>
          </a:xfrm>
          <a:prstGeom prst="rect">
            <a:avLst/>
          </a:prstGeom>
          <a:noFill/>
        </p:spPr>
        <p:txBody>
          <a:bodyPr wrap="square" rtlCol="0">
            <a:spAutoFit/>
          </a:bodyPr>
          <a:lstStyle/>
          <a:p>
            <a:r>
              <a:rPr lang="el-GR" sz="4400" b="1" dirty="0" smtClean="0">
                <a:solidFill>
                  <a:schemeClr val="accent6">
                    <a:lumMod val="60000"/>
                    <a:lumOff val="40000"/>
                  </a:schemeClr>
                </a:solidFill>
              </a:rPr>
              <a:t>Σας ευχαριστώ για την προσοχή σας!</a:t>
            </a:r>
            <a:endParaRPr lang="el-GR" sz="4400" b="1" dirty="0">
              <a:solidFill>
                <a:schemeClr val="accent6">
                  <a:lumMod val="60000"/>
                  <a:lumOff val="40000"/>
                </a:schemeClr>
              </a:solidFill>
            </a:endParaRPr>
          </a:p>
        </p:txBody>
      </p:sp>
      <p:pic>
        <p:nvPicPr>
          <p:cNvPr id="6" name="Εικόνα 5"/>
          <p:cNvPicPr/>
          <p:nvPr/>
        </p:nvPicPr>
        <p:blipFill>
          <a:blip r:embed="rId2">
            <a:extLst>
              <a:ext uri="{28A0092B-C50C-407E-A947-70E740481C1C}">
                <a14:useLocalDpi xmlns:a14="http://schemas.microsoft.com/office/drawing/2010/main" val="0"/>
              </a:ext>
            </a:extLst>
          </a:blip>
          <a:stretch>
            <a:fillRect/>
          </a:stretch>
        </p:blipFill>
        <p:spPr>
          <a:xfrm>
            <a:off x="9200470" y="4062549"/>
            <a:ext cx="1106124" cy="1266144"/>
          </a:xfrm>
          <a:prstGeom prst="rect">
            <a:avLst/>
          </a:prstGeom>
        </p:spPr>
      </p:pic>
    </p:spTree>
    <p:extLst>
      <p:ext uri="{BB962C8B-B14F-4D97-AF65-F5344CB8AC3E}">
        <p14:creationId xmlns:p14="http://schemas.microsoft.com/office/powerpoint/2010/main" val="2852169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6048103"/>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0" name="TextBox 9"/>
          <p:cNvSpPr txBox="1"/>
          <p:nvPr/>
        </p:nvSpPr>
        <p:spPr>
          <a:xfrm>
            <a:off x="3657600" y="587829"/>
            <a:ext cx="5316583" cy="646331"/>
          </a:xfrm>
          <a:prstGeom prst="rect">
            <a:avLst/>
          </a:prstGeom>
          <a:noFill/>
        </p:spPr>
        <p:txBody>
          <a:bodyPr wrap="square" rtlCol="0">
            <a:spAutoFit/>
          </a:bodyPr>
          <a:lstStyle/>
          <a:p>
            <a:pPr algn="ctr"/>
            <a:r>
              <a:rPr lang="en-US" sz="3600" b="1" dirty="0" smtClean="0">
                <a:solidFill>
                  <a:schemeClr val="accent6">
                    <a:lumMod val="60000"/>
                    <a:lumOff val="40000"/>
                  </a:schemeClr>
                </a:solidFill>
              </a:rPr>
              <a:t>1. </a:t>
            </a:r>
            <a:r>
              <a:rPr lang="el-GR" sz="3600" b="1" dirty="0" smtClean="0">
                <a:solidFill>
                  <a:schemeClr val="accent6">
                    <a:lumMod val="60000"/>
                    <a:lumOff val="40000"/>
                  </a:schemeClr>
                </a:solidFill>
              </a:rPr>
              <a:t>Σκοπός της εργασίας </a:t>
            </a:r>
            <a:endParaRPr lang="el-GR" sz="3600" b="1" dirty="0">
              <a:solidFill>
                <a:schemeClr val="accent6">
                  <a:lumMod val="60000"/>
                  <a:lumOff val="40000"/>
                </a:schemeClr>
              </a:solidFill>
            </a:endParaRP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12" name="TextBox 11"/>
          <p:cNvSpPr txBox="1"/>
          <p:nvPr/>
        </p:nvSpPr>
        <p:spPr>
          <a:xfrm>
            <a:off x="2390503" y="1894114"/>
            <a:ext cx="9091748" cy="4339650"/>
          </a:xfrm>
          <a:prstGeom prst="rect">
            <a:avLst/>
          </a:prstGeom>
          <a:noFill/>
        </p:spPr>
        <p:txBody>
          <a:bodyPr wrap="square" rtlCol="0">
            <a:spAutoFit/>
          </a:bodyPr>
          <a:lstStyle/>
          <a:p>
            <a:pPr algn="just">
              <a:lnSpc>
                <a:spcPct val="150000"/>
              </a:lnSpc>
            </a:pPr>
            <a:r>
              <a:rPr lang="el-GR" sz="2400" b="1" dirty="0" smtClean="0">
                <a:solidFill>
                  <a:schemeClr val="accent6">
                    <a:lumMod val="60000"/>
                    <a:lumOff val="40000"/>
                  </a:schemeClr>
                </a:solidFill>
              </a:rPr>
              <a:t>Σχεδιασμός, υλοποίηση</a:t>
            </a:r>
            <a:r>
              <a:rPr lang="el-GR" sz="2400" dirty="0" smtClean="0"/>
              <a:t> και </a:t>
            </a:r>
            <a:r>
              <a:rPr lang="el-GR" sz="2400" b="1" dirty="0" smtClean="0">
                <a:solidFill>
                  <a:schemeClr val="accent6">
                    <a:lumMod val="60000"/>
                    <a:lumOff val="40000"/>
                  </a:schemeClr>
                </a:solidFill>
              </a:rPr>
              <a:t>αποτίμηση</a:t>
            </a:r>
            <a:r>
              <a:rPr lang="el-GR" sz="2400" dirty="0" smtClean="0"/>
              <a:t> εκπαιδευτικού υλικού για </a:t>
            </a:r>
            <a:r>
              <a:rPr lang="el-GR" sz="2400" b="1" dirty="0" smtClean="0">
                <a:solidFill>
                  <a:schemeClr val="accent6">
                    <a:lumMod val="60000"/>
                    <a:lumOff val="40000"/>
                  </a:schemeClr>
                </a:solidFill>
              </a:rPr>
              <a:t>συμπληρωματική σχολική ΕξΑΕ </a:t>
            </a:r>
            <a:r>
              <a:rPr lang="el-GR" sz="2400" dirty="0" smtClean="0"/>
              <a:t>για το μάθημα των </a:t>
            </a:r>
            <a:r>
              <a:rPr lang="el-GR" sz="2400" b="1" dirty="0" smtClean="0">
                <a:solidFill>
                  <a:schemeClr val="bg1">
                    <a:lumMod val="65000"/>
                  </a:schemeClr>
                </a:solidFill>
              </a:rPr>
              <a:t>Αρχαίων Ελληνικών Ομάδας Προσανατολισμού Ανθρωπιστικών Σπουδών Γ’ Λυκείου</a:t>
            </a:r>
            <a:r>
              <a:rPr lang="el-GR" sz="2400" dirty="0" smtClean="0">
                <a:solidFill>
                  <a:schemeClr val="bg1">
                    <a:lumMod val="65000"/>
                  </a:schemeClr>
                </a:solidFill>
              </a:rPr>
              <a:t>.</a:t>
            </a:r>
            <a:r>
              <a:rPr lang="el-GR" sz="2400" dirty="0" smtClean="0"/>
              <a:t> </a:t>
            </a:r>
          </a:p>
          <a:p>
            <a:pPr algn="just"/>
            <a:endParaRPr lang="el-GR" sz="2400" dirty="0"/>
          </a:p>
          <a:p>
            <a:pPr algn="just">
              <a:lnSpc>
                <a:spcPct val="150000"/>
              </a:lnSpc>
            </a:pPr>
            <a:r>
              <a:rPr lang="el-GR" sz="2400" dirty="0" smtClean="0"/>
              <a:t>Ειδικότερα, το εκπαιδευτικό υλικό σχεδιάστηκε για την ερμηνεία της </a:t>
            </a:r>
            <a:r>
              <a:rPr lang="el-GR" sz="2400" b="1" dirty="0" smtClean="0">
                <a:solidFill>
                  <a:schemeClr val="accent6">
                    <a:lumMod val="60000"/>
                    <a:lumOff val="40000"/>
                  </a:schemeClr>
                </a:solidFill>
              </a:rPr>
              <a:t>αριστοτελικής αρετής</a:t>
            </a:r>
            <a:r>
              <a:rPr lang="el-GR" sz="2400" b="1" dirty="0" smtClean="0">
                <a:solidFill>
                  <a:schemeClr val="bg1">
                    <a:lumMod val="65000"/>
                  </a:schemeClr>
                </a:solidFill>
              </a:rPr>
              <a:t>, </a:t>
            </a:r>
            <a:r>
              <a:rPr lang="el-GR" sz="2400" dirty="0" smtClean="0"/>
              <a:t>όπως παρουσιάζεται στην </a:t>
            </a:r>
            <a:r>
              <a:rPr lang="el-GR" sz="2400" b="1" dirty="0" smtClean="0">
                <a:solidFill>
                  <a:schemeClr val="bg1">
                    <a:lumMod val="65000"/>
                  </a:schemeClr>
                </a:solidFill>
              </a:rPr>
              <a:t>15</a:t>
            </a:r>
            <a:r>
              <a:rPr lang="el-GR" sz="2400" b="1" baseline="30000" dirty="0" smtClean="0">
                <a:solidFill>
                  <a:schemeClr val="bg1">
                    <a:lumMod val="65000"/>
                  </a:schemeClr>
                </a:solidFill>
              </a:rPr>
              <a:t>η</a:t>
            </a:r>
            <a:r>
              <a:rPr lang="el-GR" sz="2400" b="1" dirty="0" smtClean="0">
                <a:solidFill>
                  <a:schemeClr val="bg1">
                    <a:lumMod val="65000"/>
                  </a:schemeClr>
                </a:solidFill>
              </a:rPr>
              <a:t> Διδακτική Ενότητα του Φακέλου Υλικού. </a:t>
            </a:r>
            <a:endParaRPr lang="el-GR" sz="2400" b="1" dirty="0">
              <a:solidFill>
                <a:schemeClr val="bg1">
                  <a:lumMod val="65000"/>
                </a:schemeClr>
              </a:solidFill>
            </a:endParaRPr>
          </a:p>
        </p:txBody>
      </p:sp>
      <p:sp>
        <p:nvSpPr>
          <p:cNvPr id="14" name="Κάτω βέλος 13"/>
          <p:cNvSpPr/>
          <p:nvPr/>
        </p:nvSpPr>
        <p:spPr>
          <a:xfrm>
            <a:off x="6315891" y="3971606"/>
            <a:ext cx="292663" cy="47026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pic>
        <p:nvPicPr>
          <p:cNvPr id="15" name="Εικόνα 14"/>
          <p:cNvPicPr>
            <a:picLocks noChangeAspect="1"/>
          </p:cNvPicPr>
          <p:nvPr/>
        </p:nvPicPr>
        <p:blipFill>
          <a:blip r:embed="rId2"/>
          <a:stretch>
            <a:fillRect/>
          </a:stretch>
        </p:blipFill>
        <p:spPr>
          <a:xfrm>
            <a:off x="9782117" y="6048103"/>
            <a:ext cx="2131208" cy="694109"/>
          </a:xfrm>
          <a:prstGeom prst="rect">
            <a:avLst/>
          </a:prstGeom>
        </p:spPr>
      </p:pic>
    </p:spTree>
    <p:extLst>
      <p:ext uri="{BB962C8B-B14F-4D97-AF65-F5344CB8AC3E}">
        <p14:creationId xmlns:p14="http://schemas.microsoft.com/office/powerpoint/2010/main" val="2206053978"/>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822120" y="482198"/>
            <a:ext cx="6547757" cy="646331"/>
          </a:xfrm>
          <a:prstGeom prst="rect">
            <a:avLst/>
          </a:prstGeom>
          <a:noFill/>
        </p:spPr>
        <p:txBody>
          <a:bodyPr wrap="square" rtlCol="0">
            <a:spAutoFit/>
          </a:bodyPr>
          <a:lstStyle/>
          <a:p>
            <a:pPr algn="ctr"/>
            <a:r>
              <a:rPr lang="el-GR" sz="3600" b="1" dirty="0" smtClean="0">
                <a:solidFill>
                  <a:schemeClr val="accent6">
                    <a:lumMod val="60000"/>
                    <a:lumOff val="40000"/>
                  </a:schemeClr>
                </a:solidFill>
              </a:rPr>
              <a:t>2. Συνεισφορά της διπλωματικής </a:t>
            </a:r>
            <a:endParaRPr lang="el-GR" sz="3600" b="1" dirty="0">
              <a:solidFill>
                <a:schemeClr val="accent6">
                  <a:lumMod val="60000"/>
                  <a:lumOff val="40000"/>
                </a:schemeClr>
              </a:solidFill>
            </a:endParaRPr>
          </a:p>
        </p:txBody>
      </p:sp>
      <p:sp>
        <p:nvSpPr>
          <p:cNvPr id="4" name="Στρογγυλεμένο ορθογώνιο 3"/>
          <p:cNvSpPr/>
          <p:nvPr/>
        </p:nvSpPr>
        <p:spPr>
          <a:xfrm>
            <a:off x="3083100" y="1659785"/>
            <a:ext cx="8399149" cy="22941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r>
              <a:rPr lang="el-GR" dirty="0" smtClean="0"/>
              <a:t>    </a:t>
            </a:r>
            <a:r>
              <a:rPr lang="el-GR" sz="2000" b="1" dirty="0" smtClean="0">
                <a:solidFill>
                  <a:schemeClr val="bg1">
                    <a:lumMod val="65000"/>
                  </a:schemeClr>
                </a:solidFill>
              </a:rPr>
              <a:t>Εκπαιδευτική</a:t>
            </a:r>
            <a:r>
              <a:rPr lang="el-GR" sz="2000" dirty="0" smtClean="0"/>
              <a:t>:  </a:t>
            </a:r>
          </a:p>
          <a:p>
            <a:pPr>
              <a:lnSpc>
                <a:spcPct val="150000"/>
              </a:lnSpc>
            </a:pPr>
            <a:r>
              <a:rPr lang="el-GR" sz="2000" b="1" dirty="0"/>
              <a:t> </a:t>
            </a:r>
            <a:r>
              <a:rPr lang="el-GR" sz="2000" b="1" dirty="0" smtClean="0"/>
              <a:t>  Ι.  Δημιουργία </a:t>
            </a:r>
            <a:r>
              <a:rPr lang="el-GR" sz="2000" b="1" dirty="0" smtClean="0"/>
              <a:t>εύχρηστου, </a:t>
            </a:r>
            <a:r>
              <a:rPr lang="el-GR" sz="2000" b="1" dirty="0" err="1" smtClean="0"/>
              <a:t>διαδραστικού</a:t>
            </a:r>
            <a:r>
              <a:rPr lang="el-GR" sz="2000" b="1" dirty="0" smtClean="0"/>
              <a:t>, </a:t>
            </a:r>
            <a:r>
              <a:rPr lang="el-GR" sz="2000" b="1" dirty="0" err="1" smtClean="0"/>
              <a:t>πολυμεσικού</a:t>
            </a:r>
            <a:r>
              <a:rPr lang="el-GR" sz="2000" b="1" dirty="0" smtClean="0"/>
              <a:t> Ε.Υ. για   </a:t>
            </a:r>
          </a:p>
          <a:p>
            <a:pPr>
              <a:lnSpc>
                <a:spcPct val="150000"/>
              </a:lnSpc>
            </a:pPr>
            <a:r>
              <a:rPr lang="el-GR" sz="2000" b="1" dirty="0"/>
              <a:t> </a:t>
            </a:r>
            <a:r>
              <a:rPr lang="el-GR" sz="2000" b="1" dirty="0" smtClean="0"/>
              <a:t>      συμπληρωματική σχολική ΕξΑΕ</a:t>
            </a:r>
            <a:r>
              <a:rPr lang="el-GR" sz="2000" dirty="0" smtClean="0"/>
              <a:t>.</a:t>
            </a:r>
          </a:p>
          <a:p>
            <a:pPr>
              <a:lnSpc>
                <a:spcPct val="150000"/>
              </a:lnSpc>
            </a:pPr>
            <a:r>
              <a:rPr lang="el-GR" sz="2000" dirty="0"/>
              <a:t> </a:t>
            </a:r>
            <a:r>
              <a:rPr lang="el-GR" sz="2000" dirty="0" smtClean="0"/>
              <a:t>  </a:t>
            </a:r>
            <a:r>
              <a:rPr lang="el-GR" sz="2000" b="1" dirty="0" smtClean="0"/>
              <a:t>ΙΙ. Εκσυγχρονισμός της διδασκαλίας των Αρχαίων Ελληνικών, σε αντίθεση    </a:t>
            </a:r>
          </a:p>
          <a:p>
            <a:pPr>
              <a:lnSpc>
                <a:spcPct val="150000"/>
              </a:lnSpc>
            </a:pPr>
            <a:r>
              <a:rPr lang="el-GR" sz="2000" b="1" dirty="0"/>
              <a:t> </a:t>
            </a:r>
            <a:r>
              <a:rPr lang="el-GR" sz="2000" b="1" dirty="0" smtClean="0"/>
              <a:t>      με την τρέχουσα μηχανιστική διαδικασία εκμάθησης του αντικειμένου. </a:t>
            </a:r>
          </a:p>
          <a:p>
            <a:endParaRPr lang="el-GR" sz="2000" dirty="0"/>
          </a:p>
        </p:txBody>
      </p:sp>
      <p:pic>
        <p:nvPicPr>
          <p:cNvPr id="8" name="Εικόνα 7"/>
          <p:cNvPicPr>
            <a:picLocks noChangeAspect="1"/>
          </p:cNvPicPr>
          <p:nvPr/>
        </p:nvPicPr>
        <p:blipFill>
          <a:blip r:embed="rId2"/>
          <a:stretch>
            <a:fillRect/>
          </a:stretch>
        </p:blipFill>
        <p:spPr>
          <a:xfrm>
            <a:off x="3083101" y="4323806"/>
            <a:ext cx="8399149" cy="2364377"/>
          </a:xfrm>
          <a:prstGeom prst="rect">
            <a:avLst/>
          </a:prstGeom>
        </p:spPr>
      </p:pic>
      <p:sp>
        <p:nvSpPr>
          <p:cNvPr id="12" name="Δεξί βέλος 11"/>
          <p:cNvSpPr/>
          <p:nvPr/>
        </p:nvSpPr>
        <p:spPr>
          <a:xfrm>
            <a:off x="2652025" y="1735108"/>
            <a:ext cx="496655" cy="249226"/>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l-GR">
              <a:solidFill>
                <a:schemeClr val="accent6">
                  <a:lumMod val="60000"/>
                  <a:lumOff val="40000"/>
                </a:schemeClr>
              </a:solidFill>
            </a:endParaRPr>
          </a:p>
        </p:txBody>
      </p:sp>
      <p:sp>
        <p:nvSpPr>
          <p:cNvPr id="13" name="Δεξί βέλος 12"/>
          <p:cNvSpPr/>
          <p:nvPr/>
        </p:nvSpPr>
        <p:spPr>
          <a:xfrm>
            <a:off x="2650807" y="4436642"/>
            <a:ext cx="496655" cy="290704"/>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l-GR">
              <a:solidFill>
                <a:schemeClr val="accent6">
                  <a:lumMod val="60000"/>
                  <a:lumOff val="40000"/>
                </a:schemeClr>
              </a:solidFill>
            </a:endParaRPr>
          </a:p>
        </p:txBody>
      </p:sp>
      <p:sp>
        <p:nvSpPr>
          <p:cNvPr id="15" name="TextBox 14"/>
          <p:cNvSpPr txBox="1"/>
          <p:nvPr/>
        </p:nvSpPr>
        <p:spPr>
          <a:xfrm>
            <a:off x="3331428" y="4323806"/>
            <a:ext cx="8215183" cy="2862322"/>
          </a:xfrm>
          <a:prstGeom prst="rect">
            <a:avLst/>
          </a:prstGeom>
          <a:noFill/>
        </p:spPr>
        <p:txBody>
          <a:bodyPr wrap="square" rtlCol="0">
            <a:spAutoFit/>
          </a:bodyPr>
          <a:lstStyle/>
          <a:p>
            <a:r>
              <a:rPr lang="el-GR" sz="2000" b="1" dirty="0" smtClean="0">
                <a:solidFill>
                  <a:schemeClr val="bg1">
                    <a:lumMod val="65000"/>
                  </a:schemeClr>
                </a:solidFill>
              </a:rPr>
              <a:t>Ερευνητική: </a:t>
            </a:r>
          </a:p>
          <a:p>
            <a:pPr marL="514350" indent="-514350">
              <a:lnSpc>
                <a:spcPct val="150000"/>
              </a:lnSpc>
              <a:buFont typeface="+mj-lt"/>
              <a:buAutoNum type="romanUcPeriod"/>
            </a:pPr>
            <a:r>
              <a:rPr lang="el-GR" sz="2000" b="1" dirty="0" smtClean="0"/>
              <a:t>Εμπλουτισμός της βιβλιογραφίας με νέα ερευνητικά δεδομένα στη διδασκαλία των αρχαίων ελληνικών με τεχνολογικά μέσα.</a:t>
            </a:r>
          </a:p>
          <a:p>
            <a:pPr marL="514350" indent="-514350">
              <a:lnSpc>
                <a:spcPct val="150000"/>
              </a:lnSpc>
              <a:buFont typeface="+mj-lt"/>
              <a:buAutoNum type="romanUcPeriod"/>
            </a:pPr>
            <a:r>
              <a:rPr lang="el-GR" sz="2000" b="1" dirty="0" smtClean="0"/>
              <a:t>Ανάδειξη πλεονεκτημάτων της χρήσης της συμπληρωματικής σχολικής ΕξΑΕ στη διδασκαλία των </a:t>
            </a:r>
            <a:r>
              <a:rPr lang="el-GR" sz="2000" b="1" dirty="0"/>
              <a:t>Α</a:t>
            </a:r>
            <a:r>
              <a:rPr lang="el-GR" sz="2000" b="1" dirty="0" smtClean="0"/>
              <a:t>ρχαίων Ελληνικών. </a:t>
            </a:r>
          </a:p>
          <a:p>
            <a:pPr marL="514350" indent="-514350">
              <a:buFont typeface="+mj-lt"/>
              <a:buAutoNum type="romanUcPeriod"/>
            </a:pPr>
            <a:endParaRPr lang="el-GR" sz="2000" b="1" dirty="0" smtClean="0"/>
          </a:p>
          <a:p>
            <a:r>
              <a:rPr lang="el-GR" sz="2000" b="1" dirty="0"/>
              <a:t> </a:t>
            </a:r>
            <a:r>
              <a:rPr lang="el-GR" sz="2000" b="1" dirty="0" smtClean="0"/>
              <a:t>                          </a:t>
            </a:r>
            <a:endParaRPr lang="el-GR" sz="2000" b="1" dirty="0"/>
          </a:p>
        </p:txBody>
      </p:sp>
    </p:spTree>
    <p:extLst>
      <p:ext uri="{BB962C8B-B14F-4D97-AF65-F5344CB8AC3E}">
        <p14:creationId xmlns:p14="http://schemas.microsoft.com/office/powerpoint/2010/main" val="4097535855"/>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1580606" y="421415"/>
            <a:ext cx="7889964" cy="646331"/>
          </a:xfrm>
          <a:prstGeom prst="rect">
            <a:avLst/>
          </a:prstGeom>
          <a:noFill/>
        </p:spPr>
        <p:txBody>
          <a:bodyPr wrap="square" rtlCol="0">
            <a:spAutoFit/>
          </a:bodyPr>
          <a:lstStyle/>
          <a:p>
            <a:pPr algn="ctr"/>
            <a:r>
              <a:rPr lang="el-GR" sz="3600" b="1" dirty="0" smtClean="0">
                <a:solidFill>
                  <a:schemeClr val="accent6">
                    <a:lumMod val="60000"/>
                    <a:lumOff val="40000"/>
                  </a:schemeClr>
                </a:solidFill>
              </a:rPr>
              <a:t>3. Ερευνητικά Ερωτήματα </a:t>
            </a:r>
            <a:endParaRPr lang="el-GR" sz="3600" b="1" dirty="0">
              <a:solidFill>
                <a:schemeClr val="accent6">
                  <a:lumMod val="60000"/>
                  <a:lumOff val="40000"/>
                </a:schemeClr>
              </a:solidFill>
            </a:endParaRPr>
          </a:p>
        </p:txBody>
      </p:sp>
      <p:sp>
        <p:nvSpPr>
          <p:cNvPr id="9" name="Στρογγυλεμένο ορθογώνιο 8"/>
          <p:cNvSpPr/>
          <p:nvPr/>
        </p:nvSpPr>
        <p:spPr>
          <a:xfrm>
            <a:off x="2063929" y="1231989"/>
            <a:ext cx="7119259" cy="875212"/>
          </a:xfrm>
          <a:prstGeom prst="round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nSpc>
                <a:spcPct val="150000"/>
              </a:lnSpc>
            </a:pPr>
            <a:r>
              <a:rPr lang="el-GR" b="1" dirty="0"/>
              <a:t>1o Ερευνητικό Ερώτημα</a:t>
            </a:r>
            <a:r>
              <a:rPr lang="el-GR" dirty="0"/>
              <a:t>: Το εκπαιδευτικό υλικό </a:t>
            </a:r>
            <a:r>
              <a:rPr lang="el-GR" dirty="0" err="1"/>
              <a:t>διέπεται</a:t>
            </a:r>
            <a:r>
              <a:rPr lang="el-GR" dirty="0"/>
              <a:t> από τις αρχές και τη μεθοδολογία της εξ αποστάσεως εκπαίδευσης;</a:t>
            </a:r>
          </a:p>
        </p:txBody>
      </p:sp>
      <p:sp>
        <p:nvSpPr>
          <p:cNvPr id="12" name="Στρογγυλεμένο ορθογώνιο 11"/>
          <p:cNvSpPr/>
          <p:nvPr/>
        </p:nvSpPr>
        <p:spPr>
          <a:xfrm>
            <a:off x="2063927" y="3317965"/>
            <a:ext cx="7119262" cy="875212"/>
          </a:xfrm>
          <a:prstGeom prst="round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el-GR" b="1" dirty="0"/>
              <a:t>3ο Ερευνητικό Ερώτημα</a:t>
            </a:r>
            <a:r>
              <a:rPr lang="el-GR" dirty="0"/>
              <a:t>: Κατά πόσο το εκπαιδευτικό υλικό είναι πλήρες για τη διδασκαλία της 15ης Ενότητας του Φακέλου Υλικού των Αρχαίων Ελληνικών Γ’ Λυκείου;</a:t>
            </a:r>
          </a:p>
        </p:txBody>
      </p:sp>
      <p:sp>
        <p:nvSpPr>
          <p:cNvPr id="13" name="Στρογγυλεμένο ορθογώνιο 12"/>
          <p:cNvSpPr/>
          <p:nvPr/>
        </p:nvSpPr>
        <p:spPr>
          <a:xfrm>
            <a:off x="2063925" y="2249983"/>
            <a:ext cx="7119264" cy="875212"/>
          </a:xfrm>
          <a:prstGeom prst="round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nSpc>
                <a:spcPct val="150000"/>
              </a:lnSpc>
            </a:pPr>
            <a:r>
              <a:rPr lang="el-GR" b="1" dirty="0"/>
              <a:t>2ο Ερευνητικό Ερώτημα</a:t>
            </a:r>
            <a:r>
              <a:rPr lang="el-GR" dirty="0"/>
              <a:t>: Το εκπαιδευτικό υλικό έχει δημιουργηθεί σύμφωνα με τις αρχές της </a:t>
            </a:r>
            <a:r>
              <a:rPr lang="el-GR" dirty="0" err="1"/>
              <a:t>Πολυμεσικής</a:t>
            </a:r>
            <a:r>
              <a:rPr lang="el-GR" dirty="0"/>
              <a:t> Μάθησης;</a:t>
            </a:r>
          </a:p>
        </p:txBody>
      </p:sp>
      <p:sp>
        <p:nvSpPr>
          <p:cNvPr id="14" name="Στρογγυλεμένο ορθογώνιο 13"/>
          <p:cNvSpPr/>
          <p:nvPr/>
        </p:nvSpPr>
        <p:spPr>
          <a:xfrm>
            <a:off x="2063927" y="4438011"/>
            <a:ext cx="7119262" cy="875212"/>
          </a:xfrm>
          <a:prstGeom prst="round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nSpc>
                <a:spcPct val="150000"/>
              </a:lnSpc>
            </a:pPr>
            <a:r>
              <a:rPr lang="el-GR" b="1" dirty="0"/>
              <a:t>4ο Ερευνητικό Ερώτημα</a:t>
            </a:r>
            <a:r>
              <a:rPr lang="el-GR" dirty="0"/>
              <a:t>: Κατά πόσο το εκπαιδευτικό </a:t>
            </a:r>
            <a:r>
              <a:rPr lang="el-GR" dirty="0" smtClean="0"/>
              <a:t>υλικό </a:t>
            </a:r>
            <a:r>
              <a:rPr lang="el-GR" dirty="0"/>
              <a:t>προωθεί την </a:t>
            </a:r>
            <a:r>
              <a:rPr lang="el-GR" dirty="0" err="1"/>
              <a:t>αυτοαξιολόγηση</a:t>
            </a:r>
            <a:r>
              <a:rPr lang="el-GR" dirty="0"/>
              <a:t> των μαθητών;</a:t>
            </a:r>
          </a:p>
        </p:txBody>
      </p:sp>
      <p:sp>
        <p:nvSpPr>
          <p:cNvPr id="15" name="Στρογγυλεμένο ορθογώνιο 14"/>
          <p:cNvSpPr/>
          <p:nvPr/>
        </p:nvSpPr>
        <p:spPr>
          <a:xfrm>
            <a:off x="2063927" y="5505993"/>
            <a:ext cx="7214544" cy="875212"/>
          </a:xfrm>
          <a:prstGeom prst="round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nSpc>
                <a:spcPct val="150000"/>
              </a:lnSpc>
            </a:pPr>
            <a:r>
              <a:rPr lang="el-GR" b="1" dirty="0"/>
              <a:t>5ο Ερευνητικό Ερώτημα</a:t>
            </a:r>
            <a:r>
              <a:rPr lang="el-GR" dirty="0"/>
              <a:t>: Κατά πόσο το εκπαιδευτικό υλικό βοηθά τον μαθητή να αντιληφθεί τη συσχέτιση του αρχαίου και </a:t>
            </a:r>
            <a:r>
              <a:rPr lang="el-GR" dirty="0" smtClean="0"/>
              <a:t>νεοελληνικού </a:t>
            </a:r>
            <a:r>
              <a:rPr lang="el-GR" dirty="0"/>
              <a:t>λόγου;</a:t>
            </a:r>
          </a:p>
        </p:txBody>
      </p:sp>
      <p:pic>
        <p:nvPicPr>
          <p:cNvPr id="17" name="Εικόνα 16"/>
          <p:cNvPicPr>
            <a:picLocks noChangeAspect="1"/>
          </p:cNvPicPr>
          <p:nvPr/>
        </p:nvPicPr>
        <p:blipFill>
          <a:blip r:embed="rId2"/>
          <a:stretch>
            <a:fillRect/>
          </a:stretch>
        </p:blipFill>
        <p:spPr>
          <a:xfrm>
            <a:off x="9470570" y="1473854"/>
            <a:ext cx="2034910" cy="1438003"/>
          </a:xfrm>
          <a:prstGeom prst="rect">
            <a:avLst/>
          </a:prstGeom>
        </p:spPr>
      </p:pic>
    </p:spTree>
    <p:extLst>
      <p:ext uri="{BB962C8B-B14F-4D97-AF65-F5344CB8AC3E}">
        <p14:creationId xmlns:p14="http://schemas.microsoft.com/office/powerpoint/2010/main" val="3438204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27117" y="5826034"/>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3" name="TextBox 2"/>
          <p:cNvSpPr txBox="1"/>
          <p:nvPr/>
        </p:nvSpPr>
        <p:spPr>
          <a:xfrm>
            <a:off x="3513910" y="442349"/>
            <a:ext cx="4449154" cy="646331"/>
          </a:xfrm>
          <a:prstGeom prst="rect">
            <a:avLst/>
          </a:prstGeom>
          <a:noFill/>
        </p:spPr>
        <p:txBody>
          <a:bodyPr wrap="square" rtlCol="0">
            <a:spAutoFit/>
          </a:bodyPr>
          <a:lstStyle/>
          <a:p>
            <a:pPr algn="ctr"/>
            <a:r>
              <a:rPr lang="en-US" sz="3600" b="1" dirty="0" smtClean="0">
                <a:solidFill>
                  <a:schemeClr val="accent6">
                    <a:lumMod val="60000"/>
                    <a:lumOff val="40000"/>
                  </a:schemeClr>
                </a:solidFill>
              </a:rPr>
              <a:t>4. </a:t>
            </a:r>
            <a:r>
              <a:rPr lang="el-GR" sz="3600" b="1" dirty="0" smtClean="0">
                <a:solidFill>
                  <a:schemeClr val="accent6">
                    <a:lumMod val="60000"/>
                    <a:lumOff val="40000"/>
                  </a:schemeClr>
                </a:solidFill>
              </a:rPr>
              <a:t>Δομή της εργασίας </a:t>
            </a:r>
            <a:endParaRPr lang="el-GR" sz="3600" b="1" dirty="0">
              <a:solidFill>
                <a:schemeClr val="accent6">
                  <a:lumMod val="60000"/>
                  <a:lumOff val="40000"/>
                </a:schemeClr>
              </a:solidFill>
            </a:endParaRPr>
          </a:p>
        </p:txBody>
      </p:sp>
      <p:sp>
        <p:nvSpPr>
          <p:cNvPr id="4" name="TextBox 3"/>
          <p:cNvSpPr txBox="1"/>
          <p:nvPr/>
        </p:nvSpPr>
        <p:spPr>
          <a:xfrm>
            <a:off x="2169986" y="1952098"/>
            <a:ext cx="692331" cy="584775"/>
          </a:xfrm>
          <a:prstGeom prst="rect">
            <a:avLst/>
          </a:prstGeom>
          <a:noFill/>
        </p:spPr>
        <p:txBody>
          <a:bodyPr wrap="square" rtlCol="0">
            <a:spAutoFit/>
          </a:bodyPr>
          <a:lstStyle/>
          <a:p>
            <a:r>
              <a:rPr lang="en-US" sz="3200" b="1" dirty="0" smtClean="0">
                <a:solidFill>
                  <a:schemeClr val="bg1">
                    <a:lumMod val="65000"/>
                  </a:schemeClr>
                </a:solidFill>
              </a:rPr>
              <a:t>01</a:t>
            </a:r>
            <a:endParaRPr lang="el-GR" sz="3200" b="1" dirty="0">
              <a:solidFill>
                <a:schemeClr val="bg1">
                  <a:lumMod val="65000"/>
                </a:schemeClr>
              </a:solidFill>
            </a:endParaRPr>
          </a:p>
        </p:txBody>
      </p:sp>
      <p:cxnSp>
        <p:nvCxnSpPr>
          <p:cNvPr id="8" name="Ευθεία γραμμή σύνδεσης 7"/>
          <p:cNvCxnSpPr/>
          <p:nvPr/>
        </p:nvCxnSpPr>
        <p:spPr>
          <a:xfrm>
            <a:off x="2756262" y="2013652"/>
            <a:ext cx="0" cy="523221"/>
          </a:xfrm>
          <a:prstGeom prst="line">
            <a:avLst/>
          </a:prstGeom>
        </p:spPr>
        <p:style>
          <a:lnRef idx="3">
            <a:schemeClr val="accent3"/>
          </a:lnRef>
          <a:fillRef idx="0">
            <a:schemeClr val="accent3"/>
          </a:fillRef>
          <a:effectRef idx="2">
            <a:schemeClr val="accent3"/>
          </a:effectRef>
          <a:fontRef idx="minor">
            <a:schemeClr val="tx1"/>
          </a:fontRef>
        </p:style>
      </p:cxnSp>
      <p:sp>
        <p:nvSpPr>
          <p:cNvPr id="12" name="TextBox 11"/>
          <p:cNvSpPr txBox="1"/>
          <p:nvPr/>
        </p:nvSpPr>
        <p:spPr>
          <a:xfrm>
            <a:off x="2967445" y="2013652"/>
            <a:ext cx="6257108" cy="461665"/>
          </a:xfrm>
          <a:prstGeom prst="rect">
            <a:avLst/>
          </a:prstGeom>
          <a:noFill/>
        </p:spPr>
        <p:txBody>
          <a:bodyPr wrap="square" rtlCol="0">
            <a:spAutoFit/>
          </a:bodyPr>
          <a:lstStyle/>
          <a:p>
            <a:r>
              <a:rPr lang="el-GR" sz="2400" b="1" dirty="0" smtClean="0">
                <a:solidFill>
                  <a:schemeClr val="tx1">
                    <a:lumMod val="65000"/>
                    <a:lumOff val="35000"/>
                  </a:schemeClr>
                </a:solidFill>
              </a:rPr>
              <a:t>Θεωρητικό πλαίσιο</a:t>
            </a:r>
            <a:endParaRPr lang="el-GR" sz="2400" b="1" dirty="0">
              <a:solidFill>
                <a:schemeClr val="tx1">
                  <a:lumMod val="65000"/>
                  <a:lumOff val="35000"/>
                </a:schemeClr>
              </a:solidFill>
            </a:endParaRPr>
          </a:p>
        </p:txBody>
      </p:sp>
      <p:sp>
        <p:nvSpPr>
          <p:cNvPr id="14" name="TextBox 13"/>
          <p:cNvSpPr txBox="1"/>
          <p:nvPr/>
        </p:nvSpPr>
        <p:spPr>
          <a:xfrm>
            <a:off x="2169983" y="2967334"/>
            <a:ext cx="797459" cy="584775"/>
          </a:xfrm>
          <a:prstGeom prst="rect">
            <a:avLst/>
          </a:prstGeom>
          <a:noFill/>
        </p:spPr>
        <p:txBody>
          <a:bodyPr wrap="square" rtlCol="0">
            <a:spAutoFit/>
          </a:bodyPr>
          <a:lstStyle/>
          <a:p>
            <a:r>
              <a:rPr lang="el-GR" sz="3200" b="1" dirty="0" smtClean="0">
                <a:solidFill>
                  <a:schemeClr val="bg1">
                    <a:lumMod val="65000"/>
                  </a:schemeClr>
                </a:solidFill>
              </a:rPr>
              <a:t>02</a:t>
            </a:r>
            <a:endParaRPr lang="el-GR" sz="3200" b="1" dirty="0">
              <a:solidFill>
                <a:schemeClr val="bg1">
                  <a:lumMod val="65000"/>
                </a:schemeClr>
              </a:solidFill>
            </a:endParaRPr>
          </a:p>
        </p:txBody>
      </p:sp>
      <p:sp>
        <p:nvSpPr>
          <p:cNvPr id="15" name="TextBox 14"/>
          <p:cNvSpPr txBox="1"/>
          <p:nvPr/>
        </p:nvSpPr>
        <p:spPr>
          <a:xfrm>
            <a:off x="2183200" y="3890665"/>
            <a:ext cx="679117" cy="584775"/>
          </a:xfrm>
          <a:prstGeom prst="rect">
            <a:avLst/>
          </a:prstGeom>
          <a:noFill/>
        </p:spPr>
        <p:txBody>
          <a:bodyPr wrap="square" rtlCol="0">
            <a:spAutoFit/>
          </a:bodyPr>
          <a:lstStyle/>
          <a:p>
            <a:r>
              <a:rPr lang="el-GR" sz="3200" b="1" dirty="0" smtClean="0">
                <a:solidFill>
                  <a:schemeClr val="bg1">
                    <a:lumMod val="65000"/>
                  </a:schemeClr>
                </a:solidFill>
              </a:rPr>
              <a:t>03</a:t>
            </a:r>
            <a:endParaRPr lang="el-GR" sz="3200" b="1" dirty="0">
              <a:solidFill>
                <a:schemeClr val="bg1">
                  <a:lumMod val="65000"/>
                </a:schemeClr>
              </a:solidFill>
            </a:endParaRPr>
          </a:p>
        </p:txBody>
      </p:sp>
      <p:sp>
        <p:nvSpPr>
          <p:cNvPr id="16" name="TextBox 15"/>
          <p:cNvSpPr txBox="1"/>
          <p:nvPr/>
        </p:nvSpPr>
        <p:spPr>
          <a:xfrm>
            <a:off x="2176592" y="4813996"/>
            <a:ext cx="679117" cy="584775"/>
          </a:xfrm>
          <a:prstGeom prst="rect">
            <a:avLst/>
          </a:prstGeom>
          <a:noFill/>
        </p:spPr>
        <p:txBody>
          <a:bodyPr wrap="square" rtlCol="0">
            <a:spAutoFit/>
          </a:bodyPr>
          <a:lstStyle/>
          <a:p>
            <a:r>
              <a:rPr lang="el-GR" sz="3200" b="1" dirty="0" smtClean="0">
                <a:solidFill>
                  <a:schemeClr val="bg1">
                    <a:lumMod val="65000"/>
                  </a:schemeClr>
                </a:solidFill>
              </a:rPr>
              <a:t>04</a:t>
            </a:r>
            <a:endParaRPr lang="el-GR" sz="3200" b="1" dirty="0">
              <a:solidFill>
                <a:schemeClr val="bg1">
                  <a:lumMod val="65000"/>
                </a:schemeClr>
              </a:solidFill>
            </a:endParaRPr>
          </a:p>
        </p:txBody>
      </p:sp>
      <p:cxnSp>
        <p:nvCxnSpPr>
          <p:cNvPr id="24" name="Ευθεία γραμμή σύνδεσης 23"/>
          <p:cNvCxnSpPr/>
          <p:nvPr/>
        </p:nvCxnSpPr>
        <p:spPr>
          <a:xfrm>
            <a:off x="2756262" y="2967334"/>
            <a:ext cx="10573" cy="492603"/>
          </a:xfrm>
          <a:prstGeom prst="line">
            <a:avLst/>
          </a:prstGeom>
        </p:spPr>
        <p:style>
          <a:lnRef idx="3">
            <a:schemeClr val="accent3"/>
          </a:lnRef>
          <a:fillRef idx="0">
            <a:schemeClr val="accent3"/>
          </a:fillRef>
          <a:effectRef idx="2">
            <a:schemeClr val="accent3"/>
          </a:effectRef>
          <a:fontRef idx="minor">
            <a:schemeClr val="tx1"/>
          </a:fontRef>
        </p:style>
      </p:cxnSp>
      <p:cxnSp>
        <p:nvCxnSpPr>
          <p:cNvPr id="27" name="Ευθεία γραμμή σύνδεσης 26"/>
          <p:cNvCxnSpPr/>
          <p:nvPr/>
        </p:nvCxnSpPr>
        <p:spPr>
          <a:xfrm flipH="1">
            <a:off x="2766835" y="3890665"/>
            <a:ext cx="0" cy="574766"/>
          </a:xfrm>
          <a:prstGeom prst="line">
            <a:avLst/>
          </a:prstGeom>
        </p:spPr>
        <p:style>
          <a:lnRef idx="3">
            <a:schemeClr val="accent3"/>
          </a:lnRef>
          <a:fillRef idx="0">
            <a:schemeClr val="accent3"/>
          </a:fillRef>
          <a:effectRef idx="2">
            <a:schemeClr val="accent3"/>
          </a:effectRef>
          <a:fontRef idx="minor">
            <a:schemeClr val="tx1"/>
          </a:fontRef>
        </p:style>
      </p:cxnSp>
      <p:cxnSp>
        <p:nvCxnSpPr>
          <p:cNvPr id="29" name="Ευθεία γραμμή σύνδεσης 28"/>
          <p:cNvCxnSpPr/>
          <p:nvPr/>
        </p:nvCxnSpPr>
        <p:spPr>
          <a:xfrm flipH="1">
            <a:off x="2766835" y="4824005"/>
            <a:ext cx="0" cy="574766"/>
          </a:xfrm>
          <a:prstGeom prst="line">
            <a:avLst/>
          </a:prstGeom>
        </p:spPr>
        <p:style>
          <a:lnRef idx="3">
            <a:schemeClr val="accent3"/>
          </a:lnRef>
          <a:fillRef idx="0">
            <a:schemeClr val="accent3"/>
          </a:fillRef>
          <a:effectRef idx="2">
            <a:schemeClr val="accent3"/>
          </a:effectRef>
          <a:fontRef idx="minor">
            <a:schemeClr val="tx1"/>
          </a:fontRef>
        </p:style>
      </p:cxnSp>
      <p:sp>
        <p:nvSpPr>
          <p:cNvPr id="31" name="TextBox 30"/>
          <p:cNvSpPr txBox="1"/>
          <p:nvPr/>
        </p:nvSpPr>
        <p:spPr>
          <a:xfrm>
            <a:off x="2967441" y="2967334"/>
            <a:ext cx="6829702" cy="461665"/>
          </a:xfrm>
          <a:prstGeom prst="rect">
            <a:avLst/>
          </a:prstGeom>
          <a:noFill/>
        </p:spPr>
        <p:txBody>
          <a:bodyPr wrap="square" rtlCol="0">
            <a:spAutoFit/>
          </a:bodyPr>
          <a:lstStyle/>
          <a:p>
            <a:r>
              <a:rPr lang="el-GR" sz="2400" b="1" dirty="0" smtClean="0">
                <a:solidFill>
                  <a:schemeClr val="tx1">
                    <a:lumMod val="65000"/>
                    <a:lumOff val="35000"/>
                  </a:schemeClr>
                </a:solidFill>
              </a:rPr>
              <a:t>Δημιουργία και περιγραφή εκπαιδευτικού υλικού </a:t>
            </a:r>
            <a:endParaRPr lang="el-GR" sz="2400" b="1" dirty="0">
              <a:solidFill>
                <a:schemeClr val="tx1">
                  <a:lumMod val="65000"/>
                  <a:lumOff val="35000"/>
                </a:schemeClr>
              </a:solidFill>
            </a:endParaRPr>
          </a:p>
        </p:txBody>
      </p:sp>
      <p:sp>
        <p:nvSpPr>
          <p:cNvPr id="32" name="TextBox 31"/>
          <p:cNvSpPr txBox="1"/>
          <p:nvPr/>
        </p:nvSpPr>
        <p:spPr>
          <a:xfrm>
            <a:off x="2967441" y="3947215"/>
            <a:ext cx="5732422" cy="461665"/>
          </a:xfrm>
          <a:prstGeom prst="rect">
            <a:avLst/>
          </a:prstGeom>
          <a:noFill/>
        </p:spPr>
        <p:txBody>
          <a:bodyPr wrap="square" rtlCol="0">
            <a:spAutoFit/>
          </a:bodyPr>
          <a:lstStyle/>
          <a:p>
            <a:r>
              <a:rPr lang="el-GR" sz="2400" b="1" dirty="0" smtClean="0">
                <a:solidFill>
                  <a:schemeClr val="tx1">
                    <a:lumMod val="65000"/>
                    <a:lumOff val="35000"/>
                  </a:schemeClr>
                </a:solidFill>
              </a:rPr>
              <a:t>Μεθοδολογία έρευνας</a:t>
            </a:r>
            <a:endParaRPr lang="el-GR" sz="2400" b="1" dirty="0">
              <a:solidFill>
                <a:schemeClr val="tx1">
                  <a:lumMod val="65000"/>
                  <a:lumOff val="35000"/>
                </a:schemeClr>
              </a:solidFill>
            </a:endParaRPr>
          </a:p>
        </p:txBody>
      </p:sp>
      <p:sp>
        <p:nvSpPr>
          <p:cNvPr id="33" name="TextBox 32"/>
          <p:cNvSpPr txBox="1"/>
          <p:nvPr/>
        </p:nvSpPr>
        <p:spPr>
          <a:xfrm>
            <a:off x="2967441" y="4824005"/>
            <a:ext cx="8867508" cy="830997"/>
          </a:xfrm>
          <a:prstGeom prst="rect">
            <a:avLst/>
          </a:prstGeom>
          <a:noFill/>
        </p:spPr>
        <p:txBody>
          <a:bodyPr wrap="square" rtlCol="0">
            <a:spAutoFit/>
          </a:bodyPr>
          <a:lstStyle/>
          <a:p>
            <a:r>
              <a:rPr lang="el-GR" sz="2400" b="1" dirty="0" smtClean="0">
                <a:solidFill>
                  <a:schemeClr val="tx1">
                    <a:lumMod val="65000"/>
                    <a:lumOff val="35000"/>
                  </a:schemeClr>
                </a:solidFill>
              </a:rPr>
              <a:t>Αποτίμηση εκπαιδευτικού υλικού – Συμπεράσματα – Περιορισμοί – Προτάσεις </a:t>
            </a:r>
            <a:endParaRPr lang="el-GR" sz="2400" b="1" dirty="0">
              <a:solidFill>
                <a:schemeClr val="tx1">
                  <a:lumMod val="65000"/>
                  <a:lumOff val="35000"/>
                </a:schemeClr>
              </a:solidFill>
            </a:endParaRPr>
          </a:p>
        </p:txBody>
      </p:sp>
    </p:spTree>
    <p:extLst>
      <p:ext uri="{BB962C8B-B14F-4D97-AF65-F5344CB8AC3E}">
        <p14:creationId xmlns:p14="http://schemas.microsoft.com/office/powerpoint/2010/main" val="414086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011680" y="587829"/>
            <a:ext cx="6910251" cy="646331"/>
          </a:xfrm>
          <a:prstGeom prst="rect">
            <a:avLst/>
          </a:prstGeom>
          <a:noFill/>
        </p:spPr>
        <p:txBody>
          <a:bodyPr wrap="square" rtlCol="0">
            <a:spAutoFit/>
          </a:bodyPr>
          <a:lstStyle/>
          <a:p>
            <a:r>
              <a:rPr lang="el-GR" sz="3600" b="1" dirty="0" smtClean="0">
                <a:solidFill>
                  <a:schemeClr val="accent6">
                    <a:lumMod val="60000"/>
                    <a:lumOff val="40000"/>
                  </a:schemeClr>
                </a:solidFill>
              </a:rPr>
              <a:t>5. Θεωρητικό πλαίσιο (1/2)</a:t>
            </a:r>
            <a:endParaRPr lang="el-GR" sz="3600" b="1" dirty="0">
              <a:solidFill>
                <a:schemeClr val="accent6">
                  <a:lumMod val="60000"/>
                  <a:lumOff val="40000"/>
                </a:schemeClr>
              </a:solidFill>
            </a:endParaRPr>
          </a:p>
        </p:txBody>
      </p:sp>
      <p:sp>
        <p:nvSpPr>
          <p:cNvPr id="3" name="Στρογγυλεμένο ορθογώνιο 2"/>
          <p:cNvSpPr/>
          <p:nvPr/>
        </p:nvSpPr>
        <p:spPr>
          <a:xfrm>
            <a:off x="2116182" y="1658982"/>
            <a:ext cx="7667897" cy="49246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l-GR" b="1" dirty="0" smtClean="0">
              <a:solidFill>
                <a:schemeClr val="tx1">
                  <a:lumMod val="50000"/>
                  <a:lumOff val="50000"/>
                </a:schemeClr>
              </a:solidFill>
            </a:endParaRPr>
          </a:p>
          <a:p>
            <a:pPr marL="285750" indent="-285750" algn="ctr">
              <a:buFont typeface="Arial" panose="020B0604020202020204" pitchFamily="34" charset="0"/>
              <a:buChar char="•"/>
            </a:pPr>
            <a:endParaRPr lang="el-GR" dirty="0">
              <a:solidFill>
                <a:schemeClr val="accent6">
                  <a:lumMod val="60000"/>
                  <a:lumOff val="40000"/>
                </a:schemeClr>
              </a:solidFill>
            </a:endParaRPr>
          </a:p>
          <a:p>
            <a:pPr marL="1200150" lvl="2" indent="-285750" algn="ctr">
              <a:buFont typeface="Arial" panose="020B0604020202020204" pitchFamily="34" charset="0"/>
              <a:buChar char="•"/>
            </a:pPr>
            <a:endParaRPr lang="el-GR" dirty="0" smtClean="0">
              <a:solidFill>
                <a:schemeClr val="tx1">
                  <a:lumMod val="65000"/>
                  <a:lumOff val="35000"/>
                </a:schemeClr>
              </a:solidFill>
            </a:endParaRPr>
          </a:p>
          <a:p>
            <a:pPr algn="ctr"/>
            <a:endParaRPr lang="el-GR" dirty="0">
              <a:solidFill>
                <a:schemeClr val="tx1"/>
              </a:solidFill>
            </a:endParaRPr>
          </a:p>
        </p:txBody>
      </p:sp>
      <p:sp>
        <p:nvSpPr>
          <p:cNvPr id="4" name="TextBox 3"/>
          <p:cNvSpPr txBox="1"/>
          <p:nvPr/>
        </p:nvSpPr>
        <p:spPr>
          <a:xfrm>
            <a:off x="2795451" y="1859172"/>
            <a:ext cx="7223760" cy="4524315"/>
          </a:xfrm>
          <a:prstGeom prst="rect">
            <a:avLst/>
          </a:prstGeom>
          <a:noFill/>
        </p:spPr>
        <p:txBody>
          <a:bodyPr wrap="square" rtlCol="0">
            <a:spAutoFit/>
          </a:bodyPr>
          <a:lstStyle/>
          <a:p>
            <a:r>
              <a:rPr lang="el-GR" b="1" dirty="0" smtClean="0">
                <a:solidFill>
                  <a:schemeClr val="tx1">
                    <a:lumMod val="50000"/>
                    <a:lumOff val="50000"/>
                  </a:schemeClr>
                </a:solidFill>
              </a:rPr>
              <a:t>Ανοικτή και εξ αποστάσεως εκπαίδευση</a:t>
            </a:r>
          </a:p>
          <a:p>
            <a:pPr marL="285750" indent="-285750">
              <a:lnSpc>
                <a:spcPct val="150000"/>
              </a:lnSpc>
              <a:buFont typeface="Arial" panose="020B0604020202020204" pitchFamily="34" charset="0"/>
              <a:buChar char="•"/>
            </a:pPr>
            <a:r>
              <a:rPr lang="el-GR" dirty="0" smtClean="0"/>
              <a:t>Ανοικτή Εκπαίδευση</a:t>
            </a:r>
          </a:p>
          <a:p>
            <a:pPr marL="285750" indent="-285750">
              <a:lnSpc>
                <a:spcPct val="150000"/>
              </a:lnSpc>
              <a:buFont typeface="Arial" panose="020B0604020202020204" pitchFamily="34" charset="0"/>
              <a:buChar char="•"/>
            </a:pPr>
            <a:r>
              <a:rPr lang="el-GR" dirty="0" smtClean="0"/>
              <a:t>Εξ Αποστάσεως Εκπαίδευση</a:t>
            </a:r>
          </a:p>
          <a:p>
            <a:pPr marL="285750" indent="-285750">
              <a:lnSpc>
                <a:spcPct val="150000"/>
              </a:lnSpc>
              <a:buFont typeface="Arial" panose="020B0604020202020204" pitchFamily="34" charset="0"/>
              <a:buChar char="•"/>
            </a:pPr>
            <a:r>
              <a:rPr lang="el-GR" dirty="0" smtClean="0"/>
              <a:t>Ιστορία της ΕξΑΕ</a:t>
            </a:r>
          </a:p>
          <a:p>
            <a:pPr marL="285750" indent="-285750">
              <a:lnSpc>
                <a:spcPct val="150000"/>
              </a:lnSpc>
              <a:buFont typeface="Arial" panose="020B0604020202020204" pitchFamily="34" charset="0"/>
              <a:buChar char="•"/>
            </a:pPr>
            <a:r>
              <a:rPr lang="el-GR" dirty="0" smtClean="0"/>
              <a:t>Ορισμός της ΕξΑΕ  </a:t>
            </a:r>
          </a:p>
          <a:p>
            <a:pPr marL="285750" indent="-285750">
              <a:lnSpc>
                <a:spcPct val="150000"/>
              </a:lnSpc>
              <a:buFont typeface="Arial" panose="020B0604020202020204" pitchFamily="34" charset="0"/>
              <a:buChar char="•"/>
            </a:pPr>
            <a:r>
              <a:rPr lang="el-GR" dirty="0" smtClean="0"/>
              <a:t>Βασικές θεωρητικές προσεγγίσεις </a:t>
            </a:r>
          </a:p>
          <a:p>
            <a:pPr marL="285750" indent="-285750">
              <a:lnSpc>
                <a:spcPct val="150000"/>
              </a:lnSpc>
              <a:buFont typeface="Arial" panose="020B0604020202020204" pitchFamily="34" charset="0"/>
              <a:buChar char="•"/>
            </a:pPr>
            <a:r>
              <a:rPr lang="el-GR" dirty="0" smtClean="0"/>
              <a:t>Χαρακτηριστικά και διαστάσεις </a:t>
            </a:r>
          </a:p>
          <a:p>
            <a:pPr marL="285750" indent="-285750">
              <a:lnSpc>
                <a:spcPct val="150000"/>
              </a:lnSpc>
              <a:buFont typeface="Arial" panose="020B0604020202020204" pitchFamily="34" charset="0"/>
              <a:buChar char="•"/>
            </a:pPr>
            <a:r>
              <a:rPr lang="el-GR" dirty="0" smtClean="0"/>
              <a:t>Σχολική Εξ Αποστάσεως Εκπαίδευση</a:t>
            </a:r>
          </a:p>
          <a:p>
            <a:pPr marL="285750" indent="-285750">
              <a:lnSpc>
                <a:spcPct val="150000"/>
              </a:lnSpc>
              <a:buFont typeface="Arial" panose="020B0604020202020204" pitchFamily="34" charset="0"/>
              <a:buChar char="•"/>
            </a:pPr>
            <a:r>
              <a:rPr lang="el-GR" dirty="0" smtClean="0"/>
              <a:t>Η σχολική ΕξΑΕ στην Ελλάδα</a:t>
            </a:r>
          </a:p>
          <a:p>
            <a:pPr marL="285750" indent="-285750">
              <a:lnSpc>
                <a:spcPct val="150000"/>
              </a:lnSpc>
              <a:buFont typeface="Arial" panose="020B0604020202020204" pitchFamily="34" charset="0"/>
              <a:buChar char="•"/>
            </a:pPr>
            <a:r>
              <a:rPr lang="el-GR" dirty="0" smtClean="0"/>
              <a:t>Βιβλιογραφική ανασκόπηση ερευνών για την αξιοποίηση ψηφιακού περιεχομένου στην σχολική ΕξΑΕ</a:t>
            </a:r>
          </a:p>
        </p:txBody>
      </p:sp>
      <p:pic>
        <p:nvPicPr>
          <p:cNvPr id="10" name="Εικόνα 9"/>
          <p:cNvPicPr/>
          <p:nvPr/>
        </p:nvPicPr>
        <p:blipFill>
          <a:blip r:embed="rId2">
            <a:extLst>
              <a:ext uri="{28A0092B-C50C-407E-A947-70E740481C1C}">
                <a14:useLocalDpi xmlns:a14="http://schemas.microsoft.com/office/drawing/2010/main" val="0"/>
              </a:ext>
            </a:extLst>
          </a:blip>
          <a:stretch>
            <a:fillRect/>
          </a:stretch>
        </p:blipFill>
        <p:spPr>
          <a:xfrm>
            <a:off x="10019211" y="2625135"/>
            <a:ext cx="1595209" cy="1265530"/>
          </a:xfrm>
          <a:prstGeom prst="rect">
            <a:avLst/>
          </a:prstGeom>
        </p:spPr>
      </p:pic>
    </p:spTree>
    <p:extLst>
      <p:ext uri="{BB962C8B-B14F-4D97-AF65-F5344CB8AC3E}">
        <p14:creationId xmlns:p14="http://schemas.microsoft.com/office/powerpoint/2010/main" val="98481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011680" y="587829"/>
            <a:ext cx="6910251" cy="646331"/>
          </a:xfrm>
          <a:prstGeom prst="rect">
            <a:avLst/>
          </a:prstGeom>
          <a:noFill/>
        </p:spPr>
        <p:txBody>
          <a:bodyPr wrap="square" rtlCol="0">
            <a:spAutoFit/>
          </a:bodyPr>
          <a:lstStyle/>
          <a:p>
            <a:r>
              <a:rPr lang="el-GR" sz="3600" b="1" dirty="0" smtClean="0">
                <a:solidFill>
                  <a:schemeClr val="accent6">
                    <a:lumMod val="60000"/>
                    <a:lumOff val="40000"/>
                  </a:schemeClr>
                </a:solidFill>
              </a:rPr>
              <a:t>5. Θεωρητικό πλαίσιο (</a:t>
            </a:r>
            <a:r>
              <a:rPr lang="en-US" sz="3600" b="1" dirty="0" smtClean="0">
                <a:solidFill>
                  <a:schemeClr val="accent6">
                    <a:lumMod val="60000"/>
                    <a:lumOff val="40000"/>
                  </a:schemeClr>
                </a:solidFill>
              </a:rPr>
              <a:t>2</a:t>
            </a:r>
            <a:r>
              <a:rPr lang="el-GR" sz="3600" b="1" dirty="0" smtClean="0">
                <a:solidFill>
                  <a:schemeClr val="accent6">
                    <a:lumMod val="60000"/>
                    <a:lumOff val="40000"/>
                  </a:schemeClr>
                </a:solidFill>
              </a:rPr>
              <a:t>/2)</a:t>
            </a:r>
            <a:endParaRPr lang="el-GR" sz="3600" b="1" dirty="0">
              <a:solidFill>
                <a:schemeClr val="accent6">
                  <a:lumMod val="60000"/>
                  <a:lumOff val="40000"/>
                </a:schemeClr>
              </a:solidFill>
            </a:endParaRPr>
          </a:p>
        </p:txBody>
      </p:sp>
      <p:sp>
        <p:nvSpPr>
          <p:cNvPr id="3" name="Στρογγυλεμένο ορθογώνιο 2"/>
          <p:cNvSpPr/>
          <p:nvPr/>
        </p:nvSpPr>
        <p:spPr>
          <a:xfrm>
            <a:off x="2011680" y="1670695"/>
            <a:ext cx="6244046" cy="190791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solidFill>
                <a:schemeClr val="accent6">
                  <a:lumMod val="60000"/>
                  <a:lumOff val="40000"/>
                </a:schemeClr>
              </a:solidFill>
            </a:endParaRPr>
          </a:p>
        </p:txBody>
      </p:sp>
      <p:sp>
        <p:nvSpPr>
          <p:cNvPr id="9" name="Στρογγυλεμένο ορθογώνιο 8"/>
          <p:cNvSpPr/>
          <p:nvPr/>
        </p:nvSpPr>
        <p:spPr>
          <a:xfrm>
            <a:off x="2011680" y="3859759"/>
            <a:ext cx="6244046" cy="1258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solidFill>
                <a:schemeClr val="accent6">
                  <a:lumMod val="60000"/>
                  <a:lumOff val="40000"/>
                </a:schemeClr>
              </a:solidFill>
            </a:endParaRPr>
          </a:p>
        </p:txBody>
      </p:sp>
      <p:sp>
        <p:nvSpPr>
          <p:cNvPr id="4" name="TextBox 3"/>
          <p:cNvSpPr txBox="1"/>
          <p:nvPr/>
        </p:nvSpPr>
        <p:spPr>
          <a:xfrm>
            <a:off x="2246811" y="1733407"/>
            <a:ext cx="5042263" cy="2031325"/>
          </a:xfrm>
          <a:prstGeom prst="rect">
            <a:avLst/>
          </a:prstGeom>
          <a:noFill/>
        </p:spPr>
        <p:txBody>
          <a:bodyPr wrap="square" rtlCol="0">
            <a:spAutoFit/>
          </a:bodyPr>
          <a:lstStyle/>
          <a:p>
            <a:r>
              <a:rPr lang="el-GR" b="1" dirty="0" smtClean="0">
                <a:solidFill>
                  <a:schemeClr val="tx1">
                    <a:lumMod val="50000"/>
                    <a:lumOff val="50000"/>
                  </a:schemeClr>
                </a:solidFill>
              </a:rPr>
              <a:t>Το εκπαιδευτικό υλικό στην ΕξΑΕ</a:t>
            </a:r>
          </a:p>
          <a:p>
            <a:pPr marL="285750" indent="-285750">
              <a:buFont typeface="Arial" panose="020B0604020202020204" pitchFamily="34" charset="0"/>
              <a:buChar char="•"/>
            </a:pPr>
            <a:r>
              <a:rPr lang="el-GR" dirty="0" smtClean="0"/>
              <a:t>Ο ρόλος του εκπαιδευτικού υλικού</a:t>
            </a:r>
          </a:p>
          <a:p>
            <a:pPr marL="285750" indent="-285750">
              <a:buFont typeface="Arial" panose="020B0604020202020204" pitchFamily="34" charset="0"/>
              <a:buChar char="•"/>
            </a:pPr>
            <a:r>
              <a:rPr lang="el-GR" dirty="0" smtClean="0"/>
              <a:t>Βασικές αρχές του εκπαιδευτικού υλικού</a:t>
            </a:r>
          </a:p>
          <a:p>
            <a:pPr marL="285750" indent="-285750">
              <a:buFont typeface="Arial" panose="020B0604020202020204" pitchFamily="34" charset="0"/>
              <a:buChar char="•"/>
            </a:pPr>
            <a:r>
              <a:rPr lang="el-GR" dirty="0" smtClean="0"/>
              <a:t>Εκπαιδευτικό υλικό και πορεία μάθησης</a:t>
            </a:r>
          </a:p>
          <a:p>
            <a:pPr marL="285750" indent="-285750">
              <a:buFont typeface="Arial" panose="020B0604020202020204" pitchFamily="34" charset="0"/>
              <a:buChar char="•"/>
            </a:pPr>
            <a:r>
              <a:rPr lang="el-GR" dirty="0" smtClean="0"/>
              <a:t>Δραστηριότητες αξιολόγησης στην ΕξΑΕ</a:t>
            </a:r>
          </a:p>
          <a:p>
            <a:pPr marL="285750" indent="-285750">
              <a:buFont typeface="Arial" panose="020B0604020202020204" pitchFamily="34" charset="0"/>
              <a:buChar char="•"/>
            </a:pPr>
            <a:r>
              <a:rPr lang="el-GR" dirty="0" smtClean="0"/>
              <a:t>Μοντέλα διδακτικού σχεδιασμού</a:t>
            </a:r>
          </a:p>
          <a:p>
            <a:endParaRPr lang="el-GR" dirty="0"/>
          </a:p>
        </p:txBody>
      </p:sp>
      <p:sp>
        <p:nvSpPr>
          <p:cNvPr id="6" name="TextBox 5"/>
          <p:cNvSpPr txBox="1"/>
          <p:nvPr/>
        </p:nvSpPr>
        <p:spPr>
          <a:xfrm>
            <a:off x="2384701" y="4282830"/>
            <a:ext cx="5473337" cy="369332"/>
          </a:xfrm>
          <a:prstGeom prst="rect">
            <a:avLst/>
          </a:prstGeom>
          <a:noFill/>
        </p:spPr>
        <p:txBody>
          <a:bodyPr wrap="square" rtlCol="0">
            <a:spAutoFit/>
          </a:bodyPr>
          <a:lstStyle/>
          <a:p>
            <a:r>
              <a:rPr lang="el-GR" b="1" dirty="0" smtClean="0">
                <a:solidFill>
                  <a:schemeClr val="tx1">
                    <a:lumMod val="50000"/>
                    <a:lumOff val="50000"/>
                  </a:schemeClr>
                </a:solidFill>
              </a:rPr>
              <a:t>Ο ρόλος του καθηγητή στην ΕξΑΕ </a:t>
            </a:r>
            <a:endParaRPr lang="el-GR" b="1" dirty="0">
              <a:solidFill>
                <a:schemeClr val="tx1">
                  <a:lumMod val="50000"/>
                  <a:lumOff val="50000"/>
                </a:schemeClr>
              </a:solidFill>
            </a:endParaRPr>
          </a:p>
        </p:txBody>
      </p:sp>
      <p:pic>
        <p:nvPicPr>
          <p:cNvPr id="10" name="Εικόνα 9"/>
          <p:cNvPicPr>
            <a:picLocks noChangeAspect="1"/>
          </p:cNvPicPr>
          <p:nvPr/>
        </p:nvPicPr>
        <p:blipFill>
          <a:blip r:embed="rId2"/>
          <a:stretch>
            <a:fillRect/>
          </a:stretch>
        </p:blipFill>
        <p:spPr>
          <a:xfrm>
            <a:off x="8921931" y="2220819"/>
            <a:ext cx="1223967" cy="1119717"/>
          </a:xfrm>
          <a:prstGeom prst="rect">
            <a:avLst/>
          </a:prstGeom>
        </p:spPr>
      </p:pic>
      <p:pic>
        <p:nvPicPr>
          <p:cNvPr id="12" name="Εικόνα 11"/>
          <p:cNvPicPr/>
          <p:nvPr/>
        </p:nvPicPr>
        <p:blipFill>
          <a:blip r:embed="rId3" cstate="print">
            <a:extLst>
              <a:ext uri="{28A0092B-C50C-407E-A947-70E740481C1C}">
                <a14:useLocalDpi xmlns:a14="http://schemas.microsoft.com/office/drawing/2010/main" val="0"/>
              </a:ext>
            </a:extLst>
          </a:blip>
          <a:stretch>
            <a:fillRect/>
          </a:stretch>
        </p:blipFill>
        <p:spPr>
          <a:xfrm>
            <a:off x="9059821" y="3996580"/>
            <a:ext cx="1086077" cy="1311165"/>
          </a:xfrm>
          <a:prstGeom prst="rect">
            <a:avLst/>
          </a:prstGeom>
        </p:spPr>
      </p:pic>
      <p:sp>
        <p:nvSpPr>
          <p:cNvPr id="13" name="Στρογγυλεμένο ορθογώνιο 12"/>
          <p:cNvSpPr/>
          <p:nvPr/>
        </p:nvSpPr>
        <p:spPr>
          <a:xfrm>
            <a:off x="2011680" y="5499461"/>
            <a:ext cx="6244046" cy="114953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solidFill>
                <a:schemeClr val="accent6">
                  <a:lumMod val="60000"/>
                  <a:lumOff val="40000"/>
                </a:schemeClr>
              </a:solidFill>
            </a:endParaRPr>
          </a:p>
        </p:txBody>
      </p:sp>
      <p:sp>
        <p:nvSpPr>
          <p:cNvPr id="14" name="TextBox 13"/>
          <p:cNvSpPr txBox="1"/>
          <p:nvPr/>
        </p:nvSpPr>
        <p:spPr>
          <a:xfrm>
            <a:off x="2236284" y="5567174"/>
            <a:ext cx="5052790" cy="923330"/>
          </a:xfrm>
          <a:prstGeom prst="rect">
            <a:avLst/>
          </a:prstGeom>
          <a:noFill/>
        </p:spPr>
        <p:txBody>
          <a:bodyPr wrap="square" rtlCol="0">
            <a:spAutoFit/>
          </a:bodyPr>
          <a:lstStyle/>
          <a:p>
            <a:pPr>
              <a:lnSpc>
                <a:spcPct val="150000"/>
              </a:lnSpc>
            </a:pPr>
            <a:r>
              <a:rPr lang="el-GR" dirty="0" smtClean="0"/>
              <a:t> </a:t>
            </a:r>
            <a:r>
              <a:rPr lang="el-GR" b="1" dirty="0" smtClean="0">
                <a:solidFill>
                  <a:schemeClr val="tx1">
                    <a:lumMod val="50000"/>
                    <a:lumOff val="50000"/>
                  </a:schemeClr>
                </a:solidFill>
              </a:rPr>
              <a:t>Αριστοτέλης – Ηθικά </a:t>
            </a:r>
            <a:r>
              <a:rPr lang="el-GR" b="1" dirty="0" err="1" smtClean="0">
                <a:solidFill>
                  <a:schemeClr val="tx1">
                    <a:lumMod val="50000"/>
                    <a:lumOff val="50000"/>
                  </a:schemeClr>
                </a:solidFill>
              </a:rPr>
              <a:t>Νικομάχεια</a:t>
            </a:r>
            <a:endParaRPr lang="el-GR" b="1" dirty="0" smtClean="0">
              <a:solidFill>
                <a:schemeClr val="tx1">
                  <a:lumMod val="50000"/>
                  <a:lumOff val="50000"/>
                </a:schemeClr>
              </a:solidFill>
            </a:endParaRPr>
          </a:p>
          <a:p>
            <a:pPr>
              <a:lnSpc>
                <a:spcPct val="150000"/>
              </a:lnSpc>
            </a:pPr>
            <a:r>
              <a:rPr lang="el-GR" b="1" dirty="0" smtClean="0">
                <a:solidFill>
                  <a:schemeClr val="tx1">
                    <a:lumMod val="50000"/>
                    <a:lumOff val="50000"/>
                  </a:schemeClr>
                </a:solidFill>
              </a:rPr>
              <a:t> Πρόγραμμα Σπουδών Αρχαίων Ελληνικών </a:t>
            </a:r>
            <a:endParaRPr lang="el-GR" b="1" dirty="0">
              <a:solidFill>
                <a:schemeClr val="tx1">
                  <a:lumMod val="50000"/>
                  <a:lumOff val="50000"/>
                </a:schemeClr>
              </a:solidFill>
            </a:endParaRPr>
          </a:p>
        </p:txBody>
      </p:sp>
      <p:pic>
        <p:nvPicPr>
          <p:cNvPr id="15" name="Εικόνα 14"/>
          <p:cNvPicPr/>
          <p:nvPr/>
        </p:nvPicPr>
        <p:blipFill>
          <a:blip r:embed="rId4">
            <a:extLst>
              <a:ext uri="{28A0092B-C50C-407E-A947-70E740481C1C}">
                <a14:useLocalDpi xmlns:a14="http://schemas.microsoft.com/office/drawing/2010/main" val="0"/>
              </a:ext>
            </a:extLst>
          </a:blip>
          <a:stretch>
            <a:fillRect/>
          </a:stretch>
        </p:blipFill>
        <p:spPr>
          <a:xfrm>
            <a:off x="8921931" y="5496247"/>
            <a:ext cx="1027611" cy="1117164"/>
          </a:xfrm>
          <a:prstGeom prst="rect">
            <a:avLst/>
          </a:prstGeom>
        </p:spPr>
      </p:pic>
    </p:spTree>
    <p:extLst>
      <p:ext uri="{BB962C8B-B14F-4D97-AF65-F5344CB8AC3E}">
        <p14:creationId xmlns:p14="http://schemas.microsoft.com/office/powerpoint/2010/main" val="2282545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Ευθεία γραμμή σύνδεσης 4"/>
          <p:cNvCxnSpPr/>
          <p:nvPr/>
        </p:nvCxnSpPr>
        <p:spPr>
          <a:xfrm>
            <a:off x="1554480" y="1528354"/>
            <a:ext cx="26126" cy="5329646"/>
          </a:xfrm>
          <a:prstGeom prst="line">
            <a:avLst/>
          </a:prstGeom>
        </p:spPr>
        <p:style>
          <a:lnRef idx="2">
            <a:schemeClr val="accent6"/>
          </a:lnRef>
          <a:fillRef idx="0">
            <a:schemeClr val="accent6"/>
          </a:fillRef>
          <a:effectRef idx="1">
            <a:schemeClr val="accent6"/>
          </a:effectRef>
          <a:fontRef idx="minor">
            <a:schemeClr val="tx1"/>
          </a:fontRef>
        </p:style>
      </p:cxnSp>
      <p:sp>
        <p:nvSpPr>
          <p:cNvPr id="7" name="Οβάλ 6"/>
          <p:cNvSpPr/>
          <p:nvPr/>
        </p:nvSpPr>
        <p:spPr>
          <a:xfrm>
            <a:off x="1400991" y="5812971"/>
            <a:ext cx="306978" cy="26125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l-GR"/>
          </a:p>
        </p:txBody>
      </p:sp>
      <p:sp>
        <p:nvSpPr>
          <p:cNvPr id="11" name="Ορθογώνιο 10"/>
          <p:cNvSpPr/>
          <p:nvPr/>
        </p:nvSpPr>
        <p:spPr>
          <a:xfrm>
            <a:off x="6003634" y="2967335"/>
            <a:ext cx="184731" cy="923330"/>
          </a:xfrm>
          <a:prstGeom prst="rect">
            <a:avLst/>
          </a:prstGeom>
          <a:noFill/>
        </p:spPr>
        <p:txBody>
          <a:bodyPr wrap="none" lIns="91440" tIns="45720" rIns="91440" bIns="45720">
            <a:spAutoFit/>
          </a:bodyPr>
          <a:lstStyle/>
          <a:p>
            <a:pPr algn="ctr"/>
            <a:endParaRPr lang="el-GR" sz="5400" b="1" cap="none" spc="50" dirty="0">
              <a:ln w="0"/>
              <a:solidFill>
                <a:schemeClr val="bg2"/>
              </a:solidFill>
              <a:effectLst>
                <a:innerShdw blurRad="63500" dist="50800" dir="13500000">
                  <a:srgbClr val="000000">
                    <a:alpha val="50000"/>
                  </a:srgbClr>
                </a:innerShdw>
              </a:effectLst>
            </a:endParaRPr>
          </a:p>
        </p:txBody>
      </p:sp>
      <p:sp>
        <p:nvSpPr>
          <p:cNvPr id="2" name="TextBox 1"/>
          <p:cNvSpPr txBox="1"/>
          <p:nvPr/>
        </p:nvSpPr>
        <p:spPr>
          <a:xfrm>
            <a:off x="2011680" y="587829"/>
            <a:ext cx="9457509" cy="646331"/>
          </a:xfrm>
          <a:prstGeom prst="rect">
            <a:avLst/>
          </a:prstGeom>
          <a:noFill/>
        </p:spPr>
        <p:txBody>
          <a:bodyPr wrap="square" rtlCol="0">
            <a:spAutoFit/>
          </a:bodyPr>
          <a:lstStyle/>
          <a:p>
            <a:r>
              <a:rPr lang="el-GR" sz="3600" b="1" dirty="0" smtClean="0">
                <a:solidFill>
                  <a:schemeClr val="accent6">
                    <a:lumMod val="60000"/>
                    <a:lumOff val="40000"/>
                  </a:schemeClr>
                </a:solidFill>
              </a:rPr>
              <a:t>6. Δημιουργία και περιγραφή Ε.Υ. (1/5)</a:t>
            </a:r>
          </a:p>
        </p:txBody>
      </p:sp>
      <p:sp>
        <p:nvSpPr>
          <p:cNvPr id="8" name="Στρογγυλεμένο ορθογώνιο 7"/>
          <p:cNvSpPr/>
          <p:nvPr/>
        </p:nvSpPr>
        <p:spPr>
          <a:xfrm>
            <a:off x="4506686" y="1968332"/>
            <a:ext cx="6603273" cy="171539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solidFill>
                <a:schemeClr val="accent6">
                  <a:lumMod val="60000"/>
                  <a:lumOff val="40000"/>
                </a:schemeClr>
              </a:solidFill>
            </a:endParaRPr>
          </a:p>
        </p:txBody>
      </p:sp>
      <p:sp>
        <p:nvSpPr>
          <p:cNvPr id="9" name="Στρογγυλεμένο ορθογώνιο 8"/>
          <p:cNvSpPr/>
          <p:nvPr/>
        </p:nvSpPr>
        <p:spPr>
          <a:xfrm>
            <a:off x="4506686" y="3988720"/>
            <a:ext cx="6603273" cy="22553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solidFill>
                <a:schemeClr val="accent6">
                  <a:lumMod val="60000"/>
                  <a:lumOff val="40000"/>
                </a:schemeClr>
              </a:solidFill>
            </a:endParaRPr>
          </a:p>
        </p:txBody>
      </p:sp>
      <p:sp>
        <p:nvSpPr>
          <p:cNvPr id="4" name="TextBox 3"/>
          <p:cNvSpPr txBox="1"/>
          <p:nvPr/>
        </p:nvSpPr>
        <p:spPr>
          <a:xfrm>
            <a:off x="2272937" y="2194560"/>
            <a:ext cx="1515292" cy="523220"/>
          </a:xfrm>
          <a:prstGeom prst="rect">
            <a:avLst/>
          </a:prstGeom>
          <a:noFill/>
        </p:spPr>
        <p:txBody>
          <a:bodyPr wrap="square" rtlCol="0">
            <a:spAutoFit/>
          </a:bodyPr>
          <a:lstStyle/>
          <a:p>
            <a:r>
              <a:rPr lang="el-GR" sz="2800" b="1" dirty="0" smtClean="0">
                <a:solidFill>
                  <a:schemeClr val="accent6">
                    <a:lumMod val="75000"/>
                  </a:schemeClr>
                </a:solidFill>
              </a:rPr>
              <a:t>Σκοπός</a:t>
            </a:r>
            <a:r>
              <a:rPr lang="el-GR" dirty="0" smtClean="0"/>
              <a:t> </a:t>
            </a:r>
            <a:endParaRPr lang="el-GR" dirty="0"/>
          </a:p>
        </p:txBody>
      </p:sp>
      <p:sp>
        <p:nvSpPr>
          <p:cNvPr id="6" name="TextBox 5"/>
          <p:cNvSpPr txBox="1"/>
          <p:nvPr/>
        </p:nvSpPr>
        <p:spPr>
          <a:xfrm>
            <a:off x="2155370" y="4454434"/>
            <a:ext cx="2168435" cy="523220"/>
          </a:xfrm>
          <a:prstGeom prst="rect">
            <a:avLst/>
          </a:prstGeom>
          <a:noFill/>
        </p:spPr>
        <p:txBody>
          <a:bodyPr wrap="square" rtlCol="0">
            <a:spAutoFit/>
          </a:bodyPr>
          <a:lstStyle/>
          <a:p>
            <a:r>
              <a:rPr lang="el-GR" sz="2800" b="1" dirty="0" smtClean="0">
                <a:solidFill>
                  <a:schemeClr val="accent6">
                    <a:lumMod val="75000"/>
                  </a:schemeClr>
                </a:solidFill>
              </a:rPr>
              <a:t>Περιεχόμενα</a:t>
            </a:r>
            <a:r>
              <a:rPr lang="el-GR" dirty="0" smtClean="0"/>
              <a:t> </a:t>
            </a:r>
            <a:endParaRPr lang="el-GR" dirty="0"/>
          </a:p>
        </p:txBody>
      </p:sp>
      <p:sp>
        <p:nvSpPr>
          <p:cNvPr id="10" name="TextBox 9"/>
          <p:cNvSpPr txBox="1"/>
          <p:nvPr/>
        </p:nvSpPr>
        <p:spPr>
          <a:xfrm>
            <a:off x="4611188" y="1886213"/>
            <a:ext cx="6394268" cy="2031325"/>
          </a:xfrm>
          <a:prstGeom prst="rect">
            <a:avLst/>
          </a:prstGeom>
          <a:noFill/>
        </p:spPr>
        <p:txBody>
          <a:bodyPr wrap="square" rtlCol="0">
            <a:spAutoFit/>
          </a:bodyPr>
          <a:lstStyle/>
          <a:p>
            <a:pPr>
              <a:lnSpc>
                <a:spcPct val="150000"/>
              </a:lnSpc>
            </a:pPr>
            <a:r>
              <a:rPr lang="el-GR" dirty="0" smtClean="0"/>
              <a:t>Η δημιουργία </a:t>
            </a:r>
            <a:r>
              <a:rPr lang="el-GR" b="1" dirty="0" err="1" smtClean="0">
                <a:solidFill>
                  <a:schemeClr val="accent6">
                    <a:lumMod val="75000"/>
                  </a:schemeClr>
                </a:solidFill>
              </a:rPr>
              <a:t>διαδραστικού</a:t>
            </a:r>
            <a:r>
              <a:rPr lang="el-GR" b="1" dirty="0" smtClean="0">
                <a:solidFill>
                  <a:schemeClr val="accent6">
                    <a:lumMod val="75000"/>
                  </a:schemeClr>
                </a:solidFill>
              </a:rPr>
              <a:t>, </a:t>
            </a:r>
            <a:r>
              <a:rPr lang="el-GR" b="1" dirty="0" err="1" smtClean="0">
                <a:solidFill>
                  <a:schemeClr val="accent6">
                    <a:lumMod val="75000"/>
                  </a:schemeClr>
                </a:solidFill>
              </a:rPr>
              <a:t>πολυμεσικού</a:t>
            </a:r>
            <a:r>
              <a:rPr lang="el-GR" b="1" dirty="0" smtClean="0">
                <a:solidFill>
                  <a:schemeClr val="accent6">
                    <a:lumMod val="75000"/>
                  </a:schemeClr>
                </a:solidFill>
              </a:rPr>
              <a:t> Ε.Υ. </a:t>
            </a:r>
            <a:r>
              <a:rPr lang="el-GR" dirty="0" smtClean="0"/>
              <a:t>που μπορεί </a:t>
            </a:r>
            <a:r>
              <a:rPr lang="el-GR" dirty="0"/>
              <a:t>να αποτελέσει </a:t>
            </a:r>
            <a:r>
              <a:rPr lang="el-GR" b="1" dirty="0">
                <a:solidFill>
                  <a:schemeClr val="accent6">
                    <a:lumMod val="75000"/>
                  </a:schemeClr>
                </a:solidFill>
              </a:rPr>
              <a:t>εργαλείο μάθησης </a:t>
            </a:r>
            <a:r>
              <a:rPr lang="el-GR" dirty="0"/>
              <a:t>για τους μαθητές και </a:t>
            </a:r>
            <a:r>
              <a:rPr lang="el-GR" b="1" dirty="0">
                <a:solidFill>
                  <a:schemeClr val="accent6">
                    <a:lumMod val="75000"/>
                  </a:schemeClr>
                </a:solidFill>
              </a:rPr>
              <a:t>εργαλείο διδασκαλίας </a:t>
            </a:r>
            <a:r>
              <a:rPr lang="el-GR" dirty="0"/>
              <a:t>για τους </a:t>
            </a:r>
            <a:r>
              <a:rPr lang="el-GR" dirty="0" smtClean="0"/>
              <a:t>καθηγητές</a:t>
            </a:r>
            <a:r>
              <a:rPr lang="el-GR" dirty="0"/>
              <a:t> </a:t>
            </a:r>
            <a:r>
              <a:rPr lang="el-GR" dirty="0" smtClean="0"/>
              <a:t>των Αρχαίων Ελληνικών Γ’ Λυκείου (Ομάδα Προσανατολισμού Ανθρωπιστικών Σπουδών).</a:t>
            </a:r>
            <a:endParaRPr lang="el-GR" dirty="0"/>
          </a:p>
          <a:p>
            <a:endParaRPr lang="el-GR" dirty="0"/>
          </a:p>
        </p:txBody>
      </p:sp>
      <p:sp>
        <p:nvSpPr>
          <p:cNvPr id="12" name="TextBox 11"/>
          <p:cNvSpPr txBox="1"/>
          <p:nvPr/>
        </p:nvSpPr>
        <p:spPr>
          <a:xfrm>
            <a:off x="4715691" y="3988720"/>
            <a:ext cx="6165668" cy="2169825"/>
          </a:xfrm>
          <a:prstGeom prst="rect">
            <a:avLst/>
          </a:prstGeom>
          <a:noFill/>
        </p:spPr>
        <p:txBody>
          <a:bodyPr wrap="square" rtlCol="0">
            <a:spAutoFit/>
          </a:bodyPr>
          <a:lstStyle/>
          <a:p>
            <a:pPr>
              <a:lnSpc>
                <a:spcPct val="150000"/>
              </a:lnSpc>
            </a:pPr>
            <a:r>
              <a:rPr lang="el-GR" b="1" dirty="0" smtClean="0"/>
              <a:t>Εισαγωγή</a:t>
            </a:r>
          </a:p>
          <a:p>
            <a:pPr>
              <a:lnSpc>
                <a:spcPct val="150000"/>
              </a:lnSpc>
            </a:pPr>
            <a:r>
              <a:rPr lang="el-GR" b="1" dirty="0" smtClean="0"/>
              <a:t>1</a:t>
            </a:r>
            <a:r>
              <a:rPr lang="el-GR" b="1" baseline="30000" dirty="0" smtClean="0"/>
              <a:t>η</a:t>
            </a:r>
            <a:r>
              <a:rPr lang="el-GR" b="1" dirty="0" smtClean="0"/>
              <a:t> Διδακτική Ενότητα</a:t>
            </a:r>
            <a:r>
              <a:rPr lang="el-GR" dirty="0" smtClean="0"/>
              <a:t>: Ας γνωρίσουμε τον Αριστοτέλη</a:t>
            </a:r>
          </a:p>
          <a:p>
            <a:pPr>
              <a:lnSpc>
                <a:spcPct val="150000"/>
              </a:lnSpc>
            </a:pPr>
            <a:r>
              <a:rPr lang="el-GR" b="1" dirty="0" smtClean="0"/>
              <a:t>2</a:t>
            </a:r>
            <a:r>
              <a:rPr lang="el-GR" b="1" baseline="30000" dirty="0" smtClean="0"/>
              <a:t>η</a:t>
            </a:r>
            <a:r>
              <a:rPr lang="el-GR" b="1" dirty="0" smtClean="0"/>
              <a:t> Διδακτική Ενότητα</a:t>
            </a:r>
            <a:r>
              <a:rPr lang="el-GR" dirty="0" smtClean="0"/>
              <a:t>: Ερμηνευτικά σχόλια της 15</a:t>
            </a:r>
            <a:r>
              <a:rPr lang="el-GR" baseline="30000" dirty="0" smtClean="0"/>
              <a:t>ης</a:t>
            </a:r>
            <a:r>
              <a:rPr lang="el-GR" dirty="0" smtClean="0"/>
              <a:t> Διδακτικής Ενότητας του Φακέλου Υλικού.</a:t>
            </a:r>
          </a:p>
          <a:p>
            <a:pPr>
              <a:lnSpc>
                <a:spcPct val="150000"/>
              </a:lnSpc>
            </a:pPr>
            <a:r>
              <a:rPr lang="el-GR" b="1" dirty="0" smtClean="0"/>
              <a:t>3</a:t>
            </a:r>
            <a:r>
              <a:rPr lang="el-GR" b="1" baseline="30000" dirty="0" smtClean="0"/>
              <a:t>η</a:t>
            </a:r>
            <a:r>
              <a:rPr lang="el-GR" b="1" dirty="0" smtClean="0"/>
              <a:t> Διδακτική Ενότητα</a:t>
            </a:r>
            <a:r>
              <a:rPr lang="el-GR" dirty="0" smtClean="0"/>
              <a:t>: Μήπως «</a:t>
            </a:r>
            <a:r>
              <a:rPr lang="el-GR" i="1" dirty="0" smtClean="0"/>
              <a:t>μιλάς</a:t>
            </a:r>
            <a:r>
              <a:rPr lang="el-GR" dirty="0" smtClean="0"/>
              <a:t>» Αρχαία Ελληνικά; </a:t>
            </a:r>
            <a:endParaRPr lang="el-GR" dirty="0"/>
          </a:p>
        </p:txBody>
      </p:sp>
    </p:spTree>
    <p:extLst>
      <p:ext uri="{BB962C8B-B14F-4D97-AF65-F5344CB8AC3E}">
        <p14:creationId xmlns:p14="http://schemas.microsoft.com/office/powerpoint/2010/main" val="395832425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1661</TotalTime>
  <Words>1693</Words>
  <Application>Microsoft Office PowerPoint</Application>
  <PresentationFormat>Ευρεία οθόνη</PresentationFormat>
  <Paragraphs>222</Paragraphs>
  <Slides>27</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27</vt:i4>
      </vt:variant>
    </vt:vector>
  </HeadingPairs>
  <TitlesOfParts>
    <vt:vector size="34" baseType="lpstr">
      <vt:lpstr>Arial</vt:lpstr>
      <vt:lpstr>Book Antiqua</vt:lpstr>
      <vt:lpstr>Calibri</vt:lpstr>
      <vt:lpstr>Calibri Light</vt:lpstr>
      <vt:lpstr>Times New Roman</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Terry</dc:creator>
  <cp:lastModifiedBy>Terry</cp:lastModifiedBy>
  <cp:revision>72</cp:revision>
  <dcterms:created xsi:type="dcterms:W3CDTF">2023-10-29T17:29:15Z</dcterms:created>
  <dcterms:modified xsi:type="dcterms:W3CDTF">2023-11-03T20:50:55Z</dcterms:modified>
</cp:coreProperties>
</file>