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24"/>
  </p:notesMasterIdLst>
  <p:handoutMasterIdLst>
    <p:handoutMasterId r:id="rId25"/>
  </p:handoutMasterIdLst>
  <p:sldIdLst>
    <p:sldId id="256" r:id="rId2"/>
    <p:sldId id="257" r:id="rId3"/>
    <p:sldId id="266" r:id="rId4"/>
    <p:sldId id="258" r:id="rId5"/>
    <p:sldId id="259" r:id="rId6"/>
    <p:sldId id="264" r:id="rId7"/>
    <p:sldId id="263" r:id="rId8"/>
    <p:sldId id="260" r:id="rId9"/>
    <p:sldId id="261" r:id="rId10"/>
    <p:sldId id="287" r:id="rId11"/>
    <p:sldId id="262" r:id="rId12"/>
    <p:sldId id="265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</p:sldIdLst>
  <p:sldSz cx="9144000" cy="6858000" type="screen4x3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Μεσαίο στυλ 2 - Έμφαση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114" autoAdjust="0"/>
    <p:restoredTop sz="94660"/>
  </p:normalViewPr>
  <p:slideViewPr>
    <p:cSldViewPr>
      <p:cViewPr varScale="1">
        <p:scale>
          <a:sx n="97" d="100"/>
          <a:sy n="97" d="100"/>
        </p:scale>
        <p:origin x="-892" y="-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6BD072-706A-448D-8685-25CC17AA9848}" type="doc">
      <dgm:prSet loTypeId="urn:microsoft.com/office/officeart/2005/8/layout/hierarchy3" loCatId="list" qsTypeId="urn:microsoft.com/office/officeart/2005/8/quickstyle/simple1" qsCatId="simple" csTypeId="urn:microsoft.com/office/officeart/2005/8/colors/accent3_5" csCatId="accent3" phldr="1"/>
      <dgm:spPr/>
      <dgm:t>
        <a:bodyPr/>
        <a:lstStyle/>
        <a:p>
          <a:endParaRPr lang="el-GR"/>
        </a:p>
      </dgm:t>
    </dgm:pt>
    <dgm:pt modelId="{7AA87062-B779-4860-9162-B73799F7E805}">
      <dgm:prSet phldrT="[Κείμενο]" custT="1"/>
      <dgm:spPr/>
      <dgm:t>
        <a:bodyPr/>
        <a:lstStyle/>
        <a:p>
          <a:pPr algn="ctr"/>
          <a:r>
            <a:rPr lang="el-GR" sz="2000" dirty="0" smtClean="0">
              <a:solidFill>
                <a:schemeClr val="bg2">
                  <a:lumMod val="10000"/>
                </a:schemeClr>
              </a:solidFill>
            </a:rPr>
            <a:t>Αρχές ανάπτυξης Ε.Υ.</a:t>
          </a:r>
          <a:endParaRPr lang="el-GR" sz="2000" dirty="0">
            <a:solidFill>
              <a:schemeClr val="bg2">
                <a:lumMod val="10000"/>
              </a:schemeClr>
            </a:solidFill>
          </a:endParaRPr>
        </a:p>
      </dgm:t>
    </dgm:pt>
    <dgm:pt modelId="{C9C00C62-8D2A-4E8A-954D-3047EB131AB7}" type="parTrans" cxnId="{4A0A6B9F-3C88-441C-8B4D-254F846DD182}">
      <dgm:prSet/>
      <dgm:spPr/>
      <dgm:t>
        <a:bodyPr/>
        <a:lstStyle/>
        <a:p>
          <a:pPr algn="ctr"/>
          <a:endParaRPr lang="el-GR"/>
        </a:p>
      </dgm:t>
    </dgm:pt>
    <dgm:pt modelId="{59835813-474D-4767-8C0D-A1165F4070D5}" type="sibTrans" cxnId="{4A0A6B9F-3C88-441C-8B4D-254F846DD182}">
      <dgm:prSet/>
      <dgm:spPr/>
      <dgm:t>
        <a:bodyPr/>
        <a:lstStyle/>
        <a:p>
          <a:pPr algn="ctr"/>
          <a:endParaRPr lang="el-GR"/>
        </a:p>
      </dgm:t>
    </dgm:pt>
    <dgm:pt modelId="{61B04BE8-247A-4134-80A0-F7CCF1C96C1B}">
      <dgm:prSet phldrT="[Κείμενο]" custT="1"/>
      <dgm:spPr>
        <a:solidFill>
          <a:schemeClr val="accent3">
            <a:lumMod val="60000"/>
            <a:lumOff val="40000"/>
            <a:alpha val="90000"/>
          </a:schemeClr>
        </a:solidFill>
      </dgm:spPr>
      <dgm:t>
        <a:bodyPr/>
        <a:lstStyle/>
        <a:p>
          <a:pPr algn="ctr"/>
          <a:r>
            <a:rPr lang="el-GR" sz="1600" dirty="0" smtClean="0"/>
            <a:t>Αρχές της Πολυμεσικής μάθησης - </a:t>
          </a:r>
          <a:r>
            <a:rPr lang="en-US" sz="1600" b="1" dirty="0" smtClean="0"/>
            <a:t>Mayer</a:t>
          </a:r>
          <a:endParaRPr lang="el-GR" sz="1600" b="1" dirty="0"/>
        </a:p>
      </dgm:t>
    </dgm:pt>
    <dgm:pt modelId="{ACA8574E-1C27-4FED-BF03-AD8C7C1F0D20}" type="parTrans" cxnId="{59F7CB1C-CCEA-4631-AEF1-C3E1D60F198A}">
      <dgm:prSet/>
      <dgm:spPr/>
      <dgm:t>
        <a:bodyPr/>
        <a:lstStyle/>
        <a:p>
          <a:pPr algn="ctr"/>
          <a:endParaRPr lang="el-GR"/>
        </a:p>
      </dgm:t>
    </dgm:pt>
    <dgm:pt modelId="{47D96366-06C7-42D5-88F1-EEEA78743FED}" type="sibTrans" cxnId="{59F7CB1C-CCEA-4631-AEF1-C3E1D60F198A}">
      <dgm:prSet/>
      <dgm:spPr/>
      <dgm:t>
        <a:bodyPr/>
        <a:lstStyle/>
        <a:p>
          <a:pPr algn="ctr"/>
          <a:endParaRPr lang="el-GR"/>
        </a:p>
      </dgm:t>
    </dgm:pt>
    <dgm:pt modelId="{FF3B1803-12A6-4B7B-8ECF-5CBC349ABEA6}">
      <dgm:prSet phldrT="[Κείμενο]" custT="1"/>
      <dgm:spPr>
        <a:solidFill>
          <a:schemeClr val="bg2">
            <a:lumMod val="75000"/>
            <a:alpha val="90000"/>
          </a:schemeClr>
        </a:solidFill>
      </dgm:spPr>
      <dgm:t>
        <a:bodyPr/>
        <a:lstStyle/>
        <a:p>
          <a:pPr algn="ctr"/>
          <a:r>
            <a:rPr lang="el-GR" sz="1600" dirty="0" smtClean="0"/>
            <a:t>Αρχές σχεδιασμού εκπαιδευτικού υλικού </a:t>
          </a:r>
          <a:r>
            <a:rPr lang="el-GR" sz="1600" b="1" dirty="0" smtClean="0"/>
            <a:t>Σπανακά</a:t>
          </a:r>
          <a:r>
            <a:rPr lang="el-GR" sz="1600" dirty="0" smtClean="0"/>
            <a:t> &amp; Λιοναράκη</a:t>
          </a:r>
          <a:endParaRPr lang="el-GR" sz="1600" dirty="0"/>
        </a:p>
      </dgm:t>
    </dgm:pt>
    <dgm:pt modelId="{879DE4FB-149C-4D20-8915-CEA6C2EB37EC}" type="parTrans" cxnId="{6C6EA3B3-0BD0-4CCC-90D3-AB1518B03C22}">
      <dgm:prSet/>
      <dgm:spPr/>
      <dgm:t>
        <a:bodyPr/>
        <a:lstStyle/>
        <a:p>
          <a:pPr algn="ctr"/>
          <a:endParaRPr lang="el-GR"/>
        </a:p>
      </dgm:t>
    </dgm:pt>
    <dgm:pt modelId="{78E3B441-A85F-4D95-86EC-574F6179FB0E}" type="sibTrans" cxnId="{6C6EA3B3-0BD0-4CCC-90D3-AB1518B03C22}">
      <dgm:prSet/>
      <dgm:spPr/>
      <dgm:t>
        <a:bodyPr/>
        <a:lstStyle/>
        <a:p>
          <a:pPr algn="ctr"/>
          <a:endParaRPr lang="el-GR"/>
        </a:p>
      </dgm:t>
    </dgm:pt>
    <dgm:pt modelId="{D8C08E66-B587-4292-B6B9-1B3236341999}" type="pres">
      <dgm:prSet presAssocID="{396BD072-706A-448D-8685-25CC17AA9848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l-GR"/>
        </a:p>
      </dgm:t>
    </dgm:pt>
    <dgm:pt modelId="{FAA60411-1E6C-43CE-8DB0-C15FFDA88174}" type="pres">
      <dgm:prSet presAssocID="{7AA87062-B779-4860-9162-B73799F7E805}" presName="root" presStyleCnt="0"/>
      <dgm:spPr/>
    </dgm:pt>
    <dgm:pt modelId="{E727E44F-0C77-482F-89A2-CF78BBF2961F}" type="pres">
      <dgm:prSet presAssocID="{7AA87062-B779-4860-9162-B73799F7E805}" presName="rootComposite" presStyleCnt="0"/>
      <dgm:spPr/>
    </dgm:pt>
    <dgm:pt modelId="{E48E857A-8A28-4F14-BA7E-F7E9CEFC7C2B}" type="pres">
      <dgm:prSet presAssocID="{7AA87062-B779-4860-9162-B73799F7E805}" presName="rootText" presStyleLbl="node1" presStyleIdx="0" presStyleCnt="1" custScaleX="170944" custLinFactNeighborX="-47025" custLinFactNeighborY="-79"/>
      <dgm:spPr/>
      <dgm:t>
        <a:bodyPr/>
        <a:lstStyle/>
        <a:p>
          <a:endParaRPr lang="el-GR"/>
        </a:p>
      </dgm:t>
    </dgm:pt>
    <dgm:pt modelId="{2A38713F-2803-4F45-ADD8-F64B74182690}" type="pres">
      <dgm:prSet presAssocID="{7AA87062-B779-4860-9162-B73799F7E805}" presName="rootConnector" presStyleLbl="node1" presStyleIdx="0" presStyleCnt="1"/>
      <dgm:spPr/>
      <dgm:t>
        <a:bodyPr/>
        <a:lstStyle/>
        <a:p>
          <a:endParaRPr lang="el-GR"/>
        </a:p>
      </dgm:t>
    </dgm:pt>
    <dgm:pt modelId="{6F28DDFA-C729-46F7-8680-8298C8619C3C}" type="pres">
      <dgm:prSet presAssocID="{7AA87062-B779-4860-9162-B73799F7E805}" presName="childShape" presStyleCnt="0"/>
      <dgm:spPr/>
    </dgm:pt>
    <dgm:pt modelId="{96E79CC3-7D73-4948-B51E-BCB76067DF07}" type="pres">
      <dgm:prSet presAssocID="{ACA8574E-1C27-4FED-BF03-AD8C7C1F0D20}" presName="Name13" presStyleLbl="parChTrans1D2" presStyleIdx="0" presStyleCnt="2"/>
      <dgm:spPr/>
      <dgm:t>
        <a:bodyPr/>
        <a:lstStyle/>
        <a:p>
          <a:endParaRPr lang="el-GR"/>
        </a:p>
      </dgm:t>
    </dgm:pt>
    <dgm:pt modelId="{672F7BC2-E7E0-4775-979C-AD3758CFE3F6}" type="pres">
      <dgm:prSet presAssocID="{61B04BE8-247A-4134-80A0-F7CCF1C96C1B}" presName="childText" presStyleLbl="bgAcc1" presStyleIdx="0" presStyleCnt="2" custScaleX="136251" custLinFactX="5064" custLinFactNeighborX="100000" custLinFactNeighborY="-11103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  <dgm:pt modelId="{27E4C941-B60B-40CD-9D69-2B9B07EBB36A}" type="pres">
      <dgm:prSet presAssocID="{879DE4FB-149C-4D20-8915-CEA6C2EB37EC}" presName="Name13" presStyleLbl="parChTrans1D2" presStyleIdx="1" presStyleCnt="2"/>
      <dgm:spPr/>
      <dgm:t>
        <a:bodyPr/>
        <a:lstStyle/>
        <a:p>
          <a:endParaRPr lang="el-GR"/>
        </a:p>
      </dgm:t>
    </dgm:pt>
    <dgm:pt modelId="{32DB1C76-497D-4228-AD70-DAA145247011}" type="pres">
      <dgm:prSet presAssocID="{FF3B1803-12A6-4B7B-8ECF-5CBC349ABEA6}" presName="childText" presStyleLbl="bgAcc1" presStyleIdx="1" presStyleCnt="2" custScaleX="136250" custLinFactNeighborX="5335" custLinFactNeighborY="-5031">
        <dgm:presLayoutVars>
          <dgm:bulletEnabled val="1"/>
        </dgm:presLayoutVars>
      </dgm:prSet>
      <dgm:spPr/>
      <dgm:t>
        <a:bodyPr/>
        <a:lstStyle/>
        <a:p>
          <a:endParaRPr lang="el-GR"/>
        </a:p>
      </dgm:t>
    </dgm:pt>
  </dgm:ptLst>
  <dgm:cxnLst>
    <dgm:cxn modelId="{53965DF9-6C6A-4FBB-9C93-046794A6BC55}" type="presOf" srcId="{ACA8574E-1C27-4FED-BF03-AD8C7C1F0D20}" destId="{96E79CC3-7D73-4948-B51E-BCB76067DF07}" srcOrd="0" destOrd="0" presId="urn:microsoft.com/office/officeart/2005/8/layout/hierarchy3"/>
    <dgm:cxn modelId="{4E9840C8-3FD1-4382-BF19-1A44467B068A}" type="presOf" srcId="{7AA87062-B779-4860-9162-B73799F7E805}" destId="{2A38713F-2803-4F45-ADD8-F64B74182690}" srcOrd="1" destOrd="0" presId="urn:microsoft.com/office/officeart/2005/8/layout/hierarchy3"/>
    <dgm:cxn modelId="{A112866C-DFEE-4EFA-9BDD-6737634C84A9}" type="presOf" srcId="{396BD072-706A-448D-8685-25CC17AA9848}" destId="{D8C08E66-B587-4292-B6B9-1B3236341999}" srcOrd="0" destOrd="0" presId="urn:microsoft.com/office/officeart/2005/8/layout/hierarchy3"/>
    <dgm:cxn modelId="{93D3ADAF-776C-42FC-B0F1-2A06F26B7EBC}" type="presOf" srcId="{FF3B1803-12A6-4B7B-8ECF-5CBC349ABEA6}" destId="{32DB1C76-497D-4228-AD70-DAA145247011}" srcOrd="0" destOrd="0" presId="urn:microsoft.com/office/officeart/2005/8/layout/hierarchy3"/>
    <dgm:cxn modelId="{8B4F1EEE-694E-4FF3-9C69-30928B227577}" type="presOf" srcId="{61B04BE8-247A-4134-80A0-F7CCF1C96C1B}" destId="{672F7BC2-E7E0-4775-979C-AD3758CFE3F6}" srcOrd="0" destOrd="0" presId="urn:microsoft.com/office/officeart/2005/8/layout/hierarchy3"/>
    <dgm:cxn modelId="{C13DFF40-9E74-4A78-9834-83C2F1B68CE7}" type="presOf" srcId="{879DE4FB-149C-4D20-8915-CEA6C2EB37EC}" destId="{27E4C941-B60B-40CD-9D69-2B9B07EBB36A}" srcOrd="0" destOrd="0" presId="urn:microsoft.com/office/officeart/2005/8/layout/hierarchy3"/>
    <dgm:cxn modelId="{4A0A6B9F-3C88-441C-8B4D-254F846DD182}" srcId="{396BD072-706A-448D-8685-25CC17AA9848}" destId="{7AA87062-B779-4860-9162-B73799F7E805}" srcOrd="0" destOrd="0" parTransId="{C9C00C62-8D2A-4E8A-954D-3047EB131AB7}" sibTransId="{59835813-474D-4767-8C0D-A1165F4070D5}"/>
    <dgm:cxn modelId="{B4FB9A8C-CC8A-49B5-B6C9-F005AAC586AA}" type="presOf" srcId="{7AA87062-B779-4860-9162-B73799F7E805}" destId="{E48E857A-8A28-4F14-BA7E-F7E9CEFC7C2B}" srcOrd="0" destOrd="0" presId="urn:microsoft.com/office/officeart/2005/8/layout/hierarchy3"/>
    <dgm:cxn modelId="{59F7CB1C-CCEA-4631-AEF1-C3E1D60F198A}" srcId="{7AA87062-B779-4860-9162-B73799F7E805}" destId="{61B04BE8-247A-4134-80A0-F7CCF1C96C1B}" srcOrd="0" destOrd="0" parTransId="{ACA8574E-1C27-4FED-BF03-AD8C7C1F0D20}" sibTransId="{47D96366-06C7-42D5-88F1-EEEA78743FED}"/>
    <dgm:cxn modelId="{6C6EA3B3-0BD0-4CCC-90D3-AB1518B03C22}" srcId="{7AA87062-B779-4860-9162-B73799F7E805}" destId="{FF3B1803-12A6-4B7B-8ECF-5CBC349ABEA6}" srcOrd="1" destOrd="0" parTransId="{879DE4FB-149C-4D20-8915-CEA6C2EB37EC}" sibTransId="{78E3B441-A85F-4D95-86EC-574F6179FB0E}"/>
    <dgm:cxn modelId="{AD65DBF5-4443-4993-8A54-C1BFAFE7C51C}" type="presParOf" srcId="{D8C08E66-B587-4292-B6B9-1B3236341999}" destId="{FAA60411-1E6C-43CE-8DB0-C15FFDA88174}" srcOrd="0" destOrd="0" presId="urn:microsoft.com/office/officeart/2005/8/layout/hierarchy3"/>
    <dgm:cxn modelId="{7CC8DF9A-B2AE-43B9-993B-2CF443BC2464}" type="presParOf" srcId="{FAA60411-1E6C-43CE-8DB0-C15FFDA88174}" destId="{E727E44F-0C77-482F-89A2-CF78BBF2961F}" srcOrd="0" destOrd="0" presId="urn:microsoft.com/office/officeart/2005/8/layout/hierarchy3"/>
    <dgm:cxn modelId="{693AB5D4-53F4-46D7-B076-BE83CB8FFF14}" type="presParOf" srcId="{E727E44F-0C77-482F-89A2-CF78BBF2961F}" destId="{E48E857A-8A28-4F14-BA7E-F7E9CEFC7C2B}" srcOrd="0" destOrd="0" presId="urn:microsoft.com/office/officeart/2005/8/layout/hierarchy3"/>
    <dgm:cxn modelId="{9DC1B19B-2EAF-423F-A737-E0BF4D503399}" type="presParOf" srcId="{E727E44F-0C77-482F-89A2-CF78BBF2961F}" destId="{2A38713F-2803-4F45-ADD8-F64B74182690}" srcOrd="1" destOrd="0" presId="urn:microsoft.com/office/officeart/2005/8/layout/hierarchy3"/>
    <dgm:cxn modelId="{DBDEA05D-BAA4-4649-BEFB-2FA2C598359B}" type="presParOf" srcId="{FAA60411-1E6C-43CE-8DB0-C15FFDA88174}" destId="{6F28DDFA-C729-46F7-8680-8298C8619C3C}" srcOrd="1" destOrd="0" presId="urn:microsoft.com/office/officeart/2005/8/layout/hierarchy3"/>
    <dgm:cxn modelId="{BE8E6BF2-AB7F-4C24-BA28-4D1B69E68823}" type="presParOf" srcId="{6F28DDFA-C729-46F7-8680-8298C8619C3C}" destId="{96E79CC3-7D73-4948-B51E-BCB76067DF07}" srcOrd="0" destOrd="0" presId="urn:microsoft.com/office/officeart/2005/8/layout/hierarchy3"/>
    <dgm:cxn modelId="{58131D8C-3DEF-401A-8445-C8D85DE3DA97}" type="presParOf" srcId="{6F28DDFA-C729-46F7-8680-8298C8619C3C}" destId="{672F7BC2-E7E0-4775-979C-AD3758CFE3F6}" srcOrd="1" destOrd="0" presId="urn:microsoft.com/office/officeart/2005/8/layout/hierarchy3"/>
    <dgm:cxn modelId="{E9C11BAE-F0DB-418C-A81B-F0A839CD0C15}" type="presParOf" srcId="{6F28DDFA-C729-46F7-8680-8298C8619C3C}" destId="{27E4C941-B60B-40CD-9D69-2B9B07EBB36A}" srcOrd="2" destOrd="0" presId="urn:microsoft.com/office/officeart/2005/8/layout/hierarchy3"/>
    <dgm:cxn modelId="{6157DAC7-4895-48D8-ACFD-A9DF448176F0}" type="presParOf" srcId="{6F28DDFA-C729-46F7-8680-8298C8619C3C}" destId="{32DB1C76-497D-4228-AD70-DAA145247011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B35D615-46F1-4B24-A52E-C1803E808ABC}" type="doc">
      <dgm:prSet loTypeId="urn:microsoft.com/office/officeart/2005/8/layout/orgChart1" loCatId="hierarchy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el-GR"/>
        </a:p>
      </dgm:t>
    </dgm:pt>
    <dgm:pt modelId="{D13DC2A1-55A5-4D07-B821-B9D9688D2491}">
      <dgm:prSet phldrT="[Κείμενο]" custT="1"/>
      <dgm:spPr>
        <a:ln>
          <a:prstDash val="solid"/>
        </a:ln>
      </dgm:spPr>
      <dgm:t>
        <a:bodyPr/>
        <a:lstStyle/>
        <a:p>
          <a:r>
            <a:rPr lang="el-GR" sz="1800" b="0" dirty="0" smtClean="0">
              <a:solidFill>
                <a:schemeClr val="bg2">
                  <a:lumMod val="10000"/>
                </a:schemeClr>
              </a:solidFill>
            </a:rPr>
            <a:t>ΜΕΘΟΔΟΛΟΓΙΑ</a:t>
          </a:r>
        </a:p>
        <a:p>
          <a:r>
            <a:rPr lang="el-GR" sz="1800" b="0" dirty="0" smtClean="0">
              <a:solidFill>
                <a:schemeClr val="bg2">
                  <a:lumMod val="10000"/>
                </a:schemeClr>
              </a:solidFill>
            </a:rPr>
            <a:t>ΕΡΕΥΝΑΣ</a:t>
          </a:r>
          <a:endParaRPr lang="el-GR" sz="1800" b="0" dirty="0">
            <a:solidFill>
              <a:schemeClr val="bg2">
                <a:lumMod val="10000"/>
              </a:schemeClr>
            </a:solidFill>
          </a:endParaRPr>
        </a:p>
      </dgm:t>
    </dgm:pt>
    <dgm:pt modelId="{F9257782-02C6-4063-B23A-850C2E969A60}" type="parTrans" cxnId="{DDEA0BB8-3265-41AF-BE4B-40D240A22A39}">
      <dgm:prSet/>
      <dgm:spPr/>
      <dgm:t>
        <a:bodyPr/>
        <a:lstStyle/>
        <a:p>
          <a:endParaRPr lang="el-GR"/>
        </a:p>
      </dgm:t>
    </dgm:pt>
    <dgm:pt modelId="{BC759601-67BD-4253-8699-5A01495B3C7A}" type="sibTrans" cxnId="{DDEA0BB8-3265-41AF-BE4B-40D240A22A39}">
      <dgm:prSet/>
      <dgm:spPr/>
      <dgm:t>
        <a:bodyPr/>
        <a:lstStyle/>
        <a:p>
          <a:endParaRPr lang="el-GR"/>
        </a:p>
      </dgm:t>
    </dgm:pt>
    <dgm:pt modelId="{48DC8381-2D34-4638-BC66-E8FD137B92EE}">
      <dgm:prSet phldrT="[Κείμενο]" custT="1"/>
      <dgm:spPr>
        <a:ln>
          <a:prstDash val="solid"/>
        </a:ln>
      </dgm:spPr>
      <dgm:t>
        <a:bodyPr/>
        <a:lstStyle/>
        <a:p>
          <a:pPr>
            <a:lnSpc>
              <a:spcPct val="90000"/>
            </a:lnSpc>
          </a:pPr>
          <a:endParaRPr lang="el-GR" sz="1100" dirty="0" smtClean="0"/>
        </a:p>
        <a:p>
          <a:pPr>
            <a:lnSpc>
              <a:spcPct val="150000"/>
            </a:lnSpc>
          </a:pPr>
          <a:r>
            <a:rPr lang="el-GR" sz="1400" b="0" dirty="0" smtClean="0">
              <a:solidFill>
                <a:schemeClr val="bg2">
                  <a:lumMod val="10000"/>
                </a:schemeClr>
              </a:solidFill>
            </a:rPr>
            <a:t>ΣΚΟΠΙΜΗ ΔΕΙΓΜΑΤΟΛΗΨΙΑ/</a:t>
          </a:r>
        </a:p>
        <a:p>
          <a:pPr>
            <a:lnSpc>
              <a:spcPct val="150000"/>
            </a:lnSpc>
          </a:pPr>
          <a:r>
            <a:rPr lang="el-GR" sz="1400" b="0" dirty="0" smtClean="0">
              <a:solidFill>
                <a:schemeClr val="bg2">
                  <a:lumMod val="10000"/>
                </a:schemeClr>
              </a:solidFill>
            </a:rPr>
            <a:t>ΔΕΙΓΜΑ ΕΥΚΟΛΙΑΣ</a:t>
          </a:r>
        </a:p>
        <a:p>
          <a:pPr>
            <a:lnSpc>
              <a:spcPct val="150000"/>
            </a:lnSpc>
          </a:pPr>
          <a:endParaRPr lang="el-GR" sz="1100" dirty="0"/>
        </a:p>
      </dgm:t>
    </dgm:pt>
    <dgm:pt modelId="{9E44D6C1-D3EB-4526-A093-6D0B5B298580}" type="parTrans" cxnId="{49777FFD-FF25-49D8-AF8C-DD99EDCB0FC9}">
      <dgm:prSet/>
      <dgm:spPr/>
      <dgm:t>
        <a:bodyPr/>
        <a:lstStyle/>
        <a:p>
          <a:endParaRPr lang="el-GR"/>
        </a:p>
      </dgm:t>
    </dgm:pt>
    <dgm:pt modelId="{678C7716-71F8-49DA-B2B2-B77117ED78D6}" type="sibTrans" cxnId="{49777FFD-FF25-49D8-AF8C-DD99EDCB0FC9}">
      <dgm:prSet/>
      <dgm:spPr/>
      <dgm:t>
        <a:bodyPr/>
        <a:lstStyle/>
        <a:p>
          <a:endParaRPr lang="el-GR"/>
        </a:p>
      </dgm:t>
    </dgm:pt>
    <dgm:pt modelId="{EDA7E36C-6030-48F7-93A3-CBA0E026488C}">
      <dgm:prSet phldrT="[Κείμενο]" custT="1"/>
      <dgm:spPr>
        <a:ln>
          <a:prstDash val="solid"/>
        </a:ln>
      </dgm:spPr>
      <dgm:t>
        <a:bodyPr/>
        <a:lstStyle/>
        <a:p>
          <a:pPr>
            <a:lnSpc>
              <a:spcPct val="150000"/>
            </a:lnSpc>
          </a:pPr>
          <a:r>
            <a:rPr lang="el-GR" sz="1800" b="0" dirty="0" smtClean="0">
              <a:solidFill>
                <a:schemeClr val="bg2">
                  <a:lumMod val="10000"/>
                </a:schemeClr>
              </a:solidFill>
            </a:rPr>
            <a:t>3 ΕΙΔΙΚΟΙ ΣΤΗΝ ΕξΑΕ</a:t>
          </a:r>
          <a:endParaRPr lang="el-GR" sz="1800" b="0" dirty="0">
            <a:solidFill>
              <a:schemeClr val="bg2">
                <a:lumMod val="10000"/>
              </a:schemeClr>
            </a:solidFill>
          </a:endParaRPr>
        </a:p>
      </dgm:t>
    </dgm:pt>
    <dgm:pt modelId="{034D50A3-C3B1-4C22-B4FD-72CC8C0A9CFA}" type="parTrans" cxnId="{808D424C-91C3-4234-A8A7-D1ACF1D4F75E}">
      <dgm:prSet/>
      <dgm:spPr/>
      <dgm:t>
        <a:bodyPr/>
        <a:lstStyle/>
        <a:p>
          <a:endParaRPr lang="el-GR"/>
        </a:p>
      </dgm:t>
    </dgm:pt>
    <dgm:pt modelId="{4A7D78BF-B04D-4428-B800-2354BA32DC1A}" type="sibTrans" cxnId="{808D424C-91C3-4234-A8A7-D1ACF1D4F75E}">
      <dgm:prSet/>
      <dgm:spPr/>
      <dgm:t>
        <a:bodyPr/>
        <a:lstStyle/>
        <a:p>
          <a:endParaRPr lang="el-GR"/>
        </a:p>
      </dgm:t>
    </dgm:pt>
    <dgm:pt modelId="{542E48B5-3138-43DB-8893-5EF4186FA007}" type="asst">
      <dgm:prSet custT="1"/>
      <dgm:spPr>
        <a:ln>
          <a:prstDash val="solid"/>
        </a:ln>
      </dgm:spPr>
      <dgm:t>
        <a:bodyPr/>
        <a:lstStyle/>
        <a:p>
          <a:r>
            <a:rPr lang="el-GR" sz="1800" b="0" dirty="0" smtClean="0">
              <a:solidFill>
                <a:schemeClr val="bg2">
                  <a:lumMod val="10000"/>
                </a:schemeClr>
              </a:solidFill>
            </a:rPr>
            <a:t>ΔΕΚΕΜΒΡΙΟΣ 2023</a:t>
          </a:r>
          <a:endParaRPr lang="el-GR" sz="1800" b="0" dirty="0">
            <a:solidFill>
              <a:schemeClr val="bg2">
                <a:lumMod val="10000"/>
              </a:schemeClr>
            </a:solidFill>
          </a:endParaRPr>
        </a:p>
      </dgm:t>
    </dgm:pt>
    <dgm:pt modelId="{A96A8B16-E379-49FA-B578-B160F77DD108}" type="parTrans" cxnId="{23FCD788-FE43-44B5-BCC5-52FE38B6F830}">
      <dgm:prSet/>
      <dgm:spPr/>
      <dgm:t>
        <a:bodyPr/>
        <a:lstStyle/>
        <a:p>
          <a:endParaRPr lang="el-GR"/>
        </a:p>
      </dgm:t>
    </dgm:pt>
    <dgm:pt modelId="{02659988-F98B-4934-B4B5-BD1EA621156F}" type="sibTrans" cxnId="{23FCD788-FE43-44B5-BCC5-52FE38B6F830}">
      <dgm:prSet/>
      <dgm:spPr/>
      <dgm:t>
        <a:bodyPr/>
        <a:lstStyle/>
        <a:p>
          <a:endParaRPr lang="el-GR"/>
        </a:p>
      </dgm:t>
    </dgm:pt>
    <dgm:pt modelId="{495921DE-FCAC-4474-A178-185D7A4FB2C5}" type="asst">
      <dgm:prSet custT="1"/>
      <dgm:spPr>
        <a:ln>
          <a:prstDash val="solid"/>
        </a:ln>
      </dgm:spPr>
      <dgm:t>
        <a:bodyPr/>
        <a:lstStyle/>
        <a:p>
          <a:r>
            <a:rPr lang="el-GR" sz="1800" b="0" dirty="0" smtClean="0">
              <a:solidFill>
                <a:schemeClr val="bg2">
                  <a:lumMod val="10000"/>
                </a:schemeClr>
              </a:solidFill>
            </a:rPr>
            <a:t>ΠΟΙΟΤΙΚΗ</a:t>
          </a:r>
          <a:endParaRPr lang="el-GR" sz="1800" b="0" dirty="0">
            <a:solidFill>
              <a:schemeClr val="bg2">
                <a:lumMod val="10000"/>
              </a:schemeClr>
            </a:solidFill>
          </a:endParaRPr>
        </a:p>
      </dgm:t>
    </dgm:pt>
    <dgm:pt modelId="{D4CB06C2-9A02-4CF5-A069-E9E858014877}" type="parTrans" cxnId="{7AFF440A-133D-4011-8BD6-38BEBA6BED7B}">
      <dgm:prSet/>
      <dgm:spPr/>
      <dgm:t>
        <a:bodyPr/>
        <a:lstStyle/>
        <a:p>
          <a:endParaRPr lang="el-GR"/>
        </a:p>
      </dgm:t>
    </dgm:pt>
    <dgm:pt modelId="{86549E55-E4EA-4576-B29B-390C416E6ACD}" type="sibTrans" cxnId="{7AFF440A-133D-4011-8BD6-38BEBA6BED7B}">
      <dgm:prSet/>
      <dgm:spPr/>
      <dgm:t>
        <a:bodyPr/>
        <a:lstStyle/>
        <a:p>
          <a:endParaRPr lang="el-GR"/>
        </a:p>
      </dgm:t>
    </dgm:pt>
    <dgm:pt modelId="{14D59498-E537-4BE8-AA76-E73A3509E8C3}" type="pres">
      <dgm:prSet presAssocID="{7B35D615-46F1-4B24-A52E-C1803E808AB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l-GR"/>
        </a:p>
      </dgm:t>
    </dgm:pt>
    <dgm:pt modelId="{F679DBDB-90DA-493B-AF53-0B93D943A317}" type="pres">
      <dgm:prSet presAssocID="{D13DC2A1-55A5-4D07-B821-B9D9688D2491}" presName="hierRoot1" presStyleCnt="0">
        <dgm:presLayoutVars>
          <dgm:hierBranch val="init"/>
        </dgm:presLayoutVars>
      </dgm:prSet>
      <dgm:spPr/>
    </dgm:pt>
    <dgm:pt modelId="{F2297BA6-B2A4-439C-ACC5-DF7CA0443DC0}" type="pres">
      <dgm:prSet presAssocID="{D13DC2A1-55A5-4D07-B821-B9D9688D2491}" presName="rootComposite1" presStyleCnt="0"/>
      <dgm:spPr/>
    </dgm:pt>
    <dgm:pt modelId="{7DEC27C6-6C9C-49F6-AD36-22754CEF51E0}" type="pres">
      <dgm:prSet presAssocID="{D13DC2A1-55A5-4D07-B821-B9D9688D2491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7FE4A21F-F441-4A57-8E48-CA9BD6A0F2B4}" type="pres">
      <dgm:prSet presAssocID="{D13DC2A1-55A5-4D07-B821-B9D9688D2491}" presName="rootConnector1" presStyleLbl="node1" presStyleIdx="0" presStyleCnt="0"/>
      <dgm:spPr/>
      <dgm:t>
        <a:bodyPr/>
        <a:lstStyle/>
        <a:p>
          <a:endParaRPr lang="el-GR"/>
        </a:p>
      </dgm:t>
    </dgm:pt>
    <dgm:pt modelId="{870F9C5E-5FD3-4D31-B508-A71687679989}" type="pres">
      <dgm:prSet presAssocID="{D13DC2A1-55A5-4D07-B821-B9D9688D2491}" presName="hierChild2" presStyleCnt="0"/>
      <dgm:spPr/>
    </dgm:pt>
    <dgm:pt modelId="{CF8976B6-671A-4D97-B4FD-BC3AE97D3F5F}" type="pres">
      <dgm:prSet presAssocID="{9E44D6C1-D3EB-4526-A093-6D0B5B298580}" presName="Name37" presStyleLbl="parChTrans1D2" presStyleIdx="0" presStyleCnt="4"/>
      <dgm:spPr/>
      <dgm:t>
        <a:bodyPr/>
        <a:lstStyle/>
        <a:p>
          <a:endParaRPr lang="el-GR"/>
        </a:p>
      </dgm:t>
    </dgm:pt>
    <dgm:pt modelId="{025818F1-7C01-447F-A07E-CCF4C50AAE87}" type="pres">
      <dgm:prSet presAssocID="{48DC8381-2D34-4638-BC66-E8FD137B92EE}" presName="hierRoot2" presStyleCnt="0">
        <dgm:presLayoutVars>
          <dgm:hierBranch val="init"/>
        </dgm:presLayoutVars>
      </dgm:prSet>
      <dgm:spPr/>
    </dgm:pt>
    <dgm:pt modelId="{C416B0BE-C748-45F6-A629-F6BCFD126928}" type="pres">
      <dgm:prSet presAssocID="{48DC8381-2D34-4638-BC66-E8FD137B92EE}" presName="rootComposite" presStyleCnt="0"/>
      <dgm:spPr/>
    </dgm:pt>
    <dgm:pt modelId="{FA3BC21F-E5E8-4DEB-82A2-87BB8F7A2F61}" type="pres">
      <dgm:prSet presAssocID="{48DC8381-2D34-4638-BC66-E8FD137B92EE}" presName="rootText" presStyleLbl="node2" presStyleIdx="0" presStyleCnt="2" custScaleX="113671" custScaleY="64542" custLinFactNeighborX="-37556" custLinFactNeighborY="-10450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DD9CEDDC-C02C-4DC2-8F5D-3197BBDE70F7}" type="pres">
      <dgm:prSet presAssocID="{48DC8381-2D34-4638-BC66-E8FD137B92EE}" presName="rootConnector" presStyleLbl="node2" presStyleIdx="0" presStyleCnt="2"/>
      <dgm:spPr/>
      <dgm:t>
        <a:bodyPr/>
        <a:lstStyle/>
        <a:p>
          <a:endParaRPr lang="el-GR"/>
        </a:p>
      </dgm:t>
    </dgm:pt>
    <dgm:pt modelId="{EF05FB38-B038-49B8-9204-235CC8950431}" type="pres">
      <dgm:prSet presAssocID="{48DC8381-2D34-4638-BC66-E8FD137B92EE}" presName="hierChild4" presStyleCnt="0"/>
      <dgm:spPr/>
    </dgm:pt>
    <dgm:pt modelId="{FFAA27EF-6B37-4A23-9F28-A9F49D49E9D9}" type="pres">
      <dgm:prSet presAssocID="{48DC8381-2D34-4638-BC66-E8FD137B92EE}" presName="hierChild5" presStyleCnt="0"/>
      <dgm:spPr/>
    </dgm:pt>
    <dgm:pt modelId="{E6FA755E-795E-401D-AC0F-0F6624BDF5BE}" type="pres">
      <dgm:prSet presAssocID="{034D50A3-C3B1-4C22-B4FD-72CC8C0A9CFA}" presName="Name37" presStyleLbl="parChTrans1D2" presStyleIdx="1" presStyleCnt="4"/>
      <dgm:spPr/>
      <dgm:t>
        <a:bodyPr/>
        <a:lstStyle/>
        <a:p>
          <a:endParaRPr lang="el-GR"/>
        </a:p>
      </dgm:t>
    </dgm:pt>
    <dgm:pt modelId="{DD255428-2BE0-4010-9B90-C196DF7F5923}" type="pres">
      <dgm:prSet presAssocID="{EDA7E36C-6030-48F7-93A3-CBA0E026488C}" presName="hierRoot2" presStyleCnt="0">
        <dgm:presLayoutVars>
          <dgm:hierBranch val="init"/>
        </dgm:presLayoutVars>
      </dgm:prSet>
      <dgm:spPr/>
    </dgm:pt>
    <dgm:pt modelId="{0FF0FA18-0AB4-423D-8676-D2528B88F97A}" type="pres">
      <dgm:prSet presAssocID="{EDA7E36C-6030-48F7-93A3-CBA0E026488C}" presName="rootComposite" presStyleCnt="0"/>
      <dgm:spPr/>
    </dgm:pt>
    <dgm:pt modelId="{11954D9E-F614-41D5-9612-1A8663E66CA9}" type="pres">
      <dgm:prSet presAssocID="{EDA7E36C-6030-48F7-93A3-CBA0E026488C}" presName="rootText" presStyleLbl="node2" presStyleIdx="1" presStyleCnt="2" custScaleX="106836" custScaleY="64542" custLinFactNeighborX="37064" custLinFactNeighborY="-15816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1E5E9505-0FBD-46D0-B26F-6D24C484888A}" type="pres">
      <dgm:prSet presAssocID="{EDA7E36C-6030-48F7-93A3-CBA0E026488C}" presName="rootConnector" presStyleLbl="node2" presStyleIdx="1" presStyleCnt="2"/>
      <dgm:spPr/>
      <dgm:t>
        <a:bodyPr/>
        <a:lstStyle/>
        <a:p>
          <a:endParaRPr lang="el-GR"/>
        </a:p>
      </dgm:t>
    </dgm:pt>
    <dgm:pt modelId="{9EC897D8-8F9D-430A-8F3B-2A5C813EC6FD}" type="pres">
      <dgm:prSet presAssocID="{EDA7E36C-6030-48F7-93A3-CBA0E026488C}" presName="hierChild4" presStyleCnt="0"/>
      <dgm:spPr/>
    </dgm:pt>
    <dgm:pt modelId="{3DD0C6F4-6073-464A-94E8-06E732B20B66}" type="pres">
      <dgm:prSet presAssocID="{EDA7E36C-6030-48F7-93A3-CBA0E026488C}" presName="hierChild5" presStyleCnt="0"/>
      <dgm:spPr/>
    </dgm:pt>
    <dgm:pt modelId="{CAEE36D6-41E6-4D20-9571-83FD106F6382}" type="pres">
      <dgm:prSet presAssocID="{D13DC2A1-55A5-4D07-B821-B9D9688D2491}" presName="hierChild3" presStyleCnt="0"/>
      <dgm:spPr/>
    </dgm:pt>
    <dgm:pt modelId="{1C09FE73-82D3-494C-B911-DF2FE4D09FAD}" type="pres">
      <dgm:prSet presAssocID="{D4CB06C2-9A02-4CF5-A069-E9E858014877}" presName="Name111" presStyleLbl="parChTrans1D2" presStyleIdx="2" presStyleCnt="4"/>
      <dgm:spPr/>
      <dgm:t>
        <a:bodyPr/>
        <a:lstStyle/>
        <a:p>
          <a:endParaRPr lang="el-GR"/>
        </a:p>
      </dgm:t>
    </dgm:pt>
    <dgm:pt modelId="{86CF7A13-BD05-4C85-B96D-7326B8D2CE6D}" type="pres">
      <dgm:prSet presAssocID="{495921DE-FCAC-4474-A178-185D7A4FB2C5}" presName="hierRoot3" presStyleCnt="0">
        <dgm:presLayoutVars>
          <dgm:hierBranch val="init"/>
        </dgm:presLayoutVars>
      </dgm:prSet>
      <dgm:spPr/>
    </dgm:pt>
    <dgm:pt modelId="{5C7C7247-D0B2-46FF-BBAF-B518835CD863}" type="pres">
      <dgm:prSet presAssocID="{495921DE-FCAC-4474-A178-185D7A4FB2C5}" presName="rootComposite3" presStyleCnt="0"/>
      <dgm:spPr/>
    </dgm:pt>
    <dgm:pt modelId="{3C825995-0C55-4F74-AFBB-D80E16C074CE}" type="pres">
      <dgm:prSet presAssocID="{495921DE-FCAC-4474-A178-185D7A4FB2C5}" presName="rootText3" presStyleLbl="asst1" presStyleIdx="0" presStyleCnt="2" custScaleX="77288" custScaleY="76362" custLinFactNeighborX="-57923" custLinFactNeighborY="-41598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018346E5-6D9A-40FA-9FE0-BA7FD7A366BD}" type="pres">
      <dgm:prSet presAssocID="{495921DE-FCAC-4474-A178-185D7A4FB2C5}" presName="rootConnector3" presStyleLbl="asst1" presStyleIdx="0" presStyleCnt="2"/>
      <dgm:spPr/>
      <dgm:t>
        <a:bodyPr/>
        <a:lstStyle/>
        <a:p>
          <a:endParaRPr lang="el-GR"/>
        </a:p>
      </dgm:t>
    </dgm:pt>
    <dgm:pt modelId="{53A11285-8EA5-4510-AC82-45CD7ADFB03A}" type="pres">
      <dgm:prSet presAssocID="{495921DE-FCAC-4474-A178-185D7A4FB2C5}" presName="hierChild6" presStyleCnt="0"/>
      <dgm:spPr/>
    </dgm:pt>
    <dgm:pt modelId="{8A3C7DC2-D84E-48B4-831C-E503C940FBE4}" type="pres">
      <dgm:prSet presAssocID="{495921DE-FCAC-4474-A178-185D7A4FB2C5}" presName="hierChild7" presStyleCnt="0"/>
      <dgm:spPr/>
    </dgm:pt>
    <dgm:pt modelId="{7B8E9434-A52F-4E81-9934-8BA3429AD8C5}" type="pres">
      <dgm:prSet presAssocID="{A96A8B16-E379-49FA-B578-B160F77DD108}" presName="Name111" presStyleLbl="parChTrans1D2" presStyleIdx="3" presStyleCnt="4"/>
      <dgm:spPr/>
      <dgm:t>
        <a:bodyPr/>
        <a:lstStyle/>
        <a:p>
          <a:endParaRPr lang="el-GR"/>
        </a:p>
      </dgm:t>
    </dgm:pt>
    <dgm:pt modelId="{75FE692B-5B41-4E25-83D3-C51EB8780BA5}" type="pres">
      <dgm:prSet presAssocID="{542E48B5-3138-43DB-8893-5EF4186FA007}" presName="hierRoot3" presStyleCnt="0">
        <dgm:presLayoutVars>
          <dgm:hierBranch val="init"/>
        </dgm:presLayoutVars>
      </dgm:prSet>
      <dgm:spPr/>
    </dgm:pt>
    <dgm:pt modelId="{61534E09-AD0D-4DDC-96D1-471C34AC59F6}" type="pres">
      <dgm:prSet presAssocID="{542E48B5-3138-43DB-8893-5EF4186FA007}" presName="rootComposite3" presStyleCnt="0"/>
      <dgm:spPr/>
    </dgm:pt>
    <dgm:pt modelId="{6DD4BC71-D761-4077-A6E9-C263B3DEC3AE}" type="pres">
      <dgm:prSet presAssocID="{542E48B5-3138-43DB-8893-5EF4186FA007}" presName="rootText3" presStyleLbl="asst1" presStyleIdx="1" presStyleCnt="2" custScaleX="83352" custScaleY="74467" custLinFactNeighborX="48256" custLinFactNeighborY="-31477">
        <dgm:presLayoutVars>
          <dgm:chPref val="3"/>
        </dgm:presLayoutVars>
      </dgm:prSet>
      <dgm:spPr/>
      <dgm:t>
        <a:bodyPr/>
        <a:lstStyle/>
        <a:p>
          <a:endParaRPr lang="el-GR"/>
        </a:p>
      </dgm:t>
    </dgm:pt>
    <dgm:pt modelId="{22A3521E-11F0-46F3-9C70-65C524FA204C}" type="pres">
      <dgm:prSet presAssocID="{542E48B5-3138-43DB-8893-5EF4186FA007}" presName="rootConnector3" presStyleLbl="asst1" presStyleIdx="1" presStyleCnt="2"/>
      <dgm:spPr/>
      <dgm:t>
        <a:bodyPr/>
        <a:lstStyle/>
        <a:p>
          <a:endParaRPr lang="el-GR"/>
        </a:p>
      </dgm:t>
    </dgm:pt>
    <dgm:pt modelId="{966AF91F-E548-406C-A76D-0873268BDF85}" type="pres">
      <dgm:prSet presAssocID="{542E48B5-3138-43DB-8893-5EF4186FA007}" presName="hierChild6" presStyleCnt="0"/>
      <dgm:spPr/>
    </dgm:pt>
    <dgm:pt modelId="{967802F0-47AE-4430-8E00-D0F570BFB72E}" type="pres">
      <dgm:prSet presAssocID="{542E48B5-3138-43DB-8893-5EF4186FA007}" presName="hierChild7" presStyleCnt="0"/>
      <dgm:spPr/>
    </dgm:pt>
  </dgm:ptLst>
  <dgm:cxnLst>
    <dgm:cxn modelId="{9D76F444-65D9-4808-875E-BD2E563643BC}" type="presOf" srcId="{9E44D6C1-D3EB-4526-A093-6D0B5B298580}" destId="{CF8976B6-671A-4D97-B4FD-BC3AE97D3F5F}" srcOrd="0" destOrd="0" presId="urn:microsoft.com/office/officeart/2005/8/layout/orgChart1"/>
    <dgm:cxn modelId="{6C55A9CB-98D1-4504-A5C2-65E511C90695}" type="presOf" srcId="{495921DE-FCAC-4474-A178-185D7A4FB2C5}" destId="{3C825995-0C55-4F74-AFBB-D80E16C074CE}" srcOrd="0" destOrd="0" presId="urn:microsoft.com/office/officeart/2005/8/layout/orgChart1"/>
    <dgm:cxn modelId="{FAB66689-5325-4944-9694-F6E851922506}" type="presOf" srcId="{495921DE-FCAC-4474-A178-185D7A4FB2C5}" destId="{018346E5-6D9A-40FA-9FE0-BA7FD7A366BD}" srcOrd="1" destOrd="0" presId="urn:microsoft.com/office/officeart/2005/8/layout/orgChart1"/>
    <dgm:cxn modelId="{93F56B63-8C3B-4D5A-9B21-22C487F847A9}" type="presOf" srcId="{7B35D615-46F1-4B24-A52E-C1803E808ABC}" destId="{14D59498-E537-4BE8-AA76-E73A3509E8C3}" srcOrd="0" destOrd="0" presId="urn:microsoft.com/office/officeart/2005/8/layout/orgChart1"/>
    <dgm:cxn modelId="{6819E306-72FA-436E-A60B-A4A494723AFB}" type="presOf" srcId="{034D50A3-C3B1-4C22-B4FD-72CC8C0A9CFA}" destId="{E6FA755E-795E-401D-AC0F-0F6624BDF5BE}" srcOrd="0" destOrd="0" presId="urn:microsoft.com/office/officeart/2005/8/layout/orgChart1"/>
    <dgm:cxn modelId="{3CB80F09-D2A0-431F-8037-63238544D4B9}" type="presOf" srcId="{542E48B5-3138-43DB-8893-5EF4186FA007}" destId="{6DD4BC71-D761-4077-A6E9-C263B3DEC3AE}" srcOrd="0" destOrd="0" presId="urn:microsoft.com/office/officeart/2005/8/layout/orgChart1"/>
    <dgm:cxn modelId="{6461BBB2-48D2-482F-9D90-B6566488AF91}" type="presOf" srcId="{EDA7E36C-6030-48F7-93A3-CBA0E026488C}" destId="{11954D9E-F614-41D5-9612-1A8663E66CA9}" srcOrd="0" destOrd="0" presId="urn:microsoft.com/office/officeart/2005/8/layout/orgChart1"/>
    <dgm:cxn modelId="{DDEA0BB8-3265-41AF-BE4B-40D240A22A39}" srcId="{7B35D615-46F1-4B24-A52E-C1803E808ABC}" destId="{D13DC2A1-55A5-4D07-B821-B9D9688D2491}" srcOrd="0" destOrd="0" parTransId="{F9257782-02C6-4063-B23A-850C2E969A60}" sibTransId="{BC759601-67BD-4253-8699-5A01495B3C7A}"/>
    <dgm:cxn modelId="{7AFF440A-133D-4011-8BD6-38BEBA6BED7B}" srcId="{D13DC2A1-55A5-4D07-B821-B9D9688D2491}" destId="{495921DE-FCAC-4474-A178-185D7A4FB2C5}" srcOrd="0" destOrd="0" parTransId="{D4CB06C2-9A02-4CF5-A069-E9E858014877}" sibTransId="{86549E55-E4EA-4576-B29B-390C416E6ACD}"/>
    <dgm:cxn modelId="{6FD72BC7-C5CB-495F-85FF-A856F25A5545}" type="presOf" srcId="{48DC8381-2D34-4638-BC66-E8FD137B92EE}" destId="{DD9CEDDC-C02C-4DC2-8F5D-3197BBDE70F7}" srcOrd="1" destOrd="0" presId="urn:microsoft.com/office/officeart/2005/8/layout/orgChart1"/>
    <dgm:cxn modelId="{49777FFD-FF25-49D8-AF8C-DD99EDCB0FC9}" srcId="{D13DC2A1-55A5-4D07-B821-B9D9688D2491}" destId="{48DC8381-2D34-4638-BC66-E8FD137B92EE}" srcOrd="2" destOrd="0" parTransId="{9E44D6C1-D3EB-4526-A093-6D0B5B298580}" sibTransId="{678C7716-71F8-49DA-B2B2-B77117ED78D6}"/>
    <dgm:cxn modelId="{23FCD788-FE43-44B5-BCC5-52FE38B6F830}" srcId="{D13DC2A1-55A5-4D07-B821-B9D9688D2491}" destId="{542E48B5-3138-43DB-8893-5EF4186FA007}" srcOrd="1" destOrd="0" parTransId="{A96A8B16-E379-49FA-B578-B160F77DD108}" sibTransId="{02659988-F98B-4934-B4B5-BD1EA621156F}"/>
    <dgm:cxn modelId="{8B13FFA5-1F6D-48E1-8D06-A829E7B18685}" type="presOf" srcId="{D13DC2A1-55A5-4D07-B821-B9D9688D2491}" destId="{7DEC27C6-6C9C-49F6-AD36-22754CEF51E0}" srcOrd="0" destOrd="0" presId="urn:microsoft.com/office/officeart/2005/8/layout/orgChart1"/>
    <dgm:cxn modelId="{808D424C-91C3-4234-A8A7-D1ACF1D4F75E}" srcId="{D13DC2A1-55A5-4D07-B821-B9D9688D2491}" destId="{EDA7E36C-6030-48F7-93A3-CBA0E026488C}" srcOrd="3" destOrd="0" parTransId="{034D50A3-C3B1-4C22-B4FD-72CC8C0A9CFA}" sibTransId="{4A7D78BF-B04D-4428-B800-2354BA32DC1A}"/>
    <dgm:cxn modelId="{0AB3B777-35BD-486F-8D96-EBE13C523926}" type="presOf" srcId="{EDA7E36C-6030-48F7-93A3-CBA0E026488C}" destId="{1E5E9505-0FBD-46D0-B26F-6D24C484888A}" srcOrd="1" destOrd="0" presId="urn:microsoft.com/office/officeart/2005/8/layout/orgChart1"/>
    <dgm:cxn modelId="{0DF1207D-E592-408A-82FB-9B1F281C5F7C}" type="presOf" srcId="{542E48B5-3138-43DB-8893-5EF4186FA007}" destId="{22A3521E-11F0-46F3-9C70-65C524FA204C}" srcOrd="1" destOrd="0" presId="urn:microsoft.com/office/officeart/2005/8/layout/orgChart1"/>
    <dgm:cxn modelId="{B2B4A394-8C9A-498D-B1C5-19E9EACAFDA1}" type="presOf" srcId="{D4CB06C2-9A02-4CF5-A069-E9E858014877}" destId="{1C09FE73-82D3-494C-B911-DF2FE4D09FAD}" srcOrd="0" destOrd="0" presId="urn:microsoft.com/office/officeart/2005/8/layout/orgChart1"/>
    <dgm:cxn modelId="{D764C643-A7E7-4423-9BDF-4519895673D6}" type="presOf" srcId="{D13DC2A1-55A5-4D07-B821-B9D9688D2491}" destId="{7FE4A21F-F441-4A57-8E48-CA9BD6A0F2B4}" srcOrd="1" destOrd="0" presId="urn:microsoft.com/office/officeart/2005/8/layout/orgChart1"/>
    <dgm:cxn modelId="{F0D3DC58-4E0F-48A1-AA7F-BEB35724A465}" type="presOf" srcId="{A96A8B16-E379-49FA-B578-B160F77DD108}" destId="{7B8E9434-A52F-4E81-9934-8BA3429AD8C5}" srcOrd="0" destOrd="0" presId="urn:microsoft.com/office/officeart/2005/8/layout/orgChart1"/>
    <dgm:cxn modelId="{FC824CC7-08DA-4F57-A33D-EBB5D501807E}" type="presOf" srcId="{48DC8381-2D34-4638-BC66-E8FD137B92EE}" destId="{FA3BC21F-E5E8-4DEB-82A2-87BB8F7A2F61}" srcOrd="0" destOrd="0" presId="urn:microsoft.com/office/officeart/2005/8/layout/orgChart1"/>
    <dgm:cxn modelId="{A2C773DF-3524-471F-8EA7-5C9F18514E51}" type="presParOf" srcId="{14D59498-E537-4BE8-AA76-E73A3509E8C3}" destId="{F679DBDB-90DA-493B-AF53-0B93D943A317}" srcOrd="0" destOrd="0" presId="urn:microsoft.com/office/officeart/2005/8/layout/orgChart1"/>
    <dgm:cxn modelId="{D103ED93-2082-4DBF-86D9-B4E87825E1CD}" type="presParOf" srcId="{F679DBDB-90DA-493B-AF53-0B93D943A317}" destId="{F2297BA6-B2A4-439C-ACC5-DF7CA0443DC0}" srcOrd="0" destOrd="0" presId="urn:microsoft.com/office/officeart/2005/8/layout/orgChart1"/>
    <dgm:cxn modelId="{7C1E776E-8439-4405-879A-4E044B489A9E}" type="presParOf" srcId="{F2297BA6-B2A4-439C-ACC5-DF7CA0443DC0}" destId="{7DEC27C6-6C9C-49F6-AD36-22754CEF51E0}" srcOrd="0" destOrd="0" presId="urn:microsoft.com/office/officeart/2005/8/layout/orgChart1"/>
    <dgm:cxn modelId="{16F2255A-B037-4509-9AD1-2343763FF288}" type="presParOf" srcId="{F2297BA6-B2A4-439C-ACC5-DF7CA0443DC0}" destId="{7FE4A21F-F441-4A57-8E48-CA9BD6A0F2B4}" srcOrd="1" destOrd="0" presId="urn:microsoft.com/office/officeart/2005/8/layout/orgChart1"/>
    <dgm:cxn modelId="{D465C72A-70D6-4D65-BB15-9275F5A911B0}" type="presParOf" srcId="{F679DBDB-90DA-493B-AF53-0B93D943A317}" destId="{870F9C5E-5FD3-4D31-B508-A71687679989}" srcOrd="1" destOrd="0" presId="urn:microsoft.com/office/officeart/2005/8/layout/orgChart1"/>
    <dgm:cxn modelId="{67307F7C-36D9-45FF-807D-B94960F1E846}" type="presParOf" srcId="{870F9C5E-5FD3-4D31-B508-A71687679989}" destId="{CF8976B6-671A-4D97-B4FD-BC3AE97D3F5F}" srcOrd="0" destOrd="0" presId="urn:microsoft.com/office/officeart/2005/8/layout/orgChart1"/>
    <dgm:cxn modelId="{8DF246AC-3EF0-44A1-8083-D20F4FF65363}" type="presParOf" srcId="{870F9C5E-5FD3-4D31-B508-A71687679989}" destId="{025818F1-7C01-447F-A07E-CCF4C50AAE87}" srcOrd="1" destOrd="0" presId="urn:microsoft.com/office/officeart/2005/8/layout/orgChart1"/>
    <dgm:cxn modelId="{7FEF651D-D5CB-4E17-A827-15E6B441F61D}" type="presParOf" srcId="{025818F1-7C01-447F-A07E-CCF4C50AAE87}" destId="{C416B0BE-C748-45F6-A629-F6BCFD126928}" srcOrd="0" destOrd="0" presId="urn:microsoft.com/office/officeart/2005/8/layout/orgChart1"/>
    <dgm:cxn modelId="{AEAC2B91-3D9B-4872-A894-BD94385CE79C}" type="presParOf" srcId="{C416B0BE-C748-45F6-A629-F6BCFD126928}" destId="{FA3BC21F-E5E8-4DEB-82A2-87BB8F7A2F61}" srcOrd="0" destOrd="0" presId="urn:microsoft.com/office/officeart/2005/8/layout/orgChart1"/>
    <dgm:cxn modelId="{A8030CCA-B21F-4579-9D7E-5128D9E3B48A}" type="presParOf" srcId="{C416B0BE-C748-45F6-A629-F6BCFD126928}" destId="{DD9CEDDC-C02C-4DC2-8F5D-3197BBDE70F7}" srcOrd="1" destOrd="0" presId="urn:microsoft.com/office/officeart/2005/8/layout/orgChart1"/>
    <dgm:cxn modelId="{487995A5-B2A1-4E04-89CE-ED58135C4363}" type="presParOf" srcId="{025818F1-7C01-447F-A07E-CCF4C50AAE87}" destId="{EF05FB38-B038-49B8-9204-235CC8950431}" srcOrd="1" destOrd="0" presId="urn:microsoft.com/office/officeart/2005/8/layout/orgChart1"/>
    <dgm:cxn modelId="{E6BB5BE1-A1EB-4685-92CE-A96C50F11681}" type="presParOf" srcId="{025818F1-7C01-447F-A07E-CCF4C50AAE87}" destId="{FFAA27EF-6B37-4A23-9F28-A9F49D49E9D9}" srcOrd="2" destOrd="0" presId="urn:microsoft.com/office/officeart/2005/8/layout/orgChart1"/>
    <dgm:cxn modelId="{1285AA02-27B5-4D3B-A421-853828C4337D}" type="presParOf" srcId="{870F9C5E-5FD3-4D31-B508-A71687679989}" destId="{E6FA755E-795E-401D-AC0F-0F6624BDF5BE}" srcOrd="2" destOrd="0" presId="urn:microsoft.com/office/officeart/2005/8/layout/orgChart1"/>
    <dgm:cxn modelId="{8F0B901F-3F18-47A2-BD36-066ABAEB9B72}" type="presParOf" srcId="{870F9C5E-5FD3-4D31-B508-A71687679989}" destId="{DD255428-2BE0-4010-9B90-C196DF7F5923}" srcOrd="3" destOrd="0" presId="urn:microsoft.com/office/officeart/2005/8/layout/orgChart1"/>
    <dgm:cxn modelId="{BC5243F4-6441-48B9-BC3F-89EA22B5F68A}" type="presParOf" srcId="{DD255428-2BE0-4010-9B90-C196DF7F5923}" destId="{0FF0FA18-0AB4-423D-8676-D2528B88F97A}" srcOrd="0" destOrd="0" presId="urn:microsoft.com/office/officeart/2005/8/layout/orgChart1"/>
    <dgm:cxn modelId="{9E624FB0-7331-492C-B3AB-57A185F96242}" type="presParOf" srcId="{0FF0FA18-0AB4-423D-8676-D2528B88F97A}" destId="{11954D9E-F614-41D5-9612-1A8663E66CA9}" srcOrd="0" destOrd="0" presId="urn:microsoft.com/office/officeart/2005/8/layout/orgChart1"/>
    <dgm:cxn modelId="{B8B08306-04B4-4463-9651-814ED6401F65}" type="presParOf" srcId="{0FF0FA18-0AB4-423D-8676-D2528B88F97A}" destId="{1E5E9505-0FBD-46D0-B26F-6D24C484888A}" srcOrd="1" destOrd="0" presId="urn:microsoft.com/office/officeart/2005/8/layout/orgChart1"/>
    <dgm:cxn modelId="{BB8CBBA1-CB3F-4E61-978A-38E10A2BA224}" type="presParOf" srcId="{DD255428-2BE0-4010-9B90-C196DF7F5923}" destId="{9EC897D8-8F9D-430A-8F3B-2A5C813EC6FD}" srcOrd="1" destOrd="0" presId="urn:microsoft.com/office/officeart/2005/8/layout/orgChart1"/>
    <dgm:cxn modelId="{6F3F3032-47E7-43DD-84AB-4611F87C3CF2}" type="presParOf" srcId="{DD255428-2BE0-4010-9B90-C196DF7F5923}" destId="{3DD0C6F4-6073-464A-94E8-06E732B20B66}" srcOrd="2" destOrd="0" presId="urn:microsoft.com/office/officeart/2005/8/layout/orgChart1"/>
    <dgm:cxn modelId="{E0C1BCF8-C3D5-4119-9372-DFF3191F69F5}" type="presParOf" srcId="{F679DBDB-90DA-493B-AF53-0B93D943A317}" destId="{CAEE36D6-41E6-4D20-9571-83FD106F6382}" srcOrd="2" destOrd="0" presId="urn:microsoft.com/office/officeart/2005/8/layout/orgChart1"/>
    <dgm:cxn modelId="{5AE82F36-A40C-4D5D-A0C3-5ABCF85D397F}" type="presParOf" srcId="{CAEE36D6-41E6-4D20-9571-83FD106F6382}" destId="{1C09FE73-82D3-494C-B911-DF2FE4D09FAD}" srcOrd="0" destOrd="0" presId="urn:microsoft.com/office/officeart/2005/8/layout/orgChart1"/>
    <dgm:cxn modelId="{BDB9BB50-B3C2-48DC-9152-C65B75FA385C}" type="presParOf" srcId="{CAEE36D6-41E6-4D20-9571-83FD106F6382}" destId="{86CF7A13-BD05-4C85-B96D-7326B8D2CE6D}" srcOrd="1" destOrd="0" presId="urn:microsoft.com/office/officeart/2005/8/layout/orgChart1"/>
    <dgm:cxn modelId="{F98F40CF-9EDD-4ABC-AC85-C514C5E9822D}" type="presParOf" srcId="{86CF7A13-BD05-4C85-B96D-7326B8D2CE6D}" destId="{5C7C7247-D0B2-46FF-BBAF-B518835CD863}" srcOrd="0" destOrd="0" presId="urn:microsoft.com/office/officeart/2005/8/layout/orgChart1"/>
    <dgm:cxn modelId="{D9B593BD-EF4F-4BDE-9917-05FFD253573D}" type="presParOf" srcId="{5C7C7247-D0B2-46FF-BBAF-B518835CD863}" destId="{3C825995-0C55-4F74-AFBB-D80E16C074CE}" srcOrd="0" destOrd="0" presId="urn:microsoft.com/office/officeart/2005/8/layout/orgChart1"/>
    <dgm:cxn modelId="{040FBF51-57AE-4B3F-A4AA-78CD1408B40B}" type="presParOf" srcId="{5C7C7247-D0B2-46FF-BBAF-B518835CD863}" destId="{018346E5-6D9A-40FA-9FE0-BA7FD7A366BD}" srcOrd="1" destOrd="0" presId="urn:microsoft.com/office/officeart/2005/8/layout/orgChart1"/>
    <dgm:cxn modelId="{E3DA898B-EE71-4D3A-A1E5-A8360682E213}" type="presParOf" srcId="{86CF7A13-BD05-4C85-B96D-7326B8D2CE6D}" destId="{53A11285-8EA5-4510-AC82-45CD7ADFB03A}" srcOrd="1" destOrd="0" presId="urn:microsoft.com/office/officeart/2005/8/layout/orgChart1"/>
    <dgm:cxn modelId="{65DBE514-DFC8-4F93-B0E4-1F021D0EF951}" type="presParOf" srcId="{86CF7A13-BD05-4C85-B96D-7326B8D2CE6D}" destId="{8A3C7DC2-D84E-48B4-831C-E503C940FBE4}" srcOrd="2" destOrd="0" presId="urn:microsoft.com/office/officeart/2005/8/layout/orgChart1"/>
    <dgm:cxn modelId="{8E9CC4BB-C6C8-4017-AED4-BDFC3E9EB6C8}" type="presParOf" srcId="{CAEE36D6-41E6-4D20-9571-83FD106F6382}" destId="{7B8E9434-A52F-4E81-9934-8BA3429AD8C5}" srcOrd="2" destOrd="0" presId="urn:microsoft.com/office/officeart/2005/8/layout/orgChart1"/>
    <dgm:cxn modelId="{3AB0B479-5D5A-49F2-A151-B164C3D87F08}" type="presParOf" srcId="{CAEE36D6-41E6-4D20-9571-83FD106F6382}" destId="{75FE692B-5B41-4E25-83D3-C51EB8780BA5}" srcOrd="3" destOrd="0" presId="urn:microsoft.com/office/officeart/2005/8/layout/orgChart1"/>
    <dgm:cxn modelId="{174A02FD-DF77-4E4C-91A3-57FA638EBD11}" type="presParOf" srcId="{75FE692B-5B41-4E25-83D3-C51EB8780BA5}" destId="{61534E09-AD0D-4DDC-96D1-471C34AC59F6}" srcOrd="0" destOrd="0" presId="urn:microsoft.com/office/officeart/2005/8/layout/orgChart1"/>
    <dgm:cxn modelId="{31E9FA18-7B5B-4D9B-9B33-EBC92BCB75DE}" type="presParOf" srcId="{61534E09-AD0D-4DDC-96D1-471C34AC59F6}" destId="{6DD4BC71-D761-4077-A6E9-C263B3DEC3AE}" srcOrd="0" destOrd="0" presId="urn:microsoft.com/office/officeart/2005/8/layout/orgChart1"/>
    <dgm:cxn modelId="{DE67D4B4-8FDC-4E79-8C2A-E8EB812B29B5}" type="presParOf" srcId="{61534E09-AD0D-4DDC-96D1-471C34AC59F6}" destId="{22A3521E-11F0-46F3-9C70-65C524FA204C}" srcOrd="1" destOrd="0" presId="urn:microsoft.com/office/officeart/2005/8/layout/orgChart1"/>
    <dgm:cxn modelId="{344ED8FE-F268-43A0-B5E9-D7F95BA18E8A}" type="presParOf" srcId="{75FE692B-5B41-4E25-83D3-C51EB8780BA5}" destId="{966AF91F-E548-406C-A76D-0873268BDF85}" srcOrd="1" destOrd="0" presId="urn:microsoft.com/office/officeart/2005/8/layout/orgChart1"/>
    <dgm:cxn modelId="{E1D2A6CA-6BEC-44ED-AA35-9524C60E7C7E}" type="presParOf" srcId="{75FE692B-5B41-4E25-83D3-C51EB8780BA5}" destId="{967802F0-47AE-4430-8E00-D0F570BFB72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48E857A-8A28-4F14-BA7E-F7E9CEFC7C2B}">
      <dsp:nvSpPr>
        <dsp:cNvPr id="0" name=""/>
        <dsp:cNvSpPr/>
      </dsp:nvSpPr>
      <dsp:spPr>
        <a:xfrm>
          <a:off x="785810" y="0"/>
          <a:ext cx="4285791" cy="1253565"/>
        </a:xfrm>
        <a:prstGeom prst="roundRect">
          <a:avLst>
            <a:gd name="adj" fmla="val 10000"/>
          </a:avLst>
        </a:prstGeom>
        <a:solidFill>
          <a:schemeClr val="accent3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2000" kern="1200" dirty="0" smtClean="0">
              <a:solidFill>
                <a:schemeClr val="bg2">
                  <a:lumMod val="10000"/>
                </a:schemeClr>
              </a:solidFill>
            </a:rPr>
            <a:t>Αρχές ανάπτυξης Ε.Υ.</a:t>
          </a:r>
          <a:endParaRPr lang="el-GR" sz="2000" kern="1200" dirty="0">
            <a:solidFill>
              <a:schemeClr val="bg2">
                <a:lumMod val="10000"/>
              </a:schemeClr>
            </a:solidFill>
          </a:endParaRPr>
        </a:p>
      </dsp:txBody>
      <dsp:txXfrm>
        <a:off x="785810" y="0"/>
        <a:ext cx="4285791" cy="1253565"/>
      </dsp:txXfrm>
    </dsp:sp>
    <dsp:sp modelId="{96E79CC3-7D73-4948-B51E-BCB76067DF07}">
      <dsp:nvSpPr>
        <dsp:cNvPr id="0" name=""/>
        <dsp:cNvSpPr/>
      </dsp:nvSpPr>
      <dsp:spPr>
        <a:xfrm>
          <a:off x="1214389" y="1253565"/>
          <a:ext cx="3714832" cy="80197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01977"/>
              </a:lnTo>
              <a:lnTo>
                <a:pt x="3714832" y="801977"/>
              </a:lnTo>
            </a:path>
          </a:pathLst>
        </a:custGeom>
        <a:noFill/>
        <a:ln w="11429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72F7BC2-E7E0-4775-979C-AD3758CFE3F6}">
      <dsp:nvSpPr>
        <dsp:cNvPr id="0" name=""/>
        <dsp:cNvSpPr/>
      </dsp:nvSpPr>
      <dsp:spPr>
        <a:xfrm>
          <a:off x="4929222" y="1428760"/>
          <a:ext cx="2732793" cy="1253565"/>
        </a:xfrm>
        <a:prstGeom prst="roundRect">
          <a:avLst>
            <a:gd name="adj" fmla="val 10000"/>
          </a:avLst>
        </a:prstGeom>
        <a:solidFill>
          <a:schemeClr val="accent3">
            <a:lumMod val="60000"/>
            <a:lumOff val="40000"/>
            <a:alpha val="90000"/>
          </a:schemeClr>
        </a:solidFill>
        <a:ln w="11429" cap="flat" cmpd="sng" algn="ctr">
          <a:solidFill>
            <a:schemeClr val="accent3">
              <a:alpha val="9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600" kern="1200" dirty="0" smtClean="0"/>
            <a:t>Αρχές της Πολυμεσικής μάθησης - </a:t>
          </a:r>
          <a:r>
            <a:rPr lang="en-US" sz="1600" b="1" kern="1200" dirty="0" smtClean="0"/>
            <a:t>Mayer</a:t>
          </a:r>
          <a:endParaRPr lang="el-GR" sz="1600" b="1" kern="1200" dirty="0"/>
        </a:p>
      </dsp:txBody>
      <dsp:txXfrm>
        <a:off x="4929222" y="1428760"/>
        <a:ext cx="2732793" cy="1253565"/>
      </dsp:txXfrm>
    </dsp:sp>
    <dsp:sp modelId="{27E4C941-B60B-40CD-9D69-2B9B07EBB36A}">
      <dsp:nvSpPr>
        <dsp:cNvPr id="0" name=""/>
        <dsp:cNvSpPr/>
      </dsp:nvSpPr>
      <dsp:spPr>
        <a:xfrm>
          <a:off x="1214389" y="1253565"/>
          <a:ext cx="1714562" cy="24450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45051"/>
              </a:lnTo>
              <a:lnTo>
                <a:pt x="1714562" y="2445051"/>
              </a:lnTo>
            </a:path>
          </a:pathLst>
        </a:custGeom>
        <a:noFill/>
        <a:ln w="11429" cap="flat" cmpd="sng" algn="ctr">
          <a:solidFill>
            <a:schemeClr val="accent3">
              <a:tint val="90000"/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DB1C76-497D-4228-AD70-DAA145247011}">
      <dsp:nvSpPr>
        <dsp:cNvPr id="0" name=""/>
        <dsp:cNvSpPr/>
      </dsp:nvSpPr>
      <dsp:spPr>
        <a:xfrm>
          <a:off x="2928951" y="3071834"/>
          <a:ext cx="2732773" cy="1253565"/>
        </a:xfrm>
        <a:prstGeom prst="roundRect">
          <a:avLst>
            <a:gd name="adj" fmla="val 10000"/>
          </a:avLst>
        </a:prstGeom>
        <a:solidFill>
          <a:schemeClr val="bg2">
            <a:lumMod val="75000"/>
            <a:alpha val="90000"/>
          </a:schemeClr>
        </a:solidFill>
        <a:ln w="11429" cap="flat" cmpd="sng" algn="ctr">
          <a:solidFill>
            <a:schemeClr val="accent3">
              <a:alpha val="90000"/>
              <a:hueOff val="0"/>
              <a:satOff val="0"/>
              <a:lumOff val="0"/>
              <a:alphaOff val="-4000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l-GR" sz="1600" kern="1200" dirty="0" smtClean="0"/>
            <a:t>Αρχές σχεδιασμού εκπαιδευτικού υλικού </a:t>
          </a:r>
          <a:r>
            <a:rPr lang="el-GR" sz="1600" b="1" kern="1200" dirty="0" smtClean="0"/>
            <a:t>Σπανακά</a:t>
          </a:r>
          <a:r>
            <a:rPr lang="el-GR" sz="1600" kern="1200" dirty="0" smtClean="0"/>
            <a:t> &amp; Λιοναράκη</a:t>
          </a:r>
          <a:endParaRPr lang="el-GR" sz="1600" kern="1200" dirty="0"/>
        </a:p>
      </dsp:txBody>
      <dsp:txXfrm>
        <a:off x="2928951" y="3071834"/>
        <a:ext cx="2732773" cy="1253565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κεφαλίδας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l-GR" smtClean="0"/>
              <a:t>ΠΜΣ «Επιστήμες της Αγωγής - Εξ Αποστάσεως Εκπαίδευση με την χρήση των ΤΠΕ </a:t>
            </a:r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33DAB5-F57A-4005-BBA6-2414CB676D57}" type="datetimeFigureOut">
              <a:rPr lang="el-GR" smtClean="0"/>
              <a:pPr/>
              <a:t>30/3/2024</a:t>
            </a:fld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1578E1-7001-4C33-95F8-BB84432FDA1B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κεφαλίδας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l-GR" smtClean="0"/>
              <a:t>ΠΜΣ «Επιστήμες της Αγωγής - Εξ Αποστάσεως Εκπαίδευση με την χρήση των ΤΠΕ </a:t>
            </a:r>
            <a:endParaRPr lang="el-GR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AB6019-FD9C-4EAA-B300-FC51667D78C8}" type="datetimeFigureOut">
              <a:rPr lang="el-GR" smtClean="0"/>
              <a:pPr/>
              <a:t>30/3/2024</a:t>
            </a:fld>
            <a:endParaRPr lang="el-GR"/>
          </a:p>
        </p:txBody>
      </p:sp>
      <p:sp>
        <p:nvSpPr>
          <p:cNvPr id="4" name="3 - Θέση εικόνας διαφάνειας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/>
          </a:p>
        </p:txBody>
      </p:sp>
      <p:sp>
        <p:nvSpPr>
          <p:cNvPr id="5" name="4 - Θέση σημειώσεων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92FCA5-84EE-4325-9CD9-9AED50BA580C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92FCA5-84EE-4325-9CD9-9AED50BA580C}" type="slidenum">
              <a:rPr lang="el-GR" smtClean="0"/>
              <a:pPr/>
              <a:t>1</a:t>
            </a:fld>
            <a:endParaRPr lang="el-G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92FCA5-84EE-4325-9CD9-9AED50BA580C}" type="slidenum">
              <a:rPr lang="el-GR" smtClean="0"/>
              <a:pPr/>
              <a:t>8</a:t>
            </a:fld>
            <a:endParaRPr lang="el-G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- Ορθογώνιο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- Ορθογώνιο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- Ορθογώνιο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- Ορθογώνιο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- Ορθογώνιο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- Υπότιτλος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l-GR" smtClean="0"/>
              <a:t>Κάντε κλικ για να επεξεργαστείτε τον υπότιτλο του υποδείγματος</a:t>
            </a:r>
            <a:endParaRPr kumimoji="0" lang="en-US"/>
          </a:p>
        </p:txBody>
      </p:sp>
      <p:sp>
        <p:nvSpPr>
          <p:cNvPr id="28" name="27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135FF5-B58B-44E7-B923-6413DA330DAE}" type="datetime1">
              <a:rPr lang="el-GR" smtClean="0"/>
              <a:pPr/>
              <a:t>30/3/2024</a:t>
            </a:fld>
            <a:endParaRPr lang="el-GR"/>
          </a:p>
        </p:txBody>
      </p:sp>
      <p:sp>
        <p:nvSpPr>
          <p:cNvPr id="17" name="16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Ευθεία γραμμή σύνδεσης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- Ορθογώνιο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- Έλλειψη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- Έλλειψη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CAFEE8E-95B0-4B26-8A2D-877A731D7743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8" name="7 - Τίτλος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A0158D-6218-418E-B54B-00F8FEC6098F}" type="datetime1">
              <a:rPr lang="el-GR" smtClean="0"/>
              <a:pPr/>
              <a:t>30/3/2024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0CAFEE8E-95B0-4B26-8A2D-877A731D7743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8" name="7 - Θέση περιεχομένου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Κεφαλίδα ενότητα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- Ορθογώνιο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- Ορθογώνιο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- Ορθογώνιο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- Ορθογώνιο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- Ορθογώνιο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- Ορθογώνιο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13" name="12 - Ορθογώνιο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- Ορθογώνιο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AB5D32-F1D1-4416-A784-2FFB3EC2E474}" type="datetime1">
              <a:rPr lang="el-GR" smtClean="0"/>
              <a:pPr/>
              <a:t>30/3/2024</a:t>
            </a:fld>
            <a:endParaRPr lang="el-GR"/>
          </a:p>
        </p:txBody>
      </p:sp>
      <p:sp>
        <p:nvSpPr>
          <p:cNvPr id="8" name="7 - Ευθεία γραμμή σύνδεσης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- Έλλειψη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- Έλλειψη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CAFEE8E-95B0-4B26-8A2D-877A731D7743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BAC6F8B1-9337-400A-99E7-72EC8AE28BB9}" type="datetime1">
              <a:rPr lang="el-GR" smtClean="0"/>
              <a:pPr/>
              <a:t>30/3/2024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EE8E-95B0-4B26-8A2D-877A731D7743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8" name="7 - Ευθεία γραμμή σύνδεσης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- Θέση περιεχομένου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12" name="11 - Θέση περιεχομένου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Σύγκριση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- Ευθεία γραμμή σύνδεσης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- Ορθογώνιο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- Ορθογώνιο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- Ορθογώνιο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- Ορθογώνιο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- Ορθογώνιο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- Ορθογώνιο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3C8812-DAAD-496D-BBC0-08638053371F}" type="datetime1">
              <a:rPr lang="el-GR" smtClean="0"/>
              <a:pPr/>
              <a:t>30/3/2024</a:t>
            </a:fld>
            <a:endParaRPr lang="el-GR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l-GR"/>
          </a:p>
        </p:txBody>
      </p:sp>
      <p:sp>
        <p:nvSpPr>
          <p:cNvPr id="15" name="14 - Ευθεία γραμμή σύνδεσης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- Ορθογώνιο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- Θέση περιεχομένου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26" name="25 - Θέση περιεχομένου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25" name="24 - Έλλειψη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- Έλλειψη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0CAFEE8E-95B0-4B26-8A2D-877A731D7743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23" name="22 - Τίτλος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1F10C-549F-4D7E-8D2C-222D5E021FBB}" type="datetime1">
              <a:rPr lang="el-GR" smtClean="0"/>
              <a:pPr/>
              <a:t>30/3/2024</a:t>
            </a:fld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0CAFEE8E-95B0-4B26-8A2D-877A731D7743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- Ορθογώνιο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- Ορθογώνιο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- Ορθογώνιο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- Ορθογώνιο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- Ορθογώνιο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- Ορθογώνιο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E8E182-0CD6-4546-AC5D-D2CAE33A9C6C}" type="datetime1">
              <a:rPr lang="el-GR" smtClean="0"/>
              <a:pPr/>
              <a:t>30/3/2024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CAFEE8E-95B0-4B26-8A2D-877A731D7743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Περιεχόμενο με λεζάντα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- Ορθογώνιο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- Ορθογώνιο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- Ορθογώνιο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- Ορθογώνιο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- Ορθογώνιο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- Ορθογώνιο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8" name="7 - Ορθογώνιο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- Ευθεία γραμμή σύνδεσης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- Θέση περιεχομένου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10" name="9 - Έλλειψη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- Έλλειψη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CAFEE8E-95B0-4B26-8A2D-877A731D7743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21" name="20 - Ορθογώνιο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5401EB-9A1F-4F0D-B83F-5A360B18E422}" type="datetime1">
              <a:rPr lang="el-GR" smtClean="0"/>
              <a:pPr/>
              <a:t>30/3/2024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l-G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- Ευθεία γραμμή σύνδεσης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- Ορθογώνιο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- Ορθογώνιο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- Ορθογώνιο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- Ορθογώνιο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- Ορθογώνιο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- Ορθογώνιο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- Ορθογώνιο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- Έλλειψη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- Έλλειψη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0CAFEE8E-95B0-4B26-8A2D-877A731D7743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l-GR" smtClean="0"/>
              <a:t>Κάντε κλικ στο εικονίδιο για να προσθέσετε μια εικόνα</a:t>
            </a:r>
            <a:endParaRPr kumimoji="0" lang="en-US" dirty="0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22" name="21 - Ορθογώνιο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45F1033F-3ABF-45FE-A59D-58C08E7CC72C}" type="datetime1">
              <a:rPr lang="el-GR" smtClean="0"/>
              <a:pPr/>
              <a:t>30/3/2024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l-G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1BA9F-9D0F-4E4D-955F-F0B556B3974D}" type="datetime1">
              <a:rPr lang="el-GR" smtClean="0"/>
              <a:pPr/>
              <a:t>30/3/2024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EE8E-95B0-4B26-8A2D-877A731D7743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Κατακόρυφος τίτλος και Κείμενο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- Ορθογώνιο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- Ορθογώνιο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- Ορθογώνιο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- Ορθογώνιο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- Ορθογώνιο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- Ορθογώνιο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- Ευθεία γραμμή σύνδεσης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- Έλλειψη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- Έλλειψη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0CAFEE8E-95B0-4B26-8A2D-877A731D7743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DFF826-0959-483B-ACCC-F2C353477F19}" type="datetime1">
              <a:rPr lang="el-GR" smtClean="0"/>
              <a:pPr/>
              <a:t>30/3/2024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- Ορθογώνιο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- Ορθογώνιο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- Ορθογώνιο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- Ορθογώνιο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- Ορθογώνιο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F709086E-3991-4AE2-83F1-D35F4A57D0F9}" type="datetime1">
              <a:rPr lang="el-GR" smtClean="0"/>
              <a:pPr/>
              <a:t>30/3/2024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l-GR"/>
          </a:p>
        </p:txBody>
      </p:sp>
      <p:sp>
        <p:nvSpPr>
          <p:cNvPr id="8" name="7 - Ορθογώνιο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- Ευθεία γραμμή σύνδεσης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- Έλλειψη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- Έλλειψη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CAFEE8E-95B0-4B26-8A2D-877A731D7743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22" name="21 - Θέση τίτλου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13" name="12 - Θέση κειμένου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kumimoji="0" lang="el-GR" smtClean="0"/>
              <a:t>Δεύτερου επιπέδου</a:t>
            </a:r>
          </a:p>
          <a:p>
            <a:pPr lvl="2" eaLnBrk="1" latinLnBrk="0" hangingPunct="1"/>
            <a:r>
              <a:rPr kumimoji="0" lang="el-GR" smtClean="0"/>
              <a:t>Τρίτου επιπέδου</a:t>
            </a:r>
          </a:p>
          <a:p>
            <a:pPr lvl="3" eaLnBrk="1" latinLnBrk="0" hangingPunct="1"/>
            <a:r>
              <a:rPr kumimoji="0" lang="el-GR" smtClean="0"/>
              <a:t>Τέταρτου επιπέδου</a:t>
            </a:r>
          </a:p>
          <a:p>
            <a:pPr lvl="4" eaLnBrk="1" latinLnBrk="0" hangingPunct="1"/>
            <a:r>
              <a:rPr kumimoji="0" lang="el-GR" smtClean="0"/>
              <a:t>Πέμπτου επιπέδου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hdr="0" ftr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chamilo.datacenter.uoc.gr/metchamilo/courses/EKMA8HSHTHSKINHSIOLOGIASSTAPLAISIAT/index.php?id_session=0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>
          <a:xfrm>
            <a:off x="2928926" y="3071810"/>
            <a:ext cx="3286148" cy="428628"/>
          </a:xfrm>
        </p:spPr>
        <p:txBody>
          <a:bodyPr>
            <a:normAutofit fontScale="85000" lnSpcReduction="10000"/>
          </a:bodyPr>
          <a:lstStyle/>
          <a:p>
            <a:r>
              <a:rPr lang="el-GR" dirty="0" smtClean="0">
                <a:solidFill>
                  <a:schemeClr val="tx2">
                    <a:lumMod val="10000"/>
                  </a:schemeClr>
                </a:solidFill>
              </a:rPr>
              <a:t>ΣΤΥΛΙΑΝΗ αΝΔΡΙΑΝΑΚΗ</a:t>
            </a:r>
            <a:endParaRPr lang="el-GR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285720" y="714356"/>
            <a:ext cx="8501122" cy="1428760"/>
          </a:xfrm>
        </p:spPr>
        <p:txBody>
          <a:bodyPr>
            <a:normAutofit/>
          </a:bodyPr>
          <a:lstStyle/>
          <a:p>
            <a:r>
              <a:rPr lang="el-GR" sz="2000" b="1" i="1" dirty="0" smtClean="0">
                <a:solidFill>
                  <a:schemeClr val="tx2">
                    <a:lumMod val="10000"/>
                  </a:schemeClr>
                </a:solidFill>
              </a:rPr>
              <a:t>«</a:t>
            </a:r>
            <a:r>
              <a:rPr lang="el-GR" sz="2000" b="1" dirty="0" smtClean="0">
                <a:solidFill>
                  <a:schemeClr val="tx2">
                    <a:lumMod val="10000"/>
                  </a:schemeClr>
                </a:solidFill>
              </a:rPr>
              <a:t>Σχεδιασμός και Αποτίμηση Εκπαιδευτικού Υλικού, για την εκμάθηση της κινησιολογίας του χορού Σάλσα, για μαθητές της Ε’ και ΣΤ’ Δημοτικού με τη μέθοδο της Εξ Αποστάσεως Εκπαίδευσης</a:t>
            </a:r>
            <a:r>
              <a:rPr lang="el-GR" sz="2000" b="1" i="1" dirty="0" smtClean="0">
                <a:solidFill>
                  <a:schemeClr val="tx2">
                    <a:lumMod val="10000"/>
                  </a:schemeClr>
                </a:solidFill>
              </a:rPr>
              <a:t>.»</a:t>
            </a:r>
            <a:endParaRPr lang="el-GR" sz="2000" b="1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EE8E-95B0-4B26-8A2D-877A731D7743}" type="slidenum">
              <a:rPr lang="el-GR" smtClean="0"/>
              <a:pPr/>
              <a:t>1</a:t>
            </a:fld>
            <a:endParaRPr lang="el-GR" dirty="0"/>
          </a:p>
        </p:txBody>
      </p:sp>
      <p:sp>
        <p:nvSpPr>
          <p:cNvPr id="6" name="5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3143240" y="6357958"/>
            <a:ext cx="3044952" cy="365760"/>
          </a:xfrm>
        </p:spPr>
        <p:txBody>
          <a:bodyPr/>
          <a:lstStyle/>
          <a:p>
            <a:pPr algn="ctr"/>
            <a:r>
              <a:rPr lang="el-GR" dirty="0" smtClean="0"/>
              <a:t>Ρέθυμνο, 2024</a:t>
            </a:r>
            <a:endParaRPr lang="el-GR" dirty="0"/>
          </a:p>
        </p:txBody>
      </p:sp>
      <p:sp>
        <p:nvSpPr>
          <p:cNvPr id="7" name="6 - TextBox"/>
          <p:cNvSpPr txBox="1"/>
          <p:nvPr/>
        </p:nvSpPr>
        <p:spPr>
          <a:xfrm>
            <a:off x="3357554" y="4143380"/>
            <a:ext cx="2357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i="1" u="sng" dirty="0" smtClean="0"/>
              <a:t>Επιτροπή Κρίσης ΔΕ</a:t>
            </a:r>
            <a:endParaRPr lang="el-GR" i="1" u="sng" dirty="0"/>
          </a:p>
        </p:txBody>
      </p:sp>
      <p:sp>
        <p:nvSpPr>
          <p:cNvPr id="12" name="11 - TextBox"/>
          <p:cNvSpPr txBox="1"/>
          <p:nvPr/>
        </p:nvSpPr>
        <p:spPr>
          <a:xfrm>
            <a:off x="285720" y="5000636"/>
            <a:ext cx="264320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l-GR" sz="1600" dirty="0" smtClean="0"/>
              <a:t>Τρούλη Καλλιόπη</a:t>
            </a:r>
          </a:p>
          <a:p>
            <a:pPr algn="ctr">
              <a:lnSpc>
                <a:spcPct val="150000"/>
              </a:lnSpc>
            </a:pPr>
            <a:r>
              <a:rPr lang="el-GR" sz="1200" i="1" dirty="0"/>
              <a:t>Αναπληρώτρια </a:t>
            </a:r>
            <a:r>
              <a:rPr lang="el-GR" sz="1200" i="1" dirty="0" smtClean="0"/>
              <a:t>Καθηγήτρια</a:t>
            </a:r>
          </a:p>
          <a:p>
            <a:endParaRPr lang="el-GR" sz="1600" dirty="0"/>
          </a:p>
        </p:txBody>
      </p:sp>
      <p:sp>
        <p:nvSpPr>
          <p:cNvPr id="13" name="12 - TextBox"/>
          <p:cNvSpPr txBox="1"/>
          <p:nvPr/>
        </p:nvSpPr>
        <p:spPr>
          <a:xfrm>
            <a:off x="3143240" y="5000636"/>
            <a:ext cx="2571768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l-GR" sz="1600" dirty="0" smtClean="0"/>
              <a:t>Κωτσίδης Κωνσταντίνος</a:t>
            </a:r>
          </a:p>
          <a:p>
            <a:pPr algn="ctr">
              <a:lnSpc>
                <a:spcPct val="150000"/>
              </a:lnSpc>
            </a:pPr>
            <a:r>
              <a:rPr lang="el-GR" sz="1200" i="1" dirty="0" smtClean="0"/>
              <a:t>Διδάκτωρ, Παν. Κρήτης</a:t>
            </a:r>
          </a:p>
          <a:p>
            <a:pPr>
              <a:lnSpc>
                <a:spcPct val="150000"/>
              </a:lnSpc>
            </a:pPr>
            <a:endParaRPr lang="el-GR" sz="1200" i="1" dirty="0" smtClean="0"/>
          </a:p>
          <a:p>
            <a:endParaRPr lang="el-GR" sz="1600" dirty="0"/>
          </a:p>
        </p:txBody>
      </p:sp>
      <p:sp>
        <p:nvSpPr>
          <p:cNvPr id="14" name="13 - TextBox"/>
          <p:cNvSpPr txBox="1"/>
          <p:nvPr/>
        </p:nvSpPr>
        <p:spPr>
          <a:xfrm>
            <a:off x="6000760" y="5000636"/>
            <a:ext cx="2643206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l-GR" sz="1600" dirty="0" smtClean="0"/>
              <a:t>Καρβούνης  Λάμπρος</a:t>
            </a:r>
          </a:p>
          <a:p>
            <a:pPr algn="ctr">
              <a:lnSpc>
                <a:spcPct val="150000"/>
              </a:lnSpc>
            </a:pPr>
            <a:r>
              <a:rPr lang="el-GR" sz="1200" i="1" dirty="0" smtClean="0"/>
              <a:t>Διδάκτωρ, Παν. Κρήτης</a:t>
            </a:r>
            <a:endParaRPr lang="el-GR" sz="1200" dirty="0" smtClean="0"/>
          </a:p>
          <a:p>
            <a:endParaRPr lang="el-GR" sz="1600" dirty="0"/>
          </a:p>
        </p:txBody>
      </p:sp>
      <p:cxnSp>
        <p:nvCxnSpPr>
          <p:cNvPr id="16" name="15 - Ευθεία γραμμή σύνδεσης"/>
          <p:cNvCxnSpPr/>
          <p:nvPr/>
        </p:nvCxnSpPr>
        <p:spPr>
          <a:xfrm rot="5400000">
            <a:off x="2643174" y="5357826"/>
            <a:ext cx="7143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16 - Ευθεία γραμμή σύνδεσης"/>
          <p:cNvCxnSpPr/>
          <p:nvPr/>
        </p:nvCxnSpPr>
        <p:spPr>
          <a:xfrm rot="5400000">
            <a:off x="5500694" y="5357826"/>
            <a:ext cx="714380" cy="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2 - Θέση ημερομηνίας"/>
          <p:cNvSpPr txBox="1">
            <a:spLocks/>
          </p:cNvSpPr>
          <p:nvPr/>
        </p:nvSpPr>
        <p:spPr>
          <a:xfrm>
            <a:off x="0" y="142852"/>
            <a:ext cx="9144000" cy="357190"/>
          </a:xfrm>
          <a:prstGeom prst="rect">
            <a:avLst/>
          </a:prstGeom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Πρόγραμμα Μεταπτυχιακών Σπουδών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«Επιστήμες της Αγωγής - Εξ Αποστάσεως Εκπαίδευση με την χρήση των ΤΠΕ </a:t>
            </a:r>
            <a:endParaRPr kumimoji="0" lang="el-GR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1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(e-Learning)»: .Διπλωματική Εργασία</a:t>
            </a: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 smtClean="0">
                <a:solidFill>
                  <a:schemeClr val="tx2">
                    <a:lumMod val="10000"/>
                  </a:schemeClr>
                </a:solidFill>
              </a:rPr>
              <a:t>Ευχαριστίες</a:t>
            </a:r>
            <a:endParaRPr lang="el-GR" b="1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EE8E-95B0-4B26-8A2D-877A731D7743}" type="slidenum">
              <a:rPr lang="el-GR" smtClean="0"/>
              <a:pPr/>
              <a:t>2</a:t>
            </a:fld>
            <a:endParaRPr lang="el-GR"/>
          </a:p>
        </p:txBody>
      </p:sp>
      <p:sp>
        <p:nvSpPr>
          <p:cNvPr id="5" name="4 - Θέση περιεχομένου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algn="ctr">
              <a:buNone/>
            </a:pPr>
            <a:r>
              <a:rPr lang="el-GR" sz="2000" i="1" u="sng" dirty="0" smtClean="0"/>
              <a:t>Θα ήθελα να ευχαριστήσω :</a:t>
            </a:r>
          </a:p>
          <a:p>
            <a:pPr>
              <a:lnSpc>
                <a:spcPct val="150000"/>
              </a:lnSpc>
              <a:buNone/>
            </a:pPr>
            <a:r>
              <a:rPr lang="el-GR" sz="2000" dirty="0" smtClean="0"/>
              <a:t> -Την τριμελή επιτροπή επίβλεψης: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l-GR" sz="2000" dirty="0" smtClean="0"/>
              <a:t>κα Τρούλη Καλλιόπη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l-GR" sz="2000" dirty="0" smtClean="0"/>
              <a:t>κ. Κωτσίδη Κωνσταντίνο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l-GR" sz="2000" dirty="0" smtClean="0"/>
              <a:t>κ. Καρβούνη Λάμπρο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endParaRPr lang="el-GR" sz="2000" dirty="0" smtClean="0"/>
          </a:p>
          <a:p>
            <a:pPr>
              <a:lnSpc>
                <a:spcPct val="150000"/>
              </a:lnSpc>
              <a:buNone/>
            </a:pPr>
            <a:r>
              <a:rPr lang="el-GR" sz="2000" dirty="0" smtClean="0"/>
              <a:t>-Τους συμμετέχοντες στην έρευνα: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l-GR" sz="2000" dirty="0" smtClean="0"/>
              <a:t>Ειδικούς στην ΕξΑΕ/ Τα μέλη της ομάδας μου «Μ.Ι.Σ.Α»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endParaRPr lang="el-GR" sz="2000" dirty="0" smtClean="0"/>
          </a:p>
          <a:p>
            <a:pPr>
              <a:lnSpc>
                <a:spcPct val="150000"/>
              </a:lnSpc>
              <a:buNone/>
            </a:pPr>
            <a:r>
              <a:rPr lang="el-GR" sz="2000" dirty="0" smtClean="0"/>
              <a:t>-Την οικογένειά μου</a:t>
            </a:r>
            <a:endParaRPr lang="el-GR" sz="2000" dirty="0"/>
          </a:p>
        </p:txBody>
      </p:sp>
      <p:sp>
        <p:nvSpPr>
          <p:cNvPr id="6" name="5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3143240" y="6357958"/>
            <a:ext cx="3044952" cy="365760"/>
          </a:xfrm>
        </p:spPr>
        <p:txBody>
          <a:bodyPr/>
          <a:lstStyle/>
          <a:p>
            <a:pPr algn="ctr"/>
            <a:r>
              <a:rPr lang="el-GR" dirty="0" smtClean="0"/>
              <a:t>Ρέθυμνο, 2024</a:t>
            </a:r>
            <a:endParaRPr lang="el-GR" dirty="0"/>
          </a:p>
        </p:txBody>
      </p:sp>
      <p:sp>
        <p:nvSpPr>
          <p:cNvPr id="7" name="2 - Θέση ημερομηνίας"/>
          <p:cNvSpPr txBox="1">
            <a:spLocks/>
          </p:cNvSpPr>
          <p:nvPr/>
        </p:nvSpPr>
        <p:spPr>
          <a:xfrm>
            <a:off x="0" y="0"/>
            <a:ext cx="9144000" cy="357190"/>
          </a:xfrm>
          <a:prstGeom prst="rect">
            <a:avLst/>
          </a:prstGeom>
          <a:solidFill>
            <a:schemeClr val="bg1"/>
          </a:solidFill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Πρόγραμμα Μεταπτυχιακών Σπουδών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«Επιστήμες της Αγωγής - Εξ Αποστάσεως Εκπαίδευση με την χρήση των ΤΠΕ </a:t>
            </a:r>
            <a:endParaRPr kumimoji="0" lang="el-GR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1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" name="9 - Εικόνα" descr="59-598182_thank-you-for-listening-clipart-powerpoint-presentation-animation-removebg-preview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86446" y="1928802"/>
            <a:ext cx="2674942" cy="267494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9" dur="2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357158" y="357166"/>
            <a:ext cx="8429684" cy="642942"/>
          </a:xfrm>
        </p:spPr>
        <p:txBody>
          <a:bodyPr>
            <a:normAutofit/>
          </a:bodyPr>
          <a:lstStyle/>
          <a:p>
            <a:r>
              <a:rPr lang="el-GR" b="1" dirty="0" smtClean="0">
                <a:solidFill>
                  <a:schemeClr val="tx2">
                    <a:lumMod val="10000"/>
                  </a:schemeClr>
                </a:solidFill>
              </a:rPr>
              <a:t>Σκοπός</a:t>
            </a:r>
            <a:endParaRPr lang="el-GR" b="1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9144000" cy="357190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el-GR" sz="1000" i="1" dirty="0" smtClean="0">
                <a:solidFill>
                  <a:schemeClr val="tx2">
                    <a:lumMod val="10000"/>
                  </a:schemeClr>
                </a:solidFill>
              </a:rPr>
              <a:t>Πρόγραμμα Μεταπτυχιακών Σπουδών</a:t>
            </a:r>
          </a:p>
          <a:p>
            <a:pPr algn="ctr"/>
            <a:r>
              <a:rPr lang="el-GR" sz="1000" i="1" dirty="0" smtClean="0">
                <a:solidFill>
                  <a:schemeClr val="tx2">
                    <a:lumMod val="10000"/>
                  </a:schemeClr>
                </a:solidFill>
              </a:rPr>
              <a:t> «Επιστήμες της Αγωγής - Εξ Αποστάσεως Εκπαίδευση με την χρήση των ΤΠΕ </a:t>
            </a:r>
            <a:endParaRPr lang="el-GR" sz="1000" dirty="0" smtClean="0">
              <a:solidFill>
                <a:schemeClr val="tx2">
                  <a:lumMod val="10000"/>
                </a:schemeClr>
              </a:solidFill>
            </a:endParaRPr>
          </a:p>
          <a:p>
            <a:r>
              <a:rPr lang="el-GR" i="1" dirty="0" smtClean="0"/>
              <a:t>(e-Learning)»: .Διπλωματική Εργασία</a:t>
            </a:r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EE8E-95B0-4B26-8A2D-877A731D7743}" type="slidenum">
              <a:rPr lang="el-GR" smtClean="0"/>
              <a:pPr/>
              <a:t>3</a:t>
            </a:fld>
            <a:endParaRPr lang="el-GR" dirty="0"/>
          </a:p>
        </p:txBody>
      </p:sp>
      <p:sp>
        <p:nvSpPr>
          <p:cNvPr id="5" name="4 - Θέση περιεχομένου"/>
          <p:cNvSpPr>
            <a:spLocks noGrp="1"/>
          </p:cNvSpPr>
          <p:nvPr>
            <p:ph sz="quarter" idx="1"/>
          </p:nvPr>
        </p:nvSpPr>
        <p:spPr>
          <a:xfrm>
            <a:off x="214282" y="1928802"/>
            <a:ext cx="6143668" cy="3429024"/>
          </a:xfrm>
        </p:spPr>
        <p:txBody>
          <a:bodyPr/>
          <a:lstStyle/>
          <a:p>
            <a:pPr marL="342900" indent="-342900">
              <a:lnSpc>
                <a:spcPct val="150000"/>
              </a:lnSpc>
              <a:buFont typeface="Wingdings" pitchFamily="2" charset="2"/>
              <a:buChar char="Ø"/>
            </a:pPr>
            <a:r>
              <a:rPr lang="el-GR" sz="1800" dirty="0" smtClean="0"/>
              <a:t>Σκοπός της Ερευνητικής Εργασίας είναι </a:t>
            </a:r>
            <a:r>
              <a:rPr lang="el-GR" sz="1800" b="1" i="1" dirty="0" smtClean="0"/>
              <a:t>ο σχεδιασμός </a:t>
            </a:r>
            <a:r>
              <a:rPr lang="el-GR" sz="1800" dirty="0" smtClean="0"/>
              <a:t>μιας ολοκληρωμένης </a:t>
            </a:r>
            <a:r>
              <a:rPr lang="el-GR" sz="1800" dirty="0" smtClean="0"/>
              <a:t>παρέμβασης, συμπληρωματικής σχολικής ΕξΑΕ με τη χρήση διαδραστικού εκπαιδευτικού υλικού, για την ανάπτυξη της κινησιολογίας στα πλαίσια του χορού Σάλσα.</a:t>
            </a:r>
          </a:p>
          <a:p>
            <a:endParaRPr lang="el-GR" dirty="0"/>
          </a:p>
        </p:txBody>
      </p:sp>
      <p:sp>
        <p:nvSpPr>
          <p:cNvPr id="6" name="5 - Θέση ημερομηνίας"/>
          <p:cNvSpPr txBox="1">
            <a:spLocks/>
          </p:cNvSpPr>
          <p:nvPr/>
        </p:nvSpPr>
        <p:spPr>
          <a:xfrm>
            <a:off x="3143240" y="6357958"/>
            <a:ext cx="3044952" cy="365760"/>
          </a:xfrm>
          <a:prstGeom prst="rect">
            <a:avLst/>
          </a:prstGeom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Ρέθυμνο, 2024</a:t>
            </a: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6 - Εικόνα" descr="stack-of-books-from-a-school-library-clip-art-59400-removebg-preview.png"/>
          <p:cNvPicPr>
            <a:picLocks noChangeAspect="1"/>
          </p:cNvPicPr>
          <p:nvPr/>
        </p:nvPicPr>
        <p:blipFill>
          <a:blip r:embed="rId2" cstate="print"/>
          <a:srcRect r="3374" b="17178"/>
          <a:stretch>
            <a:fillRect/>
          </a:stretch>
        </p:blipFill>
        <p:spPr>
          <a:xfrm>
            <a:off x="6143636" y="4214818"/>
            <a:ext cx="2500330" cy="21431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l-GR" b="1" dirty="0" smtClean="0">
                <a:solidFill>
                  <a:schemeClr val="tx2">
                    <a:lumMod val="10000"/>
                  </a:schemeClr>
                </a:solidFill>
              </a:rPr>
              <a:t>Συνεισφορά της διπλωματικής</a:t>
            </a:r>
            <a:endParaRPr lang="el-GR" b="1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EE8E-95B0-4B26-8A2D-877A731D7743}" type="slidenum">
              <a:rPr lang="el-GR" smtClean="0"/>
              <a:pPr/>
              <a:t>4</a:t>
            </a:fld>
            <a:endParaRPr lang="el-GR" dirty="0"/>
          </a:p>
        </p:txBody>
      </p:sp>
      <p:sp>
        <p:nvSpPr>
          <p:cNvPr id="6" name="5 - Θέση ημερομηνίας"/>
          <p:cNvSpPr txBox="1">
            <a:spLocks/>
          </p:cNvSpPr>
          <p:nvPr/>
        </p:nvSpPr>
        <p:spPr>
          <a:xfrm>
            <a:off x="3143240" y="6357958"/>
            <a:ext cx="3044952" cy="365760"/>
          </a:xfrm>
          <a:prstGeom prst="rect">
            <a:avLst/>
          </a:prstGeom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Ρέθυμνο, 2024</a:t>
            </a: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2 - Θέση ημερομηνίας"/>
          <p:cNvSpPr txBox="1">
            <a:spLocks/>
          </p:cNvSpPr>
          <p:nvPr/>
        </p:nvSpPr>
        <p:spPr>
          <a:xfrm>
            <a:off x="0" y="0"/>
            <a:ext cx="9144000" cy="357190"/>
          </a:xfrm>
          <a:prstGeom prst="rect">
            <a:avLst/>
          </a:prstGeom>
          <a:solidFill>
            <a:schemeClr val="bg1"/>
          </a:solidFill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Πρόγραμμα Μεταπτυχιακών Σπουδών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«Επιστήμες της Αγωγής - Εξ Αποστάσεως Εκπαίδευση με την χρήση των ΤΠΕ </a:t>
            </a:r>
            <a:endParaRPr kumimoji="0" lang="el-GR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1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11 - Στρογγυλεμένο ορθογώνιο"/>
          <p:cNvSpPr/>
          <p:nvPr/>
        </p:nvSpPr>
        <p:spPr>
          <a:xfrm>
            <a:off x="428596" y="1857364"/>
            <a:ext cx="8358246" cy="3929090"/>
          </a:xfrm>
          <a:prstGeom prst="roundRect">
            <a:avLst/>
          </a:prstGeom>
          <a:noFill/>
          <a:ln w="571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4" name="13 - Ορθογώνιο"/>
          <p:cNvSpPr/>
          <p:nvPr/>
        </p:nvSpPr>
        <p:spPr>
          <a:xfrm>
            <a:off x="642910" y="2714620"/>
            <a:ext cx="39290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l-GR" dirty="0" smtClean="0"/>
              <a:t>Δημιουργία </a:t>
            </a:r>
            <a:r>
              <a:rPr lang="el-GR" i="1" u="sng" dirty="0" smtClean="0"/>
              <a:t>εύχρηστου</a:t>
            </a:r>
            <a:r>
              <a:rPr lang="el-GR" dirty="0" smtClean="0"/>
              <a:t>, </a:t>
            </a:r>
            <a:r>
              <a:rPr lang="el-GR" i="1" u="sng" dirty="0" smtClean="0"/>
              <a:t>διαδραστικού</a:t>
            </a:r>
            <a:r>
              <a:rPr lang="el-GR" dirty="0" smtClean="0"/>
              <a:t>, </a:t>
            </a:r>
            <a:r>
              <a:rPr lang="el-GR" i="1" u="sng" dirty="0" smtClean="0"/>
              <a:t>πολυμεσικού</a:t>
            </a:r>
            <a:r>
              <a:rPr lang="el-GR" dirty="0" smtClean="0"/>
              <a:t> Ε.Υ. για συμπληρωματική σχολική ΕξΑΕ</a:t>
            </a:r>
            <a:endParaRPr lang="el-GR" dirty="0"/>
          </a:p>
        </p:txBody>
      </p:sp>
      <p:sp>
        <p:nvSpPr>
          <p:cNvPr id="15" name="14 - TextBox"/>
          <p:cNvSpPr txBox="1"/>
          <p:nvPr/>
        </p:nvSpPr>
        <p:spPr>
          <a:xfrm>
            <a:off x="5072066" y="2857496"/>
            <a:ext cx="34290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dirty="0" smtClean="0"/>
              <a:t>Ανάδειξη πεδίων που θα μπορούσαν να αποτελέσουν </a:t>
            </a:r>
            <a:r>
              <a:rPr lang="el-GR" u="sng" dirty="0" smtClean="0"/>
              <a:t>αντικείμενα μελέτης </a:t>
            </a:r>
            <a:r>
              <a:rPr lang="el-GR" dirty="0" smtClean="0"/>
              <a:t>βιβλιογραφικών ερευνών</a:t>
            </a:r>
            <a:endParaRPr lang="el-GR" dirty="0"/>
          </a:p>
        </p:txBody>
      </p:sp>
      <p:sp>
        <p:nvSpPr>
          <p:cNvPr id="19" name="18 - Δωδεκάγωνο"/>
          <p:cNvSpPr/>
          <p:nvPr/>
        </p:nvSpPr>
        <p:spPr>
          <a:xfrm>
            <a:off x="2357422" y="2285992"/>
            <a:ext cx="428628" cy="428628"/>
          </a:xfrm>
          <a:prstGeom prst="dodecagon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1</a:t>
            </a:r>
            <a:endParaRPr lang="el-GR" dirty="0"/>
          </a:p>
        </p:txBody>
      </p:sp>
      <p:sp>
        <p:nvSpPr>
          <p:cNvPr id="20" name="19 - Δωδεκάγωνο"/>
          <p:cNvSpPr/>
          <p:nvPr/>
        </p:nvSpPr>
        <p:spPr>
          <a:xfrm>
            <a:off x="6643702" y="2357430"/>
            <a:ext cx="428628" cy="428628"/>
          </a:xfrm>
          <a:prstGeom prst="dodecagon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2</a:t>
            </a:r>
            <a:endParaRPr lang="el-GR" dirty="0"/>
          </a:p>
        </p:txBody>
      </p:sp>
      <p:sp>
        <p:nvSpPr>
          <p:cNvPr id="21" name="20 - Δωδεκάγωνο"/>
          <p:cNvSpPr/>
          <p:nvPr/>
        </p:nvSpPr>
        <p:spPr>
          <a:xfrm>
            <a:off x="4643438" y="4000504"/>
            <a:ext cx="428628" cy="428628"/>
          </a:xfrm>
          <a:prstGeom prst="dodecagon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3</a:t>
            </a:r>
            <a:endParaRPr lang="el-GR" dirty="0"/>
          </a:p>
        </p:txBody>
      </p:sp>
      <p:sp>
        <p:nvSpPr>
          <p:cNvPr id="22" name="21 - TextBox"/>
          <p:cNvSpPr txBox="1"/>
          <p:nvPr/>
        </p:nvSpPr>
        <p:spPr>
          <a:xfrm>
            <a:off x="3286116" y="4500570"/>
            <a:ext cx="321471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dirty="0" smtClean="0"/>
              <a:t>Εμπλουτισμός της βιβλιογραφίας με </a:t>
            </a:r>
            <a:r>
              <a:rPr lang="el-GR" u="sng" dirty="0" smtClean="0"/>
              <a:t>νέα ερευνητικά δεδομένα</a:t>
            </a:r>
            <a:r>
              <a:rPr lang="el-GR" dirty="0" smtClean="0"/>
              <a:t> για τη διδασκαλία του χορού Σάλσα </a:t>
            </a:r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9" grpId="0" animBg="1"/>
      <p:bldP spid="20" grpId="0" animBg="1"/>
      <p:bldP spid="21" grpId="0" animBg="1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 smtClean="0">
                <a:solidFill>
                  <a:schemeClr val="tx2">
                    <a:lumMod val="10000"/>
                  </a:schemeClr>
                </a:solidFill>
              </a:rPr>
              <a:t>Ερευνητικά Ερωτήματα</a:t>
            </a:r>
            <a:endParaRPr lang="el-GR" b="1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EE8E-95B0-4B26-8A2D-877A731D7743}" type="slidenum">
              <a:rPr lang="el-GR" smtClean="0"/>
              <a:pPr/>
              <a:t>5</a:t>
            </a:fld>
            <a:endParaRPr lang="el-GR"/>
          </a:p>
        </p:txBody>
      </p:sp>
      <p:sp>
        <p:nvSpPr>
          <p:cNvPr id="6" name="5 - Θέση ημερομηνίας"/>
          <p:cNvSpPr txBox="1">
            <a:spLocks/>
          </p:cNvSpPr>
          <p:nvPr/>
        </p:nvSpPr>
        <p:spPr>
          <a:xfrm>
            <a:off x="3143240" y="6357958"/>
            <a:ext cx="3044952" cy="365760"/>
          </a:xfrm>
          <a:prstGeom prst="rect">
            <a:avLst/>
          </a:prstGeom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Ρέθυμνο, 2024</a:t>
            </a: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2 - Θέση ημερομηνίας"/>
          <p:cNvSpPr txBox="1">
            <a:spLocks/>
          </p:cNvSpPr>
          <p:nvPr/>
        </p:nvSpPr>
        <p:spPr>
          <a:xfrm>
            <a:off x="0" y="0"/>
            <a:ext cx="9144000" cy="357190"/>
          </a:xfrm>
          <a:prstGeom prst="rect">
            <a:avLst/>
          </a:prstGeom>
          <a:solidFill>
            <a:schemeClr val="bg1"/>
          </a:solidFill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Πρόγραμμα Μεταπτυχιακών Σπουδών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«Επιστήμες της Αγωγής - Εξ Αποστάσεως Εκπαίδευση με την χρήση των ΤΠΕ </a:t>
            </a:r>
            <a:endParaRPr kumimoji="0" lang="el-GR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1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1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(e-Learning)»: .Διπλωματική Εργασία</a:t>
            </a: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7 - Στρογγυλεμένο ορθογώνιο"/>
          <p:cNvSpPr/>
          <p:nvPr/>
        </p:nvSpPr>
        <p:spPr>
          <a:xfrm>
            <a:off x="285720" y="2071678"/>
            <a:ext cx="8501122" cy="1143008"/>
          </a:xfrm>
          <a:prstGeom prst="roundRect">
            <a:avLst/>
          </a:prstGeom>
          <a:noFill/>
          <a:ln w="57150">
            <a:solidFill>
              <a:schemeClr val="accent3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9" name="8 - Στρογγυλεμένο ορθογώνιο"/>
          <p:cNvSpPr/>
          <p:nvPr/>
        </p:nvSpPr>
        <p:spPr>
          <a:xfrm>
            <a:off x="285720" y="3857628"/>
            <a:ext cx="8501122" cy="1143008"/>
          </a:xfrm>
          <a:prstGeom prst="roundRect">
            <a:avLst/>
          </a:prstGeom>
          <a:noFill/>
          <a:ln w="57150">
            <a:solidFill>
              <a:schemeClr val="accent3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0" name="9 - TextBox"/>
          <p:cNvSpPr txBox="1"/>
          <p:nvPr/>
        </p:nvSpPr>
        <p:spPr>
          <a:xfrm>
            <a:off x="714348" y="2214554"/>
            <a:ext cx="7643867" cy="872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l-GR" u="sng" dirty="0" smtClean="0"/>
              <a:t>1</a:t>
            </a:r>
            <a:r>
              <a:rPr lang="el-GR" u="sng" baseline="30000" dirty="0" smtClean="0"/>
              <a:t>ο</a:t>
            </a:r>
            <a:r>
              <a:rPr lang="el-GR" u="sng" dirty="0" smtClean="0"/>
              <a:t> Ερευνητικό Ερώτημα : </a:t>
            </a:r>
            <a:r>
              <a:rPr lang="el-GR" dirty="0"/>
              <a:t>Το εκπαιδευτικό υλικό διέπεται από τις αρχές και τη μεθοδολογία </a:t>
            </a:r>
            <a:r>
              <a:rPr lang="el-GR" dirty="0" smtClean="0"/>
              <a:t>της </a:t>
            </a:r>
            <a:r>
              <a:rPr lang="el-GR" dirty="0"/>
              <a:t>εξ αποστάσεως εκπαίδευσης;</a:t>
            </a:r>
          </a:p>
        </p:txBody>
      </p:sp>
      <p:sp>
        <p:nvSpPr>
          <p:cNvPr id="11" name="10 - TextBox"/>
          <p:cNvSpPr txBox="1"/>
          <p:nvPr/>
        </p:nvSpPr>
        <p:spPr>
          <a:xfrm>
            <a:off x="714348" y="4000504"/>
            <a:ext cx="7643867" cy="872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l-GR" u="sng" dirty="0"/>
              <a:t>2</a:t>
            </a:r>
            <a:r>
              <a:rPr lang="el-GR" u="sng" baseline="30000" dirty="0" smtClean="0"/>
              <a:t>ο</a:t>
            </a:r>
            <a:r>
              <a:rPr lang="el-GR" u="sng" dirty="0" smtClean="0"/>
              <a:t> Ερευνητικό Ερώτημα : </a:t>
            </a:r>
            <a:r>
              <a:rPr lang="el-GR" dirty="0"/>
              <a:t>Το εκπαιδευτικό υλικό έχει δημιουργηθεί σύμφωνα με τις αρχές της Πολυμεσικής Μάθησης;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 smtClean="0">
                <a:solidFill>
                  <a:schemeClr val="tx2">
                    <a:lumMod val="10000"/>
                  </a:schemeClr>
                </a:solidFill>
              </a:rPr>
              <a:t>Δομή Εργασίας</a:t>
            </a:r>
            <a:endParaRPr lang="el-GR" b="1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EE8E-95B0-4B26-8A2D-877A731D7743}" type="slidenum">
              <a:rPr lang="el-GR" smtClean="0"/>
              <a:pPr/>
              <a:t>6</a:t>
            </a:fld>
            <a:endParaRPr lang="el-GR"/>
          </a:p>
        </p:txBody>
      </p:sp>
      <p:sp>
        <p:nvSpPr>
          <p:cNvPr id="5" name="4 - Θέση περιεχομένου"/>
          <p:cNvSpPr>
            <a:spLocks noGrp="1"/>
          </p:cNvSpPr>
          <p:nvPr>
            <p:ph sz="quarter" idx="1"/>
          </p:nvPr>
        </p:nvSpPr>
        <p:spPr>
          <a:xfrm>
            <a:off x="2000232" y="1857364"/>
            <a:ext cx="6000792" cy="3955932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l-GR" dirty="0" smtClean="0"/>
              <a:t>Θεωρητικό πλαίσιο</a:t>
            </a:r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r>
              <a:rPr lang="el-GR" dirty="0" smtClean="0"/>
              <a:t>Δημιουργία και περιγραφή</a:t>
            </a:r>
          </a:p>
          <a:p>
            <a:pPr>
              <a:buNone/>
            </a:pPr>
            <a:r>
              <a:rPr lang="el-GR" dirty="0" smtClean="0"/>
              <a:t>Εκπαιδευτικού Υλικού</a:t>
            </a:r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r>
              <a:rPr lang="el-GR" dirty="0" smtClean="0"/>
              <a:t>Μεθοδολογία Έρευνας</a:t>
            </a:r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r>
              <a:rPr lang="el-GR" dirty="0" smtClean="0"/>
              <a:t>Αποτίμηση / Συμπεράσματα /</a:t>
            </a:r>
          </a:p>
          <a:p>
            <a:pPr>
              <a:buNone/>
            </a:pPr>
            <a:r>
              <a:rPr lang="el-GR" dirty="0" smtClean="0"/>
              <a:t>Περιορισμοί</a:t>
            </a:r>
          </a:p>
          <a:p>
            <a:pPr>
              <a:buNone/>
            </a:pPr>
            <a:endParaRPr lang="el-GR" dirty="0"/>
          </a:p>
        </p:txBody>
      </p:sp>
      <p:sp>
        <p:nvSpPr>
          <p:cNvPr id="6" name="5 - Θέση ημερομηνίας"/>
          <p:cNvSpPr txBox="1">
            <a:spLocks/>
          </p:cNvSpPr>
          <p:nvPr/>
        </p:nvSpPr>
        <p:spPr>
          <a:xfrm>
            <a:off x="3143240" y="6357958"/>
            <a:ext cx="3044952" cy="365760"/>
          </a:xfrm>
          <a:prstGeom prst="rect">
            <a:avLst/>
          </a:prstGeom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Ρέθυμνο, 2024</a:t>
            </a: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2 - Θέση ημερομηνίας"/>
          <p:cNvSpPr txBox="1">
            <a:spLocks/>
          </p:cNvSpPr>
          <p:nvPr/>
        </p:nvSpPr>
        <p:spPr>
          <a:xfrm>
            <a:off x="0" y="0"/>
            <a:ext cx="9144000" cy="357190"/>
          </a:xfrm>
          <a:prstGeom prst="rect">
            <a:avLst/>
          </a:prstGeom>
          <a:solidFill>
            <a:schemeClr val="bg1"/>
          </a:solidFill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Πρόγραμμα Μεταπτυχιακών Σπουδών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«Επιστήμες της Αγωγής - Εξ Αποστάσεως Εκπαίδευση με την χρήση των ΤΠΕ </a:t>
            </a:r>
            <a:endParaRPr kumimoji="0" lang="el-GR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1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9" name="8 - Ευθεία γραμμή σύνδεσης"/>
          <p:cNvCxnSpPr/>
          <p:nvPr/>
        </p:nvCxnSpPr>
        <p:spPr>
          <a:xfrm rot="5400000">
            <a:off x="1321571" y="2107397"/>
            <a:ext cx="785818" cy="0"/>
          </a:xfrm>
          <a:prstGeom prst="line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9 - Ευθεία γραμμή σύνδεσης"/>
          <p:cNvCxnSpPr/>
          <p:nvPr/>
        </p:nvCxnSpPr>
        <p:spPr>
          <a:xfrm rot="5400000">
            <a:off x="1321571" y="3107529"/>
            <a:ext cx="785818" cy="0"/>
          </a:xfrm>
          <a:prstGeom prst="line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10 - Ευθεία γραμμή σύνδεσης"/>
          <p:cNvCxnSpPr/>
          <p:nvPr/>
        </p:nvCxnSpPr>
        <p:spPr>
          <a:xfrm rot="5400000">
            <a:off x="1321571" y="4107661"/>
            <a:ext cx="785818" cy="0"/>
          </a:xfrm>
          <a:prstGeom prst="line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11 - Ευθεία γραμμή σύνδεσης"/>
          <p:cNvCxnSpPr/>
          <p:nvPr/>
        </p:nvCxnSpPr>
        <p:spPr>
          <a:xfrm rot="5400000">
            <a:off x="1321571" y="5179231"/>
            <a:ext cx="785818" cy="0"/>
          </a:xfrm>
          <a:prstGeom prst="line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12 - Ορθογώνιο"/>
          <p:cNvSpPr/>
          <p:nvPr/>
        </p:nvSpPr>
        <p:spPr>
          <a:xfrm>
            <a:off x="642910" y="1785926"/>
            <a:ext cx="92869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l-GR" sz="4000" b="1" dirty="0" smtClean="0">
                <a:ln w="19050">
                  <a:noFill/>
                  <a:prstDash val="solid"/>
                </a:ln>
                <a:solidFill>
                  <a:schemeClr val="accent3"/>
                </a:solidFill>
              </a:rPr>
              <a:t>01</a:t>
            </a:r>
            <a:endParaRPr lang="el-GR" sz="4000" b="1" dirty="0">
              <a:ln w="19050">
                <a:noFill/>
                <a:prstDash val="solid"/>
              </a:ln>
              <a:solidFill>
                <a:schemeClr val="accent3"/>
              </a:solidFill>
            </a:endParaRPr>
          </a:p>
        </p:txBody>
      </p:sp>
      <p:sp>
        <p:nvSpPr>
          <p:cNvPr id="14" name="13 - Ορθογώνιο"/>
          <p:cNvSpPr/>
          <p:nvPr/>
        </p:nvSpPr>
        <p:spPr>
          <a:xfrm>
            <a:off x="571472" y="2786058"/>
            <a:ext cx="92869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l-GR" sz="4000" b="1" dirty="0" smtClean="0">
                <a:ln w="19050">
                  <a:noFill/>
                  <a:prstDash val="solid"/>
                </a:ln>
                <a:solidFill>
                  <a:schemeClr val="accent3"/>
                </a:solidFill>
              </a:rPr>
              <a:t>02</a:t>
            </a:r>
            <a:endParaRPr lang="el-GR" sz="4000" b="1" dirty="0">
              <a:ln w="19050">
                <a:noFill/>
                <a:prstDash val="solid"/>
              </a:ln>
              <a:solidFill>
                <a:schemeClr val="accent3"/>
              </a:solidFill>
            </a:endParaRPr>
          </a:p>
        </p:txBody>
      </p:sp>
      <p:sp>
        <p:nvSpPr>
          <p:cNvPr id="15" name="14 - Ορθογώνιο"/>
          <p:cNvSpPr/>
          <p:nvPr/>
        </p:nvSpPr>
        <p:spPr>
          <a:xfrm>
            <a:off x="571472" y="3786190"/>
            <a:ext cx="92869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l-GR" sz="4000" b="1" dirty="0" smtClean="0">
                <a:ln w="19050">
                  <a:noFill/>
                  <a:prstDash val="solid"/>
                </a:ln>
                <a:solidFill>
                  <a:schemeClr val="accent3"/>
                </a:solidFill>
              </a:rPr>
              <a:t>03</a:t>
            </a:r>
            <a:endParaRPr lang="el-GR" sz="4000" b="1" dirty="0">
              <a:ln w="19050">
                <a:noFill/>
                <a:prstDash val="solid"/>
              </a:ln>
              <a:solidFill>
                <a:schemeClr val="accent3"/>
              </a:solidFill>
            </a:endParaRPr>
          </a:p>
        </p:txBody>
      </p:sp>
      <p:sp>
        <p:nvSpPr>
          <p:cNvPr id="16" name="15 - Ορθογώνιο"/>
          <p:cNvSpPr/>
          <p:nvPr/>
        </p:nvSpPr>
        <p:spPr>
          <a:xfrm>
            <a:off x="571472" y="4857760"/>
            <a:ext cx="928694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l-GR" sz="4000" b="1" dirty="0" smtClean="0">
                <a:ln w="19050">
                  <a:noFill/>
                  <a:prstDash val="solid"/>
                </a:ln>
                <a:solidFill>
                  <a:schemeClr val="accent3"/>
                </a:solidFill>
              </a:rPr>
              <a:t>04</a:t>
            </a:r>
            <a:endParaRPr lang="el-GR" sz="4000" b="1" dirty="0">
              <a:ln w="19050">
                <a:noFill/>
                <a:prstDash val="solid"/>
              </a:ln>
              <a:solidFill>
                <a:schemeClr val="accent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 smtClean="0">
                <a:solidFill>
                  <a:schemeClr val="tx2">
                    <a:lumMod val="10000"/>
                  </a:schemeClr>
                </a:solidFill>
              </a:rPr>
              <a:t>Θεωρητικό Πλαίσιο (1/2)</a:t>
            </a:r>
            <a:endParaRPr lang="el-GR" b="1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EE8E-95B0-4B26-8A2D-877A731D7743}" type="slidenum">
              <a:rPr lang="el-GR" smtClean="0"/>
              <a:pPr/>
              <a:t>7</a:t>
            </a:fld>
            <a:endParaRPr lang="el-GR"/>
          </a:p>
        </p:txBody>
      </p:sp>
      <p:sp>
        <p:nvSpPr>
          <p:cNvPr id="5" name="4 - Θέση περιεχομένου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60000"/>
              </a:lnSpc>
              <a:buFont typeface="Wingdings" pitchFamily="2" charset="2"/>
              <a:buChar char="v"/>
            </a:pPr>
            <a:r>
              <a:rPr lang="el-GR" sz="2400" dirty="0" smtClean="0"/>
              <a:t>Ανοικτή και εξ αποστάσεως εκπαίδευση</a:t>
            </a:r>
          </a:p>
          <a:p>
            <a:pPr>
              <a:lnSpc>
                <a:spcPct val="160000"/>
              </a:lnSpc>
              <a:buFont typeface="Wingdings" pitchFamily="2" charset="2"/>
              <a:buChar char="v"/>
            </a:pPr>
            <a:endParaRPr lang="el-GR" sz="2400" dirty="0" smtClean="0"/>
          </a:p>
          <a:p>
            <a:pPr>
              <a:lnSpc>
                <a:spcPct val="160000"/>
              </a:lnSpc>
              <a:buFont typeface="Wingdings" pitchFamily="2" charset="2"/>
              <a:buChar char="v"/>
            </a:pPr>
            <a:r>
              <a:rPr lang="el-GR" sz="2400" dirty="0" smtClean="0"/>
              <a:t>Ιστορική Αναδρομή</a:t>
            </a:r>
          </a:p>
          <a:p>
            <a:pPr>
              <a:lnSpc>
                <a:spcPct val="160000"/>
              </a:lnSpc>
              <a:buFont typeface="Wingdings" pitchFamily="2" charset="2"/>
              <a:buChar char="v"/>
            </a:pPr>
            <a:endParaRPr lang="el-GR" sz="2400" dirty="0" smtClean="0"/>
          </a:p>
          <a:p>
            <a:pPr>
              <a:lnSpc>
                <a:spcPct val="160000"/>
              </a:lnSpc>
              <a:buFont typeface="Wingdings" pitchFamily="2" charset="2"/>
              <a:buChar char="v"/>
            </a:pPr>
            <a:r>
              <a:rPr lang="el-GR" sz="2400" dirty="0" smtClean="0"/>
              <a:t>Ορισμός της ΕξΑΕ</a:t>
            </a:r>
          </a:p>
          <a:p>
            <a:endParaRPr lang="el-GR" dirty="0" smtClean="0"/>
          </a:p>
          <a:p>
            <a:endParaRPr lang="el-GR" dirty="0" smtClean="0"/>
          </a:p>
          <a:p>
            <a:endParaRPr lang="el-GR" dirty="0"/>
          </a:p>
        </p:txBody>
      </p:sp>
      <p:sp>
        <p:nvSpPr>
          <p:cNvPr id="9" name="8 - Θέση περιεχομένου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el-GR" sz="2400" dirty="0" smtClean="0"/>
              <a:t>Βασικές θεωρητικές προσεγγίσεις της ΕξΑΕ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endParaRPr lang="el-GR" sz="2400" dirty="0" smtClean="0"/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el-GR" sz="2400" dirty="0" smtClean="0"/>
              <a:t>Χαρακτηριστικά και διαστάσεις της ΕξΑΕ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endParaRPr lang="el-GR" sz="2400" dirty="0" smtClean="0"/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el-GR" sz="2400" dirty="0" smtClean="0"/>
              <a:t>Σχολική ΕξΑΕ &amp; Σχολική ΕξΑΕ στην Ελλάδα</a:t>
            </a:r>
          </a:p>
          <a:p>
            <a:endParaRPr lang="el-GR" dirty="0"/>
          </a:p>
        </p:txBody>
      </p:sp>
      <p:sp>
        <p:nvSpPr>
          <p:cNvPr id="6" name="5 - Θέση ημερομηνίας"/>
          <p:cNvSpPr txBox="1">
            <a:spLocks/>
          </p:cNvSpPr>
          <p:nvPr/>
        </p:nvSpPr>
        <p:spPr>
          <a:xfrm>
            <a:off x="3143240" y="6357958"/>
            <a:ext cx="3044952" cy="365760"/>
          </a:xfrm>
          <a:prstGeom prst="rect">
            <a:avLst/>
          </a:prstGeom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Ρέθυμνο, 2024</a:t>
            </a: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2 - Θέση ημερομηνίας"/>
          <p:cNvSpPr txBox="1">
            <a:spLocks/>
          </p:cNvSpPr>
          <p:nvPr/>
        </p:nvSpPr>
        <p:spPr>
          <a:xfrm>
            <a:off x="0" y="0"/>
            <a:ext cx="9144000" cy="357190"/>
          </a:xfrm>
          <a:prstGeom prst="rect">
            <a:avLst/>
          </a:prstGeom>
          <a:solidFill>
            <a:schemeClr val="bg1"/>
          </a:solidFill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Πρόγραμμα Μεταπτυχιακών Σπουδών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«Επιστήμες της Αγωγής - Εξ Αποστάσεως Εκπαίδευση με την χρήση των ΤΠΕ </a:t>
            </a:r>
            <a:endParaRPr kumimoji="0" lang="el-GR" sz="1000" b="0" i="0" u="none" strike="noStrike" kern="1200" cap="none" spc="0" normalizeH="0" baseline="0" noProof="0" dirty="0" smtClean="0">
              <a:ln>
                <a:noFill/>
              </a:ln>
              <a:solidFill>
                <a:schemeClr val="tx2">
                  <a:lumMod val="1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 smtClean="0">
                <a:solidFill>
                  <a:schemeClr val="tx2">
                    <a:lumMod val="10000"/>
                  </a:schemeClr>
                </a:solidFill>
              </a:rPr>
              <a:t>Θεωρητικό Πλαίσιο (</a:t>
            </a:r>
            <a:r>
              <a:rPr lang="en-US" b="1" dirty="0" smtClean="0">
                <a:solidFill>
                  <a:schemeClr val="tx2">
                    <a:lumMod val="10000"/>
                  </a:schemeClr>
                </a:solidFill>
              </a:rPr>
              <a:t>2</a:t>
            </a:r>
            <a:r>
              <a:rPr lang="el-GR" b="1" dirty="0" smtClean="0">
                <a:solidFill>
                  <a:schemeClr val="tx2">
                    <a:lumMod val="10000"/>
                  </a:schemeClr>
                </a:solidFill>
              </a:rPr>
              <a:t>/2)</a:t>
            </a:r>
            <a:endParaRPr lang="el-GR" b="1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EE8E-95B0-4B26-8A2D-877A731D7743}" type="slidenum">
              <a:rPr lang="el-GR" smtClean="0"/>
              <a:pPr/>
              <a:t>8</a:t>
            </a:fld>
            <a:endParaRPr lang="el-GR"/>
          </a:p>
        </p:txBody>
      </p:sp>
      <p:sp>
        <p:nvSpPr>
          <p:cNvPr id="8" name="7 - Θέση περιεχομένου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60000"/>
              </a:lnSpc>
              <a:buFont typeface="Wingdings" pitchFamily="2" charset="2"/>
              <a:buChar char="v"/>
            </a:pPr>
            <a:r>
              <a:rPr lang="el-GR" sz="3000" dirty="0" smtClean="0"/>
              <a:t>Το εκπαιδευτικό υλικό στην ΕξΑΕ</a:t>
            </a:r>
          </a:p>
          <a:p>
            <a:pPr>
              <a:lnSpc>
                <a:spcPct val="160000"/>
              </a:lnSpc>
              <a:buFont typeface="Wingdings" pitchFamily="2" charset="2"/>
              <a:buChar char="v"/>
            </a:pPr>
            <a:endParaRPr lang="el-GR" sz="3000" dirty="0" smtClean="0"/>
          </a:p>
          <a:p>
            <a:pPr>
              <a:lnSpc>
                <a:spcPct val="160000"/>
              </a:lnSpc>
              <a:buFont typeface="Wingdings" pitchFamily="2" charset="2"/>
              <a:buChar char="v"/>
            </a:pPr>
            <a:r>
              <a:rPr lang="el-GR" sz="3000" dirty="0" smtClean="0"/>
              <a:t>Βασικές Αρχές Ε.Υ. : </a:t>
            </a:r>
            <a:r>
              <a:rPr lang="en-US" sz="3000" b="1" i="1" u="sng" dirty="0" smtClean="0"/>
              <a:t>Mayer, </a:t>
            </a:r>
            <a:r>
              <a:rPr lang="el-GR" sz="3000" b="1" i="1" u="sng" dirty="0" smtClean="0"/>
              <a:t>Σπανακά &amp; Λιοναράκη</a:t>
            </a:r>
          </a:p>
          <a:p>
            <a:pPr>
              <a:lnSpc>
                <a:spcPct val="160000"/>
              </a:lnSpc>
              <a:buFont typeface="Wingdings" pitchFamily="2" charset="2"/>
              <a:buChar char="v"/>
            </a:pPr>
            <a:endParaRPr lang="el-GR" sz="3000" b="1" i="1" u="sng" dirty="0" smtClean="0"/>
          </a:p>
          <a:p>
            <a:pPr>
              <a:lnSpc>
                <a:spcPct val="160000"/>
              </a:lnSpc>
              <a:buFont typeface="Wingdings" pitchFamily="2" charset="2"/>
              <a:buChar char="v"/>
            </a:pPr>
            <a:r>
              <a:rPr lang="el-GR" sz="3000" dirty="0" smtClean="0"/>
              <a:t>Ε.Υ. και πορεία μάθησης της ΕξΑΕ</a:t>
            </a:r>
          </a:p>
          <a:p>
            <a:pPr>
              <a:lnSpc>
                <a:spcPct val="160000"/>
              </a:lnSpc>
              <a:buFont typeface="Wingdings" pitchFamily="2" charset="2"/>
              <a:buChar char="v"/>
            </a:pPr>
            <a:endParaRPr lang="el-GR" sz="3000" dirty="0" smtClean="0"/>
          </a:p>
          <a:p>
            <a:pPr>
              <a:lnSpc>
                <a:spcPct val="160000"/>
              </a:lnSpc>
              <a:buFont typeface="Wingdings" pitchFamily="2" charset="2"/>
              <a:buChar char="v"/>
            </a:pPr>
            <a:r>
              <a:rPr lang="el-GR" sz="3000" dirty="0" smtClean="0"/>
              <a:t>Μοντέλα διδακτικού σχεδιασμού </a:t>
            </a:r>
          </a:p>
          <a:p>
            <a:pPr>
              <a:buFont typeface="Wingdings" pitchFamily="2" charset="2"/>
              <a:buChar char="v"/>
            </a:pPr>
            <a:endParaRPr lang="el-GR" b="1" i="1" u="sng" dirty="0"/>
          </a:p>
        </p:txBody>
      </p:sp>
      <p:sp>
        <p:nvSpPr>
          <p:cNvPr id="9" name="8 - Θέση περιεχομένου"/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70000"/>
              </a:lnSpc>
              <a:buFont typeface="Wingdings" pitchFamily="2" charset="2"/>
              <a:buChar char="v"/>
            </a:pPr>
            <a:r>
              <a:rPr lang="el-GR" sz="3200" dirty="0" smtClean="0"/>
              <a:t>Ο ρόλος του εκπαιδευτικού στην ΕξΑΕ</a:t>
            </a:r>
          </a:p>
          <a:p>
            <a:pPr>
              <a:lnSpc>
                <a:spcPct val="170000"/>
              </a:lnSpc>
              <a:buFont typeface="Wingdings" pitchFamily="2" charset="2"/>
              <a:buChar char="v"/>
            </a:pPr>
            <a:endParaRPr lang="el-GR" sz="3200" dirty="0" smtClean="0"/>
          </a:p>
          <a:p>
            <a:pPr>
              <a:lnSpc>
                <a:spcPct val="170000"/>
              </a:lnSpc>
              <a:buFont typeface="Wingdings" pitchFamily="2" charset="2"/>
              <a:buChar char="v"/>
            </a:pPr>
            <a:r>
              <a:rPr lang="el-GR" sz="3200" i="1" dirty="0" smtClean="0"/>
              <a:t>Δημιουργική κίνηση</a:t>
            </a:r>
            <a:r>
              <a:rPr lang="el-GR" sz="3200" dirty="0" smtClean="0"/>
              <a:t> &amp; ορισμοί</a:t>
            </a:r>
          </a:p>
          <a:p>
            <a:pPr>
              <a:lnSpc>
                <a:spcPct val="170000"/>
              </a:lnSpc>
              <a:buFont typeface="Wingdings" pitchFamily="2" charset="2"/>
              <a:buChar char="v"/>
            </a:pPr>
            <a:endParaRPr lang="el-GR" sz="3200" dirty="0" smtClean="0"/>
          </a:p>
          <a:p>
            <a:pPr>
              <a:lnSpc>
                <a:spcPct val="170000"/>
              </a:lnSpc>
              <a:buFont typeface="Wingdings" pitchFamily="2" charset="2"/>
              <a:buChar char="v"/>
            </a:pPr>
            <a:r>
              <a:rPr lang="el-GR" sz="3200" dirty="0" smtClean="0"/>
              <a:t>Δημιουργική κίνηση &amp; Αναλυτικό Πρόγραμμα</a:t>
            </a:r>
          </a:p>
          <a:p>
            <a:pPr>
              <a:lnSpc>
                <a:spcPct val="170000"/>
              </a:lnSpc>
              <a:buFont typeface="Wingdings" pitchFamily="2" charset="2"/>
              <a:buChar char="v"/>
            </a:pPr>
            <a:endParaRPr lang="el-GR" sz="3200" dirty="0" smtClean="0"/>
          </a:p>
          <a:p>
            <a:pPr>
              <a:lnSpc>
                <a:spcPct val="170000"/>
              </a:lnSpc>
              <a:buFont typeface="Wingdings" pitchFamily="2" charset="2"/>
              <a:buChar char="v"/>
            </a:pPr>
            <a:r>
              <a:rPr lang="el-GR" sz="3200" dirty="0" smtClean="0"/>
              <a:t>Αναπτυξιακά κριτήρια </a:t>
            </a:r>
          </a:p>
          <a:p>
            <a:pPr>
              <a:buFont typeface="Wingdings" pitchFamily="2" charset="2"/>
              <a:buChar char="v"/>
            </a:pPr>
            <a:endParaRPr lang="el-GR" dirty="0" smtClean="0"/>
          </a:p>
          <a:p>
            <a:pPr>
              <a:buFont typeface="Wingdings" pitchFamily="2" charset="2"/>
              <a:buChar char="v"/>
            </a:pPr>
            <a:endParaRPr lang="el-GR" dirty="0"/>
          </a:p>
        </p:txBody>
      </p:sp>
      <p:sp>
        <p:nvSpPr>
          <p:cNvPr id="6" name="5 - Θέση ημερομηνίας"/>
          <p:cNvSpPr txBox="1">
            <a:spLocks/>
          </p:cNvSpPr>
          <p:nvPr/>
        </p:nvSpPr>
        <p:spPr>
          <a:xfrm>
            <a:off x="3143240" y="6357958"/>
            <a:ext cx="3044952" cy="365760"/>
          </a:xfrm>
          <a:prstGeom prst="rect">
            <a:avLst/>
          </a:prstGeom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Ρέθυμνο, 2024</a:t>
            </a: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2 - Θέση ημερομηνίας"/>
          <p:cNvSpPr txBox="1">
            <a:spLocks/>
          </p:cNvSpPr>
          <p:nvPr/>
        </p:nvSpPr>
        <p:spPr>
          <a:xfrm>
            <a:off x="0" y="0"/>
            <a:ext cx="9144000" cy="357190"/>
          </a:xfrm>
          <a:prstGeom prst="rect">
            <a:avLst/>
          </a:prstGeom>
          <a:solidFill>
            <a:schemeClr val="bg1"/>
          </a:solidFill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Πρόγραμμα Μεταπτυχιακών Σπουδών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«Επιστήμες της Αγωγής - Εξ Αποστάσεως Εκπαίδευση με την χρήση των ΤΠΕ</a:t>
            </a: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 smtClean="0">
                <a:solidFill>
                  <a:schemeClr val="tx2">
                    <a:lumMod val="10000"/>
                  </a:schemeClr>
                </a:solidFill>
              </a:rPr>
              <a:t>Δημιουργία &amp; Περιγραφή Ε.Υ (1/</a:t>
            </a:r>
            <a:r>
              <a:rPr lang="en-US" b="1" dirty="0" smtClean="0">
                <a:solidFill>
                  <a:schemeClr val="tx2">
                    <a:lumMod val="10000"/>
                  </a:schemeClr>
                </a:solidFill>
              </a:rPr>
              <a:t>4</a:t>
            </a:r>
            <a:r>
              <a:rPr lang="el-GR" b="1" dirty="0" smtClean="0">
                <a:solidFill>
                  <a:schemeClr val="tx2">
                    <a:lumMod val="10000"/>
                  </a:schemeClr>
                </a:solidFill>
              </a:rPr>
              <a:t>)</a:t>
            </a:r>
            <a:endParaRPr lang="el-GR" b="1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EE8E-95B0-4B26-8A2D-877A731D7743}" type="slidenum">
              <a:rPr lang="el-GR" smtClean="0"/>
              <a:pPr/>
              <a:t>9</a:t>
            </a:fld>
            <a:endParaRPr lang="el-GR"/>
          </a:p>
        </p:txBody>
      </p:sp>
      <p:sp>
        <p:nvSpPr>
          <p:cNvPr id="11" name="10 - Θέση περιεχομένου"/>
          <p:cNvSpPr>
            <a:spLocks noGrp="1"/>
          </p:cNvSpPr>
          <p:nvPr>
            <p:ph sz="half" idx="2"/>
          </p:nvPr>
        </p:nvSpPr>
        <p:spPr>
          <a:xfrm>
            <a:off x="142844" y="2428868"/>
            <a:ext cx="4357718" cy="335758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el-GR" sz="1800" dirty="0" smtClean="0"/>
              <a:t>Δημιουργία </a:t>
            </a:r>
            <a:r>
              <a:rPr lang="el-GR" sz="1800" b="1" i="1" dirty="0" smtClean="0"/>
              <a:t>διαδραστικού &amp; πολυμεσικού </a:t>
            </a:r>
            <a:r>
              <a:rPr lang="el-GR" sz="1800" dirty="0" smtClean="0"/>
              <a:t>Ε.Υ. που μπορεί να αποτελέσει εργαλείο μάθησης του χορού Σάλσα για τους μαθητές και εργαλείο διδασκαλίας για τους δασκάλους της Ε’ και ΣΤ’ Δημοτικού</a:t>
            </a:r>
            <a:r>
              <a:rPr lang="el-GR" sz="2000" dirty="0" smtClean="0"/>
              <a:t>.</a:t>
            </a:r>
            <a:endParaRPr lang="en-US" sz="2000" dirty="0" smtClean="0"/>
          </a:p>
        </p:txBody>
      </p:sp>
      <p:sp>
        <p:nvSpPr>
          <p:cNvPr id="6" name="5 - Θέση ημερομηνίας"/>
          <p:cNvSpPr txBox="1">
            <a:spLocks/>
          </p:cNvSpPr>
          <p:nvPr/>
        </p:nvSpPr>
        <p:spPr>
          <a:xfrm>
            <a:off x="3143240" y="6357958"/>
            <a:ext cx="3044952" cy="365760"/>
          </a:xfrm>
          <a:prstGeom prst="rect">
            <a:avLst/>
          </a:prstGeom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Ρέθυμνο, 2024</a:t>
            </a: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2 - Θέση ημερομηνίας"/>
          <p:cNvSpPr txBox="1">
            <a:spLocks/>
          </p:cNvSpPr>
          <p:nvPr/>
        </p:nvSpPr>
        <p:spPr>
          <a:xfrm>
            <a:off x="0" y="0"/>
            <a:ext cx="9144000" cy="357190"/>
          </a:xfrm>
          <a:prstGeom prst="rect">
            <a:avLst/>
          </a:prstGeom>
          <a:solidFill>
            <a:schemeClr val="bg1"/>
          </a:solidFill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Πρόγραμμα Μεταπτυχιακών Σπουδών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«Επιστήμες της Αγωγής - Εξ Αποστάσεως Εκπαίδευση με την χρήση των ΤΠΕ </a:t>
            </a:r>
          </a:p>
        </p:txBody>
      </p:sp>
      <p:sp>
        <p:nvSpPr>
          <p:cNvPr id="14" name="13 - Διάγραμμα ροής: Διάτρητη ταινία"/>
          <p:cNvSpPr/>
          <p:nvPr/>
        </p:nvSpPr>
        <p:spPr>
          <a:xfrm>
            <a:off x="1285852" y="1571612"/>
            <a:ext cx="1643074" cy="642942"/>
          </a:xfrm>
          <a:prstGeom prst="flowChartPunchedTape">
            <a:avLst/>
          </a:prstGeom>
          <a:ln>
            <a:solidFill>
              <a:schemeClr val="accent3">
                <a:lumMod val="75000"/>
              </a:schemeClr>
            </a:solidFill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b="1" dirty="0" smtClean="0">
                <a:ln w="12700">
                  <a:noFill/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ΣΚΟΠΟΣ</a:t>
            </a:r>
            <a:endParaRPr lang="el-GR" b="1" dirty="0">
              <a:ln w="12700">
                <a:noFill/>
                <a:prstDash val="solid"/>
              </a:ln>
              <a:solidFill>
                <a:schemeClr val="bg2">
                  <a:lumMod val="1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5" name="14 - Διάγραμμα ροής: Διάτρητη ταινία"/>
          <p:cNvSpPr/>
          <p:nvPr/>
        </p:nvSpPr>
        <p:spPr>
          <a:xfrm>
            <a:off x="5857884" y="1571612"/>
            <a:ext cx="2428892" cy="642942"/>
          </a:xfrm>
          <a:prstGeom prst="flowChartPunchedTape">
            <a:avLst/>
          </a:prstGeom>
          <a:ln>
            <a:solidFill>
              <a:schemeClr val="accent3">
                <a:lumMod val="75000"/>
              </a:schemeClr>
            </a:solidFill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b="1" dirty="0" smtClean="0">
                <a:ln w="12700">
                  <a:noFill/>
                  <a:prstDash val="solid"/>
                </a:ln>
                <a:solidFill>
                  <a:schemeClr val="bg2">
                    <a:lumMod val="1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ΠΕΡΙΕΧΟΜΕΝΑ</a:t>
            </a:r>
            <a:endParaRPr lang="el-GR" b="1" dirty="0">
              <a:ln w="12700">
                <a:noFill/>
                <a:prstDash val="solid"/>
              </a:ln>
              <a:solidFill>
                <a:schemeClr val="bg2">
                  <a:lumMod val="1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10 - Θέση περιεχομένου"/>
          <p:cNvSpPr>
            <a:spLocks noGrp="1"/>
          </p:cNvSpPr>
          <p:nvPr>
            <p:ph sz="half" idx="2"/>
          </p:nvPr>
        </p:nvSpPr>
        <p:spPr>
          <a:xfrm>
            <a:off x="4857752" y="2357430"/>
            <a:ext cx="3929090" cy="3786214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el-GR" sz="1800" i="1" dirty="0" smtClean="0"/>
              <a:t>1</a:t>
            </a:r>
            <a:r>
              <a:rPr lang="el-GR" sz="1800" i="1" baseline="30000" dirty="0" smtClean="0"/>
              <a:t>η</a:t>
            </a:r>
            <a:r>
              <a:rPr lang="el-GR" sz="1800" i="1" dirty="0" smtClean="0"/>
              <a:t> Διδακτική Ενότητα </a:t>
            </a:r>
            <a:r>
              <a:rPr lang="el-GR" sz="1800" dirty="0" smtClean="0"/>
              <a:t>: Τι είναι ο χορός;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endParaRPr lang="el-GR" sz="1800" dirty="0" smtClean="0"/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el-GR" sz="1800" i="1" dirty="0" smtClean="0"/>
              <a:t>2</a:t>
            </a:r>
            <a:r>
              <a:rPr lang="el-GR" sz="1800" i="1" baseline="30000" dirty="0" smtClean="0"/>
              <a:t>η</a:t>
            </a:r>
            <a:r>
              <a:rPr lang="el-GR" sz="1800" i="1" dirty="0" smtClean="0"/>
              <a:t> Διδακτική Ενότητα </a:t>
            </a:r>
            <a:r>
              <a:rPr lang="el-GR" sz="1800" dirty="0" smtClean="0"/>
              <a:t>: Κίνηση, ρυθμός &amp; βήματα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endParaRPr lang="el-GR" sz="1800" dirty="0" smtClean="0"/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el-GR" sz="1800" i="1" dirty="0" smtClean="0"/>
              <a:t>3</a:t>
            </a:r>
            <a:r>
              <a:rPr lang="el-GR" sz="1800" i="1" baseline="30000" dirty="0" smtClean="0"/>
              <a:t>η</a:t>
            </a:r>
            <a:r>
              <a:rPr lang="el-GR" sz="1800" i="1" dirty="0" smtClean="0"/>
              <a:t> Διδακτική Ενότητα </a:t>
            </a:r>
            <a:r>
              <a:rPr lang="el-GR" sz="1800" dirty="0" smtClean="0"/>
              <a:t>: Αυτοσχεδιασμός Κινήσεων- Εκμάθηση χορού Σάλσα</a:t>
            </a:r>
            <a:endParaRPr lang="en-US" sz="1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4" grpId="0" animBg="1"/>
      <p:bldP spid="15" grpId="0" animBg="1"/>
      <p:bldP spid="17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 smtClean="0">
                <a:solidFill>
                  <a:schemeClr val="tx2">
                    <a:lumMod val="10000"/>
                  </a:schemeClr>
                </a:solidFill>
              </a:rPr>
              <a:t>Δημιουργία &amp; Περιγραφή Ε.Υ (</a:t>
            </a:r>
            <a:r>
              <a:rPr lang="en-US" b="1" dirty="0" smtClean="0">
                <a:solidFill>
                  <a:schemeClr val="tx2">
                    <a:lumMod val="10000"/>
                  </a:schemeClr>
                </a:solidFill>
              </a:rPr>
              <a:t>2</a:t>
            </a:r>
            <a:r>
              <a:rPr lang="el-GR" b="1" dirty="0" smtClean="0">
                <a:solidFill>
                  <a:schemeClr val="tx2">
                    <a:lumMod val="10000"/>
                  </a:schemeClr>
                </a:solidFill>
              </a:rPr>
              <a:t>/</a:t>
            </a:r>
            <a:r>
              <a:rPr lang="en-US" b="1" dirty="0" smtClean="0">
                <a:solidFill>
                  <a:schemeClr val="tx2">
                    <a:lumMod val="10000"/>
                  </a:schemeClr>
                </a:solidFill>
              </a:rPr>
              <a:t>4</a:t>
            </a:r>
            <a:r>
              <a:rPr lang="el-GR" b="1" dirty="0" smtClean="0">
                <a:solidFill>
                  <a:schemeClr val="tx2">
                    <a:lumMod val="10000"/>
                  </a:schemeClr>
                </a:solidFill>
              </a:rPr>
              <a:t>)</a:t>
            </a:r>
            <a:endParaRPr lang="el-GR" b="1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EE8E-95B0-4B26-8A2D-877A731D7743}" type="slidenum">
              <a:rPr lang="el-GR" smtClean="0"/>
              <a:pPr/>
              <a:t>10</a:t>
            </a:fld>
            <a:endParaRPr lang="el-GR"/>
          </a:p>
        </p:txBody>
      </p:sp>
      <p:sp>
        <p:nvSpPr>
          <p:cNvPr id="6" name="5 - Θέση ημερομηνίας"/>
          <p:cNvSpPr txBox="1">
            <a:spLocks/>
          </p:cNvSpPr>
          <p:nvPr/>
        </p:nvSpPr>
        <p:spPr>
          <a:xfrm>
            <a:off x="3143240" y="6357958"/>
            <a:ext cx="3044952" cy="365760"/>
          </a:xfrm>
          <a:prstGeom prst="rect">
            <a:avLst/>
          </a:prstGeom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Ρέθυμνο, 2024</a:t>
            </a: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2 - Θέση ημερομηνίας"/>
          <p:cNvSpPr txBox="1">
            <a:spLocks/>
          </p:cNvSpPr>
          <p:nvPr/>
        </p:nvSpPr>
        <p:spPr>
          <a:xfrm>
            <a:off x="0" y="0"/>
            <a:ext cx="9144000" cy="357190"/>
          </a:xfrm>
          <a:prstGeom prst="rect">
            <a:avLst/>
          </a:prstGeom>
          <a:solidFill>
            <a:schemeClr val="bg1"/>
          </a:solidFill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Πρόγραμμα Μεταπτυχιακών Σπουδών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«Επιστήμες της Αγωγής - Εξ Αποστάσεως Εκπαίδευση με την χρήση των ΤΠΕ </a:t>
            </a:r>
          </a:p>
        </p:txBody>
      </p:sp>
      <p:graphicFrame>
        <p:nvGraphicFramePr>
          <p:cNvPr id="9" name="8 - Διάγραμμα"/>
          <p:cNvGraphicFramePr/>
          <p:nvPr/>
        </p:nvGraphicFramePr>
        <p:xfrm>
          <a:off x="571472" y="1643050"/>
          <a:ext cx="8215370" cy="43894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 smtClean="0">
                <a:solidFill>
                  <a:schemeClr val="tx2">
                    <a:lumMod val="10000"/>
                  </a:schemeClr>
                </a:solidFill>
              </a:rPr>
              <a:t>Δημιουργία &amp; Περιγραφή Ε.Υ (</a:t>
            </a:r>
            <a:r>
              <a:rPr lang="en-US" b="1" dirty="0" smtClean="0">
                <a:solidFill>
                  <a:schemeClr val="tx2">
                    <a:lumMod val="10000"/>
                  </a:schemeClr>
                </a:solidFill>
              </a:rPr>
              <a:t>3</a:t>
            </a:r>
            <a:r>
              <a:rPr lang="el-GR" b="1" dirty="0" smtClean="0">
                <a:solidFill>
                  <a:schemeClr val="tx2">
                    <a:lumMod val="10000"/>
                  </a:schemeClr>
                </a:solidFill>
              </a:rPr>
              <a:t>/</a:t>
            </a:r>
            <a:r>
              <a:rPr lang="en-US" b="1" dirty="0" smtClean="0">
                <a:solidFill>
                  <a:schemeClr val="tx2">
                    <a:lumMod val="10000"/>
                  </a:schemeClr>
                </a:solidFill>
              </a:rPr>
              <a:t>4</a:t>
            </a:r>
            <a:r>
              <a:rPr lang="el-GR" b="1" dirty="0" smtClean="0">
                <a:solidFill>
                  <a:schemeClr val="tx2">
                    <a:lumMod val="10000"/>
                  </a:schemeClr>
                </a:solidFill>
              </a:rPr>
              <a:t>)</a:t>
            </a:r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EE8E-95B0-4B26-8A2D-877A731D7743}" type="slidenum">
              <a:rPr lang="el-GR" smtClean="0"/>
              <a:pPr/>
              <a:t>11</a:t>
            </a:fld>
            <a:endParaRPr lang="el-GR"/>
          </a:p>
        </p:txBody>
      </p:sp>
      <p:pic>
        <p:nvPicPr>
          <p:cNvPr id="15" name="14 - Θέση περιεχομένου" descr="5-h5p-libraries-moodle-adult-learners.pn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1142976" y="2928934"/>
            <a:ext cx="1643074" cy="921724"/>
          </a:xfrm>
        </p:spPr>
      </p:pic>
      <p:sp>
        <p:nvSpPr>
          <p:cNvPr id="6" name="5 - Θέση ημερομηνίας"/>
          <p:cNvSpPr txBox="1">
            <a:spLocks/>
          </p:cNvSpPr>
          <p:nvPr/>
        </p:nvSpPr>
        <p:spPr>
          <a:xfrm>
            <a:off x="3143240" y="6357958"/>
            <a:ext cx="3044952" cy="365760"/>
          </a:xfrm>
          <a:prstGeom prst="rect">
            <a:avLst/>
          </a:prstGeom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Ρέθυμνο, 2024</a:t>
            </a: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2 - Θέση ημερομηνίας"/>
          <p:cNvSpPr txBox="1">
            <a:spLocks/>
          </p:cNvSpPr>
          <p:nvPr/>
        </p:nvSpPr>
        <p:spPr>
          <a:xfrm>
            <a:off x="0" y="0"/>
            <a:ext cx="9144000" cy="357190"/>
          </a:xfrm>
          <a:prstGeom prst="rect">
            <a:avLst/>
          </a:prstGeom>
          <a:solidFill>
            <a:schemeClr val="bg1"/>
          </a:solidFill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Πρόγραμμα Μεταπτυχιακών Σπουδών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0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2">
                    <a:lumMod val="1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«Επιστήμες της Αγωγής - Εξ Αποστάσεως Εκπαίδευση με την χρήση των ΤΠΕ</a:t>
            </a: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" name="15 - Εικόνα" descr="24112f4c-f9a8-4040-89c5-cfe6554dec2c.jpeg"/>
          <p:cNvPicPr>
            <a:picLocks noChangeAspect="1"/>
          </p:cNvPicPr>
          <p:nvPr/>
        </p:nvPicPr>
        <p:blipFill>
          <a:blip r:embed="rId3" cstate="print"/>
          <a:srcRect l="6250" t="5555" r="9374" b="22221"/>
          <a:stretch>
            <a:fillRect/>
          </a:stretch>
        </p:blipFill>
        <p:spPr>
          <a:xfrm>
            <a:off x="3571868" y="1714488"/>
            <a:ext cx="1928826" cy="928694"/>
          </a:xfrm>
          <a:prstGeom prst="rect">
            <a:avLst/>
          </a:prstGeom>
        </p:spPr>
      </p:pic>
      <p:pic>
        <p:nvPicPr>
          <p:cNvPr id="17" name="16 - Εικόνα" descr="maxresdefault.jpg"/>
          <p:cNvPicPr>
            <a:picLocks noChangeAspect="1"/>
          </p:cNvPicPr>
          <p:nvPr/>
        </p:nvPicPr>
        <p:blipFill>
          <a:blip r:embed="rId4" cstate="print"/>
          <a:srcRect l="11250" t="20000" r="12812" b="15000"/>
          <a:stretch>
            <a:fillRect/>
          </a:stretch>
        </p:blipFill>
        <p:spPr>
          <a:xfrm>
            <a:off x="6500826" y="2643182"/>
            <a:ext cx="1928826" cy="928694"/>
          </a:xfrm>
          <a:prstGeom prst="rect">
            <a:avLst/>
          </a:prstGeom>
        </p:spPr>
      </p:pic>
      <p:pic>
        <p:nvPicPr>
          <p:cNvPr id="18" name="17 - Εικόνα" descr="αρχείο λήψης (1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28662" y="4857760"/>
            <a:ext cx="2470150" cy="819150"/>
          </a:xfrm>
          <a:prstGeom prst="rect">
            <a:avLst/>
          </a:prstGeom>
        </p:spPr>
      </p:pic>
      <p:pic>
        <p:nvPicPr>
          <p:cNvPr id="19" name="18 - Εικόνα" descr="Canva-New-Logo-585x329.png"/>
          <p:cNvPicPr>
            <a:picLocks noChangeAspect="1"/>
          </p:cNvPicPr>
          <p:nvPr/>
        </p:nvPicPr>
        <p:blipFill>
          <a:blip r:embed="rId6" cstate="print"/>
          <a:srcRect l="25000" t="26063" r="23077" b="29483"/>
          <a:stretch>
            <a:fillRect/>
          </a:stretch>
        </p:blipFill>
        <p:spPr>
          <a:xfrm>
            <a:off x="6143636" y="5072074"/>
            <a:ext cx="1928826" cy="928694"/>
          </a:xfrm>
          <a:prstGeom prst="rect">
            <a:avLst/>
          </a:prstGeom>
        </p:spPr>
      </p:pic>
      <p:grpSp>
        <p:nvGrpSpPr>
          <p:cNvPr id="35" name="34 - Ομάδα"/>
          <p:cNvGrpSpPr/>
          <p:nvPr/>
        </p:nvGrpSpPr>
        <p:grpSpPr>
          <a:xfrm>
            <a:off x="3000364" y="2786058"/>
            <a:ext cx="3536181" cy="2214578"/>
            <a:chOff x="3000364" y="2786058"/>
            <a:chExt cx="3536181" cy="2214578"/>
          </a:xfrm>
          <a:solidFill>
            <a:schemeClr val="accent2">
              <a:lumMod val="60000"/>
              <a:lumOff val="40000"/>
            </a:schemeClr>
          </a:solidFill>
        </p:grpSpPr>
        <p:sp>
          <p:nvSpPr>
            <p:cNvPr id="20" name="19 - Έλλειψη"/>
            <p:cNvSpPr/>
            <p:nvPr/>
          </p:nvSpPr>
          <p:spPr>
            <a:xfrm>
              <a:off x="3357554" y="3286124"/>
              <a:ext cx="2786082" cy="1500198"/>
            </a:xfrm>
            <a:prstGeom prst="ellipse">
              <a:avLst/>
            </a:prstGeom>
            <a:solidFill>
              <a:schemeClr val="bg2">
                <a:lumMod val="90000"/>
              </a:schemeClr>
            </a:solidFill>
            <a:ln w="19050">
              <a:solidFill>
                <a:schemeClr val="accent3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r>
                <a:rPr lang="el-GR" sz="1600" b="1" i="1" dirty="0" smtClean="0">
                  <a:solidFill>
                    <a:schemeClr val="tx2">
                      <a:lumMod val="10000"/>
                    </a:schemeClr>
                  </a:solidFill>
                </a:rPr>
                <a:t>Τεχνολογικά μέσα ανάπτυξης Ε.Υ. :</a:t>
              </a:r>
              <a:endParaRPr lang="el-GR" sz="1600" b="1" i="1" dirty="0">
                <a:solidFill>
                  <a:schemeClr val="tx2">
                    <a:lumMod val="10000"/>
                  </a:schemeClr>
                </a:solidFill>
              </a:endParaRPr>
            </a:p>
          </p:txBody>
        </p:sp>
        <p:cxnSp>
          <p:nvCxnSpPr>
            <p:cNvPr id="23" name="22 - Ευθύγραμμο βέλος σύνδεσης"/>
            <p:cNvCxnSpPr/>
            <p:nvPr/>
          </p:nvCxnSpPr>
          <p:spPr>
            <a:xfrm rot="16200000" flipV="1">
              <a:off x="4411265" y="3018231"/>
              <a:ext cx="500066" cy="35719"/>
            </a:xfrm>
            <a:prstGeom prst="straightConnector1">
              <a:avLst/>
            </a:prstGeom>
            <a:grpFill/>
            <a:ln w="28575">
              <a:solidFill>
                <a:schemeClr val="accent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24 - Ευθύγραμμο βέλος σύνδεσης"/>
            <p:cNvCxnSpPr/>
            <p:nvPr/>
          </p:nvCxnSpPr>
          <p:spPr>
            <a:xfrm flipV="1">
              <a:off x="6143636" y="3643314"/>
              <a:ext cx="392909" cy="357192"/>
            </a:xfrm>
            <a:prstGeom prst="straightConnector1">
              <a:avLst/>
            </a:prstGeom>
            <a:grpFill/>
            <a:ln w="28575">
              <a:solidFill>
                <a:schemeClr val="accent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27 - Ευθύγραμμο βέλος σύνδεσης"/>
            <p:cNvCxnSpPr/>
            <p:nvPr/>
          </p:nvCxnSpPr>
          <p:spPr>
            <a:xfrm>
              <a:off x="5715008" y="4572008"/>
              <a:ext cx="428628" cy="357190"/>
            </a:xfrm>
            <a:prstGeom prst="straightConnector1">
              <a:avLst/>
            </a:prstGeom>
            <a:grpFill/>
            <a:ln w="28575">
              <a:solidFill>
                <a:schemeClr val="accent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30 - Ευθύγραμμο βέλος σύνδεσης"/>
            <p:cNvCxnSpPr/>
            <p:nvPr/>
          </p:nvCxnSpPr>
          <p:spPr>
            <a:xfrm rot="10800000" flipV="1">
              <a:off x="3500430" y="4643446"/>
              <a:ext cx="428628" cy="357190"/>
            </a:xfrm>
            <a:prstGeom prst="straightConnector1">
              <a:avLst/>
            </a:prstGeom>
            <a:grpFill/>
            <a:ln w="28575">
              <a:solidFill>
                <a:schemeClr val="accent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32 - Ευθύγραμμο βέλος σύνδεσης"/>
            <p:cNvCxnSpPr/>
            <p:nvPr/>
          </p:nvCxnSpPr>
          <p:spPr>
            <a:xfrm rot="10800000">
              <a:off x="3000364" y="3429000"/>
              <a:ext cx="500066" cy="285752"/>
            </a:xfrm>
            <a:prstGeom prst="straightConnector1">
              <a:avLst/>
            </a:prstGeom>
            <a:grpFill/>
            <a:ln w="28575">
              <a:solidFill>
                <a:schemeClr val="accent3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28596" y="357166"/>
            <a:ext cx="8534400" cy="758952"/>
          </a:xfrm>
        </p:spPr>
        <p:txBody>
          <a:bodyPr/>
          <a:lstStyle/>
          <a:p>
            <a:r>
              <a:rPr lang="el-GR" b="1" dirty="0" smtClean="0">
                <a:solidFill>
                  <a:schemeClr val="tx2">
                    <a:lumMod val="10000"/>
                  </a:schemeClr>
                </a:solidFill>
              </a:rPr>
              <a:t>Δημιουργία &amp; Περιγραφή Ε.Υ (</a:t>
            </a:r>
            <a:r>
              <a:rPr lang="en-US" b="1" dirty="0" smtClean="0">
                <a:solidFill>
                  <a:schemeClr val="tx2">
                    <a:lumMod val="10000"/>
                  </a:schemeClr>
                </a:solidFill>
              </a:rPr>
              <a:t>4</a:t>
            </a:r>
            <a:r>
              <a:rPr lang="el-GR" b="1" dirty="0" smtClean="0">
                <a:solidFill>
                  <a:schemeClr val="tx2">
                    <a:lumMod val="10000"/>
                  </a:schemeClr>
                </a:solidFill>
              </a:rPr>
              <a:t>/</a:t>
            </a:r>
            <a:r>
              <a:rPr lang="en-US" b="1" dirty="0" smtClean="0">
                <a:solidFill>
                  <a:schemeClr val="tx2">
                    <a:lumMod val="10000"/>
                  </a:schemeClr>
                </a:solidFill>
              </a:rPr>
              <a:t>4</a:t>
            </a:r>
            <a:r>
              <a:rPr lang="el-GR" b="1" dirty="0" smtClean="0">
                <a:solidFill>
                  <a:schemeClr val="tx2">
                    <a:lumMod val="10000"/>
                  </a:schemeClr>
                </a:solidFill>
              </a:rPr>
              <a:t>)</a:t>
            </a:r>
            <a:endParaRPr lang="el-GR" dirty="0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9144000" cy="357190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el-GR" sz="1000" i="1" dirty="0" smtClean="0">
                <a:solidFill>
                  <a:schemeClr val="tx2">
                    <a:lumMod val="10000"/>
                  </a:schemeClr>
                </a:solidFill>
              </a:rPr>
              <a:t>Πρόγραμμα Μεταπτυχιακών Σπουδών</a:t>
            </a:r>
          </a:p>
          <a:p>
            <a:pPr algn="ctr"/>
            <a:r>
              <a:rPr lang="el-GR" sz="1000" i="1" dirty="0" smtClean="0">
                <a:solidFill>
                  <a:schemeClr val="tx2">
                    <a:lumMod val="10000"/>
                  </a:schemeClr>
                </a:solidFill>
              </a:rPr>
              <a:t> «Επιστήμες της Αγωγής - Εξ Αποστάσεως Εκπαίδευση με την χρήση των ΤΠΕ </a:t>
            </a:r>
            <a:endParaRPr lang="el-GR" sz="1000" dirty="0" smtClean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EE8E-95B0-4B26-8A2D-877A731D7743}" type="slidenum">
              <a:rPr lang="el-GR" smtClean="0"/>
              <a:pPr/>
              <a:t>12</a:t>
            </a:fld>
            <a:endParaRPr lang="el-GR"/>
          </a:p>
        </p:txBody>
      </p:sp>
      <p:sp>
        <p:nvSpPr>
          <p:cNvPr id="5" name="4 - Θέση περιεχομένου"/>
          <p:cNvSpPr>
            <a:spLocks noGrp="1"/>
          </p:cNvSpPr>
          <p:nvPr>
            <p:ph sz="quarter" idx="1"/>
          </p:nvPr>
        </p:nvSpPr>
        <p:spPr>
          <a:ln>
            <a:noFill/>
          </a:ln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v"/>
            </a:pPr>
            <a:endParaRPr lang="el-GR" sz="2000" dirty="0" smtClean="0"/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el-GR" sz="2000" dirty="0" smtClean="0"/>
              <a:t>Ο μαθητής για να μπορέσει να παρακολουθήσει το μάθημα στο </a:t>
            </a:r>
            <a:r>
              <a:rPr lang="en-US" sz="2000" dirty="0" smtClean="0"/>
              <a:t>chamilo </a:t>
            </a:r>
            <a:r>
              <a:rPr lang="el-GR" sz="2000" dirty="0" smtClean="0"/>
              <a:t>πρέπει να επισκεφτεί τον σύνδεσμο : </a:t>
            </a:r>
          </a:p>
          <a:p>
            <a:pPr>
              <a:lnSpc>
                <a:spcPct val="150000"/>
              </a:lnSpc>
              <a:buNone/>
            </a:pPr>
            <a:endParaRPr lang="en-US" sz="1400" dirty="0" smtClean="0"/>
          </a:p>
          <a:p>
            <a:pPr>
              <a:lnSpc>
                <a:spcPct val="150000"/>
              </a:lnSpc>
              <a:buNone/>
            </a:pPr>
            <a:endParaRPr lang="el-GR" dirty="0" smtClean="0"/>
          </a:p>
          <a:p>
            <a:pPr>
              <a:lnSpc>
                <a:spcPct val="150000"/>
              </a:lnSpc>
              <a:buNone/>
            </a:pPr>
            <a:endParaRPr lang="el-GR" dirty="0" smtClean="0"/>
          </a:p>
          <a:p>
            <a:endParaRPr lang="el-GR" dirty="0" smtClean="0"/>
          </a:p>
          <a:p>
            <a:pPr>
              <a:buNone/>
            </a:pPr>
            <a:endParaRPr lang="el-GR" dirty="0" smtClean="0"/>
          </a:p>
          <a:p>
            <a:pPr>
              <a:buNone/>
            </a:pPr>
            <a:endParaRPr lang="el-GR" dirty="0"/>
          </a:p>
        </p:txBody>
      </p:sp>
      <p:sp>
        <p:nvSpPr>
          <p:cNvPr id="6" name="5 - Θέση ημερομηνίας"/>
          <p:cNvSpPr txBox="1">
            <a:spLocks/>
          </p:cNvSpPr>
          <p:nvPr/>
        </p:nvSpPr>
        <p:spPr>
          <a:xfrm>
            <a:off x="3143240" y="6357958"/>
            <a:ext cx="3044952" cy="365760"/>
          </a:xfrm>
          <a:prstGeom prst="rect">
            <a:avLst/>
          </a:prstGeom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Ρέθυμνο, 2024</a:t>
            </a: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- TextBox"/>
          <p:cNvSpPr txBox="1"/>
          <p:nvPr/>
        </p:nvSpPr>
        <p:spPr>
          <a:xfrm>
            <a:off x="500034" y="3929066"/>
            <a:ext cx="8215338" cy="11037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400" b="1" dirty="0" smtClean="0">
                <a:solidFill>
                  <a:schemeClr val="bg2">
                    <a:lumMod val="10000"/>
                  </a:schemeClr>
                </a:solidFill>
                <a:hlinkClick r:id="rId2"/>
              </a:rPr>
              <a:t>http://chamilo.datacenter.uoc.gr/metchamilo/courses/EKMA8HSHTHSKINHSIOLOGIASSTAPLAISIAT/index.php?id_session=0</a:t>
            </a:r>
            <a:endParaRPr lang="el-GR" sz="1400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150000"/>
              </a:lnSpc>
            </a:pPr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28596" y="285728"/>
            <a:ext cx="8534400" cy="758952"/>
          </a:xfrm>
        </p:spPr>
        <p:txBody>
          <a:bodyPr/>
          <a:lstStyle/>
          <a:p>
            <a:r>
              <a:rPr lang="el-GR" b="1" dirty="0" smtClean="0">
                <a:solidFill>
                  <a:schemeClr val="bg2">
                    <a:lumMod val="10000"/>
                  </a:schemeClr>
                </a:solidFill>
              </a:rPr>
              <a:t>Αποτίμηση εκπαιδευτικού υλικού (1/3)</a:t>
            </a:r>
            <a:endParaRPr lang="el-GR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9144000" cy="357190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el-GR" sz="1000" i="1" dirty="0" smtClean="0">
                <a:solidFill>
                  <a:schemeClr val="tx2">
                    <a:lumMod val="10000"/>
                  </a:schemeClr>
                </a:solidFill>
              </a:rPr>
              <a:t>Πρόγραμμα Μεταπτυχιακών Σπουδών</a:t>
            </a:r>
          </a:p>
          <a:p>
            <a:pPr algn="ctr"/>
            <a:r>
              <a:rPr lang="el-GR" sz="1000" i="1" dirty="0" smtClean="0">
                <a:solidFill>
                  <a:schemeClr val="tx2">
                    <a:lumMod val="10000"/>
                  </a:schemeClr>
                </a:solidFill>
              </a:rPr>
              <a:t> «Επιστήμες της Αγωγής - Εξ Αποστάσεως Εκπαίδευση με την χρήση των ΤΠΕ </a:t>
            </a:r>
            <a:endParaRPr lang="el-GR" sz="1000" dirty="0" smtClean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EE8E-95B0-4B26-8A2D-877A731D7743}" type="slidenum">
              <a:rPr lang="el-GR" smtClean="0"/>
              <a:pPr/>
              <a:t>13</a:t>
            </a:fld>
            <a:endParaRPr lang="el-GR"/>
          </a:p>
        </p:txBody>
      </p:sp>
      <p:sp>
        <p:nvSpPr>
          <p:cNvPr id="6" name="5 - Θέση ημερομηνίας"/>
          <p:cNvSpPr txBox="1">
            <a:spLocks/>
          </p:cNvSpPr>
          <p:nvPr/>
        </p:nvSpPr>
        <p:spPr>
          <a:xfrm>
            <a:off x="3143240" y="6357958"/>
            <a:ext cx="3044952" cy="365760"/>
          </a:xfrm>
          <a:prstGeom prst="rect">
            <a:avLst/>
          </a:prstGeom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Ρέθυμνο, 2024</a:t>
            </a: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8" name="7 - Διάγραμμα"/>
          <p:cNvGraphicFramePr/>
          <p:nvPr/>
        </p:nvGraphicFramePr>
        <p:xfrm>
          <a:off x="214282" y="1643050"/>
          <a:ext cx="8715436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10 - Βέλος προς τα κάτω"/>
          <p:cNvSpPr/>
          <p:nvPr/>
        </p:nvSpPr>
        <p:spPr>
          <a:xfrm>
            <a:off x="7286644" y="2571744"/>
            <a:ext cx="357190" cy="571504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2" name="11 - Βέλος προς τα κάτω"/>
          <p:cNvSpPr/>
          <p:nvPr/>
        </p:nvSpPr>
        <p:spPr>
          <a:xfrm>
            <a:off x="1724004" y="2366954"/>
            <a:ext cx="357190" cy="571504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3" name="12 - Βέλος προς τα κάτω"/>
          <p:cNvSpPr/>
          <p:nvPr/>
        </p:nvSpPr>
        <p:spPr>
          <a:xfrm>
            <a:off x="1285852" y="4572008"/>
            <a:ext cx="357190" cy="571504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4" name="13 - Βέλος προς τα κάτω"/>
          <p:cNvSpPr/>
          <p:nvPr/>
        </p:nvSpPr>
        <p:spPr>
          <a:xfrm>
            <a:off x="7572396" y="4500570"/>
            <a:ext cx="357190" cy="571504"/>
          </a:xfrm>
          <a:prstGeom prst="downArrow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28596" y="357166"/>
            <a:ext cx="8534400" cy="758952"/>
          </a:xfrm>
        </p:spPr>
        <p:txBody>
          <a:bodyPr/>
          <a:lstStyle/>
          <a:p>
            <a:r>
              <a:rPr lang="el-GR" b="1" dirty="0" smtClean="0">
                <a:solidFill>
                  <a:schemeClr val="bg2">
                    <a:lumMod val="10000"/>
                  </a:schemeClr>
                </a:solidFill>
              </a:rPr>
              <a:t>Αποτίμηση εκπαιδευτικού υλικού (2/3)</a:t>
            </a:r>
            <a:endParaRPr lang="el-GR" dirty="0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9144000" cy="357190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pPr algn="ctr"/>
            <a:r>
              <a:rPr lang="el-GR" sz="1000" i="1" dirty="0" smtClean="0">
                <a:solidFill>
                  <a:schemeClr val="tx2">
                    <a:lumMod val="10000"/>
                  </a:schemeClr>
                </a:solidFill>
              </a:rPr>
              <a:t>Πρόγραμμα Μεταπτυχιακών Σπουδών</a:t>
            </a:r>
          </a:p>
          <a:p>
            <a:pPr algn="ctr"/>
            <a:r>
              <a:rPr lang="el-GR" sz="1000" i="1" dirty="0" smtClean="0">
                <a:solidFill>
                  <a:schemeClr val="tx2">
                    <a:lumMod val="10000"/>
                  </a:schemeClr>
                </a:solidFill>
              </a:rPr>
              <a:t> «Επιστήμες της Αγωγής - Εξ Αποστάσεως Εκπαίδευση με την χρήση των ΤΠΕ </a:t>
            </a:r>
            <a:endParaRPr lang="el-GR" sz="1000" dirty="0" smtClean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EE8E-95B0-4B26-8A2D-877A731D7743}" type="slidenum">
              <a:rPr lang="el-GR" smtClean="0"/>
              <a:pPr/>
              <a:t>14</a:t>
            </a:fld>
            <a:endParaRPr lang="el-GR"/>
          </a:p>
        </p:txBody>
      </p:sp>
      <p:sp>
        <p:nvSpPr>
          <p:cNvPr id="6" name="5 - Θέση ημερομηνίας"/>
          <p:cNvSpPr txBox="1">
            <a:spLocks/>
          </p:cNvSpPr>
          <p:nvPr/>
        </p:nvSpPr>
        <p:spPr>
          <a:xfrm>
            <a:off x="3143240" y="6357958"/>
            <a:ext cx="3044952" cy="365760"/>
          </a:xfrm>
          <a:prstGeom prst="rect">
            <a:avLst/>
          </a:prstGeom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Ρέθυμνο, 2024</a:t>
            </a: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12 - Ορθογώνιο"/>
          <p:cNvSpPr/>
          <p:nvPr/>
        </p:nvSpPr>
        <p:spPr>
          <a:xfrm>
            <a:off x="2928926" y="1785926"/>
            <a:ext cx="3429024" cy="114300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sz="2400" b="1" dirty="0" smtClean="0">
                <a:solidFill>
                  <a:schemeClr val="bg2">
                    <a:lumMod val="10000"/>
                  </a:schemeClr>
                </a:solidFill>
              </a:rPr>
              <a:t>Ερωτηματολόγιο</a:t>
            </a:r>
            <a:endParaRPr lang="el-GR" sz="2400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5" name="14 - Ορθογώνιο"/>
          <p:cNvSpPr/>
          <p:nvPr/>
        </p:nvSpPr>
        <p:spPr>
          <a:xfrm>
            <a:off x="428596" y="3500438"/>
            <a:ext cx="2786082" cy="71438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b="1" dirty="0" smtClean="0">
                <a:solidFill>
                  <a:schemeClr val="bg2">
                    <a:lumMod val="10000"/>
                  </a:schemeClr>
                </a:solidFill>
              </a:rPr>
              <a:t>10 Ερευνητικοί άξονες</a:t>
            </a:r>
            <a:endParaRPr lang="el-GR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6" name="15 - Ορθογώνιο"/>
          <p:cNvSpPr/>
          <p:nvPr/>
        </p:nvSpPr>
        <p:spPr>
          <a:xfrm>
            <a:off x="5643570" y="3714752"/>
            <a:ext cx="2928958" cy="100013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b="1" dirty="0" smtClean="0">
                <a:solidFill>
                  <a:schemeClr val="bg2">
                    <a:lumMod val="10000"/>
                  </a:schemeClr>
                </a:solidFill>
              </a:rPr>
              <a:t>ΑΝΟΙΧΤΟΥ (</a:t>
            </a:r>
            <a:r>
              <a:rPr lang="en-US" b="1" dirty="0" smtClean="0">
                <a:solidFill>
                  <a:schemeClr val="bg2">
                    <a:lumMod val="10000"/>
                  </a:schemeClr>
                </a:solidFill>
              </a:rPr>
              <a:t>56</a:t>
            </a:r>
            <a:r>
              <a:rPr lang="el-GR" b="1" dirty="0" smtClean="0">
                <a:solidFill>
                  <a:schemeClr val="bg2">
                    <a:lumMod val="10000"/>
                  </a:schemeClr>
                </a:solidFill>
              </a:rPr>
              <a:t>)</a:t>
            </a:r>
          </a:p>
          <a:p>
            <a:pPr algn="ctr"/>
            <a:r>
              <a:rPr lang="el-GR" b="1" dirty="0" smtClean="0">
                <a:solidFill>
                  <a:schemeClr val="bg2">
                    <a:lumMod val="10000"/>
                  </a:schemeClr>
                </a:solidFill>
              </a:rPr>
              <a:t> &amp;</a:t>
            </a:r>
          </a:p>
          <a:p>
            <a:pPr algn="ctr"/>
            <a:r>
              <a:rPr lang="el-GR" b="1" dirty="0" smtClean="0">
                <a:solidFill>
                  <a:schemeClr val="bg2">
                    <a:lumMod val="10000"/>
                  </a:schemeClr>
                </a:solidFill>
              </a:rPr>
              <a:t> ΚΛΕΙΣΤΟΥ </a:t>
            </a:r>
            <a:r>
              <a:rPr lang="el-GR" b="1" smtClean="0">
                <a:solidFill>
                  <a:schemeClr val="bg2">
                    <a:lumMod val="10000"/>
                  </a:schemeClr>
                </a:solidFill>
              </a:rPr>
              <a:t>ΤΥΠΟΥ (</a:t>
            </a:r>
            <a:r>
              <a:rPr lang="el-GR" b="1" dirty="0" smtClean="0">
                <a:solidFill>
                  <a:schemeClr val="bg2">
                    <a:lumMod val="10000"/>
                  </a:schemeClr>
                </a:solidFill>
              </a:rPr>
              <a:t>7</a:t>
            </a:r>
            <a:r>
              <a:rPr lang="el-GR" b="1" smtClean="0">
                <a:solidFill>
                  <a:schemeClr val="bg2">
                    <a:lumMod val="10000"/>
                  </a:schemeClr>
                </a:solidFill>
              </a:rPr>
              <a:t>)</a:t>
            </a:r>
            <a:endParaRPr lang="el-GR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7" name="16 - Ορθογώνιο"/>
          <p:cNvSpPr/>
          <p:nvPr/>
        </p:nvSpPr>
        <p:spPr>
          <a:xfrm>
            <a:off x="2071670" y="5429264"/>
            <a:ext cx="3429024" cy="85725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b="1" dirty="0" smtClean="0">
                <a:solidFill>
                  <a:schemeClr val="bg2">
                    <a:lumMod val="10000"/>
                  </a:schemeClr>
                </a:solidFill>
              </a:rPr>
              <a:t>Μ.Μ : Φράση με </a:t>
            </a:r>
            <a:endParaRPr lang="en-US" b="1" dirty="0" smtClean="0">
              <a:solidFill>
                <a:schemeClr val="bg2">
                  <a:lumMod val="10000"/>
                </a:schemeClr>
              </a:solidFill>
            </a:endParaRPr>
          </a:p>
          <a:p>
            <a:pPr algn="ctr"/>
            <a:r>
              <a:rPr lang="el-GR" b="1" dirty="0" smtClean="0">
                <a:solidFill>
                  <a:schemeClr val="bg2">
                    <a:lumMod val="10000"/>
                  </a:schemeClr>
                </a:solidFill>
              </a:rPr>
              <a:t>ολοκληρωμένο νόημα</a:t>
            </a:r>
            <a:endParaRPr lang="el-GR" b="1" dirty="0">
              <a:solidFill>
                <a:schemeClr val="bg2">
                  <a:lumMod val="10000"/>
                </a:schemeClr>
              </a:solidFill>
            </a:endParaRPr>
          </a:p>
        </p:txBody>
      </p:sp>
      <p:grpSp>
        <p:nvGrpSpPr>
          <p:cNvPr id="26" name="25 - Ομάδα"/>
          <p:cNvGrpSpPr/>
          <p:nvPr/>
        </p:nvGrpSpPr>
        <p:grpSpPr>
          <a:xfrm>
            <a:off x="3500430" y="2928934"/>
            <a:ext cx="1928826" cy="2500330"/>
            <a:chOff x="3500430" y="2928934"/>
            <a:chExt cx="1928826" cy="2500330"/>
          </a:xfrm>
        </p:grpSpPr>
        <p:cxnSp>
          <p:nvCxnSpPr>
            <p:cNvPr id="19" name="18 - Shape"/>
            <p:cNvCxnSpPr/>
            <p:nvPr/>
          </p:nvCxnSpPr>
          <p:spPr>
            <a:xfrm rot="5400000">
              <a:off x="3679025" y="2750339"/>
              <a:ext cx="928694" cy="1285884"/>
            </a:xfrm>
            <a:prstGeom prst="bentConnector2">
              <a:avLst/>
            </a:prstGeom>
            <a:ln w="38100">
              <a:solidFill>
                <a:schemeClr val="accent3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19 - Shape"/>
            <p:cNvCxnSpPr/>
            <p:nvPr/>
          </p:nvCxnSpPr>
          <p:spPr>
            <a:xfrm rot="5400000">
              <a:off x="3536149" y="4179099"/>
              <a:ext cx="1571636" cy="928694"/>
            </a:xfrm>
            <a:prstGeom prst="bentConnector3">
              <a:avLst>
                <a:gd name="adj1" fmla="val 50000"/>
              </a:avLst>
            </a:prstGeom>
            <a:ln w="38100">
              <a:solidFill>
                <a:schemeClr val="accent3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23 - Ευθύγραμμο βέλος σύνδεσης"/>
            <p:cNvCxnSpPr/>
            <p:nvPr/>
          </p:nvCxnSpPr>
          <p:spPr>
            <a:xfrm>
              <a:off x="4786314" y="4214818"/>
              <a:ext cx="642942" cy="1588"/>
            </a:xfrm>
            <a:prstGeom prst="straightConnector1">
              <a:avLst/>
            </a:prstGeom>
            <a:ln w="28575">
              <a:solidFill>
                <a:schemeClr val="accent3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16" grpId="0" animBg="1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28596" y="357166"/>
            <a:ext cx="8534400" cy="758952"/>
          </a:xfrm>
        </p:spPr>
        <p:txBody>
          <a:bodyPr/>
          <a:lstStyle/>
          <a:p>
            <a:r>
              <a:rPr lang="el-GR" b="1" dirty="0" smtClean="0">
                <a:solidFill>
                  <a:schemeClr val="bg2">
                    <a:lumMod val="10000"/>
                  </a:schemeClr>
                </a:solidFill>
              </a:rPr>
              <a:t>Αποτίμηση εκπαιδευτικού υλικού (</a:t>
            </a:r>
            <a:r>
              <a:rPr lang="en-US" b="1" dirty="0" smtClean="0">
                <a:solidFill>
                  <a:schemeClr val="bg2">
                    <a:lumMod val="10000"/>
                  </a:schemeClr>
                </a:solidFill>
              </a:rPr>
              <a:t>3</a:t>
            </a:r>
            <a:r>
              <a:rPr lang="el-GR" b="1" dirty="0" smtClean="0">
                <a:solidFill>
                  <a:schemeClr val="bg2">
                    <a:lumMod val="10000"/>
                  </a:schemeClr>
                </a:solidFill>
              </a:rPr>
              <a:t>/3)</a:t>
            </a:r>
            <a:endParaRPr lang="el-GR" dirty="0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9144000" cy="357190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el-GR" sz="1000" i="1" dirty="0" smtClean="0">
                <a:solidFill>
                  <a:schemeClr val="tx2">
                    <a:lumMod val="10000"/>
                  </a:schemeClr>
                </a:solidFill>
              </a:rPr>
              <a:t>Πρόγραμμα Μεταπτυχιακών Σπουδών</a:t>
            </a:r>
          </a:p>
          <a:p>
            <a:pPr algn="ctr"/>
            <a:r>
              <a:rPr lang="el-GR" sz="1000" i="1" dirty="0" smtClean="0">
                <a:solidFill>
                  <a:schemeClr val="tx2">
                    <a:lumMod val="10000"/>
                  </a:schemeClr>
                </a:solidFill>
              </a:rPr>
              <a:t> «Επιστήμες της Αγωγής - Εξ Αποστάσεως Εκπαίδευση με την χρήση των ΤΠΕ </a:t>
            </a:r>
            <a:endParaRPr lang="el-GR" sz="1000" dirty="0" smtClean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EE8E-95B0-4B26-8A2D-877A731D7743}" type="slidenum">
              <a:rPr lang="el-GR" smtClean="0"/>
              <a:pPr/>
              <a:t>15</a:t>
            </a:fld>
            <a:endParaRPr lang="el-GR"/>
          </a:p>
        </p:txBody>
      </p:sp>
      <p:sp>
        <p:nvSpPr>
          <p:cNvPr id="5" name="4 - Θέση περιεχομένου"/>
          <p:cNvSpPr>
            <a:spLocks noGrp="1"/>
          </p:cNvSpPr>
          <p:nvPr>
            <p:ph sz="quarter" idx="1"/>
          </p:nvPr>
        </p:nvSpPr>
        <p:spPr>
          <a:xfrm>
            <a:off x="301752" y="1857364"/>
            <a:ext cx="8503920" cy="57150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l-GR" b="1" i="1" dirty="0" smtClean="0"/>
              <a:t>Αποτελέσματα – Κύρια Ευρήματα</a:t>
            </a:r>
            <a:endParaRPr lang="el-GR" b="1" i="1" dirty="0"/>
          </a:p>
        </p:txBody>
      </p:sp>
      <p:sp>
        <p:nvSpPr>
          <p:cNvPr id="6" name="5 - Θέση ημερομηνίας"/>
          <p:cNvSpPr txBox="1">
            <a:spLocks/>
          </p:cNvSpPr>
          <p:nvPr/>
        </p:nvSpPr>
        <p:spPr>
          <a:xfrm>
            <a:off x="3143240" y="6357958"/>
            <a:ext cx="3044952" cy="365760"/>
          </a:xfrm>
          <a:prstGeom prst="rect">
            <a:avLst/>
          </a:prstGeom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Ρέθυμνο, 2024</a:t>
            </a: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6 - Στρογγυλεμένο ορθογώνιο"/>
          <p:cNvSpPr/>
          <p:nvPr/>
        </p:nvSpPr>
        <p:spPr>
          <a:xfrm>
            <a:off x="285720" y="2428868"/>
            <a:ext cx="8501122" cy="1428760"/>
          </a:xfrm>
          <a:prstGeom prst="roundRect">
            <a:avLst/>
          </a:prstGeom>
          <a:noFill/>
          <a:ln w="57150">
            <a:solidFill>
              <a:schemeClr val="accent3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8" name="7 - TextBox"/>
          <p:cNvSpPr txBox="1"/>
          <p:nvPr/>
        </p:nvSpPr>
        <p:spPr>
          <a:xfrm>
            <a:off x="642910" y="2500306"/>
            <a:ext cx="7643867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l-GR" u="sng" dirty="0" smtClean="0"/>
              <a:t>1</a:t>
            </a:r>
            <a:r>
              <a:rPr lang="el-GR" u="sng" baseline="30000" dirty="0" smtClean="0"/>
              <a:t>ο</a:t>
            </a:r>
            <a:r>
              <a:rPr lang="el-GR" u="sng" dirty="0" smtClean="0"/>
              <a:t> Ερευνητικό Ερώτημα </a:t>
            </a:r>
          </a:p>
          <a:p>
            <a:pPr>
              <a:lnSpc>
                <a:spcPct val="150000"/>
              </a:lnSpc>
            </a:pPr>
            <a:r>
              <a:rPr lang="el-GR" dirty="0" smtClean="0"/>
              <a:t>Το Ε.Υ. διέπεται </a:t>
            </a:r>
            <a:r>
              <a:rPr lang="el-GR" dirty="0"/>
              <a:t>από τις αρχές και τη μεθοδολογία </a:t>
            </a:r>
            <a:r>
              <a:rPr lang="el-GR" dirty="0" smtClean="0"/>
              <a:t>της </a:t>
            </a:r>
            <a:r>
              <a:rPr lang="el-GR" dirty="0"/>
              <a:t>εξ αποστάσεως </a:t>
            </a:r>
            <a:r>
              <a:rPr lang="el-GR" dirty="0" smtClean="0"/>
              <a:t>εκπαίδευσης.</a:t>
            </a:r>
            <a:endParaRPr lang="el-GR" dirty="0"/>
          </a:p>
        </p:txBody>
      </p:sp>
      <p:sp>
        <p:nvSpPr>
          <p:cNvPr id="9" name="8 - Στρογγυλεμένο ορθογώνιο"/>
          <p:cNvSpPr/>
          <p:nvPr/>
        </p:nvSpPr>
        <p:spPr>
          <a:xfrm>
            <a:off x="285720" y="4286256"/>
            <a:ext cx="8501122" cy="1500198"/>
          </a:xfrm>
          <a:prstGeom prst="roundRect">
            <a:avLst/>
          </a:prstGeom>
          <a:noFill/>
          <a:ln w="57150">
            <a:solidFill>
              <a:schemeClr val="accent3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0" name="9 - TextBox"/>
          <p:cNvSpPr txBox="1"/>
          <p:nvPr/>
        </p:nvSpPr>
        <p:spPr>
          <a:xfrm>
            <a:off x="714348" y="4357694"/>
            <a:ext cx="7643867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l-GR" u="sng" dirty="0"/>
              <a:t>2</a:t>
            </a:r>
            <a:r>
              <a:rPr lang="el-GR" u="sng" baseline="30000" dirty="0" smtClean="0"/>
              <a:t>ο</a:t>
            </a:r>
            <a:r>
              <a:rPr lang="el-GR" u="sng" dirty="0" smtClean="0"/>
              <a:t> Ερευνητικό Ερώτημα</a:t>
            </a:r>
          </a:p>
          <a:p>
            <a:pPr>
              <a:lnSpc>
                <a:spcPct val="150000"/>
              </a:lnSpc>
            </a:pPr>
            <a:r>
              <a:rPr lang="el-GR" dirty="0" smtClean="0"/>
              <a:t>Το Ε.Υ. έχει </a:t>
            </a:r>
            <a:r>
              <a:rPr lang="el-GR" dirty="0"/>
              <a:t>δημιουργηθεί σύμφωνα με τις αρχές της Πολυμεσικής </a:t>
            </a:r>
            <a:r>
              <a:rPr lang="el-GR" dirty="0" smtClean="0"/>
              <a:t>Μάθησης.</a:t>
            </a:r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b="1" dirty="0" smtClean="0">
                <a:solidFill>
                  <a:schemeClr val="bg2">
                    <a:lumMod val="10000"/>
                  </a:schemeClr>
                </a:solidFill>
              </a:rPr>
              <a:t>Συμπεράσματα (1/4)</a:t>
            </a:r>
            <a:endParaRPr lang="el-GR" b="1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9144000" cy="357166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el-GR" sz="1000" i="1" dirty="0" smtClean="0">
                <a:solidFill>
                  <a:schemeClr val="tx2">
                    <a:lumMod val="10000"/>
                  </a:schemeClr>
                </a:solidFill>
              </a:rPr>
              <a:t>Πρόγραμμα Μεταπτυχιακών Σπουδών</a:t>
            </a:r>
          </a:p>
          <a:p>
            <a:pPr algn="ctr"/>
            <a:r>
              <a:rPr lang="el-GR" sz="1000" i="1" dirty="0" smtClean="0">
                <a:solidFill>
                  <a:schemeClr val="tx2">
                    <a:lumMod val="10000"/>
                  </a:schemeClr>
                </a:solidFill>
              </a:rPr>
              <a:t> «Επιστήμες της Αγωγής - Εξ Αποστάσεως Εκπαίδευση με την χρήση των ΤΠΕ </a:t>
            </a:r>
            <a:endParaRPr lang="el-GR" sz="1000" dirty="0" smtClean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EE8E-95B0-4B26-8A2D-877A731D7743}" type="slidenum">
              <a:rPr lang="el-GR" smtClean="0"/>
              <a:pPr/>
              <a:t>16</a:t>
            </a:fld>
            <a:endParaRPr lang="el-GR"/>
          </a:p>
        </p:txBody>
      </p:sp>
      <p:sp>
        <p:nvSpPr>
          <p:cNvPr id="7" name="6 - Θέση περιεχομένου"/>
          <p:cNvSpPr>
            <a:spLocks noGrp="1"/>
          </p:cNvSpPr>
          <p:nvPr>
            <p:ph sz="half" idx="1"/>
          </p:nvPr>
        </p:nvSpPr>
        <p:spPr>
          <a:xfrm>
            <a:off x="301752" y="2143116"/>
            <a:ext cx="3841620" cy="4143404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60000"/>
              </a:lnSpc>
            </a:pPr>
            <a:r>
              <a:rPr lang="el-GR" sz="2900" dirty="0" smtClean="0"/>
              <a:t>Επιστημονική συνοχή &amp; τεκμηρίωση</a:t>
            </a:r>
          </a:p>
          <a:p>
            <a:pPr>
              <a:lnSpc>
                <a:spcPct val="160000"/>
              </a:lnSpc>
            </a:pPr>
            <a:endParaRPr lang="el-GR" sz="2900" dirty="0" smtClean="0"/>
          </a:p>
          <a:p>
            <a:pPr>
              <a:lnSpc>
                <a:spcPct val="160000"/>
              </a:lnSpc>
            </a:pPr>
            <a:r>
              <a:rPr lang="el-GR" sz="2900" dirty="0" smtClean="0"/>
              <a:t>Απλή- κατανοητή παρουσίαση</a:t>
            </a:r>
          </a:p>
          <a:p>
            <a:pPr>
              <a:lnSpc>
                <a:spcPct val="160000"/>
              </a:lnSpc>
            </a:pPr>
            <a:endParaRPr lang="el-GR" sz="2900" dirty="0" smtClean="0"/>
          </a:p>
          <a:p>
            <a:pPr>
              <a:lnSpc>
                <a:spcPct val="160000"/>
              </a:lnSpc>
            </a:pPr>
            <a:r>
              <a:rPr lang="el-GR" sz="2900" dirty="0" smtClean="0"/>
              <a:t>Ευχρηστία</a:t>
            </a:r>
          </a:p>
          <a:p>
            <a:pPr>
              <a:lnSpc>
                <a:spcPct val="160000"/>
              </a:lnSpc>
            </a:pPr>
            <a:endParaRPr lang="el-GR" sz="2900" dirty="0" smtClean="0"/>
          </a:p>
          <a:p>
            <a:pPr>
              <a:lnSpc>
                <a:spcPct val="160000"/>
              </a:lnSpc>
            </a:pPr>
            <a:r>
              <a:rPr lang="el-GR" sz="2900" dirty="0" smtClean="0"/>
              <a:t>Καθοδήγηση στη μελέτη</a:t>
            </a:r>
          </a:p>
          <a:p>
            <a:pPr>
              <a:lnSpc>
                <a:spcPct val="160000"/>
              </a:lnSpc>
              <a:buNone/>
            </a:pPr>
            <a:endParaRPr lang="el-GR" dirty="0"/>
          </a:p>
        </p:txBody>
      </p:sp>
      <p:sp>
        <p:nvSpPr>
          <p:cNvPr id="8" name="7 - Θέση περιεχομένου"/>
          <p:cNvSpPr>
            <a:spLocks noGrp="1"/>
          </p:cNvSpPr>
          <p:nvPr>
            <p:ph sz="half" idx="2"/>
          </p:nvPr>
        </p:nvSpPr>
        <p:spPr>
          <a:xfrm>
            <a:off x="4500562" y="2214554"/>
            <a:ext cx="4338638" cy="3286148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el-GR" sz="2000" dirty="0" smtClean="0"/>
              <a:t>Δυνατότητα </a:t>
            </a:r>
            <a:r>
              <a:rPr lang="el-GR" sz="2000" dirty="0" err="1" smtClean="0"/>
              <a:t>αναστοχασμού</a:t>
            </a:r>
            <a:r>
              <a:rPr lang="el-GR" sz="2000" dirty="0" smtClean="0"/>
              <a:t>- </a:t>
            </a:r>
            <a:r>
              <a:rPr lang="el-GR" sz="2000" dirty="0" err="1" smtClean="0"/>
              <a:t>αυτοαξιολόγησης</a:t>
            </a:r>
            <a:r>
              <a:rPr lang="el-GR" sz="2000" dirty="0" smtClean="0"/>
              <a:t> </a:t>
            </a:r>
          </a:p>
          <a:p>
            <a:pPr>
              <a:lnSpc>
                <a:spcPct val="170000"/>
              </a:lnSpc>
            </a:pPr>
            <a:endParaRPr lang="el-GR" sz="2000" dirty="0" smtClean="0"/>
          </a:p>
          <a:p>
            <a:pPr>
              <a:lnSpc>
                <a:spcPct val="170000"/>
              </a:lnSpc>
            </a:pPr>
            <a:r>
              <a:rPr lang="el-GR" sz="2000" dirty="0" smtClean="0"/>
              <a:t>Σαφήνεια σκοπού- προσδοκώμενων μαθησιακών αποτελεσμάτων</a:t>
            </a:r>
            <a:endParaRPr lang="el-GR" sz="2000" dirty="0"/>
          </a:p>
        </p:txBody>
      </p:sp>
      <p:sp>
        <p:nvSpPr>
          <p:cNvPr id="6" name="5 - Θέση ημερομηνίας"/>
          <p:cNvSpPr txBox="1">
            <a:spLocks/>
          </p:cNvSpPr>
          <p:nvPr/>
        </p:nvSpPr>
        <p:spPr>
          <a:xfrm>
            <a:off x="3143240" y="6357958"/>
            <a:ext cx="3044952" cy="365760"/>
          </a:xfrm>
          <a:prstGeom prst="rect">
            <a:avLst/>
          </a:prstGeom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Ρέθυμνο, 2024</a:t>
            </a: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8 - TextBox"/>
          <p:cNvSpPr txBox="1"/>
          <p:nvPr/>
        </p:nvSpPr>
        <p:spPr>
          <a:xfrm>
            <a:off x="2071670" y="1714488"/>
            <a:ext cx="5286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b="1" i="1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l-GR" b="1" i="1" baseline="30000" dirty="0" smtClean="0">
                <a:latin typeface="Arial" pitchFamily="34" charset="0"/>
                <a:cs typeface="Arial" pitchFamily="34" charset="0"/>
              </a:rPr>
              <a:t>ο</a:t>
            </a:r>
            <a:r>
              <a:rPr lang="el-GR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l-GR" b="1" i="1" dirty="0" smtClean="0"/>
              <a:t>ΕΡΕΥΝΗΤΙΚΟ ΕΡΩΤΗΜΑ</a:t>
            </a:r>
            <a:endParaRPr lang="el-GR" b="1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4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4" presetClass="entr" presetSubtype="0" ac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28596" y="285728"/>
            <a:ext cx="8534400" cy="758952"/>
          </a:xfrm>
        </p:spPr>
        <p:txBody>
          <a:bodyPr/>
          <a:lstStyle/>
          <a:p>
            <a:r>
              <a:rPr lang="el-GR" b="1" dirty="0" smtClean="0">
                <a:solidFill>
                  <a:schemeClr val="bg2">
                    <a:lumMod val="10000"/>
                  </a:schemeClr>
                </a:solidFill>
              </a:rPr>
              <a:t>Συμπεράσματα (2/4)</a:t>
            </a:r>
            <a:endParaRPr lang="el-GR" dirty="0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9144000" cy="428604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el-GR" sz="1000" i="1" dirty="0" smtClean="0">
                <a:solidFill>
                  <a:schemeClr val="tx2">
                    <a:lumMod val="10000"/>
                  </a:schemeClr>
                </a:solidFill>
              </a:rPr>
              <a:t>Πρόγραμμα Μεταπτυχιακών Σπουδών</a:t>
            </a:r>
          </a:p>
          <a:p>
            <a:pPr algn="ctr"/>
            <a:r>
              <a:rPr lang="el-GR" sz="1000" i="1" dirty="0" smtClean="0">
                <a:solidFill>
                  <a:schemeClr val="tx2">
                    <a:lumMod val="10000"/>
                  </a:schemeClr>
                </a:solidFill>
              </a:rPr>
              <a:t> «Επιστήμες της Αγωγής - Εξ Αποστάσεως Εκπαίδευση με την χρήση των ΤΠΕ </a:t>
            </a:r>
            <a:endParaRPr lang="el-GR" sz="1000" dirty="0" smtClean="0">
              <a:solidFill>
                <a:schemeClr val="tx2">
                  <a:lumMod val="10000"/>
                </a:schemeClr>
              </a:solidFill>
            </a:endParaRPr>
          </a:p>
          <a:p>
            <a:r>
              <a:rPr lang="el-GR" i="1" dirty="0" smtClean="0"/>
              <a:t>(e-Learning)»: .Διπλωματική Εργασία</a:t>
            </a:r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EE8E-95B0-4B26-8A2D-877A731D7743}" type="slidenum">
              <a:rPr lang="el-GR" smtClean="0"/>
              <a:pPr/>
              <a:t>17</a:t>
            </a:fld>
            <a:endParaRPr lang="el-GR"/>
          </a:p>
        </p:txBody>
      </p:sp>
      <p:sp>
        <p:nvSpPr>
          <p:cNvPr id="5" name="4 - Θέση περιεχομένου"/>
          <p:cNvSpPr>
            <a:spLocks noGrp="1"/>
          </p:cNvSpPr>
          <p:nvPr>
            <p:ph sz="quarter" idx="1"/>
          </p:nvPr>
        </p:nvSpPr>
        <p:spPr>
          <a:xfrm>
            <a:off x="500034" y="4071942"/>
            <a:ext cx="8143932" cy="2071702"/>
          </a:xfrm>
        </p:spPr>
        <p:txBody>
          <a:bodyPr/>
          <a:lstStyle/>
          <a:p>
            <a:r>
              <a:rPr lang="el-GR" dirty="0" smtClean="0"/>
              <a:t>Ευχρηστία Ε.Υ. – </a:t>
            </a:r>
            <a:r>
              <a:rPr lang="el-GR" dirty="0" err="1" smtClean="0"/>
              <a:t>Σταυγιανουδάκη</a:t>
            </a:r>
            <a:r>
              <a:rPr lang="el-GR" dirty="0" smtClean="0"/>
              <a:t> &amp; </a:t>
            </a:r>
            <a:r>
              <a:rPr lang="el-GR" dirty="0" err="1" smtClean="0"/>
              <a:t>Καλογιαννάκη</a:t>
            </a:r>
            <a:r>
              <a:rPr lang="el-GR" dirty="0" smtClean="0"/>
              <a:t> (2019)</a:t>
            </a:r>
          </a:p>
          <a:p>
            <a:endParaRPr lang="el-GR" dirty="0" smtClean="0"/>
          </a:p>
          <a:p>
            <a:r>
              <a:rPr lang="el-GR" dirty="0" smtClean="0"/>
              <a:t>Αρχές ΕξΑΕ - Σπανακά &amp; Λιοναράκη (2017)</a:t>
            </a:r>
          </a:p>
          <a:p>
            <a:endParaRPr lang="el-GR" dirty="0" smtClean="0"/>
          </a:p>
          <a:p>
            <a:endParaRPr lang="el-GR" dirty="0"/>
          </a:p>
        </p:txBody>
      </p:sp>
      <p:sp>
        <p:nvSpPr>
          <p:cNvPr id="6" name="5 - Θέση ημερομηνίας"/>
          <p:cNvSpPr txBox="1">
            <a:spLocks/>
          </p:cNvSpPr>
          <p:nvPr/>
        </p:nvSpPr>
        <p:spPr>
          <a:xfrm>
            <a:off x="3143240" y="6357958"/>
            <a:ext cx="3044952" cy="365760"/>
          </a:xfrm>
          <a:prstGeom prst="rect">
            <a:avLst/>
          </a:prstGeom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Ρέθυμνο, 2024</a:t>
            </a: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6 - TextBox"/>
          <p:cNvSpPr txBox="1"/>
          <p:nvPr/>
        </p:nvSpPr>
        <p:spPr>
          <a:xfrm>
            <a:off x="1928794" y="1643050"/>
            <a:ext cx="5286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l-GR" b="1" i="1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l-GR" b="1" i="1" baseline="30000" dirty="0" smtClean="0">
                <a:latin typeface="Arial" pitchFamily="34" charset="0"/>
                <a:cs typeface="Arial" pitchFamily="34" charset="0"/>
              </a:rPr>
              <a:t>ο</a:t>
            </a:r>
            <a:r>
              <a:rPr lang="el-GR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l-GR" b="1" i="1" dirty="0" smtClean="0"/>
              <a:t>ΕΡΕΥΝΗΤΙΚΟ ΕΡΩΤΗΜΑ</a:t>
            </a:r>
            <a:endParaRPr lang="el-GR" b="1" i="1" dirty="0"/>
          </a:p>
        </p:txBody>
      </p:sp>
      <p:sp>
        <p:nvSpPr>
          <p:cNvPr id="10" name="9 - Βέλος προς τα κάτω"/>
          <p:cNvSpPr/>
          <p:nvPr/>
        </p:nvSpPr>
        <p:spPr>
          <a:xfrm>
            <a:off x="3714744" y="3143248"/>
            <a:ext cx="642942" cy="785818"/>
          </a:xfrm>
          <a:prstGeom prst="downArrow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1" name="10 - Βέλος προς τα κάτω"/>
          <p:cNvSpPr/>
          <p:nvPr/>
        </p:nvSpPr>
        <p:spPr>
          <a:xfrm>
            <a:off x="5715008" y="3143248"/>
            <a:ext cx="642942" cy="785818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2" name="11 - Βέλος προς τα κάτω"/>
          <p:cNvSpPr/>
          <p:nvPr/>
        </p:nvSpPr>
        <p:spPr>
          <a:xfrm>
            <a:off x="1714480" y="3143248"/>
            <a:ext cx="642942" cy="785818"/>
          </a:xfrm>
          <a:prstGeom prst="downArrow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3" name="12 - TextBox"/>
          <p:cNvSpPr txBox="1"/>
          <p:nvPr/>
        </p:nvSpPr>
        <p:spPr>
          <a:xfrm>
            <a:off x="1000100" y="2500306"/>
            <a:ext cx="65008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b="1" i="1" dirty="0" smtClean="0">
                <a:solidFill>
                  <a:schemeClr val="tx2">
                    <a:lumMod val="10000"/>
                  </a:schemeClr>
                </a:solidFill>
              </a:rPr>
              <a:t>Προγενέστερες Έρευνες – Σύγκλιση Αποτελεσμάτων</a:t>
            </a:r>
            <a:endParaRPr lang="el-GR" b="1" i="1" dirty="0">
              <a:solidFill>
                <a:schemeClr val="tx2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28596" y="357166"/>
            <a:ext cx="8534400" cy="758952"/>
          </a:xfrm>
        </p:spPr>
        <p:txBody>
          <a:bodyPr/>
          <a:lstStyle/>
          <a:p>
            <a:r>
              <a:rPr lang="el-GR" b="1" dirty="0" smtClean="0">
                <a:solidFill>
                  <a:schemeClr val="bg2">
                    <a:lumMod val="10000"/>
                  </a:schemeClr>
                </a:solidFill>
              </a:rPr>
              <a:t>Συμπεράσματα (3/4)</a:t>
            </a:r>
            <a:endParaRPr lang="el-GR" dirty="0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9144000" cy="357190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el-GR" sz="1000" i="1" dirty="0" smtClean="0">
                <a:solidFill>
                  <a:schemeClr val="tx2">
                    <a:lumMod val="10000"/>
                  </a:schemeClr>
                </a:solidFill>
              </a:rPr>
              <a:t>Πρόγραμμα Μεταπτυχιακών Σπουδών</a:t>
            </a:r>
          </a:p>
          <a:p>
            <a:pPr algn="ctr"/>
            <a:r>
              <a:rPr lang="el-GR" sz="1000" i="1" dirty="0" smtClean="0">
                <a:solidFill>
                  <a:schemeClr val="tx2">
                    <a:lumMod val="10000"/>
                  </a:schemeClr>
                </a:solidFill>
              </a:rPr>
              <a:t> «Επιστήμες της Αγωγής - Εξ Αποστάσεως Εκπαίδευση με την χρήση των ΤΠΕ </a:t>
            </a:r>
            <a:endParaRPr lang="el-GR" sz="1000" dirty="0" smtClean="0">
              <a:solidFill>
                <a:schemeClr val="tx2">
                  <a:lumMod val="10000"/>
                </a:schemeClr>
              </a:solidFill>
            </a:endParaRPr>
          </a:p>
          <a:p>
            <a:r>
              <a:rPr lang="el-GR" i="1" dirty="0" smtClean="0"/>
              <a:t>(e-Learning)»: .Διπλωματική Εργασία</a:t>
            </a:r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EE8E-95B0-4B26-8A2D-877A731D7743}" type="slidenum">
              <a:rPr lang="el-GR" smtClean="0"/>
              <a:pPr/>
              <a:t>18</a:t>
            </a:fld>
            <a:endParaRPr lang="el-GR"/>
          </a:p>
        </p:txBody>
      </p:sp>
      <p:pic>
        <p:nvPicPr>
          <p:cNvPr id="9" name="8 - Θέση περιεχομένου" descr="mayer.PN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14282" y="3571876"/>
            <a:ext cx="8715436" cy="2714644"/>
          </a:xfrm>
        </p:spPr>
      </p:pic>
      <p:sp>
        <p:nvSpPr>
          <p:cNvPr id="6" name="5 - Θέση ημερομηνίας"/>
          <p:cNvSpPr txBox="1">
            <a:spLocks/>
          </p:cNvSpPr>
          <p:nvPr/>
        </p:nvSpPr>
        <p:spPr>
          <a:xfrm>
            <a:off x="3143240" y="6357958"/>
            <a:ext cx="3044952" cy="365760"/>
          </a:xfrm>
          <a:prstGeom prst="rect">
            <a:avLst/>
          </a:prstGeom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Ρέθυμνο, 2024</a:t>
            </a: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6 - TextBox"/>
          <p:cNvSpPr txBox="1"/>
          <p:nvPr/>
        </p:nvSpPr>
        <p:spPr>
          <a:xfrm>
            <a:off x="1928794" y="1643050"/>
            <a:ext cx="5286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i="1" dirty="0">
                <a:latin typeface="Arial" pitchFamily="34" charset="0"/>
                <a:cs typeface="Arial" pitchFamily="34" charset="0"/>
              </a:rPr>
              <a:t>2</a:t>
            </a:r>
            <a:r>
              <a:rPr lang="el-GR" b="1" i="1" baseline="30000" dirty="0" smtClean="0">
                <a:latin typeface="Arial" pitchFamily="34" charset="0"/>
                <a:cs typeface="Arial" pitchFamily="34" charset="0"/>
              </a:rPr>
              <a:t>ο</a:t>
            </a:r>
            <a:r>
              <a:rPr lang="el-GR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l-GR" b="1" i="1" dirty="0" smtClean="0"/>
              <a:t>ΕΡΕΥΝΗΤΙΚΟ ΕΡΩΤΗΜΑ</a:t>
            </a:r>
            <a:endParaRPr lang="el-GR" b="1" i="1" dirty="0"/>
          </a:p>
        </p:txBody>
      </p:sp>
      <p:sp>
        <p:nvSpPr>
          <p:cNvPr id="10" name="9 - TextBox"/>
          <p:cNvSpPr txBox="1"/>
          <p:nvPr/>
        </p:nvSpPr>
        <p:spPr>
          <a:xfrm>
            <a:off x="357158" y="2357430"/>
            <a:ext cx="8358246" cy="872868"/>
          </a:xfrm>
          <a:prstGeom prst="rect">
            <a:avLst/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l-GR" dirty="0" smtClean="0">
                <a:solidFill>
                  <a:schemeClr val="tx2">
                    <a:lumMod val="10000"/>
                  </a:schemeClr>
                </a:solidFill>
              </a:rPr>
              <a:t>Το Ε.Υ. έχει δημιουργηθεί σύμφωνα με τις αρχές της Θεωρίας </a:t>
            </a:r>
            <a:endParaRPr lang="en-US" dirty="0" smtClean="0">
              <a:solidFill>
                <a:schemeClr val="tx2">
                  <a:lumMod val="10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l-GR" dirty="0" smtClean="0">
                <a:solidFill>
                  <a:schemeClr val="tx2">
                    <a:lumMod val="10000"/>
                  </a:schemeClr>
                </a:solidFill>
              </a:rPr>
              <a:t>της </a:t>
            </a:r>
            <a:r>
              <a:rPr lang="el-GR" b="1" i="1" u="sng" dirty="0" smtClean="0">
                <a:solidFill>
                  <a:schemeClr val="tx2">
                    <a:lumMod val="10000"/>
                  </a:schemeClr>
                </a:solidFill>
              </a:rPr>
              <a:t>Πολυμεσικής Μάθησης του </a:t>
            </a:r>
            <a:r>
              <a:rPr lang="en-US" b="1" i="1" u="sng" dirty="0" smtClean="0">
                <a:solidFill>
                  <a:schemeClr val="tx2">
                    <a:lumMod val="10000"/>
                  </a:schemeClr>
                </a:solidFill>
              </a:rPr>
              <a:t>Mayer.</a:t>
            </a:r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357158" y="357166"/>
            <a:ext cx="8534400" cy="616076"/>
          </a:xfrm>
        </p:spPr>
        <p:txBody>
          <a:bodyPr/>
          <a:lstStyle/>
          <a:p>
            <a:r>
              <a:rPr lang="el-GR" b="1" dirty="0" smtClean="0">
                <a:solidFill>
                  <a:schemeClr val="bg2">
                    <a:lumMod val="10000"/>
                  </a:schemeClr>
                </a:solidFill>
              </a:rPr>
              <a:t>Συμπεράσματα (</a:t>
            </a:r>
            <a:r>
              <a:rPr lang="en-US" b="1" dirty="0" smtClean="0">
                <a:solidFill>
                  <a:schemeClr val="bg2">
                    <a:lumMod val="10000"/>
                  </a:schemeClr>
                </a:solidFill>
              </a:rPr>
              <a:t>4</a:t>
            </a:r>
            <a:r>
              <a:rPr lang="el-GR" b="1" dirty="0" smtClean="0">
                <a:solidFill>
                  <a:schemeClr val="bg2">
                    <a:lumMod val="10000"/>
                  </a:schemeClr>
                </a:solidFill>
              </a:rPr>
              <a:t>/4)</a:t>
            </a:r>
            <a:endParaRPr lang="el-GR" dirty="0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9144000" cy="357190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el-GR" sz="1000" i="1" dirty="0" smtClean="0">
                <a:solidFill>
                  <a:schemeClr val="tx2">
                    <a:lumMod val="10000"/>
                  </a:schemeClr>
                </a:solidFill>
              </a:rPr>
              <a:t>Πρόγραμμα Μεταπτυχιακών Σπουδών</a:t>
            </a:r>
          </a:p>
          <a:p>
            <a:pPr algn="ctr"/>
            <a:r>
              <a:rPr lang="el-GR" sz="1000" i="1" dirty="0" smtClean="0">
                <a:solidFill>
                  <a:schemeClr val="tx2">
                    <a:lumMod val="10000"/>
                  </a:schemeClr>
                </a:solidFill>
              </a:rPr>
              <a:t> «Επιστήμες της Αγωγής - Εξ Αποστάσεως Εκπαίδευση με την χρήση των ΤΠΕ </a:t>
            </a:r>
            <a:endParaRPr lang="el-GR" sz="1000" dirty="0" smtClean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EE8E-95B0-4B26-8A2D-877A731D7743}" type="slidenum">
              <a:rPr lang="el-GR" smtClean="0"/>
              <a:pPr/>
              <a:t>19</a:t>
            </a:fld>
            <a:endParaRPr lang="el-GR"/>
          </a:p>
        </p:txBody>
      </p:sp>
      <p:sp>
        <p:nvSpPr>
          <p:cNvPr id="6" name="5 - Θέση ημερομηνίας"/>
          <p:cNvSpPr txBox="1">
            <a:spLocks/>
          </p:cNvSpPr>
          <p:nvPr/>
        </p:nvSpPr>
        <p:spPr>
          <a:xfrm>
            <a:off x="3143240" y="6357958"/>
            <a:ext cx="3044952" cy="365760"/>
          </a:xfrm>
          <a:prstGeom prst="rect">
            <a:avLst/>
          </a:prstGeom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Ρέθυμνο, 2024</a:t>
            </a: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6 - Επεξήγηση με γραμμή 1"/>
          <p:cNvSpPr/>
          <p:nvPr/>
        </p:nvSpPr>
        <p:spPr>
          <a:xfrm>
            <a:off x="1500166" y="1500174"/>
            <a:ext cx="3786214" cy="2428892"/>
          </a:xfrm>
          <a:prstGeom prst="borderCallout1">
            <a:avLst>
              <a:gd name="adj1" fmla="val 18750"/>
              <a:gd name="adj2" fmla="val -8333"/>
              <a:gd name="adj3" fmla="val 98936"/>
              <a:gd name="adj4" fmla="val -33111"/>
            </a:avLst>
          </a:prstGeom>
          <a:solidFill>
            <a:schemeClr val="bg2"/>
          </a:solidFill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b="1" i="1" dirty="0" smtClean="0">
                <a:solidFill>
                  <a:schemeClr val="tx2">
                    <a:lumMod val="10000"/>
                  </a:schemeClr>
                </a:solidFill>
              </a:rPr>
              <a:t>Δυνατά Σημεία</a:t>
            </a:r>
          </a:p>
          <a:p>
            <a:pPr marL="342900" indent="-342900">
              <a:buAutoNum type="arabicPeriod"/>
            </a:pPr>
            <a:r>
              <a:rPr lang="el-GR" dirty="0" smtClean="0">
                <a:solidFill>
                  <a:schemeClr val="tx2">
                    <a:lumMod val="10000"/>
                  </a:schemeClr>
                </a:solidFill>
              </a:rPr>
              <a:t>Εφαρμογή της Πολυμεσικής Μάθησης του </a:t>
            </a:r>
            <a:r>
              <a:rPr lang="en-US" dirty="0" smtClean="0">
                <a:solidFill>
                  <a:schemeClr val="tx2">
                    <a:lumMod val="10000"/>
                  </a:schemeClr>
                </a:solidFill>
              </a:rPr>
              <a:t>Mayer.</a:t>
            </a:r>
          </a:p>
          <a:p>
            <a:pPr marL="342900" indent="-342900">
              <a:buAutoNum type="arabicPeriod"/>
            </a:pPr>
            <a:r>
              <a:rPr lang="el-GR" dirty="0" smtClean="0">
                <a:solidFill>
                  <a:schemeClr val="tx2">
                    <a:lumMod val="10000"/>
                  </a:schemeClr>
                </a:solidFill>
              </a:rPr>
              <a:t>Αλληλεπίδραση εκπαιδευόμενου με το Ε.Υ με τη χρήση των βίντεο.</a:t>
            </a:r>
          </a:p>
          <a:p>
            <a:pPr marL="342900" indent="-342900">
              <a:buAutoNum type="arabicPeriod"/>
            </a:pPr>
            <a:r>
              <a:rPr lang="el-GR" dirty="0" smtClean="0">
                <a:solidFill>
                  <a:schemeClr val="tx2">
                    <a:lumMod val="10000"/>
                  </a:schemeClr>
                </a:solidFill>
              </a:rPr>
              <a:t>Ενίσχυση γνωστικού αντικειμένου μέσω των εφαρμογών.</a:t>
            </a:r>
            <a:endParaRPr lang="el-GR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9" name="8 - Επεξήγηση με γραμμή 1"/>
          <p:cNvSpPr/>
          <p:nvPr/>
        </p:nvSpPr>
        <p:spPr>
          <a:xfrm>
            <a:off x="1571604" y="4000504"/>
            <a:ext cx="3714776" cy="2357454"/>
          </a:xfrm>
          <a:prstGeom prst="borderCallout1">
            <a:avLst>
              <a:gd name="adj1" fmla="val 65731"/>
              <a:gd name="adj2" fmla="val -8646"/>
              <a:gd name="adj3" fmla="val -4211"/>
              <a:gd name="adj4" fmla="val -35252"/>
            </a:avLst>
          </a:prstGeom>
          <a:solidFill>
            <a:schemeClr val="bg2"/>
          </a:solidFill>
          <a:ln w="28575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b="1" dirty="0" smtClean="0">
                <a:solidFill>
                  <a:schemeClr val="tx2">
                    <a:lumMod val="10000"/>
                  </a:schemeClr>
                </a:solidFill>
              </a:rPr>
              <a:t>Προτεινόμενες Αλλαγές</a:t>
            </a:r>
          </a:p>
          <a:p>
            <a:pPr marL="342900" indent="-342900">
              <a:buAutoNum type="arabicPeriod"/>
            </a:pPr>
            <a:r>
              <a:rPr lang="el-GR" dirty="0" smtClean="0">
                <a:solidFill>
                  <a:schemeClr val="tx2">
                    <a:lumMod val="10000"/>
                  </a:schemeClr>
                </a:solidFill>
              </a:rPr>
              <a:t>Εισαγωγικές Δραστηριότητες</a:t>
            </a:r>
          </a:p>
          <a:p>
            <a:pPr marL="342900" indent="-342900">
              <a:buAutoNum type="arabicPeriod"/>
            </a:pPr>
            <a:r>
              <a:rPr lang="el-GR" dirty="0" smtClean="0">
                <a:solidFill>
                  <a:schemeClr val="tx2">
                    <a:lumMod val="10000"/>
                  </a:schemeClr>
                </a:solidFill>
              </a:rPr>
              <a:t>Ενίσχυση γνωστικού αντικειμένου με ηχητικά στοιχεία.</a:t>
            </a:r>
          </a:p>
          <a:p>
            <a:pPr marL="342900" indent="-342900">
              <a:buAutoNum type="arabicPeriod"/>
            </a:pPr>
            <a:r>
              <a:rPr lang="el-GR" dirty="0" smtClean="0">
                <a:solidFill>
                  <a:schemeClr val="tx2">
                    <a:lumMod val="10000"/>
                  </a:schemeClr>
                </a:solidFill>
              </a:rPr>
              <a:t>Σαφείς οδηγίες για τη λειτουργία του φόρουμ.</a:t>
            </a:r>
            <a:endParaRPr lang="el-GR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10" name="9 - TextBox"/>
          <p:cNvSpPr txBox="1"/>
          <p:nvPr/>
        </p:nvSpPr>
        <p:spPr>
          <a:xfrm>
            <a:off x="5357818" y="1643050"/>
            <a:ext cx="350046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i="1" dirty="0">
                <a:latin typeface="Arial" pitchFamily="34" charset="0"/>
                <a:cs typeface="Arial" pitchFamily="34" charset="0"/>
              </a:rPr>
              <a:t>2</a:t>
            </a:r>
            <a:r>
              <a:rPr lang="el-GR" b="1" i="1" baseline="30000" dirty="0" smtClean="0">
                <a:latin typeface="Arial" pitchFamily="34" charset="0"/>
                <a:cs typeface="Arial" pitchFamily="34" charset="0"/>
              </a:rPr>
              <a:t>ο</a:t>
            </a:r>
            <a:r>
              <a:rPr lang="el-GR" b="1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l-GR" b="1" i="1" dirty="0" smtClean="0"/>
              <a:t>ΕΡΕΥΝΗΤΙΚΟ ΕΡΩΤΗΜΑ</a:t>
            </a:r>
            <a:endParaRPr lang="el-GR" b="1" i="1" dirty="0"/>
          </a:p>
        </p:txBody>
      </p:sp>
      <p:sp>
        <p:nvSpPr>
          <p:cNvPr id="19" name="18 - Ορθογώνιο"/>
          <p:cNvSpPr/>
          <p:nvPr/>
        </p:nvSpPr>
        <p:spPr>
          <a:xfrm>
            <a:off x="5786446" y="2500306"/>
            <a:ext cx="2857520" cy="350046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el-GR" dirty="0" smtClean="0">
                <a:solidFill>
                  <a:schemeClr val="tx2">
                    <a:lumMod val="10000"/>
                  </a:schemeClr>
                </a:solidFill>
              </a:rPr>
              <a:t>Η ΑΠΟΤΙΜΗΣΗ ΣΥΜΦΩΝΕΙ ΜΕ ΤΗΝ ΕΡΕΥΝΑ ΤΩΝ </a:t>
            </a:r>
            <a:r>
              <a:rPr lang="el-GR" b="1" i="1" dirty="0" smtClean="0">
                <a:solidFill>
                  <a:schemeClr val="tx2">
                    <a:lumMod val="10000"/>
                  </a:schemeClr>
                </a:solidFill>
              </a:rPr>
              <a:t>ΠΑΠΑΪΩΑΝΝΟΥ, ΚΟΥΤΡΟΜΑΝΟΥ, ΚΩΤΣΙΔΗ &amp; ΑΝΑΣΤΑΣΙΑΔΗ (2021)</a:t>
            </a:r>
            <a:endParaRPr lang="el-GR" b="1" i="1" dirty="0">
              <a:solidFill>
                <a:schemeClr val="tx2">
                  <a:lumMod val="1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28596" y="285728"/>
            <a:ext cx="8534400" cy="758952"/>
          </a:xfrm>
        </p:spPr>
        <p:txBody>
          <a:bodyPr/>
          <a:lstStyle/>
          <a:p>
            <a:r>
              <a:rPr lang="el-GR" b="1" dirty="0" smtClean="0">
                <a:solidFill>
                  <a:schemeClr val="tx2">
                    <a:lumMod val="10000"/>
                  </a:schemeClr>
                </a:solidFill>
              </a:rPr>
              <a:t>Περιορισμοί της Έρευνας</a:t>
            </a:r>
            <a:endParaRPr lang="el-GR" b="1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9144000" cy="357190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el-GR" sz="1000" i="1" dirty="0" smtClean="0">
                <a:solidFill>
                  <a:schemeClr val="tx2">
                    <a:lumMod val="10000"/>
                  </a:schemeClr>
                </a:solidFill>
              </a:rPr>
              <a:t>Πρόγραμμα Μεταπτυχιακών Σπουδών</a:t>
            </a:r>
          </a:p>
          <a:p>
            <a:pPr algn="ctr"/>
            <a:r>
              <a:rPr lang="el-GR" sz="1000" i="1" dirty="0" smtClean="0">
                <a:solidFill>
                  <a:schemeClr val="tx2">
                    <a:lumMod val="10000"/>
                  </a:schemeClr>
                </a:solidFill>
              </a:rPr>
              <a:t> «Επιστήμες της Αγωγής - Εξ Αποστάσεως Εκπαίδευση με την χρήση των ΤΠΕ </a:t>
            </a:r>
            <a:endParaRPr lang="el-GR" sz="1000" dirty="0" smtClean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EE8E-95B0-4B26-8A2D-877A731D7743}" type="slidenum">
              <a:rPr lang="el-GR" smtClean="0"/>
              <a:pPr/>
              <a:t>20</a:t>
            </a:fld>
            <a:endParaRPr lang="el-GR"/>
          </a:p>
        </p:txBody>
      </p:sp>
      <p:sp>
        <p:nvSpPr>
          <p:cNvPr id="5" name="4 - Θέση περιεχομένου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Clr>
                <a:schemeClr val="accent2">
                  <a:lumMod val="75000"/>
                </a:schemeClr>
              </a:buClr>
            </a:pPr>
            <a:endParaRPr lang="en-US" dirty="0" smtClean="0"/>
          </a:p>
          <a:p>
            <a:pPr>
              <a:buClr>
                <a:schemeClr val="accent2">
                  <a:lumMod val="75000"/>
                </a:schemeClr>
              </a:buClr>
            </a:pPr>
            <a:endParaRPr lang="en-US" dirty="0" smtClean="0"/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l-GR" dirty="0" smtClean="0"/>
              <a:t>Μικρό δείγμα έρευνας (δείγμα ευκολίας)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endParaRPr lang="el-GR" dirty="0" smtClean="0"/>
          </a:p>
          <a:p>
            <a:pPr>
              <a:buClr>
                <a:schemeClr val="accent2">
                  <a:lumMod val="75000"/>
                </a:schemeClr>
              </a:buClr>
            </a:pPr>
            <a:endParaRPr lang="el-GR" dirty="0" smtClean="0"/>
          </a:p>
          <a:p>
            <a:pPr>
              <a:buClr>
                <a:schemeClr val="accent2">
                  <a:lumMod val="75000"/>
                </a:schemeClr>
              </a:buClr>
            </a:pPr>
            <a:r>
              <a:rPr lang="el-GR" dirty="0" smtClean="0"/>
              <a:t>Δεν υπήρχε πρόσβαση σε Δημοτικό Σχολείο</a:t>
            </a:r>
          </a:p>
          <a:p>
            <a:pPr>
              <a:buClr>
                <a:schemeClr val="accent2">
                  <a:lumMod val="75000"/>
                </a:schemeClr>
              </a:buClr>
            </a:pPr>
            <a:endParaRPr lang="el-GR" dirty="0"/>
          </a:p>
        </p:txBody>
      </p:sp>
      <p:sp>
        <p:nvSpPr>
          <p:cNvPr id="6" name="5 - Θέση ημερομηνίας"/>
          <p:cNvSpPr txBox="1">
            <a:spLocks/>
          </p:cNvSpPr>
          <p:nvPr/>
        </p:nvSpPr>
        <p:spPr>
          <a:xfrm>
            <a:off x="3143240" y="6357958"/>
            <a:ext cx="3044952" cy="365760"/>
          </a:xfrm>
          <a:prstGeom prst="rect">
            <a:avLst/>
          </a:prstGeom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Ρέθυμνο, 2024</a:t>
            </a: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28596" y="357166"/>
            <a:ext cx="8534400" cy="687514"/>
          </a:xfrm>
        </p:spPr>
        <p:txBody>
          <a:bodyPr/>
          <a:lstStyle/>
          <a:p>
            <a:r>
              <a:rPr lang="el-GR" b="1" dirty="0" smtClean="0">
                <a:solidFill>
                  <a:schemeClr val="tx2">
                    <a:lumMod val="10000"/>
                  </a:schemeClr>
                </a:solidFill>
              </a:rPr>
              <a:t>Προτάσεις για μελλοντική έρευνα</a:t>
            </a:r>
            <a:endParaRPr lang="el-GR" b="1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9144000" cy="357190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el-GR" sz="1000" i="1" dirty="0" smtClean="0">
                <a:solidFill>
                  <a:schemeClr val="tx2">
                    <a:lumMod val="10000"/>
                  </a:schemeClr>
                </a:solidFill>
              </a:rPr>
              <a:t>Πρόγραμμα Μεταπτυχιακών Σπουδών</a:t>
            </a:r>
          </a:p>
          <a:p>
            <a:pPr algn="ctr"/>
            <a:r>
              <a:rPr lang="el-GR" sz="1000" i="1" dirty="0" smtClean="0">
                <a:solidFill>
                  <a:schemeClr val="tx2">
                    <a:lumMod val="10000"/>
                  </a:schemeClr>
                </a:solidFill>
              </a:rPr>
              <a:t> «Επιστήμες της Αγωγής - Εξ Αποστάσεως Εκπαίδευση με την χρήση των ΤΠΕ </a:t>
            </a:r>
            <a:endParaRPr lang="el-GR" sz="1000" dirty="0" smtClean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EE8E-95B0-4B26-8A2D-877A731D7743}" type="slidenum">
              <a:rPr lang="el-GR" smtClean="0"/>
              <a:pPr/>
              <a:t>21</a:t>
            </a:fld>
            <a:endParaRPr lang="el-GR"/>
          </a:p>
        </p:txBody>
      </p:sp>
      <p:sp>
        <p:nvSpPr>
          <p:cNvPr id="5" name="4 - Θέση περιεχομένου"/>
          <p:cNvSpPr>
            <a:spLocks noGrp="1"/>
          </p:cNvSpPr>
          <p:nvPr>
            <p:ph sz="quarter" idx="1"/>
          </p:nvPr>
        </p:nvSpPr>
        <p:spPr>
          <a:xfrm>
            <a:off x="428596" y="2143116"/>
            <a:ext cx="4500594" cy="1187572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l-GR" dirty="0" smtClean="0"/>
              <a:t>			  1.</a:t>
            </a:r>
          </a:p>
          <a:p>
            <a:pPr algn="ctr">
              <a:buNone/>
            </a:pPr>
            <a:r>
              <a:rPr lang="el-GR" dirty="0" smtClean="0"/>
              <a:t>Χρήση Ε.Υ στο μάθημα της</a:t>
            </a:r>
          </a:p>
          <a:p>
            <a:pPr algn="ctr">
              <a:buNone/>
            </a:pPr>
            <a:r>
              <a:rPr lang="el-GR" dirty="0" smtClean="0"/>
              <a:t>Φυσικής αγωγής</a:t>
            </a:r>
            <a:endParaRPr lang="el-GR" dirty="0"/>
          </a:p>
        </p:txBody>
      </p:sp>
      <p:sp>
        <p:nvSpPr>
          <p:cNvPr id="6" name="5 - Θέση ημερομηνίας"/>
          <p:cNvSpPr txBox="1">
            <a:spLocks/>
          </p:cNvSpPr>
          <p:nvPr/>
        </p:nvSpPr>
        <p:spPr>
          <a:xfrm>
            <a:off x="3143240" y="6357958"/>
            <a:ext cx="3044952" cy="365760"/>
          </a:xfrm>
          <a:prstGeom prst="rect">
            <a:avLst/>
          </a:prstGeom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Ρέθυμνο, 2024</a:t>
            </a: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6 - TextBox"/>
          <p:cNvSpPr txBox="1"/>
          <p:nvPr/>
        </p:nvSpPr>
        <p:spPr>
          <a:xfrm>
            <a:off x="4643438" y="4143380"/>
            <a:ext cx="371477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/>
              <a:t>	 </a:t>
            </a:r>
            <a:r>
              <a:rPr lang="el-GR" dirty="0" smtClean="0"/>
              <a:t>         2.</a:t>
            </a:r>
          </a:p>
          <a:p>
            <a:r>
              <a:rPr lang="el-GR" sz="2400" dirty="0" smtClean="0"/>
              <a:t>Προσαρμογή &amp; αλλαγές Ε.Υ για την εκμάθηση του χορού Σάλσα σε ενήλικες</a:t>
            </a:r>
            <a:endParaRPr lang="el-GR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9144000" cy="357190"/>
          </a:xfrm>
          <a:solidFill>
            <a:schemeClr val="bg1"/>
          </a:solidFill>
        </p:spPr>
        <p:txBody>
          <a:bodyPr/>
          <a:lstStyle/>
          <a:p>
            <a:pPr algn="ctr"/>
            <a:r>
              <a:rPr lang="el-GR" sz="1000" i="1" dirty="0" smtClean="0">
                <a:solidFill>
                  <a:schemeClr val="tx2">
                    <a:lumMod val="10000"/>
                  </a:schemeClr>
                </a:solidFill>
              </a:rPr>
              <a:t>Πρόγραμμα Μεταπτυχιακών Σπουδών</a:t>
            </a:r>
          </a:p>
          <a:p>
            <a:pPr algn="ctr"/>
            <a:r>
              <a:rPr lang="el-GR" sz="1000" i="1" dirty="0" smtClean="0">
                <a:solidFill>
                  <a:schemeClr val="tx2">
                    <a:lumMod val="10000"/>
                  </a:schemeClr>
                </a:solidFill>
              </a:rPr>
              <a:t> «Επιστήμες της Αγωγής - Εξ Αποστάσεως Εκπαίδευση με την χρήση των ΤΠΕ </a:t>
            </a:r>
            <a:endParaRPr lang="el-GR" sz="1000" dirty="0" smtClean="0">
              <a:solidFill>
                <a:schemeClr val="tx2">
                  <a:lumMod val="10000"/>
                </a:schemeClr>
              </a:solidFill>
            </a:endParaRPr>
          </a:p>
          <a:p>
            <a:r>
              <a:rPr lang="el-GR" i="1" dirty="0" smtClean="0"/>
              <a:t>(e-Learning)»: .Διπλωματική Εργασία</a:t>
            </a:r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AFEE8E-95B0-4B26-8A2D-877A731D7743}" type="slidenum">
              <a:rPr lang="el-GR" smtClean="0"/>
              <a:pPr/>
              <a:t>22</a:t>
            </a:fld>
            <a:endParaRPr lang="el-GR"/>
          </a:p>
        </p:txBody>
      </p:sp>
      <p:sp>
        <p:nvSpPr>
          <p:cNvPr id="6" name="5 - Θέση ημερομηνίας"/>
          <p:cNvSpPr txBox="1">
            <a:spLocks/>
          </p:cNvSpPr>
          <p:nvPr/>
        </p:nvSpPr>
        <p:spPr>
          <a:xfrm>
            <a:off x="3143240" y="6357958"/>
            <a:ext cx="3044952" cy="365760"/>
          </a:xfrm>
          <a:prstGeom prst="rect">
            <a:avLst/>
          </a:prstGeom>
        </p:spPr>
        <p:txBody>
          <a:bodyPr vert="horz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Ρέθυμνο, 2024</a:t>
            </a: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6 - Ορθογώνιο"/>
          <p:cNvSpPr/>
          <p:nvPr/>
        </p:nvSpPr>
        <p:spPr>
          <a:xfrm>
            <a:off x="428596" y="2857496"/>
            <a:ext cx="7958636" cy="1754326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l-GR" sz="5400" b="1" i="1" spc="50" dirty="0" smtClean="0">
                <a:ln w="11430"/>
                <a:solidFill>
                  <a:schemeClr val="bg2">
                    <a:lumMod val="25000"/>
                  </a:schemeClr>
                </a:solidFill>
              </a:rPr>
              <a:t>«</a:t>
            </a:r>
            <a:r>
              <a:rPr lang="el-GR" sz="5400" b="1" i="1" spc="50" dirty="0" smtClean="0">
                <a:ln w="11430">
                  <a:noFill/>
                </a:ln>
                <a:solidFill>
                  <a:schemeClr val="bg2">
                    <a:lumMod val="25000"/>
                  </a:schemeClr>
                </a:solidFill>
              </a:rPr>
              <a:t>Ευχαριστώ</a:t>
            </a:r>
            <a:r>
              <a:rPr lang="el-GR" sz="5400" b="1" i="1" spc="50" dirty="0" smtClean="0">
                <a:ln w="11430"/>
                <a:solidFill>
                  <a:schemeClr val="bg2">
                    <a:lumMod val="25000"/>
                  </a:schemeClr>
                </a:solidFill>
              </a:rPr>
              <a:t> για την προσοχή σας!»</a:t>
            </a:r>
            <a:endParaRPr lang="el-GR" sz="5400" b="1" i="1" spc="50" dirty="0">
              <a:ln w="11430"/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Δημοτικός">
  <a:themeElements>
    <a:clrScheme name="Προσαρμοσμένος 2">
      <a:dk1>
        <a:sysClr val="windowText" lastClr="000000"/>
      </a:dk1>
      <a:lt1>
        <a:sysClr val="window" lastClr="FFFFFF"/>
      </a:lt1>
      <a:dk2>
        <a:srgbClr val="EBDDC3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C9CCB3"/>
      </a:hlink>
      <a:folHlink>
        <a:srgbClr val="704404"/>
      </a:folHlink>
    </a:clrScheme>
    <a:fontScheme name="Δημοτικός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Δημοτικός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30109</TotalTime>
  <Words>1228</Words>
  <Application>Microsoft Office PowerPoint</Application>
  <PresentationFormat>Προβολή στην οθόνη (4:3)</PresentationFormat>
  <Paragraphs>262</Paragraphs>
  <Slides>22</Slides>
  <Notes>2</Notes>
  <HiddenSlides>0</HiddenSlides>
  <MMClips>0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22</vt:i4>
      </vt:variant>
    </vt:vector>
  </HeadingPairs>
  <TitlesOfParts>
    <vt:vector size="23" baseType="lpstr">
      <vt:lpstr>Δημοτικός</vt:lpstr>
      <vt:lpstr>«Σχεδιασμός και Αποτίμηση Εκπαιδευτικού Υλικού, για την εκμάθηση της κινησιολογίας του χορού Σάλσα, για μαθητές της Ε’ και ΣΤ’ Δημοτικού με τη μέθοδο της Εξ Αποστάσεως Εκπαίδευσης.»</vt:lpstr>
      <vt:lpstr>Ευχαριστίες</vt:lpstr>
      <vt:lpstr>Σκοπός</vt:lpstr>
      <vt:lpstr>Συνεισφορά της διπλωματικής</vt:lpstr>
      <vt:lpstr>Ερευνητικά Ερωτήματα</vt:lpstr>
      <vt:lpstr>Δομή Εργασίας</vt:lpstr>
      <vt:lpstr>Θεωρητικό Πλαίσιο (1/2)</vt:lpstr>
      <vt:lpstr>Θεωρητικό Πλαίσιο (2/2)</vt:lpstr>
      <vt:lpstr>Δημιουργία &amp; Περιγραφή Ε.Υ (1/4)</vt:lpstr>
      <vt:lpstr>Δημιουργία &amp; Περιγραφή Ε.Υ (2/4)</vt:lpstr>
      <vt:lpstr>Δημιουργία &amp; Περιγραφή Ε.Υ (3/4)</vt:lpstr>
      <vt:lpstr>Δημιουργία &amp; Περιγραφή Ε.Υ (4/4)</vt:lpstr>
      <vt:lpstr>Αποτίμηση εκπαιδευτικού υλικού (1/3)</vt:lpstr>
      <vt:lpstr>Αποτίμηση εκπαιδευτικού υλικού (2/3)</vt:lpstr>
      <vt:lpstr>Αποτίμηση εκπαιδευτικού υλικού (3/3)</vt:lpstr>
      <vt:lpstr>Συμπεράσματα (1/4)</vt:lpstr>
      <vt:lpstr>Συμπεράσματα (2/4)</vt:lpstr>
      <vt:lpstr>Συμπεράσματα (3/4)</vt:lpstr>
      <vt:lpstr>Συμπεράσματα (4/4)</vt:lpstr>
      <vt:lpstr>Περιορισμοί της Έρευνας</vt:lpstr>
      <vt:lpstr>Προτάσεις για μελλοντική έρευνα</vt:lpstr>
      <vt:lpstr>Διαφάνεια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«Σχεδιασμός, Υλοποίηση και Αποτίμηση Εκπαιδευτικού Υλικού, με τη μέθοδο της Εξ Αποστάσεως Εκπαίδευσης, για την εκμάθηση της κινησιολογίας στα πλαίσια του χορού , για μαθητές Ε’ και ΣΤ’ Δημοτικού.»</dc:title>
  <dc:creator>Stella</dc:creator>
  <cp:lastModifiedBy>Stella</cp:lastModifiedBy>
  <cp:revision>119</cp:revision>
  <dcterms:created xsi:type="dcterms:W3CDTF">2024-02-13T07:05:23Z</dcterms:created>
  <dcterms:modified xsi:type="dcterms:W3CDTF">2024-03-30T06:59:14Z</dcterms:modified>
</cp:coreProperties>
</file>