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8" r:id="rId2"/>
    <p:sldId id="260" r:id="rId3"/>
    <p:sldId id="270" r:id="rId4"/>
    <p:sldId id="272" r:id="rId5"/>
    <p:sldId id="271" r:id="rId6"/>
    <p:sldId id="273" r:id="rId7"/>
    <p:sldId id="274" r:id="rId8"/>
    <p:sldId id="275" r:id="rId9"/>
    <p:sldId id="277" r:id="rId10"/>
    <p:sldId id="280" r:id="rId11"/>
    <p:sldId id="281" r:id="rId12"/>
    <p:sldId id="282" r:id="rId13"/>
    <p:sldId id="264" r:id="rId14"/>
    <p:sldId id="286" r:id="rId15"/>
    <p:sldId id="288" r:id="rId16"/>
    <p:sldId id="287" r:id="rId17"/>
    <p:sldId id="290" r:id="rId18"/>
    <p:sldId id="289" r:id="rId19"/>
    <p:sldId id="291" r:id="rId20"/>
    <p:sldId id="284" r:id="rId21"/>
    <p:sldId id="292" r:id="rId22"/>
    <p:sldId id="293" r:id="rId23"/>
    <p:sldId id="268" r:id="rId24"/>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4D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48"/>
      </p:cViewPr>
      <p:guideLst/>
    </p:cSldViewPr>
  </p:slideViewPr>
  <p:notesTextViewPr>
    <p:cViewPr>
      <p:scale>
        <a:sx n="1" d="1"/>
        <a:sy n="1" d="1"/>
      </p:scale>
      <p:origin x="0" y="0"/>
    </p:cViewPr>
  </p:notesTextViewPr>
  <p:notesViewPr>
    <p:cSldViewPr snapToGrid="0">
      <p:cViewPr varScale="1">
        <p:scale>
          <a:sx n="100" d="100"/>
          <a:sy n="100" d="100"/>
        </p:scale>
        <p:origin x="355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dirty="0"/>
          </a:p>
        </p:txBody>
      </p:sp>
      <p:sp>
        <p:nvSpPr>
          <p:cNvPr id="3" name="Σύμβολο κράτησης θέσης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0F0030A-2540-46C9-8E2F-E60769DE5E62}" type="datetime1">
              <a:rPr lang="el-GR" smtClean="0"/>
              <a:t>09/03/2024</a:t>
            </a:fld>
            <a:endParaRPr lang="el-GR" dirty="0"/>
          </a:p>
        </p:txBody>
      </p:sp>
      <p:sp>
        <p:nvSpPr>
          <p:cNvPr id="4" name="Σύμβολο κράτησης θέσης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dirty="0"/>
          </a:p>
        </p:txBody>
      </p:sp>
      <p:sp>
        <p:nvSpPr>
          <p:cNvPr id="5" name="Σύμβολο κράτησης θέσης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2977E94-A6AB-4E02-8E43-E89F9CF4757F}" type="slidenum">
              <a:rPr lang="el-GR"/>
              <a:t>‹#›</a:t>
            </a:fld>
            <a:endParaRPr lang="el-GR" dirty="0"/>
          </a:p>
        </p:txBody>
      </p:sp>
    </p:spTree>
    <p:extLst>
      <p:ext uri="{BB962C8B-B14F-4D97-AF65-F5344CB8AC3E}">
        <p14:creationId xmlns:p14="http://schemas.microsoft.com/office/powerpoint/2010/main" val="21542583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dirty="0"/>
          </a:p>
        </p:txBody>
      </p:sp>
      <p:sp>
        <p:nvSpPr>
          <p:cNvPr id="3" name="Σύμβολο κράτησης θέσης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1285144B-4551-49E0-B998-678B018A831F}" type="datetime1">
              <a:rPr lang="el-GR" smtClean="0"/>
              <a:t>09/03/2024</a:t>
            </a:fld>
            <a:endParaRPr lang="el-GR" dirty="0"/>
          </a:p>
        </p:txBody>
      </p:sp>
      <p:sp>
        <p:nvSpPr>
          <p:cNvPr id="4" name="Σύμβολο κράτησης θέσης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dirty="0"/>
          </a:p>
        </p:txBody>
      </p:sp>
      <p:sp>
        <p:nvSpPr>
          <p:cNvPr id="5" name="Σύμβολο κράτησης θέσης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GR" dirty="0"/>
              <a:t>Στυλ υποδείγματος κειμένου</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dirty="0"/>
          </a:p>
        </p:txBody>
      </p:sp>
      <p:sp>
        <p:nvSpPr>
          <p:cNvPr id="7" name="Σύμβολο κράτησης θέσης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ED491D0-8E1B-49C7-849B-A28568D94497}" type="slidenum">
              <a:rPr lang="el-GR"/>
              <a:t>‹#›</a:t>
            </a:fld>
            <a:endParaRPr lang="el-GR" dirty="0"/>
          </a:p>
        </p:txBody>
      </p:sp>
    </p:spTree>
    <p:extLst>
      <p:ext uri="{BB962C8B-B14F-4D97-AF65-F5344CB8AC3E}">
        <p14:creationId xmlns:p14="http://schemas.microsoft.com/office/powerpoint/2010/main" val="172632588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1</a:t>
            </a:fld>
            <a:endParaRPr lang="el-GR"/>
          </a:p>
        </p:txBody>
      </p:sp>
    </p:spTree>
    <p:extLst>
      <p:ext uri="{BB962C8B-B14F-4D97-AF65-F5344CB8AC3E}">
        <p14:creationId xmlns:p14="http://schemas.microsoft.com/office/powerpoint/2010/main" val="1187061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10</a:t>
            </a:fld>
            <a:endParaRPr lang="el-GR"/>
          </a:p>
        </p:txBody>
      </p:sp>
    </p:spTree>
    <p:extLst>
      <p:ext uri="{BB962C8B-B14F-4D97-AF65-F5344CB8AC3E}">
        <p14:creationId xmlns:p14="http://schemas.microsoft.com/office/powerpoint/2010/main" val="3210343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11</a:t>
            </a:fld>
            <a:endParaRPr lang="el-GR"/>
          </a:p>
        </p:txBody>
      </p:sp>
    </p:spTree>
    <p:extLst>
      <p:ext uri="{BB962C8B-B14F-4D97-AF65-F5344CB8AC3E}">
        <p14:creationId xmlns:p14="http://schemas.microsoft.com/office/powerpoint/2010/main" val="729318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12</a:t>
            </a:fld>
            <a:endParaRPr lang="el-GR"/>
          </a:p>
        </p:txBody>
      </p:sp>
    </p:spTree>
    <p:extLst>
      <p:ext uri="{BB962C8B-B14F-4D97-AF65-F5344CB8AC3E}">
        <p14:creationId xmlns:p14="http://schemas.microsoft.com/office/powerpoint/2010/main" val="2893091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14</a:t>
            </a:fld>
            <a:endParaRPr lang="el-GR"/>
          </a:p>
        </p:txBody>
      </p:sp>
    </p:spTree>
    <p:extLst>
      <p:ext uri="{BB962C8B-B14F-4D97-AF65-F5344CB8AC3E}">
        <p14:creationId xmlns:p14="http://schemas.microsoft.com/office/powerpoint/2010/main" val="944894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15</a:t>
            </a:fld>
            <a:endParaRPr lang="el-GR"/>
          </a:p>
        </p:txBody>
      </p:sp>
    </p:spTree>
    <p:extLst>
      <p:ext uri="{BB962C8B-B14F-4D97-AF65-F5344CB8AC3E}">
        <p14:creationId xmlns:p14="http://schemas.microsoft.com/office/powerpoint/2010/main" val="2783230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16</a:t>
            </a:fld>
            <a:endParaRPr lang="el-GR"/>
          </a:p>
        </p:txBody>
      </p:sp>
    </p:spTree>
    <p:extLst>
      <p:ext uri="{BB962C8B-B14F-4D97-AF65-F5344CB8AC3E}">
        <p14:creationId xmlns:p14="http://schemas.microsoft.com/office/powerpoint/2010/main" val="43225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17</a:t>
            </a:fld>
            <a:endParaRPr lang="el-GR"/>
          </a:p>
        </p:txBody>
      </p:sp>
    </p:spTree>
    <p:extLst>
      <p:ext uri="{BB962C8B-B14F-4D97-AF65-F5344CB8AC3E}">
        <p14:creationId xmlns:p14="http://schemas.microsoft.com/office/powerpoint/2010/main" val="4055511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18</a:t>
            </a:fld>
            <a:endParaRPr lang="el-GR"/>
          </a:p>
        </p:txBody>
      </p:sp>
    </p:spTree>
    <p:extLst>
      <p:ext uri="{BB962C8B-B14F-4D97-AF65-F5344CB8AC3E}">
        <p14:creationId xmlns:p14="http://schemas.microsoft.com/office/powerpoint/2010/main" val="2076906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19</a:t>
            </a:fld>
            <a:endParaRPr lang="el-GR"/>
          </a:p>
        </p:txBody>
      </p:sp>
    </p:spTree>
    <p:extLst>
      <p:ext uri="{BB962C8B-B14F-4D97-AF65-F5344CB8AC3E}">
        <p14:creationId xmlns:p14="http://schemas.microsoft.com/office/powerpoint/2010/main" val="39064838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20</a:t>
            </a:fld>
            <a:endParaRPr lang="el-GR" dirty="0"/>
          </a:p>
        </p:txBody>
      </p:sp>
    </p:spTree>
    <p:extLst>
      <p:ext uri="{BB962C8B-B14F-4D97-AF65-F5344CB8AC3E}">
        <p14:creationId xmlns:p14="http://schemas.microsoft.com/office/powerpoint/2010/main" val="3227942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2</a:t>
            </a:fld>
            <a:endParaRPr lang="el-GR"/>
          </a:p>
        </p:txBody>
      </p:sp>
    </p:spTree>
    <p:extLst>
      <p:ext uri="{BB962C8B-B14F-4D97-AF65-F5344CB8AC3E}">
        <p14:creationId xmlns:p14="http://schemas.microsoft.com/office/powerpoint/2010/main" val="22855623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C8AD-1323-6E47-4C5C-1164EEEF10D4}"/>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45507D0-D776-6183-E476-B9360A1D78B3}"/>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FACC320B-AACD-A850-F983-2B1F9E94CE37}"/>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B2499A51-031B-0F7A-18FD-1DC5DCE59025}"/>
              </a:ext>
            </a:extLst>
          </p:cNvPr>
          <p:cNvSpPr>
            <a:spLocks noGrp="1"/>
          </p:cNvSpPr>
          <p:nvPr>
            <p:ph type="sldNum" sz="quarter" idx="10"/>
          </p:nvPr>
        </p:nvSpPr>
        <p:spPr/>
        <p:txBody>
          <a:bodyPr/>
          <a:lstStyle/>
          <a:p>
            <a:pPr rtl="0"/>
            <a:fld id="{DED491D0-8E1B-49C7-849B-A28568D94497}" type="slidenum">
              <a:rPr lang="el-GR" smtClean="0"/>
              <a:t>21</a:t>
            </a:fld>
            <a:endParaRPr lang="el-GR" dirty="0"/>
          </a:p>
        </p:txBody>
      </p:sp>
    </p:spTree>
    <p:extLst>
      <p:ext uri="{BB962C8B-B14F-4D97-AF65-F5344CB8AC3E}">
        <p14:creationId xmlns:p14="http://schemas.microsoft.com/office/powerpoint/2010/main" val="20776800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681FD-B6FE-EFAA-67AE-4C53AB4AA91B}"/>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7AC4D378-4FA6-A256-E728-61013B023304}"/>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5727E140-4B43-7E42-CEEE-ADE8CC69A529}"/>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E221BC8F-F3CD-3F83-6E3B-ECF3B0921332}"/>
              </a:ext>
            </a:extLst>
          </p:cNvPr>
          <p:cNvSpPr>
            <a:spLocks noGrp="1"/>
          </p:cNvSpPr>
          <p:nvPr>
            <p:ph type="sldNum" sz="quarter" idx="10"/>
          </p:nvPr>
        </p:nvSpPr>
        <p:spPr/>
        <p:txBody>
          <a:bodyPr/>
          <a:lstStyle/>
          <a:p>
            <a:pPr rtl="0"/>
            <a:fld id="{DED491D0-8E1B-49C7-849B-A28568D94497}" type="slidenum">
              <a:rPr lang="el-GR" smtClean="0"/>
              <a:t>22</a:t>
            </a:fld>
            <a:endParaRPr lang="el-GR" dirty="0"/>
          </a:p>
        </p:txBody>
      </p:sp>
    </p:spTree>
    <p:extLst>
      <p:ext uri="{BB962C8B-B14F-4D97-AF65-F5344CB8AC3E}">
        <p14:creationId xmlns:p14="http://schemas.microsoft.com/office/powerpoint/2010/main" val="35012758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23</a:t>
            </a:fld>
            <a:endParaRPr lang="el-GR" dirty="0"/>
          </a:p>
        </p:txBody>
      </p:sp>
    </p:spTree>
    <p:extLst>
      <p:ext uri="{BB962C8B-B14F-4D97-AF65-F5344CB8AC3E}">
        <p14:creationId xmlns:p14="http://schemas.microsoft.com/office/powerpoint/2010/main" val="3219084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3</a:t>
            </a:fld>
            <a:endParaRPr lang="el-GR"/>
          </a:p>
        </p:txBody>
      </p:sp>
    </p:spTree>
    <p:extLst>
      <p:ext uri="{BB962C8B-B14F-4D97-AF65-F5344CB8AC3E}">
        <p14:creationId xmlns:p14="http://schemas.microsoft.com/office/powerpoint/2010/main" val="1445117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4</a:t>
            </a:fld>
            <a:endParaRPr lang="el-GR"/>
          </a:p>
        </p:txBody>
      </p:sp>
    </p:spTree>
    <p:extLst>
      <p:ext uri="{BB962C8B-B14F-4D97-AF65-F5344CB8AC3E}">
        <p14:creationId xmlns:p14="http://schemas.microsoft.com/office/powerpoint/2010/main" val="2304075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5</a:t>
            </a:fld>
            <a:endParaRPr lang="el-GR"/>
          </a:p>
        </p:txBody>
      </p:sp>
    </p:spTree>
    <p:extLst>
      <p:ext uri="{BB962C8B-B14F-4D97-AF65-F5344CB8AC3E}">
        <p14:creationId xmlns:p14="http://schemas.microsoft.com/office/powerpoint/2010/main" val="3798159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6</a:t>
            </a:fld>
            <a:endParaRPr lang="el-GR"/>
          </a:p>
        </p:txBody>
      </p:sp>
    </p:spTree>
    <p:extLst>
      <p:ext uri="{BB962C8B-B14F-4D97-AF65-F5344CB8AC3E}">
        <p14:creationId xmlns:p14="http://schemas.microsoft.com/office/powerpoint/2010/main" val="1597335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7</a:t>
            </a:fld>
            <a:endParaRPr lang="el-GR"/>
          </a:p>
        </p:txBody>
      </p:sp>
    </p:spTree>
    <p:extLst>
      <p:ext uri="{BB962C8B-B14F-4D97-AF65-F5344CB8AC3E}">
        <p14:creationId xmlns:p14="http://schemas.microsoft.com/office/powerpoint/2010/main" val="2103584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8</a:t>
            </a:fld>
            <a:endParaRPr lang="el-GR"/>
          </a:p>
        </p:txBody>
      </p:sp>
    </p:spTree>
    <p:extLst>
      <p:ext uri="{BB962C8B-B14F-4D97-AF65-F5344CB8AC3E}">
        <p14:creationId xmlns:p14="http://schemas.microsoft.com/office/powerpoint/2010/main" val="2870702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DED491D0-8E1B-49C7-849B-A28568D94497}" type="slidenum">
              <a:rPr lang="el-GR" smtClean="0"/>
              <a:t>9</a:t>
            </a:fld>
            <a:endParaRPr lang="el-GR"/>
          </a:p>
        </p:txBody>
      </p:sp>
    </p:spTree>
    <p:extLst>
      <p:ext uri="{BB962C8B-B14F-4D97-AF65-F5344CB8AC3E}">
        <p14:creationId xmlns:p14="http://schemas.microsoft.com/office/powerpoint/2010/main" val="39220739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bwMode="inv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Ορθογώνιο 8"/>
          <p:cNvSpPr/>
          <p:nvPr/>
        </p:nvSpPr>
        <p:spPr>
          <a:xfrm>
            <a:off x="2832533" y="1371600"/>
            <a:ext cx="9359467"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0" name="Ορθογώνιο 9"/>
          <p:cNvSpPr/>
          <p:nvPr/>
        </p:nvSpPr>
        <p:spPr>
          <a:xfrm>
            <a:off x="2832533" y="4462272"/>
            <a:ext cx="9359467" cy="1033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2" name="Τίτλος 1"/>
          <p:cNvSpPr>
            <a:spLocks noGrp="1"/>
          </p:cNvSpPr>
          <p:nvPr>
            <p:ph type="ctrTitle"/>
          </p:nvPr>
        </p:nvSpPr>
        <p:spPr bwMode="black">
          <a:xfrm>
            <a:off x="3175199" y="1700784"/>
            <a:ext cx="8500062" cy="2630658"/>
          </a:xfrm>
        </p:spPr>
        <p:txBody>
          <a:bodyPr rtlCol="0" anchor="b"/>
          <a:lstStyle>
            <a:lvl1pPr algn="l">
              <a:lnSpc>
                <a:spcPct val="90000"/>
              </a:lnSpc>
              <a:defRPr sz="6000" b="1">
                <a:solidFill>
                  <a:schemeClr val="tx1"/>
                </a:solidFill>
              </a:defRPr>
            </a:lvl1pPr>
          </a:lstStyle>
          <a:p>
            <a:pPr rtl="0"/>
            <a:r>
              <a:rPr lang="el-GR"/>
              <a:t>Κάντε κλικ για να επεξεργαστείτε τον τίτλο υποδείγματος</a:t>
            </a:r>
            <a:endParaRPr lang="el-GR" dirty="0"/>
          </a:p>
        </p:txBody>
      </p:sp>
      <p:sp>
        <p:nvSpPr>
          <p:cNvPr id="3" name="Υπότιτλος 2"/>
          <p:cNvSpPr>
            <a:spLocks noGrp="1"/>
          </p:cNvSpPr>
          <p:nvPr>
            <p:ph type="subTitle" idx="1"/>
          </p:nvPr>
        </p:nvSpPr>
        <p:spPr>
          <a:xfrm>
            <a:off x="3175199" y="4538659"/>
            <a:ext cx="8500062" cy="865321"/>
          </a:xfrm>
        </p:spPr>
        <p:txBody>
          <a:bodyPr rtlCol="0"/>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l-GR"/>
              <a:t>Κάντε κλικ για να επεξεργαστείτε τον υπότιτλο του υποδείγματος</a:t>
            </a:r>
            <a:endParaRPr lang="el-GR" dirty="0"/>
          </a:p>
        </p:txBody>
      </p:sp>
      <p:sp>
        <p:nvSpPr>
          <p:cNvPr id="11" name="Σύμβολο κράτησης θέσης ημερομηνίας 3"/>
          <p:cNvSpPr>
            <a:spLocks noGrp="1"/>
          </p:cNvSpPr>
          <p:nvPr>
            <p:ph type="dt" sz="half" idx="10"/>
          </p:nvPr>
        </p:nvSpPr>
        <p:spPr/>
        <p:txBody>
          <a:bodyPr rtlCol="0"/>
          <a:lstStyle>
            <a:lvl1pPr>
              <a:defRPr>
                <a:solidFill>
                  <a:schemeClr val="bg2"/>
                </a:solidFill>
              </a:defRPr>
            </a:lvl1pPr>
          </a:lstStyle>
          <a:p>
            <a:pPr rtl="0"/>
            <a:fld id="{463C7445-6C58-44E3-9F57-6C4688003FBB}" type="datetime1">
              <a:rPr lang="el-GR" smtClean="0"/>
              <a:t>09/03/2024</a:t>
            </a:fld>
            <a:endParaRPr lang="el-GR" dirty="0"/>
          </a:p>
        </p:txBody>
      </p:sp>
      <p:sp>
        <p:nvSpPr>
          <p:cNvPr id="12" name="Σύμβολο κράτησης θέσης υποσέλιδου 4"/>
          <p:cNvSpPr>
            <a:spLocks noGrp="1"/>
          </p:cNvSpPr>
          <p:nvPr>
            <p:ph type="ftr" sz="quarter" idx="11"/>
          </p:nvPr>
        </p:nvSpPr>
        <p:spPr/>
        <p:txBody>
          <a:bodyPr rtlCol="0"/>
          <a:lstStyle>
            <a:lvl1pPr>
              <a:defRPr>
                <a:solidFill>
                  <a:schemeClr val="bg2"/>
                </a:solidFill>
              </a:defRPr>
            </a:lvl1pPr>
          </a:lstStyle>
          <a:p>
            <a:pPr rtl="0"/>
            <a:endParaRPr lang="el-GR" dirty="0"/>
          </a:p>
        </p:txBody>
      </p:sp>
      <p:sp>
        <p:nvSpPr>
          <p:cNvPr id="13" name="Σύμβολο κράτησης θέσης αριθμού διαφάνειας 5"/>
          <p:cNvSpPr>
            <a:spLocks noGrp="1"/>
          </p:cNvSpPr>
          <p:nvPr>
            <p:ph type="sldNum" sz="quarter" idx="12"/>
          </p:nvPr>
        </p:nvSpPr>
        <p:spPr/>
        <p:txBody>
          <a:bodyPr rtlCol="0"/>
          <a:lstStyle>
            <a:lvl1pPr>
              <a:defRPr>
                <a:solidFill>
                  <a:schemeClr val="bg2"/>
                </a:solidFill>
              </a:defRPr>
            </a:lvl1pPr>
          </a:lstStyle>
          <a:p>
            <a:pPr rtl="0"/>
            <a:fld id="{BD266BE7-899D-4075-917F-DBDE33B6B692}" type="slidenum">
              <a:rPr lang="el-GR" smtClean="0"/>
              <a:pPr/>
              <a:t>‹#›</a:t>
            </a:fld>
            <a:endParaRPr lang="el-GR" dirty="0"/>
          </a:p>
        </p:txBody>
      </p:sp>
    </p:spTree>
    <p:extLst>
      <p:ext uri="{BB962C8B-B14F-4D97-AF65-F5344CB8AC3E}">
        <p14:creationId xmlns:p14="http://schemas.microsoft.com/office/powerpoint/2010/main" val="3047549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a:t>Κάντε κλικ για να επεξεργαστείτε τον τίτλο υποδείγματος</a:t>
            </a:r>
            <a:endParaRPr lang="el-GR" dirty="0"/>
          </a:p>
        </p:txBody>
      </p:sp>
      <p:sp>
        <p:nvSpPr>
          <p:cNvPr id="3" name="Σύμβολο κράτησης θέσης κατακόρυφου κειμένου 2"/>
          <p:cNvSpPr>
            <a:spLocks noGrp="1"/>
          </p:cNvSpPr>
          <p:nvPr>
            <p:ph type="body" orient="vert" idx="1"/>
          </p:nvPr>
        </p:nvSpPr>
        <p:spPr/>
        <p:txBody>
          <a:bodyPr vert="eaVert" rtlCol="0"/>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4" name="Σύμβολο κράτησης θέσης ημερομηνίας 3"/>
          <p:cNvSpPr>
            <a:spLocks noGrp="1"/>
          </p:cNvSpPr>
          <p:nvPr>
            <p:ph type="dt" sz="half" idx="10"/>
          </p:nvPr>
        </p:nvSpPr>
        <p:spPr/>
        <p:txBody>
          <a:bodyPr rtlCol="0"/>
          <a:lstStyle/>
          <a:p>
            <a:pPr rtl="0"/>
            <a:fld id="{D50C9008-FD63-4C0C-BABD-825EB40954A9}" type="datetime1">
              <a:rPr lang="el-GR" smtClean="0"/>
              <a:t>09/03/2024</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BD266BE7-899D-4075-917F-DBDE33B6B692}" type="slidenum">
              <a:rPr lang="el-GR"/>
              <a:t>‹#›</a:t>
            </a:fld>
            <a:endParaRPr lang="el-GR" dirty="0"/>
          </a:p>
        </p:txBody>
      </p:sp>
    </p:spTree>
    <p:extLst>
      <p:ext uri="{BB962C8B-B14F-4D97-AF65-F5344CB8AC3E}">
        <p14:creationId xmlns:p14="http://schemas.microsoft.com/office/powerpoint/2010/main" val="266440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10" name="Ορθογώνιο 9"/>
          <p:cNvSpPr/>
          <p:nvPr/>
        </p:nvSpPr>
        <p:spPr>
          <a:xfrm rot="5400000">
            <a:off x="8267671" y="3370131"/>
            <a:ext cx="6858000"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pic>
        <p:nvPicPr>
          <p:cNvPr id="7" name="Εικόνα 6"/>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invGray">
          <a:xfrm rot="5400000">
            <a:off x="7523375" y="2743540"/>
            <a:ext cx="6857433" cy="1371487"/>
          </a:xfrm>
          <a:prstGeom prst="rect">
            <a:avLst/>
          </a:prstGeom>
        </p:spPr>
      </p:pic>
      <p:sp>
        <p:nvSpPr>
          <p:cNvPr id="2" name="Κατακόρυφος τίτλος 1"/>
          <p:cNvSpPr>
            <a:spLocks noGrp="1"/>
          </p:cNvSpPr>
          <p:nvPr>
            <p:ph type="title" orient="vert"/>
          </p:nvPr>
        </p:nvSpPr>
        <p:spPr>
          <a:xfrm>
            <a:off x="10266348" y="462249"/>
            <a:ext cx="1370886" cy="5714714"/>
          </a:xfrm>
        </p:spPr>
        <p:txBody>
          <a:bodyPr vert="eaVert" rtlCol="0"/>
          <a:lstStyle/>
          <a:p>
            <a:pPr rtl="0"/>
            <a:r>
              <a:rPr lang="el-GR"/>
              <a:t>Κάντε κλικ για να επεξεργαστείτε τον τίτλο υποδείγματος</a:t>
            </a:r>
            <a:endParaRPr lang="el-GR" dirty="0"/>
          </a:p>
        </p:txBody>
      </p:sp>
      <p:sp>
        <p:nvSpPr>
          <p:cNvPr id="3" name="Σύμβολο κράτησης θέσης κατακόρυφου κειμένου 2"/>
          <p:cNvSpPr>
            <a:spLocks noGrp="1"/>
          </p:cNvSpPr>
          <p:nvPr>
            <p:ph type="body" orient="vert" idx="1"/>
          </p:nvPr>
        </p:nvSpPr>
        <p:spPr>
          <a:xfrm>
            <a:off x="378199" y="462249"/>
            <a:ext cx="9693088" cy="5714714"/>
          </a:xfrm>
        </p:spPr>
        <p:txBody>
          <a:bodyPr vert="eaVert" rtlCol="0"/>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4" name="Σύμβολο κράτησης θέσης ημερομηνίας 3"/>
          <p:cNvSpPr>
            <a:spLocks noGrp="1"/>
          </p:cNvSpPr>
          <p:nvPr>
            <p:ph type="dt" sz="half" idx="10"/>
          </p:nvPr>
        </p:nvSpPr>
        <p:spPr>
          <a:xfrm>
            <a:off x="378199" y="6356350"/>
            <a:ext cx="1971947" cy="365125"/>
          </a:xfrm>
        </p:spPr>
        <p:txBody>
          <a:bodyPr rtlCol="0"/>
          <a:lstStyle/>
          <a:p>
            <a:pPr rtl="0"/>
            <a:fld id="{BE970655-416C-4531-9EC4-F6D989E8CD43}" type="datetime1">
              <a:rPr lang="el-GR" smtClean="0"/>
              <a:t>09/03/2024</a:t>
            </a:fld>
            <a:endParaRPr lang="el-GR" dirty="0"/>
          </a:p>
        </p:txBody>
      </p:sp>
      <p:sp>
        <p:nvSpPr>
          <p:cNvPr id="5" name="Σύμβολο κράτησης θέσης υποσέλιδου 4"/>
          <p:cNvSpPr>
            <a:spLocks noGrp="1"/>
          </p:cNvSpPr>
          <p:nvPr>
            <p:ph type="ftr" sz="quarter" idx="11"/>
          </p:nvPr>
        </p:nvSpPr>
        <p:spPr>
          <a:xfrm>
            <a:off x="2382374" y="6356350"/>
            <a:ext cx="5687786" cy="365125"/>
          </a:xfrm>
        </p:spPr>
        <p:txBody>
          <a:bodyPr rtlCol="0"/>
          <a:lstStyle/>
          <a:p>
            <a:pPr rtl="0"/>
            <a:endParaRPr lang="el-GR" dirty="0"/>
          </a:p>
        </p:txBody>
      </p:sp>
      <p:sp>
        <p:nvSpPr>
          <p:cNvPr id="6" name="Σύμβολο κράτησης θέσης αριθμού διαφάνειας 5"/>
          <p:cNvSpPr>
            <a:spLocks noGrp="1"/>
          </p:cNvSpPr>
          <p:nvPr>
            <p:ph type="sldNum" sz="quarter" idx="12"/>
          </p:nvPr>
        </p:nvSpPr>
        <p:spPr>
          <a:xfrm>
            <a:off x="8102389" y="6356350"/>
            <a:ext cx="1968898" cy="365125"/>
          </a:xfrm>
        </p:spPr>
        <p:txBody>
          <a:bodyPr rtlCol="0"/>
          <a:lstStyle/>
          <a:p>
            <a:pPr rtl="0"/>
            <a:fld id="{BD266BE7-899D-4075-917F-DBDE33B6B692}" type="slidenum">
              <a:rPr lang="el-GR"/>
              <a:t>‹#›</a:t>
            </a:fld>
            <a:endParaRPr lang="el-GR" dirty="0"/>
          </a:p>
        </p:txBody>
      </p:sp>
    </p:spTree>
    <p:extLst>
      <p:ext uri="{BB962C8B-B14F-4D97-AF65-F5344CB8AC3E}">
        <p14:creationId xmlns:p14="http://schemas.microsoft.com/office/powerpoint/2010/main" val="302941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a:t>Κάντε κλικ για να επεξεργαστείτε τον τίτλο υποδείγματος</a:t>
            </a:r>
            <a:endParaRPr lang="el-GR" dirty="0"/>
          </a:p>
        </p:txBody>
      </p:sp>
      <p:sp>
        <p:nvSpPr>
          <p:cNvPr id="3" name="Σύμβολο κράτησης θέσης περιεχομένου 2"/>
          <p:cNvSpPr>
            <a:spLocks noGrp="1"/>
          </p:cNvSpPr>
          <p:nvPr>
            <p:ph idx="1"/>
          </p:nvPr>
        </p:nvSpPr>
        <p:spPr/>
        <p:txBody>
          <a:bodyPr rtlCol="0"/>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4" name="Σύμβολο κράτησης θέσης ημερομηνίας 3"/>
          <p:cNvSpPr>
            <a:spLocks noGrp="1"/>
          </p:cNvSpPr>
          <p:nvPr>
            <p:ph type="dt" sz="half" idx="10"/>
          </p:nvPr>
        </p:nvSpPr>
        <p:spPr/>
        <p:txBody>
          <a:bodyPr rtlCol="0"/>
          <a:lstStyle/>
          <a:p>
            <a:pPr rtl="0"/>
            <a:fld id="{1CCE8913-4E6A-45CC-9BB7-65498C03418C}" type="datetime1">
              <a:rPr lang="el-GR" smtClean="0"/>
              <a:t>09/03/2024</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BD266BE7-899D-4075-917F-DBDE33B6B692}" type="slidenum">
              <a:rPr lang="el-GR"/>
              <a:t>‹#›</a:t>
            </a:fld>
            <a:endParaRPr lang="el-GR" dirty="0"/>
          </a:p>
        </p:txBody>
      </p:sp>
    </p:spTree>
    <p:extLst>
      <p:ext uri="{BB962C8B-B14F-4D97-AF65-F5344CB8AC3E}">
        <p14:creationId xmlns:p14="http://schemas.microsoft.com/office/powerpoint/2010/main" val="541333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bwMode="inv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Ορθογώνιο 7"/>
          <p:cNvSpPr/>
          <p:nvPr/>
        </p:nvSpPr>
        <p:spPr>
          <a:xfrm>
            <a:off x="3502152" y="-20637"/>
            <a:ext cx="7315200" cy="434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9" name="Ορθογώνιο 8"/>
          <p:cNvSpPr/>
          <p:nvPr/>
        </p:nvSpPr>
        <p:spPr>
          <a:xfrm>
            <a:off x="3502152" y="4462272"/>
            <a:ext cx="7315200" cy="1719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2" name="Τίτλος 1"/>
          <p:cNvSpPr>
            <a:spLocks noGrp="1"/>
          </p:cNvSpPr>
          <p:nvPr>
            <p:ph type="title"/>
          </p:nvPr>
        </p:nvSpPr>
        <p:spPr bwMode="black">
          <a:xfrm>
            <a:off x="3838015" y="658346"/>
            <a:ext cx="6597464" cy="3664417"/>
          </a:xfrm>
        </p:spPr>
        <p:txBody>
          <a:bodyPr rtlCol="0" anchor="b">
            <a:normAutofit/>
          </a:bodyPr>
          <a:lstStyle>
            <a:lvl1pPr>
              <a:lnSpc>
                <a:spcPct val="90000"/>
              </a:lnSpc>
              <a:defRPr sz="5000" b="1">
                <a:solidFill>
                  <a:schemeClr val="tx1"/>
                </a:solidFill>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κειμένου 2"/>
          <p:cNvSpPr>
            <a:spLocks noGrp="1"/>
          </p:cNvSpPr>
          <p:nvPr>
            <p:ph type="body" idx="1"/>
          </p:nvPr>
        </p:nvSpPr>
        <p:spPr>
          <a:xfrm>
            <a:off x="3838014" y="4589463"/>
            <a:ext cx="6597465" cy="1500187"/>
          </a:xfrm>
        </p:spPr>
        <p:txBody>
          <a:bodyPr rtlCol="0"/>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l-GR"/>
              <a:t>Στυλ κειμένου υποδείγματος</a:t>
            </a:r>
          </a:p>
        </p:txBody>
      </p:sp>
      <p:sp>
        <p:nvSpPr>
          <p:cNvPr id="4" name="Σύμβολο κράτησης θέσης ημερομηνίας 3"/>
          <p:cNvSpPr>
            <a:spLocks noGrp="1"/>
          </p:cNvSpPr>
          <p:nvPr>
            <p:ph type="dt" sz="half" idx="10"/>
          </p:nvPr>
        </p:nvSpPr>
        <p:spPr/>
        <p:txBody>
          <a:bodyPr rtlCol="0"/>
          <a:lstStyle>
            <a:lvl1pPr>
              <a:defRPr>
                <a:solidFill>
                  <a:schemeClr val="bg2"/>
                </a:solidFill>
              </a:defRPr>
            </a:lvl1pPr>
          </a:lstStyle>
          <a:p>
            <a:pPr rtl="0"/>
            <a:fld id="{86C8E621-4969-4D5D-AFAA-D6820983903D}" type="datetime1">
              <a:rPr lang="el-GR" smtClean="0"/>
              <a:t>09/03/2024</a:t>
            </a:fld>
            <a:endParaRPr lang="el-GR" dirty="0"/>
          </a:p>
        </p:txBody>
      </p:sp>
      <p:sp>
        <p:nvSpPr>
          <p:cNvPr id="5" name="Σύμβολο κράτησης θέσης υποσέλιδου 4"/>
          <p:cNvSpPr>
            <a:spLocks noGrp="1"/>
          </p:cNvSpPr>
          <p:nvPr>
            <p:ph type="ftr" sz="quarter" idx="11"/>
          </p:nvPr>
        </p:nvSpPr>
        <p:spPr/>
        <p:txBody>
          <a:bodyPr rtlCol="0"/>
          <a:lstStyle>
            <a:lvl1pPr>
              <a:defRPr>
                <a:solidFill>
                  <a:schemeClr val="bg2"/>
                </a:solidFill>
              </a:defRPr>
            </a:lvl1pPr>
          </a:lstStyle>
          <a:p>
            <a:pPr rtl="0"/>
            <a:endParaRPr lang="el-GR" dirty="0"/>
          </a:p>
        </p:txBody>
      </p:sp>
      <p:sp>
        <p:nvSpPr>
          <p:cNvPr id="6" name="Σύμβολο κράτησης θέσης αριθμού διαφάνειας 5"/>
          <p:cNvSpPr>
            <a:spLocks noGrp="1"/>
          </p:cNvSpPr>
          <p:nvPr>
            <p:ph type="sldNum" sz="quarter" idx="12"/>
          </p:nvPr>
        </p:nvSpPr>
        <p:spPr/>
        <p:txBody>
          <a:bodyPr rtlCol="0"/>
          <a:lstStyle>
            <a:lvl1pPr>
              <a:defRPr>
                <a:solidFill>
                  <a:schemeClr val="bg2"/>
                </a:solidFill>
              </a:defRPr>
            </a:lvl1pPr>
          </a:lstStyle>
          <a:p>
            <a:pPr rtl="0"/>
            <a:fld id="{BD266BE7-899D-4075-917F-DBDE33B6B692}" type="slidenum">
              <a:rPr lang="el-GR" smtClean="0"/>
              <a:pPr/>
              <a:t>‹#›</a:t>
            </a:fld>
            <a:endParaRPr lang="el-GR" dirty="0"/>
          </a:p>
        </p:txBody>
      </p:sp>
    </p:spTree>
    <p:extLst>
      <p:ext uri="{BB962C8B-B14F-4D97-AF65-F5344CB8AC3E}">
        <p14:creationId xmlns:p14="http://schemas.microsoft.com/office/powerpoint/2010/main" val="428245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a:t>Κάντε κλικ για να επεξεργαστείτε τον τίτλο υποδείγματος</a:t>
            </a:r>
            <a:endParaRPr lang="el-GR" dirty="0"/>
          </a:p>
        </p:txBody>
      </p:sp>
      <p:sp>
        <p:nvSpPr>
          <p:cNvPr id="3" name="Σύμβολο κράτησης θέσης περιεχομένου 2"/>
          <p:cNvSpPr>
            <a:spLocks noGrp="1"/>
          </p:cNvSpPr>
          <p:nvPr>
            <p:ph sz="half" idx="1"/>
          </p:nvPr>
        </p:nvSpPr>
        <p:spPr>
          <a:xfrm>
            <a:off x="1280160" y="2194560"/>
            <a:ext cx="4489704" cy="3986784"/>
          </a:xfrm>
        </p:spPr>
        <p:txBody>
          <a:bodyPr rtlCol="0"/>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4" name="Σύμβολο κράτησης θέσης περιεχομένου 3"/>
          <p:cNvSpPr>
            <a:spLocks noGrp="1"/>
          </p:cNvSpPr>
          <p:nvPr>
            <p:ph sz="half" idx="2"/>
          </p:nvPr>
        </p:nvSpPr>
        <p:spPr>
          <a:xfrm>
            <a:off x="6415368" y="2194560"/>
            <a:ext cx="4493424" cy="3986784"/>
          </a:xfrm>
        </p:spPr>
        <p:txBody>
          <a:bodyPr rtlCol="0"/>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5" name="Σύμβολο κράτησης θέσης ημερομηνίας 4"/>
          <p:cNvSpPr>
            <a:spLocks noGrp="1"/>
          </p:cNvSpPr>
          <p:nvPr>
            <p:ph type="dt" sz="half" idx="10"/>
          </p:nvPr>
        </p:nvSpPr>
        <p:spPr/>
        <p:txBody>
          <a:bodyPr rtlCol="0"/>
          <a:lstStyle/>
          <a:p>
            <a:pPr rtl="0"/>
            <a:fld id="{89E34041-F9AF-40B9-B0DE-43BE020EF30D}" type="datetime1">
              <a:rPr lang="el-GR" smtClean="0"/>
              <a:t>09/03/2024</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BD266BE7-899D-4075-917F-DBDE33B6B692}" type="slidenum">
              <a:rPr lang="el-GR"/>
              <a:t>‹#›</a:t>
            </a:fld>
            <a:endParaRPr lang="el-GR" dirty="0"/>
          </a:p>
        </p:txBody>
      </p:sp>
    </p:spTree>
    <p:extLst>
      <p:ext uri="{BB962C8B-B14F-4D97-AF65-F5344CB8AC3E}">
        <p14:creationId xmlns:p14="http://schemas.microsoft.com/office/powerpoint/2010/main" val="320104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a:t>Κάντε κλικ για να επεξεργαστείτε τον τίτλο υποδείγματος</a:t>
            </a:r>
            <a:endParaRPr lang="el-GR" dirty="0"/>
          </a:p>
        </p:txBody>
      </p:sp>
      <p:sp>
        <p:nvSpPr>
          <p:cNvPr id="3" name="Σύμβολο κράτησης θέσης κειμένου 2"/>
          <p:cNvSpPr>
            <a:spLocks noGrp="1"/>
          </p:cNvSpPr>
          <p:nvPr>
            <p:ph type="body" idx="1"/>
          </p:nvPr>
        </p:nvSpPr>
        <p:spPr>
          <a:xfrm>
            <a:off x="1280160" y="1828456"/>
            <a:ext cx="4489704" cy="830695"/>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a:t>Στυλ κειμένου υποδείγματος</a:t>
            </a:r>
          </a:p>
        </p:txBody>
      </p:sp>
      <p:sp>
        <p:nvSpPr>
          <p:cNvPr id="4" name="Σύμβολο κράτησης θέσης περιεχομένου 3"/>
          <p:cNvSpPr>
            <a:spLocks noGrp="1"/>
          </p:cNvSpPr>
          <p:nvPr>
            <p:ph sz="half" idx="2"/>
          </p:nvPr>
        </p:nvSpPr>
        <p:spPr>
          <a:xfrm>
            <a:off x="1280160" y="2743194"/>
            <a:ext cx="4489704" cy="3433769"/>
          </a:xfrm>
        </p:spPr>
        <p:txBody>
          <a:bodyPr rtlCol="0"/>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5" name="Σύμβολο κράτησης θέσης κειμένου 4"/>
          <p:cNvSpPr>
            <a:spLocks noGrp="1"/>
          </p:cNvSpPr>
          <p:nvPr>
            <p:ph type="body" sz="quarter" idx="3"/>
          </p:nvPr>
        </p:nvSpPr>
        <p:spPr>
          <a:xfrm>
            <a:off x="6419088" y="1828456"/>
            <a:ext cx="4489704" cy="830695"/>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a:t>Στυλ κειμένου υποδείγματος</a:t>
            </a:r>
          </a:p>
        </p:txBody>
      </p:sp>
      <p:sp>
        <p:nvSpPr>
          <p:cNvPr id="6" name="Σύμβολο κράτησης θέσης περιεχομένου 5"/>
          <p:cNvSpPr>
            <a:spLocks noGrp="1"/>
          </p:cNvSpPr>
          <p:nvPr>
            <p:ph sz="quarter" idx="4"/>
          </p:nvPr>
        </p:nvSpPr>
        <p:spPr>
          <a:xfrm>
            <a:off x="6419088" y="2743194"/>
            <a:ext cx="4489704" cy="3433769"/>
          </a:xfrm>
        </p:spPr>
        <p:txBody>
          <a:bodyPr rtlCol="0"/>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7" name="Σύμβολο κράτησης θέσης ημερομηνίας 6"/>
          <p:cNvSpPr>
            <a:spLocks noGrp="1"/>
          </p:cNvSpPr>
          <p:nvPr>
            <p:ph type="dt" sz="half" idx="10"/>
          </p:nvPr>
        </p:nvSpPr>
        <p:spPr/>
        <p:txBody>
          <a:bodyPr rtlCol="0"/>
          <a:lstStyle/>
          <a:p>
            <a:pPr rtl="0"/>
            <a:fld id="{FC5ADA88-D8D9-4379-9772-9852095DF5EC}" type="datetime1">
              <a:rPr lang="el-GR" smtClean="0"/>
              <a:t>09/03/2024</a:t>
            </a:fld>
            <a:endParaRPr lang="el-GR" dirty="0"/>
          </a:p>
        </p:txBody>
      </p:sp>
      <p:sp>
        <p:nvSpPr>
          <p:cNvPr id="8" name="Σύμβολο κράτησης θέσης υποσέλιδου 7"/>
          <p:cNvSpPr>
            <a:spLocks noGrp="1"/>
          </p:cNvSpPr>
          <p:nvPr>
            <p:ph type="ftr" sz="quarter" idx="11"/>
          </p:nvPr>
        </p:nvSpPr>
        <p:spPr/>
        <p:txBody>
          <a:bodyPr rtlCol="0"/>
          <a:lstStyle/>
          <a:p>
            <a:pPr rtl="0"/>
            <a:endParaRPr lang="el-GR" dirty="0"/>
          </a:p>
        </p:txBody>
      </p:sp>
      <p:sp>
        <p:nvSpPr>
          <p:cNvPr id="9" name="Σύμβολο κράτησης θέσης αριθμού διαφάνειας 8"/>
          <p:cNvSpPr>
            <a:spLocks noGrp="1"/>
          </p:cNvSpPr>
          <p:nvPr>
            <p:ph type="sldNum" sz="quarter" idx="12"/>
          </p:nvPr>
        </p:nvSpPr>
        <p:spPr/>
        <p:txBody>
          <a:bodyPr rtlCol="0"/>
          <a:lstStyle/>
          <a:p>
            <a:pPr rtl="0"/>
            <a:fld id="{BD266BE7-899D-4075-917F-DBDE33B6B692}" type="slidenum">
              <a:rPr lang="el-GR"/>
              <a:t>‹#›</a:t>
            </a:fld>
            <a:endParaRPr lang="el-GR" dirty="0"/>
          </a:p>
        </p:txBody>
      </p:sp>
    </p:spTree>
    <p:extLst>
      <p:ext uri="{BB962C8B-B14F-4D97-AF65-F5344CB8AC3E}">
        <p14:creationId xmlns:p14="http://schemas.microsoft.com/office/powerpoint/2010/main" val="426128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a:t>Κάντε κλικ για να επεξεργαστείτε τον τίτλο υποδείγματος</a:t>
            </a:r>
            <a:endParaRPr lang="el-GR" dirty="0"/>
          </a:p>
        </p:txBody>
      </p:sp>
      <p:sp>
        <p:nvSpPr>
          <p:cNvPr id="3" name="Σύμβολο κράτησης θέσης ημερομηνίας 2"/>
          <p:cNvSpPr>
            <a:spLocks noGrp="1"/>
          </p:cNvSpPr>
          <p:nvPr>
            <p:ph type="dt" sz="half" idx="10"/>
          </p:nvPr>
        </p:nvSpPr>
        <p:spPr/>
        <p:txBody>
          <a:bodyPr rtlCol="0"/>
          <a:lstStyle/>
          <a:p>
            <a:pPr rtl="0"/>
            <a:fld id="{1EFFE0F5-B457-4713-979C-F38CFC02D1AE}" type="datetime1">
              <a:rPr lang="el-GR" smtClean="0"/>
              <a:t>09/03/2024</a:t>
            </a:fld>
            <a:endParaRPr lang="el-GR" dirty="0"/>
          </a:p>
        </p:txBody>
      </p:sp>
      <p:sp>
        <p:nvSpPr>
          <p:cNvPr id="4" name="Σύμβολο κράτησης θέσης υποσέλιδου 3"/>
          <p:cNvSpPr>
            <a:spLocks noGrp="1"/>
          </p:cNvSpPr>
          <p:nvPr>
            <p:ph type="ftr" sz="quarter" idx="11"/>
          </p:nvPr>
        </p:nvSpPr>
        <p:spPr/>
        <p:txBody>
          <a:bodyPr rtlCol="0"/>
          <a:lstStyle/>
          <a:p>
            <a:pPr rtl="0"/>
            <a:endParaRPr lang="el-GR" dirty="0"/>
          </a:p>
        </p:txBody>
      </p:sp>
      <p:sp>
        <p:nvSpPr>
          <p:cNvPr id="5" name="Σύμβολο κράτησης θέσης αριθμού διαφάνειας 4"/>
          <p:cNvSpPr>
            <a:spLocks noGrp="1"/>
          </p:cNvSpPr>
          <p:nvPr>
            <p:ph type="sldNum" sz="quarter" idx="12"/>
          </p:nvPr>
        </p:nvSpPr>
        <p:spPr/>
        <p:txBody>
          <a:bodyPr rtlCol="0"/>
          <a:lstStyle/>
          <a:p>
            <a:pPr rtl="0"/>
            <a:fld id="{BD266BE7-899D-4075-917F-DBDE33B6B692}" type="slidenum">
              <a:rPr lang="el-GR"/>
              <a:t>‹#›</a:t>
            </a:fld>
            <a:endParaRPr lang="el-GR" dirty="0"/>
          </a:p>
        </p:txBody>
      </p:sp>
    </p:spTree>
    <p:extLst>
      <p:ext uri="{BB962C8B-B14F-4D97-AF65-F5344CB8AC3E}">
        <p14:creationId xmlns:p14="http://schemas.microsoft.com/office/powerpoint/2010/main" val="264161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rtlCol="0"/>
          <a:lstStyle/>
          <a:p>
            <a:pPr rtl="0"/>
            <a:fld id="{87B9F303-AE07-4B36-ABB2-E03140A58CF0}" type="datetime1">
              <a:rPr lang="el-GR" smtClean="0"/>
              <a:t>09/03/2024</a:t>
            </a:fld>
            <a:endParaRPr lang="el-GR" dirty="0"/>
          </a:p>
        </p:txBody>
      </p:sp>
      <p:sp>
        <p:nvSpPr>
          <p:cNvPr id="3" name="Σύμβολο κράτησης θέσης υποσέλιδου 2"/>
          <p:cNvSpPr>
            <a:spLocks noGrp="1"/>
          </p:cNvSpPr>
          <p:nvPr>
            <p:ph type="ftr" sz="quarter" idx="11"/>
          </p:nvPr>
        </p:nvSpPr>
        <p:spPr/>
        <p:txBody>
          <a:bodyPr rtlCol="0"/>
          <a:lstStyle/>
          <a:p>
            <a:pPr rtl="0"/>
            <a:endParaRPr lang="el-GR" dirty="0"/>
          </a:p>
        </p:txBody>
      </p:sp>
      <p:sp>
        <p:nvSpPr>
          <p:cNvPr id="4" name="Σύμβολο κράτησης θέσης αριθμού διαφάνειας 3"/>
          <p:cNvSpPr>
            <a:spLocks noGrp="1"/>
          </p:cNvSpPr>
          <p:nvPr>
            <p:ph type="sldNum" sz="quarter" idx="12"/>
          </p:nvPr>
        </p:nvSpPr>
        <p:spPr/>
        <p:txBody>
          <a:bodyPr rtlCol="0"/>
          <a:lstStyle/>
          <a:p>
            <a:pPr rtl="0"/>
            <a:fld id="{BD266BE7-899D-4075-917F-DBDE33B6B692}" type="slidenum">
              <a:rPr lang="el-GR"/>
              <a:t>‹#›</a:t>
            </a:fld>
            <a:endParaRPr lang="el-GR" dirty="0"/>
          </a:p>
        </p:txBody>
      </p:sp>
    </p:spTree>
    <p:extLst>
      <p:ext uri="{BB962C8B-B14F-4D97-AF65-F5344CB8AC3E}">
        <p14:creationId xmlns:p14="http://schemas.microsoft.com/office/powerpoint/2010/main" val="183029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chor="ctr">
            <a:normAutofit/>
          </a:bodyPr>
          <a:lstStyle>
            <a:lvl1pPr>
              <a:defRPr sz="3000"/>
            </a:lvl1pPr>
          </a:lstStyle>
          <a:p>
            <a:pPr rtl="0"/>
            <a:r>
              <a:rPr lang="el-GR"/>
              <a:t>Κάντε κλικ για να επεξεργαστείτε τον τίτλο υποδείγματος</a:t>
            </a:r>
            <a:endParaRPr lang="el-GR" dirty="0"/>
          </a:p>
        </p:txBody>
      </p:sp>
      <p:sp>
        <p:nvSpPr>
          <p:cNvPr id="4" name="Σύμβολο κράτησης θέσης κειμένου 2"/>
          <p:cNvSpPr>
            <a:spLocks noGrp="1"/>
          </p:cNvSpPr>
          <p:nvPr>
            <p:ph type="body" sz="half" idx="2"/>
          </p:nvPr>
        </p:nvSpPr>
        <p:spPr>
          <a:xfrm>
            <a:off x="1291818" y="2465294"/>
            <a:ext cx="3834874" cy="3711669"/>
          </a:xfrm>
        </p:spPr>
        <p:txBody>
          <a:bodyPr rtlCol="0">
            <a:normAutofit/>
          </a:bodyPr>
          <a:lstStyle>
            <a:lvl1pPr marL="0" indent="0">
              <a:spcBef>
                <a:spcPts val="1500"/>
              </a:spcBef>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l-GR"/>
              <a:t>Στυλ κειμένου υποδείγματος</a:t>
            </a:r>
          </a:p>
        </p:txBody>
      </p:sp>
      <p:sp>
        <p:nvSpPr>
          <p:cNvPr id="3" name="Σύμβολο κράτησης θέσης περιεχομένου 3"/>
          <p:cNvSpPr>
            <a:spLocks noGrp="1"/>
          </p:cNvSpPr>
          <p:nvPr>
            <p:ph idx="1"/>
          </p:nvPr>
        </p:nvSpPr>
        <p:spPr>
          <a:xfrm>
            <a:off x="5518897" y="2465294"/>
            <a:ext cx="5174504" cy="3711669"/>
          </a:xfrm>
        </p:spPr>
        <p:txBody>
          <a:bodyPr rtlCol="0">
            <a:normAutofit/>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5" name="Σύμβολο κράτησης θέσης ημερομηνίας 4"/>
          <p:cNvSpPr>
            <a:spLocks noGrp="1"/>
          </p:cNvSpPr>
          <p:nvPr>
            <p:ph type="dt" sz="half" idx="10"/>
          </p:nvPr>
        </p:nvSpPr>
        <p:spPr/>
        <p:txBody>
          <a:bodyPr rtlCol="0"/>
          <a:lstStyle/>
          <a:p>
            <a:pPr rtl="0"/>
            <a:fld id="{85E2A9F9-D895-4046-BE2C-7AF4A1EECEC1}" type="datetime1">
              <a:rPr lang="el-GR" smtClean="0"/>
              <a:t>09/03/2024</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BD266BE7-899D-4075-917F-DBDE33B6B692}" type="slidenum">
              <a:rPr lang="el-GR"/>
              <a:t>‹#›</a:t>
            </a:fld>
            <a:endParaRPr lang="el-GR" dirty="0"/>
          </a:p>
        </p:txBody>
      </p:sp>
    </p:spTree>
    <p:extLst>
      <p:ext uri="{BB962C8B-B14F-4D97-AF65-F5344CB8AC3E}">
        <p14:creationId xmlns:p14="http://schemas.microsoft.com/office/powerpoint/2010/main" val="311474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chor="ctr">
            <a:normAutofit/>
          </a:bodyPr>
          <a:lstStyle>
            <a:lvl1pPr>
              <a:defRPr sz="3000"/>
            </a:lvl1pPr>
          </a:lstStyle>
          <a:p>
            <a:pPr rtl="0"/>
            <a:r>
              <a:rPr lang="el-GR"/>
              <a:t>Κάντε κλικ για να επεξεργαστείτε τον τίτλο υποδείγματος</a:t>
            </a:r>
            <a:endParaRPr lang="el-GR" dirty="0"/>
          </a:p>
        </p:txBody>
      </p:sp>
      <p:sp>
        <p:nvSpPr>
          <p:cNvPr id="4" name="Σύμβολο κράτησης θέσης κειμένου 3"/>
          <p:cNvSpPr>
            <a:spLocks noGrp="1"/>
          </p:cNvSpPr>
          <p:nvPr>
            <p:ph type="body" sz="half" idx="2"/>
          </p:nvPr>
        </p:nvSpPr>
        <p:spPr>
          <a:xfrm>
            <a:off x="1291819" y="2465293"/>
            <a:ext cx="3834874" cy="3711669"/>
          </a:xfrm>
        </p:spPr>
        <p:txBody>
          <a:bodyPr rtlCol="0">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l-GR"/>
              <a:t>Στυλ κειμένου υποδείγματος</a:t>
            </a:r>
          </a:p>
        </p:txBody>
      </p:sp>
      <p:sp>
        <p:nvSpPr>
          <p:cNvPr id="3" name="Σύμβολο κράτησης θέσης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a:off x="5518896" y="1828456"/>
            <a:ext cx="5389895" cy="5029544"/>
          </a:xfrm>
        </p:spPr>
        <p:txBody>
          <a:bodyPr tIns="137160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a:t>Κάντε κλικ στο εικονίδιο για να προσθέσετε εικόνα</a:t>
            </a:r>
            <a:endParaRPr lang="el-GR" dirty="0"/>
          </a:p>
        </p:txBody>
      </p:sp>
      <p:sp>
        <p:nvSpPr>
          <p:cNvPr id="5" name="Σύμβολο κράτησης θέσης ημερομηνίας 4"/>
          <p:cNvSpPr>
            <a:spLocks noGrp="1"/>
          </p:cNvSpPr>
          <p:nvPr>
            <p:ph type="dt" sz="half" idx="10"/>
          </p:nvPr>
        </p:nvSpPr>
        <p:spPr/>
        <p:txBody>
          <a:bodyPr rtlCol="0"/>
          <a:lstStyle/>
          <a:p>
            <a:pPr rtl="0"/>
            <a:fld id="{B939B4BE-C158-4AB2-B501-81A6745A4A4F}" type="datetime1">
              <a:rPr lang="el-GR" smtClean="0"/>
              <a:t>09/03/2024</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BD266BE7-899D-4075-917F-DBDE33B6B692}" type="slidenum">
              <a:rPr lang="el-GR"/>
              <a:t>‹#›</a:t>
            </a:fld>
            <a:endParaRPr lang="el-GR" dirty="0"/>
          </a:p>
        </p:txBody>
      </p:sp>
    </p:spTree>
    <p:extLst>
      <p:ext uri="{BB962C8B-B14F-4D97-AF65-F5344CB8AC3E}">
        <p14:creationId xmlns:p14="http://schemas.microsoft.com/office/powerpoint/2010/main" val="416136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Ορθογώνιο 8"/>
          <p:cNvSpPr/>
          <p:nvPr/>
        </p:nvSpPr>
        <p:spPr>
          <a:xfrm>
            <a:off x="0" y="347472"/>
            <a:ext cx="12188952"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pic>
        <p:nvPicPr>
          <p:cNvPr id="8" name="Εικόνα 7"/>
          <p:cNvPicPr>
            <a:picLocks noChangeAspect="1"/>
          </p:cNvPicPr>
          <p:nvPr/>
        </p:nvPicPr>
        <p:blipFill>
          <a:blip r:embed="rId13">
            <a:extLst>
              <a:ext uri="{28A0092B-C50C-407E-A947-70E740481C1C}">
                <a14:useLocalDpi xmlns:a14="http://schemas.microsoft.com/office/drawing/2010/main" val="0"/>
              </a:ext>
            </a:extLst>
          </a:blip>
          <a:stretch>
            <a:fillRect/>
          </a:stretch>
        </p:blipFill>
        <p:spPr bwMode="invGray">
          <a:xfrm>
            <a:off x="0" y="457200"/>
            <a:ext cx="12188952" cy="1371257"/>
          </a:xfrm>
          <a:prstGeom prst="rect">
            <a:avLst/>
          </a:prstGeom>
        </p:spPr>
      </p:pic>
      <p:sp>
        <p:nvSpPr>
          <p:cNvPr id="2" name="Σύμβολο κράτησης θέσης τίτλου 1"/>
          <p:cNvSpPr>
            <a:spLocks noGrp="1"/>
          </p:cNvSpPr>
          <p:nvPr>
            <p:ph type="title"/>
          </p:nvPr>
        </p:nvSpPr>
        <p:spPr bwMode="black">
          <a:xfrm>
            <a:off x="1280160" y="466343"/>
            <a:ext cx="9628632" cy="1362113"/>
          </a:xfrm>
          <a:prstGeom prst="rect">
            <a:avLst/>
          </a:prstGeom>
        </p:spPr>
        <p:txBody>
          <a:bodyPr vert="horz" lIns="91440" tIns="45720" rIns="91440" bIns="45720" rtlCol="0" anchor="ctr">
            <a:normAutofit/>
          </a:bodyPr>
          <a:lstStyle/>
          <a:p>
            <a:pPr rtl="0"/>
            <a:r>
              <a:rPr lang="el-GR" dirty="0"/>
              <a:t>Κάντε κλικ για να επεξεργαστείτε το Στυλ κύριου τίτλου</a:t>
            </a:r>
          </a:p>
        </p:txBody>
      </p:sp>
      <p:sp>
        <p:nvSpPr>
          <p:cNvPr id="3" name="Σύμβολο κράτησης θέσης κειμένου 2"/>
          <p:cNvSpPr>
            <a:spLocks noGrp="1"/>
          </p:cNvSpPr>
          <p:nvPr>
            <p:ph type="body" idx="1"/>
          </p:nvPr>
        </p:nvSpPr>
        <p:spPr>
          <a:xfrm>
            <a:off x="1280160" y="2190749"/>
            <a:ext cx="9628632" cy="3986213"/>
          </a:xfrm>
          <a:prstGeom prst="rect">
            <a:avLst/>
          </a:prstGeom>
        </p:spPr>
        <p:txBody>
          <a:bodyPr vert="horz" lIns="91440" tIns="45720" rIns="91440" bIns="45720" rtlCol="0">
            <a:normAutofit/>
          </a:bodyPr>
          <a:lstStyle/>
          <a:p>
            <a:pPr lvl="0" rtl="0"/>
            <a:r>
              <a:rPr lang="el-GR" dirty="0"/>
              <a:t>Στυλ υποδείγματος κειμένου</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a:p>
            <a:pPr lvl="5" rtl="0"/>
            <a:r>
              <a:rPr lang="el-GR" dirty="0"/>
              <a:t>Έκτου</a:t>
            </a:r>
          </a:p>
          <a:p>
            <a:pPr lvl="6" rtl="0"/>
            <a:r>
              <a:rPr lang="el-GR" dirty="0"/>
              <a:t>Έβδομου</a:t>
            </a:r>
          </a:p>
          <a:p>
            <a:pPr lvl="7" rtl="0"/>
            <a:r>
              <a:rPr lang="el-GR" dirty="0"/>
              <a:t>Όγδοου</a:t>
            </a:r>
          </a:p>
          <a:p>
            <a:pPr lvl="8" rtl="0"/>
            <a:r>
              <a:rPr lang="el-GR" dirty="0"/>
              <a:t>Ένατου</a:t>
            </a:r>
          </a:p>
        </p:txBody>
      </p:sp>
      <p:sp>
        <p:nvSpPr>
          <p:cNvPr id="4" name="Σύμβολο κράτησης θέσης ημερομηνίας 3"/>
          <p:cNvSpPr>
            <a:spLocks noGrp="1"/>
          </p:cNvSpPr>
          <p:nvPr>
            <p:ph type="dt" sz="half" idx="2"/>
          </p:nvPr>
        </p:nvSpPr>
        <p:spPr>
          <a:xfrm>
            <a:off x="1280160" y="6356350"/>
            <a:ext cx="1971947" cy="365125"/>
          </a:xfrm>
          <a:prstGeom prst="rect">
            <a:avLst/>
          </a:prstGeom>
        </p:spPr>
        <p:txBody>
          <a:bodyPr vert="horz" lIns="91440" tIns="45720" rIns="91440" bIns="45720" rtlCol="0" anchor="ctr"/>
          <a:lstStyle>
            <a:lvl1pPr algn="l">
              <a:defRPr sz="1200" baseline="0">
                <a:solidFill>
                  <a:schemeClr val="tx1"/>
                </a:solidFill>
              </a:defRPr>
            </a:lvl1pPr>
          </a:lstStyle>
          <a:p>
            <a:pPr rtl="0"/>
            <a:fld id="{60745E4E-2F92-43E0-9625-65E832776AD1}" type="datetime1">
              <a:rPr lang="el-GR" smtClean="0"/>
              <a:t>09/03/2024</a:t>
            </a:fld>
            <a:endParaRPr lang="el-GR" dirty="0"/>
          </a:p>
        </p:txBody>
      </p:sp>
      <p:sp>
        <p:nvSpPr>
          <p:cNvPr id="5" name="Σύμβολο κράτησης θέσης υποσέλιδου 4"/>
          <p:cNvSpPr>
            <a:spLocks noGrp="1"/>
          </p:cNvSpPr>
          <p:nvPr>
            <p:ph type="ftr" sz="quarter" idx="3"/>
          </p:nvPr>
        </p:nvSpPr>
        <p:spPr>
          <a:xfrm>
            <a:off x="3252107" y="6356350"/>
            <a:ext cx="5687786" cy="365125"/>
          </a:xfrm>
          <a:prstGeom prst="rect">
            <a:avLst/>
          </a:prstGeom>
        </p:spPr>
        <p:txBody>
          <a:bodyPr vert="horz" lIns="91440" tIns="45720" rIns="91440" bIns="45720" rtlCol="0" anchor="ctr"/>
          <a:lstStyle>
            <a:lvl1pPr algn="ctr">
              <a:defRPr sz="1200" baseline="0">
                <a:solidFill>
                  <a:schemeClr val="tx1"/>
                </a:solidFill>
              </a:defRPr>
            </a:lvl1pPr>
          </a:lstStyle>
          <a:p>
            <a:pPr rtl="0"/>
            <a:endParaRPr lang="el-GR" dirty="0"/>
          </a:p>
        </p:txBody>
      </p:sp>
      <p:sp>
        <p:nvSpPr>
          <p:cNvPr id="6" name="Σύμβολο κράτησης θέσης αριθμού διαφάνειας 5"/>
          <p:cNvSpPr>
            <a:spLocks noGrp="1"/>
          </p:cNvSpPr>
          <p:nvPr>
            <p:ph type="sldNum" sz="quarter" idx="4"/>
          </p:nvPr>
        </p:nvSpPr>
        <p:spPr>
          <a:xfrm>
            <a:off x="8939894" y="6356350"/>
            <a:ext cx="1968898" cy="365125"/>
          </a:xfrm>
          <a:prstGeom prst="rect">
            <a:avLst/>
          </a:prstGeom>
        </p:spPr>
        <p:txBody>
          <a:bodyPr vert="horz" lIns="91440" tIns="45720" rIns="91440" bIns="45720" rtlCol="0" anchor="ctr"/>
          <a:lstStyle>
            <a:lvl1pPr algn="r">
              <a:defRPr sz="1200" baseline="0">
                <a:solidFill>
                  <a:schemeClr val="tx1"/>
                </a:solidFill>
              </a:defRPr>
            </a:lvl1pPr>
          </a:lstStyle>
          <a:p>
            <a:pPr rtl="0"/>
            <a:fld id="{BD266BE7-899D-4075-917F-DBDE33B6B692}" type="slidenum">
              <a:rPr lang="el-GR" smtClean="0"/>
              <a:pPr/>
              <a:t>‹#›</a:t>
            </a:fld>
            <a:endParaRPr lang="el-GR" dirty="0"/>
          </a:p>
        </p:txBody>
      </p:sp>
    </p:spTree>
    <p:extLst>
      <p:ext uri="{BB962C8B-B14F-4D97-AF65-F5344CB8AC3E}">
        <p14:creationId xmlns:p14="http://schemas.microsoft.com/office/powerpoint/2010/main" val="2871921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5000"/>
        </a:lnSpc>
        <a:spcBef>
          <a:spcPct val="0"/>
        </a:spcBef>
        <a:buNone/>
        <a:defRPr sz="3000"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500"/>
        </a:spcBef>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300"/>
        </a:spcBef>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6pPr>
      <a:lvl7pPr marL="29718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7pPr>
      <a:lvl8pPr marL="34290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8pPr>
      <a:lvl9pPr marL="3886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chamilo.datacenter.uoc.gr/metchamilo/courses/ATOMAPERIODIKOSPINAKAS/index.php?id_session=0"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hyperlink" Target="https://drive.google.com/file/d/1aVRJh1kDErlplOBR4FPUg0RYbMxkcn6H/view?usp=sharing" TargetMode="External"/><Relationship Id="rId3" Type="http://schemas.openxmlformats.org/officeDocument/2006/relationships/image" Target="../media/image9.png"/><Relationship Id="rId7" Type="http://schemas.openxmlformats.org/officeDocument/2006/relationships/hyperlink" Target="https://drive.google.com/file/d/1TFsqQfUDSvJi1ipQuK0fnmILlpyKqoNM/view?usp=sharin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drive.google.com/file/d/1aS4jKPpAW0ZkAko-RMxDVCuDSEN6EUFj/view?usp=sharing" TargetMode="External"/><Relationship Id="rId11" Type="http://schemas.openxmlformats.org/officeDocument/2006/relationships/image" Target="../media/image12.jpeg"/><Relationship Id="rId5" Type="http://schemas.openxmlformats.org/officeDocument/2006/relationships/hyperlink" Target="https://drive.google.com/file/d/1TDQg7XjVbUrcCep453sPFFXjGzXmN3Ib/view?usp=sharing" TargetMode="External"/><Relationship Id="rId10" Type="http://schemas.openxmlformats.org/officeDocument/2006/relationships/image" Target="../media/image11.png"/><Relationship Id="rId4" Type="http://schemas.openxmlformats.org/officeDocument/2006/relationships/hyperlink" Target="https://drive.google.com/file/d/1b07fb2c2_qhej2H4zZlpWTit-85VWPMn/view?usp=sharing" TargetMode="External"/><Relationship Id="rId9"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rtlCol="0">
            <a:normAutofit/>
          </a:bodyPr>
          <a:lstStyle/>
          <a:p>
            <a:pPr algn="ctr">
              <a:tabLst>
                <a:tab pos="2637155" algn="ctr"/>
                <a:tab pos="5274310" algn="r"/>
              </a:tabLst>
            </a:pPr>
            <a:r>
              <a:rPr lang="el-GR" sz="2800" b="1" spc="100" dirty="0">
                <a:effectLst/>
                <a:latin typeface="Calibri" panose="020F0502020204030204" pitchFamily="34" charset="0"/>
                <a:ea typeface="Times New Roman" panose="02020603050405020304" pitchFamily="18" charset="0"/>
                <a:cs typeface="Times New Roman" panose="02020603050405020304" pitchFamily="18" charset="0"/>
              </a:rPr>
              <a:t>«Σχεδιασμός, υλοποίηση και αποτίμηση ολοκληρωμένης παρέμβασης, συμπληρωματικής σχολικής ΕξΑΕ με εκπαιδευτικό υλικό και εφαρμογές εικονικής πραγματικότητας (VR-google cardboard), για το μάθημα της Χημείας Α Λυκείου με τη μέθοδο της ανεστραμμένης τάξης»</a:t>
            </a:r>
            <a:endParaRPr lang="el-GR"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Υπότιτλος 2"/>
          <p:cNvSpPr>
            <a:spLocks noGrp="1"/>
          </p:cNvSpPr>
          <p:nvPr>
            <p:ph type="subTitle" idx="1"/>
          </p:nvPr>
        </p:nvSpPr>
        <p:spPr>
          <a:xfrm>
            <a:off x="486590" y="6285833"/>
            <a:ext cx="4604025" cy="618557"/>
          </a:xfrm>
        </p:spPr>
        <p:txBody>
          <a:bodyPr rtlCol="0">
            <a:noAutofit/>
          </a:bodyPr>
          <a:lstStyle/>
          <a:p>
            <a:pPr rtl="0"/>
            <a:r>
              <a:rPr lang="el-GR" sz="3200" dirty="0">
                <a:solidFill>
                  <a:schemeClr val="bg1"/>
                </a:solidFill>
              </a:rPr>
              <a:t>Χαλακατεβάκης Χρήστος</a:t>
            </a:r>
          </a:p>
        </p:txBody>
      </p:sp>
      <p:sp>
        <p:nvSpPr>
          <p:cNvPr id="4" name="TextBox 3">
            <a:extLst>
              <a:ext uri="{FF2B5EF4-FFF2-40B4-BE49-F238E27FC236}">
                <a16:creationId xmlns:a16="http://schemas.microsoft.com/office/drawing/2014/main" id="{0CFA976B-BF48-0BD2-963E-95B6468029F9}"/>
              </a:ext>
            </a:extLst>
          </p:cNvPr>
          <p:cNvSpPr txBox="1"/>
          <p:nvPr/>
        </p:nvSpPr>
        <p:spPr>
          <a:xfrm>
            <a:off x="4462818" y="354842"/>
            <a:ext cx="7356143" cy="1200329"/>
          </a:xfrm>
          <a:prstGeom prst="rect">
            <a:avLst/>
          </a:prstGeom>
          <a:noFill/>
        </p:spPr>
        <p:txBody>
          <a:bodyPr wrap="square" rtlCol="0">
            <a:spAutoFit/>
          </a:bodyPr>
          <a:lstStyle/>
          <a:p>
            <a:pPr algn="ctr"/>
            <a:r>
              <a:rPr lang="el-GR" sz="1800" dirty="0">
                <a:solidFill>
                  <a:schemeClr val="bg1"/>
                </a:solidFill>
                <a:latin typeface="Book Antiqua" panose="02040602050305030304" pitchFamily="18" charset="0"/>
              </a:rPr>
              <a:t>Πρόγραμμα Μεταπτυχιακών Σπουδών: </a:t>
            </a:r>
            <a:endParaRPr lang="en-US" sz="1800" dirty="0">
              <a:solidFill>
                <a:schemeClr val="bg1"/>
              </a:solidFill>
              <a:latin typeface="Book Antiqua" panose="02040602050305030304" pitchFamily="18" charset="0"/>
            </a:endParaRPr>
          </a:p>
          <a:p>
            <a:pPr algn="ctr"/>
            <a:r>
              <a:rPr lang="el-GR" sz="1800" dirty="0">
                <a:solidFill>
                  <a:schemeClr val="bg1"/>
                </a:solidFill>
                <a:latin typeface="Book Antiqua" panose="02040602050305030304" pitchFamily="18" charset="0"/>
              </a:rPr>
              <a:t>«Επιστήμες της Αγωγής - Εξ Αποστάσεως Εκπαίδευση  με την χρήση των ΤΠΕ (e-</a:t>
            </a:r>
            <a:r>
              <a:rPr lang="en-US" sz="1800" dirty="0">
                <a:solidFill>
                  <a:schemeClr val="bg1"/>
                </a:solidFill>
                <a:latin typeface="Book Antiqua" panose="02040602050305030304" pitchFamily="18" charset="0"/>
              </a:rPr>
              <a:t> </a:t>
            </a:r>
            <a:r>
              <a:rPr lang="el-GR" sz="1800" dirty="0">
                <a:solidFill>
                  <a:schemeClr val="bg1"/>
                </a:solidFill>
                <a:latin typeface="Book Antiqua" panose="02040602050305030304" pitchFamily="18" charset="0"/>
              </a:rPr>
              <a:t>Learning)»</a:t>
            </a:r>
            <a:endParaRPr lang="el-GR" sz="1600" dirty="0">
              <a:solidFill>
                <a:schemeClr val="bg1"/>
              </a:solidFill>
              <a:latin typeface="Book Antiqua" panose="02040602050305030304" pitchFamily="18" charset="0"/>
            </a:endParaRPr>
          </a:p>
          <a:p>
            <a:endParaRPr lang="el-GR" dirty="0"/>
          </a:p>
        </p:txBody>
      </p:sp>
      <p:sp>
        <p:nvSpPr>
          <p:cNvPr id="5" name="TextBox 4">
            <a:extLst>
              <a:ext uri="{FF2B5EF4-FFF2-40B4-BE49-F238E27FC236}">
                <a16:creationId xmlns:a16="http://schemas.microsoft.com/office/drawing/2014/main" id="{4CB7016C-E375-63A8-9A5C-762EE6A2AB0B}"/>
              </a:ext>
            </a:extLst>
          </p:cNvPr>
          <p:cNvSpPr txBox="1"/>
          <p:nvPr/>
        </p:nvSpPr>
        <p:spPr>
          <a:xfrm>
            <a:off x="9444251" y="6285833"/>
            <a:ext cx="2606722" cy="584775"/>
          </a:xfrm>
          <a:prstGeom prst="rect">
            <a:avLst/>
          </a:prstGeom>
          <a:noFill/>
        </p:spPr>
        <p:txBody>
          <a:bodyPr wrap="square" rtlCol="0">
            <a:spAutoFit/>
          </a:bodyPr>
          <a:lstStyle/>
          <a:p>
            <a:r>
              <a:rPr lang="el-GR" sz="3200" dirty="0">
                <a:solidFill>
                  <a:schemeClr val="bg1"/>
                </a:solidFill>
              </a:rPr>
              <a:t>Ρέθυμνο 2023</a:t>
            </a:r>
          </a:p>
        </p:txBody>
      </p:sp>
      <p:sp>
        <p:nvSpPr>
          <p:cNvPr id="6" name="TextBox 5">
            <a:extLst>
              <a:ext uri="{FF2B5EF4-FFF2-40B4-BE49-F238E27FC236}">
                <a16:creationId xmlns:a16="http://schemas.microsoft.com/office/drawing/2014/main" id="{62A0D724-5C8F-835B-B8A8-AB05A0FDE154}"/>
              </a:ext>
            </a:extLst>
          </p:cNvPr>
          <p:cNvSpPr txBox="1"/>
          <p:nvPr/>
        </p:nvSpPr>
        <p:spPr>
          <a:xfrm>
            <a:off x="3689354" y="5076336"/>
            <a:ext cx="8700049" cy="1061829"/>
          </a:xfrm>
          <a:prstGeom prst="rect">
            <a:avLst/>
          </a:prstGeom>
          <a:noFill/>
        </p:spPr>
        <p:txBody>
          <a:bodyPr wrap="square" rtlCol="0">
            <a:spAutoFit/>
          </a:bodyPr>
          <a:lstStyle/>
          <a:p>
            <a:pPr lvl="1" defTabSz="1244600">
              <a:lnSpc>
                <a:spcPct val="90000"/>
              </a:lnSpc>
              <a:spcBef>
                <a:spcPct val="0"/>
              </a:spcBef>
              <a:spcAft>
                <a:spcPct val="35000"/>
              </a:spcAft>
            </a:pPr>
            <a:r>
              <a:rPr lang="el-GR" sz="2000" dirty="0"/>
              <a:t>Επιτροπή Κρίσης ΔΕ</a:t>
            </a:r>
            <a:r>
              <a:rPr lang="en-CA" sz="2000" dirty="0"/>
              <a:t>:</a:t>
            </a:r>
            <a:r>
              <a:rPr lang="el-GR" sz="2000" dirty="0"/>
              <a:t>  </a:t>
            </a:r>
            <a:r>
              <a:rPr lang="el-GR" sz="2000" b="1" dirty="0">
                <a:effectLst>
                  <a:outerShdw blurRad="38100" dist="38100" dir="2700000" algn="tl">
                    <a:srgbClr val="000000">
                      <a:alpha val="43137"/>
                    </a:srgbClr>
                  </a:outerShdw>
                </a:effectLst>
              </a:rPr>
              <a:t>Καλογιαννάκης Μ. , Κωτσίδης Κ. , Μουζάκης Χ.</a:t>
            </a:r>
          </a:p>
          <a:p>
            <a:endParaRPr lang="el-GR" sz="2000" dirty="0"/>
          </a:p>
          <a:p>
            <a:endParaRPr lang="el-GR" dirty="0"/>
          </a:p>
        </p:txBody>
      </p:sp>
      <p:graphicFrame>
        <p:nvGraphicFramePr>
          <p:cNvPr id="7" name="Πίνακας 6">
            <a:extLst>
              <a:ext uri="{FF2B5EF4-FFF2-40B4-BE49-F238E27FC236}">
                <a16:creationId xmlns:a16="http://schemas.microsoft.com/office/drawing/2014/main" id="{8517F7D9-BCF4-BF0C-C5FA-19CC5A0D6579}"/>
              </a:ext>
            </a:extLst>
          </p:cNvPr>
          <p:cNvGraphicFramePr>
            <a:graphicFrameLocks noGrp="1"/>
          </p:cNvGraphicFramePr>
          <p:nvPr>
            <p:extLst>
              <p:ext uri="{D42A27DB-BD31-4B8C-83A1-F6EECF244321}">
                <p14:modId xmlns:p14="http://schemas.microsoft.com/office/powerpoint/2010/main" val="2045612521"/>
              </p:ext>
            </p:extLst>
          </p:nvPr>
        </p:nvGraphicFramePr>
        <p:xfrm>
          <a:off x="4675303" y="4437485"/>
          <a:ext cx="6883021" cy="1097280"/>
        </p:xfrm>
        <a:graphic>
          <a:graphicData uri="http://schemas.openxmlformats.org/drawingml/2006/table">
            <a:tbl>
              <a:tblPr firstRow="1" bandRow="1">
                <a:tableStyleId>{3B4B98B0-60AC-42C2-AFA5-B58CD77FA1E5}</a:tableStyleId>
              </a:tblPr>
              <a:tblGrid>
                <a:gridCol w="6883021">
                  <a:extLst>
                    <a:ext uri="{9D8B030D-6E8A-4147-A177-3AD203B41FA5}">
                      <a16:colId xmlns:a16="http://schemas.microsoft.com/office/drawing/2014/main" val="1082882624"/>
                    </a:ext>
                  </a:extLst>
                </a:gridCol>
              </a:tblGrid>
              <a:tr h="170598">
                <a:tc>
                  <a:txBody>
                    <a:bodyPr/>
                    <a:lstStyle/>
                    <a:p>
                      <a:r>
                        <a:rPr lang="el-GR" dirty="0"/>
                        <a:t>Αναστασιάδης Παναγιώτης, Καθηγητής Πανεπιστημίου Κρήτης</a:t>
                      </a:r>
                    </a:p>
                  </a:txBody>
                  <a:tcPr/>
                </a:tc>
                <a:extLst>
                  <a:ext uri="{0D108BD9-81ED-4DB2-BD59-A6C34878D82A}">
                    <a16:rowId xmlns:a16="http://schemas.microsoft.com/office/drawing/2014/main" val="3359773169"/>
                  </a:ext>
                </a:extLst>
              </a:tr>
              <a:tr h="170598">
                <a:tc>
                  <a:txBody>
                    <a:bodyPr/>
                    <a:lstStyle/>
                    <a:p>
                      <a:r>
                        <a:rPr lang="el-GR" dirty="0"/>
                        <a:t>  </a:t>
                      </a:r>
                    </a:p>
                  </a:txBody>
                  <a:tcPr/>
                </a:tc>
                <a:extLst>
                  <a:ext uri="{0D108BD9-81ED-4DB2-BD59-A6C34878D82A}">
                    <a16:rowId xmlns:a16="http://schemas.microsoft.com/office/drawing/2014/main" val="1665467286"/>
                  </a:ext>
                </a:extLst>
              </a:tr>
              <a:tr h="170598">
                <a:tc>
                  <a:txBody>
                    <a:bodyPr/>
                    <a:lstStyle/>
                    <a:p>
                      <a:endParaRPr lang="el-GR" dirty="0"/>
                    </a:p>
                  </a:txBody>
                  <a:tcPr/>
                </a:tc>
                <a:extLst>
                  <a:ext uri="{0D108BD9-81ED-4DB2-BD59-A6C34878D82A}">
                    <a16:rowId xmlns:a16="http://schemas.microsoft.com/office/drawing/2014/main" val="761977881"/>
                  </a:ext>
                </a:extLst>
              </a:tr>
            </a:tbl>
          </a:graphicData>
        </a:graphic>
      </p:graphicFrame>
      <mc:AlternateContent xmlns:mc="http://schemas.openxmlformats.org/markup-compatibility/2006">
        <mc:Choice xmlns:am3d="http://schemas.microsoft.com/office/drawing/2017/model3d" Requires="am3d">
          <p:graphicFrame>
            <p:nvGraphicFramePr>
              <p:cNvPr id="8" name="Μοντέλο 3D 7" descr="Tetrahedral Bond">
                <a:extLst>
                  <a:ext uri="{FF2B5EF4-FFF2-40B4-BE49-F238E27FC236}">
                    <a16:creationId xmlns:a16="http://schemas.microsoft.com/office/drawing/2014/main" id="{278EB7A5-9583-B213-78CB-255163AD0BB7}"/>
                  </a:ext>
                </a:extLst>
              </p:cNvPr>
              <p:cNvGraphicFramePr>
                <a:graphicFrameLocks noChangeAspect="1"/>
              </p:cNvGraphicFramePr>
              <p:nvPr>
                <p:extLst>
                  <p:ext uri="{D42A27DB-BD31-4B8C-83A1-F6EECF244321}">
                    <p14:modId xmlns:p14="http://schemas.microsoft.com/office/powerpoint/2010/main" val="1589445344"/>
                  </p:ext>
                </p:extLst>
              </p:nvPr>
            </p:nvGraphicFramePr>
            <p:xfrm>
              <a:off x="633676" y="3414987"/>
              <a:ext cx="2700927" cy="1832910"/>
            </p:xfrm>
            <a:graphic>
              <a:graphicData uri="http://schemas.microsoft.com/office/drawing/2017/model3d">
                <am3d:model3d r:embed="rId3">
                  <am3d:spPr>
                    <a:xfrm>
                      <a:off x="0" y="0"/>
                      <a:ext cx="2700927" cy="1832910"/>
                    </a:xfrm>
                    <a:prstGeom prst="rect">
                      <a:avLst/>
                    </a:prstGeom>
                  </am3d:spPr>
                  <am3d:camera>
                    <am3d:pos x="0" y="0" z="70667173"/>
                    <am3d:up dx="0" dy="36000000" dz="0"/>
                    <am3d:lookAt x="0" y="0" z="0"/>
                    <am3d:perspective fov="2700000"/>
                  </am3d:camera>
                  <am3d:trans>
                    <am3d:meterPerModelUnit n="11469" d="1000000"/>
                    <am3d:preTrans dx="-4867538" dy="-5173378" dz="3073"/>
                    <am3d:scale>
                      <am3d:sx n="1000000" d="1000000"/>
                      <am3d:sy n="1000000" d="1000000"/>
                      <am3d:sz n="1000000" d="1000000"/>
                    </am3d:scale>
                    <am3d:rot ax="-959115" ay="-1599562" az="439454"/>
                    <am3d:postTrans dx="0" dy="0" dz="0"/>
                  </am3d:trans>
                  <am3d:raster rName="Office3DRenderer" rVer="16.0.8326">
                    <am3d:blip r:embed="rId4"/>
                  </am3d:raster>
                  <am3d:objViewport viewportSz="343421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Μοντέλο 3D 7" descr="Tetrahedral Bond">
                <a:extLst>
                  <a:ext uri="{FF2B5EF4-FFF2-40B4-BE49-F238E27FC236}">
                    <a16:creationId xmlns:a16="http://schemas.microsoft.com/office/drawing/2014/main" id="{278EB7A5-9583-B213-78CB-255163AD0BB7}"/>
                  </a:ext>
                </a:extLst>
              </p:cNvPr>
              <p:cNvPicPr>
                <a:picLocks noGrp="1" noRot="1" noChangeAspect="1" noMove="1" noResize="1" noEditPoints="1" noAdjustHandles="1" noChangeArrowheads="1" noChangeShapeType="1" noCrop="1"/>
              </p:cNvPicPr>
              <p:nvPr/>
            </p:nvPicPr>
            <p:blipFill>
              <a:blip r:embed="rId4"/>
              <a:stretch>
                <a:fillRect/>
              </a:stretch>
            </p:blipFill>
            <p:spPr>
              <a:xfrm>
                <a:off x="633676" y="3414987"/>
                <a:ext cx="2700927" cy="1832910"/>
              </a:xfrm>
              <a:prstGeom prst="rect">
                <a:avLst/>
              </a:prstGeom>
            </p:spPr>
          </p:pic>
        </mc:Fallback>
      </mc:AlternateContent>
    </p:spTree>
    <p:extLst>
      <p:ext uri="{BB962C8B-B14F-4D97-AF65-F5344CB8AC3E}">
        <p14:creationId xmlns:p14="http://schemas.microsoft.com/office/powerpoint/2010/main" val="173269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a:xfrm>
            <a:off x="993557" y="466343"/>
            <a:ext cx="9628632" cy="1362113"/>
          </a:xfrm>
        </p:spPr>
        <p:txBody>
          <a:bodyPr rtlCol="0"/>
          <a:lstStyle/>
          <a:p>
            <a:pPr rtl="0"/>
            <a:r>
              <a:rPr lang="en-CA" dirty="0"/>
              <a:t>6</a:t>
            </a:r>
            <a:r>
              <a:rPr lang="el-GR" dirty="0"/>
              <a:t>.Θεωρητικό πλαίσιο</a:t>
            </a:r>
            <a:r>
              <a:rPr lang="en-CA" dirty="0"/>
              <a:t> 1/2</a:t>
            </a:r>
            <a:endParaRPr lang="el-GR" dirty="0"/>
          </a:p>
        </p:txBody>
      </p:sp>
      <p:sp>
        <p:nvSpPr>
          <p:cNvPr id="7" name="Ορθογώνιο: Στρογγύλεμα γωνιών 6">
            <a:extLst>
              <a:ext uri="{FF2B5EF4-FFF2-40B4-BE49-F238E27FC236}">
                <a16:creationId xmlns:a16="http://schemas.microsoft.com/office/drawing/2014/main" id="{0F9BBABE-4C0D-53E6-FC5F-37BCA9319492}"/>
              </a:ext>
            </a:extLst>
          </p:cNvPr>
          <p:cNvSpPr/>
          <p:nvPr/>
        </p:nvSpPr>
        <p:spPr>
          <a:xfrm>
            <a:off x="10918" y="4014097"/>
            <a:ext cx="1965277" cy="8598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dirty="0"/>
              <a:t>Εικονική πραγματικότητα</a:t>
            </a:r>
          </a:p>
        </p:txBody>
      </p:sp>
      <p:sp>
        <p:nvSpPr>
          <p:cNvPr id="8" name="Ορθογώνιο: Στρογγύλεμα γωνιών 7">
            <a:extLst>
              <a:ext uri="{FF2B5EF4-FFF2-40B4-BE49-F238E27FC236}">
                <a16:creationId xmlns:a16="http://schemas.microsoft.com/office/drawing/2014/main" id="{8D1C48D7-16AC-1AFB-4A24-EC3A9C1BC832}"/>
              </a:ext>
            </a:extLst>
          </p:cNvPr>
          <p:cNvSpPr/>
          <p:nvPr/>
        </p:nvSpPr>
        <p:spPr>
          <a:xfrm>
            <a:off x="993556" y="2105477"/>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Ορισμός, Εικονικά περιβάλλοντα</a:t>
            </a:r>
            <a:endParaRPr lang="el-GR" dirty="0"/>
          </a:p>
        </p:txBody>
      </p:sp>
      <p:sp>
        <p:nvSpPr>
          <p:cNvPr id="9" name="Ορθογώνιο: Στρογγύλεμα γωνιών 8">
            <a:extLst>
              <a:ext uri="{FF2B5EF4-FFF2-40B4-BE49-F238E27FC236}">
                <a16:creationId xmlns:a16="http://schemas.microsoft.com/office/drawing/2014/main" id="{ED0E23A9-5177-700B-F7D5-4346F0C92E21}"/>
              </a:ext>
            </a:extLst>
          </p:cNvPr>
          <p:cNvSpPr/>
          <p:nvPr/>
        </p:nvSpPr>
        <p:spPr>
          <a:xfrm>
            <a:off x="2061492" y="3133472"/>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Ιστορική αναδρομή</a:t>
            </a:r>
            <a:endParaRPr lang="el-GR" dirty="0"/>
          </a:p>
        </p:txBody>
      </p:sp>
      <p:sp>
        <p:nvSpPr>
          <p:cNvPr id="10" name="Ορθογώνιο: Στρογγύλεμα γωνιών 9">
            <a:extLst>
              <a:ext uri="{FF2B5EF4-FFF2-40B4-BE49-F238E27FC236}">
                <a16:creationId xmlns:a16="http://schemas.microsoft.com/office/drawing/2014/main" id="{DEE759DE-A689-5304-005F-1FCFBE48E54F}"/>
              </a:ext>
            </a:extLst>
          </p:cNvPr>
          <p:cNvSpPr/>
          <p:nvPr/>
        </p:nvSpPr>
        <p:spPr>
          <a:xfrm>
            <a:off x="2509351" y="4170289"/>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Υλικό και λογισμικά εικονικής πραγματικότητας</a:t>
            </a:r>
            <a:endParaRPr lang="el-GR" dirty="0"/>
          </a:p>
        </p:txBody>
      </p:sp>
      <p:sp>
        <p:nvSpPr>
          <p:cNvPr id="11" name="Ορθογώνιο: Στρογγύλεμα γωνιών 10">
            <a:extLst>
              <a:ext uri="{FF2B5EF4-FFF2-40B4-BE49-F238E27FC236}">
                <a16:creationId xmlns:a16="http://schemas.microsoft.com/office/drawing/2014/main" id="{0CFDD402-B642-E22F-4165-552E30831C9F}"/>
              </a:ext>
            </a:extLst>
          </p:cNvPr>
          <p:cNvSpPr/>
          <p:nvPr/>
        </p:nvSpPr>
        <p:spPr>
          <a:xfrm>
            <a:off x="2146790" y="5146449"/>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Google cardboard</a:t>
            </a:r>
            <a:endParaRPr lang="el-GR" dirty="0"/>
          </a:p>
        </p:txBody>
      </p:sp>
      <p:cxnSp>
        <p:nvCxnSpPr>
          <p:cNvPr id="15" name="Ευθύγραμμο βέλος σύνδεσης 14">
            <a:extLst>
              <a:ext uri="{FF2B5EF4-FFF2-40B4-BE49-F238E27FC236}">
                <a16:creationId xmlns:a16="http://schemas.microsoft.com/office/drawing/2014/main" id="{012EBA24-EE37-3048-D2E6-736453ACB462}"/>
              </a:ext>
            </a:extLst>
          </p:cNvPr>
          <p:cNvCxnSpPr>
            <a:cxnSpLocks/>
            <a:stCxn id="7" idx="3"/>
            <a:endCxn id="8" idx="1"/>
          </p:cNvCxnSpPr>
          <p:nvPr/>
        </p:nvCxnSpPr>
        <p:spPr>
          <a:xfrm flipH="1" flipV="1">
            <a:off x="993556" y="2439847"/>
            <a:ext cx="982639" cy="20041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a:extLst>
              <a:ext uri="{FF2B5EF4-FFF2-40B4-BE49-F238E27FC236}">
                <a16:creationId xmlns:a16="http://schemas.microsoft.com/office/drawing/2014/main" id="{DB8E5A05-72E9-A278-D78E-2C5FF2D5FE85}"/>
              </a:ext>
            </a:extLst>
          </p:cNvPr>
          <p:cNvCxnSpPr>
            <a:cxnSpLocks/>
            <a:stCxn id="7" idx="3"/>
            <a:endCxn id="9" idx="1"/>
          </p:cNvCxnSpPr>
          <p:nvPr/>
        </p:nvCxnSpPr>
        <p:spPr>
          <a:xfrm flipV="1">
            <a:off x="1976195" y="3467842"/>
            <a:ext cx="85297" cy="976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Ορθογώνιο: Στρογγύλεμα γωνιών 27">
            <a:extLst>
              <a:ext uri="{FF2B5EF4-FFF2-40B4-BE49-F238E27FC236}">
                <a16:creationId xmlns:a16="http://schemas.microsoft.com/office/drawing/2014/main" id="{0CFDD402-B642-E22F-4165-552E30831C9F}"/>
              </a:ext>
            </a:extLst>
          </p:cNvPr>
          <p:cNvSpPr/>
          <p:nvPr/>
        </p:nvSpPr>
        <p:spPr>
          <a:xfrm>
            <a:off x="609791" y="6018252"/>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Εικονικά περιβάλλοντα και εκπαίδευση</a:t>
            </a:r>
            <a:endParaRPr lang="el-GR" dirty="0"/>
          </a:p>
        </p:txBody>
      </p:sp>
      <p:cxnSp>
        <p:nvCxnSpPr>
          <p:cNvPr id="32" name="Ευθύγραμμο βέλος σύνδεσης 31">
            <a:extLst>
              <a:ext uri="{FF2B5EF4-FFF2-40B4-BE49-F238E27FC236}">
                <a16:creationId xmlns:a16="http://schemas.microsoft.com/office/drawing/2014/main" id="{03DFD041-A7A7-58E5-8CD2-BC8857681E6D}"/>
              </a:ext>
            </a:extLst>
          </p:cNvPr>
          <p:cNvCxnSpPr>
            <a:cxnSpLocks/>
            <a:stCxn id="7" idx="3"/>
            <a:endCxn id="11" idx="1"/>
          </p:cNvCxnSpPr>
          <p:nvPr/>
        </p:nvCxnSpPr>
        <p:spPr>
          <a:xfrm>
            <a:off x="1976195" y="4444002"/>
            <a:ext cx="170595" cy="10368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Ευθύγραμμο βέλος σύνδεσης 36">
            <a:extLst>
              <a:ext uri="{FF2B5EF4-FFF2-40B4-BE49-F238E27FC236}">
                <a16:creationId xmlns:a16="http://schemas.microsoft.com/office/drawing/2014/main" id="{25E43AAA-AAC9-258B-0ABE-52EFAC2B96F0}"/>
              </a:ext>
            </a:extLst>
          </p:cNvPr>
          <p:cNvCxnSpPr>
            <a:cxnSpLocks/>
            <a:stCxn id="7" idx="3"/>
            <a:endCxn id="10" idx="1"/>
          </p:cNvCxnSpPr>
          <p:nvPr/>
        </p:nvCxnSpPr>
        <p:spPr>
          <a:xfrm>
            <a:off x="1976195" y="4444002"/>
            <a:ext cx="533156" cy="606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Ευθύγραμμο βέλος σύνδεσης 39">
            <a:extLst>
              <a:ext uri="{FF2B5EF4-FFF2-40B4-BE49-F238E27FC236}">
                <a16:creationId xmlns:a16="http://schemas.microsoft.com/office/drawing/2014/main" id="{555E53BC-1001-2C7A-B50E-7BFB47227457}"/>
              </a:ext>
            </a:extLst>
          </p:cNvPr>
          <p:cNvCxnSpPr>
            <a:cxnSpLocks/>
            <a:stCxn id="7" idx="3"/>
            <a:endCxn id="28" idx="1"/>
          </p:cNvCxnSpPr>
          <p:nvPr/>
        </p:nvCxnSpPr>
        <p:spPr>
          <a:xfrm flipH="1">
            <a:off x="609791" y="4444002"/>
            <a:ext cx="1366404" cy="19086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620F3D0-D186-9700-D799-7C06067DD063}"/>
              </a:ext>
            </a:extLst>
          </p:cNvPr>
          <p:cNvSpPr txBox="1"/>
          <p:nvPr/>
        </p:nvSpPr>
        <p:spPr>
          <a:xfrm>
            <a:off x="4230806" y="1921917"/>
            <a:ext cx="7961194" cy="830997"/>
          </a:xfrm>
          <a:prstGeom prst="rect">
            <a:avLst/>
          </a:prstGeom>
          <a:noFill/>
        </p:spPr>
        <p:txBody>
          <a:bodyPr wrap="square" rtlCol="0">
            <a:spAutoFit/>
          </a:bodyPr>
          <a:lstStyle/>
          <a:p>
            <a:r>
              <a:rPr lang="x-none" sz="1600" dirty="0">
                <a:effectLst/>
                <a:latin typeface="Times New Roman" panose="02020603050405020304" pitchFamily="18" charset="0"/>
                <a:ea typeface="Times New Roman" panose="02020603050405020304" pitchFamily="18" charset="0"/>
              </a:rPr>
              <a:t>Η εικονική πραγματικότητα είναι μια υπολογιστική τεχνολογία που επιτρέπει στον χρήστη να επικοινωνεί με έναν ψηφιακό περιβάλλον που αναπαρίσταται στην οθόνη ή μέσα σε έναν χώρο, προσομοιωνόντας την αίσθηση της πραγματικότητας.</a:t>
            </a:r>
            <a:r>
              <a:rPr lang="en-CA" sz="1600" dirty="0">
                <a:effectLst/>
                <a:latin typeface="Times New Roman" panose="02020603050405020304" pitchFamily="18" charset="0"/>
                <a:ea typeface="Times New Roman" panose="02020603050405020304" pitchFamily="18" charset="0"/>
              </a:rPr>
              <a:t> </a:t>
            </a:r>
            <a:r>
              <a:rPr lang="x-none" sz="1400" dirty="0">
                <a:effectLst/>
                <a:latin typeface="Times New Roman" panose="02020603050405020304" pitchFamily="18" charset="0"/>
                <a:ea typeface="Times New Roman" panose="02020603050405020304" pitchFamily="18" charset="0"/>
              </a:rPr>
              <a:t>Sherman, W.R., &amp; Craig, A.B. (2003).</a:t>
            </a:r>
            <a:r>
              <a:rPr lang="x-none"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400" dirty="0"/>
          </a:p>
        </p:txBody>
      </p:sp>
      <p:sp>
        <p:nvSpPr>
          <p:cNvPr id="19" name="TextBox 18">
            <a:extLst>
              <a:ext uri="{FF2B5EF4-FFF2-40B4-BE49-F238E27FC236}">
                <a16:creationId xmlns:a16="http://schemas.microsoft.com/office/drawing/2014/main" id="{7CA0F9A5-B033-ED3A-F84A-B77221A44102}"/>
              </a:ext>
            </a:extLst>
          </p:cNvPr>
          <p:cNvSpPr txBox="1"/>
          <p:nvPr/>
        </p:nvSpPr>
        <p:spPr>
          <a:xfrm>
            <a:off x="5351584" y="2845247"/>
            <a:ext cx="6964241" cy="1077218"/>
          </a:xfrm>
          <a:prstGeom prst="rect">
            <a:avLst/>
          </a:prstGeom>
          <a:noFill/>
        </p:spPr>
        <p:txBody>
          <a:bodyPr wrap="square">
            <a:spAutoFit/>
          </a:bodyPr>
          <a:lstStyle/>
          <a:p>
            <a:r>
              <a:rPr lang="en-CA" sz="1600" dirty="0">
                <a:effectLst/>
                <a:latin typeface="Times New Roman" panose="02020603050405020304" pitchFamily="18" charset="0"/>
                <a:ea typeface="Times New Roman" panose="02020603050405020304" pitchFamily="18" charset="0"/>
              </a:rPr>
              <a:t>1929 Link – </a:t>
            </a:r>
            <a:r>
              <a:rPr lang="el-GR" sz="1600" dirty="0">
                <a:effectLst/>
                <a:latin typeface="Times New Roman" panose="02020603050405020304" pitchFamily="18" charset="0"/>
                <a:ea typeface="Times New Roman" panose="02020603050405020304" pitchFamily="18" charset="0"/>
              </a:rPr>
              <a:t>εξομοιωτής πτήσης ….2024 </a:t>
            </a:r>
            <a:r>
              <a:rPr lang="en-CA" sz="1600" dirty="0">
                <a:effectLst/>
                <a:latin typeface="Times New Roman" panose="02020603050405020304" pitchFamily="18" charset="0"/>
                <a:ea typeface="Times New Roman" panose="02020603050405020304" pitchFamily="18" charset="0"/>
              </a:rPr>
              <a:t>Apple vision pro</a:t>
            </a:r>
          </a:p>
          <a:p>
            <a:r>
              <a:rPr lang="el-GR" sz="1600" dirty="0">
                <a:effectLst/>
                <a:latin typeface="Times New Roman" panose="02020603050405020304" pitchFamily="18" charset="0"/>
                <a:ea typeface="Times New Roman" panose="02020603050405020304" pitchFamily="18" charset="0"/>
              </a:rPr>
              <a:t>Η διάδοση των έξυπνων τηλεφωνικών συσκευών τα τελευταία χρόνια έχουν συμβάλει σημαντικά στην διάδοση και αποδοχή της εικονικής και επαυξημένης πραγματικότητας στην καθημερινή ζωή των χρηστών (</a:t>
            </a:r>
            <a:r>
              <a:rPr lang="el-GR" sz="1600" dirty="0" err="1">
                <a:effectLst/>
                <a:latin typeface="Times New Roman" panose="02020603050405020304" pitchFamily="18" charset="0"/>
                <a:ea typeface="Times New Roman" panose="02020603050405020304" pitchFamily="18" charset="0"/>
              </a:rPr>
              <a:t>Paíno</a:t>
            </a:r>
            <a:r>
              <a:rPr lang="el-GR" sz="1600" dirty="0">
                <a:effectLst/>
                <a:latin typeface="Times New Roman" panose="02020603050405020304" pitchFamily="18" charset="0"/>
                <a:ea typeface="Times New Roman" panose="02020603050405020304" pitchFamily="18" charset="0"/>
              </a:rPr>
              <a:t> 2020).</a:t>
            </a:r>
            <a:endParaRPr lang="el-GR" sz="1600" dirty="0"/>
          </a:p>
        </p:txBody>
      </p:sp>
      <p:sp>
        <p:nvSpPr>
          <p:cNvPr id="30" name="TextBox 29">
            <a:extLst>
              <a:ext uri="{FF2B5EF4-FFF2-40B4-BE49-F238E27FC236}">
                <a16:creationId xmlns:a16="http://schemas.microsoft.com/office/drawing/2014/main" id="{37E1913A-670A-FDCE-33B4-B0F3660CB7A4}"/>
              </a:ext>
            </a:extLst>
          </p:cNvPr>
          <p:cNvSpPr txBox="1"/>
          <p:nvPr/>
        </p:nvSpPr>
        <p:spPr>
          <a:xfrm>
            <a:off x="5714146" y="4016310"/>
            <a:ext cx="6172200" cy="1077218"/>
          </a:xfrm>
          <a:prstGeom prst="rect">
            <a:avLst/>
          </a:prstGeom>
          <a:noFill/>
        </p:spPr>
        <p:txBody>
          <a:bodyPr wrap="square">
            <a:spAutoFit/>
          </a:bodyPr>
          <a:lstStyle/>
          <a:p>
            <a:pPr algn="just">
              <a:spcAft>
                <a:spcPts val="600"/>
              </a:spcAft>
            </a:pP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Η εικονική πραγματικότητα παρέχει μια πλήρως εμβυθιστική εμπειρία στους χρήστες, επιτρέποντας την είσοδο σε ψηφιακά περιβάλλοντα που προσομοιώνουν την πραγματικότητα με τη βοήθεια υλικού - </a:t>
            </a:r>
            <a:r>
              <a:rPr lang="el-GR" sz="1600" dirty="0" err="1">
                <a:effectLst/>
                <a:latin typeface="Times New Roman" panose="02020603050405020304" pitchFamily="18" charset="0"/>
                <a:ea typeface="Times New Roman" panose="02020603050405020304" pitchFamily="18" charset="0"/>
                <a:cs typeface="Times New Roman" panose="02020603050405020304" pitchFamily="18" charset="0"/>
              </a:rPr>
              <a:t>hardware</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και λογισμικού -</a:t>
            </a:r>
            <a:r>
              <a:rPr lang="el-GR" sz="1600" dirty="0" err="1">
                <a:effectLst/>
                <a:latin typeface="Times New Roman" panose="02020603050405020304" pitchFamily="18" charset="0"/>
                <a:ea typeface="Times New Roman" panose="02020603050405020304" pitchFamily="18" charset="0"/>
                <a:cs typeface="Times New Roman" panose="02020603050405020304" pitchFamily="18" charset="0"/>
              </a:rPr>
              <a:t>software</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id="{868F5B58-E34C-8D78-2A7F-FD43C3F6C9DD}"/>
              </a:ext>
            </a:extLst>
          </p:cNvPr>
          <p:cNvSpPr txBox="1"/>
          <p:nvPr/>
        </p:nvSpPr>
        <p:spPr>
          <a:xfrm>
            <a:off x="5351584" y="5238399"/>
            <a:ext cx="6840415" cy="584775"/>
          </a:xfrm>
          <a:prstGeom prst="rect">
            <a:avLst/>
          </a:prstGeom>
          <a:noFill/>
        </p:spPr>
        <p:txBody>
          <a:bodyPr wrap="square">
            <a:spAutoFit/>
          </a:bodyPr>
          <a:lstStyle/>
          <a:p>
            <a:r>
              <a:rPr lang="el-GR" sz="1600" dirty="0">
                <a:effectLst/>
                <a:latin typeface="Times New Roman" panose="02020603050405020304" pitchFamily="18" charset="0"/>
                <a:ea typeface="Times New Roman" panose="02020603050405020304" pitchFamily="18" charset="0"/>
              </a:rPr>
              <a:t>Το </a:t>
            </a:r>
            <a:r>
              <a:rPr lang="en-CA" sz="1600" dirty="0">
                <a:effectLst/>
                <a:latin typeface="Times New Roman" panose="02020603050405020304" pitchFamily="18" charset="0"/>
                <a:ea typeface="Times New Roman" panose="02020603050405020304" pitchFamily="18" charset="0"/>
              </a:rPr>
              <a:t>Google Cardboard</a:t>
            </a:r>
            <a:r>
              <a:rPr lang="el-GR" sz="1600" dirty="0">
                <a:effectLst/>
                <a:latin typeface="Times New Roman" panose="02020603050405020304" pitchFamily="18" charset="0"/>
                <a:ea typeface="Times New Roman" panose="02020603050405020304" pitchFamily="18" charset="0"/>
              </a:rPr>
              <a:t> ήταν μια πρωτοποριακή πρόταση από τη </a:t>
            </a:r>
            <a:r>
              <a:rPr lang="en-CA" sz="1600" dirty="0">
                <a:effectLst/>
                <a:latin typeface="Times New Roman" panose="02020603050405020304" pitchFamily="18" charset="0"/>
                <a:ea typeface="Times New Roman" panose="02020603050405020304" pitchFamily="18" charset="0"/>
              </a:rPr>
              <a:t>Google</a:t>
            </a:r>
            <a:r>
              <a:rPr lang="el-GR" sz="1600" dirty="0">
                <a:effectLst/>
                <a:latin typeface="Times New Roman" panose="02020603050405020304" pitchFamily="18" charset="0"/>
                <a:ea typeface="Times New Roman" panose="02020603050405020304" pitchFamily="18" charset="0"/>
              </a:rPr>
              <a:t> που προσφέρει μια προσιτή εισαγωγή στον κόσμο της </a:t>
            </a:r>
            <a:r>
              <a:rPr lang="en-CA" sz="1600" dirty="0">
                <a:effectLst/>
                <a:latin typeface="Times New Roman" panose="02020603050405020304" pitchFamily="18" charset="0"/>
                <a:ea typeface="Times New Roman" panose="02020603050405020304" pitchFamily="18" charset="0"/>
              </a:rPr>
              <a:t>VR</a:t>
            </a:r>
            <a:r>
              <a:rPr lang="el-GR" sz="1600" dirty="0">
                <a:effectLst/>
                <a:latin typeface="Times New Roman" panose="02020603050405020304" pitchFamily="18" charset="0"/>
                <a:ea typeface="Times New Roman" panose="02020603050405020304" pitchFamily="18" charset="0"/>
              </a:rPr>
              <a:t>. </a:t>
            </a:r>
            <a:endParaRPr lang="el-GR" sz="1600" dirty="0"/>
          </a:p>
        </p:txBody>
      </p:sp>
      <p:sp>
        <p:nvSpPr>
          <p:cNvPr id="35" name="TextBox 34">
            <a:extLst>
              <a:ext uri="{FF2B5EF4-FFF2-40B4-BE49-F238E27FC236}">
                <a16:creationId xmlns:a16="http://schemas.microsoft.com/office/drawing/2014/main" id="{28FCD2CE-FDAB-56BD-46B0-C0DE452DE72A}"/>
              </a:ext>
            </a:extLst>
          </p:cNvPr>
          <p:cNvSpPr txBox="1"/>
          <p:nvPr/>
        </p:nvSpPr>
        <p:spPr>
          <a:xfrm>
            <a:off x="3863521" y="5836949"/>
            <a:ext cx="8328479" cy="1077218"/>
          </a:xfrm>
          <a:prstGeom prst="rect">
            <a:avLst/>
          </a:prstGeom>
          <a:noFill/>
        </p:spPr>
        <p:txBody>
          <a:bodyPr wrap="square">
            <a:spAutoFit/>
          </a:bodyPr>
          <a:lstStyle/>
          <a:p>
            <a:r>
              <a:rPr lang="el-GR" sz="1600" dirty="0">
                <a:effectLst/>
                <a:latin typeface="Times New Roman" panose="02020603050405020304" pitchFamily="18" charset="0"/>
                <a:ea typeface="Times New Roman" panose="02020603050405020304" pitchFamily="18" charset="0"/>
              </a:rPr>
              <a:t>Το εκπαιδευτικό λογισμικό VR προσφέρει τη δυνατότητα στους μαθητές να βυθίζονται σε περιβάλλοντα όπου μπορούν να πειραματιστούν, να εξερευνήσουν και να αλληλοεπιδράσουν με αντικείμενα ή καταστάσεις που δεν θα ήταν δυνατόν σε ένα παραδοσιακό εκπαιδευτικό περιβάλλον (</a:t>
            </a:r>
            <a:r>
              <a:rPr lang="el-GR" sz="1600" dirty="0" err="1">
                <a:effectLst/>
                <a:latin typeface="Times New Roman" panose="02020603050405020304" pitchFamily="18" charset="0"/>
                <a:ea typeface="Times New Roman" panose="02020603050405020304" pitchFamily="18" charset="0"/>
              </a:rPr>
              <a:t>Hussein</a:t>
            </a:r>
            <a:r>
              <a:rPr lang="el-GR" sz="1600" dirty="0">
                <a:effectLst/>
                <a:latin typeface="Times New Roman" panose="02020603050405020304" pitchFamily="18" charset="0"/>
                <a:ea typeface="Times New Roman" panose="02020603050405020304" pitchFamily="18" charset="0"/>
              </a:rPr>
              <a:t> &amp; </a:t>
            </a:r>
            <a:r>
              <a:rPr lang="el-GR" sz="1600" dirty="0" err="1">
                <a:effectLst/>
                <a:latin typeface="Times New Roman" panose="02020603050405020304" pitchFamily="18" charset="0"/>
                <a:ea typeface="Times New Roman" panose="02020603050405020304" pitchFamily="18" charset="0"/>
              </a:rPr>
              <a:t>Nätterdal</a:t>
            </a:r>
            <a:r>
              <a:rPr lang="el-GR" sz="1600" dirty="0">
                <a:effectLst/>
                <a:latin typeface="Times New Roman" panose="02020603050405020304" pitchFamily="18" charset="0"/>
                <a:ea typeface="Times New Roman" panose="02020603050405020304" pitchFamily="18" charset="0"/>
              </a:rPr>
              <a:t>, 2015). </a:t>
            </a:r>
            <a:endParaRPr lang="el-GR" sz="1600" dirty="0"/>
          </a:p>
        </p:txBody>
      </p:sp>
    </p:spTree>
    <p:extLst>
      <p:ext uri="{BB962C8B-B14F-4D97-AF65-F5344CB8AC3E}">
        <p14:creationId xmlns:p14="http://schemas.microsoft.com/office/powerpoint/2010/main" val="86839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a:xfrm>
            <a:off x="993557" y="466343"/>
            <a:ext cx="9628632" cy="1362113"/>
          </a:xfrm>
        </p:spPr>
        <p:txBody>
          <a:bodyPr rtlCol="0"/>
          <a:lstStyle/>
          <a:p>
            <a:pPr rtl="0"/>
            <a:r>
              <a:rPr lang="en-CA" dirty="0"/>
              <a:t>6</a:t>
            </a:r>
            <a:r>
              <a:rPr lang="el-GR" dirty="0"/>
              <a:t>.Θεωρητικό πλαίσιο</a:t>
            </a:r>
            <a:r>
              <a:rPr lang="en-CA" dirty="0"/>
              <a:t> 2/2</a:t>
            </a:r>
            <a:endParaRPr lang="el-GR" dirty="0"/>
          </a:p>
        </p:txBody>
      </p:sp>
      <p:sp>
        <p:nvSpPr>
          <p:cNvPr id="7" name="Ορθογώνιο: Στρογγύλεμα γωνιών 6">
            <a:extLst>
              <a:ext uri="{FF2B5EF4-FFF2-40B4-BE49-F238E27FC236}">
                <a16:creationId xmlns:a16="http://schemas.microsoft.com/office/drawing/2014/main" id="{0F9BBABE-4C0D-53E6-FC5F-37BCA9319492}"/>
              </a:ext>
            </a:extLst>
          </p:cNvPr>
          <p:cNvSpPr/>
          <p:nvPr/>
        </p:nvSpPr>
        <p:spPr>
          <a:xfrm>
            <a:off x="163773" y="3971497"/>
            <a:ext cx="1965277" cy="8598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Διδασκαλία της Χημείας</a:t>
            </a:r>
            <a:endParaRPr lang="el-GR" sz="2000" dirty="0"/>
          </a:p>
        </p:txBody>
      </p:sp>
      <p:sp>
        <p:nvSpPr>
          <p:cNvPr id="8" name="Ορθογώνιο: Στρογγύλεμα γωνιών 7">
            <a:extLst>
              <a:ext uri="{FF2B5EF4-FFF2-40B4-BE49-F238E27FC236}">
                <a16:creationId xmlns:a16="http://schemas.microsoft.com/office/drawing/2014/main" id="{8D1C48D7-16AC-1AFB-4A24-EC3A9C1BC832}"/>
              </a:ext>
            </a:extLst>
          </p:cNvPr>
          <p:cNvSpPr/>
          <p:nvPr/>
        </p:nvSpPr>
        <p:spPr>
          <a:xfrm>
            <a:off x="2852381" y="2115403"/>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Η Χημεία ως γνωστικό αντικείμενο</a:t>
            </a:r>
            <a:endParaRPr lang="el-GR" dirty="0"/>
          </a:p>
        </p:txBody>
      </p:sp>
      <p:sp>
        <p:nvSpPr>
          <p:cNvPr id="10" name="Ορθογώνιο: Στρογγύλεμα γωνιών 9">
            <a:extLst>
              <a:ext uri="{FF2B5EF4-FFF2-40B4-BE49-F238E27FC236}">
                <a16:creationId xmlns:a16="http://schemas.microsoft.com/office/drawing/2014/main" id="{DEE759DE-A689-5304-005F-1FCFBE48E54F}"/>
              </a:ext>
            </a:extLst>
          </p:cNvPr>
          <p:cNvSpPr/>
          <p:nvPr/>
        </p:nvSpPr>
        <p:spPr>
          <a:xfrm>
            <a:off x="2852379" y="3946132"/>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Εναλλακτικές ιδέες η παρανοήσεις των μαθητών</a:t>
            </a:r>
            <a:endParaRPr lang="el-GR" dirty="0"/>
          </a:p>
        </p:txBody>
      </p:sp>
      <p:cxnSp>
        <p:nvCxnSpPr>
          <p:cNvPr id="15" name="Ευθύγραμμο βέλος σύνδεσης 14">
            <a:extLst>
              <a:ext uri="{FF2B5EF4-FFF2-40B4-BE49-F238E27FC236}">
                <a16:creationId xmlns:a16="http://schemas.microsoft.com/office/drawing/2014/main" id="{012EBA24-EE37-3048-D2E6-736453ACB462}"/>
              </a:ext>
            </a:extLst>
          </p:cNvPr>
          <p:cNvCxnSpPr>
            <a:cxnSpLocks/>
            <a:stCxn id="7" idx="3"/>
            <a:endCxn id="8" idx="1"/>
          </p:cNvCxnSpPr>
          <p:nvPr/>
        </p:nvCxnSpPr>
        <p:spPr>
          <a:xfrm flipV="1">
            <a:off x="2129050" y="2449773"/>
            <a:ext cx="723331" cy="19516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Ορθογώνιο: Στρογγύλεμα γωνιών 27">
            <a:extLst>
              <a:ext uri="{FF2B5EF4-FFF2-40B4-BE49-F238E27FC236}">
                <a16:creationId xmlns:a16="http://schemas.microsoft.com/office/drawing/2014/main" id="{0CFDD402-B642-E22F-4165-552E30831C9F}"/>
              </a:ext>
            </a:extLst>
          </p:cNvPr>
          <p:cNvSpPr/>
          <p:nvPr/>
        </p:nvSpPr>
        <p:spPr>
          <a:xfrm>
            <a:off x="2852379" y="5895833"/>
            <a:ext cx="3138985" cy="77406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Διδασκαλία της έννοιας άτομα με χρήση εφαρμογών και εργαλείων VR</a:t>
            </a:r>
            <a:endParaRPr lang="el-GR" dirty="0"/>
          </a:p>
        </p:txBody>
      </p:sp>
      <p:cxnSp>
        <p:nvCxnSpPr>
          <p:cNvPr id="37" name="Ευθύγραμμο βέλος σύνδεσης 36">
            <a:extLst>
              <a:ext uri="{FF2B5EF4-FFF2-40B4-BE49-F238E27FC236}">
                <a16:creationId xmlns:a16="http://schemas.microsoft.com/office/drawing/2014/main" id="{25E43AAA-AAC9-258B-0ABE-52EFAC2B96F0}"/>
              </a:ext>
            </a:extLst>
          </p:cNvPr>
          <p:cNvCxnSpPr>
            <a:cxnSpLocks/>
            <a:stCxn id="7" idx="3"/>
            <a:endCxn id="10" idx="1"/>
          </p:cNvCxnSpPr>
          <p:nvPr/>
        </p:nvCxnSpPr>
        <p:spPr>
          <a:xfrm flipV="1">
            <a:off x="2129050" y="4280502"/>
            <a:ext cx="723329" cy="120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Ευθύγραμμο βέλος σύνδεσης 39">
            <a:extLst>
              <a:ext uri="{FF2B5EF4-FFF2-40B4-BE49-F238E27FC236}">
                <a16:creationId xmlns:a16="http://schemas.microsoft.com/office/drawing/2014/main" id="{555E53BC-1001-2C7A-B50E-7BFB47227457}"/>
              </a:ext>
            </a:extLst>
          </p:cNvPr>
          <p:cNvCxnSpPr>
            <a:cxnSpLocks/>
            <a:stCxn id="7" idx="3"/>
            <a:endCxn id="28" idx="1"/>
          </p:cNvCxnSpPr>
          <p:nvPr/>
        </p:nvCxnSpPr>
        <p:spPr>
          <a:xfrm>
            <a:off x="2129050" y="4401402"/>
            <a:ext cx="723329" cy="18814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4832E85-D9F2-88F2-0039-052C227CCDD0}"/>
              </a:ext>
            </a:extLst>
          </p:cNvPr>
          <p:cNvSpPr txBox="1"/>
          <p:nvPr/>
        </p:nvSpPr>
        <p:spPr>
          <a:xfrm>
            <a:off x="6292810" y="2115403"/>
            <a:ext cx="6093618" cy="923330"/>
          </a:xfrm>
          <a:prstGeom prst="rect">
            <a:avLst/>
          </a:prstGeom>
          <a:noFill/>
        </p:spPr>
        <p:txBody>
          <a:bodyPr wrap="square">
            <a:spAutoFit/>
          </a:bodyPr>
          <a:lstStyle/>
          <a:p>
            <a:r>
              <a:rPr lang="el-GR" sz="1800">
                <a:effectLst/>
                <a:latin typeface="Times New Roman" panose="02020603050405020304" pitchFamily="18" charset="0"/>
                <a:ea typeface="Times New Roman" panose="02020603050405020304" pitchFamily="18" charset="0"/>
              </a:rPr>
              <a:t>Πρόκειται για μια επιστήμη με πολλές αφηρημένες έννοιες, γεγονός που δυσκολεύει συχνά τους μαθητές να την κατανοήσουν. </a:t>
            </a:r>
            <a:endParaRPr lang="el-GR" dirty="0"/>
          </a:p>
        </p:txBody>
      </p:sp>
      <p:sp>
        <p:nvSpPr>
          <p:cNvPr id="5" name="TextBox 4">
            <a:extLst>
              <a:ext uri="{FF2B5EF4-FFF2-40B4-BE49-F238E27FC236}">
                <a16:creationId xmlns:a16="http://schemas.microsoft.com/office/drawing/2014/main" id="{3975077D-F60A-0A15-D4C1-D0BF38017B05}"/>
              </a:ext>
            </a:extLst>
          </p:cNvPr>
          <p:cNvSpPr txBox="1"/>
          <p:nvPr/>
        </p:nvSpPr>
        <p:spPr>
          <a:xfrm>
            <a:off x="6292810" y="3567202"/>
            <a:ext cx="5899190" cy="1477328"/>
          </a:xfrm>
          <a:prstGeom prst="rect">
            <a:avLst/>
          </a:prstGeom>
          <a:noFill/>
        </p:spPr>
        <p:txBody>
          <a:bodyPr wrap="square">
            <a:spAutoFit/>
          </a:bodyPr>
          <a:lstStyle/>
          <a:p>
            <a:r>
              <a:rPr lang="el-GR" sz="1800" dirty="0">
                <a:effectLst/>
                <a:latin typeface="Times New Roman" panose="02020603050405020304" pitchFamily="18" charset="0"/>
                <a:ea typeface="Times New Roman" panose="02020603050405020304" pitchFamily="18" charset="0"/>
              </a:rPr>
              <a:t>Ο όρος "εναλλακτικές ιδέες" ή "παρανοήσεις" αναφέρεται στις πεποιθήσεις ή κατανοήσεις που έχουν οι μαθητές για ένα συγκεκριμένο θέμα ή έννοια και που διαφέρουν από την επιστημονικά αποδεκτή ή την επίσημα διδασκόμενη άποψη.   ( </a:t>
            </a:r>
            <a:r>
              <a:rPr lang="el-GR" sz="1800" dirty="0" err="1">
                <a:effectLst/>
                <a:latin typeface="Times New Roman" panose="02020603050405020304" pitchFamily="18" charset="0"/>
                <a:ea typeface="Times New Roman" panose="02020603050405020304" pitchFamily="18" charset="0"/>
              </a:rPr>
              <a:t>Σαλτα</a:t>
            </a:r>
            <a:r>
              <a:rPr lang="el-GR" sz="1800" dirty="0">
                <a:effectLst/>
                <a:latin typeface="Times New Roman" panose="02020603050405020304" pitchFamily="18" charset="0"/>
                <a:ea typeface="Times New Roman" panose="02020603050405020304" pitchFamily="18" charset="0"/>
              </a:rPr>
              <a:t> . 2011) </a:t>
            </a:r>
            <a:endParaRPr lang="el-GR" dirty="0"/>
          </a:p>
        </p:txBody>
      </p:sp>
      <p:sp>
        <p:nvSpPr>
          <p:cNvPr id="9" name="TextBox 8">
            <a:extLst>
              <a:ext uri="{FF2B5EF4-FFF2-40B4-BE49-F238E27FC236}">
                <a16:creationId xmlns:a16="http://schemas.microsoft.com/office/drawing/2014/main" id="{7E894356-CF33-5FDA-78EC-ED6E7AD2FD03}"/>
              </a:ext>
            </a:extLst>
          </p:cNvPr>
          <p:cNvSpPr txBox="1"/>
          <p:nvPr/>
        </p:nvSpPr>
        <p:spPr>
          <a:xfrm>
            <a:off x="6292810" y="5380672"/>
            <a:ext cx="6193630" cy="1477328"/>
          </a:xfrm>
          <a:prstGeom prst="rect">
            <a:avLst/>
          </a:prstGeom>
          <a:noFill/>
        </p:spPr>
        <p:txBody>
          <a:bodyPr wrap="square">
            <a:spAutoFit/>
          </a:bodyPr>
          <a:lstStyle/>
          <a:p>
            <a:r>
              <a:rPr lang="el-GR" sz="1800" dirty="0">
                <a:effectLst/>
                <a:latin typeface="Times New Roman" panose="02020603050405020304" pitchFamily="18" charset="0"/>
                <a:ea typeface="Times New Roman" panose="02020603050405020304" pitchFamily="18" charset="0"/>
              </a:rPr>
              <a:t>Τα τελευταία χρόνια έχουν αναπτυχθεί ειδικές εφαρμογές για χρήση σε υπολογιστές , κινητά, VR συσκευές οι οποίες επιτρέπουν τη τρισδιάστατη αναπαράσταση ατόμων , μορίων, χημικών αλληλεπιδράσεων. Στην τεχνολογία VR o χρήστης βυθίζεται στερεοσκοπικά σε ένα πλήρως ψηφιακό περιβάλλον </a:t>
            </a:r>
            <a:endParaRPr lang="el-GR" dirty="0"/>
          </a:p>
        </p:txBody>
      </p:sp>
    </p:spTree>
    <p:extLst>
      <p:ext uri="{BB962C8B-B14F-4D97-AF65-F5344CB8AC3E}">
        <p14:creationId xmlns:p14="http://schemas.microsoft.com/office/powerpoint/2010/main" val="351529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Ορθογώνιο: Ψαλίδισμα επάνω γωνιών 26">
            <a:extLst>
              <a:ext uri="{FF2B5EF4-FFF2-40B4-BE49-F238E27FC236}">
                <a16:creationId xmlns:a16="http://schemas.microsoft.com/office/drawing/2014/main" id="{A6F248EF-AC8B-ECE2-CAC3-6C5A738D5561}"/>
              </a:ext>
            </a:extLst>
          </p:cNvPr>
          <p:cNvSpPr/>
          <p:nvPr/>
        </p:nvSpPr>
        <p:spPr>
          <a:xfrm>
            <a:off x="2668886" y="2292415"/>
            <a:ext cx="3138985" cy="703311"/>
          </a:xfrm>
          <a:prstGeom prst="snip2Same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l-GR" dirty="0"/>
              <a:t>ΣΤΟ ΣΠΙΤΙ</a:t>
            </a:r>
          </a:p>
        </p:txBody>
      </p:sp>
      <p:sp>
        <p:nvSpPr>
          <p:cNvPr id="8" name="Ορθογώνιο: Στρογγύλεμα γωνιών 7">
            <a:extLst>
              <a:ext uri="{FF2B5EF4-FFF2-40B4-BE49-F238E27FC236}">
                <a16:creationId xmlns:a16="http://schemas.microsoft.com/office/drawing/2014/main" id="{8D1C48D7-16AC-1AFB-4A24-EC3A9C1BC832}"/>
              </a:ext>
            </a:extLst>
          </p:cNvPr>
          <p:cNvSpPr/>
          <p:nvPr/>
        </p:nvSpPr>
        <p:spPr>
          <a:xfrm>
            <a:off x="2668887" y="2961392"/>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Κύριο ΕΥ</a:t>
            </a:r>
            <a:endParaRPr lang="el-GR" dirty="0"/>
          </a:p>
        </p:txBody>
      </p:sp>
      <p:sp>
        <p:nvSpPr>
          <p:cNvPr id="13" name="Τίτλος 1"/>
          <p:cNvSpPr>
            <a:spLocks noGrp="1"/>
          </p:cNvSpPr>
          <p:nvPr>
            <p:ph type="title"/>
          </p:nvPr>
        </p:nvSpPr>
        <p:spPr>
          <a:xfrm>
            <a:off x="993557" y="466343"/>
            <a:ext cx="9628632" cy="1362113"/>
          </a:xfrm>
        </p:spPr>
        <p:txBody>
          <a:bodyPr rtlCol="0"/>
          <a:lstStyle/>
          <a:p>
            <a:pPr rtl="0"/>
            <a:r>
              <a:rPr lang="en-CA" dirty="0"/>
              <a:t>7</a:t>
            </a:r>
            <a:r>
              <a:rPr lang="el-GR" dirty="0"/>
              <a:t>. Στάδια εφαρμογής Αντίστροφης τάξης 1/2</a:t>
            </a:r>
          </a:p>
        </p:txBody>
      </p:sp>
      <p:sp>
        <p:nvSpPr>
          <p:cNvPr id="7" name="Ορθογώνιο: Στρογγύλεμα γωνιών 6">
            <a:extLst>
              <a:ext uri="{FF2B5EF4-FFF2-40B4-BE49-F238E27FC236}">
                <a16:creationId xmlns:a16="http://schemas.microsoft.com/office/drawing/2014/main" id="{0F9BBABE-4C0D-53E6-FC5F-37BCA9319492}"/>
              </a:ext>
            </a:extLst>
          </p:cNvPr>
          <p:cNvSpPr/>
          <p:nvPr/>
        </p:nvSpPr>
        <p:spPr>
          <a:xfrm>
            <a:off x="163773" y="3971497"/>
            <a:ext cx="1965277" cy="8598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latin typeface="Calibri" panose="020F0502020204030204" pitchFamily="34" charset="0"/>
                <a:cs typeface="Times New Roman" panose="02020603050405020304" pitchFamily="18" charset="0"/>
              </a:rPr>
              <a:t>Ανεστραμμένη τάξη</a:t>
            </a:r>
            <a:endParaRPr lang="el-GR" sz="2000" dirty="0"/>
          </a:p>
        </p:txBody>
      </p:sp>
      <p:sp>
        <p:nvSpPr>
          <p:cNvPr id="10" name="Ορθογώνιο: Στρογγύλεμα γωνιών 9">
            <a:extLst>
              <a:ext uri="{FF2B5EF4-FFF2-40B4-BE49-F238E27FC236}">
                <a16:creationId xmlns:a16="http://schemas.microsoft.com/office/drawing/2014/main" id="{DEE759DE-A689-5304-005F-1FCFBE48E54F}"/>
              </a:ext>
            </a:extLst>
          </p:cNvPr>
          <p:cNvSpPr/>
          <p:nvPr/>
        </p:nvSpPr>
        <p:spPr>
          <a:xfrm>
            <a:off x="2668888" y="5213615"/>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Παρέμβαση - Εφαρμογή </a:t>
            </a:r>
            <a:r>
              <a:rPr lang="en-CA" sz="1800" dirty="0">
                <a:effectLst/>
                <a:latin typeface="Calibri" panose="020F0502020204030204" pitchFamily="34" charset="0"/>
                <a:ea typeface="Times New Roman" panose="02020603050405020304" pitchFamily="18" charset="0"/>
                <a:cs typeface="Times New Roman" panose="02020603050405020304" pitchFamily="18" charset="0"/>
              </a:rPr>
              <a:t>VR</a:t>
            </a:r>
            <a:endParaRPr lang="el-GR" dirty="0"/>
          </a:p>
        </p:txBody>
      </p:sp>
      <p:cxnSp>
        <p:nvCxnSpPr>
          <p:cNvPr id="15" name="Ευθύγραμμο βέλος σύνδεσης 14">
            <a:extLst>
              <a:ext uri="{FF2B5EF4-FFF2-40B4-BE49-F238E27FC236}">
                <a16:creationId xmlns:a16="http://schemas.microsoft.com/office/drawing/2014/main" id="{012EBA24-EE37-3048-D2E6-736453ACB462}"/>
              </a:ext>
            </a:extLst>
          </p:cNvPr>
          <p:cNvCxnSpPr>
            <a:cxnSpLocks/>
            <a:stCxn id="7" idx="3"/>
            <a:endCxn id="8" idx="1"/>
          </p:cNvCxnSpPr>
          <p:nvPr/>
        </p:nvCxnSpPr>
        <p:spPr>
          <a:xfrm flipV="1">
            <a:off x="2129050" y="3295762"/>
            <a:ext cx="539837" cy="11056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Ευθύγραμμο βέλος σύνδεσης 36">
            <a:extLst>
              <a:ext uri="{FF2B5EF4-FFF2-40B4-BE49-F238E27FC236}">
                <a16:creationId xmlns:a16="http://schemas.microsoft.com/office/drawing/2014/main" id="{25E43AAA-AAC9-258B-0ABE-52EFAC2B96F0}"/>
              </a:ext>
            </a:extLst>
          </p:cNvPr>
          <p:cNvCxnSpPr>
            <a:cxnSpLocks/>
            <a:stCxn id="7" idx="3"/>
            <a:endCxn id="10" idx="1"/>
          </p:cNvCxnSpPr>
          <p:nvPr/>
        </p:nvCxnSpPr>
        <p:spPr>
          <a:xfrm>
            <a:off x="2129050" y="4401402"/>
            <a:ext cx="539838" cy="1146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Ορθογώνιο: Στρογγύλεμα γωνιών 4">
            <a:extLst>
              <a:ext uri="{FF2B5EF4-FFF2-40B4-BE49-F238E27FC236}">
                <a16:creationId xmlns:a16="http://schemas.microsoft.com/office/drawing/2014/main" id="{10732761-75AE-C8CF-FC54-9686A34F8BF3}"/>
              </a:ext>
            </a:extLst>
          </p:cNvPr>
          <p:cNvSpPr/>
          <p:nvPr/>
        </p:nvSpPr>
        <p:spPr>
          <a:xfrm>
            <a:off x="7202216" y="2093139"/>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Δημιουργία</a:t>
            </a:r>
            <a:endParaRPr lang="el-GR" dirty="0"/>
          </a:p>
        </p:txBody>
      </p:sp>
      <p:sp>
        <p:nvSpPr>
          <p:cNvPr id="6" name="Ορθογώνιο: Στρογγύλεμα γωνιών 5">
            <a:extLst>
              <a:ext uri="{FF2B5EF4-FFF2-40B4-BE49-F238E27FC236}">
                <a16:creationId xmlns:a16="http://schemas.microsoft.com/office/drawing/2014/main" id="{B7A636AE-41A4-B88B-3E16-BB7B02E00BF4}"/>
              </a:ext>
            </a:extLst>
          </p:cNvPr>
          <p:cNvSpPr/>
          <p:nvPr/>
        </p:nvSpPr>
        <p:spPr>
          <a:xfrm>
            <a:off x="7202216" y="3179842"/>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Αποτίμηση από ειδικούς</a:t>
            </a:r>
            <a:endParaRPr lang="el-GR" dirty="0"/>
          </a:p>
        </p:txBody>
      </p:sp>
      <p:sp>
        <p:nvSpPr>
          <p:cNvPr id="9" name="Ορθογώνιο: Στρογγύλεμα γωνιών 8">
            <a:extLst>
              <a:ext uri="{FF2B5EF4-FFF2-40B4-BE49-F238E27FC236}">
                <a16:creationId xmlns:a16="http://schemas.microsoft.com/office/drawing/2014/main" id="{41F56855-2173-7E93-7868-400F2ED0A0F5}"/>
              </a:ext>
            </a:extLst>
          </p:cNvPr>
          <p:cNvSpPr/>
          <p:nvPr/>
        </p:nvSpPr>
        <p:spPr>
          <a:xfrm>
            <a:off x="7202216" y="4364043"/>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Παρουσίαση</a:t>
            </a:r>
            <a:endParaRPr lang="el-GR" dirty="0"/>
          </a:p>
        </p:txBody>
      </p:sp>
      <p:sp>
        <p:nvSpPr>
          <p:cNvPr id="11" name="Ορθογώνιο: Στρογγύλεμα γωνιών 10">
            <a:extLst>
              <a:ext uri="{FF2B5EF4-FFF2-40B4-BE49-F238E27FC236}">
                <a16:creationId xmlns:a16="http://schemas.microsoft.com/office/drawing/2014/main" id="{242DA378-09AF-4834-DED7-B4DBCDD567F1}"/>
              </a:ext>
            </a:extLst>
          </p:cNvPr>
          <p:cNvSpPr/>
          <p:nvPr/>
        </p:nvSpPr>
        <p:spPr>
          <a:xfrm>
            <a:off x="7202215" y="5262919"/>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Αποτίμηση από μαθητές</a:t>
            </a:r>
            <a:endParaRPr lang="el-GR" dirty="0"/>
          </a:p>
        </p:txBody>
      </p:sp>
      <p:cxnSp>
        <p:nvCxnSpPr>
          <p:cNvPr id="14" name="Ευθύγραμμο βέλος σύνδεσης 13">
            <a:extLst>
              <a:ext uri="{FF2B5EF4-FFF2-40B4-BE49-F238E27FC236}">
                <a16:creationId xmlns:a16="http://schemas.microsoft.com/office/drawing/2014/main" id="{019F3F45-D9CA-BC63-CFAC-9AFDA85838B9}"/>
              </a:ext>
            </a:extLst>
          </p:cNvPr>
          <p:cNvCxnSpPr>
            <a:cxnSpLocks/>
            <a:stCxn id="8" idx="3"/>
            <a:endCxn id="5" idx="1"/>
          </p:cNvCxnSpPr>
          <p:nvPr/>
        </p:nvCxnSpPr>
        <p:spPr>
          <a:xfrm flipV="1">
            <a:off x="5807872" y="2427509"/>
            <a:ext cx="1394344" cy="8682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a:extLst>
              <a:ext uri="{FF2B5EF4-FFF2-40B4-BE49-F238E27FC236}">
                <a16:creationId xmlns:a16="http://schemas.microsoft.com/office/drawing/2014/main" id="{0514C014-B7EA-F397-D924-9BB824F0F967}"/>
              </a:ext>
            </a:extLst>
          </p:cNvPr>
          <p:cNvCxnSpPr>
            <a:cxnSpLocks/>
            <a:stCxn id="8" idx="3"/>
            <a:endCxn id="6" idx="1"/>
          </p:cNvCxnSpPr>
          <p:nvPr/>
        </p:nvCxnSpPr>
        <p:spPr>
          <a:xfrm>
            <a:off x="5807872" y="3295762"/>
            <a:ext cx="1394344" cy="2184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Ευθύγραμμο βέλος σύνδεσης 20">
            <a:extLst>
              <a:ext uri="{FF2B5EF4-FFF2-40B4-BE49-F238E27FC236}">
                <a16:creationId xmlns:a16="http://schemas.microsoft.com/office/drawing/2014/main" id="{F0F42FDA-C490-4EA1-75E3-91E2D75FA036}"/>
              </a:ext>
            </a:extLst>
          </p:cNvPr>
          <p:cNvCxnSpPr>
            <a:cxnSpLocks/>
            <a:stCxn id="10" idx="3"/>
            <a:endCxn id="9" idx="1"/>
          </p:cNvCxnSpPr>
          <p:nvPr/>
        </p:nvCxnSpPr>
        <p:spPr>
          <a:xfrm flipV="1">
            <a:off x="5807873" y="4698413"/>
            <a:ext cx="1394343" cy="8495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Ευθύγραμμο βέλος σύνδεσης 23">
            <a:extLst>
              <a:ext uri="{FF2B5EF4-FFF2-40B4-BE49-F238E27FC236}">
                <a16:creationId xmlns:a16="http://schemas.microsoft.com/office/drawing/2014/main" id="{5F8D96B0-8AF9-E4E1-FE14-AD8B35B96D59}"/>
              </a:ext>
            </a:extLst>
          </p:cNvPr>
          <p:cNvCxnSpPr>
            <a:cxnSpLocks/>
            <a:stCxn id="10" idx="3"/>
            <a:endCxn id="11" idx="1"/>
          </p:cNvCxnSpPr>
          <p:nvPr/>
        </p:nvCxnSpPr>
        <p:spPr>
          <a:xfrm>
            <a:off x="5807873" y="5547985"/>
            <a:ext cx="1394342" cy="493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Ορθογώνιο: Ψαλίδισμα επάνω γωνιών 29">
            <a:extLst>
              <a:ext uri="{FF2B5EF4-FFF2-40B4-BE49-F238E27FC236}">
                <a16:creationId xmlns:a16="http://schemas.microsoft.com/office/drawing/2014/main" id="{C48E6328-EF39-3B72-EFCB-3B678FBA16BD}"/>
              </a:ext>
            </a:extLst>
          </p:cNvPr>
          <p:cNvSpPr/>
          <p:nvPr/>
        </p:nvSpPr>
        <p:spPr>
          <a:xfrm>
            <a:off x="2668886" y="4510304"/>
            <a:ext cx="3138985" cy="703311"/>
          </a:xfrm>
          <a:prstGeom prst="snip2Same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l-GR" dirty="0"/>
              <a:t>ΣΤΗΝ ΤΑΞΗ</a:t>
            </a:r>
          </a:p>
        </p:txBody>
      </p:sp>
      <p:sp>
        <p:nvSpPr>
          <p:cNvPr id="38" name="Ορθογώνιο: Στρογγύλεμα γωνιών 37">
            <a:extLst>
              <a:ext uri="{FF2B5EF4-FFF2-40B4-BE49-F238E27FC236}">
                <a16:creationId xmlns:a16="http://schemas.microsoft.com/office/drawing/2014/main" id="{A6767F9C-3DA2-C658-4F4B-F0320C2CCE6F}"/>
              </a:ext>
            </a:extLst>
          </p:cNvPr>
          <p:cNvSpPr/>
          <p:nvPr/>
        </p:nvSpPr>
        <p:spPr>
          <a:xfrm>
            <a:off x="7202216" y="6189260"/>
            <a:ext cx="3138985" cy="6687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Παρανοήσεις μαθητών</a:t>
            </a:r>
            <a:endParaRPr lang="el-GR" dirty="0"/>
          </a:p>
        </p:txBody>
      </p:sp>
      <p:cxnSp>
        <p:nvCxnSpPr>
          <p:cNvPr id="39" name="Ευθύγραμμο βέλος σύνδεσης 38">
            <a:extLst>
              <a:ext uri="{FF2B5EF4-FFF2-40B4-BE49-F238E27FC236}">
                <a16:creationId xmlns:a16="http://schemas.microsoft.com/office/drawing/2014/main" id="{6FC2D24A-2CCC-770B-E5FB-7EB3B5B99968}"/>
              </a:ext>
            </a:extLst>
          </p:cNvPr>
          <p:cNvCxnSpPr>
            <a:cxnSpLocks/>
            <a:stCxn id="10" idx="3"/>
            <a:endCxn id="38" idx="1"/>
          </p:cNvCxnSpPr>
          <p:nvPr/>
        </p:nvCxnSpPr>
        <p:spPr>
          <a:xfrm>
            <a:off x="5807873" y="5547985"/>
            <a:ext cx="1394343" cy="9756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234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p:txBody>
          <a:bodyPr rtlCol="0"/>
          <a:lstStyle/>
          <a:p>
            <a:pPr rtl="0"/>
            <a:r>
              <a:rPr lang="el-GR" dirty="0"/>
              <a:t>Προσθέστε τίτλο διαφάνειας - 1</a:t>
            </a:r>
          </a:p>
        </p:txBody>
      </p:sp>
      <p:sp>
        <p:nvSpPr>
          <p:cNvPr id="14" name="Σύμβολο κράτησης θέσης κειμένου 2"/>
          <p:cNvSpPr>
            <a:spLocks noGrp="1"/>
          </p:cNvSpPr>
          <p:nvPr>
            <p:ph type="body" idx="1"/>
          </p:nvPr>
        </p:nvSpPr>
        <p:spPr/>
        <p:txBody>
          <a:bodyPr rtlCol="0"/>
          <a:lstStyle/>
          <a:p>
            <a:pPr rtl="0"/>
            <a:endParaRPr lang="el-GR" dirty="0"/>
          </a:p>
        </p:txBody>
      </p:sp>
      <p:pic>
        <p:nvPicPr>
          <p:cNvPr id="2" name="Θέση περιεχομένου 3">
            <a:extLst>
              <a:ext uri="{FF2B5EF4-FFF2-40B4-BE49-F238E27FC236}">
                <a16:creationId xmlns:a16="http://schemas.microsoft.com/office/drawing/2014/main" id="{B31DB9FF-3F8A-400C-03CE-252968C21A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6521" y="0"/>
            <a:ext cx="5295535" cy="6858000"/>
          </a:xfrm>
          <a:prstGeom prst="rect">
            <a:avLst/>
          </a:prstGeom>
        </p:spPr>
      </p:pic>
      <p:pic>
        <p:nvPicPr>
          <p:cNvPr id="3" name="Εικόνα 2">
            <a:extLst>
              <a:ext uri="{FF2B5EF4-FFF2-40B4-BE49-F238E27FC236}">
                <a16:creationId xmlns:a16="http://schemas.microsoft.com/office/drawing/2014/main" id="{03424DBD-54EA-FBF5-F054-B6D4C1671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6582" y="0"/>
            <a:ext cx="5295418" cy="6858000"/>
          </a:xfrm>
          <a:prstGeom prst="rect">
            <a:avLst/>
          </a:prstGeom>
        </p:spPr>
      </p:pic>
      <p:sp>
        <p:nvSpPr>
          <p:cNvPr id="4" name="Τίτλος 1">
            <a:extLst>
              <a:ext uri="{FF2B5EF4-FFF2-40B4-BE49-F238E27FC236}">
                <a16:creationId xmlns:a16="http://schemas.microsoft.com/office/drawing/2014/main" id="{98D0345C-69D8-DB51-B2D4-77AA8D081306}"/>
              </a:ext>
            </a:extLst>
          </p:cNvPr>
          <p:cNvSpPr txBox="1">
            <a:spLocks/>
          </p:cNvSpPr>
          <p:nvPr/>
        </p:nvSpPr>
        <p:spPr bwMode="black">
          <a:xfrm>
            <a:off x="0" y="25300"/>
            <a:ext cx="2208688" cy="155847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5000" b="1" kern="1200">
                <a:solidFill>
                  <a:schemeClr val="tx1"/>
                </a:solidFill>
                <a:latin typeface="+mj-lt"/>
                <a:ea typeface="+mj-ea"/>
                <a:cs typeface="+mj-cs"/>
              </a:defRPr>
            </a:lvl1pPr>
          </a:lstStyle>
          <a:p>
            <a:r>
              <a:rPr lang="en-CA" sz="2000" dirty="0">
                <a:solidFill>
                  <a:schemeClr val="bg1"/>
                </a:solidFill>
              </a:rPr>
              <a:t>7</a:t>
            </a:r>
            <a:r>
              <a:rPr lang="el-GR" sz="2000" dirty="0">
                <a:solidFill>
                  <a:schemeClr val="bg1"/>
                </a:solidFill>
              </a:rPr>
              <a:t>. Στάδια εφαρμογής Αντίστροφης </a:t>
            </a:r>
          </a:p>
          <a:p>
            <a:r>
              <a:rPr lang="el-GR" sz="2000" dirty="0">
                <a:solidFill>
                  <a:schemeClr val="bg1"/>
                </a:solidFill>
              </a:rPr>
              <a:t>τάξης </a:t>
            </a:r>
          </a:p>
          <a:p>
            <a:r>
              <a:rPr lang="el-GR" sz="2000" dirty="0">
                <a:solidFill>
                  <a:schemeClr val="bg1"/>
                </a:solidFill>
              </a:rPr>
              <a:t>2/2</a:t>
            </a:r>
          </a:p>
        </p:txBody>
      </p:sp>
    </p:spTree>
    <p:extLst>
      <p:ext uri="{BB962C8B-B14F-4D97-AF65-F5344CB8AC3E}">
        <p14:creationId xmlns:p14="http://schemas.microsoft.com/office/powerpoint/2010/main" val="3240797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Επεξήγηση: Κάτω βέλος 15">
            <a:extLst>
              <a:ext uri="{FF2B5EF4-FFF2-40B4-BE49-F238E27FC236}">
                <a16:creationId xmlns:a16="http://schemas.microsoft.com/office/drawing/2014/main" id="{192A846A-9BC0-7E33-9E6E-4B11CDAE2329}"/>
              </a:ext>
            </a:extLst>
          </p:cNvPr>
          <p:cNvSpPr/>
          <p:nvPr/>
        </p:nvSpPr>
        <p:spPr>
          <a:xfrm>
            <a:off x="2129050" y="2088107"/>
            <a:ext cx="2470245" cy="1158293"/>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993557" y="466343"/>
            <a:ext cx="9628632" cy="1362113"/>
          </a:xfrm>
        </p:spPr>
        <p:txBody>
          <a:bodyPr rtlCol="0"/>
          <a:lstStyle/>
          <a:p>
            <a:pPr rtl="0"/>
            <a:r>
              <a:rPr lang="el-GR" dirty="0"/>
              <a:t>8. Παρουσίαση ΕΥ</a:t>
            </a:r>
            <a:r>
              <a:rPr lang="en-CA" dirty="0"/>
              <a:t> 1/2</a:t>
            </a:r>
            <a:endParaRPr lang="el-GR" dirty="0"/>
          </a:p>
        </p:txBody>
      </p:sp>
      <p:sp>
        <p:nvSpPr>
          <p:cNvPr id="7" name="Ορθογώνιο: Στρογγύλεμα γωνιών 6">
            <a:extLst>
              <a:ext uri="{FF2B5EF4-FFF2-40B4-BE49-F238E27FC236}">
                <a16:creationId xmlns:a16="http://schemas.microsoft.com/office/drawing/2014/main" id="{0F9BBABE-4C0D-53E6-FC5F-37BCA9319492}"/>
              </a:ext>
            </a:extLst>
          </p:cNvPr>
          <p:cNvSpPr/>
          <p:nvPr/>
        </p:nvSpPr>
        <p:spPr>
          <a:xfrm>
            <a:off x="163773" y="3971497"/>
            <a:ext cx="1965277" cy="8598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latin typeface="Calibri" panose="020F0502020204030204" pitchFamily="34" charset="0"/>
                <a:cs typeface="Times New Roman" panose="02020603050405020304" pitchFamily="18" charset="0"/>
              </a:rPr>
              <a:t>Κύριο ΕΥ</a:t>
            </a:r>
            <a:endParaRPr lang="el-GR" sz="2000" dirty="0"/>
          </a:p>
        </p:txBody>
      </p:sp>
      <p:sp>
        <p:nvSpPr>
          <p:cNvPr id="2" name="TextBox 1">
            <a:extLst>
              <a:ext uri="{FF2B5EF4-FFF2-40B4-BE49-F238E27FC236}">
                <a16:creationId xmlns:a16="http://schemas.microsoft.com/office/drawing/2014/main" id="{A5C3B64C-3E6B-5459-3E81-AF9493DEC306}"/>
              </a:ext>
            </a:extLst>
          </p:cNvPr>
          <p:cNvSpPr txBox="1"/>
          <p:nvPr/>
        </p:nvSpPr>
        <p:spPr>
          <a:xfrm>
            <a:off x="2429301" y="2214262"/>
            <a:ext cx="2169994" cy="646331"/>
          </a:xfrm>
          <a:prstGeom prst="rect">
            <a:avLst/>
          </a:prstGeom>
          <a:noFill/>
        </p:spPr>
        <p:txBody>
          <a:bodyPr wrap="square" rtlCol="0">
            <a:spAutoFit/>
          </a:bodyPr>
          <a:lstStyle/>
          <a:p>
            <a:r>
              <a:rPr lang="el-GR" b="1" dirty="0">
                <a:solidFill>
                  <a:schemeClr val="bg1"/>
                </a:solidFill>
              </a:rPr>
              <a:t>Εργαλεία ΤΠΕ που χρησιμοποιήθηκαν</a:t>
            </a:r>
          </a:p>
        </p:txBody>
      </p:sp>
      <p:sp>
        <p:nvSpPr>
          <p:cNvPr id="4" name="TextBox 3">
            <a:extLst>
              <a:ext uri="{FF2B5EF4-FFF2-40B4-BE49-F238E27FC236}">
                <a16:creationId xmlns:a16="http://schemas.microsoft.com/office/drawing/2014/main" id="{BBCD4016-67A6-858B-6EF7-8186435D2D0C}"/>
              </a:ext>
            </a:extLst>
          </p:cNvPr>
          <p:cNvSpPr txBox="1"/>
          <p:nvPr/>
        </p:nvSpPr>
        <p:spPr>
          <a:xfrm>
            <a:off x="2593074" y="3246400"/>
            <a:ext cx="2320120" cy="2585323"/>
          </a:xfrm>
          <a:prstGeom prst="rect">
            <a:avLst/>
          </a:prstGeom>
          <a:noFill/>
        </p:spPr>
        <p:txBody>
          <a:bodyPr wrap="square">
            <a:spAutoFit/>
          </a:bodyPr>
          <a:lstStyle/>
          <a:p>
            <a:pPr marL="342900" indent="-342900">
              <a:buFont typeface="Arial" panose="020B0604020202020204" pitchFamily="34" charset="0"/>
              <a:buChar char="•"/>
            </a:pPr>
            <a:r>
              <a:rPr lang="en-US" b="1" dirty="0">
                <a:effectLst>
                  <a:outerShdw blurRad="38100" dist="38100" dir="2700000" algn="tl">
                    <a:srgbClr val="000000">
                      <a:alpha val="43137"/>
                    </a:srgbClr>
                  </a:outerShdw>
                </a:effectLst>
              </a:rPr>
              <a:t>H5P</a:t>
            </a:r>
          </a:p>
          <a:p>
            <a:pPr marL="342900" indent="-342900">
              <a:buFont typeface="Arial" panose="020B0604020202020204" pitchFamily="34" charset="0"/>
              <a:buChar char="•"/>
            </a:pPr>
            <a:r>
              <a:rPr lang="en-US" b="1" dirty="0">
                <a:effectLst>
                  <a:outerShdw blurRad="38100" dist="38100" dir="2700000" algn="tl">
                    <a:srgbClr val="000000">
                      <a:alpha val="43137"/>
                    </a:srgbClr>
                  </a:outerShdw>
                </a:effectLst>
              </a:rPr>
              <a:t>Chamilo</a:t>
            </a:r>
          </a:p>
          <a:p>
            <a:pPr marL="342900" indent="-342900">
              <a:buFont typeface="Arial" panose="020B0604020202020204" pitchFamily="34" charset="0"/>
              <a:buChar char="•"/>
            </a:pPr>
            <a:r>
              <a:rPr lang="en-US" b="1" dirty="0" err="1">
                <a:effectLst>
                  <a:outerShdw blurRad="38100" dist="38100" dir="2700000" algn="tl">
                    <a:srgbClr val="000000">
                      <a:alpha val="43137"/>
                    </a:srgbClr>
                  </a:outerShdw>
                </a:effectLst>
              </a:rPr>
              <a:t>VideoScribe</a:t>
            </a:r>
            <a:r>
              <a:rPr lang="en-US" b="1" dirty="0">
                <a:effectLst>
                  <a:outerShdw blurRad="38100" dist="38100" dir="2700000" algn="tl">
                    <a:srgbClr val="000000">
                      <a:alpha val="43137"/>
                    </a:srgbClr>
                  </a:outerShdw>
                </a:effectLst>
              </a:rPr>
              <a:t> </a:t>
            </a:r>
          </a:p>
          <a:p>
            <a:pPr marL="342900" indent="-342900">
              <a:buFont typeface="Arial" panose="020B0604020202020204" pitchFamily="34" charset="0"/>
              <a:buChar char="•"/>
            </a:pPr>
            <a:r>
              <a:rPr lang="en-US" b="1" dirty="0" err="1">
                <a:effectLst>
                  <a:outerShdw blurRad="38100" dist="38100" dir="2700000" algn="tl">
                    <a:srgbClr val="000000">
                      <a:alpha val="43137"/>
                    </a:srgbClr>
                  </a:outerShdw>
                </a:effectLst>
              </a:rPr>
              <a:t>Plotagon</a:t>
            </a:r>
            <a:r>
              <a:rPr lang="en-US" b="1" dirty="0">
                <a:effectLst>
                  <a:outerShdw blurRad="38100" dist="38100" dir="2700000" algn="tl">
                    <a:srgbClr val="000000">
                      <a:alpha val="43137"/>
                    </a:srgbClr>
                  </a:outerShdw>
                </a:effectLst>
              </a:rPr>
              <a:t> Studio </a:t>
            </a:r>
          </a:p>
          <a:p>
            <a:pPr marL="342900" indent="-342900">
              <a:buFont typeface="Arial" panose="020B0604020202020204" pitchFamily="34" charset="0"/>
              <a:buChar char="•"/>
            </a:pPr>
            <a:r>
              <a:rPr lang="en-CA" b="1" dirty="0" err="1">
                <a:effectLst>
                  <a:outerShdw blurRad="38100" dist="38100" dir="2700000" algn="tl">
                    <a:srgbClr val="000000">
                      <a:alpha val="43137"/>
                    </a:srgbClr>
                  </a:outerShdw>
                </a:effectLst>
              </a:rPr>
              <a:t>Doratoon</a:t>
            </a:r>
            <a:endParaRPr lang="en-US" b="1"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b="1" dirty="0" err="1">
                <a:effectLst>
                  <a:outerShdw blurRad="38100" dist="38100" dir="2700000" algn="tl">
                    <a:srgbClr val="000000">
                      <a:alpha val="43137"/>
                    </a:srgbClr>
                  </a:outerShdw>
                </a:effectLst>
              </a:rPr>
              <a:t>ElevenLabs</a:t>
            </a:r>
            <a:endParaRPr lang="en-US" b="1"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b="1" dirty="0">
                <a:effectLst>
                  <a:outerShdw blurRad="38100" dist="38100" dir="2700000" algn="tl">
                    <a:srgbClr val="000000">
                      <a:alpha val="43137"/>
                    </a:srgbClr>
                  </a:outerShdw>
                </a:effectLst>
              </a:rPr>
              <a:t>Padlet</a:t>
            </a:r>
          </a:p>
          <a:p>
            <a:pPr marL="342900" indent="-342900">
              <a:buFont typeface="Arial" panose="020B0604020202020204" pitchFamily="34" charset="0"/>
              <a:buChar char="•"/>
            </a:pPr>
            <a:r>
              <a:rPr lang="en-US" b="1" dirty="0">
                <a:effectLst>
                  <a:outerShdw blurRad="38100" dist="38100" dir="2700000" algn="tl">
                    <a:srgbClr val="000000">
                      <a:alpha val="43137"/>
                    </a:srgbClr>
                  </a:outerShdw>
                </a:effectLst>
              </a:rPr>
              <a:t>Doodle</a:t>
            </a:r>
          </a:p>
          <a:p>
            <a:pPr marL="342900" indent="-342900">
              <a:buFont typeface="Arial" panose="020B0604020202020204" pitchFamily="34" charset="0"/>
              <a:buChar char="•"/>
            </a:pPr>
            <a:r>
              <a:rPr lang="en-US" b="1" dirty="0">
                <a:effectLst>
                  <a:outerShdw blurRad="38100" dist="38100" dir="2700000" algn="tl">
                    <a:srgbClr val="000000">
                      <a:alpha val="43137"/>
                    </a:srgbClr>
                  </a:outerShdw>
                </a:effectLst>
              </a:rPr>
              <a:t>PowerPoint</a:t>
            </a:r>
          </a:p>
        </p:txBody>
      </p:sp>
      <p:pic>
        <p:nvPicPr>
          <p:cNvPr id="12" name="Εικόνα 11">
            <a:hlinkClick r:id="rId3"/>
            <a:extLst>
              <a:ext uri="{FF2B5EF4-FFF2-40B4-BE49-F238E27FC236}">
                <a16:creationId xmlns:a16="http://schemas.microsoft.com/office/drawing/2014/main" id="{1C72BD38-D0E2-1178-8D75-3C0579279427}"/>
              </a:ext>
            </a:extLst>
          </p:cNvPr>
          <p:cNvPicPr>
            <a:picLocks noChangeAspect="1"/>
          </p:cNvPicPr>
          <p:nvPr/>
        </p:nvPicPr>
        <p:blipFill>
          <a:blip r:embed="rId4"/>
          <a:stretch>
            <a:fillRect/>
          </a:stretch>
        </p:blipFill>
        <p:spPr>
          <a:xfrm>
            <a:off x="4829742" y="2195511"/>
            <a:ext cx="7169446" cy="4396358"/>
          </a:xfrm>
          <a:prstGeom prst="rect">
            <a:avLst/>
          </a:prstGeom>
        </p:spPr>
      </p:pic>
    </p:spTree>
    <p:extLst>
      <p:ext uri="{BB962C8B-B14F-4D97-AF65-F5344CB8AC3E}">
        <p14:creationId xmlns:p14="http://schemas.microsoft.com/office/powerpoint/2010/main" val="1675915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Εικόνα 9">
            <a:extLst>
              <a:ext uri="{FF2B5EF4-FFF2-40B4-BE49-F238E27FC236}">
                <a16:creationId xmlns:a16="http://schemas.microsoft.com/office/drawing/2014/main" id="{653BDDDF-5779-322D-3247-C780C6E6CD6B}"/>
              </a:ext>
            </a:extLst>
          </p:cNvPr>
          <p:cNvPicPr>
            <a:picLocks noChangeAspect="1"/>
          </p:cNvPicPr>
          <p:nvPr/>
        </p:nvPicPr>
        <p:blipFill>
          <a:blip r:embed="rId3"/>
          <a:stretch>
            <a:fillRect/>
          </a:stretch>
        </p:blipFill>
        <p:spPr>
          <a:xfrm>
            <a:off x="6096000" y="5161890"/>
            <a:ext cx="3419053" cy="1766105"/>
          </a:xfrm>
          <a:prstGeom prst="rect">
            <a:avLst/>
          </a:prstGeom>
        </p:spPr>
      </p:pic>
      <p:sp>
        <p:nvSpPr>
          <p:cNvPr id="13" name="Τίτλος 1"/>
          <p:cNvSpPr>
            <a:spLocks noGrp="1"/>
          </p:cNvSpPr>
          <p:nvPr>
            <p:ph type="title"/>
          </p:nvPr>
        </p:nvSpPr>
        <p:spPr>
          <a:xfrm>
            <a:off x="993557" y="466343"/>
            <a:ext cx="9628632" cy="1362113"/>
          </a:xfrm>
        </p:spPr>
        <p:txBody>
          <a:bodyPr rtlCol="0"/>
          <a:lstStyle/>
          <a:p>
            <a:pPr rtl="0"/>
            <a:r>
              <a:rPr lang="el-GR" dirty="0"/>
              <a:t>8. Παρουσίαση ΕΥ</a:t>
            </a:r>
            <a:r>
              <a:rPr lang="en-CA" dirty="0"/>
              <a:t> 2/2</a:t>
            </a:r>
            <a:endParaRPr lang="el-GR" dirty="0"/>
          </a:p>
        </p:txBody>
      </p:sp>
      <p:sp>
        <p:nvSpPr>
          <p:cNvPr id="7" name="Ορθογώνιο: Στρογγύλεμα γωνιών 6">
            <a:extLst>
              <a:ext uri="{FF2B5EF4-FFF2-40B4-BE49-F238E27FC236}">
                <a16:creationId xmlns:a16="http://schemas.microsoft.com/office/drawing/2014/main" id="{0F9BBABE-4C0D-53E6-FC5F-37BCA9319492}"/>
              </a:ext>
            </a:extLst>
          </p:cNvPr>
          <p:cNvSpPr/>
          <p:nvPr/>
        </p:nvSpPr>
        <p:spPr>
          <a:xfrm>
            <a:off x="163773" y="3971497"/>
            <a:ext cx="1739803" cy="8598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latin typeface="Calibri" panose="020F0502020204030204" pitchFamily="34" charset="0"/>
                <a:cs typeface="Times New Roman" panose="02020603050405020304" pitchFamily="18" charset="0"/>
              </a:rPr>
              <a:t>VR </a:t>
            </a:r>
            <a:r>
              <a:rPr lang="el-GR" dirty="0">
                <a:latin typeface="Calibri" panose="020F0502020204030204" pitchFamily="34" charset="0"/>
                <a:cs typeface="Times New Roman" panose="02020603050405020304" pitchFamily="18" charset="0"/>
              </a:rPr>
              <a:t>παρέμβαση</a:t>
            </a:r>
            <a:endParaRPr lang="el-GR" sz="2000" dirty="0"/>
          </a:p>
        </p:txBody>
      </p:sp>
      <p:sp>
        <p:nvSpPr>
          <p:cNvPr id="3" name="TextBox 2">
            <a:extLst>
              <a:ext uri="{FF2B5EF4-FFF2-40B4-BE49-F238E27FC236}">
                <a16:creationId xmlns:a16="http://schemas.microsoft.com/office/drawing/2014/main" id="{88B00A5B-8CA2-D228-627C-36334F4F2984}"/>
              </a:ext>
            </a:extLst>
          </p:cNvPr>
          <p:cNvSpPr txBox="1"/>
          <p:nvPr/>
        </p:nvSpPr>
        <p:spPr>
          <a:xfrm>
            <a:off x="2456598" y="2074459"/>
            <a:ext cx="9416954" cy="369332"/>
          </a:xfrm>
          <a:prstGeom prst="rect">
            <a:avLst/>
          </a:prstGeom>
          <a:noFill/>
        </p:spPr>
        <p:txBody>
          <a:bodyPr wrap="square" rtlCol="0">
            <a:spAutoFit/>
          </a:bodyPr>
          <a:lstStyle/>
          <a:p>
            <a:r>
              <a:rPr lang="el-GR" sz="1800" dirty="0">
                <a:effectLst/>
                <a:latin typeface="Times New Roman" panose="02020603050405020304" pitchFamily="18" charset="0"/>
                <a:ea typeface="Times New Roman" panose="02020603050405020304" pitchFamily="18" charset="0"/>
              </a:rPr>
              <a:t>Χρησιμοποιήθηκε η εφαρμογή </a:t>
            </a:r>
            <a:r>
              <a:rPr lang="el-GR" sz="1800" dirty="0" err="1">
                <a:effectLst/>
                <a:latin typeface="Times New Roman" panose="02020603050405020304" pitchFamily="18" charset="0"/>
                <a:ea typeface="Times New Roman" panose="02020603050405020304" pitchFamily="18" charset="0"/>
              </a:rPr>
              <a:t>MelChemistry</a:t>
            </a:r>
            <a:r>
              <a:rPr lang="el-GR" dirty="0">
                <a:latin typeface="Times New Roman" panose="02020603050405020304" pitchFamily="18" charset="0"/>
                <a:ea typeface="Times New Roman" panose="02020603050405020304" pitchFamily="18" charset="0"/>
              </a:rPr>
              <a:t> </a:t>
            </a:r>
            <a:r>
              <a:rPr lang="el-GR" sz="1800" dirty="0">
                <a:effectLst/>
                <a:latin typeface="Times New Roman" panose="02020603050405020304" pitchFamily="18" charset="0"/>
                <a:ea typeface="Times New Roman" panose="02020603050405020304" pitchFamily="18" charset="0"/>
              </a:rPr>
              <a:t> για </a:t>
            </a:r>
            <a:r>
              <a:rPr lang="el-GR" sz="1800" dirty="0" err="1">
                <a:effectLst/>
                <a:latin typeface="Times New Roman" panose="02020603050405020304" pitchFamily="18" charset="0"/>
                <a:ea typeface="Times New Roman" panose="02020603050405020304" pitchFamily="18" charset="0"/>
              </a:rPr>
              <a:t>smartphone</a:t>
            </a:r>
            <a:r>
              <a:rPr lang="el-GR" sz="1800" dirty="0">
                <a:effectLst/>
                <a:latin typeface="Times New Roman" panose="02020603050405020304" pitchFamily="18" charset="0"/>
                <a:ea typeface="Times New Roman" panose="02020603050405020304" pitchFamily="18" charset="0"/>
              </a:rPr>
              <a:t> της εταιρείας </a:t>
            </a:r>
            <a:r>
              <a:rPr lang="en-CA" sz="1800" dirty="0">
                <a:effectLst/>
                <a:latin typeface="Times New Roman" panose="02020603050405020304" pitchFamily="18" charset="0"/>
                <a:ea typeface="Times New Roman" panose="02020603050405020304" pitchFamily="18" charset="0"/>
              </a:rPr>
              <a:t>MEL Science</a:t>
            </a:r>
            <a:r>
              <a:rPr lang="el-GR" sz="1800" dirty="0">
                <a:effectLst/>
                <a:latin typeface="Times New Roman" panose="02020603050405020304" pitchFamily="18" charset="0"/>
                <a:ea typeface="Times New Roman" panose="02020603050405020304" pitchFamily="18" charset="0"/>
              </a:rPr>
              <a:t> </a:t>
            </a:r>
            <a:endParaRPr lang="el-GR" dirty="0"/>
          </a:p>
        </p:txBody>
      </p:sp>
      <p:sp>
        <p:nvSpPr>
          <p:cNvPr id="4" name="TextBox 3">
            <a:extLst>
              <a:ext uri="{FF2B5EF4-FFF2-40B4-BE49-F238E27FC236}">
                <a16:creationId xmlns:a16="http://schemas.microsoft.com/office/drawing/2014/main" id="{A7FC0E86-5E48-26A4-85B1-797E77F926D0}"/>
              </a:ext>
            </a:extLst>
          </p:cNvPr>
          <p:cNvSpPr txBox="1"/>
          <p:nvPr/>
        </p:nvSpPr>
        <p:spPr>
          <a:xfrm>
            <a:off x="2524837" y="2683503"/>
            <a:ext cx="3070745" cy="923330"/>
          </a:xfrm>
          <a:prstGeom prst="rect">
            <a:avLst/>
          </a:prstGeom>
          <a:noFill/>
        </p:spPr>
        <p:txBody>
          <a:bodyPr wrap="square" rtlCol="0">
            <a:spAutoFit/>
          </a:bodyPr>
          <a:lstStyle/>
          <a:p>
            <a:r>
              <a:rPr lang="el-GR" dirty="0">
                <a:latin typeface="Times New Roman" panose="02020603050405020304" pitchFamily="18" charset="0"/>
              </a:rPr>
              <a:t>Η παρουσίαση στην τάξη περιλάμβανε 6 ενότητές και 5 διαδραστικές ασκήσεις</a:t>
            </a:r>
            <a:endParaRPr lang="el-GR" dirty="0"/>
          </a:p>
        </p:txBody>
      </p:sp>
      <p:sp>
        <p:nvSpPr>
          <p:cNvPr id="6" name="TextBox 5">
            <a:extLst>
              <a:ext uri="{FF2B5EF4-FFF2-40B4-BE49-F238E27FC236}">
                <a16:creationId xmlns:a16="http://schemas.microsoft.com/office/drawing/2014/main" id="{319451E1-0B50-CEE5-1084-2DE3CF46904B}"/>
              </a:ext>
            </a:extLst>
          </p:cNvPr>
          <p:cNvSpPr txBox="1"/>
          <p:nvPr/>
        </p:nvSpPr>
        <p:spPr>
          <a:xfrm>
            <a:off x="1903575" y="3606833"/>
            <a:ext cx="4071582" cy="3139321"/>
          </a:xfrm>
          <a:prstGeom prst="rect">
            <a:avLst/>
          </a:prstGeom>
          <a:noFill/>
        </p:spPr>
        <p:txBody>
          <a:bodyPr wrap="square">
            <a:spAutoFit/>
          </a:bodyPr>
          <a:lstStyle/>
          <a:p>
            <a:pPr marL="304800">
              <a:tabLst>
                <a:tab pos="5544820" algn="r"/>
              </a:tabLst>
            </a:pPr>
            <a:r>
              <a:rPr lang="el-GR"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Άτομα σε στερεά</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mp4</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pdf</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04800">
              <a:tabLst>
                <a:tab pos="5544820" algn="r"/>
              </a:tabLst>
            </a:pPr>
            <a:r>
              <a:rPr lang="el-GR"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Άτομα σε αέρια</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mp4</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pdf</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04800">
              <a:tabLst>
                <a:tab pos="5544820" algn="r"/>
              </a:tabLst>
            </a:pPr>
            <a:r>
              <a:rPr lang="el-GR"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Δομή του ατόμου</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(mp4,pdf)</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04800">
              <a:tabLst>
                <a:tab pos="5544820" algn="r"/>
              </a:tabLst>
            </a:pPr>
            <a:r>
              <a:rPr lang="el-GR"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Ισότοπα</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(mp4,pdf)</a:t>
            </a:r>
            <a:endParaRPr lang="el-GR"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0">
              <a:tabLst>
                <a:tab pos="5544820" algn="r"/>
              </a:tabLst>
            </a:pPr>
            <a:r>
              <a:rPr lang="el-GR"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Μέγεθος ατόμου</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(mp4,pdf)</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04800">
              <a:tabLst>
                <a:tab pos="5544820" algn="r"/>
              </a:tabLst>
            </a:pPr>
            <a:r>
              <a:rPr lang="el-GR"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Ιόντα</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(mp4,pdf)</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04800">
              <a:tabLst>
                <a:tab pos="5544820" algn="r"/>
              </a:tabLst>
            </a:pPr>
            <a:r>
              <a:rPr lang="el-GR" sz="1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Εργασια</a:t>
            </a:r>
            <a:r>
              <a:rPr lang="el-GR"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άτομο οξυγόνου</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mp4</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,pdf)</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04800">
              <a:tabLst>
                <a:tab pos="5544820" algn="r"/>
              </a:tabLst>
            </a:pPr>
            <a:r>
              <a:rPr lang="el-GR" sz="1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Εργασια</a:t>
            </a:r>
            <a:r>
              <a:rPr lang="el-GR"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άτομο άνθρακα</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(mp4,pdf)</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04800">
              <a:tabLst>
                <a:tab pos="5544820" algn="r"/>
              </a:tabLst>
            </a:pPr>
            <a:r>
              <a:rPr lang="el-GR" sz="1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Εργασια</a:t>
            </a:r>
            <a:r>
              <a:rPr lang="el-GR"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ισότοπο άνθρακα</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(mp4,pdf)</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04800">
              <a:tabLst>
                <a:tab pos="5544820" algn="r"/>
              </a:tabLst>
            </a:pPr>
            <a:r>
              <a:rPr lang="el-GR" sz="1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Εργασια</a:t>
            </a:r>
            <a:r>
              <a:rPr lang="el-GR"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άτομο νατρίου</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(mp4,pdf)</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l-GR"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l-GR" sz="1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Εργασια</a:t>
            </a:r>
            <a:r>
              <a:rPr lang="el-GR"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άτομο αζώτου</a:t>
            </a:r>
            <a:r>
              <a:rPr lang="en-CA" sz="1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(mp4,pdf)</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Εικόνα 7">
            <a:extLst>
              <a:ext uri="{FF2B5EF4-FFF2-40B4-BE49-F238E27FC236}">
                <a16:creationId xmlns:a16="http://schemas.microsoft.com/office/drawing/2014/main" id="{3B5AC2E0-86DA-E44D-A7C8-AC2D9BC98708}"/>
              </a:ext>
            </a:extLst>
          </p:cNvPr>
          <p:cNvPicPr>
            <a:picLocks noChangeAspect="1"/>
          </p:cNvPicPr>
          <p:nvPr/>
        </p:nvPicPr>
        <p:blipFill>
          <a:blip r:embed="rId9"/>
          <a:stretch>
            <a:fillRect/>
          </a:stretch>
        </p:blipFill>
        <p:spPr>
          <a:xfrm>
            <a:off x="5742949" y="3915153"/>
            <a:ext cx="3695700" cy="2129790"/>
          </a:xfrm>
          <a:prstGeom prst="rect">
            <a:avLst/>
          </a:prstGeom>
        </p:spPr>
      </p:pic>
      <p:pic>
        <p:nvPicPr>
          <p:cNvPr id="9" name="Εικόνα 8">
            <a:extLst>
              <a:ext uri="{FF2B5EF4-FFF2-40B4-BE49-F238E27FC236}">
                <a16:creationId xmlns:a16="http://schemas.microsoft.com/office/drawing/2014/main" id="{E36BAB41-5F43-6547-08C6-D947D75A2622}"/>
              </a:ext>
            </a:extLst>
          </p:cNvPr>
          <p:cNvPicPr>
            <a:picLocks noChangeAspect="1"/>
          </p:cNvPicPr>
          <p:nvPr/>
        </p:nvPicPr>
        <p:blipFill>
          <a:blip r:embed="rId10"/>
          <a:stretch>
            <a:fillRect/>
          </a:stretch>
        </p:blipFill>
        <p:spPr>
          <a:xfrm>
            <a:off x="5437455" y="2773717"/>
            <a:ext cx="3702265" cy="1952911"/>
          </a:xfrm>
          <a:prstGeom prst="rect">
            <a:avLst/>
          </a:prstGeom>
        </p:spPr>
      </p:pic>
      <p:sp>
        <p:nvSpPr>
          <p:cNvPr id="15" name="TextBox 14">
            <a:extLst>
              <a:ext uri="{FF2B5EF4-FFF2-40B4-BE49-F238E27FC236}">
                <a16:creationId xmlns:a16="http://schemas.microsoft.com/office/drawing/2014/main" id="{E62616C5-671D-CD8F-4ED4-42ED050FAE1B}"/>
              </a:ext>
            </a:extLst>
          </p:cNvPr>
          <p:cNvSpPr txBox="1"/>
          <p:nvPr/>
        </p:nvSpPr>
        <p:spPr>
          <a:xfrm>
            <a:off x="9667163" y="2695303"/>
            <a:ext cx="2609795" cy="2031325"/>
          </a:xfrm>
          <a:prstGeom prst="rect">
            <a:avLst/>
          </a:prstGeom>
          <a:noFill/>
        </p:spPr>
        <p:txBody>
          <a:bodyPr wrap="square">
            <a:spAutoFit/>
          </a:bodyPr>
          <a:lstStyle/>
          <a:p>
            <a:r>
              <a:rPr lang="el-GR" dirty="0">
                <a:latin typeface="Times New Roman" panose="02020603050405020304" pitchFamily="18" charset="0"/>
              </a:rPr>
              <a:t>Δομή μαθήματος</a:t>
            </a:r>
            <a:r>
              <a:rPr lang="en-CA">
                <a:latin typeface="Times New Roman" panose="02020603050405020304" pitchFamily="18" charset="0"/>
              </a:rPr>
              <a:t>:</a:t>
            </a:r>
            <a:endParaRPr lang="el-GR" dirty="0">
              <a:latin typeface="Times New Roman" panose="02020603050405020304" pitchFamily="18" charset="0"/>
            </a:endParaRPr>
          </a:p>
          <a:p>
            <a:endParaRPr lang="el-GR" dirty="0">
              <a:latin typeface="Times New Roman" panose="02020603050405020304" pitchFamily="18" charset="0"/>
            </a:endParaRPr>
          </a:p>
          <a:p>
            <a:pPr marL="285750" indent="-285750">
              <a:buFont typeface="Arial" panose="020B0604020202020204" pitchFamily="34" charset="0"/>
              <a:buChar char="•"/>
            </a:pPr>
            <a:r>
              <a:rPr lang="el-GR" dirty="0">
                <a:solidFill>
                  <a:srgbClr val="0070C0"/>
                </a:solidFill>
                <a:latin typeface="Times New Roman" panose="02020603050405020304" pitchFamily="18" charset="0"/>
              </a:rPr>
              <a:t>Λέξεις κλειδιά</a:t>
            </a:r>
          </a:p>
          <a:p>
            <a:pPr marL="285750" indent="-285750">
              <a:buFont typeface="Arial" panose="020B0604020202020204" pitchFamily="34" charset="0"/>
              <a:buChar char="•"/>
            </a:pPr>
            <a:r>
              <a:rPr lang="el-GR" dirty="0">
                <a:solidFill>
                  <a:srgbClr val="0070C0"/>
                </a:solidFill>
                <a:latin typeface="Times New Roman" panose="02020603050405020304" pitchFamily="18" charset="0"/>
              </a:rPr>
              <a:t>Διδακτικούς στόχους</a:t>
            </a:r>
          </a:p>
          <a:p>
            <a:pPr marL="285750" indent="-285750">
              <a:buFont typeface="Arial" panose="020B0604020202020204" pitchFamily="34" charset="0"/>
              <a:buChar char="•"/>
            </a:pPr>
            <a:r>
              <a:rPr lang="en-CA" dirty="0">
                <a:solidFill>
                  <a:srgbClr val="0070C0"/>
                </a:solidFill>
                <a:latin typeface="Times New Roman" panose="02020603050405020304" pitchFamily="18" charset="0"/>
              </a:rPr>
              <a:t>VR </a:t>
            </a:r>
            <a:r>
              <a:rPr lang="el-GR" dirty="0">
                <a:solidFill>
                  <a:srgbClr val="0070C0"/>
                </a:solidFill>
                <a:latin typeface="Times New Roman" panose="02020603050405020304" pitchFamily="18" charset="0"/>
              </a:rPr>
              <a:t>παρουσίαση</a:t>
            </a:r>
          </a:p>
          <a:p>
            <a:pPr marL="285750" indent="-285750">
              <a:buFont typeface="Arial" panose="020B0604020202020204" pitchFamily="34" charset="0"/>
              <a:buChar char="•"/>
            </a:pPr>
            <a:r>
              <a:rPr lang="el-GR" dirty="0">
                <a:solidFill>
                  <a:srgbClr val="0070C0"/>
                </a:solidFill>
                <a:latin typeface="Times New Roman" panose="02020603050405020304" pitchFamily="18" charset="0"/>
              </a:rPr>
              <a:t>Συζήτηση- Δραστηριότητες</a:t>
            </a:r>
            <a:endParaRPr lang="el-GR" dirty="0">
              <a:solidFill>
                <a:srgbClr val="0070C0"/>
              </a:solidFill>
            </a:endParaRPr>
          </a:p>
        </p:txBody>
      </p:sp>
      <p:pic>
        <p:nvPicPr>
          <p:cNvPr id="5" name="Εικόνα 4">
            <a:extLst>
              <a:ext uri="{FF2B5EF4-FFF2-40B4-BE49-F238E27FC236}">
                <a16:creationId xmlns:a16="http://schemas.microsoft.com/office/drawing/2014/main" id="{78C04E93-FEDC-13FD-25DA-E2CD0F09FB40}"/>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8655"/>
          <a:stretch/>
        </p:blipFill>
        <p:spPr bwMode="auto">
          <a:xfrm>
            <a:off x="10539638" y="5176576"/>
            <a:ext cx="1617065" cy="170004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43928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a:xfrm>
            <a:off x="993557" y="466343"/>
            <a:ext cx="9628632" cy="1362113"/>
          </a:xfrm>
        </p:spPr>
        <p:txBody>
          <a:bodyPr rtlCol="0"/>
          <a:lstStyle/>
          <a:p>
            <a:pPr rtl="0"/>
            <a:r>
              <a:rPr lang="el-GR" dirty="0"/>
              <a:t>9. Αποτίμηση</a:t>
            </a:r>
            <a:r>
              <a:rPr lang="en-CA" dirty="0"/>
              <a:t> 1/4</a:t>
            </a:r>
            <a:r>
              <a:rPr lang="el-GR" dirty="0"/>
              <a:t> </a:t>
            </a:r>
          </a:p>
        </p:txBody>
      </p:sp>
      <p:sp>
        <p:nvSpPr>
          <p:cNvPr id="7" name="Ορθογώνιο: Στρογγύλεμα γωνιών 6">
            <a:extLst>
              <a:ext uri="{FF2B5EF4-FFF2-40B4-BE49-F238E27FC236}">
                <a16:creationId xmlns:a16="http://schemas.microsoft.com/office/drawing/2014/main" id="{0F9BBABE-4C0D-53E6-FC5F-37BCA9319492}"/>
              </a:ext>
            </a:extLst>
          </p:cNvPr>
          <p:cNvSpPr/>
          <p:nvPr/>
        </p:nvSpPr>
        <p:spPr>
          <a:xfrm>
            <a:off x="163773" y="3971497"/>
            <a:ext cx="1965277" cy="8598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latin typeface="Calibri" panose="020F0502020204030204" pitchFamily="34" charset="0"/>
                <a:cs typeface="Times New Roman" panose="02020603050405020304" pitchFamily="18" charset="0"/>
              </a:rPr>
              <a:t>Κύριο ΕΥ</a:t>
            </a:r>
            <a:endParaRPr lang="el-GR" sz="2000" dirty="0"/>
          </a:p>
        </p:txBody>
      </p:sp>
      <p:sp>
        <p:nvSpPr>
          <p:cNvPr id="4" name="TextBox 3">
            <a:extLst>
              <a:ext uri="{FF2B5EF4-FFF2-40B4-BE49-F238E27FC236}">
                <a16:creationId xmlns:a16="http://schemas.microsoft.com/office/drawing/2014/main" id="{DB76E4B6-9C81-B58D-3F72-F6AA55170181}"/>
              </a:ext>
            </a:extLst>
          </p:cNvPr>
          <p:cNvSpPr txBox="1"/>
          <p:nvPr/>
        </p:nvSpPr>
        <p:spPr>
          <a:xfrm>
            <a:off x="3456295" y="3062852"/>
            <a:ext cx="7925938" cy="2554545"/>
          </a:xfrm>
          <a:prstGeom prst="rect">
            <a:avLst/>
          </a:prstGeom>
          <a:noFill/>
        </p:spPr>
        <p:txBody>
          <a:bodyPr wrap="square">
            <a:spAutoFit/>
          </a:bodyPr>
          <a:lstStyle/>
          <a:p>
            <a:pPr lvl="0" algn="just" defTabSz="1066800">
              <a:spcBef>
                <a:spcPct val="0"/>
              </a:spcBef>
              <a:spcAft>
                <a:spcPts val="0"/>
              </a:spcAft>
            </a:pPr>
            <a:r>
              <a:rPr lang="el-GR" sz="20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Είδος </a:t>
            </a:r>
            <a:r>
              <a:rPr lang="el-GR" sz="2000" b="1"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a:t>
            </a:r>
            <a:r>
              <a:rPr lang="el-GR" sz="20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ρευνας: </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Ποιοτική – Ανάλυση περιεχομένου</a:t>
            </a:r>
          </a:p>
          <a:p>
            <a:pPr lvl="0" algn="just" defTabSz="1066800">
              <a:spcBef>
                <a:spcPct val="0"/>
              </a:spcBef>
              <a:spcAft>
                <a:spcPts val="0"/>
              </a:spcAft>
            </a:pPr>
            <a:r>
              <a:rPr lang="el-GR" sz="20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Χρονική περίοδος: </a:t>
            </a:r>
            <a:r>
              <a:rPr lang="el-GR" sz="20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Οκτωβριος</a:t>
            </a: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2023</a:t>
            </a:r>
            <a:endPar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lvl="0" algn="just" defTabSz="1066800">
              <a:spcBef>
                <a:spcPct val="0"/>
              </a:spcBef>
              <a:spcAft>
                <a:spcPts val="0"/>
              </a:spcAft>
            </a:pPr>
            <a:r>
              <a:rPr lang="el-GR" sz="20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Δειγματοληψία</a:t>
            </a:r>
            <a:r>
              <a:rPr lang="el-GR" sz="2000" b="1" kern="1200" dirty="0">
                <a:solidFill>
                  <a:srgbClr val="931B1B"/>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2000" b="1" kern="1200" dirty="0">
                <a:solidFill>
                  <a:srgbClr val="61953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Σκόπιμη δειγματοληψία - 3 ειδικοί </a:t>
            </a:r>
          </a:p>
          <a:p>
            <a:pPr lvl="0" algn="just" defTabSz="1066800">
              <a:spcBef>
                <a:spcPct val="0"/>
              </a:spcBef>
              <a:spcAft>
                <a:spcPts val="0"/>
              </a:spcAft>
            </a:pPr>
            <a:r>
              <a:rPr lang="el-GR" sz="2000" b="1"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Μέθοδος: </a:t>
            </a: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Έρευνα Απόψεων με Ποιοτική Ανάλυση Περιεχομένου</a:t>
            </a:r>
          </a:p>
          <a:p>
            <a:pPr lvl="0" algn="just" defTabSz="1066800">
              <a:spcBef>
                <a:spcPct val="0"/>
              </a:spcBef>
              <a:spcAft>
                <a:spcPts val="0"/>
              </a:spcAft>
            </a:pPr>
            <a:r>
              <a:rPr lang="el-GR" sz="20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Μέσα συλλογής δεδομένων: </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Ερωτηματολόγια Ανοιχτών Ερωτήσεων</a:t>
            </a:r>
          </a:p>
          <a:p>
            <a:pPr lvl="0" algn="just" defTabSz="1066800">
              <a:spcAft>
                <a:spcPts val="0"/>
              </a:spcAft>
            </a:pPr>
            <a:r>
              <a:rPr lang="el-GR" sz="2000" b="1"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Επεξεργασία δεδομένων: </a:t>
            </a: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Μονάδα ανάλυσης η φράση με αυτοτελές εννοιολογικό  περιεχόμενο - 10 ερευνητικοί άξονες (για τους ειδικούς) &amp; επιμέρους κατηγορίες ανάλυσης</a:t>
            </a:r>
          </a:p>
        </p:txBody>
      </p:sp>
      <p:sp>
        <p:nvSpPr>
          <p:cNvPr id="6" name="TextBox 5">
            <a:extLst>
              <a:ext uri="{FF2B5EF4-FFF2-40B4-BE49-F238E27FC236}">
                <a16:creationId xmlns:a16="http://schemas.microsoft.com/office/drawing/2014/main" id="{3AB74431-33E3-E346-BECF-E8048E4A09E7}"/>
              </a:ext>
            </a:extLst>
          </p:cNvPr>
          <p:cNvSpPr txBox="1"/>
          <p:nvPr/>
        </p:nvSpPr>
        <p:spPr>
          <a:xfrm>
            <a:off x="3049138" y="1486824"/>
            <a:ext cx="6093724" cy="341632"/>
          </a:xfrm>
          <a:prstGeom prst="rect">
            <a:avLst/>
          </a:prstGeom>
          <a:noFill/>
        </p:spPr>
        <p:txBody>
          <a:bodyPr wrap="square">
            <a:spAutoFit/>
          </a:bodyPr>
          <a:lstStyle/>
          <a:p>
            <a:pPr lvl="0" algn="ctr" defTabSz="1244600">
              <a:lnSpc>
                <a:spcPct val="90000"/>
              </a:lnSpc>
              <a:spcBef>
                <a:spcPct val="0"/>
              </a:spcBef>
              <a:spcAft>
                <a:spcPct val="35000"/>
              </a:spcAft>
            </a:pPr>
            <a:r>
              <a:rPr lang="el-GR" sz="1800" b="1" kern="1200" dirty="0">
                <a:solidFill>
                  <a:schemeClr val="bg1"/>
                </a:solidFill>
                <a:effectLst>
                  <a:outerShdw blurRad="38100" dist="38100" dir="2700000" algn="tl">
                    <a:srgbClr val="000000">
                      <a:alpha val="43137"/>
                    </a:srgbClr>
                  </a:outerShdw>
                </a:effectLst>
              </a:rPr>
              <a:t>Μεθοδολογία Έρευνας</a:t>
            </a:r>
            <a:endParaRPr lang="en-GB" sz="1800" b="1" kern="12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91244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a:xfrm>
            <a:off x="993557" y="466343"/>
            <a:ext cx="9628632" cy="1362113"/>
          </a:xfrm>
        </p:spPr>
        <p:txBody>
          <a:bodyPr rtlCol="0"/>
          <a:lstStyle/>
          <a:p>
            <a:pPr rtl="0"/>
            <a:r>
              <a:rPr lang="el-GR" dirty="0"/>
              <a:t>9. Αποτίμηση</a:t>
            </a:r>
            <a:r>
              <a:rPr lang="en-CA" dirty="0"/>
              <a:t> 2/4</a:t>
            </a:r>
            <a:r>
              <a:rPr lang="el-GR" dirty="0"/>
              <a:t> </a:t>
            </a:r>
          </a:p>
        </p:txBody>
      </p:sp>
      <p:sp>
        <p:nvSpPr>
          <p:cNvPr id="7" name="Ορθογώνιο: Στρογγύλεμα γωνιών 6">
            <a:extLst>
              <a:ext uri="{FF2B5EF4-FFF2-40B4-BE49-F238E27FC236}">
                <a16:creationId xmlns:a16="http://schemas.microsoft.com/office/drawing/2014/main" id="{0F9BBABE-4C0D-53E6-FC5F-37BCA9319492}"/>
              </a:ext>
            </a:extLst>
          </p:cNvPr>
          <p:cNvSpPr/>
          <p:nvPr/>
        </p:nvSpPr>
        <p:spPr>
          <a:xfrm>
            <a:off x="163773" y="3971497"/>
            <a:ext cx="1965277" cy="8598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latin typeface="Calibri" panose="020F0502020204030204" pitchFamily="34" charset="0"/>
                <a:cs typeface="Times New Roman" panose="02020603050405020304" pitchFamily="18" charset="0"/>
              </a:rPr>
              <a:t>Κύριο ΕΥ</a:t>
            </a:r>
            <a:endParaRPr lang="el-GR" sz="2000" dirty="0"/>
          </a:p>
        </p:txBody>
      </p:sp>
      <p:sp>
        <p:nvSpPr>
          <p:cNvPr id="4" name="TextBox 3">
            <a:extLst>
              <a:ext uri="{FF2B5EF4-FFF2-40B4-BE49-F238E27FC236}">
                <a16:creationId xmlns:a16="http://schemas.microsoft.com/office/drawing/2014/main" id="{DB76E4B6-9C81-B58D-3F72-F6AA55170181}"/>
              </a:ext>
            </a:extLst>
          </p:cNvPr>
          <p:cNvSpPr txBox="1"/>
          <p:nvPr/>
        </p:nvSpPr>
        <p:spPr>
          <a:xfrm>
            <a:off x="3156044" y="2662463"/>
            <a:ext cx="8571932" cy="3477875"/>
          </a:xfrm>
          <a:prstGeom prst="rect">
            <a:avLst/>
          </a:prstGeom>
          <a:noFill/>
        </p:spPr>
        <p:txBody>
          <a:bodyPr wrap="square">
            <a:spAutoFit/>
          </a:bodyPr>
          <a:lstStyle/>
          <a:p>
            <a:pPr algn="just"/>
            <a:r>
              <a:rPr lang="el-GR" sz="2000" b="1" dirty="0">
                <a:solidFill>
                  <a:schemeClr val="bg1">
                    <a:lumMod val="25000"/>
                  </a:schemeClr>
                </a:solidFill>
                <a:latin typeface="Times New Roman" panose="02020603050405020304" pitchFamily="18" charset="0"/>
                <a:cs typeface="Times New Roman" panose="02020603050405020304" pitchFamily="18" charset="0"/>
              </a:rPr>
              <a:t>Το ΕΥ έχει σχεδιαστεί σύμφωνα με τις αρχές και τη μεθοδολογία της ΕξΑΕ</a:t>
            </a:r>
          </a:p>
          <a:p>
            <a:pPr algn="just"/>
            <a:r>
              <a:rPr lang="el-GR" sz="2000" b="1" dirty="0">
                <a:latin typeface="Times New Roman" panose="02020603050405020304" pitchFamily="18" charset="0"/>
                <a:cs typeface="Times New Roman" panose="02020603050405020304" pitchFamily="18" charset="0"/>
              </a:rPr>
              <a:t>Εφαρμόζονται οι </a:t>
            </a:r>
            <a:r>
              <a:rPr lang="el-GR" sz="2000" b="1" dirty="0">
                <a:solidFill>
                  <a:schemeClr val="accent1">
                    <a:lumMod val="75000"/>
                  </a:schemeClr>
                </a:solidFill>
                <a:latin typeface="Times New Roman" panose="02020603050405020304" pitchFamily="18" charset="0"/>
                <a:cs typeface="Times New Roman" panose="02020603050405020304" pitchFamily="18" charset="0"/>
              </a:rPr>
              <a:t>αρχές της Πολυμεσικής Μάθησης</a:t>
            </a:r>
          </a:p>
          <a:p>
            <a:pPr algn="just"/>
            <a:r>
              <a:rPr lang="el-GR" sz="2000" b="1" u="sng" dirty="0">
                <a:latin typeface="Times New Roman" panose="02020603050405020304" pitchFamily="18" charset="0"/>
                <a:cs typeface="Times New Roman" panose="02020603050405020304" pitchFamily="18" charset="0"/>
              </a:rPr>
              <a:t>Δυνατά σημεία:</a:t>
            </a:r>
            <a:r>
              <a:rPr lang="el-GR" sz="2000" b="1" dirty="0">
                <a:latin typeface="Times New Roman" panose="02020603050405020304" pitchFamily="18" charset="0"/>
                <a:cs typeface="Times New Roman" panose="02020603050405020304" pitchFamily="18" charset="0"/>
              </a:rPr>
              <a:t> </a:t>
            </a:r>
            <a:endParaRPr lang="en-CA" sz="2000" b="1"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l-GR" sz="2000" b="1" dirty="0">
                <a:solidFill>
                  <a:schemeClr val="accent2">
                    <a:lumMod val="75000"/>
                  </a:schemeClr>
                </a:solidFill>
                <a:latin typeface="Times New Roman" panose="02020603050405020304" pitchFamily="18" charset="0"/>
                <a:cs typeface="Times New Roman" panose="02020603050405020304" pitchFamily="18" charset="0"/>
              </a:rPr>
              <a:t>διαδραστικότητα, </a:t>
            </a:r>
            <a:endParaRPr lang="en-CA" sz="2000" b="1" dirty="0">
              <a:solidFill>
                <a:schemeClr val="accent2">
                  <a:lumMod val="75000"/>
                </a:schemeClr>
              </a:solidFill>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l-GR" sz="2000" b="1" dirty="0">
                <a:solidFill>
                  <a:schemeClr val="accent2">
                    <a:lumMod val="75000"/>
                  </a:schemeClr>
                </a:solidFill>
                <a:latin typeface="Times New Roman" panose="02020603050405020304" pitchFamily="18" charset="0"/>
                <a:cs typeface="Times New Roman" panose="02020603050405020304" pitchFamily="18" charset="0"/>
              </a:rPr>
              <a:t>ελκυστικό περιεχόμενο, </a:t>
            </a:r>
            <a:endParaRPr lang="en-CA" sz="2000" b="1" dirty="0">
              <a:solidFill>
                <a:schemeClr val="accent2">
                  <a:lumMod val="75000"/>
                </a:schemeClr>
              </a:solidFill>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l-GR" sz="2000" b="1" dirty="0">
                <a:solidFill>
                  <a:schemeClr val="accent2">
                    <a:lumMod val="75000"/>
                  </a:schemeClr>
                </a:solidFill>
                <a:latin typeface="Times New Roman" panose="02020603050405020304" pitchFamily="18" charset="0"/>
                <a:cs typeface="Times New Roman" panose="02020603050405020304" pitchFamily="18" charset="0"/>
              </a:rPr>
              <a:t>ευχάριστη περιήγηση, </a:t>
            </a:r>
            <a:endParaRPr lang="en-CA" sz="2000" b="1" dirty="0">
              <a:solidFill>
                <a:schemeClr val="accent2">
                  <a:lumMod val="75000"/>
                </a:schemeClr>
              </a:solidFill>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l-GR" sz="2000" b="1" dirty="0">
                <a:solidFill>
                  <a:schemeClr val="accent2">
                    <a:lumMod val="75000"/>
                  </a:schemeClr>
                </a:solidFill>
                <a:latin typeface="Times New Roman" panose="02020603050405020304" pitchFamily="18" charset="0"/>
                <a:cs typeface="Times New Roman" panose="02020603050405020304" pitchFamily="18" charset="0"/>
              </a:rPr>
              <a:t>αλληλεπίδραση</a:t>
            </a:r>
          </a:p>
          <a:p>
            <a:pPr algn="just"/>
            <a:r>
              <a:rPr lang="el-GR" sz="2000" b="1" u="sng" dirty="0">
                <a:latin typeface="Times New Roman" panose="02020603050405020304" pitchFamily="18" charset="0"/>
                <a:cs typeface="Times New Roman" panose="02020603050405020304" pitchFamily="18" charset="0"/>
              </a:rPr>
              <a:t>Προτάσεις:</a:t>
            </a:r>
            <a:r>
              <a:rPr lang="en-CA" sz="2000" b="1" u="sng" dirty="0">
                <a:latin typeface="Times New Roman" panose="02020603050405020304" pitchFamily="18" charset="0"/>
                <a:cs typeface="Times New Roman" panose="02020603050405020304" pitchFamily="18" charset="0"/>
              </a:rPr>
              <a:t> </a:t>
            </a:r>
          </a:p>
          <a:p>
            <a:pPr marL="342900" indent="-342900" algn="just">
              <a:buFont typeface="Arial" panose="020B0604020202020204" pitchFamily="34" charset="0"/>
              <a:buChar char="•"/>
            </a:pPr>
            <a:r>
              <a:rPr lang="el-GR" sz="2000" b="1" u="sng" dirty="0">
                <a:solidFill>
                  <a:schemeClr val="accent2">
                    <a:lumMod val="75000"/>
                  </a:schemeClr>
                </a:solidFill>
                <a:latin typeface="Times New Roman" panose="02020603050405020304" pitchFamily="18" charset="0"/>
                <a:cs typeface="Times New Roman" panose="02020603050405020304" pitchFamily="18" charset="0"/>
              </a:rPr>
              <a:t>πιο λιτό περιβάλλον στις διαφάνειες, </a:t>
            </a:r>
            <a:endParaRPr lang="en-CA" sz="2000" b="1" u="sng" dirty="0">
              <a:solidFill>
                <a:schemeClr val="accent2">
                  <a:lumMod val="75000"/>
                </a:schemeClr>
              </a:solidFill>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l-GR" sz="2000" b="1" u="sng" dirty="0">
                <a:solidFill>
                  <a:schemeClr val="accent2">
                    <a:lumMod val="75000"/>
                  </a:schemeClr>
                </a:solidFill>
                <a:latin typeface="Times New Roman" panose="02020603050405020304" pitchFamily="18" charset="0"/>
                <a:cs typeface="Times New Roman" panose="02020603050405020304" pitchFamily="18" charset="0"/>
              </a:rPr>
              <a:t>διερεύνηση προ υπάρχουσας γνώσης σε κάθε διδακτική ενότητα,</a:t>
            </a:r>
            <a:endParaRPr lang="en-CA" sz="2000" b="1" u="sng" dirty="0">
              <a:solidFill>
                <a:schemeClr val="accent2">
                  <a:lumMod val="75000"/>
                </a:schemeClr>
              </a:solidFill>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l-GR" sz="2000" b="1" u="sng" dirty="0">
                <a:solidFill>
                  <a:schemeClr val="accent2">
                    <a:lumMod val="75000"/>
                  </a:schemeClr>
                </a:solidFill>
                <a:latin typeface="Times New Roman" panose="02020603050405020304" pitchFamily="18" charset="0"/>
                <a:cs typeface="Times New Roman" panose="02020603050405020304" pitchFamily="18" charset="0"/>
              </a:rPr>
              <a:t>λιγότερες διαφάνειες ανά διδακτική ενότητα</a:t>
            </a:r>
            <a:endParaRPr lang="el-GR" sz="2000"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AB74431-33E3-E346-BECF-E8048E4A09E7}"/>
              </a:ext>
            </a:extLst>
          </p:cNvPr>
          <p:cNvSpPr txBox="1"/>
          <p:nvPr/>
        </p:nvSpPr>
        <p:spPr>
          <a:xfrm>
            <a:off x="3049138" y="1486824"/>
            <a:ext cx="6093724" cy="341632"/>
          </a:xfrm>
          <a:prstGeom prst="rect">
            <a:avLst/>
          </a:prstGeom>
          <a:noFill/>
        </p:spPr>
        <p:txBody>
          <a:bodyPr wrap="square">
            <a:spAutoFit/>
          </a:bodyPr>
          <a:lstStyle/>
          <a:p>
            <a:pPr lvl="0" algn="ctr" defTabSz="1244600">
              <a:lnSpc>
                <a:spcPct val="90000"/>
              </a:lnSpc>
              <a:spcBef>
                <a:spcPct val="0"/>
              </a:spcBef>
              <a:spcAft>
                <a:spcPct val="35000"/>
              </a:spcAft>
            </a:pPr>
            <a:r>
              <a:rPr lang="el-GR" sz="1800" b="1" dirty="0">
                <a:solidFill>
                  <a:schemeClr val="bg1"/>
                </a:solidFill>
                <a:effectLst>
                  <a:outerShdw blurRad="38100" dist="38100" dir="2700000" algn="tl">
                    <a:srgbClr val="000000">
                      <a:alpha val="43137"/>
                    </a:srgbClr>
                  </a:outerShdw>
                </a:effectLst>
              </a:rPr>
              <a:t>Αποτελέσματα – Κύρια ευρήματα</a:t>
            </a:r>
            <a:endParaRPr lang="en-GB" sz="1800" b="1" kern="12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07953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a:xfrm>
            <a:off x="993557" y="466343"/>
            <a:ext cx="9628632" cy="1362113"/>
          </a:xfrm>
        </p:spPr>
        <p:txBody>
          <a:bodyPr rtlCol="0"/>
          <a:lstStyle/>
          <a:p>
            <a:pPr rtl="0"/>
            <a:r>
              <a:rPr lang="el-GR" dirty="0"/>
              <a:t>9. Αποτίμηση</a:t>
            </a:r>
            <a:r>
              <a:rPr lang="en-CA" dirty="0"/>
              <a:t> 3/4</a:t>
            </a:r>
            <a:endParaRPr lang="el-GR" dirty="0"/>
          </a:p>
        </p:txBody>
      </p:sp>
      <p:sp>
        <p:nvSpPr>
          <p:cNvPr id="7" name="Ορθογώνιο: Στρογγύλεμα γωνιών 6">
            <a:extLst>
              <a:ext uri="{FF2B5EF4-FFF2-40B4-BE49-F238E27FC236}">
                <a16:creationId xmlns:a16="http://schemas.microsoft.com/office/drawing/2014/main" id="{0F9BBABE-4C0D-53E6-FC5F-37BCA9319492}"/>
              </a:ext>
            </a:extLst>
          </p:cNvPr>
          <p:cNvSpPr/>
          <p:nvPr/>
        </p:nvSpPr>
        <p:spPr>
          <a:xfrm>
            <a:off x="163773" y="3971497"/>
            <a:ext cx="1965277" cy="8598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latin typeface="Calibri" panose="020F0502020204030204" pitchFamily="34" charset="0"/>
                <a:cs typeface="Times New Roman" panose="02020603050405020304" pitchFamily="18" charset="0"/>
              </a:rPr>
              <a:t>Παρέμβαση </a:t>
            </a:r>
            <a:r>
              <a:rPr lang="en-CA" dirty="0">
                <a:latin typeface="Calibri" panose="020F0502020204030204" pitchFamily="34" charset="0"/>
                <a:cs typeface="Times New Roman" panose="02020603050405020304" pitchFamily="18" charset="0"/>
              </a:rPr>
              <a:t>VR</a:t>
            </a:r>
            <a:endParaRPr lang="el-GR" sz="2000" dirty="0"/>
          </a:p>
        </p:txBody>
      </p:sp>
      <p:sp>
        <p:nvSpPr>
          <p:cNvPr id="4" name="TextBox 3">
            <a:extLst>
              <a:ext uri="{FF2B5EF4-FFF2-40B4-BE49-F238E27FC236}">
                <a16:creationId xmlns:a16="http://schemas.microsoft.com/office/drawing/2014/main" id="{2E10BA76-A569-8B3B-9892-C97E704FFD7F}"/>
              </a:ext>
            </a:extLst>
          </p:cNvPr>
          <p:cNvSpPr txBox="1"/>
          <p:nvPr/>
        </p:nvSpPr>
        <p:spPr>
          <a:xfrm>
            <a:off x="3469943" y="2447583"/>
            <a:ext cx="7152245" cy="3785652"/>
          </a:xfrm>
          <a:prstGeom prst="rect">
            <a:avLst/>
          </a:prstGeom>
          <a:noFill/>
        </p:spPr>
        <p:txBody>
          <a:bodyPr wrap="square">
            <a:spAutoFit/>
          </a:bodyPr>
          <a:lstStyle/>
          <a:p>
            <a:pPr lvl="0" algn="just" defTabSz="1066800">
              <a:spcBef>
                <a:spcPct val="0"/>
              </a:spcBef>
              <a:spcAft>
                <a:spcPts val="0"/>
              </a:spcAft>
            </a:pPr>
            <a:r>
              <a:rPr lang="el-GR" sz="20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Είδος </a:t>
            </a:r>
            <a:r>
              <a:rPr lang="el-GR" sz="2000" b="1"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a:t>
            </a:r>
            <a:r>
              <a:rPr lang="el-GR" sz="20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ρευνας: </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Ποιοτική – Ανάλυση περιεχομένου</a:t>
            </a:r>
          </a:p>
          <a:p>
            <a:pPr lvl="0" algn="just" defTabSz="1066800">
              <a:spcBef>
                <a:spcPct val="0"/>
              </a:spcBef>
              <a:spcAft>
                <a:spcPts val="0"/>
              </a:spcAft>
            </a:pPr>
            <a:r>
              <a:rPr lang="el-GR" sz="20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Χρονική περίοδος: </a:t>
            </a:r>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Νοέμβριος 2023</a:t>
            </a:r>
            <a:endPar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lvl="0" algn="just" defTabSz="1066800">
              <a:spcBef>
                <a:spcPct val="0"/>
              </a:spcBef>
              <a:spcAft>
                <a:spcPts val="0"/>
              </a:spcAft>
            </a:pPr>
            <a:r>
              <a:rPr lang="el-GR" sz="20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Δειγματοληψία</a:t>
            </a:r>
            <a:r>
              <a:rPr lang="el-GR" sz="2000" b="1" kern="1200" dirty="0">
                <a:solidFill>
                  <a:srgbClr val="931B1B"/>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2000" b="1" kern="1200" dirty="0">
                <a:solidFill>
                  <a:srgbClr val="61953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Βολική δειγματοληψία - </a:t>
            </a:r>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μαθητές Α Λυκείου</a:t>
            </a:r>
          </a:p>
          <a:p>
            <a:pPr lvl="0" algn="just" defTabSz="1066800">
              <a:spcBef>
                <a:spcPct val="0"/>
              </a:spcBef>
              <a:spcAft>
                <a:spcPts val="0"/>
              </a:spcAft>
            </a:pPr>
            <a:r>
              <a:rPr lang="el-GR" sz="2000" b="1"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Μέθοδος: </a:t>
            </a: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Έρευνα Απόψεων με Ποιοτική Ανάλυση Περιεχομένου - ποσοτικοποίηση των στοιχείων μετρώντας συχνότητες των απαντήσεων σε 5βαθμια κλίμακα.</a:t>
            </a:r>
          </a:p>
          <a:p>
            <a:pPr lvl="0" algn="just" defTabSz="1066800">
              <a:spcBef>
                <a:spcPct val="0"/>
              </a:spcBef>
              <a:spcAft>
                <a:spcPts val="0"/>
              </a:spcAft>
            </a:pPr>
            <a:r>
              <a:rPr lang="el-GR" sz="20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Μέσα συλλογής δεδομένων: </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Δομημένο ερωτηματολόγιο</a:t>
            </a:r>
          </a:p>
          <a:p>
            <a:pPr marL="342900" lvl="0" indent="-342900" algn="just" defTabSz="1066800">
              <a:spcBef>
                <a:spcPct val="0"/>
              </a:spcBef>
              <a:spcAft>
                <a:spcPts val="0"/>
              </a:spcAft>
              <a:buFont typeface="Arial" panose="020B0604020202020204" pitchFamily="34" charset="0"/>
              <a:buChar char="•"/>
            </a:pPr>
            <a:r>
              <a:rPr lang="el-GR"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κλειστού τύπου (5βαθμη κλίμακα </a:t>
            </a:r>
            <a:r>
              <a:rPr lang="el-GR"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Likert</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marL="342900" lvl="0" indent="-342900" algn="just" defTabSz="1066800">
              <a:spcBef>
                <a:spcPct val="0"/>
              </a:spcBef>
              <a:spcAft>
                <a:spcPts val="0"/>
              </a:spcAft>
              <a:buFont typeface="Arial" panose="020B0604020202020204" pitchFamily="34" charset="0"/>
              <a:buChar char="•"/>
            </a:pPr>
            <a:r>
              <a:rPr lang="el-GR"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ανοικτού τύπου</a:t>
            </a:r>
          </a:p>
          <a:p>
            <a:pPr marL="342900" lvl="0" indent="-342900" algn="just" defTabSz="1066800">
              <a:spcBef>
                <a:spcPct val="0"/>
              </a:spcBef>
              <a:spcAft>
                <a:spcPts val="0"/>
              </a:spcAft>
              <a:buFont typeface="Arial" panose="020B0604020202020204" pitchFamily="34" charset="0"/>
              <a:buChar char="•"/>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Τεστ ελέγχου γνώσεων (</a:t>
            </a:r>
            <a:r>
              <a:rPr lang="el-GR"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Pre</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/Post-</a:t>
            </a:r>
            <a:r>
              <a:rPr lang="el-GR"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Test</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lvl="0" algn="just" defTabSz="1066800">
              <a:spcAft>
                <a:spcPts val="0"/>
              </a:spcAft>
            </a:pPr>
            <a:r>
              <a:rPr lang="el-GR" sz="2000" b="1"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Επεξεργασία δεδομένων: </a:t>
            </a: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Μονάδα ανάλυσης η φράση με αυτοτελές εννοιολογικό  περιεχόμενο – </a:t>
            </a:r>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a:t>
            </a: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ερευνητικοί άξονες</a:t>
            </a:r>
          </a:p>
        </p:txBody>
      </p:sp>
      <p:sp>
        <p:nvSpPr>
          <p:cNvPr id="6" name="TextBox 5">
            <a:extLst>
              <a:ext uri="{FF2B5EF4-FFF2-40B4-BE49-F238E27FC236}">
                <a16:creationId xmlns:a16="http://schemas.microsoft.com/office/drawing/2014/main" id="{40683726-14C4-E654-2E16-3B9FE56B81B4}"/>
              </a:ext>
            </a:extLst>
          </p:cNvPr>
          <p:cNvSpPr txBox="1"/>
          <p:nvPr/>
        </p:nvSpPr>
        <p:spPr>
          <a:xfrm>
            <a:off x="3347114" y="1486824"/>
            <a:ext cx="6093724" cy="341632"/>
          </a:xfrm>
          <a:prstGeom prst="rect">
            <a:avLst/>
          </a:prstGeom>
          <a:noFill/>
        </p:spPr>
        <p:txBody>
          <a:bodyPr wrap="square">
            <a:spAutoFit/>
          </a:bodyPr>
          <a:lstStyle/>
          <a:p>
            <a:pPr lvl="0" algn="ctr" defTabSz="1244600">
              <a:lnSpc>
                <a:spcPct val="90000"/>
              </a:lnSpc>
              <a:spcBef>
                <a:spcPct val="0"/>
              </a:spcBef>
              <a:spcAft>
                <a:spcPct val="35000"/>
              </a:spcAft>
            </a:pPr>
            <a:r>
              <a:rPr lang="el-GR" sz="1800" b="1" kern="1200" dirty="0">
                <a:solidFill>
                  <a:schemeClr val="bg1"/>
                </a:solidFill>
                <a:effectLst>
                  <a:outerShdw blurRad="38100" dist="38100" dir="2700000" algn="tl">
                    <a:srgbClr val="000000">
                      <a:alpha val="43137"/>
                    </a:srgbClr>
                  </a:outerShdw>
                </a:effectLst>
              </a:rPr>
              <a:t>Μεθοδολογία Έρευνας</a:t>
            </a:r>
            <a:endParaRPr lang="en-GB" sz="1800" b="1" kern="12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68139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Ορθογώνιο: Στρογγύλεμα γωνιών 11">
            <a:extLst>
              <a:ext uri="{FF2B5EF4-FFF2-40B4-BE49-F238E27FC236}">
                <a16:creationId xmlns:a16="http://schemas.microsoft.com/office/drawing/2014/main" id="{972D18C9-3E99-3482-B218-19A660A7DAB4}"/>
              </a:ext>
            </a:extLst>
          </p:cNvPr>
          <p:cNvSpPr/>
          <p:nvPr/>
        </p:nvSpPr>
        <p:spPr>
          <a:xfrm>
            <a:off x="3456296" y="5420434"/>
            <a:ext cx="7707573" cy="11329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Στρογγύλεμα γωνιών 10">
            <a:extLst>
              <a:ext uri="{FF2B5EF4-FFF2-40B4-BE49-F238E27FC236}">
                <a16:creationId xmlns:a16="http://schemas.microsoft.com/office/drawing/2014/main" id="{342AC616-5D45-BD81-39F1-868876B61AE2}"/>
              </a:ext>
            </a:extLst>
          </p:cNvPr>
          <p:cNvSpPr/>
          <p:nvPr/>
        </p:nvSpPr>
        <p:spPr>
          <a:xfrm>
            <a:off x="3456296" y="1992573"/>
            <a:ext cx="7825693" cy="31553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993557" y="466343"/>
            <a:ext cx="9628632" cy="1362113"/>
          </a:xfrm>
        </p:spPr>
        <p:txBody>
          <a:bodyPr rtlCol="0"/>
          <a:lstStyle/>
          <a:p>
            <a:pPr rtl="0"/>
            <a:r>
              <a:rPr lang="el-GR" dirty="0"/>
              <a:t>9. Αποτίμηση</a:t>
            </a:r>
            <a:r>
              <a:rPr lang="en-CA" dirty="0"/>
              <a:t> 4/4</a:t>
            </a:r>
            <a:endParaRPr lang="el-GR" dirty="0"/>
          </a:p>
        </p:txBody>
      </p:sp>
      <p:sp>
        <p:nvSpPr>
          <p:cNvPr id="7" name="Ορθογώνιο: Στρογγύλεμα γωνιών 6">
            <a:extLst>
              <a:ext uri="{FF2B5EF4-FFF2-40B4-BE49-F238E27FC236}">
                <a16:creationId xmlns:a16="http://schemas.microsoft.com/office/drawing/2014/main" id="{0F9BBABE-4C0D-53E6-FC5F-37BCA9319492}"/>
              </a:ext>
            </a:extLst>
          </p:cNvPr>
          <p:cNvSpPr/>
          <p:nvPr/>
        </p:nvSpPr>
        <p:spPr>
          <a:xfrm>
            <a:off x="163772" y="2987174"/>
            <a:ext cx="1965277" cy="8598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latin typeface="Calibri" panose="020F0502020204030204" pitchFamily="34" charset="0"/>
                <a:cs typeface="Times New Roman" panose="02020603050405020304" pitchFamily="18" charset="0"/>
              </a:rPr>
              <a:t>Παρέμβαση </a:t>
            </a:r>
            <a:r>
              <a:rPr lang="en-CA" dirty="0">
                <a:latin typeface="Calibri" panose="020F0502020204030204" pitchFamily="34" charset="0"/>
                <a:cs typeface="Times New Roman" panose="02020603050405020304" pitchFamily="18" charset="0"/>
              </a:rPr>
              <a:t>VR</a:t>
            </a:r>
            <a:endParaRPr lang="el-GR" sz="2000" dirty="0"/>
          </a:p>
        </p:txBody>
      </p:sp>
      <p:sp>
        <p:nvSpPr>
          <p:cNvPr id="4" name="TextBox 3">
            <a:extLst>
              <a:ext uri="{FF2B5EF4-FFF2-40B4-BE49-F238E27FC236}">
                <a16:creationId xmlns:a16="http://schemas.microsoft.com/office/drawing/2014/main" id="{2E10BA76-A569-8B3B-9892-C97E704FFD7F}"/>
              </a:ext>
            </a:extLst>
          </p:cNvPr>
          <p:cNvSpPr txBox="1"/>
          <p:nvPr/>
        </p:nvSpPr>
        <p:spPr>
          <a:xfrm>
            <a:off x="3811137" y="2100951"/>
            <a:ext cx="7152245" cy="3046988"/>
          </a:xfrm>
          <a:prstGeom prst="rect">
            <a:avLst/>
          </a:prstGeom>
          <a:noFill/>
        </p:spPr>
        <p:txBody>
          <a:bodyPr wrap="square">
            <a:spAutoFit/>
          </a:bodyPr>
          <a:lstStyle/>
          <a:p>
            <a:pPr algn="just"/>
            <a:r>
              <a:rPr lang="el-GR" sz="2000" b="1" dirty="0">
                <a:latin typeface="Times New Roman" panose="02020603050405020304" pitchFamily="18" charset="0"/>
                <a:cs typeface="Times New Roman" panose="02020603050405020304" pitchFamily="18" charset="0"/>
              </a:rPr>
              <a:t>διασκεδαστική, ενδιαφέρουσα</a:t>
            </a:r>
            <a:r>
              <a:rPr lang="en-CA" sz="2000" b="1" dirty="0">
                <a:latin typeface="Times New Roman" panose="02020603050405020304" pitchFamily="18" charset="0"/>
                <a:cs typeface="Times New Roman" panose="02020603050405020304" pitchFamily="18" charset="0"/>
              </a:rPr>
              <a:t>, </a:t>
            </a:r>
            <a:r>
              <a:rPr lang="el-GR" sz="2000" b="1" dirty="0">
                <a:latin typeface="Times New Roman" panose="02020603050405020304" pitchFamily="18" charset="0"/>
                <a:cs typeface="Times New Roman" panose="02020603050405020304" pitchFamily="18" charset="0"/>
              </a:rPr>
              <a:t>ελκυστική  παρέμβαση, κατανοητή διαδικασία, βοήθησε να μάθουν καλύτερα </a:t>
            </a:r>
          </a:p>
          <a:p>
            <a:pPr algn="just"/>
            <a:r>
              <a:rPr lang="el-GR" sz="2000" b="1" u="sng" dirty="0">
                <a:latin typeface="Times New Roman" panose="02020603050405020304" pitchFamily="18" charset="0"/>
                <a:cs typeface="Times New Roman" panose="02020603050405020304" pitchFamily="18" charset="0"/>
              </a:rPr>
              <a:t>Μειονεκτήματα: </a:t>
            </a:r>
            <a:r>
              <a:rPr lang="el-GR" b="1" dirty="0">
                <a:latin typeface="Times New Roman" panose="02020603050405020304" pitchFamily="18" charset="0"/>
                <a:cs typeface="Times New Roman" panose="02020603050405020304" pitchFamily="18" charset="0"/>
              </a:rPr>
              <a:t>κούραση / ζαλάδα φορώντας τον εξοπλισμό,  περίπλοκη η αρχική εγκατάσταση και χρήση. </a:t>
            </a:r>
          </a:p>
          <a:p>
            <a:pPr algn="just"/>
            <a:r>
              <a:rPr lang="el-GR" sz="2000" b="1" u="sng" dirty="0">
                <a:latin typeface="Times New Roman" panose="02020603050405020304" pitchFamily="18" charset="0"/>
                <a:cs typeface="Times New Roman" panose="02020603050405020304" pitchFamily="18" charset="0"/>
              </a:rPr>
              <a:t>Πλεονεκτήματα: </a:t>
            </a:r>
            <a:r>
              <a:rPr lang="el-GR" b="1" dirty="0">
                <a:latin typeface="Times New Roman" panose="02020603050405020304" pitchFamily="18" charset="0"/>
                <a:cs typeface="Times New Roman" panose="02020603050405020304" pitchFamily="18" charset="0"/>
              </a:rPr>
              <a:t>οι μαθητές την βρήκαν διασκεδαστική, ευχάριστη, κατανοητή, ενδιαφέρουσα, ψυχαγωγική, συναρπαστική, έξυπνη, Διαφορετική, χρήσιμη, σαν παιχνίδι.</a:t>
            </a:r>
            <a:endParaRPr lang="el-GR" b="1" dirty="0">
              <a:solidFill>
                <a:srgbClr val="931B1B"/>
              </a:solidFill>
              <a:latin typeface="Times New Roman" panose="02020603050405020304" pitchFamily="18" charset="0"/>
              <a:cs typeface="Times New Roman" panose="02020603050405020304" pitchFamily="18" charset="0"/>
            </a:endParaRPr>
          </a:p>
          <a:p>
            <a:pPr algn="just"/>
            <a:r>
              <a:rPr lang="el-GR" sz="2000" b="1" u="sng" dirty="0">
                <a:latin typeface="Times New Roman" panose="02020603050405020304" pitchFamily="18" charset="0"/>
                <a:cs typeface="Times New Roman" panose="02020603050405020304" pitchFamily="18" charset="0"/>
              </a:rPr>
              <a:t>Προτάσεις: </a:t>
            </a:r>
            <a:r>
              <a:rPr lang="el-GR" b="1" dirty="0">
                <a:latin typeface="Times New Roman" panose="02020603050405020304" pitchFamily="18" charset="0"/>
                <a:cs typeface="Times New Roman" panose="02020603050405020304" pitchFamily="18" charset="0"/>
              </a:rPr>
              <a:t>οι προτάσεις που έγιναν αφορούν πιο σύγχρονο εξοπλισμό προβολής VR , να υπήρχε περισσότερος χρόνος εμβύθισης, βελτίωση τεχνικών θεμάτων όπως ο ήχος.</a:t>
            </a:r>
          </a:p>
        </p:txBody>
      </p:sp>
      <p:sp>
        <p:nvSpPr>
          <p:cNvPr id="6" name="TextBox 5">
            <a:extLst>
              <a:ext uri="{FF2B5EF4-FFF2-40B4-BE49-F238E27FC236}">
                <a16:creationId xmlns:a16="http://schemas.microsoft.com/office/drawing/2014/main" id="{40683726-14C4-E654-2E16-3B9FE56B81B4}"/>
              </a:ext>
            </a:extLst>
          </p:cNvPr>
          <p:cNvSpPr txBox="1"/>
          <p:nvPr/>
        </p:nvSpPr>
        <p:spPr>
          <a:xfrm>
            <a:off x="3347114" y="1486824"/>
            <a:ext cx="6093724" cy="341632"/>
          </a:xfrm>
          <a:prstGeom prst="rect">
            <a:avLst/>
          </a:prstGeom>
          <a:noFill/>
        </p:spPr>
        <p:txBody>
          <a:bodyPr wrap="square">
            <a:spAutoFit/>
          </a:bodyPr>
          <a:lstStyle/>
          <a:p>
            <a:pPr lvl="0" algn="ctr" defTabSz="1244600">
              <a:lnSpc>
                <a:spcPct val="90000"/>
              </a:lnSpc>
              <a:spcBef>
                <a:spcPct val="0"/>
              </a:spcBef>
              <a:spcAft>
                <a:spcPct val="35000"/>
              </a:spcAft>
            </a:pPr>
            <a:r>
              <a:rPr lang="el-GR" sz="1800" b="1" dirty="0">
                <a:solidFill>
                  <a:schemeClr val="bg1"/>
                </a:solidFill>
                <a:effectLst>
                  <a:outerShdw blurRad="38100" dist="38100" dir="2700000" algn="tl">
                    <a:srgbClr val="000000">
                      <a:alpha val="43137"/>
                    </a:srgbClr>
                  </a:outerShdw>
                </a:effectLst>
              </a:rPr>
              <a:t>Αποτελέσματα – Κύρια ευρήματα</a:t>
            </a:r>
            <a:endParaRPr lang="en-GB" sz="1800" b="1" kern="1200" dirty="0">
              <a:solidFill>
                <a:schemeClr val="bg1"/>
              </a:solidFill>
              <a:effectLst>
                <a:outerShdw blurRad="38100" dist="38100" dir="2700000" algn="tl">
                  <a:srgbClr val="000000">
                    <a:alpha val="43137"/>
                  </a:srgbClr>
                </a:outerShdw>
              </a:effectLst>
            </a:endParaRPr>
          </a:p>
        </p:txBody>
      </p:sp>
      <p:sp>
        <p:nvSpPr>
          <p:cNvPr id="2" name="Ορθογώνιο: Στρογγύλεμα γωνιών 1">
            <a:extLst>
              <a:ext uri="{FF2B5EF4-FFF2-40B4-BE49-F238E27FC236}">
                <a16:creationId xmlns:a16="http://schemas.microsoft.com/office/drawing/2014/main" id="{8A0A7799-4B39-0DFD-27FC-13DBA88E6768}"/>
              </a:ext>
            </a:extLst>
          </p:cNvPr>
          <p:cNvSpPr/>
          <p:nvPr/>
        </p:nvSpPr>
        <p:spPr>
          <a:xfrm>
            <a:off x="163772" y="5420434"/>
            <a:ext cx="2415655" cy="8598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err="1">
                <a:latin typeface="Calibri" panose="020F0502020204030204" pitchFamily="34" charset="0"/>
                <a:cs typeface="Times New Roman" panose="02020603050405020304" pitchFamily="18" charset="0"/>
              </a:rPr>
              <a:t>Τέστ</a:t>
            </a:r>
            <a:r>
              <a:rPr lang="el-GR" dirty="0">
                <a:latin typeface="Calibri" panose="020F0502020204030204" pitchFamily="34" charset="0"/>
                <a:cs typeface="Times New Roman" panose="02020603050405020304" pitchFamily="18" charset="0"/>
              </a:rPr>
              <a:t> ελέγχου γνώσεων  </a:t>
            </a:r>
            <a:r>
              <a:rPr lang="en-CA" dirty="0">
                <a:latin typeface="Calibri" panose="020F0502020204030204" pitchFamily="34" charset="0"/>
                <a:cs typeface="Times New Roman" panose="02020603050405020304" pitchFamily="18" charset="0"/>
              </a:rPr>
              <a:t>(pre/post test)</a:t>
            </a:r>
            <a:endParaRPr lang="el-GR" sz="2000" dirty="0"/>
          </a:p>
        </p:txBody>
      </p:sp>
      <p:sp>
        <p:nvSpPr>
          <p:cNvPr id="10" name="TextBox 9">
            <a:extLst>
              <a:ext uri="{FF2B5EF4-FFF2-40B4-BE49-F238E27FC236}">
                <a16:creationId xmlns:a16="http://schemas.microsoft.com/office/drawing/2014/main" id="{2C7A1D62-C038-EF32-0D1B-A9D661CA506C}"/>
              </a:ext>
            </a:extLst>
          </p:cNvPr>
          <p:cNvSpPr txBox="1"/>
          <p:nvPr/>
        </p:nvSpPr>
        <p:spPr>
          <a:xfrm>
            <a:off x="3811137" y="5570483"/>
            <a:ext cx="6093724" cy="707886"/>
          </a:xfrm>
          <a:prstGeom prst="rect">
            <a:avLst/>
          </a:prstGeom>
          <a:noFill/>
        </p:spPr>
        <p:txBody>
          <a:bodyPr wrap="square">
            <a:spAutoFit/>
          </a:bodyPr>
          <a:lstStyle/>
          <a:p>
            <a:r>
              <a:rPr lang="el-GR" sz="2000" b="1" dirty="0">
                <a:latin typeface="Times New Roman" panose="02020603050405020304" pitchFamily="18" charset="0"/>
                <a:cs typeface="Times New Roman" panose="02020603050405020304" pitchFamily="18" charset="0"/>
              </a:rPr>
              <a:t>φαίνεται ότι η παρέμβαση βοήθησε να γίνουν κατανοητές συγκεκριμένες παρανοήσεις των μαθητών </a:t>
            </a:r>
          </a:p>
        </p:txBody>
      </p:sp>
      <p:cxnSp>
        <p:nvCxnSpPr>
          <p:cNvPr id="15" name="Ευθύγραμμο βέλος σύνδεσης 14">
            <a:extLst>
              <a:ext uri="{FF2B5EF4-FFF2-40B4-BE49-F238E27FC236}">
                <a16:creationId xmlns:a16="http://schemas.microsoft.com/office/drawing/2014/main" id="{C782C733-EFA9-04AE-C40F-F283A3CE5B62}"/>
              </a:ext>
            </a:extLst>
          </p:cNvPr>
          <p:cNvCxnSpPr>
            <a:cxnSpLocks/>
            <a:stCxn id="7" idx="3"/>
            <a:endCxn id="11" idx="1"/>
          </p:cNvCxnSpPr>
          <p:nvPr/>
        </p:nvCxnSpPr>
        <p:spPr>
          <a:xfrm>
            <a:off x="2129049" y="3417079"/>
            <a:ext cx="1327247" cy="1531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a:extLst>
              <a:ext uri="{FF2B5EF4-FFF2-40B4-BE49-F238E27FC236}">
                <a16:creationId xmlns:a16="http://schemas.microsoft.com/office/drawing/2014/main" id="{35137843-F77F-41FA-C89B-3093B4EC1AB5}"/>
              </a:ext>
            </a:extLst>
          </p:cNvPr>
          <p:cNvCxnSpPr>
            <a:cxnSpLocks/>
            <a:endCxn id="12" idx="1"/>
          </p:cNvCxnSpPr>
          <p:nvPr/>
        </p:nvCxnSpPr>
        <p:spPr>
          <a:xfrm>
            <a:off x="2579427" y="5861919"/>
            <a:ext cx="876869" cy="1250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9011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p:txBody>
          <a:bodyPr rtlCol="0"/>
          <a:lstStyle/>
          <a:p>
            <a:pPr rtl="0"/>
            <a:r>
              <a:rPr lang="el-GR" dirty="0"/>
              <a:t>Ευχαριστίες</a:t>
            </a:r>
          </a:p>
        </p:txBody>
      </p:sp>
      <p:sp>
        <p:nvSpPr>
          <p:cNvPr id="14" name="Σύμβολο κράτησης θέσης περιεχομένου 2"/>
          <p:cNvSpPr>
            <a:spLocks noGrp="1"/>
          </p:cNvSpPr>
          <p:nvPr>
            <p:ph idx="1"/>
          </p:nvPr>
        </p:nvSpPr>
        <p:spPr>
          <a:xfrm>
            <a:off x="1280160" y="2190749"/>
            <a:ext cx="5079697" cy="3986213"/>
          </a:xfrm>
        </p:spPr>
        <p:txBody>
          <a:bodyPr rtlCol="0">
            <a:normAutofit/>
          </a:bodyPr>
          <a:lstStyle/>
          <a:p>
            <a:pPr lvl="0" algn="l" defTabSz="1244600">
              <a:lnSpc>
                <a:spcPct val="90000"/>
              </a:lnSpc>
              <a:spcBef>
                <a:spcPct val="0"/>
              </a:spcBef>
              <a:spcAft>
                <a:spcPct val="35000"/>
              </a:spcAft>
            </a:pPr>
            <a:r>
              <a:rPr lang="el-GR" sz="2400" b="1" dirty="0">
                <a:effectLst>
                  <a:outerShdw blurRad="38100" dist="38100" dir="2700000" algn="tl">
                    <a:srgbClr val="000000">
                      <a:alpha val="43137"/>
                    </a:srgbClr>
                  </a:outerShdw>
                </a:effectLst>
              </a:rPr>
              <a:t>Στην τριμελή επιτροπή επίβλεψης</a:t>
            </a:r>
            <a:endParaRPr lang="en-CA" sz="2400" b="1" dirty="0">
              <a:effectLst>
                <a:outerShdw blurRad="38100" dist="38100" dir="2700000" algn="tl">
                  <a:srgbClr val="000000">
                    <a:alpha val="43137"/>
                  </a:srgbClr>
                </a:outerShdw>
              </a:effectLst>
            </a:endParaRPr>
          </a:p>
          <a:p>
            <a:pPr lvl="0" algn="l" defTabSz="1244600">
              <a:lnSpc>
                <a:spcPct val="90000"/>
              </a:lnSpc>
              <a:spcBef>
                <a:spcPct val="0"/>
              </a:spcBef>
              <a:spcAft>
                <a:spcPct val="35000"/>
              </a:spcAft>
            </a:pPr>
            <a:endParaRPr lang="en-CA" sz="2400" b="1" dirty="0">
              <a:effectLst>
                <a:outerShdw blurRad="38100" dist="38100" dir="2700000" algn="tl">
                  <a:srgbClr val="000000">
                    <a:alpha val="43137"/>
                  </a:srgbClr>
                </a:outerShdw>
              </a:effectLst>
            </a:endParaRPr>
          </a:p>
          <a:p>
            <a:pPr lvl="1" defTabSz="1244600">
              <a:lnSpc>
                <a:spcPct val="90000"/>
              </a:lnSpc>
              <a:spcBef>
                <a:spcPct val="0"/>
              </a:spcBef>
              <a:spcAft>
                <a:spcPct val="35000"/>
              </a:spcAft>
            </a:pPr>
            <a:r>
              <a:rPr lang="el-GR" sz="2200" b="1" dirty="0">
                <a:effectLst>
                  <a:outerShdw blurRad="38100" dist="38100" dir="2700000" algn="tl">
                    <a:srgbClr val="000000">
                      <a:alpha val="43137"/>
                    </a:srgbClr>
                  </a:outerShdw>
                </a:effectLst>
              </a:rPr>
              <a:t>Καλογιαννάκης Μιχαήλ</a:t>
            </a:r>
          </a:p>
          <a:p>
            <a:pPr lvl="1" defTabSz="1244600">
              <a:lnSpc>
                <a:spcPct val="90000"/>
              </a:lnSpc>
              <a:spcBef>
                <a:spcPct val="0"/>
              </a:spcBef>
              <a:spcAft>
                <a:spcPct val="35000"/>
              </a:spcAft>
            </a:pPr>
            <a:r>
              <a:rPr lang="el-GR" sz="2200" b="1" dirty="0">
                <a:effectLst>
                  <a:outerShdw blurRad="38100" dist="38100" dir="2700000" algn="tl">
                    <a:srgbClr val="000000">
                      <a:alpha val="43137"/>
                    </a:srgbClr>
                  </a:outerShdw>
                </a:effectLst>
              </a:rPr>
              <a:t>Κωτσίδης Κωσταντίνος</a:t>
            </a:r>
          </a:p>
          <a:p>
            <a:pPr lvl="1" defTabSz="1244600">
              <a:lnSpc>
                <a:spcPct val="90000"/>
              </a:lnSpc>
              <a:spcBef>
                <a:spcPct val="0"/>
              </a:spcBef>
              <a:spcAft>
                <a:spcPct val="35000"/>
              </a:spcAft>
            </a:pPr>
            <a:r>
              <a:rPr lang="el-GR" sz="2200" b="1" dirty="0">
                <a:effectLst>
                  <a:outerShdw blurRad="38100" dist="38100" dir="2700000" algn="tl">
                    <a:srgbClr val="000000">
                      <a:alpha val="43137"/>
                    </a:srgbClr>
                  </a:outerShdw>
                </a:effectLst>
              </a:rPr>
              <a:t>Μουζάκης Χαράλαμπος</a:t>
            </a:r>
            <a:endParaRPr lang="el-GR" sz="2400" b="1" dirty="0">
              <a:effectLst>
                <a:outerShdw blurRad="38100" dist="38100" dir="2700000" algn="tl">
                  <a:srgbClr val="000000">
                    <a:alpha val="43137"/>
                  </a:srgbClr>
                </a:outerShdw>
              </a:effectLst>
            </a:endParaRPr>
          </a:p>
          <a:p>
            <a:pPr marL="0" lvl="0" indent="0" algn="l" defTabSz="1244600">
              <a:lnSpc>
                <a:spcPct val="90000"/>
              </a:lnSpc>
              <a:spcBef>
                <a:spcPct val="0"/>
              </a:spcBef>
              <a:spcAft>
                <a:spcPct val="35000"/>
              </a:spcAft>
              <a:buNone/>
            </a:pPr>
            <a:endParaRPr lang="en-GB" sz="2400" b="1" kern="1200" dirty="0">
              <a:effectLst>
                <a:outerShdw blurRad="38100" dist="38100" dir="2700000" algn="tl">
                  <a:srgbClr val="000000">
                    <a:alpha val="43137"/>
                  </a:srgbClr>
                </a:outerShdw>
              </a:effectLst>
            </a:endParaRPr>
          </a:p>
          <a:p>
            <a:pPr lvl="0" algn="l" defTabSz="1244600">
              <a:lnSpc>
                <a:spcPct val="90000"/>
              </a:lnSpc>
              <a:spcBef>
                <a:spcPct val="0"/>
              </a:spcBef>
              <a:spcAft>
                <a:spcPct val="35000"/>
              </a:spcAft>
            </a:pPr>
            <a:r>
              <a:rPr lang="el-GR" sz="2400" b="1" dirty="0">
                <a:effectLst>
                  <a:outerShdw blurRad="38100" dist="38100" dir="2700000" algn="tl">
                    <a:srgbClr val="000000">
                      <a:alpha val="43137"/>
                    </a:srgbClr>
                  </a:outerShdw>
                </a:effectLst>
              </a:rPr>
              <a:t>Στους συμμετέχοντες στην έρευνα</a:t>
            </a:r>
          </a:p>
          <a:p>
            <a:pPr marL="0" lvl="0" indent="0" algn="l" defTabSz="1244600">
              <a:lnSpc>
                <a:spcPct val="90000"/>
              </a:lnSpc>
              <a:spcBef>
                <a:spcPct val="0"/>
              </a:spcBef>
              <a:spcAft>
                <a:spcPct val="35000"/>
              </a:spcAft>
              <a:buNone/>
            </a:pPr>
            <a:endParaRPr lang="en-GB" sz="2400" b="1" kern="1200" dirty="0">
              <a:effectLst>
                <a:outerShdw blurRad="38100" dist="38100" dir="2700000" algn="tl">
                  <a:srgbClr val="000000">
                    <a:alpha val="43137"/>
                  </a:srgbClr>
                </a:outerShdw>
              </a:effectLst>
            </a:endParaRPr>
          </a:p>
          <a:p>
            <a:pPr lvl="0" algn="l" defTabSz="1244600">
              <a:lnSpc>
                <a:spcPct val="90000"/>
              </a:lnSpc>
              <a:spcBef>
                <a:spcPct val="0"/>
              </a:spcBef>
              <a:spcAft>
                <a:spcPct val="35000"/>
              </a:spcAft>
            </a:pPr>
            <a:r>
              <a:rPr lang="el-GR" sz="2400" b="1" dirty="0">
                <a:effectLst>
                  <a:outerShdw blurRad="38100" dist="38100" dir="2700000" algn="tl">
                    <a:srgbClr val="000000">
                      <a:alpha val="43137"/>
                    </a:srgbClr>
                  </a:outerShdw>
                </a:effectLst>
              </a:rPr>
              <a:t>Στην οικογένειά μου</a:t>
            </a:r>
            <a:endParaRPr lang="en-GB" sz="2400" b="1" kern="1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4035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Οβάλ 22">
            <a:extLst>
              <a:ext uri="{FF2B5EF4-FFF2-40B4-BE49-F238E27FC236}">
                <a16:creationId xmlns:a16="http://schemas.microsoft.com/office/drawing/2014/main" id="{E50F8443-9D0C-A45F-224B-0711E6D3F278}"/>
              </a:ext>
            </a:extLst>
          </p:cNvPr>
          <p:cNvSpPr/>
          <p:nvPr/>
        </p:nvSpPr>
        <p:spPr>
          <a:xfrm>
            <a:off x="201652" y="3860085"/>
            <a:ext cx="2280079" cy="167003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Οβάλ 21">
            <a:extLst>
              <a:ext uri="{FF2B5EF4-FFF2-40B4-BE49-F238E27FC236}">
                <a16:creationId xmlns:a16="http://schemas.microsoft.com/office/drawing/2014/main" id="{5D896C17-7E78-A1A9-A4A4-A7E875166DEC}"/>
              </a:ext>
            </a:extLst>
          </p:cNvPr>
          <p:cNvSpPr/>
          <p:nvPr/>
        </p:nvSpPr>
        <p:spPr>
          <a:xfrm>
            <a:off x="172307" y="2454913"/>
            <a:ext cx="1828572" cy="84338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p:txBody>
          <a:bodyPr rtlCol="0"/>
          <a:lstStyle/>
          <a:p>
            <a:pPr rtl="0"/>
            <a:r>
              <a:rPr lang="el-GR" dirty="0"/>
              <a:t>10. Συμπεράσματα</a:t>
            </a:r>
          </a:p>
        </p:txBody>
      </p:sp>
      <p:sp>
        <p:nvSpPr>
          <p:cNvPr id="3" name="TextBox 2">
            <a:extLst>
              <a:ext uri="{FF2B5EF4-FFF2-40B4-BE49-F238E27FC236}">
                <a16:creationId xmlns:a16="http://schemas.microsoft.com/office/drawing/2014/main" id="{FB343D10-63E8-2BC0-02F5-891B0F710682}"/>
              </a:ext>
            </a:extLst>
          </p:cNvPr>
          <p:cNvSpPr txBox="1"/>
          <p:nvPr/>
        </p:nvSpPr>
        <p:spPr>
          <a:xfrm>
            <a:off x="382423" y="2644170"/>
            <a:ext cx="1413336" cy="369332"/>
          </a:xfrm>
          <a:prstGeom prst="rect">
            <a:avLst/>
          </a:prstGeom>
          <a:noFill/>
        </p:spPr>
        <p:txBody>
          <a:bodyPr wrap="none" rtlCol="0">
            <a:spAutoFit/>
          </a:bodyPr>
          <a:lstStyle/>
          <a:p>
            <a:r>
              <a:rPr lang="el-GR" dirty="0"/>
              <a:t>ΠΡΩΤΟΤΥΠΙΑ</a:t>
            </a:r>
          </a:p>
        </p:txBody>
      </p:sp>
      <p:sp>
        <p:nvSpPr>
          <p:cNvPr id="5" name="TextBox 4">
            <a:extLst>
              <a:ext uri="{FF2B5EF4-FFF2-40B4-BE49-F238E27FC236}">
                <a16:creationId xmlns:a16="http://schemas.microsoft.com/office/drawing/2014/main" id="{37C5776C-7520-7FEC-A24A-23658B38CFE6}"/>
              </a:ext>
            </a:extLst>
          </p:cNvPr>
          <p:cNvSpPr txBox="1"/>
          <p:nvPr/>
        </p:nvSpPr>
        <p:spPr>
          <a:xfrm>
            <a:off x="2337178" y="2134607"/>
            <a:ext cx="9854821" cy="878895"/>
          </a:xfrm>
          <a:prstGeom prst="rect">
            <a:avLst/>
          </a:prstGeom>
          <a:noFill/>
        </p:spPr>
        <p:txBody>
          <a:bodyPr wrap="square">
            <a:spAutoFit/>
          </a:bodyPr>
          <a:lstStyle/>
          <a:p>
            <a:pPr>
              <a:lnSpc>
                <a:spcPct val="150000"/>
              </a:lnSpc>
            </a:pPr>
            <a:r>
              <a:rPr lang="en-C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l-G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Πρώτον οι μαθητές εργάστηκαν στο σπίτι σε ένα διαδραστικό πολυμορφικό περιβάλλον και όχι σε απλά </a:t>
            </a:r>
            <a:r>
              <a:rPr lang="el-G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βιντεομαθήματα</a:t>
            </a:r>
            <a:r>
              <a:rPr lang="el-G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όπως συνηθίζεται. </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3349B7A-56D9-C000-9642-35A863AC134C}"/>
              </a:ext>
            </a:extLst>
          </p:cNvPr>
          <p:cNvSpPr txBox="1"/>
          <p:nvPr/>
        </p:nvSpPr>
        <p:spPr>
          <a:xfrm>
            <a:off x="2337178" y="3113628"/>
            <a:ext cx="9645556" cy="646331"/>
          </a:xfrm>
          <a:prstGeom prst="rect">
            <a:avLst/>
          </a:prstGeom>
          <a:noFill/>
        </p:spPr>
        <p:txBody>
          <a:bodyPr wrap="square">
            <a:spAutoFit/>
          </a:bodyPr>
          <a:lstStyle/>
          <a:p>
            <a:r>
              <a:rPr lang="en-CA" sz="1800" dirty="0">
                <a:solidFill>
                  <a:srgbClr val="000000"/>
                </a:solidFill>
                <a:effectLst/>
                <a:latin typeface="Times New Roman" panose="02020603050405020304" pitchFamily="18" charset="0"/>
                <a:ea typeface="Times New Roman" panose="02020603050405020304" pitchFamily="18" charset="0"/>
              </a:rPr>
              <a:t>2. </a:t>
            </a:r>
            <a:r>
              <a:rPr lang="el-GR" sz="1800" dirty="0">
                <a:solidFill>
                  <a:srgbClr val="000000"/>
                </a:solidFill>
                <a:effectLst/>
                <a:latin typeface="Times New Roman" panose="02020603050405020304" pitchFamily="18" charset="0"/>
                <a:ea typeface="Times New Roman" panose="02020603050405020304" pitchFamily="18" charset="0"/>
              </a:rPr>
              <a:t>Ενσωμάτωση της τεχνολογίας εικονικής πραγματικότητας (VR) στη μέθοδο της ανεστραμμένης τάξης. </a:t>
            </a:r>
            <a:endParaRPr lang="el-GR" dirty="0"/>
          </a:p>
        </p:txBody>
      </p:sp>
      <p:cxnSp>
        <p:nvCxnSpPr>
          <p:cNvPr id="9" name="Ευθύγραμμο βέλος σύνδεσης 8">
            <a:extLst>
              <a:ext uri="{FF2B5EF4-FFF2-40B4-BE49-F238E27FC236}">
                <a16:creationId xmlns:a16="http://schemas.microsoft.com/office/drawing/2014/main" id="{07966FAB-FDAE-3D7B-2725-6ABD7CAC79D2}"/>
              </a:ext>
            </a:extLst>
          </p:cNvPr>
          <p:cNvCxnSpPr>
            <a:cxnSpLocks/>
            <a:stCxn id="3" idx="3"/>
            <a:endCxn id="5" idx="1"/>
          </p:cNvCxnSpPr>
          <p:nvPr/>
        </p:nvCxnSpPr>
        <p:spPr>
          <a:xfrm flipV="1">
            <a:off x="1795759" y="2574055"/>
            <a:ext cx="541419" cy="2547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Ευθύγραμμο βέλος σύνδεσης 10">
            <a:extLst>
              <a:ext uri="{FF2B5EF4-FFF2-40B4-BE49-F238E27FC236}">
                <a16:creationId xmlns:a16="http://schemas.microsoft.com/office/drawing/2014/main" id="{DD04C421-E2B5-070C-084C-27ED51889CB3}"/>
              </a:ext>
            </a:extLst>
          </p:cNvPr>
          <p:cNvCxnSpPr>
            <a:cxnSpLocks/>
            <a:stCxn id="3" idx="3"/>
            <a:endCxn id="7" idx="1"/>
          </p:cNvCxnSpPr>
          <p:nvPr/>
        </p:nvCxnSpPr>
        <p:spPr>
          <a:xfrm>
            <a:off x="1795759" y="2828836"/>
            <a:ext cx="541419" cy="6079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BB459E2-0698-32D4-C49D-2B43233967F6}"/>
              </a:ext>
            </a:extLst>
          </p:cNvPr>
          <p:cNvSpPr txBox="1"/>
          <p:nvPr/>
        </p:nvSpPr>
        <p:spPr>
          <a:xfrm>
            <a:off x="3551828" y="4149468"/>
            <a:ext cx="9413544" cy="369332"/>
          </a:xfrm>
          <a:prstGeom prst="rect">
            <a:avLst/>
          </a:prstGeom>
          <a:noFill/>
        </p:spPr>
        <p:txBody>
          <a:bodyPr wrap="square">
            <a:spAutoFit/>
          </a:bodyPr>
          <a:lstStyle/>
          <a:p>
            <a:r>
              <a:rPr lang="el-GR" sz="1800" dirty="0">
                <a:solidFill>
                  <a:srgbClr val="000000"/>
                </a:solidFill>
                <a:effectLst/>
                <a:latin typeface="Times New Roman" panose="02020603050405020304" pitchFamily="18" charset="0"/>
                <a:ea typeface="Times New Roman" panose="02020603050405020304" pitchFamily="18" charset="0"/>
              </a:rPr>
              <a:t> </a:t>
            </a:r>
            <a:r>
              <a:rPr lang="en-CA" sz="1800" dirty="0">
                <a:solidFill>
                  <a:srgbClr val="000000"/>
                </a:solidFill>
                <a:effectLst/>
                <a:latin typeface="Times New Roman" panose="02020603050405020304" pitchFamily="18" charset="0"/>
                <a:ea typeface="Times New Roman" panose="02020603050405020304" pitchFamily="18" charset="0"/>
              </a:rPr>
              <a:t>1. B</a:t>
            </a:r>
            <a:r>
              <a:rPr lang="el-GR" sz="1800" dirty="0" err="1">
                <a:solidFill>
                  <a:srgbClr val="000000"/>
                </a:solidFill>
                <a:effectLst/>
                <a:latin typeface="Times New Roman" panose="02020603050405020304" pitchFamily="18" charset="0"/>
                <a:ea typeface="Times New Roman" panose="02020603050405020304" pitchFamily="18" charset="0"/>
              </a:rPr>
              <a:t>ελτίωση</a:t>
            </a:r>
            <a:r>
              <a:rPr lang="el-GR" sz="1800" dirty="0">
                <a:solidFill>
                  <a:srgbClr val="000000"/>
                </a:solidFill>
                <a:effectLst/>
                <a:latin typeface="Times New Roman" panose="02020603050405020304" pitchFamily="18" charset="0"/>
                <a:ea typeface="Times New Roman" panose="02020603050405020304" pitchFamily="18" charset="0"/>
              </a:rPr>
              <a:t> στην κατανόηση των εννοιών σύμφωνα με τεστ διαγνωστικής αξιολόγησης </a:t>
            </a:r>
            <a:endParaRPr lang="el-GR" dirty="0"/>
          </a:p>
        </p:txBody>
      </p:sp>
      <p:sp>
        <p:nvSpPr>
          <p:cNvPr id="16" name="TextBox 15">
            <a:extLst>
              <a:ext uri="{FF2B5EF4-FFF2-40B4-BE49-F238E27FC236}">
                <a16:creationId xmlns:a16="http://schemas.microsoft.com/office/drawing/2014/main" id="{9BB0334A-0D06-F61E-BCF2-8735CE2757F8}"/>
              </a:ext>
            </a:extLst>
          </p:cNvPr>
          <p:cNvSpPr txBox="1"/>
          <p:nvPr/>
        </p:nvSpPr>
        <p:spPr>
          <a:xfrm>
            <a:off x="382423" y="4189863"/>
            <a:ext cx="2056910" cy="369332"/>
          </a:xfrm>
          <a:prstGeom prst="rect">
            <a:avLst/>
          </a:prstGeom>
          <a:noFill/>
        </p:spPr>
        <p:txBody>
          <a:bodyPr wrap="none" rtlCol="0">
            <a:spAutoFit/>
          </a:bodyPr>
          <a:lstStyle/>
          <a:p>
            <a:r>
              <a:rPr lang="el-GR" dirty="0"/>
              <a:t>Ανεστραμμένη τάξη</a:t>
            </a:r>
          </a:p>
        </p:txBody>
      </p:sp>
      <p:sp>
        <p:nvSpPr>
          <p:cNvPr id="17" name="TextBox 16">
            <a:extLst>
              <a:ext uri="{FF2B5EF4-FFF2-40B4-BE49-F238E27FC236}">
                <a16:creationId xmlns:a16="http://schemas.microsoft.com/office/drawing/2014/main" id="{BD6DA120-CC43-38A3-55CD-FC7D6A72717E}"/>
              </a:ext>
            </a:extLst>
          </p:cNvPr>
          <p:cNvSpPr txBox="1"/>
          <p:nvPr/>
        </p:nvSpPr>
        <p:spPr>
          <a:xfrm>
            <a:off x="382423" y="4896766"/>
            <a:ext cx="1618456" cy="369332"/>
          </a:xfrm>
          <a:prstGeom prst="rect">
            <a:avLst/>
          </a:prstGeom>
          <a:noFill/>
        </p:spPr>
        <p:txBody>
          <a:bodyPr wrap="none" rtlCol="0">
            <a:spAutoFit/>
          </a:bodyPr>
          <a:lstStyle/>
          <a:p>
            <a:r>
              <a:rPr lang="el-GR" dirty="0"/>
              <a:t>Παρέμβαση </a:t>
            </a:r>
            <a:r>
              <a:rPr lang="en-CA" dirty="0"/>
              <a:t>VR</a:t>
            </a:r>
            <a:endParaRPr lang="el-GR" dirty="0"/>
          </a:p>
        </p:txBody>
      </p:sp>
      <p:sp>
        <p:nvSpPr>
          <p:cNvPr id="18" name="TextBox 17">
            <a:extLst>
              <a:ext uri="{FF2B5EF4-FFF2-40B4-BE49-F238E27FC236}">
                <a16:creationId xmlns:a16="http://schemas.microsoft.com/office/drawing/2014/main" id="{D36C96CA-3BEC-62F6-101E-10EEEBD37CD7}"/>
              </a:ext>
            </a:extLst>
          </p:cNvPr>
          <p:cNvSpPr txBox="1"/>
          <p:nvPr/>
        </p:nvSpPr>
        <p:spPr>
          <a:xfrm>
            <a:off x="1041610" y="4559195"/>
            <a:ext cx="300082" cy="369332"/>
          </a:xfrm>
          <a:prstGeom prst="rect">
            <a:avLst/>
          </a:prstGeom>
          <a:noFill/>
        </p:spPr>
        <p:txBody>
          <a:bodyPr wrap="none" rtlCol="0">
            <a:spAutoFit/>
          </a:bodyPr>
          <a:lstStyle/>
          <a:p>
            <a:r>
              <a:rPr lang="en-CA" dirty="0"/>
              <a:t>+</a:t>
            </a:r>
            <a:endParaRPr lang="el-GR" dirty="0"/>
          </a:p>
        </p:txBody>
      </p:sp>
      <p:sp>
        <p:nvSpPr>
          <p:cNvPr id="19" name="Βέλος: Δεξιό 18">
            <a:extLst>
              <a:ext uri="{FF2B5EF4-FFF2-40B4-BE49-F238E27FC236}">
                <a16:creationId xmlns:a16="http://schemas.microsoft.com/office/drawing/2014/main" id="{CAFEEBFB-4497-55A0-97E5-BD3FBF883A02}"/>
              </a:ext>
            </a:extLst>
          </p:cNvPr>
          <p:cNvSpPr/>
          <p:nvPr/>
        </p:nvSpPr>
        <p:spPr>
          <a:xfrm>
            <a:off x="2490714" y="4518800"/>
            <a:ext cx="624386"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TextBox 20">
            <a:extLst>
              <a:ext uri="{FF2B5EF4-FFF2-40B4-BE49-F238E27FC236}">
                <a16:creationId xmlns:a16="http://schemas.microsoft.com/office/drawing/2014/main" id="{0CEAAF19-19A1-0799-92C2-DF17800687D8}"/>
              </a:ext>
            </a:extLst>
          </p:cNvPr>
          <p:cNvSpPr txBox="1"/>
          <p:nvPr/>
        </p:nvSpPr>
        <p:spPr>
          <a:xfrm>
            <a:off x="3623480" y="4695104"/>
            <a:ext cx="8359254" cy="369332"/>
          </a:xfrm>
          <a:prstGeom prst="rect">
            <a:avLst/>
          </a:prstGeom>
          <a:noFill/>
        </p:spPr>
        <p:txBody>
          <a:bodyPr wrap="square">
            <a:spAutoFit/>
          </a:bodyPr>
          <a:lstStyle/>
          <a:p>
            <a:r>
              <a:rPr lang="en-CA" sz="1800" dirty="0">
                <a:solidFill>
                  <a:srgbClr val="000000"/>
                </a:solidFill>
                <a:effectLst/>
                <a:latin typeface="Times New Roman" panose="02020603050405020304" pitchFamily="18" charset="0"/>
                <a:ea typeface="Times New Roman" panose="02020603050405020304" pitchFamily="18" charset="0"/>
              </a:rPr>
              <a:t>2. </a:t>
            </a:r>
            <a:r>
              <a:rPr lang="el-GR" sz="1800" dirty="0">
                <a:solidFill>
                  <a:srgbClr val="000000"/>
                </a:solidFill>
                <a:effectLst/>
                <a:latin typeface="Times New Roman" panose="02020603050405020304" pitchFamily="18" charset="0"/>
                <a:ea typeface="Times New Roman" panose="02020603050405020304" pitchFamily="18" charset="0"/>
              </a:rPr>
              <a:t>Θετικότατη υπήρξε η στάση των μαθητών σε ένα τέτοιο εγχείρημα </a:t>
            </a:r>
            <a:endParaRPr lang="el-GR" dirty="0"/>
          </a:p>
        </p:txBody>
      </p:sp>
      <p:sp>
        <p:nvSpPr>
          <p:cNvPr id="25" name="TextBox 24">
            <a:extLst>
              <a:ext uri="{FF2B5EF4-FFF2-40B4-BE49-F238E27FC236}">
                <a16:creationId xmlns:a16="http://schemas.microsoft.com/office/drawing/2014/main" id="{5D6896D4-78EC-994B-7E56-98CB6E56B9F9}"/>
              </a:ext>
            </a:extLst>
          </p:cNvPr>
          <p:cNvSpPr txBox="1"/>
          <p:nvPr/>
        </p:nvSpPr>
        <p:spPr>
          <a:xfrm>
            <a:off x="3667833" y="5206958"/>
            <a:ext cx="8524166" cy="646331"/>
          </a:xfrm>
          <a:prstGeom prst="rect">
            <a:avLst/>
          </a:prstGeom>
          <a:noFill/>
        </p:spPr>
        <p:txBody>
          <a:bodyPr wrap="square">
            <a:spAutoFit/>
          </a:bodyPr>
          <a:lstStyle/>
          <a:p>
            <a:r>
              <a:rPr lang="en-CA" sz="1800" dirty="0">
                <a:solidFill>
                  <a:srgbClr val="000000"/>
                </a:solidFill>
                <a:effectLst/>
                <a:latin typeface="Times New Roman" panose="02020603050405020304" pitchFamily="18" charset="0"/>
                <a:ea typeface="Times New Roman" panose="02020603050405020304" pitchFamily="18" charset="0"/>
              </a:rPr>
              <a:t>3. </a:t>
            </a:r>
            <a:r>
              <a:rPr lang="el-GR" sz="1800" dirty="0">
                <a:solidFill>
                  <a:srgbClr val="000000"/>
                </a:solidFill>
                <a:effectLst/>
                <a:latin typeface="Times New Roman" panose="02020603050405020304" pitchFamily="18" charset="0"/>
                <a:ea typeface="Times New Roman" panose="02020603050405020304" pitchFamily="18" charset="0"/>
              </a:rPr>
              <a:t>Η εφαρμογή της εικονικής πραγματικότητας (VR) στην εκπαιδευτική διαδικασία ενέχει πολλές προκλήσεις και δυσκολίες. </a:t>
            </a:r>
            <a:endParaRPr lang="el-GR" dirty="0"/>
          </a:p>
        </p:txBody>
      </p:sp>
      <p:sp>
        <p:nvSpPr>
          <p:cNvPr id="27" name="TextBox 26">
            <a:extLst>
              <a:ext uri="{FF2B5EF4-FFF2-40B4-BE49-F238E27FC236}">
                <a16:creationId xmlns:a16="http://schemas.microsoft.com/office/drawing/2014/main" id="{73B602F2-0A49-5C9D-B385-CE70CCBBCB51}"/>
              </a:ext>
            </a:extLst>
          </p:cNvPr>
          <p:cNvSpPr txBox="1"/>
          <p:nvPr/>
        </p:nvSpPr>
        <p:spPr>
          <a:xfrm>
            <a:off x="3667835" y="5895116"/>
            <a:ext cx="8524165" cy="646331"/>
          </a:xfrm>
          <a:prstGeom prst="rect">
            <a:avLst/>
          </a:prstGeom>
          <a:noFill/>
        </p:spPr>
        <p:txBody>
          <a:bodyPr wrap="square">
            <a:spAutoFit/>
          </a:bodyPr>
          <a:lstStyle/>
          <a:p>
            <a:r>
              <a:rPr lang="en-CA" sz="1800" dirty="0">
                <a:solidFill>
                  <a:srgbClr val="000000"/>
                </a:solidFill>
                <a:effectLst/>
                <a:latin typeface="Times New Roman" panose="02020603050405020304" pitchFamily="18" charset="0"/>
                <a:ea typeface="Times New Roman" panose="02020603050405020304" pitchFamily="18" charset="0"/>
              </a:rPr>
              <a:t>4. H</a:t>
            </a:r>
            <a:r>
              <a:rPr lang="el-GR" sz="1800" dirty="0">
                <a:solidFill>
                  <a:srgbClr val="000000"/>
                </a:solidFill>
                <a:effectLst/>
                <a:latin typeface="Times New Roman" panose="02020603050405020304" pitchFamily="18" charset="0"/>
                <a:ea typeface="Times New Roman" panose="02020603050405020304" pitchFamily="18" charset="0"/>
              </a:rPr>
              <a:t> ενσωμάτωση της VR στην ανεστραμμένη τάξη μπορεί να αποτελέσει έναν αποτελεσματικό τρόπο για την ενίσχυση της εκπαιδευτικής διαδικασίας. </a:t>
            </a:r>
            <a:endParaRPr lang="el-GR" dirty="0"/>
          </a:p>
        </p:txBody>
      </p:sp>
    </p:spTree>
    <p:extLst>
      <p:ext uri="{BB962C8B-B14F-4D97-AF65-F5344CB8AC3E}">
        <p14:creationId xmlns:p14="http://schemas.microsoft.com/office/powerpoint/2010/main" val="2170427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A73AD-9D8A-9D26-136D-B84D0BF53324}"/>
            </a:ext>
          </a:extLst>
        </p:cNvPr>
        <p:cNvGrpSpPr/>
        <p:nvPr/>
      </p:nvGrpSpPr>
      <p:grpSpPr>
        <a:xfrm>
          <a:off x="0" y="0"/>
          <a:ext cx="0" cy="0"/>
          <a:chOff x="0" y="0"/>
          <a:chExt cx="0" cy="0"/>
        </a:xfrm>
      </p:grpSpPr>
      <p:sp>
        <p:nvSpPr>
          <p:cNvPr id="22" name="Οβάλ 21">
            <a:extLst>
              <a:ext uri="{FF2B5EF4-FFF2-40B4-BE49-F238E27FC236}">
                <a16:creationId xmlns:a16="http://schemas.microsoft.com/office/drawing/2014/main" id="{F8C774A1-48FE-D878-F30D-52ADBF276063}"/>
              </a:ext>
            </a:extLst>
          </p:cNvPr>
          <p:cNvSpPr/>
          <p:nvPr/>
        </p:nvSpPr>
        <p:spPr>
          <a:xfrm>
            <a:off x="0" y="2539508"/>
            <a:ext cx="1828572" cy="84338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2B2F8477-E4B7-2237-EFA4-9BAAB058DD6E}"/>
              </a:ext>
            </a:extLst>
          </p:cNvPr>
          <p:cNvSpPr>
            <a:spLocks noGrp="1"/>
          </p:cNvSpPr>
          <p:nvPr>
            <p:ph type="title"/>
          </p:nvPr>
        </p:nvSpPr>
        <p:spPr/>
        <p:txBody>
          <a:bodyPr rtlCol="0"/>
          <a:lstStyle/>
          <a:p>
            <a:pPr rtl="0"/>
            <a:r>
              <a:rPr lang="el-GR" dirty="0"/>
              <a:t>11. Συζήτηση – Προοπτικές 1/2</a:t>
            </a:r>
          </a:p>
        </p:txBody>
      </p:sp>
      <p:sp>
        <p:nvSpPr>
          <p:cNvPr id="3" name="TextBox 2">
            <a:extLst>
              <a:ext uri="{FF2B5EF4-FFF2-40B4-BE49-F238E27FC236}">
                <a16:creationId xmlns:a16="http://schemas.microsoft.com/office/drawing/2014/main" id="{F71ECCDE-857A-08D8-0B26-8B3DEF7414DB}"/>
              </a:ext>
            </a:extLst>
          </p:cNvPr>
          <p:cNvSpPr txBox="1"/>
          <p:nvPr/>
        </p:nvSpPr>
        <p:spPr>
          <a:xfrm>
            <a:off x="247570" y="2716975"/>
            <a:ext cx="1032590" cy="369332"/>
          </a:xfrm>
          <a:prstGeom prst="rect">
            <a:avLst/>
          </a:prstGeom>
          <a:noFill/>
        </p:spPr>
        <p:txBody>
          <a:bodyPr wrap="none" rtlCol="0">
            <a:spAutoFit/>
          </a:bodyPr>
          <a:lstStyle/>
          <a:p>
            <a:r>
              <a:rPr lang="el-GR" dirty="0"/>
              <a:t>Εργασίες</a:t>
            </a:r>
          </a:p>
        </p:txBody>
      </p:sp>
      <p:sp>
        <p:nvSpPr>
          <p:cNvPr id="5" name="TextBox 4">
            <a:extLst>
              <a:ext uri="{FF2B5EF4-FFF2-40B4-BE49-F238E27FC236}">
                <a16:creationId xmlns:a16="http://schemas.microsoft.com/office/drawing/2014/main" id="{017A08B0-2596-E09F-46C0-10D7C63A49B7}"/>
              </a:ext>
            </a:extLst>
          </p:cNvPr>
          <p:cNvSpPr txBox="1"/>
          <p:nvPr/>
        </p:nvSpPr>
        <p:spPr>
          <a:xfrm>
            <a:off x="2043646" y="1921587"/>
            <a:ext cx="10252812" cy="1704569"/>
          </a:xfrm>
          <a:prstGeom prst="rect">
            <a:avLst/>
          </a:prstGeom>
          <a:noFill/>
        </p:spPr>
        <p:txBody>
          <a:bodyPr wrap="square">
            <a:spAutoFit/>
          </a:bodyPr>
          <a:lstStyle/>
          <a:p>
            <a:pPr marL="342900" indent="-342900">
              <a:lnSpc>
                <a:spcPct val="150000"/>
              </a:lnSpc>
              <a:buAutoNum type="arabicPeriod"/>
            </a:pPr>
            <a:r>
              <a:rPr lang="en-CA" dirty="0">
                <a:solidFill>
                  <a:srgbClr val="000000"/>
                </a:solidFill>
                <a:latin typeface="Times New Roman" panose="02020603050405020304" pitchFamily="18" charset="0"/>
                <a:ea typeface="Times New Roman" panose="02020603050405020304" pitchFamily="18" charset="0"/>
              </a:rPr>
              <a:t>O</a:t>
            </a:r>
            <a:r>
              <a:rPr lang="el-GR" sz="1800" dirty="0">
                <a:solidFill>
                  <a:srgbClr val="000000"/>
                </a:solidFill>
                <a:effectLst/>
                <a:latin typeface="Times New Roman" panose="02020603050405020304" pitchFamily="18" charset="0"/>
                <a:ea typeface="Times New Roman" panose="02020603050405020304" pitchFamily="18" charset="0"/>
              </a:rPr>
              <a:t>ι δημοσιευμένες έρευνες σχετικά με τη διδασκαλία των φυσικών επιστημών με τη βοήθεια της εικονικής πραγματικότητας ήταν πιο εμφανή σε περιοδικά παρά σε άρθρα που προτάθηκαν για επιστημονικά συνέδρια, γεγονός που μπορεί να ερμηνευθεί ως ότι η έρευνα για την εκπαίδευση στις φυσικές επιστήμες με τη βοήθεια τεχνολογίας </a:t>
            </a:r>
            <a:r>
              <a:rPr lang="en-CA" sz="1800" dirty="0">
                <a:solidFill>
                  <a:srgbClr val="000000"/>
                </a:solidFill>
                <a:effectLst/>
                <a:latin typeface="Times New Roman" panose="02020603050405020304" pitchFamily="18" charset="0"/>
                <a:ea typeface="Times New Roman" panose="02020603050405020304" pitchFamily="18" charset="0"/>
              </a:rPr>
              <a:t>VR</a:t>
            </a:r>
            <a:r>
              <a:rPr lang="el-GR" sz="1800" dirty="0">
                <a:solidFill>
                  <a:srgbClr val="000000"/>
                </a:solidFill>
                <a:effectLst/>
                <a:latin typeface="Times New Roman" panose="02020603050405020304" pitchFamily="18" charset="0"/>
                <a:ea typeface="Times New Roman" panose="02020603050405020304" pitchFamily="18" charset="0"/>
              </a:rPr>
              <a:t> βρίσκεται ακόμη σε εξέλιξη</a:t>
            </a:r>
            <a:r>
              <a:rPr lang="en-CA" sz="1800" dirty="0">
                <a:solidFill>
                  <a:srgbClr val="000000"/>
                </a:solidFill>
                <a:effectLst/>
                <a:latin typeface="Times New Roman" panose="02020603050405020304" pitchFamily="18" charset="0"/>
                <a:ea typeface="Times New Roman" panose="02020603050405020304" pitchFamily="18" charset="0"/>
              </a:rPr>
              <a:t>.</a:t>
            </a:r>
            <a:r>
              <a:rPr lang="el-GR" sz="1800" dirty="0">
                <a:solidFill>
                  <a:srgbClr val="000000"/>
                </a:solidFill>
                <a:effectLst/>
                <a:latin typeface="Times New Roman" panose="02020603050405020304" pitchFamily="18" charset="0"/>
                <a:ea typeface="Times New Roman" panose="02020603050405020304" pitchFamily="18" charset="0"/>
              </a:rPr>
              <a:t> </a:t>
            </a:r>
            <a:r>
              <a:rPr lang="en-CA" sz="1600" dirty="0" err="1">
                <a:solidFill>
                  <a:srgbClr val="000000"/>
                </a:solidFill>
                <a:effectLst/>
                <a:latin typeface="Times New Roman" panose="02020603050405020304" pitchFamily="18" charset="0"/>
                <a:ea typeface="Times New Roman" panose="02020603050405020304" pitchFamily="18" charset="0"/>
              </a:rPr>
              <a:t>Alper</a:t>
            </a:r>
            <a:r>
              <a:rPr lang="el-GR" sz="1600" dirty="0">
                <a:solidFill>
                  <a:srgbClr val="000000"/>
                </a:solidFill>
                <a:effectLst/>
                <a:latin typeface="Times New Roman" panose="02020603050405020304" pitchFamily="18" charset="0"/>
                <a:ea typeface="Times New Roman" panose="02020603050405020304" pitchFamily="18" charset="0"/>
              </a:rPr>
              <a:t>, </a:t>
            </a:r>
            <a:r>
              <a:rPr lang="en-CA" sz="1600" dirty="0" err="1">
                <a:solidFill>
                  <a:srgbClr val="000000"/>
                </a:solidFill>
                <a:effectLst/>
                <a:latin typeface="Times New Roman" panose="02020603050405020304" pitchFamily="18" charset="0"/>
                <a:ea typeface="Times New Roman" panose="02020603050405020304" pitchFamily="18" charset="0"/>
              </a:rPr>
              <a:t>Huseyin</a:t>
            </a:r>
            <a:r>
              <a:rPr lang="el-GR" sz="1600" dirty="0">
                <a:solidFill>
                  <a:srgbClr val="000000"/>
                </a:solidFill>
                <a:effectLst/>
                <a:latin typeface="Times New Roman" panose="02020603050405020304" pitchFamily="18" charset="0"/>
                <a:ea typeface="Times New Roman" panose="02020603050405020304" pitchFamily="18" charset="0"/>
              </a:rPr>
              <a:t>, </a:t>
            </a:r>
            <a:r>
              <a:rPr lang="en-CA" sz="1600" dirty="0">
                <a:solidFill>
                  <a:srgbClr val="000000"/>
                </a:solidFill>
                <a:effectLst/>
                <a:latin typeface="Times New Roman" panose="02020603050405020304" pitchFamily="18" charset="0"/>
                <a:ea typeface="Times New Roman" panose="02020603050405020304" pitchFamily="18" charset="0"/>
              </a:rPr>
              <a:t>Attila </a:t>
            </a:r>
            <a:r>
              <a:rPr lang="el-GR" sz="1600" dirty="0">
                <a:solidFill>
                  <a:srgbClr val="000000"/>
                </a:solidFill>
                <a:effectLst/>
                <a:latin typeface="Times New Roman" panose="02020603050405020304" pitchFamily="18" charset="0"/>
                <a:ea typeface="Times New Roman" panose="02020603050405020304" pitchFamily="18" charset="0"/>
              </a:rPr>
              <a:t>(2020) </a:t>
            </a:r>
            <a:endParaRPr lang="el-G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cxnSp>
        <p:nvCxnSpPr>
          <p:cNvPr id="9" name="Ευθύγραμμο βέλος σύνδεσης 8">
            <a:extLst>
              <a:ext uri="{FF2B5EF4-FFF2-40B4-BE49-F238E27FC236}">
                <a16:creationId xmlns:a16="http://schemas.microsoft.com/office/drawing/2014/main" id="{0D2CAE2A-D08A-C13C-330E-156A36DEA643}"/>
              </a:ext>
            </a:extLst>
          </p:cNvPr>
          <p:cNvCxnSpPr>
            <a:cxnSpLocks/>
            <a:stCxn id="3" idx="3"/>
          </p:cNvCxnSpPr>
          <p:nvPr/>
        </p:nvCxnSpPr>
        <p:spPr>
          <a:xfrm>
            <a:off x="1280160" y="2901641"/>
            <a:ext cx="1009252" cy="11309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Ευθύγραμμο βέλος σύνδεσης 10">
            <a:extLst>
              <a:ext uri="{FF2B5EF4-FFF2-40B4-BE49-F238E27FC236}">
                <a16:creationId xmlns:a16="http://schemas.microsoft.com/office/drawing/2014/main" id="{B06878DC-DEEC-B03F-4F7A-0C54FA8B2922}"/>
              </a:ext>
            </a:extLst>
          </p:cNvPr>
          <p:cNvCxnSpPr>
            <a:cxnSpLocks/>
            <a:stCxn id="3" idx="3"/>
          </p:cNvCxnSpPr>
          <p:nvPr/>
        </p:nvCxnSpPr>
        <p:spPr>
          <a:xfrm flipV="1">
            <a:off x="1280160" y="2238233"/>
            <a:ext cx="763486" cy="6634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7D07119-B205-86E3-629E-FB17645D8273}"/>
              </a:ext>
            </a:extLst>
          </p:cNvPr>
          <p:cNvSpPr txBox="1"/>
          <p:nvPr/>
        </p:nvSpPr>
        <p:spPr>
          <a:xfrm>
            <a:off x="2289412" y="3848458"/>
            <a:ext cx="9902588" cy="646331"/>
          </a:xfrm>
          <a:prstGeom prst="rect">
            <a:avLst/>
          </a:prstGeom>
          <a:noFill/>
        </p:spPr>
        <p:txBody>
          <a:bodyPr wrap="square">
            <a:spAutoFit/>
          </a:bodyPr>
          <a:lstStyle/>
          <a:p>
            <a:r>
              <a:rPr lang="el-GR" sz="1800" dirty="0">
                <a:solidFill>
                  <a:srgbClr val="000000"/>
                </a:solidFill>
                <a:effectLst/>
                <a:latin typeface="Times New Roman" panose="02020603050405020304" pitchFamily="18" charset="0"/>
                <a:ea typeface="Times New Roman" panose="02020603050405020304" pitchFamily="18" charset="0"/>
              </a:rPr>
              <a:t>2. </a:t>
            </a:r>
            <a:r>
              <a:rPr lang="el-GR" dirty="0">
                <a:solidFill>
                  <a:srgbClr val="000000"/>
                </a:solidFill>
                <a:latin typeface="Times New Roman" panose="02020603050405020304" pitchFamily="18" charset="0"/>
                <a:ea typeface="Times New Roman" panose="02020603050405020304" pitchFamily="18" charset="0"/>
              </a:rPr>
              <a:t>Έ</a:t>
            </a:r>
            <a:r>
              <a:rPr lang="el-GR" sz="1800" dirty="0">
                <a:solidFill>
                  <a:srgbClr val="000000"/>
                </a:solidFill>
                <a:effectLst/>
                <a:latin typeface="Times New Roman" panose="02020603050405020304" pitchFamily="18" charset="0"/>
                <a:ea typeface="Times New Roman" panose="02020603050405020304" pitchFamily="18" charset="0"/>
              </a:rPr>
              <a:t>να εικονικό εργαστήριο χημείας διευκολύνει τα επιτεύγματα και τις στάσεις των μαθητών</a:t>
            </a:r>
            <a:r>
              <a:rPr lang="en-CA" sz="1800" dirty="0">
                <a:solidFill>
                  <a:srgbClr val="000000"/>
                </a:solidFill>
                <a:effectLst/>
                <a:latin typeface="Times New Roman" panose="02020603050405020304" pitchFamily="18" charset="0"/>
                <a:ea typeface="Times New Roman" panose="02020603050405020304" pitchFamily="18" charset="0"/>
              </a:rPr>
              <a:t>.</a:t>
            </a:r>
            <a:r>
              <a:rPr lang="el-GR" sz="1800" dirty="0">
                <a:solidFill>
                  <a:srgbClr val="000000"/>
                </a:solidFill>
                <a:effectLst/>
                <a:latin typeface="Times New Roman" panose="02020603050405020304" pitchFamily="18" charset="0"/>
                <a:ea typeface="Times New Roman" panose="02020603050405020304" pitchFamily="18" charset="0"/>
              </a:rPr>
              <a:t>  </a:t>
            </a:r>
            <a:endParaRPr lang="en-CA" sz="1800" dirty="0">
              <a:solidFill>
                <a:srgbClr val="000000"/>
              </a:solidFill>
              <a:effectLst/>
              <a:latin typeface="Times New Roman" panose="02020603050405020304" pitchFamily="18" charset="0"/>
              <a:ea typeface="Times New Roman" panose="02020603050405020304" pitchFamily="18" charset="0"/>
            </a:endParaRPr>
          </a:p>
          <a:p>
            <a:r>
              <a:rPr lang="en-CA" sz="1800" dirty="0" err="1">
                <a:solidFill>
                  <a:srgbClr val="000000"/>
                </a:solidFill>
                <a:effectLst/>
                <a:latin typeface="Times New Roman" panose="02020603050405020304" pitchFamily="18" charset="0"/>
                <a:ea typeface="Times New Roman" panose="02020603050405020304" pitchFamily="18" charset="0"/>
              </a:rPr>
              <a:t>Tuysuz</a:t>
            </a:r>
            <a:r>
              <a:rPr lang="el-GR" sz="1800" dirty="0">
                <a:solidFill>
                  <a:srgbClr val="000000"/>
                </a:solidFill>
                <a:effectLst/>
                <a:latin typeface="Times New Roman" panose="02020603050405020304" pitchFamily="18" charset="0"/>
                <a:ea typeface="Times New Roman" panose="02020603050405020304" pitchFamily="18" charset="0"/>
              </a:rPr>
              <a:t> (2010) </a:t>
            </a:r>
            <a:endParaRPr lang="el-GR" dirty="0"/>
          </a:p>
        </p:txBody>
      </p:sp>
      <p:sp>
        <p:nvSpPr>
          <p:cNvPr id="15" name="TextBox 14">
            <a:extLst>
              <a:ext uri="{FF2B5EF4-FFF2-40B4-BE49-F238E27FC236}">
                <a16:creationId xmlns:a16="http://schemas.microsoft.com/office/drawing/2014/main" id="{7A64A0CB-F6A7-97F2-40D6-E34937F79348}"/>
              </a:ext>
            </a:extLst>
          </p:cNvPr>
          <p:cNvSpPr txBox="1"/>
          <p:nvPr/>
        </p:nvSpPr>
        <p:spPr>
          <a:xfrm>
            <a:off x="2289412" y="4664153"/>
            <a:ext cx="9902588" cy="646331"/>
          </a:xfrm>
          <a:prstGeom prst="rect">
            <a:avLst/>
          </a:prstGeom>
          <a:noFill/>
        </p:spPr>
        <p:txBody>
          <a:bodyPr wrap="square">
            <a:spAutoFit/>
          </a:bodyPr>
          <a:lstStyle/>
          <a:p>
            <a:r>
              <a:rPr lang="el-GR" sz="1800" dirty="0">
                <a:solidFill>
                  <a:srgbClr val="000000"/>
                </a:solidFill>
                <a:effectLst/>
                <a:latin typeface="Times New Roman" panose="02020603050405020304" pitchFamily="18" charset="0"/>
                <a:ea typeface="Times New Roman" panose="02020603050405020304" pitchFamily="18" charset="0"/>
              </a:rPr>
              <a:t>3. Μία διδασκαλία χημείας με τη βοήθεια </a:t>
            </a:r>
            <a:r>
              <a:rPr lang="en-CA" sz="1800" dirty="0">
                <a:solidFill>
                  <a:srgbClr val="000000"/>
                </a:solidFill>
                <a:effectLst/>
                <a:latin typeface="Times New Roman" panose="02020603050405020304" pitchFamily="18" charset="0"/>
                <a:ea typeface="Times New Roman" panose="02020603050405020304" pitchFamily="18" charset="0"/>
              </a:rPr>
              <a:t>VR</a:t>
            </a:r>
            <a:r>
              <a:rPr lang="el-GR" sz="1800" dirty="0">
                <a:solidFill>
                  <a:srgbClr val="000000"/>
                </a:solidFill>
                <a:effectLst/>
                <a:latin typeface="Times New Roman" panose="02020603050405020304" pitchFamily="18" charset="0"/>
                <a:ea typeface="Times New Roman" panose="02020603050405020304" pitchFamily="18" charset="0"/>
              </a:rPr>
              <a:t> , όχι μόνο ενίσχυε τις εργαστηριακές πρακτικές των μαθητών , αλλά και διευκόλυνε τις ερευνητικές τους δεξιότητες</a:t>
            </a:r>
            <a:r>
              <a:rPr lang="en-CA" sz="1800" dirty="0">
                <a:solidFill>
                  <a:srgbClr val="000000"/>
                </a:solidFill>
                <a:effectLst/>
                <a:latin typeface="Times New Roman" panose="02020603050405020304" pitchFamily="18" charset="0"/>
                <a:ea typeface="Times New Roman" panose="02020603050405020304" pitchFamily="18" charset="0"/>
              </a:rPr>
              <a:t>. </a:t>
            </a:r>
            <a:r>
              <a:rPr lang="el-GR" sz="1800" dirty="0">
                <a:solidFill>
                  <a:srgbClr val="000000"/>
                </a:solidFill>
                <a:effectLst/>
                <a:latin typeface="Times New Roman" panose="02020603050405020304" pitchFamily="18" charset="0"/>
                <a:ea typeface="Times New Roman" panose="02020603050405020304" pitchFamily="18" charset="0"/>
              </a:rPr>
              <a:t> </a:t>
            </a:r>
            <a:r>
              <a:rPr lang="en-CA" sz="1800" dirty="0" err="1">
                <a:solidFill>
                  <a:srgbClr val="000000"/>
                </a:solidFill>
                <a:effectLst/>
                <a:latin typeface="Times New Roman" panose="02020603050405020304" pitchFamily="18" charset="0"/>
                <a:ea typeface="Times New Roman" panose="02020603050405020304" pitchFamily="18" charset="0"/>
              </a:rPr>
              <a:t>Bortnik</a:t>
            </a:r>
            <a:r>
              <a:rPr lang="el-GR" sz="1800" dirty="0">
                <a:solidFill>
                  <a:srgbClr val="000000"/>
                </a:solidFill>
                <a:effectLst/>
                <a:latin typeface="Times New Roman" panose="02020603050405020304" pitchFamily="18" charset="0"/>
                <a:ea typeface="Times New Roman" panose="02020603050405020304" pitchFamily="18" charset="0"/>
              </a:rPr>
              <a:t> (2017)</a:t>
            </a:r>
            <a:endParaRPr lang="el-GR" dirty="0"/>
          </a:p>
        </p:txBody>
      </p:sp>
      <p:sp>
        <p:nvSpPr>
          <p:cNvPr id="17" name="TextBox 16">
            <a:extLst>
              <a:ext uri="{FF2B5EF4-FFF2-40B4-BE49-F238E27FC236}">
                <a16:creationId xmlns:a16="http://schemas.microsoft.com/office/drawing/2014/main" id="{9F590F58-C97A-E7CD-1DC3-AC854E0CE412}"/>
              </a:ext>
            </a:extLst>
          </p:cNvPr>
          <p:cNvSpPr txBox="1"/>
          <p:nvPr/>
        </p:nvSpPr>
        <p:spPr>
          <a:xfrm>
            <a:off x="2289412" y="5649211"/>
            <a:ext cx="9381391" cy="878895"/>
          </a:xfrm>
          <a:prstGeom prst="rect">
            <a:avLst/>
          </a:prstGeom>
          <a:noFill/>
        </p:spPr>
        <p:txBody>
          <a:bodyPr wrap="square">
            <a:spAutoFit/>
          </a:bodyPr>
          <a:lstStyle/>
          <a:p>
            <a:pPr>
              <a:lnSpc>
                <a:spcPct val="150000"/>
              </a:lnSpc>
            </a:pPr>
            <a:r>
              <a:rPr lang="el-G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Εργαστηριακές τεχνικές εμπλουτισμένες με </a:t>
            </a:r>
            <a:r>
              <a:rPr lang="en-C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VR </a:t>
            </a:r>
            <a:r>
              <a:rPr lang="el-G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θα μπορούσαν να συμβάλουν θετικά στην ανάπτυξη δεξιοτήτων όπως αυτής της επιστημονικής παρατήρησης. </a:t>
            </a:r>
            <a:r>
              <a:rPr lang="en-CA" sz="1800" dirty="0" err="1">
                <a:solidFill>
                  <a:srgbClr val="000000"/>
                </a:solidFill>
                <a:effectLst/>
                <a:latin typeface="Times New Roman" panose="02020603050405020304" pitchFamily="18" charset="0"/>
                <a:ea typeface="Times New Roman" panose="02020603050405020304" pitchFamily="18" charset="0"/>
              </a:rPr>
              <a:t>Durukan</a:t>
            </a:r>
            <a:r>
              <a:rPr lang="en-CA" sz="1800" dirty="0">
                <a:solidFill>
                  <a:srgbClr val="000000"/>
                </a:solidFill>
                <a:effectLst/>
                <a:latin typeface="Times New Roman" panose="02020603050405020304" pitchFamily="18" charset="0"/>
                <a:ea typeface="Times New Roman" panose="02020603050405020304" pitchFamily="18" charset="0"/>
              </a:rPr>
              <a:t> </a:t>
            </a:r>
            <a:r>
              <a:rPr lang="el-GR" sz="1800" dirty="0">
                <a:solidFill>
                  <a:srgbClr val="000000"/>
                </a:solidFill>
                <a:effectLst/>
                <a:latin typeface="Times New Roman" panose="02020603050405020304" pitchFamily="18" charset="0"/>
                <a:ea typeface="Times New Roman" panose="02020603050405020304" pitchFamily="18" charset="0"/>
              </a:rPr>
              <a:t>(2018) </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cxnSp>
        <p:nvCxnSpPr>
          <p:cNvPr id="19" name="Ευθύγραμμο βέλος σύνδεσης 18">
            <a:extLst>
              <a:ext uri="{FF2B5EF4-FFF2-40B4-BE49-F238E27FC236}">
                <a16:creationId xmlns:a16="http://schemas.microsoft.com/office/drawing/2014/main" id="{1952BDCD-10E5-E394-91BC-640B44EDAA2C}"/>
              </a:ext>
            </a:extLst>
          </p:cNvPr>
          <p:cNvCxnSpPr>
            <a:cxnSpLocks/>
            <a:stCxn id="22" idx="3"/>
          </p:cNvCxnSpPr>
          <p:nvPr/>
        </p:nvCxnSpPr>
        <p:spPr>
          <a:xfrm>
            <a:off x="267788" y="3259379"/>
            <a:ext cx="2065410" cy="26165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Ευθύγραμμο βέλος σύνδεσης 19">
            <a:extLst>
              <a:ext uri="{FF2B5EF4-FFF2-40B4-BE49-F238E27FC236}">
                <a16:creationId xmlns:a16="http://schemas.microsoft.com/office/drawing/2014/main" id="{A2287271-8B8A-F58A-9D82-2EDBC4C7BE16}"/>
              </a:ext>
            </a:extLst>
          </p:cNvPr>
          <p:cNvCxnSpPr>
            <a:cxnSpLocks/>
            <a:stCxn id="22" idx="4"/>
          </p:cNvCxnSpPr>
          <p:nvPr/>
        </p:nvCxnSpPr>
        <p:spPr>
          <a:xfrm>
            <a:off x="914286" y="3382889"/>
            <a:ext cx="1374330" cy="15154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241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4A5AE-6868-2CDB-D06C-067A3F0B38D1}"/>
            </a:ext>
          </a:extLst>
        </p:cNvPr>
        <p:cNvGrpSpPr/>
        <p:nvPr/>
      </p:nvGrpSpPr>
      <p:grpSpPr>
        <a:xfrm>
          <a:off x="0" y="0"/>
          <a:ext cx="0" cy="0"/>
          <a:chOff x="0" y="0"/>
          <a:chExt cx="0" cy="0"/>
        </a:xfrm>
      </p:grpSpPr>
      <p:sp>
        <p:nvSpPr>
          <p:cNvPr id="23" name="Οβάλ 22">
            <a:extLst>
              <a:ext uri="{FF2B5EF4-FFF2-40B4-BE49-F238E27FC236}">
                <a16:creationId xmlns:a16="http://schemas.microsoft.com/office/drawing/2014/main" id="{18701CEC-C341-46D3-23F5-1269FB9B2F4B}"/>
              </a:ext>
            </a:extLst>
          </p:cNvPr>
          <p:cNvSpPr/>
          <p:nvPr/>
        </p:nvSpPr>
        <p:spPr>
          <a:xfrm>
            <a:off x="3717718" y="1951736"/>
            <a:ext cx="2219057" cy="101968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A1368E0B-6B27-3A89-B7E0-B732FCE9AEC6}"/>
              </a:ext>
            </a:extLst>
          </p:cNvPr>
          <p:cNvSpPr>
            <a:spLocks noGrp="1"/>
          </p:cNvSpPr>
          <p:nvPr>
            <p:ph type="title"/>
          </p:nvPr>
        </p:nvSpPr>
        <p:spPr/>
        <p:txBody>
          <a:bodyPr rtlCol="0"/>
          <a:lstStyle/>
          <a:p>
            <a:pPr rtl="0"/>
            <a:r>
              <a:rPr lang="el-GR" dirty="0"/>
              <a:t>11. Συζήτηση – Προοπτικές 2/2</a:t>
            </a:r>
          </a:p>
        </p:txBody>
      </p:sp>
      <p:sp>
        <p:nvSpPr>
          <p:cNvPr id="15" name="TextBox 14">
            <a:extLst>
              <a:ext uri="{FF2B5EF4-FFF2-40B4-BE49-F238E27FC236}">
                <a16:creationId xmlns:a16="http://schemas.microsoft.com/office/drawing/2014/main" id="{05BDFC70-AE85-5FA2-1677-E317273313E7}"/>
              </a:ext>
            </a:extLst>
          </p:cNvPr>
          <p:cNvSpPr txBox="1"/>
          <p:nvPr/>
        </p:nvSpPr>
        <p:spPr>
          <a:xfrm>
            <a:off x="2195012" y="3950785"/>
            <a:ext cx="9781915" cy="1200329"/>
          </a:xfrm>
          <a:prstGeom prst="rect">
            <a:avLst/>
          </a:prstGeom>
          <a:noFill/>
        </p:spPr>
        <p:txBody>
          <a:bodyPr wrap="square">
            <a:spAutoFit/>
          </a:bodyPr>
          <a:lstStyle/>
          <a:p>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Διαπιστώνεται η δυνατότητα αναθεώρησης της μορφής της εξΑε και του μοντέλου της ανεστραμμένης τάξης όπως την γνωρίζουμε σήμερα. Υπάρχει δυνατότητα δημιουργίας νέων μοντέλων αντίστροφης τάξης που εκμεταλλεύονται τις δυνατότητες της Εικονικής Πραγματικότητας.</a:t>
            </a:r>
          </a:p>
          <a:p>
            <a:endParaRPr lang="el-GR" dirty="0"/>
          </a:p>
        </p:txBody>
      </p:sp>
      <p:sp>
        <p:nvSpPr>
          <p:cNvPr id="16" name="TextBox 15">
            <a:extLst>
              <a:ext uri="{FF2B5EF4-FFF2-40B4-BE49-F238E27FC236}">
                <a16:creationId xmlns:a16="http://schemas.microsoft.com/office/drawing/2014/main" id="{5194FB29-4CE1-9355-22C4-6549F6F4C73A}"/>
              </a:ext>
            </a:extLst>
          </p:cNvPr>
          <p:cNvSpPr txBox="1"/>
          <p:nvPr/>
        </p:nvSpPr>
        <p:spPr>
          <a:xfrm>
            <a:off x="4275013" y="2309215"/>
            <a:ext cx="1123897" cy="369332"/>
          </a:xfrm>
          <a:prstGeom prst="rect">
            <a:avLst/>
          </a:prstGeom>
          <a:noFill/>
        </p:spPr>
        <p:txBody>
          <a:bodyPr wrap="none" rtlCol="0">
            <a:spAutoFit/>
          </a:bodyPr>
          <a:lstStyle/>
          <a:p>
            <a:r>
              <a:rPr lang="el-GR" dirty="0"/>
              <a:t>Το μέλλον</a:t>
            </a:r>
          </a:p>
        </p:txBody>
      </p:sp>
      <p:sp>
        <p:nvSpPr>
          <p:cNvPr id="19" name="Βέλος: Δεξιό 18">
            <a:extLst>
              <a:ext uri="{FF2B5EF4-FFF2-40B4-BE49-F238E27FC236}">
                <a16:creationId xmlns:a16="http://schemas.microsoft.com/office/drawing/2014/main" id="{27D55EC8-3341-83A7-0DF2-CD961EE46A72}"/>
              </a:ext>
            </a:extLst>
          </p:cNvPr>
          <p:cNvSpPr/>
          <p:nvPr/>
        </p:nvSpPr>
        <p:spPr>
          <a:xfrm>
            <a:off x="1476225" y="3207920"/>
            <a:ext cx="624386"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6" name="TextBox 5">
            <a:extLst>
              <a:ext uri="{FF2B5EF4-FFF2-40B4-BE49-F238E27FC236}">
                <a16:creationId xmlns:a16="http://schemas.microsoft.com/office/drawing/2014/main" id="{739A1E09-5D2E-7B09-B833-32A45BF7241C}"/>
              </a:ext>
            </a:extLst>
          </p:cNvPr>
          <p:cNvSpPr txBox="1"/>
          <p:nvPr/>
        </p:nvSpPr>
        <p:spPr>
          <a:xfrm>
            <a:off x="2263191" y="3064373"/>
            <a:ext cx="9781915" cy="646331"/>
          </a:xfrm>
          <a:prstGeom prst="rect">
            <a:avLst/>
          </a:prstGeom>
          <a:noFill/>
        </p:spPr>
        <p:txBody>
          <a:bodyPr wrap="square">
            <a:spAutoFit/>
          </a:bodyPr>
          <a:lstStyle/>
          <a:p>
            <a:r>
              <a:rPr lang="el-GR" dirty="0"/>
              <a:t>Εικάζουμε πως στο μέλλον με τη συνεχόμενη εξέλιξη των τεχνολογιών </a:t>
            </a:r>
            <a:r>
              <a:rPr lang="en-CA" dirty="0"/>
              <a:t>, </a:t>
            </a:r>
            <a:r>
              <a:rPr lang="el-GR" dirty="0"/>
              <a:t>ο κόσμος της εικονικής πραγματικότητας θα γίνει πιο προσιτός στον κόσμο της εκπαίδευσης</a:t>
            </a:r>
          </a:p>
        </p:txBody>
      </p:sp>
      <p:sp>
        <p:nvSpPr>
          <p:cNvPr id="13" name="TextBox 12">
            <a:extLst>
              <a:ext uri="{FF2B5EF4-FFF2-40B4-BE49-F238E27FC236}">
                <a16:creationId xmlns:a16="http://schemas.microsoft.com/office/drawing/2014/main" id="{AF50130B-1442-3819-4F03-5F06684A7091}"/>
              </a:ext>
            </a:extLst>
          </p:cNvPr>
          <p:cNvSpPr txBox="1"/>
          <p:nvPr/>
        </p:nvSpPr>
        <p:spPr>
          <a:xfrm>
            <a:off x="2256512" y="5226458"/>
            <a:ext cx="5147543" cy="923330"/>
          </a:xfrm>
          <a:prstGeom prst="rect">
            <a:avLst/>
          </a:prstGeom>
          <a:noFill/>
        </p:spPr>
        <p:txBody>
          <a:bodyPr wrap="square">
            <a:spAutoFit/>
          </a:bodyPr>
          <a:lstStyle/>
          <a:p>
            <a:r>
              <a:rPr lang="en-CA" dirty="0">
                <a:latin typeface="Times New Roman" panose="02020603050405020304" pitchFamily="18" charset="0"/>
                <a:ea typeface="Times New Roman" panose="02020603050405020304" pitchFamily="18" charset="0"/>
              </a:rPr>
              <a:t>O</a:t>
            </a:r>
            <a:r>
              <a:rPr lang="el-GR" sz="1800" dirty="0">
                <a:effectLst/>
                <a:latin typeface="Times New Roman" panose="02020603050405020304" pitchFamily="18" charset="0"/>
                <a:ea typeface="Times New Roman" panose="02020603050405020304" pitchFamily="18" charset="0"/>
              </a:rPr>
              <a:t> ρόλος της Τεχνητής Νοημοσύνης (ΤΝ) στο μέλλον της εκπαίδευσης με εικονική πραγματικότητα </a:t>
            </a:r>
            <a:r>
              <a:rPr lang="en-CA" sz="1800" dirty="0" err="1">
                <a:effectLst/>
                <a:latin typeface="Times New Roman" panose="02020603050405020304" pitchFamily="18" charset="0"/>
                <a:ea typeface="Times New Roman" panose="02020603050405020304" pitchFamily="18" charset="0"/>
              </a:rPr>
              <a:t>Khritish</a:t>
            </a:r>
            <a:r>
              <a:rPr lang="en-CA" sz="1800" dirty="0">
                <a:effectLst/>
                <a:latin typeface="Times New Roman" panose="02020603050405020304" pitchFamily="18" charset="0"/>
                <a:ea typeface="Times New Roman" panose="02020603050405020304" pitchFamily="18" charset="0"/>
              </a:rPr>
              <a:t> </a:t>
            </a:r>
            <a:r>
              <a:rPr lang="en-CA" sz="1800" dirty="0" err="1">
                <a:effectLst/>
                <a:latin typeface="Times New Roman" panose="02020603050405020304" pitchFamily="18" charset="0"/>
                <a:ea typeface="Times New Roman" panose="02020603050405020304" pitchFamily="18" charset="0"/>
              </a:rPr>
              <a:t>Swargiary</a:t>
            </a:r>
            <a:r>
              <a:rPr lang="el-GR" sz="1800" dirty="0">
                <a:effectLst/>
                <a:latin typeface="Times New Roman" panose="02020603050405020304" pitchFamily="18" charset="0"/>
                <a:ea typeface="Times New Roman" panose="02020603050405020304" pitchFamily="18" charset="0"/>
              </a:rPr>
              <a:t> (2023) </a:t>
            </a:r>
            <a:endParaRPr lang="el-GR" dirty="0"/>
          </a:p>
        </p:txBody>
      </p:sp>
      <p:sp>
        <p:nvSpPr>
          <p:cNvPr id="14" name="TextBox 13">
            <a:extLst>
              <a:ext uri="{FF2B5EF4-FFF2-40B4-BE49-F238E27FC236}">
                <a16:creationId xmlns:a16="http://schemas.microsoft.com/office/drawing/2014/main" id="{3408843E-0A15-7645-3899-B13199456661}"/>
              </a:ext>
            </a:extLst>
          </p:cNvPr>
          <p:cNvSpPr txBox="1"/>
          <p:nvPr/>
        </p:nvSpPr>
        <p:spPr>
          <a:xfrm>
            <a:off x="8161981" y="5383237"/>
            <a:ext cx="2067425" cy="369332"/>
          </a:xfrm>
          <a:prstGeom prst="rect">
            <a:avLst/>
          </a:prstGeom>
          <a:noFill/>
        </p:spPr>
        <p:txBody>
          <a:bodyPr wrap="none" rtlCol="0">
            <a:spAutoFit/>
          </a:bodyPr>
          <a:lstStyle/>
          <a:p>
            <a:r>
              <a:rPr lang="el-GR" dirty="0"/>
              <a:t>Εικονικοί καθηγητές</a:t>
            </a:r>
          </a:p>
        </p:txBody>
      </p:sp>
      <p:sp>
        <p:nvSpPr>
          <p:cNvPr id="20" name="TextBox 19">
            <a:extLst>
              <a:ext uri="{FF2B5EF4-FFF2-40B4-BE49-F238E27FC236}">
                <a16:creationId xmlns:a16="http://schemas.microsoft.com/office/drawing/2014/main" id="{7DCF7D6B-7442-8783-3869-31D1A3F3D7B9}"/>
              </a:ext>
            </a:extLst>
          </p:cNvPr>
          <p:cNvSpPr txBox="1"/>
          <p:nvPr/>
        </p:nvSpPr>
        <p:spPr>
          <a:xfrm>
            <a:off x="8161981" y="5089775"/>
            <a:ext cx="2532616" cy="369332"/>
          </a:xfrm>
          <a:prstGeom prst="rect">
            <a:avLst/>
          </a:prstGeom>
          <a:noFill/>
        </p:spPr>
        <p:txBody>
          <a:bodyPr wrap="none" rtlCol="0">
            <a:spAutoFit/>
          </a:bodyPr>
          <a:lstStyle/>
          <a:p>
            <a:r>
              <a:rPr lang="el-GR" dirty="0"/>
              <a:t>Εξατομικευμένη μάθηση</a:t>
            </a:r>
          </a:p>
        </p:txBody>
      </p:sp>
      <p:sp>
        <p:nvSpPr>
          <p:cNvPr id="24" name="TextBox 23">
            <a:extLst>
              <a:ext uri="{FF2B5EF4-FFF2-40B4-BE49-F238E27FC236}">
                <a16:creationId xmlns:a16="http://schemas.microsoft.com/office/drawing/2014/main" id="{D25DC3EE-731B-0DFF-78CC-0933D51BA9DC}"/>
              </a:ext>
            </a:extLst>
          </p:cNvPr>
          <p:cNvSpPr txBox="1"/>
          <p:nvPr/>
        </p:nvSpPr>
        <p:spPr>
          <a:xfrm>
            <a:off x="8161981" y="6261990"/>
            <a:ext cx="1692515" cy="369332"/>
          </a:xfrm>
          <a:prstGeom prst="rect">
            <a:avLst/>
          </a:prstGeom>
          <a:noFill/>
        </p:spPr>
        <p:txBody>
          <a:bodyPr wrap="none" rtlCol="0">
            <a:spAutoFit/>
          </a:bodyPr>
          <a:lstStyle/>
          <a:p>
            <a:r>
              <a:rPr lang="el-GR" dirty="0"/>
              <a:t>Φυσική γλώσσα</a:t>
            </a:r>
          </a:p>
        </p:txBody>
      </p:sp>
      <p:sp>
        <p:nvSpPr>
          <p:cNvPr id="26" name="TextBox 25">
            <a:extLst>
              <a:ext uri="{FF2B5EF4-FFF2-40B4-BE49-F238E27FC236}">
                <a16:creationId xmlns:a16="http://schemas.microsoft.com/office/drawing/2014/main" id="{5980804F-8A6A-6123-8319-EF66853993F2}"/>
              </a:ext>
            </a:extLst>
          </p:cNvPr>
          <p:cNvSpPr txBox="1"/>
          <p:nvPr/>
        </p:nvSpPr>
        <p:spPr>
          <a:xfrm>
            <a:off x="8161981" y="5691183"/>
            <a:ext cx="2663678" cy="369332"/>
          </a:xfrm>
          <a:prstGeom prst="rect">
            <a:avLst/>
          </a:prstGeom>
          <a:noFill/>
        </p:spPr>
        <p:txBody>
          <a:bodyPr wrap="none" rtlCol="0">
            <a:spAutoFit/>
          </a:bodyPr>
          <a:lstStyle/>
          <a:p>
            <a:r>
              <a:rPr lang="el-GR" dirty="0"/>
              <a:t>Δημιουργία περιεχομένου</a:t>
            </a:r>
          </a:p>
        </p:txBody>
      </p:sp>
      <p:sp>
        <p:nvSpPr>
          <p:cNvPr id="28" name="TextBox 27">
            <a:extLst>
              <a:ext uri="{FF2B5EF4-FFF2-40B4-BE49-F238E27FC236}">
                <a16:creationId xmlns:a16="http://schemas.microsoft.com/office/drawing/2014/main" id="{41156B64-70C3-1AC1-B502-E79D85B6DA8E}"/>
              </a:ext>
            </a:extLst>
          </p:cNvPr>
          <p:cNvSpPr txBox="1"/>
          <p:nvPr/>
        </p:nvSpPr>
        <p:spPr>
          <a:xfrm>
            <a:off x="8161981" y="6552392"/>
            <a:ext cx="2183931" cy="369332"/>
          </a:xfrm>
          <a:prstGeom prst="rect">
            <a:avLst/>
          </a:prstGeom>
          <a:noFill/>
        </p:spPr>
        <p:txBody>
          <a:bodyPr wrap="none" rtlCol="0">
            <a:spAutoFit/>
          </a:bodyPr>
          <a:lstStyle/>
          <a:p>
            <a:r>
              <a:rPr lang="el-GR" dirty="0"/>
              <a:t>Αξιολόγηση μάθησης</a:t>
            </a:r>
          </a:p>
        </p:txBody>
      </p:sp>
      <p:sp>
        <p:nvSpPr>
          <p:cNvPr id="29" name="TextBox 28">
            <a:extLst>
              <a:ext uri="{FF2B5EF4-FFF2-40B4-BE49-F238E27FC236}">
                <a16:creationId xmlns:a16="http://schemas.microsoft.com/office/drawing/2014/main" id="{81A80448-1F61-93EB-72B8-7C3BA9C07CBE}"/>
              </a:ext>
            </a:extLst>
          </p:cNvPr>
          <p:cNvSpPr txBox="1"/>
          <p:nvPr/>
        </p:nvSpPr>
        <p:spPr>
          <a:xfrm>
            <a:off x="8161981" y="5981585"/>
            <a:ext cx="2882136" cy="369332"/>
          </a:xfrm>
          <a:prstGeom prst="rect">
            <a:avLst/>
          </a:prstGeom>
          <a:noFill/>
        </p:spPr>
        <p:txBody>
          <a:bodyPr wrap="none" rtlCol="0">
            <a:spAutoFit/>
          </a:bodyPr>
          <a:lstStyle/>
          <a:p>
            <a:r>
              <a:rPr lang="el-GR" dirty="0"/>
              <a:t>Συναισθηματική υποστήριξη</a:t>
            </a:r>
          </a:p>
        </p:txBody>
      </p:sp>
      <p:sp>
        <p:nvSpPr>
          <p:cNvPr id="35" name="Βέλος: Δεξιό 34">
            <a:extLst>
              <a:ext uri="{FF2B5EF4-FFF2-40B4-BE49-F238E27FC236}">
                <a16:creationId xmlns:a16="http://schemas.microsoft.com/office/drawing/2014/main" id="{2C59E87B-67ED-F8F8-CB3D-57DFC66463DC}"/>
              </a:ext>
            </a:extLst>
          </p:cNvPr>
          <p:cNvSpPr/>
          <p:nvPr/>
        </p:nvSpPr>
        <p:spPr>
          <a:xfrm>
            <a:off x="1476225" y="4025472"/>
            <a:ext cx="624386"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Βέλος: Δεξιό 35">
            <a:extLst>
              <a:ext uri="{FF2B5EF4-FFF2-40B4-BE49-F238E27FC236}">
                <a16:creationId xmlns:a16="http://schemas.microsoft.com/office/drawing/2014/main" id="{0A651BC7-0C06-789B-6B0E-589B91DD898C}"/>
              </a:ext>
            </a:extLst>
          </p:cNvPr>
          <p:cNvSpPr/>
          <p:nvPr/>
        </p:nvSpPr>
        <p:spPr>
          <a:xfrm>
            <a:off x="1497403" y="5274441"/>
            <a:ext cx="624386"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 name="Ευθύγραμμο βέλος σύνδεσης 3">
            <a:extLst>
              <a:ext uri="{FF2B5EF4-FFF2-40B4-BE49-F238E27FC236}">
                <a16:creationId xmlns:a16="http://schemas.microsoft.com/office/drawing/2014/main" id="{B1ACFEDC-C741-3B17-A1F4-D31821F96A3E}"/>
              </a:ext>
            </a:extLst>
          </p:cNvPr>
          <p:cNvCxnSpPr>
            <a:cxnSpLocks/>
            <a:stCxn id="13" idx="3"/>
            <a:endCxn id="20" idx="1"/>
          </p:cNvCxnSpPr>
          <p:nvPr/>
        </p:nvCxnSpPr>
        <p:spPr>
          <a:xfrm flipV="1">
            <a:off x="7404055" y="5274441"/>
            <a:ext cx="757926" cy="4136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Ευθύγραμμο βέλος σύνδεσης 6">
            <a:extLst>
              <a:ext uri="{FF2B5EF4-FFF2-40B4-BE49-F238E27FC236}">
                <a16:creationId xmlns:a16="http://schemas.microsoft.com/office/drawing/2014/main" id="{D3917FF1-1C2A-AE28-1B6F-3B13140130F7}"/>
              </a:ext>
            </a:extLst>
          </p:cNvPr>
          <p:cNvCxnSpPr>
            <a:cxnSpLocks/>
            <a:stCxn id="13" idx="3"/>
            <a:endCxn id="14" idx="1"/>
          </p:cNvCxnSpPr>
          <p:nvPr/>
        </p:nvCxnSpPr>
        <p:spPr>
          <a:xfrm flipV="1">
            <a:off x="7404055" y="5567903"/>
            <a:ext cx="757926" cy="1202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Ευθύγραμμο βέλος σύνδεσης 9">
            <a:extLst>
              <a:ext uri="{FF2B5EF4-FFF2-40B4-BE49-F238E27FC236}">
                <a16:creationId xmlns:a16="http://schemas.microsoft.com/office/drawing/2014/main" id="{6D5B0554-E566-0307-5E20-2B48211DE954}"/>
              </a:ext>
            </a:extLst>
          </p:cNvPr>
          <p:cNvCxnSpPr>
            <a:cxnSpLocks/>
            <a:stCxn id="13" idx="3"/>
            <a:endCxn id="26" idx="1"/>
          </p:cNvCxnSpPr>
          <p:nvPr/>
        </p:nvCxnSpPr>
        <p:spPr>
          <a:xfrm>
            <a:off x="7404055" y="5688123"/>
            <a:ext cx="757926" cy="1877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a:extLst>
              <a:ext uri="{FF2B5EF4-FFF2-40B4-BE49-F238E27FC236}">
                <a16:creationId xmlns:a16="http://schemas.microsoft.com/office/drawing/2014/main" id="{85BFE145-FEC3-02B3-9E8B-5A6FA8084A49}"/>
              </a:ext>
            </a:extLst>
          </p:cNvPr>
          <p:cNvCxnSpPr>
            <a:cxnSpLocks/>
            <a:stCxn id="13" idx="3"/>
            <a:endCxn id="29" idx="1"/>
          </p:cNvCxnSpPr>
          <p:nvPr/>
        </p:nvCxnSpPr>
        <p:spPr>
          <a:xfrm>
            <a:off x="7404055" y="5688123"/>
            <a:ext cx="757926" cy="478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a:extLst>
              <a:ext uri="{FF2B5EF4-FFF2-40B4-BE49-F238E27FC236}">
                <a16:creationId xmlns:a16="http://schemas.microsoft.com/office/drawing/2014/main" id="{3C49AC75-075C-575A-EF8E-DBA1FC8AE66F}"/>
              </a:ext>
            </a:extLst>
          </p:cNvPr>
          <p:cNvCxnSpPr>
            <a:cxnSpLocks/>
            <a:stCxn id="13" idx="3"/>
            <a:endCxn id="24" idx="1"/>
          </p:cNvCxnSpPr>
          <p:nvPr/>
        </p:nvCxnSpPr>
        <p:spPr>
          <a:xfrm>
            <a:off x="7404055" y="5688123"/>
            <a:ext cx="757926" cy="758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Ευθύγραμμο βέλος σύνδεσης 29">
            <a:extLst>
              <a:ext uri="{FF2B5EF4-FFF2-40B4-BE49-F238E27FC236}">
                <a16:creationId xmlns:a16="http://schemas.microsoft.com/office/drawing/2014/main" id="{44849CD9-3219-08E6-8DEC-29191539AA96}"/>
              </a:ext>
            </a:extLst>
          </p:cNvPr>
          <p:cNvCxnSpPr>
            <a:cxnSpLocks/>
            <a:stCxn id="13" idx="3"/>
            <a:endCxn id="28" idx="1"/>
          </p:cNvCxnSpPr>
          <p:nvPr/>
        </p:nvCxnSpPr>
        <p:spPr>
          <a:xfrm>
            <a:off x="7404055" y="5688123"/>
            <a:ext cx="757926" cy="1048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294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r>
              <a:rPr lang="el-GR" sz="3200" dirty="0"/>
              <a:t>Σας ευχαριστώ για την προσοχή σας</a:t>
            </a:r>
          </a:p>
        </p:txBody>
      </p:sp>
    </p:spTree>
    <p:extLst>
      <p:ext uri="{BB962C8B-B14F-4D97-AF65-F5344CB8AC3E}">
        <p14:creationId xmlns:p14="http://schemas.microsoft.com/office/powerpoint/2010/main" val="1457430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p:txBody>
          <a:bodyPr rtlCol="0"/>
          <a:lstStyle/>
          <a:p>
            <a:pPr rtl="0"/>
            <a:r>
              <a:rPr lang="el-GR" dirty="0"/>
              <a:t>1.Σκοπός</a:t>
            </a:r>
          </a:p>
        </p:txBody>
      </p:sp>
      <p:sp>
        <p:nvSpPr>
          <p:cNvPr id="14" name="Σύμβολο κράτησης θέσης περιεχομένου 2"/>
          <p:cNvSpPr>
            <a:spLocks noGrp="1"/>
          </p:cNvSpPr>
          <p:nvPr>
            <p:ph idx="1"/>
          </p:nvPr>
        </p:nvSpPr>
        <p:spPr/>
        <p:txBody>
          <a:bodyPr rtlCol="0">
            <a:noAutofit/>
          </a:bodyPr>
          <a:lstStyle/>
          <a:p>
            <a:pPr>
              <a:lnSpc>
                <a:spcPct val="150000"/>
              </a:lnSpc>
            </a:pPr>
            <a:r>
              <a:rPr lang="el-GR" dirty="0">
                <a:effectLst>
                  <a:outerShdw blurRad="38100" dist="38100" dir="2700000" algn="tl">
                    <a:srgbClr val="000000">
                      <a:alpha val="43137"/>
                    </a:srgbClr>
                  </a:outerShdw>
                </a:effectLst>
                <a:cs typeface="Times New Roman" panose="02020603050405020304" pitchFamily="18" charset="0"/>
              </a:rPr>
              <a:t>Η έρευνα επικεντρώθηκε στον προγραμματισμό, ανάπτυξη, εφαρμογή μιας ολοκληρωμένης παρέμβασης, με τη μέθοδο της ανεστραμμένης τάξης, την ενσωμάτωση διαδραστικού εκπαιδευτικού υλικού και εφαρμογών  εικονικής πραγματικότητας με χρήση γυαλιών VR-google cardboard (εφαρμογής MEL VR ) για το μάθημα της Χημείας Α Λυκείου και ειδικότερα για το κεφάλαιο ΑΤΟΜΑ, η οποία θα αποτιμηθεί από μαθητές Λυκείου αλλά και από τελειόφοιτους του ΠΜΣ , Επιστήμες της Αγωγής - Εξ Αποστάσεως Εκπαίδευση με την χρήση των ΤΠΕ (e-Learning)».</a:t>
            </a:r>
            <a:endParaRPr lang="el-GR"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6538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p:txBody>
          <a:bodyPr rtlCol="0"/>
          <a:lstStyle/>
          <a:p>
            <a:pPr rtl="0"/>
            <a:r>
              <a:rPr lang="el-GR" dirty="0"/>
              <a:t>2.Στόχοι</a:t>
            </a:r>
          </a:p>
        </p:txBody>
      </p:sp>
      <p:sp>
        <p:nvSpPr>
          <p:cNvPr id="14" name="Σύμβολο κράτησης θέσης περιεχομένου 2"/>
          <p:cNvSpPr>
            <a:spLocks noGrp="1"/>
          </p:cNvSpPr>
          <p:nvPr>
            <p:ph idx="1"/>
          </p:nvPr>
        </p:nvSpPr>
        <p:spPr/>
        <p:txBody>
          <a:bodyPr rtlCol="0">
            <a:noAutofit/>
          </a:bodyPr>
          <a:lstStyle/>
          <a:p>
            <a:pPr>
              <a:lnSpc>
                <a:spcPct val="150000"/>
              </a:lnSpc>
            </a:pPr>
            <a:r>
              <a:rPr lang="el-GR" sz="2400" dirty="0">
                <a:effectLst>
                  <a:outerShdw blurRad="38100" dist="38100" dir="2700000" algn="tl">
                    <a:srgbClr val="000000">
                      <a:alpha val="43137"/>
                    </a:srgbClr>
                  </a:outerShdw>
                </a:effectLst>
                <a:cs typeface="Times New Roman" panose="02020603050405020304" pitchFamily="18" charset="0"/>
              </a:rPr>
              <a:t>Σχεδιασμός, στη δημιουργία, υλοποίηση και αποτίμηση ΕΥ για e-Learning περιβάλλον από ειδικούς της εξΑε </a:t>
            </a:r>
          </a:p>
          <a:p>
            <a:pPr>
              <a:lnSpc>
                <a:spcPct val="150000"/>
              </a:lnSpc>
            </a:pPr>
            <a:r>
              <a:rPr lang="el-GR" sz="2400" dirty="0">
                <a:effectLst>
                  <a:outerShdw blurRad="38100" dist="38100" dir="2700000" algn="tl">
                    <a:srgbClr val="000000">
                      <a:alpha val="43137"/>
                    </a:srgbClr>
                  </a:outerShdw>
                </a:effectLst>
                <a:cs typeface="Times New Roman" panose="02020603050405020304" pitchFamily="18" charset="0"/>
              </a:rPr>
              <a:t>Υλοποίηση και στην αποτίμηση παρέμβασης από μαθητές σε σχολική τάξη με εφαρμογή m-</a:t>
            </a:r>
            <a:r>
              <a:rPr lang="el-GR" sz="2400" dirty="0" err="1">
                <a:effectLst>
                  <a:outerShdw blurRad="38100" dist="38100" dir="2700000" algn="tl">
                    <a:srgbClr val="000000">
                      <a:alpha val="43137"/>
                    </a:srgbClr>
                  </a:outerShdw>
                </a:effectLst>
                <a:cs typeface="Times New Roman" panose="02020603050405020304" pitchFamily="18" charset="0"/>
              </a:rPr>
              <a:t>learning</a:t>
            </a:r>
            <a:r>
              <a:rPr lang="el-GR" sz="2400" dirty="0">
                <a:effectLst>
                  <a:outerShdw blurRad="38100" dist="38100" dir="2700000" algn="tl">
                    <a:srgbClr val="000000">
                      <a:alpha val="43137"/>
                    </a:srgbClr>
                  </a:outerShdw>
                </a:effectLst>
                <a:cs typeface="Times New Roman" panose="02020603050405020304" pitchFamily="18" charset="0"/>
              </a:rPr>
              <a:t> VR σε κινητά και γυαλιών VR για το μάθημα της Χημείας. </a:t>
            </a:r>
          </a:p>
          <a:p>
            <a:pPr>
              <a:lnSpc>
                <a:spcPct val="150000"/>
              </a:lnSpc>
            </a:pPr>
            <a:r>
              <a:rPr lang="el-GR" sz="2400" dirty="0">
                <a:effectLst>
                  <a:outerShdw blurRad="38100" dist="38100" dir="2700000" algn="tl">
                    <a:srgbClr val="000000">
                      <a:alpha val="43137"/>
                    </a:srgbClr>
                  </a:outerShdw>
                </a:effectLst>
                <a:cs typeface="Times New Roman" panose="02020603050405020304" pitchFamily="18" charset="0"/>
              </a:rPr>
              <a:t>Διερεύνηση ένα κατάφερε η παρέμβαση να αποσαφηνίσει συγκεκριμένες εσφαλμένες αντιλήψεις των μαθητών.</a:t>
            </a:r>
          </a:p>
          <a:p>
            <a:pPr>
              <a:lnSpc>
                <a:spcPct val="150000"/>
              </a:lnSpc>
            </a:pPr>
            <a:endParaRPr lang="el-GR" sz="24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091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p:txBody>
          <a:bodyPr rtlCol="0"/>
          <a:lstStyle/>
          <a:p>
            <a:pPr rtl="0"/>
            <a:r>
              <a:rPr lang="el-GR" dirty="0"/>
              <a:t>3.Συνεισφορά</a:t>
            </a:r>
          </a:p>
        </p:txBody>
      </p:sp>
      <p:sp>
        <p:nvSpPr>
          <p:cNvPr id="14" name="Σύμβολο κράτησης θέσης περιεχομένου 2"/>
          <p:cNvSpPr>
            <a:spLocks noGrp="1"/>
          </p:cNvSpPr>
          <p:nvPr>
            <p:ph idx="1"/>
          </p:nvPr>
        </p:nvSpPr>
        <p:spPr/>
        <p:txBody>
          <a:bodyPr rtlCol="0"/>
          <a:lstStyle/>
          <a:p>
            <a:pPr algn="ctr"/>
            <a:r>
              <a:rPr lang="el-GR" sz="2400" dirty="0">
                <a:effectLst>
                  <a:outerShdw blurRad="38100" dist="38100" dir="2700000" algn="tl">
                    <a:srgbClr val="000000">
                      <a:alpha val="43137"/>
                    </a:srgbClr>
                  </a:outerShdw>
                </a:effectLst>
              </a:rPr>
              <a:t>Καλές πρακτικές για μια ολοκληρωμένη παρέμβαση συμπληρωματικής σχολικής ΕξΑΕ, σε μαθητές  Λυκείου</a:t>
            </a:r>
          </a:p>
          <a:p>
            <a:pPr lvl="0" algn="ctr"/>
            <a:r>
              <a:rPr lang="el-GR" sz="2400" dirty="0">
                <a:effectLst>
                  <a:outerShdw blurRad="38100" dist="38100" dir="2700000" algn="tl">
                    <a:srgbClr val="000000">
                      <a:alpha val="43137"/>
                    </a:srgbClr>
                  </a:outerShdw>
                </a:effectLst>
                <a:cs typeface="Times New Roman" panose="02020603050405020304" pitchFamily="18" charset="0"/>
              </a:rPr>
              <a:t>Εμπλουτισμός  της ερευνητικής  βιβλιογραφίας για το ΕΥ στα </a:t>
            </a:r>
            <a:r>
              <a:rPr lang="en-US" sz="2400" dirty="0">
                <a:effectLst>
                  <a:outerShdw blurRad="38100" dist="38100" dir="2700000" algn="tl">
                    <a:srgbClr val="000000">
                      <a:alpha val="43137"/>
                    </a:srgbClr>
                  </a:outerShdw>
                </a:effectLst>
                <a:cs typeface="Times New Roman" panose="02020603050405020304" pitchFamily="18" charset="0"/>
              </a:rPr>
              <a:t>e-Learning </a:t>
            </a:r>
            <a:r>
              <a:rPr lang="el-GR" sz="2400" dirty="0">
                <a:effectLst>
                  <a:outerShdw blurRad="38100" dist="38100" dir="2700000" algn="tl">
                    <a:srgbClr val="000000">
                      <a:alpha val="43137"/>
                    </a:srgbClr>
                  </a:outerShdw>
                </a:effectLst>
                <a:cs typeface="Times New Roman" panose="02020603050405020304" pitchFamily="18" charset="0"/>
              </a:rPr>
              <a:t>και </a:t>
            </a:r>
            <a:r>
              <a:rPr lang="en-US" sz="2400" dirty="0">
                <a:effectLst>
                  <a:outerShdw blurRad="38100" dist="38100" dir="2700000" algn="tl">
                    <a:srgbClr val="000000">
                      <a:alpha val="43137"/>
                    </a:srgbClr>
                  </a:outerShdw>
                </a:effectLst>
                <a:cs typeface="Times New Roman" panose="02020603050405020304" pitchFamily="18" charset="0"/>
              </a:rPr>
              <a:t>m-Learning </a:t>
            </a:r>
            <a:r>
              <a:rPr lang="el-GR" sz="2400" dirty="0">
                <a:effectLst>
                  <a:outerShdw blurRad="38100" dist="38100" dir="2700000" algn="tl">
                    <a:srgbClr val="000000">
                      <a:alpha val="43137"/>
                    </a:srgbClr>
                  </a:outerShdw>
                </a:effectLst>
                <a:cs typeface="Times New Roman" panose="02020603050405020304" pitchFamily="18" charset="0"/>
              </a:rPr>
              <a:t>περιβάλλοντα </a:t>
            </a:r>
          </a:p>
          <a:p>
            <a:pPr lvl="0" algn="ctr"/>
            <a:r>
              <a:rPr lang="el-GR" sz="2400" dirty="0">
                <a:effectLst>
                  <a:outerShdw blurRad="38100" dist="38100" dir="2700000" algn="tl">
                    <a:srgbClr val="000000">
                      <a:alpha val="43137"/>
                    </a:srgbClr>
                  </a:outerShdw>
                </a:effectLst>
                <a:cs typeface="Times New Roman" panose="02020603050405020304" pitchFamily="18" charset="0"/>
              </a:rPr>
              <a:t>Διερεύνηση αποτελεσματικότητας εφαρμογής  τεχνολογίας </a:t>
            </a:r>
            <a:r>
              <a:rPr lang="en-CA" sz="2400" dirty="0">
                <a:effectLst>
                  <a:outerShdw blurRad="38100" dist="38100" dir="2700000" algn="tl">
                    <a:srgbClr val="000000">
                      <a:alpha val="43137"/>
                    </a:srgbClr>
                  </a:outerShdw>
                </a:effectLst>
                <a:cs typeface="Times New Roman" panose="02020603050405020304" pitchFamily="18" charset="0"/>
              </a:rPr>
              <a:t>VR </a:t>
            </a:r>
            <a:r>
              <a:rPr lang="el-GR" sz="2400" dirty="0">
                <a:effectLst>
                  <a:outerShdw blurRad="38100" dist="38100" dir="2700000" algn="tl">
                    <a:srgbClr val="000000">
                      <a:alpha val="43137"/>
                    </a:srgbClr>
                  </a:outerShdw>
                </a:effectLst>
                <a:cs typeface="Times New Roman" panose="02020603050405020304" pitchFamily="18" charset="0"/>
              </a:rPr>
              <a:t>κατά την εφαρμογή της μεθόδου της ανεστραμμένης τάξης στην κατανόηση ‘δύσκολων’ εννοιών</a:t>
            </a:r>
            <a:r>
              <a:rPr lang="en-CA" sz="2400" dirty="0">
                <a:effectLst>
                  <a:outerShdw blurRad="38100" dist="38100" dir="2700000" algn="tl">
                    <a:srgbClr val="000000">
                      <a:alpha val="43137"/>
                    </a:srgbClr>
                  </a:outerShdw>
                </a:effectLst>
                <a:cs typeface="Times New Roman" panose="02020603050405020304" pitchFamily="18" charset="0"/>
              </a:rPr>
              <a:t> </a:t>
            </a:r>
            <a:endParaRPr lang="el-GR" sz="2400" dirty="0">
              <a:effectLst>
                <a:outerShdw blurRad="38100" dist="38100" dir="2700000" algn="tl">
                  <a:srgbClr val="000000">
                    <a:alpha val="43137"/>
                  </a:srgbClr>
                </a:outerShdw>
              </a:effectLst>
              <a:cs typeface="Times New Roman" panose="02020603050405020304" pitchFamily="18" charset="0"/>
            </a:endParaRPr>
          </a:p>
        </p:txBody>
      </p:sp>
    </p:spTree>
    <p:extLst>
      <p:ext uri="{BB962C8B-B14F-4D97-AF65-F5344CB8AC3E}">
        <p14:creationId xmlns:p14="http://schemas.microsoft.com/office/powerpoint/2010/main" val="301276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a:xfrm>
            <a:off x="1061796" y="466344"/>
            <a:ext cx="9628632" cy="761956"/>
          </a:xfrm>
        </p:spPr>
        <p:txBody>
          <a:bodyPr rtlCol="0"/>
          <a:lstStyle/>
          <a:p>
            <a:pPr rtl="0"/>
            <a:r>
              <a:rPr lang="el-GR" dirty="0"/>
              <a:t>4.Ερευνητικά ερωτήματα</a:t>
            </a:r>
            <a:r>
              <a:rPr lang="en-CA" dirty="0"/>
              <a:t>  1/3</a:t>
            </a:r>
            <a:endParaRPr lang="el-GR" dirty="0"/>
          </a:p>
        </p:txBody>
      </p:sp>
      <p:sp>
        <p:nvSpPr>
          <p:cNvPr id="14" name="Σύμβολο κράτησης θέσης περιεχομένου 2"/>
          <p:cNvSpPr>
            <a:spLocks noGrp="1"/>
          </p:cNvSpPr>
          <p:nvPr>
            <p:ph idx="1"/>
          </p:nvPr>
        </p:nvSpPr>
        <p:spPr/>
        <p:txBody>
          <a:bodyPr rtlCol="0"/>
          <a:lstStyle/>
          <a:p>
            <a:r>
              <a:rPr lang="el-GR" sz="2400" dirty="0">
                <a:effectLst>
                  <a:outerShdw blurRad="38100" dist="38100" dir="2700000" algn="tl">
                    <a:srgbClr val="000000">
                      <a:alpha val="43137"/>
                    </a:srgbClr>
                  </a:outerShdw>
                </a:effectLst>
              </a:rPr>
              <a:t>Το εκπαιδευτικό υλικό ακολουθεί τις αρχές και την μεθοδολογία που χαρακτηρίζουν την εξ αποστάσεως μάθηση; </a:t>
            </a:r>
            <a:endParaRPr lang="en-CA" sz="2400" dirty="0">
              <a:effectLst>
                <a:outerShdw blurRad="38100" dist="38100" dir="2700000" algn="tl">
                  <a:srgbClr val="000000">
                    <a:alpha val="43137"/>
                  </a:srgbClr>
                </a:outerShdw>
              </a:effectLst>
            </a:endParaRPr>
          </a:p>
          <a:p>
            <a:r>
              <a:rPr lang="el-GR" sz="2400" dirty="0">
                <a:effectLst>
                  <a:outerShdw blurRad="38100" dist="38100" dir="2700000" algn="tl">
                    <a:srgbClr val="000000">
                      <a:alpha val="43137"/>
                    </a:srgbClr>
                  </a:outerShdw>
                </a:effectLst>
                <a:cs typeface="Times New Roman" panose="02020603050405020304" pitchFamily="18" charset="0"/>
              </a:rPr>
              <a:t>Η δημιουργία του εκπαιδευτικού υλικού έχει πραγματοποιηθεί σύμφωνα με τις αρχές της Πολυμεσικής Μάθησης; </a:t>
            </a:r>
          </a:p>
        </p:txBody>
      </p:sp>
      <p:sp>
        <p:nvSpPr>
          <p:cNvPr id="2" name="TextBox 1">
            <a:extLst>
              <a:ext uri="{FF2B5EF4-FFF2-40B4-BE49-F238E27FC236}">
                <a16:creationId xmlns:a16="http://schemas.microsoft.com/office/drawing/2014/main" id="{7A97BA26-4FB8-C1B2-CF15-8633276E26F7}"/>
              </a:ext>
            </a:extLst>
          </p:cNvPr>
          <p:cNvSpPr txBox="1"/>
          <p:nvPr/>
        </p:nvSpPr>
        <p:spPr>
          <a:xfrm>
            <a:off x="2292360" y="1228300"/>
            <a:ext cx="6770187" cy="738664"/>
          </a:xfrm>
          <a:prstGeom prst="rect">
            <a:avLst/>
          </a:prstGeom>
          <a:noFill/>
        </p:spPr>
        <p:txBody>
          <a:bodyPr wrap="none" rtlCol="0">
            <a:spAutoFit/>
          </a:bodyPr>
          <a:lstStyle/>
          <a:p>
            <a:r>
              <a:rPr lang="el-GR" sz="24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Κύριο εκπαιδευτικό υλικό (περιβάλλον </a:t>
            </a:r>
            <a:r>
              <a:rPr lang="en-US" sz="24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e-Learning</a:t>
            </a:r>
            <a:r>
              <a:rPr lang="el-GR" sz="24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endParaRPr lang="en-GB" sz="24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endParaRPr>
          </a:p>
          <a:p>
            <a:endParaRPr lang="el-GR" dirty="0"/>
          </a:p>
        </p:txBody>
      </p:sp>
    </p:spTree>
    <p:extLst>
      <p:ext uri="{BB962C8B-B14F-4D97-AF65-F5344CB8AC3E}">
        <p14:creationId xmlns:p14="http://schemas.microsoft.com/office/powerpoint/2010/main" val="3766153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a:xfrm>
            <a:off x="952614" y="466344"/>
            <a:ext cx="9628632" cy="761956"/>
          </a:xfrm>
        </p:spPr>
        <p:txBody>
          <a:bodyPr rtlCol="0"/>
          <a:lstStyle/>
          <a:p>
            <a:pPr rtl="0"/>
            <a:r>
              <a:rPr lang="el-GR" dirty="0"/>
              <a:t>4.Ερευνητικά ερωτήματα</a:t>
            </a:r>
            <a:r>
              <a:rPr lang="en-CA" dirty="0"/>
              <a:t>  2/3</a:t>
            </a:r>
            <a:endParaRPr lang="el-GR" dirty="0"/>
          </a:p>
        </p:txBody>
      </p:sp>
      <p:sp>
        <p:nvSpPr>
          <p:cNvPr id="14" name="Σύμβολο κράτησης θέσης περιεχομένου 2"/>
          <p:cNvSpPr>
            <a:spLocks noGrp="1"/>
          </p:cNvSpPr>
          <p:nvPr>
            <p:ph idx="1"/>
          </p:nvPr>
        </p:nvSpPr>
        <p:spPr>
          <a:xfrm>
            <a:off x="1280160" y="2190749"/>
            <a:ext cx="9628632" cy="4496654"/>
          </a:xfrm>
        </p:spPr>
        <p:txBody>
          <a:bodyPr rtlCol="0">
            <a:normAutofit fontScale="92500" lnSpcReduction="10000"/>
          </a:bodyPr>
          <a:lstStyle/>
          <a:p>
            <a:r>
              <a:rPr lang="el-GR" sz="2400" dirty="0">
                <a:effectLst>
                  <a:outerShdw blurRad="38100" dist="38100" dir="2700000" algn="tl">
                    <a:srgbClr val="000000">
                      <a:alpha val="43137"/>
                    </a:srgbClr>
                  </a:outerShdw>
                </a:effectLst>
              </a:rPr>
              <a:t>Ποιες είναι οι απόψεις των μαθητών για αυτή την καινοτόμο προσέγγιση στη διδασκαλία της Χημείας.</a:t>
            </a:r>
          </a:p>
          <a:p>
            <a:r>
              <a:rPr lang="el-GR" sz="2400" dirty="0">
                <a:effectLst>
                  <a:outerShdw blurRad="38100" dist="38100" dir="2700000" algn="tl">
                    <a:srgbClr val="000000">
                      <a:alpha val="43137"/>
                    </a:srgbClr>
                  </a:outerShdw>
                </a:effectLst>
              </a:rPr>
              <a:t>Ποιες είναι οι αντιλήψεις τους σχετικά με τη χρηστικότητα και την ελκυστικότητα της χρήσης VR στην εκπαιδευτική αυτή παρέμβαση.; </a:t>
            </a:r>
          </a:p>
          <a:p>
            <a:r>
              <a:rPr lang="el-GR" sz="2400" dirty="0">
                <a:effectLst>
                  <a:outerShdw blurRad="38100" dist="38100" dir="2700000" algn="tl">
                    <a:srgbClr val="000000">
                      <a:alpha val="43137"/>
                    </a:srgbClr>
                  </a:outerShdw>
                </a:effectLst>
              </a:rPr>
              <a:t>Η VR παρέμβαση οδηγεί σε μαθησιακά αποτελέσματα; </a:t>
            </a:r>
          </a:p>
          <a:p>
            <a:r>
              <a:rPr lang="el-GR" sz="2400" dirty="0">
                <a:effectLst>
                  <a:outerShdw blurRad="38100" dist="38100" dir="2700000" algn="tl">
                    <a:srgbClr val="000000">
                      <a:alpha val="43137"/>
                    </a:srgbClr>
                  </a:outerShdw>
                </a:effectLst>
              </a:rPr>
              <a:t>Υπάρχουν προβλήματα ή αστοχίες στο σχεδιασμό της παρέμβασης; </a:t>
            </a:r>
          </a:p>
          <a:p>
            <a:r>
              <a:rPr lang="el-GR" sz="2400" dirty="0">
                <a:effectLst>
                  <a:outerShdw blurRad="38100" dist="38100" dir="2700000" algn="tl">
                    <a:srgbClr val="000000">
                      <a:alpha val="43137"/>
                    </a:srgbClr>
                  </a:outerShdw>
                </a:effectLst>
              </a:rPr>
              <a:t>Ποια είναι τα δυνατά σημεία της παρέμβασης; </a:t>
            </a:r>
          </a:p>
          <a:p>
            <a:r>
              <a:rPr lang="el-GR" sz="2400" dirty="0">
                <a:effectLst>
                  <a:outerShdw blurRad="38100" dist="38100" dir="2700000" algn="tl">
                    <a:srgbClr val="000000">
                      <a:alpha val="43137"/>
                    </a:srgbClr>
                  </a:outerShdw>
                </a:effectLst>
              </a:rPr>
              <a:t>Ποια είναι τα αδύνατα σημεία της παρέμβασης; </a:t>
            </a:r>
          </a:p>
          <a:p>
            <a:r>
              <a:rPr lang="el-GR" sz="2400" dirty="0">
                <a:effectLst>
                  <a:outerShdw blurRad="38100" dist="38100" dir="2700000" algn="tl">
                    <a:srgbClr val="000000">
                      <a:alpha val="43137"/>
                    </a:srgbClr>
                  </a:outerShdw>
                </a:effectLst>
              </a:rPr>
              <a:t>Έχουν διατυπωθεί συστάσεις για τροποποιήσεις που θα συμβάλουν στην τροποποίηση και εξέλιξη της παρέμβασης.; </a:t>
            </a:r>
          </a:p>
        </p:txBody>
      </p:sp>
      <p:sp>
        <p:nvSpPr>
          <p:cNvPr id="2" name="TextBox 1">
            <a:extLst>
              <a:ext uri="{FF2B5EF4-FFF2-40B4-BE49-F238E27FC236}">
                <a16:creationId xmlns:a16="http://schemas.microsoft.com/office/drawing/2014/main" id="{7A97BA26-4FB8-C1B2-CF15-8633276E26F7}"/>
              </a:ext>
            </a:extLst>
          </p:cNvPr>
          <p:cNvSpPr txBox="1"/>
          <p:nvPr/>
        </p:nvSpPr>
        <p:spPr>
          <a:xfrm>
            <a:off x="4325876" y="1228300"/>
            <a:ext cx="2212529" cy="738664"/>
          </a:xfrm>
          <a:prstGeom prst="rect">
            <a:avLst/>
          </a:prstGeom>
          <a:noFill/>
        </p:spPr>
        <p:txBody>
          <a:bodyPr wrap="none" rtlCol="0">
            <a:spAutoFit/>
          </a:bodyPr>
          <a:lstStyle/>
          <a:p>
            <a:r>
              <a:rPr lang="el-GR" sz="24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Παρέμβαση </a:t>
            </a:r>
            <a:r>
              <a:rPr lang="en-CA" sz="24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VR</a:t>
            </a:r>
            <a:r>
              <a:rPr lang="el-GR" sz="24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endParaRPr lang="en-GB" sz="24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endParaRPr>
          </a:p>
          <a:p>
            <a:endParaRPr lang="el-GR" dirty="0"/>
          </a:p>
        </p:txBody>
      </p:sp>
    </p:spTree>
    <p:extLst>
      <p:ext uri="{BB962C8B-B14F-4D97-AF65-F5344CB8AC3E}">
        <p14:creationId xmlns:p14="http://schemas.microsoft.com/office/powerpoint/2010/main" val="2132676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a:xfrm>
            <a:off x="1020853" y="466344"/>
            <a:ext cx="9628632" cy="761956"/>
          </a:xfrm>
        </p:spPr>
        <p:txBody>
          <a:bodyPr rtlCol="0"/>
          <a:lstStyle/>
          <a:p>
            <a:pPr rtl="0"/>
            <a:r>
              <a:rPr lang="el-GR" dirty="0"/>
              <a:t>4.Ερευνητικά ερωτήματα</a:t>
            </a:r>
            <a:r>
              <a:rPr lang="en-CA" dirty="0"/>
              <a:t>  3/3</a:t>
            </a:r>
            <a:endParaRPr lang="el-GR" dirty="0"/>
          </a:p>
        </p:txBody>
      </p:sp>
      <p:sp>
        <p:nvSpPr>
          <p:cNvPr id="14" name="Σύμβολο κράτησης θέσης περιεχομένου 2"/>
          <p:cNvSpPr>
            <a:spLocks noGrp="1"/>
          </p:cNvSpPr>
          <p:nvPr>
            <p:ph idx="1"/>
          </p:nvPr>
        </p:nvSpPr>
        <p:spPr>
          <a:xfrm>
            <a:off x="1280160" y="2190749"/>
            <a:ext cx="9628632" cy="4496654"/>
          </a:xfrm>
        </p:spPr>
        <p:txBody>
          <a:bodyPr rtlCol="0">
            <a:normAutofit/>
          </a:bodyPr>
          <a:lstStyle/>
          <a:p>
            <a:r>
              <a:rPr lang="el-GR" sz="2400" dirty="0">
                <a:effectLst>
                  <a:outerShdw blurRad="38100" dist="38100" dir="2700000" algn="tl">
                    <a:srgbClr val="000000">
                      <a:alpha val="43137"/>
                    </a:srgbClr>
                  </a:outerShdw>
                </a:effectLst>
              </a:rPr>
              <a:t>κατάφερε η VR παρέμβαση να διαλευκάνει κάποιες παρανοήσεις – προ υπάρχουσες αντιλήψεις των μαθητών</a:t>
            </a:r>
          </a:p>
        </p:txBody>
      </p:sp>
      <p:sp>
        <p:nvSpPr>
          <p:cNvPr id="2" name="TextBox 1">
            <a:extLst>
              <a:ext uri="{FF2B5EF4-FFF2-40B4-BE49-F238E27FC236}">
                <a16:creationId xmlns:a16="http://schemas.microsoft.com/office/drawing/2014/main" id="{7A97BA26-4FB8-C1B2-CF15-8633276E26F7}"/>
              </a:ext>
            </a:extLst>
          </p:cNvPr>
          <p:cNvSpPr txBox="1"/>
          <p:nvPr/>
        </p:nvSpPr>
        <p:spPr>
          <a:xfrm>
            <a:off x="4325876" y="1228300"/>
            <a:ext cx="2035814" cy="738664"/>
          </a:xfrm>
          <a:prstGeom prst="rect">
            <a:avLst/>
          </a:prstGeom>
          <a:noFill/>
        </p:spPr>
        <p:txBody>
          <a:bodyPr wrap="none" rtlCol="0">
            <a:spAutoFit/>
          </a:bodyPr>
          <a:lstStyle/>
          <a:p>
            <a:r>
              <a:rPr lang="el-GR" sz="24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Εφαρμογή </a:t>
            </a:r>
            <a:r>
              <a:rPr lang="en-CA" sz="24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VR</a:t>
            </a:r>
            <a:r>
              <a:rPr lang="el-GR" sz="24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endParaRPr lang="en-GB" sz="24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endParaRPr>
          </a:p>
          <a:p>
            <a:endParaRPr lang="el-GR" dirty="0"/>
          </a:p>
        </p:txBody>
      </p:sp>
    </p:spTree>
    <p:extLst>
      <p:ext uri="{BB962C8B-B14F-4D97-AF65-F5344CB8AC3E}">
        <p14:creationId xmlns:p14="http://schemas.microsoft.com/office/powerpoint/2010/main" val="3184984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p:cNvSpPr>
          <p:nvPr>
            <p:ph type="title"/>
          </p:nvPr>
        </p:nvSpPr>
        <p:spPr>
          <a:xfrm>
            <a:off x="993557" y="466343"/>
            <a:ext cx="9628632" cy="1362113"/>
          </a:xfrm>
        </p:spPr>
        <p:txBody>
          <a:bodyPr rtlCol="0"/>
          <a:lstStyle/>
          <a:p>
            <a:pPr rtl="0"/>
            <a:r>
              <a:rPr lang="el-GR" dirty="0"/>
              <a:t>5.Δομή εργασίας</a:t>
            </a:r>
          </a:p>
        </p:txBody>
      </p:sp>
      <p:sp>
        <p:nvSpPr>
          <p:cNvPr id="14" name="Σύμβολο κράτησης θέσης περιεχομένου 2"/>
          <p:cNvSpPr>
            <a:spLocks noGrp="1"/>
          </p:cNvSpPr>
          <p:nvPr>
            <p:ph idx="1"/>
          </p:nvPr>
        </p:nvSpPr>
        <p:spPr>
          <a:xfrm>
            <a:off x="120101" y="2149806"/>
            <a:ext cx="3291840" cy="4708194"/>
          </a:xfrm>
        </p:spPr>
        <p:txBody>
          <a:bodyPr rtlCol="0">
            <a:normAutofit/>
          </a:bodyPr>
          <a:lstStyle/>
          <a:p>
            <a:pPr algn="ctr"/>
            <a:r>
              <a:rPr lang="el-GR" sz="2400" dirty="0">
                <a:effectLst>
                  <a:outerShdw blurRad="38100" dist="38100" dir="2700000" algn="tl">
                    <a:srgbClr val="000000">
                      <a:alpha val="43137"/>
                    </a:srgbClr>
                  </a:outerShdw>
                </a:effectLst>
              </a:rPr>
              <a:t>Θεωρητικό πλαίσιο</a:t>
            </a:r>
          </a:p>
          <a:p>
            <a:pPr marL="0" indent="0" algn="ctr">
              <a:buNone/>
            </a:pPr>
            <a:endParaRPr lang="el-GR" sz="2400" dirty="0">
              <a:effectLst>
                <a:outerShdw blurRad="38100" dist="38100" dir="2700000" algn="tl">
                  <a:srgbClr val="000000">
                    <a:alpha val="43137"/>
                  </a:srgbClr>
                </a:outerShdw>
              </a:effectLst>
              <a:cs typeface="Times New Roman" panose="02020603050405020304" pitchFamily="18" charset="0"/>
            </a:endParaRPr>
          </a:p>
          <a:p>
            <a:pPr marL="0" indent="0" algn="ctr">
              <a:buNone/>
            </a:pPr>
            <a:endParaRPr lang="el-GR" sz="2400" dirty="0">
              <a:effectLst>
                <a:outerShdw blurRad="38100" dist="38100" dir="2700000" algn="tl">
                  <a:srgbClr val="000000">
                    <a:alpha val="43137"/>
                  </a:srgbClr>
                </a:outerShdw>
              </a:effectLst>
              <a:cs typeface="Times New Roman" panose="02020603050405020304" pitchFamily="18" charset="0"/>
            </a:endParaRPr>
          </a:p>
          <a:p>
            <a:pPr lvl="0" algn="ctr"/>
            <a:r>
              <a:rPr lang="el-GR" sz="2400" dirty="0">
                <a:effectLst>
                  <a:outerShdw blurRad="38100" dist="38100" dir="2700000" algn="tl">
                    <a:srgbClr val="000000">
                      <a:alpha val="43137"/>
                    </a:srgbClr>
                  </a:outerShdw>
                </a:effectLst>
                <a:cs typeface="Times New Roman" panose="02020603050405020304" pitchFamily="18" charset="0"/>
              </a:rPr>
              <a:t>Εκπαιδευτικό υλικό</a:t>
            </a:r>
          </a:p>
          <a:p>
            <a:pPr marL="0" lvl="0" indent="0" algn="ctr">
              <a:buNone/>
            </a:pPr>
            <a:endParaRPr lang="el-GR" sz="2400" dirty="0">
              <a:effectLst>
                <a:outerShdw blurRad="38100" dist="38100" dir="2700000" algn="tl">
                  <a:srgbClr val="000000">
                    <a:alpha val="43137"/>
                  </a:srgbClr>
                </a:outerShdw>
              </a:effectLst>
              <a:cs typeface="Times New Roman" panose="02020603050405020304" pitchFamily="18" charset="0"/>
            </a:endParaRPr>
          </a:p>
          <a:p>
            <a:pPr marL="0" lvl="0" indent="0" algn="ctr">
              <a:buNone/>
            </a:pPr>
            <a:endParaRPr lang="el-GR" sz="2400" dirty="0">
              <a:effectLst>
                <a:outerShdw blurRad="38100" dist="38100" dir="2700000" algn="tl">
                  <a:srgbClr val="000000">
                    <a:alpha val="43137"/>
                  </a:srgbClr>
                </a:outerShdw>
              </a:effectLst>
              <a:cs typeface="Times New Roman" panose="02020603050405020304" pitchFamily="18" charset="0"/>
            </a:endParaRPr>
          </a:p>
          <a:p>
            <a:pPr lvl="0" algn="ctr"/>
            <a:r>
              <a:rPr lang="el-GR" sz="2400" dirty="0">
                <a:effectLst>
                  <a:outerShdw blurRad="38100" dist="38100" dir="2700000" algn="tl">
                    <a:srgbClr val="000000">
                      <a:alpha val="43137"/>
                    </a:srgbClr>
                  </a:outerShdw>
                </a:effectLst>
                <a:cs typeface="Times New Roman" panose="02020603050405020304" pitchFamily="18" charset="0"/>
              </a:rPr>
              <a:t>Παρέμβαση </a:t>
            </a:r>
            <a:r>
              <a:rPr lang="en-CA" sz="2400" dirty="0">
                <a:effectLst>
                  <a:outerShdw blurRad="38100" dist="38100" dir="2700000" algn="tl">
                    <a:srgbClr val="000000">
                      <a:alpha val="43137"/>
                    </a:srgbClr>
                  </a:outerShdw>
                </a:effectLst>
                <a:cs typeface="Times New Roman" panose="02020603050405020304" pitchFamily="18" charset="0"/>
              </a:rPr>
              <a:t>VR </a:t>
            </a:r>
            <a:r>
              <a:rPr lang="el-GR" sz="2400" dirty="0">
                <a:effectLst>
                  <a:outerShdw blurRad="38100" dist="38100" dir="2700000" algn="tl">
                    <a:srgbClr val="000000">
                      <a:alpha val="43137"/>
                    </a:srgbClr>
                  </a:outerShdw>
                </a:effectLst>
                <a:cs typeface="Times New Roman" panose="02020603050405020304" pitchFamily="18" charset="0"/>
              </a:rPr>
              <a:t>(ανεστραμμένη τάξη)</a:t>
            </a:r>
          </a:p>
          <a:p>
            <a:pPr lvl="0" algn="ctr"/>
            <a:endParaRPr lang="el-GR" sz="2400" dirty="0">
              <a:effectLst>
                <a:outerShdw blurRad="38100" dist="38100" dir="2700000" algn="tl">
                  <a:srgbClr val="000000">
                    <a:alpha val="43137"/>
                  </a:srgbClr>
                </a:outerShdw>
              </a:effectLst>
              <a:cs typeface="Times New Roman" panose="02020603050405020304" pitchFamily="18" charset="0"/>
            </a:endParaRPr>
          </a:p>
        </p:txBody>
      </p:sp>
      <p:sp>
        <p:nvSpPr>
          <p:cNvPr id="2" name="TextBox 1">
            <a:extLst>
              <a:ext uri="{FF2B5EF4-FFF2-40B4-BE49-F238E27FC236}">
                <a16:creationId xmlns:a16="http://schemas.microsoft.com/office/drawing/2014/main" id="{C2AD7803-A77B-3B1D-381B-6BBD699C9131}"/>
              </a:ext>
            </a:extLst>
          </p:cNvPr>
          <p:cNvSpPr txBox="1"/>
          <p:nvPr/>
        </p:nvSpPr>
        <p:spPr>
          <a:xfrm>
            <a:off x="4134231" y="3904132"/>
            <a:ext cx="7684730" cy="1754326"/>
          </a:xfrm>
          <a:prstGeom prst="rect">
            <a:avLst/>
          </a:prstGeom>
          <a:noFill/>
        </p:spPr>
        <p:txBody>
          <a:bodyPr wrap="square" rtlCol="0">
            <a:spAutoFit/>
          </a:bodyPr>
          <a:lstStyle/>
          <a:p>
            <a:pPr marL="285750" indent="-285750" algn="just">
              <a:buFont typeface="Arial" panose="020B0604020202020204" pitchFamily="34" charset="0"/>
              <a:buChar char="•"/>
            </a:pP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Σχεδιασμός, υλοποίηση και αποτίμηση (από ειδικούς της εξΑε) του εκπαιδευτικού υλικού της εργασίας </a:t>
            </a:r>
          </a:p>
          <a:p>
            <a:pPr marL="285750" indent="-285750" algn="just">
              <a:buFont typeface="Arial" panose="020B0604020202020204" pitchFamily="34" charset="0"/>
              <a:buChar char="•"/>
            </a:pP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Παρουσίαση των δεδομένων της έρευνας</a:t>
            </a:r>
          </a:p>
          <a:p>
            <a:pPr marL="285750" indent="-285750" algn="just">
              <a:buFont typeface="Arial" panose="020B0604020202020204" pitchFamily="34" charset="0"/>
              <a:buChar char="•"/>
            </a:pP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Συμπεράσματα </a:t>
            </a:r>
          </a:p>
          <a:p>
            <a:pPr algn="just"/>
            <a:endPar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l-GR" dirty="0"/>
          </a:p>
        </p:txBody>
      </p:sp>
      <p:sp>
        <p:nvSpPr>
          <p:cNvPr id="3" name="TextBox 2">
            <a:extLst>
              <a:ext uri="{FF2B5EF4-FFF2-40B4-BE49-F238E27FC236}">
                <a16:creationId xmlns:a16="http://schemas.microsoft.com/office/drawing/2014/main" id="{E99157A6-1860-CC30-D0AF-54B94312E5BD}"/>
              </a:ext>
            </a:extLst>
          </p:cNvPr>
          <p:cNvSpPr txBox="1"/>
          <p:nvPr/>
        </p:nvSpPr>
        <p:spPr>
          <a:xfrm>
            <a:off x="4134231" y="5468327"/>
            <a:ext cx="7684730" cy="923330"/>
          </a:xfrm>
          <a:prstGeom prst="rect">
            <a:avLst/>
          </a:prstGeom>
          <a:noFill/>
        </p:spPr>
        <p:txBody>
          <a:bodyPr wrap="square" rtlCol="0">
            <a:spAutoFit/>
          </a:bodyPr>
          <a:lstStyle/>
          <a:p>
            <a:pPr marL="285750" indent="-285750" algn="just">
              <a:buFont typeface="Arial" panose="020B0604020202020204" pitchFamily="34" charset="0"/>
              <a:buChar char="•"/>
            </a:pP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Σχεδιασμός, υλοποίηση και αποτίμηση (από μαθητές) της </a:t>
            </a:r>
            <a:r>
              <a:rPr lang="en-CA"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VR </a:t>
            </a: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παρέμβασης</a:t>
            </a:r>
          </a:p>
          <a:p>
            <a:pPr marL="285750" indent="-285750" algn="just">
              <a:buFont typeface="Arial" panose="020B0604020202020204" pitchFamily="34" charset="0"/>
              <a:buChar char="•"/>
            </a:pP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Παρουσίαση των δεδομένων της έρευνας</a:t>
            </a:r>
          </a:p>
          <a:p>
            <a:pPr marL="285750" indent="-285750" algn="just">
              <a:buFont typeface="Arial" panose="020B0604020202020204" pitchFamily="34" charset="0"/>
              <a:buChar char="•"/>
            </a:pP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Σύνοψη - Συμπεράσματα - Συνεισφορά</a:t>
            </a:r>
          </a:p>
        </p:txBody>
      </p:sp>
      <p:sp>
        <p:nvSpPr>
          <p:cNvPr id="4" name="TextBox 3">
            <a:extLst>
              <a:ext uri="{FF2B5EF4-FFF2-40B4-BE49-F238E27FC236}">
                <a16:creationId xmlns:a16="http://schemas.microsoft.com/office/drawing/2014/main" id="{F146DC9C-F7CD-CE10-E083-1B8B99884A07}"/>
              </a:ext>
            </a:extLst>
          </p:cNvPr>
          <p:cNvSpPr txBox="1"/>
          <p:nvPr/>
        </p:nvSpPr>
        <p:spPr>
          <a:xfrm>
            <a:off x="4134231" y="2149806"/>
            <a:ext cx="7684730" cy="1754326"/>
          </a:xfrm>
          <a:prstGeom prst="rect">
            <a:avLst/>
          </a:prstGeom>
          <a:noFill/>
        </p:spPr>
        <p:txBody>
          <a:bodyPr wrap="square" rtlCol="0">
            <a:spAutoFit/>
          </a:bodyPr>
          <a:lstStyle/>
          <a:p>
            <a:pPr marL="285750" indent="-285750" algn="just">
              <a:buFont typeface="Arial" panose="020B0604020202020204" pitchFamily="34" charset="0"/>
              <a:buChar char="•"/>
            </a:pP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Η εξ αποστάσεως εκπαίδευση</a:t>
            </a:r>
          </a:p>
          <a:p>
            <a:pPr marL="285750" indent="-285750" algn="just">
              <a:buFont typeface="Arial" panose="020B0604020202020204" pitchFamily="34" charset="0"/>
              <a:buChar char="•"/>
            </a:pP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μοντέλο της «Ανεστραμμένης Τάξης»</a:t>
            </a:r>
          </a:p>
          <a:p>
            <a:pPr marL="285750" indent="-285750" algn="just">
              <a:buFont typeface="Arial" panose="020B0604020202020204" pitchFamily="34" charset="0"/>
              <a:buChar char="•"/>
            </a:pP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Εικονική πραγματικότητα</a:t>
            </a:r>
          </a:p>
          <a:p>
            <a:pPr marL="285750" indent="-285750" algn="just">
              <a:buFont typeface="Arial" panose="020B0604020202020204" pitchFamily="34" charset="0"/>
              <a:buChar char="•"/>
            </a:pP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Διδασκαλία της Χημείας </a:t>
            </a:r>
          </a:p>
          <a:p>
            <a:pPr algn="just"/>
            <a:endPar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994169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Εκπαιδευτικά θέματα 16x9">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0525417_TF03462902_TF03462902" id="{83FC9EF6-3E43-452E-AFB3-D075EF265CD9}" vid="{6594177A-2A4C-4CF8-9AD4-A89940E56309}"/>
    </a:ext>
  </a:extLst>
</a:theme>
</file>

<file path=ppt/theme/theme2.xml><?xml version="1.0" encoding="utf-8"?>
<a:theme xmlns:a="http://schemas.openxmlformats.org/drawingml/2006/main" name="Θέμα του Offic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Παρουσίαση εκπαιδευτικών θεμάτων, σχεδίαση με ζωγραφιές σε μαυροπίνακα (ευρείας οθόνης)</Template>
  <TotalTime>18711</TotalTime>
  <Words>1766</Words>
  <Application>Microsoft Office PowerPoint</Application>
  <PresentationFormat>Ευρεία οθόνη</PresentationFormat>
  <Paragraphs>227</Paragraphs>
  <Slides>23</Slides>
  <Notes>22</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23</vt:i4>
      </vt:variant>
    </vt:vector>
  </HeadingPairs>
  <TitlesOfParts>
    <vt:vector size="29" baseType="lpstr">
      <vt:lpstr>Arial</vt:lpstr>
      <vt:lpstr>Book Antiqua</vt:lpstr>
      <vt:lpstr>Calibri</vt:lpstr>
      <vt:lpstr>Times New Roman</vt:lpstr>
      <vt:lpstr>Wingdings</vt:lpstr>
      <vt:lpstr>Εκπαιδευτικά θέματα 16x9</vt:lpstr>
      <vt:lpstr>«Σχεδιασμός, υλοποίηση και αποτίμηση ολοκληρωμένης παρέμβασης, συμπληρωματικής σχολικής ΕξΑΕ με εκπαιδευτικό υλικό και εφαρμογές εικονικής πραγματικότητας (VR-google cardboard), για το μάθημα της Χημείας Α Λυκείου με τη μέθοδο της ανεστραμμένης τάξης»</vt:lpstr>
      <vt:lpstr>Ευχαριστίες</vt:lpstr>
      <vt:lpstr>1.Σκοπός</vt:lpstr>
      <vt:lpstr>2.Στόχοι</vt:lpstr>
      <vt:lpstr>3.Συνεισφορά</vt:lpstr>
      <vt:lpstr>4.Ερευνητικά ερωτήματα  1/3</vt:lpstr>
      <vt:lpstr>4.Ερευνητικά ερωτήματα  2/3</vt:lpstr>
      <vt:lpstr>4.Ερευνητικά ερωτήματα  3/3</vt:lpstr>
      <vt:lpstr>5.Δομή εργασίας</vt:lpstr>
      <vt:lpstr>6.Θεωρητικό πλαίσιο 1/2</vt:lpstr>
      <vt:lpstr>6.Θεωρητικό πλαίσιο 2/2</vt:lpstr>
      <vt:lpstr>7. Στάδια εφαρμογής Αντίστροφης τάξης 1/2</vt:lpstr>
      <vt:lpstr>Προσθέστε τίτλο διαφάνειας - 1</vt:lpstr>
      <vt:lpstr>8. Παρουσίαση ΕΥ 1/2</vt:lpstr>
      <vt:lpstr>8. Παρουσίαση ΕΥ 2/2</vt:lpstr>
      <vt:lpstr>9. Αποτίμηση 1/4 </vt:lpstr>
      <vt:lpstr>9. Αποτίμηση 2/4 </vt:lpstr>
      <vt:lpstr>9. Αποτίμηση 3/4</vt:lpstr>
      <vt:lpstr>9. Αποτίμηση 4/4</vt:lpstr>
      <vt:lpstr>10. Συμπεράσματα</vt:lpstr>
      <vt:lpstr>11. Συζήτηση – Προοπτικές 1/2</vt:lpstr>
      <vt:lpstr>11. Συζήτηση – Προοπτικές 2/2</vt:lpstr>
      <vt:lpstr>Σας ευχαριστώ για την προσοχή σας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Διάταξη τίτλου</dc:title>
  <dc:creator>chris none</dc:creator>
  <cp:lastModifiedBy>chris none</cp:lastModifiedBy>
  <cp:revision>69</cp:revision>
  <dcterms:created xsi:type="dcterms:W3CDTF">2024-01-18T19:01:12Z</dcterms:created>
  <dcterms:modified xsi:type="dcterms:W3CDTF">2024-03-09T09:57:16Z</dcterms:modified>
</cp:coreProperties>
</file>