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19"/>
  </p:notesMasterIdLst>
  <p:sldIdLst>
    <p:sldId id="1482" r:id="rId2"/>
    <p:sldId id="2023" r:id="rId3"/>
    <p:sldId id="2013" r:id="rId4"/>
    <p:sldId id="2021" r:id="rId5"/>
    <p:sldId id="2014" r:id="rId6"/>
    <p:sldId id="2020" r:id="rId7"/>
    <p:sldId id="2012" r:id="rId8"/>
    <p:sldId id="2024" r:id="rId9"/>
    <p:sldId id="2016" r:id="rId10"/>
    <p:sldId id="2025" r:id="rId11"/>
    <p:sldId id="2022" r:id="rId12"/>
    <p:sldId id="2026" r:id="rId13"/>
    <p:sldId id="2027" r:id="rId14"/>
    <p:sldId id="2028" r:id="rId15"/>
    <p:sldId id="2015" r:id="rId16"/>
    <p:sldId id="2018" r:id="rId17"/>
    <p:sldId id="2019" r:id="rId18"/>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0CCAF"/>
    <a:srgbClr val="FFA54B"/>
    <a:srgbClr val="FFFFCC"/>
    <a:srgbClr val="931B1B"/>
    <a:srgbClr val="EDBE9B"/>
    <a:srgbClr val="ADDB7B"/>
    <a:srgbClr val="F4F694"/>
    <a:srgbClr val="FFAD5B"/>
    <a:srgbClr val="FF9933"/>
    <a:srgbClr val="FFFF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958" autoAdjust="0"/>
    <p:restoredTop sz="89528" autoAdjust="0"/>
  </p:normalViewPr>
  <p:slideViewPr>
    <p:cSldViewPr>
      <p:cViewPr>
        <p:scale>
          <a:sx n="84" d="100"/>
          <a:sy n="84" d="100"/>
        </p:scale>
        <p:origin x="-1258" y="187"/>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dirty="0" smtClean="0"/>
              <a:t> </a:t>
            </a:r>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4/4/2024</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4/4/2024</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4/4/2024</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4/4/2024</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4/4/2024</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4/4/2024</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4/4/2024</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4/4/2024</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4/4/2024</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4/4/2024</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chamilo.datacenter.uoc.gr/metchamilo/main/lp/lp_controller.php?cidReq=DIPLWMATIKHERGASIAPAPADAKHELENH&amp;id_session=0&amp;gidReq=0&amp;gradebook=0&amp;origin"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741144" y="1084772"/>
            <a:ext cx="6430090" cy="1872208"/>
          </a:xfrm>
        </p:spPr>
        <p:txBody>
          <a:bodyPr>
            <a:noAutofit/>
          </a:bodyPr>
          <a:lstStyle/>
          <a:p>
            <a:pPr algn="ctr"/>
            <a:r>
              <a:rPr lang="el-GR" sz="2800" dirty="0" smtClean="0"/>
              <a:t>Σχεδιασμός εκπαιδευτικού υλικού με την μέθοδο της Εξ Αποστάσεως Εκπαίδευσης, για την χρήση των ανακυκλώσιμων υλικών στο νηπιαγωγείο.</a:t>
            </a:r>
            <a:endParaRPr lang="el-GR" sz="2800" b="1" dirty="0"/>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604896" y="251187"/>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baseline="0">
                <a:ln>
                  <a:noFill/>
                </a:ln>
                <a:solidFill>
                  <a:schemeClr val="tx1"/>
                </a:solidFill>
                <a:effectLst/>
                <a:latin typeface="Book Antiqua" pitchFamily="18" charset="0"/>
                <a:ea typeface="Times New Roman" pitchFamily="18" charset="0"/>
                <a:cs typeface="Arial" pitchFamily="34" charset="0"/>
              </a:rPr>
              <a:t>,</a:t>
            </a:r>
            <a:r>
              <a:rPr kumimoji="0" lang="el-GR" sz="2000" b="0" i="1" u="none" strike="noStrike" cap="none" normalizeH="0">
                <a:ln>
                  <a:noFill/>
                </a:ln>
                <a:solidFill>
                  <a:schemeClr val="tx1"/>
                </a:solidFill>
                <a:effectLst/>
                <a:latin typeface="Book Antiqua" pitchFamily="18" charset="0"/>
                <a:ea typeface="Times New Roman" pitchFamily="18" charset="0"/>
                <a:cs typeface="Arial" pitchFamily="34" charset="0"/>
              </a:rPr>
              <a:t> 2024</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69379" y="3483916"/>
            <a:ext cx="6840760" cy="584775"/>
          </a:xfrm>
          <a:prstGeom prst="rect">
            <a:avLst/>
          </a:prstGeom>
        </p:spPr>
        <p:txBody>
          <a:bodyPr wrap="square">
            <a:spAutoFit/>
          </a:bodyPr>
          <a:lstStyle/>
          <a:p>
            <a:pPr algn="ctr"/>
            <a:r>
              <a:rPr lang="el-GR" sz="3200" dirty="0" smtClean="0"/>
              <a:t>Παπαδάκη Ελένη</a:t>
            </a:r>
            <a:endParaRPr lang="el-GR" sz="3200" dirty="0"/>
          </a:p>
        </p:txBody>
      </p:sp>
      <p:graphicFrame>
        <p:nvGraphicFramePr>
          <p:cNvPr id="2" name="Πίνακας 1"/>
          <p:cNvGraphicFramePr>
            <a:graphicFrameLocks noGrp="1"/>
          </p:cNvGraphicFramePr>
          <p:nvPr>
            <p:extLst>
              <p:ext uri="{D42A27DB-BD31-4B8C-83A1-F6EECF244321}">
                <p14:modId xmlns:p14="http://schemas.microsoft.com/office/powerpoint/2010/main" val="935561510"/>
              </p:ext>
            </p:extLst>
          </p:nvPr>
        </p:nvGraphicFramePr>
        <p:xfrm>
          <a:off x="1908189" y="5015409"/>
          <a:ext cx="6096000" cy="370840"/>
        </p:xfrm>
        <a:graphic>
          <a:graphicData uri="http://schemas.openxmlformats.org/drawingml/2006/table">
            <a:tbl>
              <a:tblPr firstRow="1" bandRow="1">
                <a:tableStyleId>{5C22544A-7EE6-4342-B048-85BDC9FD1C3A}</a:tableStyleId>
              </a:tblPr>
              <a:tblGrid>
                <a:gridCol w="2032000">
                  <a:extLst>
                    <a:ext uri="{9D8B030D-6E8A-4147-A177-3AD203B41FA5}">
                      <a16:colId xmlns="" xmlns:a16="http://schemas.microsoft.com/office/drawing/2014/main" val="20000"/>
                    </a:ext>
                  </a:extLst>
                </a:gridCol>
                <a:gridCol w="2032000">
                  <a:extLst>
                    <a:ext uri="{9D8B030D-6E8A-4147-A177-3AD203B41FA5}">
                      <a16:colId xmlns="" xmlns:a16="http://schemas.microsoft.com/office/drawing/2014/main" val="20001"/>
                    </a:ext>
                  </a:extLst>
                </a:gridCol>
                <a:gridCol w="2032000">
                  <a:extLst>
                    <a:ext uri="{9D8B030D-6E8A-4147-A177-3AD203B41FA5}">
                      <a16:colId xmlns="" xmlns:a16="http://schemas.microsoft.com/office/drawing/2014/main" val="20002"/>
                    </a:ext>
                  </a:extLst>
                </a:gridCol>
              </a:tblGrid>
              <a:tr h="370840">
                <a:tc>
                  <a:txBody>
                    <a:bodyPr/>
                    <a:lstStyle/>
                    <a:p>
                      <a:endParaRPr lang="el-GR" sz="1800" b="1" kern="1200" dirty="0">
                        <a:solidFill>
                          <a:schemeClr val="lt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l-GR" sz="1800" b="1" kern="1200" dirty="0">
                        <a:solidFill>
                          <a:schemeClr val="lt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l-GR" sz="1800" b="1" kern="1200" dirty="0" smtClean="0">
                          <a:solidFill>
                            <a:schemeClr val="lt1"/>
                          </a:solidFill>
                          <a:latin typeface="Times New Roman" panose="02020603050405020304" pitchFamily="18" charset="0"/>
                          <a:ea typeface="+mn-ea"/>
                          <a:cs typeface="Times New Roman" panose="02020603050405020304" pitchFamily="18" charset="0"/>
                        </a:rPr>
                        <a:t>Μ</a:t>
                      </a:r>
                      <a:endParaRPr lang="el-GR" sz="1800" b="1" kern="1200" dirty="0">
                        <a:solidFill>
                          <a:schemeClr val="lt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0000"/>
                  </a:ext>
                </a:extLst>
              </a:tr>
            </a:tbl>
          </a:graphicData>
        </a:graphic>
      </p:graphicFrame>
      <p:sp>
        <p:nvSpPr>
          <p:cNvPr id="13" name="9 - Ορθογώνιο"/>
          <p:cNvSpPr/>
          <p:nvPr/>
        </p:nvSpPr>
        <p:spPr>
          <a:xfrm>
            <a:off x="1535809" y="4544582"/>
            <a:ext cx="6840760" cy="369332"/>
          </a:xfrm>
          <a:prstGeom prst="rect">
            <a:avLst/>
          </a:prstGeom>
        </p:spPr>
        <p:txBody>
          <a:bodyPr wrap="square">
            <a:spAutoFit/>
          </a:bodyPr>
          <a:lstStyle/>
          <a:p>
            <a:pPr algn="ctr"/>
            <a:r>
              <a:rPr lang="el-GR" sz="1800" dirty="0"/>
              <a:t>Επιτροπή Κρίσης ΔΕ</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611560" y="1484784"/>
            <a:ext cx="8208912" cy="4692179"/>
          </a:xfrm>
        </p:spPr>
        <p:txBody>
          <a:bodyPr>
            <a:normAutofit fontScale="77500" lnSpcReduction="20000"/>
          </a:bodyPr>
          <a:lstStyle/>
          <a:p>
            <a:pPr marL="0" indent="0">
              <a:buNone/>
            </a:pPr>
            <a:r>
              <a:rPr lang="el-GR" sz="2800" dirty="0" smtClean="0"/>
              <a:t>Εδώ μπορούμε να πατήσουμε αυτόν το σύνδεσμο ώστε να συνδεθούμε με το περιβάλλον του </a:t>
            </a:r>
            <a:endParaRPr lang="en-US" sz="2800" dirty="0"/>
          </a:p>
          <a:p>
            <a:pPr marL="0" indent="0">
              <a:buNone/>
            </a:pPr>
            <a:r>
              <a:rPr lang="en-US" sz="2800" dirty="0" err="1" smtClean="0"/>
              <a:t>chamillo</a:t>
            </a:r>
            <a:r>
              <a:rPr lang="en-US" sz="2800" dirty="0" smtClean="0"/>
              <a:t>.</a:t>
            </a:r>
          </a:p>
          <a:p>
            <a:pPr marL="0" indent="0">
              <a:buNone/>
            </a:pPr>
            <a:r>
              <a:rPr lang="en-US" dirty="0">
                <a:hlinkClick r:id="rId2"/>
              </a:rPr>
              <a:t>http://chamilo.datacenter.uoc.gr/metchamilo/main/lp/lp_controller.php?cidReq=DIPLWMATIKHERGASIAPAPADAKHELENH&amp;id_session=0&amp;gidReq=0&amp;gradebook=0&amp;origin</a:t>
            </a:r>
            <a:r>
              <a:rPr lang="en-US" dirty="0" smtClean="0"/>
              <a:t>=</a:t>
            </a:r>
            <a:endParaRPr lang="el-GR" dirty="0" smtClean="0"/>
          </a:p>
          <a:p>
            <a:pPr marL="0" indent="0">
              <a:buNone/>
            </a:pPr>
            <a:endParaRPr lang="el-GR" dirty="0"/>
          </a:p>
        </p:txBody>
      </p:sp>
    </p:spTree>
    <p:extLst>
      <p:ext uri="{BB962C8B-B14F-4D97-AF65-F5344CB8AC3E}">
        <p14:creationId xmlns:p14="http://schemas.microsoft.com/office/powerpoint/2010/main" val="1148751492"/>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188640"/>
            <a:ext cx="7848872" cy="765652"/>
          </a:xfrm>
        </p:spPr>
        <p:txBody>
          <a:bodyPr>
            <a:noAutofit/>
          </a:bodyPr>
          <a:lstStyle/>
          <a:p>
            <a:r>
              <a:rPr lang="el-GR" sz="3600" dirty="0"/>
              <a:t/>
            </a:r>
            <a:br>
              <a:rPr lang="el-GR" sz="3600" dirty="0"/>
            </a:br>
            <a:r>
              <a:rPr lang="el-GR" sz="3600" dirty="0"/>
              <a:t>7β. Παρουσίαση του βασικού μέρους της </a:t>
            </a:r>
            <a:r>
              <a:rPr lang="el-GR" sz="3600" dirty="0" smtClean="0"/>
              <a:t>εργασίας</a:t>
            </a:r>
            <a:endParaRPr lang="el-GR" sz="3600" b="1" dirty="0">
              <a:solidFill>
                <a:srgbClr val="FF0000"/>
              </a:solidFill>
            </a:endParaRPr>
          </a:p>
        </p:txBody>
      </p:sp>
      <p:sp>
        <p:nvSpPr>
          <p:cNvPr id="4" name="9 - Ορθογώνιο"/>
          <p:cNvSpPr/>
          <p:nvPr/>
        </p:nvSpPr>
        <p:spPr>
          <a:xfrm>
            <a:off x="611560" y="1226544"/>
            <a:ext cx="8180971" cy="5262979"/>
          </a:xfrm>
          <a:prstGeom prst="rect">
            <a:avLst/>
          </a:prstGeom>
        </p:spPr>
        <p:txBody>
          <a:bodyPr wrap="square">
            <a:spAutoFit/>
          </a:bodyPr>
          <a:lstStyle/>
          <a:p>
            <a:pPr algn="just"/>
            <a:r>
              <a:rPr lang="el-GR" dirty="0" smtClean="0"/>
              <a:t>Στην εργασία αυτή γίνεται αναφορά για </a:t>
            </a:r>
            <a:r>
              <a:rPr lang="el-GR" dirty="0"/>
              <a:t>:</a:t>
            </a:r>
            <a:endParaRPr lang="el-GR" dirty="0" smtClean="0"/>
          </a:p>
          <a:p>
            <a:pPr marL="457200" indent="-457200" algn="just">
              <a:buFont typeface="Wingdings" pitchFamily="2" charset="2"/>
              <a:buChar char="§"/>
            </a:pPr>
            <a:r>
              <a:rPr lang="el-GR" dirty="0" smtClean="0"/>
              <a:t>Περιβάλλον σύμφωνα με τον </a:t>
            </a:r>
            <a:r>
              <a:rPr lang="el-GR" dirty="0" err="1" smtClean="0"/>
              <a:t>Μαδρίδη</a:t>
            </a:r>
            <a:r>
              <a:rPr lang="el-GR" dirty="0" smtClean="0"/>
              <a:t> </a:t>
            </a:r>
            <a:r>
              <a:rPr lang="en-US" dirty="0" smtClean="0"/>
              <a:t>et all </a:t>
            </a:r>
            <a:r>
              <a:rPr lang="el-GR" dirty="0" smtClean="0"/>
              <a:t>(2008) αφορά την ποικιλία της ζωής σε όλες τις μορφές τα επίπεδα και τους συνδυασμούς τους. Ενώ στην καθημερινή ζωή θεωρείται το σύνολο των φυτικών και ζωικών οργανισμών. </a:t>
            </a:r>
          </a:p>
          <a:p>
            <a:pPr marL="457200" indent="-457200" algn="just">
              <a:buFont typeface="Wingdings" pitchFamily="2" charset="2"/>
              <a:buChar char="§"/>
            </a:pPr>
            <a:r>
              <a:rPr lang="el-GR" dirty="0" smtClean="0"/>
              <a:t>Η περιβαλλοντική εκπαίδευση πρέπει να κινητοποιήσει και να ευαισθητοποιήσει τους πολίτες σχετικά με το ότι αλληλοεξαρτάται η φύση με όλους τους τομείς ανάπτυξης των αστικών και αγροτικών τοπίων, για να αναπτύξουν γνώσεις και δεξιότητες, ώστε να προστατεύσουν τον πλανήτη. Το να </a:t>
            </a:r>
            <a:r>
              <a:rPr lang="el-GR" dirty="0"/>
              <a:t>κατανοήσουν </a:t>
            </a:r>
            <a:r>
              <a:rPr lang="el-GR" dirty="0" smtClean="0"/>
              <a:t>το περιβάλλον αλλά και τα προβλήματα που υπάρχουν σε αυτό είναι στόχοι της περιβαλλοντικής εκπαίδευσης που είναι καλό να υλοποιούνται από μικρές ηλικίες.</a:t>
            </a:r>
            <a:endParaRPr lang="el-GR" dirty="0"/>
          </a:p>
        </p:txBody>
      </p:sp>
    </p:spTree>
    <p:extLst>
      <p:ext uri="{BB962C8B-B14F-4D97-AF65-F5344CB8AC3E}">
        <p14:creationId xmlns:p14="http://schemas.microsoft.com/office/powerpoint/2010/main" val="334816451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611560" y="1268760"/>
            <a:ext cx="8280920" cy="5256584"/>
          </a:xfrm>
        </p:spPr>
        <p:txBody>
          <a:bodyPr>
            <a:noAutofit/>
          </a:bodyPr>
          <a:lstStyle/>
          <a:p>
            <a:pPr algn="just">
              <a:buFont typeface="Wingdings" pitchFamily="2" charset="2"/>
              <a:buChar char="§"/>
            </a:pPr>
            <a:r>
              <a:rPr lang="el-GR" sz="2200" dirty="0" smtClean="0">
                <a:latin typeface="Times New Roman" pitchFamily="18" charset="0"/>
                <a:cs typeface="Times New Roman" pitchFamily="18" charset="0"/>
              </a:rPr>
              <a:t>Αντιλήψεις εκπαιδευτικών για την περιβαλλοντική εκπαίδευση.</a:t>
            </a:r>
          </a:p>
          <a:p>
            <a:pPr marL="0" indent="0" algn="just">
              <a:buNone/>
            </a:pPr>
            <a:r>
              <a:rPr lang="el-GR" sz="2200" dirty="0" smtClean="0">
                <a:latin typeface="Times New Roman" pitchFamily="18" charset="0"/>
                <a:cs typeface="Times New Roman" pitchFamily="18" charset="0"/>
              </a:rPr>
              <a:t>Οι </a:t>
            </a:r>
            <a:r>
              <a:rPr lang="en-US" sz="2200" dirty="0" err="1" smtClean="0">
                <a:latin typeface="Times New Roman" pitchFamily="18" charset="0"/>
                <a:cs typeface="Times New Roman" pitchFamily="18" charset="0"/>
              </a:rPr>
              <a:t>Adawian</a:t>
            </a:r>
            <a:r>
              <a:rPr lang="en-US" sz="2200" dirty="0" smtClean="0">
                <a:latin typeface="Times New Roman" pitchFamily="18" charset="0"/>
                <a:cs typeface="Times New Roman" pitchFamily="18" charset="0"/>
              </a:rPr>
              <a:t> </a:t>
            </a:r>
            <a:r>
              <a:rPr lang="el-GR" sz="2200" dirty="0" smtClean="0">
                <a:latin typeface="Times New Roman" pitchFamily="18" charset="0"/>
                <a:cs typeface="Times New Roman" pitchFamily="18" charset="0"/>
              </a:rPr>
              <a:t> και </a:t>
            </a:r>
            <a:r>
              <a:rPr lang="en-US" sz="2200" dirty="0" err="1" smtClean="0">
                <a:latin typeface="Times New Roman" pitchFamily="18" charset="0"/>
                <a:cs typeface="Times New Roman" pitchFamily="18" charset="0"/>
              </a:rPr>
              <a:t>Norizan</a:t>
            </a:r>
            <a:r>
              <a:rPr lang="el-GR" sz="2200" dirty="0" smtClean="0">
                <a:latin typeface="Times New Roman" pitchFamily="18" charset="0"/>
                <a:cs typeface="Times New Roman" pitchFamily="18" charset="0"/>
              </a:rPr>
              <a:t> (2012) διαπίστωσαν ότι οι εκπαιδευτικοί που είναι εν ενεργεία έχουν αρκετές γνώσεις σχετικά με την περιβαλλοντική εκπαίδευση αλλά δεν την έχουν κατανοήσει. Οι </a:t>
            </a:r>
            <a:r>
              <a:rPr lang="en-US" sz="2200" dirty="0" err="1" smtClean="0">
                <a:latin typeface="Times New Roman" pitchFamily="18" charset="0"/>
                <a:cs typeface="Times New Roman" pitchFamily="18" charset="0"/>
              </a:rPr>
              <a:t>Gan</a:t>
            </a:r>
            <a:r>
              <a:rPr lang="en-US" sz="2200" dirty="0" smtClean="0">
                <a:latin typeface="Times New Roman" pitchFamily="18" charset="0"/>
                <a:cs typeface="Times New Roman" pitchFamily="18" charset="0"/>
              </a:rPr>
              <a:t> </a:t>
            </a:r>
            <a:r>
              <a:rPr lang="el-GR" sz="2200" dirty="0" smtClean="0">
                <a:latin typeface="Times New Roman" pitchFamily="18" charset="0"/>
                <a:cs typeface="Times New Roman" pitchFamily="18" charset="0"/>
              </a:rPr>
              <a:t>και </a:t>
            </a:r>
            <a:r>
              <a:rPr lang="en-US" sz="2200" dirty="0" smtClean="0">
                <a:latin typeface="Times New Roman" pitchFamily="18" charset="0"/>
                <a:cs typeface="Times New Roman" pitchFamily="18" charset="0"/>
              </a:rPr>
              <a:t>Gal</a:t>
            </a:r>
            <a:r>
              <a:rPr lang="el-GR" sz="2200" dirty="0" smtClean="0">
                <a:latin typeface="Times New Roman" pitchFamily="18" charset="0"/>
                <a:cs typeface="Times New Roman" pitchFamily="18" charset="0"/>
              </a:rPr>
              <a:t> (2018) διαπίστωσαν ότι πολλοί εκπαιδευτικοί που η αυτοεκτίμηση τους ήταν θετική σχετικά με την περιβαλλοντική εκπαίδευση είχαν θετική στάση απέναντι στην περιβαλλοντική εκπαίδευση.</a:t>
            </a:r>
          </a:p>
          <a:p>
            <a:pPr algn="just">
              <a:buFont typeface="Wingdings" pitchFamily="2" charset="2"/>
              <a:buChar char="§"/>
            </a:pPr>
            <a:r>
              <a:rPr lang="el-GR" sz="2200" dirty="0" smtClean="0">
                <a:latin typeface="Times New Roman" pitchFamily="18" charset="0"/>
                <a:cs typeface="Times New Roman" pitchFamily="18" charset="0"/>
              </a:rPr>
              <a:t>Απόψεις μαθητών για την περιβαλλοντική εκπαίδευση. </a:t>
            </a:r>
          </a:p>
          <a:p>
            <a:pPr marL="0" indent="0" algn="just">
              <a:buNone/>
            </a:pPr>
            <a:r>
              <a:rPr lang="el-GR" sz="2200" dirty="0" smtClean="0">
                <a:latin typeface="Times New Roman" pitchFamily="18" charset="0"/>
                <a:cs typeface="Times New Roman" pitchFamily="18" charset="0"/>
              </a:rPr>
              <a:t>Οι μαθητές έχουν σοβαρές ελλείψεις σε ότι αφορά το περιβάλλον.</a:t>
            </a:r>
            <a:endParaRPr lang="el-GR" sz="2200" dirty="0">
              <a:latin typeface="Times New Roman" pitchFamily="18" charset="0"/>
              <a:cs typeface="Times New Roman" pitchFamily="18" charset="0"/>
            </a:endParaRPr>
          </a:p>
        </p:txBody>
      </p:sp>
    </p:spTree>
    <p:extLst>
      <p:ext uri="{BB962C8B-B14F-4D97-AF65-F5344CB8AC3E}">
        <p14:creationId xmlns:p14="http://schemas.microsoft.com/office/powerpoint/2010/main" val="325082403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611560" y="1340768"/>
            <a:ext cx="8208912" cy="5112568"/>
          </a:xfrm>
        </p:spPr>
        <p:txBody>
          <a:bodyPr>
            <a:normAutofit fontScale="47500" lnSpcReduction="20000"/>
          </a:bodyPr>
          <a:lstStyle/>
          <a:p>
            <a:pPr>
              <a:buFont typeface="Wingdings" pitchFamily="2" charset="2"/>
              <a:buChar char="§"/>
            </a:pPr>
            <a:r>
              <a:rPr lang="el-GR" dirty="0" smtClean="0">
                <a:latin typeface="Times New Roman" pitchFamily="18" charset="0"/>
                <a:cs typeface="Times New Roman" pitchFamily="18" charset="0"/>
              </a:rPr>
              <a:t>Ανακύκλωση</a:t>
            </a:r>
          </a:p>
          <a:p>
            <a:pPr marL="0" indent="0">
              <a:buNone/>
            </a:pPr>
            <a:r>
              <a:rPr lang="el-GR" dirty="0" smtClean="0">
                <a:latin typeface="Times New Roman" pitchFamily="18" charset="0"/>
                <a:cs typeface="Times New Roman" pitchFamily="18" charset="0"/>
              </a:rPr>
              <a:t>Σύμφωνα με την </a:t>
            </a:r>
            <a:r>
              <a:rPr lang="el-GR" dirty="0" err="1" smtClean="0">
                <a:latin typeface="Times New Roman" pitchFamily="18" charset="0"/>
                <a:cs typeface="Times New Roman" pitchFamily="18" charset="0"/>
              </a:rPr>
              <a:t>Γκουτέλα</a:t>
            </a:r>
            <a:r>
              <a:rPr lang="el-GR" dirty="0" smtClean="0">
                <a:latin typeface="Times New Roman" pitchFamily="18" charset="0"/>
                <a:cs typeface="Times New Roman" pitchFamily="18" charset="0"/>
              </a:rPr>
              <a:t> (2020) η ανακύκλωση είναι τα απορρίμματα τα οποία επεξεργάζονται και μετατρέπονται σε πρώτες ύλες και στην συνέχεια γίνονται υλικά αγαθά.</a:t>
            </a:r>
          </a:p>
          <a:p>
            <a:pPr>
              <a:buFont typeface="Wingdings" pitchFamily="2" charset="2"/>
              <a:buChar char="§"/>
            </a:pPr>
            <a:r>
              <a:rPr lang="el-GR" dirty="0" smtClean="0">
                <a:latin typeface="Times New Roman" pitchFamily="18" charset="0"/>
                <a:cs typeface="Times New Roman" pitchFamily="18" charset="0"/>
              </a:rPr>
              <a:t>Ανακύκλωση στην τάξη</a:t>
            </a:r>
          </a:p>
          <a:p>
            <a:pPr marL="0" indent="0">
              <a:buNone/>
            </a:pPr>
            <a:r>
              <a:rPr lang="el-GR" dirty="0" smtClean="0">
                <a:latin typeface="Times New Roman" pitchFamily="18" charset="0"/>
                <a:cs typeface="Times New Roman" pitchFamily="18" charset="0"/>
              </a:rPr>
              <a:t>Η ανακύκλωση στην τάξη πρέπει να ξεκινάει από την νηπιακή ηλικία και η διδασκαλία της πρέπει να γίνεται τόσο σε πρακτικό κομμάτι όσο σε θεωρητικό. Σε θεωρητικό επίπεδο τα παιδιά θα πρέπει να κατανοήσουν την έννοια της ανακύκλωσης και σε πρακτικό επίπεδο αξιοποιούν την γνώσεις που έχουν </a:t>
            </a:r>
            <a:r>
              <a:rPr lang="el-GR" dirty="0" err="1" smtClean="0">
                <a:latin typeface="Times New Roman" pitchFamily="18" charset="0"/>
                <a:cs typeface="Times New Roman" pitchFamily="18" charset="0"/>
              </a:rPr>
              <a:t>προσκομήσει</a:t>
            </a:r>
            <a:r>
              <a:rPr lang="el-GR" dirty="0" smtClean="0">
                <a:latin typeface="Times New Roman" pitchFamily="18" charset="0"/>
                <a:cs typeface="Times New Roman" pitchFamily="18" charset="0"/>
              </a:rPr>
              <a:t>.</a:t>
            </a:r>
          </a:p>
          <a:p>
            <a:pPr marL="0" indent="0">
              <a:buNone/>
            </a:pPr>
            <a:endParaRPr lang="el-GR" dirty="0">
              <a:latin typeface="Times New Roman" pitchFamily="18" charset="0"/>
              <a:cs typeface="Times New Roman" pitchFamily="18" charset="0"/>
            </a:endParaRPr>
          </a:p>
        </p:txBody>
      </p:sp>
    </p:spTree>
    <p:extLst>
      <p:ext uri="{BB962C8B-B14F-4D97-AF65-F5344CB8AC3E}">
        <p14:creationId xmlns:p14="http://schemas.microsoft.com/office/powerpoint/2010/main" val="225558909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628650" y="1340768"/>
            <a:ext cx="8263830" cy="5112568"/>
          </a:xfrm>
        </p:spPr>
        <p:txBody>
          <a:bodyPr>
            <a:normAutofit fontScale="40000" lnSpcReduction="20000"/>
          </a:bodyPr>
          <a:lstStyle/>
          <a:p>
            <a:pPr>
              <a:buFont typeface="Wingdings" pitchFamily="2" charset="2"/>
              <a:buChar char="§"/>
            </a:pPr>
            <a:r>
              <a:rPr lang="el-GR" dirty="0" smtClean="0"/>
              <a:t>Ανακυκλώσιμα υλικά</a:t>
            </a:r>
          </a:p>
          <a:p>
            <a:pPr marL="0" indent="0">
              <a:buNone/>
            </a:pPr>
            <a:r>
              <a:rPr lang="el-GR" dirty="0" smtClean="0"/>
              <a:t>Τα ανακυκλώσιμα υλικά που χρησιμοποιούνται για την ανθρώπινη χρήση είτε γίνονται σοροί σκουπιδιών είτε συλλέγονται και εισέρχονται στην παραγωγική διαδικασία μέσω της ανακύκλωσης.</a:t>
            </a:r>
          </a:p>
          <a:p>
            <a:pPr>
              <a:buFont typeface="Wingdings" pitchFamily="2" charset="2"/>
              <a:buChar char="§"/>
            </a:pPr>
            <a:r>
              <a:rPr lang="el-GR" dirty="0" smtClean="0"/>
              <a:t>Ανακυκλώσιμα υλικά στην τάξη</a:t>
            </a:r>
          </a:p>
          <a:p>
            <a:pPr marL="0" indent="0">
              <a:buNone/>
            </a:pPr>
            <a:r>
              <a:rPr lang="el-GR" dirty="0" smtClean="0"/>
              <a:t>Τα νέα αναλυτικά προγράμματα προωθούν την χρήση των ανακυκλώσιμων υλικών στο πεδίο των εικαστικών, προτείνοντας διάφορες δραστηριότητες όπου οι μαθητές ενθαρρύνονται να δημιουργήσουν κατασκευές από ανακυκλώσιμα υλικά.</a:t>
            </a:r>
          </a:p>
          <a:p>
            <a:pPr lvl="0">
              <a:buFont typeface="Wingdings" pitchFamily="2" charset="2"/>
              <a:buChar char="§"/>
            </a:pPr>
            <a:r>
              <a:rPr lang="el-GR" dirty="0">
                <a:solidFill>
                  <a:prstClr val="black"/>
                </a:solidFill>
              </a:rPr>
              <a:t>Εξ αποστάσεως εκπαίδευση.</a:t>
            </a:r>
          </a:p>
          <a:p>
            <a:pPr marL="0" lvl="0" indent="0" algn="just">
              <a:buNone/>
            </a:pPr>
            <a:r>
              <a:rPr lang="el-GR" dirty="0">
                <a:solidFill>
                  <a:prstClr val="black"/>
                </a:solidFill>
              </a:rPr>
              <a:t>Κατά τον </a:t>
            </a:r>
            <a:r>
              <a:rPr lang="en-US" dirty="0">
                <a:solidFill>
                  <a:prstClr val="black"/>
                </a:solidFill>
              </a:rPr>
              <a:t>Keegan</a:t>
            </a:r>
            <a:r>
              <a:rPr lang="el-GR" dirty="0">
                <a:solidFill>
                  <a:prstClr val="black"/>
                </a:solidFill>
              </a:rPr>
              <a:t>(2001) η εξ αποστάσεως εκπαίδευση ήταν ως συμπληρωματική.</a:t>
            </a:r>
          </a:p>
          <a:p>
            <a:pPr marL="0" indent="0">
              <a:buNone/>
            </a:pPr>
            <a:endParaRPr lang="el-GR" dirty="0"/>
          </a:p>
        </p:txBody>
      </p:sp>
    </p:spTree>
    <p:extLst>
      <p:ext uri="{BB962C8B-B14F-4D97-AF65-F5344CB8AC3E}">
        <p14:creationId xmlns:p14="http://schemas.microsoft.com/office/powerpoint/2010/main" val="371877524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6. </a:t>
            </a:r>
            <a:r>
              <a:rPr lang="el-GR" sz="3600" dirty="0" smtClean="0"/>
              <a:t>Μεθοδολογία</a:t>
            </a:r>
            <a:endParaRPr lang="el-GR" sz="4000" b="1" dirty="0"/>
          </a:p>
        </p:txBody>
      </p:sp>
      <p:sp>
        <p:nvSpPr>
          <p:cNvPr id="4" name="9 - Ορθογώνιο"/>
          <p:cNvSpPr/>
          <p:nvPr/>
        </p:nvSpPr>
        <p:spPr>
          <a:xfrm>
            <a:off x="827584" y="1556792"/>
            <a:ext cx="7632848" cy="4154984"/>
          </a:xfrm>
          <a:prstGeom prst="rect">
            <a:avLst/>
          </a:prstGeom>
        </p:spPr>
        <p:txBody>
          <a:bodyPr wrap="square">
            <a:spAutoFit/>
          </a:bodyPr>
          <a:lstStyle/>
          <a:p>
            <a:pPr algn="just"/>
            <a:r>
              <a:rPr lang="el-GR" dirty="0" smtClean="0"/>
              <a:t>Σε αυτήν την εργασία έγινε προσπάθεια θεωρητικής διερεύνησης της αντίληψης των εκπαιδευτικών πάνω στην περιβαλλοντική εκπαίδευση. Στην συνέχεια έγινε επισκόπηση της έννοιας της ανακύκλωσης, των ανακυκλώσιμων υλικών, των αντιλήψεων των εκπαιδευτικών, αλλά και της χρήσης που κάνουν στο εκπαιδευτικό περιβάλλον. Τέλος μέσα από βιβλιογραφική επισκόπηση μελετήθηκε η χρήση και η στάση των εκπαιδευτικών απέναντι στις νέες τεχνολογίες στην εκπαίδευση και συγκεκριμένα στην εξ αποστάσεως εκπαίδευση.</a:t>
            </a:r>
            <a:endParaRPr lang="el-GR" dirty="0"/>
          </a:p>
        </p:txBody>
      </p:sp>
    </p:spTree>
    <p:extLst>
      <p:ext uri="{BB962C8B-B14F-4D97-AF65-F5344CB8AC3E}">
        <p14:creationId xmlns:p14="http://schemas.microsoft.com/office/powerpoint/2010/main" val="1813676464"/>
      </p:ext>
    </p:extLst>
  </p:cSld>
  <p:clrMapOvr>
    <a:masterClrMapping/>
  </p:clrMapOvr>
  <p:transition spd="slow">
    <p:cove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smtClean="0"/>
              <a:t>Συμπεράσματα</a:t>
            </a:r>
            <a:endParaRPr lang="el-GR" sz="4000" b="1" dirty="0"/>
          </a:p>
        </p:txBody>
      </p:sp>
      <p:sp>
        <p:nvSpPr>
          <p:cNvPr id="4" name="9 - Ορθογώνιο"/>
          <p:cNvSpPr/>
          <p:nvPr/>
        </p:nvSpPr>
        <p:spPr>
          <a:xfrm>
            <a:off x="827584" y="1124744"/>
            <a:ext cx="7992888" cy="4524315"/>
          </a:xfrm>
          <a:prstGeom prst="rect">
            <a:avLst/>
          </a:prstGeom>
        </p:spPr>
        <p:txBody>
          <a:bodyPr wrap="square">
            <a:spAutoFit/>
          </a:bodyPr>
          <a:lstStyle/>
          <a:p>
            <a:pPr algn="just"/>
            <a:r>
              <a:rPr lang="el-GR" sz="3200" dirty="0" smtClean="0"/>
              <a:t>Μέσα από την βιβλιογραφική επισκόπηση, διαπιστώθηκε ότι οι εκπαιδευτικοί, είναι θετικοί στην εξ αποστάσεως εκπαίδευση. Ενώ η περιβαλλοντική εκπαίδευση και η ανακύκλωση είναι από τα κύρια ενδιαφέροντά τους. Επίσης πρέπει να γίνουν επιμορφώσεις στους εκπαιδευτικούς, όσον αφορά την περιβαλλοντική εκπαίδευση, την ανακύκλωση και τα ανακυκλώσιμα υλικά. </a:t>
            </a:r>
            <a:endParaRPr lang="el-GR" sz="3200" dirty="0"/>
          </a:p>
        </p:txBody>
      </p:sp>
    </p:spTree>
    <p:extLst>
      <p:ext uri="{BB962C8B-B14F-4D97-AF65-F5344CB8AC3E}">
        <p14:creationId xmlns:p14="http://schemas.microsoft.com/office/powerpoint/2010/main" val="170498367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477641" y="2852936"/>
            <a:ext cx="7632848" cy="584775"/>
          </a:xfrm>
          <a:prstGeom prst="rect">
            <a:avLst/>
          </a:prstGeom>
        </p:spPr>
        <p:txBody>
          <a:bodyPr wrap="square">
            <a:spAutoFit/>
          </a:bodyPr>
          <a:lstStyle/>
          <a:p>
            <a:r>
              <a:rPr lang="el-GR" sz="3200" dirty="0"/>
              <a:t>Σας ευχαριστώ για την προσοχή σας</a:t>
            </a:r>
          </a:p>
        </p:txBody>
      </p:sp>
    </p:spTree>
    <p:extLst>
      <p:ext uri="{BB962C8B-B14F-4D97-AF65-F5344CB8AC3E}">
        <p14:creationId xmlns:p14="http://schemas.microsoft.com/office/powerpoint/2010/main" val="1026120844"/>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62500" lnSpcReduction="20000"/>
          </a:bodyPr>
          <a:lstStyle/>
          <a:p>
            <a:pPr marL="0" indent="0">
              <a:buNone/>
            </a:pPr>
            <a:r>
              <a:rPr lang="el-GR" dirty="0" smtClean="0"/>
              <a:t>      </a:t>
            </a:r>
            <a:r>
              <a:rPr lang="el-GR" dirty="0" smtClean="0">
                <a:latin typeface="Times New Roman" pitchFamily="18" charset="0"/>
                <a:cs typeface="Times New Roman" pitchFamily="18" charset="0"/>
              </a:rPr>
              <a:t>Ευχαριστώ τον κ. </a:t>
            </a:r>
            <a:r>
              <a:rPr lang="el-GR" dirty="0" err="1" smtClean="0">
                <a:latin typeface="Times New Roman" pitchFamily="18" charset="0"/>
                <a:cs typeface="Times New Roman" pitchFamily="18" charset="0"/>
              </a:rPr>
              <a:t>Χρηστίδη</a:t>
            </a:r>
            <a:r>
              <a:rPr lang="el-GR" dirty="0" smtClean="0">
                <a:latin typeface="Times New Roman" pitchFamily="18" charset="0"/>
                <a:cs typeface="Times New Roman" pitchFamily="18" charset="0"/>
              </a:rPr>
              <a:t>, ο οποίος με βοήθησε ώστε να δημιουργήσω αυτή την εργασία και ότι απορία είχα ήταν πάντοτε εκεί για να με βοηθήσει με συνεχείς ανατροφοδοτήσεις. Επίσης θα ήθελα να ευχαριστήσω και τον κ. </a:t>
            </a:r>
            <a:r>
              <a:rPr lang="el-GR" dirty="0" err="1" smtClean="0">
                <a:latin typeface="Times New Roman" pitchFamily="18" charset="0"/>
                <a:cs typeface="Times New Roman" pitchFamily="18" charset="0"/>
              </a:rPr>
              <a:t>Κωτσίδη</a:t>
            </a:r>
            <a:r>
              <a:rPr lang="el-GR" dirty="0" smtClean="0">
                <a:latin typeface="Times New Roman" pitchFamily="18" charset="0"/>
                <a:cs typeface="Times New Roman" pitchFamily="18" charset="0"/>
              </a:rPr>
              <a:t>, ο οποίος και αυτός με την σειρά του με βοήθησε με ανατροφοδοτήσεις </a:t>
            </a:r>
            <a:r>
              <a:rPr lang="el-GR" dirty="0">
                <a:latin typeface="Times New Roman" pitchFamily="18" charset="0"/>
                <a:cs typeface="Times New Roman" pitchFamily="18" charset="0"/>
              </a:rPr>
              <a:t>σ</a:t>
            </a:r>
            <a:r>
              <a:rPr lang="el-GR" dirty="0" smtClean="0">
                <a:latin typeface="Times New Roman" pitchFamily="18" charset="0"/>
                <a:cs typeface="Times New Roman" pitchFamily="18" charset="0"/>
              </a:rPr>
              <a:t>το εκπαιδευτικό υλικό. </a:t>
            </a:r>
            <a:endParaRPr lang="el-GR" dirty="0">
              <a:latin typeface="Times New Roman" pitchFamily="18" charset="0"/>
              <a:cs typeface="Times New Roman" pitchFamily="18" charset="0"/>
            </a:endParaRPr>
          </a:p>
        </p:txBody>
      </p:sp>
      <p:sp>
        <p:nvSpPr>
          <p:cNvPr id="3" name="Τίτλος 2"/>
          <p:cNvSpPr>
            <a:spLocks noGrp="1"/>
          </p:cNvSpPr>
          <p:nvPr>
            <p:ph type="title"/>
          </p:nvPr>
        </p:nvSpPr>
        <p:spPr/>
        <p:txBody>
          <a:bodyPr/>
          <a:lstStyle/>
          <a:p>
            <a:r>
              <a:rPr lang="el-GR" dirty="0" smtClean="0"/>
              <a:t>Ευχαριστίες </a:t>
            </a:r>
            <a:endParaRPr lang="el-GR" dirty="0"/>
          </a:p>
        </p:txBody>
      </p:sp>
    </p:spTree>
    <p:extLst>
      <p:ext uri="{BB962C8B-B14F-4D97-AF65-F5344CB8AC3E}">
        <p14:creationId xmlns:p14="http://schemas.microsoft.com/office/powerpoint/2010/main" val="4069853812"/>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1. Σκοπός </a:t>
            </a:r>
            <a:endParaRPr lang="el-GR" sz="3600" b="1" dirty="0"/>
          </a:p>
        </p:txBody>
      </p:sp>
      <p:sp>
        <p:nvSpPr>
          <p:cNvPr id="4" name="9 - Ορθογώνιο"/>
          <p:cNvSpPr/>
          <p:nvPr/>
        </p:nvSpPr>
        <p:spPr>
          <a:xfrm>
            <a:off x="827584" y="1556792"/>
            <a:ext cx="6840760" cy="4401205"/>
          </a:xfrm>
          <a:prstGeom prst="rect">
            <a:avLst/>
          </a:prstGeom>
        </p:spPr>
        <p:txBody>
          <a:bodyPr wrap="square">
            <a:spAutoFit/>
          </a:bodyPr>
          <a:lstStyle/>
          <a:p>
            <a:pPr algn="just"/>
            <a:r>
              <a:rPr lang="el-GR" sz="2800" dirty="0" smtClean="0"/>
              <a:t> Ο κύριος σκοπός της εργασίας είναι να διεξαχθούν συμπεράσματα σχετικά με τις γνώσεις, τις αντιλήψεις, την επιμόρφωση και την δράση των εκπαιδευτικών, όσον αφορά την ανακύκλωση, με σκοπό την χρήση των ανακυκλώσιμων υλικών στο νηπιαγωγείο. Προκειμένου να δημιουργηθεί μια νέα γενιά πολιτών που να είναι ευαισθητοποιημένη στα περιβαλλοντικά ζητήματα, ώστε να μεριμνήσουν για την προστασία του πλανήτη.</a:t>
            </a:r>
            <a:endParaRPr lang="el-GR" sz="2800" dirty="0"/>
          </a:p>
        </p:txBody>
      </p:sp>
    </p:spTree>
    <p:extLst>
      <p:ext uri="{BB962C8B-B14F-4D97-AF65-F5344CB8AC3E}">
        <p14:creationId xmlns:p14="http://schemas.microsoft.com/office/powerpoint/2010/main" val="672648472"/>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txBody>
          <a:bodyPr>
            <a:noAutofit/>
          </a:bodyPr>
          <a:lstStyle/>
          <a:p>
            <a:r>
              <a:rPr lang="el-GR" sz="3600" dirty="0"/>
              <a:t>2. Συνεισφορά της </a:t>
            </a:r>
            <a:r>
              <a:rPr lang="el-GR" sz="3600" dirty="0" smtClean="0"/>
              <a:t>διπλωματικής</a:t>
            </a:r>
            <a:endParaRPr lang="el-GR" sz="3600" b="1" dirty="0"/>
          </a:p>
        </p:txBody>
      </p:sp>
      <p:sp>
        <p:nvSpPr>
          <p:cNvPr id="4" name="9 - Ορθογώνιο"/>
          <p:cNvSpPr/>
          <p:nvPr/>
        </p:nvSpPr>
        <p:spPr>
          <a:xfrm>
            <a:off x="827584" y="1412776"/>
            <a:ext cx="8064896" cy="4893647"/>
          </a:xfrm>
          <a:prstGeom prst="rect">
            <a:avLst/>
          </a:prstGeom>
        </p:spPr>
        <p:txBody>
          <a:bodyPr wrap="square">
            <a:spAutoFit/>
          </a:bodyPr>
          <a:lstStyle/>
          <a:p>
            <a:pPr algn="just"/>
            <a:r>
              <a:rPr lang="el-GR" dirty="0" smtClean="0"/>
              <a:t> Η συγκεκριμένη εργασία θα επικεντρωθεί στον τομέα των Νέων τεχνολογιών και της εξ αποστάσεως εκπαίδευσης. Επίσης θα δούμε ότι τα χρόνια της πανδημίας </a:t>
            </a:r>
            <a:r>
              <a:rPr lang="en-US" dirty="0" err="1" smtClean="0"/>
              <a:t>covid</a:t>
            </a:r>
            <a:r>
              <a:rPr lang="el-GR" dirty="0" smtClean="0"/>
              <a:t> </a:t>
            </a:r>
            <a:r>
              <a:rPr lang="en-US" dirty="0" smtClean="0"/>
              <a:t>19</a:t>
            </a:r>
            <a:r>
              <a:rPr lang="el-GR" dirty="0" smtClean="0"/>
              <a:t>, η εξ αποστάσεως εκπαίδευση είχε μεγάλη εξέλιξη. Αλλά εκτός από αυτό, η εργασία αυτή θα επικεντρωθεί και σε περιβαλλοντικά θέματα, και πιο συγκεκριμένα στην ανακύκλωση. Η ανακύκλωση πλέον έχει γίνει καθημερινότητα αρκετών ανθρώπων.  Ο κλάδος της εκπαίδευσης είναι αυτός που πρέπει να επιμορφωθεί ώστε να εντάσσει την ανακύκλωση και να χρησιμοποιεί ανακυκλώσιμα υλικά στην διδασκαλία τους, αλλά και γενικά περιβαλλοντικά ζητήματα. Ως γνωστόν οι εκπαιδευτικοί είναι εκείνοι που μεταλαμπαδεύουν την γνώση στην νέα γενιά αρκεί να είναι με ορθό τρόπο.</a:t>
            </a:r>
            <a:endParaRPr lang="el-GR" dirty="0"/>
          </a:p>
        </p:txBody>
      </p:sp>
    </p:spTree>
    <p:extLst>
      <p:ext uri="{BB962C8B-B14F-4D97-AF65-F5344CB8AC3E}">
        <p14:creationId xmlns:p14="http://schemas.microsoft.com/office/powerpoint/2010/main" val="279099292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99592" y="332656"/>
            <a:ext cx="7920880" cy="864096"/>
          </a:xfrm>
        </p:spPr>
        <p:txBody>
          <a:bodyPr>
            <a:noAutofit/>
          </a:bodyPr>
          <a:lstStyle/>
          <a:p>
            <a:r>
              <a:rPr lang="el-GR" sz="3600" dirty="0"/>
              <a:t>3. Ερευνητικά </a:t>
            </a:r>
            <a:r>
              <a:rPr lang="el-GR" sz="3600" dirty="0" smtClean="0"/>
              <a:t>Ερωτήματα</a:t>
            </a:r>
            <a:endParaRPr lang="el-GR" sz="4000" b="1" dirty="0"/>
          </a:p>
        </p:txBody>
      </p:sp>
      <p:sp>
        <p:nvSpPr>
          <p:cNvPr id="4" name="9 - Ορθογώνιο"/>
          <p:cNvSpPr/>
          <p:nvPr/>
        </p:nvSpPr>
        <p:spPr>
          <a:xfrm>
            <a:off x="827584" y="1556792"/>
            <a:ext cx="8136904" cy="4524315"/>
          </a:xfrm>
          <a:prstGeom prst="rect">
            <a:avLst/>
          </a:prstGeom>
        </p:spPr>
        <p:txBody>
          <a:bodyPr wrap="square">
            <a:spAutoFit/>
          </a:bodyPr>
          <a:lstStyle/>
          <a:p>
            <a:pPr algn="just"/>
            <a:r>
              <a:rPr lang="el-GR" dirty="0" smtClean="0"/>
              <a:t>Τα ερευνητικά ερωτήματα είναι:</a:t>
            </a:r>
          </a:p>
          <a:p>
            <a:pPr algn="just"/>
            <a:r>
              <a:rPr lang="el-GR" dirty="0" smtClean="0"/>
              <a:t>1.Ποια είναι η χρησιμότητα της περιβαλλοντικής εκπαίδευσης και ποια είναι η στάση των εκπαιδευτικών απέναντι σε αυτήν;</a:t>
            </a:r>
          </a:p>
          <a:p>
            <a:pPr algn="just"/>
            <a:r>
              <a:rPr lang="el-GR" dirty="0" smtClean="0"/>
              <a:t>2.Πως αντιλαμβάνονται οι εκπαιδευτικοί την ανακύκλωση και συγκεκριμένα την χρήση ανακυκλώσιμων υλικών στην εκπαιδευτική διαδικασία;</a:t>
            </a:r>
          </a:p>
          <a:p>
            <a:pPr algn="just"/>
            <a:r>
              <a:rPr lang="el-GR" dirty="0" smtClean="0"/>
              <a:t>3.Με ποιον τρόπο προσπαθούν οι εκπαιδευτικοί να ευαισθητοποιήσουν τα παιδιά απέναντι στην ανακύκλωση και στη χρήση ανακυκλώσιμων υλικών; </a:t>
            </a:r>
          </a:p>
          <a:p>
            <a:pPr algn="just"/>
            <a:r>
              <a:rPr lang="el-GR" dirty="0" smtClean="0"/>
              <a:t>4.Ποια η συμβολή της εξ αποστάσεως εκπαίδευσης όσον αφορά την περιβαλλοντική εκπαίδευση και ποια η στάση των εκπαιδευτικών απέναντι σε αυτήν.</a:t>
            </a:r>
            <a:endParaRPr lang="el-GR" dirty="0"/>
          </a:p>
        </p:txBody>
      </p:sp>
    </p:spTree>
    <p:extLst>
      <p:ext uri="{BB962C8B-B14F-4D97-AF65-F5344CB8AC3E}">
        <p14:creationId xmlns:p14="http://schemas.microsoft.com/office/powerpoint/2010/main" val="153892015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4. Δομή της </a:t>
            </a:r>
            <a:r>
              <a:rPr lang="el-GR" sz="3600" dirty="0" smtClean="0"/>
              <a:t>εργασίας</a:t>
            </a:r>
            <a:endParaRPr lang="el-GR" sz="3600" b="1" dirty="0"/>
          </a:p>
        </p:txBody>
      </p:sp>
      <p:sp>
        <p:nvSpPr>
          <p:cNvPr id="4" name="9 - Ορθογώνιο"/>
          <p:cNvSpPr/>
          <p:nvPr/>
        </p:nvSpPr>
        <p:spPr>
          <a:xfrm>
            <a:off x="827584" y="1556793"/>
            <a:ext cx="7920880" cy="3046988"/>
          </a:xfrm>
          <a:prstGeom prst="rect">
            <a:avLst/>
          </a:prstGeom>
        </p:spPr>
        <p:txBody>
          <a:bodyPr wrap="square">
            <a:spAutoFit/>
          </a:bodyPr>
          <a:lstStyle/>
          <a:p>
            <a:pPr algn="just"/>
            <a:r>
              <a:rPr lang="el-GR" sz="3200" dirty="0" smtClean="0"/>
              <a:t>  Σε αυτήν την παρουσίαση θα ακολουθήσει το θεωρητικό πλαίσιο που θα αναφέρεται στο τι θα αναφερθεί η εργασία και τι θα ακολουθήσει. Έπειτα θα δούμε λίγα λόγια για το εκπαιδευτικό υλικό, την μεθοδολογία της έρευνας και τέλος τα συμπεράσματα . </a:t>
            </a:r>
            <a:endParaRPr lang="el-GR" sz="3200" dirty="0"/>
          </a:p>
        </p:txBody>
      </p:sp>
    </p:spTree>
    <p:extLst>
      <p:ext uri="{BB962C8B-B14F-4D97-AF65-F5344CB8AC3E}">
        <p14:creationId xmlns:p14="http://schemas.microsoft.com/office/powerpoint/2010/main" val="136889523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3648" y="404664"/>
            <a:ext cx="7199240" cy="765652"/>
          </a:xfrm>
        </p:spPr>
        <p:txBody>
          <a:bodyPr>
            <a:noAutofit/>
          </a:bodyPr>
          <a:lstStyle/>
          <a:p>
            <a:r>
              <a:rPr lang="el-GR" sz="3600" dirty="0"/>
              <a:t>4. Θεωρητικό </a:t>
            </a:r>
            <a:r>
              <a:rPr lang="el-GR" sz="3600" dirty="0" smtClean="0"/>
              <a:t>Πλαίσιο</a:t>
            </a:r>
            <a:endParaRPr lang="el-GR" sz="3600" b="1" dirty="0"/>
          </a:p>
        </p:txBody>
      </p:sp>
      <p:sp>
        <p:nvSpPr>
          <p:cNvPr id="4" name="9 - Ορθογώνιο"/>
          <p:cNvSpPr/>
          <p:nvPr/>
        </p:nvSpPr>
        <p:spPr>
          <a:xfrm>
            <a:off x="827584" y="1556792"/>
            <a:ext cx="8064896" cy="4524315"/>
          </a:xfrm>
          <a:prstGeom prst="rect">
            <a:avLst/>
          </a:prstGeom>
        </p:spPr>
        <p:txBody>
          <a:bodyPr wrap="square">
            <a:spAutoFit/>
          </a:bodyPr>
          <a:lstStyle/>
          <a:p>
            <a:pPr algn="just"/>
            <a:r>
              <a:rPr lang="el-GR" dirty="0" smtClean="0"/>
              <a:t>Η εργασία αυτή χωρίζεται σε πέντε κεφάλαια. </a:t>
            </a:r>
            <a:r>
              <a:rPr lang="el-GR" dirty="0"/>
              <a:t>Τ</a:t>
            </a:r>
            <a:r>
              <a:rPr lang="el-GR" dirty="0" smtClean="0"/>
              <a:t>ο πρώτο κεφάλαιο αποτελεί την εισαγωγή της εργασίας, παρουσιάζει τους ερευνητικούς στόχους της συγκεκριμένης έρευνα, το μεθοδολογικό πλαίσιο μέσα από βιβλιογραφική επισκόπηση, αλλά παρουσιάζει και τα ερευνητικά ερωτήματα που  διερευνήθηκαν σε αυτή την εργασία. Το δεύτερο κεφάλαιο αναφέρεται στην περιβαλλοντική εκπαίδευση, στην σημασία του περιβάλλοντος αλλά και στην προστασία του περιβάλλοντος από τους πολίτες. Επίσης στην εργασία αυτή  διερευνήθηκαν ποιες είναι οι αντιλήψεις και οι στάσεις των εκπαιδευτικών για την περιβαλλοντική εκπαίδευση και ποια είναι η επιμόρφωσή τους για αυτήν.</a:t>
            </a:r>
            <a:endParaRPr lang="el-GR" dirty="0"/>
          </a:p>
        </p:txBody>
      </p:sp>
    </p:spTree>
    <p:extLst>
      <p:ext uri="{BB962C8B-B14F-4D97-AF65-F5344CB8AC3E}">
        <p14:creationId xmlns:p14="http://schemas.microsoft.com/office/powerpoint/2010/main" val="3581669255"/>
      </p:ext>
    </p:extLst>
  </p:cSld>
  <p:clrMapOvr>
    <a:masterClrMapping/>
  </p:clrMapOvr>
  <p:transition spd="slow">
    <p:randomBa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683568" y="980728"/>
            <a:ext cx="7920880" cy="5477974"/>
          </a:xfrm>
        </p:spPr>
        <p:txBody>
          <a:bodyPr>
            <a:noAutofit/>
          </a:bodyPr>
          <a:lstStyle/>
          <a:p>
            <a:pPr marL="0" indent="0" algn="just">
              <a:buNone/>
            </a:pPr>
            <a:r>
              <a:rPr lang="el-GR" sz="2200" dirty="0" smtClean="0">
                <a:latin typeface="Times New Roman" pitchFamily="18" charset="0"/>
                <a:cs typeface="Times New Roman" pitchFamily="18" charset="0"/>
              </a:rPr>
              <a:t>Στο τρίτο κεφάλαιο γίνεται αναφορά στην ανακύκλωση ως προς το πως είναι οι συνθήκες στην Ευρώπη και πως στην χώρα μας. Σε αυτό το κεφάλαιο </a:t>
            </a:r>
            <a:r>
              <a:rPr lang="el-GR" sz="2200" dirty="0" err="1" smtClean="0">
                <a:latin typeface="Times New Roman" pitchFamily="18" charset="0"/>
                <a:cs typeface="Times New Roman" pitchFamily="18" charset="0"/>
              </a:rPr>
              <a:t>δώθηκε</a:t>
            </a:r>
            <a:r>
              <a:rPr lang="el-GR" sz="2200" dirty="0" smtClean="0">
                <a:latin typeface="Times New Roman" pitchFamily="18" charset="0"/>
                <a:cs typeface="Times New Roman" pitchFamily="18" charset="0"/>
              </a:rPr>
              <a:t> ιδιαίτερη έμφαση στα ανακυκλώσιμα υλικά και στη χρήση τους μέσα στην σχολική τάξη αλλά και οι αντιλήψεις των εκπαιδευτικών και η επιμόρφωση τους απέναντι στα ανακυκλώσιμα υλικά. Στο τέταρτο κεφάλαιο γίνεται διερεύνηση των νέων τεχνολογιών και της εξ αποστάσεως εκπαίδευσης στο πως έχει διεξαχθεί στην σχολική πραγματικότητα και συγκεκριμένα στην προσχολική αγωγή. Τέλος στο πέμπτο κεφάλαιο αναφέρεται στο εκπαιδευτικό υλικό, το οποίο κάνει αναφορά στο φυσικό </a:t>
            </a:r>
            <a:r>
              <a:rPr lang="el-GR" sz="2200" dirty="0" err="1" smtClean="0">
                <a:latin typeface="Times New Roman" pitchFamily="18" charset="0"/>
                <a:cs typeface="Times New Roman" pitchFamily="18" charset="0"/>
              </a:rPr>
              <a:t>περιβάλλον,την</a:t>
            </a:r>
            <a:r>
              <a:rPr lang="el-GR" sz="2200" dirty="0" smtClean="0">
                <a:latin typeface="Times New Roman" pitchFamily="18" charset="0"/>
                <a:cs typeface="Times New Roman" pitchFamily="18" charset="0"/>
              </a:rPr>
              <a:t> περιβαλλοντική </a:t>
            </a:r>
            <a:r>
              <a:rPr lang="el-GR" sz="2200" dirty="0" err="1" smtClean="0">
                <a:latin typeface="Times New Roman" pitchFamily="18" charset="0"/>
                <a:cs typeface="Times New Roman" pitchFamily="18" charset="0"/>
              </a:rPr>
              <a:t>εκάίδευση</a:t>
            </a:r>
            <a:r>
              <a:rPr lang="el-GR" sz="2200" dirty="0" smtClean="0">
                <a:latin typeface="Times New Roman" pitchFamily="18" charset="0"/>
                <a:cs typeface="Times New Roman" pitchFamily="18" charset="0"/>
              </a:rPr>
              <a:t> και την ανακύκλωση.</a:t>
            </a:r>
            <a:endParaRPr lang="el-GR" sz="2200" dirty="0">
              <a:latin typeface="Times New Roman" pitchFamily="18" charset="0"/>
              <a:cs typeface="Times New Roman" pitchFamily="18" charset="0"/>
            </a:endParaRPr>
          </a:p>
        </p:txBody>
      </p:sp>
    </p:spTree>
    <p:extLst>
      <p:ext uri="{BB962C8B-B14F-4D97-AF65-F5344CB8AC3E}">
        <p14:creationId xmlns:p14="http://schemas.microsoft.com/office/powerpoint/2010/main" val="532009384"/>
      </p:ext>
    </p:extLst>
  </p:cSld>
  <p:clrMapOvr>
    <a:masterClrMapping/>
  </p:clrMapOvr>
  <p:transition spd="slow">
    <p:randomBa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r>
              <a:rPr lang="el-GR" sz="3600" dirty="0"/>
              <a:t/>
            </a:r>
            <a:br>
              <a:rPr lang="el-GR" sz="3600" dirty="0"/>
            </a:br>
            <a:r>
              <a:rPr lang="el-GR" sz="3600" dirty="0"/>
              <a:t>7α. Παραγόμενο εκπαιδευτικό </a:t>
            </a:r>
            <a:r>
              <a:rPr lang="el-GR" sz="3600" dirty="0" smtClean="0"/>
              <a:t>υλικό</a:t>
            </a:r>
            <a:endParaRPr lang="el-GR" sz="3600" b="1" dirty="0">
              <a:solidFill>
                <a:srgbClr val="FF0000"/>
              </a:solidFill>
            </a:endParaRPr>
          </a:p>
        </p:txBody>
      </p:sp>
      <p:sp>
        <p:nvSpPr>
          <p:cNvPr id="4" name="9 - Ορθογώνιο"/>
          <p:cNvSpPr/>
          <p:nvPr/>
        </p:nvSpPr>
        <p:spPr>
          <a:xfrm>
            <a:off x="971600" y="1484784"/>
            <a:ext cx="7776864" cy="5016758"/>
          </a:xfrm>
          <a:prstGeom prst="rect">
            <a:avLst/>
          </a:prstGeom>
        </p:spPr>
        <p:txBody>
          <a:bodyPr wrap="square">
            <a:spAutoFit/>
          </a:bodyPr>
          <a:lstStyle/>
          <a:p>
            <a:r>
              <a:rPr lang="el-GR" sz="3200" dirty="0"/>
              <a:t> </a:t>
            </a:r>
            <a:r>
              <a:rPr lang="el-GR" sz="3200" dirty="0" smtClean="0"/>
              <a:t> Το εκπαιδευτικό υλικό απευθύνεται στους εκπαιδευτικούς πρωτοβάθμιας εκπαίδευσης. Σκοπός του εκπαιδευτικού υλικού είναι να έρθουν σε επαφή οι μαθητές, με την σημασία του φυσικού περιβάλλοντος, την σημασία του όρου της περιβαλλοντικής εκπαίδευσης και τέλος με την έννοια της ανακύκλωσης. </a:t>
            </a:r>
          </a:p>
          <a:p>
            <a:r>
              <a:rPr lang="el-GR" sz="3200" dirty="0"/>
              <a:t>Η</a:t>
            </a:r>
            <a:r>
              <a:rPr lang="el-GR" sz="3200" dirty="0" smtClean="0"/>
              <a:t> αρχή ανάπτυξης που χρησιμοποιήθηκε στο εκπαιδευτικό υλικό είναι η αρχή προπαίδευσης. </a:t>
            </a:r>
            <a:endParaRPr lang="el-GR" sz="3200" dirty="0"/>
          </a:p>
        </p:txBody>
      </p:sp>
    </p:spTree>
    <p:extLst>
      <p:ext uri="{BB962C8B-B14F-4D97-AF65-F5344CB8AC3E}">
        <p14:creationId xmlns:p14="http://schemas.microsoft.com/office/powerpoint/2010/main" val="2745266755"/>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7679</TotalTime>
  <Words>1193</Words>
  <Application>Microsoft Office PowerPoint</Application>
  <PresentationFormat>Προβολή στην οθόνη (4:3)</PresentationFormat>
  <Paragraphs>55</Paragraphs>
  <Slides>17</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17</vt:i4>
      </vt:variant>
    </vt:vector>
  </HeadingPairs>
  <TitlesOfParts>
    <vt:vector size="18" baseType="lpstr">
      <vt:lpstr>Θέμα του Office</vt:lpstr>
      <vt:lpstr>Σχεδιασμός εκπαιδευτικού υλικού με την μέθοδο της Εξ Αποστάσεως Εκπαίδευσης, για την χρήση των ανακυκλώσιμων υλικών στο νηπιαγωγείο.</vt:lpstr>
      <vt:lpstr>Ευχαριστίες </vt:lpstr>
      <vt:lpstr>1. Σκοπός </vt:lpstr>
      <vt:lpstr>2. Συνεισφορά της διπλωματικής</vt:lpstr>
      <vt:lpstr>3. Ερευνητικά Ερωτήματα</vt:lpstr>
      <vt:lpstr>4. Δομή της εργασίας</vt:lpstr>
      <vt:lpstr>4. Θεωρητικό Πλαίσιο</vt:lpstr>
      <vt:lpstr>Παρουσίαση του PowerPoint</vt:lpstr>
      <vt:lpstr> 7α. Παραγόμενο εκπαιδευτικό υλικό</vt:lpstr>
      <vt:lpstr>Παρουσίαση του PowerPoint</vt:lpstr>
      <vt:lpstr> 7β. Παρουσίαση του βασικού μέρους της εργασίας</vt:lpstr>
      <vt:lpstr>Παρουσίαση του PowerPoint</vt:lpstr>
      <vt:lpstr>Παρουσίαση του PowerPoint</vt:lpstr>
      <vt:lpstr>Παρουσίαση του PowerPoint</vt:lpstr>
      <vt:lpstr>6. Μεθοδολογία</vt:lpstr>
      <vt:lpstr>Συμπεράσματα</vt:lpstr>
      <vt:lpstr>Παρουσίαση του PowerPoint</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ele pap</cp:lastModifiedBy>
  <cp:revision>1722</cp:revision>
  <dcterms:created xsi:type="dcterms:W3CDTF">2003-10-16T17:37:47Z</dcterms:created>
  <dcterms:modified xsi:type="dcterms:W3CDTF">2024-04-04T16:25:54Z</dcterms:modified>
</cp:coreProperties>
</file>