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diagrams/layout7.xml" ContentType="application/vnd.openxmlformats-officedocument.drawingml.diagramLayout+xml"/>
  <Override PartName="/ppt/diagrams/data8.xml" ContentType="application/vnd.openxmlformats-officedocument.drawingml.diagramData+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commentAuthors.xml" ContentType="application/vnd.openxmlformats-officedocument.presentationml.commentAuthors+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diagrams/colors6.xml" ContentType="application/vnd.openxmlformats-officedocument.drawingml.diagramColors+xml"/>
  <Override PartName="/ppt/diagrams/quickStyle8.xml" ContentType="application/vnd.openxmlformats-officedocument.drawingml.diagramStyl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quickStyle6.xml" ContentType="application/vnd.openxmlformats-officedocument.drawingml.diagramStyle+xml"/>
  <Override PartName="/ppt/diagrams/quickStyle7.xml" ContentType="application/vnd.openxmlformats-officedocument.drawingml.diagramStyl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Default Extension="png" ContentType="image/png"/>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Override PartName="/ppt/diagrams/layout8.xml" ContentType="application/vnd.openxmlformats-officedocument.drawingml.diagram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24"/>
  </p:notesMasterIdLst>
  <p:sldIdLst>
    <p:sldId id="1482" r:id="rId2"/>
    <p:sldId id="2026" r:id="rId3"/>
    <p:sldId id="2013" r:id="rId4"/>
    <p:sldId id="2043" r:id="rId5"/>
    <p:sldId id="2014" r:id="rId6"/>
    <p:sldId id="2027" r:id="rId7"/>
    <p:sldId id="2041" r:id="rId8"/>
    <p:sldId id="2039" r:id="rId9"/>
    <p:sldId id="2040" r:id="rId10"/>
    <p:sldId id="2044" r:id="rId11"/>
    <p:sldId id="2025" r:id="rId12"/>
    <p:sldId id="2033" r:id="rId13"/>
    <p:sldId id="2034" r:id="rId14"/>
    <p:sldId id="2035" r:id="rId15"/>
    <p:sldId id="2036" r:id="rId16"/>
    <p:sldId id="2037" r:id="rId17"/>
    <p:sldId id="2038" r:id="rId18"/>
    <p:sldId id="2030" r:id="rId19"/>
    <p:sldId id="2031" r:id="rId20"/>
    <p:sldId id="2032" r:id="rId21"/>
    <p:sldId id="2042" r:id="rId22"/>
    <p:sldId id="2019" r:id="rId23"/>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931B1B"/>
    <a:srgbClr val="FFA54B"/>
    <a:srgbClr val="90CCAF"/>
    <a:srgbClr val="FFFFCC"/>
    <a:srgbClr val="EDBE9B"/>
    <a:srgbClr val="ADDB7B"/>
    <a:srgbClr val="F4F694"/>
    <a:srgbClr val="FFAD5B"/>
    <a:srgbClr val="FF9933"/>
    <a:srgbClr val="FFFF15"/>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9248" autoAdjust="0"/>
    <p:restoredTop sz="89575" autoAdjust="0"/>
  </p:normalViewPr>
  <p:slideViewPr>
    <p:cSldViewPr>
      <p:cViewPr varScale="1">
        <p:scale>
          <a:sx n="87" d="100"/>
          <a:sy n="87" d="100"/>
        </p:scale>
        <p:origin x="-1622" y="-86"/>
      </p:cViewPr>
      <p:guideLst>
        <p:guide orient="horz" pos="2160"/>
        <p:guide pos="2880"/>
      </p:guideLst>
    </p:cSldViewPr>
  </p:slideViewPr>
  <p:outlineViewPr>
    <p:cViewPr>
      <p:scale>
        <a:sx n="75" d="100"/>
        <a:sy n="75" d="100"/>
      </p:scale>
      <p:origin x="96" y="0"/>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70256D-F23E-4CA2-84F7-87D9ED9473CA}"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n-GB"/>
        </a:p>
      </dgm:t>
    </dgm:pt>
    <dgm:pt modelId="{3AEC3421-2381-46C9-AC1C-24FFBC4525C6}" type="pres">
      <dgm:prSet presAssocID="{4270256D-F23E-4CA2-84F7-87D9ED9473CA}" presName="linear" presStyleCnt="0">
        <dgm:presLayoutVars>
          <dgm:animLvl val="lvl"/>
          <dgm:resizeHandles val="exact"/>
        </dgm:presLayoutVars>
      </dgm:prSet>
      <dgm:spPr/>
      <dgm:t>
        <a:bodyPr/>
        <a:lstStyle/>
        <a:p>
          <a:endParaRPr lang="el-GR"/>
        </a:p>
      </dgm:t>
    </dgm:pt>
  </dgm:ptLst>
  <dgm:cxnLst>
    <dgm:cxn modelId="{B73D45C0-4276-4D3F-8D0B-1ED6D1A5398E}" type="presOf" srcId="{4270256D-F23E-4CA2-84F7-87D9ED9473CA}" destId="{3AEC3421-2381-46C9-AC1C-24FFBC4525C6}" srcOrd="0" destOrd="0" presId="urn:microsoft.com/office/officeart/2005/8/layout/vList2"/>
  </dgm:cxnLst>
  <dgm:bg/>
  <dgm:whole/>
</dgm:dataModel>
</file>

<file path=ppt/diagrams/data2.xml><?xml version="1.0" encoding="utf-8"?>
<dgm:dataModel xmlns:dgm="http://schemas.openxmlformats.org/drawingml/2006/diagram" xmlns:a="http://schemas.openxmlformats.org/drawingml/2006/main">
  <dgm:ptLst>
    <dgm:pt modelId="{4270256D-F23E-4CA2-84F7-87D9ED9473CA}"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n-GB"/>
        </a:p>
      </dgm:t>
    </dgm:pt>
    <dgm:pt modelId="{23DCDBC7-23A5-40D6-B3D3-604DAB5E46C3}">
      <dgm:prSet/>
      <dgm:spPr>
        <a:solidFill>
          <a:schemeClr val="accent1">
            <a:lumMod val="75000"/>
          </a:schemeClr>
        </a:solidFill>
      </dgm:spPr>
      <dgm:t>
        <a:bodyPr/>
        <a:lstStyle/>
        <a:p>
          <a:pPr algn="l"/>
          <a:r>
            <a:rPr lang="el-GR" dirty="0"/>
            <a:t>Σχεδιασμός, υλοποίηση και </a:t>
          </a:r>
          <a:r>
            <a:rPr lang="el-GR" dirty="0" smtClean="0"/>
            <a:t>αποτίμηση ολοκληρωμένης παρέμβασης Συμπληρωματικής Εξ Αποστάσεως Εκπαίδευσης με θέμα: «Η βιολογία της μέλισσας» στο πλαίσιο του  μαθήματος της Φυσικής Στ΄ Δημοτικού</a:t>
          </a:r>
          <a:endParaRPr lang="el-GR" dirty="0"/>
        </a:p>
      </dgm:t>
    </dgm:pt>
    <dgm:pt modelId="{D1C89F94-CEAA-42B6-B0C4-27DC53553EE6}" type="parTrans" cxnId="{D86D584E-9328-46B1-A5E7-D957F5B61F03}">
      <dgm:prSet/>
      <dgm:spPr/>
      <dgm:t>
        <a:bodyPr/>
        <a:lstStyle/>
        <a:p>
          <a:endParaRPr lang="el-GR"/>
        </a:p>
      </dgm:t>
    </dgm:pt>
    <dgm:pt modelId="{9B4313B9-D741-49F9-8C70-56D3597875EB}" type="sibTrans" cxnId="{D86D584E-9328-46B1-A5E7-D957F5B61F03}">
      <dgm:prSet/>
      <dgm:spPr/>
      <dgm:t>
        <a:bodyPr/>
        <a:lstStyle/>
        <a:p>
          <a:endParaRPr lang="el-GR"/>
        </a:p>
      </dgm:t>
    </dgm:pt>
    <dgm:pt modelId="{3AEC3421-2381-46C9-AC1C-24FFBC4525C6}" type="pres">
      <dgm:prSet presAssocID="{4270256D-F23E-4CA2-84F7-87D9ED9473CA}" presName="linear" presStyleCnt="0">
        <dgm:presLayoutVars>
          <dgm:animLvl val="lvl"/>
          <dgm:resizeHandles val="exact"/>
        </dgm:presLayoutVars>
      </dgm:prSet>
      <dgm:spPr/>
      <dgm:t>
        <a:bodyPr/>
        <a:lstStyle/>
        <a:p>
          <a:endParaRPr lang="el-GR"/>
        </a:p>
      </dgm:t>
    </dgm:pt>
    <dgm:pt modelId="{1F0B0E26-9C0D-460D-86D4-CE77F31564F6}" type="pres">
      <dgm:prSet presAssocID="{23DCDBC7-23A5-40D6-B3D3-604DAB5E46C3}" presName="parentText" presStyleLbl="node1" presStyleIdx="0" presStyleCnt="1" custLinFactNeighborX="-2954" custLinFactNeighborY="-1192">
        <dgm:presLayoutVars>
          <dgm:chMax val="0"/>
          <dgm:bulletEnabled val="1"/>
        </dgm:presLayoutVars>
      </dgm:prSet>
      <dgm:spPr/>
      <dgm:t>
        <a:bodyPr/>
        <a:lstStyle/>
        <a:p>
          <a:endParaRPr lang="el-GR"/>
        </a:p>
      </dgm:t>
    </dgm:pt>
  </dgm:ptLst>
  <dgm:cxnLst>
    <dgm:cxn modelId="{4F0B3081-0843-4C4A-ADA6-068ACD4FDC08}" type="presOf" srcId="{23DCDBC7-23A5-40D6-B3D3-604DAB5E46C3}" destId="{1F0B0E26-9C0D-460D-86D4-CE77F31564F6}" srcOrd="0" destOrd="0" presId="urn:microsoft.com/office/officeart/2005/8/layout/vList2"/>
    <dgm:cxn modelId="{D86D584E-9328-46B1-A5E7-D957F5B61F03}" srcId="{4270256D-F23E-4CA2-84F7-87D9ED9473CA}" destId="{23DCDBC7-23A5-40D6-B3D3-604DAB5E46C3}" srcOrd="0" destOrd="0" parTransId="{D1C89F94-CEAA-42B6-B0C4-27DC53553EE6}" sibTransId="{9B4313B9-D741-49F9-8C70-56D3597875EB}"/>
    <dgm:cxn modelId="{A200F557-AEB5-491D-B86A-826F90993ECA}" type="presOf" srcId="{4270256D-F23E-4CA2-84F7-87D9ED9473CA}" destId="{3AEC3421-2381-46C9-AC1C-24FFBC4525C6}" srcOrd="0" destOrd="0" presId="urn:microsoft.com/office/officeart/2005/8/layout/vList2"/>
    <dgm:cxn modelId="{366BBF6F-261F-468D-8FFB-A85478ECCB8A}" type="presParOf" srcId="{3AEC3421-2381-46C9-AC1C-24FFBC4525C6}" destId="{1F0B0E26-9C0D-460D-86D4-CE77F31564F6}" srcOrd="0" destOrd="0" presId="urn:microsoft.com/office/officeart/2005/8/layout/vList2"/>
  </dgm:cxnLst>
  <dgm:bg/>
  <dgm:whole/>
</dgm:dataModel>
</file>

<file path=ppt/diagrams/data3.xml><?xml version="1.0" encoding="utf-8"?>
<dgm:dataModel xmlns:dgm="http://schemas.openxmlformats.org/drawingml/2006/diagram" xmlns:a="http://schemas.openxmlformats.org/drawingml/2006/main">
  <dgm:ptLst>
    <dgm:pt modelId="{907591D3-973D-4809-B1D4-6A4DC57B0284}" type="doc">
      <dgm:prSet loTypeId="urn:microsoft.com/office/officeart/2005/8/layout/vList2" loCatId="list" qsTypeId="urn:microsoft.com/office/officeart/2005/8/quickstyle/simple3" qsCatId="simple" csTypeId="urn:microsoft.com/office/officeart/2005/8/colors/accent6_2" csCatId="accent6" phldr="1"/>
      <dgm:spPr/>
      <dgm:t>
        <a:bodyPr/>
        <a:lstStyle/>
        <a:p>
          <a:endParaRPr lang="en-GB"/>
        </a:p>
      </dgm:t>
    </dgm:pt>
    <dgm:pt modelId="{A7718DBF-4D50-45B0-8DBF-AA48624A3911}">
      <dgm:prSet phldrT="[Κείμενο]" custT="1"/>
      <dgm:spPr>
        <a:solidFill>
          <a:srgbClr val="1B8391"/>
        </a:solidFill>
      </dgm:spPr>
      <dgm:t>
        <a:bodyPr/>
        <a:lstStyle/>
        <a:p>
          <a:r>
            <a:rPr lang="el-GR" sz="2800" b="1" dirty="0" smtClean="0">
              <a:solidFill>
                <a:schemeClr val="bg1"/>
              </a:solidFill>
              <a:effectLst>
                <a:outerShdw blurRad="38100" dist="38100" dir="2700000" algn="tl">
                  <a:srgbClr val="000000">
                    <a:alpha val="43137"/>
                  </a:srgbClr>
                </a:outerShdw>
              </a:effectLst>
            </a:rPr>
            <a:t>Στην τριμελή Επιτροπή Επίβλεψης </a:t>
          </a:r>
          <a:endParaRPr lang="en-GB" sz="2800" b="1" dirty="0">
            <a:solidFill>
              <a:schemeClr val="bg1"/>
            </a:solidFill>
            <a:effectLst>
              <a:outerShdw blurRad="38100" dist="38100" dir="2700000" algn="tl">
                <a:srgbClr val="000000">
                  <a:alpha val="43137"/>
                </a:srgbClr>
              </a:outerShdw>
            </a:effectLst>
          </a:endParaRPr>
        </a:p>
      </dgm:t>
    </dgm:pt>
    <dgm:pt modelId="{62D43FC0-514B-4872-8988-634920D3D1BD}" type="parTrans" cxnId="{57832ED2-4B58-4118-BB4A-F5391F276FB5}">
      <dgm:prSet/>
      <dgm:spPr/>
      <dgm:t>
        <a:bodyPr/>
        <a:lstStyle/>
        <a:p>
          <a:endParaRPr lang="en-GB"/>
        </a:p>
      </dgm:t>
    </dgm:pt>
    <dgm:pt modelId="{E7FACF3F-DCCC-4494-B77F-6CDE59BA23C3}" type="sibTrans" cxnId="{57832ED2-4B58-4118-BB4A-F5391F276FB5}">
      <dgm:prSet/>
      <dgm:spPr/>
      <dgm:t>
        <a:bodyPr/>
        <a:lstStyle/>
        <a:p>
          <a:endParaRPr lang="en-GB"/>
        </a:p>
      </dgm:t>
    </dgm:pt>
    <dgm:pt modelId="{5634B5C3-277D-4ECC-A007-B8CB32F68F0A}">
      <dgm:prSet phldrT="[Κείμενο]" custT="1"/>
      <dgm:spPr/>
      <dgm:t>
        <a:bodyPr/>
        <a:lstStyle/>
        <a:p>
          <a:r>
            <a:rPr lang="el-GR" sz="2400" dirty="0" smtClean="0">
              <a:effectLst>
                <a:outerShdw blurRad="38100" dist="38100" dir="2700000" algn="tl">
                  <a:srgbClr val="000000">
                    <a:alpha val="43137"/>
                  </a:srgbClr>
                </a:outerShdw>
              </a:effectLst>
            </a:rPr>
            <a:t>Διδάκτορα κ. Καρβούνη Λάμπρο</a:t>
          </a:r>
          <a:endParaRPr lang="en-GB" sz="2400" dirty="0"/>
        </a:p>
      </dgm:t>
    </dgm:pt>
    <dgm:pt modelId="{1623ADB0-5B8A-49BA-8D8B-6B5B8D41DF36}" type="parTrans" cxnId="{F516E2E2-526D-49C7-98C3-962AF0971936}">
      <dgm:prSet/>
      <dgm:spPr/>
      <dgm:t>
        <a:bodyPr/>
        <a:lstStyle/>
        <a:p>
          <a:endParaRPr lang="en-GB"/>
        </a:p>
      </dgm:t>
    </dgm:pt>
    <dgm:pt modelId="{500B451F-A789-4667-9B8C-29ABDB77575D}" type="sibTrans" cxnId="{F516E2E2-526D-49C7-98C3-962AF0971936}">
      <dgm:prSet/>
      <dgm:spPr/>
      <dgm:t>
        <a:bodyPr/>
        <a:lstStyle/>
        <a:p>
          <a:endParaRPr lang="en-GB"/>
        </a:p>
      </dgm:t>
    </dgm:pt>
    <dgm:pt modelId="{CA6B6DEE-21EC-4725-BE8B-22FC658ED31A}">
      <dgm:prSet custT="1"/>
      <dgm:spPr/>
      <dgm:t>
        <a:bodyPr/>
        <a:lstStyle/>
        <a:p>
          <a:r>
            <a:rPr lang="el-GR" sz="2400" dirty="0" smtClean="0">
              <a:effectLst>
                <a:outerShdw blurRad="38100" dist="38100" dir="2700000" algn="tl">
                  <a:srgbClr val="000000">
                    <a:alpha val="43137"/>
                  </a:srgbClr>
                </a:outerShdw>
              </a:effectLst>
            </a:rPr>
            <a:t>Καθηγητή κ. Σταύρου Δημήτρη</a:t>
          </a:r>
        </a:p>
      </dgm:t>
    </dgm:pt>
    <dgm:pt modelId="{3C5F4B3D-95B7-4218-B08C-D09AE5C6134E}" type="parTrans" cxnId="{B9EF7FD7-B7A1-4422-836A-A0067393D85D}">
      <dgm:prSet/>
      <dgm:spPr/>
      <dgm:t>
        <a:bodyPr/>
        <a:lstStyle/>
        <a:p>
          <a:endParaRPr lang="en-GB"/>
        </a:p>
      </dgm:t>
    </dgm:pt>
    <dgm:pt modelId="{1B444089-987B-4D70-B3E4-0A2D38E89C26}" type="sibTrans" cxnId="{B9EF7FD7-B7A1-4422-836A-A0067393D85D}">
      <dgm:prSet/>
      <dgm:spPr/>
      <dgm:t>
        <a:bodyPr/>
        <a:lstStyle/>
        <a:p>
          <a:endParaRPr lang="en-GB"/>
        </a:p>
      </dgm:t>
    </dgm:pt>
    <dgm:pt modelId="{B54E78FF-4087-4813-9A00-15D4B046DD10}">
      <dgm:prSet custT="1"/>
      <dgm:spPr/>
      <dgm:t>
        <a:bodyPr/>
        <a:lstStyle/>
        <a:p>
          <a:r>
            <a:rPr lang="el-GR" sz="2400" dirty="0" smtClean="0">
              <a:effectLst>
                <a:outerShdw blurRad="38100" dist="38100" dir="2700000" algn="tl">
                  <a:srgbClr val="000000">
                    <a:alpha val="43137"/>
                  </a:srgbClr>
                </a:outerShdw>
              </a:effectLst>
            </a:rPr>
            <a:t>Επ. Καθηγήτρια κα. Μιχαηλίδη Έμιλυ</a:t>
          </a:r>
        </a:p>
      </dgm:t>
    </dgm:pt>
    <dgm:pt modelId="{8E51CAA6-54C6-4721-8CB6-237373A6E1B6}" type="parTrans" cxnId="{C838BB1A-F2FA-4215-BE76-95A0AC499FBC}">
      <dgm:prSet/>
      <dgm:spPr/>
      <dgm:t>
        <a:bodyPr/>
        <a:lstStyle/>
        <a:p>
          <a:endParaRPr lang="en-GB"/>
        </a:p>
      </dgm:t>
    </dgm:pt>
    <dgm:pt modelId="{C3C38937-E297-4C81-8657-AB54603DCDE0}" type="sibTrans" cxnId="{C838BB1A-F2FA-4215-BE76-95A0AC499FBC}">
      <dgm:prSet/>
      <dgm:spPr/>
      <dgm:t>
        <a:bodyPr/>
        <a:lstStyle/>
        <a:p>
          <a:endParaRPr lang="en-GB"/>
        </a:p>
      </dgm:t>
    </dgm:pt>
    <dgm:pt modelId="{C2EC61AE-D62F-4FC3-A631-0BDA02A359C4}">
      <dgm:prSet phldrT="[Κείμενο]" custT="1"/>
      <dgm:spPr/>
      <dgm:t>
        <a:bodyPr/>
        <a:lstStyle/>
        <a:p>
          <a:endParaRPr lang="en-GB" sz="2800" dirty="0"/>
        </a:p>
      </dgm:t>
    </dgm:pt>
    <dgm:pt modelId="{00A40EB0-2A71-4E86-BF15-0A83CE503CDC}" type="parTrans" cxnId="{A20333D3-B9D0-4BE3-9784-FD07CC7FF558}">
      <dgm:prSet/>
      <dgm:spPr/>
      <dgm:t>
        <a:bodyPr/>
        <a:lstStyle/>
        <a:p>
          <a:endParaRPr lang="el-GR"/>
        </a:p>
      </dgm:t>
    </dgm:pt>
    <dgm:pt modelId="{3000576F-A3B2-4EF3-BB9B-28001FB770BD}" type="sibTrans" cxnId="{A20333D3-B9D0-4BE3-9784-FD07CC7FF558}">
      <dgm:prSet/>
      <dgm:spPr/>
      <dgm:t>
        <a:bodyPr/>
        <a:lstStyle/>
        <a:p>
          <a:endParaRPr lang="el-GR"/>
        </a:p>
      </dgm:t>
    </dgm:pt>
    <dgm:pt modelId="{A88C8B4D-8326-42B7-82E5-93F6091615EA}" type="pres">
      <dgm:prSet presAssocID="{907591D3-973D-4809-B1D4-6A4DC57B0284}" presName="linear" presStyleCnt="0">
        <dgm:presLayoutVars>
          <dgm:animLvl val="lvl"/>
          <dgm:resizeHandles val="exact"/>
        </dgm:presLayoutVars>
      </dgm:prSet>
      <dgm:spPr/>
      <dgm:t>
        <a:bodyPr/>
        <a:lstStyle/>
        <a:p>
          <a:endParaRPr lang="en-GB"/>
        </a:p>
      </dgm:t>
    </dgm:pt>
    <dgm:pt modelId="{2E971370-EEB9-4260-82BF-C766048C992D}" type="pres">
      <dgm:prSet presAssocID="{A7718DBF-4D50-45B0-8DBF-AA48624A3911}" presName="parentText" presStyleLbl="node1" presStyleIdx="0" presStyleCnt="1" custScaleY="47882" custLinFactNeighborX="1045" custLinFactNeighborY="581">
        <dgm:presLayoutVars>
          <dgm:chMax val="0"/>
          <dgm:bulletEnabled val="1"/>
        </dgm:presLayoutVars>
      </dgm:prSet>
      <dgm:spPr/>
      <dgm:t>
        <a:bodyPr/>
        <a:lstStyle/>
        <a:p>
          <a:endParaRPr lang="en-GB"/>
        </a:p>
      </dgm:t>
    </dgm:pt>
    <dgm:pt modelId="{C0C40DAC-FB94-4547-818D-5F8102F41166}" type="pres">
      <dgm:prSet presAssocID="{A7718DBF-4D50-45B0-8DBF-AA48624A3911}" presName="childText" presStyleLbl="revTx" presStyleIdx="0" presStyleCnt="1">
        <dgm:presLayoutVars>
          <dgm:bulletEnabled val="1"/>
        </dgm:presLayoutVars>
      </dgm:prSet>
      <dgm:spPr/>
      <dgm:t>
        <a:bodyPr/>
        <a:lstStyle/>
        <a:p>
          <a:endParaRPr lang="en-GB"/>
        </a:p>
      </dgm:t>
    </dgm:pt>
  </dgm:ptLst>
  <dgm:cxnLst>
    <dgm:cxn modelId="{A20333D3-B9D0-4BE3-9784-FD07CC7FF558}" srcId="{A7718DBF-4D50-45B0-8DBF-AA48624A3911}" destId="{C2EC61AE-D62F-4FC3-A631-0BDA02A359C4}" srcOrd="0" destOrd="0" parTransId="{00A40EB0-2A71-4E86-BF15-0A83CE503CDC}" sibTransId="{3000576F-A3B2-4EF3-BB9B-28001FB770BD}"/>
    <dgm:cxn modelId="{AAE0F73F-7E50-4EB1-AF9D-64675F0BEA79}" type="presOf" srcId="{5634B5C3-277D-4ECC-A007-B8CB32F68F0A}" destId="{C0C40DAC-FB94-4547-818D-5F8102F41166}" srcOrd="0" destOrd="1" presId="urn:microsoft.com/office/officeart/2005/8/layout/vList2"/>
    <dgm:cxn modelId="{C838BB1A-F2FA-4215-BE76-95A0AC499FBC}" srcId="{A7718DBF-4D50-45B0-8DBF-AA48624A3911}" destId="{B54E78FF-4087-4813-9A00-15D4B046DD10}" srcOrd="3" destOrd="0" parTransId="{8E51CAA6-54C6-4721-8CB6-237373A6E1B6}" sibTransId="{C3C38937-E297-4C81-8657-AB54603DCDE0}"/>
    <dgm:cxn modelId="{57832ED2-4B58-4118-BB4A-F5391F276FB5}" srcId="{907591D3-973D-4809-B1D4-6A4DC57B0284}" destId="{A7718DBF-4D50-45B0-8DBF-AA48624A3911}" srcOrd="0" destOrd="0" parTransId="{62D43FC0-514B-4872-8988-634920D3D1BD}" sibTransId="{E7FACF3F-DCCC-4494-B77F-6CDE59BA23C3}"/>
    <dgm:cxn modelId="{F516E2E2-526D-49C7-98C3-962AF0971936}" srcId="{A7718DBF-4D50-45B0-8DBF-AA48624A3911}" destId="{5634B5C3-277D-4ECC-A007-B8CB32F68F0A}" srcOrd="1" destOrd="0" parTransId="{1623ADB0-5B8A-49BA-8D8B-6B5B8D41DF36}" sibTransId="{500B451F-A789-4667-9B8C-29ABDB77575D}"/>
    <dgm:cxn modelId="{B9EF7FD7-B7A1-4422-836A-A0067393D85D}" srcId="{A7718DBF-4D50-45B0-8DBF-AA48624A3911}" destId="{CA6B6DEE-21EC-4725-BE8B-22FC658ED31A}" srcOrd="2" destOrd="0" parTransId="{3C5F4B3D-95B7-4218-B08C-D09AE5C6134E}" sibTransId="{1B444089-987B-4D70-B3E4-0A2D38E89C26}"/>
    <dgm:cxn modelId="{2E52328B-FFD8-4B0D-A78C-15E4F52A29E2}" type="presOf" srcId="{CA6B6DEE-21EC-4725-BE8B-22FC658ED31A}" destId="{C0C40DAC-FB94-4547-818D-5F8102F41166}" srcOrd="0" destOrd="2" presId="urn:microsoft.com/office/officeart/2005/8/layout/vList2"/>
    <dgm:cxn modelId="{32C2BE4F-2309-4949-AD53-2B8078596C56}" type="presOf" srcId="{A7718DBF-4D50-45B0-8DBF-AA48624A3911}" destId="{2E971370-EEB9-4260-82BF-C766048C992D}" srcOrd="0" destOrd="0" presId="urn:microsoft.com/office/officeart/2005/8/layout/vList2"/>
    <dgm:cxn modelId="{A2B6F214-B333-4BEE-9BC0-CD779818E324}" type="presOf" srcId="{C2EC61AE-D62F-4FC3-A631-0BDA02A359C4}" destId="{C0C40DAC-FB94-4547-818D-5F8102F41166}" srcOrd="0" destOrd="0" presId="urn:microsoft.com/office/officeart/2005/8/layout/vList2"/>
    <dgm:cxn modelId="{6CA8F776-C8EF-4FB9-906B-393D34611063}" type="presOf" srcId="{B54E78FF-4087-4813-9A00-15D4B046DD10}" destId="{C0C40DAC-FB94-4547-818D-5F8102F41166}" srcOrd="0" destOrd="3" presId="urn:microsoft.com/office/officeart/2005/8/layout/vList2"/>
    <dgm:cxn modelId="{D16C3A40-C317-4C2A-B7CD-B9AB7CFAC95B}" type="presOf" srcId="{907591D3-973D-4809-B1D4-6A4DC57B0284}" destId="{A88C8B4D-8326-42B7-82E5-93F6091615EA}" srcOrd="0" destOrd="0" presId="urn:microsoft.com/office/officeart/2005/8/layout/vList2"/>
    <dgm:cxn modelId="{EA433563-9B03-4EB1-8D05-9EC9DCBA0ECC}" type="presParOf" srcId="{A88C8B4D-8326-42B7-82E5-93F6091615EA}" destId="{2E971370-EEB9-4260-82BF-C766048C992D}" srcOrd="0" destOrd="0" presId="urn:microsoft.com/office/officeart/2005/8/layout/vList2"/>
    <dgm:cxn modelId="{7A5E1F10-8EA3-4168-8C83-FD28AF46BB34}" type="presParOf" srcId="{A88C8B4D-8326-42B7-82E5-93F6091615EA}" destId="{C0C40DAC-FB94-4547-818D-5F8102F41166}" srcOrd="1" destOrd="0" presId="urn:microsoft.com/office/officeart/2005/8/layout/vList2"/>
  </dgm:cxnLst>
  <dgm:bg/>
  <dgm:whole/>
</dgm:dataModel>
</file>

<file path=ppt/diagrams/data4.xml><?xml version="1.0" encoding="utf-8"?>
<dgm:dataModel xmlns:dgm="http://schemas.openxmlformats.org/drawingml/2006/diagram" xmlns:a="http://schemas.openxmlformats.org/drawingml/2006/main">
  <dgm:ptLst>
    <dgm:pt modelId="{9EDF1129-787D-4E59-A47F-5E0A5C8669D1}" type="doc">
      <dgm:prSet loTypeId="urn:microsoft.com/office/officeart/2005/8/layout/radial6" loCatId="cycle" qsTypeId="urn:microsoft.com/office/officeart/2005/8/quickstyle/simple1" qsCatId="simple" csTypeId="urn:microsoft.com/office/officeart/2005/8/colors/colorful1#1" csCatId="colorful" phldr="1"/>
      <dgm:spPr/>
      <dgm:t>
        <a:bodyPr/>
        <a:lstStyle/>
        <a:p>
          <a:endParaRPr lang="en-GB"/>
        </a:p>
      </dgm:t>
    </dgm:pt>
    <dgm:pt modelId="{30E4C437-6C84-409E-816F-A5D8207ABF14}">
      <dgm:prSet phldrT="[Κείμενο]"/>
      <dgm:spPr>
        <a:solidFill>
          <a:schemeClr val="accent2">
            <a:lumMod val="75000"/>
          </a:schemeClr>
        </a:solidFill>
      </dgm:spPr>
      <dgm:t>
        <a:bodyPr/>
        <a:lstStyle/>
        <a:p>
          <a:r>
            <a:rPr lang="el-GR" dirty="0"/>
            <a:t>ΕξΑΕ</a:t>
          </a:r>
          <a:endParaRPr lang="en-GB" dirty="0"/>
        </a:p>
      </dgm:t>
    </dgm:pt>
    <dgm:pt modelId="{71F07448-1B5F-483F-BEF4-D08E93D45F57}" type="parTrans" cxnId="{551D6253-3BD0-45DF-9ED6-144AA94C5966}">
      <dgm:prSet/>
      <dgm:spPr/>
      <dgm:t>
        <a:bodyPr/>
        <a:lstStyle/>
        <a:p>
          <a:endParaRPr lang="en-GB"/>
        </a:p>
      </dgm:t>
    </dgm:pt>
    <dgm:pt modelId="{F16D659C-DE81-48C4-AE4C-47DE207CE186}" type="sibTrans" cxnId="{551D6253-3BD0-45DF-9ED6-144AA94C5966}">
      <dgm:prSet/>
      <dgm:spPr/>
      <dgm:t>
        <a:bodyPr/>
        <a:lstStyle/>
        <a:p>
          <a:endParaRPr lang="en-GB"/>
        </a:p>
      </dgm:t>
    </dgm:pt>
    <dgm:pt modelId="{A4299F8F-E474-491B-8293-EAD4753DD3CF}">
      <dgm:prSet phldrT="[Κείμενο]" custT="1"/>
      <dgm:spPr>
        <a:solidFill>
          <a:schemeClr val="bg1"/>
        </a:solidFill>
        <a:ln w="101600">
          <a:solidFill>
            <a:schemeClr val="accent2">
              <a:lumMod val="75000"/>
            </a:schemeClr>
          </a:solidFill>
        </a:ln>
        <a:scene3d>
          <a:camera prst="orthographicFront"/>
          <a:lightRig rig="threePt" dir="t"/>
        </a:scene3d>
        <a:sp3d>
          <a:bevelT prst="angle"/>
        </a:sp3d>
      </dgm:spPr>
      <dgm:t>
        <a:bodyPr/>
        <a:lstStyle/>
        <a:p>
          <a:r>
            <a:rPr lang="el-GR" sz="2200" b="1" spc="-150" dirty="0" smtClean="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Βασικές θεωρίες - Έννοιες</a:t>
          </a:r>
          <a:endParaRPr lang="en-GB" sz="2200" b="1"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B0354B90-BF40-413F-BD66-98DD6979A631}" type="parTrans" cxnId="{8464B36D-F026-413A-A3A2-4F89E6A1FF17}">
      <dgm:prSet/>
      <dgm:spPr/>
      <dgm:t>
        <a:bodyPr/>
        <a:lstStyle/>
        <a:p>
          <a:endParaRPr lang="en-GB"/>
        </a:p>
      </dgm:t>
    </dgm:pt>
    <dgm:pt modelId="{98BE6221-042F-4729-A8E5-DCBAEC857AEC}" type="sibTrans" cxnId="{8464B36D-F026-413A-A3A2-4F89E6A1FF17}">
      <dgm:prSet/>
      <dgm:spPr>
        <a:solidFill>
          <a:schemeClr val="tx2">
            <a:lumMod val="75000"/>
          </a:schemeClr>
        </a:solidFill>
      </dgm:spPr>
      <dgm:t>
        <a:bodyPr/>
        <a:lstStyle/>
        <a:p>
          <a:endParaRPr lang="en-GB" dirty="0"/>
        </a:p>
      </dgm:t>
    </dgm:pt>
    <dgm:pt modelId="{C6C1404D-C135-47D0-B077-73319300E477}">
      <dgm:prSet phldrT="[Κείμενο]" custT="1"/>
      <dgm:spPr>
        <a:solidFill>
          <a:schemeClr val="bg1"/>
        </a:solidFill>
        <a:ln w="101600">
          <a:solidFill>
            <a:schemeClr val="accent2">
              <a:lumMod val="75000"/>
            </a:schemeClr>
          </a:solidFill>
        </a:ln>
        <a:scene3d>
          <a:camera prst="orthographicFront"/>
          <a:lightRig rig="threePt" dir="t"/>
        </a:scene3d>
        <a:sp3d>
          <a:bevelT prst="angle"/>
        </a:sp3d>
      </dgm:spPr>
      <dgm:t>
        <a:bodyPr/>
        <a:lstStyle/>
        <a:p>
          <a:r>
            <a:rPr lang="el-GR" sz="2200" b="1" spc="-150" dirty="0" smtClean="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Μεθοδολογία της ΕξΑΕ</a:t>
          </a:r>
          <a:endParaRPr lang="en-GB" sz="2200" b="1"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E1A3646B-F13E-46A9-8F4A-260736433A41}" type="parTrans" cxnId="{75253D58-6830-4CE8-802F-CD6157CF8169}">
      <dgm:prSet/>
      <dgm:spPr/>
      <dgm:t>
        <a:bodyPr/>
        <a:lstStyle/>
        <a:p>
          <a:endParaRPr lang="en-GB"/>
        </a:p>
      </dgm:t>
    </dgm:pt>
    <dgm:pt modelId="{6CAA815B-5A80-4045-8FB3-9C8B8308BDD8}" type="sibTrans" cxnId="{75253D58-6830-4CE8-802F-CD6157CF8169}">
      <dgm:prSet/>
      <dgm:spPr>
        <a:solidFill>
          <a:schemeClr val="tx2">
            <a:lumMod val="75000"/>
          </a:schemeClr>
        </a:solidFill>
      </dgm:spPr>
      <dgm:t>
        <a:bodyPr/>
        <a:lstStyle/>
        <a:p>
          <a:endParaRPr lang="en-GB" dirty="0"/>
        </a:p>
      </dgm:t>
    </dgm:pt>
    <dgm:pt modelId="{03475818-2451-4553-87FC-820998977D0B}">
      <dgm:prSet phldrT="[Κείμενο]" custT="1"/>
      <dgm:spPr>
        <a:solidFill>
          <a:schemeClr val="bg1"/>
        </a:solidFill>
        <a:ln w="101600">
          <a:solidFill>
            <a:schemeClr val="accent2">
              <a:lumMod val="75000"/>
            </a:schemeClr>
          </a:solidFill>
        </a:ln>
        <a:scene3d>
          <a:camera prst="orthographicFront"/>
          <a:lightRig rig="threePt" dir="t"/>
        </a:scene3d>
        <a:sp3d>
          <a:bevelT prst="angle"/>
        </a:sp3d>
      </dgm:spPr>
      <dgm:t>
        <a:bodyPr/>
        <a:lstStyle/>
        <a:p>
          <a:r>
            <a:rPr lang="el-GR" sz="2200" b="1" spc="-150" smtClean="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Σύγχρονη-Ασύγχρονη</a:t>
          </a:r>
          <a:endParaRPr lang="en-GB" sz="2200" b="1"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954F2CA4-9C0A-4F39-B7B4-2699A51D78F4}" type="parTrans" cxnId="{609B218B-68F4-421B-9FB3-CB414BF15978}">
      <dgm:prSet/>
      <dgm:spPr/>
      <dgm:t>
        <a:bodyPr/>
        <a:lstStyle/>
        <a:p>
          <a:endParaRPr lang="en-GB"/>
        </a:p>
      </dgm:t>
    </dgm:pt>
    <dgm:pt modelId="{5B974AC7-4D8F-4380-89B8-E6712B0911BE}" type="sibTrans" cxnId="{609B218B-68F4-421B-9FB3-CB414BF15978}">
      <dgm:prSet/>
      <dgm:spPr>
        <a:solidFill>
          <a:schemeClr val="tx2">
            <a:lumMod val="75000"/>
          </a:schemeClr>
        </a:solidFill>
      </dgm:spPr>
      <dgm:t>
        <a:bodyPr/>
        <a:lstStyle/>
        <a:p>
          <a:endParaRPr lang="en-GB" dirty="0"/>
        </a:p>
      </dgm:t>
    </dgm:pt>
    <dgm:pt modelId="{CF45972B-5ACC-4A68-BB14-FBBC2EDA75B1}">
      <dgm:prSet phldrT="[Κείμενο]" custT="1"/>
      <dgm:spPr>
        <a:solidFill>
          <a:schemeClr val="bg1"/>
        </a:solidFill>
        <a:ln w="101600">
          <a:solidFill>
            <a:schemeClr val="accent2">
              <a:lumMod val="75000"/>
            </a:schemeClr>
          </a:solidFill>
        </a:ln>
        <a:scene3d>
          <a:camera prst="orthographicFront"/>
          <a:lightRig rig="threePt" dir="t"/>
        </a:scene3d>
        <a:sp3d>
          <a:bevelT prst="angle"/>
        </a:sp3d>
      </dgm:spPr>
      <dgm:t>
        <a:bodyPr/>
        <a:lstStyle/>
        <a:p>
          <a:r>
            <a:rPr lang="el-GR" sz="2200" b="1" spc="-150" smtClean="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Σχολική ΕξΑΕ</a:t>
          </a:r>
          <a:endParaRPr lang="el-GR" sz="2200" b="1" spc="-150" dirty="0" smtClean="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E8C7F68B-BFFB-46ED-94DB-F9D40A4E9CD5}" type="parTrans" cxnId="{A2D546D6-FB7D-47D5-9A45-DD3FEB8F4C79}">
      <dgm:prSet/>
      <dgm:spPr/>
      <dgm:t>
        <a:bodyPr/>
        <a:lstStyle/>
        <a:p>
          <a:endParaRPr lang="en-GB"/>
        </a:p>
      </dgm:t>
    </dgm:pt>
    <dgm:pt modelId="{A5654E18-6D43-4EA2-B533-FF6C097FC66D}" type="sibTrans" cxnId="{A2D546D6-FB7D-47D5-9A45-DD3FEB8F4C79}">
      <dgm:prSet/>
      <dgm:spPr>
        <a:solidFill>
          <a:schemeClr val="tx2">
            <a:lumMod val="75000"/>
          </a:schemeClr>
        </a:solidFill>
      </dgm:spPr>
      <dgm:t>
        <a:bodyPr/>
        <a:lstStyle/>
        <a:p>
          <a:endParaRPr lang="en-GB" dirty="0"/>
        </a:p>
      </dgm:t>
    </dgm:pt>
    <dgm:pt modelId="{03082130-8A7E-460F-9B8A-50D5E25EE85C}">
      <dgm:prSet phldrT="[Κείμενο]" custT="1"/>
      <dgm:spPr>
        <a:solidFill>
          <a:schemeClr val="bg1"/>
        </a:solidFill>
        <a:ln w="101600">
          <a:solidFill>
            <a:schemeClr val="accent2">
              <a:lumMod val="75000"/>
            </a:schemeClr>
          </a:solidFill>
        </a:ln>
        <a:scene3d>
          <a:camera prst="orthographicFront"/>
          <a:lightRig rig="threePt" dir="t"/>
        </a:scene3d>
        <a:sp3d>
          <a:bevelT prst="angle"/>
        </a:sp3d>
      </dgm:spPr>
      <dgm:t>
        <a:bodyPr/>
        <a:lstStyle/>
        <a:p>
          <a:r>
            <a:rPr lang="el-GR" sz="2200" b="1" spc="-150" smtClean="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Εκπαιδευτικό Υλικό και ΕξΑΕ</a:t>
          </a:r>
          <a:endParaRPr lang="en-GB" sz="2200" b="1"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48C86DFA-E65A-4FA7-97B5-1716B34F59A8}" type="parTrans" cxnId="{5EF100A2-F950-46B2-BFD2-838CC966A6BB}">
      <dgm:prSet/>
      <dgm:spPr/>
      <dgm:t>
        <a:bodyPr/>
        <a:lstStyle/>
        <a:p>
          <a:endParaRPr lang="en-GB"/>
        </a:p>
      </dgm:t>
    </dgm:pt>
    <dgm:pt modelId="{AA5F2A4C-808D-400A-A2C1-C1A49080113C}" type="sibTrans" cxnId="{5EF100A2-F950-46B2-BFD2-838CC966A6BB}">
      <dgm:prSet/>
      <dgm:spPr>
        <a:solidFill>
          <a:schemeClr val="tx2">
            <a:lumMod val="75000"/>
          </a:schemeClr>
        </a:solidFill>
      </dgm:spPr>
      <dgm:t>
        <a:bodyPr/>
        <a:lstStyle/>
        <a:p>
          <a:endParaRPr lang="en-GB" dirty="0"/>
        </a:p>
      </dgm:t>
    </dgm:pt>
    <dgm:pt modelId="{EA4F1A52-5AE9-41F5-A9F8-1905D4DF3010}">
      <dgm:prSet phldrT="[Κείμενο]" custT="1"/>
      <dgm:spPr>
        <a:solidFill>
          <a:schemeClr val="bg1"/>
        </a:solidFill>
        <a:ln w="101600">
          <a:solidFill>
            <a:schemeClr val="accent2">
              <a:lumMod val="75000"/>
            </a:schemeClr>
          </a:solidFill>
        </a:ln>
        <a:scene3d>
          <a:camera prst="orthographicFront"/>
          <a:lightRig rig="threePt" dir="t"/>
        </a:scene3d>
        <a:sp3d>
          <a:bevelT prst="angle"/>
        </a:sp3d>
      </dgm:spPr>
      <dgm:t>
        <a:bodyPr/>
        <a:lstStyle/>
        <a:p>
          <a:r>
            <a:rPr lang="el-GR" sz="2200" b="1" spc="-150" dirty="0" smtClean="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Αρχές σχεδιασμού ΕΥ</a:t>
          </a:r>
          <a:endParaRPr lang="en-GB" sz="2200" b="1"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3AC7853B-6180-4D7F-A34E-30BDAA07131D}" type="parTrans" cxnId="{25357571-780D-4B01-901C-452A5FC21CD5}">
      <dgm:prSet/>
      <dgm:spPr/>
      <dgm:t>
        <a:bodyPr/>
        <a:lstStyle/>
        <a:p>
          <a:endParaRPr lang="en-GB"/>
        </a:p>
      </dgm:t>
    </dgm:pt>
    <dgm:pt modelId="{33834D23-BC33-47FF-A796-60CF93CA6280}" type="sibTrans" cxnId="{25357571-780D-4B01-901C-452A5FC21CD5}">
      <dgm:prSet/>
      <dgm:spPr>
        <a:solidFill>
          <a:schemeClr val="tx2">
            <a:lumMod val="75000"/>
          </a:schemeClr>
        </a:solidFill>
      </dgm:spPr>
      <dgm:t>
        <a:bodyPr/>
        <a:lstStyle/>
        <a:p>
          <a:endParaRPr lang="en-GB" dirty="0"/>
        </a:p>
      </dgm:t>
    </dgm:pt>
    <dgm:pt modelId="{10A47224-26B7-4AFC-BA77-20F6FC46B8ED}" type="pres">
      <dgm:prSet presAssocID="{9EDF1129-787D-4E59-A47F-5E0A5C8669D1}" presName="Name0" presStyleCnt="0">
        <dgm:presLayoutVars>
          <dgm:chMax val="1"/>
          <dgm:dir/>
          <dgm:animLvl val="ctr"/>
          <dgm:resizeHandles val="exact"/>
        </dgm:presLayoutVars>
      </dgm:prSet>
      <dgm:spPr/>
      <dgm:t>
        <a:bodyPr/>
        <a:lstStyle/>
        <a:p>
          <a:endParaRPr lang="el-GR"/>
        </a:p>
      </dgm:t>
    </dgm:pt>
    <dgm:pt modelId="{3762BD43-F88D-4DFE-B0AC-77F71231907B}" type="pres">
      <dgm:prSet presAssocID="{30E4C437-6C84-409E-816F-A5D8207ABF14}" presName="centerShape" presStyleLbl="node0" presStyleIdx="0" presStyleCnt="1" custScaleX="137988"/>
      <dgm:spPr/>
      <dgm:t>
        <a:bodyPr/>
        <a:lstStyle/>
        <a:p>
          <a:endParaRPr lang="el-GR"/>
        </a:p>
      </dgm:t>
    </dgm:pt>
    <dgm:pt modelId="{56E88155-1305-4818-A738-3B7EBB070D02}" type="pres">
      <dgm:prSet presAssocID="{A4299F8F-E474-491B-8293-EAD4753DD3CF}" presName="node" presStyleLbl="node1" presStyleIdx="0" presStyleCnt="6" custScaleX="240672" custScaleY="111887" custRadScaleRad="103999" custRadScaleInc="-21169">
        <dgm:presLayoutVars>
          <dgm:bulletEnabled val="1"/>
        </dgm:presLayoutVars>
      </dgm:prSet>
      <dgm:spPr/>
      <dgm:t>
        <a:bodyPr/>
        <a:lstStyle/>
        <a:p>
          <a:endParaRPr lang="el-GR"/>
        </a:p>
      </dgm:t>
    </dgm:pt>
    <dgm:pt modelId="{771AA67C-66AE-40A6-ADE7-023B5D60A08F}" type="pres">
      <dgm:prSet presAssocID="{A4299F8F-E474-491B-8293-EAD4753DD3CF}" presName="dummy" presStyleCnt="0"/>
      <dgm:spPr/>
      <dgm:t>
        <a:bodyPr/>
        <a:lstStyle/>
        <a:p>
          <a:endParaRPr lang="el-GR"/>
        </a:p>
      </dgm:t>
    </dgm:pt>
    <dgm:pt modelId="{25A11FDE-C1D2-4D65-BB73-DE096A26A15A}" type="pres">
      <dgm:prSet presAssocID="{98BE6221-042F-4729-A8E5-DCBAEC857AEC}" presName="sibTrans" presStyleLbl="sibTrans2D1" presStyleIdx="0" presStyleCnt="6"/>
      <dgm:spPr/>
      <dgm:t>
        <a:bodyPr/>
        <a:lstStyle/>
        <a:p>
          <a:endParaRPr lang="el-GR"/>
        </a:p>
      </dgm:t>
    </dgm:pt>
    <dgm:pt modelId="{DFF69D93-A49C-4CFD-A5A8-F61222AF293D}" type="pres">
      <dgm:prSet presAssocID="{C6C1404D-C135-47D0-B077-73319300E477}" presName="node" presStyleLbl="node1" presStyleIdx="1" presStyleCnt="6" custScaleX="223251" custScaleY="109548" custRadScaleRad="147041" custRadScaleInc="37909">
        <dgm:presLayoutVars>
          <dgm:bulletEnabled val="1"/>
        </dgm:presLayoutVars>
      </dgm:prSet>
      <dgm:spPr/>
      <dgm:t>
        <a:bodyPr/>
        <a:lstStyle/>
        <a:p>
          <a:endParaRPr lang="el-GR"/>
        </a:p>
      </dgm:t>
    </dgm:pt>
    <dgm:pt modelId="{E96F50BB-1F0B-4FA8-BEF4-BE5AB9F3C36B}" type="pres">
      <dgm:prSet presAssocID="{C6C1404D-C135-47D0-B077-73319300E477}" presName="dummy" presStyleCnt="0"/>
      <dgm:spPr/>
      <dgm:t>
        <a:bodyPr/>
        <a:lstStyle/>
        <a:p>
          <a:endParaRPr lang="el-GR"/>
        </a:p>
      </dgm:t>
    </dgm:pt>
    <dgm:pt modelId="{75D69AA0-DD84-4DB9-A37F-709F20706256}" type="pres">
      <dgm:prSet presAssocID="{6CAA815B-5A80-4045-8FB3-9C8B8308BDD8}" presName="sibTrans" presStyleLbl="sibTrans2D1" presStyleIdx="1" presStyleCnt="6" custLinFactNeighborX="-229" custLinFactNeighborY="1879"/>
      <dgm:spPr/>
      <dgm:t>
        <a:bodyPr/>
        <a:lstStyle/>
        <a:p>
          <a:endParaRPr lang="el-GR"/>
        </a:p>
      </dgm:t>
    </dgm:pt>
    <dgm:pt modelId="{8F6E2F77-F052-4D95-919D-DF506A0483B8}" type="pres">
      <dgm:prSet presAssocID="{03475818-2451-4553-87FC-820998977D0B}" presName="node" presStyleLbl="node1" presStyleIdx="2" presStyleCnt="6" custScaleX="220770" custScaleY="118330" custRadScaleRad="144660" custRadScaleInc="-70777">
        <dgm:presLayoutVars>
          <dgm:bulletEnabled val="1"/>
        </dgm:presLayoutVars>
      </dgm:prSet>
      <dgm:spPr/>
      <dgm:t>
        <a:bodyPr/>
        <a:lstStyle/>
        <a:p>
          <a:endParaRPr lang="el-GR"/>
        </a:p>
      </dgm:t>
    </dgm:pt>
    <dgm:pt modelId="{1DA73B37-B338-4603-A923-15C304F71F2A}" type="pres">
      <dgm:prSet presAssocID="{03475818-2451-4553-87FC-820998977D0B}" presName="dummy" presStyleCnt="0"/>
      <dgm:spPr/>
      <dgm:t>
        <a:bodyPr/>
        <a:lstStyle/>
        <a:p>
          <a:endParaRPr lang="el-GR"/>
        </a:p>
      </dgm:t>
    </dgm:pt>
    <dgm:pt modelId="{9F3C9F10-A16E-4222-A1E7-4BE4D92AF7CD}" type="pres">
      <dgm:prSet presAssocID="{5B974AC7-4D8F-4380-89B8-E6712B0911BE}" presName="sibTrans" presStyleLbl="sibTrans2D1" presStyleIdx="2" presStyleCnt="6"/>
      <dgm:spPr/>
      <dgm:t>
        <a:bodyPr/>
        <a:lstStyle/>
        <a:p>
          <a:endParaRPr lang="el-GR"/>
        </a:p>
      </dgm:t>
    </dgm:pt>
    <dgm:pt modelId="{B2C3EAF8-7C82-489E-9037-D0213FBAEBC3}" type="pres">
      <dgm:prSet presAssocID="{CF45972B-5ACC-4A68-BB14-FBBC2EDA75B1}" presName="node" presStyleLbl="node1" presStyleIdx="3" presStyleCnt="6" custScaleX="230551" custScaleY="115203" custRadScaleRad="104455" custRadScaleInc="-47659">
        <dgm:presLayoutVars>
          <dgm:bulletEnabled val="1"/>
        </dgm:presLayoutVars>
      </dgm:prSet>
      <dgm:spPr/>
      <dgm:t>
        <a:bodyPr/>
        <a:lstStyle/>
        <a:p>
          <a:endParaRPr lang="el-GR"/>
        </a:p>
      </dgm:t>
    </dgm:pt>
    <dgm:pt modelId="{9270F86B-8B60-4D0E-99ED-73172EE87A44}" type="pres">
      <dgm:prSet presAssocID="{CF45972B-5ACC-4A68-BB14-FBBC2EDA75B1}" presName="dummy" presStyleCnt="0"/>
      <dgm:spPr/>
      <dgm:t>
        <a:bodyPr/>
        <a:lstStyle/>
        <a:p>
          <a:endParaRPr lang="el-GR"/>
        </a:p>
      </dgm:t>
    </dgm:pt>
    <dgm:pt modelId="{50570149-D602-4A74-A472-1F4A9A888B17}" type="pres">
      <dgm:prSet presAssocID="{A5654E18-6D43-4EA2-B533-FF6C097FC66D}" presName="sibTrans" presStyleLbl="sibTrans2D1" presStyleIdx="3" presStyleCnt="6"/>
      <dgm:spPr/>
      <dgm:t>
        <a:bodyPr/>
        <a:lstStyle/>
        <a:p>
          <a:endParaRPr lang="el-GR"/>
        </a:p>
      </dgm:t>
    </dgm:pt>
    <dgm:pt modelId="{AC3CB020-9BE8-4015-BB96-F43FC9F16C7F}" type="pres">
      <dgm:prSet presAssocID="{03082130-8A7E-460F-9B8A-50D5E25EE85C}" presName="node" presStyleLbl="node1" presStyleIdx="4" presStyleCnt="6" custScaleX="225439" custScaleY="111830" custRadScaleRad="152439" custRadScaleInc="22482">
        <dgm:presLayoutVars>
          <dgm:bulletEnabled val="1"/>
        </dgm:presLayoutVars>
      </dgm:prSet>
      <dgm:spPr/>
      <dgm:t>
        <a:bodyPr/>
        <a:lstStyle/>
        <a:p>
          <a:endParaRPr lang="el-GR"/>
        </a:p>
      </dgm:t>
    </dgm:pt>
    <dgm:pt modelId="{6431965C-F2E2-48CE-B1EB-57FD016A78F0}" type="pres">
      <dgm:prSet presAssocID="{03082130-8A7E-460F-9B8A-50D5E25EE85C}" presName="dummy" presStyleCnt="0"/>
      <dgm:spPr/>
      <dgm:t>
        <a:bodyPr/>
        <a:lstStyle/>
        <a:p>
          <a:endParaRPr lang="el-GR"/>
        </a:p>
      </dgm:t>
    </dgm:pt>
    <dgm:pt modelId="{6A1CEABE-1854-4A25-8856-33254CC50868}" type="pres">
      <dgm:prSet presAssocID="{AA5F2A4C-808D-400A-A2C1-C1A49080113C}" presName="sibTrans" presStyleLbl="sibTrans2D1" presStyleIdx="4" presStyleCnt="6"/>
      <dgm:spPr/>
      <dgm:t>
        <a:bodyPr/>
        <a:lstStyle/>
        <a:p>
          <a:endParaRPr lang="el-GR"/>
        </a:p>
      </dgm:t>
    </dgm:pt>
    <dgm:pt modelId="{F482D9FE-7FC3-4FE0-AAAE-E72F4A784140}" type="pres">
      <dgm:prSet presAssocID="{EA4F1A52-5AE9-41F5-A9F8-1905D4DF3010}" presName="node" presStyleLbl="node1" presStyleIdx="5" presStyleCnt="6" custScaleX="225364" custScaleY="115392" custRadScaleRad="142777" custRadScaleInc="-72684">
        <dgm:presLayoutVars>
          <dgm:bulletEnabled val="1"/>
        </dgm:presLayoutVars>
      </dgm:prSet>
      <dgm:spPr/>
      <dgm:t>
        <a:bodyPr/>
        <a:lstStyle/>
        <a:p>
          <a:endParaRPr lang="el-GR"/>
        </a:p>
      </dgm:t>
    </dgm:pt>
    <dgm:pt modelId="{AE7050EE-3A40-45EC-A763-124221377006}" type="pres">
      <dgm:prSet presAssocID="{EA4F1A52-5AE9-41F5-A9F8-1905D4DF3010}" presName="dummy" presStyleCnt="0"/>
      <dgm:spPr/>
      <dgm:t>
        <a:bodyPr/>
        <a:lstStyle/>
        <a:p>
          <a:endParaRPr lang="el-GR"/>
        </a:p>
      </dgm:t>
    </dgm:pt>
    <dgm:pt modelId="{08ABE74C-2B0D-4BA2-93EE-FB540B68146D}" type="pres">
      <dgm:prSet presAssocID="{33834D23-BC33-47FF-A796-60CF93CA6280}" presName="sibTrans" presStyleLbl="sibTrans2D1" presStyleIdx="5" presStyleCnt="6"/>
      <dgm:spPr/>
      <dgm:t>
        <a:bodyPr/>
        <a:lstStyle/>
        <a:p>
          <a:endParaRPr lang="el-GR"/>
        </a:p>
      </dgm:t>
    </dgm:pt>
  </dgm:ptLst>
  <dgm:cxnLst>
    <dgm:cxn modelId="{25357571-780D-4B01-901C-452A5FC21CD5}" srcId="{30E4C437-6C84-409E-816F-A5D8207ABF14}" destId="{EA4F1A52-5AE9-41F5-A9F8-1905D4DF3010}" srcOrd="5" destOrd="0" parTransId="{3AC7853B-6180-4D7F-A34E-30BDAA07131D}" sibTransId="{33834D23-BC33-47FF-A796-60CF93CA6280}"/>
    <dgm:cxn modelId="{A2D546D6-FB7D-47D5-9A45-DD3FEB8F4C79}" srcId="{30E4C437-6C84-409E-816F-A5D8207ABF14}" destId="{CF45972B-5ACC-4A68-BB14-FBBC2EDA75B1}" srcOrd="3" destOrd="0" parTransId="{E8C7F68B-BFFB-46ED-94DB-F9D40A4E9CD5}" sibTransId="{A5654E18-6D43-4EA2-B533-FF6C097FC66D}"/>
    <dgm:cxn modelId="{3EFCDD39-6B30-4C60-BE53-F2BEEE01CD06}" type="presOf" srcId="{03475818-2451-4553-87FC-820998977D0B}" destId="{8F6E2F77-F052-4D95-919D-DF506A0483B8}" srcOrd="0" destOrd="0" presId="urn:microsoft.com/office/officeart/2005/8/layout/radial6"/>
    <dgm:cxn modelId="{BF81C177-17FE-41FA-AF4E-AAD2FFB746BC}" type="presOf" srcId="{9EDF1129-787D-4E59-A47F-5E0A5C8669D1}" destId="{10A47224-26B7-4AFC-BA77-20F6FC46B8ED}" srcOrd="0" destOrd="0" presId="urn:microsoft.com/office/officeart/2005/8/layout/radial6"/>
    <dgm:cxn modelId="{DE8C3ECA-0786-4A9D-B701-90686FB7A85D}" type="presOf" srcId="{CF45972B-5ACC-4A68-BB14-FBBC2EDA75B1}" destId="{B2C3EAF8-7C82-489E-9037-D0213FBAEBC3}" srcOrd="0" destOrd="0" presId="urn:microsoft.com/office/officeart/2005/8/layout/radial6"/>
    <dgm:cxn modelId="{763FB2D3-B20B-42B4-84F2-72BFC17CB71D}" type="presOf" srcId="{6CAA815B-5A80-4045-8FB3-9C8B8308BDD8}" destId="{75D69AA0-DD84-4DB9-A37F-709F20706256}" srcOrd="0" destOrd="0" presId="urn:microsoft.com/office/officeart/2005/8/layout/radial6"/>
    <dgm:cxn modelId="{5FE0774B-B6A0-47FB-B27E-E65F3F80D018}" type="presOf" srcId="{EA4F1A52-5AE9-41F5-A9F8-1905D4DF3010}" destId="{F482D9FE-7FC3-4FE0-AAAE-E72F4A784140}" srcOrd="0" destOrd="0" presId="urn:microsoft.com/office/officeart/2005/8/layout/radial6"/>
    <dgm:cxn modelId="{7F1DDE9F-6D6D-4DB5-BD5F-531CE5D0E17A}" type="presOf" srcId="{03082130-8A7E-460F-9B8A-50D5E25EE85C}" destId="{AC3CB020-9BE8-4015-BB96-F43FC9F16C7F}" srcOrd="0" destOrd="0" presId="urn:microsoft.com/office/officeart/2005/8/layout/radial6"/>
    <dgm:cxn modelId="{7744D52E-F762-4AC1-AD54-3BD4376E1C36}" type="presOf" srcId="{A5654E18-6D43-4EA2-B533-FF6C097FC66D}" destId="{50570149-D602-4A74-A472-1F4A9A888B17}" srcOrd="0" destOrd="0" presId="urn:microsoft.com/office/officeart/2005/8/layout/radial6"/>
    <dgm:cxn modelId="{979F6B93-7386-4CF9-B981-6857922448DF}" type="presOf" srcId="{5B974AC7-4D8F-4380-89B8-E6712B0911BE}" destId="{9F3C9F10-A16E-4222-A1E7-4BE4D92AF7CD}" srcOrd="0" destOrd="0" presId="urn:microsoft.com/office/officeart/2005/8/layout/radial6"/>
    <dgm:cxn modelId="{5EF100A2-F950-46B2-BFD2-838CC966A6BB}" srcId="{30E4C437-6C84-409E-816F-A5D8207ABF14}" destId="{03082130-8A7E-460F-9B8A-50D5E25EE85C}" srcOrd="4" destOrd="0" parTransId="{48C86DFA-E65A-4FA7-97B5-1716B34F59A8}" sibTransId="{AA5F2A4C-808D-400A-A2C1-C1A49080113C}"/>
    <dgm:cxn modelId="{87E8ED2E-4DA7-43C3-8292-DCF8FF936121}" type="presOf" srcId="{30E4C437-6C84-409E-816F-A5D8207ABF14}" destId="{3762BD43-F88D-4DFE-B0AC-77F71231907B}" srcOrd="0" destOrd="0" presId="urn:microsoft.com/office/officeart/2005/8/layout/radial6"/>
    <dgm:cxn modelId="{68C87E10-B7E6-4376-9224-651D3928F340}" type="presOf" srcId="{33834D23-BC33-47FF-A796-60CF93CA6280}" destId="{08ABE74C-2B0D-4BA2-93EE-FB540B68146D}" srcOrd="0" destOrd="0" presId="urn:microsoft.com/office/officeart/2005/8/layout/radial6"/>
    <dgm:cxn modelId="{6CADC2FA-8CED-488C-B0BB-348C73CB4833}" type="presOf" srcId="{A4299F8F-E474-491B-8293-EAD4753DD3CF}" destId="{56E88155-1305-4818-A738-3B7EBB070D02}" srcOrd="0" destOrd="0" presId="urn:microsoft.com/office/officeart/2005/8/layout/radial6"/>
    <dgm:cxn modelId="{203557E7-8D94-4650-8576-2F892C7014D1}" type="presOf" srcId="{C6C1404D-C135-47D0-B077-73319300E477}" destId="{DFF69D93-A49C-4CFD-A5A8-F61222AF293D}" srcOrd="0" destOrd="0" presId="urn:microsoft.com/office/officeart/2005/8/layout/radial6"/>
    <dgm:cxn modelId="{8464B36D-F026-413A-A3A2-4F89E6A1FF17}" srcId="{30E4C437-6C84-409E-816F-A5D8207ABF14}" destId="{A4299F8F-E474-491B-8293-EAD4753DD3CF}" srcOrd="0" destOrd="0" parTransId="{B0354B90-BF40-413F-BD66-98DD6979A631}" sibTransId="{98BE6221-042F-4729-A8E5-DCBAEC857AEC}"/>
    <dgm:cxn modelId="{9B54E3F8-32CA-4EEB-A71F-79CE98D9D60D}" type="presOf" srcId="{AA5F2A4C-808D-400A-A2C1-C1A49080113C}" destId="{6A1CEABE-1854-4A25-8856-33254CC50868}" srcOrd="0" destOrd="0" presId="urn:microsoft.com/office/officeart/2005/8/layout/radial6"/>
    <dgm:cxn modelId="{6C349A34-433A-42B8-ABB7-1547D8B4776B}" type="presOf" srcId="{98BE6221-042F-4729-A8E5-DCBAEC857AEC}" destId="{25A11FDE-C1D2-4D65-BB73-DE096A26A15A}" srcOrd="0" destOrd="0" presId="urn:microsoft.com/office/officeart/2005/8/layout/radial6"/>
    <dgm:cxn modelId="{551D6253-3BD0-45DF-9ED6-144AA94C5966}" srcId="{9EDF1129-787D-4E59-A47F-5E0A5C8669D1}" destId="{30E4C437-6C84-409E-816F-A5D8207ABF14}" srcOrd="0" destOrd="0" parTransId="{71F07448-1B5F-483F-BEF4-D08E93D45F57}" sibTransId="{F16D659C-DE81-48C4-AE4C-47DE207CE186}"/>
    <dgm:cxn modelId="{75253D58-6830-4CE8-802F-CD6157CF8169}" srcId="{30E4C437-6C84-409E-816F-A5D8207ABF14}" destId="{C6C1404D-C135-47D0-B077-73319300E477}" srcOrd="1" destOrd="0" parTransId="{E1A3646B-F13E-46A9-8F4A-260736433A41}" sibTransId="{6CAA815B-5A80-4045-8FB3-9C8B8308BDD8}"/>
    <dgm:cxn modelId="{609B218B-68F4-421B-9FB3-CB414BF15978}" srcId="{30E4C437-6C84-409E-816F-A5D8207ABF14}" destId="{03475818-2451-4553-87FC-820998977D0B}" srcOrd="2" destOrd="0" parTransId="{954F2CA4-9C0A-4F39-B7B4-2699A51D78F4}" sibTransId="{5B974AC7-4D8F-4380-89B8-E6712B0911BE}"/>
    <dgm:cxn modelId="{2A568FA9-5B4B-4570-97A9-63407096695D}" type="presParOf" srcId="{10A47224-26B7-4AFC-BA77-20F6FC46B8ED}" destId="{3762BD43-F88D-4DFE-B0AC-77F71231907B}" srcOrd="0" destOrd="0" presId="urn:microsoft.com/office/officeart/2005/8/layout/radial6"/>
    <dgm:cxn modelId="{9DA19E32-3B84-4D2B-AA4D-CD4F5CFC860A}" type="presParOf" srcId="{10A47224-26B7-4AFC-BA77-20F6FC46B8ED}" destId="{56E88155-1305-4818-A738-3B7EBB070D02}" srcOrd="1" destOrd="0" presId="urn:microsoft.com/office/officeart/2005/8/layout/radial6"/>
    <dgm:cxn modelId="{60ECEF42-BCB0-4FA4-9159-75A54449562F}" type="presParOf" srcId="{10A47224-26B7-4AFC-BA77-20F6FC46B8ED}" destId="{771AA67C-66AE-40A6-ADE7-023B5D60A08F}" srcOrd="2" destOrd="0" presId="urn:microsoft.com/office/officeart/2005/8/layout/radial6"/>
    <dgm:cxn modelId="{8AF49D2D-76FB-42CB-BAF9-4F74EB479BD3}" type="presParOf" srcId="{10A47224-26B7-4AFC-BA77-20F6FC46B8ED}" destId="{25A11FDE-C1D2-4D65-BB73-DE096A26A15A}" srcOrd="3" destOrd="0" presId="urn:microsoft.com/office/officeart/2005/8/layout/radial6"/>
    <dgm:cxn modelId="{56C4E81F-C6D3-4BF1-A0B9-3CA6281C636C}" type="presParOf" srcId="{10A47224-26B7-4AFC-BA77-20F6FC46B8ED}" destId="{DFF69D93-A49C-4CFD-A5A8-F61222AF293D}" srcOrd="4" destOrd="0" presId="urn:microsoft.com/office/officeart/2005/8/layout/radial6"/>
    <dgm:cxn modelId="{C8958FA0-FFE9-4735-AF75-EAB46B357034}" type="presParOf" srcId="{10A47224-26B7-4AFC-BA77-20F6FC46B8ED}" destId="{E96F50BB-1F0B-4FA8-BEF4-BE5AB9F3C36B}" srcOrd="5" destOrd="0" presId="urn:microsoft.com/office/officeart/2005/8/layout/radial6"/>
    <dgm:cxn modelId="{FFDA8A52-9A2A-405D-B960-C9B9CA098826}" type="presParOf" srcId="{10A47224-26B7-4AFC-BA77-20F6FC46B8ED}" destId="{75D69AA0-DD84-4DB9-A37F-709F20706256}" srcOrd="6" destOrd="0" presId="urn:microsoft.com/office/officeart/2005/8/layout/radial6"/>
    <dgm:cxn modelId="{5186128A-AD0C-450B-BD34-B38DEA266F1C}" type="presParOf" srcId="{10A47224-26B7-4AFC-BA77-20F6FC46B8ED}" destId="{8F6E2F77-F052-4D95-919D-DF506A0483B8}" srcOrd="7" destOrd="0" presId="urn:microsoft.com/office/officeart/2005/8/layout/radial6"/>
    <dgm:cxn modelId="{C1526109-81D6-4AE0-B162-152BA8F970D2}" type="presParOf" srcId="{10A47224-26B7-4AFC-BA77-20F6FC46B8ED}" destId="{1DA73B37-B338-4603-A923-15C304F71F2A}" srcOrd="8" destOrd="0" presId="urn:microsoft.com/office/officeart/2005/8/layout/radial6"/>
    <dgm:cxn modelId="{78B43E61-2EF8-4156-A256-1174CD8C6245}" type="presParOf" srcId="{10A47224-26B7-4AFC-BA77-20F6FC46B8ED}" destId="{9F3C9F10-A16E-4222-A1E7-4BE4D92AF7CD}" srcOrd="9" destOrd="0" presId="urn:microsoft.com/office/officeart/2005/8/layout/radial6"/>
    <dgm:cxn modelId="{E28991B6-6C2C-461B-BEA0-31E73AD90EF3}" type="presParOf" srcId="{10A47224-26B7-4AFC-BA77-20F6FC46B8ED}" destId="{B2C3EAF8-7C82-489E-9037-D0213FBAEBC3}" srcOrd="10" destOrd="0" presId="urn:microsoft.com/office/officeart/2005/8/layout/radial6"/>
    <dgm:cxn modelId="{6BDCB5C0-E25F-4D46-B92A-3869242EDBA0}" type="presParOf" srcId="{10A47224-26B7-4AFC-BA77-20F6FC46B8ED}" destId="{9270F86B-8B60-4D0E-99ED-73172EE87A44}" srcOrd="11" destOrd="0" presId="urn:microsoft.com/office/officeart/2005/8/layout/radial6"/>
    <dgm:cxn modelId="{9B609995-5400-48EC-BAE5-7603DEBA00C6}" type="presParOf" srcId="{10A47224-26B7-4AFC-BA77-20F6FC46B8ED}" destId="{50570149-D602-4A74-A472-1F4A9A888B17}" srcOrd="12" destOrd="0" presId="urn:microsoft.com/office/officeart/2005/8/layout/radial6"/>
    <dgm:cxn modelId="{FEF62100-D3F1-44A2-843D-430506C104A8}" type="presParOf" srcId="{10A47224-26B7-4AFC-BA77-20F6FC46B8ED}" destId="{AC3CB020-9BE8-4015-BB96-F43FC9F16C7F}" srcOrd="13" destOrd="0" presId="urn:microsoft.com/office/officeart/2005/8/layout/radial6"/>
    <dgm:cxn modelId="{6054EA23-AAB9-488F-A953-AD7C3C01BD18}" type="presParOf" srcId="{10A47224-26B7-4AFC-BA77-20F6FC46B8ED}" destId="{6431965C-F2E2-48CE-B1EB-57FD016A78F0}" srcOrd="14" destOrd="0" presId="urn:microsoft.com/office/officeart/2005/8/layout/radial6"/>
    <dgm:cxn modelId="{38431592-A49B-4A46-B81D-7F4A869DDE95}" type="presParOf" srcId="{10A47224-26B7-4AFC-BA77-20F6FC46B8ED}" destId="{6A1CEABE-1854-4A25-8856-33254CC50868}" srcOrd="15" destOrd="0" presId="urn:microsoft.com/office/officeart/2005/8/layout/radial6"/>
    <dgm:cxn modelId="{BC0724DF-2335-4E4A-983F-E4B89D1CCDD5}" type="presParOf" srcId="{10A47224-26B7-4AFC-BA77-20F6FC46B8ED}" destId="{F482D9FE-7FC3-4FE0-AAAE-E72F4A784140}" srcOrd="16" destOrd="0" presId="urn:microsoft.com/office/officeart/2005/8/layout/radial6"/>
    <dgm:cxn modelId="{3BEC8001-6C6E-4691-807F-9490BF36D010}" type="presParOf" srcId="{10A47224-26B7-4AFC-BA77-20F6FC46B8ED}" destId="{AE7050EE-3A40-45EC-A763-124221377006}" srcOrd="17" destOrd="0" presId="urn:microsoft.com/office/officeart/2005/8/layout/radial6"/>
    <dgm:cxn modelId="{5D8C4648-18C4-47BC-895D-61A155D8B483}" type="presParOf" srcId="{10A47224-26B7-4AFC-BA77-20F6FC46B8ED}" destId="{08ABE74C-2B0D-4BA2-93EE-FB540B68146D}" srcOrd="18" destOrd="0" presId="urn:microsoft.com/office/officeart/2005/8/layout/radial6"/>
  </dgm:cxnLst>
  <dgm:bg/>
  <dgm:whole>
    <a:ln>
      <a:solidFill>
        <a:schemeClr val="accent2">
          <a:lumMod val="75000"/>
        </a:schemeClr>
      </a:solidFill>
    </a:ln>
  </dgm:whole>
</dgm:dataModel>
</file>

<file path=ppt/diagrams/data5.xml><?xml version="1.0" encoding="utf-8"?>
<dgm:dataModel xmlns:dgm="http://schemas.openxmlformats.org/drawingml/2006/diagram" xmlns:a="http://schemas.openxmlformats.org/drawingml/2006/main">
  <dgm:ptLst>
    <dgm:pt modelId="{9EDF1129-787D-4E59-A47F-5E0A5C8669D1}" type="doc">
      <dgm:prSet loTypeId="urn:microsoft.com/office/officeart/2005/8/layout/radial5" loCatId="cycle" qsTypeId="urn:microsoft.com/office/officeart/2005/8/quickstyle/simple1" qsCatId="simple" csTypeId="urn:microsoft.com/office/officeart/2005/8/colors/colorful1#1" csCatId="colorful" phldr="1"/>
      <dgm:spPr/>
      <dgm:t>
        <a:bodyPr/>
        <a:lstStyle/>
        <a:p>
          <a:endParaRPr lang="en-GB"/>
        </a:p>
      </dgm:t>
    </dgm:pt>
    <dgm:pt modelId="{30E4C437-6C84-409E-816F-A5D8207ABF14}">
      <dgm:prSet phldrT="[Κείμενο]" custT="1"/>
      <dgm:spPr>
        <a:solidFill>
          <a:schemeClr val="accent2">
            <a:lumMod val="75000"/>
          </a:schemeClr>
        </a:solidFill>
      </dgm:spPr>
      <dgm:t>
        <a:bodyPr/>
        <a:lstStyle/>
        <a:p>
          <a:r>
            <a:rPr lang="el-GR" sz="2000" b="1" dirty="0" smtClean="0"/>
            <a:t>Εκπαιδευτικό Υλικό</a:t>
          </a:r>
          <a:endParaRPr lang="en-GB" sz="2000" b="1" dirty="0"/>
        </a:p>
      </dgm:t>
    </dgm:pt>
    <dgm:pt modelId="{71F07448-1B5F-483F-BEF4-D08E93D45F57}" type="parTrans" cxnId="{551D6253-3BD0-45DF-9ED6-144AA94C5966}">
      <dgm:prSet/>
      <dgm:spPr/>
      <dgm:t>
        <a:bodyPr/>
        <a:lstStyle/>
        <a:p>
          <a:endParaRPr lang="en-GB"/>
        </a:p>
      </dgm:t>
    </dgm:pt>
    <dgm:pt modelId="{F16D659C-DE81-48C4-AE4C-47DE207CE186}" type="sibTrans" cxnId="{551D6253-3BD0-45DF-9ED6-144AA94C5966}">
      <dgm:prSet/>
      <dgm:spPr/>
      <dgm:t>
        <a:bodyPr/>
        <a:lstStyle/>
        <a:p>
          <a:endParaRPr lang="en-GB"/>
        </a:p>
      </dgm:t>
    </dgm:pt>
    <dgm:pt modelId="{03475818-2451-4553-87FC-820998977D0B}">
      <dgm:prSet phldrT="[Κείμενο]" custT="1"/>
      <dgm:spPr>
        <a:solidFill>
          <a:schemeClr val="bg1"/>
        </a:solidFill>
        <a:ln w="101600">
          <a:solidFill>
            <a:schemeClr val="accent2">
              <a:lumMod val="75000"/>
            </a:schemeClr>
          </a:solidFill>
        </a:ln>
        <a:scene3d>
          <a:camera prst="orthographicFront"/>
          <a:lightRig rig="threePt" dir="t"/>
        </a:scene3d>
        <a:sp3d>
          <a:bevelT prst="angle"/>
        </a:sp3d>
      </dgm:spPr>
      <dgm:t>
        <a:bodyPr/>
        <a:lstStyle/>
        <a:p>
          <a:r>
            <a:rPr lang="el-GR" sz="2200" b="1" spc="-150" dirty="0" smtClean="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Σκοπός</a:t>
          </a:r>
          <a:endParaRPr lang="en-GB" sz="2200" b="1"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954F2CA4-9C0A-4F39-B7B4-2699A51D78F4}" type="parTrans" cxnId="{609B218B-68F4-421B-9FB3-CB414BF15978}">
      <dgm:prSet/>
      <dgm:spPr/>
      <dgm:t>
        <a:bodyPr/>
        <a:lstStyle/>
        <a:p>
          <a:endParaRPr lang="en-GB"/>
        </a:p>
      </dgm:t>
    </dgm:pt>
    <dgm:pt modelId="{5B974AC7-4D8F-4380-89B8-E6712B0911BE}" type="sibTrans" cxnId="{609B218B-68F4-421B-9FB3-CB414BF15978}">
      <dgm:prSet/>
      <dgm:spPr>
        <a:solidFill>
          <a:schemeClr val="tx2">
            <a:lumMod val="75000"/>
          </a:schemeClr>
        </a:solidFill>
      </dgm:spPr>
      <dgm:t>
        <a:bodyPr/>
        <a:lstStyle/>
        <a:p>
          <a:endParaRPr lang="en-GB" dirty="0"/>
        </a:p>
      </dgm:t>
    </dgm:pt>
    <dgm:pt modelId="{CF45972B-5ACC-4A68-BB14-FBBC2EDA75B1}">
      <dgm:prSet phldrT="[Κείμενο]" custT="1"/>
      <dgm:spPr>
        <a:solidFill>
          <a:schemeClr val="bg1"/>
        </a:solidFill>
        <a:ln w="101600">
          <a:solidFill>
            <a:schemeClr val="accent2">
              <a:lumMod val="75000"/>
            </a:schemeClr>
          </a:solidFill>
        </a:ln>
        <a:scene3d>
          <a:camera prst="orthographicFront"/>
          <a:lightRig rig="threePt" dir="t"/>
        </a:scene3d>
        <a:sp3d>
          <a:bevelT prst="angle"/>
        </a:sp3d>
      </dgm:spPr>
      <dgm:t>
        <a:bodyPr/>
        <a:lstStyle/>
        <a:p>
          <a:r>
            <a:rPr lang="el-GR" sz="2200" b="1" spc="-150" dirty="0" smtClean="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Αυτόνομη &amp; </a:t>
          </a:r>
          <a:r>
            <a:rPr lang="el-GR" sz="2000" b="1" spc="-150" dirty="0" smtClean="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μαθητοκεντρική</a:t>
          </a:r>
          <a:r>
            <a:rPr lang="el-GR" sz="2200" b="1" spc="-150" dirty="0" smtClean="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 μάθηση</a:t>
          </a:r>
        </a:p>
      </dgm:t>
    </dgm:pt>
    <dgm:pt modelId="{E8C7F68B-BFFB-46ED-94DB-F9D40A4E9CD5}" type="parTrans" cxnId="{A2D546D6-FB7D-47D5-9A45-DD3FEB8F4C79}">
      <dgm:prSet/>
      <dgm:spPr/>
      <dgm:t>
        <a:bodyPr/>
        <a:lstStyle/>
        <a:p>
          <a:endParaRPr lang="en-GB"/>
        </a:p>
      </dgm:t>
    </dgm:pt>
    <dgm:pt modelId="{A5654E18-6D43-4EA2-B533-FF6C097FC66D}" type="sibTrans" cxnId="{A2D546D6-FB7D-47D5-9A45-DD3FEB8F4C79}">
      <dgm:prSet/>
      <dgm:spPr>
        <a:solidFill>
          <a:schemeClr val="tx2">
            <a:lumMod val="75000"/>
          </a:schemeClr>
        </a:solidFill>
      </dgm:spPr>
      <dgm:t>
        <a:bodyPr/>
        <a:lstStyle/>
        <a:p>
          <a:endParaRPr lang="en-GB" dirty="0"/>
        </a:p>
      </dgm:t>
    </dgm:pt>
    <dgm:pt modelId="{03082130-8A7E-460F-9B8A-50D5E25EE85C}">
      <dgm:prSet phldrT="[Κείμενο]" custT="1"/>
      <dgm:spPr>
        <a:solidFill>
          <a:schemeClr val="bg1"/>
        </a:solidFill>
        <a:ln w="101600">
          <a:solidFill>
            <a:schemeClr val="accent2">
              <a:lumMod val="75000"/>
            </a:schemeClr>
          </a:solidFill>
        </a:ln>
        <a:scene3d>
          <a:camera prst="orthographicFront"/>
          <a:lightRig rig="threePt" dir="t"/>
        </a:scene3d>
        <a:sp3d>
          <a:bevelT prst="angle"/>
        </a:sp3d>
      </dgm:spPr>
      <dgm:t>
        <a:bodyPr/>
        <a:lstStyle/>
        <a:p>
          <a:r>
            <a:rPr lang="el-GR" sz="2200" b="1" spc="-150" dirty="0" smtClean="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ΣυμπληρωματικήΕξΑΕ</a:t>
          </a:r>
          <a:endParaRPr lang="en-GB" sz="2200" b="1"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48C86DFA-E65A-4FA7-97B5-1716B34F59A8}" type="parTrans" cxnId="{5EF100A2-F950-46B2-BFD2-838CC966A6BB}">
      <dgm:prSet/>
      <dgm:spPr/>
      <dgm:t>
        <a:bodyPr/>
        <a:lstStyle/>
        <a:p>
          <a:endParaRPr lang="en-GB"/>
        </a:p>
      </dgm:t>
    </dgm:pt>
    <dgm:pt modelId="{AA5F2A4C-808D-400A-A2C1-C1A49080113C}" type="sibTrans" cxnId="{5EF100A2-F950-46B2-BFD2-838CC966A6BB}">
      <dgm:prSet/>
      <dgm:spPr>
        <a:solidFill>
          <a:schemeClr val="tx2">
            <a:lumMod val="75000"/>
          </a:schemeClr>
        </a:solidFill>
      </dgm:spPr>
      <dgm:t>
        <a:bodyPr/>
        <a:lstStyle/>
        <a:p>
          <a:endParaRPr lang="en-GB" dirty="0"/>
        </a:p>
      </dgm:t>
    </dgm:pt>
    <dgm:pt modelId="{EA4F1A52-5AE9-41F5-A9F8-1905D4DF3010}">
      <dgm:prSet phldrT="[Κείμενο]" custT="1"/>
      <dgm:spPr>
        <a:solidFill>
          <a:schemeClr val="bg1"/>
        </a:solidFill>
        <a:ln w="101600">
          <a:solidFill>
            <a:schemeClr val="accent2">
              <a:lumMod val="75000"/>
            </a:schemeClr>
          </a:solidFill>
        </a:ln>
        <a:scene3d>
          <a:camera prst="orthographicFront"/>
          <a:lightRig rig="threePt" dir="t"/>
        </a:scene3d>
        <a:sp3d>
          <a:bevelT prst="angle"/>
        </a:sp3d>
      </dgm:spPr>
      <dgm:t>
        <a:bodyPr/>
        <a:lstStyle/>
        <a:p>
          <a:r>
            <a:rPr lang="en-US" sz="2200" b="1" spc="-150" dirty="0" smtClean="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H5P</a:t>
          </a:r>
        </a:p>
        <a:p>
          <a:r>
            <a:rPr lang="en-US" sz="2200" b="1" spc="-150" dirty="0" smtClean="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Chamilo</a:t>
          </a:r>
          <a:endParaRPr lang="en-GB" sz="2200" b="1"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3AC7853B-6180-4D7F-A34E-30BDAA07131D}" type="parTrans" cxnId="{25357571-780D-4B01-901C-452A5FC21CD5}">
      <dgm:prSet/>
      <dgm:spPr/>
      <dgm:t>
        <a:bodyPr/>
        <a:lstStyle/>
        <a:p>
          <a:endParaRPr lang="en-GB"/>
        </a:p>
      </dgm:t>
    </dgm:pt>
    <dgm:pt modelId="{33834D23-BC33-47FF-A796-60CF93CA6280}" type="sibTrans" cxnId="{25357571-780D-4B01-901C-452A5FC21CD5}">
      <dgm:prSet/>
      <dgm:spPr>
        <a:solidFill>
          <a:schemeClr val="tx2">
            <a:lumMod val="75000"/>
          </a:schemeClr>
        </a:solidFill>
      </dgm:spPr>
      <dgm:t>
        <a:bodyPr/>
        <a:lstStyle/>
        <a:p>
          <a:endParaRPr lang="en-GB" dirty="0"/>
        </a:p>
      </dgm:t>
    </dgm:pt>
    <dgm:pt modelId="{912B4DB9-B5B4-4FAB-BF98-FB8D45B095A5}" type="pres">
      <dgm:prSet presAssocID="{9EDF1129-787D-4E59-A47F-5E0A5C8669D1}" presName="Name0" presStyleCnt="0">
        <dgm:presLayoutVars>
          <dgm:chMax val="1"/>
          <dgm:dir/>
          <dgm:animLvl val="ctr"/>
          <dgm:resizeHandles val="exact"/>
        </dgm:presLayoutVars>
      </dgm:prSet>
      <dgm:spPr/>
      <dgm:t>
        <a:bodyPr/>
        <a:lstStyle/>
        <a:p>
          <a:endParaRPr lang="el-GR"/>
        </a:p>
      </dgm:t>
    </dgm:pt>
    <dgm:pt modelId="{9CF20C3D-64E2-42D1-B713-93D47F24E15A}" type="pres">
      <dgm:prSet presAssocID="{30E4C437-6C84-409E-816F-A5D8207ABF14}" presName="centerShape" presStyleLbl="node0" presStyleIdx="0" presStyleCnt="1" custScaleX="140376" custScaleY="120607" custLinFactNeighborX="-2883" custLinFactNeighborY="9636"/>
      <dgm:spPr/>
      <dgm:t>
        <a:bodyPr/>
        <a:lstStyle/>
        <a:p>
          <a:endParaRPr lang="el-GR"/>
        </a:p>
      </dgm:t>
    </dgm:pt>
    <dgm:pt modelId="{1DF32025-B018-4493-A22D-A743BF2A5FB6}" type="pres">
      <dgm:prSet presAssocID="{954F2CA4-9C0A-4F39-B7B4-2699A51D78F4}" presName="parTrans" presStyleLbl="sibTrans2D1" presStyleIdx="0" presStyleCnt="4" custAng="7661420" custScaleX="489126" custScaleY="76834" custLinFactX="320810" custLinFactNeighborX="400000" custLinFactNeighborY="-11814"/>
      <dgm:spPr/>
      <dgm:t>
        <a:bodyPr/>
        <a:lstStyle/>
        <a:p>
          <a:endParaRPr lang="el-GR"/>
        </a:p>
      </dgm:t>
    </dgm:pt>
    <dgm:pt modelId="{C0F9FDE8-8F2E-412A-A845-364E87DBA382}" type="pres">
      <dgm:prSet presAssocID="{954F2CA4-9C0A-4F39-B7B4-2699A51D78F4}" presName="connectorText" presStyleLbl="sibTrans2D1" presStyleIdx="0" presStyleCnt="4"/>
      <dgm:spPr/>
      <dgm:t>
        <a:bodyPr/>
        <a:lstStyle/>
        <a:p>
          <a:endParaRPr lang="el-GR"/>
        </a:p>
      </dgm:t>
    </dgm:pt>
    <dgm:pt modelId="{364F2B9D-D2C3-455D-B5A2-3DA229767D2F}" type="pres">
      <dgm:prSet presAssocID="{03475818-2451-4553-87FC-820998977D0B}" presName="node" presStyleLbl="node1" presStyleIdx="0" presStyleCnt="4" custScaleX="146388" custScaleY="57721" custRadScaleRad="66282" custRadScaleInc="5794">
        <dgm:presLayoutVars>
          <dgm:bulletEnabled val="1"/>
        </dgm:presLayoutVars>
      </dgm:prSet>
      <dgm:spPr/>
      <dgm:t>
        <a:bodyPr/>
        <a:lstStyle/>
        <a:p>
          <a:endParaRPr lang="el-GR"/>
        </a:p>
      </dgm:t>
    </dgm:pt>
    <dgm:pt modelId="{64DDF4C8-C9CF-4E65-89E0-25F8234F2B6A}" type="pres">
      <dgm:prSet presAssocID="{E8C7F68B-BFFB-46ED-94DB-F9D40A4E9CD5}" presName="parTrans" presStyleLbl="sibTrans2D1" presStyleIdx="1" presStyleCnt="4" custAng="7940484" custScaleX="361329" custScaleY="69627" custLinFactX="100000" custLinFactY="100000" custLinFactNeighborX="142288" custLinFactNeighborY="154563"/>
      <dgm:spPr/>
      <dgm:t>
        <a:bodyPr/>
        <a:lstStyle/>
        <a:p>
          <a:endParaRPr lang="el-GR"/>
        </a:p>
      </dgm:t>
    </dgm:pt>
    <dgm:pt modelId="{9524460B-E7B0-4CD2-AD0D-ABB3038D34D5}" type="pres">
      <dgm:prSet presAssocID="{E8C7F68B-BFFB-46ED-94DB-F9D40A4E9CD5}" presName="connectorText" presStyleLbl="sibTrans2D1" presStyleIdx="1" presStyleCnt="4"/>
      <dgm:spPr/>
      <dgm:t>
        <a:bodyPr/>
        <a:lstStyle/>
        <a:p>
          <a:endParaRPr lang="el-GR"/>
        </a:p>
      </dgm:t>
    </dgm:pt>
    <dgm:pt modelId="{8180617C-CCA5-4A29-A117-968547F879FA}" type="pres">
      <dgm:prSet presAssocID="{CF45972B-5ACC-4A68-BB14-FBBC2EDA75B1}" presName="node" presStyleLbl="node1" presStyleIdx="1" presStyleCnt="4" custScaleX="158091" custRadScaleRad="128581" custRadScaleInc="22485">
        <dgm:presLayoutVars>
          <dgm:bulletEnabled val="1"/>
        </dgm:presLayoutVars>
      </dgm:prSet>
      <dgm:spPr/>
      <dgm:t>
        <a:bodyPr/>
        <a:lstStyle/>
        <a:p>
          <a:endParaRPr lang="el-GR"/>
        </a:p>
      </dgm:t>
    </dgm:pt>
    <dgm:pt modelId="{07668144-75AD-4A4D-8ABD-B5AC23420E53}" type="pres">
      <dgm:prSet presAssocID="{48C86DFA-E65A-4FA7-97B5-1716B34F59A8}" presName="parTrans" presStyleLbl="sibTrans2D1" presStyleIdx="2" presStyleCnt="4" custAng="8235570" custScaleX="333340" custScaleY="72916" custLinFactX="-226114" custLinFactNeighborX="-300000" custLinFactNeighborY="20422"/>
      <dgm:spPr/>
      <dgm:t>
        <a:bodyPr/>
        <a:lstStyle/>
        <a:p>
          <a:endParaRPr lang="el-GR"/>
        </a:p>
      </dgm:t>
    </dgm:pt>
    <dgm:pt modelId="{F2506D60-3A4C-4420-A4B1-6FE1F13166BF}" type="pres">
      <dgm:prSet presAssocID="{48C86DFA-E65A-4FA7-97B5-1716B34F59A8}" presName="connectorText" presStyleLbl="sibTrans2D1" presStyleIdx="2" presStyleCnt="4"/>
      <dgm:spPr/>
      <dgm:t>
        <a:bodyPr/>
        <a:lstStyle/>
        <a:p>
          <a:endParaRPr lang="el-GR"/>
        </a:p>
      </dgm:t>
    </dgm:pt>
    <dgm:pt modelId="{7950F844-74D7-4AC6-A616-596CE9776610}" type="pres">
      <dgm:prSet presAssocID="{03082130-8A7E-460F-9B8A-50D5E25EE85C}" presName="node" presStyleLbl="node1" presStyleIdx="2" presStyleCnt="4" custScaleX="177489" custScaleY="54228" custRadScaleRad="110692" custRadScaleInc="-997">
        <dgm:presLayoutVars>
          <dgm:bulletEnabled val="1"/>
        </dgm:presLayoutVars>
      </dgm:prSet>
      <dgm:spPr/>
      <dgm:t>
        <a:bodyPr/>
        <a:lstStyle/>
        <a:p>
          <a:endParaRPr lang="el-GR"/>
        </a:p>
      </dgm:t>
    </dgm:pt>
    <dgm:pt modelId="{E92BEFBB-04FE-42C5-ABC8-65E977A9DC09}" type="pres">
      <dgm:prSet presAssocID="{3AC7853B-6180-4D7F-A34E-30BDAA07131D}" presName="parTrans" presStyleLbl="sibTrans2D1" presStyleIdx="3" presStyleCnt="4" custAng="8526740" custScaleX="362534" custScaleY="74286" custLinFactY="-100000" custLinFactNeighborX="-52316" custLinFactNeighborY="-141378"/>
      <dgm:spPr/>
      <dgm:t>
        <a:bodyPr/>
        <a:lstStyle/>
        <a:p>
          <a:endParaRPr lang="el-GR"/>
        </a:p>
      </dgm:t>
    </dgm:pt>
    <dgm:pt modelId="{FC0C85B5-6EE5-4C50-AB7C-93AA493E380F}" type="pres">
      <dgm:prSet presAssocID="{3AC7853B-6180-4D7F-A34E-30BDAA07131D}" presName="connectorText" presStyleLbl="sibTrans2D1" presStyleIdx="3" presStyleCnt="4"/>
      <dgm:spPr/>
      <dgm:t>
        <a:bodyPr/>
        <a:lstStyle/>
        <a:p>
          <a:endParaRPr lang="el-GR"/>
        </a:p>
      </dgm:t>
    </dgm:pt>
    <dgm:pt modelId="{41106F1E-3EDB-42C1-91EE-F27D713E5672}" type="pres">
      <dgm:prSet presAssocID="{EA4F1A52-5AE9-41F5-A9F8-1905D4DF3010}" presName="node" presStyleLbl="node1" presStyleIdx="3" presStyleCnt="4" custRadScaleRad="125549" custRadScaleInc="-25701">
        <dgm:presLayoutVars>
          <dgm:bulletEnabled val="1"/>
        </dgm:presLayoutVars>
      </dgm:prSet>
      <dgm:spPr/>
      <dgm:t>
        <a:bodyPr/>
        <a:lstStyle/>
        <a:p>
          <a:endParaRPr lang="el-GR"/>
        </a:p>
      </dgm:t>
    </dgm:pt>
  </dgm:ptLst>
  <dgm:cxnLst>
    <dgm:cxn modelId="{52E71751-E964-45C2-9EB6-01279566585A}" type="presOf" srcId="{3AC7853B-6180-4D7F-A34E-30BDAA07131D}" destId="{FC0C85B5-6EE5-4C50-AB7C-93AA493E380F}" srcOrd="1" destOrd="0" presId="urn:microsoft.com/office/officeart/2005/8/layout/radial5"/>
    <dgm:cxn modelId="{9F129598-1148-4B08-86CC-6B4B5AB1FA5C}" type="presOf" srcId="{E8C7F68B-BFFB-46ED-94DB-F9D40A4E9CD5}" destId="{9524460B-E7B0-4CD2-AD0D-ABB3038D34D5}" srcOrd="1" destOrd="0" presId="urn:microsoft.com/office/officeart/2005/8/layout/radial5"/>
    <dgm:cxn modelId="{25357571-780D-4B01-901C-452A5FC21CD5}" srcId="{30E4C437-6C84-409E-816F-A5D8207ABF14}" destId="{EA4F1A52-5AE9-41F5-A9F8-1905D4DF3010}" srcOrd="3" destOrd="0" parTransId="{3AC7853B-6180-4D7F-A34E-30BDAA07131D}" sibTransId="{33834D23-BC33-47FF-A796-60CF93CA6280}"/>
    <dgm:cxn modelId="{A2D546D6-FB7D-47D5-9A45-DD3FEB8F4C79}" srcId="{30E4C437-6C84-409E-816F-A5D8207ABF14}" destId="{CF45972B-5ACC-4A68-BB14-FBBC2EDA75B1}" srcOrd="1" destOrd="0" parTransId="{E8C7F68B-BFFB-46ED-94DB-F9D40A4E9CD5}" sibTransId="{A5654E18-6D43-4EA2-B533-FF6C097FC66D}"/>
    <dgm:cxn modelId="{565C406C-D188-4BF0-B6B3-D6C5A89396BF}" type="presOf" srcId="{EA4F1A52-5AE9-41F5-A9F8-1905D4DF3010}" destId="{41106F1E-3EDB-42C1-91EE-F27D713E5672}" srcOrd="0" destOrd="0" presId="urn:microsoft.com/office/officeart/2005/8/layout/radial5"/>
    <dgm:cxn modelId="{9FA0FDFE-0054-4965-B0CD-DE2C4B16EEA3}" type="presOf" srcId="{3AC7853B-6180-4D7F-A34E-30BDAA07131D}" destId="{E92BEFBB-04FE-42C5-ABC8-65E977A9DC09}" srcOrd="0" destOrd="0" presId="urn:microsoft.com/office/officeart/2005/8/layout/radial5"/>
    <dgm:cxn modelId="{7FCFF6C4-07B1-4D56-90C4-0F6BFF0E1725}" type="presOf" srcId="{03082130-8A7E-460F-9B8A-50D5E25EE85C}" destId="{7950F844-74D7-4AC6-A616-596CE9776610}" srcOrd="0" destOrd="0" presId="urn:microsoft.com/office/officeart/2005/8/layout/radial5"/>
    <dgm:cxn modelId="{A2BCFC55-56C9-4FCD-AB4E-D30DB7372F61}" type="presOf" srcId="{30E4C437-6C84-409E-816F-A5D8207ABF14}" destId="{9CF20C3D-64E2-42D1-B713-93D47F24E15A}" srcOrd="0" destOrd="0" presId="urn:microsoft.com/office/officeart/2005/8/layout/radial5"/>
    <dgm:cxn modelId="{6FD73214-D6B1-4C7A-BEE9-B8E2578A78E1}" type="presOf" srcId="{03475818-2451-4553-87FC-820998977D0B}" destId="{364F2B9D-D2C3-455D-B5A2-3DA229767D2F}" srcOrd="0" destOrd="0" presId="urn:microsoft.com/office/officeart/2005/8/layout/radial5"/>
    <dgm:cxn modelId="{5EF100A2-F950-46B2-BFD2-838CC966A6BB}" srcId="{30E4C437-6C84-409E-816F-A5D8207ABF14}" destId="{03082130-8A7E-460F-9B8A-50D5E25EE85C}" srcOrd="2" destOrd="0" parTransId="{48C86DFA-E65A-4FA7-97B5-1716B34F59A8}" sibTransId="{AA5F2A4C-808D-400A-A2C1-C1A49080113C}"/>
    <dgm:cxn modelId="{0A7C138F-92F3-4671-9695-EE0F30732DD5}" type="presOf" srcId="{48C86DFA-E65A-4FA7-97B5-1716B34F59A8}" destId="{07668144-75AD-4A4D-8ABD-B5AC23420E53}" srcOrd="0" destOrd="0" presId="urn:microsoft.com/office/officeart/2005/8/layout/radial5"/>
    <dgm:cxn modelId="{68176F23-71C0-454D-B2D6-9FDA1B42831C}" type="presOf" srcId="{954F2CA4-9C0A-4F39-B7B4-2699A51D78F4}" destId="{C0F9FDE8-8F2E-412A-A845-364E87DBA382}" srcOrd="1" destOrd="0" presId="urn:microsoft.com/office/officeart/2005/8/layout/radial5"/>
    <dgm:cxn modelId="{54649B09-4C5A-42BC-8C5C-7BDAA9410916}" type="presOf" srcId="{954F2CA4-9C0A-4F39-B7B4-2699A51D78F4}" destId="{1DF32025-B018-4493-A22D-A743BF2A5FB6}" srcOrd="0" destOrd="0" presId="urn:microsoft.com/office/officeart/2005/8/layout/radial5"/>
    <dgm:cxn modelId="{ED5A8D89-5E63-4FEA-B617-D69D7C8814E0}" type="presOf" srcId="{9EDF1129-787D-4E59-A47F-5E0A5C8669D1}" destId="{912B4DB9-B5B4-4FAB-BF98-FB8D45B095A5}" srcOrd="0" destOrd="0" presId="urn:microsoft.com/office/officeart/2005/8/layout/radial5"/>
    <dgm:cxn modelId="{6F0546D6-E54A-45B0-A2BF-3118B40A638E}" type="presOf" srcId="{48C86DFA-E65A-4FA7-97B5-1716B34F59A8}" destId="{F2506D60-3A4C-4420-A4B1-6FE1F13166BF}" srcOrd="1" destOrd="0" presId="urn:microsoft.com/office/officeart/2005/8/layout/radial5"/>
    <dgm:cxn modelId="{551D6253-3BD0-45DF-9ED6-144AA94C5966}" srcId="{9EDF1129-787D-4E59-A47F-5E0A5C8669D1}" destId="{30E4C437-6C84-409E-816F-A5D8207ABF14}" srcOrd="0" destOrd="0" parTransId="{71F07448-1B5F-483F-BEF4-D08E93D45F57}" sibTransId="{F16D659C-DE81-48C4-AE4C-47DE207CE186}"/>
    <dgm:cxn modelId="{2F2309A4-E3CB-4B63-AD35-A482A160E6A2}" type="presOf" srcId="{CF45972B-5ACC-4A68-BB14-FBBC2EDA75B1}" destId="{8180617C-CCA5-4A29-A117-968547F879FA}" srcOrd="0" destOrd="0" presId="urn:microsoft.com/office/officeart/2005/8/layout/radial5"/>
    <dgm:cxn modelId="{F0B83541-2837-41AE-8168-4059D0D654DC}" type="presOf" srcId="{E8C7F68B-BFFB-46ED-94DB-F9D40A4E9CD5}" destId="{64DDF4C8-C9CF-4E65-89E0-25F8234F2B6A}" srcOrd="0" destOrd="0" presId="urn:microsoft.com/office/officeart/2005/8/layout/radial5"/>
    <dgm:cxn modelId="{609B218B-68F4-421B-9FB3-CB414BF15978}" srcId="{30E4C437-6C84-409E-816F-A5D8207ABF14}" destId="{03475818-2451-4553-87FC-820998977D0B}" srcOrd="0" destOrd="0" parTransId="{954F2CA4-9C0A-4F39-B7B4-2699A51D78F4}" sibTransId="{5B974AC7-4D8F-4380-89B8-E6712B0911BE}"/>
    <dgm:cxn modelId="{C1A4F223-2712-479D-B257-FC4D0B9AE4C0}" type="presParOf" srcId="{912B4DB9-B5B4-4FAB-BF98-FB8D45B095A5}" destId="{9CF20C3D-64E2-42D1-B713-93D47F24E15A}" srcOrd="0" destOrd="0" presId="urn:microsoft.com/office/officeart/2005/8/layout/radial5"/>
    <dgm:cxn modelId="{A793B9DA-0F09-4A66-81E9-A5A30BE062A0}" type="presParOf" srcId="{912B4DB9-B5B4-4FAB-BF98-FB8D45B095A5}" destId="{1DF32025-B018-4493-A22D-A743BF2A5FB6}" srcOrd="1" destOrd="0" presId="urn:microsoft.com/office/officeart/2005/8/layout/radial5"/>
    <dgm:cxn modelId="{CC2B8696-3519-4290-84AA-8036A196160B}" type="presParOf" srcId="{1DF32025-B018-4493-A22D-A743BF2A5FB6}" destId="{C0F9FDE8-8F2E-412A-A845-364E87DBA382}" srcOrd="0" destOrd="0" presId="urn:microsoft.com/office/officeart/2005/8/layout/radial5"/>
    <dgm:cxn modelId="{A886A0BE-5FC5-428F-9E2E-32FD88243607}" type="presParOf" srcId="{912B4DB9-B5B4-4FAB-BF98-FB8D45B095A5}" destId="{364F2B9D-D2C3-455D-B5A2-3DA229767D2F}" srcOrd="2" destOrd="0" presId="urn:microsoft.com/office/officeart/2005/8/layout/radial5"/>
    <dgm:cxn modelId="{AF79B4D1-B2EF-4043-922B-E78D3747ED87}" type="presParOf" srcId="{912B4DB9-B5B4-4FAB-BF98-FB8D45B095A5}" destId="{64DDF4C8-C9CF-4E65-89E0-25F8234F2B6A}" srcOrd="3" destOrd="0" presId="urn:microsoft.com/office/officeart/2005/8/layout/radial5"/>
    <dgm:cxn modelId="{9D1EB07C-6628-45B1-91AC-BDB16D80315B}" type="presParOf" srcId="{64DDF4C8-C9CF-4E65-89E0-25F8234F2B6A}" destId="{9524460B-E7B0-4CD2-AD0D-ABB3038D34D5}" srcOrd="0" destOrd="0" presId="urn:microsoft.com/office/officeart/2005/8/layout/radial5"/>
    <dgm:cxn modelId="{BEEC5042-D440-4AB5-A9F0-9C49D05C559B}" type="presParOf" srcId="{912B4DB9-B5B4-4FAB-BF98-FB8D45B095A5}" destId="{8180617C-CCA5-4A29-A117-968547F879FA}" srcOrd="4" destOrd="0" presId="urn:microsoft.com/office/officeart/2005/8/layout/radial5"/>
    <dgm:cxn modelId="{9004987F-13BA-4F7F-89AE-A595FBD37853}" type="presParOf" srcId="{912B4DB9-B5B4-4FAB-BF98-FB8D45B095A5}" destId="{07668144-75AD-4A4D-8ABD-B5AC23420E53}" srcOrd="5" destOrd="0" presId="urn:microsoft.com/office/officeart/2005/8/layout/radial5"/>
    <dgm:cxn modelId="{48B602F6-D516-42CF-B938-F390203461FA}" type="presParOf" srcId="{07668144-75AD-4A4D-8ABD-B5AC23420E53}" destId="{F2506D60-3A4C-4420-A4B1-6FE1F13166BF}" srcOrd="0" destOrd="0" presId="urn:microsoft.com/office/officeart/2005/8/layout/radial5"/>
    <dgm:cxn modelId="{0105E04D-110E-48FC-85F9-9C081BB67498}" type="presParOf" srcId="{912B4DB9-B5B4-4FAB-BF98-FB8D45B095A5}" destId="{7950F844-74D7-4AC6-A616-596CE9776610}" srcOrd="6" destOrd="0" presId="urn:microsoft.com/office/officeart/2005/8/layout/radial5"/>
    <dgm:cxn modelId="{DD085BD7-5138-476D-BAE1-B86AF20D0072}" type="presParOf" srcId="{912B4DB9-B5B4-4FAB-BF98-FB8D45B095A5}" destId="{E92BEFBB-04FE-42C5-ABC8-65E977A9DC09}" srcOrd="7" destOrd="0" presId="urn:microsoft.com/office/officeart/2005/8/layout/radial5"/>
    <dgm:cxn modelId="{8D22BC35-8443-405B-8837-CCBFAF4D64D4}" type="presParOf" srcId="{E92BEFBB-04FE-42C5-ABC8-65E977A9DC09}" destId="{FC0C85B5-6EE5-4C50-AB7C-93AA493E380F}" srcOrd="0" destOrd="0" presId="urn:microsoft.com/office/officeart/2005/8/layout/radial5"/>
    <dgm:cxn modelId="{29903287-8FE1-465B-99E2-D2FB1278C1FD}" type="presParOf" srcId="{912B4DB9-B5B4-4FAB-BF98-FB8D45B095A5}" destId="{41106F1E-3EDB-42C1-91EE-F27D713E5672}" srcOrd="8" destOrd="0" presId="urn:microsoft.com/office/officeart/2005/8/layout/radial5"/>
  </dgm:cxnLst>
  <dgm:bg/>
  <dgm:whole>
    <a:ln>
      <a:solidFill>
        <a:schemeClr val="accent2">
          <a:lumMod val="75000"/>
        </a:schemeClr>
      </a:solidFill>
    </a:ln>
  </dgm:whole>
</dgm:dataModel>
</file>

<file path=ppt/diagrams/data6.xml><?xml version="1.0" encoding="utf-8"?>
<dgm:dataModel xmlns:dgm="http://schemas.openxmlformats.org/drawingml/2006/diagram" xmlns:a="http://schemas.openxmlformats.org/drawingml/2006/main">
  <dgm:ptLst>
    <dgm:pt modelId="{AC352F03-D572-4F29-BB85-946377613F50}"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l-GR"/>
        </a:p>
      </dgm:t>
    </dgm:pt>
    <dgm:pt modelId="{E02C96D7-1E75-4DC7-A05F-DCDD2982F3DB}">
      <dgm:prSet phldrT="[Κείμενο]"/>
      <dgm:spPr>
        <a:solidFill>
          <a:schemeClr val="accent1"/>
        </a:solidFill>
      </dgm:spPr>
      <dgm:t>
        <a:bodyPr/>
        <a:lstStyle/>
        <a:p>
          <a:r>
            <a:rPr lang="el-GR"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Στοιχεία σχεδιασμού του ΕΥ</a:t>
          </a:r>
        </a:p>
      </dgm:t>
    </dgm:pt>
    <dgm:pt modelId="{827E3D53-7B79-4035-ACC2-5EBBEE8F3069}" type="parTrans" cxnId="{201A50C9-5EF9-4BE7-AB90-44A3553C8A43}">
      <dgm:prSet/>
      <dgm:spPr/>
      <dgm:t>
        <a:bodyPr/>
        <a:lstStyle/>
        <a:p>
          <a:endParaRPr lang="el-GR"/>
        </a:p>
      </dgm:t>
    </dgm:pt>
    <dgm:pt modelId="{04DDFD4D-60A7-449D-AB72-E7A510191496}" type="sibTrans" cxnId="{201A50C9-5EF9-4BE7-AB90-44A3553C8A43}">
      <dgm:prSet/>
      <dgm:spPr/>
      <dgm:t>
        <a:bodyPr/>
        <a:lstStyle/>
        <a:p>
          <a:endParaRPr lang="el-GR"/>
        </a:p>
      </dgm:t>
    </dgm:pt>
    <dgm:pt modelId="{924F7A00-F2CF-4DE8-9092-AD5F25EC1838}">
      <dgm:prSet phldrT="[Κείμενο]" custT="1"/>
      <dgm:spPr>
        <a:solidFill>
          <a:schemeClr val="accent4">
            <a:lumMod val="75000"/>
          </a:schemeClr>
        </a:solidFill>
      </dgm:spPr>
      <dgm:t>
        <a:bodyPr/>
        <a:lstStyle/>
        <a:p>
          <a:pPr algn="ctr"/>
          <a:endPar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endPar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l-GR" sz="20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Βασικές αρχές ΕΥ στην ΕξΑΕ</a:t>
          </a:r>
          <a:endPar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l-GR" sz="1800" i="1" dirty="0" smtClean="0">
              <a:latin typeface="Times New Roman" panose="02020603050405020304" pitchFamily="18" charset="0"/>
              <a:cs typeface="Times New Roman" panose="02020603050405020304" pitchFamily="18" charset="0"/>
            </a:rPr>
            <a:t>Εκπαιδευτικός ως σύμβουλος</a:t>
          </a:r>
        </a:p>
        <a:p>
          <a:pPr algn="ctr"/>
          <a:r>
            <a:rPr lang="el-GR" sz="1800" b="0" i="1" dirty="0" smtClean="0">
              <a:solidFill>
                <a:schemeClr val="bg1"/>
              </a:solidFill>
              <a:effectLst/>
              <a:latin typeface="Times New Roman" panose="02020603050405020304" pitchFamily="18" charset="0"/>
              <a:cs typeface="Times New Roman" panose="02020603050405020304" pitchFamily="18" charset="0"/>
            </a:rPr>
            <a:t>Το ΕΥ είναι ευέλικτο-δυναμικό</a:t>
          </a:r>
        </a:p>
        <a:p>
          <a:pPr algn="ctr"/>
          <a:r>
            <a:rPr lang="el-GR" sz="1800" b="0" i="1" dirty="0" smtClean="0">
              <a:solidFill>
                <a:schemeClr val="bg1"/>
              </a:solidFill>
              <a:effectLst/>
              <a:latin typeface="Times New Roman" panose="02020603050405020304" pitchFamily="18" charset="0"/>
              <a:cs typeface="Times New Roman" panose="02020603050405020304" pitchFamily="18" charset="0"/>
            </a:rPr>
            <a:t>Εξατομικευμένη μάθηση</a:t>
          </a:r>
        </a:p>
        <a:p>
          <a:pPr algn="ctr"/>
          <a:endParaRPr lang="el-GR" sz="1800" b="0" i="1" dirty="0" smtClean="0">
            <a:solidFill>
              <a:schemeClr val="bg1"/>
            </a:solidFill>
            <a:effectLst/>
            <a:latin typeface="Times New Roman" panose="02020603050405020304" pitchFamily="18" charset="0"/>
            <a:cs typeface="Times New Roman" panose="02020603050405020304" pitchFamily="18" charset="0"/>
          </a:endParaRPr>
        </a:p>
        <a:p>
          <a:pPr algn="ctr"/>
          <a:endParaRPr lang="el-GR" sz="1800" b="0" i="1" dirty="0">
            <a:solidFill>
              <a:schemeClr val="bg1"/>
            </a:solidFill>
            <a:effectLst/>
            <a:latin typeface="Times New Roman" panose="02020603050405020304" pitchFamily="18" charset="0"/>
            <a:cs typeface="Times New Roman" panose="02020603050405020304" pitchFamily="18" charset="0"/>
          </a:endParaRPr>
        </a:p>
      </dgm:t>
    </dgm:pt>
    <dgm:pt modelId="{94C59E1B-5068-4F41-B64E-B133813FC068}" type="parTrans" cxnId="{65E9F136-24A3-4EF5-AB61-37E07020D9FF}">
      <dgm:prSet/>
      <dgm:spPr/>
      <dgm:t>
        <a:bodyPr/>
        <a:lstStyle/>
        <a:p>
          <a:endParaRPr lang="el-GR"/>
        </a:p>
      </dgm:t>
    </dgm:pt>
    <dgm:pt modelId="{FFBF2A40-BBB1-412E-811B-6A118B08546A}" type="sibTrans" cxnId="{65E9F136-24A3-4EF5-AB61-37E07020D9FF}">
      <dgm:prSet/>
      <dgm:spPr/>
      <dgm:t>
        <a:bodyPr/>
        <a:lstStyle/>
        <a:p>
          <a:endParaRPr lang="el-GR"/>
        </a:p>
      </dgm:t>
    </dgm:pt>
    <dgm:pt modelId="{02944162-BA32-4F6D-B079-5CCEE366B8BD}">
      <dgm:prSet phldrT="[Κείμενο]" custT="1"/>
      <dgm:spPr>
        <a:solidFill>
          <a:srgbClr val="931B1B"/>
        </a:solidFill>
      </dgm:spPr>
      <dgm:t>
        <a:bodyPr/>
        <a:lstStyle/>
        <a:p>
          <a:pPr algn="ctr">
            <a:buNone/>
          </a:pPr>
          <a:endParaRPr lang="el-GR" sz="2000" dirty="0"/>
        </a:p>
        <a:p>
          <a:pPr algn="ctr">
            <a:buNone/>
          </a:pPr>
          <a:endParaRPr lang="en-US" sz="20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buNone/>
          </a:pPr>
          <a:r>
            <a:rPr lang="el-GR" sz="20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Μοντέλα σχεδιασμού ΕΥ για την ΕξΑΕ</a:t>
          </a:r>
        </a:p>
        <a:p>
          <a:pPr algn="ctr">
            <a:buNone/>
          </a:pPr>
          <a:r>
            <a:rPr lang="el-GR" sz="1800" i="1" dirty="0" smtClean="0">
              <a:latin typeface="Times New Roman" panose="02020603050405020304" pitchFamily="18" charset="0"/>
              <a:cs typeface="Times New Roman" panose="02020603050405020304" pitchFamily="18" charset="0"/>
            </a:rPr>
            <a:t>12 Αρχές </a:t>
          </a:r>
          <a:r>
            <a:rPr lang="en-US" sz="1800" i="1" dirty="0" smtClean="0">
              <a:latin typeface="Times New Roman" panose="02020603050405020304" pitchFamily="18" charset="0"/>
              <a:cs typeface="Times New Roman" panose="02020603050405020304" pitchFamily="18" charset="0"/>
            </a:rPr>
            <a:t>Mayer</a:t>
          </a:r>
        </a:p>
        <a:p>
          <a:pPr algn="ctr">
            <a:buNone/>
          </a:pPr>
          <a:r>
            <a:rPr lang="en-US" sz="1800" i="1" dirty="0" smtClean="0">
              <a:latin typeface="Times New Roman" panose="02020603050405020304" pitchFamily="18" charset="0"/>
              <a:cs typeface="Times New Roman" panose="02020603050405020304" pitchFamily="18" charset="0"/>
            </a:rPr>
            <a:t>3 </a:t>
          </a:r>
          <a:r>
            <a:rPr lang="el-GR" sz="1800" i="1" dirty="0" smtClean="0">
              <a:latin typeface="Times New Roman" panose="02020603050405020304" pitchFamily="18" charset="0"/>
              <a:cs typeface="Times New Roman" panose="02020603050405020304" pitchFamily="18" charset="0"/>
            </a:rPr>
            <a:t>Δέσμες Λιοναράκη</a:t>
          </a:r>
        </a:p>
        <a:p>
          <a:pPr algn="ctr">
            <a:buNone/>
          </a:pPr>
          <a:r>
            <a:rPr lang="el-GR" sz="1800" i="1" dirty="0" smtClean="0">
              <a:latin typeface="Times New Roman" panose="02020603050405020304" pitchFamily="18" charset="0"/>
              <a:cs typeface="Times New Roman" panose="02020603050405020304" pitchFamily="18" charset="0"/>
            </a:rPr>
            <a:t>Συνομιλιακό Μοντέλο </a:t>
          </a:r>
          <a:r>
            <a:rPr lang="en-US" sz="1800" i="1" dirty="0" smtClean="0">
              <a:latin typeface="Times New Roman" panose="02020603050405020304" pitchFamily="18" charset="0"/>
              <a:cs typeface="Times New Roman" panose="02020603050405020304" pitchFamily="18" charset="0"/>
            </a:rPr>
            <a:t>Laurilard</a:t>
          </a:r>
        </a:p>
        <a:p>
          <a:pPr algn="ctr">
            <a:buNone/>
          </a:pPr>
          <a:r>
            <a:rPr lang="el-GR" sz="1800" i="1" dirty="0" smtClean="0">
              <a:latin typeface="Times New Roman" panose="02020603050405020304" pitchFamily="18" charset="0"/>
              <a:cs typeface="Times New Roman" panose="02020603050405020304" pitchFamily="18" charset="0"/>
            </a:rPr>
            <a:t>Ταξινομία </a:t>
          </a:r>
          <a:r>
            <a:rPr lang="en-US" sz="1800" i="1" dirty="0" smtClean="0">
              <a:latin typeface="Times New Roman" panose="02020603050405020304" pitchFamily="18" charset="0"/>
              <a:cs typeface="Times New Roman" panose="02020603050405020304" pitchFamily="18" charset="0"/>
            </a:rPr>
            <a:t>Bloom</a:t>
          </a:r>
        </a:p>
        <a:p>
          <a:pPr algn="ctr">
            <a:buNone/>
          </a:pPr>
          <a:endParaRPr lang="el-GR" sz="1800" i="1" dirty="0" smtClean="0">
            <a:latin typeface="Times New Roman" panose="02020603050405020304" pitchFamily="18" charset="0"/>
            <a:cs typeface="Times New Roman" panose="02020603050405020304" pitchFamily="18" charset="0"/>
          </a:endParaRPr>
        </a:p>
        <a:p>
          <a:pPr algn="ctr">
            <a:buFont typeface="Arial" panose="020B0604020202020204" pitchFamily="34" charset="0"/>
            <a:buNone/>
          </a:pPr>
          <a:endParaRPr lang="en-US" sz="1800" i="1" dirty="0">
            <a:latin typeface="Times New Roman" panose="02020603050405020304" pitchFamily="18" charset="0"/>
            <a:cs typeface="Times New Roman" panose="02020603050405020304" pitchFamily="18" charset="0"/>
          </a:endParaRPr>
        </a:p>
      </dgm:t>
    </dgm:pt>
    <dgm:pt modelId="{79BB7297-5964-4C73-B917-6425804AF20A}" type="parTrans" cxnId="{2F0839A4-002D-4FB1-8285-5DCE19212679}">
      <dgm:prSet/>
      <dgm:spPr/>
      <dgm:t>
        <a:bodyPr/>
        <a:lstStyle/>
        <a:p>
          <a:endParaRPr lang="el-GR"/>
        </a:p>
      </dgm:t>
    </dgm:pt>
    <dgm:pt modelId="{E08A828A-8DB3-4657-8991-3DB0346ADB2E}" type="sibTrans" cxnId="{2F0839A4-002D-4FB1-8285-5DCE19212679}">
      <dgm:prSet/>
      <dgm:spPr/>
      <dgm:t>
        <a:bodyPr/>
        <a:lstStyle/>
        <a:p>
          <a:endParaRPr lang="el-GR"/>
        </a:p>
      </dgm:t>
    </dgm:pt>
    <dgm:pt modelId="{DE1EC8A0-435B-4A11-A88D-3EBE4B3C5679}">
      <dgm:prSet phldrT="[Κείμενο]" custT="1"/>
      <dgm:spPr>
        <a:solidFill>
          <a:schemeClr val="accent6">
            <a:lumMod val="75000"/>
          </a:schemeClr>
        </a:solidFill>
      </dgm:spPr>
      <dgm:t>
        <a:bodyPr/>
        <a:lstStyle/>
        <a:p>
          <a:endParaRPr lang="el-GR" sz="1800" dirty="0">
            <a:latin typeface="Times New Roman" panose="02020603050405020304" pitchFamily="18" charset="0"/>
            <a:cs typeface="Times New Roman" panose="02020603050405020304" pitchFamily="18" charset="0"/>
          </a:endParaRPr>
        </a:p>
        <a:p>
          <a:endParaRPr lang="el-GR" sz="1800" dirty="0">
            <a:latin typeface="Times New Roman" panose="02020603050405020304" pitchFamily="18" charset="0"/>
            <a:cs typeface="Times New Roman" panose="02020603050405020304" pitchFamily="18" charset="0"/>
          </a:endParaRPr>
        </a:p>
        <a:p>
          <a:r>
            <a:rPr lang="el-GR" sz="20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Θεωρίες </a:t>
          </a:r>
          <a:r>
            <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Μάθησης</a:t>
          </a:r>
        </a:p>
        <a:p>
          <a:r>
            <a:rPr lang="el-GR" sz="1800"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Συμπεριφορισμός</a:t>
          </a:r>
          <a:endParaRPr lang="en-GB" sz="1800" b="1" i="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a:p>
          <a:r>
            <a:rPr lang="el-GR" sz="1800"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Γνωστικές Θεωρίες</a:t>
          </a:r>
          <a:endParaRPr lang="en-GB" sz="1800"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a:p>
          <a:r>
            <a:rPr lang="el-GR" sz="1800"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Κοινωνικός </a:t>
          </a:r>
          <a:r>
            <a:rPr lang="el-GR" sz="1800" b="1" i="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Εποικοδομητισμός</a:t>
          </a:r>
          <a:endParaRPr lang="el-GR" sz="1800" i="1" dirty="0">
            <a:solidFill>
              <a:schemeClr val="bg1"/>
            </a:solidFill>
            <a:latin typeface="Times New Roman" panose="02020603050405020304" pitchFamily="18" charset="0"/>
            <a:cs typeface="Times New Roman" panose="02020603050405020304" pitchFamily="18" charset="0"/>
          </a:endParaRPr>
        </a:p>
        <a:p>
          <a:endParaRPr lang="el-GR" sz="2400" dirty="0"/>
        </a:p>
        <a:p>
          <a:endParaRPr lang="el-GR" sz="2400" dirty="0"/>
        </a:p>
        <a:p>
          <a:endParaRPr lang="el-GR" sz="2400" dirty="0"/>
        </a:p>
        <a:p>
          <a:endParaRPr lang="el-GR" sz="2400" dirty="0"/>
        </a:p>
      </dgm:t>
    </dgm:pt>
    <dgm:pt modelId="{EA6BF9E5-BB5B-42D5-9FE0-6A4F53CC3F73}" type="parTrans" cxnId="{9985E608-5219-4716-88D0-3C3BFEFEDA01}">
      <dgm:prSet/>
      <dgm:spPr/>
      <dgm:t>
        <a:bodyPr/>
        <a:lstStyle/>
        <a:p>
          <a:endParaRPr lang="el-GR"/>
        </a:p>
      </dgm:t>
    </dgm:pt>
    <dgm:pt modelId="{5959C0CA-D66C-4730-B24B-813304824753}" type="sibTrans" cxnId="{9985E608-5219-4716-88D0-3C3BFEFEDA01}">
      <dgm:prSet/>
      <dgm:spPr/>
      <dgm:t>
        <a:bodyPr/>
        <a:lstStyle/>
        <a:p>
          <a:endParaRPr lang="el-GR"/>
        </a:p>
      </dgm:t>
    </dgm:pt>
    <dgm:pt modelId="{EE1AC655-CB0B-42E8-B3AE-974D41BE3E6E}">
      <dgm:prSet phldrT="[Κείμενο]" custT="1"/>
      <dgm:spPr>
        <a:solidFill>
          <a:schemeClr val="accent4">
            <a:lumMod val="75000"/>
          </a:schemeClr>
        </a:solidFill>
      </dgm:spPr>
      <dgm:t>
        <a:bodyPr/>
        <a:lstStyle/>
        <a:p>
          <a:pPr algn="ctr"/>
          <a:endParaRPr lang="en-US"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endParaRPr lang="en-US"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endParaRPr lang="en-US"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l-GR"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Εφαρμογές που αξιοποιήθηκαν</a:t>
          </a:r>
          <a:endParaRPr lang="el-GR" sz="1800" b="0" i="1" spc="-150" dirty="0" smtClean="0">
            <a:solidFill>
              <a:schemeClr val="bg1"/>
            </a:solidFill>
            <a:effectLst/>
            <a:latin typeface="Times New Roman" panose="02020603050405020304" pitchFamily="18" charset="0"/>
            <a:cs typeface="Times New Roman" panose="02020603050405020304" pitchFamily="18" charset="0"/>
          </a:endParaRPr>
        </a:p>
        <a:p>
          <a:pPr algn="ctr"/>
          <a:r>
            <a:rPr lang="en-US" sz="1800" b="0" i="1" spc="-150" dirty="0" smtClean="0">
              <a:solidFill>
                <a:schemeClr val="bg1"/>
              </a:solidFill>
              <a:effectLst/>
              <a:latin typeface="Times New Roman" panose="02020603050405020304" pitchFamily="18" charset="0"/>
              <a:cs typeface="Times New Roman" panose="02020603050405020304" pitchFamily="18" charset="0"/>
            </a:rPr>
            <a:t>Chamilo</a:t>
          </a:r>
        </a:p>
        <a:p>
          <a:pPr algn="ctr"/>
          <a:r>
            <a:rPr lang="en-US" sz="1800" b="0" i="1" spc="-150" dirty="0" smtClean="0">
              <a:solidFill>
                <a:schemeClr val="bg1"/>
              </a:solidFill>
              <a:effectLst/>
              <a:latin typeface="Times New Roman" panose="02020603050405020304" pitchFamily="18" charset="0"/>
              <a:cs typeface="Times New Roman" panose="02020603050405020304" pitchFamily="18" charset="0"/>
            </a:rPr>
            <a:t>H5P</a:t>
          </a:r>
        </a:p>
        <a:p>
          <a:pPr algn="ctr"/>
          <a:r>
            <a:rPr lang="en-US" sz="1800" b="0" i="1" spc="-150" dirty="0" smtClean="0">
              <a:solidFill>
                <a:schemeClr val="bg1"/>
              </a:solidFill>
              <a:effectLst/>
              <a:latin typeface="Times New Roman" panose="02020603050405020304" pitchFamily="18" charset="0"/>
              <a:cs typeface="Times New Roman" panose="02020603050405020304" pitchFamily="18" charset="0"/>
            </a:rPr>
            <a:t>Doodly</a:t>
          </a:r>
        </a:p>
        <a:p>
          <a:pPr algn="ctr"/>
          <a:r>
            <a:rPr lang="en-US" sz="1800" b="0" i="1" spc="-150" dirty="0" smtClean="0">
              <a:solidFill>
                <a:schemeClr val="bg1"/>
              </a:solidFill>
              <a:effectLst/>
              <a:latin typeface="Times New Roman" panose="02020603050405020304" pitchFamily="18" charset="0"/>
              <a:cs typeface="Times New Roman" panose="02020603050405020304" pitchFamily="18" charset="0"/>
            </a:rPr>
            <a:t>Plotagon</a:t>
          </a:r>
        </a:p>
        <a:p>
          <a:pPr algn="ctr"/>
          <a:r>
            <a:rPr lang="en-US" sz="1800" b="0" i="1" spc="-150" dirty="0" smtClean="0">
              <a:solidFill>
                <a:schemeClr val="bg1"/>
              </a:solidFill>
              <a:effectLst/>
              <a:latin typeface="Times New Roman" panose="02020603050405020304" pitchFamily="18" charset="0"/>
              <a:cs typeface="Times New Roman" panose="02020603050405020304" pitchFamily="18" charset="0"/>
            </a:rPr>
            <a:t>Padlet</a:t>
          </a:r>
        </a:p>
        <a:p>
          <a:pPr algn="ctr"/>
          <a:endParaRPr lang="en-US" sz="1800" b="0" i="1" spc="-150" dirty="0" smtClean="0">
            <a:solidFill>
              <a:schemeClr val="bg1"/>
            </a:solidFill>
            <a:effectLst/>
            <a:latin typeface="Times New Roman" panose="02020603050405020304" pitchFamily="18" charset="0"/>
            <a:cs typeface="Times New Roman" panose="02020603050405020304" pitchFamily="18" charset="0"/>
          </a:endParaRPr>
        </a:p>
        <a:p>
          <a:pPr algn="ctr"/>
          <a:r>
            <a:rPr lang="el-GR" sz="1800" b="0" i="1" spc="-150" dirty="0" smtClean="0">
              <a:solidFill>
                <a:schemeClr val="bg1"/>
              </a:solidFill>
              <a:effectLst/>
              <a:latin typeface="Times New Roman" panose="02020603050405020304" pitchFamily="18" charset="0"/>
              <a:cs typeface="Times New Roman" panose="02020603050405020304" pitchFamily="18" charset="0"/>
            </a:rPr>
            <a:t>  </a:t>
          </a:r>
        </a:p>
        <a:p>
          <a:pPr algn="ctr"/>
          <a:endParaRPr lang="el-GR" sz="1800" b="0" i="1" spc="-150" dirty="0" smtClean="0">
            <a:solidFill>
              <a:schemeClr val="bg1"/>
            </a:solidFill>
            <a:effectLst/>
            <a:latin typeface="Times New Roman" panose="02020603050405020304" pitchFamily="18" charset="0"/>
            <a:cs typeface="Times New Roman" panose="02020603050405020304" pitchFamily="18" charset="0"/>
          </a:endParaRPr>
        </a:p>
        <a:p>
          <a:pPr algn="ctr"/>
          <a:endParaRPr lang="el-GR" sz="1800" b="0" i="1" spc="-150" dirty="0" smtClean="0">
            <a:solidFill>
              <a:schemeClr val="bg1"/>
            </a:solidFill>
            <a:effectLst/>
            <a:latin typeface="Times New Roman" panose="02020603050405020304" pitchFamily="18" charset="0"/>
            <a:cs typeface="Times New Roman" panose="02020603050405020304" pitchFamily="18" charset="0"/>
          </a:endParaRPr>
        </a:p>
      </dgm:t>
    </dgm:pt>
    <dgm:pt modelId="{2556810E-E50B-495E-86E0-4414CFE1095B}" type="parTrans" cxnId="{19C0E91F-6226-48C8-B20F-9D3498298649}">
      <dgm:prSet/>
      <dgm:spPr/>
      <dgm:t>
        <a:bodyPr/>
        <a:lstStyle/>
        <a:p>
          <a:endParaRPr lang="el-GR"/>
        </a:p>
      </dgm:t>
    </dgm:pt>
    <dgm:pt modelId="{CAC83484-D38B-422C-8571-DC94FEB8B650}" type="sibTrans" cxnId="{19C0E91F-6226-48C8-B20F-9D3498298649}">
      <dgm:prSet/>
      <dgm:spPr/>
      <dgm:t>
        <a:bodyPr/>
        <a:lstStyle/>
        <a:p>
          <a:endParaRPr lang="el-GR"/>
        </a:p>
      </dgm:t>
    </dgm:pt>
    <dgm:pt modelId="{11D399BD-466F-4379-AC9D-E53B7B9829B3}" type="pres">
      <dgm:prSet presAssocID="{AC352F03-D572-4F29-BB85-946377613F50}" presName="diagram" presStyleCnt="0">
        <dgm:presLayoutVars>
          <dgm:chMax val="1"/>
          <dgm:dir/>
          <dgm:animLvl val="ctr"/>
          <dgm:resizeHandles val="exact"/>
        </dgm:presLayoutVars>
      </dgm:prSet>
      <dgm:spPr/>
      <dgm:t>
        <a:bodyPr/>
        <a:lstStyle/>
        <a:p>
          <a:endParaRPr lang="el-GR"/>
        </a:p>
      </dgm:t>
    </dgm:pt>
    <dgm:pt modelId="{2F0F0CE6-0E86-4C32-B15E-22D91F8CD78F}" type="pres">
      <dgm:prSet presAssocID="{AC352F03-D572-4F29-BB85-946377613F50}" presName="matrix" presStyleCnt="0"/>
      <dgm:spPr/>
    </dgm:pt>
    <dgm:pt modelId="{5D981969-526F-47FA-8E3B-16F3E0D6E3A9}" type="pres">
      <dgm:prSet presAssocID="{AC352F03-D572-4F29-BB85-946377613F50}" presName="tile1" presStyleLbl="node1" presStyleIdx="0" presStyleCnt="4" custLinFactNeighborX="0" custLinFactNeighborY="-379"/>
      <dgm:spPr/>
      <dgm:t>
        <a:bodyPr/>
        <a:lstStyle/>
        <a:p>
          <a:endParaRPr lang="el-GR"/>
        </a:p>
      </dgm:t>
    </dgm:pt>
    <dgm:pt modelId="{22B5B74A-5094-498E-9793-C09EABF32910}" type="pres">
      <dgm:prSet presAssocID="{AC352F03-D572-4F29-BB85-946377613F50}" presName="tile1text" presStyleLbl="node1" presStyleIdx="0" presStyleCnt="4">
        <dgm:presLayoutVars>
          <dgm:chMax val="0"/>
          <dgm:chPref val="0"/>
          <dgm:bulletEnabled val="1"/>
        </dgm:presLayoutVars>
      </dgm:prSet>
      <dgm:spPr/>
      <dgm:t>
        <a:bodyPr/>
        <a:lstStyle/>
        <a:p>
          <a:endParaRPr lang="el-GR"/>
        </a:p>
      </dgm:t>
    </dgm:pt>
    <dgm:pt modelId="{38DFD5A8-E9B9-4D5B-A224-1D3DB5466565}" type="pres">
      <dgm:prSet presAssocID="{AC352F03-D572-4F29-BB85-946377613F50}" presName="tile2" presStyleLbl="node1" presStyleIdx="1" presStyleCnt="4" custScaleX="102746" custLinFactNeighborY="118"/>
      <dgm:spPr/>
      <dgm:t>
        <a:bodyPr/>
        <a:lstStyle/>
        <a:p>
          <a:endParaRPr lang="el-GR"/>
        </a:p>
      </dgm:t>
    </dgm:pt>
    <dgm:pt modelId="{F6A07B6A-7257-405B-B391-1702F771CBA8}" type="pres">
      <dgm:prSet presAssocID="{AC352F03-D572-4F29-BB85-946377613F50}" presName="tile2text" presStyleLbl="node1" presStyleIdx="1" presStyleCnt="4">
        <dgm:presLayoutVars>
          <dgm:chMax val="0"/>
          <dgm:chPref val="0"/>
          <dgm:bulletEnabled val="1"/>
        </dgm:presLayoutVars>
      </dgm:prSet>
      <dgm:spPr/>
      <dgm:t>
        <a:bodyPr/>
        <a:lstStyle/>
        <a:p>
          <a:endParaRPr lang="el-GR"/>
        </a:p>
      </dgm:t>
    </dgm:pt>
    <dgm:pt modelId="{AAD9F61C-C17F-4828-99CC-6A1857FF243D}" type="pres">
      <dgm:prSet presAssocID="{AC352F03-D572-4F29-BB85-946377613F50}" presName="tile3" presStyleLbl="node1" presStyleIdx="2" presStyleCnt="4" custLinFactNeighborX="486" custLinFactNeighborY="7592"/>
      <dgm:spPr/>
      <dgm:t>
        <a:bodyPr/>
        <a:lstStyle/>
        <a:p>
          <a:endParaRPr lang="el-GR"/>
        </a:p>
      </dgm:t>
    </dgm:pt>
    <dgm:pt modelId="{94F4C99F-DD8D-4B76-A7DE-814293E4BDAC}" type="pres">
      <dgm:prSet presAssocID="{AC352F03-D572-4F29-BB85-946377613F50}" presName="tile3text" presStyleLbl="node1" presStyleIdx="2" presStyleCnt="4">
        <dgm:presLayoutVars>
          <dgm:chMax val="0"/>
          <dgm:chPref val="0"/>
          <dgm:bulletEnabled val="1"/>
        </dgm:presLayoutVars>
      </dgm:prSet>
      <dgm:spPr/>
      <dgm:t>
        <a:bodyPr/>
        <a:lstStyle/>
        <a:p>
          <a:endParaRPr lang="el-GR"/>
        </a:p>
      </dgm:t>
    </dgm:pt>
    <dgm:pt modelId="{F6DF540D-5DF6-446C-9D82-6B62F7F88361}" type="pres">
      <dgm:prSet presAssocID="{AC352F03-D572-4F29-BB85-946377613F50}" presName="tile4" presStyleLbl="node1" presStyleIdx="3" presStyleCnt="4" custScaleX="107278" custLinFactNeighborX="-1878" custLinFactNeighborY="971"/>
      <dgm:spPr/>
      <dgm:t>
        <a:bodyPr/>
        <a:lstStyle/>
        <a:p>
          <a:endParaRPr lang="el-GR"/>
        </a:p>
      </dgm:t>
    </dgm:pt>
    <dgm:pt modelId="{EF49068A-FB73-4F12-B3A3-7208C2D6C2E5}" type="pres">
      <dgm:prSet presAssocID="{AC352F03-D572-4F29-BB85-946377613F50}" presName="tile4text" presStyleLbl="node1" presStyleIdx="3" presStyleCnt="4">
        <dgm:presLayoutVars>
          <dgm:chMax val="0"/>
          <dgm:chPref val="0"/>
          <dgm:bulletEnabled val="1"/>
        </dgm:presLayoutVars>
      </dgm:prSet>
      <dgm:spPr/>
      <dgm:t>
        <a:bodyPr/>
        <a:lstStyle/>
        <a:p>
          <a:endParaRPr lang="el-GR"/>
        </a:p>
      </dgm:t>
    </dgm:pt>
    <dgm:pt modelId="{E83B994E-B3B7-4E8B-A5C5-45375712ED0F}" type="pres">
      <dgm:prSet presAssocID="{AC352F03-D572-4F29-BB85-946377613F50}" presName="centerTile" presStyleLbl="fgShp" presStyleIdx="0" presStyleCnt="1" custScaleX="96032" custScaleY="97367" custLinFactNeighborX="-16627" custLinFactNeighborY="-18612">
        <dgm:presLayoutVars>
          <dgm:chMax val="0"/>
          <dgm:chPref val="0"/>
        </dgm:presLayoutVars>
      </dgm:prSet>
      <dgm:spPr/>
      <dgm:t>
        <a:bodyPr/>
        <a:lstStyle/>
        <a:p>
          <a:endParaRPr lang="el-GR"/>
        </a:p>
      </dgm:t>
    </dgm:pt>
  </dgm:ptLst>
  <dgm:cxnLst>
    <dgm:cxn modelId="{9985E608-5219-4716-88D0-3C3BFEFEDA01}" srcId="{E02C96D7-1E75-4DC7-A05F-DCDD2982F3DB}" destId="{DE1EC8A0-435B-4A11-A88D-3EBE4B3C5679}" srcOrd="2" destOrd="0" parTransId="{EA6BF9E5-BB5B-42D5-9FE0-6A4F53CC3F73}" sibTransId="{5959C0CA-D66C-4730-B24B-813304824753}"/>
    <dgm:cxn modelId="{19C0E91F-6226-48C8-B20F-9D3498298649}" srcId="{E02C96D7-1E75-4DC7-A05F-DCDD2982F3DB}" destId="{EE1AC655-CB0B-42E8-B3AE-974D41BE3E6E}" srcOrd="3" destOrd="0" parTransId="{2556810E-E50B-495E-86E0-4414CFE1095B}" sibTransId="{CAC83484-D38B-422C-8571-DC94FEB8B650}"/>
    <dgm:cxn modelId="{8FB62353-EADD-4E72-839E-4423E51E80D8}" type="presOf" srcId="{DE1EC8A0-435B-4A11-A88D-3EBE4B3C5679}" destId="{94F4C99F-DD8D-4B76-A7DE-814293E4BDAC}" srcOrd="1" destOrd="0" presId="urn:microsoft.com/office/officeart/2005/8/layout/matrix1"/>
    <dgm:cxn modelId="{1B473C02-78F6-435B-B289-0E9BE325BEF4}" type="presOf" srcId="{EE1AC655-CB0B-42E8-B3AE-974D41BE3E6E}" destId="{F6DF540D-5DF6-446C-9D82-6B62F7F88361}" srcOrd="0" destOrd="0" presId="urn:microsoft.com/office/officeart/2005/8/layout/matrix1"/>
    <dgm:cxn modelId="{9E17CB69-1C62-4C91-81B6-90F5CE33778F}" type="presOf" srcId="{AC352F03-D572-4F29-BB85-946377613F50}" destId="{11D399BD-466F-4379-AC9D-E53B7B9829B3}" srcOrd="0" destOrd="0" presId="urn:microsoft.com/office/officeart/2005/8/layout/matrix1"/>
    <dgm:cxn modelId="{65E9F136-24A3-4EF5-AB61-37E07020D9FF}" srcId="{E02C96D7-1E75-4DC7-A05F-DCDD2982F3DB}" destId="{924F7A00-F2CF-4DE8-9092-AD5F25EC1838}" srcOrd="0" destOrd="0" parTransId="{94C59E1B-5068-4F41-B64E-B133813FC068}" sibTransId="{FFBF2A40-BBB1-412E-811B-6A118B08546A}"/>
    <dgm:cxn modelId="{F1E9C585-8BCB-4FAB-B5F5-4B832D7DC3FC}" type="presOf" srcId="{DE1EC8A0-435B-4A11-A88D-3EBE4B3C5679}" destId="{AAD9F61C-C17F-4828-99CC-6A1857FF243D}" srcOrd="0" destOrd="0" presId="urn:microsoft.com/office/officeart/2005/8/layout/matrix1"/>
    <dgm:cxn modelId="{5B366031-01E4-4D8D-ABED-899B25528FAF}" type="presOf" srcId="{02944162-BA32-4F6D-B079-5CCEE366B8BD}" destId="{38DFD5A8-E9B9-4D5B-A224-1D3DB5466565}" srcOrd="0" destOrd="0" presId="urn:microsoft.com/office/officeart/2005/8/layout/matrix1"/>
    <dgm:cxn modelId="{00C4BF01-071B-472D-A30D-D57EF9B1F849}" type="presOf" srcId="{E02C96D7-1E75-4DC7-A05F-DCDD2982F3DB}" destId="{E83B994E-B3B7-4E8B-A5C5-45375712ED0F}" srcOrd="0" destOrd="0" presId="urn:microsoft.com/office/officeart/2005/8/layout/matrix1"/>
    <dgm:cxn modelId="{05019852-D05C-4980-88B7-32605CE6DE70}" type="presOf" srcId="{EE1AC655-CB0B-42E8-B3AE-974D41BE3E6E}" destId="{EF49068A-FB73-4F12-B3A3-7208C2D6C2E5}" srcOrd="1" destOrd="0" presId="urn:microsoft.com/office/officeart/2005/8/layout/matrix1"/>
    <dgm:cxn modelId="{E2E9F157-A1DE-40F4-B5FB-F71100F84610}" type="presOf" srcId="{924F7A00-F2CF-4DE8-9092-AD5F25EC1838}" destId="{5D981969-526F-47FA-8E3B-16F3E0D6E3A9}" srcOrd="0" destOrd="0" presId="urn:microsoft.com/office/officeart/2005/8/layout/matrix1"/>
    <dgm:cxn modelId="{2A738461-21D8-418E-A47A-573B24E31893}" type="presOf" srcId="{02944162-BA32-4F6D-B079-5CCEE366B8BD}" destId="{F6A07B6A-7257-405B-B391-1702F771CBA8}" srcOrd="1" destOrd="0" presId="urn:microsoft.com/office/officeart/2005/8/layout/matrix1"/>
    <dgm:cxn modelId="{3689C10E-F83F-464E-B492-16883EA48E08}" type="presOf" srcId="{924F7A00-F2CF-4DE8-9092-AD5F25EC1838}" destId="{22B5B74A-5094-498E-9793-C09EABF32910}" srcOrd="1" destOrd="0" presId="urn:microsoft.com/office/officeart/2005/8/layout/matrix1"/>
    <dgm:cxn modelId="{2F0839A4-002D-4FB1-8285-5DCE19212679}" srcId="{E02C96D7-1E75-4DC7-A05F-DCDD2982F3DB}" destId="{02944162-BA32-4F6D-B079-5CCEE366B8BD}" srcOrd="1" destOrd="0" parTransId="{79BB7297-5964-4C73-B917-6425804AF20A}" sibTransId="{E08A828A-8DB3-4657-8991-3DB0346ADB2E}"/>
    <dgm:cxn modelId="{201A50C9-5EF9-4BE7-AB90-44A3553C8A43}" srcId="{AC352F03-D572-4F29-BB85-946377613F50}" destId="{E02C96D7-1E75-4DC7-A05F-DCDD2982F3DB}" srcOrd="0" destOrd="0" parTransId="{827E3D53-7B79-4035-ACC2-5EBBEE8F3069}" sibTransId="{04DDFD4D-60A7-449D-AB72-E7A510191496}"/>
    <dgm:cxn modelId="{BA1194CA-D7EF-4871-8757-ABA1FCD4D5F1}" type="presParOf" srcId="{11D399BD-466F-4379-AC9D-E53B7B9829B3}" destId="{2F0F0CE6-0E86-4C32-B15E-22D91F8CD78F}" srcOrd="0" destOrd="0" presId="urn:microsoft.com/office/officeart/2005/8/layout/matrix1"/>
    <dgm:cxn modelId="{0B6A5D10-0833-4F47-BF23-0B130A64E0E6}" type="presParOf" srcId="{2F0F0CE6-0E86-4C32-B15E-22D91F8CD78F}" destId="{5D981969-526F-47FA-8E3B-16F3E0D6E3A9}" srcOrd="0" destOrd="0" presId="urn:microsoft.com/office/officeart/2005/8/layout/matrix1"/>
    <dgm:cxn modelId="{858023F5-9C02-4039-BCC9-9C3B8ECB6DCE}" type="presParOf" srcId="{2F0F0CE6-0E86-4C32-B15E-22D91F8CD78F}" destId="{22B5B74A-5094-498E-9793-C09EABF32910}" srcOrd="1" destOrd="0" presId="urn:microsoft.com/office/officeart/2005/8/layout/matrix1"/>
    <dgm:cxn modelId="{B5FBBDC7-61F7-4CD1-8CD5-9509D011DDC0}" type="presParOf" srcId="{2F0F0CE6-0E86-4C32-B15E-22D91F8CD78F}" destId="{38DFD5A8-E9B9-4D5B-A224-1D3DB5466565}" srcOrd="2" destOrd="0" presId="urn:microsoft.com/office/officeart/2005/8/layout/matrix1"/>
    <dgm:cxn modelId="{10C012E3-BD5B-4BF4-ACB6-395E65FC851C}" type="presParOf" srcId="{2F0F0CE6-0E86-4C32-B15E-22D91F8CD78F}" destId="{F6A07B6A-7257-405B-B391-1702F771CBA8}" srcOrd="3" destOrd="0" presId="urn:microsoft.com/office/officeart/2005/8/layout/matrix1"/>
    <dgm:cxn modelId="{4ECA1806-99FD-4D8F-9A00-4A2523816E11}" type="presParOf" srcId="{2F0F0CE6-0E86-4C32-B15E-22D91F8CD78F}" destId="{AAD9F61C-C17F-4828-99CC-6A1857FF243D}" srcOrd="4" destOrd="0" presId="urn:microsoft.com/office/officeart/2005/8/layout/matrix1"/>
    <dgm:cxn modelId="{F67A7B46-40C7-4509-845A-5025B8DEC76B}" type="presParOf" srcId="{2F0F0CE6-0E86-4C32-B15E-22D91F8CD78F}" destId="{94F4C99F-DD8D-4B76-A7DE-814293E4BDAC}" srcOrd="5" destOrd="0" presId="urn:microsoft.com/office/officeart/2005/8/layout/matrix1"/>
    <dgm:cxn modelId="{3BFC91E7-1D13-4FFD-8BF8-514D357EBE3A}" type="presParOf" srcId="{2F0F0CE6-0E86-4C32-B15E-22D91F8CD78F}" destId="{F6DF540D-5DF6-446C-9D82-6B62F7F88361}" srcOrd="6" destOrd="0" presId="urn:microsoft.com/office/officeart/2005/8/layout/matrix1"/>
    <dgm:cxn modelId="{3B4C4BFB-7020-4A4D-A697-9C6588E3D72F}" type="presParOf" srcId="{2F0F0CE6-0E86-4C32-B15E-22D91F8CD78F}" destId="{EF49068A-FB73-4F12-B3A3-7208C2D6C2E5}" srcOrd="7" destOrd="0" presId="urn:microsoft.com/office/officeart/2005/8/layout/matrix1"/>
    <dgm:cxn modelId="{293BCCC4-688C-4044-86A6-C2561DAC2DAA}" type="presParOf" srcId="{11D399BD-466F-4379-AC9D-E53B7B9829B3}" destId="{E83B994E-B3B7-4E8B-A5C5-45375712ED0F}" srcOrd="1" destOrd="0" presId="urn:microsoft.com/office/officeart/2005/8/layout/matrix1"/>
  </dgm:cxnLst>
  <dgm:bg/>
  <dgm:whole/>
</dgm:dataModel>
</file>

<file path=ppt/diagrams/data7.xml><?xml version="1.0" encoding="utf-8"?>
<dgm:dataModel xmlns:dgm="http://schemas.openxmlformats.org/drawingml/2006/diagram" xmlns:a="http://schemas.openxmlformats.org/drawingml/2006/main">
  <dgm:ptLst>
    <dgm:pt modelId="{9ACB7D95-280B-4999-9787-62B68B0F7829}" type="doc">
      <dgm:prSet loTypeId="urn:microsoft.com/office/officeart/2005/8/layout/hProcess9" loCatId="process" qsTypeId="urn:microsoft.com/office/officeart/2005/8/quickstyle/simple1" qsCatId="simple" csTypeId="urn:microsoft.com/office/officeart/2005/8/colors/accent1_2" csCatId="accent1" phldr="1"/>
      <dgm:spPr/>
    </dgm:pt>
    <dgm:pt modelId="{1FDDD1B4-5257-4428-89CB-9115C4ADEA84}">
      <dgm:prSet phldrT="[Κείμενο]"/>
      <dgm:spPr>
        <a:solidFill>
          <a:schemeClr val="accent4">
            <a:lumMod val="75000"/>
          </a:schemeClr>
        </a:solidFill>
      </dgm:spPr>
      <dgm:t>
        <a:bodyPr/>
        <a:lstStyle/>
        <a:p>
          <a:r>
            <a:rPr lang="el-GR" dirty="0"/>
            <a:t>Έρευνα</a:t>
          </a:r>
        </a:p>
      </dgm:t>
    </dgm:pt>
    <dgm:pt modelId="{36308CC3-9DBB-4D47-A9CA-52ACE2210677}" type="parTrans" cxnId="{37C97238-F290-423D-A3BD-667706BB5680}">
      <dgm:prSet/>
      <dgm:spPr/>
      <dgm:t>
        <a:bodyPr/>
        <a:lstStyle/>
        <a:p>
          <a:endParaRPr lang="el-GR"/>
        </a:p>
      </dgm:t>
    </dgm:pt>
    <dgm:pt modelId="{22BC8594-D165-4AC7-84A3-0005F8A8C263}" type="sibTrans" cxnId="{37C97238-F290-423D-A3BD-667706BB5680}">
      <dgm:prSet/>
      <dgm:spPr/>
      <dgm:t>
        <a:bodyPr/>
        <a:lstStyle/>
        <a:p>
          <a:endParaRPr lang="el-GR"/>
        </a:p>
      </dgm:t>
    </dgm:pt>
    <dgm:pt modelId="{F301E4C4-B54E-4BB8-9371-9F0E7A77C71F}">
      <dgm:prSet phldrT="[Κείμενο]"/>
      <dgm:spPr/>
      <dgm:t>
        <a:bodyPr/>
        <a:lstStyle/>
        <a:p>
          <a:r>
            <a:rPr lang="el-GR" dirty="0"/>
            <a:t>Συλλογή πληροφοριών και πηγών</a:t>
          </a:r>
        </a:p>
      </dgm:t>
    </dgm:pt>
    <dgm:pt modelId="{D4F878C7-C78E-45F3-B9F8-B8C0D69D7554}" type="parTrans" cxnId="{5D748885-08C6-42AA-AF20-75B2FDC0AB19}">
      <dgm:prSet/>
      <dgm:spPr/>
      <dgm:t>
        <a:bodyPr/>
        <a:lstStyle/>
        <a:p>
          <a:endParaRPr lang="el-GR"/>
        </a:p>
      </dgm:t>
    </dgm:pt>
    <dgm:pt modelId="{A7C8B677-D7DD-413F-9B10-AE69D70C80FA}" type="sibTrans" cxnId="{5D748885-08C6-42AA-AF20-75B2FDC0AB19}">
      <dgm:prSet/>
      <dgm:spPr/>
      <dgm:t>
        <a:bodyPr/>
        <a:lstStyle/>
        <a:p>
          <a:endParaRPr lang="el-GR"/>
        </a:p>
      </dgm:t>
    </dgm:pt>
    <dgm:pt modelId="{B4EC7BF8-4B8B-4A33-B4A8-B49B29E9DC7A}">
      <dgm:prSet phldrT="[Κείμενο]"/>
      <dgm:spPr>
        <a:solidFill>
          <a:srgbClr val="931B1B"/>
        </a:solidFill>
      </dgm:spPr>
      <dgm:t>
        <a:bodyPr/>
        <a:lstStyle/>
        <a:p>
          <a:r>
            <a:rPr lang="el-GR" dirty="0"/>
            <a:t>Παραγωγή – Σύνθεση στοιχείων &amp; Νέου υλικού</a:t>
          </a:r>
        </a:p>
      </dgm:t>
    </dgm:pt>
    <dgm:pt modelId="{69D5E51C-913C-478A-AB36-09BE40A878A0}" type="parTrans" cxnId="{E5E3A2C0-D044-447F-B4E0-053C6FAE1C0E}">
      <dgm:prSet/>
      <dgm:spPr/>
      <dgm:t>
        <a:bodyPr/>
        <a:lstStyle/>
        <a:p>
          <a:endParaRPr lang="el-GR"/>
        </a:p>
      </dgm:t>
    </dgm:pt>
    <dgm:pt modelId="{1E5B2FD3-4DBA-4D7A-AC14-FA9FD763218C}" type="sibTrans" cxnId="{E5E3A2C0-D044-447F-B4E0-053C6FAE1C0E}">
      <dgm:prSet/>
      <dgm:spPr/>
      <dgm:t>
        <a:bodyPr/>
        <a:lstStyle/>
        <a:p>
          <a:endParaRPr lang="el-GR"/>
        </a:p>
      </dgm:t>
    </dgm:pt>
    <dgm:pt modelId="{F58A881A-3910-4A23-86B8-1362D09B2A6A}" type="pres">
      <dgm:prSet presAssocID="{9ACB7D95-280B-4999-9787-62B68B0F7829}" presName="CompostProcess" presStyleCnt="0">
        <dgm:presLayoutVars>
          <dgm:dir/>
          <dgm:resizeHandles val="exact"/>
        </dgm:presLayoutVars>
      </dgm:prSet>
      <dgm:spPr/>
    </dgm:pt>
    <dgm:pt modelId="{DA99A2F4-E707-4B41-85EC-F01AE8EE25A1}" type="pres">
      <dgm:prSet presAssocID="{9ACB7D95-280B-4999-9787-62B68B0F7829}" presName="arrow" presStyleLbl="bgShp" presStyleIdx="0" presStyleCnt="1"/>
      <dgm:spPr/>
    </dgm:pt>
    <dgm:pt modelId="{E88CEE2C-6A09-4F58-8A39-6B18FAA1FB37}" type="pres">
      <dgm:prSet presAssocID="{9ACB7D95-280B-4999-9787-62B68B0F7829}" presName="linearProcess" presStyleCnt="0"/>
      <dgm:spPr/>
    </dgm:pt>
    <dgm:pt modelId="{528760F6-B00E-404B-96DC-26AFDD01A2FB}" type="pres">
      <dgm:prSet presAssocID="{1FDDD1B4-5257-4428-89CB-9115C4ADEA84}" presName="textNode" presStyleLbl="node1" presStyleIdx="0" presStyleCnt="3">
        <dgm:presLayoutVars>
          <dgm:bulletEnabled val="1"/>
        </dgm:presLayoutVars>
      </dgm:prSet>
      <dgm:spPr/>
      <dgm:t>
        <a:bodyPr/>
        <a:lstStyle/>
        <a:p>
          <a:endParaRPr lang="el-GR"/>
        </a:p>
      </dgm:t>
    </dgm:pt>
    <dgm:pt modelId="{F5C70033-8FCF-46C6-B504-40AA728ADF0C}" type="pres">
      <dgm:prSet presAssocID="{22BC8594-D165-4AC7-84A3-0005F8A8C263}" presName="sibTrans" presStyleCnt="0"/>
      <dgm:spPr/>
    </dgm:pt>
    <dgm:pt modelId="{324F1F7D-8C33-446E-943C-496323C62A7D}" type="pres">
      <dgm:prSet presAssocID="{F301E4C4-B54E-4BB8-9371-9F0E7A77C71F}" presName="textNode" presStyleLbl="node1" presStyleIdx="1" presStyleCnt="3" custLinFactNeighborX="6667" custLinFactNeighborY="-147">
        <dgm:presLayoutVars>
          <dgm:bulletEnabled val="1"/>
        </dgm:presLayoutVars>
      </dgm:prSet>
      <dgm:spPr/>
      <dgm:t>
        <a:bodyPr/>
        <a:lstStyle/>
        <a:p>
          <a:endParaRPr lang="el-GR"/>
        </a:p>
      </dgm:t>
    </dgm:pt>
    <dgm:pt modelId="{45320C7E-C55A-4532-B1EA-802D12F59101}" type="pres">
      <dgm:prSet presAssocID="{A7C8B677-D7DD-413F-9B10-AE69D70C80FA}" presName="sibTrans" presStyleCnt="0"/>
      <dgm:spPr/>
    </dgm:pt>
    <dgm:pt modelId="{6454EFA6-0191-4D0A-8179-8C1B731D47C8}" type="pres">
      <dgm:prSet presAssocID="{B4EC7BF8-4B8B-4A33-B4A8-B49B29E9DC7A}" presName="textNode" presStyleLbl="node1" presStyleIdx="2" presStyleCnt="3">
        <dgm:presLayoutVars>
          <dgm:bulletEnabled val="1"/>
        </dgm:presLayoutVars>
      </dgm:prSet>
      <dgm:spPr/>
      <dgm:t>
        <a:bodyPr/>
        <a:lstStyle/>
        <a:p>
          <a:endParaRPr lang="el-GR"/>
        </a:p>
      </dgm:t>
    </dgm:pt>
  </dgm:ptLst>
  <dgm:cxnLst>
    <dgm:cxn modelId="{8BF07AA2-F9C2-4E97-9B5B-9B0FEE20D8B4}" type="presOf" srcId="{9ACB7D95-280B-4999-9787-62B68B0F7829}" destId="{F58A881A-3910-4A23-86B8-1362D09B2A6A}" srcOrd="0" destOrd="0" presId="urn:microsoft.com/office/officeart/2005/8/layout/hProcess9"/>
    <dgm:cxn modelId="{5D748885-08C6-42AA-AF20-75B2FDC0AB19}" srcId="{9ACB7D95-280B-4999-9787-62B68B0F7829}" destId="{F301E4C4-B54E-4BB8-9371-9F0E7A77C71F}" srcOrd="1" destOrd="0" parTransId="{D4F878C7-C78E-45F3-B9F8-B8C0D69D7554}" sibTransId="{A7C8B677-D7DD-413F-9B10-AE69D70C80FA}"/>
    <dgm:cxn modelId="{35694B45-BA5E-4A8A-9BF5-2BC2370007F6}" type="presOf" srcId="{1FDDD1B4-5257-4428-89CB-9115C4ADEA84}" destId="{528760F6-B00E-404B-96DC-26AFDD01A2FB}" srcOrd="0" destOrd="0" presId="urn:microsoft.com/office/officeart/2005/8/layout/hProcess9"/>
    <dgm:cxn modelId="{E5E3A2C0-D044-447F-B4E0-053C6FAE1C0E}" srcId="{9ACB7D95-280B-4999-9787-62B68B0F7829}" destId="{B4EC7BF8-4B8B-4A33-B4A8-B49B29E9DC7A}" srcOrd="2" destOrd="0" parTransId="{69D5E51C-913C-478A-AB36-09BE40A878A0}" sibTransId="{1E5B2FD3-4DBA-4D7A-AC14-FA9FD763218C}"/>
    <dgm:cxn modelId="{37C97238-F290-423D-A3BD-667706BB5680}" srcId="{9ACB7D95-280B-4999-9787-62B68B0F7829}" destId="{1FDDD1B4-5257-4428-89CB-9115C4ADEA84}" srcOrd="0" destOrd="0" parTransId="{36308CC3-9DBB-4D47-A9CA-52ACE2210677}" sibTransId="{22BC8594-D165-4AC7-84A3-0005F8A8C263}"/>
    <dgm:cxn modelId="{FA3B9DC6-E43C-4D42-A842-662FBD8375CB}" type="presOf" srcId="{F301E4C4-B54E-4BB8-9371-9F0E7A77C71F}" destId="{324F1F7D-8C33-446E-943C-496323C62A7D}" srcOrd="0" destOrd="0" presId="urn:microsoft.com/office/officeart/2005/8/layout/hProcess9"/>
    <dgm:cxn modelId="{0EB14D72-37CB-478E-A166-FFFD6E3F46B5}" type="presOf" srcId="{B4EC7BF8-4B8B-4A33-B4A8-B49B29E9DC7A}" destId="{6454EFA6-0191-4D0A-8179-8C1B731D47C8}" srcOrd="0" destOrd="0" presId="urn:microsoft.com/office/officeart/2005/8/layout/hProcess9"/>
    <dgm:cxn modelId="{5F658448-6C02-46E6-A5A4-10E1333C384A}" type="presParOf" srcId="{F58A881A-3910-4A23-86B8-1362D09B2A6A}" destId="{DA99A2F4-E707-4B41-85EC-F01AE8EE25A1}" srcOrd="0" destOrd="0" presId="urn:microsoft.com/office/officeart/2005/8/layout/hProcess9"/>
    <dgm:cxn modelId="{D4C1EB4B-6FF0-419A-8047-83F11641D29D}" type="presParOf" srcId="{F58A881A-3910-4A23-86B8-1362D09B2A6A}" destId="{E88CEE2C-6A09-4F58-8A39-6B18FAA1FB37}" srcOrd="1" destOrd="0" presId="urn:microsoft.com/office/officeart/2005/8/layout/hProcess9"/>
    <dgm:cxn modelId="{87BB5BAF-9411-42A5-8EEF-412613327145}" type="presParOf" srcId="{E88CEE2C-6A09-4F58-8A39-6B18FAA1FB37}" destId="{528760F6-B00E-404B-96DC-26AFDD01A2FB}" srcOrd="0" destOrd="0" presId="urn:microsoft.com/office/officeart/2005/8/layout/hProcess9"/>
    <dgm:cxn modelId="{619A9BEB-45DD-401E-B1D6-883431522672}" type="presParOf" srcId="{E88CEE2C-6A09-4F58-8A39-6B18FAA1FB37}" destId="{F5C70033-8FCF-46C6-B504-40AA728ADF0C}" srcOrd="1" destOrd="0" presId="urn:microsoft.com/office/officeart/2005/8/layout/hProcess9"/>
    <dgm:cxn modelId="{B9B0C6D5-740C-494B-B4B8-F1C63E7BE172}" type="presParOf" srcId="{E88CEE2C-6A09-4F58-8A39-6B18FAA1FB37}" destId="{324F1F7D-8C33-446E-943C-496323C62A7D}" srcOrd="2" destOrd="0" presId="urn:microsoft.com/office/officeart/2005/8/layout/hProcess9"/>
    <dgm:cxn modelId="{FF732C9B-7232-45BA-A0DA-7F8BFACB4B4C}" type="presParOf" srcId="{E88CEE2C-6A09-4F58-8A39-6B18FAA1FB37}" destId="{45320C7E-C55A-4532-B1EA-802D12F59101}" srcOrd="3" destOrd="0" presId="urn:microsoft.com/office/officeart/2005/8/layout/hProcess9"/>
    <dgm:cxn modelId="{51469B53-8150-4B05-A8DF-D802C9AA0378}" type="presParOf" srcId="{E88CEE2C-6A09-4F58-8A39-6B18FAA1FB37}" destId="{6454EFA6-0191-4D0A-8179-8C1B731D47C8}" srcOrd="4" destOrd="0" presId="urn:microsoft.com/office/officeart/2005/8/layout/hProcess9"/>
  </dgm:cxnLst>
  <dgm:bg/>
  <dgm:whole/>
</dgm:dataModel>
</file>

<file path=ppt/diagrams/data8.xml><?xml version="1.0" encoding="utf-8"?>
<dgm:dataModel xmlns:dgm="http://schemas.openxmlformats.org/drawingml/2006/diagram" xmlns:a="http://schemas.openxmlformats.org/drawingml/2006/main">
  <dgm:ptLst>
    <dgm:pt modelId="{31C24551-4D93-4E92-8BC0-8C762A063FA5}" type="doc">
      <dgm:prSet loTypeId="urn:microsoft.com/office/officeart/2005/8/layout/default#1" loCatId="list" qsTypeId="urn:microsoft.com/office/officeart/2005/8/quickstyle/3d3" qsCatId="3D" csTypeId="urn:microsoft.com/office/officeart/2005/8/colors/accent1_2" csCatId="accent1" phldr="1"/>
      <dgm:spPr/>
      <dgm:t>
        <a:bodyPr/>
        <a:lstStyle/>
        <a:p>
          <a:endParaRPr lang="el-GR"/>
        </a:p>
      </dgm:t>
    </dgm:pt>
    <dgm:pt modelId="{51EE6FE6-3BBF-4582-AD18-9B3A403DA671}">
      <dgm:prSet custT="1"/>
      <dgm:spPr>
        <a:solidFill>
          <a:schemeClr val="accent2">
            <a:lumMod val="75000"/>
          </a:schemeClr>
        </a:solidFill>
      </dgm:spPr>
      <dgm:t>
        <a:bodyPr/>
        <a:lstStyle/>
        <a:p>
          <a:r>
            <a:rPr lang="el-GR" sz="2400" b="1" dirty="0" smtClean="0">
              <a:effectLst>
                <a:outerShdw blurRad="38100" dist="38100" dir="2700000" algn="tl">
                  <a:srgbClr val="000000">
                    <a:alpha val="43137"/>
                  </a:srgbClr>
                </a:outerShdw>
              </a:effectLst>
              <a:latin typeface="+mn-lt"/>
              <a:cs typeface="Times New Roman" panose="02020603050405020304" pitchFamily="18" charset="0"/>
            </a:rPr>
            <a:t>Αξιοποίηση του ΕΥ σε περισσότερες τάξεις με ταυτόχρονη συλλογή και αξιοποίηση των δεδομένων </a:t>
          </a:r>
          <a:endParaRPr lang="el-GR" sz="2400" b="1" dirty="0">
            <a:effectLst>
              <a:outerShdw blurRad="38100" dist="38100" dir="2700000" algn="tl">
                <a:srgbClr val="000000">
                  <a:alpha val="43137"/>
                </a:srgbClr>
              </a:outerShdw>
            </a:effectLst>
            <a:latin typeface="+mn-lt"/>
            <a:cs typeface="Times New Roman" panose="02020603050405020304" pitchFamily="18" charset="0"/>
          </a:endParaRPr>
        </a:p>
      </dgm:t>
    </dgm:pt>
    <dgm:pt modelId="{17FD7FE6-42C9-48EE-AB5D-CB78B14C894E}" type="parTrans" cxnId="{465C21D9-2F89-4CAA-8067-3CE68C840419}">
      <dgm:prSet/>
      <dgm:spPr/>
      <dgm:t>
        <a:bodyPr/>
        <a:lstStyle/>
        <a:p>
          <a:endParaRPr lang="el-GR"/>
        </a:p>
      </dgm:t>
    </dgm:pt>
    <dgm:pt modelId="{39CE4822-3CC2-4DEA-9278-F6C7BE484719}" type="sibTrans" cxnId="{465C21D9-2F89-4CAA-8067-3CE68C840419}">
      <dgm:prSet/>
      <dgm:spPr/>
      <dgm:t>
        <a:bodyPr/>
        <a:lstStyle/>
        <a:p>
          <a:endParaRPr lang="el-GR"/>
        </a:p>
      </dgm:t>
    </dgm:pt>
    <dgm:pt modelId="{7BF8A142-F350-4576-AA71-2670E9C2D8C4}">
      <dgm:prSet custT="1"/>
      <dgm:spPr>
        <a:solidFill>
          <a:schemeClr val="accent6">
            <a:lumMod val="75000"/>
          </a:schemeClr>
        </a:solidFill>
      </dgm:spPr>
      <dgm:t>
        <a:bodyPr/>
        <a:lstStyle/>
        <a:p>
          <a:r>
            <a:rPr lang="el-GR" sz="2400" b="1" dirty="0" smtClean="0">
              <a:effectLst>
                <a:outerShdw blurRad="38100" dist="38100" dir="2700000" algn="tl">
                  <a:srgbClr val="000000">
                    <a:alpha val="43137"/>
                  </a:srgbClr>
                </a:outerShdw>
              </a:effectLst>
              <a:latin typeface="+mn-lt"/>
              <a:cs typeface="Times New Roman" panose="02020603050405020304" pitchFamily="18" charset="0"/>
            </a:rPr>
            <a:t>Συγκριτική αποτίμηση μαθησιακών αποτελεσμάτων με χρήση ή χωρίς, του ΕΥ σε διαφορετικές τάξεις</a:t>
          </a:r>
          <a:endParaRPr lang="el-GR" sz="2400" b="1" dirty="0">
            <a:effectLst>
              <a:outerShdw blurRad="38100" dist="38100" dir="2700000" algn="tl">
                <a:srgbClr val="000000">
                  <a:alpha val="43137"/>
                </a:srgbClr>
              </a:outerShdw>
            </a:effectLst>
            <a:latin typeface="+mn-lt"/>
            <a:cs typeface="Times New Roman" panose="02020603050405020304" pitchFamily="18" charset="0"/>
          </a:endParaRPr>
        </a:p>
      </dgm:t>
    </dgm:pt>
    <dgm:pt modelId="{3A1F4081-3D7C-472C-A5C8-F4652FE5462D}" type="parTrans" cxnId="{45F8F31C-88DE-4AFD-A08F-D7CC3E4AF76F}">
      <dgm:prSet/>
      <dgm:spPr/>
      <dgm:t>
        <a:bodyPr/>
        <a:lstStyle/>
        <a:p>
          <a:endParaRPr lang="el-GR"/>
        </a:p>
      </dgm:t>
    </dgm:pt>
    <dgm:pt modelId="{4E615EAE-4C9E-4EBA-8EF0-528827ACB7B1}" type="sibTrans" cxnId="{45F8F31C-88DE-4AFD-A08F-D7CC3E4AF76F}">
      <dgm:prSet/>
      <dgm:spPr/>
      <dgm:t>
        <a:bodyPr/>
        <a:lstStyle/>
        <a:p>
          <a:endParaRPr lang="el-GR"/>
        </a:p>
      </dgm:t>
    </dgm:pt>
    <dgm:pt modelId="{ECD3A28C-090D-4E7D-9EDB-072472A79B6E}">
      <dgm:prSet custT="1"/>
      <dgm:spPr>
        <a:solidFill>
          <a:schemeClr val="accent4">
            <a:lumMod val="50000"/>
          </a:schemeClr>
        </a:solidFill>
      </dgm:spPr>
      <dgm:t>
        <a:bodyPr/>
        <a:lstStyle/>
        <a:p>
          <a:r>
            <a:rPr lang="el-GR" sz="2400" b="1" smtClean="0">
              <a:effectLst>
                <a:outerShdw blurRad="38100" dist="38100" dir="2700000" algn="tl">
                  <a:srgbClr val="000000">
                    <a:alpha val="43137"/>
                  </a:srgbClr>
                </a:outerShdw>
              </a:effectLst>
              <a:latin typeface="+mn-lt"/>
              <a:cs typeface="Times New Roman" panose="02020603050405020304" pitchFamily="18" charset="0"/>
            </a:rPr>
            <a:t>Μετατροπή του ΕΥ σε ΕΥ για ενήλικες </a:t>
          </a:r>
          <a:endParaRPr lang="el-GR" sz="2400" b="1" dirty="0">
            <a:effectLst>
              <a:outerShdw blurRad="38100" dist="38100" dir="2700000" algn="tl">
                <a:srgbClr val="000000">
                  <a:alpha val="43137"/>
                </a:srgbClr>
              </a:outerShdw>
            </a:effectLst>
            <a:latin typeface="+mn-lt"/>
            <a:cs typeface="Times New Roman" panose="02020603050405020304" pitchFamily="18" charset="0"/>
          </a:endParaRPr>
        </a:p>
      </dgm:t>
    </dgm:pt>
    <dgm:pt modelId="{6710B0F0-6108-433A-9A0E-28E1E3378040}" type="sibTrans" cxnId="{4FCAFE6C-5EF6-40AD-A568-F7A34B8ABFE6}">
      <dgm:prSet/>
      <dgm:spPr/>
      <dgm:t>
        <a:bodyPr/>
        <a:lstStyle/>
        <a:p>
          <a:endParaRPr lang="el-GR"/>
        </a:p>
      </dgm:t>
    </dgm:pt>
    <dgm:pt modelId="{5E1F163E-7B1E-405B-BE4C-DB902660B4EF}" type="parTrans" cxnId="{4FCAFE6C-5EF6-40AD-A568-F7A34B8ABFE6}">
      <dgm:prSet/>
      <dgm:spPr/>
      <dgm:t>
        <a:bodyPr/>
        <a:lstStyle/>
        <a:p>
          <a:endParaRPr lang="el-GR"/>
        </a:p>
      </dgm:t>
    </dgm:pt>
    <dgm:pt modelId="{2401FE84-54C3-4B98-A58B-1DDDA36B4A02}" type="pres">
      <dgm:prSet presAssocID="{31C24551-4D93-4E92-8BC0-8C762A063FA5}" presName="diagram" presStyleCnt="0">
        <dgm:presLayoutVars>
          <dgm:dir/>
          <dgm:resizeHandles val="exact"/>
        </dgm:presLayoutVars>
      </dgm:prSet>
      <dgm:spPr/>
      <dgm:t>
        <a:bodyPr/>
        <a:lstStyle/>
        <a:p>
          <a:endParaRPr lang="el-GR"/>
        </a:p>
      </dgm:t>
    </dgm:pt>
    <dgm:pt modelId="{5AE15C90-5107-4CC8-9B61-E86C5846B409}" type="pres">
      <dgm:prSet presAssocID="{ECD3A28C-090D-4E7D-9EDB-072472A79B6E}" presName="node" presStyleLbl="node1" presStyleIdx="0" presStyleCnt="3" custLinFactNeighborX="-3019" custLinFactNeighborY="-3123">
        <dgm:presLayoutVars>
          <dgm:bulletEnabled val="1"/>
        </dgm:presLayoutVars>
      </dgm:prSet>
      <dgm:spPr/>
      <dgm:t>
        <a:bodyPr/>
        <a:lstStyle/>
        <a:p>
          <a:endParaRPr lang="el-GR"/>
        </a:p>
      </dgm:t>
    </dgm:pt>
    <dgm:pt modelId="{7EC09835-9664-4189-A3B6-407CB163D8D9}" type="pres">
      <dgm:prSet presAssocID="{6710B0F0-6108-433A-9A0E-28E1E3378040}" presName="sibTrans" presStyleCnt="0"/>
      <dgm:spPr/>
      <dgm:t>
        <a:bodyPr/>
        <a:lstStyle/>
        <a:p>
          <a:endParaRPr lang="el-GR"/>
        </a:p>
      </dgm:t>
    </dgm:pt>
    <dgm:pt modelId="{7CA3D3C2-9EB4-42DA-8109-62D5723B34D2}" type="pres">
      <dgm:prSet presAssocID="{51EE6FE6-3BBF-4582-AD18-9B3A403DA671}" presName="node" presStyleLbl="node1" presStyleIdx="1" presStyleCnt="3">
        <dgm:presLayoutVars>
          <dgm:bulletEnabled val="1"/>
        </dgm:presLayoutVars>
      </dgm:prSet>
      <dgm:spPr/>
      <dgm:t>
        <a:bodyPr/>
        <a:lstStyle/>
        <a:p>
          <a:endParaRPr lang="el-GR"/>
        </a:p>
      </dgm:t>
    </dgm:pt>
    <dgm:pt modelId="{A110C3A5-5C08-41BA-9BD9-2C5FC171D437}" type="pres">
      <dgm:prSet presAssocID="{39CE4822-3CC2-4DEA-9278-F6C7BE484719}" presName="sibTrans" presStyleCnt="0"/>
      <dgm:spPr/>
      <dgm:t>
        <a:bodyPr/>
        <a:lstStyle/>
        <a:p>
          <a:endParaRPr lang="el-GR"/>
        </a:p>
      </dgm:t>
    </dgm:pt>
    <dgm:pt modelId="{E5E76C9E-A611-4B0E-A815-2AF0317A132E}" type="pres">
      <dgm:prSet presAssocID="{7BF8A142-F350-4576-AA71-2670E9C2D8C4}" presName="node" presStyleLbl="node1" presStyleIdx="2" presStyleCnt="3" custScaleX="116790" custScaleY="76177">
        <dgm:presLayoutVars>
          <dgm:bulletEnabled val="1"/>
        </dgm:presLayoutVars>
      </dgm:prSet>
      <dgm:spPr/>
      <dgm:t>
        <a:bodyPr/>
        <a:lstStyle/>
        <a:p>
          <a:endParaRPr lang="el-GR"/>
        </a:p>
      </dgm:t>
    </dgm:pt>
  </dgm:ptLst>
  <dgm:cxnLst>
    <dgm:cxn modelId="{89A36D39-862F-47F8-96FC-D6B3E9EB129A}" type="presOf" srcId="{51EE6FE6-3BBF-4582-AD18-9B3A403DA671}" destId="{7CA3D3C2-9EB4-42DA-8109-62D5723B34D2}" srcOrd="0" destOrd="0" presId="urn:microsoft.com/office/officeart/2005/8/layout/default#1"/>
    <dgm:cxn modelId="{4FCAFE6C-5EF6-40AD-A568-F7A34B8ABFE6}" srcId="{31C24551-4D93-4E92-8BC0-8C762A063FA5}" destId="{ECD3A28C-090D-4E7D-9EDB-072472A79B6E}" srcOrd="0" destOrd="0" parTransId="{5E1F163E-7B1E-405B-BE4C-DB902660B4EF}" sibTransId="{6710B0F0-6108-433A-9A0E-28E1E3378040}"/>
    <dgm:cxn modelId="{BA97E563-0213-42CC-A9C3-154BECBB6764}" type="presOf" srcId="{7BF8A142-F350-4576-AA71-2670E9C2D8C4}" destId="{E5E76C9E-A611-4B0E-A815-2AF0317A132E}" srcOrd="0" destOrd="0" presId="urn:microsoft.com/office/officeart/2005/8/layout/default#1"/>
    <dgm:cxn modelId="{BEDF43B3-2DBB-4B8A-89A4-5FF840C71FC4}" type="presOf" srcId="{31C24551-4D93-4E92-8BC0-8C762A063FA5}" destId="{2401FE84-54C3-4B98-A58B-1DDDA36B4A02}" srcOrd="0" destOrd="0" presId="urn:microsoft.com/office/officeart/2005/8/layout/default#1"/>
    <dgm:cxn modelId="{465C21D9-2F89-4CAA-8067-3CE68C840419}" srcId="{31C24551-4D93-4E92-8BC0-8C762A063FA5}" destId="{51EE6FE6-3BBF-4582-AD18-9B3A403DA671}" srcOrd="1" destOrd="0" parTransId="{17FD7FE6-42C9-48EE-AB5D-CB78B14C894E}" sibTransId="{39CE4822-3CC2-4DEA-9278-F6C7BE484719}"/>
    <dgm:cxn modelId="{45F8F31C-88DE-4AFD-A08F-D7CC3E4AF76F}" srcId="{31C24551-4D93-4E92-8BC0-8C762A063FA5}" destId="{7BF8A142-F350-4576-AA71-2670E9C2D8C4}" srcOrd="2" destOrd="0" parTransId="{3A1F4081-3D7C-472C-A5C8-F4652FE5462D}" sibTransId="{4E615EAE-4C9E-4EBA-8EF0-528827ACB7B1}"/>
    <dgm:cxn modelId="{A82B2239-629D-426A-A35A-C055C3A10DF4}" type="presOf" srcId="{ECD3A28C-090D-4E7D-9EDB-072472A79B6E}" destId="{5AE15C90-5107-4CC8-9B61-E86C5846B409}" srcOrd="0" destOrd="0" presId="urn:microsoft.com/office/officeart/2005/8/layout/default#1"/>
    <dgm:cxn modelId="{7F8B9646-9B1B-4F2C-A8B3-D5E4D72BCFE0}" type="presParOf" srcId="{2401FE84-54C3-4B98-A58B-1DDDA36B4A02}" destId="{5AE15C90-5107-4CC8-9B61-E86C5846B409}" srcOrd="0" destOrd="0" presId="urn:microsoft.com/office/officeart/2005/8/layout/default#1"/>
    <dgm:cxn modelId="{6F8A9396-B6F4-4C41-924E-AF92757323B4}" type="presParOf" srcId="{2401FE84-54C3-4B98-A58B-1DDDA36B4A02}" destId="{7EC09835-9664-4189-A3B6-407CB163D8D9}" srcOrd="1" destOrd="0" presId="urn:microsoft.com/office/officeart/2005/8/layout/default#1"/>
    <dgm:cxn modelId="{C94E0389-94CF-4383-958D-DC01A6EF4F5A}" type="presParOf" srcId="{2401FE84-54C3-4B98-A58B-1DDDA36B4A02}" destId="{7CA3D3C2-9EB4-42DA-8109-62D5723B34D2}" srcOrd="2" destOrd="0" presId="urn:microsoft.com/office/officeart/2005/8/layout/default#1"/>
    <dgm:cxn modelId="{5C9ED98C-7A54-434F-BEC0-BE5578AC985C}" type="presParOf" srcId="{2401FE84-54C3-4B98-A58B-1DDDA36B4A02}" destId="{A110C3A5-5C08-41BA-9BD9-2C5FC171D437}" srcOrd="3" destOrd="0" presId="urn:microsoft.com/office/officeart/2005/8/layout/default#1"/>
    <dgm:cxn modelId="{032ECC15-B31F-403A-BF4D-6283A813756C}" type="presParOf" srcId="{2401FE84-54C3-4B98-A58B-1DDDA36B4A02}" destId="{E5E76C9E-A611-4B0E-A815-2AF0317A132E}" srcOrd="4" destOrd="0" presId="urn:microsoft.com/office/officeart/2005/8/layout/default#1"/>
  </dgm:cxnLst>
  <dgm:bg/>
  <dgm:whole/>
</dgm:dataModel>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dirty="0"/>
          </a:p>
        </p:txBody>
      </p:sp>
    </p:spTree>
    <p:extLst>
      <p:ext uri="{BB962C8B-B14F-4D97-AF65-F5344CB8AC3E}">
        <p14:creationId xmlns="" xmlns:p14="http://schemas.microsoft.com/office/powerpoint/2010/main" val="1303924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11/16/2024</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11/16/2024</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11/16/2024</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11/16/2024</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11/16/2024</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11/16/2024</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11/16/2024</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11/16/2024</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11/16/2024</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11/16/2024</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Data" Target="../diagrams/data1.xml"/><Relationship Id="rId7" Type="http://schemas.openxmlformats.org/officeDocument/2006/relationships/diagramData" Target="../diagrams/data2.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diagramColors" Target="../diagrams/colors2.xml"/><Relationship Id="rId4" Type="http://schemas.openxmlformats.org/officeDocument/2006/relationships/diagramLayout" Target="../diagrams/layout1.xml"/><Relationship Id="rId9" Type="http://schemas.openxmlformats.org/officeDocument/2006/relationships/diagramQuickStyle" Target="../diagrams/quickStyle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202</a:t>
            </a:r>
            <a:r>
              <a:rPr kumimoji="0" lang="en-US" sz="2000" b="0" i="1" u="none" strike="noStrike" cap="none" normalizeH="0" dirty="0">
                <a:ln>
                  <a:noFill/>
                </a:ln>
                <a:solidFill>
                  <a:schemeClr val="tx1"/>
                </a:solidFill>
                <a:effectLst/>
                <a:latin typeface="Book Antiqua" pitchFamily="18" charset="0"/>
                <a:ea typeface="Times New Roman" pitchFamily="18" charset="0"/>
                <a:cs typeface="Arial" pitchFamily="34" charset="0"/>
              </a:rPr>
              <a:t>4</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214686"/>
            <a:ext cx="6840760" cy="584775"/>
          </a:xfrm>
          <a:prstGeom prst="rect">
            <a:avLst/>
          </a:prstGeom>
        </p:spPr>
        <p:txBody>
          <a:bodyPr wrap="square">
            <a:spAutoFit/>
          </a:bodyPr>
          <a:lstStyle/>
          <a:p>
            <a:pPr algn="ctr"/>
            <a:r>
              <a:rPr lang="el-GR" sz="3200" dirty="0" smtClean="0"/>
              <a:t>Τερζάκης Σωτήριος</a:t>
            </a:r>
            <a:endParaRPr lang="el-GR" sz="3200" dirty="0"/>
          </a:p>
        </p:txBody>
      </p:sp>
      <p:graphicFrame>
        <p:nvGraphicFramePr>
          <p:cNvPr id="2" name="Πίνακας 1"/>
          <p:cNvGraphicFramePr>
            <a:graphicFrameLocks noGrp="1"/>
          </p:cNvGraphicFramePr>
          <p:nvPr>
            <p:extLst>
              <p:ext uri="{D42A27DB-BD31-4B8C-83A1-F6EECF244321}">
                <p14:modId xmlns="" xmlns:p14="http://schemas.microsoft.com/office/powerpoint/2010/main" val="3421610044"/>
              </p:ext>
            </p:extLst>
          </p:nvPr>
        </p:nvGraphicFramePr>
        <p:xfrm>
          <a:off x="1285853" y="4429132"/>
          <a:ext cx="7572425" cy="928694"/>
        </p:xfrm>
        <a:graphic>
          <a:graphicData uri="http://schemas.openxmlformats.org/drawingml/2006/table">
            <a:tbl>
              <a:tblPr firstRow="1" bandRow="1">
                <a:tableStyleId>{5C22544A-7EE6-4342-B048-85BDC9FD1C3A}</a:tableStyleId>
              </a:tblPr>
              <a:tblGrid>
                <a:gridCol w="2383911">
                  <a:extLst>
                    <a:ext uri="{9D8B030D-6E8A-4147-A177-3AD203B41FA5}">
                      <a16:colId xmlns="" xmlns:a16="http://schemas.microsoft.com/office/drawing/2014/main" val="20000"/>
                    </a:ext>
                  </a:extLst>
                </a:gridCol>
                <a:gridCol w="2594257">
                  <a:extLst>
                    <a:ext uri="{9D8B030D-6E8A-4147-A177-3AD203B41FA5}">
                      <a16:colId xmlns="" xmlns:a16="http://schemas.microsoft.com/office/drawing/2014/main" val="20001"/>
                    </a:ext>
                  </a:extLst>
                </a:gridCol>
                <a:gridCol w="2594257">
                  <a:extLst>
                    <a:ext uri="{9D8B030D-6E8A-4147-A177-3AD203B41FA5}">
                      <a16:colId xmlns="" xmlns:a16="http://schemas.microsoft.com/office/drawing/2014/main" val="20002"/>
                    </a:ext>
                  </a:extLst>
                </a:gridCol>
              </a:tblGrid>
              <a:tr h="928694">
                <a:tc>
                  <a:txBody>
                    <a:bodyPr/>
                    <a:lstStyle/>
                    <a:p>
                      <a:pPr algn="ctr">
                        <a:spcAft>
                          <a:spcPts val="600"/>
                        </a:spcAft>
                      </a:pPr>
                      <a:r>
                        <a:rPr lang="el-GR" sz="1350" b="1" baseline="0" dirty="0" smtClean="0">
                          <a:solidFill>
                            <a:schemeClr val="tx1"/>
                          </a:solidFill>
                          <a:latin typeface="+mn-lt"/>
                          <a:ea typeface="Times New Roman"/>
                          <a:cs typeface="Times New Roman" pitchFamily="18" charset="0"/>
                        </a:rPr>
                        <a:t> Καρβούνης Λάμπρος</a:t>
                      </a:r>
                      <a:endParaRPr lang="el-GR" sz="1350" b="1" dirty="0" smtClean="0">
                        <a:solidFill>
                          <a:schemeClr val="tx1"/>
                        </a:solidFill>
                        <a:latin typeface="+mn-lt"/>
                        <a:ea typeface="Times New Roman"/>
                        <a:cs typeface="Times New Roman" pitchFamily="18" charset="0"/>
                      </a:endParaRPr>
                    </a:p>
                    <a:p>
                      <a:pPr marL="0" marR="0" indent="0" algn="ctr" defTabSz="685800" rtl="0" eaLnBrk="1" fontAlgn="auto" latinLnBrk="0" hangingPunct="1">
                        <a:lnSpc>
                          <a:spcPct val="100000"/>
                        </a:lnSpc>
                        <a:spcBef>
                          <a:spcPts val="0"/>
                        </a:spcBef>
                        <a:spcAft>
                          <a:spcPts val="600"/>
                        </a:spcAft>
                        <a:buClrTx/>
                        <a:buSzTx/>
                        <a:buFontTx/>
                        <a:buNone/>
                        <a:tabLst/>
                        <a:defRPr/>
                      </a:pPr>
                      <a:r>
                        <a:rPr lang="el-GR" sz="1350" b="1" kern="1200" dirty="0" smtClean="0">
                          <a:solidFill>
                            <a:schemeClr val="tx1"/>
                          </a:solidFill>
                          <a:latin typeface="+mn-lt"/>
                          <a:ea typeface="+mn-ea"/>
                          <a:cs typeface="Times New Roman" pitchFamily="18" charset="0"/>
                        </a:rPr>
                        <a:t>Διδάκτωρ </a:t>
                      </a:r>
                    </a:p>
                    <a:p>
                      <a:pPr marL="0" marR="0" indent="0" algn="ctr" defTabSz="685800" rtl="0" eaLnBrk="1" fontAlgn="auto" latinLnBrk="0" hangingPunct="1">
                        <a:lnSpc>
                          <a:spcPct val="100000"/>
                        </a:lnSpc>
                        <a:spcBef>
                          <a:spcPts val="0"/>
                        </a:spcBef>
                        <a:spcAft>
                          <a:spcPts val="600"/>
                        </a:spcAft>
                        <a:buClrTx/>
                        <a:buSzTx/>
                        <a:buFontTx/>
                        <a:buNone/>
                        <a:tabLst/>
                        <a:defRPr/>
                      </a:pPr>
                      <a:r>
                        <a:rPr lang="el-GR" sz="1350" b="1" kern="1200" dirty="0" smtClean="0">
                          <a:solidFill>
                            <a:schemeClr val="tx1"/>
                          </a:solidFill>
                          <a:latin typeface="+mn-lt"/>
                          <a:ea typeface="+mn-ea"/>
                          <a:cs typeface="Times New Roman" pitchFamily="18" charset="0"/>
                        </a:rPr>
                        <a:t>Πανεπιστημίου Κρήτης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600"/>
                        </a:spcAft>
                      </a:pPr>
                      <a:r>
                        <a:rPr lang="el-GR" sz="1350" b="1" dirty="0" smtClean="0">
                          <a:solidFill>
                            <a:schemeClr val="tx1"/>
                          </a:solidFill>
                          <a:latin typeface="+mn-lt"/>
                          <a:ea typeface="Times New Roman"/>
                          <a:cs typeface="Times New Roman" pitchFamily="18" charset="0"/>
                        </a:rPr>
                        <a:t>Σταύρου Δημήτρης</a:t>
                      </a:r>
                    </a:p>
                    <a:p>
                      <a:pPr marL="0" marR="0" indent="0" algn="ctr" defTabSz="685800" rtl="0" eaLnBrk="1" fontAlgn="auto" latinLnBrk="0" hangingPunct="1">
                        <a:lnSpc>
                          <a:spcPct val="100000"/>
                        </a:lnSpc>
                        <a:spcBef>
                          <a:spcPts val="0"/>
                        </a:spcBef>
                        <a:spcAft>
                          <a:spcPts val="600"/>
                        </a:spcAft>
                        <a:buClrTx/>
                        <a:buSzTx/>
                        <a:buFontTx/>
                        <a:buNone/>
                        <a:tabLst/>
                        <a:defRPr/>
                      </a:pPr>
                      <a:r>
                        <a:rPr lang="el-GR" sz="1350" b="1" kern="1200" dirty="0" smtClean="0">
                          <a:solidFill>
                            <a:schemeClr val="tx1"/>
                          </a:solidFill>
                          <a:latin typeface="+mn-lt"/>
                          <a:ea typeface="+mn-ea"/>
                          <a:cs typeface="Times New Roman" pitchFamily="18" charset="0"/>
                        </a:rPr>
                        <a:t>Καθηγητής </a:t>
                      </a:r>
                    </a:p>
                    <a:p>
                      <a:pPr marL="0" marR="0" indent="0" algn="ctr" defTabSz="685800" rtl="0" eaLnBrk="1" fontAlgn="auto" latinLnBrk="0" hangingPunct="1">
                        <a:lnSpc>
                          <a:spcPct val="100000"/>
                        </a:lnSpc>
                        <a:spcBef>
                          <a:spcPts val="0"/>
                        </a:spcBef>
                        <a:spcAft>
                          <a:spcPts val="600"/>
                        </a:spcAft>
                        <a:buClrTx/>
                        <a:buSzTx/>
                        <a:buFontTx/>
                        <a:buNone/>
                        <a:tabLst/>
                        <a:defRPr/>
                      </a:pPr>
                      <a:r>
                        <a:rPr lang="el-GR" sz="1350" b="1" kern="1200" dirty="0" smtClean="0">
                          <a:solidFill>
                            <a:schemeClr val="tx1"/>
                          </a:solidFill>
                          <a:latin typeface="+mn-lt"/>
                          <a:ea typeface="+mn-ea"/>
                          <a:cs typeface="Times New Roman" pitchFamily="18" charset="0"/>
                        </a:rPr>
                        <a:t>Πανεπιστημίου Κρήτης</a:t>
                      </a:r>
                      <a:endParaRPr lang="el-GR" sz="1350" b="1" kern="1200" dirty="0">
                        <a:solidFill>
                          <a:schemeClr val="tx1"/>
                        </a:solidFill>
                        <a:latin typeface="+mn-lt"/>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600"/>
                        </a:spcAft>
                      </a:pPr>
                      <a:r>
                        <a:rPr lang="el-GR" sz="1350" b="1" kern="1200" baseline="0" dirty="0" smtClean="0">
                          <a:solidFill>
                            <a:schemeClr val="tx1"/>
                          </a:solidFill>
                          <a:latin typeface="+mn-lt"/>
                          <a:ea typeface="+mn-ea"/>
                          <a:cs typeface="Times New Roman" pitchFamily="18" charset="0"/>
                        </a:rPr>
                        <a:t>Μιχαηλίδη </a:t>
                      </a:r>
                      <a:r>
                        <a:rPr lang="el-GR" sz="1350" b="1" kern="1200" dirty="0" smtClean="0">
                          <a:solidFill>
                            <a:schemeClr val="tx1"/>
                          </a:solidFill>
                          <a:latin typeface="+mn-lt"/>
                          <a:ea typeface="+mn-ea"/>
                          <a:cs typeface="Times New Roman" pitchFamily="18" charset="0"/>
                        </a:rPr>
                        <a:t>Έμιλυ</a:t>
                      </a:r>
                      <a:endParaRPr lang="el-GR" sz="1350" b="1" kern="1200" baseline="0" dirty="0" smtClean="0">
                        <a:solidFill>
                          <a:schemeClr val="tx1"/>
                        </a:solidFill>
                        <a:latin typeface="+mn-lt"/>
                        <a:ea typeface="+mn-ea"/>
                        <a:cs typeface="Times New Roman" pitchFamily="18" charset="0"/>
                      </a:endParaRPr>
                    </a:p>
                    <a:p>
                      <a:pPr algn="ctr">
                        <a:spcAft>
                          <a:spcPts val="600"/>
                        </a:spcAft>
                      </a:pPr>
                      <a:r>
                        <a:rPr lang="el-GR" sz="1350" b="1" kern="1200" dirty="0" smtClean="0">
                          <a:solidFill>
                            <a:schemeClr val="tx1"/>
                          </a:solidFill>
                          <a:latin typeface="+mn-lt"/>
                          <a:ea typeface="+mn-ea"/>
                          <a:cs typeface="Times New Roman" pitchFamily="18" charset="0"/>
                        </a:rPr>
                        <a:t>Επ. Καθηγήτρια </a:t>
                      </a:r>
                    </a:p>
                    <a:p>
                      <a:pPr algn="ctr">
                        <a:spcAft>
                          <a:spcPts val="600"/>
                        </a:spcAft>
                      </a:pPr>
                      <a:r>
                        <a:rPr lang="el-GR" sz="1350" b="1" kern="1200" dirty="0" smtClean="0">
                          <a:solidFill>
                            <a:schemeClr val="tx1"/>
                          </a:solidFill>
                          <a:latin typeface="+mn-lt"/>
                          <a:ea typeface="+mn-ea"/>
                          <a:cs typeface="Times New Roman" pitchFamily="18" charset="0"/>
                        </a:rPr>
                        <a:t>Πανεπιστημίου Κρήτης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00"/>
                  </a:ext>
                </a:extLst>
              </a:tr>
            </a:tbl>
          </a:graphicData>
        </a:graphic>
      </p:graphicFrame>
      <p:sp>
        <p:nvSpPr>
          <p:cNvPr id="13" name="9 - Ορθογώνιο"/>
          <p:cNvSpPr/>
          <p:nvPr/>
        </p:nvSpPr>
        <p:spPr>
          <a:xfrm>
            <a:off x="1500166" y="4000504"/>
            <a:ext cx="6840760" cy="369332"/>
          </a:xfrm>
          <a:prstGeom prst="rect">
            <a:avLst/>
          </a:prstGeom>
        </p:spPr>
        <p:txBody>
          <a:bodyPr wrap="square">
            <a:spAutoFit/>
          </a:bodyPr>
          <a:lstStyle/>
          <a:p>
            <a:pPr algn="ctr"/>
            <a:r>
              <a:rPr lang="el-GR" sz="1800" dirty="0"/>
              <a:t>Επιτροπή Κρίσης ΔΕ</a:t>
            </a:r>
          </a:p>
        </p:txBody>
      </p:sp>
      <p:graphicFrame>
        <p:nvGraphicFramePr>
          <p:cNvPr id="14" name="17 - Διάγραμμα">
            <a:extLst>
              <a:ext uri="{FF2B5EF4-FFF2-40B4-BE49-F238E27FC236}">
                <a16:creationId xmlns:a16="http://schemas.microsoft.com/office/drawing/2014/main" xmlns="" id="{E22869B3-68F3-4A67-9367-7A720A2FDA5F}"/>
              </a:ext>
            </a:extLst>
          </p:cNvPr>
          <p:cNvGraphicFramePr/>
          <p:nvPr>
            <p:extLst>
              <p:ext uri="{D42A27DB-BD31-4B8C-83A1-F6EECF244321}">
                <p14:modId xmlns:p14="http://schemas.microsoft.com/office/powerpoint/2010/main" xmlns="" val="159902452"/>
              </p:ext>
            </p:extLst>
          </p:nvPr>
        </p:nvGraphicFramePr>
        <p:xfrm>
          <a:off x="1355068" y="1285171"/>
          <a:ext cx="7500990" cy="17360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5" name="17 - Διάγραμμα">
            <a:extLst>
              <a:ext uri="{FF2B5EF4-FFF2-40B4-BE49-F238E27FC236}">
                <a16:creationId xmlns:a16="http://schemas.microsoft.com/office/drawing/2014/main" xmlns="" id="{E22869B3-68F3-4A67-9367-7A720A2FDA5F}"/>
              </a:ext>
            </a:extLst>
          </p:cNvPr>
          <p:cNvGraphicFramePr/>
          <p:nvPr>
            <p:extLst>
              <p:ext uri="{D42A27DB-BD31-4B8C-83A1-F6EECF244321}">
                <p14:modId xmlns:p14="http://schemas.microsoft.com/office/powerpoint/2010/main" xmlns="" val="159902452"/>
              </p:ext>
            </p:extLst>
          </p:nvPr>
        </p:nvGraphicFramePr>
        <p:xfrm>
          <a:off x="1507468" y="1214423"/>
          <a:ext cx="7136498" cy="185738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normAutofit/>
          </a:bodyPr>
          <a:lstStyle/>
          <a:p>
            <a:r>
              <a:rPr lang="el-GR" sz="3200" dirty="0" smtClean="0"/>
              <a:t>6. Δημιουργία Εκπαιδευτικού Υλικού  3/7</a:t>
            </a:r>
            <a:endParaRPr lang="el-GR" sz="3200" dirty="0"/>
          </a:p>
        </p:txBody>
      </p:sp>
      <p:graphicFrame>
        <p:nvGraphicFramePr>
          <p:cNvPr id="4" name="Διάγραμμα 6">
            <a:extLst>
              <a:ext uri="{FF2B5EF4-FFF2-40B4-BE49-F238E27FC236}">
                <a16:creationId xmlns="" xmlns:a16="http://schemas.microsoft.com/office/drawing/2014/main" id="{2A3FF511-EA6A-4D13-85F1-21A0F29A6B2F}"/>
              </a:ext>
            </a:extLst>
          </p:cNvPr>
          <p:cNvGraphicFramePr/>
          <p:nvPr>
            <p:extLst>
              <p:ext uri="{D42A27DB-BD31-4B8C-83A1-F6EECF244321}">
                <p14:modId xmlns="" xmlns:p14="http://schemas.microsoft.com/office/powerpoint/2010/main" val="2687484404"/>
              </p:ext>
            </p:extLst>
          </p:nvPr>
        </p:nvGraphicFramePr>
        <p:xfrm>
          <a:off x="1043608" y="2254788"/>
          <a:ext cx="5400600" cy="38479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Ορθογώνιο: Στρογγύλεμα γωνιών 8">
            <a:extLst>
              <a:ext uri="{FF2B5EF4-FFF2-40B4-BE49-F238E27FC236}">
                <a16:creationId xmlns="" xmlns:a16="http://schemas.microsoft.com/office/drawing/2014/main" id="{32531D70-ACDE-495B-8A2C-3D67801BCF20}"/>
              </a:ext>
            </a:extLst>
          </p:cNvPr>
          <p:cNvSpPr/>
          <p:nvPr/>
        </p:nvSpPr>
        <p:spPr>
          <a:xfrm>
            <a:off x="6588224" y="2738616"/>
            <a:ext cx="2376264" cy="288032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a:effectLst>
                  <a:outerShdw blurRad="38100" dist="38100" dir="2700000" algn="tl">
                    <a:srgbClr val="000000">
                      <a:alpha val="43137"/>
                    </a:srgbClr>
                  </a:outerShdw>
                </a:effectLst>
              </a:rPr>
              <a:t>Ολοκληρωμένη παρέμβαση Συμπληρωματικής ΕξΑΕ</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ln>
            <a:solidFill>
              <a:schemeClr val="bg1"/>
            </a:solidFill>
          </a:ln>
        </p:spPr>
        <p:txBody>
          <a:bodyPr>
            <a:normAutofit/>
          </a:bodyPr>
          <a:lstStyle/>
          <a:p>
            <a:pPr algn="just">
              <a:buNone/>
            </a:pPr>
            <a:r>
              <a:rPr lang="el-GR" sz="2600" b="1" dirty="0" smtClean="0">
                <a:cs typeface="Times New Roman" panose="02020603050405020304" pitchFamily="18" charset="0"/>
              </a:rPr>
              <a:t>Στο σημείο αυτό ακολουθεί σύντομη παρουσίαση</a:t>
            </a:r>
            <a:r>
              <a:rPr lang="en-US" sz="2600" b="1" dirty="0" smtClean="0">
                <a:cs typeface="Times New Roman" panose="02020603050405020304" pitchFamily="18" charset="0"/>
              </a:rPr>
              <a:t> </a:t>
            </a:r>
            <a:r>
              <a:rPr lang="el-GR" sz="2600" b="1" dirty="0" smtClean="0">
                <a:cs typeface="Times New Roman" panose="02020603050405020304" pitchFamily="18" charset="0"/>
              </a:rPr>
              <a:t>του</a:t>
            </a:r>
            <a:r>
              <a:rPr lang="en-US" sz="2600" b="1" dirty="0" smtClean="0">
                <a:cs typeface="Times New Roman" panose="02020603050405020304" pitchFamily="18" charset="0"/>
              </a:rPr>
              <a:t> </a:t>
            </a:r>
            <a:r>
              <a:rPr lang="el-GR" sz="2600" b="1" dirty="0" smtClean="0">
                <a:cs typeface="Times New Roman" panose="02020603050405020304" pitchFamily="18" charset="0"/>
              </a:rPr>
              <a:t>μαθήματος και του ΕΥ στο περιβάλλον της</a:t>
            </a:r>
            <a:r>
              <a:rPr lang="en-US" sz="2600" b="1" dirty="0" smtClean="0">
                <a:cs typeface="Times New Roman" panose="02020603050405020304" pitchFamily="18" charset="0"/>
              </a:rPr>
              <a:t> </a:t>
            </a:r>
            <a:r>
              <a:rPr lang="el-GR" sz="2600" b="1" dirty="0" smtClean="0">
                <a:cs typeface="Times New Roman" panose="02020603050405020304" pitchFamily="18" charset="0"/>
              </a:rPr>
              <a:t>εκπαιδευτικής ψηφιακής πλατφόρμας «</a:t>
            </a:r>
            <a:r>
              <a:rPr lang="en-US" sz="2600" b="1" dirty="0" smtClean="0">
                <a:cs typeface="Times New Roman" panose="02020603050405020304" pitchFamily="18" charset="0"/>
              </a:rPr>
              <a:t>Chamilo»</a:t>
            </a:r>
            <a:r>
              <a:rPr lang="el-GR" sz="2600" b="1" dirty="0" smtClean="0">
                <a:cs typeface="Times New Roman" panose="02020603050405020304" pitchFamily="18" charset="0"/>
              </a:rPr>
              <a:t>:</a:t>
            </a:r>
            <a:endParaRPr lang="en-US" sz="2600" b="1" dirty="0" smtClean="0">
              <a:cs typeface="Times New Roman" panose="02020603050405020304" pitchFamily="18" charset="0"/>
            </a:endParaRPr>
          </a:p>
          <a:p>
            <a:pPr algn="just">
              <a:buNone/>
            </a:pPr>
            <a:endParaRPr lang="el-GR" dirty="0"/>
          </a:p>
        </p:txBody>
      </p:sp>
      <p:sp>
        <p:nvSpPr>
          <p:cNvPr id="3" name="2 - Τίτλος"/>
          <p:cNvSpPr>
            <a:spLocks noGrp="1"/>
          </p:cNvSpPr>
          <p:nvPr>
            <p:ph type="title"/>
          </p:nvPr>
        </p:nvSpPr>
        <p:spPr/>
        <p:txBody>
          <a:bodyPr>
            <a:normAutofit/>
          </a:bodyPr>
          <a:lstStyle/>
          <a:p>
            <a:pPr algn="ctr"/>
            <a:r>
              <a:rPr lang="el-GR" sz="3200" dirty="0" smtClean="0"/>
              <a:t>6. Δημιουργία Εκπαιδευτικού Υλικού  4/7</a:t>
            </a:r>
            <a:endParaRPr lang="el-GR" sz="3200" dirty="0"/>
          </a:p>
        </p:txBody>
      </p:sp>
      <p:pic>
        <p:nvPicPr>
          <p:cNvPr id="4" name="Εικόνα 3"/>
          <p:cNvPicPr>
            <a:picLocks noChangeAspect="1"/>
          </p:cNvPicPr>
          <p:nvPr/>
        </p:nvPicPr>
        <p:blipFill>
          <a:blip r:embed="rId2"/>
          <a:stretch>
            <a:fillRect/>
          </a:stretch>
        </p:blipFill>
        <p:spPr>
          <a:xfrm>
            <a:off x="3500430" y="4048166"/>
            <a:ext cx="2845139" cy="1898241"/>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normAutofit/>
          </a:bodyPr>
          <a:lstStyle/>
          <a:p>
            <a:r>
              <a:rPr lang="el-GR" sz="3200" dirty="0" smtClean="0"/>
              <a:t>6. Δημιουργία Εκπαιδευτικού Υλικού  5/7</a:t>
            </a:r>
            <a:endParaRPr lang="el-GR" sz="3200" dirty="0"/>
          </a:p>
        </p:txBody>
      </p:sp>
      <p:pic>
        <p:nvPicPr>
          <p:cNvPr id="4" name="3 - Εικόνα" descr="Στιγμιότυπο οθόνης 2024-11-08 200643.png"/>
          <p:cNvPicPr>
            <a:picLocks noChangeAspect="1"/>
          </p:cNvPicPr>
          <p:nvPr/>
        </p:nvPicPr>
        <p:blipFill>
          <a:blip r:embed="rId2"/>
          <a:stretch>
            <a:fillRect/>
          </a:stretch>
        </p:blipFill>
        <p:spPr>
          <a:xfrm>
            <a:off x="857224" y="1428736"/>
            <a:ext cx="7643866" cy="4857784"/>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normAutofit/>
          </a:bodyPr>
          <a:lstStyle/>
          <a:p>
            <a:r>
              <a:rPr lang="el-GR" sz="3200" dirty="0" smtClean="0"/>
              <a:t>6. Δημιουργία Εκπαιδευτικού Υλικού  6/7</a:t>
            </a:r>
            <a:endParaRPr lang="el-GR" sz="3200" dirty="0"/>
          </a:p>
        </p:txBody>
      </p:sp>
      <p:pic>
        <p:nvPicPr>
          <p:cNvPr id="4" name="3 - Εικόνα" descr="Στιγμιότυπο οθόνης 2024-11-08 200606.png"/>
          <p:cNvPicPr>
            <a:picLocks noChangeAspect="1"/>
          </p:cNvPicPr>
          <p:nvPr/>
        </p:nvPicPr>
        <p:blipFill>
          <a:blip r:embed="rId2"/>
          <a:stretch>
            <a:fillRect/>
          </a:stretch>
        </p:blipFill>
        <p:spPr>
          <a:xfrm>
            <a:off x="642910" y="1571612"/>
            <a:ext cx="8215370" cy="4714908"/>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normAutofit/>
          </a:bodyPr>
          <a:lstStyle/>
          <a:p>
            <a:r>
              <a:rPr lang="el-GR" sz="3200" dirty="0" smtClean="0"/>
              <a:t>6. Δημιουργία Εκπαιδευτικού Υλικού  7/7</a:t>
            </a:r>
            <a:endParaRPr lang="el-GR" sz="3200" dirty="0"/>
          </a:p>
        </p:txBody>
      </p:sp>
      <p:pic>
        <p:nvPicPr>
          <p:cNvPr id="4" name="3 - Εικόνα" descr="Στιγμιότυπο οθόνης 2024-11-08 200709.png"/>
          <p:cNvPicPr>
            <a:picLocks noChangeAspect="1"/>
          </p:cNvPicPr>
          <p:nvPr/>
        </p:nvPicPr>
        <p:blipFill>
          <a:blip r:embed="rId2"/>
          <a:stretch>
            <a:fillRect/>
          </a:stretch>
        </p:blipFill>
        <p:spPr>
          <a:xfrm>
            <a:off x="857224" y="1500174"/>
            <a:ext cx="8001024" cy="4631531"/>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normAutofit/>
          </a:bodyPr>
          <a:lstStyle/>
          <a:p>
            <a:r>
              <a:rPr lang="el-GR" sz="3600" dirty="0" smtClean="0"/>
              <a:t>Μεθοδολογία</a:t>
            </a:r>
            <a:endParaRPr lang="el-GR" sz="3600" dirty="0"/>
          </a:p>
        </p:txBody>
      </p:sp>
      <p:sp>
        <p:nvSpPr>
          <p:cNvPr id="4" name="3 - Ορθογώνιο"/>
          <p:cNvSpPr/>
          <p:nvPr/>
        </p:nvSpPr>
        <p:spPr>
          <a:xfrm>
            <a:off x="1000100" y="2000240"/>
            <a:ext cx="7572428" cy="4524315"/>
          </a:xfrm>
          <a:prstGeom prst="rect">
            <a:avLst/>
          </a:prstGeom>
        </p:spPr>
        <p:txBody>
          <a:bodyPr wrap="square">
            <a:spAutoFit/>
          </a:bodyPr>
          <a:lstStyle/>
          <a:p>
            <a:pPr lvl="0" defTabSz="1066800">
              <a:lnSpc>
                <a:spcPct val="90000"/>
              </a:lnSpc>
              <a:spcAft>
                <a:spcPts val="0"/>
              </a:spcAft>
            </a:pPr>
            <a:r>
              <a:rPr lang="el-GR" sz="2000" b="1" dirty="0" smtClean="0">
                <a:solidFill>
                  <a:srgbClr val="C00000"/>
                </a:solidFill>
                <a:effectLst>
                  <a:outerShdw blurRad="38100" dist="38100" dir="2700000" algn="tl">
                    <a:srgbClr val="000000">
                      <a:alpha val="43137"/>
                    </a:srgbClr>
                  </a:outerShdw>
                </a:effectLst>
              </a:rPr>
              <a:t>Είδος Έρευνας: </a:t>
            </a:r>
            <a:r>
              <a:rPr lang="el-GR" sz="2000" b="1" dirty="0" smtClean="0">
                <a:solidFill>
                  <a:schemeClr val="accent1">
                    <a:lumMod val="75000"/>
                  </a:schemeClr>
                </a:solidFill>
                <a:effectLst>
                  <a:outerShdw blurRad="38100" dist="38100" dir="2700000" algn="tl">
                    <a:srgbClr val="000000">
                      <a:alpha val="43137"/>
                    </a:srgbClr>
                  </a:outerShdw>
                </a:effectLst>
              </a:rPr>
              <a:t>Ποιοτική έρευνα</a:t>
            </a:r>
          </a:p>
          <a:p>
            <a:pPr lvl="0" defTabSz="1066800">
              <a:lnSpc>
                <a:spcPct val="90000"/>
              </a:lnSpc>
              <a:spcAft>
                <a:spcPts val="0"/>
              </a:spcAft>
            </a:pPr>
            <a:endParaRPr lang="el-GR" sz="2000" i="1" dirty="0" smtClean="0">
              <a:effectLst>
                <a:outerShdw blurRad="38100" dist="38100" dir="2700000" algn="tl">
                  <a:srgbClr val="000000">
                    <a:alpha val="43137"/>
                  </a:srgbClr>
                </a:outerShdw>
              </a:effectLst>
            </a:endParaRPr>
          </a:p>
          <a:p>
            <a:pPr lvl="0" defTabSz="1066800">
              <a:lnSpc>
                <a:spcPct val="90000"/>
              </a:lnSpc>
              <a:spcAft>
                <a:spcPts val="0"/>
              </a:spcAft>
            </a:pPr>
            <a:r>
              <a:rPr lang="el-GR" sz="2000" b="1" dirty="0" smtClean="0">
                <a:solidFill>
                  <a:srgbClr val="C00000"/>
                </a:solidFill>
                <a:effectLst>
                  <a:outerShdw blurRad="38100" dist="38100" dir="2700000" algn="tl">
                    <a:srgbClr val="000000">
                      <a:alpha val="43137"/>
                    </a:srgbClr>
                  </a:outerShdw>
                </a:effectLst>
              </a:rPr>
              <a:t>Χρονική περίοδος: </a:t>
            </a:r>
            <a:r>
              <a:rPr lang="el-GR" sz="2000" b="1" dirty="0" smtClean="0">
                <a:solidFill>
                  <a:schemeClr val="accent1">
                    <a:lumMod val="75000"/>
                  </a:schemeClr>
                </a:solidFill>
                <a:effectLst>
                  <a:outerShdw blurRad="38100" dist="38100" dir="2700000" algn="tl">
                    <a:srgbClr val="000000">
                      <a:alpha val="43137"/>
                    </a:srgbClr>
                  </a:outerShdw>
                </a:effectLst>
              </a:rPr>
              <a:t>Μάιος-Ιούνιος 2024</a:t>
            </a:r>
          </a:p>
          <a:p>
            <a:pPr lvl="0" defTabSz="1066800">
              <a:lnSpc>
                <a:spcPct val="90000"/>
              </a:lnSpc>
              <a:spcAft>
                <a:spcPts val="0"/>
              </a:spcAft>
            </a:pPr>
            <a:endParaRPr lang="el-GR" sz="2000" b="1" dirty="0" smtClean="0">
              <a:solidFill>
                <a:srgbClr val="61953D"/>
              </a:solidFill>
              <a:effectLst>
                <a:outerShdw blurRad="38100" dist="38100" dir="2700000" algn="tl">
                  <a:srgbClr val="000000">
                    <a:alpha val="43137"/>
                  </a:srgbClr>
                </a:outerShdw>
              </a:effectLst>
            </a:endParaRPr>
          </a:p>
          <a:p>
            <a:pPr lvl="0" defTabSz="1066800">
              <a:lnSpc>
                <a:spcPct val="90000"/>
              </a:lnSpc>
              <a:spcAft>
                <a:spcPts val="0"/>
              </a:spcAft>
            </a:pPr>
            <a:r>
              <a:rPr lang="el-GR" sz="2000" b="1" dirty="0" smtClean="0">
                <a:solidFill>
                  <a:srgbClr val="C00000"/>
                </a:solidFill>
                <a:effectLst>
                  <a:outerShdw blurRad="38100" dist="38100" dir="2700000" algn="tl">
                    <a:srgbClr val="000000">
                      <a:alpha val="43137"/>
                    </a:srgbClr>
                  </a:outerShdw>
                </a:effectLst>
              </a:rPr>
              <a:t>Δειγματοληψία: </a:t>
            </a:r>
            <a:r>
              <a:rPr lang="el-GR" sz="2000" b="1" dirty="0" smtClean="0">
                <a:solidFill>
                  <a:schemeClr val="accent1">
                    <a:lumMod val="75000"/>
                  </a:schemeClr>
                </a:solidFill>
                <a:effectLst>
                  <a:outerShdw blurRad="38100" dist="38100" dir="2700000" algn="tl">
                    <a:srgbClr val="000000">
                      <a:alpha val="43137"/>
                    </a:srgbClr>
                  </a:outerShdw>
                </a:effectLst>
              </a:rPr>
              <a:t>Σκόπιμη δειγματοληψία 3 ειδικοί &amp; 10 μαθητές</a:t>
            </a:r>
            <a:r>
              <a:rPr lang="el-GR" sz="2000" b="1" dirty="0" smtClean="0">
                <a:solidFill>
                  <a:schemeClr val="accent1">
                    <a:lumMod val="75000"/>
                  </a:schemeClr>
                </a:solidFill>
                <a:effectLst>
                  <a:outerShdw blurRad="38100" dist="38100" dir="2700000" algn="tl">
                    <a:srgbClr val="000000">
                      <a:alpha val="43137"/>
                    </a:srgbClr>
                  </a:outerShdw>
                </a:effectLst>
                <a:cs typeface="Times New Roman" panose="02020603050405020304" pitchFamily="18" charset="0"/>
              </a:rPr>
              <a:t> </a:t>
            </a:r>
            <a:endParaRPr lang="el-GR" sz="2000" b="1" dirty="0" smtClean="0">
              <a:solidFill>
                <a:schemeClr val="accent1">
                  <a:lumMod val="75000"/>
                </a:schemeClr>
              </a:solidFill>
              <a:effectLst>
                <a:outerShdw blurRad="38100" dist="38100" dir="2700000" algn="tl">
                  <a:srgbClr val="000000">
                    <a:alpha val="43137"/>
                  </a:srgbClr>
                </a:outerShdw>
              </a:effectLst>
            </a:endParaRPr>
          </a:p>
          <a:p>
            <a:pPr lvl="0" defTabSz="1066800">
              <a:lnSpc>
                <a:spcPct val="90000"/>
              </a:lnSpc>
              <a:spcAft>
                <a:spcPts val="0"/>
              </a:spcAft>
            </a:pPr>
            <a:endParaRPr lang="el-GR" sz="2000" b="1" dirty="0" smtClean="0">
              <a:solidFill>
                <a:srgbClr val="61953D"/>
              </a:solidFill>
              <a:effectLst>
                <a:outerShdw blurRad="38100" dist="38100" dir="2700000" algn="tl">
                  <a:srgbClr val="000000">
                    <a:alpha val="43137"/>
                  </a:srgbClr>
                </a:outerShdw>
              </a:effectLst>
            </a:endParaRPr>
          </a:p>
          <a:p>
            <a:pPr defTabSz="1066800">
              <a:lnSpc>
                <a:spcPct val="90000"/>
              </a:lnSpc>
              <a:spcAft>
                <a:spcPts val="0"/>
              </a:spcAft>
            </a:pPr>
            <a:r>
              <a:rPr lang="el-GR" sz="2000" b="1" dirty="0" smtClean="0">
                <a:solidFill>
                  <a:srgbClr val="9F1D1D"/>
                </a:solidFill>
                <a:effectLst>
                  <a:outerShdw blurRad="38100" dist="38100" dir="2700000" algn="tl">
                    <a:srgbClr val="000000">
                      <a:alpha val="43137"/>
                    </a:srgbClr>
                  </a:outerShdw>
                </a:effectLst>
              </a:rPr>
              <a:t>Μέθοδος: </a:t>
            </a:r>
            <a:r>
              <a:rPr lang="el-GR" sz="2000" b="1" dirty="0" smtClean="0">
                <a:solidFill>
                  <a:schemeClr val="accent1">
                    <a:lumMod val="75000"/>
                  </a:schemeClr>
                </a:solidFill>
                <a:effectLst>
                  <a:outerShdw blurRad="38100" dist="38100" dir="2700000" algn="tl">
                    <a:srgbClr val="000000">
                      <a:alpha val="43137"/>
                    </a:srgbClr>
                  </a:outerShdw>
                </a:effectLst>
                <a:cs typeface="Times New Roman" panose="02020603050405020304" pitchFamily="18" charset="0"/>
              </a:rPr>
              <a:t>Έρευνα Απόψεων με Ποιοτική Ανάλυση Περιεχομένου</a:t>
            </a:r>
            <a:endParaRPr lang="el-GR" sz="2000" b="1" dirty="0" smtClean="0">
              <a:solidFill>
                <a:schemeClr val="accent1">
                  <a:lumMod val="75000"/>
                </a:schemeClr>
              </a:solidFill>
              <a:effectLst>
                <a:outerShdw blurRad="38100" dist="38100" dir="2700000" algn="tl">
                  <a:srgbClr val="000000">
                    <a:alpha val="43137"/>
                  </a:srgbClr>
                </a:outerShdw>
              </a:effectLst>
            </a:endParaRPr>
          </a:p>
          <a:p>
            <a:pPr lvl="0" defTabSz="1066800">
              <a:lnSpc>
                <a:spcPct val="90000"/>
              </a:lnSpc>
              <a:spcAft>
                <a:spcPts val="0"/>
              </a:spcAft>
            </a:pPr>
            <a:endParaRPr lang="el-GR" sz="2000" b="1" dirty="0" smtClean="0">
              <a:solidFill>
                <a:srgbClr val="61953D"/>
              </a:solidFill>
              <a:effectLst>
                <a:outerShdw blurRad="38100" dist="38100" dir="2700000" algn="tl">
                  <a:srgbClr val="000000">
                    <a:alpha val="43137"/>
                  </a:srgbClr>
                </a:outerShdw>
              </a:effectLst>
            </a:endParaRPr>
          </a:p>
          <a:p>
            <a:pPr defTabSz="1066800">
              <a:lnSpc>
                <a:spcPct val="90000"/>
              </a:lnSpc>
              <a:spcAft>
                <a:spcPts val="0"/>
              </a:spcAft>
            </a:pPr>
            <a:r>
              <a:rPr lang="el-GR" sz="2000" b="1" dirty="0" smtClean="0">
                <a:solidFill>
                  <a:srgbClr val="9F1D1D"/>
                </a:solidFill>
                <a:effectLst>
                  <a:outerShdw blurRad="38100" dist="38100" dir="2700000" algn="tl">
                    <a:srgbClr val="000000">
                      <a:alpha val="43137"/>
                    </a:srgbClr>
                  </a:outerShdw>
                </a:effectLst>
              </a:rPr>
              <a:t>Επεξεργασία δεδομένων: </a:t>
            </a:r>
            <a:r>
              <a:rPr lang="el-GR" sz="2000" b="1" dirty="0" smtClean="0">
                <a:solidFill>
                  <a:schemeClr val="accent1">
                    <a:lumMod val="75000"/>
                  </a:schemeClr>
                </a:solidFill>
                <a:effectLst>
                  <a:outerShdw blurRad="38100" dist="38100" dir="2700000" algn="tl">
                    <a:srgbClr val="000000">
                      <a:alpha val="43137"/>
                    </a:srgbClr>
                  </a:outerShdw>
                </a:effectLst>
              </a:rPr>
              <a:t>Ψηφιακό λογισμικό </a:t>
            </a:r>
            <a:r>
              <a:rPr lang="el-GR" sz="2000" b="1" dirty="0" smtClean="0">
                <a:solidFill>
                  <a:schemeClr val="accent1">
                    <a:lumMod val="75000"/>
                  </a:schemeClr>
                </a:solidFill>
              </a:rPr>
              <a:t>«</a:t>
            </a:r>
            <a:r>
              <a:rPr lang="en-US" sz="2000" b="1" dirty="0" smtClean="0">
                <a:solidFill>
                  <a:schemeClr val="accent1">
                    <a:lumMod val="75000"/>
                  </a:schemeClr>
                </a:solidFill>
                <a:effectLst>
                  <a:outerShdw blurRad="38100" dist="38100" dir="2700000" algn="tl">
                    <a:srgbClr val="000000">
                      <a:alpha val="43137"/>
                    </a:srgbClr>
                  </a:outerShdw>
                </a:effectLst>
              </a:rPr>
              <a:t>Atlas.ti</a:t>
            </a:r>
            <a:r>
              <a:rPr lang="el-GR" sz="2000" b="1" dirty="0" smtClean="0">
                <a:solidFill>
                  <a:schemeClr val="accent1">
                    <a:lumMod val="75000"/>
                  </a:schemeClr>
                </a:solidFill>
                <a:effectLst>
                  <a:outerShdw blurRad="38100" dist="38100" dir="2700000" algn="tl">
                    <a:srgbClr val="000000">
                      <a:alpha val="43137"/>
                    </a:srgbClr>
                  </a:outerShdw>
                </a:effectLst>
              </a:rPr>
              <a:t> </a:t>
            </a:r>
            <a:r>
              <a:rPr lang="el-GR" sz="2000" b="1" dirty="0" smtClean="0">
                <a:solidFill>
                  <a:schemeClr val="accent1">
                    <a:lumMod val="75000"/>
                  </a:schemeClr>
                </a:solidFill>
              </a:rPr>
              <a:t>»</a:t>
            </a:r>
            <a:endParaRPr lang="el-GR" sz="2000" b="1" dirty="0" smtClean="0">
              <a:solidFill>
                <a:schemeClr val="accent1">
                  <a:lumMod val="75000"/>
                </a:schemeClr>
              </a:solidFill>
              <a:effectLst>
                <a:outerShdw blurRad="38100" dist="38100" dir="2700000" algn="tl">
                  <a:srgbClr val="000000">
                    <a:alpha val="43137"/>
                  </a:srgbClr>
                </a:outerShdw>
              </a:effectLst>
            </a:endParaRPr>
          </a:p>
          <a:p>
            <a:pPr lvl="0" defTabSz="1066800">
              <a:lnSpc>
                <a:spcPct val="90000"/>
              </a:lnSpc>
              <a:spcAft>
                <a:spcPts val="0"/>
              </a:spcAft>
            </a:pPr>
            <a:endParaRPr lang="el-GR" sz="2000" b="1" dirty="0" smtClean="0">
              <a:solidFill>
                <a:srgbClr val="61953D"/>
              </a:solidFill>
              <a:effectLst>
                <a:outerShdw blurRad="38100" dist="38100" dir="2700000" algn="tl">
                  <a:srgbClr val="000000">
                    <a:alpha val="43137"/>
                  </a:srgbClr>
                </a:outerShdw>
              </a:effectLst>
            </a:endParaRPr>
          </a:p>
          <a:p>
            <a:pPr lvl="0" defTabSz="1066800">
              <a:lnSpc>
                <a:spcPct val="90000"/>
              </a:lnSpc>
              <a:spcAft>
                <a:spcPts val="0"/>
              </a:spcAft>
            </a:pPr>
            <a:r>
              <a:rPr lang="el-GR" sz="2000" b="1" dirty="0" smtClean="0">
                <a:solidFill>
                  <a:srgbClr val="9F1D1D"/>
                </a:solidFill>
                <a:effectLst>
                  <a:outerShdw blurRad="38100" dist="38100" dir="2700000" algn="tl">
                    <a:srgbClr val="000000">
                      <a:alpha val="43137"/>
                    </a:srgbClr>
                  </a:outerShdw>
                </a:effectLst>
              </a:rPr>
              <a:t>Επεξεργασία δεδομένων: </a:t>
            </a:r>
            <a:r>
              <a:rPr lang="el-GR" sz="2000" b="1" dirty="0" smtClean="0">
                <a:solidFill>
                  <a:schemeClr val="accent1">
                    <a:lumMod val="75000"/>
                  </a:schemeClr>
                </a:solidFill>
                <a:effectLst>
                  <a:outerShdw blurRad="38100" dist="38100" dir="2700000" algn="tl">
                    <a:srgbClr val="000000">
                      <a:alpha val="43137"/>
                    </a:srgbClr>
                  </a:outerShdw>
                </a:effectLst>
              </a:rPr>
              <a:t>Ποιοτική  Ανάλυση - Μονάδα ανάλυσης η φράση με αυτοτελές εννοιολογικό περιεχόμενο</a:t>
            </a:r>
            <a:r>
              <a:rPr lang="el-GR" sz="2000" b="1" dirty="0" smtClean="0">
                <a:solidFill>
                  <a:schemeClr val="accent1">
                    <a:lumMod val="75000"/>
                  </a:schemeClr>
                </a:solidFill>
                <a:effectLst>
                  <a:outerShdw blurRad="38100" dist="38100" dir="2700000" algn="tl">
                    <a:srgbClr val="000000">
                      <a:alpha val="43137"/>
                    </a:srgbClr>
                  </a:outerShdw>
                </a:effectLst>
                <a:cs typeface="Times New Roman" panose="02020603050405020304" pitchFamily="18" charset="0"/>
              </a:rPr>
              <a:t> </a:t>
            </a:r>
            <a:r>
              <a:rPr lang="el-GR" sz="2000" b="1" dirty="0" smtClean="0">
                <a:solidFill>
                  <a:schemeClr val="accent1">
                    <a:lumMod val="75000"/>
                  </a:schemeClr>
                </a:solidFill>
                <a:effectLst>
                  <a:outerShdw blurRad="38100" dist="38100" dir="2700000" algn="tl">
                    <a:srgbClr val="000000">
                      <a:alpha val="43137"/>
                    </a:srgbClr>
                  </a:outerShdw>
                </a:effectLst>
              </a:rPr>
              <a:t>– 10 ερευνητικοί άξονες (για τους ειδικούς) 4 ερευνητικοί άξονες ( για τους μαθητές</a:t>
            </a:r>
            <a:r>
              <a:rPr lang="el-GR" sz="2000" b="1" dirty="0" smtClean="0">
                <a:solidFill>
                  <a:srgbClr val="61953D"/>
                </a:solidFill>
                <a:effectLst>
                  <a:outerShdw blurRad="38100" dist="38100" dir="2700000" algn="tl">
                    <a:srgbClr val="000000">
                      <a:alpha val="43137"/>
                    </a:srgbClr>
                  </a:outerShdw>
                </a:effectLst>
              </a:rPr>
              <a:t>)</a:t>
            </a:r>
          </a:p>
          <a:p>
            <a:pPr lvl="0" defTabSz="1066800">
              <a:lnSpc>
                <a:spcPct val="90000"/>
              </a:lnSpc>
              <a:spcAft>
                <a:spcPts val="0"/>
              </a:spcAft>
            </a:pPr>
            <a:endParaRPr lang="el-GR" sz="2000" b="1" dirty="0" smtClean="0">
              <a:solidFill>
                <a:srgbClr val="61953D"/>
              </a:solidFill>
              <a:effectLst>
                <a:outerShdw blurRad="38100" dist="38100" dir="2700000" algn="tl">
                  <a:srgbClr val="000000">
                    <a:alpha val="43137"/>
                  </a:srgbClr>
                </a:outerShdw>
              </a:effectLst>
            </a:endParaRPr>
          </a:p>
          <a:p>
            <a:pPr lvl="0" defTabSz="1066800">
              <a:lnSpc>
                <a:spcPct val="90000"/>
              </a:lnSpc>
              <a:spcAft>
                <a:spcPts val="0"/>
              </a:spcAft>
            </a:pPr>
            <a:r>
              <a:rPr lang="el-GR" sz="2000" b="1" dirty="0" smtClean="0">
                <a:solidFill>
                  <a:srgbClr val="9F1D1D"/>
                </a:solidFill>
                <a:effectLst>
                  <a:outerShdw blurRad="38100" dist="38100" dir="2700000" algn="tl">
                    <a:srgbClr val="000000">
                      <a:alpha val="43137"/>
                    </a:srgbClr>
                  </a:outerShdw>
                </a:effectLst>
              </a:rPr>
              <a:t>Αξιοπιστία-Εγκυρότητα: </a:t>
            </a:r>
            <a:r>
              <a:rPr lang="el-GR" sz="2000" b="1" dirty="0" smtClean="0">
                <a:solidFill>
                  <a:schemeClr val="accent1">
                    <a:lumMod val="75000"/>
                  </a:schemeClr>
                </a:solidFill>
                <a:effectLst>
                  <a:outerShdw blurRad="38100" dist="38100" dir="2700000" algn="tl">
                    <a:srgbClr val="000000">
                      <a:alpha val="43137"/>
                    </a:srgbClr>
                  </a:outerShdw>
                </a:effectLst>
              </a:rPr>
              <a:t>Τριγωνοποίηση μέσω της αποτίμησης από ειδικούς και μαθητές.</a:t>
            </a:r>
            <a:endParaRPr lang="en-GB" sz="2000" b="1" dirty="0">
              <a:solidFill>
                <a:schemeClr val="accent1">
                  <a:lumMod val="75000"/>
                </a:schemeClr>
              </a:solidFill>
              <a:effectLst>
                <a:outerShdw blurRad="38100" dist="38100" dir="2700000" algn="tl">
                  <a:srgbClr val="000000">
                    <a:alpha val="43137"/>
                  </a:srgbClr>
                </a:outerShdw>
              </a:effectLst>
            </a:endParaRPr>
          </a:p>
        </p:txBody>
      </p:sp>
      <p:grpSp>
        <p:nvGrpSpPr>
          <p:cNvPr id="6" name="5 - Ομάδα"/>
          <p:cNvGrpSpPr/>
          <p:nvPr/>
        </p:nvGrpSpPr>
        <p:grpSpPr>
          <a:xfrm>
            <a:off x="1214414" y="1428736"/>
            <a:ext cx="7286676" cy="461235"/>
            <a:chOff x="0" y="0"/>
            <a:chExt cx="7286676" cy="461235"/>
          </a:xfrm>
          <a:scene3d>
            <a:camera prst="orthographicFront"/>
            <a:lightRig rig="threePt" dir="t">
              <a:rot lat="0" lon="0" rev="7500000"/>
            </a:lightRig>
          </a:scene3d>
        </p:grpSpPr>
        <p:sp>
          <p:nvSpPr>
            <p:cNvPr id="7" name="6 - Στρογγυλεμένο ορθογώνιο"/>
            <p:cNvSpPr/>
            <p:nvPr/>
          </p:nvSpPr>
          <p:spPr>
            <a:xfrm>
              <a:off x="0" y="0"/>
              <a:ext cx="7286676" cy="461235"/>
            </a:xfrm>
            <a:prstGeom prst="roundRect">
              <a:avLst/>
            </a:prstGeom>
            <a:solidFill>
              <a:srgbClr val="9F1D1D"/>
            </a:solidFill>
            <a:ln>
              <a:solidFill>
                <a:schemeClr val="accent5">
                  <a:lumMod val="50000"/>
                </a:schemeClr>
              </a:solidFill>
            </a:ln>
            <a:sp3d prstMaterial="plastic">
              <a:bevelT w="127000" h="25400" prst="relaxedInset"/>
            </a:sp3d>
          </p:spPr>
          <p:style>
            <a:lnRef idx="0">
              <a:scrgbClr r="0" g="0" b="0"/>
            </a:lnRef>
            <a:fillRef idx="3">
              <a:scrgbClr r="0" g="0" b="0"/>
            </a:fillRef>
            <a:effectRef idx="2">
              <a:schemeClr val="accent1">
                <a:shade val="50000"/>
                <a:hueOff val="0"/>
                <a:satOff val="0"/>
                <a:lumOff val="0"/>
                <a:alphaOff val="0"/>
              </a:schemeClr>
            </a:effectRef>
            <a:fontRef idx="minor">
              <a:schemeClr val="lt1"/>
            </a:fontRef>
          </p:style>
        </p:sp>
        <p:sp>
          <p:nvSpPr>
            <p:cNvPr id="8" name="Στρογγυλεμένο ορθογώνιο 4"/>
            <p:cNvSpPr/>
            <p:nvPr/>
          </p:nvSpPr>
          <p:spPr>
            <a:xfrm>
              <a:off x="22516" y="22516"/>
              <a:ext cx="7241644" cy="41620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el-GR" sz="2800" b="1" kern="1200" dirty="0" smtClean="0"/>
                <a:t>Μεθοδολογία Έρευνας </a:t>
              </a:r>
              <a:endParaRPr lang="en-GB" sz="2800" b="1" kern="1200" dirty="0"/>
            </a:p>
          </p:txBody>
        </p:sp>
      </p:gr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1428728" y="571480"/>
            <a:ext cx="6858048" cy="584775"/>
          </a:xfrm>
          <a:prstGeom prst="rect">
            <a:avLst/>
          </a:prstGeom>
          <a:noFill/>
        </p:spPr>
        <p:txBody>
          <a:bodyPr wrap="square" rtlCol="0">
            <a:spAutoFit/>
          </a:bodyPr>
          <a:lstStyle/>
          <a:p>
            <a:r>
              <a:rPr lang="el-GR" sz="3200" b="1" dirty="0" smtClean="0">
                <a:latin typeface="+mj-lt"/>
              </a:rPr>
              <a:t>Αποτίμηση Εκπαιδευτικού Υλικού </a:t>
            </a:r>
            <a:r>
              <a:rPr lang="en-US" sz="3200" b="1" dirty="0" smtClean="0">
                <a:latin typeface="+mj-lt"/>
              </a:rPr>
              <a:t> </a:t>
            </a:r>
            <a:r>
              <a:rPr lang="el-GR" sz="3200" b="1" dirty="0" smtClean="0">
                <a:latin typeface="+mj-lt"/>
              </a:rPr>
              <a:t> 1/2</a:t>
            </a:r>
            <a:endParaRPr lang="el-GR" sz="3200" b="1" dirty="0">
              <a:latin typeface="+mj-lt"/>
            </a:endParaRPr>
          </a:p>
        </p:txBody>
      </p:sp>
      <p:sp>
        <p:nvSpPr>
          <p:cNvPr id="6" name="5 - Ορθογώνιο"/>
          <p:cNvSpPr/>
          <p:nvPr/>
        </p:nvSpPr>
        <p:spPr>
          <a:xfrm>
            <a:off x="3357554" y="2071678"/>
            <a:ext cx="5500726" cy="3785652"/>
          </a:xfrm>
          <a:prstGeom prst="rect">
            <a:avLst/>
          </a:prstGeom>
        </p:spPr>
        <p:txBody>
          <a:bodyPr wrap="square">
            <a:spAutoFit/>
          </a:bodyPr>
          <a:lstStyle/>
          <a:p>
            <a:pPr algn="just">
              <a:buFont typeface="Arial" pitchFamily="34" charset="0"/>
              <a:buChar char="•"/>
            </a:pPr>
            <a:r>
              <a:rPr lang="el-GR" sz="2000" b="1" dirty="0" smtClean="0">
                <a:cs typeface="Times New Roman" panose="02020603050405020304" pitchFamily="18" charset="0"/>
              </a:rPr>
              <a:t>Το ΕΥ </a:t>
            </a:r>
            <a:r>
              <a:rPr lang="el-GR" sz="2000" b="1" dirty="0" smtClean="0">
                <a:solidFill>
                  <a:schemeClr val="accent1">
                    <a:lumMod val="75000"/>
                  </a:schemeClr>
                </a:solidFill>
                <a:cs typeface="Times New Roman" panose="02020603050405020304" pitchFamily="18" charset="0"/>
              </a:rPr>
              <a:t>έχει σχεδιαστεί </a:t>
            </a:r>
            <a:r>
              <a:rPr lang="el-GR" sz="2000" b="1" dirty="0" smtClean="0">
                <a:cs typeface="Times New Roman" panose="02020603050405020304" pitchFamily="18" charset="0"/>
              </a:rPr>
              <a:t>σύμφωνα </a:t>
            </a:r>
            <a:r>
              <a:rPr lang="el-GR" sz="2000" b="1" dirty="0" smtClean="0">
                <a:solidFill>
                  <a:srgbClr val="931B1B"/>
                </a:solidFill>
                <a:cs typeface="Times New Roman" panose="02020603050405020304" pitchFamily="18" charset="0"/>
              </a:rPr>
              <a:t>με τις αρχές </a:t>
            </a:r>
            <a:r>
              <a:rPr lang="el-GR" sz="2000" b="1" dirty="0" smtClean="0">
                <a:cs typeface="Times New Roman" panose="02020603050405020304" pitchFamily="18" charset="0"/>
              </a:rPr>
              <a:t>και τη </a:t>
            </a:r>
            <a:r>
              <a:rPr lang="el-GR" sz="2000" b="1" dirty="0" smtClean="0">
                <a:solidFill>
                  <a:schemeClr val="accent1">
                    <a:lumMod val="75000"/>
                  </a:schemeClr>
                </a:solidFill>
                <a:cs typeface="Times New Roman" panose="02020603050405020304" pitchFamily="18" charset="0"/>
              </a:rPr>
              <a:t>μεθοδολογία</a:t>
            </a:r>
            <a:r>
              <a:rPr lang="el-GR" sz="2000" b="1" dirty="0" smtClean="0">
                <a:cs typeface="Times New Roman" panose="02020603050405020304" pitchFamily="18" charset="0"/>
              </a:rPr>
              <a:t> της </a:t>
            </a:r>
            <a:r>
              <a:rPr lang="el-GR" sz="2000" b="1" dirty="0" smtClean="0">
                <a:solidFill>
                  <a:srgbClr val="931B1B"/>
                </a:solidFill>
                <a:cs typeface="Times New Roman" panose="02020603050405020304" pitchFamily="18" charset="0"/>
              </a:rPr>
              <a:t>ΕξΑΕ</a:t>
            </a:r>
          </a:p>
          <a:p>
            <a:pPr algn="just"/>
            <a:endParaRPr lang="el-GR" sz="2000" b="1" dirty="0" smtClean="0">
              <a:solidFill>
                <a:srgbClr val="931B1B"/>
              </a:solidFill>
              <a:cs typeface="Times New Roman" panose="02020603050405020304" pitchFamily="18" charset="0"/>
            </a:endParaRPr>
          </a:p>
          <a:p>
            <a:pPr algn="just">
              <a:buFont typeface="Arial" pitchFamily="34" charset="0"/>
              <a:buChar char="•"/>
            </a:pPr>
            <a:r>
              <a:rPr lang="el-GR" sz="2000" b="1" dirty="0" smtClean="0">
                <a:solidFill>
                  <a:srgbClr val="FF0000"/>
                </a:solidFill>
                <a:cs typeface="Times New Roman" panose="02020603050405020304" pitchFamily="18" charset="0"/>
              </a:rPr>
              <a:t>Εφαρμόζονται</a:t>
            </a:r>
            <a:r>
              <a:rPr lang="el-GR" sz="2000" b="1" dirty="0" smtClean="0">
                <a:cs typeface="Times New Roman" panose="02020603050405020304" pitchFamily="18" charset="0"/>
              </a:rPr>
              <a:t> οι αρχές της Πολυμεσικής Μάθησης</a:t>
            </a:r>
            <a:endParaRPr lang="en-US" sz="2000" b="1" dirty="0" smtClean="0">
              <a:cs typeface="Times New Roman" panose="02020603050405020304" pitchFamily="18" charset="0"/>
            </a:endParaRPr>
          </a:p>
          <a:p>
            <a:pPr algn="just"/>
            <a:endParaRPr lang="el-GR" sz="2000" b="1" dirty="0" smtClean="0">
              <a:solidFill>
                <a:schemeClr val="accent1">
                  <a:lumMod val="75000"/>
                </a:schemeClr>
              </a:solidFill>
              <a:cs typeface="Times New Roman" panose="02020603050405020304" pitchFamily="18" charset="0"/>
            </a:endParaRPr>
          </a:p>
          <a:p>
            <a:pPr algn="just">
              <a:buFont typeface="Arial" pitchFamily="34" charset="0"/>
              <a:buChar char="•"/>
            </a:pPr>
            <a:r>
              <a:rPr lang="el-GR" sz="2000" b="1" u="sng" dirty="0" smtClean="0">
                <a:cs typeface="Times New Roman" panose="02020603050405020304" pitchFamily="18" charset="0"/>
              </a:rPr>
              <a:t>Δυνατά σημεία:</a:t>
            </a:r>
            <a:r>
              <a:rPr lang="el-GR" sz="2000" b="1" dirty="0" smtClean="0">
                <a:cs typeface="Times New Roman" panose="02020603050405020304" pitchFamily="18" charset="0"/>
              </a:rPr>
              <a:t> </a:t>
            </a:r>
            <a:r>
              <a:rPr lang="el-GR" sz="2000" b="1" dirty="0" smtClean="0">
                <a:solidFill>
                  <a:schemeClr val="accent6">
                    <a:lumMod val="75000"/>
                  </a:schemeClr>
                </a:solidFill>
                <a:cs typeface="Times New Roman" panose="02020603050405020304" pitchFamily="18" charset="0"/>
              </a:rPr>
              <a:t>Καλαίσθητος σχεδιασμός </a:t>
            </a:r>
            <a:r>
              <a:rPr lang="el-GR" sz="2000" b="1" dirty="0" smtClean="0">
                <a:cs typeface="Times New Roman" panose="02020603050405020304" pitchFamily="18" charset="0"/>
              </a:rPr>
              <a:t>με την</a:t>
            </a:r>
            <a:r>
              <a:rPr lang="el-GR" sz="2000" b="1" dirty="0" smtClean="0">
                <a:solidFill>
                  <a:schemeClr val="accent6">
                    <a:lumMod val="75000"/>
                  </a:schemeClr>
                </a:solidFill>
                <a:cs typeface="Times New Roman" panose="02020603050405020304" pitchFamily="18" charset="0"/>
              </a:rPr>
              <a:t> παρουσίαση</a:t>
            </a:r>
            <a:r>
              <a:rPr lang="el-GR" sz="2000" b="1" dirty="0" smtClean="0">
                <a:solidFill>
                  <a:schemeClr val="accent4">
                    <a:lumMod val="75000"/>
                  </a:schemeClr>
                </a:solidFill>
                <a:cs typeface="Times New Roman" panose="02020603050405020304" pitchFamily="18" charset="0"/>
              </a:rPr>
              <a:t> </a:t>
            </a:r>
            <a:r>
              <a:rPr lang="el-GR" sz="2000" b="1" dirty="0" smtClean="0">
                <a:cs typeface="Times New Roman" panose="02020603050405020304" pitchFamily="18" charset="0"/>
              </a:rPr>
              <a:t>του γνωστικού αντικειμένου να είναι απλή, τμηματική και κατανοητή.</a:t>
            </a:r>
            <a:endParaRPr lang="en-US" sz="2000" b="1" dirty="0" smtClean="0">
              <a:solidFill>
                <a:schemeClr val="accent4">
                  <a:lumMod val="75000"/>
                </a:schemeClr>
              </a:solidFill>
              <a:cs typeface="Times New Roman" panose="02020603050405020304" pitchFamily="18" charset="0"/>
            </a:endParaRPr>
          </a:p>
          <a:p>
            <a:pPr algn="just">
              <a:buFont typeface="Arial" pitchFamily="34" charset="0"/>
              <a:buChar char="•"/>
            </a:pPr>
            <a:endParaRPr lang="el-GR" sz="2000" b="1" dirty="0" smtClean="0">
              <a:solidFill>
                <a:schemeClr val="accent4">
                  <a:lumMod val="75000"/>
                </a:schemeClr>
              </a:solidFill>
              <a:cs typeface="Times New Roman" panose="02020603050405020304" pitchFamily="18" charset="0"/>
            </a:endParaRPr>
          </a:p>
          <a:p>
            <a:pPr algn="just">
              <a:buFont typeface="Arial" pitchFamily="34" charset="0"/>
              <a:buChar char="•"/>
            </a:pPr>
            <a:r>
              <a:rPr lang="el-GR" sz="2000" b="1" u="sng" dirty="0" smtClean="0">
                <a:solidFill>
                  <a:schemeClr val="accent2">
                    <a:lumMod val="75000"/>
                  </a:schemeClr>
                </a:solidFill>
                <a:cs typeface="Times New Roman" panose="02020603050405020304" pitchFamily="18" charset="0"/>
              </a:rPr>
              <a:t>Προτάσεις</a:t>
            </a:r>
            <a:r>
              <a:rPr lang="el-GR" sz="2000" b="1" u="sng" dirty="0" smtClean="0">
                <a:cs typeface="Times New Roman" panose="02020603050405020304" pitchFamily="18" charset="0"/>
              </a:rPr>
              <a:t>:</a:t>
            </a:r>
            <a:r>
              <a:rPr lang="el-GR" sz="2000" b="1" dirty="0" smtClean="0">
                <a:cs typeface="Times New Roman" panose="02020603050405020304" pitchFamily="18" charset="0"/>
              </a:rPr>
              <a:t> Ακόμη μεγαλύτερη τμηματοποίηση της πληροφορίας σε μερικές διαφάνειες!</a:t>
            </a:r>
            <a:endParaRPr lang="el-GR" sz="2000" b="1" dirty="0">
              <a:cs typeface="Times New Roman" panose="02020603050405020304" pitchFamily="18" charset="0"/>
            </a:endParaRPr>
          </a:p>
        </p:txBody>
      </p:sp>
      <p:grpSp>
        <p:nvGrpSpPr>
          <p:cNvPr id="7" name="Ομάδα 12">
            <a:extLst>
              <a:ext uri="{FF2B5EF4-FFF2-40B4-BE49-F238E27FC236}">
                <a16:creationId xmlns:a16="http://schemas.microsoft.com/office/drawing/2014/main" xmlns="" id="{5C4D66BF-10C4-4C64-93A7-6147E6D8C27F}"/>
              </a:ext>
            </a:extLst>
          </p:cNvPr>
          <p:cNvGrpSpPr/>
          <p:nvPr/>
        </p:nvGrpSpPr>
        <p:grpSpPr>
          <a:xfrm>
            <a:off x="571472" y="2643182"/>
            <a:ext cx="2357454" cy="2214578"/>
            <a:chOff x="1771704" y="-26383"/>
            <a:chExt cx="2016224" cy="1904029"/>
          </a:xfrm>
          <a:scene3d>
            <a:camera prst="orthographicFront"/>
            <a:lightRig rig="threePt" dir="t"/>
          </a:scene3d>
        </p:grpSpPr>
        <p:sp>
          <p:nvSpPr>
            <p:cNvPr id="8" name="Διάγραμμα ροής: Εναλλακτική διεργασία 13">
              <a:extLst>
                <a:ext uri="{FF2B5EF4-FFF2-40B4-BE49-F238E27FC236}">
                  <a16:creationId xmlns:a16="http://schemas.microsoft.com/office/drawing/2014/main" xmlns="" id="{26AE1530-68A7-4569-AC1C-78DEFBF7A1F1}"/>
                </a:ext>
              </a:extLst>
            </p:cNvPr>
            <p:cNvSpPr/>
            <p:nvPr/>
          </p:nvSpPr>
          <p:spPr>
            <a:xfrm rot="16200000">
              <a:off x="1884442" y="31274"/>
              <a:ext cx="1837075" cy="1774526"/>
            </a:xfrm>
            <a:prstGeom prst="flowChartAlternateProcess">
              <a:avLst/>
            </a:prstGeom>
            <a:ln w="76200">
              <a:solidFill>
                <a:srgbClr val="931B1B"/>
              </a:solidFill>
            </a:ln>
          </p:spPr>
          <p:style>
            <a:lnRef idx="0">
              <a:schemeClr val="accent2"/>
            </a:lnRef>
            <a:fillRef idx="3">
              <a:schemeClr val="accent2"/>
            </a:fillRef>
            <a:effectRef idx="3">
              <a:schemeClr val="accent2"/>
            </a:effectRef>
            <a:fontRef idx="minor">
              <a:schemeClr val="lt1"/>
            </a:fontRef>
          </p:style>
        </p:sp>
        <p:sp>
          <p:nvSpPr>
            <p:cNvPr id="9" name="Διάγραμμα ροής: Εναλλακτική διεργασία 4">
              <a:extLst>
                <a:ext uri="{FF2B5EF4-FFF2-40B4-BE49-F238E27FC236}">
                  <a16:creationId xmlns:a16="http://schemas.microsoft.com/office/drawing/2014/main" xmlns="" id="{E6DBB88E-ACB6-4572-BD03-AA93F1D9827D}"/>
                </a:ext>
              </a:extLst>
            </p:cNvPr>
            <p:cNvSpPr txBox="1"/>
            <p:nvPr/>
          </p:nvSpPr>
          <p:spPr>
            <a:xfrm>
              <a:off x="1771704" y="-26383"/>
              <a:ext cx="2016224" cy="190402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7000" tIns="324000" rIns="127000" bIns="0" numCol="1" spcCol="1270" anchor="t" anchorCtr="0">
              <a:noAutofit/>
            </a:bodyPr>
            <a:lstStyle/>
            <a:p>
              <a:pPr marL="0" lvl="0" indent="0" algn="ctr" defTabSz="889000">
                <a:lnSpc>
                  <a:spcPct val="90000"/>
                </a:lnSpc>
                <a:spcBef>
                  <a:spcPct val="0"/>
                </a:spcBef>
                <a:spcAft>
                  <a:spcPct val="35000"/>
                </a:spcAft>
                <a:buNone/>
              </a:pPr>
              <a:endParaRPr lang="en-GB"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10" name="9 - Ορθογώνιο"/>
          <p:cNvSpPr/>
          <p:nvPr/>
        </p:nvSpPr>
        <p:spPr>
          <a:xfrm>
            <a:off x="928662" y="3000372"/>
            <a:ext cx="1714512" cy="1308050"/>
          </a:xfrm>
          <a:prstGeom prst="rect">
            <a:avLst/>
          </a:prstGeom>
        </p:spPr>
        <p:txBody>
          <a:bodyPr wrap="square">
            <a:spAutoFit/>
          </a:bodyPr>
          <a:lstStyle/>
          <a:p>
            <a:pPr lvl="0" algn="ctr" defTabSz="800100">
              <a:lnSpc>
                <a:spcPct val="90000"/>
              </a:lnSpc>
              <a:spcAft>
                <a:spcPct val="35000"/>
              </a:spcAft>
            </a:pPr>
            <a:r>
              <a:rPr lang="el-GR" sz="2000" b="1" dirty="0" smtClean="0">
                <a:solidFill>
                  <a:schemeClr val="bg1"/>
                </a:solidFill>
                <a:effectLst>
                  <a:outerShdw blurRad="38100" dist="38100" dir="2700000" algn="tl">
                    <a:srgbClr val="000000">
                      <a:alpha val="43137"/>
                    </a:srgbClr>
                  </a:outerShdw>
                </a:effectLst>
                <a:cs typeface="Times New Roman" panose="02020603050405020304" pitchFamily="18" charset="0"/>
              </a:rPr>
              <a:t>Έρευνα κύριου ΕΥ –</a:t>
            </a:r>
            <a:endParaRPr lang="en-US" sz="2000" b="1" dirty="0" smtClean="0">
              <a:solidFill>
                <a:schemeClr val="bg1"/>
              </a:solidFill>
              <a:effectLst>
                <a:outerShdw blurRad="38100" dist="38100" dir="2700000" algn="tl">
                  <a:srgbClr val="000000">
                    <a:alpha val="43137"/>
                  </a:srgbClr>
                </a:outerShdw>
              </a:effectLst>
              <a:cs typeface="Times New Roman" panose="02020603050405020304" pitchFamily="18" charset="0"/>
            </a:endParaRPr>
          </a:p>
          <a:p>
            <a:pPr lvl="0" algn="ctr" defTabSz="800100">
              <a:lnSpc>
                <a:spcPct val="90000"/>
              </a:lnSpc>
              <a:spcAft>
                <a:spcPct val="35000"/>
              </a:spcAft>
            </a:pPr>
            <a:r>
              <a:rPr lang="el-GR" sz="2000" b="1" dirty="0" smtClean="0">
                <a:solidFill>
                  <a:schemeClr val="bg1"/>
                </a:solidFill>
                <a:effectLst>
                  <a:outerShdw blurRad="38100" dist="38100" dir="2700000" algn="tl">
                    <a:srgbClr val="000000">
                      <a:alpha val="43137"/>
                    </a:srgbClr>
                  </a:outerShdw>
                </a:effectLst>
                <a:cs typeface="Times New Roman" panose="02020603050405020304" pitchFamily="18" charset="0"/>
              </a:rPr>
              <a:t> Οι απόψεις των ειδικών</a:t>
            </a:r>
            <a:endParaRPr lang="el-GR" sz="2000" b="1" dirty="0">
              <a:solidFill>
                <a:schemeClr val="bg1"/>
              </a:solidFill>
              <a:effectLst>
                <a:outerShdw blurRad="38100" dist="38100" dir="2700000" algn="tl">
                  <a:srgbClr val="000000">
                    <a:alpha val="43137"/>
                  </a:srgbClr>
                </a:outerShdw>
              </a:effectLst>
              <a:cs typeface="Times New Roman" panose="02020603050405020304" pitchFamily="18" charset="0"/>
            </a:endParaRPr>
          </a:p>
        </p:txBody>
      </p:sp>
      <p:grpSp>
        <p:nvGrpSpPr>
          <p:cNvPr id="11" name="10 - Ομάδα"/>
          <p:cNvGrpSpPr/>
          <p:nvPr/>
        </p:nvGrpSpPr>
        <p:grpSpPr>
          <a:xfrm>
            <a:off x="1428728" y="1285860"/>
            <a:ext cx="7072362" cy="642942"/>
            <a:chOff x="0" y="-2538736"/>
            <a:chExt cx="3682583" cy="4725955"/>
          </a:xfrm>
          <a:scene3d>
            <a:camera prst="orthographicFront">
              <a:rot lat="0" lon="0" rev="0"/>
            </a:camera>
            <a:lightRig rig="contrasting" dir="t">
              <a:rot lat="0" lon="0" rev="1200000"/>
            </a:lightRig>
          </a:scene3d>
        </p:grpSpPr>
        <p:sp>
          <p:nvSpPr>
            <p:cNvPr id="12" name="11 - Ορθογώνιο"/>
            <p:cNvSpPr/>
            <p:nvPr/>
          </p:nvSpPr>
          <p:spPr>
            <a:xfrm>
              <a:off x="37218" y="-2538736"/>
              <a:ext cx="3645365" cy="4296323"/>
            </a:xfrm>
            <a:prstGeom prst="rect">
              <a:avLst/>
            </a:prstGeom>
            <a:solidFill>
              <a:schemeClr val="accent2">
                <a:lumMod val="75000"/>
              </a:schemeClr>
            </a:solidFill>
            <a:sp3d contourW="19050" prstMaterial="metal">
              <a:bevelT w="88900" h="203200"/>
              <a:bevelB w="165100" h="254000"/>
            </a:sp3d>
          </p:spPr>
          <p:style>
            <a:lnRef idx="0">
              <a:schemeClr val="lt1">
                <a:hueOff val="0"/>
                <a:satOff val="0"/>
                <a:lumOff val="0"/>
                <a:alphaOff val="0"/>
              </a:schemeClr>
            </a:lnRef>
            <a:fillRef idx="1">
              <a:scrgbClr r="0" g="0" b="0"/>
            </a:fillRef>
            <a:effectRef idx="2">
              <a:schemeClr val="accent1">
                <a:hueOff val="0"/>
                <a:satOff val="0"/>
                <a:lumOff val="0"/>
                <a:alphaOff val="0"/>
              </a:schemeClr>
            </a:effectRef>
            <a:fontRef idx="minor">
              <a:schemeClr val="lt1"/>
            </a:fontRef>
          </p:style>
          <p:txBody>
            <a:bodyPr/>
            <a:lstStyle/>
            <a:p>
              <a:pPr algn="ctr"/>
              <a:r>
                <a:rPr lang="el-GR" sz="2800" b="1" dirty="0" smtClean="0">
                  <a:solidFill>
                    <a:schemeClr val="tx1"/>
                  </a:solidFill>
                </a:rPr>
                <a:t>Αποτελέσματα – Κύρια ευρήματα</a:t>
              </a:r>
            </a:p>
          </p:txBody>
        </p:sp>
        <p:sp>
          <p:nvSpPr>
            <p:cNvPr id="13" name="12 - Ορθογώνιο"/>
            <p:cNvSpPr/>
            <p:nvPr/>
          </p:nvSpPr>
          <p:spPr>
            <a:xfrm>
              <a:off x="0" y="0"/>
              <a:ext cx="3645365" cy="218721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b="1" kern="1200" dirty="0" smtClean="0">
                  <a:effectLst>
                    <a:outerShdw blurRad="38100" dist="38100" dir="2700000" algn="tl">
                      <a:srgbClr val="000000">
                        <a:alpha val="43137"/>
                      </a:srgbClr>
                    </a:outerShdw>
                  </a:effectLst>
                  <a:latin typeface="+mn-lt"/>
                  <a:cs typeface="Times New Roman" panose="02020603050405020304" pitchFamily="18" charset="0"/>
                </a:rPr>
                <a:t> </a:t>
              </a:r>
              <a:endParaRPr lang="el-GR" sz="2400" b="1" kern="1200" dirty="0">
                <a:effectLst>
                  <a:outerShdw blurRad="38100" dist="38100" dir="2700000" algn="tl">
                    <a:srgbClr val="000000">
                      <a:alpha val="43137"/>
                    </a:srgbClr>
                  </a:outerShdw>
                </a:effectLst>
                <a:latin typeface="+mn-lt"/>
                <a:cs typeface="Times New Roman" panose="02020603050405020304" pitchFamily="18" charset="0"/>
              </a:endParaRPr>
            </a:p>
          </p:txBody>
        </p:sp>
      </p:gr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3000364" y="1785926"/>
            <a:ext cx="6000808" cy="4708981"/>
          </a:xfrm>
          <a:prstGeom prst="rect">
            <a:avLst/>
          </a:prstGeom>
        </p:spPr>
        <p:txBody>
          <a:bodyPr wrap="square">
            <a:spAutoFit/>
          </a:bodyPr>
          <a:lstStyle/>
          <a:p>
            <a:pPr algn="just">
              <a:buFont typeface="Arial" pitchFamily="34" charset="0"/>
              <a:buChar char="•"/>
            </a:pPr>
            <a:r>
              <a:rPr lang="el-GR" sz="2000" b="1" dirty="0" smtClean="0">
                <a:cs typeface="Times New Roman" panose="02020603050405020304" pitchFamily="18" charset="0"/>
              </a:rPr>
              <a:t>Ο νέος τρόπος διδασκαλίας</a:t>
            </a:r>
            <a:r>
              <a:rPr lang="en-US" sz="2000" b="1" dirty="0" smtClean="0">
                <a:cs typeface="Times New Roman" panose="02020603050405020304" pitchFamily="18" charset="0"/>
              </a:rPr>
              <a:t> </a:t>
            </a:r>
            <a:r>
              <a:rPr lang="el-GR" sz="2000" b="1" dirty="0" smtClean="0">
                <a:cs typeface="Times New Roman" panose="02020603050405020304" pitchFamily="18" charset="0"/>
              </a:rPr>
              <a:t>παρουσιάζει μεγάλο </a:t>
            </a:r>
            <a:r>
              <a:rPr lang="el-GR" sz="2000" b="1" dirty="0" smtClean="0">
                <a:solidFill>
                  <a:schemeClr val="accent2">
                    <a:lumMod val="75000"/>
                  </a:schemeClr>
                </a:solidFill>
                <a:cs typeface="Times New Roman" panose="02020603050405020304" pitchFamily="18" charset="0"/>
              </a:rPr>
              <a:t>ενδιαφέρον</a:t>
            </a:r>
            <a:r>
              <a:rPr lang="el-GR" sz="2000" b="1" dirty="0" smtClean="0">
                <a:cs typeface="Times New Roman" panose="02020603050405020304" pitchFamily="18" charset="0"/>
              </a:rPr>
              <a:t>, είναι</a:t>
            </a:r>
            <a:r>
              <a:rPr lang="el-GR" sz="2000" b="1" dirty="0" smtClean="0">
                <a:solidFill>
                  <a:schemeClr val="accent2">
                    <a:lumMod val="75000"/>
                  </a:schemeClr>
                </a:solidFill>
                <a:cs typeface="Times New Roman" panose="02020603050405020304" pitchFamily="18" charset="0"/>
              </a:rPr>
              <a:t> διασκεδαστικός </a:t>
            </a:r>
            <a:r>
              <a:rPr lang="el-GR" sz="2000" b="1" dirty="0" smtClean="0">
                <a:cs typeface="Times New Roman" panose="02020603050405020304" pitchFamily="18" charset="0"/>
              </a:rPr>
              <a:t>και </a:t>
            </a:r>
            <a:r>
              <a:rPr lang="el-GR" sz="2000" b="1" dirty="0" smtClean="0">
                <a:solidFill>
                  <a:schemeClr val="accent2">
                    <a:lumMod val="75000"/>
                  </a:schemeClr>
                </a:solidFill>
                <a:cs typeface="Times New Roman" panose="02020603050405020304" pitchFamily="18" charset="0"/>
              </a:rPr>
              <a:t>πρωτότυπος</a:t>
            </a:r>
            <a:r>
              <a:rPr lang="el-GR" sz="2000" b="1" dirty="0" smtClean="0">
                <a:cs typeface="Times New Roman" panose="02020603050405020304" pitchFamily="18" charset="0"/>
              </a:rPr>
              <a:t>.</a:t>
            </a:r>
          </a:p>
          <a:p>
            <a:pPr algn="just">
              <a:buFont typeface="Arial" pitchFamily="34" charset="0"/>
              <a:buChar char="•"/>
            </a:pPr>
            <a:endParaRPr lang="el-GR" sz="2000" b="1" dirty="0" smtClean="0">
              <a:solidFill>
                <a:schemeClr val="accent4">
                  <a:lumMod val="75000"/>
                </a:schemeClr>
              </a:solidFill>
              <a:cs typeface="Times New Roman" panose="02020603050405020304" pitchFamily="18" charset="0"/>
            </a:endParaRPr>
          </a:p>
          <a:p>
            <a:pPr algn="just">
              <a:buFont typeface="Arial" pitchFamily="34" charset="0"/>
              <a:buChar char="•"/>
            </a:pPr>
            <a:r>
              <a:rPr lang="el-GR" sz="2000" b="1" dirty="0" smtClean="0">
                <a:cs typeface="Times New Roman" panose="02020603050405020304" pitchFamily="18" charset="0"/>
              </a:rPr>
              <a:t>Η πλατφόρμα </a:t>
            </a:r>
            <a:r>
              <a:rPr lang="en-US" sz="2000" b="1" dirty="0" smtClean="0">
                <a:solidFill>
                  <a:schemeClr val="accent6">
                    <a:lumMod val="75000"/>
                  </a:schemeClr>
                </a:solidFill>
                <a:cs typeface="Times New Roman" panose="02020603050405020304" pitchFamily="18" charset="0"/>
              </a:rPr>
              <a:t>Chamilo</a:t>
            </a:r>
            <a:r>
              <a:rPr lang="el-GR" sz="2000" b="1" dirty="0" smtClean="0">
                <a:solidFill>
                  <a:srgbClr val="931B1B"/>
                </a:solidFill>
                <a:cs typeface="Times New Roman" panose="02020603050405020304" pitchFamily="18" charset="0"/>
              </a:rPr>
              <a:t> </a:t>
            </a:r>
            <a:r>
              <a:rPr lang="el-GR" sz="2000" b="1" dirty="0" smtClean="0">
                <a:cs typeface="Times New Roman" panose="02020603050405020304" pitchFamily="18" charset="0"/>
              </a:rPr>
              <a:t>είναι</a:t>
            </a:r>
            <a:r>
              <a:rPr lang="el-GR" sz="2000" b="1" dirty="0" smtClean="0">
                <a:solidFill>
                  <a:srgbClr val="931B1B"/>
                </a:solidFill>
                <a:cs typeface="Times New Roman" panose="02020603050405020304" pitchFamily="18" charset="0"/>
              </a:rPr>
              <a:t> </a:t>
            </a:r>
            <a:r>
              <a:rPr lang="el-GR" sz="2000" b="1" dirty="0" smtClean="0">
                <a:solidFill>
                  <a:schemeClr val="accent6">
                    <a:lumMod val="75000"/>
                  </a:schemeClr>
                </a:solidFill>
                <a:cs typeface="Times New Roman" panose="02020603050405020304" pitchFamily="18" charset="0"/>
              </a:rPr>
              <a:t>εύκολη</a:t>
            </a:r>
            <a:r>
              <a:rPr lang="el-GR" sz="2000" b="1" dirty="0" smtClean="0">
                <a:solidFill>
                  <a:srgbClr val="931B1B"/>
                </a:solidFill>
                <a:cs typeface="Times New Roman" panose="02020603050405020304" pitchFamily="18" charset="0"/>
              </a:rPr>
              <a:t> </a:t>
            </a:r>
            <a:r>
              <a:rPr lang="el-GR" sz="2000" b="1" dirty="0" smtClean="0">
                <a:cs typeface="Times New Roman" panose="02020603050405020304" pitchFamily="18" charset="0"/>
              </a:rPr>
              <a:t>στη χρήση της με </a:t>
            </a:r>
            <a:r>
              <a:rPr lang="el-GR" sz="2000" b="1" dirty="0" smtClean="0">
                <a:solidFill>
                  <a:schemeClr val="accent6">
                    <a:lumMod val="75000"/>
                  </a:schemeClr>
                </a:solidFill>
                <a:cs typeface="Times New Roman" panose="02020603050405020304" pitchFamily="18" charset="0"/>
              </a:rPr>
              <a:t>απλά</a:t>
            </a:r>
            <a:r>
              <a:rPr lang="el-GR" sz="2000" b="1" dirty="0" smtClean="0">
                <a:cs typeface="Times New Roman" panose="02020603050405020304" pitchFamily="18" charset="0"/>
              </a:rPr>
              <a:t> και </a:t>
            </a:r>
            <a:r>
              <a:rPr lang="el-GR" sz="2000" b="1" dirty="0" smtClean="0">
                <a:solidFill>
                  <a:schemeClr val="accent6">
                    <a:lumMod val="75000"/>
                  </a:schemeClr>
                </a:solidFill>
                <a:cs typeface="Times New Roman" panose="02020603050405020304" pitchFamily="18" charset="0"/>
              </a:rPr>
              <a:t>κατανοητά</a:t>
            </a:r>
            <a:r>
              <a:rPr lang="el-GR" sz="2000" b="1" dirty="0" smtClean="0">
                <a:solidFill>
                  <a:srgbClr val="931B1B"/>
                </a:solidFill>
                <a:cs typeface="Times New Roman" panose="02020603050405020304" pitchFamily="18" charset="0"/>
              </a:rPr>
              <a:t> </a:t>
            </a:r>
            <a:r>
              <a:rPr lang="el-GR" sz="2000" b="1" dirty="0" smtClean="0">
                <a:solidFill>
                  <a:schemeClr val="tx1">
                    <a:lumMod val="95000"/>
                    <a:lumOff val="5000"/>
                  </a:schemeClr>
                </a:solidFill>
                <a:cs typeface="Times New Roman" panose="02020603050405020304" pitchFamily="18" charset="0"/>
              </a:rPr>
              <a:t>κουμπιά</a:t>
            </a:r>
            <a:r>
              <a:rPr lang="el-GR" sz="2000" b="1" dirty="0" smtClean="0">
                <a:cs typeface="Times New Roman" panose="02020603050405020304" pitchFamily="18" charset="0"/>
              </a:rPr>
              <a:t>.</a:t>
            </a:r>
          </a:p>
          <a:p>
            <a:pPr algn="just">
              <a:buFont typeface="Arial" pitchFamily="34" charset="0"/>
              <a:buChar char="•"/>
            </a:pPr>
            <a:endParaRPr lang="el-GR" sz="2000" b="1" dirty="0" smtClean="0">
              <a:cs typeface="Times New Roman" panose="02020603050405020304" pitchFamily="18" charset="0"/>
            </a:endParaRPr>
          </a:p>
          <a:p>
            <a:pPr algn="just">
              <a:buFont typeface="Arial" pitchFamily="34" charset="0"/>
              <a:buChar char="•"/>
            </a:pPr>
            <a:r>
              <a:rPr lang="el-GR" sz="2000" b="1" dirty="0" smtClean="0">
                <a:cs typeface="Times New Roman" panose="02020603050405020304" pitchFamily="18" charset="0"/>
              </a:rPr>
              <a:t>Οι οδηγίες ήταν </a:t>
            </a:r>
            <a:r>
              <a:rPr lang="el-GR" sz="2000" b="1" dirty="0" smtClean="0">
                <a:solidFill>
                  <a:schemeClr val="accent1">
                    <a:lumMod val="75000"/>
                  </a:schemeClr>
                </a:solidFill>
                <a:cs typeface="Times New Roman" panose="02020603050405020304" pitchFamily="18" charset="0"/>
              </a:rPr>
              <a:t>χρήσιμες</a:t>
            </a:r>
            <a:r>
              <a:rPr lang="el-GR" sz="2000" b="1" dirty="0" smtClean="0">
                <a:cs typeface="Times New Roman" panose="02020603050405020304" pitchFamily="18" charset="0"/>
              </a:rPr>
              <a:t> και η αφήγηση πολύ </a:t>
            </a:r>
            <a:r>
              <a:rPr lang="el-GR" sz="2000" b="1" dirty="0" smtClean="0">
                <a:solidFill>
                  <a:schemeClr val="accent1">
                    <a:lumMod val="75000"/>
                  </a:schemeClr>
                </a:solidFill>
                <a:cs typeface="Times New Roman" panose="02020603050405020304" pitchFamily="18" charset="0"/>
              </a:rPr>
              <a:t>βοηθητική.</a:t>
            </a:r>
          </a:p>
          <a:p>
            <a:pPr algn="just">
              <a:buFont typeface="Arial" pitchFamily="34" charset="0"/>
              <a:buChar char="•"/>
            </a:pPr>
            <a:endParaRPr lang="el-GR" sz="2000" b="1" dirty="0" smtClean="0">
              <a:solidFill>
                <a:schemeClr val="accent1">
                  <a:lumMod val="75000"/>
                </a:schemeClr>
              </a:solidFill>
              <a:cs typeface="Times New Roman" panose="02020603050405020304" pitchFamily="18" charset="0"/>
            </a:endParaRPr>
          </a:p>
          <a:p>
            <a:pPr algn="just">
              <a:buFont typeface="Arial" pitchFamily="34" charset="0"/>
              <a:buChar char="•"/>
            </a:pPr>
            <a:r>
              <a:rPr lang="el-GR" sz="2000" b="1" dirty="0" smtClean="0">
                <a:cs typeface="Times New Roman" panose="02020603050405020304" pitchFamily="18" charset="0"/>
              </a:rPr>
              <a:t> Το ΕΥ  ήταν </a:t>
            </a:r>
            <a:r>
              <a:rPr lang="el-GR" sz="2000" b="1" dirty="0" smtClean="0">
                <a:solidFill>
                  <a:srgbClr val="931B1B"/>
                </a:solidFill>
                <a:cs typeface="Times New Roman" panose="02020603050405020304" pitchFamily="18" charset="0"/>
              </a:rPr>
              <a:t>ενδιαφέρον</a:t>
            </a:r>
            <a:r>
              <a:rPr lang="el-GR" sz="2000" b="1" dirty="0" smtClean="0">
                <a:cs typeface="Times New Roman" panose="02020603050405020304" pitchFamily="18" charset="0"/>
              </a:rPr>
              <a:t>, εύκολες δραστηριότητες που βοήθησαν στην κατάκτηση </a:t>
            </a:r>
            <a:r>
              <a:rPr lang="el-GR" sz="2000" b="1" dirty="0" smtClean="0">
                <a:solidFill>
                  <a:srgbClr val="931B1B"/>
                </a:solidFill>
                <a:cs typeface="Times New Roman" panose="02020603050405020304" pitchFamily="18" charset="0"/>
              </a:rPr>
              <a:t>γνώσεων </a:t>
            </a:r>
            <a:r>
              <a:rPr lang="el-GR" sz="2000" b="1" dirty="0" smtClean="0">
                <a:cs typeface="Times New Roman" panose="02020603050405020304" pitchFamily="18" charset="0"/>
              </a:rPr>
              <a:t>με διασκεδαστικό τρόπο.</a:t>
            </a:r>
          </a:p>
          <a:p>
            <a:pPr algn="just">
              <a:buFont typeface="Arial" pitchFamily="34" charset="0"/>
              <a:buChar char="•"/>
            </a:pPr>
            <a:endParaRPr lang="en-US" sz="2000" b="1" dirty="0" smtClean="0">
              <a:solidFill>
                <a:schemeClr val="accent1"/>
              </a:solidFill>
              <a:cs typeface="Times New Roman" panose="02020603050405020304" pitchFamily="18" charset="0"/>
            </a:endParaRPr>
          </a:p>
          <a:p>
            <a:pPr algn="just">
              <a:buFont typeface="Arial" pitchFamily="34" charset="0"/>
              <a:buChar char="•"/>
            </a:pPr>
            <a:r>
              <a:rPr lang="el-GR" sz="2000" b="1" u="sng" dirty="0" smtClean="0">
                <a:solidFill>
                  <a:schemeClr val="accent2">
                    <a:lumMod val="75000"/>
                  </a:schemeClr>
                </a:solidFill>
                <a:cs typeface="Times New Roman" panose="02020603050405020304" pitchFamily="18" charset="0"/>
              </a:rPr>
              <a:t>Προτάσεις:</a:t>
            </a:r>
            <a:r>
              <a:rPr lang="el-GR" sz="2000" b="1" dirty="0" smtClean="0">
                <a:cs typeface="Times New Roman" panose="02020603050405020304" pitchFamily="18" charset="0"/>
              </a:rPr>
              <a:t> Διαφορετική μορφοποίηση λόγω δυσκολιών  στη χρήση από κινητό.</a:t>
            </a:r>
            <a:endParaRPr lang="el-GR" sz="2000" b="1" dirty="0">
              <a:cs typeface="Times New Roman" panose="02020603050405020304" pitchFamily="18" charset="0"/>
            </a:endParaRPr>
          </a:p>
        </p:txBody>
      </p:sp>
      <p:sp>
        <p:nvSpPr>
          <p:cNvPr id="5" name="Διάγραμμα ροής: Εναλλακτική διεργασία 13">
            <a:extLst>
              <a:ext uri="{FF2B5EF4-FFF2-40B4-BE49-F238E27FC236}">
                <a16:creationId xmlns:a16="http://schemas.microsoft.com/office/drawing/2014/main" xmlns="" id="{26AE1530-68A7-4569-AC1C-78DEFBF7A1F1}"/>
              </a:ext>
            </a:extLst>
          </p:cNvPr>
          <p:cNvSpPr/>
          <p:nvPr/>
        </p:nvSpPr>
        <p:spPr>
          <a:xfrm rot="16200000">
            <a:off x="683423" y="2602671"/>
            <a:ext cx="2136704" cy="2074851"/>
          </a:xfrm>
          <a:prstGeom prst="flowChartAlternateProcess">
            <a:avLst/>
          </a:prstGeom>
          <a:ln w="76200">
            <a:solidFill>
              <a:srgbClr val="931B1B"/>
            </a:solidFill>
          </a:ln>
          <a:scene3d>
            <a:camera prst="orthographicFront"/>
            <a:lightRig rig="threePt" dir="t"/>
          </a:scene3d>
        </p:spPr>
        <p:style>
          <a:lnRef idx="0">
            <a:schemeClr val="accent2"/>
          </a:lnRef>
          <a:fillRef idx="3">
            <a:schemeClr val="accent2"/>
          </a:fillRef>
          <a:effectRef idx="3">
            <a:schemeClr val="accent2"/>
          </a:effectRef>
          <a:fontRef idx="minor">
            <a:schemeClr val="lt1"/>
          </a:fontRef>
        </p:style>
      </p:sp>
      <p:sp>
        <p:nvSpPr>
          <p:cNvPr id="6" name="5 - Ορθογώνιο"/>
          <p:cNvSpPr/>
          <p:nvPr/>
        </p:nvSpPr>
        <p:spPr>
          <a:xfrm>
            <a:off x="857224" y="2928934"/>
            <a:ext cx="1785950" cy="1308050"/>
          </a:xfrm>
          <a:prstGeom prst="rect">
            <a:avLst/>
          </a:prstGeom>
        </p:spPr>
        <p:txBody>
          <a:bodyPr wrap="square">
            <a:spAutoFit/>
          </a:bodyPr>
          <a:lstStyle/>
          <a:p>
            <a:pPr lvl="0" algn="ctr" defTabSz="800100">
              <a:lnSpc>
                <a:spcPct val="90000"/>
              </a:lnSpc>
              <a:spcAft>
                <a:spcPct val="35000"/>
              </a:spcAft>
            </a:pPr>
            <a:r>
              <a:rPr lang="el-GR" sz="2000" b="1" dirty="0" smtClean="0">
                <a:solidFill>
                  <a:schemeClr val="bg1"/>
                </a:solidFill>
                <a:effectLst>
                  <a:outerShdw blurRad="38100" dist="38100" dir="2700000" algn="tl">
                    <a:srgbClr val="000000">
                      <a:alpha val="43137"/>
                    </a:srgbClr>
                  </a:outerShdw>
                </a:effectLst>
                <a:cs typeface="Times New Roman" panose="02020603050405020304" pitchFamily="18" charset="0"/>
              </a:rPr>
              <a:t>Έρευνα κύριου ΕΥ – </a:t>
            </a:r>
            <a:endParaRPr lang="en-US" sz="2000" b="1" dirty="0" smtClean="0">
              <a:solidFill>
                <a:schemeClr val="bg1"/>
              </a:solidFill>
              <a:effectLst>
                <a:outerShdw blurRad="38100" dist="38100" dir="2700000" algn="tl">
                  <a:srgbClr val="000000">
                    <a:alpha val="43137"/>
                  </a:srgbClr>
                </a:outerShdw>
              </a:effectLst>
              <a:cs typeface="Times New Roman" panose="02020603050405020304" pitchFamily="18" charset="0"/>
            </a:endParaRPr>
          </a:p>
          <a:p>
            <a:pPr lvl="0" algn="ctr" defTabSz="800100">
              <a:lnSpc>
                <a:spcPct val="90000"/>
              </a:lnSpc>
              <a:spcAft>
                <a:spcPct val="35000"/>
              </a:spcAft>
            </a:pPr>
            <a:r>
              <a:rPr lang="el-GR" sz="2000" b="1" dirty="0" smtClean="0">
                <a:solidFill>
                  <a:schemeClr val="bg1"/>
                </a:solidFill>
                <a:effectLst>
                  <a:outerShdw blurRad="38100" dist="38100" dir="2700000" algn="tl">
                    <a:srgbClr val="000000">
                      <a:alpha val="43137"/>
                    </a:srgbClr>
                  </a:outerShdw>
                </a:effectLst>
                <a:cs typeface="Times New Roman" panose="02020603050405020304" pitchFamily="18" charset="0"/>
              </a:rPr>
              <a:t>Οι απόψεις των μαθητών</a:t>
            </a:r>
            <a:endParaRPr lang="el-GR" sz="2000" b="1" dirty="0">
              <a:solidFill>
                <a:schemeClr val="bg1"/>
              </a:solidFill>
              <a:effectLst>
                <a:outerShdw blurRad="38100" dist="38100" dir="2700000" algn="tl">
                  <a:srgbClr val="000000">
                    <a:alpha val="43137"/>
                  </a:srgbClr>
                </a:outerShdw>
              </a:effectLst>
              <a:cs typeface="Times New Roman" panose="02020603050405020304" pitchFamily="18" charset="0"/>
            </a:endParaRPr>
          </a:p>
        </p:txBody>
      </p:sp>
      <p:sp>
        <p:nvSpPr>
          <p:cNvPr id="7" name="6 - Ορθογώνιο"/>
          <p:cNvSpPr/>
          <p:nvPr/>
        </p:nvSpPr>
        <p:spPr>
          <a:xfrm>
            <a:off x="1428728" y="571480"/>
            <a:ext cx="6715172" cy="584775"/>
          </a:xfrm>
          <a:prstGeom prst="rect">
            <a:avLst/>
          </a:prstGeom>
        </p:spPr>
        <p:txBody>
          <a:bodyPr wrap="square">
            <a:spAutoFit/>
          </a:bodyPr>
          <a:lstStyle/>
          <a:p>
            <a:r>
              <a:rPr lang="el-GR" sz="3200" b="1" dirty="0" smtClean="0">
                <a:latin typeface="+mj-lt"/>
              </a:rPr>
              <a:t>Αποτίμηση Εκπαιδευτικού Υλικού   2/2</a:t>
            </a:r>
            <a:r>
              <a:rPr lang="en-US" sz="3200" b="1" dirty="0" smtClean="0">
                <a:latin typeface="+mj-lt"/>
              </a:rPr>
              <a:t> </a:t>
            </a:r>
            <a:endParaRPr lang="el-GR" sz="3200" b="1" dirty="0">
              <a:latin typeface="+mj-lt"/>
            </a:endParaRPr>
          </a:p>
        </p:txBody>
      </p:sp>
      <p:grpSp>
        <p:nvGrpSpPr>
          <p:cNvPr id="9" name="8 - Ομάδα"/>
          <p:cNvGrpSpPr/>
          <p:nvPr/>
        </p:nvGrpSpPr>
        <p:grpSpPr>
          <a:xfrm>
            <a:off x="1428728" y="1285860"/>
            <a:ext cx="7072362" cy="571504"/>
            <a:chOff x="0" y="-2538736"/>
            <a:chExt cx="3682583" cy="4725955"/>
          </a:xfrm>
          <a:scene3d>
            <a:camera prst="orthographicFront">
              <a:rot lat="0" lon="0" rev="0"/>
            </a:camera>
            <a:lightRig rig="contrasting" dir="t">
              <a:rot lat="0" lon="0" rev="1200000"/>
            </a:lightRig>
          </a:scene3d>
        </p:grpSpPr>
        <p:sp>
          <p:nvSpPr>
            <p:cNvPr id="10" name="9 - Ορθογώνιο"/>
            <p:cNvSpPr/>
            <p:nvPr/>
          </p:nvSpPr>
          <p:spPr>
            <a:xfrm>
              <a:off x="37218" y="-2538736"/>
              <a:ext cx="3645365" cy="4296323"/>
            </a:xfrm>
            <a:prstGeom prst="rect">
              <a:avLst/>
            </a:prstGeom>
            <a:solidFill>
              <a:schemeClr val="accent2">
                <a:lumMod val="75000"/>
              </a:schemeClr>
            </a:solidFill>
            <a:sp3d contourW="19050" prstMaterial="metal">
              <a:bevelT w="88900" h="203200"/>
              <a:bevelB w="165100" h="254000"/>
            </a:sp3d>
          </p:spPr>
          <p:style>
            <a:lnRef idx="0">
              <a:schemeClr val="lt1">
                <a:hueOff val="0"/>
                <a:satOff val="0"/>
                <a:lumOff val="0"/>
                <a:alphaOff val="0"/>
              </a:schemeClr>
            </a:lnRef>
            <a:fillRef idx="1">
              <a:scrgbClr r="0" g="0" b="0"/>
            </a:fillRef>
            <a:effectRef idx="2">
              <a:schemeClr val="accent1">
                <a:hueOff val="0"/>
                <a:satOff val="0"/>
                <a:lumOff val="0"/>
                <a:alphaOff val="0"/>
              </a:schemeClr>
            </a:effectRef>
            <a:fontRef idx="minor">
              <a:schemeClr val="lt1"/>
            </a:fontRef>
          </p:style>
          <p:txBody>
            <a:bodyPr/>
            <a:lstStyle/>
            <a:p>
              <a:pPr algn="ctr"/>
              <a:r>
                <a:rPr lang="el-GR" sz="2800" b="1" dirty="0" smtClean="0">
                  <a:solidFill>
                    <a:schemeClr val="tx1"/>
                  </a:solidFill>
                </a:rPr>
                <a:t>Αποτελέσματα – Κύρια ευρήματα</a:t>
              </a:r>
            </a:p>
          </p:txBody>
        </p:sp>
        <p:sp>
          <p:nvSpPr>
            <p:cNvPr id="11" name="10 - Ορθογώνιο"/>
            <p:cNvSpPr/>
            <p:nvPr/>
          </p:nvSpPr>
          <p:spPr>
            <a:xfrm>
              <a:off x="0" y="0"/>
              <a:ext cx="3645365" cy="218721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b="1" kern="1200" dirty="0" smtClean="0">
                  <a:effectLst>
                    <a:outerShdw blurRad="38100" dist="38100" dir="2700000" algn="tl">
                      <a:srgbClr val="000000">
                        <a:alpha val="43137"/>
                      </a:srgbClr>
                    </a:outerShdw>
                  </a:effectLst>
                  <a:latin typeface="+mn-lt"/>
                  <a:cs typeface="Times New Roman" panose="02020603050405020304" pitchFamily="18" charset="0"/>
                </a:rPr>
                <a:t> </a:t>
              </a:r>
              <a:endParaRPr lang="el-GR" sz="2400" b="1" kern="1200" dirty="0">
                <a:effectLst>
                  <a:outerShdw blurRad="38100" dist="38100" dir="2700000" algn="tl">
                    <a:srgbClr val="000000">
                      <a:alpha val="43137"/>
                    </a:srgbClr>
                  </a:outerShdw>
                </a:effectLst>
                <a:latin typeface="+mn-lt"/>
                <a:cs typeface="Times New Roman" panose="02020603050405020304" pitchFamily="18" charset="0"/>
              </a:endParaRPr>
            </a:p>
          </p:txBody>
        </p:sp>
      </p:gr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1143000" y="500042"/>
            <a:ext cx="4929198" cy="714380"/>
          </a:xfrm>
        </p:spPr>
        <p:txBody>
          <a:bodyPr>
            <a:normAutofit/>
          </a:bodyPr>
          <a:lstStyle/>
          <a:p>
            <a:r>
              <a:rPr lang="el-GR" sz="3600" dirty="0" smtClean="0"/>
              <a:t>Συμπεράσματα</a:t>
            </a:r>
            <a:r>
              <a:rPr lang="en-US" sz="3600" dirty="0" smtClean="0"/>
              <a:t>  1/3</a:t>
            </a:r>
            <a:endParaRPr lang="el-GR" sz="3600" dirty="0"/>
          </a:p>
        </p:txBody>
      </p:sp>
      <p:sp>
        <p:nvSpPr>
          <p:cNvPr id="6" name="5 - TextBox"/>
          <p:cNvSpPr txBox="1"/>
          <p:nvPr/>
        </p:nvSpPr>
        <p:spPr>
          <a:xfrm>
            <a:off x="1357290" y="4929198"/>
            <a:ext cx="7643866" cy="1692771"/>
          </a:xfrm>
          <a:prstGeom prst="rect">
            <a:avLst/>
          </a:prstGeom>
          <a:noFill/>
        </p:spPr>
        <p:txBody>
          <a:bodyPr wrap="square" rtlCol="0">
            <a:spAutoFit/>
          </a:bodyPr>
          <a:lstStyle/>
          <a:p>
            <a:pPr>
              <a:buFont typeface="Arial" pitchFamily="34" charset="0"/>
              <a:buChar char="•"/>
            </a:pPr>
            <a:r>
              <a:rPr lang="el-GR" sz="2000" b="1" dirty="0" smtClean="0">
                <a:latin typeface="+mn-lt"/>
              </a:rPr>
              <a:t> </a:t>
            </a:r>
            <a:r>
              <a:rPr lang="en-US" sz="2000" b="1" dirty="0" smtClean="0">
                <a:latin typeface="+mn-lt"/>
              </a:rPr>
              <a:t>T</a:t>
            </a:r>
            <a:r>
              <a:rPr lang="el-GR" sz="2000" b="1" dirty="0" smtClean="0">
                <a:latin typeface="+mn-lt"/>
              </a:rPr>
              <a:t>ο εκπαιδευτικό υλικό για τη Βιολογία της μέλισσας ακολουθεί τις αρχές και τη μεθοδολογία της εξ αποστάσεως εκπαίδευσης, ενσωματώνοντας τις αρχές που όρισαν </a:t>
            </a:r>
            <a:r>
              <a:rPr lang="el-GR" sz="2000" b="1" i="1" dirty="0" smtClean="0">
                <a:latin typeface="+mn-lt"/>
              </a:rPr>
              <a:t>Σπανακά και Λιοναράκης (2017).</a:t>
            </a:r>
          </a:p>
          <a:p>
            <a:endParaRPr lang="el-GR" dirty="0"/>
          </a:p>
        </p:txBody>
      </p:sp>
      <p:sp>
        <p:nvSpPr>
          <p:cNvPr id="7" name="6 - TextBox"/>
          <p:cNvSpPr txBox="1"/>
          <p:nvPr/>
        </p:nvSpPr>
        <p:spPr>
          <a:xfrm>
            <a:off x="1428664" y="2714620"/>
            <a:ext cx="7715336" cy="707886"/>
          </a:xfrm>
          <a:prstGeom prst="rect">
            <a:avLst/>
          </a:prstGeom>
          <a:noFill/>
        </p:spPr>
        <p:txBody>
          <a:bodyPr wrap="square" rtlCol="0">
            <a:spAutoFit/>
          </a:bodyPr>
          <a:lstStyle/>
          <a:p>
            <a:pPr>
              <a:buFont typeface="Arial" pitchFamily="34" charset="0"/>
              <a:buChar char="•"/>
            </a:pPr>
            <a:r>
              <a:rPr lang="el-GR" sz="2000" b="1" dirty="0" smtClean="0">
                <a:latin typeface="+mn-lt"/>
              </a:rPr>
              <a:t> Η Αποτίμηση του Εκπαιδευτικού Υλικού  έδειξε ότι αυτό διέπεται από τις αρχές και τη μεθοδολογία της </a:t>
            </a:r>
            <a:r>
              <a:rPr lang="el-GR" sz="2000" b="1" dirty="0" err="1" smtClean="0">
                <a:latin typeface="+mn-lt"/>
              </a:rPr>
              <a:t>εξΑΕ</a:t>
            </a:r>
            <a:r>
              <a:rPr lang="el-GR" sz="2000" b="1" dirty="0" smtClean="0">
                <a:latin typeface="+mn-lt"/>
              </a:rPr>
              <a:t> </a:t>
            </a:r>
            <a:r>
              <a:rPr lang="el-GR" sz="2000" b="1" i="1" dirty="0" smtClean="0">
                <a:latin typeface="+mn-lt"/>
              </a:rPr>
              <a:t>(Mayer, 2017) </a:t>
            </a:r>
            <a:r>
              <a:rPr lang="en-US" sz="1800" b="1" dirty="0" smtClean="0">
                <a:latin typeface="+mn-lt"/>
              </a:rPr>
              <a:t>.</a:t>
            </a:r>
            <a:r>
              <a:rPr lang="el-GR" sz="1800" dirty="0" smtClean="0"/>
              <a:t> </a:t>
            </a:r>
            <a:endParaRPr lang="el-GR" sz="1800" b="1" dirty="0" smtClean="0">
              <a:latin typeface="+mn-lt"/>
            </a:endParaRPr>
          </a:p>
        </p:txBody>
      </p:sp>
      <p:grpSp>
        <p:nvGrpSpPr>
          <p:cNvPr id="8" name="7 - Ομάδα"/>
          <p:cNvGrpSpPr/>
          <p:nvPr/>
        </p:nvGrpSpPr>
        <p:grpSpPr>
          <a:xfrm>
            <a:off x="1357290" y="1428736"/>
            <a:ext cx="7068563" cy="1000131"/>
            <a:chOff x="0" y="-2538742"/>
            <a:chExt cx="3682583" cy="6014846"/>
          </a:xfrm>
          <a:scene3d>
            <a:camera prst="orthographicFront">
              <a:rot lat="0" lon="0" rev="0"/>
            </a:camera>
            <a:lightRig rig="contrasting" dir="t">
              <a:rot lat="0" lon="0" rev="1200000"/>
            </a:lightRig>
          </a:scene3d>
        </p:grpSpPr>
        <p:sp>
          <p:nvSpPr>
            <p:cNvPr id="9" name="8 - Ορθογώνιο"/>
            <p:cNvSpPr/>
            <p:nvPr/>
          </p:nvSpPr>
          <p:spPr>
            <a:xfrm>
              <a:off x="37218" y="-2538742"/>
              <a:ext cx="3645365" cy="6014846"/>
            </a:xfrm>
            <a:prstGeom prst="rect">
              <a:avLst/>
            </a:prstGeom>
            <a:solidFill>
              <a:schemeClr val="accent4">
                <a:lumMod val="75000"/>
              </a:schemeClr>
            </a:solidFill>
            <a:sp3d contourW="19050" prstMaterial="metal">
              <a:bevelT w="88900" h="203200"/>
              <a:bevelB w="165100" h="254000"/>
            </a:sp3d>
          </p:spPr>
          <p:style>
            <a:lnRef idx="0">
              <a:schemeClr val="lt1">
                <a:hueOff val="0"/>
                <a:satOff val="0"/>
                <a:lumOff val="0"/>
                <a:alphaOff val="0"/>
              </a:schemeClr>
            </a:lnRef>
            <a:fillRef idx="1">
              <a:scrgbClr r="0" g="0" b="0"/>
            </a:fillRef>
            <a:effectRef idx="2">
              <a:schemeClr val="accent1">
                <a:hueOff val="0"/>
                <a:satOff val="0"/>
                <a:lumOff val="0"/>
                <a:alphaOff val="0"/>
              </a:schemeClr>
            </a:effectRef>
            <a:fontRef idx="minor">
              <a:schemeClr val="lt1"/>
            </a:fontRef>
          </p:style>
          <p:txBody>
            <a:bodyPr/>
            <a:lstStyle/>
            <a:p>
              <a:r>
                <a:rPr lang="el-GR" b="1" dirty="0" smtClean="0">
                  <a:solidFill>
                    <a:schemeClr val="tx1"/>
                  </a:solidFill>
                </a:rPr>
                <a:t>1</a:t>
              </a:r>
              <a:r>
                <a:rPr lang="el-GR" b="1" baseline="30000" dirty="0" smtClean="0">
                  <a:solidFill>
                    <a:schemeClr val="tx1"/>
                  </a:solidFill>
                </a:rPr>
                <a:t>ο</a:t>
              </a:r>
              <a:r>
                <a:rPr lang="el-GR" b="1" dirty="0" smtClean="0">
                  <a:solidFill>
                    <a:schemeClr val="tx1"/>
                  </a:solidFill>
                </a:rPr>
                <a:t> Ερευνητικό ερώτημα:</a:t>
              </a:r>
            </a:p>
            <a:p>
              <a:r>
                <a:rPr lang="el-GR" sz="1800" b="1" dirty="0" smtClean="0">
                  <a:solidFill>
                    <a:schemeClr val="tx1"/>
                  </a:solidFill>
                </a:rPr>
                <a:t>Το εκπαιδευτικό υλικό είναι σχεδιασμένο σύμφωνα με τις αρχές της Εξ Αποστάσεως Εκπαίδευσης;</a:t>
              </a:r>
            </a:p>
          </p:txBody>
        </p:sp>
        <p:sp>
          <p:nvSpPr>
            <p:cNvPr id="10" name="9 - Ορθογώνιο"/>
            <p:cNvSpPr/>
            <p:nvPr/>
          </p:nvSpPr>
          <p:spPr>
            <a:xfrm>
              <a:off x="0" y="0"/>
              <a:ext cx="3645365" cy="218721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b="1" kern="1200" dirty="0" smtClean="0">
                  <a:effectLst>
                    <a:outerShdw blurRad="38100" dist="38100" dir="2700000" algn="tl">
                      <a:srgbClr val="000000">
                        <a:alpha val="43137"/>
                      </a:srgbClr>
                    </a:outerShdw>
                  </a:effectLst>
                  <a:latin typeface="+mn-lt"/>
                  <a:cs typeface="Times New Roman" panose="02020603050405020304" pitchFamily="18" charset="0"/>
                </a:rPr>
                <a:t> </a:t>
              </a:r>
              <a:endParaRPr lang="el-GR" sz="2400" b="1" kern="1200" dirty="0">
                <a:effectLst>
                  <a:outerShdw blurRad="38100" dist="38100" dir="2700000" algn="tl">
                    <a:srgbClr val="000000">
                      <a:alpha val="43137"/>
                    </a:srgbClr>
                  </a:outerShdw>
                </a:effectLst>
                <a:latin typeface="+mn-lt"/>
                <a:cs typeface="Times New Roman" panose="02020603050405020304" pitchFamily="18" charset="0"/>
              </a:endParaRPr>
            </a:p>
          </p:txBody>
        </p:sp>
      </p:grpSp>
      <p:grpSp>
        <p:nvGrpSpPr>
          <p:cNvPr id="11" name="10 - Ομάδα"/>
          <p:cNvGrpSpPr/>
          <p:nvPr/>
        </p:nvGrpSpPr>
        <p:grpSpPr>
          <a:xfrm>
            <a:off x="1428728" y="3714752"/>
            <a:ext cx="7068563" cy="1000131"/>
            <a:chOff x="0" y="-2538742"/>
            <a:chExt cx="3682583" cy="6014846"/>
          </a:xfrm>
          <a:scene3d>
            <a:camera prst="orthographicFront">
              <a:rot lat="0" lon="0" rev="0"/>
            </a:camera>
            <a:lightRig rig="contrasting" dir="t">
              <a:rot lat="0" lon="0" rev="1200000"/>
            </a:lightRig>
          </a:scene3d>
        </p:grpSpPr>
        <p:sp>
          <p:nvSpPr>
            <p:cNvPr id="12" name="11 - Ορθογώνιο"/>
            <p:cNvSpPr/>
            <p:nvPr/>
          </p:nvSpPr>
          <p:spPr>
            <a:xfrm>
              <a:off x="37218" y="-2538742"/>
              <a:ext cx="3645365" cy="6014846"/>
            </a:xfrm>
            <a:prstGeom prst="rect">
              <a:avLst/>
            </a:prstGeom>
            <a:solidFill>
              <a:schemeClr val="accent4">
                <a:lumMod val="75000"/>
              </a:schemeClr>
            </a:solidFill>
            <a:sp3d contourW="19050" prstMaterial="metal">
              <a:bevelT w="88900" h="203200"/>
              <a:bevelB w="165100" h="254000"/>
            </a:sp3d>
          </p:spPr>
          <p:style>
            <a:lnRef idx="0">
              <a:schemeClr val="lt1">
                <a:hueOff val="0"/>
                <a:satOff val="0"/>
                <a:lumOff val="0"/>
                <a:alphaOff val="0"/>
              </a:schemeClr>
            </a:lnRef>
            <a:fillRef idx="1">
              <a:scrgbClr r="0" g="0" b="0"/>
            </a:fillRef>
            <a:effectRef idx="2">
              <a:schemeClr val="accent1">
                <a:hueOff val="0"/>
                <a:satOff val="0"/>
                <a:lumOff val="0"/>
                <a:alphaOff val="0"/>
              </a:schemeClr>
            </a:effectRef>
            <a:fontRef idx="minor">
              <a:schemeClr val="lt1"/>
            </a:fontRef>
          </p:style>
          <p:txBody>
            <a:bodyPr/>
            <a:lstStyle/>
            <a:p>
              <a:r>
                <a:rPr lang="el-GR" b="1" dirty="0" smtClean="0">
                  <a:solidFill>
                    <a:schemeClr val="tx1"/>
                  </a:solidFill>
                </a:rPr>
                <a:t>2</a:t>
              </a:r>
              <a:r>
                <a:rPr lang="el-GR" b="1" baseline="30000" dirty="0" smtClean="0">
                  <a:solidFill>
                    <a:schemeClr val="tx1"/>
                  </a:solidFill>
                </a:rPr>
                <a:t>ο</a:t>
              </a:r>
              <a:r>
                <a:rPr lang="el-GR" b="1" dirty="0" smtClean="0">
                  <a:solidFill>
                    <a:schemeClr val="tx1"/>
                  </a:solidFill>
                </a:rPr>
                <a:t> Ερευνητικό ερώτημα:</a:t>
              </a:r>
            </a:p>
            <a:p>
              <a:r>
                <a:rPr lang="el-GR" sz="1800" b="1" dirty="0" smtClean="0">
                  <a:solidFill>
                    <a:schemeClr val="tx1"/>
                  </a:solidFill>
                </a:rPr>
                <a:t>Διέπεται το εκπαιδευτικό υλικό από τις αρχές της Πολυμεσικής Μάθησης;</a:t>
              </a:r>
            </a:p>
          </p:txBody>
        </p:sp>
        <p:sp>
          <p:nvSpPr>
            <p:cNvPr id="13" name="12 - Ορθογώνιο"/>
            <p:cNvSpPr/>
            <p:nvPr/>
          </p:nvSpPr>
          <p:spPr>
            <a:xfrm>
              <a:off x="0" y="0"/>
              <a:ext cx="3645365" cy="218721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b="1" kern="1200" dirty="0" smtClean="0">
                  <a:effectLst>
                    <a:outerShdw blurRad="38100" dist="38100" dir="2700000" algn="tl">
                      <a:srgbClr val="000000">
                        <a:alpha val="43137"/>
                      </a:srgbClr>
                    </a:outerShdw>
                  </a:effectLst>
                  <a:latin typeface="+mn-lt"/>
                  <a:cs typeface="Times New Roman" panose="02020603050405020304" pitchFamily="18" charset="0"/>
                </a:rPr>
                <a:t> </a:t>
              </a:r>
              <a:endParaRPr lang="el-GR" sz="2400" b="1" kern="1200" dirty="0">
                <a:effectLst>
                  <a:outerShdw blurRad="38100" dist="38100" dir="2700000" algn="tl">
                    <a:srgbClr val="000000">
                      <a:alpha val="43137"/>
                    </a:srgbClr>
                  </a:outerShdw>
                </a:effectLst>
                <a:latin typeface="+mn-lt"/>
                <a:cs typeface="Times New Roman" panose="02020603050405020304" pitchFamily="18" charset="0"/>
              </a:endParaRPr>
            </a:p>
          </p:txBody>
        </p:sp>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1142976" y="500042"/>
            <a:ext cx="7229474" cy="714380"/>
          </a:xfrm>
        </p:spPr>
        <p:txBody>
          <a:bodyPr>
            <a:normAutofit/>
          </a:bodyPr>
          <a:lstStyle/>
          <a:p>
            <a:r>
              <a:rPr lang="el-GR" sz="3600" dirty="0" smtClean="0"/>
              <a:t>Συμπεράσματα</a:t>
            </a:r>
            <a:r>
              <a:rPr lang="en-US" sz="3600" dirty="0" smtClean="0"/>
              <a:t>  2/3</a:t>
            </a:r>
            <a:endParaRPr lang="el-GR" sz="3600" dirty="0"/>
          </a:p>
        </p:txBody>
      </p:sp>
      <p:sp>
        <p:nvSpPr>
          <p:cNvPr id="6" name="5 - TextBox"/>
          <p:cNvSpPr txBox="1"/>
          <p:nvPr/>
        </p:nvSpPr>
        <p:spPr>
          <a:xfrm>
            <a:off x="1357290" y="3000372"/>
            <a:ext cx="6786610" cy="1323439"/>
          </a:xfrm>
          <a:prstGeom prst="rect">
            <a:avLst/>
          </a:prstGeom>
          <a:noFill/>
        </p:spPr>
        <p:txBody>
          <a:bodyPr wrap="square" rtlCol="0">
            <a:spAutoFit/>
          </a:bodyPr>
          <a:lstStyle/>
          <a:p>
            <a:pPr>
              <a:buFont typeface="Arial" pitchFamily="34" charset="0"/>
              <a:buChar char="•"/>
            </a:pPr>
            <a:r>
              <a:rPr lang="el-GR" sz="2000" b="1" dirty="0" smtClean="0">
                <a:latin typeface="+mn-lt"/>
              </a:rPr>
              <a:t>  Το Ε.Υ. άρεσε λόγω της </a:t>
            </a:r>
            <a:r>
              <a:rPr lang="el-GR" sz="2000" b="1" dirty="0" smtClean="0">
                <a:solidFill>
                  <a:schemeClr val="accent1">
                    <a:lumMod val="75000"/>
                  </a:schemeClr>
                </a:solidFill>
                <a:latin typeface="+mn-lt"/>
              </a:rPr>
              <a:t>παρουσίασής</a:t>
            </a:r>
            <a:r>
              <a:rPr lang="el-GR" sz="2000" b="1" dirty="0" smtClean="0">
                <a:latin typeface="+mn-lt"/>
              </a:rPr>
              <a:t> του, καθώς είναι </a:t>
            </a:r>
            <a:r>
              <a:rPr lang="el-GR" sz="2000" b="1" dirty="0" smtClean="0">
                <a:solidFill>
                  <a:schemeClr val="accent2">
                    <a:lumMod val="75000"/>
                  </a:schemeClr>
                </a:solidFill>
                <a:latin typeface="+mn-lt"/>
              </a:rPr>
              <a:t>ευχάριστο</a:t>
            </a:r>
            <a:r>
              <a:rPr lang="el-GR" sz="2000" b="1" dirty="0" smtClean="0">
                <a:latin typeface="+mn-lt"/>
              </a:rPr>
              <a:t>, </a:t>
            </a:r>
            <a:r>
              <a:rPr lang="el-GR" sz="2000" b="1" dirty="0" smtClean="0">
                <a:solidFill>
                  <a:srgbClr val="00B050"/>
                </a:solidFill>
                <a:latin typeface="+mn-lt"/>
              </a:rPr>
              <a:t>καλά δομημένο</a:t>
            </a:r>
            <a:r>
              <a:rPr lang="el-GR" sz="2000" b="1" dirty="0" smtClean="0">
                <a:latin typeface="+mn-lt"/>
              </a:rPr>
              <a:t>, με </a:t>
            </a:r>
            <a:r>
              <a:rPr lang="el-GR" sz="2000" b="1" dirty="0" smtClean="0">
                <a:solidFill>
                  <a:schemeClr val="accent4">
                    <a:lumMod val="75000"/>
                  </a:schemeClr>
                </a:solidFill>
                <a:latin typeface="+mn-lt"/>
              </a:rPr>
              <a:t>πλούσιες παραπομπές </a:t>
            </a:r>
            <a:r>
              <a:rPr lang="el-GR" sz="2000" b="1" dirty="0" smtClean="0">
                <a:latin typeface="+mn-lt"/>
              </a:rPr>
              <a:t>και συμπληρωματικό υλικό, συνδυάζει εικόνα, ήχο και πληροφορία, κάνοντάς το </a:t>
            </a:r>
            <a:r>
              <a:rPr lang="el-GR" sz="2000" b="1" dirty="0" smtClean="0">
                <a:solidFill>
                  <a:srgbClr val="0070C0"/>
                </a:solidFill>
                <a:latin typeface="+mn-lt"/>
              </a:rPr>
              <a:t>ευχάριστο</a:t>
            </a:r>
            <a:r>
              <a:rPr lang="el-GR" sz="2000" b="1" dirty="0" smtClean="0">
                <a:latin typeface="+mn-lt"/>
              </a:rPr>
              <a:t> και </a:t>
            </a:r>
            <a:r>
              <a:rPr lang="el-GR" sz="2000" b="1" dirty="0" smtClean="0">
                <a:solidFill>
                  <a:srgbClr val="0070C0"/>
                </a:solidFill>
                <a:latin typeface="+mn-lt"/>
              </a:rPr>
              <a:t>φιλικό</a:t>
            </a:r>
            <a:r>
              <a:rPr lang="el-GR" sz="2000" b="1" dirty="0" smtClean="0">
                <a:latin typeface="+mn-lt"/>
              </a:rPr>
              <a:t>.</a:t>
            </a:r>
            <a:endParaRPr lang="el-GR" sz="2000" b="1" dirty="0">
              <a:latin typeface="+mn-lt"/>
            </a:endParaRPr>
          </a:p>
        </p:txBody>
      </p:sp>
      <p:sp>
        <p:nvSpPr>
          <p:cNvPr id="7" name="6 - TextBox"/>
          <p:cNvSpPr txBox="1"/>
          <p:nvPr/>
        </p:nvSpPr>
        <p:spPr>
          <a:xfrm>
            <a:off x="1357290" y="4500570"/>
            <a:ext cx="6572296" cy="707886"/>
          </a:xfrm>
          <a:prstGeom prst="rect">
            <a:avLst/>
          </a:prstGeom>
          <a:noFill/>
        </p:spPr>
        <p:txBody>
          <a:bodyPr wrap="square" rtlCol="0">
            <a:spAutoFit/>
          </a:bodyPr>
          <a:lstStyle/>
          <a:p>
            <a:pPr>
              <a:buFont typeface="Arial" pitchFamily="34" charset="0"/>
              <a:buChar char="•"/>
            </a:pPr>
            <a:r>
              <a:rPr lang="el-GR" sz="2000" b="1" dirty="0" smtClean="0">
                <a:latin typeface="+mn-lt"/>
              </a:rPr>
              <a:t>  Μπορεί να </a:t>
            </a:r>
            <a:r>
              <a:rPr lang="el-GR" sz="2000" b="1" dirty="0" smtClean="0">
                <a:solidFill>
                  <a:schemeClr val="accent2">
                    <a:lumMod val="75000"/>
                  </a:schemeClr>
                </a:solidFill>
                <a:latin typeface="+mn-lt"/>
              </a:rPr>
              <a:t>χρησιμοποιηθεί εύκολα </a:t>
            </a:r>
            <a:r>
              <a:rPr lang="el-GR" sz="2000" b="1" dirty="0" smtClean="0">
                <a:latin typeface="+mn-lt"/>
              </a:rPr>
              <a:t>μέσω υπολογιστή ή κινητού τηλεφώνου, ενώ διαθέτει σαφείς οδηγίες.</a:t>
            </a:r>
            <a:endParaRPr lang="el-GR" sz="2000" b="1" dirty="0">
              <a:latin typeface="+mn-lt"/>
            </a:endParaRPr>
          </a:p>
        </p:txBody>
      </p:sp>
      <p:sp>
        <p:nvSpPr>
          <p:cNvPr id="8" name="7 - TextBox"/>
          <p:cNvSpPr txBox="1"/>
          <p:nvPr/>
        </p:nvSpPr>
        <p:spPr>
          <a:xfrm>
            <a:off x="1357290" y="5429264"/>
            <a:ext cx="7286676" cy="400110"/>
          </a:xfrm>
          <a:prstGeom prst="rect">
            <a:avLst/>
          </a:prstGeom>
          <a:noFill/>
        </p:spPr>
        <p:txBody>
          <a:bodyPr wrap="square" rtlCol="0">
            <a:spAutoFit/>
          </a:bodyPr>
          <a:lstStyle/>
          <a:p>
            <a:pPr>
              <a:buFont typeface="Arial" pitchFamily="34" charset="0"/>
              <a:buChar char="•"/>
            </a:pPr>
            <a:r>
              <a:rPr lang="el-GR" sz="2000" b="1" dirty="0" smtClean="0">
                <a:latin typeface="+mn-lt"/>
              </a:rPr>
              <a:t>  Υπάρχουν </a:t>
            </a:r>
            <a:r>
              <a:rPr lang="el-GR" sz="2000" b="1" dirty="0" smtClean="0">
                <a:solidFill>
                  <a:schemeClr val="accent1">
                    <a:lumMod val="75000"/>
                  </a:schemeClr>
                </a:solidFill>
                <a:latin typeface="+mn-lt"/>
              </a:rPr>
              <a:t>σύμβολα</a:t>
            </a:r>
            <a:r>
              <a:rPr lang="el-GR" sz="2000" b="1" dirty="0" smtClean="0">
                <a:solidFill>
                  <a:schemeClr val="accent2">
                    <a:lumMod val="75000"/>
                  </a:schemeClr>
                </a:solidFill>
                <a:latin typeface="+mn-lt"/>
              </a:rPr>
              <a:t> </a:t>
            </a:r>
            <a:r>
              <a:rPr lang="el-GR" sz="2000" b="1" dirty="0" smtClean="0">
                <a:latin typeface="+mn-lt"/>
              </a:rPr>
              <a:t>που επεξηγούν την </a:t>
            </a:r>
            <a:r>
              <a:rPr lang="el-GR" sz="2000" b="1" dirty="0" smtClean="0">
                <a:solidFill>
                  <a:schemeClr val="accent1">
                    <a:lumMod val="75000"/>
                  </a:schemeClr>
                </a:solidFill>
                <a:latin typeface="+mn-lt"/>
              </a:rPr>
              <a:t>κάθε λεπτομέρεια</a:t>
            </a:r>
            <a:r>
              <a:rPr lang="el-GR" sz="2000" b="1" dirty="0" smtClean="0">
                <a:latin typeface="+mn-lt"/>
              </a:rPr>
              <a:t>.</a:t>
            </a:r>
            <a:endParaRPr lang="el-GR" sz="2000" b="1" dirty="0">
              <a:latin typeface="+mn-lt"/>
            </a:endParaRPr>
          </a:p>
        </p:txBody>
      </p:sp>
      <p:sp>
        <p:nvSpPr>
          <p:cNvPr id="9" name="8 - Ορθογώνιο"/>
          <p:cNvSpPr/>
          <p:nvPr/>
        </p:nvSpPr>
        <p:spPr>
          <a:xfrm>
            <a:off x="1357290" y="1428736"/>
            <a:ext cx="6997125" cy="1357322"/>
          </a:xfrm>
          <a:prstGeom prst="rect">
            <a:avLst/>
          </a:prstGeom>
          <a:solidFill>
            <a:schemeClr val="accent4">
              <a:lumMod val="75000"/>
            </a:schemeClr>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rgbClr r="0" g="0" b="0"/>
          </a:fillRef>
          <a:effectRef idx="2">
            <a:schemeClr val="accent1">
              <a:hueOff val="0"/>
              <a:satOff val="0"/>
              <a:lumOff val="0"/>
              <a:alphaOff val="0"/>
            </a:schemeClr>
          </a:effectRef>
          <a:fontRef idx="minor">
            <a:schemeClr val="lt1"/>
          </a:fontRef>
        </p:style>
        <p:txBody>
          <a:bodyPr/>
          <a:lstStyle/>
          <a:p>
            <a:r>
              <a:rPr lang="el-GR" b="1" dirty="0" smtClean="0">
                <a:solidFill>
                  <a:schemeClr val="tx1"/>
                </a:solidFill>
              </a:rPr>
              <a:t>3</a:t>
            </a:r>
            <a:r>
              <a:rPr lang="el-GR" b="1" baseline="30000" dirty="0" smtClean="0">
                <a:solidFill>
                  <a:schemeClr val="tx1"/>
                </a:solidFill>
              </a:rPr>
              <a:t>ο</a:t>
            </a:r>
            <a:r>
              <a:rPr lang="el-GR" b="1" dirty="0" smtClean="0">
                <a:solidFill>
                  <a:schemeClr val="tx1"/>
                </a:solidFill>
              </a:rPr>
              <a:t> Ερευνητικό ερώτημα:</a:t>
            </a:r>
          </a:p>
          <a:p>
            <a:r>
              <a:rPr lang="el-GR" sz="1800" b="1" dirty="0" smtClean="0">
                <a:solidFill>
                  <a:schemeClr val="tx1"/>
                </a:solidFill>
              </a:rPr>
              <a:t>Ποιες προδιαγραφές πληροί το εξ αποστάσεως εκπαιδευτικό υλικό που παρήχθη, για την εξ αποστάσεως εκπαίδευση μαθητών Στ΄ Δημοτικού σχετικά με τη βιολογία της μέλισσας;</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r>
              <a:rPr lang="el-GR" dirty="0" smtClean="0"/>
              <a:t>Ένα μεγάλο ευχαριστώ…</a:t>
            </a:r>
            <a:endParaRPr lang="el-GR" dirty="0"/>
          </a:p>
        </p:txBody>
      </p:sp>
      <p:graphicFrame>
        <p:nvGraphicFramePr>
          <p:cNvPr id="4" name="3 - Διάγραμμα"/>
          <p:cNvGraphicFramePr/>
          <p:nvPr/>
        </p:nvGraphicFramePr>
        <p:xfrm>
          <a:off x="1428728" y="1643050"/>
          <a:ext cx="6834214" cy="25717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Στρογγυλεμένο ορθογώνιο 4"/>
          <p:cNvSpPr/>
          <p:nvPr/>
        </p:nvSpPr>
        <p:spPr>
          <a:xfrm>
            <a:off x="1385294" y="4385698"/>
            <a:ext cx="6778206" cy="517656"/>
          </a:xfrm>
          <a:prstGeom prst="rect">
            <a:avLst/>
          </a:prstGeom>
          <a:solidFill>
            <a:srgbClr val="1B8391"/>
          </a:solidFill>
          <a:scene3d>
            <a:camera prst="orthographicFront"/>
            <a:lightRig rig="flat" dir="t"/>
          </a:scene3d>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l-GR" sz="2800" b="1" dirty="0" smtClean="0">
                <a:solidFill>
                  <a:schemeClr val="bg1"/>
                </a:solidFill>
                <a:effectLst>
                  <a:outerShdw blurRad="38100" dist="38100" dir="2700000" algn="tl">
                    <a:srgbClr val="000000">
                      <a:alpha val="43137"/>
                    </a:srgbClr>
                  </a:outerShdw>
                </a:effectLst>
              </a:rPr>
              <a:t>Σε όσους συμμετείχαν στην έρευνα</a:t>
            </a:r>
            <a:endParaRPr lang="en-GB" sz="2800" b="1" kern="1200" dirty="0">
              <a:solidFill>
                <a:schemeClr val="bg1"/>
              </a:solidFill>
              <a:effectLst>
                <a:outerShdw blurRad="38100" dist="38100" dir="2700000" algn="tl">
                  <a:srgbClr val="000000">
                    <a:alpha val="43137"/>
                  </a:srgbClr>
                </a:outerShdw>
              </a:effectLst>
            </a:endParaRPr>
          </a:p>
        </p:txBody>
      </p:sp>
      <p:sp>
        <p:nvSpPr>
          <p:cNvPr id="6" name="Στρογγυλεμένο ορθογώνιο 4"/>
          <p:cNvSpPr/>
          <p:nvPr/>
        </p:nvSpPr>
        <p:spPr>
          <a:xfrm>
            <a:off x="1385294" y="5171516"/>
            <a:ext cx="6778206" cy="517656"/>
          </a:xfrm>
          <a:prstGeom prst="rect">
            <a:avLst/>
          </a:prstGeom>
          <a:solidFill>
            <a:srgbClr val="1B8391"/>
          </a:solidFill>
          <a:scene3d>
            <a:camera prst="orthographicFront"/>
            <a:lightRig rig="flat" dir="t"/>
          </a:scene3d>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l-GR" sz="2800" b="1" kern="1200" dirty="0" smtClean="0">
                <a:solidFill>
                  <a:schemeClr val="bg1"/>
                </a:solidFill>
                <a:effectLst>
                  <a:outerShdw blurRad="38100" dist="38100" dir="2700000" algn="tl">
                    <a:srgbClr val="000000">
                      <a:alpha val="43137"/>
                    </a:srgbClr>
                  </a:outerShdw>
                </a:effectLst>
              </a:rPr>
              <a:t>Στην οικογένειά μου</a:t>
            </a:r>
            <a:endParaRPr lang="en-GB" sz="2800" b="1" kern="1200" dirty="0">
              <a:solidFill>
                <a:schemeClr val="bg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normAutofit/>
          </a:bodyPr>
          <a:lstStyle/>
          <a:p>
            <a:r>
              <a:rPr lang="el-GR" sz="3600" dirty="0" smtClean="0"/>
              <a:t>Συμπεράσματα</a:t>
            </a:r>
            <a:r>
              <a:rPr lang="en-US" sz="3600" dirty="0" smtClean="0"/>
              <a:t>  3/3</a:t>
            </a:r>
            <a:endParaRPr lang="el-GR" sz="3600" dirty="0"/>
          </a:p>
        </p:txBody>
      </p:sp>
      <p:sp>
        <p:nvSpPr>
          <p:cNvPr id="7" name="6 - TextBox"/>
          <p:cNvSpPr txBox="1"/>
          <p:nvPr/>
        </p:nvSpPr>
        <p:spPr>
          <a:xfrm>
            <a:off x="1142976" y="2714620"/>
            <a:ext cx="7143800" cy="1692771"/>
          </a:xfrm>
          <a:prstGeom prst="rect">
            <a:avLst/>
          </a:prstGeom>
          <a:noFill/>
        </p:spPr>
        <p:txBody>
          <a:bodyPr wrap="square" rtlCol="0">
            <a:spAutoFit/>
          </a:bodyPr>
          <a:lstStyle/>
          <a:p>
            <a:pPr lvl="0">
              <a:buFont typeface="Arial" pitchFamily="34" charset="0"/>
              <a:buChar char="•"/>
            </a:pPr>
            <a:r>
              <a:rPr lang="el-GR" sz="2000" b="1" dirty="0" smtClean="0">
                <a:latin typeface="+mn-lt"/>
              </a:rPr>
              <a:t>  Το Ε.Υ., όσον αφορά την παρουσίασή του, βρέθηκε </a:t>
            </a:r>
            <a:r>
              <a:rPr lang="el-GR" sz="2000" b="1" dirty="0" smtClean="0">
                <a:solidFill>
                  <a:schemeClr val="accent2">
                    <a:lumMod val="75000"/>
                  </a:schemeClr>
                </a:solidFill>
                <a:latin typeface="+mn-lt"/>
              </a:rPr>
              <a:t>καλαίσθητο</a:t>
            </a:r>
            <a:r>
              <a:rPr lang="el-GR" sz="2000" b="1" dirty="0" smtClean="0">
                <a:latin typeface="+mn-lt"/>
              </a:rPr>
              <a:t>, με </a:t>
            </a:r>
            <a:r>
              <a:rPr lang="el-GR" sz="2000" b="1" dirty="0" smtClean="0">
                <a:solidFill>
                  <a:srgbClr val="0070C0"/>
                </a:solidFill>
                <a:latin typeface="+mn-lt"/>
              </a:rPr>
              <a:t>υψηλό βαθμό διάδρασης </a:t>
            </a:r>
            <a:r>
              <a:rPr lang="el-GR" sz="2000" b="1" dirty="0" smtClean="0">
                <a:latin typeface="+mn-lt"/>
              </a:rPr>
              <a:t>και </a:t>
            </a:r>
            <a:r>
              <a:rPr lang="el-GR" sz="2000" b="1" dirty="0" smtClean="0">
                <a:solidFill>
                  <a:schemeClr val="accent4">
                    <a:lumMod val="75000"/>
                  </a:schemeClr>
                </a:solidFill>
                <a:latin typeface="+mn-lt"/>
              </a:rPr>
              <a:t>πρωτοτυπίας</a:t>
            </a:r>
            <a:r>
              <a:rPr lang="el-GR" sz="2000" b="1" dirty="0" smtClean="0">
                <a:latin typeface="+mn-lt"/>
              </a:rPr>
              <a:t>, καθιστώντας το μάθημα πιο </a:t>
            </a:r>
            <a:r>
              <a:rPr lang="el-GR" sz="2000" b="1" dirty="0" smtClean="0">
                <a:solidFill>
                  <a:srgbClr val="C00000"/>
                </a:solidFill>
                <a:latin typeface="+mn-lt"/>
              </a:rPr>
              <a:t>κατανοητό</a:t>
            </a:r>
            <a:r>
              <a:rPr lang="el-GR" sz="2000" b="1" dirty="0" smtClean="0">
                <a:latin typeface="+mn-lt"/>
              </a:rPr>
              <a:t> με τη βοήθεια της εικόνας και των πρωτότυπων ασκήσεων.</a:t>
            </a:r>
          </a:p>
          <a:p>
            <a:endParaRPr lang="el-GR" dirty="0"/>
          </a:p>
        </p:txBody>
      </p:sp>
      <p:sp>
        <p:nvSpPr>
          <p:cNvPr id="8" name="7 - TextBox"/>
          <p:cNvSpPr txBox="1"/>
          <p:nvPr/>
        </p:nvSpPr>
        <p:spPr>
          <a:xfrm>
            <a:off x="1214414" y="4572008"/>
            <a:ext cx="7215239" cy="1692771"/>
          </a:xfrm>
          <a:prstGeom prst="rect">
            <a:avLst/>
          </a:prstGeom>
          <a:noFill/>
        </p:spPr>
        <p:txBody>
          <a:bodyPr wrap="square" rtlCol="0">
            <a:spAutoFit/>
          </a:bodyPr>
          <a:lstStyle/>
          <a:p>
            <a:pPr>
              <a:buFont typeface="Arial" pitchFamily="34" charset="0"/>
              <a:buChar char="•"/>
            </a:pPr>
            <a:r>
              <a:rPr lang="el-GR" sz="2000" b="1" dirty="0" smtClean="0">
                <a:latin typeface="+mn-lt"/>
              </a:rPr>
              <a:t>  Το Ε.Υ. </a:t>
            </a:r>
            <a:r>
              <a:rPr lang="el-GR" sz="2000" b="1" dirty="0" smtClean="0">
                <a:solidFill>
                  <a:srgbClr val="C00000"/>
                </a:solidFill>
                <a:latin typeface="+mn-lt"/>
              </a:rPr>
              <a:t>ακολούθησε τις αρχές σχεδιασμού </a:t>
            </a:r>
            <a:r>
              <a:rPr lang="el-GR" sz="2000" b="1" dirty="0" smtClean="0">
                <a:latin typeface="+mn-lt"/>
              </a:rPr>
              <a:t>του μοντέλου των </a:t>
            </a:r>
            <a:r>
              <a:rPr lang="el-GR" sz="2000" b="1" dirty="0" err="1" smtClean="0">
                <a:latin typeface="+mn-lt"/>
              </a:rPr>
              <a:t>West</a:t>
            </a:r>
            <a:r>
              <a:rPr lang="el-GR" sz="2000" b="1" dirty="0" smtClean="0">
                <a:latin typeface="+mn-lt"/>
              </a:rPr>
              <a:t> &amp; Λιοναράκη και του συνομιλιακού μοντέλου της Laurillard, προσεγγίζοντας με </a:t>
            </a:r>
            <a:r>
              <a:rPr lang="el-GR" sz="2000" b="1" dirty="0" smtClean="0">
                <a:solidFill>
                  <a:srgbClr val="0070C0"/>
                </a:solidFill>
                <a:latin typeface="+mn-lt"/>
              </a:rPr>
              <a:t>διαφορετική προσέγγιση </a:t>
            </a:r>
            <a:r>
              <a:rPr lang="el-GR" sz="2000" b="1" dirty="0" smtClean="0">
                <a:latin typeface="+mn-lt"/>
              </a:rPr>
              <a:t>την πολυπλοκότητα του μαθήματος σχετικά με τη βιολογία της μέλισσας.</a:t>
            </a:r>
          </a:p>
          <a:p>
            <a:endParaRPr lang="el-GR" dirty="0"/>
          </a:p>
        </p:txBody>
      </p:sp>
      <p:grpSp>
        <p:nvGrpSpPr>
          <p:cNvPr id="6" name="5 - Ομάδα"/>
          <p:cNvGrpSpPr/>
          <p:nvPr/>
        </p:nvGrpSpPr>
        <p:grpSpPr>
          <a:xfrm>
            <a:off x="1357290" y="1500174"/>
            <a:ext cx="7068563" cy="1000131"/>
            <a:chOff x="0" y="-2538742"/>
            <a:chExt cx="3682583" cy="6014846"/>
          </a:xfrm>
          <a:scene3d>
            <a:camera prst="orthographicFront">
              <a:rot lat="0" lon="0" rev="0"/>
            </a:camera>
            <a:lightRig rig="contrasting" dir="t">
              <a:rot lat="0" lon="0" rev="1200000"/>
            </a:lightRig>
          </a:scene3d>
        </p:grpSpPr>
        <p:sp>
          <p:nvSpPr>
            <p:cNvPr id="9" name="8 - Ορθογώνιο"/>
            <p:cNvSpPr/>
            <p:nvPr/>
          </p:nvSpPr>
          <p:spPr>
            <a:xfrm>
              <a:off x="37218" y="-2538742"/>
              <a:ext cx="3645365" cy="6014846"/>
            </a:xfrm>
            <a:prstGeom prst="rect">
              <a:avLst/>
            </a:prstGeom>
            <a:solidFill>
              <a:schemeClr val="accent4">
                <a:lumMod val="75000"/>
              </a:schemeClr>
            </a:solidFill>
            <a:sp3d contourW="19050" prstMaterial="metal">
              <a:bevelT w="88900" h="203200"/>
              <a:bevelB w="165100" h="254000"/>
            </a:sp3d>
          </p:spPr>
          <p:style>
            <a:lnRef idx="0">
              <a:schemeClr val="lt1">
                <a:hueOff val="0"/>
                <a:satOff val="0"/>
                <a:lumOff val="0"/>
                <a:alphaOff val="0"/>
              </a:schemeClr>
            </a:lnRef>
            <a:fillRef idx="1">
              <a:scrgbClr r="0" g="0" b="0"/>
            </a:fillRef>
            <a:effectRef idx="2">
              <a:schemeClr val="accent1">
                <a:hueOff val="0"/>
                <a:satOff val="0"/>
                <a:lumOff val="0"/>
                <a:alphaOff val="0"/>
              </a:schemeClr>
            </a:effectRef>
            <a:fontRef idx="minor">
              <a:schemeClr val="lt1"/>
            </a:fontRef>
          </p:style>
          <p:txBody>
            <a:bodyPr/>
            <a:lstStyle/>
            <a:p>
              <a:r>
                <a:rPr lang="el-GR" b="1" dirty="0" smtClean="0">
                  <a:solidFill>
                    <a:schemeClr val="tx1"/>
                  </a:solidFill>
                </a:rPr>
                <a:t>4</a:t>
              </a:r>
              <a:r>
                <a:rPr lang="el-GR" b="1" baseline="30000" dirty="0" smtClean="0">
                  <a:solidFill>
                    <a:schemeClr val="tx1"/>
                  </a:solidFill>
                </a:rPr>
                <a:t>ο</a:t>
              </a:r>
              <a:r>
                <a:rPr lang="el-GR" b="1" dirty="0" smtClean="0">
                  <a:solidFill>
                    <a:schemeClr val="tx1"/>
                  </a:solidFill>
                </a:rPr>
                <a:t> Ερευνητικό ερώτημα:</a:t>
              </a:r>
            </a:p>
            <a:p>
              <a:r>
                <a:rPr lang="el-GR" sz="1800" b="1" dirty="0" smtClean="0">
                  <a:solidFill>
                    <a:schemeClr val="tx1"/>
                  </a:solidFill>
                </a:rPr>
                <a:t>Πώς αποτιμάται το εκπαιδευτικό υλικό από τους μαθητές που το μελέτησαν;</a:t>
              </a:r>
            </a:p>
          </p:txBody>
        </p:sp>
        <p:sp>
          <p:nvSpPr>
            <p:cNvPr id="10" name="9 - Ορθογώνιο"/>
            <p:cNvSpPr/>
            <p:nvPr/>
          </p:nvSpPr>
          <p:spPr>
            <a:xfrm>
              <a:off x="0" y="0"/>
              <a:ext cx="3645365" cy="218721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b="1" kern="1200" dirty="0" smtClean="0">
                  <a:effectLst>
                    <a:outerShdw blurRad="38100" dist="38100" dir="2700000" algn="tl">
                      <a:srgbClr val="000000">
                        <a:alpha val="43137"/>
                      </a:srgbClr>
                    </a:outerShdw>
                  </a:effectLst>
                  <a:latin typeface="+mn-lt"/>
                  <a:cs typeface="Times New Roman" panose="02020603050405020304" pitchFamily="18" charset="0"/>
                </a:rPr>
                <a:t> </a:t>
              </a:r>
              <a:endParaRPr lang="el-GR" sz="2400" b="1" kern="1200" dirty="0">
                <a:effectLst>
                  <a:outerShdw blurRad="38100" dist="38100" dir="2700000" algn="tl">
                    <a:srgbClr val="000000">
                      <a:alpha val="43137"/>
                    </a:srgbClr>
                  </a:outerShdw>
                </a:effectLst>
                <a:latin typeface="+mn-lt"/>
                <a:cs typeface="Times New Roman" panose="02020603050405020304" pitchFamily="18" charset="0"/>
              </a:endParaRPr>
            </a:p>
          </p:txBody>
        </p:sp>
      </p:gr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normAutofit/>
          </a:bodyPr>
          <a:lstStyle/>
          <a:p>
            <a:r>
              <a:rPr lang="el-GR" sz="3600" dirty="0" smtClean="0"/>
              <a:t>Προτάσεις</a:t>
            </a:r>
            <a:endParaRPr lang="el-GR" sz="3600" dirty="0"/>
          </a:p>
        </p:txBody>
      </p:sp>
      <p:graphicFrame>
        <p:nvGraphicFramePr>
          <p:cNvPr id="4" name="Διάγραμμα 13">
            <a:extLst>
              <a:ext uri="{FF2B5EF4-FFF2-40B4-BE49-F238E27FC236}">
                <a16:creationId xmlns:a16="http://schemas.microsoft.com/office/drawing/2014/main" xmlns="" id="{022FE42E-A7B2-4298-B896-9D2F8AB308DC}"/>
              </a:ext>
            </a:extLst>
          </p:cNvPr>
          <p:cNvGraphicFramePr/>
          <p:nvPr>
            <p:extLst>
              <p:ext uri="{D42A27DB-BD31-4B8C-83A1-F6EECF244321}">
                <p14:modId xmlns:p14="http://schemas.microsoft.com/office/powerpoint/2010/main" xmlns="" val="473706840"/>
              </p:ext>
            </p:extLst>
          </p:nvPr>
        </p:nvGraphicFramePr>
        <p:xfrm>
          <a:off x="1043608" y="1988840"/>
          <a:ext cx="7657138" cy="42262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4 - Εικόνα" descr="Στιγμιότυπο οθόνης 2024-04-07 094618-depositphotos-bgremover.png"/>
          <p:cNvPicPr>
            <a:picLocks noChangeAspect="1"/>
          </p:cNvPicPr>
          <p:nvPr/>
        </p:nvPicPr>
        <p:blipFill>
          <a:blip r:embed="rId6"/>
          <a:stretch>
            <a:fillRect/>
          </a:stretch>
        </p:blipFill>
        <p:spPr>
          <a:xfrm>
            <a:off x="500034" y="4357694"/>
            <a:ext cx="1943100" cy="1988820"/>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643042" y="5072074"/>
            <a:ext cx="6429420" cy="584775"/>
          </a:xfrm>
          <a:prstGeom prst="rect">
            <a:avLst/>
          </a:prstGeom>
        </p:spPr>
        <p:txBody>
          <a:bodyPr wrap="square">
            <a:spAutoFit/>
          </a:bodyPr>
          <a:lstStyle/>
          <a:p>
            <a:r>
              <a:rPr lang="el-GR" sz="3200" dirty="0">
                <a:latin typeface="+mn-lt"/>
              </a:rPr>
              <a:t>Σας ευχαριστώ για την προσοχή </a:t>
            </a:r>
            <a:r>
              <a:rPr lang="el-GR" sz="3200" dirty="0" smtClean="0">
                <a:latin typeface="+mn-lt"/>
              </a:rPr>
              <a:t>σας!</a:t>
            </a:r>
            <a:endParaRPr lang="el-GR" sz="3200" dirty="0">
              <a:latin typeface="+mn-lt"/>
            </a:endParaRPr>
          </a:p>
        </p:txBody>
      </p:sp>
      <p:sp>
        <p:nvSpPr>
          <p:cNvPr id="6" name="5 - TextBox"/>
          <p:cNvSpPr txBox="1"/>
          <p:nvPr/>
        </p:nvSpPr>
        <p:spPr>
          <a:xfrm>
            <a:off x="2285984" y="571480"/>
            <a:ext cx="4929222" cy="646331"/>
          </a:xfrm>
          <a:prstGeom prst="rect">
            <a:avLst/>
          </a:prstGeom>
          <a:noFill/>
        </p:spPr>
        <p:txBody>
          <a:bodyPr wrap="square" rtlCol="0">
            <a:spAutoFit/>
          </a:bodyPr>
          <a:lstStyle/>
          <a:p>
            <a:pPr algn="ctr"/>
            <a:r>
              <a:rPr lang="el-GR" sz="3600" b="1" dirty="0" smtClean="0">
                <a:effectLst>
                  <a:outerShdw blurRad="38100" dist="38100" dir="2700000" algn="tl">
                    <a:srgbClr val="000000">
                      <a:alpha val="43137"/>
                    </a:srgbClr>
                  </a:outerShdw>
                </a:effectLst>
                <a:latin typeface="+mj-lt"/>
              </a:rPr>
              <a:t>Τέλος Παρουσίασης</a:t>
            </a:r>
            <a:endParaRPr lang="el-GR" sz="3600" dirty="0">
              <a:latin typeface="+mj-lt"/>
            </a:endParaRPr>
          </a:p>
        </p:txBody>
      </p:sp>
      <p:pic>
        <p:nvPicPr>
          <p:cNvPr id="5" name="4 - Εικόνα" descr="cropped-images-1.jpg"/>
          <p:cNvPicPr>
            <a:picLocks noChangeAspect="1"/>
          </p:cNvPicPr>
          <p:nvPr/>
        </p:nvPicPr>
        <p:blipFill>
          <a:blip r:embed="rId2"/>
          <a:stretch>
            <a:fillRect/>
          </a:stretch>
        </p:blipFill>
        <p:spPr>
          <a:xfrm>
            <a:off x="714348" y="1500174"/>
            <a:ext cx="7929618" cy="3064206"/>
          </a:xfrm>
          <a:prstGeom prst="rect">
            <a:avLst/>
          </a:prstGeom>
        </p:spPr>
      </p:pic>
    </p:spTree>
    <p:extLst>
      <p:ext uri="{BB962C8B-B14F-4D97-AF65-F5344CB8AC3E}">
        <p14:creationId xmlns="" xmlns:p14="http://schemas.microsoft.com/office/powerpoint/2010/main" val="10261208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1. Σκοπός </a:t>
            </a:r>
            <a:endParaRPr lang="el-GR" sz="3600" b="1" dirty="0"/>
          </a:p>
        </p:txBody>
      </p:sp>
      <p:sp>
        <p:nvSpPr>
          <p:cNvPr id="4" name="9 - Ορθογώνιο"/>
          <p:cNvSpPr/>
          <p:nvPr/>
        </p:nvSpPr>
        <p:spPr>
          <a:xfrm>
            <a:off x="827584" y="1357298"/>
            <a:ext cx="7602068" cy="4267082"/>
          </a:xfrm>
          <a:prstGeom prst="rect">
            <a:avLst/>
          </a:prstGeom>
        </p:spPr>
        <p:txBody>
          <a:bodyPr wrap="square">
            <a:spAutoFit/>
          </a:bodyPr>
          <a:lstStyle/>
          <a:p>
            <a:pPr marL="457200" indent="-457200"/>
            <a:endParaRPr lang="el-GR" sz="1400" b="1" dirty="0" smtClean="0">
              <a:latin typeface="+mn-lt"/>
            </a:endParaRPr>
          </a:p>
          <a:p>
            <a:pPr marL="457200" indent="-457200">
              <a:buFont typeface="Arial" panose="020B0604020202020204" pitchFamily="34" charset="0"/>
              <a:buChar char="•"/>
            </a:pPr>
            <a:r>
              <a:rPr lang="el-GR" b="1" dirty="0" smtClean="0"/>
              <a:t>Σκοπός της εργασίας ήταν ο </a:t>
            </a:r>
            <a:r>
              <a:rPr lang="el-GR" b="1" dirty="0" smtClean="0">
                <a:solidFill>
                  <a:srgbClr val="0070C0"/>
                </a:solidFill>
              </a:rPr>
              <a:t>σχεδιασμός</a:t>
            </a:r>
            <a:r>
              <a:rPr lang="el-GR" b="1" dirty="0" smtClean="0"/>
              <a:t>, η </a:t>
            </a:r>
            <a:r>
              <a:rPr lang="el-GR" b="1" dirty="0" smtClean="0">
                <a:solidFill>
                  <a:srgbClr val="0070C0"/>
                </a:solidFill>
              </a:rPr>
              <a:t>δημιουργία </a:t>
            </a:r>
            <a:r>
              <a:rPr lang="el-GR" b="1" dirty="0" smtClean="0"/>
              <a:t>και η </a:t>
            </a:r>
            <a:r>
              <a:rPr lang="el-GR" b="1" dirty="0" smtClean="0">
                <a:solidFill>
                  <a:srgbClr val="0070C0"/>
                </a:solidFill>
              </a:rPr>
              <a:t>υλοποίηση </a:t>
            </a:r>
            <a:r>
              <a:rPr lang="el-GR" b="1" dirty="0" smtClean="0">
                <a:solidFill>
                  <a:schemeClr val="accent6">
                    <a:lumMod val="75000"/>
                  </a:schemeClr>
                </a:solidFill>
              </a:rPr>
              <a:t>ολοκληρωμένης παρέμβασης</a:t>
            </a:r>
            <a:r>
              <a:rPr lang="el-GR" b="1" dirty="0" smtClean="0"/>
              <a:t>, συμπληρωματικής σχολικής ΕξΑΕ με τη χρήση </a:t>
            </a:r>
            <a:r>
              <a:rPr lang="el-GR" b="1" dirty="0" smtClean="0">
                <a:solidFill>
                  <a:srgbClr val="C00000"/>
                </a:solidFill>
              </a:rPr>
              <a:t>διαδραστικού εκπαιδευτικού υλικού</a:t>
            </a:r>
            <a:r>
              <a:rPr lang="el-GR" b="1" dirty="0" smtClean="0"/>
              <a:t> σε μαθητές της Στ΄ Δημοτικού, με θέμα "Η βιολογία της μέλισσας", στο πλαίσιο του μαθήματος της Φυσικής, βάση τη μεθοδολογία της εξ αποστάσεως εκπαίδευσης και τις αρχές σχεδιασμού ΕΥ που έχουν προταθεί από τους θεωρητικούς του πεδίου.</a:t>
            </a:r>
            <a:endParaRPr lang="el-GR" dirty="0" smtClean="0"/>
          </a:p>
          <a:p>
            <a:pPr marL="457200" indent="-457200">
              <a:buFont typeface="Arial" panose="020B0604020202020204" pitchFamily="34" charset="0"/>
              <a:buChar char="•"/>
            </a:pPr>
            <a:endParaRPr lang="el-GR" sz="3200" dirty="0"/>
          </a:p>
        </p:txBody>
      </p:sp>
      <p:pic>
        <p:nvPicPr>
          <p:cNvPr id="5" name="4 - Εικόνα" descr="Στιγμιότυπο οθόνης 2024-04-16 165246-depositphotos-bgremover.png"/>
          <p:cNvPicPr>
            <a:picLocks noChangeAspect="1"/>
          </p:cNvPicPr>
          <p:nvPr/>
        </p:nvPicPr>
        <p:blipFill>
          <a:blip r:embed="rId2"/>
          <a:stretch>
            <a:fillRect/>
          </a:stretch>
        </p:blipFill>
        <p:spPr>
          <a:xfrm>
            <a:off x="7482127" y="4786322"/>
            <a:ext cx="1661873" cy="1857388"/>
          </a:xfrm>
          <a:prstGeom prst="rect">
            <a:avLst/>
          </a:prstGeom>
        </p:spPr>
      </p:pic>
    </p:spTree>
    <p:extLst>
      <p:ext uri="{BB962C8B-B14F-4D97-AF65-F5344CB8AC3E}">
        <p14:creationId xmlns="" xmlns:p14="http://schemas.microsoft.com/office/powerpoint/2010/main" val="6726484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1357290" y="365127"/>
            <a:ext cx="7158060" cy="1075390"/>
          </a:xfrm>
        </p:spPr>
        <p:txBody>
          <a:bodyPr>
            <a:normAutofit/>
          </a:bodyPr>
          <a:lstStyle/>
          <a:p>
            <a:r>
              <a:rPr lang="el-GR" sz="3600" dirty="0" smtClean="0"/>
              <a:t>2. Συνεισφορά της διπλωματικής</a:t>
            </a:r>
            <a:endParaRPr lang="el-GR" sz="3600" dirty="0"/>
          </a:p>
        </p:txBody>
      </p:sp>
      <p:grpSp>
        <p:nvGrpSpPr>
          <p:cNvPr id="4" name="3 - Ομάδα"/>
          <p:cNvGrpSpPr/>
          <p:nvPr/>
        </p:nvGrpSpPr>
        <p:grpSpPr>
          <a:xfrm>
            <a:off x="1000100" y="1285860"/>
            <a:ext cx="1785949" cy="1714513"/>
            <a:chOff x="1" y="-1"/>
            <a:chExt cx="1774526" cy="1837075"/>
          </a:xfrm>
          <a:solidFill>
            <a:schemeClr val="accent1">
              <a:lumMod val="75000"/>
            </a:schemeClr>
          </a:solidFill>
          <a:scene3d>
            <a:camera prst="orthographicFront"/>
            <a:lightRig rig="threePt" dir="t"/>
          </a:scene3d>
        </p:grpSpPr>
        <p:sp>
          <p:nvSpPr>
            <p:cNvPr id="5" name="4 - Διάγραμμα ροής: Εναλλακτική διεργασία"/>
            <p:cNvSpPr/>
            <p:nvPr/>
          </p:nvSpPr>
          <p:spPr>
            <a:xfrm rot="16200000">
              <a:off x="-31274" y="31274"/>
              <a:ext cx="1837075" cy="1774526"/>
            </a:xfrm>
            <a:prstGeom prst="flowChartAlternateProcess">
              <a:avLst/>
            </a:prstGeom>
            <a:grp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 name="Διάγραμμα ροής: Εναλλακτική διεργασία 4"/>
            <p:cNvSpPr/>
            <p:nvPr/>
          </p:nvSpPr>
          <p:spPr>
            <a:xfrm rot="21600000">
              <a:off x="86623" y="86623"/>
              <a:ext cx="1601280" cy="1663829"/>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14300" tIns="324000" rIns="114300" bIns="0" numCol="1" spcCol="1270" anchor="t" anchorCtr="0">
              <a:noAutofit/>
            </a:bodyPr>
            <a:lstStyle/>
            <a:p>
              <a:pPr lvl="0" algn="ctr" defTabSz="800100">
                <a:lnSpc>
                  <a:spcPct val="90000"/>
                </a:lnSpc>
                <a:spcBef>
                  <a:spcPct val="0"/>
                </a:spcBef>
                <a:spcAft>
                  <a:spcPct val="35000"/>
                </a:spcAft>
              </a:pPr>
              <a:r>
                <a:rPr lang="el-GR" sz="18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Εκπαιδευτική</a:t>
              </a:r>
              <a:endParaRPr lang="en-GB" sz="18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7" name="6 - Ομάδα"/>
          <p:cNvGrpSpPr/>
          <p:nvPr/>
        </p:nvGrpSpPr>
        <p:grpSpPr>
          <a:xfrm>
            <a:off x="2928926" y="1285860"/>
            <a:ext cx="1774526" cy="1765637"/>
            <a:chOff x="1915717" y="-1"/>
            <a:chExt cx="1774526" cy="1837075"/>
          </a:xfrm>
          <a:solidFill>
            <a:schemeClr val="accent6">
              <a:lumMod val="75000"/>
            </a:schemeClr>
          </a:solidFill>
          <a:scene3d>
            <a:camera prst="orthographicFront"/>
            <a:lightRig rig="threePt" dir="t"/>
          </a:scene3d>
        </p:grpSpPr>
        <p:sp>
          <p:nvSpPr>
            <p:cNvPr id="8" name="7 - Διάγραμμα ροής: Εναλλακτική διεργασία"/>
            <p:cNvSpPr/>
            <p:nvPr/>
          </p:nvSpPr>
          <p:spPr>
            <a:xfrm rot="16200000">
              <a:off x="1884442" y="31274"/>
              <a:ext cx="1837075" cy="1774526"/>
            </a:xfrm>
            <a:prstGeom prst="flowChartAlternateProcess">
              <a:avLst/>
            </a:prstGeom>
            <a:grp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9" name="Διάγραμμα ροής: Εναλλακτική διεργασία 4"/>
            <p:cNvSpPr/>
            <p:nvPr/>
          </p:nvSpPr>
          <p:spPr>
            <a:xfrm rot="21600000">
              <a:off x="2002339" y="86623"/>
              <a:ext cx="1601280" cy="1663829"/>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7000" tIns="324000" rIns="127000" bIns="0" numCol="1" spcCol="1270" anchor="t" anchorCtr="0">
              <a:noAutofit/>
            </a:bodyPr>
            <a:lstStyle/>
            <a:p>
              <a:pPr lvl="0" algn="ctr" defTabSz="889000">
                <a:lnSpc>
                  <a:spcPct val="90000"/>
                </a:lnSpc>
                <a:spcBef>
                  <a:spcPct val="0"/>
                </a:spcBef>
                <a:spcAft>
                  <a:spcPct val="35000"/>
                </a:spcAft>
              </a:pPr>
              <a:r>
                <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Ερευνητική</a:t>
              </a:r>
              <a:endParaRPr lang="en-GB"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10" name="9 - Ομάδα"/>
          <p:cNvGrpSpPr/>
          <p:nvPr/>
        </p:nvGrpSpPr>
        <p:grpSpPr>
          <a:xfrm>
            <a:off x="4857752" y="1285860"/>
            <a:ext cx="1785950" cy="1765637"/>
            <a:chOff x="3787924" y="-1"/>
            <a:chExt cx="1774526" cy="1837075"/>
          </a:xfrm>
          <a:scene3d>
            <a:camera prst="orthographicFront"/>
            <a:lightRig rig="threePt" dir="t"/>
          </a:scene3d>
        </p:grpSpPr>
        <p:sp>
          <p:nvSpPr>
            <p:cNvPr id="11" name="10 - Διάγραμμα ροής: Εναλλακτική διεργασία"/>
            <p:cNvSpPr/>
            <p:nvPr/>
          </p:nvSpPr>
          <p:spPr>
            <a:xfrm rot="16200000">
              <a:off x="3756649" y="31274"/>
              <a:ext cx="1837075" cy="1774526"/>
            </a:xfrm>
            <a:prstGeom prst="flowChartAlternateProcess">
              <a:avLst/>
            </a:prstGeom>
            <a:solidFill>
              <a:schemeClr val="accent4">
                <a:lumMod val="75000"/>
              </a:schemeClr>
            </a:soli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2" name="Διάγραμμα ροής: Εναλλακτική διεργασία 4"/>
            <p:cNvSpPr/>
            <p:nvPr/>
          </p:nvSpPr>
          <p:spPr>
            <a:xfrm rot="21600000">
              <a:off x="3874546" y="86623"/>
              <a:ext cx="1601280" cy="166382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7000" tIns="324000" rIns="127000" bIns="0" numCol="1" spcCol="1270" anchor="t" anchorCtr="0">
              <a:noAutofit/>
            </a:bodyPr>
            <a:lstStyle/>
            <a:p>
              <a:pPr lvl="0" algn="ctr" defTabSz="889000">
                <a:lnSpc>
                  <a:spcPct val="90000"/>
                </a:lnSpc>
                <a:spcBef>
                  <a:spcPct val="0"/>
                </a:spcBef>
                <a:spcAft>
                  <a:spcPct val="35000"/>
                </a:spcAft>
              </a:pPr>
              <a:r>
                <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Θεωρητική</a:t>
              </a:r>
              <a:endParaRPr lang="en-GB"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13" name="12 - Ομάδα"/>
          <p:cNvGrpSpPr/>
          <p:nvPr/>
        </p:nvGrpSpPr>
        <p:grpSpPr>
          <a:xfrm>
            <a:off x="6786578" y="1285860"/>
            <a:ext cx="1703088" cy="1765637"/>
            <a:chOff x="5726464" y="-1"/>
            <a:chExt cx="1774526" cy="1837075"/>
          </a:xfrm>
          <a:solidFill>
            <a:schemeClr val="bg2">
              <a:lumMod val="50000"/>
            </a:schemeClr>
          </a:solidFill>
          <a:scene3d>
            <a:camera prst="orthographicFront"/>
            <a:lightRig rig="threePt" dir="t"/>
          </a:scene3d>
        </p:grpSpPr>
        <p:sp>
          <p:nvSpPr>
            <p:cNvPr id="14" name="13 - Διάγραμμα ροής: Εναλλακτική διεργασία"/>
            <p:cNvSpPr/>
            <p:nvPr/>
          </p:nvSpPr>
          <p:spPr>
            <a:xfrm rot="16200000">
              <a:off x="5695189" y="31274"/>
              <a:ext cx="1837075" cy="1774526"/>
            </a:xfrm>
            <a:prstGeom prst="flowChartAlternateProcess">
              <a:avLst/>
            </a:prstGeom>
            <a:grp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Διάγραμμα ροής: Εναλλακτική διεργασία 4"/>
            <p:cNvSpPr/>
            <p:nvPr/>
          </p:nvSpPr>
          <p:spPr>
            <a:xfrm rot="21600000">
              <a:off x="5813086" y="86623"/>
              <a:ext cx="1601280" cy="1663829"/>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7000" tIns="324000" rIns="127000" bIns="0" numCol="1" spcCol="1270" anchor="t" anchorCtr="0">
              <a:noAutofit/>
            </a:bodyPr>
            <a:lstStyle/>
            <a:p>
              <a:pPr lvl="0" algn="ctr" defTabSz="889000">
                <a:lnSpc>
                  <a:spcPct val="90000"/>
                </a:lnSpc>
                <a:spcBef>
                  <a:spcPct val="0"/>
                </a:spcBef>
                <a:spcAft>
                  <a:spcPct val="35000"/>
                </a:spcAft>
              </a:pPr>
              <a:r>
                <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Κοινωνική</a:t>
              </a:r>
              <a:endParaRPr lang="en-GB"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16" name="15 - Ομάδα"/>
          <p:cNvGrpSpPr/>
          <p:nvPr/>
        </p:nvGrpSpPr>
        <p:grpSpPr>
          <a:xfrm>
            <a:off x="785786" y="3286124"/>
            <a:ext cx="8072494" cy="653438"/>
            <a:chOff x="0" y="1172"/>
            <a:chExt cx="7929618" cy="653438"/>
          </a:xfrm>
          <a:solidFill>
            <a:schemeClr val="accent1">
              <a:lumMod val="75000"/>
            </a:schemeClr>
          </a:solidFill>
          <a:scene3d>
            <a:camera prst="orthographicFront"/>
            <a:lightRig rig="threePt" dir="t"/>
          </a:scene3d>
        </p:grpSpPr>
        <p:sp>
          <p:nvSpPr>
            <p:cNvPr id="17" name="16 - Στρογγυλεμένο ορθογώνιο"/>
            <p:cNvSpPr/>
            <p:nvPr/>
          </p:nvSpPr>
          <p:spPr>
            <a:xfrm>
              <a:off x="0" y="1172"/>
              <a:ext cx="7929618" cy="653438"/>
            </a:xfrm>
            <a:prstGeom prst="roundRect">
              <a:avLst/>
            </a:prstGeom>
            <a:grpFill/>
            <a:effectLst>
              <a:outerShdw blurRad="50800" dist="38100" dir="2700000" algn="tl" rotWithShape="0">
                <a:schemeClr val="bg1">
                  <a:alpha val="40000"/>
                </a:schemeClr>
              </a:outerShdw>
            </a:effectLst>
            <a:sp3d>
              <a:bevelT prst="slope"/>
            </a:sp3d>
          </p:spPr>
          <p:style>
            <a:lnRef idx="2">
              <a:schemeClr val="lt1">
                <a:hueOff val="0"/>
                <a:satOff val="0"/>
                <a:lumOff val="0"/>
                <a:alphaOff val="0"/>
              </a:schemeClr>
            </a:lnRef>
            <a:fillRef idx="1">
              <a:scrgbClr r="0" g="0" b="0"/>
            </a:fillRef>
            <a:effectRef idx="0">
              <a:scrgbClr r="0" g="0" b="0"/>
            </a:effectRef>
            <a:fontRef idx="minor">
              <a:schemeClr val="lt1"/>
            </a:fontRef>
          </p:style>
        </p:sp>
        <p:sp>
          <p:nvSpPr>
            <p:cNvPr id="18" name="Στρογγυλεμένο ορθογώνιο 4"/>
            <p:cNvSpPr/>
            <p:nvPr/>
          </p:nvSpPr>
          <p:spPr>
            <a:xfrm>
              <a:off x="31898" y="33070"/>
              <a:ext cx="7865822" cy="589642"/>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l-GR" sz="2000" b="1" i="0" kern="1200" dirty="0" smtClean="0">
                  <a:effectLst>
                    <a:outerShdw blurRad="38100" dist="38100" dir="2700000" algn="tl">
                      <a:srgbClr val="000000">
                        <a:alpha val="43137"/>
                      </a:srgbClr>
                    </a:outerShdw>
                  </a:effectLst>
                </a:rPr>
                <a:t>Καλές πρακτικές για μια </a:t>
              </a:r>
              <a:r>
                <a:rPr lang="el-GR" sz="2000" b="1" i="0" kern="1200" dirty="0" smtClean="0">
                  <a:effectLst>
                    <a:outerShdw blurRad="38100" dist="38100" dir="2700000" algn="tl">
                      <a:srgbClr val="000000">
                        <a:alpha val="43137"/>
                      </a:srgbClr>
                    </a:outerShdw>
                  </a:effectLst>
                </a:rPr>
                <a:t>ολοκληρωμένη </a:t>
              </a:r>
              <a:r>
                <a:rPr lang="el-GR" sz="2000" b="1" i="0" kern="1200" dirty="0" smtClean="0">
                  <a:effectLst>
                    <a:outerShdw blurRad="38100" dist="38100" dir="2700000" algn="tl">
                      <a:srgbClr val="000000">
                        <a:alpha val="43137"/>
                      </a:srgbClr>
                    </a:outerShdw>
                  </a:effectLst>
                </a:rPr>
                <a:t>παρέμβαση σχολικής ΕξΑΕ σε μαθητές Δημοτικού</a:t>
              </a:r>
              <a:endParaRPr lang="en-GB" sz="2000" b="1" i="0" kern="1200" dirty="0">
                <a:effectLst>
                  <a:outerShdw blurRad="38100" dist="38100" dir="2700000" algn="tl">
                    <a:srgbClr val="000000">
                      <a:alpha val="43137"/>
                    </a:srgbClr>
                  </a:outerShdw>
                </a:effectLst>
              </a:endParaRPr>
            </a:p>
          </p:txBody>
        </p:sp>
      </p:grpSp>
      <p:grpSp>
        <p:nvGrpSpPr>
          <p:cNvPr id="20" name="19 - Ομάδα"/>
          <p:cNvGrpSpPr/>
          <p:nvPr/>
        </p:nvGrpSpPr>
        <p:grpSpPr>
          <a:xfrm>
            <a:off x="785786" y="4000504"/>
            <a:ext cx="8072494" cy="716373"/>
            <a:chOff x="0" y="660315"/>
            <a:chExt cx="7929618" cy="573497"/>
          </a:xfrm>
          <a:scene3d>
            <a:camera prst="orthographicFront"/>
            <a:lightRig rig="threePt" dir="t"/>
          </a:scene3d>
        </p:grpSpPr>
        <p:sp>
          <p:nvSpPr>
            <p:cNvPr id="21" name="20 - Στρογγυλεμένο ορθογώνιο"/>
            <p:cNvSpPr/>
            <p:nvPr/>
          </p:nvSpPr>
          <p:spPr>
            <a:xfrm>
              <a:off x="0" y="660315"/>
              <a:ext cx="7929618" cy="573497"/>
            </a:xfrm>
            <a:prstGeom prst="roundRect">
              <a:avLst/>
            </a:prstGeom>
            <a:solidFill>
              <a:srgbClr val="61953D"/>
            </a:solidFill>
            <a:effectLst>
              <a:innerShdw blurRad="114300">
                <a:prstClr val="black"/>
              </a:innerShdw>
            </a:effectLst>
            <a:sp3d>
              <a:bevelT prst="slope"/>
            </a:sp3d>
          </p:spPr>
          <p:style>
            <a:lnRef idx="2">
              <a:schemeClr val="lt1">
                <a:hueOff val="0"/>
                <a:satOff val="0"/>
                <a:lumOff val="0"/>
                <a:alphaOff val="0"/>
              </a:schemeClr>
            </a:lnRef>
            <a:fillRef idx="1">
              <a:scrgbClr r="0" g="0" b="0"/>
            </a:fillRef>
            <a:effectRef idx="0">
              <a:scrgbClr r="0" g="0" b="0"/>
            </a:effectRef>
            <a:fontRef idx="minor">
              <a:schemeClr val="lt1"/>
            </a:fontRef>
          </p:style>
        </p:sp>
        <p:sp>
          <p:nvSpPr>
            <p:cNvPr id="22" name="Στρογγυλεμένο ορθογώνιο 4"/>
            <p:cNvSpPr/>
            <p:nvPr/>
          </p:nvSpPr>
          <p:spPr>
            <a:xfrm>
              <a:off x="27996" y="688311"/>
              <a:ext cx="7901622" cy="472070"/>
            </a:xfrm>
            <a:prstGeom prst="rect">
              <a:avLst/>
            </a:prstGeom>
            <a:solidFill>
              <a:schemeClr val="accent6">
                <a:lumMod val="75000"/>
              </a:schemeClr>
            </a:solidFill>
            <a:sp3d/>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l-GR" sz="2000" b="1" i="0" kern="1200" dirty="0" smtClean="0">
                  <a:solidFill>
                    <a:schemeClr val="bg1"/>
                  </a:solidFill>
                  <a:effectLst>
                    <a:outerShdw blurRad="38100" dist="38100" dir="2700000" algn="tl">
                      <a:srgbClr val="000000">
                        <a:alpha val="43137"/>
                      </a:srgbClr>
                    </a:outerShdw>
                  </a:effectLst>
                </a:rPr>
                <a:t>Εμπλουτισμός  της ερευνητικής  βιβλιογραφίας για το ΕΥ σε </a:t>
              </a:r>
              <a:r>
                <a:rPr lang="en-US" sz="2000" b="1" i="0" kern="1200" dirty="0" smtClean="0">
                  <a:solidFill>
                    <a:schemeClr val="bg1"/>
                  </a:solidFill>
                  <a:effectLst>
                    <a:outerShdw blurRad="38100" dist="38100" dir="2700000" algn="tl">
                      <a:srgbClr val="000000">
                        <a:alpha val="43137"/>
                      </a:srgbClr>
                    </a:outerShdw>
                  </a:effectLst>
                </a:rPr>
                <a:t>e-Learning </a:t>
              </a:r>
              <a:r>
                <a:rPr lang="el-GR" sz="2000" b="1" i="0" kern="1200" dirty="0" smtClean="0">
                  <a:solidFill>
                    <a:schemeClr val="bg1"/>
                  </a:solidFill>
                  <a:effectLst>
                    <a:outerShdw blurRad="38100" dist="38100" dir="2700000" algn="tl">
                      <a:srgbClr val="000000">
                        <a:alpha val="43137"/>
                      </a:srgbClr>
                    </a:outerShdw>
                  </a:effectLst>
                </a:rPr>
                <a:t>περιβάλλοντα</a:t>
              </a:r>
            </a:p>
          </p:txBody>
        </p:sp>
      </p:grpSp>
      <p:grpSp>
        <p:nvGrpSpPr>
          <p:cNvPr id="23" name="22 - Ομάδα"/>
          <p:cNvGrpSpPr/>
          <p:nvPr/>
        </p:nvGrpSpPr>
        <p:grpSpPr>
          <a:xfrm>
            <a:off x="785786" y="4786322"/>
            <a:ext cx="8072494" cy="621045"/>
            <a:chOff x="0" y="1247414"/>
            <a:chExt cx="7929618" cy="621045"/>
          </a:xfrm>
          <a:scene3d>
            <a:camera prst="orthographicFront"/>
            <a:lightRig rig="threePt" dir="t"/>
          </a:scene3d>
        </p:grpSpPr>
        <p:sp>
          <p:nvSpPr>
            <p:cNvPr id="24" name="23 - Στρογγυλεμένο ορθογώνιο"/>
            <p:cNvSpPr/>
            <p:nvPr/>
          </p:nvSpPr>
          <p:spPr>
            <a:xfrm>
              <a:off x="0" y="1247414"/>
              <a:ext cx="7929618" cy="621045"/>
            </a:xfrm>
            <a:prstGeom prst="roundRect">
              <a:avLst/>
            </a:prstGeom>
            <a:solidFill>
              <a:srgbClr val="EB7321"/>
            </a:solidFill>
            <a:effectLst>
              <a:innerShdw blurRad="114300">
                <a:prstClr val="black"/>
              </a:innerShdw>
            </a:effectLst>
            <a:sp3d>
              <a:bevelT prst="slope"/>
            </a:sp3d>
          </p:spPr>
          <p:style>
            <a:lnRef idx="2">
              <a:schemeClr val="lt1">
                <a:hueOff val="0"/>
                <a:satOff val="0"/>
                <a:lumOff val="0"/>
                <a:alphaOff val="0"/>
              </a:schemeClr>
            </a:lnRef>
            <a:fillRef idx="1">
              <a:scrgbClr r="0" g="0" b="0"/>
            </a:fillRef>
            <a:effectRef idx="0">
              <a:scrgbClr r="0" g="0" b="0"/>
            </a:effectRef>
            <a:fontRef idx="minor">
              <a:schemeClr val="lt1"/>
            </a:fontRef>
          </p:style>
        </p:sp>
        <p:sp>
          <p:nvSpPr>
            <p:cNvPr id="25" name="Στρογγυλεμένο ορθογώνιο 4"/>
            <p:cNvSpPr/>
            <p:nvPr/>
          </p:nvSpPr>
          <p:spPr>
            <a:xfrm>
              <a:off x="30317" y="1277731"/>
              <a:ext cx="7868984" cy="560411"/>
            </a:xfrm>
            <a:prstGeom prst="rect">
              <a:avLst/>
            </a:prstGeom>
            <a:solidFill>
              <a:schemeClr val="accent4">
                <a:lumMod val="75000"/>
              </a:schemeClr>
            </a:solidFill>
            <a:sp3d/>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l-GR" sz="2000" b="1" dirty="0" smtClean="0">
                  <a:solidFill>
                    <a:schemeClr val="bg1"/>
                  </a:solidFill>
                  <a:effectLst>
                    <a:outerShdw blurRad="38100" dist="38100" dir="2700000" algn="tl">
                      <a:srgbClr val="000000">
                        <a:alpha val="43137"/>
                      </a:srgbClr>
                    </a:outerShdw>
                  </a:effectLst>
                </a:rPr>
                <a:t>Δημιουργία ενός εναλλακτικού τρόπου</a:t>
              </a:r>
              <a:r>
                <a:rPr lang="el-GR" sz="2000" b="1" i="0" kern="1200" dirty="0" smtClean="0">
                  <a:solidFill>
                    <a:schemeClr val="bg1"/>
                  </a:solidFill>
                  <a:effectLst>
                    <a:outerShdw blurRad="38100" dist="38100" dir="2700000" algn="tl">
                      <a:srgbClr val="000000">
                        <a:alpha val="43137"/>
                      </a:srgbClr>
                    </a:outerShdw>
                  </a:effectLst>
                </a:rPr>
                <a:t> προσέγγισης της εκπαιδευτικής διαδικασίας </a:t>
              </a:r>
              <a:endParaRPr lang="en-GB" sz="2000" b="1" i="0" kern="1200" dirty="0">
                <a:solidFill>
                  <a:schemeClr val="bg1"/>
                </a:solidFill>
                <a:effectLst>
                  <a:outerShdw blurRad="38100" dist="38100" dir="2700000" algn="tl">
                    <a:srgbClr val="000000">
                      <a:alpha val="43137"/>
                    </a:srgbClr>
                  </a:outerShdw>
                </a:effectLst>
              </a:endParaRPr>
            </a:p>
          </p:txBody>
        </p:sp>
      </p:grpSp>
      <p:grpSp>
        <p:nvGrpSpPr>
          <p:cNvPr id="26" name="25 - Ομάδα"/>
          <p:cNvGrpSpPr/>
          <p:nvPr/>
        </p:nvGrpSpPr>
        <p:grpSpPr>
          <a:xfrm>
            <a:off x="785786" y="5500702"/>
            <a:ext cx="8072494" cy="785821"/>
            <a:chOff x="0" y="2006579"/>
            <a:chExt cx="8000418" cy="556805"/>
          </a:xfrm>
          <a:solidFill>
            <a:schemeClr val="bg2">
              <a:lumMod val="50000"/>
            </a:schemeClr>
          </a:solidFill>
          <a:scene3d>
            <a:camera prst="orthographicFront"/>
            <a:lightRig rig="threePt" dir="t"/>
          </a:scene3d>
        </p:grpSpPr>
        <p:sp>
          <p:nvSpPr>
            <p:cNvPr id="27" name="26 - Στρογγυλεμένο ορθογώνιο"/>
            <p:cNvSpPr/>
            <p:nvPr/>
          </p:nvSpPr>
          <p:spPr>
            <a:xfrm>
              <a:off x="0" y="2006579"/>
              <a:ext cx="8000418" cy="556805"/>
            </a:xfrm>
            <a:prstGeom prst="roundRect">
              <a:avLst/>
            </a:prstGeom>
            <a:grpFill/>
            <a:effectLst>
              <a:outerShdw blurRad="50800" dist="38100" dir="2700000" algn="tl" rotWithShape="0">
                <a:prstClr val="black">
                  <a:alpha val="40000"/>
                </a:prstClr>
              </a:outerShdw>
            </a:effectLst>
            <a:sp3d>
              <a:bevelT prst="slope"/>
            </a:sp3d>
          </p:spPr>
          <p:style>
            <a:lnRef idx="2">
              <a:schemeClr val="lt1">
                <a:hueOff val="0"/>
                <a:satOff val="0"/>
                <a:lumOff val="0"/>
                <a:alphaOff val="0"/>
              </a:schemeClr>
            </a:lnRef>
            <a:fillRef idx="1">
              <a:scrgbClr r="0" g="0" b="0"/>
            </a:fillRef>
            <a:effectRef idx="0">
              <a:scrgbClr r="0" g="0" b="0"/>
            </a:effectRef>
            <a:fontRef idx="minor">
              <a:schemeClr val="lt1"/>
            </a:fontRef>
          </p:style>
        </p:sp>
        <p:sp>
          <p:nvSpPr>
            <p:cNvPr id="28" name="Στρογγυλεμένο ορθογώνιο 4"/>
            <p:cNvSpPr/>
            <p:nvPr/>
          </p:nvSpPr>
          <p:spPr>
            <a:xfrm>
              <a:off x="70800" y="2158434"/>
              <a:ext cx="7868984" cy="346097"/>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l-GR" sz="2000" b="1" kern="1200" dirty="0" smtClean="0">
                  <a:effectLst>
                    <a:outerShdw blurRad="38100" dist="38100" dir="2700000" algn="tl">
                      <a:srgbClr val="000000">
                        <a:alpha val="43137"/>
                      </a:srgbClr>
                    </a:outerShdw>
                  </a:effectLst>
                </a:rPr>
                <a:t>Παρουσίαση σε μαθητές Δημοτικού τη  ζωή της μέλισσας μέσω ΕΥ για την ΕξΑΕ και ανάδειξη της σημαντικότητάς της  </a:t>
              </a:r>
              <a:endParaRPr lang="en-GB" sz="2000" b="1" kern="1200" dirty="0">
                <a:effectLst>
                  <a:outerShdw blurRad="38100" dist="38100" dir="2700000" algn="tl">
                    <a:srgbClr val="000000">
                      <a:alpha val="43137"/>
                    </a:srgbClr>
                  </a:outerShdw>
                </a:effectLst>
              </a:endParaRPr>
            </a:p>
          </p:txBody>
        </p:sp>
      </p:grpSp>
      <p:pic>
        <p:nvPicPr>
          <p:cNvPr id="29" name="28 - Εικόνα" descr="Στιγμιότυπο οθόνης 2024-05-01 122608-depositphotos-bgremover.png"/>
          <p:cNvPicPr>
            <a:picLocks noChangeAspect="1"/>
          </p:cNvPicPr>
          <p:nvPr/>
        </p:nvPicPr>
        <p:blipFill>
          <a:blip r:embed="rId2" cstate="print"/>
          <a:stretch>
            <a:fillRect/>
          </a:stretch>
        </p:blipFill>
        <p:spPr>
          <a:xfrm>
            <a:off x="3214678" y="1785926"/>
            <a:ext cx="1255625" cy="1125836"/>
          </a:xfrm>
          <a:prstGeom prst="rect">
            <a:avLst/>
          </a:prstGeom>
        </p:spPr>
      </p:pic>
      <p:pic>
        <p:nvPicPr>
          <p:cNvPr id="30" name="Εικόνα 9">
            <a:extLst>
              <a:ext uri="{FF2B5EF4-FFF2-40B4-BE49-F238E27FC236}">
                <a16:creationId xmlns="" xmlns:a16="http://schemas.microsoft.com/office/drawing/2014/main" id="{BF8A8158-98E4-4615-ADDC-F774E34D1412}"/>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286380" y="2071678"/>
            <a:ext cx="896951" cy="772073"/>
          </a:xfrm>
          <a:prstGeom prst="rect">
            <a:avLst/>
          </a:prstGeom>
        </p:spPr>
      </p:pic>
      <p:pic>
        <p:nvPicPr>
          <p:cNvPr id="31" name="30 - Εικόνα" descr="αρχείο λήψης.jpg"/>
          <p:cNvPicPr>
            <a:picLocks noChangeAspect="1"/>
          </p:cNvPicPr>
          <p:nvPr/>
        </p:nvPicPr>
        <p:blipFill>
          <a:blip r:embed="rId4"/>
          <a:stretch>
            <a:fillRect/>
          </a:stretch>
        </p:blipFill>
        <p:spPr>
          <a:xfrm>
            <a:off x="1285852" y="2071678"/>
            <a:ext cx="1214446" cy="808159"/>
          </a:xfrm>
          <a:prstGeom prst="rect">
            <a:avLst/>
          </a:prstGeom>
        </p:spPr>
      </p:pic>
      <p:pic>
        <p:nvPicPr>
          <p:cNvPr id="32" name="31 - Εικόνα" descr="images.jpg"/>
          <p:cNvPicPr>
            <a:picLocks noChangeAspect="1"/>
          </p:cNvPicPr>
          <p:nvPr/>
        </p:nvPicPr>
        <p:blipFill>
          <a:blip r:embed="rId5"/>
          <a:stretch>
            <a:fillRect/>
          </a:stretch>
        </p:blipFill>
        <p:spPr>
          <a:xfrm>
            <a:off x="7143768" y="2143116"/>
            <a:ext cx="1021427" cy="63436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28728" y="620688"/>
            <a:ext cx="7391744" cy="576064"/>
          </a:xfrm>
        </p:spPr>
        <p:txBody>
          <a:bodyPr>
            <a:noAutofit/>
          </a:bodyPr>
          <a:lstStyle/>
          <a:p>
            <a:r>
              <a:rPr lang="el-GR" sz="3600" dirty="0"/>
              <a:t>3. Ερευνητικά Ερωτήματα </a:t>
            </a:r>
            <a:endParaRPr lang="el-GR" sz="3600" b="1" dirty="0"/>
          </a:p>
        </p:txBody>
      </p:sp>
      <p:sp>
        <p:nvSpPr>
          <p:cNvPr id="9217" name="Rectangle 1"/>
          <p:cNvSpPr>
            <a:spLocks noChangeArrowheads="1"/>
          </p:cNvSpPr>
          <p:nvPr/>
        </p:nvSpPr>
        <p:spPr bwMode="auto">
          <a:xfrm>
            <a:off x="1357290" y="1500174"/>
            <a:ext cx="714380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algn="l" defTabSz="914400" rtl="0" eaLnBrk="1" fontAlgn="base" latinLnBrk="0" hangingPunct="1">
              <a:lnSpc>
                <a:spcPct val="100000"/>
              </a:lnSpc>
              <a:spcBef>
                <a:spcPct val="0"/>
              </a:spcBef>
              <a:spcAft>
                <a:spcPct val="0"/>
              </a:spcAft>
              <a:buClrTx/>
              <a:buSzTx/>
              <a:buFont typeface="+mj-lt"/>
              <a:buAutoNum type="arabicPeriod"/>
              <a:tabLst/>
            </a:pPr>
            <a:r>
              <a:rPr kumimoji="0" lang="el-GR" sz="2000" b="1" i="0" u="none" strike="noStrike" cap="none" normalizeH="0" baseline="0" dirty="0" smtClean="0">
                <a:ln>
                  <a:noFill/>
                </a:ln>
                <a:solidFill>
                  <a:schemeClr val="tx1"/>
                </a:solidFill>
                <a:effectLst>
                  <a:outerShdw blurRad="38100" dist="38100" dir="2700000" algn="tl">
                    <a:srgbClr val="000000">
                      <a:alpha val="43137"/>
                    </a:srgbClr>
                  </a:outerShdw>
                </a:effectLst>
                <a:latin typeface="+mn-lt"/>
                <a:ea typeface="Calibri" pitchFamily="34" charset="0"/>
                <a:cs typeface="Times New Roman" pitchFamily="18" charset="0"/>
              </a:rPr>
              <a:t>Το εκπαιδευτικό υλικό είναι σχεδιασμένο σύμφωνα με </a:t>
            </a:r>
            <a:r>
              <a:rPr kumimoji="0" lang="el-GR" sz="2000" b="1" i="0" u="none" strike="noStrike" cap="none" normalizeH="0" baseline="0" dirty="0" smtClean="0">
                <a:ln>
                  <a:noFill/>
                </a:ln>
                <a:solidFill>
                  <a:srgbClr val="C00000"/>
                </a:solidFill>
                <a:effectLst>
                  <a:outerShdw blurRad="38100" dist="38100" dir="2700000" algn="tl">
                    <a:srgbClr val="000000">
                      <a:alpha val="43137"/>
                    </a:srgbClr>
                  </a:outerShdw>
                </a:effectLst>
                <a:latin typeface="+mn-lt"/>
                <a:ea typeface="Calibri" pitchFamily="34" charset="0"/>
                <a:cs typeface="Times New Roman" pitchFamily="18" charset="0"/>
              </a:rPr>
              <a:t>τις αρχές της Εξ Αποστάσεως Εκπαίδευσης;</a:t>
            </a:r>
          </a:p>
          <a:p>
            <a:pPr marL="2743200" lvl="5" indent="-457200" fontAlgn="base">
              <a:spcBef>
                <a:spcPct val="0"/>
              </a:spcBef>
              <a:spcAft>
                <a:spcPct val="0"/>
              </a:spcAft>
              <a:buFont typeface="+mj-lt"/>
              <a:buAutoNum type="arabicPeriod"/>
            </a:pPr>
            <a:endParaRPr lang="el-GR" sz="2000" b="1" dirty="0" smtClean="0">
              <a:effectLst>
                <a:outerShdw blurRad="38100" dist="38100" dir="2700000" algn="tl">
                  <a:srgbClr val="000000">
                    <a:alpha val="43137"/>
                  </a:srgbClr>
                </a:outerShdw>
              </a:effectLst>
              <a:latin typeface="+mn-lt"/>
              <a:ea typeface="Calibri" pitchFamily="34" charset="0"/>
              <a:cs typeface="Times New Roman" pitchFamily="18" charset="0"/>
            </a:endParaRPr>
          </a:p>
          <a:p>
            <a:pPr marL="457200" indent="-457200">
              <a:buFont typeface="+mj-lt"/>
              <a:buAutoNum type="arabicPeriod"/>
            </a:pPr>
            <a:r>
              <a:rPr lang="el-GR" sz="2000" b="1" dirty="0" smtClean="0">
                <a:effectLst>
                  <a:outerShdw blurRad="38100" dist="38100" dir="2700000" algn="tl">
                    <a:srgbClr val="000000">
                      <a:alpha val="43137"/>
                    </a:srgbClr>
                  </a:outerShdw>
                </a:effectLst>
                <a:latin typeface="+mn-lt"/>
              </a:rPr>
              <a:t>Διέπεται το εκπαιδευτικό υλικό από τις αρχές </a:t>
            </a:r>
            <a:r>
              <a:rPr lang="el-GR" sz="2000" b="1" dirty="0" smtClean="0">
                <a:solidFill>
                  <a:schemeClr val="accent5">
                    <a:lumMod val="75000"/>
                  </a:schemeClr>
                </a:solidFill>
                <a:effectLst>
                  <a:outerShdw blurRad="38100" dist="38100" dir="2700000" algn="tl">
                    <a:srgbClr val="000000">
                      <a:alpha val="43137"/>
                    </a:srgbClr>
                  </a:outerShdw>
                </a:effectLst>
                <a:latin typeface="+mn-lt"/>
              </a:rPr>
              <a:t>της Πολυμεσικής Μάθησης;</a:t>
            </a:r>
          </a:p>
          <a:p>
            <a:pPr marL="457200" marR="0" lvl="0" indent="-457200" algn="l" defTabSz="914400" rtl="0" eaLnBrk="1" fontAlgn="base" latinLnBrk="0" hangingPunct="1">
              <a:lnSpc>
                <a:spcPct val="100000"/>
              </a:lnSpc>
              <a:spcBef>
                <a:spcPct val="0"/>
              </a:spcBef>
              <a:spcAft>
                <a:spcPct val="0"/>
              </a:spcAft>
              <a:buClrTx/>
              <a:buSzTx/>
              <a:buFont typeface="+mj-lt"/>
              <a:buAutoNum type="arabicPeriod"/>
              <a:tabLst/>
            </a:pPr>
            <a:endParaRPr kumimoji="0" lang="el-GR" sz="2000" b="1" i="0" u="none" strike="noStrike" cap="none" normalizeH="0" baseline="0" dirty="0" smtClean="0">
              <a:ln>
                <a:noFill/>
              </a:ln>
              <a:solidFill>
                <a:schemeClr val="tx1"/>
              </a:solidFill>
              <a:effectLst>
                <a:outerShdw blurRad="38100" dist="38100" dir="2700000" algn="tl">
                  <a:srgbClr val="000000">
                    <a:alpha val="43137"/>
                  </a:srgbClr>
                </a:outerShdw>
              </a:effectLst>
              <a:latin typeface="+mn-lt"/>
              <a:cs typeface="Arial" pitchFamily="34" charset="0"/>
            </a:endParaRPr>
          </a:p>
          <a:p>
            <a:pPr marL="457200" indent="-457200">
              <a:buFont typeface="+mj-lt"/>
              <a:buAutoNum type="arabicPeriod"/>
            </a:pPr>
            <a:r>
              <a:rPr lang="el-GR" sz="2000" b="1" dirty="0" smtClean="0">
                <a:effectLst>
                  <a:outerShdw blurRad="38100" dist="38100" dir="2700000" algn="tl">
                    <a:srgbClr val="000000">
                      <a:alpha val="43137"/>
                    </a:srgbClr>
                  </a:outerShdw>
                </a:effectLst>
                <a:latin typeface="+mn-lt"/>
              </a:rPr>
              <a:t>Ποιες </a:t>
            </a:r>
            <a:r>
              <a:rPr lang="el-GR" sz="2000" b="1" dirty="0" smtClean="0">
                <a:solidFill>
                  <a:schemeClr val="accent4">
                    <a:lumMod val="75000"/>
                  </a:schemeClr>
                </a:solidFill>
                <a:effectLst>
                  <a:outerShdw blurRad="38100" dist="38100" dir="2700000" algn="tl">
                    <a:srgbClr val="000000">
                      <a:alpha val="43137"/>
                    </a:srgbClr>
                  </a:outerShdw>
                </a:effectLst>
                <a:latin typeface="+mn-lt"/>
              </a:rPr>
              <a:t>προδιαγραφές</a:t>
            </a:r>
            <a:r>
              <a:rPr lang="el-GR" sz="2000" b="1" dirty="0" smtClean="0">
                <a:effectLst>
                  <a:outerShdw blurRad="38100" dist="38100" dir="2700000" algn="tl">
                    <a:srgbClr val="000000">
                      <a:alpha val="43137"/>
                    </a:srgbClr>
                  </a:outerShdw>
                </a:effectLst>
                <a:latin typeface="+mn-lt"/>
              </a:rPr>
              <a:t> πληροί το </a:t>
            </a:r>
            <a:r>
              <a:rPr lang="el-GR" sz="2000" b="1" dirty="0" smtClean="0">
                <a:solidFill>
                  <a:schemeClr val="accent4">
                    <a:lumMod val="75000"/>
                  </a:schemeClr>
                </a:solidFill>
                <a:effectLst>
                  <a:outerShdw blurRad="38100" dist="38100" dir="2700000" algn="tl">
                    <a:srgbClr val="000000">
                      <a:alpha val="43137"/>
                    </a:srgbClr>
                  </a:outerShdw>
                </a:effectLst>
                <a:latin typeface="+mn-lt"/>
              </a:rPr>
              <a:t>εξ αποστάσεως εκπαιδευτικό υλικό </a:t>
            </a:r>
            <a:r>
              <a:rPr lang="el-GR" sz="2000" b="1" dirty="0" smtClean="0">
                <a:effectLst>
                  <a:outerShdw blurRad="38100" dist="38100" dir="2700000" algn="tl">
                    <a:srgbClr val="000000">
                      <a:alpha val="43137"/>
                    </a:srgbClr>
                  </a:outerShdw>
                </a:effectLst>
                <a:latin typeface="+mn-lt"/>
              </a:rPr>
              <a:t>που παρήχθη, για την εξ αποστάσεως εκπαίδευση μαθητών Στ΄ Δημοτικού σχετικά με την βιολογία της μέλισσας;</a:t>
            </a:r>
          </a:p>
          <a:p>
            <a:pPr marL="457200" marR="0" lvl="0" indent="-457200" algn="l" defTabSz="914400" rtl="0" eaLnBrk="1" fontAlgn="base" latinLnBrk="0" hangingPunct="1">
              <a:lnSpc>
                <a:spcPct val="100000"/>
              </a:lnSpc>
              <a:spcBef>
                <a:spcPct val="0"/>
              </a:spcBef>
              <a:spcAft>
                <a:spcPct val="0"/>
              </a:spcAft>
              <a:buClrTx/>
              <a:buSzTx/>
              <a:buFont typeface="+mj-lt"/>
              <a:buAutoNum type="arabicPeriod"/>
              <a:tabLst/>
            </a:pPr>
            <a:endParaRPr kumimoji="0" lang="el-GR" sz="2000" b="1" i="0" u="none" strike="noStrike" cap="none" normalizeH="0" baseline="0" dirty="0" smtClean="0">
              <a:ln>
                <a:noFill/>
              </a:ln>
              <a:solidFill>
                <a:schemeClr val="tx1"/>
              </a:solidFill>
              <a:effectLst>
                <a:outerShdw blurRad="38100" dist="38100" dir="2700000" algn="tl">
                  <a:srgbClr val="000000">
                    <a:alpha val="43137"/>
                  </a:srgbClr>
                </a:outerShdw>
              </a:effectLst>
              <a:latin typeface="+mn-lt"/>
              <a:cs typeface="Arial" pitchFamily="34" charset="0"/>
            </a:endParaRPr>
          </a:p>
          <a:p>
            <a:pPr marL="457200" indent="-457200">
              <a:buFont typeface="+mj-lt"/>
              <a:buAutoNum type="arabicPeriod"/>
            </a:pPr>
            <a:r>
              <a:rPr lang="el-GR" sz="2000" b="1" dirty="0" smtClean="0">
                <a:effectLst>
                  <a:outerShdw blurRad="38100" dist="38100" dir="2700000" algn="tl">
                    <a:srgbClr val="000000">
                      <a:alpha val="43137"/>
                    </a:srgbClr>
                  </a:outerShdw>
                </a:effectLst>
                <a:latin typeface="+mn-lt"/>
              </a:rPr>
              <a:t>Πώς</a:t>
            </a:r>
            <a:r>
              <a:rPr lang="el-GR" sz="2000" b="1" dirty="0" smtClean="0">
                <a:solidFill>
                  <a:srgbClr val="FF0000"/>
                </a:solidFill>
                <a:effectLst>
                  <a:outerShdw blurRad="38100" dist="38100" dir="2700000" algn="tl">
                    <a:srgbClr val="000000">
                      <a:alpha val="43137"/>
                    </a:srgbClr>
                  </a:outerShdw>
                </a:effectLst>
                <a:latin typeface="+mn-lt"/>
              </a:rPr>
              <a:t> αποτιμάται </a:t>
            </a:r>
            <a:r>
              <a:rPr lang="el-GR" sz="2000" b="1" dirty="0" smtClean="0">
                <a:effectLst>
                  <a:outerShdw blurRad="38100" dist="38100" dir="2700000" algn="tl">
                    <a:srgbClr val="000000">
                      <a:alpha val="43137"/>
                    </a:srgbClr>
                  </a:outerShdw>
                </a:effectLst>
                <a:latin typeface="+mn-lt"/>
              </a:rPr>
              <a:t>το εκπαιδευτικό υλικό από τους μαθητές που το μελέτησαν;</a:t>
            </a:r>
          </a:p>
          <a:p>
            <a:pPr marL="457200" marR="0" lvl="0" indent="-457200" algn="l" defTabSz="914400" rtl="0" eaLnBrk="1" fontAlgn="base" latinLnBrk="0" hangingPunct="1">
              <a:lnSpc>
                <a:spcPct val="100000"/>
              </a:lnSpc>
              <a:spcBef>
                <a:spcPct val="0"/>
              </a:spcBef>
              <a:spcAft>
                <a:spcPct val="0"/>
              </a:spcAft>
              <a:buClrTx/>
              <a:buSzTx/>
              <a:tabLst/>
            </a:pPr>
            <a:endParaRPr kumimoji="0" lang="el-GR"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3 - Εικόνα" descr="Στιγμιότυπο οθόνης 2024-04-07 175513-depositphotos-bgremover.png"/>
          <p:cNvPicPr>
            <a:picLocks noChangeAspect="1"/>
          </p:cNvPicPr>
          <p:nvPr/>
        </p:nvPicPr>
        <p:blipFill>
          <a:blip r:embed="rId2"/>
          <a:stretch>
            <a:fillRect/>
          </a:stretch>
        </p:blipFill>
        <p:spPr>
          <a:xfrm>
            <a:off x="7743059" y="0"/>
            <a:ext cx="1400941" cy="1423109"/>
          </a:xfrm>
          <a:prstGeom prst="rect">
            <a:avLst/>
          </a:prstGeom>
        </p:spPr>
      </p:pic>
    </p:spTree>
    <p:extLst>
      <p:ext uri="{BB962C8B-B14F-4D97-AF65-F5344CB8AC3E}">
        <p14:creationId xmlns="" xmlns:p14="http://schemas.microsoft.com/office/powerpoint/2010/main" val="15389201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1357290" y="365127"/>
            <a:ext cx="7158060" cy="1075390"/>
          </a:xfrm>
        </p:spPr>
        <p:txBody>
          <a:bodyPr>
            <a:normAutofit/>
          </a:bodyPr>
          <a:lstStyle/>
          <a:p>
            <a:r>
              <a:rPr lang="el-GR" sz="3600" dirty="0" smtClean="0"/>
              <a:t>4. Δομή της εργασίας </a:t>
            </a:r>
            <a:endParaRPr lang="el-GR" sz="3600" dirty="0"/>
          </a:p>
        </p:txBody>
      </p:sp>
      <p:grpSp>
        <p:nvGrpSpPr>
          <p:cNvPr id="5" name="4 - Ομάδα"/>
          <p:cNvGrpSpPr/>
          <p:nvPr/>
        </p:nvGrpSpPr>
        <p:grpSpPr>
          <a:xfrm>
            <a:off x="785786" y="1428736"/>
            <a:ext cx="2786082" cy="1214446"/>
            <a:chOff x="-76494" y="1922"/>
            <a:chExt cx="2983250" cy="2313084"/>
          </a:xfrm>
          <a:scene3d>
            <a:camera prst="orthographicFront"/>
            <a:lightRig rig="threePt" dir="t"/>
          </a:scene3d>
        </p:grpSpPr>
        <p:sp>
          <p:nvSpPr>
            <p:cNvPr id="6" name="5 - Στρογγυλεμένο ορθογώνιο"/>
            <p:cNvSpPr/>
            <p:nvPr/>
          </p:nvSpPr>
          <p:spPr>
            <a:xfrm>
              <a:off x="-76494" y="1922"/>
              <a:ext cx="2983250" cy="2313084"/>
            </a:xfrm>
            <a:prstGeom prst="roundRect">
              <a:avLst/>
            </a:prstGeom>
            <a:ln w="76200">
              <a:solidFill>
                <a:schemeClr val="accent4">
                  <a:lumMod val="50000"/>
                </a:schemeClr>
              </a:solidFill>
            </a:ln>
          </p:spPr>
          <p:style>
            <a:lnRef idx="0">
              <a:schemeClr val="accent4"/>
            </a:lnRef>
            <a:fillRef idx="3">
              <a:schemeClr val="accent4"/>
            </a:fillRef>
            <a:effectRef idx="3">
              <a:schemeClr val="accent4"/>
            </a:effectRef>
            <a:fontRef idx="minor">
              <a:schemeClr val="lt1"/>
            </a:fontRef>
          </p:style>
        </p:sp>
        <p:sp>
          <p:nvSpPr>
            <p:cNvPr id="7" name="Στρογγυλεμένο ορθογώνιο 4"/>
            <p:cNvSpPr/>
            <p:nvPr/>
          </p:nvSpPr>
          <p:spPr>
            <a:xfrm>
              <a:off x="76494" y="114837"/>
              <a:ext cx="2793842" cy="208725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l-GR" sz="2400" b="1" kern="1200" dirty="0" smtClean="0">
                  <a:solidFill>
                    <a:schemeClr val="bg1"/>
                  </a:solidFill>
                  <a:effectLst>
                    <a:outerShdw blurRad="38100" dist="38100" dir="2700000" algn="tl">
                      <a:srgbClr val="000000">
                        <a:alpha val="43137"/>
                      </a:srgbClr>
                    </a:outerShdw>
                  </a:effectLst>
                  <a:latin typeface="Bahnschrift Condensed" pitchFamily="34" charset="0"/>
                </a:rPr>
                <a:t>ΓΕΝΙΚΟ ΘΕΩΡΗΤΙΚΟ ΠΛΑΙΣΙΟ</a:t>
              </a:r>
              <a:endParaRPr lang="en-GB" sz="2400" b="1" kern="1200" dirty="0">
                <a:solidFill>
                  <a:schemeClr val="bg1"/>
                </a:solidFill>
                <a:effectLst>
                  <a:outerShdw blurRad="38100" dist="38100" dir="2700000" algn="tl">
                    <a:srgbClr val="000000">
                      <a:alpha val="43137"/>
                    </a:srgbClr>
                  </a:outerShdw>
                </a:effectLst>
                <a:latin typeface="Bahnschrift Condensed" pitchFamily="34" charset="0"/>
              </a:endParaRPr>
            </a:p>
          </p:txBody>
        </p:sp>
      </p:grpSp>
      <p:grpSp>
        <p:nvGrpSpPr>
          <p:cNvPr id="8" name="7 - Ομάδα"/>
          <p:cNvGrpSpPr/>
          <p:nvPr/>
        </p:nvGrpSpPr>
        <p:grpSpPr>
          <a:xfrm>
            <a:off x="714348" y="2714620"/>
            <a:ext cx="2857520" cy="1357322"/>
            <a:chOff x="72762" y="2436694"/>
            <a:chExt cx="2983250" cy="1283917"/>
          </a:xfrm>
          <a:scene3d>
            <a:camera prst="orthographicFront"/>
            <a:lightRig rig="threePt" dir="t"/>
          </a:scene3d>
        </p:grpSpPr>
        <p:sp>
          <p:nvSpPr>
            <p:cNvPr id="9" name="8 - Στρογγυλεμένο ορθογώνιο"/>
            <p:cNvSpPr/>
            <p:nvPr/>
          </p:nvSpPr>
          <p:spPr>
            <a:xfrm>
              <a:off x="72762" y="2436694"/>
              <a:ext cx="2983250" cy="1283917"/>
            </a:xfrm>
            <a:prstGeom prst="roundRect">
              <a:avLst/>
            </a:prstGeom>
            <a:solidFill>
              <a:schemeClr val="accent6">
                <a:lumMod val="50000"/>
              </a:schemeClr>
            </a:soli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 name="Στρογγυλεμένο ορθογώνιο 4"/>
            <p:cNvSpPr/>
            <p:nvPr/>
          </p:nvSpPr>
          <p:spPr>
            <a:xfrm>
              <a:off x="363809" y="2524878"/>
              <a:ext cx="2378176" cy="114638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l-GR" sz="2400" b="1" kern="1200" dirty="0" smtClean="0">
                  <a:solidFill>
                    <a:schemeClr val="bg1"/>
                  </a:solidFill>
                  <a:effectLst>
                    <a:outerShdw blurRad="38100" dist="38100" dir="2700000" algn="tl">
                      <a:srgbClr val="000000">
                        <a:alpha val="43137"/>
                      </a:srgbClr>
                    </a:outerShdw>
                  </a:effectLst>
                  <a:latin typeface="Bahnschrift Condensed" pitchFamily="34" charset="0"/>
                </a:rPr>
                <a:t>ΔΗΜΙΟΥΡΓΙΑ ΕΚΠΑΙΔΕΥΤΙΚΟΥ ΥΛΙΚΟΥ</a:t>
              </a:r>
              <a:endParaRPr lang="en-GB" sz="2400" b="1" kern="1200" dirty="0">
                <a:solidFill>
                  <a:schemeClr val="bg1"/>
                </a:solidFill>
                <a:effectLst>
                  <a:outerShdw blurRad="38100" dist="38100" dir="2700000" algn="tl">
                    <a:srgbClr val="000000">
                      <a:alpha val="43137"/>
                    </a:srgbClr>
                  </a:outerShdw>
                </a:effectLst>
                <a:latin typeface="Bahnschrift Condensed" pitchFamily="34" charset="0"/>
              </a:endParaRPr>
            </a:p>
          </p:txBody>
        </p:sp>
      </p:grpSp>
      <p:grpSp>
        <p:nvGrpSpPr>
          <p:cNvPr id="11" name="10 - Ομάδα"/>
          <p:cNvGrpSpPr/>
          <p:nvPr/>
        </p:nvGrpSpPr>
        <p:grpSpPr>
          <a:xfrm>
            <a:off x="714348" y="4071942"/>
            <a:ext cx="2857520" cy="2132495"/>
            <a:chOff x="0" y="3363525"/>
            <a:chExt cx="2841190" cy="1778087"/>
          </a:xfrm>
          <a:scene3d>
            <a:camera prst="orthographicFront"/>
            <a:lightRig rig="threePt" dir="t"/>
          </a:scene3d>
        </p:grpSpPr>
        <p:sp>
          <p:nvSpPr>
            <p:cNvPr id="12" name="11 - Στρογγυλεμένο ορθογώνιο"/>
            <p:cNvSpPr/>
            <p:nvPr/>
          </p:nvSpPr>
          <p:spPr>
            <a:xfrm>
              <a:off x="0" y="3363525"/>
              <a:ext cx="2841190" cy="1778087"/>
            </a:xfrm>
            <a:prstGeom prst="roundRect">
              <a:avLst/>
            </a:prstGeom>
            <a:solidFill>
              <a:schemeClr val="accent2">
                <a:lumMod val="50000"/>
              </a:schemeClr>
            </a:soli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3" name="Στρογγυλεμένο ορθογώνιο 4"/>
            <p:cNvSpPr/>
            <p:nvPr/>
          </p:nvSpPr>
          <p:spPr>
            <a:xfrm>
              <a:off x="65739" y="3363525"/>
              <a:ext cx="2775451" cy="171234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l-GR" sz="2400" b="1" kern="1200" dirty="0" smtClean="0">
                  <a:solidFill>
                    <a:schemeClr val="bg1"/>
                  </a:solidFill>
                  <a:effectLst>
                    <a:outerShdw blurRad="38100" dist="38100" dir="2700000" algn="tl">
                      <a:srgbClr val="000000">
                        <a:alpha val="43137"/>
                      </a:srgbClr>
                    </a:outerShdw>
                  </a:effectLst>
                  <a:latin typeface="Bahnschrift Condensed" pitchFamily="34" charset="0"/>
                </a:rPr>
                <a:t>ΑΠΟΤΙΜΗΣΗ ΕΚΠΑΙΔΕΥΤΙΚΟΥ ΥΛΙΚΟΥ</a:t>
              </a:r>
              <a:endParaRPr lang="en-GB" sz="2400" b="1" kern="1200" dirty="0">
                <a:solidFill>
                  <a:schemeClr val="bg1"/>
                </a:solidFill>
                <a:effectLst>
                  <a:outerShdw blurRad="38100" dist="38100" dir="2700000" algn="tl">
                    <a:srgbClr val="000000">
                      <a:alpha val="43137"/>
                    </a:srgbClr>
                  </a:outerShdw>
                </a:effectLst>
                <a:latin typeface="Bahnschrift Condensed" pitchFamily="34" charset="0"/>
              </a:endParaRPr>
            </a:p>
          </p:txBody>
        </p:sp>
      </p:grpSp>
      <p:grpSp>
        <p:nvGrpSpPr>
          <p:cNvPr id="14" name="13 - Ομάδα"/>
          <p:cNvGrpSpPr/>
          <p:nvPr/>
        </p:nvGrpSpPr>
        <p:grpSpPr>
          <a:xfrm>
            <a:off x="3714744" y="1285859"/>
            <a:ext cx="5429257" cy="1544957"/>
            <a:chOff x="2983251" y="-63797"/>
            <a:chExt cx="5374240" cy="1928826"/>
          </a:xfrm>
          <a:scene3d>
            <a:camera prst="orthographicFront"/>
            <a:lightRig rig="threePt" dir="t"/>
          </a:scene3d>
        </p:grpSpPr>
        <p:sp>
          <p:nvSpPr>
            <p:cNvPr id="15" name="14 - Στρογγύλεμα της γωνίας της ίδιας πλευράς του ορθογωνίου"/>
            <p:cNvSpPr/>
            <p:nvPr/>
          </p:nvSpPr>
          <p:spPr>
            <a:xfrm rot="5400000">
              <a:off x="4775285" y="-1855831"/>
              <a:ext cx="1790172" cy="5374240"/>
            </a:xfrm>
            <a:prstGeom prst="round2SameRect">
              <a:avLst/>
            </a:prstGeom>
            <a:solidFill>
              <a:schemeClr val="bg1">
                <a:alpha val="90000"/>
              </a:schemeClr>
            </a:solidFill>
            <a:sp3d>
              <a:bevelT prst="angle"/>
            </a:sp3d>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6" name="Στρογγύλεμα της γωνίας της ίδιας πλευράς του ορθογωνίου 4"/>
            <p:cNvSpPr/>
            <p:nvPr/>
          </p:nvSpPr>
          <p:spPr>
            <a:xfrm>
              <a:off x="2983251" y="119997"/>
              <a:ext cx="5191200" cy="1745032"/>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marL="228600" lvl="1" indent="-228600" algn="l" defTabSz="933450">
                <a:lnSpc>
                  <a:spcPct val="90000"/>
                </a:lnSpc>
                <a:spcBef>
                  <a:spcPct val="0"/>
                </a:spcBef>
                <a:spcAft>
                  <a:spcPct val="15000"/>
                </a:spcAft>
                <a:buChar char="••"/>
              </a:pPr>
              <a:r>
                <a:rPr lang="el-GR" sz="2100" b="1" kern="1200" dirty="0" smtClean="0">
                  <a:solidFill>
                    <a:schemeClr val="accent4">
                      <a:lumMod val="50000"/>
                    </a:schemeClr>
                  </a:solidFill>
                  <a:effectLst>
                    <a:outerShdw blurRad="38100" dist="38100" dir="2700000" algn="tl">
                      <a:srgbClr val="000000">
                        <a:alpha val="43137"/>
                      </a:srgbClr>
                    </a:outerShdw>
                  </a:effectLst>
                  <a:latin typeface="Bahnschrift Condensed" pitchFamily="34" charset="0"/>
                </a:rPr>
                <a:t>1. ΕΙΣΑΓΩΓΗ </a:t>
              </a:r>
              <a:endParaRPr lang="en-GB" sz="2100" b="1" kern="1200" dirty="0">
                <a:solidFill>
                  <a:schemeClr val="accent4">
                    <a:lumMod val="50000"/>
                  </a:schemeClr>
                </a:solidFill>
                <a:effectLst>
                  <a:outerShdw blurRad="38100" dist="38100" dir="2700000" algn="tl">
                    <a:srgbClr val="000000">
                      <a:alpha val="43137"/>
                    </a:srgbClr>
                  </a:outerShdw>
                </a:effectLst>
                <a:latin typeface="Bahnschrift Condensed" pitchFamily="34" charset="0"/>
              </a:endParaRPr>
            </a:p>
            <a:p>
              <a:pPr marL="228600" lvl="1" indent="-228600" algn="l" defTabSz="933450">
                <a:lnSpc>
                  <a:spcPct val="90000"/>
                </a:lnSpc>
                <a:spcBef>
                  <a:spcPct val="0"/>
                </a:spcBef>
                <a:spcAft>
                  <a:spcPct val="15000"/>
                </a:spcAft>
                <a:buChar char="••"/>
              </a:pPr>
              <a:r>
                <a:rPr lang="el-GR" sz="2100" b="1" kern="1200" dirty="0" smtClean="0">
                  <a:solidFill>
                    <a:schemeClr val="accent4">
                      <a:lumMod val="50000"/>
                    </a:schemeClr>
                  </a:solidFill>
                  <a:effectLst>
                    <a:outerShdw blurRad="38100" dist="38100" dir="2700000" algn="tl">
                      <a:srgbClr val="000000">
                        <a:alpha val="43137"/>
                      </a:srgbClr>
                    </a:outerShdw>
                  </a:effectLst>
                  <a:latin typeface="Bahnschrift Condensed" pitchFamily="34" charset="0"/>
                </a:rPr>
                <a:t>2. Η </a:t>
              </a:r>
              <a:r>
                <a:rPr lang="el-GR" sz="2100" b="1" dirty="0" smtClean="0">
                  <a:solidFill>
                    <a:schemeClr val="accent4">
                      <a:lumMod val="50000"/>
                    </a:schemeClr>
                  </a:solidFill>
                  <a:effectLst>
                    <a:outerShdw blurRad="38100" dist="38100" dir="2700000" algn="tl">
                      <a:srgbClr val="000000">
                        <a:alpha val="43137"/>
                      </a:srgbClr>
                    </a:outerShdw>
                  </a:effectLst>
                  <a:latin typeface="Bahnschrift Condensed" pitchFamily="34" charset="0"/>
                </a:rPr>
                <a:t>Εξ ΑΠΟΣΤΑΣΕΩΣ ΕΚΠΑΙΔΕΥΣΗ</a:t>
              </a:r>
              <a:endParaRPr lang="en-GB" sz="2100" b="1" kern="1200" dirty="0">
                <a:solidFill>
                  <a:schemeClr val="accent4">
                    <a:lumMod val="50000"/>
                  </a:schemeClr>
                </a:solidFill>
                <a:effectLst>
                  <a:outerShdw blurRad="38100" dist="38100" dir="2700000" algn="tl">
                    <a:srgbClr val="000000">
                      <a:alpha val="43137"/>
                    </a:srgbClr>
                  </a:outerShdw>
                </a:effectLst>
                <a:latin typeface="Bahnschrift Condensed" pitchFamily="34" charset="0"/>
              </a:endParaRPr>
            </a:p>
            <a:p>
              <a:pPr marL="228600" lvl="1" indent="-228600" algn="l" defTabSz="933450">
                <a:lnSpc>
                  <a:spcPct val="90000"/>
                </a:lnSpc>
                <a:spcBef>
                  <a:spcPct val="0"/>
                </a:spcBef>
                <a:spcAft>
                  <a:spcPct val="15000"/>
                </a:spcAft>
                <a:buChar char="••"/>
              </a:pPr>
              <a:r>
                <a:rPr lang="el-GR" sz="2100" b="1" dirty="0" smtClean="0">
                  <a:solidFill>
                    <a:schemeClr val="accent4">
                      <a:lumMod val="50000"/>
                    </a:schemeClr>
                  </a:solidFill>
                  <a:effectLst>
                    <a:outerShdw blurRad="38100" dist="38100" dir="2700000" algn="tl">
                      <a:srgbClr val="000000">
                        <a:alpha val="43137"/>
                      </a:srgbClr>
                    </a:outerShdw>
                  </a:effectLst>
                  <a:latin typeface="Bahnschrift Condensed" pitchFamily="34" charset="0"/>
                </a:rPr>
                <a:t>3</a:t>
              </a:r>
              <a:r>
                <a:rPr lang="el-GR" sz="2100" b="1" kern="1200" dirty="0" smtClean="0">
                  <a:solidFill>
                    <a:schemeClr val="accent4">
                      <a:lumMod val="50000"/>
                    </a:schemeClr>
                  </a:solidFill>
                  <a:effectLst>
                    <a:outerShdw blurRad="38100" dist="38100" dir="2700000" algn="tl">
                      <a:srgbClr val="000000">
                        <a:alpha val="43137"/>
                      </a:srgbClr>
                    </a:outerShdw>
                  </a:effectLst>
                  <a:latin typeface="Bahnschrift Condensed" pitchFamily="34" charset="0"/>
                </a:rPr>
                <a:t>. </a:t>
              </a:r>
              <a:r>
                <a:rPr lang="el-GR" sz="2100" b="1" dirty="0" smtClean="0">
                  <a:solidFill>
                    <a:schemeClr val="accent4">
                      <a:lumMod val="50000"/>
                    </a:schemeClr>
                  </a:solidFill>
                  <a:effectLst>
                    <a:outerShdw blurRad="38100" dist="38100" dir="2700000" algn="tl">
                      <a:srgbClr val="000000">
                        <a:alpha val="43137"/>
                      </a:srgbClr>
                    </a:outerShdw>
                  </a:effectLst>
                  <a:latin typeface="Bahnschrift Condensed" pitchFamily="34" charset="0"/>
                </a:rPr>
                <a:t>ΕΚΠΑΙΔΕΥΤΙΚΟ ΥΛΙΚΟ ΚΑΙ</a:t>
              </a:r>
              <a:r>
                <a:rPr lang="el-GR" sz="2100" b="1" kern="1200" dirty="0" smtClean="0">
                  <a:solidFill>
                    <a:schemeClr val="accent4">
                      <a:lumMod val="50000"/>
                    </a:schemeClr>
                  </a:solidFill>
                  <a:effectLst>
                    <a:outerShdw blurRad="38100" dist="38100" dir="2700000" algn="tl">
                      <a:srgbClr val="000000">
                        <a:alpha val="43137"/>
                      </a:srgbClr>
                    </a:outerShdw>
                  </a:effectLst>
                  <a:latin typeface="Bahnschrift Condensed" pitchFamily="34" charset="0"/>
                </a:rPr>
                <a:t> ΕΞΑΕ </a:t>
              </a:r>
              <a:r>
                <a:rPr lang="el-GR" sz="2100" b="1" kern="1200" dirty="0" smtClean="0">
                  <a:solidFill>
                    <a:schemeClr val="accent4">
                      <a:lumMod val="50000"/>
                    </a:schemeClr>
                  </a:solidFill>
                  <a:latin typeface="Bahnschrift Condensed" pitchFamily="34" charset="0"/>
                </a:rPr>
                <a:t>   </a:t>
              </a:r>
              <a:endParaRPr lang="en-GB" sz="2100" b="1" kern="1200" dirty="0">
                <a:solidFill>
                  <a:schemeClr val="accent4">
                    <a:lumMod val="50000"/>
                  </a:schemeClr>
                </a:solidFill>
                <a:latin typeface="Bahnschrift Condensed" pitchFamily="34" charset="0"/>
              </a:endParaRPr>
            </a:p>
          </p:txBody>
        </p:sp>
      </p:grpSp>
      <p:grpSp>
        <p:nvGrpSpPr>
          <p:cNvPr id="17" name="16 - Ομάδα"/>
          <p:cNvGrpSpPr/>
          <p:nvPr/>
        </p:nvGrpSpPr>
        <p:grpSpPr>
          <a:xfrm>
            <a:off x="3714744" y="2786058"/>
            <a:ext cx="5429256" cy="1210709"/>
            <a:chOff x="3000427" y="1818591"/>
            <a:chExt cx="5366756" cy="1248621"/>
          </a:xfrm>
          <a:scene3d>
            <a:camera prst="orthographicFront"/>
            <a:lightRig rig="threePt" dir="t"/>
          </a:scene3d>
        </p:grpSpPr>
        <p:sp>
          <p:nvSpPr>
            <p:cNvPr id="18" name="17 - Στρογγύλεμα της γωνίας της ίδιας πλευράς του ορθογωνίου"/>
            <p:cNvSpPr/>
            <p:nvPr/>
          </p:nvSpPr>
          <p:spPr>
            <a:xfrm rot="5400000">
              <a:off x="5061933" y="-238039"/>
              <a:ext cx="1248620" cy="5361881"/>
            </a:xfrm>
            <a:prstGeom prst="round2SameRect">
              <a:avLst/>
            </a:prstGeom>
            <a:solidFill>
              <a:schemeClr val="bg1">
                <a:alpha val="90000"/>
              </a:schemeClr>
            </a:solidFill>
            <a:sp3d>
              <a:bevelT prst="angle"/>
            </a:sp3d>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9" name="Στρογγύλεμα της γωνίας της ίδιας πλευράς του ορθογωνίου 4"/>
            <p:cNvSpPr/>
            <p:nvPr/>
          </p:nvSpPr>
          <p:spPr>
            <a:xfrm>
              <a:off x="3000427" y="1818591"/>
              <a:ext cx="5366753" cy="1240459"/>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marL="228600" lvl="1" indent="-228600" algn="l" defTabSz="933450">
                <a:lnSpc>
                  <a:spcPct val="90000"/>
                </a:lnSpc>
                <a:spcBef>
                  <a:spcPct val="0"/>
                </a:spcBef>
                <a:spcAft>
                  <a:spcPct val="15000"/>
                </a:spcAft>
                <a:buChar char="••"/>
              </a:pPr>
              <a:r>
                <a:rPr lang="el-GR" sz="2100" b="1" dirty="0" smtClean="0">
                  <a:solidFill>
                    <a:schemeClr val="accent6">
                      <a:lumMod val="50000"/>
                    </a:schemeClr>
                  </a:solidFill>
                  <a:effectLst>
                    <a:outerShdw blurRad="38100" dist="38100" dir="2700000" algn="tl">
                      <a:srgbClr val="000000">
                        <a:alpha val="43137"/>
                      </a:srgbClr>
                    </a:outerShdw>
                  </a:effectLst>
                  <a:latin typeface="Bahnschrift Condensed" pitchFamily="34" charset="0"/>
                </a:rPr>
                <a:t>4</a:t>
              </a:r>
              <a:r>
                <a:rPr lang="el-GR" sz="2100" b="1" kern="1200" dirty="0" smtClean="0">
                  <a:solidFill>
                    <a:schemeClr val="accent6">
                      <a:lumMod val="50000"/>
                    </a:schemeClr>
                  </a:solidFill>
                  <a:effectLst>
                    <a:outerShdw blurRad="38100" dist="38100" dir="2700000" algn="tl">
                      <a:srgbClr val="000000">
                        <a:alpha val="43137"/>
                      </a:srgbClr>
                    </a:outerShdw>
                  </a:effectLst>
                  <a:latin typeface="Bahnschrift Condensed" pitchFamily="34" charset="0"/>
                </a:rPr>
                <a:t>. ΜΕΘΟΔΟΛΟΓΙΑ ΣΧΕΔΙΑΣΜΟΥ ΤΟΥ ΕΥ </a:t>
              </a:r>
              <a:endParaRPr lang="el-GR" sz="2100" b="1" dirty="0">
                <a:solidFill>
                  <a:schemeClr val="accent6">
                    <a:lumMod val="50000"/>
                  </a:schemeClr>
                </a:solidFill>
                <a:effectLst>
                  <a:outerShdw blurRad="38100" dist="38100" dir="2700000" algn="tl">
                    <a:srgbClr val="000000">
                      <a:alpha val="43137"/>
                    </a:srgbClr>
                  </a:outerShdw>
                </a:effectLst>
                <a:latin typeface="Bahnschrift Condensed" pitchFamily="34" charset="0"/>
              </a:endParaRPr>
            </a:p>
            <a:p>
              <a:pPr marL="228600" lvl="1" indent="-228600" algn="l" defTabSz="933450">
                <a:lnSpc>
                  <a:spcPct val="90000"/>
                </a:lnSpc>
                <a:spcBef>
                  <a:spcPct val="0"/>
                </a:spcBef>
                <a:spcAft>
                  <a:spcPct val="15000"/>
                </a:spcAft>
              </a:pPr>
              <a:r>
                <a:rPr lang="el-GR" sz="2100" b="1" kern="1200" dirty="0" smtClean="0">
                  <a:solidFill>
                    <a:schemeClr val="accent6">
                      <a:lumMod val="50000"/>
                    </a:schemeClr>
                  </a:solidFill>
                  <a:effectLst>
                    <a:outerShdw blurRad="38100" dist="38100" dir="2700000" algn="tl">
                      <a:srgbClr val="000000">
                        <a:alpha val="43137"/>
                      </a:srgbClr>
                    </a:outerShdw>
                  </a:effectLst>
                  <a:latin typeface="Bahnschrift Condensed" pitchFamily="34" charset="0"/>
                </a:rPr>
                <a:t>-ΥΛΟΠΟΙΗΣΗ &amp; ΠΕΡΙΓΡΑΦΗ ΕΚΠΑΙΔΕΥΤΙΚΟΥ ΥΛΙΚΟΥ </a:t>
              </a:r>
              <a:endParaRPr lang="en-GB" sz="2100" b="1" kern="1200" dirty="0">
                <a:solidFill>
                  <a:schemeClr val="accent6">
                    <a:lumMod val="50000"/>
                  </a:schemeClr>
                </a:solidFill>
                <a:effectLst>
                  <a:outerShdw blurRad="38100" dist="38100" dir="2700000" algn="tl">
                    <a:srgbClr val="000000">
                      <a:alpha val="43137"/>
                    </a:srgbClr>
                  </a:outerShdw>
                </a:effectLst>
                <a:latin typeface="Bahnschrift Condensed" pitchFamily="34" charset="0"/>
              </a:endParaRPr>
            </a:p>
          </p:txBody>
        </p:sp>
      </p:grpSp>
      <p:grpSp>
        <p:nvGrpSpPr>
          <p:cNvPr id="20" name="19 - Ομάδα"/>
          <p:cNvGrpSpPr/>
          <p:nvPr/>
        </p:nvGrpSpPr>
        <p:grpSpPr>
          <a:xfrm>
            <a:off x="3714744" y="4071942"/>
            <a:ext cx="5429256" cy="2095615"/>
            <a:chOff x="2983250" y="3813376"/>
            <a:chExt cx="5303557" cy="1309797"/>
          </a:xfrm>
          <a:scene3d>
            <a:camera prst="orthographicFront"/>
            <a:lightRig rig="threePt" dir="t"/>
          </a:scene3d>
        </p:grpSpPr>
        <p:sp>
          <p:nvSpPr>
            <p:cNvPr id="21" name="20 - Στρογγύλεμα της γωνίας της ίδιας πλευράς του ορθογωνίου"/>
            <p:cNvSpPr/>
            <p:nvPr/>
          </p:nvSpPr>
          <p:spPr>
            <a:xfrm rot="5400000">
              <a:off x="4980130" y="1816496"/>
              <a:ext cx="1309797" cy="5303557"/>
            </a:xfrm>
            <a:prstGeom prst="round2SameRect">
              <a:avLst/>
            </a:prstGeom>
            <a:solidFill>
              <a:schemeClr val="bg1">
                <a:alpha val="90000"/>
              </a:schemeClr>
            </a:solidFill>
            <a:sp3d>
              <a:bevelT prst="angle"/>
            </a:sp3d>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22" name="Στρογγύλεμα της γωνίας της ίδιας πλευράς του ορθογωνίου 4"/>
            <p:cNvSpPr/>
            <p:nvPr/>
          </p:nvSpPr>
          <p:spPr>
            <a:xfrm>
              <a:off x="3054687" y="3980577"/>
              <a:ext cx="5168181" cy="1078657"/>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marL="228600" lvl="1" indent="-228600" algn="l" defTabSz="933450">
                <a:lnSpc>
                  <a:spcPct val="90000"/>
                </a:lnSpc>
                <a:spcBef>
                  <a:spcPct val="0"/>
                </a:spcBef>
                <a:spcAft>
                  <a:spcPct val="15000"/>
                </a:spcAft>
                <a:buChar char="••"/>
              </a:pPr>
              <a:r>
                <a:rPr lang="el-GR" sz="2100" b="1" dirty="0" smtClean="0">
                  <a:solidFill>
                    <a:schemeClr val="accent2">
                      <a:lumMod val="75000"/>
                    </a:schemeClr>
                  </a:solidFill>
                  <a:effectLst>
                    <a:outerShdw blurRad="38100" dist="38100" dir="2700000" algn="tl">
                      <a:srgbClr val="000000">
                        <a:alpha val="43137"/>
                      </a:srgbClr>
                    </a:outerShdw>
                  </a:effectLst>
                  <a:latin typeface="Bahnschrift Condensed" pitchFamily="34" charset="0"/>
                </a:rPr>
                <a:t>5</a:t>
              </a:r>
              <a:r>
                <a:rPr lang="el-GR" sz="2100" b="1" kern="1200" dirty="0" smtClean="0">
                  <a:solidFill>
                    <a:schemeClr val="accent2">
                      <a:lumMod val="75000"/>
                    </a:schemeClr>
                  </a:solidFill>
                  <a:effectLst>
                    <a:outerShdw blurRad="38100" dist="38100" dir="2700000" algn="tl">
                      <a:srgbClr val="000000">
                        <a:alpha val="43137"/>
                      </a:srgbClr>
                    </a:outerShdw>
                  </a:effectLst>
                  <a:latin typeface="Bahnschrift Condensed" pitchFamily="34" charset="0"/>
                </a:rPr>
                <a:t>. </a:t>
              </a:r>
              <a:r>
                <a:rPr lang="en-US" sz="2100" b="1" kern="1200" dirty="0" smtClean="0">
                  <a:solidFill>
                    <a:schemeClr val="accent2">
                      <a:lumMod val="75000"/>
                    </a:schemeClr>
                  </a:solidFill>
                  <a:effectLst>
                    <a:outerShdw blurRad="38100" dist="38100" dir="2700000" algn="tl">
                      <a:srgbClr val="000000">
                        <a:alpha val="43137"/>
                      </a:srgbClr>
                    </a:outerShdw>
                  </a:effectLst>
                  <a:latin typeface="Bahnschrift Condensed" pitchFamily="34" charset="0"/>
                </a:rPr>
                <a:t> </a:t>
              </a:r>
              <a:r>
                <a:rPr lang="el-GR" sz="2100" b="1" kern="1200" dirty="0" smtClean="0">
                  <a:solidFill>
                    <a:schemeClr val="accent2">
                      <a:lumMod val="75000"/>
                    </a:schemeClr>
                  </a:solidFill>
                  <a:effectLst>
                    <a:outerShdw blurRad="38100" dist="38100" dir="2700000" algn="tl">
                      <a:srgbClr val="000000">
                        <a:alpha val="43137"/>
                      </a:srgbClr>
                    </a:outerShdw>
                  </a:effectLst>
                  <a:latin typeface="Bahnschrift Condensed" pitchFamily="34" charset="0"/>
                </a:rPr>
                <a:t>ΜΕΘΟΔΟΛΟΓΙΑ ΤΗΣ ΕΡΕΥΝΑΣ</a:t>
              </a:r>
              <a:endParaRPr lang="en-GB" sz="2100" b="1" kern="1200" dirty="0">
                <a:solidFill>
                  <a:schemeClr val="accent2">
                    <a:lumMod val="75000"/>
                  </a:schemeClr>
                </a:solidFill>
                <a:effectLst>
                  <a:outerShdw blurRad="38100" dist="38100" dir="2700000" algn="tl">
                    <a:srgbClr val="000000">
                      <a:alpha val="43137"/>
                    </a:srgbClr>
                  </a:outerShdw>
                </a:effectLst>
                <a:latin typeface="Bahnschrift Condensed" pitchFamily="34" charset="0"/>
              </a:endParaRPr>
            </a:p>
            <a:p>
              <a:pPr marL="228600" lvl="1" indent="-228600" algn="l" defTabSz="933450">
                <a:lnSpc>
                  <a:spcPct val="90000"/>
                </a:lnSpc>
                <a:spcBef>
                  <a:spcPct val="0"/>
                </a:spcBef>
                <a:spcAft>
                  <a:spcPct val="15000"/>
                </a:spcAft>
                <a:buChar char="••"/>
              </a:pPr>
              <a:r>
                <a:rPr lang="el-GR" sz="2100" b="1" dirty="0" smtClean="0">
                  <a:solidFill>
                    <a:schemeClr val="accent2">
                      <a:lumMod val="75000"/>
                    </a:schemeClr>
                  </a:solidFill>
                  <a:effectLst>
                    <a:outerShdw blurRad="38100" dist="38100" dir="2700000" algn="tl">
                      <a:srgbClr val="000000">
                        <a:alpha val="43137"/>
                      </a:srgbClr>
                    </a:outerShdw>
                  </a:effectLst>
                  <a:latin typeface="Bahnschrift Condensed" pitchFamily="34" charset="0"/>
                </a:rPr>
                <a:t>6</a:t>
              </a:r>
              <a:r>
                <a:rPr lang="el-GR" sz="2100" b="1" kern="1200" dirty="0" smtClean="0">
                  <a:solidFill>
                    <a:schemeClr val="accent2">
                      <a:lumMod val="75000"/>
                    </a:schemeClr>
                  </a:solidFill>
                  <a:effectLst>
                    <a:outerShdw blurRad="38100" dist="38100" dir="2700000" algn="tl">
                      <a:srgbClr val="000000">
                        <a:alpha val="43137"/>
                      </a:srgbClr>
                    </a:outerShdw>
                  </a:effectLst>
                  <a:latin typeface="Bahnschrift Condensed" pitchFamily="34" charset="0"/>
                </a:rPr>
                <a:t>. ΠΑΡΟΥΣΙΑΣΗ - ΣΧΟΛΙΑΣΜΟΣ </a:t>
              </a:r>
              <a:r>
                <a:rPr lang="el-GR" sz="2100" b="1" dirty="0" smtClean="0">
                  <a:solidFill>
                    <a:schemeClr val="accent2">
                      <a:lumMod val="75000"/>
                    </a:schemeClr>
                  </a:solidFill>
                  <a:effectLst>
                    <a:outerShdw blurRad="38100" dist="38100" dir="2700000" algn="tl">
                      <a:srgbClr val="000000">
                        <a:alpha val="43137"/>
                      </a:srgbClr>
                    </a:outerShdw>
                  </a:effectLst>
                  <a:latin typeface="Bahnschrift Condensed" pitchFamily="34" charset="0"/>
                </a:rPr>
                <a:t>ΑΠΟΤΕΛΕΣΜΑΤΩΝ ΤΗΣ</a:t>
              </a:r>
              <a:r>
                <a:rPr lang="el-GR" sz="2100" b="1" kern="1200" dirty="0" smtClean="0">
                  <a:solidFill>
                    <a:schemeClr val="accent2">
                      <a:lumMod val="75000"/>
                    </a:schemeClr>
                  </a:solidFill>
                  <a:effectLst>
                    <a:outerShdw blurRad="38100" dist="38100" dir="2700000" algn="tl">
                      <a:srgbClr val="000000">
                        <a:alpha val="43137"/>
                      </a:srgbClr>
                    </a:outerShdw>
                  </a:effectLst>
                  <a:latin typeface="Bahnschrift Condensed" pitchFamily="34" charset="0"/>
                </a:rPr>
                <a:t> ΕΡΕΥΝΑΣ</a:t>
              </a:r>
              <a:endParaRPr lang="en-GB" sz="2100" b="1" kern="1200" dirty="0">
                <a:solidFill>
                  <a:schemeClr val="accent2">
                    <a:lumMod val="75000"/>
                  </a:schemeClr>
                </a:solidFill>
                <a:effectLst>
                  <a:outerShdw blurRad="38100" dist="38100" dir="2700000" algn="tl">
                    <a:srgbClr val="000000">
                      <a:alpha val="43137"/>
                    </a:srgbClr>
                  </a:outerShdw>
                </a:effectLst>
                <a:latin typeface="Bahnschrift Condensed" pitchFamily="34" charset="0"/>
              </a:endParaRPr>
            </a:p>
            <a:p>
              <a:pPr marL="228600" lvl="1" indent="-228600" algn="l" defTabSz="933450">
                <a:lnSpc>
                  <a:spcPct val="90000"/>
                </a:lnSpc>
                <a:spcBef>
                  <a:spcPct val="0"/>
                </a:spcBef>
                <a:spcAft>
                  <a:spcPct val="15000"/>
                </a:spcAft>
                <a:buChar char="••"/>
              </a:pPr>
              <a:r>
                <a:rPr lang="el-GR" sz="2100" b="1" dirty="0" smtClean="0">
                  <a:solidFill>
                    <a:schemeClr val="accent2">
                      <a:lumMod val="75000"/>
                    </a:schemeClr>
                  </a:solidFill>
                  <a:effectLst>
                    <a:outerShdw blurRad="38100" dist="38100" dir="2700000" algn="tl">
                      <a:srgbClr val="000000">
                        <a:alpha val="43137"/>
                      </a:srgbClr>
                    </a:outerShdw>
                  </a:effectLst>
                  <a:latin typeface="Bahnschrift Condensed" pitchFamily="34" charset="0"/>
                </a:rPr>
                <a:t>7</a:t>
              </a:r>
              <a:r>
                <a:rPr lang="el-GR" sz="2100" b="1" kern="1200" dirty="0" smtClean="0">
                  <a:solidFill>
                    <a:schemeClr val="accent2">
                      <a:lumMod val="75000"/>
                    </a:schemeClr>
                  </a:solidFill>
                  <a:effectLst>
                    <a:outerShdw blurRad="38100" dist="38100" dir="2700000" algn="tl">
                      <a:srgbClr val="000000">
                        <a:alpha val="43137"/>
                      </a:srgbClr>
                    </a:outerShdw>
                  </a:effectLst>
                  <a:latin typeface="Bahnschrift Condensed" pitchFamily="34" charset="0"/>
                </a:rPr>
                <a:t>. ΣΥΜΠΕΡΑΣΜΑΤΑ – ΣΥΝΕΙΣΦΟΡΑ</a:t>
              </a:r>
            </a:p>
            <a:p>
              <a:pPr marL="228600" lvl="1" indent="-228600" algn="l" defTabSz="933450">
                <a:lnSpc>
                  <a:spcPct val="90000"/>
                </a:lnSpc>
                <a:spcBef>
                  <a:spcPct val="0"/>
                </a:spcBef>
                <a:spcAft>
                  <a:spcPct val="15000"/>
                </a:spcAft>
                <a:buChar char="••"/>
              </a:pPr>
              <a:endParaRPr lang="en-GB" sz="2100" b="1" kern="1200" dirty="0">
                <a:solidFill>
                  <a:schemeClr val="accent2">
                    <a:lumMod val="75000"/>
                  </a:schemeClr>
                </a:solidFill>
                <a:effectLst>
                  <a:outerShdw blurRad="38100" dist="38100" dir="2700000" algn="tl">
                    <a:srgbClr val="000000">
                      <a:alpha val="43137"/>
                    </a:srgbClr>
                  </a:outerShdw>
                </a:effectLst>
                <a:latin typeface="Bahnschrift Condensed" pitchFamily="34" charset="0"/>
              </a:endParaRPr>
            </a:p>
          </p:txBody>
        </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1357290" y="571480"/>
            <a:ext cx="7158060" cy="571504"/>
          </a:xfrm>
        </p:spPr>
        <p:txBody>
          <a:bodyPr>
            <a:noAutofit/>
          </a:bodyPr>
          <a:lstStyle/>
          <a:p>
            <a:r>
              <a:rPr lang="el-GR" sz="3600" dirty="0" smtClean="0"/>
              <a:t>5. Θεωρητικό Πλαίσιο </a:t>
            </a:r>
            <a:endParaRPr lang="el-GR" sz="3600" dirty="0"/>
          </a:p>
        </p:txBody>
      </p:sp>
      <p:graphicFrame>
        <p:nvGraphicFramePr>
          <p:cNvPr id="4" name="12 - Διάγραμμα">
            <a:extLst>
              <a:ext uri="{FF2B5EF4-FFF2-40B4-BE49-F238E27FC236}">
                <a16:creationId xmlns:a16="http://schemas.microsoft.com/office/drawing/2014/main" xmlns="" id="{A852312A-650F-46FE-BB61-9BF8474173F0}"/>
              </a:ext>
            </a:extLst>
          </p:cNvPr>
          <p:cNvGraphicFramePr>
            <a:graphicFrameLocks noChangeAspect="1"/>
          </p:cNvGraphicFramePr>
          <p:nvPr>
            <p:extLst>
              <p:ext uri="{D42A27DB-BD31-4B8C-83A1-F6EECF244321}">
                <p14:modId xmlns:p14="http://schemas.microsoft.com/office/powerpoint/2010/main" xmlns="" val="3832260014"/>
              </p:ext>
            </p:extLst>
          </p:nvPr>
        </p:nvGraphicFramePr>
        <p:xfrm>
          <a:off x="1000100" y="1500174"/>
          <a:ext cx="7572427" cy="46819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1143000" y="365127"/>
            <a:ext cx="7143776" cy="777857"/>
          </a:xfrm>
        </p:spPr>
        <p:txBody>
          <a:bodyPr>
            <a:normAutofit/>
          </a:bodyPr>
          <a:lstStyle/>
          <a:p>
            <a:r>
              <a:rPr lang="el-GR" sz="3200" dirty="0" smtClean="0"/>
              <a:t>6. Δημιουργία Εκπαιδευτικού Υλικού  1/7</a:t>
            </a:r>
            <a:endParaRPr lang="el-GR" sz="3200" dirty="0"/>
          </a:p>
        </p:txBody>
      </p:sp>
      <p:graphicFrame>
        <p:nvGraphicFramePr>
          <p:cNvPr id="5" name="12 - Διάγραμμα">
            <a:extLst>
              <a:ext uri="{FF2B5EF4-FFF2-40B4-BE49-F238E27FC236}">
                <a16:creationId xmlns:a16="http://schemas.microsoft.com/office/drawing/2014/main" xmlns="" id="{A852312A-650F-46FE-BB61-9BF8474173F0}"/>
              </a:ext>
            </a:extLst>
          </p:cNvPr>
          <p:cNvGraphicFramePr>
            <a:graphicFrameLocks noChangeAspect="1"/>
          </p:cNvGraphicFramePr>
          <p:nvPr>
            <p:extLst>
              <p:ext uri="{D42A27DB-BD31-4B8C-83A1-F6EECF244321}">
                <p14:modId xmlns:p14="http://schemas.microsoft.com/office/powerpoint/2010/main" xmlns="" val="3832260014"/>
              </p:ext>
            </p:extLst>
          </p:nvPr>
        </p:nvGraphicFramePr>
        <p:xfrm>
          <a:off x="714348" y="357166"/>
          <a:ext cx="8286808" cy="60722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1214414" y="642918"/>
            <a:ext cx="7300936" cy="500066"/>
          </a:xfrm>
        </p:spPr>
        <p:txBody>
          <a:bodyPr>
            <a:noAutofit/>
          </a:bodyPr>
          <a:lstStyle/>
          <a:p>
            <a:r>
              <a:rPr lang="el-GR" sz="3200" dirty="0" smtClean="0"/>
              <a:t>6. Δημιουργία Εκπαιδευτικού Υλικού  2/7</a:t>
            </a:r>
            <a:endParaRPr lang="el-GR" sz="3200" dirty="0"/>
          </a:p>
        </p:txBody>
      </p:sp>
      <p:graphicFrame>
        <p:nvGraphicFramePr>
          <p:cNvPr id="4" name="Διάγραμμα 5">
            <a:extLst>
              <a:ext uri="{FF2B5EF4-FFF2-40B4-BE49-F238E27FC236}">
                <a16:creationId xmlns:a16="http://schemas.microsoft.com/office/drawing/2014/main" xmlns="" id="{4DDF3753-E08D-4160-AA26-E4C2EE402F88}"/>
              </a:ext>
            </a:extLst>
          </p:cNvPr>
          <p:cNvGraphicFramePr/>
          <p:nvPr>
            <p:extLst>
              <p:ext uri="{D42A27DB-BD31-4B8C-83A1-F6EECF244321}">
                <p14:modId xmlns:p14="http://schemas.microsoft.com/office/powerpoint/2010/main" xmlns="" val="1455890019"/>
              </p:ext>
            </p:extLst>
          </p:nvPr>
        </p:nvGraphicFramePr>
        <p:xfrm>
          <a:off x="1214414" y="1428736"/>
          <a:ext cx="7355252" cy="4952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4126</TotalTime>
  <Words>1045</Words>
  <Application>Microsoft Office PowerPoint</Application>
  <PresentationFormat>Προβολή στην οθόνη (4:3)</PresentationFormat>
  <Paragraphs>182</Paragraphs>
  <Slides>22</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22</vt:i4>
      </vt:variant>
    </vt:vector>
  </HeadingPairs>
  <TitlesOfParts>
    <vt:vector size="23" baseType="lpstr">
      <vt:lpstr>Θέμα του Office</vt:lpstr>
      <vt:lpstr>Διαφάνεια 1</vt:lpstr>
      <vt:lpstr>Ένα μεγάλο ευχαριστώ…</vt:lpstr>
      <vt:lpstr>1. Σκοπός </vt:lpstr>
      <vt:lpstr>2. Συνεισφορά της διπλωματικής</vt:lpstr>
      <vt:lpstr>3. Ερευνητικά Ερωτήματα </vt:lpstr>
      <vt:lpstr>4. Δομή της εργασίας </vt:lpstr>
      <vt:lpstr>5. Θεωρητικό Πλαίσιο </vt:lpstr>
      <vt:lpstr>6. Δημιουργία Εκπαιδευτικού Υλικού  1/7</vt:lpstr>
      <vt:lpstr>6. Δημιουργία Εκπαιδευτικού Υλικού  2/7</vt:lpstr>
      <vt:lpstr>6. Δημιουργία Εκπαιδευτικού Υλικού  3/7</vt:lpstr>
      <vt:lpstr>6. Δημιουργία Εκπαιδευτικού Υλικού  4/7</vt:lpstr>
      <vt:lpstr>6. Δημιουργία Εκπαιδευτικού Υλικού  5/7</vt:lpstr>
      <vt:lpstr>6. Δημιουργία Εκπαιδευτικού Υλικού  6/7</vt:lpstr>
      <vt:lpstr>6. Δημιουργία Εκπαιδευτικού Υλικού  7/7</vt:lpstr>
      <vt:lpstr>Μεθοδολογία</vt:lpstr>
      <vt:lpstr>Διαφάνεια 16</vt:lpstr>
      <vt:lpstr>Διαφάνεια 17</vt:lpstr>
      <vt:lpstr>Συμπεράσματα  1/3</vt:lpstr>
      <vt:lpstr>Συμπεράσματα  2/3</vt:lpstr>
      <vt:lpstr>Συμπεράσματα  3/3</vt:lpstr>
      <vt:lpstr>Προτάσεις</vt:lpstr>
      <vt:lpstr>Διαφάνεια 22</vt:lpstr>
    </vt:vector>
  </TitlesOfParts>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Σωτήρης Τερζάκης</cp:lastModifiedBy>
  <cp:revision>1849</cp:revision>
  <dcterms:created xsi:type="dcterms:W3CDTF">2003-10-16T17:37:47Z</dcterms:created>
  <dcterms:modified xsi:type="dcterms:W3CDTF">2024-11-16T09:46:39Z</dcterms:modified>
</cp:coreProperties>
</file>