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B0426C-01D0-60D5-3795-585F99C38143}" v="26" dt="2024-11-16T10:02:02.235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6" name="Shape 11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1pPr>
    <a:lvl2pPr indent="2286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2pPr>
    <a:lvl3pPr indent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3pPr>
    <a:lvl4pPr indent="6858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4pPr>
    <a:lvl5pPr indent="9144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5pPr>
    <a:lvl6pPr indent="11430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6pPr>
    <a:lvl7pPr indent="13716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7pPr>
    <a:lvl8pPr indent="1600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8pPr>
    <a:lvl9pPr indent="18288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8"/>
          <p:cNvSpPr/>
          <p:nvPr/>
        </p:nvSpPr>
        <p:spPr>
          <a:xfrm>
            <a:off x="163905" y="796625"/>
            <a:ext cx="870346" cy="7817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4" h="21600" extrusionOk="0">
                <a:moveTo>
                  <a:pt x="15472" y="21600"/>
                </a:moveTo>
                <a:cubicBezTo>
                  <a:pt x="15688" y="21600"/>
                  <a:pt x="15832" y="21470"/>
                  <a:pt x="15904" y="21341"/>
                </a:cubicBezTo>
                <a:cubicBezTo>
                  <a:pt x="15904" y="21211"/>
                  <a:pt x="15976" y="21211"/>
                  <a:pt x="15976" y="21211"/>
                </a:cubicBezTo>
                <a:lnTo>
                  <a:pt x="21456" y="11362"/>
                </a:lnTo>
                <a:cubicBezTo>
                  <a:pt x="21600" y="11102"/>
                  <a:pt x="21600" y="10586"/>
                  <a:pt x="21456" y="10197"/>
                </a:cubicBezTo>
                <a:lnTo>
                  <a:pt x="15976" y="477"/>
                </a:lnTo>
                <a:cubicBezTo>
                  <a:pt x="15976" y="346"/>
                  <a:pt x="15904" y="346"/>
                  <a:pt x="15904" y="346"/>
                </a:cubicBezTo>
                <a:cubicBezTo>
                  <a:pt x="15832" y="218"/>
                  <a:pt x="15688" y="89"/>
                  <a:pt x="15472" y="89"/>
                </a:cubicBezTo>
                <a:lnTo>
                  <a:pt x="48" y="0"/>
                </a:lnTo>
                <a:cubicBezTo>
                  <a:pt x="32" y="7193"/>
                  <a:pt x="16" y="14388"/>
                  <a:pt x="0" y="21581"/>
                </a:cubicBezTo>
                <a:lnTo>
                  <a:pt x="15472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latin typeface="+mj-lt"/>
                <a:ea typeface="+mj-ea"/>
                <a:cs typeface="+mj-cs"/>
                <a:sym typeface="Times New Roman"/>
              </a:defRPr>
            </a:pPr>
            <a:endParaRPr/>
          </a:p>
        </p:txBody>
      </p:sp>
      <p:sp>
        <p:nvSpPr>
          <p:cNvPr id="18" name="Κείμενο τίτλου"/>
          <p:cNvSpPr txBox="1">
            <a:spLocks noGrp="1"/>
          </p:cNvSpPr>
          <p:nvPr>
            <p:ph type="title"/>
          </p:nvPr>
        </p:nvSpPr>
        <p:spPr>
          <a:xfrm>
            <a:off x="1143000" y="784187"/>
            <a:ext cx="6858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Κείμενο τίτλου</a:t>
            </a:r>
          </a:p>
        </p:txBody>
      </p:sp>
      <p:sp>
        <p:nvSpPr>
          <p:cNvPr id="19" name="Επίπεδο κύριου τμήματος ένα…"/>
          <p:cNvSpPr txBox="1">
            <a:spLocks noGrp="1"/>
          </p:cNvSpPr>
          <p:nvPr>
            <p:ph type="body" sz="quarter" idx="1"/>
          </p:nvPr>
        </p:nvSpPr>
        <p:spPr>
          <a:xfrm>
            <a:off x="1143000" y="3602037"/>
            <a:ext cx="6858000" cy="165576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90000"/>
              </a:lnSpc>
              <a:buSzTx/>
              <a:buFontTx/>
              <a:buNone/>
              <a:defRPr sz="1800"/>
            </a:lvl1pPr>
            <a:lvl2pPr marL="0" indent="342900" algn="ctr">
              <a:lnSpc>
                <a:spcPct val="90000"/>
              </a:lnSpc>
              <a:buSzTx/>
              <a:buFontTx/>
              <a:buNone/>
              <a:defRPr sz="1800"/>
            </a:lvl2pPr>
            <a:lvl3pPr marL="0" indent="685800" algn="ctr">
              <a:lnSpc>
                <a:spcPct val="90000"/>
              </a:lnSpc>
              <a:buSzTx/>
              <a:buFontTx/>
              <a:buNone/>
              <a:defRPr sz="1800"/>
            </a:lvl3pPr>
            <a:lvl4pPr marL="0" indent="1028700" algn="ctr">
              <a:lnSpc>
                <a:spcPct val="90000"/>
              </a:lnSpc>
              <a:buSzTx/>
              <a:buFontTx/>
              <a:buNone/>
              <a:defRPr sz="1800"/>
            </a:lvl4pPr>
            <a:lvl5pPr marL="0" indent="1371600" algn="ctr">
              <a:lnSpc>
                <a:spcPct val="90000"/>
              </a:lnSpc>
              <a:buSzTx/>
              <a:buFontTx/>
              <a:buNone/>
              <a:defRPr sz="1800"/>
            </a:lvl5pPr>
          </a:lstStyle>
          <a:p>
            <a:r>
              <a:t>Επίπεδο κύριου τμήματος ένα</a:t>
            </a:r>
          </a:p>
          <a:p>
            <a:pPr lvl="1"/>
            <a:r>
              <a:t>Επίπεδο κύριου τμήματος δύο</a:t>
            </a:r>
          </a:p>
          <a:p>
            <a:pPr lvl="2"/>
            <a:r>
              <a:t>Επίπεδο κύριου τμήματος τρία</a:t>
            </a:r>
          </a:p>
          <a:p>
            <a:pPr lvl="3"/>
            <a:r>
              <a:t>Επίπεδο κύριου τμήματος τέσσερα</a:t>
            </a:r>
          </a:p>
          <a:p>
            <a:pPr lvl="4"/>
            <a:r>
              <a:t>Επίπεδο κύριου τμήματος πέντε</a:t>
            </a:r>
          </a:p>
        </p:txBody>
      </p:sp>
      <p:sp>
        <p:nvSpPr>
          <p:cNvPr id="20" name="Rectangle 61"/>
          <p:cNvSpPr/>
          <p:nvPr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latin typeface="+mj-lt"/>
                <a:ea typeface="+mj-ea"/>
                <a:cs typeface="+mj-cs"/>
                <a:sym typeface="Times New Roman"/>
              </a:defRPr>
            </a:pPr>
            <a:endParaRPr/>
          </a:p>
        </p:txBody>
      </p:sp>
      <p:sp>
        <p:nvSpPr>
          <p:cNvPr id="21" name="Ορθογώνιο 8"/>
          <p:cNvSpPr/>
          <p:nvPr/>
        </p:nvSpPr>
        <p:spPr>
          <a:xfrm>
            <a:off x="467543" y="764704"/>
            <a:ext cx="576066" cy="100811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2" name="Πεντάγωνο 9"/>
          <p:cNvSpPr/>
          <p:nvPr/>
        </p:nvSpPr>
        <p:spPr>
          <a:xfrm>
            <a:off x="467543" y="2316163"/>
            <a:ext cx="675457" cy="7920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21600" y="10800"/>
                </a:lnTo>
                <a:lnTo>
                  <a:pt x="108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BF9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3" name="Αριθμός σλάιντ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Αριθμός σλάιντ"/>
          <p:cNvSpPr txBox="1">
            <a:spLocks noGrp="1"/>
          </p:cNvSpPr>
          <p:nvPr>
            <p:ph type="sldNum" sz="quarter" idx="2"/>
          </p:nvPr>
        </p:nvSpPr>
        <p:spPr>
          <a:xfrm>
            <a:off x="7903840" y="6020234"/>
            <a:ext cx="240036" cy="219993"/>
          </a:xfrm>
          <a:prstGeom prst="rect">
            <a:avLst/>
          </a:prstGeom>
        </p:spPr>
        <p:txBody>
          <a:bodyPr lIns="42862" tIns="42862" rIns="42862" bIns="42862"/>
          <a:lstStyle>
            <a:lvl1pPr defTabSz="857250">
              <a:defRPr sz="11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Επίπεδο κύριου τμήματος ένα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Επίπεδο κύριου τμήματος ένα</a:t>
            </a:r>
          </a:p>
          <a:p>
            <a:pPr lvl="1"/>
            <a:r>
              <a:t>Επίπεδο κύριου τμήματος δύο</a:t>
            </a:r>
          </a:p>
          <a:p>
            <a:pPr lvl="2"/>
            <a:r>
              <a:t>Επίπεδο κύριου τμήματος τρία</a:t>
            </a:r>
          </a:p>
          <a:p>
            <a:pPr lvl="3"/>
            <a:r>
              <a:t>Επίπεδο κύριου τμήματος τέσσερα</a:t>
            </a:r>
          </a:p>
          <a:p>
            <a:pPr lvl="4"/>
            <a:r>
              <a:t>Επίπεδο κύριου τμήματος πέντε</a:t>
            </a:r>
          </a:p>
        </p:txBody>
      </p:sp>
      <p:sp>
        <p:nvSpPr>
          <p:cNvPr id="31" name="Κείμενο τίτλου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Κείμενο τίτλου</a:t>
            </a:r>
          </a:p>
        </p:txBody>
      </p:sp>
      <p:sp>
        <p:nvSpPr>
          <p:cNvPr id="32" name="Αριθμός σλάιντ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Freeform 8"/>
          <p:cNvSpPr/>
          <p:nvPr/>
        </p:nvSpPr>
        <p:spPr>
          <a:xfrm>
            <a:off x="163905" y="796625"/>
            <a:ext cx="870346" cy="7817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4" h="21600" extrusionOk="0">
                <a:moveTo>
                  <a:pt x="15472" y="21600"/>
                </a:moveTo>
                <a:cubicBezTo>
                  <a:pt x="15688" y="21600"/>
                  <a:pt x="15832" y="21470"/>
                  <a:pt x="15904" y="21341"/>
                </a:cubicBezTo>
                <a:cubicBezTo>
                  <a:pt x="15904" y="21211"/>
                  <a:pt x="15976" y="21211"/>
                  <a:pt x="15976" y="21211"/>
                </a:cubicBezTo>
                <a:lnTo>
                  <a:pt x="21456" y="11362"/>
                </a:lnTo>
                <a:cubicBezTo>
                  <a:pt x="21600" y="11102"/>
                  <a:pt x="21600" y="10586"/>
                  <a:pt x="21456" y="10197"/>
                </a:cubicBezTo>
                <a:lnTo>
                  <a:pt x="15976" y="477"/>
                </a:lnTo>
                <a:cubicBezTo>
                  <a:pt x="15976" y="346"/>
                  <a:pt x="15904" y="346"/>
                  <a:pt x="15904" y="346"/>
                </a:cubicBezTo>
                <a:cubicBezTo>
                  <a:pt x="15832" y="218"/>
                  <a:pt x="15688" y="89"/>
                  <a:pt x="15472" y="89"/>
                </a:cubicBezTo>
                <a:lnTo>
                  <a:pt x="48" y="0"/>
                </a:lnTo>
                <a:cubicBezTo>
                  <a:pt x="32" y="7193"/>
                  <a:pt x="16" y="14388"/>
                  <a:pt x="0" y="21581"/>
                </a:cubicBezTo>
                <a:lnTo>
                  <a:pt x="15472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latin typeface="+mj-lt"/>
                <a:ea typeface="+mj-ea"/>
                <a:cs typeface="+mj-cs"/>
                <a:sym typeface="Times New Roman"/>
              </a:defRPr>
            </a:pPr>
            <a:endParaRPr/>
          </a:p>
        </p:txBody>
      </p:sp>
      <p:sp>
        <p:nvSpPr>
          <p:cNvPr id="40" name="Κείμενο τίτλου"/>
          <p:cNvSpPr txBox="1">
            <a:spLocks noGrp="1"/>
          </p:cNvSpPr>
          <p:nvPr>
            <p:ph type="title"/>
          </p:nvPr>
        </p:nvSpPr>
        <p:spPr>
          <a:xfrm>
            <a:off x="623887" y="1709739"/>
            <a:ext cx="7886701" cy="2852737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t>Κείμενο τίτλου</a:t>
            </a:r>
          </a:p>
        </p:txBody>
      </p:sp>
      <p:sp>
        <p:nvSpPr>
          <p:cNvPr id="41" name="Επίπεδο κύριου τμήματος ένα…"/>
          <p:cNvSpPr txBox="1">
            <a:spLocks noGrp="1"/>
          </p:cNvSpPr>
          <p:nvPr>
            <p:ph type="body" sz="quarter" idx="1"/>
          </p:nvPr>
        </p:nvSpPr>
        <p:spPr>
          <a:xfrm>
            <a:off x="623887" y="4589464"/>
            <a:ext cx="7886701" cy="150018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SzTx/>
              <a:buFontTx/>
              <a:buNone/>
              <a:defRPr sz="1800">
                <a:solidFill>
                  <a:srgbClr val="888888"/>
                </a:solidFill>
              </a:defRPr>
            </a:lvl1pPr>
            <a:lvl2pPr marL="0" indent="342900">
              <a:lnSpc>
                <a:spcPct val="90000"/>
              </a:lnSpc>
              <a:buSzTx/>
              <a:buFontTx/>
              <a:buNone/>
              <a:defRPr sz="1800">
                <a:solidFill>
                  <a:srgbClr val="888888"/>
                </a:solidFill>
              </a:defRPr>
            </a:lvl2pPr>
            <a:lvl3pPr marL="0" indent="685800">
              <a:lnSpc>
                <a:spcPct val="90000"/>
              </a:lnSpc>
              <a:buSzTx/>
              <a:buFontTx/>
              <a:buNone/>
              <a:defRPr sz="1800">
                <a:solidFill>
                  <a:srgbClr val="888888"/>
                </a:solidFill>
              </a:defRPr>
            </a:lvl3pPr>
            <a:lvl4pPr marL="0" indent="1028700">
              <a:lnSpc>
                <a:spcPct val="90000"/>
              </a:lnSpc>
              <a:buSzTx/>
              <a:buFontTx/>
              <a:buNone/>
              <a:defRPr sz="1800">
                <a:solidFill>
                  <a:srgbClr val="888888"/>
                </a:solidFill>
              </a:defRPr>
            </a:lvl4pPr>
            <a:lvl5pPr marL="0" indent="1371600">
              <a:lnSpc>
                <a:spcPct val="90000"/>
              </a:lnSpc>
              <a:buSzTx/>
              <a:buFontTx/>
              <a:buNone/>
              <a:defRPr sz="1800">
                <a:solidFill>
                  <a:srgbClr val="888888"/>
                </a:solidFill>
              </a:defRPr>
            </a:lvl5pPr>
          </a:lstStyle>
          <a:p>
            <a:r>
              <a:t>Επίπεδο κύριου τμήματος ένα</a:t>
            </a:r>
          </a:p>
          <a:p>
            <a:pPr lvl="1"/>
            <a:r>
              <a:t>Επίπεδο κύριου τμήματος δύο</a:t>
            </a:r>
          </a:p>
          <a:p>
            <a:pPr lvl="2"/>
            <a:r>
              <a:t>Επίπεδο κύριου τμήματος τρία</a:t>
            </a:r>
          </a:p>
          <a:p>
            <a:pPr lvl="3"/>
            <a:r>
              <a:t>Επίπεδο κύριου τμήματος τέσσερα</a:t>
            </a:r>
          </a:p>
          <a:p>
            <a:pPr lvl="4"/>
            <a:r>
              <a:t>Επίπεδο κύριου τμήματος πέντε</a:t>
            </a:r>
          </a:p>
        </p:txBody>
      </p:sp>
      <p:sp>
        <p:nvSpPr>
          <p:cNvPr id="42" name="Αριθμός σλάιντ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Freeform 8"/>
          <p:cNvSpPr/>
          <p:nvPr/>
        </p:nvSpPr>
        <p:spPr>
          <a:xfrm>
            <a:off x="163905" y="796625"/>
            <a:ext cx="870346" cy="7817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4" h="21600" extrusionOk="0">
                <a:moveTo>
                  <a:pt x="15472" y="21600"/>
                </a:moveTo>
                <a:cubicBezTo>
                  <a:pt x="15688" y="21600"/>
                  <a:pt x="15832" y="21470"/>
                  <a:pt x="15904" y="21341"/>
                </a:cubicBezTo>
                <a:cubicBezTo>
                  <a:pt x="15904" y="21211"/>
                  <a:pt x="15976" y="21211"/>
                  <a:pt x="15976" y="21211"/>
                </a:cubicBezTo>
                <a:lnTo>
                  <a:pt x="21456" y="11362"/>
                </a:lnTo>
                <a:cubicBezTo>
                  <a:pt x="21600" y="11102"/>
                  <a:pt x="21600" y="10586"/>
                  <a:pt x="21456" y="10197"/>
                </a:cubicBezTo>
                <a:lnTo>
                  <a:pt x="15976" y="477"/>
                </a:lnTo>
                <a:cubicBezTo>
                  <a:pt x="15976" y="346"/>
                  <a:pt x="15904" y="346"/>
                  <a:pt x="15904" y="346"/>
                </a:cubicBezTo>
                <a:cubicBezTo>
                  <a:pt x="15832" y="218"/>
                  <a:pt x="15688" y="89"/>
                  <a:pt x="15472" y="89"/>
                </a:cubicBezTo>
                <a:lnTo>
                  <a:pt x="48" y="0"/>
                </a:lnTo>
                <a:cubicBezTo>
                  <a:pt x="32" y="7193"/>
                  <a:pt x="16" y="14388"/>
                  <a:pt x="0" y="21581"/>
                </a:cubicBezTo>
                <a:lnTo>
                  <a:pt x="15472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latin typeface="+mj-lt"/>
                <a:ea typeface="+mj-ea"/>
                <a:cs typeface="+mj-cs"/>
                <a:sym typeface="Times New Roman"/>
              </a:defRPr>
            </a:pPr>
            <a:endParaRPr/>
          </a:p>
        </p:txBody>
      </p:sp>
      <p:sp>
        <p:nvSpPr>
          <p:cNvPr id="50" name="Κείμενο τίτλου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>
            <a:lvl1pPr>
              <a:defRPr sz="3300"/>
            </a:lvl1pPr>
          </a:lstStyle>
          <a:p>
            <a:r>
              <a:t>Κείμενο τίτλου</a:t>
            </a:r>
          </a:p>
        </p:txBody>
      </p:sp>
      <p:sp>
        <p:nvSpPr>
          <p:cNvPr id="51" name="Επίπεδο κύριου τμήματος ένα…"/>
          <p:cNvSpPr txBox="1">
            <a:spLocks noGrp="1"/>
          </p:cNvSpPr>
          <p:nvPr>
            <p:ph type="body"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2100"/>
            </a:lvl1pPr>
            <a:lvl2pPr marL="542925" indent="-200025">
              <a:lnSpc>
                <a:spcPct val="90000"/>
              </a:lnSpc>
              <a:defRPr sz="2100"/>
            </a:lvl2pPr>
            <a:lvl3pPr marL="925830" indent="-240030">
              <a:lnSpc>
                <a:spcPct val="90000"/>
              </a:lnSpc>
              <a:defRPr sz="2100"/>
            </a:lvl3pPr>
            <a:lvl4pPr marL="1305657" indent="-276957">
              <a:lnSpc>
                <a:spcPct val="90000"/>
              </a:lnSpc>
              <a:defRPr sz="2100"/>
            </a:lvl4pPr>
            <a:lvl5pPr marL="1648557" indent="-276957">
              <a:lnSpc>
                <a:spcPct val="90000"/>
              </a:lnSpc>
              <a:defRPr sz="2100"/>
            </a:lvl5pPr>
          </a:lstStyle>
          <a:p>
            <a:r>
              <a:t>Επίπεδο κύριου τμήματος ένα</a:t>
            </a:r>
          </a:p>
          <a:p>
            <a:pPr lvl="1"/>
            <a:r>
              <a:t>Επίπεδο κύριου τμήματος δύο</a:t>
            </a:r>
          </a:p>
          <a:p>
            <a:pPr lvl="2"/>
            <a:r>
              <a:t>Επίπεδο κύριου τμήματος τρία</a:t>
            </a:r>
          </a:p>
          <a:p>
            <a:pPr lvl="3"/>
            <a:r>
              <a:t>Επίπεδο κύριου τμήματος τέσσερα</a:t>
            </a:r>
          </a:p>
          <a:p>
            <a:pPr lvl="4"/>
            <a:r>
              <a:t>Επίπεδο κύριου τμήματος πέντε</a:t>
            </a:r>
          </a:p>
        </p:txBody>
      </p:sp>
      <p:sp>
        <p:nvSpPr>
          <p:cNvPr id="52" name="Αριθμός σλάιντ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Freeform 8"/>
          <p:cNvSpPr/>
          <p:nvPr/>
        </p:nvSpPr>
        <p:spPr>
          <a:xfrm>
            <a:off x="163905" y="796625"/>
            <a:ext cx="870346" cy="7817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4" h="21600" extrusionOk="0">
                <a:moveTo>
                  <a:pt x="15472" y="21600"/>
                </a:moveTo>
                <a:cubicBezTo>
                  <a:pt x="15688" y="21600"/>
                  <a:pt x="15832" y="21470"/>
                  <a:pt x="15904" y="21341"/>
                </a:cubicBezTo>
                <a:cubicBezTo>
                  <a:pt x="15904" y="21211"/>
                  <a:pt x="15976" y="21211"/>
                  <a:pt x="15976" y="21211"/>
                </a:cubicBezTo>
                <a:lnTo>
                  <a:pt x="21456" y="11362"/>
                </a:lnTo>
                <a:cubicBezTo>
                  <a:pt x="21600" y="11102"/>
                  <a:pt x="21600" y="10586"/>
                  <a:pt x="21456" y="10197"/>
                </a:cubicBezTo>
                <a:lnTo>
                  <a:pt x="15976" y="477"/>
                </a:lnTo>
                <a:cubicBezTo>
                  <a:pt x="15976" y="346"/>
                  <a:pt x="15904" y="346"/>
                  <a:pt x="15904" y="346"/>
                </a:cubicBezTo>
                <a:cubicBezTo>
                  <a:pt x="15832" y="218"/>
                  <a:pt x="15688" y="89"/>
                  <a:pt x="15472" y="89"/>
                </a:cubicBezTo>
                <a:lnTo>
                  <a:pt x="48" y="0"/>
                </a:lnTo>
                <a:cubicBezTo>
                  <a:pt x="32" y="7193"/>
                  <a:pt x="16" y="14388"/>
                  <a:pt x="0" y="21581"/>
                </a:cubicBezTo>
                <a:lnTo>
                  <a:pt x="15472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latin typeface="+mj-lt"/>
                <a:ea typeface="+mj-ea"/>
                <a:cs typeface="+mj-cs"/>
                <a:sym typeface="Times New Roman"/>
              </a:defRPr>
            </a:pPr>
            <a:endParaRPr/>
          </a:p>
        </p:txBody>
      </p:sp>
      <p:sp>
        <p:nvSpPr>
          <p:cNvPr id="60" name="Κείμενο τίτλου"/>
          <p:cNvSpPr txBox="1">
            <a:spLocks noGrp="1"/>
          </p:cNvSpPr>
          <p:nvPr>
            <p:ph type="title"/>
          </p:nvPr>
        </p:nvSpPr>
        <p:spPr>
          <a:xfrm>
            <a:off x="629841" y="365125"/>
            <a:ext cx="7886701" cy="1325564"/>
          </a:xfrm>
          <a:prstGeom prst="rect">
            <a:avLst/>
          </a:prstGeom>
        </p:spPr>
        <p:txBody>
          <a:bodyPr/>
          <a:lstStyle>
            <a:lvl1pPr>
              <a:defRPr sz="3300"/>
            </a:lvl1pPr>
          </a:lstStyle>
          <a:p>
            <a:r>
              <a:t>Κείμενο τίτλου</a:t>
            </a:r>
          </a:p>
        </p:txBody>
      </p:sp>
      <p:sp>
        <p:nvSpPr>
          <p:cNvPr id="61" name="Επίπεδο κύριου τμήματος ένα…"/>
          <p:cNvSpPr txBox="1">
            <a:spLocks noGrp="1"/>
          </p:cNvSpPr>
          <p:nvPr>
            <p:ph type="body" sz="quarter" idx="1"/>
          </p:nvPr>
        </p:nvSpPr>
        <p:spPr>
          <a:xfrm>
            <a:off x="629841" y="1681163"/>
            <a:ext cx="3868341" cy="823913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90000"/>
              </a:lnSpc>
              <a:buSzTx/>
              <a:buFontTx/>
              <a:buNone/>
              <a:defRPr sz="1800" b="1"/>
            </a:lvl1pPr>
            <a:lvl2pPr marL="0" indent="342900">
              <a:lnSpc>
                <a:spcPct val="90000"/>
              </a:lnSpc>
              <a:buSzTx/>
              <a:buFontTx/>
              <a:buNone/>
              <a:defRPr sz="1800" b="1"/>
            </a:lvl2pPr>
            <a:lvl3pPr marL="0" indent="685800">
              <a:lnSpc>
                <a:spcPct val="90000"/>
              </a:lnSpc>
              <a:buSzTx/>
              <a:buFontTx/>
              <a:buNone/>
              <a:defRPr sz="1800" b="1"/>
            </a:lvl3pPr>
            <a:lvl4pPr marL="0" indent="1028700">
              <a:lnSpc>
                <a:spcPct val="90000"/>
              </a:lnSpc>
              <a:buSzTx/>
              <a:buFontTx/>
              <a:buNone/>
              <a:defRPr sz="1800" b="1"/>
            </a:lvl4pPr>
            <a:lvl5pPr marL="0" indent="1371600">
              <a:lnSpc>
                <a:spcPct val="90000"/>
              </a:lnSpc>
              <a:buSzTx/>
              <a:buFontTx/>
              <a:buNone/>
              <a:defRPr sz="1800" b="1"/>
            </a:lvl5pPr>
          </a:lstStyle>
          <a:p>
            <a:r>
              <a:t>Επίπεδο κύριου τμήματος ένα</a:t>
            </a:r>
          </a:p>
          <a:p>
            <a:pPr lvl="1"/>
            <a:r>
              <a:t>Επίπεδο κύριου τμήματος δύο</a:t>
            </a:r>
          </a:p>
          <a:p>
            <a:pPr lvl="2"/>
            <a:r>
              <a:t>Επίπεδο κύριου τμήματος τρία</a:t>
            </a:r>
          </a:p>
          <a:p>
            <a:pPr lvl="3"/>
            <a:r>
              <a:t>Επίπεδο κύριου τμήματος τέσσερα</a:t>
            </a:r>
          </a:p>
          <a:p>
            <a:pPr lvl="4"/>
            <a:r>
              <a:t>Επίπεδο κύριου τμήματος πέντε</a:t>
            </a:r>
          </a:p>
        </p:txBody>
      </p:sp>
      <p:sp>
        <p:nvSpPr>
          <p:cNvPr id="62" name="Θέση κειμένου 4"/>
          <p:cNvSpPr>
            <a:spLocks noGrp="1"/>
          </p:cNvSpPr>
          <p:nvPr>
            <p:ph type="body" sz="quarter" idx="21"/>
          </p:nvPr>
        </p:nvSpPr>
        <p:spPr>
          <a:xfrm>
            <a:off x="4629150" y="1681163"/>
            <a:ext cx="3887392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lnSpc>
                <a:spcPct val="90000"/>
              </a:lnSpc>
              <a:buSzTx/>
              <a:buFontTx/>
              <a:buNone/>
              <a:defRPr sz="1800" b="1"/>
            </a:pPr>
            <a:endParaRPr/>
          </a:p>
        </p:txBody>
      </p:sp>
      <p:sp>
        <p:nvSpPr>
          <p:cNvPr id="63" name="Αριθμός σλάιντ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Freeform 8"/>
          <p:cNvSpPr/>
          <p:nvPr/>
        </p:nvSpPr>
        <p:spPr>
          <a:xfrm>
            <a:off x="163905" y="796625"/>
            <a:ext cx="870346" cy="7817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4" h="21600" extrusionOk="0">
                <a:moveTo>
                  <a:pt x="15472" y="21600"/>
                </a:moveTo>
                <a:cubicBezTo>
                  <a:pt x="15688" y="21600"/>
                  <a:pt x="15832" y="21470"/>
                  <a:pt x="15904" y="21341"/>
                </a:cubicBezTo>
                <a:cubicBezTo>
                  <a:pt x="15904" y="21211"/>
                  <a:pt x="15976" y="21211"/>
                  <a:pt x="15976" y="21211"/>
                </a:cubicBezTo>
                <a:lnTo>
                  <a:pt x="21456" y="11362"/>
                </a:lnTo>
                <a:cubicBezTo>
                  <a:pt x="21600" y="11102"/>
                  <a:pt x="21600" y="10586"/>
                  <a:pt x="21456" y="10197"/>
                </a:cubicBezTo>
                <a:lnTo>
                  <a:pt x="15976" y="477"/>
                </a:lnTo>
                <a:cubicBezTo>
                  <a:pt x="15976" y="346"/>
                  <a:pt x="15904" y="346"/>
                  <a:pt x="15904" y="346"/>
                </a:cubicBezTo>
                <a:cubicBezTo>
                  <a:pt x="15832" y="218"/>
                  <a:pt x="15688" y="89"/>
                  <a:pt x="15472" y="89"/>
                </a:cubicBezTo>
                <a:lnTo>
                  <a:pt x="48" y="0"/>
                </a:lnTo>
                <a:cubicBezTo>
                  <a:pt x="32" y="7193"/>
                  <a:pt x="16" y="14388"/>
                  <a:pt x="0" y="21581"/>
                </a:cubicBezTo>
                <a:lnTo>
                  <a:pt x="15472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latin typeface="+mj-lt"/>
                <a:ea typeface="+mj-ea"/>
                <a:cs typeface="+mj-cs"/>
                <a:sym typeface="Times New Roman"/>
              </a:defRPr>
            </a:pPr>
            <a:endParaRPr/>
          </a:p>
        </p:txBody>
      </p:sp>
      <p:sp>
        <p:nvSpPr>
          <p:cNvPr id="71" name="Κείμενο τίτλου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</p:spPr>
        <p:txBody>
          <a:bodyPr/>
          <a:lstStyle>
            <a:lvl1pPr>
              <a:defRPr sz="3300"/>
            </a:lvl1pPr>
          </a:lstStyle>
          <a:p>
            <a:r>
              <a:t>Κείμενο τίτλου</a:t>
            </a:r>
          </a:p>
        </p:txBody>
      </p:sp>
      <p:sp>
        <p:nvSpPr>
          <p:cNvPr id="72" name="Αριθμός σλάιντ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Freeform 8"/>
          <p:cNvSpPr/>
          <p:nvPr/>
        </p:nvSpPr>
        <p:spPr>
          <a:xfrm>
            <a:off x="163905" y="796625"/>
            <a:ext cx="870346" cy="7817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4" h="21600" extrusionOk="0">
                <a:moveTo>
                  <a:pt x="15472" y="21600"/>
                </a:moveTo>
                <a:cubicBezTo>
                  <a:pt x="15688" y="21600"/>
                  <a:pt x="15832" y="21470"/>
                  <a:pt x="15904" y="21341"/>
                </a:cubicBezTo>
                <a:cubicBezTo>
                  <a:pt x="15904" y="21211"/>
                  <a:pt x="15976" y="21211"/>
                  <a:pt x="15976" y="21211"/>
                </a:cubicBezTo>
                <a:lnTo>
                  <a:pt x="21456" y="11362"/>
                </a:lnTo>
                <a:cubicBezTo>
                  <a:pt x="21600" y="11102"/>
                  <a:pt x="21600" y="10586"/>
                  <a:pt x="21456" y="10197"/>
                </a:cubicBezTo>
                <a:lnTo>
                  <a:pt x="15976" y="477"/>
                </a:lnTo>
                <a:cubicBezTo>
                  <a:pt x="15976" y="346"/>
                  <a:pt x="15904" y="346"/>
                  <a:pt x="15904" y="346"/>
                </a:cubicBezTo>
                <a:cubicBezTo>
                  <a:pt x="15832" y="218"/>
                  <a:pt x="15688" y="89"/>
                  <a:pt x="15472" y="89"/>
                </a:cubicBezTo>
                <a:lnTo>
                  <a:pt x="48" y="0"/>
                </a:lnTo>
                <a:cubicBezTo>
                  <a:pt x="32" y="7193"/>
                  <a:pt x="16" y="14388"/>
                  <a:pt x="0" y="21581"/>
                </a:cubicBezTo>
                <a:lnTo>
                  <a:pt x="15472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latin typeface="+mj-lt"/>
                <a:ea typeface="+mj-ea"/>
                <a:cs typeface="+mj-cs"/>
                <a:sym typeface="Times New Roman"/>
              </a:defRPr>
            </a:pPr>
            <a:endParaRPr/>
          </a:p>
        </p:txBody>
      </p:sp>
      <p:sp>
        <p:nvSpPr>
          <p:cNvPr id="80" name="Αριθμός σλάιντ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Freeform 8"/>
          <p:cNvSpPr/>
          <p:nvPr/>
        </p:nvSpPr>
        <p:spPr>
          <a:xfrm>
            <a:off x="163905" y="796625"/>
            <a:ext cx="870346" cy="7817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4" h="21600" extrusionOk="0">
                <a:moveTo>
                  <a:pt x="15472" y="21600"/>
                </a:moveTo>
                <a:cubicBezTo>
                  <a:pt x="15688" y="21600"/>
                  <a:pt x="15832" y="21470"/>
                  <a:pt x="15904" y="21341"/>
                </a:cubicBezTo>
                <a:cubicBezTo>
                  <a:pt x="15904" y="21211"/>
                  <a:pt x="15976" y="21211"/>
                  <a:pt x="15976" y="21211"/>
                </a:cubicBezTo>
                <a:lnTo>
                  <a:pt x="21456" y="11362"/>
                </a:lnTo>
                <a:cubicBezTo>
                  <a:pt x="21600" y="11102"/>
                  <a:pt x="21600" y="10586"/>
                  <a:pt x="21456" y="10197"/>
                </a:cubicBezTo>
                <a:lnTo>
                  <a:pt x="15976" y="477"/>
                </a:lnTo>
                <a:cubicBezTo>
                  <a:pt x="15976" y="346"/>
                  <a:pt x="15904" y="346"/>
                  <a:pt x="15904" y="346"/>
                </a:cubicBezTo>
                <a:cubicBezTo>
                  <a:pt x="15832" y="218"/>
                  <a:pt x="15688" y="89"/>
                  <a:pt x="15472" y="89"/>
                </a:cubicBezTo>
                <a:lnTo>
                  <a:pt x="48" y="0"/>
                </a:lnTo>
                <a:cubicBezTo>
                  <a:pt x="32" y="7193"/>
                  <a:pt x="16" y="14388"/>
                  <a:pt x="0" y="21581"/>
                </a:cubicBezTo>
                <a:lnTo>
                  <a:pt x="15472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latin typeface="+mj-lt"/>
                <a:ea typeface="+mj-ea"/>
                <a:cs typeface="+mj-cs"/>
                <a:sym typeface="Times New Roman"/>
              </a:defRPr>
            </a:pPr>
            <a:endParaRPr/>
          </a:p>
        </p:txBody>
      </p:sp>
      <p:sp>
        <p:nvSpPr>
          <p:cNvPr id="88" name="Κείμενο τίτλου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t>Κείμενο τίτλου</a:t>
            </a:r>
          </a:p>
        </p:txBody>
      </p:sp>
      <p:sp>
        <p:nvSpPr>
          <p:cNvPr id="89" name="Επίπεδο κύριου τμήματος ένα…"/>
          <p:cNvSpPr txBox="1">
            <a:spLocks noGrp="1"/>
          </p:cNvSpPr>
          <p:nvPr>
            <p:ph type="body" sz="half" idx="1"/>
          </p:nvPr>
        </p:nvSpPr>
        <p:spPr>
          <a:xfrm>
            <a:off x="3887391" y="987425"/>
            <a:ext cx="4629151" cy="4873626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2400"/>
            </a:lvl1pPr>
            <a:lvl2pPr marL="538842" indent="-195942">
              <a:lnSpc>
                <a:spcPct val="90000"/>
              </a:lnSpc>
              <a:defRPr sz="2400"/>
            </a:lvl2pPr>
            <a:lvl3pPr marL="914400" indent="-228600">
              <a:lnSpc>
                <a:spcPct val="90000"/>
              </a:lnSpc>
              <a:defRPr sz="2400"/>
            </a:lvl3pPr>
            <a:lvl4pPr marL="1303019" indent="-274319">
              <a:lnSpc>
                <a:spcPct val="90000"/>
              </a:lnSpc>
              <a:defRPr sz="2400"/>
            </a:lvl4pPr>
            <a:lvl5pPr marL="1645920" indent="-274320">
              <a:lnSpc>
                <a:spcPct val="90000"/>
              </a:lnSpc>
              <a:defRPr sz="2400"/>
            </a:lvl5pPr>
          </a:lstStyle>
          <a:p>
            <a:r>
              <a:t>Επίπεδο κύριου τμήματος ένα</a:t>
            </a:r>
          </a:p>
          <a:p>
            <a:pPr lvl="1"/>
            <a:r>
              <a:t>Επίπεδο κύριου τμήματος δύο</a:t>
            </a:r>
          </a:p>
          <a:p>
            <a:pPr lvl="2"/>
            <a:r>
              <a:t>Επίπεδο κύριου τμήματος τρία</a:t>
            </a:r>
          </a:p>
          <a:p>
            <a:pPr lvl="3"/>
            <a:r>
              <a:t>Επίπεδο κύριου τμήματος τέσσερα</a:t>
            </a:r>
          </a:p>
          <a:p>
            <a:pPr lvl="4"/>
            <a:r>
              <a:t>Επίπεδο κύριου τμήματος πέντε</a:t>
            </a:r>
          </a:p>
        </p:txBody>
      </p:sp>
      <p:sp>
        <p:nvSpPr>
          <p:cNvPr id="90" name="Θέση κειμένου 3"/>
          <p:cNvSpPr>
            <a:spLocks noGrp="1"/>
          </p:cNvSpPr>
          <p:nvPr>
            <p:ph type="body" sz="quarter" idx="21"/>
          </p:nvPr>
        </p:nvSpPr>
        <p:spPr>
          <a:xfrm>
            <a:off x="629840" y="2057400"/>
            <a:ext cx="2949180" cy="3811588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90000"/>
              </a:lnSpc>
              <a:buSzTx/>
              <a:buFontTx/>
              <a:buNone/>
              <a:defRPr sz="1200"/>
            </a:pPr>
            <a:endParaRPr/>
          </a:p>
        </p:txBody>
      </p:sp>
      <p:sp>
        <p:nvSpPr>
          <p:cNvPr id="91" name="Αριθμός σλάιντ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Freeform 8"/>
          <p:cNvSpPr/>
          <p:nvPr/>
        </p:nvSpPr>
        <p:spPr>
          <a:xfrm>
            <a:off x="163905" y="796625"/>
            <a:ext cx="870346" cy="7817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4" h="21600" extrusionOk="0">
                <a:moveTo>
                  <a:pt x="15472" y="21600"/>
                </a:moveTo>
                <a:cubicBezTo>
                  <a:pt x="15688" y="21600"/>
                  <a:pt x="15832" y="21470"/>
                  <a:pt x="15904" y="21341"/>
                </a:cubicBezTo>
                <a:cubicBezTo>
                  <a:pt x="15904" y="21211"/>
                  <a:pt x="15976" y="21211"/>
                  <a:pt x="15976" y="21211"/>
                </a:cubicBezTo>
                <a:lnTo>
                  <a:pt x="21456" y="11362"/>
                </a:lnTo>
                <a:cubicBezTo>
                  <a:pt x="21600" y="11102"/>
                  <a:pt x="21600" y="10586"/>
                  <a:pt x="21456" y="10197"/>
                </a:cubicBezTo>
                <a:lnTo>
                  <a:pt x="15976" y="477"/>
                </a:lnTo>
                <a:cubicBezTo>
                  <a:pt x="15976" y="346"/>
                  <a:pt x="15904" y="346"/>
                  <a:pt x="15904" y="346"/>
                </a:cubicBezTo>
                <a:cubicBezTo>
                  <a:pt x="15832" y="218"/>
                  <a:pt x="15688" y="89"/>
                  <a:pt x="15472" y="89"/>
                </a:cubicBezTo>
                <a:lnTo>
                  <a:pt x="48" y="0"/>
                </a:lnTo>
                <a:cubicBezTo>
                  <a:pt x="32" y="7193"/>
                  <a:pt x="16" y="14388"/>
                  <a:pt x="0" y="21581"/>
                </a:cubicBezTo>
                <a:lnTo>
                  <a:pt x="15472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latin typeface="+mj-lt"/>
                <a:ea typeface="+mj-ea"/>
                <a:cs typeface="+mj-cs"/>
                <a:sym typeface="Times New Roman"/>
              </a:defRPr>
            </a:pPr>
            <a:endParaRPr/>
          </a:p>
        </p:txBody>
      </p:sp>
      <p:sp>
        <p:nvSpPr>
          <p:cNvPr id="99" name="Κείμενο τίτλου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t>Κείμενο τίτλου</a:t>
            </a:r>
          </a:p>
        </p:txBody>
      </p:sp>
      <p:sp>
        <p:nvSpPr>
          <p:cNvPr id="100" name="Θέση εικόνας 2"/>
          <p:cNvSpPr>
            <a:spLocks noGrp="1"/>
          </p:cNvSpPr>
          <p:nvPr>
            <p:ph type="pic" sz="half" idx="21"/>
          </p:nvPr>
        </p:nvSpPr>
        <p:spPr>
          <a:xfrm>
            <a:off x="3887391" y="987425"/>
            <a:ext cx="4629151" cy="487362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01" name="Επίπεδο κύριου τμήματος ένα…"/>
          <p:cNvSpPr txBox="1">
            <a:spLocks noGrp="1"/>
          </p:cNvSpPr>
          <p:nvPr>
            <p:ph type="body" sz="quarter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SzTx/>
              <a:buFontTx/>
              <a:buNone/>
              <a:defRPr sz="1200"/>
            </a:lvl1pPr>
            <a:lvl2pPr marL="0" indent="342900">
              <a:lnSpc>
                <a:spcPct val="90000"/>
              </a:lnSpc>
              <a:buSzTx/>
              <a:buFontTx/>
              <a:buNone/>
              <a:defRPr sz="1200"/>
            </a:lvl2pPr>
            <a:lvl3pPr marL="0" indent="685800">
              <a:lnSpc>
                <a:spcPct val="90000"/>
              </a:lnSpc>
              <a:buSzTx/>
              <a:buFontTx/>
              <a:buNone/>
              <a:defRPr sz="1200"/>
            </a:lvl3pPr>
            <a:lvl4pPr marL="0" indent="1028700">
              <a:lnSpc>
                <a:spcPct val="90000"/>
              </a:lnSpc>
              <a:buSzTx/>
              <a:buFontTx/>
              <a:buNone/>
              <a:defRPr sz="1200"/>
            </a:lvl4pPr>
            <a:lvl5pPr marL="0" indent="1371600">
              <a:lnSpc>
                <a:spcPct val="90000"/>
              </a:lnSpc>
              <a:buSzTx/>
              <a:buFontTx/>
              <a:buNone/>
              <a:defRPr sz="1200"/>
            </a:lvl5pPr>
          </a:lstStyle>
          <a:p>
            <a:r>
              <a:t>Επίπεδο κύριου τμήματος ένα</a:t>
            </a:r>
          </a:p>
          <a:p>
            <a:pPr lvl="1"/>
            <a:r>
              <a:t>Επίπεδο κύριου τμήματος δύο</a:t>
            </a:r>
          </a:p>
          <a:p>
            <a:pPr lvl="2"/>
            <a:r>
              <a:t>Επίπεδο κύριου τμήματος τρία</a:t>
            </a:r>
          </a:p>
          <a:p>
            <a:pPr lvl="3"/>
            <a:r>
              <a:t>Επίπεδο κύριου τμήματος τέσσερα</a:t>
            </a:r>
          </a:p>
          <a:p>
            <a:pPr lvl="4"/>
            <a:r>
              <a:t>Επίπεδο κύριου τμήματος πέντε</a:t>
            </a:r>
          </a:p>
        </p:txBody>
      </p:sp>
      <p:sp>
        <p:nvSpPr>
          <p:cNvPr id="102" name="Αριθμός σλάιντ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8"/>
          <p:cNvSpPr/>
          <p:nvPr/>
        </p:nvSpPr>
        <p:spPr>
          <a:xfrm>
            <a:off x="163905" y="796625"/>
            <a:ext cx="870346" cy="7817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4" h="21600" extrusionOk="0">
                <a:moveTo>
                  <a:pt x="15472" y="21600"/>
                </a:moveTo>
                <a:cubicBezTo>
                  <a:pt x="15688" y="21600"/>
                  <a:pt x="15832" y="21470"/>
                  <a:pt x="15904" y="21341"/>
                </a:cubicBezTo>
                <a:cubicBezTo>
                  <a:pt x="15904" y="21211"/>
                  <a:pt x="15976" y="21211"/>
                  <a:pt x="15976" y="21211"/>
                </a:cubicBezTo>
                <a:lnTo>
                  <a:pt x="21456" y="11362"/>
                </a:lnTo>
                <a:cubicBezTo>
                  <a:pt x="21600" y="11102"/>
                  <a:pt x="21600" y="10586"/>
                  <a:pt x="21456" y="10197"/>
                </a:cubicBezTo>
                <a:lnTo>
                  <a:pt x="15976" y="477"/>
                </a:lnTo>
                <a:cubicBezTo>
                  <a:pt x="15976" y="346"/>
                  <a:pt x="15904" y="346"/>
                  <a:pt x="15904" y="346"/>
                </a:cubicBezTo>
                <a:cubicBezTo>
                  <a:pt x="15832" y="218"/>
                  <a:pt x="15688" y="89"/>
                  <a:pt x="15472" y="89"/>
                </a:cubicBezTo>
                <a:lnTo>
                  <a:pt x="48" y="0"/>
                </a:lnTo>
                <a:cubicBezTo>
                  <a:pt x="32" y="7193"/>
                  <a:pt x="16" y="14388"/>
                  <a:pt x="0" y="21581"/>
                </a:cubicBezTo>
                <a:lnTo>
                  <a:pt x="15472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latin typeface="+mj-lt"/>
                <a:ea typeface="+mj-ea"/>
                <a:cs typeface="+mj-cs"/>
                <a:sym typeface="Times New Roman"/>
              </a:defRPr>
            </a:pPr>
            <a:endParaRPr/>
          </a:p>
        </p:txBody>
      </p:sp>
      <p:sp>
        <p:nvSpPr>
          <p:cNvPr id="3" name="Επίπεδο κύριου τμήματος ένα…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Επίπεδο κύριου τμήματος ένα</a:t>
            </a:r>
          </a:p>
          <a:p>
            <a:pPr lvl="1"/>
            <a:r>
              <a:t>Επίπεδο κύριου τμήματος δύο</a:t>
            </a:r>
          </a:p>
          <a:p>
            <a:pPr lvl="2"/>
            <a:r>
              <a:t>Επίπεδο κύριου τμήματος τρία</a:t>
            </a:r>
          </a:p>
          <a:p>
            <a:pPr lvl="3"/>
            <a:r>
              <a:t>Επίπεδο κύριου τμήματος τέσσερα</a:t>
            </a:r>
          </a:p>
          <a:p>
            <a:pPr lvl="4"/>
            <a:r>
              <a:t>Επίπεδο κύριου τμήματος πέντε</a:t>
            </a:r>
          </a:p>
        </p:txBody>
      </p:sp>
      <p:sp>
        <p:nvSpPr>
          <p:cNvPr id="4" name="Rectangle 61"/>
          <p:cNvSpPr/>
          <p:nvPr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latin typeface="+mj-lt"/>
                <a:ea typeface="+mj-ea"/>
                <a:cs typeface="+mj-cs"/>
                <a:sym typeface="Times New Roman"/>
              </a:defRPr>
            </a:pPr>
            <a:endParaRPr/>
          </a:p>
        </p:txBody>
      </p:sp>
      <p:sp>
        <p:nvSpPr>
          <p:cNvPr id="5" name="15 - Ευθεία γραμμή σύνδεσης"/>
          <p:cNvSpPr/>
          <p:nvPr/>
        </p:nvSpPr>
        <p:spPr>
          <a:xfrm>
            <a:off x="1522058" y="1194392"/>
            <a:ext cx="7034182" cy="7355"/>
          </a:xfrm>
          <a:prstGeom prst="lin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" name="15 - Ευθεία γραμμή σύνδεσης"/>
          <p:cNvSpPr/>
          <p:nvPr/>
        </p:nvSpPr>
        <p:spPr>
          <a:xfrm>
            <a:off x="467543" y="6453336"/>
            <a:ext cx="8476310" cy="19554"/>
          </a:xfrm>
          <a:prstGeom prst="line">
            <a:avLst/>
          </a:prstGeom>
          <a:solidFill>
            <a:schemeClr val="accent1"/>
          </a:solidFill>
          <a:ln>
            <a:solidFill>
              <a:srgbClr val="FFC61A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" name="Ορθογώνιο 10"/>
          <p:cNvSpPr/>
          <p:nvPr/>
        </p:nvSpPr>
        <p:spPr>
          <a:xfrm>
            <a:off x="467543" y="628500"/>
            <a:ext cx="576066" cy="100811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" name="Πεντάγωνο 11"/>
          <p:cNvSpPr/>
          <p:nvPr/>
        </p:nvSpPr>
        <p:spPr>
          <a:xfrm>
            <a:off x="467543" y="603851"/>
            <a:ext cx="675457" cy="7920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21600" y="10800"/>
                </a:lnTo>
                <a:lnTo>
                  <a:pt x="108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BF9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" name="Κείμενο τίτλου"/>
          <p:cNvSpPr txBox="1"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Κείμενο τίτλου</a:t>
            </a:r>
          </a:p>
        </p:txBody>
      </p:sp>
      <p:sp>
        <p:nvSpPr>
          <p:cNvPr id="10" name="Αριθμός σλάιντ"/>
          <p:cNvSpPr txBox="1">
            <a:spLocks noGrp="1"/>
          </p:cNvSpPr>
          <p:nvPr>
            <p:ph type="sldNum" sz="quarter" idx="2"/>
          </p:nvPr>
        </p:nvSpPr>
        <p:spPr>
          <a:xfrm>
            <a:off x="8296910" y="6432121"/>
            <a:ext cx="218441" cy="213586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900">
                <a:solidFill>
                  <a:srgbClr val="888888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ransition spd="med"/>
  <p:txStyles>
    <p:titleStyle>
      <a:lvl1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171450" marR="0" indent="-171450" algn="l" defTabSz="685800" rtl="0" latinLnBrk="0">
        <a:lnSpc>
          <a:spcPct val="15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531494" marR="0" indent="-188594" algn="l" defTabSz="685800" rtl="0" latinLnBrk="0">
        <a:lnSpc>
          <a:spcPct val="15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921543" marR="0" indent="-235743" algn="l" defTabSz="685800" rtl="0" latinLnBrk="0">
        <a:lnSpc>
          <a:spcPct val="15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1298121" marR="0" indent="-269421" algn="l" defTabSz="685800" rtl="0" latinLnBrk="0">
        <a:lnSpc>
          <a:spcPct val="15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1641021" marR="0" indent="-269421" algn="l" defTabSz="685800" rtl="0" latinLnBrk="0">
        <a:lnSpc>
          <a:spcPct val="15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2294792" marR="0" indent="-580292" algn="l" defTabSz="685800" rtl="0" latinLnBrk="0">
        <a:lnSpc>
          <a:spcPct val="15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2637692" marR="0" indent="-580292" algn="l" defTabSz="685800" rtl="0" latinLnBrk="0">
        <a:lnSpc>
          <a:spcPct val="15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2980592" marR="0" indent="-580292" algn="l" defTabSz="685800" rtl="0" latinLnBrk="0">
        <a:lnSpc>
          <a:spcPct val="15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3323492" marR="0" indent="-580292" algn="l" defTabSz="685800" rtl="0" latinLnBrk="0">
        <a:lnSpc>
          <a:spcPct val="15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chamilo.datacenter.uoc.gr/metchamilo/courses/ME8ODOLOGIAEPILYSHSMA8HMATIKWNPROBLHM/index.php?id_session=0&amp;isStudentView=true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Rectangle 2"/>
          <p:cNvSpPr txBox="1">
            <a:spLocks noGrp="1"/>
          </p:cNvSpPr>
          <p:nvPr>
            <p:ph type="ctrTitle"/>
          </p:nvPr>
        </p:nvSpPr>
        <p:spPr>
          <a:xfrm>
            <a:off x="1741143" y="1250720"/>
            <a:ext cx="6430091" cy="1872209"/>
          </a:xfrm>
          <a:prstGeom prst="rect">
            <a:avLst/>
          </a:prstGeom>
        </p:spPr>
        <p:txBody>
          <a:bodyPr/>
          <a:lstStyle>
            <a:lvl1pPr defTabSz="493776">
              <a:defRPr sz="2592"/>
            </a:lvl1pPr>
          </a:lstStyle>
          <a:p>
            <a:r>
              <a:t>“Σχεδιασμός, Ανάπτυξη και Αποτίμηση Εκπαιδευτικού Υλικού με τη Μέθοδο της Εξ Αποστάσεως Εκπαίδευσης στη Μεθοδολογία Επίλυσης Μαθηματικών Προβλημάτων για μαθητές και μαθήτριες Γ΄Δημοτικού”</a:t>
            </a:r>
          </a:p>
        </p:txBody>
      </p:sp>
      <p:sp>
        <p:nvSpPr>
          <p:cNvPr id="119" name="15 - Ευθεία γραμμή σύνδεσης"/>
          <p:cNvSpPr/>
          <p:nvPr/>
        </p:nvSpPr>
        <p:spPr>
          <a:xfrm>
            <a:off x="1789760" y="1045382"/>
            <a:ext cx="7034182" cy="7355"/>
          </a:xfrm>
          <a:prstGeom prst="lin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20" name="11 - Ορθογώνιο"/>
          <p:cNvSpPr txBox="1"/>
          <p:nvPr/>
        </p:nvSpPr>
        <p:spPr>
          <a:xfrm>
            <a:off x="1650615" y="251186"/>
            <a:ext cx="7312471" cy="523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1400"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t>Πρόγραμμα Μεταπτυχιακών Σπουδών: </a:t>
            </a:r>
          </a:p>
          <a:p>
            <a:pPr algn="ctr">
              <a:defRPr sz="1400"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t>«Επιστήμες της Αγωγής - Εξ Αποστάσεως Εκπαίδευση  με την χρήση των ΤΠΕ (e-Learning)»</a:t>
            </a:r>
          </a:p>
        </p:txBody>
      </p:sp>
      <p:sp>
        <p:nvSpPr>
          <p:cNvPr id="121" name="Rectangle 1"/>
          <p:cNvSpPr txBox="1"/>
          <p:nvPr/>
        </p:nvSpPr>
        <p:spPr>
          <a:xfrm>
            <a:off x="1399773" y="5994248"/>
            <a:ext cx="7112831" cy="396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/>
          <a:p>
            <a:pPr algn="ctr">
              <a:defRPr sz="2000" i="1"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t>Ρέθυμνο, 2024</a:t>
            </a:r>
          </a:p>
        </p:txBody>
      </p:sp>
      <p:sp>
        <p:nvSpPr>
          <p:cNvPr id="122" name="15 - Ευθεία γραμμή σύνδεσης"/>
          <p:cNvSpPr/>
          <p:nvPr/>
        </p:nvSpPr>
        <p:spPr>
          <a:xfrm flipV="1">
            <a:off x="1789760" y="1101540"/>
            <a:ext cx="7034182" cy="2"/>
          </a:xfrm>
          <a:prstGeom prst="lin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23" name="15 - Ευθεία γραμμή σύνδεσης"/>
          <p:cNvSpPr/>
          <p:nvPr/>
        </p:nvSpPr>
        <p:spPr>
          <a:xfrm>
            <a:off x="1439093" y="5941831"/>
            <a:ext cx="7034192" cy="1"/>
          </a:xfrm>
          <a:prstGeom prst="line">
            <a:avLst/>
          </a:prstGeom>
          <a:solidFill>
            <a:schemeClr val="accent1"/>
          </a:solidFill>
          <a:ln>
            <a:solidFill>
              <a:srgbClr val="FFC61A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24" name="9 - Ορθογώνιο"/>
          <p:cNvSpPr txBox="1"/>
          <p:nvPr/>
        </p:nvSpPr>
        <p:spPr>
          <a:xfrm>
            <a:off x="1581528" y="3320987"/>
            <a:ext cx="6749321" cy="4097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200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Κικίλια Ροδάμη</a:t>
            </a:r>
          </a:p>
        </p:txBody>
      </p:sp>
      <p:graphicFrame>
        <p:nvGraphicFramePr>
          <p:cNvPr id="125" name="Πίνακας 1"/>
          <p:cNvGraphicFramePr/>
          <p:nvPr>
            <p:extLst>
              <p:ext uri="{D42A27DB-BD31-4B8C-83A1-F6EECF244321}">
                <p14:modId xmlns:p14="http://schemas.microsoft.com/office/powerpoint/2010/main" val="4117390257"/>
              </p:ext>
            </p:extLst>
          </p:nvPr>
        </p:nvGraphicFramePr>
        <p:xfrm>
          <a:off x="1908188" y="4604063"/>
          <a:ext cx="6096000" cy="1173884"/>
        </p:xfrm>
        <a:graphic>
          <a:graphicData uri="http://schemas.openxmlformats.org/drawingml/2006/table">
            <a:tbl>
              <a:tblPr bandRow="1">
                <a:tableStyleId>{4C3C2611-4C71-4FC5-86AE-919BDF0F9419}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73884">
                <a:tc>
                  <a:txBody>
                    <a:bodyPr/>
                    <a:lstStyle/>
                    <a:p>
                      <a:pPr algn="l" defTabSz="685800">
                        <a:defRPr sz="1700" b="1">
                          <a:sym typeface="Calibri"/>
                        </a:defRPr>
                      </a:pPr>
                      <a:r>
                        <a:rPr sz="1400" b="1" err="1"/>
                        <a:t>Μιχ</a:t>
                      </a:r>
                      <a:r>
                        <a:rPr sz="1400" b="1" dirty="0"/>
                        <a:t>α</a:t>
                      </a:r>
                      <a:r>
                        <a:rPr sz="1400" b="1" err="1"/>
                        <a:t>ηλίδη</a:t>
                      </a:r>
                      <a:r>
                        <a:rPr sz="1400" b="1" dirty="0"/>
                        <a:t> </a:t>
                      </a:r>
                      <a:r>
                        <a:rPr sz="1400" b="1" err="1"/>
                        <a:t>Έμιλυ</a:t>
                      </a:r>
                    </a:p>
                    <a:p>
                      <a:pPr algn="l" defTabSz="685800">
                        <a:defRPr sz="1700">
                          <a:sym typeface="Calibri"/>
                        </a:defRPr>
                      </a:pPr>
                      <a:r>
                        <a:rPr sz="1400" dirty="0"/>
                        <a:t>Επ</a:t>
                      </a:r>
                      <a:r>
                        <a:rPr sz="1400" dirty="0" err="1"/>
                        <a:t>ίκουρη</a:t>
                      </a:r>
                      <a:r>
                        <a:rPr sz="1400" dirty="0"/>
                        <a:t> Κα</a:t>
                      </a:r>
                      <a:r>
                        <a:rPr sz="1400" dirty="0" err="1"/>
                        <a:t>θηγήτρι</a:t>
                      </a:r>
                      <a:r>
                        <a:rPr sz="1400" dirty="0"/>
                        <a:t>α Π.Τ.Δ.Ε. Παν. </a:t>
                      </a:r>
                      <a:r>
                        <a:rPr sz="1400" dirty="0" err="1"/>
                        <a:t>Κρήτης</a:t>
                      </a:r>
                      <a:endParaRPr sz="1400"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800">
                        <a:defRPr sz="1700" b="1">
                          <a:sym typeface="Calibri"/>
                        </a:defRPr>
                      </a:pPr>
                      <a:r>
                        <a:rPr sz="1400" b="1" err="1"/>
                        <a:t>Κωτσίδης</a:t>
                      </a:r>
                      <a:r>
                        <a:rPr sz="1400" b="1" dirty="0"/>
                        <a:t> </a:t>
                      </a:r>
                      <a:r>
                        <a:rPr sz="1400" b="1" err="1"/>
                        <a:t>Κωνστ</a:t>
                      </a:r>
                      <a:r>
                        <a:rPr sz="1400" b="1" dirty="0"/>
                        <a:t>α</a:t>
                      </a:r>
                      <a:r>
                        <a:rPr sz="1400" b="1" err="1"/>
                        <a:t>ντίνος</a:t>
                      </a:r>
                    </a:p>
                    <a:p>
                      <a:pPr algn="l" defTabSz="685800">
                        <a:defRPr sz="1700">
                          <a:sym typeface="Calibri"/>
                        </a:defRPr>
                      </a:pPr>
                      <a:r>
                        <a:rPr sz="1400" dirty="0"/>
                        <a:t>Κα</a:t>
                      </a:r>
                      <a:r>
                        <a:rPr sz="1400" dirty="0" err="1"/>
                        <a:t>θηγητής</a:t>
                      </a:r>
                      <a:r>
                        <a:rPr sz="1400" dirty="0"/>
                        <a:t> ΣΕΠ, ΕΑΠ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800">
                        <a:defRPr sz="1700" b="1">
                          <a:sym typeface="Calibri"/>
                        </a:defRPr>
                      </a:pPr>
                      <a:r>
                        <a:rPr lang="el-GR" sz="1400" b="1" dirty="0" err="1"/>
                        <a:t>Καρατράντου</a:t>
                      </a:r>
                      <a:r>
                        <a:rPr sz="1400" b="1" dirty="0"/>
                        <a:t> </a:t>
                      </a:r>
                      <a:r>
                        <a:rPr lang="el-GR" sz="1400" b="1" dirty="0" err="1"/>
                        <a:t>Aνθή</a:t>
                      </a:r>
                      <a:endParaRPr sz="1400" b="1" dirty="0" err="1"/>
                    </a:p>
                    <a:p>
                      <a:pPr algn="l" defTabSz="685800">
                        <a:defRPr sz="1600">
                          <a:sym typeface="Calibri"/>
                        </a:defRPr>
                      </a:pPr>
                      <a:r>
                        <a:rPr sz="1400" dirty="0"/>
                        <a:t>Επ</a:t>
                      </a:r>
                      <a:r>
                        <a:rPr sz="1400" dirty="0" err="1"/>
                        <a:t>ίκουρη</a:t>
                      </a:r>
                      <a:r>
                        <a:rPr sz="1400" dirty="0"/>
                        <a:t> Κα</a:t>
                      </a:r>
                      <a:r>
                        <a:rPr sz="1400" dirty="0" err="1"/>
                        <a:t>θηγήτρι</a:t>
                      </a:r>
                      <a:r>
                        <a:rPr sz="1400" dirty="0"/>
                        <a:t>α Παν. </a:t>
                      </a:r>
                      <a:r>
                        <a:rPr sz="1400" dirty="0" err="1"/>
                        <a:t>Πάτρ</a:t>
                      </a:r>
                      <a:r>
                        <a:rPr sz="1400" dirty="0"/>
                        <a:t>ας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6" name="9 - Ορθογώνιο"/>
          <p:cNvSpPr txBox="1"/>
          <p:nvPr/>
        </p:nvSpPr>
        <p:spPr>
          <a:xfrm>
            <a:off x="1581528" y="4096514"/>
            <a:ext cx="6749321" cy="3484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1800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Επιτροπή Κρίσης ΔΕ</a:t>
            </a: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3CE8D609-2BC3-97F0-45CB-BF45F98502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2320" y="2684027"/>
            <a:ext cx="2872978" cy="1681049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Freeform 3"/>
          <p:cNvSpPr/>
          <p:nvPr/>
        </p:nvSpPr>
        <p:spPr>
          <a:xfrm>
            <a:off x="163905" y="796625"/>
            <a:ext cx="870356" cy="7817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4" h="21600" extrusionOk="0">
                <a:moveTo>
                  <a:pt x="15472" y="21600"/>
                </a:moveTo>
                <a:cubicBezTo>
                  <a:pt x="15688" y="21600"/>
                  <a:pt x="15832" y="21469"/>
                  <a:pt x="15903" y="21341"/>
                </a:cubicBezTo>
                <a:cubicBezTo>
                  <a:pt x="15903" y="21210"/>
                  <a:pt x="15976" y="21210"/>
                  <a:pt x="15976" y="21210"/>
                </a:cubicBezTo>
                <a:lnTo>
                  <a:pt x="21456" y="11361"/>
                </a:lnTo>
                <a:cubicBezTo>
                  <a:pt x="21600" y="11102"/>
                  <a:pt x="21600" y="10587"/>
                  <a:pt x="21456" y="10197"/>
                </a:cubicBezTo>
                <a:lnTo>
                  <a:pt x="15976" y="476"/>
                </a:lnTo>
                <a:cubicBezTo>
                  <a:pt x="15976" y="345"/>
                  <a:pt x="15903" y="345"/>
                  <a:pt x="15903" y="345"/>
                </a:cubicBezTo>
                <a:cubicBezTo>
                  <a:pt x="15832" y="217"/>
                  <a:pt x="15688" y="89"/>
                  <a:pt x="15472" y="89"/>
                </a:cubicBezTo>
                <a:lnTo>
                  <a:pt x="49" y="0"/>
                </a:lnTo>
                <a:cubicBezTo>
                  <a:pt x="31" y="7192"/>
                  <a:pt x="15" y="14388"/>
                  <a:pt x="0" y="21580"/>
                </a:cubicBezTo>
                <a:lnTo>
                  <a:pt x="15472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74" name="Freeform 5"/>
          <p:cNvSpPr/>
          <p:nvPr/>
        </p:nvSpPr>
        <p:spPr>
          <a:xfrm>
            <a:off x="-1" y="0"/>
            <a:ext cx="467561" cy="6858000"/>
          </a:xfrm>
          <a:prstGeom prst="rect">
            <a:avLst/>
          </a:prstGeom>
          <a:solidFill>
            <a:srgbClr val="931B1B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75" name="AutoShape 6"/>
          <p:cNvSpPr/>
          <p:nvPr/>
        </p:nvSpPr>
        <p:spPr>
          <a:xfrm>
            <a:off x="1517297" y="1189630"/>
            <a:ext cx="7043707" cy="16880"/>
          </a:xfrm>
          <a:prstGeom prst="line">
            <a:avLst/>
          </a:prstGeom>
          <a:ln w="3175" cap="rnd">
            <a:solidFill>
              <a:schemeClr val="accent1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76" name="AutoShape 7"/>
          <p:cNvSpPr/>
          <p:nvPr/>
        </p:nvSpPr>
        <p:spPr>
          <a:xfrm>
            <a:off x="462783" y="6448575"/>
            <a:ext cx="8485834" cy="29077"/>
          </a:xfrm>
          <a:prstGeom prst="line">
            <a:avLst/>
          </a:prstGeom>
          <a:ln w="3175" cap="rnd">
            <a:solidFill>
              <a:schemeClr val="accent4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77" name="Freeform 9"/>
          <p:cNvSpPr/>
          <p:nvPr/>
        </p:nvSpPr>
        <p:spPr>
          <a:xfrm>
            <a:off x="467544" y="628500"/>
            <a:ext cx="576055" cy="100807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78" name="Freeform 11"/>
          <p:cNvSpPr/>
          <p:nvPr/>
        </p:nvSpPr>
        <p:spPr>
          <a:xfrm>
            <a:off x="467544" y="603852"/>
            <a:ext cx="675442" cy="7920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21600" y="10800"/>
                </a:lnTo>
                <a:lnTo>
                  <a:pt x="108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BF9000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79" name="Freeform 13"/>
          <p:cNvSpPr/>
          <p:nvPr/>
        </p:nvSpPr>
        <p:spPr>
          <a:xfrm>
            <a:off x="1380618" y="1269015"/>
            <a:ext cx="3458779" cy="8611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640" y="0"/>
                </a:moveTo>
                <a:lnTo>
                  <a:pt x="0" y="0"/>
                </a:lnTo>
                <a:lnTo>
                  <a:pt x="2960" y="10803"/>
                </a:lnTo>
                <a:lnTo>
                  <a:pt x="0" y="21600"/>
                </a:lnTo>
                <a:lnTo>
                  <a:pt x="18640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7477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80" name="Freeform 14"/>
          <p:cNvSpPr/>
          <p:nvPr/>
        </p:nvSpPr>
        <p:spPr>
          <a:xfrm>
            <a:off x="596897" y="2283717"/>
            <a:ext cx="8470912" cy="4122612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81" name="TextBox 15"/>
          <p:cNvSpPr txBox="1"/>
          <p:nvPr/>
        </p:nvSpPr>
        <p:spPr>
          <a:xfrm>
            <a:off x="1380618" y="2178279"/>
            <a:ext cx="6666392" cy="40537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496569" lvl="1" indent="-237489" defTabSz="857250">
              <a:lnSpc>
                <a:spcPts val="4000"/>
              </a:lnSpc>
              <a:buSzPct val="100000"/>
              <a:buFont typeface="Arial"/>
              <a:buChar char="•"/>
              <a:defRPr sz="2200" b="1">
                <a:solidFill>
                  <a:srgbClr val="FF7477"/>
                </a:solidFill>
                <a:latin typeface="+mj-lt"/>
                <a:ea typeface="+mj-ea"/>
                <a:cs typeface="+mj-cs"/>
                <a:sym typeface="Times New Roman"/>
              </a:defRPr>
            </a:pPr>
            <a:r>
              <a:t>Εισαγωγή</a:t>
            </a:r>
          </a:p>
          <a:p>
            <a:pPr marL="496569" lvl="1" indent="-237489" defTabSz="857250">
              <a:lnSpc>
                <a:spcPts val="4000"/>
              </a:lnSpc>
              <a:buSzPct val="100000"/>
              <a:buFont typeface="Arial"/>
              <a:buChar char="•"/>
              <a:defRPr sz="2200" b="1">
                <a:solidFill>
                  <a:srgbClr val="FF7477"/>
                </a:solidFill>
                <a:latin typeface="+mj-lt"/>
                <a:ea typeface="+mj-ea"/>
                <a:cs typeface="+mj-cs"/>
                <a:sym typeface="Times New Roman"/>
              </a:defRPr>
            </a:pPr>
            <a:r>
              <a:t>1η Δ.Ε. Τα 5 βήματα</a:t>
            </a:r>
          </a:p>
          <a:p>
            <a:pPr marL="496569" lvl="1" indent="-237489" defTabSz="857250">
              <a:lnSpc>
                <a:spcPts val="4000"/>
              </a:lnSpc>
              <a:buSzPct val="100000"/>
              <a:buFont typeface="Arial"/>
              <a:buChar char="•"/>
              <a:defRPr sz="2200" b="1">
                <a:solidFill>
                  <a:srgbClr val="FF7477"/>
                </a:solidFill>
                <a:latin typeface="+mj-lt"/>
                <a:ea typeface="+mj-ea"/>
                <a:cs typeface="+mj-cs"/>
                <a:sym typeface="Times New Roman"/>
              </a:defRPr>
            </a:pPr>
            <a:r>
              <a:t>2η Δ.Ε. Κατανόηση προβλήματος</a:t>
            </a:r>
          </a:p>
          <a:p>
            <a:pPr marL="496569" lvl="1" indent="-237489" defTabSz="857250">
              <a:lnSpc>
                <a:spcPts val="4000"/>
              </a:lnSpc>
              <a:buSzPct val="100000"/>
              <a:buFont typeface="Arial"/>
              <a:buChar char="•"/>
              <a:defRPr sz="2200" b="1">
                <a:solidFill>
                  <a:srgbClr val="FF7477"/>
                </a:solidFill>
                <a:latin typeface="+mj-lt"/>
                <a:ea typeface="+mj-ea"/>
                <a:cs typeface="+mj-cs"/>
                <a:sym typeface="Times New Roman"/>
              </a:defRPr>
            </a:pPr>
            <a:r>
              <a:t>3η Δ.Ε. Δεδομένα-Ζητούμενα</a:t>
            </a:r>
          </a:p>
          <a:p>
            <a:pPr marL="496569" lvl="1" indent="-237489" defTabSz="857250">
              <a:lnSpc>
                <a:spcPts val="4000"/>
              </a:lnSpc>
              <a:buSzPct val="100000"/>
              <a:buFont typeface="Arial"/>
              <a:buChar char="•"/>
              <a:defRPr sz="2200" b="1">
                <a:solidFill>
                  <a:srgbClr val="FF7477"/>
                </a:solidFill>
                <a:latin typeface="+mj-lt"/>
                <a:ea typeface="+mj-ea"/>
                <a:cs typeface="+mj-cs"/>
                <a:sym typeface="Times New Roman"/>
              </a:defRPr>
            </a:pPr>
            <a:r>
              <a:t>4η Δ.Ε. Επιλογή σωστής πράξης</a:t>
            </a:r>
          </a:p>
          <a:p>
            <a:pPr marL="496569" lvl="1" indent="-237489" defTabSz="857250">
              <a:lnSpc>
                <a:spcPts val="4000"/>
              </a:lnSpc>
              <a:buSzPct val="100000"/>
              <a:buFont typeface="Arial"/>
              <a:buChar char="•"/>
              <a:defRPr sz="2200" b="1">
                <a:solidFill>
                  <a:srgbClr val="FF7477"/>
                </a:solidFill>
                <a:latin typeface="+mj-lt"/>
                <a:ea typeface="+mj-ea"/>
                <a:cs typeface="+mj-cs"/>
                <a:sym typeface="Times New Roman"/>
              </a:defRPr>
            </a:pPr>
            <a:r>
              <a:t>5η Δ.Ε. Λύση προβλήματος</a:t>
            </a:r>
          </a:p>
          <a:p>
            <a:pPr marL="496569" lvl="1" indent="-237489" defTabSz="857250">
              <a:lnSpc>
                <a:spcPts val="4000"/>
              </a:lnSpc>
              <a:buSzPct val="100000"/>
              <a:buFont typeface="Arial"/>
              <a:buChar char="•"/>
              <a:defRPr sz="2200" b="1">
                <a:solidFill>
                  <a:srgbClr val="FF7477"/>
                </a:solidFill>
                <a:latin typeface="+mj-lt"/>
                <a:ea typeface="+mj-ea"/>
                <a:cs typeface="+mj-cs"/>
                <a:sym typeface="Times New Roman"/>
              </a:defRPr>
            </a:pPr>
            <a:r>
              <a:t>Επανάληψη- Δραστηριότητα αξιολόγησης</a:t>
            </a:r>
          </a:p>
          <a:p>
            <a:pPr marL="496569" lvl="1" indent="-237489" defTabSz="857250">
              <a:lnSpc>
                <a:spcPts val="4000"/>
              </a:lnSpc>
              <a:buSzPct val="100000"/>
              <a:buFont typeface="Arial"/>
              <a:buChar char="•"/>
              <a:defRPr sz="2200" b="1">
                <a:solidFill>
                  <a:srgbClr val="FF7477"/>
                </a:solidFill>
                <a:latin typeface="+mj-lt"/>
                <a:ea typeface="+mj-ea"/>
                <a:cs typeface="+mj-cs"/>
                <a:sym typeface="Times New Roman"/>
              </a:defRPr>
            </a:pPr>
            <a:r>
              <a:t>Forum: Πες μου τη γνώμη σου</a:t>
            </a:r>
          </a:p>
        </p:txBody>
      </p:sp>
      <p:sp>
        <p:nvSpPr>
          <p:cNvPr id="282" name="Freeform 17"/>
          <p:cNvSpPr/>
          <p:nvPr/>
        </p:nvSpPr>
        <p:spPr>
          <a:xfrm>
            <a:off x="847568" y="2588837"/>
            <a:ext cx="669728" cy="5327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995" y="0"/>
                </a:moveTo>
                <a:lnTo>
                  <a:pt x="0" y="0"/>
                </a:lnTo>
                <a:lnTo>
                  <a:pt x="9605" y="10803"/>
                </a:lnTo>
                <a:lnTo>
                  <a:pt x="0" y="21600"/>
                </a:lnTo>
                <a:lnTo>
                  <a:pt x="11995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CC5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83" name="Freeform 19"/>
          <p:cNvSpPr/>
          <p:nvPr/>
        </p:nvSpPr>
        <p:spPr>
          <a:xfrm>
            <a:off x="596897" y="2130146"/>
            <a:ext cx="674022" cy="5392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89" y="0"/>
                </a:moveTo>
                <a:lnTo>
                  <a:pt x="0" y="0"/>
                </a:lnTo>
                <a:lnTo>
                  <a:pt x="9511" y="10803"/>
                </a:lnTo>
                <a:lnTo>
                  <a:pt x="0" y="21600"/>
                </a:lnTo>
                <a:lnTo>
                  <a:pt x="12089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7477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84" name="TextBox 20"/>
          <p:cNvSpPr txBox="1"/>
          <p:nvPr/>
        </p:nvSpPr>
        <p:spPr>
          <a:xfrm>
            <a:off x="1870021" y="1358169"/>
            <a:ext cx="2701980" cy="5015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4100"/>
              </a:lnSpc>
              <a:defRPr sz="3000" b="1">
                <a:solidFill>
                  <a:srgbClr val="FFFFFF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Περιεχόμενα</a:t>
            </a:r>
          </a:p>
        </p:txBody>
      </p:sp>
      <p:sp>
        <p:nvSpPr>
          <p:cNvPr id="285" name="TextBox 21"/>
          <p:cNvSpPr txBox="1"/>
          <p:nvPr/>
        </p:nvSpPr>
        <p:spPr>
          <a:xfrm>
            <a:off x="1342092" y="512415"/>
            <a:ext cx="7725716" cy="5015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4100"/>
              </a:lnSpc>
              <a:defRPr sz="3000" b="1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6. Παραγόμενο εκπαιδευτικό υλικό 2/4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Freeform 3"/>
          <p:cNvSpPr/>
          <p:nvPr/>
        </p:nvSpPr>
        <p:spPr>
          <a:xfrm>
            <a:off x="163905" y="796625"/>
            <a:ext cx="870356" cy="7817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4" h="21600" extrusionOk="0">
                <a:moveTo>
                  <a:pt x="15472" y="21600"/>
                </a:moveTo>
                <a:cubicBezTo>
                  <a:pt x="15688" y="21600"/>
                  <a:pt x="15832" y="21469"/>
                  <a:pt x="15903" y="21341"/>
                </a:cubicBezTo>
                <a:cubicBezTo>
                  <a:pt x="15903" y="21210"/>
                  <a:pt x="15976" y="21210"/>
                  <a:pt x="15976" y="21210"/>
                </a:cubicBezTo>
                <a:lnTo>
                  <a:pt x="21456" y="11361"/>
                </a:lnTo>
                <a:cubicBezTo>
                  <a:pt x="21600" y="11102"/>
                  <a:pt x="21600" y="10587"/>
                  <a:pt x="21456" y="10197"/>
                </a:cubicBezTo>
                <a:lnTo>
                  <a:pt x="15976" y="476"/>
                </a:lnTo>
                <a:cubicBezTo>
                  <a:pt x="15976" y="345"/>
                  <a:pt x="15903" y="345"/>
                  <a:pt x="15903" y="345"/>
                </a:cubicBezTo>
                <a:cubicBezTo>
                  <a:pt x="15832" y="217"/>
                  <a:pt x="15688" y="89"/>
                  <a:pt x="15472" y="89"/>
                </a:cubicBezTo>
                <a:lnTo>
                  <a:pt x="49" y="0"/>
                </a:lnTo>
                <a:cubicBezTo>
                  <a:pt x="31" y="7192"/>
                  <a:pt x="15" y="14388"/>
                  <a:pt x="0" y="21580"/>
                </a:cubicBezTo>
                <a:lnTo>
                  <a:pt x="15472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88" name="Freeform 5"/>
          <p:cNvSpPr/>
          <p:nvPr/>
        </p:nvSpPr>
        <p:spPr>
          <a:xfrm>
            <a:off x="-1" y="0"/>
            <a:ext cx="467561" cy="6858000"/>
          </a:xfrm>
          <a:prstGeom prst="rect">
            <a:avLst/>
          </a:prstGeom>
          <a:solidFill>
            <a:srgbClr val="931B1B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89" name="AutoShape 6"/>
          <p:cNvSpPr/>
          <p:nvPr/>
        </p:nvSpPr>
        <p:spPr>
          <a:xfrm>
            <a:off x="1517297" y="1189630"/>
            <a:ext cx="7043707" cy="16880"/>
          </a:xfrm>
          <a:prstGeom prst="line">
            <a:avLst/>
          </a:prstGeom>
          <a:ln w="3175" cap="rnd">
            <a:solidFill>
              <a:schemeClr val="accent1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90" name="AutoShape 7"/>
          <p:cNvSpPr/>
          <p:nvPr/>
        </p:nvSpPr>
        <p:spPr>
          <a:xfrm>
            <a:off x="462783" y="6448575"/>
            <a:ext cx="8485834" cy="29077"/>
          </a:xfrm>
          <a:prstGeom prst="line">
            <a:avLst/>
          </a:prstGeom>
          <a:ln w="3175" cap="rnd">
            <a:solidFill>
              <a:schemeClr val="accent4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91" name="Freeform 9"/>
          <p:cNvSpPr/>
          <p:nvPr/>
        </p:nvSpPr>
        <p:spPr>
          <a:xfrm>
            <a:off x="467544" y="628500"/>
            <a:ext cx="576055" cy="100807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92" name="Freeform 11"/>
          <p:cNvSpPr/>
          <p:nvPr/>
        </p:nvSpPr>
        <p:spPr>
          <a:xfrm>
            <a:off x="467544" y="603852"/>
            <a:ext cx="675442" cy="7920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21600" y="10800"/>
                </a:lnTo>
                <a:lnTo>
                  <a:pt x="108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BF9000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93" name="Freeform 13"/>
          <p:cNvSpPr/>
          <p:nvPr/>
        </p:nvSpPr>
        <p:spPr>
          <a:xfrm>
            <a:off x="1380618" y="1269015"/>
            <a:ext cx="4076138" cy="8611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088" y="0"/>
                </a:moveTo>
                <a:lnTo>
                  <a:pt x="0" y="0"/>
                </a:lnTo>
                <a:lnTo>
                  <a:pt x="2512" y="10803"/>
                </a:lnTo>
                <a:lnTo>
                  <a:pt x="0" y="21600"/>
                </a:lnTo>
                <a:lnTo>
                  <a:pt x="19088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CC5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94" name="Freeform 14"/>
          <p:cNvSpPr/>
          <p:nvPr/>
        </p:nvSpPr>
        <p:spPr>
          <a:xfrm>
            <a:off x="596897" y="2283717"/>
            <a:ext cx="7861304" cy="3825928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95" name="TextBox 15"/>
          <p:cNvSpPr txBox="1"/>
          <p:nvPr/>
        </p:nvSpPr>
        <p:spPr>
          <a:xfrm>
            <a:off x="1238804" y="2382167"/>
            <a:ext cx="6666392" cy="3334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657446" lvl="1" indent="-312008" defTabSz="857250">
              <a:lnSpc>
                <a:spcPts val="5300"/>
              </a:lnSpc>
              <a:buSzPct val="100000"/>
              <a:buFont typeface="Arial"/>
              <a:buChar char="•"/>
              <a:defRPr sz="2800" b="1">
                <a:solidFill>
                  <a:schemeClr val="accent4"/>
                </a:solidFill>
                <a:latin typeface="+mj-lt"/>
                <a:ea typeface="+mj-ea"/>
                <a:cs typeface="+mj-cs"/>
                <a:sym typeface="Times New Roman"/>
              </a:defRPr>
            </a:pPr>
            <a:r>
              <a:t>Holmberg</a:t>
            </a:r>
          </a:p>
          <a:p>
            <a:pPr marL="657446" lvl="1" indent="-312008" defTabSz="857250">
              <a:lnSpc>
                <a:spcPts val="5300"/>
              </a:lnSpc>
              <a:buSzPct val="100000"/>
              <a:buFont typeface="Arial"/>
              <a:buChar char="•"/>
              <a:defRPr sz="2800" b="1">
                <a:solidFill>
                  <a:schemeClr val="accent4"/>
                </a:solidFill>
                <a:latin typeface="+mj-lt"/>
                <a:ea typeface="+mj-ea"/>
                <a:cs typeface="+mj-cs"/>
                <a:sym typeface="Times New Roman"/>
              </a:defRPr>
            </a:pPr>
            <a:r>
              <a:t>Mena</a:t>
            </a:r>
          </a:p>
          <a:p>
            <a:pPr marL="657446" lvl="1" indent="-312008" defTabSz="857250">
              <a:lnSpc>
                <a:spcPts val="5300"/>
              </a:lnSpc>
              <a:buSzPct val="100000"/>
              <a:buFont typeface="Arial"/>
              <a:buChar char="•"/>
              <a:defRPr sz="2800" b="1">
                <a:solidFill>
                  <a:schemeClr val="accent4"/>
                </a:solidFill>
                <a:latin typeface="+mj-lt"/>
                <a:ea typeface="+mj-ea"/>
                <a:cs typeface="+mj-cs"/>
                <a:sym typeface="Times New Roman"/>
              </a:defRPr>
            </a:pPr>
            <a:r>
              <a:t>Mayer</a:t>
            </a:r>
          </a:p>
          <a:p>
            <a:pPr marL="657446" lvl="1" indent="-312008" defTabSz="857250">
              <a:lnSpc>
                <a:spcPts val="5300"/>
              </a:lnSpc>
              <a:buSzPct val="100000"/>
              <a:buFont typeface="Arial"/>
              <a:buChar char="•"/>
              <a:defRPr sz="2800" b="1">
                <a:solidFill>
                  <a:schemeClr val="accent4"/>
                </a:solidFill>
                <a:latin typeface="+mj-lt"/>
                <a:ea typeface="+mj-ea"/>
                <a:cs typeface="+mj-cs"/>
                <a:sym typeface="Times New Roman"/>
              </a:defRPr>
            </a:pPr>
            <a:r>
              <a:t>Σπανακά και Λιοναράκης</a:t>
            </a:r>
          </a:p>
          <a:p>
            <a:pPr marL="657446" lvl="1" indent="-312008" defTabSz="857250">
              <a:lnSpc>
                <a:spcPts val="5300"/>
              </a:lnSpc>
              <a:buSzPct val="100000"/>
              <a:buFont typeface="Arial"/>
              <a:buChar char="•"/>
              <a:defRPr sz="2800" b="1">
                <a:solidFill>
                  <a:schemeClr val="accent4"/>
                </a:solidFill>
                <a:latin typeface="+mj-lt"/>
                <a:ea typeface="+mj-ea"/>
                <a:cs typeface="+mj-cs"/>
                <a:sym typeface="Times New Roman"/>
              </a:defRPr>
            </a:pPr>
            <a:r>
              <a:t>Δομή West και Λιοναράκης</a:t>
            </a:r>
          </a:p>
        </p:txBody>
      </p:sp>
      <p:sp>
        <p:nvSpPr>
          <p:cNvPr id="296" name="Freeform 17"/>
          <p:cNvSpPr/>
          <p:nvPr/>
        </p:nvSpPr>
        <p:spPr>
          <a:xfrm>
            <a:off x="847568" y="2588837"/>
            <a:ext cx="669728" cy="5327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995" y="0"/>
                </a:moveTo>
                <a:lnTo>
                  <a:pt x="0" y="0"/>
                </a:lnTo>
                <a:lnTo>
                  <a:pt x="9605" y="10803"/>
                </a:lnTo>
                <a:lnTo>
                  <a:pt x="0" y="21600"/>
                </a:lnTo>
                <a:lnTo>
                  <a:pt x="11995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4CB8B4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97" name="Freeform 19"/>
          <p:cNvSpPr/>
          <p:nvPr/>
        </p:nvSpPr>
        <p:spPr>
          <a:xfrm>
            <a:off x="596897" y="2130146"/>
            <a:ext cx="674022" cy="5392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89" y="0"/>
                </a:moveTo>
                <a:lnTo>
                  <a:pt x="0" y="0"/>
                </a:lnTo>
                <a:lnTo>
                  <a:pt x="9511" y="10803"/>
                </a:lnTo>
                <a:lnTo>
                  <a:pt x="0" y="21600"/>
                </a:lnTo>
                <a:lnTo>
                  <a:pt x="12089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CC5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98" name="TextBox 20"/>
          <p:cNvSpPr txBox="1"/>
          <p:nvPr/>
        </p:nvSpPr>
        <p:spPr>
          <a:xfrm>
            <a:off x="1870021" y="1358169"/>
            <a:ext cx="3426705" cy="5015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4100"/>
              </a:lnSpc>
              <a:defRPr sz="3000" b="1">
                <a:solidFill>
                  <a:srgbClr val="FFFFFF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Αρχές ανάπτυξης</a:t>
            </a:r>
          </a:p>
        </p:txBody>
      </p:sp>
      <p:sp>
        <p:nvSpPr>
          <p:cNvPr id="299" name="TextBox 21"/>
          <p:cNvSpPr txBox="1"/>
          <p:nvPr/>
        </p:nvSpPr>
        <p:spPr>
          <a:xfrm>
            <a:off x="1342092" y="487766"/>
            <a:ext cx="7606524" cy="5015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4100"/>
              </a:lnSpc>
              <a:defRPr sz="3000" b="1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6. Παραγόμενο εκπαιδευτικό υλικό 3/4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Freeform 3"/>
          <p:cNvSpPr/>
          <p:nvPr/>
        </p:nvSpPr>
        <p:spPr>
          <a:xfrm>
            <a:off x="163905" y="796625"/>
            <a:ext cx="870356" cy="7817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4" h="21600" extrusionOk="0">
                <a:moveTo>
                  <a:pt x="15472" y="21600"/>
                </a:moveTo>
                <a:cubicBezTo>
                  <a:pt x="15688" y="21600"/>
                  <a:pt x="15832" y="21469"/>
                  <a:pt x="15903" y="21341"/>
                </a:cubicBezTo>
                <a:cubicBezTo>
                  <a:pt x="15903" y="21210"/>
                  <a:pt x="15976" y="21210"/>
                  <a:pt x="15976" y="21210"/>
                </a:cubicBezTo>
                <a:lnTo>
                  <a:pt x="21456" y="11361"/>
                </a:lnTo>
                <a:cubicBezTo>
                  <a:pt x="21600" y="11102"/>
                  <a:pt x="21600" y="10587"/>
                  <a:pt x="21456" y="10197"/>
                </a:cubicBezTo>
                <a:lnTo>
                  <a:pt x="15976" y="476"/>
                </a:lnTo>
                <a:cubicBezTo>
                  <a:pt x="15976" y="345"/>
                  <a:pt x="15903" y="345"/>
                  <a:pt x="15903" y="345"/>
                </a:cubicBezTo>
                <a:cubicBezTo>
                  <a:pt x="15832" y="217"/>
                  <a:pt x="15688" y="89"/>
                  <a:pt x="15472" y="89"/>
                </a:cubicBezTo>
                <a:lnTo>
                  <a:pt x="49" y="0"/>
                </a:lnTo>
                <a:cubicBezTo>
                  <a:pt x="31" y="7192"/>
                  <a:pt x="15" y="14388"/>
                  <a:pt x="0" y="21580"/>
                </a:cubicBezTo>
                <a:lnTo>
                  <a:pt x="15472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02" name="Freeform 5"/>
          <p:cNvSpPr/>
          <p:nvPr/>
        </p:nvSpPr>
        <p:spPr>
          <a:xfrm>
            <a:off x="-1" y="0"/>
            <a:ext cx="467561" cy="6858000"/>
          </a:xfrm>
          <a:prstGeom prst="rect">
            <a:avLst/>
          </a:prstGeom>
          <a:solidFill>
            <a:srgbClr val="931B1B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03" name="AutoShape 6"/>
          <p:cNvSpPr/>
          <p:nvPr/>
        </p:nvSpPr>
        <p:spPr>
          <a:xfrm>
            <a:off x="1517297" y="1189630"/>
            <a:ext cx="7043707" cy="16880"/>
          </a:xfrm>
          <a:prstGeom prst="line">
            <a:avLst/>
          </a:prstGeom>
          <a:ln w="3175" cap="rnd">
            <a:solidFill>
              <a:schemeClr val="accent1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04" name="AutoShape 7"/>
          <p:cNvSpPr/>
          <p:nvPr/>
        </p:nvSpPr>
        <p:spPr>
          <a:xfrm>
            <a:off x="462783" y="6448575"/>
            <a:ext cx="8485834" cy="29077"/>
          </a:xfrm>
          <a:prstGeom prst="line">
            <a:avLst/>
          </a:prstGeom>
          <a:ln w="3175" cap="rnd">
            <a:solidFill>
              <a:schemeClr val="accent4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05" name="Freeform 9"/>
          <p:cNvSpPr/>
          <p:nvPr/>
        </p:nvSpPr>
        <p:spPr>
          <a:xfrm>
            <a:off x="467544" y="628500"/>
            <a:ext cx="576055" cy="100807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06" name="Freeform 11"/>
          <p:cNvSpPr/>
          <p:nvPr/>
        </p:nvSpPr>
        <p:spPr>
          <a:xfrm>
            <a:off x="467544" y="603852"/>
            <a:ext cx="675442" cy="7920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21600" y="10800"/>
                </a:lnTo>
                <a:lnTo>
                  <a:pt x="108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BF9000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07" name="TextBox 12"/>
          <p:cNvSpPr txBox="1"/>
          <p:nvPr/>
        </p:nvSpPr>
        <p:spPr>
          <a:xfrm>
            <a:off x="1438593" y="487766"/>
            <a:ext cx="7606525" cy="5015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4100"/>
              </a:lnSpc>
              <a:defRPr sz="3000" b="1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6. Παραγόμενο εκπαιδευτικό υλικό 4/4</a:t>
            </a:r>
          </a:p>
        </p:txBody>
      </p:sp>
      <p:sp>
        <p:nvSpPr>
          <p:cNvPr id="308" name="TextBox 13"/>
          <p:cNvSpPr txBox="1"/>
          <p:nvPr/>
        </p:nvSpPr>
        <p:spPr>
          <a:xfrm>
            <a:off x="3723740" y="1578406"/>
            <a:ext cx="3753672" cy="3776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857250">
              <a:lnSpc>
                <a:spcPts val="2900"/>
              </a:lnSpc>
              <a:defRPr sz="3000" b="1" spc="59">
                <a:solidFill>
                  <a:srgbClr val="4CB8B4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Σύνδεση με chamilo</a:t>
            </a:r>
          </a:p>
        </p:txBody>
      </p:sp>
      <p:sp>
        <p:nvSpPr>
          <p:cNvPr id="309" name="Freeform 15"/>
          <p:cNvSpPr/>
          <p:nvPr/>
        </p:nvSpPr>
        <p:spPr>
          <a:xfrm rot="16200000">
            <a:off x="298928" y="3832705"/>
            <a:ext cx="1755328" cy="1418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995" y="0"/>
                </a:moveTo>
                <a:lnTo>
                  <a:pt x="0" y="0"/>
                </a:lnTo>
                <a:lnTo>
                  <a:pt x="9605" y="10803"/>
                </a:lnTo>
                <a:lnTo>
                  <a:pt x="0" y="21600"/>
                </a:lnTo>
                <a:lnTo>
                  <a:pt x="11995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CC5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10" name="Freeform 17"/>
          <p:cNvSpPr/>
          <p:nvPr/>
        </p:nvSpPr>
        <p:spPr>
          <a:xfrm rot="16200000">
            <a:off x="506781" y="5290384"/>
            <a:ext cx="1863624" cy="15055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995" y="0"/>
                </a:moveTo>
                <a:lnTo>
                  <a:pt x="0" y="0"/>
                </a:lnTo>
                <a:lnTo>
                  <a:pt x="9605" y="10803"/>
                </a:lnTo>
                <a:lnTo>
                  <a:pt x="0" y="21600"/>
                </a:lnTo>
                <a:lnTo>
                  <a:pt x="11995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4CB8B4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11" name="Freeform 18"/>
          <p:cNvSpPr/>
          <p:nvPr/>
        </p:nvSpPr>
        <p:spPr>
          <a:xfrm>
            <a:off x="2783735" y="2185975"/>
            <a:ext cx="6074298" cy="295623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12" name="Freeform 20"/>
          <p:cNvSpPr/>
          <p:nvPr/>
        </p:nvSpPr>
        <p:spPr>
          <a:xfrm rot="16200000">
            <a:off x="1480545" y="3984876"/>
            <a:ext cx="1645019" cy="13211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52" y="0"/>
                </a:moveTo>
                <a:lnTo>
                  <a:pt x="0" y="0"/>
                </a:lnTo>
                <a:lnTo>
                  <a:pt x="9548" y="10803"/>
                </a:lnTo>
                <a:lnTo>
                  <a:pt x="0" y="21600"/>
                </a:lnTo>
                <a:lnTo>
                  <a:pt x="12052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7477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13" name="Freeform 22"/>
          <p:cNvSpPr/>
          <p:nvPr/>
        </p:nvSpPr>
        <p:spPr>
          <a:xfrm rot="16200000">
            <a:off x="1968191" y="2827767"/>
            <a:ext cx="669728" cy="5327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995" y="0"/>
                </a:moveTo>
                <a:lnTo>
                  <a:pt x="0" y="0"/>
                </a:lnTo>
                <a:lnTo>
                  <a:pt x="9605" y="10803"/>
                </a:lnTo>
                <a:lnTo>
                  <a:pt x="0" y="21600"/>
                </a:lnTo>
                <a:lnTo>
                  <a:pt x="11995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CC5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14" name="Freeform 24"/>
          <p:cNvSpPr/>
          <p:nvPr/>
        </p:nvSpPr>
        <p:spPr>
          <a:xfrm rot="16200000">
            <a:off x="906706" y="3005870"/>
            <a:ext cx="1422705" cy="11466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18" y="0"/>
                </a:moveTo>
                <a:lnTo>
                  <a:pt x="0" y="0"/>
                </a:lnTo>
                <a:lnTo>
                  <a:pt x="9582" y="10803"/>
                </a:lnTo>
                <a:lnTo>
                  <a:pt x="0" y="21600"/>
                </a:lnTo>
                <a:lnTo>
                  <a:pt x="12018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4CB8B4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15" name="Freeform 26"/>
          <p:cNvSpPr/>
          <p:nvPr/>
        </p:nvSpPr>
        <p:spPr>
          <a:xfrm rot="16200000">
            <a:off x="346296" y="1448222"/>
            <a:ext cx="1991593" cy="16021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36" y="0"/>
                </a:moveTo>
                <a:lnTo>
                  <a:pt x="0" y="0"/>
                </a:lnTo>
                <a:lnTo>
                  <a:pt x="9564" y="10803"/>
                </a:lnTo>
                <a:lnTo>
                  <a:pt x="0" y="21600"/>
                </a:lnTo>
                <a:lnTo>
                  <a:pt x="12036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7477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16" name="TextBox 27"/>
          <p:cNvSpPr txBox="1"/>
          <p:nvPr/>
        </p:nvSpPr>
        <p:spPr>
          <a:xfrm>
            <a:off x="2963652" y="2535218"/>
            <a:ext cx="5748699" cy="20606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3200"/>
              </a:lnSpc>
              <a:defRPr sz="2200" b="1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+mj-lt"/>
                <a:ea typeface="+mj-ea"/>
                <a:cs typeface="+mj-cs"/>
                <a:sym typeface="Times New Roman"/>
                <a:hlinkClick r:id="rId3"/>
              </a:defRPr>
            </a:lvl1pPr>
          </a:lstStyle>
          <a:p>
            <a:pPr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/>
              </a:rPr>
              <a:t>http://chamilo.datacenter.uoc.gr/metchamilo/courses/ME8ODOLOGIAEPILYSHSMA8HMATIKWNPROBLHM/index.php?id_session=0&amp;isStudentView=true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Freeform 3"/>
          <p:cNvSpPr/>
          <p:nvPr/>
        </p:nvSpPr>
        <p:spPr>
          <a:xfrm>
            <a:off x="805272" y="1563590"/>
            <a:ext cx="6952517" cy="480285"/>
          </a:xfrm>
          <a:prstGeom prst="rect">
            <a:avLst/>
          </a:prstGeom>
          <a:solidFill>
            <a:srgbClr val="4CB8B4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19" name="Freeform 6"/>
          <p:cNvSpPr/>
          <p:nvPr/>
        </p:nvSpPr>
        <p:spPr>
          <a:xfrm>
            <a:off x="-1" y="0"/>
            <a:ext cx="467561" cy="6858000"/>
          </a:xfrm>
          <a:prstGeom prst="rect">
            <a:avLst/>
          </a:prstGeom>
          <a:solidFill>
            <a:srgbClr val="931B1B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20" name="AutoShape 7"/>
          <p:cNvSpPr/>
          <p:nvPr/>
        </p:nvSpPr>
        <p:spPr>
          <a:xfrm>
            <a:off x="1517297" y="1189630"/>
            <a:ext cx="7043707" cy="16880"/>
          </a:xfrm>
          <a:prstGeom prst="line">
            <a:avLst/>
          </a:prstGeom>
          <a:ln w="3175" cap="rnd">
            <a:solidFill>
              <a:schemeClr val="accent1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21" name="AutoShape 8"/>
          <p:cNvSpPr/>
          <p:nvPr/>
        </p:nvSpPr>
        <p:spPr>
          <a:xfrm>
            <a:off x="462783" y="6448575"/>
            <a:ext cx="8485834" cy="29077"/>
          </a:xfrm>
          <a:prstGeom prst="line">
            <a:avLst/>
          </a:prstGeom>
          <a:ln w="3175" cap="rnd">
            <a:solidFill>
              <a:schemeClr val="accent4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22" name="Freeform 10"/>
          <p:cNvSpPr/>
          <p:nvPr/>
        </p:nvSpPr>
        <p:spPr>
          <a:xfrm>
            <a:off x="467544" y="603852"/>
            <a:ext cx="675442" cy="7920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21600" y="10800"/>
                </a:lnTo>
                <a:lnTo>
                  <a:pt x="108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BF9000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23" name="TextBox 11"/>
          <p:cNvSpPr txBox="1"/>
          <p:nvPr/>
        </p:nvSpPr>
        <p:spPr>
          <a:xfrm>
            <a:off x="1538585" y="577063"/>
            <a:ext cx="7022417" cy="425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857250">
              <a:lnSpc>
                <a:spcPts val="3300"/>
              </a:lnSpc>
              <a:defRPr sz="3000" b="1" spc="48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7. Μεθοδολογία</a:t>
            </a:r>
          </a:p>
        </p:txBody>
      </p:sp>
      <p:sp>
        <p:nvSpPr>
          <p:cNvPr id="324" name="TextBox 12"/>
          <p:cNvSpPr txBox="1"/>
          <p:nvPr/>
        </p:nvSpPr>
        <p:spPr>
          <a:xfrm>
            <a:off x="1035632" y="1462320"/>
            <a:ext cx="2692093" cy="5015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4100"/>
              </a:lnSpc>
              <a:defRPr sz="3000" b="1">
                <a:solidFill>
                  <a:srgbClr val="FFFFFF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Είδος έρευνας</a:t>
            </a:r>
          </a:p>
        </p:txBody>
      </p:sp>
      <p:sp>
        <p:nvSpPr>
          <p:cNvPr id="325" name="TextBox 13"/>
          <p:cNvSpPr txBox="1"/>
          <p:nvPr/>
        </p:nvSpPr>
        <p:spPr>
          <a:xfrm>
            <a:off x="805272" y="1957620"/>
            <a:ext cx="6521042" cy="3161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410211" lvl="1" indent="-194309" defTabSz="857250">
              <a:lnSpc>
                <a:spcPts val="2600"/>
              </a:lnSpc>
              <a:buSzPct val="100000"/>
              <a:buFont typeface="Arial"/>
              <a:buChar char="•"/>
              <a:defRPr sz="1800" b="1">
                <a:solidFill>
                  <a:srgbClr val="4CB8B4"/>
                </a:solidFill>
                <a:latin typeface="+mj-lt"/>
                <a:ea typeface="+mj-ea"/>
                <a:cs typeface="+mj-cs"/>
                <a:sym typeface="Times New Roman"/>
              </a:defRPr>
            </a:pPr>
            <a:r>
              <a:t>Ποιοτική ανάλυση περιεχομένου</a:t>
            </a:r>
          </a:p>
        </p:txBody>
      </p:sp>
      <p:sp>
        <p:nvSpPr>
          <p:cNvPr id="326" name="Freeform 15"/>
          <p:cNvSpPr/>
          <p:nvPr/>
        </p:nvSpPr>
        <p:spPr>
          <a:xfrm>
            <a:off x="805272" y="2499355"/>
            <a:ext cx="6952517" cy="480285"/>
          </a:xfrm>
          <a:prstGeom prst="rect">
            <a:avLst/>
          </a:prstGeom>
          <a:solidFill>
            <a:srgbClr val="FFCC5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27" name="Freeform 18"/>
          <p:cNvSpPr/>
          <p:nvPr/>
        </p:nvSpPr>
        <p:spPr>
          <a:xfrm>
            <a:off x="805272" y="3452912"/>
            <a:ext cx="6952517" cy="480285"/>
          </a:xfrm>
          <a:prstGeom prst="rect">
            <a:avLst/>
          </a:prstGeom>
          <a:solidFill>
            <a:srgbClr val="FF7477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28" name="Freeform 21"/>
          <p:cNvSpPr/>
          <p:nvPr/>
        </p:nvSpPr>
        <p:spPr>
          <a:xfrm>
            <a:off x="805272" y="4406469"/>
            <a:ext cx="6952517" cy="480285"/>
          </a:xfrm>
          <a:prstGeom prst="rect">
            <a:avLst/>
          </a:prstGeom>
          <a:solidFill>
            <a:srgbClr val="4CB8B4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29" name="Freeform 24"/>
          <p:cNvSpPr/>
          <p:nvPr/>
        </p:nvSpPr>
        <p:spPr>
          <a:xfrm>
            <a:off x="805272" y="5360026"/>
            <a:ext cx="6952517" cy="480285"/>
          </a:xfrm>
          <a:prstGeom prst="rect">
            <a:avLst/>
          </a:prstGeom>
          <a:solidFill>
            <a:srgbClr val="FFCC5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30" name="TextBox 26"/>
          <p:cNvSpPr txBox="1"/>
          <p:nvPr/>
        </p:nvSpPr>
        <p:spPr>
          <a:xfrm>
            <a:off x="805272" y="2899272"/>
            <a:ext cx="6521042" cy="3161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410211" lvl="1" indent="-194309" defTabSz="857250">
              <a:lnSpc>
                <a:spcPts val="2600"/>
              </a:lnSpc>
              <a:buSzPct val="100000"/>
              <a:buFont typeface="Arial"/>
              <a:buChar char="•"/>
              <a:defRPr sz="1800" b="1">
                <a:solidFill>
                  <a:srgbClr val="FFCC58"/>
                </a:solidFill>
                <a:latin typeface="+mj-lt"/>
                <a:ea typeface="+mj-ea"/>
                <a:cs typeface="+mj-cs"/>
                <a:sym typeface="Times New Roman"/>
              </a:defRPr>
            </a:pPr>
            <a:r>
              <a:t>Ιούνιος 2024</a:t>
            </a:r>
          </a:p>
        </p:txBody>
      </p:sp>
      <p:sp>
        <p:nvSpPr>
          <p:cNvPr id="331" name="TextBox 27"/>
          <p:cNvSpPr txBox="1"/>
          <p:nvPr/>
        </p:nvSpPr>
        <p:spPr>
          <a:xfrm>
            <a:off x="805272" y="3861758"/>
            <a:ext cx="6521042" cy="3161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410211" lvl="1" indent="-194309" defTabSz="857250">
              <a:lnSpc>
                <a:spcPts val="2600"/>
              </a:lnSpc>
              <a:buSzPct val="100000"/>
              <a:buFont typeface="Arial"/>
              <a:buChar char="•"/>
              <a:defRPr sz="1800" b="1">
                <a:solidFill>
                  <a:srgbClr val="FF7477"/>
                </a:solidFill>
                <a:latin typeface="+mj-lt"/>
                <a:ea typeface="+mj-ea"/>
                <a:cs typeface="+mj-cs"/>
                <a:sym typeface="Times New Roman"/>
              </a:defRPr>
            </a:pPr>
            <a:r>
              <a:t>Σκόπιμη δειγματοληψία</a:t>
            </a:r>
          </a:p>
        </p:txBody>
      </p:sp>
      <p:sp>
        <p:nvSpPr>
          <p:cNvPr id="332" name="TextBox 28"/>
          <p:cNvSpPr txBox="1"/>
          <p:nvPr/>
        </p:nvSpPr>
        <p:spPr>
          <a:xfrm>
            <a:off x="805272" y="4815315"/>
            <a:ext cx="6521042" cy="3161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410211" lvl="1" indent="-194309" defTabSz="857250">
              <a:lnSpc>
                <a:spcPts val="2600"/>
              </a:lnSpc>
              <a:buSzPct val="100000"/>
              <a:buFont typeface="Arial"/>
              <a:buChar char="•"/>
              <a:defRPr sz="1800" b="1">
                <a:solidFill>
                  <a:srgbClr val="4CB8B4"/>
                </a:solidFill>
                <a:latin typeface="+mj-lt"/>
                <a:ea typeface="+mj-ea"/>
                <a:cs typeface="+mj-cs"/>
                <a:sym typeface="Times New Roman"/>
              </a:defRPr>
            </a:pPr>
            <a:r>
              <a:t>Ερωτηματολόγιο ανοιχτού τύπου, Ε.ΔΙ.Β.Ε.Α</a:t>
            </a:r>
          </a:p>
        </p:txBody>
      </p:sp>
      <p:sp>
        <p:nvSpPr>
          <p:cNvPr id="333" name="TextBox 29"/>
          <p:cNvSpPr txBox="1"/>
          <p:nvPr/>
        </p:nvSpPr>
        <p:spPr>
          <a:xfrm>
            <a:off x="805272" y="5768872"/>
            <a:ext cx="6521042" cy="3161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410211" lvl="1" indent="-194309" defTabSz="857250">
              <a:lnSpc>
                <a:spcPts val="2600"/>
              </a:lnSpc>
              <a:buSzPct val="100000"/>
              <a:buFont typeface="Arial"/>
              <a:buChar char="•"/>
              <a:defRPr sz="1800" b="1">
                <a:solidFill>
                  <a:srgbClr val="FFCC58"/>
                </a:solidFill>
                <a:latin typeface="+mj-lt"/>
                <a:ea typeface="+mj-ea"/>
                <a:cs typeface="+mj-cs"/>
                <a:sym typeface="Times New Roman"/>
              </a:defRPr>
            </a:pPr>
            <a:r>
              <a:t>Μονάδα ανάλυσης το λεκτικό σύνολο με αυτόνομο νόημα</a:t>
            </a:r>
          </a:p>
        </p:txBody>
      </p:sp>
      <p:sp>
        <p:nvSpPr>
          <p:cNvPr id="334" name="TextBox 30"/>
          <p:cNvSpPr txBox="1"/>
          <p:nvPr/>
        </p:nvSpPr>
        <p:spPr>
          <a:xfrm>
            <a:off x="126404" y="2383269"/>
            <a:ext cx="6788202" cy="4960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4100"/>
              </a:lnSpc>
              <a:defRPr sz="2800" b="1">
                <a:solidFill>
                  <a:srgbClr val="FFFFFF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Χρονική περίοδος έρευνας</a:t>
            </a:r>
          </a:p>
        </p:txBody>
      </p:sp>
      <p:sp>
        <p:nvSpPr>
          <p:cNvPr id="335" name="TextBox 31"/>
          <p:cNvSpPr txBox="1"/>
          <p:nvPr/>
        </p:nvSpPr>
        <p:spPr>
          <a:xfrm>
            <a:off x="233772" y="3366458"/>
            <a:ext cx="7326314" cy="5015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4100"/>
              </a:lnSpc>
              <a:defRPr sz="3000" b="1">
                <a:solidFill>
                  <a:srgbClr val="FFFFFF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Μεθοδολογία δειγματοληψίας</a:t>
            </a:r>
          </a:p>
        </p:txBody>
      </p:sp>
      <p:sp>
        <p:nvSpPr>
          <p:cNvPr id="336" name="TextBox 32"/>
          <p:cNvSpPr txBox="1"/>
          <p:nvPr/>
        </p:nvSpPr>
        <p:spPr>
          <a:xfrm>
            <a:off x="233772" y="4328944"/>
            <a:ext cx="6788201" cy="4960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4100"/>
              </a:lnSpc>
              <a:defRPr sz="2800" b="1">
                <a:solidFill>
                  <a:srgbClr val="FFFFFF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Μέσα συλλογής δεδομένων</a:t>
            </a:r>
          </a:p>
        </p:txBody>
      </p:sp>
      <p:sp>
        <p:nvSpPr>
          <p:cNvPr id="337" name="TextBox 33"/>
          <p:cNvSpPr txBox="1"/>
          <p:nvPr/>
        </p:nvSpPr>
        <p:spPr>
          <a:xfrm>
            <a:off x="126404" y="5282501"/>
            <a:ext cx="6788202" cy="4960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4100"/>
              </a:lnSpc>
              <a:defRPr sz="2800" b="1">
                <a:solidFill>
                  <a:srgbClr val="FFFFFF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Επεξεργασία δεδομένων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Freeform 3"/>
          <p:cNvSpPr/>
          <p:nvPr/>
        </p:nvSpPr>
        <p:spPr>
          <a:xfrm>
            <a:off x="163905" y="796625"/>
            <a:ext cx="870356" cy="7817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4" h="21600" extrusionOk="0">
                <a:moveTo>
                  <a:pt x="15472" y="21600"/>
                </a:moveTo>
                <a:cubicBezTo>
                  <a:pt x="15688" y="21600"/>
                  <a:pt x="15832" y="21469"/>
                  <a:pt x="15903" y="21341"/>
                </a:cubicBezTo>
                <a:cubicBezTo>
                  <a:pt x="15903" y="21210"/>
                  <a:pt x="15976" y="21210"/>
                  <a:pt x="15976" y="21210"/>
                </a:cubicBezTo>
                <a:lnTo>
                  <a:pt x="21456" y="11361"/>
                </a:lnTo>
                <a:cubicBezTo>
                  <a:pt x="21600" y="11102"/>
                  <a:pt x="21600" y="10587"/>
                  <a:pt x="21456" y="10197"/>
                </a:cubicBezTo>
                <a:lnTo>
                  <a:pt x="15976" y="476"/>
                </a:lnTo>
                <a:cubicBezTo>
                  <a:pt x="15976" y="345"/>
                  <a:pt x="15903" y="345"/>
                  <a:pt x="15903" y="345"/>
                </a:cubicBezTo>
                <a:cubicBezTo>
                  <a:pt x="15832" y="217"/>
                  <a:pt x="15688" y="89"/>
                  <a:pt x="15472" y="89"/>
                </a:cubicBezTo>
                <a:lnTo>
                  <a:pt x="49" y="0"/>
                </a:lnTo>
                <a:cubicBezTo>
                  <a:pt x="31" y="7192"/>
                  <a:pt x="15" y="14388"/>
                  <a:pt x="0" y="21580"/>
                </a:cubicBezTo>
                <a:lnTo>
                  <a:pt x="15472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40" name="Freeform 5"/>
          <p:cNvSpPr/>
          <p:nvPr/>
        </p:nvSpPr>
        <p:spPr>
          <a:xfrm>
            <a:off x="-1" y="0"/>
            <a:ext cx="467561" cy="6858000"/>
          </a:xfrm>
          <a:prstGeom prst="rect">
            <a:avLst/>
          </a:prstGeom>
          <a:solidFill>
            <a:srgbClr val="931B1B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41" name="AutoShape 6"/>
          <p:cNvSpPr/>
          <p:nvPr/>
        </p:nvSpPr>
        <p:spPr>
          <a:xfrm>
            <a:off x="1517297" y="1189630"/>
            <a:ext cx="7043707" cy="16880"/>
          </a:xfrm>
          <a:prstGeom prst="line">
            <a:avLst/>
          </a:prstGeom>
          <a:ln w="3175" cap="rnd">
            <a:solidFill>
              <a:schemeClr val="accent1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42" name="AutoShape 7"/>
          <p:cNvSpPr/>
          <p:nvPr/>
        </p:nvSpPr>
        <p:spPr>
          <a:xfrm>
            <a:off x="462783" y="6448575"/>
            <a:ext cx="8485834" cy="29077"/>
          </a:xfrm>
          <a:prstGeom prst="line">
            <a:avLst/>
          </a:prstGeom>
          <a:ln w="3175" cap="rnd">
            <a:solidFill>
              <a:schemeClr val="accent4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43" name="Freeform 9"/>
          <p:cNvSpPr/>
          <p:nvPr/>
        </p:nvSpPr>
        <p:spPr>
          <a:xfrm>
            <a:off x="467544" y="628500"/>
            <a:ext cx="576055" cy="100807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44" name="Freeform 11"/>
          <p:cNvSpPr/>
          <p:nvPr/>
        </p:nvSpPr>
        <p:spPr>
          <a:xfrm>
            <a:off x="467544" y="603852"/>
            <a:ext cx="675442" cy="7920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21600" y="10800"/>
                </a:lnTo>
                <a:lnTo>
                  <a:pt x="108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BF9000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45" name="TextBox 12"/>
          <p:cNvSpPr txBox="1"/>
          <p:nvPr/>
        </p:nvSpPr>
        <p:spPr>
          <a:xfrm>
            <a:off x="1517295" y="577063"/>
            <a:ext cx="7605416" cy="425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857250">
              <a:lnSpc>
                <a:spcPts val="3300"/>
              </a:lnSpc>
              <a:defRPr sz="3000" b="1" spc="48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8. Αποτελέσματα 1/3</a:t>
            </a:r>
          </a:p>
        </p:txBody>
      </p:sp>
      <p:sp>
        <p:nvSpPr>
          <p:cNvPr id="346" name="Freeform 14"/>
          <p:cNvSpPr/>
          <p:nvPr/>
        </p:nvSpPr>
        <p:spPr>
          <a:xfrm>
            <a:off x="717428" y="2077542"/>
            <a:ext cx="3765618" cy="7353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81" y="0"/>
                </a:moveTo>
                <a:lnTo>
                  <a:pt x="21019" y="0"/>
                </a:lnTo>
                <a:cubicBezTo>
                  <a:pt x="21340" y="0"/>
                  <a:pt x="21600" y="1331"/>
                  <a:pt x="21600" y="2974"/>
                </a:cubicBezTo>
                <a:lnTo>
                  <a:pt x="21600" y="18626"/>
                </a:lnTo>
                <a:cubicBezTo>
                  <a:pt x="21600" y="20269"/>
                  <a:pt x="21340" y="21600"/>
                  <a:pt x="21019" y="21600"/>
                </a:cubicBezTo>
                <a:lnTo>
                  <a:pt x="581" y="21600"/>
                </a:lnTo>
                <a:cubicBezTo>
                  <a:pt x="260" y="21600"/>
                  <a:pt x="0" y="20269"/>
                  <a:pt x="0" y="18626"/>
                </a:cubicBezTo>
                <a:lnTo>
                  <a:pt x="0" y="2974"/>
                </a:lnTo>
                <a:cubicBezTo>
                  <a:pt x="0" y="1331"/>
                  <a:pt x="260" y="0"/>
                  <a:pt x="581" y="0"/>
                </a:cubicBezTo>
                <a:close/>
              </a:path>
            </a:pathLst>
          </a:custGeom>
          <a:solidFill>
            <a:srgbClr val="FDD9D9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47" name="Freeform 17"/>
          <p:cNvSpPr/>
          <p:nvPr/>
        </p:nvSpPr>
        <p:spPr>
          <a:xfrm>
            <a:off x="1244154" y="1274493"/>
            <a:ext cx="6848796" cy="6223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6" y="0"/>
                </a:moveTo>
                <a:lnTo>
                  <a:pt x="21424" y="0"/>
                </a:lnTo>
                <a:cubicBezTo>
                  <a:pt x="21521" y="0"/>
                  <a:pt x="21600" y="865"/>
                  <a:pt x="21600" y="1932"/>
                </a:cubicBezTo>
                <a:lnTo>
                  <a:pt x="21600" y="19668"/>
                </a:lnTo>
                <a:cubicBezTo>
                  <a:pt x="21600" y="20735"/>
                  <a:pt x="21521" y="21600"/>
                  <a:pt x="21424" y="21600"/>
                </a:cubicBezTo>
                <a:lnTo>
                  <a:pt x="176" y="21600"/>
                </a:lnTo>
                <a:cubicBezTo>
                  <a:pt x="79" y="21600"/>
                  <a:pt x="0" y="20735"/>
                  <a:pt x="0" y="19668"/>
                </a:cubicBezTo>
                <a:lnTo>
                  <a:pt x="0" y="1932"/>
                </a:lnTo>
                <a:cubicBezTo>
                  <a:pt x="0" y="865"/>
                  <a:pt x="79" y="0"/>
                  <a:pt x="176" y="0"/>
                </a:cubicBezTo>
                <a:close/>
              </a:path>
            </a:pathLst>
          </a:custGeom>
          <a:solidFill>
            <a:srgbClr val="FF7477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48" name="TextBox 19"/>
          <p:cNvSpPr txBox="1"/>
          <p:nvPr/>
        </p:nvSpPr>
        <p:spPr>
          <a:xfrm>
            <a:off x="2253834" y="1330622"/>
            <a:ext cx="4636331" cy="4374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3600"/>
              </a:lnSpc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Το υλικό διακρίνεται από:</a:t>
            </a:r>
          </a:p>
        </p:txBody>
      </p:sp>
      <p:sp>
        <p:nvSpPr>
          <p:cNvPr id="349" name="TextBox 20"/>
          <p:cNvSpPr txBox="1"/>
          <p:nvPr/>
        </p:nvSpPr>
        <p:spPr>
          <a:xfrm>
            <a:off x="844381" y="2100510"/>
            <a:ext cx="3638663" cy="2820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2300"/>
              </a:lnSpc>
              <a:defRPr sz="1600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Επιστημονική συνοχή και Τεκμηρίωση</a:t>
            </a:r>
          </a:p>
        </p:txBody>
      </p:sp>
      <p:grpSp>
        <p:nvGrpSpPr>
          <p:cNvPr id="352" name="Group 21"/>
          <p:cNvGrpSpPr/>
          <p:nvPr/>
        </p:nvGrpSpPr>
        <p:grpSpPr>
          <a:xfrm>
            <a:off x="717428" y="2875358"/>
            <a:ext cx="3765618" cy="735309"/>
            <a:chOff x="0" y="0"/>
            <a:chExt cx="3765616" cy="735308"/>
          </a:xfrm>
        </p:grpSpPr>
        <p:sp>
          <p:nvSpPr>
            <p:cNvPr id="350" name="Freeform 22"/>
            <p:cNvSpPr/>
            <p:nvPr/>
          </p:nvSpPr>
          <p:spPr>
            <a:xfrm>
              <a:off x="-1" y="0"/>
              <a:ext cx="3765618" cy="7353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81" y="0"/>
                  </a:moveTo>
                  <a:lnTo>
                    <a:pt x="21019" y="0"/>
                  </a:lnTo>
                  <a:cubicBezTo>
                    <a:pt x="21340" y="0"/>
                    <a:pt x="21600" y="1331"/>
                    <a:pt x="21600" y="2974"/>
                  </a:cubicBezTo>
                  <a:lnTo>
                    <a:pt x="21600" y="18626"/>
                  </a:lnTo>
                  <a:cubicBezTo>
                    <a:pt x="21600" y="20269"/>
                    <a:pt x="21340" y="21600"/>
                    <a:pt x="21019" y="21600"/>
                  </a:cubicBezTo>
                  <a:lnTo>
                    <a:pt x="581" y="21600"/>
                  </a:lnTo>
                  <a:cubicBezTo>
                    <a:pt x="260" y="21600"/>
                    <a:pt x="0" y="20269"/>
                    <a:pt x="0" y="18626"/>
                  </a:cubicBezTo>
                  <a:lnTo>
                    <a:pt x="0" y="2974"/>
                  </a:lnTo>
                  <a:cubicBezTo>
                    <a:pt x="0" y="1331"/>
                    <a:pt x="260" y="0"/>
                    <a:pt x="581" y="0"/>
                  </a:cubicBezTo>
                  <a:close/>
                </a:path>
              </a:pathLst>
            </a:custGeom>
            <a:solidFill>
              <a:srgbClr val="FDD9D9"/>
            </a:solidFill>
            <a:ln w="12700" cap="flat">
              <a:noFill/>
              <a:miter lim="400000"/>
            </a:ln>
            <a:effectLst/>
          </p:spPr>
          <p:txBody>
            <a:bodyPr wrap="square" lIns="42862" tIns="42862" rIns="42862" bIns="42862" numCol="1" anchor="t">
              <a:noAutofit/>
            </a:bodyPr>
            <a:lstStyle/>
            <a:p>
              <a:pPr defTabSz="857250">
                <a:defRPr sz="1600"/>
              </a:pPr>
              <a:endParaRPr/>
            </a:p>
          </p:txBody>
        </p:sp>
        <p:sp>
          <p:nvSpPr>
            <p:cNvPr id="351" name="TextBox 23"/>
            <p:cNvSpPr txBox="1"/>
            <p:nvPr/>
          </p:nvSpPr>
          <p:spPr>
            <a:xfrm>
              <a:off x="0" y="132052"/>
              <a:ext cx="3765617" cy="33780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7864" tIns="27864" rIns="27864" bIns="27864" numCol="1" anchor="ctr">
              <a:spAutoFit/>
            </a:bodyPr>
            <a:lstStyle>
              <a:lvl1pPr algn="ctr" defTabSz="857250">
                <a:lnSpc>
                  <a:spcPts val="2300"/>
                </a:lnSpc>
                <a:defRPr sz="1600">
                  <a:latin typeface="+mj-lt"/>
                  <a:ea typeface="+mj-ea"/>
                  <a:cs typeface="+mj-cs"/>
                  <a:sym typeface="Times New Roman"/>
                </a:defRPr>
              </a:lvl1pPr>
            </a:lstStyle>
            <a:p>
              <a:r>
                <a:t>Απλή και κατανοητή παρουσίαση του Ε.Υ.</a:t>
              </a:r>
            </a:p>
          </p:txBody>
        </p:sp>
      </p:grpSp>
      <p:grpSp>
        <p:nvGrpSpPr>
          <p:cNvPr id="355" name="Group 24"/>
          <p:cNvGrpSpPr/>
          <p:nvPr/>
        </p:nvGrpSpPr>
        <p:grpSpPr>
          <a:xfrm>
            <a:off x="717428" y="3691034"/>
            <a:ext cx="3765618" cy="954768"/>
            <a:chOff x="0" y="0"/>
            <a:chExt cx="3765616" cy="954767"/>
          </a:xfrm>
        </p:grpSpPr>
        <p:sp>
          <p:nvSpPr>
            <p:cNvPr id="353" name="Freeform 25"/>
            <p:cNvSpPr/>
            <p:nvPr/>
          </p:nvSpPr>
          <p:spPr>
            <a:xfrm>
              <a:off x="-1" y="-1"/>
              <a:ext cx="3765618" cy="9547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81" y="0"/>
                  </a:moveTo>
                  <a:lnTo>
                    <a:pt x="21019" y="0"/>
                  </a:lnTo>
                  <a:cubicBezTo>
                    <a:pt x="21340" y="0"/>
                    <a:pt x="21600" y="1025"/>
                    <a:pt x="21600" y="2290"/>
                  </a:cubicBezTo>
                  <a:lnTo>
                    <a:pt x="21600" y="19310"/>
                  </a:lnTo>
                  <a:cubicBezTo>
                    <a:pt x="21600" y="20575"/>
                    <a:pt x="21340" y="21600"/>
                    <a:pt x="21019" y="21600"/>
                  </a:cubicBezTo>
                  <a:lnTo>
                    <a:pt x="581" y="21600"/>
                  </a:lnTo>
                  <a:cubicBezTo>
                    <a:pt x="427" y="21600"/>
                    <a:pt x="279" y="21359"/>
                    <a:pt x="170" y="20929"/>
                  </a:cubicBezTo>
                  <a:cubicBezTo>
                    <a:pt x="61" y="20500"/>
                    <a:pt x="0" y="19917"/>
                    <a:pt x="0" y="19310"/>
                  </a:cubicBezTo>
                  <a:lnTo>
                    <a:pt x="0" y="2290"/>
                  </a:lnTo>
                  <a:cubicBezTo>
                    <a:pt x="0" y="1025"/>
                    <a:pt x="260" y="0"/>
                    <a:pt x="581" y="0"/>
                  </a:cubicBezTo>
                  <a:close/>
                </a:path>
              </a:pathLst>
            </a:custGeom>
            <a:solidFill>
              <a:srgbClr val="FDD9D9"/>
            </a:solidFill>
            <a:ln w="12700" cap="flat">
              <a:noFill/>
              <a:miter lim="400000"/>
            </a:ln>
            <a:effectLst/>
          </p:spPr>
          <p:txBody>
            <a:bodyPr wrap="square" lIns="42862" tIns="42862" rIns="42862" bIns="42862" numCol="1" anchor="t">
              <a:noAutofit/>
            </a:bodyPr>
            <a:lstStyle/>
            <a:p>
              <a:pPr defTabSz="857250">
                <a:defRPr sz="1600"/>
              </a:pPr>
              <a:endParaRPr/>
            </a:p>
          </p:txBody>
        </p:sp>
        <p:sp>
          <p:nvSpPr>
            <p:cNvPr id="354" name="TextBox 26"/>
            <p:cNvSpPr txBox="1"/>
            <p:nvPr/>
          </p:nvSpPr>
          <p:spPr>
            <a:xfrm>
              <a:off x="0" y="92954"/>
              <a:ext cx="3765617" cy="6354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7864" tIns="27864" rIns="27864" bIns="27864" numCol="1" anchor="ctr">
              <a:spAutoFit/>
            </a:bodyPr>
            <a:lstStyle>
              <a:lvl1pPr algn="ctr" defTabSz="857250">
                <a:lnSpc>
                  <a:spcPts val="2300"/>
                </a:lnSpc>
                <a:defRPr sz="1600">
                  <a:latin typeface="+mj-lt"/>
                  <a:ea typeface="+mj-ea"/>
                  <a:cs typeface="+mj-cs"/>
                  <a:sym typeface="Times New Roman"/>
                </a:defRPr>
              </a:lvl1pPr>
            </a:lstStyle>
            <a:p>
              <a:r>
                <a:t>Ευχρηστία, με αμφιβολίες όσον αφορά  την εξοικείωση με την πλατφόρμα chamilo</a:t>
              </a:r>
            </a:p>
          </p:txBody>
        </p:sp>
      </p:grpSp>
      <p:grpSp>
        <p:nvGrpSpPr>
          <p:cNvPr id="358" name="Group 27"/>
          <p:cNvGrpSpPr/>
          <p:nvPr/>
        </p:nvGrpSpPr>
        <p:grpSpPr>
          <a:xfrm>
            <a:off x="717428" y="4789761"/>
            <a:ext cx="3765618" cy="752085"/>
            <a:chOff x="0" y="1201"/>
            <a:chExt cx="3765616" cy="752083"/>
          </a:xfrm>
        </p:grpSpPr>
        <p:sp>
          <p:nvSpPr>
            <p:cNvPr id="356" name="Freeform 28"/>
            <p:cNvSpPr/>
            <p:nvPr/>
          </p:nvSpPr>
          <p:spPr>
            <a:xfrm>
              <a:off x="0" y="17977"/>
              <a:ext cx="3765617" cy="7353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81" y="0"/>
                  </a:moveTo>
                  <a:lnTo>
                    <a:pt x="21019" y="0"/>
                  </a:lnTo>
                  <a:cubicBezTo>
                    <a:pt x="21340" y="0"/>
                    <a:pt x="21600" y="1331"/>
                    <a:pt x="21600" y="2974"/>
                  </a:cubicBezTo>
                  <a:lnTo>
                    <a:pt x="21600" y="18626"/>
                  </a:lnTo>
                  <a:cubicBezTo>
                    <a:pt x="21600" y="20269"/>
                    <a:pt x="21340" y="21600"/>
                    <a:pt x="21019" y="21600"/>
                  </a:cubicBezTo>
                  <a:lnTo>
                    <a:pt x="581" y="21600"/>
                  </a:lnTo>
                  <a:cubicBezTo>
                    <a:pt x="260" y="21600"/>
                    <a:pt x="0" y="20269"/>
                    <a:pt x="0" y="18626"/>
                  </a:cubicBezTo>
                  <a:lnTo>
                    <a:pt x="0" y="2974"/>
                  </a:lnTo>
                  <a:cubicBezTo>
                    <a:pt x="0" y="1331"/>
                    <a:pt x="260" y="0"/>
                    <a:pt x="581" y="0"/>
                  </a:cubicBezTo>
                  <a:close/>
                </a:path>
              </a:pathLst>
            </a:custGeom>
            <a:solidFill>
              <a:srgbClr val="FDD9D9"/>
            </a:solidFill>
            <a:ln w="12700" cap="flat">
              <a:noFill/>
              <a:miter lim="400000"/>
            </a:ln>
            <a:effectLst/>
          </p:spPr>
          <p:txBody>
            <a:bodyPr wrap="square" lIns="42862" tIns="42862" rIns="42862" bIns="42862" numCol="1" anchor="t">
              <a:noAutofit/>
            </a:bodyPr>
            <a:lstStyle/>
            <a:p>
              <a:pPr defTabSz="857250">
                <a:defRPr sz="1600"/>
              </a:pPr>
              <a:endParaRPr/>
            </a:p>
          </p:txBody>
        </p:sp>
        <p:sp>
          <p:nvSpPr>
            <p:cNvPr id="357" name="TextBox 29"/>
            <p:cNvSpPr txBox="1"/>
            <p:nvPr/>
          </p:nvSpPr>
          <p:spPr>
            <a:xfrm>
              <a:off x="0" y="1201"/>
              <a:ext cx="3765617" cy="6354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7864" tIns="27864" rIns="27864" bIns="27864" numCol="1" anchor="ctr">
              <a:spAutoFit/>
            </a:bodyPr>
            <a:lstStyle>
              <a:lvl1pPr algn="ctr" defTabSz="857250">
                <a:lnSpc>
                  <a:spcPts val="2300"/>
                </a:lnSpc>
                <a:defRPr sz="1600">
                  <a:latin typeface="+mj-lt"/>
                  <a:ea typeface="+mj-ea"/>
                  <a:cs typeface="+mj-cs"/>
                  <a:sym typeface="Times New Roman"/>
                </a:defRPr>
              </a:lvl1pPr>
            </a:lstStyle>
            <a:p>
              <a:r>
                <a:t>Υποστήριξη και καθοδήγηση στη μελέτη του εκπαιδευόμενου</a:t>
              </a:r>
            </a:p>
          </p:txBody>
        </p:sp>
      </p:grpSp>
      <p:grpSp>
        <p:nvGrpSpPr>
          <p:cNvPr id="361" name="Group 30"/>
          <p:cNvGrpSpPr/>
          <p:nvPr/>
        </p:nvGrpSpPr>
        <p:grpSpPr>
          <a:xfrm>
            <a:off x="4733075" y="2090157"/>
            <a:ext cx="3979930" cy="752085"/>
            <a:chOff x="0" y="1201"/>
            <a:chExt cx="3979929" cy="752083"/>
          </a:xfrm>
        </p:grpSpPr>
        <p:sp>
          <p:nvSpPr>
            <p:cNvPr id="359" name="Freeform 31"/>
            <p:cNvSpPr/>
            <p:nvPr/>
          </p:nvSpPr>
          <p:spPr>
            <a:xfrm>
              <a:off x="0" y="17977"/>
              <a:ext cx="3979930" cy="7353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20" y="0"/>
                  </a:moveTo>
                  <a:lnTo>
                    <a:pt x="21080" y="0"/>
                  </a:lnTo>
                  <a:cubicBezTo>
                    <a:pt x="21218" y="0"/>
                    <a:pt x="21350" y="296"/>
                    <a:pt x="21448" y="824"/>
                  </a:cubicBezTo>
                  <a:cubicBezTo>
                    <a:pt x="21545" y="1352"/>
                    <a:pt x="21600" y="2067"/>
                    <a:pt x="21600" y="2813"/>
                  </a:cubicBezTo>
                  <a:lnTo>
                    <a:pt x="21600" y="18787"/>
                  </a:lnTo>
                  <a:cubicBezTo>
                    <a:pt x="21600" y="19533"/>
                    <a:pt x="21545" y="20248"/>
                    <a:pt x="21448" y="20776"/>
                  </a:cubicBezTo>
                  <a:cubicBezTo>
                    <a:pt x="21350" y="21304"/>
                    <a:pt x="21218" y="21600"/>
                    <a:pt x="21080" y="21600"/>
                  </a:cubicBezTo>
                  <a:lnTo>
                    <a:pt x="520" y="21600"/>
                  </a:lnTo>
                  <a:cubicBezTo>
                    <a:pt x="382" y="21600"/>
                    <a:pt x="250" y="21304"/>
                    <a:pt x="152" y="20776"/>
                  </a:cubicBezTo>
                  <a:cubicBezTo>
                    <a:pt x="55" y="20248"/>
                    <a:pt x="0" y="19533"/>
                    <a:pt x="0" y="18787"/>
                  </a:cubicBezTo>
                  <a:lnTo>
                    <a:pt x="0" y="2813"/>
                  </a:lnTo>
                  <a:cubicBezTo>
                    <a:pt x="0" y="2067"/>
                    <a:pt x="55" y="1352"/>
                    <a:pt x="152" y="824"/>
                  </a:cubicBezTo>
                  <a:cubicBezTo>
                    <a:pt x="250" y="296"/>
                    <a:pt x="382" y="0"/>
                    <a:pt x="520" y="0"/>
                  </a:cubicBezTo>
                  <a:close/>
                </a:path>
              </a:pathLst>
            </a:custGeom>
            <a:solidFill>
              <a:srgbClr val="FDD9D9"/>
            </a:solidFill>
            <a:ln w="12700" cap="flat">
              <a:noFill/>
              <a:miter lim="400000"/>
            </a:ln>
            <a:effectLst/>
          </p:spPr>
          <p:txBody>
            <a:bodyPr wrap="square" lIns="42862" tIns="42862" rIns="42862" bIns="42862" numCol="1" anchor="t">
              <a:noAutofit/>
            </a:bodyPr>
            <a:lstStyle/>
            <a:p>
              <a:pPr defTabSz="857250">
                <a:defRPr sz="1600"/>
              </a:pPr>
              <a:endParaRPr/>
            </a:p>
          </p:txBody>
        </p:sp>
        <p:sp>
          <p:nvSpPr>
            <p:cNvPr id="360" name="TextBox 32"/>
            <p:cNvSpPr txBox="1"/>
            <p:nvPr/>
          </p:nvSpPr>
          <p:spPr>
            <a:xfrm>
              <a:off x="0" y="1201"/>
              <a:ext cx="3979930" cy="6354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7864" tIns="27864" rIns="27864" bIns="27864" numCol="1" anchor="ctr">
              <a:spAutoFit/>
            </a:bodyPr>
            <a:lstStyle>
              <a:lvl1pPr algn="ctr" defTabSz="857250">
                <a:lnSpc>
                  <a:spcPts val="2300"/>
                </a:lnSpc>
                <a:defRPr sz="1600">
                  <a:latin typeface="+mj-lt"/>
                  <a:ea typeface="+mj-ea"/>
                  <a:cs typeface="+mj-cs"/>
                  <a:sym typeface="Times New Roman"/>
                </a:defRPr>
              </a:lvl1pPr>
            </a:lstStyle>
            <a:p>
              <a:r>
                <a:t>Υποστήριξη της Αλληλεπίδρασης με τον εκπαιδευόμενο μέσω padlet και forum</a:t>
              </a:r>
            </a:p>
          </p:txBody>
        </p:sp>
      </p:grpSp>
      <p:grpSp>
        <p:nvGrpSpPr>
          <p:cNvPr id="364" name="Group 33"/>
          <p:cNvGrpSpPr/>
          <p:nvPr/>
        </p:nvGrpSpPr>
        <p:grpSpPr>
          <a:xfrm>
            <a:off x="4705199" y="2905833"/>
            <a:ext cx="3979931" cy="752084"/>
            <a:chOff x="0" y="1201"/>
            <a:chExt cx="3979929" cy="752083"/>
          </a:xfrm>
        </p:grpSpPr>
        <p:sp>
          <p:nvSpPr>
            <p:cNvPr id="362" name="Freeform 34"/>
            <p:cNvSpPr/>
            <p:nvPr/>
          </p:nvSpPr>
          <p:spPr>
            <a:xfrm>
              <a:off x="0" y="17977"/>
              <a:ext cx="3979930" cy="7353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20" y="0"/>
                  </a:moveTo>
                  <a:lnTo>
                    <a:pt x="21080" y="0"/>
                  </a:lnTo>
                  <a:cubicBezTo>
                    <a:pt x="21218" y="0"/>
                    <a:pt x="21350" y="296"/>
                    <a:pt x="21448" y="824"/>
                  </a:cubicBezTo>
                  <a:cubicBezTo>
                    <a:pt x="21545" y="1352"/>
                    <a:pt x="21600" y="2067"/>
                    <a:pt x="21600" y="2813"/>
                  </a:cubicBezTo>
                  <a:lnTo>
                    <a:pt x="21600" y="18787"/>
                  </a:lnTo>
                  <a:cubicBezTo>
                    <a:pt x="21600" y="19533"/>
                    <a:pt x="21545" y="20248"/>
                    <a:pt x="21448" y="20776"/>
                  </a:cubicBezTo>
                  <a:cubicBezTo>
                    <a:pt x="21350" y="21304"/>
                    <a:pt x="21218" y="21600"/>
                    <a:pt x="21080" y="21600"/>
                  </a:cubicBezTo>
                  <a:lnTo>
                    <a:pt x="520" y="21600"/>
                  </a:lnTo>
                  <a:cubicBezTo>
                    <a:pt x="382" y="21600"/>
                    <a:pt x="250" y="21304"/>
                    <a:pt x="152" y="20776"/>
                  </a:cubicBezTo>
                  <a:cubicBezTo>
                    <a:pt x="55" y="20248"/>
                    <a:pt x="0" y="19533"/>
                    <a:pt x="0" y="18787"/>
                  </a:cubicBezTo>
                  <a:lnTo>
                    <a:pt x="0" y="2813"/>
                  </a:lnTo>
                  <a:cubicBezTo>
                    <a:pt x="0" y="2067"/>
                    <a:pt x="55" y="1352"/>
                    <a:pt x="152" y="824"/>
                  </a:cubicBezTo>
                  <a:cubicBezTo>
                    <a:pt x="250" y="296"/>
                    <a:pt x="382" y="0"/>
                    <a:pt x="520" y="0"/>
                  </a:cubicBezTo>
                  <a:close/>
                </a:path>
              </a:pathLst>
            </a:custGeom>
            <a:solidFill>
              <a:srgbClr val="FDD9D9"/>
            </a:solidFill>
            <a:ln w="12700" cap="flat">
              <a:noFill/>
              <a:miter lim="400000"/>
            </a:ln>
            <a:effectLst/>
          </p:spPr>
          <p:txBody>
            <a:bodyPr wrap="square" lIns="42862" tIns="42862" rIns="42862" bIns="42862" numCol="1" anchor="t">
              <a:noAutofit/>
            </a:bodyPr>
            <a:lstStyle/>
            <a:p>
              <a:pPr defTabSz="857250">
                <a:defRPr sz="1600"/>
              </a:pPr>
              <a:endParaRPr/>
            </a:p>
          </p:txBody>
        </p:sp>
        <p:sp>
          <p:nvSpPr>
            <p:cNvPr id="363" name="TextBox 35"/>
            <p:cNvSpPr txBox="1"/>
            <p:nvPr/>
          </p:nvSpPr>
          <p:spPr>
            <a:xfrm>
              <a:off x="0" y="1201"/>
              <a:ext cx="3979930" cy="6354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7864" tIns="27864" rIns="27864" bIns="27864" numCol="1" anchor="ctr">
              <a:spAutoFit/>
            </a:bodyPr>
            <a:lstStyle>
              <a:lvl1pPr algn="ctr" defTabSz="857250">
                <a:lnSpc>
                  <a:spcPts val="2300"/>
                </a:lnSpc>
                <a:defRPr sz="1600">
                  <a:latin typeface="+mj-lt"/>
                  <a:ea typeface="+mj-ea"/>
                  <a:cs typeface="+mj-cs"/>
                  <a:sym typeface="Times New Roman"/>
                </a:defRPr>
              </a:lvl1pPr>
            </a:lstStyle>
            <a:p>
              <a:r>
                <a:t>Δυνατότητα αναστοχασμού και αυτοαξιολόγησης</a:t>
              </a:r>
            </a:p>
          </p:txBody>
        </p:sp>
      </p:grpSp>
      <p:grpSp>
        <p:nvGrpSpPr>
          <p:cNvPr id="367" name="Group 36"/>
          <p:cNvGrpSpPr/>
          <p:nvPr/>
        </p:nvGrpSpPr>
        <p:grpSpPr>
          <a:xfrm>
            <a:off x="4733075" y="3721508"/>
            <a:ext cx="3952055" cy="752085"/>
            <a:chOff x="0" y="1201"/>
            <a:chExt cx="3952053" cy="752083"/>
          </a:xfrm>
        </p:grpSpPr>
        <p:sp>
          <p:nvSpPr>
            <p:cNvPr id="365" name="Freeform 37"/>
            <p:cNvSpPr/>
            <p:nvPr/>
          </p:nvSpPr>
          <p:spPr>
            <a:xfrm>
              <a:off x="0" y="17977"/>
              <a:ext cx="3952054" cy="7353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27" y="0"/>
                  </a:moveTo>
                  <a:lnTo>
                    <a:pt x="21073" y="0"/>
                  </a:lnTo>
                  <a:cubicBezTo>
                    <a:pt x="21364" y="0"/>
                    <a:pt x="21600" y="1268"/>
                    <a:pt x="21600" y="2833"/>
                  </a:cubicBezTo>
                  <a:lnTo>
                    <a:pt x="21600" y="18767"/>
                  </a:lnTo>
                  <a:cubicBezTo>
                    <a:pt x="21600" y="20332"/>
                    <a:pt x="21364" y="21600"/>
                    <a:pt x="21073" y="21600"/>
                  </a:cubicBezTo>
                  <a:lnTo>
                    <a:pt x="527" y="21600"/>
                  </a:lnTo>
                  <a:cubicBezTo>
                    <a:pt x="236" y="21600"/>
                    <a:pt x="0" y="20332"/>
                    <a:pt x="0" y="18767"/>
                  </a:cubicBezTo>
                  <a:lnTo>
                    <a:pt x="0" y="2833"/>
                  </a:lnTo>
                  <a:cubicBezTo>
                    <a:pt x="0" y="1268"/>
                    <a:pt x="236" y="0"/>
                    <a:pt x="527" y="0"/>
                  </a:cubicBezTo>
                  <a:close/>
                </a:path>
              </a:pathLst>
            </a:custGeom>
            <a:solidFill>
              <a:srgbClr val="FDD9D9"/>
            </a:solidFill>
            <a:ln w="12700" cap="flat">
              <a:noFill/>
              <a:miter lim="400000"/>
            </a:ln>
            <a:effectLst/>
          </p:spPr>
          <p:txBody>
            <a:bodyPr wrap="square" lIns="42862" tIns="42862" rIns="42862" bIns="42862" numCol="1" anchor="t">
              <a:noAutofit/>
            </a:bodyPr>
            <a:lstStyle/>
            <a:p>
              <a:pPr defTabSz="857250">
                <a:defRPr sz="1600"/>
              </a:pPr>
              <a:endParaRPr/>
            </a:p>
          </p:txBody>
        </p:sp>
        <p:sp>
          <p:nvSpPr>
            <p:cNvPr id="366" name="TextBox 38"/>
            <p:cNvSpPr txBox="1"/>
            <p:nvPr/>
          </p:nvSpPr>
          <p:spPr>
            <a:xfrm>
              <a:off x="0" y="1201"/>
              <a:ext cx="3952054" cy="6354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7864" tIns="27864" rIns="27864" bIns="27864" numCol="1" anchor="ctr">
              <a:spAutoFit/>
            </a:bodyPr>
            <a:lstStyle>
              <a:lvl1pPr algn="ctr" defTabSz="857250">
                <a:lnSpc>
                  <a:spcPts val="2300"/>
                </a:lnSpc>
                <a:defRPr sz="1600">
                  <a:latin typeface="+mj-lt"/>
                  <a:ea typeface="+mj-ea"/>
                  <a:cs typeface="+mj-cs"/>
                  <a:sym typeface="Times New Roman"/>
                </a:defRPr>
              </a:lvl1pPr>
            </a:lstStyle>
            <a:p>
              <a:r>
                <a:t>Σαφήνεια σκοπού και προσδοκόμενων μαθησιακών αποτελεσμάτων</a:t>
              </a:r>
            </a:p>
          </p:txBody>
        </p:sp>
      </p:grpSp>
      <p:grpSp>
        <p:nvGrpSpPr>
          <p:cNvPr id="370" name="Group 39"/>
          <p:cNvGrpSpPr/>
          <p:nvPr/>
        </p:nvGrpSpPr>
        <p:grpSpPr>
          <a:xfrm>
            <a:off x="4668551" y="4587382"/>
            <a:ext cx="4044455" cy="1010643"/>
            <a:chOff x="0" y="1201"/>
            <a:chExt cx="4044453" cy="1010641"/>
          </a:xfrm>
        </p:grpSpPr>
        <p:sp>
          <p:nvSpPr>
            <p:cNvPr id="368" name="Freeform 40"/>
            <p:cNvSpPr/>
            <p:nvPr/>
          </p:nvSpPr>
          <p:spPr>
            <a:xfrm>
              <a:off x="0" y="57075"/>
              <a:ext cx="4044454" cy="9547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03" y="0"/>
                  </a:moveTo>
                  <a:lnTo>
                    <a:pt x="21097" y="0"/>
                  </a:lnTo>
                  <a:cubicBezTo>
                    <a:pt x="21230" y="0"/>
                    <a:pt x="21358" y="225"/>
                    <a:pt x="21453" y="625"/>
                  </a:cubicBezTo>
                  <a:cubicBezTo>
                    <a:pt x="21547" y="1024"/>
                    <a:pt x="21600" y="1567"/>
                    <a:pt x="21600" y="2132"/>
                  </a:cubicBezTo>
                  <a:lnTo>
                    <a:pt x="21600" y="19468"/>
                  </a:lnTo>
                  <a:cubicBezTo>
                    <a:pt x="21600" y="20645"/>
                    <a:pt x="21375" y="21600"/>
                    <a:pt x="21097" y="21600"/>
                  </a:cubicBezTo>
                  <a:lnTo>
                    <a:pt x="503" y="21600"/>
                  </a:lnTo>
                  <a:cubicBezTo>
                    <a:pt x="370" y="21600"/>
                    <a:pt x="242" y="21375"/>
                    <a:pt x="147" y="20976"/>
                  </a:cubicBezTo>
                  <a:cubicBezTo>
                    <a:pt x="53" y="20576"/>
                    <a:pt x="0" y="20033"/>
                    <a:pt x="0" y="19468"/>
                  </a:cubicBezTo>
                  <a:lnTo>
                    <a:pt x="0" y="2132"/>
                  </a:lnTo>
                  <a:cubicBezTo>
                    <a:pt x="0" y="1567"/>
                    <a:pt x="53" y="1024"/>
                    <a:pt x="147" y="625"/>
                  </a:cubicBezTo>
                  <a:cubicBezTo>
                    <a:pt x="242" y="225"/>
                    <a:pt x="370" y="0"/>
                    <a:pt x="503" y="0"/>
                  </a:cubicBezTo>
                  <a:close/>
                </a:path>
              </a:pathLst>
            </a:custGeom>
            <a:solidFill>
              <a:srgbClr val="FDD9D9"/>
            </a:solidFill>
            <a:ln w="12700" cap="flat">
              <a:noFill/>
              <a:miter lim="400000"/>
            </a:ln>
            <a:effectLst/>
          </p:spPr>
          <p:txBody>
            <a:bodyPr wrap="square" lIns="42862" tIns="42862" rIns="42862" bIns="42862" numCol="1" anchor="t">
              <a:noAutofit/>
            </a:bodyPr>
            <a:lstStyle/>
            <a:p>
              <a:pPr defTabSz="857250">
                <a:defRPr sz="1600"/>
              </a:pPr>
              <a:endParaRPr/>
            </a:p>
          </p:txBody>
        </p:sp>
        <p:sp>
          <p:nvSpPr>
            <p:cNvPr id="369" name="TextBox 41"/>
            <p:cNvSpPr txBox="1"/>
            <p:nvPr/>
          </p:nvSpPr>
          <p:spPr>
            <a:xfrm>
              <a:off x="0" y="1201"/>
              <a:ext cx="4044454" cy="93312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7864" tIns="27864" rIns="27864" bIns="27864" numCol="1" anchor="ctr">
              <a:spAutoFit/>
            </a:bodyPr>
            <a:lstStyle>
              <a:lvl1pPr algn="ctr" defTabSz="857250">
                <a:lnSpc>
                  <a:spcPts val="2300"/>
                </a:lnSpc>
                <a:defRPr sz="1600">
                  <a:latin typeface="+mj-lt"/>
                  <a:ea typeface="+mj-ea"/>
                  <a:cs typeface="+mj-cs"/>
                  <a:sym typeface="Times New Roman"/>
                </a:defRPr>
              </a:lvl1pPr>
            </a:lstStyle>
            <a:p>
              <a:r>
                <a:t>Δραστηριότητες που επιτρέπουν στους εκπαιδευόμενους να αισθανθούν μέλη μιας ομάδας*</a:t>
              </a:r>
            </a:p>
          </p:txBody>
        </p:sp>
      </p:grpSp>
      <p:sp>
        <p:nvSpPr>
          <p:cNvPr id="371" name="Freeform 43"/>
          <p:cNvSpPr/>
          <p:nvPr/>
        </p:nvSpPr>
        <p:spPr>
          <a:xfrm>
            <a:off x="755576" y="1316078"/>
            <a:ext cx="674021" cy="5392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89" y="0"/>
                </a:moveTo>
                <a:lnTo>
                  <a:pt x="0" y="0"/>
                </a:lnTo>
                <a:lnTo>
                  <a:pt x="9511" y="10803"/>
                </a:lnTo>
                <a:lnTo>
                  <a:pt x="0" y="21600"/>
                </a:lnTo>
                <a:lnTo>
                  <a:pt x="12089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7477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72" name="Freeform 45"/>
          <p:cNvSpPr/>
          <p:nvPr/>
        </p:nvSpPr>
        <p:spPr>
          <a:xfrm>
            <a:off x="914380" y="1636613"/>
            <a:ext cx="669728" cy="5327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995" y="0"/>
                </a:moveTo>
                <a:lnTo>
                  <a:pt x="0" y="0"/>
                </a:lnTo>
                <a:lnTo>
                  <a:pt x="9605" y="10803"/>
                </a:lnTo>
                <a:lnTo>
                  <a:pt x="0" y="21600"/>
                </a:lnTo>
                <a:lnTo>
                  <a:pt x="11995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CC5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73" name="Freeform 47"/>
          <p:cNvSpPr/>
          <p:nvPr/>
        </p:nvSpPr>
        <p:spPr>
          <a:xfrm>
            <a:off x="2133153" y="5678391"/>
            <a:ext cx="5424066" cy="7208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8" y="0"/>
                </a:moveTo>
                <a:lnTo>
                  <a:pt x="21442" y="0"/>
                </a:lnTo>
                <a:cubicBezTo>
                  <a:pt x="21484" y="0"/>
                  <a:pt x="21524" y="125"/>
                  <a:pt x="21554" y="348"/>
                </a:cubicBezTo>
                <a:cubicBezTo>
                  <a:pt x="21583" y="571"/>
                  <a:pt x="21600" y="874"/>
                  <a:pt x="21600" y="1189"/>
                </a:cubicBezTo>
                <a:lnTo>
                  <a:pt x="21600" y="20411"/>
                </a:lnTo>
                <a:cubicBezTo>
                  <a:pt x="21600" y="20726"/>
                  <a:pt x="21583" y="21029"/>
                  <a:pt x="21554" y="21252"/>
                </a:cubicBezTo>
                <a:cubicBezTo>
                  <a:pt x="21524" y="21475"/>
                  <a:pt x="21484" y="21600"/>
                  <a:pt x="21442" y="21600"/>
                </a:cubicBezTo>
                <a:lnTo>
                  <a:pt x="158" y="21600"/>
                </a:lnTo>
                <a:cubicBezTo>
                  <a:pt x="116" y="21600"/>
                  <a:pt x="76" y="21475"/>
                  <a:pt x="46" y="21252"/>
                </a:cubicBezTo>
                <a:cubicBezTo>
                  <a:pt x="17" y="21029"/>
                  <a:pt x="0" y="20726"/>
                  <a:pt x="0" y="20411"/>
                </a:cubicBezTo>
                <a:lnTo>
                  <a:pt x="0" y="1189"/>
                </a:lnTo>
                <a:cubicBezTo>
                  <a:pt x="0" y="874"/>
                  <a:pt x="17" y="571"/>
                  <a:pt x="46" y="348"/>
                </a:cubicBezTo>
                <a:cubicBezTo>
                  <a:pt x="76" y="125"/>
                  <a:pt x="116" y="0"/>
                  <a:pt x="158" y="0"/>
                </a:cubicBezTo>
                <a:close/>
              </a:path>
            </a:pathLst>
          </a:custGeom>
          <a:solidFill>
            <a:srgbClr val="4CB8B4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74" name="TextBox 49"/>
          <p:cNvSpPr txBox="1"/>
          <p:nvPr/>
        </p:nvSpPr>
        <p:spPr>
          <a:xfrm>
            <a:off x="2448480" y="5724008"/>
            <a:ext cx="5108739" cy="5797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857250">
              <a:lnSpc>
                <a:spcPts val="2300"/>
              </a:lnSpc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Στο εκπαιδευτικό υλικό εφαρμόζονται σχεδόν όλες οι αρχές της Πολυμεσικής Μάθησης</a:t>
            </a:r>
          </a:p>
        </p:txBody>
      </p:sp>
      <p:sp>
        <p:nvSpPr>
          <p:cNvPr id="375" name="Freeform 51"/>
          <p:cNvSpPr/>
          <p:nvPr/>
        </p:nvSpPr>
        <p:spPr>
          <a:xfrm>
            <a:off x="1584107" y="5604352"/>
            <a:ext cx="669729" cy="5327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995" y="0"/>
                </a:moveTo>
                <a:lnTo>
                  <a:pt x="0" y="0"/>
                </a:lnTo>
                <a:lnTo>
                  <a:pt x="9605" y="10803"/>
                </a:lnTo>
                <a:lnTo>
                  <a:pt x="0" y="21600"/>
                </a:lnTo>
                <a:lnTo>
                  <a:pt x="11995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4CB8B4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Freeform 3"/>
          <p:cNvSpPr/>
          <p:nvPr/>
        </p:nvSpPr>
        <p:spPr>
          <a:xfrm>
            <a:off x="163905" y="796625"/>
            <a:ext cx="870356" cy="7817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4" h="21600" extrusionOk="0">
                <a:moveTo>
                  <a:pt x="15472" y="21600"/>
                </a:moveTo>
                <a:cubicBezTo>
                  <a:pt x="15688" y="21600"/>
                  <a:pt x="15832" y="21469"/>
                  <a:pt x="15903" y="21341"/>
                </a:cubicBezTo>
                <a:cubicBezTo>
                  <a:pt x="15903" y="21210"/>
                  <a:pt x="15976" y="21210"/>
                  <a:pt x="15976" y="21210"/>
                </a:cubicBezTo>
                <a:lnTo>
                  <a:pt x="21456" y="11361"/>
                </a:lnTo>
                <a:cubicBezTo>
                  <a:pt x="21600" y="11102"/>
                  <a:pt x="21600" y="10587"/>
                  <a:pt x="21456" y="10197"/>
                </a:cubicBezTo>
                <a:lnTo>
                  <a:pt x="15976" y="476"/>
                </a:lnTo>
                <a:cubicBezTo>
                  <a:pt x="15976" y="345"/>
                  <a:pt x="15903" y="345"/>
                  <a:pt x="15903" y="345"/>
                </a:cubicBezTo>
                <a:cubicBezTo>
                  <a:pt x="15832" y="217"/>
                  <a:pt x="15688" y="89"/>
                  <a:pt x="15472" y="89"/>
                </a:cubicBezTo>
                <a:lnTo>
                  <a:pt x="49" y="0"/>
                </a:lnTo>
                <a:cubicBezTo>
                  <a:pt x="31" y="7192"/>
                  <a:pt x="15" y="14388"/>
                  <a:pt x="0" y="21580"/>
                </a:cubicBezTo>
                <a:lnTo>
                  <a:pt x="15472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78" name="Freeform 5"/>
          <p:cNvSpPr/>
          <p:nvPr/>
        </p:nvSpPr>
        <p:spPr>
          <a:xfrm>
            <a:off x="-1" y="0"/>
            <a:ext cx="467561" cy="6858000"/>
          </a:xfrm>
          <a:prstGeom prst="rect">
            <a:avLst/>
          </a:prstGeom>
          <a:solidFill>
            <a:srgbClr val="931B1B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79" name="AutoShape 6"/>
          <p:cNvSpPr/>
          <p:nvPr/>
        </p:nvSpPr>
        <p:spPr>
          <a:xfrm>
            <a:off x="1517297" y="1189630"/>
            <a:ext cx="7043707" cy="16880"/>
          </a:xfrm>
          <a:prstGeom prst="line">
            <a:avLst/>
          </a:prstGeom>
          <a:ln w="3175" cap="rnd">
            <a:solidFill>
              <a:schemeClr val="accent1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80" name="AutoShape 7"/>
          <p:cNvSpPr/>
          <p:nvPr/>
        </p:nvSpPr>
        <p:spPr>
          <a:xfrm>
            <a:off x="462783" y="6448575"/>
            <a:ext cx="8485834" cy="29077"/>
          </a:xfrm>
          <a:prstGeom prst="line">
            <a:avLst/>
          </a:prstGeom>
          <a:ln w="3175" cap="rnd">
            <a:solidFill>
              <a:schemeClr val="accent4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81" name="Freeform 9"/>
          <p:cNvSpPr/>
          <p:nvPr/>
        </p:nvSpPr>
        <p:spPr>
          <a:xfrm>
            <a:off x="467544" y="628500"/>
            <a:ext cx="576055" cy="100807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82" name="Freeform 11"/>
          <p:cNvSpPr/>
          <p:nvPr/>
        </p:nvSpPr>
        <p:spPr>
          <a:xfrm>
            <a:off x="467544" y="603852"/>
            <a:ext cx="675442" cy="7920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21600" y="10800"/>
                </a:lnTo>
                <a:lnTo>
                  <a:pt x="108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BF9000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83" name="TextBox 12"/>
          <p:cNvSpPr txBox="1"/>
          <p:nvPr/>
        </p:nvSpPr>
        <p:spPr>
          <a:xfrm>
            <a:off x="1517295" y="577063"/>
            <a:ext cx="7605416" cy="425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857250">
              <a:lnSpc>
                <a:spcPts val="3300"/>
              </a:lnSpc>
              <a:defRPr sz="3000" b="1" spc="48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8. Αποτελέσματα 2/3</a:t>
            </a:r>
          </a:p>
        </p:txBody>
      </p:sp>
      <p:sp>
        <p:nvSpPr>
          <p:cNvPr id="384" name="Freeform 14"/>
          <p:cNvSpPr/>
          <p:nvPr/>
        </p:nvSpPr>
        <p:spPr>
          <a:xfrm>
            <a:off x="717428" y="2231858"/>
            <a:ext cx="5738482" cy="4534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50" y="0"/>
                </a:moveTo>
                <a:lnTo>
                  <a:pt x="21350" y="0"/>
                </a:lnTo>
                <a:cubicBezTo>
                  <a:pt x="21488" y="0"/>
                  <a:pt x="21600" y="1417"/>
                  <a:pt x="21600" y="3164"/>
                </a:cubicBezTo>
                <a:lnTo>
                  <a:pt x="21600" y="18436"/>
                </a:lnTo>
                <a:cubicBezTo>
                  <a:pt x="21600" y="20183"/>
                  <a:pt x="21488" y="21600"/>
                  <a:pt x="21350" y="21600"/>
                </a:cubicBezTo>
                <a:lnTo>
                  <a:pt x="250" y="21600"/>
                </a:lnTo>
                <a:cubicBezTo>
                  <a:pt x="112" y="21600"/>
                  <a:pt x="0" y="20183"/>
                  <a:pt x="0" y="18436"/>
                </a:cubicBezTo>
                <a:lnTo>
                  <a:pt x="0" y="3164"/>
                </a:lnTo>
                <a:cubicBezTo>
                  <a:pt x="0" y="1417"/>
                  <a:pt x="112" y="0"/>
                  <a:pt x="250" y="0"/>
                </a:cubicBezTo>
                <a:close/>
              </a:path>
            </a:pathLst>
          </a:custGeom>
          <a:solidFill>
            <a:srgbClr val="FDD9D9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85" name="Freeform 17"/>
          <p:cNvSpPr/>
          <p:nvPr/>
        </p:nvSpPr>
        <p:spPr>
          <a:xfrm>
            <a:off x="1244154" y="1274493"/>
            <a:ext cx="6848796" cy="6223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6" y="0"/>
                </a:moveTo>
                <a:lnTo>
                  <a:pt x="21424" y="0"/>
                </a:lnTo>
                <a:cubicBezTo>
                  <a:pt x="21521" y="0"/>
                  <a:pt x="21600" y="865"/>
                  <a:pt x="21600" y="1932"/>
                </a:cubicBezTo>
                <a:lnTo>
                  <a:pt x="21600" y="19668"/>
                </a:lnTo>
                <a:cubicBezTo>
                  <a:pt x="21600" y="20735"/>
                  <a:pt x="21521" y="21600"/>
                  <a:pt x="21424" y="21600"/>
                </a:cubicBezTo>
                <a:lnTo>
                  <a:pt x="176" y="21600"/>
                </a:lnTo>
                <a:cubicBezTo>
                  <a:pt x="79" y="21600"/>
                  <a:pt x="0" y="20735"/>
                  <a:pt x="0" y="19668"/>
                </a:cubicBezTo>
                <a:lnTo>
                  <a:pt x="0" y="1932"/>
                </a:lnTo>
                <a:cubicBezTo>
                  <a:pt x="0" y="865"/>
                  <a:pt x="79" y="0"/>
                  <a:pt x="176" y="0"/>
                </a:cubicBezTo>
                <a:close/>
              </a:path>
            </a:pathLst>
          </a:custGeom>
          <a:solidFill>
            <a:srgbClr val="FF7477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86" name="TextBox 19"/>
          <p:cNvSpPr txBox="1"/>
          <p:nvPr/>
        </p:nvSpPr>
        <p:spPr>
          <a:xfrm>
            <a:off x="2253834" y="1330622"/>
            <a:ext cx="4636331" cy="4374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3600"/>
              </a:lnSpc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Δυνατά στοιχεία του Ε.Υ</a:t>
            </a:r>
          </a:p>
        </p:txBody>
      </p:sp>
      <p:sp>
        <p:nvSpPr>
          <p:cNvPr id="387" name="TextBox 20"/>
          <p:cNvSpPr txBox="1"/>
          <p:nvPr/>
        </p:nvSpPr>
        <p:spPr>
          <a:xfrm>
            <a:off x="844381" y="2171950"/>
            <a:ext cx="5477320" cy="420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441051" lvl="1" indent="-203562" defTabSz="857250">
              <a:lnSpc>
                <a:spcPts val="3600"/>
              </a:lnSpc>
              <a:buSzPct val="100000"/>
              <a:buFont typeface="Arial"/>
              <a:buChar char="•"/>
              <a:defRPr sz="1800">
                <a:latin typeface="+mj-lt"/>
                <a:ea typeface="+mj-ea"/>
                <a:cs typeface="+mj-cs"/>
                <a:sym typeface="Times New Roman"/>
              </a:defRPr>
            </a:pPr>
            <a:r>
              <a:t>Ανατροφοδότηση των δραστηριοτήτων</a:t>
            </a:r>
          </a:p>
        </p:txBody>
      </p:sp>
      <p:sp>
        <p:nvSpPr>
          <p:cNvPr id="388" name="Freeform 22"/>
          <p:cNvSpPr/>
          <p:nvPr/>
        </p:nvSpPr>
        <p:spPr>
          <a:xfrm>
            <a:off x="755576" y="1316078"/>
            <a:ext cx="674021" cy="5392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89" y="0"/>
                </a:moveTo>
                <a:lnTo>
                  <a:pt x="0" y="0"/>
                </a:lnTo>
                <a:lnTo>
                  <a:pt x="9511" y="10803"/>
                </a:lnTo>
                <a:lnTo>
                  <a:pt x="0" y="21600"/>
                </a:lnTo>
                <a:lnTo>
                  <a:pt x="12089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7477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89" name="Freeform 24"/>
          <p:cNvSpPr/>
          <p:nvPr/>
        </p:nvSpPr>
        <p:spPr>
          <a:xfrm>
            <a:off x="914380" y="1636613"/>
            <a:ext cx="669728" cy="5327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995" y="0"/>
                </a:moveTo>
                <a:lnTo>
                  <a:pt x="0" y="0"/>
                </a:lnTo>
                <a:lnTo>
                  <a:pt x="9605" y="10803"/>
                </a:lnTo>
                <a:lnTo>
                  <a:pt x="0" y="21600"/>
                </a:lnTo>
                <a:lnTo>
                  <a:pt x="11995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CC5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90" name="Freeform 26"/>
          <p:cNvSpPr/>
          <p:nvPr/>
        </p:nvSpPr>
        <p:spPr>
          <a:xfrm>
            <a:off x="755576" y="2843551"/>
            <a:ext cx="5738482" cy="4534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50" y="0"/>
                </a:moveTo>
                <a:lnTo>
                  <a:pt x="21350" y="0"/>
                </a:lnTo>
                <a:cubicBezTo>
                  <a:pt x="21488" y="0"/>
                  <a:pt x="21600" y="1417"/>
                  <a:pt x="21600" y="3164"/>
                </a:cubicBezTo>
                <a:lnTo>
                  <a:pt x="21600" y="18436"/>
                </a:lnTo>
                <a:cubicBezTo>
                  <a:pt x="21600" y="20183"/>
                  <a:pt x="21488" y="21600"/>
                  <a:pt x="21350" y="21600"/>
                </a:cubicBezTo>
                <a:lnTo>
                  <a:pt x="250" y="21600"/>
                </a:lnTo>
                <a:cubicBezTo>
                  <a:pt x="112" y="21600"/>
                  <a:pt x="0" y="20183"/>
                  <a:pt x="0" y="18436"/>
                </a:cubicBezTo>
                <a:lnTo>
                  <a:pt x="0" y="3164"/>
                </a:lnTo>
                <a:cubicBezTo>
                  <a:pt x="0" y="1417"/>
                  <a:pt x="112" y="0"/>
                  <a:pt x="250" y="0"/>
                </a:cubicBezTo>
                <a:close/>
              </a:path>
            </a:pathLst>
          </a:custGeom>
          <a:solidFill>
            <a:srgbClr val="FDD9D9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91" name="TextBox 28"/>
          <p:cNvSpPr txBox="1"/>
          <p:nvPr/>
        </p:nvSpPr>
        <p:spPr>
          <a:xfrm>
            <a:off x="882530" y="2777223"/>
            <a:ext cx="5477320" cy="4209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441051" lvl="1" indent="-203562" defTabSz="857250">
              <a:lnSpc>
                <a:spcPts val="3600"/>
              </a:lnSpc>
              <a:buSzPct val="100000"/>
              <a:buFont typeface="Arial"/>
              <a:buChar char="•"/>
              <a:defRPr sz="1800">
                <a:latin typeface="+mj-lt"/>
                <a:ea typeface="+mj-ea"/>
                <a:cs typeface="+mj-cs"/>
                <a:sym typeface="Times New Roman"/>
              </a:defRPr>
            </a:pPr>
            <a:r>
              <a:t>Οργάνωση του περιεχομένου</a:t>
            </a:r>
          </a:p>
        </p:txBody>
      </p:sp>
      <p:sp>
        <p:nvSpPr>
          <p:cNvPr id="392" name="Freeform 30"/>
          <p:cNvSpPr/>
          <p:nvPr/>
        </p:nvSpPr>
        <p:spPr>
          <a:xfrm>
            <a:off x="755576" y="3457757"/>
            <a:ext cx="5738482" cy="4534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50" y="0"/>
                </a:moveTo>
                <a:lnTo>
                  <a:pt x="21350" y="0"/>
                </a:lnTo>
                <a:cubicBezTo>
                  <a:pt x="21488" y="0"/>
                  <a:pt x="21600" y="1417"/>
                  <a:pt x="21600" y="3164"/>
                </a:cubicBezTo>
                <a:lnTo>
                  <a:pt x="21600" y="18436"/>
                </a:lnTo>
                <a:cubicBezTo>
                  <a:pt x="21600" y="20183"/>
                  <a:pt x="21488" y="21600"/>
                  <a:pt x="21350" y="21600"/>
                </a:cubicBezTo>
                <a:lnTo>
                  <a:pt x="250" y="21600"/>
                </a:lnTo>
                <a:cubicBezTo>
                  <a:pt x="112" y="21600"/>
                  <a:pt x="0" y="20183"/>
                  <a:pt x="0" y="18436"/>
                </a:cubicBezTo>
                <a:lnTo>
                  <a:pt x="0" y="3164"/>
                </a:lnTo>
                <a:cubicBezTo>
                  <a:pt x="0" y="1417"/>
                  <a:pt x="112" y="0"/>
                  <a:pt x="250" y="0"/>
                </a:cubicBezTo>
                <a:close/>
              </a:path>
            </a:pathLst>
          </a:custGeom>
          <a:solidFill>
            <a:srgbClr val="FDD9D9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93" name="TextBox 32"/>
          <p:cNvSpPr txBox="1"/>
          <p:nvPr/>
        </p:nvSpPr>
        <p:spPr>
          <a:xfrm>
            <a:off x="882530" y="3391429"/>
            <a:ext cx="5477320" cy="420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441051" lvl="1" indent="-203562" defTabSz="857250">
              <a:lnSpc>
                <a:spcPts val="3600"/>
              </a:lnSpc>
              <a:buSzPct val="100000"/>
              <a:buFont typeface="Arial"/>
              <a:buChar char="•"/>
              <a:defRPr sz="1800">
                <a:latin typeface="+mj-lt"/>
                <a:ea typeface="+mj-ea"/>
                <a:cs typeface="+mj-cs"/>
                <a:sym typeface="Times New Roman"/>
              </a:defRPr>
            </a:pPr>
            <a:r>
              <a:t>Forum</a:t>
            </a:r>
          </a:p>
        </p:txBody>
      </p:sp>
      <p:sp>
        <p:nvSpPr>
          <p:cNvPr id="394" name="Freeform 34"/>
          <p:cNvSpPr/>
          <p:nvPr/>
        </p:nvSpPr>
        <p:spPr>
          <a:xfrm>
            <a:off x="717428" y="4071961"/>
            <a:ext cx="5738482" cy="4534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50" y="0"/>
                </a:moveTo>
                <a:lnTo>
                  <a:pt x="21350" y="0"/>
                </a:lnTo>
                <a:cubicBezTo>
                  <a:pt x="21488" y="0"/>
                  <a:pt x="21600" y="1417"/>
                  <a:pt x="21600" y="3164"/>
                </a:cubicBezTo>
                <a:lnTo>
                  <a:pt x="21600" y="18436"/>
                </a:lnTo>
                <a:cubicBezTo>
                  <a:pt x="21600" y="20183"/>
                  <a:pt x="21488" y="21600"/>
                  <a:pt x="21350" y="21600"/>
                </a:cubicBezTo>
                <a:lnTo>
                  <a:pt x="250" y="21600"/>
                </a:lnTo>
                <a:cubicBezTo>
                  <a:pt x="112" y="21600"/>
                  <a:pt x="0" y="20183"/>
                  <a:pt x="0" y="18436"/>
                </a:cubicBezTo>
                <a:lnTo>
                  <a:pt x="0" y="3164"/>
                </a:lnTo>
                <a:cubicBezTo>
                  <a:pt x="0" y="1417"/>
                  <a:pt x="112" y="0"/>
                  <a:pt x="250" y="0"/>
                </a:cubicBezTo>
                <a:close/>
              </a:path>
            </a:pathLst>
          </a:custGeom>
          <a:solidFill>
            <a:srgbClr val="FDD9D9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95" name="TextBox 36"/>
          <p:cNvSpPr txBox="1"/>
          <p:nvPr/>
        </p:nvSpPr>
        <p:spPr>
          <a:xfrm>
            <a:off x="844381" y="4005633"/>
            <a:ext cx="5477320" cy="420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441051" lvl="1" indent="-203562" defTabSz="857250">
              <a:lnSpc>
                <a:spcPts val="3600"/>
              </a:lnSpc>
              <a:buSzPct val="100000"/>
              <a:buFont typeface="Arial"/>
              <a:buChar char="•"/>
              <a:defRPr sz="1800">
                <a:latin typeface="+mj-lt"/>
                <a:ea typeface="+mj-ea"/>
                <a:cs typeface="+mj-cs"/>
                <a:sym typeface="Times New Roman"/>
              </a:defRPr>
            </a:pPr>
            <a:r>
              <a:t>Avatar</a:t>
            </a:r>
          </a:p>
        </p:txBody>
      </p:sp>
      <p:sp>
        <p:nvSpPr>
          <p:cNvPr id="396" name="Freeform 38"/>
          <p:cNvSpPr/>
          <p:nvPr/>
        </p:nvSpPr>
        <p:spPr>
          <a:xfrm>
            <a:off x="717428" y="4686166"/>
            <a:ext cx="5738482" cy="4534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50" y="0"/>
                </a:moveTo>
                <a:lnTo>
                  <a:pt x="21350" y="0"/>
                </a:lnTo>
                <a:cubicBezTo>
                  <a:pt x="21488" y="0"/>
                  <a:pt x="21600" y="1417"/>
                  <a:pt x="21600" y="3164"/>
                </a:cubicBezTo>
                <a:lnTo>
                  <a:pt x="21600" y="18436"/>
                </a:lnTo>
                <a:cubicBezTo>
                  <a:pt x="21600" y="20183"/>
                  <a:pt x="21488" y="21600"/>
                  <a:pt x="21350" y="21600"/>
                </a:cubicBezTo>
                <a:lnTo>
                  <a:pt x="250" y="21600"/>
                </a:lnTo>
                <a:cubicBezTo>
                  <a:pt x="112" y="21600"/>
                  <a:pt x="0" y="20183"/>
                  <a:pt x="0" y="18436"/>
                </a:cubicBezTo>
                <a:lnTo>
                  <a:pt x="0" y="3164"/>
                </a:lnTo>
                <a:cubicBezTo>
                  <a:pt x="0" y="1417"/>
                  <a:pt x="112" y="0"/>
                  <a:pt x="250" y="0"/>
                </a:cubicBezTo>
                <a:close/>
              </a:path>
            </a:pathLst>
          </a:custGeom>
          <a:solidFill>
            <a:srgbClr val="FDD9D9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397" name="TextBox 40"/>
          <p:cNvSpPr txBox="1"/>
          <p:nvPr/>
        </p:nvSpPr>
        <p:spPr>
          <a:xfrm>
            <a:off x="844381" y="4619838"/>
            <a:ext cx="5477320" cy="420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441051" lvl="1" indent="-203562" defTabSz="857250">
              <a:lnSpc>
                <a:spcPts val="3600"/>
              </a:lnSpc>
              <a:buSzPct val="100000"/>
              <a:buFont typeface="Arial"/>
              <a:buChar char="•"/>
              <a:defRPr sz="1800">
                <a:latin typeface="+mj-lt"/>
                <a:ea typeface="+mj-ea"/>
                <a:cs typeface="+mj-cs"/>
                <a:sym typeface="Times New Roman"/>
              </a:defRPr>
            </a:pPr>
            <a:r>
              <a:t>Φιλικό ύφος 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Freeform 3"/>
          <p:cNvSpPr/>
          <p:nvPr/>
        </p:nvSpPr>
        <p:spPr>
          <a:xfrm>
            <a:off x="163905" y="796625"/>
            <a:ext cx="870356" cy="7817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4" h="21600" extrusionOk="0">
                <a:moveTo>
                  <a:pt x="15472" y="21600"/>
                </a:moveTo>
                <a:cubicBezTo>
                  <a:pt x="15688" y="21600"/>
                  <a:pt x="15832" y="21469"/>
                  <a:pt x="15903" y="21341"/>
                </a:cubicBezTo>
                <a:cubicBezTo>
                  <a:pt x="15903" y="21210"/>
                  <a:pt x="15976" y="21210"/>
                  <a:pt x="15976" y="21210"/>
                </a:cubicBezTo>
                <a:lnTo>
                  <a:pt x="21456" y="11361"/>
                </a:lnTo>
                <a:cubicBezTo>
                  <a:pt x="21600" y="11102"/>
                  <a:pt x="21600" y="10587"/>
                  <a:pt x="21456" y="10197"/>
                </a:cubicBezTo>
                <a:lnTo>
                  <a:pt x="15976" y="476"/>
                </a:lnTo>
                <a:cubicBezTo>
                  <a:pt x="15976" y="345"/>
                  <a:pt x="15903" y="345"/>
                  <a:pt x="15903" y="345"/>
                </a:cubicBezTo>
                <a:cubicBezTo>
                  <a:pt x="15832" y="217"/>
                  <a:pt x="15688" y="89"/>
                  <a:pt x="15472" y="89"/>
                </a:cubicBezTo>
                <a:lnTo>
                  <a:pt x="49" y="0"/>
                </a:lnTo>
                <a:cubicBezTo>
                  <a:pt x="31" y="7192"/>
                  <a:pt x="15" y="14388"/>
                  <a:pt x="0" y="21580"/>
                </a:cubicBezTo>
                <a:lnTo>
                  <a:pt x="15472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00" name="Freeform 5"/>
          <p:cNvSpPr/>
          <p:nvPr/>
        </p:nvSpPr>
        <p:spPr>
          <a:xfrm>
            <a:off x="-1" y="0"/>
            <a:ext cx="467561" cy="6858000"/>
          </a:xfrm>
          <a:prstGeom prst="rect">
            <a:avLst/>
          </a:prstGeom>
          <a:solidFill>
            <a:srgbClr val="931B1B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01" name="AutoShape 6"/>
          <p:cNvSpPr/>
          <p:nvPr/>
        </p:nvSpPr>
        <p:spPr>
          <a:xfrm>
            <a:off x="1517297" y="1189630"/>
            <a:ext cx="7043707" cy="16880"/>
          </a:xfrm>
          <a:prstGeom prst="line">
            <a:avLst/>
          </a:prstGeom>
          <a:ln w="3175" cap="rnd">
            <a:solidFill>
              <a:schemeClr val="accent1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02" name="AutoShape 7"/>
          <p:cNvSpPr/>
          <p:nvPr/>
        </p:nvSpPr>
        <p:spPr>
          <a:xfrm>
            <a:off x="462783" y="6448575"/>
            <a:ext cx="8485834" cy="29077"/>
          </a:xfrm>
          <a:prstGeom prst="line">
            <a:avLst/>
          </a:prstGeom>
          <a:ln w="3175" cap="rnd">
            <a:solidFill>
              <a:schemeClr val="accent4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03" name="Freeform 9"/>
          <p:cNvSpPr/>
          <p:nvPr/>
        </p:nvSpPr>
        <p:spPr>
          <a:xfrm>
            <a:off x="467544" y="628500"/>
            <a:ext cx="576055" cy="100807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04" name="Freeform 11"/>
          <p:cNvSpPr/>
          <p:nvPr/>
        </p:nvSpPr>
        <p:spPr>
          <a:xfrm>
            <a:off x="467544" y="603852"/>
            <a:ext cx="675442" cy="7920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21600" y="10800"/>
                </a:lnTo>
                <a:lnTo>
                  <a:pt x="108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BF9000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05" name="TextBox 12"/>
          <p:cNvSpPr txBox="1"/>
          <p:nvPr/>
        </p:nvSpPr>
        <p:spPr>
          <a:xfrm>
            <a:off x="1517295" y="601711"/>
            <a:ext cx="7605416" cy="4253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857250">
              <a:lnSpc>
                <a:spcPts val="3300"/>
              </a:lnSpc>
              <a:defRPr sz="3000" b="1" spc="48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8. Αποτελέσματα 3/3</a:t>
            </a:r>
          </a:p>
        </p:txBody>
      </p:sp>
      <p:sp>
        <p:nvSpPr>
          <p:cNvPr id="406" name="Freeform 14"/>
          <p:cNvSpPr/>
          <p:nvPr/>
        </p:nvSpPr>
        <p:spPr>
          <a:xfrm>
            <a:off x="717428" y="2231858"/>
            <a:ext cx="7062359" cy="4534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5" y="0"/>
                </a:moveTo>
                <a:lnTo>
                  <a:pt x="21435" y="0"/>
                </a:lnTo>
                <a:cubicBezTo>
                  <a:pt x="21479" y="0"/>
                  <a:pt x="21521" y="271"/>
                  <a:pt x="21552" y="753"/>
                </a:cubicBezTo>
                <a:cubicBezTo>
                  <a:pt x="21583" y="1235"/>
                  <a:pt x="21600" y="1889"/>
                  <a:pt x="21600" y="2571"/>
                </a:cubicBezTo>
                <a:lnTo>
                  <a:pt x="21600" y="19029"/>
                </a:lnTo>
                <a:cubicBezTo>
                  <a:pt x="21600" y="19711"/>
                  <a:pt x="21583" y="20365"/>
                  <a:pt x="21552" y="20847"/>
                </a:cubicBezTo>
                <a:cubicBezTo>
                  <a:pt x="21521" y="21329"/>
                  <a:pt x="21479" y="21600"/>
                  <a:pt x="21435" y="21600"/>
                </a:cubicBezTo>
                <a:lnTo>
                  <a:pt x="165" y="21600"/>
                </a:lnTo>
                <a:cubicBezTo>
                  <a:pt x="121" y="21600"/>
                  <a:pt x="79" y="21329"/>
                  <a:pt x="48" y="20847"/>
                </a:cubicBezTo>
                <a:cubicBezTo>
                  <a:pt x="17" y="20365"/>
                  <a:pt x="0" y="19711"/>
                  <a:pt x="0" y="19029"/>
                </a:cubicBezTo>
                <a:lnTo>
                  <a:pt x="0" y="2571"/>
                </a:lnTo>
                <a:cubicBezTo>
                  <a:pt x="0" y="1889"/>
                  <a:pt x="17" y="1235"/>
                  <a:pt x="48" y="753"/>
                </a:cubicBezTo>
                <a:cubicBezTo>
                  <a:pt x="79" y="271"/>
                  <a:pt x="121" y="0"/>
                  <a:pt x="165" y="0"/>
                </a:cubicBezTo>
                <a:close/>
              </a:path>
            </a:pathLst>
          </a:custGeom>
          <a:solidFill>
            <a:srgbClr val="FDD9D9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07" name="Freeform 17"/>
          <p:cNvSpPr/>
          <p:nvPr/>
        </p:nvSpPr>
        <p:spPr>
          <a:xfrm>
            <a:off x="1244154" y="1274493"/>
            <a:ext cx="6848796" cy="6223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6" y="0"/>
                </a:moveTo>
                <a:lnTo>
                  <a:pt x="21424" y="0"/>
                </a:lnTo>
                <a:cubicBezTo>
                  <a:pt x="21521" y="0"/>
                  <a:pt x="21600" y="865"/>
                  <a:pt x="21600" y="1932"/>
                </a:cubicBezTo>
                <a:lnTo>
                  <a:pt x="21600" y="19668"/>
                </a:lnTo>
                <a:cubicBezTo>
                  <a:pt x="21600" y="20735"/>
                  <a:pt x="21521" y="21600"/>
                  <a:pt x="21424" y="21600"/>
                </a:cubicBezTo>
                <a:lnTo>
                  <a:pt x="176" y="21600"/>
                </a:lnTo>
                <a:cubicBezTo>
                  <a:pt x="79" y="21600"/>
                  <a:pt x="0" y="20735"/>
                  <a:pt x="0" y="19668"/>
                </a:cubicBezTo>
                <a:lnTo>
                  <a:pt x="0" y="1932"/>
                </a:lnTo>
                <a:cubicBezTo>
                  <a:pt x="0" y="865"/>
                  <a:pt x="79" y="0"/>
                  <a:pt x="176" y="0"/>
                </a:cubicBezTo>
                <a:close/>
              </a:path>
            </a:pathLst>
          </a:custGeom>
          <a:solidFill>
            <a:srgbClr val="FF7477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08" name="TextBox 19"/>
          <p:cNvSpPr txBox="1"/>
          <p:nvPr/>
        </p:nvSpPr>
        <p:spPr>
          <a:xfrm>
            <a:off x="2253834" y="1330622"/>
            <a:ext cx="4636331" cy="4374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3600"/>
              </a:lnSpc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Προτάσεις βελτίωσης</a:t>
            </a:r>
          </a:p>
        </p:txBody>
      </p:sp>
      <p:sp>
        <p:nvSpPr>
          <p:cNvPr id="409" name="TextBox 20"/>
          <p:cNvSpPr txBox="1"/>
          <p:nvPr/>
        </p:nvSpPr>
        <p:spPr>
          <a:xfrm>
            <a:off x="844381" y="2171950"/>
            <a:ext cx="5477320" cy="420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441051" lvl="1" indent="-203562" defTabSz="857250">
              <a:lnSpc>
                <a:spcPts val="3600"/>
              </a:lnSpc>
              <a:buSzPct val="100000"/>
              <a:buFont typeface="Arial"/>
              <a:buChar char="•"/>
              <a:defRPr sz="1800">
                <a:latin typeface="+mj-lt"/>
                <a:ea typeface="+mj-ea"/>
                <a:cs typeface="+mj-cs"/>
                <a:sym typeface="Times New Roman"/>
              </a:defRPr>
            </a:pPr>
            <a:r>
              <a:t>Εισαγωγή εισαγωγικών δραστηριοτήτων</a:t>
            </a:r>
          </a:p>
        </p:txBody>
      </p:sp>
      <p:sp>
        <p:nvSpPr>
          <p:cNvPr id="410" name="Freeform 22"/>
          <p:cNvSpPr/>
          <p:nvPr/>
        </p:nvSpPr>
        <p:spPr>
          <a:xfrm>
            <a:off x="755576" y="1316078"/>
            <a:ext cx="674021" cy="5392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89" y="0"/>
                </a:moveTo>
                <a:lnTo>
                  <a:pt x="0" y="0"/>
                </a:lnTo>
                <a:lnTo>
                  <a:pt x="9511" y="10803"/>
                </a:lnTo>
                <a:lnTo>
                  <a:pt x="0" y="21600"/>
                </a:lnTo>
                <a:lnTo>
                  <a:pt x="12089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7477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11" name="Freeform 24"/>
          <p:cNvSpPr/>
          <p:nvPr/>
        </p:nvSpPr>
        <p:spPr>
          <a:xfrm>
            <a:off x="914380" y="1636613"/>
            <a:ext cx="669728" cy="5327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995" y="0"/>
                </a:moveTo>
                <a:lnTo>
                  <a:pt x="0" y="0"/>
                </a:lnTo>
                <a:lnTo>
                  <a:pt x="9605" y="10803"/>
                </a:lnTo>
                <a:lnTo>
                  <a:pt x="0" y="21600"/>
                </a:lnTo>
                <a:lnTo>
                  <a:pt x="11995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CC5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12" name="Freeform 26"/>
          <p:cNvSpPr/>
          <p:nvPr/>
        </p:nvSpPr>
        <p:spPr>
          <a:xfrm>
            <a:off x="717428" y="3060375"/>
            <a:ext cx="7062359" cy="4534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5" y="0"/>
                </a:moveTo>
                <a:lnTo>
                  <a:pt x="21435" y="0"/>
                </a:lnTo>
                <a:cubicBezTo>
                  <a:pt x="21479" y="0"/>
                  <a:pt x="21521" y="271"/>
                  <a:pt x="21552" y="753"/>
                </a:cubicBezTo>
                <a:cubicBezTo>
                  <a:pt x="21583" y="1235"/>
                  <a:pt x="21600" y="1889"/>
                  <a:pt x="21600" y="2571"/>
                </a:cubicBezTo>
                <a:lnTo>
                  <a:pt x="21600" y="19029"/>
                </a:lnTo>
                <a:cubicBezTo>
                  <a:pt x="21600" y="19711"/>
                  <a:pt x="21583" y="20365"/>
                  <a:pt x="21552" y="20847"/>
                </a:cubicBezTo>
                <a:cubicBezTo>
                  <a:pt x="21521" y="21329"/>
                  <a:pt x="21479" y="21600"/>
                  <a:pt x="21435" y="21600"/>
                </a:cubicBezTo>
                <a:lnTo>
                  <a:pt x="165" y="21600"/>
                </a:lnTo>
                <a:cubicBezTo>
                  <a:pt x="121" y="21600"/>
                  <a:pt x="79" y="21329"/>
                  <a:pt x="48" y="20847"/>
                </a:cubicBezTo>
                <a:cubicBezTo>
                  <a:pt x="17" y="20365"/>
                  <a:pt x="0" y="19711"/>
                  <a:pt x="0" y="19029"/>
                </a:cubicBezTo>
                <a:lnTo>
                  <a:pt x="0" y="2571"/>
                </a:lnTo>
                <a:cubicBezTo>
                  <a:pt x="0" y="1889"/>
                  <a:pt x="17" y="1235"/>
                  <a:pt x="48" y="753"/>
                </a:cubicBezTo>
                <a:cubicBezTo>
                  <a:pt x="79" y="271"/>
                  <a:pt x="121" y="0"/>
                  <a:pt x="165" y="0"/>
                </a:cubicBezTo>
                <a:close/>
              </a:path>
            </a:pathLst>
          </a:custGeom>
          <a:solidFill>
            <a:srgbClr val="FDD9D9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13" name="TextBox 28"/>
          <p:cNvSpPr txBox="1"/>
          <p:nvPr/>
        </p:nvSpPr>
        <p:spPr>
          <a:xfrm>
            <a:off x="844381" y="2994046"/>
            <a:ext cx="5477320" cy="4209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441051" lvl="1" indent="-203562" defTabSz="857250">
              <a:lnSpc>
                <a:spcPts val="3600"/>
              </a:lnSpc>
              <a:buSzPct val="100000"/>
              <a:buFont typeface="Arial"/>
              <a:buChar char="•"/>
              <a:defRPr sz="1800">
                <a:latin typeface="+mj-lt"/>
                <a:ea typeface="+mj-ea"/>
                <a:cs typeface="+mj-cs"/>
                <a:sym typeface="Times New Roman"/>
              </a:defRPr>
            </a:pPr>
            <a:r>
              <a:t>Περιορισμός της έκτασης του υλικού</a:t>
            </a:r>
          </a:p>
        </p:txBody>
      </p:sp>
      <p:sp>
        <p:nvSpPr>
          <p:cNvPr id="414" name="Freeform 30"/>
          <p:cNvSpPr/>
          <p:nvPr/>
        </p:nvSpPr>
        <p:spPr>
          <a:xfrm>
            <a:off x="701615" y="4677343"/>
            <a:ext cx="7062359" cy="4534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4" y="0"/>
                </a:moveTo>
                <a:lnTo>
                  <a:pt x="21436" y="0"/>
                </a:lnTo>
                <a:cubicBezTo>
                  <a:pt x="21527" y="0"/>
                  <a:pt x="21600" y="668"/>
                  <a:pt x="21600" y="1492"/>
                </a:cubicBezTo>
                <a:lnTo>
                  <a:pt x="21600" y="20108"/>
                </a:lnTo>
                <a:cubicBezTo>
                  <a:pt x="21600" y="20504"/>
                  <a:pt x="21583" y="20883"/>
                  <a:pt x="21552" y="21163"/>
                </a:cubicBezTo>
                <a:cubicBezTo>
                  <a:pt x="21521" y="21443"/>
                  <a:pt x="21480" y="21600"/>
                  <a:pt x="21436" y="21600"/>
                </a:cubicBezTo>
                <a:lnTo>
                  <a:pt x="164" y="21600"/>
                </a:lnTo>
                <a:cubicBezTo>
                  <a:pt x="73" y="21600"/>
                  <a:pt x="0" y="20932"/>
                  <a:pt x="0" y="20108"/>
                </a:cubicBezTo>
                <a:lnTo>
                  <a:pt x="0" y="1492"/>
                </a:lnTo>
                <a:cubicBezTo>
                  <a:pt x="0" y="668"/>
                  <a:pt x="73" y="0"/>
                  <a:pt x="164" y="0"/>
                </a:cubicBezTo>
                <a:close/>
              </a:path>
            </a:pathLst>
          </a:custGeom>
          <a:solidFill>
            <a:srgbClr val="FDD9D9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15" name="TextBox 32"/>
          <p:cNvSpPr txBox="1"/>
          <p:nvPr/>
        </p:nvSpPr>
        <p:spPr>
          <a:xfrm>
            <a:off x="860197" y="4695203"/>
            <a:ext cx="6282704" cy="3351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441051" lvl="1" indent="-203562" defTabSz="857250">
              <a:lnSpc>
                <a:spcPts val="2800"/>
              </a:lnSpc>
              <a:buSzPct val="100000"/>
              <a:buFont typeface="Arial"/>
              <a:buChar char="•"/>
              <a:defRPr sz="1800">
                <a:latin typeface="+mj-lt"/>
                <a:ea typeface="+mj-ea"/>
                <a:cs typeface="+mj-cs"/>
                <a:sym typeface="Times New Roman"/>
              </a:defRPr>
            </a:pPr>
            <a:r>
              <a:t>Χρήση β’ ενικού προσώπου στην περιγραφή του μαθήματος</a:t>
            </a:r>
          </a:p>
        </p:txBody>
      </p:sp>
      <p:sp>
        <p:nvSpPr>
          <p:cNvPr id="416" name="Freeform 34"/>
          <p:cNvSpPr/>
          <p:nvPr/>
        </p:nvSpPr>
        <p:spPr>
          <a:xfrm>
            <a:off x="715615" y="3877817"/>
            <a:ext cx="7065986" cy="4534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5" y="0"/>
                </a:moveTo>
                <a:lnTo>
                  <a:pt x="21435" y="0"/>
                </a:lnTo>
                <a:cubicBezTo>
                  <a:pt x="21526" y="0"/>
                  <a:pt x="21600" y="1150"/>
                  <a:pt x="21600" y="2570"/>
                </a:cubicBezTo>
                <a:lnTo>
                  <a:pt x="21600" y="19030"/>
                </a:lnTo>
                <a:cubicBezTo>
                  <a:pt x="21600" y="19712"/>
                  <a:pt x="21583" y="20366"/>
                  <a:pt x="21552" y="20847"/>
                </a:cubicBezTo>
                <a:cubicBezTo>
                  <a:pt x="21521" y="21329"/>
                  <a:pt x="21479" y="21600"/>
                  <a:pt x="21435" y="21600"/>
                </a:cubicBezTo>
                <a:lnTo>
                  <a:pt x="165" y="21600"/>
                </a:lnTo>
                <a:cubicBezTo>
                  <a:pt x="74" y="21600"/>
                  <a:pt x="0" y="20450"/>
                  <a:pt x="0" y="19030"/>
                </a:cubicBezTo>
                <a:lnTo>
                  <a:pt x="0" y="2570"/>
                </a:lnTo>
                <a:cubicBezTo>
                  <a:pt x="0" y="1150"/>
                  <a:pt x="74" y="0"/>
                  <a:pt x="165" y="0"/>
                </a:cubicBezTo>
                <a:close/>
              </a:path>
            </a:pathLst>
          </a:custGeom>
          <a:solidFill>
            <a:srgbClr val="FDD9D9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17" name="TextBox 36"/>
          <p:cNvSpPr txBox="1"/>
          <p:nvPr/>
        </p:nvSpPr>
        <p:spPr>
          <a:xfrm>
            <a:off x="842569" y="3811489"/>
            <a:ext cx="5477320" cy="420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441051" lvl="1" indent="-203562" defTabSz="857250">
              <a:lnSpc>
                <a:spcPts val="3600"/>
              </a:lnSpc>
              <a:buSzPct val="100000"/>
              <a:buFont typeface="Arial"/>
              <a:buChar char="•"/>
              <a:defRPr sz="1800">
                <a:latin typeface="+mj-lt"/>
                <a:ea typeface="+mj-ea"/>
                <a:cs typeface="+mj-cs"/>
                <a:sym typeface="Times New Roman"/>
              </a:defRPr>
            </a:pPr>
            <a:r>
              <a:t>Αλλαγή στο εξώφυλλο της 3ης Δ.Ε.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Freeform 3"/>
          <p:cNvSpPr/>
          <p:nvPr/>
        </p:nvSpPr>
        <p:spPr>
          <a:xfrm>
            <a:off x="163905" y="796625"/>
            <a:ext cx="870356" cy="7817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4" h="21600" extrusionOk="0">
                <a:moveTo>
                  <a:pt x="15472" y="21600"/>
                </a:moveTo>
                <a:cubicBezTo>
                  <a:pt x="15688" y="21600"/>
                  <a:pt x="15832" y="21469"/>
                  <a:pt x="15903" y="21341"/>
                </a:cubicBezTo>
                <a:cubicBezTo>
                  <a:pt x="15903" y="21210"/>
                  <a:pt x="15976" y="21210"/>
                  <a:pt x="15976" y="21210"/>
                </a:cubicBezTo>
                <a:lnTo>
                  <a:pt x="21456" y="11361"/>
                </a:lnTo>
                <a:cubicBezTo>
                  <a:pt x="21600" y="11102"/>
                  <a:pt x="21600" y="10587"/>
                  <a:pt x="21456" y="10197"/>
                </a:cubicBezTo>
                <a:lnTo>
                  <a:pt x="15976" y="476"/>
                </a:lnTo>
                <a:cubicBezTo>
                  <a:pt x="15976" y="345"/>
                  <a:pt x="15903" y="345"/>
                  <a:pt x="15903" y="345"/>
                </a:cubicBezTo>
                <a:cubicBezTo>
                  <a:pt x="15832" y="217"/>
                  <a:pt x="15688" y="89"/>
                  <a:pt x="15472" y="89"/>
                </a:cubicBezTo>
                <a:lnTo>
                  <a:pt x="49" y="0"/>
                </a:lnTo>
                <a:cubicBezTo>
                  <a:pt x="31" y="7192"/>
                  <a:pt x="15" y="14388"/>
                  <a:pt x="0" y="21580"/>
                </a:cubicBezTo>
                <a:lnTo>
                  <a:pt x="15472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20" name="Freeform 5"/>
          <p:cNvSpPr/>
          <p:nvPr/>
        </p:nvSpPr>
        <p:spPr>
          <a:xfrm>
            <a:off x="-1" y="0"/>
            <a:ext cx="467561" cy="6858000"/>
          </a:xfrm>
          <a:prstGeom prst="rect">
            <a:avLst/>
          </a:prstGeom>
          <a:solidFill>
            <a:srgbClr val="931B1B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21" name="AutoShape 6"/>
          <p:cNvSpPr/>
          <p:nvPr/>
        </p:nvSpPr>
        <p:spPr>
          <a:xfrm>
            <a:off x="1517297" y="1189630"/>
            <a:ext cx="7043707" cy="16880"/>
          </a:xfrm>
          <a:prstGeom prst="line">
            <a:avLst/>
          </a:prstGeom>
          <a:ln w="3175" cap="rnd">
            <a:solidFill>
              <a:schemeClr val="accent1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22" name="AutoShape 7"/>
          <p:cNvSpPr/>
          <p:nvPr/>
        </p:nvSpPr>
        <p:spPr>
          <a:xfrm>
            <a:off x="462783" y="6448575"/>
            <a:ext cx="8485834" cy="29077"/>
          </a:xfrm>
          <a:prstGeom prst="line">
            <a:avLst/>
          </a:prstGeom>
          <a:ln w="3175" cap="rnd">
            <a:solidFill>
              <a:schemeClr val="accent4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23" name="Freeform 9"/>
          <p:cNvSpPr/>
          <p:nvPr/>
        </p:nvSpPr>
        <p:spPr>
          <a:xfrm>
            <a:off x="467544" y="628500"/>
            <a:ext cx="576055" cy="100807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24" name="Freeform 11"/>
          <p:cNvSpPr/>
          <p:nvPr/>
        </p:nvSpPr>
        <p:spPr>
          <a:xfrm>
            <a:off x="467544" y="603852"/>
            <a:ext cx="675442" cy="7920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21600" y="10800"/>
                </a:lnTo>
                <a:lnTo>
                  <a:pt x="108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BF9000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25" name="TextBox 12"/>
          <p:cNvSpPr txBox="1"/>
          <p:nvPr/>
        </p:nvSpPr>
        <p:spPr>
          <a:xfrm>
            <a:off x="1517295" y="577063"/>
            <a:ext cx="7410030" cy="425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857250">
              <a:lnSpc>
                <a:spcPts val="3300"/>
              </a:lnSpc>
              <a:defRPr sz="3000" b="1" spc="48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9. Συμπεράσματα 1/2</a:t>
            </a:r>
          </a:p>
        </p:txBody>
      </p:sp>
      <p:sp>
        <p:nvSpPr>
          <p:cNvPr id="426" name="Freeform 14"/>
          <p:cNvSpPr/>
          <p:nvPr/>
        </p:nvSpPr>
        <p:spPr>
          <a:xfrm>
            <a:off x="1517296" y="1451460"/>
            <a:ext cx="5990087" cy="8209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971" y="0"/>
                </a:moveTo>
                <a:lnTo>
                  <a:pt x="0" y="0"/>
                </a:lnTo>
                <a:lnTo>
                  <a:pt x="1629" y="10803"/>
                </a:lnTo>
                <a:lnTo>
                  <a:pt x="0" y="21600"/>
                </a:lnTo>
                <a:lnTo>
                  <a:pt x="19971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4CB8B4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27" name="Freeform 15"/>
          <p:cNvSpPr/>
          <p:nvPr/>
        </p:nvSpPr>
        <p:spPr>
          <a:xfrm>
            <a:off x="1517295" y="2442140"/>
            <a:ext cx="6624361" cy="3223934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28" name="TextBox 16"/>
          <p:cNvSpPr txBox="1"/>
          <p:nvPr/>
        </p:nvSpPr>
        <p:spPr>
          <a:xfrm>
            <a:off x="1833709" y="3049174"/>
            <a:ext cx="6196661" cy="14049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3700"/>
              </a:lnSpc>
              <a:defRPr sz="2600" b="1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Το εκπαιδευτικό υλικό σχεδιάστηκε και υλοποιήθηκε σύμφωνα με τις αρχές και τη μεθοδολογία της ΕξΑΕ.</a:t>
            </a:r>
          </a:p>
        </p:txBody>
      </p:sp>
      <p:sp>
        <p:nvSpPr>
          <p:cNvPr id="429" name="Freeform 18"/>
          <p:cNvSpPr/>
          <p:nvPr/>
        </p:nvSpPr>
        <p:spPr>
          <a:xfrm>
            <a:off x="1029888" y="2680059"/>
            <a:ext cx="669729" cy="5327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995" y="0"/>
                </a:moveTo>
                <a:lnTo>
                  <a:pt x="0" y="0"/>
                </a:lnTo>
                <a:lnTo>
                  <a:pt x="9605" y="10803"/>
                </a:lnTo>
                <a:lnTo>
                  <a:pt x="0" y="21600"/>
                </a:lnTo>
                <a:lnTo>
                  <a:pt x="11995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CC5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30" name="Freeform 20"/>
          <p:cNvSpPr/>
          <p:nvPr/>
        </p:nvSpPr>
        <p:spPr>
          <a:xfrm>
            <a:off x="706597" y="2410451"/>
            <a:ext cx="674021" cy="5392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89" y="0"/>
                </a:moveTo>
                <a:lnTo>
                  <a:pt x="0" y="0"/>
                </a:lnTo>
                <a:lnTo>
                  <a:pt x="9511" y="10803"/>
                </a:lnTo>
                <a:lnTo>
                  <a:pt x="0" y="21600"/>
                </a:lnTo>
                <a:lnTo>
                  <a:pt x="12089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4CB8B4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31" name="TextBox 21"/>
          <p:cNvSpPr txBox="1"/>
          <p:nvPr/>
        </p:nvSpPr>
        <p:spPr>
          <a:xfrm>
            <a:off x="1342092" y="1520527"/>
            <a:ext cx="6406132" cy="5015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4100"/>
              </a:lnSpc>
              <a:defRPr sz="3000" b="1">
                <a:solidFill>
                  <a:srgbClr val="FFFFFF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1ο ερευνητικό ερώτημα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Freeform 3"/>
          <p:cNvSpPr/>
          <p:nvPr/>
        </p:nvSpPr>
        <p:spPr>
          <a:xfrm>
            <a:off x="163905" y="796625"/>
            <a:ext cx="870356" cy="7817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4" h="21600" extrusionOk="0">
                <a:moveTo>
                  <a:pt x="15472" y="21600"/>
                </a:moveTo>
                <a:cubicBezTo>
                  <a:pt x="15688" y="21600"/>
                  <a:pt x="15832" y="21469"/>
                  <a:pt x="15903" y="21341"/>
                </a:cubicBezTo>
                <a:cubicBezTo>
                  <a:pt x="15903" y="21210"/>
                  <a:pt x="15976" y="21210"/>
                  <a:pt x="15976" y="21210"/>
                </a:cubicBezTo>
                <a:lnTo>
                  <a:pt x="21456" y="11361"/>
                </a:lnTo>
                <a:cubicBezTo>
                  <a:pt x="21600" y="11102"/>
                  <a:pt x="21600" y="10587"/>
                  <a:pt x="21456" y="10197"/>
                </a:cubicBezTo>
                <a:lnTo>
                  <a:pt x="15976" y="476"/>
                </a:lnTo>
                <a:cubicBezTo>
                  <a:pt x="15976" y="345"/>
                  <a:pt x="15903" y="345"/>
                  <a:pt x="15903" y="345"/>
                </a:cubicBezTo>
                <a:cubicBezTo>
                  <a:pt x="15832" y="217"/>
                  <a:pt x="15688" y="89"/>
                  <a:pt x="15472" y="89"/>
                </a:cubicBezTo>
                <a:lnTo>
                  <a:pt x="49" y="0"/>
                </a:lnTo>
                <a:cubicBezTo>
                  <a:pt x="31" y="7192"/>
                  <a:pt x="15" y="14388"/>
                  <a:pt x="0" y="21580"/>
                </a:cubicBezTo>
                <a:lnTo>
                  <a:pt x="15472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34" name="Freeform 5"/>
          <p:cNvSpPr/>
          <p:nvPr/>
        </p:nvSpPr>
        <p:spPr>
          <a:xfrm>
            <a:off x="-1" y="0"/>
            <a:ext cx="467561" cy="6858000"/>
          </a:xfrm>
          <a:prstGeom prst="rect">
            <a:avLst/>
          </a:prstGeom>
          <a:solidFill>
            <a:srgbClr val="931B1B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35" name="AutoShape 6"/>
          <p:cNvSpPr/>
          <p:nvPr/>
        </p:nvSpPr>
        <p:spPr>
          <a:xfrm>
            <a:off x="1517297" y="1189630"/>
            <a:ext cx="7043707" cy="16880"/>
          </a:xfrm>
          <a:prstGeom prst="line">
            <a:avLst/>
          </a:prstGeom>
          <a:ln w="3175" cap="rnd">
            <a:solidFill>
              <a:schemeClr val="accent1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36" name="AutoShape 7"/>
          <p:cNvSpPr/>
          <p:nvPr/>
        </p:nvSpPr>
        <p:spPr>
          <a:xfrm>
            <a:off x="462783" y="6448575"/>
            <a:ext cx="8485834" cy="29077"/>
          </a:xfrm>
          <a:prstGeom prst="line">
            <a:avLst/>
          </a:prstGeom>
          <a:ln w="3175" cap="rnd">
            <a:solidFill>
              <a:schemeClr val="accent4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37" name="Freeform 9"/>
          <p:cNvSpPr/>
          <p:nvPr/>
        </p:nvSpPr>
        <p:spPr>
          <a:xfrm>
            <a:off x="467544" y="628500"/>
            <a:ext cx="576055" cy="100807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38" name="Freeform 11"/>
          <p:cNvSpPr/>
          <p:nvPr/>
        </p:nvSpPr>
        <p:spPr>
          <a:xfrm>
            <a:off x="467544" y="603852"/>
            <a:ext cx="675442" cy="7920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21600" y="10800"/>
                </a:lnTo>
                <a:lnTo>
                  <a:pt x="108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BF9000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39" name="TextBox 12"/>
          <p:cNvSpPr txBox="1"/>
          <p:nvPr/>
        </p:nvSpPr>
        <p:spPr>
          <a:xfrm>
            <a:off x="1517295" y="577063"/>
            <a:ext cx="7605416" cy="425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857250">
              <a:lnSpc>
                <a:spcPts val="3300"/>
              </a:lnSpc>
              <a:defRPr sz="3000" b="1" spc="48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9. Συμπεράσματα 2/2</a:t>
            </a:r>
          </a:p>
        </p:txBody>
      </p:sp>
      <p:sp>
        <p:nvSpPr>
          <p:cNvPr id="440" name="Freeform 14"/>
          <p:cNvSpPr/>
          <p:nvPr/>
        </p:nvSpPr>
        <p:spPr>
          <a:xfrm>
            <a:off x="1576957" y="1451460"/>
            <a:ext cx="5990087" cy="8209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971" y="0"/>
                </a:moveTo>
                <a:lnTo>
                  <a:pt x="0" y="0"/>
                </a:lnTo>
                <a:lnTo>
                  <a:pt x="1629" y="10803"/>
                </a:lnTo>
                <a:lnTo>
                  <a:pt x="0" y="21600"/>
                </a:lnTo>
                <a:lnTo>
                  <a:pt x="19971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CC5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41" name="Freeform 15"/>
          <p:cNvSpPr/>
          <p:nvPr/>
        </p:nvSpPr>
        <p:spPr>
          <a:xfrm>
            <a:off x="1517296" y="2410451"/>
            <a:ext cx="6498690" cy="3162773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42" name="TextBox 16"/>
          <p:cNvSpPr txBox="1"/>
          <p:nvPr/>
        </p:nvSpPr>
        <p:spPr>
          <a:xfrm>
            <a:off x="1551563" y="2906425"/>
            <a:ext cx="6196661" cy="14049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3700"/>
              </a:lnSpc>
              <a:defRPr sz="2600" b="1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Το εκπαιδευτικό υλικό που σχεδιάστηκε και υλοποιήθηκε συμφωνεί με τις αρχές της πολυμεσικής μάθησης.</a:t>
            </a:r>
          </a:p>
        </p:txBody>
      </p:sp>
      <p:sp>
        <p:nvSpPr>
          <p:cNvPr id="443" name="Freeform 18"/>
          <p:cNvSpPr/>
          <p:nvPr/>
        </p:nvSpPr>
        <p:spPr>
          <a:xfrm>
            <a:off x="1029888" y="2680059"/>
            <a:ext cx="669729" cy="5327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995" y="0"/>
                </a:moveTo>
                <a:lnTo>
                  <a:pt x="0" y="0"/>
                </a:lnTo>
                <a:lnTo>
                  <a:pt x="9605" y="10803"/>
                </a:lnTo>
                <a:lnTo>
                  <a:pt x="0" y="21600"/>
                </a:lnTo>
                <a:lnTo>
                  <a:pt x="11995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CC5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44" name="Freeform 20"/>
          <p:cNvSpPr/>
          <p:nvPr/>
        </p:nvSpPr>
        <p:spPr>
          <a:xfrm>
            <a:off x="706597" y="2410451"/>
            <a:ext cx="674021" cy="5392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89" y="0"/>
                </a:moveTo>
                <a:lnTo>
                  <a:pt x="0" y="0"/>
                </a:lnTo>
                <a:lnTo>
                  <a:pt x="9511" y="10803"/>
                </a:lnTo>
                <a:lnTo>
                  <a:pt x="0" y="21600"/>
                </a:lnTo>
                <a:lnTo>
                  <a:pt x="12089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7477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45" name="TextBox 21"/>
          <p:cNvSpPr txBox="1"/>
          <p:nvPr/>
        </p:nvSpPr>
        <p:spPr>
          <a:xfrm>
            <a:off x="1342092" y="1520527"/>
            <a:ext cx="6406132" cy="5015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4100"/>
              </a:lnSpc>
              <a:defRPr sz="3000" b="1">
                <a:solidFill>
                  <a:srgbClr val="FFFFFF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2ο ερευνητικό ερώτημα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Freeform 3"/>
          <p:cNvSpPr/>
          <p:nvPr/>
        </p:nvSpPr>
        <p:spPr>
          <a:xfrm>
            <a:off x="163905" y="796625"/>
            <a:ext cx="870356" cy="7817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4" h="21600" extrusionOk="0">
                <a:moveTo>
                  <a:pt x="15472" y="21600"/>
                </a:moveTo>
                <a:cubicBezTo>
                  <a:pt x="15688" y="21600"/>
                  <a:pt x="15832" y="21469"/>
                  <a:pt x="15903" y="21341"/>
                </a:cubicBezTo>
                <a:cubicBezTo>
                  <a:pt x="15903" y="21210"/>
                  <a:pt x="15976" y="21210"/>
                  <a:pt x="15976" y="21210"/>
                </a:cubicBezTo>
                <a:lnTo>
                  <a:pt x="21456" y="11361"/>
                </a:lnTo>
                <a:cubicBezTo>
                  <a:pt x="21600" y="11102"/>
                  <a:pt x="21600" y="10587"/>
                  <a:pt x="21456" y="10197"/>
                </a:cubicBezTo>
                <a:lnTo>
                  <a:pt x="15976" y="476"/>
                </a:lnTo>
                <a:cubicBezTo>
                  <a:pt x="15976" y="345"/>
                  <a:pt x="15903" y="345"/>
                  <a:pt x="15903" y="345"/>
                </a:cubicBezTo>
                <a:cubicBezTo>
                  <a:pt x="15832" y="217"/>
                  <a:pt x="15688" y="89"/>
                  <a:pt x="15472" y="89"/>
                </a:cubicBezTo>
                <a:lnTo>
                  <a:pt x="49" y="0"/>
                </a:lnTo>
                <a:cubicBezTo>
                  <a:pt x="31" y="7192"/>
                  <a:pt x="15" y="14388"/>
                  <a:pt x="0" y="21580"/>
                </a:cubicBezTo>
                <a:lnTo>
                  <a:pt x="15472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48" name="Freeform 5"/>
          <p:cNvSpPr/>
          <p:nvPr/>
        </p:nvSpPr>
        <p:spPr>
          <a:xfrm>
            <a:off x="-1" y="0"/>
            <a:ext cx="467561" cy="6858000"/>
          </a:xfrm>
          <a:prstGeom prst="rect">
            <a:avLst/>
          </a:prstGeom>
          <a:solidFill>
            <a:srgbClr val="931B1B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49" name="AutoShape 6"/>
          <p:cNvSpPr/>
          <p:nvPr/>
        </p:nvSpPr>
        <p:spPr>
          <a:xfrm>
            <a:off x="1517297" y="1189630"/>
            <a:ext cx="7043707" cy="16880"/>
          </a:xfrm>
          <a:prstGeom prst="line">
            <a:avLst/>
          </a:prstGeom>
          <a:ln w="3175" cap="rnd">
            <a:solidFill>
              <a:schemeClr val="accent1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50" name="AutoShape 7"/>
          <p:cNvSpPr/>
          <p:nvPr/>
        </p:nvSpPr>
        <p:spPr>
          <a:xfrm>
            <a:off x="462783" y="6448575"/>
            <a:ext cx="8485834" cy="29077"/>
          </a:xfrm>
          <a:prstGeom prst="line">
            <a:avLst/>
          </a:prstGeom>
          <a:ln w="3175" cap="rnd">
            <a:solidFill>
              <a:schemeClr val="accent4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51" name="Freeform 9"/>
          <p:cNvSpPr/>
          <p:nvPr/>
        </p:nvSpPr>
        <p:spPr>
          <a:xfrm>
            <a:off x="467544" y="628500"/>
            <a:ext cx="576055" cy="100807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52" name="Freeform 11"/>
          <p:cNvSpPr/>
          <p:nvPr/>
        </p:nvSpPr>
        <p:spPr>
          <a:xfrm>
            <a:off x="467544" y="603852"/>
            <a:ext cx="675442" cy="7920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21600" y="10800"/>
                </a:lnTo>
                <a:lnTo>
                  <a:pt x="108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BF9000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53" name="TextBox 12"/>
          <p:cNvSpPr txBox="1"/>
          <p:nvPr/>
        </p:nvSpPr>
        <p:spPr>
          <a:xfrm>
            <a:off x="1517295" y="517296"/>
            <a:ext cx="7605416" cy="4253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857250">
              <a:lnSpc>
                <a:spcPts val="3300"/>
              </a:lnSpc>
              <a:defRPr sz="3000" b="1" spc="48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10. Περιορισμοί έρευνας</a:t>
            </a:r>
          </a:p>
        </p:txBody>
      </p:sp>
      <p:grpSp>
        <p:nvGrpSpPr>
          <p:cNvPr id="456" name="Group 13"/>
          <p:cNvGrpSpPr/>
          <p:nvPr/>
        </p:nvGrpSpPr>
        <p:grpSpPr>
          <a:xfrm>
            <a:off x="1359820" y="2013405"/>
            <a:ext cx="6874468" cy="976884"/>
            <a:chOff x="0" y="0"/>
            <a:chExt cx="6874467" cy="976883"/>
          </a:xfrm>
        </p:grpSpPr>
        <p:sp>
          <p:nvSpPr>
            <p:cNvPr id="454" name="Freeform 14"/>
            <p:cNvSpPr/>
            <p:nvPr/>
          </p:nvSpPr>
          <p:spPr>
            <a:xfrm>
              <a:off x="0" y="0"/>
              <a:ext cx="6874468" cy="9768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4" y="0"/>
                  </a:moveTo>
                  <a:lnTo>
                    <a:pt x="21426" y="0"/>
                  </a:lnTo>
                  <a:cubicBezTo>
                    <a:pt x="21472" y="0"/>
                    <a:pt x="21516" y="129"/>
                    <a:pt x="21549" y="359"/>
                  </a:cubicBezTo>
                  <a:cubicBezTo>
                    <a:pt x="21582" y="589"/>
                    <a:pt x="21600" y="901"/>
                    <a:pt x="21600" y="1226"/>
                  </a:cubicBezTo>
                  <a:lnTo>
                    <a:pt x="21600" y="20374"/>
                  </a:lnTo>
                  <a:cubicBezTo>
                    <a:pt x="21600" y="20699"/>
                    <a:pt x="21582" y="21011"/>
                    <a:pt x="21549" y="21241"/>
                  </a:cubicBezTo>
                  <a:cubicBezTo>
                    <a:pt x="21516" y="21471"/>
                    <a:pt x="21472" y="21600"/>
                    <a:pt x="21426" y="21600"/>
                  </a:cubicBezTo>
                  <a:lnTo>
                    <a:pt x="174" y="21600"/>
                  </a:lnTo>
                  <a:cubicBezTo>
                    <a:pt x="128" y="21600"/>
                    <a:pt x="84" y="21471"/>
                    <a:pt x="51" y="21241"/>
                  </a:cubicBezTo>
                  <a:cubicBezTo>
                    <a:pt x="18" y="21011"/>
                    <a:pt x="0" y="20699"/>
                    <a:pt x="0" y="20374"/>
                  </a:cubicBezTo>
                  <a:lnTo>
                    <a:pt x="0" y="1226"/>
                  </a:lnTo>
                  <a:cubicBezTo>
                    <a:pt x="0" y="901"/>
                    <a:pt x="18" y="589"/>
                    <a:pt x="51" y="359"/>
                  </a:cubicBezTo>
                  <a:cubicBezTo>
                    <a:pt x="84" y="129"/>
                    <a:pt x="128" y="0"/>
                    <a:pt x="174" y="0"/>
                  </a:cubicBezTo>
                  <a:close/>
                </a:path>
              </a:pathLst>
            </a:custGeom>
            <a:solidFill>
              <a:srgbClr val="5DDDD8"/>
            </a:solidFill>
            <a:ln w="12700" cap="flat">
              <a:noFill/>
              <a:miter lim="400000"/>
            </a:ln>
            <a:effectLst/>
          </p:spPr>
          <p:txBody>
            <a:bodyPr wrap="square" lIns="42862" tIns="42862" rIns="42862" bIns="42862" numCol="1" anchor="t">
              <a:noAutofit/>
            </a:bodyPr>
            <a:lstStyle/>
            <a:p>
              <a:pPr defTabSz="857250">
                <a:defRPr sz="1600"/>
              </a:pPr>
              <a:endParaRPr/>
            </a:p>
          </p:txBody>
        </p:sp>
        <p:sp>
          <p:nvSpPr>
            <p:cNvPr id="455" name="TextBox 15"/>
            <p:cNvSpPr txBox="1"/>
            <p:nvPr/>
          </p:nvSpPr>
          <p:spPr>
            <a:xfrm>
              <a:off x="0" y="100046"/>
              <a:ext cx="6874468" cy="47665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7864" tIns="27864" rIns="27864" bIns="27864" numCol="1" anchor="ctr">
              <a:spAutoFit/>
            </a:bodyPr>
            <a:lstStyle/>
            <a:p>
              <a:pPr marL="441051" lvl="1" indent="-203562" defTabSz="857250">
                <a:lnSpc>
                  <a:spcPts val="3600"/>
                </a:lnSpc>
                <a:buSzPct val="100000"/>
                <a:buFont typeface="Arial"/>
                <a:buChar char="•"/>
                <a:defRPr sz="1800">
                  <a:latin typeface="+mj-lt"/>
                  <a:ea typeface="+mj-ea"/>
                  <a:cs typeface="+mj-cs"/>
                  <a:sym typeface="Times New Roman"/>
                </a:defRPr>
              </a:pPr>
              <a:r>
                <a:t>Δεν πραγματοποιήθηκε παρέμβαση σε σχολική τάξη.</a:t>
              </a:r>
            </a:p>
          </p:txBody>
        </p:sp>
      </p:grpSp>
      <p:sp>
        <p:nvSpPr>
          <p:cNvPr id="457" name="Freeform 17"/>
          <p:cNvSpPr/>
          <p:nvPr/>
        </p:nvSpPr>
        <p:spPr>
          <a:xfrm>
            <a:off x="933907" y="1962630"/>
            <a:ext cx="674021" cy="5392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89" y="0"/>
                </a:moveTo>
                <a:lnTo>
                  <a:pt x="0" y="0"/>
                </a:lnTo>
                <a:lnTo>
                  <a:pt x="9511" y="10803"/>
                </a:lnTo>
                <a:lnTo>
                  <a:pt x="0" y="21600"/>
                </a:lnTo>
                <a:lnTo>
                  <a:pt x="12089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4CB8B4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58" name="Freeform 19"/>
          <p:cNvSpPr/>
          <p:nvPr/>
        </p:nvSpPr>
        <p:spPr>
          <a:xfrm>
            <a:off x="755576" y="2362300"/>
            <a:ext cx="674021" cy="5392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89" y="0"/>
                </a:moveTo>
                <a:lnTo>
                  <a:pt x="0" y="0"/>
                </a:lnTo>
                <a:lnTo>
                  <a:pt x="9511" y="10803"/>
                </a:lnTo>
                <a:lnTo>
                  <a:pt x="0" y="21600"/>
                </a:lnTo>
                <a:lnTo>
                  <a:pt x="12089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CC5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grpSp>
        <p:nvGrpSpPr>
          <p:cNvPr id="461" name="Group 20"/>
          <p:cNvGrpSpPr/>
          <p:nvPr/>
        </p:nvGrpSpPr>
        <p:grpSpPr>
          <a:xfrm>
            <a:off x="1359820" y="3627205"/>
            <a:ext cx="6874468" cy="976884"/>
            <a:chOff x="0" y="0"/>
            <a:chExt cx="6874467" cy="976883"/>
          </a:xfrm>
        </p:grpSpPr>
        <p:sp>
          <p:nvSpPr>
            <p:cNvPr id="459" name="Freeform 21"/>
            <p:cNvSpPr/>
            <p:nvPr/>
          </p:nvSpPr>
          <p:spPr>
            <a:xfrm>
              <a:off x="0" y="0"/>
              <a:ext cx="6874468" cy="9768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4" y="0"/>
                  </a:moveTo>
                  <a:lnTo>
                    <a:pt x="21426" y="0"/>
                  </a:lnTo>
                  <a:cubicBezTo>
                    <a:pt x="21472" y="0"/>
                    <a:pt x="21516" y="129"/>
                    <a:pt x="21549" y="359"/>
                  </a:cubicBezTo>
                  <a:cubicBezTo>
                    <a:pt x="21582" y="589"/>
                    <a:pt x="21600" y="901"/>
                    <a:pt x="21600" y="1226"/>
                  </a:cubicBezTo>
                  <a:lnTo>
                    <a:pt x="21600" y="20374"/>
                  </a:lnTo>
                  <a:cubicBezTo>
                    <a:pt x="21600" y="20699"/>
                    <a:pt x="21582" y="21011"/>
                    <a:pt x="21549" y="21241"/>
                  </a:cubicBezTo>
                  <a:cubicBezTo>
                    <a:pt x="21516" y="21471"/>
                    <a:pt x="21472" y="21600"/>
                    <a:pt x="21426" y="21600"/>
                  </a:cubicBezTo>
                  <a:lnTo>
                    <a:pt x="174" y="21600"/>
                  </a:lnTo>
                  <a:cubicBezTo>
                    <a:pt x="128" y="21600"/>
                    <a:pt x="84" y="21471"/>
                    <a:pt x="51" y="21241"/>
                  </a:cubicBezTo>
                  <a:cubicBezTo>
                    <a:pt x="18" y="21011"/>
                    <a:pt x="0" y="20699"/>
                    <a:pt x="0" y="20374"/>
                  </a:cubicBezTo>
                  <a:lnTo>
                    <a:pt x="0" y="1226"/>
                  </a:lnTo>
                  <a:cubicBezTo>
                    <a:pt x="0" y="901"/>
                    <a:pt x="18" y="589"/>
                    <a:pt x="51" y="359"/>
                  </a:cubicBezTo>
                  <a:cubicBezTo>
                    <a:pt x="84" y="129"/>
                    <a:pt x="128" y="0"/>
                    <a:pt x="174" y="0"/>
                  </a:cubicBezTo>
                  <a:close/>
                </a:path>
              </a:pathLst>
            </a:custGeom>
            <a:solidFill>
              <a:srgbClr val="5DDDD8"/>
            </a:solidFill>
            <a:ln w="12700" cap="flat">
              <a:noFill/>
              <a:miter lim="400000"/>
            </a:ln>
            <a:effectLst/>
          </p:spPr>
          <p:txBody>
            <a:bodyPr wrap="square" lIns="42862" tIns="42862" rIns="42862" bIns="42862" numCol="1" anchor="t">
              <a:noAutofit/>
            </a:bodyPr>
            <a:lstStyle/>
            <a:p>
              <a:pPr defTabSz="857250">
                <a:defRPr sz="1600"/>
              </a:pPr>
              <a:endParaRPr/>
            </a:p>
          </p:txBody>
        </p:sp>
        <p:sp>
          <p:nvSpPr>
            <p:cNvPr id="460" name="TextBox 22"/>
            <p:cNvSpPr txBox="1"/>
            <p:nvPr/>
          </p:nvSpPr>
          <p:spPr>
            <a:xfrm>
              <a:off x="0" y="100046"/>
              <a:ext cx="6874468" cy="47665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7864" tIns="27864" rIns="27864" bIns="27864" numCol="1" anchor="ctr">
              <a:spAutoFit/>
            </a:bodyPr>
            <a:lstStyle/>
            <a:p>
              <a:pPr marL="441051" lvl="1" indent="-203562" defTabSz="857250">
                <a:lnSpc>
                  <a:spcPts val="3600"/>
                </a:lnSpc>
                <a:buSzPct val="100000"/>
                <a:buFont typeface="Arial"/>
                <a:buChar char="•"/>
                <a:defRPr sz="1800">
                  <a:latin typeface="+mj-lt"/>
                  <a:ea typeface="+mj-ea"/>
                  <a:cs typeface="+mj-cs"/>
                  <a:sym typeface="Times New Roman"/>
                </a:defRPr>
              </a:pPr>
              <a:r>
                <a:t>Το δείγμα αποτελείται από τρεις μόνο συμμετέχοντες.</a:t>
              </a:r>
            </a:p>
          </p:txBody>
        </p:sp>
      </p:grpSp>
      <p:sp>
        <p:nvSpPr>
          <p:cNvPr id="462" name="Freeform 24"/>
          <p:cNvSpPr/>
          <p:nvPr/>
        </p:nvSpPr>
        <p:spPr>
          <a:xfrm>
            <a:off x="843274" y="3552858"/>
            <a:ext cx="674022" cy="5392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89" y="0"/>
                </a:moveTo>
                <a:lnTo>
                  <a:pt x="0" y="0"/>
                </a:lnTo>
                <a:lnTo>
                  <a:pt x="9511" y="10803"/>
                </a:lnTo>
                <a:lnTo>
                  <a:pt x="0" y="21600"/>
                </a:lnTo>
                <a:lnTo>
                  <a:pt x="12089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4CB8B4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63" name="Freeform 26"/>
          <p:cNvSpPr/>
          <p:nvPr/>
        </p:nvSpPr>
        <p:spPr>
          <a:xfrm>
            <a:off x="664942" y="3952529"/>
            <a:ext cx="674021" cy="5392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89" y="0"/>
                </a:moveTo>
                <a:lnTo>
                  <a:pt x="0" y="0"/>
                </a:lnTo>
                <a:lnTo>
                  <a:pt x="9511" y="10803"/>
                </a:lnTo>
                <a:lnTo>
                  <a:pt x="0" y="21600"/>
                </a:lnTo>
                <a:lnTo>
                  <a:pt x="12089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CC5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Freeform 3"/>
          <p:cNvSpPr/>
          <p:nvPr/>
        </p:nvSpPr>
        <p:spPr>
          <a:xfrm>
            <a:off x="163905" y="796625"/>
            <a:ext cx="870356" cy="7817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4" h="21600" extrusionOk="0">
                <a:moveTo>
                  <a:pt x="15472" y="21600"/>
                </a:moveTo>
                <a:cubicBezTo>
                  <a:pt x="15688" y="21600"/>
                  <a:pt x="15832" y="21469"/>
                  <a:pt x="15903" y="21341"/>
                </a:cubicBezTo>
                <a:cubicBezTo>
                  <a:pt x="15903" y="21210"/>
                  <a:pt x="15976" y="21210"/>
                  <a:pt x="15976" y="21210"/>
                </a:cubicBezTo>
                <a:lnTo>
                  <a:pt x="21456" y="11361"/>
                </a:lnTo>
                <a:cubicBezTo>
                  <a:pt x="21600" y="11102"/>
                  <a:pt x="21600" y="10587"/>
                  <a:pt x="21456" y="10197"/>
                </a:cubicBezTo>
                <a:lnTo>
                  <a:pt x="15976" y="476"/>
                </a:lnTo>
                <a:cubicBezTo>
                  <a:pt x="15976" y="345"/>
                  <a:pt x="15903" y="345"/>
                  <a:pt x="15903" y="345"/>
                </a:cubicBezTo>
                <a:cubicBezTo>
                  <a:pt x="15832" y="217"/>
                  <a:pt x="15688" y="89"/>
                  <a:pt x="15472" y="89"/>
                </a:cubicBezTo>
                <a:lnTo>
                  <a:pt x="49" y="0"/>
                </a:lnTo>
                <a:cubicBezTo>
                  <a:pt x="31" y="7192"/>
                  <a:pt x="15" y="14388"/>
                  <a:pt x="0" y="21580"/>
                </a:cubicBezTo>
                <a:lnTo>
                  <a:pt x="15472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29" name="Freeform 5"/>
          <p:cNvSpPr/>
          <p:nvPr/>
        </p:nvSpPr>
        <p:spPr>
          <a:xfrm>
            <a:off x="-1" y="0"/>
            <a:ext cx="467561" cy="6858000"/>
          </a:xfrm>
          <a:prstGeom prst="rect">
            <a:avLst/>
          </a:prstGeom>
          <a:solidFill>
            <a:srgbClr val="931B1B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30" name="AutoShape 6"/>
          <p:cNvSpPr/>
          <p:nvPr/>
        </p:nvSpPr>
        <p:spPr>
          <a:xfrm>
            <a:off x="1517297" y="1189630"/>
            <a:ext cx="7043707" cy="16880"/>
          </a:xfrm>
          <a:prstGeom prst="line">
            <a:avLst/>
          </a:prstGeom>
          <a:ln w="3175" cap="rnd">
            <a:solidFill>
              <a:schemeClr val="accent1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31" name="AutoShape 7"/>
          <p:cNvSpPr/>
          <p:nvPr/>
        </p:nvSpPr>
        <p:spPr>
          <a:xfrm>
            <a:off x="462783" y="6448575"/>
            <a:ext cx="8485834" cy="29077"/>
          </a:xfrm>
          <a:prstGeom prst="line">
            <a:avLst/>
          </a:prstGeom>
          <a:ln w="3175" cap="rnd">
            <a:solidFill>
              <a:schemeClr val="accent4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32" name="Freeform 9"/>
          <p:cNvSpPr/>
          <p:nvPr/>
        </p:nvSpPr>
        <p:spPr>
          <a:xfrm>
            <a:off x="467544" y="628500"/>
            <a:ext cx="576055" cy="100807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33" name="Freeform 11"/>
          <p:cNvSpPr/>
          <p:nvPr/>
        </p:nvSpPr>
        <p:spPr>
          <a:xfrm>
            <a:off x="467544" y="603852"/>
            <a:ext cx="675442" cy="7920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21600" y="10800"/>
                </a:lnTo>
                <a:lnTo>
                  <a:pt x="108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BF9000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34" name="TextBox 12"/>
          <p:cNvSpPr txBox="1"/>
          <p:nvPr/>
        </p:nvSpPr>
        <p:spPr>
          <a:xfrm>
            <a:off x="1490933" y="666115"/>
            <a:ext cx="7027790" cy="425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857250">
              <a:lnSpc>
                <a:spcPts val="3300"/>
              </a:lnSpc>
              <a:defRPr sz="3000" b="1" spc="48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 Ευχαριστίες</a:t>
            </a:r>
          </a:p>
        </p:txBody>
      </p:sp>
      <p:sp>
        <p:nvSpPr>
          <p:cNvPr id="135" name="TextBox 13"/>
          <p:cNvSpPr txBox="1"/>
          <p:nvPr/>
        </p:nvSpPr>
        <p:spPr>
          <a:xfrm>
            <a:off x="1043608" y="1731962"/>
            <a:ext cx="7205634" cy="2084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857250">
              <a:lnSpc>
                <a:spcPts val="2300"/>
              </a:lnSpc>
              <a:defRPr sz="2200" spc="33">
                <a:latin typeface="+mj-lt"/>
                <a:ea typeface="+mj-ea"/>
                <a:cs typeface="+mj-cs"/>
                <a:sym typeface="Times New Roman"/>
              </a:defRPr>
            </a:pPr>
            <a:r>
              <a:t>Θα ήθελα να ευχαριστήσω θερμά :</a:t>
            </a:r>
          </a:p>
          <a:p>
            <a:pPr defTabSz="857250">
              <a:lnSpc>
                <a:spcPts val="2300"/>
              </a:lnSpc>
              <a:defRPr sz="1600"/>
            </a:pPr>
            <a:endParaRPr/>
          </a:p>
          <a:p>
            <a:pPr marL="496569" lvl="1" indent="-237489" defTabSz="857250">
              <a:lnSpc>
                <a:spcPts val="2300"/>
              </a:lnSpc>
              <a:buSzPct val="100000"/>
              <a:buFont typeface="Arial"/>
              <a:buChar char="•"/>
              <a:defRPr sz="2200" spc="33">
                <a:latin typeface="+mj-lt"/>
                <a:ea typeface="+mj-ea"/>
                <a:cs typeface="+mj-cs"/>
                <a:sym typeface="Times New Roman"/>
              </a:defRPr>
            </a:pPr>
            <a:r>
              <a:t> τις καθηγήτριες και τους καθηγητές του Π.Μ.Σ. </a:t>
            </a:r>
          </a:p>
          <a:p>
            <a:pPr defTabSz="857250">
              <a:lnSpc>
                <a:spcPts val="2300"/>
              </a:lnSpc>
              <a:defRPr sz="2200" spc="33">
                <a:latin typeface="+mj-lt"/>
                <a:ea typeface="+mj-ea"/>
                <a:cs typeface="+mj-cs"/>
                <a:sym typeface="Times New Roman"/>
              </a:defRPr>
            </a:pPr>
            <a:r>
              <a:t> </a:t>
            </a:r>
          </a:p>
          <a:p>
            <a:pPr marL="496569" lvl="1" indent="-237489" defTabSz="857250">
              <a:lnSpc>
                <a:spcPts val="2300"/>
              </a:lnSpc>
              <a:buSzPct val="100000"/>
              <a:buFont typeface="Arial"/>
              <a:buChar char="•"/>
              <a:defRPr sz="2200" spc="33">
                <a:latin typeface="+mj-lt"/>
                <a:ea typeface="+mj-ea"/>
                <a:cs typeface="+mj-cs"/>
                <a:sym typeface="Times New Roman"/>
              </a:defRPr>
            </a:pPr>
            <a:r>
              <a:t> τα μέλη της ομάδας μου</a:t>
            </a:r>
          </a:p>
          <a:p>
            <a:pPr defTabSz="857250">
              <a:lnSpc>
                <a:spcPts val="2300"/>
              </a:lnSpc>
              <a:defRPr sz="1600"/>
            </a:pPr>
            <a:endParaRPr/>
          </a:p>
          <a:p>
            <a:pPr marL="496569" lvl="1" indent="-237489" defTabSz="857250">
              <a:lnSpc>
                <a:spcPts val="2300"/>
              </a:lnSpc>
              <a:buSzPct val="100000"/>
              <a:buFont typeface="Arial"/>
              <a:buChar char="•"/>
              <a:defRPr sz="2200" spc="33">
                <a:latin typeface="+mj-lt"/>
                <a:ea typeface="+mj-ea"/>
                <a:cs typeface="+mj-cs"/>
                <a:sym typeface="Times New Roman"/>
              </a:defRPr>
            </a:pPr>
            <a:r>
              <a:t> την οικογένειά μου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Freeform 3"/>
          <p:cNvSpPr/>
          <p:nvPr/>
        </p:nvSpPr>
        <p:spPr>
          <a:xfrm>
            <a:off x="163905" y="796625"/>
            <a:ext cx="870356" cy="7817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4" h="21600" extrusionOk="0">
                <a:moveTo>
                  <a:pt x="15472" y="21600"/>
                </a:moveTo>
                <a:cubicBezTo>
                  <a:pt x="15688" y="21600"/>
                  <a:pt x="15832" y="21469"/>
                  <a:pt x="15903" y="21341"/>
                </a:cubicBezTo>
                <a:cubicBezTo>
                  <a:pt x="15903" y="21210"/>
                  <a:pt x="15976" y="21210"/>
                  <a:pt x="15976" y="21210"/>
                </a:cubicBezTo>
                <a:lnTo>
                  <a:pt x="21456" y="11361"/>
                </a:lnTo>
                <a:cubicBezTo>
                  <a:pt x="21600" y="11102"/>
                  <a:pt x="21600" y="10587"/>
                  <a:pt x="21456" y="10197"/>
                </a:cubicBezTo>
                <a:lnTo>
                  <a:pt x="15976" y="476"/>
                </a:lnTo>
                <a:cubicBezTo>
                  <a:pt x="15976" y="345"/>
                  <a:pt x="15903" y="345"/>
                  <a:pt x="15903" y="345"/>
                </a:cubicBezTo>
                <a:cubicBezTo>
                  <a:pt x="15832" y="217"/>
                  <a:pt x="15688" y="89"/>
                  <a:pt x="15472" y="89"/>
                </a:cubicBezTo>
                <a:lnTo>
                  <a:pt x="49" y="0"/>
                </a:lnTo>
                <a:cubicBezTo>
                  <a:pt x="31" y="7192"/>
                  <a:pt x="15" y="14388"/>
                  <a:pt x="0" y="21580"/>
                </a:cubicBezTo>
                <a:lnTo>
                  <a:pt x="15472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66" name="Freeform 5"/>
          <p:cNvSpPr/>
          <p:nvPr/>
        </p:nvSpPr>
        <p:spPr>
          <a:xfrm>
            <a:off x="-1" y="0"/>
            <a:ext cx="467561" cy="6858000"/>
          </a:xfrm>
          <a:prstGeom prst="rect">
            <a:avLst/>
          </a:prstGeom>
          <a:solidFill>
            <a:srgbClr val="931B1B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67" name="AutoShape 6"/>
          <p:cNvSpPr/>
          <p:nvPr/>
        </p:nvSpPr>
        <p:spPr>
          <a:xfrm>
            <a:off x="1517297" y="1189630"/>
            <a:ext cx="7043707" cy="16880"/>
          </a:xfrm>
          <a:prstGeom prst="line">
            <a:avLst/>
          </a:prstGeom>
          <a:ln w="3175" cap="rnd">
            <a:solidFill>
              <a:schemeClr val="accent1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68" name="AutoShape 7"/>
          <p:cNvSpPr/>
          <p:nvPr/>
        </p:nvSpPr>
        <p:spPr>
          <a:xfrm>
            <a:off x="462783" y="6448575"/>
            <a:ext cx="8485834" cy="29077"/>
          </a:xfrm>
          <a:prstGeom prst="line">
            <a:avLst/>
          </a:prstGeom>
          <a:ln w="3175" cap="rnd">
            <a:solidFill>
              <a:schemeClr val="accent4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69" name="Freeform 9"/>
          <p:cNvSpPr/>
          <p:nvPr/>
        </p:nvSpPr>
        <p:spPr>
          <a:xfrm>
            <a:off x="467544" y="628500"/>
            <a:ext cx="576055" cy="100807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70" name="Freeform 11"/>
          <p:cNvSpPr/>
          <p:nvPr/>
        </p:nvSpPr>
        <p:spPr>
          <a:xfrm>
            <a:off x="467544" y="603852"/>
            <a:ext cx="675442" cy="7920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21600" y="10800"/>
                </a:lnTo>
                <a:lnTo>
                  <a:pt x="108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BF9000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71" name="TextBox 12"/>
          <p:cNvSpPr txBox="1"/>
          <p:nvPr/>
        </p:nvSpPr>
        <p:spPr>
          <a:xfrm>
            <a:off x="1180285" y="577063"/>
            <a:ext cx="7605415" cy="425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857250">
              <a:lnSpc>
                <a:spcPts val="3300"/>
              </a:lnSpc>
              <a:defRPr sz="3000" b="1" spc="48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11. Προτάσεις για περαιτέρω έρευνα</a:t>
            </a:r>
          </a:p>
        </p:txBody>
      </p:sp>
      <p:grpSp>
        <p:nvGrpSpPr>
          <p:cNvPr id="474" name="Group 13"/>
          <p:cNvGrpSpPr/>
          <p:nvPr/>
        </p:nvGrpSpPr>
        <p:grpSpPr>
          <a:xfrm>
            <a:off x="1359820" y="2013405"/>
            <a:ext cx="6874468" cy="976884"/>
            <a:chOff x="0" y="0"/>
            <a:chExt cx="6874467" cy="976883"/>
          </a:xfrm>
        </p:grpSpPr>
        <p:sp>
          <p:nvSpPr>
            <p:cNvPr id="472" name="Freeform 14"/>
            <p:cNvSpPr/>
            <p:nvPr/>
          </p:nvSpPr>
          <p:spPr>
            <a:xfrm>
              <a:off x="0" y="0"/>
              <a:ext cx="6874468" cy="9768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4" y="0"/>
                  </a:moveTo>
                  <a:lnTo>
                    <a:pt x="21426" y="0"/>
                  </a:lnTo>
                  <a:cubicBezTo>
                    <a:pt x="21472" y="0"/>
                    <a:pt x="21516" y="129"/>
                    <a:pt x="21549" y="359"/>
                  </a:cubicBezTo>
                  <a:cubicBezTo>
                    <a:pt x="21582" y="589"/>
                    <a:pt x="21600" y="901"/>
                    <a:pt x="21600" y="1226"/>
                  </a:cubicBezTo>
                  <a:lnTo>
                    <a:pt x="21600" y="20374"/>
                  </a:lnTo>
                  <a:cubicBezTo>
                    <a:pt x="21600" y="20699"/>
                    <a:pt x="21582" y="21011"/>
                    <a:pt x="21549" y="21241"/>
                  </a:cubicBezTo>
                  <a:cubicBezTo>
                    <a:pt x="21516" y="21471"/>
                    <a:pt x="21472" y="21600"/>
                    <a:pt x="21426" y="21600"/>
                  </a:cubicBezTo>
                  <a:lnTo>
                    <a:pt x="174" y="21600"/>
                  </a:lnTo>
                  <a:cubicBezTo>
                    <a:pt x="128" y="21600"/>
                    <a:pt x="84" y="21471"/>
                    <a:pt x="51" y="21241"/>
                  </a:cubicBezTo>
                  <a:cubicBezTo>
                    <a:pt x="18" y="21011"/>
                    <a:pt x="0" y="20699"/>
                    <a:pt x="0" y="20374"/>
                  </a:cubicBezTo>
                  <a:lnTo>
                    <a:pt x="0" y="1226"/>
                  </a:lnTo>
                  <a:cubicBezTo>
                    <a:pt x="0" y="901"/>
                    <a:pt x="18" y="589"/>
                    <a:pt x="51" y="359"/>
                  </a:cubicBezTo>
                  <a:cubicBezTo>
                    <a:pt x="84" y="129"/>
                    <a:pt x="128" y="0"/>
                    <a:pt x="174" y="0"/>
                  </a:cubicBezTo>
                  <a:close/>
                </a:path>
              </a:pathLst>
            </a:custGeom>
            <a:solidFill>
              <a:srgbClr val="FDD9D9"/>
            </a:solidFill>
            <a:ln w="12700" cap="flat">
              <a:noFill/>
              <a:miter lim="400000"/>
            </a:ln>
            <a:effectLst/>
          </p:spPr>
          <p:txBody>
            <a:bodyPr wrap="square" lIns="42862" tIns="42862" rIns="42862" bIns="42862" numCol="1" anchor="t">
              <a:noAutofit/>
            </a:bodyPr>
            <a:lstStyle/>
            <a:p>
              <a:pPr defTabSz="857250">
                <a:defRPr sz="1600"/>
              </a:pPr>
              <a:endParaRPr/>
            </a:p>
          </p:txBody>
        </p:sp>
        <p:sp>
          <p:nvSpPr>
            <p:cNvPr id="473" name="TextBox 15"/>
            <p:cNvSpPr txBox="1"/>
            <p:nvPr/>
          </p:nvSpPr>
          <p:spPr>
            <a:xfrm>
              <a:off x="0" y="100046"/>
              <a:ext cx="6874468" cy="47665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7864" tIns="27864" rIns="27864" bIns="27864" numCol="1" anchor="ctr">
              <a:spAutoFit/>
            </a:bodyPr>
            <a:lstStyle/>
            <a:p>
              <a:pPr marL="441051" lvl="1" indent="-203562" defTabSz="857250">
                <a:lnSpc>
                  <a:spcPts val="3600"/>
                </a:lnSpc>
                <a:buSzPct val="100000"/>
                <a:buFont typeface="Arial"/>
                <a:buChar char="•"/>
                <a:defRPr sz="1800">
                  <a:latin typeface="+mj-lt"/>
                  <a:ea typeface="+mj-ea"/>
                  <a:cs typeface="+mj-cs"/>
                  <a:sym typeface="Times New Roman"/>
                </a:defRPr>
              </a:pPr>
              <a:r>
                <a:t>Αποτίμηση εκπαιδευτικού υλικού από μαθητές.</a:t>
              </a:r>
            </a:p>
          </p:txBody>
        </p:sp>
      </p:grpSp>
      <p:sp>
        <p:nvSpPr>
          <p:cNvPr id="475" name="Freeform 17"/>
          <p:cNvSpPr/>
          <p:nvPr/>
        </p:nvSpPr>
        <p:spPr>
          <a:xfrm>
            <a:off x="933907" y="1962630"/>
            <a:ext cx="674021" cy="5392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89" y="0"/>
                </a:moveTo>
                <a:lnTo>
                  <a:pt x="0" y="0"/>
                </a:lnTo>
                <a:lnTo>
                  <a:pt x="9511" y="10803"/>
                </a:lnTo>
                <a:lnTo>
                  <a:pt x="0" y="21600"/>
                </a:lnTo>
                <a:lnTo>
                  <a:pt x="12089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7477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76" name="Freeform 19"/>
          <p:cNvSpPr/>
          <p:nvPr/>
        </p:nvSpPr>
        <p:spPr>
          <a:xfrm>
            <a:off x="755576" y="2362300"/>
            <a:ext cx="674021" cy="5392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89" y="0"/>
                </a:moveTo>
                <a:lnTo>
                  <a:pt x="0" y="0"/>
                </a:lnTo>
                <a:lnTo>
                  <a:pt x="9511" y="10803"/>
                </a:lnTo>
                <a:lnTo>
                  <a:pt x="0" y="21600"/>
                </a:lnTo>
                <a:lnTo>
                  <a:pt x="12089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CC5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grpSp>
        <p:nvGrpSpPr>
          <p:cNvPr id="479" name="Group 20"/>
          <p:cNvGrpSpPr/>
          <p:nvPr/>
        </p:nvGrpSpPr>
        <p:grpSpPr>
          <a:xfrm>
            <a:off x="1359820" y="3495079"/>
            <a:ext cx="6874468" cy="1109010"/>
            <a:chOff x="0" y="2317"/>
            <a:chExt cx="6874467" cy="1109008"/>
          </a:xfrm>
        </p:grpSpPr>
        <p:sp>
          <p:nvSpPr>
            <p:cNvPr id="477" name="Freeform 21"/>
            <p:cNvSpPr/>
            <p:nvPr/>
          </p:nvSpPr>
          <p:spPr>
            <a:xfrm>
              <a:off x="0" y="134443"/>
              <a:ext cx="6874468" cy="9768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4" y="0"/>
                  </a:moveTo>
                  <a:lnTo>
                    <a:pt x="21426" y="0"/>
                  </a:lnTo>
                  <a:cubicBezTo>
                    <a:pt x="21472" y="0"/>
                    <a:pt x="21516" y="129"/>
                    <a:pt x="21549" y="359"/>
                  </a:cubicBezTo>
                  <a:cubicBezTo>
                    <a:pt x="21582" y="589"/>
                    <a:pt x="21600" y="901"/>
                    <a:pt x="21600" y="1226"/>
                  </a:cubicBezTo>
                  <a:lnTo>
                    <a:pt x="21600" y="20374"/>
                  </a:lnTo>
                  <a:cubicBezTo>
                    <a:pt x="21600" y="20699"/>
                    <a:pt x="21582" y="21011"/>
                    <a:pt x="21549" y="21241"/>
                  </a:cubicBezTo>
                  <a:cubicBezTo>
                    <a:pt x="21516" y="21471"/>
                    <a:pt x="21472" y="21600"/>
                    <a:pt x="21426" y="21600"/>
                  </a:cubicBezTo>
                  <a:lnTo>
                    <a:pt x="174" y="21600"/>
                  </a:lnTo>
                  <a:cubicBezTo>
                    <a:pt x="128" y="21600"/>
                    <a:pt x="84" y="21471"/>
                    <a:pt x="51" y="21241"/>
                  </a:cubicBezTo>
                  <a:cubicBezTo>
                    <a:pt x="18" y="21011"/>
                    <a:pt x="0" y="20699"/>
                    <a:pt x="0" y="20374"/>
                  </a:cubicBezTo>
                  <a:lnTo>
                    <a:pt x="0" y="1226"/>
                  </a:lnTo>
                  <a:cubicBezTo>
                    <a:pt x="0" y="901"/>
                    <a:pt x="18" y="589"/>
                    <a:pt x="51" y="359"/>
                  </a:cubicBezTo>
                  <a:cubicBezTo>
                    <a:pt x="84" y="129"/>
                    <a:pt x="128" y="0"/>
                    <a:pt x="174" y="0"/>
                  </a:cubicBezTo>
                  <a:close/>
                </a:path>
              </a:pathLst>
            </a:custGeom>
            <a:solidFill>
              <a:srgbClr val="FDD9D9"/>
            </a:solidFill>
            <a:ln w="12700" cap="flat">
              <a:noFill/>
              <a:miter lim="400000"/>
            </a:ln>
            <a:effectLst/>
          </p:spPr>
          <p:txBody>
            <a:bodyPr wrap="square" lIns="42862" tIns="42862" rIns="42862" bIns="42862" numCol="1" anchor="t">
              <a:noAutofit/>
            </a:bodyPr>
            <a:lstStyle/>
            <a:p>
              <a:pPr defTabSz="857250">
                <a:defRPr sz="1600"/>
              </a:pPr>
              <a:endParaRPr/>
            </a:p>
          </p:txBody>
        </p:sp>
        <p:sp>
          <p:nvSpPr>
            <p:cNvPr id="478" name="TextBox 22"/>
            <p:cNvSpPr txBox="1"/>
            <p:nvPr/>
          </p:nvSpPr>
          <p:spPr>
            <a:xfrm>
              <a:off x="0" y="2317"/>
              <a:ext cx="6874468" cy="9409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7864" tIns="27864" rIns="27864" bIns="27864" numCol="1" anchor="ctr">
              <a:spAutoFit/>
            </a:bodyPr>
            <a:lstStyle/>
            <a:p>
              <a:pPr marL="441051" lvl="1" indent="-203562" defTabSz="857250">
                <a:lnSpc>
                  <a:spcPts val="3600"/>
                </a:lnSpc>
                <a:buSzPct val="100000"/>
                <a:buFont typeface="Arial"/>
                <a:buChar char="•"/>
                <a:defRPr sz="1800">
                  <a:latin typeface="+mj-lt"/>
                  <a:ea typeface="+mj-ea"/>
                  <a:cs typeface="+mj-cs"/>
                  <a:sym typeface="Times New Roman"/>
                </a:defRPr>
              </a:pPr>
              <a:r>
                <a:t>Σύγκριση μαθησιακών αποτελεσμάτων με δύο διαφορετικές διδακτικές παρεμβάσεις.</a:t>
              </a:r>
            </a:p>
          </p:txBody>
        </p:sp>
      </p:grpSp>
      <p:sp>
        <p:nvSpPr>
          <p:cNvPr id="480" name="Freeform 24"/>
          <p:cNvSpPr/>
          <p:nvPr/>
        </p:nvSpPr>
        <p:spPr>
          <a:xfrm>
            <a:off x="843274" y="3552858"/>
            <a:ext cx="674022" cy="5392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89" y="0"/>
                </a:moveTo>
                <a:lnTo>
                  <a:pt x="0" y="0"/>
                </a:lnTo>
                <a:lnTo>
                  <a:pt x="9511" y="10803"/>
                </a:lnTo>
                <a:lnTo>
                  <a:pt x="0" y="21600"/>
                </a:lnTo>
                <a:lnTo>
                  <a:pt x="12089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7477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81" name="Freeform 26"/>
          <p:cNvSpPr/>
          <p:nvPr/>
        </p:nvSpPr>
        <p:spPr>
          <a:xfrm>
            <a:off x="664942" y="3952529"/>
            <a:ext cx="674021" cy="5392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89" y="0"/>
                </a:moveTo>
                <a:lnTo>
                  <a:pt x="0" y="0"/>
                </a:lnTo>
                <a:lnTo>
                  <a:pt x="9511" y="10803"/>
                </a:lnTo>
                <a:lnTo>
                  <a:pt x="0" y="21600"/>
                </a:lnTo>
                <a:lnTo>
                  <a:pt x="12089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CC5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Freeform 3"/>
          <p:cNvSpPr/>
          <p:nvPr/>
        </p:nvSpPr>
        <p:spPr>
          <a:xfrm>
            <a:off x="163905" y="796625"/>
            <a:ext cx="870356" cy="7817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4" h="21600" extrusionOk="0">
                <a:moveTo>
                  <a:pt x="15472" y="21600"/>
                </a:moveTo>
                <a:cubicBezTo>
                  <a:pt x="15688" y="21600"/>
                  <a:pt x="15832" y="21469"/>
                  <a:pt x="15903" y="21341"/>
                </a:cubicBezTo>
                <a:cubicBezTo>
                  <a:pt x="15903" y="21210"/>
                  <a:pt x="15976" y="21210"/>
                  <a:pt x="15976" y="21210"/>
                </a:cubicBezTo>
                <a:lnTo>
                  <a:pt x="21456" y="11361"/>
                </a:lnTo>
                <a:cubicBezTo>
                  <a:pt x="21600" y="11102"/>
                  <a:pt x="21600" y="10587"/>
                  <a:pt x="21456" y="10197"/>
                </a:cubicBezTo>
                <a:lnTo>
                  <a:pt x="15976" y="476"/>
                </a:lnTo>
                <a:cubicBezTo>
                  <a:pt x="15976" y="345"/>
                  <a:pt x="15903" y="345"/>
                  <a:pt x="15903" y="345"/>
                </a:cubicBezTo>
                <a:cubicBezTo>
                  <a:pt x="15832" y="217"/>
                  <a:pt x="15688" y="89"/>
                  <a:pt x="15472" y="89"/>
                </a:cubicBezTo>
                <a:lnTo>
                  <a:pt x="49" y="0"/>
                </a:lnTo>
                <a:cubicBezTo>
                  <a:pt x="31" y="7192"/>
                  <a:pt x="15" y="14388"/>
                  <a:pt x="0" y="21580"/>
                </a:cubicBezTo>
                <a:lnTo>
                  <a:pt x="15472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84" name="Freeform 5"/>
          <p:cNvSpPr/>
          <p:nvPr/>
        </p:nvSpPr>
        <p:spPr>
          <a:xfrm>
            <a:off x="-1" y="0"/>
            <a:ext cx="467561" cy="6858000"/>
          </a:xfrm>
          <a:prstGeom prst="rect">
            <a:avLst/>
          </a:prstGeom>
          <a:solidFill>
            <a:srgbClr val="931B1B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85" name="AutoShape 6"/>
          <p:cNvSpPr/>
          <p:nvPr/>
        </p:nvSpPr>
        <p:spPr>
          <a:xfrm>
            <a:off x="1517297" y="1189630"/>
            <a:ext cx="7043707" cy="16880"/>
          </a:xfrm>
          <a:prstGeom prst="line">
            <a:avLst/>
          </a:prstGeom>
          <a:ln w="3175" cap="rnd">
            <a:solidFill>
              <a:schemeClr val="accent1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86" name="AutoShape 7"/>
          <p:cNvSpPr/>
          <p:nvPr/>
        </p:nvSpPr>
        <p:spPr>
          <a:xfrm>
            <a:off x="462783" y="6448575"/>
            <a:ext cx="8485834" cy="29077"/>
          </a:xfrm>
          <a:prstGeom prst="line">
            <a:avLst/>
          </a:prstGeom>
          <a:ln w="3175" cap="rnd">
            <a:solidFill>
              <a:schemeClr val="accent4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87" name="Freeform 9"/>
          <p:cNvSpPr/>
          <p:nvPr/>
        </p:nvSpPr>
        <p:spPr>
          <a:xfrm>
            <a:off x="467544" y="628500"/>
            <a:ext cx="576055" cy="100807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88" name="Freeform 11"/>
          <p:cNvSpPr/>
          <p:nvPr/>
        </p:nvSpPr>
        <p:spPr>
          <a:xfrm>
            <a:off x="467544" y="603852"/>
            <a:ext cx="675442" cy="7920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21600" y="10800"/>
                </a:lnTo>
                <a:lnTo>
                  <a:pt x="108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BF9000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89" name="AutoShape 12"/>
          <p:cNvSpPr/>
          <p:nvPr/>
        </p:nvSpPr>
        <p:spPr>
          <a:xfrm>
            <a:off x="467610" y="11635"/>
            <a:ext cx="8671393" cy="6399813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90" name="TextBox 13"/>
          <p:cNvSpPr txBox="1"/>
          <p:nvPr/>
        </p:nvSpPr>
        <p:spPr>
          <a:xfrm>
            <a:off x="3510831" y="2417621"/>
            <a:ext cx="4821189" cy="17265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spAutoFit/>
          </a:bodyPr>
          <a:lstStyle>
            <a:lvl1pPr defTabSz="857250">
              <a:lnSpc>
                <a:spcPts val="4500"/>
              </a:lnSpc>
              <a:defRPr sz="4600" b="1" spc="91">
                <a:solidFill>
                  <a:srgbClr val="4CB8B4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rPr dirty="0"/>
              <a:t>Σας </a:t>
            </a:r>
            <a:r>
              <a:rPr dirty="0" err="1"/>
              <a:t>ευχ</a:t>
            </a:r>
            <a:r>
              <a:rPr dirty="0"/>
              <a:t>α</a:t>
            </a:r>
            <a:r>
              <a:rPr dirty="0" err="1"/>
              <a:t>ριστώ</a:t>
            </a:r>
            <a:r>
              <a:rPr dirty="0"/>
              <a:t> </a:t>
            </a:r>
            <a:r>
              <a:rPr dirty="0" err="1"/>
              <a:t>γι</a:t>
            </a:r>
            <a:r>
              <a:rPr dirty="0"/>
              <a:t>α </a:t>
            </a:r>
            <a:r>
              <a:rPr dirty="0" err="1"/>
              <a:t>την</a:t>
            </a:r>
            <a:r>
              <a:rPr dirty="0"/>
              <a:t> π</a:t>
            </a:r>
            <a:r>
              <a:rPr dirty="0" err="1"/>
              <a:t>ροσοχή</a:t>
            </a:r>
            <a:r>
              <a:rPr dirty="0"/>
              <a:t> </a:t>
            </a:r>
            <a:r>
              <a:t>σας!!</a:t>
            </a:r>
          </a:p>
        </p:txBody>
      </p:sp>
      <p:sp>
        <p:nvSpPr>
          <p:cNvPr id="491" name="Freeform 15"/>
          <p:cNvSpPr/>
          <p:nvPr/>
        </p:nvSpPr>
        <p:spPr>
          <a:xfrm rot="16200000">
            <a:off x="-252779" y="4550019"/>
            <a:ext cx="2588398" cy="209112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995" y="0"/>
                </a:moveTo>
                <a:lnTo>
                  <a:pt x="0" y="0"/>
                </a:lnTo>
                <a:lnTo>
                  <a:pt x="9605" y="10803"/>
                </a:lnTo>
                <a:lnTo>
                  <a:pt x="0" y="21600"/>
                </a:lnTo>
                <a:lnTo>
                  <a:pt x="11995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CC5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92" name="Freeform 17"/>
          <p:cNvSpPr/>
          <p:nvPr/>
        </p:nvSpPr>
        <p:spPr>
          <a:xfrm rot="16200000">
            <a:off x="880981" y="5012093"/>
            <a:ext cx="2041876" cy="17091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995" y="0"/>
                </a:moveTo>
                <a:lnTo>
                  <a:pt x="0" y="0"/>
                </a:lnTo>
                <a:lnTo>
                  <a:pt x="9605" y="10803"/>
                </a:lnTo>
                <a:lnTo>
                  <a:pt x="0" y="21600"/>
                </a:lnTo>
                <a:lnTo>
                  <a:pt x="11995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4CB8B4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93" name="Freeform 19"/>
          <p:cNvSpPr/>
          <p:nvPr/>
        </p:nvSpPr>
        <p:spPr>
          <a:xfrm rot="16200000">
            <a:off x="2027726" y="4082927"/>
            <a:ext cx="1645018" cy="13211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52" y="0"/>
                </a:moveTo>
                <a:lnTo>
                  <a:pt x="0" y="0"/>
                </a:lnTo>
                <a:lnTo>
                  <a:pt x="9548" y="10803"/>
                </a:lnTo>
                <a:lnTo>
                  <a:pt x="0" y="21600"/>
                </a:lnTo>
                <a:lnTo>
                  <a:pt x="12052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7477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94" name="Freeform 21"/>
          <p:cNvSpPr/>
          <p:nvPr/>
        </p:nvSpPr>
        <p:spPr>
          <a:xfrm rot="16200000">
            <a:off x="2583016" y="3313601"/>
            <a:ext cx="669729" cy="5327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995" y="0"/>
                </a:moveTo>
                <a:lnTo>
                  <a:pt x="0" y="0"/>
                </a:lnTo>
                <a:lnTo>
                  <a:pt x="9605" y="10803"/>
                </a:lnTo>
                <a:lnTo>
                  <a:pt x="0" y="21600"/>
                </a:lnTo>
                <a:lnTo>
                  <a:pt x="11995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CC5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95" name="Freeform 23"/>
          <p:cNvSpPr/>
          <p:nvPr/>
        </p:nvSpPr>
        <p:spPr>
          <a:xfrm rot="16200000">
            <a:off x="906706" y="3005870"/>
            <a:ext cx="1422705" cy="11466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18" y="0"/>
                </a:moveTo>
                <a:lnTo>
                  <a:pt x="0" y="0"/>
                </a:lnTo>
                <a:lnTo>
                  <a:pt x="9582" y="10803"/>
                </a:lnTo>
                <a:lnTo>
                  <a:pt x="0" y="21600"/>
                </a:lnTo>
                <a:lnTo>
                  <a:pt x="12018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4CB8B4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96" name="Freeform 25"/>
          <p:cNvSpPr/>
          <p:nvPr/>
        </p:nvSpPr>
        <p:spPr>
          <a:xfrm rot="16200000">
            <a:off x="-186837" y="1066066"/>
            <a:ext cx="1991593" cy="16021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36" y="0"/>
                </a:moveTo>
                <a:lnTo>
                  <a:pt x="0" y="0"/>
                </a:lnTo>
                <a:lnTo>
                  <a:pt x="9564" y="10803"/>
                </a:lnTo>
                <a:lnTo>
                  <a:pt x="0" y="21600"/>
                </a:lnTo>
                <a:lnTo>
                  <a:pt x="12036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7477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97" name="Freeform 27"/>
          <p:cNvSpPr/>
          <p:nvPr/>
        </p:nvSpPr>
        <p:spPr>
          <a:xfrm rot="16200000">
            <a:off x="1871515" y="-96908"/>
            <a:ext cx="1936096" cy="16797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995" y="0"/>
                </a:moveTo>
                <a:lnTo>
                  <a:pt x="0" y="0"/>
                </a:lnTo>
                <a:lnTo>
                  <a:pt x="9605" y="10803"/>
                </a:lnTo>
                <a:lnTo>
                  <a:pt x="0" y="21600"/>
                </a:lnTo>
                <a:lnTo>
                  <a:pt x="11995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CC5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498" name="Freeform 29"/>
          <p:cNvSpPr/>
          <p:nvPr/>
        </p:nvSpPr>
        <p:spPr>
          <a:xfrm rot="16200000">
            <a:off x="2439865" y="785812"/>
            <a:ext cx="1422705" cy="11466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18" y="0"/>
                </a:moveTo>
                <a:lnTo>
                  <a:pt x="0" y="0"/>
                </a:lnTo>
                <a:lnTo>
                  <a:pt x="9582" y="10803"/>
                </a:lnTo>
                <a:lnTo>
                  <a:pt x="0" y="21600"/>
                </a:lnTo>
                <a:lnTo>
                  <a:pt x="12018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4CB8B4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82869E02-CA8E-ADC1-D4EB-03F13CC872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8670" y="3606722"/>
            <a:ext cx="4279281" cy="242539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Freeform 3"/>
          <p:cNvSpPr/>
          <p:nvPr/>
        </p:nvSpPr>
        <p:spPr>
          <a:xfrm>
            <a:off x="163905" y="796625"/>
            <a:ext cx="870356" cy="7817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4" h="21600" extrusionOk="0">
                <a:moveTo>
                  <a:pt x="15472" y="21600"/>
                </a:moveTo>
                <a:cubicBezTo>
                  <a:pt x="15688" y="21600"/>
                  <a:pt x="15832" y="21469"/>
                  <a:pt x="15903" y="21341"/>
                </a:cubicBezTo>
                <a:cubicBezTo>
                  <a:pt x="15903" y="21210"/>
                  <a:pt x="15976" y="21210"/>
                  <a:pt x="15976" y="21210"/>
                </a:cubicBezTo>
                <a:lnTo>
                  <a:pt x="21456" y="11361"/>
                </a:lnTo>
                <a:cubicBezTo>
                  <a:pt x="21600" y="11102"/>
                  <a:pt x="21600" y="10587"/>
                  <a:pt x="21456" y="10197"/>
                </a:cubicBezTo>
                <a:lnTo>
                  <a:pt x="15976" y="476"/>
                </a:lnTo>
                <a:cubicBezTo>
                  <a:pt x="15976" y="345"/>
                  <a:pt x="15903" y="345"/>
                  <a:pt x="15903" y="345"/>
                </a:cubicBezTo>
                <a:cubicBezTo>
                  <a:pt x="15832" y="217"/>
                  <a:pt x="15688" y="89"/>
                  <a:pt x="15472" y="89"/>
                </a:cubicBezTo>
                <a:lnTo>
                  <a:pt x="49" y="0"/>
                </a:lnTo>
                <a:cubicBezTo>
                  <a:pt x="31" y="7192"/>
                  <a:pt x="15" y="14388"/>
                  <a:pt x="0" y="21580"/>
                </a:cubicBezTo>
                <a:lnTo>
                  <a:pt x="15472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38" name="Freeform 5"/>
          <p:cNvSpPr/>
          <p:nvPr/>
        </p:nvSpPr>
        <p:spPr>
          <a:xfrm>
            <a:off x="-1" y="0"/>
            <a:ext cx="467561" cy="6858000"/>
          </a:xfrm>
          <a:prstGeom prst="rect">
            <a:avLst/>
          </a:prstGeom>
          <a:solidFill>
            <a:srgbClr val="931B1B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39" name="AutoShape 6"/>
          <p:cNvSpPr/>
          <p:nvPr/>
        </p:nvSpPr>
        <p:spPr>
          <a:xfrm>
            <a:off x="1517297" y="1189630"/>
            <a:ext cx="7043707" cy="16880"/>
          </a:xfrm>
          <a:prstGeom prst="line">
            <a:avLst/>
          </a:prstGeom>
          <a:ln w="3175" cap="rnd">
            <a:solidFill>
              <a:schemeClr val="accent1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40" name="AutoShape 7"/>
          <p:cNvSpPr/>
          <p:nvPr/>
        </p:nvSpPr>
        <p:spPr>
          <a:xfrm>
            <a:off x="462783" y="6448575"/>
            <a:ext cx="8485834" cy="29077"/>
          </a:xfrm>
          <a:prstGeom prst="line">
            <a:avLst/>
          </a:prstGeom>
          <a:ln w="3175" cap="rnd">
            <a:solidFill>
              <a:schemeClr val="accent4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41" name="Freeform 9"/>
          <p:cNvSpPr/>
          <p:nvPr/>
        </p:nvSpPr>
        <p:spPr>
          <a:xfrm>
            <a:off x="467544" y="628500"/>
            <a:ext cx="576055" cy="100807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42" name="Freeform 11"/>
          <p:cNvSpPr/>
          <p:nvPr/>
        </p:nvSpPr>
        <p:spPr>
          <a:xfrm>
            <a:off x="467544" y="603852"/>
            <a:ext cx="675442" cy="7920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21600" y="10800"/>
                </a:lnTo>
                <a:lnTo>
                  <a:pt x="108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BF9000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43" name="TextBox 12"/>
          <p:cNvSpPr txBox="1"/>
          <p:nvPr/>
        </p:nvSpPr>
        <p:spPr>
          <a:xfrm>
            <a:off x="1482469" y="577063"/>
            <a:ext cx="7027791" cy="425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857250">
              <a:lnSpc>
                <a:spcPts val="3300"/>
              </a:lnSpc>
              <a:defRPr sz="3000" b="1" spc="48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1. Σκοπός</a:t>
            </a:r>
          </a:p>
        </p:txBody>
      </p:sp>
      <p:sp>
        <p:nvSpPr>
          <p:cNvPr id="144" name="Freeform 14"/>
          <p:cNvSpPr/>
          <p:nvPr/>
        </p:nvSpPr>
        <p:spPr>
          <a:xfrm>
            <a:off x="6018847" y="1545685"/>
            <a:ext cx="3125153" cy="7583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715" y="0"/>
                </a:moveTo>
                <a:lnTo>
                  <a:pt x="0" y="0"/>
                </a:lnTo>
                <a:lnTo>
                  <a:pt x="2885" y="10803"/>
                </a:lnTo>
                <a:lnTo>
                  <a:pt x="0" y="21600"/>
                </a:lnTo>
                <a:lnTo>
                  <a:pt x="18715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CC5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45" name="Freeform 16"/>
          <p:cNvSpPr/>
          <p:nvPr/>
        </p:nvSpPr>
        <p:spPr>
          <a:xfrm>
            <a:off x="3489441" y="1483087"/>
            <a:ext cx="2701979" cy="8209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988" y="0"/>
                </a:moveTo>
                <a:lnTo>
                  <a:pt x="0" y="0"/>
                </a:lnTo>
                <a:lnTo>
                  <a:pt x="3612" y="10803"/>
                </a:lnTo>
                <a:lnTo>
                  <a:pt x="0" y="21600"/>
                </a:lnTo>
                <a:lnTo>
                  <a:pt x="17988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CC5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46" name="Freeform 18"/>
          <p:cNvSpPr/>
          <p:nvPr/>
        </p:nvSpPr>
        <p:spPr>
          <a:xfrm>
            <a:off x="851296" y="1453938"/>
            <a:ext cx="2857519" cy="8501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063" y="0"/>
                </a:moveTo>
                <a:lnTo>
                  <a:pt x="0" y="0"/>
                </a:lnTo>
                <a:lnTo>
                  <a:pt x="3537" y="10803"/>
                </a:lnTo>
                <a:lnTo>
                  <a:pt x="0" y="21600"/>
                </a:lnTo>
                <a:lnTo>
                  <a:pt x="18063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CC5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47" name="TextBox 19"/>
          <p:cNvSpPr txBox="1"/>
          <p:nvPr/>
        </p:nvSpPr>
        <p:spPr>
          <a:xfrm>
            <a:off x="1321026" y="1520527"/>
            <a:ext cx="3422203" cy="5015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857250">
              <a:lnSpc>
                <a:spcPts val="4100"/>
              </a:lnSpc>
              <a:defRPr sz="3000" b="1">
                <a:solidFill>
                  <a:srgbClr val="FF7477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Σχεδιασμός</a:t>
            </a:r>
          </a:p>
        </p:txBody>
      </p:sp>
      <p:sp>
        <p:nvSpPr>
          <p:cNvPr id="148" name="TextBox 20"/>
          <p:cNvSpPr txBox="1"/>
          <p:nvPr/>
        </p:nvSpPr>
        <p:spPr>
          <a:xfrm>
            <a:off x="3978354" y="1520527"/>
            <a:ext cx="3438250" cy="5015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857250">
              <a:lnSpc>
                <a:spcPts val="4100"/>
              </a:lnSpc>
              <a:defRPr sz="3000" b="1">
                <a:solidFill>
                  <a:srgbClr val="FF7477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Υλοποίηση</a:t>
            </a:r>
          </a:p>
        </p:txBody>
      </p:sp>
      <p:sp>
        <p:nvSpPr>
          <p:cNvPr id="149" name="TextBox 21"/>
          <p:cNvSpPr txBox="1"/>
          <p:nvPr/>
        </p:nvSpPr>
        <p:spPr>
          <a:xfrm>
            <a:off x="6575396" y="1496118"/>
            <a:ext cx="3422203" cy="5205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857250">
              <a:lnSpc>
                <a:spcPts val="4300"/>
              </a:lnSpc>
              <a:defRPr sz="3000" b="1">
                <a:solidFill>
                  <a:srgbClr val="FF7477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Αποτίμηση</a:t>
            </a:r>
          </a:p>
        </p:txBody>
      </p:sp>
      <p:sp>
        <p:nvSpPr>
          <p:cNvPr id="150" name="Freeform 22"/>
          <p:cNvSpPr/>
          <p:nvPr/>
        </p:nvSpPr>
        <p:spPr>
          <a:xfrm>
            <a:off x="1504760" y="2641632"/>
            <a:ext cx="6671341" cy="369089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51" name="TextBox 23"/>
          <p:cNvSpPr txBox="1"/>
          <p:nvPr/>
        </p:nvSpPr>
        <p:spPr>
          <a:xfrm>
            <a:off x="1688644" y="2641632"/>
            <a:ext cx="6034112" cy="36392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4100"/>
              </a:lnSpc>
              <a:defRPr sz="2800" b="1">
                <a:solidFill>
                  <a:srgbClr val="FF7477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Εκπαιδευτικού υλικού  που αφορά τη μεθοδολογία επίλυσης μαθηματικών προβλημάτων Γ τάξης δημοτικού, το οποίο θα είναι σχεδιασμένο σύμφωνα με τις αρχές της εξ αποστάσεως εκπαίδευσης και της πολυμεσικής μάθησης. </a:t>
            </a:r>
          </a:p>
        </p:txBody>
      </p:sp>
      <p:sp>
        <p:nvSpPr>
          <p:cNvPr id="152" name="Freeform 25"/>
          <p:cNvSpPr/>
          <p:nvPr/>
        </p:nvSpPr>
        <p:spPr>
          <a:xfrm>
            <a:off x="1200894" y="2993873"/>
            <a:ext cx="669729" cy="5327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995" y="0"/>
                </a:moveTo>
                <a:lnTo>
                  <a:pt x="0" y="0"/>
                </a:lnTo>
                <a:lnTo>
                  <a:pt x="9605" y="10803"/>
                </a:lnTo>
                <a:lnTo>
                  <a:pt x="0" y="21600"/>
                </a:lnTo>
                <a:lnTo>
                  <a:pt x="11995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CC5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53" name="Freeform 27"/>
          <p:cNvSpPr/>
          <p:nvPr/>
        </p:nvSpPr>
        <p:spPr>
          <a:xfrm>
            <a:off x="808449" y="2800126"/>
            <a:ext cx="674021" cy="5392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89" y="0"/>
                </a:moveTo>
                <a:lnTo>
                  <a:pt x="0" y="0"/>
                </a:lnTo>
                <a:lnTo>
                  <a:pt x="9511" y="10803"/>
                </a:lnTo>
                <a:lnTo>
                  <a:pt x="0" y="21600"/>
                </a:lnTo>
                <a:lnTo>
                  <a:pt x="12089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7477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Freeform 3"/>
          <p:cNvSpPr/>
          <p:nvPr/>
        </p:nvSpPr>
        <p:spPr>
          <a:xfrm>
            <a:off x="163905" y="796625"/>
            <a:ext cx="870356" cy="7817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4" h="21600" extrusionOk="0">
                <a:moveTo>
                  <a:pt x="15472" y="21600"/>
                </a:moveTo>
                <a:cubicBezTo>
                  <a:pt x="15688" y="21600"/>
                  <a:pt x="15832" y="21469"/>
                  <a:pt x="15903" y="21341"/>
                </a:cubicBezTo>
                <a:cubicBezTo>
                  <a:pt x="15903" y="21210"/>
                  <a:pt x="15976" y="21210"/>
                  <a:pt x="15976" y="21210"/>
                </a:cubicBezTo>
                <a:lnTo>
                  <a:pt x="21456" y="11361"/>
                </a:lnTo>
                <a:cubicBezTo>
                  <a:pt x="21600" y="11102"/>
                  <a:pt x="21600" y="10587"/>
                  <a:pt x="21456" y="10197"/>
                </a:cubicBezTo>
                <a:lnTo>
                  <a:pt x="15976" y="476"/>
                </a:lnTo>
                <a:cubicBezTo>
                  <a:pt x="15976" y="345"/>
                  <a:pt x="15903" y="345"/>
                  <a:pt x="15903" y="345"/>
                </a:cubicBezTo>
                <a:cubicBezTo>
                  <a:pt x="15832" y="217"/>
                  <a:pt x="15688" y="89"/>
                  <a:pt x="15472" y="89"/>
                </a:cubicBezTo>
                <a:lnTo>
                  <a:pt x="49" y="0"/>
                </a:lnTo>
                <a:cubicBezTo>
                  <a:pt x="31" y="7192"/>
                  <a:pt x="15" y="14388"/>
                  <a:pt x="0" y="21580"/>
                </a:cubicBezTo>
                <a:lnTo>
                  <a:pt x="15472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56" name="Freeform 5"/>
          <p:cNvSpPr/>
          <p:nvPr/>
        </p:nvSpPr>
        <p:spPr>
          <a:xfrm>
            <a:off x="-1" y="0"/>
            <a:ext cx="467561" cy="6858000"/>
          </a:xfrm>
          <a:prstGeom prst="rect">
            <a:avLst/>
          </a:prstGeom>
          <a:solidFill>
            <a:srgbClr val="931B1B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57" name="AutoShape 6"/>
          <p:cNvSpPr/>
          <p:nvPr/>
        </p:nvSpPr>
        <p:spPr>
          <a:xfrm>
            <a:off x="1517297" y="1189630"/>
            <a:ext cx="7043707" cy="16880"/>
          </a:xfrm>
          <a:prstGeom prst="line">
            <a:avLst/>
          </a:prstGeom>
          <a:ln w="3175" cap="rnd">
            <a:solidFill>
              <a:schemeClr val="accent1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58" name="AutoShape 7"/>
          <p:cNvSpPr/>
          <p:nvPr/>
        </p:nvSpPr>
        <p:spPr>
          <a:xfrm>
            <a:off x="462783" y="6448575"/>
            <a:ext cx="8485834" cy="29077"/>
          </a:xfrm>
          <a:prstGeom prst="line">
            <a:avLst/>
          </a:prstGeom>
          <a:ln w="3175" cap="rnd">
            <a:solidFill>
              <a:schemeClr val="accent4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59" name="Freeform 9"/>
          <p:cNvSpPr/>
          <p:nvPr/>
        </p:nvSpPr>
        <p:spPr>
          <a:xfrm>
            <a:off x="467544" y="628500"/>
            <a:ext cx="576055" cy="100807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60" name="Freeform 11"/>
          <p:cNvSpPr/>
          <p:nvPr/>
        </p:nvSpPr>
        <p:spPr>
          <a:xfrm>
            <a:off x="467544" y="603852"/>
            <a:ext cx="675442" cy="7920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21600" y="10800"/>
                </a:lnTo>
                <a:lnTo>
                  <a:pt x="108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BF9000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61" name="TextBox 12"/>
          <p:cNvSpPr txBox="1"/>
          <p:nvPr/>
        </p:nvSpPr>
        <p:spPr>
          <a:xfrm>
            <a:off x="1490933" y="577063"/>
            <a:ext cx="7027790" cy="425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857250">
              <a:lnSpc>
                <a:spcPts val="3300"/>
              </a:lnSpc>
              <a:defRPr sz="3000" b="1" spc="48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2. Συνεισφορά της διπλωματικής</a:t>
            </a:r>
          </a:p>
        </p:txBody>
      </p:sp>
      <p:sp>
        <p:nvSpPr>
          <p:cNvPr id="162" name="Freeform 13"/>
          <p:cNvSpPr/>
          <p:nvPr/>
        </p:nvSpPr>
        <p:spPr>
          <a:xfrm>
            <a:off x="665969" y="2233248"/>
            <a:ext cx="2473014" cy="3187977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63" name="Freeform 14"/>
          <p:cNvSpPr/>
          <p:nvPr/>
        </p:nvSpPr>
        <p:spPr>
          <a:xfrm>
            <a:off x="3337407" y="2242292"/>
            <a:ext cx="2470974" cy="3185347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64" name="Freeform 15"/>
          <p:cNvSpPr/>
          <p:nvPr/>
        </p:nvSpPr>
        <p:spPr>
          <a:xfrm>
            <a:off x="5967327" y="2250842"/>
            <a:ext cx="2466382" cy="3179427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65" name="TextBox 16"/>
          <p:cNvSpPr txBox="1"/>
          <p:nvPr/>
        </p:nvSpPr>
        <p:spPr>
          <a:xfrm>
            <a:off x="939546" y="2365243"/>
            <a:ext cx="2027040" cy="23109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2600"/>
              </a:lnSpc>
              <a:defRPr sz="1600" spc="32">
                <a:solidFill>
                  <a:srgbClr val="FFFFFF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Δημιουργία ειδικού  κεφαλαίου στα μαθηματικά Γ’ τάξης που αφορά στη μεθοδολογία επίλυσης μαθηματικών προβλημάτων.</a:t>
            </a:r>
          </a:p>
        </p:txBody>
      </p:sp>
      <p:sp>
        <p:nvSpPr>
          <p:cNvPr id="166" name="TextBox 17"/>
          <p:cNvSpPr txBox="1"/>
          <p:nvPr/>
        </p:nvSpPr>
        <p:spPr>
          <a:xfrm>
            <a:off x="3558225" y="2356313"/>
            <a:ext cx="2027040" cy="2121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2800"/>
              </a:lnSpc>
              <a:defRPr sz="1800" spc="36">
                <a:solidFill>
                  <a:srgbClr val="FFFFFF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Εμπλουτισμός της τυπικής μαθησιακής  διαδικασίας με την αξιοποίηση των ψηφιακών εργαλείων.</a:t>
            </a:r>
          </a:p>
        </p:txBody>
      </p:sp>
      <p:sp>
        <p:nvSpPr>
          <p:cNvPr id="167" name="TextBox 18"/>
          <p:cNvSpPr txBox="1"/>
          <p:nvPr/>
        </p:nvSpPr>
        <p:spPr>
          <a:xfrm>
            <a:off x="6174498" y="2356313"/>
            <a:ext cx="2027040" cy="2121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2800"/>
              </a:lnSpc>
              <a:defRPr sz="1800" spc="36">
                <a:solidFill>
                  <a:srgbClr val="FFFFFF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Ανάδειξη ενδιαφερόντων πεδίων που θα μπορούσαν να χρησιμεύσουν ως θέματα.  </a:t>
            </a:r>
          </a:p>
        </p:txBody>
      </p:sp>
      <p:sp>
        <p:nvSpPr>
          <p:cNvPr id="168" name="Freeform 19"/>
          <p:cNvSpPr/>
          <p:nvPr/>
        </p:nvSpPr>
        <p:spPr>
          <a:xfrm>
            <a:off x="665969" y="1578406"/>
            <a:ext cx="2502725" cy="709003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69" name="TextBox 20"/>
          <p:cNvSpPr txBox="1"/>
          <p:nvPr/>
        </p:nvSpPr>
        <p:spPr>
          <a:xfrm>
            <a:off x="665969" y="1724939"/>
            <a:ext cx="2468678" cy="3351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2800"/>
              </a:lnSpc>
              <a:defRPr sz="1800" b="1" spc="36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Εκπαίδευση</a:t>
            </a:r>
          </a:p>
        </p:txBody>
      </p:sp>
      <p:sp>
        <p:nvSpPr>
          <p:cNvPr id="170" name="Freeform 21"/>
          <p:cNvSpPr/>
          <p:nvPr/>
        </p:nvSpPr>
        <p:spPr>
          <a:xfrm>
            <a:off x="3330573" y="1578406"/>
            <a:ext cx="2468679" cy="699358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71" name="TextBox 22"/>
          <p:cNvSpPr txBox="1"/>
          <p:nvPr/>
        </p:nvSpPr>
        <p:spPr>
          <a:xfrm>
            <a:off x="3324542" y="1724939"/>
            <a:ext cx="2468679" cy="3351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2800"/>
              </a:lnSpc>
              <a:defRPr sz="1800" b="1" spc="36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Υλικό ΕξΑΕ</a:t>
            </a:r>
          </a:p>
        </p:txBody>
      </p:sp>
      <p:sp>
        <p:nvSpPr>
          <p:cNvPr id="172" name="Freeform 23"/>
          <p:cNvSpPr/>
          <p:nvPr/>
        </p:nvSpPr>
        <p:spPr>
          <a:xfrm>
            <a:off x="5949068" y="1611639"/>
            <a:ext cx="2500604" cy="708401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73" name="TextBox 24"/>
          <p:cNvSpPr txBox="1"/>
          <p:nvPr/>
        </p:nvSpPr>
        <p:spPr>
          <a:xfrm>
            <a:off x="6050045" y="1724939"/>
            <a:ext cx="2468679" cy="3351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 defTabSz="857250">
              <a:lnSpc>
                <a:spcPts val="2800"/>
              </a:lnSpc>
              <a:defRPr sz="1800" b="1" spc="36">
                <a:latin typeface="+mj-lt"/>
                <a:ea typeface="+mj-ea"/>
                <a:cs typeface="+mj-cs"/>
                <a:sym typeface="Times New Roman"/>
              </a:defRPr>
            </a:pPr>
            <a:r>
              <a:t>Βιβλιογραφία</a:t>
            </a:r>
            <a:r>
              <a:rPr b="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174" name="Freeform 26"/>
          <p:cNvSpPr/>
          <p:nvPr/>
        </p:nvSpPr>
        <p:spPr>
          <a:xfrm>
            <a:off x="418565" y="1668121"/>
            <a:ext cx="674021" cy="5392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89" y="0"/>
                </a:moveTo>
                <a:lnTo>
                  <a:pt x="0" y="0"/>
                </a:lnTo>
                <a:lnTo>
                  <a:pt x="9511" y="10803"/>
                </a:lnTo>
                <a:lnTo>
                  <a:pt x="0" y="21600"/>
                </a:lnTo>
                <a:lnTo>
                  <a:pt x="12089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7477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75" name="Freeform 28"/>
          <p:cNvSpPr/>
          <p:nvPr/>
        </p:nvSpPr>
        <p:spPr>
          <a:xfrm>
            <a:off x="3138982" y="1668121"/>
            <a:ext cx="674021" cy="5392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89" y="0"/>
                </a:moveTo>
                <a:lnTo>
                  <a:pt x="0" y="0"/>
                </a:lnTo>
                <a:lnTo>
                  <a:pt x="9511" y="10803"/>
                </a:lnTo>
                <a:lnTo>
                  <a:pt x="0" y="21600"/>
                </a:lnTo>
                <a:lnTo>
                  <a:pt x="12089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CC5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76" name="Freeform 30"/>
          <p:cNvSpPr/>
          <p:nvPr/>
        </p:nvSpPr>
        <p:spPr>
          <a:xfrm>
            <a:off x="5630317" y="1696231"/>
            <a:ext cx="674021" cy="5392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89" y="0"/>
                </a:moveTo>
                <a:lnTo>
                  <a:pt x="0" y="0"/>
                </a:lnTo>
                <a:lnTo>
                  <a:pt x="9511" y="10803"/>
                </a:lnTo>
                <a:lnTo>
                  <a:pt x="0" y="21600"/>
                </a:lnTo>
                <a:lnTo>
                  <a:pt x="12089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4CB8B4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Freeform 3"/>
          <p:cNvSpPr/>
          <p:nvPr/>
        </p:nvSpPr>
        <p:spPr>
          <a:xfrm>
            <a:off x="163905" y="796625"/>
            <a:ext cx="870356" cy="7817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4" h="21600" extrusionOk="0">
                <a:moveTo>
                  <a:pt x="15472" y="21600"/>
                </a:moveTo>
                <a:cubicBezTo>
                  <a:pt x="15688" y="21600"/>
                  <a:pt x="15832" y="21469"/>
                  <a:pt x="15903" y="21341"/>
                </a:cubicBezTo>
                <a:cubicBezTo>
                  <a:pt x="15903" y="21210"/>
                  <a:pt x="15976" y="21210"/>
                  <a:pt x="15976" y="21210"/>
                </a:cubicBezTo>
                <a:lnTo>
                  <a:pt x="21456" y="11361"/>
                </a:lnTo>
                <a:cubicBezTo>
                  <a:pt x="21600" y="11102"/>
                  <a:pt x="21600" y="10587"/>
                  <a:pt x="21456" y="10197"/>
                </a:cubicBezTo>
                <a:lnTo>
                  <a:pt x="15976" y="476"/>
                </a:lnTo>
                <a:cubicBezTo>
                  <a:pt x="15976" y="345"/>
                  <a:pt x="15903" y="345"/>
                  <a:pt x="15903" y="345"/>
                </a:cubicBezTo>
                <a:cubicBezTo>
                  <a:pt x="15832" y="217"/>
                  <a:pt x="15688" y="89"/>
                  <a:pt x="15472" y="89"/>
                </a:cubicBezTo>
                <a:lnTo>
                  <a:pt x="49" y="0"/>
                </a:lnTo>
                <a:cubicBezTo>
                  <a:pt x="31" y="7192"/>
                  <a:pt x="15" y="14388"/>
                  <a:pt x="0" y="21580"/>
                </a:cubicBezTo>
                <a:lnTo>
                  <a:pt x="15472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79" name="Freeform 5"/>
          <p:cNvSpPr/>
          <p:nvPr/>
        </p:nvSpPr>
        <p:spPr>
          <a:xfrm>
            <a:off x="-1" y="0"/>
            <a:ext cx="467561" cy="6858000"/>
          </a:xfrm>
          <a:prstGeom prst="rect">
            <a:avLst/>
          </a:prstGeom>
          <a:solidFill>
            <a:srgbClr val="931B1B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80" name="AutoShape 6"/>
          <p:cNvSpPr/>
          <p:nvPr/>
        </p:nvSpPr>
        <p:spPr>
          <a:xfrm>
            <a:off x="1517297" y="1189630"/>
            <a:ext cx="7043707" cy="16880"/>
          </a:xfrm>
          <a:prstGeom prst="line">
            <a:avLst/>
          </a:prstGeom>
          <a:ln w="3175" cap="rnd">
            <a:solidFill>
              <a:schemeClr val="accent1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81" name="AutoShape 7"/>
          <p:cNvSpPr/>
          <p:nvPr/>
        </p:nvSpPr>
        <p:spPr>
          <a:xfrm>
            <a:off x="462783" y="6448575"/>
            <a:ext cx="8485834" cy="29077"/>
          </a:xfrm>
          <a:prstGeom prst="line">
            <a:avLst/>
          </a:prstGeom>
          <a:ln w="3175" cap="rnd">
            <a:solidFill>
              <a:schemeClr val="accent4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82" name="Freeform 9"/>
          <p:cNvSpPr/>
          <p:nvPr/>
        </p:nvSpPr>
        <p:spPr>
          <a:xfrm>
            <a:off x="467544" y="628500"/>
            <a:ext cx="576055" cy="100807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83" name="Freeform 11"/>
          <p:cNvSpPr/>
          <p:nvPr/>
        </p:nvSpPr>
        <p:spPr>
          <a:xfrm>
            <a:off x="467544" y="603852"/>
            <a:ext cx="675442" cy="7920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21600" y="10800"/>
                </a:lnTo>
                <a:lnTo>
                  <a:pt x="108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BF9000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84" name="Freeform 13"/>
          <p:cNvSpPr/>
          <p:nvPr/>
        </p:nvSpPr>
        <p:spPr>
          <a:xfrm>
            <a:off x="596897" y="1886575"/>
            <a:ext cx="674022" cy="5392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89" y="0"/>
                </a:moveTo>
                <a:lnTo>
                  <a:pt x="0" y="0"/>
                </a:lnTo>
                <a:lnTo>
                  <a:pt x="9511" y="10803"/>
                </a:lnTo>
                <a:lnTo>
                  <a:pt x="0" y="21600"/>
                </a:lnTo>
                <a:lnTo>
                  <a:pt x="12089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4CB8B4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85" name="Freeform 15"/>
          <p:cNvSpPr/>
          <p:nvPr/>
        </p:nvSpPr>
        <p:spPr>
          <a:xfrm>
            <a:off x="596897" y="3162630"/>
            <a:ext cx="669729" cy="5327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995" y="0"/>
                </a:moveTo>
                <a:lnTo>
                  <a:pt x="0" y="0"/>
                </a:lnTo>
                <a:lnTo>
                  <a:pt x="9605" y="10803"/>
                </a:lnTo>
                <a:lnTo>
                  <a:pt x="0" y="21600"/>
                </a:lnTo>
                <a:lnTo>
                  <a:pt x="11995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CC5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pic>
        <p:nvPicPr>
          <p:cNvPr id="186" name="Picture 16" descr="Picture 16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813416" y="1636613"/>
            <a:ext cx="240983" cy="741486"/>
          </a:xfrm>
          <a:prstGeom prst="rect">
            <a:avLst/>
          </a:prstGeom>
          <a:ln w="12700">
            <a:miter lim="400000"/>
          </a:ln>
        </p:spPr>
      </p:pic>
      <p:pic>
        <p:nvPicPr>
          <p:cNvPr id="187" name="Picture 17" descr="Picture 17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778884" y="3061289"/>
            <a:ext cx="310048" cy="532577"/>
          </a:xfrm>
          <a:prstGeom prst="rect">
            <a:avLst/>
          </a:prstGeom>
          <a:ln w="12700">
            <a:miter lim="400000"/>
          </a:ln>
        </p:spPr>
      </p:pic>
      <p:sp>
        <p:nvSpPr>
          <p:cNvPr id="188" name="TextBox 18"/>
          <p:cNvSpPr txBox="1"/>
          <p:nvPr/>
        </p:nvSpPr>
        <p:spPr>
          <a:xfrm>
            <a:off x="1625904" y="601711"/>
            <a:ext cx="7605415" cy="4253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857250">
              <a:lnSpc>
                <a:spcPts val="3300"/>
              </a:lnSpc>
              <a:defRPr sz="3000" b="1" spc="48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3. Ερευνητικά Ερωτήματα</a:t>
            </a:r>
          </a:p>
        </p:txBody>
      </p:sp>
      <p:sp>
        <p:nvSpPr>
          <p:cNvPr id="189" name="TextBox 19"/>
          <p:cNvSpPr txBox="1"/>
          <p:nvPr/>
        </p:nvSpPr>
        <p:spPr>
          <a:xfrm>
            <a:off x="1270918" y="1897032"/>
            <a:ext cx="7772401" cy="5528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857250">
              <a:lnSpc>
                <a:spcPts val="2200"/>
              </a:lnSpc>
              <a:defRPr sz="1400" b="1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Το εκπαιδευτικό υλικό που σχεδιάστηκε και υλοποιήθηκε διέπεται από τις αρχές και τη μεθοδολογία της ΕξΑΕ; </a:t>
            </a:r>
          </a:p>
        </p:txBody>
      </p:sp>
      <p:sp>
        <p:nvSpPr>
          <p:cNvPr id="190" name="TextBox 20"/>
          <p:cNvSpPr txBox="1"/>
          <p:nvPr/>
        </p:nvSpPr>
        <p:spPr>
          <a:xfrm>
            <a:off x="1270918" y="3132904"/>
            <a:ext cx="7873083" cy="5528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857250">
              <a:lnSpc>
                <a:spcPts val="2200"/>
              </a:lnSpc>
              <a:defRPr sz="1400" b="1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Το εκπαιδευτικό υλικό που σχεδιάστηκε και υλοποιήθηκε συμφωνεί με τις αρχές της πολυμεσικής μάθησης;</a:t>
            </a: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0680AA24-D6FF-F4F5-C501-15EB5220AD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7479" y="-3562"/>
            <a:ext cx="2868582" cy="15712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Freeform 3"/>
          <p:cNvSpPr/>
          <p:nvPr/>
        </p:nvSpPr>
        <p:spPr>
          <a:xfrm>
            <a:off x="163905" y="796625"/>
            <a:ext cx="870356" cy="7817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4" h="21600" extrusionOk="0">
                <a:moveTo>
                  <a:pt x="15472" y="21600"/>
                </a:moveTo>
                <a:cubicBezTo>
                  <a:pt x="15688" y="21600"/>
                  <a:pt x="15832" y="21469"/>
                  <a:pt x="15903" y="21341"/>
                </a:cubicBezTo>
                <a:cubicBezTo>
                  <a:pt x="15903" y="21210"/>
                  <a:pt x="15976" y="21210"/>
                  <a:pt x="15976" y="21210"/>
                </a:cubicBezTo>
                <a:lnTo>
                  <a:pt x="21456" y="11361"/>
                </a:lnTo>
                <a:cubicBezTo>
                  <a:pt x="21600" y="11102"/>
                  <a:pt x="21600" y="10587"/>
                  <a:pt x="21456" y="10197"/>
                </a:cubicBezTo>
                <a:lnTo>
                  <a:pt x="15976" y="476"/>
                </a:lnTo>
                <a:cubicBezTo>
                  <a:pt x="15976" y="345"/>
                  <a:pt x="15903" y="345"/>
                  <a:pt x="15903" y="345"/>
                </a:cubicBezTo>
                <a:cubicBezTo>
                  <a:pt x="15832" y="217"/>
                  <a:pt x="15688" y="89"/>
                  <a:pt x="15472" y="89"/>
                </a:cubicBezTo>
                <a:lnTo>
                  <a:pt x="49" y="0"/>
                </a:lnTo>
                <a:cubicBezTo>
                  <a:pt x="31" y="7192"/>
                  <a:pt x="15" y="14388"/>
                  <a:pt x="0" y="21580"/>
                </a:cubicBezTo>
                <a:lnTo>
                  <a:pt x="15472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93" name="Freeform 5"/>
          <p:cNvSpPr/>
          <p:nvPr/>
        </p:nvSpPr>
        <p:spPr>
          <a:xfrm>
            <a:off x="-1" y="0"/>
            <a:ext cx="467561" cy="6858000"/>
          </a:xfrm>
          <a:prstGeom prst="rect">
            <a:avLst/>
          </a:prstGeom>
          <a:solidFill>
            <a:srgbClr val="931B1B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94" name="AutoShape 6"/>
          <p:cNvSpPr/>
          <p:nvPr/>
        </p:nvSpPr>
        <p:spPr>
          <a:xfrm>
            <a:off x="1517297" y="1189630"/>
            <a:ext cx="7043707" cy="16880"/>
          </a:xfrm>
          <a:prstGeom prst="line">
            <a:avLst/>
          </a:prstGeom>
          <a:ln w="3175" cap="rnd">
            <a:solidFill>
              <a:schemeClr val="accent1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95" name="AutoShape 7"/>
          <p:cNvSpPr/>
          <p:nvPr/>
        </p:nvSpPr>
        <p:spPr>
          <a:xfrm>
            <a:off x="462783" y="6448575"/>
            <a:ext cx="8485834" cy="29077"/>
          </a:xfrm>
          <a:prstGeom prst="line">
            <a:avLst/>
          </a:prstGeom>
          <a:ln w="3175" cap="rnd">
            <a:solidFill>
              <a:schemeClr val="accent4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96" name="Freeform 9"/>
          <p:cNvSpPr/>
          <p:nvPr/>
        </p:nvSpPr>
        <p:spPr>
          <a:xfrm>
            <a:off x="467544" y="628500"/>
            <a:ext cx="576055" cy="100807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97" name="Freeform 11"/>
          <p:cNvSpPr/>
          <p:nvPr/>
        </p:nvSpPr>
        <p:spPr>
          <a:xfrm>
            <a:off x="467544" y="603852"/>
            <a:ext cx="675442" cy="7920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21600" y="10800"/>
                </a:lnTo>
                <a:lnTo>
                  <a:pt x="108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BF9000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198" name="TextBox 12"/>
          <p:cNvSpPr txBox="1"/>
          <p:nvPr/>
        </p:nvSpPr>
        <p:spPr>
          <a:xfrm>
            <a:off x="1517295" y="577063"/>
            <a:ext cx="7027791" cy="425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857250">
              <a:lnSpc>
                <a:spcPts val="3300"/>
              </a:lnSpc>
              <a:defRPr sz="3000" b="1" spc="48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4. Δομή της εργασίας </a:t>
            </a:r>
          </a:p>
        </p:txBody>
      </p:sp>
      <p:sp>
        <p:nvSpPr>
          <p:cNvPr id="199" name="Freeform 14"/>
          <p:cNvSpPr/>
          <p:nvPr/>
        </p:nvSpPr>
        <p:spPr>
          <a:xfrm>
            <a:off x="891559" y="1822693"/>
            <a:ext cx="3323005" cy="8501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063" y="0"/>
                </a:moveTo>
                <a:lnTo>
                  <a:pt x="0" y="0"/>
                </a:lnTo>
                <a:lnTo>
                  <a:pt x="3537" y="10803"/>
                </a:lnTo>
                <a:lnTo>
                  <a:pt x="0" y="21600"/>
                </a:lnTo>
                <a:lnTo>
                  <a:pt x="18063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7477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00" name="TextBox 15"/>
          <p:cNvSpPr txBox="1"/>
          <p:nvPr/>
        </p:nvSpPr>
        <p:spPr>
          <a:xfrm>
            <a:off x="1388130" y="1789694"/>
            <a:ext cx="2581999" cy="374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857250">
              <a:lnSpc>
                <a:spcPts val="3000"/>
              </a:lnSpc>
              <a:defRPr sz="2200" b="1">
                <a:solidFill>
                  <a:srgbClr val="FFFFFF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Θεωρητικό πλαίσιο</a:t>
            </a:r>
          </a:p>
        </p:txBody>
      </p:sp>
      <p:sp>
        <p:nvSpPr>
          <p:cNvPr id="201" name="Freeform 16"/>
          <p:cNvSpPr/>
          <p:nvPr/>
        </p:nvSpPr>
        <p:spPr>
          <a:xfrm>
            <a:off x="4389823" y="1462173"/>
            <a:ext cx="3304520" cy="1608239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02" name="Freeform 17"/>
          <p:cNvSpPr/>
          <p:nvPr/>
        </p:nvSpPr>
        <p:spPr>
          <a:xfrm>
            <a:off x="4363058" y="4831773"/>
            <a:ext cx="3331285" cy="1621266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03" name="Freeform 18"/>
          <p:cNvSpPr/>
          <p:nvPr/>
        </p:nvSpPr>
        <p:spPr>
          <a:xfrm>
            <a:off x="4389823" y="3124194"/>
            <a:ext cx="3304520" cy="1608239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04" name="Freeform 20"/>
          <p:cNvSpPr/>
          <p:nvPr/>
        </p:nvSpPr>
        <p:spPr>
          <a:xfrm>
            <a:off x="1043608" y="5183826"/>
            <a:ext cx="3018907" cy="8501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063" y="0"/>
                </a:moveTo>
                <a:lnTo>
                  <a:pt x="0" y="0"/>
                </a:lnTo>
                <a:lnTo>
                  <a:pt x="3537" y="10803"/>
                </a:lnTo>
                <a:lnTo>
                  <a:pt x="0" y="21600"/>
                </a:lnTo>
                <a:lnTo>
                  <a:pt x="18063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CC5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05" name="Freeform 22"/>
          <p:cNvSpPr/>
          <p:nvPr/>
        </p:nvSpPr>
        <p:spPr>
          <a:xfrm>
            <a:off x="891559" y="3503260"/>
            <a:ext cx="3161616" cy="8501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063" y="0"/>
                </a:moveTo>
                <a:lnTo>
                  <a:pt x="0" y="0"/>
                </a:lnTo>
                <a:lnTo>
                  <a:pt x="3537" y="10803"/>
                </a:lnTo>
                <a:lnTo>
                  <a:pt x="0" y="21600"/>
                </a:lnTo>
                <a:lnTo>
                  <a:pt x="18063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54C6B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06" name="TextBox 23"/>
          <p:cNvSpPr txBox="1"/>
          <p:nvPr/>
        </p:nvSpPr>
        <p:spPr>
          <a:xfrm>
            <a:off x="1262062" y="3470261"/>
            <a:ext cx="2581999" cy="7676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857250">
              <a:lnSpc>
                <a:spcPts val="3000"/>
              </a:lnSpc>
              <a:defRPr sz="2200" b="1">
                <a:solidFill>
                  <a:srgbClr val="FFFFFF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Εκπαιδευτικό υλικό (Ε.Υ.)</a:t>
            </a:r>
          </a:p>
        </p:txBody>
      </p:sp>
      <p:sp>
        <p:nvSpPr>
          <p:cNvPr id="207" name="TextBox 24"/>
          <p:cNvSpPr txBox="1"/>
          <p:nvPr/>
        </p:nvSpPr>
        <p:spPr>
          <a:xfrm>
            <a:off x="1517295" y="5349577"/>
            <a:ext cx="2581999" cy="374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857250">
              <a:lnSpc>
                <a:spcPts val="3000"/>
              </a:lnSpc>
              <a:defRPr sz="2200" b="1">
                <a:solidFill>
                  <a:srgbClr val="FFFFFF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Αποτίμηση Ε.Υ.</a:t>
            </a:r>
          </a:p>
        </p:txBody>
      </p:sp>
      <p:sp>
        <p:nvSpPr>
          <p:cNvPr id="208" name="TextBox 25"/>
          <p:cNvSpPr txBox="1"/>
          <p:nvPr/>
        </p:nvSpPr>
        <p:spPr>
          <a:xfrm>
            <a:off x="4486676" y="1574015"/>
            <a:ext cx="3084047" cy="12957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326581" lvl="1" indent="-152404" defTabSz="857250">
              <a:lnSpc>
                <a:spcPts val="2000"/>
              </a:lnSpc>
              <a:buSzPct val="100000"/>
              <a:buFont typeface="Arial"/>
              <a:buChar char="•"/>
              <a:defRPr sz="1400" b="1">
                <a:latin typeface="+mj-lt"/>
                <a:ea typeface="+mj-ea"/>
                <a:cs typeface="+mj-cs"/>
                <a:sym typeface="Times New Roman"/>
              </a:defRPr>
            </a:pPr>
            <a:r>
              <a:t>Εξ Αποστάσεως εκπαίδευση</a:t>
            </a:r>
          </a:p>
          <a:p>
            <a:pPr marL="326581" lvl="1" indent="-152404" defTabSz="857250">
              <a:lnSpc>
                <a:spcPts val="2000"/>
              </a:lnSpc>
              <a:buSzPct val="100000"/>
              <a:buFont typeface="Arial"/>
              <a:buChar char="•"/>
              <a:defRPr sz="1400" b="1">
                <a:latin typeface="+mj-lt"/>
                <a:ea typeface="+mj-ea"/>
                <a:cs typeface="+mj-cs"/>
                <a:sym typeface="Times New Roman"/>
              </a:defRPr>
            </a:pPr>
            <a:r>
              <a:t>Εκπαιδευτικό Υλικό στην ΕξΑΕ</a:t>
            </a:r>
          </a:p>
          <a:p>
            <a:pPr marL="326581" lvl="1" indent="-152404" defTabSz="857250">
              <a:lnSpc>
                <a:spcPts val="2000"/>
              </a:lnSpc>
              <a:buSzPct val="100000"/>
              <a:buFont typeface="Arial"/>
              <a:buChar char="•"/>
              <a:defRPr sz="1400" b="1">
                <a:latin typeface="+mj-lt"/>
                <a:ea typeface="+mj-ea"/>
                <a:cs typeface="+mj-cs"/>
                <a:sym typeface="Times New Roman"/>
              </a:defRPr>
            </a:pPr>
            <a:r>
              <a:t>Μαθηματικά προβλήματα, ΤΠΕ, Μεθοδολογία επίλυσης προβλημάτων</a:t>
            </a:r>
          </a:p>
        </p:txBody>
      </p:sp>
      <p:sp>
        <p:nvSpPr>
          <p:cNvPr id="209" name="TextBox 26"/>
          <p:cNvSpPr txBox="1"/>
          <p:nvPr/>
        </p:nvSpPr>
        <p:spPr>
          <a:xfrm>
            <a:off x="4486676" y="3440752"/>
            <a:ext cx="3084047" cy="771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326581" lvl="1" indent="-152404" defTabSz="857250">
              <a:lnSpc>
                <a:spcPts val="2000"/>
              </a:lnSpc>
              <a:buSzPct val="100000"/>
              <a:buFont typeface="Arial"/>
              <a:buChar char="•"/>
              <a:defRPr sz="1400" b="1">
                <a:latin typeface="+mj-lt"/>
                <a:ea typeface="+mj-ea"/>
                <a:cs typeface="+mj-cs"/>
                <a:sym typeface="Times New Roman"/>
              </a:defRPr>
            </a:pPr>
            <a:r>
              <a:t>Σκοπός και στόχοι Ε.Υ.</a:t>
            </a:r>
          </a:p>
          <a:p>
            <a:pPr marL="326581" lvl="1" indent="-152404" defTabSz="857250">
              <a:lnSpc>
                <a:spcPts val="2000"/>
              </a:lnSpc>
              <a:buSzPct val="100000"/>
              <a:buFont typeface="Arial"/>
              <a:buChar char="•"/>
              <a:defRPr sz="1400" b="1">
                <a:latin typeface="+mj-lt"/>
                <a:ea typeface="+mj-ea"/>
                <a:cs typeface="+mj-cs"/>
                <a:sym typeface="Times New Roman"/>
              </a:defRPr>
            </a:pPr>
            <a:r>
              <a:t>Δομή και παρουσίαση Ε.Υ. </a:t>
            </a:r>
          </a:p>
          <a:p>
            <a:pPr marL="326581" lvl="1" indent="-152404" defTabSz="857250">
              <a:lnSpc>
                <a:spcPts val="2000"/>
              </a:lnSpc>
              <a:buSzPct val="100000"/>
              <a:buFont typeface="Arial"/>
              <a:buChar char="•"/>
              <a:defRPr sz="1400" b="1">
                <a:latin typeface="+mj-lt"/>
                <a:ea typeface="+mj-ea"/>
                <a:cs typeface="+mj-cs"/>
                <a:sym typeface="Times New Roman"/>
              </a:defRPr>
            </a:pPr>
            <a:r>
              <a:t>Αρχές σχεδιασμού Ε.Υ.</a:t>
            </a:r>
          </a:p>
        </p:txBody>
      </p:sp>
      <p:sp>
        <p:nvSpPr>
          <p:cNvPr id="210" name="TextBox 27"/>
          <p:cNvSpPr txBox="1"/>
          <p:nvPr/>
        </p:nvSpPr>
        <p:spPr>
          <a:xfrm>
            <a:off x="4486676" y="4821608"/>
            <a:ext cx="3084047" cy="1557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326581" lvl="1" indent="-152404" defTabSz="857250">
              <a:lnSpc>
                <a:spcPts val="2000"/>
              </a:lnSpc>
              <a:buSzPct val="100000"/>
              <a:buFont typeface="Arial"/>
              <a:buChar char="•"/>
              <a:defRPr sz="1400" b="1">
                <a:latin typeface="+mj-lt"/>
                <a:ea typeface="+mj-ea"/>
                <a:cs typeface="+mj-cs"/>
                <a:sym typeface="Times New Roman"/>
              </a:defRPr>
            </a:pPr>
            <a:r>
              <a:t>Μεθοδολογία Έρευνας</a:t>
            </a:r>
          </a:p>
          <a:p>
            <a:pPr marL="326581" lvl="1" indent="-152404" defTabSz="857250">
              <a:lnSpc>
                <a:spcPts val="2000"/>
              </a:lnSpc>
              <a:buSzPct val="100000"/>
              <a:buFont typeface="Arial"/>
              <a:buChar char="•"/>
              <a:defRPr sz="1400" b="1">
                <a:latin typeface="+mj-lt"/>
                <a:ea typeface="+mj-ea"/>
                <a:cs typeface="+mj-cs"/>
                <a:sym typeface="Times New Roman"/>
              </a:defRPr>
            </a:pPr>
            <a:r>
              <a:t>Παρουσίαση και σχολιασμός αποτελεσμάτων</a:t>
            </a:r>
          </a:p>
          <a:p>
            <a:pPr marL="326581" lvl="1" indent="-152404" defTabSz="857250">
              <a:lnSpc>
                <a:spcPts val="2000"/>
              </a:lnSpc>
              <a:buSzPct val="100000"/>
              <a:buFont typeface="Arial"/>
              <a:buChar char="•"/>
              <a:defRPr sz="1400" b="1">
                <a:latin typeface="+mj-lt"/>
                <a:ea typeface="+mj-ea"/>
                <a:cs typeface="+mj-cs"/>
                <a:sym typeface="Times New Roman"/>
              </a:defRPr>
            </a:pPr>
            <a:r>
              <a:t>Συμπεράσματα και περιορισμοί έρευνας</a:t>
            </a:r>
          </a:p>
          <a:p>
            <a:pPr marL="326581" lvl="1" indent="-152404" defTabSz="857250">
              <a:lnSpc>
                <a:spcPts val="2000"/>
              </a:lnSpc>
              <a:buSzPct val="100000"/>
              <a:buFont typeface="Arial"/>
              <a:buChar char="•"/>
              <a:defRPr sz="1400" b="1">
                <a:latin typeface="+mj-lt"/>
                <a:ea typeface="+mj-ea"/>
                <a:cs typeface="+mj-cs"/>
                <a:sym typeface="Times New Roman"/>
              </a:defRPr>
            </a:pPr>
            <a:r>
              <a:t>Προτάσεις για περαιτέρω έρευνα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Freeform 3"/>
          <p:cNvSpPr/>
          <p:nvPr/>
        </p:nvSpPr>
        <p:spPr>
          <a:xfrm>
            <a:off x="163905" y="796625"/>
            <a:ext cx="870356" cy="7817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4" h="21600" extrusionOk="0">
                <a:moveTo>
                  <a:pt x="15472" y="21600"/>
                </a:moveTo>
                <a:cubicBezTo>
                  <a:pt x="15688" y="21600"/>
                  <a:pt x="15832" y="21469"/>
                  <a:pt x="15903" y="21341"/>
                </a:cubicBezTo>
                <a:cubicBezTo>
                  <a:pt x="15903" y="21210"/>
                  <a:pt x="15976" y="21210"/>
                  <a:pt x="15976" y="21210"/>
                </a:cubicBezTo>
                <a:lnTo>
                  <a:pt x="21456" y="11361"/>
                </a:lnTo>
                <a:cubicBezTo>
                  <a:pt x="21600" y="11102"/>
                  <a:pt x="21600" y="10587"/>
                  <a:pt x="21456" y="10197"/>
                </a:cubicBezTo>
                <a:lnTo>
                  <a:pt x="15976" y="476"/>
                </a:lnTo>
                <a:cubicBezTo>
                  <a:pt x="15976" y="345"/>
                  <a:pt x="15903" y="345"/>
                  <a:pt x="15903" y="345"/>
                </a:cubicBezTo>
                <a:cubicBezTo>
                  <a:pt x="15832" y="217"/>
                  <a:pt x="15688" y="89"/>
                  <a:pt x="15472" y="89"/>
                </a:cubicBezTo>
                <a:lnTo>
                  <a:pt x="49" y="0"/>
                </a:lnTo>
                <a:cubicBezTo>
                  <a:pt x="31" y="7192"/>
                  <a:pt x="15" y="14388"/>
                  <a:pt x="0" y="21580"/>
                </a:cubicBezTo>
                <a:lnTo>
                  <a:pt x="15472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13" name="Freeform 5"/>
          <p:cNvSpPr/>
          <p:nvPr/>
        </p:nvSpPr>
        <p:spPr>
          <a:xfrm>
            <a:off x="-1" y="0"/>
            <a:ext cx="467561" cy="6858000"/>
          </a:xfrm>
          <a:prstGeom prst="rect">
            <a:avLst/>
          </a:prstGeom>
          <a:solidFill>
            <a:srgbClr val="931B1B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14" name="AutoShape 6"/>
          <p:cNvSpPr/>
          <p:nvPr/>
        </p:nvSpPr>
        <p:spPr>
          <a:xfrm>
            <a:off x="1517297" y="1189630"/>
            <a:ext cx="7043707" cy="16880"/>
          </a:xfrm>
          <a:prstGeom prst="line">
            <a:avLst/>
          </a:prstGeom>
          <a:ln w="3175" cap="rnd">
            <a:solidFill>
              <a:schemeClr val="accent1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15" name="AutoShape 7"/>
          <p:cNvSpPr/>
          <p:nvPr/>
        </p:nvSpPr>
        <p:spPr>
          <a:xfrm>
            <a:off x="462783" y="6448575"/>
            <a:ext cx="8485834" cy="29077"/>
          </a:xfrm>
          <a:prstGeom prst="line">
            <a:avLst/>
          </a:prstGeom>
          <a:ln w="3175" cap="rnd">
            <a:solidFill>
              <a:schemeClr val="accent4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16" name="Freeform 9"/>
          <p:cNvSpPr/>
          <p:nvPr/>
        </p:nvSpPr>
        <p:spPr>
          <a:xfrm>
            <a:off x="467544" y="628500"/>
            <a:ext cx="576055" cy="100807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17" name="Freeform 11"/>
          <p:cNvSpPr/>
          <p:nvPr/>
        </p:nvSpPr>
        <p:spPr>
          <a:xfrm>
            <a:off x="467544" y="603852"/>
            <a:ext cx="675442" cy="7920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21600" y="10800"/>
                </a:lnTo>
                <a:lnTo>
                  <a:pt x="108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BF9000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18" name="TextBox 12"/>
          <p:cNvSpPr txBox="1"/>
          <p:nvPr/>
        </p:nvSpPr>
        <p:spPr>
          <a:xfrm>
            <a:off x="1517295" y="577063"/>
            <a:ext cx="7027791" cy="425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857250">
              <a:lnSpc>
                <a:spcPts val="3300"/>
              </a:lnSpc>
              <a:defRPr sz="3000" b="1" spc="48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5. Θεωρητικό Πλαίσιο (1/2)</a:t>
            </a:r>
          </a:p>
        </p:txBody>
      </p:sp>
      <p:sp>
        <p:nvSpPr>
          <p:cNvPr id="219" name="Freeform 13"/>
          <p:cNvSpPr/>
          <p:nvPr/>
        </p:nvSpPr>
        <p:spPr>
          <a:xfrm rot="16078330">
            <a:off x="4089869" y="2836290"/>
            <a:ext cx="1001126" cy="3532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20" name="Freeform 14"/>
          <p:cNvSpPr/>
          <p:nvPr/>
        </p:nvSpPr>
        <p:spPr>
          <a:xfrm rot="11386183">
            <a:off x="3035954" y="3475749"/>
            <a:ext cx="1167602" cy="3532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21" name="Freeform 15"/>
          <p:cNvSpPr/>
          <p:nvPr/>
        </p:nvSpPr>
        <p:spPr>
          <a:xfrm rot="20532396">
            <a:off x="5251454" y="3033532"/>
            <a:ext cx="1167603" cy="35320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22" name="Freeform 16"/>
          <p:cNvSpPr/>
          <p:nvPr/>
        </p:nvSpPr>
        <p:spPr>
          <a:xfrm rot="13572997" flipH="1">
            <a:off x="4808240" y="4223764"/>
            <a:ext cx="1167602" cy="3532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23" name="TextBox 17"/>
          <p:cNvSpPr txBox="1"/>
          <p:nvPr/>
        </p:nvSpPr>
        <p:spPr>
          <a:xfrm>
            <a:off x="5348484" y="481749"/>
            <a:ext cx="820696" cy="4401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1700"/>
              </a:lnSpc>
              <a:defRPr sz="1200">
                <a:solidFill>
                  <a:srgbClr val="FFFFFF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RECYCLING</a:t>
            </a:r>
          </a:p>
        </p:txBody>
      </p:sp>
      <p:sp>
        <p:nvSpPr>
          <p:cNvPr id="224" name="TextBox 18"/>
          <p:cNvSpPr txBox="1"/>
          <p:nvPr/>
        </p:nvSpPr>
        <p:spPr>
          <a:xfrm>
            <a:off x="2679139" y="5068562"/>
            <a:ext cx="1260327" cy="3115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1200"/>
              </a:lnSpc>
              <a:defRPr sz="1200">
                <a:solidFill>
                  <a:srgbClr val="FFFFFF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ENVIRONMENTAL EDUCATION</a:t>
            </a:r>
          </a:p>
        </p:txBody>
      </p:sp>
      <p:sp>
        <p:nvSpPr>
          <p:cNvPr id="225" name="TextBox 19"/>
          <p:cNvSpPr txBox="1"/>
          <p:nvPr/>
        </p:nvSpPr>
        <p:spPr>
          <a:xfrm>
            <a:off x="725882" y="3577014"/>
            <a:ext cx="1068123" cy="3115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1200"/>
              </a:lnSpc>
              <a:defRPr sz="1200">
                <a:solidFill>
                  <a:srgbClr val="FFFFFF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GREENHOUSE EFFECT</a:t>
            </a:r>
          </a:p>
        </p:txBody>
      </p:sp>
      <p:sp>
        <p:nvSpPr>
          <p:cNvPr id="226" name="Freeform 20"/>
          <p:cNvSpPr/>
          <p:nvPr/>
        </p:nvSpPr>
        <p:spPr>
          <a:xfrm>
            <a:off x="596897" y="2551140"/>
            <a:ext cx="2551672" cy="1304543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27" name="Freeform 21"/>
          <p:cNvSpPr/>
          <p:nvPr/>
        </p:nvSpPr>
        <p:spPr>
          <a:xfrm rot="6585568">
            <a:off x="3492776" y="4303316"/>
            <a:ext cx="974995" cy="298487"/>
          </a:xfrm>
          <a:prstGeom prst="rect">
            <a:avLst/>
          </a:prstGeom>
          <a:blipFill>
            <a:blip r:embed="rId7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28" name="Freeform 22"/>
          <p:cNvSpPr/>
          <p:nvPr/>
        </p:nvSpPr>
        <p:spPr>
          <a:xfrm>
            <a:off x="3675007" y="3052882"/>
            <a:ext cx="2219254" cy="1134594"/>
          </a:xfrm>
          <a:prstGeom prst="rect">
            <a:avLst/>
          </a:prstGeom>
          <a:blipFill>
            <a:blip r:embed="rId8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29" name="TextBox 23"/>
          <p:cNvSpPr txBox="1"/>
          <p:nvPr/>
        </p:nvSpPr>
        <p:spPr>
          <a:xfrm>
            <a:off x="3564931" y="3273702"/>
            <a:ext cx="2329329" cy="5300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spAutoFit/>
          </a:bodyPr>
          <a:lstStyle>
            <a:lvl1pPr algn="ctr" defTabSz="857250">
              <a:lnSpc>
                <a:spcPts val="4400"/>
              </a:lnSpc>
              <a:defRPr sz="3000" b="1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rPr lang="el-GR"/>
              <a:t>ΕξΑΕ</a:t>
            </a:r>
            <a:endParaRPr/>
          </a:p>
        </p:txBody>
      </p:sp>
      <p:sp>
        <p:nvSpPr>
          <p:cNvPr id="230" name="TextBox 24"/>
          <p:cNvSpPr txBox="1"/>
          <p:nvPr/>
        </p:nvSpPr>
        <p:spPr>
          <a:xfrm>
            <a:off x="755576" y="2872638"/>
            <a:ext cx="2329329" cy="6011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2400"/>
              </a:lnSpc>
              <a:defRPr sz="1600" b="1">
                <a:solidFill>
                  <a:srgbClr val="FFFDF9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Αρχές Ε.Υ. παρούσας εργασίας</a:t>
            </a:r>
          </a:p>
        </p:txBody>
      </p:sp>
      <p:sp>
        <p:nvSpPr>
          <p:cNvPr id="231" name="Freeform 25"/>
          <p:cNvSpPr/>
          <p:nvPr/>
        </p:nvSpPr>
        <p:spPr>
          <a:xfrm>
            <a:off x="3324422" y="1316187"/>
            <a:ext cx="2649575" cy="1190206"/>
          </a:xfrm>
          <a:prstGeom prst="rect">
            <a:avLst/>
          </a:prstGeom>
          <a:blipFill>
            <a:blip r:embed="rId9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32" name="TextBox 26"/>
          <p:cNvSpPr txBox="1"/>
          <p:nvPr/>
        </p:nvSpPr>
        <p:spPr>
          <a:xfrm>
            <a:off x="3484545" y="1608582"/>
            <a:ext cx="2329329" cy="2916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2400"/>
              </a:lnSpc>
              <a:defRPr sz="1600" b="1">
                <a:solidFill>
                  <a:srgbClr val="FFFDF9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Εννοιολογική οριοθέτηση</a:t>
            </a:r>
          </a:p>
        </p:txBody>
      </p:sp>
      <p:sp>
        <p:nvSpPr>
          <p:cNvPr id="233" name="Freeform 27"/>
          <p:cNvSpPr/>
          <p:nvPr/>
        </p:nvSpPr>
        <p:spPr>
          <a:xfrm>
            <a:off x="5670186" y="4783135"/>
            <a:ext cx="2504369" cy="1280358"/>
          </a:xfrm>
          <a:prstGeom prst="rect">
            <a:avLst/>
          </a:prstGeom>
          <a:blipFill>
            <a:blip r:embed="rId10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34" name="Freeform 28"/>
          <p:cNvSpPr/>
          <p:nvPr/>
        </p:nvSpPr>
        <p:spPr>
          <a:xfrm>
            <a:off x="1364854" y="4841305"/>
            <a:ext cx="2628572" cy="1343857"/>
          </a:xfrm>
          <a:prstGeom prst="rect">
            <a:avLst/>
          </a:prstGeom>
          <a:blipFill>
            <a:blip r:embed="rId9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35" name="Freeform 29"/>
          <p:cNvSpPr/>
          <p:nvPr/>
        </p:nvSpPr>
        <p:spPr>
          <a:xfrm>
            <a:off x="6353675" y="2239563"/>
            <a:ext cx="2512170" cy="1284348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36" name="TextBox 30"/>
          <p:cNvSpPr txBox="1"/>
          <p:nvPr/>
        </p:nvSpPr>
        <p:spPr>
          <a:xfrm>
            <a:off x="6445095" y="2560099"/>
            <a:ext cx="2329330" cy="2916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2400"/>
              </a:lnSpc>
              <a:defRPr sz="1600" b="1">
                <a:solidFill>
                  <a:srgbClr val="FFFDF9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Θεωρητικές προσεγγίσεις</a:t>
            </a:r>
          </a:p>
        </p:txBody>
      </p:sp>
      <p:sp>
        <p:nvSpPr>
          <p:cNvPr id="237" name="TextBox 31"/>
          <p:cNvSpPr txBox="1"/>
          <p:nvPr/>
        </p:nvSpPr>
        <p:spPr>
          <a:xfrm>
            <a:off x="5845226" y="4997125"/>
            <a:ext cx="2329329" cy="6011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 defTabSz="857250">
              <a:lnSpc>
                <a:spcPts val="2400"/>
              </a:lnSpc>
              <a:defRPr sz="1600" b="1">
                <a:solidFill>
                  <a:srgbClr val="FFFDF9"/>
                </a:solidFill>
                <a:latin typeface="+mj-lt"/>
                <a:ea typeface="+mj-ea"/>
                <a:cs typeface="+mj-cs"/>
                <a:sym typeface="Times New Roman"/>
              </a:defRPr>
            </a:pPr>
            <a:r>
              <a:t>Σχολική ΕξΑΕ </a:t>
            </a:r>
          </a:p>
          <a:p>
            <a:pPr algn="ctr" defTabSz="857250">
              <a:lnSpc>
                <a:spcPts val="2400"/>
              </a:lnSpc>
              <a:defRPr sz="1600" b="1">
                <a:solidFill>
                  <a:srgbClr val="FFFDF9"/>
                </a:solidFill>
                <a:latin typeface="+mj-lt"/>
                <a:ea typeface="+mj-ea"/>
                <a:cs typeface="+mj-cs"/>
                <a:sym typeface="Times New Roman"/>
              </a:defRPr>
            </a:pPr>
            <a:r>
              <a:t>και ΤΠΕ</a:t>
            </a:r>
          </a:p>
        </p:txBody>
      </p:sp>
      <p:sp>
        <p:nvSpPr>
          <p:cNvPr id="238" name="TextBox 32"/>
          <p:cNvSpPr txBox="1"/>
          <p:nvPr/>
        </p:nvSpPr>
        <p:spPr>
          <a:xfrm>
            <a:off x="1490933" y="5286528"/>
            <a:ext cx="2329329" cy="2916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2400"/>
              </a:lnSpc>
              <a:defRPr sz="1600" b="1">
                <a:solidFill>
                  <a:srgbClr val="FFFDF9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Ε.Υ. στην ΕξΑΕ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ll dir="d"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Freeform 3"/>
          <p:cNvSpPr/>
          <p:nvPr/>
        </p:nvSpPr>
        <p:spPr>
          <a:xfrm>
            <a:off x="163905" y="796625"/>
            <a:ext cx="870356" cy="7817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4" h="21600" extrusionOk="0">
                <a:moveTo>
                  <a:pt x="15472" y="21600"/>
                </a:moveTo>
                <a:cubicBezTo>
                  <a:pt x="15688" y="21600"/>
                  <a:pt x="15832" y="21469"/>
                  <a:pt x="15903" y="21341"/>
                </a:cubicBezTo>
                <a:cubicBezTo>
                  <a:pt x="15903" y="21210"/>
                  <a:pt x="15976" y="21210"/>
                  <a:pt x="15976" y="21210"/>
                </a:cubicBezTo>
                <a:lnTo>
                  <a:pt x="21456" y="11361"/>
                </a:lnTo>
                <a:cubicBezTo>
                  <a:pt x="21600" y="11102"/>
                  <a:pt x="21600" y="10587"/>
                  <a:pt x="21456" y="10197"/>
                </a:cubicBezTo>
                <a:lnTo>
                  <a:pt x="15976" y="476"/>
                </a:lnTo>
                <a:cubicBezTo>
                  <a:pt x="15976" y="345"/>
                  <a:pt x="15903" y="345"/>
                  <a:pt x="15903" y="345"/>
                </a:cubicBezTo>
                <a:cubicBezTo>
                  <a:pt x="15832" y="217"/>
                  <a:pt x="15688" y="89"/>
                  <a:pt x="15472" y="89"/>
                </a:cubicBezTo>
                <a:lnTo>
                  <a:pt x="49" y="0"/>
                </a:lnTo>
                <a:cubicBezTo>
                  <a:pt x="31" y="7192"/>
                  <a:pt x="15" y="14388"/>
                  <a:pt x="0" y="21580"/>
                </a:cubicBezTo>
                <a:lnTo>
                  <a:pt x="15472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41" name="Freeform 5"/>
          <p:cNvSpPr/>
          <p:nvPr/>
        </p:nvSpPr>
        <p:spPr>
          <a:xfrm>
            <a:off x="-1" y="0"/>
            <a:ext cx="467561" cy="6858000"/>
          </a:xfrm>
          <a:prstGeom prst="rect">
            <a:avLst/>
          </a:prstGeom>
          <a:solidFill>
            <a:srgbClr val="931B1B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42" name="AutoShape 6"/>
          <p:cNvSpPr/>
          <p:nvPr/>
        </p:nvSpPr>
        <p:spPr>
          <a:xfrm>
            <a:off x="1517297" y="1189630"/>
            <a:ext cx="7043707" cy="16880"/>
          </a:xfrm>
          <a:prstGeom prst="line">
            <a:avLst/>
          </a:prstGeom>
          <a:ln w="3175" cap="rnd">
            <a:solidFill>
              <a:schemeClr val="accent1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43" name="AutoShape 7"/>
          <p:cNvSpPr/>
          <p:nvPr/>
        </p:nvSpPr>
        <p:spPr>
          <a:xfrm>
            <a:off x="462783" y="6448575"/>
            <a:ext cx="8485834" cy="29077"/>
          </a:xfrm>
          <a:prstGeom prst="line">
            <a:avLst/>
          </a:prstGeom>
          <a:ln w="3175" cap="rnd">
            <a:solidFill>
              <a:schemeClr val="accent4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44" name="Freeform 9"/>
          <p:cNvSpPr/>
          <p:nvPr/>
        </p:nvSpPr>
        <p:spPr>
          <a:xfrm>
            <a:off x="467544" y="628500"/>
            <a:ext cx="576055" cy="100807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45" name="Freeform 11"/>
          <p:cNvSpPr/>
          <p:nvPr/>
        </p:nvSpPr>
        <p:spPr>
          <a:xfrm>
            <a:off x="467544" y="603852"/>
            <a:ext cx="675442" cy="7920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21600" y="10800"/>
                </a:lnTo>
                <a:lnTo>
                  <a:pt x="108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BF9000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46" name="TextBox 12"/>
          <p:cNvSpPr txBox="1"/>
          <p:nvPr/>
        </p:nvSpPr>
        <p:spPr>
          <a:xfrm>
            <a:off x="1533212" y="577063"/>
            <a:ext cx="7027791" cy="425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857250">
              <a:lnSpc>
                <a:spcPts val="3300"/>
              </a:lnSpc>
              <a:defRPr sz="3000" b="1" spc="48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5. Θεωρητικό Πλαίσιο (2/2)</a:t>
            </a:r>
          </a:p>
        </p:txBody>
      </p:sp>
      <p:sp>
        <p:nvSpPr>
          <p:cNvPr id="247" name="Freeform 13"/>
          <p:cNvSpPr/>
          <p:nvPr/>
        </p:nvSpPr>
        <p:spPr>
          <a:xfrm rot="4872158">
            <a:off x="3880500" y="3054513"/>
            <a:ext cx="1421329" cy="429953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48" name="Freeform 14"/>
          <p:cNvSpPr/>
          <p:nvPr/>
        </p:nvSpPr>
        <p:spPr>
          <a:xfrm rot="13572997" flipH="1">
            <a:off x="5504473" y="3221812"/>
            <a:ext cx="1369843" cy="414377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49" name="Freeform 15"/>
          <p:cNvSpPr/>
          <p:nvPr/>
        </p:nvSpPr>
        <p:spPr>
          <a:xfrm rot="6585568">
            <a:off x="2532564" y="3261533"/>
            <a:ext cx="1279740" cy="391782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50" name="Freeform 16"/>
          <p:cNvSpPr/>
          <p:nvPr/>
        </p:nvSpPr>
        <p:spPr>
          <a:xfrm>
            <a:off x="2938281" y="1372826"/>
            <a:ext cx="3362778" cy="171922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51" name="TextBox 17"/>
          <p:cNvSpPr txBox="1"/>
          <p:nvPr/>
        </p:nvSpPr>
        <p:spPr>
          <a:xfrm>
            <a:off x="3095114" y="1942869"/>
            <a:ext cx="2989961" cy="5742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spAutoFit/>
          </a:bodyPr>
          <a:lstStyle>
            <a:lvl1pPr algn="ctr" defTabSz="857250">
              <a:lnSpc>
                <a:spcPts val="2300"/>
              </a:lnSpc>
              <a:defRPr sz="1400" b="1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rPr sz="1600" dirty="0"/>
              <a:t>Μα</a:t>
            </a:r>
            <a:r>
              <a:rPr sz="1600" err="1"/>
              <a:t>θημ</a:t>
            </a:r>
            <a:r>
              <a:rPr sz="1600" dirty="0"/>
              <a:t>α</a:t>
            </a:r>
            <a:r>
              <a:rPr sz="1600" err="1"/>
              <a:t>τικά</a:t>
            </a:r>
            <a:r>
              <a:rPr sz="1600" dirty="0"/>
              <a:t>, ΤΠΕ, Επ</a:t>
            </a:r>
            <a:r>
              <a:rPr sz="1600" err="1"/>
              <a:t>ίλυση</a:t>
            </a:r>
            <a:r>
              <a:rPr sz="1600" dirty="0"/>
              <a:t> μα</a:t>
            </a:r>
            <a:r>
              <a:rPr sz="1600" err="1"/>
              <a:t>θημ</a:t>
            </a:r>
            <a:r>
              <a:rPr sz="1600" dirty="0"/>
              <a:t>α</a:t>
            </a:r>
            <a:r>
              <a:rPr sz="1600" err="1"/>
              <a:t>τικών</a:t>
            </a:r>
            <a:r>
              <a:rPr sz="1600" dirty="0"/>
              <a:t> π</a:t>
            </a:r>
            <a:r>
              <a:rPr sz="1600" err="1"/>
              <a:t>ρο</a:t>
            </a:r>
            <a:r>
              <a:rPr sz="1600" dirty="0"/>
              <a:t>β</a:t>
            </a:r>
            <a:r>
              <a:rPr sz="1600" err="1"/>
              <a:t>λημάτων</a:t>
            </a:r>
            <a:endParaRPr lang="el-GR" sz="1600" err="1"/>
          </a:p>
        </p:txBody>
      </p:sp>
      <p:sp>
        <p:nvSpPr>
          <p:cNvPr id="252" name="Freeform 18"/>
          <p:cNvSpPr/>
          <p:nvPr/>
        </p:nvSpPr>
        <p:spPr>
          <a:xfrm>
            <a:off x="685799" y="4113243"/>
            <a:ext cx="2613047" cy="1335920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53" name="TextBox 19"/>
          <p:cNvSpPr txBox="1"/>
          <p:nvPr/>
        </p:nvSpPr>
        <p:spPr>
          <a:xfrm>
            <a:off x="827658" y="4359590"/>
            <a:ext cx="2329329" cy="6011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2400"/>
              </a:lnSpc>
              <a:defRPr sz="1600" b="1">
                <a:solidFill>
                  <a:srgbClr val="FFFDF9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Πρόγραμμα σπουδών στο δημοτικό Π.Ι.</a:t>
            </a:r>
          </a:p>
        </p:txBody>
      </p:sp>
      <p:sp>
        <p:nvSpPr>
          <p:cNvPr id="254" name="Freeform 20"/>
          <p:cNvSpPr/>
          <p:nvPr/>
        </p:nvSpPr>
        <p:spPr>
          <a:xfrm>
            <a:off x="6008596" y="4146044"/>
            <a:ext cx="2690925" cy="1375736"/>
          </a:xfrm>
          <a:prstGeom prst="rect">
            <a:avLst/>
          </a:prstGeom>
          <a:blipFill>
            <a:blip r:embed="rId7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55" name="Freeform 21"/>
          <p:cNvSpPr/>
          <p:nvPr/>
        </p:nvSpPr>
        <p:spPr>
          <a:xfrm>
            <a:off x="3263335" y="4091456"/>
            <a:ext cx="2655660" cy="1357707"/>
          </a:xfrm>
          <a:prstGeom prst="rect">
            <a:avLst/>
          </a:prstGeom>
          <a:blipFill>
            <a:blip r:embed="rId8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56" name="TextBox 22"/>
          <p:cNvSpPr txBox="1"/>
          <p:nvPr/>
        </p:nvSpPr>
        <p:spPr>
          <a:xfrm>
            <a:off x="3548779" y="4359590"/>
            <a:ext cx="2329330" cy="6011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2400"/>
              </a:lnSpc>
              <a:defRPr sz="1600" b="1">
                <a:solidFill>
                  <a:srgbClr val="FFFDF9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ΤΠΕ και διδασκαλία μαθηματικών</a:t>
            </a:r>
          </a:p>
        </p:txBody>
      </p:sp>
      <p:sp>
        <p:nvSpPr>
          <p:cNvPr id="257" name="TextBox 23"/>
          <p:cNvSpPr txBox="1"/>
          <p:nvPr/>
        </p:nvSpPr>
        <p:spPr>
          <a:xfrm>
            <a:off x="6189394" y="4328926"/>
            <a:ext cx="2329330" cy="6011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2400"/>
              </a:lnSpc>
              <a:defRPr sz="1600" b="1">
                <a:solidFill>
                  <a:srgbClr val="FFFDF9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Μεθοδολογία επίλυσης προβλημάτων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ll dir="d"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Freeform 3"/>
          <p:cNvSpPr/>
          <p:nvPr/>
        </p:nvSpPr>
        <p:spPr>
          <a:xfrm>
            <a:off x="163905" y="796625"/>
            <a:ext cx="870356" cy="7817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4" h="21600" extrusionOk="0">
                <a:moveTo>
                  <a:pt x="15472" y="21600"/>
                </a:moveTo>
                <a:cubicBezTo>
                  <a:pt x="15688" y="21600"/>
                  <a:pt x="15832" y="21469"/>
                  <a:pt x="15903" y="21341"/>
                </a:cubicBezTo>
                <a:cubicBezTo>
                  <a:pt x="15903" y="21210"/>
                  <a:pt x="15976" y="21210"/>
                  <a:pt x="15976" y="21210"/>
                </a:cubicBezTo>
                <a:lnTo>
                  <a:pt x="21456" y="11361"/>
                </a:lnTo>
                <a:cubicBezTo>
                  <a:pt x="21600" y="11102"/>
                  <a:pt x="21600" y="10587"/>
                  <a:pt x="21456" y="10197"/>
                </a:cubicBezTo>
                <a:lnTo>
                  <a:pt x="15976" y="476"/>
                </a:lnTo>
                <a:cubicBezTo>
                  <a:pt x="15976" y="345"/>
                  <a:pt x="15903" y="345"/>
                  <a:pt x="15903" y="345"/>
                </a:cubicBezTo>
                <a:cubicBezTo>
                  <a:pt x="15832" y="217"/>
                  <a:pt x="15688" y="89"/>
                  <a:pt x="15472" y="89"/>
                </a:cubicBezTo>
                <a:lnTo>
                  <a:pt x="49" y="0"/>
                </a:lnTo>
                <a:cubicBezTo>
                  <a:pt x="31" y="7192"/>
                  <a:pt x="15" y="14388"/>
                  <a:pt x="0" y="21580"/>
                </a:cubicBezTo>
                <a:lnTo>
                  <a:pt x="15472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60" name="Freeform 5"/>
          <p:cNvSpPr/>
          <p:nvPr/>
        </p:nvSpPr>
        <p:spPr>
          <a:xfrm>
            <a:off x="-1" y="0"/>
            <a:ext cx="467561" cy="6858000"/>
          </a:xfrm>
          <a:prstGeom prst="rect">
            <a:avLst/>
          </a:prstGeom>
          <a:solidFill>
            <a:srgbClr val="931B1B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61" name="AutoShape 6"/>
          <p:cNvSpPr/>
          <p:nvPr/>
        </p:nvSpPr>
        <p:spPr>
          <a:xfrm>
            <a:off x="1517297" y="1189630"/>
            <a:ext cx="7043707" cy="16880"/>
          </a:xfrm>
          <a:prstGeom prst="line">
            <a:avLst/>
          </a:prstGeom>
          <a:ln w="3175" cap="rnd">
            <a:solidFill>
              <a:schemeClr val="accent1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62" name="AutoShape 7"/>
          <p:cNvSpPr/>
          <p:nvPr/>
        </p:nvSpPr>
        <p:spPr>
          <a:xfrm>
            <a:off x="462783" y="6448575"/>
            <a:ext cx="8485834" cy="29077"/>
          </a:xfrm>
          <a:prstGeom prst="line">
            <a:avLst/>
          </a:prstGeom>
          <a:ln w="3175" cap="rnd">
            <a:solidFill>
              <a:schemeClr val="accent4"/>
            </a:solidFill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63" name="Freeform 9"/>
          <p:cNvSpPr/>
          <p:nvPr/>
        </p:nvSpPr>
        <p:spPr>
          <a:xfrm>
            <a:off x="467544" y="628500"/>
            <a:ext cx="576055" cy="100807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64" name="Freeform 11"/>
          <p:cNvSpPr/>
          <p:nvPr/>
        </p:nvSpPr>
        <p:spPr>
          <a:xfrm>
            <a:off x="467544" y="603852"/>
            <a:ext cx="675442" cy="7920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21600" y="10800"/>
                </a:lnTo>
                <a:lnTo>
                  <a:pt x="108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BF9000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65" name="Freeform 13"/>
          <p:cNvSpPr/>
          <p:nvPr/>
        </p:nvSpPr>
        <p:spPr>
          <a:xfrm>
            <a:off x="1482469" y="1266307"/>
            <a:ext cx="2701979" cy="8209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988" y="0"/>
                </a:moveTo>
                <a:lnTo>
                  <a:pt x="0" y="0"/>
                </a:lnTo>
                <a:lnTo>
                  <a:pt x="3612" y="10803"/>
                </a:lnTo>
                <a:lnTo>
                  <a:pt x="0" y="21600"/>
                </a:lnTo>
                <a:lnTo>
                  <a:pt x="17988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4CB8B4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66" name="Freeform 14"/>
          <p:cNvSpPr/>
          <p:nvPr/>
        </p:nvSpPr>
        <p:spPr>
          <a:xfrm>
            <a:off x="1342092" y="2283717"/>
            <a:ext cx="6875597" cy="3346206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67" name="TextBox 15"/>
          <p:cNvSpPr txBox="1"/>
          <p:nvPr/>
        </p:nvSpPr>
        <p:spPr>
          <a:xfrm>
            <a:off x="1681559" y="2214914"/>
            <a:ext cx="6196662" cy="28336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3700"/>
              </a:lnSpc>
              <a:defRPr sz="2600" b="1">
                <a:solidFill>
                  <a:srgbClr val="4CB8B4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Σκοπός του Ε.Υ. είναι οι μαθητές και οι μαθήτριες της Γ’ τάξης να βελτιώσουν τις ικανότητες επίλυσης μαθηματικών προβλημάτων και να αποκτήσουν αυτοπεποίθηση ως προς την αντιμετώπισή τους.</a:t>
            </a:r>
          </a:p>
        </p:txBody>
      </p:sp>
      <p:sp>
        <p:nvSpPr>
          <p:cNvPr id="268" name="Freeform 17"/>
          <p:cNvSpPr/>
          <p:nvPr/>
        </p:nvSpPr>
        <p:spPr>
          <a:xfrm>
            <a:off x="1007228" y="2465325"/>
            <a:ext cx="669728" cy="5327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995" y="0"/>
                </a:moveTo>
                <a:lnTo>
                  <a:pt x="0" y="0"/>
                </a:lnTo>
                <a:lnTo>
                  <a:pt x="9605" y="10803"/>
                </a:lnTo>
                <a:lnTo>
                  <a:pt x="0" y="21600"/>
                </a:lnTo>
                <a:lnTo>
                  <a:pt x="11995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FFCC58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69" name="Freeform 19"/>
          <p:cNvSpPr/>
          <p:nvPr/>
        </p:nvSpPr>
        <p:spPr>
          <a:xfrm>
            <a:off x="706597" y="2087264"/>
            <a:ext cx="674021" cy="5392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89" y="0"/>
                </a:moveTo>
                <a:lnTo>
                  <a:pt x="0" y="0"/>
                </a:lnTo>
                <a:lnTo>
                  <a:pt x="9511" y="10803"/>
                </a:lnTo>
                <a:lnTo>
                  <a:pt x="0" y="21600"/>
                </a:lnTo>
                <a:lnTo>
                  <a:pt x="12089" y="21600"/>
                </a:lnTo>
                <a:lnTo>
                  <a:pt x="21600" y="10803"/>
                </a:lnTo>
                <a:close/>
              </a:path>
            </a:pathLst>
          </a:custGeom>
          <a:solidFill>
            <a:srgbClr val="4CB8B4"/>
          </a:solidFill>
          <a:ln w="12700">
            <a:miter lim="400000"/>
          </a:ln>
        </p:spPr>
        <p:txBody>
          <a:bodyPr lIns="42862" tIns="42862" rIns="42862" bIns="42862"/>
          <a:lstStyle/>
          <a:p>
            <a:pPr defTabSz="857250">
              <a:defRPr sz="1600"/>
            </a:pPr>
            <a:endParaRPr/>
          </a:p>
        </p:txBody>
      </p:sp>
      <p:sp>
        <p:nvSpPr>
          <p:cNvPr id="270" name="TextBox 20"/>
          <p:cNvSpPr txBox="1"/>
          <p:nvPr/>
        </p:nvSpPr>
        <p:spPr>
          <a:xfrm>
            <a:off x="1342092" y="1295201"/>
            <a:ext cx="2701979" cy="5015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4100"/>
              </a:lnSpc>
              <a:defRPr sz="3000" b="1">
                <a:solidFill>
                  <a:srgbClr val="FFFFFF"/>
                </a:solidFill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Σκοπός</a:t>
            </a:r>
          </a:p>
        </p:txBody>
      </p:sp>
      <p:sp>
        <p:nvSpPr>
          <p:cNvPr id="271" name="TextBox 21"/>
          <p:cNvSpPr txBox="1"/>
          <p:nvPr/>
        </p:nvSpPr>
        <p:spPr>
          <a:xfrm>
            <a:off x="1342092" y="512415"/>
            <a:ext cx="7397947" cy="5015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857250">
              <a:lnSpc>
                <a:spcPts val="4100"/>
              </a:lnSpc>
              <a:defRPr sz="3000" b="1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r>
              <a:t>6. Παραγόμενο εκπαιδευτικό υλικό 1/4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Θέμα του Office">
  <a:themeElements>
    <a:clrScheme name="Θέμα του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Θέμα του Office">
      <a:majorFont>
        <a:latin typeface="Times New Roman"/>
        <a:ea typeface="Times New Roman"/>
        <a:cs typeface="Times New Roman"/>
      </a:majorFont>
      <a:minorFont>
        <a:latin typeface="Helvetica"/>
        <a:ea typeface="Helvetica"/>
        <a:cs typeface="Helvetica"/>
      </a:minorFont>
    </a:fontScheme>
    <a:fmtScheme name="Θέμα του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Θέμα του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Θέμα του Office">
      <a:majorFont>
        <a:latin typeface="Times New Roman"/>
        <a:ea typeface="Times New Roman"/>
        <a:cs typeface="Times New Roman"/>
      </a:majorFont>
      <a:minorFont>
        <a:latin typeface="Helvetica"/>
        <a:ea typeface="Helvetica"/>
        <a:cs typeface="Helvetica"/>
      </a:minorFont>
    </a:fontScheme>
    <a:fmtScheme name="Θέμα του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Προβολή στην οθόνη (4:3)</PresentationFormat>
  <Slides>21</Slides>
  <Notes>0</Notes>
  <HiddenSlides>0</HiddenSlide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21</vt:i4>
      </vt:variant>
    </vt:vector>
  </HeadingPairs>
  <TitlesOfParts>
    <vt:vector size="22" baseType="lpstr">
      <vt:lpstr>Θέμα του Office</vt:lpstr>
      <vt:lpstr>“Σχεδιασμός, Ανάπτυξη και Αποτίμηση Εκπαιδευτικού Υλικού με τη Μέθοδο της Εξ Αποστάσεως Εκπαίδευσης στη Μεθοδολογία Επίλυσης Μαθηματικών Προβλημάτων για μαθητές και μαθήτριες Γ΄Δημοτικού”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57</cp:revision>
  <dcterms:modified xsi:type="dcterms:W3CDTF">2024-11-28T19:38:28Z</dcterms:modified>
</cp:coreProperties>
</file>