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0"/>
  </p:notesMasterIdLst>
  <p:sldIdLst>
    <p:sldId id="1482" r:id="rId2"/>
    <p:sldId id="2013" r:id="rId3"/>
    <p:sldId id="2021" r:id="rId4"/>
    <p:sldId id="2014" r:id="rId5"/>
    <p:sldId id="2024" r:id="rId6"/>
    <p:sldId id="2020" r:id="rId7"/>
    <p:sldId id="2012" r:id="rId8"/>
    <p:sldId id="2026" r:id="rId9"/>
    <p:sldId id="2016" r:id="rId10"/>
    <p:sldId id="2028" r:id="rId11"/>
    <p:sldId id="2029" r:id="rId12"/>
    <p:sldId id="2042" r:id="rId13"/>
    <p:sldId id="2047" r:id="rId14"/>
    <p:sldId id="2015" r:id="rId15"/>
    <p:sldId id="2043" r:id="rId16"/>
    <p:sldId id="2048" r:id="rId17"/>
    <p:sldId id="2051" r:id="rId18"/>
    <p:sldId id="2053" r:id="rId19"/>
    <p:sldId id="2052" r:id="rId20"/>
    <p:sldId id="2054" r:id="rId21"/>
    <p:sldId id="2032" r:id="rId22"/>
    <p:sldId id="2059" r:id="rId23"/>
    <p:sldId id="2055" r:id="rId24"/>
    <p:sldId id="2060" r:id="rId25"/>
    <p:sldId id="2056" r:id="rId26"/>
    <p:sldId id="2061" r:id="rId27"/>
    <p:sldId id="2046" r:id="rId28"/>
    <p:sldId id="2058" r:id="rId29"/>
    <p:sldId id="2057" r:id="rId30"/>
    <p:sldId id="2034" r:id="rId31"/>
    <p:sldId id="2062" r:id="rId32"/>
    <p:sldId id="2063" r:id="rId33"/>
    <p:sldId id="2064" r:id="rId34"/>
    <p:sldId id="2065" r:id="rId35"/>
    <p:sldId id="2036" r:id="rId36"/>
    <p:sldId id="2037" r:id="rId37"/>
    <p:sldId id="2023" r:id="rId38"/>
    <p:sldId id="2019" r:id="rId39"/>
  </p:sldIdLst>
  <p:sldSz cx="9144000" cy="5143500" type="screen16x9"/>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931B1B"/>
    <a:srgbClr val="FFFF15"/>
    <a:srgbClr val="EDBE9B"/>
    <a:srgbClr val="FFFFCC"/>
    <a:srgbClr val="FFAD5B"/>
    <a:srgbClr val="FFA54B"/>
    <a:srgbClr val="ADDB7B"/>
    <a:srgbClr val="F4F694"/>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21E1C7-0262-D368-29A4-02CF9910EC2E}" v="2" dt="2024-08-30T21:37:46.528"/>
  </p1510:revLst>
</p1510:revInfo>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97816" autoAdjust="0"/>
  </p:normalViewPr>
  <p:slideViewPr>
    <p:cSldViewPr>
      <p:cViewPr varScale="1">
        <p:scale>
          <a:sx n="141" d="100"/>
          <a:sy n="141" d="100"/>
        </p:scale>
        <p:origin x="432" y="114"/>
      </p:cViewPr>
      <p:guideLst>
        <p:guide orient="horz" pos="162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dgm:t>
        <a:bodyPr/>
        <a:lstStyle/>
        <a:p>
          <a:pPr algn="ctr"/>
          <a:r>
            <a:rPr lang="el-GR" i="1" dirty="0"/>
            <a:t>Σχεδιασμός, υλοποίηση και αποτίμηση εκπαιδευτικού υλικού σχεδιασμένο με τις αρχές και τη μεθοδολογία της Εξ Αποστάσεως Εκπαίδευσης με θέμα την «</a:t>
          </a:r>
          <a:r>
            <a:rPr lang="el-GR" b="0" i="1" dirty="0"/>
            <a:t>Εισαγωγή στη Θεωρία των Αλγορίθμων και τον Κόσμο του Προγραμματισμού», για μαθητές Γυμνασίου.</a:t>
          </a:r>
          <a:endParaRPr lang="el-GR"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pt>
    <dgm:pt modelId="{1F0B0E26-9C0D-460D-86D4-CE77F31564F6}" type="pres">
      <dgm:prSet presAssocID="{23DCDBC7-23A5-40D6-B3D3-604DAB5E46C3}" presName="parentText" presStyleLbl="node1" presStyleIdx="0" presStyleCnt="1" custLinFactNeighborX="2792" custLinFactNeighborY="-5277">
        <dgm:presLayoutVars>
          <dgm:chMax val="0"/>
          <dgm:bulletEnabled val="1"/>
        </dgm:presLayoutVars>
      </dgm:prSet>
      <dgm:spPr/>
    </dgm:pt>
  </dgm:ptLst>
  <dgm:cxnLst>
    <dgm:cxn modelId="{2076C547-7951-41D9-BB00-CA25E3B9A508}" type="presOf" srcId="{4270256D-F23E-4CA2-84F7-87D9ED9473CA}" destId="{3AEC3421-2381-46C9-AC1C-24FFBC4525C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4A551679-1CB5-4B75-AC73-24B7DB85659F}" type="presOf" srcId="{23DCDBC7-23A5-40D6-B3D3-604DAB5E46C3}" destId="{1F0B0E26-9C0D-460D-86D4-CE77F31564F6}" srcOrd="0" destOrd="0" presId="urn:microsoft.com/office/officeart/2005/8/layout/vList2"/>
    <dgm:cxn modelId="{1DBD0239-C6B6-4B1C-8081-82E91D3E7D52}"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7B339F-9FEE-4F76-B8B3-C280A3EBAEDE}"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n-GB"/>
        </a:p>
      </dgm:t>
    </dgm:pt>
    <dgm:pt modelId="{6CF7AF40-68FC-4A23-906F-4FDFB1287BCD}">
      <dgm:prSet phldrT="[Κείμενο]" custT="1"/>
      <dgm:spPr>
        <a:scene3d>
          <a:camera prst="orthographicFront"/>
          <a:lightRig rig="threePt" dir="t"/>
        </a:scene3d>
        <a:sp3d>
          <a:bevelT prst="angle"/>
        </a:sp3d>
      </dgm:spPr>
      <dgm:t>
        <a:bodyPr tIns="324000" anchor="t" anchorCtr="0"/>
        <a:lstStyle/>
        <a:p>
          <a:r>
            <a:rPr lang="el-GR" sz="1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D388D6A6-C69E-481B-9E0B-366F5D7DF4B6}" type="parTrans" cxnId="{3EE3DFAE-0FD5-45B2-93EB-E041ABCBD06A}">
      <dgm:prSet/>
      <dgm:spPr/>
      <dgm:t>
        <a:bodyPr/>
        <a:lstStyle/>
        <a:p>
          <a:endParaRPr lang="en-GB" sz="1800"/>
        </a:p>
      </dgm:t>
    </dgm:pt>
    <dgm:pt modelId="{E1890474-4F16-4156-B464-E2332C9D9CED}" type="sibTrans" cxnId="{3EE3DFAE-0FD5-45B2-93EB-E041ABCBD06A}">
      <dgm:prSet/>
      <dgm:spPr/>
      <dgm:t>
        <a:bodyPr/>
        <a:lstStyle/>
        <a:p>
          <a:endParaRPr lang="en-GB" sz="1800"/>
        </a:p>
      </dgm:t>
    </dgm:pt>
    <dgm:pt modelId="{440C6B91-8A5F-40D1-9C1D-24213F8B6103}">
      <dgm:prSet phldrT="[Κείμενο]" custT="1"/>
      <dgm:spPr>
        <a:scene3d>
          <a:camera prst="orthographicFront"/>
          <a:lightRig rig="threePt" dir="t"/>
        </a:scene3d>
        <a:sp3d>
          <a:bevelT prst="angle"/>
        </a:sp3d>
      </dgm:spPr>
      <dgm:t>
        <a:bodyPr tIns="324000" anchor="t" anchorCtr="0"/>
        <a:lstStyle/>
        <a:p>
          <a:r>
            <a:rPr lang="el-GR" sz="18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D5D13797-87E1-4BBE-9758-19679A309DA9}" type="sibTrans" cxnId="{1B02AFB1-0D12-4F27-8DCC-5C17F5F7DB68}">
      <dgm:prSet/>
      <dgm:spPr/>
      <dgm:t>
        <a:bodyPr/>
        <a:lstStyle/>
        <a:p>
          <a:endParaRPr lang="en-GB" sz="1800"/>
        </a:p>
      </dgm:t>
    </dgm:pt>
    <dgm:pt modelId="{11EF64C8-87AD-4021-AD19-107206D98EA4}" type="parTrans" cxnId="{1B02AFB1-0D12-4F27-8DCC-5C17F5F7DB68}">
      <dgm:prSet/>
      <dgm:spPr/>
      <dgm:t>
        <a:bodyPr/>
        <a:lstStyle/>
        <a:p>
          <a:endParaRPr lang="en-GB" sz="1800"/>
        </a:p>
      </dgm:t>
    </dgm:pt>
    <dgm:pt modelId="{655C812F-9170-43D9-BAF1-E56AF5FA0A9A}" type="pres">
      <dgm:prSet presAssocID="{607B339F-9FEE-4F76-B8B3-C280A3EBAEDE}" presName="Name0" presStyleCnt="0">
        <dgm:presLayoutVars>
          <dgm:dir/>
          <dgm:resizeHandles val="exact"/>
        </dgm:presLayoutVars>
      </dgm:prSet>
      <dgm:spPr/>
    </dgm:pt>
    <dgm:pt modelId="{73DAC0F4-491C-4A69-AFC1-6CD5E8558E6E}" type="pres">
      <dgm:prSet presAssocID="{6CF7AF40-68FC-4A23-906F-4FDFB1287BCD}" presName="node" presStyleLbl="node1" presStyleIdx="0" presStyleCnt="2" custScaleX="83104" custLinFactNeighborX="-10599" custLinFactNeighborY="-5457">
        <dgm:presLayoutVars>
          <dgm:bulletEnabled val="1"/>
        </dgm:presLayoutVars>
      </dgm:prSet>
      <dgm:spPr>
        <a:prstGeom prst="flowChartAlternateProcess">
          <a:avLst/>
        </a:prstGeom>
      </dgm:spPr>
    </dgm:pt>
    <dgm:pt modelId="{71DA27C6-6E3A-4AB3-A856-5EF1494E0187}" type="pres">
      <dgm:prSet presAssocID="{E1890474-4F16-4156-B464-E2332C9D9CED}" presName="sibTrans" presStyleCnt="0"/>
      <dgm:spPr>
        <a:scene3d>
          <a:camera prst="orthographicFront"/>
          <a:lightRig rig="threePt" dir="t"/>
        </a:scene3d>
        <a:sp3d>
          <a:bevelT prst="angle"/>
        </a:sp3d>
      </dgm:spPr>
    </dgm:pt>
    <dgm:pt modelId="{7051E64A-D17B-4EB1-A3AC-753A44668CC4}" type="pres">
      <dgm:prSet presAssocID="{440C6B91-8A5F-40D1-9C1D-24213F8B6103}" presName="node" presStyleLbl="node1" presStyleIdx="1" presStyleCnt="2" custScaleX="86677" custLinFactNeighborX="4728" custLinFactNeighborY="-5412">
        <dgm:presLayoutVars>
          <dgm:bulletEnabled val="1"/>
        </dgm:presLayoutVars>
      </dgm:prSet>
      <dgm:spPr>
        <a:prstGeom prst="flowChartAlternateProcess">
          <a:avLst/>
        </a:prstGeom>
      </dgm:spPr>
    </dgm:pt>
  </dgm:ptLst>
  <dgm:cxnLst>
    <dgm:cxn modelId="{292ED23B-59ED-4E2C-8206-15AA00B0BF9D}" type="presOf" srcId="{607B339F-9FEE-4F76-B8B3-C280A3EBAEDE}" destId="{655C812F-9170-43D9-BAF1-E56AF5FA0A9A}" srcOrd="0" destOrd="0" presId="urn:microsoft.com/office/officeart/2005/8/layout/hList6"/>
    <dgm:cxn modelId="{426E0298-F4F1-4826-AB1F-1AFC417C97E1}" type="presOf" srcId="{440C6B91-8A5F-40D1-9C1D-24213F8B6103}" destId="{7051E64A-D17B-4EB1-A3AC-753A44668CC4}" srcOrd="0" destOrd="0" presId="urn:microsoft.com/office/officeart/2005/8/layout/hList6"/>
    <dgm:cxn modelId="{3EE3DFAE-0FD5-45B2-93EB-E041ABCBD06A}" srcId="{607B339F-9FEE-4F76-B8B3-C280A3EBAEDE}" destId="{6CF7AF40-68FC-4A23-906F-4FDFB1287BCD}" srcOrd="0" destOrd="0" parTransId="{D388D6A6-C69E-481B-9E0B-366F5D7DF4B6}" sibTransId="{E1890474-4F16-4156-B464-E2332C9D9CED}"/>
    <dgm:cxn modelId="{1B02AFB1-0D12-4F27-8DCC-5C17F5F7DB68}" srcId="{607B339F-9FEE-4F76-B8B3-C280A3EBAEDE}" destId="{440C6B91-8A5F-40D1-9C1D-24213F8B6103}" srcOrd="1" destOrd="0" parTransId="{11EF64C8-87AD-4021-AD19-107206D98EA4}" sibTransId="{D5D13797-87E1-4BBE-9758-19679A309DA9}"/>
    <dgm:cxn modelId="{CED3A0FF-2378-4362-803A-756E0F703142}" type="presOf" srcId="{6CF7AF40-68FC-4A23-906F-4FDFB1287BCD}" destId="{73DAC0F4-491C-4A69-AFC1-6CD5E8558E6E}" srcOrd="0" destOrd="0" presId="urn:microsoft.com/office/officeart/2005/8/layout/hList6"/>
    <dgm:cxn modelId="{5972122A-F1A0-451F-A4FF-E4B7F58D0C98}" type="presParOf" srcId="{655C812F-9170-43D9-BAF1-E56AF5FA0A9A}" destId="{73DAC0F4-491C-4A69-AFC1-6CD5E8558E6E}" srcOrd="0" destOrd="0" presId="urn:microsoft.com/office/officeart/2005/8/layout/hList6"/>
    <dgm:cxn modelId="{392EFA7D-5FC7-461F-8955-BFF8031F5BA2}" type="presParOf" srcId="{655C812F-9170-43D9-BAF1-E56AF5FA0A9A}" destId="{71DA27C6-6E3A-4AB3-A856-5EF1494E0187}" srcOrd="1" destOrd="0" presId="urn:microsoft.com/office/officeart/2005/8/layout/hList6"/>
    <dgm:cxn modelId="{E2A0A694-54BF-4FFA-A1FF-E4F6AC221DE3}" type="presParOf" srcId="{655C812F-9170-43D9-BAF1-E56AF5FA0A9A}" destId="{7051E64A-D17B-4EB1-A3AC-753A44668CC4}"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DF1129-787D-4E59-A47F-5E0A5C8669D1}" type="doc">
      <dgm:prSet loTypeId="urn:microsoft.com/office/officeart/2005/8/layout/radial6" loCatId="cycle" qsTypeId="urn:microsoft.com/office/officeart/2005/8/quickstyle/simple5" qsCatId="simple" csTypeId="urn:microsoft.com/office/officeart/2005/8/colors/accent2_1" csCatId="accent2" phldr="1"/>
      <dgm:spPr/>
      <dgm:t>
        <a:bodyPr/>
        <a:lstStyle/>
        <a:p>
          <a:endParaRPr lang="en-GB"/>
        </a:p>
      </dgm:t>
    </dgm:pt>
    <dgm:pt modelId="{30E4C437-6C84-409E-816F-A5D8207ABF14}">
      <dgm:prSet phldrT="[Κείμενο]"/>
      <dgm:spPr/>
      <dgm:t>
        <a:bodyPr/>
        <a:lstStyle/>
        <a:p>
          <a:r>
            <a:rPr lang="el-GR" dirty="0"/>
            <a:t>εξΑΕ</a:t>
          </a:r>
          <a:endParaRPr lang="en-GB" dirty="0"/>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A4299F8F-E474-491B-8293-EAD4753DD3CF}">
      <dgm:prSet phldrT="[Κείμενο]" custT="1"/>
      <dgm:spPr/>
      <dgm:t>
        <a:bodyPr/>
        <a:lstStyle/>
        <a:p>
          <a:r>
            <a:rPr lang="el-GR" sz="2000" b="1" spc="-150" dirty="0">
              <a:effectLst/>
              <a:latin typeface="Times New Roman" pitchFamily="18" charset="0"/>
              <a:cs typeface="Times New Roman" pitchFamily="18" charset="0"/>
            </a:rPr>
            <a:t>Βασικές θεωρίες - Έννοιες</a:t>
          </a:r>
          <a:endParaRPr lang="en-GB" sz="2000" b="1" spc="-150" dirty="0">
            <a:effectLst/>
            <a:latin typeface="Times New Roman" pitchFamily="18" charset="0"/>
            <a:cs typeface="Times New Roman" pitchFamily="18" charset="0"/>
          </a:endParaRPr>
        </a:p>
      </dgm:t>
    </dgm:pt>
    <dgm:pt modelId="{B0354B90-BF40-413F-BD66-98DD6979A631}" type="parTrans" cxnId="{8464B36D-F026-413A-A3A2-4F89E6A1FF17}">
      <dgm:prSet/>
      <dgm:spPr/>
      <dgm:t>
        <a:bodyPr/>
        <a:lstStyle/>
        <a:p>
          <a:endParaRPr lang="en-GB"/>
        </a:p>
      </dgm:t>
    </dgm:pt>
    <dgm:pt modelId="{98BE6221-042F-4729-A8E5-DCBAEC857AEC}" type="sibTrans" cxnId="{8464B36D-F026-413A-A3A2-4F89E6A1FF17}">
      <dgm:prSet/>
      <dgm:spPr/>
      <dgm:t>
        <a:bodyPr/>
        <a:lstStyle/>
        <a:p>
          <a:endParaRPr lang="en-GB" dirty="0"/>
        </a:p>
      </dgm:t>
    </dgm:pt>
    <dgm:pt modelId="{8FA79FCB-031A-419A-A5AB-5807DCC77C43}">
      <dgm:prSet phldrT="[Κείμενο]" custT="1"/>
      <dgm:spPr/>
      <dgm:t>
        <a:bodyPr/>
        <a:lstStyle/>
        <a:p>
          <a:r>
            <a:rPr lang="el-GR" sz="2200" b="1" spc="-150" dirty="0">
              <a:effectLst/>
              <a:latin typeface="Times New Roman" pitchFamily="18" charset="0"/>
              <a:cs typeface="Times New Roman" pitchFamily="18" charset="0"/>
            </a:rPr>
            <a:t>Ιστορικό εξΑΕ</a:t>
          </a:r>
          <a:endParaRPr lang="en-GB" sz="2200" b="1" spc="-150" dirty="0">
            <a:effectLst/>
            <a:latin typeface="Times New Roman" pitchFamily="18" charset="0"/>
            <a:cs typeface="Times New Roman" pitchFamily="18" charset="0"/>
          </a:endParaRPr>
        </a:p>
      </dgm:t>
    </dgm:pt>
    <dgm:pt modelId="{E143A204-CB48-4BCA-8596-9C7E3BFF50A7}" type="parTrans" cxnId="{69256CF9-3AC2-498B-8D71-973046E7833D}">
      <dgm:prSet/>
      <dgm:spPr/>
      <dgm:t>
        <a:bodyPr/>
        <a:lstStyle/>
        <a:p>
          <a:endParaRPr lang="en-GB"/>
        </a:p>
      </dgm:t>
    </dgm:pt>
    <dgm:pt modelId="{DEDEF8DE-5660-4562-BFE8-23F77BFF8485}" type="sibTrans" cxnId="{69256CF9-3AC2-498B-8D71-973046E7833D}">
      <dgm:prSet/>
      <dgm:spPr/>
      <dgm:t>
        <a:bodyPr/>
        <a:lstStyle/>
        <a:p>
          <a:endParaRPr lang="en-GB" dirty="0"/>
        </a:p>
      </dgm:t>
    </dgm:pt>
    <dgm:pt modelId="{C6C1404D-C135-47D0-B077-73319300E477}">
      <dgm:prSet phldrT="[Κείμενο]" custT="1"/>
      <dgm:spPr/>
      <dgm:t>
        <a:bodyPr/>
        <a:lstStyle/>
        <a:p>
          <a:r>
            <a:rPr lang="el-GR" sz="2200" b="1" spc="-150" dirty="0">
              <a:effectLst/>
              <a:latin typeface="Times New Roman" pitchFamily="18" charset="0"/>
              <a:cs typeface="Times New Roman" pitchFamily="18" charset="0"/>
            </a:rPr>
            <a:t>εξΑΕ  &amp; ΤΠΕ</a:t>
          </a:r>
          <a:endParaRPr lang="en-GB" sz="2200" b="1" spc="-150" dirty="0">
            <a:effectLst/>
            <a:latin typeface="Times New Roman" pitchFamily="18" charset="0"/>
            <a:cs typeface="Times New Roman" pitchFamily="18" charset="0"/>
          </a:endParaRPr>
        </a:p>
      </dgm:t>
    </dgm:pt>
    <dgm:pt modelId="{E1A3646B-F13E-46A9-8F4A-260736433A41}" type="parTrans" cxnId="{75253D58-6830-4CE8-802F-CD6157CF8169}">
      <dgm:prSet/>
      <dgm:spPr/>
      <dgm:t>
        <a:bodyPr/>
        <a:lstStyle/>
        <a:p>
          <a:endParaRPr lang="en-GB"/>
        </a:p>
      </dgm:t>
    </dgm:pt>
    <dgm:pt modelId="{6CAA815B-5A80-4045-8FB3-9C8B8308BDD8}" type="sibTrans" cxnId="{75253D58-6830-4CE8-802F-CD6157CF8169}">
      <dgm:prSet/>
      <dgm:spPr/>
      <dgm:t>
        <a:bodyPr/>
        <a:lstStyle/>
        <a:p>
          <a:endParaRPr lang="en-GB" dirty="0"/>
        </a:p>
      </dgm:t>
    </dgm:pt>
    <dgm:pt modelId="{03475818-2451-4553-87FC-820998977D0B}">
      <dgm:prSet phldrT="[Κείμενο]" custT="1"/>
      <dgm:spPr/>
      <dgm:t>
        <a:bodyPr/>
        <a:lstStyle/>
        <a:p>
          <a:r>
            <a:rPr lang="el-GR" sz="2200" b="1" spc="-150">
              <a:effectLst/>
              <a:latin typeface="Times New Roman" pitchFamily="18" charset="0"/>
              <a:cs typeface="Times New Roman" pitchFamily="18" charset="0"/>
            </a:rPr>
            <a:t>Σύγχρονη – Ασύγχρονη</a:t>
          </a:r>
          <a:endParaRPr lang="en-GB" sz="2200" b="1" spc="-150" dirty="0">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dgm:t>
        <a:bodyPr/>
        <a:lstStyle/>
        <a:p>
          <a:endParaRPr lang="en-GB" dirty="0"/>
        </a:p>
      </dgm:t>
    </dgm:pt>
    <dgm:pt modelId="{CF45972B-5ACC-4A68-BB14-FBBC2EDA75B1}">
      <dgm:prSet phldrT="[Κείμενο]" custT="1"/>
      <dgm:spPr/>
      <dgm:t>
        <a:bodyPr/>
        <a:lstStyle/>
        <a:p>
          <a:r>
            <a:rPr lang="el-GR" sz="2200" b="1" spc="-150">
              <a:effectLst/>
              <a:latin typeface="Times New Roman" pitchFamily="18" charset="0"/>
              <a:cs typeface="Times New Roman" pitchFamily="18" charset="0"/>
            </a:rPr>
            <a:t>Περιβάλλοντα  </a:t>
          </a:r>
          <a:r>
            <a:rPr lang="en-US" sz="2200" b="1" spc="-150">
              <a:effectLst/>
              <a:latin typeface="Times New Roman" pitchFamily="18" charset="0"/>
              <a:cs typeface="Times New Roman" pitchFamily="18" charset="0"/>
            </a:rPr>
            <a:t>e-Learning</a:t>
          </a:r>
          <a:endParaRPr lang="el-GR" sz="2200" b="1" spc="-150" dirty="0">
            <a:effectLst/>
            <a:latin typeface="Times New Roman" pitchFamily="18" charset="0"/>
            <a:cs typeface="Times New Roman" pitchFamily="18" charset="0"/>
          </a:endParaRP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dgm:t>
        <a:bodyPr/>
        <a:lstStyle/>
        <a:p>
          <a:endParaRPr lang="en-GB" dirty="0"/>
        </a:p>
      </dgm:t>
    </dgm:pt>
    <dgm:pt modelId="{EA4F1A52-5AE9-41F5-A9F8-1905D4DF3010}">
      <dgm:prSet phldrT="[Κείμενο]" custT="1"/>
      <dgm:spPr/>
      <dgm:t>
        <a:bodyPr/>
        <a:lstStyle/>
        <a:p>
          <a:r>
            <a:rPr lang="el-GR" sz="2200" b="1" spc="-150">
              <a:effectLst/>
              <a:latin typeface="Times New Roman" pitchFamily="18" charset="0"/>
              <a:cs typeface="Times New Roman" pitchFamily="18" charset="0"/>
            </a:rPr>
            <a:t>Αρχές σχεδιασμού ΕΥ</a:t>
          </a:r>
          <a:endParaRPr lang="en-GB" sz="2200" b="1" spc="-150" dirty="0">
            <a:effectLst/>
            <a:latin typeface="Times New Roman" pitchFamily="18" charset="0"/>
            <a:cs typeface="Times New Roman" pitchFamily="18" charset="0"/>
          </a:endParaRPr>
        </a:p>
      </dgm:t>
    </dgm:pt>
    <dgm:pt modelId="{3AC7853B-6180-4D7F-A34E-30BDAA07131D}" type="parTrans" cxnId="{25357571-780D-4B01-901C-452A5FC21CD5}">
      <dgm:prSet/>
      <dgm:spPr/>
      <dgm:t>
        <a:bodyPr/>
        <a:lstStyle/>
        <a:p>
          <a:endParaRPr lang="en-GB"/>
        </a:p>
      </dgm:t>
    </dgm:pt>
    <dgm:pt modelId="{33834D23-BC33-47FF-A796-60CF93CA6280}" type="sibTrans" cxnId="{25357571-780D-4B01-901C-452A5FC21CD5}">
      <dgm:prSet/>
      <dgm:spPr/>
      <dgm:t>
        <a:bodyPr/>
        <a:lstStyle/>
        <a:p>
          <a:endParaRPr lang="en-GB" dirty="0"/>
        </a:p>
      </dgm:t>
    </dgm:pt>
    <dgm:pt modelId="{03082130-8A7E-460F-9B8A-50D5E25EE85C}">
      <dgm:prSet phldrT="[Κείμενο]" custT="1"/>
      <dgm:spPr/>
      <dgm:t>
        <a:bodyPr/>
        <a:lstStyle/>
        <a:p>
          <a:endParaRPr lang="en-GB" sz="28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AA5F2A4C-808D-400A-A2C1-C1A49080113C}" type="sibTrans" cxnId="{5EF100A2-F950-46B2-BFD2-838CC966A6BB}">
      <dgm:prSet/>
      <dgm:spPr/>
      <dgm:t>
        <a:bodyPr/>
        <a:lstStyle/>
        <a:p>
          <a:endParaRPr lang="en-GB" dirty="0"/>
        </a:p>
      </dgm:t>
    </dgm:pt>
    <dgm:pt modelId="{48C86DFA-E65A-4FA7-97B5-1716B34F59A8}" type="parTrans" cxnId="{5EF100A2-F950-46B2-BFD2-838CC966A6BB}">
      <dgm:prSet/>
      <dgm:spPr/>
      <dgm:t>
        <a:bodyPr/>
        <a:lstStyle/>
        <a:p>
          <a:endParaRPr lang="en-GB"/>
        </a:p>
      </dgm:t>
    </dgm:pt>
    <dgm:pt modelId="{10A47224-26B7-4AFC-BA77-20F6FC46B8ED}" type="pres">
      <dgm:prSet presAssocID="{9EDF1129-787D-4E59-A47F-5E0A5C8669D1}" presName="Name0" presStyleCnt="0">
        <dgm:presLayoutVars>
          <dgm:chMax val="1"/>
          <dgm:dir/>
          <dgm:animLvl val="ctr"/>
          <dgm:resizeHandles val="exact"/>
        </dgm:presLayoutVars>
      </dgm:prSet>
      <dgm:spPr/>
    </dgm:pt>
    <dgm:pt modelId="{3762BD43-F88D-4DFE-B0AC-77F71231907B}" type="pres">
      <dgm:prSet presAssocID="{30E4C437-6C84-409E-816F-A5D8207ABF14}" presName="centerShape" presStyleLbl="node0" presStyleIdx="0" presStyleCnt="1" custScaleX="137988" custLinFactNeighborY="-5728"/>
      <dgm:spPr/>
    </dgm:pt>
    <dgm:pt modelId="{56E88155-1305-4818-A738-3B7EBB070D02}" type="pres">
      <dgm:prSet presAssocID="{A4299F8F-E474-491B-8293-EAD4753DD3CF}" presName="node" presStyleLbl="node1" presStyleIdx="0" presStyleCnt="7" custScaleX="286067" custScaleY="111887" custRadScaleRad="100910" custRadScaleInc="9939">
        <dgm:presLayoutVars>
          <dgm:bulletEnabled val="1"/>
        </dgm:presLayoutVars>
      </dgm:prSet>
      <dgm:spPr/>
    </dgm:pt>
    <dgm:pt modelId="{771AA67C-66AE-40A6-ADE7-023B5D60A08F}" type="pres">
      <dgm:prSet presAssocID="{A4299F8F-E474-491B-8293-EAD4753DD3CF}" presName="dummy" presStyleCnt="0"/>
      <dgm:spPr/>
    </dgm:pt>
    <dgm:pt modelId="{25A11FDE-C1D2-4D65-BB73-DE096A26A15A}" type="pres">
      <dgm:prSet presAssocID="{98BE6221-042F-4729-A8E5-DCBAEC857AEC}" presName="sibTrans" presStyleLbl="sibTrans2D1" presStyleIdx="0" presStyleCnt="7"/>
      <dgm:spPr/>
    </dgm:pt>
    <dgm:pt modelId="{8550F7F5-84DB-425E-AFC9-9E745449D0AB}" type="pres">
      <dgm:prSet presAssocID="{8FA79FCB-031A-419A-A5AB-5807DCC77C43}" presName="node" presStyleLbl="node1" presStyleIdx="1" presStyleCnt="7" custScaleX="282979" custScaleY="119633" custRadScaleRad="163636" custRadScaleInc="113093">
        <dgm:presLayoutVars>
          <dgm:bulletEnabled val="1"/>
        </dgm:presLayoutVars>
      </dgm:prSet>
      <dgm:spPr/>
    </dgm:pt>
    <dgm:pt modelId="{5FD9256D-8F2D-4691-B4C8-D46633619298}" type="pres">
      <dgm:prSet presAssocID="{8FA79FCB-031A-419A-A5AB-5807DCC77C43}" presName="dummy" presStyleCnt="0"/>
      <dgm:spPr/>
    </dgm:pt>
    <dgm:pt modelId="{B35ABEA8-B3DE-4716-83DF-15B52249DE64}" type="pres">
      <dgm:prSet presAssocID="{DEDEF8DE-5660-4562-BFE8-23F77BFF8485}" presName="sibTrans" presStyleLbl="sibTrans2D1" presStyleIdx="1" presStyleCnt="7"/>
      <dgm:spPr/>
    </dgm:pt>
    <dgm:pt modelId="{DFF69D93-A49C-4CFD-A5A8-F61222AF293D}" type="pres">
      <dgm:prSet presAssocID="{C6C1404D-C135-47D0-B077-73319300E477}" presName="node" presStyleLbl="node1" presStyleIdx="2" presStyleCnt="7" custScaleX="235351" custScaleY="109548" custRadScaleRad="143101" custRadScaleInc="27818">
        <dgm:presLayoutVars>
          <dgm:bulletEnabled val="1"/>
        </dgm:presLayoutVars>
      </dgm:prSet>
      <dgm:spPr/>
    </dgm:pt>
    <dgm:pt modelId="{E96F50BB-1F0B-4FA8-BEF4-BE5AB9F3C36B}" type="pres">
      <dgm:prSet presAssocID="{C6C1404D-C135-47D0-B077-73319300E477}" presName="dummy" presStyleCnt="0"/>
      <dgm:spPr/>
    </dgm:pt>
    <dgm:pt modelId="{75D69AA0-DD84-4DB9-A37F-709F20706256}" type="pres">
      <dgm:prSet presAssocID="{6CAA815B-5A80-4045-8FB3-9C8B8308BDD8}" presName="sibTrans" presStyleLbl="sibTrans2D1" presStyleIdx="2" presStyleCnt="7"/>
      <dgm:spPr/>
    </dgm:pt>
    <dgm:pt modelId="{8F6E2F77-F052-4D95-919D-DF506A0483B8}" type="pres">
      <dgm:prSet presAssocID="{03475818-2451-4553-87FC-820998977D0B}" presName="node" presStyleLbl="node1" presStyleIdx="3" presStyleCnt="7" custScaleX="252643" custScaleY="118330" custRadScaleRad="90786" custRadScaleInc="163545">
        <dgm:presLayoutVars>
          <dgm:bulletEnabled val="1"/>
        </dgm:presLayoutVars>
      </dgm:prSet>
      <dgm:spPr/>
    </dgm:pt>
    <dgm:pt modelId="{1DA73B37-B338-4603-A923-15C304F71F2A}" type="pres">
      <dgm:prSet presAssocID="{03475818-2451-4553-87FC-820998977D0B}" presName="dummy" presStyleCnt="0"/>
      <dgm:spPr/>
    </dgm:pt>
    <dgm:pt modelId="{9F3C9F10-A16E-4222-A1E7-4BE4D92AF7CD}" type="pres">
      <dgm:prSet presAssocID="{5B974AC7-4D8F-4380-89B8-E6712B0911BE}" presName="sibTrans" presStyleLbl="sibTrans2D1" presStyleIdx="3" presStyleCnt="7" custLinFactNeighborX="-4439" custLinFactNeighborY="-3987"/>
      <dgm:spPr/>
    </dgm:pt>
    <dgm:pt modelId="{B2C3EAF8-7C82-489E-9037-D0213FBAEBC3}" type="pres">
      <dgm:prSet presAssocID="{CF45972B-5ACC-4A68-BB14-FBBC2EDA75B1}" presName="node" presStyleLbl="node1" presStyleIdx="4" presStyleCnt="7" custScaleX="277840" custScaleY="115203" custRadScaleRad="154239" custRadScaleInc="309771">
        <dgm:presLayoutVars>
          <dgm:bulletEnabled val="1"/>
        </dgm:presLayoutVars>
      </dgm:prSet>
      <dgm:spPr/>
    </dgm:pt>
    <dgm:pt modelId="{9270F86B-8B60-4D0E-99ED-73172EE87A44}" type="pres">
      <dgm:prSet presAssocID="{CF45972B-5ACC-4A68-BB14-FBBC2EDA75B1}" presName="dummy" presStyleCnt="0"/>
      <dgm:spPr/>
    </dgm:pt>
    <dgm:pt modelId="{50570149-D602-4A74-A472-1F4A9A888B17}" type="pres">
      <dgm:prSet presAssocID="{A5654E18-6D43-4EA2-B533-FF6C097FC66D}" presName="sibTrans" presStyleLbl="sibTrans2D1" presStyleIdx="4" presStyleCnt="7"/>
      <dgm:spPr/>
    </dgm:pt>
    <dgm:pt modelId="{AC3CB020-9BE8-4015-BB96-F43FC9F16C7F}" type="pres">
      <dgm:prSet presAssocID="{03082130-8A7E-460F-9B8A-50D5E25EE85C}" presName="node" presStyleLbl="node1" presStyleIdx="5" presStyleCnt="7" custScaleX="225439" custScaleY="111830" custRadScaleRad="155985" custRadScaleInc="209151">
        <dgm:presLayoutVars>
          <dgm:bulletEnabled val="1"/>
        </dgm:presLayoutVars>
      </dgm:prSet>
      <dgm:spPr/>
    </dgm:pt>
    <dgm:pt modelId="{6431965C-F2E2-48CE-B1EB-57FD016A78F0}" type="pres">
      <dgm:prSet presAssocID="{03082130-8A7E-460F-9B8A-50D5E25EE85C}" presName="dummy" presStyleCnt="0"/>
      <dgm:spPr/>
    </dgm:pt>
    <dgm:pt modelId="{6A1CEABE-1854-4A25-8856-33254CC50868}" type="pres">
      <dgm:prSet presAssocID="{AA5F2A4C-808D-400A-A2C1-C1A49080113C}" presName="sibTrans" presStyleLbl="sibTrans2D1" presStyleIdx="5" presStyleCnt="7"/>
      <dgm:spPr/>
    </dgm:pt>
    <dgm:pt modelId="{F482D9FE-7FC3-4FE0-AAAE-E72F4A784140}" type="pres">
      <dgm:prSet presAssocID="{EA4F1A52-5AE9-41F5-A9F8-1905D4DF3010}" presName="node" presStyleLbl="node1" presStyleIdx="6" presStyleCnt="7" custScaleX="290757" custScaleY="115392" custRadScaleRad="150437" custRadScaleInc="-88032">
        <dgm:presLayoutVars>
          <dgm:bulletEnabled val="1"/>
        </dgm:presLayoutVars>
      </dgm:prSet>
      <dgm:spPr/>
    </dgm:pt>
    <dgm:pt modelId="{AE7050EE-3A40-45EC-A763-124221377006}" type="pres">
      <dgm:prSet presAssocID="{EA4F1A52-5AE9-41F5-A9F8-1905D4DF3010}" presName="dummy" presStyleCnt="0"/>
      <dgm:spPr/>
    </dgm:pt>
    <dgm:pt modelId="{08ABE74C-2B0D-4BA2-93EE-FB540B68146D}" type="pres">
      <dgm:prSet presAssocID="{33834D23-BC33-47FF-A796-60CF93CA6280}" presName="sibTrans" presStyleLbl="sibTrans2D1" presStyleIdx="6" presStyleCnt="7"/>
      <dgm:spPr/>
    </dgm:pt>
  </dgm:ptLst>
  <dgm:cxnLst>
    <dgm:cxn modelId="{7654FB06-289B-4EA1-8E16-A2B248767903}" type="presOf" srcId="{03082130-8A7E-460F-9B8A-50D5E25EE85C}" destId="{AC3CB020-9BE8-4015-BB96-F43FC9F16C7F}" srcOrd="0" destOrd="0" presId="urn:microsoft.com/office/officeart/2005/8/layout/radial6"/>
    <dgm:cxn modelId="{32EE4F18-B928-4A63-8B31-DAA8E35B8E58}" type="presOf" srcId="{6CAA815B-5A80-4045-8FB3-9C8B8308BDD8}" destId="{75D69AA0-DD84-4DB9-A37F-709F20706256}" srcOrd="0" destOrd="0" presId="urn:microsoft.com/office/officeart/2005/8/layout/radial6"/>
    <dgm:cxn modelId="{F756D728-ED3F-4849-B5D0-96C3F9288A6F}" type="presOf" srcId="{03475818-2451-4553-87FC-820998977D0B}" destId="{8F6E2F77-F052-4D95-919D-DF506A0483B8}" srcOrd="0" destOrd="0" presId="urn:microsoft.com/office/officeart/2005/8/layout/radial6"/>
    <dgm:cxn modelId="{C4176829-412E-4FD5-9542-F1E5DDA6E121}" type="presOf" srcId="{CF45972B-5ACC-4A68-BB14-FBBC2EDA75B1}" destId="{B2C3EAF8-7C82-489E-9037-D0213FBAEBC3}" srcOrd="0" destOrd="0" presId="urn:microsoft.com/office/officeart/2005/8/layout/radial6"/>
    <dgm:cxn modelId="{A02A6C44-6B1D-4637-AD7E-7873C096D60B}" type="presOf" srcId="{A5654E18-6D43-4EA2-B533-FF6C097FC66D}" destId="{50570149-D602-4A74-A472-1F4A9A888B17}" srcOrd="0" destOrd="0" presId="urn:microsoft.com/office/officeart/2005/8/layout/radial6"/>
    <dgm:cxn modelId="{7F9D2A4D-88DC-4991-A209-20E079FB4CDB}" type="presOf" srcId="{8FA79FCB-031A-419A-A5AB-5807DCC77C43}" destId="{8550F7F5-84DB-425E-AFC9-9E745449D0AB}" srcOrd="0" destOrd="0" presId="urn:microsoft.com/office/officeart/2005/8/layout/radial6"/>
    <dgm:cxn modelId="{8464B36D-F026-413A-A3A2-4F89E6A1FF17}" srcId="{30E4C437-6C84-409E-816F-A5D8207ABF14}" destId="{A4299F8F-E474-491B-8293-EAD4753DD3CF}" srcOrd="0" destOrd="0" parTransId="{B0354B90-BF40-413F-BD66-98DD6979A631}" sibTransId="{98BE6221-042F-4729-A8E5-DCBAEC857AEC}"/>
    <dgm:cxn modelId="{B7BBF94E-B265-4F91-B1CB-5955BD1CD48A}" type="presOf" srcId="{98BE6221-042F-4729-A8E5-DCBAEC857AEC}" destId="{25A11FDE-C1D2-4D65-BB73-DE096A26A15A}" srcOrd="0" destOrd="0" presId="urn:microsoft.com/office/officeart/2005/8/layout/radial6"/>
    <dgm:cxn modelId="{25357571-780D-4B01-901C-452A5FC21CD5}" srcId="{30E4C437-6C84-409E-816F-A5D8207ABF14}" destId="{EA4F1A52-5AE9-41F5-A9F8-1905D4DF3010}" srcOrd="6" destOrd="0" parTransId="{3AC7853B-6180-4D7F-A34E-30BDAA07131D}" sibTransId="{33834D23-BC33-47FF-A796-60CF93CA6280}"/>
    <dgm:cxn modelId="{551D6253-3BD0-45DF-9ED6-144AA94C5966}" srcId="{9EDF1129-787D-4E59-A47F-5E0A5C8669D1}" destId="{30E4C437-6C84-409E-816F-A5D8207ABF14}" srcOrd="0" destOrd="0" parTransId="{71F07448-1B5F-483F-BEF4-D08E93D45F57}" sibTransId="{F16D659C-DE81-48C4-AE4C-47DE207CE186}"/>
    <dgm:cxn modelId="{75253D58-6830-4CE8-802F-CD6157CF8169}" srcId="{30E4C437-6C84-409E-816F-A5D8207ABF14}" destId="{C6C1404D-C135-47D0-B077-73319300E477}" srcOrd="2" destOrd="0" parTransId="{E1A3646B-F13E-46A9-8F4A-260736433A41}" sibTransId="{6CAA815B-5A80-4045-8FB3-9C8B8308BDD8}"/>
    <dgm:cxn modelId="{7A47F483-AF95-4E58-92A3-269109AB6BE2}" type="presOf" srcId="{C6C1404D-C135-47D0-B077-73319300E477}" destId="{DFF69D93-A49C-4CFD-A5A8-F61222AF293D}" srcOrd="0" destOrd="0" presId="urn:microsoft.com/office/officeart/2005/8/layout/radial6"/>
    <dgm:cxn modelId="{7D1AC68A-9AB2-4A9F-AB0A-02E6C832BF74}" type="presOf" srcId="{EA4F1A52-5AE9-41F5-A9F8-1905D4DF3010}" destId="{F482D9FE-7FC3-4FE0-AAAE-E72F4A784140}" srcOrd="0" destOrd="0" presId="urn:microsoft.com/office/officeart/2005/8/layout/radial6"/>
    <dgm:cxn modelId="{609B218B-68F4-421B-9FB3-CB414BF15978}" srcId="{30E4C437-6C84-409E-816F-A5D8207ABF14}" destId="{03475818-2451-4553-87FC-820998977D0B}" srcOrd="3" destOrd="0" parTransId="{954F2CA4-9C0A-4F39-B7B4-2699A51D78F4}" sibTransId="{5B974AC7-4D8F-4380-89B8-E6712B0911BE}"/>
    <dgm:cxn modelId="{D32E7292-0944-4FB9-BBE0-B288520D3179}" type="presOf" srcId="{5B974AC7-4D8F-4380-89B8-E6712B0911BE}" destId="{9F3C9F10-A16E-4222-A1E7-4BE4D92AF7CD}" srcOrd="0" destOrd="0" presId="urn:microsoft.com/office/officeart/2005/8/layout/radial6"/>
    <dgm:cxn modelId="{9E556797-4AFF-4F0A-9013-E1E348795B3D}" type="presOf" srcId="{30E4C437-6C84-409E-816F-A5D8207ABF14}" destId="{3762BD43-F88D-4DFE-B0AC-77F71231907B}" srcOrd="0" destOrd="0" presId="urn:microsoft.com/office/officeart/2005/8/layout/radial6"/>
    <dgm:cxn modelId="{B855339E-0937-4FF8-A81F-26529351FDC9}" type="presOf" srcId="{DEDEF8DE-5660-4562-BFE8-23F77BFF8485}" destId="{B35ABEA8-B3DE-4716-83DF-15B52249DE64}" srcOrd="0" destOrd="0" presId="urn:microsoft.com/office/officeart/2005/8/layout/radial6"/>
    <dgm:cxn modelId="{5EF100A2-F950-46B2-BFD2-838CC966A6BB}" srcId="{30E4C437-6C84-409E-816F-A5D8207ABF14}" destId="{03082130-8A7E-460F-9B8A-50D5E25EE85C}" srcOrd="5" destOrd="0" parTransId="{48C86DFA-E65A-4FA7-97B5-1716B34F59A8}" sibTransId="{AA5F2A4C-808D-400A-A2C1-C1A49080113C}"/>
    <dgm:cxn modelId="{B4D38CAB-2D20-4448-86F5-8508ABC58CA7}" type="presOf" srcId="{A4299F8F-E474-491B-8293-EAD4753DD3CF}" destId="{56E88155-1305-4818-A738-3B7EBB070D02}" srcOrd="0" destOrd="0" presId="urn:microsoft.com/office/officeart/2005/8/layout/radial6"/>
    <dgm:cxn modelId="{04A36CC0-D71F-4DE9-AD46-F81EFFDBB8BE}" type="presOf" srcId="{9EDF1129-787D-4E59-A47F-5E0A5C8669D1}" destId="{10A47224-26B7-4AFC-BA77-20F6FC46B8ED}" srcOrd="0" destOrd="0" presId="urn:microsoft.com/office/officeart/2005/8/layout/radial6"/>
    <dgm:cxn modelId="{D6A513C7-D9D5-43CC-B2DF-53932F543092}" type="presOf" srcId="{AA5F2A4C-808D-400A-A2C1-C1A49080113C}" destId="{6A1CEABE-1854-4A25-8856-33254CC50868}" srcOrd="0" destOrd="0" presId="urn:microsoft.com/office/officeart/2005/8/layout/radial6"/>
    <dgm:cxn modelId="{A2D546D6-FB7D-47D5-9A45-DD3FEB8F4C79}" srcId="{30E4C437-6C84-409E-816F-A5D8207ABF14}" destId="{CF45972B-5ACC-4A68-BB14-FBBC2EDA75B1}" srcOrd="4" destOrd="0" parTransId="{E8C7F68B-BFFB-46ED-94DB-F9D40A4E9CD5}" sibTransId="{A5654E18-6D43-4EA2-B533-FF6C097FC66D}"/>
    <dgm:cxn modelId="{DA69E0DC-6F01-4B23-BA2E-847AC711B686}" type="presOf" srcId="{33834D23-BC33-47FF-A796-60CF93CA6280}" destId="{08ABE74C-2B0D-4BA2-93EE-FB540B68146D}" srcOrd="0" destOrd="0" presId="urn:microsoft.com/office/officeart/2005/8/layout/radial6"/>
    <dgm:cxn modelId="{69256CF9-3AC2-498B-8D71-973046E7833D}" srcId="{30E4C437-6C84-409E-816F-A5D8207ABF14}" destId="{8FA79FCB-031A-419A-A5AB-5807DCC77C43}" srcOrd="1" destOrd="0" parTransId="{E143A204-CB48-4BCA-8596-9C7E3BFF50A7}" sibTransId="{DEDEF8DE-5660-4562-BFE8-23F77BFF8485}"/>
    <dgm:cxn modelId="{950FB060-157C-4A46-815F-1531944F4B94}" type="presParOf" srcId="{10A47224-26B7-4AFC-BA77-20F6FC46B8ED}" destId="{3762BD43-F88D-4DFE-B0AC-77F71231907B}" srcOrd="0" destOrd="0" presId="urn:microsoft.com/office/officeart/2005/8/layout/radial6"/>
    <dgm:cxn modelId="{77024B99-4222-47C6-B15B-0E4F01A98955}" type="presParOf" srcId="{10A47224-26B7-4AFC-BA77-20F6FC46B8ED}" destId="{56E88155-1305-4818-A738-3B7EBB070D02}" srcOrd="1" destOrd="0" presId="urn:microsoft.com/office/officeart/2005/8/layout/radial6"/>
    <dgm:cxn modelId="{8DEA9556-0AC3-4D73-B29F-F26F762E4642}" type="presParOf" srcId="{10A47224-26B7-4AFC-BA77-20F6FC46B8ED}" destId="{771AA67C-66AE-40A6-ADE7-023B5D60A08F}" srcOrd="2" destOrd="0" presId="urn:microsoft.com/office/officeart/2005/8/layout/radial6"/>
    <dgm:cxn modelId="{8EAC12FA-BB11-4FBC-9A7C-8CD7BBCA9C6C}" type="presParOf" srcId="{10A47224-26B7-4AFC-BA77-20F6FC46B8ED}" destId="{25A11FDE-C1D2-4D65-BB73-DE096A26A15A}" srcOrd="3" destOrd="0" presId="urn:microsoft.com/office/officeart/2005/8/layout/radial6"/>
    <dgm:cxn modelId="{F14A49D1-F49F-4DBD-8675-32A2AC892FEC}" type="presParOf" srcId="{10A47224-26B7-4AFC-BA77-20F6FC46B8ED}" destId="{8550F7F5-84DB-425E-AFC9-9E745449D0AB}" srcOrd="4" destOrd="0" presId="urn:microsoft.com/office/officeart/2005/8/layout/radial6"/>
    <dgm:cxn modelId="{5B8794C1-ADD4-4241-8FF3-9F8A5390758F}" type="presParOf" srcId="{10A47224-26B7-4AFC-BA77-20F6FC46B8ED}" destId="{5FD9256D-8F2D-4691-B4C8-D46633619298}" srcOrd="5" destOrd="0" presId="urn:microsoft.com/office/officeart/2005/8/layout/radial6"/>
    <dgm:cxn modelId="{8353597B-5B58-4488-8928-9EAE3506BB97}" type="presParOf" srcId="{10A47224-26B7-4AFC-BA77-20F6FC46B8ED}" destId="{B35ABEA8-B3DE-4716-83DF-15B52249DE64}" srcOrd="6" destOrd="0" presId="urn:microsoft.com/office/officeart/2005/8/layout/radial6"/>
    <dgm:cxn modelId="{66701754-A0A4-491C-87A9-963D51D2EAC8}" type="presParOf" srcId="{10A47224-26B7-4AFC-BA77-20F6FC46B8ED}" destId="{DFF69D93-A49C-4CFD-A5A8-F61222AF293D}" srcOrd="7" destOrd="0" presId="urn:microsoft.com/office/officeart/2005/8/layout/radial6"/>
    <dgm:cxn modelId="{54DA9A96-D235-4917-B264-7E27E0F85A50}" type="presParOf" srcId="{10A47224-26B7-4AFC-BA77-20F6FC46B8ED}" destId="{E96F50BB-1F0B-4FA8-BEF4-BE5AB9F3C36B}" srcOrd="8" destOrd="0" presId="urn:microsoft.com/office/officeart/2005/8/layout/radial6"/>
    <dgm:cxn modelId="{C48D510C-85C8-4860-89A4-A09F16496BB0}" type="presParOf" srcId="{10A47224-26B7-4AFC-BA77-20F6FC46B8ED}" destId="{75D69AA0-DD84-4DB9-A37F-709F20706256}" srcOrd="9" destOrd="0" presId="urn:microsoft.com/office/officeart/2005/8/layout/radial6"/>
    <dgm:cxn modelId="{ACA44005-3B11-43B4-B7E2-168124D28DF5}" type="presParOf" srcId="{10A47224-26B7-4AFC-BA77-20F6FC46B8ED}" destId="{8F6E2F77-F052-4D95-919D-DF506A0483B8}" srcOrd="10" destOrd="0" presId="urn:microsoft.com/office/officeart/2005/8/layout/radial6"/>
    <dgm:cxn modelId="{A03E1330-0620-4246-97E9-E5B7303EF712}" type="presParOf" srcId="{10A47224-26B7-4AFC-BA77-20F6FC46B8ED}" destId="{1DA73B37-B338-4603-A923-15C304F71F2A}" srcOrd="11" destOrd="0" presId="urn:microsoft.com/office/officeart/2005/8/layout/radial6"/>
    <dgm:cxn modelId="{F5550056-1807-4E60-BCA0-B0839788B0CD}" type="presParOf" srcId="{10A47224-26B7-4AFC-BA77-20F6FC46B8ED}" destId="{9F3C9F10-A16E-4222-A1E7-4BE4D92AF7CD}" srcOrd="12" destOrd="0" presId="urn:microsoft.com/office/officeart/2005/8/layout/radial6"/>
    <dgm:cxn modelId="{00ADD7D3-8DDC-4832-A0CE-04263701F753}" type="presParOf" srcId="{10A47224-26B7-4AFC-BA77-20F6FC46B8ED}" destId="{B2C3EAF8-7C82-489E-9037-D0213FBAEBC3}" srcOrd="13" destOrd="0" presId="urn:microsoft.com/office/officeart/2005/8/layout/radial6"/>
    <dgm:cxn modelId="{E9F61FD6-1C64-4AAB-9AD0-CF6AF01D236A}" type="presParOf" srcId="{10A47224-26B7-4AFC-BA77-20F6FC46B8ED}" destId="{9270F86B-8B60-4D0E-99ED-73172EE87A44}" srcOrd="14" destOrd="0" presId="urn:microsoft.com/office/officeart/2005/8/layout/radial6"/>
    <dgm:cxn modelId="{A7776B7E-D70A-46F4-88A4-14F1C57052F5}" type="presParOf" srcId="{10A47224-26B7-4AFC-BA77-20F6FC46B8ED}" destId="{50570149-D602-4A74-A472-1F4A9A888B17}" srcOrd="15" destOrd="0" presId="urn:microsoft.com/office/officeart/2005/8/layout/radial6"/>
    <dgm:cxn modelId="{894E4D31-1523-4EB1-BE07-226B3053D533}" type="presParOf" srcId="{10A47224-26B7-4AFC-BA77-20F6FC46B8ED}" destId="{AC3CB020-9BE8-4015-BB96-F43FC9F16C7F}" srcOrd="16" destOrd="0" presId="urn:microsoft.com/office/officeart/2005/8/layout/radial6"/>
    <dgm:cxn modelId="{35851E81-5881-451B-AED6-6D2929BEB6EE}" type="presParOf" srcId="{10A47224-26B7-4AFC-BA77-20F6FC46B8ED}" destId="{6431965C-F2E2-48CE-B1EB-57FD016A78F0}" srcOrd="17" destOrd="0" presId="urn:microsoft.com/office/officeart/2005/8/layout/radial6"/>
    <dgm:cxn modelId="{6DAB48E1-EDF2-4982-88E9-D79551A4D24B}" type="presParOf" srcId="{10A47224-26B7-4AFC-BA77-20F6FC46B8ED}" destId="{6A1CEABE-1854-4A25-8856-33254CC50868}" srcOrd="18" destOrd="0" presId="urn:microsoft.com/office/officeart/2005/8/layout/radial6"/>
    <dgm:cxn modelId="{4196331F-D86A-4C7A-9D69-4BF1A6B22F5D}" type="presParOf" srcId="{10A47224-26B7-4AFC-BA77-20F6FC46B8ED}" destId="{F482D9FE-7FC3-4FE0-AAAE-E72F4A784140}" srcOrd="19" destOrd="0" presId="urn:microsoft.com/office/officeart/2005/8/layout/radial6"/>
    <dgm:cxn modelId="{43CB116D-3017-4CBB-915B-F8B3BDE58996}" type="presParOf" srcId="{10A47224-26B7-4AFC-BA77-20F6FC46B8ED}" destId="{AE7050EE-3A40-45EC-A763-124221377006}" srcOrd="20" destOrd="0" presId="urn:microsoft.com/office/officeart/2005/8/layout/radial6"/>
    <dgm:cxn modelId="{38846835-3E80-4660-B2D2-24390A7B9023}" type="presParOf" srcId="{10A47224-26B7-4AFC-BA77-20F6FC46B8ED}" destId="{08ABE74C-2B0D-4BA2-93EE-FB540B68146D}"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352F03-D572-4F29-BB85-946377613F5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5953D2A0-5B66-4BB7-8A00-E16EE32AB2FF}">
      <dgm:prSet phldrT="[Κείμενο]" custT="1"/>
      <dgm:spPr/>
      <dgm:t>
        <a:bodyPr/>
        <a:lstStyle/>
        <a:p>
          <a:r>
            <a:rPr lang="el-GR" sz="1600" b="1" dirty="0">
              <a:latin typeface="Times New Roman" pitchFamily="18" charset="0"/>
              <a:cs typeface="Times New Roman" pitchFamily="18" charset="0"/>
            </a:rPr>
            <a:t>Αρχές σχεδιασμού ΕΥ</a:t>
          </a:r>
        </a:p>
        <a:p>
          <a:r>
            <a:rPr lang="el-GR" sz="1600" b="1" dirty="0">
              <a:latin typeface="Times New Roman" pitchFamily="18" charset="0"/>
              <a:cs typeface="Times New Roman" pitchFamily="18" charset="0"/>
            </a:rPr>
            <a:t> για εξΑΕ</a:t>
          </a:r>
        </a:p>
      </dgm:t>
    </dgm:pt>
    <dgm:pt modelId="{8A6D186B-FF32-42DB-B3A4-45CF703565F5}" type="parTrans" cxnId="{6D4F20C3-3DCE-4BFC-A7F3-B7A9BA7F09C4}">
      <dgm:prSet/>
      <dgm:spPr/>
      <dgm:t>
        <a:bodyPr/>
        <a:lstStyle/>
        <a:p>
          <a:endParaRPr lang="el-GR"/>
        </a:p>
      </dgm:t>
    </dgm:pt>
    <dgm:pt modelId="{379BE770-8637-4379-B5E5-F436C7984833}" type="sibTrans" cxnId="{6D4F20C3-3DCE-4BFC-A7F3-B7A9BA7F09C4}">
      <dgm:prSet/>
      <dgm:spPr/>
      <dgm:t>
        <a:bodyPr/>
        <a:lstStyle/>
        <a:p>
          <a:endParaRPr lang="el-GR"/>
        </a:p>
      </dgm:t>
    </dgm:pt>
    <dgm:pt modelId="{B4DD0469-9066-419C-9D2D-20AE4B4AD84C}">
      <dgm:prSet custT="1"/>
      <dgm:spPr/>
      <dgm:t>
        <a:bodyPr/>
        <a:lstStyle/>
        <a:p>
          <a:r>
            <a:rPr lang="el-GR" sz="1600" b="1" i="0" dirty="0">
              <a:solidFill>
                <a:schemeClr val="bg1"/>
              </a:solidFill>
              <a:effectLst/>
              <a:latin typeface="Times New Roman" panose="02020603050405020304" pitchFamily="18" charset="0"/>
              <a:cs typeface="Times New Roman" panose="02020603050405020304" pitchFamily="18" charset="0"/>
            </a:rPr>
            <a:t>Το γνωστικό αντικείμενο της αλγοριθμικής</a:t>
          </a:r>
          <a:endParaRPr lang="el-GR" sz="1600" b="1" i="0" dirty="0">
            <a:solidFill>
              <a:schemeClr val="bg1"/>
            </a:solidFill>
          </a:endParaRPr>
        </a:p>
      </dgm:t>
    </dgm:pt>
    <dgm:pt modelId="{670883DE-9A88-4314-AC91-C3F6451B07FC}" type="parTrans" cxnId="{752CF735-D203-401E-928D-D7F361EC46F2}">
      <dgm:prSet/>
      <dgm:spPr/>
      <dgm:t>
        <a:bodyPr/>
        <a:lstStyle/>
        <a:p>
          <a:endParaRPr lang="el-GR"/>
        </a:p>
      </dgm:t>
    </dgm:pt>
    <dgm:pt modelId="{E6F1A911-4FBE-4BD4-90EE-90C7AD86D143}" type="sibTrans" cxnId="{752CF735-D203-401E-928D-D7F361EC46F2}">
      <dgm:prSet/>
      <dgm:spPr/>
      <dgm:t>
        <a:bodyPr/>
        <a:lstStyle/>
        <a:p>
          <a:endParaRPr lang="el-GR"/>
        </a:p>
      </dgm:t>
    </dgm:pt>
    <dgm:pt modelId="{46CE5711-1E42-4FBE-9F6D-58B085123D1F}">
      <dgm:prSet custT="1"/>
      <dgm:spPr/>
      <dgm:t>
        <a:bodyPr/>
        <a:lstStyle/>
        <a:p>
          <a:pPr>
            <a:buNone/>
          </a:pPr>
          <a:r>
            <a:rPr lang="el-GR" sz="1600" b="1" i="0" dirty="0">
              <a:solidFill>
                <a:schemeClr val="tx1"/>
              </a:solidFill>
              <a:latin typeface="Times New Roman" panose="02020603050405020304" pitchFamily="18" charset="0"/>
              <a:cs typeface="Times New Roman" panose="02020603050405020304" pitchFamily="18" charset="0"/>
            </a:rPr>
            <a:t>Οι έννοιες:</a:t>
          </a:r>
        </a:p>
      </dgm:t>
    </dgm:pt>
    <dgm:pt modelId="{9C87B099-E0EC-4033-9DCD-605B17DCBBA0}" type="parTrans" cxnId="{C24ADE20-C2CA-4551-950B-DD6AE4A9B01A}">
      <dgm:prSet/>
      <dgm:spPr/>
      <dgm:t>
        <a:bodyPr/>
        <a:lstStyle/>
        <a:p>
          <a:endParaRPr lang="el-GR"/>
        </a:p>
      </dgm:t>
    </dgm:pt>
    <dgm:pt modelId="{FCBC5F31-31B0-4D65-889A-E21F89EB418F}" type="sibTrans" cxnId="{C24ADE20-C2CA-4551-950B-DD6AE4A9B01A}">
      <dgm:prSet/>
      <dgm:spPr/>
      <dgm:t>
        <a:bodyPr/>
        <a:lstStyle/>
        <a:p>
          <a:endParaRPr lang="el-GR"/>
        </a:p>
      </dgm:t>
    </dgm:pt>
    <dgm:pt modelId="{2D97F955-5F84-40AD-9952-8DBC72AD0CFC}">
      <dgm:prSet phldrT="[Κείμενο]" custT="1"/>
      <dgm:spPr/>
      <dgm:t>
        <a:bodyPr/>
        <a:lstStyle/>
        <a:p>
          <a:r>
            <a:rPr lang="el-GR" sz="1600" b="1" dirty="0">
              <a:latin typeface="Times New Roman" pitchFamily="18" charset="0"/>
              <a:cs typeface="Times New Roman" pitchFamily="18" charset="0"/>
            </a:rPr>
            <a:t>Συμπληρωματική σχολική εξΑΕ</a:t>
          </a:r>
          <a:endParaRPr lang="el-GR" sz="1600" dirty="0">
            <a:latin typeface="Times New Roman" pitchFamily="18" charset="0"/>
            <a:cs typeface="Times New Roman" pitchFamily="18" charset="0"/>
          </a:endParaRPr>
        </a:p>
      </dgm:t>
    </dgm:pt>
    <dgm:pt modelId="{9FD623D3-D3EE-470B-AE83-A2807CB1FA64}" type="parTrans" cxnId="{DDA44CCE-245A-48E5-ABE0-3CD3D0634631}">
      <dgm:prSet/>
      <dgm:spPr/>
      <dgm:t>
        <a:bodyPr/>
        <a:lstStyle/>
        <a:p>
          <a:endParaRPr lang="el-GR"/>
        </a:p>
      </dgm:t>
    </dgm:pt>
    <dgm:pt modelId="{EA9E6DB3-3D37-4684-84A1-5A04D89E9256}" type="sibTrans" cxnId="{DDA44CCE-245A-48E5-ABE0-3CD3D0634631}">
      <dgm:prSet/>
      <dgm:spPr/>
      <dgm:t>
        <a:bodyPr/>
        <a:lstStyle/>
        <a:p>
          <a:endParaRPr lang="el-GR"/>
        </a:p>
      </dgm:t>
    </dgm:pt>
    <dgm:pt modelId="{BDEE6609-6262-4119-BEA2-ADDEEE833B19}">
      <dgm:prSet phldrT="[Κείμενο]" custT="1"/>
      <dgm:spPr/>
      <dgm:t>
        <a:bodyPr/>
        <a:lstStyle/>
        <a:p>
          <a:r>
            <a:rPr lang="el-GR" sz="1600" b="1" dirty="0">
              <a:latin typeface="Times New Roman" pitchFamily="18" charset="0"/>
              <a:cs typeface="Times New Roman" pitchFamily="18" charset="0"/>
            </a:rPr>
            <a:t>Ασύγχρονη εξΑΕ</a:t>
          </a:r>
          <a:endParaRPr lang="el-GR" sz="1600" dirty="0">
            <a:latin typeface="Times New Roman" pitchFamily="18" charset="0"/>
            <a:cs typeface="Times New Roman" pitchFamily="18" charset="0"/>
          </a:endParaRPr>
        </a:p>
      </dgm:t>
    </dgm:pt>
    <dgm:pt modelId="{A132A8C4-17C9-413D-98A1-92EDCA04B0C6}" type="parTrans" cxnId="{4EBAA0D5-4848-4886-94F5-769112ACE7A0}">
      <dgm:prSet/>
      <dgm:spPr/>
      <dgm:t>
        <a:bodyPr/>
        <a:lstStyle/>
        <a:p>
          <a:endParaRPr lang="el-GR"/>
        </a:p>
      </dgm:t>
    </dgm:pt>
    <dgm:pt modelId="{49BBEED0-EF85-46CD-8234-73468A85328E}" type="sibTrans" cxnId="{4EBAA0D5-4848-4886-94F5-769112ACE7A0}">
      <dgm:prSet/>
      <dgm:spPr/>
      <dgm:t>
        <a:bodyPr/>
        <a:lstStyle/>
        <a:p>
          <a:endParaRPr lang="el-GR"/>
        </a:p>
      </dgm:t>
    </dgm:pt>
    <dgm:pt modelId="{614A79E5-43AF-4C17-A3C3-B5750609EF33}">
      <dgm:prSet phldrT="[Κείμενο]" custT="1"/>
      <dgm:spPr/>
      <dgm:t>
        <a:bodyPr/>
        <a:lstStyle/>
        <a:p>
          <a:r>
            <a:rPr lang="el-GR" sz="1600" b="1" dirty="0">
              <a:latin typeface="Times New Roman" pitchFamily="18" charset="0"/>
              <a:cs typeface="Times New Roman" pitchFamily="18" charset="0"/>
            </a:rPr>
            <a:t>Μεικτό-Συνδυαστικό περιβάλλον μάθησης</a:t>
          </a:r>
          <a:endParaRPr lang="el-GR" sz="1600" dirty="0"/>
        </a:p>
      </dgm:t>
    </dgm:pt>
    <dgm:pt modelId="{BAB58CED-241E-482A-8B1D-4FAAFBCA041C}" type="parTrans" cxnId="{52B6CEA6-99DE-45F3-95E2-7A90DACB6B42}">
      <dgm:prSet/>
      <dgm:spPr/>
      <dgm:t>
        <a:bodyPr/>
        <a:lstStyle/>
        <a:p>
          <a:endParaRPr lang="el-GR"/>
        </a:p>
      </dgm:t>
    </dgm:pt>
    <dgm:pt modelId="{03A51A07-2176-4D35-B262-BD2E6C628FC8}" type="sibTrans" cxnId="{52B6CEA6-99DE-45F3-95E2-7A90DACB6B42}">
      <dgm:prSet/>
      <dgm:spPr/>
      <dgm:t>
        <a:bodyPr/>
        <a:lstStyle/>
        <a:p>
          <a:endParaRPr lang="el-GR"/>
        </a:p>
      </dgm:t>
    </dgm:pt>
    <dgm:pt modelId="{EEA7B807-9842-4C32-A59C-D62FA5F3D3AC}">
      <dgm:prSet phldrT="[Κείμενο]" custT="1"/>
      <dgm:spPr/>
      <dgm:t>
        <a:bodyPr/>
        <a:lstStyle/>
        <a:p>
          <a:r>
            <a:rPr lang="el-GR" sz="1600" b="1" dirty="0">
              <a:latin typeface="Times New Roman" pitchFamily="18" charset="0"/>
              <a:cs typeface="Times New Roman" pitchFamily="18" charset="0"/>
            </a:rPr>
            <a:t>Αρχές  </a:t>
          </a:r>
          <a:r>
            <a:rPr lang="en-US" sz="1600" b="1" dirty="0">
              <a:latin typeface="Times New Roman" pitchFamily="18" charset="0"/>
              <a:cs typeface="Times New Roman" pitchFamily="18" charset="0"/>
            </a:rPr>
            <a:t>Holmberg</a:t>
          </a:r>
          <a:r>
            <a:rPr lang="el-GR" sz="1600" b="1" dirty="0">
              <a:latin typeface="Times New Roman" pitchFamily="18" charset="0"/>
              <a:cs typeface="Times New Roman" pitchFamily="18" charset="0"/>
            </a:rPr>
            <a:t> - Αρχές  </a:t>
          </a:r>
          <a:r>
            <a:rPr lang="en-US" sz="1600" b="1" dirty="0">
              <a:latin typeface="Times New Roman" pitchFamily="18" charset="0"/>
              <a:cs typeface="Times New Roman" pitchFamily="18" charset="0"/>
            </a:rPr>
            <a:t>Mena</a:t>
          </a:r>
          <a:endParaRPr lang="el-GR" sz="1600" b="1" dirty="0">
            <a:latin typeface="Times New Roman" pitchFamily="18" charset="0"/>
            <a:cs typeface="Times New Roman" pitchFamily="18" charset="0"/>
          </a:endParaRPr>
        </a:p>
      </dgm:t>
    </dgm:pt>
    <dgm:pt modelId="{24E504BB-64C3-4134-BE3F-8B44C0C58BCD}" type="parTrans" cxnId="{35448984-260E-474F-98A1-B10DA830E2ED}">
      <dgm:prSet/>
      <dgm:spPr/>
      <dgm:t>
        <a:bodyPr/>
        <a:lstStyle/>
        <a:p>
          <a:endParaRPr lang="el-GR"/>
        </a:p>
      </dgm:t>
    </dgm:pt>
    <dgm:pt modelId="{8C9D5725-FCDD-407A-AD10-9CB77611D1EE}" type="sibTrans" cxnId="{35448984-260E-474F-98A1-B10DA830E2ED}">
      <dgm:prSet/>
      <dgm:spPr/>
      <dgm:t>
        <a:bodyPr/>
        <a:lstStyle/>
        <a:p>
          <a:endParaRPr lang="el-GR"/>
        </a:p>
      </dgm:t>
    </dgm:pt>
    <dgm:pt modelId="{D97B34E4-2BE2-4493-8035-6571731723FA}">
      <dgm:prSet phldrT="[Κείμενο]" custT="1"/>
      <dgm:spPr/>
      <dgm:t>
        <a:bodyPr/>
        <a:lstStyle/>
        <a:p>
          <a:r>
            <a:rPr lang="el-GR" sz="1600" b="1" dirty="0">
              <a:latin typeface="Times New Roman" pitchFamily="18" charset="0"/>
              <a:cs typeface="Times New Roman" pitchFamily="18" charset="0"/>
            </a:rPr>
            <a:t>12  Αρχές  </a:t>
          </a:r>
          <a:r>
            <a:rPr lang="en-US" sz="1600" b="1" dirty="0">
              <a:latin typeface="Times New Roman" pitchFamily="18" charset="0"/>
              <a:cs typeface="Times New Roman" pitchFamily="18" charset="0"/>
            </a:rPr>
            <a:t>Mayer</a:t>
          </a:r>
          <a:endParaRPr lang="el-GR" sz="1600" b="1" dirty="0">
            <a:latin typeface="Times New Roman" pitchFamily="18" charset="0"/>
            <a:cs typeface="Times New Roman" pitchFamily="18" charset="0"/>
          </a:endParaRPr>
        </a:p>
      </dgm:t>
    </dgm:pt>
    <dgm:pt modelId="{7CC92DE1-CF52-4C98-A224-73C8DC1E7EC6}" type="parTrans" cxnId="{04625CBE-9ADB-4B2C-A920-500F731949E9}">
      <dgm:prSet/>
      <dgm:spPr/>
      <dgm:t>
        <a:bodyPr/>
        <a:lstStyle/>
        <a:p>
          <a:endParaRPr lang="el-GR"/>
        </a:p>
      </dgm:t>
    </dgm:pt>
    <dgm:pt modelId="{8ADBD18A-A47A-4F8A-9691-BA39CF7A3BF9}" type="sibTrans" cxnId="{04625CBE-9ADB-4B2C-A920-500F731949E9}">
      <dgm:prSet/>
      <dgm:spPr/>
      <dgm:t>
        <a:bodyPr/>
        <a:lstStyle/>
        <a:p>
          <a:endParaRPr lang="el-GR"/>
        </a:p>
      </dgm:t>
    </dgm:pt>
    <dgm:pt modelId="{F98F7511-3C8C-44BC-B51A-45EE6ABBC48A}">
      <dgm:prSet phldrT="[Κείμενο]" custT="1"/>
      <dgm:spPr/>
      <dgm:t>
        <a:bodyPr/>
        <a:lstStyle/>
        <a:p>
          <a:r>
            <a:rPr lang="el-GR" sz="1600" b="1" dirty="0">
              <a:latin typeface="Times New Roman" pitchFamily="18" charset="0"/>
              <a:cs typeface="Times New Roman" pitchFamily="18" charset="0"/>
            </a:rPr>
            <a:t>7 αρχές Σπανακά –Λιοναράκη</a:t>
          </a:r>
        </a:p>
      </dgm:t>
    </dgm:pt>
    <dgm:pt modelId="{BCE2B4BE-CBC7-42B8-A42E-0CA86A565712}" type="parTrans" cxnId="{E86603CA-81E8-481B-9A09-013794E55C93}">
      <dgm:prSet/>
      <dgm:spPr/>
      <dgm:t>
        <a:bodyPr/>
        <a:lstStyle/>
        <a:p>
          <a:endParaRPr lang="el-GR"/>
        </a:p>
      </dgm:t>
    </dgm:pt>
    <dgm:pt modelId="{6FA8223F-981E-4A61-9B26-54A074655FB9}" type="sibTrans" cxnId="{E86603CA-81E8-481B-9A09-013794E55C93}">
      <dgm:prSet/>
      <dgm:spPr/>
      <dgm:t>
        <a:bodyPr/>
        <a:lstStyle/>
        <a:p>
          <a:endParaRPr lang="el-GR"/>
        </a:p>
      </dgm:t>
    </dgm:pt>
    <dgm:pt modelId="{51299F8E-151F-4578-B231-3BDED032ADBC}">
      <dgm:prSet phldrT="[Κείμενο]" custT="1"/>
      <dgm:spPr/>
      <dgm:t>
        <a:bodyPr/>
        <a:lstStyle/>
        <a:p>
          <a:r>
            <a:rPr lang="el-GR" sz="1600" b="1" dirty="0">
              <a:latin typeface="Times New Roman" pitchFamily="18" charset="0"/>
              <a:cs typeface="Times New Roman" pitchFamily="18" charset="0"/>
            </a:rPr>
            <a:t>Η Δομή &amp; Συνοχή West - Λιοναράκη</a:t>
          </a:r>
        </a:p>
      </dgm:t>
    </dgm:pt>
    <dgm:pt modelId="{A50146F7-702D-48DB-B66A-C1EDEB8E04F1}" type="parTrans" cxnId="{58129ADE-96A5-4F69-B513-695821A43D4C}">
      <dgm:prSet/>
      <dgm:spPr/>
      <dgm:t>
        <a:bodyPr/>
        <a:lstStyle/>
        <a:p>
          <a:endParaRPr lang="el-GR"/>
        </a:p>
      </dgm:t>
    </dgm:pt>
    <dgm:pt modelId="{1A9847B3-5ECC-4D93-BDDD-702DC2F051CC}" type="sibTrans" cxnId="{58129ADE-96A5-4F69-B513-695821A43D4C}">
      <dgm:prSet/>
      <dgm:spPr/>
      <dgm:t>
        <a:bodyPr/>
        <a:lstStyle/>
        <a:p>
          <a:endParaRPr lang="el-GR"/>
        </a:p>
      </dgm:t>
    </dgm:pt>
    <dgm:pt modelId="{924F7A00-F2CF-4DE8-9092-AD5F25EC1838}">
      <dgm:prSet phldrT="[Κείμενο]" custT="1"/>
      <dgm:spPr/>
      <dgm:t>
        <a:bodyPr/>
        <a:lstStyle/>
        <a:p>
          <a:r>
            <a:rPr lang="el-GR" sz="1600" b="1" dirty="0">
              <a:latin typeface="Times New Roman" panose="02020603050405020304" pitchFamily="18" charset="0"/>
              <a:cs typeface="Times New Roman" panose="02020603050405020304" pitchFamily="18" charset="0"/>
            </a:rPr>
            <a:t>Σχολική εξΑΕ</a:t>
          </a:r>
          <a:endParaRPr lang="el-GR" sz="1600" dirty="0">
            <a:latin typeface="Times New Roman" panose="02020603050405020304" pitchFamily="18" charset="0"/>
            <a:cs typeface="Times New Roman" panose="02020603050405020304" pitchFamily="18" charset="0"/>
          </a:endParaRPr>
        </a:p>
      </dgm:t>
    </dgm:pt>
    <dgm:pt modelId="{FFBF2A40-BBB1-412E-811B-6A118B08546A}" type="sibTrans" cxnId="{65E9F136-24A3-4EF5-AB61-37E07020D9FF}">
      <dgm:prSet/>
      <dgm:spPr/>
      <dgm:t>
        <a:bodyPr/>
        <a:lstStyle/>
        <a:p>
          <a:endParaRPr lang="el-GR"/>
        </a:p>
      </dgm:t>
    </dgm:pt>
    <dgm:pt modelId="{94C59E1B-5068-4F41-B64E-B133813FC068}" type="parTrans" cxnId="{65E9F136-24A3-4EF5-AB61-37E07020D9FF}">
      <dgm:prSet/>
      <dgm:spPr/>
      <dgm:t>
        <a:bodyPr/>
        <a:lstStyle/>
        <a:p>
          <a:endParaRPr lang="el-GR"/>
        </a:p>
      </dgm:t>
    </dgm:pt>
    <dgm:pt modelId="{A554F8FA-0BB2-4B23-ADB5-3D4EA8557756}">
      <dgm:prSet custT="1"/>
      <dgm:spPr/>
      <dgm:t>
        <a:bodyPr/>
        <a:lstStyle/>
        <a:p>
          <a:r>
            <a:rPr lang="el-GR" sz="1600" b="1" i="0" dirty="0">
              <a:solidFill>
                <a:schemeClr val="tx1"/>
              </a:solidFill>
              <a:latin typeface="Times New Roman" panose="02020603050405020304" pitchFamily="18" charset="0"/>
              <a:cs typeface="Times New Roman" panose="02020603050405020304" pitchFamily="18" charset="0"/>
            </a:rPr>
            <a:t> του αλγορίθμου</a:t>
          </a:r>
        </a:p>
      </dgm:t>
    </dgm:pt>
    <dgm:pt modelId="{8BCD04DD-C01A-4E97-9859-5A1D34ED266F}" type="parTrans" cxnId="{8255525E-DC65-4AE1-8371-3A4C5D11F2E1}">
      <dgm:prSet/>
      <dgm:spPr/>
      <dgm:t>
        <a:bodyPr/>
        <a:lstStyle/>
        <a:p>
          <a:endParaRPr lang="el-GR"/>
        </a:p>
      </dgm:t>
    </dgm:pt>
    <dgm:pt modelId="{112B392E-ED6E-4D26-9649-12EB7F146603}" type="sibTrans" cxnId="{8255525E-DC65-4AE1-8371-3A4C5D11F2E1}">
      <dgm:prSet/>
      <dgm:spPr/>
      <dgm:t>
        <a:bodyPr/>
        <a:lstStyle/>
        <a:p>
          <a:endParaRPr lang="el-GR"/>
        </a:p>
      </dgm:t>
    </dgm:pt>
    <dgm:pt modelId="{85B5EA92-90DC-4D6F-9305-969053279302}">
      <dgm:prSet custT="1"/>
      <dgm:spPr/>
      <dgm:t>
        <a:bodyPr/>
        <a:lstStyle/>
        <a:p>
          <a:r>
            <a:rPr lang="el-GR" sz="1600" b="1" i="0" dirty="0">
              <a:solidFill>
                <a:schemeClr val="tx1"/>
              </a:solidFill>
              <a:latin typeface="Times New Roman" panose="02020603050405020304" pitchFamily="18" charset="0"/>
              <a:cs typeface="Times New Roman" panose="02020603050405020304" pitchFamily="18" charset="0"/>
            </a:rPr>
            <a:t> του προβλήματος</a:t>
          </a:r>
        </a:p>
      </dgm:t>
    </dgm:pt>
    <dgm:pt modelId="{7AB2745E-3B6E-40DA-AC4A-3E1CEBC9E7C7}" type="parTrans" cxnId="{AD1B1DE7-2601-46CA-A934-712CE75E6A16}">
      <dgm:prSet/>
      <dgm:spPr/>
      <dgm:t>
        <a:bodyPr/>
        <a:lstStyle/>
        <a:p>
          <a:endParaRPr lang="el-GR"/>
        </a:p>
      </dgm:t>
    </dgm:pt>
    <dgm:pt modelId="{F1765C39-9AC4-4DF2-B9A5-9746EF9BCE54}" type="sibTrans" cxnId="{AD1B1DE7-2601-46CA-A934-712CE75E6A16}">
      <dgm:prSet/>
      <dgm:spPr/>
      <dgm:t>
        <a:bodyPr/>
        <a:lstStyle/>
        <a:p>
          <a:endParaRPr lang="el-GR"/>
        </a:p>
      </dgm:t>
    </dgm:pt>
    <dgm:pt modelId="{7716B09E-AC52-4782-9206-1685072B7930}">
      <dgm:prSet custT="1"/>
      <dgm:spPr/>
      <dgm:t>
        <a:bodyPr/>
        <a:lstStyle/>
        <a:p>
          <a:r>
            <a:rPr lang="el-GR" sz="1600" b="1" i="0" dirty="0">
              <a:solidFill>
                <a:schemeClr val="tx1"/>
              </a:solidFill>
              <a:latin typeface="Times New Roman" panose="02020603050405020304" pitchFamily="18" charset="0"/>
              <a:cs typeface="Times New Roman" panose="02020603050405020304" pitchFamily="18" charset="0"/>
            </a:rPr>
            <a:t>του προγράμματος</a:t>
          </a:r>
        </a:p>
      </dgm:t>
    </dgm:pt>
    <dgm:pt modelId="{1B641BCF-B6ED-4194-9EC0-3FDB768E9E9C}" type="parTrans" cxnId="{E446856E-A3AC-41C1-9357-FBF12FD5D852}">
      <dgm:prSet/>
      <dgm:spPr/>
      <dgm:t>
        <a:bodyPr/>
        <a:lstStyle/>
        <a:p>
          <a:endParaRPr lang="el-GR"/>
        </a:p>
      </dgm:t>
    </dgm:pt>
    <dgm:pt modelId="{0E03D93E-865F-4B54-8CF1-2EE74374433F}" type="sibTrans" cxnId="{E446856E-A3AC-41C1-9357-FBF12FD5D852}">
      <dgm:prSet/>
      <dgm:spPr/>
      <dgm:t>
        <a:bodyPr/>
        <a:lstStyle/>
        <a:p>
          <a:endParaRPr lang="el-GR"/>
        </a:p>
      </dgm:t>
    </dgm:pt>
    <dgm:pt modelId="{9CDB612D-37AC-492E-AE78-73CFD57009FB}" type="pres">
      <dgm:prSet presAssocID="{AC352F03-D572-4F29-BB85-946377613F50}" presName="Name0" presStyleCnt="0">
        <dgm:presLayoutVars>
          <dgm:dir/>
          <dgm:animLvl val="lvl"/>
          <dgm:resizeHandles val="exact"/>
        </dgm:presLayoutVars>
      </dgm:prSet>
      <dgm:spPr/>
    </dgm:pt>
    <dgm:pt modelId="{FE4EC4F2-B4AF-4781-904A-7DD0BD01D3C2}" type="pres">
      <dgm:prSet presAssocID="{924F7A00-F2CF-4DE8-9092-AD5F25EC1838}" presName="composite" presStyleCnt="0"/>
      <dgm:spPr/>
    </dgm:pt>
    <dgm:pt modelId="{D35CA2C7-7131-4F25-9CF4-6AA94DC12783}" type="pres">
      <dgm:prSet presAssocID="{924F7A00-F2CF-4DE8-9092-AD5F25EC1838}" presName="parTx" presStyleLbl="alignNode1" presStyleIdx="0" presStyleCnt="3" custLinFactNeighborX="3226" custLinFactNeighborY="-58758">
        <dgm:presLayoutVars>
          <dgm:chMax val="0"/>
          <dgm:chPref val="0"/>
          <dgm:bulletEnabled val="1"/>
        </dgm:presLayoutVars>
      </dgm:prSet>
      <dgm:spPr/>
    </dgm:pt>
    <dgm:pt modelId="{7E1692C1-D9A1-44B0-B3C6-B9CC2E3AAAD3}" type="pres">
      <dgm:prSet presAssocID="{924F7A00-F2CF-4DE8-9092-AD5F25EC1838}" presName="desTx" presStyleLbl="alignAccFollowNode1" presStyleIdx="0" presStyleCnt="3" custScaleY="102761" custLinFactNeighborX="3226" custLinFactNeighborY="-266">
        <dgm:presLayoutVars>
          <dgm:bulletEnabled val="1"/>
        </dgm:presLayoutVars>
      </dgm:prSet>
      <dgm:spPr/>
    </dgm:pt>
    <dgm:pt modelId="{4E16B26E-E959-4AB5-BD2C-50496E802488}" type="pres">
      <dgm:prSet presAssocID="{FFBF2A40-BBB1-412E-811B-6A118B08546A}" presName="space" presStyleCnt="0"/>
      <dgm:spPr/>
    </dgm:pt>
    <dgm:pt modelId="{3CF3EC26-327F-4B6A-B4BC-44ACFA4F9A17}" type="pres">
      <dgm:prSet presAssocID="{B4DD0469-9066-419C-9D2D-20AE4B4AD84C}" presName="composite" presStyleCnt="0"/>
      <dgm:spPr/>
    </dgm:pt>
    <dgm:pt modelId="{F35EC99F-3C76-48AB-9CA6-288506532596}" type="pres">
      <dgm:prSet presAssocID="{B4DD0469-9066-419C-9D2D-20AE4B4AD84C}" presName="parTx" presStyleLbl="alignNode1" presStyleIdx="1" presStyleCnt="3" custScaleX="108364" custScaleY="118458" custLinFactNeighborX="-527" custLinFactNeighborY="16293">
        <dgm:presLayoutVars>
          <dgm:chMax val="0"/>
          <dgm:chPref val="0"/>
          <dgm:bulletEnabled val="1"/>
        </dgm:presLayoutVars>
      </dgm:prSet>
      <dgm:spPr/>
    </dgm:pt>
    <dgm:pt modelId="{07CC2BE5-65EC-42D3-ACEF-C1D935A2671A}" type="pres">
      <dgm:prSet presAssocID="{B4DD0469-9066-419C-9D2D-20AE4B4AD84C}" presName="desTx" presStyleLbl="alignAccFollowNode1" presStyleIdx="1" presStyleCnt="3" custScaleX="109709" custScaleY="91437" custLinFactNeighborX="-110" custLinFactNeighborY="4797">
        <dgm:presLayoutVars>
          <dgm:bulletEnabled val="1"/>
        </dgm:presLayoutVars>
      </dgm:prSet>
      <dgm:spPr/>
    </dgm:pt>
    <dgm:pt modelId="{8064F50B-A81B-4A6D-9E13-C9DDFCFFDA98}" type="pres">
      <dgm:prSet presAssocID="{E6F1A911-4FBE-4BD4-90EE-90C7AD86D143}" presName="space" presStyleCnt="0"/>
      <dgm:spPr/>
    </dgm:pt>
    <dgm:pt modelId="{0D662248-7AA2-48B8-B18B-7702E35510E9}" type="pres">
      <dgm:prSet presAssocID="{5953D2A0-5B66-4BB7-8A00-E16EE32AB2FF}" presName="composite" presStyleCnt="0"/>
      <dgm:spPr/>
    </dgm:pt>
    <dgm:pt modelId="{1F68BCAC-13DE-45CB-B62E-2CF32305F50B}" type="pres">
      <dgm:prSet presAssocID="{5953D2A0-5B66-4BB7-8A00-E16EE32AB2FF}" presName="parTx" presStyleLbl="alignNode1" presStyleIdx="2" presStyleCnt="3" custScaleX="107878" custScaleY="130858" custLinFactNeighborX="-2040" custLinFactNeighborY="17324">
        <dgm:presLayoutVars>
          <dgm:chMax val="0"/>
          <dgm:chPref val="0"/>
          <dgm:bulletEnabled val="1"/>
        </dgm:presLayoutVars>
      </dgm:prSet>
      <dgm:spPr/>
    </dgm:pt>
    <dgm:pt modelId="{B5767A07-E77E-4C8E-B9F7-31EC8EDC0B4A}" type="pres">
      <dgm:prSet presAssocID="{5953D2A0-5B66-4BB7-8A00-E16EE32AB2FF}" presName="desTx" presStyleLbl="alignAccFollowNode1" presStyleIdx="2" presStyleCnt="3" custScaleX="107647" custScaleY="89126" custLinFactNeighborX="-1609" custLinFactNeighborY="1770">
        <dgm:presLayoutVars>
          <dgm:bulletEnabled val="1"/>
        </dgm:presLayoutVars>
      </dgm:prSet>
      <dgm:spPr/>
    </dgm:pt>
  </dgm:ptLst>
  <dgm:cxnLst>
    <dgm:cxn modelId="{4612850A-6942-456E-A1FC-6B67010C3FF6}" type="presOf" srcId="{85B5EA92-90DC-4D6F-9305-969053279302}" destId="{07CC2BE5-65EC-42D3-ACEF-C1D935A2671A}" srcOrd="0" destOrd="1" presId="urn:microsoft.com/office/officeart/2005/8/layout/hList1"/>
    <dgm:cxn modelId="{C24ADE20-C2CA-4551-950B-DD6AE4A9B01A}" srcId="{B4DD0469-9066-419C-9D2D-20AE4B4AD84C}" destId="{46CE5711-1E42-4FBE-9F6D-58B085123D1F}" srcOrd="0" destOrd="0" parTransId="{9C87B099-E0EC-4033-9DCD-605B17DCBBA0}" sibTransId="{FCBC5F31-31B0-4D65-889A-E21F89EB418F}"/>
    <dgm:cxn modelId="{BF4A1D2B-AAD8-4B58-8E77-1F64721EE4C1}" type="presOf" srcId="{51299F8E-151F-4578-B231-3BDED032ADBC}" destId="{B5767A07-E77E-4C8E-B9F7-31EC8EDC0B4A}" srcOrd="0" destOrd="3" presId="urn:microsoft.com/office/officeart/2005/8/layout/hList1"/>
    <dgm:cxn modelId="{3558892D-4D6C-4B54-8411-F0C2878E17F6}" type="presOf" srcId="{AC352F03-D572-4F29-BB85-946377613F50}" destId="{9CDB612D-37AC-492E-AE78-73CFD57009FB}" srcOrd="0" destOrd="0" presId="urn:microsoft.com/office/officeart/2005/8/layout/hList1"/>
    <dgm:cxn modelId="{53769232-F099-4674-9D34-DBC24FAA4A37}" type="presOf" srcId="{D97B34E4-2BE2-4493-8035-6571731723FA}" destId="{B5767A07-E77E-4C8E-B9F7-31EC8EDC0B4A}" srcOrd="0" destOrd="1" presId="urn:microsoft.com/office/officeart/2005/8/layout/hList1"/>
    <dgm:cxn modelId="{752CF735-D203-401E-928D-D7F361EC46F2}" srcId="{AC352F03-D572-4F29-BB85-946377613F50}" destId="{B4DD0469-9066-419C-9D2D-20AE4B4AD84C}" srcOrd="1" destOrd="0" parTransId="{670883DE-9A88-4314-AC91-C3F6451B07FC}" sibTransId="{E6F1A911-4FBE-4BD4-90EE-90C7AD86D143}"/>
    <dgm:cxn modelId="{65E9F136-24A3-4EF5-AB61-37E07020D9FF}" srcId="{AC352F03-D572-4F29-BB85-946377613F50}" destId="{924F7A00-F2CF-4DE8-9092-AD5F25EC1838}" srcOrd="0" destOrd="0" parTransId="{94C59E1B-5068-4F41-B64E-B133813FC068}" sibTransId="{FFBF2A40-BBB1-412E-811B-6A118B08546A}"/>
    <dgm:cxn modelId="{324D663E-3E97-4A0B-9346-DCE4640339DD}" type="presOf" srcId="{924F7A00-F2CF-4DE8-9092-AD5F25EC1838}" destId="{D35CA2C7-7131-4F25-9CF4-6AA94DC12783}" srcOrd="0" destOrd="0" presId="urn:microsoft.com/office/officeart/2005/8/layout/hList1"/>
    <dgm:cxn modelId="{8255525E-DC65-4AE1-8371-3A4C5D11F2E1}" srcId="{B4DD0469-9066-419C-9D2D-20AE4B4AD84C}" destId="{A554F8FA-0BB2-4B23-ADB5-3D4EA8557756}" srcOrd="2" destOrd="0" parTransId="{8BCD04DD-C01A-4E97-9859-5A1D34ED266F}" sibTransId="{112B392E-ED6E-4D26-9649-12EB7F146603}"/>
    <dgm:cxn modelId="{6C31F741-4A25-42ED-B72E-B27D2A17003D}" type="presOf" srcId="{5953D2A0-5B66-4BB7-8A00-E16EE32AB2FF}" destId="{1F68BCAC-13DE-45CB-B62E-2CF32305F50B}" srcOrd="0" destOrd="0" presId="urn:microsoft.com/office/officeart/2005/8/layout/hList1"/>
    <dgm:cxn modelId="{E446856E-A3AC-41C1-9357-FBF12FD5D852}" srcId="{B4DD0469-9066-419C-9D2D-20AE4B4AD84C}" destId="{7716B09E-AC52-4782-9206-1685072B7930}" srcOrd="3" destOrd="0" parTransId="{1B641BCF-B6ED-4194-9EC0-3FDB768E9E9C}" sibTransId="{0E03D93E-865F-4B54-8CF1-2EE74374433F}"/>
    <dgm:cxn modelId="{35448984-260E-474F-98A1-B10DA830E2ED}" srcId="{5953D2A0-5B66-4BB7-8A00-E16EE32AB2FF}" destId="{EEA7B807-9842-4C32-A59C-D62FA5F3D3AC}" srcOrd="0" destOrd="0" parTransId="{24E504BB-64C3-4134-BE3F-8B44C0C58BCD}" sibTransId="{8C9D5725-FCDD-407A-AD10-9CB77611D1EE}"/>
    <dgm:cxn modelId="{1588BE97-97C7-4122-B40D-9E953CC42897}" type="presOf" srcId="{BDEE6609-6262-4119-BEA2-ADDEEE833B19}" destId="{7E1692C1-D9A1-44B0-B3C6-B9CC2E3AAAD3}" srcOrd="0" destOrd="1" presId="urn:microsoft.com/office/officeart/2005/8/layout/hList1"/>
    <dgm:cxn modelId="{0BED199C-B52F-40A0-9B5F-F4D8059D03E9}" type="presOf" srcId="{2D97F955-5F84-40AD-9952-8DBC72AD0CFC}" destId="{7E1692C1-D9A1-44B0-B3C6-B9CC2E3AAAD3}" srcOrd="0" destOrd="0" presId="urn:microsoft.com/office/officeart/2005/8/layout/hList1"/>
    <dgm:cxn modelId="{52B6CEA6-99DE-45F3-95E2-7A90DACB6B42}" srcId="{924F7A00-F2CF-4DE8-9092-AD5F25EC1838}" destId="{614A79E5-43AF-4C17-A3C3-B5750609EF33}" srcOrd="2" destOrd="0" parTransId="{BAB58CED-241E-482A-8B1D-4FAAFBCA041C}" sibTransId="{03A51A07-2176-4D35-B262-BD2E6C628FC8}"/>
    <dgm:cxn modelId="{8DD2A0BB-F09A-4980-A7D4-E6439EA966B6}" type="presOf" srcId="{F98F7511-3C8C-44BC-B51A-45EE6ABBC48A}" destId="{B5767A07-E77E-4C8E-B9F7-31EC8EDC0B4A}" srcOrd="0" destOrd="2" presId="urn:microsoft.com/office/officeart/2005/8/layout/hList1"/>
    <dgm:cxn modelId="{04625CBE-9ADB-4B2C-A920-500F731949E9}" srcId="{5953D2A0-5B66-4BB7-8A00-E16EE32AB2FF}" destId="{D97B34E4-2BE2-4493-8035-6571731723FA}" srcOrd="1" destOrd="0" parTransId="{7CC92DE1-CF52-4C98-A224-73C8DC1E7EC6}" sibTransId="{8ADBD18A-A47A-4F8A-9691-BA39CF7A3BF9}"/>
    <dgm:cxn modelId="{6D4F20C3-3DCE-4BFC-A7F3-B7A9BA7F09C4}" srcId="{AC352F03-D572-4F29-BB85-946377613F50}" destId="{5953D2A0-5B66-4BB7-8A00-E16EE32AB2FF}" srcOrd="2" destOrd="0" parTransId="{8A6D186B-FF32-42DB-B3A4-45CF703565F5}" sibTransId="{379BE770-8637-4379-B5E5-F436C7984833}"/>
    <dgm:cxn modelId="{E86603CA-81E8-481B-9A09-013794E55C93}" srcId="{5953D2A0-5B66-4BB7-8A00-E16EE32AB2FF}" destId="{F98F7511-3C8C-44BC-B51A-45EE6ABBC48A}" srcOrd="2" destOrd="0" parTransId="{BCE2B4BE-CBC7-42B8-A42E-0CA86A565712}" sibTransId="{6FA8223F-981E-4A61-9B26-54A074655FB9}"/>
    <dgm:cxn modelId="{0E2676CD-EDDC-4766-95FF-01A88F7E4CFE}" type="presOf" srcId="{46CE5711-1E42-4FBE-9F6D-58B085123D1F}" destId="{07CC2BE5-65EC-42D3-ACEF-C1D935A2671A}" srcOrd="0" destOrd="0" presId="urn:microsoft.com/office/officeart/2005/8/layout/hList1"/>
    <dgm:cxn modelId="{DDA44CCE-245A-48E5-ABE0-3CD3D0634631}" srcId="{924F7A00-F2CF-4DE8-9092-AD5F25EC1838}" destId="{2D97F955-5F84-40AD-9952-8DBC72AD0CFC}" srcOrd="0" destOrd="0" parTransId="{9FD623D3-D3EE-470B-AE83-A2807CB1FA64}" sibTransId="{EA9E6DB3-3D37-4684-84A1-5A04D89E9256}"/>
    <dgm:cxn modelId="{A06E95CF-D1D7-4D3A-8EF2-CF62DEECF886}" type="presOf" srcId="{7716B09E-AC52-4782-9206-1685072B7930}" destId="{07CC2BE5-65EC-42D3-ACEF-C1D935A2671A}" srcOrd="0" destOrd="3" presId="urn:microsoft.com/office/officeart/2005/8/layout/hList1"/>
    <dgm:cxn modelId="{482BA6D0-7D47-48F1-A112-B9FCAC1AE04B}" type="presOf" srcId="{614A79E5-43AF-4C17-A3C3-B5750609EF33}" destId="{7E1692C1-D9A1-44B0-B3C6-B9CC2E3AAAD3}" srcOrd="0" destOrd="2" presId="urn:microsoft.com/office/officeart/2005/8/layout/hList1"/>
    <dgm:cxn modelId="{4EBAA0D5-4848-4886-94F5-769112ACE7A0}" srcId="{924F7A00-F2CF-4DE8-9092-AD5F25EC1838}" destId="{BDEE6609-6262-4119-BEA2-ADDEEE833B19}" srcOrd="1" destOrd="0" parTransId="{A132A8C4-17C9-413D-98A1-92EDCA04B0C6}" sibTransId="{49BBEED0-EF85-46CD-8234-73468A85328E}"/>
    <dgm:cxn modelId="{A0A2B5DA-8208-458F-BE24-B67E1970EAC3}" type="presOf" srcId="{EEA7B807-9842-4C32-A59C-D62FA5F3D3AC}" destId="{B5767A07-E77E-4C8E-B9F7-31EC8EDC0B4A}" srcOrd="0" destOrd="0" presId="urn:microsoft.com/office/officeart/2005/8/layout/hList1"/>
    <dgm:cxn modelId="{58129ADE-96A5-4F69-B513-695821A43D4C}" srcId="{5953D2A0-5B66-4BB7-8A00-E16EE32AB2FF}" destId="{51299F8E-151F-4578-B231-3BDED032ADBC}" srcOrd="3" destOrd="0" parTransId="{A50146F7-702D-48DB-B66A-C1EDEB8E04F1}" sibTransId="{1A9847B3-5ECC-4D93-BDDD-702DC2F051CC}"/>
    <dgm:cxn modelId="{F86F10E1-C518-44A1-9617-AC6400F8027A}" type="presOf" srcId="{A554F8FA-0BB2-4B23-ADB5-3D4EA8557756}" destId="{07CC2BE5-65EC-42D3-ACEF-C1D935A2671A}" srcOrd="0" destOrd="2" presId="urn:microsoft.com/office/officeart/2005/8/layout/hList1"/>
    <dgm:cxn modelId="{1B0DB1E6-98B3-4CD1-ACC7-2C295116048A}" type="presOf" srcId="{B4DD0469-9066-419C-9D2D-20AE4B4AD84C}" destId="{F35EC99F-3C76-48AB-9CA6-288506532596}" srcOrd="0" destOrd="0" presId="urn:microsoft.com/office/officeart/2005/8/layout/hList1"/>
    <dgm:cxn modelId="{AD1B1DE7-2601-46CA-A934-712CE75E6A16}" srcId="{B4DD0469-9066-419C-9D2D-20AE4B4AD84C}" destId="{85B5EA92-90DC-4D6F-9305-969053279302}" srcOrd="1" destOrd="0" parTransId="{7AB2745E-3B6E-40DA-AC4A-3E1CEBC9E7C7}" sibTransId="{F1765C39-9AC4-4DF2-B9A5-9746EF9BCE54}"/>
    <dgm:cxn modelId="{C0AF6934-3050-461E-AB18-8D1537C6E8B7}" type="presParOf" srcId="{9CDB612D-37AC-492E-AE78-73CFD57009FB}" destId="{FE4EC4F2-B4AF-4781-904A-7DD0BD01D3C2}" srcOrd="0" destOrd="0" presId="urn:microsoft.com/office/officeart/2005/8/layout/hList1"/>
    <dgm:cxn modelId="{3D6C88B6-FCFE-465F-A624-F1EB30ABB379}" type="presParOf" srcId="{FE4EC4F2-B4AF-4781-904A-7DD0BD01D3C2}" destId="{D35CA2C7-7131-4F25-9CF4-6AA94DC12783}" srcOrd="0" destOrd="0" presId="urn:microsoft.com/office/officeart/2005/8/layout/hList1"/>
    <dgm:cxn modelId="{877B7104-60E3-4C8E-8769-331F1C89A6A0}" type="presParOf" srcId="{FE4EC4F2-B4AF-4781-904A-7DD0BD01D3C2}" destId="{7E1692C1-D9A1-44B0-B3C6-B9CC2E3AAAD3}" srcOrd="1" destOrd="0" presId="urn:microsoft.com/office/officeart/2005/8/layout/hList1"/>
    <dgm:cxn modelId="{20A7573C-2556-4844-88BF-2033D6DFB56C}" type="presParOf" srcId="{9CDB612D-37AC-492E-AE78-73CFD57009FB}" destId="{4E16B26E-E959-4AB5-BD2C-50496E802488}" srcOrd="1" destOrd="0" presId="urn:microsoft.com/office/officeart/2005/8/layout/hList1"/>
    <dgm:cxn modelId="{B3331C6A-D3F4-4936-9880-E74A1C41277D}" type="presParOf" srcId="{9CDB612D-37AC-492E-AE78-73CFD57009FB}" destId="{3CF3EC26-327F-4B6A-B4BC-44ACFA4F9A17}" srcOrd="2" destOrd="0" presId="urn:microsoft.com/office/officeart/2005/8/layout/hList1"/>
    <dgm:cxn modelId="{DF0831C3-38EB-46C3-876C-C4310BB27674}" type="presParOf" srcId="{3CF3EC26-327F-4B6A-B4BC-44ACFA4F9A17}" destId="{F35EC99F-3C76-48AB-9CA6-288506532596}" srcOrd="0" destOrd="0" presId="urn:microsoft.com/office/officeart/2005/8/layout/hList1"/>
    <dgm:cxn modelId="{95F9AE51-DE79-44ED-BCF3-72B07FB3F642}" type="presParOf" srcId="{3CF3EC26-327F-4B6A-B4BC-44ACFA4F9A17}" destId="{07CC2BE5-65EC-42D3-ACEF-C1D935A2671A}" srcOrd="1" destOrd="0" presId="urn:microsoft.com/office/officeart/2005/8/layout/hList1"/>
    <dgm:cxn modelId="{BC3A169F-7558-481E-8951-DEF6F37C4371}" type="presParOf" srcId="{9CDB612D-37AC-492E-AE78-73CFD57009FB}" destId="{8064F50B-A81B-4A6D-9E13-C9DDFCFFDA98}" srcOrd="3" destOrd="0" presId="urn:microsoft.com/office/officeart/2005/8/layout/hList1"/>
    <dgm:cxn modelId="{0341CDA7-E119-4BE1-8E15-25310477F38E}" type="presParOf" srcId="{9CDB612D-37AC-492E-AE78-73CFD57009FB}" destId="{0D662248-7AA2-48B8-B18B-7702E35510E9}" srcOrd="4" destOrd="0" presId="urn:microsoft.com/office/officeart/2005/8/layout/hList1"/>
    <dgm:cxn modelId="{59B4DD58-CA79-473D-A23D-5DDFE1D19DDD}" type="presParOf" srcId="{0D662248-7AA2-48B8-B18B-7702E35510E9}" destId="{1F68BCAC-13DE-45CB-B62E-2CF32305F50B}" srcOrd="0" destOrd="0" presId="urn:microsoft.com/office/officeart/2005/8/layout/hList1"/>
    <dgm:cxn modelId="{79A9EF1F-AB73-4140-B8C3-7D1F04A6C355}" type="presParOf" srcId="{0D662248-7AA2-48B8-B18B-7702E35510E9}" destId="{B5767A07-E77E-4C8E-B9F7-31EC8EDC0B4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C24551-4D93-4E92-8BC0-8C762A063FA5}" type="doc">
      <dgm:prSet loTypeId="urn:microsoft.com/office/officeart/2005/8/layout/default#1" loCatId="list" qsTypeId="urn:microsoft.com/office/officeart/2005/8/quickstyle/simple1" qsCatId="simple" csTypeId="urn:microsoft.com/office/officeart/2005/8/colors/accent4_3" csCatId="accent4" phldr="1"/>
      <dgm:spPr/>
      <dgm:t>
        <a:bodyPr/>
        <a:lstStyle/>
        <a:p>
          <a:endParaRPr lang="el-GR"/>
        </a:p>
      </dgm:t>
    </dgm:pt>
    <dgm:pt modelId="{6DF81987-5F6A-4F7B-82F4-CB4A38F0757A}">
      <dgm:prSet custT="1"/>
      <dgm:spPr/>
      <dgm:t>
        <a:bodyPr/>
        <a:lstStyle/>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Προσαρμογή του ΕΥ  κατάλληλο για  μαθητές στο πλαίσιο προγραμμάτων </a:t>
          </a:r>
          <a:r>
            <a:rPr lang="en-US"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dgm:t>
    </dgm:pt>
    <dgm:pt modelId="{004B0E13-438B-4648-8367-807CC42984AC}" type="parTrans" cxnId="{CD03D968-BF11-4579-9929-6593AEA414F9}">
      <dgm:prSet/>
      <dgm:spPr/>
      <dgm:t>
        <a:bodyPr/>
        <a:lstStyle/>
        <a:p>
          <a:endParaRPr lang="el-GR"/>
        </a:p>
      </dgm:t>
    </dgm:pt>
    <dgm:pt modelId="{C43DBA00-3CE8-4999-A8CE-F31D375B5F7B}" type="sibTrans" cxnId="{CD03D968-BF11-4579-9929-6593AEA414F9}">
      <dgm:prSet/>
      <dgm:spPr/>
      <dgm:t>
        <a:bodyPr/>
        <a:lstStyle/>
        <a:p>
          <a:endParaRPr lang="el-GR"/>
        </a:p>
      </dgm:t>
    </dgm:pt>
    <dgm:pt modelId="{ECD3A28C-090D-4E7D-9EDB-072472A79B6E}">
      <dgm:prSet custT="1"/>
      <dgm:spPr/>
      <dgm:t>
        <a:bodyPr/>
        <a:lstStyle/>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Μετατροπή του ΕΥ σε ΕΥ για ενήλικες </a:t>
          </a:r>
        </a:p>
      </dgm:t>
    </dgm:pt>
    <dgm:pt modelId="{5E1F163E-7B1E-405B-BE4C-DB902660B4EF}" type="parTrans" cxnId="{4FCAFE6C-5EF6-40AD-A568-F7A34B8ABFE6}">
      <dgm:prSet/>
      <dgm:spPr/>
      <dgm:t>
        <a:bodyPr/>
        <a:lstStyle/>
        <a:p>
          <a:endParaRPr lang="el-GR"/>
        </a:p>
      </dgm:t>
    </dgm:pt>
    <dgm:pt modelId="{6710B0F0-6108-433A-9A0E-28E1E3378040}" type="sibTrans" cxnId="{4FCAFE6C-5EF6-40AD-A568-F7A34B8ABFE6}">
      <dgm:prSet/>
      <dgm:spPr/>
      <dgm:t>
        <a:bodyPr/>
        <a:lstStyle/>
        <a:p>
          <a:endParaRPr lang="el-GR"/>
        </a:p>
      </dgm:t>
    </dgm:pt>
    <dgm:pt modelId="{51EE6FE6-3BBF-4582-AD18-9B3A403DA671}">
      <dgm:prSet custT="1"/>
      <dgm:spPr/>
      <dgm:t>
        <a:bodyPr/>
        <a:lstStyle/>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Μεγαλύτερο δείγμα έρευνας, για συνδυασμό ποσοτικής και ποιοτικής</a:t>
          </a:r>
        </a:p>
      </dgm:t>
    </dgm:pt>
    <dgm:pt modelId="{17FD7FE6-42C9-48EE-AB5D-CB78B14C894E}" type="parTrans" cxnId="{465C21D9-2F89-4CAA-8067-3CE68C840419}">
      <dgm:prSet/>
      <dgm:spPr/>
      <dgm:t>
        <a:bodyPr/>
        <a:lstStyle/>
        <a:p>
          <a:endParaRPr lang="el-GR"/>
        </a:p>
      </dgm:t>
    </dgm:pt>
    <dgm:pt modelId="{39CE4822-3CC2-4DEA-9278-F6C7BE484719}" type="sibTrans" cxnId="{465C21D9-2F89-4CAA-8067-3CE68C840419}">
      <dgm:prSet/>
      <dgm:spPr/>
      <dgm:t>
        <a:bodyPr/>
        <a:lstStyle/>
        <a:p>
          <a:endParaRPr lang="el-GR"/>
        </a:p>
      </dgm:t>
    </dgm:pt>
    <dgm:pt modelId="{7BF8A142-F350-4576-AA71-2670E9C2D8C4}">
      <dgm:prSet custT="1"/>
      <dgm:spPr/>
      <dgm:t>
        <a:bodyPr/>
        <a:lstStyle/>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του ΕΥ από μαθητές</a:t>
          </a:r>
        </a:p>
      </dgm:t>
    </dgm:pt>
    <dgm:pt modelId="{3A1F4081-3D7C-472C-A5C8-F4652FE5462D}" type="parTrans" cxnId="{45F8F31C-88DE-4AFD-A08F-D7CC3E4AF76F}">
      <dgm:prSet/>
      <dgm:spPr/>
      <dgm:t>
        <a:bodyPr/>
        <a:lstStyle/>
        <a:p>
          <a:endParaRPr lang="el-GR"/>
        </a:p>
      </dgm:t>
    </dgm:pt>
    <dgm:pt modelId="{4E615EAE-4C9E-4EBA-8EF0-528827ACB7B1}" type="sibTrans" cxnId="{45F8F31C-88DE-4AFD-A08F-D7CC3E4AF76F}">
      <dgm:prSet/>
      <dgm:spPr/>
      <dgm:t>
        <a:bodyPr/>
        <a:lstStyle/>
        <a:p>
          <a:endParaRPr lang="el-GR"/>
        </a:p>
      </dgm:t>
    </dgm:pt>
    <dgm:pt modelId="{2401FE84-54C3-4B98-A58B-1DDDA36B4A02}" type="pres">
      <dgm:prSet presAssocID="{31C24551-4D93-4E92-8BC0-8C762A063FA5}" presName="diagram" presStyleCnt="0">
        <dgm:presLayoutVars>
          <dgm:dir/>
          <dgm:resizeHandles val="exact"/>
        </dgm:presLayoutVars>
      </dgm:prSet>
      <dgm:spPr/>
    </dgm:pt>
    <dgm:pt modelId="{CD18F327-5904-4C62-8A02-7F18C9055111}" type="pres">
      <dgm:prSet presAssocID="{6DF81987-5F6A-4F7B-82F4-CB4A38F0757A}" presName="node" presStyleLbl="node1" presStyleIdx="0" presStyleCnt="4" custScaleX="100823" custLinFactX="10304" custLinFactY="5656" custLinFactNeighborX="100000" custLinFactNeighborY="100000">
        <dgm:presLayoutVars>
          <dgm:bulletEnabled val="1"/>
        </dgm:presLayoutVars>
      </dgm:prSet>
      <dgm:spPr/>
    </dgm:pt>
    <dgm:pt modelId="{56E21EE7-0021-4C48-A13A-52AD8CBC1B8E}" type="pres">
      <dgm:prSet presAssocID="{C43DBA00-3CE8-4999-A8CE-F31D375B5F7B}" presName="sibTrans" presStyleCnt="0"/>
      <dgm:spPr/>
    </dgm:pt>
    <dgm:pt modelId="{5AE15C90-5107-4CC8-9B61-E86C5846B409}" type="pres">
      <dgm:prSet presAssocID="{ECD3A28C-090D-4E7D-9EDB-072472A79B6E}" presName="node" presStyleLbl="node1" presStyleIdx="1" presStyleCnt="4" custLinFactX="-6258" custLinFactY="5656" custLinFactNeighborX="-100000" custLinFactNeighborY="100000">
        <dgm:presLayoutVars>
          <dgm:bulletEnabled val="1"/>
        </dgm:presLayoutVars>
      </dgm:prSet>
      <dgm:spPr/>
    </dgm:pt>
    <dgm:pt modelId="{7EC09835-9664-4189-A3B6-407CB163D8D9}" type="pres">
      <dgm:prSet presAssocID="{6710B0F0-6108-433A-9A0E-28E1E3378040}" presName="sibTrans" presStyleCnt="0"/>
      <dgm:spPr/>
    </dgm:pt>
    <dgm:pt modelId="{7CA3D3C2-9EB4-42DA-8109-62D5723B34D2}" type="pres">
      <dgm:prSet presAssocID="{51EE6FE6-3BBF-4582-AD18-9B3A403DA671}" presName="node" presStyleLbl="node1" presStyleIdx="2" presStyleCnt="4" custLinFactY="-16204" custLinFactNeighborX="3421" custLinFactNeighborY="-100000">
        <dgm:presLayoutVars>
          <dgm:bulletEnabled val="1"/>
        </dgm:presLayoutVars>
      </dgm:prSet>
      <dgm:spPr/>
    </dgm:pt>
    <dgm:pt modelId="{A110C3A5-5C08-41BA-9BD9-2C5FC171D437}" type="pres">
      <dgm:prSet presAssocID="{39CE4822-3CC2-4DEA-9278-F6C7BE484719}" presName="sibTrans" presStyleCnt="0"/>
      <dgm:spPr/>
    </dgm:pt>
    <dgm:pt modelId="{E5E76C9E-A611-4B0E-A815-2AF0317A132E}" type="pres">
      <dgm:prSet presAssocID="{7BF8A142-F350-4576-AA71-2670E9C2D8C4}" presName="node" presStyleLbl="node1" presStyleIdx="3" presStyleCnt="4" custLinFactY="-16204" custLinFactNeighborX="303" custLinFactNeighborY="-100000">
        <dgm:presLayoutVars>
          <dgm:bulletEnabled val="1"/>
        </dgm:presLayoutVars>
      </dgm:prSet>
      <dgm:spPr/>
    </dgm:pt>
  </dgm:ptLst>
  <dgm:cxnLst>
    <dgm:cxn modelId="{45F8F31C-88DE-4AFD-A08F-D7CC3E4AF76F}" srcId="{31C24551-4D93-4E92-8BC0-8C762A063FA5}" destId="{7BF8A142-F350-4576-AA71-2670E9C2D8C4}" srcOrd="3" destOrd="0" parTransId="{3A1F4081-3D7C-472C-A5C8-F4652FE5462D}" sibTransId="{4E615EAE-4C9E-4EBA-8EF0-528827ACB7B1}"/>
    <dgm:cxn modelId="{CD03D968-BF11-4579-9929-6593AEA414F9}" srcId="{31C24551-4D93-4E92-8BC0-8C762A063FA5}" destId="{6DF81987-5F6A-4F7B-82F4-CB4A38F0757A}" srcOrd="0" destOrd="0" parTransId="{004B0E13-438B-4648-8367-807CC42984AC}" sibTransId="{C43DBA00-3CE8-4999-A8CE-F31D375B5F7B}"/>
    <dgm:cxn modelId="{4B153B69-21D5-4B64-A45C-D8E4C1A17AA0}" type="presOf" srcId="{7BF8A142-F350-4576-AA71-2670E9C2D8C4}" destId="{E5E76C9E-A611-4B0E-A815-2AF0317A132E}" srcOrd="0" destOrd="0" presId="urn:microsoft.com/office/officeart/2005/8/layout/default#1"/>
    <dgm:cxn modelId="{4FCAFE6C-5EF6-40AD-A568-F7A34B8ABFE6}" srcId="{31C24551-4D93-4E92-8BC0-8C762A063FA5}" destId="{ECD3A28C-090D-4E7D-9EDB-072472A79B6E}" srcOrd="1" destOrd="0" parTransId="{5E1F163E-7B1E-405B-BE4C-DB902660B4EF}" sibTransId="{6710B0F0-6108-433A-9A0E-28E1E3378040}"/>
    <dgm:cxn modelId="{199D2C59-E79F-42CC-BBF1-9AFE85A9C9A6}" type="presOf" srcId="{6DF81987-5F6A-4F7B-82F4-CB4A38F0757A}" destId="{CD18F327-5904-4C62-8A02-7F18C9055111}" srcOrd="0" destOrd="0" presId="urn:microsoft.com/office/officeart/2005/8/layout/default#1"/>
    <dgm:cxn modelId="{978E50CC-ED7C-4971-9392-0D0C04EFB24A}" type="presOf" srcId="{31C24551-4D93-4E92-8BC0-8C762A063FA5}" destId="{2401FE84-54C3-4B98-A58B-1DDDA36B4A02}" srcOrd="0" destOrd="0" presId="urn:microsoft.com/office/officeart/2005/8/layout/default#1"/>
    <dgm:cxn modelId="{465C21D9-2F89-4CAA-8067-3CE68C840419}" srcId="{31C24551-4D93-4E92-8BC0-8C762A063FA5}" destId="{51EE6FE6-3BBF-4582-AD18-9B3A403DA671}" srcOrd="2" destOrd="0" parTransId="{17FD7FE6-42C9-48EE-AB5D-CB78B14C894E}" sibTransId="{39CE4822-3CC2-4DEA-9278-F6C7BE484719}"/>
    <dgm:cxn modelId="{830233E2-4F47-4582-BBD1-5A04D95D2E09}" type="presOf" srcId="{ECD3A28C-090D-4E7D-9EDB-072472A79B6E}" destId="{5AE15C90-5107-4CC8-9B61-E86C5846B409}" srcOrd="0" destOrd="0" presId="urn:microsoft.com/office/officeart/2005/8/layout/default#1"/>
    <dgm:cxn modelId="{D77600ED-D0F2-4244-A0ED-0FF853DC1770}" type="presOf" srcId="{51EE6FE6-3BBF-4582-AD18-9B3A403DA671}" destId="{7CA3D3C2-9EB4-42DA-8109-62D5723B34D2}" srcOrd="0" destOrd="0" presId="urn:microsoft.com/office/officeart/2005/8/layout/default#1"/>
    <dgm:cxn modelId="{7EC50EAD-2CDE-4209-8E8E-E4E12213DA5F}" type="presParOf" srcId="{2401FE84-54C3-4B98-A58B-1DDDA36B4A02}" destId="{CD18F327-5904-4C62-8A02-7F18C9055111}" srcOrd="0" destOrd="0" presId="urn:microsoft.com/office/officeart/2005/8/layout/default#1"/>
    <dgm:cxn modelId="{E344A280-1D91-4528-8D6C-07C4225CE4FD}" type="presParOf" srcId="{2401FE84-54C3-4B98-A58B-1DDDA36B4A02}" destId="{56E21EE7-0021-4C48-A13A-52AD8CBC1B8E}" srcOrd="1" destOrd="0" presId="urn:microsoft.com/office/officeart/2005/8/layout/default#1"/>
    <dgm:cxn modelId="{ED948B36-50F2-46E4-97C0-AE8F32A5F387}" type="presParOf" srcId="{2401FE84-54C3-4B98-A58B-1DDDA36B4A02}" destId="{5AE15C90-5107-4CC8-9B61-E86C5846B409}" srcOrd="2" destOrd="0" presId="urn:microsoft.com/office/officeart/2005/8/layout/default#1"/>
    <dgm:cxn modelId="{4282934E-50BB-4482-917C-2524AD26CDE6}" type="presParOf" srcId="{2401FE84-54C3-4B98-A58B-1DDDA36B4A02}" destId="{7EC09835-9664-4189-A3B6-407CB163D8D9}" srcOrd="3" destOrd="0" presId="urn:microsoft.com/office/officeart/2005/8/layout/default#1"/>
    <dgm:cxn modelId="{95522629-CE7E-4041-B1E4-1DC72E14FF01}" type="presParOf" srcId="{2401FE84-54C3-4B98-A58B-1DDDA36B4A02}" destId="{7CA3D3C2-9EB4-42DA-8109-62D5723B34D2}" srcOrd="4" destOrd="0" presId="urn:microsoft.com/office/officeart/2005/8/layout/default#1"/>
    <dgm:cxn modelId="{C1F4EA94-8CE7-478B-B3FD-2196F4688DAA}" type="presParOf" srcId="{2401FE84-54C3-4B98-A58B-1DDDA36B4A02}" destId="{A110C3A5-5C08-41BA-9BD9-2C5FC171D437}" srcOrd="5" destOrd="0" presId="urn:microsoft.com/office/officeart/2005/8/layout/default#1"/>
    <dgm:cxn modelId="{8055A12D-0A6B-4F9E-8365-4C24BA1962CC}" type="presParOf" srcId="{2401FE84-54C3-4B98-A58B-1DDDA36B4A02}" destId="{E5E76C9E-A611-4B0E-A815-2AF0317A132E}"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B0E26-9C0D-460D-86D4-CE77F31564F6}">
      <dsp:nvSpPr>
        <dsp:cNvPr id="0" name=""/>
        <dsp:cNvSpPr/>
      </dsp:nvSpPr>
      <dsp:spPr>
        <a:xfrm>
          <a:off x="0" y="59254"/>
          <a:ext cx="5625743" cy="107055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i="1" kern="1200" dirty="0"/>
            <a:t>Σχεδιασμός, υλοποίηση και αποτίμηση εκπαιδευτικού υλικού σχεδιασμένο με τις αρχές και τη μεθοδολογία της Εξ Αποστάσεως Εκπαίδευσης με θέμα την «</a:t>
          </a:r>
          <a:r>
            <a:rPr lang="el-GR" sz="1500" b="0" i="1" kern="1200" dirty="0"/>
            <a:t>Εισαγωγή στη Θεωρία των Αλγορίθμων και τον Κόσμο του Προγραμματισμού», για μαθητές Γυμνασίου.</a:t>
          </a:r>
          <a:endParaRPr lang="el-GR" sz="1500" kern="1200" dirty="0"/>
        </a:p>
      </dsp:txBody>
      <dsp:txXfrm>
        <a:off x="52260" y="111514"/>
        <a:ext cx="5521223" cy="966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AC0F4-491C-4A69-AFC1-6CD5E8558E6E}">
      <dsp:nvSpPr>
        <dsp:cNvPr id="0" name=""/>
        <dsp:cNvSpPr/>
      </dsp:nvSpPr>
      <dsp:spPr>
        <a:xfrm rot="16200000">
          <a:off x="983716" y="-983716"/>
          <a:ext cx="1377806" cy="3345238"/>
        </a:xfrm>
        <a:prstGeom prst="flowChartAlternateProcess">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1800" b="1" kern="1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67258" y="67258"/>
        <a:ext cx="3210722" cy="1243290"/>
      </dsp:txXfrm>
    </dsp:sp>
    <dsp:sp modelId="{7051E64A-D17B-4EB1-A3AC-753A44668CC4}">
      <dsp:nvSpPr>
        <dsp:cNvPr id="0" name=""/>
        <dsp:cNvSpPr/>
      </dsp:nvSpPr>
      <dsp:spPr>
        <a:xfrm rot="16200000">
          <a:off x="4710364" y="-1055629"/>
          <a:ext cx="1377806" cy="3489064"/>
        </a:xfrm>
        <a:prstGeom prst="flowChartAlternateProcess">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1800" b="1" kern="1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18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3721993" y="67258"/>
        <a:ext cx="3354548" cy="12432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BE74C-2B0D-4BA2-93EE-FB540B68146D}">
      <dsp:nvSpPr>
        <dsp:cNvPr id="0" name=""/>
        <dsp:cNvSpPr/>
      </dsp:nvSpPr>
      <dsp:spPr>
        <a:xfrm>
          <a:off x="1715376" y="147171"/>
          <a:ext cx="2917994" cy="2917994"/>
        </a:xfrm>
        <a:prstGeom prst="blockArc">
          <a:avLst>
            <a:gd name="adj1" fmla="val 12420867"/>
            <a:gd name="adj2" fmla="val 18075575"/>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A1CEABE-1854-4A25-8856-33254CC50868}">
      <dsp:nvSpPr>
        <dsp:cNvPr id="0" name=""/>
        <dsp:cNvSpPr/>
      </dsp:nvSpPr>
      <dsp:spPr>
        <a:xfrm>
          <a:off x="149158" y="897870"/>
          <a:ext cx="2917994" cy="2917994"/>
        </a:xfrm>
        <a:prstGeom prst="blockArc">
          <a:avLst>
            <a:gd name="adj1" fmla="val 16710238"/>
            <a:gd name="adj2" fmla="val 16906087"/>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0570149-D602-4A74-A472-1F4A9A888B17}">
      <dsp:nvSpPr>
        <dsp:cNvPr id="0" name=""/>
        <dsp:cNvSpPr/>
      </dsp:nvSpPr>
      <dsp:spPr>
        <a:xfrm>
          <a:off x="1574112" y="240744"/>
          <a:ext cx="2917994" cy="2917994"/>
        </a:xfrm>
        <a:prstGeom prst="blockArc">
          <a:avLst>
            <a:gd name="adj1" fmla="val 9464151"/>
            <a:gd name="adj2" fmla="val 12718910"/>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F3C9F10-A16E-4222-A1E7-4BE4D92AF7CD}">
      <dsp:nvSpPr>
        <dsp:cNvPr id="0" name=""/>
        <dsp:cNvSpPr/>
      </dsp:nvSpPr>
      <dsp:spPr>
        <a:xfrm>
          <a:off x="1502732" y="297063"/>
          <a:ext cx="2917994" cy="2917994"/>
        </a:xfrm>
        <a:prstGeom prst="blockArc">
          <a:avLst>
            <a:gd name="adj1" fmla="val 3559250"/>
            <a:gd name="adj2" fmla="val 9902268"/>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5D69AA0-DD84-4DB9-A37F-709F20706256}">
      <dsp:nvSpPr>
        <dsp:cNvPr id="0" name=""/>
        <dsp:cNvSpPr/>
      </dsp:nvSpPr>
      <dsp:spPr>
        <a:xfrm>
          <a:off x="3058411" y="394046"/>
          <a:ext cx="2917994" cy="2917994"/>
        </a:xfrm>
        <a:prstGeom prst="blockArc">
          <a:avLst>
            <a:gd name="adj1" fmla="val 1436899"/>
            <a:gd name="adj2" fmla="val 7147433"/>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35ABEA8-B3DE-4716-83DF-15B52249DE64}">
      <dsp:nvSpPr>
        <dsp:cNvPr id="0" name=""/>
        <dsp:cNvSpPr/>
      </dsp:nvSpPr>
      <dsp:spPr>
        <a:xfrm>
          <a:off x="3273094" y="51442"/>
          <a:ext cx="2917994" cy="2917994"/>
        </a:xfrm>
        <a:prstGeom prst="blockArc">
          <a:avLst>
            <a:gd name="adj1" fmla="val 20459808"/>
            <a:gd name="adj2" fmla="val 2411764"/>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5A11FDE-C1D2-4D65-BB73-DE096A26A15A}">
      <dsp:nvSpPr>
        <dsp:cNvPr id="0" name=""/>
        <dsp:cNvSpPr/>
      </dsp:nvSpPr>
      <dsp:spPr>
        <a:xfrm>
          <a:off x="3286981" y="89964"/>
          <a:ext cx="2917994" cy="2917994"/>
        </a:xfrm>
        <a:prstGeom prst="blockArc">
          <a:avLst>
            <a:gd name="adj1" fmla="val 14074264"/>
            <a:gd name="adj2" fmla="val 20361400"/>
            <a:gd name="adj3" fmla="val 3901"/>
          </a:avLst>
        </a:prstGeom>
        <a:gradFill rotWithShape="0">
          <a:gsLst>
            <a:gs pos="0">
              <a:schemeClr val="accent2">
                <a:tint val="60000"/>
                <a:hueOff val="0"/>
                <a:satOff val="0"/>
                <a:lumOff val="0"/>
                <a:alphaOff val="0"/>
                <a:satMod val="103000"/>
                <a:lumMod val="102000"/>
                <a:tint val="94000"/>
              </a:schemeClr>
            </a:gs>
            <a:gs pos="50000">
              <a:schemeClr val="accent2">
                <a:tint val="60000"/>
                <a:hueOff val="0"/>
                <a:satOff val="0"/>
                <a:lumOff val="0"/>
                <a:alphaOff val="0"/>
                <a:satMod val="110000"/>
                <a:lumMod val="100000"/>
                <a:shade val="100000"/>
              </a:schemeClr>
            </a:gs>
            <a:gs pos="100000">
              <a:schemeClr val="accent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762BD43-F88D-4DFE-B0AC-77F71231907B}">
      <dsp:nvSpPr>
        <dsp:cNvPr id="0" name=""/>
        <dsp:cNvSpPr/>
      </dsp:nvSpPr>
      <dsp:spPr>
        <a:xfrm>
          <a:off x="3094682" y="1085350"/>
          <a:ext cx="1558201" cy="1129229"/>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l-GR" sz="4100" kern="1200" dirty="0"/>
            <a:t>εξΑΕ</a:t>
          </a:r>
          <a:endParaRPr lang="en-GB" sz="4100" kern="1200" dirty="0"/>
        </a:p>
      </dsp:txBody>
      <dsp:txXfrm>
        <a:off x="3322875" y="1250722"/>
        <a:ext cx="1101815" cy="798485"/>
      </dsp:txXfrm>
    </dsp:sp>
    <dsp:sp modelId="{56E88155-1305-4818-A738-3B7EBB070D02}">
      <dsp:nvSpPr>
        <dsp:cNvPr id="0" name=""/>
        <dsp:cNvSpPr/>
      </dsp:nvSpPr>
      <dsp:spPr>
        <a:xfrm>
          <a:off x="2786081" y="-58904"/>
          <a:ext cx="2261247" cy="884422"/>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spc="-150" dirty="0">
              <a:effectLst/>
              <a:latin typeface="Times New Roman" pitchFamily="18" charset="0"/>
              <a:cs typeface="Times New Roman" pitchFamily="18" charset="0"/>
            </a:rPr>
            <a:t>Βασικές θεωρίες - Έννοιες</a:t>
          </a:r>
          <a:endParaRPr lang="en-GB" sz="2000" b="1" kern="1200" spc="-150" dirty="0">
            <a:effectLst/>
            <a:latin typeface="Times New Roman" pitchFamily="18" charset="0"/>
            <a:cs typeface="Times New Roman" pitchFamily="18" charset="0"/>
          </a:endParaRPr>
        </a:p>
      </dsp:txBody>
      <dsp:txXfrm>
        <a:off x="3117233" y="70617"/>
        <a:ext cx="1598943" cy="625380"/>
      </dsp:txXfrm>
    </dsp:sp>
    <dsp:sp modelId="{8550F7F5-84DB-425E-AFC9-9E745449D0AB}">
      <dsp:nvSpPr>
        <dsp:cNvPr id="0" name=""/>
        <dsp:cNvSpPr/>
      </dsp:nvSpPr>
      <dsp:spPr>
        <a:xfrm>
          <a:off x="4966249" y="571799"/>
          <a:ext cx="2236837" cy="945651"/>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spc="-150" dirty="0">
              <a:effectLst/>
              <a:latin typeface="Times New Roman" pitchFamily="18" charset="0"/>
              <a:cs typeface="Times New Roman" pitchFamily="18" charset="0"/>
            </a:rPr>
            <a:t>Ιστορικό εξΑΕ</a:t>
          </a:r>
          <a:endParaRPr lang="en-GB" sz="2200" b="1" kern="1200" spc="-150" dirty="0">
            <a:effectLst/>
            <a:latin typeface="Times New Roman" pitchFamily="18" charset="0"/>
            <a:cs typeface="Times New Roman" pitchFamily="18" charset="0"/>
          </a:endParaRPr>
        </a:p>
      </dsp:txBody>
      <dsp:txXfrm>
        <a:off x="5293826" y="710286"/>
        <a:ext cx="1581683" cy="668677"/>
      </dsp:txXfrm>
    </dsp:sp>
    <dsp:sp modelId="{DFF69D93-A49C-4CFD-A5A8-F61222AF293D}">
      <dsp:nvSpPr>
        <dsp:cNvPr id="0" name=""/>
        <dsp:cNvSpPr/>
      </dsp:nvSpPr>
      <dsp:spPr>
        <a:xfrm>
          <a:off x="4894617" y="2000750"/>
          <a:ext cx="1860357" cy="86593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spc="-150" dirty="0">
              <a:effectLst/>
              <a:latin typeface="Times New Roman" pitchFamily="18" charset="0"/>
              <a:cs typeface="Times New Roman" pitchFamily="18" charset="0"/>
            </a:rPr>
            <a:t>εξΑΕ  &amp; ΤΠΕ</a:t>
          </a:r>
          <a:endParaRPr lang="en-GB" sz="2200" b="1" kern="1200" spc="-150" dirty="0">
            <a:effectLst/>
            <a:latin typeface="Times New Roman" pitchFamily="18" charset="0"/>
            <a:cs typeface="Times New Roman" pitchFamily="18" charset="0"/>
          </a:endParaRPr>
        </a:p>
      </dsp:txBody>
      <dsp:txXfrm>
        <a:off x="5167060" y="2127563"/>
        <a:ext cx="1315471" cy="612307"/>
      </dsp:txXfrm>
    </dsp:sp>
    <dsp:sp modelId="{8F6E2F77-F052-4D95-919D-DF506A0483B8}">
      <dsp:nvSpPr>
        <dsp:cNvPr id="0" name=""/>
        <dsp:cNvSpPr/>
      </dsp:nvSpPr>
      <dsp:spPr>
        <a:xfrm>
          <a:off x="2822642" y="2635044"/>
          <a:ext cx="1997043" cy="935352"/>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spc="-150">
              <a:effectLst/>
              <a:latin typeface="Times New Roman" pitchFamily="18" charset="0"/>
              <a:cs typeface="Times New Roman" pitchFamily="18" charset="0"/>
            </a:rPr>
            <a:t>Σύγχρονη – Ασύγχρονη</a:t>
          </a:r>
          <a:endParaRPr lang="en-GB" sz="2200" b="1" kern="1200" spc="-150" dirty="0">
            <a:effectLst/>
            <a:latin typeface="Times New Roman" pitchFamily="18" charset="0"/>
            <a:cs typeface="Times New Roman" pitchFamily="18" charset="0"/>
          </a:endParaRPr>
        </a:p>
      </dsp:txBody>
      <dsp:txXfrm>
        <a:off x="3115102" y="2772023"/>
        <a:ext cx="1412123" cy="661394"/>
      </dsp:txXfrm>
    </dsp:sp>
    <dsp:sp modelId="{B2C3EAF8-7C82-489E-9037-D0213FBAEBC3}">
      <dsp:nvSpPr>
        <dsp:cNvPr id="0" name=""/>
        <dsp:cNvSpPr/>
      </dsp:nvSpPr>
      <dsp:spPr>
        <a:xfrm>
          <a:off x="611111" y="1786423"/>
          <a:ext cx="2196216" cy="91063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spc="-150">
              <a:effectLst/>
              <a:latin typeface="Times New Roman" pitchFamily="18" charset="0"/>
              <a:cs typeface="Times New Roman" pitchFamily="18" charset="0"/>
            </a:rPr>
            <a:t>Περιβάλλοντα  </a:t>
          </a:r>
          <a:r>
            <a:rPr lang="en-US" sz="2200" b="1" kern="1200" spc="-150">
              <a:effectLst/>
              <a:latin typeface="Times New Roman" pitchFamily="18" charset="0"/>
              <a:cs typeface="Times New Roman" pitchFamily="18" charset="0"/>
            </a:rPr>
            <a:t>e-Learning</a:t>
          </a:r>
          <a:endParaRPr lang="el-GR" sz="2200" b="1" kern="1200" spc="-150" dirty="0">
            <a:effectLst/>
            <a:latin typeface="Times New Roman" pitchFamily="18" charset="0"/>
            <a:cs typeface="Times New Roman" pitchFamily="18" charset="0"/>
          </a:endParaRPr>
        </a:p>
      </dsp:txBody>
      <dsp:txXfrm>
        <a:off x="932739" y="1919782"/>
        <a:ext cx="1552960" cy="643916"/>
      </dsp:txXfrm>
    </dsp:sp>
    <dsp:sp modelId="{AC3CB020-9BE8-4015-BB96-F43FC9F16C7F}">
      <dsp:nvSpPr>
        <dsp:cNvPr id="0" name=""/>
        <dsp:cNvSpPr/>
      </dsp:nvSpPr>
      <dsp:spPr>
        <a:xfrm>
          <a:off x="928698" y="500069"/>
          <a:ext cx="1782006" cy="883972"/>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189667" y="629524"/>
        <a:ext cx="1260068" cy="625062"/>
      </dsp:txXfrm>
    </dsp:sp>
    <dsp:sp modelId="{F482D9FE-7FC3-4FE0-AAAE-E72F4A784140}">
      <dsp:nvSpPr>
        <dsp:cNvPr id="0" name=""/>
        <dsp:cNvSpPr/>
      </dsp:nvSpPr>
      <dsp:spPr>
        <a:xfrm>
          <a:off x="750756" y="500331"/>
          <a:ext cx="2298320" cy="91212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spc="-150">
              <a:effectLst/>
              <a:latin typeface="Times New Roman" pitchFamily="18" charset="0"/>
              <a:cs typeface="Times New Roman" pitchFamily="18" charset="0"/>
            </a:rPr>
            <a:t>Αρχές σχεδιασμού ΕΥ</a:t>
          </a:r>
          <a:endParaRPr lang="en-GB" sz="2200" b="1" kern="1200" spc="-150" dirty="0">
            <a:effectLst/>
            <a:latin typeface="Times New Roman" pitchFamily="18" charset="0"/>
            <a:cs typeface="Times New Roman" pitchFamily="18" charset="0"/>
          </a:endParaRPr>
        </a:p>
      </dsp:txBody>
      <dsp:txXfrm>
        <a:off x="1087337" y="633909"/>
        <a:ext cx="1625158" cy="6449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CA2C7-7131-4F25-9CF4-6AA94DC12783}">
      <dsp:nvSpPr>
        <dsp:cNvPr id="0" name=""/>
        <dsp:cNvSpPr/>
      </dsp:nvSpPr>
      <dsp:spPr>
        <a:xfrm>
          <a:off x="68213" y="0"/>
          <a:ext cx="2003054" cy="61228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b="1" kern="1200" dirty="0">
              <a:latin typeface="Times New Roman" panose="02020603050405020304" pitchFamily="18" charset="0"/>
              <a:cs typeface="Times New Roman" panose="02020603050405020304" pitchFamily="18" charset="0"/>
            </a:rPr>
            <a:t>Σχολική εξΑΕ</a:t>
          </a:r>
          <a:endParaRPr lang="el-GR" sz="1600" kern="1200" dirty="0">
            <a:latin typeface="Times New Roman" panose="02020603050405020304" pitchFamily="18" charset="0"/>
            <a:cs typeface="Times New Roman" panose="02020603050405020304" pitchFamily="18" charset="0"/>
          </a:endParaRPr>
        </a:p>
      </dsp:txBody>
      <dsp:txXfrm>
        <a:off x="68213" y="0"/>
        <a:ext cx="2003054" cy="612283"/>
      </dsp:txXfrm>
    </dsp:sp>
    <dsp:sp modelId="{7E1692C1-D9A1-44B0-B3C6-B9CC2E3AAAD3}">
      <dsp:nvSpPr>
        <dsp:cNvPr id="0" name=""/>
        <dsp:cNvSpPr/>
      </dsp:nvSpPr>
      <dsp:spPr>
        <a:xfrm>
          <a:off x="68213" y="574146"/>
          <a:ext cx="2003054" cy="270795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Συμπληρωματική σχολική εξΑΕ</a:t>
          </a:r>
          <a:endParaRPr lang="el-GR"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Ασύγχρονη εξΑΕ</a:t>
          </a:r>
          <a:endParaRPr lang="el-GR"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Μεικτό-Συνδυαστικό περιβάλλον μάθησης</a:t>
          </a:r>
          <a:endParaRPr lang="el-GR" sz="1600" kern="1200" dirty="0"/>
        </a:p>
      </dsp:txBody>
      <dsp:txXfrm>
        <a:off x="68213" y="574146"/>
        <a:ext cx="2003054" cy="2707957"/>
      </dsp:txXfrm>
    </dsp:sp>
    <dsp:sp modelId="{F35EC99F-3C76-48AB-9CA6-288506532596}">
      <dsp:nvSpPr>
        <dsp:cNvPr id="0" name=""/>
        <dsp:cNvSpPr/>
      </dsp:nvSpPr>
      <dsp:spPr>
        <a:xfrm>
          <a:off x="2289991" y="151359"/>
          <a:ext cx="2170590" cy="72529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b="1" i="0" kern="1200" dirty="0">
              <a:solidFill>
                <a:schemeClr val="bg1"/>
              </a:solidFill>
              <a:effectLst/>
              <a:latin typeface="Times New Roman" panose="02020603050405020304" pitchFamily="18" charset="0"/>
              <a:cs typeface="Times New Roman" panose="02020603050405020304" pitchFamily="18" charset="0"/>
            </a:rPr>
            <a:t>Το γνωστικό αντικείμενο της αλγοριθμικής</a:t>
          </a:r>
          <a:endParaRPr lang="el-GR" sz="1600" b="1" i="0" kern="1200" dirty="0">
            <a:solidFill>
              <a:schemeClr val="bg1"/>
            </a:solidFill>
          </a:endParaRPr>
        </a:p>
      </dsp:txBody>
      <dsp:txXfrm>
        <a:off x="2289991" y="151359"/>
        <a:ext cx="2170590" cy="725298"/>
      </dsp:txXfrm>
    </dsp:sp>
    <dsp:sp modelId="{07CC2BE5-65EC-42D3-ACEF-C1D935A2671A}">
      <dsp:nvSpPr>
        <dsp:cNvPr id="0" name=""/>
        <dsp:cNvSpPr/>
      </dsp:nvSpPr>
      <dsp:spPr>
        <a:xfrm>
          <a:off x="2284873" y="884818"/>
          <a:ext cx="2197531" cy="240954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r>
            <a:rPr lang="el-GR" sz="1600" b="1" i="0" kern="1200" dirty="0">
              <a:solidFill>
                <a:schemeClr val="tx1"/>
              </a:solidFill>
              <a:latin typeface="Times New Roman" panose="02020603050405020304" pitchFamily="18" charset="0"/>
              <a:cs typeface="Times New Roman" panose="02020603050405020304" pitchFamily="18" charset="0"/>
            </a:rPr>
            <a:t>Οι έννοιες:</a:t>
          </a:r>
        </a:p>
        <a:p>
          <a:pPr marL="171450" lvl="1" indent="-171450" algn="l" defTabSz="711200">
            <a:lnSpc>
              <a:spcPct val="90000"/>
            </a:lnSpc>
            <a:spcBef>
              <a:spcPct val="0"/>
            </a:spcBef>
            <a:spcAft>
              <a:spcPct val="15000"/>
            </a:spcAft>
            <a:buChar char="•"/>
          </a:pPr>
          <a:r>
            <a:rPr lang="el-GR" sz="1600" b="1" i="0" kern="1200" dirty="0">
              <a:solidFill>
                <a:schemeClr val="tx1"/>
              </a:solidFill>
              <a:latin typeface="Times New Roman" panose="02020603050405020304" pitchFamily="18" charset="0"/>
              <a:cs typeface="Times New Roman" panose="02020603050405020304" pitchFamily="18" charset="0"/>
            </a:rPr>
            <a:t> του προβλήματος</a:t>
          </a:r>
        </a:p>
        <a:p>
          <a:pPr marL="171450" lvl="1" indent="-171450" algn="l" defTabSz="711200">
            <a:lnSpc>
              <a:spcPct val="90000"/>
            </a:lnSpc>
            <a:spcBef>
              <a:spcPct val="0"/>
            </a:spcBef>
            <a:spcAft>
              <a:spcPct val="15000"/>
            </a:spcAft>
            <a:buChar char="•"/>
          </a:pPr>
          <a:r>
            <a:rPr lang="el-GR" sz="1600" b="1" i="0" kern="1200" dirty="0">
              <a:solidFill>
                <a:schemeClr val="tx1"/>
              </a:solidFill>
              <a:latin typeface="Times New Roman" panose="02020603050405020304" pitchFamily="18" charset="0"/>
              <a:cs typeface="Times New Roman" panose="02020603050405020304" pitchFamily="18" charset="0"/>
            </a:rPr>
            <a:t> του αλγορίθμου</a:t>
          </a:r>
        </a:p>
        <a:p>
          <a:pPr marL="171450" lvl="1" indent="-171450" algn="l" defTabSz="711200">
            <a:lnSpc>
              <a:spcPct val="90000"/>
            </a:lnSpc>
            <a:spcBef>
              <a:spcPct val="0"/>
            </a:spcBef>
            <a:spcAft>
              <a:spcPct val="15000"/>
            </a:spcAft>
            <a:buChar char="•"/>
          </a:pPr>
          <a:r>
            <a:rPr lang="el-GR" sz="1600" b="1" i="0" kern="1200" dirty="0">
              <a:solidFill>
                <a:schemeClr val="tx1"/>
              </a:solidFill>
              <a:latin typeface="Times New Roman" panose="02020603050405020304" pitchFamily="18" charset="0"/>
              <a:cs typeface="Times New Roman" panose="02020603050405020304" pitchFamily="18" charset="0"/>
            </a:rPr>
            <a:t>του προγράμματος</a:t>
          </a:r>
        </a:p>
      </dsp:txBody>
      <dsp:txXfrm>
        <a:off x="2284873" y="884818"/>
        <a:ext cx="2197531" cy="2409547"/>
      </dsp:txXfrm>
    </dsp:sp>
    <dsp:sp modelId="{1F68BCAC-13DE-45CB-B62E-2CF32305F50B}">
      <dsp:nvSpPr>
        <dsp:cNvPr id="0" name=""/>
        <dsp:cNvSpPr/>
      </dsp:nvSpPr>
      <dsp:spPr>
        <a:xfrm>
          <a:off x="4724173" y="153916"/>
          <a:ext cx="2160855" cy="80122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l-GR" sz="1600" b="1" kern="1200" dirty="0">
              <a:latin typeface="Times New Roman" pitchFamily="18" charset="0"/>
              <a:cs typeface="Times New Roman" pitchFamily="18" charset="0"/>
            </a:rPr>
            <a:t>Αρχές σχεδιασμού ΕΥ</a:t>
          </a:r>
        </a:p>
        <a:p>
          <a:pPr marL="0" lvl="0" indent="0" algn="ctr" defTabSz="711200">
            <a:lnSpc>
              <a:spcPct val="90000"/>
            </a:lnSpc>
            <a:spcBef>
              <a:spcPct val="0"/>
            </a:spcBef>
            <a:spcAft>
              <a:spcPct val="35000"/>
            </a:spcAft>
            <a:buNone/>
          </a:pPr>
          <a:r>
            <a:rPr lang="el-GR" sz="1600" b="1" kern="1200" dirty="0">
              <a:latin typeface="Times New Roman" pitchFamily="18" charset="0"/>
              <a:cs typeface="Times New Roman" pitchFamily="18" charset="0"/>
            </a:rPr>
            <a:t> για εξΑΕ</a:t>
          </a:r>
        </a:p>
      </dsp:txBody>
      <dsp:txXfrm>
        <a:off x="4724173" y="153916"/>
        <a:ext cx="2160855" cy="801221"/>
      </dsp:txXfrm>
    </dsp:sp>
    <dsp:sp modelId="{B5767A07-E77E-4C8E-B9F7-31EC8EDC0B4A}">
      <dsp:nvSpPr>
        <dsp:cNvPr id="0" name=""/>
        <dsp:cNvSpPr/>
      </dsp:nvSpPr>
      <dsp:spPr>
        <a:xfrm>
          <a:off x="4735120" y="944516"/>
          <a:ext cx="2156228" cy="234864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Αρχές  </a:t>
          </a:r>
          <a:r>
            <a:rPr lang="en-US" sz="1600" b="1" kern="1200" dirty="0">
              <a:latin typeface="Times New Roman" pitchFamily="18" charset="0"/>
              <a:cs typeface="Times New Roman" pitchFamily="18" charset="0"/>
            </a:rPr>
            <a:t>Holmberg</a:t>
          </a:r>
          <a:r>
            <a:rPr lang="el-GR" sz="1600" b="1" kern="1200" dirty="0">
              <a:latin typeface="Times New Roman" pitchFamily="18" charset="0"/>
              <a:cs typeface="Times New Roman" pitchFamily="18" charset="0"/>
            </a:rPr>
            <a:t> - Αρχές  </a:t>
          </a:r>
          <a:r>
            <a:rPr lang="en-US" sz="1600" b="1" kern="1200" dirty="0">
              <a:latin typeface="Times New Roman" pitchFamily="18" charset="0"/>
              <a:cs typeface="Times New Roman" pitchFamily="18" charset="0"/>
            </a:rPr>
            <a:t>Mena</a:t>
          </a:r>
          <a:endParaRPr lang="el-GR" sz="1600" b="1"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12  Αρχές  </a:t>
          </a:r>
          <a:r>
            <a:rPr lang="en-US" sz="1600" b="1" kern="1200" dirty="0">
              <a:latin typeface="Times New Roman" pitchFamily="18" charset="0"/>
              <a:cs typeface="Times New Roman" pitchFamily="18" charset="0"/>
            </a:rPr>
            <a:t>Mayer</a:t>
          </a:r>
          <a:endParaRPr lang="el-GR" sz="1600" b="1"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7 αρχές Σπανακά –Λιοναράκη</a:t>
          </a:r>
        </a:p>
        <a:p>
          <a:pPr marL="171450" lvl="1" indent="-171450" algn="l" defTabSz="711200">
            <a:lnSpc>
              <a:spcPct val="90000"/>
            </a:lnSpc>
            <a:spcBef>
              <a:spcPct val="0"/>
            </a:spcBef>
            <a:spcAft>
              <a:spcPct val="15000"/>
            </a:spcAft>
            <a:buChar char="•"/>
          </a:pPr>
          <a:r>
            <a:rPr lang="el-GR" sz="1600" b="1" kern="1200" dirty="0">
              <a:latin typeface="Times New Roman" pitchFamily="18" charset="0"/>
              <a:cs typeface="Times New Roman" pitchFamily="18" charset="0"/>
            </a:rPr>
            <a:t>Η Δομή &amp; Συνοχή West - Λιοναράκη</a:t>
          </a:r>
        </a:p>
      </dsp:txBody>
      <dsp:txXfrm>
        <a:off x="4735120" y="944516"/>
        <a:ext cx="2156228" cy="23486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8F327-5904-4C62-8A02-7F18C9055111}">
      <dsp:nvSpPr>
        <dsp:cNvPr id="0" name=""/>
        <dsp:cNvSpPr/>
      </dsp:nvSpPr>
      <dsp:spPr>
        <a:xfrm>
          <a:off x="2993253" y="1580179"/>
          <a:ext cx="2510558" cy="1494039"/>
        </a:xfrm>
        <a:prstGeom prst="rect">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Προσαρμογή του ΕΥ  κατάλληλο για  μαθητές στο πλαίσιο προγραμμάτων </a:t>
          </a:r>
          <a:r>
            <a:rPr lang="en-US"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dsp:txBody>
      <dsp:txXfrm>
        <a:off x="2993253" y="1580179"/>
        <a:ext cx="2510558" cy="1494039"/>
      </dsp:txXfrm>
    </dsp:sp>
    <dsp:sp modelId="{5AE15C90-5107-4CC8-9B61-E86C5846B409}">
      <dsp:nvSpPr>
        <dsp:cNvPr id="0" name=""/>
        <dsp:cNvSpPr/>
      </dsp:nvSpPr>
      <dsp:spPr>
        <a:xfrm>
          <a:off x="360282" y="1580179"/>
          <a:ext cx="2490065" cy="1494039"/>
        </a:xfrm>
        <a:prstGeom prst="rect">
          <a:avLst/>
        </a:prstGeom>
        <a:solidFill>
          <a:schemeClr val="accent4">
            <a:shade val="80000"/>
            <a:hueOff val="-171094"/>
            <a:satOff val="0"/>
            <a:lumOff val="112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Μετατροπή του ΕΥ σε ΕΥ για ενήλικες </a:t>
          </a:r>
        </a:p>
      </dsp:txBody>
      <dsp:txXfrm>
        <a:off x="360282" y="1580179"/>
        <a:ext cx="2490065" cy="1494039"/>
      </dsp:txXfrm>
    </dsp:sp>
    <dsp:sp modelId="{7CA3D3C2-9EB4-42DA-8109-62D5723B34D2}">
      <dsp:nvSpPr>
        <dsp:cNvPr id="0" name=""/>
        <dsp:cNvSpPr/>
      </dsp:nvSpPr>
      <dsp:spPr>
        <a:xfrm>
          <a:off x="342043" y="8549"/>
          <a:ext cx="2490065" cy="1494039"/>
        </a:xfrm>
        <a:prstGeom prst="rect">
          <a:avLst/>
        </a:prstGeom>
        <a:solidFill>
          <a:schemeClr val="accent4">
            <a:shade val="80000"/>
            <a:hueOff val="-342189"/>
            <a:satOff val="0"/>
            <a:lumOff val="225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Μεγαλύτερο δείγμα έρευνας, για συνδυασμό ποσοτικής και ποιοτικής</a:t>
          </a:r>
        </a:p>
      </dsp:txBody>
      <dsp:txXfrm>
        <a:off x="342043" y="8549"/>
        <a:ext cx="2490065" cy="1494039"/>
      </dsp:txXfrm>
    </dsp:sp>
    <dsp:sp modelId="{E5E76C9E-A611-4B0E-A815-2AF0317A132E}">
      <dsp:nvSpPr>
        <dsp:cNvPr id="0" name=""/>
        <dsp:cNvSpPr/>
      </dsp:nvSpPr>
      <dsp:spPr>
        <a:xfrm>
          <a:off x="3003475" y="8549"/>
          <a:ext cx="2490065" cy="1494039"/>
        </a:xfrm>
        <a:prstGeom prst="rect">
          <a:avLst/>
        </a:prstGeom>
        <a:solidFill>
          <a:schemeClr val="accent4">
            <a:shade val="80000"/>
            <a:hueOff val="-513283"/>
            <a:satOff val="0"/>
            <a:lumOff val="338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του ΕΥ από μαθητές</a:t>
          </a:r>
        </a:p>
      </dsp:txBody>
      <dsp:txXfrm>
        <a:off x="3003475" y="8549"/>
        <a:ext cx="2490065" cy="14940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738" y="730250"/>
            <a:ext cx="6486525" cy="3649663"/>
          </a:xfrm>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10060-1F47-A2D1-6B9D-D1AE17B7372F}"/>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2B7DB1BD-BA83-E40C-B949-982C0B428685}"/>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73B72F70-50C3-CD21-76E0-86AD57B73ADA}"/>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5A3C1B30-47A2-7E52-A20F-766BC0E32BAA}"/>
              </a:ext>
            </a:extLst>
          </p:cNvPr>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1578925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1AC8E-3EBB-47F1-E5C2-E8250F7C239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CCC1275E-FF43-BC31-DD54-EB488FC733E0}"/>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076D3A7F-AAF5-370E-C875-E1D2CFAB687A}"/>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D0A6D27D-EA7F-BDC1-BE0E-C1F3A97EEEB4}"/>
              </a:ext>
            </a:extLst>
          </p:cNvPr>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3052376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EFFCA-9033-2101-D73C-1B648496D744}"/>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4DC11D1-E4E5-1DF8-E96A-5BBBA6A88D48}"/>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B1032449-6406-94A0-CD59-1011CDC8FFB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626C54A4-FDFE-0147-3632-E7BB7CEBE837}"/>
              </a:ext>
            </a:extLst>
          </p:cNvPr>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3168421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FFA8C-3DF0-0D96-2473-4A8E864899A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A2130BC9-45E7-84CE-CAB8-E330CFED0A73}"/>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38162CDD-46A2-26C1-367E-C173E9FA0AC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4D84A85A-D7C0-45F0-5111-719D586E910F}"/>
              </a:ext>
            </a:extLst>
          </p:cNvPr>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2756512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3768007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929C6-FE55-13B8-E920-1E5653C8C86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EAFA7E00-5414-8591-9097-B2493F29C4B8}"/>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4ABA4BA1-5E4F-F61D-E01B-091D9B9344D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FE5C18E-B597-4C29-7F88-50802DBF53D3}"/>
              </a:ext>
            </a:extLst>
          </p:cNvPr>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2537268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2180047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612E8-877A-79FA-5EDC-02E2B61F2A2B}"/>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169F1574-B858-3AC8-2DA4-419E5E03E8C8}"/>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7B388687-CECC-B3DE-CA59-8F83D2FED03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7491D719-8133-D9C4-A65C-1D89B3B34A0B}"/>
              </a:ext>
            </a:extLst>
          </p:cNvPr>
          <p:cNvSpPr>
            <a:spLocks noGrp="1"/>
          </p:cNvSpPr>
          <p:nvPr>
            <p:ph type="sldNum" sz="quarter" idx="5"/>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2567282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253967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13666-C147-E280-4871-EBCD04F98355}"/>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D9B648C-1D60-8FAB-6FED-5B9D505E3328}"/>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3711D90F-AA87-24B6-6AF9-FB8A4AEC2742}"/>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665608E3-6519-59B0-A30B-C2FC8043152D}"/>
              </a:ext>
            </a:extLst>
          </p:cNvPr>
          <p:cNvSpPr>
            <a:spLocks noGrp="1"/>
          </p:cNvSpPr>
          <p:nvPr>
            <p:ph type="sldNum" sz="quarter" idx="5"/>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370570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3908876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27</a:t>
            </a:fld>
            <a:endParaRPr lang="el-GR"/>
          </a:p>
        </p:txBody>
      </p:sp>
    </p:spTree>
    <p:extLst>
      <p:ext uri="{BB962C8B-B14F-4D97-AF65-F5344CB8AC3E}">
        <p14:creationId xmlns:p14="http://schemas.microsoft.com/office/powerpoint/2010/main" val="3768007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4268283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2550659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4108228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1BB38-2B4A-3F71-04A2-41F4FEAE7534}"/>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DD9A5222-EB4C-8E12-979B-FBC54E0A3C07}"/>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4AFA0723-BDD8-8A05-2050-C07081172D68}"/>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A8ADCF94-67EE-4BCF-A9D8-5CF5239A68FF}"/>
              </a:ext>
            </a:extLst>
          </p:cNvPr>
          <p:cNvSpPr>
            <a:spLocks noGrp="1"/>
          </p:cNvSpPr>
          <p:nvPr>
            <p:ph type="sldNum" sz="quarter" idx="5"/>
          </p:nvPr>
        </p:nvSpPr>
        <p:spPr/>
        <p:txBody>
          <a:bodyPr/>
          <a:lstStyle/>
          <a:p>
            <a:pPr>
              <a:defRPr/>
            </a:pPr>
            <a:fld id="{08568C96-3D9B-4CEA-82D6-5318AA7F4D69}" type="slidenum">
              <a:rPr lang="el-GR" smtClean="0"/>
              <a:pPr>
                <a:defRPr/>
              </a:pPr>
              <a:t>31</a:t>
            </a:fld>
            <a:endParaRPr lang="el-GR"/>
          </a:p>
        </p:txBody>
      </p:sp>
    </p:spTree>
    <p:extLst>
      <p:ext uri="{BB962C8B-B14F-4D97-AF65-F5344CB8AC3E}">
        <p14:creationId xmlns:p14="http://schemas.microsoft.com/office/powerpoint/2010/main" val="546115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B5776-1981-C50E-192D-37C69BF3A3D7}"/>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44EBEDC-44E2-3E29-B291-5DDCB3BCFBAD}"/>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316315CF-D367-BB53-3ADB-1903508A608A}"/>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2295734E-6046-621B-97B5-CA3A24499A68}"/>
              </a:ext>
            </a:extLst>
          </p:cNvPr>
          <p:cNvSpPr>
            <a:spLocks noGrp="1"/>
          </p:cNvSpPr>
          <p:nvPr>
            <p:ph type="sldNum" sz="quarter" idx="5"/>
          </p:nvPr>
        </p:nvSpPr>
        <p:spPr/>
        <p:txBody>
          <a:bodyPr/>
          <a:lstStyle/>
          <a:p>
            <a:pPr>
              <a:defRPr/>
            </a:pPr>
            <a:fld id="{08568C96-3D9B-4CEA-82D6-5318AA7F4D69}" type="slidenum">
              <a:rPr lang="el-GR" smtClean="0"/>
              <a:pPr>
                <a:defRPr/>
              </a:pPr>
              <a:t>32</a:t>
            </a:fld>
            <a:endParaRPr lang="el-GR"/>
          </a:p>
        </p:txBody>
      </p:sp>
    </p:spTree>
    <p:extLst>
      <p:ext uri="{BB962C8B-B14F-4D97-AF65-F5344CB8AC3E}">
        <p14:creationId xmlns:p14="http://schemas.microsoft.com/office/powerpoint/2010/main" val="3250230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13552-A0AF-30B5-628C-513FCDE5197A}"/>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6CE96C4-2870-1AF3-8FFE-7DA6368B9B91}"/>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C7691864-77D6-7456-E0E9-6F7EA63CB14A}"/>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8BC7C77C-4B70-624A-6032-CB5BF1E1166D}"/>
              </a:ext>
            </a:extLst>
          </p:cNvPr>
          <p:cNvSpPr>
            <a:spLocks noGrp="1"/>
          </p:cNvSpPr>
          <p:nvPr>
            <p:ph type="sldNum" sz="quarter" idx="5"/>
          </p:nvPr>
        </p:nvSpPr>
        <p:spPr/>
        <p:txBody>
          <a:bodyPr/>
          <a:lstStyle/>
          <a:p>
            <a:pPr>
              <a:defRPr/>
            </a:pPr>
            <a:fld id="{08568C96-3D9B-4CEA-82D6-5318AA7F4D69}" type="slidenum">
              <a:rPr lang="el-GR" smtClean="0"/>
              <a:pPr>
                <a:defRPr/>
              </a:pPr>
              <a:t>33</a:t>
            </a:fld>
            <a:endParaRPr lang="el-GR"/>
          </a:p>
        </p:txBody>
      </p:sp>
    </p:spTree>
    <p:extLst>
      <p:ext uri="{BB962C8B-B14F-4D97-AF65-F5344CB8AC3E}">
        <p14:creationId xmlns:p14="http://schemas.microsoft.com/office/powerpoint/2010/main" val="1038056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1E6A-1A7A-09B4-D36D-536DBDC52085}"/>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ED7A3E-7811-A3AC-DC44-97AF47C86AD3}"/>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EC9A6F6B-7156-EBC0-938B-49E168EC07FA}"/>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D58CF2B-3DB4-E805-15BA-8B0FE305E70F}"/>
              </a:ext>
            </a:extLst>
          </p:cNvPr>
          <p:cNvSpPr>
            <a:spLocks noGrp="1"/>
          </p:cNvSpPr>
          <p:nvPr>
            <p:ph type="sldNum" sz="quarter" idx="5"/>
          </p:nvPr>
        </p:nvSpPr>
        <p:spPr/>
        <p:txBody>
          <a:bodyPr/>
          <a:lstStyle/>
          <a:p>
            <a:pPr>
              <a:defRPr/>
            </a:pPr>
            <a:fld id="{08568C96-3D9B-4CEA-82D6-5318AA7F4D69}" type="slidenum">
              <a:rPr lang="el-GR" smtClean="0"/>
              <a:pPr>
                <a:defRPr/>
              </a:pPr>
              <a:t>34</a:t>
            </a:fld>
            <a:endParaRPr lang="el-GR"/>
          </a:p>
        </p:txBody>
      </p:sp>
    </p:spTree>
    <p:extLst>
      <p:ext uri="{BB962C8B-B14F-4D97-AF65-F5344CB8AC3E}">
        <p14:creationId xmlns:p14="http://schemas.microsoft.com/office/powerpoint/2010/main" val="21414638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35</a:t>
            </a:fld>
            <a:endParaRPr lang="el-GR"/>
          </a:p>
        </p:txBody>
      </p:sp>
    </p:spTree>
    <p:extLst>
      <p:ext uri="{BB962C8B-B14F-4D97-AF65-F5344CB8AC3E}">
        <p14:creationId xmlns:p14="http://schemas.microsoft.com/office/powerpoint/2010/main" val="41261288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36</a:t>
            </a:fld>
            <a:endParaRPr lang="el-GR"/>
          </a:p>
        </p:txBody>
      </p:sp>
    </p:spTree>
    <p:extLst>
      <p:ext uri="{BB962C8B-B14F-4D97-AF65-F5344CB8AC3E}">
        <p14:creationId xmlns:p14="http://schemas.microsoft.com/office/powerpoint/2010/main" val="673122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30963317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37</a:t>
            </a:fld>
            <a:endParaRPr lang="el-GR"/>
          </a:p>
        </p:txBody>
      </p:sp>
    </p:spTree>
    <p:extLst>
      <p:ext uri="{BB962C8B-B14F-4D97-AF65-F5344CB8AC3E}">
        <p14:creationId xmlns:p14="http://schemas.microsoft.com/office/powerpoint/2010/main" val="3949867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38</a:t>
            </a:fld>
            <a:endParaRPr lang="el-GR"/>
          </a:p>
        </p:txBody>
      </p:sp>
    </p:spTree>
    <p:extLst>
      <p:ext uri="{BB962C8B-B14F-4D97-AF65-F5344CB8AC3E}">
        <p14:creationId xmlns:p14="http://schemas.microsoft.com/office/powerpoint/2010/main" val="156096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82346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2061388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452F3-6750-37F3-1D65-3F69F11AB1BF}"/>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23F063E2-E9EE-FDF0-E17D-4C4A362BD6BC}"/>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F3884A8E-4F9C-2682-2225-C46C92A20BC3}"/>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998CDC03-49BB-30B9-CC33-172C5BDCA139}"/>
              </a:ext>
            </a:extLst>
          </p:cNvPr>
          <p:cNvSpPr>
            <a:spLocks noGrp="1"/>
          </p:cNvSpPr>
          <p:nvPr>
            <p:ph type="sldNum" sz="quarter" idx="5"/>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199274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206138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85738" y="730250"/>
            <a:ext cx="6486525" cy="3649663"/>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2061388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E0EC-4168-50CE-945D-6B787C81505E}"/>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CD63F96B-5741-9483-B7D7-81D7A571136C}"/>
              </a:ext>
            </a:extLst>
          </p:cNvPr>
          <p:cNvSpPr>
            <a:spLocks noGrp="1" noRot="1" noChangeAspect="1"/>
          </p:cNvSpPr>
          <p:nvPr>
            <p:ph type="sldImg"/>
          </p:nvPr>
        </p:nvSpPr>
        <p:spPr>
          <a:xfrm>
            <a:off x="185738" y="730250"/>
            <a:ext cx="6486525" cy="3649663"/>
          </a:xfrm>
        </p:spPr>
      </p:sp>
      <p:sp>
        <p:nvSpPr>
          <p:cNvPr id="3" name="Θέση σημειώσεων 2">
            <a:extLst>
              <a:ext uri="{FF2B5EF4-FFF2-40B4-BE49-F238E27FC236}">
                <a16:creationId xmlns:a16="http://schemas.microsoft.com/office/drawing/2014/main" id="{F58D8601-60A0-070C-5467-F75F99D37779}"/>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D175C6E1-76CA-7D47-BD2A-6FBE927E0EC6}"/>
              </a:ext>
            </a:extLst>
          </p:cNvPr>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343260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588141"/>
            <a:ext cx="6858000" cy="1790700"/>
          </a:xfrm>
        </p:spPr>
        <p:txBody>
          <a:bodyPr anchor="b">
            <a:normAutofit/>
          </a:bodyPr>
          <a:lstStyle>
            <a:lvl1pPr algn="ctr">
              <a:defRPr sz="4500" b="1"/>
            </a:lvl1pPr>
          </a:lstStyle>
          <a:p>
            <a:r>
              <a:rPr lang="el-GR" dirty="0"/>
              <a:t>Στυλ κύριου τίτλου</a:t>
            </a:r>
          </a:p>
        </p:txBody>
      </p:sp>
      <p:sp>
        <p:nvSpPr>
          <p:cNvPr id="3" name="Υπότιτλος 2"/>
          <p:cNvSpPr>
            <a:spLocks noGrp="1"/>
          </p:cNvSpPr>
          <p:nvPr>
            <p:ph type="subTitle" idx="1"/>
          </p:nvPr>
        </p:nvSpPr>
        <p:spPr>
          <a:xfrm>
            <a:off x="1143000" y="2701528"/>
            <a:ext cx="68580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51435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573528"/>
            <a:ext cx="576064" cy="756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
        <p:nvSpPr>
          <p:cNvPr id="10" name="Πεντάγωνο 9"/>
          <p:cNvSpPr/>
          <p:nvPr userDrawn="1"/>
        </p:nvSpPr>
        <p:spPr>
          <a:xfrm>
            <a:off x="467544" y="1737122"/>
            <a:ext cx="675456" cy="594066"/>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11/29/2024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6" y="273844"/>
            <a:ext cx="1971675" cy="4358879"/>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1" y="273844"/>
            <a:ext cx="5800725" cy="4358879"/>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11/29/2024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3300"/>
            </a:lvl1pPr>
            <a:lvl2pPr>
              <a:lnSpc>
                <a:spcPct val="150000"/>
              </a:lnSpc>
              <a:defRPr sz="3000"/>
            </a:lvl2pPr>
            <a:lvl3pPr>
              <a:lnSpc>
                <a:spcPct val="150000"/>
              </a:lnSpc>
              <a:defRPr sz="2400"/>
            </a:lvl3pPr>
            <a:lvl4pPr>
              <a:lnSpc>
                <a:spcPct val="150000"/>
              </a:lnSpc>
              <a:defRPr sz="2100"/>
            </a:lvl4pPr>
            <a:lvl5pPr>
              <a:lnSpc>
                <a:spcPct val="150000"/>
              </a:lnSpc>
              <a:defRPr sz="21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51435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9" y="895796"/>
            <a:ext cx="7034182" cy="5515"/>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5" y="4840003"/>
            <a:ext cx="8476309" cy="14666"/>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471376"/>
            <a:ext cx="576064" cy="756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
        <p:nvSpPr>
          <p:cNvPr id="12" name="Πεντάγωνο 11"/>
          <p:cNvSpPr/>
          <p:nvPr userDrawn="1"/>
        </p:nvSpPr>
        <p:spPr>
          <a:xfrm>
            <a:off x="467544" y="452889"/>
            <a:ext cx="675456" cy="594066"/>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a:p>
        </p:txBody>
      </p:sp>
      <p:sp>
        <p:nvSpPr>
          <p:cNvPr id="13" name="Τίτλος 1"/>
          <p:cNvSpPr>
            <a:spLocks noGrp="1"/>
          </p:cNvSpPr>
          <p:nvPr>
            <p:ph type="title"/>
          </p:nvPr>
        </p:nvSpPr>
        <p:spPr>
          <a:xfrm>
            <a:off x="1143000" y="273845"/>
            <a:ext cx="7372350" cy="806543"/>
          </a:xfrm>
        </p:spPr>
        <p:txBody>
          <a:bodyPr>
            <a:normAutofit/>
          </a:bodyPr>
          <a:lstStyle>
            <a:lvl1pPr>
              <a:defRPr sz="33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282305"/>
            <a:ext cx="7886700" cy="2139553"/>
          </a:xfrm>
        </p:spPr>
        <p:txBody>
          <a:bodyPr anchor="b"/>
          <a:lstStyle>
            <a:lvl1pPr>
              <a:defRPr sz="3375"/>
            </a:lvl1pPr>
          </a:lstStyle>
          <a:p>
            <a:r>
              <a:rPr lang="el-GR"/>
              <a:t>Στυλ κύριου τίτλου</a:t>
            </a:r>
          </a:p>
        </p:txBody>
      </p:sp>
      <p:sp>
        <p:nvSpPr>
          <p:cNvPr id="3" name="Θέση κειμένου 2"/>
          <p:cNvSpPr>
            <a:spLocks noGrp="1"/>
          </p:cNvSpPr>
          <p:nvPr>
            <p:ph type="body" idx="1"/>
          </p:nvPr>
        </p:nvSpPr>
        <p:spPr>
          <a:xfrm>
            <a:off x="623888" y="3442099"/>
            <a:ext cx="7886700"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11/29/2024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369219"/>
            <a:ext cx="3886200" cy="326350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369219"/>
            <a:ext cx="3886200" cy="326350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11/29/2024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273846"/>
            <a:ext cx="7886700" cy="994172"/>
          </a:xfrm>
        </p:spPr>
        <p:txBody>
          <a:bodyPr/>
          <a:lstStyle/>
          <a:p>
            <a:r>
              <a:rPr lang="el-GR"/>
              <a:t>Στυλ κύριου τίτλου</a:t>
            </a:r>
          </a:p>
        </p:txBody>
      </p:sp>
      <p:sp>
        <p:nvSpPr>
          <p:cNvPr id="3" name="Θέση κειμένου 2"/>
          <p:cNvSpPr>
            <a:spLocks noGrp="1"/>
          </p:cNvSpPr>
          <p:nvPr>
            <p:ph type="body" idx="1"/>
          </p:nvPr>
        </p:nvSpPr>
        <p:spPr>
          <a:xfrm>
            <a:off x="629842" y="1260872"/>
            <a:ext cx="3868340"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1878806"/>
            <a:ext cx="3868340" cy="2763441"/>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1" y="1260872"/>
            <a:ext cx="3887391"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1" y="1878806"/>
            <a:ext cx="3887391" cy="2763441"/>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11/29/2024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11/29/2024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11/29/2024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42900"/>
            <a:ext cx="2949178" cy="1200150"/>
          </a:xfrm>
        </p:spPr>
        <p:txBody>
          <a:bodyPr anchor="b"/>
          <a:lstStyle>
            <a:lvl1pPr>
              <a:defRPr sz="1800"/>
            </a:lvl1pPr>
          </a:lstStyle>
          <a:p>
            <a:r>
              <a:rPr lang="el-GR"/>
              <a:t>Στυλ κύριου τίτλου</a:t>
            </a:r>
          </a:p>
        </p:txBody>
      </p:sp>
      <p:sp>
        <p:nvSpPr>
          <p:cNvPr id="3" name="Θέση περιεχομένου 2"/>
          <p:cNvSpPr>
            <a:spLocks noGrp="1"/>
          </p:cNvSpPr>
          <p:nvPr>
            <p:ph idx="1"/>
          </p:nvPr>
        </p:nvSpPr>
        <p:spPr>
          <a:xfrm>
            <a:off x="3887391" y="740571"/>
            <a:ext cx="4629150"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11/29/2024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42900"/>
            <a:ext cx="2949178" cy="1200150"/>
          </a:xfrm>
        </p:spPr>
        <p:txBody>
          <a:bodyPr anchor="b"/>
          <a:lstStyle>
            <a:lvl1pPr>
              <a:defRPr sz="1800"/>
            </a:lvl1pPr>
          </a:lstStyle>
          <a:p>
            <a:r>
              <a:rPr lang="el-GR"/>
              <a:t>Στυλ κύριου τίτλου</a:t>
            </a:r>
          </a:p>
        </p:txBody>
      </p:sp>
      <p:sp>
        <p:nvSpPr>
          <p:cNvPr id="3" name="Θέση εικόνας 2"/>
          <p:cNvSpPr>
            <a:spLocks noGrp="1"/>
          </p:cNvSpPr>
          <p:nvPr>
            <p:ph type="pic" idx="1"/>
          </p:nvPr>
        </p:nvSpPr>
        <p:spPr>
          <a:xfrm>
            <a:off x="3887391" y="740571"/>
            <a:ext cx="4629150"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l-GR"/>
          </a:p>
        </p:txBody>
      </p:sp>
      <p:sp>
        <p:nvSpPr>
          <p:cNvPr id="4" name="Θέση κειμένου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11/29/2024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273846"/>
            <a:ext cx="7886700" cy="994172"/>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fld id="{4D9FFFB4-400D-1240-AB24-6F86C96D4DFB}" type="datetimeFigureOut">
              <a:rPr lang="en-US" smtClean="0"/>
              <a:pPr/>
              <a:t>11/29/2024</a:t>
            </a:fld>
            <a:endParaRPr lang="en-US" dirty="0"/>
          </a:p>
        </p:txBody>
      </p:sp>
      <p:sp>
        <p:nvSpPr>
          <p:cNvPr id="5" name="Θέση υποσέλιδου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597471"/>
            <a:ext cx="865983" cy="586336"/>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hamilo.datacenter.uoc.gr/metchamilo/courses/EISAGWGHSTHNALGORI8MIKHKAISTONPROGR/index.ph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2.xml"/><Relationship Id="rId7" Type="http://schemas.openxmlformats.org/officeDocument/2006/relationships/image" Target="../media/image1.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2485320" y="784038"/>
            <a:ext cx="5275637" cy="5515"/>
          </a:xfrm>
          <a:prstGeom prst="line">
            <a:avLst/>
          </a:prstGeom>
          <a:solidFill>
            <a:schemeClr val="accent1"/>
          </a:solidFill>
          <a:ln w="9525" cap="flat" cmpd="sng" algn="ctr">
            <a:solidFill>
              <a:srgbClr val="00B0F0"/>
            </a:solidFill>
            <a:prstDash val="solid"/>
            <a:round/>
            <a:headEnd type="none" w="med" len="med"/>
            <a:tailEnd type="none" w="med" len="med"/>
          </a:ln>
          <a:effectLst/>
        </p:spPr>
      </p:cxnSp>
      <p:sp>
        <p:nvSpPr>
          <p:cNvPr id="3081" name="11 - Ορθογώνιο"/>
          <p:cNvSpPr>
            <a:spLocks noChangeArrowheads="1"/>
          </p:cNvSpPr>
          <p:nvPr/>
        </p:nvSpPr>
        <p:spPr bwMode="auto">
          <a:xfrm>
            <a:off x="2306352" y="188390"/>
            <a:ext cx="5623233" cy="415498"/>
          </a:xfrm>
          <a:prstGeom prst="rect">
            <a:avLst/>
          </a:prstGeom>
          <a:noFill/>
          <a:ln w="9525">
            <a:noFill/>
            <a:miter lim="800000"/>
            <a:headEnd/>
            <a:tailEnd/>
          </a:ln>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1050" dirty="0">
                <a:latin typeface="Book Antiqua" panose="02040602050305030304" pitchFamily="18" charset="0"/>
              </a:rPr>
              <a:t>Πρόγραμμα Μεταπτυχιακών Σπουδών: </a:t>
            </a:r>
            <a:endParaRPr lang="en-US" sz="1050" dirty="0">
              <a:latin typeface="Book Antiqua" panose="02040602050305030304" pitchFamily="18" charset="0"/>
            </a:endParaRPr>
          </a:p>
          <a:p>
            <a:pPr algn="ctr"/>
            <a:r>
              <a:rPr lang="el-GR" sz="1050" dirty="0">
                <a:latin typeface="Book Antiqua" panose="02040602050305030304" pitchFamily="18" charset="0"/>
              </a:rPr>
              <a:t>«Επιστήμες της Αγωγής - Εξ Αποστάσεως Εκπαίδευση  με την χρήση των ΤΠΕ (e-</a:t>
            </a:r>
            <a:r>
              <a:rPr lang="en-US" sz="1050" dirty="0">
                <a:latin typeface="Book Antiqua" panose="02040602050305030304" pitchFamily="18" charset="0"/>
              </a:rPr>
              <a:t> </a:t>
            </a:r>
            <a:r>
              <a:rPr lang="el-GR" sz="1050" dirty="0" err="1">
                <a:latin typeface="Book Antiqua" panose="02040602050305030304" pitchFamily="18" charset="0"/>
              </a:rPr>
              <a:t>Learning</a:t>
            </a:r>
            <a:r>
              <a:rPr lang="el-GR" sz="1050" dirty="0">
                <a:latin typeface="Book Antiqua" panose="02040602050305030304" pitchFamily="18" charset="0"/>
              </a:rPr>
              <a:t>)»</a:t>
            </a:r>
          </a:p>
        </p:txBody>
      </p:sp>
      <p:sp>
        <p:nvSpPr>
          <p:cNvPr id="11" name="Rectangle 1"/>
          <p:cNvSpPr>
            <a:spLocks noChangeArrowheads="1"/>
          </p:cNvSpPr>
          <p:nvPr/>
        </p:nvSpPr>
        <p:spPr bwMode="auto">
          <a:xfrm>
            <a:off x="2033718" y="4450418"/>
            <a:ext cx="5403203" cy="300083"/>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l-GR" sz="15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1500" b="0" i="1" u="none" strike="noStrike" cap="none" normalizeH="0" dirty="0">
                <a:ln>
                  <a:noFill/>
                </a:ln>
                <a:solidFill>
                  <a:schemeClr val="tx1"/>
                </a:solidFill>
                <a:effectLst/>
                <a:latin typeface="Book Antiqua" pitchFamily="18" charset="0"/>
                <a:ea typeface="Times New Roman" pitchFamily="18" charset="0"/>
                <a:cs typeface="Arial" pitchFamily="34" charset="0"/>
              </a:rPr>
              <a:t> 2024</a:t>
            </a:r>
            <a:endParaRPr kumimoji="0" lang="el-GR" sz="15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2496240" y="789553"/>
            <a:ext cx="5275637" cy="1"/>
          </a:xfrm>
          <a:prstGeom prst="line">
            <a:avLst/>
          </a:prstGeom>
          <a:solidFill>
            <a:schemeClr val="accent1"/>
          </a:solidFill>
          <a:ln w="9525" cap="flat" cmpd="sng" algn="ctr">
            <a:solidFill>
              <a:srgbClr val="00B0F0"/>
            </a:solidFill>
            <a:prstDash val="solid"/>
            <a:round/>
            <a:headEnd type="none" w="med" len="med"/>
            <a:tailEnd type="none" w="med" len="med"/>
          </a:ln>
          <a:effectLst/>
        </p:spPr>
      </p:cxnSp>
      <p:cxnSp>
        <p:nvCxnSpPr>
          <p:cNvPr id="9" name="15 - Ευθεία γραμμή σύνδεσης"/>
          <p:cNvCxnSpPr/>
          <p:nvPr/>
        </p:nvCxnSpPr>
        <p:spPr bwMode="auto">
          <a:xfrm>
            <a:off x="2372011" y="4191931"/>
            <a:ext cx="5243794" cy="9727"/>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2195757" y="2353983"/>
            <a:ext cx="5130570" cy="461665"/>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2400" dirty="0"/>
              <a:t>Αναστασία Μπασδέκη</a:t>
            </a:r>
          </a:p>
        </p:txBody>
      </p:sp>
      <p:graphicFrame>
        <p:nvGraphicFramePr>
          <p:cNvPr id="2" name="Πίνακας 1"/>
          <p:cNvGraphicFramePr>
            <a:graphicFrameLocks noGrp="1"/>
          </p:cNvGraphicFramePr>
          <p:nvPr>
            <p:extLst>
              <p:ext uri="{D42A27DB-BD31-4B8C-83A1-F6EECF244321}">
                <p14:modId xmlns:p14="http://schemas.microsoft.com/office/powerpoint/2010/main" val="1426475565"/>
              </p:ext>
            </p:extLst>
          </p:nvPr>
        </p:nvGraphicFramePr>
        <p:xfrm>
          <a:off x="2542828" y="3252873"/>
          <a:ext cx="4976106" cy="891540"/>
        </p:xfrm>
        <a:graphic>
          <a:graphicData uri="http://schemas.openxmlformats.org/drawingml/2006/table">
            <a:tbl>
              <a:tblPr firstRow="1" bandRow="1">
                <a:tableStyleId>{5C22544A-7EE6-4342-B048-85BDC9FD1C3A}</a:tableStyleId>
              </a:tblPr>
              <a:tblGrid>
                <a:gridCol w="1658702">
                  <a:extLst>
                    <a:ext uri="{9D8B030D-6E8A-4147-A177-3AD203B41FA5}">
                      <a16:colId xmlns:a16="http://schemas.microsoft.com/office/drawing/2014/main" val="20000"/>
                    </a:ext>
                  </a:extLst>
                </a:gridCol>
                <a:gridCol w="1658702">
                  <a:extLst>
                    <a:ext uri="{9D8B030D-6E8A-4147-A177-3AD203B41FA5}">
                      <a16:colId xmlns:a16="http://schemas.microsoft.com/office/drawing/2014/main" val="20001"/>
                    </a:ext>
                  </a:extLst>
                </a:gridCol>
                <a:gridCol w="1658702">
                  <a:extLst>
                    <a:ext uri="{9D8B030D-6E8A-4147-A177-3AD203B41FA5}">
                      <a16:colId xmlns:a16="http://schemas.microsoft.com/office/drawing/2014/main" val="20002"/>
                    </a:ext>
                  </a:extLst>
                </a:gridCol>
              </a:tblGrid>
              <a:tr h="737235">
                <a:tc>
                  <a:txBody>
                    <a:bodyPr/>
                    <a:lstStyle/>
                    <a:p>
                      <a:pPr algn="ctr"/>
                      <a:r>
                        <a:rPr lang="el-GR" sz="1000" b="1" kern="1200" dirty="0">
                          <a:solidFill>
                            <a:schemeClr val="tx1"/>
                          </a:solidFill>
                          <a:effectLst/>
                          <a:latin typeface="+mn-lt"/>
                          <a:ea typeface="+mn-ea"/>
                          <a:cs typeface="+mn-cs"/>
                        </a:rPr>
                        <a:t>Παναγιώτης Αναστασιάδης Καθηγητής </a:t>
                      </a:r>
                    </a:p>
                    <a:p>
                      <a:pPr algn="ctr"/>
                      <a:r>
                        <a:rPr lang="el-GR" sz="1000" b="1" kern="1200" dirty="0">
                          <a:solidFill>
                            <a:schemeClr val="tx1"/>
                          </a:solidFill>
                          <a:effectLst/>
                          <a:latin typeface="+mn-lt"/>
                          <a:ea typeface="+mn-ea"/>
                          <a:cs typeface="+mn-cs"/>
                        </a:rPr>
                        <a:t>Πανεπιστημίου Κρήτης</a:t>
                      </a:r>
                    </a:p>
                    <a:p>
                      <a:pPr algn="ctr"/>
                      <a:endParaRPr lang="el-GR" sz="1400" b="1"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000" b="1" kern="1200" dirty="0">
                          <a:solidFill>
                            <a:schemeClr val="tx1"/>
                          </a:solidFill>
                          <a:effectLst/>
                          <a:latin typeface="+mn-lt"/>
                          <a:ea typeface="+mn-ea"/>
                          <a:cs typeface="+mn-cs"/>
                        </a:rPr>
                        <a:t>Ανθή Καρατράντου</a:t>
                      </a:r>
                    </a:p>
                    <a:p>
                      <a:pPr algn="ctr"/>
                      <a:r>
                        <a:rPr lang="el-GR" sz="1000" b="1" kern="1200" dirty="0">
                          <a:solidFill>
                            <a:schemeClr val="tx1"/>
                          </a:solidFill>
                          <a:effectLst/>
                          <a:latin typeface="+mn-lt"/>
                          <a:ea typeface="+mn-ea"/>
                          <a:cs typeface="+mn-cs"/>
                        </a:rPr>
                        <a:t>Επίκουρη καθηγήτρια</a:t>
                      </a:r>
                    </a:p>
                    <a:p>
                      <a:pPr algn="ctr"/>
                      <a:r>
                        <a:rPr lang="el-GR" sz="1000" b="1" kern="1200" dirty="0">
                          <a:solidFill>
                            <a:schemeClr val="tx1"/>
                          </a:solidFill>
                          <a:effectLst/>
                          <a:latin typeface="+mn-lt"/>
                          <a:ea typeface="+mn-ea"/>
                          <a:cs typeface="+mn-cs"/>
                        </a:rPr>
                        <a:t>Πανεπιστημίου Πατρών</a:t>
                      </a:r>
                    </a:p>
                    <a:p>
                      <a:endParaRPr lang="el-GR" sz="1400" b="1"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000" b="1" kern="1200" dirty="0">
                          <a:solidFill>
                            <a:schemeClr val="tx1"/>
                          </a:solidFill>
                          <a:effectLst/>
                          <a:latin typeface="+mn-lt"/>
                          <a:ea typeface="+mn-ea"/>
                          <a:cs typeface="+mn-cs"/>
                        </a:rPr>
                        <a:t>Ευαγγελία Μανούσου</a:t>
                      </a:r>
                    </a:p>
                    <a:p>
                      <a:pPr algn="ctr"/>
                      <a:r>
                        <a:rPr lang="el-GR" sz="1000" b="1" kern="1200" dirty="0">
                          <a:solidFill>
                            <a:schemeClr val="tx1"/>
                          </a:solidFill>
                          <a:effectLst/>
                          <a:latin typeface="+mn-lt"/>
                          <a:ea typeface="+mn-ea"/>
                          <a:cs typeface="+mn-cs"/>
                        </a:rPr>
                        <a:t>Επίκουρη καθηγήτρια</a:t>
                      </a:r>
                    </a:p>
                    <a:p>
                      <a:pPr algn="ctr"/>
                      <a:r>
                        <a:rPr lang="el-GR" sz="1000" b="1" kern="1200" dirty="0">
                          <a:solidFill>
                            <a:schemeClr val="tx1"/>
                          </a:solidFill>
                          <a:effectLst/>
                          <a:latin typeface="+mn-lt"/>
                          <a:ea typeface="+mn-ea"/>
                          <a:cs typeface="+mn-cs"/>
                        </a:rPr>
                        <a:t>Ελληνικό Ανοικτό Πανεπιστήμιο</a:t>
                      </a:r>
                    </a:p>
                    <a:p>
                      <a:pPr algn="ctr"/>
                      <a:endParaRPr lang="el-GR" sz="1400" b="1" kern="1200" dirty="0">
                        <a:solidFill>
                          <a:schemeClr val="tx1"/>
                        </a:solidFill>
                        <a:latin typeface="Times New Roman" panose="02020603050405020304" pitchFamily="18" charset="0"/>
                        <a:ea typeface="+mn-ea"/>
                        <a:cs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2306351" y="2862767"/>
            <a:ext cx="5130570" cy="300082"/>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1350" dirty="0"/>
              <a:t>Επιτροπή Κρίσης ΔΕ</a:t>
            </a:r>
          </a:p>
        </p:txBody>
      </p:sp>
      <p:graphicFrame>
        <p:nvGraphicFramePr>
          <p:cNvPr id="20" name="17 - Διάγραμμα">
            <a:extLst>
              <a:ext uri="{FF2B5EF4-FFF2-40B4-BE49-F238E27FC236}">
                <a16:creationId xmlns:a16="http://schemas.microsoft.com/office/drawing/2014/main" id="{E22869B3-68F3-4A67-9367-7A720A2FDA5F}"/>
              </a:ext>
            </a:extLst>
          </p:cNvPr>
          <p:cNvGraphicFramePr/>
          <p:nvPr>
            <p:extLst>
              <p:ext uri="{D42A27DB-BD31-4B8C-83A1-F6EECF244321}">
                <p14:modId xmlns:p14="http://schemas.microsoft.com/office/powerpoint/2010/main" val="133096115"/>
              </p:ext>
            </p:extLst>
          </p:nvPr>
        </p:nvGraphicFramePr>
        <p:xfrm>
          <a:off x="2159301" y="963878"/>
          <a:ext cx="5625743" cy="13020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273846"/>
            <a:ext cx="7358114" cy="62371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6. Δημιουργία Εκπαιδευτικού Υλικού 2/3</a:t>
            </a:r>
            <a:endParaRPr lang="el-GR" sz="3200" b="1" dirty="0">
              <a:solidFill>
                <a:srgbClr val="FF0000"/>
              </a:solidFill>
            </a:endParaRPr>
          </a:p>
        </p:txBody>
      </p:sp>
      <p:grpSp>
        <p:nvGrpSpPr>
          <p:cNvPr id="3" name="4 - Ομάδα">
            <a:extLst>
              <a:ext uri="{FF2B5EF4-FFF2-40B4-BE49-F238E27FC236}">
                <a16:creationId xmlns:a16="http://schemas.microsoft.com/office/drawing/2014/main" id="{A86A86A9-FBE1-4304-BD50-25A9C0CCDD1B}"/>
              </a:ext>
            </a:extLst>
          </p:cNvPr>
          <p:cNvGrpSpPr/>
          <p:nvPr/>
        </p:nvGrpSpPr>
        <p:grpSpPr>
          <a:xfrm>
            <a:off x="2033718" y="1041387"/>
            <a:ext cx="5634842" cy="432048"/>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245253D0-30FF-485D-9F69-CDA3B46CCDB7}"/>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5" name="Στρογγυλεμένο ορθογώνιο 4">
              <a:extLst>
                <a:ext uri="{FF2B5EF4-FFF2-40B4-BE49-F238E27FC236}">
                  <a16:creationId xmlns:a16="http://schemas.microsoft.com/office/drawing/2014/main" id="{9E2FE1A2-2912-4925-A4EE-3893612532F1}"/>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 </a:t>
              </a:r>
              <a:r>
                <a:rPr lang="el-GR" sz="2100" b="1" dirty="0">
                  <a:solidFill>
                    <a:schemeClr val="bg1"/>
                  </a:solidFill>
                  <a:effectLst>
                    <a:outerShdw blurRad="38100" dist="38100" dir="2700000" algn="tl">
                      <a:srgbClr val="000000">
                        <a:alpha val="43137"/>
                      </a:srgbClr>
                    </a:outerShdw>
                  </a:effectLst>
                </a:rPr>
                <a:t>Εργαλεία ΤΠΕ που χρησιμοποιήθηκαν…</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81D44610-4FED-4DBF-8B86-EF01C3642C32}"/>
              </a:ext>
            </a:extLst>
          </p:cNvPr>
          <p:cNvGrpSpPr/>
          <p:nvPr/>
        </p:nvGrpSpPr>
        <p:grpSpPr>
          <a:xfrm>
            <a:off x="1785918" y="1643057"/>
            <a:ext cx="2928958" cy="3071834"/>
            <a:chOff x="1" y="-1"/>
            <a:chExt cx="1774526" cy="1837075"/>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A26CD0DF-E7E0-49A2-8035-7D9422A80EB9}"/>
                </a:ext>
              </a:extLst>
            </p:cNvPr>
            <p:cNvSpPr/>
            <p:nvPr/>
          </p:nvSpPr>
          <p:spPr>
            <a:xfrm rot="16200000">
              <a:off x="-31274" y="31274"/>
              <a:ext cx="1837075" cy="1774526"/>
            </a:xfrm>
            <a:prstGeom prst="flowChartAlternateProcess">
              <a:avLst/>
            </a:prstGeom>
            <a:solidFill>
              <a:schemeClr val="accent2">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41C4E0E6-0222-41FF-9A90-5B576BB4BA6C}"/>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5725" tIns="243000" rIns="85725"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00075">
                <a:lnSpc>
                  <a:spcPct val="90000"/>
                </a:lnSpc>
                <a:spcBef>
                  <a:spcPct val="0"/>
                </a:spcBef>
                <a:spcAft>
                  <a:spcPct val="35000"/>
                </a:spcAft>
                <a:buNone/>
              </a:pPr>
              <a:endParaRPr lang="el-GR" sz="15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9A8AADD1-EDAF-4BA7-8571-AF5B77871918}"/>
              </a:ext>
            </a:extLst>
          </p:cNvPr>
          <p:cNvSpPr/>
          <p:nvPr/>
        </p:nvSpPr>
        <p:spPr>
          <a:xfrm>
            <a:off x="2214546" y="2000246"/>
            <a:ext cx="1942027" cy="2308324"/>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257175" indent="-257175">
              <a:buFont typeface="Arial" panose="020B0604020202020204" pitchFamily="34" charset="0"/>
              <a:buChar char="•"/>
            </a:pPr>
            <a:r>
              <a:rPr lang="en-US" sz="2400" b="1" dirty="0"/>
              <a:t>H5P</a:t>
            </a:r>
          </a:p>
          <a:p>
            <a:pPr marL="257175" indent="-257175">
              <a:buFont typeface="Arial" panose="020B0604020202020204" pitchFamily="34" charset="0"/>
              <a:buChar char="•"/>
            </a:pPr>
            <a:r>
              <a:rPr lang="en-US" sz="2400" b="1" dirty="0" err="1"/>
              <a:t>Chamilo</a:t>
            </a:r>
            <a:endParaRPr lang="en-US" sz="2400" b="1" dirty="0"/>
          </a:p>
          <a:p>
            <a:pPr marL="257175" indent="-257175">
              <a:buFont typeface="Arial" panose="020B0604020202020204" pitchFamily="34" charset="0"/>
              <a:buChar char="•"/>
            </a:pPr>
            <a:r>
              <a:rPr lang="en-US" sz="2400" b="1" dirty="0" err="1"/>
              <a:t>Kdenlive</a:t>
            </a:r>
            <a:endParaRPr lang="en-US" sz="2400" b="1" dirty="0"/>
          </a:p>
          <a:p>
            <a:pPr marL="257175" indent="-257175">
              <a:buFont typeface="Arial" panose="020B0604020202020204" pitchFamily="34" charset="0"/>
              <a:buChar char="•"/>
            </a:pPr>
            <a:r>
              <a:rPr lang="en-US" sz="2400" b="1" dirty="0" err="1"/>
              <a:t>Removebg</a:t>
            </a:r>
            <a:endParaRPr lang="en-US" sz="2400" b="1" dirty="0"/>
          </a:p>
          <a:p>
            <a:pPr marL="257175" indent="-257175">
              <a:buFont typeface="Arial" panose="020B0604020202020204" pitchFamily="34" charset="0"/>
              <a:buChar char="•"/>
            </a:pPr>
            <a:r>
              <a:rPr lang="en-US" sz="2400" b="1" dirty="0" err="1"/>
              <a:t>Plotagon</a:t>
            </a:r>
            <a:endParaRPr lang="en-US" sz="2400" b="1" dirty="0"/>
          </a:p>
          <a:p>
            <a:pPr marL="257175" indent="-257175">
              <a:buFont typeface="Arial" panose="020B0604020202020204" pitchFamily="34" charset="0"/>
              <a:buChar char="•"/>
            </a:pPr>
            <a:r>
              <a:rPr lang="en-US" sz="2400" b="1" dirty="0" err="1"/>
              <a:t>Doodly</a:t>
            </a:r>
            <a:endParaRPr lang="en-US" sz="2400" b="1" dirty="0"/>
          </a:p>
        </p:txBody>
      </p:sp>
      <p:grpSp>
        <p:nvGrpSpPr>
          <p:cNvPr id="15" name="Ομάδα 14">
            <a:extLst>
              <a:ext uri="{FF2B5EF4-FFF2-40B4-BE49-F238E27FC236}">
                <a16:creationId xmlns:a16="http://schemas.microsoft.com/office/drawing/2014/main" id="{31B47CB5-3FC1-47C2-8636-546B0523B94F}"/>
              </a:ext>
            </a:extLst>
          </p:cNvPr>
          <p:cNvGrpSpPr/>
          <p:nvPr/>
        </p:nvGrpSpPr>
        <p:grpSpPr>
          <a:xfrm>
            <a:off x="4680012" y="1626178"/>
            <a:ext cx="3249574" cy="3160150"/>
            <a:chOff x="1771704" y="-26383"/>
            <a:chExt cx="2016224" cy="1904029"/>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BA606A66-0322-498A-9443-7BBE6F4519CF}"/>
                </a:ext>
              </a:extLst>
            </p:cNvPr>
            <p:cNvSpPr/>
            <p:nvPr/>
          </p:nvSpPr>
          <p:spPr>
            <a:xfrm rot="16200000">
              <a:off x="1884442" y="31274"/>
              <a:ext cx="1837075" cy="1774526"/>
            </a:xfrm>
            <a:prstGeom prst="flowChartAlternateProcess">
              <a:avLst/>
            </a:prstGeom>
            <a:solidFill>
              <a:schemeClr val="accent4">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Διάγραμμα ροής: Εναλλακτική διεργασία 4">
              <a:extLst>
                <a:ext uri="{FF2B5EF4-FFF2-40B4-BE49-F238E27FC236}">
                  <a16:creationId xmlns:a16="http://schemas.microsoft.com/office/drawing/2014/main" id="{423F043B-3F20-4890-84E4-AE93D8D0987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8" name="Ορθογώνιο 17">
            <a:extLst>
              <a:ext uri="{FF2B5EF4-FFF2-40B4-BE49-F238E27FC236}">
                <a16:creationId xmlns:a16="http://schemas.microsoft.com/office/drawing/2014/main" id="{D1F4819F-9A5C-4D9D-8703-C95F05C68B5E}"/>
              </a:ext>
            </a:extLst>
          </p:cNvPr>
          <p:cNvSpPr/>
          <p:nvPr/>
        </p:nvSpPr>
        <p:spPr>
          <a:xfrm>
            <a:off x="5072066" y="1928808"/>
            <a:ext cx="2464171" cy="2308324"/>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257175" indent="-257175">
              <a:buFont typeface="Arial" panose="020B0604020202020204" pitchFamily="34" charset="0"/>
              <a:buChar char="•"/>
            </a:pPr>
            <a:r>
              <a:rPr lang="en-US" sz="2400" b="1" dirty="0"/>
              <a:t>Movie Maker</a:t>
            </a:r>
          </a:p>
          <a:p>
            <a:pPr marL="257175" indent="-257175">
              <a:buFont typeface="Arial" panose="020B0604020202020204" pitchFamily="34" charset="0"/>
              <a:buChar char="•"/>
            </a:pPr>
            <a:r>
              <a:rPr lang="en-US" sz="2400" b="1" dirty="0" err="1"/>
              <a:t>Wordwall</a:t>
            </a:r>
            <a:endParaRPr lang="en-US" sz="2400" b="1" dirty="0"/>
          </a:p>
          <a:p>
            <a:pPr marL="257175" indent="-257175">
              <a:buFont typeface="Arial" panose="020B0604020202020204" pitchFamily="34" charset="0"/>
              <a:buChar char="•"/>
            </a:pPr>
            <a:r>
              <a:rPr lang="en-US" sz="2400" b="1" dirty="0"/>
              <a:t>PowerPoint</a:t>
            </a:r>
          </a:p>
          <a:p>
            <a:pPr marL="257175" indent="-257175">
              <a:buFont typeface="Arial" panose="020B0604020202020204" pitchFamily="34" charset="0"/>
              <a:buChar char="•"/>
            </a:pPr>
            <a:r>
              <a:rPr lang="en-US" sz="2400" b="1" dirty="0"/>
              <a:t>Audacity</a:t>
            </a:r>
          </a:p>
          <a:p>
            <a:pPr marL="257175" indent="-257175">
              <a:buFont typeface="Arial" panose="020B0604020202020204" pitchFamily="34" charset="0"/>
              <a:buChar char="•"/>
            </a:pPr>
            <a:r>
              <a:rPr lang="el-GR" sz="2400" b="1" dirty="0"/>
              <a:t>Εργαλεία φωτογράφισης</a:t>
            </a:r>
          </a:p>
        </p:txBody>
      </p:sp>
    </p:spTree>
    <p:extLst>
      <p:ext uri="{BB962C8B-B14F-4D97-AF65-F5344CB8AC3E}">
        <p14:creationId xmlns:p14="http://schemas.microsoft.com/office/powerpoint/2010/main" val="70648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285734"/>
            <a:ext cx="7358114" cy="641335"/>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6. Δημιουργία Εκπαιδευτικού Υλικού 3/3</a:t>
            </a:r>
            <a:endParaRPr lang="el-GR" sz="3200" b="1" dirty="0">
              <a:solidFill>
                <a:srgbClr val="FF0000"/>
              </a:solidFill>
            </a:endParaRPr>
          </a:p>
        </p:txBody>
      </p:sp>
      <p:grpSp>
        <p:nvGrpSpPr>
          <p:cNvPr id="3" name="4 - Ομάδα">
            <a:extLst>
              <a:ext uri="{FF2B5EF4-FFF2-40B4-BE49-F238E27FC236}">
                <a16:creationId xmlns:a16="http://schemas.microsoft.com/office/drawing/2014/main" id="{04BDFE78-18AA-40F9-B737-D01C59A629BB}"/>
              </a:ext>
            </a:extLst>
          </p:cNvPr>
          <p:cNvGrpSpPr/>
          <p:nvPr/>
        </p:nvGrpSpPr>
        <p:grpSpPr>
          <a:xfrm>
            <a:off x="2033718" y="1041387"/>
            <a:ext cx="5895868" cy="432048"/>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1C086B65-B8AC-45EF-8DD3-B7FAFFC1E9C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5" name="Στρογγυλεμένο ορθογώνιο 4">
              <a:extLst>
                <a:ext uri="{FF2B5EF4-FFF2-40B4-BE49-F238E27FC236}">
                  <a16:creationId xmlns:a16="http://schemas.microsoft.com/office/drawing/2014/main" id="{59DBAD40-C751-40D5-9CED-EB4502384483}"/>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Περιγραφή Περιεχομένου του π</a:t>
              </a:r>
              <a:r>
                <a:rPr lang="el-GR" sz="2100" b="1" dirty="0">
                  <a:solidFill>
                    <a:schemeClr val="bg1"/>
                  </a:solidFill>
                  <a:effectLst>
                    <a:outerShdw blurRad="38100" dist="38100" dir="2700000" algn="tl">
                      <a:srgbClr val="000000">
                        <a:alpha val="43137"/>
                      </a:srgbClr>
                    </a:outerShdw>
                  </a:effectLst>
                </a:rPr>
                <a:t>αραγόμενου </a:t>
              </a:r>
              <a:r>
                <a:rPr lang="el-GR" sz="2100" b="1" kern="1200" dirty="0">
                  <a:solidFill>
                    <a:schemeClr val="bg1"/>
                  </a:solidFill>
                  <a:effectLst>
                    <a:outerShdw blurRad="38100" dist="38100" dir="2700000" algn="tl">
                      <a:srgbClr val="000000">
                        <a:alpha val="43137"/>
                      </a:srgbClr>
                    </a:outerShdw>
                  </a:effectLst>
                </a:rPr>
                <a:t>ΕΥ</a:t>
              </a:r>
              <a:endParaRPr lang="en-GB" sz="2100" b="1" kern="1200" dirty="0">
                <a:solidFill>
                  <a:schemeClr val="bg1"/>
                </a:solidFill>
                <a:effectLst>
                  <a:outerShdw blurRad="38100" dist="38100" dir="2700000" algn="tl">
                    <a:srgbClr val="000000">
                      <a:alpha val="43137"/>
                    </a:srgbClr>
                  </a:outerShdw>
                </a:effectLst>
              </a:endParaRPr>
            </a:p>
          </p:txBody>
        </p:sp>
      </p:grpSp>
      <p:sp>
        <p:nvSpPr>
          <p:cNvPr id="9" name="Content Placeholder 8"/>
          <p:cNvSpPr>
            <a:spLocks noGrp="1"/>
          </p:cNvSpPr>
          <p:nvPr>
            <p:ph idx="1"/>
          </p:nvPr>
        </p:nvSpPr>
        <p:spPr>
          <a:xfrm>
            <a:off x="772666" y="1357304"/>
            <a:ext cx="8047806" cy="3590710"/>
          </a:xfrm>
        </p:spPr>
        <p:txBody>
          <a:bodyPr>
            <a:normAutofit fontScale="25000" lnSpcReduction="20000"/>
          </a:bodyPr>
          <a:lstStyle/>
          <a:p>
            <a:r>
              <a:rPr lang="el-GR" sz="6400" dirty="0">
                <a:latin typeface="Times New Roman" pitchFamily="18" charset="0"/>
                <a:cs typeface="Times New Roman" pitchFamily="18" charset="0"/>
              </a:rPr>
              <a:t>Εισαγωγή στην Αλγοριθμική και στον Προγραμματισμό</a:t>
            </a:r>
          </a:p>
          <a:p>
            <a:r>
              <a:rPr lang="el-GR" sz="6400" dirty="0">
                <a:latin typeface="Times New Roman" pitchFamily="18" charset="0"/>
                <a:cs typeface="Times New Roman" pitchFamily="18" charset="0"/>
              </a:rPr>
              <a:t>Περιεχόμενο </a:t>
            </a:r>
          </a:p>
          <a:p>
            <a:pPr lvl="1"/>
            <a:r>
              <a:rPr lang="el-GR" sz="6400" dirty="0">
                <a:latin typeface="Times New Roman" pitchFamily="18" charset="0"/>
                <a:cs typeface="Times New Roman" pitchFamily="18" charset="0"/>
              </a:rPr>
              <a:t>Εισαγωγή </a:t>
            </a:r>
          </a:p>
          <a:p>
            <a:pPr lvl="1"/>
            <a:r>
              <a:rPr lang="el-GR" sz="6400" dirty="0">
                <a:latin typeface="Times New Roman" pitchFamily="18" charset="0"/>
                <a:cs typeface="Times New Roman" pitchFamily="18" charset="0"/>
              </a:rPr>
              <a:t>1</a:t>
            </a:r>
            <a:r>
              <a:rPr lang="el-GR" sz="6400" baseline="30000" dirty="0">
                <a:latin typeface="Times New Roman" pitchFamily="18" charset="0"/>
                <a:cs typeface="Times New Roman" pitchFamily="18" charset="0"/>
              </a:rPr>
              <a:t>η</a:t>
            </a:r>
            <a:r>
              <a:rPr lang="el-GR" sz="6400" dirty="0">
                <a:latin typeface="Times New Roman" pitchFamily="18" charset="0"/>
                <a:cs typeface="Times New Roman" pitchFamily="18" charset="0"/>
              </a:rPr>
              <a:t>Διδακτική ενότητα: Το Πρόβλημα</a:t>
            </a:r>
          </a:p>
          <a:p>
            <a:pPr lvl="1"/>
            <a:r>
              <a:rPr lang="el-GR" sz="6400" dirty="0">
                <a:latin typeface="Times New Roman" pitchFamily="18" charset="0"/>
                <a:cs typeface="Times New Roman" pitchFamily="18" charset="0"/>
              </a:rPr>
              <a:t>2</a:t>
            </a:r>
            <a:r>
              <a:rPr lang="el-GR" sz="6400" baseline="30000" dirty="0">
                <a:latin typeface="Times New Roman" pitchFamily="18" charset="0"/>
                <a:cs typeface="Times New Roman" pitchFamily="18" charset="0"/>
              </a:rPr>
              <a:t>η</a:t>
            </a:r>
            <a:r>
              <a:rPr lang="el-GR" sz="6400" dirty="0">
                <a:latin typeface="Times New Roman" pitchFamily="18" charset="0"/>
                <a:cs typeface="Times New Roman" pitchFamily="18" charset="0"/>
              </a:rPr>
              <a:t>Διδακτική ενότητα: Ο Αλγόριθμος</a:t>
            </a:r>
          </a:p>
          <a:p>
            <a:pPr lvl="1"/>
            <a:r>
              <a:rPr lang="el-GR" sz="6400" dirty="0">
                <a:latin typeface="Times New Roman" pitchFamily="18" charset="0"/>
                <a:cs typeface="Times New Roman" pitchFamily="18" charset="0"/>
              </a:rPr>
              <a:t>3</a:t>
            </a:r>
            <a:r>
              <a:rPr lang="el-GR" sz="6400" baseline="30000" dirty="0">
                <a:latin typeface="Times New Roman" pitchFamily="18" charset="0"/>
                <a:cs typeface="Times New Roman" pitchFamily="18" charset="0"/>
              </a:rPr>
              <a:t>η</a:t>
            </a:r>
            <a:r>
              <a:rPr lang="el-GR" sz="6400" dirty="0">
                <a:latin typeface="Times New Roman" pitchFamily="18" charset="0"/>
                <a:cs typeface="Times New Roman" pitchFamily="18" charset="0"/>
              </a:rPr>
              <a:t>Διδακτική ενότητα: Το Πρόγραμμα</a:t>
            </a:r>
          </a:p>
          <a:p>
            <a:r>
              <a:rPr lang="el-GR" sz="6400" dirty="0">
                <a:latin typeface="Times New Roman" pitchFamily="18" charset="0"/>
                <a:cs typeface="Times New Roman" pitchFamily="18" charset="0"/>
              </a:rPr>
              <a:t>Το ΕΥ προτείνετε να αξιοποιηθεί στο μάθημα της Πληροφορικής στην ενότητα που αφορά τον Προγραμματισμό για όλες τις τάξεις του Γυμνασίου.</a:t>
            </a:r>
          </a:p>
          <a:p>
            <a:r>
              <a:rPr lang="el-GR" sz="4800" dirty="0">
                <a:latin typeface="Times New Roman" pitchFamily="18" charset="0"/>
                <a:cs typeface="Times New Roman" pitchFamily="18" charset="0"/>
              </a:rPr>
              <a:t>Ιστότοπος ΕΥ: </a:t>
            </a:r>
            <a:r>
              <a:rPr lang="el-GR" sz="4400" u="sng" dirty="0">
                <a:latin typeface="Times New Roman" pitchFamily="18" charset="0"/>
                <a:cs typeface="Times New Roman" pitchFamily="18" charset="0"/>
                <a:hlinkClick r:id="rId2"/>
              </a:rPr>
              <a:t>http://chamilo.datacenter.uoc.gr/metchamilo/courses/EISAGWGHSTHNALGORI8MIKHKAISTONPROGR/index.php</a:t>
            </a:r>
            <a:r>
              <a:rPr lang="el-GR" sz="4400" dirty="0">
                <a:latin typeface="Times New Roman" pitchFamily="18" charset="0"/>
                <a:cs typeface="Times New Roman" pitchFamily="18" charset="0"/>
                <a:hlinkClick r:id="rId2"/>
              </a:rPr>
              <a:t> </a:t>
            </a:r>
            <a:endParaRPr lang="el-GR" sz="4400" dirty="0">
              <a:latin typeface="Times New Roman" pitchFamily="18" charset="0"/>
              <a:cs typeface="Times New Roman" pitchFamily="18" charset="0"/>
            </a:endParaRPr>
          </a:p>
        </p:txBody>
      </p:sp>
    </p:spTree>
    <p:extLst>
      <p:ext uri="{BB962C8B-B14F-4D97-AF65-F5344CB8AC3E}">
        <p14:creationId xmlns:p14="http://schemas.microsoft.com/office/powerpoint/2010/main" val="3791771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1/</a:t>
            </a:r>
            <a:r>
              <a:rPr lang="el-GR" sz="3200" dirty="0"/>
              <a:t>18</a:t>
            </a:r>
            <a:endParaRPr lang="el-GR" sz="3200" b="1" dirty="0"/>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339752" y="1333951"/>
            <a:ext cx="5760640" cy="3000396"/>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defTabSz="800100">
              <a:spcAft>
                <a:spcPts val="0"/>
              </a:spcAft>
            </a:pPr>
            <a:r>
              <a:rPr lang="el-GR" b="1" kern="1200" dirty="0">
                <a:latin typeface="Times New Roman" panose="02020603050405020304" pitchFamily="18" charset="0"/>
                <a:cs typeface="Times New Roman" panose="02020603050405020304" pitchFamily="18" charset="0"/>
              </a:rPr>
              <a:t>Αποτίμηση ΕΥ από Ειδικούς:</a:t>
            </a:r>
          </a:p>
          <a:p>
            <a:pPr lvl="0" defTabSz="800100">
              <a:spcAft>
                <a:spcPts val="0"/>
              </a:spcAft>
            </a:pPr>
            <a:endParaRPr lang="el-GR" sz="1100" b="1" kern="1200" dirty="0">
              <a:latin typeface="Times New Roman" panose="02020603050405020304" pitchFamily="18" charset="0"/>
              <a:cs typeface="Times New Roman" panose="02020603050405020304" pitchFamily="18" charset="0"/>
            </a:endParaRPr>
          </a:p>
          <a:p>
            <a:pPr lvl="0" algn="just" defTabSz="800100">
              <a:spcAft>
                <a:spcPts val="0"/>
              </a:spcAft>
            </a:pPr>
            <a:r>
              <a:rPr lang="el-GR" sz="1575" b="1" kern="1200" dirty="0">
                <a:solidFill>
                  <a:srgbClr val="9F1D1D"/>
                </a:solidFill>
                <a:latin typeface="Times New Roman" panose="02020603050405020304" pitchFamily="18" charset="0"/>
                <a:cs typeface="Times New Roman" panose="02020603050405020304" pitchFamily="18" charset="0"/>
              </a:rPr>
              <a:t>Είδος </a:t>
            </a:r>
            <a:r>
              <a:rPr lang="el-GR" sz="1575" b="1" dirty="0">
                <a:solidFill>
                  <a:srgbClr val="9F1D1D"/>
                </a:solidFill>
                <a:latin typeface="Times New Roman" panose="02020603050405020304" pitchFamily="18" charset="0"/>
                <a:cs typeface="Times New Roman" panose="02020603050405020304" pitchFamily="18" charset="0"/>
              </a:rPr>
              <a:t>Έ</a:t>
            </a:r>
            <a:r>
              <a:rPr lang="el-GR" sz="1575" b="1" kern="1200" dirty="0">
                <a:solidFill>
                  <a:srgbClr val="9F1D1D"/>
                </a:solidFill>
                <a:latin typeface="Times New Roman" panose="02020603050405020304" pitchFamily="18" charset="0"/>
                <a:cs typeface="Times New Roman" panose="02020603050405020304" pitchFamily="18" charset="0"/>
              </a:rPr>
              <a:t>ρευνας: </a:t>
            </a:r>
            <a:r>
              <a:rPr lang="el-GR" sz="1575" dirty="0">
                <a:cs typeface="Times New Roman" panose="02020603050405020304" pitchFamily="18" charset="0"/>
              </a:rPr>
              <a:t>Ποιοτική έρευνα</a:t>
            </a:r>
            <a:endParaRPr lang="el-GR" sz="1575" kern="1200" dirty="0">
              <a:solidFill>
                <a:schemeClr val="tx1"/>
              </a:solidFill>
              <a:latin typeface="Times New Roman" panose="02020603050405020304" pitchFamily="18" charset="0"/>
              <a:cs typeface="Times New Roman" panose="02020603050405020304" pitchFamily="18" charset="0"/>
            </a:endParaRPr>
          </a:p>
          <a:p>
            <a:pPr lvl="0" algn="just" defTabSz="800100">
              <a:spcBef>
                <a:spcPct val="0"/>
              </a:spcBef>
              <a:spcAft>
                <a:spcPts val="0"/>
              </a:spcAft>
            </a:pPr>
            <a:r>
              <a:rPr lang="el-GR" sz="1575" b="1" kern="1200" dirty="0">
                <a:solidFill>
                  <a:srgbClr val="9F1D1D"/>
                </a:solidFill>
                <a:latin typeface="Times New Roman" panose="02020603050405020304" pitchFamily="18" charset="0"/>
                <a:cs typeface="Times New Roman" panose="02020603050405020304" pitchFamily="18" charset="0"/>
              </a:rPr>
              <a:t>Χρονική περίοδος: </a:t>
            </a:r>
            <a:r>
              <a:rPr lang="el-GR" sz="1575" kern="1200" dirty="0">
                <a:solidFill>
                  <a:schemeClr val="tx1"/>
                </a:solidFill>
                <a:latin typeface="Times New Roman" panose="02020603050405020304" pitchFamily="18" charset="0"/>
                <a:cs typeface="Times New Roman" panose="02020603050405020304" pitchFamily="18" charset="0"/>
              </a:rPr>
              <a:t>Ιούνιος 202</a:t>
            </a:r>
            <a:r>
              <a:rPr lang="en-US" sz="1575" kern="1200" dirty="0">
                <a:solidFill>
                  <a:schemeClr val="tx1"/>
                </a:solidFill>
                <a:latin typeface="Times New Roman" panose="02020603050405020304" pitchFamily="18" charset="0"/>
                <a:cs typeface="Times New Roman" panose="02020603050405020304" pitchFamily="18" charset="0"/>
              </a:rPr>
              <a:t>4</a:t>
            </a:r>
            <a:endParaRPr lang="el-GR" sz="1575" kern="1200" dirty="0">
              <a:solidFill>
                <a:schemeClr val="tx1"/>
              </a:solidFill>
              <a:latin typeface="Times New Roman" panose="02020603050405020304" pitchFamily="18" charset="0"/>
              <a:cs typeface="Times New Roman" panose="02020603050405020304" pitchFamily="18" charset="0"/>
            </a:endParaRPr>
          </a:p>
          <a:p>
            <a:pPr lvl="0" algn="just" defTabSz="800100">
              <a:spcBef>
                <a:spcPct val="0"/>
              </a:spcBef>
              <a:spcAft>
                <a:spcPts val="0"/>
              </a:spcAft>
            </a:pPr>
            <a:r>
              <a:rPr lang="el-GR" sz="1575" b="1" kern="1200" dirty="0">
                <a:solidFill>
                  <a:srgbClr val="9F1D1D"/>
                </a:solidFill>
                <a:latin typeface="Times New Roman" panose="02020603050405020304" pitchFamily="18" charset="0"/>
                <a:cs typeface="Times New Roman" panose="02020603050405020304" pitchFamily="18" charset="0"/>
              </a:rPr>
              <a:t>Δειγματοληψία</a:t>
            </a:r>
            <a:r>
              <a:rPr lang="el-GR" sz="1575" b="1" kern="1200" dirty="0">
                <a:solidFill>
                  <a:srgbClr val="931B1B"/>
                </a:solidFill>
                <a:latin typeface="Times New Roman" panose="02020603050405020304" pitchFamily="18" charset="0"/>
                <a:cs typeface="Times New Roman" panose="02020603050405020304" pitchFamily="18" charset="0"/>
              </a:rPr>
              <a:t>:</a:t>
            </a:r>
            <a:r>
              <a:rPr lang="el-GR" sz="1575" b="1" kern="1200" dirty="0">
                <a:solidFill>
                  <a:srgbClr val="61953D"/>
                </a:solidFill>
                <a:latin typeface="Times New Roman" panose="02020603050405020304" pitchFamily="18" charset="0"/>
                <a:cs typeface="Times New Roman" panose="02020603050405020304" pitchFamily="18" charset="0"/>
              </a:rPr>
              <a:t> </a:t>
            </a:r>
            <a:r>
              <a:rPr lang="el-GR" sz="1575" kern="1200" dirty="0">
                <a:solidFill>
                  <a:schemeClr val="tx1"/>
                </a:solidFill>
                <a:latin typeface="Times New Roman" panose="02020603050405020304" pitchFamily="18" charset="0"/>
                <a:cs typeface="Times New Roman" panose="02020603050405020304" pitchFamily="18" charset="0"/>
              </a:rPr>
              <a:t>Σκόπιμη δειγματοληψία - 3 ειδικοί</a:t>
            </a:r>
          </a:p>
          <a:p>
            <a:pPr lvl="0" algn="just" defTabSz="800100">
              <a:spcBef>
                <a:spcPct val="0"/>
              </a:spcBef>
              <a:spcAft>
                <a:spcPts val="0"/>
              </a:spcAft>
            </a:pPr>
            <a:r>
              <a:rPr lang="el-GR" sz="1575" b="1" dirty="0">
                <a:solidFill>
                  <a:srgbClr val="9F1D1D"/>
                </a:solidFill>
                <a:latin typeface="Times New Roman" panose="02020603050405020304" pitchFamily="18" charset="0"/>
                <a:cs typeface="Times New Roman" panose="02020603050405020304" pitchFamily="18" charset="0"/>
              </a:rPr>
              <a:t>Μέθοδος</a:t>
            </a:r>
            <a:r>
              <a:rPr lang="el-GR" sz="1575" b="1" dirty="0">
                <a:solidFill>
                  <a:srgbClr val="931B1B"/>
                </a:solidFill>
                <a:latin typeface="Times New Roman" panose="02020603050405020304" pitchFamily="18" charset="0"/>
                <a:cs typeface="Times New Roman" panose="02020603050405020304" pitchFamily="18" charset="0"/>
              </a:rPr>
              <a:t>: </a:t>
            </a:r>
            <a:r>
              <a:rPr lang="el-GR" sz="1575" dirty="0">
                <a:latin typeface="Times New Roman" panose="02020603050405020304" pitchFamily="18" charset="0"/>
                <a:cs typeface="Times New Roman" panose="02020603050405020304" pitchFamily="18" charset="0"/>
              </a:rPr>
              <a:t>Ανάλυση</a:t>
            </a:r>
            <a:r>
              <a:rPr lang="el-GR" sz="1575" dirty="0">
                <a:solidFill>
                  <a:srgbClr val="FFFF00"/>
                </a:solidFill>
                <a:latin typeface="Times New Roman" panose="02020603050405020304" pitchFamily="18" charset="0"/>
                <a:cs typeface="Times New Roman" panose="02020603050405020304" pitchFamily="18" charset="0"/>
              </a:rPr>
              <a:t> </a:t>
            </a:r>
            <a:r>
              <a:rPr lang="el-GR" sz="1575" dirty="0">
                <a:solidFill>
                  <a:schemeClr val="tx1"/>
                </a:solidFill>
                <a:latin typeface="Times New Roman" panose="02020603050405020304" pitchFamily="18" charset="0"/>
                <a:cs typeface="Times New Roman" panose="02020603050405020304" pitchFamily="18" charset="0"/>
              </a:rPr>
              <a:t>Περιεχομένου</a:t>
            </a:r>
          </a:p>
          <a:p>
            <a:pPr lvl="0" algn="just" defTabSz="800100">
              <a:spcBef>
                <a:spcPct val="0"/>
              </a:spcBef>
              <a:spcAft>
                <a:spcPts val="0"/>
              </a:spcAft>
            </a:pPr>
            <a:r>
              <a:rPr lang="el-GR" sz="1575" b="1" kern="1200" dirty="0">
                <a:solidFill>
                  <a:srgbClr val="9F1D1D"/>
                </a:solidFill>
                <a:latin typeface="Times New Roman" panose="02020603050405020304" pitchFamily="18" charset="0"/>
                <a:cs typeface="Times New Roman" panose="02020603050405020304" pitchFamily="18" charset="0"/>
              </a:rPr>
              <a:t>Μέσα συλλογής δεδομένων: </a:t>
            </a:r>
            <a:r>
              <a:rPr lang="el-GR" sz="1575" kern="1200" dirty="0">
                <a:solidFill>
                  <a:schemeClr val="tx1"/>
                </a:solidFill>
                <a:latin typeface="Times New Roman" panose="02020603050405020304" pitchFamily="18" charset="0"/>
                <a:cs typeface="Times New Roman" panose="02020603050405020304" pitchFamily="18" charset="0"/>
              </a:rPr>
              <a:t>Ερωτηματολόγια με Ανοικτού Τύπου Ερωτήσεις</a:t>
            </a:r>
            <a:endParaRPr lang="el-GR" sz="1575" dirty="0">
              <a:cs typeface="Times New Roman" panose="02020603050405020304" pitchFamily="18" charset="0"/>
            </a:endParaRPr>
          </a:p>
          <a:p>
            <a:pPr lvl="0" algn="just" defTabSz="800100">
              <a:spcBef>
                <a:spcPct val="0"/>
              </a:spcBef>
              <a:spcAft>
                <a:spcPts val="0"/>
              </a:spcAft>
            </a:pPr>
            <a:r>
              <a:rPr lang="el-GR" sz="1575" b="1" kern="1200" dirty="0">
                <a:solidFill>
                  <a:srgbClr val="9F1D1D"/>
                </a:solidFill>
                <a:latin typeface="Times New Roman" panose="02020603050405020304" pitchFamily="18" charset="0"/>
                <a:cs typeface="Times New Roman" panose="02020603050405020304" pitchFamily="18" charset="0"/>
              </a:rPr>
              <a:t>Αξιοπιστία-Εγκυρότητα: </a:t>
            </a:r>
            <a:r>
              <a:rPr lang="el-GR" sz="1575" kern="1200" dirty="0">
                <a:latin typeface="Times New Roman" panose="02020603050405020304" pitchFamily="18" charset="0"/>
                <a:cs typeface="Times New Roman" panose="02020603050405020304" pitchFamily="18" charset="0"/>
              </a:rPr>
              <a:t>Τα ερωτηματόλογια είναι τυποποιημένα και έγκυρα που αξιοποιούνται από το </a:t>
            </a:r>
            <a:r>
              <a:rPr lang="en-US" sz="1575" kern="1200" dirty="0">
                <a:latin typeface="Times New Roman" panose="02020603050405020304" pitchFamily="18" charset="0"/>
                <a:cs typeface="Times New Roman" panose="02020603050405020304" pitchFamily="18" charset="0"/>
              </a:rPr>
              <a:t>EDIVEA. </a:t>
            </a:r>
            <a:r>
              <a:rPr lang="el-GR" sz="1575" kern="1200" dirty="0">
                <a:latin typeface="Times New Roman" panose="02020603050405020304" pitchFamily="18" charset="0"/>
                <a:cs typeface="Times New Roman" panose="02020603050405020304" pitchFamily="18" charset="0"/>
              </a:rPr>
              <a:t>Η απάντηση τους από ειδικούς στηρίζει την αξιοπιστία και εγκυρότητα των απαντήσεων</a:t>
            </a:r>
            <a:endParaRPr lang="en-GB" sz="1575" kern="1200" dirty="0">
              <a:latin typeface="Times New Roman" panose="02020603050405020304" pitchFamily="18" charset="0"/>
              <a:cs typeface="Times New Roman" panose="02020603050405020304" pitchFamily="18" charset="0"/>
            </a:endParaRPr>
          </a:p>
        </p:txBody>
      </p:sp>
      <p:grpSp>
        <p:nvGrpSpPr>
          <p:cNvPr id="3" name="4 - Ομάδα">
            <a:extLst>
              <a:ext uri="{FF2B5EF4-FFF2-40B4-BE49-F238E27FC236}">
                <a16:creationId xmlns:a16="http://schemas.microsoft.com/office/drawing/2014/main" id="{B449285C-68B9-4C4C-BD4E-4235751D4395}"/>
              </a:ext>
            </a:extLst>
          </p:cNvPr>
          <p:cNvGrpSpPr/>
          <p:nvPr/>
        </p:nvGrpSpPr>
        <p:grpSpPr>
          <a:xfrm>
            <a:off x="2033718" y="926077"/>
            <a:ext cx="5634842" cy="342455"/>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8CBACB3-237F-4D8D-93C7-A5E77A92079F}"/>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3758DB0B-1205-4CD3-82DD-ECF0677CF22B}"/>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Μεθοδολογία Έρευνας</a:t>
              </a:r>
              <a:endParaRPr lang="en-GB" sz="2100" b="1" kern="1200" dirty="0">
                <a:solidFill>
                  <a:schemeClr val="bg1"/>
                </a:solidFill>
                <a:effectLst>
                  <a:outerShdw blurRad="38100" dist="38100" dir="2700000" algn="tl">
                    <a:srgbClr val="000000">
                      <a:alpha val="43137"/>
                    </a:srgbClr>
                  </a:outerShdw>
                </a:effectLst>
              </a:endParaRPr>
            </a:p>
          </p:txBody>
        </p:sp>
      </p:grpSp>
      <p:sp>
        <p:nvSpPr>
          <p:cNvPr id="10" name="Οβάλ 9">
            <a:extLst>
              <a:ext uri="{FF2B5EF4-FFF2-40B4-BE49-F238E27FC236}">
                <a16:creationId xmlns:a16="http://schemas.microsoft.com/office/drawing/2014/main" id="{A7ED3D3E-135A-4495-A722-5EB98439C34E}"/>
              </a:ext>
            </a:extLst>
          </p:cNvPr>
          <p:cNvSpPr/>
          <p:nvPr/>
        </p:nvSpPr>
        <p:spPr>
          <a:xfrm>
            <a:off x="607191" y="1258859"/>
            <a:ext cx="1500198" cy="1292724"/>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b="1" dirty="0">
                <a:cs typeface="Times New Roman" panose="02020603050405020304" pitchFamily="18" charset="0"/>
              </a:rPr>
              <a:t>1</a:t>
            </a:r>
            <a:r>
              <a:rPr lang="el-GR" b="1" baseline="30000" dirty="0">
                <a:cs typeface="Times New Roman" panose="02020603050405020304" pitchFamily="18" charset="0"/>
              </a:rPr>
              <a:t>η</a:t>
            </a:r>
            <a:r>
              <a:rPr lang="el-GR" b="1" dirty="0">
                <a:cs typeface="Times New Roman" panose="02020603050405020304" pitchFamily="18" charset="0"/>
              </a:rPr>
              <a:t> φάση έρευνας  ΕΥ </a:t>
            </a:r>
            <a:endParaRPr lang="el-G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9E73-47C6-924A-CB8E-CC9EE367641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04ADFB7-A7A0-5D3F-549E-F5BE69E635A5}"/>
              </a:ext>
            </a:extLst>
          </p:cNvPr>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2</a:t>
            </a:r>
            <a:r>
              <a:rPr lang="en-US" sz="3200" dirty="0"/>
              <a:t>/</a:t>
            </a:r>
            <a:r>
              <a:rPr lang="el-GR" sz="3200" dirty="0"/>
              <a:t>18</a:t>
            </a:r>
            <a:endParaRPr lang="el-GR" sz="3200" b="1" dirty="0"/>
          </a:p>
        </p:txBody>
      </p:sp>
      <p:sp>
        <p:nvSpPr>
          <p:cNvPr id="4" name="Οβάλ 3">
            <a:extLst>
              <a:ext uri="{FF2B5EF4-FFF2-40B4-BE49-F238E27FC236}">
                <a16:creationId xmlns:a16="http://schemas.microsoft.com/office/drawing/2014/main" id="{24202038-0A90-A76B-2467-575A2845D23E}"/>
              </a:ext>
            </a:extLst>
          </p:cNvPr>
          <p:cNvSpPr/>
          <p:nvPr/>
        </p:nvSpPr>
        <p:spPr>
          <a:xfrm>
            <a:off x="607191" y="1258859"/>
            <a:ext cx="1500198" cy="1292724"/>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b="1" dirty="0">
                <a:cs typeface="Times New Roman" panose="02020603050405020304" pitchFamily="18" charset="0"/>
              </a:rPr>
              <a:t>1</a:t>
            </a:r>
            <a:r>
              <a:rPr lang="el-GR" b="1" baseline="30000" dirty="0">
                <a:cs typeface="Times New Roman" panose="02020603050405020304" pitchFamily="18" charset="0"/>
              </a:rPr>
              <a:t>η</a:t>
            </a:r>
            <a:r>
              <a:rPr lang="el-GR" b="1" dirty="0">
                <a:cs typeface="Times New Roman" panose="02020603050405020304" pitchFamily="18" charset="0"/>
              </a:rPr>
              <a:t> φάση έρευνας  ΕΥ </a:t>
            </a:r>
            <a:endParaRPr lang="el-GR" sz="1800" b="1" dirty="0">
              <a:latin typeface="Times New Roman" panose="02020603050405020304" pitchFamily="18" charset="0"/>
              <a:cs typeface="Times New Roman" panose="02020603050405020304" pitchFamily="18" charset="0"/>
            </a:endParaRPr>
          </a:p>
        </p:txBody>
      </p:sp>
      <p:grpSp>
        <p:nvGrpSpPr>
          <p:cNvPr id="3" name="4 - Ομάδα">
            <a:extLst>
              <a:ext uri="{FF2B5EF4-FFF2-40B4-BE49-F238E27FC236}">
                <a16:creationId xmlns:a16="http://schemas.microsoft.com/office/drawing/2014/main" id="{53047501-88FC-3BD7-73A0-63D557D9A998}"/>
              </a:ext>
            </a:extLst>
          </p:cNvPr>
          <p:cNvGrpSpPr/>
          <p:nvPr/>
        </p:nvGrpSpPr>
        <p:grpSpPr>
          <a:xfrm>
            <a:off x="2033718" y="926077"/>
            <a:ext cx="5634842" cy="342455"/>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EBC6CD5-0B5F-2B82-F39B-9CE994F51552}"/>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2794E7EF-14A3-BF76-46FD-D603827B910D}"/>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Μεθοδολογία Έρευνας</a:t>
              </a:r>
              <a:endParaRPr lang="en-GB" sz="2100" b="1" kern="1200" dirty="0">
                <a:solidFill>
                  <a:schemeClr val="bg1"/>
                </a:solidFill>
                <a:effectLst>
                  <a:outerShdw blurRad="38100" dist="38100" dir="2700000" algn="tl">
                    <a:srgbClr val="000000">
                      <a:alpha val="43137"/>
                    </a:srgbClr>
                  </a:outerShdw>
                </a:effectLst>
              </a:endParaRPr>
            </a:p>
          </p:txBody>
        </p:sp>
      </p:grpSp>
      <p:graphicFrame>
        <p:nvGraphicFramePr>
          <p:cNvPr id="5" name="Πίνακας 4">
            <a:extLst>
              <a:ext uri="{FF2B5EF4-FFF2-40B4-BE49-F238E27FC236}">
                <a16:creationId xmlns:a16="http://schemas.microsoft.com/office/drawing/2014/main" id="{0CD144C0-693D-B36B-846D-EE940B5EB8C0}"/>
              </a:ext>
            </a:extLst>
          </p:cNvPr>
          <p:cNvGraphicFramePr>
            <a:graphicFrameLocks noGrp="1"/>
          </p:cNvGraphicFramePr>
          <p:nvPr>
            <p:extLst>
              <p:ext uri="{D42A27DB-BD31-4B8C-83A1-F6EECF244321}">
                <p14:modId xmlns:p14="http://schemas.microsoft.com/office/powerpoint/2010/main" val="3214964009"/>
              </p:ext>
            </p:extLst>
          </p:nvPr>
        </p:nvGraphicFramePr>
        <p:xfrm>
          <a:off x="2209525" y="1446746"/>
          <a:ext cx="6577317" cy="2817500"/>
        </p:xfrm>
        <a:graphic>
          <a:graphicData uri="http://schemas.openxmlformats.org/drawingml/2006/table">
            <a:tbl>
              <a:tblPr firstRow="1" firstCol="1" bandRow="1">
                <a:tableStyleId>{5C22544A-7EE6-4342-B048-85BDC9FD1C3A}</a:tableStyleId>
              </a:tblPr>
              <a:tblGrid>
                <a:gridCol w="1174929">
                  <a:extLst>
                    <a:ext uri="{9D8B030D-6E8A-4147-A177-3AD203B41FA5}">
                      <a16:colId xmlns:a16="http://schemas.microsoft.com/office/drawing/2014/main" val="1958709120"/>
                    </a:ext>
                  </a:extLst>
                </a:gridCol>
                <a:gridCol w="5402388">
                  <a:extLst>
                    <a:ext uri="{9D8B030D-6E8A-4147-A177-3AD203B41FA5}">
                      <a16:colId xmlns:a16="http://schemas.microsoft.com/office/drawing/2014/main" val="2195062441"/>
                    </a:ext>
                  </a:extLst>
                </a:gridCol>
              </a:tblGrid>
              <a:tr h="72008">
                <a:tc>
                  <a:txBody>
                    <a:bodyPr/>
                    <a:lstStyle/>
                    <a:p>
                      <a:pPr marR="139700" indent="-292100" algn="just">
                        <a:lnSpc>
                          <a:spcPts val="2065"/>
                        </a:lnSpc>
                        <a:spcBef>
                          <a:spcPts val="4200"/>
                        </a:spcBef>
                        <a:spcAft>
                          <a:spcPts val="900"/>
                        </a:spcAft>
                      </a:pPr>
                      <a:r>
                        <a:rPr lang="el-GR" sz="1400" b="0" dirty="0">
                          <a:effectLst/>
                          <a:latin typeface="Times New Roman" panose="02020603050405020304" pitchFamily="18" charset="0"/>
                          <a:cs typeface="Times New Roman" panose="02020603050405020304" pitchFamily="18" charset="0"/>
                        </a:rPr>
                        <a:t>1</a:t>
                      </a:r>
                      <a:r>
                        <a:rPr lang="el-GR" sz="1400" b="0" baseline="30000" dirty="0">
                          <a:effectLst/>
                          <a:latin typeface="Times New Roman" panose="02020603050405020304" pitchFamily="18" charset="0"/>
                          <a:cs typeface="Times New Roman" panose="02020603050405020304" pitchFamily="18" charset="0"/>
                        </a:rPr>
                        <a:t>ος</a:t>
                      </a:r>
                      <a:r>
                        <a:rPr lang="el-GR" sz="1400" b="0" dirty="0">
                          <a:effectLst/>
                          <a:latin typeface="Times New Roman" panose="02020603050405020304" pitchFamily="18" charset="0"/>
                          <a:cs typeface="Times New Roman" panose="02020603050405020304" pitchFamily="18" charset="0"/>
                        </a:rPr>
                        <a:t> Άξονας</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0" algn="just" defTabSz="685800" rtl="0" eaLnBrk="1" latinLnBrk="0" hangingPunct="1">
                        <a:lnSpc>
                          <a:spcPct val="150000"/>
                        </a:lnSpc>
                        <a:spcAft>
                          <a:spcPts val="600"/>
                        </a:spcAft>
                      </a:pPr>
                      <a:r>
                        <a:rPr lang="el-GR" sz="1400" b="0" kern="1200" dirty="0">
                          <a:solidFill>
                            <a:schemeClr val="dk1"/>
                          </a:solidFill>
                          <a:effectLst/>
                          <a:latin typeface="Times New Roman" panose="02020603050405020304" pitchFamily="18" charset="0"/>
                          <a:ea typeface="+mn-ea"/>
                          <a:cs typeface="Times New Roman" panose="02020603050405020304" pitchFamily="18" charset="0"/>
                        </a:rPr>
                        <a:t>Επιστημονική συνοχή και Τεκμηρίωση του Εκπαιδευτικού Υλικού</a:t>
                      </a:r>
                      <a:endParaRPr lang="en-US"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132079127"/>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2</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Απλή και κατανοητή παρουσίαση Γνωστικού Αντικειμένου</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914365673"/>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3</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Ευχρηστία του Εκπαιδευτικού Υλικού</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784448764"/>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4</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Υποστήριξη και καθοδήγηση του εκπαιδευομένου στη μελέτη του</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168825961"/>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5</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Υποστήριξη της αλληλεπίδρασης με τον εκπαιδευόμενο στη μελέτη του</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79428223"/>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6</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Δυνατότητα </a:t>
                      </a:r>
                      <a:r>
                        <a:rPr lang="el-GR" sz="1400" b="0" dirty="0" err="1">
                          <a:effectLst/>
                          <a:latin typeface="Times New Roman" panose="02020603050405020304" pitchFamily="18" charset="0"/>
                          <a:cs typeface="Times New Roman" panose="02020603050405020304" pitchFamily="18" charset="0"/>
                        </a:rPr>
                        <a:t>Αναστοχασμού</a:t>
                      </a:r>
                      <a:r>
                        <a:rPr lang="el-GR" sz="1400" b="0" dirty="0">
                          <a:effectLst/>
                          <a:latin typeface="Times New Roman" panose="02020603050405020304" pitchFamily="18" charset="0"/>
                          <a:cs typeface="Times New Roman" panose="02020603050405020304" pitchFamily="18" charset="0"/>
                        </a:rPr>
                        <a:t> και </a:t>
                      </a:r>
                      <a:r>
                        <a:rPr lang="el-GR" sz="1400" b="0" dirty="0" err="1">
                          <a:effectLst/>
                          <a:latin typeface="Times New Roman" panose="02020603050405020304" pitchFamily="18" charset="0"/>
                          <a:cs typeface="Times New Roman" panose="02020603050405020304" pitchFamily="18" charset="0"/>
                        </a:rPr>
                        <a:t>Αυτοαξιολόγησης</a:t>
                      </a:r>
                      <a:r>
                        <a:rPr lang="el-GR" sz="1400" b="0" dirty="0">
                          <a:effectLst/>
                          <a:latin typeface="Times New Roman" panose="02020603050405020304" pitchFamily="18" charset="0"/>
                          <a:cs typeface="Times New Roman" panose="02020603050405020304" pitchFamily="18" charset="0"/>
                        </a:rPr>
                        <a:t> στον εκπαιδευόμενο</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097007246"/>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7</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Σκοπός και Προσδοκώμενα Αποτελέσματα</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531988971"/>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8</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Εφαρμογή των αρχών της Πολυμεσικής Μάθησης</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4118366142"/>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9</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Δυνατά στοιχεία του Εκπαιδευτικού Υλικού</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419127836"/>
                  </a:ext>
                </a:extLst>
              </a:tr>
              <a:tr h="0">
                <a:tc>
                  <a:txBody>
                    <a:bodyPr/>
                    <a:lstStyle/>
                    <a:p>
                      <a:pPr marR="139700" indent="-292100" algn="just">
                        <a:lnSpc>
                          <a:spcPts val="2065"/>
                        </a:lnSpc>
                        <a:spcBef>
                          <a:spcPts val="4200"/>
                        </a:spcBef>
                        <a:spcAft>
                          <a:spcPts val="900"/>
                        </a:spcAft>
                      </a:pPr>
                      <a:r>
                        <a:rPr lang="el-GR" sz="1400" b="0">
                          <a:effectLst/>
                          <a:latin typeface="Times New Roman" panose="02020603050405020304" pitchFamily="18" charset="0"/>
                          <a:cs typeface="Times New Roman" panose="02020603050405020304" pitchFamily="18" charset="0"/>
                        </a:rPr>
                        <a:t>10</a:t>
                      </a:r>
                      <a:r>
                        <a:rPr lang="el-GR" sz="1400" b="0" baseline="30000">
                          <a:effectLst/>
                          <a:latin typeface="Times New Roman" panose="02020603050405020304" pitchFamily="18" charset="0"/>
                          <a:cs typeface="Times New Roman" panose="02020603050405020304" pitchFamily="18" charset="0"/>
                        </a:rPr>
                        <a:t>ος</a:t>
                      </a:r>
                      <a:r>
                        <a:rPr lang="el-GR" sz="1400" b="0">
                          <a:effectLst/>
                          <a:latin typeface="Times New Roman" panose="02020603050405020304" pitchFamily="18" charset="0"/>
                          <a:cs typeface="Times New Roman" panose="02020603050405020304" pitchFamily="18" charset="0"/>
                        </a:rPr>
                        <a:t> Άξονας</a:t>
                      </a:r>
                      <a:endParaRPr lang="en-US" sz="1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400" b="0" dirty="0">
                          <a:effectLst/>
                          <a:latin typeface="Times New Roman" panose="02020603050405020304" pitchFamily="18" charset="0"/>
                          <a:cs typeface="Times New Roman" panose="02020603050405020304" pitchFamily="18" charset="0"/>
                        </a:rPr>
                        <a:t>Προτάσεις βελτίωσης του Εκπαιδευτικού Υλικού</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622053913"/>
                  </a:ext>
                </a:extLst>
              </a:tr>
            </a:tbl>
          </a:graphicData>
        </a:graphic>
      </p:graphicFrame>
      <p:sp>
        <p:nvSpPr>
          <p:cNvPr id="10" name="TextBox 9">
            <a:extLst>
              <a:ext uri="{FF2B5EF4-FFF2-40B4-BE49-F238E27FC236}">
                <a16:creationId xmlns:a16="http://schemas.microsoft.com/office/drawing/2014/main" id="{F511D8AC-8358-2E5F-754A-B477C0C2F3BF}"/>
              </a:ext>
            </a:extLst>
          </p:cNvPr>
          <p:cNvSpPr txBox="1"/>
          <p:nvPr/>
        </p:nvSpPr>
        <p:spPr>
          <a:xfrm>
            <a:off x="2996159" y="4371950"/>
            <a:ext cx="5004048" cy="307777"/>
          </a:xfrm>
          <a:prstGeom prst="rect">
            <a:avLst/>
          </a:prstGeom>
          <a:noFill/>
        </p:spPr>
        <p:txBody>
          <a:bodyPr wrap="square">
            <a:spAutoFit/>
          </a:bodyPr>
          <a:lstStyle/>
          <a:p>
            <a:r>
              <a:rPr lang="el-GR" sz="1400" dirty="0"/>
              <a:t>Πίνακας 1: Ερευνητικοί άξονες της πρώτης φάσης της Έρευνας</a:t>
            </a:r>
            <a:endParaRPr lang="en-US" sz="1400" dirty="0"/>
          </a:p>
        </p:txBody>
      </p:sp>
    </p:spTree>
    <p:extLst>
      <p:ext uri="{BB962C8B-B14F-4D97-AF65-F5344CB8AC3E}">
        <p14:creationId xmlns:p14="http://schemas.microsoft.com/office/powerpoint/2010/main" val="237447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3</a:t>
            </a:r>
            <a:r>
              <a:rPr lang="en-US" sz="3200" dirty="0"/>
              <a:t>/</a:t>
            </a:r>
            <a:r>
              <a:rPr lang="el-GR" sz="3200" dirty="0"/>
              <a:t>18</a:t>
            </a:r>
            <a:endParaRPr lang="el-GR" sz="3200" b="1" dirty="0"/>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378228" y="1333951"/>
            <a:ext cx="5506139" cy="235403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defTabSz="800100">
              <a:spcAft>
                <a:spcPts val="0"/>
              </a:spcAft>
            </a:pPr>
            <a:r>
              <a:rPr lang="el-GR" sz="2000" b="1" dirty="0">
                <a:cs typeface="Times New Roman" panose="02020603050405020304" pitchFamily="18" charset="0"/>
              </a:rPr>
              <a:t>Αποτίμηση ΕΥ από Εκπαιδευτικούς:</a:t>
            </a:r>
          </a:p>
          <a:p>
            <a:pPr lvl="0" algn="just" defTabSz="800100">
              <a:spcAft>
                <a:spcPts val="0"/>
              </a:spcAft>
            </a:pPr>
            <a:endParaRPr lang="el-GR" sz="2000" b="1" kern="1200" dirty="0">
              <a:solidFill>
                <a:srgbClr val="9F1D1D"/>
              </a:solidFill>
              <a:latin typeface="Times New Roman" panose="02020603050405020304" pitchFamily="18" charset="0"/>
              <a:cs typeface="Times New Roman" panose="02020603050405020304" pitchFamily="18" charset="0"/>
            </a:endParaRPr>
          </a:p>
          <a:p>
            <a:pPr lvl="0" algn="just" defTabSz="800100">
              <a:spcAft>
                <a:spcPts val="0"/>
              </a:spcAft>
            </a:pPr>
            <a:r>
              <a:rPr lang="el-GR" b="1" kern="1200" dirty="0">
                <a:solidFill>
                  <a:srgbClr val="9F1D1D"/>
                </a:solidFill>
                <a:latin typeface="Times New Roman" panose="02020603050405020304" pitchFamily="18" charset="0"/>
                <a:cs typeface="Times New Roman" panose="02020603050405020304" pitchFamily="18" charset="0"/>
              </a:rPr>
              <a:t>Είδος </a:t>
            </a:r>
            <a:r>
              <a:rPr lang="el-GR" b="1" dirty="0">
                <a:solidFill>
                  <a:srgbClr val="9F1D1D"/>
                </a:solidFill>
                <a:latin typeface="Times New Roman" panose="02020603050405020304" pitchFamily="18" charset="0"/>
                <a:cs typeface="Times New Roman" panose="02020603050405020304" pitchFamily="18" charset="0"/>
              </a:rPr>
              <a:t>Έ</a:t>
            </a:r>
            <a:r>
              <a:rPr lang="el-GR" b="1" kern="1200" dirty="0">
                <a:solidFill>
                  <a:srgbClr val="9F1D1D"/>
                </a:solidFill>
                <a:latin typeface="Times New Roman" panose="02020603050405020304" pitchFamily="18" charset="0"/>
                <a:cs typeface="Times New Roman" panose="02020603050405020304" pitchFamily="18" charset="0"/>
              </a:rPr>
              <a:t>ρευνας: </a:t>
            </a:r>
            <a:r>
              <a:rPr lang="el-GR" dirty="0">
                <a:cs typeface="Times New Roman" panose="02020603050405020304" pitchFamily="18" charset="0"/>
              </a:rPr>
              <a:t>Ποιοτική έρευνα</a:t>
            </a:r>
            <a:endParaRPr lang="el-GR" kern="1200" dirty="0">
              <a:solidFill>
                <a:schemeClr val="tx1"/>
              </a:solidFill>
              <a:latin typeface="Times New Roman" panose="02020603050405020304" pitchFamily="18" charset="0"/>
              <a:cs typeface="Times New Roman" panose="02020603050405020304" pitchFamily="18" charset="0"/>
            </a:endParaRPr>
          </a:p>
          <a:p>
            <a:pPr lvl="0" algn="just" defTabSz="800100">
              <a:spcBef>
                <a:spcPct val="0"/>
              </a:spcBef>
              <a:spcAft>
                <a:spcPts val="0"/>
              </a:spcAft>
            </a:pPr>
            <a:r>
              <a:rPr lang="el-GR" b="1" kern="1200" dirty="0">
                <a:solidFill>
                  <a:srgbClr val="9F1D1D"/>
                </a:solidFill>
                <a:latin typeface="Times New Roman" panose="02020603050405020304" pitchFamily="18" charset="0"/>
                <a:cs typeface="Times New Roman" panose="02020603050405020304" pitchFamily="18" charset="0"/>
              </a:rPr>
              <a:t>Χρονική περίοδος: </a:t>
            </a:r>
            <a:r>
              <a:rPr lang="el-GR" kern="1200" dirty="0">
                <a:solidFill>
                  <a:schemeClr val="tx1"/>
                </a:solidFill>
                <a:latin typeface="Times New Roman" panose="02020603050405020304" pitchFamily="18" charset="0"/>
                <a:cs typeface="Times New Roman" panose="02020603050405020304" pitchFamily="18" charset="0"/>
              </a:rPr>
              <a:t>Ιούλιος 202</a:t>
            </a:r>
            <a:r>
              <a:rPr lang="en-US" kern="1200" dirty="0">
                <a:solidFill>
                  <a:schemeClr val="tx1"/>
                </a:solidFill>
                <a:latin typeface="Times New Roman" panose="02020603050405020304" pitchFamily="18" charset="0"/>
                <a:cs typeface="Times New Roman" panose="02020603050405020304" pitchFamily="18" charset="0"/>
              </a:rPr>
              <a:t>4</a:t>
            </a:r>
            <a:endParaRPr lang="el-GR" kern="1200" dirty="0">
              <a:solidFill>
                <a:schemeClr val="tx1"/>
              </a:solidFill>
              <a:latin typeface="Times New Roman" panose="02020603050405020304" pitchFamily="18" charset="0"/>
              <a:cs typeface="Times New Roman" panose="02020603050405020304" pitchFamily="18" charset="0"/>
            </a:endParaRPr>
          </a:p>
          <a:p>
            <a:pPr lvl="0" defTabSz="800100">
              <a:spcBef>
                <a:spcPct val="0"/>
              </a:spcBef>
              <a:spcAft>
                <a:spcPts val="0"/>
              </a:spcAft>
            </a:pPr>
            <a:r>
              <a:rPr lang="el-GR" b="1" kern="1200" dirty="0">
                <a:solidFill>
                  <a:srgbClr val="9F1D1D"/>
                </a:solidFill>
                <a:latin typeface="Times New Roman" panose="02020603050405020304" pitchFamily="18" charset="0"/>
                <a:cs typeface="Times New Roman" panose="02020603050405020304" pitchFamily="18" charset="0"/>
              </a:rPr>
              <a:t>Δειγματοληψία</a:t>
            </a:r>
            <a:r>
              <a:rPr lang="el-GR" kern="1200" dirty="0">
                <a:solidFill>
                  <a:srgbClr val="931B1B"/>
                </a:solidFill>
                <a:latin typeface="Times New Roman" panose="02020603050405020304" pitchFamily="18" charset="0"/>
                <a:cs typeface="Times New Roman" panose="02020603050405020304" pitchFamily="18" charset="0"/>
              </a:rPr>
              <a:t>: </a:t>
            </a:r>
            <a:r>
              <a:rPr lang="el-GR" kern="1200" dirty="0">
                <a:solidFill>
                  <a:schemeClr val="tx1"/>
                </a:solidFill>
                <a:latin typeface="Times New Roman" panose="02020603050405020304" pitchFamily="18" charset="0"/>
                <a:cs typeface="Times New Roman" panose="02020603050405020304" pitchFamily="18" charset="0"/>
              </a:rPr>
              <a:t>Βολική δειγματοληψία, 10 </a:t>
            </a:r>
            <a:r>
              <a:rPr lang="el-GR" dirty="0">
                <a:solidFill>
                  <a:schemeClr val="tx1"/>
                </a:solidFill>
                <a:latin typeface="Times New Roman" panose="02020603050405020304" pitchFamily="18" charset="0"/>
                <a:cs typeface="Times New Roman" panose="02020603050405020304" pitchFamily="18" charset="0"/>
              </a:rPr>
              <a:t>εκπαιδευτικοί</a:t>
            </a:r>
            <a:endParaRPr lang="el-GR" kern="1200" dirty="0">
              <a:solidFill>
                <a:schemeClr val="tx1"/>
              </a:solidFill>
              <a:latin typeface="Times New Roman" panose="02020603050405020304" pitchFamily="18" charset="0"/>
              <a:cs typeface="Times New Roman" panose="02020603050405020304" pitchFamily="18" charset="0"/>
            </a:endParaRPr>
          </a:p>
          <a:p>
            <a:pPr lvl="0" algn="just" defTabSz="800100">
              <a:spcAft>
                <a:spcPts val="0"/>
              </a:spcAft>
            </a:pPr>
            <a:r>
              <a:rPr lang="el-GR" b="1" dirty="0">
                <a:solidFill>
                  <a:srgbClr val="9F1D1D"/>
                </a:solidFill>
                <a:latin typeface="Times New Roman" panose="02020603050405020304" pitchFamily="18" charset="0"/>
                <a:cs typeface="Times New Roman" panose="02020603050405020304" pitchFamily="18" charset="0"/>
              </a:rPr>
              <a:t>Μέθοδος: </a:t>
            </a:r>
            <a:r>
              <a:rPr lang="el-GR" dirty="0">
                <a:cs typeface="Times New Roman" panose="02020603050405020304" pitchFamily="18" charset="0"/>
              </a:rPr>
              <a:t>Θεματική</a:t>
            </a:r>
            <a:r>
              <a:rPr lang="el-GR" dirty="0">
                <a:solidFill>
                  <a:srgbClr val="FFFF00"/>
                </a:solidFill>
                <a:cs typeface="Times New Roman" panose="02020603050405020304" pitchFamily="18" charset="0"/>
              </a:rPr>
              <a:t> </a:t>
            </a:r>
            <a:r>
              <a:rPr lang="el-GR" dirty="0">
                <a:cs typeface="Times New Roman" panose="02020603050405020304" pitchFamily="18" charset="0"/>
              </a:rPr>
              <a:t>Ανάλυση δεδομένων</a:t>
            </a:r>
            <a:endParaRPr lang="el-GR" dirty="0">
              <a:solidFill>
                <a:schemeClr val="tx1"/>
              </a:solidFill>
              <a:latin typeface="Times New Roman" panose="02020603050405020304" pitchFamily="18" charset="0"/>
              <a:cs typeface="Times New Roman" panose="02020603050405020304" pitchFamily="18" charset="0"/>
            </a:endParaRPr>
          </a:p>
        </p:txBody>
      </p:sp>
      <p:grpSp>
        <p:nvGrpSpPr>
          <p:cNvPr id="7" name="4 - Ομάδα">
            <a:extLst>
              <a:ext uri="{FF2B5EF4-FFF2-40B4-BE49-F238E27FC236}">
                <a16:creationId xmlns:a16="http://schemas.microsoft.com/office/drawing/2014/main" id="{B449285C-68B9-4C4C-BD4E-4235751D4395}"/>
              </a:ext>
            </a:extLst>
          </p:cNvPr>
          <p:cNvGrpSpPr/>
          <p:nvPr/>
        </p:nvGrpSpPr>
        <p:grpSpPr>
          <a:xfrm>
            <a:off x="2033718" y="926077"/>
            <a:ext cx="5634842" cy="342455"/>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8CBACB3-237F-4D8D-93C7-A5E77A92079F}"/>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3758DB0B-1205-4CD3-82DD-ECF0677CF22B}"/>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Μεθοδολογία Έρευνας</a:t>
              </a:r>
              <a:endParaRPr lang="en-GB" sz="2100" b="1" kern="1200" dirty="0">
                <a:solidFill>
                  <a:schemeClr val="bg1"/>
                </a:solidFill>
                <a:effectLst>
                  <a:outerShdw blurRad="38100" dist="38100" dir="2700000" algn="tl">
                    <a:srgbClr val="000000">
                      <a:alpha val="43137"/>
                    </a:srgbClr>
                  </a:outerShdw>
                </a:effectLst>
              </a:endParaRPr>
            </a:p>
          </p:txBody>
        </p:sp>
      </p:grpSp>
      <p:sp>
        <p:nvSpPr>
          <p:cNvPr id="11" name="Οβάλ 10">
            <a:extLst>
              <a:ext uri="{FF2B5EF4-FFF2-40B4-BE49-F238E27FC236}">
                <a16:creationId xmlns:a16="http://schemas.microsoft.com/office/drawing/2014/main" id="{8E720B94-008E-4B0E-8D91-A7563DFF58FC}"/>
              </a:ext>
            </a:extLst>
          </p:cNvPr>
          <p:cNvSpPr/>
          <p:nvPr/>
        </p:nvSpPr>
        <p:spPr>
          <a:xfrm>
            <a:off x="607191" y="1258859"/>
            <a:ext cx="1500198" cy="1292724"/>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b="1" dirty="0">
                <a:cs typeface="Times New Roman" panose="02020603050405020304" pitchFamily="18" charset="0"/>
              </a:rPr>
              <a:t>2</a:t>
            </a:r>
            <a:r>
              <a:rPr lang="el-GR" b="1" baseline="30000" dirty="0">
                <a:cs typeface="Times New Roman" panose="02020603050405020304" pitchFamily="18" charset="0"/>
              </a:rPr>
              <a:t>η</a:t>
            </a:r>
            <a:r>
              <a:rPr lang="el-GR" b="1" dirty="0">
                <a:cs typeface="Times New Roman" panose="02020603050405020304" pitchFamily="18" charset="0"/>
              </a:rPr>
              <a:t> φάση έρευνας  ΕΥ </a:t>
            </a:r>
            <a:endParaRPr lang="el-G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67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4</a:t>
            </a:r>
            <a:r>
              <a:rPr lang="en-US" sz="3200" dirty="0"/>
              <a:t>/</a:t>
            </a:r>
            <a:r>
              <a:rPr lang="el-GR" sz="3200" dirty="0"/>
              <a:t>18</a:t>
            </a:r>
            <a:endParaRPr lang="el-GR" sz="3200" b="1" dirty="0"/>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411760" y="1372124"/>
            <a:ext cx="5328592" cy="307183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defTabSz="800100">
              <a:spcAft>
                <a:spcPts val="600"/>
              </a:spcAft>
            </a:pPr>
            <a:r>
              <a:rPr lang="el-GR" sz="1400" b="1" kern="1200" dirty="0">
                <a:solidFill>
                  <a:srgbClr val="9F1D1D"/>
                </a:solidFill>
                <a:latin typeface="Times New Roman" panose="02020603050405020304" pitchFamily="18" charset="0"/>
                <a:cs typeface="Times New Roman" panose="02020603050405020304" pitchFamily="18" charset="0"/>
              </a:rPr>
              <a:t>Μέσα συλλογής δεδομένων: </a:t>
            </a:r>
            <a:r>
              <a:rPr lang="el-GR" sz="1400" b="1" kern="1200" dirty="0" err="1">
                <a:latin typeface="Times New Roman" panose="02020603050405020304" pitchFamily="18" charset="0"/>
                <a:cs typeface="Times New Roman" panose="02020603050405020304" pitchFamily="18" charset="0"/>
              </a:rPr>
              <a:t>Η</a:t>
            </a:r>
            <a:r>
              <a:rPr lang="el-GR" sz="1400" b="1" dirty="0" err="1"/>
              <a:t>μιδομημένη</a:t>
            </a:r>
            <a:r>
              <a:rPr lang="el-GR" sz="1400" b="1" dirty="0"/>
              <a:t> συνέντευξη</a:t>
            </a:r>
            <a:r>
              <a:rPr lang="el-GR" sz="1400" dirty="0"/>
              <a:t> </a:t>
            </a:r>
          </a:p>
          <a:p>
            <a:pPr lvl="0" algn="just" defTabSz="800100">
              <a:spcAft>
                <a:spcPts val="600"/>
              </a:spcAft>
            </a:pPr>
            <a:r>
              <a:rPr lang="el-GR" sz="1400" dirty="0"/>
              <a:t>Οι ερωτήσεις της συνέντευξης βασίστηκαν στα μοντέλα:</a:t>
            </a:r>
          </a:p>
          <a:p>
            <a:pPr lvl="0" algn="just" defTabSz="800100">
              <a:spcAft>
                <a:spcPts val="600"/>
              </a:spcAft>
              <a:buFont typeface="Arial" pitchFamily="34" charset="0"/>
              <a:buChar char="•"/>
            </a:pPr>
            <a:r>
              <a:rPr lang="el-GR" sz="1400" dirty="0"/>
              <a:t> Αποδοχής Τεχνολογίας (</a:t>
            </a:r>
            <a:r>
              <a:rPr lang="el-GR" sz="1400" i="1" dirty="0"/>
              <a:t>Technology </a:t>
            </a:r>
            <a:r>
              <a:rPr lang="el-GR" sz="1400" i="1" dirty="0" err="1"/>
              <a:t>Acceptance</a:t>
            </a:r>
            <a:r>
              <a:rPr lang="el-GR" sz="1400" i="1" dirty="0"/>
              <a:t> </a:t>
            </a:r>
            <a:r>
              <a:rPr lang="el-GR" sz="1400" i="1" dirty="0" err="1"/>
              <a:t>Model</a:t>
            </a:r>
            <a:r>
              <a:rPr lang="el-GR" sz="1400" i="1" dirty="0"/>
              <a:t> - </a:t>
            </a:r>
            <a:r>
              <a:rPr lang="el-GR" sz="1400" b="1" i="1" dirty="0"/>
              <a:t>TAM</a:t>
            </a:r>
            <a:r>
              <a:rPr lang="el-GR" sz="1400" dirty="0"/>
              <a:t>)</a:t>
            </a:r>
          </a:p>
          <a:p>
            <a:pPr lvl="0" algn="just" defTabSz="800100">
              <a:spcAft>
                <a:spcPts val="600"/>
              </a:spcAft>
              <a:buFont typeface="Arial" pitchFamily="34" charset="0"/>
              <a:buChar char="•"/>
            </a:pPr>
            <a:r>
              <a:rPr lang="el-GR" sz="1400" dirty="0"/>
              <a:t> Ενοποιημένης Θεωρίας Αποδοχής και Χρήσης της Τεχνολογίας (</a:t>
            </a:r>
            <a:r>
              <a:rPr lang="el-GR" sz="1400" i="1" dirty="0" err="1"/>
              <a:t>Unified</a:t>
            </a:r>
            <a:r>
              <a:rPr lang="el-GR" sz="1400" i="1" dirty="0"/>
              <a:t> </a:t>
            </a:r>
            <a:r>
              <a:rPr lang="el-GR" sz="1400" i="1" dirty="0" err="1"/>
              <a:t>Theory</a:t>
            </a:r>
            <a:r>
              <a:rPr lang="el-GR" sz="1400" i="1" dirty="0"/>
              <a:t> of Acceptance and Use of </a:t>
            </a:r>
            <a:r>
              <a:rPr lang="el-GR" sz="1400" i="1" dirty="0" err="1"/>
              <a:t>Technology</a:t>
            </a:r>
            <a:r>
              <a:rPr lang="el-GR" sz="1400" i="1" dirty="0"/>
              <a:t> - </a:t>
            </a:r>
            <a:r>
              <a:rPr lang="el-GR" sz="1400" b="1" i="1" dirty="0"/>
              <a:t>UTAUT</a:t>
            </a:r>
            <a:r>
              <a:rPr lang="el-GR" sz="1400" dirty="0"/>
              <a:t>) </a:t>
            </a:r>
          </a:p>
          <a:p>
            <a:pPr lvl="0" algn="just" defTabSz="800100">
              <a:spcAft>
                <a:spcPts val="600"/>
              </a:spcAft>
            </a:pPr>
            <a:r>
              <a:rPr lang="el-GR" sz="1400" b="1" kern="1200" dirty="0">
                <a:solidFill>
                  <a:srgbClr val="9F1D1D"/>
                </a:solidFill>
                <a:latin typeface="Times New Roman" panose="02020603050405020304" pitchFamily="18" charset="0"/>
                <a:cs typeface="Times New Roman" panose="02020603050405020304" pitchFamily="18" charset="0"/>
              </a:rPr>
              <a:t>Αξιοπιστία-Εγκυρότητα: </a:t>
            </a:r>
          </a:p>
          <a:p>
            <a:pPr marL="285750" indent="-285750">
              <a:buFont typeface="Wingdings" panose="05000000000000000000" pitchFamily="2" charset="2"/>
              <a:buChar char="Ø"/>
            </a:pPr>
            <a:r>
              <a:rPr lang="el-GR" sz="1400" dirty="0">
                <a:cs typeface="Times New Roman" panose="02020603050405020304" pitchFamily="18" charset="0"/>
              </a:rPr>
              <a:t>Δύο (2) ειδικοί σε θέματα εκπαιδευτικού υλικού και </a:t>
            </a:r>
            <a:r>
              <a:rPr lang="el-GR" sz="1400" dirty="0" err="1">
                <a:cs typeface="Times New Roman" panose="02020603050405020304" pitchFamily="18" charset="0"/>
              </a:rPr>
              <a:t>εξΑΕ</a:t>
            </a:r>
            <a:r>
              <a:rPr lang="el-GR" sz="1400" dirty="0">
                <a:cs typeface="Times New Roman" panose="02020603050405020304" pitchFamily="18" charset="0"/>
              </a:rPr>
              <a:t>: έλεγχος για συμβατότητα ερωτήσεων με </a:t>
            </a:r>
            <a:r>
              <a:rPr lang="el-GR" sz="1400" dirty="0"/>
              <a:t>TAM</a:t>
            </a:r>
            <a:r>
              <a:rPr lang="en-US" sz="1400" dirty="0"/>
              <a:t> </a:t>
            </a:r>
            <a:r>
              <a:rPr lang="el-GR" sz="1400" dirty="0"/>
              <a:t>και UTAUT</a:t>
            </a:r>
            <a:r>
              <a:rPr lang="en-US" sz="1400" dirty="0"/>
              <a:t> </a:t>
            </a:r>
            <a:r>
              <a:rPr lang="el-GR" sz="1400" dirty="0"/>
              <a:t>- πληρότητα ερωτήσεων σε εύρος και βάθος</a:t>
            </a:r>
          </a:p>
          <a:p>
            <a:pPr marL="285750" indent="-285750">
              <a:buFont typeface="Wingdings" panose="05000000000000000000" pitchFamily="2" charset="2"/>
              <a:buChar char="Ø"/>
            </a:pPr>
            <a:r>
              <a:rPr lang="el-GR" sz="1400" dirty="0">
                <a:cs typeface="Times New Roman" panose="02020603050405020304" pitchFamily="18" charset="0"/>
              </a:rPr>
              <a:t>Διενεργήθηκε 1 πιλοτική συνέντευξη: </a:t>
            </a:r>
          </a:p>
          <a:p>
            <a:pPr marL="271463" indent="-271463"/>
            <a:r>
              <a:rPr lang="el-GR" sz="1400" dirty="0">
                <a:cs typeface="Times New Roman" panose="02020603050405020304" pitchFamily="18" charset="0"/>
              </a:rPr>
              <a:t>      1 εκπαιδευτικός Πληροφορικής Γυμνασίου - έλεγχος σαφήνειας ερωτήσεων, βαθμού κατανόησης, χρονικής διάρκειας</a:t>
            </a:r>
            <a:endParaRPr lang="en-GB" sz="1400" kern="1200" dirty="0">
              <a:latin typeface="Times New Roman" panose="02020603050405020304" pitchFamily="18" charset="0"/>
              <a:cs typeface="Times New Roman" panose="02020603050405020304" pitchFamily="18" charset="0"/>
            </a:endParaRPr>
          </a:p>
        </p:txBody>
      </p:sp>
      <p:grpSp>
        <p:nvGrpSpPr>
          <p:cNvPr id="3" name="4 - Ομάδα">
            <a:extLst>
              <a:ext uri="{FF2B5EF4-FFF2-40B4-BE49-F238E27FC236}">
                <a16:creationId xmlns:a16="http://schemas.microsoft.com/office/drawing/2014/main" id="{B449285C-68B9-4C4C-BD4E-4235751D4395}"/>
              </a:ext>
            </a:extLst>
          </p:cNvPr>
          <p:cNvGrpSpPr/>
          <p:nvPr/>
        </p:nvGrpSpPr>
        <p:grpSpPr>
          <a:xfrm>
            <a:off x="2033718" y="926077"/>
            <a:ext cx="5634842" cy="342455"/>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8CBACB3-237F-4D8D-93C7-A5E77A92079F}"/>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3758DB0B-1205-4CD3-82DD-ECF0677CF22B}"/>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Μεθοδολογία Έρευνας</a:t>
              </a:r>
              <a:endParaRPr lang="en-GB" sz="2100" b="1" kern="1200" dirty="0">
                <a:solidFill>
                  <a:schemeClr val="bg1"/>
                </a:solidFill>
                <a:effectLst>
                  <a:outerShdw blurRad="38100" dist="38100" dir="2700000" algn="tl">
                    <a:srgbClr val="000000">
                      <a:alpha val="43137"/>
                    </a:srgbClr>
                  </a:outerShdw>
                </a:effectLst>
              </a:endParaRPr>
            </a:p>
          </p:txBody>
        </p:sp>
      </p:grpSp>
      <p:sp>
        <p:nvSpPr>
          <p:cNvPr id="11" name="Οβάλ 10">
            <a:extLst>
              <a:ext uri="{FF2B5EF4-FFF2-40B4-BE49-F238E27FC236}">
                <a16:creationId xmlns:a16="http://schemas.microsoft.com/office/drawing/2014/main" id="{442BEE5D-2438-44A7-BF57-99A46426C50E}"/>
              </a:ext>
            </a:extLst>
          </p:cNvPr>
          <p:cNvSpPr/>
          <p:nvPr/>
        </p:nvSpPr>
        <p:spPr>
          <a:xfrm>
            <a:off x="607191" y="1258859"/>
            <a:ext cx="1500198" cy="1292724"/>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b="1" dirty="0">
                <a:cs typeface="Times New Roman" panose="02020603050405020304" pitchFamily="18" charset="0"/>
              </a:rPr>
              <a:t>2</a:t>
            </a:r>
            <a:r>
              <a:rPr lang="el-GR" b="1" baseline="30000" dirty="0">
                <a:cs typeface="Times New Roman" panose="02020603050405020304" pitchFamily="18" charset="0"/>
              </a:rPr>
              <a:t>η</a:t>
            </a:r>
            <a:r>
              <a:rPr lang="el-GR" b="1" dirty="0">
                <a:cs typeface="Times New Roman" panose="02020603050405020304" pitchFamily="18" charset="0"/>
              </a:rPr>
              <a:t> φάση έρευνας  ΕΥ </a:t>
            </a:r>
            <a:endParaRPr lang="el-G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676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ECECF-2C31-59D8-F6B9-BEDEC1B251A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E04EAF4-DFE2-4E65-F023-7716BC33687A}"/>
              </a:ext>
            </a:extLst>
          </p:cNvPr>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5</a:t>
            </a:r>
            <a:r>
              <a:rPr lang="en-US" sz="3200" dirty="0"/>
              <a:t>/</a:t>
            </a:r>
            <a:r>
              <a:rPr lang="el-GR" sz="3200" dirty="0"/>
              <a:t>18</a:t>
            </a:r>
            <a:endParaRPr lang="el-GR" sz="3200" b="1" dirty="0"/>
          </a:p>
        </p:txBody>
      </p:sp>
      <p:sp>
        <p:nvSpPr>
          <p:cNvPr id="6" name="Στρογγυλεμένο ορθογώνιο 4">
            <a:extLst>
              <a:ext uri="{FF2B5EF4-FFF2-40B4-BE49-F238E27FC236}">
                <a16:creationId xmlns:a16="http://schemas.microsoft.com/office/drawing/2014/main" id="{071EAB93-813B-7055-9DC9-FE80EAA82899}"/>
              </a:ext>
            </a:extLst>
          </p:cNvPr>
          <p:cNvSpPr/>
          <p:nvPr/>
        </p:nvSpPr>
        <p:spPr>
          <a:xfrm>
            <a:off x="2843808" y="1419622"/>
            <a:ext cx="4857784" cy="307183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defTabSz="800100">
              <a:spcAft>
                <a:spcPts val="0"/>
              </a:spcAft>
            </a:pPr>
            <a:endParaRPr lang="en-GB" sz="1580" b="1" kern="1200" dirty="0">
              <a:solidFill>
                <a:srgbClr val="FFFF00"/>
              </a:solidFill>
              <a:latin typeface="Times New Roman" panose="02020603050405020304" pitchFamily="18" charset="0"/>
              <a:cs typeface="Times New Roman" panose="02020603050405020304" pitchFamily="18" charset="0"/>
            </a:endParaRPr>
          </a:p>
        </p:txBody>
      </p:sp>
      <p:grpSp>
        <p:nvGrpSpPr>
          <p:cNvPr id="3" name="4 - Ομάδα">
            <a:extLst>
              <a:ext uri="{FF2B5EF4-FFF2-40B4-BE49-F238E27FC236}">
                <a16:creationId xmlns:a16="http://schemas.microsoft.com/office/drawing/2014/main" id="{88BFABB6-21E7-8632-9332-166506FB82E7}"/>
              </a:ext>
            </a:extLst>
          </p:cNvPr>
          <p:cNvGrpSpPr/>
          <p:nvPr/>
        </p:nvGrpSpPr>
        <p:grpSpPr>
          <a:xfrm>
            <a:off x="2033718" y="926077"/>
            <a:ext cx="5634842" cy="342455"/>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CBE73959-2663-1AAB-96AD-9AB38B351E2B}"/>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A04652C7-7177-6D3F-6EA7-8B9CABD1DC3A}"/>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Μεθοδολογία Έρευνας</a:t>
              </a:r>
              <a:endParaRPr lang="en-GB" sz="2100" b="1" kern="1200" dirty="0">
                <a:solidFill>
                  <a:schemeClr val="bg1"/>
                </a:solidFill>
                <a:effectLst>
                  <a:outerShdw blurRad="38100" dist="38100" dir="2700000" algn="tl">
                    <a:srgbClr val="000000">
                      <a:alpha val="43137"/>
                    </a:srgbClr>
                  </a:outerShdw>
                </a:effectLst>
              </a:endParaRPr>
            </a:p>
          </p:txBody>
        </p:sp>
      </p:grpSp>
      <p:sp>
        <p:nvSpPr>
          <p:cNvPr id="7" name="TextBox 6">
            <a:extLst>
              <a:ext uri="{FF2B5EF4-FFF2-40B4-BE49-F238E27FC236}">
                <a16:creationId xmlns:a16="http://schemas.microsoft.com/office/drawing/2014/main" id="{9F0BDCC8-F623-13F7-14F1-9378F546052D}"/>
              </a:ext>
            </a:extLst>
          </p:cNvPr>
          <p:cNvSpPr txBox="1"/>
          <p:nvPr/>
        </p:nvSpPr>
        <p:spPr>
          <a:xfrm>
            <a:off x="2103605" y="1203598"/>
            <a:ext cx="6500843" cy="3862596"/>
          </a:xfrm>
          <a:prstGeom prst="rect">
            <a:avLst/>
          </a:prstGeom>
          <a:noFill/>
        </p:spPr>
        <p:txBody>
          <a:bodyPr wrap="square">
            <a:spAutoFit/>
          </a:bodyPr>
          <a:lstStyle/>
          <a:p>
            <a:pPr algn="just">
              <a:spcAft>
                <a:spcPts val="600"/>
              </a:spcAft>
            </a:pPr>
            <a:r>
              <a:rPr lang="el-GR" sz="1500" dirty="0"/>
              <a:t>Ο οδηγός συνέντευξης αποτελείται από (15) ερωτήσεις: </a:t>
            </a:r>
          </a:p>
          <a:p>
            <a:pPr marL="285750" indent="-285750" algn="just">
              <a:spcAft>
                <a:spcPts val="600"/>
              </a:spcAft>
              <a:buFont typeface="Wingdings" panose="05000000000000000000" pitchFamily="2" charset="2"/>
              <a:buChar char="Ø"/>
            </a:pPr>
            <a:r>
              <a:rPr lang="el-GR" sz="1500" dirty="0"/>
              <a:t>3 ερωτήσεις κλειστού τύπου που αφορούν δημογραφικά στοιχεία (</a:t>
            </a:r>
            <a:r>
              <a:rPr lang="el-GR" sz="1500" i="1" dirty="0"/>
              <a:t>φύλο, ηλικία, έτη διδακτικής εμπειρίας )</a:t>
            </a:r>
          </a:p>
          <a:p>
            <a:pPr marL="285750" indent="-285750" algn="just">
              <a:spcAft>
                <a:spcPts val="600"/>
              </a:spcAft>
              <a:buFont typeface="Wingdings" panose="05000000000000000000" pitchFamily="2" charset="2"/>
              <a:buChar char="Ø"/>
            </a:pPr>
            <a:r>
              <a:rPr lang="el-GR" sz="1500" dirty="0"/>
              <a:t>8 ερωτήσεις ανοιχτού τύπου:</a:t>
            </a:r>
          </a:p>
          <a:p>
            <a:pPr marL="742950" lvl="1" indent="-285750" algn="just">
              <a:spcAft>
                <a:spcPts val="600"/>
              </a:spcAft>
              <a:buFont typeface="Arial" panose="020B0604020202020204" pitchFamily="34" charset="0"/>
              <a:buChar char="•"/>
            </a:pPr>
            <a:r>
              <a:rPr lang="el-GR" sz="1500" dirty="0"/>
              <a:t>3 βασίζονται στο μοντέλο ΤΑΜ (</a:t>
            </a:r>
            <a:r>
              <a:rPr lang="el-GR" sz="1500" i="1" dirty="0"/>
              <a:t>Αντιληπτή χρησιμότητα/Αντιληπτή απόδοση, Αντιληπτή ευκολία χρήσης/προσπάθειας και Στάση απέναντι στη χρήση του υλικού</a:t>
            </a:r>
            <a:r>
              <a:rPr lang="el-GR" sz="1500" dirty="0"/>
              <a:t>) </a:t>
            </a:r>
          </a:p>
          <a:p>
            <a:pPr marL="742950" lvl="1" indent="-285750" algn="just">
              <a:spcAft>
                <a:spcPts val="600"/>
              </a:spcAft>
              <a:buFont typeface="Arial" panose="020B0604020202020204" pitchFamily="34" charset="0"/>
              <a:buChar char="•"/>
            </a:pPr>
            <a:r>
              <a:rPr lang="el-GR" sz="1500" dirty="0"/>
              <a:t>5 βασίζονται στο μοντέλο UTAUT (</a:t>
            </a:r>
            <a:r>
              <a:rPr lang="el-GR" sz="1500" i="1" dirty="0"/>
              <a:t>Κοινωνική επίδραση, Συνθήκες διευκόλυνσης, Αυτοαποτελεσματικότητα, Άγχος και Πρόθεση συμπεριφοράς για τη χρήση του Εκπαιδευτικού υλικού</a:t>
            </a:r>
            <a:r>
              <a:rPr lang="el-GR" sz="1500" dirty="0"/>
              <a:t>)</a:t>
            </a:r>
          </a:p>
          <a:p>
            <a:pPr marL="285750" indent="-285750" algn="just">
              <a:spcAft>
                <a:spcPts val="600"/>
              </a:spcAft>
              <a:buFont typeface="Wingdings" panose="05000000000000000000" pitchFamily="2" charset="2"/>
              <a:buChar char="Ø"/>
            </a:pPr>
            <a:r>
              <a:rPr lang="el-GR" sz="1500" dirty="0"/>
              <a:t>2 ερωτήσεις για τα εργαλεία που χρησιμοποιήθηκαν για τη δημιουργία του ΕΥ</a:t>
            </a:r>
          </a:p>
          <a:p>
            <a:pPr marL="285750" indent="-285750" algn="just">
              <a:spcAft>
                <a:spcPts val="600"/>
              </a:spcAft>
              <a:buFont typeface="Wingdings" panose="05000000000000000000" pitchFamily="2" charset="2"/>
              <a:buChar char="Ø"/>
            </a:pPr>
            <a:r>
              <a:rPr lang="el-GR" sz="1500" dirty="0"/>
              <a:t>1 ερώτηση για την αλληλεπίδραση του υλικού με τους μαθητές </a:t>
            </a:r>
          </a:p>
          <a:p>
            <a:pPr marL="285750" indent="-285750" algn="just">
              <a:spcAft>
                <a:spcPts val="600"/>
              </a:spcAft>
              <a:buFont typeface="Wingdings" panose="05000000000000000000" pitchFamily="2" charset="2"/>
              <a:buChar char="Ø"/>
            </a:pPr>
            <a:r>
              <a:rPr lang="el-GR" sz="1500" dirty="0"/>
              <a:t>1 ερώτηση για την πρόθεση δημιουργίας εκπαιδευτικού υλικού αυτού του τύπου και μορφής</a:t>
            </a:r>
            <a:endParaRPr lang="en-US" sz="1500" dirty="0"/>
          </a:p>
        </p:txBody>
      </p:sp>
      <p:sp>
        <p:nvSpPr>
          <p:cNvPr id="11" name="Οβάλ 10">
            <a:extLst>
              <a:ext uri="{FF2B5EF4-FFF2-40B4-BE49-F238E27FC236}">
                <a16:creationId xmlns:a16="http://schemas.microsoft.com/office/drawing/2014/main" id="{22544900-CE20-47EE-B2C9-CD5769901246}"/>
              </a:ext>
            </a:extLst>
          </p:cNvPr>
          <p:cNvSpPr/>
          <p:nvPr/>
        </p:nvSpPr>
        <p:spPr>
          <a:xfrm>
            <a:off x="607191" y="1258859"/>
            <a:ext cx="1500198" cy="1292724"/>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b="1" dirty="0">
                <a:cs typeface="Times New Roman" panose="02020603050405020304" pitchFamily="18" charset="0"/>
              </a:rPr>
              <a:t>2</a:t>
            </a:r>
            <a:r>
              <a:rPr lang="el-GR" b="1" baseline="30000" dirty="0">
                <a:cs typeface="Times New Roman" panose="02020603050405020304" pitchFamily="18" charset="0"/>
              </a:rPr>
              <a:t>η</a:t>
            </a:r>
            <a:r>
              <a:rPr lang="el-GR" b="1" dirty="0">
                <a:cs typeface="Times New Roman" panose="02020603050405020304" pitchFamily="18" charset="0"/>
              </a:rPr>
              <a:t> φάση έρευνας  ΕΥ </a:t>
            </a:r>
            <a:endParaRPr lang="el-G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5347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0C8A8-30E0-DE4E-63AA-840B7E83A042}"/>
            </a:ext>
          </a:extLst>
        </p:cNvPr>
        <p:cNvGrpSpPr/>
        <p:nvPr/>
      </p:nvGrpSpPr>
      <p:grpSpPr>
        <a:xfrm>
          <a:off x="0" y="0"/>
          <a:ext cx="0" cy="0"/>
          <a:chOff x="0" y="0"/>
          <a:chExt cx="0" cy="0"/>
        </a:xfrm>
      </p:grpSpPr>
      <p:sp>
        <p:nvSpPr>
          <p:cNvPr id="12" name="Θέση περιεχομένου 11">
            <a:extLst>
              <a:ext uri="{FF2B5EF4-FFF2-40B4-BE49-F238E27FC236}">
                <a16:creationId xmlns:a16="http://schemas.microsoft.com/office/drawing/2014/main" id="{135F1BC6-7BE0-7C2E-7A0C-37DCC73D9D7F}"/>
              </a:ext>
            </a:extLst>
          </p:cNvPr>
          <p:cNvSpPr>
            <a:spLocks noGrp="1"/>
          </p:cNvSpPr>
          <p:nvPr>
            <p:ph idx="1"/>
          </p:nvPr>
        </p:nvSpPr>
        <p:spPr>
          <a:xfrm>
            <a:off x="2501318" y="1347614"/>
            <a:ext cx="5008585" cy="2843209"/>
          </a:xfrm>
        </p:spPr>
        <p:txBody>
          <a:bodyPr>
            <a:normAutofit fontScale="85000" lnSpcReduction="1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buNone/>
            </a:pPr>
            <a:r>
              <a:rPr lang="el-GR" b="1" dirty="0">
                <a:cs typeface="Times New Roman" panose="02020603050405020304" pitchFamily="18" charset="0"/>
              </a:rPr>
              <a:t>Αποτίμηση ΕΥ από</a:t>
            </a:r>
            <a:r>
              <a:rPr lang="en-US" b="1" dirty="0">
                <a:cs typeface="Times New Roman" panose="02020603050405020304" pitchFamily="18" charset="0"/>
              </a:rPr>
              <a:t> </a:t>
            </a:r>
            <a:r>
              <a:rPr lang="el-GR" b="1" dirty="0">
                <a:cs typeface="Times New Roman" panose="02020603050405020304" pitchFamily="18" charset="0"/>
              </a:rPr>
              <a:t>τρεις (3)  Ειδικούς:</a:t>
            </a:r>
          </a:p>
          <a:p>
            <a:pPr marL="271463" indent="-271463" algn="just">
              <a:spcAft>
                <a:spcPts val="600"/>
              </a:spcAft>
              <a:buFont typeface="Wingdings" panose="05000000000000000000" pitchFamily="2" charset="2"/>
              <a:buChar char="Ø"/>
            </a:pPr>
            <a:r>
              <a:rPr lang="el-GR" b="0" i="0" dirty="0">
                <a:solidFill>
                  <a:srgbClr val="000000"/>
                </a:solidFill>
                <a:effectLst/>
                <a:latin typeface="TimesNewRomanPSMT"/>
                <a:ea typeface="Arial" panose="020B0604020202020204" pitchFamily="34" charset="0"/>
              </a:rPr>
              <a:t>Δύο γυναίκες, ηλικίας από 31 έως &gt;51 ετών, από τις οποίες η μία με λίγα χρόνια προϋπηρεσίας (0-4) και η άλλη με πολλά χρόνια προϋπηρεσίας (&gt;20) και ένας άνδρας ηλικίας &gt;51 με χρόνια προϋπηρεσίας (5-10)</a:t>
            </a:r>
          </a:p>
          <a:p>
            <a:pPr marL="271463" indent="-271463" algn="just">
              <a:spcAft>
                <a:spcPts val="600"/>
              </a:spcAft>
              <a:buFont typeface="Wingdings" panose="05000000000000000000" pitchFamily="2" charset="2"/>
              <a:buChar char="Ø"/>
            </a:pPr>
            <a:r>
              <a:rPr lang="el-GR" sz="1800" dirty="0">
                <a:effectLst/>
                <a:latin typeface="Times New Roman" panose="02020603050405020304" pitchFamily="18" charset="0"/>
                <a:ea typeface="Times New Roman" panose="02020603050405020304" pitchFamily="18" charset="0"/>
              </a:rPr>
              <a:t>Είναι σε μεγάλο βαθμό εξοικειωμένοι με την μέθοδο της </a:t>
            </a:r>
            <a:r>
              <a:rPr lang="el-GR" sz="1800" dirty="0" err="1">
                <a:effectLst/>
                <a:latin typeface="Times New Roman" panose="02020603050405020304" pitchFamily="18" charset="0"/>
                <a:ea typeface="Times New Roman" panose="02020603050405020304" pitchFamily="18" charset="0"/>
              </a:rPr>
              <a:t>εξΑΕ</a:t>
            </a:r>
            <a:r>
              <a:rPr lang="el-GR" sz="1800" dirty="0">
                <a:effectLst/>
                <a:latin typeface="Times New Roman" panose="02020603050405020304" pitchFamily="18" charset="0"/>
                <a:ea typeface="Times New Roman" panose="02020603050405020304" pitchFamily="18" charset="0"/>
              </a:rPr>
              <a:t> με χρήση των ΤΠΕ αλλά και τη μελέτη του ΕΥ με τη μέθοδο της </a:t>
            </a:r>
            <a:r>
              <a:rPr lang="el-GR" sz="1800" dirty="0" err="1">
                <a:effectLst/>
                <a:latin typeface="Times New Roman" panose="02020603050405020304" pitchFamily="18" charset="0"/>
                <a:ea typeface="Times New Roman" panose="02020603050405020304" pitchFamily="18" charset="0"/>
              </a:rPr>
              <a:t>εξΑΕ</a:t>
            </a:r>
            <a:endParaRPr lang="en-US" dirty="0">
              <a:effectLst/>
              <a:latin typeface="Times New Roman" panose="02020603050405020304" pitchFamily="18" charset="0"/>
              <a:ea typeface="Times New Roman" panose="02020603050405020304" pitchFamily="18" charset="0"/>
            </a:endParaRPr>
          </a:p>
          <a:p>
            <a:pPr marL="0" indent="0">
              <a:buNone/>
            </a:pPr>
            <a:endParaRPr lang="el-GR" dirty="0"/>
          </a:p>
        </p:txBody>
      </p:sp>
      <p:sp>
        <p:nvSpPr>
          <p:cNvPr id="2" name="Τίτλος 1">
            <a:extLst>
              <a:ext uri="{FF2B5EF4-FFF2-40B4-BE49-F238E27FC236}">
                <a16:creationId xmlns:a16="http://schemas.microsoft.com/office/drawing/2014/main" id="{A5F1A84A-01C1-790B-8AFF-D9AE4937987E}"/>
              </a:ext>
            </a:extLst>
          </p:cNvPr>
          <p:cNvSpPr>
            <a:spLocks noGrp="1"/>
          </p:cNvSpPr>
          <p:nvPr>
            <p:ph type="title"/>
          </p:nvPr>
        </p:nvSpPr>
        <p:spPr>
          <a:xfrm>
            <a:off x="1357290" y="357172"/>
            <a:ext cx="7572428" cy="580340"/>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6</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C35C1A6D-E860-6CFE-4766-AA70D952E0F2}"/>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8FB5716D-70D1-DEC7-E3A5-858172411067}"/>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5ADA20C-758A-47C7-7B9D-9A0FECA4850A}"/>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3" name="Ομάδα 12">
            <a:extLst>
              <a:ext uri="{FF2B5EF4-FFF2-40B4-BE49-F238E27FC236}">
                <a16:creationId xmlns:a16="http://schemas.microsoft.com/office/drawing/2014/main" id="{31F3A7F3-3FBB-E59E-B2FF-9A6FAB9FB325}"/>
              </a:ext>
            </a:extLst>
          </p:cNvPr>
          <p:cNvGrpSpPr/>
          <p:nvPr/>
        </p:nvGrpSpPr>
        <p:grpSpPr>
          <a:xfrm>
            <a:off x="526460" y="1420628"/>
            <a:ext cx="1930501" cy="1214446"/>
            <a:chOff x="1771704" y="-26383"/>
            <a:chExt cx="2016224" cy="1904029"/>
          </a:xfrm>
          <a:scene3d>
            <a:camera prst="orthographicFront"/>
            <a:lightRig rig="threePt" dir="t"/>
          </a:scene3d>
        </p:grpSpPr>
        <p:sp>
          <p:nvSpPr>
            <p:cNvPr id="14" name="Διάγραμμα ροής: Εναλλακτική διεργασία 13">
              <a:extLst>
                <a:ext uri="{FF2B5EF4-FFF2-40B4-BE49-F238E27FC236}">
                  <a16:creationId xmlns:a16="http://schemas.microsoft.com/office/drawing/2014/main" id="{FC33074C-3D64-1164-DEC0-8141082AC5CB}"/>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Διάγραμμα ροής: Εναλλακτική διεργασία 4">
              <a:extLst>
                <a:ext uri="{FF2B5EF4-FFF2-40B4-BE49-F238E27FC236}">
                  <a16:creationId xmlns:a16="http://schemas.microsoft.com/office/drawing/2014/main" id="{DC703864-0A14-FD1E-417E-2B77684B5652}"/>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6" name="Ορθογώνιο 15">
            <a:extLst>
              <a:ext uri="{FF2B5EF4-FFF2-40B4-BE49-F238E27FC236}">
                <a16:creationId xmlns:a16="http://schemas.microsoft.com/office/drawing/2014/main" id="{DD78E504-5C3C-DDA3-D26C-F81EB6DB714F}"/>
              </a:ext>
            </a:extLst>
          </p:cNvPr>
          <p:cNvSpPr/>
          <p:nvPr/>
        </p:nvSpPr>
        <p:spPr>
          <a:xfrm>
            <a:off x="711490" y="1727859"/>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1</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a:t>
            </a:r>
          </a:p>
        </p:txBody>
      </p:sp>
    </p:spTree>
    <p:extLst>
      <p:ext uri="{BB962C8B-B14F-4D97-AF65-F5344CB8AC3E}">
        <p14:creationId xmlns:p14="http://schemas.microsoft.com/office/powerpoint/2010/main" val="2678635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88FFD-524E-45AC-3E6B-9E2B379E648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0FDF5F1-D17C-5B4D-83BF-2D4DAA898150}"/>
              </a:ext>
            </a:extLst>
          </p:cNvPr>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7</a:t>
            </a:r>
            <a:r>
              <a:rPr lang="en-US" sz="3200" dirty="0"/>
              <a:t>/</a:t>
            </a:r>
            <a:r>
              <a:rPr lang="el-GR" sz="3200" dirty="0"/>
              <a:t>18</a:t>
            </a:r>
            <a:endParaRPr lang="el-GR" sz="3200" b="1" dirty="0"/>
          </a:p>
        </p:txBody>
      </p:sp>
      <p:sp>
        <p:nvSpPr>
          <p:cNvPr id="4" name="Οβάλ 3">
            <a:extLst>
              <a:ext uri="{FF2B5EF4-FFF2-40B4-BE49-F238E27FC236}">
                <a16:creationId xmlns:a16="http://schemas.microsoft.com/office/drawing/2014/main" id="{5452D019-4385-069F-2582-4B5D85E63BE3}"/>
              </a:ext>
            </a:extLst>
          </p:cNvPr>
          <p:cNvSpPr/>
          <p:nvPr/>
        </p:nvSpPr>
        <p:spPr>
          <a:xfrm>
            <a:off x="539552" y="1214481"/>
            <a:ext cx="1084489" cy="952851"/>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200" b="1" dirty="0">
                <a:cs typeface="Times New Roman" panose="02020603050405020304" pitchFamily="18" charset="0"/>
              </a:rPr>
              <a:t>1</a:t>
            </a:r>
            <a:r>
              <a:rPr lang="el-GR" sz="1200" b="1" baseline="30000" dirty="0">
                <a:cs typeface="Times New Roman" panose="02020603050405020304" pitchFamily="18" charset="0"/>
              </a:rPr>
              <a:t>η</a:t>
            </a:r>
            <a:r>
              <a:rPr lang="el-GR" sz="1200" b="1" dirty="0">
                <a:cs typeface="Times New Roman" panose="02020603050405020304" pitchFamily="18" charset="0"/>
              </a:rPr>
              <a:t> φάση έρευνας  ΕΥ </a:t>
            </a:r>
            <a:endParaRPr lang="el-GR" sz="1200" b="1" dirty="0">
              <a:latin typeface="Times New Roman" panose="02020603050405020304" pitchFamily="18" charset="0"/>
              <a:cs typeface="Times New Roman" panose="02020603050405020304" pitchFamily="18" charset="0"/>
            </a:endParaRPr>
          </a:p>
        </p:txBody>
      </p:sp>
      <p:graphicFrame>
        <p:nvGraphicFramePr>
          <p:cNvPr id="5" name="Πίνακας 4">
            <a:extLst>
              <a:ext uri="{FF2B5EF4-FFF2-40B4-BE49-F238E27FC236}">
                <a16:creationId xmlns:a16="http://schemas.microsoft.com/office/drawing/2014/main" id="{78FB51E9-A2DC-B67F-830F-CFD8FC500F3C}"/>
              </a:ext>
            </a:extLst>
          </p:cNvPr>
          <p:cNvGraphicFramePr>
            <a:graphicFrameLocks noGrp="1"/>
          </p:cNvGraphicFramePr>
          <p:nvPr>
            <p:extLst>
              <p:ext uri="{D42A27DB-BD31-4B8C-83A1-F6EECF244321}">
                <p14:modId xmlns:p14="http://schemas.microsoft.com/office/powerpoint/2010/main" val="974615721"/>
              </p:ext>
            </p:extLst>
          </p:nvPr>
        </p:nvGraphicFramePr>
        <p:xfrm>
          <a:off x="1551408" y="1984145"/>
          <a:ext cx="6765008" cy="2205736"/>
        </p:xfrm>
        <a:graphic>
          <a:graphicData uri="http://schemas.openxmlformats.org/drawingml/2006/table">
            <a:tbl>
              <a:tblPr firstRow="1" firstCol="1" bandRow="1">
                <a:tableStyleId>{5C22544A-7EE6-4342-B048-85BDC9FD1C3A}</a:tableStyleId>
              </a:tblPr>
              <a:tblGrid>
                <a:gridCol w="1007491">
                  <a:extLst>
                    <a:ext uri="{9D8B030D-6E8A-4147-A177-3AD203B41FA5}">
                      <a16:colId xmlns:a16="http://schemas.microsoft.com/office/drawing/2014/main" val="1958709120"/>
                    </a:ext>
                  </a:extLst>
                </a:gridCol>
                <a:gridCol w="4605389">
                  <a:extLst>
                    <a:ext uri="{9D8B030D-6E8A-4147-A177-3AD203B41FA5}">
                      <a16:colId xmlns:a16="http://schemas.microsoft.com/office/drawing/2014/main" val="2195062441"/>
                    </a:ext>
                  </a:extLst>
                </a:gridCol>
                <a:gridCol w="1152128">
                  <a:extLst>
                    <a:ext uri="{9D8B030D-6E8A-4147-A177-3AD203B41FA5}">
                      <a16:colId xmlns:a16="http://schemas.microsoft.com/office/drawing/2014/main" val="2860805498"/>
                    </a:ext>
                  </a:extLst>
                </a:gridCol>
              </a:tblGrid>
              <a:tr h="120714">
                <a:tc>
                  <a:txBody>
                    <a:bodyPr/>
                    <a:lstStyle/>
                    <a:p>
                      <a:pPr marR="139700" indent="-292100" algn="just">
                        <a:lnSpc>
                          <a:spcPts val="2065"/>
                        </a:lnSpc>
                        <a:spcBef>
                          <a:spcPts val="4200"/>
                        </a:spcBef>
                        <a:spcAft>
                          <a:spcPts val="900"/>
                        </a:spcAft>
                      </a:pPr>
                      <a:r>
                        <a:rPr lang="el-GR" sz="1200" b="0" dirty="0">
                          <a:effectLst/>
                          <a:latin typeface="Times New Roman" panose="02020603050405020304" pitchFamily="18" charset="0"/>
                          <a:cs typeface="Times New Roman" panose="02020603050405020304" pitchFamily="18" charset="0"/>
                        </a:rPr>
                        <a:t>Άξονες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0" algn="ctr" defTabSz="685800" rtl="0" eaLnBrk="1" latinLnBrk="0" hangingPunct="1">
                        <a:lnSpc>
                          <a:spcPct val="150000"/>
                        </a:lnSpc>
                        <a:spcAft>
                          <a:spcPts val="600"/>
                        </a:spcAft>
                      </a:pPr>
                      <a:r>
                        <a:rPr lang="el-GR" sz="1200" b="1" kern="1200" dirty="0">
                          <a:solidFill>
                            <a:schemeClr val="bg1"/>
                          </a:solidFill>
                          <a:effectLst/>
                          <a:latin typeface="Times New Roman" panose="02020603050405020304" pitchFamily="18" charset="0"/>
                          <a:ea typeface="+mn-ea"/>
                          <a:cs typeface="Times New Roman" panose="02020603050405020304" pitchFamily="18" charset="0"/>
                        </a:rPr>
                        <a:t>Περιγραφή άξονα</a:t>
                      </a:r>
                      <a:endParaRPr lang="en-US" sz="1200" b="1"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tc>
                  <a:txBody>
                    <a:bodyPr/>
                    <a:lstStyle/>
                    <a:p>
                      <a:pPr marL="0" algn="ctr" defTabSz="685800" rtl="0" eaLnBrk="1" latinLnBrk="0" hangingPunct="1">
                        <a:lnSpc>
                          <a:spcPct val="150000"/>
                        </a:lnSpc>
                        <a:spcAft>
                          <a:spcPts val="600"/>
                        </a:spcAft>
                      </a:pPr>
                      <a:r>
                        <a:rPr lang="el-GR" sz="1200" b="1" kern="1200" dirty="0">
                          <a:solidFill>
                            <a:schemeClr val="bg1"/>
                          </a:solidFill>
                          <a:effectLst/>
                          <a:latin typeface="Times New Roman" panose="02020603050405020304" pitchFamily="18" charset="0"/>
                          <a:ea typeface="+mn-ea"/>
                          <a:cs typeface="Times New Roman" panose="02020603050405020304" pitchFamily="18" charset="0"/>
                        </a:rPr>
                        <a:t>Επικρατούσα τιμή</a:t>
                      </a:r>
                      <a:endParaRPr lang="en-US" sz="1200" b="1"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132079127"/>
                  </a:ext>
                </a:extLst>
              </a:tr>
              <a:tr h="120714">
                <a:tc>
                  <a:txBody>
                    <a:bodyPr/>
                    <a:lstStyle/>
                    <a:p>
                      <a:pPr marR="139700" indent="-292100" algn="just">
                        <a:lnSpc>
                          <a:spcPts val="2065"/>
                        </a:lnSpc>
                        <a:spcBef>
                          <a:spcPts val="4200"/>
                        </a:spcBef>
                        <a:spcAft>
                          <a:spcPts val="900"/>
                        </a:spcAft>
                      </a:pPr>
                      <a:r>
                        <a:rPr lang="el-GR" sz="1200" b="0" dirty="0">
                          <a:effectLst/>
                          <a:latin typeface="Times New Roman" panose="02020603050405020304" pitchFamily="18" charset="0"/>
                          <a:cs typeface="Times New Roman" panose="02020603050405020304" pitchFamily="18" charset="0"/>
                        </a:rPr>
                        <a:t>1</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0" algn="just" defTabSz="685800" rtl="0" eaLnBrk="1" latinLnBrk="0" hangingPunct="1">
                        <a:lnSpc>
                          <a:spcPct val="150000"/>
                        </a:lnSpc>
                        <a:spcAft>
                          <a:spcPts val="600"/>
                        </a:spcAft>
                      </a:pPr>
                      <a:r>
                        <a:rPr lang="el-GR" sz="1200" b="0" kern="1200" dirty="0">
                          <a:solidFill>
                            <a:schemeClr val="dk1"/>
                          </a:solidFill>
                          <a:effectLst/>
                          <a:latin typeface="Times New Roman" panose="02020603050405020304" pitchFamily="18" charset="0"/>
                          <a:ea typeface="+mn-ea"/>
                          <a:cs typeface="Times New Roman" panose="02020603050405020304" pitchFamily="18" charset="0"/>
                        </a:rPr>
                        <a:t>Επιστημονική συνοχή και Τεκμηρίωση του Εκπαιδευτικού Υλικού</a:t>
                      </a:r>
                      <a:endParaRPr lang="en-US" sz="12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tc>
                  <a:txBody>
                    <a:bodyPr/>
                    <a:lstStyle/>
                    <a:p>
                      <a:pPr marL="0" algn="ctr" defTabSz="685800" rtl="0" eaLnBrk="1" latinLnBrk="0" hangingPunct="1">
                        <a:lnSpc>
                          <a:spcPct val="150000"/>
                        </a:lnSpc>
                        <a:spcAft>
                          <a:spcPts val="600"/>
                        </a:spcAft>
                      </a:pPr>
                      <a:r>
                        <a:rPr lang="el-GR" sz="1200" b="0" kern="1200" dirty="0">
                          <a:solidFill>
                            <a:schemeClr val="dk1"/>
                          </a:solidFill>
                          <a:effectLst/>
                          <a:latin typeface="Times New Roman" panose="02020603050405020304" pitchFamily="18" charset="0"/>
                          <a:ea typeface="+mn-ea"/>
                          <a:cs typeface="Times New Roman" panose="02020603050405020304" pitchFamily="18" charset="0"/>
                        </a:rPr>
                        <a:t>4</a:t>
                      </a:r>
                      <a:endParaRPr lang="en-US" sz="12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3240515045"/>
                  </a:ext>
                </a:extLst>
              </a:tr>
              <a:tr h="0">
                <a:tc>
                  <a:txBody>
                    <a:bodyPr/>
                    <a:lstStyle/>
                    <a:p>
                      <a:pPr marR="139700" indent="-292100" algn="just">
                        <a:lnSpc>
                          <a:spcPts val="2065"/>
                        </a:lnSpc>
                        <a:spcBef>
                          <a:spcPts val="4200"/>
                        </a:spcBef>
                        <a:spcAft>
                          <a:spcPts val="900"/>
                        </a:spcAft>
                      </a:pPr>
                      <a:r>
                        <a:rPr lang="el-GR" sz="1200" b="0" dirty="0">
                          <a:effectLst/>
                          <a:latin typeface="Times New Roman" panose="02020603050405020304" pitchFamily="18" charset="0"/>
                          <a:cs typeface="Times New Roman" panose="02020603050405020304" pitchFamily="18" charset="0"/>
                        </a:rPr>
                        <a:t>2</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Απλή και κατανοητή παρουσίαση Γνωστικού Αντικειμένου</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914365673"/>
                  </a:ext>
                </a:extLst>
              </a:tr>
              <a:tr h="0">
                <a:tc>
                  <a:txBody>
                    <a:bodyPr/>
                    <a:lstStyle/>
                    <a:p>
                      <a:pPr marR="139700" indent="-292100" algn="just">
                        <a:lnSpc>
                          <a:spcPts val="2065"/>
                        </a:lnSpc>
                        <a:spcBef>
                          <a:spcPts val="4200"/>
                        </a:spcBef>
                        <a:spcAft>
                          <a:spcPts val="900"/>
                        </a:spcAft>
                      </a:pPr>
                      <a:r>
                        <a:rPr lang="el-GR" sz="1200" b="0" dirty="0">
                          <a:effectLst/>
                          <a:latin typeface="Times New Roman" panose="02020603050405020304" pitchFamily="18" charset="0"/>
                          <a:cs typeface="Times New Roman" panose="02020603050405020304" pitchFamily="18" charset="0"/>
                        </a:rPr>
                        <a:t>3</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Ευχρηστία του Εκπαιδευτικού Υλικού</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784448764"/>
                  </a:ext>
                </a:extLst>
              </a:tr>
              <a:tr h="0">
                <a:tc>
                  <a:txBody>
                    <a:bodyPr/>
                    <a:lstStyle/>
                    <a:p>
                      <a:pPr marR="139700" indent="-292100" algn="just">
                        <a:lnSpc>
                          <a:spcPts val="2065"/>
                        </a:lnSpc>
                        <a:spcBef>
                          <a:spcPts val="4200"/>
                        </a:spcBef>
                        <a:spcAft>
                          <a:spcPts val="900"/>
                        </a:spcAft>
                      </a:pPr>
                      <a:r>
                        <a:rPr lang="el-GR" sz="1200" b="0">
                          <a:effectLst/>
                          <a:latin typeface="Times New Roman" panose="02020603050405020304" pitchFamily="18" charset="0"/>
                          <a:cs typeface="Times New Roman" panose="02020603050405020304" pitchFamily="18" charset="0"/>
                        </a:rPr>
                        <a:t>4</a:t>
                      </a:r>
                      <a:r>
                        <a:rPr lang="el-GR" sz="1200" b="0" baseline="30000">
                          <a:effectLst/>
                          <a:latin typeface="Times New Roman" panose="02020603050405020304" pitchFamily="18" charset="0"/>
                          <a:cs typeface="Times New Roman" panose="02020603050405020304" pitchFamily="18" charset="0"/>
                        </a:rPr>
                        <a:t>ος</a:t>
                      </a:r>
                      <a:r>
                        <a:rPr lang="el-GR" sz="1200" b="0">
                          <a:effectLst/>
                          <a:latin typeface="Times New Roman" panose="02020603050405020304" pitchFamily="18" charset="0"/>
                          <a:cs typeface="Times New Roman" panose="02020603050405020304" pitchFamily="18" charset="0"/>
                        </a:rPr>
                        <a:t> Άξονας</a:t>
                      </a:r>
                      <a:endParaRPr lang="en-US"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Υποστήριξη και καθοδήγηση του εκπαιδευομένου στη μελέτη του</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168825961"/>
                  </a:ext>
                </a:extLst>
              </a:tr>
              <a:tr h="0">
                <a:tc>
                  <a:txBody>
                    <a:bodyPr/>
                    <a:lstStyle/>
                    <a:p>
                      <a:pPr marR="139700" indent="-292100" algn="just">
                        <a:lnSpc>
                          <a:spcPts val="2065"/>
                        </a:lnSpc>
                        <a:spcBef>
                          <a:spcPts val="4200"/>
                        </a:spcBef>
                        <a:spcAft>
                          <a:spcPts val="900"/>
                        </a:spcAft>
                      </a:pPr>
                      <a:r>
                        <a:rPr lang="el-GR" sz="1200" b="0" dirty="0">
                          <a:effectLst/>
                          <a:latin typeface="Times New Roman" panose="02020603050405020304" pitchFamily="18" charset="0"/>
                          <a:cs typeface="Times New Roman" panose="02020603050405020304" pitchFamily="18" charset="0"/>
                        </a:rPr>
                        <a:t>5</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Υποστήριξη της αλληλεπίδρασης με τον εκπαιδευόμενο στη μελέτη του</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79428223"/>
                  </a:ext>
                </a:extLst>
              </a:tr>
              <a:tr h="0">
                <a:tc>
                  <a:txBody>
                    <a:bodyPr/>
                    <a:lstStyle/>
                    <a:p>
                      <a:pPr marR="139700" indent="-292100" algn="just">
                        <a:lnSpc>
                          <a:spcPts val="2065"/>
                        </a:lnSpc>
                        <a:spcBef>
                          <a:spcPts val="4200"/>
                        </a:spcBef>
                        <a:spcAft>
                          <a:spcPts val="900"/>
                        </a:spcAft>
                      </a:pPr>
                      <a:r>
                        <a:rPr lang="el-GR" sz="1200" b="0">
                          <a:effectLst/>
                          <a:latin typeface="Times New Roman" panose="02020603050405020304" pitchFamily="18" charset="0"/>
                          <a:cs typeface="Times New Roman" panose="02020603050405020304" pitchFamily="18" charset="0"/>
                        </a:rPr>
                        <a:t>6</a:t>
                      </a:r>
                      <a:r>
                        <a:rPr lang="el-GR" sz="1200" b="0" baseline="30000">
                          <a:effectLst/>
                          <a:latin typeface="Times New Roman" panose="02020603050405020304" pitchFamily="18" charset="0"/>
                          <a:cs typeface="Times New Roman" panose="02020603050405020304" pitchFamily="18" charset="0"/>
                        </a:rPr>
                        <a:t>ος</a:t>
                      </a:r>
                      <a:r>
                        <a:rPr lang="el-GR" sz="1200" b="0">
                          <a:effectLst/>
                          <a:latin typeface="Times New Roman" panose="02020603050405020304" pitchFamily="18" charset="0"/>
                          <a:cs typeface="Times New Roman" panose="02020603050405020304" pitchFamily="18" charset="0"/>
                        </a:rPr>
                        <a:t> Άξονας</a:t>
                      </a:r>
                      <a:endParaRPr lang="en-US"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Δυνατότητα </a:t>
                      </a:r>
                      <a:r>
                        <a:rPr lang="el-GR" sz="1200" b="0" dirty="0" err="1">
                          <a:effectLst/>
                          <a:latin typeface="Times New Roman" panose="02020603050405020304" pitchFamily="18" charset="0"/>
                          <a:cs typeface="Times New Roman" panose="02020603050405020304" pitchFamily="18" charset="0"/>
                        </a:rPr>
                        <a:t>Αναστοχασμού</a:t>
                      </a:r>
                      <a:r>
                        <a:rPr lang="el-GR" sz="1200" b="0" dirty="0">
                          <a:effectLst/>
                          <a:latin typeface="Times New Roman" panose="02020603050405020304" pitchFamily="18" charset="0"/>
                          <a:cs typeface="Times New Roman" panose="02020603050405020304" pitchFamily="18" charset="0"/>
                        </a:rPr>
                        <a:t> και </a:t>
                      </a:r>
                      <a:r>
                        <a:rPr lang="el-GR" sz="1200" b="0" dirty="0" err="1">
                          <a:effectLst/>
                          <a:latin typeface="Times New Roman" panose="02020603050405020304" pitchFamily="18" charset="0"/>
                          <a:cs typeface="Times New Roman" panose="02020603050405020304" pitchFamily="18" charset="0"/>
                        </a:rPr>
                        <a:t>Αυτοαξιολόγησης</a:t>
                      </a:r>
                      <a:r>
                        <a:rPr lang="el-GR" sz="1200" b="0" dirty="0">
                          <a:effectLst/>
                          <a:latin typeface="Times New Roman" panose="02020603050405020304" pitchFamily="18" charset="0"/>
                          <a:cs typeface="Times New Roman" panose="02020603050405020304" pitchFamily="18" charset="0"/>
                        </a:rPr>
                        <a:t> στον εκπαιδευόμενο</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097007246"/>
                  </a:ext>
                </a:extLst>
              </a:tr>
              <a:tr h="0">
                <a:tc>
                  <a:txBody>
                    <a:bodyPr/>
                    <a:lstStyle/>
                    <a:p>
                      <a:pPr marR="139700" indent="-292100" algn="just">
                        <a:lnSpc>
                          <a:spcPts val="2065"/>
                        </a:lnSpc>
                        <a:spcBef>
                          <a:spcPts val="4200"/>
                        </a:spcBef>
                        <a:spcAft>
                          <a:spcPts val="900"/>
                        </a:spcAft>
                      </a:pPr>
                      <a:r>
                        <a:rPr lang="el-GR" sz="1200" b="0">
                          <a:effectLst/>
                          <a:latin typeface="Times New Roman" panose="02020603050405020304" pitchFamily="18" charset="0"/>
                          <a:cs typeface="Times New Roman" panose="02020603050405020304" pitchFamily="18" charset="0"/>
                        </a:rPr>
                        <a:t>7</a:t>
                      </a:r>
                      <a:r>
                        <a:rPr lang="el-GR" sz="1200" b="0" baseline="30000">
                          <a:effectLst/>
                          <a:latin typeface="Times New Roman" panose="02020603050405020304" pitchFamily="18" charset="0"/>
                          <a:cs typeface="Times New Roman" panose="02020603050405020304" pitchFamily="18" charset="0"/>
                        </a:rPr>
                        <a:t>ος</a:t>
                      </a:r>
                      <a:r>
                        <a:rPr lang="el-GR" sz="1200" b="0">
                          <a:effectLst/>
                          <a:latin typeface="Times New Roman" panose="02020603050405020304" pitchFamily="18" charset="0"/>
                          <a:cs typeface="Times New Roman" panose="02020603050405020304" pitchFamily="18" charset="0"/>
                        </a:rPr>
                        <a:t> Άξονας</a:t>
                      </a:r>
                      <a:endParaRPr lang="en-US"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just">
                        <a:lnSpc>
                          <a:spcPct val="150000"/>
                        </a:lnSpc>
                        <a:spcAft>
                          <a:spcPts val="600"/>
                        </a:spcAft>
                      </a:pPr>
                      <a:r>
                        <a:rPr lang="el-GR" sz="1200" b="0" dirty="0">
                          <a:effectLst/>
                          <a:latin typeface="Times New Roman" panose="02020603050405020304" pitchFamily="18" charset="0"/>
                          <a:cs typeface="Times New Roman" panose="02020603050405020304" pitchFamily="18" charset="0"/>
                        </a:rPr>
                        <a:t>Σκοπός και Προσδοκώμενα Αποτελέσματα</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50000"/>
                        </a:lnSpc>
                        <a:spcAft>
                          <a:spcPts val="60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531988971"/>
                  </a:ext>
                </a:extLst>
              </a:tr>
            </a:tbl>
          </a:graphicData>
        </a:graphic>
      </p:graphicFrame>
      <p:sp>
        <p:nvSpPr>
          <p:cNvPr id="7" name="TextBox 6">
            <a:extLst>
              <a:ext uri="{FF2B5EF4-FFF2-40B4-BE49-F238E27FC236}">
                <a16:creationId xmlns:a16="http://schemas.microsoft.com/office/drawing/2014/main" id="{FAFCFF43-8805-31EA-2A55-4445A727A287}"/>
              </a:ext>
            </a:extLst>
          </p:cNvPr>
          <p:cNvSpPr txBox="1"/>
          <p:nvPr/>
        </p:nvSpPr>
        <p:spPr>
          <a:xfrm>
            <a:off x="1932626" y="1333951"/>
            <a:ext cx="5735934" cy="584775"/>
          </a:xfrm>
          <a:prstGeom prst="rect">
            <a:avLst/>
          </a:prstGeom>
          <a:noFill/>
        </p:spPr>
        <p:txBody>
          <a:bodyPr wrap="square">
            <a:spAutoFit/>
          </a:bodyPr>
          <a:lstStyle/>
          <a:p>
            <a:pPr algn="ctr"/>
            <a:r>
              <a:rPr lang="el-GR" sz="1600" dirty="0"/>
              <a:t>Το ΕΥ διέπεται από τις αρχές και τη μεθοδολογία της εξ αποστάσεως εκπαίδευσης;</a:t>
            </a:r>
          </a:p>
        </p:txBody>
      </p:sp>
      <p:grpSp>
        <p:nvGrpSpPr>
          <p:cNvPr id="13" name="4 - Ομάδα">
            <a:extLst>
              <a:ext uri="{FF2B5EF4-FFF2-40B4-BE49-F238E27FC236}">
                <a16:creationId xmlns:a16="http://schemas.microsoft.com/office/drawing/2014/main" id="{A0FF72A8-24AB-4B52-AF8C-0D33367A0ED1}"/>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14" name="5 - Στρογγυλεμένο ορθογώνιο">
              <a:extLst>
                <a:ext uri="{FF2B5EF4-FFF2-40B4-BE49-F238E27FC236}">
                  <a16:creationId xmlns:a16="http://schemas.microsoft.com/office/drawing/2014/main" id="{CFF2AAE0-1DCF-4454-AB61-5D4E32790774}"/>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15" name="Στρογγυλεμένο ορθογώνιο 4">
              <a:extLst>
                <a:ext uri="{FF2B5EF4-FFF2-40B4-BE49-F238E27FC236}">
                  <a16:creationId xmlns:a16="http://schemas.microsoft.com/office/drawing/2014/main" id="{367EA692-89C6-4EED-A417-E75B17B9D5A8}"/>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796701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239E9-AB65-2C3C-B3D2-30A4E75C9FA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EF5A21F-B1A6-7D9E-EAAF-5E8ECBB1B918}"/>
              </a:ext>
            </a:extLst>
          </p:cNvPr>
          <p:cNvSpPr>
            <a:spLocks noGrp="1"/>
          </p:cNvSpPr>
          <p:nvPr>
            <p:ph type="title"/>
          </p:nvPr>
        </p:nvSpPr>
        <p:spPr>
          <a:xfrm>
            <a:off x="1357290" y="428610"/>
            <a:ext cx="7429552"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8</a:t>
            </a:r>
            <a:r>
              <a:rPr lang="en-US" sz="3200" dirty="0"/>
              <a:t>/</a:t>
            </a:r>
            <a:r>
              <a:rPr lang="el-GR" sz="3200" dirty="0"/>
              <a:t>18</a:t>
            </a:r>
            <a:endParaRPr lang="el-GR" sz="3200" b="1" dirty="0"/>
          </a:p>
        </p:txBody>
      </p:sp>
      <p:sp>
        <p:nvSpPr>
          <p:cNvPr id="4" name="Οβάλ 3">
            <a:extLst>
              <a:ext uri="{FF2B5EF4-FFF2-40B4-BE49-F238E27FC236}">
                <a16:creationId xmlns:a16="http://schemas.microsoft.com/office/drawing/2014/main" id="{AE5CB67C-2A02-8F46-3C7C-156A02DE6767}"/>
              </a:ext>
            </a:extLst>
          </p:cNvPr>
          <p:cNvSpPr/>
          <p:nvPr/>
        </p:nvSpPr>
        <p:spPr>
          <a:xfrm>
            <a:off x="539552" y="1214481"/>
            <a:ext cx="1084489" cy="952851"/>
          </a:xfrm>
          <a:prstGeom prst="ellipse">
            <a:avLst/>
          </a:prstGeom>
          <a:solidFill>
            <a:schemeClr val="accent6">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200" b="1" dirty="0">
                <a:cs typeface="Times New Roman" panose="02020603050405020304" pitchFamily="18" charset="0"/>
              </a:rPr>
              <a:t>1</a:t>
            </a:r>
            <a:r>
              <a:rPr lang="el-GR" sz="1200" b="1" baseline="30000" dirty="0">
                <a:cs typeface="Times New Roman" panose="02020603050405020304" pitchFamily="18" charset="0"/>
              </a:rPr>
              <a:t>η</a:t>
            </a:r>
            <a:r>
              <a:rPr lang="el-GR" sz="1200" b="1" dirty="0">
                <a:cs typeface="Times New Roman" panose="02020603050405020304" pitchFamily="18" charset="0"/>
              </a:rPr>
              <a:t> φάση έρευνας  ΕΥ </a:t>
            </a:r>
            <a:endParaRPr lang="el-GR" sz="1200" b="1" dirty="0">
              <a:latin typeface="Times New Roman" panose="02020603050405020304" pitchFamily="18" charset="0"/>
              <a:cs typeface="Times New Roman" panose="02020603050405020304" pitchFamily="18" charset="0"/>
            </a:endParaRPr>
          </a:p>
        </p:txBody>
      </p:sp>
      <p:graphicFrame>
        <p:nvGraphicFramePr>
          <p:cNvPr id="5" name="Πίνακας 4">
            <a:extLst>
              <a:ext uri="{FF2B5EF4-FFF2-40B4-BE49-F238E27FC236}">
                <a16:creationId xmlns:a16="http://schemas.microsoft.com/office/drawing/2014/main" id="{A028E7C7-841A-A84E-EFFC-A18561E0F2AC}"/>
              </a:ext>
            </a:extLst>
          </p:cNvPr>
          <p:cNvGraphicFramePr>
            <a:graphicFrameLocks noGrp="1"/>
          </p:cNvGraphicFramePr>
          <p:nvPr>
            <p:extLst>
              <p:ext uri="{D42A27DB-BD31-4B8C-83A1-F6EECF244321}">
                <p14:modId xmlns:p14="http://schemas.microsoft.com/office/powerpoint/2010/main" val="3477132774"/>
              </p:ext>
            </p:extLst>
          </p:nvPr>
        </p:nvGraphicFramePr>
        <p:xfrm>
          <a:off x="1691680" y="1918726"/>
          <a:ext cx="7247669" cy="2801747"/>
        </p:xfrm>
        <a:graphic>
          <a:graphicData uri="http://schemas.openxmlformats.org/drawingml/2006/table">
            <a:tbl>
              <a:tblPr firstRow="1" firstCol="1" bandRow="1">
                <a:tableStyleId>{5C22544A-7EE6-4342-B048-85BDC9FD1C3A}</a:tableStyleId>
              </a:tblPr>
              <a:tblGrid>
                <a:gridCol w="1008112">
                  <a:extLst>
                    <a:ext uri="{9D8B030D-6E8A-4147-A177-3AD203B41FA5}">
                      <a16:colId xmlns:a16="http://schemas.microsoft.com/office/drawing/2014/main" val="1958709120"/>
                    </a:ext>
                  </a:extLst>
                </a:gridCol>
                <a:gridCol w="1512168">
                  <a:extLst>
                    <a:ext uri="{9D8B030D-6E8A-4147-A177-3AD203B41FA5}">
                      <a16:colId xmlns:a16="http://schemas.microsoft.com/office/drawing/2014/main" val="2195062441"/>
                    </a:ext>
                  </a:extLst>
                </a:gridCol>
                <a:gridCol w="4727389">
                  <a:extLst>
                    <a:ext uri="{9D8B030D-6E8A-4147-A177-3AD203B41FA5}">
                      <a16:colId xmlns:a16="http://schemas.microsoft.com/office/drawing/2014/main" val="4133460512"/>
                    </a:ext>
                  </a:extLst>
                </a:gridCol>
              </a:tblGrid>
              <a:tr h="72008">
                <a:tc>
                  <a:txBody>
                    <a:bodyPr/>
                    <a:lstStyle/>
                    <a:p>
                      <a:pPr marR="139700" indent="-292100" algn="ctr">
                        <a:lnSpc>
                          <a:spcPts val="2065"/>
                        </a:lnSpc>
                        <a:spcBef>
                          <a:spcPts val="4200"/>
                        </a:spcBef>
                        <a:spcAft>
                          <a:spcPts val="900"/>
                        </a:spcAft>
                      </a:pPr>
                      <a:r>
                        <a:rPr lang="el-GR" sz="1200" b="1" dirty="0">
                          <a:solidFill>
                            <a:schemeClr val="bg1"/>
                          </a:solidFill>
                          <a:effectLst/>
                          <a:latin typeface="Times New Roman" panose="02020603050405020304" pitchFamily="18" charset="0"/>
                          <a:cs typeface="Times New Roman" panose="02020603050405020304" pitchFamily="18" charset="0"/>
                        </a:rPr>
                        <a:t>Άξονες</a:t>
                      </a:r>
                      <a:endParaRPr lang="en-US" sz="1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0" algn="ctr" defTabSz="685800" rtl="0" eaLnBrk="1" latinLnBrk="0" hangingPunct="1">
                        <a:lnSpc>
                          <a:spcPct val="150000"/>
                        </a:lnSpc>
                        <a:spcAft>
                          <a:spcPts val="600"/>
                        </a:spcAft>
                      </a:pPr>
                      <a:r>
                        <a:rPr lang="el-GR" sz="1200" b="1" kern="1200" dirty="0">
                          <a:solidFill>
                            <a:schemeClr val="bg1"/>
                          </a:solidFill>
                          <a:effectLst/>
                          <a:latin typeface="Times New Roman" panose="02020603050405020304" pitchFamily="18" charset="0"/>
                          <a:ea typeface="+mn-ea"/>
                          <a:cs typeface="Times New Roman" panose="02020603050405020304" pitchFamily="18" charset="0"/>
                        </a:rPr>
                        <a:t>Περιγραφή άξονα</a:t>
                      </a:r>
                      <a:endParaRPr lang="en-US" sz="1200" b="1"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tc>
                  <a:txBody>
                    <a:bodyPr/>
                    <a:lstStyle/>
                    <a:p>
                      <a:pPr marL="0" algn="ctr" defTabSz="685800" rtl="0" eaLnBrk="1" latinLnBrk="0" hangingPunct="1">
                        <a:lnSpc>
                          <a:spcPct val="100000"/>
                        </a:lnSpc>
                        <a:spcAft>
                          <a:spcPts val="0"/>
                        </a:spcAft>
                      </a:pPr>
                      <a:r>
                        <a:rPr lang="el-GR" sz="1200" b="1" kern="1200" dirty="0">
                          <a:solidFill>
                            <a:schemeClr val="bg1"/>
                          </a:solidFill>
                          <a:effectLst/>
                          <a:latin typeface="Times New Roman" panose="02020603050405020304" pitchFamily="18" charset="0"/>
                          <a:ea typeface="+mn-ea"/>
                          <a:cs typeface="Times New Roman" panose="02020603050405020304" pitchFamily="18" charset="0"/>
                        </a:rPr>
                        <a:t>Επικρατούσα τιμή</a:t>
                      </a:r>
                      <a:endParaRPr lang="en-US" sz="1200" b="1"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132079127"/>
                  </a:ext>
                </a:extLst>
              </a:tr>
              <a:tr h="0">
                <a:tc>
                  <a:txBody>
                    <a:bodyPr/>
                    <a:lstStyle/>
                    <a:p>
                      <a:pPr marR="139700" indent="-292100" algn="ctr">
                        <a:lnSpc>
                          <a:spcPct val="100000"/>
                        </a:lnSpc>
                        <a:spcBef>
                          <a:spcPts val="0"/>
                        </a:spcBef>
                        <a:spcAft>
                          <a:spcPts val="0"/>
                        </a:spcAft>
                      </a:pPr>
                      <a:endParaRPr lang="el-GR" sz="1200" b="0" dirty="0">
                        <a:effectLst/>
                        <a:latin typeface="Times New Roman" panose="02020603050405020304" pitchFamily="18" charset="0"/>
                        <a:cs typeface="Times New Roman" panose="02020603050405020304" pitchFamily="18" charset="0"/>
                      </a:endParaRPr>
                    </a:p>
                    <a:p>
                      <a:pPr marR="139700" indent="-292100"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8</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Εφαρμογή των αρχών της Πολυμεσικής Μάθησης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00000"/>
                        </a:lnSpc>
                        <a:spcBef>
                          <a:spcPts val="0"/>
                        </a:spcBef>
                        <a:spcAft>
                          <a:spcPts val="0"/>
                        </a:spcAft>
                      </a:pPr>
                      <a:endPar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4118366142"/>
                  </a:ext>
                </a:extLst>
              </a:tr>
              <a:tr h="87490">
                <a:tc>
                  <a:txBody>
                    <a:bodyPr/>
                    <a:lstStyle/>
                    <a:p>
                      <a:pPr marR="139700" indent="-292100" algn="ctr">
                        <a:lnSpc>
                          <a:spcPct val="100000"/>
                        </a:lnSpc>
                        <a:spcBef>
                          <a:spcPts val="0"/>
                        </a:spcBef>
                        <a:spcAft>
                          <a:spcPts val="0"/>
                        </a:spcAft>
                      </a:pPr>
                      <a:endParaRPr lang="el-GR" sz="1200" b="0" dirty="0">
                        <a:effectLst/>
                        <a:latin typeface="Times New Roman" panose="02020603050405020304" pitchFamily="18" charset="0"/>
                        <a:cs typeface="Times New Roman" panose="02020603050405020304" pitchFamily="18" charset="0"/>
                      </a:endParaRPr>
                    </a:p>
                    <a:p>
                      <a:pPr marR="139700" indent="-292100"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9</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00000"/>
                        </a:lnSpc>
                        <a:spcBef>
                          <a:spcPts val="0"/>
                        </a:spcBef>
                        <a:spcAft>
                          <a:spcPts val="0"/>
                        </a:spcAft>
                      </a:pPr>
                      <a:endParaRPr lang="el-GR" sz="1200" b="0" dirty="0">
                        <a:effectLst/>
                        <a:latin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Δυνατά στοιχεία του Εκπαιδευτικού Υλικού</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η σαφήνεια παρουσίασης του υλικού</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οι ενδιαφέρουσες δραστηριότητες ανατροφοδότησης</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τα βίντεο</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τα κατανοητά κείμενα </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η χρήση ευχάριστων χρωμάτων</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2419127836"/>
                  </a:ext>
                </a:extLst>
              </a:tr>
              <a:tr h="0">
                <a:tc>
                  <a:txBody>
                    <a:bodyPr/>
                    <a:lstStyle/>
                    <a:p>
                      <a:pPr marR="139700" indent="-292100" algn="ctr">
                        <a:lnSpc>
                          <a:spcPct val="100000"/>
                        </a:lnSpc>
                        <a:spcBef>
                          <a:spcPts val="0"/>
                        </a:spcBef>
                        <a:spcAft>
                          <a:spcPts val="0"/>
                        </a:spcAft>
                      </a:pPr>
                      <a:endParaRPr lang="el-GR" sz="1200" b="0" dirty="0">
                        <a:effectLst/>
                        <a:latin typeface="Times New Roman" panose="02020603050405020304" pitchFamily="18" charset="0"/>
                        <a:cs typeface="Times New Roman" panose="02020603050405020304" pitchFamily="18" charset="0"/>
                      </a:endParaRPr>
                    </a:p>
                    <a:p>
                      <a:pPr marR="139700" indent="-292100"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10</a:t>
                      </a:r>
                      <a:r>
                        <a:rPr lang="el-GR" sz="1200" b="0" baseline="30000" dirty="0">
                          <a:effectLst/>
                          <a:latin typeface="Times New Roman" panose="02020603050405020304" pitchFamily="18" charset="0"/>
                          <a:cs typeface="Times New Roman" panose="02020603050405020304" pitchFamily="18" charset="0"/>
                        </a:rPr>
                        <a:t>ος</a:t>
                      </a:r>
                      <a:r>
                        <a:rPr lang="el-GR" sz="1200" b="0" dirty="0">
                          <a:effectLst/>
                          <a:latin typeface="Times New Roman" panose="02020603050405020304" pitchFamily="18" charset="0"/>
                          <a:cs typeface="Times New Roman" panose="02020603050405020304" pitchFamily="18" charset="0"/>
                        </a:rPr>
                        <a:t> Άξονας</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algn="ctr">
                        <a:lnSpc>
                          <a:spcPct val="100000"/>
                        </a:lnSpc>
                        <a:spcBef>
                          <a:spcPts val="0"/>
                        </a:spcBef>
                        <a:spcAft>
                          <a:spcPts val="0"/>
                        </a:spcAft>
                      </a:pPr>
                      <a:endParaRPr lang="el-GR" sz="1200" b="0" dirty="0">
                        <a:effectLst/>
                        <a:latin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l-GR" sz="1200" b="0" dirty="0">
                          <a:effectLst/>
                          <a:latin typeface="Times New Roman" panose="02020603050405020304" pitchFamily="18" charset="0"/>
                          <a:cs typeface="Times New Roman" panose="02020603050405020304" pitchFamily="18" charset="0"/>
                        </a:rPr>
                        <a:t>Προτάσεις βελτίωσης του Εκπαιδευτικού Υλικού</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tc>
                  <a:txBody>
                    <a:bodyPr/>
                    <a:lstStyle/>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το κείμενο στο θεωρητικό μέρος σε ορισμένα σημεία χρήζει κάποιας μείωσης </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θα μπορούσαν να αυξηθούν οι ηχητικές παρουσιάσεις, τα βίντεο και οι αναφορές βιβλιογραφίας για περαιτέρω μελέτη</a:t>
                      </a:r>
                    </a:p>
                    <a:p>
                      <a:pPr marL="171450" indent="-171450" algn="just">
                        <a:lnSpc>
                          <a:spcPct val="100000"/>
                        </a:lnSpc>
                        <a:spcBef>
                          <a:spcPts val="0"/>
                        </a:spcBef>
                        <a:spcAft>
                          <a:spcPts val="0"/>
                        </a:spcAft>
                        <a:buFont typeface="Arial" panose="020B0604020202020204" pitchFamily="34" charset="0"/>
                        <a:buChar char="•"/>
                      </a:pP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ένας </a:t>
                      </a:r>
                      <a:r>
                        <a:rPr lang="el-GR" sz="1200" b="0" dirty="0" err="1">
                          <a:effectLst/>
                          <a:latin typeface="Times New Roman" panose="02020603050405020304" pitchFamily="18" charset="0"/>
                          <a:ea typeface="Times New Roman" panose="02020603050405020304" pitchFamily="18" charset="0"/>
                          <a:cs typeface="Times New Roman" panose="02020603050405020304" pitchFamily="18" charset="0"/>
                        </a:rPr>
                        <a:t>αξιολογητής</a:t>
                      </a:r>
                      <a:r>
                        <a:rPr lang="el-GR" sz="1200" b="0" dirty="0">
                          <a:effectLst/>
                          <a:latin typeface="Times New Roman" panose="02020603050405020304" pitchFamily="18" charset="0"/>
                          <a:ea typeface="Times New Roman" panose="02020603050405020304" pitchFamily="18" charset="0"/>
                          <a:cs typeface="Times New Roman" panose="02020603050405020304" pitchFamily="18" charset="0"/>
                        </a:rPr>
                        <a:t> προτείνει την ύπαρξη ενός οδηγού εκμάθησης μιας γλώσσας προγραμματισμού.</a:t>
                      </a:r>
                      <a:endParaRPr lang="en-US"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90CCAF"/>
                    </a:solidFill>
                  </a:tcPr>
                </a:tc>
                <a:extLst>
                  <a:ext uri="{0D108BD9-81ED-4DB2-BD59-A6C34878D82A}">
                    <a16:rowId xmlns:a16="http://schemas.microsoft.com/office/drawing/2014/main" val="622053913"/>
                  </a:ext>
                </a:extLst>
              </a:tr>
            </a:tbl>
          </a:graphicData>
        </a:graphic>
      </p:graphicFrame>
      <p:sp>
        <p:nvSpPr>
          <p:cNvPr id="6" name="TextBox 5">
            <a:extLst>
              <a:ext uri="{FF2B5EF4-FFF2-40B4-BE49-F238E27FC236}">
                <a16:creationId xmlns:a16="http://schemas.microsoft.com/office/drawing/2014/main" id="{247B5924-03A6-4C86-959D-5A11CC17D19D}"/>
              </a:ext>
            </a:extLst>
          </p:cNvPr>
          <p:cNvSpPr txBox="1"/>
          <p:nvPr/>
        </p:nvSpPr>
        <p:spPr>
          <a:xfrm>
            <a:off x="1932626" y="1333951"/>
            <a:ext cx="5760856" cy="584775"/>
          </a:xfrm>
          <a:prstGeom prst="rect">
            <a:avLst/>
          </a:prstGeom>
          <a:noFill/>
        </p:spPr>
        <p:txBody>
          <a:bodyPr wrap="square">
            <a:spAutoFit/>
          </a:bodyPr>
          <a:lstStyle/>
          <a:p>
            <a:pPr algn="ctr"/>
            <a:r>
              <a:rPr lang="el-GR" sz="1600" dirty="0"/>
              <a:t>Το </a:t>
            </a:r>
            <a:r>
              <a:rPr lang="el-GR" sz="1600" dirty="0">
                <a:solidFill>
                  <a:prstClr val="black"/>
                </a:solidFill>
                <a:ea typeface="CIDFont+F4"/>
                <a:cs typeface="Times New Roman" panose="02020603050405020304" pitchFamily="18" charset="0"/>
              </a:rPr>
              <a:t>ΕΥ έχει δημιουργηθεί σύμφωνα </a:t>
            </a:r>
            <a:r>
              <a:rPr lang="el-GR" sz="1600" dirty="0">
                <a:solidFill>
                  <a:prstClr val="black"/>
                </a:solidFill>
                <a:ea typeface="Calibri" panose="020F0502020204030204" pitchFamily="34" charset="0"/>
                <a:cs typeface="Times New Roman" panose="02020603050405020304" pitchFamily="18" charset="0"/>
              </a:rPr>
              <a:t>με τις αρχές της Πολυμεσικής Μάθησης</a:t>
            </a:r>
            <a:r>
              <a:rPr lang="el-GR" sz="1600" dirty="0"/>
              <a:t>;</a:t>
            </a:r>
          </a:p>
        </p:txBody>
      </p:sp>
      <p:grpSp>
        <p:nvGrpSpPr>
          <p:cNvPr id="10" name="4 - Ομάδα">
            <a:extLst>
              <a:ext uri="{FF2B5EF4-FFF2-40B4-BE49-F238E27FC236}">
                <a16:creationId xmlns:a16="http://schemas.microsoft.com/office/drawing/2014/main" id="{FDCA099E-F078-4BC8-97CA-FE90A4037ED6}"/>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11" name="5 - Στρογγυλεμένο ορθογώνιο">
              <a:extLst>
                <a:ext uri="{FF2B5EF4-FFF2-40B4-BE49-F238E27FC236}">
                  <a16:creationId xmlns:a16="http://schemas.microsoft.com/office/drawing/2014/main" id="{95162751-EDDD-4FAD-A4B0-7B6200A7849F}"/>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12" name="Στρογγυλεμένο ορθογώνιο 4">
              <a:extLst>
                <a:ext uri="{FF2B5EF4-FFF2-40B4-BE49-F238E27FC236}">
                  <a16:creationId xmlns:a16="http://schemas.microsoft.com/office/drawing/2014/main" id="{3D89CE02-DD82-4B6D-AB3B-92B84CB1F58F}"/>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427055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428610"/>
            <a:ext cx="5399430" cy="57423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1. Σκοπός </a:t>
            </a:r>
            <a:endParaRPr lang="el-GR" sz="3200" b="1" dirty="0"/>
          </a:p>
        </p:txBody>
      </p:sp>
      <p:sp>
        <p:nvSpPr>
          <p:cNvPr id="4" name="9 - Ορθογώνιο"/>
          <p:cNvSpPr/>
          <p:nvPr/>
        </p:nvSpPr>
        <p:spPr>
          <a:xfrm>
            <a:off x="1601814" y="987574"/>
            <a:ext cx="6786610" cy="3785652"/>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just"/>
            <a:r>
              <a:rPr lang="el-GR" sz="2400" dirty="0"/>
              <a:t>Σκοπός της Ερευνητικής Εργασίας ήταν ο σχεδιασμός, η δημιουργία και η αποτίμηση εκπαιδευτικού υλικού με τη μεθοδολογία της εξΑΕ με θέμα: «</a:t>
            </a:r>
            <a:r>
              <a:rPr lang="el-GR" sz="2400" b="1" i="1" dirty="0"/>
              <a:t>Εισαγωγή στη Θεωρία των Αλγορίθμων και τον Κόσμο του Προγραμματισμού</a:t>
            </a:r>
            <a:r>
              <a:rPr lang="el-GR" sz="2400" dirty="0"/>
              <a:t>», με βάση τη μεθοδολογία της εξ αποστάσεως εκπαίδευσης και τις αρχές σχεδιασμού ΕΥ που έχουν προταθεί από τους θεωρητικούς του πεδίου, στο μάθημα της πληροφορικής</a:t>
            </a:r>
            <a:r>
              <a:rPr lang="el-GR" sz="2400" dirty="0">
                <a:solidFill>
                  <a:schemeClr val="accent6">
                    <a:lumMod val="75000"/>
                  </a:schemeClr>
                </a:solidFill>
              </a:rPr>
              <a:t>  </a:t>
            </a:r>
            <a:r>
              <a:rPr lang="el-GR" sz="2400" dirty="0"/>
              <a:t>για μαθητές γυμνασίου.  </a:t>
            </a:r>
          </a:p>
          <a:p>
            <a:pPr marL="342900" indent="-342900">
              <a:buFont typeface="Arial" panose="020B0604020202020204" pitchFamily="34" charset="0"/>
              <a:buChar char="•"/>
            </a:pPr>
            <a:endParaRPr lang="el-GR" sz="2400" dirty="0"/>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2DC6A-0753-A412-2AA0-52CCE67994A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86EE846-715E-8E2C-3C86-4DD98074D42D}"/>
              </a:ext>
            </a:extLst>
          </p:cNvPr>
          <p:cNvSpPr>
            <a:spLocks noGrp="1"/>
          </p:cNvSpPr>
          <p:nvPr>
            <p:ph type="title"/>
          </p:nvPr>
        </p:nvSpPr>
        <p:spPr>
          <a:xfrm>
            <a:off x="1357290" y="357172"/>
            <a:ext cx="7500990"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9</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8A1D0D1F-120B-6A7F-0609-8B951005CB83}"/>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8473932-62F3-0740-C6B2-872F2A6A7C13}"/>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22E58090-37C4-2F63-8FD7-7BF81E91CC5C}"/>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1F653709-FD11-68DD-5F0C-93A4B1D293FE}"/>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C239B07F-0649-EC72-129B-67DB03DEE72E}"/>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4275BF42-B4AB-B6D9-D0BB-2AFE49185A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8377C163-228F-BD8B-D658-976D458E0AEF}"/>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3524B67B-1FA4-04A5-9DA5-4084DCD70B93}"/>
              </a:ext>
            </a:extLst>
          </p:cNvPr>
          <p:cNvSpPr>
            <a:spLocks noGrp="1"/>
          </p:cNvSpPr>
          <p:nvPr>
            <p:ph idx="1"/>
          </p:nvPr>
        </p:nvSpPr>
        <p:spPr>
          <a:xfrm>
            <a:off x="2656728" y="1518701"/>
            <a:ext cx="5011832" cy="3291350"/>
          </a:xfrm>
        </p:spPr>
        <p:txBody>
          <a:bodyPr>
            <a:normAutofit fontScale="92500" lnSpcReduction="1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just">
              <a:lnSpc>
                <a:spcPct val="110000"/>
              </a:lnSpc>
              <a:spcAft>
                <a:spcPts val="600"/>
              </a:spcAft>
              <a:buNone/>
            </a:pPr>
            <a:r>
              <a:rPr lang="el-GR" sz="1600" dirty="0">
                <a:cs typeface="Times New Roman" panose="02020603050405020304" pitchFamily="18" charset="0"/>
              </a:rPr>
              <a:t>Οι συμμετέχοντες ήταν:</a:t>
            </a:r>
          </a:p>
          <a:p>
            <a:pPr algn="just">
              <a:lnSpc>
                <a:spcPct val="110000"/>
              </a:lnSpc>
              <a:spcAft>
                <a:spcPts val="600"/>
              </a:spcAft>
              <a:buFont typeface="Wingdings" panose="05000000000000000000" pitchFamily="2" charset="2"/>
              <a:buChar char="Ø"/>
            </a:pPr>
            <a:r>
              <a:rPr lang="el-GR" sz="1600" dirty="0">
                <a:cs typeface="Times New Roman" panose="02020603050405020304" pitchFamily="18" charset="0"/>
              </a:rPr>
              <a:t>δέκα (10) εκπαιδευτικοί</a:t>
            </a:r>
          </a:p>
          <a:p>
            <a:pPr lvl="2" algn="just">
              <a:lnSpc>
                <a:spcPct val="110000"/>
              </a:lnSpc>
              <a:spcAft>
                <a:spcPts val="600"/>
              </a:spcAft>
            </a:pPr>
            <a:r>
              <a:rPr lang="el-GR" sz="1600" dirty="0">
                <a:cs typeface="Times New Roman" panose="02020603050405020304" pitchFamily="18" charset="0"/>
              </a:rPr>
              <a:t>πέντε (5) άνδρες</a:t>
            </a:r>
          </a:p>
          <a:p>
            <a:pPr lvl="2" algn="just">
              <a:lnSpc>
                <a:spcPct val="110000"/>
              </a:lnSpc>
              <a:spcAft>
                <a:spcPts val="600"/>
              </a:spcAft>
            </a:pPr>
            <a:r>
              <a:rPr lang="el-GR" sz="1600" dirty="0">
                <a:cs typeface="Times New Roman" panose="02020603050405020304" pitchFamily="18" charset="0"/>
              </a:rPr>
              <a:t>πέντε (5) γυναίκες</a:t>
            </a:r>
          </a:p>
          <a:p>
            <a:pPr algn="just">
              <a:lnSpc>
                <a:spcPct val="110000"/>
              </a:lnSpc>
              <a:spcAft>
                <a:spcPts val="600"/>
              </a:spcAft>
              <a:buFont typeface="Wingdings" panose="05000000000000000000" pitchFamily="2" charset="2"/>
              <a:buChar char="Ø"/>
            </a:pPr>
            <a:r>
              <a:rPr lang="el-GR" sz="1600" dirty="0">
                <a:cs typeface="Times New Roman" panose="02020603050405020304" pitchFamily="18" charset="0"/>
              </a:rPr>
              <a:t>με ηλικίες να κυμαίνονται:</a:t>
            </a:r>
          </a:p>
          <a:p>
            <a:pPr lvl="2" algn="just">
              <a:lnSpc>
                <a:spcPct val="110000"/>
              </a:lnSpc>
              <a:spcAft>
                <a:spcPts val="600"/>
              </a:spcAft>
            </a:pPr>
            <a:r>
              <a:rPr lang="el-GR" sz="1600" dirty="0">
                <a:cs typeface="Times New Roman" panose="02020603050405020304" pitchFamily="18" charset="0"/>
              </a:rPr>
              <a:t>για τους άνδρες από 49-58</a:t>
            </a:r>
          </a:p>
          <a:p>
            <a:pPr lvl="2" algn="just">
              <a:lnSpc>
                <a:spcPct val="110000"/>
              </a:lnSpc>
              <a:spcAft>
                <a:spcPts val="600"/>
              </a:spcAft>
            </a:pPr>
            <a:r>
              <a:rPr lang="el-GR" sz="1600" dirty="0">
                <a:cs typeface="Times New Roman" panose="02020603050405020304" pitchFamily="18" charset="0"/>
              </a:rPr>
              <a:t>για τις γυναίκες από 43-57 </a:t>
            </a:r>
          </a:p>
          <a:p>
            <a:pPr algn="just">
              <a:lnSpc>
                <a:spcPct val="110000"/>
              </a:lnSpc>
              <a:spcAft>
                <a:spcPts val="600"/>
              </a:spcAft>
              <a:buFont typeface="Wingdings" panose="05000000000000000000" pitchFamily="2" charset="2"/>
              <a:buChar char="Ø"/>
            </a:pPr>
            <a:r>
              <a:rPr lang="el-GR" sz="1600" dirty="0">
                <a:cs typeface="Times New Roman" panose="02020603050405020304" pitchFamily="18" charset="0"/>
              </a:rPr>
              <a:t>με έτη διδακτικής εμπειρίας να κυμαίνονται:</a:t>
            </a:r>
          </a:p>
          <a:p>
            <a:pPr lvl="2" algn="just">
              <a:lnSpc>
                <a:spcPct val="110000"/>
              </a:lnSpc>
              <a:spcAft>
                <a:spcPts val="600"/>
              </a:spcAft>
            </a:pPr>
            <a:r>
              <a:rPr lang="el-GR" sz="1600" dirty="0">
                <a:cs typeface="Times New Roman" panose="02020603050405020304" pitchFamily="18" charset="0"/>
              </a:rPr>
              <a:t>για τους </a:t>
            </a:r>
            <a:r>
              <a:rPr lang="el-GR" sz="1600" dirty="0">
                <a:solidFill>
                  <a:prstClr val="black"/>
                </a:solidFill>
                <a:cs typeface="Times New Roman" panose="02020603050405020304" pitchFamily="18" charset="0"/>
              </a:rPr>
              <a:t>άνδρες </a:t>
            </a:r>
            <a:r>
              <a:rPr lang="el-GR" sz="1600" dirty="0">
                <a:cs typeface="Times New Roman" panose="02020603050405020304" pitchFamily="18" charset="0"/>
              </a:rPr>
              <a:t>στα 20-25 έτη</a:t>
            </a:r>
          </a:p>
          <a:p>
            <a:pPr lvl="2" algn="just">
              <a:lnSpc>
                <a:spcPct val="110000"/>
              </a:lnSpc>
              <a:spcAft>
                <a:spcPts val="600"/>
              </a:spcAft>
            </a:pPr>
            <a:r>
              <a:rPr lang="el-GR" sz="1600" dirty="0">
                <a:cs typeface="Times New Roman" panose="02020603050405020304" pitchFamily="18" charset="0"/>
              </a:rPr>
              <a:t>για τις γυναίκες στα 15-25</a:t>
            </a:r>
            <a:endParaRPr lang="el-GR" sz="1600" dirty="0">
              <a:solidFill>
                <a:srgbClr val="FF0000"/>
              </a:solidFill>
              <a:cs typeface="Times New Roman" panose="02020603050405020304" pitchFamily="18" charset="0"/>
            </a:endParaRPr>
          </a:p>
          <a:p>
            <a:pPr marL="0" indent="0">
              <a:buNone/>
            </a:pPr>
            <a:endParaRPr lang="el-GR" sz="1600" dirty="0"/>
          </a:p>
          <a:p>
            <a:pPr marL="0" indent="0">
              <a:buNone/>
            </a:pPr>
            <a:endParaRPr lang="el-GR" sz="1600" dirty="0"/>
          </a:p>
        </p:txBody>
      </p:sp>
    </p:spTree>
    <p:extLst>
      <p:ext uri="{BB962C8B-B14F-4D97-AF65-F5344CB8AC3E}">
        <p14:creationId xmlns:p14="http://schemas.microsoft.com/office/powerpoint/2010/main" val="46865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67920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10</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AF6FB738-CE7D-401A-A299-4A75409B3760}"/>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467808" y="1431352"/>
            <a:ext cx="5200751" cy="3500462"/>
          </a:xfrm>
        </p:spPr>
        <p:txBody>
          <a:bodyPr>
            <a:norm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lnSpc>
                <a:spcPct val="110000"/>
              </a:lnSpc>
              <a:buNone/>
            </a:pPr>
            <a:r>
              <a:rPr lang="el-GR" sz="1600" b="1" dirty="0">
                <a:cs typeface="Times New Roman" panose="02020603050405020304" pitchFamily="18" charset="0"/>
              </a:rPr>
              <a:t>Αποτίμηση ΕΥ από Εκπαιδευτικούς </a:t>
            </a:r>
          </a:p>
          <a:p>
            <a:pPr lvl="0" algn="r">
              <a:lnSpc>
                <a:spcPct val="110000"/>
              </a:lnSpc>
              <a:buNone/>
            </a:pPr>
            <a:r>
              <a:rPr lang="el-GR" sz="1600" b="1" dirty="0">
                <a:cs typeface="Times New Roman" panose="02020603050405020304" pitchFamily="18" charset="0"/>
              </a:rPr>
              <a:t>(ανά  ερευνητικό ερώτημα):</a:t>
            </a:r>
          </a:p>
          <a:p>
            <a:pPr algn="just">
              <a:buNone/>
            </a:pPr>
            <a:r>
              <a:rPr lang="el-GR" sz="1600" b="1" dirty="0">
                <a:cs typeface="Times New Roman" panose="02020603050405020304" pitchFamily="18" charset="0"/>
              </a:rPr>
              <a:t>1ο: Αποδοχή του ΕΥ με όρους αντιληπτής ευκολίας χρήσης αντιληπτής  χρησιμότητας: </a:t>
            </a:r>
          </a:p>
          <a:p>
            <a:pPr marL="806450" lvl="2" indent="-266700" fontAlgn="auto">
              <a:spcBef>
                <a:spcPts val="375"/>
              </a:spcBef>
              <a:spcAft>
                <a:spcPts val="0"/>
              </a:spcAft>
              <a:buFont typeface="Wingdings" panose="05000000000000000000" pitchFamily="2" charset="2"/>
              <a:buChar char="Ø"/>
            </a:pPr>
            <a:r>
              <a:rPr lang="el-GR" sz="1600" b="1" dirty="0">
                <a:solidFill>
                  <a:prstClr val="black"/>
                </a:solidFill>
                <a:ea typeface="Times New Roman" panose="02020603050405020304" pitchFamily="18" charset="0"/>
                <a:cs typeface="Times New Roman" panose="02020603050405020304" pitchFamily="18" charset="0"/>
              </a:rPr>
              <a:t>Αντιληπτή χρησιμότητα/Αντιληπτή απόδοση </a:t>
            </a:r>
            <a:endParaRPr lang="el-GR" sz="1600" b="1" dirty="0">
              <a:solidFill>
                <a:prstClr val="black"/>
              </a:solidFill>
              <a:highlight>
                <a:srgbClr val="FFFF00"/>
              </a:highlight>
              <a:cs typeface="Times New Roman" panose="02020603050405020304" pitchFamily="18" charset="0"/>
            </a:endParaRPr>
          </a:p>
          <a:p>
            <a:pPr marL="1200150" lvl="3" algn="just" fontAlgn="auto">
              <a:spcBef>
                <a:spcPts val="375"/>
              </a:spcBef>
              <a:spcAft>
                <a:spcPts val="0"/>
              </a:spcAft>
            </a:pPr>
            <a:r>
              <a:rPr lang="el-GR" sz="1600" dirty="0">
                <a:solidFill>
                  <a:prstClr val="black"/>
                </a:solidFill>
                <a:cs typeface="Times New Roman" panose="02020603050405020304" pitchFamily="18" charset="0"/>
              </a:rPr>
              <a:t>χρήσιμο</a:t>
            </a:r>
          </a:p>
          <a:p>
            <a:pPr marL="1200150" lvl="3" algn="just" fontAlgn="auto">
              <a:spcBef>
                <a:spcPts val="375"/>
              </a:spcBef>
              <a:spcAft>
                <a:spcPts val="0"/>
              </a:spcAft>
            </a:pPr>
            <a:r>
              <a:rPr lang="el-GR" sz="1600" dirty="0">
                <a:solidFill>
                  <a:prstClr val="black"/>
                </a:solidFill>
                <a:cs typeface="Times New Roman" panose="02020603050405020304" pitchFamily="18" charset="0"/>
              </a:rPr>
              <a:t>μπορεί να αυξήσει την παραγωγικότητα του εκπαιδευτικού  και την αποτελεσματικότητα του μαθήματος </a:t>
            </a:r>
          </a:p>
          <a:p>
            <a:pPr algn="just"/>
            <a:endParaRPr lang="el-GR" sz="16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600" dirty="0"/>
          </a:p>
          <a:p>
            <a:pPr marL="0" indent="0">
              <a:buNone/>
            </a:pPr>
            <a:endParaRPr lang="el-GR" sz="1600" dirty="0"/>
          </a:p>
        </p:txBody>
      </p:sp>
    </p:spTree>
    <p:extLst>
      <p:ext uri="{BB962C8B-B14F-4D97-AF65-F5344CB8AC3E}">
        <p14:creationId xmlns:p14="http://schemas.microsoft.com/office/powerpoint/2010/main" val="1474033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B2AA-DA6E-B075-1F8B-EE39B589817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A972F5C-DAA1-B6FE-38EC-AC6FCA9B0B8C}"/>
              </a:ext>
            </a:extLst>
          </p:cNvPr>
          <p:cNvSpPr>
            <a:spLocks noGrp="1"/>
          </p:cNvSpPr>
          <p:nvPr>
            <p:ph type="title"/>
          </p:nvPr>
        </p:nvSpPr>
        <p:spPr>
          <a:xfrm>
            <a:off x="1357290" y="357172"/>
            <a:ext cx="767920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11</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B43CCABF-93E0-221F-C24E-CBC5C70DFD91}"/>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623F9753-7E23-4F9A-A001-3A1AE42276B3}"/>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CD8BC1D-41A7-BD8B-5306-F7DD2FB5A4AD}"/>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686FD52E-578E-1966-B216-EBCE1611A8F4}"/>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E766FA5B-97F7-A15D-9708-EB804CD5BC01}"/>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84697F0D-194B-3E20-65C1-3671B1AED7B6}"/>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FCCEB328-B52C-87F4-BB6A-AF841D7C5C48}"/>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673339F1-7058-67DE-D963-B0DDC330246C}"/>
              </a:ext>
            </a:extLst>
          </p:cNvPr>
          <p:cNvSpPr>
            <a:spLocks noGrp="1"/>
          </p:cNvSpPr>
          <p:nvPr>
            <p:ph idx="1"/>
          </p:nvPr>
        </p:nvSpPr>
        <p:spPr>
          <a:xfrm>
            <a:off x="2467808" y="1431352"/>
            <a:ext cx="5200751" cy="3500462"/>
          </a:xfrm>
        </p:spPr>
        <p:txBody>
          <a:bodyPr>
            <a:normAutofit fontScale="92500" lnSpcReduction="1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lnSpc>
                <a:spcPct val="110000"/>
              </a:lnSpc>
              <a:buNone/>
            </a:pPr>
            <a:r>
              <a:rPr lang="el-GR" sz="1600" b="1" dirty="0">
                <a:cs typeface="Times New Roman" panose="02020603050405020304" pitchFamily="18" charset="0"/>
              </a:rPr>
              <a:t>Αποτίμηση ΕΥ από Εκπαιδευτικούς </a:t>
            </a:r>
          </a:p>
          <a:p>
            <a:pPr lvl="0" algn="r">
              <a:lnSpc>
                <a:spcPct val="110000"/>
              </a:lnSpc>
              <a:buNone/>
            </a:pPr>
            <a:r>
              <a:rPr lang="el-GR" sz="1600" b="1" dirty="0">
                <a:cs typeface="Times New Roman" panose="02020603050405020304" pitchFamily="18" charset="0"/>
              </a:rPr>
              <a:t>(ανά  ερευνητικό ερώτημα):</a:t>
            </a:r>
          </a:p>
          <a:p>
            <a:pPr algn="just">
              <a:buNone/>
            </a:pPr>
            <a:r>
              <a:rPr lang="el-GR" sz="1600" b="1" dirty="0">
                <a:cs typeface="Times New Roman" panose="02020603050405020304" pitchFamily="18" charset="0"/>
              </a:rPr>
              <a:t>1ο: Αποδοχή του ΕΥ με όρους αντιληπτής ευκολίας χρήσης αντιληπτής  χρησιμότητας: </a:t>
            </a:r>
          </a:p>
          <a:p>
            <a:pPr marL="823913" lvl="3" indent="-285750" fontAlgn="auto">
              <a:spcBef>
                <a:spcPts val="375"/>
              </a:spcBef>
              <a:spcAft>
                <a:spcPts val="0"/>
              </a:spcAft>
              <a:buFont typeface="Wingdings" panose="05000000000000000000" pitchFamily="2" charset="2"/>
              <a:buChar char="Ø"/>
            </a:pPr>
            <a:r>
              <a:rPr lang="el-GR" sz="1600" b="1" dirty="0">
                <a:solidFill>
                  <a:prstClr val="black"/>
                </a:solidFill>
                <a:ea typeface="Times New Roman" panose="02020603050405020304" pitchFamily="18" charset="0"/>
                <a:cs typeface="Times New Roman" panose="02020603050405020304" pitchFamily="18" charset="0"/>
              </a:rPr>
              <a:t>Αντιληπτή ευκολία χρήσης/προσπάθειας </a:t>
            </a:r>
            <a:endParaRPr lang="el-GR" sz="1600" dirty="0">
              <a:solidFill>
                <a:prstClr val="black"/>
              </a:solidFill>
              <a:cs typeface="Times New Roman" panose="02020603050405020304" pitchFamily="18" charset="0"/>
            </a:endParaRPr>
          </a:p>
          <a:p>
            <a:pPr marL="1200150" lvl="3" fontAlgn="auto">
              <a:spcBef>
                <a:spcPts val="375"/>
              </a:spcBef>
              <a:spcAft>
                <a:spcPts val="0"/>
              </a:spcAft>
            </a:pPr>
            <a:r>
              <a:rPr lang="el-GR" sz="1600" dirty="0">
                <a:solidFill>
                  <a:prstClr val="black"/>
                </a:solidFill>
                <a:cs typeface="Times New Roman" panose="02020603050405020304" pitchFamily="18" charset="0"/>
              </a:rPr>
              <a:t>ο τρόπος αλληλεπίδρασης είναι σαφής και κατανοητός για τον εκπαιδευτικό</a:t>
            </a:r>
          </a:p>
          <a:p>
            <a:pPr marL="1200150" lvl="3" fontAlgn="auto">
              <a:spcBef>
                <a:spcPts val="375"/>
              </a:spcBef>
              <a:spcAft>
                <a:spcPts val="0"/>
              </a:spcAft>
            </a:pPr>
            <a:r>
              <a:rPr lang="el-GR" sz="1600" dirty="0">
                <a:solidFill>
                  <a:prstClr val="black"/>
                </a:solidFill>
                <a:cs typeface="Times New Roman" panose="02020603050405020304" pitchFamily="18" charset="0"/>
              </a:rPr>
              <a:t>ο τρόπος αλληλεπίδρασης είναι σαφής και κατανοητός για τον μαθητή</a:t>
            </a:r>
          </a:p>
          <a:p>
            <a:pPr marL="1200150" lvl="3" fontAlgn="auto">
              <a:spcBef>
                <a:spcPts val="375"/>
              </a:spcBef>
              <a:spcAft>
                <a:spcPts val="0"/>
              </a:spcAft>
            </a:pPr>
            <a:r>
              <a:rPr lang="el-GR" sz="1600" dirty="0">
                <a:solidFill>
                  <a:prstClr val="black"/>
                </a:solidFill>
                <a:cs typeface="Times New Roman" panose="02020603050405020304" pitchFamily="18" charset="0"/>
              </a:rPr>
              <a:t>εύκολο στη χρήση από τους μαθητές</a:t>
            </a:r>
            <a:endParaRPr lang="el-GR" sz="1600" dirty="0">
              <a:cs typeface="Times New Roman" panose="02020603050405020304" pitchFamily="18" charset="0"/>
            </a:endParaRPr>
          </a:p>
          <a:p>
            <a:pPr algn="just"/>
            <a:endParaRPr lang="el-GR" sz="16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600" dirty="0"/>
          </a:p>
          <a:p>
            <a:pPr marL="0" indent="0">
              <a:buNone/>
            </a:pPr>
            <a:endParaRPr lang="el-GR" sz="1600" dirty="0"/>
          </a:p>
        </p:txBody>
      </p:sp>
    </p:spTree>
    <p:extLst>
      <p:ext uri="{BB962C8B-B14F-4D97-AF65-F5344CB8AC3E}">
        <p14:creationId xmlns:p14="http://schemas.microsoft.com/office/powerpoint/2010/main" val="2977797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60719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12</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AF6FB738-CE7D-401A-A299-4A75409B3760}"/>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467808" y="1431352"/>
            <a:ext cx="5200752" cy="3500462"/>
          </a:xfrm>
        </p:spPr>
        <p:txBody>
          <a:bodyPr>
            <a:normAutofit lnSpcReduction="1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fontAlgn="auto">
              <a:spcBef>
                <a:spcPts val="750"/>
              </a:spcBef>
              <a:spcAft>
                <a:spcPts val="0"/>
              </a:spcAft>
              <a:buNone/>
            </a:pPr>
            <a:r>
              <a:rPr lang="el-GR" sz="1500" b="1" dirty="0">
                <a:solidFill>
                  <a:prstClr val="black"/>
                </a:solidFill>
                <a:cs typeface="Times New Roman" panose="02020603050405020304" pitchFamily="18" charset="0"/>
              </a:rPr>
              <a:t>2</a:t>
            </a:r>
            <a:r>
              <a:rPr lang="el-GR" sz="1500" b="1" baseline="30000" dirty="0">
                <a:solidFill>
                  <a:prstClr val="black"/>
                </a:solidFill>
                <a:cs typeface="Times New Roman" panose="02020603050405020304" pitchFamily="18" charset="0"/>
              </a:rPr>
              <a:t>ο</a:t>
            </a:r>
            <a:r>
              <a:rPr lang="el-GR" sz="1500" b="1" dirty="0">
                <a:solidFill>
                  <a:prstClr val="black"/>
                </a:solidFill>
                <a:cs typeface="Times New Roman" panose="02020603050405020304" pitchFamily="18" charset="0"/>
              </a:rPr>
              <a:t>  Στάση απέναντι στη χρήση του ΕΥ σε σχέση με την πρόκληση ενδιαφέροντος στους μαθητές, τις συνθήκες διευκόλυνσης για τους ίδιους και τους μαθητές τους και την πρόκληση άγχους κατά τη χρήση του:</a:t>
            </a:r>
          </a:p>
          <a:p>
            <a:pPr marL="457200" lvl="0" indent="-285750" fontAlgn="auto">
              <a:spcBef>
                <a:spcPts val="750"/>
              </a:spcBef>
              <a:spcAft>
                <a:spcPts val="600"/>
              </a:spcAft>
              <a:buFont typeface="Wingdings" panose="05000000000000000000" pitchFamily="2" charset="2"/>
              <a:buChar char="Ø"/>
            </a:pPr>
            <a:r>
              <a:rPr lang="el-GR" sz="1500" b="1" dirty="0">
                <a:solidFill>
                  <a:prstClr val="black"/>
                </a:solidFill>
                <a:ea typeface="Times New Roman" panose="02020603050405020304" pitchFamily="18" charset="0"/>
                <a:cs typeface="Times New Roman" panose="02020603050405020304" pitchFamily="18" charset="0"/>
              </a:rPr>
              <a:t>Στάση απέναντι στη χρήση του υλικού</a:t>
            </a:r>
            <a:endParaRPr lang="el-GR" sz="1500" dirty="0">
              <a:solidFill>
                <a:prstClr val="black"/>
              </a:solidFill>
              <a:ea typeface="Times New Roman" panose="02020603050405020304" pitchFamily="18" charset="0"/>
              <a:cs typeface="Times New Roman" panose="02020603050405020304" pitchFamily="18" charset="0"/>
            </a:endParaRPr>
          </a:p>
          <a:p>
            <a:pPr marL="857250" lvl="2" algn="just" fontAlgn="auto">
              <a:spcBef>
                <a:spcPts val="375"/>
              </a:spcBef>
              <a:spcAft>
                <a:spcPts val="0"/>
              </a:spcAft>
            </a:pPr>
            <a:r>
              <a:rPr lang="el-GR" sz="1500" dirty="0">
                <a:solidFill>
                  <a:prstClr val="black"/>
                </a:solidFill>
                <a:cs typeface="Times New Roman" panose="02020603050405020304" pitchFamily="18" charset="0"/>
              </a:rPr>
              <a:t>η διδασκαλία γίνεται ενδιαφέρουσα</a:t>
            </a:r>
          </a:p>
          <a:p>
            <a:pPr marL="857250" lvl="2" algn="just" fontAlgn="auto">
              <a:spcBef>
                <a:spcPts val="375"/>
              </a:spcBef>
              <a:spcAft>
                <a:spcPts val="0"/>
              </a:spcAft>
            </a:pPr>
            <a:r>
              <a:rPr lang="el-GR" sz="1500" dirty="0">
                <a:solidFill>
                  <a:prstClr val="black"/>
                </a:solidFill>
                <a:cs typeface="Times New Roman" panose="02020603050405020304" pitchFamily="18" charset="0"/>
              </a:rPr>
              <a:t>η διδασκαλία γίνεται διασκεδαστική λόγω των εναλλακτικών τρόπων παρουσίασης του περιεχομένου</a:t>
            </a:r>
          </a:p>
          <a:p>
            <a:pPr marL="857250" lvl="2" algn="just" fontAlgn="auto">
              <a:spcBef>
                <a:spcPts val="375"/>
              </a:spcBef>
              <a:spcAft>
                <a:spcPts val="0"/>
              </a:spcAft>
            </a:pPr>
            <a:r>
              <a:rPr lang="el-GR" sz="1500" dirty="0">
                <a:solidFill>
                  <a:prstClr val="black"/>
                </a:solidFill>
                <a:cs typeface="Times New Roman" panose="02020603050405020304" pitchFamily="18" charset="0"/>
              </a:rPr>
              <a:t>θα αρέσει στους μαθητές να εργάζονται με το υλικό</a:t>
            </a:r>
          </a:p>
          <a:p>
            <a:pPr marL="857250" lvl="2" algn="just" fontAlgn="auto">
              <a:spcBef>
                <a:spcPts val="375"/>
              </a:spcBef>
              <a:spcAft>
                <a:spcPts val="0"/>
              </a:spcAft>
            </a:pPr>
            <a:endParaRPr lang="el-GR" sz="1500" dirty="0">
              <a:solidFill>
                <a:prstClr val="black"/>
              </a:solidFill>
              <a:cs typeface="Times New Roman" panose="02020603050405020304" pitchFamily="18" charset="0"/>
            </a:endParaRPr>
          </a:p>
          <a:p>
            <a:pPr algn="just"/>
            <a:endParaRPr lang="el-GR" sz="15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500" dirty="0"/>
          </a:p>
          <a:p>
            <a:pPr marL="0" indent="0">
              <a:buNone/>
            </a:pPr>
            <a:endParaRPr lang="el-GR" sz="1500" dirty="0"/>
          </a:p>
        </p:txBody>
      </p:sp>
    </p:spTree>
    <p:extLst>
      <p:ext uri="{BB962C8B-B14F-4D97-AF65-F5344CB8AC3E}">
        <p14:creationId xmlns:p14="http://schemas.microsoft.com/office/powerpoint/2010/main" val="993926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72B96-BE63-90F3-F051-6F911EB2D72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6313BD7-7193-61FE-FB35-EE0C30642DF2}"/>
              </a:ext>
            </a:extLst>
          </p:cNvPr>
          <p:cNvSpPr>
            <a:spLocks noGrp="1"/>
          </p:cNvSpPr>
          <p:nvPr>
            <p:ph type="title"/>
          </p:nvPr>
        </p:nvSpPr>
        <p:spPr>
          <a:xfrm>
            <a:off x="1357290" y="357172"/>
            <a:ext cx="760719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13</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12E4653D-B1C8-D856-C1EC-C42C22CE888A}"/>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7C03BC34-5987-D5BF-EA4D-3A00B987CB3A}"/>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BF8909C3-DC24-29D5-0EED-236E341CDB14}"/>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9D55EE8D-3934-FE83-B3F8-0E9C40A23224}"/>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71DE8B12-D4AA-A3F8-796F-B3A581AEF5E9}"/>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5ED04120-CF86-F244-CF1D-5E3894A1AE95}"/>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8DAC2CAE-EB0C-09CF-1157-A76070C49C41}"/>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7188855F-DE87-C628-EFB7-999D7DF75445}"/>
              </a:ext>
            </a:extLst>
          </p:cNvPr>
          <p:cNvSpPr>
            <a:spLocks noGrp="1"/>
          </p:cNvSpPr>
          <p:nvPr>
            <p:ph idx="1"/>
          </p:nvPr>
        </p:nvSpPr>
        <p:spPr>
          <a:xfrm>
            <a:off x="2444719" y="1301591"/>
            <a:ext cx="5200752" cy="3500462"/>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fontAlgn="auto">
              <a:spcBef>
                <a:spcPts val="750"/>
              </a:spcBef>
              <a:spcAft>
                <a:spcPts val="0"/>
              </a:spcAft>
              <a:buNone/>
            </a:pPr>
            <a:r>
              <a:rPr lang="el-GR" sz="1500" b="1" dirty="0">
                <a:solidFill>
                  <a:prstClr val="black"/>
                </a:solidFill>
                <a:cs typeface="Times New Roman" panose="02020603050405020304" pitchFamily="18" charset="0"/>
              </a:rPr>
              <a:t>2</a:t>
            </a:r>
            <a:r>
              <a:rPr lang="el-GR" sz="1500" b="1" baseline="30000" dirty="0">
                <a:solidFill>
                  <a:prstClr val="black"/>
                </a:solidFill>
                <a:cs typeface="Times New Roman" panose="02020603050405020304" pitchFamily="18" charset="0"/>
              </a:rPr>
              <a:t>ο</a:t>
            </a:r>
            <a:r>
              <a:rPr lang="el-GR" sz="1500" b="1" dirty="0">
                <a:solidFill>
                  <a:prstClr val="black"/>
                </a:solidFill>
                <a:cs typeface="Times New Roman" panose="02020603050405020304" pitchFamily="18" charset="0"/>
              </a:rPr>
              <a:t>  Στάση απέναντι στη χρήση του ΕΥ σε σχέση με την πρόκληση ενδιαφέροντος στους μαθητές, τις συνθήκες διευκόλυνσης για τους ίδιους και τους μαθητές τους και την πρόκληση άγχους κατά τη χρήση του:</a:t>
            </a:r>
          </a:p>
          <a:p>
            <a:pPr marL="450850" lvl="0" indent="-273050" algn="just" fontAlgn="auto">
              <a:lnSpc>
                <a:spcPct val="170000"/>
              </a:lnSpc>
              <a:spcBef>
                <a:spcPts val="750"/>
              </a:spcBef>
              <a:spcAft>
                <a:spcPts val="0"/>
              </a:spcAft>
              <a:buFont typeface="Wingdings" panose="05000000000000000000" pitchFamily="2" charset="2"/>
              <a:buChar char="Ø"/>
            </a:pPr>
            <a:r>
              <a:rPr lang="el-GR" sz="1500" b="1" dirty="0">
                <a:solidFill>
                  <a:prstClr val="black"/>
                </a:solidFill>
                <a:ea typeface="Times New Roman" panose="02020603050405020304" pitchFamily="18" charset="0"/>
                <a:cs typeface="Times New Roman" panose="02020603050405020304" pitchFamily="18" charset="0"/>
              </a:rPr>
              <a:t>Κοινωνική επίδραση</a:t>
            </a:r>
          </a:p>
          <a:p>
            <a:pPr marL="704850" lvl="2" algn="just" fontAlgn="auto">
              <a:lnSpc>
                <a:spcPct val="170000"/>
              </a:lnSpc>
              <a:spcBef>
                <a:spcPts val="375"/>
              </a:spcBef>
              <a:spcAft>
                <a:spcPts val="0"/>
              </a:spcAft>
            </a:pPr>
            <a:r>
              <a:rPr lang="el-GR" sz="1500" dirty="0">
                <a:solidFill>
                  <a:srgbClr val="000000"/>
                </a:solidFill>
                <a:ea typeface="Times New Roman" panose="02020603050405020304" pitchFamily="18" charset="0"/>
                <a:cs typeface="Times New Roman" panose="02020603050405020304" pitchFamily="18" charset="0"/>
              </a:rPr>
              <a:t>η διεύθυνση του σχολείου υποστηρίζει τη χρήση τέτοιων εφαρμογών στη διδασκαλία</a:t>
            </a:r>
          </a:p>
          <a:p>
            <a:pPr marL="704850" lvl="2" algn="just" fontAlgn="auto">
              <a:lnSpc>
                <a:spcPct val="170000"/>
              </a:lnSpc>
              <a:spcBef>
                <a:spcPts val="375"/>
              </a:spcBef>
              <a:spcAft>
                <a:spcPts val="0"/>
              </a:spcAft>
            </a:pPr>
            <a:r>
              <a:rPr lang="el-GR" sz="1500" dirty="0">
                <a:effectLst/>
                <a:latin typeface="Times New Roman" panose="02020603050405020304" pitchFamily="18" charset="0"/>
                <a:ea typeface="Times New Roman" panose="02020603050405020304" pitchFamily="18" charset="0"/>
              </a:rPr>
              <a:t>Δεν θα έχουν κάποιου είδους διοικητικό πρόβλημα να χρησιμοποιήσουν  το υλικό</a:t>
            </a:r>
            <a:endParaRPr lang="el-GR" sz="1500" dirty="0">
              <a:solidFill>
                <a:srgbClr val="000000"/>
              </a:solidFill>
              <a:ea typeface="Times New Roman" panose="02020603050405020304" pitchFamily="18" charset="0"/>
              <a:cs typeface="Times New Roman" panose="02020603050405020304" pitchFamily="18" charset="0"/>
            </a:endParaRPr>
          </a:p>
          <a:p>
            <a:pPr marL="704850" lvl="2" algn="just" fontAlgn="auto">
              <a:lnSpc>
                <a:spcPct val="170000"/>
              </a:lnSpc>
              <a:spcBef>
                <a:spcPts val="375"/>
              </a:spcBef>
              <a:spcAft>
                <a:spcPts val="0"/>
              </a:spcAft>
            </a:pPr>
            <a:endParaRPr lang="el-GR" sz="1500" b="1" dirty="0">
              <a:solidFill>
                <a:prstClr val="black"/>
              </a:solidFill>
              <a:ea typeface="Times New Roman" panose="02020603050405020304" pitchFamily="18" charset="0"/>
              <a:cs typeface="Times New Roman" panose="02020603050405020304" pitchFamily="18" charset="0"/>
            </a:endParaRPr>
          </a:p>
          <a:p>
            <a:pPr algn="just"/>
            <a:endParaRPr lang="el-GR" sz="15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500" dirty="0"/>
          </a:p>
          <a:p>
            <a:pPr marL="0" indent="0">
              <a:buNone/>
            </a:pPr>
            <a:endParaRPr lang="el-GR" sz="1500" dirty="0"/>
          </a:p>
        </p:txBody>
      </p:sp>
    </p:spTree>
    <p:extLst>
      <p:ext uri="{BB962C8B-B14F-4D97-AF65-F5344CB8AC3E}">
        <p14:creationId xmlns:p14="http://schemas.microsoft.com/office/powerpoint/2010/main" val="581266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751214"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14</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AF6FB738-CE7D-401A-A299-4A75409B3760}"/>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467808" y="1378523"/>
            <a:ext cx="5154573" cy="3500462"/>
          </a:xfrm>
        </p:spPr>
        <p:txBody>
          <a:bodyPr>
            <a:norm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361950" lvl="0" indent="-361950" algn="just" fontAlgn="auto">
              <a:lnSpc>
                <a:spcPct val="170000"/>
              </a:lnSpc>
              <a:spcBef>
                <a:spcPts val="750"/>
              </a:spcBef>
              <a:spcAft>
                <a:spcPts val="0"/>
              </a:spcAft>
              <a:buFont typeface="Wingdings" panose="05000000000000000000" pitchFamily="2" charset="2"/>
              <a:buChar char="Ø"/>
            </a:pPr>
            <a:r>
              <a:rPr lang="el-GR" sz="1500" b="1" dirty="0">
                <a:solidFill>
                  <a:prstClr val="black"/>
                </a:solidFill>
                <a:ea typeface="Times New Roman" panose="02020603050405020304" pitchFamily="18" charset="0"/>
                <a:cs typeface="Times New Roman" panose="02020603050405020304" pitchFamily="18" charset="0"/>
              </a:rPr>
              <a:t>Συνθήκες διευκόλυνσης </a:t>
            </a:r>
          </a:p>
          <a:p>
            <a:pPr marL="704850" lvl="2" algn="just" fontAlgn="auto">
              <a:lnSpc>
                <a:spcPct val="170000"/>
              </a:lnSpc>
              <a:spcBef>
                <a:spcPts val="375"/>
              </a:spcBef>
              <a:spcAft>
                <a:spcPts val="0"/>
              </a:spcAft>
            </a:pPr>
            <a:r>
              <a:rPr lang="el-GR" sz="1500" dirty="0">
                <a:solidFill>
                  <a:prstClr val="black"/>
                </a:solidFill>
                <a:ea typeface="Times New Roman" panose="02020603050405020304" pitchFamily="18" charset="0"/>
                <a:cs typeface="Times New Roman" panose="02020603050405020304" pitchFamily="18" charset="0"/>
              </a:rPr>
              <a:t>είχαν τους απαραίτητους πόρους για να χρησιμοποιήσουν το εκπαιδευτικό υλικό, στο σχολικό εργαστήριο πληροφορικής</a:t>
            </a:r>
          </a:p>
          <a:p>
            <a:pPr marL="704850" lvl="2" algn="just" fontAlgn="auto">
              <a:lnSpc>
                <a:spcPct val="170000"/>
              </a:lnSpc>
              <a:spcBef>
                <a:spcPts val="375"/>
              </a:spcBef>
              <a:spcAft>
                <a:spcPts val="0"/>
              </a:spcAft>
            </a:pPr>
            <a:r>
              <a:rPr lang="el-GR" sz="1500" dirty="0">
                <a:effectLst/>
                <a:latin typeface="Times New Roman" panose="02020603050405020304" pitchFamily="18" charset="0"/>
                <a:ea typeface="Times New Roman" panose="02020603050405020304" pitchFamily="18" charset="0"/>
              </a:rPr>
              <a:t>Θεωρούν πως οι μαθητές έχουν τους  απαραίτητους πόρους για να χρησιμοποιήσουν το υλικό</a:t>
            </a:r>
          </a:p>
          <a:p>
            <a:pPr marL="704850" lvl="2" algn="just" fontAlgn="auto">
              <a:lnSpc>
                <a:spcPct val="170000"/>
              </a:lnSpc>
              <a:spcBef>
                <a:spcPts val="375"/>
              </a:spcBef>
              <a:spcAft>
                <a:spcPts val="0"/>
              </a:spcAft>
            </a:pPr>
            <a:r>
              <a:rPr lang="el-GR" sz="1500" dirty="0">
                <a:effectLst/>
                <a:latin typeface="Times New Roman" panose="02020603050405020304" pitchFamily="18" charset="0"/>
                <a:ea typeface="Times New Roman" panose="02020603050405020304" pitchFamily="18" charset="0"/>
              </a:rPr>
              <a:t>Θεωρούν πως οι μαθητές έχουν τις  απαραίτητες γνώσεις για να χρησιμοποιήσουν το υλικό</a:t>
            </a:r>
            <a:endParaRPr lang="el-GR" sz="1500" b="1" dirty="0">
              <a:solidFill>
                <a:prstClr val="black"/>
              </a:solidFill>
              <a:ea typeface="Times New Roman" panose="02020603050405020304" pitchFamily="18" charset="0"/>
              <a:cs typeface="Times New Roman" panose="02020603050405020304" pitchFamily="18" charset="0"/>
            </a:endParaRPr>
          </a:p>
          <a:p>
            <a:pPr marL="704850" lvl="2" algn="just" fontAlgn="auto">
              <a:lnSpc>
                <a:spcPct val="170000"/>
              </a:lnSpc>
              <a:spcBef>
                <a:spcPts val="375"/>
              </a:spcBef>
              <a:spcAft>
                <a:spcPts val="0"/>
              </a:spcAft>
            </a:pPr>
            <a:endParaRPr lang="el-GR" sz="1500" b="1" dirty="0">
              <a:solidFill>
                <a:prstClr val="black"/>
              </a:solidFill>
              <a:ea typeface="Times New Roman" panose="02020603050405020304" pitchFamily="18" charset="0"/>
              <a:cs typeface="Times New Roman" panose="02020603050405020304" pitchFamily="18" charset="0"/>
            </a:endParaRPr>
          </a:p>
          <a:p>
            <a:pPr algn="just"/>
            <a:endParaRPr lang="el-GR" sz="15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500" dirty="0"/>
          </a:p>
          <a:p>
            <a:pPr marL="0" indent="0">
              <a:buNone/>
            </a:pPr>
            <a:endParaRPr lang="el-GR" sz="1500" dirty="0"/>
          </a:p>
        </p:txBody>
      </p:sp>
    </p:spTree>
    <p:extLst>
      <p:ext uri="{BB962C8B-B14F-4D97-AF65-F5344CB8AC3E}">
        <p14:creationId xmlns:p14="http://schemas.microsoft.com/office/powerpoint/2010/main" val="631010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1306B-E6E2-CEB9-1A59-124F78947F3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9870047-1B4A-1737-58D4-AF7C793DCD73}"/>
              </a:ext>
            </a:extLst>
          </p:cNvPr>
          <p:cNvSpPr>
            <a:spLocks noGrp="1"/>
          </p:cNvSpPr>
          <p:nvPr>
            <p:ph type="title"/>
          </p:nvPr>
        </p:nvSpPr>
        <p:spPr>
          <a:xfrm>
            <a:off x="1357290" y="357172"/>
            <a:ext cx="7751214"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15</a:t>
            </a:r>
            <a:r>
              <a:rPr lang="en-US" sz="3200" dirty="0"/>
              <a:t>/</a:t>
            </a:r>
            <a:r>
              <a:rPr lang="el-GR" sz="3200" dirty="0"/>
              <a:t>18</a:t>
            </a:r>
            <a:endParaRPr lang="el-GR" sz="3200" b="1" dirty="0"/>
          </a:p>
        </p:txBody>
      </p:sp>
      <p:grpSp>
        <p:nvGrpSpPr>
          <p:cNvPr id="7" name="4 - Ομάδα">
            <a:extLst>
              <a:ext uri="{FF2B5EF4-FFF2-40B4-BE49-F238E27FC236}">
                <a16:creationId xmlns:a16="http://schemas.microsoft.com/office/drawing/2014/main" id="{92DB276A-5029-A0E8-FFBD-4EC3B600EFC0}"/>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39F3FEF3-0CB6-C242-0CB1-1237D04DFF95}"/>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3B2AD40C-67DF-7615-68A1-2C4B7D0CBD2D}"/>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DC7A35A0-ADAD-7E24-A3BE-2E57A0B28F4C}"/>
              </a:ext>
            </a:extLst>
          </p:cNvPr>
          <p:cNvGrpSpPr/>
          <p:nvPr/>
        </p:nvGrpSpPr>
        <p:grpSpPr>
          <a:xfrm>
            <a:off x="467544" y="143135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4F831D1A-5C1C-A614-AB84-0D84EC550C7C}"/>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37B7F2BF-D519-1B21-5D9A-99473F2989E0}"/>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35942CB6-DA54-CB1E-7C98-FA070C3C74F6}"/>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C80B2CC4-16D1-07F5-562D-D3B6600A1D31}"/>
              </a:ext>
            </a:extLst>
          </p:cNvPr>
          <p:cNvSpPr>
            <a:spLocks noGrp="1"/>
          </p:cNvSpPr>
          <p:nvPr>
            <p:ph idx="1"/>
          </p:nvPr>
        </p:nvSpPr>
        <p:spPr>
          <a:xfrm>
            <a:off x="2450405" y="1442243"/>
            <a:ext cx="5634842" cy="3344085"/>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361950" lvl="0" indent="-361950" algn="just" fontAlgn="auto">
              <a:lnSpc>
                <a:spcPct val="100000"/>
              </a:lnSpc>
              <a:spcBef>
                <a:spcPts val="600"/>
              </a:spcBef>
              <a:spcAft>
                <a:spcPts val="0"/>
              </a:spcAft>
              <a:buFont typeface="Wingdings" panose="05000000000000000000" pitchFamily="2" charset="2"/>
              <a:buChar char="Ø"/>
            </a:pPr>
            <a:r>
              <a:rPr lang="el-GR" sz="1500" b="1" dirty="0" err="1">
                <a:solidFill>
                  <a:prstClr val="black"/>
                </a:solidFill>
                <a:ea typeface="Times New Roman" panose="02020603050405020304" pitchFamily="18" charset="0"/>
                <a:cs typeface="Times New Roman" panose="02020603050405020304" pitchFamily="18" charset="0"/>
              </a:rPr>
              <a:t>Αυτοαποτελεσματικότητα</a:t>
            </a:r>
            <a:endParaRPr lang="el-GR" sz="1500" b="1" dirty="0">
              <a:solidFill>
                <a:prstClr val="black"/>
              </a:solidFill>
              <a:ea typeface="Times New Roman" panose="02020603050405020304" pitchFamily="18" charset="0"/>
              <a:cs typeface="Times New Roman" panose="02020603050405020304" pitchFamily="18" charset="0"/>
            </a:endParaRPr>
          </a:p>
          <a:p>
            <a:pPr marL="704850" lvl="3" algn="just" fontAlgn="auto">
              <a:lnSpc>
                <a:spcPct val="100000"/>
              </a:lnSpc>
              <a:spcBef>
                <a:spcPts val="600"/>
              </a:spcBef>
              <a:spcAft>
                <a:spcPts val="0"/>
              </a:spcAft>
            </a:pPr>
            <a:r>
              <a:rPr lang="el-GR" sz="1500" dirty="0">
                <a:solidFill>
                  <a:srgbClr val="000000"/>
                </a:solidFill>
                <a:ea typeface="Times New Roman" panose="02020603050405020304" pitchFamily="18" charset="0"/>
                <a:cs typeface="Times New Roman" panose="02020603050405020304" pitchFamily="18" charset="0"/>
              </a:rPr>
              <a:t>η ενσωματωμένη βοήθεια στο εκπαιδευτικό υλικό είναι ικανή και αποτελεσματική</a:t>
            </a:r>
          </a:p>
          <a:p>
            <a:pPr marL="704850" lvl="3" algn="just" fontAlgn="auto">
              <a:lnSpc>
                <a:spcPct val="100000"/>
              </a:lnSpc>
              <a:spcBef>
                <a:spcPts val="600"/>
              </a:spcBef>
              <a:spcAft>
                <a:spcPts val="0"/>
              </a:spcAft>
            </a:pPr>
            <a:r>
              <a:rPr lang="el-GR" sz="1500" dirty="0">
                <a:solidFill>
                  <a:srgbClr val="000000"/>
                </a:solidFill>
                <a:ea typeface="Times New Roman" panose="02020603050405020304" pitchFamily="18" charset="0"/>
                <a:cs typeface="Times New Roman" panose="02020603050405020304" pitchFamily="18" charset="0"/>
              </a:rPr>
              <a:t>οι μαθητές ίσως χρειαστούν λίγη εξάσκηση για να εξοικειωθούν</a:t>
            </a:r>
            <a:endParaRPr lang="el-GR" sz="1500" b="1" dirty="0">
              <a:solidFill>
                <a:prstClr val="black"/>
              </a:solidFill>
              <a:ea typeface="Times New Roman" panose="02020603050405020304" pitchFamily="18" charset="0"/>
              <a:cs typeface="Times New Roman" panose="02020603050405020304" pitchFamily="18" charset="0"/>
            </a:endParaRPr>
          </a:p>
          <a:p>
            <a:pPr marL="361950" lvl="0" indent="-361950" algn="just" fontAlgn="auto">
              <a:lnSpc>
                <a:spcPct val="100000"/>
              </a:lnSpc>
              <a:spcBef>
                <a:spcPts val="600"/>
              </a:spcBef>
              <a:spcAft>
                <a:spcPts val="0"/>
              </a:spcAft>
              <a:buFont typeface="Wingdings" panose="05000000000000000000" pitchFamily="2" charset="2"/>
              <a:buChar char="Ø"/>
            </a:pPr>
            <a:r>
              <a:rPr lang="el-GR" sz="1500" b="1" dirty="0">
                <a:solidFill>
                  <a:prstClr val="black"/>
                </a:solidFill>
                <a:ea typeface="Times New Roman" panose="02020603050405020304" pitchFamily="18" charset="0"/>
                <a:cs typeface="Times New Roman" panose="02020603050405020304" pitchFamily="18" charset="0"/>
              </a:rPr>
              <a:t>Άγχος </a:t>
            </a:r>
          </a:p>
          <a:p>
            <a:pPr marL="715963" lvl="3" algn="just" fontAlgn="auto">
              <a:lnSpc>
                <a:spcPct val="100000"/>
              </a:lnSpc>
              <a:spcBef>
                <a:spcPts val="600"/>
              </a:spcBef>
              <a:spcAft>
                <a:spcPts val="0"/>
              </a:spcAft>
            </a:pPr>
            <a:r>
              <a:rPr lang="el-GR" sz="1500" dirty="0">
                <a:ea typeface="Times New Roman" panose="02020603050405020304" pitchFamily="18" charset="0"/>
              </a:rPr>
              <a:t>δ</a:t>
            </a:r>
            <a:r>
              <a:rPr lang="el-GR" sz="1500" dirty="0">
                <a:effectLst/>
                <a:latin typeface="Times New Roman" panose="02020603050405020304" pitchFamily="18" charset="0"/>
                <a:ea typeface="Times New Roman" panose="02020603050405020304" pitchFamily="18" charset="0"/>
              </a:rPr>
              <a:t>εν τους δημιούργησε άγχος σε κάποιο βαθμό ή με κάποιο τρόπο η χρήση του υλικού</a:t>
            </a:r>
          </a:p>
          <a:p>
            <a:pPr marL="715963" lvl="3" algn="just" fontAlgn="auto">
              <a:lnSpc>
                <a:spcPct val="100000"/>
              </a:lnSpc>
              <a:spcBef>
                <a:spcPts val="600"/>
              </a:spcBef>
              <a:spcAft>
                <a:spcPts val="0"/>
              </a:spcAft>
            </a:pPr>
            <a:r>
              <a:rPr lang="el-GR" sz="1500" dirty="0">
                <a:ea typeface="Times New Roman" panose="02020603050405020304" pitchFamily="18" charset="0"/>
              </a:rPr>
              <a:t>δ</a:t>
            </a:r>
            <a:r>
              <a:rPr lang="el-GR" sz="1500" dirty="0">
                <a:effectLst/>
                <a:latin typeface="Times New Roman" panose="02020603050405020304" pitchFamily="18" charset="0"/>
                <a:ea typeface="Times New Roman" panose="02020603050405020304" pitchFamily="18" charset="0"/>
              </a:rPr>
              <a:t>εν θεωρούν πως θα  δημιουργήσει  άγχος στους μαθητές  σε κάποιο βαθμό ή με κάποιο τρόπο η χρήση του υλικού</a:t>
            </a:r>
          </a:p>
          <a:p>
            <a:pPr marL="715963" lvl="3" algn="just" fontAlgn="auto">
              <a:lnSpc>
                <a:spcPct val="100000"/>
              </a:lnSpc>
              <a:spcBef>
                <a:spcPts val="600"/>
              </a:spcBef>
              <a:spcAft>
                <a:spcPts val="0"/>
              </a:spcAft>
            </a:pPr>
            <a:r>
              <a:rPr lang="el-GR" sz="1500" dirty="0">
                <a:solidFill>
                  <a:prstClr val="black"/>
                </a:solidFill>
                <a:ea typeface="Times New Roman" panose="02020603050405020304" pitchFamily="18" charset="0"/>
                <a:cs typeface="Times New Roman" panose="02020603050405020304" pitchFamily="18" charset="0"/>
              </a:rPr>
              <a:t>οι πληροφορίες είναι σαφής</a:t>
            </a:r>
            <a:endParaRPr lang="el-GR" sz="15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1500" dirty="0"/>
          </a:p>
          <a:p>
            <a:pPr marL="0" indent="0">
              <a:buNone/>
            </a:pPr>
            <a:endParaRPr lang="el-GR" sz="1500" dirty="0"/>
          </a:p>
        </p:txBody>
      </p:sp>
    </p:spTree>
    <p:extLst>
      <p:ext uri="{BB962C8B-B14F-4D97-AF65-F5344CB8AC3E}">
        <p14:creationId xmlns:p14="http://schemas.microsoft.com/office/powerpoint/2010/main" val="3325595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60719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16</a:t>
            </a:r>
            <a:r>
              <a:rPr lang="en-US" sz="3200" dirty="0"/>
              <a:t>/</a:t>
            </a:r>
            <a:r>
              <a:rPr lang="el-GR" sz="3200" dirty="0"/>
              <a:t>18</a:t>
            </a:r>
            <a:endParaRPr lang="el-GR" sz="3200" b="1" dirty="0"/>
          </a:p>
        </p:txBody>
      </p:sp>
      <p:grpSp>
        <p:nvGrpSpPr>
          <p:cNvPr id="3"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4" name="Ομάδα 10">
            <a:extLst>
              <a:ext uri="{FF2B5EF4-FFF2-40B4-BE49-F238E27FC236}">
                <a16:creationId xmlns:a16="http://schemas.microsoft.com/office/drawing/2014/main" id="{AF6FB738-CE7D-401A-A299-4A75409B3760}"/>
              </a:ext>
            </a:extLst>
          </p:cNvPr>
          <p:cNvGrpSpPr/>
          <p:nvPr/>
        </p:nvGrpSpPr>
        <p:grpSpPr>
          <a:xfrm>
            <a:off x="467544" y="1429312"/>
            <a:ext cx="2000264" cy="12144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611560" y="1692787"/>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395456" y="1505468"/>
            <a:ext cx="5560919" cy="330267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lnSpc>
                <a:spcPct val="100000"/>
              </a:lnSpc>
              <a:spcBef>
                <a:spcPts val="600"/>
              </a:spcBef>
              <a:spcAft>
                <a:spcPts val="0"/>
              </a:spcAft>
              <a:buNone/>
            </a:pPr>
            <a:r>
              <a:rPr lang="el-GR" sz="1500" b="1" dirty="0">
                <a:cs typeface="Times New Roman" panose="02020603050405020304" pitchFamily="18" charset="0"/>
              </a:rPr>
              <a:t>3</a:t>
            </a:r>
            <a:r>
              <a:rPr lang="el-GR" sz="1500" b="1" baseline="30000" dirty="0">
                <a:cs typeface="Times New Roman" panose="02020603050405020304" pitchFamily="18" charset="0"/>
              </a:rPr>
              <a:t>ο</a:t>
            </a:r>
            <a:r>
              <a:rPr lang="el-GR" sz="1500" b="1" dirty="0">
                <a:cs typeface="Times New Roman" panose="02020603050405020304" pitchFamily="18" charset="0"/>
              </a:rPr>
              <a:t>  Πρόθεση χρήσης του ΕΥ με τους μαθητές τους. </a:t>
            </a:r>
          </a:p>
          <a:p>
            <a:pPr lvl="1" algn="just">
              <a:lnSpc>
                <a:spcPct val="100000"/>
              </a:lnSpc>
              <a:spcBef>
                <a:spcPts val="600"/>
              </a:spcBef>
              <a:spcAft>
                <a:spcPts val="0"/>
              </a:spcAft>
            </a:pPr>
            <a:r>
              <a:rPr lang="el-GR" sz="1500" b="1" dirty="0">
                <a:cs typeface="Times New Roman" panose="02020603050405020304" pitchFamily="18" charset="0"/>
              </a:rPr>
              <a:t>Θα το χρησιμοποιούσαν; με τι στόχο και με ποιο τρόπο;</a:t>
            </a:r>
          </a:p>
          <a:p>
            <a:pPr lvl="2" algn="just">
              <a:lnSpc>
                <a:spcPct val="100000"/>
              </a:lnSpc>
              <a:spcBef>
                <a:spcPts val="600"/>
              </a:spcBef>
              <a:spcAft>
                <a:spcPts val="0"/>
              </a:spcAft>
            </a:pPr>
            <a:r>
              <a:rPr lang="el-GR" sz="1500" dirty="0">
                <a:cs typeface="Times New Roman" panose="02020603050405020304" pitchFamily="18" charset="0"/>
              </a:rPr>
              <a:t>ως εργαλείο για επανάληψη και εξάσκηση</a:t>
            </a:r>
          </a:p>
          <a:p>
            <a:pPr lvl="2" algn="just">
              <a:lnSpc>
                <a:spcPct val="100000"/>
              </a:lnSpc>
              <a:spcBef>
                <a:spcPts val="600"/>
              </a:spcBef>
              <a:spcAft>
                <a:spcPts val="0"/>
              </a:spcAft>
            </a:pPr>
            <a:r>
              <a:rPr lang="el-GR" sz="1500" dirty="0">
                <a:cs typeface="Times New Roman" panose="02020603050405020304" pitchFamily="18" charset="0"/>
              </a:rPr>
              <a:t>στη διάρκεια της διδασκαλίας</a:t>
            </a:r>
          </a:p>
          <a:p>
            <a:pPr lvl="2" algn="just">
              <a:lnSpc>
                <a:spcPct val="100000"/>
              </a:lnSpc>
              <a:spcBef>
                <a:spcPts val="600"/>
              </a:spcBef>
              <a:spcAft>
                <a:spcPts val="0"/>
              </a:spcAft>
            </a:pPr>
            <a:r>
              <a:rPr lang="el-GR" sz="1500" dirty="0">
                <a:cs typeface="Times New Roman" panose="02020603050405020304" pitchFamily="18" charset="0"/>
              </a:rPr>
              <a:t>για την εφαρμογή της μεθόδου της ανεστραμμένης τάξης</a:t>
            </a:r>
          </a:p>
          <a:p>
            <a:pPr marL="361950" lvl="1" algn="just" fontAlgn="auto">
              <a:lnSpc>
                <a:spcPct val="100000"/>
              </a:lnSpc>
              <a:spcBef>
                <a:spcPts val="600"/>
              </a:spcBef>
              <a:spcAft>
                <a:spcPts val="0"/>
              </a:spcAft>
              <a:buFont typeface="Wingdings" panose="05000000000000000000" pitchFamily="2" charset="2"/>
              <a:buChar char="Ø"/>
            </a:pPr>
            <a:r>
              <a:rPr lang="el-GR" sz="1500" b="1" dirty="0">
                <a:solidFill>
                  <a:prstClr val="black"/>
                </a:solidFill>
                <a:cs typeface="Times New Roman" panose="02020603050405020304" pitchFamily="18" charset="0"/>
              </a:rPr>
              <a:t> Εργαλεία:</a:t>
            </a:r>
          </a:p>
          <a:p>
            <a:pPr marL="514350" lvl="1" algn="just" fontAlgn="auto">
              <a:lnSpc>
                <a:spcPct val="100000"/>
              </a:lnSpc>
              <a:spcBef>
                <a:spcPts val="600"/>
              </a:spcBef>
              <a:spcAft>
                <a:spcPts val="0"/>
              </a:spcAft>
            </a:pPr>
            <a:r>
              <a:rPr lang="el-GR" sz="1500" b="1" dirty="0">
                <a:solidFill>
                  <a:prstClr val="black"/>
                </a:solidFill>
                <a:cs typeface="Times New Roman" panose="02020603050405020304" pitchFamily="18" charset="0"/>
              </a:rPr>
              <a:t>Ποιο/α από αυτά δεν γνωρίζετε/δεν έχετε χρησιμοποιήσει? </a:t>
            </a:r>
          </a:p>
          <a:p>
            <a:pPr marL="857250" lvl="2" algn="just" fontAlgn="auto">
              <a:lnSpc>
                <a:spcPct val="100000"/>
              </a:lnSpc>
              <a:spcBef>
                <a:spcPts val="600"/>
              </a:spcBef>
              <a:spcAft>
                <a:spcPts val="0"/>
              </a:spcAft>
            </a:pPr>
            <a:r>
              <a:rPr lang="el-GR" sz="1500" dirty="0">
                <a:solidFill>
                  <a:prstClr val="black"/>
                </a:solidFill>
                <a:cs typeface="Times New Roman" panose="02020603050405020304" pitchFamily="18" charset="0"/>
              </a:rPr>
              <a:t>Οι περισσότεροι εκπαιδευτικοί δεν γνωρίζουν τα </a:t>
            </a:r>
            <a:r>
              <a:rPr lang="el-GR" sz="1500" dirty="0" err="1">
                <a:solidFill>
                  <a:prstClr val="black"/>
                </a:solidFill>
                <a:cs typeface="Times New Roman" panose="02020603050405020304" pitchFamily="18" charset="0"/>
              </a:rPr>
              <a:t>Chamilo</a:t>
            </a:r>
            <a:r>
              <a:rPr lang="el-GR" sz="1500" dirty="0">
                <a:solidFill>
                  <a:prstClr val="black"/>
                </a:solidFill>
                <a:cs typeface="Times New Roman" panose="02020603050405020304" pitchFamily="18" charset="0"/>
              </a:rPr>
              <a:t> και </a:t>
            </a:r>
            <a:r>
              <a:rPr lang="el-GR" sz="1500" dirty="0" err="1">
                <a:solidFill>
                  <a:prstClr val="black"/>
                </a:solidFill>
                <a:cs typeface="Times New Roman" panose="02020603050405020304" pitchFamily="18" charset="0"/>
              </a:rPr>
              <a:t>Kdenlive</a:t>
            </a:r>
            <a:r>
              <a:rPr lang="el-GR" sz="1500" dirty="0">
                <a:solidFill>
                  <a:prstClr val="black"/>
                </a:solidFill>
                <a:cs typeface="Times New Roman" panose="02020603050405020304" pitchFamily="18" charset="0"/>
              </a:rPr>
              <a:t> (εννέα άτομα). Επτά δεν γνωρίζουν το </a:t>
            </a:r>
            <a:r>
              <a:rPr lang="el-GR" sz="1500" dirty="0" err="1">
                <a:solidFill>
                  <a:prstClr val="black"/>
                </a:solidFill>
                <a:cs typeface="Times New Roman" panose="02020603050405020304" pitchFamily="18" charset="0"/>
              </a:rPr>
              <a:t>Doodly</a:t>
            </a:r>
            <a:r>
              <a:rPr lang="el-GR" sz="1500" dirty="0">
                <a:solidFill>
                  <a:prstClr val="black"/>
                </a:solidFill>
                <a:cs typeface="Times New Roman" panose="02020603050405020304" pitchFamily="18" charset="0"/>
              </a:rPr>
              <a:t>, έξι το </a:t>
            </a:r>
            <a:r>
              <a:rPr lang="el-GR" sz="1500" dirty="0" err="1">
                <a:solidFill>
                  <a:prstClr val="black"/>
                </a:solidFill>
                <a:cs typeface="Times New Roman" panose="02020603050405020304" pitchFamily="18" charset="0"/>
              </a:rPr>
              <a:t>Removebg</a:t>
            </a:r>
            <a:endParaRPr lang="el-GR" sz="1500" b="1" dirty="0">
              <a:solidFill>
                <a:prstClr val="black"/>
              </a:solidFill>
              <a:cs typeface="Times New Roman" panose="02020603050405020304" pitchFamily="18" charset="0"/>
            </a:endParaRPr>
          </a:p>
        </p:txBody>
      </p:sp>
    </p:spTree>
    <p:extLst>
      <p:ext uri="{BB962C8B-B14F-4D97-AF65-F5344CB8AC3E}">
        <p14:creationId xmlns:p14="http://schemas.microsoft.com/office/powerpoint/2010/main" val="1474033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60719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17</a:t>
            </a:r>
            <a:r>
              <a:rPr lang="en-US" sz="3200" dirty="0"/>
              <a:t>/</a:t>
            </a:r>
            <a:r>
              <a:rPr lang="el-GR" sz="3200" dirty="0"/>
              <a:t>18</a:t>
            </a:r>
            <a:endParaRPr lang="el-GR" sz="3200" b="1" dirty="0"/>
          </a:p>
        </p:txBody>
      </p:sp>
      <p:grpSp>
        <p:nvGrpSpPr>
          <p:cNvPr id="3"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370897" y="1357304"/>
            <a:ext cx="5634842" cy="3429024"/>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180975" lvl="2" algn="just" fontAlgn="auto">
              <a:lnSpc>
                <a:spcPct val="100000"/>
              </a:lnSpc>
              <a:spcBef>
                <a:spcPts val="600"/>
              </a:spcBef>
              <a:spcAft>
                <a:spcPts val="0"/>
              </a:spcAft>
            </a:pPr>
            <a:r>
              <a:rPr lang="el-GR" sz="1400" b="1" dirty="0">
                <a:solidFill>
                  <a:prstClr val="black"/>
                </a:solidFill>
                <a:ea typeface="Times New Roman" panose="02020603050405020304" pitchFamily="18" charset="0"/>
                <a:cs typeface="Times New Roman" panose="02020603050405020304" pitchFamily="18" charset="0"/>
              </a:rPr>
              <a:t>Δουλεύοντας με το υλικό σας δημιουργήθηκε η επιθυμία να γνωρίσετε κάποιο από τα παραπάνω εργαλεία;</a:t>
            </a:r>
          </a:p>
          <a:p>
            <a:pPr marL="714375" lvl="2" algn="just" fontAlgn="auto">
              <a:lnSpc>
                <a:spcPct val="100000"/>
              </a:lnSpc>
              <a:spcBef>
                <a:spcPts val="600"/>
              </a:spcBef>
              <a:spcAft>
                <a:spcPts val="0"/>
              </a:spcAft>
            </a:pPr>
            <a:r>
              <a:rPr lang="el-GR" sz="1400" dirty="0">
                <a:solidFill>
                  <a:prstClr val="black"/>
                </a:solidFill>
                <a:cs typeface="Times New Roman" panose="02020603050405020304" pitchFamily="18" charset="0"/>
              </a:rPr>
              <a:t>Οι περισσότεροι εκπαιδευτικοί απαντούν θετικά</a:t>
            </a:r>
            <a:endParaRPr lang="el-GR" sz="1400" b="1" dirty="0">
              <a:ea typeface="Times New Roman" panose="02020603050405020304" pitchFamily="18" charset="0"/>
              <a:cs typeface="Times New Roman" panose="02020603050405020304" pitchFamily="18" charset="0"/>
            </a:endParaRPr>
          </a:p>
          <a:p>
            <a:pPr marL="180340" algn="just">
              <a:lnSpc>
                <a:spcPct val="100000"/>
              </a:lnSpc>
              <a:spcBef>
                <a:spcPts val="600"/>
              </a:spcBef>
              <a:spcAft>
                <a:spcPts val="0"/>
              </a:spcAft>
            </a:pPr>
            <a:r>
              <a:rPr lang="el-GR" sz="1400" b="1" dirty="0">
                <a:ea typeface="Times New Roman" panose="02020603050405020304" pitchFamily="18" charset="0"/>
                <a:cs typeface="Times New Roman" panose="02020603050405020304" pitchFamily="18" charset="0"/>
              </a:rPr>
              <a:t>Ποιο/α στοιχείο/α του εκπαιδευτικού υλικού θεωρείτε πως θα ενεργοποιήσουν τους μαθητές σας για αλληλεπίδραση με το υλικό και ποιο/α στοιχείο/α θεωρείτε πως είναι πιο αποτελεσματικό/α μαθησιακά;</a:t>
            </a:r>
            <a:endParaRPr lang="el-GR" sz="1400" dirty="0">
              <a:ea typeface="Times New Roman" panose="02020603050405020304" pitchFamily="18" charset="0"/>
              <a:cs typeface="Times New Roman" panose="02020603050405020304" pitchFamily="18" charset="0"/>
            </a:endParaRPr>
          </a:p>
          <a:p>
            <a:pPr lvl="2">
              <a:lnSpc>
                <a:spcPct val="100000"/>
              </a:lnSpc>
              <a:spcBef>
                <a:spcPts val="600"/>
              </a:spcBef>
              <a:spcAft>
                <a:spcPts val="0"/>
              </a:spcAft>
            </a:pPr>
            <a:r>
              <a:rPr lang="el-GR" sz="1400" dirty="0">
                <a:solidFill>
                  <a:srgbClr val="000000"/>
                </a:solidFill>
                <a:ea typeface="Times New Roman" panose="02020603050405020304" pitchFamily="18" charset="0"/>
                <a:cs typeface="Times New Roman" panose="02020603050405020304" pitchFamily="18" charset="0"/>
              </a:rPr>
              <a:t>Πέντε </a:t>
            </a:r>
            <a:r>
              <a:rPr lang="el-GR" sz="1400" dirty="0">
                <a:ea typeface="Times New Roman" panose="02020603050405020304" pitchFamily="18" charset="0"/>
                <a:cs typeface="Times New Roman" panose="02020603050405020304" pitchFamily="18" charset="0"/>
              </a:rPr>
              <a:t>εκπαιδευτικοί θεωρούν ως πιο αποτελεσματικά μαθησιακά τα </a:t>
            </a:r>
            <a:r>
              <a:rPr lang="el-GR" sz="1400" i="1" dirty="0">
                <a:ea typeface="Times New Roman" panose="02020603050405020304" pitchFamily="18" charset="0"/>
                <a:cs typeface="Times New Roman" panose="02020603050405020304" pitchFamily="18" charset="0"/>
              </a:rPr>
              <a:t>βίντεο</a:t>
            </a:r>
            <a:r>
              <a:rPr lang="el-GR" sz="1400" dirty="0">
                <a:ea typeface="Times New Roman" panose="02020603050405020304" pitchFamily="18" charset="0"/>
                <a:cs typeface="Times New Roman" panose="02020603050405020304" pitchFamily="18" charset="0"/>
              </a:rPr>
              <a:t> και τις </a:t>
            </a:r>
            <a:r>
              <a:rPr lang="el-GR" sz="1400" i="1" dirty="0">
                <a:ea typeface="Times New Roman" panose="02020603050405020304" pitchFamily="18" charset="0"/>
                <a:cs typeface="Times New Roman" panose="02020603050405020304" pitchFamily="18" charset="0"/>
              </a:rPr>
              <a:t>ασκήσεις</a:t>
            </a:r>
            <a:r>
              <a:rPr lang="el-GR" sz="1400" dirty="0">
                <a:ea typeface="Times New Roman" panose="02020603050405020304" pitchFamily="18" charset="0"/>
                <a:cs typeface="Times New Roman" panose="02020603050405020304" pitchFamily="18" charset="0"/>
              </a:rPr>
              <a:t>, οι υπόλοιποι </a:t>
            </a:r>
            <a:r>
              <a:rPr lang="el-GR" sz="1400" dirty="0">
                <a:cs typeface="Times New Roman" panose="02020603050405020304" pitchFamily="18" charset="0"/>
              </a:rPr>
              <a:t>θεωρούν τα </a:t>
            </a:r>
            <a:r>
              <a:rPr lang="en-US" sz="1400" i="1" dirty="0">
                <a:cs typeface="Times New Roman" panose="02020603050405020304" pitchFamily="18" charset="0"/>
              </a:rPr>
              <a:t>quiz</a:t>
            </a:r>
            <a:r>
              <a:rPr lang="en-US" sz="1400" dirty="0">
                <a:cs typeface="Times New Roman" panose="02020603050405020304" pitchFamily="18" charset="0"/>
              </a:rPr>
              <a:t> </a:t>
            </a:r>
            <a:r>
              <a:rPr lang="el-GR" sz="1400" dirty="0">
                <a:cs typeface="Times New Roman" panose="02020603050405020304" pitchFamily="18" charset="0"/>
              </a:rPr>
              <a:t>και τις </a:t>
            </a:r>
            <a:r>
              <a:rPr lang="el-GR" sz="1400" i="1" dirty="0">
                <a:cs typeface="Times New Roman" panose="02020603050405020304" pitchFamily="18" charset="0"/>
              </a:rPr>
              <a:t>δραστηριότητες</a:t>
            </a:r>
            <a:r>
              <a:rPr lang="el-GR" sz="1400" dirty="0">
                <a:cs typeface="Times New Roman" panose="02020603050405020304" pitchFamily="18" charset="0"/>
              </a:rPr>
              <a:t> </a:t>
            </a:r>
          </a:p>
          <a:p>
            <a:pPr>
              <a:lnSpc>
                <a:spcPct val="100000"/>
              </a:lnSpc>
              <a:spcBef>
                <a:spcPts val="600"/>
              </a:spcBef>
              <a:spcAft>
                <a:spcPts val="0"/>
              </a:spcAft>
            </a:pPr>
            <a:r>
              <a:rPr lang="el-GR" sz="1400" b="1" dirty="0">
                <a:ea typeface="Times New Roman" panose="02020603050405020304" pitchFamily="18" charset="0"/>
                <a:cs typeface="Times New Roman" panose="02020603050405020304" pitchFamily="18" charset="0"/>
              </a:rPr>
              <a:t> Θα δημιουργούσατε εκπαιδευτικό υλικό όπως αυτό για τους μαθητές σας;</a:t>
            </a:r>
          </a:p>
          <a:p>
            <a:pPr lvl="2">
              <a:lnSpc>
                <a:spcPct val="100000"/>
              </a:lnSpc>
              <a:spcBef>
                <a:spcPts val="600"/>
              </a:spcBef>
              <a:spcAft>
                <a:spcPts val="0"/>
              </a:spcAft>
            </a:pPr>
            <a:r>
              <a:rPr lang="el-GR" sz="1400" dirty="0">
                <a:ea typeface="Times New Roman" panose="02020603050405020304" pitchFamily="18" charset="0"/>
                <a:cs typeface="Times New Roman" panose="02020603050405020304" pitchFamily="18" charset="0"/>
              </a:rPr>
              <a:t>Εννέα εκπαιδευτικοί απαντούν θετικά στην ερώτηση θεωρώντας το πολύ ενδιαφέρον τόσο για τους ίδιους όσο και για τους μαθητές</a:t>
            </a:r>
            <a:endParaRPr lang="el-GR" sz="1400" dirty="0">
              <a:cs typeface="Times New Roman" panose="02020603050405020304" pitchFamily="18" charset="0"/>
            </a:endParaRPr>
          </a:p>
        </p:txBody>
      </p:sp>
      <p:grpSp>
        <p:nvGrpSpPr>
          <p:cNvPr id="11" name="Ομάδα 10">
            <a:extLst>
              <a:ext uri="{FF2B5EF4-FFF2-40B4-BE49-F238E27FC236}">
                <a16:creationId xmlns:a16="http://schemas.microsoft.com/office/drawing/2014/main" id="{F75AC5F4-1F5D-41AF-BA52-5029C5FAE0EC}"/>
              </a:ext>
            </a:extLst>
          </p:cNvPr>
          <p:cNvGrpSpPr/>
          <p:nvPr/>
        </p:nvGrpSpPr>
        <p:grpSpPr>
          <a:xfrm>
            <a:off x="467544" y="1431352"/>
            <a:ext cx="2000264" cy="1214446"/>
            <a:chOff x="1771704" y="-26383"/>
            <a:chExt cx="2016224" cy="1904029"/>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F9A041F1-F7B8-4C23-8831-EEA556D43FE0}"/>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Διάγραμμα ροής: Εναλλακτική διεργασία 4">
              <a:extLst>
                <a:ext uri="{FF2B5EF4-FFF2-40B4-BE49-F238E27FC236}">
                  <a16:creationId xmlns:a16="http://schemas.microsoft.com/office/drawing/2014/main" id="{57B63184-A8F2-4E4C-B50C-0835D997D871}"/>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8" name="Ορθογώνιο 17">
            <a:extLst>
              <a:ext uri="{FF2B5EF4-FFF2-40B4-BE49-F238E27FC236}">
                <a16:creationId xmlns:a16="http://schemas.microsoft.com/office/drawing/2014/main" id="{C28F16CE-5DF0-4ED9-8211-5534A1E8E135}"/>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Tree>
    <p:extLst>
      <p:ext uri="{BB962C8B-B14F-4D97-AF65-F5344CB8AC3E}">
        <p14:creationId xmlns:p14="http://schemas.microsoft.com/office/powerpoint/2010/main" val="639181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60719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7. Αποτίμηση Εκπαιδευτικού Υλικού</a:t>
            </a:r>
            <a:r>
              <a:rPr lang="en-US" sz="3200" dirty="0"/>
              <a:t> </a:t>
            </a:r>
            <a:r>
              <a:rPr lang="el-GR" sz="3200" dirty="0"/>
              <a:t>18</a:t>
            </a:r>
            <a:r>
              <a:rPr lang="en-US" sz="3200" dirty="0"/>
              <a:t>/</a:t>
            </a:r>
            <a:r>
              <a:rPr lang="el-GR" sz="3200" dirty="0"/>
              <a:t>18</a:t>
            </a:r>
            <a:endParaRPr lang="el-GR" sz="3200" b="1" dirty="0"/>
          </a:p>
        </p:txBody>
      </p:sp>
      <p:grpSp>
        <p:nvGrpSpPr>
          <p:cNvPr id="3"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Αποτελέσματα – Κύρια ευρήματα</a:t>
              </a:r>
              <a:endParaRPr lang="en-GB" sz="2100" b="1" kern="1200" dirty="0">
                <a:solidFill>
                  <a:schemeClr val="bg1"/>
                </a:solidFill>
                <a:effectLst>
                  <a:outerShdw blurRad="38100" dist="38100" dir="2700000" algn="tl">
                    <a:srgbClr val="000000">
                      <a:alpha val="43137"/>
                    </a:srgbClr>
                  </a:outerShdw>
                </a:effectLst>
              </a:endParaRPr>
            </a:p>
          </p:txBody>
        </p:sp>
      </p:gr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396100" y="1357304"/>
            <a:ext cx="5560276" cy="3571900"/>
          </a:xfrm>
        </p:spPr>
        <p:txBody>
          <a:bodyPr>
            <a:normAutofit fontScale="40000" lnSpcReduction="2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1" algn="just">
              <a:buNone/>
            </a:pPr>
            <a:r>
              <a:rPr lang="el-GR" sz="5500" b="1" dirty="0"/>
              <a:t>Προτάσεις</a:t>
            </a:r>
          </a:p>
          <a:p>
            <a:pPr lvl="2" algn="just"/>
            <a:r>
              <a:rPr lang="el-GR" sz="4800" dirty="0"/>
              <a:t>ανάγκη διαβάθμισης του υλικού και των δραστηριοτήτων</a:t>
            </a:r>
          </a:p>
          <a:p>
            <a:pPr lvl="2" algn="just"/>
            <a:r>
              <a:rPr lang="el-GR" sz="4800" dirty="0"/>
              <a:t>προσθήκη συνδέσμων για εύκολη μετάβαση μεταξύ ενοτήτων</a:t>
            </a:r>
          </a:p>
          <a:p>
            <a:pPr lvl="2" algn="just"/>
            <a:r>
              <a:rPr lang="el-GR" sz="4800" dirty="0"/>
              <a:t>εγγραφή στην πλατφόρμα απαραίτητη για την εμφάνιση του σωστού ποσοστού ολοκλήρωσης</a:t>
            </a:r>
            <a:endParaRPr lang="el-GR" sz="4800" b="1" dirty="0"/>
          </a:p>
          <a:p>
            <a:pPr lvl="2" algn="just"/>
            <a:r>
              <a:rPr lang="el-GR" sz="4800" dirty="0"/>
              <a:t>δημιουργία ελληνόφωνου βίντεο </a:t>
            </a:r>
          </a:p>
          <a:p>
            <a:pPr lvl="2" algn="just"/>
            <a:r>
              <a:rPr lang="el-GR" sz="4800" dirty="0"/>
              <a:t>καλύτερη καθοδήγηση για τα παιχνίδια</a:t>
            </a:r>
            <a:endParaRPr lang="el-GR" sz="4800" b="1" dirty="0"/>
          </a:p>
          <a:p>
            <a:pPr lvl="1" algn="just"/>
            <a:endParaRPr lang="el-GR" sz="1400" b="1" dirty="0"/>
          </a:p>
          <a:p>
            <a:pPr algn="just"/>
            <a:endParaRPr lang="el-GR" sz="1200" b="1" dirty="0">
              <a:solidFill>
                <a:srgbClr val="FF0000"/>
              </a:solidFill>
              <a:latin typeface="Times New Roman" panose="02020603050405020304" pitchFamily="18" charset="0"/>
              <a:cs typeface="Times New Roman" panose="02020603050405020304" pitchFamily="18" charset="0"/>
            </a:endParaRPr>
          </a:p>
          <a:p>
            <a:pPr marL="0" indent="0">
              <a:buNone/>
            </a:pPr>
            <a:endParaRPr lang="el-GR" sz="5400" dirty="0"/>
          </a:p>
          <a:p>
            <a:pPr marL="0" indent="0">
              <a:buNone/>
            </a:pPr>
            <a:endParaRPr lang="el-GR" dirty="0"/>
          </a:p>
        </p:txBody>
      </p:sp>
      <p:grpSp>
        <p:nvGrpSpPr>
          <p:cNvPr id="11" name="Ομάδα 10">
            <a:extLst>
              <a:ext uri="{FF2B5EF4-FFF2-40B4-BE49-F238E27FC236}">
                <a16:creationId xmlns:a16="http://schemas.microsoft.com/office/drawing/2014/main" id="{9CE9083F-C564-4E3D-8CEE-0EAE5664DEB7}"/>
              </a:ext>
            </a:extLst>
          </p:cNvPr>
          <p:cNvGrpSpPr/>
          <p:nvPr/>
        </p:nvGrpSpPr>
        <p:grpSpPr>
          <a:xfrm>
            <a:off x="467544" y="1431352"/>
            <a:ext cx="2000264" cy="1214446"/>
            <a:chOff x="1771704" y="-26383"/>
            <a:chExt cx="2016224" cy="1904029"/>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457CED82-300A-4F3C-B986-5A88744E37E4}"/>
                </a:ext>
              </a:extLst>
            </p:cNvPr>
            <p:cNvSpPr/>
            <p:nvPr/>
          </p:nvSpPr>
          <p:spPr>
            <a:xfrm rot="16200000">
              <a:off x="1884442" y="31274"/>
              <a:ext cx="1837075" cy="1774526"/>
            </a:xfrm>
            <a:prstGeom prst="flowChartAlternateProcess">
              <a:avLst/>
            </a:prstGeom>
            <a:solidFill>
              <a:schemeClr val="accent6">
                <a:lumMod val="75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Διάγραμμα ροής: Εναλλακτική διεργασία 4">
              <a:extLst>
                <a:ext uri="{FF2B5EF4-FFF2-40B4-BE49-F238E27FC236}">
                  <a16:creationId xmlns:a16="http://schemas.microsoft.com/office/drawing/2014/main" id="{78D0673C-A65F-4E65-A662-42A5BB7611AA}"/>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8" name="Ορθογώνιο 17">
            <a:extLst>
              <a:ext uri="{FF2B5EF4-FFF2-40B4-BE49-F238E27FC236}">
                <a16:creationId xmlns:a16="http://schemas.microsoft.com/office/drawing/2014/main" id="{992179BB-5D1E-45B4-B889-20218996F2F6}"/>
              </a:ext>
            </a:extLst>
          </p:cNvPr>
          <p:cNvSpPr/>
          <p:nvPr/>
        </p:nvSpPr>
        <p:spPr>
          <a:xfrm>
            <a:off x="610285" y="1693898"/>
            <a:ext cx="1643074" cy="5909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600075">
              <a:lnSpc>
                <a:spcPct val="90000"/>
              </a:lnSpc>
              <a:spcAft>
                <a:spcPct val="35000"/>
              </a:spcAft>
            </a:pP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2</a:t>
            </a:r>
            <a:r>
              <a:rPr lang="el-GR" sz="1800" b="1" baseline="30000" dirty="0">
                <a:solidFill>
                  <a:schemeClr val="bg1"/>
                </a:solidFill>
                <a:effectLst>
                  <a:outerShdw blurRad="38100" dist="38100" dir="2700000" algn="tl">
                    <a:srgbClr val="000000">
                      <a:alpha val="43137"/>
                    </a:srgbClr>
                  </a:outerShdw>
                </a:effectLst>
                <a:cs typeface="Times New Roman" panose="02020603050405020304" pitchFamily="18" charset="0"/>
              </a:rPr>
              <a:t>η</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φάση Έρευνας ΕΥ </a:t>
            </a:r>
          </a:p>
        </p:txBody>
      </p:sp>
    </p:spTree>
    <p:extLst>
      <p:ext uri="{BB962C8B-B14F-4D97-AF65-F5344CB8AC3E}">
        <p14:creationId xmlns:p14="http://schemas.microsoft.com/office/powerpoint/2010/main" val="2612266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357172"/>
            <a:ext cx="7072362" cy="574924"/>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2. Συνεισφορά της διπλωματικής</a:t>
            </a:r>
            <a:endParaRPr lang="el-GR" sz="3200" b="1" dirty="0"/>
          </a:p>
        </p:txBody>
      </p:sp>
      <p:graphicFrame>
        <p:nvGraphicFramePr>
          <p:cNvPr id="5" name="4 - Διάγραμμα">
            <a:extLst>
              <a:ext uri="{FF2B5EF4-FFF2-40B4-BE49-F238E27FC236}">
                <a16:creationId xmlns:a16="http://schemas.microsoft.com/office/drawing/2014/main" id="{8256F00B-6830-43FF-B92F-091B6D062A93}"/>
              </a:ext>
            </a:extLst>
          </p:cNvPr>
          <p:cNvGraphicFramePr/>
          <p:nvPr>
            <p:extLst>
              <p:ext uri="{D42A27DB-BD31-4B8C-83A1-F6EECF244321}">
                <p14:modId xmlns:p14="http://schemas.microsoft.com/office/powerpoint/2010/main" val="236313970"/>
              </p:ext>
            </p:extLst>
          </p:nvPr>
        </p:nvGraphicFramePr>
        <p:xfrm>
          <a:off x="1428728" y="928676"/>
          <a:ext cx="7143800" cy="1377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F60E4536-C451-4E49-8504-A09400BA7F0B}"/>
              </a:ext>
            </a:extLst>
          </p:cNvPr>
          <p:cNvSpPr/>
          <p:nvPr/>
        </p:nvSpPr>
        <p:spPr>
          <a:xfrm>
            <a:off x="2857500" y="1983129"/>
            <a:ext cx="3429000" cy="346249"/>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a:endParaRPr lang="en-GB" sz="1800" dirty="0">
              <a:effectLst>
                <a:outerShdw blurRad="38100" dist="38100" dir="2700000" algn="tl">
                  <a:srgbClr val="000000">
                    <a:alpha val="43137"/>
                  </a:srgbClr>
                </a:outerShdw>
              </a:effectLst>
              <a:cs typeface="Times New Roman" panose="02020603050405020304" pitchFamily="18" charset="0"/>
            </a:endParaRPr>
          </a:p>
        </p:txBody>
      </p:sp>
      <p:sp>
        <p:nvSpPr>
          <p:cNvPr id="11" name="Διάγραμμα ροής: Εναλλακτική διεργασία 10">
            <a:extLst>
              <a:ext uri="{FF2B5EF4-FFF2-40B4-BE49-F238E27FC236}">
                <a16:creationId xmlns:a16="http://schemas.microsoft.com/office/drawing/2014/main" id="{1E52CD87-D4A4-4699-B4B1-E99C295AA124}"/>
              </a:ext>
            </a:extLst>
          </p:cNvPr>
          <p:cNvSpPr/>
          <p:nvPr/>
        </p:nvSpPr>
        <p:spPr>
          <a:xfrm rot="16200000">
            <a:off x="4643439" y="-714399"/>
            <a:ext cx="785817" cy="7215240"/>
          </a:xfrm>
          <a:prstGeom prst="flowChartAlternateProcess">
            <a:avLst/>
          </a:prstGeom>
          <a:solidFill>
            <a:schemeClr val="accent5">
              <a:lumMod val="40000"/>
              <a:lumOff val="6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Ορθογώνιο 12">
            <a:extLst>
              <a:ext uri="{FF2B5EF4-FFF2-40B4-BE49-F238E27FC236}">
                <a16:creationId xmlns:a16="http://schemas.microsoft.com/office/drawing/2014/main" id="{949C8D83-C89A-43D4-ABDA-84DCF3BD19D3}"/>
              </a:ext>
            </a:extLst>
          </p:cNvPr>
          <p:cNvSpPr/>
          <p:nvPr/>
        </p:nvSpPr>
        <p:spPr>
          <a:xfrm>
            <a:off x="1785918" y="2500313"/>
            <a:ext cx="6513784" cy="6463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b="1" dirty="0"/>
              <a:t>Καλές πρακτικές για μια ολοκληρωμένη παρέμβαση συμπληρωματικής σχολικής </a:t>
            </a:r>
            <a:r>
              <a:rPr lang="el-GR" b="1" dirty="0" err="1"/>
              <a:t>εξΑΕ</a:t>
            </a:r>
            <a:r>
              <a:rPr lang="el-GR" b="1" dirty="0"/>
              <a:t>, σε μαθητές  Γυμνασίου</a:t>
            </a:r>
          </a:p>
        </p:txBody>
      </p:sp>
      <p:sp>
        <p:nvSpPr>
          <p:cNvPr id="15" name="Διάγραμμα ροής: Εναλλακτική διεργασία 14">
            <a:extLst>
              <a:ext uri="{FF2B5EF4-FFF2-40B4-BE49-F238E27FC236}">
                <a16:creationId xmlns:a16="http://schemas.microsoft.com/office/drawing/2014/main" id="{3A3B9BC7-AD6E-4B28-8AF7-E467B2C39EBB}"/>
              </a:ext>
            </a:extLst>
          </p:cNvPr>
          <p:cNvSpPr/>
          <p:nvPr/>
        </p:nvSpPr>
        <p:spPr>
          <a:xfrm rot="16200000">
            <a:off x="4395700" y="395180"/>
            <a:ext cx="1281302" cy="7215241"/>
          </a:xfrm>
          <a:prstGeom prst="flowChartAlternateProcess">
            <a:avLst/>
          </a:prstGeom>
          <a:solidFill>
            <a:schemeClr val="accent6">
              <a:lumMod val="40000"/>
              <a:lumOff val="6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Ορθογώνιο 16">
            <a:extLst>
              <a:ext uri="{FF2B5EF4-FFF2-40B4-BE49-F238E27FC236}">
                <a16:creationId xmlns:a16="http://schemas.microsoft.com/office/drawing/2014/main" id="{1BAF33C4-2A96-4D3C-A472-8D0AD7D05589}"/>
              </a:ext>
            </a:extLst>
          </p:cNvPr>
          <p:cNvSpPr/>
          <p:nvPr/>
        </p:nvSpPr>
        <p:spPr>
          <a:xfrm>
            <a:off x="1857356" y="3380438"/>
            <a:ext cx="6367486" cy="1477328"/>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b="1" dirty="0">
                <a:cs typeface="Times New Roman" panose="02020603050405020304" pitchFamily="18" charset="0"/>
              </a:rPr>
              <a:t>Εμπλουτισμός  της ερευνητικής  βιβλιογραφίας για το ΕΥ στα </a:t>
            </a:r>
            <a:r>
              <a:rPr lang="en-US" b="1" dirty="0">
                <a:cs typeface="Times New Roman" panose="02020603050405020304" pitchFamily="18" charset="0"/>
              </a:rPr>
              <a:t>e-Learning</a:t>
            </a:r>
            <a:r>
              <a:rPr lang="el-GR" b="1" dirty="0">
                <a:cs typeface="Times New Roman" panose="02020603050405020304" pitchFamily="18" charset="0"/>
              </a:rPr>
              <a:t> περιβάλλοντα</a:t>
            </a:r>
          </a:p>
          <a:p>
            <a:pPr algn="ctr"/>
            <a:r>
              <a:rPr lang="el-GR" b="1" dirty="0">
                <a:cs typeface="Times New Roman" panose="02020603050405020304" pitchFamily="18" charset="0"/>
              </a:rPr>
              <a:t> </a:t>
            </a:r>
            <a:r>
              <a:rPr lang="el-GR" b="1" dirty="0">
                <a:ea typeface="Times New Roman" panose="02020603050405020304" pitchFamily="18" charset="0"/>
              </a:rPr>
              <a:t>Ανάδειξη ενδιαφερόντων πεδίων που θα μπορούσαν να αποτελέσουν αντικείμενα μελέτης</a:t>
            </a:r>
            <a:endParaRPr lang="el-GR" b="1" dirty="0"/>
          </a:p>
          <a:p>
            <a:pPr lvl="0" algn="ctr"/>
            <a:endParaRPr lang="el-GR" b="1" dirty="0">
              <a:cs typeface="Times New Roman" panose="02020603050405020304" pitchFamily="18" charset="0"/>
            </a:endParaRPr>
          </a:p>
        </p:txBody>
      </p:sp>
      <p:pic>
        <p:nvPicPr>
          <p:cNvPr id="4" name="Εικόνα 3">
            <a:extLst>
              <a:ext uri="{FF2B5EF4-FFF2-40B4-BE49-F238E27FC236}">
                <a16:creationId xmlns:a16="http://schemas.microsoft.com/office/drawing/2014/main" id="{F0CE66AE-A6E2-48D5-B468-7AA3E920BB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86050" y="1571618"/>
            <a:ext cx="714381" cy="628399"/>
          </a:xfrm>
          <a:prstGeom prst="rect">
            <a:avLst/>
          </a:prstGeom>
        </p:spPr>
      </p:pic>
      <p:pic>
        <p:nvPicPr>
          <p:cNvPr id="7" name="Εικόνα 6">
            <a:extLst>
              <a:ext uri="{FF2B5EF4-FFF2-40B4-BE49-F238E27FC236}">
                <a16:creationId xmlns:a16="http://schemas.microsoft.com/office/drawing/2014/main" id="{B62DCB50-7FA8-4C85-9235-DC64BD44BC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9388" y="1571618"/>
            <a:ext cx="714380" cy="589669"/>
          </a:xfrm>
          <a:prstGeom prst="rect">
            <a:avLst/>
          </a:prstGeom>
        </p:spPr>
      </p:pic>
    </p:spTree>
    <p:extLst>
      <p:ext uri="{BB962C8B-B14F-4D97-AF65-F5344CB8AC3E}">
        <p14:creationId xmlns:p14="http://schemas.microsoft.com/office/powerpoint/2010/main" val="279099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428610"/>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1</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1707356" y="1393559"/>
            <a:ext cx="5915025" cy="3178456"/>
          </a:xfrm>
        </p:spPr>
        <p:txBody>
          <a:bodyPr>
            <a:normAutofit fontScale="40000" lnSpcReduction="2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just"/>
            <a:r>
              <a:rPr lang="el-GR" sz="3800" dirty="0">
                <a:latin typeface="Times New Roman" panose="02020603050405020304" pitchFamily="18" charset="0"/>
                <a:cs typeface="Times New Roman" panose="02020603050405020304" pitchFamily="18" charset="0"/>
              </a:rPr>
              <a:t>Σχεδιάστηκε και υλοποιήθηκε ένα </a:t>
            </a:r>
            <a:r>
              <a:rPr lang="el-GR" sz="3800" b="1" dirty="0">
                <a:solidFill>
                  <a:srgbClr val="931B1B"/>
                </a:solidFill>
                <a:latin typeface="Times New Roman" panose="02020603050405020304" pitchFamily="18" charset="0"/>
                <a:cs typeface="Times New Roman" panose="02020603050405020304" pitchFamily="18" charset="0"/>
              </a:rPr>
              <a:t>πολυμεσικό περιβάλλον μάθησης</a:t>
            </a:r>
            <a:r>
              <a:rPr lang="el-GR" sz="3800" b="1" dirty="0">
                <a:latin typeface="Times New Roman" panose="02020603050405020304" pitchFamily="18" charset="0"/>
                <a:cs typeface="Times New Roman" panose="02020603050405020304" pitchFamily="18" charset="0"/>
              </a:rPr>
              <a:t>, </a:t>
            </a:r>
            <a:r>
              <a:rPr lang="el-GR" sz="3800" dirty="0">
                <a:latin typeface="Times New Roman" panose="02020603050405020304" pitchFamily="18" charset="0"/>
                <a:cs typeface="Times New Roman" panose="02020603050405020304" pitchFamily="18" charset="0"/>
              </a:rPr>
              <a:t>για τη διδασκαλία της Πληροφορικής που αφορά την Αλγοριθμική και την εισαγωγή στον Προγραμματισμό ενσωματώνοντας πολλαπλούς τρόπους </a:t>
            </a:r>
            <a:r>
              <a:rPr lang="el-GR" sz="3800" b="1" dirty="0">
                <a:solidFill>
                  <a:srgbClr val="931B1B"/>
                </a:solidFill>
                <a:latin typeface="Times New Roman" panose="02020603050405020304" pitchFamily="18" charset="0"/>
                <a:cs typeface="Times New Roman" panose="02020603050405020304" pitchFamily="18" charset="0"/>
              </a:rPr>
              <a:t>παρουσίασης των πληροφοριών</a:t>
            </a:r>
            <a:r>
              <a:rPr lang="el-GR" sz="3800" b="1" dirty="0">
                <a:latin typeface="Times New Roman" panose="02020603050405020304" pitchFamily="18" charset="0"/>
                <a:cs typeface="Times New Roman" panose="02020603050405020304" pitchFamily="18" charset="0"/>
              </a:rPr>
              <a:t>, </a:t>
            </a:r>
            <a:r>
              <a:rPr lang="el-GR" sz="3800" dirty="0">
                <a:latin typeface="Times New Roman" panose="02020603050405020304" pitchFamily="18" charset="0"/>
                <a:cs typeface="Times New Roman" panose="02020603050405020304" pitchFamily="18" charset="0"/>
              </a:rPr>
              <a:t>παρέχοντας</a:t>
            </a:r>
            <a:r>
              <a:rPr lang="el-GR" sz="3800" b="1" dirty="0">
                <a:latin typeface="Times New Roman" panose="02020603050405020304" pitchFamily="18" charset="0"/>
                <a:cs typeface="Times New Roman" panose="02020603050405020304" pitchFamily="18" charset="0"/>
              </a:rPr>
              <a:t> </a:t>
            </a:r>
            <a:r>
              <a:rPr lang="el-GR" sz="3800" b="1" dirty="0">
                <a:solidFill>
                  <a:srgbClr val="931B1B"/>
                </a:solidFill>
                <a:latin typeface="Times New Roman" panose="02020603050405020304" pitchFamily="18" charset="0"/>
                <a:cs typeface="Times New Roman" panose="02020603050405020304" pitchFamily="18" charset="0"/>
              </a:rPr>
              <a:t>συνδυαστικές αναπαραστάσεις</a:t>
            </a:r>
            <a:r>
              <a:rPr lang="el-GR" sz="3800" b="1" dirty="0">
                <a:latin typeface="Times New Roman" panose="02020603050405020304" pitchFamily="18" charset="0"/>
                <a:cs typeface="Times New Roman" panose="02020603050405020304" pitchFamily="18" charset="0"/>
              </a:rPr>
              <a:t>, </a:t>
            </a:r>
            <a:r>
              <a:rPr lang="el-GR" sz="3800" dirty="0">
                <a:latin typeface="Times New Roman" panose="02020603050405020304" pitchFamily="18" charset="0"/>
                <a:cs typeface="Times New Roman" panose="02020603050405020304" pitchFamily="18" charset="0"/>
              </a:rPr>
              <a:t>εικονικές και λεκτικές</a:t>
            </a:r>
          </a:p>
          <a:p>
            <a:pPr algn="just"/>
            <a:r>
              <a:rPr lang="el-GR" sz="3800" dirty="0">
                <a:latin typeface="Times New Roman" panose="02020603050405020304" pitchFamily="18" charset="0"/>
                <a:cs typeface="Times New Roman" panose="02020603050405020304" pitchFamily="18" charset="0"/>
              </a:rPr>
              <a:t>Ένα</a:t>
            </a:r>
            <a:r>
              <a:rPr lang="el-GR" sz="3800" b="1" dirty="0">
                <a:latin typeface="Times New Roman" panose="02020603050405020304" pitchFamily="18" charset="0"/>
                <a:cs typeface="Times New Roman" panose="02020603050405020304" pitchFamily="18" charset="0"/>
              </a:rPr>
              <a:t> </a:t>
            </a:r>
            <a:r>
              <a:rPr lang="el-GR" sz="3800" b="1" dirty="0">
                <a:solidFill>
                  <a:schemeClr val="accent4">
                    <a:lumMod val="75000"/>
                  </a:schemeClr>
                </a:solidFill>
                <a:latin typeface="Times New Roman" panose="02020603050405020304" pitchFamily="18" charset="0"/>
                <a:cs typeface="Times New Roman" panose="02020603050405020304" pitchFamily="18" charset="0"/>
              </a:rPr>
              <a:t>ηλεκτρονικό περιβάλλον μάθησης </a:t>
            </a:r>
            <a:r>
              <a:rPr lang="el-GR" sz="3800" dirty="0">
                <a:latin typeface="Times New Roman" panose="02020603050405020304" pitchFamily="18" charset="0"/>
                <a:cs typeface="Times New Roman" panose="02020603050405020304" pitchFamily="18" charset="0"/>
              </a:rPr>
              <a:t>είναι απαραίτητο να συνδυάζει στοιχεία από όλες τις </a:t>
            </a:r>
            <a:r>
              <a:rPr lang="el-GR" sz="3800" b="1" dirty="0">
                <a:solidFill>
                  <a:schemeClr val="accent4">
                    <a:lumMod val="75000"/>
                  </a:schemeClr>
                </a:solidFill>
                <a:latin typeface="Times New Roman" panose="02020603050405020304" pitchFamily="18" charset="0"/>
                <a:cs typeface="Times New Roman" panose="02020603050405020304" pitchFamily="18" charset="0"/>
              </a:rPr>
              <a:t>παιδαγωγικές θεωρίες</a:t>
            </a:r>
            <a:r>
              <a:rPr lang="el-GR" sz="3800" b="1" dirty="0">
                <a:latin typeface="Times New Roman" panose="02020603050405020304" pitchFamily="18" charset="0"/>
                <a:cs typeface="Times New Roman" panose="02020603050405020304" pitchFamily="18" charset="0"/>
              </a:rPr>
              <a:t>, </a:t>
            </a:r>
            <a:r>
              <a:rPr lang="el-GR" sz="3800" dirty="0">
                <a:latin typeface="Times New Roman" panose="02020603050405020304" pitchFamily="18" charset="0"/>
                <a:cs typeface="Times New Roman" panose="02020603050405020304" pitchFamily="18" charset="0"/>
              </a:rPr>
              <a:t>χρησιμοποιώντας</a:t>
            </a:r>
            <a:r>
              <a:rPr lang="el-GR" sz="3800" b="1" dirty="0">
                <a:latin typeface="Times New Roman" panose="02020603050405020304" pitchFamily="18" charset="0"/>
                <a:cs typeface="Times New Roman" panose="02020603050405020304" pitchFamily="18" charset="0"/>
              </a:rPr>
              <a:t> </a:t>
            </a:r>
            <a:r>
              <a:rPr lang="el-GR" sz="3800" b="1" dirty="0">
                <a:solidFill>
                  <a:schemeClr val="accent4">
                    <a:lumMod val="75000"/>
                  </a:schemeClr>
                </a:solidFill>
                <a:latin typeface="Times New Roman" panose="02020603050405020304" pitchFamily="18" charset="0"/>
                <a:cs typeface="Times New Roman" panose="02020603050405020304" pitchFamily="18" charset="0"/>
              </a:rPr>
              <a:t>εργαλεία</a:t>
            </a:r>
            <a:r>
              <a:rPr lang="el-GR" sz="3800" b="1" dirty="0">
                <a:latin typeface="Times New Roman" panose="02020603050405020304" pitchFamily="18" charset="0"/>
                <a:cs typeface="Times New Roman" panose="02020603050405020304" pitchFamily="18" charset="0"/>
              </a:rPr>
              <a:t> </a:t>
            </a:r>
            <a:r>
              <a:rPr lang="el-GR" sz="3800" dirty="0">
                <a:latin typeface="Times New Roman" panose="02020603050405020304" pitchFamily="18" charset="0"/>
                <a:cs typeface="Times New Roman" panose="02020603050405020304" pitchFamily="18" charset="0"/>
              </a:rPr>
              <a:t>και μέσα που προσφέρει η τεχνολογία των υπολογιστών και του διαδικτύου, με σκοπό</a:t>
            </a:r>
            <a:r>
              <a:rPr lang="el-GR" sz="3800" b="1" dirty="0">
                <a:latin typeface="Times New Roman" panose="02020603050405020304" pitchFamily="18" charset="0"/>
                <a:cs typeface="Times New Roman" panose="02020603050405020304" pitchFamily="18" charset="0"/>
              </a:rPr>
              <a:t> </a:t>
            </a:r>
            <a:r>
              <a:rPr lang="el-GR" sz="3800" b="1" dirty="0">
                <a:solidFill>
                  <a:schemeClr val="accent4">
                    <a:lumMod val="75000"/>
                  </a:schemeClr>
                </a:solidFill>
                <a:latin typeface="Times New Roman" panose="02020603050405020304" pitchFamily="18" charset="0"/>
                <a:cs typeface="Times New Roman" panose="02020603050405020304" pitchFamily="18" charset="0"/>
              </a:rPr>
              <a:t>την επίτευξη </a:t>
            </a:r>
            <a:r>
              <a:rPr lang="el-GR" sz="3800" dirty="0">
                <a:latin typeface="Times New Roman" panose="02020603050405020304" pitchFamily="18" charset="0"/>
                <a:cs typeface="Times New Roman" panose="02020603050405020304" pitchFamily="18" charset="0"/>
              </a:rPr>
              <a:t>της καλύτερης δυνατής </a:t>
            </a:r>
            <a:r>
              <a:rPr lang="el-GR" sz="3800" b="1" dirty="0">
                <a:solidFill>
                  <a:schemeClr val="accent4">
                    <a:lumMod val="75000"/>
                  </a:schemeClr>
                </a:solidFill>
                <a:latin typeface="Times New Roman" panose="02020603050405020304" pitchFamily="18" charset="0"/>
                <a:cs typeface="Times New Roman" panose="02020603050405020304" pitchFamily="18" charset="0"/>
              </a:rPr>
              <a:t>μάθησης</a:t>
            </a:r>
          </a:p>
          <a:p>
            <a:pPr marL="0" indent="0" algn="just">
              <a:buNone/>
            </a:pPr>
            <a:endParaRPr lang="el-GR" b="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49568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3EE6F-533A-E152-2BEF-D47DA862B1F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516D1C7-CE48-7831-A0A4-55224631A261}"/>
              </a:ext>
            </a:extLst>
          </p:cNvPr>
          <p:cNvSpPr>
            <a:spLocks noGrp="1"/>
          </p:cNvSpPr>
          <p:nvPr>
            <p:ph type="title"/>
          </p:nvPr>
        </p:nvSpPr>
        <p:spPr>
          <a:xfrm>
            <a:off x="1357290" y="428610"/>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2</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A10F4301-17F7-55C7-B9F9-C2EE66D49329}"/>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DEC095DA-8AA6-9365-ABD1-4C219628851C}"/>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49A64F34-FD16-EE8A-7277-6F3DB916FCEA}"/>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1E346169-BAC5-B24F-F567-20EB2A43761B}"/>
              </a:ext>
            </a:extLst>
          </p:cNvPr>
          <p:cNvSpPr>
            <a:spLocks noGrp="1"/>
          </p:cNvSpPr>
          <p:nvPr>
            <p:ph idx="1"/>
          </p:nvPr>
        </p:nvSpPr>
        <p:spPr>
          <a:xfrm>
            <a:off x="1707356" y="1635646"/>
            <a:ext cx="5915025" cy="2474335"/>
          </a:xfrm>
        </p:spPr>
        <p:txBody>
          <a:bodyPr>
            <a:norm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just">
              <a:spcAft>
                <a:spcPts val="600"/>
              </a:spcAft>
            </a:pPr>
            <a:r>
              <a:rPr lang="el-GR" sz="1800" b="0" i="0" dirty="0">
                <a:solidFill>
                  <a:srgbClr val="000000"/>
                </a:solidFill>
                <a:effectLst/>
                <a:ea typeface="Arial" panose="020B0604020202020204" pitchFamily="34" charset="0"/>
                <a:cs typeface="Times New Roman" panose="02020603050405020304" pitchFamily="18" charset="0"/>
              </a:rPr>
              <a:t>Η αποτίμηση του ΕΥ από τρεις ειδικούς έδειξε πως </a:t>
            </a:r>
            <a:r>
              <a:rPr lang="el-GR" dirty="0">
                <a:solidFill>
                  <a:srgbClr val="000000"/>
                </a:solidFill>
                <a:ea typeface="Arial" panose="020B0604020202020204" pitchFamily="34" charset="0"/>
                <a:cs typeface="Times New Roman" panose="02020603050405020304" pitchFamily="18" charset="0"/>
              </a:rPr>
              <a:t>το ΕΥ </a:t>
            </a:r>
            <a:r>
              <a:rPr lang="el-GR" sz="1800" b="0" i="0" dirty="0">
                <a:solidFill>
                  <a:srgbClr val="000000"/>
                </a:solidFill>
                <a:effectLst/>
                <a:ea typeface="Arial" panose="020B0604020202020204" pitchFamily="34" charset="0"/>
                <a:cs typeface="Times New Roman" panose="02020603050405020304" pitchFamily="18" charset="0"/>
              </a:rPr>
              <a:t>διέπεται από </a:t>
            </a:r>
            <a:r>
              <a:rPr lang="el-GR" sz="1800" b="0" i="1" dirty="0">
                <a:solidFill>
                  <a:srgbClr val="000000"/>
                </a:solidFill>
                <a:effectLst/>
                <a:ea typeface="Arial" panose="020B0604020202020204" pitchFamily="34" charset="0"/>
                <a:cs typeface="Times New Roman" panose="02020603050405020304" pitchFamily="18" charset="0"/>
              </a:rPr>
              <a:t>τη μεθοδολογία και τις αρχές της εξ αποστάσεως εκπαίδευσης σε ικανοποιητικό βαθμό </a:t>
            </a:r>
            <a:r>
              <a:rPr lang="el-GR" dirty="0">
                <a:solidFill>
                  <a:srgbClr val="000000"/>
                </a:solidFill>
                <a:ea typeface="Arial" panose="020B0604020202020204" pitchFamily="34" charset="0"/>
                <a:cs typeface="Times New Roman" panose="02020603050405020304" pitchFamily="18" charset="0"/>
              </a:rPr>
              <a:t>και </a:t>
            </a:r>
            <a:r>
              <a:rPr lang="el-GR" sz="1800" b="0" i="0" dirty="0">
                <a:solidFill>
                  <a:srgbClr val="000000"/>
                </a:solidFill>
                <a:effectLst/>
                <a:ea typeface="Arial" panose="020B0604020202020204" pitchFamily="34" charset="0"/>
                <a:cs typeface="Times New Roman" panose="02020603050405020304" pitchFamily="18" charset="0"/>
              </a:rPr>
              <a:t>η δημιουργία του έγινε  σύμφωνα με τις αρχές της </a:t>
            </a:r>
            <a:r>
              <a:rPr lang="el-GR" sz="1800" b="0" i="1" dirty="0">
                <a:solidFill>
                  <a:srgbClr val="000000"/>
                </a:solidFill>
                <a:effectLst/>
                <a:ea typeface="Arial" panose="020B0604020202020204" pitchFamily="34" charset="0"/>
                <a:cs typeface="Times New Roman" panose="02020603050405020304" pitchFamily="18" charset="0"/>
              </a:rPr>
              <a:t>Πολυμεσικής Μάθησης του Mayer.</a:t>
            </a:r>
            <a:endParaRPr lang="en-US" sz="1800" i="1" dirty="0">
              <a:effectLst/>
              <a:ea typeface="Times New Roman" panose="02020603050405020304" pitchFamily="18" charset="0"/>
              <a:cs typeface="Times New Roman" panose="02020603050405020304" pitchFamily="18" charset="0"/>
            </a:endParaRPr>
          </a:p>
          <a:p>
            <a:pPr marL="0" indent="0" algn="just">
              <a:buNone/>
            </a:pPr>
            <a:endParaRPr lang="el-GR" b="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289747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EF12D-19CD-D8F3-BF24-DC6B4F43B1B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0F43F14-4E35-9262-3E3C-3E6C39F9986E}"/>
              </a:ext>
            </a:extLst>
          </p:cNvPr>
          <p:cNvSpPr>
            <a:spLocks noGrp="1"/>
          </p:cNvSpPr>
          <p:nvPr>
            <p:ph type="title"/>
          </p:nvPr>
        </p:nvSpPr>
        <p:spPr>
          <a:xfrm>
            <a:off x="1357290" y="428610"/>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3</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578BDAC3-ABDE-92CF-A47D-AA9813184B54}"/>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25878B2-EA84-B068-F5CB-5ABD923060A4}"/>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DE686AA4-0500-CDED-51CF-CA417DFC153E}"/>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3AE6681D-0097-3778-6AF7-42FC38F74B20}"/>
              </a:ext>
            </a:extLst>
          </p:cNvPr>
          <p:cNvSpPr>
            <a:spLocks noGrp="1"/>
          </p:cNvSpPr>
          <p:nvPr>
            <p:ph idx="1"/>
          </p:nvPr>
        </p:nvSpPr>
        <p:spPr>
          <a:xfrm>
            <a:off x="1763688" y="1423540"/>
            <a:ext cx="5765824" cy="302041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indent="0" algn="just">
              <a:lnSpc>
                <a:spcPct val="150000"/>
              </a:lnSpc>
              <a:spcAft>
                <a:spcPts val="600"/>
              </a:spcAft>
              <a:buNone/>
            </a:pPr>
            <a:r>
              <a:rPr lang="el-GR" sz="1600" b="0" i="0" dirty="0">
                <a:solidFill>
                  <a:srgbClr val="000000"/>
                </a:solidFill>
                <a:effectLst/>
                <a:ea typeface="Arial" panose="020B0604020202020204" pitchFamily="34" charset="0"/>
                <a:cs typeface="Times New Roman" panose="02020603050405020304" pitchFamily="18" charset="0"/>
              </a:rPr>
              <a:t>Η αποτίμηση του ΕΥ από δέκα εκπαιδευτικούς Πληροφορικής Γυμνασίου έδειξε πως </a:t>
            </a:r>
            <a:r>
              <a:rPr lang="el-GR" sz="1600" dirty="0">
                <a:solidFill>
                  <a:srgbClr val="000000"/>
                </a:solidFill>
                <a:ea typeface="Arial" panose="020B0604020202020204" pitchFamily="34" charset="0"/>
                <a:cs typeface="Times New Roman" panose="02020603050405020304" pitchFamily="18" charset="0"/>
              </a:rPr>
              <a:t>το ΕΥ  χαρακτηρίζεται από:</a:t>
            </a:r>
          </a:p>
          <a:p>
            <a:pPr algn="just">
              <a:spcAft>
                <a:spcPts val="600"/>
              </a:spcAft>
              <a:buFont typeface="Wingdings" panose="05000000000000000000" pitchFamily="2" charset="2"/>
              <a:buChar char="Ø"/>
            </a:pPr>
            <a:r>
              <a:rPr lang="el-GR" sz="1600" dirty="0">
                <a:solidFill>
                  <a:srgbClr val="000000"/>
                </a:solidFill>
                <a:ea typeface="Arial" panose="020B0604020202020204" pitchFamily="34" charset="0"/>
                <a:cs typeface="Times New Roman" panose="02020603050405020304" pitchFamily="18" charset="0"/>
              </a:rPr>
              <a:t>ικανοποιητική αντιληπτή ευκολία χρήσης για εκπαιδευτικούς και μαθητές</a:t>
            </a:r>
          </a:p>
          <a:p>
            <a:pPr algn="just">
              <a:spcAft>
                <a:spcPts val="600"/>
              </a:spcAft>
              <a:buFont typeface="Wingdings" panose="05000000000000000000" pitchFamily="2" charset="2"/>
              <a:buChar char="Ø"/>
            </a:pPr>
            <a:r>
              <a:rPr lang="el-GR" sz="1600" dirty="0">
                <a:solidFill>
                  <a:srgbClr val="000000"/>
                </a:solidFill>
                <a:cs typeface="Times New Roman" panose="02020603050405020304" pitchFamily="18" charset="0"/>
              </a:rPr>
              <a:t>ικανοποιητική</a:t>
            </a:r>
            <a:r>
              <a:rPr lang="el-GR" sz="1600" b="1" dirty="0">
                <a:solidFill>
                  <a:srgbClr val="000000"/>
                </a:solidFill>
                <a:cs typeface="Times New Roman" panose="02020603050405020304" pitchFamily="18" charset="0"/>
              </a:rPr>
              <a:t> </a:t>
            </a:r>
            <a:r>
              <a:rPr lang="el-GR" sz="1600" dirty="0">
                <a:solidFill>
                  <a:srgbClr val="000000"/>
                </a:solidFill>
                <a:effectLst/>
                <a:ea typeface="Calibri" panose="020F0502020204030204" pitchFamily="34" charset="0"/>
                <a:cs typeface="Times New Roman" panose="02020603050405020304" pitchFamily="18" charset="0"/>
              </a:rPr>
              <a:t>αντιληπτή χρησιμότητα </a:t>
            </a:r>
            <a:r>
              <a:rPr lang="el-GR" sz="1600" dirty="0">
                <a:solidFill>
                  <a:srgbClr val="000000"/>
                </a:solidFill>
                <a:ea typeface="Arial" panose="020B0604020202020204" pitchFamily="34" charset="0"/>
                <a:cs typeface="Times New Roman" panose="02020603050405020304" pitchFamily="18" charset="0"/>
              </a:rPr>
              <a:t>για εκπαιδευτικούς και μαθητές</a:t>
            </a:r>
            <a:endParaRPr lang="el-GR" sz="1600" dirty="0">
              <a:solidFill>
                <a:srgbClr val="000000"/>
              </a:solidFill>
              <a:effectLst/>
              <a:ea typeface="Calibri" panose="020F0502020204030204" pitchFamily="34" charset="0"/>
              <a:cs typeface="Times New Roman" panose="02020603050405020304" pitchFamily="18" charset="0"/>
            </a:endParaRPr>
          </a:p>
          <a:p>
            <a:pPr marL="0" indent="0" algn="just">
              <a:spcAft>
                <a:spcPts val="600"/>
              </a:spcAft>
              <a:buNone/>
            </a:pPr>
            <a:endParaRPr lang="en-US" sz="1500" dirty="0">
              <a:effectLst/>
              <a:ea typeface="Calibri" panose="020F0502020204030204" pitchFamily="34" charset="0"/>
              <a:cs typeface="Times New Roman" panose="02020603050405020304" pitchFamily="18" charset="0"/>
            </a:endParaRPr>
          </a:p>
          <a:p>
            <a:pPr marL="0" indent="0" algn="just">
              <a:spcAft>
                <a:spcPts val="600"/>
              </a:spcAft>
              <a:buNone/>
            </a:pPr>
            <a:endParaRPr lang="el-GR" sz="1500" dirty="0">
              <a:solidFill>
                <a:srgbClr val="000000"/>
              </a:solidFill>
              <a:effectLst/>
              <a:ea typeface="Calibri" panose="020F0502020204030204" pitchFamily="34" charset="0"/>
              <a:cs typeface="Times New Roman" panose="02020603050405020304" pitchFamily="18" charset="0"/>
            </a:endParaRPr>
          </a:p>
          <a:p>
            <a:pPr marL="0" indent="0" algn="just">
              <a:spcAft>
                <a:spcPts val="600"/>
              </a:spcAft>
              <a:buNone/>
            </a:pPr>
            <a:endParaRPr lang="el-GR" sz="1500" b="1" dirty="0">
              <a:cs typeface="Times New Roman" panose="02020603050405020304" pitchFamily="18" charset="0"/>
            </a:endParaRPr>
          </a:p>
          <a:p>
            <a:endParaRPr lang="el-GR" sz="1500" dirty="0">
              <a:cs typeface="Times New Roman" panose="02020603050405020304" pitchFamily="18" charset="0"/>
            </a:endParaRPr>
          </a:p>
        </p:txBody>
      </p:sp>
    </p:spTree>
    <p:extLst>
      <p:ext uri="{BB962C8B-B14F-4D97-AF65-F5344CB8AC3E}">
        <p14:creationId xmlns:p14="http://schemas.microsoft.com/office/powerpoint/2010/main" val="1968101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FA3F-26BB-605A-C956-F7C51FD1303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CCD41EC-2C34-EDB5-979B-A8F9D5560C1F}"/>
              </a:ext>
            </a:extLst>
          </p:cNvPr>
          <p:cNvSpPr>
            <a:spLocks noGrp="1"/>
          </p:cNvSpPr>
          <p:nvPr>
            <p:ph type="title"/>
          </p:nvPr>
        </p:nvSpPr>
        <p:spPr>
          <a:xfrm>
            <a:off x="1357290" y="428610"/>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4</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9D6C986E-CA2E-7239-0F23-AFA05FE3A73F}"/>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CF11EA46-3B0D-9159-FBB7-63B533A136B1}"/>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E301D5F4-4C3B-ADDB-7437-5101D1F23C7B}"/>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C1148047-6A3C-DE3F-56A0-47D9FBD31E55}"/>
              </a:ext>
            </a:extLst>
          </p:cNvPr>
          <p:cNvSpPr>
            <a:spLocks noGrp="1"/>
          </p:cNvSpPr>
          <p:nvPr>
            <p:ph idx="1"/>
          </p:nvPr>
        </p:nvSpPr>
        <p:spPr>
          <a:xfrm>
            <a:off x="1740848" y="1478598"/>
            <a:ext cx="5999504" cy="3181384"/>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indent="0" algn="just">
              <a:lnSpc>
                <a:spcPct val="150000"/>
              </a:lnSpc>
              <a:spcAft>
                <a:spcPts val="600"/>
              </a:spcAft>
              <a:buNone/>
            </a:pPr>
            <a:r>
              <a:rPr lang="el-GR" sz="1600" b="0" i="0" dirty="0">
                <a:solidFill>
                  <a:srgbClr val="000000"/>
                </a:solidFill>
                <a:effectLst/>
                <a:ea typeface="Arial" panose="020B0604020202020204" pitchFamily="34" charset="0"/>
                <a:cs typeface="Times New Roman" panose="02020603050405020304" pitchFamily="18" charset="0"/>
              </a:rPr>
              <a:t>Η αποτίμηση του ΕΥ από δέκα εκπαιδευτικούς Πληροφορικής Γυμνασίου έδειξε πως </a:t>
            </a:r>
            <a:r>
              <a:rPr lang="el-GR" sz="1600" dirty="0">
                <a:solidFill>
                  <a:srgbClr val="000000"/>
                </a:solidFill>
                <a:ea typeface="Arial" panose="020B0604020202020204" pitchFamily="34" charset="0"/>
                <a:cs typeface="Times New Roman" panose="02020603050405020304" pitchFamily="18" charset="0"/>
              </a:rPr>
              <a:t>το ΕΥ :</a:t>
            </a: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Μπορεί να προκαλέσει το ενδιαφέρον των μαθητ</a:t>
            </a:r>
            <a:r>
              <a:rPr lang="el-GR" sz="1600" dirty="0">
                <a:solidFill>
                  <a:srgbClr val="000000"/>
                </a:solidFill>
                <a:ea typeface="Calibri" panose="020F0502020204030204" pitchFamily="34" charset="0"/>
                <a:cs typeface="Times New Roman" panose="02020603050405020304" pitchFamily="18" charset="0"/>
              </a:rPr>
              <a:t>ών</a:t>
            </a: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Οι συνθήκες διευκόλυνσης για εκπαιδευτικούς και μαθητές μπορούν να υποστηρίξουν τη χρ</a:t>
            </a:r>
            <a:r>
              <a:rPr lang="el-GR" sz="1600" dirty="0">
                <a:solidFill>
                  <a:srgbClr val="000000"/>
                </a:solidFill>
                <a:ea typeface="Calibri" panose="020F0502020204030204" pitchFamily="34" charset="0"/>
                <a:cs typeface="Times New Roman" panose="02020603050405020304" pitchFamily="18" charset="0"/>
              </a:rPr>
              <a:t>ήση του στην τάξη</a:t>
            </a: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Δεν προκαλείται  άγχος κατά τη χρήση του στους μαθητές</a:t>
            </a:r>
          </a:p>
          <a:p>
            <a:pPr algn="just">
              <a:spcAft>
                <a:spcPts val="600"/>
              </a:spcAft>
              <a:buFont typeface="Wingdings" panose="05000000000000000000" pitchFamily="2" charset="2"/>
              <a:buChar char="Ø"/>
            </a:pPr>
            <a:r>
              <a:rPr lang="el-GR" sz="1600" dirty="0">
                <a:solidFill>
                  <a:srgbClr val="000000"/>
                </a:solidFill>
                <a:ea typeface="Calibri" panose="020F0502020204030204" pitchFamily="34" charset="0"/>
                <a:cs typeface="Times New Roman" panose="02020603050405020304" pitchFamily="18" charset="0"/>
              </a:rPr>
              <a:t>Η πρόθεση χρήσης του ΕΥ στην τάξη τους είναι υψηλή</a:t>
            </a:r>
          </a:p>
          <a:p>
            <a:pPr marL="0" indent="0" algn="just">
              <a:spcAft>
                <a:spcPts val="600"/>
              </a:spcAft>
              <a:buNone/>
            </a:pPr>
            <a:endParaRPr lang="en-US" sz="1500" dirty="0">
              <a:effectLst/>
              <a:ea typeface="Calibri" panose="020F0502020204030204" pitchFamily="34" charset="0"/>
              <a:cs typeface="Times New Roman" panose="02020603050405020304" pitchFamily="18" charset="0"/>
            </a:endParaRPr>
          </a:p>
          <a:p>
            <a:pPr marL="0" indent="0" algn="just">
              <a:spcAft>
                <a:spcPts val="600"/>
              </a:spcAft>
              <a:buNone/>
            </a:pPr>
            <a:endParaRPr lang="el-GR" sz="1500" dirty="0">
              <a:solidFill>
                <a:srgbClr val="000000"/>
              </a:solidFill>
              <a:effectLst/>
              <a:ea typeface="Calibri" panose="020F0502020204030204" pitchFamily="34" charset="0"/>
              <a:cs typeface="Times New Roman" panose="02020603050405020304" pitchFamily="18" charset="0"/>
            </a:endParaRPr>
          </a:p>
          <a:p>
            <a:pPr marL="0" indent="0" algn="just">
              <a:spcAft>
                <a:spcPts val="600"/>
              </a:spcAft>
              <a:buNone/>
            </a:pPr>
            <a:endParaRPr lang="el-GR" sz="1500" b="1" dirty="0">
              <a:cs typeface="Times New Roman" panose="02020603050405020304" pitchFamily="18" charset="0"/>
            </a:endParaRPr>
          </a:p>
          <a:p>
            <a:endParaRPr lang="el-GR" sz="1500" dirty="0">
              <a:cs typeface="Times New Roman" panose="02020603050405020304" pitchFamily="18" charset="0"/>
            </a:endParaRPr>
          </a:p>
        </p:txBody>
      </p:sp>
    </p:spTree>
    <p:extLst>
      <p:ext uri="{BB962C8B-B14F-4D97-AF65-F5344CB8AC3E}">
        <p14:creationId xmlns:p14="http://schemas.microsoft.com/office/powerpoint/2010/main" val="1108156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B838E-184C-2730-849D-88E04EC9205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D111ADC-448C-6FC4-B406-DB1A91646CC4}"/>
              </a:ext>
            </a:extLst>
          </p:cNvPr>
          <p:cNvSpPr>
            <a:spLocks noGrp="1"/>
          </p:cNvSpPr>
          <p:nvPr>
            <p:ph type="title"/>
          </p:nvPr>
        </p:nvSpPr>
        <p:spPr>
          <a:xfrm>
            <a:off x="1357290" y="428610"/>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5</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48825039-DE20-A284-02DF-9C8AA7632843}"/>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31BE841E-3763-99BC-9CE2-FB99036F4F64}"/>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626FACD2-88B5-C9A5-4A4C-AC7F4F176C92}"/>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0F206112-853B-F769-5BB4-658051BFE153}"/>
              </a:ext>
            </a:extLst>
          </p:cNvPr>
          <p:cNvSpPr>
            <a:spLocks noGrp="1"/>
          </p:cNvSpPr>
          <p:nvPr>
            <p:ph idx="1"/>
          </p:nvPr>
        </p:nvSpPr>
        <p:spPr>
          <a:xfrm>
            <a:off x="1738123" y="1423540"/>
            <a:ext cx="5915025" cy="302041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indent="0" algn="just">
              <a:lnSpc>
                <a:spcPct val="150000"/>
              </a:lnSpc>
              <a:spcAft>
                <a:spcPts val="600"/>
              </a:spcAft>
              <a:buNone/>
            </a:pPr>
            <a:r>
              <a:rPr lang="el-GR" sz="1600" dirty="0">
                <a:solidFill>
                  <a:srgbClr val="000000"/>
                </a:solidFill>
                <a:ea typeface="Arial" panose="020B0604020202020204" pitchFamily="34" charset="0"/>
                <a:cs typeface="Times New Roman" panose="02020603050405020304" pitchFamily="18" charset="0"/>
              </a:rPr>
              <a:t>Οι συμμετέχοντες εκπαιδευτικοί:</a:t>
            </a: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Δεν γνώριζαν αρκετά από τα εργαλεία που χρησιμοποιήθηκαν για την δημιουργία του ΕΥ</a:t>
            </a:r>
            <a:endParaRPr lang="el-GR" sz="1600" dirty="0">
              <a:solidFill>
                <a:srgbClr val="000000"/>
              </a:solidFill>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Επιθυμούν να γνωρίσουν τα εργαλεία και να δημιουργήσουν με αυτά</a:t>
            </a:r>
            <a:endParaRPr lang="el-GR" sz="1600" dirty="0">
              <a:solidFill>
                <a:srgbClr val="000000"/>
              </a:solidFill>
              <a:ea typeface="Calibri" panose="020F0502020204030204" pitchFamily="34" charset="0"/>
              <a:cs typeface="Times New Roman" panose="02020603050405020304" pitchFamily="18" charset="0"/>
            </a:endParaRPr>
          </a:p>
          <a:p>
            <a:pPr algn="just">
              <a:spcAft>
                <a:spcPts val="600"/>
              </a:spcAft>
              <a:buFont typeface="Wingdings" panose="05000000000000000000" pitchFamily="2" charset="2"/>
              <a:buChar char="Ø"/>
            </a:pPr>
            <a:r>
              <a:rPr lang="el-GR" sz="1600" dirty="0">
                <a:solidFill>
                  <a:srgbClr val="000000"/>
                </a:solidFill>
                <a:effectLst/>
                <a:ea typeface="Calibri" panose="020F0502020204030204" pitchFamily="34" charset="0"/>
                <a:cs typeface="Times New Roman" panose="02020603050405020304" pitchFamily="18" charset="0"/>
              </a:rPr>
              <a:t> Θα επιχειρούσαν να δημιουργήσουν δικό τους υλικό με τη συγκεκριμένη μεθοδολογία και εργαλεία</a:t>
            </a:r>
            <a:endParaRPr lang="el-GR" sz="1600" dirty="0">
              <a:solidFill>
                <a:srgbClr val="000000"/>
              </a:solidFill>
              <a:ea typeface="Calibri" panose="020F0502020204030204" pitchFamily="34" charset="0"/>
              <a:cs typeface="Times New Roman" panose="02020603050405020304" pitchFamily="18" charset="0"/>
            </a:endParaRPr>
          </a:p>
          <a:p>
            <a:pPr marL="0" indent="0" algn="just">
              <a:spcAft>
                <a:spcPts val="600"/>
              </a:spcAft>
              <a:buNone/>
            </a:pPr>
            <a:endParaRPr lang="en-US" sz="1500" dirty="0">
              <a:effectLst/>
              <a:ea typeface="Calibri" panose="020F0502020204030204" pitchFamily="34" charset="0"/>
              <a:cs typeface="Times New Roman" panose="02020603050405020304" pitchFamily="18" charset="0"/>
            </a:endParaRPr>
          </a:p>
          <a:p>
            <a:pPr marL="0" indent="0" algn="just">
              <a:spcAft>
                <a:spcPts val="600"/>
              </a:spcAft>
              <a:buNone/>
            </a:pPr>
            <a:endParaRPr lang="el-GR" sz="1500" dirty="0">
              <a:solidFill>
                <a:srgbClr val="000000"/>
              </a:solidFill>
              <a:effectLst/>
              <a:ea typeface="Calibri" panose="020F0502020204030204" pitchFamily="34" charset="0"/>
              <a:cs typeface="Times New Roman" panose="02020603050405020304" pitchFamily="18" charset="0"/>
            </a:endParaRPr>
          </a:p>
          <a:p>
            <a:pPr marL="0" indent="0" algn="just">
              <a:spcAft>
                <a:spcPts val="600"/>
              </a:spcAft>
              <a:buNone/>
            </a:pPr>
            <a:endParaRPr lang="el-GR" sz="1500" b="1" dirty="0">
              <a:cs typeface="Times New Roman" panose="02020603050405020304" pitchFamily="18" charset="0"/>
            </a:endParaRPr>
          </a:p>
          <a:p>
            <a:endParaRPr lang="el-GR" sz="1500" dirty="0">
              <a:cs typeface="Times New Roman" panose="02020603050405020304" pitchFamily="18" charset="0"/>
            </a:endParaRPr>
          </a:p>
        </p:txBody>
      </p:sp>
    </p:spTree>
    <p:extLst>
      <p:ext uri="{BB962C8B-B14F-4D97-AF65-F5344CB8AC3E}">
        <p14:creationId xmlns:p14="http://schemas.microsoft.com/office/powerpoint/2010/main" val="1134652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465516"/>
            <a:ext cx="7715304"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8. </a:t>
            </a:r>
            <a:r>
              <a:rPr lang="el-GR" sz="3200" dirty="0">
                <a:cs typeface="Times New Roman" panose="02020603050405020304" pitchFamily="18" charset="0"/>
              </a:rPr>
              <a:t>Συμπεράσματα και προτάσεις 6</a:t>
            </a:r>
            <a:r>
              <a:rPr lang="en-US" sz="3200" dirty="0"/>
              <a:t>/</a:t>
            </a:r>
            <a:r>
              <a:rPr lang="el-GR" sz="3200" dirty="0"/>
              <a:t>7</a:t>
            </a:r>
            <a:endParaRPr lang="el-GR" sz="32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Συμπεράσματα - 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1643042" y="3857634"/>
            <a:ext cx="5915025" cy="1034858"/>
          </a:xfrm>
        </p:spPr>
        <p:txBody>
          <a:bodyPr>
            <a:norm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endParaRPr lang="en-GB" dirty="0"/>
          </a:p>
          <a:p>
            <a:endParaRPr lang="en-GB" dirty="0"/>
          </a:p>
          <a:p>
            <a:endParaRPr lang="el-GR" dirty="0"/>
          </a:p>
          <a:p>
            <a:endParaRPr lang="el-GR" dirty="0"/>
          </a:p>
          <a:p>
            <a:endParaRPr lang="el-GR" dirty="0"/>
          </a:p>
        </p:txBody>
      </p:sp>
      <p:grpSp>
        <p:nvGrpSpPr>
          <p:cNvPr id="11" name="Ομάδα 10">
            <a:extLst>
              <a:ext uri="{FF2B5EF4-FFF2-40B4-BE49-F238E27FC236}">
                <a16:creationId xmlns:a16="http://schemas.microsoft.com/office/drawing/2014/main" id="{D6053950-E894-4C17-B5BC-D034CF6234B4}"/>
              </a:ext>
            </a:extLst>
          </p:cNvPr>
          <p:cNvGrpSpPr/>
          <p:nvPr/>
        </p:nvGrpSpPr>
        <p:grpSpPr>
          <a:xfrm>
            <a:off x="1683637" y="1512886"/>
            <a:ext cx="6051893" cy="842840"/>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583BF643-C53D-43E1-8F3F-FA8C90DCD0E6}"/>
                </a:ext>
              </a:extLst>
            </p:cNvPr>
            <p:cNvSpPr/>
            <p:nvPr/>
          </p:nvSpPr>
          <p:spPr>
            <a:xfrm rot="16200000">
              <a:off x="1884442" y="31274"/>
              <a:ext cx="1837075" cy="1774526"/>
            </a:xfrm>
            <a:prstGeom prst="flowChartAlternateProcess">
              <a:avLst/>
            </a:prstGeom>
            <a:solidFill>
              <a:schemeClr val="accent2">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B53C8558-BD67-4024-B4E9-5B6989C59726}"/>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endParaRPr lang="en-GB" sz="15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3" name="Ορθογώνιο 2">
            <a:extLst>
              <a:ext uri="{FF2B5EF4-FFF2-40B4-BE49-F238E27FC236}">
                <a16:creationId xmlns:a16="http://schemas.microsoft.com/office/drawing/2014/main" id="{1A75B636-A95B-4C6D-9285-CA197ADD99C6}"/>
              </a:ext>
            </a:extLst>
          </p:cNvPr>
          <p:cNvSpPr/>
          <p:nvPr/>
        </p:nvSpPr>
        <p:spPr>
          <a:xfrm>
            <a:off x="2087721" y="1563707"/>
            <a:ext cx="5346501" cy="646331"/>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1800" b="1" dirty="0"/>
              <a:t>Το ΕΥ συνδυάζει </a:t>
            </a:r>
            <a:r>
              <a:rPr lang="en-US" sz="1800" b="1" dirty="0"/>
              <a:t>e-Learning </a:t>
            </a:r>
            <a:r>
              <a:rPr lang="el-GR" sz="1800" b="1" dirty="0"/>
              <a:t>περιβάλλοντα ενώ γίνεται αποτίμηση του</a:t>
            </a:r>
            <a:endParaRPr lang="en-GB" sz="1800" b="1" dirty="0"/>
          </a:p>
        </p:txBody>
      </p:sp>
      <p:grpSp>
        <p:nvGrpSpPr>
          <p:cNvPr id="14" name="Ομάδα 13">
            <a:extLst>
              <a:ext uri="{FF2B5EF4-FFF2-40B4-BE49-F238E27FC236}">
                <a16:creationId xmlns:a16="http://schemas.microsoft.com/office/drawing/2014/main" id="{FDE6761D-5874-4176-A723-B47A62B06851}"/>
              </a:ext>
            </a:extLst>
          </p:cNvPr>
          <p:cNvGrpSpPr/>
          <p:nvPr/>
        </p:nvGrpSpPr>
        <p:grpSpPr>
          <a:xfrm>
            <a:off x="2143108" y="2428874"/>
            <a:ext cx="5363486" cy="929884"/>
            <a:chOff x="1" y="-1"/>
            <a:chExt cx="1774526" cy="1837075"/>
          </a:xfrm>
          <a:solidFill>
            <a:schemeClr val="accent6">
              <a:lumMod val="40000"/>
              <a:lumOff val="60000"/>
            </a:schemeClr>
          </a:solidFill>
          <a:scene3d>
            <a:camera prst="orthographicFront"/>
            <a:lightRig rig="threePt" dir="t"/>
          </a:scene3d>
        </p:grpSpPr>
        <p:sp>
          <p:nvSpPr>
            <p:cNvPr id="15" name="Διάγραμμα ροής: Εναλλακτική διεργασία 14">
              <a:extLst>
                <a:ext uri="{FF2B5EF4-FFF2-40B4-BE49-F238E27FC236}">
                  <a16:creationId xmlns:a16="http://schemas.microsoft.com/office/drawing/2014/main" id="{3AF9D2F4-D61C-4EC6-B176-0924C3408A13}"/>
                </a:ext>
              </a:extLst>
            </p:cNvPr>
            <p:cNvSpPr/>
            <p:nvPr/>
          </p:nvSpPr>
          <p:spPr>
            <a:xfrm rot="16200000">
              <a:off x="-31274"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Διάγραμμα ροής: Εναλλακτική διεργασία 4">
              <a:extLst>
                <a:ext uri="{FF2B5EF4-FFF2-40B4-BE49-F238E27FC236}">
                  <a16:creationId xmlns:a16="http://schemas.microsoft.com/office/drawing/2014/main" id="{1A05F8AD-4CCC-459F-A3C2-622952C4A59C}"/>
                </a:ext>
              </a:extLst>
            </p:cNvPr>
            <p:cNvSpPr txBox="1"/>
            <p:nvPr/>
          </p:nvSpPr>
          <p:spPr>
            <a:xfrm>
              <a:off x="86621" y="53148"/>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85725" tIns="243000" rIns="85725"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00075">
                <a:lnSpc>
                  <a:spcPct val="90000"/>
                </a:lnSpc>
                <a:spcBef>
                  <a:spcPct val="0"/>
                </a:spcBef>
                <a:spcAft>
                  <a:spcPct val="35000"/>
                </a:spcAft>
                <a:buNone/>
              </a:pPr>
              <a:endParaRPr lang="el-GR" sz="15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4" name="Ορθογώνιο 3">
            <a:extLst>
              <a:ext uri="{FF2B5EF4-FFF2-40B4-BE49-F238E27FC236}">
                <a16:creationId xmlns:a16="http://schemas.microsoft.com/office/drawing/2014/main" id="{04C00BEB-4B72-4427-8765-493BDDE60B8E}"/>
              </a:ext>
            </a:extLst>
          </p:cNvPr>
          <p:cNvSpPr/>
          <p:nvPr/>
        </p:nvSpPr>
        <p:spPr>
          <a:xfrm>
            <a:off x="2087721" y="2547650"/>
            <a:ext cx="5292592" cy="600164"/>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1650" b="1" dirty="0"/>
              <a:t>Θετική αποτίμηση με βάση τη μεθοδολογία της εξΑΕ και τις αρχές της θεωρίας Πολυμεσικής μάθησης </a:t>
            </a:r>
          </a:p>
        </p:txBody>
      </p:sp>
      <p:grpSp>
        <p:nvGrpSpPr>
          <p:cNvPr id="20" name="Ομάδα 19">
            <a:extLst>
              <a:ext uri="{FF2B5EF4-FFF2-40B4-BE49-F238E27FC236}">
                <a16:creationId xmlns:a16="http://schemas.microsoft.com/office/drawing/2014/main" id="{77AADBBD-7729-4833-8ABF-F28C2C19D8E4}"/>
              </a:ext>
            </a:extLst>
          </p:cNvPr>
          <p:cNvGrpSpPr/>
          <p:nvPr/>
        </p:nvGrpSpPr>
        <p:grpSpPr>
          <a:xfrm>
            <a:off x="2071670" y="3429006"/>
            <a:ext cx="5407718" cy="1271695"/>
            <a:chOff x="5726464" y="-1"/>
            <a:chExt cx="1774526" cy="1837075"/>
          </a:xfrm>
          <a:solidFill>
            <a:schemeClr val="accent5">
              <a:lumMod val="40000"/>
              <a:lumOff val="60000"/>
            </a:schemeClr>
          </a:solidFill>
          <a:scene3d>
            <a:camera prst="orthographicFront"/>
            <a:lightRig rig="threePt" dir="t"/>
          </a:scene3d>
        </p:grpSpPr>
        <p:sp>
          <p:nvSpPr>
            <p:cNvPr id="21" name="Διάγραμμα ροής: Εναλλακτική διεργασία 20">
              <a:extLst>
                <a:ext uri="{FF2B5EF4-FFF2-40B4-BE49-F238E27FC236}">
                  <a16:creationId xmlns:a16="http://schemas.microsoft.com/office/drawing/2014/main" id="{27F68CA9-5BAD-4BA4-A5F1-37DE8E04E204}"/>
                </a:ext>
              </a:extLst>
            </p:cNvPr>
            <p:cNvSpPr/>
            <p:nvPr/>
          </p:nvSpPr>
          <p:spPr>
            <a:xfrm rot="16200000">
              <a:off x="5695189"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2" name="Διάγραμμα ροής: Εναλλακτική διεργασία 4">
              <a:extLst>
                <a:ext uri="{FF2B5EF4-FFF2-40B4-BE49-F238E27FC236}">
                  <a16:creationId xmlns:a16="http://schemas.microsoft.com/office/drawing/2014/main" id="{69ADCE8E-5382-4C96-87CC-596B08B512E7}"/>
                </a:ext>
              </a:extLst>
            </p:cNvPr>
            <p:cNvSpPr txBox="1"/>
            <p:nvPr/>
          </p:nvSpPr>
          <p:spPr>
            <a:xfrm rot="21600000">
              <a:off x="5813086" y="86623"/>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defTabSz="666750">
                <a:lnSpc>
                  <a:spcPct val="90000"/>
                </a:lnSpc>
                <a:spcBef>
                  <a:spcPct val="0"/>
                </a:spcBef>
                <a:spcAft>
                  <a:spcPct val="35000"/>
                </a:spcAft>
                <a:buNone/>
              </a:pPr>
              <a:endParaRPr lang="en-GB" sz="1500" kern="1200" dirty="0">
                <a:solidFill>
                  <a:schemeClr val="tx1"/>
                </a:solidFill>
                <a:latin typeface="Times New Roman" panose="02020603050405020304" pitchFamily="18" charset="0"/>
                <a:cs typeface="Times New Roman" panose="02020603050405020304" pitchFamily="18" charset="0"/>
              </a:endParaRPr>
            </a:p>
          </p:txBody>
        </p:sp>
      </p:grpSp>
      <p:sp>
        <p:nvSpPr>
          <p:cNvPr id="19" name="Rectangle 18"/>
          <p:cNvSpPr/>
          <p:nvPr/>
        </p:nvSpPr>
        <p:spPr>
          <a:xfrm>
            <a:off x="2285984" y="3429006"/>
            <a:ext cx="5143536" cy="1169551"/>
          </a:xfrm>
          <a:prstGeom prst="rect">
            <a:avLst/>
          </a:prstGeom>
        </p:spPr>
        <p:txBody>
          <a:bodyPr wrap="square">
            <a:spAutoFit/>
          </a:bodyPr>
          <a:lstStyle/>
          <a:p>
            <a:pPr algn="just">
              <a:buFont typeface="Arial" pitchFamily="34" charset="0"/>
              <a:buChar char="•"/>
            </a:pPr>
            <a:r>
              <a:rPr lang="el-GR" sz="1400" b="1" dirty="0"/>
              <a:t> Εισαγωγή των εκπαιδευόμενων με το αντικείμενο με ένα φιλικό     τρόπο</a:t>
            </a:r>
          </a:p>
          <a:p>
            <a:pPr algn="just">
              <a:buFont typeface="Arial" pitchFamily="34" charset="0"/>
              <a:buChar char="•"/>
            </a:pPr>
            <a:r>
              <a:rPr lang="el-GR" sz="1400" b="1" dirty="0"/>
              <a:t> Ενεργή συμμετοχή τους σε ένα ψηφιακό περιβάλλον έξω από τα στενά πλαίσια της συμβατικής διδασκαλίας </a:t>
            </a:r>
          </a:p>
          <a:p>
            <a:pPr algn="just">
              <a:buFont typeface="Arial" pitchFamily="34" charset="0"/>
              <a:buChar char="•"/>
            </a:pPr>
            <a:r>
              <a:rPr lang="el-GR" sz="1400" b="1" dirty="0"/>
              <a:t> Αξιοποίηση του ΕΥ από τους εκπαιδευτικούς του τομέα</a:t>
            </a:r>
          </a:p>
        </p:txBody>
      </p:sp>
    </p:spTree>
    <p:extLst>
      <p:ext uri="{BB962C8B-B14F-4D97-AF65-F5344CB8AC3E}">
        <p14:creationId xmlns:p14="http://schemas.microsoft.com/office/powerpoint/2010/main" val="605374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28728" y="465516"/>
            <a:ext cx="7643866"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2700" dirty="0"/>
              <a:t>8. </a:t>
            </a:r>
            <a:r>
              <a:rPr lang="el-GR" sz="2800" dirty="0">
                <a:cs typeface="Times New Roman" panose="02020603050405020304" pitchFamily="18" charset="0"/>
              </a:rPr>
              <a:t>Συμπεράσματα και προτάσεις 7/7</a:t>
            </a:r>
            <a:endParaRPr lang="el-GR" sz="255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2033718" y="926075"/>
            <a:ext cx="5634842" cy="432048"/>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Προτ</a:t>
              </a:r>
              <a:r>
                <a:rPr lang="el-GR" sz="2100" b="1" dirty="0">
                  <a:solidFill>
                    <a:schemeClr val="bg1"/>
                  </a:solidFill>
                  <a:effectLst>
                    <a:outerShdw blurRad="38100" dist="38100" dir="2700000" algn="tl">
                      <a:srgbClr val="000000">
                        <a:alpha val="43137"/>
                      </a:srgbClr>
                    </a:outerShdw>
                  </a:effectLst>
                </a:rPr>
                <a:t>άσεις</a:t>
              </a:r>
              <a:endParaRPr lang="en-GB" sz="2100" b="1" kern="1200" dirty="0">
                <a:solidFill>
                  <a:schemeClr val="bg1"/>
                </a:solidFill>
                <a:effectLst>
                  <a:outerShdw blurRad="38100" dist="38100" dir="2700000" algn="tl">
                    <a:srgbClr val="000000">
                      <a:alpha val="43137"/>
                    </a:srgbClr>
                  </a:outerShdw>
                </a:effectLst>
              </a:endParaRPr>
            </a:p>
          </p:txBody>
        </p:sp>
      </p:grpSp>
      <p:graphicFrame>
        <p:nvGraphicFramePr>
          <p:cNvPr id="14" name="Διάγραμμα 13">
            <a:extLst>
              <a:ext uri="{FF2B5EF4-FFF2-40B4-BE49-F238E27FC236}">
                <a16:creationId xmlns:a16="http://schemas.microsoft.com/office/drawing/2014/main" id="{022FE42E-A7B2-4298-B896-9D2F8AB308DC}"/>
              </a:ext>
            </a:extLst>
          </p:cNvPr>
          <p:cNvGraphicFramePr/>
          <p:nvPr>
            <p:extLst>
              <p:ext uri="{D42A27DB-BD31-4B8C-83A1-F6EECF244321}">
                <p14:modId xmlns:p14="http://schemas.microsoft.com/office/powerpoint/2010/main" val="4193838807"/>
              </p:ext>
            </p:extLst>
          </p:nvPr>
        </p:nvGraphicFramePr>
        <p:xfrm>
          <a:off x="1925706" y="1491630"/>
          <a:ext cx="5742854" cy="324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9682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22785FB-E9E5-4E59-A7B1-50902EB93A7F}"/>
              </a:ext>
            </a:extLst>
          </p:cNvPr>
          <p:cNvSpPr>
            <a:spLocks noGrp="1"/>
          </p:cNvSpPr>
          <p:nvPr>
            <p:ph idx="1"/>
          </p:nvPr>
        </p:nvSpPr>
        <p:spPr>
          <a:xfrm>
            <a:off x="2143108" y="1565206"/>
            <a:ext cx="5237204" cy="1149420"/>
          </a:xfrm>
        </p:spPr>
        <p:txBody>
          <a:bodyPr>
            <a:normAutofit fontScale="85000" lnSpcReduction="10000"/>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2000" b="1" dirty="0"/>
              <a:t>Καθηγητή κ. Παναγιώτη Αναστασιάδη</a:t>
            </a:r>
          </a:p>
          <a:p>
            <a:pPr lvl="0"/>
            <a:r>
              <a:rPr lang="el-GR" sz="2000" b="1" dirty="0"/>
              <a:t>Επίκουρη καθηγήτρια κ. Ανθή Καρατράντου</a:t>
            </a:r>
            <a:endParaRPr lang="en-GB" sz="2000" b="1" dirty="0"/>
          </a:p>
          <a:p>
            <a:pPr lvl="0"/>
            <a:r>
              <a:rPr lang="el-GR" sz="2000" b="1" dirty="0"/>
              <a:t>Επίκουρη καθηγήτρια κ. Ευαγγελία Μανούσου</a:t>
            </a:r>
          </a:p>
        </p:txBody>
      </p:sp>
      <p:sp>
        <p:nvSpPr>
          <p:cNvPr id="3" name="Τίτλος 2">
            <a:extLst>
              <a:ext uri="{FF2B5EF4-FFF2-40B4-BE49-F238E27FC236}">
                <a16:creationId xmlns:a16="http://schemas.microsoft.com/office/drawing/2014/main" id="{6552A7D5-F7FF-40BF-83B8-02337F598A4B}"/>
              </a:ext>
            </a:extLst>
          </p:cNvPr>
          <p:cNvSpPr>
            <a:spLocks noGrp="1"/>
          </p:cNvSpPr>
          <p:nvPr>
            <p:ph type="title"/>
          </p:nvPr>
        </p:nvSpPr>
        <p:spPr>
          <a:xfrm>
            <a:off x="1428728" y="285734"/>
            <a:ext cx="5279771" cy="776890"/>
          </a:xfrm>
        </p:spPr>
        <p:txBody>
          <a:bodyPr>
            <a:norm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Ευχαριστίες</a:t>
            </a:r>
          </a:p>
        </p:txBody>
      </p:sp>
      <p:grpSp>
        <p:nvGrpSpPr>
          <p:cNvPr id="14" name="4 - Ομάδα">
            <a:extLst>
              <a:ext uri="{FF2B5EF4-FFF2-40B4-BE49-F238E27FC236}">
                <a16:creationId xmlns:a16="http://schemas.microsoft.com/office/drawing/2014/main" id="{322897DB-7CD2-4F9B-8769-B0942E8F989B}"/>
              </a:ext>
            </a:extLst>
          </p:cNvPr>
          <p:cNvGrpSpPr/>
          <p:nvPr/>
        </p:nvGrpSpPr>
        <p:grpSpPr>
          <a:xfrm>
            <a:off x="2159301" y="1184652"/>
            <a:ext cx="5125661" cy="430248"/>
            <a:chOff x="0" y="49732"/>
            <a:chExt cx="6834214" cy="573664"/>
          </a:xfrm>
          <a:solidFill>
            <a:schemeClr val="accent1"/>
          </a:solidFill>
          <a:scene3d>
            <a:camera prst="orthographicFront"/>
            <a:lightRig rig="flat" dir="t"/>
          </a:scene3d>
        </p:grpSpPr>
        <p:sp>
          <p:nvSpPr>
            <p:cNvPr id="15" name="5 - Στρογγυλεμένο ορθογώνιο">
              <a:extLst>
                <a:ext uri="{FF2B5EF4-FFF2-40B4-BE49-F238E27FC236}">
                  <a16:creationId xmlns:a16="http://schemas.microsoft.com/office/drawing/2014/main" id="{D0F07394-F6CB-4BE1-858D-0075F7FE25E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16" name="Στρογγυλεμένο ορθογώνιο 4">
              <a:extLst>
                <a:ext uri="{FF2B5EF4-FFF2-40B4-BE49-F238E27FC236}">
                  <a16:creationId xmlns:a16="http://schemas.microsoft.com/office/drawing/2014/main" id="{0651CDE2-6D5B-4801-8A9C-8F342D63B9A2}"/>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l"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Στην τριμελή επιτροπή επίβλεψης</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17" name="4 - Ομάδα">
            <a:extLst>
              <a:ext uri="{FF2B5EF4-FFF2-40B4-BE49-F238E27FC236}">
                <a16:creationId xmlns:a16="http://schemas.microsoft.com/office/drawing/2014/main" id="{79E43AA2-1BC8-4A9A-BEA6-7B06B4A5E279}"/>
              </a:ext>
            </a:extLst>
          </p:cNvPr>
          <p:cNvGrpSpPr/>
          <p:nvPr/>
        </p:nvGrpSpPr>
        <p:grpSpPr>
          <a:xfrm>
            <a:off x="2214546" y="3286130"/>
            <a:ext cx="5125661" cy="430248"/>
            <a:chOff x="0" y="49732"/>
            <a:chExt cx="6834214" cy="573664"/>
          </a:xfrm>
          <a:solidFill>
            <a:schemeClr val="accent1"/>
          </a:solidFill>
          <a:scene3d>
            <a:camera prst="orthographicFront"/>
            <a:lightRig rig="flat" dir="t"/>
          </a:scene3d>
        </p:grpSpPr>
        <p:sp>
          <p:nvSpPr>
            <p:cNvPr id="18" name="5 - Στρογγυλεμένο ορθογώνιο">
              <a:extLst>
                <a:ext uri="{FF2B5EF4-FFF2-40B4-BE49-F238E27FC236}">
                  <a16:creationId xmlns:a16="http://schemas.microsoft.com/office/drawing/2014/main" id="{DA7177B4-A5C3-4686-8360-8F43E2AC0AFA}"/>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19" name="Στρογγυλεμένο ορθογώνιο 4">
              <a:extLst>
                <a:ext uri="{FF2B5EF4-FFF2-40B4-BE49-F238E27FC236}">
                  <a16:creationId xmlns:a16="http://schemas.microsoft.com/office/drawing/2014/main" id="{E72F8AFC-8822-4E4D-97BC-9B67A790AC0F}"/>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l"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Στους συμμετέχοντες στην έρευνα</a:t>
              </a:r>
              <a:endParaRPr lang="en-GB" sz="2100" b="1" kern="1200" dirty="0">
                <a:solidFill>
                  <a:schemeClr val="bg1"/>
                </a:solidFill>
                <a:effectLst>
                  <a:outerShdw blurRad="38100" dist="38100" dir="2700000" algn="tl">
                    <a:srgbClr val="000000">
                      <a:alpha val="43137"/>
                    </a:srgbClr>
                  </a:outerShdw>
                </a:effectLst>
              </a:endParaRPr>
            </a:p>
          </p:txBody>
        </p:sp>
      </p:grpSp>
      <p:grpSp>
        <p:nvGrpSpPr>
          <p:cNvPr id="20" name="4 - Ομάδα">
            <a:extLst>
              <a:ext uri="{FF2B5EF4-FFF2-40B4-BE49-F238E27FC236}">
                <a16:creationId xmlns:a16="http://schemas.microsoft.com/office/drawing/2014/main" id="{89591CBB-CB52-44E2-89CE-27213B009E6B}"/>
              </a:ext>
            </a:extLst>
          </p:cNvPr>
          <p:cNvGrpSpPr/>
          <p:nvPr/>
        </p:nvGrpSpPr>
        <p:grpSpPr>
          <a:xfrm>
            <a:off x="2214546" y="3929072"/>
            <a:ext cx="5125661" cy="430248"/>
            <a:chOff x="0" y="49732"/>
            <a:chExt cx="6834214" cy="573664"/>
          </a:xfrm>
          <a:solidFill>
            <a:schemeClr val="accent1"/>
          </a:solidFill>
          <a:scene3d>
            <a:camera prst="orthographicFront"/>
            <a:lightRig rig="flat" dir="t"/>
          </a:scene3d>
        </p:grpSpPr>
        <p:sp>
          <p:nvSpPr>
            <p:cNvPr id="21" name="5 - Στρογγυλεμένο ορθογώνιο">
              <a:extLst>
                <a:ext uri="{FF2B5EF4-FFF2-40B4-BE49-F238E27FC236}">
                  <a16:creationId xmlns:a16="http://schemas.microsoft.com/office/drawing/2014/main" id="{B56D5299-1C48-4249-AD67-EF758F58BD0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22" name="Στρογγυλεμένο ορθογώνιο 4">
              <a:extLst>
                <a:ext uri="{FF2B5EF4-FFF2-40B4-BE49-F238E27FC236}">
                  <a16:creationId xmlns:a16="http://schemas.microsoft.com/office/drawing/2014/main" id="{F9258780-9C98-4D29-B5D5-C0FEE1F88307}"/>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l" defTabSz="933450">
                <a:lnSpc>
                  <a:spcPct val="90000"/>
                </a:lnSpc>
                <a:spcBef>
                  <a:spcPct val="0"/>
                </a:spcBef>
                <a:spcAft>
                  <a:spcPct val="35000"/>
                </a:spcAft>
              </a:pPr>
              <a:r>
                <a:rPr lang="el-GR" sz="2100" b="1" dirty="0">
                  <a:solidFill>
                    <a:schemeClr val="bg1"/>
                  </a:solidFill>
                  <a:effectLst>
                    <a:outerShdw blurRad="38100" dist="38100" dir="2700000" algn="tl">
                      <a:srgbClr val="000000">
                        <a:alpha val="43137"/>
                      </a:srgbClr>
                    </a:outerShdw>
                  </a:effectLst>
                </a:rPr>
                <a:t>Στην οικογένειά μου</a:t>
              </a:r>
              <a:endParaRPr lang="en-GB" sz="2100" b="1" kern="1200" dirty="0">
                <a:solidFill>
                  <a:schemeClr val="bg1"/>
                </a:solidFill>
                <a:effectLst>
                  <a:outerShdw blurRad="38100" dist="38100" dir="2700000" algn="tl">
                    <a:srgbClr val="000000">
                      <a:alpha val="43137"/>
                    </a:srgbClr>
                  </a:outerShdw>
                </a:effectLst>
              </a:endParaRPr>
            </a:p>
          </p:txBody>
        </p:sp>
      </p:grpSp>
      <p:sp>
        <p:nvSpPr>
          <p:cNvPr id="23" name="TextBox 22"/>
          <p:cNvSpPr txBox="1"/>
          <p:nvPr/>
        </p:nvSpPr>
        <p:spPr>
          <a:xfrm>
            <a:off x="1928794" y="2786064"/>
            <a:ext cx="5929354" cy="276999"/>
          </a:xfrm>
          <a:prstGeom prst="rect">
            <a:avLst/>
          </a:prstGeom>
          <a:noFill/>
        </p:spPr>
        <p:txBody>
          <a:bodyPr wrap="square" rtlCol="0">
            <a:spAutoFit/>
          </a:bodyPr>
          <a:lstStyle/>
          <a:p>
            <a:r>
              <a:rPr lang="el-GR" sz="1200" dirty="0"/>
              <a:t>στον </a:t>
            </a:r>
            <a:r>
              <a:rPr lang="el-GR" sz="1200" b="1" dirty="0"/>
              <a:t>κ. Κων/νο Γιαννενάκη </a:t>
            </a:r>
            <a:r>
              <a:rPr lang="el-GR" sz="1200" dirty="0"/>
              <a:t>για την πολύτιμη ανατροφοδότηση κατά τη δημιουργία του ΕΥ </a:t>
            </a:r>
          </a:p>
        </p:txBody>
      </p:sp>
    </p:spTree>
    <p:extLst>
      <p:ext uri="{BB962C8B-B14F-4D97-AF65-F5344CB8AC3E}">
        <p14:creationId xmlns:p14="http://schemas.microsoft.com/office/powerpoint/2010/main" val="166997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D658597-2BF0-4C9D-89FD-4FF12C808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660" y="1126672"/>
            <a:ext cx="6650240" cy="367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Θέση περιεχομένου 5">
            <a:extLst>
              <a:ext uri="{FF2B5EF4-FFF2-40B4-BE49-F238E27FC236}">
                <a16:creationId xmlns:a16="http://schemas.microsoft.com/office/drawing/2014/main" id="{E86387AE-02E5-41B1-8E4F-2AAFDE253DFF}"/>
              </a:ext>
            </a:extLst>
          </p:cNvPr>
          <p:cNvSpPr>
            <a:spLocks noGrp="1"/>
          </p:cNvSpPr>
          <p:nvPr>
            <p:ph idx="1"/>
          </p:nvPr>
        </p:nvSpPr>
        <p:spPr>
          <a:xfrm>
            <a:off x="3357554" y="2500312"/>
            <a:ext cx="4714908" cy="571503"/>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indent="0">
              <a:buNone/>
            </a:pPr>
            <a:r>
              <a:rPr lang="el-GR" sz="2200" b="1" i="1" dirty="0">
                <a:latin typeface="Times New Roman" panose="02020603050405020304" pitchFamily="18" charset="0"/>
                <a:cs typeface="Times New Roman" panose="02020603050405020304" pitchFamily="18" charset="0"/>
              </a:rPr>
              <a:t>Σας ευχαριστώ για την προσοχή σας!!!</a:t>
            </a:r>
          </a:p>
          <a:p>
            <a:endParaRPr lang="el-GR" sz="2200" dirty="0"/>
          </a:p>
        </p:txBody>
      </p:sp>
      <p:sp>
        <p:nvSpPr>
          <p:cNvPr id="7" name="Τίτλος 1">
            <a:extLst>
              <a:ext uri="{FF2B5EF4-FFF2-40B4-BE49-F238E27FC236}">
                <a16:creationId xmlns:a16="http://schemas.microsoft.com/office/drawing/2014/main" id="{D8F77237-8127-4B73-82CB-527D2BF9586F}"/>
              </a:ext>
            </a:extLst>
          </p:cNvPr>
          <p:cNvSpPr>
            <a:spLocks noGrp="1"/>
          </p:cNvSpPr>
          <p:nvPr>
            <p:ph type="title"/>
          </p:nvPr>
        </p:nvSpPr>
        <p:spPr>
          <a:xfrm>
            <a:off x="2000232" y="428610"/>
            <a:ext cx="5399430" cy="57423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ctr"/>
            <a:r>
              <a:rPr lang="el-GR" sz="2700" dirty="0">
                <a:solidFill>
                  <a:schemeClr val="accent1">
                    <a:lumMod val="75000"/>
                  </a:schemeClr>
                </a:solidFill>
                <a:latin typeface="Times New Roman" panose="02020603050405020304" pitchFamily="18" charset="0"/>
                <a:cs typeface="Times New Roman" panose="02020603050405020304" pitchFamily="18" charset="0"/>
              </a:rPr>
              <a:t>Τέλος Παρουσίασης</a:t>
            </a:r>
          </a:p>
        </p:txBody>
      </p:sp>
    </p:spTree>
    <p:extLst>
      <p:ext uri="{BB962C8B-B14F-4D97-AF65-F5344CB8AC3E}">
        <p14:creationId xmlns:p14="http://schemas.microsoft.com/office/powerpoint/2010/main" val="10261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465516"/>
            <a:ext cx="583264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3. Ερευνητικά Ερωτήματα 1/</a:t>
            </a:r>
            <a:r>
              <a:rPr lang="en-US" sz="3200" dirty="0"/>
              <a:t>2</a:t>
            </a:r>
            <a:endParaRPr lang="el-GR" sz="3200" b="1" dirty="0"/>
          </a:p>
        </p:txBody>
      </p:sp>
      <p:grpSp>
        <p:nvGrpSpPr>
          <p:cNvPr id="5" name="4 - Ομάδα">
            <a:extLst>
              <a:ext uri="{FF2B5EF4-FFF2-40B4-BE49-F238E27FC236}">
                <a16:creationId xmlns:a16="http://schemas.microsoft.com/office/drawing/2014/main" id="{4A0D53F0-1F97-46E6-BACE-8C4EADDF2198}"/>
              </a:ext>
            </a:extLst>
          </p:cNvPr>
          <p:cNvGrpSpPr/>
          <p:nvPr/>
        </p:nvGrpSpPr>
        <p:grpSpPr>
          <a:xfrm>
            <a:off x="2123512" y="961721"/>
            <a:ext cx="5634842" cy="430248"/>
            <a:chOff x="0" y="49732"/>
            <a:chExt cx="6834214" cy="573664"/>
          </a:xfrm>
          <a:solidFill>
            <a:schemeClr val="accent1"/>
          </a:solidFill>
          <a:scene3d>
            <a:camera prst="orthographicFront"/>
            <a:lightRig rig="flat" dir="t"/>
          </a:scene3d>
        </p:grpSpPr>
        <p:sp>
          <p:nvSpPr>
            <p:cNvPr id="6" name="5 - Στρογγυλεμένο ορθογώνιο">
              <a:extLst>
                <a:ext uri="{FF2B5EF4-FFF2-40B4-BE49-F238E27FC236}">
                  <a16:creationId xmlns:a16="http://schemas.microsoft.com/office/drawing/2014/main" id="{5A0D9608-9A6F-4F22-8128-3A9ADBD59FB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7" name="Στρογγυλεμένο ορθογώνιο 4">
              <a:extLst>
                <a:ext uri="{FF2B5EF4-FFF2-40B4-BE49-F238E27FC236}">
                  <a16:creationId xmlns:a16="http://schemas.microsoft.com/office/drawing/2014/main" id="{7355AC94-D610-409C-B271-3BC28C902405}"/>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l" defTabSz="933450">
                <a:lnSpc>
                  <a:spcPct val="90000"/>
                </a:lnSpc>
                <a:spcBef>
                  <a:spcPct val="0"/>
                </a:spcBef>
                <a:spcAft>
                  <a:spcPct val="35000"/>
                </a:spcAft>
              </a:pPr>
              <a:endParaRPr lang="en-GB" sz="2100" b="1" kern="1200" dirty="0">
                <a:solidFill>
                  <a:schemeClr val="bg1"/>
                </a:solidFill>
                <a:effectLst>
                  <a:outerShdw blurRad="38100" dist="38100" dir="2700000" algn="tl">
                    <a:srgbClr val="000000">
                      <a:alpha val="43137"/>
                    </a:srgbClr>
                  </a:outerShdw>
                </a:effectLst>
              </a:endParaRPr>
            </a:p>
          </p:txBody>
        </p:sp>
      </p:grpSp>
      <p:sp>
        <p:nvSpPr>
          <p:cNvPr id="3" name="Ορθογώνιο 2">
            <a:extLst>
              <a:ext uri="{FF2B5EF4-FFF2-40B4-BE49-F238E27FC236}">
                <a16:creationId xmlns:a16="http://schemas.microsoft.com/office/drawing/2014/main" id="{0FFFB317-8D22-4B6E-9E8A-6534871DC525}"/>
              </a:ext>
            </a:extLst>
          </p:cNvPr>
          <p:cNvSpPr/>
          <p:nvPr/>
        </p:nvSpPr>
        <p:spPr>
          <a:xfrm>
            <a:off x="2231524" y="982725"/>
            <a:ext cx="5418818" cy="369332"/>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a:r>
              <a:rPr lang="en-US" sz="1800" b="1" dirty="0">
                <a:solidFill>
                  <a:schemeClr val="bg1"/>
                </a:solidFill>
                <a:effectLst>
                  <a:outerShdw blurRad="38100" dist="38100" dir="2700000" algn="tl">
                    <a:srgbClr val="000000">
                      <a:alpha val="43137"/>
                    </a:srgbClr>
                  </a:outerShdw>
                </a:effectLst>
                <a:cs typeface="Times New Roman" panose="02020603050405020304" pitchFamily="18" charset="0"/>
              </a:rPr>
              <a:t>E</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κπαιδευτικό </a:t>
            </a:r>
            <a:r>
              <a:rPr lang="en-US" b="1" dirty="0">
                <a:solidFill>
                  <a:schemeClr val="bg1"/>
                </a:solidFill>
                <a:effectLst>
                  <a:outerShdw blurRad="38100" dist="38100" dir="2700000" algn="tl">
                    <a:srgbClr val="000000">
                      <a:alpha val="43137"/>
                    </a:srgbClr>
                  </a:outerShdw>
                </a:effectLst>
                <a:cs typeface="Times New Roman" panose="02020603050405020304" pitchFamily="18" charset="0"/>
              </a:rPr>
              <a:t>Y</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λικό (περιβάλλον </a:t>
            </a:r>
            <a:r>
              <a:rPr lang="en-US" sz="1800" b="1" dirty="0">
                <a:solidFill>
                  <a:schemeClr val="bg1"/>
                </a:solidFill>
                <a:effectLst>
                  <a:outerShdw blurRad="38100" dist="38100" dir="2700000" algn="tl">
                    <a:srgbClr val="000000">
                      <a:alpha val="43137"/>
                    </a:srgbClr>
                  </a:outerShdw>
                </a:effectLst>
                <a:cs typeface="Times New Roman" panose="02020603050405020304" pitchFamily="18" charset="0"/>
              </a:rPr>
              <a:t>e-Learning</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a:t>
            </a:r>
            <a:endParaRPr lang="en-GB" sz="18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sp>
        <p:nvSpPr>
          <p:cNvPr id="4" name="Ορθογώνιο 3">
            <a:extLst>
              <a:ext uri="{FF2B5EF4-FFF2-40B4-BE49-F238E27FC236}">
                <a16:creationId xmlns:a16="http://schemas.microsoft.com/office/drawing/2014/main" id="{3FD8E3CE-7215-4DD5-9F1C-18AF224C68BD}"/>
              </a:ext>
            </a:extLst>
          </p:cNvPr>
          <p:cNvSpPr/>
          <p:nvPr/>
        </p:nvSpPr>
        <p:spPr>
          <a:xfrm>
            <a:off x="1500166" y="1571618"/>
            <a:ext cx="6429420" cy="2335832"/>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lnSpc>
                <a:spcPct val="115000"/>
              </a:lnSpc>
              <a:spcAft>
                <a:spcPts val="600"/>
              </a:spcAft>
            </a:pPr>
            <a:r>
              <a:rPr lang="el-GR" sz="2400" dirty="0">
                <a:ea typeface="CIDFont+F4"/>
                <a:cs typeface="Times New Roman" panose="02020603050405020304" pitchFamily="18" charset="0"/>
              </a:rPr>
              <a:t>Αποτίμηση του ΕΥ από </a:t>
            </a:r>
            <a:r>
              <a:rPr lang="el-GR" sz="2400" u="sng" dirty="0">
                <a:ea typeface="CIDFont+F4"/>
                <a:cs typeface="Times New Roman" panose="02020603050405020304" pitchFamily="18" charset="0"/>
              </a:rPr>
              <a:t>ειδικούς</a:t>
            </a:r>
            <a:r>
              <a:rPr lang="el-GR" sz="2400" dirty="0">
                <a:ea typeface="CIDFont+F4"/>
                <a:cs typeface="Times New Roman" panose="02020603050405020304" pitchFamily="18" charset="0"/>
              </a:rPr>
              <a:t>:</a:t>
            </a:r>
            <a:endParaRPr lang="en-US" sz="2400" dirty="0">
              <a:ea typeface="CIDFont+F4"/>
              <a:cs typeface="Times New Roman" panose="02020603050405020304" pitchFamily="18" charset="0"/>
            </a:endParaRPr>
          </a:p>
          <a:p>
            <a:pPr marL="257175" lvl="0" indent="-257175" algn="just">
              <a:lnSpc>
                <a:spcPct val="115000"/>
              </a:lnSpc>
              <a:spcAft>
                <a:spcPts val="600"/>
              </a:spcAft>
              <a:buFont typeface="Symbol" panose="05050102010706020507" pitchFamily="18" charset="2"/>
              <a:buChar char=""/>
            </a:pPr>
            <a:r>
              <a:rPr lang="el-GR" sz="2400" dirty="0">
                <a:ea typeface="CIDFont+F4"/>
                <a:cs typeface="Times New Roman" panose="02020603050405020304" pitchFamily="18" charset="0"/>
              </a:rPr>
              <a:t>Το ΕΥ </a:t>
            </a:r>
            <a:r>
              <a:rPr lang="el-GR" sz="2400" dirty="0">
                <a:ea typeface="Calibri" panose="020F0502020204030204" pitchFamily="34" charset="0"/>
                <a:cs typeface="Times New Roman" panose="02020603050405020304" pitchFamily="18" charset="0"/>
              </a:rPr>
              <a:t>διέπεται από τις αρχές και τη μεθοδολογία της εξ αποστάσεως εκπαίδευσης;</a:t>
            </a:r>
          </a:p>
          <a:p>
            <a:pPr marL="257175" lvl="0" indent="-257175" algn="just">
              <a:lnSpc>
                <a:spcPct val="115000"/>
              </a:lnSpc>
              <a:spcAft>
                <a:spcPts val="600"/>
              </a:spcAft>
              <a:buFont typeface="Symbol" panose="05050102010706020507" pitchFamily="18" charset="2"/>
              <a:buChar char=""/>
            </a:pPr>
            <a:r>
              <a:rPr lang="el-GR" sz="2400" dirty="0">
                <a:ea typeface="CIDFont+F4"/>
                <a:cs typeface="Times New Roman" panose="02020603050405020304" pitchFamily="18" charset="0"/>
              </a:rPr>
              <a:t>Το ΕΥ έχει δημιουργηθεί σύμφωνα </a:t>
            </a:r>
            <a:r>
              <a:rPr lang="el-GR" sz="2400" dirty="0">
                <a:ea typeface="Calibri" panose="020F0502020204030204" pitchFamily="34" charset="0"/>
                <a:cs typeface="Times New Roman" panose="02020603050405020304" pitchFamily="18" charset="0"/>
              </a:rPr>
              <a:t>με τις αρχές της Πολυμεσικής Μάθησης;</a:t>
            </a:r>
          </a:p>
        </p:txBody>
      </p:sp>
    </p:spTree>
    <p:extLst>
      <p:ext uri="{BB962C8B-B14F-4D97-AF65-F5344CB8AC3E}">
        <p14:creationId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500048"/>
            <a:ext cx="5832648" cy="432048"/>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3. Ερευνητικά Ερωτήματα 2/</a:t>
            </a:r>
            <a:r>
              <a:rPr lang="en-US" sz="3200" dirty="0"/>
              <a:t>2</a:t>
            </a:r>
            <a:endParaRPr lang="el-GR" sz="3200" b="1" dirty="0"/>
          </a:p>
        </p:txBody>
      </p:sp>
      <p:grpSp>
        <p:nvGrpSpPr>
          <p:cNvPr id="5" name="4 - Ομάδα">
            <a:extLst>
              <a:ext uri="{FF2B5EF4-FFF2-40B4-BE49-F238E27FC236}">
                <a16:creationId xmlns:a16="http://schemas.microsoft.com/office/drawing/2014/main" id="{4A0D53F0-1F97-46E6-BACE-8C4EADDF2198}"/>
              </a:ext>
            </a:extLst>
          </p:cNvPr>
          <p:cNvGrpSpPr/>
          <p:nvPr/>
        </p:nvGrpSpPr>
        <p:grpSpPr>
          <a:xfrm>
            <a:off x="2024609" y="944123"/>
            <a:ext cx="5634842" cy="502480"/>
            <a:chOff x="0" y="49732"/>
            <a:chExt cx="6834214" cy="573664"/>
          </a:xfrm>
          <a:solidFill>
            <a:schemeClr val="accent1"/>
          </a:solidFill>
          <a:scene3d>
            <a:camera prst="orthographicFront"/>
            <a:lightRig rig="flat" dir="t"/>
          </a:scene3d>
        </p:grpSpPr>
        <p:sp>
          <p:nvSpPr>
            <p:cNvPr id="6" name="5 - Στρογγυλεμένο ορθογώνιο">
              <a:extLst>
                <a:ext uri="{FF2B5EF4-FFF2-40B4-BE49-F238E27FC236}">
                  <a16:creationId xmlns:a16="http://schemas.microsoft.com/office/drawing/2014/main" id="{5A0D9608-9A6F-4F22-8128-3A9ADBD59FB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7" name="Στρογγυλεμένο ορθογώνιο 4">
              <a:extLst>
                <a:ext uri="{FF2B5EF4-FFF2-40B4-BE49-F238E27FC236}">
                  <a16:creationId xmlns:a16="http://schemas.microsoft.com/office/drawing/2014/main" id="{7355AC94-D610-409C-B271-3BC28C902405}"/>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l" defTabSz="933450">
                <a:lnSpc>
                  <a:spcPct val="90000"/>
                </a:lnSpc>
                <a:spcBef>
                  <a:spcPct val="0"/>
                </a:spcBef>
                <a:spcAft>
                  <a:spcPct val="35000"/>
                </a:spcAft>
              </a:pPr>
              <a:endParaRPr lang="en-GB" sz="2100" b="1" kern="1200" dirty="0">
                <a:solidFill>
                  <a:schemeClr val="bg1"/>
                </a:solidFill>
                <a:effectLst>
                  <a:outerShdw blurRad="38100" dist="38100" dir="2700000" algn="tl">
                    <a:srgbClr val="000000">
                      <a:alpha val="43137"/>
                    </a:srgbClr>
                  </a:outerShdw>
                </a:effectLst>
              </a:endParaRPr>
            </a:p>
          </p:txBody>
        </p:sp>
      </p:grpSp>
      <p:sp>
        <p:nvSpPr>
          <p:cNvPr id="3" name="Ορθογώνιο 2">
            <a:extLst>
              <a:ext uri="{FF2B5EF4-FFF2-40B4-BE49-F238E27FC236}">
                <a16:creationId xmlns:a16="http://schemas.microsoft.com/office/drawing/2014/main" id="{534C8AD1-CC40-426F-9F7F-8740650F8EDD}"/>
              </a:ext>
            </a:extLst>
          </p:cNvPr>
          <p:cNvSpPr/>
          <p:nvPr/>
        </p:nvSpPr>
        <p:spPr>
          <a:xfrm>
            <a:off x="1331640" y="1402162"/>
            <a:ext cx="7247158" cy="3174715"/>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just">
              <a:lnSpc>
                <a:spcPct val="115000"/>
              </a:lnSpc>
              <a:spcAft>
                <a:spcPts val="600"/>
              </a:spcAft>
            </a:pPr>
            <a:r>
              <a:rPr lang="el-GR" sz="2000" dirty="0">
                <a:ea typeface="CIDFont+F4"/>
                <a:cs typeface="Times New Roman" panose="02020603050405020304" pitchFamily="18" charset="0"/>
              </a:rPr>
              <a:t>Αποτίμηση του ΕΥ </a:t>
            </a:r>
            <a:r>
              <a:rPr lang="el-GR" sz="2200" dirty="0">
                <a:ea typeface="Calibri" panose="020F0502020204030204" pitchFamily="34" charset="0"/>
                <a:cs typeface="Times New Roman" panose="02020603050405020304" pitchFamily="18" charset="0"/>
              </a:rPr>
              <a:t>από </a:t>
            </a:r>
            <a:r>
              <a:rPr lang="el-GR" sz="2200" u="sng" dirty="0">
                <a:ea typeface="Calibri" panose="020F0502020204030204" pitchFamily="34" charset="0"/>
                <a:cs typeface="Times New Roman" panose="02020603050405020304" pitchFamily="18" charset="0"/>
              </a:rPr>
              <a:t>εκπαιδευτικούς</a:t>
            </a:r>
            <a:r>
              <a:rPr lang="el-GR" sz="2200" dirty="0">
                <a:ea typeface="Calibri" panose="020F0502020204030204" pitchFamily="34" charset="0"/>
                <a:cs typeface="Times New Roman" panose="02020603050405020304" pitchFamily="18" charset="0"/>
              </a:rPr>
              <a:t>:</a:t>
            </a:r>
          </a:p>
          <a:p>
            <a:pPr marL="177800" lvl="0" indent="-177800" algn="just">
              <a:spcAft>
                <a:spcPts val="600"/>
              </a:spcAft>
              <a:buFont typeface="Arial" pitchFamily="34" charset="0"/>
              <a:buChar char="•"/>
            </a:pPr>
            <a:r>
              <a:rPr lang="en-US" sz="2000" dirty="0"/>
              <a:t> </a:t>
            </a:r>
            <a:r>
              <a:rPr lang="el-GR" sz="2000" dirty="0"/>
              <a:t>Ποια είναι η αποδοχή του ΕΥ με όρους </a:t>
            </a:r>
            <a:r>
              <a:rPr lang="el-GR" sz="2000" i="1" dirty="0"/>
              <a:t>αντιληπτής ευκολίας χρήσης</a:t>
            </a:r>
            <a:r>
              <a:rPr lang="el-GR" sz="2000" dirty="0"/>
              <a:t> και </a:t>
            </a:r>
            <a:r>
              <a:rPr lang="el-GR" sz="2000" i="1" dirty="0"/>
              <a:t>αντιληπτής χρησιμότητας</a:t>
            </a:r>
            <a:r>
              <a:rPr lang="el-GR" sz="2000" dirty="0"/>
              <a:t>;</a:t>
            </a:r>
            <a:endParaRPr lang="en-US" sz="2000" dirty="0"/>
          </a:p>
          <a:p>
            <a:pPr marL="177800" lvl="0" indent="-177800" algn="just">
              <a:spcAft>
                <a:spcPts val="600"/>
              </a:spcAft>
              <a:buFont typeface="Arial" pitchFamily="34" charset="0"/>
              <a:buChar char="•"/>
            </a:pPr>
            <a:r>
              <a:rPr lang="en-US" sz="2000" dirty="0"/>
              <a:t> </a:t>
            </a:r>
            <a:r>
              <a:rPr lang="el-GR" sz="2000" dirty="0"/>
              <a:t>Ποια είναι η στάση τους απέναντι στη χρήση του υλικού σε σχέση με την </a:t>
            </a:r>
            <a:r>
              <a:rPr lang="el-GR" sz="2000" i="1" dirty="0"/>
              <a:t>πρόκληση ενδιαφέροντος στους μαθητές</a:t>
            </a:r>
            <a:r>
              <a:rPr lang="el-GR" sz="2000" dirty="0"/>
              <a:t>, τις </a:t>
            </a:r>
            <a:r>
              <a:rPr lang="el-GR" sz="2000" i="1" dirty="0"/>
              <a:t>συνθήκες διευκόλυνσης για τους ίδιους και τους μαθητές τους </a:t>
            </a:r>
            <a:r>
              <a:rPr lang="el-GR" sz="2000" dirty="0"/>
              <a:t>και την </a:t>
            </a:r>
            <a:r>
              <a:rPr lang="el-GR" sz="2000" i="1" dirty="0"/>
              <a:t>πρόκληση άγχους </a:t>
            </a:r>
            <a:r>
              <a:rPr lang="el-GR" sz="2000" dirty="0"/>
              <a:t>κατά τη χρήση του;</a:t>
            </a:r>
          </a:p>
          <a:p>
            <a:pPr marL="177800" lvl="0" indent="-177800" algn="just">
              <a:spcAft>
                <a:spcPts val="600"/>
              </a:spcAft>
              <a:buFont typeface="Arial" pitchFamily="34" charset="0"/>
              <a:buChar char="•"/>
            </a:pPr>
            <a:r>
              <a:rPr lang="en-US" sz="2000" dirty="0"/>
              <a:t> </a:t>
            </a:r>
            <a:r>
              <a:rPr lang="el-GR" sz="2000" dirty="0"/>
              <a:t>Ποια είναι η </a:t>
            </a:r>
            <a:r>
              <a:rPr lang="el-GR" sz="2000" i="1" dirty="0"/>
              <a:t>πρόθεση χρήσης </a:t>
            </a:r>
            <a:r>
              <a:rPr lang="el-GR" sz="2000" dirty="0"/>
              <a:t>του ΕΥ με τους μαθητές τους; Αν το χρησιμοποιούσαν, με τι στόχο και με ποιο τρόπο θα το έκαναν;</a:t>
            </a:r>
          </a:p>
        </p:txBody>
      </p:sp>
      <p:sp>
        <p:nvSpPr>
          <p:cNvPr id="9" name="Ορθογώνιο 2">
            <a:extLst>
              <a:ext uri="{FF2B5EF4-FFF2-40B4-BE49-F238E27FC236}">
                <a16:creationId xmlns:a16="http://schemas.microsoft.com/office/drawing/2014/main" id="{0FFFB317-8D22-4B6E-9E8A-6534871DC525}"/>
              </a:ext>
            </a:extLst>
          </p:cNvPr>
          <p:cNvSpPr/>
          <p:nvPr/>
        </p:nvSpPr>
        <p:spPr>
          <a:xfrm>
            <a:off x="2231524" y="982725"/>
            <a:ext cx="5418818" cy="369332"/>
          </a:xfrm>
          <a:prstGeom prst="rect">
            <a:avLst/>
          </a:prstGeom>
        </p:spPr>
        <p:txBody>
          <a:bodyPr wrap="square">
            <a:sp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a:r>
              <a:rPr lang="en-US" sz="1800" b="1" dirty="0">
                <a:solidFill>
                  <a:schemeClr val="bg1"/>
                </a:solidFill>
                <a:effectLst>
                  <a:outerShdw blurRad="38100" dist="38100" dir="2700000" algn="tl">
                    <a:srgbClr val="000000">
                      <a:alpha val="43137"/>
                    </a:srgbClr>
                  </a:outerShdw>
                </a:effectLst>
                <a:cs typeface="Times New Roman" panose="02020603050405020304" pitchFamily="18" charset="0"/>
              </a:rPr>
              <a:t>E</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κπαιδευτικό </a:t>
            </a:r>
            <a:r>
              <a:rPr lang="en-US" b="1" dirty="0">
                <a:solidFill>
                  <a:schemeClr val="bg1"/>
                </a:solidFill>
                <a:effectLst>
                  <a:outerShdw blurRad="38100" dist="38100" dir="2700000" algn="tl">
                    <a:srgbClr val="000000">
                      <a:alpha val="43137"/>
                    </a:srgbClr>
                  </a:outerShdw>
                </a:effectLst>
                <a:cs typeface="Times New Roman" panose="02020603050405020304" pitchFamily="18" charset="0"/>
              </a:rPr>
              <a:t>Y</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λικό (περιβάλλον </a:t>
            </a:r>
            <a:r>
              <a:rPr lang="en-US" sz="1800" b="1" dirty="0">
                <a:solidFill>
                  <a:schemeClr val="bg1"/>
                </a:solidFill>
                <a:effectLst>
                  <a:outerShdw blurRad="38100" dist="38100" dir="2700000" algn="tl">
                    <a:srgbClr val="000000">
                      <a:alpha val="43137"/>
                    </a:srgbClr>
                  </a:outerShdw>
                </a:effectLst>
                <a:cs typeface="Times New Roman" panose="02020603050405020304" pitchFamily="18" charset="0"/>
              </a:rPr>
              <a:t>e-Learning</a:t>
            </a:r>
            <a:r>
              <a:rPr lang="el-GR" sz="1800" b="1" dirty="0">
                <a:solidFill>
                  <a:schemeClr val="bg1"/>
                </a:solidFill>
                <a:effectLst>
                  <a:outerShdw blurRad="38100" dist="38100" dir="2700000" algn="tl">
                    <a:srgbClr val="000000">
                      <a:alpha val="43137"/>
                    </a:srgbClr>
                  </a:outerShdw>
                </a:effectLst>
                <a:cs typeface="Times New Roman" panose="02020603050405020304" pitchFamily="18" charset="0"/>
              </a:rPr>
              <a:t>) </a:t>
            </a:r>
            <a:endParaRPr lang="en-GB" sz="1800"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55129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0166" y="428610"/>
            <a:ext cx="5399430" cy="57423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4. Δομή της εργασίας </a:t>
            </a:r>
            <a:endParaRPr lang="el-GR" sz="3200" b="1" dirty="0"/>
          </a:p>
        </p:txBody>
      </p:sp>
      <p:grpSp>
        <p:nvGrpSpPr>
          <p:cNvPr id="5" name="Ομάδα 4">
            <a:extLst>
              <a:ext uri="{FF2B5EF4-FFF2-40B4-BE49-F238E27FC236}">
                <a16:creationId xmlns:a16="http://schemas.microsoft.com/office/drawing/2014/main" id="{170CAA36-2093-4FF8-AC77-42D57A6CD92C}"/>
              </a:ext>
            </a:extLst>
          </p:cNvPr>
          <p:cNvGrpSpPr/>
          <p:nvPr/>
        </p:nvGrpSpPr>
        <p:grpSpPr>
          <a:xfrm>
            <a:off x="1571604" y="965435"/>
            <a:ext cx="1508983" cy="1198702"/>
            <a:chOff x="3" y="109483"/>
            <a:chExt cx="1774526" cy="1837075"/>
          </a:xfrm>
          <a:scene3d>
            <a:camera prst="orthographicFront"/>
            <a:lightRig rig="threePt" dir="t"/>
          </a:scene3d>
        </p:grpSpPr>
        <p:sp>
          <p:nvSpPr>
            <p:cNvPr id="6" name="Διάγραμμα ροής: Εναλλακτική διεργασία 5">
              <a:extLst>
                <a:ext uri="{FF2B5EF4-FFF2-40B4-BE49-F238E27FC236}">
                  <a16:creationId xmlns:a16="http://schemas.microsoft.com/office/drawing/2014/main" id="{5A057986-BD43-470F-BACE-722732FCC9C4}"/>
                </a:ext>
              </a:extLst>
            </p:cNvPr>
            <p:cNvSpPr/>
            <p:nvPr/>
          </p:nvSpPr>
          <p:spPr>
            <a:xfrm rot="16200000">
              <a:off x="-31272" y="140758"/>
              <a:ext cx="1837075" cy="1774526"/>
            </a:xfrm>
            <a:prstGeom prst="flowChartAlternateProcess">
              <a:avLst/>
            </a:prstGeom>
            <a:solidFill>
              <a:schemeClr val="accent2">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 name="Διάγραμμα ροής: Εναλλακτική διεργασία 4">
              <a:extLst>
                <a:ext uri="{FF2B5EF4-FFF2-40B4-BE49-F238E27FC236}">
                  <a16:creationId xmlns:a16="http://schemas.microsoft.com/office/drawing/2014/main" id="{996DFABB-8070-4AFE-B775-E66F6E0433F1}"/>
                </a:ext>
              </a:extLst>
            </p:cNvPr>
            <p:cNvSpPr txBox="1"/>
            <p:nvPr/>
          </p:nvSpPr>
          <p:spPr>
            <a:xfrm>
              <a:off x="86621" y="162631"/>
              <a:ext cx="1601280" cy="142327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85725" tIns="243000" rIns="85725"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00075">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Θεωρητικό</a:t>
              </a:r>
            </a:p>
            <a:p>
              <a:pPr marL="0" lvl="0" indent="0" algn="ctr" defTabSz="600075">
                <a:lnSpc>
                  <a:spcPct val="90000"/>
                </a:lnSpc>
                <a:spcBef>
                  <a:spcPct val="0"/>
                </a:spcBef>
                <a:spcAft>
                  <a:spcPct val="35000"/>
                </a:spcAft>
                <a:buNone/>
              </a:pPr>
              <a:r>
                <a:rPr lang="el-GR" sz="1400" b="1" kern="1200" dirty="0">
                  <a:solidFill>
                    <a:schemeClr val="tx1"/>
                  </a:solidFill>
                  <a:latin typeface="Times New Roman" panose="02020603050405020304" pitchFamily="18" charset="0"/>
                  <a:cs typeface="Times New Roman" panose="02020603050405020304" pitchFamily="18" charset="0"/>
                </a:rPr>
                <a:t>πλαίσιο</a:t>
              </a:r>
              <a:endParaRPr lang="en-GB" sz="1400" b="1" kern="1200" dirty="0">
                <a:solidFill>
                  <a:schemeClr val="tx1"/>
                </a:solidFill>
                <a:latin typeface="Times New Roman" panose="02020603050405020304" pitchFamily="18" charset="0"/>
                <a:cs typeface="Times New Roman" panose="02020603050405020304" pitchFamily="18" charset="0"/>
              </a:endParaRPr>
            </a:p>
          </p:txBody>
        </p:sp>
      </p:grpSp>
      <p:grpSp>
        <p:nvGrpSpPr>
          <p:cNvPr id="8" name="Ομάδα 7">
            <a:extLst>
              <a:ext uri="{FF2B5EF4-FFF2-40B4-BE49-F238E27FC236}">
                <a16:creationId xmlns:a16="http://schemas.microsoft.com/office/drawing/2014/main" id="{DACA2F98-5349-4E1D-AEB4-1FA7497B3B45}"/>
              </a:ext>
            </a:extLst>
          </p:cNvPr>
          <p:cNvGrpSpPr/>
          <p:nvPr/>
        </p:nvGrpSpPr>
        <p:grpSpPr>
          <a:xfrm>
            <a:off x="1428726" y="2251319"/>
            <a:ext cx="1714512" cy="1242390"/>
            <a:chOff x="1771704" y="-26383"/>
            <a:chExt cx="2016224" cy="1904029"/>
          </a:xfrm>
          <a:scene3d>
            <a:camera prst="orthographicFront"/>
            <a:lightRig rig="threePt" dir="t"/>
          </a:scene3d>
        </p:grpSpPr>
        <p:sp>
          <p:nvSpPr>
            <p:cNvPr id="9" name="Διάγραμμα ροής: Εναλλακτική διεργασία 8">
              <a:extLst>
                <a:ext uri="{FF2B5EF4-FFF2-40B4-BE49-F238E27FC236}">
                  <a16:creationId xmlns:a16="http://schemas.microsoft.com/office/drawing/2014/main" id="{5B7A960B-B539-499A-97BF-F04C10ADB224}"/>
                </a:ext>
              </a:extLst>
            </p:cNvPr>
            <p:cNvSpPr/>
            <p:nvPr/>
          </p:nvSpPr>
          <p:spPr>
            <a:xfrm rot="16200000">
              <a:off x="1884442" y="31274"/>
              <a:ext cx="1837075" cy="1774526"/>
            </a:xfrm>
            <a:prstGeom prst="flowChartAlternateProcess">
              <a:avLst/>
            </a:prstGeom>
            <a:solidFill>
              <a:schemeClr val="accent4">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Διάγραμμα ροής: Εναλλακτική διεργασία 4">
              <a:extLst>
                <a:ext uri="{FF2B5EF4-FFF2-40B4-BE49-F238E27FC236}">
                  <a16:creationId xmlns:a16="http://schemas.microsoft.com/office/drawing/2014/main" id="{15B84D6C-D0EE-4877-8F5A-F40C30FDFC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Δημιουργία </a:t>
              </a:r>
            </a:p>
            <a:p>
              <a:pPr marL="0" lvl="0" indent="0" algn="ctr" defTabSz="666750">
                <a:lnSpc>
                  <a:spcPct val="90000"/>
                </a:lnSpc>
                <a:spcBef>
                  <a:spcPct val="0"/>
                </a:spcBef>
                <a:spcAft>
                  <a:spcPct val="35000"/>
                </a:spcAft>
                <a:buNone/>
              </a:pPr>
              <a:r>
                <a:rPr lang="el-GR" sz="1400" b="1" kern="1200" dirty="0">
                  <a:solidFill>
                    <a:schemeClr val="tx1"/>
                  </a:solidFill>
                  <a:latin typeface="Times New Roman" panose="02020603050405020304" pitchFamily="18" charset="0"/>
                  <a:cs typeface="Times New Roman" panose="02020603050405020304" pitchFamily="18" charset="0"/>
                </a:rPr>
                <a:t>Εκπαιδευτικού</a:t>
              </a:r>
            </a:p>
            <a:p>
              <a:pPr marL="0" lvl="0" indent="0" algn="ctr" defTabSz="666750">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υλικού</a:t>
              </a:r>
              <a:endParaRPr lang="en-GB" sz="1400" b="1" kern="1200" dirty="0">
                <a:solidFill>
                  <a:schemeClr val="tx1"/>
                </a:solidFill>
                <a:latin typeface="Times New Roman" panose="02020603050405020304" pitchFamily="18" charset="0"/>
                <a:cs typeface="Times New Roman" panose="02020603050405020304" pitchFamily="18" charset="0"/>
              </a:endParaRPr>
            </a:p>
          </p:txBody>
        </p:sp>
      </p:grpSp>
      <p:grpSp>
        <p:nvGrpSpPr>
          <p:cNvPr id="11" name="Ομάδα 10">
            <a:extLst>
              <a:ext uri="{FF2B5EF4-FFF2-40B4-BE49-F238E27FC236}">
                <a16:creationId xmlns:a16="http://schemas.microsoft.com/office/drawing/2014/main" id="{34228EB4-4220-46FF-A035-5D1DEBAA9FBC}"/>
              </a:ext>
            </a:extLst>
          </p:cNvPr>
          <p:cNvGrpSpPr/>
          <p:nvPr/>
        </p:nvGrpSpPr>
        <p:grpSpPr>
          <a:xfrm>
            <a:off x="1285850" y="3537202"/>
            <a:ext cx="2062230" cy="1198704"/>
            <a:chOff x="2767528" y="34849"/>
            <a:chExt cx="2425132" cy="1837077"/>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FAC61FE4-4480-430E-BDF6-414352C5B9A8}"/>
                </a:ext>
              </a:extLst>
            </p:cNvPr>
            <p:cNvSpPr/>
            <p:nvPr/>
          </p:nvSpPr>
          <p:spPr>
            <a:xfrm rot="16200000">
              <a:off x="3072291" y="66125"/>
              <a:ext cx="1837075" cy="1774527"/>
            </a:xfrm>
            <a:prstGeom prst="flowChartAlternateProcess">
              <a:avLst/>
            </a:prstGeom>
            <a:solidFill>
              <a:schemeClr val="accent5">
                <a:lumMod val="60000"/>
                <a:lumOff val="4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Διάγραμμα ροής: Εναλλακτική διεργασία 4">
              <a:extLst>
                <a:ext uri="{FF2B5EF4-FFF2-40B4-BE49-F238E27FC236}">
                  <a16:creationId xmlns:a16="http://schemas.microsoft.com/office/drawing/2014/main" id="{6EE19DD5-A938-4ABF-A379-4620C091A398}"/>
                </a:ext>
              </a:extLst>
            </p:cNvPr>
            <p:cNvSpPr txBox="1"/>
            <p:nvPr/>
          </p:nvSpPr>
          <p:spPr>
            <a:xfrm>
              <a:off x="2767528" y="34849"/>
              <a:ext cx="2425132" cy="175045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5250" tIns="243000" rIns="95250" bIns="0" numCol="1" spcCol="1270" anchor="t"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0" lvl="0" indent="0" algn="ctr" defTabSz="666750">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Αποτίμηση</a:t>
              </a:r>
            </a:p>
            <a:p>
              <a:pPr marL="0" lvl="0" indent="0" algn="ctr" defTabSz="666750">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 Εκπαιδευτικού </a:t>
              </a:r>
            </a:p>
            <a:p>
              <a:pPr marL="0" lvl="0" indent="0" algn="ctr" defTabSz="666750">
                <a:lnSpc>
                  <a:spcPct val="90000"/>
                </a:lnSpc>
                <a:spcBef>
                  <a:spcPct val="0"/>
                </a:spcBef>
                <a:spcAft>
                  <a:spcPct val="35000"/>
                </a:spcAft>
                <a:buNone/>
              </a:pPr>
              <a:r>
                <a:rPr lang="el-GR" sz="1400" b="1" dirty="0">
                  <a:solidFill>
                    <a:schemeClr val="tx1"/>
                  </a:solidFill>
                  <a:latin typeface="Times New Roman" panose="02020603050405020304" pitchFamily="18" charset="0"/>
                  <a:cs typeface="Times New Roman" panose="02020603050405020304" pitchFamily="18" charset="0"/>
                </a:rPr>
                <a:t>υλικού</a:t>
              </a:r>
              <a:endParaRPr lang="en-GB" sz="1400" b="1" kern="1200" dirty="0">
                <a:solidFill>
                  <a:schemeClr val="tx1"/>
                </a:solidFill>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a16="http://schemas.microsoft.com/office/drawing/2014/main" id="{6B27D9B6-7D24-4779-A0CA-3011C456C0D4}"/>
              </a:ext>
            </a:extLst>
          </p:cNvPr>
          <p:cNvSpPr/>
          <p:nvPr/>
        </p:nvSpPr>
        <p:spPr>
          <a:xfrm>
            <a:off x="3286116" y="928676"/>
            <a:ext cx="5286412" cy="1357322"/>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marL="342900" indent="-342900" algn="just">
              <a:buAutoNum type="arabicPeriod"/>
            </a:pPr>
            <a:r>
              <a:rPr lang="el-GR" sz="1400" b="1" dirty="0">
                <a:solidFill>
                  <a:srgbClr val="C00000"/>
                </a:solidFill>
                <a:latin typeface="Times New Roman" panose="02020603050405020304" pitchFamily="18" charset="0"/>
                <a:cs typeface="Times New Roman" panose="02020603050405020304" pitchFamily="18" charset="0"/>
              </a:rPr>
              <a:t>Εισαγωγή</a:t>
            </a:r>
          </a:p>
          <a:p>
            <a:pPr marL="342900" indent="-342900" algn="just">
              <a:buAutoNum type="arabicPeriod"/>
            </a:pPr>
            <a:r>
              <a:rPr lang="el-GR" sz="1400" b="1" dirty="0">
                <a:solidFill>
                  <a:srgbClr val="C00000"/>
                </a:solidFill>
                <a:latin typeface="Times New Roman" panose="02020603050405020304" pitchFamily="18" charset="0"/>
                <a:cs typeface="Times New Roman" panose="02020603050405020304" pitchFamily="18" charset="0"/>
              </a:rPr>
              <a:t>Το θεωρητικό πλαίσιο της Εξ Αποστάσεως Εκπαιίδευσης</a:t>
            </a:r>
          </a:p>
          <a:p>
            <a:pPr marL="342900" indent="-342900" algn="just">
              <a:buAutoNum type="arabicPeriod"/>
            </a:pPr>
            <a:r>
              <a:rPr lang="el-GR" sz="1400" b="1" dirty="0">
                <a:solidFill>
                  <a:srgbClr val="C00000"/>
                </a:solidFill>
                <a:latin typeface="Times New Roman" panose="02020603050405020304" pitchFamily="18" charset="0"/>
                <a:cs typeface="Times New Roman" panose="02020603050405020304" pitchFamily="18" charset="0"/>
              </a:rPr>
              <a:t>Η εξΑΕ με την αξιοποίηση των ΤΠΕ (e-Learning)</a:t>
            </a:r>
          </a:p>
          <a:p>
            <a:pPr marL="342900" indent="-342900" algn="just">
              <a:buAutoNum type="arabicPeriod"/>
            </a:pPr>
            <a:r>
              <a:rPr lang="el-GR" sz="1400" b="1" dirty="0">
                <a:solidFill>
                  <a:srgbClr val="C00000"/>
                </a:solidFill>
                <a:latin typeface="Times New Roman" panose="02020603050405020304" pitchFamily="18" charset="0"/>
                <a:cs typeface="Times New Roman" panose="02020603050405020304" pitchFamily="18" charset="0"/>
              </a:rPr>
              <a:t>Το Εκπαιδευτικό υλικό στα περιβάλλοντα εξΑΕ</a:t>
            </a:r>
          </a:p>
          <a:p>
            <a:pPr marL="342900" indent="-342900" algn="just">
              <a:buAutoNum type="arabicPeriod"/>
            </a:pPr>
            <a:r>
              <a:rPr lang="el-GR" sz="1400" b="1" dirty="0">
                <a:solidFill>
                  <a:srgbClr val="C00000"/>
                </a:solidFill>
                <a:latin typeface="Times New Roman" panose="02020603050405020304" pitchFamily="18" charset="0"/>
                <a:cs typeface="Times New Roman" panose="02020603050405020304" pitchFamily="18" charset="0"/>
              </a:rPr>
              <a:t>Το γνωστικό αντικείμενο της Αλγοριθμικής</a:t>
            </a:r>
          </a:p>
        </p:txBody>
      </p:sp>
      <p:sp>
        <p:nvSpPr>
          <p:cNvPr id="17" name="Ορθογώνιο: Στρογγύλεμα επάνω γωνιών 16">
            <a:extLst>
              <a:ext uri="{FF2B5EF4-FFF2-40B4-BE49-F238E27FC236}">
                <a16:creationId xmlns:a16="http://schemas.microsoft.com/office/drawing/2014/main" id="{4819AB6B-64E9-41EB-9C91-EC2D235302E7}"/>
              </a:ext>
            </a:extLst>
          </p:cNvPr>
          <p:cNvSpPr/>
          <p:nvPr/>
        </p:nvSpPr>
        <p:spPr>
          <a:xfrm>
            <a:off x="3286116" y="2571750"/>
            <a:ext cx="5286412" cy="642942"/>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1400" b="1" dirty="0">
                <a:latin typeface="Times New Roman" panose="02020603050405020304" pitchFamily="18" charset="0"/>
                <a:cs typeface="Times New Roman" panose="02020603050405020304" pitchFamily="18" charset="0"/>
              </a:rPr>
              <a:t> </a:t>
            </a:r>
            <a:r>
              <a:rPr lang="el-GR" sz="1400" b="1" dirty="0">
                <a:solidFill>
                  <a:schemeClr val="accent4">
                    <a:lumMod val="75000"/>
                  </a:schemeClr>
                </a:solidFill>
                <a:latin typeface="Times New Roman" panose="02020603050405020304" pitchFamily="18" charset="0"/>
                <a:cs typeface="Times New Roman" panose="02020603050405020304" pitchFamily="18" charset="0"/>
              </a:rPr>
              <a:t>6.     Σχεδιασμός, υλοποίηση και περιγραφή του εκπαιδευτικού</a:t>
            </a:r>
          </a:p>
          <a:p>
            <a:r>
              <a:rPr lang="el-GR" sz="1400" b="1" dirty="0">
                <a:solidFill>
                  <a:schemeClr val="accent4">
                    <a:lumMod val="75000"/>
                  </a:schemeClr>
                </a:solidFill>
                <a:latin typeface="Times New Roman" panose="02020603050405020304" pitchFamily="18" charset="0"/>
                <a:cs typeface="Times New Roman" panose="02020603050405020304" pitchFamily="18" charset="0"/>
              </a:rPr>
              <a:t>         υλικού της εργασίας</a:t>
            </a:r>
          </a:p>
        </p:txBody>
      </p:sp>
      <p:sp>
        <p:nvSpPr>
          <p:cNvPr id="18" name="Ορθογώνιο: Στρογγύλεμα επάνω γωνιών 17">
            <a:extLst>
              <a:ext uri="{FF2B5EF4-FFF2-40B4-BE49-F238E27FC236}">
                <a16:creationId xmlns:a16="http://schemas.microsoft.com/office/drawing/2014/main" id="{B5C6A238-7053-48F9-95A5-694FCC058348}"/>
              </a:ext>
            </a:extLst>
          </p:cNvPr>
          <p:cNvSpPr/>
          <p:nvPr/>
        </p:nvSpPr>
        <p:spPr>
          <a:xfrm>
            <a:off x="3286116" y="3643320"/>
            <a:ext cx="5286412" cy="857256"/>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algn="just"/>
            <a:r>
              <a:rPr lang="el-GR" sz="1400" b="1" dirty="0">
                <a:solidFill>
                  <a:srgbClr val="0070C0"/>
                </a:solidFill>
                <a:latin typeface="Times New Roman" panose="02020603050405020304" pitchFamily="18" charset="0"/>
                <a:cs typeface="Times New Roman" panose="02020603050405020304" pitchFamily="18" charset="0"/>
              </a:rPr>
              <a:t>7.     Μεθοδολογία αποτίμησης του εκπαιδευτικού υλικού</a:t>
            </a:r>
          </a:p>
          <a:p>
            <a:r>
              <a:rPr lang="el-GR" sz="1400" b="1" dirty="0">
                <a:solidFill>
                  <a:srgbClr val="0070C0"/>
                </a:solidFill>
                <a:latin typeface="Times New Roman" panose="02020603050405020304" pitchFamily="18" charset="0"/>
                <a:cs typeface="Times New Roman" panose="02020603050405020304" pitchFamily="18" charset="0"/>
              </a:rPr>
              <a:t>8.     Παρουσίαση αποτελεσμάτων </a:t>
            </a:r>
            <a:br>
              <a:rPr lang="el-GR" sz="1400" b="1" dirty="0">
                <a:solidFill>
                  <a:srgbClr val="0070C0"/>
                </a:solidFill>
                <a:latin typeface="Times New Roman" panose="02020603050405020304" pitchFamily="18" charset="0"/>
                <a:cs typeface="Times New Roman" panose="02020603050405020304" pitchFamily="18" charset="0"/>
              </a:rPr>
            </a:br>
            <a:r>
              <a:rPr lang="el-GR" sz="1400" b="1" dirty="0">
                <a:solidFill>
                  <a:srgbClr val="0070C0"/>
                </a:solidFill>
                <a:latin typeface="Times New Roman" panose="02020603050405020304" pitchFamily="18" charset="0"/>
                <a:cs typeface="Times New Roman" panose="02020603050405020304" pitchFamily="18" charset="0"/>
              </a:rPr>
              <a:t>9.     </a:t>
            </a:r>
            <a:r>
              <a:rPr lang="el-GR" sz="1400" b="1" dirty="0">
                <a:solidFill>
                  <a:srgbClr val="0070C0"/>
                </a:solidFill>
                <a:cs typeface="Times New Roman" panose="02020603050405020304" pitchFamily="18" charset="0"/>
              </a:rPr>
              <a:t>Συμπεράσματα και προτάσεις</a:t>
            </a:r>
            <a:endParaRPr lang="el-GR" sz="1400" b="1" dirty="0">
              <a:solidFill>
                <a:srgbClr val="0070C0"/>
              </a:solidFill>
              <a:latin typeface="Times New Roman" panose="02020603050405020304" pitchFamily="18" charset="0"/>
              <a:cs typeface="Times New Roman" panose="02020603050405020304" pitchFamily="18" charset="0"/>
            </a:endParaRPr>
          </a:p>
          <a:p>
            <a:endParaRPr lang="el-GR" sz="1800" dirty="0">
              <a:effectLst>
                <a:outerShdw blurRad="38100" dist="38100" dir="2700000" algn="tl">
                  <a:srgbClr val="000000">
                    <a:alpha val="43137"/>
                  </a:srgbClr>
                </a:outerShdw>
              </a:effectLst>
            </a:endParaRPr>
          </a:p>
          <a:p>
            <a:endParaRPr lang="el-GR" sz="1800" dirty="0"/>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5399430" cy="57423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5. Θεωρητικό Πλαίσιο 1/2 </a:t>
            </a:r>
            <a:endParaRPr lang="el-GR" sz="3200" b="1" dirty="0"/>
          </a:p>
        </p:txBody>
      </p:sp>
      <p:graphicFrame>
        <p:nvGraphicFramePr>
          <p:cNvPr id="20" name="12 - Διάγραμμα">
            <a:extLst>
              <a:ext uri="{FF2B5EF4-FFF2-40B4-BE49-F238E27FC236}">
                <a16:creationId xmlns:a16="http://schemas.microsoft.com/office/drawing/2014/main" id="{A852312A-650F-46FE-BB61-9BF8474173F0}"/>
              </a:ext>
            </a:extLst>
          </p:cNvPr>
          <p:cNvGraphicFramePr>
            <a:graphicFrameLocks noChangeAspect="1"/>
          </p:cNvGraphicFramePr>
          <p:nvPr>
            <p:extLst>
              <p:ext uri="{D42A27DB-BD31-4B8C-83A1-F6EECF244321}">
                <p14:modId xmlns:p14="http://schemas.microsoft.com/office/powerpoint/2010/main" val="3832260014"/>
              </p:ext>
            </p:extLst>
          </p:nvPr>
        </p:nvGraphicFramePr>
        <p:xfrm>
          <a:off x="1214414" y="1142990"/>
          <a:ext cx="7786742" cy="3511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58586" y="411510"/>
            <a:ext cx="7328256" cy="57423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5. Θεωρητικό Πλαίσιο 2/2 </a:t>
            </a:r>
            <a:endParaRPr lang="el-GR" sz="3200" b="1" dirty="0"/>
          </a:p>
        </p:txBody>
      </p:sp>
      <p:grpSp>
        <p:nvGrpSpPr>
          <p:cNvPr id="4" name="4 - Ομάδα">
            <a:extLst>
              <a:ext uri="{FF2B5EF4-FFF2-40B4-BE49-F238E27FC236}">
                <a16:creationId xmlns:a16="http://schemas.microsoft.com/office/drawing/2014/main" id="{CBD8A50E-CDAE-464C-8C0C-FFB10B443AF1}"/>
              </a:ext>
            </a:extLst>
          </p:cNvPr>
          <p:cNvGrpSpPr/>
          <p:nvPr/>
        </p:nvGrpSpPr>
        <p:grpSpPr>
          <a:xfrm>
            <a:off x="1571604" y="1071552"/>
            <a:ext cx="6286544" cy="644634"/>
            <a:chOff x="0" y="60749"/>
            <a:chExt cx="6834214" cy="517656"/>
          </a:xfrm>
          <a:solidFill>
            <a:schemeClr val="accent1"/>
          </a:solidFill>
          <a:scene3d>
            <a:camera prst="orthographicFront"/>
            <a:lightRig rig="flat" dir="t"/>
          </a:scene3d>
        </p:grpSpPr>
        <p:sp>
          <p:nvSpPr>
            <p:cNvPr id="5" name="5 - Στρογγυλεμένο ορθογώνιο">
              <a:extLst>
                <a:ext uri="{FF2B5EF4-FFF2-40B4-BE49-F238E27FC236}">
                  <a16:creationId xmlns:a16="http://schemas.microsoft.com/office/drawing/2014/main" id="{572E977F-1B49-4263-A738-535FB14A8C90}"/>
                </a:ext>
              </a:extLst>
            </p:cNvPr>
            <p:cNvSpPr/>
            <p:nvPr/>
          </p:nvSpPr>
          <p:spPr>
            <a:xfrm>
              <a:off x="0" y="60749"/>
              <a:ext cx="6834214" cy="516298"/>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7" name="Στρογγυλεμένο ορθογώνιο 4">
              <a:extLst>
                <a:ext uri="{FF2B5EF4-FFF2-40B4-BE49-F238E27FC236}">
                  <a16:creationId xmlns:a16="http://schemas.microsoft.com/office/drawing/2014/main" id="{B149B1D8-92CB-4354-9910-17723544553D}"/>
                </a:ext>
              </a:extLst>
            </p:cNvPr>
            <p:cNvSpPr/>
            <p:nvPr/>
          </p:nvSpPr>
          <p:spPr>
            <a:xfrm>
              <a:off x="76789" y="60749"/>
              <a:ext cx="6680637"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sz="2100" b="1" kern="1200" dirty="0">
                  <a:solidFill>
                    <a:schemeClr val="bg1"/>
                  </a:solidFill>
                  <a:effectLst>
                    <a:outerShdw blurRad="38100" dist="38100" dir="2700000" algn="tl">
                      <a:srgbClr val="000000">
                        <a:alpha val="43137"/>
                      </a:srgbClr>
                    </a:outerShdw>
                  </a:effectLst>
                </a:rPr>
                <a:t> Το  γνωστικό αντικείμενο της Αλγοριθμικής</a:t>
              </a:r>
              <a:endParaRPr lang="en-GB" sz="2100" b="1" kern="1200" dirty="0">
                <a:solidFill>
                  <a:schemeClr val="bg1"/>
                </a:solidFill>
                <a:effectLst>
                  <a:outerShdw blurRad="38100" dist="38100" dir="2700000" algn="tl">
                    <a:srgbClr val="000000">
                      <a:alpha val="43137"/>
                    </a:srgbClr>
                  </a:outerShdw>
                </a:effectLst>
              </a:endParaRPr>
            </a:p>
          </p:txBody>
        </p:sp>
      </p:grpSp>
      <p:pic>
        <p:nvPicPr>
          <p:cNvPr id="1027" name="Picture 3"/>
          <p:cNvPicPr>
            <a:picLocks noChangeAspect="1" noChangeArrowheads="1"/>
          </p:cNvPicPr>
          <p:nvPr/>
        </p:nvPicPr>
        <p:blipFill>
          <a:blip r:embed="rId3"/>
          <a:srcRect/>
          <a:stretch>
            <a:fillRect/>
          </a:stretch>
        </p:blipFill>
        <p:spPr bwMode="auto">
          <a:xfrm>
            <a:off x="1500166" y="1928808"/>
            <a:ext cx="6389150" cy="2643206"/>
          </a:xfrm>
          <a:prstGeom prst="rect">
            <a:avLst/>
          </a:prstGeom>
          <a:noFill/>
          <a:ln w="9525">
            <a:noFill/>
            <a:miter lim="800000"/>
            <a:headEnd/>
            <a:tailEnd/>
          </a:ln>
          <a:effectLst/>
        </p:spPr>
      </p:pic>
    </p:spTree>
    <p:extLst>
      <p:ext uri="{BB962C8B-B14F-4D97-AF65-F5344CB8AC3E}">
        <p14:creationId xmlns:p14="http://schemas.microsoft.com/office/powerpoint/2010/main" val="3350046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7290" y="357172"/>
            <a:ext cx="7358114" cy="466559"/>
          </a:xfrm>
        </p:spPr>
        <p:txBody>
          <a:bodyPr>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r>
              <a:rPr lang="el-GR" sz="3200" dirty="0"/>
              <a:t>6. Δημιουργία Εκπαιδευτικού Υλικού 1/3</a:t>
            </a:r>
            <a:endParaRPr lang="el-GR" sz="3200" b="1" dirty="0">
              <a:solidFill>
                <a:srgbClr val="FF0000"/>
              </a:solidFill>
            </a:endParaRPr>
          </a:p>
        </p:txBody>
      </p:sp>
      <p:graphicFrame>
        <p:nvGraphicFramePr>
          <p:cNvPr id="6" name="Διάγραμμα 5">
            <a:extLst>
              <a:ext uri="{FF2B5EF4-FFF2-40B4-BE49-F238E27FC236}">
                <a16:creationId xmlns:a16="http://schemas.microsoft.com/office/drawing/2014/main" id="{4DDF3753-E08D-4160-AA26-E4C2EE402F88}"/>
              </a:ext>
            </a:extLst>
          </p:cNvPr>
          <p:cNvGraphicFramePr/>
          <p:nvPr>
            <p:extLst>
              <p:ext uri="{D42A27DB-BD31-4B8C-83A1-F6EECF244321}">
                <p14:modId xmlns:p14="http://schemas.microsoft.com/office/powerpoint/2010/main" val="2643521561"/>
              </p:ext>
            </p:extLst>
          </p:nvPr>
        </p:nvGraphicFramePr>
        <p:xfrm>
          <a:off x="1643042" y="1500180"/>
          <a:ext cx="6929486" cy="3294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4 - Ομάδα">
            <a:extLst>
              <a:ext uri="{FF2B5EF4-FFF2-40B4-BE49-F238E27FC236}">
                <a16:creationId xmlns:a16="http://schemas.microsoft.com/office/drawing/2014/main" id="{F30C21F4-93FD-49B3-8218-33430F1F9CC4}"/>
              </a:ext>
            </a:extLst>
          </p:cNvPr>
          <p:cNvGrpSpPr/>
          <p:nvPr/>
        </p:nvGrpSpPr>
        <p:grpSpPr>
          <a:xfrm>
            <a:off x="1643042" y="857239"/>
            <a:ext cx="6929486" cy="857255"/>
            <a:chOff x="140912" y="-16436"/>
            <a:chExt cx="6834215" cy="794036"/>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49D173DF-C323-41EC-8206-695CB85041B7}"/>
                </a:ext>
              </a:extLst>
            </p:cNvPr>
            <p:cNvSpPr/>
            <p:nvPr/>
          </p:nvSpPr>
          <p:spPr>
            <a:xfrm>
              <a:off x="140912" y="-16436"/>
              <a:ext cx="6834215" cy="463188"/>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n-US"/>
            </a:p>
          </p:txBody>
        </p:sp>
        <p:sp>
          <p:nvSpPr>
            <p:cNvPr id="5" name="Στρογγυλεμένο ορθογώνιο 4">
              <a:extLst>
                <a:ext uri="{FF2B5EF4-FFF2-40B4-BE49-F238E27FC236}">
                  <a16:creationId xmlns:a16="http://schemas.microsoft.com/office/drawing/2014/main" id="{DD4184FD-4A47-4D35-971A-1E23CA08658D}"/>
                </a:ext>
              </a:extLst>
            </p:cNvPr>
            <p:cNvSpPr/>
            <p:nvPr/>
          </p:nvSpPr>
          <p:spPr>
            <a:xfrm>
              <a:off x="1902308" y="446751"/>
              <a:ext cx="3522791" cy="330849"/>
            </a:xfrm>
            <a:prstGeom prst="rect">
              <a:avLst/>
            </a:prstGeom>
            <a:solidFill>
              <a:srgbClr val="EDBE9B"/>
            </a:solid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80010" tIns="80010" rIns="80010" bIns="80010" numCol="1" spcCol="1270" anchor="ctr" anchorCtr="0">
              <a:noAutofit/>
            </a:bodyPr>
            <a:lstStyle>
              <a:defPPr>
                <a:defRPr lang="de-DE"/>
              </a:defPPr>
              <a:lvl1pPr algn="l" rtl="0" fontAlgn="base">
                <a:spcBef>
                  <a:spcPct val="0"/>
                </a:spcBef>
                <a:spcAft>
                  <a:spcPct val="0"/>
                </a:spcAft>
                <a:defRPr sz="1800" kern="1200">
                  <a:solidFill>
                    <a:schemeClr val="tx1"/>
                  </a:solidFill>
                  <a:latin typeface="Times New Roman" pitchFamily="18" charset="0"/>
                  <a:ea typeface="+mn-ea"/>
                  <a:cs typeface="+mn-cs"/>
                </a:defRPr>
              </a:lvl1pPr>
              <a:lvl2pPr marL="342900" algn="l" rtl="0" fontAlgn="base">
                <a:spcBef>
                  <a:spcPct val="0"/>
                </a:spcBef>
                <a:spcAft>
                  <a:spcPct val="0"/>
                </a:spcAft>
                <a:defRPr sz="1800" kern="1200">
                  <a:solidFill>
                    <a:schemeClr val="tx1"/>
                  </a:solidFill>
                  <a:latin typeface="Times New Roman" pitchFamily="18" charset="0"/>
                  <a:ea typeface="+mn-ea"/>
                  <a:cs typeface="+mn-cs"/>
                </a:defRPr>
              </a:lvl2pPr>
              <a:lvl3pPr marL="685800" algn="l" rtl="0" fontAlgn="base">
                <a:spcBef>
                  <a:spcPct val="0"/>
                </a:spcBef>
                <a:spcAft>
                  <a:spcPct val="0"/>
                </a:spcAft>
                <a:defRPr sz="1800" kern="1200">
                  <a:solidFill>
                    <a:schemeClr val="tx1"/>
                  </a:solidFill>
                  <a:latin typeface="Times New Roman" pitchFamily="18" charset="0"/>
                  <a:ea typeface="+mn-ea"/>
                  <a:cs typeface="+mn-cs"/>
                </a:defRPr>
              </a:lvl3pPr>
              <a:lvl4pPr marL="1028700" algn="l" rtl="0" fontAlgn="base">
                <a:spcBef>
                  <a:spcPct val="0"/>
                </a:spcBef>
                <a:spcAft>
                  <a:spcPct val="0"/>
                </a:spcAft>
                <a:defRPr sz="1800" kern="1200">
                  <a:solidFill>
                    <a:schemeClr val="tx1"/>
                  </a:solidFill>
                  <a:latin typeface="Times New Roman" pitchFamily="18" charset="0"/>
                  <a:ea typeface="+mn-ea"/>
                  <a:cs typeface="+mn-cs"/>
                </a:defRPr>
              </a:lvl4pPr>
              <a:lvl5pPr marL="1371600" algn="l" rtl="0" fontAlgn="base">
                <a:spcBef>
                  <a:spcPct val="0"/>
                </a:spcBef>
                <a:spcAft>
                  <a:spcPct val="0"/>
                </a:spcAft>
                <a:defRPr sz="1800" kern="1200">
                  <a:solidFill>
                    <a:schemeClr val="tx1"/>
                  </a:solidFill>
                  <a:latin typeface="Times New Roman" pitchFamily="18" charset="0"/>
                  <a:ea typeface="+mn-ea"/>
                  <a:cs typeface="+mn-cs"/>
                </a:defRPr>
              </a:lvl5pPr>
              <a:lvl6pPr marL="1714500" algn="l" defTabSz="685800" rtl="0" eaLnBrk="1" latinLnBrk="0" hangingPunct="1">
                <a:defRPr sz="1800" kern="1200">
                  <a:solidFill>
                    <a:schemeClr val="tx1"/>
                  </a:solidFill>
                  <a:latin typeface="Times New Roman" pitchFamily="18" charset="0"/>
                  <a:ea typeface="+mn-ea"/>
                  <a:cs typeface="+mn-cs"/>
                </a:defRPr>
              </a:lvl6pPr>
              <a:lvl7pPr marL="2057400" algn="l" defTabSz="685800" rtl="0" eaLnBrk="1" latinLnBrk="0" hangingPunct="1">
                <a:defRPr sz="1800" kern="1200">
                  <a:solidFill>
                    <a:schemeClr val="tx1"/>
                  </a:solidFill>
                  <a:latin typeface="Times New Roman" pitchFamily="18" charset="0"/>
                  <a:ea typeface="+mn-ea"/>
                  <a:cs typeface="+mn-cs"/>
                </a:defRPr>
              </a:lvl7pPr>
              <a:lvl8pPr marL="2400300" algn="l" defTabSz="685800" rtl="0" eaLnBrk="1" latinLnBrk="0" hangingPunct="1">
                <a:defRPr sz="1800" kern="1200">
                  <a:solidFill>
                    <a:schemeClr val="tx1"/>
                  </a:solidFill>
                  <a:latin typeface="Times New Roman" pitchFamily="18" charset="0"/>
                  <a:ea typeface="+mn-ea"/>
                  <a:cs typeface="+mn-cs"/>
                </a:defRPr>
              </a:lvl8pPr>
              <a:lvl9pPr marL="2743200" algn="l" defTabSz="685800" rtl="0" eaLnBrk="1" latinLnBrk="0" hangingPunct="1">
                <a:defRPr sz="1800" kern="1200">
                  <a:solidFill>
                    <a:schemeClr val="tx1"/>
                  </a:solidFill>
                  <a:latin typeface="Times New Roman" pitchFamily="18" charset="0"/>
                  <a:ea typeface="+mn-ea"/>
                  <a:cs typeface="+mn-cs"/>
                </a:defRPr>
              </a:lvl9pPr>
            </a:lstStyle>
            <a:p>
              <a:pPr lvl="0" algn="ctr" defTabSz="933450">
                <a:lnSpc>
                  <a:spcPct val="90000"/>
                </a:lnSpc>
                <a:spcBef>
                  <a:spcPct val="0"/>
                </a:spcBef>
                <a:spcAft>
                  <a:spcPct val="35000"/>
                </a:spcAft>
              </a:pPr>
              <a:r>
                <a:rPr lang="el-GR" b="1" kern="1200" dirty="0">
                  <a:solidFill>
                    <a:schemeClr val="bg1"/>
                  </a:solidFill>
                  <a:effectLst>
                    <a:outerShdw blurRad="38100" dist="38100" dir="2700000" algn="tl">
                      <a:srgbClr val="000000">
                        <a:alpha val="43137"/>
                      </a:srgbClr>
                    </a:outerShdw>
                  </a:effectLst>
                </a:rPr>
                <a:t> </a:t>
              </a:r>
              <a:r>
                <a:rPr lang="el-GR" dirty="0"/>
                <a:t>Στοιχεία σχεδιασμού του ΕΥ</a:t>
              </a:r>
              <a:endParaRPr lang="en-GB" b="1" kern="1200" dirty="0">
                <a:solidFill>
                  <a:schemeClr val="bg1"/>
                </a:solidFill>
                <a:effectLst>
                  <a:outerShdw blurRad="38100" dist="38100" dir="2700000" algn="tl">
                    <a:srgbClr val="000000">
                      <a:alpha val="43137"/>
                    </a:srgbClr>
                  </a:outerShdw>
                </a:effectLst>
              </a:endParaRPr>
            </a:p>
          </p:txBody>
        </p:sp>
      </p:grpSp>
      <p:sp>
        <p:nvSpPr>
          <p:cNvPr id="7" name="Rectangle 6"/>
          <p:cNvSpPr/>
          <p:nvPr/>
        </p:nvSpPr>
        <p:spPr>
          <a:xfrm>
            <a:off x="2714612" y="857238"/>
            <a:ext cx="5286412" cy="461665"/>
          </a:xfrm>
          <a:prstGeom prst="rect">
            <a:avLst/>
          </a:prstGeom>
        </p:spPr>
        <p:txBody>
          <a:bodyPr wrap="square">
            <a:spAutoFit/>
          </a:bodyPr>
          <a:lstStyle/>
          <a:p>
            <a:pPr algn="ctr"/>
            <a:r>
              <a:rPr lang="el-GR" b="1" dirty="0">
                <a:solidFill>
                  <a:schemeClr val="bg1"/>
                </a:solidFill>
                <a:effectLst>
                  <a:outerShdw blurRad="38100" dist="38100" dir="2700000" algn="tl">
                    <a:srgbClr val="000000">
                      <a:alpha val="43137"/>
                    </a:srgbClr>
                  </a:outerShdw>
                </a:effectLst>
              </a:rPr>
              <a:t>Σχεδιασμός Εκπαιδευτικού Υλικού</a:t>
            </a:r>
            <a:endParaRPr lang="el-GR" dirty="0"/>
          </a:p>
        </p:txBody>
      </p:sp>
    </p:spTree>
    <p:extLst>
      <p:ext uri="{BB962C8B-B14F-4D97-AF65-F5344CB8AC3E}">
        <p14:creationId xmlns:p14="http://schemas.microsoft.com/office/powerpoint/2010/main" val="27452667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9537</TotalTime>
  <Words>2629</Words>
  <Application>Microsoft Office PowerPoint</Application>
  <PresentationFormat>Προβολή στην οθόνη (16:9)</PresentationFormat>
  <Paragraphs>421</Paragraphs>
  <Slides>38</Slides>
  <Notes>31</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38</vt:i4>
      </vt:variant>
    </vt:vector>
  </HeadingPairs>
  <TitlesOfParts>
    <vt:vector size="48" baseType="lpstr">
      <vt:lpstr>Arial</vt:lpstr>
      <vt:lpstr>Book Antiqua</vt:lpstr>
      <vt:lpstr>Calibri</vt:lpstr>
      <vt:lpstr>Calibri Light</vt:lpstr>
      <vt:lpstr>CIDFont+F4</vt:lpstr>
      <vt:lpstr>Symbol</vt:lpstr>
      <vt:lpstr>Times New Roman</vt:lpstr>
      <vt:lpstr>TimesNewRomanPSMT</vt:lpstr>
      <vt:lpstr>Wingdings</vt:lpstr>
      <vt:lpstr>Θέμα του Office</vt:lpstr>
      <vt:lpstr>Παρουσίαση του PowerPoint</vt:lpstr>
      <vt:lpstr>1. Σκοπός </vt:lpstr>
      <vt:lpstr>2. Συνεισφορά της διπλωματικής</vt:lpstr>
      <vt:lpstr>3. Ερευνητικά Ερωτήματα 1/2</vt:lpstr>
      <vt:lpstr>3. Ερευνητικά Ερωτήματα 2/2</vt:lpstr>
      <vt:lpstr>4. Δομή της εργασίας </vt:lpstr>
      <vt:lpstr>5. Θεωρητικό Πλαίσιο 1/2 </vt:lpstr>
      <vt:lpstr>5. Θεωρητικό Πλαίσιο 2/2 </vt:lpstr>
      <vt:lpstr>6. Δημιουργία Εκπαιδευτικού Υλικού 1/3</vt:lpstr>
      <vt:lpstr>6. Δημιουργία Εκπαιδευτικού Υλικού 2/3</vt:lpstr>
      <vt:lpstr>6. Δημιουργία Εκπαιδευτικού Υλικού 3/3</vt:lpstr>
      <vt:lpstr>7. Αποτίμηση Εκπαιδευτικού Υλικού 1/18</vt:lpstr>
      <vt:lpstr>7. Αποτίμηση Εκπαιδευτικού Υλικού 2/18</vt:lpstr>
      <vt:lpstr>7. Αποτίμηση Εκπαιδευτικού Υλικού 3/18</vt:lpstr>
      <vt:lpstr>7. Αποτίμηση Εκπαιδευτικού Υλικού 4/18</vt:lpstr>
      <vt:lpstr>7. Αποτίμηση Εκπαιδευτικού Υλικού 5/18</vt:lpstr>
      <vt:lpstr>7. Αποτίμηση Εκπαιδευτικού Υλικού 6/18</vt:lpstr>
      <vt:lpstr>7. Αποτίμηση Εκπαιδευτικού Υλικού 7/18</vt:lpstr>
      <vt:lpstr>7. Αποτίμηση Εκπαιδευτικού Υλικού 8/18</vt:lpstr>
      <vt:lpstr>7. Αποτίμηση Εκπαιδευτικού Υλικού 9/18</vt:lpstr>
      <vt:lpstr>7. Αποτίμηση Εκπαιδευτικού Υλικού 10/18</vt:lpstr>
      <vt:lpstr>7. Αποτίμηση Εκπαιδευτικού Υλικού 11/18</vt:lpstr>
      <vt:lpstr>7. Αποτίμηση Εκπαιδευτικού Υλικού 12/18</vt:lpstr>
      <vt:lpstr>7. Αποτίμηση Εκπαιδευτικού Υλικού 13/18</vt:lpstr>
      <vt:lpstr>7. Αποτίμηση Εκπαιδευτικού Υλικού 14/18</vt:lpstr>
      <vt:lpstr>7. Αποτίμηση Εκπαιδευτικού Υλικού 15/18</vt:lpstr>
      <vt:lpstr>7. Αποτίμηση Εκπαιδευτικού Υλικού 16/18</vt:lpstr>
      <vt:lpstr>7. Αποτίμηση Εκπαιδευτικού Υλικού 17/18</vt:lpstr>
      <vt:lpstr>7. Αποτίμηση Εκπαιδευτικού Υλικού 18/18</vt:lpstr>
      <vt:lpstr>8. Συμπεράσματα και προτάσεις 1/7</vt:lpstr>
      <vt:lpstr>8. Συμπεράσματα και προτάσεις 2/7</vt:lpstr>
      <vt:lpstr>8. Συμπεράσματα και προτάσεις 3/7</vt:lpstr>
      <vt:lpstr>8. Συμπεράσματα και προτάσεις 4/7</vt:lpstr>
      <vt:lpstr>8. Συμπεράσματα και προτάσεις 5/7</vt:lpstr>
      <vt:lpstr>8. Συμπεράσματα και προτάσεις 6/7</vt:lpstr>
      <vt:lpstr>8. Συμπεράσματα και προτάσεις 7/7</vt:lpstr>
      <vt:lpstr>Ευχαριστίες</vt:lpstr>
      <vt:lpstr>Τέλος Παρουσίασης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PC1</cp:lastModifiedBy>
  <cp:revision>1903</cp:revision>
  <dcterms:created xsi:type="dcterms:W3CDTF">2003-10-16T17:37:47Z</dcterms:created>
  <dcterms:modified xsi:type="dcterms:W3CDTF">2024-11-29T18:01:14Z</dcterms:modified>
</cp:coreProperties>
</file>