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45" r:id="rId3"/>
    <p:sldId id="2013" r:id="rId4"/>
    <p:sldId id="2021" r:id="rId5"/>
    <p:sldId id="2014" r:id="rId6"/>
    <p:sldId id="2020" r:id="rId7"/>
    <p:sldId id="2012" r:id="rId8"/>
    <p:sldId id="2024" r:id="rId9"/>
    <p:sldId id="2048" r:id="rId10"/>
    <p:sldId id="2047" r:id="rId11"/>
    <p:sldId id="2059" r:id="rId12"/>
    <p:sldId id="2028" r:id="rId13"/>
    <p:sldId id="2049" r:id="rId14"/>
    <p:sldId id="2050" r:id="rId15"/>
    <p:sldId id="2051" r:id="rId16"/>
    <p:sldId id="2052" r:id="rId17"/>
    <p:sldId id="2053" r:id="rId18"/>
    <p:sldId id="2054" r:id="rId19"/>
    <p:sldId id="2055" r:id="rId20"/>
    <p:sldId id="2056" r:id="rId21"/>
    <p:sldId id="2057" r:id="rId22"/>
    <p:sldId id="2058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35" autoAdjust="0"/>
    <p:restoredTop sz="92509" autoAdjust="0"/>
  </p:normalViewPr>
  <p:slideViewPr>
    <p:cSldViewPr>
      <p:cViewPr varScale="1">
        <p:scale>
          <a:sx n="97" d="100"/>
          <a:sy n="97" d="100"/>
        </p:scale>
        <p:origin x="-106" y="-91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8EWRIESKAITEXNIKESTHSFWTOGRAFIAS/index.php?id_session=0&amp;isStudentView=tru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inae.es/plotagon/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igitaled.ie/digital-tools/h5p/" TargetMode="External"/><Relationship Id="rId11" Type="http://schemas.openxmlformats.org/officeDocument/2006/relationships/image" Target="../media/image5.png"/><Relationship Id="rId10" Type="http://schemas.openxmlformats.org/officeDocument/2006/relationships/hyperlink" Target="https://2020.igem.org/Team:IISER-Tirupati_India/Contribution" TargetMode="Externa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1679" y="1484784"/>
            <a:ext cx="6938725" cy="2376264"/>
          </a:xfrm>
        </p:spPr>
        <p:txBody>
          <a:bodyPr>
            <a:noAutofit/>
          </a:bodyPr>
          <a:lstStyle/>
          <a:p>
            <a:r>
              <a:rPr lang="el-GR" sz="3200" dirty="0"/>
              <a:t>Σχεδιασμός, </a:t>
            </a:r>
            <a:r>
              <a:rPr lang="el-GR" sz="3200" dirty="0" smtClean="0"/>
              <a:t>δημιουργία</a:t>
            </a:r>
            <a:r>
              <a:rPr lang="el-GR" sz="3200" dirty="0" smtClean="0"/>
              <a:t> </a:t>
            </a:r>
            <a:r>
              <a:rPr lang="el-GR" sz="3200" dirty="0"/>
              <a:t>και αποτίμηση εκπαιδευτικού υλικού με την μέθοδο της </a:t>
            </a:r>
            <a:r>
              <a:rPr lang="el-GR" sz="3200" dirty="0" err="1"/>
              <a:t>ΕξΑΕ</a:t>
            </a:r>
            <a:r>
              <a:rPr lang="el-GR" sz="3200" dirty="0"/>
              <a:t> για την επιμόρφωση ενηλίκων με θέμα: Η τέχνη της φωτογραφίας και η αξιοποίηση της</a:t>
            </a:r>
            <a:br>
              <a:rPr lang="el-GR" sz="3200" dirty="0"/>
            </a:br>
            <a:r>
              <a:rPr lang="el-GR" sz="3200" dirty="0"/>
              <a:t>στα μέσα κοινωνικής δικτύωσης.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2024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852337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err="1" smtClean="0"/>
              <a:t>Λυρώνη</a:t>
            </a:r>
            <a:r>
              <a:rPr lang="el-GR" sz="2800" dirty="0" smtClean="0"/>
              <a:t> Μαρία</a:t>
            </a:r>
            <a:endParaRPr lang="el-GR" sz="28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778726"/>
              </p:ext>
            </p:extLst>
          </p:nvPr>
        </p:nvGraphicFramePr>
        <p:xfrm>
          <a:off x="1789760" y="4992695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Χρηστίδης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Κ.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 Π. 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Καρβούνης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Λ.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827584" y="1340768"/>
            <a:ext cx="78867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sz="2900" b="1" dirty="0">
                <a:latin typeface="Times New Roman" pitchFamily="18" charset="0"/>
                <a:cs typeface="Times New Roman" pitchFamily="18" charset="0"/>
              </a:rPr>
              <a:t>Ορισμός φωτογραφίας</a:t>
            </a: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9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900" dirty="0">
                <a:latin typeface="Times New Roman" pitchFamily="18" charset="0"/>
                <a:cs typeface="Times New Roman" pitchFamily="18" charset="0"/>
              </a:rPr>
              <a:t>φωτογραφία ορίζεται ως «γραφή με φως» και περιλαμβάνει τη χρήση φωτός και φωτοευαίσθητων υλικών για την καταγραφή εικόνων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l-GR" sz="2900" b="1" dirty="0" smtClean="0">
                <a:latin typeface="Times New Roman" pitchFamily="18" charset="0"/>
                <a:cs typeface="Times New Roman" pitchFamily="18" charset="0"/>
              </a:rPr>
              <a:t>Μέσα </a:t>
            </a:r>
            <a:r>
              <a:rPr lang="el-GR" sz="2900" b="1" dirty="0">
                <a:latin typeface="Times New Roman" pitchFamily="18" charset="0"/>
                <a:cs typeface="Times New Roman" pitchFamily="18" charset="0"/>
              </a:rPr>
              <a:t>κοινωνικής δικτύωσης</a:t>
            </a: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900" dirty="0" smtClean="0">
                <a:latin typeface="Times New Roman" pitchFamily="18" charset="0"/>
                <a:cs typeface="Times New Roman" pitchFamily="18" charset="0"/>
              </a:rPr>
              <a:t>Τα </a:t>
            </a:r>
            <a:r>
              <a:rPr lang="el-GR" sz="2900" dirty="0">
                <a:latin typeface="Times New Roman" pitchFamily="18" charset="0"/>
                <a:cs typeface="Times New Roman" pitchFamily="18" charset="0"/>
              </a:rPr>
              <a:t>μέσα κοινωνικής δικτύωσης επιτρέπουν την ανταλλαγή ιδεών και εμπειριών και τη διασύνδεση καταναλωτών και επιχειρήσεων με στόχο την προώθηση προϊόντων και υπηρεσιών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l-GR" sz="2900" b="1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900" b="1" dirty="0">
                <a:latin typeface="Times New Roman" pitchFamily="18" charset="0"/>
                <a:cs typeface="Times New Roman" pitchFamily="18" charset="0"/>
              </a:rPr>
              <a:t>δύναμη της φωτογραφίας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900" dirty="0" smtClean="0">
                <a:latin typeface="Times New Roman" pitchFamily="18" charset="0"/>
                <a:cs typeface="Times New Roman" pitchFamily="18" charset="0"/>
              </a:rPr>
              <a:t>Μέσω </a:t>
            </a:r>
            <a:r>
              <a:rPr lang="el-GR" sz="2900" dirty="0">
                <a:latin typeface="Times New Roman" pitchFamily="18" charset="0"/>
                <a:cs typeface="Times New Roman" pitchFamily="18" charset="0"/>
              </a:rPr>
              <a:t>των προκλητικών καμπανιών του </a:t>
            </a:r>
            <a:r>
              <a:rPr lang="el-GR" sz="2900" b="1" dirty="0" err="1">
                <a:latin typeface="Times New Roman" pitchFamily="18" charset="0"/>
                <a:cs typeface="Times New Roman" pitchFamily="18" charset="0"/>
              </a:rPr>
              <a:t>Oliviero</a:t>
            </a:r>
            <a:r>
              <a:rPr lang="el-GR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900" b="1" dirty="0" err="1">
                <a:latin typeface="Times New Roman" pitchFamily="18" charset="0"/>
                <a:cs typeface="Times New Roman" pitchFamily="18" charset="0"/>
              </a:rPr>
              <a:t>Toscani</a:t>
            </a:r>
            <a:r>
              <a:rPr lang="el-GR" sz="2900" dirty="0">
                <a:latin typeface="Times New Roman" pitchFamily="18" charset="0"/>
                <a:cs typeface="Times New Roman" pitchFamily="18" charset="0"/>
              </a:rPr>
              <a:t>, η </a:t>
            </a:r>
            <a:r>
              <a:rPr lang="el-GR" sz="2900" b="1" dirty="0" err="1">
                <a:latin typeface="Times New Roman" pitchFamily="18" charset="0"/>
                <a:cs typeface="Times New Roman" pitchFamily="18" charset="0"/>
              </a:rPr>
              <a:t>Benetton</a:t>
            </a:r>
            <a:r>
              <a:rPr lang="el-GR" sz="2900" dirty="0">
                <a:latin typeface="Times New Roman" pitchFamily="18" charset="0"/>
                <a:cs typeface="Times New Roman" pitchFamily="18" charset="0"/>
              </a:rPr>
              <a:t> αξιοποίησε τη δύναμη της φωτογραφίας για να </a:t>
            </a:r>
            <a:r>
              <a:rPr lang="el-GR" sz="2900" b="1" dirty="0">
                <a:latin typeface="Times New Roman" pitchFamily="18" charset="0"/>
                <a:cs typeface="Times New Roman" pitchFamily="18" charset="0"/>
              </a:rPr>
              <a:t>προκαλέσει συζητήσεις και κοινωνικό προβληματισμό</a:t>
            </a:r>
            <a:r>
              <a:rPr lang="el-GR" sz="2900" dirty="0">
                <a:latin typeface="Times New Roman" pitchFamily="18" charset="0"/>
                <a:cs typeface="Times New Roman" pitchFamily="18" charset="0"/>
              </a:rPr>
              <a:t>, ξεπερνώντας τα παραδοσιακά διαφημιστικά </a:t>
            </a:r>
            <a:r>
              <a:rPr lang="el-GR" sz="2900" dirty="0" smtClean="0">
                <a:latin typeface="Times New Roman" pitchFamily="18" charset="0"/>
                <a:cs typeface="Times New Roman" pitchFamily="18" charset="0"/>
              </a:rPr>
              <a:t>πρότυπα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Θεωρητικό Πλαίσιο </a:t>
            </a:r>
            <a:r>
              <a:rPr lang="el-GR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el-G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191672" y="6453336"/>
            <a:ext cx="29523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/>
              <a:t>(</a:t>
            </a:r>
            <a:r>
              <a:rPr lang="el-GR" sz="700" dirty="0" err="1" smtClean="0"/>
              <a:t>Σχιζάς</a:t>
            </a:r>
            <a:r>
              <a:rPr lang="el-GR" sz="700" dirty="0"/>
              <a:t>, </a:t>
            </a:r>
            <a:r>
              <a:rPr lang="el-GR" sz="700" dirty="0" smtClean="0"/>
              <a:t>2021</a:t>
            </a:r>
            <a:r>
              <a:rPr lang="en-US" sz="700" dirty="0" smtClean="0"/>
              <a:t>; </a:t>
            </a:r>
            <a:r>
              <a:rPr lang="en-US" sz="800" dirty="0" err="1"/>
              <a:t>Safko</a:t>
            </a:r>
            <a:r>
              <a:rPr lang="en-US" sz="800" dirty="0"/>
              <a:t>, 2010; Walker, </a:t>
            </a:r>
            <a:r>
              <a:rPr lang="en-US" sz="800" dirty="0" smtClean="0"/>
              <a:t>2010)</a:t>
            </a:r>
            <a:endParaRPr lang="el-GR" sz="700" dirty="0"/>
          </a:p>
        </p:txBody>
      </p:sp>
    </p:spTree>
    <p:extLst>
      <p:ext uri="{BB962C8B-B14F-4D97-AF65-F5344CB8AC3E}">
        <p14:creationId xmlns:p14="http://schemas.microsoft.com/office/powerpoint/2010/main" val="30492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Εκπαιδευτικό Υλικό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Η ηλεκτρονική διεύθυνση του Ε.Υ. , το οποίο φιλοξενείται στην πλατφόρμα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Chamilo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στο ΕΔΙΒΕΑ του ΠΤΔΕ του Πανεπιστημίου Κρήτης είναι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latin typeface="Times New Roman" pitchFamily="18" charset="0"/>
                <a:cs typeface="Times New Roman" pitchFamily="18" charset="0"/>
                <a:hlinkClick r:id="rId2"/>
              </a:rPr>
              <a:t>http://chamilo.datacenter.uoc.gr/metchamilo/courses/8EWRIESKAITEXNIKESTHSFWTOGRAFIAS/index.php?id_session=0&amp;isStudentView=true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5. Εκπαιδευτικό Υλικό (1/3)</a:t>
            </a:r>
          </a:p>
        </p:txBody>
      </p:sp>
    </p:spTree>
    <p:extLst>
      <p:ext uri="{BB962C8B-B14F-4D97-AF65-F5344CB8AC3E}">
        <p14:creationId xmlns:p14="http://schemas.microsoft.com/office/powerpoint/2010/main" val="275228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93364" y="620688"/>
            <a:ext cx="7848872" cy="576064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Εκπαιδευτικό Υλικό 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/3)</a:t>
            </a:r>
            <a:endParaRPr lang="el-G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41277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sym typeface="Wingdings" pitchFamily="2" charset="2"/>
              </a:rPr>
              <a:t> </a:t>
            </a:r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1412776"/>
            <a:ext cx="78488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b="1" dirty="0">
                <a:solidFill>
                  <a:prstClr val="black"/>
                </a:solidFill>
              </a:rPr>
              <a:t>Τίτλος Ε.Υ. : </a:t>
            </a:r>
          </a:p>
          <a:p>
            <a:pPr lvl="0"/>
            <a:r>
              <a:rPr lang="el-GR" sz="2000" i="1" dirty="0" smtClean="0">
                <a:solidFill>
                  <a:prstClr val="black"/>
                </a:solidFill>
              </a:rPr>
              <a:t>Θεωρίες και τεχνικές της φωτογραφίας</a:t>
            </a:r>
            <a:endParaRPr lang="el-GR" sz="2000" i="1" dirty="0">
              <a:solidFill>
                <a:prstClr val="black"/>
              </a:solidFill>
            </a:endParaRPr>
          </a:p>
          <a:p>
            <a:pPr lvl="0"/>
            <a:endParaRPr lang="el-GR" dirty="0">
              <a:solidFill>
                <a:prstClr val="black"/>
              </a:solidFill>
            </a:endParaRP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Σκοπός:</a:t>
            </a: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Να επιμορφώσει </a:t>
            </a:r>
            <a:r>
              <a:rPr lang="el-GR" sz="2000" dirty="0" smtClean="0">
                <a:solidFill>
                  <a:prstClr val="black"/>
                </a:solidFill>
              </a:rPr>
              <a:t>ενήλικες στις θεωρίες και τις τεχνικές της φωτογραφίας.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endParaRPr lang="el-GR" dirty="0">
              <a:solidFill>
                <a:prstClr val="black"/>
              </a:solidFill>
            </a:endParaRP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Περιεχόμενο</a:t>
            </a:r>
            <a:endParaRPr lang="en-US" b="1" dirty="0">
              <a:solidFill>
                <a:prstClr val="black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el-GR" sz="2000" dirty="0" smtClean="0">
                <a:solidFill>
                  <a:prstClr val="black"/>
                </a:solidFill>
              </a:rPr>
              <a:t>Θεωρία και τεχνική της φωτογραφίας.</a:t>
            </a:r>
            <a:endParaRPr lang="el-GR" sz="2000" dirty="0">
              <a:solidFill>
                <a:prstClr val="black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el-GR" sz="2000" dirty="0" smtClean="0">
                <a:solidFill>
                  <a:prstClr val="black"/>
                </a:solidFill>
              </a:rPr>
              <a:t>Ασπρόμαυρη φωτογραφία.</a:t>
            </a: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el-GR" sz="2000" dirty="0" smtClean="0">
                <a:solidFill>
                  <a:prstClr val="black"/>
                </a:solidFill>
              </a:rPr>
              <a:t>Έγχρωμη φωτογραφία.</a:t>
            </a:r>
            <a:endParaRPr lang="en-US" sz="2000" dirty="0">
              <a:solidFill>
                <a:prstClr val="black"/>
              </a:solidFill>
            </a:endParaRPr>
          </a:p>
          <a:p>
            <a:pPr lvl="0"/>
            <a:endParaRPr lang="el-GR" dirty="0">
              <a:solidFill>
                <a:prstClr val="black"/>
              </a:solidFill>
            </a:endParaRP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Αρχές </a:t>
            </a:r>
            <a:r>
              <a:rPr lang="el-GR" b="1" dirty="0" smtClean="0">
                <a:solidFill>
                  <a:prstClr val="black"/>
                </a:solidFill>
              </a:rPr>
              <a:t>σχεδιασμού εκπαιδευτικού υλικού</a:t>
            </a:r>
            <a:endParaRPr lang="el-GR" b="1" dirty="0">
              <a:solidFill>
                <a:prstClr val="black"/>
              </a:solidFill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l-GR" sz="2000" dirty="0" smtClean="0">
                <a:solidFill>
                  <a:prstClr val="black"/>
                </a:solidFill>
              </a:rPr>
              <a:t>Αρχές </a:t>
            </a:r>
            <a:r>
              <a:rPr lang="el-GR" sz="2000" dirty="0" err="1">
                <a:solidFill>
                  <a:prstClr val="black"/>
                </a:solidFill>
              </a:rPr>
              <a:t>Πολυμεσικής</a:t>
            </a:r>
            <a:r>
              <a:rPr lang="el-GR" sz="2000" dirty="0">
                <a:solidFill>
                  <a:prstClr val="black"/>
                </a:solidFill>
              </a:rPr>
              <a:t> Μάθησης</a:t>
            </a:r>
            <a:endParaRPr lang="en-US" sz="2000" dirty="0">
              <a:solidFill>
                <a:prstClr val="black"/>
              </a:solidFill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prstClr val="black"/>
                </a:solidFill>
              </a:rPr>
              <a:t>Αρχές </a:t>
            </a:r>
            <a:r>
              <a:rPr lang="el-GR" sz="2000" dirty="0" smtClean="0">
                <a:solidFill>
                  <a:prstClr val="black"/>
                </a:solidFill>
              </a:rPr>
              <a:t>Εκπαίδευσης Ενηλίκων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l-GR" sz="2000" dirty="0" smtClean="0">
                <a:solidFill>
                  <a:prstClr val="black"/>
                </a:solidFill>
              </a:rPr>
              <a:t>Αρχές Εξ Αποστάσεως Εκπαίδευσης</a:t>
            </a:r>
            <a:endParaRPr lang="el-GR" sz="2000" dirty="0">
              <a:solidFill>
                <a:prstClr val="black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116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l-GR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Πλατφόρμα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Φιλοξενίας ΕΥ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ενσωμάτωση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παρουσίασης από 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H5P.</a:t>
            </a:r>
            <a:endParaRPr 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l-GR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Πολυμέσα: 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Plotagon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n-US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dly</a:t>
            </a:r>
            <a:r>
              <a:rPr lang="el-GR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Εκπαιδευτικό Υλικό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/3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1" y="2636912"/>
            <a:ext cx="181133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510A166F-A63A-AE84-589D-1931D997C3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7812360" y="2367115"/>
            <a:ext cx="704592" cy="547233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7E0B381E-738E-9E76-4E2F-B3B778A23A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rcRect l="20575" t="11415" r="17125" b="16877"/>
          <a:stretch/>
        </p:blipFill>
        <p:spPr>
          <a:xfrm>
            <a:off x="1979712" y="3645024"/>
            <a:ext cx="608452" cy="616214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76795C79-DFEB-5607-0FD4-4B79CE6D45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0"/>
              </a:ext>
            </a:extLst>
          </a:blip>
          <a:srcRect t="36100" r="-1364" b="35012"/>
          <a:stretch/>
        </p:blipFill>
        <p:spPr>
          <a:xfrm>
            <a:off x="1829089" y="4581128"/>
            <a:ext cx="1289535" cy="367498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86" y="5229200"/>
            <a:ext cx="484664" cy="462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51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l-GR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Διάρθρωση ΕΥ: 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Αρχική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σελίδα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Chamilo</a:t>
            </a:r>
            <a:endParaRPr lang="el-GR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el-GR" sz="11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l-GR" sz="500" dirty="0">
              <a:solidFill>
                <a:prstClr val="black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διδακτικές ενότητες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lvl="0" indent="-742950">
              <a:buFont typeface="+mj-lt"/>
              <a:buAutoNum type="arabicPeriod"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Η θεωρία και τεχνική φωτογραφίας</a:t>
            </a:r>
          </a:p>
          <a:p>
            <a:pPr marL="742950" lvl="0" indent="-742950">
              <a:buFont typeface="+mj-lt"/>
              <a:buAutoNum type="arabicPeriod"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Ασπρόμαυρη φωτογραφία</a:t>
            </a:r>
          </a:p>
          <a:p>
            <a:pPr marL="742950" lvl="0" indent="-742950">
              <a:buFont typeface="+mj-lt"/>
              <a:buAutoNum type="arabicPeriod"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Έγχρωμη φωτογραφία</a:t>
            </a:r>
            <a:endParaRPr lang="el-GR" dirty="0" smtClean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l-G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Εκπαιδευτικό Υλικό </a:t>
            </a:r>
            <a:r>
              <a:rPr lang="el-GR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/3</a:t>
            </a:r>
            <a:r>
              <a:rPr lang="el-G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055468" y="1883150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l-GR" sz="2000" dirty="0" smtClean="0"/>
              <a:t>Μονοπάτι γνώσης</a:t>
            </a:r>
            <a:endParaRPr lang="el-GR" sz="2000" i="1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sz="800" dirty="0"/>
          </a:p>
          <a:p>
            <a:endParaRPr lang="el-GR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055468" y="2744924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Περιγραφή μαθήματος</a:t>
            </a:r>
            <a:endParaRPr lang="el-GR" sz="2000" dirty="0"/>
          </a:p>
        </p:txBody>
      </p:sp>
      <p:sp>
        <p:nvSpPr>
          <p:cNvPr id="8" name="Δεξιό βέλος 7"/>
          <p:cNvSpPr/>
          <p:nvPr/>
        </p:nvSpPr>
        <p:spPr>
          <a:xfrm>
            <a:off x="4022224" y="2990855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Δεξιό βέλος 8"/>
          <p:cNvSpPr/>
          <p:nvPr/>
        </p:nvSpPr>
        <p:spPr>
          <a:xfrm>
            <a:off x="4067944" y="2204864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Δεξιό άγκιστρο 10"/>
          <p:cNvSpPr/>
          <p:nvPr/>
        </p:nvSpPr>
        <p:spPr>
          <a:xfrm>
            <a:off x="5436096" y="4293096"/>
            <a:ext cx="216024" cy="17281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5775548" y="4509120"/>
            <a:ext cx="26128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u="sng" dirty="0" smtClean="0"/>
              <a:t>Η κάθε ενότητα έχει</a:t>
            </a:r>
            <a:r>
              <a:rPr lang="en-US" sz="2000" u="sng" dirty="0" smtClean="0"/>
              <a:t>: </a:t>
            </a:r>
            <a:endParaRPr lang="el-GR" sz="2000" u="sng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el-GR" sz="2000" dirty="0"/>
              <a:t>Ε</a:t>
            </a:r>
            <a:r>
              <a:rPr lang="el-GR" sz="2000" dirty="0" smtClean="0"/>
              <a:t>ισαγωγικά στοιχεία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000" dirty="0" smtClean="0"/>
              <a:t>Υποενότητα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l-GR" sz="2000" dirty="0" err="1" smtClean="0"/>
              <a:t>Διαδραστικό</a:t>
            </a:r>
            <a:r>
              <a:rPr lang="el-GR" sz="2000" dirty="0" smtClean="0"/>
              <a:t> υλικό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70322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Μεθοδολογία 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5112567"/>
          </a:xfrm>
        </p:spPr>
        <p:txBody>
          <a:bodyPr>
            <a:normAutofit fontScale="85000" lnSpcReduction="20000"/>
          </a:bodyPr>
          <a:lstStyle/>
          <a:p>
            <a:pPr marL="342900" lvl="0" indent="-34290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l-GR" sz="2200" b="1" dirty="0">
                <a:solidFill>
                  <a:prstClr val="black"/>
                </a:solidFill>
                <a:latin typeface="Times New Roman" pitchFamily="18" charset="0"/>
              </a:rPr>
              <a:t>Μεθοδολογία Έρευνας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>
                <a:solidFill>
                  <a:prstClr val="black"/>
                </a:solidFill>
                <a:latin typeface="Times New Roman" pitchFamily="18" charset="0"/>
              </a:rPr>
              <a:t>Ποιοτική έρευνα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>
                <a:solidFill>
                  <a:prstClr val="black"/>
                </a:solidFill>
                <a:latin typeface="Times New Roman" pitchFamily="18" charset="0"/>
              </a:rPr>
              <a:t>Μελέτη του ΕΥ από τους </a:t>
            </a: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ενήλικες </a:t>
            </a:r>
            <a:r>
              <a:rPr lang="el-GR" sz="2200" dirty="0">
                <a:solidFill>
                  <a:prstClr val="black"/>
                </a:solidFill>
                <a:latin typeface="Times New Roman" pitchFamily="18" charset="0"/>
              </a:rPr>
              <a:t>και απάντηση σε ερωτηματολόγιο.</a:t>
            </a: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2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342900" lvl="0" indent="-34290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l-GR" sz="2200" b="1" dirty="0">
                <a:solidFill>
                  <a:prstClr val="black"/>
                </a:solidFill>
                <a:latin typeface="Times New Roman" pitchFamily="18" charset="0"/>
              </a:rPr>
              <a:t>Συμμετέχοντες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>
                <a:solidFill>
                  <a:prstClr val="black"/>
                </a:solidFill>
                <a:latin typeface="Times New Roman" pitchFamily="18" charset="0"/>
              </a:rPr>
              <a:t>Συμμετείχαν 3</a:t>
            </a: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l-GR" sz="2200" dirty="0">
                <a:solidFill>
                  <a:prstClr val="black"/>
                </a:solidFill>
                <a:latin typeface="Times New Roman" pitchFamily="18" charset="0"/>
              </a:rPr>
              <a:t>γνώστες της </a:t>
            </a:r>
            <a:r>
              <a:rPr lang="el-GR" sz="2200" dirty="0" err="1" smtClean="0">
                <a:solidFill>
                  <a:prstClr val="black"/>
                </a:solidFill>
                <a:latin typeface="Times New Roman" pitchFamily="18" charset="0"/>
              </a:rPr>
              <a:t>ΕξΑΕ</a:t>
            </a: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, τελειόφοιτοι του ΠΜΣ </a:t>
            </a:r>
            <a:r>
              <a:rPr lang="el-GR" sz="2200" dirty="0" err="1" smtClean="0">
                <a:solidFill>
                  <a:prstClr val="black"/>
                </a:solidFill>
                <a:latin typeface="Times New Roman" pitchFamily="18" charset="0"/>
              </a:rPr>
              <a:t>΄΄Επιστήμες</a:t>
            </a: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 της </a:t>
            </a:r>
            <a:r>
              <a:rPr lang="el-GR" sz="2200" dirty="0" err="1" smtClean="0">
                <a:solidFill>
                  <a:prstClr val="black"/>
                </a:solidFill>
                <a:latin typeface="Times New Roman" pitchFamily="18" charset="0"/>
              </a:rPr>
              <a:t>Αγωγής΄΄</a:t>
            </a: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  <a:endParaRPr lang="el-GR" sz="22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2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342900" lvl="0" indent="-34290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l-GR" sz="2200" b="1" dirty="0">
                <a:solidFill>
                  <a:prstClr val="black"/>
                </a:solidFill>
                <a:latin typeface="Times New Roman" pitchFamily="18" charset="0"/>
              </a:rPr>
              <a:t>Ερευνητικό εργαλείο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>
                <a:solidFill>
                  <a:prstClr val="black"/>
                </a:solidFill>
                <a:latin typeface="Times New Roman" pitchFamily="18" charset="0"/>
              </a:rPr>
              <a:t>Ερωτηματολόγιο από το ΕΔΙΒΕΑ</a:t>
            </a: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200" dirty="0">
              <a:solidFill>
                <a:prstClr val="black"/>
              </a:solidFill>
              <a:latin typeface="Times New Roman" pitchFamily="18" charset="0"/>
            </a:endParaRPr>
          </a:p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 Χρονική περίοδος</a:t>
            </a:r>
          </a:p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Μάιος- Ιούνιος 2023</a:t>
            </a:r>
            <a:endParaRPr lang="el-GR" sz="22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2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342900" lvl="0" indent="-34290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Περιορισμοί έρευνας</a:t>
            </a:r>
            <a:endParaRPr lang="el-GR" dirty="0" smtClean="0"/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Μικρό δείγμα</a:t>
            </a: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2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 Αξιοπιστία και εγκυρότητα</a:t>
            </a:r>
          </a:p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 smtClean="0">
                <a:solidFill>
                  <a:prstClr val="black"/>
                </a:solidFill>
                <a:latin typeface="Times New Roman" pitchFamily="18" charset="0"/>
              </a:rPr>
              <a:t>Αντικειμενικότητα των ενήλικων που συμμετείχαν</a:t>
            </a:r>
          </a:p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200" dirty="0">
                <a:solidFill>
                  <a:prstClr val="black"/>
                </a:solidFill>
                <a:latin typeface="Times New Roman" pitchFamily="18" charset="0"/>
              </a:rPr>
              <a:t>Σχεδίαση ερωτηματολογίου από εξειδικευμένους καθηγητές του ΕΔΙΒΕΑ.</a:t>
            </a:r>
          </a:p>
          <a:p>
            <a:pPr mar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2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2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69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971600" y="1268760"/>
            <a:ext cx="7886700" cy="4968552"/>
          </a:xfrm>
        </p:spPr>
        <p:txBody>
          <a:bodyPr>
            <a:normAutofit fontScale="77500" lnSpcReduction="20000"/>
          </a:bodyPr>
          <a:lstStyle/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200" b="1" dirty="0">
                <a:solidFill>
                  <a:prstClr val="black"/>
                </a:solidFill>
                <a:latin typeface="Times New Roman" pitchFamily="18" charset="0"/>
              </a:rPr>
              <a:t>Ποιότητα Εκπαιδευτικού Υλικού </a:t>
            </a:r>
            <a:r>
              <a:rPr lang="el-GR" sz="2100" i="1" dirty="0">
                <a:solidFill>
                  <a:prstClr val="black"/>
                </a:solidFill>
                <a:latin typeface="Times New Roman" pitchFamily="18" charset="0"/>
              </a:rPr>
              <a:t>(Άξονας 2): 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Σαφής και κατανοητός τρόπος μέσα από </a:t>
            </a:r>
            <a:r>
              <a:rPr lang="el-GR" sz="2000" dirty="0" err="1" smtClean="0">
                <a:solidFill>
                  <a:prstClr val="black"/>
                </a:solidFill>
                <a:latin typeface="Times New Roman" pitchFamily="18" charset="0"/>
              </a:rPr>
              <a:t>διαδραστικά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 βίντεο και εικόνες.</a:t>
            </a:r>
            <a:endParaRPr lang="el-GR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l-GR" sz="2400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Αξιοποίηση τεχνολογιών </a:t>
            </a:r>
            <a:r>
              <a:rPr lang="el-GR" sz="2000" i="1" dirty="0" smtClean="0">
                <a:solidFill>
                  <a:prstClr val="black"/>
                </a:solidFill>
                <a:latin typeface="Times New Roman" pitchFamily="18" charset="0"/>
              </a:rPr>
              <a:t>(Άξονας 3)</a:t>
            </a:r>
            <a:r>
              <a:rPr lang="el-GR" sz="2200" i="1" dirty="0" smtClean="0">
                <a:solidFill>
                  <a:prstClr val="black"/>
                </a:solidFill>
                <a:latin typeface="Times New Roman" pitchFamily="18" charset="0"/>
              </a:rPr>
              <a:t>: </a:t>
            </a:r>
            <a:endParaRPr lang="el-GR" sz="2200" i="1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100" dirty="0">
                <a:solidFill>
                  <a:prstClr val="black"/>
                </a:solidFill>
                <a:latin typeface="Times New Roman" pitchFamily="18" charset="0"/>
              </a:rPr>
              <a:t>Χρήση σύγχρονων τεχνολογιών που ενισχύουν την εκπαιδευτική </a:t>
            </a:r>
            <a:r>
              <a:rPr lang="el-GR" sz="2100" dirty="0" smtClean="0">
                <a:solidFill>
                  <a:prstClr val="black"/>
                </a:solidFill>
                <a:latin typeface="Times New Roman" pitchFamily="18" charset="0"/>
              </a:rPr>
              <a:t>διαδικασία.</a:t>
            </a: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1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100" b="1" dirty="0" smtClean="0">
                <a:solidFill>
                  <a:prstClr val="black"/>
                </a:solidFill>
                <a:latin typeface="Times New Roman" pitchFamily="18" charset="0"/>
              </a:rPr>
              <a:t>Ευκολία χρήσης </a:t>
            </a:r>
            <a:r>
              <a:rPr lang="el-GR" sz="2100" i="1" dirty="0" smtClean="0">
                <a:solidFill>
                  <a:prstClr val="black"/>
                </a:solidFill>
                <a:latin typeface="Times New Roman" pitchFamily="18" charset="0"/>
              </a:rPr>
              <a:t>(Άξονας 4)</a:t>
            </a:r>
            <a:r>
              <a:rPr lang="en-US" sz="2100" i="1" dirty="0" smtClean="0">
                <a:solidFill>
                  <a:prstClr val="black"/>
                </a:solidFill>
                <a:latin typeface="Times New Roman" pitchFamily="18" charset="0"/>
              </a:rPr>
              <a:t>: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100" dirty="0" smtClean="0">
                <a:solidFill>
                  <a:prstClr val="black"/>
                </a:solidFill>
                <a:latin typeface="Times New Roman" pitchFamily="18" charset="0"/>
              </a:rPr>
              <a:t>Σαφείς οδηγίες μελέτης και χρήσιμη οπτική σήμανση.</a:t>
            </a: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100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Υποστήριξη αλληλεπίδρασης </a:t>
            </a:r>
            <a:r>
              <a:rPr lang="el-GR" sz="2000" i="1" dirty="0" smtClean="0">
                <a:solidFill>
                  <a:prstClr val="black"/>
                </a:solidFill>
                <a:latin typeface="Times New Roman" pitchFamily="18" charset="0"/>
              </a:rPr>
              <a:t>(Άξονας 5)</a:t>
            </a:r>
            <a:r>
              <a:rPr lang="el-GR" sz="2200" i="1" dirty="0" smtClean="0">
                <a:solidFill>
                  <a:prstClr val="black"/>
                </a:solidFill>
                <a:latin typeface="Times New Roman" pitchFamily="18" charset="0"/>
              </a:rPr>
              <a:t>: </a:t>
            </a:r>
            <a:endParaRPr lang="el-GR" sz="2200" i="1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Μέσω του 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</a:rPr>
              <a:t>forum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ενθαρρύνετε η ανταλλαγή απόψεων.</a:t>
            </a:r>
            <a:endParaRPr lang="el-GR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l-GR" sz="2400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Ανατροφοδότηση και </a:t>
            </a:r>
            <a:r>
              <a:rPr lang="el-GR" sz="2200" b="1" dirty="0" err="1" smtClean="0">
                <a:solidFill>
                  <a:prstClr val="black"/>
                </a:solidFill>
                <a:latin typeface="Times New Roman" pitchFamily="18" charset="0"/>
              </a:rPr>
              <a:t>αυτοαξιολόγησης</a:t>
            </a: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l-GR" sz="2000" i="1" dirty="0" smtClean="0">
                <a:solidFill>
                  <a:prstClr val="black"/>
                </a:solidFill>
                <a:latin typeface="Times New Roman" pitchFamily="18" charset="0"/>
              </a:rPr>
              <a:t>(Άξονας 6 &amp; 7</a:t>
            </a:r>
            <a:r>
              <a:rPr lang="el-GR" sz="2000" i="1" dirty="0">
                <a:solidFill>
                  <a:prstClr val="black"/>
                </a:solidFill>
                <a:latin typeface="Times New Roman" pitchFamily="18" charset="0"/>
              </a:rPr>
              <a:t>)</a:t>
            </a:r>
            <a:r>
              <a:rPr lang="el-GR" sz="2200" i="1" dirty="0">
                <a:solidFill>
                  <a:prstClr val="black"/>
                </a:solidFill>
                <a:latin typeface="Times New Roman" pitchFamily="18" charset="0"/>
              </a:rPr>
              <a:t>: 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100" dirty="0" smtClean="0">
                <a:solidFill>
                  <a:prstClr val="black"/>
                </a:solidFill>
                <a:latin typeface="Times New Roman" pitchFamily="18" charset="0"/>
              </a:rPr>
              <a:t>Εκπαιδευτικές δραστηριότητες που ενισχύουν την κριτική σκέψη και </a:t>
            </a:r>
            <a:r>
              <a:rPr lang="el-GR" sz="2100" dirty="0" err="1" smtClean="0">
                <a:solidFill>
                  <a:prstClr val="black"/>
                </a:solidFill>
                <a:latin typeface="Times New Roman" pitchFamily="18" charset="0"/>
              </a:rPr>
              <a:t>αυτοαξιολόγηση</a:t>
            </a:r>
            <a:r>
              <a:rPr lang="el-GR" sz="2100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  <a:endParaRPr lang="en-US" sz="21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l-GR" sz="21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100" b="1" dirty="0" err="1" smtClean="0">
                <a:solidFill>
                  <a:prstClr val="black"/>
                </a:solidFill>
                <a:latin typeface="Times New Roman" pitchFamily="18" charset="0"/>
              </a:rPr>
              <a:t>Πολυμεσική</a:t>
            </a:r>
            <a:r>
              <a:rPr lang="el-GR" sz="2100" b="1" dirty="0" smtClean="0">
                <a:solidFill>
                  <a:prstClr val="black"/>
                </a:solidFill>
                <a:latin typeface="Times New Roman" pitchFamily="18" charset="0"/>
              </a:rPr>
              <a:t> μάθηση και προσέγγιση </a:t>
            </a:r>
            <a:r>
              <a:rPr lang="el-GR" sz="2100" i="1" dirty="0" smtClean="0">
                <a:solidFill>
                  <a:prstClr val="black"/>
                </a:solidFill>
                <a:latin typeface="Times New Roman" pitchFamily="18" charset="0"/>
              </a:rPr>
              <a:t>(Άξονας 8)</a:t>
            </a:r>
            <a:r>
              <a:rPr lang="en-US" sz="2100" i="1" dirty="0" smtClean="0">
                <a:solidFill>
                  <a:prstClr val="black"/>
                </a:solidFill>
                <a:latin typeface="Times New Roman" pitchFamily="18" charset="0"/>
              </a:rPr>
              <a:t>: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100" i="1" dirty="0" smtClean="0">
                <a:solidFill>
                  <a:prstClr val="black"/>
                </a:solidFill>
                <a:latin typeface="Times New Roman" pitchFamily="18" charset="0"/>
              </a:rPr>
              <a:t>Συνδυασμός κειμένου, ήχου, εικόνων διευκολύνοντας τη μάθηση.</a:t>
            </a:r>
            <a:r>
              <a:rPr lang="el-GR" sz="2100" dirty="0" smtClean="0">
                <a:solidFill>
                  <a:prstClr val="black"/>
                </a:solidFill>
                <a:latin typeface="Times New Roman" pitchFamily="18" charset="0"/>
              </a:rPr>
              <a:t/>
            </a:r>
            <a:br>
              <a:rPr lang="el-GR" sz="2100" dirty="0" smtClean="0">
                <a:solidFill>
                  <a:prstClr val="black"/>
                </a:solidFill>
                <a:latin typeface="Times New Roman" pitchFamily="18" charset="0"/>
              </a:rPr>
            </a:br>
            <a:endParaRPr lang="el-GR" sz="2100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200" b="1" dirty="0" smtClean="0">
                <a:solidFill>
                  <a:prstClr val="black"/>
                </a:solidFill>
                <a:latin typeface="Times New Roman" pitchFamily="18" charset="0"/>
              </a:rPr>
              <a:t>Απλότητα πλοήγησης </a:t>
            </a:r>
            <a:r>
              <a:rPr lang="el-GR" sz="2000" i="1" dirty="0" smtClean="0">
                <a:solidFill>
                  <a:prstClr val="black"/>
                </a:solidFill>
                <a:latin typeface="Times New Roman" pitchFamily="18" charset="0"/>
              </a:rPr>
              <a:t>(Άξονας </a:t>
            </a:r>
            <a:r>
              <a:rPr lang="el-GR" sz="2000" i="1" dirty="0">
                <a:solidFill>
                  <a:prstClr val="black"/>
                </a:solidFill>
                <a:latin typeface="Times New Roman" pitchFamily="18" charset="0"/>
              </a:rPr>
              <a:t>9)</a:t>
            </a:r>
            <a:r>
              <a:rPr lang="el-GR" sz="2200" i="1" dirty="0">
                <a:solidFill>
                  <a:prstClr val="black"/>
                </a:solidFill>
                <a:latin typeface="Times New Roman" pitchFamily="18" charset="0"/>
              </a:rPr>
              <a:t>: </a:t>
            </a:r>
          </a:p>
          <a:p>
            <a:pPr lvl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Ποικιλία δραστηριοτήτων και προσεκτικά επιλεγμένο περιεχόμενο.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893496" cy="1075390"/>
          </a:xfrm>
        </p:spPr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Αποτελέσματα - Κύρια θετικά ευρήματα (1/3)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6448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1043608" y="1772816"/>
            <a:ext cx="7886700" cy="3528392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2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l-GR" altLang="el-GR" sz="2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Περιορισμός αναλύσεων πληροφοριών </a:t>
            </a:r>
            <a:r>
              <a:rPr lang="el-GR" altLang="el-GR" sz="21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 1): </a:t>
            </a:r>
            <a:endParaRPr lang="el-GR" altLang="el-GR" sz="21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Απουσία συγκριτικής ανάλυσης, λόγω της περιορισμένης βιβλιογραφίας επί του θέματος.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l-GR" altLang="el-GR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l-GR" sz="2000" dirty="0" smtClean="0"/>
              <a:t> </a:t>
            </a:r>
            <a:r>
              <a:rPr lang="el-GR" sz="2300" b="1" dirty="0" smtClean="0">
                <a:latin typeface="Times New Roman" pitchFamily="18" charset="0"/>
                <a:cs typeface="Times New Roman" pitchFamily="18" charset="0"/>
              </a:rPr>
              <a:t>Προτάσεις βελτίωσης περιεχομένου </a:t>
            </a:r>
            <a:r>
              <a:rPr lang="el-GR" altLang="el-GR" sz="21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 10): </a:t>
            </a:r>
            <a:endParaRPr lang="el-GR" altLang="el-GR" sz="21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l-GR" altLang="el-GR" sz="2000" dirty="0" smtClean="0">
                <a:latin typeface="Times New Roman" pitchFamily="18" charset="0"/>
                <a:cs typeface="Times New Roman" pitchFamily="18" charset="0"/>
              </a:rPr>
              <a:t>Ελλιπής δραστηριότητες εμβάθυνσης για ενίσχυση της κατανόησης και καλύτερη προσαρμογή του μεγέθους εικόνων.</a:t>
            </a:r>
            <a:endParaRPr lang="el-GR" alt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143000" y="365127"/>
            <a:ext cx="8001000" cy="1075390"/>
          </a:xfrm>
        </p:spPr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Αποτελέσματα - Κύρια </a:t>
            </a:r>
            <a:r>
              <a:rPr lang="el-G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αρνητικά </a:t>
            </a:r>
            <a:r>
              <a:rPr lang="el-G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 </a:t>
            </a:r>
            <a:r>
              <a:rPr lang="el-G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(2/3</a:t>
            </a:r>
            <a:r>
              <a:rPr lang="el-G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4798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l-GR" altLang="el-GR" sz="2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</a:t>
            </a:r>
            <a:r>
              <a:rPr lang="el-GR" altLang="el-GR" sz="23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πληροφοριών</a:t>
            </a:r>
            <a:r>
              <a:rPr lang="el-GR" altLang="el-GR" sz="21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</a:t>
            </a:r>
            <a:r>
              <a:rPr lang="el-GR" altLang="el-GR" sz="21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1): 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Ενίσχυση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συγκριτικής ανάλυσης,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συνεχής ενημέρωση με νεότερα δεδομένα και ανάλυση ευρείας βιβλιογραφίας.</a:t>
            </a: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altLang="el-G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Ανάλυση </a:t>
            </a:r>
            <a:r>
              <a:rPr lang="el-GR" sz="23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περιεχομένου</a:t>
            </a:r>
            <a:r>
              <a:rPr lang="el-GR" altLang="el-GR" sz="21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</a:t>
            </a:r>
            <a:r>
              <a:rPr lang="el-GR" altLang="el-GR" sz="21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10): 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l-GR" altLang="el-GR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Προσθήκη ηχητικών στοιχείων σε εικόνες μικρότερου μεγέθους για την ενίσχυση της κατανόησης.</a:t>
            </a:r>
            <a:endParaRPr lang="el-GR" altLang="el-GR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l-G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- Προτάσεις </a:t>
            </a:r>
            <a:r>
              <a:rPr lang="el-G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βελτίωσης (3/3)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1236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11560" y="1268760"/>
            <a:ext cx="7886700" cy="46393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Κύρια ευρήματα της μελέτης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εκπαιδευτικό υλικό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ανταποκρίνεται στις αρχές της εξ αποστάσεως εκπαίδευσης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, διευκολύνοντας την ανεξάρτητη μάθηση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περιβάλλον μάθησης περιλαμβάνει </a:t>
            </a:r>
            <a:r>
              <a:rPr lang="el-GR" sz="2400" b="1" dirty="0" err="1">
                <a:latin typeface="Times New Roman" pitchFamily="18" charset="0"/>
                <a:cs typeface="Times New Roman" pitchFamily="18" charset="0"/>
              </a:rPr>
              <a:t>πολυμεσικά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 στοιχεία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(κείμενο, εικόνες, βίντεο), προσφέροντας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διαδραστική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εμπειρία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 έρευνας (1/4)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86766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1835696" y="1988840"/>
            <a:ext cx="6552728" cy="30243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1500" i="1" dirty="0" smtClean="0">
                <a:latin typeface="Times New Roman" pitchFamily="18" charset="0"/>
                <a:cs typeface="Times New Roman" pitchFamily="18" charset="0"/>
              </a:rPr>
              <a:t>«Θα </a:t>
            </a:r>
            <a:r>
              <a:rPr lang="el-GR" sz="1500" i="1" dirty="0">
                <a:latin typeface="Times New Roman" pitchFamily="18" charset="0"/>
                <a:cs typeface="Times New Roman" pitchFamily="18" charset="0"/>
              </a:rPr>
              <a:t>ήθελα να εκφράσω τις ευχαριστίες </a:t>
            </a:r>
            <a:r>
              <a:rPr lang="el-GR" sz="1500" i="1" dirty="0" smtClean="0">
                <a:latin typeface="Times New Roman" pitchFamily="18" charset="0"/>
                <a:cs typeface="Times New Roman" pitchFamily="18" charset="0"/>
              </a:rPr>
              <a:t>μου στον 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κ</a:t>
            </a:r>
            <a:r>
              <a:rPr lang="el-GR" sz="1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Αναστασιάδη Παναγιώτη μαζί με όλο το διδακτικό προσωπικό του 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τμήματος για την πολύτιμη συμβολή τους σε αυτό το εκπαιδευτικό ταξίδι.»</a:t>
            </a:r>
            <a:r>
              <a:rPr lang="en-US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el-GR" sz="1500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«Ιδιαίτερα </a:t>
            </a:r>
            <a:r>
              <a:rPr lang="el-GR" sz="1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ευχαριστώ τον επόπτη μου κ. </a:t>
            </a:r>
            <a:r>
              <a:rPr lang="el-GR" sz="1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Χρηστίδη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για </a:t>
            </a:r>
            <a:r>
              <a:rPr lang="el-GR" sz="1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την ουσιαστική βοήθειά του στο να φτάσει στο πέρας η διπλωματική εργασία και στην σημαντική 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συνεισφορά του.</a:t>
            </a:r>
            <a:r>
              <a:rPr lang="el-GR" sz="15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Επίσης τον κ. </a:t>
            </a:r>
            <a:r>
              <a:rPr lang="el-GR" sz="1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Γιαννενάκη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και κ. </a:t>
            </a:r>
            <a:r>
              <a:rPr lang="el-GR" sz="1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Κωτσίδη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για </a:t>
            </a:r>
            <a:r>
              <a:rPr lang="el-GR" sz="1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τη συμβολή 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τους </a:t>
            </a:r>
            <a:r>
              <a:rPr lang="el-GR" sz="1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στη βελτίωση του εκπαιδευτικού υλικού</a:t>
            </a:r>
            <a:r>
              <a:rPr lang="el-GR" sz="1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.» </a:t>
            </a:r>
            <a:endParaRPr lang="el-GR" sz="15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75656" y="332656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i="1" dirty="0" smtClean="0">
                <a:latin typeface="Times New Roman" pitchFamily="18" charset="0"/>
                <a:cs typeface="Times New Roman" pitchFamily="18" charset="0"/>
              </a:rPr>
              <a:t>Ευχαριστίες</a:t>
            </a:r>
            <a:endParaRPr lang="el-GR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42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Συμπεράσματα 1</a:t>
            </a:r>
            <a:r>
              <a:rPr lang="el-GR" sz="2400" b="1" baseline="30000" dirty="0" smtClean="0">
                <a:latin typeface="Times New Roman" pitchFamily="18" charset="0"/>
                <a:cs typeface="Times New Roman" pitchFamily="18" charset="0"/>
              </a:rPr>
              <a:t>ου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 ερευνητικού ερωτήματος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 Εκπαιδευτικό Υλικό (ΕΥ) βασίζεται στις αρχές της Εξ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Αποστάσεως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Εκπαίδευσης (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ΕξΑΕ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Δυνατά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Σημεία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Παρέχει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ολοκληρωμένη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βιβλιογραφική τεκμηρίωση</a:t>
            </a:r>
            <a:r>
              <a:rPr lang="el-GR" sz="2400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u="sng" dirty="0" smtClean="0">
                <a:latin typeface="Times New Roman" pitchFamily="18" charset="0"/>
                <a:cs typeface="Times New Roman" pitchFamily="18" charset="0"/>
              </a:rPr>
              <a:t>Φιλικό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και κατανοητό περιεχόμενο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 απλή γλώσσα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u="sng" dirty="0" err="1" smtClean="0">
                <a:latin typeface="Times New Roman" pitchFamily="18" charset="0"/>
                <a:cs typeface="Times New Roman" pitchFamily="18" charset="0"/>
              </a:rPr>
              <a:t>Διαδραστικά</a:t>
            </a:r>
            <a:r>
              <a:rPr lang="el-GR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στοιχεία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που ενισχύουν την κατανόηση (κείμενο, εικόνες, βίντεο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u="sng" dirty="0" smtClean="0">
                <a:latin typeface="Times New Roman" pitchFamily="18" charset="0"/>
                <a:cs typeface="Times New Roman" pitchFamily="18" charset="0"/>
              </a:rPr>
              <a:t>Ευκολία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στην πλοήγηση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 σαφείς οδηγίες και χρήσιμους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υπερσυνδέσμους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Σημεία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Βελτίωσης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Προσθήκη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δραστηριοτήτων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για αυξημένη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συναισθηματική εμπλοκή</a:t>
            </a:r>
            <a:r>
              <a:rPr lang="el-GR" sz="2400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 έρευνας </a:t>
            </a:r>
            <a:r>
              <a:rPr lang="el-G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(2/4</a:t>
            </a:r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354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83568" y="1268760"/>
            <a:ext cx="7886700" cy="476418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Συμπεράσματα </a:t>
            </a:r>
            <a:r>
              <a:rPr lang="en-US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700" b="1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ου</a:t>
            </a:r>
            <a:r>
              <a:rPr lang="el-GR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ερευνητικού ερωτήματος</a:t>
            </a:r>
            <a:r>
              <a:rPr lang="en-US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1700" dirty="0">
                <a:latin typeface="Times New Roman" pitchFamily="18" charset="0"/>
                <a:cs typeface="Times New Roman" pitchFamily="18" charset="0"/>
              </a:rPr>
              <a:t>Χρησιμοποιείται η αρχή της </a:t>
            </a:r>
            <a:r>
              <a:rPr lang="el-GR" sz="1700" dirty="0" err="1">
                <a:latin typeface="Times New Roman" pitchFamily="18" charset="0"/>
                <a:cs typeface="Times New Roman" pitchFamily="18" charset="0"/>
              </a:rPr>
              <a:t>Πολυμεσικής</a:t>
            </a:r>
            <a:r>
              <a:rPr lang="el-GR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Μάθησης.</a:t>
            </a:r>
            <a:endParaRPr lang="en-US" sz="17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1700" b="1" dirty="0" smtClean="0">
                <a:latin typeface="Times New Roman" pitchFamily="18" charset="0"/>
                <a:cs typeface="Times New Roman" pitchFamily="18" charset="0"/>
              </a:rPr>
              <a:t>Δυνατά </a:t>
            </a:r>
            <a:r>
              <a:rPr lang="el-GR" sz="1700" b="1" dirty="0">
                <a:latin typeface="Times New Roman" pitchFamily="18" charset="0"/>
                <a:cs typeface="Times New Roman" pitchFamily="18" charset="0"/>
              </a:rPr>
              <a:t>Σημεία</a:t>
            </a:r>
            <a:r>
              <a:rPr lang="el-GR" sz="17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Ποικιλία </a:t>
            </a:r>
            <a:r>
              <a:rPr lang="el-GR" sz="1700" u="sng" dirty="0" err="1">
                <a:latin typeface="Times New Roman" pitchFamily="18" charset="0"/>
                <a:cs typeface="Times New Roman" pitchFamily="18" charset="0"/>
              </a:rPr>
              <a:t>πολυμεσικών</a:t>
            </a:r>
            <a:r>
              <a:rPr lang="el-GR" sz="1700" u="sng" dirty="0">
                <a:latin typeface="Times New Roman" pitchFamily="18" charset="0"/>
                <a:cs typeface="Times New Roman" pitchFamily="18" charset="0"/>
              </a:rPr>
              <a:t> στοιχείων και </a:t>
            </a:r>
            <a:r>
              <a:rPr lang="el-GR" sz="1700" u="sng" dirty="0" err="1">
                <a:latin typeface="Times New Roman" pitchFamily="18" charset="0"/>
                <a:cs typeface="Times New Roman" pitchFamily="18" charset="0"/>
              </a:rPr>
              <a:t>διαδραστικών</a:t>
            </a:r>
            <a:r>
              <a:rPr lang="el-GR" sz="17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u="sng" dirty="0" smtClean="0">
                <a:latin typeface="Times New Roman" pitchFamily="18" charset="0"/>
                <a:cs typeface="Times New Roman" pitchFamily="18" charset="0"/>
              </a:rPr>
              <a:t>δραστηριοτήτων</a:t>
            </a:r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Προσφέρει </a:t>
            </a:r>
            <a:r>
              <a:rPr lang="el-GR" sz="1700" dirty="0">
                <a:latin typeface="Times New Roman" pitchFamily="18" charset="0"/>
                <a:cs typeface="Times New Roman" pitchFamily="18" charset="0"/>
              </a:rPr>
              <a:t>υψηλή </a:t>
            </a:r>
            <a:r>
              <a:rPr lang="el-GR" sz="1700" u="sng" dirty="0">
                <a:latin typeface="Times New Roman" pitchFamily="18" charset="0"/>
                <a:cs typeface="Times New Roman" pitchFamily="18" charset="0"/>
              </a:rPr>
              <a:t>αλληλεπίδραση </a:t>
            </a:r>
            <a:r>
              <a:rPr lang="el-GR" sz="1700" dirty="0">
                <a:latin typeface="Times New Roman" pitchFamily="18" charset="0"/>
                <a:cs typeface="Times New Roman" pitchFamily="18" charset="0"/>
              </a:rPr>
              <a:t>και παρουσίαση πληροφοριών σε </a:t>
            </a:r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τμήματα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Ελκυστική </a:t>
            </a:r>
            <a:r>
              <a:rPr lang="el-GR" sz="1700" u="sng" dirty="0">
                <a:latin typeface="Times New Roman" pitchFamily="18" charset="0"/>
                <a:cs typeface="Times New Roman" pitchFamily="18" charset="0"/>
              </a:rPr>
              <a:t>χρήση χρωμάτων και </a:t>
            </a:r>
            <a:r>
              <a:rPr lang="el-GR" sz="1700" u="sng" dirty="0" err="1">
                <a:latin typeface="Times New Roman" pitchFamily="18" charset="0"/>
                <a:cs typeface="Times New Roman" pitchFamily="18" charset="0"/>
              </a:rPr>
              <a:t>πολυτροπικότητα</a:t>
            </a:r>
            <a:r>
              <a:rPr lang="el-GR" sz="17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dirty="0">
                <a:latin typeface="Times New Roman" pitchFamily="18" charset="0"/>
                <a:cs typeface="Times New Roman" pitchFamily="18" charset="0"/>
              </a:rPr>
              <a:t>περιεχομένου</a:t>
            </a:r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700" b="1" dirty="0" smtClean="0">
                <a:latin typeface="Times New Roman" pitchFamily="18" charset="0"/>
                <a:cs typeface="Times New Roman" pitchFamily="18" charset="0"/>
              </a:rPr>
              <a:t>Σημεία </a:t>
            </a:r>
            <a:r>
              <a:rPr lang="el-GR" sz="1700" b="1" dirty="0">
                <a:latin typeface="Times New Roman" pitchFamily="18" charset="0"/>
                <a:cs typeface="Times New Roman" pitchFamily="18" charset="0"/>
              </a:rPr>
              <a:t>Βελτίωσης</a:t>
            </a:r>
            <a:r>
              <a:rPr lang="el-GR" sz="17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700" u="sng" dirty="0" smtClean="0">
                <a:latin typeface="Times New Roman" pitchFamily="18" charset="0"/>
                <a:cs typeface="Times New Roman" pitchFamily="18" charset="0"/>
              </a:rPr>
              <a:t>Προσαρμογή </a:t>
            </a:r>
            <a:r>
              <a:rPr lang="el-GR" sz="1700" u="sng" dirty="0">
                <a:latin typeface="Times New Roman" pitchFamily="18" charset="0"/>
                <a:cs typeface="Times New Roman" pitchFamily="18" charset="0"/>
              </a:rPr>
              <a:t>μεγέθους εικόνων </a:t>
            </a:r>
            <a:r>
              <a:rPr lang="el-GR" sz="1700" dirty="0">
                <a:latin typeface="Times New Roman" pitchFamily="18" charset="0"/>
                <a:cs typeface="Times New Roman" pitchFamily="18" charset="0"/>
              </a:rPr>
              <a:t>για καλύτερη αναγνωσιμότητα</a:t>
            </a:r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700" dirty="0" smtClean="0">
                <a:latin typeface="Times New Roman" pitchFamily="18" charset="0"/>
                <a:cs typeface="Times New Roman" pitchFamily="18" charset="0"/>
              </a:rPr>
              <a:t>Προσθήκη </a:t>
            </a:r>
            <a:r>
              <a:rPr lang="el-GR" sz="1700" u="sng" dirty="0">
                <a:latin typeface="Times New Roman" pitchFamily="18" charset="0"/>
                <a:cs typeface="Times New Roman" pitchFamily="18" charset="0"/>
              </a:rPr>
              <a:t>ηχητικών δεδομένων </a:t>
            </a:r>
            <a:r>
              <a:rPr lang="el-GR" sz="1700" dirty="0">
                <a:latin typeface="Times New Roman" pitchFamily="18" charset="0"/>
                <a:cs typeface="Times New Roman" pitchFamily="18" charset="0"/>
              </a:rPr>
              <a:t>για βελτίωση της συνολικής εμπειρίας.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 έρευνας </a:t>
            </a:r>
            <a:r>
              <a:rPr lang="el-G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(3/4</a:t>
            </a:r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141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Περιορισμοί της έρευνας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Μικρό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δείγμα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Μη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ενσωμάτωση σε ολοκληρωμένη εκπαιδευτική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παρέμβαση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Προτάσεις για μελλοντική έρευνα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Ολοκληρωμένη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διδακτική παρέμβαση σε ΙΕΚ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φωτογραφίας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Συλλογή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δεδομένων για βελτιώσεις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υλικού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Συνεχής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βελτίωση εκπαιδευτικού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υλικού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Προσαρμογή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για φοιτητές </a:t>
            </a:r>
            <a:r>
              <a:rPr lang="el-GR" sz="2000" dirty="0" err="1">
                <a:latin typeface="Times New Roman" pitchFamily="18" charset="0"/>
                <a:cs typeface="Times New Roman" pitchFamily="18" charset="0"/>
              </a:rPr>
              <a:t>Erasmus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(μετάφραση στα Αγγλικά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 έρευνας </a:t>
            </a:r>
            <a:r>
              <a:rPr lang="el-G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(4/4</a:t>
            </a:r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392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5616" y="1876088"/>
            <a:ext cx="7560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000" i="1" dirty="0" smtClean="0"/>
              <a:t>Σας ευχαριστώ πολύ για την προσοχή σας!</a:t>
            </a:r>
            <a:br>
              <a:rPr lang="el-GR" sz="3000" i="1" dirty="0" smtClean="0"/>
            </a:br>
            <a:r>
              <a:rPr lang="el-GR" sz="3000" i="1" dirty="0" smtClean="0"/>
              <a:t/>
            </a:r>
            <a:br>
              <a:rPr lang="el-GR" sz="3000" i="1" dirty="0" smtClean="0"/>
            </a:br>
            <a:r>
              <a:rPr lang="el-GR" sz="3000" i="1" dirty="0" err="1" smtClean="0"/>
              <a:t>Λυρώνη</a:t>
            </a:r>
            <a:r>
              <a:rPr lang="el-GR" sz="3000" i="1" dirty="0" smtClean="0"/>
              <a:t> Μαρία</a:t>
            </a:r>
            <a:endParaRPr lang="el-GR" sz="3000" i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70" y="3717032"/>
            <a:ext cx="3751332" cy="253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1. Σκοπός</a:t>
            </a:r>
            <a:endParaRPr lang="el-GR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806489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buFont typeface="Wingdings" pitchFamily="2" charset="2"/>
              <a:buChar char="v"/>
            </a:pPr>
            <a:r>
              <a:rPr lang="el-GR" b="1" dirty="0" smtClean="0">
                <a:cs typeface="Times New Roman" pitchFamily="18" charset="0"/>
              </a:rPr>
              <a:t>Σχεδιασμός</a:t>
            </a:r>
            <a:r>
              <a:rPr lang="en-US" dirty="0" smtClean="0">
                <a:cs typeface="Times New Roman" pitchFamily="18" charset="0"/>
              </a:rPr>
              <a:t>:</a:t>
            </a:r>
            <a:r>
              <a:rPr lang="el-GR" dirty="0" smtClean="0">
                <a:cs typeface="Times New Roman" pitchFamily="18" charset="0"/>
              </a:rPr>
              <a:t/>
            </a:r>
            <a:br>
              <a:rPr lang="el-GR" dirty="0" smtClean="0">
                <a:cs typeface="Times New Roman" pitchFamily="18" charset="0"/>
              </a:rPr>
            </a:br>
            <a:r>
              <a:rPr lang="en-US" dirty="0" smtClean="0">
                <a:cs typeface="Times New Roman" pitchFamily="18" charset="0"/>
              </a:rPr>
              <a:t/>
            </a:r>
            <a:br>
              <a:rPr lang="en-US" dirty="0" smtClean="0">
                <a:cs typeface="Times New Roman" pitchFamily="18" charset="0"/>
              </a:rPr>
            </a:br>
            <a:r>
              <a:rPr lang="el-GR" dirty="0" smtClean="0">
                <a:cs typeface="Times New Roman" pitchFamily="18" charset="0"/>
              </a:rPr>
              <a:t>Δημιουργία επιμορφωτικού </a:t>
            </a:r>
            <a:r>
              <a:rPr lang="el-GR" dirty="0">
                <a:cs typeface="Times New Roman" pitchFamily="18" charset="0"/>
              </a:rPr>
              <a:t>υ</a:t>
            </a:r>
            <a:r>
              <a:rPr lang="el-GR" dirty="0" smtClean="0">
                <a:cs typeface="Times New Roman" pitchFamily="18" charset="0"/>
              </a:rPr>
              <a:t>λικού </a:t>
            </a:r>
            <a:r>
              <a:rPr lang="el-GR" dirty="0">
                <a:cs typeface="Times New Roman" pitchFamily="18" charset="0"/>
              </a:rPr>
              <a:t>με την μέθοδο της </a:t>
            </a:r>
            <a:r>
              <a:rPr lang="el-GR" dirty="0" smtClean="0">
                <a:cs typeface="Times New Roman" pitchFamily="18" charset="0"/>
              </a:rPr>
              <a:t>ΕξΑΕ,  </a:t>
            </a:r>
            <a:r>
              <a:rPr lang="el-GR" dirty="0">
                <a:cs typeface="Times New Roman" pitchFamily="18" charset="0"/>
              </a:rPr>
              <a:t>για την </a:t>
            </a:r>
            <a:r>
              <a:rPr lang="el-GR" dirty="0" smtClean="0">
                <a:cs typeface="Times New Roman" pitchFamily="18" charset="0"/>
              </a:rPr>
              <a:t>επιμόρφωση ενηλίκων σχετικά με την τέχνη της φωτογραφίας και την αξιοποίησή της στα μέσα κοινωνικής δικτύωσης.</a:t>
            </a:r>
            <a:br>
              <a:rPr lang="el-GR" dirty="0" smtClean="0">
                <a:cs typeface="Times New Roman" pitchFamily="18" charset="0"/>
              </a:rPr>
            </a:br>
            <a:endParaRPr lang="el-GR" dirty="0">
              <a:cs typeface="Times New Roman" pitchFamily="18" charset="0"/>
            </a:endParaRPr>
          </a:p>
          <a:p>
            <a:pPr marL="342900" lvl="0" indent="-342900" eaLnBrk="0" hangingPunct="0">
              <a:buFont typeface="Wingdings" pitchFamily="2" charset="2"/>
              <a:buChar char="v"/>
            </a:pPr>
            <a:r>
              <a:rPr lang="el-GR" altLang="el-GR" b="1" dirty="0" smtClean="0">
                <a:cs typeface="Times New Roman" panose="02020603050405020304" pitchFamily="18" charset="0"/>
              </a:rPr>
              <a:t>Αξιολόγηση </a:t>
            </a:r>
            <a:r>
              <a:rPr lang="el-GR" altLang="el-GR" b="1" dirty="0">
                <a:cs typeface="Times New Roman" panose="02020603050405020304" pitchFamily="18" charset="0"/>
              </a:rPr>
              <a:t>Υλικού</a:t>
            </a:r>
            <a:r>
              <a:rPr lang="el-GR" altLang="el-GR" dirty="0">
                <a:cs typeface="Times New Roman" panose="02020603050405020304" pitchFamily="18" charset="0"/>
              </a:rPr>
              <a:t>:</a:t>
            </a:r>
            <a:r>
              <a:rPr lang="el-GR" altLang="el-GR" dirty="0">
                <a:latin typeface="Arial" panose="020B0604020202020204" pitchFamily="34" charset="0"/>
              </a:rPr>
              <a:t/>
            </a:r>
            <a:br>
              <a:rPr lang="el-GR" altLang="el-GR" dirty="0">
                <a:latin typeface="Arial" panose="020B0604020202020204" pitchFamily="34" charset="0"/>
              </a:rPr>
            </a:br>
            <a:endParaRPr lang="el-GR" altLang="el-GR" dirty="0">
              <a:latin typeface="Arial" panose="020B0604020202020204" pitchFamily="34" charset="0"/>
            </a:endParaRPr>
          </a:p>
          <a:p>
            <a:pPr lvl="0" eaLnBrk="0" hangingPunct="0"/>
            <a:r>
              <a:rPr lang="el-GR" altLang="el-GR" dirty="0">
                <a:cs typeface="Times New Roman" panose="02020603050405020304" pitchFamily="18" charset="0"/>
              </a:rPr>
              <a:t>Αποτιμήθηκε από τελειόφοιτους του ΠΜΣ "Επιστήμες της </a:t>
            </a:r>
            <a:r>
              <a:rPr lang="el-GR" altLang="el-GR" dirty="0" smtClean="0">
                <a:cs typeface="Times New Roman" panose="02020603050405020304" pitchFamily="18" charset="0"/>
              </a:rPr>
              <a:t>Αγωγής"</a:t>
            </a:r>
            <a:r>
              <a:rPr lang="en-US" altLang="el-GR" dirty="0" smtClean="0">
                <a:cs typeface="Times New Roman" panose="02020603050405020304" pitchFamily="18" charset="0"/>
              </a:rPr>
              <a:t>.</a:t>
            </a:r>
            <a:endParaRPr lang="el-GR" dirty="0" smtClean="0">
              <a:cs typeface="Times New Roman" pitchFamily="18" charset="0"/>
            </a:endParaRPr>
          </a:p>
          <a:p>
            <a:pPr algn="just"/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884368" cy="864096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2. Συνεισφορά της διπλωματικής</a:t>
            </a:r>
            <a:endParaRPr lang="el-GR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1208" y="1412776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l-GR" sz="2800" b="1" dirty="0" smtClean="0"/>
              <a:t>Η χρήση και η σημασία της </a:t>
            </a:r>
            <a:r>
              <a:rPr lang="el-GR" sz="2800" dirty="0" smtClean="0"/>
              <a:t>φωτογραφίας στα </a:t>
            </a:r>
            <a:r>
              <a:rPr lang="el-GR" sz="2800" dirty="0"/>
              <a:t>μέσα κοινωνικής </a:t>
            </a:r>
            <a:r>
              <a:rPr lang="el-GR" sz="2800" dirty="0" smtClean="0"/>
              <a:t>δικτύωσης.</a:t>
            </a:r>
            <a:br>
              <a:rPr lang="el-GR" sz="2800" dirty="0" smtClean="0"/>
            </a:br>
            <a:endParaRPr lang="el-GR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l-GR" sz="2800" b="1" dirty="0" smtClean="0"/>
              <a:t>Σχεδιασμός </a:t>
            </a:r>
            <a:r>
              <a:rPr lang="el-GR" sz="2800" b="1" dirty="0"/>
              <a:t>σεμιναρίου</a:t>
            </a:r>
            <a:r>
              <a:rPr lang="el-GR" sz="2800" dirty="0"/>
              <a:t> για ενήλικες με θέμα την </a:t>
            </a:r>
            <a:r>
              <a:rPr lang="el-GR" sz="2800" dirty="0" smtClean="0"/>
              <a:t>θεωρία και τη τεχνική </a:t>
            </a:r>
            <a:r>
              <a:rPr lang="el-GR" sz="2800" dirty="0"/>
              <a:t>της </a:t>
            </a:r>
            <a:r>
              <a:rPr lang="el-GR" sz="2800" dirty="0" smtClean="0"/>
              <a:t>φωτογραφίας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endParaRPr lang="el-GR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800" b="1" dirty="0" smtClean="0"/>
              <a:t>Αξιολόγηση</a:t>
            </a:r>
            <a:r>
              <a:rPr lang="el-GR" sz="2800" dirty="0" smtClean="0"/>
              <a:t> του εκπαιδευτικού υλικού από τελειόφοιτους του </a:t>
            </a:r>
            <a:r>
              <a:rPr lang="el-GR" sz="2800" dirty="0"/>
              <a:t>ΠΜΣ "Επιστήμες της </a:t>
            </a:r>
            <a:r>
              <a:rPr lang="el-GR" sz="2800" dirty="0" smtClean="0"/>
              <a:t>Αγωγής"  ως προς την αποτελεσματικότητά του.</a:t>
            </a:r>
            <a:endParaRPr lang="el-GR" sz="900" dirty="0">
              <a:sym typeface="Wingdings" pitchFamily="2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3128" y="5485468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Στόχος</a:t>
            </a:r>
            <a:r>
              <a:rPr lang="en-US" dirty="0" smtClean="0"/>
              <a:t>: </a:t>
            </a:r>
            <a:r>
              <a:rPr lang="el-GR" dirty="0"/>
              <a:t>Χρήση ΤΠΕ για </a:t>
            </a:r>
            <a:r>
              <a:rPr lang="el-GR" dirty="0" err="1"/>
              <a:t>διαδραστική</a:t>
            </a:r>
            <a:r>
              <a:rPr lang="el-GR" dirty="0"/>
              <a:t> και εμπλουτισμένη μαθησιακή </a:t>
            </a:r>
            <a:r>
              <a:rPr lang="el-GR" dirty="0" smtClean="0"/>
              <a:t>εμπειρία</a:t>
            </a:r>
            <a:r>
              <a:rPr lang="en-US" dirty="0" smtClean="0"/>
              <a:t> </a:t>
            </a:r>
            <a:r>
              <a:rPr lang="el-GR" dirty="0" smtClean="0"/>
              <a:t>του </a:t>
            </a:r>
            <a:r>
              <a:rPr lang="el-GR" dirty="0" err="1" smtClean="0"/>
              <a:t>επιμορφούμενου</a:t>
            </a:r>
            <a:r>
              <a:rPr lang="el-GR" dirty="0" smtClean="0"/>
              <a:t>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488832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67544" y="1628800"/>
            <a:ext cx="85689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800" dirty="0"/>
              <a:t>Το εκπαιδευτικό υλικό διέπεται από </a:t>
            </a:r>
            <a:r>
              <a:rPr lang="el-GR" sz="2800" b="1" dirty="0"/>
              <a:t>τις αρχές και τη μεθοδολογία της εξ αποστάσεως εκπαίδευσης; 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800" dirty="0" err="1"/>
              <a:t>To</a:t>
            </a:r>
            <a:r>
              <a:rPr lang="el-GR" sz="2800" dirty="0"/>
              <a:t> εκπαιδευτικό υλικό έχει δημιουργηθεί σύμφωνα με </a:t>
            </a:r>
            <a:r>
              <a:rPr lang="el-GR" sz="2800" b="1" dirty="0"/>
              <a:t>τις αρχές της </a:t>
            </a:r>
            <a:r>
              <a:rPr lang="el-GR" sz="2800" b="1" dirty="0" err="1"/>
              <a:t>Πολυμεσικής</a:t>
            </a:r>
            <a:r>
              <a:rPr lang="el-GR" sz="2800" b="1" dirty="0"/>
              <a:t> Μάθησης;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7216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Δομή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της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εργασίας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475656" y="1581964"/>
            <a:ext cx="626469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pitchFamily="34" charset="0"/>
              <a:buChar char="•"/>
            </a:pPr>
            <a:r>
              <a:rPr lang="el-GR" sz="2800" dirty="0" smtClean="0"/>
              <a:t>Θεωρητικό πλαίσιο</a:t>
            </a:r>
          </a:p>
          <a:p>
            <a:pPr marL="514350" indent="-514350">
              <a:buFont typeface="+mj-lt"/>
              <a:buAutoNum type="arabicPeriod"/>
            </a:pPr>
            <a:endParaRPr lang="el-GR" sz="2800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el-GR" sz="2800" dirty="0" smtClean="0"/>
              <a:t>Παρουσίαση εκπαιδευτικού υλικού</a:t>
            </a:r>
          </a:p>
          <a:p>
            <a:pPr marL="514350" indent="-514350">
              <a:buFont typeface="+mj-lt"/>
              <a:buAutoNum type="arabicPeriod"/>
            </a:pPr>
            <a:endParaRPr lang="el-GR" sz="2800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el-GR" sz="2800" dirty="0" smtClean="0"/>
              <a:t>Μεθοδολογία της έρευνας</a:t>
            </a:r>
          </a:p>
          <a:p>
            <a:pPr marL="514350" indent="-514350">
              <a:buFont typeface="+mj-lt"/>
              <a:buAutoNum type="arabicPeriod"/>
            </a:pPr>
            <a:endParaRPr lang="el-GR" sz="2800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el-GR" sz="2800" dirty="0" smtClean="0"/>
              <a:t>Αποτελέσματα</a:t>
            </a:r>
          </a:p>
          <a:p>
            <a:pPr marL="514350" indent="-514350">
              <a:buFont typeface="+mj-lt"/>
              <a:buAutoNum type="arabicPeriod"/>
            </a:pPr>
            <a:endParaRPr lang="el-GR" sz="2800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el-GR" sz="2800" dirty="0" smtClean="0"/>
              <a:t>Συμπεράσματα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. Θεωρητικό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Πλαίσιο (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1/4)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403648" y="1491288"/>
            <a:ext cx="8280920" cy="4791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l-G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Εξ Αποστάσεως Εκπαίδευση</a:t>
            </a:r>
          </a:p>
          <a:p>
            <a:pPr marL="457200" lvl="0" indent="-4572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Εκπαίδευση ενηλίκων</a:t>
            </a:r>
            <a:endParaRPr lang="el-GR" sz="28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457200" lvl="0" indent="-4572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Εισαγωγή στη φωτογραφία</a:t>
            </a:r>
          </a:p>
          <a:p>
            <a:pPr marL="457200" lvl="0" indent="-4572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Μέσα κοινωνικής δικτύωσης</a:t>
            </a:r>
          </a:p>
          <a:p>
            <a:pPr marL="457200" lvl="0" indent="-4572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Η δύναμη της φωτογραφίας</a:t>
            </a:r>
          </a:p>
          <a:p>
            <a:pPr lvl="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</a:pPr>
            <a:endParaRPr lang="el-GR" sz="28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4. Θεωρητικό Πλαίσιο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(2/4)</a:t>
            </a:r>
            <a:endParaRPr lang="el-GR" sz="3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232957"/>
            <a:ext cx="871296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 smtClean="0"/>
              <a:t>Εξ </a:t>
            </a:r>
            <a:r>
              <a:rPr lang="el-GR" b="1" dirty="0"/>
              <a:t>Αποστάσεως </a:t>
            </a:r>
            <a:r>
              <a:rPr lang="el-GR" b="1" dirty="0" smtClean="0"/>
              <a:t>Εκπαίδευση: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l-GR" dirty="0" smtClean="0"/>
              <a:t>Γεωγραφική απόσταση εκπαιδευόμενου-δασκάλου </a:t>
            </a:r>
            <a:endParaRPr lang="en-US" dirty="0"/>
          </a:p>
          <a:p>
            <a:pPr>
              <a:lnSpc>
                <a:spcPct val="150000"/>
              </a:lnSpc>
            </a:pPr>
            <a:endParaRPr lang="el-GR" sz="2800" dirty="0" smtClean="0"/>
          </a:p>
          <a:p>
            <a:r>
              <a:rPr lang="el-GR" dirty="0" smtClean="0"/>
              <a:t>Σημαντικά στοιχεία της </a:t>
            </a:r>
            <a:r>
              <a:rPr lang="el-GR" dirty="0" err="1" smtClean="0"/>
              <a:t>ΕξΑ</a:t>
            </a:r>
            <a:r>
              <a:rPr lang="en-US" dirty="0" smtClean="0"/>
              <a:t>E: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err="1" smtClean="0"/>
              <a:t>Διαδραστικότητα</a:t>
            </a:r>
            <a:r>
              <a:rPr lang="el-GR" b="1" dirty="0" smtClean="0"/>
              <a:t> </a:t>
            </a:r>
            <a:r>
              <a:rPr lang="el-GR" b="1" dirty="0"/>
              <a:t>και </a:t>
            </a:r>
            <a:r>
              <a:rPr lang="el-GR" b="1" dirty="0" smtClean="0"/>
              <a:t>Εξατομικευμένη</a:t>
            </a:r>
            <a:r>
              <a:rPr lang="en-US" b="1" dirty="0" smtClean="0"/>
              <a:t> </a:t>
            </a:r>
            <a:r>
              <a:rPr lang="el-GR" b="1" dirty="0" smtClean="0"/>
              <a:t>Υποστήριξη.</a:t>
            </a:r>
            <a:endParaRPr lang="en-US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Αξιοποίηση </a:t>
            </a:r>
            <a:r>
              <a:rPr lang="el-GR" b="1" dirty="0"/>
              <a:t>Τεχνολογιών Πληροφορικής και Επικοινωνιών </a:t>
            </a:r>
            <a:r>
              <a:rPr lang="el-GR" dirty="0"/>
              <a:t>(</a:t>
            </a:r>
            <a:r>
              <a:rPr lang="el-GR" dirty="0" smtClean="0"/>
              <a:t>ΤΠΕ</a:t>
            </a:r>
            <a:r>
              <a:rPr lang="en-US" dirty="0" smtClean="0"/>
              <a:t>).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Ευελιξία </a:t>
            </a:r>
            <a:r>
              <a:rPr lang="el-GR" b="1" dirty="0"/>
              <a:t>και </a:t>
            </a:r>
            <a:r>
              <a:rPr lang="el-GR" b="1" dirty="0" smtClean="0"/>
              <a:t>Προσβασιμότητα.</a:t>
            </a:r>
            <a:endParaRPr lang="el-GR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4750688" y="6517724"/>
            <a:ext cx="4212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prstClr val="black"/>
                </a:solidFill>
              </a:rPr>
              <a:t>(</a:t>
            </a:r>
            <a:r>
              <a:rPr lang="el-GR" sz="700" dirty="0" err="1" smtClean="0">
                <a:solidFill>
                  <a:prstClr val="black"/>
                </a:solidFill>
              </a:rPr>
              <a:t>Λιοναράκης</a:t>
            </a:r>
            <a:r>
              <a:rPr lang="el-GR" sz="700" dirty="0">
                <a:solidFill>
                  <a:prstClr val="black"/>
                </a:solidFill>
              </a:rPr>
              <a:t>, 2001· </a:t>
            </a:r>
            <a:r>
              <a:rPr lang="en-US" sz="700" dirty="0">
                <a:solidFill>
                  <a:prstClr val="black"/>
                </a:solidFill>
              </a:rPr>
              <a:t>Simonson, </a:t>
            </a:r>
            <a:r>
              <a:rPr lang="en-US" sz="700" dirty="0" smtClean="0">
                <a:solidFill>
                  <a:prstClr val="black"/>
                </a:solidFill>
              </a:rPr>
              <a:t>2011; </a:t>
            </a:r>
            <a:r>
              <a:rPr lang="el-GR" sz="800" dirty="0" err="1"/>
              <a:t>Ανδρεάτος</a:t>
            </a:r>
            <a:r>
              <a:rPr lang="el-GR" sz="800" dirty="0"/>
              <a:t>, </a:t>
            </a:r>
            <a:r>
              <a:rPr lang="el-GR" sz="800" dirty="0" smtClean="0"/>
              <a:t>2007</a:t>
            </a:r>
            <a:r>
              <a:rPr lang="en-US" sz="800" dirty="0" smtClean="0"/>
              <a:t>; </a:t>
            </a:r>
            <a:r>
              <a:rPr lang="el-GR" sz="800" dirty="0"/>
              <a:t>Αναστασιάδης, </a:t>
            </a:r>
            <a:r>
              <a:rPr lang="el-GR" sz="800" dirty="0" smtClean="0"/>
              <a:t>2014</a:t>
            </a:r>
            <a:r>
              <a:rPr lang="en-US" sz="800" dirty="0" smtClean="0"/>
              <a:t>; </a:t>
            </a:r>
            <a:r>
              <a:rPr lang="el-GR" sz="800" dirty="0" err="1"/>
              <a:t>Λιοναράκης</a:t>
            </a:r>
            <a:r>
              <a:rPr lang="el-GR" sz="800" dirty="0"/>
              <a:t>, </a:t>
            </a:r>
            <a:r>
              <a:rPr lang="el-GR" sz="800" dirty="0" smtClean="0"/>
              <a:t>2006</a:t>
            </a:r>
            <a:r>
              <a:rPr lang="en-US" sz="800" dirty="0" smtClean="0"/>
              <a:t>)  </a:t>
            </a:r>
            <a:r>
              <a:rPr lang="en-US" sz="700" dirty="0" smtClean="0">
                <a:solidFill>
                  <a:prstClr val="black"/>
                </a:solidFill>
              </a:rPr>
              <a:t> </a:t>
            </a:r>
            <a:endParaRPr lang="el-GR" sz="700" dirty="0"/>
          </a:p>
        </p:txBody>
      </p:sp>
    </p:spTree>
    <p:extLst>
      <p:ext uri="{BB962C8B-B14F-4D97-AF65-F5344CB8AC3E}">
        <p14:creationId xmlns:p14="http://schemas.microsoft.com/office/powerpoint/2010/main" val="34252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Θεωρητικό Πλαίσιο </a:t>
            </a:r>
            <a:r>
              <a:rPr lang="el-GR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el-G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795332" y="6525345"/>
            <a:ext cx="3025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l-GR" sz="700" dirty="0">
                <a:solidFill>
                  <a:prstClr val="black"/>
                </a:solidFill>
              </a:rPr>
              <a:t>(</a:t>
            </a:r>
            <a:r>
              <a:rPr lang="el-GR" sz="700" dirty="0" err="1">
                <a:solidFill>
                  <a:prstClr val="black"/>
                </a:solidFill>
              </a:rPr>
              <a:t>Φλογαΐτη</a:t>
            </a:r>
            <a:r>
              <a:rPr lang="el-GR" sz="700" dirty="0">
                <a:solidFill>
                  <a:prstClr val="black"/>
                </a:solidFill>
              </a:rPr>
              <a:t> &amp; </a:t>
            </a:r>
            <a:r>
              <a:rPr lang="el-GR" sz="700" dirty="0" err="1">
                <a:solidFill>
                  <a:prstClr val="black"/>
                </a:solidFill>
              </a:rPr>
              <a:t>Βασάλα</a:t>
            </a:r>
            <a:r>
              <a:rPr lang="el-GR" sz="700" dirty="0">
                <a:solidFill>
                  <a:prstClr val="black"/>
                </a:solidFill>
              </a:rPr>
              <a:t>, </a:t>
            </a:r>
            <a:r>
              <a:rPr lang="el-GR" sz="700" dirty="0" smtClean="0">
                <a:solidFill>
                  <a:prstClr val="black"/>
                </a:solidFill>
              </a:rPr>
              <a:t>2002</a:t>
            </a:r>
            <a:r>
              <a:rPr lang="en-US" sz="700" dirty="0" smtClean="0">
                <a:solidFill>
                  <a:prstClr val="black"/>
                </a:solidFill>
              </a:rPr>
              <a:t>; </a:t>
            </a:r>
            <a:r>
              <a:rPr lang="en-US" sz="800" dirty="0"/>
              <a:t>Holmberg, </a:t>
            </a:r>
            <a:r>
              <a:rPr lang="en-US" sz="800" dirty="0" smtClean="0"/>
              <a:t>2002; </a:t>
            </a:r>
            <a:r>
              <a:rPr lang="el-GR" sz="800" dirty="0" err="1"/>
              <a:t>Λιοναράκης</a:t>
            </a:r>
            <a:r>
              <a:rPr lang="el-GR" sz="800" dirty="0"/>
              <a:t>, </a:t>
            </a:r>
            <a:r>
              <a:rPr lang="el-GR" sz="800" dirty="0" smtClean="0"/>
              <a:t>2001</a:t>
            </a:r>
            <a:r>
              <a:rPr lang="el-GR" sz="700" dirty="0" smtClean="0">
                <a:solidFill>
                  <a:prstClr val="black"/>
                </a:solidFill>
              </a:rPr>
              <a:t>)</a:t>
            </a:r>
            <a:endParaRPr lang="el-GR" sz="7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1412776"/>
            <a:ext cx="76328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l-GR" b="1" dirty="0">
                <a:solidFill>
                  <a:prstClr val="black"/>
                </a:solidFill>
              </a:rPr>
              <a:t>Εκπαίδευση Ενηλίκων</a:t>
            </a:r>
            <a:r>
              <a:rPr lang="el-GR" b="1" dirty="0" smtClean="0">
                <a:solidFill>
                  <a:prstClr val="black"/>
                </a:solidFill>
              </a:rPr>
              <a:t>:</a:t>
            </a:r>
            <a:endParaRPr lang="el-GR" b="1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l-GR" dirty="0">
                <a:solidFill>
                  <a:prstClr val="black"/>
                </a:solidFill>
              </a:rPr>
              <a:t>Αφαιρεί </a:t>
            </a:r>
            <a:r>
              <a:rPr lang="el-GR" b="1" dirty="0">
                <a:solidFill>
                  <a:prstClr val="black"/>
                </a:solidFill>
              </a:rPr>
              <a:t>γεωγραφικά και χρονικά εμπόδια </a:t>
            </a:r>
            <a:r>
              <a:rPr lang="el-GR" dirty="0">
                <a:solidFill>
                  <a:prstClr val="black"/>
                </a:solidFill>
              </a:rPr>
              <a:t>στην εκπαίδευση ενηλίκων. </a:t>
            </a:r>
            <a:endParaRPr lang="en-US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l-GR" dirty="0">
                <a:solidFill>
                  <a:prstClr val="black"/>
                </a:solidFill>
              </a:rPr>
              <a:t>Προάγει </a:t>
            </a:r>
            <a:r>
              <a:rPr lang="el-GR" b="1" dirty="0">
                <a:solidFill>
                  <a:prstClr val="black"/>
                </a:solidFill>
              </a:rPr>
              <a:t>την αλληλεπίδραση μεταξύ εκπαιδευτών και εκπαιδευομένων.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l-GR" b="1" dirty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Ενισχύει </a:t>
            </a:r>
            <a:r>
              <a:rPr lang="el-GR" b="1" dirty="0">
                <a:solidFill>
                  <a:prstClr val="black"/>
                </a:solidFill>
              </a:rPr>
              <a:t>την αυτονομία και την αυτοκατευθυνόμενη μάθηση </a:t>
            </a:r>
            <a:r>
              <a:rPr lang="el-GR" dirty="0">
                <a:solidFill>
                  <a:prstClr val="black"/>
                </a:solidFill>
              </a:rPr>
              <a:t>των εκπαιδευομένων.</a:t>
            </a:r>
            <a:r>
              <a:rPr lang="en-US" sz="1400" b="1" dirty="0">
                <a:solidFill>
                  <a:prstClr val="black"/>
                </a:solidFill>
              </a:rPr>
              <a:t/>
            </a:r>
            <a:br>
              <a:rPr lang="en-US" sz="1400" b="1" dirty="0">
                <a:solidFill>
                  <a:prstClr val="black"/>
                </a:solidFill>
              </a:rPr>
            </a:br>
            <a:endParaRPr lang="el-GR" b="1" dirty="0"/>
          </a:p>
          <a:p>
            <a:pPr>
              <a:lnSpc>
                <a:spcPct val="15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376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5039</TotalTime>
  <Words>937</Words>
  <Application>Microsoft Office PowerPoint</Application>
  <PresentationFormat>Προβολή στην οθόνη (4:3)</PresentationFormat>
  <Paragraphs>193</Paragraphs>
  <Slides>23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Σχεδιασμός, δημιουργία και αποτίμηση εκπαιδευτικού υλικού με την μέθοδο της ΕξΑΕ για την επιμόρφωση ενηλίκων με θέμα: Η τέχνη της φωτογραφίας και η αξιοποίηση της στα μέσα κοινωνικής δικτύωσης.</vt:lpstr>
      <vt:lpstr>Ευχαριστίες</vt:lpstr>
      <vt:lpstr>1. Σκοπός</vt:lpstr>
      <vt:lpstr>2. Συνεισφορά της διπλωματικής</vt:lpstr>
      <vt:lpstr>3. Ερευνητικά Ερωτήματα</vt:lpstr>
      <vt:lpstr>4. Δομή της εργασίας</vt:lpstr>
      <vt:lpstr>4. Θεωρητικό Πλαίσιο (1/4)</vt:lpstr>
      <vt:lpstr>4. Θεωρητικό Πλαίσιο (2/4)</vt:lpstr>
      <vt:lpstr>4. Θεωρητικό Πλαίσιο (3/4)</vt:lpstr>
      <vt:lpstr>4. Θεωρητικό Πλαίσιο (4/4)</vt:lpstr>
      <vt:lpstr>5. Εκπαιδευτικό Υλικό (1/3)</vt:lpstr>
      <vt:lpstr>5. Εκπαιδευτικό Υλικό (2/3)</vt:lpstr>
      <vt:lpstr>5. Εκπαιδευτικό Υλικό (3/3)</vt:lpstr>
      <vt:lpstr>5. Εκπαιδευτικό Υλικό (4/3)</vt:lpstr>
      <vt:lpstr>6. Μεθοδολογία </vt:lpstr>
      <vt:lpstr>7. Αποτελέσματα - Κύρια θετικά ευρήματα (1/3)</vt:lpstr>
      <vt:lpstr>7. Αποτελέσματα - Κύρια αρνητικά ευρήματα (2/3)</vt:lpstr>
      <vt:lpstr>7. Αποτελέσματα - Προτάσεις βελτίωσης (3/3)</vt:lpstr>
      <vt:lpstr>8. Συμπεράσματα έρευνας (1/4)</vt:lpstr>
      <vt:lpstr>8. Συμπεράσματα έρευνας (2/4)</vt:lpstr>
      <vt:lpstr>8. Συμπεράσματα έρευνας (3/4)</vt:lpstr>
      <vt:lpstr>8. Συμπεράσματα έρευνας (4/4)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Windows User</cp:lastModifiedBy>
  <cp:revision>1825</cp:revision>
  <dcterms:created xsi:type="dcterms:W3CDTF">2003-10-16T17:37:47Z</dcterms:created>
  <dcterms:modified xsi:type="dcterms:W3CDTF">2024-12-01T14:22:29Z</dcterms:modified>
</cp:coreProperties>
</file>