
<file path=[Content_Types].xml><?xml version="1.0" encoding="utf-8"?>
<Types xmlns="http://schemas.openxmlformats.org/package/2006/content-types">
  <Default Extension="gif" ContentType="image/gif"/>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82" r:id="rId1"/>
  </p:sldMasterIdLst>
  <p:notesMasterIdLst>
    <p:notesMasterId r:id="rId25"/>
  </p:notesMasterIdLst>
  <p:sldIdLst>
    <p:sldId id="2045" r:id="rId2"/>
    <p:sldId id="2013" r:id="rId3"/>
    <p:sldId id="2026" r:id="rId4"/>
    <p:sldId id="2021" r:id="rId5"/>
    <p:sldId id="2024" r:id="rId6"/>
    <p:sldId id="2025" r:id="rId7"/>
    <p:sldId id="2020" r:id="rId8"/>
    <p:sldId id="2028" r:id="rId9"/>
    <p:sldId id="2027" r:id="rId10"/>
    <p:sldId id="2016" r:id="rId11"/>
    <p:sldId id="2031" r:id="rId12"/>
    <p:sldId id="2032" r:id="rId13"/>
    <p:sldId id="2033" r:id="rId14"/>
    <p:sldId id="2034" r:id="rId15"/>
    <p:sldId id="2036" r:id="rId16"/>
    <p:sldId id="2037" r:id="rId17"/>
    <p:sldId id="2038" r:id="rId18"/>
    <p:sldId id="2040" r:id="rId19"/>
    <p:sldId id="2041" r:id="rId20"/>
    <p:sldId id="2042" r:id="rId21"/>
    <p:sldId id="2043" r:id="rId22"/>
    <p:sldId id="2044" r:id="rId23"/>
    <p:sldId id="2019" r:id="rId24"/>
  </p:sldIdLst>
  <p:sldSz cx="9144000" cy="6858000" type="screen4x3"/>
  <p:notesSz cx="6858000" cy="97345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p15="http://schemas.microsoft.com/office/powerpoint/2012/main"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ADDB7B"/>
    <a:srgbClr val="90CCAF"/>
    <a:srgbClr val="EDBE9B"/>
    <a:srgbClr val="FFA54B"/>
    <a:srgbClr val="931B1B"/>
    <a:srgbClr val="F4F694"/>
    <a:srgbClr val="FFAD5B"/>
    <a:srgbClr val="FF9933"/>
    <a:srgbClr val="FFFF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958" autoAdjust="0"/>
    <p:restoredTop sz="89528" autoAdjust="0"/>
  </p:normalViewPr>
  <p:slideViewPr>
    <p:cSldViewPr>
      <p:cViewPr varScale="1">
        <p:scale>
          <a:sx n="66" d="100"/>
          <a:sy n="66" d="100"/>
        </p:scale>
        <p:origin x="980" y="52"/>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81" d="100"/>
          <a:sy n="81" d="100"/>
        </p:scale>
        <p:origin x="3894"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DD02215-9FDD-45DD-BD09-C485BE7F245B}"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l-GR"/>
        </a:p>
      </dgm:t>
    </dgm:pt>
    <dgm:pt modelId="{4F1606C8-CD83-42C4-8F53-C360C5132E4A}">
      <dgm:prSet phldrT="[Κείμενο]" custT="1"/>
      <dgm:spPr>
        <a:solidFill>
          <a:schemeClr val="accent6">
            <a:lumMod val="20000"/>
            <a:lumOff val="80000"/>
          </a:schemeClr>
        </a:solidFill>
      </dgm:spPr>
      <dgm:t>
        <a:bodyPr/>
        <a:lstStyle/>
        <a:p>
          <a:r>
            <a:rPr lang="el-GR" sz="1800" dirty="0">
              <a:solidFill>
                <a:schemeClr val="tx1"/>
              </a:solidFill>
              <a:latin typeface="Times New Roman" panose="02020603050405020304" pitchFamily="18" charset="0"/>
              <a:cs typeface="Times New Roman" panose="02020603050405020304" pitchFamily="18" charset="0"/>
            </a:rPr>
            <a:t>Η δημιουργία Ε.Υ. με χρήση των ΤΠΕ εναρμονισμένο με τις σημερινές εκπαιδευτικές ανάγκες</a:t>
          </a:r>
        </a:p>
      </dgm:t>
    </dgm:pt>
    <dgm:pt modelId="{FB960C83-5580-47F5-A72E-20529B9CFEC4}" type="parTrans" cxnId="{9BE1446E-1486-4172-9B3E-CF3ABA23ADFF}">
      <dgm:prSet/>
      <dgm:spPr/>
      <dgm:t>
        <a:bodyPr/>
        <a:lstStyle/>
        <a:p>
          <a:endParaRPr lang="el-GR"/>
        </a:p>
      </dgm:t>
    </dgm:pt>
    <dgm:pt modelId="{5C4636B1-A158-4E8A-8EB6-B13BDE983D25}" type="sibTrans" cxnId="{9BE1446E-1486-4172-9B3E-CF3ABA23ADFF}">
      <dgm:prSet/>
      <dgm:spPr/>
      <dgm:t>
        <a:bodyPr/>
        <a:lstStyle/>
        <a:p>
          <a:endParaRPr lang="el-GR"/>
        </a:p>
      </dgm:t>
    </dgm:pt>
    <dgm:pt modelId="{E2FB8A45-32F1-43E0-A2DC-B098DE86CCFB}">
      <dgm:prSet phldrT="[Κείμενο]" custT="1"/>
      <dgm:spPr>
        <a:solidFill>
          <a:schemeClr val="accent6">
            <a:lumMod val="20000"/>
            <a:lumOff val="80000"/>
          </a:schemeClr>
        </a:solidFill>
      </dgm:spPr>
      <dgm:t>
        <a:bodyPr/>
        <a:lstStyle/>
        <a:p>
          <a:r>
            <a:rPr lang="el-GR" sz="1800" dirty="0">
              <a:solidFill>
                <a:schemeClr val="tx1"/>
              </a:solidFill>
              <a:latin typeface="Times New Roman" panose="02020603050405020304" pitchFamily="18" charset="0"/>
              <a:cs typeface="Times New Roman" panose="02020603050405020304" pitchFamily="18" charset="0"/>
            </a:rPr>
            <a:t>Η ανάδειξη της Συμπληρωματικής  Σχολικής ΕξΑΕ εκπαίδευσης</a:t>
          </a:r>
        </a:p>
      </dgm:t>
    </dgm:pt>
    <dgm:pt modelId="{CAA3639A-280B-468D-A5C0-E89046C77B5B}" type="parTrans" cxnId="{E34C2F93-BDD6-44FD-85DA-872E7EBD62F2}">
      <dgm:prSet/>
      <dgm:spPr/>
      <dgm:t>
        <a:bodyPr/>
        <a:lstStyle/>
        <a:p>
          <a:endParaRPr lang="el-GR"/>
        </a:p>
      </dgm:t>
    </dgm:pt>
    <dgm:pt modelId="{66F6D721-A42D-4B10-AD32-51140BE1AD9F}" type="sibTrans" cxnId="{E34C2F93-BDD6-44FD-85DA-872E7EBD62F2}">
      <dgm:prSet/>
      <dgm:spPr/>
      <dgm:t>
        <a:bodyPr/>
        <a:lstStyle/>
        <a:p>
          <a:endParaRPr lang="el-GR"/>
        </a:p>
      </dgm:t>
    </dgm:pt>
    <dgm:pt modelId="{3CACDFC1-33BE-4433-831D-A9304F34ED98}">
      <dgm:prSet phldrT="[Κείμενο]" custT="1"/>
      <dgm:spPr>
        <a:solidFill>
          <a:schemeClr val="accent6">
            <a:lumMod val="20000"/>
            <a:lumOff val="80000"/>
          </a:schemeClr>
        </a:solidFill>
      </dgm:spPr>
      <dgm:t>
        <a:bodyPr/>
        <a:lstStyle/>
        <a:p>
          <a:r>
            <a:rPr lang="el-GR" sz="1800" dirty="0">
              <a:solidFill>
                <a:schemeClr val="tx1"/>
              </a:solidFill>
              <a:latin typeface="Times New Roman" panose="02020603050405020304" pitchFamily="18" charset="0"/>
              <a:cs typeface="Times New Roman" panose="02020603050405020304" pitchFamily="18" charset="0"/>
            </a:rPr>
            <a:t>Συμβολή σε έρευνες για την ΕξΑΕ ειδικά στα ΕΠΑ.Λ.</a:t>
          </a:r>
        </a:p>
      </dgm:t>
    </dgm:pt>
    <dgm:pt modelId="{D61ED4E4-DEAC-4854-B6E3-52D4D740C12E}" type="parTrans" cxnId="{5130DA80-D6E5-4FCC-9346-53BA9C3BA3EB}">
      <dgm:prSet/>
      <dgm:spPr/>
      <dgm:t>
        <a:bodyPr/>
        <a:lstStyle/>
        <a:p>
          <a:endParaRPr lang="el-GR"/>
        </a:p>
      </dgm:t>
    </dgm:pt>
    <dgm:pt modelId="{AD86B1D1-D2AA-4B73-B165-5D11688A12ED}" type="sibTrans" cxnId="{5130DA80-D6E5-4FCC-9346-53BA9C3BA3EB}">
      <dgm:prSet/>
      <dgm:spPr/>
      <dgm:t>
        <a:bodyPr/>
        <a:lstStyle/>
        <a:p>
          <a:endParaRPr lang="el-GR"/>
        </a:p>
      </dgm:t>
    </dgm:pt>
    <dgm:pt modelId="{1EF7C549-DD73-4B71-B812-849C817B84B4}" type="pres">
      <dgm:prSet presAssocID="{5DD02215-9FDD-45DD-BD09-C485BE7F245B}" presName="linear" presStyleCnt="0">
        <dgm:presLayoutVars>
          <dgm:dir/>
          <dgm:animLvl val="lvl"/>
          <dgm:resizeHandles val="exact"/>
        </dgm:presLayoutVars>
      </dgm:prSet>
      <dgm:spPr/>
    </dgm:pt>
    <dgm:pt modelId="{ABD15AF9-9835-4DAD-816B-8548453F4AB9}" type="pres">
      <dgm:prSet presAssocID="{4F1606C8-CD83-42C4-8F53-C360C5132E4A}" presName="parentLin" presStyleCnt="0"/>
      <dgm:spPr/>
    </dgm:pt>
    <dgm:pt modelId="{F33A47EB-7B4C-434B-99BF-F06C114620F1}" type="pres">
      <dgm:prSet presAssocID="{4F1606C8-CD83-42C4-8F53-C360C5132E4A}" presName="parentLeftMargin" presStyleLbl="node1" presStyleIdx="0" presStyleCnt="3"/>
      <dgm:spPr/>
    </dgm:pt>
    <dgm:pt modelId="{D62E2EF7-233E-4E34-920E-97234369D75E}" type="pres">
      <dgm:prSet presAssocID="{4F1606C8-CD83-42C4-8F53-C360C5132E4A}" presName="parentText" presStyleLbl="node1" presStyleIdx="0" presStyleCnt="3" custLinFactNeighborX="2263" custLinFactNeighborY="-4558">
        <dgm:presLayoutVars>
          <dgm:chMax val="0"/>
          <dgm:bulletEnabled val="1"/>
        </dgm:presLayoutVars>
      </dgm:prSet>
      <dgm:spPr/>
    </dgm:pt>
    <dgm:pt modelId="{F86DF000-5F83-4352-B9C9-F506A92D6521}" type="pres">
      <dgm:prSet presAssocID="{4F1606C8-CD83-42C4-8F53-C360C5132E4A}" presName="negativeSpace" presStyleCnt="0"/>
      <dgm:spPr/>
    </dgm:pt>
    <dgm:pt modelId="{1AEB8343-24E5-4453-A282-68C569215044}" type="pres">
      <dgm:prSet presAssocID="{4F1606C8-CD83-42C4-8F53-C360C5132E4A}" presName="childText" presStyleLbl="conFgAcc1" presStyleIdx="0" presStyleCnt="3">
        <dgm:presLayoutVars>
          <dgm:bulletEnabled val="1"/>
        </dgm:presLayoutVars>
      </dgm:prSet>
      <dgm:spPr/>
    </dgm:pt>
    <dgm:pt modelId="{F8FA669D-536A-4855-9786-65C1E1E55BD8}" type="pres">
      <dgm:prSet presAssocID="{5C4636B1-A158-4E8A-8EB6-B13BDE983D25}" presName="spaceBetweenRectangles" presStyleCnt="0"/>
      <dgm:spPr/>
    </dgm:pt>
    <dgm:pt modelId="{E0CBAC29-D955-4D6E-BF30-DA87091C7984}" type="pres">
      <dgm:prSet presAssocID="{E2FB8A45-32F1-43E0-A2DC-B098DE86CCFB}" presName="parentLin" presStyleCnt="0"/>
      <dgm:spPr/>
    </dgm:pt>
    <dgm:pt modelId="{9737B98C-09BB-45CB-89A1-8BE269197CA7}" type="pres">
      <dgm:prSet presAssocID="{E2FB8A45-32F1-43E0-A2DC-B098DE86CCFB}" presName="parentLeftMargin" presStyleLbl="node1" presStyleIdx="0" presStyleCnt="3"/>
      <dgm:spPr/>
    </dgm:pt>
    <dgm:pt modelId="{396BF0B7-6C28-4ED8-BCF1-42C8F3B3C32F}" type="pres">
      <dgm:prSet presAssocID="{E2FB8A45-32F1-43E0-A2DC-B098DE86CCFB}" presName="parentText" presStyleLbl="node1" presStyleIdx="1" presStyleCnt="3">
        <dgm:presLayoutVars>
          <dgm:chMax val="0"/>
          <dgm:bulletEnabled val="1"/>
        </dgm:presLayoutVars>
      </dgm:prSet>
      <dgm:spPr/>
    </dgm:pt>
    <dgm:pt modelId="{548E3AFD-EC63-40BD-B31E-6BB16E9EC478}" type="pres">
      <dgm:prSet presAssocID="{E2FB8A45-32F1-43E0-A2DC-B098DE86CCFB}" presName="negativeSpace" presStyleCnt="0"/>
      <dgm:spPr/>
    </dgm:pt>
    <dgm:pt modelId="{F5F1CF55-A24B-415E-A30B-6F595E9D7FE3}" type="pres">
      <dgm:prSet presAssocID="{E2FB8A45-32F1-43E0-A2DC-B098DE86CCFB}" presName="childText" presStyleLbl="conFgAcc1" presStyleIdx="1" presStyleCnt="3">
        <dgm:presLayoutVars>
          <dgm:bulletEnabled val="1"/>
        </dgm:presLayoutVars>
      </dgm:prSet>
      <dgm:spPr/>
    </dgm:pt>
    <dgm:pt modelId="{2BACA9F0-41E0-4140-8C14-7D2831A82890}" type="pres">
      <dgm:prSet presAssocID="{66F6D721-A42D-4B10-AD32-51140BE1AD9F}" presName="spaceBetweenRectangles" presStyleCnt="0"/>
      <dgm:spPr/>
    </dgm:pt>
    <dgm:pt modelId="{25F66880-477E-4318-A83D-1EA7C5887CDE}" type="pres">
      <dgm:prSet presAssocID="{3CACDFC1-33BE-4433-831D-A9304F34ED98}" presName="parentLin" presStyleCnt="0"/>
      <dgm:spPr/>
    </dgm:pt>
    <dgm:pt modelId="{585DE3DB-4EE2-4EC6-AA58-217E232A118F}" type="pres">
      <dgm:prSet presAssocID="{3CACDFC1-33BE-4433-831D-A9304F34ED98}" presName="parentLeftMargin" presStyleLbl="node1" presStyleIdx="1" presStyleCnt="3"/>
      <dgm:spPr/>
    </dgm:pt>
    <dgm:pt modelId="{F9E4A508-F0A3-45FD-896B-189892F5E38A}" type="pres">
      <dgm:prSet presAssocID="{3CACDFC1-33BE-4433-831D-A9304F34ED98}" presName="parentText" presStyleLbl="node1" presStyleIdx="2" presStyleCnt="3" custLinFactNeighborX="2263" custLinFactNeighborY="580">
        <dgm:presLayoutVars>
          <dgm:chMax val="0"/>
          <dgm:bulletEnabled val="1"/>
        </dgm:presLayoutVars>
      </dgm:prSet>
      <dgm:spPr/>
    </dgm:pt>
    <dgm:pt modelId="{8384D511-D58A-4D8F-82D6-93FD45710C33}" type="pres">
      <dgm:prSet presAssocID="{3CACDFC1-33BE-4433-831D-A9304F34ED98}" presName="negativeSpace" presStyleCnt="0"/>
      <dgm:spPr/>
    </dgm:pt>
    <dgm:pt modelId="{85E6066F-0584-46E7-83D9-77D3EC7D9D76}" type="pres">
      <dgm:prSet presAssocID="{3CACDFC1-33BE-4433-831D-A9304F34ED98}" presName="childText" presStyleLbl="conFgAcc1" presStyleIdx="2" presStyleCnt="3">
        <dgm:presLayoutVars>
          <dgm:bulletEnabled val="1"/>
        </dgm:presLayoutVars>
      </dgm:prSet>
      <dgm:spPr/>
    </dgm:pt>
  </dgm:ptLst>
  <dgm:cxnLst>
    <dgm:cxn modelId="{D85FAB16-5CD3-4B2F-8339-1DB843DFC364}" type="presOf" srcId="{3CACDFC1-33BE-4433-831D-A9304F34ED98}" destId="{F9E4A508-F0A3-45FD-896B-189892F5E38A}" srcOrd="1" destOrd="0" presId="urn:microsoft.com/office/officeart/2005/8/layout/list1"/>
    <dgm:cxn modelId="{BE230932-28BA-47A0-9DC3-17CC040BE8CA}" type="presOf" srcId="{E2FB8A45-32F1-43E0-A2DC-B098DE86CCFB}" destId="{396BF0B7-6C28-4ED8-BCF1-42C8F3B3C32F}" srcOrd="1" destOrd="0" presId="urn:microsoft.com/office/officeart/2005/8/layout/list1"/>
    <dgm:cxn modelId="{C4C29333-B033-4569-B6A7-5059B9E0F127}" type="presOf" srcId="{3CACDFC1-33BE-4433-831D-A9304F34ED98}" destId="{585DE3DB-4EE2-4EC6-AA58-217E232A118F}" srcOrd="0" destOrd="0" presId="urn:microsoft.com/office/officeart/2005/8/layout/list1"/>
    <dgm:cxn modelId="{9BE1446E-1486-4172-9B3E-CF3ABA23ADFF}" srcId="{5DD02215-9FDD-45DD-BD09-C485BE7F245B}" destId="{4F1606C8-CD83-42C4-8F53-C360C5132E4A}" srcOrd="0" destOrd="0" parTransId="{FB960C83-5580-47F5-A72E-20529B9CFEC4}" sibTransId="{5C4636B1-A158-4E8A-8EB6-B13BDE983D25}"/>
    <dgm:cxn modelId="{07E9607F-F730-4B03-829F-B8BF0A397F78}" type="presOf" srcId="{5DD02215-9FDD-45DD-BD09-C485BE7F245B}" destId="{1EF7C549-DD73-4B71-B812-849C817B84B4}" srcOrd="0" destOrd="0" presId="urn:microsoft.com/office/officeart/2005/8/layout/list1"/>
    <dgm:cxn modelId="{5130DA80-D6E5-4FCC-9346-53BA9C3BA3EB}" srcId="{5DD02215-9FDD-45DD-BD09-C485BE7F245B}" destId="{3CACDFC1-33BE-4433-831D-A9304F34ED98}" srcOrd="2" destOrd="0" parTransId="{D61ED4E4-DEAC-4854-B6E3-52D4D740C12E}" sibTransId="{AD86B1D1-D2AA-4B73-B165-5D11688A12ED}"/>
    <dgm:cxn modelId="{3A92C385-2441-4540-8CA5-9BFBE9CAFED0}" type="presOf" srcId="{4F1606C8-CD83-42C4-8F53-C360C5132E4A}" destId="{F33A47EB-7B4C-434B-99BF-F06C114620F1}" srcOrd="0" destOrd="0" presId="urn:microsoft.com/office/officeart/2005/8/layout/list1"/>
    <dgm:cxn modelId="{E34C2F93-BDD6-44FD-85DA-872E7EBD62F2}" srcId="{5DD02215-9FDD-45DD-BD09-C485BE7F245B}" destId="{E2FB8A45-32F1-43E0-A2DC-B098DE86CCFB}" srcOrd="1" destOrd="0" parTransId="{CAA3639A-280B-468D-A5C0-E89046C77B5B}" sibTransId="{66F6D721-A42D-4B10-AD32-51140BE1AD9F}"/>
    <dgm:cxn modelId="{42D4CBB6-F0A2-4F93-810E-6B9AF7635CDC}" type="presOf" srcId="{E2FB8A45-32F1-43E0-A2DC-B098DE86CCFB}" destId="{9737B98C-09BB-45CB-89A1-8BE269197CA7}" srcOrd="0" destOrd="0" presId="urn:microsoft.com/office/officeart/2005/8/layout/list1"/>
    <dgm:cxn modelId="{020871BF-FDE9-4C8E-9D58-B558A156845E}" type="presOf" srcId="{4F1606C8-CD83-42C4-8F53-C360C5132E4A}" destId="{D62E2EF7-233E-4E34-920E-97234369D75E}" srcOrd="1" destOrd="0" presId="urn:microsoft.com/office/officeart/2005/8/layout/list1"/>
    <dgm:cxn modelId="{899D495F-5D32-4C4F-8E65-5252F340712D}" type="presParOf" srcId="{1EF7C549-DD73-4B71-B812-849C817B84B4}" destId="{ABD15AF9-9835-4DAD-816B-8548453F4AB9}" srcOrd="0" destOrd="0" presId="urn:microsoft.com/office/officeart/2005/8/layout/list1"/>
    <dgm:cxn modelId="{6D5EDC7B-BE66-49A6-9C3E-23E9F5CAC1F9}" type="presParOf" srcId="{ABD15AF9-9835-4DAD-816B-8548453F4AB9}" destId="{F33A47EB-7B4C-434B-99BF-F06C114620F1}" srcOrd="0" destOrd="0" presId="urn:microsoft.com/office/officeart/2005/8/layout/list1"/>
    <dgm:cxn modelId="{D3C0D0AF-B02C-4360-8E69-EE3BA50D38F5}" type="presParOf" srcId="{ABD15AF9-9835-4DAD-816B-8548453F4AB9}" destId="{D62E2EF7-233E-4E34-920E-97234369D75E}" srcOrd="1" destOrd="0" presId="urn:microsoft.com/office/officeart/2005/8/layout/list1"/>
    <dgm:cxn modelId="{5E6EC025-F05A-40A1-B946-7873AFB49DC5}" type="presParOf" srcId="{1EF7C549-DD73-4B71-B812-849C817B84B4}" destId="{F86DF000-5F83-4352-B9C9-F506A92D6521}" srcOrd="1" destOrd="0" presId="urn:microsoft.com/office/officeart/2005/8/layout/list1"/>
    <dgm:cxn modelId="{ADB549AE-EF30-483D-9BB5-BF41009DA490}" type="presParOf" srcId="{1EF7C549-DD73-4B71-B812-849C817B84B4}" destId="{1AEB8343-24E5-4453-A282-68C569215044}" srcOrd="2" destOrd="0" presId="urn:microsoft.com/office/officeart/2005/8/layout/list1"/>
    <dgm:cxn modelId="{46F840A9-48AA-4AF0-954B-67BDB99AF8FC}" type="presParOf" srcId="{1EF7C549-DD73-4B71-B812-849C817B84B4}" destId="{F8FA669D-536A-4855-9786-65C1E1E55BD8}" srcOrd="3" destOrd="0" presId="urn:microsoft.com/office/officeart/2005/8/layout/list1"/>
    <dgm:cxn modelId="{9AE6B888-9584-4DDD-BCD1-BDA837C53CE3}" type="presParOf" srcId="{1EF7C549-DD73-4B71-B812-849C817B84B4}" destId="{E0CBAC29-D955-4D6E-BF30-DA87091C7984}" srcOrd="4" destOrd="0" presId="urn:microsoft.com/office/officeart/2005/8/layout/list1"/>
    <dgm:cxn modelId="{13F2F05B-F697-4741-A164-A4BAB3E78DBB}" type="presParOf" srcId="{E0CBAC29-D955-4D6E-BF30-DA87091C7984}" destId="{9737B98C-09BB-45CB-89A1-8BE269197CA7}" srcOrd="0" destOrd="0" presId="urn:microsoft.com/office/officeart/2005/8/layout/list1"/>
    <dgm:cxn modelId="{96C27EBB-DC50-45AA-AC22-24EFAC4176C2}" type="presParOf" srcId="{E0CBAC29-D955-4D6E-BF30-DA87091C7984}" destId="{396BF0B7-6C28-4ED8-BCF1-42C8F3B3C32F}" srcOrd="1" destOrd="0" presId="urn:microsoft.com/office/officeart/2005/8/layout/list1"/>
    <dgm:cxn modelId="{A574C778-74AF-49C5-BE36-D088269C0E74}" type="presParOf" srcId="{1EF7C549-DD73-4B71-B812-849C817B84B4}" destId="{548E3AFD-EC63-40BD-B31E-6BB16E9EC478}" srcOrd="5" destOrd="0" presId="urn:microsoft.com/office/officeart/2005/8/layout/list1"/>
    <dgm:cxn modelId="{EF6B9EFA-912E-4FE4-BF9B-3D8E17C7D861}" type="presParOf" srcId="{1EF7C549-DD73-4B71-B812-849C817B84B4}" destId="{F5F1CF55-A24B-415E-A30B-6F595E9D7FE3}" srcOrd="6" destOrd="0" presId="urn:microsoft.com/office/officeart/2005/8/layout/list1"/>
    <dgm:cxn modelId="{8622FBDB-7D4F-41C2-95FA-8FF5EBD5FF65}" type="presParOf" srcId="{1EF7C549-DD73-4B71-B812-849C817B84B4}" destId="{2BACA9F0-41E0-4140-8C14-7D2831A82890}" srcOrd="7" destOrd="0" presId="urn:microsoft.com/office/officeart/2005/8/layout/list1"/>
    <dgm:cxn modelId="{2B34484D-35C9-4B51-8CDA-7EE0668A79B7}" type="presParOf" srcId="{1EF7C549-DD73-4B71-B812-849C817B84B4}" destId="{25F66880-477E-4318-A83D-1EA7C5887CDE}" srcOrd="8" destOrd="0" presId="urn:microsoft.com/office/officeart/2005/8/layout/list1"/>
    <dgm:cxn modelId="{3DD868C1-6DAF-4154-A6DC-7F343223CDDF}" type="presParOf" srcId="{25F66880-477E-4318-A83D-1EA7C5887CDE}" destId="{585DE3DB-4EE2-4EC6-AA58-217E232A118F}" srcOrd="0" destOrd="0" presId="urn:microsoft.com/office/officeart/2005/8/layout/list1"/>
    <dgm:cxn modelId="{4EDB3001-3813-4B9B-A1ED-DA4D77C91E9B}" type="presParOf" srcId="{25F66880-477E-4318-A83D-1EA7C5887CDE}" destId="{F9E4A508-F0A3-45FD-896B-189892F5E38A}" srcOrd="1" destOrd="0" presId="urn:microsoft.com/office/officeart/2005/8/layout/list1"/>
    <dgm:cxn modelId="{AD2DFE51-2996-48D4-AE72-F7893002D616}" type="presParOf" srcId="{1EF7C549-DD73-4B71-B812-849C817B84B4}" destId="{8384D511-D58A-4D8F-82D6-93FD45710C33}" srcOrd="9" destOrd="0" presId="urn:microsoft.com/office/officeart/2005/8/layout/list1"/>
    <dgm:cxn modelId="{2ED53113-0B7D-4EA7-A534-EC0FF93214D3}" type="presParOf" srcId="{1EF7C549-DD73-4B71-B812-849C817B84B4}" destId="{85E6066F-0584-46E7-83D9-77D3EC7D9D76}"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4B13593B-7A31-417B-97BF-E8AE48DA46F4}"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F8A6A8CD-FC3A-45B8-8852-365002E9014E}">
      <dgm:prSet phldrT="[Κείμενο]" custT="1"/>
      <dgm:spPr>
        <a:solidFill>
          <a:schemeClr val="accent6">
            <a:lumMod val="20000"/>
            <a:lumOff val="80000"/>
          </a:schemeClr>
        </a:solidFill>
      </dgm:spPr>
      <dgm:t>
        <a:bodyPr/>
        <a:lstStyle/>
        <a:p>
          <a:r>
            <a:rPr lang="el-GR" sz="2200" dirty="0">
              <a:solidFill>
                <a:schemeClr val="tx1"/>
              </a:solidFill>
              <a:latin typeface="Times New Roman" panose="02020603050405020304" pitchFamily="18" charset="0"/>
              <a:cs typeface="Times New Roman" panose="02020603050405020304" pitchFamily="18" charset="0"/>
            </a:rPr>
            <a:t>Σκοπός</a:t>
          </a:r>
        </a:p>
      </dgm:t>
    </dgm:pt>
    <dgm:pt modelId="{46A0BA23-C9DF-4890-9637-3D7F09F7E1CF}" type="parTrans" cxnId="{6B63A0C3-A95F-40F1-917D-29A4E28F7C64}">
      <dgm:prSet/>
      <dgm:spPr/>
      <dgm:t>
        <a:bodyPr/>
        <a:lstStyle/>
        <a:p>
          <a:endParaRPr lang="el-GR"/>
        </a:p>
      </dgm:t>
    </dgm:pt>
    <dgm:pt modelId="{64A7132F-7A90-4037-B680-4D7132954291}" type="sibTrans" cxnId="{6B63A0C3-A95F-40F1-917D-29A4E28F7C64}">
      <dgm:prSet/>
      <dgm:spPr/>
      <dgm:t>
        <a:bodyPr/>
        <a:lstStyle/>
        <a:p>
          <a:endParaRPr lang="el-GR"/>
        </a:p>
      </dgm:t>
    </dgm:pt>
    <dgm:pt modelId="{B5E92580-DB72-478E-B052-04F70670CAF1}">
      <dgm:prSet phldrT="[Κείμενο]" custT="1"/>
      <dgm:spPr>
        <a:solidFill>
          <a:srgbClr val="FFFFCC">
            <a:alpha val="90000"/>
          </a:srgbClr>
        </a:solidFill>
      </dgm:spPr>
      <dgm:t>
        <a:bodyPr/>
        <a:lstStyle/>
        <a:p>
          <a:pPr algn="l">
            <a:buFontTx/>
            <a:buNone/>
          </a:pPr>
          <a:r>
            <a:rPr lang="en-US" sz="1800" dirty="0">
              <a:latin typeface="Times New Roman" panose="02020603050405020304" pitchFamily="18" charset="0"/>
              <a:cs typeface="Times New Roman" panose="02020603050405020304" pitchFamily="18" charset="0"/>
            </a:rPr>
            <a:t>   </a:t>
          </a:r>
          <a:r>
            <a:rPr lang="el-GR" sz="1800" dirty="0">
              <a:latin typeface="Times New Roman" panose="02020603050405020304" pitchFamily="18" charset="0"/>
              <a:cs typeface="Times New Roman" panose="02020603050405020304" pitchFamily="18" charset="0"/>
            </a:rPr>
            <a:t>Δημιουργία </a:t>
          </a:r>
          <a:r>
            <a:rPr lang="en-US" sz="1800" dirty="0">
              <a:latin typeface="Times New Roman" panose="02020603050405020304" pitchFamily="18" charset="0"/>
              <a:cs typeface="Times New Roman" panose="02020603050405020304" pitchFamily="18" charset="0"/>
            </a:rPr>
            <a:t>e </a:t>
          </a:r>
          <a:r>
            <a:rPr lang="el-GR" sz="1800" dirty="0">
              <a:latin typeface="Times New Roman" panose="02020603050405020304" pitchFamily="18" charset="0"/>
              <a:cs typeface="Times New Roman" panose="02020603050405020304" pitchFamily="18" charset="0"/>
            </a:rPr>
            <a:t>-</a:t>
          </a:r>
          <a:r>
            <a:rPr lang="en-US" sz="1800" dirty="0">
              <a:latin typeface="Times New Roman" panose="02020603050405020304" pitchFamily="18" charset="0"/>
              <a:cs typeface="Times New Roman" panose="02020603050405020304" pitchFamily="18" charset="0"/>
            </a:rPr>
            <a:t> learning</a:t>
          </a:r>
          <a:r>
            <a:rPr lang="el-GR" sz="1800" dirty="0">
              <a:latin typeface="Times New Roman" panose="02020603050405020304" pitchFamily="18" charset="0"/>
              <a:cs typeface="Times New Roman" panose="02020603050405020304" pitchFamily="18" charset="0"/>
            </a:rPr>
            <a:t> εκπαιδευτικού υλικού</a:t>
          </a:r>
          <a:r>
            <a:rPr lang="en-US" sz="1800" dirty="0">
              <a:latin typeface="Times New Roman" panose="02020603050405020304" pitchFamily="18" charset="0"/>
              <a:cs typeface="Times New Roman" panose="02020603050405020304" pitchFamily="18" charset="0"/>
            </a:rPr>
            <a:t> </a:t>
          </a:r>
          <a:r>
            <a:rPr lang="el-GR" sz="1800" dirty="0">
              <a:latin typeface="Times New Roman" panose="02020603050405020304" pitchFamily="18" charset="0"/>
              <a:cs typeface="Times New Roman" panose="02020603050405020304" pitchFamily="18" charset="0"/>
            </a:rPr>
            <a:t>στηριζόμενο στα συμβατικά σχολικά εγχειρίδια</a:t>
          </a:r>
        </a:p>
      </dgm:t>
    </dgm:pt>
    <dgm:pt modelId="{81408EF2-758F-4823-9C98-A9C25D98E72F}" type="parTrans" cxnId="{E1DD1A68-95BB-4501-8C83-8F7E125F083B}">
      <dgm:prSet/>
      <dgm:spPr/>
      <dgm:t>
        <a:bodyPr/>
        <a:lstStyle/>
        <a:p>
          <a:endParaRPr lang="el-GR"/>
        </a:p>
      </dgm:t>
    </dgm:pt>
    <dgm:pt modelId="{AF95117E-FC3D-4A0C-BD1C-00FE19124F03}" type="sibTrans" cxnId="{E1DD1A68-95BB-4501-8C83-8F7E125F083B}">
      <dgm:prSet/>
      <dgm:spPr/>
      <dgm:t>
        <a:bodyPr/>
        <a:lstStyle/>
        <a:p>
          <a:endParaRPr lang="el-GR"/>
        </a:p>
      </dgm:t>
    </dgm:pt>
    <dgm:pt modelId="{D18F536F-F9DE-41E3-983C-DC50BD7E41D4}">
      <dgm:prSet phldrT="[Κείμενο]" custT="1"/>
      <dgm:spPr>
        <a:solidFill>
          <a:schemeClr val="accent6">
            <a:lumMod val="20000"/>
            <a:lumOff val="80000"/>
          </a:schemeClr>
        </a:solidFill>
      </dgm:spPr>
      <dgm:t>
        <a:bodyPr/>
        <a:lstStyle/>
        <a:p>
          <a:r>
            <a:rPr lang="el-GR" sz="2200" dirty="0">
              <a:solidFill>
                <a:schemeClr val="tx1"/>
              </a:solidFill>
              <a:latin typeface="Times New Roman" panose="02020603050405020304" pitchFamily="18" charset="0"/>
              <a:cs typeface="Times New Roman" panose="02020603050405020304" pitchFamily="18" charset="0"/>
            </a:rPr>
            <a:t>Περιεχόμενο</a:t>
          </a:r>
        </a:p>
      </dgm:t>
    </dgm:pt>
    <dgm:pt modelId="{2D0CC8D4-9C64-4D6B-A894-000022FAE5AE}" type="parTrans" cxnId="{41937ABC-907F-462F-BD72-9188648E006A}">
      <dgm:prSet/>
      <dgm:spPr/>
      <dgm:t>
        <a:bodyPr/>
        <a:lstStyle/>
        <a:p>
          <a:endParaRPr lang="el-GR"/>
        </a:p>
      </dgm:t>
    </dgm:pt>
    <dgm:pt modelId="{032EE7C5-A0A4-4F37-8214-9C3D8730B42A}" type="sibTrans" cxnId="{41937ABC-907F-462F-BD72-9188648E006A}">
      <dgm:prSet/>
      <dgm:spPr/>
      <dgm:t>
        <a:bodyPr/>
        <a:lstStyle/>
        <a:p>
          <a:endParaRPr lang="el-GR"/>
        </a:p>
      </dgm:t>
    </dgm:pt>
    <dgm:pt modelId="{D84CBF25-9215-45B8-8456-F3A6BA7F33CB}">
      <dgm:prSet phldrT="[Κείμενο]" custT="1"/>
      <dgm:spPr>
        <a:solidFill>
          <a:srgbClr val="FFFFCC">
            <a:alpha val="90000"/>
          </a:srgbClr>
        </a:solidFill>
      </dgm:spPr>
      <dgm:t>
        <a:bodyPr/>
        <a:lstStyle/>
        <a:p>
          <a:r>
            <a:rPr lang="el-GR" sz="1800" dirty="0">
              <a:latin typeface="Times New Roman" panose="02020603050405020304" pitchFamily="18" charset="0"/>
              <a:cs typeface="Times New Roman" panose="02020603050405020304" pitchFamily="18" charset="0"/>
            </a:rPr>
            <a:t>Τα Φυτικά Όργανα - Εισαγωγή</a:t>
          </a:r>
        </a:p>
      </dgm:t>
    </dgm:pt>
    <dgm:pt modelId="{B462A0E6-CE4A-4B77-92E1-50D62CBB80C1}" type="parTrans" cxnId="{E9631EB7-C568-4965-9053-EB5E0DDBA8E3}">
      <dgm:prSet/>
      <dgm:spPr/>
      <dgm:t>
        <a:bodyPr/>
        <a:lstStyle/>
        <a:p>
          <a:endParaRPr lang="el-GR"/>
        </a:p>
      </dgm:t>
    </dgm:pt>
    <dgm:pt modelId="{D3071F14-4A75-4D2D-A62A-031A1C0F84E8}" type="sibTrans" cxnId="{E9631EB7-C568-4965-9053-EB5E0DDBA8E3}">
      <dgm:prSet/>
      <dgm:spPr/>
      <dgm:t>
        <a:bodyPr/>
        <a:lstStyle/>
        <a:p>
          <a:endParaRPr lang="el-GR"/>
        </a:p>
      </dgm:t>
    </dgm:pt>
    <dgm:pt modelId="{24C9DEC3-DAE2-4D49-8B74-B20E4A65A12D}">
      <dgm:prSet phldrT="[Κείμενο]" custT="1"/>
      <dgm:spPr>
        <a:solidFill>
          <a:schemeClr val="accent6">
            <a:lumMod val="20000"/>
            <a:lumOff val="80000"/>
          </a:schemeClr>
        </a:solidFill>
      </dgm:spPr>
      <dgm:t>
        <a:bodyPr/>
        <a:lstStyle/>
        <a:p>
          <a:r>
            <a:rPr lang="el-GR" sz="2200" dirty="0">
              <a:solidFill>
                <a:schemeClr val="tx1"/>
              </a:solidFill>
              <a:latin typeface="Times New Roman" panose="02020603050405020304" pitchFamily="18" charset="0"/>
              <a:cs typeface="Times New Roman" panose="02020603050405020304" pitchFamily="18" charset="0"/>
            </a:rPr>
            <a:t>Αρχές</a:t>
          </a:r>
        </a:p>
      </dgm:t>
    </dgm:pt>
    <dgm:pt modelId="{46C7FF69-03C6-478C-8DB2-312B5D450D97}" type="parTrans" cxnId="{C81CC49A-2CD9-416A-A122-98271A32280B}">
      <dgm:prSet/>
      <dgm:spPr/>
      <dgm:t>
        <a:bodyPr/>
        <a:lstStyle/>
        <a:p>
          <a:endParaRPr lang="el-GR"/>
        </a:p>
      </dgm:t>
    </dgm:pt>
    <dgm:pt modelId="{2CAA4AF6-89CA-48D5-8B67-C0BF8BADACA6}" type="sibTrans" cxnId="{C81CC49A-2CD9-416A-A122-98271A32280B}">
      <dgm:prSet/>
      <dgm:spPr/>
      <dgm:t>
        <a:bodyPr/>
        <a:lstStyle/>
        <a:p>
          <a:endParaRPr lang="el-GR"/>
        </a:p>
      </dgm:t>
    </dgm:pt>
    <dgm:pt modelId="{04E3D99C-B30B-489F-9811-521BD5187ACB}">
      <dgm:prSet phldrT="[Κείμενο]" custT="1"/>
      <dgm:spPr>
        <a:solidFill>
          <a:srgbClr val="FFFFCC">
            <a:alpha val="90000"/>
          </a:srgbClr>
        </a:solidFill>
      </dgm:spPr>
      <dgm:t>
        <a:bodyPr/>
        <a:lstStyle/>
        <a:p>
          <a:pPr>
            <a:spcAft>
              <a:spcPts val="1200"/>
            </a:spcAft>
          </a:pPr>
          <a:r>
            <a:rPr lang="el-GR" sz="1800" dirty="0">
              <a:latin typeface="Times New Roman" panose="02020603050405020304" pitchFamily="18" charset="0"/>
              <a:cs typeface="Times New Roman" panose="02020603050405020304" pitchFamily="18" charset="0"/>
            </a:rPr>
            <a:t>Ταξινομία </a:t>
          </a:r>
          <a:r>
            <a:rPr lang="en-US" sz="1800" dirty="0">
              <a:latin typeface="Times New Roman" panose="02020603050405020304" pitchFamily="18" charset="0"/>
              <a:cs typeface="Times New Roman" panose="02020603050405020304" pitchFamily="18" charset="0"/>
            </a:rPr>
            <a:t>West - </a:t>
          </a:r>
          <a:r>
            <a:rPr lang="el-GR" sz="1800" dirty="0">
              <a:latin typeface="Times New Roman" panose="02020603050405020304" pitchFamily="18" charset="0"/>
              <a:cs typeface="Times New Roman" panose="02020603050405020304" pitchFamily="18" charset="0"/>
            </a:rPr>
            <a:t>Λιοναράκη</a:t>
          </a:r>
        </a:p>
      </dgm:t>
    </dgm:pt>
    <dgm:pt modelId="{9CA6F00D-95E4-4BE1-9314-BF1BC8619495}" type="parTrans" cxnId="{E638E80B-11BB-46D2-8A2A-BCA205E0167F}">
      <dgm:prSet/>
      <dgm:spPr/>
      <dgm:t>
        <a:bodyPr/>
        <a:lstStyle/>
        <a:p>
          <a:endParaRPr lang="el-GR"/>
        </a:p>
      </dgm:t>
    </dgm:pt>
    <dgm:pt modelId="{0A4F6723-8060-4310-9814-399CCF202DB5}" type="sibTrans" cxnId="{E638E80B-11BB-46D2-8A2A-BCA205E0167F}">
      <dgm:prSet/>
      <dgm:spPr/>
      <dgm:t>
        <a:bodyPr/>
        <a:lstStyle/>
        <a:p>
          <a:endParaRPr lang="el-GR"/>
        </a:p>
      </dgm:t>
    </dgm:pt>
    <dgm:pt modelId="{101C48F2-BDD6-4937-9B7F-6B68A16AB9FA}">
      <dgm:prSet phldrT="[Κείμενο]" custT="1"/>
      <dgm:spPr>
        <a:solidFill>
          <a:srgbClr val="FFFFCC">
            <a:alpha val="90000"/>
          </a:srgbClr>
        </a:solidFill>
      </dgm:spPr>
      <dgm:t>
        <a:bodyPr/>
        <a:lstStyle/>
        <a:p>
          <a:pPr>
            <a:spcAft>
              <a:spcPct val="15000"/>
            </a:spcAft>
          </a:pPr>
          <a:r>
            <a:rPr lang="el-GR" sz="1800" dirty="0">
              <a:latin typeface="Times New Roman" panose="02020603050405020304" pitchFamily="18" charset="0"/>
              <a:cs typeface="Times New Roman" panose="02020603050405020304" pitchFamily="18" charset="0"/>
            </a:rPr>
            <a:t>Αρχές Πολυμεσικής Μάθησης </a:t>
          </a:r>
          <a:r>
            <a:rPr lang="en-US" sz="1800" dirty="0">
              <a:latin typeface="Times New Roman" panose="02020603050405020304" pitchFamily="18" charset="0"/>
              <a:cs typeface="Times New Roman" panose="02020603050405020304" pitchFamily="18" charset="0"/>
            </a:rPr>
            <a:t>Mayer</a:t>
          </a:r>
          <a:endParaRPr lang="el-GR" sz="1800" dirty="0">
            <a:latin typeface="Times New Roman" panose="02020603050405020304" pitchFamily="18" charset="0"/>
            <a:cs typeface="Times New Roman" panose="02020603050405020304" pitchFamily="18" charset="0"/>
          </a:endParaRPr>
        </a:p>
      </dgm:t>
    </dgm:pt>
    <dgm:pt modelId="{36DEC60B-A2E2-4A74-A18E-B68B148F339B}" type="parTrans" cxnId="{4E9C7E1D-245F-49A7-8C9D-A7D165195470}">
      <dgm:prSet/>
      <dgm:spPr/>
      <dgm:t>
        <a:bodyPr/>
        <a:lstStyle/>
        <a:p>
          <a:endParaRPr lang="el-GR"/>
        </a:p>
      </dgm:t>
    </dgm:pt>
    <dgm:pt modelId="{EF52CA0F-4FE2-46DA-8E4C-AB315E880DDB}" type="sibTrans" cxnId="{4E9C7E1D-245F-49A7-8C9D-A7D165195470}">
      <dgm:prSet/>
      <dgm:spPr/>
      <dgm:t>
        <a:bodyPr/>
        <a:lstStyle/>
        <a:p>
          <a:endParaRPr lang="el-GR"/>
        </a:p>
      </dgm:t>
    </dgm:pt>
    <dgm:pt modelId="{484BCA72-EB48-4D92-934C-02174456904B}">
      <dgm:prSet phldrT="[Κείμενο]" custT="1"/>
      <dgm:spPr>
        <a:solidFill>
          <a:srgbClr val="FFFFCC">
            <a:alpha val="90000"/>
          </a:srgbClr>
        </a:solidFill>
      </dgm:spPr>
      <dgm:t>
        <a:bodyPr/>
        <a:lstStyle/>
        <a:p>
          <a:r>
            <a:rPr lang="el-GR" sz="1800" dirty="0">
              <a:latin typeface="Times New Roman" panose="02020603050405020304" pitchFamily="18" charset="0"/>
              <a:cs typeface="Times New Roman" panose="02020603050405020304" pitchFamily="18" charset="0"/>
            </a:rPr>
            <a:t>2</a:t>
          </a:r>
          <a:r>
            <a:rPr lang="el-GR" sz="1800" baseline="30000" dirty="0">
              <a:latin typeface="Times New Roman" panose="02020603050405020304" pitchFamily="18" charset="0"/>
              <a:cs typeface="Times New Roman" panose="02020603050405020304" pitchFamily="18" charset="0"/>
            </a:rPr>
            <a:t>η</a:t>
          </a:r>
          <a:r>
            <a:rPr lang="el-GR" sz="1800" dirty="0">
              <a:latin typeface="Times New Roman" panose="02020603050405020304" pitchFamily="18" charset="0"/>
              <a:cs typeface="Times New Roman" panose="02020603050405020304" pitchFamily="18" charset="0"/>
            </a:rPr>
            <a:t> Δ.Ε. Ο Βλαστός</a:t>
          </a:r>
        </a:p>
      </dgm:t>
    </dgm:pt>
    <dgm:pt modelId="{3892E865-D4C3-4656-BB0D-114290B0C35D}" type="parTrans" cxnId="{C0099E80-4E76-4B1C-8BE4-E5307FCBFC73}">
      <dgm:prSet/>
      <dgm:spPr/>
      <dgm:t>
        <a:bodyPr/>
        <a:lstStyle/>
        <a:p>
          <a:endParaRPr lang="el-GR"/>
        </a:p>
      </dgm:t>
    </dgm:pt>
    <dgm:pt modelId="{C2DCE417-AA92-470B-B658-5541B3FC620D}" type="sibTrans" cxnId="{C0099E80-4E76-4B1C-8BE4-E5307FCBFC73}">
      <dgm:prSet/>
      <dgm:spPr/>
      <dgm:t>
        <a:bodyPr/>
        <a:lstStyle/>
        <a:p>
          <a:endParaRPr lang="el-GR"/>
        </a:p>
      </dgm:t>
    </dgm:pt>
    <dgm:pt modelId="{CE335BB4-FE9D-487A-BDBB-F180AE879E2A}">
      <dgm:prSet phldrT="[Κείμενο]" custT="1"/>
      <dgm:spPr>
        <a:solidFill>
          <a:srgbClr val="FFFFCC">
            <a:alpha val="90000"/>
          </a:srgbClr>
        </a:solidFill>
      </dgm:spPr>
      <dgm:t>
        <a:bodyPr/>
        <a:lstStyle/>
        <a:p>
          <a:r>
            <a:rPr lang="el-GR" sz="1800" dirty="0">
              <a:latin typeface="Times New Roman" panose="02020603050405020304" pitchFamily="18" charset="0"/>
              <a:cs typeface="Times New Roman" panose="02020603050405020304" pitchFamily="18" charset="0"/>
            </a:rPr>
            <a:t>3</a:t>
          </a:r>
          <a:r>
            <a:rPr lang="el-GR" sz="1800" baseline="30000" dirty="0">
              <a:latin typeface="Times New Roman" panose="02020603050405020304" pitchFamily="18" charset="0"/>
              <a:cs typeface="Times New Roman" panose="02020603050405020304" pitchFamily="18" charset="0"/>
            </a:rPr>
            <a:t>η</a:t>
          </a:r>
          <a:r>
            <a:rPr lang="el-GR" sz="1800" dirty="0">
              <a:latin typeface="Times New Roman" panose="02020603050405020304" pitchFamily="18" charset="0"/>
              <a:cs typeface="Times New Roman" panose="02020603050405020304" pitchFamily="18" charset="0"/>
            </a:rPr>
            <a:t> Δ.Ε. Το Φύλλο</a:t>
          </a:r>
        </a:p>
      </dgm:t>
    </dgm:pt>
    <dgm:pt modelId="{572DC09D-ECA4-4FFD-8DBE-19A41612F43F}" type="parTrans" cxnId="{49580282-C11E-49D0-BEF2-8BB29D5B87D0}">
      <dgm:prSet/>
      <dgm:spPr/>
      <dgm:t>
        <a:bodyPr/>
        <a:lstStyle/>
        <a:p>
          <a:endParaRPr lang="el-GR"/>
        </a:p>
      </dgm:t>
    </dgm:pt>
    <dgm:pt modelId="{CB595A2E-E3A0-45C8-8B0B-86D77263C94E}" type="sibTrans" cxnId="{49580282-C11E-49D0-BEF2-8BB29D5B87D0}">
      <dgm:prSet/>
      <dgm:spPr/>
      <dgm:t>
        <a:bodyPr/>
        <a:lstStyle/>
        <a:p>
          <a:endParaRPr lang="el-GR"/>
        </a:p>
      </dgm:t>
    </dgm:pt>
    <dgm:pt modelId="{87692CE6-1192-49BD-AC41-2E36CC66F9A8}">
      <dgm:prSet phldrT="[Κείμενο]" custT="1"/>
      <dgm:spPr>
        <a:solidFill>
          <a:srgbClr val="FFFFCC">
            <a:alpha val="90000"/>
          </a:srgbClr>
        </a:solidFill>
      </dgm:spPr>
      <dgm:t>
        <a:bodyPr/>
        <a:lstStyle/>
        <a:p>
          <a:r>
            <a:rPr lang="el-GR" sz="1800" dirty="0">
              <a:latin typeface="Times New Roman" panose="02020603050405020304" pitchFamily="18" charset="0"/>
              <a:cs typeface="Times New Roman" panose="02020603050405020304" pitchFamily="18" charset="0"/>
            </a:rPr>
            <a:t>1</a:t>
          </a:r>
          <a:r>
            <a:rPr lang="el-GR" sz="1800" baseline="30000" dirty="0">
              <a:latin typeface="Times New Roman" panose="02020603050405020304" pitchFamily="18" charset="0"/>
              <a:cs typeface="Times New Roman" panose="02020603050405020304" pitchFamily="18" charset="0"/>
            </a:rPr>
            <a:t>η</a:t>
          </a:r>
          <a:r>
            <a:rPr lang="el-GR" sz="1800" dirty="0">
              <a:latin typeface="Times New Roman" panose="02020603050405020304" pitchFamily="18" charset="0"/>
              <a:cs typeface="Times New Roman" panose="02020603050405020304" pitchFamily="18" charset="0"/>
            </a:rPr>
            <a:t> Δ.Ε. Η Ρίζα</a:t>
          </a:r>
        </a:p>
      </dgm:t>
    </dgm:pt>
    <dgm:pt modelId="{EF776DF3-BE37-4A24-9C9A-4F92D7311F13}" type="sibTrans" cxnId="{57F4B2F6-470D-41A1-8D7B-28A34CF59EA2}">
      <dgm:prSet/>
      <dgm:spPr/>
      <dgm:t>
        <a:bodyPr/>
        <a:lstStyle/>
        <a:p>
          <a:endParaRPr lang="el-GR"/>
        </a:p>
      </dgm:t>
    </dgm:pt>
    <dgm:pt modelId="{B01ED8D8-A42E-4447-8DBF-6D7455327BB1}" type="parTrans" cxnId="{57F4B2F6-470D-41A1-8D7B-28A34CF59EA2}">
      <dgm:prSet/>
      <dgm:spPr/>
      <dgm:t>
        <a:bodyPr/>
        <a:lstStyle/>
        <a:p>
          <a:endParaRPr lang="el-GR"/>
        </a:p>
      </dgm:t>
    </dgm:pt>
    <dgm:pt modelId="{B070F44F-7733-49B0-924D-B80ADBFA0094}" type="pres">
      <dgm:prSet presAssocID="{4B13593B-7A31-417B-97BF-E8AE48DA46F4}" presName="Name0" presStyleCnt="0">
        <dgm:presLayoutVars>
          <dgm:dir/>
          <dgm:animLvl val="lvl"/>
          <dgm:resizeHandles val="exact"/>
        </dgm:presLayoutVars>
      </dgm:prSet>
      <dgm:spPr/>
    </dgm:pt>
    <dgm:pt modelId="{5F6297D7-E993-44BD-BF06-C1233CBD918A}" type="pres">
      <dgm:prSet presAssocID="{F8A6A8CD-FC3A-45B8-8852-365002E9014E}" presName="linNode" presStyleCnt="0"/>
      <dgm:spPr/>
    </dgm:pt>
    <dgm:pt modelId="{6B28CC2C-B8D5-404A-86D4-CB16C3057E0A}" type="pres">
      <dgm:prSet presAssocID="{F8A6A8CD-FC3A-45B8-8852-365002E9014E}" presName="parentText" presStyleLbl="node1" presStyleIdx="0" presStyleCnt="3" custScaleY="52176" custLinFactNeighborX="-1078" custLinFactNeighborY="4575">
        <dgm:presLayoutVars>
          <dgm:chMax val="1"/>
          <dgm:bulletEnabled val="1"/>
        </dgm:presLayoutVars>
      </dgm:prSet>
      <dgm:spPr/>
    </dgm:pt>
    <dgm:pt modelId="{19F23823-8A93-4A53-9D66-66592D46F8C2}" type="pres">
      <dgm:prSet presAssocID="{F8A6A8CD-FC3A-45B8-8852-365002E9014E}" presName="descendantText" presStyleLbl="alignAccFollowNode1" presStyleIdx="0" presStyleCnt="3" custScaleY="95392" custLinFactNeighborX="0" custLinFactNeighborY="0">
        <dgm:presLayoutVars>
          <dgm:bulletEnabled val="1"/>
        </dgm:presLayoutVars>
      </dgm:prSet>
      <dgm:spPr/>
    </dgm:pt>
    <dgm:pt modelId="{AEF7D861-9371-4A29-A6D9-DB2781D07A4B}" type="pres">
      <dgm:prSet presAssocID="{64A7132F-7A90-4037-B680-4D7132954291}" presName="sp" presStyleCnt="0"/>
      <dgm:spPr/>
    </dgm:pt>
    <dgm:pt modelId="{696D41E2-D855-48DA-85D9-E859A1F3AFE8}" type="pres">
      <dgm:prSet presAssocID="{D18F536F-F9DE-41E3-983C-DC50BD7E41D4}" presName="linNode" presStyleCnt="0"/>
      <dgm:spPr/>
    </dgm:pt>
    <dgm:pt modelId="{548F7211-F417-4069-943A-C7173B7E6BDD}" type="pres">
      <dgm:prSet presAssocID="{D18F536F-F9DE-41E3-983C-DC50BD7E41D4}" presName="parentText" presStyleLbl="node1" presStyleIdx="1" presStyleCnt="3" custScaleY="55691" custLinFactNeighborX="-1078" custLinFactNeighborY="-1565">
        <dgm:presLayoutVars>
          <dgm:chMax val="1"/>
          <dgm:bulletEnabled val="1"/>
        </dgm:presLayoutVars>
      </dgm:prSet>
      <dgm:spPr/>
    </dgm:pt>
    <dgm:pt modelId="{2E0966F1-B15A-4802-9468-ECB7D2A69BA1}" type="pres">
      <dgm:prSet presAssocID="{D18F536F-F9DE-41E3-983C-DC50BD7E41D4}" presName="descendantText" presStyleLbl="alignAccFollowNode1" presStyleIdx="1" presStyleCnt="3" custLinFactNeighborY="-1617">
        <dgm:presLayoutVars>
          <dgm:bulletEnabled val="1"/>
        </dgm:presLayoutVars>
      </dgm:prSet>
      <dgm:spPr/>
    </dgm:pt>
    <dgm:pt modelId="{9E521456-5C14-46CA-B2D8-61D48E20CBEC}" type="pres">
      <dgm:prSet presAssocID="{032EE7C5-A0A4-4F37-8214-9C3D8730B42A}" presName="sp" presStyleCnt="0"/>
      <dgm:spPr/>
    </dgm:pt>
    <dgm:pt modelId="{80A01682-D637-42B8-80D2-CB2E721713F4}" type="pres">
      <dgm:prSet presAssocID="{24C9DEC3-DAE2-4D49-8B74-B20E4A65A12D}" presName="linNode" presStyleCnt="0"/>
      <dgm:spPr/>
    </dgm:pt>
    <dgm:pt modelId="{34E75C9F-298A-4EBA-A18A-557776AAEC45}" type="pres">
      <dgm:prSet presAssocID="{24C9DEC3-DAE2-4D49-8B74-B20E4A65A12D}" presName="parentText" presStyleLbl="node1" presStyleIdx="2" presStyleCnt="3" custScaleY="52533" custLinFactNeighborX="-1078" custLinFactNeighborY="-1002">
        <dgm:presLayoutVars>
          <dgm:chMax val="1"/>
          <dgm:bulletEnabled val="1"/>
        </dgm:presLayoutVars>
      </dgm:prSet>
      <dgm:spPr/>
    </dgm:pt>
    <dgm:pt modelId="{16086A0C-58DA-409A-84FD-3C4833E2AFDC}" type="pres">
      <dgm:prSet presAssocID="{24C9DEC3-DAE2-4D49-8B74-B20E4A65A12D}" presName="descendantText" presStyleLbl="alignAccFollowNode1" presStyleIdx="2" presStyleCnt="3" custLinFactNeighborY="85">
        <dgm:presLayoutVars>
          <dgm:bulletEnabled val="1"/>
        </dgm:presLayoutVars>
      </dgm:prSet>
      <dgm:spPr/>
    </dgm:pt>
  </dgm:ptLst>
  <dgm:cxnLst>
    <dgm:cxn modelId="{E638E80B-11BB-46D2-8A2A-BCA205E0167F}" srcId="{24C9DEC3-DAE2-4D49-8B74-B20E4A65A12D}" destId="{04E3D99C-B30B-489F-9811-521BD5187ACB}" srcOrd="0" destOrd="0" parTransId="{9CA6F00D-95E4-4BE1-9314-BF1BC8619495}" sibTransId="{0A4F6723-8060-4310-9814-399CCF202DB5}"/>
    <dgm:cxn modelId="{4E9C7E1D-245F-49A7-8C9D-A7D165195470}" srcId="{24C9DEC3-DAE2-4D49-8B74-B20E4A65A12D}" destId="{101C48F2-BDD6-4937-9B7F-6B68A16AB9FA}" srcOrd="1" destOrd="0" parTransId="{36DEC60B-A2E2-4A74-A18E-B68B148F339B}" sibTransId="{EF52CA0F-4FE2-46DA-8E4C-AB315E880DDB}"/>
    <dgm:cxn modelId="{DAC1011F-4DAE-4ACD-98A6-CC101807EAB3}" type="presOf" srcId="{101C48F2-BDD6-4937-9B7F-6B68A16AB9FA}" destId="{16086A0C-58DA-409A-84FD-3C4833E2AFDC}" srcOrd="0" destOrd="1" presId="urn:microsoft.com/office/officeart/2005/8/layout/vList5"/>
    <dgm:cxn modelId="{AC1D8620-D29B-4293-894D-D9B47E4C8080}" type="presOf" srcId="{484BCA72-EB48-4D92-934C-02174456904B}" destId="{2E0966F1-B15A-4802-9468-ECB7D2A69BA1}" srcOrd="0" destOrd="2" presId="urn:microsoft.com/office/officeart/2005/8/layout/vList5"/>
    <dgm:cxn modelId="{F309FA5F-0BCD-4F1D-B3F2-2C2B8C8FAE76}" type="presOf" srcId="{B5E92580-DB72-478E-B052-04F70670CAF1}" destId="{19F23823-8A93-4A53-9D66-66592D46F8C2}" srcOrd="0" destOrd="0" presId="urn:microsoft.com/office/officeart/2005/8/layout/vList5"/>
    <dgm:cxn modelId="{B31F2E61-2956-4B5D-BC25-704F6E1350AA}" type="presOf" srcId="{F8A6A8CD-FC3A-45B8-8852-365002E9014E}" destId="{6B28CC2C-B8D5-404A-86D4-CB16C3057E0A}" srcOrd="0" destOrd="0" presId="urn:microsoft.com/office/officeart/2005/8/layout/vList5"/>
    <dgm:cxn modelId="{E1DD1A68-95BB-4501-8C83-8F7E125F083B}" srcId="{F8A6A8CD-FC3A-45B8-8852-365002E9014E}" destId="{B5E92580-DB72-478E-B052-04F70670CAF1}" srcOrd="0" destOrd="0" parTransId="{81408EF2-758F-4823-9C98-A9C25D98E72F}" sibTransId="{AF95117E-FC3D-4A0C-BD1C-00FE19124F03}"/>
    <dgm:cxn modelId="{768BCE48-F4F1-4442-A824-490A894C5A52}" type="presOf" srcId="{04E3D99C-B30B-489F-9811-521BD5187ACB}" destId="{16086A0C-58DA-409A-84FD-3C4833E2AFDC}" srcOrd="0" destOrd="0" presId="urn:microsoft.com/office/officeart/2005/8/layout/vList5"/>
    <dgm:cxn modelId="{CA5D2D4A-6510-435B-B2B6-4C4747A0FD7D}" type="presOf" srcId="{CE335BB4-FE9D-487A-BDBB-F180AE879E2A}" destId="{2E0966F1-B15A-4802-9468-ECB7D2A69BA1}" srcOrd="0" destOrd="3" presId="urn:microsoft.com/office/officeart/2005/8/layout/vList5"/>
    <dgm:cxn modelId="{C0099E80-4E76-4B1C-8BE4-E5307FCBFC73}" srcId="{D18F536F-F9DE-41E3-983C-DC50BD7E41D4}" destId="{484BCA72-EB48-4D92-934C-02174456904B}" srcOrd="2" destOrd="0" parTransId="{3892E865-D4C3-4656-BB0D-114290B0C35D}" sibTransId="{C2DCE417-AA92-470B-B658-5541B3FC620D}"/>
    <dgm:cxn modelId="{49580282-C11E-49D0-BEF2-8BB29D5B87D0}" srcId="{D18F536F-F9DE-41E3-983C-DC50BD7E41D4}" destId="{CE335BB4-FE9D-487A-BDBB-F180AE879E2A}" srcOrd="3" destOrd="0" parTransId="{572DC09D-ECA4-4FFD-8DBE-19A41612F43F}" sibTransId="{CB595A2E-E3A0-45C8-8B0B-86D77263C94E}"/>
    <dgm:cxn modelId="{33562D82-C9F2-487F-9A12-02F3D5580F21}" type="presOf" srcId="{4B13593B-7A31-417B-97BF-E8AE48DA46F4}" destId="{B070F44F-7733-49B0-924D-B80ADBFA0094}" srcOrd="0" destOrd="0" presId="urn:microsoft.com/office/officeart/2005/8/layout/vList5"/>
    <dgm:cxn modelId="{5DEF3797-0812-495B-95C2-B30F3D3C66A8}" type="presOf" srcId="{D84CBF25-9215-45B8-8456-F3A6BA7F33CB}" destId="{2E0966F1-B15A-4802-9468-ECB7D2A69BA1}" srcOrd="0" destOrd="0" presId="urn:microsoft.com/office/officeart/2005/8/layout/vList5"/>
    <dgm:cxn modelId="{C81CC49A-2CD9-416A-A122-98271A32280B}" srcId="{4B13593B-7A31-417B-97BF-E8AE48DA46F4}" destId="{24C9DEC3-DAE2-4D49-8B74-B20E4A65A12D}" srcOrd="2" destOrd="0" parTransId="{46C7FF69-03C6-478C-8DB2-312B5D450D97}" sibTransId="{2CAA4AF6-89CA-48D5-8B67-C0BF8BADACA6}"/>
    <dgm:cxn modelId="{FF258F9B-41B7-4343-B48A-2A0F81501175}" type="presOf" srcId="{D18F536F-F9DE-41E3-983C-DC50BD7E41D4}" destId="{548F7211-F417-4069-943A-C7173B7E6BDD}" srcOrd="0" destOrd="0" presId="urn:microsoft.com/office/officeart/2005/8/layout/vList5"/>
    <dgm:cxn modelId="{A76C1FA1-E28B-4F18-969A-ABD84C5BB1A4}" type="presOf" srcId="{24C9DEC3-DAE2-4D49-8B74-B20E4A65A12D}" destId="{34E75C9F-298A-4EBA-A18A-557776AAEC45}" srcOrd="0" destOrd="0" presId="urn:microsoft.com/office/officeart/2005/8/layout/vList5"/>
    <dgm:cxn modelId="{E9631EB7-C568-4965-9053-EB5E0DDBA8E3}" srcId="{D18F536F-F9DE-41E3-983C-DC50BD7E41D4}" destId="{D84CBF25-9215-45B8-8456-F3A6BA7F33CB}" srcOrd="0" destOrd="0" parTransId="{B462A0E6-CE4A-4B77-92E1-50D62CBB80C1}" sibTransId="{D3071F14-4A75-4D2D-A62A-031A1C0F84E8}"/>
    <dgm:cxn modelId="{41937ABC-907F-462F-BD72-9188648E006A}" srcId="{4B13593B-7A31-417B-97BF-E8AE48DA46F4}" destId="{D18F536F-F9DE-41E3-983C-DC50BD7E41D4}" srcOrd="1" destOrd="0" parTransId="{2D0CC8D4-9C64-4D6B-A894-000022FAE5AE}" sibTransId="{032EE7C5-A0A4-4F37-8214-9C3D8730B42A}"/>
    <dgm:cxn modelId="{52692DC3-C10F-4FC0-847B-6A53B3595471}" type="presOf" srcId="{87692CE6-1192-49BD-AC41-2E36CC66F9A8}" destId="{2E0966F1-B15A-4802-9468-ECB7D2A69BA1}" srcOrd="0" destOrd="1" presId="urn:microsoft.com/office/officeart/2005/8/layout/vList5"/>
    <dgm:cxn modelId="{6B63A0C3-A95F-40F1-917D-29A4E28F7C64}" srcId="{4B13593B-7A31-417B-97BF-E8AE48DA46F4}" destId="{F8A6A8CD-FC3A-45B8-8852-365002E9014E}" srcOrd="0" destOrd="0" parTransId="{46A0BA23-C9DF-4890-9637-3D7F09F7E1CF}" sibTransId="{64A7132F-7A90-4037-B680-4D7132954291}"/>
    <dgm:cxn modelId="{57F4B2F6-470D-41A1-8D7B-28A34CF59EA2}" srcId="{D18F536F-F9DE-41E3-983C-DC50BD7E41D4}" destId="{87692CE6-1192-49BD-AC41-2E36CC66F9A8}" srcOrd="1" destOrd="0" parTransId="{B01ED8D8-A42E-4447-8DBF-6D7455327BB1}" sibTransId="{EF776DF3-BE37-4A24-9C9A-4F92D7311F13}"/>
    <dgm:cxn modelId="{077A6E6B-B36F-42F7-A327-A9F6DD6EADA8}" type="presParOf" srcId="{B070F44F-7733-49B0-924D-B80ADBFA0094}" destId="{5F6297D7-E993-44BD-BF06-C1233CBD918A}" srcOrd="0" destOrd="0" presId="urn:microsoft.com/office/officeart/2005/8/layout/vList5"/>
    <dgm:cxn modelId="{8CC34512-4676-4393-B142-5F3DE55D8DC1}" type="presParOf" srcId="{5F6297D7-E993-44BD-BF06-C1233CBD918A}" destId="{6B28CC2C-B8D5-404A-86D4-CB16C3057E0A}" srcOrd="0" destOrd="0" presId="urn:microsoft.com/office/officeart/2005/8/layout/vList5"/>
    <dgm:cxn modelId="{D8622412-17BE-49BA-8D13-A6BEA11D9A96}" type="presParOf" srcId="{5F6297D7-E993-44BD-BF06-C1233CBD918A}" destId="{19F23823-8A93-4A53-9D66-66592D46F8C2}" srcOrd="1" destOrd="0" presId="urn:microsoft.com/office/officeart/2005/8/layout/vList5"/>
    <dgm:cxn modelId="{C405FCB9-F0E7-4667-BC09-1BB699B9C422}" type="presParOf" srcId="{B070F44F-7733-49B0-924D-B80ADBFA0094}" destId="{AEF7D861-9371-4A29-A6D9-DB2781D07A4B}" srcOrd="1" destOrd="0" presId="urn:microsoft.com/office/officeart/2005/8/layout/vList5"/>
    <dgm:cxn modelId="{B8542AA8-A382-40F6-A4B3-C65058508025}" type="presParOf" srcId="{B070F44F-7733-49B0-924D-B80ADBFA0094}" destId="{696D41E2-D855-48DA-85D9-E859A1F3AFE8}" srcOrd="2" destOrd="0" presId="urn:microsoft.com/office/officeart/2005/8/layout/vList5"/>
    <dgm:cxn modelId="{64F8A8EE-52E4-43F2-A131-A11037016B6C}" type="presParOf" srcId="{696D41E2-D855-48DA-85D9-E859A1F3AFE8}" destId="{548F7211-F417-4069-943A-C7173B7E6BDD}" srcOrd="0" destOrd="0" presId="urn:microsoft.com/office/officeart/2005/8/layout/vList5"/>
    <dgm:cxn modelId="{D339524B-09CE-4B1F-AD4D-EA939CF5C4CC}" type="presParOf" srcId="{696D41E2-D855-48DA-85D9-E859A1F3AFE8}" destId="{2E0966F1-B15A-4802-9468-ECB7D2A69BA1}" srcOrd="1" destOrd="0" presId="urn:microsoft.com/office/officeart/2005/8/layout/vList5"/>
    <dgm:cxn modelId="{197DF951-3C5C-4EA3-A9C2-88DE46B377CC}" type="presParOf" srcId="{B070F44F-7733-49B0-924D-B80ADBFA0094}" destId="{9E521456-5C14-46CA-B2D8-61D48E20CBEC}" srcOrd="3" destOrd="0" presId="urn:microsoft.com/office/officeart/2005/8/layout/vList5"/>
    <dgm:cxn modelId="{51CDA75E-0E19-4F15-B7A1-1CC599C0F25B}" type="presParOf" srcId="{B070F44F-7733-49B0-924D-B80ADBFA0094}" destId="{80A01682-D637-42B8-80D2-CB2E721713F4}" srcOrd="4" destOrd="0" presId="urn:microsoft.com/office/officeart/2005/8/layout/vList5"/>
    <dgm:cxn modelId="{5BF6A4A8-BD47-4512-8F70-58D404C2541C}" type="presParOf" srcId="{80A01682-D637-42B8-80D2-CB2E721713F4}" destId="{34E75C9F-298A-4EBA-A18A-557776AAEC45}" srcOrd="0" destOrd="0" presId="urn:microsoft.com/office/officeart/2005/8/layout/vList5"/>
    <dgm:cxn modelId="{9F609359-249D-4054-8248-829D3709EDCE}" type="presParOf" srcId="{80A01682-D637-42B8-80D2-CB2E721713F4}" destId="{16086A0C-58DA-409A-84FD-3C4833E2AFDC}"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15389CB-2898-4FA6-8A77-2E7E73C6E6BC}"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l-GR"/>
        </a:p>
      </dgm:t>
    </dgm:pt>
    <dgm:pt modelId="{47D6D348-A2BA-46C9-946F-08A3C19A4BE8}">
      <dgm:prSet phldrT="[Κείμενο]" custT="1"/>
      <dgm:spPr>
        <a:solidFill>
          <a:schemeClr val="accent6">
            <a:lumMod val="20000"/>
            <a:lumOff val="80000"/>
          </a:schemeClr>
        </a:solidFill>
        <a:ln>
          <a:solidFill>
            <a:schemeClr val="bg1"/>
          </a:solidFill>
        </a:ln>
      </dgm:spPr>
      <dgm:t>
        <a:bodyPr/>
        <a:lstStyle/>
        <a:p>
          <a:r>
            <a:rPr lang="el-GR" sz="2000" dirty="0">
              <a:solidFill>
                <a:schemeClr val="tx1"/>
              </a:solidFill>
              <a:latin typeface="Times New Roman" panose="02020603050405020304" pitchFamily="18" charset="0"/>
              <a:cs typeface="Times New Roman" panose="02020603050405020304" pitchFamily="18" charset="0"/>
            </a:rPr>
            <a:t>Ταξινομία</a:t>
          </a:r>
          <a:r>
            <a:rPr lang="en-US" sz="2000" dirty="0">
              <a:solidFill>
                <a:schemeClr val="tx1"/>
              </a:solidFill>
              <a:latin typeface="Times New Roman" panose="02020603050405020304" pitchFamily="18" charset="0"/>
              <a:cs typeface="Times New Roman" panose="02020603050405020304" pitchFamily="18" charset="0"/>
            </a:rPr>
            <a:t> West - </a:t>
          </a:r>
          <a:r>
            <a:rPr lang="el-GR" sz="2000" dirty="0">
              <a:solidFill>
                <a:schemeClr val="tx1"/>
              </a:solidFill>
              <a:latin typeface="Times New Roman" panose="02020603050405020304" pitchFamily="18" charset="0"/>
              <a:cs typeface="Times New Roman" panose="02020603050405020304" pitchFamily="18" charset="0"/>
            </a:rPr>
            <a:t>Λιοναράκη</a:t>
          </a:r>
          <a:endParaRPr lang="el-GR" sz="2000" dirty="0">
            <a:latin typeface="Times New Roman" panose="02020603050405020304" pitchFamily="18" charset="0"/>
            <a:cs typeface="Times New Roman" panose="02020603050405020304" pitchFamily="18" charset="0"/>
          </a:endParaRPr>
        </a:p>
      </dgm:t>
    </dgm:pt>
    <dgm:pt modelId="{8C31657F-B276-4997-B69C-222A2D4E2E33}" type="parTrans" cxnId="{A56AC9E2-E5F2-4028-B175-A29833322D93}">
      <dgm:prSet/>
      <dgm:spPr/>
      <dgm:t>
        <a:bodyPr/>
        <a:lstStyle/>
        <a:p>
          <a:endParaRPr lang="el-GR"/>
        </a:p>
      </dgm:t>
    </dgm:pt>
    <dgm:pt modelId="{621A64B0-9B53-4E3C-8047-D82F780B8DC0}" type="sibTrans" cxnId="{A56AC9E2-E5F2-4028-B175-A29833322D93}">
      <dgm:prSet/>
      <dgm:spPr/>
      <dgm:t>
        <a:bodyPr/>
        <a:lstStyle/>
        <a:p>
          <a:endParaRPr lang="el-GR"/>
        </a:p>
      </dgm:t>
    </dgm:pt>
    <dgm:pt modelId="{48A3F337-CC36-4537-B315-21EFC6AA7E85}">
      <dgm:prSet phldrT="[Κείμενο]" custT="1"/>
      <dgm:spPr>
        <a:solidFill>
          <a:srgbClr val="FFFFCC">
            <a:alpha val="90000"/>
          </a:srgbClr>
        </a:solidFill>
        <a:ln>
          <a:solidFill>
            <a:schemeClr val="bg1">
              <a:alpha val="90000"/>
            </a:schemeClr>
          </a:solidFill>
        </a:ln>
      </dgm:spPr>
      <dgm:t>
        <a:bodyPr/>
        <a:lstStyle/>
        <a:p>
          <a:pPr>
            <a:spcAft>
              <a:spcPts val="1200"/>
            </a:spcAft>
          </a:pPr>
          <a:r>
            <a:rPr lang="el-GR" sz="1800" b="1" dirty="0">
              <a:latin typeface="Times New Roman" panose="02020603050405020304" pitchFamily="18" charset="0"/>
              <a:cs typeface="Times New Roman" panose="02020603050405020304" pitchFamily="18" charset="0"/>
            </a:rPr>
            <a:t>1</a:t>
          </a:r>
          <a:r>
            <a:rPr lang="el-GR" sz="1800" b="1" baseline="30000" dirty="0">
              <a:latin typeface="Times New Roman" panose="02020603050405020304" pitchFamily="18" charset="0"/>
              <a:cs typeface="Times New Roman" panose="02020603050405020304" pitchFamily="18" charset="0"/>
            </a:rPr>
            <a:t>η</a:t>
          </a:r>
          <a:r>
            <a:rPr lang="el-GR" sz="1800" b="1" dirty="0">
              <a:latin typeface="Times New Roman" panose="02020603050405020304" pitchFamily="18" charset="0"/>
              <a:cs typeface="Times New Roman" panose="02020603050405020304" pitchFamily="18" charset="0"/>
            </a:rPr>
            <a:t> Δέσμη</a:t>
          </a:r>
          <a:r>
            <a:rPr lang="el-GR" sz="1800" dirty="0">
              <a:latin typeface="Times New Roman" panose="02020603050405020304" pitchFamily="18" charset="0"/>
              <a:cs typeface="Times New Roman" panose="02020603050405020304" pitchFamily="18" charset="0"/>
            </a:rPr>
            <a:t>: Κείμενο, Προκείμενα, Μετακείμενα</a:t>
          </a:r>
        </a:p>
      </dgm:t>
    </dgm:pt>
    <dgm:pt modelId="{79A3ABC1-E691-4754-996D-A155612FBF2C}" type="parTrans" cxnId="{189AE21A-80F5-4B66-82F3-0B1C21E86095}">
      <dgm:prSet/>
      <dgm:spPr/>
      <dgm:t>
        <a:bodyPr/>
        <a:lstStyle/>
        <a:p>
          <a:endParaRPr lang="el-GR"/>
        </a:p>
      </dgm:t>
    </dgm:pt>
    <dgm:pt modelId="{4C36CB43-80D7-4008-AB1C-53BBC2E84268}" type="sibTrans" cxnId="{189AE21A-80F5-4B66-82F3-0B1C21E86095}">
      <dgm:prSet/>
      <dgm:spPr/>
      <dgm:t>
        <a:bodyPr/>
        <a:lstStyle/>
        <a:p>
          <a:endParaRPr lang="el-GR"/>
        </a:p>
      </dgm:t>
    </dgm:pt>
    <dgm:pt modelId="{3D991A6A-85F6-42D5-9DA5-CEC1780A1AA9}">
      <dgm:prSet phldrT="[Κείμενο]" custT="1"/>
      <dgm:spPr>
        <a:solidFill>
          <a:srgbClr val="FFFFCC">
            <a:alpha val="90000"/>
          </a:srgbClr>
        </a:solidFill>
        <a:ln>
          <a:solidFill>
            <a:schemeClr val="bg1">
              <a:alpha val="90000"/>
            </a:schemeClr>
          </a:solidFill>
        </a:ln>
      </dgm:spPr>
      <dgm:t>
        <a:bodyPr/>
        <a:lstStyle/>
        <a:p>
          <a:pPr>
            <a:spcAft>
              <a:spcPts val="1200"/>
            </a:spcAft>
          </a:pPr>
          <a:r>
            <a:rPr lang="el-GR" sz="1800" b="1" dirty="0">
              <a:latin typeface="Times New Roman" panose="02020603050405020304" pitchFamily="18" charset="0"/>
              <a:cs typeface="Times New Roman" panose="02020603050405020304" pitchFamily="18" charset="0"/>
            </a:rPr>
            <a:t>2</a:t>
          </a:r>
          <a:r>
            <a:rPr lang="el-GR" sz="1800" b="1" baseline="30000" dirty="0">
              <a:latin typeface="Times New Roman" panose="02020603050405020304" pitchFamily="18" charset="0"/>
              <a:cs typeface="Times New Roman" panose="02020603050405020304" pitchFamily="18" charset="0"/>
            </a:rPr>
            <a:t>η</a:t>
          </a:r>
          <a:r>
            <a:rPr lang="el-GR" sz="1800" b="1" dirty="0">
              <a:latin typeface="Times New Roman" panose="02020603050405020304" pitchFamily="18" charset="0"/>
              <a:cs typeface="Times New Roman" panose="02020603050405020304" pitchFamily="18" charset="0"/>
            </a:rPr>
            <a:t> Δέσμη</a:t>
          </a:r>
          <a:r>
            <a:rPr lang="el-GR" sz="1800" dirty="0">
              <a:latin typeface="Times New Roman" panose="02020603050405020304" pitchFamily="18" charset="0"/>
              <a:cs typeface="Times New Roman" panose="02020603050405020304" pitchFamily="18" charset="0"/>
            </a:rPr>
            <a:t>: Διακείμενα, Επικείμενα, Παρακείμενα, Περικείμενα</a:t>
          </a:r>
        </a:p>
      </dgm:t>
    </dgm:pt>
    <dgm:pt modelId="{B579DA08-D3BB-4DAB-9646-1DE3F8A76762}" type="parTrans" cxnId="{46CD826F-9EA0-4117-835B-C37A7BD2B41E}">
      <dgm:prSet/>
      <dgm:spPr/>
      <dgm:t>
        <a:bodyPr/>
        <a:lstStyle/>
        <a:p>
          <a:endParaRPr lang="el-GR"/>
        </a:p>
      </dgm:t>
    </dgm:pt>
    <dgm:pt modelId="{958C7FEC-2AC7-4CE3-8D95-21BD663E0D41}" type="sibTrans" cxnId="{46CD826F-9EA0-4117-835B-C37A7BD2B41E}">
      <dgm:prSet/>
      <dgm:spPr/>
      <dgm:t>
        <a:bodyPr/>
        <a:lstStyle/>
        <a:p>
          <a:endParaRPr lang="el-GR"/>
        </a:p>
      </dgm:t>
    </dgm:pt>
    <dgm:pt modelId="{D70542DA-026D-4658-8A44-215DB40FDB47}">
      <dgm:prSet phldrT="[Κείμενο]" custT="1"/>
      <dgm:spPr>
        <a:solidFill>
          <a:srgbClr val="FFFFCC">
            <a:alpha val="90000"/>
          </a:srgbClr>
        </a:solidFill>
        <a:ln>
          <a:solidFill>
            <a:schemeClr val="bg1">
              <a:alpha val="90000"/>
            </a:schemeClr>
          </a:solidFill>
        </a:ln>
      </dgm:spPr>
      <dgm:t>
        <a:bodyPr/>
        <a:lstStyle/>
        <a:p>
          <a:r>
            <a:rPr lang="el-GR" sz="1800" dirty="0">
              <a:latin typeface="Times New Roman" panose="02020603050405020304" pitchFamily="18" charset="0"/>
              <a:cs typeface="Times New Roman" panose="02020603050405020304" pitchFamily="18" charset="0"/>
            </a:rPr>
            <a:t>Αρχή Συνάφειας</a:t>
          </a:r>
        </a:p>
      </dgm:t>
    </dgm:pt>
    <dgm:pt modelId="{348AB197-3DD9-4381-AC07-56722F98FED8}" type="parTrans" cxnId="{EC16B1D0-CF30-4ECE-A9F2-60B8DB1D854D}">
      <dgm:prSet/>
      <dgm:spPr/>
      <dgm:t>
        <a:bodyPr/>
        <a:lstStyle/>
        <a:p>
          <a:endParaRPr lang="el-GR"/>
        </a:p>
      </dgm:t>
    </dgm:pt>
    <dgm:pt modelId="{B55597C6-8248-4966-AA5F-346CC607BF6E}" type="sibTrans" cxnId="{EC16B1D0-CF30-4ECE-A9F2-60B8DB1D854D}">
      <dgm:prSet/>
      <dgm:spPr/>
      <dgm:t>
        <a:bodyPr/>
        <a:lstStyle/>
        <a:p>
          <a:endParaRPr lang="el-GR"/>
        </a:p>
      </dgm:t>
    </dgm:pt>
    <dgm:pt modelId="{D899689C-74F9-4FEE-9113-3C248F4B5227}">
      <dgm:prSet phldrT="[Κείμενο]" custT="1"/>
      <dgm:spPr>
        <a:solidFill>
          <a:schemeClr val="accent6">
            <a:lumMod val="20000"/>
            <a:lumOff val="80000"/>
          </a:schemeClr>
        </a:solidFill>
        <a:ln>
          <a:solidFill>
            <a:schemeClr val="bg1"/>
          </a:solidFill>
        </a:ln>
      </dgm:spPr>
      <dgm:t>
        <a:bodyPr/>
        <a:lstStyle/>
        <a:p>
          <a:r>
            <a:rPr lang="el-GR" sz="2000" dirty="0">
              <a:solidFill>
                <a:schemeClr val="tx1"/>
              </a:solidFill>
              <a:latin typeface="Times New Roman" panose="02020603050405020304" pitchFamily="18" charset="0"/>
              <a:cs typeface="Times New Roman" panose="02020603050405020304" pitchFamily="18" charset="0"/>
            </a:rPr>
            <a:t>Αρχές Πολυμεσικής Μάθησης </a:t>
          </a:r>
          <a:r>
            <a:rPr lang="en-US" sz="2000" dirty="0">
              <a:solidFill>
                <a:schemeClr val="tx1"/>
              </a:solidFill>
              <a:latin typeface="Times New Roman" panose="02020603050405020304" pitchFamily="18" charset="0"/>
              <a:cs typeface="Times New Roman" panose="02020603050405020304" pitchFamily="18" charset="0"/>
            </a:rPr>
            <a:t>Mayer</a:t>
          </a:r>
          <a:endParaRPr lang="el-GR" sz="2000" dirty="0">
            <a:solidFill>
              <a:schemeClr val="tx1"/>
            </a:solidFill>
            <a:latin typeface="Times New Roman" panose="02020603050405020304" pitchFamily="18" charset="0"/>
            <a:cs typeface="Times New Roman" panose="02020603050405020304" pitchFamily="18" charset="0"/>
          </a:endParaRPr>
        </a:p>
      </dgm:t>
    </dgm:pt>
    <dgm:pt modelId="{178101EB-650A-43BB-A6C3-2422B4657A26}" type="sibTrans" cxnId="{382A3787-7CB0-4A51-9A59-DC586BB311D4}">
      <dgm:prSet/>
      <dgm:spPr/>
      <dgm:t>
        <a:bodyPr/>
        <a:lstStyle/>
        <a:p>
          <a:endParaRPr lang="el-GR"/>
        </a:p>
      </dgm:t>
    </dgm:pt>
    <dgm:pt modelId="{2428EACB-C42B-47C1-866A-0B6622222E86}" type="parTrans" cxnId="{382A3787-7CB0-4A51-9A59-DC586BB311D4}">
      <dgm:prSet/>
      <dgm:spPr/>
      <dgm:t>
        <a:bodyPr/>
        <a:lstStyle/>
        <a:p>
          <a:endParaRPr lang="el-GR"/>
        </a:p>
      </dgm:t>
    </dgm:pt>
    <dgm:pt modelId="{D8D9470B-DA54-4698-BA40-F7DFDD82C26A}">
      <dgm:prSet phldrT="[Κείμενο]" custT="1"/>
      <dgm:spPr>
        <a:solidFill>
          <a:srgbClr val="FFFFCC">
            <a:alpha val="90000"/>
          </a:srgbClr>
        </a:solidFill>
        <a:ln>
          <a:solidFill>
            <a:schemeClr val="bg1">
              <a:alpha val="90000"/>
            </a:schemeClr>
          </a:solidFill>
        </a:ln>
      </dgm:spPr>
      <dgm:t>
        <a:bodyPr/>
        <a:lstStyle/>
        <a:p>
          <a:pPr>
            <a:spcAft>
              <a:spcPct val="15000"/>
            </a:spcAft>
          </a:pPr>
          <a:r>
            <a:rPr lang="el-GR" sz="1800" b="1" dirty="0">
              <a:latin typeface="Times New Roman" panose="02020603050405020304" pitchFamily="18" charset="0"/>
              <a:cs typeface="Times New Roman" panose="02020603050405020304" pitchFamily="18" charset="0"/>
            </a:rPr>
            <a:t>3</a:t>
          </a:r>
          <a:r>
            <a:rPr lang="el-GR" sz="1800" b="1" baseline="30000" dirty="0">
              <a:latin typeface="Times New Roman" panose="02020603050405020304" pitchFamily="18" charset="0"/>
              <a:cs typeface="Times New Roman" panose="02020603050405020304" pitchFamily="18" charset="0"/>
            </a:rPr>
            <a:t>η</a:t>
          </a:r>
          <a:r>
            <a:rPr lang="el-GR" sz="1800" b="1" dirty="0">
              <a:latin typeface="Times New Roman" panose="02020603050405020304" pitchFamily="18" charset="0"/>
              <a:cs typeface="Times New Roman" panose="02020603050405020304" pitchFamily="18" charset="0"/>
            </a:rPr>
            <a:t> Δέσμη</a:t>
          </a:r>
          <a:r>
            <a:rPr lang="el-GR" sz="1800" dirty="0">
              <a:latin typeface="Times New Roman" panose="02020603050405020304" pitchFamily="18" charset="0"/>
              <a:cs typeface="Times New Roman" panose="02020603050405020304" pitchFamily="18" charset="0"/>
            </a:rPr>
            <a:t>: Πολυκείμενα, Πολυαντικείμενα</a:t>
          </a:r>
        </a:p>
      </dgm:t>
    </dgm:pt>
    <dgm:pt modelId="{B52A447A-A768-4D94-831C-60D1CC7FDFE9}" type="parTrans" cxnId="{E3EB2A23-F2CC-42E6-8940-B81171204D02}">
      <dgm:prSet/>
      <dgm:spPr/>
      <dgm:t>
        <a:bodyPr/>
        <a:lstStyle/>
        <a:p>
          <a:endParaRPr lang="el-GR"/>
        </a:p>
      </dgm:t>
    </dgm:pt>
    <dgm:pt modelId="{B97D2905-7ACC-49FA-B1F8-C73E1C7E9116}" type="sibTrans" cxnId="{E3EB2A23-F2CC-42E6-8940-B81171204D02}">
      <dgm:prSet/>
      <dgm:spPr/>
      <dgm:t>
        <a:bodyPr/>
        <a:lstStyle/>
        <a:p>
          <a:endParaRPr lang="el-GR"/>
        </a:p>
      </dgm:t>
    </dgm:pt>
    <dgm:pt modelId="{CAB62EC7-50C9-436C-82A2-1973AF2B4969}">
      <dgm:prSet custT="1"/>
      <dgm:spPr>
        <a:solidFill>
          <a:srgbClr val="FFFFCC">
            <a:alpha val="90000"/>
          </a:srgbClr>
        </a:solidFill>
        <a:ln>
          <a:solidFill>
            <a:schemeClr val="bg1">
              <a:alpha val="90000"/>
            </a:schemeClr>
          </a:solidFill>
        </a:ln>
      </dgm:spPr>
      <dgm:t>
        <a:bodyPr/>
        <a:lstStyle/>
        <a:p>
          <a:r>
            <a:rPr lang="el-GR" sz="1800" dirty="0">
              <a:latin typeface="Times New Roman" panose="02020603050405020304" pitchFamily="18" charset="0"/>
              <a:cs typeface="Times New Roman" panose="02020603050405020304" pitchFamily="18" charset="0"/>
            </a:rPr>
            <a:t>Αρχή Σηματοδότησης</a:t>
          </a:r>
        </a:p>
      </dgm:t>
    </dgm:pt>
    <dgm:pt modelId="{695118A6-A949-44A5-B55B-29C7A352314C}" type="parTrans" cxnId="{2ADB7646-A492-4CF0-93A6-64838BB9D4E2}">
      <dgm:prSet/>
      <dgm:spPr/>
      <dgm:t>
        <a:bodyPr/>
        <a:lstStyle/>
        <a:p>
          <a:endParaRPr lang="el-GR"/>
        </a:p>
      </dgm:t>
    </dgm:pt>
    <dgm:pt modelId="{77333FE8-005E-41EE-B268-705B6E730DA9}" type="sibTrans" cxnId="{2ADB7646-A492-4CF0-93A6-64838BB9D4E2}">
      <dgm:prSet/>
      <dgm:spPr/>
      <dgm:t>
        <a:bodyPr/>
        <a:lstStyle/>
        <a:p>
          <a:endParaRPr lang="el-GR"/>
        </a:p>
      </dgm:t>
    </dgm:pt>
    <dgm:pt modelId="{90CEC8E9-81E5-4016-9F77-0568BB0D16D6}">
      <dgm:prSet custT="1"/>
      <dgm:spPr>
        <a:solidFill>
          <a:srgbClr val="FFFFCC">
            <a:alpha val="90000"/>
          </a:srgbClr>
        </a:solidFill>
        <a:ln>
          <a:solidFill>
            <a:schemeClr val="bg1">
              <a:alpha val="90000"/>
            </a:schemeClr>
          </a:solidFill>
        </a:ln>
      </dgm:spPr>
      <dgm:t>
        <a:bodyPr/>
        <a:lstStyle/>
        <a:p>
          <a:r>
            <a:rPr lang="el-GR" sz="1800" dirty="0">
              <a:latin typeface="Times New Roman" panose="02020603050405020304" pitchFamily="18" charset="0"/>
              <a:cs typeface="Times New Roman" panose="02020603050405020304" pitchFamily="18" charset="0"/>
            </a:rPr>
            <a:t>Αρχή Πλεονασμού</a:t>
          </a:r>
        </a:p>
      </dgm:t>
    </dgm:pt>
    <dgm:pt modelId="{395A8183-3F2A-41CE-A880-4B5D458BA01F}" type="parTrans" cxnId="{CD40EBB0-AE9A-4B87-91E6-976AF0321300}">
      <dgm:prSet/>
      <dgm:spPr/>
      <dgm:t>
        <a:bodyPr/>
        <a:lstStyle/>
        <a:p>
          <a:endParaRPr lang="el-GR"/>
        </a:p>
      </dgm:t>
    </dgm:pt>
    <dgm:pt modelId="{BFB954D7-CDCD-4BE0-879E-F0230525A18E}" type="sibTrans" cxnId="{CD40EBB0-AE9A-4B87-91E6-976AF0321300}">
      <dgm:prSet/>
      <dgm:spPr/>
      <dgm:t>
        <a:bodyPr/>
        <a:lstStyle/>
        <a:p>
          <a:endParaRPr lang="el-GR"/>
        </a:p>
      </dgm:t>
    </dgm:pt>
    <dgm:pt modelId="{7FBD158D-CABB-4B5C-A140-119727FEFBBD}">
      <dgm:prSet custT="1"/>
      <dgm:spPr>
        <a:solidFill>
          <a:srgbClr val="FFFFCC">
            <a:alpha val="90000"/>
          </a:srgbClr>
        </a:solidFill>
        <a:ln>
          <a:solidFill>
            <a:schemeClr val="bg1">
              <a:alpha val="90000"/>
            </a:schemeClr>
          </a:solidFill>
        </a:ln>
      </dgm:spPr>
      <dgm:t>
        <a:bodyPr/>
        <a:lstStyle/>
        <a:p>
          <a:r>
            <a:rPr lang="el-GR" sz="1800" dirty="0">
              <a:latin typeface="Times New Roman" panose="02020603050405020304" pitchFamily="18" charset="0"/>
              <a:cs typeface="Times New Roman" panose="02020603050405020304" pitchFamily="18" charset="0"/>
            </a:rPr>
            <a:t>Αρχή Γειτνίασης</a:t>
          </a:r>
        </a:p>
      </dgm:t>
    </dgm:pt>
    <dgm:pt modelId="{332D45C5-FC51-4ACB-A025-73B85728641F}" type="parTrans" cxnId="{BC9CF5F9-553A-446C-9A92-B0A53FECD97C}">
      <dgm:prSet/>
      <dgm:spPr/>
      <dgm:t>
        <a:bodyPr/>
        <a:lstStyle/>
        <a:p>
          <a:endParaRPr lang="el-GR"/>
        </a:p>
      </dgm:t>
    </dgm:pt>
    <dgm:pt modelId="{937D45A2-A407-40A6-8966-285A353FF748}" type="sibTrans" cxnId="{BC9CF5F9-553A-446C-9A92-B0A53FECD97C}">
      <dgm:prSet/>
      <dgm:spPr/>
      <dgm:t>
        <a:bodyPr/>
        <a:lstStyle/>
        <a:p>
          <a:endParaRPr lang="el-GR"/>
        </a:p>
      </dgm:t>
    </dgm:pt>
    <dgm:pt modelId="{992FBFFF-E47C-4279-AC0F-47E55816FFB8}">
      <dgm:prSet custT="1"/>
      <dgm:spPr>
        <a:solidFill>
          <a:srgbClr val="FFFFCC">
            <a:alpha val="90000"/>
          </a:srgbClr>
        </a:solidFill>
        <a:ln>
          <a:solidFill>
            <a:schemeClr val="bg1">
              <a:alpha val="90000"/>
            </a:schemeClr>
          </a:solidFill>
        </a:ln>
      </dgm:spPr>
      <dgm:t>
        <a:bodyPr/>
        <a:lstStyle/>
        <a:p>
          <a:r>
            <a:rPr lang="el-GR" sz="1800" dirty="0">
              <a:latin typeface="Times New Roman" panose="02020603050405020304" pitchFamily="18" charset="0"/>
              <a:cs typeface="Times New Roman" panose="02020603050405020304" pitchFamily="18" charset="0"/>
            </a:rPr>
            <a:t>Αρχή Συγχρονισμού </a:t>
          </a:r>
        </a:p>
      </dgm:t>
    </dgm:pt>
    <dgm:pt modelId="{9D295106-4978-47DA-BB5F-EDECC03ACA50}" type="parTrans" cxnId="{E3F874FF-E212-49C2-A6A9-DB35609CFFDC}">
      <dgm:prSet/>
      <dgm:spPr/>
      <dgm:t>
        <a:bodyPr/>
        <a:lstStyle/>
        <a:p>
          <a:endParaRPr lang="el-GR"/>
        </a:p>
      </dgm:t>
    </dgm:pt>
    <dgm:pt modelId="{5347A476-818F-43EB-8AF6-86A300728D6F}" type="sibTrans" cxnId="{E3F874FF-E212-49C2-A6A9-DB35609CFFDC}">
      <dgm:prSet/>
      <dgm:spPr/>
      <dgm:t>
        <a:bodyPr/>
        <a:lstStyle/>
        <a:p>
          <a:endParaRPr lang="el-GR"/>
        </a:p>
      </dgm:t>
    </dgm:pt>
    <dgm:pt modelId="{6B483F96-F0FA-4868-B29D-7BE525A15748}">
      <dgm:prSet custT="1"/>
      <dgm:spPr>
        <a:solidFill>
          <a:srgbClr val="FFFFCC">
            <a:alpha val="90000"/>
          </a:srgbClr>
        </a:solidFill>
        <a:ln>
          <a:solidFill>
            <a:schemeClr val="bg1">
              <a:alpha val="90000"/>
            </a:schemeClr>
          </a:solidFill>
        </a:ln>
      </dgm:spPr>
      <dgm:t>
        <a:bodyPr/>
        <a:lstStyle/>
        <a:p>
          <a:r>
            <a:rPr lang="el-GR" sz="1800" dirty="0">
              <a:latin typeface="Times New Roman" panose="02020603050405020304" pitchFamily="18" charset="0"/>
              <a:cs typeface="Times New Roman" panose="02020603050405020304" pitchFamily="18" charset="0"/>
            </a:rPr>
            <a:t>Αρχή Τμηματοποίησης</a:t>
          </a:r>
        </a:p>
      </dgm:t>
    </dgm:pt>
    <dgm:pt modelId="{AB090FFA-292E-4CD8-90AB-D5D6872F485E}" type="parTrans" cxnId="{C55BA013-58F6-4F3B-90CF-75048A36356B}">
      <dgm:prSet/>
      <dgm:spPr/>
      <dgm:t>
        <a:bodyPr/>
        <a:lstStyle/>
        <a:p>
          <a:endParaRPr lang="el-GR"/>
        </a:p>
      </dgm:t>
    </dgm:pt>
    <dgm:pt modelId="{869B3038-B402-45B4-BBEF-C58A20DDAE14}" type="sibTrans" cxnId="{C55BA013-58F6-4F3B-90CF-75048A36356B}">
      <dgm:prSet/>
      <dgm:spPr/>
      <dgm:t>
        <a:bodyPr/>
        <a:lstStyle/>
        <a:p>
          <a:endParaRPr lang="el-GR"/>
        </a:p>
      </dgm:t>
    </dgm:pt>
    <dgm:pt modelId="{374836D3-C82F-4653-8461-7C43EEC3DCBD}">
      <dgm:prSet custT="1"/>
      <dgm:spPr>
        <a:solidFill>
          <a:srgbClr val="FFFFCC">
            <a:alpha val="90000"/>
          </a:srgbClr>
        </a:solidFill>
        <a:ln>
          <a:solidFill>
            <a:schemeClr val="bg1">
              <a:alpha val="90000"/>
            </a:schemeClr>
          </a:solidFill>
        </a:ln>
      </dgm:spPr>
      <dgm:t>
        <a:bodyPr/>
        <a:lstStyle/>
        <a:p>
          <a:r>
            <a:rPr lang="el-GR" sz="1800" dirty="0">
              <a:latin typeface="Times New Roman" panose="02020603050405020304" pitchFamily="18" charset="0"/>
              <a:cs typeface="Times New Roman" panose="02020603050405020304" pitchFamily="18" charset="0"/>
            </a:rPr>
            <a:t>Αρχή Προπαίδευσης</a:t>
          </a:r>
        </a:p>
      </dgm:t>
    </dgm:pt>
    <dgm:pt modelId="{DA7548C7-9DA2-4EAD-A453-042398536751}" type="parTrans" cxnId="{058E1AF8-B72E-416D-90D3-78C6FA732396}">
      <dgm:prSet/>
      <dgm:spPr/>
      <dgm:t>
        <a:bodyPr/>
        <a:lstStyle/>
        <a:p>
          <a:endParaRPr lang="el-GR"/>
        </a:p>
      </dgm:t>
    </dgm:pt>
    <dgm:pt modelId="{ECF15A24-10A0-4613-AAEA-FA1F769D98AF}" type="sibTrans" cxnId="{058E1AF8-B72E-416D-90D3-78C6FA732396}">
      <dgm:prSet/>
      <dgm:spPr/>
      <dgm:t>
        <a:bodyPr/>
        <a:lstStyle/>
        <a:p>
          <a:endParaRPr lang="el-GR"/>
        </a:p>
      </dgm:t>
    </dgm:pt>
    <dgm:pt modelId="{44CAFCC8-89B2-440C-A1D9-3E0D736B0226}">
      <dgm:prSet custT="1"/>
      <dgm:spPr>
        <a:solidFill>
          <a:srgbClr val="FFFFCC">
            <a:alpha val="90000"/>
          </a:srgbClr>
        </a:solidFill>
        <a:ln>
          <a:solidFill>
            <a:schemeClr val="bg1">
              <a:alpha val="90000"/>
            </a:schemeClr>
          </a:solidFill>
        </a:ln>
      </dgm:spPr>
      <dgm:t>
        <a:bodyPr/>
        <a:lstStyle/>
        <a:p>
          <a:r>
            <a:rPr lang="el-GR" sz="1800" dirty="0">
              <a:latin typeface="Times New Roman" panose="02020603050405020304" pitchFamily="18" charset="0"/>
              <a:cs typeface="Times New Roman" panose="02020603050405020304" pitchFamily="18" charset="0"/>
            </a:rPr>
            <a:t>Αρχή Τροπικότητας</a:t>
          </a:r>
        </a:p>
      </dgm:t>
    </dgm:pt>
    <dgm:pt modelId="{CA964EA9-D255-45BF-9315-0D20C76A3A0A}" type="parTrans" cxnId="{50DC8C11-B564-42B6-9F74-9C4B04906F23}">
      <dgm:prSet/>
      <dgm:spPr/>
      <dgm:t>
        <a:bodyPr/>
        <a:lstStyle/>
        <a:p>
          <a:endParaRPr lang="el-GR"/>
        </a:p>
      </dgm:t>
    </dgm:pt>
    <dgm:pt modelId="{30017265-A5B5-4A05-8057-8F65AFA32EC5}" type="sibTrans" cxnId="{50DC8C11-B564-42B6-9F74-9C4B04906F23}">
      <dgm:prSet/>
      <dgm:spPr/>
      <dgm:t>
        <a:bodyPr/>
        <a:lstStyle/>
        <a:p>
          <a:endParaRPr lang="el-GR"/>
        </a:p>
      </dgm:t>
    </dgm:pt>
    <dgm:pt modelId="{4F615675-BDDE-407F-A3FF-8242CAA8148C}">
      <dgm:prSet custT="1"/>
      <dgm:spPr>
        <a:solidFill>
          <a:srgbClr val="FFFFCC">
            <a:alpha val="90000"/>
          </a:srgbClr>
        </a:solidFill>
        <a:ln>
          <a:solidFill>
            <a:schemeClr val="bg1">
              <a:alpha val="90000"/>
            </a:schemeClr>
          </a:solidFill>
        </a:ln>
      </dgm:spPr>
      <dgm:t>
        <a:bodyPr/>
        <a:lstStyle/>
        <a:p>
          <a:r>
            <a:rPr lang="el-GR" sz="1800" dirty="0">
              <a:latin typeface="Times New Roman" panose="02020603050405020304" pitchFamily="18" charset="0"/>
              <a:cs typeface="Times New Roman" panose="02020603050405020304" pitchFamily="18" charset="0"/>
            </a:rPr>
            <a:t>Αρχή Πολυμέσων</a:t>
          </a:r>
        </a:p>
      </dgm:t>
    </dgm:pt>
    <dgm:pt modelId="{EC20D619-F300-47DA-874B-D768F4480894}" type="parTrans" cxnId="{4848B21F-2A0A-4AA1-84D3-045A531351B7}">
      <dgm:prSet/>
      <dgm:spPr/>
      <dgm:t>
        <a:bodyPr/>
        <a:lstStyle/>
        <a:p>
          <a:endParaRPr lang="el-GR"/>
        </a:p>
      </dgm:t>
    </dgm:pt>
    <dgm:pt modelId="{C12E1CAD-1782-41F4-8DC2-D6C7B3DDFDE0}" type="sibTrans" cxnId="{4848B21F-2A0A-4AA1-84D3-045A531351B7}">
      <dgm:prSet/>
      <dgm:spPr/>
      <dgm:t>
        <a:bodyPr/>
        <a:lstStyle/>
        <a:p>
          <a:endParaRPr lang="el-GR"/>
        </a:p>
      </dgm:t>
    </dgm:pt>
    <dgm:pt modelId="{509B7632-4551-4DDE-871F-11A34C4607F0}">
      <dgm:prSet custT="1"/>
      <dgm:spPr>
        <a:solidFill>
          <a:srgbClr val="FFFFCC">
            <a:alpha val="90000"/>
          </a:srgbClr>
        </a:solidFill>
        <a:ln>
          <a:solidFill>
            <a:schemeClr val="bg1">
              <a:alpha val="90000"/>
            </a:schemeClr>
          </a:solidFill>
        </a:ln>
      </dgm:spPr>
      <dgm:t>
        <a:bodyPr/>
        <a:lstStyle/>
        <a:p>
          <a:r>
            <a:rPr lang="el-GR" sz="1800" dirty="0">
              <a:latin typeface="Times New Roman" panose="02020603050405020304" pitchFamily="18" charset="0"/>
              <a:cs typeface="Times New Roman" panose="02020603050405020304" pitchFamily="18" charset="0"/>
            </a:rPr>
            <a:t>Αρχή Προσωποποίησης</a:t>
          </a:r>
        </a:p>
      </dgm:t>
    </dgm:pt>
    <dgm:pt modelId="{CDBEDB97-ABD2-47EE-AC0D-093326301D53}" type="parTrans" cxnId="{A29B1892-6645-444C-8BDF-EEE09C04E16D}">
      <dgm:prSet/>
      <dgm:spPr/>
      <dgm:t>
        <a:bodyPr/>
        <a:lstStyle/>
        <a:p>
          <a:endParaRPr lang="el-GR"/>
        </a:p>
      </dgm:t>
    </dgm:pt>
    <dgm:pt modelId="{2A049A7B-D4C4-4850-B245-CFF91FFFCF00}" type="sibTrans" cxnId="{A29B1892-6645-444C-8BDF-EEE09C04E16D}">
      <dgm:prSet/>
      <dgm:spPr/>
      <dgm:t>
        <a:bodyPr/>
        <a:lstStyle/>
        <a:p>
          <a:endParaRPr lang="el-GR"/>
        </a:p>
      </dgm:t>
    </dgm:pt>
    <dgm:pt modelId="{CD052048-F231-4035-935F-0B789B2EE61C}">
      <dgm:prSet custT="1"/>
      <dgm:spPr>
        <a:solidFill>
          <a:srgbClr val="FFFFCC">
            <a:alpha val="90000"/>
          </a:srgbClr>
        </a:solidFill>
        <a:ln>
          <a:solidFill>
            <a:schemeClr val="bg1">
              <a:alpha val="90000"/>
            </a:schemeClr>
          </a:solidFill>
        </a:ln>
      </dgm:spPr>
      <dgm:t>
        <a:bodyPr/>
        <a:lstStyle/>
        <a:p>
          <a:r>
            <a:rPr lang="el-GR" sz="1800" dirty="0">
              <a:latin typeface="Times New Roman" panose="02020603050405020304" pitchFamily="18" charset="0"/>
              <a:cs typeface="Times New Roman" panose="02020603050405020304" pitchFamily="18" charset="0"/>
            </a:rPr>
            <a:t>Αρχή Φωνής</a:t>
          </a:r>
        </a:p>
      </dgm:t>
    </dgm:pt>
    <dgm:pt modelId="{EF21A32B-E52B-4F7B-BCC0-4C3CE2B5D97F}" type="parTrans" cxnId="{BD1D7415-A68A-4719-AE81-3BD97DEF3CCD}">
      <dgm:prSet/>
      <dgm:spPr/>
      <dgm:t>
        <a:bodyPr/>
        <a:lstStyle/>
        <a:p>
          <a:endParaRPr lang="el-GR"/>
        </a:p>
      </dgm:t>
    </dgm:pt>
    <dgm:pt modelId="{A562C3E8-A32C-47CA-B152-D5EB20DECD6C}" type="sibTrans" cxnId="{BD1D7415-A68A-4719-AE81-3BD97DEF3CCD}">
      <dgm:prSet/>
      <dgm:spPr/>
      <dgm:t>
        <a:bodyPr/>
        <a:lstStyle/>
        <a:p>
          <a:endParaRPr lang="el-GR"/>
        </a:p>
      </dgm:t>
    </dgm:pt>
    <dgm:pt modelId="{C5B78A05-5DE6-4B4B-9D87-46E95F2922B4}">
      <dgm:prSet custT="1"/>
      <dgm:spPr>
        <a:solidFill>
          <a:srgbClr val="FFFFCC">
            <a:alpha val="90000"/>
          </a:srgbClr>
        </a:solidFill>
        <a:ln>
          <a:solidFill>
            <a:schemeClr val="bg1">
              <a:alpha val="90000"/>
            </a:schemeClr>
          </a:solidFill>
        </a:ln>
      </dgm:spPr>
      <dgm:t>
        <a:bodyPr/>
        <a:lstStyle/>
        <a:p>
          <a:r>
            <a:rPr lang="el-GR" sz="1800" dirty="0">
              <a:latin typeface="Times New Roman" panose="02020603050405020304" pitchFamily="18" charset="0"/>
              <a:cs typeface="Times New Roman" panose="02020603050405020304" pitchFamily="18" charset="0"/>
            </a:rPr>
            <a:t>Αρχή Εικόνας</a:t>
          </a:r>
        </a:p>
      </dgm:t>
    </dgm:pt>
    <dgm:pt modelId="{E4A6BE8D-66A6-4E21-8905-A78208AF83E9}" type="parTrans" cxnId="{ACC621EE-95E3-4320-BA1E-75F0ADCCAA4A}">
      <dgm:prSet/>
      <dgm:spPr/>
      <dgm:t>
        <a:bodyPr/>
        <a:lstStyle/>
        <a:p>
          <a:endParaRPr lang="el-GR"/>
        </a:p>
      </dgm:t>
    </dgm:pt>
    <dgm:pt modelId="{6A502FC1-58AC-48BE-AE49-427A0A1363A5}" type="sibTrans" cxnId="{ACC621EE-95E3-4320-BA1E-75F0ADCCAA4A}">
      <dgm:prSet/>
      <dgm:spPr/>
      <dgm:t>
        <a:bodyPr/>
        <a:lstStyle/>
        <a:p>
          <a:endParaRPr lang="el-GR"/>
        </a:p>
      </dgm:t>
    </dgm:pt>
    <dgm:pt modelId="{0DE55E86-F745-4E44-8356-279EFCB8A5CB}" type="pres">
      <dgm:prSet presAssocID="{215389CB-2898-4FA6-8A77-2E7E73C6E6BC}" presName="Name0" presStyleCnt="0">
        <dgm:presLayoutVars>
          <dgm:dir/>
          <dgm:animLvl val="lvl"/>
          <dgm:resizeHandles val="exact"/>
        </dgm:presLayoutVars>
      </dgm:prSet>
      <dgm:spPr/>
    </dgm:pt>
    <dgm:pt modelId="{9B39D8F8-B8E8-4670-9AD7-E6FE94119D19}" type="pres">
      <dgm:prSet presAssocID="{47D6D348-A2BA-46C9-946F-08A3C19A4BE8}" presName="composite" presStyleCnt="0"/>
      <dgm:spPr/>
    </dgm:pt>
    <dgm:pt modelId="{C4FD5A85-2A72-46A1-B4BD-A447DDC2C6CC}" type="pres">
      <dgm:prSet presAssocID="{47D6D348-A2BA-46C9-946F-08A3C19A4BE8}" presName="parTx" presStyleLbl="alignNode1" presStyleIdx="0" presStyleCnt="2" custLinFactNeighborX="-210" custLinFactNeighborY="670">
        <dgm:presLayoutVars>
          <dgm:chMax val="0"/>
          <dgm:chPref val="0"/>
          <dgm:bulletEnabled val="1"/>
        </dgm:presLayoutVars>
      </dgm:prSet>
      <dgm:spPr/>
    </dgm:pt>
    <dgm:pt modelId="{6D003A66-72F4-43B1-BE66-3812F79DCD15}" type="pres">
      <dgm:prSet presAssocID="{47D6D348-A2BA-46C9-946F-08A3C19A4BE8}" presName="desTx" presStyleLbl="alignAccFollowNode1" presStyleIdx="0" presStyleCnt="2" custScaleY="100056" custLinFactNeighborX="-1" custLinFactNeighborY="-252">
        <dgm:presLayoutVars>
          <dgm:bulletEnabled val="1"/>
        </dgm:presLayoutVars>
      </dgm:prSet>
      <dgm:spPr/>
    </dgm:pt>
    <dgm:pt modelId="{76FEEE72-147A-406D-9F1D-B9FE0411EF32}" type="pres">
      <dgm:prSet presAssocID="{621A64B0-9B53-4E3C-8047-D82F780B8DC0}" presName="space" presStyleCnt="0"/>
      <dgm:spPr/>
    </dgm:pt>
    <dgm:pt modelId="{32666A27-B7D3-4CBD-97BE-4626D329B8CC}" type="pres">
      <dgm:prSet presAssocID="{D899689C-74F9-4FEE-9113-3C248F4B5227}" presName="composite" presStyleCnt="0"/>
      <dgm:spPr/>
    </dgm:pt>
    <dgm:pt modelId="{89BCE989-BCAC-477D-85AE-97D81A7B7F4E}" type="pres">
      <dgm:prSet presAssocID="{D899689C-74F9-4FEE-9113-3C248F4B5227}" presName="parTx" presStyleLbl="alignNode1" presStyleIdx="1" presStyleCnt="2" custLinFactNeighborX="1056" custLinFactNeighborY="1800">
        <dgm:presLayoutVars>
          <dgm:chMax val="0"/>
          <dgm:chPref val="0"/>
          <dgm:bulletEnabled val="1"/>
        </dgm:presLayoutVars>
      </dgm:prSet>
      <dgm:spPr/>
    </dgm:pt>
    <dgm:pt modelId="{685596B4-F06B-4032-B27C-83BD9713202A}" type="pres">
      <dgm:prSet presAssocID="{D899689C-74F9-4FEE-9113-3C248F4B5227}" presName="desTx" presStyleLbl="alignAccFollowNode1" presStyleIdx="1" presStyleCnt="2" custLinFactNeighborX="1" custLinFactNeighborY="-294">
        <dgm:presLayoutVars>
          <dgm:bulletEnabled val="1"/>
        </dgm:presLayoutVars>
      </dgm:prSet>
      <dgm:spPr/>
    </dgm:pt>
  </dgm:ptLst>
  <dgm:cxnLst>
    <dgm:cxn modelId="{50DC8C11-B564-42B6-9F74-9C4B04906F23}" srcId="{D899689C-74F9-4FEE-9113-3C248F4B5227}" destId="{44CAFCC8-89B2-440C-A1D9-3E0D736B0226}" srcOrd="7" destOrd="0" parTransId="{CA964EA9-D255-45BF-9315-0D20C76A3A0A}" sibTransId="{30017265-A5B5-4A05-8057-8F65AFA32EC5}"/>
    <dgm:cxn modelId="{AD358612-95C3-40EF-9A8A-8AF6EAFB4D5C}" type="presOf" srcId="{47D6D348-A2BA-46C9-946F-08A3C19A4BE8}" destId="{C4FD5A85-2A72-46A1-B4BD-A447DDC2C6CC}" srcOrd="0" destOrd="0" presId="urn:microsoft.com/office/officeart/2005/8/layout/hList1"/>
    <dgm:cxn modelId="{C55BA013-58F6-4F3B-90CF-75048A36356B}" srcId="{D899689C-74F9-4FEE-9113-3C248F4B5227}" destId="{6B483F96-F0FA-4868-B29D-7BE525A15748}" srcOrd="5" destOrd="0" parTransId="{AB090FFA-292E-4CD8-90AB-D5D6872F485E}" sibTransId="{869B3038-B402-45B4-BBEF-C58A20DDAE14}"/>
    <dgm:cxn modelId="{BD1D7415-A68A-4719-AE81-3BD97DEF3CCD}" srcId="{D899689C-74F9-4FEE-9113-3C248F4B5227}" destId="{CD052048-F231-4035-935F-0B789B2EE61C}" srcOrd="10" destOrd="0" parTransId="{EF21A32B-E52B-4F7B-BCC0-4C3CE2B5D97F}" sibTransId="{A562C3E8-A32C-47CA-B152-D5EB20DECD6C}"/>
    <dgm:cxn modelId="{189AE21A-80F5-4B66-82F3-0B1C21E86095}" srcId="{47D6D348-A2BA-46C9-946F-08A3C19A4BE8}" destId="{48A3F337-CC36-4537-B315-21EFC6AA7E85}" srcOrd="0" destOrd="0" parTransId="{79A3ABC1-E691-4754-996D-A155612FBF2C}" sibTransId="{4C36CB43-80D7-4008-AB1C-53BBC2E84268}"/>
    <dgm:cxn modelId="{19EE211D-9534-40BE-8DEF-D75B6065A3F9}" type="presOf" srcId="{CD052048-F231-4035-935F-0B789B2EE61C}" destId="{685596B4-F06B-4032-B27C-83BD9713202A}" srcOrd="0" destOrd="10" presId="urn:microsoft.com/office/officeart/2005/8/layout/hList1"/>
    <dgm:cxn modelId="{4848B21F-2A0A-4AA1-84D3-045A531351B7}" srcId="{D899689C-74F9-4FEE-9113-3C248F4B5227}" destId="{4F615675-BDDE-407F-A3FF-8242CAA8148C}" srcOrd="8" destOrd="0" parTransId="{EC20D619-F300-47DA-874B-D768F4480894}" sibTransId="{C12E1CAD-1782-41F4-8DC2-D6C7B3DDFDE0}"/>
    <dgm:cxn modelId="{E3EB2A23-F2CC-42E6-8940-B81171204D02}" srcId="{47D6D348-A2BA-46C9-946F-08A3C19A4BE8}" destId="{D8D9470B-DA54-4698-BA40-F7DFDD82C26A}" srcOrd="2" destOrd="0" parTransId="{B52A447A-A768-4D94-831C-60D1CC7FDFE9}" sibTransId="{B97D2905-7ACC-49FA-B1F8-C73E1C7E9116}"/>
    <dgm:cxn modelId="{DCF36236-EDC9-4AA3-B163-6753A2B691B8}" type="presOf" srcId="{48A3F337-CC36-4537-B315-21EFC6AA7E85}" destId="{6D003A66-72F4-43B1-BE66-3812F79DCD15}" srcOrd="0" destOrd="0" presId="urn:microsoft.com/office/officeart/2005/8/layout/hList1"/>
    <dgm:cxn modelId="{B2019E3F-75D6-447B-BE41-EBA34CDBF204}" type="presOf" srcId="{6B483F96-F0FA-4868-B29D-7BE525A15748}" destId="{685596B4-F06B-4032-B27C-83BD9713202A}" srcOrd="0" destOrd="5" presId="urn:microsoft.com/office/officeart/2005/8/layout/hList1"/>
    <dgm:cxn modelId="{BECC805F-3A54-4682-A3B4-07D6EF2EF936}" type="presOf" srcId="{7FBD158D-CABB-4B5C-A140-119727FEFBBD}" destId="{685596B4-F06B-4032-B27C-83BD9713202A}" srcOrd="0" destOrd="3" presId="urn:microsoft.com/office/officeart/2005/8/layout/hList1"/>
    <dgm:cxn modelId="{FF1ABC45-934A-49EF-AFA1-8F262E307B44}" type="presOf" srcId="{374836D3-C82F-4653-8461-7C43EEC3DCBD}" destId="{685596B4-F06B-4032-B27C-83BD9713202A}" srcOrd="0" destOrd="6" presId="urn:microsoft.com/office/officeart/2005/8/layout/hList1"/>
    <dgm:cxn modelId="{2ADB7646-A492-4CF0-93A6-64838BB9D4E2}" srcId="{D899689C-74F9-4FEE-9113-3C248F4B5227}" destId="{CAB62EC7-50C9-436C-82A2-1973AF2B4969}" srcOrd="1" destOrd="0" parTransId="{695118A6-A949-44A5-B55B-29C7A352314C}" sibTransId="{77333FE8-005E-41EE-B268-705B6E730DA9}"/>
    <dgm:cxn modelId="{DE21A366-B5CE-4556-B85F-27C5D64CE2E5}" type="presOf" srcId="{CAB62EC7-50C9-436C-82A2-1973AF2B4969}" destId="{685596B4-F06B-4032-B27C-83BD9713202A}" srcOrd="0" destOrd="1" presId="urn:microsoft.com/office/officeart/2005/8/layout/hList1"/>
    <dgm:cxn modelId="{46CD826F-9EA0-4117-835B-C37A7BD2B41E}" srcId="{47D6D348-A2BA-46C9-946F-08A3C19A4BE8}" destId="{3D991A6A-85F6-42D5-9DA5-CEC1780A1AA9}" srcOrd="1" destOrd="0" parTransId="{B579DA08-D3BB-4DAB-9646-1DE3F8A76762}" sibTransId="{958C7FEC-2AC7-4CE3-8D95-21BD663E0D41}"/>
    <dgm:cxn modelId="{C0C5C254-5E02-46E2-9C6D-1A7B5E8D891B}" type="presOf" srcId="{992FBFFF-E47C-4279-AC0F-47E55816FFB8}" destId="{685596B4-F06B-4032-B27C-83BD9713202A}" srcOrd="0" destOrd="4" presId="urn:microsoft.com/office/officeart/2005/8/layout/hList1"/>
    <dgm:cxn modelId="{3DDBFE82-8D49-4651-89EB-51E4025AABF6}" type="presOf" srcId="{D8D9470B-DA54-4698-BA40-F7DFDD82C26A}" destId="{6D003A66-72F4-43B1-BE66-3812F79DCD15}" srcOrd="0" destOrd="2" presId="urn:microsoft.com/office/officeart/2005/8/layout/hList1"/>
    <dgm:cxn modelId="{382A3787-7CB0-4A51-9A59-DC586BB311D4}" srcId="{215389CB-2898-4FA6-8A77-2E7E73C6E6BC}" destId="{D899689C-74F9-4FEE-9113-3C248F4B5227}" srcOrd="1" destOrd="0" parTransId="{2428EACB-C42B-47C1-866A-0B6622222E86}" sibTransId="{178101EB-650A-43BB-A6C3-2422B4657A26}"/>
    <dgm:cxn modelId="{890F6B89-DBBD-4212-9CCC-082604D5B6AA}" type="presOf" srcId="{3D991A6A-85F6-42D5-9DA5-CEC1780A1AA9}" destId="{6D003A66-72F4-43B1-BE66-3812F79DCD15}" srcOrd="0" destOrd="1" presId="urn:microsoft.com/office/officeart/2005/8/layout/hList1"/>
    <dgm:cxn modelId="{052BF98F-9D00-43FB-A6EE-C823E4D6BB2D}" type="presOf" srcId="{D899689C-74F9-4FEE-9113-3C248F4B5227}" destId="{89BCE989-BCAC-477D-85AE-97D81A7B7F4E}" srcOrd="0" destOrd="0" presId="urn:microsoft.com/office/officeart/2005/8/layout/hList1"/>
    <dgm:cxn modelId="{A29B1892-6645-444C-8BDF-EEE09C04E16D}" srcId="{D899689C-74F9-4FEE-9113-3C248F4B5227}" destId="{509B7632-4551-4DDE-871F-11A34C4607F0}" srcOrd="9" destOrd="0" parTransId="{CDBEDB97-ABD2-47EE-AC0D-093326301D53}" sibTransId="{2A049A7B-D4C4-4850-B245-CFF91FFFCF00}"/>
    <dgm:cxn modelId="{74A43C9B-11AC-4FF8-A831-E62184BD0F65}" type="presOf" srcId="{D70542DA-026D-4658-8A44-215DB40FDB47}" destId="{685596B4-F06B-4032-B27C-83BD9713202A}" srcOrd="0" destOrd="0" presId="urn:microsoft.com/office/officeart/2005/8/layout/hList1"/>
    <dgm:cxn modelId="{419A5BA7-701D-46EA-BDB8-AA4ADF74C280}" type="presOf" srcId="{44CAFCC8-89B2-440C-A1D9-3E0D736B0226}" destId="{685596B4-F06B-4032-B27C-83BD9713202A}" srcOrd="0" destOrd="7" presId="urn:microsoft.com/office/officeart/2005/8/layout/hList1"/>
    <dgm:cxn modelId="{AB90BEAF-B40F-44F8-9EAD-C1E1D402AC3E}" type="presOf" srcId="{90CEC8E9-81E5-4016-9F77-0568BB0D16D6}" destId="{685596B4-F06B-4032-B27C-83BD9713202A}" srcOrd="0" destOrd="2" presId="urn:microsoft.com/office/officeart/2005/8/layout/hList1"/>
    <dgm:cxn modelId="{CD40EBB0-AE9A-4B87-91E6-976AF0321300}" srcId="{D899689C-74F9-4FEE-9113-3C248F4B5227}" destId="{90CEC8E9-81E5-4016-9F77-0568BB0D16D6}" srcOrd="2" destOrd="0" parTransId="{395A8183-3F2A-41CE-A880-4B5D458BA01F}" sibTransId="{BFB954D7-CDCD-4BE0-879E-F0230525A18E}"/>
    <dgm:cxn modelId="{DFBECACA-ACBF-46A9-A28B-9EBE6406140C}" type="presOf" srcId="{C5B78A05-5DE6-4B4B-9D87-46E95F2922B4}" destId="{685596B4-F06B-4032-B27C-83BD9713202A}" srcOrd="0" destOrd="11" presId="urn:microsoft.com/office/officeart/2005/8/layout/hList1"/>
    <dgm:cxn modelId="{6C3A8BD0-E302-4082-AF19-835B6B9D4B29}" type="presOf" srcId="{4F615675-BDDE-407F-A3FF-8242CAA8148C}" destId="{685596B4-F06B-4032-B27C-83BD9713202A}" srcOrd="0" destOrd="8" presId="urn:microsoft.com/office/officeart/2005/8/layout/hList1"/>
    <dgm:cxn modelId="{EC16B1D0-CF30-4ECE-A9F2-60B8DB1D854D}" srcId="{D899689C-74F9-4FEE-9113-3C248F4B5227}" destId="{D70542DA-026D-4658-8A44-215DB40FDB47}" srcOrd="0" destOrd="0" parTransId="{348AB197-3DD9-4381-AC07-56722F98FED8}" sibTransId="{B55597C6-8248-4966-AA5F-346CC607BF6E}"/>
    <dgm:cxn modelId="{DEB648D7-9C41-436E-9B5F-EB343AA017E1}" type="presOf" srcId="{215389CB-2898-4FA6-8A77-2E7E73C6E6BC}" destId="{0DE55E86-F745-4E44-8356-279EFCB8A5CB}" srcOrd="0" destOrd="0" presId="urn:microsoft.com/office/officeart/2005/8/layout/hList1"/>
    <dgm:cxn modelId="{5FC6FED8-740F-48F1-BD91-33217998DE74}" type="presOf" srcId="{509B7632-4551-4DDE-871F-11A34C4607F0}" destId="{685596B4-F06B-4032-B27C-83BD9713202A}" srcOrd="0" destOrd="9" presId="urn:microsoft.com/office/officeart/2005/8/layout/hList1"/>
    <dgm:cxn modelId="{A56AC9E2-E5F2-4028-B175-A29833322D93}" srcId="{215389CB-2898-4FA6-8A77-2E7E73C6E6BC}" destId="{47D6D348-A2BA-46C9-946F-08A3C19A4BE8}" srcOrd="0" destOrd="0" parTransId="{8C31657F-B276-4997-B69C-222A2D4E2E33}" sibTransId="{621A64B0-9B53-4E3C-8047-D82F780B8DC0}"/>
    <dgm:cxn modelId="{ACC621EE-95E3-4320-BA1E-75F0ADCCAA4A}" srcId="{D899689C-74F9-4FEE-9113-3C248F4B5227}" destId="{C5B78A05-5DE6-4B4B-9D87-46E95F2922B4}" srcOrd="11" destOrd="0" parTransId="{E4A6BE8D-66A6-4E21-8905-A78208AF83E9}" sibTransId="{6A502FC1-58AC-48BE-AE49-427A0A1363A5}"/>
    <dgm:cxn modelId="{058E1AF8-B72E-416D-90D3-78C6FA732396}" srcId="{D899689C-74F9-4FEE-9113-3C248F4B5227}" destId="{374836D3-C82F-4653-8461-7C43EEC3DCBD}" srcOrd="6" destOrd="0" parTransId="{DA7548C7-9DA2-4EAD-A453-042398536751}" sibTransId="{ECF15A24-10A0-4613-AAEA-FA1F769D98AF}"/>
    <dgm:cxn modelId="{BC9CF5F9-553A-446C-9A92-B0A53FECD97C}" srcId="{D899689C-74F9-4FEE-9113-3C248F4B5227}" destId="{7FBD158D-CABB-4B5C-A140-119727FEFBBD}" srcOrd="3" destOrd="0" parTransId="{332D45C5-FC51-4ACB-A025-73B85728641F}" sibTransId="{937D45A2-A407-40A6-8966-285A353FF748}"/>
    <dgm:cxn modelId="{E3F874FF-E212-49C2-A6A9-DB35609CFFDC}" srcId="{D899689C-74F9-4FEE-9113-3C248F4B5227}" destId="{992FBFFF-E47C-4279-AC0F-47E55816FFB8}" srcOrd="4" destOrd="0" parTransId="{9D295106-4978-47DA-BB5F-EDECC03ACA50}" sibTransId="{5347A476-818F-43EB-8AF6-86A300728D6F}"/>
    <dgm:cxn modelId="{A63F4F3D-E2AF-4BA5-9729-48D805586A42}" type="presParOf" srcId="{0DE55E86-F745-4E44-8356-279EFCB8A5CB}" destId="{9B39D8F8-B8E8-4670-9AD7-E6FE94119D19}" srcOrd="0" destOrd="0" presId="urn:microsoft.com/office/officeart/2005/8/layout/hList1"/>
    <dgm:cxn modelId="{0A885CFA-9454-4135-BD7B-2E0FF647E005}" type="presParOf" srcId="{9B39D8F8-B8E8-4670-9AD7-E6FE94119D19}" destId="{C4FD5A85-2A72-46A1-B4BD-A447DDC2C6CC}" srcOrd="0" destOrd="0" presId="urn:microsoft.com/office/officeart/2005/8/layout/hList1"/>
    <dgm:cxn modelId="{2CC46921-0492-4808-8FDD-80C1928B470B}" type="presParOf" srcId="{9B39D8F8-B8E8-4670-9AD7-E6FE94119D19}" destId="{6D003A66-72F4-43B1-BE66-3812F79DCD15}" srcOrd="1" destOrd="0" presId="urn:microsoft.com/office/officeart/2005/8/layout/hList1"/>
    <dgm:cxn modelId="{55C72922-4780-49EF-A7E7-54A657A87978}" type="presParOf" srcId="{0DE55E86-F745-4E44-8356-279EFCB8A5CB}" destId="{76FEEE72-147A-406D-9F1D-B9FE0411EF32}" srcOrd="1" destOrd="0" presId="urn:microsoft.com/office/officeart/2005/8/layout/hList1"/>
    <dgm:cxn modelId="{8A913CC5-44FD-4DF0-BDBC-ED7DEBD7B92E}" type="presParOf" srcId="{0DE55E86-F745-4E44-8356-279EFCB8A5CB}" destId="{32666A27-B7D3-4CBD-97BE-4626D329B8CC}" srcOrd="2" destOrd="0" presId="urn:microsoft.com/office/officeart/2005/8/layout/hList1"/>
    <dgm:cxn modelId="{8D59ABFC-7EE5-43B7-A2F5-C1731322B94F}" type="presParOf" srcId="{32666A27-B7D3-4CBD-97BE-4626D329B8CC}" destId="{89BCE989-BCAC-477D-85AE-97D81A7B7F4E}" srcOrd="0" destOrd="0" presId="urn:microsoft.com/office/officeart/2005/8/layout/hList1"/>
    <dgm:cxn modelId="{5CA302D3-068E-4FF6-BDF7-7852FA89C694}" type="presParOf" srcId="{32666A27-B7D3-4CBD-97BE-4626D329B8CC}" destId="{685596B4-F06B-4032-B27C-83BD9713202A}"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5952EA0-A82B-41B4-A7BF-3DDC48A9A8F0}"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l-GR"/>
        </a:p>
      </dgm:t>
    </dgm:pt>
    <dgm:pt modelId="{25254485-8742-4996-AD06-AF00631755AD}">
      <dgm:prSet phldrT="[Κείμενο]" custT="1"/>
      <dgm:spPr>
        <a:solidFill>
          <a:schemeClr val="accent6">
            <a:lumMod val="20000"/>
            <a:lumOff val="80000"/>
          </a:schemeClr>
        </a:solidFill>
      </dgm:spPr>
      <dgm:t>
        <a:bodyPr/>
        <a:lstStyle/>
        <a:p>
          <a:endParaRPr lang="el-GR" sz="1800" dirty="0">
            <a:solidFill>
              <a:schemeClr val="tx1"/>
            </a:solidFill>
            <a:latin typeface="Times New Roman" panose="02020603050405020304" pitchFamily="18" charset="0"/>
            <a:cs typeface="Times New Roman" panose="02020603050405020304" pitchFamily="18" charset="0"/>
          </a:endParaRPr>
        </a:p>
        <a:p>
          <a:r>
            <a:rPr lang="el-GR" sz="1800" dirty="0">
              <a:solidFill>
                <a:schemeClr val="tx1"/>
              </a:solidFill>
              <a:latin typeface="Times New Roman" panose="02020603050405020304" pitchFamily="18" charset="0"/>
              <a:cs typeface="Times New Roman" panose="02020603050405020304" pitchFamily="18" charset="0"/>
            </a:rPr>
            <a:t>Ειδικοί ΕξΑΕ</a:t>
          </a:r>
        </a:p>
      </dgm:t>
    </dgm:pt>
    <dgm:pt modelId="{FD6DF67A-FE15-496B-9B11-BD41A1160BF8}" type="parTrans" cxnId="{88BFFB8F-80ED-4FF8-AF39-D501DC3BA19F}">
      <dgm:prSet/>
      <dgm:spPr/>
      <dgm:t>
        <a:bodyPr/>
        <a:lstStyle/>
        <a:p>
          <a:endParaRPr lang="el-GR"/>
        </a:p>
      </dgm:t>
    </dgm:pt>
    <dgm:pt modelId="{3A4F28E8-46EE-47D9-8AD6-A673A64F3127}" type="sibTrans" cxnId="{88BFFB8F-80ED-4FF8-AF39-D501DC3BA19F}">
      <dgm:prSet/>
      <dgm:spPr/>
      <dgm:t>
        <a:bodyPr/>
        <a:lstStyle/>
        <a:p>
          <a:endParaRPr lang="el-GR"/>
        </a:p>
      </dgm:t>
    </dgm:pt>
    <dgm:pt modelId="{76B5BC32-8973-4C72-BEA2-382B3250F2D9}">
      <dgm:prSet phldrT="[Κείμενο]" custT="1"/>
      <dgm:spPr>
        <a:solidFill>
          <a:srgbClr val="FFFFCC">
            <a:alpha val="90000"/>
          </a:srgbClr>
        </a:solidFill>
      </dgm:spPr>
      <dgm:t>
        <a:bodyPr/>
        <a:lstStyle/>
        <a:p>
          <a:pPr>
            <a:spcAft>
              <a:spcPts val="600"/>
            </a:spcAft>
          </a:pPr>
          <a:r>
            <a:rPr lang="el-GR" sz="1600" dirty="0">
              <a:latin typeface="Times New Roman" panose="02020603050405020304" pitchFamily="18" charset="0"/>
              <a:cs typeface="Times New Roman" panose="02020603050405020304" pitchFamily="18" charset="0"/>
            </a:rPr>
            <a:t>Η σκόπιμη και βολική δειγματοληψία </a:t>
          </a:r>
        </a:p>
      </dgm:t>
    </dgm:pt>
    <dgm:pt modelId="{D1F4C0A3-139C-4A7F-8208-C923BA410837}" type="parTrans" cxnId="{D8EFAE6A-284E-4DB2-B755-D4F18A9618EA}">
      <dgm:prSet/>
      <dgm:spPr/>
      <dgm:t>
        <a:bodyPr/>
        <a:lstStyle/>
        <a:p>
          <a:endParaRPr lang="el-GR"/>
        </a:p>
      </dgm:t>
    </dgm:pt>
    <dgm:pt modelId="{C1B47348-2EDC-4D5D-892C-69414598E60B}" type="sibTrans" cxnId="{D8EFAE6A-284E-4DB2-B755-D4F18A9618EA}">
      <dgm:prSet/>
      <dgm:spPr/>
      <dgm:t>
        <a:bodyPr/>
        <a:lstStyle/>
        <a:p>
          <a:endParaRPr lang="el-GR"/>
        </a:p>
      </dgm:t>
    </dgm:pt>
    <dgm:pt modelId="{CDE5F016-5F21-4373-A451-366E38584599}">
      <dgm:prSet phldrT="[Κείμενο]" custT="1"/>
      <dgm:spPr>
        <a:solidFill>
          <a:srgbClr val="FFFFCC">
            <a:alpha val="90000"/>
          </a:srgbClr>
        </a:solidFill>
      </dgm:spPr>
      <dgm:t>
        <a:bodyPr/>
        <a:lstStyle/>
        <a:p>
          <a:pPr>
            <a:spcAft>
              <a:spcPct val="15000"/>
            </a:spcAft>
          </a:pPr>
          <a:r>
            <a:rPr lang="el-GR" sz="1600" dirty="0">
              <a:latin typeface="Times New Roman" panose="02020603050405020304" pitchFamily="18" charset="0"/>
              <a:cs typeface="Times New Roman" panose="02020603050405020304" pitchFamily="18" charset="0"/>
            </a:rPr>
            <a:t>Ο μικρός αριθμός συμμετεχόντων εκπαιδευτικών</a:t>
          </a:r>
        </a:p>
      </dgm:t>
    </dgm:pt>
    <dgm:pt modelId="{0F6CB1AE-20F3-4785-8B2D-4A54742A501B}" type="parTrans" cxnId="{717EB0B1-37EA-483F-B986-E635C513CF70}">
      <dgm:prSet/>
      <dgm:spPr/>
      <dgm:t>
        <a:bodyPr/>
        <a:lstStyle/>
        <a:p>
          <a:endParaRPr lang="el-GR"/>
        </a:p>
      </dgm:t>
    </dgm:pt>
    <dgm:pt modelId="{7014B8F6-B721-4D96-ABA1-D52864014E5C}" type="sibTrans" cxnId="{717EB0B1-37EA-483F-B986-E635C513CF70}">
      <dgm:prSet/>
      <dgm:spPr/>
      <dgm:t>
        <a:bodyPr/>
        <a:lstStyle/>
        <a:p>
          <a:endParaRPr lang="el-GR"/>
        </a:p>
      </dgm:t>
    </dgm:pt>
    <dgm:pt modelId="{0233F040-68F8-43E1-8192-DEF6D3696CFE}">
      <dgm:prSet phldrT="[Κείμενο]" custT="1"/>
      <dgm:spPr>
        <a:solidFill>
          <a:schemeClr val="accent6">
            <a:lumMod val="20000"/>
            <a:lumOff val="80000"/>
          </a:schemeClr>
        </a:solidFill>
      </dgm:spPr>
      <dgm:t>
        <a:bodyPr/>
        <a:lstStyle/>
        <a:p>
          <a:endParaRPr lang="el-GR" sz="1800" dirty="0">
            <a:solidFill>
              <a:schemeClr val="tx1"/>
            </a:solidFill>
            <a:latin typeface="Times New Roman" panose="02020603050405020304" pitchFamily="18" charset="0"/>
            <a:cs typeface="Times New Roman" panose="02020603050405020304" pitchFamily="18" charset="0"/>
          </a:endParaRPr>
        </a:p>
        <a:p>
          <a:r>
            <a:rPr lang="el-GR" sz="1800" dirty="0">
              <a:solidFill>
                <a:schemeClr val="tx1"/>
              </a:solidFill>
              <a:latin typeface="Times New Roman" panose="02020603050405020304" pitchFamily="18" charset="0"/>
              <a:cs typeface="Times New Roman" panose="02020603050405020304" pitchFamily="18" charset="0"/>
            </a:rPr>
            <a:t>Μαθητές</a:t>
          </a:r>
        </a:p>
      </dgm:t>
    </dgm:pt>
    <dgm:pt modelId="{ED7E3B03-1FA4-4298-BC1C-EE0A0C97C122}" type="parTrans" cxnId="{EC2747D0-4559-4D30-A125-D034EFC1FF66}">
      <dgm:prSet/>
      <dgm:spPr/>
      <dgm:t>
        <a:bodyPr/>
        <a:lstStyle/>
        <a:p>
          <a:endParaRPr lang="el-GR"/>
        </a:p>
      </dgm:t>
    </dgm:pt>
    <dgm:pt modelId="{5915DB29-178E-46CC-BD95-215DF071267F}" type="sibTrans" cxnId="{EC2747D0-4559-4D30-A125-D034EFC1FF66}">
      <dgm:prSet/>
      <dgm:spPr/>
      <dgm:t>
        <a:bodyPr/>
        <a:lstStyle/>
        <a:p>
          <a:endParaRPr lang="el-GR"/>
        </a:p>
      </dgm:t>
    </dgm:pt>
    <dgm:pt modelId="{0078824A-6B29-4C60-85A3-3625B1ADEC10}">
      <dgm:prSet phldrT="[Κείμενο]" custT="1"/>
      <dgm:spPr>
        <a:solidFill>
          <a:srgbClr val="FFFFCC">
            <a:alpha val="90000"/>
          </a:srgbClr>
        </a:solidFill>
      </dgm:spPr>
      <dgm:t>
        <a:bodyPr/>
        <a:lstStyle/>
        <a:p>
          <a:pPr>
            <a:spcAft>
              <a:spcPts val="600"/>
            </a:spcAft>
          </a:pPr>
          <a:r>
            <a:rPr lang="el-GR" sz="1600" dirty="0">
              <a:latin typeface="Times New Roman" panose="02020603050405020304" pitchFamily="18" charset="0"/>
              <a:cs typeface="Times New Roman" panose="02020603050405020304" pitchFamily="18" charset="0"/>
            </a:rPr>
            <a:t>Το χρονικό διάστημα διεξαγωγής της έρευνας</a:t>
          </a:r>
        </a:p>
      </dgm:t>
    </dgm:pt>
    <dgm:pt modelId="{883B0AF7-C060-4BF9-A164-B42FBF254972}" type="parTrans" cxnId="{F3844698-4AC2-481C-B5AC-2E372CEBB935}">
      <dgm:prSet/>
      <dgm:spPr/>
      <dgm:t>
        <a:bodyPr/>
        <a:lstStyle/>
        <a:p>
          <a:endParaRPr lang="el-GR"/>
        </a:p>
      </dgm:t>
    </dgm:pt>
    <dgm:pt modelId="{B09FAA4E-478F-425C-B725-FBB9DE52282F}" type="sibTrans" cxnId="{F3844698-4AC2-481C-B5AC-2E372CEBB935}">
      <dgm:prSet/>
      <dgm:spPr/>
      <dgm:t>
        <a:bodyPr/>
        <a:lstStyle/>
        <a:p>
          <a:endParaRPr lang="el-GR"/>
        </a:p>
      </dgm:t>
    </dgm:pt>
    <dgm:pt modelId="{FD605698-D24F-4C02-9F0C-C7344B493662}">
      <dgm:prSet phldrT="[Κείμενο]" custT="1"/>
      <dgm:spPr>
        <a:solidFill>
          <a:srgbClr val="FFFFCC">
            <a:alpha val="90000"/>
          </a:srgbClr>
        </a:solidFill>
      </dgm:spPr>
      <dgm:t>
        <a:bodyPr/>
        <a:lstStyle/>
        <a:p>
          <a:pPr>
            <a:spcAft>
              <a:spcPct val="15000"/>
            </a:spcAft>
          </a:pPr>
          <a:r>
            <a:rPr lang="el-GR" sz="1600" dirty="0">
              <a:latin typeface="Times New Roman" panose="02020603050405020304" pitchFamily="18" charset="0"/>
              <a:cs typeface="Times New Roman" panose="02020603050405020304" pitchFamily="18" charset="0"/>
            </a:rPr>
            <a:t>Ο μικρός αριθμός συμμετοχής μαθητών</a:t>
          </a:r>
        </a:p>
      </dgm:t>
    </dgm:pt>
    <dgm:pt modelId="{70C11125-8109-40D7-965A-1A0266B6A764}" type="parTrans" cxnId="{0EFAD54B-4426-4F6B-B339-435C351223EF}">
      <dgm:prSet/>
      <dgm:spPr/>
      <dgm:t>
        <a:bodyPr/>
        <a:lstStyle/>
        <a:p>
          <a:endParaRPr lang="el-GR"/>
        </a:p>
      </dgm:t>
    </dgm:pt>
    <dgm:pt modelId="{0F921ED5-F6B2-40B6-96DE-2719AF0B8DA4}" type="sibTrans" cxnId="{0EFAD54B-4426-4F6B-B339-435C351223EF}">
      <dgm:prSet/>
      <dgm:spPr/>
      <dgm:t>
        <a:bodyPr/>
        <a:lstStyle/>
        <a:p>
          <a:endParaRPr lang="el-GR"/>
        </a:p>
      </dgm:t>
    </dgm:pt>
    <dgm:pt modelId="{D49D66E1-0874-4E6C-B50D-4658D1B6167D}" type="pres">
      <dgm:prSet presAssocID="{85952EA0-A82B-41B4-A7BF-3DDC48A9A8F0}" presName="linearFlow" presStyleCnt="0">
        <dgm:presLayoutVars>
          <dgm:dir/>
          <dgm:animLvl val="lvl"/>
          <dgm:resizeHandles val="exact"/>
        </dgm:presLayoutVars>
      </dgm:prSet>
      <dgm:spPr/>
    </dgm:pt>
    <dgm:pt modelId="{AD2EFB31-B6A5-4AAF-9366-9509A8431392}" type="pres">
      <dgm:prSet presAssocID="{25254485-8742-4996-AD06-AF00631755AD}" presName="composite" presStyleCnt="0"/>
      <dgm:spPr/>
    </dgm:pt>
    <dgm:pt modelId="{4625AB39-0930-4ED1-B53D-DC972B8D83D1}" type="pres">
      <dgm:prSet presAssocID="{25254485-8742-4996-AD06-AF00631755AD}" presName="parentText" presStyleLbl="alignNode1" presStyleIdx="0" presStyleCnt="2">
        <dgm:presLayoutVars>
          <dgm:chMax val="1"/>
          <dgm:bulletEnabled val="1"/>
        </dgm:presLayoutVars>
      </dgm:prSet>
      <dgm:spPr/>
    </dgm:pt>
    <dgm:pt modelId="{34C55FB4-8925-47DF-899A-CF0A32790314}" type="pres">
      <dgm:prSet presAssocID="{25254485-8742-4996-AD06-AF00631755AD}" presName="descendantText" presStyleLbl="alignAcc1" presStyleIdx="0" presStyleCnt="2">
        <dgm:presLayoutVars>
          <dgm:bulletEnabled val="1"/>
        </dgm:presLayoutVars>
      </dgm:prSet>
      <dgm:spPr/>
    </dgm:pt>
    <dgm:pt modelId="{6F40C62F-605E-499E-80F8-6D8D7AF39010}" type="pres">
      <dgm:prSet presAssocID="{3A4F28E8-46EE-47D9-8AD6-A673A64F3127}" presName="sp" presStyleCnt="0"/>
      <dgm:spPr/>
    </dgm:pt>
    <dgm:pt modelId="{7054D9F8-E40D-4F25-B718-380A1C54C2CA}" type="pres">
      <dgm:prSet presAssocID="{0233F040-68F8-43E1-8192-DEF6D3696CFE}" presName="composite" presStyleCnt="0"/>
      <dgm:spPr/>
    </dgm:pt>
    <dgm:pt modelId="{2C179BB0-DF67-409B-AB9B-4353A20DDEC2}" type="pres">
      <dgm:prSet presAssocID="{0233F040-68F8-43E1-8192-DEF6D3696CFE}" presName="parentText" presStyleLbl="alignNode1" presStyleIdx="1" presStyleCnt="2">
        <dgm:presLayoutVars>
          <dgm:chMax val="1"/>
          <dgm:bulletEnabled val="1"/>
        </dgm:presLayoutVars>
      </dgm:prSet>
      <dgm:spPr/>
    </dgm:pt>
    <dgm:pt modelId="{5F0128F4-48AC-4DEE-8C9C-D075E4529CAC}" type="pres">
      <dgm:prSet presAssocID="{0233F040-68F8-43E1-8192-DEF6D3696CFE}" presName="descendantText" presStyleLbl="alignAcc1" presStyleIdx="1" presStyleCnt="2" custScaleY="99202" custLinFactNeighborX="293" custLinFactNeighborY="-447">
        <dgm:presLayoutVars>
          <dgm:bulletEnabled val="1"/>
        </dgm:presLayoutVars>
      </dgm:prSet>
      <dgm:spPr/>
    </dgm:pt>
  </dgm:ptLst>
  <dgm:cxnLst>
    <dgm:cxn modelId="{4DEE1F16-7D0A-4A87-A25B-267FDE41E335}" type="presOf" srcId="{FD605698-D24F-4C02-9F0C-C7344B493662}" destId="{5F0128F4-48AC-4DEE-8C9C-D075E4529CAC}" srcOrd="0" destOrd="1" presId="urn:microsoft.com/office/officeart/2005/8/layout/chevron2"/>
    <dgm:cxn modelId="{4324EC28-9E01-400A-9BE5-D6BA2B4E6A91}" type="presOf" srcId="{0233F040-68F8-43E1-8192-DEF6D3696CFE}" destId="{2C179BB0-DF67-409B-AB9B-4353A20DDEC2}" srcOrd="0" destOrd="0" presId="urn:microsoft.com/office/officeart/2005/8/layout/chevron2"/>
    <dgm:cxn modelId="{FC475C3F-DBCD-4DA3-A843-09526BDABD7C}" type="presOf" srcId="{76B5BC32-8973-4C72-BEA2-382B3250F2D9}" destId="{34C55FB4-8925-47DF-899A-CF0A32790314}" srcOrd="0" destOrd="0" presId="urn:microsoft.com/office/officeart/2005/8/layout/chevron2"/>
    <dgm:cxn modelId="{D8EFAE6A-284E-4DB2-B755-D4F18A9618EA}" srcId="{25254485-8742-4996-AD06-AF00631755AD}" destId="{76B5BC32-8973-4C72-BEA2-382B3250F2D9}" srcOrd="0" destOrd="0" parTransId="{D1F4C0A3-139C-4A7F-8208-C923BA410837}" sibTransId="{C1B47348-2EDC-4D5D-892C-69414598E60B}"/>
    <dgm:cxn modelId="{0EFAD54B-4426-4F6B-B339-435C351223EF}" srcId="{0233F040-68F8-43E1-8192-DEF6D3696CFE}" destId="{FD605698-D24F-4C02-9F0C-C7344B493662}" srcOrd="1" destOrd="0" parTransId="{70C11125-8109-40D7-965A-1A0266B6A764}" sibTransId="{0F921ED5-F6B2-40B6-96DE-2719AF0B8DA4}"/>
    <dgm:cxn modelId="{52740878-F85E-451B-B13E-2F58BF2C1807}" type="presOf" srcId="{85952EA0-A82B-41B4-A7BF-3DDC48A9A8F0}" destId="{D49D66E1-0874-4E6C-B50D-4658D1B6167D}" srcOrd="0" destOrd="0" presId="urn:microsoft.com/office/officeart/2005/8/layout/chevron2"/>
    <dgm:cxn modelId="{88BFFB8F-80ED-4FF8-AF39-D501DC3BA19F}" srcId="{85952EA0-A82B-41B4-A7BF-3DDC48A9A8F0}" destId="{25254485-8742-4996-AD06-AF00631755AD}" srcOrd="0" destOrd="0" parTransId="{FD6DF67A-FE15-496B-9B11-BD41A1160BF8}" sibTransId="{3A4F28E8-46EE-47D9-8AD6-A673A64F3127}"/>
    <dgm:cxn modelId="{F3844698-4AC2-481C-B5AC-2E372CEBB935}" srcId="{0233F040-68F8-43E1-8192-DEF6D3696CFE}" destId="{0078824A-6B29-4C60-85A3-3625B1ADEC10}" srcOrd="0" destOrd="0" parTransId="{883B0AF7-C060-4BF9-A164-B42FBF254972}" sibTransId="{B09FAA4E-478F-425C-B725-FBB9DE52282F}"/>
    <dgm:cxn modelId="{8465FEAA-B892-465B-A86D-507286AE9104}" type="presOf" srcId="{CDE5F016-5F21-4373-A451-366E38584599}" destId="{34C55FB4-8925-47DF-899A-CF0A32790314}" srcOrd="0" destOrd="1" presId="urn:microsoft.com/office/officeart/2005/8/layout/chevron2"/>
    <dgm:cxn modelId="{717EB0B1-37EA-483F-B986-E635C513CF70}" srcId="{25254485-8742-4996-AD06-AF00631755AD}" destId="{CDE5F016-5F21-4373-A451-366E38584599}" srcOrd="1" destOrd="0" parTransId="{0F6CB1AE-20F3-4785-8B2D-4A54742A501B}" sibTransId="{7014B8F6-B721-4D96-ABA1-D52864014E5C}"/>
    <dgm:cxn modelId="{4094BCCF-1C0F-4DD1-9129-A47DC8703C25}" type="presOf" srcId="{25254485-8742-4996-AD06-AF00631755AD}" destId="{4625AB39-0930-4ED1-B53D-DC972B8D83D1}" srcOrd="0" destOrd="0" presId="urn:microsoft.com/office/officeart/2005/8/layout/chevron2"/>
    <dgm:cxn modelId="{EC2747D0-4559-4D30-A125-D034EFC1FF66}" srcId="{85952EA0-A82B-41B4-A7BF-3DDC48A9A8F0}" destId="{0233F040-68F8-43E1-8192-DEF6D3696CFE}" srcOrd="1" destOrd="0" parTransId="{ED7E3B03-1FA4-4298-BC1C-EE0A0C97C122}" sibTransId="{5915DB29-178E-46CC-BD95-215DF071267F}"/>
    <dgm:cxn modelId="{B48B07DD-6CAE-4A92-B94C-DAF74E00C01F}" type="presOf" srcId="{0078824A-6B29-4C60-85A3-3625B1ADEC10}" destId="{5F0128F4-48AC-4DEE-8C9C-D075E4529CAC}" srcOrd="0" destOrd="0" presId="urn:microsoft.com/office/officeart/2005/8/layout/chevron2"/>
    <dgm:cxn modelId="{0AAB6C06-536C-4A0B-A535-3EF7E1D75E72}" type="presParOf" srcId="{D49D66E1-0874-4E6C-B50D-4658D1B6167D}" destId="{AD2EFB31-B6A5-4AAF-9366-9509A8431392}" srcOrd="0" destOrd="0" presId="urn:microsoft.com/office/officeart/2005/8/layout/chevron2"/>
    <dgm:cxn modelId="{11848090-42D9-444C-ABAA-D0454B31B020}" type="presParOf" srcId="{AD2EFB31-B6A5-4AAF-9366-9509A8431392}" destId="{4625AB39-0930-4ED1-B53D-DC972B8D83D1}" srcOrd="0" destOrd="0" presId="urn:microsoft.com/office/officeart/2005/8/layout/chevron2"/>
    <dgm:cxn modelId="{06BD1AA9-0938-4527-8D22-1C948800ABA2}" type="presParOf" srcId="{AD2EFB31-B6A5-4AAF-9366-9509A8431392}" destId="{34C55FB4-8925-47DF-899A-CF0A32790314}" srcOrd="1" destOrd="0" presId="urn:microsoft.com/office/officeart/2005/8/layout/chevron2"/>
    <dgm:cxn modelId="{A8AC62DD-29E5-40D6-8C9C-F9C41233EE20}" type="presParOf" srcId="{D49D66E1-0874-4E6C-B50D-4658D1B6167D}" destId="{6F40C62F-605E-499E-80F8-6D8D7AF39010}" srcOrd="1" destOrd="0" presId="urn:microsoft.com/office/officeart/2005/8/layout/chevron2"/>
    <dgm:cxn modelId="{3CE7F674-E424-4078-97B8-CDA67EEC249B}" type="presParOf" srcId="{D49D66E1-0874-4E6C-B50D-4658D1B6167D}" destId="{7054D9F8-E40D-4F25-B718-380A1C54C2CA}" srcOrd="2" destOrd="0" presId="urn:microsoft.com/office/officeart/2005/8/layout/chevron2"/>
    <dgm:cxn modelId="{6489A9B6-4585-4A7D-A9F0-331E7F47E590}" type="presParOf" srcId="{7054D9F8-E40D-4F25-B718-380A1C54C2CA}" destId="{2C179BB0-DF67-409B-AB9B-4353A20DDEC2}" srcOrd="0" destOrd="0" presId="urn:microsoft.com/office/officeart/2005/8/layout/chevron2"/>
    <dgm:cxn modelId="{39C98838-817C-4F85-B4F3-A44D8F424592}" type="presParOf" srcId="{7054D9F8-E40D-4F25-B718-380A1C54C2CA}" destId="{5F0128F4-48AC-4DEE-8C9C-D075E4529CAC}"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8D5A9D4-5651-402A-80F0-71E81EDE0B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l-GR"/>
        </a:p>
      </dgm:t>
    </dgm:pt>
    <dgm:pt modelId="{A3AB3C3B-428D-4E6C-A86D-B1DC68E3D098}">
      <dgm:prSet phldrT="[Κείμενο]" custT="1"/>
      <dgm:spPr>
        <a:solidFill>
          <a:schemeClr val="accent6">
            <a:lumMod val="20000"/>
            <a:lumOff val="80000"/>
          </a:schemeClr>
        </a:solidFill>
      </dgm:spPr>
      <dgm:t>
        <a:bodyPr/>
        <a:lstStyle/>
        <a:p>
          <a:r>
            <a:rPr lang="el-GR" sz="1600" dirty="0">
              <a:solidFill>
                <a:schemeClr val="tx1"/>
              </a:solidFill>
              <a:latin typeface="Times New Roman" panose="02020603050405020304" pitchFamily="18" charset="0"/>
              <a:cs typeface="Times New Roman" panose="02020603050405020304" pitchFamily="18" charset="0"/>
            </a:rPr>
            <a:t>Μεγαλύτερο δείγμα εκπαιδευτικών αξιολογητών του Ε.Υ.</a:t>
          </a:r>
        </a:p>
      </dgm:t>
    </dgm:pt>
    <dgm:pt modelId="{5D1CE654-414C-4823-A5D9-69985C4C7EE2}" type="parTrans" cxnId="{F5BF8E35-263A-4729-BBC5-7DC645A085D7}">
      <dgm:prSet/>
      <dgm:spPr/>
      <dgm:t>
        <a:bodyPr/>
        <a:lstStyle/>
        <a:p>
          <a:endParaRPr lang="el-GR"/>
        </a:p>
      </dgm:t>
    </dgm:pt>
    <dgm:pt modelId="{F06E7ABA-D35E-408A-921D-63061B52DD5D}" type="sibTrans" cxnId="{F5BF8E35-263A-4729-BBC5-7DC645A085D7}">
      <dgm:prSet/>
      <dgm:spPr/>
      <dgm:t>
        <a:bodyPr/>
        <a:lstStyle/>
        <a:p>
          <a:endParaRPr lang="el-GR"/>
        </a:p>
      </dgm:t>
    </dgm:pt>
    <dgm:pt modelId="{F760FB65-DD6B-4A2E-8F77-9AD5822CEE18}">
      <dgm:prSet phldrT="[Κείμενο]" custT="1"/>
      <dgm:spPr>
        <a:solidFill>
          <a:schemeClr val="accent6">
            <a:lumMod val="20000"/>
            <a:lumOff val="80000"/>
          </a:schemeClr>
        </a:solidFill>
      </dgm:spPr>
      <dgm:t>
        <a:bodyPr/>
        <a:lstStyle/>
        <a:p>
          <a:r>
            <a:rPr lang="el-GR" sz="1600" dirty="0">
              <a:solidFill>
                <a:schemeClr val="tx1"/>
              </a:solidFill>
              <a:latin typeface="Times New Roman" panose="02020603050405020304" pitchFamily="18" charset="0"/>
              <a:cs typeface="Times New Roman" panose="02020603050405020304" pitchFamily="18" charset="0"/>
            </a:rPr>
            <a:t>Δείγμα άγνωστο προς τον ερευνητή </a:t>
          </a:r>
        </a:p>
      </dgm:t>
    </dgm:pt>
    <dgm:pt modelId="{51286C02-96E1-4E56-ACA9-78A39F8DC75F}" type="parTrans" cxnId="{3C682CA6-E8CB-4686-8503-9D87413F87C4}">
      <dgm:prSet/>
      <dgm:spPr/>
      <dgm:t>
        <a:bodyPr/>
        <a:lstStyle/>
        <a:p>
          <a:endParaRPr lang="el-GR"/>
        </a:p>
      </dgm:t>
    </dgm:pt>
    <dgm:pt modelId="{0C493654-5892-4FEE-82CA-2FAAA3F1CB64}" type="sibTrans" cxnId="{3C682CA6-E8CB-4686-8503-9D87413F87C4}">
      <dgm:prSet/>
      <dgm:spPr/>
      <dgm:t>
        <a:bodyPr/>
        <a:lstStyle/>
        <a:p>
          <a:endParaRPr lang="el-GR"/>
        </a:p>
      </dgm:t>
    </dgm:pt>
    <dgm:pt modelId="{1231BBD9-CBAB-4B6A-A513-B9A6AC4E31A8}">
      <dgm:prSet phldrT="[Κείμενο]" custT="1"/>
      <dgm:spPr>
        <a:solidFill>
          <a:schemeClr val="accent6">
            <a:lumMod val="20000"/>
            <a:lumOff val="80000"/>
          </a:schemeClr>
        </a:solidFill>
      </dgm:spPr>
      <dgm:t>
        <a:bodyPr/>
        <a:lstStyle/>
        <a:p>
          <a:r>
            <a:rPr lang="el-GR" sz="1600" dirty="0">
              <a:solidFill>
                <a:schemeClr val="tx1"/>
              </a:solidFill>
              <a:latin typeface="Times New Roman" panose="02020603050405020304" pitchFamily="18" charset="0"/>
              <a:cs typeface="Times New Roman" panose="02020603050405020304" pitchFamily="18" charset="0"/>
            </a:rPr>
            <a:t>Συμμετοχή και αξιολογητών χωρίς εμπειρία στην ΕξΑΕ</a:t>
          </a:r>
        </a:p>
      </dgm:t>
    </dgm:pt>
    <dgm:pt modelId="{F08201DC-E731-4F15-8261-BB1A3E4DDF9A}" type="parTrans" cxnId="{20433484-6980-4769-BB33-1DDDBD48D095}">
      <dgm:prSet/>
      <dgm:spPr/>
      <dgm:t>
        <a:bodyPr/>
        <a:lstStyle/>
        <a:p>
          <a:endParaRPr lang="el-GR"/>
        </a:p>
      </dgm:t>
    </dgm:pt>
    <dgm:pt modelId="{F1494491-6345-4A3C-8109-FF2D2CF286DD}" type="sibTrans" cxnId="{20433484-6980-4769-BB33-1DDDBD48D095}">
      <dgm:prSet/>
      <dgm:spPr/>
      <dgm:t>
        <a:bodyPr/>
        <a:lstStyle/>
        <a:p>
          <a:endParaRPr lang="el-GR"/>
        </a:p>
      </dgm:t>
    </dgm:pt>
    <dgm:pt modelId="{DA274E41-4BDE-4E91-9CDB-8DCB025B3982}">
      <dgm:prSet phldrT="[Κείμενο]" custT="1"/>
      <dgm:spPr>
        <a:solidFill>
          <a:schemeClr val="accent6">
            <a:lumMod val="20000"/>
            <a:lumOff val="80000"/>
          </a:schemeClr>
        </a:solidFill>
      </dgm:spPr>
      <dgm:t>
        <a:bodyPr/>
        <a:lstStyle/>
        <a:p>
          <a:r>
            <a:rPr lang="el-GR" sz="1600" dirty="0">
              <a:solidFill>
                <a:schemeClr val="tx1"/>
              </a:solidFill>
              <a:latin typeface="Times New Roman" panose="02020603050405020304" pitchFamily="18" charset="0"/>
              <a:cs typeface="Times New Roman" panose="02020603050405020304" pitchFamily="18" charset="0"/>
            </a:rPr>
            <a:t>Παρουσίαση του Ε.Υ. στους μαθητές στη διάρκεια της σχολικής χρονιάς με μεγαλύτερο αριθμό συμμετεχόντων</a:t>
          </a:r>
        </a:p>
      </dgm:t>
    </dgm:pt>
    <dgm:pt modelId="{3C5DD9F0-C620-45E6-88F2-C173E43FCA5D}" type="parTrans" cxnId="{6AFA2CCB-7614-4459-872A-002C655A55E4}">
      <dgm:prSet/>
      <dgm:spPr/>
      <dgm:t>
        <a:bodyPr/>
        <a:lstStyle/>
        <a:p>
          <a:endParaRPr lang="el-GR"/>
        </a:p>
      </dgm:t>
    </dgm:pt>
    <dgm:pt modelId="{2FDC285F-D861-46CE-B9D2-0119D25F8D1E}" type="sibTrans" cxnId="{6AFA2CCB-7614-4459-872A-002C655A55E4}">
      <dgm:prSet/>
      <dgm:spPr/>
      <dgm:t>
        <a:bodyPr/>
        <a:lstStyle/>
        <a:p>
          <a:endParaRPr lang="el-GR"/>
        </a:p>
      </dgm:t>
    </dgm:pt>
    <dgm:pt modelId="{4E3AE2DE-8EF0-46EE-9240-08FB4F9DAB06}">
      <dgm:prSet phldrT="[Κείμενο]" custT="1"/>
      <dgm:spPr>
        <a:solidFill>
          <a:schemeClr val="accent6">
            <a:lumMod val="20000"/>
            <a:lumOff val="80000"/>
          </a:schemeClr>
        </a:solidFill>
      </dgm:spPr>
      <dgm:t>
        <a:bodyPr/>
        <a:lstStyle/>
        <a:p>
          <a:r>
            <a:rPr lang="el-GR" sz="1600" dirty="0">
              <a:solidFill>
                <a:schemeClr val="tx1"/>
              </a:solidFill>
              <a:latin typeface="Times New Roman" panose="02020603050405020304" pitchFamily="18" charset="0"/>
              <a:cs typeface="Times New Roman" panose="02020603050405020304" pitchFamily="18" charset="0"/>
            </a:rPr>
            <a:t>Επέκταση της έρευνας και σε ενήλικες μαθητές Εσπερινού ΕΠΑ.Λ. </a:t>
          </a:r>
        </a:p>
      </dgm:t>
    </dgm:pt>
    <dgm:pt modelId="{B6184043-D8BB-40AC-B270-26BE5237356B}" type="parTrans" cxnId="{A149D931-9ADA-4376-AE85-5E379BB7CDDC}">
      <dgm:prSet/>
      <dgm:spPr/>
      <dgm:t>
        <a:bodyPr/>
        <a:lstStyle/>
        <a:p>
          <a:endParaRPr lang="el-GR"/>
        </a:p>
      </dgm:t>
    </dgm:pt>
    <dgm:pt modelId="{8A5D2374-FE78-41F1-B416-E9095FD83ECC}" type="sibTrans" cxnId="{A149D931-9ADA-4376-AE85-5E379BB7CDDC}">
      <dgm:prSet/>
      <dgm:spPr/>
      <dgm:t>
        <a:bodyPr/>
        <a:lstStyle/>
        <a:p>
          <a:endParaRPr lang="el-GR"/>
        </a:p>
      </dgm:t>
    </dgm:pt>
    <dgm:pt modelId="{2DF3C4C8-1169-4D74-87B6-E500A27986DF}" type="pres">
      <dgm:prSet presAssocID="{98D5A9D4-5651-402A-80F0-71E81EDE0B9E}" presName="Name0" presStyleCnt="0">
        <dgm:presLayoutVars>
          <dgm:chMax val="7"/>
          <dgm:chPref val="7"/>
          <dgm:dir/>
        </dgm:presLayoutVars>
      </dgm:prSet>
      <dgm:spPr/>
    </dgm:pt>
    <dgm:pt modelId="{7E90D593-A3FA-4B10-99F8-BBE3E9770ED5}" type="pres">
      <dgm:prSet presAssocID="{98D5A9D4-5651-402A-80F0-71E81EDE0B9E}" presName="Name1" presStyleCnt="0"/>
      <dgm:spPr/>
    </dgm:pt>
    <dgm:pt modelId="{A1317DEF-A0DB-4C1A-9572-2FAFF0FE7C45}" type="pres">
      <dgm:prSet presAssocID="{98D5A9D4-5651-402A-80F0-71E81EDE0B9E}" presName="cycle" presStyleCnt="0"/>
      <dgm:spPr/>
    </dgm:pt>
    <dgm:pt modelId="{71810600-0E26-4DAC-8DC8-861A37883E4B}" type="pres">
      <dgm:prSet presAssocID="{98D5A9D4-5651-402A-80F0-71E81EDE0B9E}" presName="srcNode" presStyleLbl="node1" presStyleIdx="0" presStyleCnt="5"/>
      <dgm:spPr/>
    </dgm:pt>
    <dgm:pt modelId="{7D5C29FE-76D3-4333-ACF4-89EB31C7C310}" type="pres">
      <dgm:prSet presAssocID="{98D5A9D4-5651-402A-80F0-71E81EDE0B9E}" presName="conn" presStyleLbl="parChTrans1D2" presStyleIdx="0" presStyleCnt="1"/>
      <dgm:spPr/>
    </dgm:pt>
    <dgm:pt modelId="{BBAFDD73-1715-4ECA-BBA7-7C09DA42319F}" type="pres">
      <dgm:prSet presAssocID="{98D5A9D4-5651-402A-80F0-71E81EDE0B9E}" presName="extraNode" presStyleLbl="node1" presStyleIdx="0" presStyleCnt="5"/>
      <dgm:spPr/>
    </dgm:pt>
    <dgm:pt modelId="{3EE34651-2344-44D0-9308-4C055219C726}" type="pres">
      <dgm:prSet presAssocID="{98D5A9D4-5651-402A-80F0-71E81EDE0B9E}" presName="dstNode" presStyleLbl="node1" presStyleIdx="0" presStyleCnt="5"/>
      <dgm:spPr/>
    </dgm:pt>
    <dgm:pt modelId="{516F10DF-DAA2-4734-A094-1DFEAC557169}" type="pres">
      <dgm:prSet presAssocID="{A3AB3C3B-428D-4E6C-A86D-B1DC68E3D098}" presName="text_1" presStyleLbl="node1" presStyleIdx="0" presStyleCnt="5" custLinFactNeighborX="-15" custLinFactNeighborY="-4353">
        <dgm:presLayoutVars>
          <dgm:bulletEnabled val="1"/>
        </dgm:presLayoutVars>
      </dgm:prSet>
      <dgm:spPr/>
    </dgm:pt>
    <dgm:pt modelId="{9F5D9F3D-E8A4-4DCD-9C20-B2F4510FE623}" type="pres">
      <dgm:prSet presAssocID="{A3AB3C3B-428D-4E6C-A86D-B1DC68E3D098}" presName="accent_1" presStyleCnt="0"/>
      <dgm:spPr/>
    </dgm:pt>
    <dgm:pt modelId="{AC3673AB-1769-4A84-9DE4-9BD60FCCAED4}" type="pres">
      <dgm:prSet presAssocID="{A3AB3C3B-428D-4E6C-A86D-B1DC68E3D098}" presName="accentRepeatNode" presStyleLbl="solidFgAcc1" presStyleIdx="0" presStyleCnt="5" custLinFactNeighborX="-10538" custLinFactNeighborY="-4818"/>
      <dgm:spPr>
        <a:solidFill>
          <a:schemeClr val="accent2">
            <a:lumMod val="20000"/>
            <a:lumOff val="80000"/>
          </a:schemeClr>
        </a:solidFill>
      </dgm:spPr>
    </dgm:pt>
    <dgm:pt modelId="{A0EAD4C1-3EF7-4B9B-91F4-8706167DF386}" type="pres">
      <dgm:prSet presAssocID="{F760FB65-DD6B-4A2E-8F77-9AD5822CEE18}" presName="text_2" presStyleLbl="node1" presStyleIdx="1" presStyleCnt="5" custLinFactNeighborX="-82" custLinFactNeighborY="1568">
        <dgm:presLayoutVars>
          <dgm:bulletEnabled val="1"/>
        </dgm:presLayoutVars>
      </dgm:prSet>
      <dgm:spPr/>
    </dgm:pt>
    <dgm:pt modelId="{8ACD31F7-A2C7-43AF-A15B-04B53835B53C}" type="pres">
      <dgm:prSet presAssocID="{F760FB65-DD6B-4A2E-8F77-9AD5822CEE18}" presName="accent_2" presStyleCnt="0"/>
      <dgm:spPr/>
    </dgm:pt>
    <dgm:pt modelId="{3AA1B983-8DB7-495E-9E46-23603AEBABA1}" type="pres">
      <dgm:prSet presAssocID="{F760FB65-DD6B-4A2E-8F77-9AD5822CEE18}" presName="accentRepeatNode" presStyleLbl="solidFgAcc1" presStyleIdx="1" presStyleCnt="5" custLinFactNeighborX="3879" custLinFactNeighborY="-82"/>
      <dgm:spPr>
        <a:solidFill>
          <a:schemeClr val="accent2">
            <a:lumMod val="20000"/>
            <a:lumOff val="80000"/>
          </a:schemeClr>
        </a:solidFill>
      </dgm:spPr>
    </dgm:pt>
    <dgm:pt modelId="{5AEF891E-5A54-40F1-9557-8333D6F9FEDF}" type="pres">
      <dgm:prSet presAssocID="{1231BBD9-CBAB-4B6A-A513-B9A6AC4E31A8}" presName="text_3" presStyleLbl="node1" presStyleIdx="2" presStyleCnt="5">
        <dgm:presLayoutVars>
          <dgm:bulletEnabled val="1"/>
        </dgm:presLayoutVars>
      </dgm:prSet>
      <dgm:spPr/>
    </dgm:pt>
    <dgm:pt modelId="{6284D301-203E-40DA-A5EC-75A0F7670125}" type="pres">
      <dgm:prSet presAssocID="{1231BBD9-CBAB-4B6A-A513-B9A6AC4E31A8}" presName="accent_3" presStyleCnt="0"/>
      <dgm:spPr/>
    </dgm:pt>
    <dgm:pt modelId="{905E9F17-666D-4866-A9FF-AA40821FE108}" type="pres">
      <dgm:prSet presAssocID="{1231BBD9-CBAB-4B6A-A513-B9A6AC4E31A8}" presName="accentRepeatNode" presStyleLbl="solidFgAcc1" presStyleIdx="2" presStyleCnt="5" custLinFactNeighborX="-2379" custLinFactNeighborY="0"/>
      <dgm:spPr>
        <a:solidFill>
          <a:schemeClr val="accent2">
            <a:lumMod val="20000"/>
            <a:lumOff val="80000"/>
          </a:schemeClr>
        </a:solidFill>
      </dgm:spPr>
    </dgm:pt>
    <dgm:pt modelId="{71E48D29-8E98-4993-9849-B3571AFC3717}" type="pres">
      <dgm:prSet presAssocID="{DA274E41-4BDE-4E91-9CDB-8DCB025B3982}" presName="text_4" presStyleLbl="node1" presStyleIdx="3" presStyleCnt="5">
        <dgm:presLayoutVars>
          <dgm:bulletEnabled val="1"/>
        </dgm:presLayoutVars>
      </dgm:prSet>
      <dgm:spPr/>
    </dgm:pt>
    <dgm:pt modelId="{427E00EA-178B-4E15-BA38-3881DC7763D1}" type="pres">
      <dgm:prSet presAssocID="{DA274E41-4BDE-4E91-9CDB-8DCB025B3982}" presName="accent_4" presStyleCnt="0"/>
      <dgm:spPr/>
    </dgm:pt>
    <dgm:pt modelId="{38D24917-93BE-43B6-AA68-3EE7F789D2C7}" type="pres">
      <dgm:prSet presAssocID="{DA274E41-4BDE-4E91-9CDB-8DCB025B3982}" presName="accentRepeatNode" presStyleLbl="solidFgAcc1" presStyleIdx="3" presStyleCnt="5" custLinFactNeighborX="-7457" custLinFactNeighborY="-1944"/>
      <dgm:spPr>
        <a:solidFill>
          <a:schemeClr val="accent2">
            <a:lumMod val="20000"/>
            <a:lumOff val="80000"/>
          </a:schemeClr>
        </a:solidFill>
      </dgm:spPr>
    </dgm:pt>
    <dgm:pt modelId="{D74053A9-B8D3-4B5D-8069-CFCE9220D87F}" type="pres">
      <dgm:prSet presAssocID="{4E3AE2DE-8EF0-46EE-9240-08FB4F9DAB06}" presName="text_5" presStyleLbl="node1" presStyleIdx="4" presStyleCnt="5" custScaleX="100021">
        <dgm:presLayoutVars>
          <dgm:bulletEnabled val="1"/>
        </dgm:presLayoutVars>
      </dgm:prSet>
      <dgm:spPr/>
    </dgm:pt>
    <dgm:pt modelId="{B9DCFCDB-C076-4CB8-ACAB-F1493A181734}" type="pres">
      <dgm:prSet presAssocID="{4E3AE2DE-8EF0-46EE-9240-08FB4F9DAB06}" presName="accent_5" presStyleCnt="0"/>
      <dgm:spPr/>
    </dgm:pt>
    <dgm:pt modelId="{D93C44AE-37F6-4A1A-806D-BC25A9EDB0A1}" type="pres">
      <dgm:prSet presAssocID="{4E3AE2DE-8EF0-46EE-9240-08FB4F9DAB06}" presName="accentRepeatNode" presStyleLbl="solidFgAcc1" presStyleIdx="4" presStyleCnt="5" custLinFactNeighborX="-3279" custLinFactNeighborY="874"/>
      <dgm:spPr>
        <a:solidFill>
          <a:schemeClr val="accent2">
            <a:lumMod val="20000"/>
            <a:lumOff val="80000"/>
          </a:schemeClr>
        </a:solidFill>
      </dgm:spPr>
    </dgm:pt>
  </dgm:ptLst>
  <dgm:cxnLst>
    <dgm:cxn modelId="{D6DD6E17-75C6-4024-A8EC-ADF5CB0E2BDD}" type="presOf" srcId="{A3AB3C3B-428D-4E6C-A86D-B1DC68E3D098}" destId="{516F10DF-DAA2-4734-A094-1DFEAC557169}" srcOrd="0" destOrd="0" presId="urn:microsoft.com/office/officeart/2008/layout/VerticalCurvedList"/>
    <dgm:cxn modelId="{A149D931-9ADA-4376-AE85-5E379BB7CDDC}" srcId="{98D5A9D4-5651-402A-80F0-71E81EDE0B9E}" destId="{4E3AE2DE-8EF0-46EE-9240-08FB4F9DAB06}" srcOrd="4" destOrd="0" parTransId="{B6184043-D8BB-40AC-B270-26BE5237356B}" sibTransId="{8A5D2374-FE78-41F1-B416-E9095FD83ECC}"/>
    <dgm:cxn modelId="{5EBD8E34-D6BD-4AF2-9DF1-790132CECA71}" type="presOf" srcId="{DA274E41-4BDE-4E91-9CDB-8DCB025B3982}" destId="{71E48D29-8E98-4993-9849-B3571AFC3717}" srcOrd="0" destOrd="0" presId="urn:microsoft.com/office/officeart/2008/layout/VerticalCurvedList"/>
    <dgm:cxn modelId="{F5BF8E35-263A-4729-BBC5-7DC645A085D7}" srcId="{98D5A9D4-5651-402A-80F0-71E81EDE0B9E}" destId="{A3AB3C3B-428D-4E6C-A86D-B1DC68E3D098}" srcOrd="0" destOrd="0" parTransId="{5D1CE654-414C-4823-A5D9-69985C4C7EE2}" sibTransId="{F06E7ABA-D35E-408A-921D-63061B52DD5D}"/>
    <dgm:cxn modelId="{E2C8AA3F-1CE0-4A0E-956E-005651EF027E}" type="presOf" srcId="{1231BBD9-CBAB-4B6A-A513-B9A6AC4E31A8}" destId="{5AEF891E-5A54-40F1-9557-8333D6F9FEDF}" srcOrd="0" destOrd="0" presId="urn:microsoft.com/office/officeart/2008/layout/VerticalCurvedList"/>
    <dgm:cxn modelId="{20433484-6980-4769-BB33-1DDDBD48D095}" srcId="{98D5A9D4-5651-402A-80F0-71E81EDE0B9E}" destId="{1231BBD9-CBAB-4B6A-A513-B9A6AC4E31A8}" srcOrd="2" destOrd="0" parTransId="{F08201DC-E731-4F15-8261-BB1A3E4DDF9A}" sibTransId="{F1494491-6345-4A3C-8109-FF2D2CF286DD}"/>
    <dgm:cxn modelId="{D52B7088-9E86-41D1-8DE0-82EF8EDE699F}" type="presOf" srcId="{4E3AE2DE-8EF0-46EE-9240-08FB4F9DAB06}" destId="{D74053A9-B8D3-4B5D-8069-CFCE9220D87F}" srcOrd="0" destOrd="0" presId="urn:microsoft.com/office/officeart/2008/layout/VerticalCurvedList"/>
    <dgm:cxn modelId="{31332F9B-8876-4C7D-82BD-AEC1F8A3EEFD}" type="presOf" srcId="{98D5A9D4-5651-402A-80F0-71E81EDE0B9E}" destId="{2DF3C4C8-1169-4D74-87B6-E500A27986DF}" srcOrd="0" destOrd="0" presId="urn:microsoft.com/office/officeart/2008/layout/VerticalCurvedList"/>
    <dgm:cxn modelId="{3C682CA6-E8CB-4686-8503-9D87413F87C4}" srcId="{98D5A9D4-5651-402A-80F0-71E81EDE0B9E}" destId="{F760FB65-DD6B-4A2E-8F77-9AD5822CEE18}" srcOrd="1" destOrd="0" parTransId="{51286C02-96E1-4E56-ACA9-78A39F8DC75F}" sibTransId="{0C493654-5892-4FEE-82CA-2FAAA3F1CB64}"/>
    <dgm:cxn modelId="{6AFA2CCB-7614-4459-872A-002C655A55E4}" srcId="{98D5A9D4-5651-402A-80F0-71E81EDE0B9E}" destId="{DA274E41-4BDE-4E91-9CDB-8DCB025B3982}" srcOrd="3" destOrd="0" parTransId="{3C5DD9F0-C620-45E6-88F2-C173E43FCA5D}" sibTransId="{2FDC285F-D861-46CE-B9D2-0119D25F8D1E}"/>
    <dgm:cxn modelId="{B59961EA-247A-4B03-B96F-442EBF51E1FD}" type="presOf" srcId="{F760FB65-DD6B-4A2E-8F77-9AD5822CEE18}" destId="{A0EAD4C1-3EF7-4B9B-91F4-8706167DF386}" srcOrd="0" destOrd="0" presId="urn:microsoft.com/office/officeart/2008/layout/VerticalCurvedList"/>
    <dgm:cxn modelId="{3D71C9F9-B3E3-460E-B039-3818105901F2}" type="presOf" srcId="{F06E7ABA-D35E-408A-921D-63061B52DD5D}" destId="{7D5C29FE-76D3-4333-ACF4-89EB31C7C310}" srcOrd="0" destOrd="0" presId="urn:microsoft.com/office/officeart/2008/layout/VerticalCurvedList"/>
    <dgm:cxn modelId="{1144A9A6-953A-4686-A9E9-5594BC925C45}" type="presParOf" srcId="{2DF3C4C8-1169-4D74-87B6-E500A27986DF}" destId="{7E90D593-A3FA-4B10-99F8-BBE3E9770ED5}" srcOrd="0" destOrd="0" presId="urn:microsoft.com/office/officeart/2008/layout/VerticalCurvedList"/>
    <dgm:cxn modelId="{CA302DC3-32EA-4906-83A4-D5E6AF9882F4}" type="presParOf" srcId="{7E90D593-A3FA-4B10-99F8-BBE3E9770ED5}" destId="{A1317DEF-A0DB-4C1A-9572-2FAFF0FE7C45}" srcOrd="0" destOrd="0" presId="urn:microsoft.com/office/officeart/2008/layout/VerticalCurvedList"/>
    <dgm:cxn modelId="{5F425461-2000-49F0-B28C-1BAB30CED122}" type="presParOf" srcId="{A1317DEF-A0DB-4C1A-9572-2FAFF0FE7C45}" destId="{71810600-0E26-4DAC-8DC8-861A37883E4B}" srcOrd="0" destOrd="0" presId="urn:microsoft.com/office/officeart/2008/layout/VerticalCurvedList"/>
    <dgm:cxn modelId="{AA672404-E8EC-4BB5-A26A-F66F3D992292}" type="presParOf" srcId="{A1317DEF-A0DB-4C1A-9572-2FAFF0FE7C45}" destId="{7D5C29FE-76D3-4333-ACF4-89EB31C7C310}" srcOrd="1" destOrd="0" presId="urn:microsoft.com/office/officeart/2008/layout/VerticalCurvedList"/>
    <dgm:cxn modelId="{F46109A5-13AA-4F85-BA52-3C58D824BB6F}" type="presParOf" srcId="{A1317DEF-A0DB-4C1A-9572-2FAFF0FE7C45}" destId="{BBAFDD73-1715-4ECA-BBA7-7C09DA42319F}" srcOrd="2" destOrd="0" presId="urn:microsoft.com/office/officeart/2008/layout/VerticalCurvedList"/>
    <dgm:cxn modelId="{9890ED7A-755F-4C7E-84D7-BE7463F5D088}" type="presParOf" srcId="{A1317DEF-A0DB-4C1A-9572-2FAFF0FE7C45}" destId="{3EE34651-2344-44D0-9308-4C055219C726}" srcOrd="3" destOrd="0" presId="urn:microsoft.com/office/officeart/2008/layout/VerticalCurvedList"/>
    <dgm:cxn modelId="{1413B2E0-D281-42E9-9489-FABCB84FAE75}" type="presParOf" srcId="{7E90D593-A3FA-4B10-99F8-BBE3E9770ED5}" destId="{516F10DF-DAA2-4734-A094-1DFEAC557169}" srcOrd="1" destOrd="0" presId="urn:microsoft.com/office/officeart/2008/layout/VerticalCurvedList"/>
    <dgm:cxn modelId="{0328E362-00EB-4F94-932C-A047AE5F1A38}" type="presParOf" srcId="{7E90D593-A3FA-4B10-99F8-BBE3E9770ED5}" destId="{9F5D9F3D-E8A4-4DCD-9C20-B2F4510FE623}" srcOrd="2" destOrd="0" presId="urn:microsoft.com/office/officeart/2008/layout/VerticalCurvedList"/>
    <dgm:cxn modelId="{2136D329-81F3-4C85-BE4E-49109A301CAA}" type="presParOf" srcId="{9F5D9F3D-E8A4-4DCD-9C20-B2F4510FE623}" destId="{AC3673AB-1769-4A84-9DE4-9BD60FCCAED4}" srcOrd="0" destOrd="0" presId="urn:microsoft.com/office/officeart/2008/layout/VerticalCurvedList"/>
    <dgm:cxn modelId="{EEBFB8A2-2542-4E8B-9C7D-FA7711F6BE1F}" type="presParOf" srcId="{7E90D593-A3FA-4B10-99F8-BBE3E9770ED5}" destId="{A0EAD4C1-3EF7-4B9B-91F4-8706167DF386}" srcOrd="3" destOrd="0" presId="urn:microsoft.com/office/officeart/2008/layout/VerticalCurvedList"/>
    <dgm:cxn modelId="{4827BACD-569F-4955-A456-56140E81E8FD}" type="presParOf" srcId="{7E90D593-A3FA-4B10-99F8-BBE3E9770ED5}" destId="{8ACD31F7-A2C7-43AF-A15B-04B53835B53C}" srcOrd="4" destOrd="0" presId="urn:microsoft.com/office/officeart/2008/layout/VerticalCurvedList"/>
    <dgm:cxn modelId="{A2448F9D-4C7B-4963-93DA-09705423D4DE}" type="presParOf" srcId="{8ACD31F7-A2C7-43AF-A15B-04B53835B53C}" destId="{3AA1B983-8DB7-495E-9E46-23603AEBABA1}" srcOrd="0" destOrd="0" presId="urn:microsoft.com/office/officeart/2008/layout/VerticalCurvedList"/>
    <dgm:cxn modelId="{C32AD6B9-BE3E-436F-93CD-11826E7CE1D3}" type="presParOf" srcId="{7E90D593-A3FA-4B10-99F8-BBE3E9770ED5}" destId="{5AEF891E-5A54-40F1-9557-8333D6F9FEDF}" srcOrd="5" destOrd="0" presId="urn:microsoft.com/office/officeart/2008/layout/VerticalCurvedList"/>
    <dgm:cxn modelId="{9D63A410-E5FF-4DDE-9B6E-1B58E0E61C01}" type="presParOf" srcId="{7E90D593-A3FA-4B10-99F8-BBE3E9770ED5}" destId="{6284D301-203E-40DA-A5EC-75A0F7670125}" srcOrd="6" destOrd="0" presId="urn:microsoft.com/office/officeart/2008/layout/VerticalCurvedList"/>
    <dgm:cxn modelId="{3BBB41DE-A4F0-4B32-851B-7C98B778424F}" type="presParOf" srcId="{6284D301-203E-40DA-A5EC-75A0F7670125}" destId="{905E9F17-666D-4866-A9FF-AA40821FE108}" srcOrd="0" destOrd="0" presId="urn:microsoft.com/office/officeart/2008/layout/VerticalCurvedList"/>
    <dgm:cxn modelId="{34E7D037-8A2A-4EF4-93EF-BFA6DFF679A0}" type="presParOf" srcId="{7E90D593-A3FA-4B10-99F8-BBE3E9770ED5}" destId="{71E48D29-8E98-4993-9849-B3571AFC3717}" srcOrd="7" destOrd="0" presId="urn:microsoft.com/office/officeart/2008/layout/VerticalCurvedList"/>
    <dgm:cxn modelId="{3C019C64-9470-45E4-94D7-AFC5A6F0FCDD}" type="presParOf" srcId="{7E90D593-A3FA-4B10-99F8-BBE3E9770ED5}" destId="{427E00EA-178B-4E15-BA38-3881DC7763D1}" srcOrd="8" destOrd="0" presId="urn:microsoft.com/office/officeart/2008/layout/VerticalCurvedList"/>
    <dgm:cxn modelId="{D2F6F674-2D3F-4CB2-86AF-6B63E01F88C4}" type="presParOf" srcId="{427E00EA-178B-4E15-BA38-3881DC7763D1}" destId="{38D24917-93BE-43B6-AA68-3EE7F789D2C7}" srcOrd="0" destOrd="0" presId="urn:microsoft.com/office/officeart/2008/layout/VerticalCurvedList"/>
    <dgm:cxn modelId="{706A2B60-F029-4C21-B9E0-3123889F9111}" type="presParOf" srcId="{7E90D593-A3FA-4B10-99F8-BBE3E9770ED5}" destId="{D74053A9-B8D3-4B5D-8069-CFCE9220D87F}" srcOrd="9" destOrd="0" presId="urn:microsoft.com/office/officeart/2008/layout/VerticalCurvedList"/>
    <dgm:cxn modelId="{399D7F1D-4658-434C-B354-60B39059D29E}" type="presParOf" srcId="{7E90D593-A3FA-4B10-99F8-BBE3E9770ED5}" destId="{B9DCFCDB-C076-4CB8-ACAB-F1493A181734}" srcOrd="10" destOrd="0" presId="urn:microsoft.com/office/officeart/2008/layout/VerticalCurvedList"/>
    <dgm:cxn modelId="{8B2D3057-2F57-4DF2-AF5B-F5EDA6EA57C5}" type="presParOf" srcId="{B9DCFCDB-C076-4CB8-ACAB-F1493A181734}" destId="{D93C44AE-37F6-4A1A-806D-BC25A9EDB0A1}"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EB8343-24E5-4453-A282-68C569215044}">
      <dsp:nvSpPr>
        <dsp:cNvPr id="0" name=""/>
        <dsp:cNvSpPr/>
      </dsp:nvSpPr>
      <dsp:spPr>
        <a:xfrm>
          <a:off x="0" y="464019"/>
          <a:ext cx="6096000" cy="7812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2E2EF7-233E-4E34-920E-97234369D75E}">
      <dsp:nvSpPr>
        <dsp:cNvPr id="0" name=""/>
        <dsp:cNvSpPr/>
      </dsp:nvSpPr>
      <dsp:spPr>
        <a:xfrm>
          <a:off x="311697" y="0"/>
          <a:ext cx="4267200" cy="915120"/>
        </a:xfrm>
        <a:prstGeom prst="roundRect">
          <a:avLst/>
        </a:prstGeom>
        <a:solidFill>
          <a:schemeClr val="accent6">
            <a:lumMod val="20000"/>
            <a:lumOff val="8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800100">
            <a:lnSpc>
              <a:spcPct val="90000"/>
            </a:lnSpc>
            <a:spcBef>
              <a:spcPct val="0"/>
            </a:spcBef>
            <a:spcAft>
              <a:spcPct val="35000"/>
            </a:spcAft>
            <a:buNone/>
          </a:pPr>
          <a:r>
            <a:rPr lang="el-GR" sz="1800" kern="1200" dirty="0">
              <a:solidFill>
                <a:schemeClr val="tx1"/>
              </a:solidFill>
              <a:latin typeface="Times New Roman" panose="02020603050405020304" pitchFamily="18" charset="0"/>
              <a:cs typeface="Times New Roman" panose="02020603050405020304" pitchFamily="18" charset="0"/>
            </a:rPr>
            <a:t>Η δημιουργία Ε.Υ. με χρήση των ΤΠΕ εναρμονισμένο με τις σημερινές εκπαιδευτικές ανάγκες</a:t>
          </a:r>
        </a:p>
      </dsp:txBody>
      <dsp:txXfrm>
        <a:off x="356369" y="44672"/>
        <a:ext cx="4177856" cy="825776"/>
      </dsp:txXfrm>
    </dsp:sp>
    <dsp:sp modelId="{F5F1CF55-A24B-415E-A30B-6F595E9D7FE3}">
      <dsp:nvSpPr>
        <dsp:cNvPr id="0" name=""/>
        <dsp:cNvSpPr/>
      </dsp:nvSpPr>
      <dsp:spPr>
        <a:xfrm>
          <a:off x="0" y="1870179"/>
          <a:ext cx="6096000" cy="7812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96BF0B7-6C28-4ED8-BCF1-42C8F3B3C32F}">
      <dsp:nvSpPr>
        <dsp:cNvPr id="0" name=""/>
        <dsp:cNvSpPr/>
      </dsp:nvSpPr>
      <dsp:spPr>
        <a:xfrm>
          <a:off x="304800" y="1412619"/>
          <a:ext cx="4267200" cy="915120"/>
        </a:xfrm>
        <a:prstGeom prst="roundRect">
          <a:avLst/>
        </a:prstGeom>
        <a:solidFill>
          <a:schemeClr val="accent6">
            <a:lumMod val="20000"/>
            <a:lumOff val="8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800100">
            <a:lnSpc>
              <a:spcPct val="90000"/>
            </a:lnSpc>
            <a:spcBef>
              <a:spcPct val="0"/>
            </a:spcBef>
            <a:spcAft>
              <a:spcPct val="35000"/>
            </a:spcAft>
            <a:buNone/>
          </a:pPr>
          <a:r>
            <a:rPr lang="el-GR" sz="1800" kern="1200" dirty="0">
              <a:solidFill>
                <a:schemeClr val="tx1"/>
              </a:solidFill>
              <a:latin typeface="Times New Roman" panose="02020603050405020304" pitchFamily="18" charset="0"/>
              <a:cs typeface="Times New Roman" panose="02020603050405020304" pitchFamily="18" charset="0"/>
            </a:rPr>
            <a:t>Η ανάδειξη της Συμπληρωματικής  Σχολικής ΕξΑΕ εκπαίδευσης</a:t>
          </a:r>
        </a:p>
      </dsp:txBody>
      <dsp:txXfrm>
        <a:off x="349472" y="1457291"/>
        <a:ext cx="4177856" cy="825776"/>
      </dsp:txXfrm>
    </dsp:sp>
    <dsp:sp modelId="{85E6066F-0584-46E7-83D9-77D3EC7D9D76}">
      <dsp:nvSpPr>
        <dsp:cNvPr id="0" name=""/>
        <dsp:cNvSpPr/>
      </dsp:nvSpPr>
      <dsp:spPr>
        <a:xfrm>
          <a:off x="0" y="3276340"/>
          <a:ext cx="6096000" cy="7812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9E4A508-F0A3-45FD-896B-189892F5E38A}">
      <dsp:nvSpPr>
        <dsp:cNvPr id="0" name=""/>
        <dsp:cNvSpPr/>
      </dsp:nvSpPr>
      <dsp:spPr>
        <a:xfrm>
          <a:off x="311697" y="2824087"/>
          <a:ext cx="4267200" cy="915120"/>
        </a:xfrm>
        <a:prstGeom prst="roundRect">
          <a:avLst/>
        </a:prstGeom>
        <a:solidFill>
          <a:schemeClr val="accent6">
            <a:lumMod val="20000"/>
            <a:lumOff val="8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800100">
            <a:lnSpc>
              <a:spcPct val="90000"/>
            </a:lnSpc>
            <a:spcBef>
              <a:spcPct val="0"/>
            </a:spcBef>
            <a:spcAft>
              <a:spcPct val="35000"/>
            </a:spcAft>
            <a:buNone/>
          </a:pPr>
          <a:r>
            <a:rPr lang="el-GR" sz="1800" kern="1200" dirty="0">
              <a:solidFill>
                <a:schemeClr val="tx1"/>
              </a:solidFill>
              <a:latin typeface="Times New Roman" panose="02020603050405020304" pitchFamily="18" charset="0"/>
              <a:cs typeface="Times New Roman" panose="02020603050405020304" pitchFamily="18" charset="0"/>
            </a:rPr>
            <a:t>Συμβολή σε έρευνες για την ΕξΑΕ ειδικά στα ΕΠΑ.Λ.</a:t>
          </a:r>
        </a:p>
      </dsp:txBody>
      <dsp:txXfrm>
        <a:off x="356369" y="2868759"/>
        <a:ext cx="4177856" cy="8257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F23823-8A93-4A53-9D66-66592D46F8C2}">
      <dsp:nvSpPr>
        <dsp:cNvPr id="0" name=""/>
        <dsp:cNvSpPr/>
      </dsp:nvSpPr>
      <dsp:spPr>
        <a:xfrm rot="5400000">
          <a:off x="4072078" y="-1547799"/>
          <a:ext cx="1387322" cy="4485401"/>
        </a:xfrm>
        <a:prstGeom prst="round2SameRect">
          <a:avLst/>
        </a:prstGeom>
        <a:solidFill>
          <a:srgbClr val="FFFFCC">
            <a:alpha val="90000"/>
          </a:srgb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FontTx/>
            <a:buNone/>
          </a:pPr>
          <a:r>
            <a:rPr lang="en-US" sz="1800" kern="1200" dirty="0">
              <a:latin typeface="Times New Roman" panose="02020603050405020304" pitchFamily="18" charset="0"/>
              <a:cs typeface="Times New Roman" panose="02020603050405020304" pitchFamily="18" charset="0"/>
            </a:rPr>
            <a:t>   </a:t>
          </a:r>
          <a:r>
            <a:rPr lang="el-GR" sz="1800" kern="1200" dirty="0">
              <a:latin typeface="Times New Roman" panose="02020603050405020304" pitchFamily="18" charset="0"/>
              <a:cs typeface="Times New Roman" panose="02020603050405020304" pitchFamily="18" charset="0"/>
            </a:rPr>
            <a:t>Δημιουργία </a:t>
          </a:r>
          <a:r>
            <a:rPr lang="en-US" sz="1800" kern="1200" dirty="0">
              <a:latin typeface="Times New Roman" panose="02020603050405020304" pitchFamily="18" charset="0"/>
              <a:cs typeface="Times New Roman" panose="02020603050405020304" pitchFamily="18" charset="0"/>
            </a:rPr>
            <a:t>e </a:t>
          </a:r>
          <a:r>
            <a:rPr lang="el-GR" sz="1800" kern="1200" dirty="0">
              <a:latin typeface="Times New Roman" panose="02020603050405020304" pitchFamily="18" charset="0"/>
              <a:cs typeface="Times New Roman" panose="02020603050405020304" pitchFamily="18" charset="0"/>
            </a:rPr>
            <a:t>-</a:t>
          </a:r>
          <a:r>
            <a:rPr lang="en-US" sz="1800" kern="1200" dirty="0">
              <a:latin typeface="Times New Roman" panose="02020603050405020304" pitchFamily="18" charset="0"/>
              <a:cs typeface="Times New Roman" panose="02020603050405020304" pitchFamily="18" charset="0"/>
            </a:rPr>
            <a:t> learning</a:t>
          </a:r>
          <a:r>
            <a:rPr lang="el-GR" sz="1800" kern="1200" dirty="0">
              <a:latin typeface="Times New Roman" panose="02020603050405020304" pitchFamily="18" charset="0"/>
              <a:cs typeface="Times New Roman" panose="02020603050405020304" pitchFamily="18" charset="0"/>
            </a:rPr>
            <a:t> εκπαιδευτικού υλικού</a:t>
          </a:r>
          <a:r>
            <a:rPr lang="en-US" sz="1800" kern="1200" dirty="0">
              <a:latin typeface="Times New Roman" panose="02020603050405020304" pitchFamily="18" charset="0"/>
              <a:cs typeface="Times New Roman" panose="02020603050405020304" pitchFamily="18" charset="0"/>
            </a:rPr>
            <a:t> </a:t>
          </a:r>
          <a:r>
            <a:rPr lang="el-GR" sz="1800" kern="1200" dirty="0">
              <a:latin typeface="Times New Roman" panose="02020603050405020304" pitchFamily="18" charset="0"/>
              <a:cs typeface="Times New Roman" panose="02020603050405020304" pitchFamily="18" charset="0"/>
            </a:rPr>
            <a:t>στηριζόμενο στα συμβατικά σχολικά εγχειρίδια</a:t>
          </a:r>
        </a:p>
      </dsp:txBody>
      <dsp:txXfrm rot="-5400000">
        <a:off x="2523039" y="68963"/>
        <a:ext cx="4417678" cy="1251876"/>
      </dsp:txXfrm>
    </dsp:sp>
    <dsp:sp modelId="{6B28CC2C-B8D5-404A-86D4-CB16C3057E0A}">
      <dsp:nvSpPr>
        <dsp:cNvPr id="0" name=""/>
        <dsp:cNvSpPr/>
      </dsp:nvSpPr>
      <dsp:spPr>
        <a:xfrm>
          <a:off x="0" y="303811"/>
          <a:ext cx="2523038" cy="948519"/>
        </a:xfrm>
        <a:prstGeom prst="roundRect">
          <a:avLst/>
        </a:prstGeom>
        <a:solidFill>
          <a:schemeClr val="accent6">
            <a:lumMod val="20000"/>
            <a:lumOff val="8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l-GR" sz="2200" kern="1200" dirty="0">
              <a:solidFill>
                <a:schemeClr val="tx1"/>
              </a:solidFill>
              <a:latin typeface="Times New Roman" panose="02020603050405020304" pitchFamily="18" charset="0"/>
              <a:cs typeface="Times New Roman" panose="02020603050405020304" pitchFamily="18" charset="0"/>
            </a:rPr>
            <a:t>Σκοπός</a:t>
          </a:r>
        </a:p>
      </dsp:txBody>
      <dsp:txXfrm>
        <a:off x="46303" y="350114"/>
        <a:ext cx="2430432" cy="855913"/>
      </dsp:txXfrm>
    </dsp:sp>
    <dsp:sp modelId="{2E0966F1-B15A-4802-9468-ECB7D2A69BA1}">
      <dsp:nvSpPr>
        <dsp:cNvPr id="0" name=""/>
        <dsp:cNvSpPr/>
      </dsp:nvSpPr>
      <dsp:spPr>
        <a:xfrm rot="5400000">
          <a:off x="4038570" y="-59589"/>
          <a:ext cx="1454338" cy="4485401"/>
        </a:xfrm>
        <a:prstGeom prst="round2SameRect">
          <a:avLst/>
        </a:prstGeom>
        <a:solidFill>
          <a:srgbClr val="FFFFCC">
            <a:alpha val="90000"/>
          </a:srgb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l-GR" sz="1800" kern="1200" dirty="0">
              <a:latin typeface="Times New Roman" panose="02020603050405020304" pitchFamily="18" charset="0"/>
              <a:cs typeface="Times New Roman" panose="02020603050405020304" pitchFamily="18" charset="0"/>
            </a:rPr>
            <a:t>Τα Φυτικά Όργανα - Εισαγωγή</a:t>
          </a:r>
        </a:p>
        <a:p>
          <a:pPr marL="171450" lvl="1" indent="-171450" algn="l" defTabSz="800100">
            <a:lnSpc>
              <a:spcPct val="90000"/>
            </a:lnSpc>
            <a:spcBef>
              <a:spcPct val="0"/>
            </a:spcBef>
            <a:spcAft>
              <a:spcPct val="15000"/>
            </a:spcAft>
            <a:buChar char="•"/>
          </a:pPr>
          <a:r>
            <a:rPr lang="el-GR" sz="1800" kern="1200" dirty="0">
              <a:latin typeface="Times New Roman" panose="02020603050405020304" pitchFamily="18" charset="0"/>
              <a:cs typeface="Times New Roman" panose="02020603050405020304" pitchFamily="18" charset="0"/>
            </a:rPr>
            <a:t>1</a:t>
          </a:r>
          <a:r>
            <a:rPr lang="el-GR" sz="1800" kern="1200" baseline="30000" dirty="0">
              <a:latin typeface="Times New Roman" panose="02020603050405020304" pitchFamily="18" charset="0"/>
              <a:cs typeface="Times New Roman" panose="02020603050405020304" pitchFamily="18" charset="0"/>
            </a:rPr>
            <a:t>η</a:t>
          </a:r>
          <a:r>
            <a:rPr lang="el-GR" sz="1800" kern="1200" dirty="0">
              <a:latin typeface="Times New Roman" panose="02020603050405020304" pitchFamily="18" charset="0"/>
              <a:cs typeface="Times New Roman" panose="02020603050405020304" pitchFamily="18" charset="0"/>
            </a:rPr>
            <a:t> Δ.Ε. Η Ρίζα</a:t>
          </a:r>
        </a:p>
        <a:p>
          <a:pPr marL="171450" lvl="1" indent="-171450" algn="l" defTabSz="800100">
            <a:lnSpc>
              <a:spcPct val="90000"/>
            </a:lnSpc>
            <a:spcBef>
              <a:spcPct val="0"/>
            </a:spcBef>
            <a:spcAft>
              <a:spcPct val="15000"/>
            </a:spcAft>
            <a:buChar char="•"/>
          </a:pPr>
          <a:r>
            <a:rPr lang="el-GR" sz="1800" kern="1200" dirty="0">
              <a:latin typeface="Times New Roman" panose="02020603050405020304" pitchFamily="18" charset="0"/>
              <a:cs typeface="Times New Roman" panose="02020603050405020304" pitchFamily="18" charset="0"/>
            </a:rPr>
            <a:t>2</a:t>
          </a:r>
          <a:r>
            <a:rPr lang="el-GR" sz="1800" kern="1200" baseline="30000" dirty="0">
              <a:latin typeface="Times New Roman" panose="02020603050405020304" pitchFamily="18" charset="0"/>
              <a:cs typeface="Times New Roman" panose="02020603050405020304" pitchFamily="18" charset="0"/>
            </a:rPr>
            <a:t>η</a:t>
          </a:r>
          <a:r>
            <a:rPr lang="el-GR" sz="1800" kern="1200" dirty="0">
              <a:latin typeface="Times New Roman" panose="02020603050405020304" pitchFamily="18" charset="0"/>
              <a:cs typeface="Times New Roman" panose="02020603050405020304" pitchFamily="18" charset="0"/>
            </a:rPr>
            <a:t> Δ.Ε. Ο Βλαστός</a:t>
          </a:r>
        </a:p>
        <a:p>
          <a:pPr marL="171450" lvl="1" indent="-171450" algn="l" defTabSz="800100">
            <a:lnSpc>
              <a:spcPct val="90000"/>
            </a:lnSpc>
            <a:spcBef>
              <a:spcPct val="0"/>
            </a:spcBef>
            <a:spcAft>
              <a:spcPct val="15000"/>
            </a:spcAft>
            <a:buChar char="•"/>
          </a:pPr>
          <a:r>
            <a:rPr lang="el-GR" sz="1800" kern="1200" dirty="0">
              <a:latin typeface="Times New Roman" panose="02020603050405020304" pitchFamily="18" charset="0"/>
              <a:cs typeface="Times New Roman" panose="02020603050405020304" pitchFamily="18" charset="0"/>
            </a:rPr>
            <a:t>3</a:t>
          </a:r>
          <a:r>
            <a:rPr lang="el-GR" sz="1800" kern="1200" baseline="30000" dirty="0">
              <a:latin typeface="Times New Roman" panose="02020603050405020304" pitchFamily="18" charset="0"/>
              <a:cs typeface="Times New Roman" panose="02020603050405020304" pitchFamily="18" charset="0"/>
            </a:rPr>
            <a:t>η</a:t>
          </a:r>
          <a:r>
            <a:rPr lang="el-GR" sz="1800" kern="1200" dirty="0">
              <a:latin typeface="Times New Roman" panose="02020603050405020304" pitchFamily="18" charset="0"/>
              <a:cs typeface="Times New Roman" panose="02020603050405020304" pitchFamily="18" charset="0"/>
            </a:rPr>
            <a:t> Δ.Ε. Το Φύλλο</a:t>
          </a:r>
        </a:p>
      </dsp:txBody>
      <dsp:txXfrm rot="-5400000">
        <a:off x="2523039" y="1526937"/>
        <a:ext cx="4414406" cy="1312348"/>
      </dsp:txXfrm>
    </dsp:sp>
    <dsp:sp modelId="{548F7211-F417-4069-943A-C7173B7E6BDD}">
      <dsp:nvSpPr>
        <dsp:cNvPr id="0" name=""/>
        <dsp:cNvSpPr/>
      </dsp:nvSpPr>
      <dsp:spPr>
        <a:xfrm>
          <a:off x="0" y="1671967"/>
          <a:ext cx="2523038" cy="1012419"/>
        </a:xfrm>
        <a:prstGeom prst="roundRect">
          <a:avLst/>
        </a:prstGeom>
        <a:solidFill>
          <a:schemeClr val="accent6">
            <a:lumMod val="20000"/>
            <a:lumOff val="8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l-GR" sz="2200" kern="1200" dirty="0">
              <a:solidFill>
                <a:schemeClr val="tx1"/>
              </a:solidFill>
              <a:latin typeface="Times New Roman" panose="02020603050405020304" pitchFamily="18" charset="0"/>
              <a:cs typeface="Times New Roman" panose="02020603050405020304" pitchFamily="18" charset="0"/>
            </a:rPr>
            <a:t>Περιεχόμενο</a:t>
          </a:r>
        </a:p>
      </dsp:txBody>
      <dsp:txXfrm>
        <a:off x="49422" y="1721389"/>
        <a:ext cx="2424194" cy="913575"/>
      </dsp:txXfrm>
    </dsp:sp>
    <dsp:sp modelId="{16086A0C-58DA-409A-84FD-3C4833E2AFDC}">
      <dsp:nvSpPr>
        <dsp:cNvPr id="0" name=""/>
        <dsp:cNvSpPr/>
      </dsp:nvSpPr>
      <dsp:spPr>
        <a:xfrm rot="5400000">
          <a:off x="4038570" y="1510397"/>
          <a:ext cx="1454338" cy="4485401"/>
        </a:xfrm>
        <a:prstGeom prst="round2SameRect">
          <a:avLst/>
        </a:prstGeom>
        <a:solidFill>
          <a:srgbClr val="FFFFCC">
            <a:alpha val="90000"/>
          </a:srgb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ts val="1200"/>
            </a:spcAft>
            <a:buChar char="•"/>
          </a:pPr>
          <a:r>
            <a:rPr lang="el-GR" sz="1800" kern="1200" dirty="0">
              <a:latin typeface="Times New Roman" panose="02020603050405020304" pitchFamily="18" charset="0"/>
              <a:cs typeface="Times New Roman" panose="02020603050405020304" pitchFamily="18" charset="0"/>
            </a:rPr>
            <a:t>Ταξινομία </a:t>
          </a:r>
          <a:r>
            <a:rPr lang="en-US" sz="1800" kern="1200" dirty="0">
              <a:latin typeface="Times New Roman" panose="02020603050405020304" pitchFamily="18" charset="0"/>
              <a:cs typeface="Times New Roman" panose="02020603050405020304" pitchFamily="18" charset="0"/>
            </a:rPr>
            <a:t>West - </a:t>
          </a:r>
          <a:r>
            <a:rPr lang="el-GR" sz="1800" kern="1200" dirty="0">
              <a:latin typeface="Times New Roman" panose="02020603050405020304" pitchFamily="18" charset="0"/>
              <a:cs typeface="Times New Roman" panose="02020603050405020304" pitchFamily="18" charset="0"/>
            </a:rPr>
            <a:t>Λιοναράκη</a:t>
          </a:r>
        </a:p>
        <a:p>
          <a:pPr marL="171450" lvl="1" indent="-171450" algn="l" defTabSz="800100">
            <a:lnSpc>
              <a:spcPct val="90000"/>
            </a:lnSpc>
            <a:spcBef>
              <a:spcPct val="0"/>
            </a:spcBef>
            <a:spcAft>
              <a:spcPct val="15000"/>
            </a:spcAft>
            <a:buChar char="•"/>
          </a:pPr>
          <a:r>
            <a:rPr lang="el-GR" sz="1800" kern="1200" dirty="0">
              <a:latin typeface="Times New Roman" panose="02020603050405020304" pitchFamily="18" charset="0"/>
              <a:cs typeface="Times New Roman" panose="02020603050405020304" pitchFamily="18" charset="0"/>
            </a:rPr>
            <a:t>Αρχές Πολυμεσικής Μάθησης </a:t>
          </a:r>
          <a:r>
            <a:rPr lang="en-US" sz="1800" kern="1200" dirty="0">
              <a:latin typeface="Times New Roman" panose="02020603050405020304" pitchFamily="18" charset="0"/>
              <a:cs typeface="Times New Roman" panose="02020603050405020304" pitchFamily="18" charset="0"/>
            </a:rPr>
            <a:t>Mayer</a:t>
          </a:r>
          <a:endParaRPr lang="el-GR" sz="1800" kern="1200" dirty="0">
            <a:latin typeface="Times New Roman" panose="02020603050405020304" pitchFamily="18" charset="0"/>
            <a:cs typeface="Times New Roman" panose="02020603050405020304" pitchFamily="18" charset="0"/>
          </a:endParaRPr>
        </a:p>
      </dsp:txBody>
      <dsp:txXfrm rot="-5400000">
        <a:off x="2523039" y="3096924"/>
        <a:ext cx="4414406" cy="1312348"/>
      </dsp:txXfrm>
    </dsp:sp>
    <dsp:sp modelId="{34E75C9F-298A-4EBA-A18A-557776AAEC45}">
      <dsp:nvSpPr>
        <dsp:cNvPr id="0" name=""/>
        <dsp:cNvSpPr/>
      </dsp:nvSpPr>
      <dsp:spPr>
        <a:xfrm>
          <a:off x="0" y="3256142"/>
          <a:ext cx="2523038" cy="955009"/>
        </a:xfrm>
        <a:prstGeom prst="roundRect">
          <a:avLst/>
        </a:prstGeom>
        <a:solidFill>
          <a:schemeClr val="accent6">
            <a:lumMod val="20000"/>
            <a:lumOff val="8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l-GR" sz="2200" kern="1200" dirty="0">
              <a:solidFill>
                <a:schemeClr val="tx1"/>
              </a:solidFill>
              <a:latin typeface="Times New Roman" panose="02020603050405020304" pitchFamily="18" charset="0"/>
              <a:cs typeface="Times New Roman" panose="02020603050405020304" pitchFamily="18" charset="0"/>
            </a:rPr>
            <a:t>Αρχές</a:t>
          </a:r>
        </a:p>
      </dsp:txBody>
      <dsp:txXfrm>
        <a:off x="46620" y="3302762"/>
        <a:ext cx="2429798" cy="86176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FD5A85-2A72-46A1-B4BD-A447DDC2C6CC}">
      <dsp:nvSpPr>
        <dsp:cNvPr id="0" name=""/>
        <dsp:cNvSpPr/>
      </dsp:nvSpPr>
      <dsp:spPr>
        <a:xfrm>
          <a:off x="0" y="198452"/>
          <a:ext cx="3331178" cy="1332471"/>
        </a:xfrm>
        <a:prstGeom prst="rect">
          <a:avLst/>
        </a:prstGeom>
        <a:solidFill>
          <a:schemeClr val="accent6">
            <a:lumMod val="20000"/>
            <a:lumOff val="80000"/>
          </a:schemeClr>
        </a:solidFill>
        <a:ln w="15875" cap="rnd"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l-GR" sz="2000" kern="1200" dirty="0">
              <a:solidFill>
                <a:schemeClr val="tx1"/>
              </a:solidFill>
              <a:latin typeface="Times New Roman" panose="02020603050405020304" pitchFamily="18" charset="0"/>
              <a:cs typeface="Times New Roman" panose="02020603050405020304" pitchFamily="18" charset="0"/>
            </a:rPr>
            <a:t>Ταξινομία</a:t>
          </a:r>
          <a:r>
            <a:rPr lang="en-US" sz="2000" kern="1200" dirty="0">
              <a:solidFill>
                <a:schemeClr val="tx1"/>
              </a:solidFill>
              <a:latin typeface="Times New Roman" panose="02020603050405020304" pitchFamily="18" charset="0"/>
              <a:cs typeface="Times New Roman" panose="02020603050405020304" pitchFamily="18" charset="0"/>
            </a:rPr>
            <a:t> West - </a:t>
          </a:r>
          <a:r>
            <a:rPr lang="el-GR" sz="2000" kern="1200" dirty="0">
              <a:solidFill>
                <a:schemeClr val="tx1"/>
              </a:solidFill>
              <a:latin typeface="Times New Roman" panose="02020603050405020304" pitchFamily="18" charset="0"/>
              <a:cs typeface="Times New Roman" panose="02020603050405020304" pitchFamily="18" charset="0"/>
            </a:rPr>
            <a:t>Λιοναράκη</a:t>
          </a:r>
          <a:endParaRPr lang="el-GR" sz="2000" kern="1200" dirty="0">
            <a:latin typeface="Times New Roman" panose="02020603050405020304" pitchFamily="18" charset="0"/>
            <a:cs typeface="Times New Roman" panose="02020603050405020304" pitchFamily="18" charset="0"/>
          </a:endParaRPr>
        </a:p>
      </dsp:txBody>
      <dsp:txXfrm>
        <a:off x="0" y="198452"/>
        <a:ext cx="3331178" cy="1332471"/>
      </dsp:txXfrm>
    </dsp:sp>
    <dsp:sp modelId="{6D003A66-72F4-43B1-BE66-3812F79DCD15}">
      <dsp:nvSpPr>
        <dsp:cNvPr id="0" name=""/>
        <dsp:cNvSpPr/>
      </dsp:nvSpPr>
      <dsp:spPr>
        <a:xfrm>
          <a:off x="1" y="1511999"/>
          <a:ext cx="3331178" cy="3572497"/>
        </a:xfrm>
        <a:prstGeom prst="rect">
          <a:avLst/>
        </a:prstGeom>
        <a:solidFill>
          <a:srgbClr val="FFFFCC">
            <a:alpha val="90000"/>
          </a:srgbClr>
        </a:solidFill>
        <a:ln w="15875" cap="rnd" cmpd="sng" algn="ctr">
          <a:solidFill>
            <a:schemeClr val="bg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ts val="1200"/>
            </a:spcAft>
            <a:buChar char="•"/>
          </a:pPr>
          <a:r>
            <a:rPr lang="el-GR" sz="1800" b="1" kern="1200" dirty="0">
              <a:latin typeface="Times New Roman" panose="02020603050405020304" pitchFamily="18" charset="0"/>
              <a:cs typeface="Times New Roman" panose="02020603050405020304" pitchFamily="18" charset="0"/>
            </a:rPr>
            <a:t>1</a:t>
          </a:r>
          <a:r>
            <a:rPr lang="el-GR" sz="1800" b="1" kern="1200" baseline="30000" dirty="0">
              <a:latin typeface="Times New Roman" panose="02020603050405020304" pitchFamily="18" charset="0"/>
              <a:cs typeface="Times New Roman" panose="02020603050405020304" pitchFamily="18" charset="0"/>
            </a:rPr>
            <a:t>η</a:t>
          </a:r>
          <a:r>
            <a:rPr lang="el-GR" sz="1800" b="1" kern="1200" dirty="0">
              <a:latin typeface="Times New Roman" panose="02020603050405020304" pitchFamily="18" charset="0"/>
              <a:cs typeface="Times New Roman" panose="02020603050405020304" pitchFamily="18" charset="0"/>
            </a:rPr>
            <a:t> Δέσμη</a:t>
          </a:r>
          <a:r>
            <a:rPr lang="el-GR" sz="1800" kern="1200" dirty="0">
              <a:latin typeface="Times New Roman" panose="02020603050405020304" pitchFamily="18" charset="0"/>
              <a:cs typeface="Times New Roman" panose="02020603050405020304" pitchFamily="18" charset="0"/>
            </a:rPr>
            <a:t>: Κείμενο, Προκείμενα, Μετακείμενα</a:t>
          </a:r>
        </a:p>
        <a:p>
          <a:pPr marL="171450" lvl="1" indent="-171450" algn="l" defTabSz="800100">
            <a:lnSpc>
              <a:spcPct val="90000"/>
            </a:lnSpc>
            <a:spcBef>
              <a:spcPct val="0"/>
            </a:spcBef>
            <a:spcAft>
              <a:spcPts val="1200"/>
            </a:spcAft>
            <a:buChar char="•"/>
          </a:pPr>
          <a:r>
            <a:rPr lang="el-GR" sz="1800" b="1" kern="1200" dirty="0">
              <a:latin typeface="Times New Roman" panose="02020603050405020304" pitchFamily="18" charset="0"/>
              <a:cs typeface="Times New Roman" panose="02020603050405020304" pitchFamily="18" charset="0"/>
            </a:rPr>
            <a:t>2</a:t>
          </a:r>
          <a:r>
            <a:rPr lang="el-GR" sz="1800" b="1" kern="1200" baseline="30000" dirty="0">
              <a:latin typeface="Times New Roman" panose="02020603050405020304" pitchFamily="18" charset="0"/>
              <a:cs typeface="Times New Roman" panose="02020603050405020304" pitchFamily="18" charset="0"/>
            </a:rPr>
            <a:t>η</a:t>
          </a:r>
          <a:r>
            <a:rPr lang="el-GR" sz="1800" b="1" kern="1200" dirty="0">
              <a:latin typeface="Times New Roman" panose="02020603050405020304" pitchFamily="18" charset="0"/>
              <a:cs typeface="Times New Roman" panose="02020603050405020304" pitchFamily="18" charset="0"/>
            </a:rPr>
            <a:t> Δέσμη</a:t>
          </a:r>
          <a:r>
            <a:rPr lang="el-GR" sz="1800" kern="1200" dirty="0">
              <a:latin typeface="Times New Roman" panose="02020603050405020304" pitchFamily="18" charset="0"/>
              <a:cs typeface="Times New Roman" panose="02020603050405020304" pitchFamily="18" charset="0"/>
            </a:rPr>
            <a:t>: Διακείμενα, Επικείμενα, Παρακείμενα, Περικείμενα</a:t>
          </a:r>
        </a:p>
        <a:p>
          <a:pPr marL="171450" lvl="1" indent="-171450" algn="l" defTabSz="800100">
            <a:lnSpc>
              <a:spcPct val="90000"/>
            </a:lnSpc>
            <a:spcBef>
              <a:spcPct val="0"/>
            </a:spcBef>
            <a:spcAft>
              <a:spcPct val="15000"/>
            </a:spcAft>
            <a:buChar char="•"/>
          </a:pPr>
          <a:r>
            <a:rPr lang="el-GR" sz="1800" b="1" kern="1200" dirty="0">
              <a:latin typeface="Times New Roman" panose="02020603050405020304" pitchFamily="18" charset="0"/>
              <a:cs typeface="Times New Roman" panose="02020603050405020304" pitchFamily="18" charset="0"/>
            </a:rPr>
            <a:t>3</a:t>
          </a:r>
          <a:r>
            <a:rPr lang="el-GR" sz="1800" b="1" kern="1200" baseline="30000" dirty="0">
              <a:latin typeface="Times New Roman" panose="02020603050405020304" pitchFamily="18" charset="0"/>
              <a:cs typeface="Times New Roman" panose="02020603050405020304" pitchFamily="18" charset="0"/>
            </a:rPr>
            <a:t>η</a:t>
          </a:r>
          <a:r>
            <a:rPr lang="el-GR" sz="1800" b="1" kern="1200" dirty="0">
              <a:latin typeface="Times New Roman" panose="02020603050405020304" pitchFamily="18" charset="0"/>
              <a:cs typeface="Times New Roman" panose="02020603050405020304" pitchFamily="18" charset="0"/>
            </a:rPr>
            <a:t> Δέσμη</a:t>
          </a:r>
          <a:r>
            <a:rPr lang="el-GR" sz="1800" kern="1200" dirty="0">
              <a:latin typeface="Times New Roman" panose="02020603050405020304" pitchFamily="18" charset="0"/>
              <a:cs typeface="Times New Roman" panose="02020603050405020304" pitchFamily="18" charset="0"/>
            </a:rPr>
            <a:t>: Πολυκείμενα, Πολυαντικείμενα</a:t>
          </a:r>
        </a:p>
      </dsp:txBody>
      <dsp:txXfrm>
        <a:off x="1" y="1511999"/>
        <a:ext cx="3331178" cy="3572497"/>
      </dsp:txXfrm>
    </dsp:sp>
    <dsp:sp modelId="{89BCE989-BCAC-477D-85AE-97D81A7B7F4E}">
      <dsp:nvSpPr>
        <dsp:cNvPr id="0" name=""/>
        <dsp:cNvSpPr/>
      </dsp:nvSpPr>
      <dsp:spPr>
        <a:xfrm>
          <a:off x="3797613" y="214009"/>
          <a:ext cx="3331178" cy="1332471"/>
        </a:xfrm>
        <a:prstGeom prst="rect">
          <a:avLst/>
        </a:prstGeom>
        <a:solidFill>
          <a:schemeClr val="accent6">
            <a:lumMod val="20000"/>
            <a:lumOff val="80000"/>
          </a:schemeClr>
        </a:solidFill>
        <a:ln w="15875" cap="rnd"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l-GR" sz="2000" kern="1200" dirty="0">
              <a:solidFill>
                <a:schemeClr val="tx1"/>
              </a:solidFill>
              <a:latin typeface="Times New Roman" panose="02020603050405020304" pitchFamily="18" charset="0"/>
              <a:cs typeface="Times New Roman" panose="02020603050405020304" pitchFamily="18" charset="0"/>
            </a:rPr>
            <a:t>Αρχές Πολυμεσικής Μάθησης </a:t>
          </a:r>
          <a:r>
            <a:rPr lang="en-US" sz="2000" kern="1200" dirty="0">
              <a:solidFill>
                <a:schemeClr val="tx1"/>
              </a:solidFill>
              <a:latin typeface="Times New Roman" panose="02020603050405020304" pitchFamily="18" charset="0"/>
              <a:cs typeface="Times New Roman" panose="02020603050405020304" pitchFamily="18" charset="0"/>
            </a:rPr>
            <a:t>Mayer</a:t>
          </a:r>
          <a:endParaRPr lang="el-GR" sz="2000" kern="1200" dirty="0">
            <a:solidFill>
              <a:schemeClr val="tx1"/>
            </a:solidFill>
            <a:latin typeface="Times New Roman" panose="02020603050405020304" pitchFamily="18" charset="0"/>
            <a:cs typeface="Times New Roman" panose="02020603050405020304" pitchFamily="18" charset="0"/>
          </a:endParaRPr>
        </a:p>
      </dsp:txBody>
      <dsp:txXfrm>
        <a:off x="3797613" y="214009"/>
        <a:ext cx="3331178" cy="1332471"/>
      </dsp:txXfrm>
    </dsp:sp>
    <dsp:sp modelId="{685596B4-F06B-4032-B27C-83BD9713202A}">
      <dsp:nvSpPr>
        <dsp:cNvPr id="0" name=""/>
        <dsp:cNvSpPr/>
      </dsp:nvSpPr>
      <dsp:spPr>
        <a:xfrm>
          <a:off x="3797611" y="1511999"/>
          <a:ext cx="3331178" cy="3570498"/>
        </a:xfrm>
        <a:prstGeom prst="rect">
          <a:avLst/>
        </a:prstGeom>
        <a:solidFill>
          <a:srgbClr val="FFFFCC">
            <a:alpha val="90000"/>
          </a:srgbClr>
        </a:solidFill>
        <a:ln w="15875" cap="rnd" cmpd="sng" algn="ctr">
          <a:solidFill>
            <a:schemeClr val="bg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l-GR" sz="1800" kern="1200" dirty="0">
              <a:latin typeface="Times New Roman" panose="02020603050405020304" pitchFamily="18" charset="0"/>
              <a:cs typeface="Times New Roman" panose="02020603050405020304" pitchFamily="18" charset="0"/>
            </a:rPr>
            <a:t>Αρχή Συνάφειας</a:t>
          </a:r>
        </a:p>
        <a:p>
          <a:pPr marL="171450" lvl="1" indent="-171450" algn="l" defTabSz="800100">
            <a:lnSpc>
              <a:spcPct val="90000"/>
            </a:lnSpc>
            <a:spcBef>
              <a:spcPct val="0"/>
            </a:spcBef>
            <a:spcAft>
              <a:spcPct val="15000"/>
            </a:spcAft>
            <a:buChar char="•"/>
          </a:pPr>
          <a:r>
            <a:rPr lang="el-GR" sz="1800" kern="1200" dirty="0">
              <a:latin typeface="Times New Roman" panose="02020603050405020304" pitchFamily="18" charset="0"/>
              <a:cs typeface="Times New Roman" panose="02020603050405020304" pitchFamily="18" charset="0"/>
            </a:rPr>
            <a:t>Αρχή Σηματοδότησης</a:t>
          </a:r>
        </a:p>
        <a:p>
          <a:pPr marL="171450" lvl="1" indent="-171450" algn="l" defTabSz="800100">
            <a:lnSpc>
              <a:spcPct val="90000"/>
            </a:lnSpc>
            <a:spcBef>
              <a:spcPct val="0"/>
            </a:spcBef>
            <a:spcAft>
              <a:spcPct val="15000"/>
            </a:spcAft>
            <a:buChar char="•"/>
          </a:pPr>
          <a:r>
            <a:rPr lang="el-GR" sz="1800" kern="1200" dirty="0">
              <a:latin typeface="Times New Roman" panose="02020603050405020304" pitchFamily="18" charset="0"/>
              <a:cs typeface="Times New Roman" panose="02020603050405020304" pitchFamily="18" charset="0"/>
            </a:rPr>
            <a:t>Αρχή Πλεονασμού</a:t>
          </a:r>
        </a:p>
        <a:p>
          <a:pPr marL="171450" lvl="1" indent="-171450" algn="l" defTabSz="800100">
            <a:lnSpc>
              <a:spcPct val="90000"/>
            </a:lnSpc>
            <a:spcBef>
              <a:spcPct val="0"/>
            </a:spcBef>
            <a:spcAft>
              <a:spcPct val="15000"/>
            </a:spcAft>
            <a:buChar char="•"/>
          </a:pPr>
          <a:r>
            <a:rPr lang="el-GR" sz="1800" kern="1200" dirty="0">
              <a:latin typeface="Times New Roman" panose="02020603050405020304" pitchFamily="18" charset="0"/>
              <a:cs typeface="Times New Roman" panose="02020603050405020304" pitchFamily="18" charset="0"/>
            </a:rPr>
            <a:t>Αρχή Γειτνίασης</a:t>
          </a:r>
        </a:p>
        <a:p>
          <a:pPr marL="171450" lvl="1" indent="-171450" algn="l" defTabSz="800100">
            <a:lnSpc>
              <a:spcPct val="90000"/>
            </a:lnSpc>
            <a:spcBef>
              <a:spcPct val="0"/>
            </a:spcBef>
            <a:spcAft>
              <a:spcPct val="15000"/>
            </a:spcAft>
            <a:buChar char="•"/>
          </a:pPr>
          <a:r>
            <a:rPr lang="el-GR" sz="1800" kern="1200" dirty="0">
              <a:latin typeface="Times New Roman" panose="02020603050405020304" pitchFamily="18" charset="0"/>
              <a:cs typeface="Times New Roman" panose="02020603050405020304" pitchFamily="18" charset="0"/>
            </a:rPr>
            <a:t>Αρχή Συγχρονισμού </a:t>
          </a:r>
        </a:p>
        <a:p>
          <a:pPr marL="171450" lvl="1" indent="-171450" algn="l" defTabSz="800100">
            <a:lnSpc>
              <a:spcPct val="90000"/>
            </a:lnSpc>
            <a:spcBef>
              <a:spcPct val="0"/>
            </a:spcBef>
            <a:spcAft>
              <a:spcPct val="15000"/>
            </a:spcAft>
            <a:buChar char="•"/>
          </a:pPr>
          <a:r>
            <a:rPr lang="el-GR" sz="1800" kern="1200" dirty="0">
              <a:latin typeface="Times New Roman" panose="02020603050405020304" pitchFamily="18" charset="0"/>
              <a:cs typeface="Times New Roman" panose="02020603050405020304" pitchFamily="18" charset="0"/>
            </a:rPr>
            <a:t>Αρχή Τμηματοποίησης</a:t>
          </a:r>
        </a:p>
        <a:p>
          <a:pPr marL="171450" lvl="1" indent="-171450" algn="l" defTabSz="800100">
            <a:lnSpc>
              <a:spcPct val="90000"/>
            </a:lnSpc>
            <a:spcBef>
              <a:spcPct val="0"/>
            </a:spcBef>
            <a:spcAft>
              <a:spcPct val="15000"/>
            </a:spcAft>
            <a:buChar char="•"/>
          </a:pPr>
          <a:r>
            <a:rPr lang="el-GR" sz="1800" kern="1200" dirty="0">
              <a:latin typeface="Times New Roman" panose="02020603050405020304" pitchFamily="18" charset="0"/>
              <a:cs typeface="Times New Roman" panose="02020603050405020304" pitchFamily="18" charset="0"/>
            </a:rPr>
            <a:t>Αρχή Προπαίδευσης</a:t>
          </a:r>
        </a:p>
        <a:p>
          <a:pPr marL="171450" lvl="1" indent="-171450" algn="l" defTabSz="800100">
            <a:lnSpc>
              <a:spcPct val="90000"/>
            </a:lnSpc>
            <a:spcBef>
              <a:spcPct val="0"/>
            </a:spcBef>
            <a:spcAft>
              <a:spcPct val="15000"/>
            </a:spcAft>
            <a:buChar char="•"/>
          </a:pPr>
          <a:r>
            <a:rPr lang="el-GR" sz="1800" kern="1200" dirty="0">
              <a:latin typeface="Times New Roman" panose="02020603050405020304" pitchFamily="18" charset="0"/>
              <a:cs typeface="Times New Roman" panose="02020603050405020304" pitchFamily="18" charset="0"/>
            </a:rPr>
            <a:t>Αρχή Τροπικότητας</a:t>
          </a:r>
        </a:p>
        <a:p>
          <a:pPr marL="171450" lvl="1" indent="-171450" algn="l" defTabSz="800100">
            <a:lnSpc>
              <a:spcPct val="90000"/>
            </a:lnSpc>
            <a:spcBef>
              <a:spcPct val="0"/>
            </a:spcBef>
            <a:spcAft>
              <a:spcPct val="15000"/>
            </a:spcAft>
            <a:buChar char="•"/>
          </a:pPr>
          <a:r>
            <a:rPr lang="el-GR" sz="1800" kern="1200" dirty="0">
              <a:latin typeface="Times New Roman" panose="02020603050405020304" pitchFamily="18" charset="0"/>
              <a:cs typeface="Times New Roman" panose="02020603050405020304" pitchFamily="18" charset="0"/>
            </a:rPr>
            <a:t>Αρχή Πολυμέσων</a:t>
          </a:r>
        </a:p>
        <a:p>
          <a:pPr marL="171450" lvl="1" indent="-171450" algn="l" defTabSz="800100">
            <a:lnSpc>
              <a:spcPct val="90000"/>
            </a:lnSpc>
            <a:spcBef>
              <a:spcPct val="0"/>
            </a:spcBef>
            <a:spcAft>
              <a:spcPct val="15000"/>
            </a:spcAft>
            <a:buChar char="•"/>
          </a:pPr>
          <a:r>
            <a:rPr lang="el-GR" sz="1800" kern="1200" dirty="0">
              <a:latin typeface="Times New Roman" panose="02020603050405020304" pitchFamily="18" charset="0"/>
              <a:cs typeface="Times New Roman" panose="02020603050405020304" pitchFamily="18" charset="0"/>
            </a:rPr>
            <a:t>Αρχή Προσωποποίησης</a:t>
          </a:r>
        </a:p>
        <a:p>
          <a:pPr marL="171450" lvl="1" indent="-171450" algn="l" defTabSz="800100">
            <a:lnSpc>
              <a:spcPct val="90000"/>
            </a:lnSpc>
            <a:spcBef>
              <a:spcPct val="0"/>
            </a:spcBef>
            <a:spcAft>
              <a:spcPct val="15000"/>
            </a:spcAft>
            <a:buChar char="•"/>
          </a:pPr>
          <a:r>
            <a:rPr lang="el-GR" sz="1800" kern="1200" dirty="0">
              <a:latin typeface="Times New Roman" panose="02020603050405020304" pitchFamily="18" charset="0"/>
              <a:cs typeface="Times New Roman" panose="02020603050405020304" pitchFamily="18" charset="0"/>
            </a:rPr>
            <a:t>Αρχή Φωνής</a:t>
          </a:r>
        </a:p>
        <a:p>
          <a:pPr marL="171450" lvl="1" indent="-171450" algn="l" defTabSz="800100">
            <a:lnSpc>
              <a:spcPct val="90000"/>
            </a:lnSpc>
            <a:spcBef>
              <a:spcPct val="0"/>
            </a:spcBef>
            <a:spcAft>
              <a:spcPct val="15000"/>
            </a:spcAft>
            <a:buChar char="•"/>
          </a:pPr>
          <a:r>
            <a:rPr lang="el-GR" sz="1800" kern="1200" dirty="0">
              <a:latin typeface="Times New Roman" panose="02020603050405020304" pitchFamily="18" charset="0"/>
              <a:cs typeface="Times New Roman" panose="02020603050405020304" pitchFamily="18" charset="0"/>
            </a:rPr>
            <a:t>Αρχή Εικόνας</a:t>
          </a:r>
        </a:p>
      </dsp:txBody>
      <dsp:txXfrm>
        <a:off x="3797611" y="1511999"/>
        <a:ext cx="3331178" cy="357049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25AB39-0930-4ED1-B53D-DC972B8D83D1}">
      <dsp:nvSpPr>
        <dsp:cNvPr id="0" name=""/>
        <dsp:cNvSpPr/>
      </dsp:nvSpPr>
      <dsp:spPr>
        <a:xfrm rot="5400000">
          <a:off x="-326231" y="326692"/>
          <a:ext cx="2174874" cy="1522412"/>
        </a:xfrm>
        <a:prstGeom prst="chevron">
          <a:avLst/>
        </a:prstGeom>
        <a:solidFill>
          <a:schemeClr val="accent6">
            <a:lumMod val="20000"/>
            <a:lumOff val="8000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endParaRPr lang="el-GR" sz="1800" kern="1200" dirty="0">
            <a:solidFill>
              <a:schemeClr val="tx1"/>
            </a:solidFill>
            <a:latin typeface="Times New Roman" panose="02020603050405020304" pitchFamily="18" charset="0"/>
            <a:cs typeface="Times New Roman" panose="02020603050405020304" pitchFamily="18" charset="0"/>
          </a:endParaRPr>
        </a:p>
        <a:p>
          <a:pPr marL="0" lvl="0" indent="0" algn="ctr" defTabSz="800100">
            <a:lnSpc>
              <a:spcPct val="90000"/>
            </a:lnSpc>
            <a:spcBef>
              <a:spcPct val="0"/>
            </a:spcBef>
            <a:spcAft>
              <a:spcPct val="35000"/>
            </a:spcAft>
            <a:buNone/>
          </a:pPr>
          <a:r>
            <a:rPr lang="el-GR" sz="1800" kern="1200" dirty="0">
              <a:solidFill>
                <a:schemeClr val="tx1"/>
              </a:solidFill>
              <a:latin typeface="Times New Roman" panose="02020603050405020304" pitchFamily="18" charset="0"/>
              <a:cs typeface="Times New Roman" panose="02020603050405020304" pitchFamily="18" charset="0"/>
            </a:rPr>
            <a:t>Ειδικοί ΕξΑΕ</a:t>
          </a:r>
        </a:p>
      </dsp:txBody>
      <dsp:txXfrm rot="-5400000">
        <a:off x="0" y="761667"/>
        <a:ext cx="1522412" cy="652462"/>
      </dsp:txXfrm>
    </dsp:sp>
    <dsp:sp modelId="{34C55FB4-8925-47DF-899A-CF0A32790314}">
      <dsp:nvSpPr>
        <dsp:cNvPr id="0" name=""/>
        <dsp:cNvSpPr/>
      </dsp:nvSpPr>
      <dsp:spPr>
        <a:xfrm rot="5400000">
          <a:off x="3102371" y="-1579498"/>
          <a:ext cx="1413668" cy="4573587"/>
        </a:xfrm>
        <a:prstGeom prst="round2SameRect">
          <a:avLst/>
        </a:prstGeom>
        <a:solidFill>
          <a:srgbClr val="FFFFCC">
            <a:alpha val="90000"/>
          </a:srgb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ts val="600"/>
            </a:spcAft>
            <a:buChar char="•"/>
          </a:pPr>
          <a:r>
            <a:rPr lang="el-GR" sz="1600" kern="1200" dirty="0">
              <a:latin typeface="Times New Roman" panose="02020603050405020304" pitchFamily="18" charset="0"/>
              <a:cs typeface="Times New Roman" panose="02020603050405020304" pitchFamily="18" charset="0"/>
            </a:rPr>
            <a:t>Η σκόπιμη και βολική δειγματοληψία </a:t>
          </a:r>
        </a:p>
        <a:p>
          <a:pPr marL="171450" lvl="1" indent="-171450" algn="l" defTabSz="711200">
            <a:lnSpc>
              <a:spcPct val="90000"/>
            </a:lnSpc>
            <a:spcBef>
              <a:spcPct val="0"/>
            </a:spcBef>
            <a:spcAft>
              <a:spcPct val="15000"/>
            </a:spcAft>
            <a:buChar char="•"/>
          </a:pPr>
          <a:r>
            <a:rPr lang="el-GR" sz="1600" kern="1200" dirty="0">
              <a:latin typeface="Times New Roman" panose="02020603050405020304" pitchFamily="18" charset="0"/>
              <a:cs typeface="Times New Roman" panose="02020603050405020304" pitchFamily="18" charset="0"/>
            </a:rPr>
            <a:t>Ο μικρός αριθμός συμμετεχόντων εκπαιδευτικών</a:t>
          </a:r>
        </a:p>
      </dsp:txBody>
      <dsp:txXfrm rot="-5400000">
        <a:off x="1522412" y="69471"/>
        <a:ext cx="4504577" cy="1275648"/>
      </dsp:txXfrm>
    </dsp:sp>
    <dsp:sp modelId="{2C179BB0-DF67-409B-AB9B-4353A20DDEC2}">
      <dsp:nvSpPr>
        <dsp:cNvPr id="0" name=""/>
        <dsp:cNvSpPr/>
      </dsp:nvSpPr>
      <dsp:spPr>
        <a:xfrm rot="5400000">
          <a:off x="-326231" y="2214895"/>
          <a:ext cx="2174874" cy="1522412"/>
        </a:xfrm>
        <a:prstGeom prst="chevron">
          <a:avLst/>
        </a:prstGeom>
        <a:solidFill>
          <a:schemeClr val="accent6">
            <a:lumMod val="20000"/>
            <a:lumOff val="8000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endParaRPr lang="el-GR" sz="1800" kern="1200" dirty="0">
            <a:solidFill>
              <a:schemeClr val="tx1"/>
            </a:solidFill>
            <a:latin typeface="Times New Roman" panose="02020603050405020304" pitchFamily="18" charset="0"/>
            <a:cs typeface="Times New Roman" panose="02020603050405020304" pitchFamily="18" charset="0"/>
          </a:endParaRPr>
        </a:p>
        <a:p>
          <a:pPr marL="0" lvl="0" indent="0" algn="ctr" defTabSz="800100">
            <a:lnSpc>
              <a:spcPct val="90000"/>
            </a:lnSpc>
            <a:spcBef>
              <a:spcPct val="0"/>
            </a:spcBef>
            <a:spcAft>
              <a:spcPct val="35000"/>
            </a:spcAft>
            <a:buNone/>
          </a:pPr>
          <a:r>
            <a:rPr lang="el-GR" sz="1800" kern="1200" dirty="0">
              <a:solidFill>
                <a:schemeClr val="tx1"/>
              </a:solidFill>
              <a:latin typeface="Times New Roman" panose="02020603050405020304" pitchFamily="18" charset="0"/>
              <a:cs typeface="Times New Roman" panose="02020603050405020304" pitchFamily="18" charset="0"/>
            </a:rPr>
            <a:t>Μαθητές</a:t>
          </a:r>
        </a:p>
      </dsp:txBody>
      <dsp:txXfrm rot="-5400000">
        <a:off x="0" y="2649870"/>
        <a:ext cx="1522412" cy="652462"/>
      </dsp:txXfrm>
    </dsp:sp>
    <dsp:sp modelId="{5F0128F4-48AC-4DEE-8C9C-D075E4529CAC}">
      <dsp:nvSpPr>
        <dsp:cNvPr id="0" name=""/>
        <dsp:cNvSpPr/>
      </dsp:nvSpPr>
      <dsp:spPr>
        <a:xfrm rot="5400000">
          <a:off x="3108012" y="302385"/>
          <a:ext cx="1402387" cy="4573587"/>
        </a:xfrm>
        <a:prstGeom prst="round2SameRect">
          <a:avLst/>
        </a:prstGeom>
        <a:solidFill>
          <a:srgbClr val="FFFFCC">
            <a:alpha val="90000"/>
          </a:srgb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ts val="600"/>
            </a:spcAft>
            <a:buChar char="•"/>
          </a:pPr>
          <a:r>
            <a:rPr lang="el-GR" sz="1600" kern="1200" dirty="0">
              <a:latin typeface="Times New Roman" panose="02020603050405020304" pitchFamily="18" charset="0"/>
              <a:cs typeface="Times New Roman" panose="02020603050405020304" pitchFamily="18" charset="0"/>
            </a:rPr>
            <a:t>Το χρονικό διάστημα διεξαγωγής της έρευνας</a:t>
          </a:r>
        </a:p>
        <a:p>
          <a:pPr marL="171450" lvl="1" indent="-171450" algn="l" defTabSz="711200">
            <a:lnSpc>
              <a:spcPct val="90000"/>
            </a:lnSpc>
            <a:spcBef>
              <a:spcPct val="0"/>
            </a:spcBef>
            <a:spcAft>
              <a:spcPct val="15000"/>
            </a:spcAft>
            <a:buChar char="•"/>
          </a:pPr>
          <a:r>
            <a:rPr lang="el-GR" sz="1600" kern="1200" dirty="0">
              <a:latin typeface="Times New Roman" panose="02020603050405020304" pitchFamily="18" charset="0"/>
              <a:cs typeface="Times New Roman" panose="02020603050405020304" pitchFamily="18" charset="0"/>
            </a:rPr>
            <a:t>Ο μικρός αριθμός συμμετοχής μαθητών</a:t>
          </a:r>
        </a:p>
      </dsp:txBody>
      <dsp:txXfrm rot="-5400000">
        <a:off x="1522413" y="1956444"/>
        <a:ext cx="4505128" cy="126546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5C29FE-76D3-4333-ACF4-89EB31C7C310}">
      <dsp:nvSpPr>
        <dsp:cNvPr id="0" name=""/>
        <dsp:cNvSpPr/>
      </dsp:nvSpPr>
      <dsp:spPr>
        <a:xfrm>
          <a:off x="-4594669" y="-704407"/>
          <a:ext cx="5472816" cy="5472816"/>
        </a:xfrm>
        <a:prstGeom prst="blockArc">
          <a:avLst>
            <a:gd name="adj1" fmla="val 18900000"/>
            <a:gd name="adj2" fmla="val 2700000"/>
            <a:gd name="adj3" fmla="val 395"/>
          </a:avLst>
        </a:pr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16F10DF-DAA2-4734-A094-1DFEAC557169}">
      <dsp:nvSpPr>
        <dsp:cNvPr id="0" name=""/>
        <dsp:cNvSpPr/>
      </dsp:nvSpPr>
      <dsp:spPr>
        <a:xfrm>
          <a:off x="383251" y="231798"/>
          <a:ext cx="6352691" cy="508162"/>
        </a:xfrm>
        <a:prstGeom prst="rect">
          <a:avLst/>
        </a:prstGeom>
        <a:solidFill>
          <a:schemeClr val="accent6">
            <a:lumMod val="20000"/>
            <a:lumOff val="8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3354" tIns="40640" rIns="40640" bIns="40640" numCol="1" spcCol="1270" anchor="ctr" anchorCtr="0">
          <a:noAutofit/>
        </a:bodyPr>
        <a:lstStyle/>
        <a:p>
          <a:pPr marL="0" lvl="0" indent="0" algn="l" defTabSz="711200">
            <a:lnSpc>
              <a:spcPct val="90000"/>
            </a:lnSpc>
            <a:spcBef>
              <a:spcPct val="0"/>
            </a:spcBef>
            <a:spcAft>
              <a:spcPct val="35000"/>
            </a:spcAft>
            <a:buNone/>
          </a:pPr>
          <a:r>
            <a:rPr lang="el-GR" sz="1600" kern="1200" dirty="0">
              <a:solidFill>
                <a:schemeClr val="tx1"/>
              </a:solidFill>
              <a:latin typeface="Times New Roman" panose="02020603050405020304" pitchFamily="18" charset="0"/>
              <a:cs typeface="Times New Roman" panose="02020603050405020304" pitchFamily="18" charset="0"/>
            </a:rPr>
            <a:t>Μεγαλύτερο δείγμα εκπαιδευτικών αξιολογητών του Ε.Υ.</a:t>
          </a:r>
        </a:p>
      </dsp:txBody>
      <dsp:txXfrm>
        <a:off x="383251" y="231798"/>
        <a:ext cx="6352691" cy="508162"/>
      </dsp:txXfrm>
    </dsp:sp>
    <dsp:sp modelId="{AC3673AB-1769-4A84-9DE4-9BD60FCCAED4}">
      <dsp:nvSpPr>
        <dsp:cNvPr id="0" name=""/>
        <dsp:cNvSpPr/>
      </dsp:nvSpPr>
      <dsp:spPr>
        <a:xfrm>
          <a:off x="0" y="159794"/>
          <a:ext cx="635203" cy="635203"/>
        </a:xfrm>
        <a:prstGeom prst="ellipse">
          <a:avLst/>
        </a:prstGeom>
        <a:solidFill>
          <a:schemeClr val="accent2">
            <a:lumMod val="20000"/>
            <a:lumOff val="8000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EAD4C1-3EF7-4B9B-91F4-8706167DF386}">
      <dsp:nvSpPr>
        <dsp:cNvPr id="0" name=""/>
        <dsp:cNvSpPr/>
      </dsp:nvSpPr>
      <dsp:spPr>
        <a:xfrm>
          <a:off x="743428" y="1023886"/>
          <a:ext cx="5988556" cy="508162"/>
        </a:xfrm>
        <a:prstGeom prst="rect">
          <a:avLst/>
        </a:prstGeom>
        <a:solidFill>
          <a:schemeClr val="accent6">
            <a:lumMod val="20000"/>
            <a:lumOff val="8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3354" tIns="40640" rIns="40640" bIns="40640" numCol="1" spcCol="1270" anchor="ctr" anchorCtr="0">
          <a:noAutofit/>
        </a:bodyPr>
        <a:lstStyle/>
        <a:p>
          <a:pPr marL="0" lvl="0" indent="0" algn="l" defTabSz="711200">
            <a:lnSpc>
              <a:spcPct val="90000"/>
            </a:lnSpc>
            <a:spcBef>
              <a:spcPct val="0"/>
            </a:spcBef>
            <a:spcAft>
              <a:spcPct val="35000"/>
            </a:spcAft>
            <a:buNone/>
          </a:pPr>
          <a:r>
            <a:rPr lang="el-GR" sz="1600" kern="1200" dirty="0">
              <a:solidFill>
                <a:schemeClr val="tx1"/>
              </a:solidFill>
              <a:latin typeface="Times New Roman" panose="02020603050405020304" pitchFamily="18" charset="0"/>
              <a:cs typeface="Times New Roman" panose="02020603050405020304" pitchFamily="18" charset="0"/>
            </a:rPr>
            <a:t>Δείγμα άγνωστο προς τον ερευνητή </a:t>
          </a:r>
        </a:p>
      </dsp:txBody>
      <dsp:txXfrm>
        <a:off x="743428" y="1023886"/>
        <a:ext cx="5988556" cy="508162"/>
      </dsp:txXfrm>
    </dsp:sp>
    <dsp:sp modelId="{3AA1B983-8DB7-495E-9E46-23603AEBABA1}">
      <dsp:nvSpPr>
        <dsp:cNvPr id="0" name=""/>
        <dsp:cNvSpPr/>
      </dsp:nvSpPr>
      <dsp:spPr>
        <a:xfrm>
          <a:off x="455377" y="951877"/>
          <a:ext cx="635203" cy="635203"/>
        </a:xfrm>
        <a:prstGeom prst="ellipse">
          <a:avLst/>
        </a:prstGeom>
        <a:solidFill>
          <a:schemeClr val="accent2">
            <a:lumMod val="20000"/>
            <a:lumOff val="8000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AEF891E-5A54-40F1-9557-8333D6F9FEDF}">
      <dsp:nvSpPr>
        <dsp:cNvPr id="0" name=""/>
        <dsp:cNvSpPr/>
      </dsp:nvSpPr>
      <dsp:spPr>
        <a:xfrm>
          <a:off x="860099" y="1777918"/>
          <a:ext cx="5876796" cy="508162"/>
        </a:xfrm>
        <a:prstGeom prst="rect">
          <a:avLst/>
        </a:prstGeom>
        <a:solidFill>
          <a:schemeClr val="accent6">
            <a:lumMod val="20000"/>
            <a:lumOff val="8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3354" tIns="40640" rIns="40640" bIns="40640" numCol="1" spcCol="1270" anchor="ctr" anchorCtr="0">
          <a:noAutofit/>
        </a:bodyPr>
        <a:lstStyle/>
        <a:p>
          <a:pPr marL="0" lvl="0" indent="0" algn="l" defTabSz="711200">
            <a:lnSpc>
              <a:spcPct val="90000"/>
            </a:lnSpc>
            <a:spcBef>
              <a:spcPct val="0"/>
            </a:spcBef>
            <a:spcAft>
              <a:spcPct val="35000"/>
            </a:spcAft>
            <a:buNone/>
          </a:pPr>
          <a:r>
            <a:rPr lang="el-GR" sz="1600" kern="1200" dirty="0">
              <a:solidFill>
                <a:schemeClr val="tx1"/>
              </a:solidFill>
              <a:latin typeface="Times New Roman" panose="02020603050405020304" pitchFamily="18" charset="0"/>
              <a:cs typeface="Times New Roman" panose="02020603050405020304" pitchFamily="18" charset="0"/>
            </a:rPr>
            <a:t>Συμμετοχή και αξιολογητών χωρίς εμπειρία στην ΕξΑΕ</a:t>
          </a:r>
        </a:p>
      </dsp:txBody>
      <dsp:txXfrm>
        <a:off x="860099" y="1777918"/>
        <a:ext cx="5876796" cy="508162"/>
      </dsp:txXfrm>
    </dsp:sp>
    <dsp:sp modelId="{905E9F17-666D-4866-A9FF-AA40821FE108}">
      <dsp:nvSpPr>
        <dsp:cNvPr id="0" name=""/>
        <dsp:cNvSpPr/>
      </dsp:nvSpPr>
      <dsp:spPr>
        <a:xfrm>
          <a:off x="527386" y="1714398"/>
          <a:ext cx="635203" cy="635203"/>
        </a:xfrm>
        <a:prstGeom prst="ellipse">
          <a:avLst/>
        </a:prstGeom>
        <a:solidFill>
          <a:schemeClr val="accent2">
            <a:lumMod val="20000"/>
            <a:lumOff val="8000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1E48D29-8E98-4993-9849-B3571AFC3717}">
      <dsp:nvSpPr>
        <dsp:cNvPr id="0" name=""/>
        <dsp:cNvSpPr/>
      </dsp:nvSpPr>
      <dsp:spPr>
        <a:xfrm>
          <a:off x="748339" y="2539918"/>
          <a:ext cx="5988556" cy="508162"/>
        </a:xfrm>
        <a:prstGeom prst="rect">
          <a:avLst/>
        </a:prstGeom>
        <a:solidFill>
          <a:schemeClr val="accent6">
            <a:lumMod val="20000"/>
            <a:lumOff val="8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3354" tIns="40640" rIns="40640" bIns="40640" numCol="1" spcCol="1270" anchor="ctr" anchorCtr="0">
          <a:noAutofit/>
        </a:bodyPr>
        <a:lstStyle/>
        <a:p>
          <a:pPr marL="0" lvl="0" indent="0" algn="l" defTabSz="711200">
            <a:lnSpc>
              <a:spcPct val="90000"/>
            </a:lnSpc>
            <a:spcBef>
              <a:spcPct val="0"/>
            </a:spcBef>
            <a:spcAft>
              <a:spcPct val="35000"/>
            </a:spcAft>
            <a:buNone/>
          </a:pPr>
          <a:r>
            <a:rPr lang="el-GR" sz="1600" kern="1200" dirty="0">
              <a:solidFill>
                <a:schemeClr val="tx1"/>
              </a:solidFill>
              <a:latin typeface="Times New Roman" panose="02020603050405020304" pitchFamily="18" charset="0"/>
              <a:cs typeface="Times New Roman" panose="02020603050405020304" pitchFamily="18" charset="0"/>
            </a:rPr>
            <a:t>Παρουσίαση του Ε.Υ. στους μαθητές στη διάρκεια της σχολικής χρονιάς με μεγαλύτερο αριθμό συμμετεχόντων</a:t>
          </a:r>
        </a:p>
      </dsp:txBody>
      <dsp:txXfrm>
        <a:off x="748339" y="2539918"/>
        <a:ext cx="5988556" cy="508162"/>
      </dsp:txXfrm>
    </dsp:sp>
    <dsp:sp modelId="{38D24917-93BE-43B6-AA68-3EE7F789D2C7}">
      <dsp:nvSpPr>
        <dsp:cNvPr id="0" name=""/>
        <dsp:cNvSpPr/>
      </dsp:nvSpPr>
      <dsp:spPr>
        <a:xfrm>
          <a:off x="383370" y="2464050"/>
          <a:ext cx="635203" cy="635203"/>
        </a:xfrm>
        <a:prstGeom prst="ellipse">
          <a:avLst/>
        </a:prstGeom>
        <a:solidFill>
          <a:schemeClr val="accent2">
            <a:lumMod val="20000"/>
            <a:lumOff val="8000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74053A9-B8D3-4B5D-8069-CFCE9220D87F}">
      <dsp:nvSpPr>
        <dsp:cNvPr id="0" name=""/>
        <dsp:cNvSpPr/>
      </dsp:nvSpPr>
      <dsp:spPr>
        <a:xfrm>
          <a:off x="383537" y="3301918"/>
          <a:ext cx="6354025" cy="508162"/>
        </a:xfrm>
        <a:prstGeom prst="rect">
          <a:avLst/>
        </a:prstGeom>
        <a:solidFill>
          <a:schemeClr val="accent6">
            <a:lumMod val="20000"/>
            <a:lumOff val="8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3354" tIns="40640" rIns="40640" bIns="40640" numCol="1" spcCol="1270" anchor="ctr" anchorCtr="0">
          <a:noAutofit/>
        </a:bodyPr>
        <a:lstStyle/>
        <a:p>
          <a:pPr marL="0" lvl="0" indent="0" algn="l" defTabSz="711200">
            <a:lnSpc>
              <a:spcPct val="90000"/>
            </a:lnSpc>
            <a:spcBef>
              <a:spcPct val="0"/>
            </a:spcBef>
            <a:spcAft>
              <a:spcPct val="35000"/>
            </a:spcAft>
            <a:buNone/>
          </a:pPr>
          <a:r>
            <a:rPr lang="el-GR" sz="1600" kern="1200" dirty="0">
              <a:solidFill>
                <a:schemeClr val="tx1"/>
              </a:solidFill>
              <a:latin typeface="Times New Roman" panose="02020603050405020304" pitchFamily="18" charset="0"/>
              <a:cs typeface="Times New Roman" panose="02020603050405020304" pitchFamily="18" charset="0"/>
            </a:rPr>
            <a:t>Επέκταση της έρευνας και σε ενήλικες μαθητές Εσπερινού ΕΠΑ.Λ. </a:t>
          </a:r>
        </a:p>
      </dsp:txBody>
      <dsp:txXfrm>
        <a:off x="383537" y="3301918"/>
        <a:ext cx="6354025" cy="508162"/>
      </dsp:txXfrm>
    </dsp:sp>
    <dsp:sp modelId="{D93C44AE-37F6-4A1A-806D-BC25A9EDB0A1}">
      <dsp:nvSpPr>
        <dsp:cNvPr id="0" name=""/>
        <dsp:cNvSpPr/>
      </dsp:nvSpPr>
      <dsp:spPr>
        <a:xfrm>
          <a:off x="45774" y="3243950"/>
          <a:ext cx="635203" cy="635203"/>
        </a:xfrm>
        <a:prstGeom prst="ellipse">
          <a:avLst/>
        </a:prstGeom>
        <a:solidFill>
          <a:schemeClr val="accent2">
            <a:lumMod val="20000"/>
            <a:lumOff val="8000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dirty="0"/>
          </a:p>
        </p:txBody>
      </p:sp>
    </p:spTree>
    <p:extLst>
      <p:ext uri="{BB962C8B-B14F-4D97-AF65-F5344CB8AC3E}">
        <p14:creationId xmlns:p14="http://schemas.microsoft.com/office/powerpoint/2010/main" val="25616839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7</a:t>
            </a:fld>
            <a:endParaRPr lang="el-GR" dirty="0"/>
          </a:p>
        </p:txBody>
      </p:sp>
    </p:spTree>
    <p:extLst>
      <p:ext uri="{BB962C8B-B14F-4D97-AF65-F5344CB8AC3E}">
        <p14:creationId xmlns:p14="http://schemas.microsoft.com/office/powerpoint/2010/main" val="12894884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pPr>
              <a:defRPr/>
            </a:pPr>
            <a:endParaRPr lang="de-DE" dirty="0"/>
          </a:p>
        </p:txBody>
      </p:sp>
      <p:sp>
        <p:nvSpPr>
          <p:cNvPr id="5" name="Footer Placeholder 4"/>
          <p:cNvSpPr>
            <a:spLocks noGrp="1"/>
          </p:cNvSpPr>
          <p:nvPr>
            <p:ph type="ftr" sz="quarter" idx="11"/>
          </p:nvPr>
        </p:nvSpPr>
        <p:spPr/>
        <p:txBody>
          <a:bodyPr/>
          <a:lstStyle/>
          <a:p>
            <a:pPr>
              <a:defRPr/>
            </a:pPr>
            <a:endParaRPr lang="de-DE" dirty="0"/>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pPr>
              <a:defRPr/>
            </a:pPr>
            <a:fld id="{AA02484D-3F63-488A-990A-36E3F22D10C7}" type="slidenum">
              <a:rPr lang="de-DE" smtClean="0"/>
              <a:pPr>
                <a:defRPr/>
              </a:pPr>
              <a:t>‹#›</a:t>
            </a:fld>
            <a:endParaRPr lang="de-DE" dirty="0"/>
          </a:p>
        </p:txBody>
      </p:sp>
      <p:sp>
        <p:nvSpPr>
          <p:cNvPr id="8" name="Rectangle 61">
            <a:extLst>
              <a:ext uri="{FF2B5EF4-FFF2-40B4-BE49-F238E27FC236}">
                <a16:creationId xmlns:a16="http://schemas.microsoft.com/office/drawing/2014/main" id="{99158E9F-875D-4CB1-9C5D-F479EBA3CF37}"/>
              </a:ext>
            </a:extLst>
          </p:cNvPr>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10" name="Ορθογώνιο 9">
            <a:extLst>
              <a:ext uri="{FF2B5EF4-FFF2-40B4-BE49-F238E27FC236}">
                <a16:creationId xmlns:a16="http://schemas.microsoft.com/office/drawing/2014/main" id="{6A4D5B36-99DF-49A8-9B3F-A00E63C5572F}"/>
              </a:ext>
            </a:extLst>
          </p:cNvPr>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1" name="Πεντάγωνο 9">
            <a:extLst>
              <a:ext uri="{FF2B5EF4-FFF2-40B4-BE49-F238E27FC236}">
                <a16:creationId xmlns:a16="http://schemas.microsoft.com/office/drawing/2014/main" id="{9F46C3EB-E8C5-4F73-BCBA-49781FEBE181}"/>
              </a:ext>
            </a:extLst>
          </p:cNvPr>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Tree>
    <p:extLst>
      <p:ext uri="{BB962C8B-B14F-4D97-AF65-F5344CB8AC3E}">
        <p14:creationId xmlns:p14="http://schemas.microsoft.com/office/powerpoint/2010/main" val="2786954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4D9FFFB4-400D-1240-AB24-6F86C96D4DFB}" type="datetimeFigureOut">
              <a:rPr lang="en-US" smtClean="0"/>
              <a:pPr/>
              <a:t>11/23/2024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501371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l-GR"/>
              <a:t>Κάντε κλικ για να επεξεργαστείτε τον τίτλο υποδείγματος</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4D9FFFB4-400D-1240-AB24-6F86C96D4DFB}" type="datetimeFigureOut">
              <a:rPr lang="en-US" smtClean="0"/>
              <a:pPr/>
              <a:t>11/23/2024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57F1E4F-1CFF-5643-939E-217C01CDF565}" type="slidenum">
              <a:rPr lang="en-US" smtClean="0"/>
              <a:pPr/>
              <a:t>‹#›</a:t>
            </a:fld>
            <a:endParaRPr lang="en-US" dirty="0"/>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648655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a:t>Στυλ κειμένου υποδείγματος</a:t>
            </a:r>
          </a:p>
        </p:txBody>
      </p:sp>
      <p:sp>
        <p:nvSpPr>
          <p:cNvPr id="5" name="Date Placeholder 4"/>
          <p:cNvSpPr>
            <a:spLocks noGrp="1"/>
          </p:cNvSpPr>
          <p:nvPr>
            <p:ph type="dt" sz="half" idx="10"/>
          </p:nvPr>
        </p:nvSpPr>
        <p:spPr/>
        <p:txBody>
          <a:bodyPr/>
          <a:lstStyle/>
          <a:p>
            <a:fld id="{4D9FFFB4-400D-1240-AB24-6F86C96D4DFB}" type="datetimeFigureOut">
              <a:rPr lang="en-US" smtClean="0"/>
              <a:pPr/>
              <a:t>11/23/2024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612222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l-GR"/>
              <a:t>Κάντε κλικ για να επεξεργαστείτε τον τίτλο υποδείγματος</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a:t>Στυλ κειμένου υποδείγματος</a:t>
            </a:r>
          </a:p>
        </p:txBody>
      </p:sp>
      <p:sp>
        <p:nvSpPr>
          <p:cNvPr id="5" name="Date Placeholder 4"/>
          <p:cNvSpPr>
            <a:spLocks noGrp="1"/>
          </p:cNvSpPr>
          <p:nvPr>
            <p:ph type="dt" sz="half" idx="10"/>
          </p:nvPr>
        </p:nvSpPr>
        <p:spPr/>
        <p:txBody>
          <a:bodyPr/>
          <a:lstStyle/>
          <a:p>
            <a:fld id="{4D9FFFB4-400D-1240-AB24-6F86C96D4DFB}" type="datetimeFigureOut">
              <a:rPr lang="en-US" smtClean="0"/>
              <a:pPr/>
              <a:t>11/23/2024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smtClean="0"/>
              <a:pPr/>
              <a:t>‹#›</a:t>
            </a:fld>
            <a:endParaRPr lang="en-US" dirty="0"/>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339813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l-GR"/>
              <a:t>Κάντε κλικ για να επεξεργαστείτε τον τίτλο υποδείγματος</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a:t>Στυλ κειμένου υποδείγματος</a:t>
            </a:r>
          </a:p>
        </p:txBody>
      </p:sp>
      <p:sp>
        <p:nvSpPr>
          <p:cNvPr id="5" name="Date Placeholder 4"/>
          <p:cNvSpPr>
            <a:spLocks noGrp="1"/>
          </p:cNvSpPr>
          <p:nvPr>
            <p:ph type="dt" sz="half" idx="10"/>
          </p:nvPr>
        </p:nvSpPr>
        <p:spPr/>
        <p:txBody>
          <a:bodyPr/>
          <a:lstStyle/>
          <a:p>
            <a:fld id="{4D9FFFB4-400D-1240-AB24-6F86C96D4DFB}" type="datetimeFigureOut">
              <a:rPr lang="en-US" smtClean="0"/>
              <a:pPr/>
              <a:t>11/23/2024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717810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DE9A7C16-FAF2-2C41-B697-563997C522AD}" type="datetimeFigureOut">
              <a:rPr lang="en-US" smtClean="0"/>
              <a:pPr/>
              <a:t>11/23/2024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41165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0A19D9EA-0687-604F-B97A-763B6765DF9F}" type="datetimeFigureOut">
              <a:rPr lang="en-US" smtClean="0"/>
              <a:pPr/>
              <a:t>11/23/2024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59241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dirty="0"/>
              <a:t>2016</a:t>
            </a:r>
            <a:endParaRPr lang="en-US" dirty="0"/>
          </a:p>
        </p:txBody>
      </p:sp>
      <p:sp>
        <p:nvSpPr>
          <p:cNvPr id="5" name="Θέση υποσέλιδου 4"/>
          <p:cNvSpPr>
            <a:spLocks noGrp="1"/>
          </p:cNvSpPr>
          <p:nvPr>
            <p:ph type="ftr" sz="quarter" idx="11"/>
          </p:nvPr>
        </p:nvSpPr>
        <p:spPr/>
        <p:txBody>
          <a:bodyPr/>
          <a:lstStyle/>
          <a:p>
            <a:r>
              <a:rPr lang="el-GR" dirty="0" err="1"/>
              <a:t>Δρ</a:t>
            </a:r>
            <a:r>
              <a:rPr lang="el-GR" dirty="0"/>
              <a:t>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39898572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r>
              <a:rPr lang="el-GR" dirty="0"/>
              <a:t>2016</a:t>
            </a:r>
            <a:endParaRPr lang="en-US" dirty="0"/>
          </a:p>
        </p:txBody>
      </p:sp>
      <p:sp>
        <p:nvSpPr>
          <p:cNvPr id="5" name="Footer Placeholder 4"/>
          <p:cNvSpPr>
            <a:spLocks noGrp="1"/>
          </p:cNvSpPr>
          <p:nvPr>
            <p:ph type="ftr" sz="quarter" idx="11"/>
          </p:nvPr>
        </p:nvSpPr>
        <p:spPr/>
        <p:txBody>
          <a:bodyPr/>
          <a:lstStyle/>
          <a:p>
            <a:r>
              <a:rPr lang="el-GR" dirty="0" err="1"/>
              <a:t>Δρ</a:t>
            </a:r>
            <a:r>
              <a:rPr lang="el-GR" dirty="0"/>
              <a:t> Χαράλαμπος Μουζάκης</a:t>
            </a:r>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8" name="Rectangle 61">
            <a:extLst>
              <a:ext uri="{FF2B5EF4-FFF2-40B4-BE49-F238E27FC236}">
                <a16:creationId xmlns:a16="http://schemas.microsoft.com/office/drawing/2014/main" id="{80BE6573-1ECB-4626-8B63-C2E4E63FFD32}"/>
              </a:ext>
            </a:extLst>
          </p:cNvPr>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9" name="15 - Ευθεία γραμμή σύνδεσης">
            <a:extLst>
              <a:ext uri="{FF2B5EF4-FFF2-40B4-BE49-F238E27FC236}">
                <a16:creationId xmlns:a16="http://schemas.microsoft.com/office/drawing/2014/main" id="{0C588BE6-1583-4A83-8D4A-4AEBD84C201B}"/>
              </a:ext>
            </a:extLst>
          </p:cNvPr>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11" name="15 - Ευθεία γραμμή σύνδεσης">
            <a:extLst>
              <a:ext uri="{FF2B5EF4-FFF2-40B4-BE49-F238E27FC236}">
                <a16:creationId xmlns:a16="http://schemas.microsoft.com/office/drawing/2014/main" id="{2EE45152-4608-48FE-8B8D-35FD68982CDE}"/>
              </a:ext>
            </a:extLst>
          </p:cNvPr>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2" name="Ορθογώνιο 11">
            <a:extLst>
              <a:ext uri="{FF2B5EF4-FFF2-40B4-BE49-F238E27FC236}">
                <a16:creationId xmlns:a16="http://schemas.microsoft.com/office/drawing/2014/main" id="{C92A30CC-BFA7-4FD2-87FE-A6C50A741B49}"/>
              </a:ext>
            </a:extLst>
          </p:cNvPr>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Πεντάγωνο 11">
            <a:extLst>
              <a:ext uri="{FF2B5EF4-FFF2-40B4-BE49-F238E27FC236}">
                <a16:creationId xmlns:a16="http://schemas.microsoft.com/office/drawing/2014/main" id="{9604C3EC-3E6F-42A7-B6F5-852894E87775}"/>
              </a:ext>
            </a:extLst>
          </p:cNvPr>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256140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DABB9B27-4D02-2940-AED5-BC8F2B3B1507}" type="datetimeFigureOut">
              <a:rPr lang="en-US" smtClean="0"/>
              <a:pPr/>
              <a:t>11/23/2024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2182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04CF7878-2C98-7449-BB8F-764A5EA8E558}" type="datetimeFigureOut">
              <a:rPr lang="en-US" smtClean="0"/>
              <a:pPr/>
              <a:t>11/23/2024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858588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E6D2F403-9584-1749-B6AB-5E1C5F94527C}" type="datetimeFigureOut">
              <a:rPr lang="en-US" smtClean="0"/>
              <a:pPr/>
              <a:t>11/23/2024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254236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A58C0351-EB03-5444-BA93-B7E778374E24}" type="datetimeFigureOut">
              <a:rPr lang="en-US" smtClean="0"/>
              <a:pPr/>
              <a:t>11/23/2024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199469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9FFFB4-400D-1240-AB24-6F86C96D4DFB}" type="datetimeFigureOut">
              <a:rPr lang="en-US" smtClean="0"/>
              <a:pPr/>
              <a:t>11/23/2024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049324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C1EB8CB6-48D8-4E47-B0D3-B56230F429D0}" type="datetimeFigureOut">
              <a:rPr lang="en-US" smtClean="0"/>
              <a:pPr/>
              <a:t>11/23/2024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001666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EF716D3-DCE8-CC45-8106-AE5DFCD073F9}" type="datetimeFigureOut">
              <a:rPr lang="en-US" smtClean="0"/>
              <a:pPr/>
              <a:t>11/23/2024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332349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4D9FFFB4-400D-1240-AB24-6F86C96D4DFB}" type="datetimeFigureOut">
              <a:rPr lang="en-US" smtClean="0"/>
              <a:pPr/>
              <a:t>11/23/2024</a:t>
            </a:fld>
            <a:endParaRPr lang="en-US" dirty="0"/>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smtClean="0"/>
              <a:pPr/>
              <a:t>‹#›</a:t>
            </a:fld>
            <a:endParaRPr lang="en-US" dirty="0"/>
          </a:p>
        </p:txBody>
      </p:sp>
      <p:sp>
        <p:nvSpPr>
          <p:cNvPr id="34" name="Freeform 8">
            <a:extLst>
              <a:ext uri="{FF2B5EF4-FFF2-40B4-BE49-F238E27FC236}">
                <a16:creationId xmlns:a16="http://schemas.microsoft.com/office/drawing/2014/main" id="{7B03B639-0578-45EC-8FDC-A2CC35AE17C5}"/>
              </a:ext>
            </a:extLst>
          </p:cNvPr>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val="840198702"/>
      </p:ext>
    </p:extLst>
  </p:cSld>
  <p:clrMap bg1="lt1" tx1="dk1" bg2="lt2" tx2="dk2" accent1="accent1" accent2="accent2" accent3="accent3" accent4="accent4" accent5="accent5" accent6="accent6" hlink="hlink" folHlink="folHlink"/>
  <p:sldLayoutIdLst>
    <p:sldLayoutId id="2147484483" r:id="rId1"/>
    <p:sldLayoutId id="2147484484" r:id="rId2"/>
    <p:sldLayoutId id="2147484485" r:id="rId3"/>
    <p:sldLayoutId id="2147484486" r:id="rId4"/>
    <p:sldLayoutId id="2147484487" r:id="rId5"/>
    <p:sldLayoutId id="2147484488" r:id="rId6"/>
    <p:sldLayoutId id="2147484489" r:id="rId7"/>
    <p:sldLayoutId id="2147484490" r:id="rId8"/>
    <p:sldLayoutId id="2147484491" r:id="rId9"/>
    <p:sldLayoutId id="2147484492" r:id="rId10"/>
    <p:sldLayoutId id="2147484493" r:id="rId11"/>
    <p:sldLayoutId id="2147484494" r:id="rId12"/>
    <p:sldLayoutId id="2147484495" r:id="rId13"/>
    <p:sldLayoutId id="2147484496" r:id="rId14"/>
    <p:sldLayoutId id="2147484497" r:id="rId15"/>
    <p:sldLayoutId id="2147484498" r:id="rId16"/>
    <p:sldLayoutId id="2147484472" r:id="rId17"/>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hyperlink" Target="http://chamilo.datacenter.uoc.gr/metchamilo/courses/TAFYTIKAORGANA/index.php?id_session=0&amp;isStudentView=true" TargetMode="External"/><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gif"/><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svg"/><Relationship Id="rId15" Type="http://schemas.openxmlformats.org/officeDocument/2006/relationships/image" Target="../media/image13.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823456" y="1441418"/>
            <a:ext cx="6430090" cy="1872208"/>
          </a:xfrm>
          <a:solidFill>
            <a:schemeClr val="accent6">
              <a:lumMod val="20000"/>
              <a:lumOff val="80000"/>
            </a:schemeClr>
          </a:solidFill>
          <a:ln>
            <a:solidFill>
              <a:srgbClr val="EDBE9B"/>
            </a:solidFill>
          </a:ln>
        </p:spPr>
        <p:txBody>
          <a:bodyPr>
            <a:noAutofit/>
          </a:bodyPr>
          <a:lstStyle/>
          <a:p>
            <a:pPr algn="ctr"/>
            <a:r>
              <a:rPr lang="el-GR" sz="1800" b="1" spc="100" dirty="0">
                <a:effectLst/>
                <a:latin typeface="Calibri Light (επικεφαλίδα)"/>
                <a:ea typeface="Times New Roman" panose="02020603050405020304" pitchFamily="18" charset="0"/>
                <a:cs typeface="Calibri Light" panose="020F0302020204030204" pitchFamily="34" charset="0"/>
              </a:rPr>
              <a:t>Σχεδιασμός, υλοποίηση και αποτίμηση μιας ολοκληρωμένης παρέμβασης Συμπληρωματικής Σχολικής εξ Αποστάσεως Εκπαίδευσης με χρήση </a:t>
            </a:r>
            <a:r>
              <a:rPr lang="en-US" sz="1800" b="1" spc="100" dirty="0">
                <a:effectLst/>
                <a:latin typeface="Calibri Light (επικεφαλίδα)"/>
                <a:ea typeface="Times New Roman" panose="02020603050405020304" pitchFamily="18" charset="0"/>
                <a:cs typeface="Calibri Light" panose="020F0302020204030204" pitchFamily="34" charset="0"/>
              </a:rPr>
              <a:t>e</a:t>
            </a:r>
            <a:r>
              <a:rPr lang="el-GR" sz="1800" b="1" spc="100" dirty="0">
                <a:effectLst/>
                <a:latin typeface="Calibri Light (επικεφαλίδα)"/>
                <a:ea typeface="Times New Roman" panose="02020603050405020304" pitchFamily="18" charset="0"/>
                <a:cs typeface="Calibri Light" panose="020F0302020204030204" pitchFamily="34" charset="0"/>
              </a:rPr>
              <a:t> - </a:t>
            </a:r>
            <a:r>
              <a:rPr lang="en-US" sz="1800" b="1" spc="100" dirty="0">
                <a:effectLst/>
                <a:latin typeface="Calibri Light (επικεφαλίδα)"/>
                <a:ea typeface="Times New Roman" panose="02020603050405020304" pitchFamily="18" charset="0"/>
                <a:cs typeface="Calibri Light" panose="020F0302020204030204" pitchFamily="34" charset="0"/>
              </a:rPr>
              <a:t>learning </a:t>
            </a:r>
            <a:r>
              <a:rPr lang="el-GR" sz="1800" b="1" spc="100" dirty="0">
                <a:effectLst/>
                <a:latin typeface="Calibri Light (επικεφαλίδα)"/>
                <a:ea typeface="Times New Roman" panose="02020603050405020304" pitchFamily="18" charset="0"/>
                <a:cs typeface="Calibri Light" panose="020F0302020204030204" pitchFamily="34" charset="0"/>
              </a:rPr>
              <a:t>εκπαιδευτικού υλικού με θέμα: "Τα Φυτικά Όργανα" για μαθητές Επαγγελματικού Λυκείου</a:t>
            </a:r>
            <a:br>
              <a:rPr lang="el-GR" sz="1800" dirty="0">
                <a:effectLst/>
                <a:latin typeface="Calibri Light" panose="020F0302020204030204" pitchFamily="34" charset="0"/>
                <a:ea typeface="Times New Roman" panose="02020603050405020304" pitchFamily="18" charset="0"/>
                <a:cs typeface="Calibri Light" panose="020F0302020204030204" pitchFamily="34" charset="0"/>
              </a:rPr>
            </a:br>
            <a:endParaRPr lang="el-GR" sz="1800" b="1" dirty="0">
              <a:solidFill>
                <a:srgbClr val="C00000"/>
              </a:solidFill>
              <a:latin typeface="Calibri Light" panose="020F0302020204030204" pitchFamily="34" charset="0"/>
              <a:cs typeface="Calibri Light" panose="020F0302020204030204" pitchFamily="34" charset="0"/>
            </a:endParaRPr>
          </a:p>
        </p:txBody>
      </p:sp>
      <p:cxnSp>
        <p:nvCxnSpPr>
          <p:cNvPr id="16" name="15 - Ευθεία γραμμή σύνδεσης"/>
          <p:cNvCxnSpPr/>
          <p:nvPr/>
        </p:nvCxnSpPr>
        <p:spPr bwMode="auto">
          <a:xfrm>
            <a:off x="1789760" y="104538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604896" y="251187"/>
            <a:ext cx="7403909" cy="523220"/>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χρήση των ΤΠΕ (e-Learning)»</a:t>
            </a:r>
            <a:endParaRPr lang="el-GR" sz="1200" dirty="0">
              <a:latin typeface="Book Antiqua" panose="02040602050305030304" pitchFamily="18" charset="0"/>
            </a:endParaRPr>
          </a:p>
        </p:txBody>
      </p:sp>
      <p:sp>
        <p:nvSpPr>
          <p:cNvPr id="11" name="Rectangle 1"/>
          <p:cNvSpPr>
            <a:spLocks noChangeArrowheads="1"/>
          </p:cNvSpPr>
          <p:nvPr/>
        </p:nvSpPr>
        <p:spPr bwMode="auto">
          <a:xfrm>
            <a:off x="1187624" y="5949280"/>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dirty="0">
                <a:ln>
                  <a:noFill/>
                </a:ln>
                <a:solidFill>
                  <a:schemeClr val="tx1"/>
                </a:solidFill>
                <a:effectLst/>
                <a:latin typeface="Book Antiqua" pitchFamily="18" charset="0"/>
                <a:ea typeface="Times New Roman" pitchFamily="18" charset="0"/>
                <a:cs typeface="Arial" pitchFamily="34" charset="0"/>
              </a:rPr>
              <a:t> 2024</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789760" y="1101540"/>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38680" y="5589240"/>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369379" y="3483916"/>
            <a:ext cx="6840760" cy="584775"/>
          </a:xfrm>
          <a:prstGeom prst="rect">
            <a:avLst/>
          </a:prstGeom>
        </p:spPr>
        <p:txBody>
          <a:bodyPr wrap="square">
            <a:spAutoFit/>
          </a:bodyPr>
          <a:lstStyle/>
          <a:p>
            <a:pPr algn="ctr"/>
            <a:r>
              <a:rPr lang="el-GR" sz="3200" dirty="0">
                <a:latin typeface="Times New Roman" panose="02020603050405020304" pitchFamily="18" charset="0"/>
                <a:cs typeface="Times New Roman" panose="02020603050405020304" pitchFamily="18" charset="0"/>
              </a:rPr>
              <a:t>Στυλιανός Αγγέλης</a:t>
            </a:r>
          </a:p>
        </p:txBody>
      </p:sp>
      <p:graphicFrame>
        <p:nvGraphicFramePr>
          <p:cNvPr id="2" name="Πίνακας 1"/>
          <p:cNvGraphicFramePr>
            <a:graphicFrameLocks noGrp="1"/>
          </p:cNvGraphicFramePr>
          <p:nvPr>
            <p:extLst>
              <p:ext uri="{D42A27DB-BD31-4B8C-83A1-F6EECF244321}">
                <p14:modId xmlns:p14="http://schemas.microsoft.com/office/powerpoint/2010/main" val="1965523301"/>
              </p:ext>
            </p:extLst>
          </p:nvPr>
        </p:nvGraphicFramePr>
        <p:xfrm>
          <a:off x="2149276" y="4609002"/>
          <a:ext cx="5970532" cy="731520"/>
        </p:xfrm>
        <a:graphic>
          <a:graphicData uri="http://schemas.openxmlformats.org/drawingml/2006/table">
            <a:tbl>
              <a:tblPr firstRow="1" bandRow="1">
                <a:tableStyleId>{5C22544A-7EE6-4342-B048-85BDC9FD1C3A}</a:tableStyleId>
              </a:tblPr>
              <a:tblGrid>
                <a:gridCol w="1990676">
                  <a:extLst>
                    <a:ext uri="{9D8B030D-6E8A-4147-A177-3AD203B41FA5}">
                      <a16:colId xmlns:a16="http://schemas.microsoft.com/office/drawing/2014/main" val="20000"/>
                    </a:ext>
                  </a:extLst>
                </a:gridCol>
                <a:gridCol w="1970065">
                  <a:extLst>
                    <a:ext uri="{9D8B030D-6E8A-4147-A177-3AD203B41FA5}">
                      <a16:colId xmlns:a16="http://schemas.microsoft.com/office/drawing/2014/main" val="20001"/>
                    </a:ext>
                  </a:extLst>
                </a:gridCol>
                <a:gridCol w="2009791">
                  <a:extLst>
                    <a:ext uri="{9D8B030D-6E8A-4147-A177-3AD203B41FA5}">
                      <a16:colId xmlns:a16="http://schemas.microsoft.com/office/drawing/2014/main" val="20002"/>
                    </a:ext>
                  </a:extLst>
                </a:gridCol>
              </a:tblGrid>
              <a:tr h="284611">
                <a:tc>
                  <a:txBody>
                    <a:bodyPr/>
                    <a:lstStyle/>
                    <a:p>
                      <a:pPr algn="ctr"/>
                      <a:r>
                        <a:rPr lang="el-GR" sz="1400" b="1" kern="1200" dirty="0">
                          <a:solidFill>
                            <a:schemeClr val="tx1"/>
                          </a:solidFill>
                          <a:latin typeface="Times New Roman" panose="02020603050405020304" pitchFamily="18" charset="0"/>
                          <a:ea typeface="+mn-ea"/>
                          <a:cs typeface="Times New Roman" panose="02020603050405020304" pitchFamily="18" charset="0"/>
                        </a:rPr>
                        <a:t>Λάμπρος Καρβούνης</a:t>
                      </a:r>
                    </a:p>
                    <a:p>
                      <a:pPr algn="ctr"/>
                      <a:r>
                        <a:rPr lang="el-GR" sz="1400" b="1" kern="1200" dirty="0">
                          <a:solidFill>
                            <a:schemeClr val="tx1"/>
                          </a:solidFill>
                          <a:latin typeface="Times New Roman" panose="02020603050405020304" pitchFamily="18" charset="0"/>
                          <a:ea typeface="+mn-ea"/>
                          <a:cs typeface="Times New Roman" panose="02020603050405020304" pitchFamily="18" charset="0"/>
                        </a:rPr>
                        <a:t>Διδάκτωρ </a:t>
                      </a:r>
                    </a:p>
                    <a:p>
                      <a:pPr algn="ctr"/>
                      <a:r>
                        <a:rPr lang="el-GR" sz="1400" b="1" kern="1200" dirty="0">
                          <a:solidFill>
                            <a:schemeClr val="tx1"/>
                          </a:solidFill>
                          <a:latin typeface="Times New Roman" panose="02020603050405020304" pitchFamily="18" charset="0"/>
                          <a:ea typeface="+mn-ea"/>
                          <a:cs typeface="Times New Roman" panose="02020603050405020304" pitchFamily="18" charset="0"/>
                        </a:rPr>
                        <a:t>Πανεπιστημίου Κρήτης</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l-GR" sz="1400" b="1" kern="1200" dirty="0">
                          <a:solidFill>
                            <a:schemeClr val="tx1"/>
                          </a:solidFill>
                          <a:latin typeface="Times New Roman" panose="02020603050405020304" pitchFamily="18" charset="0"/>
                          <a:ea typeface="+mn-ea"/>
                          <a:cs typeface="Times New Roman" panose="02020603050405020304" pitchFamily="18" charset="0"/>
                        </a:rPr>
                        <a:t>Ευαγγελία Μανούσου</a:t>
                      </a:r>
                    </a:p>
                    <a:p>
                      <a:pPr algn="ctr"/>
                      <a:r>
                        <a:rPr lang="el-GR" sz="1400" b="1" kern="1200" dirty="0">
                          <a:solidFill>
                            <a:schemeClr val="tx1"/>
                          </a:solidFill>
                          <a:latin typeface="Times New Roman" panose="02020603050405020304" pitchFamily="18" charset="0"/>
                          <a:ea typeface="+mn-ea"/>
                          <a:cs typeface="Times New Roman" panose="02020603050405020304" pitchFamily="18" charset="0"/>
                        </a:rPr>
                        <a:t>Επίκουρη Καθηγήτρια </a:t>
                      </a:r>
                    </a:p>
                    <a:p>
                      <a:pPr algn="ctr"/>
                      <a:r>
                        <a:rPr lang="el-GR" sz="1400" b="1" kern="1200" dirty="0">
                          <a:solidFill>
                            <a:schemeClr val="tx1"/>
                          </a:solidFill>
                          <a:latin typeface="Times New Roman" panose="02020603050405020304" pitchFamily="18" charset="0"/>
                          <a:ea typeface="+mn-ea"/>
                          <a:cs typeface="Times New Roman" panose="02020603050405020304" pitchFamily="18" charset="0"/>
                        </a:rPr>
                        <a:t>ΕΑΠ</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l-GR" sz="1400" b="1" kern="1200" dirty="0">
                          <a:solidFill>
                            <a:schemeClr val="tx1"/>
                          </a:solidFill>
                          <a:latin typeface="Times New Roman" panose="02020603050405020304" pitchFamily="18" charset="0"/>
                          <a:ea typeface="+mn-ea"/>
                          <a:cs typeface="Times New Roman" panose="02020603050405020304" pitchFamily="18" charset="0"/>
                        </a:rPr>
                        <a:t>Χαράλαμπος Μουζάκης</a:t>
                      </a:r>
                    </a:p>
                    <a:p>
                      <a:pPr algn="ctr"/>
                      <a:r>
                        <a:rPr lang="el-GR" sz="1400" b="1" kern="1200" dirty="0">
                          <a:solidFill>
                            <a:schemeClr val="tx1"/>
                          </a:solidFill>
                          <a:latin typeface="Times New Roman" panose="02020603050405020304" pitchFamily="18" charset="0"/>
                          <a:ea typeface="+mn-ea"/>
                          <a:cs typeface="Times New Roman" panose="02020603050405020304" pitchFamily="18" charset="0"/>
                        </a:rPr>
                        <a:t>Διδάσκων </a:t>
                      </a:r>
                    </a:p>
                    <a:p>
                      <a:pPr algn="ctr"/>
                      <a:r>
                        <a:rPr lang="el-GR" sz="1400" b="1" kern="1200" dirty="0">
                          <a:solidFill>
                            <a:schemeClr val="tx1"/>
                          </a:solidFill>
                          <a:latin typeface="Times New Roman" panose="02020603050405020304" pitchFamily="18" charset="0"/>
                          <a:ea typeface="+mn-ea"/>
                          <a:cs typeface="Times New Roman" panose="02020603050405020304" pitchFamily="18" charset="0"/>
                        </a:rPr>
                        <a:t>Πανεπιστημίου Κρήτης</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13" name="9 - Ορθογώνιο"/>
          <p:cNvSpPr/>
          <p:nvPr/>
        </p:nvSpPr>
        <p:spPr>
          <a:xfrm>
            <a:off x="1551134" y="4102642"/>
            <a:ext cx="6840760" cy="369332"/>
          </a:xfrm>
          <a:prstGeom prst="rect">
            <a:avLst/>
          </a:prstGeom>
        </p:spPr>
        <p:txBody>
          <a:bodyPr wrap="square">
            <a:spAutoFit/>
          </a:bodyPr>
          <a:lstStyle/>
          <a:p>
            <a:pPr algn="ctr"/>
            <a:r>
              <a:rPr lang="el-GR" sz="1800" dirty="0">
                <a:latin typeface="Times New Roman" panose="02020603050405020304" pitchFamily="18" charset="0"/>
                <a:cs typeface="Times New Roman" panose="02020603050405020304" pitchFamily="18" charset="0"/>
              </a:rPr>
              <a:t>Επιτροπή Κρίσης ΔΕ</a:t>
            </a:r>
          </a:p>
        </p:txBody>
      </p:sp>
    </p:spTree>
    <p:extLst>
      <p:ext uri="{BB962C8B-B14F-4D97-AF65-F5344CB8AC3E}">
        <p14:creationId xmlns:p14="http://schemas.microsoft.com/office/powerpoint/2010/main" val="2422024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4000" y="620688"/>
            <a:ext cx="7848872" cy="936104"/>
          </a:xfrm>
        </p:spPr>
        <p:txBody>
          <a:bodyPr>
            <a:normAutofit fontScale="90000"/>
          </a:bodyPr>
          <a:lstStyle/>
          <a:p>
            <a:pPr algn="ctr"/>
            <a:r>
              <a:rPr lang="el-GR" sz="4000" b="1" dirty="0">
                <a:latin typeface="Calibri Light (επικεφαλίδα)"/>
              </a:rPr>
              <a:t>6. </a:t>
            </a:r>
            <a:r>
              <a:rPr lang="en-US" sz="4000" b="1" dirty="0">
                <a:latin typeface="Calibri Light (επικεφαλίδα)"/>
              </a:rPr>
              <a:t>To </a:t>
            </a:r>
            <a:r>
              <a:rPr lang="el-GR" sz="4000" b="1" dirty="0">
                <a:latin typeface="Calibri Light (επικεφαλίδα)"/>
              </a:rPr>
              <a:t>εκπαιδευτικό υλικό</a:t>
            </a:r>
            <a:r>
              <a:rPr lang="en-US" sz="4000" b="1" dirty="0">
                <a:latin typeface="Calibri Light (επικεφαλίδα)"/>
              </a:rPr>
              <a:t> 1/3</a:t>
            </a:r>
            <a:br>
              <a:rPr lang="el-GR" sz="3600" dirty="0"/>
            </a:br>
            <a:endParaRPr lang="el-GR" sz="3600" b="1" dirty="0">
              <a:solidFill>
                <a:srgbClr val="FF0000"/>
              </a:solidFill>
            </a:endParaRPr>
          </a:p>
        </p:txBody>
      </p:sp>
      <p:graphicFrame>
        <p:nvGraphicFramePr>
          <p:cNvPr id="5" name="Διάγραμμα 4">
            <a:extLst>
              <a:ext uri="{FF2B5EF4-FFF2-40B4-BE49-F238E27FC236}">
                <a16:creationId xmlns:a16="http://schemas.microsoft.com/office/drawing/2014/main" id="{4B844E0D-A610-49A9-AB3A-A3E13B37DC46}"/>
              </a:ext>
            </a:extLst>
          </p:cNvPr>
          <p:cNvGraphicFramePr/>
          <p:nvPr>
            <p:extLst>
              <p:ext uri="{D42A27DB-BD31-4B8C-83A1-F6EECF244321}">
                <p14:modId xmlns:p14="http://schemas.microsoft.com/office/powerpoint/2010/main" val="2183194744"/>
              </p:ext>
            </p:extLst>
          </p:nvPr>
        </p:nvGraphicFramePr>
        <p:xfrm>
          <a:off x="1524000" y="1397000"/>
          <a:ext cx="7008440" cy="44802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45266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4000" y="620688"/>
            <a:ext cx="7848872" cy="765652"/>
          </a:xfrm>
        </p:spPr>
        <p:txBody>
          <a:bodyPr>
            <a:normAutofit fontScale="90000"/>
          </a:bodyPr>
          <a:lstStyle/>
          <a:p>
            <a:pPr algn="ctr"/>
            <a:r>
              <a:rPr lang="el-GR" sz="4000" b="1" dirty="0">
                <a:latin typeface="Calibri Light (επικεφαλίδα)"/>
              </a:rPr>
              <a:t>6. </a:t>
            </a:r>
            <a:r>
              <a:rPr lang="en-US" sz="4000" b="1" dirty="0">
                <a:latin typeface="Calibri Light (επικεφαλίδα)"/>
              </a:rPr>
              <a:t>To </a:t>
            </a:r>
            <a:r>
              <a:rPr lang="el-GR" sz="4000" b="1" dirty="0">
                <a:latin typeface="Calibri Light (επικεφαλίδα)"/>
              </a:rPr>
              <a:t>εκπαιδευτικό υλικό</a:t>
            </a:r>
            <a:r>
              <a:rPr lang="en-US" sz="4000" b="1" dirty="0">
                <a:latin typeface="Calibri Light (επικεφαλίδα)"/>
              </a:rPr>
              <a:t> 2/3</a:t>
            </a:r>
            <a:br>
              <a:rPr lang="el-GR" sz="3600" dirty="0"/>
            </a:br>
            <a:endParaRPr lang="el-GR" sz="3200" b="1" dirty="0">
              <a:solidFill>
                <a:srgbClr val="FF0000"/>
              </a:solidFill>
            </a:endParaRPr>
          </a:p>
        </p:txBody>
      </p:sp>
      <p:graphicFrame>
        <p:nvGraphicFramePr>
          <p:cNvPr id="4" name="Διάγραμμα 3">
            <a:extLst>
              <a:ext uri="{FF2B5EF4-FFF2-40B4-BE49-F238E27FC236}">
                <a16:creationId xmlns:a16="http://schemas.microsoft.com/office/drawing/2014/main" id="{937C2B18-986A-4CBE-8FFE-37E7C7DEEDCC}"/>
              </a:ext>
            </a:extLst>
          </p:cNvPr>
          <p:cNvGraphicFramePr/>
          <p:nvPr>
            <p:extLst>
              <p:ext uri="{D42A27DB-BD31-4B8C-83A1-F6EECF244321}">
                <p14:modId xmlns:p14="http://schemas.microsoft.com/office/powerpoint/2010/main" val="2130378325"/>
              </p:ext>
            </p:extLst>
          </p:nvPr>
        </p:nvGraphicFramePr>
        <p:xfrm>
          <a:off x="1259632" y="1196752"/>
          <a:ext cx="7128792" cy="52830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84609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1044000" y="619200"/>
            <a:ext cx="7848872" cy="765652"/>
          </a:xfrm>
        </p:spPr>
        <p:txBody>
          <a:bodyPr>
            <a:noAutofit/>
          </a:bodyPr>
          <a:lstStyle/>
          <a:p>
            <a:pPr algn="ctr"/>
            <a:r>
              <a:rPr lang="el-GR" sz="3600" b="1" dirty="0">
                <a:latin typeface="Calibri Light (επικεφαλίδα)"/>
              </a:rPr>
              <a:t>6. </a:t>
            </a:r>
            <a:r>
              <a:rPr lang="en-US" sz="3600" b="1" dirty="0">
                <a:latin typeface="Calibri Light (επικεφαλίδα)"/>
              </a:rPr>
              <a:t>To </a:t>
            </a:r>
            <a:r>
              <a:rPr lang="el-GR" sz="3600" b="1" dirty="0">
                <a:latin typeface="Calibri Light (επικεφαλίδα)"/>
              </a:rPr>
              <a:t>εκπαιδευτικό υλικό</a:t>
            </a:r>
            <a:r>
              <a:rPr lang="en-US" sz="3600" b="1" dirty="0">
                <a:latin typeface="Calibri Light (επικεφαλίδα)"/>
              </a:rPr>
              <a:t> </a:t>
            </a:r>
            <a:r>
              <a:rPr lang="el-GR" sz="3600" b="1" dirty="0">
                <a:latin typeface="Calibri Light (επικεφαλίδα)"/>
              </a:rPr>
              <a:t>3</a:t>
            </a:r>
            <a:r>
              <a:rPr lang="en-US" sz="3600" b="1" dirty="0">
                <a:latin typeface="Calibri Light (επικεφαλίδα)"/>
              </a:rPr>
              <a:t>/3</a:t>
            </a:r>
            <a:br>
              <a:rPr lang="el-GR" sz="3600" dirty="0"/>
            </a:br>
            <a:endParaRPr lang="el-GR" sz="3200" b="1" dirty="0">
              <a:solidFill>
                <a:srgbClr val="FF0000"/>
              </a:solidFill>
            </a:endParaRPr>
          </a:p>
        </p:txBody>
      </p:sp>
      <p:sp>
        <p:nvSpPr>
          <p:cNvPr id="3" name="TextBox 2">
            <a:extLst>
              <a:ext uri="{FF2B5EF4-FFF2-40B4-BE49-F238E27FC236}">
                <a16:creationId xmlns:a16="http://schemas.microsoft.com/office/drawing/2014/main" id="{025086B2-FC8E-4B11-9726-798F08079AC2}"/>
              </a:ext>
            </a:extLst>
          </p:cNvPr>
          <p:cNvSpPr txBox="1"/>
          <p:nvPr/>
        </p:nvSpPr>
        <p:spPr>
          <a:xfrm>
            <a:off x="2617924" y="1384143"/>
            <a:ext cx="4479054" cy="400110"/>
          </a:xfrm>
          <a:prstGeom prst="rect">
            <a:avLst/>
          </a:prstGeom>
          <a:solidFill>
            <a:schemeClr val="accent6">
              <a:lumMod val="20000"/>
              <a:lumOff val="80000"/>
            </a:schemeClr>
          </a:solidFill>
          <a:ln w="9525" cap="flat" cmpd="sng" algn="ctr">
            <a:noFill/>
            <a:prstDash val="solid"/>
            <a:round/>
            <a:headEnd type="none" w="med" len="med"/>
            <a:tailEnd type="none" w="med" len="med"/>
          </a:ln>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rgbClr r="0" g="0" b="0"/>
          </a:lnRef>
          <a:fillRef idx="0">
            <a:scrgbClr r="0" g="0" b="0"/>
          </a:fillRef>
          <a:effectRef idx="0">
            <a:scrgbClr r="0" g="0" b="0"/>
          </a:effectRef>
          <a:fontRef idx="minor">
            <a:schemeClr val="accent2"/>
          </a:fontRef>
        </p:style>
        <p:txBody>
          <a:bodyPr wrap="square" rtlCol="0">
            <a:spAutoFit/>
          </a:bodyPr>
          <a:lstStyle/>
          <a:p>
            <a:pPr algn="ctr"/>
            <a:r>
              <a:rPr lang="el-GR" sz="2000" dirty="0">
                <a:latin typeface="Times New Roman" panose="02020603050405020304" pitchFamily="18" charset="0"/>
                <a:cs typeface="Times New Roman" panose="02020603050405020304" pitchFamily="18" charset="0"/>
              </a:rPr>
              <a:t>Εφαρμογές που χρησιμοποιήθηκαν</a:t>
            </a:r>
          </a:p>
        </p:txBody>
      </p:sp>
      <p:pic>
        <p:nvPicPr>
          <p:cNvPr id="6" name="Εικόνα 5">
            <a:extLst>
              <a:ext uri="{FF2B5EF4-FFF2-40B4-BE49-F238E27FC236}">
                <a16:creationId xmlns:a16="http://schemas.microsoft.com/office/drawing/2014/main" id="{739226C3-84A3-45A6-8E08-1240DBD29F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3640177"/>
            <a:ext cx="3095625" cy="2809875"/>
          </a:xfrm>
          <a:prstGeom prst="rect">
            <a:avLst/>
          </a:prstGeom>
        </p:spPr>
      </p:pic>
      <p:sp>
        <p:nvSpPr>
          <p:cNvPr id="9" name="TextBox 8">
            <a:extLst>
              <a:ext uri="{FF2B5EF4-FFF2-40B4-BE49-F238E27FC236}">
                <a16:creationId xmlns:a16="http://schemas.microsoft.com/office/drawing/2014/main" id="{D9F2E1CA-80BC-443F-8AC5-21E0E1FA280D}"/>
              </a:ext>
            </a:extLst>
          </p:cNvPr>
          <p:cNvSpPr txBox="1"/>
          <p:nvPr/>
        </p:nvSpPr>
        <p:spPr>
          <a:xfrm>
            <a:off x="1691680" y="3107388"/>
            <a:ext cx="1008112" cy="276999"/>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Plotagon</a:t>
            </a:r>
            <a:endParaRPr lang="el-GR" sz="1200" dirty="0">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D2CA066C-4E58-4470-8C40-940DFCE6B21C}"/>
              </a:ext>
            </a:extLst>
          </p:cNvPr>
          <p:cNvSpPr txBox="1"/>
          <p:nvPr/>
        </p:nvSpPr>
        <p:spPr>
          <a:xfrm>
            <a:off x="3480566" y="3318094"/>
            <a:ext cx="961256" cy="276999"/>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Doodly</a:t>
            </a:r>
            <a:endParaRPr lang="el-GR" sz="1200" dirty="0">
              <a:latin typeface="Times New Roman" panose="02020603050405020304" pitchFamily="18" charset="0"/>
              <a:cs typeface="Times New Roman" panose="02020603050405020304" pitchFamily="18" charset="0"/>
            </a:endParaRPr>
          </a:p>
        </p:txBody>
      </p:sp>
      <p:pic>
        <p:nvPicPr>
          <p:cNvPr id="17" name="Εικόνα 16">
            <a:extLst>
              <a:ext uri="{FF2B5EF4-FFF2-40B4-BE49-F238E27FC236}">
                <a16:creationId xmlns:a16="http://schemas.microsoft.com/office/drawing/2014/main" id="{2C52B09B-0E2C-4851-BC02-64F47445D0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02072" y="3494940"/>
            <a:ext cx="2091189" cy="620742"/>
          </a:xfrm>
          <a:prstGeom prst="rect">
            <a:avLst/>
          </a:prstGeom>
        </p:spPr>
      </p:pic>
      <p:sp>
        <p:nvSpPr>
          <p:cNvPr id="18" name="TextBox 17">
            <a:extLst>
              <a:ext uri="{FF2B5EF4-FFF2-40B4-BE49-F238E27FC236}">
                <a16:creationId xmlns:a16="http://schemas.microsoft.com/office/drawing/2014/main" id="{B280A84A-DB7C-4508-A071-1B4A8E70692E}"/>
              </a:ext>
            </a:extLst>
          </p:cNvPr>
          <p:cNvSpPr txBox="1"/>
          <p:nvPr/>
        </p:nvSpPr>
        <p:spPr>
          <a:xfrm>
            <a:off x="4762892" y="4127806"/>
            <a:ext cx="2232248" cy="276999"/>
          </a:xfrm>
          <a:prstGeom prst="rect">
            <a:avLst/>
          </a:prstGeom>
          <a:noFill/>
        </p:spPr>
        <p:txBody>
          <a:bodyPr wrap="square" rtlCol="0">
            <a:spAutoFit/>
          </a:bodyPr>
          <a:lstStyle/>
          <a:p>
            <a:r>
              <a:rPr lang="en-US" sz="1200" dirty="0">
                <a:effectLst/>
                <a:latin typeface="Times New Roman" panose="02020603050405020304" pitchFamily="18" charset="0"/>
                <a:ea typeface="Times New Roman" panose="02020603050405020304" pitchFamily="18" charset="0"/>
              </a:rPr>
              <a:t>Hypertext Markup Language</a:t>
            </a:r>
            <a:r>
              <a:rPr lang="el-GR" sz="1200" dirty="0">
                <a:effectLst/>
                <a:latin typeface="Times New Roman" panose="02020603050405020304" pitchFamily="18" charset="0"/>
                <a:ea typeface="Times New Roman" panose="02020603050405020304" pitchFamily="18" charset="0"/>
              </a:rPr>
              <a:t> 5</a:t>
            </a:r>
            <a:endParaRPr lang="el-GR" sz="1200" dirty="0"/>
          </a:p>
        </p:txBody>
      </p:sp>
      <p:pic>
        <p:nvPicPr>
          <p:cNvPr id="20" name="Γραφικό 19">
            <a:extLst>
              <a:ext uri="{FF2B5EF4-FFF2-40B4-BE49-F238E27FC236}">
                <a16:creationId xmlns:a16="http://schemas.microsoft.com/office/drawing/2014/main" id="{55AD4D40-D429-4BEE-A6D7-6CA3B578977B}"/>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20476909">
            <a:off x="4736678" y="1927389"/>
            <a:ext cx="3275856" cy="1091952"/>
          </a:xfrm>
          <a:prstGeom prst="rect">
            <a:avLst/>
          </a:prstGeom>
        </p:spPr>
      </p:pic>
      <p:sp>
        <p:nvSpPr>
          <p:cNvPr id="21" name="TextBox 20">
            <a:extLst>
              <a:ext uri="{FF2B5EF4-FFF2-40B4-BE49-F238E27FC236}">
                <a16:creationId xmlns:a16="http://schemas.microsoft.com/office/drawing/2014/main" id="{7056A5C0-EF67-4D68-8EA7-DB6708862B43}"/>
              </a:ext>
            </a:extLst>
          </p:cNvPr>
          <p:cNvSpPr txBox="1"/>
          <p:nvPr/>
        </p:nvSpPr>
        <p:spPr>
          <a:xfrm rot="20465261">
            <a:off x="6688583" y="2480287"/>
            <a:ext cx="1152128" cy="276999"/>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Chamilo</a:t>
            </a:r>
            <a:endParaRPr lang="el-GR" sz="1200" dirty="0">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a16="http://schemas.microsoft.com/office/drawing/2014/main" id="{78B4F875-C576-4284-B77B-EA9F9D03FFFD}"/>
              </a:ext>
            </a:extLst>
          </p:cNvPr>
          <p:cNvSpPr txBox="1"/>
          <p:nvPr/>
        </p:nvSpPr>
        <p:spPr>
          <a:xfrm>
            <a:off x="7577865" y="4556820"/>
            <a:ext cx="852169" cy="276999"/>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Lumen5</a:t>
            </a:r>
            <a:endParaRPr lang="el-GR" sz="1200" dirty="0">
              <a:latin typeface="Times New Roman" panose="02020603050405020304" pitchFamily="18" charset="0"/>
              <a:cs typeface="Times New Roman" panose="02020603050405020304" pitchFamily="18" charset="0"/>
            </a:endParaRPr>
          </a:p>
        </p:txBody>
      </p:sp>
      <p:pic>
        <p:nvPicPr>
          <p:cNvPr id="30" name="Εικόνα 29">
            <a:extLst>
              <a:ext uri="{FF2B5EF4-FFF2-40B4-BE49-F238E27FC236}">
                <a16:creationId xmlns:a16="http://schemas.microsoft.com/office/drawing/2014/main" id="{168B1D3C-2BAE-4ED3-BE25-CD0E8CF048F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39259" y="3827007"/>
            <a:ext cx="1143571" cy="1143571"/>
          </a:xfrm>
          <a:prstGeom prst="rect">
            <a:avLst/>
          </a:prstGeom>
        </p:spPr>
      </p:pic>
      <p:sp>
        <p:nvSpPr>
          <p:cNvPr id="31" name="TextBox 30">
            <a:extLst>
              <a:ext uri="{FF2B5EF4-FFF2-40B4-BE49-F238E27FC236}">
                <a16:creationId xmlns:a16="http://schemas.microsoft.com/office/drawing/2014/main" id="{903F72A9-9C97-4E9C-92CC-87A327747669}"/>
              </a:ext>
            </a:extLst>
          </p:cNvPr>
          <p:cNvSpPr txBox="1"/>
          <p:nvPr/>
        </p:nvSpPr>
        <p:spPr>
          <a:xfrm>
            <a:off x="3168917" y="4843713"/>
            <a:ext cx="1220218" cy="276999"/>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Padlet</a:t>
            </a:r>
            <a:endParaRPr lang="el-GR" sz="1200" dirty="0">
              <a:latin typeface="Times New Roman" panose="02020603050405020304" pitchFamily="18" charset="0"/>
              <a:cs typeface="Times New Roman" panose="02020603050405020304" pitchFamily="18" charset="0"/>
            </a:endParaRPr>
          </a:p>
        </p:txBody>
      </p:sp>
      <p:sp>
        <p:nvSpPr>
          <p:cNvPr id="34" name="TextBox 33">
            <a:extLst>
              <a:ext uri="{FF2B5EF4-FFF2-40B4-BE49-F238E27FC236}">
                <a16:creationId xmlns:a16="http://schemas.microsoft.com/office/drawing/2014/main" id="{945F9132-ADEF-404C-BB99-AF78F935F46B}"/>
              </a:ext>
            </a:extLst>
          </p:cNvPr>
          <p:cNvSpPr txBox="1"/>
          <p:nvPr/>
        </p:nvSpPr>
        <p:spPr>
          <a:xfrm>
            <a:off x="7875364" y="5985697"/>
            <a:ext cx="1080120" cy="276999"/>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Book creator</a:t>
            </a:r>
            <a:endParaRPr lang="el-GR" sz="1200" dirty="0">
              <a:latin typeface="Times New Roman" panose="02020603050405020304" pitchFamily="18" charset="0"/>
              <a:cs typeface="Times New Roman" panose="02020603050405020304" pitchFamily="18" charset="0"/>
            </a:endParaRPr>
          </a:p>
        </p:txBody>
      </p:sp>
      <p:pic>
        <p:nvPicPr>
          <p:cNvPr id="36" name="Εικόνα 35">
            <a:extLst>
              <a:ext uri="{FF2B5EF4-FFF2-40B4-BE49-F238E27FC236}">
                <a16:creationId xmlns:a16="http://schemas.microsoft.com/office/drawing/2014/main" id="{700343D0-4293-4208-A04E-8B1A9B1C348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888679">
            <a:off x="5422235" y="4421476"/>
            <a:ext cx="1728563" cy="1294754"/>
          </a:xfrm>
          <a:prstGeom prst="rect">
            <a:avLst/>
          </a:prstGeom>
        </p:spPr>
      </p:pic>
      <p:sp>
        <p:nvSpPr>
          <p:cNvPr id="37" name="TextBox 36">
            <a:extLst>
              <a:ext uri="{FF2B5EF4-FFF2-40B4-BE49-F238E27FC236}">
                <a16:creationId xmlns:a16="http://schemas.microsoft.com/office/drawing/2014/main" id="{61CC370E-A4F2-4594-B551-05FBFCD447CA}"/>
              </a:ext>
            </a:extLst>
          </p:cNvPr>
          <p:cNvSpPr txBox="1"/>
          <p:nvPr/>
        </p:nvSpPr>
        <p:spPr>
          <a:xfrm rot="990264">
            <a:off x="5818639" y="5288523"/>
            <a:ext cx="1173211" cy="276999"/>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Wordwal</a:t>
            </a:r>
            <a:r>
              <a:rPr lang="en-US" sz="1200" dirty="0"/>
              <a:t>l</a:t>
            </a:r>
            <a:endParaRPr lang="el-GR" sz="1200" dirty="0"/>
          </a:p>
        </p:txBody>
      </p:sp>
      <p:pic>
        <p:nvPicPr>
          <p:cNvPr id="39" name="Εικόνα 38">
            <a:extLst>
              <a:ext uri="{FF2B5EF4-FFF2-40B4-BE49-F238E27FC236}">
                <a16:creationId xmlns:a16="http://schemas.microsoft.com/office/drawing/2014/main" id="{7FDA05BA-9A6B-45E6-BBDC-5BCC464BFDF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358277" y="1715508"/>
            <a:ext cx="1030858" cy="1030858"/>
          </a:xfrm>
          <a:prstGeom prst="rect">
            <a:avLst/>
          </a:prstGeom>
        </p:spPr>
      </p:pic>
      <p:sp>
        <p:nvSpPr>
          <p:cNvPr id="40" name="TextBox 39">
            <a:extLst>
              <a:ext uri="{FF2B5EF4-FFF2-40B4-BE49-F238E27FC236}">
                <a16:creationId xmlns:a16="http://schemas.microsoft.com/office/drawing/2014/main" id="{4A5C9806-369B-406D-818E-42DA72958E3B}"/>
              </a:ext>
            </a:extLst>
          </p:cNvPr>
          <p:cNvSpPr txBox="1"/>
          <p:nvPr/>
        </p:nvSpPr>
        <p:spPr>
          <a:xfrm>
            <a:off x="3163096" y="2560320"/>
            <a:ext cx="1423961" cy="276999"/>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Bing image creator</a:t>
            </a:r>
            <a:endParaRPr lang="el-GR" sz="1200" dirty="0">
              <a:latin typeface="Times New Roman" panose="02020603050405020304" pitchFamily="18" charset="0"/>
              <a:cs typeface="Times New Roman" panose="02020603050405020304" pitchFamily="18" charset="0"/>
            </a:endParaRPr>
          </a:p>
        </p:txBody>
      </p:sp>
      <p:pic>
        <p:nvPicPr>
          <p:cNvPr id="42" name="Εικόνα 41">
            <a:extLst>
              <a:ext uri="{FF2B5EF4-FFF2-40B4-BE49-F238E27FC236}">
                <a16:creationId xmlns:a16="http://schemas.microsoft.com/office/drawing/2014/main" id="{213E420B-7A86-49D6-87F7-C711B3A0F69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028871" y="4292162"/>
            <a:ext cx="1334539" cy="1334539"/>
          </a:xfrm>
          <a:prstGeom prst="rect">
            <a:avLst/>
          </a:prstGeom>
        </p:spPr>
      </p:pic>
      <p:sp>
        <p:nvSpPr>
          <p:cNvPr id="43" name="TextBox 42">
            <a:extLst>
              <a:ext uri="{FF2B5EF4-FFF2-40B4-BE49-F238E27FC236}">
                <a16:creationId xmlns:a16="http://schemas.microsoft.com/office/drawing/2014/main" id="{5F2C43B3-1774-4A49-93A7-0F76219AD66E}"/>
              </a:ext>
            </a:extLst>
          </p:cNvPr>
          <p:cNvSpPr txBox="1"/>
          <p:nvPr/>
        </p:nvSpPr>
        <p:spPr>
          <a:xfrm>
            <a:off x="4371481" y="5306143"/>
            <a:ext cx="1185846" cy="276999"/>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Youtube</a:t>
            </a:r>
            <a:endParaRPr lang="el-GR" sz="1200" dirty="0">
              <a:latin typeface="Times New Roman" panose="02020603050405020304" pitchFamily="18" charset="0"/>
              <a:cs typeface="Times New Roman" panose="02020603050405020304" pitchFamily="18" charset="0"/>
            </a:endParaRPr>
          </a:p>
        </p:txBody>
      </p:sp>
      <p:pic>
        <p:nvPicPr>
          <p:cNvPr id="45" name="Εικόνα 44">
            <a:extLst>
              <a:ext uri="{FF2B5EF4-FFF2-40B4-BE49-F238E27FC236}">
                <a16:creationId xmlns:a16="http://schemas.microsoft.com/office/drawing/2014/main" id="{373B8C64-FB2B-4837-ABA7-15DA73DE250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577883" y="2198101"/>
            <a:ext cx="909302" cy="909302"/>
          </a:xfrm>
          <a:prstGeom prst="rect">
            <a:avLst/>
          </a:prstGeom>
        </p:spPr>
      </p:pic>
      <p:pic>
        <p:nvPicPr>
          <p:cNvPr id="47" name="Εικόνα 46">
            <a:extLst>
              <a:ext uri="{FF2B5EF4-FFF2-40B4-BE49-F238E27FC236}">
                <a16:creationId xmlns:a16="http://schemas.microsoft.com/office/drawing/2014/main" id="{C32774C0-173F-4B26-852B-458F2F166D8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152124" y="2561271"/>
            <a:ext cx="1310955" cy="1303712"/>
          </a:xfrm>
          <a:prstGeom prst="rect">
            <a:avLst/>
          </a:prstGeom>
        </p:spPr>
      </p:pic>
      <p:pic>
        <p:nvPicPr>
          <p:cNvPr id="49" name="Εικόνα 48">
            <a:extLst>
              <a:ext uri="{FF2B5EF4-FFF2-40B4-BE49-F238E27FC236}">
                <a16:creationId xmlns:a16="http://schemas.microsoft.com/office/drawing/2014/main" id="{8D910660-556C-4883-91FA-E4D47A60B15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934411" y="5045114"/>
            <a:ext cx="962025" cy="952500"/>
          </a:xfrm>
          <a:prstGeom prst="rect">
            <a:avLst/>
          </a:prstGeom>
        </p:spPr>
      </p:pic>
      <p:sp>
        <p:nvSpPr>
          <p:cNvPr id="51" name="TextBox 50">
            <a:extLst>
              <a:ext uri="{FF2B5EF4-FFF2-40B4-BE49-F238E27FC236}">
                <a16:creationId xmlns:a16="http://schemas.microsoft.com/office/drawing/2014/main" id="{CA4C1FA2-014C-4C26-8C8F-C6BE2465446E}"/>
              </a:ext>
            </a:extLst>
          </p:cNvPr>
          <p:cNvSpPr txBox="1"/>
          <p:nvPr/>
        </p:nvSpPr>
        <p:spPr>
          <a:xfrm>
            <a:off x="3707904" y="5805264"/>
            <a:ext cx="2966886" cy="369332"/>
          </a:xfrm>
          <a:prstGeom prst="rect">
            <a:avLst/>
          </a:prstGeom>
          <a:noFill/>
        </p:spPr>
        <p:txBody>
          <a:bodyPr wrap="square" rtlCol="0">
            <a:spAutoFit/>
          </a:bodyPr>
          <a:lstStyle/>
          <a:p>
            <a:r>
              <a:rPr lang="el-GR" dirty="0">
                <a:latin typeface="Times New Roman" panose="02020603050405020304" pitchFamily="18" charset="0"/>
                <a:cs typeface="Times New Roman" panose="02020603050405020304" pitchFamily="18" charset="0"/>
                <a:hlinkClick r:id="rId13"/>
              </a:rPr>
              <a:t>Εκπαιδευτικό Υλικό</a:t>
            </a:r>
            <a:endParaRPr lang="el-GR" dirty="0">
              <a:latin typeface="Times New Roman" panose="02020603050405020304" pitchFamily="18" charset="0"/>
              <a:cs typeface="Times New Roman" panose="02020603050405020304" pitchFamily="18" charset="0"/>
            </a:endParaRPr>
          </a:p>
        </p:txBody>
      </p:sp>
      <p:pic>
        <p:nvPicPr>
          <p:cNvPr id="5" name="Εικόνα 4">
            <a:extLst>
              <a:ext uri="{FF2B5EF4-FFF2-40B4-BE49-F238E27FC236}">
                <a16:creationId xmlns:a16="http://schemas.microsoft.com/office/drawing/2014/main" id="{39DEAAF5-3E91-4C33-9540-DB43C4A07E9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544165" y="2605613"/>
            <a:ext cx="1328738" cy="560707"/>
          </a:xfrm>
          <a:prstGeom prst="rect">
            <a:avLst/>
          </a:prstGeom>
        </p:spPr>
      </p:pic>
      <p:pic>
        <p:nvPicPr>
          <p:cNvPr id="8" name="Εικόνα 7">
            <a:extLst>
              <a:ext uri="{FF2B5EF4-FFF2-40B4-BE49-F238E27FC236}">
                <a16:creationId xmlns:a16="http://schemas.microsoft.com/office/drawing/2014/main" id="{A46C2686-E774-4251-B775-357482C5D317}"/>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320040" y="3384387"/>
            <a:ext cx="1200318" cy="1219370"/>
          </a:xfrm>
          <a:prstGeom prst="rect">
            <a:avLst/>
          </a:prstGeom>
        </p:spPr>
      </p:pic>
      <p:sp>
        <p:nvSpPr>
          <p:cNvPr id="29" name="TextBox 28">
            <a:extLst>
              <a:ext uri="{FF2B5EF4-FFF2-40B4-BE49-F238E27FC236}">
                <a16:creationId xmlns:a16="http://schemas.microsoft.com/office/drawing/2014/main" id="{172DD168-938B-4124-97C9-04A5B3CD98B5}"/>
              </a:ext>
            </a:extLst>
          </p:cNvPr>
          <p:cNvSpPr txBox="1"/>
          <p:nvPr/>
        </p:nvSpPr>
        <p:spPr>
          <a:xfrm>
            <a:off x="8063103" y="3050614"/>
            <a:ext cx="593948" cy="276999"/>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Ezgif</a:t>
            </a:r>
            <a:endParaRPr lang="el-GR"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41006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4000" y="620688"/>
            <a:ext cx="7776864" cy="576064"/>
          </a:xfrm>
        </p:spPr>
        <p:txBody>
          <a:bodyPr>
            <a:noAutofit/>
          </a:bodyPr>
          <a:lstStyle/>
          <a:p>
            <a:pPr algn="ctr"/>
            <a:r>
              <a:rPr lang="el-GR" b="1" dirty="0">
                <a:latin typeface="Calibri Light (επικεφαλίδα)"/>
              </a:rPr>
              <a:t>7. Μεθοδολογία</a:t>
            </a:r>
            <a:r>
              <a:rPr lang="en-US" b="1" dirty="0">
                <a:latin typeface="Calibri Light (επικεφαλίδα)"/>
              </a:rPr>
              <a:t> </a:t>
            </a:r>
            <a:r>
              <a:rPr lang="el-GR" b="1" dirty="0">
                <a:latin typeface="Calibri Light (επικεφαλίδα)"/>
              </a:rPr>
              <a:t>έρευνας 1/2</a:t>
            </a:r>
          </a:p>
        </p:txBody>
      </p:sp>
      <p:sp>
        <p:nvSpPr>
          <p:cNvPr id="3" name="Ορθογώνιο: Στρογγύλεμα γωνιών 2">
            <a:extLst>
              <a:ext uri="{FF2B5EF4-FFF2-40B4-BE49-F238E27FC236}">
                <a16:creationId xmlns:a16="http://schemas.microsoft.com/office/drawing/2014/main" id="{FA3E25B0-918E-43D1-AAEF-969DEB9C7353}"/>
              </a:ext>
            </a:extLst>
          </p:cNvPr>
          <p:cNvSpPr/>
          <p:nvPr/>
        </p:nvSpPr>
        <p:spPr>
          <a:xfrm>
            <a:off x="705600" y="1906559"/>
            <a:ext cx="8064896" cy="576064"/>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800" b="1" dirty="0">
                <a:solidFill>
                  <a:schemeClr val="tx1"/>
                </a:solidFill>
                <a:latin typeface="Times New Roman" panose="02020603050405020304" pitchFamily="18" charset="0"/>
                <a:cs typeface="Times New Roman" panose="02020603050405020304" pitchFamily="18" charset="0"/>
              </a:rPr>
              <a:t>Είδος έρευνας</a:t>
            </a:r>
            <a:r>
              <a:rPr lang="el-GR" sz="1800" dirty="0">
                <a:solidFill>
                  <a:schemeClr val="tx1"/>
                </a:solidFill>
                <a:latin typeface="Times New Roman" panose="02020603050405020304" pitchFamily="18" charset="0"/>
                <a:cs typeface="Times New Roman" panose="02020603050405020304" pitchFamily="18" charset="0"/>
              </a:rPr>
              <a:t>: Ποιοτική έρευνα</a:t>
            </a:r>
          </a:p>
        </p:txBody>
      </p:sp>
      <p:sp>
        <p:nvSpPr>
          <p:cNvPr id="5" name="TextBox 4">
            <a:extLst>
              <a:ext uri="{FF2B5EF4-FFF2-40B4-BE49-F238E27FC236}">
                <a16:creationId xmlns:a16="http://schemas.microsoft.com/office/drawing/2014/main" id="{2F10D791-55C3-4B45-BC83-DBA3B2E51A0B}"/>
              </a:ext>
            </a:extLst>
          </p:cNvPr>
          <p:cNvSpPr txBox="1"/>
          <p:nvPr/>
        </p:nvSpPr>
        <p:spPr>
          <a:xfrm>
            <a:off x="3492000" y="1227600"/>
            <a:ext cx="3024336" cy="461665"/>
          </a:xfrm>
          <a:prstGeom prst="rect">
            <a:avLst/>
          </a:prstGeom>
          <a:noFill/>
        </p:spPr>
        <p:txBody>
          <a:bodyPr wrap="square" rtlCol="0">
            <a:spAutoFit/>
          </a:bodyPr>
          <a:lstStyle/>
          <a:p>
            <a:pPr algn="ctr"/>
            <a:r>
              <a:rPr lang="el-GR" sz="2400" dirty="0">
                <a:latin typeface="Times New Roman" panose="02020603050405020304" pitchFamily="18" charset="0"/>
                <a:cs typeface="Times New Roman" panose="02020603050405020304" pitchFamily="18" charset="0"/>
              </a:rPr>
              <a:t>Έρευνα ειδικών ΕξΑΕ</a:t>
            </a:r>
          </a:p>
        </p:txBody>
      </p:sp>
      <p:sp>
        <p:nvSpPr>
          <p:cNvPr id="6" name="Ορθογώνιο: Στρογγύλεμα γωνιών 5">
            <a:extLst>
              <a:ext uri="{FF2B5EF4-FFF2-40B4-BE49-F238E27FC236}">
                <a16:creationId xmlns:a16="http://schemas.microsoft.com/office/drawing/2014/main" id="{6A886650-7BCA-41F5-8887-F0E6B9A9DADA}"/>
              </a:ext>
            </a:extLst>
          </p:cNvPr>
          <p:cNvSpPr/>
          <p:nvPr/>
        </p:nvSpPr>
        <p:spPr>
          <a:xfrm>
            <a:off x="706923" y="2606320"/>
            <a:ext cx="8064000" cy="576064"/>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800" b="1" dirty="0">
                <a:solidFill>
                  <a:schemeClr val="tx1"/>
                </a:solidFill>
                <a:latin typeface="Times New Roman" panose="02020603050405020304" pitchFamily="18" charset="0"/>
                <a:cs typeface="Times New Roman" panose="02020603050405020304" pitchFamily="18" charset="0"/>
              </a:rPr>
              <a:t>Δειγματοληψία</a:t>
            </a:r>
            <a:r>
              <a:rPr lang="el-GR" sz="1800" dirty="0">
                <a:solidFill>
                  <a:schemeClr val="tx1"/>
                </a:solidFill>
                <a:latin typeface="Times New Roman" panose="02020603050405020304" pitchFamily="18" charset="0"/>
                <a:cs typeface="Times New Roman" panose="02020603050405020304" pitchFamily="18" charset="0"/>
              </a:rPr>
              <a:t>: Σκόπιμη δειγματοληψία με τρείς συμμετέχοντες εκπαιδευτικούς </a:t>
            </a:r>
          </a:p>
        </p:txBody>
      </p:sp>
      <p:sp>
        <p:nvSpPr>
          <p:cNvPr id="7" name="Ορθογώνιο: Στρογγύλεμα γωνιών 6">
            <a:extLst>
              <a:ext uri="{FF2B5EF4-FFF2-40B4-BE49-F238E27FC236}">
                <a16:creationId xmlns:a16="http://schemas.microsoft.com/office/drawing/2014/main" id="{1585E8E9-EE4D-4DE2-9C12-27530E2FBF45}"/>
              </a:ext>
            </a:extLst>
          </p:cNvPr>
          <p:cNvSpPr/>
          <p:nvPr/>
        </p:nvSpPr>
        <p:spPr>
          <a:xfrm>
            <a:off x="706923" y="3302705"/>
            <a:ext cx="8064000" cy="576064"/>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800" b="1" dirty="0">
                <a:solidFill>
                  <a:schemeClr val="tx1"/>
                </a:solidFill>
                <a:latin typeface="Times New Roman" panose="02020603050405020304" pitchFamily="18" charset="0"/>
                <a:cs typeface="Times New Roman" panose="02020603050405020304" pitchFamily="18" charset="0"/>
              </a:rPr>
              <a:t>Μέθοδος έρευνας</a:t>
            </a:r>
            <a:r>
              <a:rPr lang="el-GR" sz="1800" dirty="0">
                <a:solidFill>
                  <a:schemeClr val="tx1"/>
                </a:solidFill>
                <a:latin typeface="Times New Roman" panose="02020603050405020304" pitchFamily="18" charset="0"/>
                <a:cs typeface="Times New Roman" panose="02020603050405020304" pitchFamily="18" charset="0"/>
              </a:rPr>
              <a:t>: Ποιοτική ανάλυση περιεχομένου</a:t>
            </a:r>
          </a:p>
        </p:txBody>
      </p:sp>
      <p:sp>
        <p:nvSpPr>
          <p:cNvPr id="8" name="Ορθογώνιο: Στρογγύλεμα γωνιών 7">
            <a:extLst>
              <a:ext uri="{FF2B5EF4-FFF2-40B4-BE49-F238E27FC236}">
                <a16:creationId xmlns:a16="http://schemas.microsoft.com/office/drawing/2014/main" id="{215AAD33-1775-4026-997C-496AF5C86664}"/>
              </a:ext>
            </a:extLst>
          </p:cNvPr>
          <p:cNvSpPr/>
          <p:nvPr/>
        </p:nvSpPr>
        <p:spPr>
          <a:xfrm>
            <a:off x="706923" y="3999090"/>
            <a:ext cx="8064000" cy="830122"/>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800" b="1" dirty="0">
                <a:solidFill>
                  <a:schemeClr val="tx1"/>
                </a:solidFill>
                <a:latin typeface="Times New Roman" panose="02020603050405020304" pitchFamily="18" charset="0"/>
                <a:cs typeface="Times New Roman" panose="02020603050405020304" pitchFamily="18" charset="0"/>
              </a:rPr>
              <a:t>Μέσα συλλογής</a:t>
            </a:r>
            <a:r>
              <a:rPr lang="el-GR" sz="1800" dirty="0">
                <a:solidFill>
                  <a:schemeClr val="tx1"/>
                </a:solidFill>
                <a:latin typeface="Times New Roman" panose="02020603050405020304" pitchFamily="18" charset="0"/>
                <a:cs typeface="Times New Roman" panose="02020603050405020304" pitchFamily="18" charset="0"/>
              </a:rPr>
              <a:t>: Ερωτηματολόγια με ερωτήσεις ανοιχτού τύπου </a:t>
            </a:r>
            <a:r>
              <a:rPr lang="el-GR" sz="1800" dirty="0">
                <a:solidFill>
                  <a:schemeClr val="tx1"/>
                </a:solidFill>
                <a:effectLst/>
                <a:latin typeface="Times New Roman" panose="02020603050405020304" pitchFamily="18" charset="0"/>
                <a:ea typeface="Times New Roman" panose="02020603050405020304" pitchFamily="18" charset="0"/>
              </a:rPr>
              <a:t>διαμορφωμένων σε θεματικές ενότητες, εύκολων στην κατανόησή τους, που διασφαλίζουν την εγκυρότητα της έρευνας (Thomas &amp; Nelson, 1996) </a:t>
            </a:r>
            <a:endParaRPr lang="el-GR" sz="1800" dirty="0">
              <a:solidFill>
                <a:schemeClr val="tx1"/>
              </a:solidFill>
              <a:latin typeface="Times New Roman" panose="02020603050405020304" pitchFamily="18" charset="0"/>
              <a:cs typeface="Times New Roman" panose="02020603050405020304" pitchFamily="18" charset="0"/>
            </a:endParaRPr>
          </a:p>
        </p:txBody>
      </p:sp>
      <p:sp>
        <p:nvSpPr>
          <p:cNvPr id="9" name="Ορθογώνιο: Στρογγύλεμα γωνιών 8">
            <a:extLst>
              <a:ext uri="{FF2B5EF4-FFF2-40B4-BE49-F238E27FC236}">
                <a16:creationId xmlns:a16="http://schemas.microsoft.com/office/drawing/2014/main" id="{007D5629-75DC-49FE-B24B-C1F2273823EC}"/>
              </a:ext>
            </a:extLst>
          </p:cNvPr>
          <p:cNvSpPr/>
          <p:nvPr/>
        </p:nvSpPr>
        <p:spPr>
          <a:xfrm>
            <a:off x="706923" y="4958297"/>
            <a:ext cx="8064000" cy="576064"/>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800" b="1" dirty="0">
                <a:solidFill>
                  <a:schemeClr val="tx1"/>
                </a:solidFill>
                <a:latin typeface="Times New Roman" panose="02020603050405020304" pitchFamily="18" charset="0"/>
                <a:cs typeface="Times New Roman" panose="02020603050405020304" pitchFamily="18" charset="0"/>
              </a:rPr>
              <a:t>Συλλογή-Επεξεργασία δεδομένων</a:t>
            </a:r>
            <a:r>
              <a:rPr lang="el-GR" sz="1800" dirty="0">
                <a:solidFill>
                  <a:schemeClr val="tx1"/>
                </a:solidFill>
                <a:latin typeface="Times New Roman" panose="02020603050405020304" pitchFamily="18" charset="0"/>
                <a:cs typeface="Times New Roman" panose="02020603050405020304" pitchFamily="18" charset="0"/>
              </a:rPr>
              <a:t>: Λογισμικό </a:t>
            </a:r>
            <a:r>
              <a:rPr lang="en-US" sz="1800" dirty="0">
                <a:solidFill>
                  <a:schemeClr val="tx1"/>
                </a:solidFill>
                <a:latin typeface="Times New Roman" panose="02020603050405020304" pitchFamily="18" charset="0"/>
                <a:cs typeface="Times New Roman" panose="02020603050405020304" pitchFamily="18" charset="0"/>
              </a:rPr>
              <a:t>Atlas.ti v7.5.7 </a:t>
            </a:r>
            <a:r>
              <a:rPr lang="el-GR" sz="1800" dirty="0">
                <a:solidFill>
                  <a:schemeClr val="tx1"/>
                </a:solidFill>
                <a:latin typeface="Times New Roman" panose="02020603050405020304" pitchFamily="18" charset="0"/>
                <a:cs typeface="Times New Roman" panose="02020603050405020304" pitchFamily="18" charset="0"/>
              </a:rPr>
              <a:t>με μονάδα ανάλυσης την κύρια και δευτερεύουσα πρόταση μαζί</a:t>
            </a:r>
          </a:p>
        </p:txBody>
      </p:sp>
      <p:sp>
        <p:nvSpPr>
          <p:cNvPr id="12" name="Ορθογώνιο: Στρογγύλεμα γωνιών 11">
            <a:extLst>
              <a:ext uri="{FF2B5EF4-FFF2-40B4-BE49-F238E27FC236}">
                <a16:creationId xmlns:a16="http://schemas.microsoft.com/office/drawing/2014/main" id="{6C4BCE76-93B9-4E06-B265-8E49B4445B5A}"/>
              </a:ext>
            </a:extLst>
          </p:cNvPr>
          <p:cNvSpPr/>
          <p:nvPr/>
        </p:nvSpPr>
        <p:spPr>
          <a:xfrm>
            <a:off x="706923" y="5663446"/>
            <a:ext cx="8064000" cy="576064"/>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800" b="1" dirty="0">
                <a:solidFill>
                  <a:schemeClr val="tx1"/>
                </a:solidFill>
                <a:latin typeface="Times New Roman" panose="02020603050405020304" pitchFamily="18" charset="0"/>
                <a:cs typeface="Times New Roman" panose="02020603050405020304" pitchFamily="18" charset="0"/>
              </a:rPr>
              <a:t>Χρονική περίοδος</a:t>
            </a:r>
            <a:r>
              <a:rPr lang="el-GR" sz="1800" dirty="0">
                <a:solidFill>
                  <a:schemeClr val="tx1"/>
                </a:solidFill>
                <a:latin typeface="Times New Roman" panose="02020603050405020304" pitchFamily="18" charset="0"/>
                <a:cs typeface="Times New Roman" panose="02020603050405020304" pitchFamily="18" charset="0"/>
              </a:rPr>
              <a:t>: Μάιος </a:t>
            </a:r>
            <a:r>
              <a:rPr lang="en-US" sz="1800" dirty="0">
                <a:solidFill>
                  <a:schemeClr val="tx1"/>
                </a:solidFill>
                <a:latin typeface="Times New Roman" panose="02020603050405020304" pitchFamily="18" charset="0"/>
                <a:cs typeface="Times New Roman" panose="02020603050405020304" pitchFamily="18" charset="0"/>
              </a:rPr>
              <a:t>-</a:t>
            </a:r>
            <a:r>
              <a:rPr lang="el-GR" sz="1800" dirty="0">
                <a:solidFill>
                  <a:schemeClr val="tx1"/>
                </a:solidFill>
                <a:latin typeface="Times New Roman" panose="02020603050405020304" pitchFamily="18" charset="0"/>
                <a:cs typeface="Times New Roman" panose="02020603050405020304" pitchFamily="18" charset="0"/>
              </a:rPr>
              <a:t> Ιούνιος 2024</a:t>
            </a:r>
          </a:p>
        </p:txBody>
      </p:sp>
    </p:spTree>
    <p:extLst>
      <p:ext uri="{BB962C8B-B14F-4D97-AF65-F5344CB8AC3E}">
        <p14:creationId xmlns:p14="http://schemas.microsoft.com/office/powerpoint/2010/main" val="4061495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pPr algn="ctr"/>
            <a:r>
              <a:rPr lang="el-GR" b="1" dirty="0">
                <a:latin typeface="Calibri Light (επικεφαλίδα)"/>
              </a:rPr>
              <a:t>7. Μεθοδολογία έρευνας 2/2</a:t>
            </a:r>
          </a:p>
        </p:txBody>
      </p:sp>
      <p:sp>
        <p:nvSpPr>
          <p:cNvPr id="3" name="Ορθογώνιο: Στρογγύλεμα γωνιών 2">
            <a:extLst>
              <a:ext uri="{FF2B5EF4-FFF2-40B4-BE49-F238E27FC236}">
                <a16:creationId xmlns:a16="http://schemas.microsoft.com/office/drawing/2014/main" id="{FA3E25B0-918E-43D1-AAEF-969DEB9C7353}"/>
              </a:ext>
            </a:extLst>
          </p:cNvPr>
          <p:cNvSpPr/>
          <p:nvPr/>
        </p:nvSpPr>
        <p:spPr>
          <a:xfrm>
            <a:off x="705600" y="1929227"/>
            <a:ext cx="8064896" cy="576064"/>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800" b="1" dirty="0">
                <a:solidFill>
                  <a:schemeClr val="tx1"/>
                </a:solidFill>
                <a:latin typeface="Times New Roman" panose="02020603050405020304" pitchFamily="18" charset="0"/>
                <a:cs typeface="Times New Roman" panose="02020603050405020304" pitchFamily="18" charset="0"/>
              </a:rPr>
              <a:t>Είδος έρευνας</a:t>
            </a:r>
            <a:r>
              <a:rPr lang="el-GR" sz="1800" dirty="0">
                <a:solidFill>
                  <a:schemeClr val="tx1"/>
                </a:solidFill>
                <a:latin typeface="Times New Roman" panose="02020603050405020304" pitchFamily="18" charset="0"/>
                <a:cs typeface="Times New Roman" panose="02020603050405020304" pitchFamily="18" charset="0"/>
              </a:rPr>
              <a:t>: Ποιοτική έρευνα</a:t>
            </a:r>
          </a:p>
        </p:txBody>
      </p:sp>
      <p:sp>
        <p:nvSpPr>
          <p:cNvPr id="5" name="TextBox 4">
            <a:extLst>
              <a:ext uri="{FF2B5EF4-FFF2-40B4-BE49-F238E27FC236}">
                <a16:creationId xmlns:a16="http://schemas.microsoft.com/office/drawing/2014/main" id="{2F10D791-55C3-4B45-BC83-DBA3B2E51A0B}"/>
              </a:ext>
            </a:extLst>
          </p:cNvPr>
          <p:cNvSpPr txBox="1"/>
          <p:nvPr/>
        </p:nvSpPr>
        <p:spPr>
          <a:xfrm>
            <a:off x="3491880" y="1226376"/>
            <a:ext cx="3024336" cy="461665"/>
          </a:xfrm>
          <a:prstGeom prst="rect">
            <a:avLst/>
          </a:prstGeom>
          <a:noFill/>
        </p:spPr>
        <p:txBody>
          <a:bodyPr wrap="square" rtlCol="0">
            <a:spAutoFit/>
          </a:bodyPr>
          <a:lstStyle/>
          <a:p>
            <a:pPr algn="ctr"/>
            <a:r>
              <a:rPr lang="el-GR" sz="2400" dirty="0">
                <a:latin typeface="Times New Roman" panose="02020603050405020304" pitchFamily="18" charset="0"/>
                <a:cs typeface="Times New Roman" panose="02020603050405020304" pitchFamily="18" charset="0"/>
              </a:rPr>
              <a:t>Έρευνα Μαθητών</a:t>
            </a:r>
          </a:p>
        </p:txBody>
      </p:sp>
      <p:sp>
        <p:nvSpPr>
          <p:cNvPr id="6" name="Ορθογώνιο: Στρογγύλεμα γωνιών 5">
            <a:extLst>
              <a:ext uri="{FF2B5EF4-FFF2-40B4-BE49-F238E27FC236}">
                <a16:creationId xmlns:a16="http://schemas.microsoft.com/office/drawing/2014/main" id="{6A886650-7BCA-41F5-8887-F0E6B9A9DADA}"/>
              </a:ext>
            </a:extLst>
          </p:cNvPr>
          <p:cNvSpPr/>
          <p:nvPr/>
        </p:nvSpPr>
        <p:spPr>
          <a:xfrm>
            <a:off x="705600" y="2638781"/>
            <a:ext cx="8064000" cy="576064"/>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800" b="1" dirty="0">
                <a:solidFill>
                  <a:schemeClr val="tx1"/>
                </a:solidFill>
                <a:latin typeface="Times New Roman" panose="02020603050405020304" pitchFamily="18" charset="0"/>
                <a:cs typeface="Times New Roman" panose="02020603050405020304" pitchFamily="18" charset="0"/>
              </a:rPr>
              <a:t>Δειγματοληψία</a:t>
            </a:r>
            <a:r>
              <a:rPr lang="el-GR" sz="1800" dirty="0">
                <a:solidFill>
                  <a:schemeClr val="tx1"/>
                </a:solidFill>
                <a:latin typeface="Times New Roman" panose="02020603050405020304" pitchFamily="18" charset="0"/>
                <a:cs typeface="Times New Roman" panose="02020603050405020304" pitchFamily="18" charset="0"/>
              </a:rPr>
              <a:t>: Σκόπιμη δειγματοληψία με επτά συμμετέχοντες μαθητές της Α΄ Τάξης του ΕΠΑ.Λ. Ελ. Βενιζέλου Χανίων</a:t>
            </a:r>
          </a:p>
        </p:txBody>
      </p:sp>
      <p:sp>
        <p:nvSpPr>
          <p:cNvPr id="7" name="Ορθογώνιο: Στρογγύλεμα γωνιών 6">
            <a:extLst>
              <a:ext uri="{FF2B5EF4-FFF2-40B4-BE49-F238E27FC236}">
                <a16:creationId xmlns:a16="http://schemas.microsoft.com/office/drawing/2014/main" id="{1585E8E9-EE4D-4DE2-9C12-27530E2FBF45}"/>
              </a:ext>
            </a:extLst>
          </p:cNvPr>
          <p:cNvSpPr/>
          <p:nvPr/>
        </p:nvSpPr>
        <p:spPr>
          <a:xfrm>
            <a:off x="705600" y="3352910"/>
            <a:ext cx="8064000" cy="576064"/>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800" b="1" dirty="0">
                <a:solidFill>
                  <a:schemeClr val="tx1"/>
                </a:solidFill>
                <a:latin typeface="Times New Roman" panose="02020603050405020304" pitchFamily="18" charset="0"/>
                <a:cs typeface="Times New Roman" panose="02020603050405020304" pitchFamily="18" charset="0"/>
              </a:rPr>
              <a:t>Μέθοδος έρευνας</a:t>
            </a:r>
            <a:r>
              <a:rPr lang="el-GR" sz="1800" dirty="0">
                <a:solidFill>
                  <a:schemeClr val="tx1"/>
                </a:solidFill>
                <a:latin typeface="Times New Roman" panose="02020603050405020304" pitchFamily="18" charset="0"/>
                <a:cs typeface="Times New Roman" panose="02020603050405020304" pitchFamily="18" charset="0"/>
              </a:rPr>
              <a:t>: Ποιοτική ανάλυση περιεχομένου</a:t>
            </a:r>
          </a:p>
        </p:txBody>
      </p:sp>
      <p:sp>
        <p:nvSpPr>
          <p:cNvPr id="8" name="Ορθογώνιο: Στρογγύλεμα γωνιών 7">
            <a:extLst>
              <a:ext uri="{FF2B5EF4-FFF2-40B4-BE49-F238E27FC236}">
                <a16:creationId xmlns:a16="http://schemas.microsoft.com/office/drawing/2014/main" id="{215AAD33-1775-4026-997C-496AF5C86664}"/>
              </a:ext>
            </a:extLst>
          </p:cNvPr>
          <p:cNvSpPr/>
          <p:nvPr/>
        </p:nvSpPr>
        <p:spPr>
          <a:xfrm>
            <a:off x="705600" y="4062464"/>
            <a:ext cx="8064000" cy="798655"/>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800" b="1" dirty="0">
                <a:solidFill>
                  <a:schemeClr val="tx1"/>
                </a:solidFill>
                <a:latin typeface="Times New Roman" panose="02020603050405020304" pitchFamily="18" charset="0"/>
                <a:cs typeface="Times New Roman" panose="02020603050405020304" pitchFamily="18" charset="0"/>
              </a:rPr>
              <a:t>Μέσα συλλογής</a:t>
            </a:r>
            <a:r>
              <a:rPr lang="el-GR" sz="1800" dirty="0">
                <a:solidFill>
                  <a:schemeClr val="tx1"/>
                </a:solidFill>
                <a:latin typeface="Times New Roman" panose="02020603050405020304" pitchFamily="18" charset="0"/>
                <a:cs typeface="Times New Roman" panose="02020603050405020304" pitchFamily="18" charset="0"/>
              </a:rPr>
              <a:t>: Ερωτηματολόγια με ερωτήσεις ανοιχτού τύπου </a:t>
            </a:r>
            <a:r>
              <a:rPr lang="el-GR" sz="1800" dirty="0">
                <a:solidFill>
                  <a:schemeClr val="tx1"/>
                </a:solidFill>
                <a:effectLst/>
                <a:latin typeface="Times New Roman" panose="02020603050405020304" pitchFamily="18" charset="0"/>
                <a:ea typeface="Times New Roman" panose="02020603050405020304" pitchFamily="18" charset="0"/>
              </a:rPr>
              <a:t>διαμορφωμένων σε θεματικές ενότητες, εύκολων στην κατανόησή τους, που διασφαλίζουν την εγκυρότητα της έρευνας (Thomas &amp; Nelson, 1996) </a:t>
            </a:r>
            <a:endParaRPr lang="el-GR" sz="1800" dirty="0">
              <a:solidFill>
                <a:schemeClr val="tx1"/>
              </a:solidFill>
              <a:latin typeface="Times New Roman" panose="02020603050405020304" pitchFamily="18" charset="0"/>
              <a:cs typeface="Times New Roman" panose="02020603050405020304" pitchFamily="18" charset="0"/>
            </a:endParaRPr>
          </a:p>
        </p:txBody>
      </p:sp>
      <p:sp>
        <p:nvSpPr>
          <p:cNvPr id="9" name="Ορθογώνιο: Στρογγύλεμα γωνιών 8">
            <a:extLst>
              <a:ext uri="{FF2B5EF4-FFF2-40B4-BE49-F238E27FC236}">
                <a16:creationId xmlns:a16="http://schemas.microsoft.com/office/drawing/2014/main" id="{007D5629-75DC-49FE-B24B-C1F2273823EC}"/>
              </a:ext>
            </a:extLst>
          </p:cNvPr>
          <p:cNvSpPr/>
          <p:nvPr/>
        </p:nvSpPr>
        <p:spPr>
          <a:xfrm>
            <a:off x="705600" y="4994609"/>
            <a:ext cx="8064000" cy="576064"/>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800" b="1" dirty="0">
                <a:solidFill>
                  <a:schemeClr val="tx1"/>
                </a:solidFill>
                <a:latin typeface="Times New Roman" panose="02020603050405020304" pitchFamily="18" charset="0"/>
                <a:cs typeface="Times New Roman" panose="02020603050405020304" pitchFamily="18" charset="0"/>
              </a:rPr>
              <a:t>Συλλογή-Επεξεργασία δεδομένων</a:t>
            </a:r>
            <a:r>
              <a:rPr lang="el-GR" sz="1800" dirty="0">
                <a:solidFill>
                  <a:schemeClr val="tx1"/>
                </a:solidFill>
                <a:latin typeface="Times New Roman" panose="02020603050405020304" pitchFamily="18" charset="0"/>
                <a:cs typeface="Times New Roman" panose="02020603050405020304" pitchFamily="18" charset="0"/>
              </a:rPr>
              <a:t>: Λογισμικό </a:t>
            </a:r>
            <a:r>
              <a:rPr lang="en-US" sz="1800" dirty="0">
                <a:solidFill>
                  <a:schemeClr val="tx1"/>
                </a:solidFill>
                <a:latin typeface="Times New Roman" panose="02020603050405020304" pitchFamily="18" charset="0"/>
                <a:cs typeface="Times New Roman" panose="02020603050405020304" pitchFamily="18" charset="0"/>
              </a:rPr>
              <a:t>Atlas.ti v7.5.7 </a:t>
            </a:r>
            <a:r>
              <a:rPr lang="el-GR" sz="1800" dirty="0">
                <a:solidFill>
                  <a:schemeClr val="tx1"/>
                </a:solidFill>
                <a:latin typeface="Times New Roman" panose="02020603050405020304" pitchFamily="18" charset="0"/>
                <a:cs typeface="Times New Roman" panose="02020603050405020304" pitchFamily="18" charset="0"/>
              </a:rPr>
              <a:t>με μονάδα ανάλυσης την κύρια και δευτερεύουσα πρόταση μαζί </a:t>
            </a:r>
          </a:p>
        </p:txBody>
      </p:sp>
      <p:sp>
        <p:nvSpPr>
          <p:cNvPr id="12" name="Ορθογώνιο: Στρογγύλεμα γωνιών 11">
            <a:extLst>
              <a:ext uri="{FF2B5EF4-FFF2-40B4-BE49-F238E27FC236}">
                <a16:creationId xmlns:a16="http://schemas.microsoft.com/office/drawing/2014/main" id="{6C4BCE76-93B9-4E06-B265-8E49B4445B5A}"/>
              </a:ext>
            </a:extLst>
          </p:cNvPr>
          <p:cNvSpPr/>
          <p:nvPr/>
        </p:nvSpPr>
        <p:spPr>
          <a:xfrm>
            <a:off x="705600" y="5715187"/>
            <a:ext cx="8064000" cy="576064"/>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800" b="1" dirty="0">
                <a:solidFill>
                  <a:schemeClr val="tx1"/>
                </a:solidFill>
                <a:latin typeface="Times New Roman" panose="02020603050405020304" pitchFamily="18" charset="0"/>
                <a:cs typeface="Times New Roman" panose="02020603050405020304" pitchFamily="18" charset="0"/>
              </a:rPr>
              <a:t>Χρονική περίοδος</a:t>
            </a:r>
            <a:r>
              <a:rPr lang="el-GR" sz="1800" dirty="0">
                <a:solidFill>
                  <a:schemeClr val="tx1"/>
                </a:solidFill>
                <a:latin typeface="Times New Roman" panose="02020603050405020304" pitchFamily="18" charset="0"/>
                <a:cs typeface="Times New Roman" panose="02020603050405020304" pitchFamily="18" charset="0"/>
              </a:rPr>
              <a:t>: Ιούνιος 2024</a:t>
            </a:r>
          </a:p>
        </p:txBody>
      </p:sp>
    </p:spTree>
    <p:extLst>
      <p:ext uri="{BB962C8B-B14F-4D97-AF65-F5344CB8AC3E}">
        <p14:creationId xmlns:p14="http://schemas.microsoft.com/office/powerpoint/2010/main" val="803406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pPr algn="ctr"/>
            <a:r>
              <a:rPr lang="el-GR" sz="3600" b="1" dirty="0">
                <a:latin typeface="Calibri Light (επικεφαλίδα)"/>
              </a:rPr>
              <a:t>7. Αποτελέσματα έρευνας </a:t>
            </a:r>
            <a:r>
              <a:rPr lang="el-GR" b="1" dirty="0">
                <a:latin typeface="Calibri Light (επικεφαλίδα)"/>
              </a:rPr>
              <a:t>1/3</a:t>
            </a:r>
          </a:p>
        </p:txBody>
      </p:sp>
      <p:sp>
        <p:nvSpPr>
          <p:cNvPr id="5" name="TextBox 4">
            <a:extLst>
              <a:ext uri="{FF2B5EF4-FFF2-40B4-BE49-F238E27FC236}">
                <a16:creationId xmlns:a16="http://schemas.microsoft.com/office/drawing/2014/main" id="{2F10D791-55C3-4B45-BC83-DBA3B2E51A0B}"/>
              </a:ext>
            </a:extLst>
          </p:cNvPr>
          <p:cNvSpPr txBox="1"/>
          <p:nvPr/>
        </p:nvSpPr>
        <p:spPr>
          <a:xfrm>
            <a:off x="2627784" y="1196752"/>
            <a:ext cx="4608512" cy="400110"/>
          </a:xfrm>
          <a:prstGeom prst="rect">
            <a:avLst/>
          </a:prstGeom>
          <a:noFill/>
        </p:spPr>
        <p:txBody>
          <a:bodyPr wrap="square" rtlCol="0">
            <a:spAutoFit/>
          </a:bodyPr>
          <a:lstStyle/>
          <a:p>
            <a:pPr algn="ctr"/>
            <a:r>
              <a:rPr lang="el-GR" sz="2000" dirty="0">
                <a:latin typeface="Times New Roman" panose="02020603050405020304" pitchFamily="18" charset="0"/>
                <a:cs typeface="Times New Roman" panose="02020603050405020304" pitchFamily="18" charset="0"/>
              </a:rPr>
              <a:t>Αποτελέσματα ειδικών στην ΕξΑΕ</a:t>
            </a:r>
          </a:p>
        </p:txBody>
      </p:sp>
      <p:sp>
        <p:nvSpPr>
          <p:cNvPr id="11" name="TextBox 10">
            <a:extLst>
              <a:ext uri="{FF2B5EF4-FFF2-40B4-BE49-F238E27FC236}">
                <a16:creationId xmlns:a16="http://schemas.microsoft.com/office/drawing/2014/main" id="{191C56C8-E45A-43F4-9C56-8D1E25758C8E}"/>
              </a:ext>
            </a:extLst>
          </p:cNvPr>
          <p:cNvSpPr txBox="1"/>
          <p:nvPr/>
        </p:nvSpPr>
        <p:spPr>
          <a:xfrm>
            <a:off x="654354" y="1691418"/>
            <a:ext cx="4061662" cy="795600"/>
          </a:xfrm>
          <a:prstGeom prst="rect">
            <a:avLst/>
          </a:prstGeom>
          <a:solidFill>
            <a:schemeClr val="accent2">
              <a:lumMod val="20000"/>
              <a:lumOff val="80000"/>
            </a:schemeClr>
          </a:solidFill>
        </p:spPr>
        <p:txBody>
          <a:bodyPr wrap="square" rtlCol="0">
            <a:spAutoFit/>
          </a:bodyPr>
          <a:lstStyle/>
          <a:p>
            <a:pPr fontAlgn="base">
              <a:spcAft>
                <a:spcPts val="600"/>
              </a:spcAft>
            </a:pP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1</a:t>
            </a:r>
            <a:r>
              <a:rPr lang="el-GR" sz="1600" baseline="30000" dirty="0">
                <a:effectLst/>
                <a:latin typeface="Times New Roman" panose="02020603050405020304" pitchFamily="18" charset="0"/>
                <a:ea typeface="Times New Roman" panose="02020603050405020304" pitchFamily="18" charset="0"/>
                <a:cs typeface="Times New Roman" panose="02020603050405020304" pitchFamily="18" charset="0"/>
              </a:rPr>
              <a:t>ο</a:t>
            </a: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 Ε.Ε. Το εκπαιδευτικό υλικό διέπεται από τις αρχές και τη μεθοδολογία της ΕξΑΕ; </a:t>
            </a:r>
            <a:endParaRPr lang="el-GR"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0F89A42B-27BA-4643-8E08-4EE660DB0D8A}"/>
              </a:ext>
            </a:extLst>
          </p:cNvPr>
          <p:cNvSpPr txBox="1"/>
          <p:nvPr/>
        </p:nvSpPr>
        <p:spPr>
          <a:xfrm>
            <a:off x="5062818" y="1703224"/>
            <a:ext cx="3616938" cy="795600"/>
          </a:xfrm>
          <a:prstGeom prst="rect">
            <a:avLst/>
          </a:prstGeom>
          <a:solidFill>
            <a:schemeClr val="accent2">
              <a:lumMod val="20000"/>
              <a:lumOff val="80000"/>
            </a:schemeClr>
          </a:solidFill>
        </p:spPr>
        <p:txBody>
          <a:bodyPr wrap="square" rtlCol="0">
            <a:spAutoFit/>
          </a:bodyPr>
          <a:lstStyle/>
          <a:p>
            <a:pPr>
              <a:spcAft>
                <a:spcPts val="600"/>
              </a:spcAft>
            </a:pPr>
            <a:r>
              <a:rPr lang="el-GR" sz="1600" dirty="0">
                <a:latin typeface="Times New Roman" panose="02020603050405020304" pitchFamily="18" charset="0"/>
                <a:ea typeface="Times New Roman" panose="02020603050405020304" pitchFamily="18" charset="0"/>
                <a:cs typeface="Times New Roman" panose="02020603050405020304" pitchFamily="18" charset="0"/>
              </a:rPr>
              <a:t>2</a:t>
            </a:r>
            <a:r>
              <a:rPr lang="el-GR" sz="1600" baseline="30000" dirty="0">
                <a:latin typeface="Times New Roman" panose="02020603050405020304" pitchFamily="18" charset="0"/>
                <a:ea typeface="Times New Roman" panose="02020603050405020304" pitchFamily="18" charset="0"/>
                <a:cs typeface="Times New Roman" panose="02020603050405020304" pitchFamily="18" charset="0"/>
              </a:rPr>
              <a:t>ο</a:t>
            </a:r>
            <a:r>
              <a:rPr lang="el-GR" sz="1600" dirty="0">
                <a:latin typeface="Times New Roman" panose="02020603050405020304" pitchFamily="18" charset="0"/>
                <a:ea typeface="Times New Roman" panose="02020603050405020304" pitchFamily="18" charset="0"/>
                <a:cs typeface="Times New Roman" panose="02020603050405020304" pitchFamily="18" charset="0"/>
              </a:rPr>
              <a:t> </a:t>
            </a: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Ε.Ε. Το εκπαιδευτικό υλικό έχει δημιουργηθεί σύμφωνα με τις αρχές της </a:t>
            </a:r>
            <a:r>
              <a:rPr lang="el-GR" sz="1600" dirty="0">
                <a:latin typeface="Times New Roman" panose="02020603050405020304" pitchFamily="18" charset="0"/>
                <a:ea typeface="Times New Roman" panose="02020603050405020304" pitchFamily="18" charset="0"/>
                <a:cs typeface="Times New Roman" panose="02020603050405020304" pitchFamily="18" charset="0"/>
              </a:rPr>
              <a:t>Π</a:t>
            </a: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ολυμεσικής </a:t>
            </a:r>
            <a:r>
              <a:rPr lang="el-GR" sz="1600" dirty="0">
                <a:latin typeface="Times New Roman" panose="02020603050405020304" pitchFamily="18" charset="0"/>
                <a:ea typeface="Times New Roman" panose="02020603050405020304" pitchFamily="18" charset="0"/>
                <a:cs typeface="Times New Roman" panose="02020603050405020304" pitchFamily="18" charset="0"/>
              </a:rPr>
              <a:t>Μ</a:t>
            </a: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άθησης; </a:t>
            </a:r>
          </a:p>
          <a:p>
            <a:pPr fontAlgn="base">
              <a:lnSpc>
                <a:spcPct val="150000"/>
              </a:lnSpc>
              <a:spcAft>
                <a:spcPts val="600"/>
              </a:spcAft>
            </a:pPr>
            <a:endParaRPr lang="el-GR" sz="1200" dirty="0">
              <a:solidFill>
                <a:schemeClr val="accent2">
                  <a:lumMod val="75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A7B2D66B-5DB4-4BAB-AAA6-6D4B6C026867}"/>
              </a:ext>
            </a:extLst>
          </p:cNvPr>
          <p:cNvSpPr txBox="1"/>
          <p:nvPr/>
        </p:nvSpPr>
        <p:spPr>
          <a:xfrm>
            <a:off x="654354" y="2708920"/>
            <a:ext cx="4061662" cy="3600000"/>
          </a:xfrm>
          <a:prstGeom prst="rect">
            <a:avLst/>
          </a:prstGeom>
          <a:solidFill>
            <a:schemeClr val="accent6">
              <a:lumMod val="20000"/>
              <a:lumOff val="80000"/>
            </a:schemeClr>
          </a:solidFill>
        </p:spPr>
        <p:txBody>
          <a:bodyPr wrap="square" rtlCol="0">
            <a:spAutoFit/>
          </a:bodyPr>
          <a:lstStyle/>
          <a:p>
            <a:pPr marL="285750" indent="-285750">
              <a:spcAft>
                <a:spcPts val="600"/>
              </a:spcAft>
              <a:buFont typeface="Arial" panose="020B0604020202020204" pitchFamily="34" charset="0"/>
              <a:buChar char="•"/>
            </a:pPr>
            <a:r>
              <a:rPr lang="el-GR" sz="1400" dirty="0">
                <a:latin typeface="Times New Roman" panose="02020603050405020304" pitchFamily="18" charset="0"/>
                <a:cs typeface="Times New Roman" panose="02020603050405020304" pitchFamily="18" charset="0"/>
              </a:rPr>
              <a:t>Έχει επιστημονική συνοχή και τεκμηρίωση    (επαρκής και διαφορετικών πηγών πληροφορίες)</a:t>
            </a:r>
          </a:p>
          <a:p>
            <a:pPr marL="285750" indent="-285750">
              <a:spcAft>
                <a:spcPts val="600"/>
              </a:spcAft>
              <a:buFont typeface="Arial" panose="020B0604020202020204" pitchFamily="34" charset="0"/>
              <a:buChar char="•"/>
            </a:pPr>
            <a:r>
              <a:rPr lang="el-GR" sz="1400" dirty="0">
                <a:latin typeface="Times New Roman" panose="02020603050405020304" pitchFamily="18" charset="0"/>
                <a:cs typeface="Times New Roman" panose="02020603050405020304" pitchFamily="18" charset="0"/>
              </a:rPr>
              <a:t>Παρουσιάζει απλά και κατανοητά το γνωστικό αντικείμενο (φιλικό ύφος)</a:t>
            </a:r>
          </a:p>
          <a:p>
            <a:pPr marL="285750" indent="-285750">
              <a:spcAft>
                <a:spcPts val="600"/>
              </a:spcAft>
              <a:buFont typeface="Arial" panose="020B0604020202020204" pitchFamily="34" charset="0"/>
              <a:buChar char="•"/>
            </a:pPr>
            <a:r>
              <a:rPr lang="el-GR" sz="1400" dirty="0">
                <a:latin typeface="Times New Roman" panose="02020603050405020304" pitchFamily="18" charset="0"/>
                <a:cs typeface="Times New Roman" panose="02020603050405020304" pitchFamily="18" charset="0"/>
              </a:rPr>
              <a:t>Είναι εύχρηστο (εύκολη πλοήγηση)</a:t>
            </a:r>
          </a:p>
          <a:p>
            <a:pPr marL="285750" indent="-285750">
              <a:spcAft>
                <a:spcPts val="600"/>
              </a:spcAft>
              <a:buFont typeface="Arial" panose="020B0604020202020204" pitchFamily="34" charset="0"/>
              <a:buChar char="•"/>
            </a:pPr>
            <a:r>
              <a:rPr lang="el-GR" sz="1400" dirty="0">
                <a:latin typeface="Times New Roman" panose="02020603050405020304" pitchFamily="18" charset="0"/>
                <a:cs typeface="Times New Roman" panose="02020603050405020304" pitchFamily="18" charset="0"/>
              </a:rPr>
              <a:t>Υποστηρίζει και καθοδηγεί (συμβουλές και    επεξηγηματικά σχόλια)</a:t>
            </a:r>
          </a:p>
          <a:p>
            <a:pPr marL="285750" indent="-285750">
              <a:spcAft>
                <a:spcPts val="600"/>
              </a:spcAft>
              <a:buFont typeface="Arial" panose="020B0604020202020204" pitchFamily="34" charset="0"/>
              <a:buChar char="•"/>
            </a:pPr>
            <a:r>
              <a:rPr lang="el-GR" sz="1400" dirty="0">
                <a:latin typeface="Times New Roman" panose="02020603050405020304" pitchFamily="18" charset="0"/>
                <a:cs typeface="Times New Roman" panose="02020603050405020304" pitchFamily="18" charset="0"/>
              </a:rPr>
              <a:t>Βοηθά στην αλληλεπίδραση με τον εκπαιδευόμενο (</a:t>
            </a:r>
            <a:r>
              <a:rPr lang="en-US" sz="1400" dirty="0">
                <a:latin typeface="Times New Roman" panose="02020603050405020304" pitchFamily="18" charset="0"/>
                <a:cs typeface="Times New Roman" panose="02020603050405020304" pitchFamily="18" charset="0"/>
              </a:rPr>
              <a:t>padlet)</a:t>
            </a:r>
            <a:endParaRPr lang="el-GR" sz="1400" dirty="0">
              <a:latin typeface="Times New Roman" panose="02020603050405020304" pitchFamily="18" charset="0"/>
              <a:cs typeface="Times New Roman" panose="02020603050405020304" pitchFamily="18" charset="0"/>
            </a:endParaRPr>
          </a:p>
          <a:p>
            <a:pPr marL="285750" indent="-285750">
              <a:spcAft>
                <a:spcPts val="600"/>
              </a:spcAft>
              <a:buFont typeface="Arial" panose="020B0604020202020204" pitchFamily="34" charset="0"/>
              <a:buChar char="•"/>
            </a:pPr>
            <a:r>
              <a:rPr lang="el-GR" sz="1400" dirty="0">
                <a:latin typeface="Times New Roman" panose="02020603050405020304" pitchFamily="18" charset="0"/>
                <a:cs typeface="Times New Roman" panose="02020603050405020304" pitchFamily="18" charset="0"/>
              </a:rPr>
              <a:t>Δυνατότητα για αναστοχασμό και αυτοαξιολόγηση</a:t>
            </a:r>
            <a:r>
              <a:rPr lang="en-US" sz="1400" dirty="0">
                <a:latin typeface="Times New Roman" panose="02020603050405020304" pitchFamily="18" charset="0"/>
                <a:cs typeface="Times New Roman" panose="02020603050405020304" pitchFamily="18" charset="0"/>
              </a:rPr>
              <a:t> (</a:t>
            </a:r>
            <a:r>
              <a:rPr lang="el-GR" sz="1400" dirty="0">
                <a:latin typeface="Times New Roman" panose="02020603050405020304" pitchFamily="18" charset="0"/>
                <a:cs typeface="Times New Roman" panose="02020603050405020304" pitchFamily="18" charset="0"/>
              </a:rPr>
              <a:t>μέσω κατάλληλων δραστηριοτήτων)</a:t>
            </a:r>
          </a:p>
          <a:p>
            <a:pPr marL="285750" indent="-285750">
              <a:buFont typeface="Arial" panose="020B0604020202020204" pitchFamily="34" charset="0"/>
              <a:buChar char="•"/>
            </a:pPr>
            <a:r>
              <a:rPr lang="el-GR" sz="1400" dirty="0">
                <a:latin typeface="Times New Roman" panose="02020603050405020304" pitchFamily="18" charset="0"/>
                <a:cs typeface="Times New Roman" panose="02020603050405020304" pitchFamily="18" charset="0"/>
              </a:rPr>
              <a:t>Ο σκοπός και τα προσδοκώμενα αποτελέσματα είναι σαφή </a:t>
            </a:r>
          </a:p>
          <a:p>
            <a:endParaRPr lang="el-GR" sz="1200" dirty="0"/>
          </a:p>
          <a:p>
            <a:pPr marL="171450" indent="-171450">
              <a:buFont typeface="Arial" panose="020B0604020202020204" pitchFamily="34" charset="0"/>
              <a:buChar char="•"/>
            </a:pPr>
            <a:endParaRPr lang="el-GR" sz="1200" dirty="0"/>
          </a:p>
        </p:txBody>
      </p:sp>
      <p:sp>
        <p:nvSpPr>
          <p:cNvPr id="16" name="TextBox 15">
            <a:extLst>
              <a:ext uri="{FF2B5EF4-FFF2-40B4-BE49-F238E27FC236}">
                <a16:creationId xmlns:a16="http://schemas.microsoft.com/office/drawing/2014/main" id="{3CF5DF08-A66D-4DA1-8DDB-479201AA2B4F}"/>
              </a:ext>
            </a:extLst>
          </p:cNvPr>
          <p:cNvSpPr txBox="1"/>
          <p:nvPr/>
        </p:nvSpPr>
        <p:spPr>
          <a:xfrm>
            <a:off x="5062818" y="2708919"/>
            <a:ext cx="3616938" cy="2408400"/>
          </a:xfrm>
          <a:prstGeom prst="rect">
            <a:avLst/>
          </a:prstGeom>
          <a:solidFill>
            <a:schemeClr val="accent6">
              <a:lumMod val="20000"/>
              <a:lumOff val="80000"/>
            </a:schemeClr>
          </a:solidFill>
        </p:spPr>
        <p:txBody>
          <a:bodyPr wrap="square" rtlCol="0">
            <a:spAutoFit/>
          </a:bodyPr>
          <a:lstStyle/>
          <a:p>
            <a:r>
              <a:rPr lang="el-GR" sz="1400" dirty="0">
                <a:latin typeface="Times New Roman" panose="02020603050405020304" pitchFamily="18" charset="0"/>
                <a:cs typeface="Times New Roman" panose="02020603050405020304" pitchFamily="18" charset="0"/>
              </a:rPr>
              <a:t>Ικανοποιεί τις αρχές της πολυμεσικής μάθησης:</a:t>
            </a:r>
          </a:p>
          <a:p>
            <a:pPr marL="285750" indent="-285750">
              <a:spcAft>
                <a:spcPts val="600"/>
              </a:spcAft>
              <a:buFont typeface="Arial" panose="020B0604020202020204" pitchFamily="34" charset="0"/>
              <a:buChar char="•"/>
            </a:pPr>
            <a:r>
              <a:rPr lang="el-GR" sz="1400" dirty="0">
                <a:latin typeface="Times New Roman" panose="02020603050405020304" pitchFamily="18" charset="0"/>
                <a:cs typeface="Times New Roman" panose="02020603050405020304" pitchFamily="18" charset="0"/>
              </a:rPr>
              <a:t>Συνδυασμός εικόνας-κειμένου</a:t>
            </a:r>
          </a:p>
          <a:p>
            <a:pPr marL="285750" indent="-285750">
              <a:spcAft>
                <a:spcPts val="600"/>
              </a:spcAft>
              <a:buFont typeface="Arial" panose="020B0604020202020204" pitchFamily="34" charset="0"/>
              <a:buChar char="•"/>
            </a:pPr>
            <a:r>
              <a:rPr lang="el-GR" sz="1400" dirty="0">
                <a:latin typeface="Times New Roman" panose="02020603050405020304" pitchFamily="18" charset="0"/>
                <a:cs typeface="Times New Roman" panose="02020603050405020304" pitchFamily="18" charset="0"/>
              </a:rPr>
              <a:t>Ύπαρξη αφηγηματικών στοιχείων</a:t>
            </a:r>
          </a:p>
          <a:p>
            <a:pPr marL="285750" indent="-285750">
              <a:spcAft>
                <a:spcPts val="600"/>
              </a:spcAft>
              <a:buFont typeface="Arial" panose="020B0604020202020204" pitchFamily="34" charset="0"/>
              <a:buChar char="•"/>
            </a:pPr>
            <a:r>
              <a:rPr lang="el-GR" sz="1400" dirty="0">
                <a:latin typeface="Times New Roman" panose="02020603050405020304" pitchFamily="18" charset="0"/>
                <a:cs typeface="Times New Roman" panose="02020603050405020304" pitchFamily="18" charset="0"/>
              </a:rPr>
              <a:t>Συσχέτιση πληροφοριών με το γνωστικό αντικείμενο</a:t>
            </a:r>
          </a:p>
          <a:p>
            <a:pPr marL="285750" indent="-285750">
              <a:spcAft>
                <a:spcPts val="600"/>
              </a:spcAft>
              <a:buFont typeface="Arial" panose="020B0604020202020204" pitchFamily="34" charset="0"/>
              <a:buChar char="•"/>
            </a:pPr>
            <a:r>
              <a:rPr lang="el-GR" sz="1400" dirty="0">
                <a:latin typeface="Times New Roman" panose="02020603050405020304" pitchFamily="18" charset="0"/>
                <a:cs typeface="Times New Roman" panose="02020603050405020304" pitchFamily="18" charset="0"/>
              </a:rPr>
              <a:t>Φιλική γλώσσα και φωνή και κατάλληλη ανατροφοδότηση</a:t>
            </a:r>
          </a:p>
          <a:p>
            <a:pPr marL="285750" indent="-285750">
              <a:buFont typeface="Arial" panose="020B0604020202020204" pitchFamily="34" charset="0"/>
              <a:buChar char="•"/>
            </a:pPr>
            <a:r>
              <a:rPr lang="el-GR" sz="1400" dirty="0">
                <a:latin typeface="Times New Roman" panose="02020603050405020304" pitchFamily="18" charset="0"/>
                <a:cs typeface="Times New Roman" panose="02020603050405020304" pitchFamily="18" charset="0"/>
              </a:rPr>
              <a:t>Τμηματική παρουσίαση με στοιχεία επισήμανσης</a:t>
            </a:r>
          </a:p>
          <a:p>
            <a:pPr marL="285750" indent="-285750">
              <a:buFont typeface="Arial" panose="020B0604020202020204" pitchFamily="34" charset="0"/>
              <a:buChar char="•"/>
            </a:pPr>
            <a:endParaRPr lang="el-GR" sz="1400" dirty="0"/>
          </a:p>
          <a:p>
            <a:pPr marL="285750" indent="-285750">
              <a:buFont typeface="Arial" panose="020B0604020202020204" pitchFamily="34" charset="0"/>
              <a:buChar char="•"/>
            </a:pPr>
            <a:endParaRPr lang="el-GR" sz="1400" dirty="0"/>
          </a:p>
        </p:txBody>
      </p:sp>
    </p:spTree>
    <p:extLst>
      <p:ext uri="{BB962C8B-B14F-4D97-AF65-F5344CB8AC3E}">
        <p14:creationId xmlns:p14="http://schemas.microsoft.com/office/powerpoint/2010/main" val="2311451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pPr algn="ctr"/>
            <a:r>
              <a:rPr lang="el-GR" b="1" dirty="0">
                <a:latin typeface="Calibri Light (επικεφαλίδα)"/>
              </a:rPr>
              <a:t>7. Αποτελέσματα έρευνας 2/3</a:t>
            </a:r>
          </a:p>
        </p:txBody>
      </p:sp>
      <p:sp>
        <p:nvSpPr>
          <p:cNvPr id="5" name="TextBox 4">
            <a:extLst>
              <a:ext uri="{FF2B5EF4-FFF2-40B4-BE49-F238E27FC236}">
                <a16:creationId xmlns:a16="http://schemas.microsoft.com/office/drawing/2014/main" id="{2F10D791-55C3-4B45-BC83-DBA3B2E51A0B}"/>
              </a:ext>
            </a:extLst>
          </p:cNvPr>
          <p:cNvSpPr txBox="1"/>
          <p:nvPr/>
        </p:nvSpPr>
        <p:spPr>
          <a:xfrm>
            <a:off x="2627784" y="1196752"/>
            <a:ext cx="4608512" cy="400110"/>
          </a:xfrm>
          <a:prstGeom prst="rect">
            <a:avLst/>
          </a:prstGeom>
          <a:noFill/>
        </p:spPr>
        <p:txBody>
          <a:bodyPr wrap="square" rtlCol="0">
            <a:spAutoFit/>
          </a:bodyPr>
          <a:lstStyle/>
          <a:p>
            <a:pPr algn="ctr"/>
            <a:r>
              <a:rPr lang="el-GR" sz="2000" dirty="0">
                <a:latin typeface="Times New Roman" panose="02020603050405020304" pitchFamily="18" charset="0"/>
                <a:cs typeface="Times New Roman" panose="02020603050405020304" pitchFamily="18" charset="0"/>
              </a:rPr>
              <a:t>Αποτελέσματα ειδικών στην ΕξΑΕ</a:t>
            </a:r>
          </a:p>
        </p:txBody>
      </p:sp>
      <p:sp>
        <p:nvSpPr>
          <p:cNvPr id="14" name="TextBox 13">
            <a:extLst>
              <a:ext uri="{FF2B5EF4-FFF2-40B4-BE49-F238E27FC236}">
                <a16:creationId xmlns:a16="http://schemas.microsoft.com/office/drawing/2014/main" id="{FB95FCC0-1240-44E1-8258-C9DEB31A2A7E}"/>
              </a:ext>
            </a:extLst>
          </p:cNvPr>
          <p:cNvSpPr txBox="1"/>
          <p:nvPr/>
        </p:nvSpPr>
        <p:spPr>
          <a:xfrm>
            <a:off x="1331640" y="1679003"/>
            <a:ext cx="2808312" cy="830997"/>
          </a:xfrm>
          <a:prstGeom prst="rect">
            <a:avLst/>
          </a:prstGeom>
          <a:solidFill>
            <a:schemeClr val="accent2">
              <a:lumMod val="20000"/>
              <a:lumOff val="80000"/>
            </a:schemeClr>
          </a:solidFill>
        </p:spPr>
        <p:txBody>
          <a:bodyPr wrap="square" rtlCol="0">
            <a:spAutoFit/>
          </a:bodyPr>
          <a:lstStyle/>
          <a:p>
            <a:pPr fontAlgn="base">
              <a:spcAft>
                <a:spcPts val="600"/>
              </a:spcAft>
            </a:pPr>
            <a:r>
              <a:rPr lang="el-GR" sz="1600" dirty="0">
                <a:latin typeface="Times New Roman" panose="02020603050405020304" pitchFamily="18" charset="0"/>
                <a:ea typeface="Times New Roman" panose="02020603050405020304" pitchFamily="18" charset="0"/>
                <a:cs typeface="Times New Roman" panose="02020603050405020304" pitchFamily="18" charset="0"/>
              </a:rPr>
              <a:t>3</a:t>
            </a:r>
            <a:r>
              <a:rPr lang="el-GR" sz="1600" baseline="30000" dirty="0">
                <a:latin typeface="Times New Roman" panose="02020603050405020304" pitchFamily="18" charset="0"/>
                <a:ea typeface="Times New Roman" panose="02020603050405020304" pitchFamily="18" charset="0"/>
                <a:cs typeface="Times New Roman" panose="02020603050405020304" pitchFamily="18" charset="0"/>
              </a:rPr>
              <a:t>ο</a:t>
            </a:r>
            <a:r>
              <a:rPr lang="el-GR" sz="1600" dirty="0">
                <a:latin typeface="Times New Roman" panose="02020603050405020304" pitchFamily="18" charset="0"/>
                <a:ea typeface="Times New Roman" panose="02020603050405020304" pitchFamily="18" charset="0"/>
                <a:cs typeface="Times New Roman" panose="02020603050405020304" pitchFamily="18" charset="0"/>
              </a:rPr>
              <a:t> </a:t>
            </a: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Ε.Ε. Ποια πιστεύετε ότι είναι τα τρία πιο δυνατά στοιχεία του εκπαιδευτικού υλικού; </a:t>
            </a:r>
          </a:p>
        </p:txBody>
      </p:sp>
      <p:sp>
        <p:nvSpPr>
          <p:cNvPr id="15" name="TextBox 14">
            <a:extLst>
              <a:ext uri="{FF2B5EF4-FFF2-40B4-BE49-F238E27FC236}">
                <a16:creationId xmlns:a16="http://schemas.microsoft.com/office/drawing/2014/main" id="{15829242-A576-4838-BB14-4B88CCAEACB8}"/>
              </a:ext>
            </a:extLst>
          </p:cNvPr>
          <p:cNvSpPr txBox="1"/>
          <p:nvPr/>
        </p:nvSpPr>
        <p:spPr>
          <a:xfrm>
            <a:off x="4716016" y="1679003"/>
            <a:ext cx="3780420" cy="830997"/>
          </a:xfrm>
          <a:prstGeom prst="rect">
            <a:avLst/>
          </a:prstGeom>
          <a:solidFill>
            <a:schemeClr val="accent2">
              <a:lumMod val="20000"/>
              <a:lumOff val="80000"/>
            </a:schemeClr>
          </a:solidFill>
        </p:spPr>
        <p:txBody>
          <a:bodyPr wrap="square" rtlCol="0">
            <a:spAutoFit/>
          </a:bodyPr>
          <a:lstStyle/>
          <a:p>
            <a:pPr fontAlgn="base">
              <a:spcAft>
                <a:spcPts val="600"/>
              </a:spcAft>
            </a:pPr>
            <a:r>
              <a:rPr lang="el-GR" sz="1600" dirty="0">
                <a:latin typeface="Times New Roman" panose="02020603050405020304" pitchFamily="18" charset="0"/>
                <a:ea typeface="Times New Roman" panose="02020603050405020304" pitchFamily="18" charset="0"/>
                <a:cs typeface="Times New Roman" panose="02020603050405020304" pitchFamily="18" charset="0"/>
              </a:rPr>
              <a:t>4</a:t>
            </a:r>
            <a:r>
              <a:rPr lang="el-GR" sz="1600" baseline="30000" dirty="0">
                <a:latin typeface="Times New Roman" panose="02020603050405020304" pitchFamily="18" charset="0"/>
                <a:ea typeface="Times New Roman" panose="02020603050405020304" pitchFamily="18" charset="0"/>
                <a:cs typeface="Times New Roman" panose="02020603050405020304" pitchFamily="18" charset="0"/>
              </a:rPr>
              <a:t>ο</a:t>
            </a:r>
            <a:r>
              <a:rPr lang="el-GR" sz="1600" dirty="0">
                <a:latin typeface="Times New Roman" panose="02020603050405020304" pitchFamily="18" charset="0"/>
                <a:ea typeface="Times New Roman" panose="02020603050405020304" pitchFamily="18" charset="0"/>
                <a:cs typeface="Times New Roman" panose="02020603050405020304" pitchFamily="18" charset="0"/>
              </a:rPr>
              <a:t> </a:t>
            </a: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Ε.Ε. Ποιες αλλαγές θα προτείνατε προκειμένου να βελτιωθεί το εκπαιδευτικό υλικό; Αναφέρετε έως τρεις. </a:t>
            </a:r>
          </a:p>
        </p:txBody>
      </p:sp>
      <p:sp>
        <p:nvSpPr>
          <p:cNvPr id="3" name="TextBox 2">
            <a:extLst>
              <a:ext uri="{FF2B5EF4-FFF2-40B4-BE49-F238E27FC236}">
                <a16:creationId xmlns:a16="http://schemas.microsoft.com/office/drawing/2014/main" id="{B013C75F-CAA0-4EF7-96F4-FE80C700E98C}"/>
              </a:ext>
            </a:extLst>
          </p:cNvPr>
          <p:cNvSpPr txBox="1"/>
          <p:nvPr/>
        </p:nvSpPr>
        <p:spPr>
          <a:xfrm>
            <a:off x="1331640" y="2795445"/>
            <a:ext cx="2808312" cy="2339102"/>
          </a:xfrm>
          <a:prstGeom prst="rect">
            <a:avLst/>
          </a:prstGeom>
          <a:solidFill>
            <a:schemeClr val="accent6">
              <a:lumMod val="20000"/>
              <a:lumOff val="80000"/>
            </a:schemeClr>
          </a:solidFill>
        </p:spPr>
        <p:txBody>
          <a:bodyPr wrap="square" rtlCol="0">
            <a:spAutoFit/>
          </a:bodyPr>
          <a:lstStyle/>
          <a:p>
            <a:pPr marL="285750" indent="-285750">
              <a:spcAft>
                <a:spcPts val="600"/>
              </a:spcAft>
              <a:buFont typeface="Arial" panose="020B0604020202020204" pitchFamily="34" charset="0"/>
              <a:buChar char="•"/>
            </a:pPr>
            <a:r>
              <a:rPr lang="el-GR" sz="1600" dirty="0">
                <a:latin typeface="Times New Roman" panose="02020603050405020304" pitchFamily="18" charset="0"/>
                <a:cs typeface="Times New Roman" panose="02020603050405020304" pitchFamily="18" charset="0"/>
              </a:rPr>
              <a:t>Η χρήση εύστοχων και λειτουργικών εικόνων</a:t>
            </a:r>
          </a:p>
          <a:p>
            <a:pPr marL="285750" indent="-285750">
              <a:spcAft>
                <a:spcPts val="600"/>
              </a:spcAft>
              <a:buFont typeface="Arial" panose="020B0604020202020204" pitchFamily="34" charset="0"/>
              <a:buChar char="•"/>
            </a:pPr>
            <a:r>
              <a:rPr lang="el-GR" sz="1600" dirty="0">
                <a:latin typeface="Times New Roman" panose="02020603050405020304" pitchFamily="18" charset="0"/>
                <a:cs typeface="Times New Roman" panose="02020603050405020304" pitchFamily="18" charset="0"/>
              </a:rPr>
              <a:t>Η ψηφιακή αφήγηση-φιλικό ύφος</a:t>
            </a:r>
          </a:p>
          <a:p>
            <a:pPr marL="285750" indent="-285750">
              <a:spcAft>
                <a:spcPts val="600"/>
              </a:spcAft>
              <a:buFont typeface="Arial" panose="020B0604020202020204" pitchFamily="34" charset="0"/>
              <a:buChar char="•"/>
            </a:pPr>
            <a:r>
              <a:rPr lang="el-GR" sz="1600" dirty="0">
                <a:latin typeface="Times New Roman" panose="02020603050405020304" pitchFamily="18" charset="0"/>
                <a:cs typeface="Times New Roman" panose="02020603050405020304" pitchFamily="18" charset="0"/>
              </a:rPr>
              <a:t>Η χωροταξική καθαρότητα</a:t>
            </a:r>
          </a:p>
          <a:p>
            <a:pPr marL="285750" indent="-285750">
              <a:spcAft>
                <a:spcPts val="600"/>
              </a:spcAft>
              <a:buFont typeface="Arial" panose="020B0604020202020204" pitchFamily="34" charset="0"/>
              <a:buChar char="•"/>
            </a:pPr>
            <a:r>
              <a:rPr lang="el-GR" sz="1600" dirty="0">
                <a:latin typeface="Times New Roman" panose="02020603050405020304" pitchFamily="18" charset="0"/>
                <a:cs typeface="Times New Roman" panose="02020603050405020304" pitchFamily="18" charset="0"/>
              </a:rPr>
              <a:t>Οι επαρκείς πληροφορίες</a:t>
            </a:r>
          </a:p>
          <a:p>
            <a:pPr marL="285750" indent="-285750">
              <a:buFont typeface="Arial" panose="020B0604020202020204" pitchFamily="34" charset="0"/>
              <a:buChar char="•"/>
            </a:pPr>
            <a:r>
              <a:rPr lang="el-GR" sz="1600" dirty="0">
                <a:latin typeface="Times New Roman" panose="02020603050405020304" pitchFamily="18" charset="0"/>
                <a:cs typeface="Times New Roman" panose="02020603050405020304" pitchFamily="18" charset="0"/>
              </a:rPr>
              <a:t>Οι ποικίλες δραστηριότητες </a:t>
            </a:r>
          </a:p>
          <a:p>
            <a:pPr marL="285750" indent="-285750">
              <a:buFont typeface="Arial" panose="020B0604020202020204" pitchFamily="34" charset="0"/>
              <a:buChar char="•"/>
            </a:pPr>
            <a:endParaRPr lang="el-GR" sz="1400" dirty="0"/>
          </a:p>
        </p:txBody>
      </p:sp>
      <p:sp>
        <p:nvSpPr>
          <p:cNvPr id="4" name="TextBox 3">
            <a:extLst>
              <a:ext uri="{FF2B5EF4-FFF2-40B4-BE49-F238E27FC236}">
                <a16:creationId xmlns:a16="http://schemas.microsoft.com/office/drawing/2014/main" id="{05FA74CA-3C6E-443D-B5B6-94897B162AC3}"/>
              </a:ext>
            </a:extLst>
          </p:cNvPr>
          <p:cNvSpPr txBox="1"/>
          <p:nvPr/>
        </p:nvSpPr>
        <p:spPr>
          <a:xfrm>
            <a:off x="4716016" y="2795445"/>
            <a:ext cx="3780420" cy="1231106"/>
          </a:xfrm>
          <a:prstGeom prst="rect">
            <a:avLst/>
          </a:prstGeom>
          <a:solidFill>
            <a:schemeClr val="accent6">
              <a:lumMod val="20000"/>
              <a:lumOff val="80000"/>
            </a:schemeClr>
          </a:solidFill>
        </p:spPr>
        <p:txBody>
          <a:bodyPr wrap="square" rtlCol="0">
            <a:spAutoFit/>
          </a:bodyPr>
          <a:lstStyle/>
          <a:p>
            <a:pPr marL="285750" indent="-285750">
              <a:spcAft>
                <a:spcPts val="600"/>
              </a:spcAft>
              <a:buFont typeface="Arial" panose="020B0604020202020204" pitchFamily="34" charset="0"/>
              <a:buChar char="•"/>
            </a:pPr>
            <a:r>
              <a:rPr lang="el-GR" sz="1600" dirty="0">
                <a:latin typeface="Times New Roman" panose="02020603050405020304" pitchFamily="18" charset="0"/>
                <a:cs typeface="Times New Roman" panose="02020603050405020304" pitchFamily="18" charset="0"/>
              </a:rPr>
              <a:t>Περισσότερα βίντεο</a:t>
            </a:r>
          </a:p>
          <a:p>
            <a:pPr marL="285750" indent="-285750">
              <a:spcAft>
                <a:spcPts val="600"/>
              </a:spcAft>
              <a:buFont typeface="Arial" panose="020B0604020202020204" pitchFamily="34" charset="0"/>
              <a:buChar char="•"/>
            </a:pPr>
            <a:r>
              <a:rPr lang="el-GR" sz="1600" dirty="0">
                <a:latin typeface="Times New Roman" panose="02020603050405020304" pitchFamily="18" charset="0"/>
                <a:cs typeface="Times New Roman" panose="02020603050405020304" pitchFamily="18" charset="0"/>
              </a:rPr>
              <a:t>Λιγότερο κείμενο</a:t>
            </a:r>
          </a:p>
          <a:p>
            <a:pPr marL="285750" indent="-285750">
              <a:buFont typeface="Arial" panose="020B0604020202020204" pitchFamily="34" charset="0"/>
              <a:buChar char="•"/>
            </a:pPr>
            <a:r>
              <a:rPr lang="el-GR" sz="1600" dirty="0">
                <a:latin typeface="Times New Roman" panose="02020603050405020304" pitchFamily="18" charset="0"/>
                <a:cs typeface="Times New Roman" panose="02020603050405020304" pitchFamily="18" charset="0"/>
              </a:rPr>
              <a:t>Ερωτήσεις που καλλιεργούν την κριτική ικανότητα</a:t>
            </a:r>
          </a:p>
        </p:txBody>
      </p:sp>
    </p:spTree>
    <p:extLst>
      <p:ext uri="{BB962C8B-B14F-4D97-AF65-F5344CB8AC3E}">
        <p14:creationId xmlns:p14="http://schemas.microsoft.com/office/powerpoint/2010/main" val="3570328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pPr algn="ctr"/>
            <a:r>
              <a:rPr lang="el-GR" b="1" dirty="0">
                <a:latin typeface="Calibri Light (επικεφαλίδα)"/>
              </a:rPr>
              <a:t>7. Αποτελέσματα έρευνας 3/3</a:t>
            </a:r>
          </a:p>
        </p:txBody>
      </p:sp>
      <p:sp>
        <p:nvSpPr>
          <p:cNvPr id="5" name="TextBox 4">
            <a:extLst>
              <a:ext uri="{FF2B5EF4-FFF2-40B4-BE49-F238E27FC236}">
                <a16:creationId xmlns:a16="http://schemas.microsoft.com/office/drawing/2014/main" id="{2F10D791-55C3-4B45-BC83-DBA3B2E51A0B}"/>
              </a:ext>
            </a:extLst>
          </p:cNvPr>
          <p:cNvSpPr txBox="1"/>
          <p:nvPr/>
        </p:nvSpPr>
        <p:spPr>
          <a:xfrm>
            <a:off x="2627784" y="1196752"/>
            <a:ext cx="4608512" cy="400110"/>
          </a:xfrm>
          <a:prstGeom prst="rect">
            <a:avLst/>
          </a:prstGeom>
          <a:noFill/>
        </p:spPr>
        <p:txBody>
          <a:bodyPr wrap="square" rtlCol="0">
            <a:spAutoFit/>
          </a:bodyPr>
          <a:lstStyle/>
          <a:p>
            <a:pPr algn="ctr"/>
            <a:r>
              <a:rPr lang="el-GR" sz="2000" dirty="0">
                <a:latin typeface="Times New Roman" panose="02020603050405020304" pitchFamily="18" charset="0"/>
                <a:cs typeface="Times New Roman" panose="02020603050405020304" pitchFamily="18" charset="0"/>
              </a:rPr>
              <a:t>Αποτελέσματα Μαθητών</a:t>
            </a:r>
          </a:p>
        </p:txBody>
      </p:sp>
      <p:sp>
        <p:nvSpPr>
          <p:cNvPr id="14" name="TextBox 13">
            <a:extLst>
              <a:ext uri="{FF2B5EF4-FFF2-40B4-BE49-F238E27FC236}">
                <a16:creationId xmlns:a16="http://schemas.microsoft.com/office/drawing/2014/main" id="{FB95FCC0-1240-44E1-8258-C9DEB31A2A7E}"/>
              </a:ext>
            </a:extLst>
          </p:cNvPr>
          <p:cNvSpPr txBox="1"/>
          <p:nvPr/>
        </p:nvSpPr>
        <p:spPr>
          <a:xfrm>
            <a:off x="539552" y="1713246"/>
            <a:ext cx="2808312" cy="1077218"/>
          </a:xfrm>
          <a:prstGeom prst="rect">
            <a:avLst/>
          </a:prstGeom>
          <a:solidFill>
            <a:schemeClr val="accent2">
              <a:lumMod val="20000"/>
              <a:lumOff val="80000"/>
            </a:schemeClr>
          </a:solidFill>
        </p:spPr>
        <p:txBody>
          <a:bodyPr wrap="square" rtlCol="0">
            <a:spAutoFit/>
          </a:bodyPr>
          <a:lstStyle/>
          <a:p>
            <a:pPr fontAlgn="base">
              <a:spcAft>
                <a:spcPts val="600"/>
              </a:spcAft>
            </a:pP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1</a:t>
            </a:r>
            <a:r>
              <a:rPr lang="el-GR" sz="1600" baseline="30000" dirty="0">
                <a:effectLst/>
                <a:latin typeface="Times New Roman" panose="02020603050405020304" pitchFamily="18" charset="0"/>
                <a:ea typeface="Times New Roman" panose="02020603050405020304" pitchFamily="18" charset="0"/>
                <a:cs typeface="Times New Roman" panose="02020603050405020304" pitchFamily="18" charset="0"/>
              </a:rPr>
              <a:t>ο</a:t>
            </a: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 Ε.Ε. </a:t>
            </a:r>
            <a:r>
              <a:rPr lang="el-GR" sz="1600" dirty="0">
                <a:effectLst/>
                <a:latin typeface="Times New Roman" panose="02020603050405020304" pitchFamily="18" charset="0"/>
                <a:ea typeface="Times New Roman" panose="02020603050405020304" pitchFamily="18" charset="0"/>
              </a:rPr>
              <a:t>Ποια είναι η οπτική των μαθητών για το καινούριο εκπαιδευτικό υλικό και τον νέο τρόπο μαθήματος; </a:t>
            </a: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l-GR"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B013C75F-CAA0-4EF7-96F4-FE80C700E98C}"/>
              </a:ext>
            </a:extLst>
          </p:cNvPr>
          <p:cNvSpPr txBox="1"/>
          <p:nvPr/>
        </p:nvSpPr>
        <p:spPr>
          <a:xfrm>
            <a:off x="539552" y="3212976"/>
            <a:ext cx="2808312" cy="2808000"/>
          </a:xfrm>
          <a:prstGeom prst="rect">
            <a:avLst/>
          </a:prstGeom>
          <a:solidFill>
            <a:schemeClr val="accent6">
              <a:lumMod val="20000"/>
              <a:lumOff val="80000"/>
            </a:schemeClr>
          </a:solidFill>
        </p:spPr>
        <p:txBody>
          <a:bodyPr wrap="square" rtlCol="0">
            <a:spAutoFit/>
          </a:bodyPr>
          <a:lstStyle/>
          <a:p>
            <a:pPr marL="285750" indent="-285750">
              <a:spcAft>
                <a:spcPts val="600"/>
              </a:spcAft>
              <a:buFont typeface="Arial" panose="020B0604020202020204" pitchFamily="34" charset="0"/>
              <a:buChar char="•"/>
            </a:pPr>
            <a:r>
              <a:rPr lang="el-GR" sz="1600" b="1" dirty="0">
                <a:latin typeface="Times New Roman" panose="02020603050405020304" pitchFamily="18" charset="0"/>
                <a:cs typeface="Times New Roman" panose="02020603050405020304" pitchFamily="18" charset="0"/>
              </a:rPr>
              <a:t>Το Ε.Υ. </a:t>
            </a:r>
            <a:r>
              <a:rPr lang="el-GR" sz="1600" dirty="0">
                <a:latin typeface="Times New Roman" panose="02020603050405020304" pitchFamily="18" charset="0"/>
                <a:cs typeface="Times New Roman" panose="02020603050405020304" pitchFamily="18" charset="0"/>
              </a:rPr>
              <a:t>είναι: απόλυτα κατανοητό, διασκεδαστικό, σαφές, κατατοπιστικό</a:t>
            </a:r>
          </a:p>
          <a:p>
            <a:pPr marL="285750" indent="-285750">
              <a:spcAft>
                <a:spcPts val="600"/>
              </a:spcAft>
              <a:buFont typeface="Arial" panose="020B0604020202020204" pitchFamily="34" charset="0"/>
              <a:buChar char="•"/>
            </a:pPr>
            <a:r>
              <a:rPr lang="el-GR" sz="1600" b="1" dirty="0">
                <a:latin typeface="Times New Roman" panose="02020603050405020304" pitchFamily="18" charset="0"/>
                <a:cs typeface="Times New Roman" panose="02020603050405020304" pitchFamily="18" charset="0"/>
              </a:rPr>
              <a:t>Ο τρόπος μαθήματος </a:t>
            </a:r>
            <a:r>
              <a:rPr lang="el-GR" sz="1600" dirty="0">
                <a:latin typeface="Times New Roman" panose="02020603050405020304" pitchFamily="18" charset="0"/>
                <a:cs typeface="Times New Roman" panose="02020603050405020304" pitchFamily="18" charset="0"/>
              </a:rPr>
              <a:t>είναι: ιδιαίτερος, πρωτότυπος, ενδιαφέρον, διαδραστικός, λείπει η ζωντάνια </a:t>
            </a:r>
          </a:p>
          <a:p>
            <a:pPr marL="285750" indent="-285750">
              <a:spcAft>
                <a:spcPts val="600"/>
              </a:spcAft>
              <a:buFont typeface="Arial" panose="020B0604020202020204" pitchFamily="34" charset="0"/>
              <a:buChar char="•"/>
            </a:pPr>
            <a:r>
              <a:rPr lang="el-GR" sz="1600" b="1" dirty="0">
                <a:latin typeface="Times New Roman" panose="02020603050405020304" pitchFamily="18" charset="0"/>
                <a:cs typeface="Times New Roman" panose="02020603050405020304" pitchFamily="18" charset="0"/>
              </a:rPr>
              <a:t>Αντικατάσταση συμβατικής διδασκαλίας</a:t>
            </a:r>
            <a:r>
              <a:rPr lang="el-GR" sz="1600" dirty="0">
                <a:latin typeface="Times New Roman" panose="02020603050405020304" pitchFamily="18" charset="0"/>
                <a:cs typeface="Times New Roman" panose="02020603050405020304" pitchFamily="18" charset="0"/>
              </a:rPr>
              <a:t>: 2 Ναι, 4 συνδυασμός, 1 Όχι</a:t>
            </a:r>
          </a:p>
          <a:p>
            <a:pPr marL="285750" indent="-285750">
              <a:buFont typeface="Arial" panose="020B0604020202020204" pitchFamily="34" charset="0"/>
              <a:buChar char="•"/>
            </a:pPr>
            <a:endParaRPr lang="el-GR" sz="1400" dirty="0"/>
          </a:p>
        </p:txBody>
      </p:sp>
      <p:sp>
        <p:nvSpPr>
          <p:cNvPr id="8" name="TextBox 7">
            <a:extLst>
              <a:ext uri="{FF2B5EF4-FFF2-40B4-BE49-F238E27FC236}">
                <a16:creationId xmlns:a16="http://schemas.microsoft.com/office/drawing/2014/main" id="{17D47C99-0CCB-4FFB-9AA8-B3634DC0DC17}"/>
              </a:ext>
            </a:extLst>
          </p:cNvPr>
          <p:cNvSpPr txBox="1"/>
          <p:nvPr/>
        </p:nvSpPr>
        <p:spPr>
          <a:xfrm>
            <a:off x="3563888" y="1710464"/>
            <a:ext cx="2448272" cy="1116000"/>
          </a:xfrm>
          <a:prstGeom prst="rect">
            <a:avLst/>
          </a:prstGeom>
          <a:solidFill>
            <a:schemeClr val="accent2">
              <a:lumMod val="20000"/>
              <a:lumOff val="80000"/>
            </a:schemeClr>
          </a:solidFill>
        </p:spPr>
        <p:txBody>
          <a:bodyPr wrap="square" rtlCol="0">
            <a:spAutoFit/>
          </a:bodyPr>
          <a:lstStyle/>
          <a:p>
            <a:pPr>
              <a:spcAft>
                <a:spcPts val="600"/>
              </a:spcAft>
            </a:pPr>
            <a:r>
              <a:rPr lang="el-GR" sz="1600" dirty="0">
                <a:latin typeface="Times New Roman" panose="02020603050405020304" pitchFamily="18" charset="0"/>
                <a:ea typeface="Times New Roman" panose="02020603050405020304" pitchFamily="18" charset="0"/>
                <a:cs typeface="Times New Roman" panose="02020603050405020304" pitchFamily="18" charset="0"/>
              </a:rPr>
              <a:t>2</a:t>
            </a:r>
            <a:r>
              <a:rPr lang="el-GR" sz="1600" baseline="30000" dirty="0">
                <a:latin typeface="Times New Roman" panose="02020603050405020304" pitchFamily="18" charset="0"/>
                <a:ea typeface="Times New Roman" panose="02020603050405020304" pitchFamily="18" charset="0"/>
                <a:cs typeface="Times New Roman" panose="02020603050405020304" pitchFamily="18" charset="0"/>
              </a:rPr>
              <a:t>ο</a:t>
            </a:r>
            <a:r>
              <a:rPr lang="el-GR" sz="1600" dirty="0">
                <a:latin typeface="Times New Roman" panose="02020603050405020304" pitchFamily="18" charset="0"/>
                <a:ea typeface="Times New Roman" panose="02020603050405020304" pitchFamily="18" charset="0"/>
                <a:cs typeface="Times New Roman" panose="02020603050405020304" pitchFamily="18" charset="0"/>
              </a:rPr>
              <a:t> </a:t>
            </a: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Ε.Ε. Ποια είναι τα τρία στοιχεία του εκπαιδευτικού υλικού που σου άρεσαν περισσότερο; </a:t>
            </a:r>
          </a:p>
          <a:p>
            <a:pPr fontAlgn="base">
              <a:spcAft>
                <a:spcPts val="600"/>
              </a:spcAft>
            </a:pP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l-GR"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0B513598-B3F5-4BFA-B2B6-F7B1EACB50AA}"/>
              </a:ext>
            </a:extLst>
          </p:cNvPr>
          <p:cNvSpPr txBox="1"/>
          <p:nvPr/>
        </p:nvSpPr>
        <p:spPr>
          <a:xfrm>
            <a:off x="6228184" y="1726462"/>
            <a:ext cx="2664296" cy="1116000"/>
          </a:xfrm>
          <a:prstGeom prst="rect">
            <a:avLst/>
          </a:prstGeom>
          <a:solidFill>
            <a:schemeClr val="accent2">
              <a:lumMod val="20000"/>
              <a:lumOff val="80000"/>
            </a:schemeClr>
          </a:solidFill>
        </p:spPr>
        <p:txBody>
          <a:bodyPr wrap="square" rtlCol="0">
            <a:spAutoFit/>
          </a:bodyPr>
          <a:lstStyle/>
          <a:p>
            <a:pPr fontAlgn="base">
              <a:spcAft>
                <a:spcPts val="600"/>
              </a:spcAft>
            </a:pPr>
            <a:r>
              <a:rPr lang="el-GR" sz="1600" dirty="0">
                <a:latin typeface="Times New Roman" panose="02020603050405020304" pitchFamily="18" charset="0"/>
                <a:ea typeface="Times New Roman" panose="02020603050405020304" pitchFamily="18" charset="0"/>
                <a:cs typeface="Times New Roman" panose="02020603050405020304" pitchFamily="18" charset="0"/>
              </a:rPr>
              <a:t>3</a:t>
            </a:r>
            <a:r>
              <a:rPr lang="el-GR" sz="1600" baseline="30000" dirty="0">
                <a:latin typeface="Times New Roman" panose="02020603050405020304" pitchFamily="18" charset="0"/>
                <a:ea typeface="Times New Roman" panose="02020603050405020304" pitchFamily="18" charset="0"/>
                <a:cs typeface="Times New Roman" panose="02020603050405020304" pitchFamily="18" charset="0"/>
              </a:rPr>
              <a:t>ο</a:t>
            </a:r>
            <a:r>
              <a:rPr lang="el-GR" sz="1600" dirty="0">
                <a:latin typeface="Times New Roman" panose="02020603050405020304" pitchFamily="18" charset="0"/>
                <a:ea typeface="Times New Roman" panose="02020603050405020304" pitchFamily="18" charset="0"/>
                <a:cs typeface="Times New Roman" panose="02020603050405020304" pitchFamily="18" charset="0"/>
              </a:rPr>
              <a:t> </a:t>
            </a: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Ε.Ε. Ποιες αλλαγές θα πρότεινες για το εκπαιδευτικό υλικό; Ανάφερε έως τρεις.    </a:t>
            </a:r>
          </a:p>
        </p:txBody>
      </p:sp>
      <p:sp>
        <p:nvSpPr>
          <p:cNvPr id="6" name="TextBox 5">
            <a:extLst>
              <a:ext uri="{FF2B5EF4-FFF2-40B4-BE49-F238E27FC236}">
                <a16:creationId xmlns:a16="http://schemas.microsoft.com/office/drawing/2014/main" id="{6183DBC5-B534-4DC3-8D78-AD0261ABBFDA}"/>
              </a:ext>
            </a:extLst>
          </p:cNvPr>
          <p:cNvSpPr txBox="1"/>
          <p:nvPr/>
        </p:nvSpPr>
        <p:spPr>
          <a:xfrm>
            <a:off x="3563888" y="3212976"/>
            <a:ext cx="2448272" cy="3185487"/>
          </a:xfrm>
          <a:prstGeom prst="rect">
            <a:avLst/>
          </a:prstGeom>
          <a:solidFill>
            <a:schemeClr val="accent6">
              <a:lumMod val="20000"/>
              <a:lumOff val="80000"/>
            </a:schemeClr>
          </a:solidFill>
        </p:spPr>
        <p:txBody>
          <a:bodyPr wrap="square" rtlCol="0">
            <a:spAutoFit/>
          </a:bodyPr>
          <a:lstStyle/>
          <a:p>
            <a:pPr marL="285750" indent="-285750">
              <a:spcAft>
                <a:spcPts val="600"/>
              </a:spcAft>
              <a:buFont typeface="Arial" panose="020B0604020202020204" pitchFamily="34" charset="0"/>
              <a:buChar char="•"/>
            </a:pPr>
            <a:r>
              <a:rPr lang="el-GR" sz="1600" dirty="0">
                <a:latin typeface="Times New Roman" panose="02020603050405020304" pitchFamily="18" charset="0"/>
                <a:cs typeface="Times New Roman" panose="02020603050405020304" pitchFamily="18" charset="0"/>
              </a:rPr>
              <a:t>Τα διαδραστικά βίντεο</a:t>
            </a:r>
          </a:p>
          <a:p>
            <a:pPr marL="285750" indent="-285750">
              <a:spcAft>
                <a:spcPts val="600"/>
              </a:spcAft>
              <a:buFont typeface="Arial" panose="020B0604020202020204" pitchFamily="34" charset="0"/>
              <a:buChar char="•"/>
            </a:pPr>
            <a:r>
              <a:rPr lang="el-GR" sz="1600" dirty="0">
                <a:latin typeface="Times New Roman" panose="02020603050405020304" pitchFamily="18" charset="0"/>
                <a:cs typeface="Times New Roman" panose="02020603050405020304" pitchFamily="18" charset="0"/>
              </a:rPr>
              <a:t>Η επιλογή της αφήγησης</a:t>
            </a:r>
          </a:p>
          <a:p>
            <a:pPr marL="285750" indent="-285750">
              <a:spcAft>
                <a:spcPts val="600"/>
              </a:spcAft>
              <a:buFont typeface="Arial" panose="020B0604020202020204" pitchFamily="34" charset="0"/>
              <a:buChar char="•"/>
            </a:pPr>
            <a:r>
              <a:rPr lang="el-GR" sz="1600" dirty="0">
                <a:latin typeface="Times New Roman" panose="02020603050405020304" pitchFamily="18" charset="0"/>
                <a:cs typeface="Times New Roman" panose="02020603050405020304" pitchFamily="18" charset="0"/>
              </a:rPr>
              <a:t>Τα διαδραστικά κουμπιά</a:t>
            </a:r>
          </a:p>
          <a:p>
            <a:pPr marL="285750" indent="-285750">
              <a:spcAft>
                <a:spcPts val="600"/>
              </a:spcAft>
              <a:buFont typeface="Arial" panose="020B0604020202020204" pitchFamily="34" charset="0"/>
              <a:buChar char="•"/>
            </a:pPr>
            <a:r>
              <a:rPr lang="el-GR" sz="1600" dirty="0">
                <a:latin typeface="Times New Roman" panose="02020603050405020304" pitchFamily="18" charset="0"/>
                <a:cs typeface="Times New Roman" panose="02020603050405020304" pitchFamily="18" charset="0"/>
              </a:rPr>
              <a:t>Οι εικόνες </a:t>
            </a:r>
          </a:p>
          <a:p>
            <a:pPr marL="285750" indent="-285750">
              <a:spcAft>
                <a:spcPts val="600"/>
              </a:spcAft>
              <a:buFont typeface="Arial" panose="020B0604020202020204" pitchFamily="34" charset="0"/>
              <a:buChar char="•"/>
            </a:pPr>
            <a:r>
              <a:rPr lang="el-GR" sz="1600" dirty="0">
                <a:latin typeface="Times New Roman" panose="02020603050405020304" pitchFamily="18" charset="0"/>
                <a:cs typeface="Times New Roman" panose="02020603050405020304" pitchFamily="18" charset="0"/>
              </a:rPr>
              <a:t>Το </a:t>
            </a:r>
            <a:r>
              <a:rPr lang="en-US" sz="1600" dirty="0">
                <a:latin typeface="Times New Roman" panose="02020603050405020304" pitchFamily="18" charset="0"/>
                <a:cs typeface="Times New Roman" panose="02020603050405020304" pitchFamily="18" charset="0"/>
              </a:rPr>
              <a:t>avatar</a:t>
            </a:r>
            <a:endParaRPr lang="el-GR" sz="16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l-GR" sz="1600" dirty="0">
                <a:latin typeface="Times New Roman" panose="02020603050405020304" pitchFamily="18" charset="0"/>
                <a:cs typeface="Times New Roman" panose="02020603050405020304" pitchFamily="18" charset="0"/>
              </a:rPr>
              <a:t>Οι ασκήσεις-παιχνίδια και ιδιαίτερα το </a:t>
            </a:r>
            <a:r>
              <a:rPr lang="en-US" sz="1600" dirty="0">
                <a:latin typeface="Times New Roman" panose="02020603050405020304" pitchFamily="18" charset="0"/>
                <a:cs typeface="Times New Roman" panose="02020603050405020304" pitchFamily="18" charset="0"/>
              </a:rPr>
              <a:t>padlet</a:t>
            </a:r>
            <a:r>
              <a:rPr lang="el-GR" sz="1600" dirty="0">
                <a:latin typeface="Times New Roman" panose="02020603050405020304" pitchFamily="18" charset="0"/>
                <a:cs typeface="Times New Roman" panose="02020603050405020304" pitchFamily="18" charset="0"/>
              </a:rPr>
              <a:t> που τους ενέπλεκε ενεργά</a:t>
            </a:r>
          </a:p>
        </p:txBody>
      </p:sp>
      <p:sp>
        <p:nvSpPr>
          <p:cNvPr id="7" name="TextBox 6">
            <a:extLst>
              <a:ext uri="{FF2B5EF4-FFF2-40B4-BE49-F238E27FC236}">
                <a16:creationId xmlns:a16="http://schemas.microsoft.com/office/drawing/2014/main" id="{9F656CA6-A0D5-4735-BC29-052E5A126368}"/>
              </a:ext>
            </a:extLst>
          </p:cNvPr>
          <p:cNvSpPr txBox="1"/>
          <p:nvPr/>
        </p:nvSpPr>
        <p:spPr>
          <a:xfrm>
            <a:off x="6228184" y="3212976"/>
            <a:ext cx="2664296" cy="1969770"/>
          </a:xfrm>
          <a:prstGeom prst="rect">
            <a:avLst/>
          </a:prstGeom>
          <a:solidFill>
            <a:schemeClr val="accent6">
              <a:lumMod val="20000"/>
              <a:lumOff val="80000"/>
            </a:schemeClr>
          </a:solidFill>
        </p:spPr>
        <p:txBody>
          <a:bodyPr wrap="square" rtlCol="0">
            <a:spAutoFit/>
          </a:bodyPr>
          <a:lstStyle/>
          <a:p>
            <a:pPr marL="285750" indent="-285750">
              <a:spcAft>
                <a:spcPts val="600"/>
              </a:spcAft>
              <a:buFont typeface="Arial" panose="020B0604020202020204" pitchFamily="34" charset="0"/>
              <a:buChar char="•"/>
            </a:pPr>
            <a:r>
              <a:rPr lang="el-GR" sz="1600" dirty="0">
                <a:latin typeface="Times New Roman" panose="02020603050405020304" pitchFamily="18" charset="0"/>
                <a:cs typeface="Times New Roman" panose="02020603050405020304" pitchFamily="18" charset="0"/>
              </a:rPr>
              <a:t>Να μην υπάρχει βαθμολόγηση (εικόνα μαθητή)</a:t>
            </a:r>
          </a:p>
          <a:p>
            <a:pPr marL="285750" indent="-285750">
              <a:spcAft>
                <a:spcPts val="600"/>
              </a:spcAft>
              <a:buFont typeface="Arial" panose="020B0604020202020204" pitchFamily="34" charset="0"/>
              <a:buChar char="•"/>
            </a:pPr>
            <a:r>
              <a:rPr lang="el-GR" sz="1600" dirty="0">
                <a:latin typeface="Times New Roman" panose="02020603050405020304" pitchFamily="18" charset="0"/>
                <a:cs typeface="Times New Roman" panose="02020603050405020304" pitchFamily="18" charset="0"/>
              </a:rPr>
              <a:t>Βίντεο στα ελληνικά (χωρίς υπότιτλους)</a:t>
            </a:r>
          </a:p>
          <a:p>
            <a:pPr marL="285750" indent="-285750">
              <a:buFont typeface="Arial" panose="020B0604020202020204" pitchFamily="34" charset="0"/>
              <a:buChar char="•"/>
            </a:pPr>
            <a:r>
              <a:rPr lang="el-GR" sz="1600" dirty="0">
                <a:latin typeface="Times New Roman" panose="02020603050405020304" pitchFamily="18" charset="0"/>
                <a:cs typeface="Times New Roman" panose="02020603050405020304" pitchFamily="18" charset="0"/>
              </a:rPr>
              <a:t>Βίντεο στα οποία να συμμετέχουν οι ίδιοι</a:t>
            </a:r>
          </a:p>
        </p:txBody>
      </p:sp>
    </p:spTree>
    <p:extLst>
      <p:ext uri="{BB962C8B-B14F-4D97-AF65-F5344CB8AC3E}">
        <p14:creationId xmlns:p14="http://schemas.microsoft.com/office/powerpoint/2010/main" val="28623802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pPr algn="ctr"/>
            <a:r>
              <a:rPr lang="el-GR" b="1" dirty="0">
                <a:latin typeface="Calibri Light (επικεφαλίδα)"/>
              </a:rPr>
              <a:t>8. Συμπεράσματα 1/3</a:t>
            </a:r>
          </a:p>
        </p:txBody>
      </p:sp>
      <p:sp>
        <p:nvSpPr>
          <p:cNvPr id="5" name="TextBox 4">
            <a:extLst>
              <a:ext uri="{FF2B5EF4-FFF2-40B4-BE49-F238E27FC236}">
                <a16:creationId xmlns:a16="http://schemas.microsoft.com/office/drawing/2014/main" id="{2F10D791-55C3-4B45-BC83-DBA3B2E51A0B}"/>
              </a:ext>
            </a:extLst>
          </p:cNvPr>
          <p:cNvSpPr txBox="1"/>
          <p:nvPr/>
        </p:nvSpPr>
        <p:spPr>
          <a:xfrm>
            <a:off x="2627784" y="1472669"/>
            <a:ext cx="4608512" cy="400110"/>
          </a:xfrm>
          <a:prstGeom prst="rect">
            <a:avLst/>
          </a:prstGeom>
          <a:solidFill>
            <a:schemeClr val="accent2">
              <a:lumMod val="20000"/>
              <a:lumOff val="80000"/>
            </a:schemeClr>
          </a:solidFill>
        </p:spPr>
        <p:txBody>
          <a:bodyPr wrap="square" rtlCol="0">
            <a:spAutoFit/>
          </a:bodyPr>
          <a:lstStyle/>
          <a:p>
            <a:pPr algn="ctr"/>
            <a:r>
              <a:rPr lang="el-GR" sz="2000" dirty="0">
                <a:latin typeface="Times New Roman" panose="02020603050405020304" pitchFamily="18" charset="0"/>
                <a:cs typeface="Times New Roman" panose="02020603050405020304" pitchFamily="18" charset="0"/>
              </a:rPr>
              <a:t>Συμπεράσματα ειδικών στην ΕξΑΕ</a:t>
            </a:r>
          </a:p>
        </p:txBody>
      </p:sp>
      <p:sp>
        <p:nvSpPr>
          <p:cNvPr id="4" name="TextBox 3">
            <a:extLst>
              <a:ext uri="{FF2B5EF4-FFF2-40B4-BE49-F238E27FC236}">
                <a16:creationId xmlns:a16="http://schemas.microsoft.com/office/drawing/2014/main" id="{5BE0BC5D-FC82-4D71-8D23-E7573770D154}"/>
              </a:ext>
            </a:extLst>
          </p:cNvPr>
          <p:cNvSpPr txBox="1"/>
          <p:nvPr/>
        </p:nvSpPr>
        <p:spPr>
          <a:xfrm>
            <a:off x="766800" y="2242800"/>
            <a:ext cx="8064896" cy="2995200"/>
          </a:xfrm>
          <a:prstGeom prst="rect">
            <a:avLst/>
          </a:prstGeom>
          <a:solidFill>
            <a:schemeClr val="accent6">
              <a:lumMod val="20000"/>
              <a:lumOff val="80000"/>
            </a:schemeClr>
          </a:solidFill>
        </p:spPr>
        <p:txBody>
          <a:bodyPr wrap="square" rtlCol="0">
            <a:spAutoFit/>
          </a:bodyPr>
          <a:lstStyle/>
          <a:p>
            <a:pPr marL="285750" indent="-285750">
              <a:spcAft>
                <a:spcPts val="1200"/>
              </a:spcAft>
              <a:buFont typeface="Arial" panose="020B0604020202020204" pitchFamily="34" charset="0"/>
              <a:buChar char="•"/>
            </a:pPr>
            <a:r>
              <a:rPr lang="el-GR" sz="1600" dirty="0">
                <a:latin typeface="Times New Roman" panose="02020603050405020304" pitchFamily="18" charset="0"/>
                <a:ea typeface="Times New Roman" panose="02020603050405020304" pitchFamily="18" charset="0"/>
                <a:cs typeface="Times New Roman" panose="02020603050405020304" pitchFamily="18" charset="0"/>
              </a:rPr>
              <a:t>Τ</a:t>
            </a: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ο Ε.Υ. είναι εύχρηστο και εύκολα προσβάσιμο (Βαρσαμής &amp; Παπαδημητρίου, 2022</a:t>
            </a:r>
            <a:r>
              <a:rPr lang="el-GR"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 Νιανιούρης &amp; Καλογιαννάκης, 2019</a:t>
            </a:r>
            <a:r>
              <a:rPr lang="el-GR"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 Καπριδάκη, 2019)</a:t>
            </a:r>
          </a:p>
          <a:p>
            <a:pPr marL="285750" indent="-285750">
              <a:spcAft>
                <a:spcPts val="1200"/>
              </a:spcAft>
              <a:buFont typeface="Arial" panose="020B0604020202020204" pitchFamily="34" charset="0"/>
              <a:buChar char="•"/>
            </a:pPr>
            <a:r>
              <a:rPr lang="el-GR" sz="1600" dirty="0">
                <a:latin typeface="Times New Roman" panose="02020603050405020304" pitchFamily="18" charset="0"/>
                <a:ea typeface="Times New Roman" panose="02020603050405020304" pitchFamily="18" charset="0"/>
                <a:cs typeface="Times New Roman" panose="02020603050405020304" pitchFamily="18" charset="0"/>
              </a:rPr>
              <a:t>Ο</a:t>
            </a: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ρθά δομημένο, κατανοητό και ευανάγνωστο, αισθητικά άρτιο, πλαισιωμένο με εικόνες, βίντεο, ήχο και διαφορετικούς χρωματισμούς, </a:t>
            </a:r>
            <a:r>
              <a:rPr lang="el-GR" sz="1600" dirty="0">
                <a:latin typeface="Times New Roman" panose="02020603050405020304" pitchFamily="18" charset="0"/>
                <a:ea typeface="Times New Roman" panose="02020603050405020304" pitchFamily="18" charset="0"/>
                <a:cs typeface="Times New Roman" panose="02020603050405020304" pitchFamily="18" charset="0"/>
              </a:rPr>
              <a:t>με </a:t>
            </a: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οικείο και φιλικό ύφος, παρουσιάζεται τμηματικά (Νιανιούρης &amp; Καλογιαννάκης, 2019</a:t>
            </a:r>
            <a:r>
              <a:rPr lang="el-GR"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 Καπριδάκη, 2019</a:t>
            </a:r>
            <a:r>
              <a:rPr lang="el-GR"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 Τσακιρέλη,</a:t>
            </a:r>
            <a:r>
              <a:rPr lang="el-GR" sz="1600" dirty="0">
                <a:effectLst/>
                <a:latin typeface="Times New Roman" panose="02020603050405020304" pitchFamily="18" charset="0"/>
                <a:ea typeface="FreeSansOblique"/>
                <a:cs typeface="Times New Roman" panose="02020603050405020304" pitchFamily="18" charset="0"/>
              </a:rPr>
              <a:t> Μουζάκης</a:t>
            </a:r>
            <a:r>
              <a:rPr lang="el-GR" sz="1600" dirty="0">
                <a:latin typeface="Times New Roman" panose="02020603050405020304" pitchFamily="18" charset="0"/>
                <a:ea typeface="FreeSansOblique"/>
                <a:cs typeface="Times New Roman" panose="02020603050405020304" pitchFamily="18" charset="0"/>
              </a:rPr>
              <a:t> &amp;</a:t>
            </a:r>
            <a:r>
              <a:rPr lang="el-GR" sz="1600" dirty="0">
                <a:effectLst/>
                <a:latin typeface="Times New Roman" panose="02020603050405020304" pitchFamily="18" charset="0"/>
                <a:ea typeface="FreeSansOblique"/>
                <a:cs typeface="Times New Roman" panose="02020603050405020304" pitchFamily="18" charset="0"/>
              </a:rPr>
              <a:t> Αναστασιάδης,</a:t>
            </a:r>
            <a:r>
              <a:rPr lang="en-US" sz="1600" dirty="0">
                <a:effectLst/>
                <a:latin typeface="Times New Roman" panose="02020603050405020304" pitchFamily="18" charset="0"/>
                <a:ea typeface="FreeSansOblique"/>
                <a:cs typeface="Times New Roman" panose="02020603050405020304" pitchFamily="18" charset="0"/>
              </a:rPr>
              <a:t> </a:t>
            </a: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2023)</a:t>
            </a:r>
          </a:p>
          <a:p>
            <a:pPr marL="285750" indent="-285750">
              <a:buFont typeface="Arial" panose="020B0604020202020204" pitchFamily="34" charset="0"/>
              <a:buChar char="•"/>
            </a:pPr>
            <a:r>
              <a:rPr lang="el-GR" sz="1600" dirty="0">
                <a:latin typeface="Times New Roman" panose="02020603050405020304" pitchFamily="18" charset="0"/>
                <a:ea typeface="Times New Roman" panose="02020603050405020304" pitchFamily="18" charset="0"/>
                <a:cs typeface="Times New Roman" panose="02020603050405020304" pitchFamily="18" charset="0"/>
              </a:rPr>
              <a:t>Α</a:t>
            </a: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λληλεπιδρά με τον μαθητή και συμβάλλει στην αλληλεπίδραση των μαθητών μεταξύ τους,  τους δίνει την αίσθηση του ανήκειν, εμπεριέχει δραστηριότητες εμπειρικού και βιωματικού χαρακτήρα (Βαρσαμής &amp; Παπαδημητρίου, 2022</a:t>
            </a:r>
            <a:r>
              <a:rPr lang="el-GR"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 Νιανιούρης &amp; Καλογιαννάκης, 2019) και τον βοηθάει να παρουσιάσει τη θέση του μέσω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padlet (</a:t>
            </a: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Τσακιρέλη κ.ά., 2023)</a:t>
            </a:r>
          </a:p>
          <a:p>
            <a:endParaRPr lang="el-GR" sz="1400" dirty="0">
              <a:effectLst/>
              <a:latin typeface="Times New Roman" panose="02020603050405020304" pitchFamily="18" charset="0"/>
              <a:ea typeface="Times New Roman" panose="02020603050405020304" pitchFamily="18" charset="0"/>
            </a:endParaRPr>
          </a:p>
          <a:p>
            <a:pPr marL="285750" indent="-285750">
              <a:buFont typeface="Arial" panose="020B0604020202020204" pitchFamily="34" charset="0"/>
              <a:buChar char="•"/>
            </a:pPr>
            <a:endParaRPr lang="el-GR" sz="1400" dirty="0"/>
          </a:p>
        </p:txBody>
      </p:sp>
    </p:spTree>
    <p:extLst>
      <p:ext uri="{BB962C8B-B14F-4D97-AF65-F5344CB8AC3E}">
        <p14:creationId xmlns:p14="http://schemas.microsoft.com/office/powerpoint/2010/main" val="945197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pPr algn="ctr"/>
            <a:r>
              <a:rPr lang="el-GR" b="1" dirty="0">
                <a:latin typeface="Calibri Light (επικεφαλίδα)"/>
              </a:rPr>
              <a:t>8. Συμπεράσματα 2/3</a:t>
            </a:r>
          </a:p>
        </p:txBody>
      </p:sp>
      <p:sp>
        <p:nvSpPr>
          <p:cNvPr id="5" name="TextBox 4">
            <a:extLst>
              <a:ext uri="{FF2B5EF4-FFF2-40B4-BE49-F238E27FC236}">
                <a16:creationId xmlns:a16="http://schemas.microsoft.com/office/drawing/2014/main" id="{2F10D791-55C3-4B45-BC83-DBA3B2E51A0B}"/>
              </a:ext>
            </a:extLst>
          </p:cNvPr>
          <p:cNvSpPr txBox="1"/>
          <p:nvPr/>
        </p:nvSpPr>
        <p:spPr>
          <a:xfrm>
            <a:off x="2628000" y="1472400"/>
            <a:ext cx="4608512" cy="400110"/>
          </a:xfrm>
          <a:prstGeom prst="rect">
            <a:avLst/>
          </a:prstGeom>
          <a:solidFill>
            <a:schemeClr val="accent2">
              <a:lumMod val="20000"/>
              <a:lumOff val="80000"/>
            </a:schemeClr>
          </a:solidFill>
        </p:spPr>
        <p:txBody>
          <a:bodyPr wrap="square" rtlCol="0">
            <a:spAutoFit/>
          </a:bodyPr>
          <a:lstStyle/>
          <a:p>
            <a:pPr algn="ctr"/>
            <a:r>
              <a:rPr lang="el-GR" sz="2000" dirty="0">
                <a:latin typeface="Times New Roman" panose="02020603050405020304" pitchFamily="18" charset="0"/>
                <a:cs typeface="Times New Roman" panose="02020603050405020304" pitchFamily="18" charset="0"/>
              </a:rPr>
              <a:t>Συμπεράσματα ειδικών στην ΕξΑΕ</a:t>
            </a:r>
          </a:p>
        </p:txBody>
      </p:sp>
      <p:sp>
        <p:nvSpPr>
          <p:cNvPr id="4" name="TextBox 3">
            <a:extLst>
              <a:ext uri="{FF2B5EF4-FFF2-40B4-BE49-F238E27FC236}">
                <a16:creationId xmlns:a16="http://schemas.microsoft.com/office/drawing/2014/main" id="{5BE0BC5D-FC82-4D71-8D23-E7573770D154}"/>
              </a:ext>
            </a:extLst>
          </p:cNvPr>
          <p:cNvSpPr txBox="1"/>
          <p:nvPr/>
        </p:nvSpPr>
        <p:spPr>
          <a:xfrm>
            <a:off x="766014" y="2243221"/>
            <a:ext cx="8064896" cy="2595600"/>
          </a:xfrm>
          <a:prstGeom prst="rect">
            <a:avLst/>
          </a:prstGeom>
          <a:solidFill>
            <a:schemeClr val="accent6">
              <a:lumMod val="20000"/>
              <a:lumOff val="80000"/>
            </a:schemeClr>
          </a:solidFill>
        </p:spPr>
        <p:txBody>
          <a:bodyPr wrap="square" rtlCol="0">
            <a:spAutoFit/>
          </a:bodyPr>
          <a:lstStyle/>
          <a:p>
            <a:pPr marL="285750" indent="-285750">
              <a:spcAft>
                <a:spcPts val="1200"/>
              </a:spcAft>
              <a:buFont typeface="Arial" panose="020B0604020202020204" pitchFamily="34" charset="0"/>
              <a:buChar char="•"/>
            </a:pPr>
            <a:r>
              <a:rPr lang="el-GR" sz="1600" dirty="0">
                <a:latin typeface="Times New Roman" panose="02020603050405020304" pitchFamily="18" charset="0"/>
                <a:ea typeface="Times New Roman" panose="02020603050405020304" pitchFamily="18" charset="0"/>
                <a:cs typeface="Times New Roman" panose="02020603050405020304" pitchFamily="18" charset="0"/>
              </a:rPr>
              <a:t>Έχει σαφή σκοπό και προσδοκώμενα αποτελέσματα </a:t>
            </a: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(Βαρσαμής &amp; Παπαδημητρίου, 2022</a:t>
            </a:r>
            <a:r>
              <a:rPr lang="el-GR"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 Νιανιούρης &amp; Καλογιαννάκης, 2019</a:t>
            </a:r>
            <a:r>
              <a:rPr lang="el-GR"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Τσακιρέλη κ.ά., 2023)</a:t>
            </a:r>
          </a:p>
          <a:p>
            <a:pPr marL="285750" indent="-285750">
              <a:spcAft>
                <a:spcPts val="1200"/>
              </a:spcAft>
              <a:buFont typeface="Arial" panose="020B0604020202020204" pitchFamily="34" charset="0"/>
              <a:buChar char="•"/>
            </a:pPr>
            <a:r>
              <a:rPr lang="el-GR" sz="1600" dirty="0">
                <a:latin typeface="Times New Roman" panose="02020603050405020304" pitchFamily="18" charset="0"/>
                <a:ea typeface="Times New Roman" panose="02020603050405020304" pitchFamily="18" charset="0"/>
                <a:cs typeface="Times New Roman" panose="02020603050405020304" pitchFamily="18" charset="0"/>
              </a:rPr>
              <a:t>Β</a:t>
            </a: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ιβλιογραφική τεκμηρίωση, ποικίλες εξωτερικές πηγές, περαιτέρω μελέτη, αυτοαξιολογητικές και ανατροφοδοτικές διεργασίες (Νιανιούρης &amp; Καλογιαννάκης, 2019</a:t>
            </a:r>
            <a:r>
              <a:rPr lang="el-GR"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 Καπριδάκη, 2019</a:t>
            </a:r>
            <a:r>
              <a:rPr lang="el-GR"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 Τσακιρέλη κ.ά., 2023)</a:t>
            </a:r>
          </a:p>
          <a:p>
            <a:pPr marL="285750" indent="-285750">
              <a:spcAft>
                <a:spcPts val="1200"/>
              </a:spcAft>
              <a:buFont typeface="Arial" panose="020B0604020202020204" pitchFamily="34" charset="0"/>
              <a:buChar char="•"/>
            </a:pPr>
            <a:r>
              <a:rPr lang="el-GR" sz="1600" dirty="0">
                <a:latin typeface="Times New Roman" panose="02020603050405020304" pitchFamily="18" charset="0"/>
                <a:ea typeface="Times New Roman" panose="02020603050405020304" pitchFamily="18" charset="0"/>
                <a:cs typeface="Times New Roman" panose="02020603050405020304" pitchFamily="18" charset="0"/>
              </a:rPr>
              <a:t>Βοηθάει τον </a:t>
            </a: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μαθητή να ελέγχει τη μαθησιακή του πορεία (Καπριδάκη, 2019)</a:t>
            </a:r>
          </a:p>
          <a:p>
            <a:pPr marL="285750" indent="-285750">
              <a:buFont typeface="Arial" panose="020B0604020202020204" pitchFamily="34" charset="0"/>
              <a:buChar char="•"/>
            </a:pPr>
            <a:r>
              <a:rPr lang="el-GR" sz="1600" dirty="0">
                <a:latin typeface="Times New Roman" panose="02020603050405020304" pitchFamily="18" charset="0"/>
                <a:ea typeface="Times New Roman" panose="02020603050405020304" pitchFamily="18" charset="0"/>
                <a:cs typeface="Times New Roman" panose="02020603050405020304" pitchFamily="18" charset="0"/>
              </a:rPr>
              <a:t>Αρκετό κείμενο </a:t>
            </a: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(Βαρσαμής &amp; Παπαδημητρίου, 2022</a:t>
            </a:r>
            <a:r>
              <a:rPr lang="el-GR"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 Καπριδάκη, 2019)</a:t>
            </a:r>
          </a:p>
          <a:p>
            <a:endParaRPr lang="el-G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l-GR" sz="1400" dirty="0">
              <a:effectLst/>
              <a:latin typeface="Times New Roman" panose="02020603050405020304" pitchFamily="18" charset="0"/>
              <a:ea typeface="Times New Roman" panose="02020603050405020304" pitchFamily="18" charset="0"/>
            </a:endParaRPr>
          </a:p>
          <a:p>
            <a:pPr marL="285750" indent="-285750">
              <a:buFont typeface="Arial" panose="020B0604020202020204" pitchFamily="34" charset="0"/>
              <a:buChar char="•"/>
            </a:pPr>
            <a:endParaRPr lang="el-GR" sz="1400" dirty="0"/>
          </a:p>
        </p:txBody>
      </p:sp>
    </p:spTree>
    <p:extLst>
      <p:ext uri="{BB962C8B-B14F-4D97-AF65-F5344CB8AC3E}">
        <p14:creationId xmlns:p14="http://schemas.microsoft.com/office/powerpoint/2010/main" val="138797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4000" y="619200"/>
            <a:ext cx="7199240" cy="765652"/>
          </a:xfrm>
        </p:spPr>
        <p:txBody>
          <a:bodyPr>
            <a:noAutofit/>
          </a:bodyPr>
          <a:lstStyle/>
          <a:p>
            <a:pPr algn="ctr"/>
            <a:r>
              <a:rPr lang="el-GR" sz="3600" b="1" dirty="0">
                <a:latin typeface="Calibri Light (επικεφαλίδα)"/>
              </a:rPr>
              <a:t>Ευχαριστίες</a:t>
            </a:r>
            <a:r>
              <a:rPr lang="el-GR" sz="3600" dirty="0"/>
              <a:t> </a:t>
            </a:r>
            <a:endParaRPr lang="el-GR" sz="3600" b="1" dirty="0"/>
          </a:p>
        </p:txBody>
      </p:sp>
      <p:sp>
        <p:nvSpPr>
          <p:cNvPr id="3" name="TextBox 2">
            <a:extLst>
              <a:ext uri="{FF2B5EF4-FFF2-40B4-BE49-F238E27FC236}">
                <a16:creationId xmlns:a16="http://schemas.microsoft.com/office/drawing/2014/main" id="{CB1CB5F3-685F-4556-9947-3D0362BE8C2B}"/>
              </a:ext>
            </a:extLst>
          </p:cNvPr>
          <p:cNvSpPr txBox="1"/>
          <p:nvPr/>
        </p:nvSpPr>
        <p:spPr>
          <a:xfrm>
            <a:off x="1403648" y="1556792"/>
            <a:ext cx="6912768" cy="2542363"/>
          </a:xfrm>
          <a:prstGeom prst="rect">
            <a:avLst/>
          </a:prstGeom>
          <a:noFill/>
        </p:spPr>
        <p:txBody>
          <a:bodyPr wrap="square" rtlCol="0">
            <a:spAutoFit/>
          </a:bodyPr>
          <a:lstStyle/>
          <a:p>
            <a:pPr algn="just">
              <a:lnSpc>
                <a:spcPct val="150000"/>
              </a:lnSpc>
            </a:pPr>
            <a:r>
              <a:rPr lang="el-GR" sz="1800" dirty="0">
                <a:latin typeface="Times New Roman" panose="02020603050405020304" pitchFamily="18" charset="0"/>
                <a:ea typeface="Times New Roman" panose="02020603050405020304" pitchFamily="18" charset="0"/>
                <a:cs typeface="Times New Roman" panose="02020603050405020304" pitchFamily="18" charset="0"/>
              </a:rPr>
              <a:t>Ένα θερμό </a:t>
            </a:r>
            <a:r>
              <a:rPr lang="el-GR" sz="1800" dirty="0">
                <a:effectLst/>
                <a:latin typeface="Times New Roman" panose="02020603050405020304" pitchFamily="18" charset="0"/>
                <a:ea typeface="Times New Roman" panose="02020603050405020304" pitchFamily="18" charset="0"/>
                <a:cs typeface="Times New Roman" panose="02020603050405020304" pitchFamily="18" charset="0"/>
              </a:rPr>
              <a:t>ευχαριστώ στον επόπτη μου κ. Καρβούνη Λάμπρο για την αμέριστη στήριξη και την πολύτιμη βοήθειά του.</a:t>
            </a:r>
            <a:r>
              <a:rPr lang="el-GR" dirty="0">
                <a:latin typeface="Times New Roman" panose="02020603050405020304" pitchFamily="18" charset="0"/>
                <a:ea typeface="Times New Roman" panose="02020603050405020304" pitchFamily="18" charset="0"/>
                <a:cs typeface="Times New Roman" panose="02020603050405020304" pitchFamily="18" charset="0"/>
              </a:rPr>
              <a:t> </a:t>
            </a:r>
            <a:r>
              <a:rPr lang="el-GR" sz="1800" dirty="0">
                <a:effectLst/>
                <a:latin typeface="Times New Roman" panose="02020603050405020304" pitchFamily="18" charset="0"/>
                <a:ea typeface="Times New Roman" panose="02020603050405020304" pitchFamily="18" charset="0"/>
                <a:cs typeface="Times New Roman" panose="02020603050405020304" pitchFamily="18" charset="0"/>
              </a:rPr>
              <a:t>Ε</a:t>
            </a:r>
            <a:r>
              <a:rPr lang="el-GR" dirty="0">
                <a:latin typeface="Times New Roman" panose="02020603050405020304" pitchFamily="18" charset="0"/>
                <a:ea typeface="Times New Roman" panose="02020603050405020304" pitchFamily="18" charset="0"/>
                <a:cs typeface="Times New Roman" panose="02020603050405020304" pitchFamily="18" charset="0"/>
              </a:rPr>
              <a:t>πίσης, ευχαριστώ ξεχωριστά τους συνεπιβλέποντες καθηγητές μου κα Μανούσου Ευαγγελία και κ. Μουζάκη Χαράλαμπο καθώς και όλο το εκπαιδευτικό και διοικητικό προσωπικό του προγράμματος.</a:t>
            </a:r>
            <a:endParaRPr lang="el-GR"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50000"/>
              </a:lnSpc>
            </a:pPr>
            <a:endParaRPr lang="el-GR"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2648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pPr algn="ctr"/>
            <a:r>
              <a:rPr lang="el-GR" b="1" dirty="0">
                <a:latin typeface="Calibri Light (επικεφαλίδα)"/>
              </a:rPr>
              <a:t>8. Συμπεράσματα 3/3</a:t>
            </a:r>
          </a:p>
        </p:txBody>
      </p:sp>
      <p:sp>
        <p:nvSpPr>
          <p:cNvPr id="5" name="TextBox 4">
            <a:extLst>
              <a:ext uri="{FF2B5EF4-FFF2-40B4-BE49-F238E27FC236}">
                <a16:creationId xmlns:a16="http://schemas.microsoft.com/office/drawing/2014/main" id="{2F10D791-55C3-4B45-BC83-DBA3B2E51A0B}"/>
              </a:ext>
            </a:extLst>
          </p:cNvPr>
          <p:cNvSpPr txBox="1"/>
          <p:nvPr/>
        </p:nvSpPr>
        <p:spPr>
          <a:xfrm>
            <a:off x="2628000" y="1472400"/>
            <a:ext cx="4608512" cy="400110"/>
          </a:xfrm>
          <a:prstGeom prst="rect">
            <a:avLst/>
          </a:prstGeom>
          <a:solidFill>
            <a:schemeClr val="accent2">
              <a:lumMod val="20000"/>
              <a:lumOff val="80000"/>
            </a:schemeClr>
          </a:solidFill>
        </p:spPr>
        <p:txBody>
          <a:bodyPr wrap="square" rtlCol="0">
            <a:spAutoFit/>
          </a:bodyPr>
          <a:lstStyle/>
          <a:p>
            <a:pPr algn="ctr"/>
            <a:r>
              <a:rPr lang="el-GR" sz="2000" dirty="0">
                <a:latin typeface="Times New Roman" panose="02020603050405020304" pitchFamily="18" charset="0"/>
                <a:cs typeface="Times New Roman" panose="02020603050405020304" pitchFamily="18" charset="0"/>
              </a:rPr>
              <a:t>Συμπεράσματα Μαθητών</a:t>
            </a:r>
          </a:p>
        </p:txBody>
      </p:sp>
      <p:sp>
        <p:nvSpPr>
          <p:cNvPr id="4" name="TextBox 3">
            <a:extLst>
              <a:ext uri="{FF2B5EF4-FFF2-40B4-BE49-F238E27FC236}">
                <a16:creationId xmlns:a16="http://schemas.microsoft.com/office/drawing/2014/main" id="{5BE0BC5D-FC82-4D71-8D23-E7573770D154}"/>
              </a:ext>
            </a:extLst>
          </p:cNvPr>
          <p:cNvSpPr txBox="1"/>
          <p:nvPr/>
        </p:nvSpPr>
        <p:spPr>
          <a:xfrm>
            <a:off x="756351" y="2242800"/>
            <a:ext cx="8064896" cy="3394800"/>
          </a:xfrm>
          <a:prstGeom prst="rect">
            <a:avLst/>
          </a:prstGeom>
          <a:solidFill>
            <a:schemeClr val="accent6">
              <a:lumMod val="20000"/>
              <a:lumOff val="80000"/>
            </a:schemeClr>
          </a:solidFill>
        </p:spPr>
        <p:txBody>
          <a:bodyPr wrap="square" rtlCol="0">
            <a:spAutoFit/>
          </a:bodyPr>
          <a:lstStyle/>
          <a:p>
            <a:pPr marL="285750" indent="-285750">
              <a:spcAft>
                <a:spcPts val="1200"/>
              </a:spcAft>
              <a:buFont typeface="Arial" panose="020B0604020202020204" pitchFamily="34" charset="0"/>
              <a:buChar char="•"/>
            </a:pP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Το Ε.Υ. είναι </a:t>
            </a:r>
            <a:r>
              <a:rPr lang="el-GR" sz="1600" dirty="0">
                <a:latin typeface="Times New Roman" panose="02020603050405020304" pitchFamily="18" charset="0"/>
                <a:ea typeface="Times New Roman" panose="02020603050405020304" pitchFamily="18" charset="0"/>
                <a:cs typeface="Times New Roman" panose="02020603050405020304" pitchFamily="18" charset="0"/>
              </a:rPr>
              <a:t>εύ</a:t>
            </a: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κολο στην κατανόηση, τη χρήση και την περιήγηση του (Παπαϊωάννου, </a:t>
            </a:r>
            <a:r>
              <a:rPr lang="el-GR" sz="1600" dirty="0">
                <a:effectLst/>
                <a:latin typeface="Times New Roman" panose="02020603050405020304" pitchFamily="18" charset="0"/>
                <a:ea typeface="Calibri" panose="020F0502020204030204" pitchFamily="34" charset="0"/>
                <a:cs typeface="Times New Roman" panose="02020603050405020304" pitchFamily="18" charset="0"/>
              </a:rPr>
              <a:t>Κουτρομάνου, Κωτσίδης &amp; Αναστασιάδης</a:t>
            </a: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 2021</a:t>
            </a:r>
            <a:r>
              <a:rPr lang="el-GR"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 Τσακιρέλη κ.ά., 2023)</a:t>
            </a:r>
          </a:p>
          <a:p>
            <a:pPr marL="285750" indent="-285750">
              <a:spcAft>
                <a:spcPts val="1200"/>
              </a:spcAft>
              <a:buFont typeface="Arial" panose="020B0604020202020204" pitchFamily="34" charset="0"/>
              <a:buChar char="•"/>
            </a:pPr>
            <a:r>
              <a:rPr lang="el-GR" sz="1600" dirty="0">
                <a:latin typeface="Times New Roman" panose="02020603050405020304" pitchFamily="18" charset="0"/>
                <a:ea typeface="Times New Roman" panose="02020603050405020304" pitchFamily="18" charset="0"/>
                <a:cs typeface="Times New Roman" panose="02020603050405020304" pitchFamily="18" charset="0"/>
              </a:rPr>
              <a:t>Κε</a:t>
            </a: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ντρίζει το ενδιαφέρον (Τσακιρέλη κ.ά., 2023) κυρίως μέσω των διαδραστικών βίντεο (Λακμέτα,</a:t>
            </a:r>
            <a:r>
              <a:rPr lang="el-GR" sz="1600" dirty="0">
                <a:latin typeface="Times New Roman" panose="02020603050405020304" pitchFamily="18" charset="0"/>
                <a:ea typeface="Times New Roman" panose="02020603050405020304" pitchFamily="18" charset="0"/>
                <a:cs typeface="Times New Roman" panose="02020603050405020304" pitchFamily="18" charset="0"/>
              </a:rPr>
              <a:t> </a:t>
            </a:r>
            <a:r>
              <a:rPr lang="el-GR" sz="1600" dirty="0">
                <a:effectLst/>
                <a:latin typeface="Times New Roman" panose="02020603050405020304" pitchFamily="18" charset="0"/>
                <a:ea typeface="Calibri" panose="020F0502020204030204" pitchFamily="34" charset="0"/>
                <a:cs typeface="Times New Roman" panose="02020603050405020304" pitchFamily="18" charset="0"/>
              </a:rPr>
              <a:t>Στοφόρου</a:t>
            </a:r>
            <a:r>
              <a:rPr lang="el-GR" sz="1600" dirty="0">
                <a:latin typeface="Times New Roman" panose="02020603050405020304" pitchFamily="18" charset="0"/>
                <a:ea typeface="Calibri" panose="020F0502020204030204" pitchFamily="34" charset="0"/>
                <a:cs typeface="Times New Roman" panose="02020603050405020304" pitchFamily="18" charset="0"/>
              </a:rPr>
              <a:t> &amp;</a:t>
            </a:r>
            <a:r>
              <a:rPr lang="el-GR" sz="1600" dirty="0">
                <a:effectLst/>
                <a:latin typeface="Times New Roman" panose="02020603050405020304" pitchFamily="18" charset="0"/>
                <a:ea typeface="Calibri" panose="020F0502020204030204" pitchFamily="34" charset="0"/>
                <a:cs typeface="Times New Roman" panose="02020603050405020304" pitchFamily="18" charset="0"/>
              </a:rPr>
              <a:t> Ταγκαλάκη</a:t>
            </a: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 2021)</a:t>
            </a:r>
          </a:p>
          <a:p>
            <a:pPr marL="285750" indent="-285750">
              <a:spcAft>
                <a:spcPts val="1200"/>
              </a:spcAft>
              <a:buFont typeface="Arial" panose="020B0604020202020204" pitchFamily="34" charset="0"/>
              <a:buChar char="•"/>
            </a:pP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Διασφαλίζει την ενεργή συμμετοχή των μαθητών, τα αυξημένα περιθώρια ελευθερίας και αυτενέργειας στην κατάκτηση της γνώσης, τη δυνατότητα επικοινωνίας και ελεύθερης έκφρασης των απόψεων τους (Λακμέτα κ.ά., 2021</a:t>
            </a:r>
            <a:r>
              <a:rPr lang="el-GR"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 Παπαϊωάννου κ.ά., 2021)</a:t>
            </a:r>
            <a:endParaRPr lang="el-GR" sz="1600" dirty="0">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spcAft>
                <a:spcPts val="1200"/>
              </a:spcAft>
              <a:buFont typeface="Arial" panose="020B0604020202020204" pitchFamily="34" charset="0"/>
              <a:buChar char="•"/>
            </a:pP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Προκρίθηκε η προτίμηση στον καινούργιο τρόπο μάθησης ως συμπληρωματικό του συμβατικού μοντέλου διδασκαλίας (Παπαϊωάννου κ.ά., 2021</a:t>
            </a:r>
            <a:r>
              <a:rPr lang="el-GR"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 Τσακιρέλη κ.ά., 2023)</a:t>
            </a:r>
          </a:p>
          <a:p>
            <a:pPr marL="285750" indent="-285750">
              <a:spcAft>
                <a:spcPts val="1200"/>
              </a:spcAft>
              <a:buFont typeface="Arial" panose="020B0604020202020204" pitchFamily="34" charset="0"/>
              <a:buChar char="•"/>
            </a:pPr>
            <a:r>
              <a:rPr lang="el-GR" sz="1600" dirty="0">
                <a:latin typeface="Times New Roman" panose="02020603050405020304" pitchFamily="18" charset="0"/>
                <a:ea typeface="Times New Roman" panose="02020603050405020304" pitchFamily="18" charset="0"/>
                <a:cs typeface="Times New Roman" panose="02020603050405020304" pitchFamily="18" charset="0"/>
              </a:rPr>
              <a:t>Ξεχώρισαν τα </a:t>
            </a: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βίντεο, </a:t>
            </a:r>
            <a:r>
              <a:rPr lang="el-GR" sz="1600" dirty="0">
                <a:latin typeface="Times New Roman" panose="02020603050405020304" pitchFamily="18" charset="0"/>
                <a:ea typeface="Times New Roman" panose="02020603050405020304" pitchFamily="18" charset="0"/>
                <a:cs typeface="Times New Roman" panose="02020603050405020304" pitchFamily="18" charset="0"/>
              </a:rPr>
              <a:t>οι</a:t>
            </a: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 δραστηριότητες και η αφήγηση (Τσακιρέλη κ.ά., 2023) </a:t>
            </a:r>
          </a:p>
          <a:p>
            <a:pPr marL="285750" indent="-285750">
              <a:buFont typeface="Arial" panose="020B0604020202020204" pitchFamily="34" charset="0"/>
              <a:buChar char="•"/>
            </a:pPr>
            <a:endParaRPr lang="el-GR" sz="1400" dirty="0">
              <a:effectLst/>
              <a:latin typeface="Times New Roman" panose="02020603050405020304" pitchFamily="18" charset="0"/>
              <a:ea typeface="Times New Roman" panose="02020603050405020304" pitchFamily="18" charset="0"/>
            </a:endParaRPr>
          </a:p>
          <a:p>
            <a:pPr marL="285750" indent="-285750">
              <a:buFont typeface="Arial" panose="020B0604020202020204" pitchFamily="34" charset="0"/>
              <a:buChar char="•"/>
            </a:pPr>
            <a:endParaRPr lang="el-GR" sz="1400" dirty="0"/>
          </a:p>
        </p:txBody>
      </p:sp>
    </p:spTree>
    <p:extLst>
      <p:ext uri="{BB962C8B-B14F-4D97-AF65-F5344CB8AC3E}">
        <p14:creationId xmlns:p14="http://schemas.microsoft.com/office/powerpoint/2010/main" val="3852700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pPr algn="ctr"/>
            <a:r>
              <a:rPr lang="el-GR" sz="3600" b="1" dirty="0">
                <a:latin typeface="Calibri Light (επικεφαλίδα)"/>
              </a:rPr>
              <a:t>9. Περιορισμοί έρευνας </a:t>
            </a:r>
            <a:endParaRPr lang="el-GR" sz="3200" b="1" dirty="0">
              <a:latin typeface="Calibri Light (επικεφαλίδα)"/>
            </a:endParaRPr>
          </a:p>
        </p:txBody>
      </p:sp>
      <p:graphicFrame>
        <p:nvGraphicFramePr>
          <p:cNvPr id="12" name="Διάγραμμα 11">
            <a:extLst>
              <a:ext uri="{FF2B5EF4-FFF2-40B4-BE49-F238E27FC236}">
                <a16:creationId xmlns:a16="http://schemas.microsoft.com/office/drawing/2014/main" id="{1BA0AFEC-685E-4D28-89D2-DCD1A855EEDE}"/>
              </a:ext>
            </a:extLst>
          </p:cNvPr>
          <p:cNvGraphicFramePr/>
          <p:nvPr>
            <p:extLst>
              <p:ext uri="{D42A27DB-BD31-4B8C-83A1-F6EECF244321}">
                <p14:modId xmlns:p14="http://schemas.microsoft.com/office/powerpoint/2010/main" val="3701417962"/>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TextBox 12">
            <a:extLst>
              <a:ext uri="{FF2B5EF4-FFF2-40B4-BE49-F238E27FC236}">
                <a16:creationId xmlns:a16="http://schemas.microsoft.com/office/drawing/2014/main" id="{83E8854A-51AF-4403-AFD3-DB7DF9ABC69D}"/>
              </a:ext>
            </a:extLst>
          </p:cNvPr>
          <p:cNvSpPr txBox="1"/>
          <p:nvPr/>
        </p:nvSpPr>
        <p:spPr>
          <a:xfrm>
            <a:off x="1907704" y="5661248"/>
            <a:ext cx="6480720" cy="369332"/>
          </a:xfrm>
          <a:prstGeom prst="rect">
            <a:avLst/>
          </a:prstGeom>
          <a:solidFill>
            <a:schemeClr val="accent2">
              <a:lumMod val="20000"/>
              <a:lumOff val="80000"/>
            </a:schemeClr>
          </a:solidFill>
        </p:spPr>
        <p:txBody>
          <a:bodyPr wrap="square" rtlCol="0">
            <a:spAutoFit/>
          </a:bodyPr>
          <a:lstStyle/>
          <a:p>
            <a:pPr algn="ctr"/>
            <a:r>
              <a:rPr lang="el-GR" dirty="0">
                <a:latin typeface="Times New Roman" panose="02020603050405020304" pitchFamily="18" charset="0"/>
                <a:cs typeface="Times New Roman" panose="02020603050405020304" pitchFamily="18" charset="0"/>
              </a:rPr>
              <a:t>Δεν μπορούν να οδηγήσουν σε γενίκευση των συμπερασμάτων</a:t>
            </a:r>
          </a:p>
        </p:txBody>
      </p:sp>
    </p:spTree>
    <p:extLst>
      <p:ext uri="{BB962C8B-B14F-4D97-AF65-F5344CB8AC3E}">
        <p14:creationId xmlns:p14="http://schemas.microsoft.com/office/powerpoint/2010/main" val="1290719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pPr algn="ctr"/>
            <a:r>
              <a:rPr lang="el-GR" b="1" dirty="0">
                <a:latin typeface="Calibri Light (επικεφαλίδα)"/>
              </a:rPr>
              <a:t>10. Προτάσεις για μελλοντική έρευνα </a:t>
            </a:r>
          </a:p>
        </p:txBody>
      </p:sp>
      <p:graphicFrame>
        <p:nvGraphicFramePr>
          <p:cNvPr id="3" name="Διάγραμμα 2">
            <a:extLst>
              <a:ext uri="{FF2B5EF4-FFF2-40B4-BE49-F238E27FC236}">
                <a16:creationId xmlns:a16="http://schemas.microsoft.com/office/drawing/2014/main" id="{E043A59D-0CD5-42BD-88C5-5F5CF86C693A}"/>
              </a:ext>
            </a:extLst>
          </p:cNvPr>
          <p:cNvGraphicFramePr/>
          <p:nvPr>
            <p:extLst>
              <p:ext uri="{D42A27DB-BD31-4B8C-83A1-F6EECF244321}">
                <p14:modId xmlns:p14="http://schemas.microsoft.com/office/powerpoint/2010/main" val="2750016679"/>
              </p:ext>
            </p:extLst>
          </p:nvPr>
        </p:nvGraphicFramePr>
        <p:xfrm>
          <a:off x="1259632" y="1772816"/>
          <a:ext cx="6792416"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96417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1259632" y="2564904"/>
            <a:ext cx="7632848" cy="646331"/>
          </a:xfrm>
          <a:prstGeom prst="rect">
            <a:avLst/>
          </a:prstGeom>
        </p:spPr>
        <p:txBody>
          <a:bodyPr wrap="square">
            <a:spAutoFit/>
          </a:bodyPr>
          <a:lstStyle/>
          <a:p>
            <a:pPr algn="ctr"/>
            <a:r>
              <a:rPr lang="el-GR" sz="3600" dirty="0">
                <a:latin typeface="Times New Roman" panose="02020603050405020304" pitchFamily="18" charset="0"/>
                <a:cs typeface="Times New Roman" panose="02020603050405020304" pitchFamily="18" charset="0"/>
              </a:rPr>
              <a:t>Σας ευχαριστώ για την προσοχή σας</a:t>
            </a:r>
          </a:p>
        </p:txBody>
      </p:sp>
    </p:spTree>
    <p:extLst>
      <p:ext uri="{BB962C8B-B14F-4D97-AF65-F5344CB8AC3E}">
        <p14:creationId xmlns:p14="http://schemas.microsoft.com/office/powerpoint/2010/main" val="1026120844"/>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4000" y="619200"/>
            <a:ext cx="7199240" cy="765652"/>
          </a:xfrm>
        </p:spPr>
        <p:txBody>
          <a:bodyPr>
            <a:noAutofit/>
          </a:bodyPr>
          <a:lstStyle/>
          <a:p>
            <a:pPr algn="ctr"/>
            <a:r>
              <a:rPr lang="el-GR" sz="3600" b="1" dirty="0">
                <a:latin typeface="Calibri Light (επικεφαλίδα)"/>
                <a:cs typeface="Calibri Light" panose="020F0302020204030204" pitchFamily="34" charset="0"/>
              </a:rPr>
              <a:t>1. Σκοπός </a:t>
            </a:r>
          </a:p>
        </p:txBody>
      </p:sp>
      <p:sp>
        <p:nvSpPr>
          <p:cNvPr id="5" name="TextBox 4">
            <a:extLst>
              <a:ext uri="{FF2B5EF4-FFF2-40B4-BE49-F238E27FC236}">
                <a16:creationId xmlns:a16="http://schemas.microsoft.com/office/drawing/2014/main" id="{4B918D56-7D54-4451-A9FA-F43CD3ED7B4A}"/>
              </a:ext>
            </a:extLst>
          </p:cNvPr>
          <p:cNvSpPr txBox="1"/>
          <p:nvPr/>
        </p:nvSpPr>
        <p:spPr>
          <a:xfrm>
            <a:off x="1762520" y="1772816"/>
            <a:ext cx="6480720" cy="3407151"/>
          </a:xfrm>
          <a:prstGeom prst="rect">
            <a:avLst/>
          </a:prstGeom>
          <a:solidFill>
            <a:schemeClr val="accent6">
              <a:lumMod val="20000"/>
              <a:lumOff val="80000"/>
            </a:schemeClr>
          </a:solidFill>
          <a:ln>
            <a:solidFill>
              <a:schemeClr val="accent2">
                <a:lumMod val="40000"/>
                <a:lumOff val="60000"/>
              </a:schemeClr>
            </a:solidFill>
          </a:ln>
        </p:spPr>
        <p:txBody>
          <a:bodyPr wrap="square" rtlCol="0">
            <a:spAutoFit/>
          </a:bodyPr>
          <a:lstStyle/>
          <a:p>
            <a:pPr algn="ctr">
              <a:lnSpc>
                <a:spcPct val="150000"/>
              </a:lnSpc>
            </a:pPr>
            <a:r>
              <a:rPr lang="el-GR" sz="1800" dirty="0">
                <a:effectLst/>
                <a:latin typeface="Times New Roman" panose="02020603050405020304" pitchFamily="18" charset="0"/>
                <a:ea typeface="Times New Roman" panose="02020603050405020304" pitchFamily="18" charset="0"/>
                <a:cs typeface="Times New Roman" panose="02020603050405020304" pitchFamily="18" charset="0"/>
              </a:rPr>
              <a:t>Σκοπός της παρούσας εργασίας είναι να παρουσιάσει τα στάδια σχεδιασμού και υλοποίησης ενός e - learning εκπαιδευτικού υλικού για Συμπληρωματική Σχολική Εξ Αποστάσεως Εκπαίδευση πάνω στην ενότητα των "Φυτικών Οργάνων" για μαθητές Επαγγελματικού Λυκείου καθώς και την αποτίμηση των αποτελεσμάτων έρευνας που διεξήχθη σε εκπαιδευτικούς ειδικούς στην ΕξΑΕ αλλά και σε μαθητές.</a:t>
            </a:r>
            <a:endParaRPr lang="el-GR"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50000"/>
              </a:lnSpc>
            </a:pPr>
            <a:endParaRPr lang="el-G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87262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4000" y="619200"/>
            <a:ext cx="7199240" cy="576064"/>
          </a:xfrm>
        </p:spPr>
        <p:txBody>
          <a:bodyPr>
            <a:noAutofit/>
          </a:bodyPr>
          <a:lstStyle/>
          <a:p>
            <a:pPr algn="ctr"/>
            <a:r>
              <a:rPr lang="el-GR" b="1" dirty="0">
                <a:latin typeface="Calibri Light (επικεφαλίδα)"/>
              </a:rPr>
              <a:t>2. Συνεισφορά της διπλωματικής</a:t>
            </a:r>
          </a:p>
        </p:txBody>
      </p:sp>
      <p:sp>
        <p:nvSpPr>
          <p:cNvPr id="4" name="9 - Ορθογώνιο"/>
          <p:cNvSpPr/>
          <p:nvPr/>
        </p:nvSpPr>
        <p:spPr>
          <a:xfrm>
            <a:off x="899592" y="2276872"/>
            <a:ext cx="6840760" cy="584775"/>
          </a:xfrm>
          <a:prstGeom prst="rect">
            <a:avLst/>
          </a:prstGeom>
        </p:spPr>
        <p:txBody>
          <a:bodyPr wrap="square">
            <a:spAutoFit/>
          </a:bodyPr>
          <a:lstStyle/>
          <a:p>
            <a:endParaRPr lang="el-GR" sz="3200" dirty="0"/>
          </a:p>
        </p:txBody>
      </p:sp>
      <p:graphicFrame>
        <p:nvGraphicFramePr>
          <p:cNvPr id="3" name="Διάγραμμα 2">
            <a:extLst>
              <a:ext uri="{FF2B5EF4-FFF2-40B4-BE49-F238E27FC236}">
                <a16:creationId xmlns:a16="http://schemas.microsoft.com/office/drawing/2014/main" id="{B0D28471-2D7C-4A67-8611-EEB26A374F71}"/>
              </a:ext>
            </a:extLst>
          </p:cNvPr>
          <p:cNvGraphicFramePr/>
          <p:nvPr>
            <p:extLst>
              <p:ext uri="{D42A27DB-BD31-4B8C-83A1-F6EECF244321}">
                <p14:modId xmlns:p14="http://schemas.microsoft.com/office/powerpoint/2010/main" val="875603182"/>
              </p:ext>
            </p:extLst>
          </p:nvPr>
        </p:nvGraphicFramePr>
        <p:xfrm>
          <a:off x="1524000" y="1700808"/>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90992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4000" y="620688"/>
            <a:ext cx="7776864" cy="576064"/>
          </a:xfrm>
        </p:spPr>
        <p:txBody>
          <a:bodyPr>
            <a:noAutofit/>
          </a:bodyPr>
          <a:lstStyle/>
          <a:p>
            <a:pPr algn="ctr"/>
            <a:r>
              <a:rPr lang="el-GR" sz="3600" b="1" dirty="0">
                <a:latin typeface="Calibri Light (επικεφαλίδα)"/>
              </a:rPr>
              <a:t>3. Ερευνητικά Ερωτήματα </a:t>
            </a:r>
            <a:r>
              <a:rPr lang="el-GR" b="1" dirty="0">
                <a:latin typeface="Calibri Light (επικεφαλίδα)"/>
              </a:rPr>
              <a:t>1/2 </a:t>
            </a:r>
          </a:p>
        </p:txBody>
      </p:sp>
      <p:sp>
        <p:nvSpPr>
          <p:cNvPr id="4" name="9 - Ορθογώνιο"/>
          <p:cNvSpPr/>
          <p:nvPr/>
        </p:nvSpPr>
        <p:spPr>
          <a:xfrm>
            <a:off x="988547" y="1344298"/>
            <a:ext cx="7632848" cy="1077218"/>
          </a:xfrm>
          <a:prstGeom prst="rect">
            <a:avLst/>
          </a:prstGeom>
        </p:spPr>
        <p:txBody>
          <a:bodyPr wrap="square">
            <a:spAutoFit/>
          </a:bodyPr>
          <a:lstStyle/>
          <a:p>
            <a:pPr algn="ctr"/>
            <a:r>
              <a:rPr lang="el-GR" sz="3000" dirty="0">
                <a:latin typeface="Times New Roman" panose="02020603050405020304" pitchFamily="18" charset="0"/>
                <a:cs typeface="Times New Roman" panose="02020603050405020304" pitchFamily="18" charset="0"/>
              </a:rPr>
              <a:t>Ειδικοί ΕξΑΕ</a:t>
            </a:r>
          </a:p>
          <a:p>
            <a:endParaRPr lang="el-GR" sz="3200" dirty="0"/>
          </a:p>
        </p:txBody>
      </p:sp>
      <p:sp>
        <p:nvSpPr>
          <p:cNvPr id="3" name="TextBox 2">
            <a:extLst>
              <a:ext uri="{FF2B5EF4-FFF2-40B4-BE49-F238E27FC236}">
                <a16:creationId xmlns:a16="http://schemas.microsoft.com/office/drawing/2014/main" id="{DDA488F3-959F-4EA0-87E2-0F4AF8465947}"/>
              </a:ext>
            </a:extLst>
          </p:cNvPr>
          <p:cNvSpPr txBox="1"/>
          <p:nvPr/>
        </p:nvSpPr>
        <p:spPr>
          <a:xfrm>
            <a:off x="1475656" y="2132856"/>
            <a:ext cx="7056784" cy="3597395"/>
          </a:xfrm>
          <a:prstGeom prst="rect">
            <a:avLst/>
          </a:prstGeom>
          <a:solidFill>
            <a:schemeClr val="accent6">
              <a:lumMod val="20000"/>
              <a:lumOff val="80000"/>
            </a:schemeClr>
          </a:solidFill>
        </p:spPr>
        <p:txBody>
          <a:bodyPr wrap="square" rtlCol="0">
            <a:spAutoFit/>
          </a:bodyPr>
          <a:lstStyle/>
          <a:p>
            <a:pPr fontAlgn="base">
              <a:lnSpc>
                <a:spcPct val="150000"/>
              </a:lnSpc>
              <a:spcAft>
                <a:spcPts val="600"/>
              </a:spcAft>
            </a:pPr>
            <a:r>
              <a:rPr lang="el-GR" sz="1800" dirty="0">
                <a:solidFill>
                  <a:schemeClr val="accent2">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1. Το εκπαιδευτικό υλικό διέπεται από τις αρχές και τη μεθοδολογία της ΕξΑΕ; </a:t>
            </a:r>
          </a:p>
          <a:p>
            <a:pPr fontAlgn="base">
              <a:lnSpc>
                <a:spcPct val="150000"/>
              </a:lnSpc>
              <a:spcAft>
                <a:spcPts val="600"/>
              </a:spcAft>
            </a:pPr>
            <a:r>
              <a:rPr lang="el-GR" sz="1800" dirty="0">
                <a:solidFill>
                  <a:schemeClr val="accent2">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2. Το εκπαιδευτικό υλικό έχει δημιουργηθεί σύμφωνα με τις αρχές της Πολυμεσικής </a:t>
            </a:r>
            <a:r>
              <a:rPr lang="el-GR" sz="1800" dirty="0">
                <a:solidFill>
                  <a:schemeClr val="accent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Μ</a:t>
            </a:r>
            <a:r>
              <a:rPr lang="el-GR" sz="1800" dirty="0">
                <a:solidFill>
                  <a:schemeClr val="accent2">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άθησης; </a:t>
            </a:r>
          </a:p>
          <a:p>
            <a:pPr fontAlgn="base">
              <a:lnSpc>
                <a:spcPct val="150000"/>
              </a:lnSpc>
              <a:spcAft>
                <a:spcPts val="600"/>
              </a:spcAft>
            </a:pPr>
            <a:r>
              <a:rPr lang="el-GR" sz="1800" dirty="0">
                <a:solidFill>
                  <a:schemeClr val="accent2">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3. Ποια πιστεύετε ότι είναι τα τρία πιο δυνατά στοιχεία του εκπαιδευτικού υλικού; </a:t>
            </a:r>
          </a:p>
          <a:p>
            <a:pPr fontAlgn="base">
              <a:lnSpc>
                <a:spcPct val="150000"/>
              </a:lnSpc>
              <a:spcAft>
                <a:spcPts val="600"/>
              </a:spcAft>
            </a:pPr>
            <a:r>
              <a:rPr lang="el-GR" sz="1800" dirty="0">
                <a:solidFill>
                  <a:schemeClr val="accent2">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4. Ποιες αλλαγές θα προτείνατε προκειμένου να βελτιωθεί το εκπαιδευτικό υλικό; Αναφέρετε έως τρεις. </a:t>
            </a:r>
          </a:p>
        </p:txBody>
      </p:sp>
    </p:spTree>
    <p:extLst>
      <p:ext uri="{BB962C8B-B14F-4D97-AF65-F5344CB8AC3E}">
        <p14:creationId xmlns:p14="http://schemas.microsoft.com/office/powerpoint/2010/main" val="1501672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4000" y="620688"/>
            <a:ext cx="7776864" cy="576064"/>
          </a:xfrm>
        </p:spPr>
        <p:txBody>
          <a:bodyPr>
            <a:noAutofit/>
          </a:bodyPr>
          <a:lstStyle/>
          <a:p>
            <a:pPr algn="ctr"/>
            <a:r>
              <a:rPr lang="el-GR" b="1" dirty="0">
                <a:latin typeface="Calibri Light (επικεφαλίδα)"/>
              </a:rPr>
              <a:t>3. Ερευνητικά Ερωτήματα 2/2 </a:t>
            </a:r>
          </a:p>
        </p:txBody>
      </p:sp>
      <p:sp>
        <p:nvSpPr>
          <p:cNvPr id="4" name="9 - Ορθογώνιο"/>
          <p:cNvSpPr/>
          <p:nvPr/>
        </p:nvSpPr>
        <p:spPr>
          <a:xfrm>
            <a:off x="988547" y="1344298"/>
            <a:ext cx="7632848" cy="1077218"/>
          </a:xfrm>
          <a:prstGeom prst="rect">
            <a:avLst/>
          </a:prstGeom>
        </p:spPr>
        <p:txBody>
          <a:bodyPr wrap="square">
            <a:spAutoFit/>
          </a:bodyPr>
          <a:lstStyle/>
          <a:p>
            <a:pPr algn="ctr"/>
            <a:r>
              <a:rPr lang="el-GR" sz="3000" dirty="0">
                <a:latin typeface="Times New Roman" panose="02020603050405020304" pitchFamily="18" charset="0"/>
                <a:cs typeface="Times New Roman" panose="02020603050405020304" pitchFamily="18" charset="0"/>
              </a:rPr>
              <a:t>Μαθητές</a:t>
            </a:r>
          </a:p>
          <a:p>
            <a:endParaRPr lang="el-GR" sz="3200" dirty="0"/>
          </a:p>
        </p:txBody>
      </p:sp>
      <p:sp>
        <p:nvSpPr>
          <p:cNvPr id="5" name="TextBox 4">
            <a:extLst>
              <a:ext uri="{FF2B5EF4-FFF2-40B4-BE49-F238E27FC236}">
                <a16:creationId xmlns:a16="http://schemas.microsoft.com/office/drawing/2014/main" id="{458BA6C6-F764-46B9-AB81-4EDEC93DF790}"/>
              </a:ext>
            </a:extLst>
          </p:cNvPr>
          <p:cNvSpPr txBox="1"/>
          <p:nvPr/>
        </p:nvSpPr>
        <p:spPr>
          <a:xfrm>
            <a:off x="1475656" y="2132856"/>
            <a:ext cx="6912768" cy="3185487"/>
          </a:xfrm>
          <a:prstGeom prst="rect">
            <a:avLst/>
          </a:prstGeom>
          <a:solidFill>
            <a:schemeClr val="accent6">
              <a:lumMod val="20000"/>
              <a:lumOff val="80000"/>
            </a:schemeClr>
          </a:solidFill>
        </p:spPr>
        <p:txBody>
          <a:bodyPr wrap="square" rtlCol="0">
            <a:spAutoFit/>
          </a:bodyPr>
          <a:lstStyle/>
          <a:p>
            <a:pPr fontAlgn="base">
              <a:lnSpc>
                <a:spcPct val="150000"/>
              </a:lnSpc>
              <a:spcAft>
                <a:spcPts val="600"/>
              </a:spcAft>
            </a:pPr>
            <a:r>
              <a:rPr lang="el-GR" sz="1800" dirty="0">
                <a:solidFill>
                  <a:schemeClr val="accent2">
                    <a:lumMod val="75000"/>
                  </a:schemeClr>
                </a:solidFill>
                <a:effectLst/>
                <a:latin typeface="Times New Roman" panose="02020603050405020304" pitchFamily="18" charset="0"/>
                <a:ea typeface="Times New Roman" panose="02020603050405020304" pitchFamily="18" charset="0"/>
              </a:rPr>
              <a:t>1. Ποια είναι η οπτική των μαθητών για το καινούριο εκπαιδευτικό υλικό και τον νέο τρόπο μαθήματος; </a:t>
            </a:r>
          </a:p>
          <a:p>
            <a:pPr fontAlgn="base">
              <a:lnSpc>
                <a:spcPct val="150000"/>
              </a:lnSpc>
              <a:spcAft>
                <a:spcPts val="600"/>
              </a:spcAft>
            </a:pPr>
            <a:r>
              <a:rPr lang="el-GR" sz="1800" dirty="0">
                <a:solidFill>
                  <a:schemeClr val="accent2">
                    <a:lumMod val="75000"/>
                  </a:schemeClr>
                </a:solidFill>
                <a:effectLst/>
                <a:latin typeface="Times New Roman" panose="02020603050405020304" pitchFamily="18" charset="0"/>
                <a:ea typeface="Times New Roman" panose="02020603050405020304" pitchFamily="18" charset="0"/>
              </a:rPr>
              <a:t>2. Ποια είναι τα τρία στοιχεία του εκπαιδευτικού υλικού που σου άρεσαν περισσότερο; </a:t>
            </a:r>
          </a:p>
          <a:p>
            <a:pPr fontAlgn="base">
              <a:lnSpc>
                <a:spcPct val="150000"/>
              </a:lnSpc>
              <a:spcAft>
                <a:spcPts val="600"/>
              </a:spcAft>
            </a:pPr>
            <a:r>
              <a:rPr lang="el-GR" sz="1800" dirty="0">
                <a:solidFill>
                  <a:schemeClr val="accent2">
                    <a:lumMod val="75000"/>
                  </a:schemeClr>
                </a:solidFill>
                <a:effectLst/>
                <a:latin typeface="Times New Roman" panose="02020603050405020304" pitchFamily="18" charset="0"/>
                <a:ea typeface="Times New Roman" panose="02020603050405020304" pitchFamily="18" charset="0"/>
              </a:rPr>
              <a:t>3. Ποιες αλλαγές θα πρότεινες για το εκπαιδευτικό υλικό; Ανάφερε έως τρεις.  </a:t>
            </a:r>
          </a:p>
          <a:p>
            <a:endParaRPr lang="el-GR" dirty="0"/>
          </a:p>
        </p:txBody>
      </p:sp>
    </p:spTree>
    <p:extLst>
      <p:ext uri="{BB962C8B-B14F-4D97-AF65-F5344CB8AC3E}">
        <p14:creationId xmlns:p14="http://schemas.microsoft.com/office/powerpoint/2010/main" val="2222238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4000" y="619200"/>
            <a:ext cx="7199240" cy="765652"/>
          </a:xfrm>
        </p:spPr>
        <p:txBody>
          <a:bodyPr>
            <a:noAutofit/>
          </a:bodyPr>
          <a:lstStyle/>
          <a:p>
            <a:pPr algn="ctr"/>
            <a:r>
              <a:rPr lang="el-GR" sz="3600" b="1" dirty="0">
                <a:latin typeface="Calibri Light (επικεφαλίδα)"/>
              </a:rPr>
              <a:t>4. Δομή της εργασίας</a:t>
            </a:r>
            <a:br>
              <a:rPr lang="en-US" sz="3600" b="1" dirty="0">
                <a:latin typeface="Calibri Light (επικεφαλίδα)"/>
              </a:rPr>
            </a:br>
            <a:endParaRPr lang="el-GR" sz="3600" b="1" dirty="0">
              <a:latin typeface="Calibri Light (επικεφαλίδα)"/>
            </a:endParaRPr>
          </a:p>
        </p:txBody>
      </p:sp>
      <p:sp>
        <p:nvSpPr>
          <p:cNvPr id="6" name="Διάγραμμα ροής: Γραμμή σύνδεσης 5">
            <a:extLst>
              <a:ext uri="{FF2B5EF4-FFF2-40B4-BE49-F238E27FC236}">
                <a16:creationId xmlns:a16="http://schemas.microsoft.com/office/drawing/2014/main" id="{99493D42-F85E-4777-9428-545DDDDFD2A5}"/>
              </a:ext>
            </a:extLst>
          </p:cNvPr>
          <p:cNvSpPr/>
          <p:nvPr/>
        </p:nvSpPr>
        <p:spPr>
          <a:xfrm>
            <a:off x="1835694" y="1354820"/>
            <a:ext cx="1885357" cy="1635885"/>
          </a:xfrm>
          <a:prstGeom prst="flowChartConnector">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chemeClr val="tx1"/>
                </a:solidFill>
                <a:latin typeface="Times New Roman" panose="02020603050405020304" pitchFamily="18" charset="0"/>
                <a:cs typeface="Times New Roman" panose="02020603050405020304" pitchFamily="18" charset="0"/>
              </a:rPr>
              <a:t>Θεωρητικό Μέρος</a:t>
            </a:r>
          </a:p>
        </p:txBody>
      </p:sp>
      <p:sp>
        <p:nvSpPr>
          <p:cNvPr id="7" name="Διάγραμμα ροής: Γραμμή σύνδεσης 6">
            <a:extLst>
              <a:ext uri="{FF2B5EF4-FFF2-40B4-BE49-F238E27FC236}">
                <a16:creationId xmlns:a16="http://schemas.microsoft.com/office/drawing/2014/main" id="{46BD321B-E27C-4602-83D1-E45FA138232F}"/>
              </a:ext>
            </a:extLst>
          </p:cNvPr>
          <p:cNvSpPr/>
          <p:nvPr/>
        </p:nvSpPr>
        <p:spPr>
          <a:xfrm>
            <a:off x="5741765" y="1354819"/>
            <a:ext cx="1885357" cy="1635885"/>
          </a:xfrm>
          <a:prstGeom prst="flowChartConnector">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chemeClr val="tx1"/>
                </a:solidFill>
                <a:latin typeface="Times New Roman" panose="02020603050405020304" pitchFamily="18" charset="0"/>
                <a:cs typeface="Times New Roman" panose="02020603050405020304" pitchFamily="18" charset="0"/>
              </a:rPr>
              <a:t>Ερευνητικό Μέρος </a:t>
            </a:r>
          </a:p>
        </p:txBody>
      </p:sp>
      <p:sp>
        <p:nvSpPr>
          <p:cNvPr id="10" name="Βέλος: Κάτω 9">
            <a:extLst>
              <a:ext uri="{FF2B5EF4-FFF2-40B4-BE49-F238E27FC236}">
                <a16:creationId xmlns:a16="http://schemas.microsoft.com/office/drawing/2014/main" id="{84D757C6-4A16-41E5-BC8B-1502B1F36F72}"/>
              </a:ext>
            </a:extLst>
          </p:cNvPr>
          <p:cNvSpPr/>
          <p:nvPr/>
        </p:nvSpPr>
        <p:spPr>
          <a:xfrm>
            <a:off x="2607648" y="3004454"/>
            <a:ext cx="261743" cy="276378"/>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l-GR" dirty="0"/>
          </a:p>
        </p:txBody>
      </p:sp>
      <p:sp>
        <p:nvSpPr>
          <p:cNvPr id="11" name="TextBox 10">
            <a:extLst>
              <a:ext uri="{FF2B5EF4-FFF2-40B4-BE49-F238E27FC236}">
                <a16:creationId xmlns:a16="http://schemas.microsoft.com/office/drawing/2014/main" id="{31AB62E8-16E4-4F47-83BE-57EE18A3F5AB}"/>
              </a:ext>
            </a:extLst>
          </p:cNvPr>
          <p:cNvSpPr txBox="1"/>
          <p:nvPr/>
        </p:nvSpPr>
        <p:spPr>
          <a:xfrm>
            <a:off x="874240" y="3294581"/>
            <a:ext cx="3586477" cy="2677656"/>
          </a:xfrm>
          <a:prstGeom prst="rect">
            <a:avLst/>
          </a:prstGeom>
          <a:solidFill>
            <a:schemeClr val="accent6">
              <a:lumMod val="20000"/>
              <a:lumOff val="80000"/>
            </a:schemeClr>
          </a:solidFill>
        </p:spPr>
        <p:txBody>
          <a:bodyPr wrap="square" rtlCol="0">
            <a:spAutoFit/>
          </a:bodyPr>
          <a:lstStyle/>
          <a:p>
            <a:pPr marL="285750" indent="-285750">
              <a:buFont typeface="Arial" panose="020B0604020202020204" pitchFamily="34" charset="0"/>
              <a:buChar char="•"/>
            </a:pPr>
            <a:r>
              <a:rPr lang="el-GR" sz="1800" dirty="0">
                <a:latin typeface="Times New Roman" panose="02020603050405020304" pitchFamily="18" charset="0"/>
                <a:cs typeface="Times New Roman" panose="02020603050405020304" pitchFamily="18" charset="0"/>
              </a:rPr>
              <a:t>Η Ανοιχτή Εκπαίδευση</a:t>
            </a:r>
          </a:p>
          <a:p>
            <a:pPr marL="285750" indent="-285750">
              <a:buFont typeface="Arial" panose="020B0604020202020204" pitchFamily="34" charset="0"/>
              <a:buChar char="•"/>
            </a:pPr>
            <a:r>
              <a:rPr lang="el-GR" sz="1800" dirty="0">
                <a:latin typeface="Times New Roman" panose="02020603050405020304" pitchFamily="18" charset="0"/>
                <a:cs typeface="Times New Roman" panose="02020603050405020304" pitchFamily="18" charset="0"/>
              </a:rPr>
              <a:t>Η Εξ Αποστάσεως Εκπαίδευση (ΕξΑΕ)</a:t>
            </a:r>
          </a:p>
          <a:p>
            <a:pPr marL="285750" indent="-285750">
              <a:buFont typeface="Arial" panose="020B0604020202020204" pitchFamily="34" charset="0"/>
              <a:buChar char="•"/>
            </a:pPr>
            <a:r>
              <a:rPr lang="el-GR" sz="1800" dirty="0">
                <a:latin typeface="Times New Roman" panose="02020603050405020304" pitchFamily="18" charset="0"/>
                <a:cs typeface="Times New Roman" panose="02020603050405020304" pitchFamily="18" charset="0"/>
              </a:rPr>
              <a:t>Το Εκπαιδευτικό Υλικό</a:t>
            </a:r>
            <a:r>
              <a:rPr lang="en-US" sz="1800" dirty="0">
                <a:latin typeface="Times New Roman" panose="02020603050405020304" pitchFamily="18" charset="0"/>
                <a:cs typeface="Times New Roman" panose="02020603050405020304" pitchFamily="18" charset="0"/>
              </a:rPr>
              <a:t> (E.Y.)</a:t>
            </a:r>
            <a:r>
              <a:rPr lang="el-GR" sz="1800" dirty="0">
                <a:latin typeface="Times New Roman" panose="02020603050405020304" pitchFamily="18" charset="0"/>
                <a:cs typeface="Times New Roman" panose="02020603050405020304" pitchFamily="18" charset="0"/>
              </a:rPr>
              <a:t> στην ΕξΑΕ</a:t>
            </a:r>
          </a:p>
          <a:p>
            <a:pPr marL="285750" indent="-285750">
              <a:buFont typeface="Arial" panose="020B0604020202020204" pitchFamily="34" charset="0"/>
              <a:buChar char="•"/>
            </a:pPr>
            <a:r>
              <a:rPr lang="el-GR" sz="1800" dirty="0">
                <a:latin typeface="Times New Roman" panose="02020603050405020304" pitchFamily="18" charset="0"/>
                <a:cs typeface="Times New Roman" panose="02020603050405020304" pitchFamily="18" charset="0"/>
              </a:rPr>
              <a:t>Η λειτουργία του Επαγγελματικού Λυκείου</a:t>
            </a:r>
          </a:p>
          <a:p>
            <a:pPr marL="285750" indent="-285750">
              <a:buFont typeface="Arial" panose="020B0604020202020204" pitchFamily="34" charset="0"/>
              <a:buChar char="•"/>
            </a:pPr>
            <a:r>
              <a:rPr lang="el-GR" sz="1800" dirty="0">
                <a:latin typeface="Times New Roman" panose="02020603050405020304" pitchFamily="18" charset="0"/>
                <a:cs typeface="Times New Roman" panose="02020603050405020304" pitchFamily="18" charset="0"/>
              </a:rPr>
              <a:t>Βιβλιογραφική επισκόπηση</a:t>
            </a:r>
          </a:p>
          <a:p>
            <a:endParaRPr lang="el-GR" sz="1200" dirty="0"/>
          </a:p>
          <a:p>
            <a:endParaRPr lang="el-GR" sz="1200" dirty="0"/>
          </a:p>
        </p:txBody>
      </p:sp>
      <p:sp>
        <p:nvSpPr>
          <p:cNvPr id="12" name="Βέλος: Κάτω 11">
            <a:extLst>
              <a:ext uri="{FF2B5EF4-FFF2-40B4-BE49-F238E27FC236}">
                <a16:creationId xmlns:a16="http://schemas.microsoft.com/office/drawing/2014/main" id="{94FFC6E9-FA97-4AD5-9CF1-0E397C7B508E}"/>
              </a:ext>
            </a:extLst>
          </p:cNvPr>
          <p:cNvSpPr/>
          <p:nvPr/>
        </p:nvSpPr>
        <p:spPr>
          <a:xfrm>
            <a:off x="6553573" y="3004454"/>
            <a:ext cx="261743" cy="276378"/>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l-GR" dirty="0"/>
          </a:p>
        </p:txBody>
      </p:sp>
      <p:sp>
        <p:nvSpPr>
          <p:cNvPr id="13" name="TextBox 12">
            <a:extLst>
              <a:ext uri="{FF2B5EF4-FFF2-40B4-BE49-F238E27FC236}">
                <a16:creationId xmlns:a16="http://schemas.microsoft.com/office/drawing/2014/main" id="{ED8D6288-D409-4D8F-B1B3-4130623B1DC6}"/>
              </a:ext>
            </a:extLst>
          </p:cNvPr>
          <p:cNvSpPr txBox="1"/>
          <p:nvPr/>
        </p:nvSpPr>
        <p:spPr>
          <a:xfrm>
            <a:off x="4666143" y="3294581"/>
            <a:ext cx="4298345" cy="2988000"/>
          </a:xfrm>
          <a:prstGeom prst="rect">
            <a:avLst/>
          </a:prstGeom>
          <a:solidFill>
            <a:schemeClr val="accent6">
              <a:lumMod val="20000"/>
              <a:lumOff val="80000"/>
            </a:schemeClr>
          </a:solidFill>
        </p:spPr>
        <p:txBody>
          <a:bodyPr wrap="square" bIns="0" rtlCol="0">
            <a:normAutofit/>
          </a:bodyPr>
          <a:lstStyle/>
          <a:p>
            <a:pPr marL="285750" indent="-285750">
              <a:buFont typeface="Arial" panose="020B0604020202020204" pitchFamily="34" charset="0"/>
              <a:buChar char="•"/>
            </a:pPr>
            <a:r>
              <a:rPr lang="el-GR" sz="1800" dirty="0">
                <a:latin typeface="Times New Roman" panose="02020603050405020304" pitchFamily="18" charset="0"/>
                <a:cs typeface="Times New Roman" panose="02020603050405020304" pitchFamily="18" charset="0"/>
              </a:rPr>
              <a:t>Μεθοδολογία έρευνας</a:t>
            </a:r>
          </a:p>
          <a:p>
            <a:pPr marL="285750" indent="-285750">
              <a:buFont typeface="Arial" panose="020B0604020202020204" pitchFamily="34" charset="0"/>
              <a:buChar char="•"/>
            </a:pPr>
            <a:r>
              <a:rPr lang="el-GR" sz="1800" dirty="0">
                <a:latin typeface="Times New Roman" panose="02020603050405020304" pitchFamily="18" charset="0"/>
                <a:cs typeface="Times New Roman" panose="02020603050405020304" pitchFamily="18" charset="0"/>
              </a:rPr>
              <a:t>Σχεδιασμός και υλοποίηση </a:t>
            </a:r>
            <a:r>
              <a:rPr lang="en-US" sz="1800" dirty="0">
                <a:latin typeface="Times New Roman" panose="02020603050405020304" pitchFamily="18" charset="0"/>
                <a:cs typeface="Times New Roman" panose="02020603050405020304" pitchFamily="18" charset="0"/>
              </a:rPr>
              <a:t>e </a:t>
            </a:r>
            <a:r>
              <a:rPr lang="el-GR" sz="1800" dirty="0">
                <a:latin typeface="Times New Roman" panose="02020603050405020304" pitchFamily="18" charset="0"/>
                <a:cs typeface="Times New Roman" panose="02020603050405020304" pitchFamily="18" charset="0"/>
              </a:rPr>
              <a:t>-</a:t>
            </a:r>
            <a:r>
              <a:rPr lang="en-US" sz="1800" dirty="0">
                <a:latin typeface="Times New Roman" panose="02020603050405020304" pitchFamily="18" charset="0"/>
                <a:cs typeface="Times New Roman" panose="02020603050405020304" pitchFamily="18" charset="0"/>
              </a:rPr>
              <a:t> learning E.Y.</a:t>
            </a:r>
          </a:p>
          <a:p>
            <a:pPr marL="285750" indent="-285750">
              <a:buFont typeface="Arial" panose="020B0604020202020204" pitchFamily="34" charset="0"/>
              <a:buChar char="•"/>
            </a:pPr>
            <a:r>
              <a:rPr lang="el-GR" sz="1800" dirty="0">
                <a:latin typeface="Times New Roman" panose="02020603050405020304" pitchFamily="18" charset="0"/>
                <a:cs typeface="Times New Roman" panose="02020603050405020304" pitchFamily="18" charset="0"/>
              </a:rPr>
              <a:t>Εκπαιδευτική έρευνα</a:t>
            </a:r>
          </a:p>
          <a:p>
            <a:pPr marL="285750" indent="-285750">
              <a:buFont typeface="Arial" panose="020B0604020202020204" pitchFamily="34" charset="0"/>
              <a:buChar char="•"/>
            </a:pPr>
            <a:r>
              <a:rPr lang="el-GR" sz="1800" dirty="0">
                <a:latin typeface="Times New Roman" panose="02020603050405020304" pitchFamily="18" charset="0"/>
                <a:cs typeface="Times New Roman" panose="02020603050405020304" pitchFamily="18" charset="0"/>
              </a:rPr>
              <a:t>Μεθοδολογία αποτίμησης Ε.Υ.</a:t>
            </a:r>
          </a:p>
          <a:p>
            <a:pPr marL="285750" indent="-285750">
              <a:buFont typeface="Arial" panose="020B0604020202020204" pitchFamily="34" charset="0"/>
              <a:buChar char="•"/>
            </a:pPr>
            <a:r>
              <a:rPr lang="el-GR" sz="1800" dirty="0">
                <a:latin typeface="Times New Roman" panose="02020603050405020304" pitchFamily="18" charset="0"/>
                <a:cs typeface="Times New Roman" panose="02020603050405020304" pitchFamily="18" charset="0"/>
              </a:rPr>
              <a:t>Αποτελέσματα αποτίμησης Ε.Υ. από ειδικούς στην ΕξΑΕ - Μαθητές</a:t>
            </a:r>
          </a:p>
          <a:p>
            <a:pPr marL="285750" indent="-285750">
              <a:buFont typeface="Arial" panose="020B0604020202020204" pitchFamily="34" charset="0"/>
              <a:buChar char="•"/>
            </a:pPr>
            <a:r>
              <a:rPr lang="el-GR" sz="1800" dirty="0">
                <a:latin typeface="Times New Roman" panose="02020603050405020304" pitchFamily="18" charset="0"/>
                <a:cs typeface="Times New Roman" panose="02020603050405020304" pitchFamily="18" charset="0"/>
              </a:rPr>
              <a:t>Συμπεράσματα - Συζήτηση</a:t>
            </a:r>
          </a:p>
          <a:p>
            <a:pPr marL="285750" indent="-285750">
              <a:buFont typeface="Arial" panose="020B0604020202020204" pitchFamily="34" charset="0"/>
              <a:buChar char="•"/>
            </a:pPr>
            <a:r>
              <a:rPr lang="el-GR" sz="1800" dirty="0">
                <a:latin typeface="Times New Roman" panose="02020603050405020304" pitchFamily="18" charset="0"/>
                <a:cs typeface="Times New Roman" panose="02020603050405020304" pitchFamily="18" charset="0"/>
              </a:rPr>
              <a:t>Περιορισμοί έρευνας - Εφαρμογή - Προτάσεις</a:t>
            </a:r>
          </a:p>
          <a:p>
            <a:r>
              <a:rPr lang="en-US" sz="1200" dirty="0"/>
              <a:t> </a:t>
            </a:r>
            <a:endParaRPr lang="el-GR" sz="1200" dirty="0"/>
          </a:p>
          <a:p>
            <a:endParaRPr lang="el-GR" sz="1200" dirty="0"/>
          </a:p>
          <a:p>
            <a:endParaRPr lang="el-GR" sz="1200" dirty="0"/>
          </a:p>
        </p:txBody>
      </p:sp>
    </p:spTree>
    <p:extLst>
      <p:ext uri="{BB962C8B-B14F-4D97-AF65-F5344CB8AC3E}">
        <p14:creationId xmlns:p14="http://schemas.microsoft.com/office/powerpoint/2010/main" val="1368895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4000" y="619200"/>
            <a:ext cx="7199240" cy="765652"/>
          </a:xfrm>
        </p:spPr>
        <p:txBody>
          <a:bodyPr>
            <a:noAutofit/>
          </a:bodyPr>
          <a:lstStyle/>
          <a:p>
            <a:pPr algn="ctr"/>
            <a:r>
              <a:rPr lang="en-US" b="1" dirty="0">
                <a:latin typeface="Calibri Light (επικεφαλίδα)"/>
              </a:rPr>
              <a:t>5</a:t>
            </a:r>
            <a:r>
              <a:rPr lang="el-GR" b="1" dirty="0">
                <a:latin typeface="Calibri Light (επικεφαλίδα)"/>
              </a:rPr>
              <a:t>. Θεωρητικό Πλαίσιο 1/2</a:t>
            </a:r>
          </a:p>
        </p:txBody>
      </p:sp>
      <p:grpSp>
        <p:nvGrpSpPr>
          <p:cNvPr id="16" name="Ομάδα 15">
            <a:extLst>
              <a:ext uri="{FF2B5EF4-FFF2-40B4-BE49-F238E27FC236}">
                <a16:creationId xmlns:a16="http://schemas.microsoft.com/office/drawing/2014/main" id="{75EFF62D-76D3-48D7-BEFE-2CBAB67F1893}"/>
              </a:ext>
            </a:extLst>
          </p:cNvPr>
          <p:cNvGrpSpPr/>
          <p:nvPr/>
        </p:nvGrpSpPr>
        <p:grpSpPr>
          <a:xfrm>
            <a:off x="1011930" y="2960825"/>
            <a:ext cx="7704856" cy="468175"/>
            <a:chOff x="0" y="648072"/>
            <a:chExt cx="7139844" cy="468175"/>
          </a:xfrm>
          <a:solidFill>
            <a:schemeClr val="accent6">
              <a:lumMod val="20000"/>
              <a:lumOff val="80000"/>
            </a:schemeClr>
          </a:solidFill>
        </p:grpSpPr>
        <p:sp>
          <p:nvSpPr>
            <p:cNvPr id="17" name="Ορθογώνιο: Στρογγύλεμα γωνιών 16">
              <a:extLst>
                <a:ext uri="{FF2B5EF4-FFF2-40B4-BE49-F238E27FC236}">
                  <a16:creationId xmlns:a16="http://schemas.microsoft.com/office/drawing/2014/main" id="{F8ADF6F2-654B-4D6E-BA55-47894FA9BAEE}"/>
                </a:ext>
              </a:extLst>
            </p:cNvPr>
            <p:cNvSpPr/>
            <p:nvPr/>
          </p:nvSpPr>
          <p:spPr>
            <a:xfrm>
              <a:off x="0" y="648072"/>
              <a:ext cx="7139844" cy="468175"/>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Ορθογώνιο: Στρογγύλεμα γωνιών 4">
              <a:extLst>
                <a:ext uri="{FF2B5EF4-FFF2-40B4-BE49-F238E27FC236}">
                  <a16:creationId xmlns:a16="http://schemas.microsoft.com/office/drawing/2014/main" id="{0F02CE78-A73F-46C0-B158-1378F31C6313}"/>
                </a:ext>
              </a:extLst>
            </p:cNvPr>
            <p:cNvSpPr txBox="1"/>
            <p:nvPr/>
          </p:nvSpPr>
          <p:spPr>
            <a:xfrm>
              <a:off x="93302" y="678291"/>
              <a:ext cx="7046542" cy="42246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l-GR" kern="1200" dirty="0">
                  <a:solidFill>
                    <a:schemeClr val="tx1"/>
                  </a:solidFill>
                  <a:latin typeface="Times New Roman" panose="02020603050405020304" pitchFamily="18" charset="0"/>
                  <a:cs typeface="Times New Roman" panose="02020603050405020304" pitchFamily="18" charset="0"/>
                </a:rPr>
                <a:t>Η Εξ Αποστάσεως Εκπαίδευση</a:t>
              </a:r>
            </a:p>
          </p:txBody>
        </p:sp>
      </p:grpSp>
      <p:sp>
        <p:nvSpPr>
          <p:cNvPr id="19" name="TextBox 18">
            <a:extLst>
              <a:ext uri="{FF2B5EF4-FFF2-40B4-BE49-F238E27FC236}">
                <a16:creationId xmlns:a16="http://schemas.microsoft.com/office/drawing/2014/main" id="{56827F48-9DC3-4402-AA4B-13D0D2D340A4}"/>
              </a:ext>
            </a:extLst>
          </p:cNvPr>
          <p:cNvSpPr txBox="1"/>
          <p:nvPr/>
        </p:nvSpPr>
        <p:spPr>
          <a:xfrm>
            <a:off x="1011931" y="3459219"/>
            <a:ext cx="7704855" cy="3039294"/>
          </a:xfrm>
          <a:prstGeom prst="rect">
            <a:avLst/>
          </a:prstGeom>
          <a:noFill/>
        </p:spPr>
        <p:txBody>
          <a:bodyPr wrap="square">
            <a:spAutoFit/>
          </a:bodyPr>
          <a:lstStyle/>
          <a:p>
            <a:pPr>
              <a:spcAft>
                <a:spcPts val="600"/>
              </a:spcAft>
              <a:buFont typeface="Arial" panose="020B0604020202020204" pitchFamily="34" charset="0"/>
              <a:buChar char="•"/>
            </a:pPr>
            <a:r>
              <a:rPr lang="el-GR" sz="1500" dirty="0">
                <a:latin typeface="Times New Roman" panose="02020603050405020304" pitchFamily="18" charset="0"/>
                <a:cs typeface="Times New Roman" panose="02020603050405020304" pitchFamily="18" charset="0"/>
              </a:rPr>
              <a:t> «Η</a:t>
            </a:r>
            <a:r>
              <a:rPr lang="el-GR" sz="1500" i="1" dirty="0">
                <a:latin typeface="Times New Roman" panose="02020603050405020304" pitchFamily="18" charset="0"/>
                <a:cs typeface="Times New Roman" panose="02020603050405020304" pitchFamily="18" charset="0"/>
              </a:rPr>
              <a:t> εξ αποστάσεως εκπαίδευση περιλαμβάνει διάφορες μορφές σπουδών σε όλα τα επίπεδα της εκπαίδευσης οι οποίες διεξάγονται χωρίς την άμεση και συνεχή επίβλεψη εκπαιδευτικών και στηρίζονται στην οργάνωση, καθοδήγηση και διδασκαλία που παρέχεται από κάποιο εκπαιδευτικό οργανισμό</a:t>
            </a:r>
            <a:r>
              <a:rPr lang="el-GR" sz="1500" dirty="0">
                <a:latin typeface="Times New Roman" panose="02020603050405020304" pitchFamily="18" charset="0"/>
                <a:cs typeface="Times New Roman" panose="02020603050405020304" pitchFamily="18" charset="0"/>
              </a:rPr>
              <a:t>» (</a:t>
            </a:r>
            <a:r>
              <a:rPr lang="en-US" sz="1500" dirty="0">
                <a:latin typeface="Times New Roman" panose="02020603050405020304" pitchFamily="18" charset="0"/>
                <a:cs typeface="Times New Roman" panose="02020603050405020304" pitchFamily="18" charset="0"/>
              </a:rPr>
              <a:t>Holmberg</a:t>
            </a:r>
            <a:r>
              <a:rPr lang="el-GR" sz="1500" dirty="0">
                <a:latin typeface="Times New Roman" panose="02020603050405020304" pitchFamily="18" charset="0"/>
                <a:cs typeface="Times New Roman" panose="02020603050405020304" pitchFamily="18" charset="0"/>
              </a:rPr>
              <a:t>, 1977, </a:t>
            </a:r>
            <a:r>
              <a:rPr lang="en-US" sz="1500" dirty="0">
                <a:latin typeface="Times New Roman" panose="02020603050405020304" pitchFamily="18" charset="0"/>
                <a:cs typeface="Times New Roman" panose="02020603050405020304" pitchFamily="18" charset="0"/>
              </a:rPr>
              <a:t>p</a:t>
            </a:r>
            <a:r>
              <a:rPr lang="el-GR" sz="1500" dirty="0">
                <a:latin typeface="Times New Roman" panose="02020603050405020304" pitchFamily="18" charset="0"/>
                <a:cs typeface="Times New Roman" panose="02020603050405020304" pitchFamily="18" charset="0"/>
              </a:rPr>
              <a:t>. 9).</a:t>
            </a:r>
          </a:p>
          <a:p>
            <a:pPr>
              <a:spcAft>
                <a:spcPts val="0"/>
              </a:spcAft>
              <a:buFont typeface="Arial" panose="020B0604020202020204" pitchFamily="34" charset="0"/>
              <a:buChar char="•"/>
            </a:pPr>
            <a:r>
              <a:rPr lang="el-GR" sz="1500" dirty="0">
                <a:effectLst/>
                <a:ea typeface="Times New Roman" panose="02020603050405020304" pitchFamily="18" charset="0"/>
                <a:cs typeface="Times New Roman" panose="02020603050405020304" pitchFamily="18" charset="0"/>
              </a:rPr>
              <a:t> </a:t>
            </a:r>
            <a:r>
              <a:rPr lang="el-GR" sz="1500" dirty="0">
                <a:latin typeface="Times New Roman" panose="02020603050405020304" pitchFamily="18" charset="0"/>
                <a:cs typeface="Times New Roman" panose="02020603050405020304" pitchFamily="18" charset="0"/>
              </a:rPr>
              <a:t>«</a:t>
            </a:r>
            <a:r>
              <a:rPr lang="el-GR" sz="1500" i="1" dirty="0">
                <a:latin typeface="Times New Roman" panose="02020603050405020304" pitchFamily="18" charset="0"/>
                <a:cs typeface="Times New Roman" panose="02020603050405020304" pitchFamily="18" charset="0"/>
              </a:rPr>
              <a:t>Η εκπαίδευση που διδάσκει και ενεργοποιεί το μαθητή πώς να μαθαίνει μόνος του και πώς να λειτουργεί αυτόνομα προς μία ευρετική πορεία αυτομάθησης και γνώσης</a:t>
            </a:r>
            <a:r>
              <a:rPr lang="el-GR" sz="1500" dirty="0">
                <a:latin typeface="Times New Roman" panose="02020603050405020304" pitchFamily="18" charset="0"/>
                <a:cs typeface="Times New Roman" panose="02020603050405020304" pitchFamily="18" charset="0"/>
              </a:rPr>
              <a:t>» (Λιοναράκης, 2001α, σ. 185).</a:t>
            </a:r>
          </a:p>
          <a:p>
            <a:pPr lvl="0">
              <a:lnSpc>
                <a:spcPct val="150000"/>
              </a:lnSpc>
              <a:buFont typeface="Arial" panose="020B0604020202020204" pitchFamily="34" charset="0"/>
              <a:buChar char="•"/>
            </a:pPr>
            <a:r>
              <a:rPr lang="el-GR" sz="1500" dirty="0">
                <a:latin typeface="Times New Roman" panose="02020603050405020304" pitchFamily="18" charset="0"/>
                <a:cs typeface="Times New Roman" panose="02020603050405020304" pitchFamily="18" charset="0"/>
              </a:rPr>
              <a:t> Θεωρίες ΕξΑΕ: </a:t>
            </a:r>
            <a:r>
              <a:rPr lang="en-US" sz="1500" dirty="0">
                <a:latin typeface="Times New Roman" panose="02020603050405020304" pitchFamily="18" charset="0"/>
                <a:cs typeface="Times New Roman" panose="02020603050405020304" pitchFamily="18" charset="0"/>
              </a:rPr>
              <a:t>Wedemeyer C., Moore M., Peters O., Holmberg B.</a:t>
            </a:r>
            <a:endParaRPr lang="el-GR" sz="1500" dirty="0">
              <a:latin typeface="Times New Roman" panose="02020603050405020304" pitchFamily="18" charset="0"/>
              <a:cs typeface="Times New Roman" panose="02020603050405020304" pitchFamily="18" charset="0"/>
            </a:endParaRPr>
          </a:p>
          <a:p>
            <a:pPr lvl="0">
              <a:lnSpc>
                <a:spcPct val="150000"/>
              </a:lnSpc>
              <a:buFont typeface="Arial" panose="020B0604020202020204" pitchFamily="34" charset="0"/>
              <a:buChar char="•"/>
            </a:pPr>
            <a:r>
              <a:rPr lang="el-GR" sz="1500" dirty="0">
                <a:latin typeface="Times New Roman" panose="02020603050405020304" pitchFamily="18" charset="0"/>
                <a:cs typeface="Times New Roman" panose="02020603050405020304" pitchFamily="18" charset="0"/>
              </a:rPr>
              <a:t> Σχολική ΕξΑΕ: Αυτοδύναμη, Συμπληρωματική, Μικτή</a:t>
            </a:r>
          </a:p>
          <a:p>
            <a:pPr lvl="0">
              <a:lnSpc>
                <a:spcPct val="150000"/>
              </a:lnSpc>
              <a:buFont typeface="Arial" panose="020B0604020202020204" pitchFamily="34" charset="0"/>
              <a:buChar char="•"/>
            </a:pPr>
            <a:r>
              <a:rPr lang="el-GR" sz="1500" dirty="0">
                <a:latin typeface="Times New Roman" panose="02020603050405020304" pitchFamily="18" charset="0"/>
                <a:cs typeface="Times New Roman" panose="02020603050405020304" pitchFamily="18" charset="0"/>
              </a:rPr>
              <a:t> Μορφές ΕξΑΕ με ΤΠΕ: Ασύγχρονη, Σύγχρονη, Συνδυαστική</a:t>
            </a:r>
          </a:p>
          <a:p>
            <a:pPr lvl="0">
              <a:buFont typeface="Arial" panose="020B0604020202020204" pitchFamily="34" charset="0"/>
              <a:buChar char="•"/>
            </a:pPr>
            <a:endParaRPr lang="el-GR" sz="1400" dirty="0">
              <a:cs typeface="Times New Roman" panose="02020603050405020304" pitchFamily="18" charset="0"/>
            </a:endParaRPr>
          </a:p>
        </p:txBody>
      </p:sp>
      <p:grpSp>
        <p:nvGrpSpPr>
          <p:cNvPr id="21" name="Ομάδα 20">
            <a:extLst>
              <a:ext uri="{FF2B5EF4-FFF2-40B4-BE49-F238E27FC236}">
                <a16:creationId xmlns:a16="http://schemas.microsoft.com/office/drawing/2014/main" id="{F6E0BB13-74AE-4C2D-BE47-5F50BC2E2F22}"/>
              </a:ext>
            </a:extLst>
          </p:cNvPr>
          <p:cNvGrpSpPr/>
          <p:nvPr/>
        </p:nvGrpSpPr>
        <p:grpSpPr>
          <a:xfrm>
            <a:off x="1011931" y="1314332"/>
            <a:ext cx="7704856" cy="472213"/>
            <a:chOff x="34087" y="604194"/>
            <a:chExt cx="7139844" cy="496564"/>
          </a:xfrm>
          <a:solidFill>
            <a:schemeClr val="accent6">
              <a:lumMod val="20000"/>
              <a:lumOff val="80000"/>
            </a:schemeClr>
          </a:solidFill>
        </p:grpSpPr>
        <p:sp>
          <p:nvSpPr>
            <p:cNvPr id="22" name="Ορθογώνιο: Στρογγύλεμα γωνιών 21">
              <a:extLst>
                <a:ext uri="{FF2B5EF4-FFF2-40B4-BE49-F238E27FC236}">
                  <a16:creationId xmlns:a16="http://schemas.microsoft.com/office/drawing/2014/main" id="{AE5E33B5-6CA0-4F04-9E20-D642A1E15C68}"/>
                </a:ext>
              </a:extLst>
            </p:cNvPr>
            <p:cNvSpPr/>
            <p:nvPr/>
          </p:nvSpPr>
          <p:spPr>
            <a:xfrm>
              <a:off x="34087" y="604194"/>
              <a:ext cx="7139844" cy="468175"/>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3" name="Ορθογώνιο: Στρογγύλεμα γωνιών 4">
              <a:extLst>
                <a:ext uri="{FF2B5EF4-FFF2-40B4-BE49-F238E27FC236}">
                  <a16:creationId xmlns:a16="http://schemas.microsoft.com/office/drawing/2014/main" id="{4A90897D-C480-48DD-AAAA-5AEF81C8FA9F}"/>
                </a:ext>
              </a:extLst>
            </p:cNvPr>
            <p:cNvSpPr txBox="1"/>
            <p:nvPr/>
          </p:nvSpPr>
          <p:spPr>
            <a:xfrm>
              <a:off x="93302" y="678291"/>
              <a:ext cx="7046542" cy="42246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l-GR" kern="1200" dirty="0">
                  <a:solidFill>
                    <a:schemeClr val="tx1"/>
                  </a:solidFill>
                  <a:latin typeface="Times New Roman" panose="02020603050405020304" pitchFamily="18" charset="0"/>
                  <a:cs typeface="Times New Roman" panose="02020603050405020304" pitchFamily="18" charset="0"/>
                </a:rPr>
                <a:t>Η Ανοιχτή Εκπαίδευση</a:t>
              </a:r>
            </a:p>
          </p:txBody>
        </p:sp>
      </p:grpSp>
      <p:sp>
        <p:nvSpPr>
          <p:cNvPr id="24" name="TextBox 23">
            <a:extLst>
              <a:ext uri="{FF2B5EF4-FFF2-40B4-BE49-F238E27FC236}">
                <a16:creationId xmlns:a16="http://schemas.microsoft.com/office/drawing/2014/main" id="{8AA0A2DB-07B4-4A91-96B8-6AFAF4B6D754}"/>
              </a:ext>
            </a:extLst>
          </p:cNvPr>
          <p:cNvSpPr txBox="1"/>
          <p:nvPr/>
        </p:nvSpPr>
        <p:spPr>
          <a:xfrm>
            <a:off x="1011931" y="1862702"/>
            <a:ext cx="7568969" cy="1015663"/>
          </a:xfrm>
          <a:prstGeom prst="rect">
            <a:avLst/>
          </a:prstGeom>
          <a:noFill/>
        </p:spPr>
        <p:txBody>
          <a:bodyPr wrap="square">
            <a:spAutoFit/>
          </a:bodyPr>
          <a:lstStyle/>
          <a:p>
            <a:pPr>
              <a:buFont typeface="Arial" panose="020B0604020202020204" pitchFamily="34" charset="0"/>
              <a:buChar char="•"/>
            </a:pPr>
            <a:r>
              <a:rPr lang="el-GR" sz="1500" dirty="0">
                <a:effectLst/>
                <a:ea typeface="Times New Roman" panose="02020603050405020304" pitchFamily="18" charset="0"/>
                <a:cs typeface="Times New Roman" panose="02020603050405020304" pitchFamily="18" charset="0"/>
              </a:rPr>
              <a:t> </a:t>
            </a:r>
            <a:r>
              <a:rPr lang="el-GR" sz="1500" dirty="0">
                <a:latin typeface="Times New Roman" panose="02020603050405020304" pitchFamily="18" charset="0"/>
                <a:cs typeface="Times New Roman" panose="02020603050405020304" pitchFamily="18" charset="0"/>
              </a:rPr>
              <a:t>«</a:t>
            </a:r>
            <a:r>
              <a:rPr lang="el-GR" sz="1500" i="1" dirty="0">
                <a:latin typeface="Times New Roman" panose="02020603050405020304" pitchFamily="18" charset="0"/>
                <a:cs typeface="Times New Roman" panose="02020603050405020304" pitchFamily="18" charset="0"/>
              </a:rPr>
              <a:t>Η ανοιχτή εκπαίδευση εκφράζει μια φιλοσοφία σύμφωνα με την οποία το κάθε κοινωνικό υποκείμενο δικαιούται να σπουδάζει ελεύθερα καθ’ όλη τη διάρκεια της ζωής του χωρίς τους περιορισμούς που υφίστανται στην περίπτωση των συμβατικών τρόπων εκπαίδευσης</a:t>
            </a:r>
            <a:r>
              <a:rPr lang="el-GR" sz="1500" dirty="0">
                <a:latin typeface="Times New Roman" panose="02020603050405020304" pitchFamily="18" charset="0"/>
                <a:cs typeface="Times New Roman" panose="02020603050405020304" pitchFamily="18" charset="0"/>
              </a:rPr>
              <a:t>» (Κουστουράκης &amp; Παναγιωτακόπουλος, 2000, σ. 22).</a:t>
            </a:r>
          </a:p>
        </p:txBody>
      </p:sp>
    </p:spTree>
    <p:extLst>
      <p:ext uri="{BB962C8B-B14F-4D97-AF65-F5344CB8AC3E}">
        <p14:creationId xmlns:p14="http://schemas.microsoft.com/office/powerpoint/2010/main" val="758692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animEffect transition="in" filter="fade">
                                      <p:cBhvr>
                                        <p:cTn id="7" dur="500"/>
                                        <p:tgtEl>
                                          <p:spTgt spid="2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xEl>
                                              <p:pRg st="0" end="0"/>
                                            </p:txEl>
                                          </p:spTgt>
                                        </p:tgtEl>
                                        <p:attrNameLst>
                                          <p:attrName>style.visibility</p:attrName>
                                        </p:attrNameLst>
                                      </p:cBhvr>
                                      <p:to>
                                        <p:strVal val="visible"/>
                                      </p:to>
                                    </p:set>
                                    <p:animEffect transition="in" filter="fade">
                                      <p:cBhvr>
                                        <p:cTn id="12" dur="500"/>
                                        <p:tgtEl>
                                          <p:spTgt spid="1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9">
                                            <p:txEl>
                                              <p:pRg st="1" end="1"/>
                                            </p:txEl>
                                          </p:spTgt>
                                        </p:tgtEl>
                                        <p:attrNameLst>
                                          <p:attrName>style.visibility</p:attrName>
                                        </p:attrNameLst>
                                      </p:cBhvr>
                                      <p:to>
                                        <p:strVal val="visible"/>
                                      </p:to>
                                    </p:set>
                                    <p:animEffect transition="in" filter="fade">
                                      <p:cBhvr>
                                        <p:cTn id="17" dur="500"/>
                                        <p:tgtEl>
                                          <p:spTgt spid="1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9">
                                            <p:txEl>
                                              <p:pRg st="2" end="2"/>
                                            </p:txEl>
                                          </p:spTgt>
                                        </p:tgtEl>
                                        <p:attrNameLst>
                                          <p:attrName>style.visibility</p:attrName>
                                        </p:attrNameLst>
                                      </p:cBhvr>
                                      <p:to>
                                        <p:strVal val="visible"/>
                                      </p:to>
                                    </p:set>
                                    <p:animEffect transition="in" filter="fade">
                                      <p:cBhvr>
                                        <p:cTn id="22" dur="500"/>
                                        <p:tgtEl>
                                          <p:spTgt spid="19">
                                            <p:txEl>
                                              <p:pRg st="2" end="2"/>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19">
                                            <p:txEl>
                                              <p:pRg st="3" end="3"/>
                                            </p:txEl>
                                          </p:spTgt>
                                        </p:tgtEl>
                                        <p:attrNameLst>
                                          <p:attrName>style.visibility</p:attrName>
                                        </p:attrNameLst>
                                      </p:cBhvr>
                                      <p:to>
                                        <p:strVal val="visible"/>
                                      </p:to>
                                    </p:set>
                                    <p:animEffect transition="in" filter="fade">
                                      <p:cBhvr>
                                        <p:cTn id="25" dur="500"/>
                                        <p:tgtEl>
                                          <p:spTgt spid="19">
                                            <p:txEl>
                                              <p:pRg st="3" end="3"/>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19">
                                            <p:txEl>
                                              <p:pRg st="4" end="4"/>
                                            </p:txEl>
                                          </p:spTgt>
                                        </p:tgtEl>
                                        <p:attrNameLst>
                                          <p:attrName>style.visibility</p:attrName>
                                        </p:attrNameLst>
                                      </p:cBhvr>
                                      <p:to>
                                        <p:strVal val="visible"/>
                                      </p:to>
                                    </p:set>
                                    <p:animEffect transition="in" filter="fade">
                                      <p:cBhvr>
                                        <p:cTn id="28" dur="500"/>
                                        <p:tgtEl>
                                          <p:spTgt spid="1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4000" y="619200"/>
            <a:ext cx="7199240" cy="765652"/>
          </a:xfrm>
        </p:spPr>
        <p:txBody>
          <a:bodyPr>
            <a:noAutofit/>
          </a:bodyPr>
          <a:lstStyle/>
          <a:p>
            <a:pPr algn="ctr"/>
            <a:r>
              <a:rPr lang="en-US" b="1" dirty="0">
                <a:latin typeface="Calibri Light (επικεφαλίδα)"/>
              </a:rPr>
              <a:t>5</a:t>
            </a:r>
            <a:r>
              <a:rPr lang="el-GR" b="1" dirty="0">
                <a:latin typeface="Calibri Light (επικεφαλίδα)"/>
              </a:rPr>
              <a:t>. Θεωρητικό Πλαίσιο 2/2</a:t>
            </a:r>
          </a:p>
        </p:txBody>
      </p:sp>
      <p:grpSp>
        <p:nvGrpSpPr>
          <p:cNvPr id="16" name="Ομάδα 15">
            <a:extLst>
              <a:ext uri="{FF2B5EF4-FFF2-40B4-BE49-F238E27FC236}">
                <a16:creationId xmlns:a16="http://schemas.microsoft.com/office/drawing/2014/main" id="{75EFF62D-76D3-48D7-BEFE-2CBAB67F1893}"/>
              </a:ext>
            </a:extLst>
          </p:cNvPr>
          <p:cNvGrpSpPr/>
          <p:nvPr/>
        </p:nvGrpSpPr>
        <p:grpSpPr>
          <a:xfrm>
            <a:off x="1040872" y="3136114"/>
            <a:ext cx="7704856" cy="468175"/>
            <a:chOff x="0" y="648072"/>
            <a:chExt cx="7139844" cy="468175"/>
          </a:xfrm>
          <a:solidFill>
            <a:schemeClr val="accent6">
              <a:lumMod val="20000"/>
              <a:lumOff val="80000"/>
            </a:schemeClr>
          </a:solidFill>
        </p:grpSpPr>
        <p:sp>
          <p:nvSpPr>
            <p:cNvPr id="17" name="Ορθογώνιο: Στρογγύλεμα γωνιών 16">
              <a:extLst>
                <a:ext uri="{FF2B5EF4-FFF2-40B4-BE49-F238E27FC236}">
                  <a16:creationId xmlns:a16="http://schemas.microsoft.com/office/drawing/2014/main" id="{F8ADF6F2-654B-4D6E-BA55-47894FA9BAEE}"/>
                </a:ext>
              </a:extLst>
            </p:cNvPr>
            <p:cNvSpPr/>
            <p:nvPr/>
          </p:nvSpPr>
          <p:spPr>
            <a:xfrm>
              <a:off x="0" y="648072"/>
              <a:ext cx="7139844" cy="468175"/>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Ορθογώνιο: Στρογγύλεμα γωνιών 4">
              <a:extLst>
                <a:ext uri="{FF2B5EF4-FFF2-40B4-BE49-F238E27FC236}">
                  <a16:creationId xmlns:a16="http://schemas.microsoft.com/office/drawing/2014/main" id="{0F02CE78-A73F-46C0-B158-1378F31C6313}"/>
                </a:ext>
              </a:extLst>
            </p:cNvPr>
            <p:cNvSpPr txBox="1"/>
            <p:nvPr/>
          </p:nvSpPr>
          <p:spPr>
            <a:xfrm>
              <a:off x="93302" y="678291"/>
              <a:ext cx="7046542" cy="42246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l-GR" dirty="0">
                  <a:solidFill>
                    <a:schemeClr val="tx1"/>
                  </a:solidFill>
                  <a:latin typeface="Times New Roman" panose="02020603050405020304" pitchFamily="18" charset="0"/>
                  <a:cs typeface="Times New Roman" panose="02020603050405020304" pitchFamily="18" charset="0"/>
                </a:rPr>
                <a:t>Το Επαγγελματικό Λύκειο (ΕΠΑ.Λ.)</a:t>
              </a:r>
              <a:endParaRPr lang="el-GR" kern="1200" dirty="0">
                <a:solidFill>
                  <a:schemeClr val="tx1"/>
                </a:solidFill>
                <a:latin typeface="Times New Roman" panose="02020603050405020304" pitchFamily="18" charset="0"/>
                <a:cs typeface="Times New Roman" panose="02020603050405020304" pitchFamily="18" charset="0"/>
              </a:endParaRPr>
            </a:p>
          </p:txBody>
        </p:sp>
      </p:grpSp>
      <p:sp>
        <p:nvSpPr>
          <p:cNvPr id="19" name="TextBox 18">
            <a:extLst>
              <a:ext uri="{FF2B5EF4-FFF2-40B4-BE49-F238E27FC236}">
                <a16:creationId xmlns:a16="http://schemas.microsoft.com/office/drawing/2014/main" id="{56827F48-9DC3-4402-AA4B-13D0D2D340A4}"/>
              </a:ext>
            </a:extLst>
          </p:cNvPr>
          <p:cNvSpPr txBox="1"/>
          <p:nvPr/>
        </p:nvSpPr>
        <p:spPr>
          <a:xfrm>
            <a:off x="1028016" y="3645024"/>
            <a:ext cx="7704855" cy="1554272"/>
          </a:xfrm>
          <a:prstGeom prst="rect">
            <a:avLst/>
          </a:prstGeom>
          <a:noFill/>
        </p:spPr>
        <p:txBody>
          <a:bodyPr wrap="square">
            <a:spAutoFit/>
          </a:bodyPr>
          <a:lstStyle/>
          <a:p>
            <a:pPr lvl="0">
              <a:spcAft>
                <a:spcPts val="600"/>
              </a:spcAft>
              <a:buFont typeface="Arial" panose="020B0604020202020204" pitchFamily="34" charset="0"/>
              <a:buChar char="•"/>
            </a:pPr>
            <a:r>
              <a:rPr lang="el-GR" sz="1400" dirty="0">
                <a:effectLst/>
                <a:ea typeface="Times New Roman" panose="02020603050405020304" pitchFamily="18" charset="0"/>
                <a:cs typeface="Times New Roman" panose="02020603050405020304" pitchFamily="18" charset="0"/>
              </a:rPr>
              <a:t> </a:t>
            </a:r>
            <a:r>
              <a:rPr lang="el-GR" sz="1500" dirty="0">
                <a:effectLst/>
                <a:latin typeface="Times New Roman" panose="02020603050405020304" pitchFamily="18" charset="0"/>
                <a:ea typeface="Times New Roman" panose="02020603050405020304" pitchFamily="18" charset="0"/>
                <a:cs typeface="Times New Roman" panose="02020603050405020304" pitchFamily="18" charset="0"/>
              </a:rPr>
              <a:t>Στόχο έχει να μεταφέρει στον εκπαιδευόμενο τη γνώση και τις δεξιότητες εκείνες που χρειάζονται κατά τη μελλοντική άσκηση ενός επαγγέλματος ή μιας τέχνης</a:t>
            </a:r>
            <a:r>
              <a:rPr lang="en-US" sz="15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l-GR" sz="1500" dirty="0">
                <a:effectLst/>
                <a:latin typeface="Times New Roman" panose="02020603050405020304" pitchFamily="18" charset="0"/>
                <a:ea typeface="Times New Roman" panose="02020603050405020304" pitchFamily="18" charset="0"/>
                <a:cs typeface="Times New Roman" panose="02020603050405020304" pitchFamily="18" charset="0"/>
              </a:rPr>
              <a:t>Κωτσίκης, 2002).</a:t>
            </a:r>
          </a:p>
          <a:p>
            <a:pPr lvl="0">
              <a:buFont typeface="Arial" panose="020B0604020202020204" pitchFamily="34" charset="0"/>
              <a:buChar char="•"/>
            </a:pPr>
            <a:r>
              <a:rPr lang="el-GR" sz="1500" dirty="0">
                <a:effectLst/>
                <a:latin typeface="Times New Roman" panose="02020603050405020304" pitchFamily="18" charset="0"/>
                <a:ea typeface="Times New Roman" panose="02020603050405020304" pitchFamily="18" charset="0"/>
                <a:cs typeface="Times New Roman" panose="02020603050405020304" pitchFamily="18" charset="0"/>
              </a:rPr>
              <a:t> Το οικογενειακό υπόβαθρο των μαθητών στα ΕΠΑ.Λ.  τόσο από μορφωτική όσο και οικονομική άποψη είναι χαμηλό. Κατ’ επέκταση αυτοί οι μαθητές παρουσιάζουν σοβαρό γνωστικό έλλειμμα, ψηφιακό αναλφαβητισμό και απουσία κριτικής ικανότητας, γεγονός που αποτρέπει τον εκπαιδευτικό από το να πειραματιστεί μαζί τους στις νέες τεχνολογίες (Παϊδούση, 2016).</a:t>
            </a:r>
            <a:endParaRPr lang="el-GR" sz="1500" dirty="0">
              <a:latin typeface="Times New Roman" panose="02020603050405020304" pitchFamily="18" charset="0"/>
              <a:cs typeface="Times New Roman" panose="02020603050405020304" pitchFamily="18" charset="0"/>
            </a:endParaRPr>
          </a:p>
        </p:txBody>
      </p:sp>
      <p:grpSp>
        <p:nvGrpSpPr>
          <p:cNvPr id="21" name="Ομάδα 20">
            <a:extLst>
              <a:ext uri="{FF2B5EF4-FFF2-40B4-BE49-F238E27FC236}">
                <a16:creationId xmlns:a16="http://schemas.microsoft.com/office/drawing/2014/main" id="{F6E0BB13-74AE-4C2D-BE47-5F50BC2E2F22}"/>
              </a:ext>
            </a:extLst>
          </p:cNvPr>
          <p:cNvGrpSpPr/>
          <p:nvPr/>
        </p:nvGrpSpPr>
        <p:grpSpPr>
          <a:xfrm>
            <a:off x="1040872" y="1330255"/>
            <a:ext cx="7704856" cy="472213"/>
            <a:chOff x="34087" y="604194"/>
            <a:chExt cx="7139844" cy="496564"/>
          </a:xfrm>
          <a:solidFill>
            <a:schemeClr val="accent6">
              <a:lumMod val="20000"/>
              <a:lumOff val="80000"/>
            </a:schemeClr>
          </a:solidFill>
        </p:grpSpPr>
        <p:sp>
          <p:nvSpPr>
            <p:cNvPr id="22" name="Ορθογώνιο: Στρογγύλεμα γωνιών 21">
              <a:extLst>
                <a:ext uri="{FF2B5EF4-FFF2-40B4-BE49-F238E27FC236}">
                  <a16:creationId xmlns:a16="http://schemas.microsoft.com/office/drawing/2014/main" id="{AE5E33B5-6CA0-4F04-9E20-D642A1E15C68}"/>
                </a:ext>
              </a:extLst>
            </p:cNvPr>
            <p:cNvSpPr/>
            <p:nvPr/>
          </p:nvSpPr>
          <p:spPr>
            <a:xfrm>
              <a:off x="34087" y="604194"/>
              <a:ext cx="7139844" cy="468175"/>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3" name="Ορθογώνιο: Στρογγύλεμα γωνιών 4">
              <a:extLst>
                <a:ext uri="{FF2B5EF4-FFF2-40B4-BE49-F238E27FC236}">
                  <a16:creationId xmlns:a16="http://schemas.microsoft.com/office/drawing/2014/main" id="{4A90897D-C480-48DD-AAAA-5AEF81C8FA9F}"/>
                </a:ext>
              </a:extLst>
            </p:cNvPr>
            <p:cNvSpPr txBox="1"/>
            <p:nvPr/>
          </p:nvSpPr>
          <p:spPr>
            <a:xfrm>
              <a:off x="34088" y="674065"/>
              <a:ext cx="7105757" cy="42669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l-GR" kern="1200" dirty="0">
                  <a:solidFill>
                    <a:schemeClr val="tx1"/>
                  </a:solidFill>
                  <a:latin typeface="Times New Roman" panose="02020603050405020304" pitchFamily="18" charset="0"/>
                  <a:cs typeface="Times New Roman" panose="02020603050405020304" pitchFamily="18" charset="0"/>
                </a:rPr>
                <a:t>Εκπαιδευτικό Υλικό</a:t>
              </a:r>
            </a:p>
          </p:txBody>
        </p:sp>
      </p:grpSp>
      <p:sp>
        <p:nvSpPr>
          <p:cNvPr id="24" name="TextBox 23">
            <a:extLst>
              <a:ext uri="{FF2B5EF4-FFF2-40B4-BE49-F238E27FC236}">
                <a16:creationId xmlns:a16="http://schemas.microsoft.com/office/drawing/2014/main" id="{8AA0A2DB-07B4-4A91-96B8-6AFAF4B6D754}"/>
              </a:ext>
            </a:extLst>
          </p:cNvPr>
          <p:cNvSpPr txBox="1"/>
          <p:nvPr/>
        </p:nvSpPr>
        <p:spPr>
          <a:xfrm>
            <a:off x="998624" y="1827201"/>
            <a:ext cx="7568969" cy="1015663"/>
          </a:xfrm>
          <a:prstGeom prst="rect">
            <a:avLst/>
          </a:prstGeom>
          <a:noFill/>
        </p:spPr>
        <p:txBody>
          <a:bodyPr wrap="square">
            <a:spAutoFit/>
          </a:bodyPr>
          <a:lstStyle/>
          <a:p>
            <a:pPr lvl="0">
              <a:buFont typeface="Arial" panose="020B0604020202020204" pitchFamily="34" charset="0"/>
              <a:buChar char="•"/>
            </a:pPr>
            <a:r>
              <a:rPr lang="el-GR" sz="1400" dirty="0">
                <a:effectLst/>
                <a:ea typeface="Times New Roman" panose="02020603050405020304" pitchFamily="18" charset="0"/>
                <a:cs typeface="Times New Roman" panose="02020603050405020304" pitchFamily="18" charset="0"/>
              </a:rPr>
              <a:t> </a:t>
            </a:r>
            <a:r>
              <a:rPr lang="el-GR" sz="1500" dirty="0">
                <a:effectLst/>
                <a:latin typeface="Times New Roman" panose="02020603050405020304" pitchFamily="18" charset="0"/>
                <a:ea typeface="Times New Roman" panose="02020603050405020304" pitchFamily="18" charset="0"/>
                <a:cs typeface="Times New Roman" panose="02020603050405020304" pitchFamily="18" charset="0"/>
              </a:rPr>
              <a:t>Το </a:t>
            </a:r>
            <a:r>
              <a:rPr lang="el-GR" sz="1500" dirty="0">
                <a:effectLst/>
                <a:latin typeface="Times New Roman" panose="02020603050405020304" pitchFamily="18" charset="0"/>
                <a:ea typeface="Calibri" panose="020F0502020204030204" pitchFamily="34" charset="0"/>
                <a:cs typeface="Times New Roman" panose="02020603050405020304" pitchFamily="18" charset="0"/>
              </a:rPr>
              <a:t>εκπαιδευτικό </a:t>
            </a:r>
            <a:r>
              <a:rPr lang="el-GR" sz="1500" dirty="0">
                <a:effectLst/>
                <a:latin typeface="Times New Roman" panose="02020603050405020304" pitchFamily="18" charset="0"/>
                <a:ea typeface="Times New Roman" panose="02020603050405020304" pitchFamily="18" charset="0"/>
                <a:cs typeface="Times New Roman" panose="02020603050405020304" pitchFamily="18" charset="0"/>
              </a:rPr>
              <a:t>υλικό θα πρέπει να κινείται σε μια κατεύθυνση μετάδοσης και αφομοίωσης της γνώσης με όρους ποιότητας. </a:t>
            </a:r>
            <a:r>
              <a:rPr lang="el-GR" sz="1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Τότε αναφερόμαστε σε μία</a:t>
            </a:r>
            <a:r>
              <a:rPr lang="el-GR" sz="15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πολυμορφική διάσταση της παρεχόμενης εκπαίδευσης σε ένα πλαίσιο που χρησιμοποιούνται τα κατάλληλα μέσα και ισχύουν οι αρχές της μάθησης (</a:t>
            </a:r>
            <a:r>
              <a:rPr lang="en-US" sz="15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Lionarakis, 1998).</a:t>
            </a:r>
            <a:endParaRPr lang="el-GR" sz="15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6253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animEffect transition="in" filter="fade">
                                      <p:cBhvr>
                                        <p:cTn id="7" dur="500"/>
                                        <p:tgtEl>
                                          <p:spTgt spid="2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xEl>
                                              <p:pRg st="0" end="0"/>
                                            </p:txEl>
                                          </p:spTgt>
                                        </p:tgtEl>
                                        <p:attrNameLst>
                                          <p:attrName>style.visibility</p:attrName>
                                        </p:attrNameLst>
                                      </p:cBhvr>
                                      <p:to>
                                        <p:strVal val="visible"/>
                                      </p:to>
                                    </p:set>
                                    <p:animEffect transition="in" filter="fade">
                                      <p:cBhvr>
                                        <p:cTn id="12" dur="500"/>
                                        <p:tgtEl>
                                          <p:spTgt spid="1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9">
                                            <p:txEl>
                                              <p:pRg st="1" end="1"/>
                                            </p:txEl>
                                          </p:spTgt>
                                        </p:tgtEl>
                                        <p:attrNameLst>
                                          <p:attrName>style.visibility</p:attrName>
                                        </p:attrNameLst>
                                      </p:cBhvr>
                                      <p:to>
                                        <p:strVal val="visible"/>
                                      </p:to>
                                    </p:set>
                                    <p:animEffect transition="in" filter="fade">
                                      <p:cBhvr>
                                        <p:cTn id="17" dur="500"/>
                                        <p:tgtEl>
                                          <p:spTgt spid="1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Θρόισμα">
  <a:themeElements>
    <a:clrScheme name="Θρόισμα">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Θρόισμα">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Θρόισμα">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4988</TotalTime>
  <Words>1940</Words>
  <Application>Microsoft Office PowerPoint</Application>
  <PresentationFormat>Προβολή στην οθόνη (4:3)</PresentationFormat>
  <Paragraphs>209</Paragraphs>
  <Slides>23</Slides>
  <Notes>2</Notes>
  <HiddenSlides>0</HiddenSlides>
  <MMClips>0</MMClips>
  <ScaleCrop>false</ScaleCrop>
  <HeadingPairs>
    <vt:vector size="6" baseType="variant">
      <vt:variant>
        <vt:lpstr>Γραμματοσειρές που χρησιμοποιούνται</vt:lpstr>
      </vt:variant>
      <vt:variant>
        <vt:i4>8</vt:i4>
      </vt:variant>
      <vt:variant>
        <vt:lpstr>Θέμα</vt:lpstr>
      </vt:variant>
      <vt:variant>
        <vt:i4>1</vt:i4>
      </vt:variant>
      <vt:variant>
        <vt:lpstr>Τίτλοι διαφανειών</vt:lpstr>
      </vt:variant>
      <vt:variant>
        <vt:i4>23</vt:i4>
      </vt:variant>
    </vt:vector>
  </HeadingPairs>
  <TitlesOfParts>
    <vt:vector size="32" baseType="lpstr">
      <vt:lpstr>Arial</vt:lpstr>
      <vt:lpstr>Book Antiqua</vt:lpstr>
      <vt:lpstr>Calibri</vt:lpstr>
      <vt:lpstr>Calibri Light</vt:lpstr>
      <vt:lpstr>Calibri Light (επικεφαλίδα)</vt:lpstr>
      <vt:lpstr>Century Gothic</vt:lpstr>
      <vt:lpstr>Times New Roman</vt:lpstr>
      <vt:lpstr>Wingdings 3</vt:lpstr>
      <vt:lpstr>Θρόισμα</vt:lpstr>
      <vt:lpstr>Σχεδιασμός, υλοποίηση και αποτίμηση μιας ολοκληρωμένης παρέμβασης Συμπληρωματικής Σχολικής εξ Αποστάσεως Εκπαίδευσης με χρήση e - learning εκπαιδευτικού υλικού με θέμα: "Τα Φυτικά Όργανα" για μαθητές Επαγγελματικού Λυκείου </vt:lpstr>
      <vt:lpstr>Ευχαριστίες </vt:lpstr>
      <vt:lpstr>1. Σκοπός </vt:lpstr>
      <vt:lpstr>2. Συνεισφορά της διπλωματικής</vt:lpstr>
      <vt:lpstr>3. Ερευνητικά Ερωτήματα 1/2 </vt:lpstr>
      <vt:lpstr>3. Ερευνητικά Ερωτήματα 2/2 </vt:lpstr>
      <vt:lpstr>4. Δομή της εργασίας </vt:lpstr>
      <vt:lpstr>5. Θεωρητικό Πλαίσιο 1/2</vt:lpstr>
      <vt:lpstr>5. Θεωρητικό Πλαίσιο 2/2</vt:lpstr>
      <vt:lpstr>6. To εκπαιδευτικό υλικό 1/3 </vt:lpstr>
      <vt:lpstr>6. To εκπαιδευτικό υλικό 2/3 </vt:lpstr>
      <vt:lpstr>6. To εκπαιδευτικό υλικό 3/3 </vt:lpstr>
      <vt:lpstr>7. Μεθοδολογία έρευνας 1/2</vt:lpstr>
      <vt:lpstr>7. Μεθοδολογία έρευνας 2/2</vt:lpstr>
      <vt:lpstr>7. Αποτελέσματα έρευνας 1/3</vt:lpstr>
      <vt:lpstr>7. Αποτελέσματα έρευνας 2/3</vt:lpstr>
      <vt:lpstr>7. Αποτελέσματα έρευνας 3/3</vt:lpstr>
      <vt:lpstr>8. Συμπεράσματα 1/3</vt:lpstr>
      <vt:lpstr>8. Συμπεράσματα 2/3</vt:lpstr>
      <vt:lpstr>8. Συμπεράσματα 3/3</vt:lpstr>
      <vt:lpstr>9. Περιορισμοί έρευνας </vt:lpstr>
      <vt:lpstr>10. Προτάσεις για μελλοντική έρευνα </vt:lpstr>
      <vt:lpstr>Παρουσίαση του PowerPoint</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stan agel</cp:lastModifiedBy>
  <cp:revision>1883</cp:revision>
  <dcterms:created xsi:type="dcterms:W3CDTF">2003-10-16T17:37:47Z</dcterms:created>
  <dcterms:modified xsi:type="dcterms:W3CDTF">2024-11-23T18:14:17Z</dcterms:modified>
</cp:coreProperties>
</file>