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2" r:id="rId18"/>
  </p:sldIdLst>
  <p:sldSz cx="18288000" cy="10287000"/>
  <p:notesSz cx="6858000" cy="9144000"/>
  <p:embeddedFontLst>
    <p:embeddedFont>
      <p:font typeface="Bryndan Write" panose="020B0604020202020204" charset="0"/>
      <p:regular r:id="rId19"/>
    </p:embeddedFont>
    <p:embeddedFont>
      <p:font typeface="Canva Sans" panose="020B0604020202020204" charset="0"/>
      <p:regular r:id="rId20"/>
    </p:embeddedFont>
    <p:embeddedFont>
      <p:font typeface="Canva Sans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8A04B1-B359-42B6-B2E2-5011CEF39F23}" v="126" dt="2024-12-15T08:35:11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220" autoAdjust="0"/>
  </p:normalViewPr>
  <p:slideViewPr>
    <p:cSldViewPr>
      <p:cViewPr varScale="1">
        <p:scale>
          <a:sx n="69" d="100"/>
          <a:sy n="69" d="100"/>
        </p:scale>
        <p:origin x="83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 T" userId="11e1452ffe337804" providerId="LiveId" clId="{C08A04B1-B359-42B6-B2E2-5011CEF39F23}"/>
    <pc:docChg chg="custSel addSld delSld modSld">
      <pc:chgData name="G T" userId="11e1452ffe337804" providerId="LiveId" clId="{C08A04B1-B359-42B6-B2E2-5011CEF39F23}" dt="2024-12-15T08:39:33.038" v="165" actId="1076"/>
      <pc:docMkLst>
        <pc:docMk/>
      </pc:docMkLst>
      <pc:sldChg chg="new del">
        <pc:chgData name="G T" userId="11e1452ffe337804" providerId="LiveId" clId="{C08A04B1-B359-42B6-B2E2-5011CEF39F23}" dt="2024-12-15T08:30:24.065" v="2" actId="47"/>
        <pc:sldMkLst>
          <pc:docMk/>
          <pc:sldMk cId="220735212" sldId="273"/>
        </pc:sldMkLst>
      </pc:sldChg>
      <pc:sldChg chg="addSp delSp modSp new del mod">
        <pc:chgData name="G T" userId="11e1452ffe337804" providerId="LiveId" clId="{C08A04B1-B359-42B6-B2E2-5011CEF39F23}" dt="2024-12-15T08:32:39.141" v="12" actId="47"/>
        <pc:sldMkLst>
          <pc:docMk/>
          <pc:sldMk cId="4123111598" sldId="273"/>
        </pc:sldMkLst>
        <pc:picChg chg="add del mod">
          <ac:chgData name="G T" userId="11e1452ffe337804" providerId="LiveId" clId="{C08A04B1-B359-42B6-B2E2-5011CEF39F23}" dt="2024-12-15T08:31:17.302" v="8" actId="478"/>
          <ac:picMkLst>
            <pc:docMk/>
            <pc:sldMk cId="4123111598" sldId="273"/>
            <ac:picMk id="2" creationId="{1E9E4E68-40CC-FA05-773D-7E7CD0161F63}"/>
          </ac:picMkLst>
        </pc:picChg>
      </pc:sldChg>
      <pc:sldChg chg="new del">
        <pc:chgData name="G T" userId="11e1452ffe337804" providerId="LiveId" clId="{C08A04B1-B359-42B6-B2E2-5011CEF39F23}" dt="2024-12-15T08:30:24.996" v="3" actId="47"/>
        <pc:sldMkLst>
          <pc:docMk/>
          <pc:sldMk cId="2142510295" sldId="274"/>
        </pc:sldMkLst>
      </pc:sldChg>
      <pc:sldChg chg="addSp new del">
        <pc:chgData name="G T" userId="11e1452ffe337804" providerId="LiveId" clId="{C08A04B1-B359-42B6-B2E2-5011CEF39F23}" dt="2024-12-15T08:32:40.234" v="13" actId="47"/>
        <pc:sldMkLst>
          <pc:docMk/>
          <pc:sldMk cId="2330090012" sldId="274"/>
        </pc:sldMkLst>
        <pc:picChg chg="add">
          <ac:chgData name="G T" userId="11e1452ffe337804" providerId="LiveId" clId="{C08A04B1-B359-42B6-B2E2-5011CEF39F23}" dt="2024-12-15T08:32:29.446" v="10"/>
          <ac:picMkLst>
            <pc:docMk/>
            <pc:sldMk cId="2330090012" sldId="274"/>
            <ac:picMk id="2" creationId="{7DEEA39C-BB22-4A5E-2563-75ADB1AD89EA}"/>
          </ac:picMkLst>
        </pc:picChg>
      </pc:sldChg>
      <pc:sldChg chg="addSp delSp modSp add mod modAnim">
        <pc:chgData name="G T" userId="11e1452ffe337804" providerId="LiveId" clId="{C08A04B1-B359-42B6-B2E2-5011CEF39F23}" dt="2024-12-15T08:39:33.038" v="165" actId="1076"/>
        <pc:sldMkLst>
          <pc:docMk/>
          <pc:sldMk cId="1482474942" sldId="275"/>
        </pc:sldMkLst>
        <pc:spChg chg="del">
          <ac:chgData name="G T" userId="11e1452ffe337804" providerId="LiveId" clId="{C08A04B1-B359-42B6-B2E2-5011CEF39F23}" dt="2024-12-15T08:32:58.697" v="16" actId="478"/>
          <ac:spMkLst>
            <pc:docMk/>
            <pc:sldMk cId="1482474942" sldId="275"/>
            <ac:spMk id="9" creationId="{5C0DC1CB-74D2-9486-0C9B-5BA4DA24DDB7}"/>
          </ac:spMkLst>
        </pc:spChg>
        <pc:spChg chg="mod">
          <ac:chgData name="G T" userId="11e1452ffe337804" providerId="LiveId" clId="{C08A04B1-B359-42B6-B2E2-5011CEF39F23}" dt="2024-12-15T08:34:22.578" v="132" actId="14100"/>
          <ac:spMkLst>
            <pc:docMk/>
            <pc:sldMk cId="1482474942" sldId="275"/>
            <ac:spMk id="10" creationId="{F9C16206-6B2B-1EF0-40CA-B2FE1626E4D1}"/>
          </ac:spMkLst>
        </pc:spChg>
        <pc:spChg chg="mod">
          <ac:chgData name="G T" userId="11e1452ffe337804" providerId="LiveId" clId="{C08A04B1-B359-42B6-B2E2-5011CEF39F23}" dt="2024-12-15T08:35:17.801" v="148" actId="1076"/>
          <ac:spMkLst>
            <pc:docMk/>
            <pc:sldMk cId="1482474942" sldId="275"/>
            <ac:spMk id="11" creationId="{1EE964AF-2871-4D46-69CB-F4A504B48B5D}"/>
          </ac:spMkLst>
        </pc:spChg>
        <pc:spChg chg="mod">
          <ac:chgData name="G T" userId="11e1452ffe337804" providerId="LiveId" clId="{C08A04B1-B359-42B6-B2E2-5011CEF39F23}" dt="2024-12-15T08:34:52.072" v="143" actId="313"/>
          <ac:spMkLst>
            <pc:docMk/>
            <pc:sldMk cId="1482474942" sldId="275"/>
            <ac:spMk id="12" creationId="{135160B3-9AA8-7023-48C6-E4982DF8CCD9}"/>
          </ac:spMkLst>
        </pc:spChg>
        <pc:spChg chg="mod">
          <ac:chgData name="G T" userId="11e1452ffe337804" providerId="LiveId" clId="{C08A04B1-B359-42B6-B2E2-5011CEF39F23}" dt="2024-12-15T08:35:23.709" v="149" actId="14100"/>
          <ac:spMkLst>
            <pc:docMk/>
            <pc:sldMk cId="1482474942" sldId="275"/>
            <ac:spMk id="13" creationId="{F7176440-0A02-E557-2324-5F4CBA1B537E}"/>
          </ac:spMkLst>
        </pc:spChg>
        <pc:grpChg chg="del">
          <ac:chgData name="G T" userId="11e1452ffe337804" providerId="LiveId" clId="{C08A04B1-B359-42B6-B2E2-5011CEF39F23}" dt="2024-12-15T08:38:39.629" v="156" actId="478"/>
          <ac:grpSpMkLst>
            <pc:docMk/>
            <pc:sldMk cId="1482474942" sldId="275"/>
            <ac:grpSpMk id="3" creationId="{35A47C74-F681-04B2-4119-401641B8A47F}"/>
          </ac:grpSpMkLst>
        </pc:grpChg>
        <pc:picChg chg="del">
          <ac:chgData name="G T" userId="11e1452ffe337804" providerId="LiveId" clId="{C08A04B1-B359-42B6-B2E2-5011CEF39F23}" dt="2024-12-15T08:32:43.158" v="14" actId="478"/>
          <ac:picMkLst>
            <pc:docMk/>
            <pc:sldMk cId="1482474942" sldId="275"/>
            <ac:picMk id="15" creationId="{D6C387B4-1890-0FD6-6A59-CDF5864039C8}"/>
          </ac:picMkLst>
        </pc:picChg>
        <pc:picChg chg="add mod">
          <ac:chgData name="G T" userId="11e1452ffe337804" providerId="LiveId" clId="{C08A04B1-B359-42B6-B2E2-5011CEF39F23}" dt="2024-12-15T08:37:44.624" v="152" actId="1076"/>
          <ac:picMkLst>
            <pc:docMk/>
            <pc:sldMk cId="1482474942" sldId="275"/>
            <ac:picMk id="16" creationId="{63BDE6B8-BD93-3CCC-6305-2B7097216781}"/>
          </ac:picMkLst>
        </pc:picChg>
        <pc:picChg chg="del mod">
          <ac:chgData name="G T" userId="11e1452ffe337804" providerId="LiveId" clId="{C08A04B1-B359-42B6-B2E2-5011CEF39F23}" dt="2024-12-15T08:38:42.600" v="157" actId="478"/>
          <ac:picMkLst>
            <pc:docMk/>
            <pc:sldMk cId="1482474942" sldId="275"/>
            <ac:picMk id="17" creationId="{7325DF12-024F-E150-6716-B6EFD38B3660}"/>
          </ac:picMkLst>
        </pc:picChg>
        <pc:picChg chg="add mod">
          <ac:chgData name="G T" userId="11e1452ffe337804" providerId="LiveId" clId="{C08A04B1-B359-42B6-B2E2-5011CEF39F23}" dt="2024-12-15T08:39:33.038" v="165" actId="1076"/>
          <ac:picMkLst>
            <pc:docMk/>
            <pc:sldMk cId="1482474942" sldId="275"/>
            <ac:picMk id="19" creationId="{7C23C92D-B33C-5DE5-0016-9E2AABAFF57C}"/>
          </ac:picMkLst>
        </pc:picChg>
        <pc:picChg chg="add mod">
          <ac:chgData name="G T" userId="11e1452ffe337804" providerId="LiveId" clId="{C08A04B1-B359-42B6-B2E2-5011CEF39F23}" dt="2024-12-15T08:39:25.187" v="163" actId="1076"/>
          <ac:picMkLst>
            <pc:docMk/>
            <pc:sldMk cId="1482474942" sldId="275"/>
            <ac:picMk id="21" creationId="{C68CFBEE-4C3C-0325-3598-7319FC8B6A1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gif"/><Relationship Id="rId3" Type="http://schemas.openxmlformats.org/officeDocument/2006/relationships/image" Target="../media/image86.png"/><Relationship Id="rId7" Type="http://schemas.openxmlformats.org/officeDocument/2006/relationships/image" Target="../media/image90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8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9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svg"/><Relationship Id="rId5" Type="http://schemas.openxmlformats.org/officeDocument/2006/relationships/image" Target="../media/image100.png"/><Relationship Id="rId4" Type="http://schemas.openxmlformats.org/officeDocument/2006/relationships/image" Target="../media/image9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sv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svg"/><Relationship Id="rId4" Type="http://schemas.openxmlformats.org/officeDocument/2006/relationships/image" Target="../media/image106.svg"/><Relationship Id="rId9" Type="http://schemas.openxmlformats.org/officeDocument/2006/relationships/image" Target="../media/image1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13" Type="http://schemas.openxmlformats.org/officeDocument/2006/relationships/image" Target="../media/image122.png"/><Relationship Id="rId3" Type="http://schemas.openxmlformats.org/officeDocument/2006/relationships/image" Target="../media/image114.png"/><Relationship Id="rId7" Type="http://schemas.openxmlformats.org/officeDocument/2006/relationships/image" Target="../media/image109.png"/><Relationship Id="rId12" Type="http://schemas.openxmlformats.org/officeDocument/2006/relationships/image" Target="../media/image121.sv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11" Type="http://schemas.openxmlformats.org/officeDocument/2006/relationships/image" Target="../media/image120.png"/><Relationship Id="rId5" Type="http://schemas.openxmlformats.org/officeDocument/2006/relationships/image" Target="../media/image116.png"/><Relationship Id="rId10" Type="http://schemas.openxmlformats.org/officeDocument/2006/relationships/image" Target="../media/image119.svg"/><Relationship Id="rId4" Type="http://schemas.openxmlformats.org/officeDocument/2006/relationships/image" Target="../media/image115.sv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svg"/><Relationship Id="rId3" Type="http://schemas.openxmlformats.org/officeDocument/2006/relationships/image" Target="../media/image124.png"/><Relationship Id="rId7" Type="http://schemas.openxmlformats.org/officeDocument/2006/relationships/image" Target="../media/image128.svg"/><Relationship Id="rId12" Type="http://schemas.openxmlformats.org/officeDocument/2006/relationships/image" Target="../media/image13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2.svg"/><Relationship Id="rId5" Type="http://schemas.openxmlformats.org/officeDocument/2006/relationships/image" Target="../media/image126.svg"/><Relationship Id="rId15" Type="http://schemas.openxmlformats.org/officeDocument/2006/relationships/image" Target="../media/image136.gif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svg"/><Relationship Id="rId14" Type="http://schemas.openxmlformats.org/officeDocument/2006/relationships/image" Target="../media/image1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13" Type="http://schemas.openxmlformats.org/officeDocument/2006/relationships/image" Target="../media/image138.png"/><Relationship Id="rId3" Type="http://schemas.openxmlformats.org/officeDocument/2006/relationships/image" Target="../media/image114.png"/><Relationship Id="rId7" Type="http://schemas.openxmlformats.org/officeDocument/2006/relationships/image" Target="../media/image109.png"/><Relationship Id="rId12" Type="http://schemas.openxmlformats.org/officeDocument/2006/relationships/image" Target="../media/image137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11" Type="http://schemas.openxmlformats.org/officeDocument/2006/relationships/hyperlink" Target="https://youtu.be/KUnCp1IRmoo" TargetMode="External"/><Relationship Id="rId5" Type="http://schemas.openxmlformats.org/officeDocument/2006/relationships/image" Target="../media/image116.png"/><Relationship Id="rId10" Type="http://schemas.openxmlformats.org/officeDocument/2006/relationships/image" Target="../media/image121.svg"/><Relationship Id="rId4" Type="http://schemas.openxmlformats.org/officeDocument/2006/relationships/image" Target="../media/image115.svg"/><Relationship Id="rId9" Type="http://schemas.openxmlformats.org/officeDocument/2006/relationships/image" Target="../media/image120.png"/><Relationship Id="rId14" Type="http://schemas.openxmlformats.org/officeDocument/2006/relationships/image" Target="../media/image1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13" Type="http://schemas.openxmlformats.org/officeDocument/2006/relationships/image" Target="../media/image107.png"/><Relationship Id="rId18" Type="http://schemas.openxmlformats.org/officeDocument/2006/relationships/image" Target="../media/image149.svg"/><Relationship Id="rId3" Type="http://schemas.openxmlformats.org/officeDocument/2006/relationships/image" Target="../media/image140.png"/><Relationship Id="rId21" Type="http://schemas.openxmlformats.org/officeDocument/2006/relationships/image" Target="../media/image19.png"/><Relationship Id="rId7" Type="http://schemas.openxmlformats.org/officeDocument/2006/relationships/image" Target="../media/image105.png"/><Relationship Id="rId12" Type="http://schemas.openxmlformats.org/officeDocument/2006/relationships/image" Target="../media/image147.svg"/><Relationship Id="rId17" Type="http://schemas.openxmlformats.org/officeDocument/2006/relationships/image" Target="../media/image148.png"/><Relationship Id="rId2" Type="http://schemas.openxmlformats.org/officeDocument/2006/relationships/image" Target="../media/image104.jpeg"/><Relationship Id="rId16" Type="http://schemas.openxmlformats.org/officeDocument/2006/relationships/image" Target="../media/image110.svg"/><Relationship Id="rId20" Type="http://schemas.openxmlformats.org/officeDocument/2006/relationships/image" Target="../media/image15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svg"/><Relationship Id="rId11" Type="http://schemas.openxmlformats.org/officeDocument/2006/relationships/image" Target="../media/image146.png"/><Relationship Id="rId5" Type="http://schemas.openxmlformats.org/officeDocument/2006/relationships/image" Target="../media/image142.png"/><Relationship Id="rId15" Type="http://schemas.openxmlformats.org/officeDocument/2006/relationships/image" Target="../media/image109.png"/><Relationship Id="rId10" Type="http://schemas.openxmlformats.org/officeDocument/2006/relationships/image" Target="../media/image145.svg"/><Relationship Id="rId19" Type="http://schemas.openxmlformats.org/officeDocument/2006/relationships/image" Target="../media/image150.png"/><Relationship Id="rId4" Type="http://schemas.openxmlformats.org/officeDocument/2006/relationships/image" Target="../media/image141.svg"/><Relationship Id="rId9" Type="http://schemas.openxmlformats.org/officeDocument/2006/relationships/image" Target="../media/image144.png"/><Relationship Id="rId14" Type="http://schemas.openxmlformats.org/officeDocument/2006/relationships/image" Target="../media/image108.svg"/><Relationship Id="rId22" Type="http://schemas.openxmlformats.org/officeDocument/2006/relationships/image" Target="../media/image1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27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2" Type="http://schemas.openxmlformats.org/officeDocument/2006/relationships/image" Target="../media/image9.jpe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3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4.png"/><Relationship Id="rId3" Type="http://schemas.openxmlformats.org/officeDocument/2006/relationships/image" Target="../media/image55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svg"/><Relationship Id="rId4" Type="http://schemas.openxmlformats.org/officeDocument/2006/relationships/image" Target="../media/image56.sv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390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75" t="-17316" b="-674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57206">
            <a:off x="15498286" y="7760686"/>
            <a:ext cx="2345504" cy="2343048"/>
          </a:xfrm>
          <a:custGeom>
            <a:avLst/>
            <a:gdLst/>
            <a:ahLst/>
            <a:cxnLst/>
            <a:rect l="l" t="t" r="r" b="b"/>
            <a:pathLst>
              <a:path w="3580159" h="3779438">
                <a:moveTo>
                  <a:pt x="0" y="0"/>
                </a:moveTo>
                <a:lnTo>
                  <a:pt x="3580158" y="0"/>
                </a:lnTo>
                <a:lnTo>
                  <a:pt x="3580158" y="3779439"/>
                </a:lnTo>
                <a:lnTo>
                  <a:pt x="0" y="37794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733672">
            <a:off x="1544809" y="-452470"/>
            <a:ext cx="3267944" cy="3659491"/>
          </a:xfrm>
          <a:custGeom>
            <a:avLst/>
            <a:gdLst/>
            <a:ahLst/>
            <a:cxnLst/>
            <a:rect l="l" t="t" r="r" b="b"/>
            <a:pathLst>
              <a:path w="3800341" h="4239731">
                <a:moveTo>
                  <a:pt x="0" y="0"/>
                </a:moveTo>
                <a:lnTo>
                  <a:pt x="3800341" y="0"/>
                </a:lnTo>
                <a:lnTo>
                  <a:pt x="3800341" y="4239731"/>
                </a:lnTo>
                <a:lnTo>
                  <a:pt x="0" y="4239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2660877" y="2355038"/>
            <a:ext cx="12966245" cy="3909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Σχεδι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ασμός, Υλοποίηση και Αποτίμηση Διαδραστικού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παιδευτικού Υλικού κατάλληλα προσαρμοσμένου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γι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μαθητές Ε.Ε.Ε.ΕΚ. (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Ειδική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Αγωγή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),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με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στόχο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δι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αθεματική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ροσέγγιση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της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ενότητ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ας ΕΛΙΑ-ΛΑΔΙ, </a:t>
            </a:r>
          </a:p>
          <a:p>
            <a:pPr algn="ctr">
              <a:lnSpc>
                <a:spcPts val="4200"/>
              </a:lnSpc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εστιάζοντ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ας στον Μύθο της Αθηνάς και του Ποσειδώνα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στον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ιερό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β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ράχο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της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Ακρό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πολης (Μυθολογία)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endParaRPr lang="en-US" sz="30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717816" y="7051284"/>
            <a:ext cx="11301259" cy="734582"/>
          </a:xfrm>
          <a:custGeom>
            <a:avLst/>
            <a:gdLst/>
            <a:ahLst/>
            <a:cxnLst/>
            <a:rect l="l" t="t" r="r" b="b"/>
            <a:pathLst>
              <a:path w="11301259" h="734582">
                <a:moveTo>
                  <a:pt x="0" y="0"/>
                </a:moveTo>
                <a:lnTo>
                  <a:pt x="11301259" y="0"/>
                </a:lnTo>
                <a:lnTo>
                  <a:pt x="11301259" y="734582"/>
                </a:lnTo>
                <a:lnTo>
                  <a:pt x="0" y="7345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7170500" y="5799278"/>
            <a:ext cx="339417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Γεωργία Τσιαμάλου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82840" y="6396706"/>
            <a:ext cx="356949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Επιτροπή Κρίσης Δ.Ε.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174893" y="9822180"/>
            <a:ext cx="238710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7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Ρέθυμνο 2024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190B21-3D49-9DF0-53B6-4AA7DDB3953B}"/>
              </a:ext>
            </a:extLst>
          </p:cNvPr>
          <p:cNvSpPr txBox="1"/>
          <p:nvPr/>
        </p:nvSpPr>
        <p:spPr>
          <a:xfrm>
            <a:off x="3962400" y="7353300"/>
            <a:ext cx="320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Αναστασιάδης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A2F31E-81AF-4C86-7D5F-E4B4DB732B61}"/>
              </a:ext>
            </a:extLst>
          </p:cNvPr>
          <p:cNvSpPr txBox="1"/>
          <p:nvPr/>
        </p:nvSpPr>
        <p:spPr>
          <a:xfrm>
            <a:off x="7633160" y="7338750"/>
            <a:ext cx="3720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err="1"/>
              <a:t>Κωτσίδης</a:t>
            </a:r>
            <a:r>
              <a:rPr lang="el-GR" sz="2400" b="1" dirty="0"/>
              <a:t>          Χρηστίδης</a:t>
            </a:r>
            <a:endParaRPr lang="el-GR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2B7CBC-28AF-050D-C298-05C9B8B1376C}"/>
              </a:ext>
            </a:extLst>
          </p:cNvPr>
          <p:cNvSpPr txBox="1"/>
          <p:nvPr/>
        </p:nvSpPr>
        <p:spPr>
          <a:xfrm>
            <a:off x="11548506" y="7283832"/>
            <a:ext cx="320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Χαλκιαδάκης</a:t>
            </a:r>
            <a:endParaRPr lang="el-GR" sz="2400" dirty="0"/>
          </a:p>
        </p:txBody>
      </p:sp>
      <p:pic>
        <p:nvPicPr>
          <p:cNvPr id="22" name="Εικόνα 21" descr="Εικόνα που περιέχει ζωγραφιά, εικονογράφηση, τέχνη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0167AE16-EFB3-F344-1431-3FE031DF4B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397" y="3606464"/>
            <a:ext cx="2264771" cy="3204865"/>
          </a:xfrm>
          <a:prstGeom prst="rect">
            <a:avLst/>
          </a:prstGeom>
        </p:spPr>
      </p:pic>
      <p:pic>
        <p:nvPicPr>
          <p:cNvPr id="24" name="Εικόνα 23" descr="Εικόνα που περιέχει ζωγραφιά, εικονογράφηση, σκίτσο/σχέδιο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9B7A4A74-2D9F-3652-9C53-CC2B9149A9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35" y="3761799"/>
            <a:ext cx="2847789" cy="48006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121660" y="926100"/>
            <a:ext cx="4216626" cy="4434311"/>
          </a:xfrm>
          <a:custGeom>
            <a:avLst/>
            <a:gdLst/>
            <a:ahLst/>
            <a:cxnLst/>
            <a:rect l="l" t="t" r="r" b="b"/>
            <a:pathLst>
              <a:path w="4216626" h="4434311">
                <a:moveTo>
                  <a:pt x="0" y="0"/>
                </a:moveTo>
                <a:lnTo>
                  <a:pt x="4216626" y="0"/>
                </a:lnTo>
                <a:lnTo>
                  <a:pt x="4216626" y="4434311"/>
                </a:lnTo>
                <a:lnTo>
                  <a:pt x="0" y="44343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2871336" y="860303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-367164" y="860303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-367164" y="923214"/>
            <a:ext cx="83603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Μεθοδολογί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3611" y="3381265"/>
            <a:ext cx="3134618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Είδος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έρευν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ας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Ποιοτική</a:t>
            </a:r>
            <a:endParaRPr lang="en-US" sz="35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0" y="5076825"/>
            <a:ext cx="4629062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Χρονική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Περίδος</a:t>
            </a:r>
            <a:endParaRPr lang="en-US" sz="35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Απ</a:t>
            </a: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ρίλιος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- </a:t>
            </a: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Ιούνιος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2024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3611" y="7423150"/>
            <a:ext cx="4255451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Δειγμ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ατοληψία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Ειδικών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Εκ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παιδευτικών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15981" y="3381265"/>
            <a:ext cx="6130132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Μέσ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συλλογής δεδομένων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Ερωτημ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ατολόγια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64114" y="5076825"/>
            <a:ext cx="6390382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εξεργ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ασία δεδομένων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Μονάδ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ανάλυσης το θέμα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15981" y="7423150"/>
            <a:ext cx="6860084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Αξιο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πιστία-Εγκυρότητα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Τιμιότητ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ειδικών και εκπαιδευτικών</a:t>
            </a:r>
          </a:p>
        </p:txBody>
      </p:sp>
      <p:pic>
        <p:nvPicPr>
          <p:cNvPr id="14" name="Εικόνα 13" descr="Εικόνα που περιέχει σκίτσο/σχέδιο, ζωγραφιά, βάζο, παιδική τέχνη&#10;&#10;Περιγραφή που δημιουργήθηκε αυτόματα">
            <a:extLst>
              <a:ext uri="{FF2B5EF4-FFF2-40B4-BE49-F238E27FC236}">
                <a16:creationId xmlns:a16="http://schemas.microsoft.com/office/drawing/2014/main" id="{61669C43-9411-5F6F-62B5-031F1D45BA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8680">
            <a:off x="13119394" y="8271647"/>
            <a:ext cx="1544112" cy="1973306"/>
          </a:xfrm>
          <a:prstGeom prst="rect">
            <a:avLst/>
          </a:prstGeom>
        </p:spPr>
      </p:pic>
      <p:pic>
        <p:nvPicPr>
          <p:cNvPr id="18" name="Εικόνα 17" descr="Εικόνα που περιέχει ζωγραφιά, εικονογράφηση, τέχνη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F4D38A80-FA5C-7EAC-0F07-96A64CB2A9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260" y="5251956"/>
            <a:ext cx="363474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8579270" y="3283577"/>
            <a:ext cx="2232599" cy="3265770"/>
          </a:xfrm>
          <a:custGeom>
            <a:avLst/>
            <a:gdLst/>
            <a:ahLst/>
            <a:cxnLst/>
            <a:rect l="l" t="t" r="r" b="b"/>
            <a:pathLst>
              <a:path w="2232599" h="3265770">
                <a:moveTo>
                  <a:pt x="0" y="0"/>
                </a:moveTo>
                <a:lnTo>
                  <a:pt x="2232599" y="0"/>
                </a:lnTo>
                <a:lnTo>
                  <a:pt x="2232599" y="3265769"/>
                </a:lnTo>
                <a:lnTo>
                  <a:pt x="0" y="32657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0" y="394288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4"/>
                </a:lnTo>
                <a:lnTo>
                  <a:pt x="5409711" y="1268824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3198134" y="394288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4"/>
                </a:lnTo>
                <a:lnTo>
                  <a:pt x="5409711" y="1268824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0" y="457200"/>
            <a:ext cx="83603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Απ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οτελέσμ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ατα(1/2)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265018" y="2066380"/>
            <a:ext cx="9409018" cy="5633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ρουσιάζοντ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αι απόψεις από διάφορες πηγές με ερμηνεία και κριτική συζήτηση.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λή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και κατα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νοητή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ρουσί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αση του αντικειμένου.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υλικό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εριλ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αμβάνει κείμενο, εικόνες και βίντεο με θετική αλληλεπίδραση.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ρέχοντ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αι συμβουλές για μελέτη και έμφαση σε σημαντικά στοιχεία.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Δρ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αστηριότητες ενθαρρύνουν ενσωμάτωση και εμπλουτισμό απόψεων.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Ενθ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αρρύνεται η αυτοαξιολόγηση και κριτική σκέψη.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φής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ατύπωση στόχων και μαθησιακών αποτελεσμάτων.</a:t>
            </a:r>
          </a:p>
          <a:p>
            <a:pPr algn="ctr">
              <a:lnSpc>
                <a:spcPts val="5017"/>
              </a:lnSpc>
            </a:pPr>
            <a:endParaRPr lang="en-US" sz="23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811869" y="1408678"/>
            <a:ext cx="7382887" cy="5421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Υπ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άρχει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λληλουχί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κειμένου, εικόνας και βίντεο.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Τήρηση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της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ρχής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της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Συνοχής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χωρίς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μη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σχετικές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ληροφορίες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Χρήση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φιλικής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γλώσσ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ας και δεύτερου προσώπου (Προσωποποίηση).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Φιλικός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χαρα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κτήρ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ας (avatar) στις ενότητες και αυτοαξιολόγηση.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αδραστικές δραστηριότητες, αποφυγή μακροσκελών κειμένων.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Σα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φείς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οδηγίες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γι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την υλοποίηση του εκπαιδευτικού υλικού.</a:t>
            </a: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762010" y="7029900"/>
            <a:ext cx="7382887" cy="382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avatar και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ηχογρ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αφήσεις αναφέρονται ως δυνατά σημεία.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Φιλικό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ερι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βάλλον και ενδιαφέροντα βίντεο και εικόνες.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Δεν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3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ροτείνοντ</a:t>
            </a:r>
            <a:r>
              <a:rPr lang="en-US" sz="23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αι αλλαγές για βελτίωση του υλικού.</a:t>
            </a: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11" name="Εικόνα 10" descr="Εικόνα που περιέχει τρίποδας, σκίτσο/σχέδιο, καρτούν, παπούτσια&#10;&#10;Περιγραφή που δημιουργήθηκε αυτόματα">
            <a:extLst>
              <a:ext uri="{FF2B5EF4-FFF2-40B4-BE49-F238E27FC236}">
                <a16:creationId xmlns:a16="http://schemas.microsoft.com/office/drawing/2014/main" id="{19EB8C35-C655-0CE6-153B-B424A41474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113" y="6207899"/>
            <a:ext cx="3771429" cy="3790476"/>
          </a:xfrm>
          <a:prstGeom prst="rect">
            <a:avLst/>
          </a:prstGeom>
        </p:spPr>
      </p:pic>
      <p:pic>
        <p:nvPicPr>
          <p:cNvPr id="15" name="Εικόνα 14" descr="Εικόνα που περιέχει σκίτσο/σχέδιο, ζωγραφιά, anime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248B2B0D-9E2F-633E-F977-71DD424D2D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624" y="6052790"/>
            <a:ext cx="2185763" cy="4371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668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2140079" y="5295900"/>
            <a:ext cx="1423521" cy="2063794"/>
          </a:xfrm>
          <a:custGeom>
            <a:avLst/>
            <a:gdLst/>
            <a:ahLst/>
            <a:cxnLst/>
            <a:rect l="l" t="t" r="r" b="b"/>
            <a:pathLst>
              <a:path w="2232599" h="3265770">
                <a:moveTo>
                  <a:pt x="0" y="0"/>
                </a:moveTo>
                <a:lnTo>
                  <a:pt x="2232599" y="0"/>
                </a:lnTo>
                <a:lnTo>
                  <a:pt x="2232599" y="3265770"/>
                </a:lnTo>
                <a:lnTo>
                  <a:pt x="0" y="3265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0" y="394288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4"/>
                </a:lnTo>
                <a:lnTo>
                  <a:pt x="5409711" y="1268824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3198134" y="394288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4"/>
                </a:lnTo>
                <a:lnTo>
                  <a:pt x="5409711" y="1268824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0" y="457200"/>
            <a:ext cx="83603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Απ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οτελέσμ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ατα(2/2)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2196062"/>
            <a:ext cx="8027027" cy="294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algn="ctr">
              <a:lnSpc>
                <a:spcPts val="3499"/>
              </a:lnSpc>
            </a:pP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εκ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παιδευτικό υλικό κατάφερε να διατηρήσει το ενδιαφέρον και να δημιουργήσει θετικά συναισθήματα στους μαθητές</a:t>
            </a:r>
          </a:p>
          <a:p>
            <a:pPr algn="l">
              <a:lnSpc>
                <a:spcPts val="3220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017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6680" y="4849787"/>
            <a:ext cx="8027027" cy="294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Η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χρήση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δι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αδραστικών στοιχείων και οπτικοποίησης βελτίωσε τη μαθησιακή διαδικασία και τη κατανόηση των μαθητών</a:t>
            </a:r>
          </a:p>
          <a:p>
            <a:pPr algn="l">
              <a:lnSpc>
                <a:spcPts val="3220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017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6680" y="7356230"/>
            <a:ext cx="8027027" cy="294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algn="ctr">
              <a:lnSpc>
                <a:spcPts val="3499"/>
              </a:lnSpc>
            </a:pPr>
            <a:r>
              <a:rPr lang="en-US" sz="24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Ε.Υ.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ήτ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αν καλά σχεδιασμένο για την ηλικία και τις ικανότητες των μαθητών, διευκολύνοντας τη χρήση και την αλληλεπίδραση.</a:t>
            </a:r>
          </a:p>
          <a:p>
            <a:pPr algn="l">
              <a:lnSpc>
                <a:spcPts val="3220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017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695570" y="2196062"/>
            <a:ext cx="8027027" cy="2947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Η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ενσωμάτωση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ολυμέσων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και η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σύνδεση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του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υλικού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με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πικά χαρακτηριστικά αποδείχθηκαν ως τα πιο αποτελεσματικά στοιχεία του  Ε.Υ.</a:t>
            </a:r>
          </a:p>
          <a:p>
            <a:pPr algn="l">
              <a:lnSpc>
                <a:spcPts val="3220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017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695570" y="7356230"/>
            <a:ext cx="8027027" cy="3385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7"/>
              </a:lnSpc>
            </a:pP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5ο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Ερευνητικό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8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ερώτημ</a:t>
            </a:r>
            <a:r>
              <a:rPr lang="en-US" sz="3584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Η α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ξιολόγηση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του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Ε.Υ.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έδειξε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ότι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υπ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άρχει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εριθώριο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β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ελτίωσης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με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την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ροσθήκη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ερισσότερων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δυν</a:t>
            </a:r>
            <a:r>
              <a:rPr lang="en-US" sz="24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αμικών στοιχείων και την προσαρμογή του στις ανάγκες διαφορετικών μαθητών.</a:t>
            </a:r>
          </a:p>
          <a:p>
            <a:pPr algn="l">
              <a:lnSpc>
                <a:spcPts val="3220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017"/>
              </a:lnSpc>
            </a:pPr>
            <a:endParaRPr lang="en-US" sz="2499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F918104-C5BD-B0C4-D6D2-F37AAF261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21171" y="2941665"/>
            <a:ext cx="3618307" cy="5123911"/>
          </a:xfrm>
          <a:prstGeom prst="rect">
            <a:avLst/>
          </a:prstGeom>
        </p:spPr>
      </p:pic>
      <p:pic>
        <p:nvPicPr>
          <p:cNvPr id="14" name="Εικόνα 13" descr="Εικόνα που περιέχει καρτούν, ρουχισμός, παπούτσια, εικονογράφ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279F26C1-106B-9277-7E7C-BF05C5A14F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791" y="1517073"/>
            <a:ext cx="4210050" cy="842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493279" y="3827181"/>
            <a:ext cx="1689684" cy="1689684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1638" y="0"/>
                  </a:moveTo>
                  <a:lnTo>
                    <a:pt x="721162" y="0"/>
                  </a:lnTo>
                  <a:cubicBezTo>
                    <a:pt x="745466" y="0"/>
                    <a:pt x="768775" y="9655"/>
                    <a:pt x="785960" y="26840"/>
                  </a:cubicBezTo>
                  <a:cubicBezTo>
                    <a:pt x="803145" y="44025"/>
                    <a:pt x="812800" y="67334"/>
                    <a:pt x="812800" y="91638"/>
                  </a:cubicBezTo>
                  <a:lnTo>
                    <a:pt x="812800" y="721162"/>
                  </a:lnTo>
                  <a:cubicBezTo>
                    <a:pt x="812800" y="745466"/>
                    <a:pt x="803145" y="768775"/>
                    <a:pt x="785960" y="785960"/>
                  </a:cubicBezTo>
                  <a:cubicBezTo>
                    <a:pt x="768775" y="803145"/>
                    <a:pt x="745466" y="812800"/>
                    <a:pt x="721162" y="812800"/>
                  </a:cubicBezTo>
                  <a:lnTo>
                    <a:pt x="91638" y="812800"/>
                  </a:lnTo>
                  <a:cubicBezTo>
                    <a:pt x="67334" y="812800"/>
                    <a:pt x="44025" y="803145"/>
                    <a:pt x="26840" y="785960"/>
                  </a:cubicBezTo>
                  <a:cubicBezTo>
                    <a:pt x="9655" y="768775"/>
                    <a:pt x="0" y="745466"/>
                    <a:pt x="0" y="721162"/>
                  </a:cubicBezTo>
                  <a:lnTo>
                    <a:pt x="0" y="91638"/>
                  </a:lnTo>
                  <a:cubicBezTo>
                    <a:pt x="0" y="67334"/>
                    <a:pt x="9655" y="44025"/>
                    <a:pt x="26840" y="26840"/>
                  </a:cubicBezTo>
                  <a:cubicBezTo>
                    <a:pt x="44025" y="9655"/>
                    <a:pt x="67334" y="0"/>
                    <a:pt x="91638" y="0"/>
                  </a:cubicBezTo>
                  <a:close/>
                </a:path>
              </a:pathLst>
            </a:custGeom>
            <a:solidFill>
              <a:srgbClr val="FFE19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09550"/>
              <a:ext cx="812800" cy="102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000000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01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93279" y="6890573"/>
            <a:ext cx="1689684" cy="16896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1638" y="0"/>
                  </a:moveTo>
                  <a:lnTo>
                    <a:pt x="721162" y="0"/>
                  </a:lnTo>
                  <a:cubicBezTo>
                    <a:pt x="745466" y="0"/>
                    <a:pt x="768775" y="9655"/>
                    <a:pt x="785960" y="26840"/>
                  </a:cubicBezTo>
                  <a:cubicBezTo>
                    <a:pt x="803145" y="44025"/>
                    <a:pt x="812800" y="67334"/>
                    <a:pt x="812800" y="91638"/>
                  </a:cubicBezTo>
                  <a:lnTo>
                    <a:pt x="812800" y="721162"/>
                  </a:lnTo>
                  <a:cubicBezTo>
                    <a:pt x="812800" y="745466"/>
                    <a:pt x="803145" y="768775"/>
                    <a:pt x="785960" y="785960"/>
                  </a:cubicBezTo>
                  <a:cubicBezTo>
                    <a:pt x="768775" y="803145"/>
                    <a:pt x="745466" y="812800"/>
                    <a:pt x="721162" y="812800"/>
                  </a:cubicBezTo>
                  <a:lnTo>
                    <a:pt x="91638" y="812800"/>
                  </a:lnTo>
                  <a:cubicBezTo>
                    <a:pt x="67334" y="812800"/>
                    <a:pt x="44025" y="803145"/>
                    <a:pt x="26840" y="785960"/>
                  </a:cubicBezTo>
                  <a:cubicBezTo>
                    <a:pt x="9655" y="768775"/>
                    <a:pt x="0" y="745466"/>
                    <a:pt x="0" y="721162"/>
                  </a:cubicBezTo>
                  <a:lnTo>
                    <a:pt x="0" y="91638"/>
                  </a:lnTo>
                  <a:cubicBezTo>
                    <a:pt x="0" y="67334"/>
                    <a:pt x="9655" y="44025"/>
                    <a:pt x="26840" y="26840"/>
                  </a:cubicBezTo>
                  <a:cubicBezTo>
                    <a:pt x="44025" y="9655"/>
                    <a:pt x="67334" y="0"/>
                    <a:pt x="91638" y="0"/>
                  </a:cubicBezTo>
                  <a:close/>
                </a:path>
              </a:pathLst>
            </a:custGeom>
            <a:solidFill>
              <a:srgbClr val="FFE19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09550"/>
              <a:ext cx="812800" cy="102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000000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02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48490" y="3464636"/>
            <a:ext cx="1689684" cy="168968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91638" y="0"/>
                  </a:moveTo>
                  <a:lnTo>
                    <a:pt x="721162" y="0"/>
                  </a:lnTo>
                  <a:cubicBezTo>
                    <a:pt x="745466" y="0"/>
                    <a:pt x="768775" y="9655"/>
                    <a:pt x="785960" y="26840"/>
                  </a:cubicBezTo>
                  <a:cubicBezTo>
                    <a:pt x="803145" y="44025"/>
                    <a:pt x="812800" y="67334"/>
                    <a:pt x="812800" y="91638"/>
                  </a:cubicBezTo>
                  <a:lnTo>
                    <a:pt x="812800" y="721162"/>
                  </a:lnTo>
                  <a:cubicBezTo>
                    <a:pt x="812800" y="745466"/>
                    <a:pt x="803145" y="768775"/>
                    <a:pt x="785960" y="785960"/>
                  </a:cubicBezTo>
                  <a:cubicBezTo>
                    <a:pt x="768775" y="803145"/>
                    <a:pt x="745466" y="812800"/>
                    <a:pt x="721162" y="812800"/>
                  </a:cubicBezTo>
                  <a:lnTo>
                    <a:pt x="91638" y="812800"/>
                  </a:lnTo>
                  <a:cubicBezTo>
                    <a:pt x="67334" y="812800"/>
                    <a:pt x="44025" y="803145"/>
                    <a:pt x="26840" y="785960"/>
                  </a:cubicBezTo>
                  <a:cubicBezTo>
                    <a:pt x="9655" y="768775"/>
                    <a:pt x="0" y="745466"/>
                    <a:pt x="0" y="721162"/>
                  </a:cubicBezTo>
                  <a:lnTo>
                    <a:pt x="0" y="91638"/>
                  </a:lnTo>
                  <a:cubicBezTo>
                    <a:pt x="0" y="67334"/>
                    <a:pt x="9655" y="44025"/>
                    <a:pt x="26840" y="26840"/>
                  </a:cubicBezTo>
                  <a:cubicBezTo>
                    <a:pt x="44025" y="9655"/>
                    <a:pt x="67334" y="0"/>
                    <a:pt x="91638" y="0"/>
                  </a:cubicBezTo>
                  <a:close/>
                </a:path>
              </a:pathLst>
            </a:custGeom>
            <a:solidFill>
              <a:srgbClr val="FFE19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09550"/>
              <a:ext cx="812800" cy="1022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9"/>
                </a:lnSpc>
              </a:pPr>
              <a:r>
                <a:rPr lang="en-US" sz="6999" dirty="0">
                  <a:solidFill>
                    <a:srgbClr val="000000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03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63780" y="6890573"/>
            <a:ext cx="1880184" cy="1918284"/>
            <a:chOff x="0" y="0"/>
            <a:chExt cx="904438" cy="9227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04438" cy="922765"/>
            </a:xfrm>
            <a:custGeom>
              <a:avLst/>
              <a:gdLst/>
              <a:ahLst/>
              <a:cxnLst/>
              <a:rect l="l" t="t" r="r" b="b"/>
              <a:pathLst>
                <a:path w="904438" h="922765">
                  <a:moveTo>
                    <a:pt x="82353" y="0"/>
                  </a:moveTo>
                  <a:lnTo>
                    <a:pt x="822085" y="0"/>
                  </a:lnTo>
                  <a:cubicBezTo>
                    <a:pt x="867567" y="0"/>
                    <a:pt x="904438" y="36871"/>
                    <a:pt x="904438" y="82353"/>
                  </a:cubicBezTo>
                  <a:lnTo>
                    <a:pt x="904438" y="840412"/>
                  </a:lnTo>
                  <a:cubicBezTo>
                    <a:pt x="904438" y="862253"/>
                    <a:pt x="895761" y="883200"/>
                    <a:pt x="880317" y="898644"/>
                  </a:cubicBezTo>
                  <a:cubicBezTo>
                    <a:pt x="864873" y="914089"/>
                    <a:pt x="843926" y="922765"/>
                    <a:pt x="822085" y="922765"/>
                  </a:cubicBezTo>
                  <a:lnTo>
                    <a:pt x="82353" y="922765"/>
                  </a:lnTo>
                  <a:cubicBezTo>
                    <a:pt x="36871" y="922765"/>
                    <a:pt x="0" y="885894"/>
                    <a:pt x="0" y="840412"/>
                  </a:cubicBezTo>
                  <a:lnTo>
                    <a:pt x="0" y="82353"/>
                  </a:lnTo>
                  <a:cubicBezTo>
                    <a:pt x="0" y="60511"/>
                    <a:pt x="8676" y="39565"/>
                    <a:pt x="24121" y="24121"/>
                  </a:cubicBezTo>
                  <a:cubicBezTo>
                    <a:pt x="39565" y="8676"/>
                    <a:pt x="60511" y="0"/>
                    <a:pt x="82353" y="0"/>
                  </a:cubicBezTo>
                  <a:close/>
                </a:path>
              </a:pathLst>
            </a:custGeom>
            <a:solidFill>
              <a:srgbClr val="FFE19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09550"/>
              <a:ext cx="904438" cy="1132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9"/>
                </a:lnSpc>
              </a:pPr>
              <a:r>
                <a:rPr lang="en-US" sz="6999">
                  <a:solidFill>
                    <a:srgbClr val="000000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04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852970" y="8694557"/>
            <a:ext cx="2812659" cy="2984254"/>
          </a:xfrm>
          <a:custGeom>
            <a:avLst/>
            <a:gdLst/>
            <a:ahLst/>
            <a:cxnLst/>
            <a:rect l="l" t="t" r="r" b="b"/>
            <a:pathLst>
              <a:path w="2812659" h="2984254">
                <a:moveTo>
                  <a:pt x="0" y="0"/>
                </a:moveTo>
                <a:lnTo>
                  <a:pt x="2812660" y="0"/>
                </a:lnTo>
                <a:lnTo>
                  <a:pt x="2812660" y="2984254"/>
                </a:lnTo>
                <a:lnTo>
                  <a:pt x="0" y="2984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4905216" y="-1857477"/>
            <a:ext cx="3627145" cy="3714953"/>
          </a:xfrm>
          <a:custGeom>
            <a:avLst/>
            <a:gdLst/>
            <a:ahLst/>
            <a:cxnLst/>
            <a:rect l="l" t="t" r="r" b="b"/>
            <a:pathLst>
              <a:path w="3627145" h="3714953">
                <a:moveTo>
                  <a:pt x="0" y="0"/>
                </a:moveTo>
                <a:lnTo>
                  <a:pt x="3627145" y="0"/>
                </a:lnTo>
                <a:lnTo>
                  <a:pt x="3627145" y="3714954"/>
                </a:lnTo>
                <a:lnTo>
                  <a:pt x="0" y="37149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5784565" y="8826204"/>
            <a:ext cx="3938421" cy="2921593"/>
          </a:xfrm>
          <a:custGeom>
            <a:avLst/>
            <a:gdLst/>
            <a:ahLst/>
            <a:cxnLst/>
            <a:rect l="l" t="t" r="r" b="b"/>
            <a:pathLst>
              <a:path w="3938421" h="2921593">
                <a:moveTo>
                  <a:pt x="0" y="0"/>
                </a:moveTo>
                <a:lnTo>
                  <a:pt x="3938421" y="0"/>
                </a:lnTo>
                <a:lnTo>
                  <a:pt x="3938421" y="2921592"/>
                </a:lnTo>
                <a:lnTo>
                  <a:pt x="0" y="2921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flipH="1">
            <a:off x="493279" y="588654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 flipH="1">
            <a:off x="4297777" y="588654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0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0" y="1268823"/>
                </a:lnTo>
                <a:lnTo>
                  <a:pt x="540971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493279" y="474354"/>
            <a:ext cx="83603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Συμ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περάσματα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82275" y="3643539"/>
            <a:ext cx="5290125" cy="2114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Υπ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οστήριξη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και κα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θοδήγηση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του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εκ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παιδευόμενου στη μελέτη του καθώς υπάρχει ανατροφοδότηση και αυτοαξιολόγηση.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42169" y="6833423"/>
            <a:ext cx="5230231" cy="2121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Δυν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ατά σημεία ο απλός &amp; κατανοητός τρόπος που παρουσιάζεται το εκπαιδευτικό υλικό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564173" y="6711654"/>
            <a:ext cx="6682086" cy="211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Οι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εκ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παιδευτικοί των Ε.Ε.Ε.ΕΚ.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έκριν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αν το Ε.Υ.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ως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α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ξιόλογο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και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ως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έν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υλικό το οποίο μπορεί να βοηθήσει τα παιδιά στο να μάθουν.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544002" y="3930701"/>
            <a:ext cx="563463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Φιλικό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π</a:t>
            </a:r>
            <a:r>
              <a:rPr lang="en-US" sz="35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ερι</a:t>
            </a:r>
            <a:r>
              <a:rPr lang="en-US" sz="35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βάλλον χρήσης</a:t>
            </a: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F5DCE817-D429-FDD9-D78E-551F4FE5FF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397" y="2113348"/>
            <a:ext cx="4097646" cy="8195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1680361" y="1525096"/>
            <a:ext cx="6607639" cy="6722458"/>
            <a:chOff x="0" y="0"/>
            <a:chExt cx="1625808" cy="1654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25808" cy="1654060"/>
            </a:xfrm>
            <a:custGeom>
              <a:avLst/>
              <a:gdLst/>
              <a:ahLst/>
              <a:cxnLst/>
              <a:rect l="l" t="t" r="r" b="b"/>
              <a:pathLst>
                <a:path w="1625808" h="1654060">
                  <a:moveTo>
                    <a:pt x="0" y="0"/>
                  </a:moveTo>
                  <a:lnTo>
                    <a:pt x="1625808" y="0"/>
                  </a:lnTo>
                  <a:lnTo>
                    <a:pt x="1625808" y="1654060"/>
                  </a:lnTo>
                  <a:lnTo>
                    <a:pt x="0" y="1654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4ECE5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25808" cy="1692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015240" y="6066800"/>
            <a:ext cx="2334490" cy="1625654"/>
          </a:xfrm>
          <a:custGeom>
            <a:avLst/>
            <a:gdLst/>
            <a:ahLst/>
            <a:cxnLst/>
            <a:rect l="l" t="t" r="r" b="b"/>
            <a:pathLst>
              <a:path w="2334490" h="1625654">
                <a:moveTo>
                  <a:pt x="0" y="0"/>
                </a:moveTo>
                <a:lnTo>
                  <a:pt x="2334490" y="0"/>
                </a:lnTo>
                <a:lnTo>
                  <a:pt x="2334490" y="1625654"/>
                </a:lnTo>
                <a:lnTo>
                  <a:pt x="0" y="162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-5400000">
            <a:off x="-377630" y="8519698"/>
            <a:ext cx="2812659" cy="2984254"/>
          </a:xfrm>
          <a:custGeom>
            <a:avLst/>
            <a:gdLst/>
            <a:ahLst/>
            <a:cxnLst/>
            <a:rect l="l" t="t" r="r" b="b"/>
            <a:pathLst>
              <a:path w="2812659" h="2984254">
                <a:moveTo>
                  <a:pt x="0" y="0"/>
                </a:moveTo>
                <a:lnTo>
                  <a:pt x="2812660" y="0"/>
                </a:lnTo>
                <a:lnTo>
                  <a:pt x="2812660" y="2984254"/>
                </a:lnTo>
                <a:lnTo>
                  <a:pt x="0" y="2984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3320879" y="8826204"/>
            <a:ext cx="3938421" cy="2921593"/>
          </a:xfrm>
          <a:custGeom>
            <a:avLst/>
            <a:gdLst/>
            <a:ahLst/>
            <a:cxnLst/>
            <a:rect l="l" t="t" r="r" b="b"/>
            <a:pathLst>
              <a:path w="3938421" h="2921593">
                <a:moveTo>
                  <a:pt x="0" y="0"/>
                </a:moveTo>
                <a:lnTo>
                  <a:pt x="3938421" y="0"/>
                </a:lnTo>
                <a:lnTo>
                  <a:pt x="3938421" y="2921592"/>
                </a:lnTo>
                <a:lnTo>
                  <a:pt x="0" y="2921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2192741" y="2395697"/>
            <a:ext cx="5582880" cy="5296757"/>
          </a:xfrm>
          <a:custGeom>
            <a:avLst/>
            <a:gdLst/>
            <a:ahLst/>
            <a:cxnLst/>
            <a:rect l="l" t="t" r="r" b="b"/>
            <a:pathLst>
              <a:path w="5582880" h="5296757">
                <a:moveTo>
                  <a:pt x="0" y="0"/>
                </a:moveTo>
                <a:lnTo>
                  <a:pt x="5582879" y="0"/>
                </a:lnTo>
                <a:lnTo>
                  <a:pt x="5582879" y="5296757"/>
                </a:lnTo>
                <a:lnTo>
                  <a:pt x="0" y="52967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5348955" y="588654"/>
            <a:ext cx="5776245" cy="1354792"/>
          </a:xfrm>
          <a:custGeom>
            <a:avLst/>
            <a:gdLst/>
            <a:ahLst/>
            <a:cxnLst/>
            <a:rect l="l" t="t" r="r" b="b"/>
            <a:pathLst>
              <a:path w="5776245" h="1354792">
                <a:moveTo>
                  <a:pt x="5776245" y="0"/>
                </a:moveTo>
                <a:lnTo>
                  <a:pt x="0" y="0"/>
                </a:lnTo>
                <a:lnTo>
                  <a:pt x="0" y="1354792"/>
                </a:lnTo>
                <a:lnTo>
                  <a:pt x="5776245" y="1354792"/>
                </a:lnTo>
                <a:lnTo>
                  <a:pt x="5776245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493279" y="588654"/>
            <a:ext cx="5945132" cy="1394404"/>
          </a:xfrm>
          <a:custGeom>
            <a:avLst/>
            <a:gdLst/>
            <a:ahLst/>
            <a:cxnLst/>
            <a:rect l="l" t="t" r="r" b="b"/>
            <a:pathLst>
              <a:path w="5945132" h="1394404">
                <a:moveTo>
                  <a:pt x="5945132" y="0"/>
                </a:moveTo>
                <a:lnTo>
                  <a:pt x="0" y="0"/>
                </a:lnTo>
                <a:lnTo>
                  <a:pt x="0" y="1394403"/>
                </a:lnTo>
                <a:lnTo>
                  <a:pt x="5945132" y="1394403"/>
                </a:lnTo>
                <a:lnTo>
                  <a:pt x="594513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493279" y="496396"/>
            <a:ext cx="102653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Περιορισμοί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της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έρευν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637" y="3081719"/>
            <a:ext cx="11222093" cy="4610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Στο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ερωτημ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ατολόγιο των ειδικών δεν αναφέρεται αν έχουν γνώσεις ειδικής αγωγής καθώς δεν γνωρίζουμε εάν οι εκπαιδευτικοί είχαν γνώσεις ειδικής αγωγής.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Η </a:t>
            </a:r>
            <a:r>
              <a:rPr lang="en-US" sz="300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έρευν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 περιορίζεται από το μικρό μέγεθος του δείγματος που δεν προσφέρει δυνατότητα γενίκευσης αποτελεσμάτων, κάτι που συμβαίνει κατά κανόνα με τις ποιοτικές έρευνες στο χώρο της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εκπαίδευσης. </a:t>
            </a:r>
          </a:p>
          <a:p>
            <a:pPr algn="ctr">
              <a:lnSpc>
                <a:spcPts val="7279"/>
              </a:lnSpc>
            </a:pPr>
            <a:endParaRPr lang="en-US" sz="300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15" name="Εικόνα 14" descr="Εικόνα που περιέχει εικονογράφηση, ανθρώπινο πρόσωπο, Κινούμενα σχέδια, Σχεδίαση κινουμένων σχεδίων&#10;&#10;Περιγραφή που δημιουργήθηκε αυτόματα">
            <a:extLst>
              <a:ext uri="{FF2B5EF4-FFF2-40B4-BE49-F238E27FC236}">
                <a16:creationId xmlns:a16="http://schemas.microsoft.com/office/drawing/2014/main" id="{786D15C1-D78D-A2E6-E9F1-96889295D7B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500" y="6491406"/>
            <a:ext cx="3771429" cy="3790476"/>
          </a:xfrm>
          <a:prstGeom prst="rect">
            <a:avLst/>
          </a:prstGeom>
        </p:spPr>
      </p:pic>
      <p:pic>
        <p:nvPicPr>
          <p:cNvPr id="17" name="Εικόνα 16" descr="Εικόνα που περιέχει κανάτα, πίτσερ, νεκρή φύση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ABC71BB0-FAB7-35D4-28E4-D2AB10C690A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456" y="496396"/>
            <a:ext cx="1924379" cy="21969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5400000">
            <a:off x="5888283" y="-170469"/>
            <a:ext cx="6511435" cy="12346104"/>
          </a:xfrm>
          <a:custGeom>
            <a:avLst/>
            <a:gdLst/>
            <a:ahLst/>
            <a:cxnLst/>
            <a:rect l="l" t="t" r="r" b="b"/>
            <a:pathLst>
              <a:path w="6511435" h="12346104">
                <a:moveTo>
                  <a:pt x="0" y="0"/>
                </a:moveTo>
                <a:lnTo>
                  <a:pt x="6511434" y="0"/>
                </a:lnTo>
                <a:lnTo>
                  <a:pt x="6511434" y="12346104"/>
                </a:lnTo>
                <a:lnTo>
                  <a:pt x="0" y="123461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599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1391118">
            <a:off x="10316583" y="-2915471"/>
            <a:ext cx="3665666" cy="3796829"/>
          </a:xfrm>
          <a:custGeom>
            <a:avLst/>
            <a:gdLst/>
            <a:ahLst/>
            <a:cxnLst/>
            <a:rect l="l" t="t" r="r" b="b"/>
            <a:pathLst>
              <a:path w="3665666" h="3796829">
                <a:moveTo>
                  <a:pt x="0" y="0"/>
                </a:moveTo>
                <a:lnTo>
                  <a:pt x="3665665" y="0"/>
                </a:lnTo>
                <a:lnTo>
                  <a:pt x="3665665" y="3796829"/>
                </a:lnTo>
                <a:lnTo>
                  <a:pt x="0" y="37968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-6979330">
            <a:off x="-712187" y="8552632"/>
            <a:ext cx="3453702" cy="1902676"/>
          </a:xfrm>
          <a:custGeom>
            <a:avLst/>
            <a:gdLst/>
            <a:ahLst/>
            <a:cxnLst/>
            <a:rect l="l" t="t" r="r" b="b"/>
            <a:pathLst>
              <a:path w="3453702" h="1902676">
                <a:moveTo>
                  <a:pt x="0" y="0"/>
                </a:moveTo>
                <a:lnTo>
                  <a:pt x="3453703" y="0"/>
                </a:lnTo>
                <a:lnTo>
                  <a:pt x="3453703" y="1902676"/>
                </a:lnTo>
                <a:lnTo>
                  <a:pt x="0" y="19026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832840" y="7139417"/>
            <a:ext cx="1600479" cy="2057400"/>
          </a:xfrm>
          <a:custGeom>
            <a:avLst/>
            <a:gdLst/>
            <a:ahLst/>
            <a:cxnLst/>
            <a:rect l="l" t="t" r="r" b="b"/>
            <a:pathLst>
              <a:path w="1600479" h="2057400">
                <a:moveTo>
                  <a:pt x="0" y="0"/>
                </a:moveTo>
                <a:lnTo>
                  <a:pt x="1600480" y="0"/>
                </a:lnTo>
                <a:lnTo>
                  <a:pt x="160048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6183823" y="641041"/>
            <a:ext cx="2999781" cy="2955685"/>
          </a:xfrm>
          <a:custGeom>
            <a:avLst/>
            <a:gdLst/>
            <a:ahLst/>
            <a:cxnLst/>
            <a:rect l="l" t="t" r="r" b="b"/>
            <a:pathLst>
              <a:path w="2999781" h="2955685">
                <a:moveTo>
                  <a:pt x="0" y="0"/>
                </a:moveTo>
                <a:lnTo>
                  <a:pt x="2999781" y="0"/>
                </a:lnTo>
                <a:lnTo>
                  <a:pt x="2999781" y="2955684"/>
                </a:lnTo>
                <a:lnTo>
                  <a:pt x="0" y="29556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>
            <a:off x="4224712" y="351304"/>
            <a:ext cx="5776245" cy="1354792"/>
          </a:xfrm>
          <a:custGeom>
            <a:avLst/>
            <a:gdLst/>
            <a:ahLst/>
            <a:cxnLst/>
            <a:rect l="l" t="t" r="r" b="b"/>
            <a:pathLst>
              <a:path w="5776245" h="1354792">
                <a:moveTo>
                  <a:pt x="5776245" y="0"/>
                </a:moveTo>
                <a:lnTo>
                  <a:pt x="0" y="0"/>
                </a:lnTo>
                <a:lnTo>
                  <a:pt x="0" y="1354792"/>
                </a:lnTo>
                <a:lnTo>
                  <a:pt x="5776245" y="1354792"/>
                </a:lnTo>
                <a:lnTo>
                  <a:pt x="5776245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82826" y="351304"/>
            <a:ext cx="5776245" cy="1354792"/>
          </a:xfrm>
          <a:custGeom>
            <a:avLst/>
            <a:gdLst/>
            <a:ahLst/>
            <a:cxnLst/>
            <a:rect l="l" t="t" r="r" b="b"/>
            <a:pathLst>
              <a:path w="5776245" h="1354792">
                <a:moveTo>
                  <a:pt x="5776245" y="0"/>
                </a:moveTo>
                <a:lnTo>
                  <a:pt x="0" y="0"/>
                </a:lnTo>
                <a:lnTo>
                  <a:pt x="0" y="1354792"/>
                </a:lnTo>
                <a:lnTo>
                  <a:pt x="5776245" y="1354792"/>
                </a:lnTo>
                <a:lnTo>
                  <a:pt x="5776245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8287043" y="351304"/>
            <a:ext cx="5776245" cy="1354792"/>
          </a:xfrm>
          <a:custGeom>
            <a:avLst/>
            <a:gdLst/>
            <a:ahLst/>
            <a:cxnLst/>
            <a:rect l="l" t="t" r="r" b="b"/>
            <a:pathLst>
              <a:path w="5776245" h="1354792">
                <a:moveTo>
                  <a:pt x="5776245" y="0"/>
                </a:moveTo>
                <a:lnTo>
                  <a:pt x="0" y="0"/>
                </a:lnTo>
                <a:lnTo>
                  <a:pt x="0" y="1354792"/>
                </a:lnTo>
                <a:lnTo>
                  <a:pt x="5776245" y="1354792"/>
                </a:lnTo>
                <a:lnTo>
                  <a:pt x="5776245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14664" y="537527"/>
            <a:ext cx="1206659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Προτάσεις</a:t>
            </a: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1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γι</a:t>
            </a: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μελλοντικές έρευνες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70948" y="2954847"/>
            <a:ext cx="12208097" cy="6210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έκτ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αση έρευνας σε μαθητές Ε.Ε.Ε.ΕΚ από διάφορες περιοχές της Ελλάδας.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Ενσωμάτωση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του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παιδευτικού υλικού για την ελιά και το λάδι σε πρόγραμμα Erasmus.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Αξιολόγηση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παιδευτικού Υλικού σε μεγαλύτερη κλίμακα.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Διεξ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αγωγή έρευνας σε περισσότερους εκπαιδευτικούς και περιοχές.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Σύγκριση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πρα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κτικών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και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γνώσεων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μετ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αξύ χωρών.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Ενίσχυση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συνεργ</a:t>
            </a: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ασίας μεταξύ ευρωπαϊκών εκπαιδευτικών ιδρυμάτων.</a:t>
            </a:r>
          </a:p>
          <a:p>
            <a:pPr algn="ctr">
              <a:lnSpc>
                <a:spcPts val="7279"/>
              </a:lnSpc>
            </a:pPr>
            <a:endParaRPr lang="en-US" sz="30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14" name="Εικόνα 13" descr="Εικόνα που περιέχει χαμόγελο, καρτούν, παιχνίδι, φιγουρίνι&#10;&#10;Περιγραφή που δημιουργήθηκε αυτόματα">
            <a:extLst>
              <a:ext uri="{FF2B5EF4-FFF2-40B4-BE49-F238E27FC236}">
                <a16:creationId xmlns:a16="http://schemas.microsoft.com/office/drawing/2014/main" id="{664A9A4D-F66D-BE65-5559-4106974436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654" y="6343591"/>
            <a:ext cx="3771429" cy="3790476"/>
          </a:xfrm>
          <a:prstGeom prst="rect">
            <a:avLst/>
          </a:prstGeom>
        </p:spPr>
      </p:pic>
      <p:pic>
        <p:nvPicPr>
          <p:cNvPr id="16" name="Εικόνα 15" descr="Εικόνα που περιέχει ζωγραφιά, εικονογράφηση, σκίτσο/σχέδιο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870DC155-BEAF-6E1C-0859-78A82920A7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3" y="1819532"/>
            <a:ext cx="3155633" cy="5022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E6E2C-0D01-D95A-B885-D06E1DA1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8A0F564-6739-FACF-4E91-8857CA820AC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FBB6270-A82D-B4B4-8CBB-8D74B1848D65}"/>
              </a:ext>
            </a:extLst>
          </p:cNvPr>
          <p:cNvSpPr/>
          <p:nvPr/>
        </p:nvSpPr>
        <p:spPr>
          <a:xfrm>
            <a:off x="9015240" y="6066800"/>
            <a:ext cx="2334490" cy="1625654"/>
          </a:xfrm>
          <a:custGeom>
            <a:avLst/>
            <a:gdLst/>
            <a:ahLst/>
            <a:cxnLst/>
            <a:rect l="l" t="t" r="r" b="b"/>
            <a:pathLst>
              <a:path w="2334490" h="1625654">
                <a:moveTo>
                  <a:pt x="0" y="0"/>
                </a:moveTo>
                <a:lnTo>
                  <a:pt x="2334490" y="0"/>
                </a:lnTo>
                <a:lnTo>
                  <a:pt x="2334490" y="1625654"/>
                </a:lnTo>
                <a:lnTo>
                  <a:pt x="0" y="162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10D4570-A57F-2E4E-2786-938A96219B75}"/>
              </a:ext>
            </a:extLst>
          </p:cNvPr>
          <p:cNvSpPr/>
          <p:nvPr/>
        </p:nvSpPr>
        <p:spPr>
          <a:xfrm rot="-5400000">
            <a:off x="-377630" y="8519698"/>
            <a:ext cx="2812659" cy="2984254"/>
          </a:xfrm>
          <a:custGeom>
            <a:avLst/>
            <a:gdLst/>
            <a:ahLst/>
            <a:cxnLst/>
            <a:rect l="l" t="t" r="r" b="b"/>
            <a:pathLst>
              <a:path w="2812659" h="2984254">
                <a:moveTo>
                  <a:pt x="0" y="0"/>
                </a:moveTo>
                <a:lnTo>
                  <a:pt x="2812660" y="0"/>
                </a:lnTo>
                <a:lnTo>
                  <a:pt x="2812660" y="2984254"/>
                </a:lnTo>
                <a:lnTo>
                  <a:pt x="0" y="2984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D9096A3-97D2-49CA-9C2B-701BF3D97517}"/>
              </a:ext>
            </a:extLst>
          </p:cNvPr>
          <p:cNvSpPr/>
          <p:nvPr/>
        </p:nvSpPr>
        <p:spPr>
          <a:xfrm>
            <a:off x="13320879" y="8826204"/>
            <a:ext cx="3938421" cy="2921593"/>
          </a:xfrm>
          <a:custGeom>
            <a:avLst/>
            <a:gdLst/>
            <a:ahLst/>
            <a:cxnLst/>
            <a:rect l="l" t="t" r="r" b="b"/>
            <a:pathLst>
              <a:path w="3938421" h="2921593">
                <a:moveTo>
                  <a:pt x="0" y="0"/>
                </a:moveTo>
                <a:lnTo>
                  <a:pt x="3938421" y="0"/>
                </a:lnTo>
                <a:lnTo>
                  <a:pt x="3938421" y="2921592"/>
                </a:lnTo>
                <a:lnTo>
                  <a:pt x="0" y="2921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9C16206-6B2B-1EF0-40CA-B2FE1626E4D1}"/>
              </a:ext>
            </a:extLst>
          </p:cNvPr>
          <p:cNvSpPr/>
          <p:nvPr/>
        </p:nvSpPr>
        <p:spPr>
          <a:xfrm flipH="1">
            <a:off x="5348954" y="588653"/>
            <a:ext cx="8883650" cy="3786393"/>
          </a:xfrm>
          <a:custGeom>
            <a:avLst/>
            <a:gdLst/>
            <a:ahLst/>
            <a:cxnLst/>
            <a:rect l="l" t="t" r="r" b="b"/>
            <a:pathLst>
              <a:path w="5776245" h="1354792">
                <a:moveTo>
                  <a:pt x="5776245" y="0"/>
                </a:moveTo>
                <a:lnTo>
                  <a:pt x="0" y="0"/>
                </a:lnTo>
                <a:lnTo>
                  <a:pt x="0" y="1354792"/>
                </a:lnTo>
                <a:lnTo>
                  <a:pt x="5776245" y="1354792"/>
                </a:lnTo>
                <a:lnTo>
                  <a:pt x="577624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EE964AF-2871-4D46-69CB-F4A504B48B5D}"/>
              </a:ext>
            </a:extLst>
          </p:cNvPr>
          <p:cNvSpPr/>
          <p:nvPr/>
        </p:nvSpPr>
        <p:spPr>
          <a:xfrm flipH="1">
            <a:off x="-463428" y="492061"/>
            <a:ext cx="8883651" cy="3631546"/>
          </a:xfrm>
          <a:custGeom>
            <a:avLst/>
            <a:gdLst/>
            <a:ahLst/>
            <a:cxnLst/>
            <a:rect l="l" t="t" r="r" b="b"/>
            <a:pathLst>
              <a:path w="5945132" h="1394404">
                <a:moveTo>
                  <a:pt x="5945132" y="0"/>
                </a:moveTo>
                <a:lnTo>
                  <a:pt x="0" y="0"/>
                </a:lnTo>
                <a:lnTo>
                  <a:pt x="0" y="1394403"/>
                </a:lnTo>
                <a:lnTo>
                  <a:pt x="5945132" y="1394403"/>
                </a:lnTo>
                <a:lnTo>
                  <a:pt x="5945132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35160B3-9AA8-7023-48C6-E4982DF8CCD9}"/>
              </a:ext>
            </a:extLst>
          </p:cNvPr>
          <p:cNvSpPr txBox="1"/>
          <p:nvPr/>
        </p:nvSpPr>
        <p:spPr>
          <a:xfrm>
            <a:off x="1817219" y="751371"/>
            <a:ext cx="10222381" cy="2006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l-GR" sz="36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Αξιοποίηση Γνώσεων </a:t>
            </a:r>
            <a:r>
              <a:rPr lang="en-GB" sz="36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l-GR" sz="36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και δημιουργιών των μαθητών για παραγωγή Βίντεο </a:t>
            </a:r>
            <a:r>
              <a:rPr lang="en-GB" sz="36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ERASMUS </a:t>
            </a:r>
            <a:endParaRPr lang="en-US" sz="36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7176440-0A02-E557-2324-5F4CBA1B537E}"/>
              </a:ext>
            </a:extLst>
          </p:cNvPr>
          <p:cNvSpPr txBox="1"/>
          <p:nvPr/>
        </p:nvSpPr>
        <p:spPr>
          <a:xfrm>
            <a:off x="1817219" y="3081719"/>
            <a:ext cx="9532511" cy="1041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latin typeface="Canva Sans"/>
                <a:ea typeface="Canva Sans"/>
                <a:cs typeface="Canva Sans"/>
                <a:sym typeface="Canva Sans"/>
                <a:hlinkClick r:id="rId11"/>
              </a:rPr>
              <a:t>https://youtu.be/KUnCp1IRmoo</a:t>
            </a:r>
            <a:endParaRPr lang="el-GR" sz="3000" dirty="0">
              <a:latin typeface="Canva Sans"/>
              <a:ea typeface="Canva Sans"/>
              <a:cs typeface="Canva Sans"/>
              <a:sym typeface="Canva Sans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US" sz="3000" dirty="0"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63BDE6B8-BD93-3CCC-6305-2B70972167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795" y="5136693"/>
            <a:ext cx="7711745" cy="4363600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7C23C92D-B33C-5DE5-0016-9E2AABAFF5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68992" y="2583864"/>
            <a:ext cx="4714615" cy="2719445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C68CFBEE-4C3C-0325-3598-7319FC8B6A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49000" y="6112150"/>
            <a:ext cx="5776738" cy="336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7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-758414" y="8553782"/>
            <a:ext cx="3574228" cy="2439411"/>
          </a:xfrm>
          <a:custGeom>
            <a:avLst/>
            <a:gdLst/>
            <a:ahLst/>
            <a:cxnLst/>
            <a:rect l="l" t="t" r="r" b="b"/>
            <a:pathLst>
              <a:path w="3574228" h="2439411">
                <a:moveTo>
                  <a:pt x="0" y="0"/>
                </a:moveTo>
                <a:lnTo>
                  <a:pt x="3574228" y="0"/>
                </a:lnTo>
                <a:lnTo>
                  <a:pt x="3574228" y="2439411"/>
                </a:lnTo>
                <a:lnTo>
                  <a:pt x="0" y="24394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820270" y="459188"/>
            <a:ext cx="4199183" cy="1030709"/>
          </a:xfrm>
          <a:custGeom>
            <a:avLst/>
            <a:gdLst/>
            <a:ahLst/>
            <a:cxnLst/>
            <a:rect l="l" t="t" r="r" b="b"/>
            <a:pathLst>
              <a:path w="4199183" h="1030709">
                <a:moveTo>
                  <a:pt x="0" y="0"/>
                </a:moveTo>
                <a:lnTo>
                  <a:pt x="4199183" y="0"/>
                </a:lnTo>
                <a:lnTo>
                  <a:pt x="4199183" y="1030709"/>
                </a:lnTo>
                <a:lnTo>
                  <a:pt x="0" y="10307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852970" y="8281360"/>
            <a:ext cx="2812659" cy="2984254"/>
          </a:xfrm>
          <a:custGeom>
            <a:avLst/>
            <a:gdLst/>
            <a:ahLst/>
            <a:cxnLst/>
            <a:rect l="l" t="t" r="r" b="b"/>
            <a:pathLst>
              <a:path w="2812659" h="2984254">
                <a:moveTo>
                  <a:pt x="0" y="0"/>
                </a:moveTo>
                <a:lnTo>
                  <a:pt x="2812660" y="0"/>
                </a:lnTo>
                <a:lnTo>
                  <a:pt x="2812660" y="2984254"/>
                </a:lnTo>
                <a:lnTo>
                  <a:pt x="0" y="2984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-758414" y="-255839"/>
            <a:ext cx="3183313" cy="2216744"/>
          </a:xfrm>
          <a:custGeom>
            <a:avLst/>
            <a:gdLst/>
            <a:ahLst/>
            <a:cxnLst/>
            <a:rect l="l" t="t" r="r" b="b"/>
            <a:pathLst>
              <a:path w="3183313" h="2216744">
                <a:moveTo>
                  <a:pt x="0" y="0"/>
                </a:moveTo>
                <a:lnTo>
                  <a:pt x="3183313" y="0"/>
                </a:lnTo>
                <a:lnTo>
                  <a:pt x="3183313" y="2216743"/>
                </a:lnTo>
                <a:lnTo>
                  <a:pt x="0" y="22167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950422" y="-1241235"/>
            <a:ext cx="4323175" cy="2703950"/>
          </a:xfrm>
          <a:custGeom>
            <a:avLst/>
            <a:gdLst/>
            <a:ahLst/>
            <a:cxnLst/>
            <a:rect l="l" t="t" r="r" b="b"/>
            <a:pathLst>
              <a:path w="4323175" h="2703950">
                <a:moveTo>
                  <a:pt x="0" y="0"/>
                </a:moveTo>
                <a:lnTo>
                  <a:pt x="4323176" y="0"/>
                </a:lnTo>
                <a:lnTo>
                  <a:pt x="4323176" y="2703950"/>
                </a:lnTo>
                <a:lnTo>
                  <a:pt x="0" y="2703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2546313">
            <a:off x="-2101172" y="5428761"/>
            <a:ext cx="3464537" cy="2166911"/>
          </a:xfrm>
          <a:custGeom>
            <a:avLst/>
            <a:gdLst/>
            <a:ahLst/>
            <a:cxnLst/>
            <a:rect l="l" t="t" r="r" b="b"/>
            <a:pathLst>
              <a:path w="3464537" h="2166911">
                <a:moveTo>
                  <a:pt x="0" y="0"/>
                </a:moveTo>
                <a:lnTo>
                  <a:pt x="3464538" y="0"/>
                </a:lnTo>
                <a:lnTo>
                  <a:pt x="3464538" y="2166911"/>
                </a:lnTo>
                <a:lnTo>
                  <a:pt x="0" y="21669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1686016" y="8553782"/>
            <a:ext cx="3439130" cy="3522386"/>
          </a:xfrm>
          <a:custGeom>
            <a:avLst/>
            <a:gdLst/>
            <a:ahLst/>
            <a:cxnLst/>
            <a:rect l="l" t="t" r="r" b="b"/>
            <a:pathLst>
              <a:path w="3439130" h="3522386">
                <a:moveTo>
                  <a:pt x="0" y="0"/>
                </a:moveTo>
                <a:lnTo>
                  <a:pt x="3439130" y="0"/>
                </a:lnTo>
                <a:lnTo>
                  <a:pt x="3439130" y="3522386"/>
                </a:lnTo>
                <a:lnTo>
                  <a:pt x="0" y="35223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3490204" y="-2113316"/>
            <a:ext cx="3627145" cy="3714953"/>
          </a:xfrm>
          <a:custGeom>
            <a:avLst/>
            <a:gdLst/>
            <a:ahLst/>
            <a:cxnLst/>
            <a:rect l="l" t="t" r="r" b="b"/>
            <a:pathLst>
              <a:path w="3627145" h="3714953">
                <a:moveTo>
                  <a:pt x="0" y="0"/>
                </a:moveTo>
                <a:lnTo>
                  <a:pt x="3627145" y="0"/>
                </a:lnTo>
                <a:lnTo>
                  <a:pt x="3627145" y="3714953"/>
                </a:lnTo>
                <a:lnTo>
                  <a:pt x="0" y="37149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253903" y="8826204"/>
            <a:ext cx="3938421" cy="2921593"/>
          </a:xfrm>
          <a:custGeom>
            <a:avLst/>
            <a:gdLst/>
            <a:ahLst/>
            <a:cxnLst/>
            <a:rect l="l" t="t" r="r" b="b"/>
            <a:pathLst>
              <a:path w="3938421" h="2921593">
                <a:moveTo>
                  <a:pt x="0" y="0"/>
                </a:moveTo>
                <a:lnTo>
                  <a:pt x="3938421" y="0"/>
                </a:lnTo>
                <a:lnTo>
                  <a:pt x="3938421" y="2921592"/>
                </a:lnTo>
                <a:lnTo>
                  <a:pt x="0" y="292159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7545050" y="2668437"/>
            <a:ext cx="3842656" cy="3842656"/>
          </a:xfrm>
          <a:custGeom>
            <a:avLst/>
            <a:gdLst/>
            <a:ahLst/>
            <a:cxnLst/>
            <a:rect l="l" t="t" r="r" b="b"/>
            <a:pathLst>
              <a:path w="3842656" h="3842656">
                <a:moveTo>
                  <a:pt x="0" y="0"/>
                </a:moveTo>
                <a:lnTo>
                  <a:pt x="3842656" y="0"/>
                </a:lnTo>
                <a:lnTo>
                  <a:pt x="3842656" y="3842656"/>
                </a:lnTo>
                <a:lnTo>
                  <a:pt x="0" y="384265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9986296" y="8826204"/>
            <a:ext cx="971896" cy="1117122"/>
          </a:xfrm>
          <a:custGeom>
            <a:avLst/>
            <a:gdLst/>
            <a:ahLst/>
            <a:cxnLst/>
            <a:rect l="l" t="t" r="r" b="b"/>
            <a:pathLst>
              <a:path w="971896" h="1117122">
                <a:moveTo>
                  <a:pt x="0" y="0"/>
                </a:moveTo>
                <a:lnTo>
                  <a:pt x="971895" y="0"/>
                </a:lnTo>
                <a:lnTo>
                  <a:pt x="971895" y="1117121"/>
                </a:lnTo>
                <a:lnTo>
                  <a:pt x="0" y="111712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347295" y="2712965"/>
            <a:ext cx="971896" cy="1117122"/>
          </a:xfrm>
          <a:custGeom>
            <a:avLst/>
            <a:gdLst/>
            <a:ahLst/>
            <a:cxnLst/>
            <a:rect l="l" t="t" r="r" b="b"/>
            <a:pathLst>
              <a:path w="971896" h="1117122">
                <a:moveTo>
                  <a:pt x="0" y="0"/>
                </a:moveTo>
                <a:lnTo>
                  <a:pt x="971896" y="0"/>
                </a:lnTo>
                <a:lnTo>
                  <a:pt x="971896" y="1117122"/>
                </a:lnTo>
                <a:lnTo>
                  <a:pt x="0" y="111712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2948136" y="4274503"/>
            <a:ext cx="12391727" cy="31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Ευχ</a:t>
            </a:r>
            <a:r>
              <a:rPr lang="en-US" sz="9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αριστώ πολύ</a:t>
            </a:r>
          </a:p>
          <a:p>
            <a:pPr algn="ctr">
              <a:lnSpc>
                <a:spcPts val="12880"/>
              </a:lnSpc>
            </a:pPr>
            <a:r>
              <a:rPr lang="en-US" sz="92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γι</a:t>
            </a:r>
            <a:r>
              <a:rPr lang="en-US" sz="9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την προσοχή σας!</a:t>
            </a:r>
          </a:p>
        </p:txBody>
      </p:sp>
      <p:pic>
        <p:nvPicPr>
          <p:cNvPr id="17" name="Εικόνα 16" descr="Εικόνα που περιέχει ανθρώπινο πρόσωπο, καρτούν, ζωγραφιά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B3F5B340-AE96-4921-25F6-A7A18257656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67" y="1303481"/>
            <a:ext cx="5781417" cy="5810615"/>
          </a:xfrm>
          <a:prstGeom prst="rect">
            <a:avLst/>
          </a:prstGeom>
        </p:spPr>
      </p:pic>
      <p:pic>
        <p:nvPicPr>
          <p:cNvPr id="19" name="Εικόνα 18" descr="Εικόνα που περιέχει ζωγραφιά, παιδική τέχνη, σκίτσο/σχέδιο, τέχνη&#10;&#10;Περιγραφή που δημιουργήθηκε αυτόματα">
            <a:extLst>
              <a:ext uri="{FF2B5EF4-FFF2-40B4-BE49-F238E27FC236}">
                <a16:creationId xmlns:a16="http://schemas.microsoft.com/office/drawing/2014/main" id="{4F7A96C3-921E-DDC7-1127-74D88B64A5A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238" y="2587560"/>
            <a:ext cx="3439130" cy="3746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650302" y="971550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7315200" y="0"/>
                </a:moveTo>
                <a:lnTo>
                  <a:pt x="0" y="0"/>
                </a:lnTo>
                <a:lnTo>
                  <a:pt x="0" y="1463040"/>
                </a:lnTo>
                <a:lnTo>
                  <a:pt x="7315200" y="1463040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4659115" y="6882987"/>
            <a:ext cx="1530087" cy="1813681"/>
          </a:xfrm>
          <a:custGeom>
            <a:avLst/>
            <a:gdLst/>
            <a:ahLst/>
            <a:cxnLst/>
            <a:rect l="l" t="t" r="r" b="b"/>
            <a:pathLst>
              <a:path w="1530087" h="1813681">
                <a:moveTo>
                  <a:pt x="0" y="0"/>
                </a:moveTo>
                <a:lnTo>
                  <a:pt x="1530087" y="0"/>
                </a:lnTo>
                <a:lnTo>
                  <a:pt x="1530087" y="1813680"/>
                </a:lnTo>
                <a:lnTo>
                  <a:pt x="0" y="18136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976162" y="1188720"/>
            <a:ext cx="466348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Ευχ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αριστίες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7112" y="4477823"/>
            <a:ext cx="8719443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ctr">
              <a:lnSpc>
                <a:spcPts val="7279"/>
              </a:lnSpc>
              <a:buFont typeface="Arial"/>
              <a:buChar char="•"/>
            </a:pP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Στην</a:t>
            </a: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τριμελή</a:t>
            </a: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επ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ιτρο</a:t>
            </a: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πή</a:t>
            </a:r>
          </a:p>
          <a:p>
            <a:pPr marL="1122679" lvl="1" indent="-561340" algn="ctr">
              <a:lnSpc>
                <a:spcPts val="7279"/>
              </a:lnSpc>
              <a:buFont typeface="Arial"/>
              <a:buChar char="•"/>
            </a:pP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Στην</a:t>
            </a: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οικογένειά</a:t>
            </a: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μου</a:t>
            </a:r>
            <a:endParaRPr lang="en-US" sz="5199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189202" y="7789827"/>
            <a:ext cx="1530087" cy="1813681"/>
          </a:xfrm>
          <a:custGeom>
            <a:avLst/>
            <a:gdLst/>
            <a:ahLst/>
            <a:cxnLst/>
            <a:rect l="l" t="t" r="r" b="b"/>
            <a:pathLst>
              <a:path w="1530087" h="1813681">
                <a:moveTo>
                  <a:pt x="0" y="0"/>
                </a:moveTo>
                <a:lnTo>
                  <a:pt x="1530087" y="0"/>
                </a:lnTo>
                <a:lnTo>
                  <a:pt x="1530087" y="1813681"/>
                </a:lnTo>
                <a:lnTo>
                  <a:pt x="0" y="18136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941998EF-BF5A-9895-DD18-EEC585901C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0915" y="6057900"/>
            <a:ext cx="3773751" cy="3792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028700" y="1028700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7315200" y="0"/>
                </a:moveTo>
                <a:lnTo>
                  <a:pt x="0" y="0"/>
                </a:lnTo>
                <a:lnTo>
                  <a:pt x="0" y="1463040"/>
                </a:lnTo>
                <a:lnTo>
                  <a:pt x="7315200" y="1463040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2949151" y="1188720"/>
            <a:ext cx="2717502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Σκο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πός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19423" y="3924300"/>
            <a:ext cx="14025377" cy="3103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σκο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πός της παρούσας εργασίας ήταν η σχεδίαση και δημιουργία ενός ελκυστικού διαδραστικού υλικού, το οποίο θα κινητοποιήσει τα παιδιά που φοιτούν σε ένα ειδικό σχολείο (Ε.Ε.Ε.ΕΚ.) – με πολλαπλές μαθησιακές δυσκολίες και αναπηρία, να προσεγγίσουν διαθεματικά το θεματικο πεδίο ΛΑΔΙ - ΕΛΙΑ.</a:t>
            </a:r>
          </a:p>
        </p:txBody>
      </p:sp>
      <p:sp>
        <p:nvSpPr>
          <p:cNvPr id="6" name="Freeform 6"/>
          <p:cNvSpPr/>
          <p:nvPr/>
        </p:nvSpPr>
        <p:spPr>
          <a:xfrm>
            <a:off x="15223358" y="7595687"/>
            <a:ext cx="3064642" cy="2691313"/>
          </a:xfrm>
          <a:custGeom>
            <a:avLst/>
            <a:gdLst/>
            <a:ahLst/>
            <a:cxnLst/>
            <a:rect l="l" t="t" r="r" b="b"/>
            <a:pathLst>
              <a:path w="3064642" h="2691313">
                <a:moveTo>
                  <a:pt x="0" y="0"/>
                </a:moveTo>
                <a:lnTo>
                  <a:pt x="3064642" y="0"/>
                </a:lnTo>
                <a:lnTo>
                  <a:pt x="3064642" y="2691313"/>
                </a:lnTo>
                <a:lnTo>
                  <a:pt x="0" y="26913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0" name="Εικόνα 9" descr="Εικόνα που περιέχει ανθρώπινο πρόσωπο, καρτούν, ζωγραφιά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13F99630-FCAC-A492-D585-C6E712F89B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700" y="4927344"/>
            <a:ext cx="6477000" cy="6509711"/>
          </a:xfrm>
          <a:prstGeom prst="rect">
            <a:avLst/>
          </a:prstGeom>
        </p:spPr>
      </p:pic>
      <p:pic>
        <p:nvPicPr>
          <p:cNvPr id="12" name="Εικόνα 11" descr="Εικόνα που περιέχει σκίτσο/σχέδιο, ζωγραφιά, παιδική τέχνη, τέχνη&#10;&#10;Περιγραφή που δημιουργήθηκε αυτόματα">
            <a:extLst>
              <a:ext uri="{FF2B5EF4-FFF2-40B4-BE49-F238E27FC236}">
                <a16:creationId xmlns:a16="http://schemas.microsoft.com/office/drawing/2014/main" id="{6E20BB4C-001E-6335-D4AA-A42A6105C7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0" y="3521468"/>
            <a:ext cx="2210496" cy="3244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028700" y="1028700"/>
            <a:ext cx="7315200" cy="1463040"/>
          </a:xfrm>
          <a:custGeom>
            <a:avLst/>
            <a:gdLst/>
            <a:ahLst/>
            <a:cxnLst/>
            <a:rect l="l" t="t" r="r" b="b"/>
            <a:pathLst>
              <a:path w="7315200" h="1463040">
                <a:moveTo>
                  <a:pt x="7315200" y="0"/>
                </a:moveTo>
                <a:lnTo>
                  <a:pt x="0" y="0"/>
                </a:lnTo>
                <a:lnTo>
                  <a:pt x="0" y="1463040"/>
                </a:lnTo>
                <a:lnTo>
                  <a:pt x="7315200" y="1463040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362029" y="6591631"/>
            <a:ext cx="2686512" cy="2471591"/>
          </a:xfrm>
          <a:custGeom>
            <a:avLst/>
            <a:gdLst/>
            <a:ahLst/>
            <a:cxnLst/>
            <a:rect l="l" t="t" r="r" b="b"/>
            <a:pathLst>
              <a:path w="2686512" h="2471591">
                <a:moveTo>
                  <a:pt x="0" y="0"/>
                </a:moveTo>
                <a:lnTo>
                  <a:pt x="2686512" y="0"/>
                </a:lnTo>
                <a:lnTo>
                  <a:pt x="2686512" y="2471591"/>
                </a:lnTo>
                <a:lnTo>
                  <a:pt x="0" y="24715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3842250" y="7940344"/>
            <a:ext cx="1220519" cy="1122878"/>
          </a:xfrm>
          <a:custGeom>
            <a:avLst/>
            <a:gdLst/>
            <a:ahLst/>
            <a:cxnLst/>
            <a:rect l="l" t="t" r="r" b="b"/>
            <a:pathLst>
              <a:path w="1220519" h="1122878">
                <a:moveTo>
                  <a:pt x="0" y="0"/>
                </a:moveTo>
                <a:lnTo>
                  <a:pt x="1220519" y="0"/>
                </a:lnTo>
                <a:lnTo>
                  <a:pt x="1220519" y="1122878"/>
                </a:lnTo>
                <a:lnTo>
                  <a:pt x="0" y="11228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4576471" y="9077562"/>
            <a:ext cx="1220519" cy="1122878"/>
          </a:xfrm>
          <a:custGeom>
            <a:avLst/>
            <a:gdLst/>
            <a:ahLst/>
            <a:cxnLst/>
            <a:rect l="l" t="t" r="r" b="b"/>
            <a:pathLst>
              <a:path w="1220519" h="1122878">
                <a:moveTo>
                  <a:pt x="0" y="0"/>
                </a:moveTo>
                <a:lnTo>
                  <a:pt x="1220519" y="0"/>
                </a:lnTo>
                <a:lnTo>
                  <a:pt x="1220519" y="1122878"/>
                </a:lnTo>
                <a:lnTo>
                  <a:pt x="0" y="11228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1974624" y="1188720"/>
            <a:ext cx="466655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Συνεισφορά</a:t>
            </a:r>
            <a:endParaRPr lang="en-US" sz="60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6018" y="2954338"/>
            <a:ext cx="15249155" cy="431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Η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Ειδική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Αγωγή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είν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 ένας κλάδος της εκπαίδευσης που εμφανίζει ιδιαιτερότητες και υψηλές ανάγκες.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Το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παιδευτικό υλικό σχεδιάστηκε από την εκπαιδευτικό λαμβάνοντας υπόψη τις εξατομικευμένες ανάγκες των μαθητών.</a:t>
            </a:r>
          </a:p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Είν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 σημαντικό να υπάρχουν καινοτόμες προτάσεις και η χρήση των ΤΠΕ είναι ένα «δυνατό» χαρτί στην οπτικοποίηση της πληροφορίας στα χέρια των εκπαιδευτικών του Ε.Ε.Ε.ΕΚ.</a:t>
            </a:r>
          </a:p>
        </p:txBody>
      </p:sp>
      <p:pic>
        <p:nvPicPr>
          <p:cNvPr id="10" name="Εικόνα 9" descr="Εικόνα που περιέχει clipart, σκίτσο/σχέδιο, ζωγραφιά, καρτούν&#10;&#10;Περιγραφή που δημιουργήθηκε αυτόματα">
            <a:extLst>
              <a:ext uri="{FF2B5EF4-FFF2-40B4-BE49-F238E27FC236}">
                <a16:creationId xmlns:a16="http://schemas.microsoft.com/office/drawing/2014/main" id="{DF16B39B-75FF-9663-C692-2B56AE54DA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654" y="5265421"/>
            <a:ext cx="4996346" cy="5021579"/>
          </a:xfrm>
          <a:prstGeom prst="rect">
            <a:avLst/>
          </a:prstGeom>
        </p:spPr>
      </p:pic>
      <p:pic>
        <p:nvPicPr>
          <p:cNvPr id="12" name="Εικόνα 11" descr="Εικόνα που περιέχει σκίτσο/σχέδιο, ζωγραφιά, παιδική τέχνη, ζωγραφ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BAAB2A6C-7F5F-6EBA-447E-72256EC01B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79" y="6685144"/>
            <a:ext cx="3139446" cy="3035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952500" y="1028700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5400000" flipH="1">
            <a:off x="2684440" y="3000380"/>
            <a:ext cx="252885" cy="2357406"/>
          </a:xfrm>
          <a:custGeom>
            <a:avLst/>
            <a:gdLst/>
            <a:ahLst/>
            <a:cxnLst/>
            <a:rect l="l" t="t" r="r" b="b"/>
            <a:pathLst>
              <a:path w="252885" h="2357406">
                <a:moveTo>
                  <a:pt x="252886" y="0"/>
                </a:moveTo>
                <a:lnTo>
                  <a:pt x="0" y="0"/>
                </a:lnTo>
                <a:lnTo>
                  <a:pt x="0" y="2357406"/>
                </a:lnTo>
                <a:lnTo>
                  <a:pt x="252886" y="2357406"/>
                </a:lnTo>
                <a:lnTo>
                  <a:pt x="25288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5400000" flipH="1">
            <a:off x="14830832" y="3126823"/>
            <a:ext cx="252885" cy="2357406"/>
          </a:xfrm>
          <a:custGeom>
            <a:avLst/>
            <a:gdLst/>
            <a:ahLst/>
            <a:cxnLst/>
            <a:rect l="l" t="t" r="r" b="b"/>
            <a:pathLst>
              <a:path w="252885" h="2357406">
                <a:moveTo>
                  <a:pt x="252885" y="0"/>
                </a:moveTo>
                <a:lnTo>
                  <a:pt x="0" y="0"/>
                </a:lnTo>
                <a:lnTo>
                  <a:pt x="0" y="2357406"/>
                </a:lnTo>
                <a:lnTo>
                  <a:pt x="252885" y="2357406"/>
                </a:lnTo>
                <a:lnTo>
                  <a:pt x="25288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5741979" y="407547"/>
            <a:ext cx="2198272" cy="2329493"/>
          </a:xfrm>
          <a:custGeom>
            <a:avLst/>
            <a:gdLst/>
            <a:ahLst/>
            <a:cxnLst/>
            <a:rect l="l" t="t" r="r" b="b"/>
            <a:pathLst>
              <a:path w="2198272" h="2329493">
                <a:moveTo>
                  <a:pt x="0" y="0"/>
                </a:moveTo>
                <a:lnTo>
                  <a:pt x="2198272" y="0"/>
                </a:lnTo>
                <a:lnTo>
                  <a:pt x="2198272" y="2329493"/>
                </a:lnTo>
                <a:lnTo>
                  <a:pt x="0" y="23294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5632722" y="1017092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307234" y="1156868"/>
            <a:ext cx="115988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Ερευνητικά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ερωτήμ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ατα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32180" y="3037593"/>
            <a:ext cx="242669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φάση</a:t>
            </a:r>
            <a:endParaRPr lang="en-US" sz="5199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778571" y="3037593"/>
            <a:ext cx="241478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Β </a:t>
            </a:r>
            <a:r>
              <a:rPr lang="en-US" sz="5199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φάση</a:t>
            </a:r>
            <a:endParaRPr lang="en-US" sz="5199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07234" y="5086350"/>
            <a:ext cx="8598623" cy="2936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Το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παιδευτικό υλικό διέπετ</a:t>
            </a:r>
            <a:r>
              <a:rPr lang="el-GR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από τις αρχές και τη μεθοδολογία της εξ αποστάσεως εκπαίδευσης; </a:t>
            </a:r>
          </a:p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2.Το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παιδευτικό υλικό έχει δημιουργηθεί σύμφωνα με τις αρχές της πολυμεσικής μάθησης; </a:t>
            </a:r>
          </a:p>
          <a:p>
            <a:pPr algn="ctr">
              <a:lnSpc>
                <a:spcPts val="7710"/>
              </a:lnSpc>
            </a:pPr>
            <a:endParaRPr lang="en-US" sz="27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689377" y="5086350"/>
            <a:ext cx="8598623" cy="570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1.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Πώς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ντιδρούν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συν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αισθηματικά οι μαθητές στο εκπαιδευτικό υλικό;</a:t>
            </a:r>
          </a:p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2. 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Ποι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είναι τα μαθησιακά αποτελέσματα από τη χρήση του εκπαιδευτικού υλικού;</a:t>
            </a:r>
          </a:p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3.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Πόσο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εύχρηστο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είν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 το εκπαιδευτικό υλικό για τους μαθητές;</a:t>
            </a:r>
          </a:p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4.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Ποι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είναι τα πιο αποτελεσματικά στοιχεία του εκπαιδευτικού υλικού;</a:t>
            </a:r>
          </a:p>
          <a:p>
            <a:pPr algn="l">
              <a:lnSpc>
                <a:spcPts val="3779"/>
              </a:lnSpc>
            </a:pP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5.    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Ποιες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β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ελτιώσεις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και α</a:t>
            </a:r>
            <a:r>
              <a:rPr lang="en-US" sz="27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λλ</a:t>
            </a:r>
            <a:r>
              <a:rPr lang="en-US" sz="27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αγές προτείνονται για το εκπαιδευτικό υλικό; </a:t>
            </a:r>
          </a:p>
          <a:p>
            <a:pPr algn="ctr">
              <a:lnSpc>
                <a:spcPts val="3779"/>
              </a:lnSpc>
            </a:pPr>
            <a:endParaRPr lang="en-US" sz="27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3779"/>
              </a:lnSpc>
            </a:pPr>
            <a:endParaRPr lang="en-US" sz="27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14" name="Εικόνα 13" descr="Εικόνα που περιέχει ζωγραφιά, καρτούν, εικονογράφηση,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E601C13B-76AD-3093-745D-5578C1827C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292" y="6575740"/>
            <a:ext cx="3771429" cy="3790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73087">
            <a:off x="15070409" y="239922"/>
            <a:ext cx="2657553" cy="2976892"/>
          </a:xfrm>
          <a:custGeom>
            <a:avLst/>
            <a:gdLst/>
            <a:ahLst/>
            <a:cxnLst/>
            <a:rect l="l" t="t" r="r" b="b"/>
            <a:pathLst>
              <a:path w="2657553" h="2976892">
                <a:moveTo>
                  <a:pt x="0" y="0"/>
                </a:moveTo>
                <a:lnTo>
                  <a:pt x="2657553" y="0"/>
                </a:lnTo>
                <a:lnTo>
                  <a:pt x="2657553" y="2976893"/>
                </a:lnTo>
                <a:lnTo>
                  <a:pt x="0" y="29768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1742513">
            <a:off x="14089806" y="188487"/>
            <a:ext cx="829805" cy="1346292"/>
          </a:xfrm>
          <a:custGeom>
            <a:avLst/>
            <a:gdLst/>
            <a:ahLst/>
            <a:cxnLst/>
            <a:rect l="l" t="t" r="r" b="b"/>
            <a:pathLst>
              <a:path w="829805" h="1346292">
                <a:moveTo>
                  <a:pt x="0" y="0"/>
                </a:moveTo>
                <a:lnTo>
                  <a:pt x="829806" y="0"/>
                </a:lnTo>
                <a:lnTo>
                  <a:pt x="829806" y="1346291"/>
                </a:lnTo>
                <a:lnTo>
                  <a:pt x="0" y="13462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flipH="1">
            <a:off x="952500" y="1028700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flipH="1">
            <a:off x="4434171" y="1028700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307234" y="1156868"/>
            <a:ext cx="115988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Δομή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εργ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ασίας</a:t>
            </a:r>
          </a:p>
        </p:txBody>
      </p:sp>
      <p:sp>
        <p:nvSpPr>
          <p:cNvPr id="8" name="Freeform 8"/>
          <p:cNvSpPr/>
          <p:nvPr/>
        </p:nvSpPr>
        <p:spPr>
          <a:xfrm>
            <a:off x="1568937" y="3126499"/>
            <a:ext cx="1232875" cy="1381021"/>
          </a:xfrm>
          <a:custGeom>
            <a:avLst/>
            <a:gdLst/>
            <a:ahLst/>
            <a:cxnLst/>
            <a:rect l="l" t="t" r="r" b="b"/>
            <a:pathLst>
              <a:path w="1232875" h="1381021">
                <a:moveTo>
                  <a:pt x="0" y="0"/>
                </a:moveTo>
                <a:lnTo>
                  <a:pt x="1232875" y="0"/>
                </a:lnTo>
                <a:lnTo>
                  <a:pt x="1232875" y="1381021"/>
                </a:lnTo>
                <a:lnTo>
                  <a:pt x="0" y="1381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3263420">
            <a:off x="5395558" y="3400544"/>
            <a:ext cx="1186366" cy="1084986"/>
          </a:xfrm>
          <a:custGeom>
            <a:avLst/>
            <a:gdLst/>
            <a:ahLst/>
            <a:cxnLst/>
            <a:rect l="l" t="t" r="r" b="b"/>
            <a:pathLst>
              <a:path w="1186366" h="1084986">
                <a:moveTo>
                  <a:pt x="0" y="0"/>
                </a:moveTo>
                <a:lnTo>
                  <a:pt x="1186366" y="0"/>
                </a:lnTo>
                <a:lnTo>
                  <a:pt x="1186366" y="1084986"/>
                </a:lnTo>
                <a:lnTo>
                  <a:pt x="0" y="1084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8365851" y="3126499"/>
            <a:ext cx="1278072" cy="1381021"/>
          </a:xfrm>
          <a:custGeom>
            <a:avLst/>
            <a:gdLst/>
            <a:ahLst/>
            <a:cxnLst/>
            <a:rect l="l" t="t" r="r" b="b"/>
            <a:pathLst>
              <a:path w="1278072" h="1381021">
                <a:moveTo>
                  <a:pt x="0" y="0"/>
                </a:moveTo>
                <a:lnTo>
                  <a:pt x="1278072" y="0"/>
                </a:lnTo>
                <a:lnTo>
                  <a:pt x="1278072" y="1381021"/>
                </a:lnTo>
                <a:lnTo>
                  <a:pt x="0" y="138102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-2444072">
            <a:off x="11820345" y="3323625"/>
            <a:ext cx="1303570" cy="995453"/>
          </a:xfrm>
          <a:custGeom>
            <a:avLst/>
            <a:gdLst/>
            <a:ahLst/>
            <a:cxnLst/>
            <a:rect l="l" t="t" r="r" b="b"/>
            <a:pathLst>
              <a:path w="1303570" h="995453">
                <a:moveTo>
                  <a:pt x="0" y="0"/>
                </a:moveTo>
                <a:lnTo>
                  <a:pt x="1303570" y="0"/>
                </a:lnTo>
                <a:lnTo>
                  <a:pt x="1303570" y="995454"/>
                </a:lnTo>
                <a:lnTo>
                  <a:pt x="0" y="99545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4227194" y="3130842"/>
            <a:ext cx="1303181" cy="1381021"/>
          </a:xfrm>
          <a:custGeom>
            <a:avLst/>
            <a:gdLst/>
            <a:ahLst/>
            <a:cxnLst/>
            <a:rect l="l" t="t" r="r" b="b"/>
            <a:pathLst>
              <a:path w="1303181" h="1381021">
                <a:moveTo>
                  <a:pt x="0" y="0"/>
                </a:moveTo>
                <a:lnTo>
                  <a:pt x="1303181" y="0"/>
                </a:lnTo>
                <a:lnTo>
                  <a:pt x="1303181" y="1381020"/>
                </a:lnTo>
                <a:lnTo>
                  <a:pt x="0" y="138102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307234" y="4674493"/>
            <a:ext cx="4493065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Θεωρητικό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πλα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ίσιο</a:t>
            </a:r>
            <a:endParaRPr lang="en-US" sz="35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07234" y="5836543"/>
            <a:ext cx="4035425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Εισ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αγωγή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Η </a:t>
            </a: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έννοι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της ΕξΑΕ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Ειδική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</a:t>
            </a: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γωγή</a:t>
            </a:r>
            <a:endParaRPr lang="en-US" sz="30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439714" y="4674493"/>
            <a:ext cx="4493065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Δημιουργί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Ε.Υ.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18665" y="5836543"/>
            <a:ext cx="3535164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Σχεδι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ασμός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Υλο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ποίηση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Περιγρ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αφή Ε.Υ.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71080" y="4604776"/>
            <a:ext cx="4493065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Απ</a:t>
            </a:r>
            <a:r>
              <a:rPr lang="en-US" sz="35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οτίμηση</a:t>
            </a:r>
            <a:r>
              <a:rPr lang="en-US" sz="35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Ε.Υ.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318293" y="5836543"/>
            <a:ext cx="6626622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Απ</a:t>
            </a: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οτίμηση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Ε.Υ.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Απ</a:t>
            </a: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οτελέσμ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ατα της έρευνας.</a:t>
            </a:r>
          </a:p>
          <a:p>
            <a:pPr marL="647700" lvl="1" indent="-323850" algn="ctr">
              <a:lnSpc>
                <a:spcPts val="4200"/>
              </a:lnSpc>
              <a:buFont typeface="Arial"/>
              <a:buChar char="•"/>
            </a:pPr>
            <a:r>
              <a:rPr lang="en-US" sz="3000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Συμ</a:t>
            </a:r>
            <a:r>
              <a:rPr lang="en-US" sz="3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περάσματα και Συνεισφορά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952500" y="1028700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5481582" y="1028700"/>
            <a:ext cx="5966165" cy="1399337"/>
          </a:xfrm>
          <a:custGeom>
            <a:avLst/>
            <a:gdLst/>
            <a:ahLst/>
            <a:cxnLst/>
            <a:rect l="l" t="t" r="r" b="b"/>
            <a:pathLst>
              <a:path w="5966165" h="1399337">
                <a:moveTo>
                  <a:pt x="5966165" y="0"/>
                </a:moveTo>
                <a:lnTo>
                  <a:pt x="0" y="0"/>
                </a:lnTo>
                <a:lnTo>
                  <a:pt x="0" y="1399337"/>
                </a:lnTo>
                <a:lnTo>
                  <a:pt x="5966165" y="1399337"/>
                </a:lnTo>
                <a:lnTo>
                  <a:pt x="596616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307234" y="1156868"/>
            <a:ext cx="115988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Θεωρητικό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πλα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ίσιο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(1/2)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434636" y="2428037"/>
            <a:ext cx="14324204" cy="8506663"/>
            <a:chOff x="0" y="0"/>
            <a:chExt cx="19098938" cy="12521780"/>
          </a:xfrm>
        </p:grpSpPr>
        <p:sp>
          <p:nvSpPr>
            <p:cNvPr id="7" name="Freeform 7"/>
            <p:cNvSpPr/>
            <p:nvPr/>
          </p:nvSpPr>
          <p:spPr>
            <a:xfrm flipH="1" flipV="1">
              <a:off x="0" y="583671"/>
              <a:ext cx="18640777" cy="11938110"/>
            </a:xfrm>
            <a:custGeom>
              <a:avLst/>
              <a:gdLst/>
              <a:ahLst/>
              <a:cxnLst/>
              <a:rect l="l" t="t" r="r" b="b"/>
              <a:pathLst>
                <a:path w="18640777" h="11938110">
                  <a:moveTo>
                    <a:pt x="18640777" y="11938109"/>
                  </a:moveTo>
                  <a:lnTo>
                    <a:pt x="0" y="11938109"/>
                  </a:lnTo>
                  <a:lnTo>
                    <a:pt x="0" y="0"/>
                  </a:lnTo>
                  <a:lnTo>
                    <a:pt x="18640777" y="0"/>
                  </a:lnTo>
                  <a:lnTo>
                    <a:pt x="18640777" y="11938109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b="-27187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9098938" cy="10972798"/>
            </a:xfrm>
            <a:custGeom>
              <a:avLst/>
              <a:gdLst/>
              <a:ahLst/>
              <a:cxnLst/>
              <a:rect l="l" t="t" r="r" b="b"/>
              <a:pathLst>
                <a:path w="19098938" h="10972798">
                  <a:moveTo>
                    <a:pt x="0" y="0"/>
                  </a:moveTo>
                  <a:lnTo>
                    <a:pt x="19098938" y="0"/>
                  </a:lnTo>
                  <a:lnTo>
                    <a:pt x="19098938" y="10972798"/>
                  </a:lnTo>
                  <a:lnTo>
                    <a:pt x="0" y="10972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b="-4177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" name="Freeform 9"/>
          <p:cNvSpPr/>
          <p:nvPr/>
        </p:nvSpPr>
        <p:spPr>
          <a:xfrm rot="-10800000">
            <a:off x="15450890" y="0"/>
            <a:ext cx="3616821" cy="3412964"/>
          </a:xfrm>
          <a:custGeom>
            <a:avLst/>
            <a:gdLst/>
            <a:ahLst/>
            <a:cxnLst/>
            <a:rect l="l" t="t" r="r" b="b"/>
            <a:pathLst>
              <a:path w="3616821" h="3412964">
                <a:moveTo>
                  <a:pt x="0" y="0"/>
                </a:moveTo>
                <a:lnTo>
                  <a:pt x="3616820" y="0"/>
                </a:lnTo>
                <a:lnTo>
                  <a:pt x="3616820" y="3412964"/>
                </a:lnTo>
                <a:lnTo>
                  <a:pt x="0" y="34129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978893">
            <a:off x="-72436" y="3204875"/>
            <a:ext cx="2049872" cy="1684622"/>
          </a:xfrm>
          <a:custGeom>
            <a:avLst/>
            <a:gdLst/>
            <a:ahLst/>
            <a:cxnLst/>
            <a:rect l="l" t="t" r="r" b="b"/>
            <a:pathLst>
              <a:path w="2049872" h="1684622">
                <a:moveTo>
                  <a:pt x="0" y="0"/>
                </a:moveTo>
                <a:lnTo>
                  <a:pt x="2049872" y="0"/>
                </a:lnTo>
                <a:lnTo>
                  <a:pt x="2049872" y="1684622"/>
                </a:lnTo>
                <a:lnTo>
                  <a:pt x="0" y="16846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2689585" y="2945404"/>
            <a:ext cx="11331215" cy="6541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Η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συντρι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πτική πλειοψηφία των ατόμων με ειδικές εκπαιδευτικές ανάγκες βρίσκονται στην πρωτοβάθμια εκπαίδευση.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Οι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δομές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ειδικής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γωγής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στη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δευτερο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βάθμια εκπαίδευση μειώνονται δραματικά.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ράδειγμ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 τέτοιας δομής είναι τα Εργαστήρια Ειδικής Επαγγελματικής Εκπαίδευσης &amp; Κατάρτισης (ΕΕΕΕΚ).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Τα πα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ιδιά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υτά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π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ροορίζοντ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 συχνά για συγκεκριμένο, ειδικό τρόπο ζωής και καριέρα (Tomlinson, 2012).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γγελμ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ατική εκπαίδευση: Κάθε οργανωμένη προσπάθεια από το κράτος να προετοιμάσει επαγγελματικά ένα άτομο, ευρύτερη από την κατάρτιση (Βούτσινος, 2001).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Στόχος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της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επα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γγελμ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ατικής εκπαίδευσης ατόμων με αναπηρία είναι να αποκτήσουν δεξιότητες για εργασία αν το επιθυμούν και αν είναι δυνατόν.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Στην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Ελλάδ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α, τα ΕΕΕΕΚ (Εργαστήρια Ειδικής Επαγγελματικής Εκπαίδευσης) είναι σχολικές μονάδες ειδικής αγωγής της δευτεροβάθμιας εκπαίδευσης για ΑμεΑ.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Τα ΕΕΕΕΚ απ</a:t>
            </a:r>
            <a:r>
              <a:rPr lang="en-US" sz="23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ευθύνοντ</a:t>
            </a:r>
            <a:r>
              <a:rPr lang="en-US" sz="23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αι σε μαθητές με σοβαρές μαθησιακές και νοητικές αναπηρίες ή/και αυτισμό, αλλά και με κινητικές αναπηρίες, θέματα ακοής ή όρασης.</a:t>
            </a:r>
          </a:p>
        </p:txBody>
      </p:sp>
      <p:pic>
        <p:nvPicPr>
          <p:cNvPr id="13" name="Εικόνα 12" descr="Εικόνα που περιέχει ζωγραφιά, σκίτσο/σχέδιο, παιδική τέχνη, τέχνη&#10;&#10;Περιγραφή που δημιουργήθηκε αυτόματα">
            <a:extLst>
              <a:ext uri="{FF2B5EF4-FFF2-40B4-BE49-F238E27FC236}">
                <a16:creationId xmlns:a16="http://schemas.microsoft.com/office/drawing/2014/main" id="{57AF0518-431B-FD9F-9460-ED7C689FF9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440" y="6879627"/>
            <a:ext cx="3505200" cy="3155780"/>
          </a:xfrm>
          <a:prstGeom prst="rect">
            <a:avLst/>
          </a:prstGeom>
        </p:spPr>
      </p:pic>
      <p:pic>
        <p:nvPicPr>
          <p:cNvPr id="15" name="Εικόνα 14" descr="Εικόνα που περιέχει ζωγραφιά, καρτούν, εικονογράφηση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7E4C5117-E531-D647-772E-2F74DE1EE6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521" y="3134014"/>
            <a:ext cx="4862779" cy="6879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6102700" y="3107836"/>
            <a:ext cx="6586419" cy="5105938"/>
          </a:xfrm>
          <a:custGeom>
            <a:avLst/>
            <a:gdLst/>
            <a:ahLst/>
            <a:cxnLst/>
            <a:rect l="l" t="t" r="r" b="b"/>
            <a:pathLst>
              <a:path w="6586419" h="5105938">
                <a:moveTo>
                  <a:pt x="0" y="0"/>
                </a:moveTo>
                <a:lnTo>
                  <a:pt x="6586419" y="0"/>
                </a:lnTo>
                <a:lnTo>
                  <a:pt x="6586419" y="5105938"/>
                </a:lnTo>
                <a:lnTo>
                  <a:pt x="0" y="51059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1608225" y="3026233"/>
            <a:ext cx="4519349" cy="903870"/>
          </a:xfrm>
          <a:custGeom>
            <a:avLst/>
            <a:gdLst/>
            <a:ahLst/>
            <a:cxnLst/>
            <a:rect l="l" t="t" r="r" b="b"/>
            <a:pathLst>
              <a:path w="4519349" h="903870">
                <a:moveTo>
                  <a:pt x="0" y="0"/>
                </a:moveTo>
                <a:lnTo>
                  <a:pt x="4519349" y="0"/>
                </a:lnTo>
                <a:lnTo>
                  <a:pt x="4519349" y="903870"/>
                </a:lnTo>
                <a:lnTo>
                  <a:pt x="0" y="9038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368751" y="7721980"/>
            <a:ext cx="4536942" cy="907388"/>
          </a:xfrm>
          <a:custGeom>
            <a:avLst/>
            <a:gdLst/>
            <a:ahLst/>
            <a:cxnLst/>
            <a:rect l="l" t="t" r="r" b="b"/>
            <a:pathLst>
              <a:path w="4536942" h="907388">
                <a:moveTo>
                  <a:pt x="0" y="0"/>
                </a:moveTo>
                <a:lnTo>
                  <a:pt x="4536942" y="0"/>
                </a:lnTo>
                <a:lnTo>
                  <a:pt x="4536942" y="907388"/>
                </a:lnTo>
                <a:lnTo>
                  <a:pt x="0" y="9073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1608225" y="7449585"/>
            <a:ext cx="6076037" cy="1215207"/>
          </a:xfrm>
          <a:custGeom>
            <a:avLst/>
            <a:gdLst/>
            <a:ahLst/>
            <a:cxnLst/>
            <a:rect l="l" t="t" r="r" b="b"/>
            <a:pathLst>
              <a:path w="6076037" h="1215207">
                <a:moveTo>
                  <a:pt x="0" y="0"/>
                </a:moveTo>
                <a:lnTo>
                  <a:pt x="6076037" y="0"/>
                </a:lnTo>
                <a:lnTo>
                  <a:pt x="6076037" y="1215208"/>
                </a:lnTo>
                <a:lnTo>
                  <a:pt x="0" y="12152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-482331" y="5143500"/>
            <a:ext cx="6707334" cy="1341467"/>
          </a:xfrm>
          <a:custGeom>
            <a:avLst/>
            <a:gdLst/>
            <a:ahLst/>
            <a:cxnLst/>
            <a:rect l="l" t="t" r="r" b="b"/>
            <a:pathLst>
              <a:path w="6707334" h="1341467">
                <a:moveTo>
                  <a:pt x="0" y="0"/>
                </a:moveTo>
                <a:lnTo>
                  <a:pt x="6707334" y="0"/>
                </a:lnTo>
                <a:lnTo>
                  <a:pt x="6707334" y="1341467"/>
                </a:lnTo>
                <a:lnTo>
                  <a:pt x="0" y="13414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>
            <a:off x="556198" y="860303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2871336" y="860303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flipH="1">
            <a:off x="7046260" y="916745"/>
            <a:ext cx="5409711" cy="1268823"/>
          </a:xfrm>
          <a:custGeom>
            <a:avLst/>
            <a:gdLst/>
            <a:ahLst/>
            <a:cxnLst/>
            <a:rect l="l" t="t" r="r" b="b"/>
            <a:pathLst>
              <a:path w="5409711" h="1268823">
                <a:moveTo>
                  <a:pt x="5409711" y="0"/>
                </a:moveTo>
                <a:lnTo>
                  <a:pt x="0" y="0"/>
                </a:lnTo>
                <a:lnTo>
                  <a:pt x="0" y="1268823"/>
                </a:lnTo>
                <a:lnTo>
                  <a:pt x="5409711" y="1268823"/>
                </a:lnTo>
                <a:lnTo>
                  <a:pt x="5409711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556198" y="866939"/>
            <a:ext cx="11598887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Θεωρητικό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πλα</a:t>
            </a:r>
            <a:r>
              <a:rPr lang="en-US" sz="60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ίσιο</a:t>
            </a:r>
            <a:r>
              <a:rPr lang="en-US" sz="6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(2/2)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49480" y="3100343"/>
            <a:ext cx="343683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Ορισμός</a:t>
            </a: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ΕξΑΕ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759406" y="7679364"/>
            <a:ext cx="549989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Χαρα</a:t>
            </a:r>
            <a:r>
              <a:rPr lang="en-US" sz="39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κτηριστικά</a:t>
            </a: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ΕξΑΕ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68363" y="7835949"/>
            <a:ext cx="253771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E-learning</a:t>
            </a:r>
          </a:p>
        </p:txBody>
      </p:sp>
      <p:sp>
        <p:nvSpPr>
          <p:cNvPr id="15" name="Freeform 15"/>
          <p:cNvSpPr/>
          <p:nvPr/>
        </p:nvSpPr>
        <p:spPr>
          <a:xfrm>
            <a:off x="-385920" y="5660805"/>
            <a:ext cx="6707334" cy="1341467"/>
          </a:xfrm>
          <a:custGeom>
            <a:avLst/>
            <a:gdLst/>
            <a:ahLst/>
            <a:cxnLst/>
            <a:rect l="l" t="t" r="r" b="b"/>
            <a:pathLst>
              <a:path w="6707334" h="1341467">
                <a:moveTo>
                  <a:pt x="0" y="0"/>
                </a:moveTo>
                <a:lnTo>
                  <a:pt x="6707333" y="0"/>
                </a:lnTo>
                <a:lnTo>
                  <a:pt x="6707333" y="1341467"/>
                </a:lnTo>
                <a:lnTo>
                  <a:pt x="0" y="13414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59787" y="5306591"/>
            <a:ext cx="4823097" cy="1178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428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Σχολική</a:t>
            </a:r>
            <a:r>
              <a:rPr lang="en-US" sz="3428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ΕξΑΕ και </a:t>
            </a: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en-US" sz="3428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ειδική</a:t>
            </a:r>
            <a:r>
              <a:rPr lang="en-US" sz="3428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α</a:t>
            </a:r>
            <a:r>
              <a:rPr lang="en-US" sz="3428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γωγή</a:t>
            </a:r>
            <a:endParaRPr lang="en-US" sz="3428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18" name="Εικόνα 17" descr="Εικόνα που περιέχει καρτούν, εικονογράφηση, ζωγραφιά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1AF2B9C9-12AB-9DCB-625B-DC1AAA2E264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98" y="1649243"/>
            <a:ext cx="2733004" cy="3866522"/>
          </a:xfrm>
          <a:prstGeom prst="rect">
            <a:avLst/>
          </a:prstGeom>
        </p:spPr>
      </p:pic>
      <p:pic>
        <p:nvPicPr>
          <p:cNvPr id="20" name="Εικόνα 19" descr="Εικόνα που περιέχει σκίτσο/σχέδιο, ζωγραφιά, εικονογράφηση, anime&#10;&#10;Περιγραφή που δημιουργήθηκε αυτόματα">
            <a:extLst>
              <a:ext uri="{FF2B5EF4-FFF2-40B4-BE49-F238E27FC236}">
                <a16:creationId xmlns:a16="http://schemas.microsoft.com/office/drawing/2014/main" id="{63A26FC2-C2A7-0024-CED9-135AC32562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6021" y="676181"/>
            <a:ext cx="3386702" cy="677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14" t="-9608" b="-3027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4888856" y="-3037835"/>
            <a:ext cx="8696386" cy="16416698"/>
            <a:chOff x="0" y="0"/>
            <a:chExt cx="11595181" cy="21888931"/>
          </a:xfrm>
        </p:grpSpPr>
        <p:sp>
          <p:nvSpPr>
            <p:cNvPr id="4" name="Freeform 4"/>
            <p:cNvSpPr/>
            <p:nvPr/>
          </p:nvSpPr>
          <p:spPr>
            <a:xfrm flipH="1" flipV="1">
              <a:off x="377995" y="15013244"/>
              <a:ext cx="10736051" cy="6875687"/>
            </a:xfrm>
            <a:custGeom>
              <a:avLst/>
              <a:gdLst/>
              <a:ahLst/>
              <a:cxnLst/>
              <a:rect l="l" t="t" r="r" b="b"/>
              <a:pathLst>
                <a:path w="10736051" h="6875687">
                  <a:moveTo>
                    <a:pt x="10736050" y="6875687"/>
                  </a:moveTo>
                  <a:lnTo>
                    <a:pt x="0" y="6875687"/>
                  </a:lnTo>
                  <a:lnTo>
                    <a:pt x="0" y="0"/>
                  </a:lnTo>
                  <a:lnTo>
                    <a:pt x="10736050" y="0"/>
                  </a:lnTo>
                  <a:lnTo>
                    <a:pt x="10736050" y="6875687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27187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Freeform 5"/>
            <p:cNvSpPr/>
            <p:nvPr/>
          </p:nvSpPr>
          <p:spPr>
            <a:xfrm>
              <a:off x="377995" y="14677082"/>
              <a:ext cx="10999926" cy="6319721"/>
            </a:xfrm>
            <a:custGeom>
              <a:avLst/>
              <a:gdLst/>
              <a:ahLst/>
              <a:cxnLst/>
              <a:rect l="l" t="t" r="r" b="b"/>
              <a:pathLst>
                <a:path w="10999926" h="6319721">
                  <a:moveTo>
                    <a:pt x="0" y="0"/>
                  </a:moveTo>
                  <a:lnTo>
                    <a:pt x="10999926" y="0"/>
                  </a:lnTo>
                  <a:lnTo>
                    <a:pt x="10999926" y="6319721"/>
                  </a:lnTo>
                  <a:lnTo>
                    <a:pt x="0" y="6319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41777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Freeform 6"/>
            <p:cNvSpPr/>
            <p:nvPr/>
          </p:nvSpPr>
          <p:spPr>
            <a:xfrm rot="-5400000" flipH="1" flipV="1">
              <a:off x="-2562859" y="3527597"/>
              <a:ext cx="17261379" cy="11054702"/>
            </a:xfrm>
            <a:custGeom>
              <a:avLst/>
              <a:gdLst/>
              <a:ahLst/>
              <a:cxnLst/>
              <a:rect l="l" t="t" r="r" b="b"/>
              <a:pathLst>
                <a:path w="17261379" h="11054702">
                  <a:moveTo>
                    <a:pt x="17261379" y="11054701"/>
                  </a:moveTo>
                  <a:lnTo>
                    <a:pt x="0" y="11054701"/>
                  </a:lnTo>
                  <a:lnTo>
                    <a:pt x="0" y="0"/>
                  </a:lnTo>
                  <a:lnTo>
                    <a:pt x="17261379" y="0"/>
                  </a:lnTo>
                  <a:lnTo>
                    <a:pt x="17261379" y="1105470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27187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7"/>
            <p:cNvSpPr/>
            <p:nvPr/>
          </p:nvSpPr>
          <p:spPr>
            <a:xfrm rot="-5400000">
              <a:off x="-3762407" y="3762407"/>
              <a:ext cx="17685637" cy="10160822"/>
            </a:xfrm>
            <a:custGeom>
              <a:avLst/>
              <a:gdLst/>
              <a:ahLst/>
              <a:cxnLst/>
              <a:rect l="l" t="t" r="r" b="b"/>
              <a:pathLst>
                <a:path w="17685637" h="10160822">
                  <a:moveTo>
                    <a:pt x="0" y="0"/>
                  </a:moveTo>
                  <a:lnTo>
                    <a:pt x="17685636" y="0"/>
                  </a:lnTo>
                  <a:lnTo>
                    <a:pt x="17685636" y="10160822"/>
                  </a:lnTo>
                  <a:lnTo>
                    <a:pt x="0" y="101608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b="-4177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Freeform 8"/>
          <p:cNvSpPr/>
          <p:nvPr/>
        </p:nvSpPr>
        <p:spPr>
          <a:xfrm>
            <a:off x="2791959" y="4169139"/>
            <a:ext cx="4167224" cy="4144493"/>
          </a:xfrm>
          <a:custGeom>
            <a:avLst/>
            <a:gdLst/>
            <a:ahLst/>
            <a:cxnLst/>
            <a:rect l="l" t="t" r="r" b="b"/>
            <a:pathLst>
              <a:path w="4167224" h="4144493">
                <a:moveTo>
                  <a:pt x="0" y="0"/>
                </a:moveTo>
                <a:lnTo>
                  <a:pt x="4167224" y="0"/>
                </a:lnTo>
                <a:lnTo>
                  <a:pt x="4167224" y="4144493"/>
                </a:lnTo>
                <a:lnTo>
                  <a:pt x="0" y="41444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7187783" y="4169139"/>
            <a:ext cx="4143804" cy="4121201"/>
          </a:xfrm>
          <a:custGeom>
            <a:avLst/>
            <a:gdLst/>
            <a:ahLst/>
            <a:cxnLst/>
            <a:rect l="l" t="t" r="r" b="b"/>
            <a:pathLst>
              <a:path w="4143804" h="4121201">
                <a:moveTo>
                  <a:pt x="0" y="0"/>
                </a:moveTo>
                <a:lnTo>
                  <a:pt x="4143804" y="0"/>
                </a:lnTo>
                <a:lnTo>
                  <a:pt x="4143804" y="4121201"/>
                </a:lnTo>
                <a:lnTo>
                  <a:pt x="0" y="41212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1561279" y="4169139"/>
            <a:ext cx="4143804" cy="4121201"/>
          </a:xfrm>
          <a:custGeom>
            <a:avLst/>
            <a:gdLst/>
            <a:ahLst/>
            <a:cxnLst/>
            <a:rect l="l" t="t" r="r" b="b"/>
            <a:pathLst>
              <a:path w="4143804" h="4121201">
                <a:moveTo>
                  <a:pt x="0" y="0"/>
                </a:moveTo>
                <a:lnTo>
                  <a:pt x="4143803" y="0"/>
                </a:lnTo>
                <a:lnTo>
                  <a:pt x="4143803" y="4121201"/>
                </a:lnTo>
                <a:lnTo>
                  <a:pt x="0" y="41212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3002865">
            <a:off x="15896124" y="2093623"/>
            <a:ext cx="1303838" cy="1107077"/>
          </a:xfrm>
          <a:custGeom>
            <a:avLst/>
            <a:gdLst/>
            <a:ahLst/>
            <a:cxnLst/>
            <a:rect l="l" t="t" r="r" b="b"/>
            <a:pathLst>
              <a:path w="1303838" h="1107077">
                <a:moveTo>
                  <a:pt x="0" y="0"/>
                </a:moveTo>
                <a:lnTo>
                  <a:pt x="1303838" y="0"/>
                </a:lnTo>
                <a:lnTo>
                  <a:pt x="1303838" y="1107076"/>
                </a:lnTo>
                <a:lnTo>
                  <a:pt x="0" y="11070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flipH="1" flipV="1">
            <a:off x="1355535" y="1292251"/>
            <a:ext cx="2976416" cy="1791261"/>
          </a:xfrm>
          <a:custGeom>
            <a:avLst/>
            <a:gdLst/>
            <a:ahLst/>
            <a:cxnLst/>
            <a:rect l="l" t="t" r="r" b="b"/>
            <a:pathLst>
              <a:path w="2976416" h="1791261">
                <a:moveTo>
                  <a:pt x="2976416" y="1791261"/>
                </a:moveTo>
                <a:lnTo>
                  <a:pt x="0" y="1791261"/>
                </a:lnTo>
                <a:lnTo>
                  <a:pt x="0" y="0"/>
                </a:lnTo>
                <a:lnTo>
                  <a:pt x="2976416" y="0"/>
                </a:lnTo>
                <a:lnTo>
                  <a:pt x="2976416" y="1791261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 rot="257515">
            <a:off x="5293939" y="715248"/>
            <a:ext cx="3281619" cy="2945268"/>
            <a:chOff x="0" y="0"/>
            <a:chExt cx="4375492" cy="3927024"/>
          </a:xfrm>
        </p:grpSpPr>
        <p:sp>
          <p:nvSpPr>
            <p:cNvPr id="14" name="Freeform 14"/>
            <p:cNvSpPr/>
            <p:nvPr/>
          </p:nvSpPr>
          <p:spPr>
            <a:xfrm rot="-278853">
              <a:off x="194394" y="1304593"/>
              <a:ext cx="4088122" cy="2460854"/>
            </a:xfrm>
            <a:custGeom>
              <a:avLst/>
              <a:gdLst/>
              <a:ahLst/>
              <a:cxnLst/>
              <a:rect l="l" t="t" r="r" b="b"/>
              <a:pathLst>
                <a:path w="4088122" h="2460854">
                  <a:moveTo>
                    <a:pt x="0" y="0"/>
                  </a:moveTo>
                  <a:lnTo>
                    <a:pt x="4088122" y="0"/>
                  </a:lnTo>
                  <a:lnTo>
                    <a:pt x="4088122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55008" r="-12826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/>
            <p:cNvSpPr/>
            <p:nvPr/>
          </p:nvSpPr>
          <p:spPr>
            <a:xfrm rot="10516286">
              <a:off x="94505" y="163541"/>
              <a:ext cx="4069359" cy="2460854"/>
            </a:xfrm>
            <a:custGeom>
              <a:avLst/>
              <a:gdLst/>
              <a:ahLst/>
              <a:cxnLst/>
              <a:rect l="l" t="t" r="r" b="b"/>
              <a:pathLst>
                <a:path w="4069359" h="2460854">
                  <a:moveTo>
                    <a:pt x="0" y="0"/>
                  </a:moveTo>
                  <a:lnTo>
                    <a:pt x="4069359" y="0"/>
                  </a:lnTo>
                  <a:lnTo>
                    <a:pt x="4069359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19920" r="-6465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6" name="Group 16"/>
          <p:cNvGrpSpPr/>
          <p:nvPr/>
        </p:nvGrpSpPr>
        <p:grpSpPr>
          <a:xfrm rot="257515">
            <a:off x="7503191" y="715248"/>
            <a:ext cx="3281619" cy="2945268"/>
            <a:chOff x="0" y="0"/>
            <a:chExt cx="4375492" cy="3927024"/>
          </a:xfrm>
        </p:grpSpPr>
        <p:sp>
          <p:nvSpPr>
            <p:cNvPr id="17" name="Freeform 17"/>
            <p:cNvSpPr/>
            <p:nvPr/>
          </p:nvSpPr>
          <p:spPr>
            <a:xfrm rot="-278853">
              <a:off x="194394" y="1304593"/>
              <a:ext cx="4088122" cy="2460854"/>
            </a:xfrm>
            <a:custGeom>
              <a:avLst/>
              <a:gdLst/>
              <a:ahLst/>
              <a:cxnLst/>
              <a:rect l="l" t="t" r="r" b="b"/>
              <a:pathLst>
                <a:path w="4088122" h="2460854">
                  <a:moveTo>
                    <a:pt x="0" y="0"/>
                  </a:moveTo>
                  <a:lnTo>
                    <a:pt x="4088122" y="0"/>
                  </a:lnTo>
                  <a:lnTo>
                    <a:pt x="4088122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55008" r="-12826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/>
            <p:nvPr/>
          </p:nvSpPr>
          <p:spPr>
            <a:xfrm rot="10516286">
              <a:off x="94505" y="163541"/>
              <a:ext cx="4069359" cy="2460854"/>
            </a:xfrm>
            <a:custGeom>
              <a:avLst/>
              <a:gdLst/>
              <a:ahLst/>
              <a:cxnLst/>
              <a:rect l="l" t="t" r="r" b="b"/>
              <a:pathLst>
                <a:path w="4069359" h="2460854">
                  <a:moveTo>
                    <a:pt x="0" y="0"/>
                  </a:moveTo>
                  <a:lnTo>
                    <a:pt x="4069359" y="0"/>
                  </a:lnTo>
                  <a:lnTo>
                    <a:pt x="4069359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19920" r="-6465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9"/>
          <p:cNvGrpSpPr/>
          <p:nvPr/>
        </p:nvGrpSpPr>
        <p:grpSpPr>
          <a:xfrm rot="257515">
            <a:off x="10101130" y="715248"/>
            <a:ext cx="3281619" cy="2945268"/>
            <a:chOff x="0" y="0"/>
            <a:chExt cx="4375492" cy="3927024"/>
          </a:xfrm>
        </p:grpSpPr>
        <p:sp>
          <p:nvSpPr>
            <p:cNvPr id="20" name="Freeform 20"/>
            <p:cNvSpPr/>
            <p:nvPr/>
          </p:nvSpPr>
          <p:spPr>
            <a:xfrm rot="-278853">
              <a:off x="194394" y="1304593"/>
              <a:ext cx="4088122" cy="2460854"/>
            </a:xfrm>
            <a:custGeom>
              <a:avLst/>
              <a:gdLst/>
              <a:ahLst/>
              <a:cxnLst/>
              <a:rect l="l" t="t" r="r" b="b"/>
              <a:pathLst>
                <a:path w="4088122" h="2460854">
                  <a:moveTo>
                    <a:pt x="0" y="0"/>
                  </a:moveTo>
                  <a:lnTo>
                    <a:pt x="4088122" y="0"/>
                  </a:lnTo>
                  <a:lnTo>
                    <a:pt x="4088122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55008" r="-12826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 rot="10516286">
              <a:off x="94505" y="163541"/>
              <a:ext cx="4069359" cy="2460854"/>
            </a:xfrm>
            <a:custGeom>
              <a:avLst/>
              <a:gdLst/>
              <a:ahLst/>
              <a:cxnLst/>
              <a:rect l="l" t="t" r="r" b="b"/>
              <a:pathLst>
                <a:path w="4069359" h="2460854">
                  <a:moveTo>
                    <a:pt x="0" y="0"/>
                  </a:moveTo>
                  <a:lnTo>
                    <a:pt x="4069359" y="0"/>
                  </a:lnTo>
                  <a:lnTo>
                    <a:pt x="4069359" y="2460854"/>
                  </a:lnTo>
                  <a:lnTo>
                    <a:pt x="0" y="246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19920" r="-64656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772646" y="1696709"/>
            <a:ext cx="674270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79"/>
              </a:lnSpc>
              <a:spcBef>
                <a:spcPct val="0"/>
              </a:spcBef>
            </a:pPr>
            <a:r>
              <a:rPr lang="en-US" sz="5199" b="1" u="none" strike="noStrike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5199" b="1" u="none" strike="noStrike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Εκ</a:t>
            </a:r>
            <a:r>
              <a:rPr lang="en-US" sz="5199" b="1" u="none" strike="noStrike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παιδευτικό Υλικό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82962" y="3275497"/>
            <a:ext cx="1585218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Σκο</a:t>
            </a:r>
            <a:r>
              <a:rPr lang="en-US" sz="3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πός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079917" y="4353250"/>
            <a:ext cx="3612566" cy="374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Να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κινητο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ποιήσει τα παιδιά που φοιτούν σε ένα ειδικό σχολείο (Ε.Ε.Ε.ΕΚ.) – με πολλαπλές μαθησιακές δυσκολίες και αναπηρία, να προσεγγίσουν διαθεματικά το θεματικό πεδίο ΛΑΔΙ - ΕΛΙΑ.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430772" y="3310619"/>
            <a:ext cx="21890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Αρχές</a:t>
            </a:r>
            <a:r>
              <a:rPr lang="en-US" sz="3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Ε.Υ.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453948" y="4353250"/>
            <a:ext cx="3612566" cy="346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Ε.Υ.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είν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αι πολύ σημαντικό στην ΕξΑΕ</a:t>
            </a:r>
            <a:r>
              <a:rPr lang="en-US" sz="2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είναι 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αλληλένδετο με τον μαθητή και τον εκπαιδευτικό, υπάρχει αμοιβαία επίδραση στην ΕξΑΕ.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Το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Ε.Υ.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σχεδιάστηκε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με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τις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α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ρχές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του</a:t>
            </a: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Mayer.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561279" y="2861013"/>
            <a:ext cx="4230985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Εργ</a:t>
            </a:r>
            <a:r>
              <a:rPr lang="en-US" sz="35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αλεία &amp; Εφαρμογές Ε.Υ.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682073" y="4381838"/>
            <a:ext cx="3612566" cy="2491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H5P</a:t>
            </a:r>
          </a:p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Chamilo</a:t>
            </a:r>
          </a:p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Plotagon</a:t>
            </a:r>
          </a:p>
          <a:p>
            <a:pPr algn="ctr">
              <a:lnSpc>
                <a:spcPts val="3359"/>
              </a:lnSpc>
            </a:pPr>
            <a:r>
              <a:rPr lang="en-US" sz="240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Doodly</a:t>
            </a:r>
            <a:endParaRPr lang="en-US" sz="24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Canva</a:t>
            </a:r>
          </a:p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857673" y="8656532"/>
            <a:ext cx="1457265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4A71F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http://chamilo.datacenter.uoc.gr/metchamilo/courses/ELIAKAILADIDIDASKALIASEEEEEKTSI/index.php?id_session=0</a:t>
            </a:r>
          </a:p>
        </p:txBody>
      </p:sp>
      <p:pic>
        <p:nvPicPr>
          <p:cNvPr id="31" name="Εικόνα 30" descr="Εικόνα που περιέχει παιδική τέχνη, ζωγραφιά, ζωγραφική, σκίτσο/σχέδιο&#10;&#10;Περιγραφή που δημιουργήθηκε αυτόματα">
            <a:extLst>
              <a:ext uri="{FF2B5EF4-FFF2-40B4-BE49-F238E27FC236}">
                <a16:creationId xmlns:a16="http://schemas.microsoft.com/office/drawing/2014/main" id="{CF200BFD-5561-A328-1089-809350F0C5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789" y="5232404"/>
            <a:ext cx="2901702" cy="3864872"/>
          </a:xfrm>
          <a:prstGeom prst="rect">
            <a:avLst/>
          </a:prstGeom>
        </p:spPr>
      </p:pic>
      <p:pic>
        <p:nvPicPr>
          <p:cNvPr id="33" name="Εικόνα 32" descr="Εικόνα που περιέχει ζωγραφιά, σκίτσο/σχέδιο, εικονογράφηση, clipart&#10;&#10;Περιγραφή που δημιουργήθηκε αυτόματα">
            <a:extLst>
              <a:ext uri="{FF2B5EF4-FFF2-40B4-BE49-F238E27FC236}">
                <a16:creationId xmlns:a16="http://schemas.microsoft.com/office/drawing/2014/main" id="{BB26494E-03AE-7ADC-40E6-CECA1AE225C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64" y="4052374"/>
            <a:ext cx="2571750" cy="5143500"/>
          </a:xfrm>
          <a:prstGeom prst="rect">
            <a:avLst/>
          </a:prstGeom>
        </p:spPr>
      </p:pic>
      <p:pic>
        <p:nvPicPr>
          <p:cNvPr id="35" name="Εικόνα 34" descr="Εικόνα που περιέχει ρουχισμός, παπούτσια, εικονογράφηση, Σχεδίαση κινουμένων σχεδίων&#10;&#10;Περιγραφή που δημιουργήθηκε αυτόματα">
            <a:extLst>
              <a:ext uri="{FF2B5EF4-FFF2-40B4-BE49-F238E27FC236}">
                <a16:creationId xmlns:a16="http://schemas.microsoft.com/office/drawing/2014/main" id="{422E070A-7770-DAA1-AF00-569B37C405E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125" y="3597979"/>
            <a:ext cx="2633500" cy="52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1140</Words>
  <Application>Microsoft Office PowerPoint</Application>
  <PresentationFormat>Προσαρμογή</PresentationFormat>
  <Paragraphs>138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Canva Sans Bold</vt:lpstr>
      <vt:lpstr>Canva Sans</vt:lpstr>
      <vt:lpstr>Arial</vt:lpstr>
      <vt:lpstr>Calibri</vt:lpstr>
      <vt:lpstr>Bryndan Write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Σχεδιασμός, Υλοποίηση και Αποτίμηση Διαδραστικού Εκπαιδευτικού Υλικού κατάλληλα προσαρμοσμένου για μαθητές Ε.Ε.Ε.ΕΚ. (Ειδική Αγωγή), με στόχο τη διαθεματική προσέγγιση της ενότητας ΕΛΙΑ-ΛΑΔΙ, εστιάζοντας στον Μύθο της Αθηνάς και του Ποσειδώνα στον ιερό</dc:title>
  <dc:creator>G T</dc:creator>
  <cp:lastModifiedBy>G T</cp:lastModifiedBy>
  <cp:revision>6</cp:revision>
  <dcterms:created xsi:type="dcterms:W3CDTF">2006-08-16T00:00:00Z</dcterms:created>
  <dcterms:modified xsi:type="dcterms:W3CDTF">2024-12-15T08:39:41Z</dcterms:modified>
  <dc:identifier>DAGTX2QobTM</dc:identifier>
</cp:coreProperties>
</file>