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4"/>
  </p:notesMasterIdLst>
  <p:sldIdLst>
    <p:sldId id="1482" r:id="rId2"/>
    <p:sldId id="2039" r:id="rId3"/>
    <p:sldId id="2038" r:id="rId4"/>
    <p:sldId id="2040" r:id="rId5"/>
    <p:sldId id="2014" r:id="rId6"/>
    <p:sldId id="2037" r:id="rId7"/>
    <p:sldId id="2036" r:id="rId8"/>
    <p:sldId id="2034" r:id="rId9"/>
    <p:sldId id="2012" r:id="rId10"/>
    <p:sldId id="2016" r:id="rId11"/>
    <p:sldId id="2046" r:id="rId12"/>
    <p:sldId id="2035" r:id="rId13"/>
    <p:sldId id="2015" r:id="rId14"/>
    <p:sldId id="2028" r:id="rId15"/>
    <p:sldId id="2017" r:id="rId16"/>
    <p:sldId id="2029" r:id="rId17"/>
    <p:sldId id="2043" r:id="rId18"/>
    <p:sldId id="2045" r:id="rId19"/>
    <p:sldId id="2044" r:id="rId20"/>
    <p:sldId id="2032" r:id="rId21"/>
    <p:sldId id="2033" r:id="rId22"/>
    <p:sldId id="2019" r:id="rId23"/>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xmlns=""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ADDB7B"/>
    <a:srgbClr val="FFFF15"/>
    <a:srgbClr val="931B1B"/>
    <a:srgbClr val="FF9933"/>
    <a:srgbClr val="FFAD5B"/>
    <a:srgbClr val="FFA54B"/>
    <a:srgbClr val="90CCAF"/>
    <a:srgbClr val="FFFFCC"/>
    <a:srgbClr val="EDBE9B"/>
    <a:srgbClr val="F4F69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8958" autoAdjust="0"/>
    <p:restoredTop sz="89528" autoAdjust="0"/>
  </p:normalViewPr>
  <p:slideViewPr>
    <p:cSldViewPr>
      <p:cViewPr varScale="1">
        <p:scale>
          <a:sx n="61" d="100"/>
          <a:sy n="61" d="100"/>
        </p:scale>
        <p:origin x="-1148" y="-72"/>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xmlns=""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xmlns=""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11/14/2024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11/14/2024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xmlns=""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11/14/2024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11/14/2024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11/14/2024</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11/14/2024</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11/14/2024</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11/14/2024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11/14/2024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11/14/2024</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xmlns=""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chamilo.datacenter.uoc.gr/metchamilo/courses/APOTHSYLLHPSHWSTHGENNHSH/index.php?id_session=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084772"/>
            <a:ext cx="6430090" cy="1872208"/>
          </a:xfrm>
        </p:spPr>
        <p:txBody>
          <a:bodyPr>
            <a:noAutofit/>
          </a:bodyPr>
          <a:lstStyle/>
          <a:p>
            <a:r>
              <a:rPr lang="el-GR" sz="1800" dirty="0" smtClean="0">
                <a:latin typeface="Times New Roman" pitchFamily="18" charset="0"/>
                <a:cs typeface="Times New Roman" pitchFamily="18" charset="0"/>
              </a:rPr>
              <a:t>ΣΧΕΔΙΑΣΜΟΣ, ΥΛΟΠΟΙΗΣΗ &amp; ΑΠΟΤΙΜΗΣΗ ΕΚΠΑΙΔΕΥΤΙΚΟΥ ΥΛΙΚΟΥ ΜΕ ΤΗ ΜΕΘΟΔΟΛΟΓΙΑ ΤΗΣ ΕξΑΕ ΓΙΑ ΤΟΥΣ ΜΑΘΗΤΕΣ ΕΠΑΛ ΣΤΟ ΜΑΘΗΜΑ ‘ΣΤΟΙΧΕΙΑ ΓΕΝΙΚΗΣ ΚΑΙ ΕΞΕΛΙΚΤΙΚΗΣ ΨΥΧΟΛΟΓΙΑΣ’ ΜΕ ΘΕΜΑ ΤΟΥΣ ΠΑΡΑΓΟΝΤΕΣ ΠΟΥ ΕΠΗΡΕΑΖΟΥΝ ΤΗΝ ΕΝΔΟΜΗΤΡΙΑ ΖΩΗ</a:t>
            </a:r>
            <a:endParaRPr lang="el-GR" sz="1800" dirty="0">
              <a:latin typeface="Times New Roman" pitchFamily="18" charset="0"/>
              <a:cs typeface="Times New Roman" pitchFamily="18" charset="0"/>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a:t>
            </a:r>
            <a:r>
              <a:rPr kumimoji="0" lang="en-US" sz="2000" b="0" i="1" u="none" strike="noStrike" cap="none" normalizeH="0" dirty="0">
                <a:ln>
                  <a:noFill/>
                </a:ln>
                <a:solidFill>
                  <a:schemeClr val="tx1"/>
                </a:solidFill>
                <a:effectLst/>
                <a:latin typeface="Book Antiqua" pitchFamily="18" charset="0"/>
                <a:ea typeface="Times New Roman" pitchFamily="18" charset="0"/>
                <a:cs typeface="Arial" pitchFamily="34" charset="0"/>
              </a:rPr>
              <a:t>4</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57290" y="3286124"/>
            <a:ext cx="6840760" cy="523220"/>
          </a:xfrm>
          <a:prstGeom prst="rect">
            <a:avLst/>
          </a:prstGeom>
        </p:spPr>
        <p:txBody>
          <a:bodyPr wrap="square">
            <a:spAutoFit/>
          </a:bodyPr>
          <a:lstStyle/>
          <a:p>
            <a:pPr algn="ctr"/>
            <a:r>
              <a:rPr lang="el-GR" sz="2800" dirty="0" smtClean="0"/>
              <a:t>Τσαπαρίδη Μαρία</a:t>
            </a:r>
            <a:endParaRPr lang="el-GR" sz="2800" dirty="0"/>
          </a:p>
        </p:txBody>
      </p:sp>
      <p:graphicFrame>
        <p:nvGraphicFramePr>
          <p:cNvPr id="2" name="Πίνακας 1"/>
          <p:cNvGraphicFramePr>
            <a:graphicFrameLocks noGrp="1"/>
          </p:cNvGraphicFramePr>
          <p:nvPr>
            <p:extLst>
              <p:ext uri="{D42A27DB-BD31-4B8C-83A1-F6EECF244321}">
                <p14:modId xmlns:p14="http://schemas.microsoft.com/office/powerpoint/2010/main" xmlns="" val="3421610044"/>
              </p:ext>
            </p:extLst>
          </p:nvPr>
        </p:nvGraphicFramePr>
        <p:xfrm>
          <a:off x="714348" y="4643446"/>
          <a:ext cx="8215370" cy="1271111"/>
        </p:xfrm>
        <a:graphic>
          <a:graphicData uri="http://schemas.openxmlformats.org/drawingml/2006/table">
            <a:tbl>
              <a:tblPr firstRow="1" bandRow="1">
                <a:tableStyleId>{5C22544A-7EE6-4342-B048-85BDC9FD1C3A}</a:tableStyleId>
              </a:tblPr>
              <a:tblGrid>
                <a:gridCol w="2643206">
                  <a:extLst>
                    <a:ext uri="{9D8B030D-6E8A-4147-A177-3AD203B41FA5}">
                      <a16:colId xmlns:a16="http://schemas.microsoft.com/office/drawing/2014/main" xmlns="" val="20000"/>
                    </a:ext>
                  </a:extLst>
                </a:gridCol>
                <a:gridCol w="2972501">
                  <a:extLst>
                    <a:ext uri="{9D8B030D-6E8A-4147-A177-3AD203B41FA5}">
                      <a16:colId xmlns:a16="http://schemas.microsoft.com/office/drawing/2014/main" xmlns="" val="20001"/>
                    </a:ext>
                  </a:extLst>
                </a:gridCol>
                <a:gridCol w="2599663">
                  <a:extLst>
                    <a:ext uri="{9D8B030D-6E8A-4147-A177-3AD203B41FA5}">
                      <a16:colId xmlns:a16="http://schemas.microsoft.com/office/drawing/2014/main" xmlns="" val="20002"/>
                    </a:ext>
                  </a:extLst>
                </a:gridCol>
              </a:tblGrid>
              <a:tr h="1271111">
                <a:tc>
                  <a:txBody>
                    <a:bodyPr/>
                    <a:lstStyle/>
                    <a:p>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33"/>
                    </a:solidFill>
                  </a:tcPr>
                </a:tc>
                <a:tc>
                  <a:txBody>
                    <a:bodyPr/>
                    <a:lstStyle/>
                    <a:p>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33"/>
                    </a:solidFill>
                  </a:tcPr>
                </a:tc>
                <a:tc>
                  <a:txBody>
                    <a:bodyPr/>
                    <a:lstStyle/>
                    <a:p>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33"/>
                    </a:solidFill>
                  </a:tcPr>
                </a:tc>
                <a:extLst>
                  <a:ext uri="{0D108BD9-81ED-4DB2-BD59-A6C34878D82A}">
                    <a16:rowId xmlns:a16="http://schemas.microsoft.com/office/drawing/2014/main" xmlns="" val="10000"/>
                  </a:ext>
                </a:extLst>
              </a:tr>
            </a:tbl>
          </a:graphicData>
        </a:graphic>
      </p:graphicFrame>
      <p:sp>
        <p:nvSpPr>
          <p:cNvPr id="13" name="9 - Ορθογώνιο"/>
          <p:cNvSpPr/>
          <p:nvPr/>
        </p:nvSpPr>
        <p:spPr>
          <a:xfrm>
            <a:off x="1500166" y="4071942"/>
            <a:ext cx="6840760" cy="369332"/>
          </a:xfrm>
          <a:prstGeom prst="rect">
            <a:avLst/>
          </a:prstGeom>
        </p:spPr>
        <p:txBody>
          <a:bodyPr wrap="square">
            <a:spAutoFit/>
          </a:bodyPr>
          <a:lstStyle/>
          <a:p>
            <a:pPr algn="ctr"/>
            <a:r>
              <a:rPr lang="el-GR" sz="1800" dirty="0"/>
              <a:t>Επιτροπή Κρίσης ΔΕ</a:t>
            </a:r>
          </a:p>
        </p:txBody>
      </p:sp>
      <p:sp>
        <p:nvSpPr>
          <p:cNvPr id="14" name="13 - TextBox"/>
          <p:cNvSpPr txBox="1"/>
          <p:nvPr/>
        </p:nvSpPr>
        <p:spPr>
          <a:xfrm>
            <a:off x="928662" y="4786322"/>
            <a:ext cx="2643206" cy="830997"/>
          </a:xfrm>
          <a:prstGeom prst="rect">
            <a:avLst/>
          </a:prstGeom>
          <a:noFill/>
        </p:spPr>
        <p:txBody>
          <a:bodyPr wrap="square" rtlCol="0">
            <a:spAutoFit/>
          </a:bodyPr>
          <a:lstStyle/>
          <a:p>
            <a:r>
              <a:rPr lang="el-GR" sz="1600" dirty="0" smtClean="0"/>
              <a:t>Κωνσταντίνος </a:t>
            </a:r>
            <a:r>
              <a:rPr lang="el-GR" sz="1600" dirty="0" err="1" smtClean="0"/>
              <a:t>Κωτσίδης</a:t>
            </a:r>
            <a:endParaRPr lang="el-GR" sz="1600" dirty="0" smtClean="0"/>
          </a:p>
          <a:p>
            <a:r>
              <a:rPr lang="el-GR" sz="1600" dirty="0" smtClean="0"/>
              <a:t>Διδάκτωρ ΠΤΔΕ </a:t>
            </a:r>
          </a:p>
          <a:p>
            <a:r>
              <a:rPr lang="el-GR" sz="1600" dirty="0" smtClean="0"/>
              <a:t>Πανεπιστήμιο Κρήτης</a:t>
            </a:r>
            <a:endParaRPr lang="el-GR" sz="1600" dirty="0"/>
          </a:p>
        </p:txBody>
      </p:sp>
      <p:sp>
        <p:nvSpPr>
          <p:cNvPr id="17" name="16 - TextBox"/>
          <p:cNvSpPr txBox="1"/>
          <p:nvPr/>
        </p:nvSpPr>
        <p:spPr>
          <a:xfrm>
            <a:off x="3571868" y="4786322"/>
            <a:ext cx="2643205" cy="830997"/>
          </a:xfrm>
          <a:prstGeom prst="rect">
            <a:avLst/>
          </a:prstGeom>
          <a:noFill/>
        </p:spPr>
        <p:txBody>
          <a:bodyPr wrap="square" rtlCol="0">
            <a:spAutoFit/>
          </a:bodyPr>
          <a:lstStyle/>
          <a:p>
            <a:r>
              <a:rPr lang="el-GR" sz="1600" dirty="0" smtClean="0"/>
              <a:t>Παναγιώτης Αναστασιάδης</a:t>
            </a:r>
          </a:p>
          <a:p>
            <a:r>
              <a:rPr lang="el-GR" sz="1600" dirty="0" smtClean="0"/>
              <a:t>Καθηγητής ΠΤΔΕ</a:t>
            </a:r>
          </a:p>
          <a:p>
            <a:r>
              <a:rPr lang="el-GR" sz="1600" dirty="0" smtClean="0"/>
              <a:t>Πανεπιστήμιο Κρήτης</a:t>
            </a:r>
            <a:endParaRPr lang="el-GR" sz="1600" dirty="0"/>
          </a:p>
        </p:txBody>
      </p:sp>
      <p:sp>
        <p:nvSpPr>
          <p:cNvPr id="18" name="17 - TextBox"/>
          <p:cNvSpPr txBox="1"/>
          <p:nvPr/>
        </p:nvSpPr>
        <p:spPr>
          <a:xfrm>
            <a:off x="6429388" y="4786322"/>
            <a:ext cx="2286016" cy="830997"/>
          </a:xfrm>
          <a:prstGeom prst="rect">
            <a:avLst/>
          </a:prstGeom>
          <a:noFill/>
        </p:spPr>
        <p:txBody>
          <a:bodyPr wrap="square" rtlCol="0">
            <a:spAutoFit/>
          </a:bodyPr>
          <a:lstStyle/>
          <a:p>
            <a:r>
              <a:rPr lang="el-GR" sz="1600" dirty="0" smtClean="0"/>
              <a:t>Καλλιόπη </a:t>
            </a:r>
            <a:r>
              <a:rPr lang="el-GR" sz="1600" dirty="0" err="1" smtClean="0"/>
              <a:t>Τρούλη</a:t>
            </a:r>
            <a:endParaRPr lang="el-GR" sz="1600" dirty="0" smtClean="0"/>
          </a:p>
          <a:p>
            <a:r>
              <a:rPr lang="el-GR" sz="1600" dirty="0" smtClean="0"/>
              <a:t>Αν. Καθηγήτρια ΠΤΔΕ</a:t>
            </a:r>
          </a:p>
          <a:p>
            <a:r>
              <a:rPr lang="el-GR" sz="1600" dirty="0" smtClean="0"/>
              <a:t>Πανεπιστήμιο Κρήτης</a:t>
            </a:r>
            <a:endParaRPr lang="el-GR" sz="1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28728" y="357166"/>
            <a:ext cx="7464892" cy="765652"/>
          </a:xfrm>
        </p:spPr>
        <p:txBody>
          <a:bodyPr>
            <a:noAutofit/>
          </a:bodyPr>
          <a:lstStyle/>
          <a:p>
            <a:r>
              <a:rPr lang="el-GR" sz="3600" dirty="0">
                <a:latin typeface="Times New Roman" pitchFamily="18" charset="0"/>
                <a:cs typeface="Times New Roman" pitchFamily="18" charset="0"/>
              </a:rPr>
              <a:t/>
            </a:r>
            <a:br>
              <a:rPr lang="el-GR" sz="3600" dirty="0">
                <a:latin typeface="Times New Roman" pitchFamily="18" charset="0"/>
                <a:cs typeface="Times New Roman" pitchFamily="18" charset="0"/>
              </a:rPr>
            </a:br>
            <a:r>
              <a:rPr lang="el-GR" sz="3600" dirty="0" smtClean="0">
                <a:latin typeface="Times New Roman" pitchFamily="18" charset="0"/>
                <a:cs typeface="Times New Roman" pitchFamily="18" charset="0"/>
              </a:rPr>
              <a:t>Παραγόμενο </a:t>
            </a:r>
            <a:r>
              <a:rPr lang="el-GR" sz="3600" dirty="0">
                <a:latin typeface="Times New Roman" pitchFamily="18" charset="0"/>
                <a:cs typeface="Times New Roman" pitchFamily="18" charset="0"/>
              </a:rPr>
              <a:t>εκπαιδευτικό </a:t>
            </a:r>
            <a:r>
              <a:rPr lang="el-GR" sz="3600" dirty="0" smtClean="0">
                <a:latin typeface="Times New Roman" pitchFamily="18" charset="0"/>
                <a:cs typeface="Times New Roman" pitchFamily="18" charset="0"/>
              </a:rPr>
              <a:t>υλικό 1/3 </a:t>
            </a:r>
            <a:endParaRPr lang="el-GR" sz="3600" b="1" dirty="0">
              <a:solidFill>
                <a:srgbClr val="FF0000"/>
              </a:solidFill>
              <a:latin typeface="Times New Roman" pitchFamily="18" charset="0"/>
              <a:cs typeface="Times New Roman" pitchFamily="18" charset="0"/>
            </a:endParaRPr>
          </a:p>
        </p:txBody>
      </p:sp>
      <p:sp>
        <p:nvSpPr>
          <p:cNvPr id="4" name="9 - Ορθογώνιο"/>
          <p:cNvSpPr/>
          <p:nvPr/>
        </p:nvSpPr>
        <p:spPr>
          <a:xfrm>
            <a:off x="1357290" y="2214554"/>
            <a:ext cx="7286676" cy="1446550"/>
          </a:xfrm>
          <a:prstGeom prst="rect">
            <a:avLst/>
          </a:prstGeom>
        </p:spPr>
        <p:txBody>
          <a:bodyPr wrap="square">
            <a:spAutoFit/>
          </a:bodyPr>
          <a:lstStyle/>
          <a:p>
            <a:r>
              <a:rPr lang="el-GR" sz="2800" dirty="0" smtClean="0"/>
              <a:t>Το εκπαιδευτικό υλικό είναι διαθέσιμο στον παρακάτω σύνδεσμο:</a:t>
            </a:r>
          </a:p>
          <a:p>
            <a:endParaRPr lang="el-GR" sz="3200" dirty="0" smtClean="0"/>
          </a:p>
        </p:txBody>
      </p:sp>
      <p:pic>
        <p:nvPicPr>
          <p:cNvPr id="5" name="4 - Εικόνα" descr="images.png"/>
          <p:cNvPicPr>
            <a:picLocks noChangeAspect="1"/>
          </p:cNvPicPr>
          <p:nvPr/>
        </p:nvPicPr>
        <p:blipFill>
          <a:blip r:embed="rId2"/>
          <a:stretch>
            <a:fillRect/>
          </a:stretch>
        </p:blipFill>
        <p:spPr>
          <a:xfrm>
            <a:off x="7647786" y="4143380"/>
            <a:ext cx="1496214" cy="1628952"/>
          </a:xfrm>
          <a:prstGeom prst="rect">
            <a:avLst/>
          </a:prstGeom>
        </p:spPr>
      </p:pic>
      <p:sp>
        <p:nvSpPr>
          <p:cNvPr id="6" name="5 - Διάγραμμα ροής: Καθυστέρηση"/>
          <p:cNvSpPr/>
          <p:nvPr/>
        </p:nvSpPr>
        <p:spPr>
          <a:xfrm>
            <a:off x="642910" y="4000504"/>
            <a:ext cx="6715172" cy="1571636"/>
          </a:xfrm>
          <a:prstGeom prst="flowChartDelay">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hlinkClick r:id="rId3"/>
              </a:rPr>
              <a:t>http</a:t>
            </a:r>
            <a:r>
              <a:rPr lang="el-GR" dirty="0" smtClean="0">
                <a:hlinkClick r:id="rId3"/>
              </a:rPr>
              <a:t>://</a:t>
            </a:r>
            <a:r>
              <a:rPr lang="en-GB" dirty="0" smtClean="0">
                <a:hlinkClick r:id="rId3"/>
              </a:rPr>
              <a:t>chamilo</a:t>
            </a:r>
            <a:r>
              <a:rPr lang="el-GR" dirty="0" smtClean="0">
                <a:hlinkClick r:id="rId3"/>
              </a:rPr>
              <a:t>.</a:t>
            </a:r>
            <a:r>
              <a:rPr lang="en-GB" dirty="0" err="1" smtClean="0">
                <a:hlinkClick r:id="rId3"/>
              </a:rPr>
              <a:t>datacenter</a:t>
            </a:r>
            <a:r>
              <a:rPr lang="el-GR" dirty="0" smtClean="0">
                <a:hlinkClick r:id="rId3"/>
              </a:rPr>
              <a:t>.</a:t>
            </a:r>
            <a:r>
              <a:rPr lang="en-GB" dirty="0" err="1" smtClean="0">
                <a:hlinkClick r:id="rId3"/>
              </a:rPr>
              <a:t>uoc</a:t>
            </a:r>
            <a:r>
              <a:rPr lang="el-GR" dirty="0" smtClean="0">
                <a:hlinkClick r:id="rId3"/>
              </a:rPr>
              <a:t>.</a:t>
            </a:r>
            <a:r>
              <a:rPr lang="en-GB" dirty="0" err="1" smtClean="0">
                <a:hlinkClick r:id="rId3"/>
              </a:rPr>
              <a:t>gr</a:t>
            </a:r>
            <a:r>
              <a:rPr lang="el-GR" dirty="0" smtClean="0">
                <a:hlinkClick r:id="rId3"/>
              </a:rPr>
              <a:t>/</a:t>
            </a:r>
            <a:r>
              <a:rPr lang="en-GB" dirty="0" err="1" smtClean="0">
                <a:hlinkClick r:id="rId3"/>
              </a:rPr>
              <a:t>metchamilo</a:t>
            </a:r>
            <a:r>
              <a:rPr lang="el-GR" dirty="0" smtClean="0">
                <a:hlinkClick r:id="rId3"/>
              </a:rPr>
              <a:t>/</a:t>
            </a:r>
            <a:r>
              <a:rPr lang="en-GB" dirty="0" smtClean="0">
                <a:hlinkClick r:id="rId3"/>
              </a:rPr>
              <a:t>courses</a:t>
            </a:r>
            <a:r>
              <a:rPr lang="el-GR" dirty="0" smtClean="0">
                <a:hlinkClick r:id="rId3"/>
              </a:rPr>
              <a:t>/</a:t>
            </a:r>
            <a:r>
              <a:rPr lang="en-GB" dirty="0" smtClean="0">
                <a:hlinkClick r:id="rId3"/>
              </a:rPr>
              <a:t>APOTHSYLLHPSHWSTHGENNHSH</a:t>
            </a:r>
            <a:r>
              <a:rPr lang="el-GR" dirty="0" smtClean="0">
                <a:hlinkClick r:id="rId3"/>
              </a:rPr>
              <a:t>/</a:t>
            </a:r>
            <a:r>
              <a:rPr lang="en-GB" dirty="0" smtClean="0">
                <a:hlinkClick r:id="rId3"/>
              </a:rPr>
              <a:t>index</a:t>
            </a:r>
            <a:r>
              <a:rPr lang="el-GR" dirty="0" smtClean="0">
                <a:hlinkClick r:id="rId3"/>
              </a:rPr>
              <a:t>.</a:t>
            </a:r>
            <a:r>
              <a:rPr lang="en-GB" dirty="0" err="1" smtClean="0">
                <a:hlinkClick r:id="rId3"/>
              </a:rPr>
              <a:t>php</a:t>
            </a:r>
            <a:r>
              <a:rPr lang="el-GR" dirty="0" smtClean="0">
                <a:hlinkClick r:id="rId3"/>
              </a:rPr>
              <a:t>?</a:t>
            </a:r>
            <a:r>
              <a:rPr lang="en-GB" dirty="0" smtClean="0">
                <a:hlinkClick r:id="rId3"/>
              </a:rPr>
              <a:t>id</a:t>
            </a:r>
            <a:r>
              <a:rPr lang="el-GR" dirty="0" smtClean="0">
                <a:hlinkClick r:id="rId3"/>
              </a:rPr>
              <a:t>_</a:t>
            </a:r>
            <a:r>
              <a:rPr lang="en-GB" dirty="0" smtClean="0">
                <a:hlinkClick r:id="rId3"/>
              </a:rPr>
              <a:t>session</a:t>
            </a:r>
            <a:r>
              <a:rPr lang="el-GR" dirty="0" smtClean="0">
                <a:hlinkClick r:id="rId3"/>
              </a:rPr>
              <a:t>=0</a:t>
            </a:r>
            <a:endParaRPr lang="el-GR" dirty="0"/>
          </a:p>
        </p:txBody>
      </p:sp>
    </p:spTree>
    <p:extLst>
      <p:ext uri="{BB962C8B-B14F-4D97-AF65-F5344CB8AC3E}">
        <p14:creationId xmlns:p14="http://schemas.microsoft.com/office/powerpoint/2010/main" xmlns="" val="27452667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142976" y="365127"/>
            <a:ext cx="8143932" cy="1075390"/>
          </a:xfrm>
        </p:spPr>
        <p:txBody>
          <a:bodyPr>
            <a:normAutofit fontScale="90000"/>
          </a:bodyPr>
          <a:lstStyle/>
          <a:p>
            <a:r>
              <a:rPr lang="en-GB" dirty="0" smtClean="0"/>
              <a:t>  </a:t>
            </a:r>
            <a:r>
              <a:rPr lang="el-GR" sz="4000" dirty="0" smtClean="0">
                <a:latin typeface="Times New Roman" pitchFamily="18" charset="0"/>
                <a:cs typeface="Times New Roman" pitchFamily="18" charset="0"/>
              </a:rPr>
              <a:t>Παραγόμενο εκπαιδευτικό υλικό</a:t>
            </a:r>
            <a:r>
              <a:rPr lang="en-GB" sz="4000" dirty="0" smtClean="0">
                <a:latin typeface="Times New Roman" pitchFamily="18" charset="0"/>
                <a:cs typeface="Times New Roman" pitchFamily="18" charset="0"/>
              </a:rPr>
              <a:t> </a:t>
            </a:r>
            <a:r>
              <a:rPr lang="el-GR" sz="4000" dirty="0" smtClean="0">
                <a:latin typeface="Times New Roman" pitchFamily="18" charset="0"/>
                <a:cs typeface="Times New Roman" pitchFamily="18" charset="0"/>
              </a:rPr>
              <a:t>2</a:t>
            </a:r>
            <a:r>
              <a:rPr lang="en-GB" sz="4000" dirty="0" smtClean="0">
                <a:latin typeface="Times New Roman" pitchFamily="18" charset="0"/>
                <a:cs typeface="Times New Roman" pitchFamily="18" charset="0"/>
              </a:rPr>
              <a:t>/3</a:t>
            </a:r>
            <a:endParaRPr lang="el-GR" sz="4000" dirty="0">
              <a:latin typeface="Times New Roman" pitchFamily="18" charset="0"/>
              <a:cs typeface="Times New Roman" pitchFamily="18" charset="0"/>
            </a:endParaRPr>
          </a:p>
        </p:txBody>
      </p:sp>
      <p:sp>
        <p:nvSpPr>
          <p:cNvPr id="12" name="11 - Πεντάγωνο"/>
          <p:cNvSpPr/>
          <p:nvPr/>
        </p:nvSpPr>
        <p:spPr>
          <a:xfrm>
            <a:off x="1000100" y="2357430"/>
            <a:ext cx="1335598" cy="627508"/>
          </a:xfrm>
          <a:prstGeom prst="homeP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latin typeface="Times New Roman" pitchFamily="18" charset="0"/>
                <a:cs typeface="Times New Roman" pitchFamily="18" charset="0"/>
              </a:rPr>
              <a:t>Σκοπός</a:t>
            </a:r>
            <a:endParaRPr lang="el-GR" b="1" dirty="0">
              <a:latin typeface="Times New Roman" pitchFamily="18" charset="0"/>
              <a:cs typeface="Times New Roman" pitchFamily="18" charset="0"/>
            </a:endParaRPr>
          </a:p>
        </p:txBody>
      </p:sp>
      <p:sp>
        <p:nvSpPr>
          <p:cNvPr id="13" name="12 - TextBox"/>
          <p:cNvSpPr txBox="1"/>
          <p:nvPr/>
        </p:nvSpPr>
        <p:spPr>
          <a:xfrm>
            <a:off x="2571736" y="2000240"/>
            <a:ext cx="5572164" cy="1323439"/>
          </a:xfrm>
          <a:prstGeom prst="rect">
            <a:avLst/>
          </a:prstGeom>
          <a:noFill/>
        </p:spPr>
        <p:txBody>
          <a:bodyPr wrap="square" rtlCol="0">
            <a:spAutoFit/>
          </a:bodyPr>
          <a:lstStyle/>
          <a:p>
            <a:r>
              <a:rPr lang="el-GR" sz="2000" dirty="0" smtClean="0"/>
              <a:t>Η εισαγωγή των μαθητών στις βασικές έννοιες της προγεννητικής περιόδου από τη σύλληψη ως τη γέννηση με τη χρήση των προηγμένων μαθησιακών τεχνολογιών διαδικτύου. </a:t>
            </a:r>
            <a:endParaRPr lang="el-GR" sz="2000" dirty="0"/>
          </a:p>
        </p:txBody>
      </p:sp>
      <p:sp>
        <p:nvSpPr>
          <p:cNvPr id="14" name="13 - Πεντάγωνο"/>
          <p:cNvSpPr/>
          <p:nvPr/>
        </p:nvSpPr>
        <p:spPr>
          <a:xfrm>
            <a:off x="571472" y="4357694"/>
            <a:ext cx="2143140" cy="698946"/>
          </a:xfrm>
          <a:prstGeom prst="homeP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latin typeface="Times New Roman" pitchFamily="18" charset="0"/>
                <a:cs typeface="Times New Roman" pitchFamily="18" charset="0"/>
              </a:rPr>
              <a:t>Περιεχόμενα</a:t>
            </a:r>
            <a:endParaRPr lang="el-GR" b="1" dirty="0">
              <a:latin typeface="Times New Roman" pitchFamily="18" charset="0"/>
              <a:cs typeface="Times New Roman" pitchFamily="18" charset="0"/>
            </a:endParaRPr>
          </a:p>
        </p:txBody>
      </p:sp>
      <p:cxnSp>
        <p:nvCxnSpPr>
          <p:cNvPr id="16" name="15 - Ευθύγραμμο βέλος σύνδεσης"/>
          <p:cNvCxnSpPr/>
          <p:nvPr/>
        </p:nvCxnSpPr>
        <p:spPr>
          <a:xfrm flipV="1">
            <a:off x="3000364" y="4000504"/>
            <a:ext cx="714380"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17 - Ευθύγραμμο βέλος σύνδεσης"/>
          <p:cNvCxnSpPr/>
          <p:nvPr/>
        </p:nvCxnSpPr>
        <p:spPr>
          <a:xfrm>
            <a:off x="3000364" y="4714884"/>
            <a:ext cx="85725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18 - Ευθύγραμμο βέλος σύνδεσης"/>
          <p:cNvCxnSpPr/>
          <p:nvPr/>
        </p:nvCxnSpPr>
        <p:spPr>
          <a:xfrm>
            <a:off x="3000364" y="5000636"/>
            <a:ext cx="642942"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24 - TextBox"/>
          <p:cNvSpPr txBox="1"/>
          <p:nvPr/>
        </p:nvSpPr>
        <p:spPr>
          <a:xfrm>
            <a:off x="3929026" y="3786190"/>
            <a:ext cx="5214974" cy="400110"/>
          </a:xfrm>
          <a:prstGeom prst="rect">
            <a:avLst/>
          </a:prstGeom>
          <a:noFill/>
        </p:spPr>
        <p:txBody>
          <a:bodyPr wrap="square" rtlCol="0">
            <a:spAutoFit/>
          </a:bodyPr>
          <a:lstStyle/>
          <a:p>
            <a:r>
              <a:rPr lang="el-GR" sz="2000" i="1" dirty="0" smtClean="0"/>
              <a:t>1η Διδακτική Ενότητα</a:t>
            </a:r>
            <a:r>
              <a:rPr lang="el-GR" sz="2000" dirty="0" smtClean="0"/>
              <a:t>: Προγεννητική περίοδος</a:t>
            </a:r>
          </a:p>
        </p:txBody>
      </p:sp>
      <p:sp>
        <p:nvSpPr>
          <p:cNvPr id="29" name="28 - TextBox"/>
          <p:cNvSpPr txBox="1"/>
          <p:nvPr/>
        </p:nvSpPr>
        <p:spPr>
          <a:xfrm>
            <a:off x="3929058" y="4429132"/>
            <a:ext cx="5072098" cy="707886"/>
          </a:xfrm>
          <a:prstGeom prst="rect">
            <a:avLst/>
          </a:prstGeom>
          <a:noFill/>
        </p:spPr>
        <p:txBody>
          <a:bodyPr wrap="square" rtlCol="0">
            <a:spAutoFit/>
          </a:bodyPr>
          <a:lstStyle/>
          <a:p>
            <a:r>
              <a:rPr lang="el-GR" sz="2000" i="1" dirty="0" smtClean="0"/>
              <a:t>2η Διδακτική Ενότητα</a:t>
            </a:r>
            <a:r>
              <a:rPr lang="el-GR" sz="2000" dirty="0" smtClean="0"/>
              <a:t>: Παράγοντες που επηρεάζουν την ανάπτυξη του εμβρύου</a:t>
            </a:r>
          </a:p>
        </p:txBody>
      </p:sp>
      <p:sp>
        <p:nvSpPr>
          <p:cNvPr id="31" name="30 - TextBox"/>
          <p:cNvSpPr txBox="1"/>
          <p:nvPr/>
        </p:nvSpPr>
        <p:spPr>
          <a:xfrm>
            <a:off x="3786182" y="5357826"/>
            <a:ext cx="5214942" cy="400110"/>
          </a:xfrm>
          <a:prstGeom prst="rect">
            <a:avLst/>
          </a:prstGeom>
          <a:noFill/>
        </p:spPr>
        <p:txBody>
          <a:bodyPr wrap="square" rtlCol="0">
            <a:spAutoFit/>
          </a:bodyPr>
          <a:lstStyle/>
          <a:p>
            <a:r>
              <a:rPr lang="el-GR" sz="2000" i="1" dirty="0" smtClean="0"/>
              <a:t>3η Διδακτική Ενότητα</a:t>
            </a:r>
            <a:r>
              <a:rPr lang="el-GR" sz="2000" dirty="0" smtClean="0"/>
              <a:t>: </a:t>
            </a:r>
            <a:r>
              <a:rPr lang="el-GR" sz="2000" dirty="0" err="1" smtClean="0"/>
              <a:t>Περιγεννητική</a:t>
            </a:r>
            <a:r>
              <a:rPr lang="el-GR" sz="2000" dirty="0" smtClean="0"/>
              <a:t> περίοδος</a:t>
            </a:r>
            <a:endParaRPr lang="el-GR"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500166" y="1428736"/>
            <a:ext cx="7015184" cy="4748227"/>
          </a:xfrm>
        </p:spPr>
        <p:txBody>
          <a:bodyPr>
            <a:noAutofit/>
          </a:bodyPr>
          <a:lstStyle/>
          <a:p>
            <a:pPr>
              <a:buNone/>
            </a:pPr>
            <a:endParaRPr lang="en-GB" sz="2400" dirty="0" smtClean="0">
              <a:latin typeface="Times New Roman" pitchFamily="18" charset="0"/>
              <a:cs typeface="Times New Roman" pitchFamily="18" charset="0"/>
            </a:endParaRPr>
          </a:p>
          <a:p>
            <a:pPr>
              <a:buNone/>
            </a:pPr>
            <a:endParaRPr lang="en-GB" sz="2400" dirty="0" smtClean="0">
              <a:latin typeface="Times New Roman" pitchFamily="18" charset="0"/>
              <a:cs typeface="Times New Roman" pitchFamily="18" charset="0"/>
            </a:endParaRPr>
          </a:p>
          <a:p>
            <a:pPr>
              <a:buNone/>
            </a:pPr>
            <a:endParaRPr lang="en-GB" sz="2400" dirty="0" smtClean="0">
              <a:latin typeface="Times New Roman" pitchFamily="18" charset="0"/>
              <a:cs typeface="Times New Roman" pitchFamily="18" charset="0"/>
            </a:endParaRPr>
          </a:p>
          <a:p>
            <a:pPr>
              <a:buNone/>
            </a:pPr>
            <a:endParaRPr lang="en-GB" sz="2400" dirty="0" smtClean="0">
              <a:latin typeface="Times New Roman" pitchFamily="18" charset="0"/>
              <a:cs typeface="Times New Roman" pitchFamily="18" charset="0"/>
            </a:endParaRPr>
          </a:p>
          <a:p>
            <a:pPr>
              <a:buNone/>
            </a:pPr>
            <a:endParaRPr lang="el-GR" sz="2400" dirty="0">
              <a:latin typeface="Times New Roman" pitchFamily="18" charset="0"/>
              <a:cs typeface="Times New Roman" pitchFamily="18" charset="0"/>
            </a:endParaRPr>
          </a:p>
        </p:txBody>
      </p:sp>
      <p:sp>
        <p:nvSpPr>
          <p:cNvPr id="3" name="2 - Τίτλος"/>
          <p:cNvSpPr>
            <a:spLocks noGrp="1"/>
          </p:cNvSpPr>
          <p:nvPr>
            <p:ph type="title"/>
          </p:nvPr>
        </p:nvSpPr>
        <p:spPr>
          <a:xfrm>
            <a:off x="1143000" y="365127"/>
            <a:ext cx="8143908" cy="1075390"/>
          </a:xfrm>
        </p:spPr>
        <p:txBody>
          <a:bodyPr>
            <a:normAutofit fontScale="90000"/>
          </a:bodyPr>
          <a:lstStyle/>
          <a:p>
            <a:r>
              <a:rPr lang="en-GB" dirty="0" smtClean="0"/>
              <a:t>  </a:t>
            </a:r>
            <a:r>
              <a:rPr lang="el-GR" sz="4000" dirty="0" smtClean="0">
                <a:latin typeface="Times New Roman" pitchFamily="18" charset="0"/>
                <a:cs typeface="Times New Roman" pitchFamily="18" charset="0"/>
              </a:rPr>
              <a:t>Παραγόμενο εκπαιδευτικό υλικό</a:t>
            </a:r>
            <a:r>
              <a:rPr lang="en-GB" sz="4000" dirty="0" smtClean="0">
                <a:latin typeface="Times New Roman" pitchFamily="18" charset="0"/>
                <a:cs typeface="Times New Roman" pitchFamily="18" charset="0"/>
              </a:rPr>
              <a:t> </a:t>
            </a:r>
            <a:r>
              <a:rPr lang="el-GR" sz="4000" dirty="0" smtClean="0">
                <a:latin typeface="Times New Roman" pitchFamily="18" charset="0"/>
                <a:cs typeface="Times New Roman" pitchFamily="18" charset="0"/>
              </a:rPr>
              <a:t>3</a:t>
            </a:r>
            <a:r>
              <a:rPr lang="en-GB" sz="4000" dirty="0" smtClean="0">
                <a:latin typeface="Times New Roman" pitchFamily="18" charset="0"/>
                <a:cs typeface="Times New Roman" pitchFamily="18" charset="0"/>
              </a:rPr>
              <a:t>/3</a:t>
            </a:r>
            <a:endParaRPr lang="el-GR" sz="4000" dirty="0">
              <a:latin typeface="Times New Roman" pitchFamily="18" charset="0"/>
              <a:cs typeface="Times New Roman" pitchFamily="18" charset="0"/>
            </a:endParaRPr>
          </a:p>
        </p:txBody>
      </p:sp>
      <p:sp>
        <p:nvSpPr>
          <p:cNvPr id="4" name="3 - Έλλειψη"/>
          <p:cNvSpPr/>
          <p:nvPr/>
        </p:nvSpPr>
        <p:spPr>
          <a:xfrm>
            <a:off x="3786182" y="2714620"/>
            <a:ext cx="2000264" cy="2000264"/>
          </a:xfrm>
          <a:prstGeom prst="ellipse">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dirty="0" smtClean="0">
                <a:latin typeface="Times New Roman" pitchFamily="18" charset="0"/>
                <a:cs typeface="Times New Roman" pitchFamily="18" charset="0"/>
              </a:rPr>
              <a:t>Ψηφιακά εργαλεία </a:t>
            </a:r>
          </a:p>
        </p:txBody>
      </p:sp>
      <p:sp>
        <p:nvSpPr>
          <p:cNvPr id="5" name="4 - Επεξήγηση με γραμμή 1"/>
          <p:cNvSpPr/>
          <p:nvPr/>
        </p:nvSpPr>
        <p:spPr>
          <a:xfrm>
            <a:off x="6286512" y="2071678"/>
            <a:ext cx="2286016" cy="714380"/>
          </a:xfrm>
          <a:prstGeom prst="borderCallout1">
            <a:avLst>
              <a:gd name="adj1" fmla="val 58006"/>
              <a:gd name="adj2" fmla="val -5378"/>
              <a:gd name="adj3" fmla="val 107889"/>
              <a:gd name="adj4" fmla="val -36970"/>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latin typeface="Times New Roman" pitchFamily="18" charset="0"/>
                <a:cs typeface="Times New Roman" pitchFamily="18" charset="0"/>
              </a:rPr>
              <a:t>Crosswordlabs</a:t>
            </a:r>
            <a:endParaRPr lang="en-GB" dirty="0" smtClean="0">
              <a:latin typeface="Times New Roman" pitchFamily="18" charset="0"/>
              <a:cs typeface="Times New Roman" pitchFamily="18" charset="0"/>
            </a:endParaRPr>
          </a:p>
        </p:txBody>
      </p:sp>
      <p:sp>
        <p:nvSpPr>
          <p:cNvPr id="6" name="5 - Επεξήγηση με γραμμή 1"/>
          <p:cNvSpPr/>
          <p:nvPr/>
        </p:nvSpPr>
        <p:spPr>
          <a:xfrm>
            <a:off x="6786578" y="3714752"/>
            <a:ext cx="1500198" cy="612648"/>
          </a:xfrm>
          <a:prstGeom prst="borderCallout1">
            <a:avLst>
              <a:gd name="adj1" fmla="val 54367"/>
              <a:gd name="adj2" fmla="val -8333"/>
              <a:gd name="adj3" fmla="val 44658"/>
              <a:gd name="adj4" fmla="val -54220"/>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latin typeface="Times New Roman" pitchFamily="18" charset="0"/>
                <a:cs typeface="Times New Roman" pitchFamily="18" charset="0"/>
              </a:rPr>
              <a:t>Wordwall</a:t>
            </a:r>
            <a:endParaRPr lang="el-GR" dirty="0"/>
          </a:p>
        </p:txBody>
      </p:sp>
      <p:sp>
        <p:nvSpPr>
          <p:cNvPr id="7" name="6 - Επεξήγηση με γραμμή 1"/>
          <p:cNvSpPr/>
          <p:nvPr/>
        </p:nvSpPr>
        <p:spPr>
          <a:xfrm>
            <a:off x="3714744" y="1571612"/>
            <a:ext cx="1428760" cy="612648"/>
          </a:xfrm>
          <a:prstGeom prst="borderCallout1">
            <a:avLst>
              <a:gd name="adj1" fmla="val 115426"/>
              <a:gd name="adj2" fmla="val 49622"/>
              <a:gd name="adj3" fmla="val 170166"/>
              <a:gd name="adj4" fmla="val 58439"/>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Times New Roman" pitchFamily="18" charset="0"/>
                <a:cs typeface="Times New Roman" pitchFamily="18" charset="0"/>
              </a:rPr>
              <a:t>Chamilo</a:t>
            </a:r>
            <a:endParaRPr lang="el-GR" dirty="0"/>
          </a:p>
        </p:txBody>
      </p:sp>
      <p:sp>
        <p:nvSpPr>
          <p:cNvPr id="8" name="7 - Επεξήγηση με γραμμή 1"/>
          <p:cNvSpPr/>
          <p:nvPr/>
        </p:nvSpPr>
        <p:spPr>
          <a:xfrm>
            <a:off x="2071670" y="2143116"/>
            <a:ext cx="914400" cy="612648"/>
          </a:xfrm>
          <a:prstGeom prst="borderCallout1">
            <a:avLst>
              <a:gd name="adj1" fmla="val 117122"/>
              <a:gd name="adj2" fmla="val 64394"/>
              <a:gd name="adj3" fmla="val 173558"/>
              <a:gd name="adj4" fmla="val 185530"/>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Times New Roman" pitchFamily="18" charset="0"/>
                <a:cs typeface="Times New Roman" pitchFamily="18" charset="0"/>
              </a:rPr>
              <a:t>H5P</a:t>
            </a:r>
          </a:p>
        </p:txBody>
      </p:sp>
      <p:sp>
        <p:nvSpPr>
          <p:cNvPr id="9" name="8 - Επεξήγηση με γραμμή 1"/>
          <p:cNvSpPr/>
          <p:nvPr/>
        </p:nvSpPr>
        <p:spPr>
          <a:xfrm>
            <a:off x="5715008" y="5214950"/>
            <a:ext cx="1500198" cy="612648"/>
          </a:xfrm>
          <a:prstGeom prst="borderCallout1">
            <a:avLst>
              <a:gd name="adj1" fmla="val -20259"/>
              <a:gd name="adj2" fmla="val 52619"/>
              <a:gd name="adj3" fmla="val -106293"/>
              <a:gd name="adj4" fmla="val -11958"/>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latin typeface="Times New Roman" pitchFamily="18" charset="0"/>
                <a:cs typeface="Times New Roman" pitchFamily="18" charset="0"/>
              </a:rPr>
              <a:t>Padlet</a:t>
            </a:r>
            <a:endParaRPr lang="el-GR" dirty="0"/>
          </a:p>
        </p:txBody>
      </p:sp>
      <p:sp>
        <p:nvSpPr>
          <p:cNvPr id="10" name="9 - Επεξήγηση με γραμμή 1"/>
          <p:cNvSpPr/>
          <p:nvPr/>
        </p:nvSpPr>
        <p:spPr>
          <a:xfrm>
            <a:off x="1000100" y="3786190"/>
            <a:ext cx="2057408" cy="612648"/>
          </a:xfrm>
          <a:prstGeom prst="borderCallout1">
            <a:avLst>
              <a:gd name="adj1" fmla="val 49279"/>
              <a:gd name="adj2" fmla="val 106692"/>
              <a:gd name="adj3" fmla="val 34481"/>
              <a:gd name="adj4" fmla="val 131742"/>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Times New Roman" pitchFamily="18" charset="0"/>
                <a:cs typeface="Times New Roman" pitchFamily="18" charset="0"/>
              </a:rPr>
              <a:t>Plotagon</a:t>
            </a:r>
            <a:endParaRPr lang="el-GR" dirty="0"/>
          </a:p>
        </p:txBody>
      </p:sp>
      <p:sp>
        <p:nvSpPr>
          <p:cNvPr id="11" name="10 - Επεξήγηση με γραμμή 1"/>
          <p:cNvSpPr/>
          <p:nvPr/>
        </p:nvSpPr>
        <p:spPr>
          <a:xfrm>
            <a:off x="2643174" y="5286388"/>
            <a:ext cx="1414466" cy="612648"/>
          </a:xfrm>
          <a:prstGeom prst="borderCallout1">
            <a:avLst>
              <a:gd name="adj1" fmla="val -20260"/>
              <a:gd name="adj2" fmla="val 67517"/>
              <a:gd name="adj3" fmla="val -96116"/>
              <a:gd name="adj4" fmla="val 115926"/>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Times New Roman" pitchFamily="18" charset="0"/>
                <a:cs typeface="Times New Roman" pitchFamily="18" charset="0"/>
              </a:rPr>
              <a:t>Doodly</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latin typeface="Times New Roman" pitchFamily="18" charset="0"/>
                <a:cs typeface="Times New Roman" pitchFamily="18" charset="0"/>
              </a:rPr>
              <a:t>    Μεθοδολογία 1/2</a:t>
            </a:r>
            <a:endParaRPr lang="el-GR" sz="4000" b="1" dirty="0">
              <a:latin typeface="Times New Roman" pitchFamily="18" charset="0"/>
              <a:cs typeface="Times New Roman" pitchFamily="18" charset="0"/>
            </a:endParaRPr>
          </a:p>
        </p:txBody>
      </p:sp>
      <p:sp>
        <p:nvSpPr>
          <p:cNvPr id="4" name="9 - Ορθογώνιο"/>
          <p:cNvSpPr/>
          <p:nvPr/>
        </p:nvSpPr>
        <p:spPr>
          <a:xfrm>
            <a:off x="827584" y="1556792"/>
            <a:ext cx="7632848" cy="2123658"/>
          </a:xfrm>
          <a:prstGeom prst="rect">
            <a:avLst/>
          </a:prstGeom>
        </p:spPr>
        <p:txBody>
          <a:bodyPr wrap="square">
            <a:spAutoFit/>
          </a:bodyPr>
          <a:lstStyle/>
          <a:p>
            <a:endParaRPr lang="el-GR" dirty="0" smtClean="0"/>
          </a:p>
          <a:p>
            <a:endParaRPr lang="en-GB" dirty="0" smtClean="0"/>
          </a:p>
          <a:p>
            <a:endParaRPr lang="el-GR" sz="2800" dirty="0" smtClean="0"/>
          </a:p>
          <a:p>
            <a:endParaRPr lang="el-GR" sz="2800" dirty="0" smtClean="0"/>
          </a:p>
          <a:p>
            <a:pPr>
              <a:buFont typeface="Arial" pitchFamily="34" charset="0"/>
              <a:buChar char="•"/>
            </a:pPr>
            <a:endParaRPr lang="el-GR" sz="2800" dirty="0" smtClean="0"/>
          </a:p>
        </p:txBody>
      </p:sp>
      <p:sp>
        <p:nvSpPr>
          <p:cNvPr id="5" name="4 - Διάγραμμα ροής: Διεργασία"/>
          <p:cNvSpPr/>
          <p:nvPr/>
        </p:nvSpPr>
        <p:spPr>
          <a:xfrm>
            <a:off x="1142976" y="4643446"/>
            <a:ext cx="7500990" cy="1428760"/>
          </a:xfrm>
          <a:prstGeom prst="flowChartProcess">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i="1" dirty="0" smtClean="0">
                <a:solidFill>
                  <a:schemeClr val="tx1"/>
                </a:solidFill>
                <a:latin typeface="Times New Roman" pitchFamily="18" charset="0"/>
                <a:cs typeface="Times New Roman" pitchFamily="18" charset="0"/>
              </a:rPr>
              <a:t>Δείγμα</a:t>
            </a:r>
            <a:r>
              <a:rPr lang="el-GR" dirty="0" smtClean="0">
                <a:solidFill>
                  <a:schemeClr val="tx1"/>
                </a:solidFill>
                <a:latin typeface="Times New Roman" pitchFamily="18" charset="0"/>
                <a:cs typeface="Times New Roman" pitchFamily="18" charset="0"/>
              </a:rPr>
              <a:t>: 2 εκπαιδευτικοί – τελειόφοιτοι του ΠΜΣ «Επιστήμες της Αγωγής - Εξ Αποστάσεως Εκπαίδευση με την χρήση των ΤΠΕ (e-</a:t>
            </a:r>
            <a:r>
              <a:rPr lang="el-GR" dirty="0" err="1" smtClean="0">
                <a:solidFill>
                  <a:schemeClr val="tx1"/>
                </a:solidFill>
                <a:latin typeface="Times New Roman" pitchFamily="18" charset="0"/>
                <a:cs typeface="Times New Roman" pitchFamily="18" charset="0"/>
              </a:rPr>
              <a:t>Learnin</a:t>
            </a:r>
            <a:r>
              <a:rPr lang="el-GR" dirty="0" smtClean="0">
                <a:solidFill>
                  <a:schemeClr val="tx1"/>
                </a:solidFill>
                <a:latin typeface="Times New Roman" pitchFamily="18" charset="0"/>
                <a:cs typeface="Times New Roman" pitchFamily="18" charset="0"/>
              </a:rPr>
              <a:t>g)» &amp; 30 μαθητές</a:t>
            </a:r>
          </a:p>
          <a:p>
            <a:pPr algn="ctr"/>
            <a:endParaRPr lang="el-GR" dirty="0">
              <a:solidFill>
                <a:schemeClr val="tx1"/>
              </a:solidFill>
              <a:latin typeface="Times New Roman" pitchFamily="18" charset="0"/>
              <a:cs typeface="Times New Roman" pitchFamily="18" charset="0"/>
            </a:endParaRPr>
          </a:p>
        </p:txBody>
      </p:sp>
      <p:sp>
        <p:nvSpPr>
          <p:cNvPr id="6" name="5 - Διάγραμμα ροής: Διεργασία"/>
          <p:cNvSpPr/>
          <p:nvPr/>
        </p:nvSpPr>
        <p:spPr>
          <a:xfrm>
            <a:off x="1142976" y="3071810"/>
            <a:ext cx="7500990" cy="1000132"/>
          </a:xfrm>
          <a:prstGeom prst="flowChartProcess">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i="1" dirty="0" smtClean="0">
                <a:solidFill>
                  <a:schemeClr val="tx1"/>
                </a:solidFill>
                <a:latin typeface="Times New Roman" pitchFamily="18" charset="0"/>
                <a:cs typeface="Times New Roman" pitchFamily="18" charset="0"/>
              </a:rPr>
              <a:t>Μέθοδος δειγματοληψίας</a:t>
            </a:r>
            <a:r>
              <a:rPr lang="el-GR" dirty="0" smtClean="0">
                <a:solidFill>
                  <a:schemeClr val="tx1"/>
                </a:solidFill>
                <a:latin typeface="Times New Roman" pitchFamily="18" charset="0"/>
                <a:cs typeface="Times New Roman" pitchFamily="18" charset="0"/>
              </a:rPr>
              <a:t>: Σκόπιμη δειγματοληψία</a:t>
            </a:r>
          </a:p>
        </p:txBody>
      </p:sp>
      <p:sp>
        <p:nvSpPr>
          <p:cNvPr id="7" name="6 - Διάγραμμα ροής: Διεργασία"/>
          <p:cNvSpPr/>
          <p:nvPr/>
        </p:nvSpPr>
        <p:spPr>
          <a:xfrm>
            <a:off x="1142976" y="1571612"/>
            <a:ext cx="7500990" cy="1000132"/>
          </a:xfrm>
          <a:prstGeom prst="flowChartProcess">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i="1" dirty="0" smtClean="0">
                <a:solidFill>
                  <a:schemeClr val="tx1"/>
                </a:solidFill>
                <a:latin typeface="Times New Roman" pitchFamily="18" charset="0"/>
                <a:cs typeface="Times New Roman" pitchFamily="18" charset="0"/>
              </a:rPr>
              <a:t>Είδος</a:t>
            </a:r>
            <a:r>
              <a:rPr lang="el-GR" dirty="0" smtClean="0">
                <a:solidFill>
                  <a:schemeClr val="tx1"/>
                </a:solidFill>
                <a:latin typeface="Times New Roman" pitchFamily="18" charset="0"/>
                <a:cs typeface="Times New Roman" pitchFamily="18" charset="0"/>
              </a:rPr>
              <a:t>: Αποτίμηση εκπαιδευτικού υλικού, ποιοτική έρευνα</a:t>
            </a:r>
          </a:p>
        </p:txBody>
      </p:sp>
    </p:spTree>
    <p:extLst>
      <p:ext uri="{BB962C8B-B14F-4D97-AF65-F5344CB8AC3E}">
        <p14:creationId xmlns:p14="http://schemas.microsoft.com/office/powerpoint/2010/main" xmlns="" val="1813676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latin typeface="Times New Roman" pitchFamily="18" charset="0"/>
                <a:cs typeface="Times New Roman" pitchFamily="18" charset="0"/>
              </a:rPr>
              <a:t>    Μεθοδολογία 2/2</a:t>
            </a:r>
            <a:endParaRPr lang="el-GR" sz="4000" b="1" dirty="0">
              <a:latin typeface="Times New Roman" pitchFamily="18" charset="0"/>
              <a:cs typeface="Times New Roman" pitchFamily="18" charset="0"/>
            </a:endParaRPr>
          </a:p>
        </p:txBody>
      </p:sp>
      <p:sp>
        <p:nvSpPr>
          <p:cNvPr id="4" name="9 - Ορθογώνιο"/>
          <p:cNvSpPr/>
          <p:nvPr/>
        </p:nvSpPr>
        <p:spPr>
          <a:xfrm>
            <a:off x="827584" y="1556792"/>
            <a:ext cx="7632848" cy="1200329"/>
          </a:xfrm>
          <a:prstGeom prst="rect">
            <a:avLst/>
          </a:prstGeom>
        </p:spPr>
        <p:txBody>
          <a:bodyPr wrap="square">
            <a:spAutoFit/>
          </a:bodyPr>
          <a:lstStyle/>
          <a:p>
            <a:endParaRPr lang="el-GR" dirty="0" smtClean="0"/>
          </a:p>
          <a:p>
            <a:endParaRPr lang="el-GR" dirty="0" smtClean="0"/>
          </a:p>
          <a:p>
            <a:endParaRPr lang="el-GR" dirty="0" smtClean="0"/>
          </a:p>
        </p:txBody>
      </p:sp>
      <p:sp>
        <p:nvSpPr>
          <p:cNvPr id="9" name="8 - Στρογγυλεμένο ορθογώνιο"/>
          <p:cNvSpPr/>
          <p:nvPr/>
        </p:nvSpPr>
        <p:spPr>
          <a:xfrm>
            <a:off x="642910" y="1428736"/>
            <a:ext cx="8358246" cy="1200152"/>
          </a:xfrm>
          <a:prstGeom prst="roundRect">
            <a:avLst/>
          </a:prstGeom>
          <a:solidFill>
            <a:srgbClr val="ADDB7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i="1" dirty="0" smtClean="0">
                <a:solidFill>
                  <a:schemeClr val="tx1"/>
                </a:solidFill>
                <a:latin typeface="Times New Roman" pitchFamily="18" charset="0"/>
                <a:cs typeface="Times New Roman" pitchFamily="18" charset="0"/>
              </a:rPr>
              <a:t>Μέσα συλλογής δεδομένων</a:t>
            </a:r>
            <a:r>
              <a:rPr lang="el-GR" dirty="0" smtClean="0">
                <a:solidFill>
                  <a:schemeClr val="tx1"/>
                </a:solidFill>
                <a:latin typeface="Times New Roman" pitchFamily="18" charset="0"/>
                <a:cs typeface="Times New Roman" pitchFamily="18" charset="0"/>
              </a:rPr>
              <a:t>: ποιοτική – </a:t>
            </a:r>
            <a:r>
              <a:rPr lang="el-GR" b="1" dirty="0" smtClean="0">
                <a:solidFill>
                  <a:schemeClr val="tx1"/>
                </a:solidFill>
                <a:latin typeface="Times New Roman" pitchFamily="18" charset="0"/>
                <a:cs typeface="Times New Roman" pitchFamily="18" charset="0"/>
              </a:rPr>
              <a:t>ερωτηματολόγια</a:t>
            </a:r>
            <a:r>
              <a:rPr lang="el-GR" dirty="0" smtClean="0">
                <a:solidFill>
                  <a:schemeClr val="tx1"/>
                </a:solidFill>
                <a:latin typeface="Times New Roman" pitchFamily="18" charset="0"/>
                <a:cs typeface="Times New Roman" pitchFamily="18" charset="0"/>
              </a:rPr>
              <a:t> κλειστού τύπου &amp; </a:t>
            </a:r>
            <a:r>
              <a:rPr lang="el-GR" dirty="0" err="1" smtClean="0">
                <a:solidFill>
                  <a:schemeClr val="tx1"/>
                </a:solidFill>
                <a:latin typeface="Times New Roman" pitchFamily="18" charset="0"/>
                <a:cs typeface="Times New Roman" pitchFamily="18" charset="0"/>
              </a:rPr>
              <a:t>ημιδομημένες</a:t>
            </a:r>
            <a:r>
              <a:rPr lang="el-GR" dirty="0" smtClean="0">
                <a:solidFill>
                  <a:schemeClr val="tx1"/>
                </a:solidFill>
                <a:latin typeface="Times New Roman" pitchFamily="18" charset="0"/>
                <a:cs typeface="Times New Roman" pitchFamily="18" charset="0"/>
              </a:rPr>
              <a:t> </a:t>
            </a:r>
            <a:r>
              <a:rPr lang="el-GR" b="1" dirty="0" smtClean="0">
                <a:solidFill>
                  <a:schemeClr val="tx1"/>
                </a:solidFill>
                <a:latin typeface="Times New Roman" pitchFamily="18" charset="0"/>
                <a:cs typeface="Times New Roman" pitchFamily="18" charset="0"/>
              </a:rPr>
              <a:t>συνεντεύξεις</a:t>
            </a:r>
          </a:p>
        </p:txBody>
      </p:sp>
      <p:sp>
        <p:nvSpPr>
          <p:cNvPr id="12" name="11 - Διάγραμμα ροής: Απόφαση πολλαπλών εξόδων"/>
          <p:cNvSpPr/>
          <p:nvPr/>
        </p:nvSpPr>
        <p:spPr>
          <a:xfrm>
            <a:off x="5357786" y="3286124"/>
            <a:ext cx="3786214" cy="3143272"/>
          </a:xfrm>
          <a:prstGeom prst="flowChartPreparation">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000" dirty="0" smtClean="0">
                <a:solidFill>
                  <a:schemeClr val="tx1"/>
                </a:solidFill>
                <a:latin typeface="Times New Roman" pitchFamily="18" charset="0"/>
                <a:cs typeface="Times New Roman" pitchFamily="18" charset="0"/>
              </a:rPr>
              <a:t>Για να διασφαλιστεί η αξιοπιστία των απαντήσεων, το ερωτηματολόγιο παρέμεινε ανώνυμο κατά τη διάρκεια της διεξαγωγής της έρευνας. </a:t>
            </a:r>
          </a:p>
        </p:txBody>
      </p:sp>
      <p:sp>
        <p:nvSpPr>
          <p:cNvPr id="13" name="12 - Εξάγωνο"/>
          <p:cNvSpPr/>
          <p:nvPr/>
        </p:nvSpPr>
        <p:spPr>
          <a:xfrm>
            <a:off x="714348" y="2786058"/>
            <a:ext cx="4286280" cy="3643338"/>
          </a:xfrm>
          <a:prstGeom prst="hexagon">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solidFill>
                  <a:schemeClr val="tx1"/>
                </a:solidFill>
                <a:latin typeface="Times New Roman" pitchFamily="18" charset="0"/>
                <a:cs typeface="Times New Roman" pitchFamily="18" charset="0"/>
              </a:rPr>
              <a:t>Ισχυρό εργαλείο προσφέροντας τη δυνατότητα για λεπτομερή και εμπεριστατωμένη κατανόηση των υπό μελέτη φαινομένων που απαιτεί προσεκτικό σχεδιασμό και υψηλές δεξιότητες από τον </a:t>
            </a:r>
            <a:r>
              <a:rPr lang="el-GR" sz="2000" dirty="0" err="1" smtClean="0">
                <a:solidFill>
                  <a:schemeClr val="tx1"/>
                </a:solidFill>
                <a:latin typeface="Times New Roman" pitchFamily="18" charset="0"/>
                <a:cs typeface="Times New Roman" pitchFamily="18" charset="0"/>
              </a:rPr>
              <a:t>συνεντευκτή</a:t>
            </a:r>
            <a:r>
              <a:rPr lang="el-GR" sz="2000" dirty="0" smtClean="0">
                <a:solidFill>
                  <a:schemeClr val="tx1"/>
                </a:solidFill>
                <a:latin typeface="Times New Roman" pitchFamily="18" charset="0"/>
                <a:cs typeface="Times New Roman" pitchFamily="18" charset="0"/>
              </a:rPr>
              <a:t> για να είναι αποτελεσματική (</a:t>
            </a:r>
            <a:r>
              <a:rPr lang="el-GR" sz="2000" dirty="0" err="1" smtClean="0">
                <a:solidFill>
                  <a:schemeClr val="tx1"/>
                </a:solidFill>
                <a:latin typeface="Times New Roman" pitchFamily="18" charset="0"/>
                <a:cs typeface="Times New Roman" pitchFamily="18" charset="0"/>
              </a:rPr>
              <a:t>Flick</a:t>
            </a:r>
            <a:r>
              <a:rPr lang="el-GR" sz="2000" dirty="0" smtClean="0">
                <a:solidFill>
                  <a:schemeClr val="tx1"/>
                </a:solidFill>
                <a:latin typeface="Times New Roman" pitchFamily="18" charset="0"/>
                <a:cs typeface="Times New Roman" pitchFamily="18" charset="0"/>
              </a:rPr>
              <a:t>, 2009). </a:t>
            </a:r>
            <a:endParaRPr lang="el-GR" sz="2000" dirty="0"/>
          </a:p>
        </p:txBody>
      </p:sp>
    </p:spTree>
    <p:extLst>
      <p:ext uri="{BB962C8B-B14F-4D97-AF65-F5344CB8AC3E}">
        <p14:creationId xmlns:p14="http://schemas.microsoft.com/office/powerpoint/2010/main" xmlns="" val="1813676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Times New Roman" pitchFamily="18" charset="0"/>
                <a:cs typeface="Times New Roman" pitchFamily="18" charset="0"/>
              </a:rPr>
              <a:t>Αποτελέσματα </a:t>
            </a:r>
            <a:r>
              <a:rPr lang="el-GR" sz="3600" dirty="0" smtClean="0">
                <a:latin typeface="Times New Roman" pitchFamily="18" charset="0"/>
                <a:cs typeface="Times New Roman" pitchFamily="18" charset="0"/>
              </a:rPr>
              <a:t>– Απόψεις μαθητών για το Εκπαιδευτικό Υλικό</a:t>
            </a:r>
            <a:endParaRPr lang="el-GR" sz="4000" b="1" dirty="0">
              <a:latin typeface="Times New Roman" pitchFamily="18" charset="0"/>
              <a:cs typeface="Times New Roman" pitchFamily="18" charset="0"/>
            </a:endParaRPr>
          </a:p>
        </p:txBody>
      </p:sp>
      <p:sp>
        <p:nvSpPr>
          <p:cNvPr id="3074" name="AutoShape 2" descr="https://wordart.com/dashboard/thumbs/n62cdi8vbbte-1728889187.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7" name="6 - Εικόνα" descr="Untitled (1).png"/>
          <p:cNvPicPr>
            <a:picLocks noChangeAspect="1"/>
          </p:cNvPicPr>
          <p:nvPr/>
        </p:nvPicPr>
        <p:blipFill>
          <a:blip r:embed="rId2"/>
          <a:stretch>
            <a:fillRect/>
          </a:stretch>
        </p:blipFill>
        <p:spPr>
          <a:xfrm>
            <a:off x="1406525" y="1838324"/>
            <a:ext cx="7146040" cy="3590939"/>
          </a:xfrm>
          <a:prstGeom prst="rect">
            <a:avLst/>
          </a:prstGeom>
        </p:spPr>
      </p:pic>
    </p:spTree>
    <p:extLst>
      <p:ext uri="{BB962C8B-B14F-4D97-AF65-F5344CB8AC3E}">
        <p14:creationId xmlns:p14="http://schemas.microsoft.com/office/powerpoint/2010/main" xmlns="" val="3835095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Times New Roman" pitchFamily="18" charset="0"/>
                <a:cs typeface="Times New Roman" pitchFamily="18" charset="0"/>
              </a:rPr>
              <a:t>Αποτελέσματα </a:t>
            </a:r>
            <a:r>
              <a:rPr lang="el-GR" sz="3600" dirty="0" smtClean="0">
                <a:latin typeface="Times New Roman" pitchFamily="18" charset="0"/>
                <a:cs typeface="Times New Roman" pitchFamily="18" charset="0"/>
              </a:rPr>
              <a:t>– Απόψεις ειδικών για το Εκπαιδευτικό Υλικό</a:t>
            </a:r>
            <a:endParaRPr lang="el-GR" sz="4000" b="1" dirty="0">
              <a:latin typeface="Times New Roman" pitchFamily="18" charset="0"/>
              <a:cs typeface="Times New Roman" pitchFamily="18" charset="0"/>
            </a:endParaRPr>
          </a:p>
        </p:txBody>
      </p:sp>
      <p:sp>
        <p:nvSpPr>
          <p:cNvPr id="3074" name="AutoShape 2" descr="https://wordart.com/dashboard/thumbs/n62cdi8vbbte-1728889187.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graphicFrame>
        <p:nvGraphicFramePr>
          <p:cNvPr id="5" name="4 - Πίνακας"/>
          <p:cNvGraphicFramePr>
            <a:graphicFrameLocks noGrp="1"/>
          </p:cNvGraphicFramePr>
          <p:nvPr/>
        </p:nvGraphicFramePr>
        <p:xfrm>
          <a:off x="1524000" y="1397000"/>
          <a:ext cx="7048528" cy="4924619"/>
        </p:xfrm>
        <a:graphic>
          <a:graphicData uri="http://schemas.openxmlformats.org/drawingml/2006/table">
            <a:tbl>
              <a:tblPr firstRow="1" bandRow="1">
                <a:tableStyleId>{5C22544A-7EE6-4342-B048-85BDC9FD1C3A}</a:tableStyleId>
              </a:tblPr>
              <a:tblGrid>
                <a:gridCol w="3524264"/>
                <a:gridCol w="3524264"/>
              </a:tblGrid>
              <a:tr h="809819">
                <a:tc>
                  <a:txBody>
                    <a:bodyPr/>
                    <a:lstStyle/>
                    <a:p>
                      <a:r>
                        <a:rPr lang="el-GR" sz="2400" dirty="0" smtClean="0">
                          <a:latin typeface="Times New Roman" pitchFamily="18" charset="0"/>
                          <a:cs typeface="Times New Roman" pitchFamily="18" charset="0"/>
                        </a:rPr>
                        <a:t>Δυνατά</a:t>
                      </a:r>
                      <a:r>
                        <a:rPr lang="el-GR" sz="2400" baseline="0" dirty="0" smtClean="0">
                          <a:latin typeface="Times New Roman" pitchFamily="18" charset="0"/>
                          <a:cs typeface="Times New Roman" pitchFamily="18" charset="0"/>
                        </a:rPr>
                        <a:t> Σημεία</a:t>
                      </a:r>
                      <a:endParaRPr lang="el-GR" sz="2400" dirty="0">
                        <a:latin typeface="Times New Roman" pitchFamily="18" charset="0"/>
                        <a:cs typeface="Times New Roman" pitchFamily="18" charset="0"/>
                      </a:endParaRPr>
                    </a:p>
                  </a:txBody>
                  <a:tcPr/>
                </a:tc>
                <a:tc>
                  <a:txBody>
                    <a:bodyPr/>
                    <a:lstStyle/>
                    <a:p>
                      <a:r>
                        <a:rPr lang="el-GR" sz="2400" dirty="0" smtClean="0">
                          <a:latin typeface="Times New Roman" pitchFamily="18" charset="0"/>
                          <a:cs typeface="Times New Roman" pitchFamily="18" charset="0"/>
                        </a:rPr>
                        <a:t>Προτάσεις</a:t>
                      </a:r>
                      <a:r>
                        <a:rPr lang="el-GR" sz="2400" baseline="0" dirty="0" smtClean="0">
                          <a:latin typeface="Times New Roman" pitchFamily="18" charset="0"/>
                          <a:cs typeface="Times New Roman" pitchFamily="18" charset="0"/>
                        </a:rPr>
                        <a:t> βελτίωσης</a:t>
                      </a:r>
                      <a:endParaRPr lang="el-GR" sz="2400" dirty="0">
                        <a:latin typeface="Times New Roman" pitchFamily="18" charset="0"/>
                        <a:cs typeface="Times New Roman" pitchFamily="18" charset="0"/>
                      </a:endParaRPr>
                    </a:p>
                  </a:txBody>
                  <a:tcPr/>
                </a:tc>
              </a:tr>
              <a:tr h="3793949">
                <a:tc>
                  <a:txBody>
                    <a:bodyPr/>
                    <a:lstStyle/>
                    <a:p>
                      <a:pPr>
                        <a:buFont typeface="Arial" pitchFamily="34" charset="0"/>
                        <a:buChar char="•"/>
                      </a:pPr>
                      <a:r>
                        <a:rPr lang="el-GR" sz="2400" dirty="0" smtClean="0">
                          <a:latin typeface="Times New Roman" pitchFamily="18" charset="0"/>
                          <a:cs typeface="Times New Roman" pitchFamily="18" charset="0"/>
                        </a:rPr>
                        <a:t>Κατανοητό περιεχόμενο</a:t>
                      </a:r>
                    </a:p>
                    <a:p>
                      <a:pPr>
                        <a:buFont typeface="Arial" pitchFamily="34" charset="0"/>
                        <a:buChar char="•"/>
                      </a:pPr>
                      <a:r>
                        <a:rPr lang="el-GR" sz="2400" dirty="0" smtClean="0">
                          <a:latin typeface="Times New Roman" pitchFamily="18" charset="0"/>
                          <a:cs typeface="Times New Roman" pitchFamily="18" charset="0"/>
                        </a:rPr>
                        <a:t>Ευχρηστία</a:t>
                      </a:r>
                    </a:p>
                    <a:p>
                      <a:pPr>
                        <a:buFont typeface="Arial" pitchFamily="34" charset="0"/>
                        <a:buChar char="•"/>
                      </a:pPr>
                      <a:r>
                        <a:rPr lang="el-GR" sz="2400" dirty="0" smtClean="0">
                          <a:latin typeface="Times New Roman" pitchFamily="18" charset="0"/>
                          <a:cs typeface="Times New Roman" pitchFamily="18" charset="0"/>
                        </a:rPr>
                        <a:t>Πολυμεσικό</a:t>
                      </a:r>
                      <a:r>
                        <a:rPr lang="el-GR" sz="2400" baseline="0" dirty="0" smtClean="0">
                          <a:latin typeface="Times New Roman" pitchFamily="18" charset="0"/>
                          <a:cs typeface="Times New Roman" pitchFamily="18" charset="0"/>
                        </a:rPr>
                        <a:t> Εκπαιδευτικό Υλικό</a:t>
                      </a:r>
                    </a:p>
                    <a:p>
                      <a:pPr>
                        <a:buFont typeface="Arial" pitchFamily="34" charset="0"/>
                        <a:buChar char="•"/>
                      </a:pPr>
                      <a:r>
                        <a:rPr lang="el-GR" sz="2400" baseline="0" dirty="0" smtClean="0">
                          <a:latin typeface="Times New Roman" pitchFamily="18" charset="0"/>
                          <a:cs typeface="Times New Roman" pitchFamily="18" charset="0"/>
                        </a:rPr>
                        <a:t>Σαφείς οδηγίες</a:t>
                      </a:r>
                    </a:p>
                    <a:p>
                      <a:pPr>
                        <a:buFont typeface="Arial" pitchFamily="34" charset="0"/>
                        <a:buChar char="•"/>
                      </a:pPr>
                      <a:r>
                        <a:rPr lang="el-GR" sz="2400" baseline="0" dirty="0" smtClean="0">
                          <a:latin typeface="Times New Roman" pitchFamily="18" charset="0"/>
                          <a:cs typeface="Times New Roman" pitchFamily="18" charset="0"/>
                        </a:rPr>
                        <a:t>Ενδιαφέροντα διαδραστικά βίντεο</a:t>
                      </a:r>
                    </a:p>
                    <a:p>
                      <a:pPr>
                        <a:buFont typeface="Arial" pitchFamily="34" charset="0"/>
                        <a:buChar char="•"/>
                      </a:pPr>
                      <a:r>
                        <a:rPr lang="el-GR" sz="2400" baseline="0" dirty="0" smtClean="0">
                          <a:latin typeface="Times New Roman" pitchFamily="18" charset="0"/>
                          <a:cs typeface="Times New Roman" pitchFamily="18" charset="0"/>
                        </a:rPr>
                        <a:t>Ποικιλία δραστηριοτήτων</a:t>
                      </a:r>
                    </a:p>
                    <a:p>
                      <a:pPr>
                        <a:buFont typeface="Arial" pitchFamily="34" charset="0"/>
                        <a:buChar char="•"/>
                      </a:pPr>
                      <a:r>
                        <a:rPr lang="el-GR" sz="2400" baseline="0" dirty="0" smtClean="0">
                          <a:latin typeface="Times New Roman" pitchFamily="18" charset="0"/>
                          <a:cs typeface="Times New Roman" pitchFamily="18" charset="0"/>
                        </a:rPr>
                        <a:t>Απλή &amp; κατανοητή γραφή</a:t>
                      </a:r>
                    </a:p>
                    <a:p>
                      <a:pPr>
                        <a:buFont typeface="Arial" pitchFamily="34" charset="0"/>
                        <a:buChar char="•"/>
                      </a:pPr>
                      <a:r>
                        <a:rPr lang="el-GR" sz="2400" baseline="0" dirty="0" smtClean="0">
                          <a:latin typeface="Times New Roman" pitchFamily="18" charset="0"/>
                          <a:cs typeface="Times New Roman" pitchFamily="18" charset="0"/>
                        </a:rPr>
                        <a:t>Σωστή ανατροφοδότηση</a:t>
                      </a:r>
                      <a:endParaRPr lang="el-GR" sz="2400" dirty="0">
                        <a:latin typeface="Times New Roman" pitchFamily="18" charset="0"/>
                        <a:cs typeface="Times New Roman" pitchFamily="18" charset="0"/>
                      </a:endParaRPr>
                    </a:p>
                  </a:txBody>
                  <a:tcPr/>
                </a:tc>
                <a:tc>
                  <a:txBody>
                    <a:bodyPr/>
                    <a:lstStyle/>
                    <a:p>
                      <a:pPr>
                        <a:buFont typeface="Arial" pitchFamily="34" charset="0"/>
                        <a:buChar char="•"/>
                      </a:pPr>
                      <a:r>
                        <a:rPr lang="el-GR" sz="2400" dirty="0" smtClean="0">
                          <a:latin typeface="Times New Roman" pitchFamily="18" charset="0"/>
                          <a:cs typeface="Times New Roman" pitchFamily="18" charset="0"/>
                        </a:rPr>
                        <a:t>Προσθήκη ενός φιλικού</a:t>
                      </a:r>
                      <a:r>
                        <a:rPr lang="el-GR" sz="2400" baseline="0" dirty="0" smtClean="0">
                          <a:latin typeface="Times New Roman" pitchFamily="18" charset="0"/>
                          <a:cs typeface="Times New Roman" pitchFamily="18" charset="0"/>
                        </a:rPr>
                        <a:t> χαρακτήρα σε όλο το εκπαιδευτικό υλικό</a:t>
                      </a:r>
                    </a:p>
                    <a:p>
                      <a:pPr>
                        <a:buFont typeface="Arial" pitchFamily="34" charset="0"/>
                        <a:buChar char="•"/>
                      </a:pPr>
                      <a:r>
                        <a:rPr lang="el-GR" sz="2400" baseline="0" dirty="0" smtClean="0">
                          <a:latin typeface="Times New Roman" pitchFamily="18" charset="0"/>
                          <a:cs typeface="Times New Roman" pitchFamily="18" charset="0"/>
                        </a:rPr>
                        <a:t>Περισσότερες ομαδοσυνεργατικές εργασίες</a:t>
                      </a:r>
                    </a:p>
                    <a:p>
                      <a:pPr>
                        <a:buFont typeface="Arial" pitchFamily="34" charset="0"/>
                        <a:buChar char="•"/>
                      </a:pPr>
                      <a:r>
                        <a:rPr lang="el-GR" sz="2400" baseline="0" dirty="0" smtClean="0">
                          <a:latin typeface="Times New Roman" pitchFamily="18" charset="0"/>
                          <a:cs typeface="Times New Roman" pitchFamily="18" charset="0"/>
                        </a:rPr>
                        <a:t>Προσθήκη οδηγιών μέσω καταγραφής οθόνης για να προλαμβάνονται τυχόν δυσκολίες</a:t>
                      </a:r>
                    </a:p>
                    <a:p>
                      <a:pPr>
                        <a:buFont typeface="Arial" pitchFamily="34" charset="0"/>
                        <a:buChar char="•"/>
                      </a:pPr>
                      <a:endParaRPr lang="el-GR" dirty="0"/>
                    </a:p>
                  </a:txBody>
                  <a:tcPr/>
                </a:tc>
              </a:tr>
            </a:tbl>
          </a:graphicData>
        </a:graphic>
      </p:graphicFrame>
    </p:spTree>
    <p:extLst>
      <p:ext uri="{BB962C8B-B14F-4D97-AF65-F5344CB8AC3E}">
        <p14:creationId xmlns:p14="http://schemas.microsoft.com/office/powerpoint/2010/main" xmlns="" val="3835095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71604" y="332656"/>
            <a:ext cx="6929486" cy="576064"/>
          </a:xfrm>
        </p:spPr>
        <p:txBody>
          <a:bodyPr>
            <a:noAutofit/>
          </a:bodyPr>
          <a:lstStyle/>
          <a:p>
            <a:r>
              <a:rPr lang="el-GR" sz="3600" dirty="0">
                <a:latin typeface="Times New Roman" pitchFamily="18" charset="0"/>
                <a:cs typeface="Times New Roman" pitchFamily="18" charset="0"/>
              </a:rPr>
              <a:t>Συμπεράσματα </a:t>
            </a:r>
            <a:r>
              <a:rPr lang="el-GR" sz="3600" dirty="0" smtClean="0">
                <a:latin typeface="Times New Roman" pitchFamily="18" charset="0"/>
                <a:cs typeface="Times New Roman" pitchFamily="18" charset="0"/>
              </a:rPr>
              <a:t>1/3</a:t>
            </a:r>
            <a:endParaRPr lang="el-GR" sz="4000" b="1" dirty="0">
              <a:latin typeface="Times New Roman" pitchFamily="18" charset="0"/>
              <a:cs typeface="Times New Roman" pitchFamily="18" charset="0"/>
            </a:endParaRPr>
          </a:p>
        </p:txBody>
      </p:sp>
      <p:sp>
        <p:nvSpPr>
          <p:cNvPr id="5" name="4 - Διάγραμμα ροής: Διεργασία"/>
          <p:cNvSpPr/>
          <p:nvPr/>
        </p:nvSpPr>
        <p:spPr>
          <a:xfrm>
            <a:off x="2285984" y="1357298"/>
            <a:ext cx="6286544" cy="1500198"/>
          </a:xfrm>
          <a:prstGeom prst="flowChartProcess">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latin typeface="Times New Roman" pitchFamily="18" charset="0"/>
                <a:cs typeface="Times New Roman" pitchFamily="18" charset="0"/>
              </a:rPr>
              <a:t>Το εκπαιδευτικό υλικό που δημιουργήθηκε ανταποκρίθηκε στις ανάγκες της συμπληρωματικής εξ αποστάσεως εκπαίδευσης  </a:t>
            </a:r>
            <a:endParaRPr lang="el-GR" dirty="0">
              <a:solidFill>
                <a:schemeClr val="tx1"/>
              </a:solidFill>
              <a:latin typeface="Times New Roman" pitchFamily="18" charset="0"/>
              <a:cs typeface="Times New Roman" pitchFamily="18" charset="0"/>
            </a:endParaRPr>
          </a:p>
        </p:txBody>
      </p:sp>
      <p:sp>
        <p:nvSpPr>
          <p:cNvPr id="6" name="5 - Διάγραμμα ροής: Διεργασία"/>
          <p:cNvSpPr/>
          <p:nvPr/>
        </p:nvSpPr>
        <p:spPr>
          <a:xfrm>
            <a:off x="2285984" y="3143248"/>
            <a:ext cx="6286544" cy="1500198"/>
          </a:xfrm>
          <a:prstGeom prst="flowChartProcess">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latin typeface="Times New Roman" pitchFamily="18" charset="0"/>
                <a:cs typeface="Times New Roman" pitchFamily="18" charset="0"/>
              </a:rPr>
              <a:t>Το εκπαιδευτικό υλικό έχει δημιουργηθεί σύμφωνα με τις αρχές της Πολυμεσικής Μάθησης</a:t>
            </a:r>
            <a:endParaRPr lang="el-GR" dirty="0">
              <a:solidFill>
                <a:schemeClr val="tx1"/>
              </a:solidFill>
              <a:latin typeface="Times New Roman" pitchFamily="18" charset="0"/>
              <a:cs typeface="Times New Roman" pitchFamily="18" charset="0"/>
            </a:endParaRPr>
          </a:p>
        </p:txBody>
      </p:sp>
      <p:sp>
        <p:nvSpPr>
          <p:cNvPr id="9" name="8 - Έλλειψη"/>
          <p:cNvSpPr/>
          <p:nvPr/>
        </p:nvSpPr>
        <p:spPr>
          <a:xfrm rot="20496387">
            <a:off x="524370" y="1776323"/>
            <a:ext cx="1898364" cy="91440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latin typeface="Times New Roman" pitchFamily="18" charset="0"/>
                <a:cs typeface="Times New Roman" pitchFamily="18" charset="0"/>
              </a:rPr>
              <a:t>1</a:t>
            </a:r>
            <a:r>
              <a:rPr lang="el-GR" sz="1600" baseline="30000" dirty="0" smtClean="0">
                <a:latin typeface="Times New Roman" pitchFamily="18" charset="0"/>
                <a:cs typeface="Times New Roman" pitchFamily="18" charset="0"/>
              </a:rPr>
              <a:t>ο</a:t>
            </a:r>
            <a:r>
              <a:rPr lang="el-GR" sz="1600" dirty="0" smtClean="0">
                <a:latin typeface="Times New Roman" pitchFamily="18" charset="0"/>
                <a:cs typeface="Times New Roman" pitchFamily="18" charset="0"/>
              </a:rPr>
              <a:t> Ερευνητικό ερώτημα</a:t>
            </a:r>
            <a:endParaRPr lang="el-GR" sz="1600" dirty="0">
              <a:latin typeface="Times New Roman" pitchFamily="18" charset="0"/>
              <a:cs typeface="Times New Roman" pitchFamily="18" charset="0"/>
            </a:endParaRPr>
          </a:p>
        </p:txBody>
      </p:sp>
      <p:sp>
        <p:nvSpPr>
          <p:cNvPr id="10" name="9 - Έλλειψη"/>
          <p:cNvSpPr/>
          <p:nvPr/>
        </p:nvSpPr>
        <p:spPr>
          <a:xfrm rot="20496387">
            <a:off x="524370" y="3562273"/>
            <a:ext cx="1898364" cy="91440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latin typeface="Times New Roman" pitchFamily="18" charset="0"/>
                <a:cs typeface="Times New Roman" pitchFamily="18" charset="0"/>
              </a:rPr>
              <a:t>2ο Ερευνητικό ερώτημα</a:t>
            </a:r>
            <a:endParaRPr lang="el-GR" sz="1600" dirty="0">
              <a:latin typeface="Times New Roman" pitchFamily="18" charset="0"/>
              <a:cs typeface="Times New Roman" pitchFamily="18" charset="0"/>
            </a:endParaRPr>
          </a:p>
        </p:txBody>
      </p:sp>
      <p:sp>
        <p:nvSpPr>
          <p:cNvPr id="13" name="12 - Επεξήγηση με σύννεφο"/>
          <p:cNvSpPr/>
          <p:nvPr/>
        </p:nvSpPr>
        <p:spPr>
          <a:xfrm>
            <a:off x="714348" y="5143512"/>
            <a:ext cx="6858048" cy="1714488"/>
          </a:xfrm>
          <a:prstGeom prst="cloudCallout">
            <a:avLst>
              <a:gd name="adj1" fmla="val 13749"/>
              <a:gd name="adj2" fmla="val -92698"/>
            </a:avLst>
          </a:prstGeom>
          <a:solidFill>
            <a:schemeClr val="accent4">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ctr"/>
            <a:r>
              <a:rPr lang="el-GR" sz="1800" dirty="0" smtClean="0">
                <a:solidFill>
                  <a:schemeClr val="tx1"/>
                </a:solidFill>
                <a:latin typeface="Times New Roman" pitchFamily="18" charset="0"/>
                <a:cs typeface="Times New Roman" pitchFamily="18" charset="0"/>
              </a:rPr>
              <a:t>        Η σημασία της χρήσης των πολυμέσων για αποτελεσματική εκπαιδευτική διαδικασία έχει λάβει πλέον πολύ σημαντικές διαστάσεις (</a:t>
            </a:r>
            <a:r>
              <a:rPr lang="en-US" sz="1800" dirty="0" err="1" smtClean="0">
                <a:solidFill>
                  <a:schemeClr val="tx1"/>
                </a:solidFill>
                <a:latin typeface="Times New Roman" pitchFamily="18" charset="0"/>
                <a:cs typeface="Times New Roman" pitchFamily="18" charset="0"/>
              </a:rPr>
              <a:t>Rumiantseva</a:t>
            </a:r>
            <a:r>
              <a:rPr lang="en-US" sz="1800" dirty="0" smtClean="0">
                <a:solidFill>
                  <a:schemeClr val="tx1"/>
                </a:solidFill>
                <a:latin typeface="Times New Roman" pitchFamily="18" charset="0"/>
                <a:cs typeface="Times New Roman" pitchFamily="18" charset="0"/>
              </a:rPr>
              <a:t> </a:t>
            </a:r>
            <a:r>
              <a:rPr lang="en-GB" sz="1800" dirty="0" smtClean="0">
                <a:solidFill>
                  <a:schemeClr val="tx1"/>
                </a:solidFill>
                <a:latin typeface="Times New Roman" pitchFamily="18" charset="0"/>
                <a:cs typeface="Times New Roman" pitchFamily="18" charset="0"/>
              </a:rPr>
              <a:t>et al</a:t>
            </a:r>
            <a:r>
              <a:rPr lang="el-GR" sz="1800" dirty="0" smtClean="0">
                <a:solidFill>
                  <a:schemeClr val="tx1"/>
                </a:solidFill>
                <a:latin typeface="Times New Roman" pitchFamily="18" charset="0"/>
                <a:cs typeface="Times New Roman" pitchFamily="18" charset="0"/>
              </a:rPr>
              <a:t>., 2023). </a:t>
            </a:r>
          </a:p>
        </p:txBody>
      </p:sp>
    </p:spTree>
    <p:extLst>
      <p:ext uri="{BB962C8B-B14F-4D97-AF65-F5344CB8AC3E}">
        <p14:creationId xmlns:p14="http://schemas.microsoft.com/office/powerpoint/2010/main" xmlns="" val="1704983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71604" y="332656"/>
            <a:ext cx="6858048" cy="576064"/>
          </a:xfrm>
        </p:spPr>
        <p:txBody>
          <a:bodyPr>
            <a:noAutofit/>
          </a:bodyPr>
          <a:lstStyle/>
          <a:p>
            <a:r>
              <a:rPr lang="el-GR" sz="3600" dirty="0">
                <a:latin typeface="Times New Roman" pitchFamily="18" charset="0"/>
                <a:cs typeface="Times New Roman" pitchFamily="18" charset="0"/>
              </a:rPr>
              <a:t>Συμπεράσματα </a:t>
            </a:r>
            <a:r>
              <a:rPr lang="el-GR" sz="3600" dirty="0" smtClean="0">
                <a:latin typeface="Times New Roman" pitchFamily="18" charset="0"/>
                <a:cs typeface="Times New Roman" pitchFamily="18" charset="0"/>
              </a:rPr>
              <a:t>2/3</a:t>
            </a:r>
            <a:endParaRPr lang="el-GR" sz="4000" b="1" dirty="0">
              <a:latin typeface="Times New Roman" pitchFamily="18" charset="0"/>
              <a:cs typeface="Times New Roman" pitchFamily="18" charset="0"/>
            </a:endParaRPr>
          </a:p>
        </p:txBody>
      </p:sp>
      <p:sp>
        <p:nvSpPr>
          <p:cNvPr id="7" name="6 - Διάγραμμα ροής: Διεργασία"/>
          <p:cNvSpPr/>
          <p:nvPr/>
        </p:nvSpPr>
        <p:spPr>
          <a:xfrm>
            <a:off x="2214546" y="1500174"/>
            <a:ext cx="6286544" cy="1428760"/>
          </a:xfrm>
          <a:prstGeom prst="flowChartProcess">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latin typeface="Times New Roman" pitchFamily="18" charset="0"/>
                <a:cs typeface="Times New Roman" pitchFamily="18" charset="0"/>
              </a:rPr>
              <a:t>Οι απόψεις, οι σκέψεις και τα συναισθήματα των μαθητών για το εκπαιδευτικό υλικό είναι στην πλειοψηφία </a:t>
            </a:r>
            <a:r>
              <a:rPr lang="el-GR" smtClean="0">
                <a:solidFill>
                  <a:schemeClr val="tx1"/>
                </a:solidFill>
                <a:latin typeface="Times New Roman" pitchFamily="18" charset="0"/>
                <a:cs typeface="Times New Roman" pitchFamily="18" charset="0"/>
              </a:rPr>
              <a:t>τους θετικά</a:t>
            </a:r>
            <a:endParaRPr lang="el-GR" dirty="0">
              <a:solidFill>
                <a:schemeClr val="tx1"/>
              </a:solidFill>
              <a:latin typeface="Times New Roman" pitchFamily="18" charset="0"/>
              <a:cs typeface="Times New Roman" pitchFamily="18" charset="0"/>
            </a:endParaRPr>
          </a:p>
        </p:txBody>
      </p:sp>
      <p:sp>
        <p:nvSpPr>
          <p:cNvPr id="11" name="10 - Έλλειψη"/>
          <p:cNvSpPr/>
          <p:nvPr/>
        </p:nvSpPr>
        <p:spPr>
          <a:xfrm rot="20496387">
            <a:off x="524370" y="1919200"/>
            <a:ext cx="1898364" cy="91440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solidFill>
                  <a:schemeClr val="tx1"/>
                </a:solidFill>
                <a:latin typeface="Times New Roman" pitchFamily="18" charset="0"/>
                <a:cs typeface="Times New Roman" pitchFamily="18" charset="0"/>
              </a:rPr>
              <a:t>3ο Ερευνητικό ερώτημα</a:t>
            </a:r>
            <a:endParaRPr lang="el-GR" sz="1600" dirty="0">
              <a:solidFill>
                <a:schemeClr val="tx1"/>
              </a:solidFill>
              <a:latin typeface="Times New Roman" pitchFamily="18" charset="0"/>
              <a:cs typeface="Times New Roman" pitchFamily="18" charset="0"/>
            </a:endParaRPr>
          </a:p>
        </p:txBody>
      </p:sp>
      <p:sp>
        <p:nvSpPr>
          <p:cNvPr id="12" name="11 - Διάγραμμα ροής: Διεργασία"/>
          <p:cNvSpPr/>
          <p:nvPr/>
        </p:nvSpPr>
        <p:spPr>
          <a:xfrm>
            <a:off x="2214546" y="3357562"/>
            <a:ext cx="6357982" cy="714380"/>
          </a:xfrm>
          <a:prstGeom prst="flowChartProcess">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latin typeface="Times New Roman" pitchFamily="18" charset="0"/>
                <a:cs typeface="Times New Roman" pitchFamily="18" charset="0"/>
              </a:rPr>
              <a:t>Το εκπαιδευτικό υλικό θεωρήθηκε εύχρηστο</a:t>
            </a:r>
            <a:endParaRPr lang="el-GR" dirty="0">
              <a:solidFill>
                <a:schemeClr val="tx1"/>
              </a:solidFill>
              <a:latin typeface="Times New Roman" pitchFamily="18" charset="0"/>
              <a:cs typeface="Times New Roman" pitchFamily="18" charset="0"/>
            </a:endParaRPr>
          </a:p>
        </p:txBody>
      </p:sp>
      <p:sp>
        <p:nvSpPr>
          <p:cNvPr id="13" name="12 - Έλλειψη"/>
          <p:cNvSpPr/>
          <p:nvPr/>
        </p:nvSpPr>
        <p:spPr>
          <a:xfrm rot="20496387">
            <a:off x="524370" y="3490836"/>
            <a:ext cx="1898364" cy="91440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solidFill>
                  <a:schemeClr val="tx1"/>
                </a:solidFill>
                <a:latin typeface="Times New Roman" pitchFamily="18" charset="0"/>
                <a:cs typeface="Times New Roman" pitchFamily="18" charset="0"/>
              </a:rPr>
              <a:t>4ο Ερευνητικό ερώτημα</a:t>
            </a:r>
            <a:endParaRPr lang="el-GR" sz="1600" dirty="0">
              <a:solidFill>
                <a:schemeClr val="tx1"/>
              </a:solidFill>
              <a:latin typeface="Times New Roman" pitchFamily="18" charset="0"/>
              <a:cs typeface="Times New Roman" pitchFamily="18" charset="0"/>
            </a:endParaRPr>
          </a:p>
        </p:txBody>
      </p:sp>
      <p:sp>
        <p:nvSpPr>
          <p:cNvPr id="15" name="14 - Επεξήγηση με σύννεφο"/>
          <p:cNvSpPr/>
          <p:nvPr/>
        </p:nvSpPr>
        <p:spPr>
          <a:xfrm>
            <a:off x="571472" y="4572008"/>
            <a:ext cx="8358246" cy="2143140"/>
          </a:xfrm>
          <a:prstGeom prst="cloudCallout">
            <a:avLst>
              <a:gd name="adj1" fmla="val 18893"/>
              <a:gd name="adj2" fmla="val -76271"/>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dirty="0" smtClean="0">
                <a:solidFill>
                  <a:schemeClr val="tx1"/>
                </a:solidFill>
                <a:latin typeface="Times New Roman" pitchFamily="18" charset="0"/>
                <a:cs typeface="Times New Roman" pitchFamily="18" charset="0"/>
              </a:rPr>
              <a:t>Σύμφωνα με την έρευνα του </a:t>
            </a:r>
            <a:r>
              <a:rPr lang="el-GR" sz="1800" dirty="0" err="1" smtClean="0">
                <a:solidFill>
                  <a:schemeClr val="tx1"/>
                </a:solidFill>
                <a:latin typeface="Times New Roman" pitchFamily="18" charset="0"/>
                <a:cs typeface="Times New Roman" pitchFamily="18" charset="0"/>
              </a:rPr>
              <a:t>Mayer</a:t>
            </a:r>
            <a:r>
              <a:rPr lang="el-GR" sz="1800" dirty="0" smtClean="0">
                <a:solidFill>
                  <a:schemeClr val="tx1"/>
                </a:solidFill>
                <a:latin typeface="Times New Roman" pitchFamily="18" charset="0"/>
                <a:cs typeface="Times New Roman" pitchFamily="18" charset="0"/>
              </a:rPr>
              <a:t> (2021), το εκπαιδευτικό υλικό που είναι εύχρηστο ενισχύει την προσβασιμότητα και την ευκολία μάθησης, καθώς οι μαθητές δεν χάνουν χρόνο προσπαθώντας να κατανοήσουν πώς να χρησιμοποιήσουν το υλικό, αλλά μπορούν να επικεντρωθούν απευθείας στη μάθηση.</a:t>
            </a:r>
            <a:endParaRPr lang="el-GR" sz="1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704983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71604" y="285728"/>
            <a:ext cx="6929486" cy="576064"/>
          </a:xfrm>
        </p:spPr>
        <p:txBody>
          <a:bodyPr>
            <a:noAutofit/>
          </a:bodyPr>
          <a:lstStyle/>
          <a:p>
            <a:r>
              <a:rPr lang="el-GR" sz="3600" dirty="0">
                <a:latin typeface="Times New Roman" pitchFamily="18" charset="0"/>
                <a:cs typeface="Times New Roman" pitchFamily="18" charset="0"/>
              </a:rPr>
              <a:t>Συμπεράσματα </a:t>
            </a:r>
            <a:r>
              <a:rPr lang="el-GR" sz="3600" dirty="0" smtClean="0">
                <a:latin typeface="Times New Roman" pitchFamily="18" charset="0"/>
                <a:cs typeface="Times New Roman" pitchFamily="18" charset="0"/>
              </a:rPr>
              <a:t>3/3</a:t>
            </a:r>
            <a:endParaRPr lang="el-GR" sz="4000" b="1" dirty="0">
              <a:latin typeface="Times New Roman" pitchFamily="18" charset="0"/>
              <a:cs typeface="Times New Roman" pitchFamily="18" charset="0"/>
            </a:endParaRPr>
          </a:p>
        </p:txBody>
      </p:sp>
      <p:sp>
        <p:nvSpPr>
          <p:cNvPr id="6" name="5 - Διάγραμμα ροής: Διεργασία"/>
          <p:cNvSpPr/>
          <p:nvPr/>
        </p:nvSpPr>
        <p:spPr>
          <a:xfrm>
            <a:off x="2214546" y="1285860"/>
            <a:ext cx="6357982" cy="785818"/>
          </a:xfrm>
          <a:prstGeom prst="flowChart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latin typeface="Times New Roman" pitchFamily="18" charset="0"/>
                <a:cs typeface="Times New Roman" pitchFamily="18" charset="0"/>
              </a:rPr>
              <a:t>Το εκπαιδευτικό υλικό οδηγεί σε μαθησιακά αποτελέσματα</a:t>
            </a:r>
            <a:endParaRPr lang="el-GR" dirty="0">
              <a:solidFill>
                <a:schemeClr val="tx1"/>
              </a:solidFill>
              <a:latin typeface="Times New Roman" pitchFamily="18" charset="0"/>
              <a:cs typeface="Times New Roman" pitchFamily="18" charset="0"/>
            </a:endParaRPr>
          </a:p>
        </p:txBody>
      </p:sp>
      <p:sp>
        <p:nvSpPr>
          <p:cNvPr id="7" name="6 - Διάγραμμα ροής: Διεργασία"/>
          <p:cNvSpPr/>
          <p:nvPr/>
        </p:nvSpPr>
        <p:spPr>
          <a:xfrm>
            <a:off x="2214546" y="5286388"/>
            <a:ext cx="6357982" cy="1071570"/>
          </a:xfrm>
          <a:prstGeom prst="flowChart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latin typeface="Times New Roman" pitchFamily="18" charset="0"/>
                <a:cs typeface="Times New Roman" pitchFamily="18" charset="0"/>
              </a:rPr>
              <a:t>Οι μαθητές δεν επιθυμούσαν αλλαγές και σε λίγες περιπτώσεις που αναφέρθηκαν σχετίζονταν με το επίπεδο δυσκολίας</a:t>
            </a:r>
            <a:r>
              <a:rPr lang="el-GR" b="1" dirty="0" smtClean="0">
                <a:solidFill>
                  <a:schemeClr val="tx1"/>
                </a:solidFill>
                <a:latin typeface="Times New Roman" pitchFamily="18" charset="0"/>
                <a:cs typeface="Times New Roman" pitchFamily="18" charset="0"/>
              </a:rPr>
              <a:t> </a:t>
            </a:r>
            <a:endParaRPr lang="el-GR" dirty="0">
              <a:solidFill>
                <a:schemeClr val="tx1"/>
              </a:solidFill>
              <a:latin typeface="Times New Roman" pitchFamily="18" charset="0"/>
              <a:cs typeface="Times New Roman" pitchFamily="18" charset="0"/>
            </a:endParaRPr>
          </a:p>
        </p:txBody>
      </p:sp>
      <p:sp>
        <p:nvSpPr>
          <p:cNvPr id="11" name="10 - Έλλειψη"/>
          <p:cNvSpPr/>
          <p:nvPr/>
        </p:nvSpPr>
        <p:spPr>
          <a:xfrm rot="20496387">
            <a:off x="524370" y="1419133"/>
            <a:ext cx="1898364" cy="914400"/>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latin typeface="Times New Roman" pitchFamily="18" charset="0"/>
                <a:cs typeface="Times New Roman" pitchFamily="18" charset="0"/>
              </a:rPr>
              <a:t>5</a:t>
            </a:r>
            <a:r>
              <a:rPr lang="el-GR" sz="1600" baseline="30000" dirty="0" smtClean="0">
                <a:latin typeface="Times New Roman" pitchFamily="18" charset="0"/>
                <a:cs typeface="Times New Roman" pitchFamily="18" charset="0"/>
              </a:rPr>
              <a:t>ο</a:t>
            </a:r>
            <a:r>
              <a:rPr lang="el-GR" sz="1600" dirty="0" smtClean="0">
                <a:latin typeface="Times New Roman" pitchFamily="18" charset="0"/>
                <a:cs typeface="Times New Roman" pitchFamily="18" charset="0"/>
              </a:rPr>
              <a:t> Ερευνητικό ερώτημα</a:t>
            </a:r>
            <a:endParaRPr lang="el-GR" sz="1600" dirty="0">
              <a:latin typeface="Times New Roman" pitchFamily="18" charset="0"/>
              <a:cs typeface="Times New Roman" pitchFamily="18" charset="0"/>
            </a:endParaRPr>
          </a:p>
        </p:txBody>
      </p:sp>
      <p:sp>
        <p:nvSpPr>
          <p:cNvPr id="12" name="11 - Έλλειψη"/>
          <p:cNvSpPr/>
          <p:nvPr/>
        </p:nvSpPr>
        <p:spPr>
          <a:xfrm rot="20496387">
            <a:off x="524370" y="5491099"/>
            <a:ext cx="1898364" cy="914400"/>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latin typeface="Times New Roman" pitchFamily="18" charset="0"/>
                <a:cs typeface="Times New Roman" pitchFamily="18" charset="0"/>
              </a:rPr>
              <a:t>6</a:t>
            </a:r>
            <a:r>
              <a:rPr lang="el-GR" sz="1600" baseline="30000" dirty="0" smtClean="0">
                <a:latin typeface="Times New Roman" pitchFamily="18" charset="0"/>
                <a:cs typeface="Times New Roman" pitchFamily="18" charset="0"/>
              </a:rPr>
              <a:t>ο</a:t>
            </a:r>
            <a:r>
              <a:rPr lang="el-GR" sz="1600" dirty="0" smtClean="0">
                <a:latin typeface="Times New Roman" pitchFamily="18" charset="0"/>
                <a:cs typeface="Times New Roman" pitchFamily="18" charset="0"/>
              </a:rPr>
              <a:t> Ερευνητικό ερώτημα</a:t>
            </a:r>
            <a:endParaRPr lang="el-GR" sz="1600" dirty="0">
              <a:latin typeface="Times New Roman" pitchFamily="18" charset="0"/>
              <a:cs typeface="Times New Roman" pitchFamily="18" charset="0"/>
            </a:endParaRPr>
          </a:p>
        </p:txBody>
      </p:sp>
      <p:sp>
        <p:nvSpPr>
          <p:cNvPr id="13" name="12 - Επεξήγηση με σύννεφο"/>
          <p:cNvSpPr/>
          <p:nvPr/>
        </p:nvSpPr>
        <p:spPr>
          <a:xfrm>
            <a:off x="714348" y="2285992"/>
            <a:ext cx="8286808" cy="2857520"/>
          </a:xfrm>
          <a:prstGeom prst="cloudCallout">
            <a:avLst>
              <a:gd name="adj1" fmla="val 33864"/>
              <a:gd name="adj2" fmla="val -6356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ctr"/>
            <a:r>
              <a:rPr lang="el-GR" sz="1800" dirty="0" smtClean="0">
                <a:solidFill>
                  <a:schemeClr val="tx1"/>
                </a:solidFill>
                <a:latin typeface="Times New Roman" pitchFamily="18" charset="0"/>
                <a:cs typeface="Times New Roman" pitchFamily="18" charset="0"/>
              </a:rPr>
              <a:t>Η εύκολη πλοήγηση, μέσω σαφών κουμπιών, περιγραφικών τίτλων και κατανοητών οδηγιών, συμβάλλει σημαντικά στη βελτίωση της μαθησιακής εμπειρίας. Οι μαθητές μπορούν να επικεντρωθούν στην κατανόηση του περιεχομένου χωρίς να αποσπώνται από τεχνικές δυσκολίες, βελτιώνοντας έτσι την αποδοτικότητα και την ποιότητα της μάθησής τους (</a:t>
            </a:r>
            <a:r>
              <a:rPr lang="en-US" sz="1800" dirty="0" smtClean="0">
                <a:solidFill>
                  <a:schemeClr val="tx1"/>
                </a:solidFill>
                <a:latin typeface="Times New Roman" pitchFamily="18" charset="0"/>
                <a:cs typeface="Times New Roman" pitchFamily="18" charset="0"/>
              </a:rPr>
              <a:t>Clark </a:t>
            </a:r>
            <a:r>
              <a:rPr lang="el-GR" sz="1800" dirty="0" smtClean="0">
                <a:solidFill>
                  <a:schemeClr val="tx1"/>
                </a:solidFill>
                <a:latin typeface="Times New Roman" pitchFamily="18" charset="0"/>
                <a:cs typeface="Times New Roman" pitchFamily="18" charset="0"/>
              </a:rPr>
              <a:t>&amp; </a:t>
            </a:r>
            <a:r>
              <a:rPr lang="en-US" sz="1800" dirty="0" smtClean="0">
                <a:solidFill>
                  <a:schemeClr val="tx1"/>
                </a:solidFill>
                <a:latin typeface="Times New Roman" pitchFamily="18" charset="0"/>
                <a:cs typeface="Times New Roman" pitchFamily="18" charset="0"/>
              </a:rPr>
              <a:t>Mayer</a:t>
            </a:r>
            <a:r>
              <a:rPr lang="el-GR" sz="1800" dirty="0" smtClean="0">
                <a:solidFill>
                  <a:schemeClr val="tx1"/>
                </a:solidFill>
                <a:latin typeface="Times New Roman" pitchFamily="18" charset="0"/>
                <a:cs typeface="Times New Roman" pitchFamily="18" charset="0"/>
              </a:rPr>
              <a:t>, 2016).</a:t>
            </a:r>
          </a:p>
        </p:txBody>
      </p:sp>
    </p:spTree>
    <p:extLst>
      <p:ext uri="{BB962C8B-B14F-4D97-AF65-F5344CB8AC3E}">
        <p14:creationId xmlns:p14="http://schemas.microsoft.com/office/powerpoint/2010/main" xmlns="" val="1704983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el-GR" dirty="0" smtClean="0"/>
              <a:t>  </a:t>
            </a:r>
            <a:r>
              <a:rPr lang="el-GR" sz="3600" dirty="0" smtClean="0">
                <a:latin typeface="Times New Roman" pitchFamily="18" charset="0"/>
                <a:cs typeface="Times New Roman" pitchFamily="18" charset="0"/>
              </a:rPr>
              <a:t>Ευχαριστίες </a:t>
            </a:r>
            <a:endParaRPr lang="el-GR" sz="3600" dirty="0">
              <a:latin typeface="Times New Roman" pitchFamily="18" charset="0"/>
              <a:cs typeface="Times New Roman" pitchFamily="18" charset="0"/>
            </a:endParaRPr>
          </a:p>
        </p:txBody>
      </p:sp>
      <p:sp>
        <p:nvSpPr>
          <p:cNvPr id="6" name="5 - Στρογγυλεμένο ορθογώνιο"/>
          <p:cNvSpPr/>
          <p:nvPr/>
        </p:nvSpPr>
        <p:spPr>
          <a:xfrm>
            <a:off x="1357290" y="1428736"/>
            <a:ext cx="7215238" cy="47863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el-GR" dirty="0" smtClean="0">
                <a:solidFill>
                  <a:schemeClr val="tx1"/>
                </a:solidFill>
                <a:latin typeface="Times New Roman" pitchFamily="18" charset="0"/>
                <a:cs typeface="Times New Roman" pitchFamily="18" charset="0"/>
              </a:rPr>
              <a:t>Θα ήθελα να ευχαριστήσω:</a:t>
            </a:r>
          </a:p>
          <a:p>
            <a:pPr>
              <a:buNone/>
            </a:pPr>
            <a:endParaRPr lang="el-GR" dirty="0" smtClean="0">
              <a:solidFill>
                <a:schemeClr val="tx1"/>
              </a:solidFill>
              <a:latin typeface="Times New Roman" pitchFamily="18" charset="0"/>
              <a:cs typeface="Times New Roman" pitchFamily="18" charset="0"/>
            </a:endParaRPr>
          </a:p>
          <a:p>
            <a:pPr>
              <a:buFont typeface="Wingdings" pitchFamily="2" charset="2"/>
              <a:buChar char="v"/>
            </a:pPr>
            <a:r>
              <a:rPr lang="el-GR" dirty="0" smtClean="0">
                <a:solidFill>
                  <a:schemeClr val="tx1"/>
                </a:solidFill>
                <a:latin typeface="Times New Roman" pitchFamily="18" charset="0"/>
                <a:cs typeface="Times New Roman" pitchFamily="18" charset="0"/>
              </a:rPr>
              <a:t>Τον επιβλέπων καθηγητή μου </a:t>
            </a:r>
            <a:r>
              <a:rPr lang="el-GR" dirty="0" err="1" smtClean="0">
                <a:solidFill>
                  <a:schemeClr val="tx1"/>
                </a:solidFill>
                <a:latin typeface="Times New Roman" pitchFamily="18" charset="0"/>
                <a:cs typeface="Times New Roman" pitchFamily="18" charset="0"/>
              </a:rPr>
              <a:t>κο</a:t>
            </a:r>
            <a:r>
              <a:rPr lang="el-GR" dirty="0" smtClean="0">
                <a:solidFill>
                  <a:schemeClr val="tx1"/>
                </a:solidFill>
                <a:latin typeface="Times New Roman" pitchFamily="18" charset="0"/>
                <a:cs typeface="Times New Roman" pitchFamily="18" charset="0"/>
              </a:rPr>
              <a:t> </a:t>
            </a:r>
            <a:r>
              <a:rPr lang="el-GR" dirty="0" err="1" smtClean="0">
                <a:solidFill>
                  <a:schemeClr val="tx1"/>
                </a:solidFill>
                <a:latin typeface="Times New Roman" pitchFamily="18" charset="0"/>
                <a:cs typeface="Times New Roman" pitchFamily="18" charset="0"/>
              </a:rPr>
              <a:t>Κωτσίδη</a:t>
            </a:r>
            <a:r>
              <a:rPr lang="el-GR" dirty="0" smtClean="0">
                <a:solidFill>
                  <a:schemeClr val="tx1"/>
                </a:solidFill>
                <a:latin typeface="Times New Roman" pitchFamily="18" charset="0"/>
                <a:cs typeface="Times New Roman" pitchFamily="18" charset="0"/>
              </a:rPr>
              <a:t> για την καθοδήγηση και υποστήριξή του σε όλη την πορεία της μεταπτυχιακής μου εργασίας</a:t>
            </a:r>
          </a:p>
          <a:p>
            <a:pPr>
              <a:buFont typeface="Wingdings" pitchFamily="2" charset="2"/>
              <a:buChar char="v"/>
            </a:pPr>
            <a:r>
              <a:rPr lang="el-GR" dirty="0" smtClean="0">
                <a:solidFill>
                  <a:schemeClr val="tx1"/>
                </a:solidFill>
                <a:latin typeface="Times New Roman" pitchFamily="18" charset="0"/>
                <a:cs typeface="Times New Roman" pitchFamily="18" charset="0"/>
              </a:rPr>
              <a:t>Τον </a:t>
            </a:r>
            <a:r>
              <a:rPr lang="el-GR" dirty="0" err="1" smtClean="0">
                <a:solidFill>
                  <a:schemeClr val="tx1"/>
                </a:solidFill>
                <a:latin typeface="Times New Roman" pitchFamily="18" charset="0"/>
                <a:cs typeface="Times New Roman" pitchFamily="18" charset="0"/>
              </a:rPr>
              <a:t>κο</a:t>
            </a:r>
            <a:r>
              <a:rPr lang="el-GR" dirty="0" smtClean="0">
                <a:solidFill>
                  <a:schemeClr val="tx1"/>
                </a:solidFill>
                <a:latin typeface="Times New Roman" pitchFamily="18" charset="0"/>
                <a:cs typeface="Times New Roman" pitchFamily="18" charset="0"/>
              </a:rPr>
              <a:t> </a:t>
            </a:r>
            <a:r>
              <a:rPr lang="el-GR" dirty="0" err="1" smtClean="0">
                <a:solidFill>
                  <a:schemeClr val="tx1"/>
                </a:solidFill>
                <a:latin typeface="Times New Roman" pitchFamily="18" charset="0"/>
                <a:cs typeface="Times New Roman" pitchFamily="18" charset="0"/>
              </a:rPr>
              <a:t>Γιαννενάκη</a:t>
            </a:r>
            <a:r>
              <a:rPr lang="el-GR" dirty="0" smtClean="0">
                <a:solidFill>
                  <a:schemeClr val="tx1"/>
                </a:solidFill>
                <a:latin typeface="Times New Roman" pitchFamily="18" charset="0"/>
                <a:cs typeface="Times New Roman" pitchFamily="18" charset="0"/>
              </a:rPr>
              <a:t> για την πολύτιμη βοήθειά του κατά τη δημιουργία του εκπαιδευτικού υλικού καθώς και τον </a:t>
            </a:r>
            <a:r>
              <a:rPr lang="el-GR" dirty="0" err="1" smtClean="0">
                <a:solidFill>
                  <a:schemeClr val="tx1"/>
                </a:solidFill>
                <a:latin typeface="Times New Roman" pitchFamily="18" charset="0"/>
                <a:cs typeface="Times New Roman" pitchFamily="18" charset="0"/>
              </a:rPr>
              <a:t>κο</a:t>
            </a:r>
            <a:r>
              <a:rPr lang="el-GR" dirty="0" smtClean="0">
                <a:solidFill>
                  <a:schemeClr val="tx1"/>
                </a:solidFill>
                <a:latin typeface="Times New Roman" pitchFamily="18" charset="0"/>
                <a:cs typeface="Times New Roman" pitchFamily="18" charset="0"/>
              </a:rPr>
              <a:t> </a:t>
            </a:r>
            <a:r>
              <a:rPr lang="el-GR" dirty="0" err="1" smtClean="0">
                <a:solidFill>
                  <a:schemeClr val="tx1"/>
                </a:solidFill>
                <a:latin typeface="Times New Roman" pitchFamily="18" charset="0"/>
                <a:cs typeface="Times New Roman" pitchFamily="18" charset="0"/>
              </a:rPr>
              <a:t>Στρατικόπουλο</a:t>
            </a:r>
            <a:r>
              <a:rPr lang="el-GR" dirty="0" smtClean="0">
                <a:solidFill>
                  <a:schemeClr val="tx1"/>
                </a:solidFill>
                <a:latin typeface="Times New Roman" pitchFamily="18" charset="0"/>
                <a:cs typeface="Times New Roman" pitchFamily="18" charset="0"/>
              </a:rPr>
              <a:t> για την καθοδήγησή του όσον αφορά στη μεθοδολογία της έρευνας</a:t>
            </a:r>
          </a:p>
          <a:p>
            <a:pPr>
              <a:buFont typeface="Wingdings" pitchFamily="2" charset="2"/>
              <a:buChar char="v"/>
            </a:pPr>
            <a:r>
              <a:rPr lang="el-GR" dirty="0" smtClean="0">
                <a:solidFill>
                  <a:schemeClr val="tx1"/>
                </a:solidFill>
                <a:latin typeface="Times New Roman" pitchFamily="18" charset="0"/>
                <a:cs typeface="Times New Roman" pitchFamily="18" charset="0"/>
              </a:rPr>
              <a:t>Όλους τους συμμετέχοντες στην έρευνα</a:t>
            </a:r>
          </a:p>
          <a:p>
            <a:pPr>
              <a:buFont typeface="Wingdings" pitchFamily="2" charset="2"/>
              <a:buChar char="v"/>
            </a:pPr>
            <a:r>
              <a:rPr lang="el-GR" dirty="0" smtClean="0">
                <a:solidFill>
                  <a:schemeClr val="tx1"/>
                </a:solidFill>
                <a:latin typeface="Times New Roman" pitchFamily="18" charset="0"/>
                <a:cs typeface="Times New Roman" pitchFamily="18" charset="0"/>
              </a:rPr>
              <a:t>Την οικογένειά μου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71604" y="332656"/>
            <a:ext cx="7248868" cy="576064"/>
          </a:xfrm>
        </p:spPr>
        <p:txBody>
          <a:bodyPr>
            <a:noAutofit/>
          </a:bodyPr>
          <a:lstStyle/>
          <a:p>
            <a:r>
              <a:rPr lang="el-GR" sz="3600" dirty="0" smtClean="0">
                <a:latin typeface="Times New Roman" pitchFamily="18" charset="0"/>
                <a:cs typeface="Times New Roman" pitchFamily="18" charset="0"/>
              </a:rPr>
              <a:t>Περιορισμοί</a:t>
            </a:r>
            <a:endParaRPr lang="el-GR" sz="4000" b="1" dirty="0">
              <a:latin typeface="Times New Roman" pitchFamily="18" charset="0"/>
              <a:cs typeface="Times New Roman" pitchFamily="18" charset="0"/>
            </a:endParaRPr>
          </a:p>
        </p:txBody>
      </p:sp>
      <p:sp>
        <p:nvSpPr>
          <p:cNvPr id="13" name="12 - Στρογγυλεμένο ορθογώνιο"/>
          <p:cNvSpPr/>
          <p:nvPr/>
        </p:nvSpPr>
        <p:spPr>
          <a:xfrm>
            <a:off x="1571604" y="3857628"/>
            <a:ext cx="7286676" cy="785818"/>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dirty="0" smtClean="0">
                <a:solidFill>
                  <a:schemeClr val="tx1"/>
                </a:solidFill>
                <a:latin typeface="Times New Roman" pitchFamily="18" charset="0"/>
                <a:cs typeface="Times New Roman" pitchFamily="18" charset="0"/>
              </a:rPr>
              <a:t>Περιορισμένη αλληλεπίδραση &amp; έλλειψη προσωπικής επαφής</a:t>
            </a:r>
          </a:p>
        </p:txBody>
      </p:sp>
      <p:sp>
        <p:nvSpPr>
          <p:cNvPr id="14" name="13 - Στρογγυλεμένο ορθογώνιο"/>
          <p:cNvSpPr/>
          <p:nvPr/>
        </p:nvSpPr>
        <p:spPr>
          <a:xfrm>
            <a:off x="1571604" y="5000636"/>
            <a:ext cx="7286676" cy="857256"/>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dirty="0" smtClean="0">
                <a:solidFill>
                  <a:schemeClr val="tx1"/>
                </a:solidFill>
                <a:latin typeface="Times New Roman" pitchFamily="18" charset="0"/>
                <a:cs typeface="Times New Roman" pitchFamily="18" charset="0"/>
              </a:rPr>
              <a:t>Ανάγκη για συνεχή &amp; ακριβή αξιολόγηση της αποδοτικότητας των </a:t>
            </a:r>
            <a:r>
              <a:rPr lang="el-GR" dirty="0" err="1" smtClean="0">
                <a:solidFill>
                  <a:schemeClr val="tx1"/>
                </a:solidFill>
                <a:latin typeface="Times New Roman" pitchFamily="18" charset="0"/>
                <a:cs typeface="Times New Roman" pitchFamily="18" charset="0"/>
              </a:rPr>
              <a:t>πολυμεσικών</a:t>
            </a:r>
            <a:r>
              <a:rPr lang="el-GR" dirty="0" smtClean="0">
                <a:solidFill>
                  <a:schemeClr val="tx1"/>
                </a:solidFill>
                <a:latin typeface="Times New Roman" pitchFamily="18" charset="0"/>
                <a:cs typeface="Times New Roman" pitchFamily="18" charset="0"/>
              </a:rPr>
              <a:t> εργαλείων</a:t>
            </a:r>
            <a:endParaRPr lang="el-GR" dirty="0">
              <a:solidFill>
                <a:schemeClr val="tx1"/>
              </a:solidFill>
              <a:latin typeface="Times New Roman" pitchFamily="18" charset="0"/>
              <a:cs typeface="Times New Roman" pitchFamily="18" charset="0"/>
            </a:endParaRPr>
          </a:p>
        </p:txBody>
      </p:sp>
      <p:sp>
        <p:nvSpPr>
          <p:cNvPr id="15" name="14 - Στρογγυλεμένο ορθογώνιο"/>
          <p:cNvSpPr/>
          <p:nvPr/>
        </p:nvSpPr>
        <p:spPr>
          <a:xfrm>
            <a:off x="1571604" y="2857496"/>
            <a:ext cx="7286676" cy="71438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dirty="0" smtClean="0">
                <a:solidFill>
                  <a:schemeClr val="tx1"/>
                </a:solidFill>
                <a:latin typeface="Times New Roman" pitchFamily="18" charset="0"/>
                <a:cs typeface="Times New Roman" pitchFamily="18" charset="0"/>
              </a:rPr>
              <a:t>Ανεπάρκεια εξατομικευμένων στρατηγικών μάθησης</a:t>
            </a:r>
          </a:p>
        </p:txBody>
      </p:sp>
      <p:sp>
        <p:nvSpPr>
          <p:cNvPr id="16" name="15 - Στρογγυλεμένο ορθογώνιο"/>
          <p:cNvSpPr/>
          <p:nvPr/>
        </p:nvSpPr>
        <p:spPr>
          <a:xfrm>
            <a:off x="1571604" y="1785926"/>
            <a:ext cx="7286676" cy="71438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dirty="0" smtClean="0">
                <a:solidFill>
                  <a:schemeClr val="tx1"/>
                </a:solidFill>
                <a:latin typeface="Times New Roman" pitchFamily="18" charset="0"/>
                <a:cs typeface="Times New Roman" pitchFamily="18" charset="0"/>
              </a:rPr>
              <a:t>Διασφάλιση πρόσβασης σε κατάλληλες τεχνολογίες</a:t>
            </a:r>
          </a:p>
        </p:txBody>
      </p:sp>
      <p:sp>
        <p:nvSpPr>
          <p:cNvPr id="17" name="16 - Διάγραμμα ροής: Παραπομπή"/>
          <p:cNvSpPr/>
          <p:nvPr/>
        </p:nvSpPr>
        <p:spPr>
          <a:xfrm>
            <a:off x="857224" y="1785926"/>
            <a:ext cx="785818" cy="785818"/>
          </a:xfrm>
          <a:prstGeom prst="flowChartConnector">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Times New Roman" pitchFamily="18" charset="0"/>
                <a:cs typeface="Times New Roman" pitchFamily="18" charset="0"/>
              </a:rPr>
              <a:t>1</a:t>
            </a:r>
            <a:endParaRPr lang="el-GR" dirty="0">
              <a:latin typeface="Times New Roman" pitchFamily="18" charset="0"/>
              <a:cs typeface="Times New Roman" pitchFamily="18" charset="0"/>
            </a:endParaRPr>
          </a:p>
        </p:txBody>
      </p:sp>
      <p:sp>
        <p:nvSpPr>
          <p:cNvPr id="18" name="17 - Διάγραμμα ροής: Παραπομπή"/>
          <p:cNvSpPr/>
          <p:nvPr/>
        </p:nvSpPr>
        <p:spPr>
          <a:xfrm>
            <a:off x="857224" y="2857496"/>
            <a:ext cx="785818" cy="785818"/>
          </a:xfrm>
          <a:prstGeom prst="flowChartConnector">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Times New Roman" pitchFamily="18" charset="0"/>
                <a:cs typeface="Times New Roman" pitchFamily="18" charset="0"/>
              </a:rPr>
              <a:t>2</a:t>
            </a:r>
            <a:endParaRPr lang="el-GR" dirty="0">
              <a:latin typeface="Times New Roman" pitchFamily="18" charset="0"/>
              <a:cs typeface="Times New Roman" pitchFamily="18" charset="0"/>
            </a:endParaRPr>
          </a:p>
        </p:txBody>
      </p:sp>
      <p:sp>
        <p:nvSpPr>
          <p:cNvPr id="19" name="18 - Διάγραμμα ροής: Παραπομπή"/>
          <p:cNvSpPr/>
          <p:nvPr/>
        </p:nvSpPr>
        <p:spPr>
          <a:xfrm>
            <a:off x="857224" y="3857628"/>
            <a:ext cx="785818" cy="785818"/>
          </a:xfrm>
          <a:prstGeom prst="flowChartConnector">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Times New Roman" pitchFamily="18" charset="0"/>
                <a:cs typeface="Times New Roman" pitchFamily="18" charset="0"/>
              </a:rPr>
              <a:t>3</a:t>
            </a:r>
            <a:endParaRPr lang="el-GR" dirty="0">
              <a:latin typeface="Times New Roman" pitchFamily="18" charset="0"/>
              <a:cs typeface="Times New Roman" pitchFamily="18" charset="0"/>
            </a:endParaRPr>
          </a:p>
        </p:txBody>
      </p:sp>
      <p:sp>
        <p:nvSpPr>
          <p:cNvPr id="20" name="19 - Διάγραμμα ροής: Παραπομπή"/>
          <p:cNvSpPr/>
          <p:nvPr/>
        </p:nvSpPr>
        <p:spPr>
          <a:xfrm>
            <a:off x="857224" y="5072074"/>
            <a:ext cx="785818" cy="714380"/>
          </a:xfrm>
          <a:prstGeom prst="flowChartConnector">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Times New Roman" pitchFamily="18" charset="0"/>
                <a:cs typeface="Times New Roman" pitchFamily="18" charset="0"/>
              </a:rPr>
              <a:t>4</a:t>
            </a:r>
            <a:endParaRPr lang="el-GR" dirty="0">
              <a:latin typeface="Times New Roman" pitchFamily="18" charset="0"/>
              <a:cs typeface="Times New Roman" pitchFamily="18" charset="0"/>
            </a:endParaRPr>
          </a:p>
        </p:txBody>
      </p:sp>
    </p:spTree>
    <p:extLst>
      <p:ext uri="{BB962C8B-B14F-4D97-AF65-F5344CB8AC3E}">
        <p14:creationId xmlns:p14="http://schemas.microsoft.com/office/powerpoint/2010/main" xmlns="" val="17049836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71604" y="332656"/>
            <a:ext cx="7248868" cy="576064"/>
          </a:xfrm>
        </p:spPr>
        <p:txBody>
          <a:bodyPr>
            <a:noAutofit/>
          </a:bodyPr>
          <a:lstStyle/>
          <a:p>
            <a:r>
              <a:rPr lang="el-GR" sz="3600" dirty="0" smtClean="0">
                <a:latin typeface="Times New Roman" pitchFamily="18" charset="0"/>
                <a:cs typeface="Times New Roman" pitchFamily="18" charset="0"/>
              </a:rPr>
              <a:t>Προτάσεις</a:t>
            </a:r>
            <a:endParaRPr lang="el-GR" sz="4000" b="1" dirty="0">
              <a:latin typeface="Times New Roman" pitchFamily="18" charset="0"/>
              <a:cs typeface="Times New Roman" pitchFamily="18" charset="0"/>
            </a:endParaRPr>
          </a:p>
        </p:txBody>
      </p:sp>
      <p:sp>
        <p:nvSpPr>
          <p:cNvPr id="10" name="9 - TextBox"/>
          <p:cNvSpPr txBox="1"/>
          <p:nvPr/>
        </p:nvSpPr>
        <p:spPr>
          <a:xfrm>
            <a:off x="785786" y="2000240"/>
            <a:ext cx="8001056" cy="830997"/>
          </a:xfrm>
          <a:prstGeom prst="rect">
            <a:avLst/>
          </a:prstGeom>
          <a:noFill/>
        </p:spPr>
        <p:txBody>
          <a:bodyPr wrap="square" rtlCol="0">
            <a:spAutoFit/>
          </a:bodyPr>
          <a:lstStyle/>
          <a:p>
            <a:r>
              <a:rPr lang="el-GR" dirty="0" smtClean="0"/>
              <a:t> </a:t>
            </a:r>
          </a:p>
          <a:p>
            <a:endParaRPr lang="el-GR" dirty="0" smtClean="0"/>
          </a:p>
        </p:txBody>
      </p:sp>
      <p:sp>
        <p:nvSpPr>
          <p:cNvPr id="12" name="11 - Στρογγύλεμα διαγώνιας γωνίας του ορθογωνίου"/>
          <p:cNvSpPr/>
          <p:nvPr/>
        </p:nvSpPr>
        <p:spPr>
          <a:xfrm>
            <a:off x="1500166" y="5357826"/>
            <a:ext cx="7286676" cy="928694"/>
          </a:xfrm>
          <a:prstGeom prst="round2Diag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dirty="0" smtClean="0">
                <a:latin typeface="Times New Roman" pitchFamily="18" charset="0"/>
                <a:cs typeface="Times New Roman" pitchFamily="18" charset="0"/>
              </a:rPr>
              <a:t>Μελέτη ψυχολογικών &amp; κοινωνικών επιπτώσεων της μάθησης </a:t>
            </a:r>
            <a:endParaRPr lang="el-GR" dirty="0">
              <a:latin typeface="Times New Roman" pitchFamily="18" charset="0"/>
              <a:cs typeface="Times New Roman" pitchFamily="18" charset="0"/>
            </a:endParaRPr>
          </a:p>
        </p:txBody>
      </p:sp>
      <p:sp>
        <p:nvSpPr>
          <p:cNvPr id="13" name="12 - Στρογγύλεμα διαγώνιας γωνίας του ορθογωνίου"/>
          <p:cNvSpPr/>
          <p:nvPr/>
        </p:nvSpPr>
        <p:spPr>
          <a:xfrm>
            <a:off x="1500166" y="4071942"/>
            <a:ext cx="7286676" cy="1071570"/>
          </a:xfrm>
          <a:prstGeom prst="round2Diag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dirty="0" smtClean="0">
                <a:latin typeface="Times New Roman" pitchFamily="18" charset="0"/>
                <a:cs typeface="Times New Roman" pitchFamily="18" charset="0"/>
              </a:rPr>
              <a:t>Έρευνα για τη βελτίωση αλληλεπίδρασης &amp;</a:t>
            </a:r>
            <a:r>
              <a:rPr lang="en-GB" dirty="0" smtClean="0">
                <a:latin typeface="Times New Roman" pitchFamily="18" charset="0"/>
                <a:cs typeface="Times New Roman" pitchFamily="18" charset="0"/>
              </a:rPr>
              <a:t> </a:t>
            </a:r>
            <a:r>
              <a:rPr lang="el-GR" dirty="0" smtClean="0">
                <a:latin typeface="Times New Roman" pitchFamily="18" charset="0"/>
                <a:cs typeface="Times New Roman" pitchFamily="18" charset="0"/>
              </a:rPr>
              <a:t>συνεργασίας</a:t>
            </a:r>
            <a:r>
              <a:rPr lang="en-GB" dirty="0" smtClean="0">
                <a:latin typeface="Times New Roman" pitchFamily="18" charset="0"/>
                <a:cs typeface="Times New Roman" pitchFamily="18" charset="0"/>
              </a:rPr>
              <a:t> </a:t>
            </a:r>
            <a:r>
              <a:rPr lang="el-GR" dirty="0" smtClean="0">
                <a:latin typeface="Times New Roman" pitchFamily="18" charset="0"/>
                <a:cs typeface="Times New Roman" pitchFamily="18" charset="0"/>
              </a:rPr>
              <a:t>σε εξ αποστάσεως περιβάλλοντα</a:t>
            </a:r>
            <a:endParaRPr lang="el-GR" dirty="0">
              <a:latin typeface="Times New Roman" pitchFamily="18" charset="0"/>
              <a:cs typeface="Times New Roman" pitchFamily="18" charset="0"/>
            </a:endParaRPr>
          </a:p>
        </p:txBody>
      </p:sp>
      <p:sp>
        <p:nvSpPr>
          <p:cNvPr id="14" name="13 - Στρογγύλεμα διαγώνιας γωνίας του ορθογωνίου"/>
          <p:cNvSpPr/>
          <p:nvPr/>
        </p:nvSpPr>
        <p:spPr>
          <a:xfrm>
            <a:off x="1500166" y="2857496"/>
            <a:ext cx="7286676" cy="928694"/>
          </a:xfrm>
          <a:prstGeom prst="round2Diag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dirty="0" smtClean="0">
                <a:latin typeface="Times New Roman" pitchFamily="18" charset="0"/>
                <a:cs typeface="Times New Roman" pitchFamily="18" charset="0"/>
              </a:rPr>
              <a:t>Μελέτη χρήσης προσαρμοστικών εκπαιδευτικών τεχνολογιών</a:t>
            </a:r>
          </a:p>
        </p:txBody>
      </p:sp>
      <p:sp>
        <p:nvSpPr>
          <p:cNvPr id="15" name="14 - Στρογγύλεμα διαγώνιας γωνίας του ορθογωνίου"/>
          <p:cNvSpPr/>
          <p:nvPr/>
        </p:nvSpPr>
        <p:spPr>
          <a:xfrm>
            <a:off x="1500166" y="1643050"/>
            <a:ext cx="7286676" cy="928694"/>
          </a:xfrm>
          <a:prstGeom prst="round2Diag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dirty="0" smtClean="0">
                <a:latin typeface="Times New Roman" pitchFamily="18" charset="0"/>
                <a:cs typeface="Times New Roman" pitchFamily="18" charset="0"/>
              </a:rPr>
              <a:t>Ανάπτυξη &amp; αξιολόγηση πιο εξελιγμένων </a:t>
            </a:r>
            <a:r>
              <a:rPr lang="el-GR" dirty="0" err="1" smtClean="0">
                <a:latin typeface="Times New Roman" pitchFamily="18" charset="0"/>
                <a:cs typeface="Times New Roman" pitchFamily="18" charset="0"/>
              </a:rPr>
              <a:t>πολυμεσικών</a:t>
            </a:r>
            <a:r>
              <a:rPr lang="el-GR" dirty="0" smtClean="0">
                <a:latin typeface="Times New Roman" pitchFamily="18" charset="0"/>
                <a:cs typeface="Times New Roman" pitchFamily="18" charset="0"/>
              </a:rPr>
              <a:t> εκπαιδευτικών υλικών</a:t>
            </a:r>
          </a:p>
        </p:txBody>
      </p:sp>
      <p:sp>
        <p:nvSpPr>
          <p:cNvPr id="16" name="15 - Διάγραμμα ροής: Παραπομπή"/>
          <p:cNvSpPr/>
          <p:nvPr/>
        </p:nvSpPr>
        <p:spPr>
          <a:xfrm>
            <a:off x="714348" y="1714488"/>
            <a:ext cx="857256" cy="857256"/>
          </a:xfrm>
          <a:prstGeom prst="flowChartConnector">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Times New Roman" pitchFamily="18" charset="0"/>
                <a:cs typeface="Times New Roman" pitchFamily="18" charset="0"/>
              </a:rPr>
              <a:t>1</a:t>
            </a:r>
            <a:endParaRPr lang="el-GR" dirty="0">
              <a:solidFill>
                <a:schemeClr val="tx1"/>
              </a:solidFill>
              <a:latin typeface="Times New Roman" pitchFamily="18" charset="0"/>
              <a:cs typeface="Times New Roman" pitchFamily="18" charset="0"/>
            </a:endParaRPr>
          </a:p>
        </p:txBody>
      </p:sp>
      <p:sp>
        <p:nvSpPr>
          <p:cNvPr id="17" name="16 - Διάγραμμα ροής: Παραπομπή"/>
          <p:cNvSpPr/>
          <p:nvPr/>
        </p:nvSpPr>
        <p:spPr>
          <a:xfrm>
            <a:off x="714348" y="2928934"/>
            <a:ext cx="857256" cy="857256"/>
          </a:xfrm>
          <a:prstGeom prst="flowChartConnector">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Times New Roman" pitchFamily="18" charset="0"/>
                <a:cs typeface="Times New Roman" pitchFamily="18" charset="0"/>
              </a:rPr>
              <a:t>2</a:t>
            </a:r>
            <a:endParaRPr lang="el-GR" dirty="0">
              <a:solidFill>
                <a:schemeClr val="tx1"/>
              </a:solidFill>
              <a:latin typeface="Times New Roman" pitchFamily="18" charset="0"/>
              <a:cs typeface="Times New Roman" pitchFamily="18" charset="0"/>
            </a:endParaRPr>
          </a:p>
        </p:txBody>
      </p:sp>
      <p:sp>
        <p:nvSpPr>
          <p:cNvPr id="18" name="17 - Διάγραμμα ροής: Παραπομπή"/>
          <p:cNvSpPr/>
          <p:nvPr/>
        </p:nvSpPr>
        <p:spPr>
          <a:xfrm>
            <a:off x="714348" y="4214818"/>
            <a:ext cx="857256" cy="857256"/>
          </a:xfrm>
          <a:prstGeom prst="flowChartConnector">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Times New Roman" pitchFamily="18" charset="0"/>
                <a:cs typeface="Times New Roman" pitchFamily="18" charset="0"/>
              </a:rPr>
              <a:t>3</a:t>
            </a:r>
            <a:endParaRPr lang="el-GR" dirty="0">
              <a:solidFill>
                <a:schemeClr val="tx1"/>
              </a:solidFill>
              <a:latin typeface="Times New Roman" pitchFamily="18" charset="0"/>
              <a:cs typeface="Times New Roman" pitchFamily="18" charset="0"/>
            </a:endParaRPr>
          </a:p>
        </p:txBody>
      </p:sp>
      <p:sp>
        <p:nvSpPr>
          <p:cNvPr id="19" name="18 - Διάγραμμα ροής: Παραπομπή"/>
          <p:cNvSpPr/>
          <p:nvPr/>
        </p:nvSpPr>
        <p:spPr>
          <a:xfrm>
            <a:off x="714348" y="5429264"/>
            <a:ext cx="857256" cy="857256"/>
          </a:xfrm>
          <a:prstGeom prst="flowChartConnector">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Times New Roman" pitchFamily="18" charset="0"/>
                <a:cs typeface="Times New Roman" pitchFamily="18" charset="0"/>
              </a:rPr>
              <a:t>4</a:t>
            </a:r>
            <a:endParaRPr lang="el-GR"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704983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6380507" cy="584775"/>
          </a:xfrm>
          <a:prstGeom prst="rect">
            <a:avLst/>
          </a:prstGeom>
        </p:spPr>
        <p:txBody>
          <a:bodyPr wrap="square">
            <a:spAutoFit/>
          </a:bodyPr>
          <a:lstStyle/>
          <a:p>
            <a:r>
              <a:rPr lang="el-GR" sz="3200" dirty="0">
                <a:solidFill>
                  <a:srgbClr val="931B1B"/>
                </a:solidFill>
              </a:rPr>
              <a:t>Σας ευχαριστώ για την προσοχή </a:t>
            </a:r>
            <a:r>
              <a:rPr lang="el-GR" sz="3200" dirty="0" smtClean="0">
                <a:solidFill>
                  <a:srgbClr val="931B1B"/>
                </a:solidFill>
              </a:rPr>
              <a:t>σας</a:t>
            </a:r>
            <a:r>
              <a:rPr lang="en-GB" sz="3200" dirty="0" smtClean="0">
                <a:solidFill>
                  <a:srgbClr val="931B1B"/>
                </a:solidFill>
              </a:rPr>
              <a:t>!</a:t>
            </a:r>
            <a:endParaRPr lang="el-GR" sz="3200" dirty="0">
              <a:solidFill>
                <a:srgbClr val="931B1B"/>
              </a:solidFill>
            </a:endParaRPr>
          </a:p>
        </p:txBody>
      </p:sp>
    </p:spTree>
    <p:extLst>
      <p:ext uri="{BB962C8B-B14F-4D97-AF65-F5344CB8AC3E}">
        <p14:creationId xmlns:p14="http://schemas.microsoft.com/office/powerpoint/2010/main" xmlns=""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latin typeface="Times New Roman" pitchFamily="18" charset="0"/>
                <a:cs typeface="Times New Roman" pitchFamily="18" charset="0"/>
              </a:rPr>
              <a:t>Σκοπός</a:t>
            </a:r>
            <a:endParaRPr lang="el-GR" sz="3600" b="1" dirty="0">
              <a:latin typeface="Times New Roman" pitchFamily="18" charset="0"/>
              <a:cs typeface="Times New Roman" pitchFamily="18" charset="0"/>
            </a:endParaRPr>
          </a:p>
        </p:txBody>
      </p:sp>
      <p:sp>
        <p:nvSpPr>
          <p:cNvPr id="5" name="4 - Σύννεφο"/>
          <p:cNvSpPr/>
          <p:nvPr/>
        </p:nvSpPr>
        <p:spPr>
          <a:xfrm>
            <a:off x="571472" y="1357298"/>
            <a:ext cx="8429684" cy="4857784"/>
          </a:xfrm>
          <a:prstGeom prst="cloud">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 Σχεδιασμός, Δημιουργία &amp; Υλοποίηση ολοκληρωμένης παρέμβασης, συμπληρωματικής σχολικής ΕξΑΕ με τη χρήση διαδραστικού εκπαιδευτικού υλικού για την εισαγωγή των μαθητών στις βασικές έννοιες της προγεννητικής περιόδου από τη σύλληψη ως τη γέννηση, με την χρήση των προηγμένων μαθησιακών τεχνολογιών διαδικτύου. </a:t>
            </a:r>
            <a:endParaRPr lang="el-GR" dirty="0">
              <a:solidFill>
                <a:schemeClr val="tx1"/>
              </a:solidFill>
            </a:endParaRPr>
          </a:p>
        </p:txBody>
      </p:sp>
    </p:spTree>
    <p:extLst>
      <p:ext uri="{BB962C8B-B14F-4D97-AF65-F5344CB8AC3E}">
        <p14:creationId xmlns:p14="http://schemas.microsoft.com/office/powerpoint/2010/main" xmlns="" val="672648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smtClean="0">
                <a:latin typeface="Times New Roman" pitchFamily="18" charset="0"/>
                <a:cs typeface="Times New Roman" pitchFamily="18" charset="0"/>
              </a:rPr>
              <a:t>Συνεισφορά </a:t>
            </a:r>
            <a:r>
              <a:rPr lang="el-GR" sz="3600" dirty="0">
                <a:latin typeface="Times New Roman" pitchFamily="18" charset="0"/>
                <a:cs typeface="Times New Roman" pitchFamily="18" charset="0"/>
              </a:rPr>
              <a:t>της </a:t>
            </a:r>
            <a:r>
              <a:rPr lang="el-GR" sz="3600" dirty="0" smtClean="0">
                <a:latin typeface="Times New Roman" pitchFamily="18" charset="0"/>
                <a:cs typeface="Times New Roman" pitchFamily="18" charset="0"/>
              </a:rPr>
              <a:t>διπλωματικής</a:t>
            </a:r>
            <a:endParaRPr lang="el-GR" sz="3600" b="1" dirty="0">
              <a:latin typeface="Times New Roman" pitchFamily="18" charset="0"/>
              <a:cs typeface="Times New Roman" pitchFamily="18" charset="0"/>
            </a:endParaRPr>
          </a:p>
        </p:txBody>
      </p:sp>
      <p:sp>
        <p:nvSpPr>
          <p:cNvPr id="5" name="4 - Οριζόντιος πάπυρος"/>
          <p:cNvSpPr/>
          <p:nvPr/>
        </p:nvSpPr>
        <p:spPr>
          <a:xfrm>
            <a:off x="785786" y="1643050"/>
            <a:ext cx="8143932" cy="4071966"/>
          </a:xfrm>
          <a:prstGeom prst="horizontalScroll">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dirty="0" smtClean="0">
                <a:solidFill>
                  <a:schemeClr val="tx1"/>
                </a:solidFill>
              </a:rPr>
              <a:t>Ένα από τα βασικά στοιχεία που έπαιξαν ρόλο στην επιλογή του συγκεκριμένου θέματος είναι το ιδιαίτερο ενδιαφέρον των μαθητών για αυτού του είδους τη θεματολογία σε συνδυασμό με τη μη ύπαρξη μέχρι τώρα εκπαιδευτικού υλικού, το οποίο να μπορεί να εφαρμοστεί στην εξ αποστάσεως εκπαίδευση. </a:t>
            </a:r>
          </a:p>
        </p:txBody>
      </p:sp>
    </p:spTree>
    <p:extLst>
      <p:ext uri="{BB962C8B-B14F-4D97-AF65-F5344CB8AC3E}">
        <p14:creationId xmlns:p14="http://schemas.microsoft.com/office/powerpoint/2010/main" xmlns="" val="27909929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latin typeface="Times New Roman" pitchFamily="18" charset="0"/>
                <a:cs typeface="Times New Roman" pitchFamily="18" charset="0"/>
              </a:rPr>
              <a:t>   Ερευνητικά </a:t>
            </a:r>
            <a:r>
              <a:rPr lang="el-GR" sz="3600" dirty="0">
                <a:latin typeface="Times New Roman" pitchFamily="18" charset="0"/>
                <a:cs typeface="Times New Roman" pitchFamily="18" charset="0"/>
              </a:rPr>
              <a:t>Ερωτήματα </a:t>
            </a:r>
            <a:r>
              <a:rPr lang="el-GR" sz="3600" dirty="0" smtClean="0">
                <a:latin typeface="Times New Roman" pitchFamily="18" charset="0"/>
                <a:cs typeface="Times New Roman" pitchFamily="18" charset="0"/>
              </a:rPr>
              <a:t>1/2</a:t>
            </a:r>
            <a:endParaRPr lang="el-GR" sz="4000" b="1" dirty="0">
              <a:latin typeface="Times New Roman" pitchFamily="18" charset="0"/>
              <a:cs typeface="Times New Roman" pitchFamily="18" charset="0"/>
            </a:endParaRPr>
          </a:p>
        </p:txBody>
      </p:sp>
      <p:sp>
        <p:nvSpPr>
          <p:cNvPr id="4" name="9 - Ορθογώνιο"/>
          <p:cNvSpPr/>
          <p:nvPr/>
        </p:nvSpPr>
        <p:spPr>
          <a:xfrm>
            <a:off x="1500166" y="1556792"/>
            <a:ext cx="7072362" cy="1200329"/>
          </a:xfrm>
          <a:prstGeom prst="rect">
            <a:avLst/>
          </a:prstGeom>
        </p:spPr>
        <p:txBody>
          <a:bodyPr wrap="square">
            <a:spAutoFit/>
          </a:bodyPr>
          <a:lstStyle/>
          <a:p>
            <a:r>
              <a:rPr lang="el-GR" dirty="0" smtClean="0"/>
              <a:t> </a:t>
            </a:r>
          </a:p>
          <a:p>
            <a:pPr lvl="0">
              <a:buFont typeface="Arial" pitchFamily="34" charset="0"/>
              <a:buChar char="•"/>
            </a:pPr>
            <a:endParaRPr lang="el-GR" dirty="0" smtClean="0"/>
          </a:p>
          <a:p>
            <a:pPr lvl="0">
              <a:buFont typeface="Arial" pitchFamily="34" charset="0"/>
              <a:buChar char="•"/>
            </a:pPr>
            <a:endParaRPr lang="el-GR" dirty="0" smtClean="0"/>
          </a:p>
        </p:txBody>
      </p:sp>
      <p:sp>
        <p:nvSpPr>
          <p:cNvPr id="9" name="8 - Διάγραμμα ροής: Καθυστέρηση"/>
          <p:cNvSpPr/>
          <p:nvPr/>
        </p:nvSpPr>
        <p:spPr>
          <a:xfrm>
            <a:off x="857224" y="2000240"/>
            <a:ext cx="612648" cy="612648"/>
          </a:xfrm>
          <a:prstGeom prst="flowChartDelay">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1</a:t>
            </a:r>
            <a:r>
              <a:rPr lang="el-GR" baseline="30000" dirty="0" smtClean="0"/>
              <a:t>ο</a:t>
            </a:r>
            <a:r>
              <a:rPr lang="el-GR" dirty="0" smtClean="0"/>
              <a:t> </a:t>
            </a:r>
            <a:endParaRPr lang="el-GR" dirty="0"/>
          </a:p>
        </p:txBody>
      </p:sp>
      <p:sp>
        <p:nvSpPr>
          <p:cNvPr id="10" name="9 - Διάγραμμα ροής: Καθυστέρηση"/>
          <p:cNvSpPr/>
          <p:nvPr/>
        </p:nvSpPr>
        <p:spPr>
          <a:xfrm>
            <a:off x="857224" y="3786190"/>
            <a:ext cx="612648" cy="612648"/>
          </a:xfrm>
          <a:prstGeom prst="flowChartDelay">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2</a:t>
            </a:r>
            <a:r>
              <a:rPr lang="el-GR" baseline="30000" dirty="0" smtClean="0"/>
              <a:t>ο</a:t>
            </a:r>
            <a:r>
              <a:rPr lang="el-GR" dirty="0" smtClean="0"/>
              <a:t> </a:t>
            </a:r>
            <a:endParaRPr lang="el-GR" dirty="0"/>
          </a:p>
        </p:txBody>
      </p:sp>
      <p:sp>
        <p:nvSpPr>
          <p:cNvPr id="11" name="10 - Διάγραμμα ροής: Καθυστέρηση"/>
          <p:cNvSpPr/>
          <p:nvPr/>
        </p:nvSpPr>
        <p:spPr>
          <a:xfrm>
            <a:off x="857224" y="5500702"/>
            <a:ext cx="642942" cy="642942"/>
          </a:xfrm>
          <a:prstGeom prst="flowChartDelay">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3</a:t>
            </a:r>
            <a:r>
              <a:rPr lang="el-GR" baseline="30000" dirty="0" smtClean="0"/>
              <a:t>ο</a:t>
            </a:r>
            <a:r>
              <a:rPr lang="el-GR" dirty="0" smtClean="0"/>
              <a:t> </a:t>
            </a:r>
            <a:endParaRPr lang="el-GR" dirty="0"/>
          </a:p>
        </p:txBody>
      </p:sp>
      <p:sp>
        <p:nvSpPr>
          <p:cNvPr id="13" name="12 - Διάγραμμα ροής: Έξοδος σε δίσκο"/>
          <p:cNvSpPr/>
          <p:nvPr/>
        </p:nvSpPr>
        <p:spPr>
          <a:xfrm>
            <a:off x="1857356" y="1571612"/>
            <a:ext cx="6072230" cy="1469904"/>
          </a:xfrm>
          <a:prstGeom prst="flowChartOnlineStorag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dirty="0" smtClean="0">
                <a:solidFill>
                  <a:schemeClr val="tx1"/>
                </a:solidFill>
                <a:latin typeface="Times New Roman" pitchFamily="18" charset="0"/>
                <a:cs typeface="Times New Roman" pitchFamily="18" charset="0"/>
              </a:rPr>
              <a:t>Το εκπαιδευτικό υλικό διέπεται από τις αρχές και τη μεθοδολογία της εξ αποστάσεως εκπαίδευσης;</a:t>
            </a:r>
          </a:p>
        </p:txBody>
      </p:sp>
      <p:sp>
        <p:nvSpPr>
          <p:cNvPr id="14" name="13 - Διάγραμμα ροής: Έξοδος σε δίσκο"/>
          <p:cNvSpPr/>
          <p:nvPr/>
        </p:nvSpPr>
        <p:spPr>
          <a:xfrm>
            <a:off x="1857356" y="3357562"/>
            <a:ext cx="6143668" cy="1500198"/>
          </a:xfrm>
          <a:prstGeom prst="flowChartOnlineStorag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dirty="0" smtClean="0">
                <a:solidFill>
                  <a:schemeClr val="tx1"/>
                </a:solidFill>
                <a:latin typeface="Times New Roman" pitchFamily="18" charset="0"/>
                <a:cs typeface="Times New Roman" pitchFamily="18" charset="0"/>
              </a:rPr>
              <a:t>Το εκπαιδευτικό υλικό έχει δημιουργηθεί σύμφωνα με τις αρχές της Πολυμεσικής Μάθησης;</a:t>
            </a:r>
          </a:p>
        </p:txBody>
      </p:sp>
      <p:sp>
        <p:nvSpPr>
          <p:cNvPr id="15" name="14 - Διάγραμμα ροής: Έξοδος σε δίσκο"/>
          <p:cNvSpPr/>
          <p:nvPr/>
        </p:nvSpPr>
        <p:spPr>
          <a:xfrm>
            <a:off x="1857356" y="5214950"/>
            <a:ext cx="6072230" cy="1255590"/>
          </a:xfrm>
          <a:prstGeom prst="flowChartOnlineStorag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dirty="0" smtClean="0">
                <a:solidFill>
                  <a:schemeClr val="tx1"/>
                </a:solidFill>
                <a:latin typeface="Times New Roman" pitchFamily="18" charset="0"/>
                <a:cs typeface="Times New Roman" pitchFamily="18" charset="0"/>
              </a:rPr>
              <a:t>Ποιες είναι οι απόψεις των μαθητών για τον νέο τρόπο διδασκαλίας του μαθήματος;</a:t>
            </a:r>
          </a:p>
        </p:txBody>
      </p:sp>
    </p:spTree>
    <p:extLst>
      <p:ext uri="{BB962C8B-B14F-4D97-AF65-F5344CB8AC3E}">
        <p14:creationId xmlns:p14="http://schemas.microsoft.com/office/powerpoint/2010/main" xmlns="" val="1538920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latin typeface="Times New Roman" pitchFamily="18" charset="0"/>
                <a:cs typeface="Times New Roman" pitchFamily="18" charset="0"/>
              </a:rPr>
              <a:t>   Ερευνητικά </a:t>
            </a:r>
            <a:r>
              <a:rPr lang="el-GR" sz="3600" dirty="0">
                <a:latin typeface="Times New Roman" pitchFamily="18" charset="0"/>
                <a:cs typeface="Times New Roman" pitchFamily="18" charset="0"/>
              </a:rPr>
              <a:t>Ερωτήματα </a:t>
            </a:r>
            <a:r>
              <a:rPr lang="el-GR" sz="3600" dirty="0" smtClean="0">
                <a:latin typeface="Times New Roman" pitchFamily="18" charset="0"/>
                <a:cs typeface="Times New Roman" pitchFamily="18" charset="0"/>
              </a:rPr>
              <a:t>2/2</a:t>
            </a:r>
            <a:endParaRPr lang="el-GR" sz="4000" b="1" dirty="0">
              <a:latin typeface="Times New Roman" pitchFamily="18" charset="0"/>
              <a:cs typeface="Times New Roman" pitchFamily="18" charset="0"/>
            </a:endParaRPr>
          </a:p>
        </p:txBody>
      </p:sp>
      <p:sp>
        <p:nvSpPr>
          <p:cNvPr id="4" name="9 - Ορθογώνιο"/>
          <p:cNvSpPr/>
          <p:nvPr/>
        </p:nvSpPr>
        <p:spPr>
          <a:xfrm>
            <a:off x="1500166" y="1556792"/>
            <a:ext cx="7072362" cy="1200329"/>
          </a:xfrm>
          <a:prstGeom prst="rect">
            <a:avLst/>
          </a:prstGeom>
        </p:spPr>
        <p:txBody>
          <a:bodyPr wrap="square">
            <a:spAutoFit/>
          </a:bodyPr>
          <a:lstStyle/>
          <a:p>
            <a:r>
              <a:rPr lang="el-GR" dirty="0" smtClean="0"/>
              <a:t> </a:t>
            </a:r>
          </a:p>
          <a:p>
            <a:pPr lvl="0">
              <a:buFont typeface="Arial" pitchFamily="34" charset="0"/>
              <a:buChar char="•"/>
            </a:pPr>
            <a:endParaRPr lang="el-GR" dirty="0" smtClean="0"/>
          </a:p>
          <a:p>
            <a:pPr lvl="0">
              <a:buFont typeface="Arial" pitchFamily="34" charset="0"/>
              <a:buChar char="•"/>
            </a:pPr>
            <a:endParaRPr lang="el-GR" dirty="0" smtClean="0"/>
          </a:p>
        </p:txBody>
      </p:sp>
      <p:sp>
        <p:nvSpPr>
          <p:cNvPr id="9" name="8 - Διάγραμμα ροής: Καθυστέρηση"/>
          <p:cNvSpPr/>
          <p:nvPr/>
        </p:nvSpPr>
        <p:spPr>
          <a:xfrm>
            <a:off x="928662" y="2071678"/>
            <a:ext cx="612648" cy="612648"/>
          </a:xfrm>
          <a:prstGeom prst="flowChartDelay">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4</a:t>
            </a:r>
            <a:r>
              <a:rPr lang="el-GR" baseline="30000" dirty="0" smtClean="0"/>
              <a:t>ο</a:t>
            </a:r>
            <a:r>
              <a:rPr lang="el-GR" dirty="0" smtClean="0"/>
              <a:t> </a:t>
            </a:r>
            <a:endParaRPr lang="el-GR" dirty="0"/>
          </a:p>
        </p:txBody>
      </p:sp>
      <p:sp>
        <p:nvSpPr>
          <p:cNvPr id="10" name="9 - Διάγραμμα ροής: Καθυστέρηση"/>
          <p:cNvSpPr/>
          <p:nvPr/>
        </p:nvSpPr>
        <p:spPr>
          <a:xfrm>
            <a:off x="928662" y="3714752"/>
            <a:ext cx="612648" cy="612648"/>
          </a:xfrm>
          <a:prstGeom prst="flowChartDelay">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5</a:t>
            </a:r>
            <a:r>
              <a:rPr lang="el-GR" baseline="30000" dirty="0" smtClean="0"/>
              <a:t>ο</a:t>
            </a:r>
            <a:r>
              <a:rPr lang="el-GR" dirty="0" smtClean="0"/>
              <a:t> </a:t>
            </a:r>
            <a:endParaRPr lang="el-GR" dirty="0"/>
          </a:p>
        </p:txBody>
      </p:sp>
      <p:sp>
        <p:nvSpPr>
          <p:cNvPr id="11" name="10 - Διάγραμμα ροής: Καθυστέρηση"/>
          <p:cNvSpPr/>
          <p:nvPr/>
        </p:nvSpPr>
        <p:spPr>
          <a:xfrm>
            <a:off x="928662" y="5500702"/>
            <a:ext cx="612648" cy="612648"/>
          </a:xfrm>
          <a:prstGeom prst="flowChartDelay">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6</a:t>
            </a:r>
            <a:r>
              <a:rPr lang="el-GR" baseline="30000" dirty="0" smtClean="0"/>
              <a:t>ο</a:t>
            </a:r>
            <a:r>
              <a:rPr lang="el-GR" dirty="0" smtClean="0"/>
              <a:t> </a:t>
            </a:r>
            <a:endParaRPr lang="el-GR" dirty="0"/>
          </a:p>
        </p:txBody>
      </p:sp>
      <p:sp>
        <p:nvSpPr>
          <p:cNvPr id="12" name="11 - Διάγραμμα ροής: Έξοδος σε δίσκο"/>
          <p:cNvSpPr/>
          <p:nvPr/>
        </p:nvSpPr>
        <p:spPr>
          <a:xfrm>
            <a:off x="1928794" y="1714488"/>
            <a:ext cx="6072230" cy="1327028"/>
          </a:xfrm>
          <a:prstGeom prst="flowChartOnlineStorage">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dirty="0" smtClean="0">
                <a:solidFill>
                  <a:schemeClr val="tx1"/>
                </a:solidFill>
                <a:latin typeface="Times New Roman" pitchFamily="18" charset="0"/>
                <a:cs typeface="Times New Roman" pitchFamily="18" charset="0"/>
              </a:rPr>
              <a:t>Ποιες είναι οι απόψεις των μαθητών για την ευχρηστία του εκπαιδευτικού υλικού;</a:t>
            </a:r>
          </a:p>
        </p:txBody>
      </p:sp>
      <p:sp>
        <p:nvSpPr>
          <p:cNvPr id="13" name="12 - Διάγραμμα ροής: Έξοδος σε δίσκο"/>
          <p:cNvSpPr/>
          <p:nvPr/>
        </p:nvSpPr>
        <p:spPr>
          <a:xfrm>
            <a:off x="2000232" y="3500438"/>
            <a:ext cx="6000792" cy="1112714"/>
          </a:xfrm>
          <a:prstGeom prst="flowChartOnlineStorag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dirty="0" smtClean="0">
                <a:solidFill>
                  <a:schemeClr val="tx1"/>
                </a:solidFill>
                <a:latin typeface="Times New Roman" pitchFamily="18" charset="0"/>
                <a:cs typeface="Times New Roman" pitchFamily="18" charset="0"/>
              </a:rPr>
              <a:t>Το εκπαιδευτικό υλικό οδηγεί σε μαθησιακά αποτελέσματα;</a:t>
            </a:r>
          </a:p>
        </p:txBody>
      </p:sp>
      <p:sp>
        <p:nvSpPr>
          <p:cNvPr id="14" name="13 - Διάγραμμα ροής: Έξοδος σε δίσκο"/>
          <p:cNvSpPr/>
          <p:nvPr/>
        </p:nvSpPr>
        <p:spPr>
          <a:xfrm>
            <a:off x="2071670" y="5072074"/>
            <a:ext cx="5857916" cy="1398466"/>
          </a:xfrm>
          <a:prstGeom prst="flowChartOnlineStorag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dirty="0" smtClean="0">
                <a:solidFill>
                  <a:schemeClr val="tx1"/>
                </a:solidFill>
                <a:latin typeface="Times New Roman" pitchFamily="18" charset="0"/>
                <a:cs typeface="Times New Roman" pitchFamily="18" charset="0"/>
              </a:rPr>
              <a:t>Ποιες αλλαγές προτείνουν οι μαθητές προκειμένου να βελτιωθεί το εκπαιδευτικό υλικό;</a:t>
            </a:r>
          </a:p>
        </p:txBody>
      </p:sp>
    </p:spTree>
    <p:extLst>
      <p:ext uri="{BB962C8B-B14F-4D97-AF65-F5344CB8AC3E}">
        <p14:creationId xmlns:p14="http://schemas.microsoft.com/office/powerpoint/2010/main" xmlns="" val="1538920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smtClean="0"/>
              <a:t>   </a:t>
            </a:r>
            <a:r>
              <a:rPr lang="el-GR" sz="3600" dirty="0" smtClean="0">
                <a:latin typeface="Times New Roman" pitchFamily="18" charset="0"/>
                <a:cs typeface="Times New Roman" pitchFamily="18" charset="0"/>
              </a:rPr>
              <a:t>Δομή της εργασίας</a:t>
            </a:r>
            <a:endParaRPr lang="el-GR" sz="3600" b="1" dirty="0"/>
          </a:p>
        </p:txBody>
      </p:sp>
      <p:sp>
        <p:nvSpPr>
          <p:cNvPr id="6" name="5 - Διάγραμμα ροής: Διεργασία"/>
          <p:cNvSpPr/>
          <p:nvPr/>
        </p:nvSpPr>
        <p:spPr>
          <a:xfrm>
            <a:off x="1571604" y="1571612"/>
            <a:ext cx="7000924" cy="4071966"/>
          </a:xfrm>
          <a:prstGeom prst="flowChart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defTabSz="685800" fontAlgn="auto">
              <a:spcBef>
                <a:spcPts val="0"/>
              </a:spcBef>
              <a:spcAft>
                <a:spcPts val="0"/>
              </a:spcAft>
              <a:buFont typeface="+mj-lt"/>
              <a:buAutoNum type="arabicPeriod"/>
              <a:defRPr/>
            </a:pPr>
            <a:r>
              <a:rPr lang="el-GR" dirty="0" smtClean="0">
                <a:solidFill>
                  <a:schemeClr val="tx1"/>
                </a:solidFill>
                <a:latin typeface="Times New Roman" pitchFamily="18" charset="0"/>
                <a:cs typeface="Times New Roman" pitchFamily="18" charset="0"/>
              </a:rPr>
              <a:t>Εξ αποστάσεως εκπαίδευση</a:t>
            </a:r>
          </a:p>
          <a:p>
            <a:pPr marL="342900" indent="-342900" defTabSz="685800" fontAlgn="auto">
              <a:spcBef>
                <a:spcPts val="0"/>
              </a:spcBef>
              <a:spcAft>
                <a:spcPts val="0"/>
              </a:spcAft>
              <a:buFont typeface="+mj-lt"/>
              <a:buAutoNum type="arabicPeriod"/>
              <a:defRPr/>
            </a:pPr>
            <a:r>
              <a:rPr lang="el-GR" dirty="0" smtClean="0">
                <a:solidFill>
                  <a:schemeClr val="tx1"/>
                </a:solidFill>
                <a:latin typeface="Times New Roman" pitchFamily="18" charset="0"/>
                <a:cs typeface="Times New Roman" pitchFamily="18" charset="0"/>
              </a:rPr>
              <a:t>Γνωστικό αντικείμενο – Στοιχεία Γενικής &amp; Εξελικτικής Ψυχολογίας: Από τη σύλληψη ως τη γέννηση</a:t>
            </a:r>
          </a:p>
          <a:p>
            <a:pPr marL="342900" indent="-342900" defTabSz="685800" fontAlgn="auto">
              <a:spcBef>
                <a:spcPts val="0"/>
              </a:spcBef>
              <a:spcAft>
                <a:spcPts val="0"/>
              </a:spcAft>
              <a:buFont typeface="+mj-lt"/>
              <a:buAutoNum type="arabicPeriod"/>
              <a:defRPr/>
            </a:pPr>
            <a:r>
              <a:rPr lang="el-GR" dirty="0" smtClean="0">
                <a:solidFill>
                  <a:schemeClr val="tx1"/>
                </a:solidFill>
                <a:latin typeface="Times New Roman" pitchFamily="18" charset="0"/>
                <a:cs typeface="Times New Roman" pitchFamily="18" charset="0"/>
              </a:rPr>
              <a:t>Το εκπαιδευτικό υλικό στην εξ αποστάσεως εκπαίδευση</a:t>
            </a:r>
          </a:p>
          <a:p>
            <a:pPr marL="342900" indent="-342900" defTabSz="685800" fontAlgn="auto">
              <a:spcBef>
                <a:spcPts val="0"/>
              </a:spcBef>
              <a:spcAft>
                <a:spcPts val="0"/>
              </a:spcAft>
              <a:buFont typeface="+mj-lt"/>
              <a:buAutoNum type="arabicPeriod"/>
              <a:defRPr/>
            </a:pPr>
            <a:r>
              <a:rPr lang="el-GR" dirty="0" smtClean="0">
                <a:solidFill>
                  <a:schemeClr val="tx1"/>
                </a:solidFill>
                <a:latin typeface="Times New Roman" pitchFamily="18" charset="0"/>
                <a:cs typeface="Times New Roman" pitchFamily="18" charset="0"/>
              </a:rPr>
              <a:t>Σχεδιασμός, υλοποίηση και περιγραφή του εκπαιδευτικού υλικού της εργασίας</a:t>
            </a:r>
          </a:p>
          <a:p>
            <a:pPr marL="342900" indent="-342900" defTabSz="685800" fontAlgn="auto">
              <a:spcBef>
                <a:spcPts val="0"/>
              </a:spcBef>
              <a:spcAft>
                <a:spcPts val="0"/>
              </a:spcAft>
              <a:buFont typeface="+mj-lt"/>
              <a:buAutoNum type="arabicPeriod"/>
              <a:defRPr/>
            </a:pPr>
            <a:r>
              <a:rPr lang="el-GR" dirty="0" smtClean="0">
                <a:solidFill>
                  <a:schemeClr val="tx1"/>
                </a:solidFill>
                <a:latin typeface="Times New Roman" pitchFamily="18" charset="0"/>
                <a:cs typeface="Times New Roman" pitchFamily="18" charset="0"/>
              </a:rPr>
              <a:t>Μεθοδολογία έρευνας</a:t>
            </a:r>
          </a:p>
          <a:p>
            <a:pPr marL="342900" indent="-342900" defTabSz="685800" fontAlgn="auto">
              <a:spcBef>
                <a:spcPts val="0"/>
              </a:spcBef>
              <a:spcAft>
                <a:spcPts val="0"/>
              </a:spcAft>
              <a:buFont typeface="+mj-lt"/>
              <a:buAutoNum type="arabicPeriod"/>
              <a:defRPr/>
            </a:pPr>
            <a:r>
              <a:rPr lang="el-GR" dirty="0" smtClean="0">
                <a:solidFill>
                  <a:schemeClr val="tx1"/>
                </a:solidFill>
                <a:latin typeface="Times New Roman" pitchFamily="18" charset="0"/>
                <a:cs typeface="Times New Roman" pitchFamily="18" charset="0"/>
              </a:rPr>
              <a:t>Αποτελέσματα έρευνας</a:t>
            </a:r>
          </a:p>
          <a:p>
            <a:pPr algn="ctr"/>
            <a:endParaRPr lang="el-GR" dirty="0"/>
          </a:p>
        </p:txBody>
      </p:sp>
    </p:spTree>
    <p:extLst>
      <p:ext uri="{BB962C8B-B14F-4D97-AF65-F5344CB8AC3E}">
        <p14:creationId xmlns:p14="http://schemas.microsoft.com/office/powerpoint/2010/main" xmlns="" val="13688952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smtClean="0"/>
              <a:t>   </a:t>
            </a:r>
            <a:r>
              <a:rPr lang="el-GR" sz="3600" dirty="0" smtClean="0">
                <a:latin typeface="Times New Roman" pitchFamily="18" charset="0"/>
                <a:cs typeface="Times New Roman" pitchFamily="18" charset="0"/>
              </a:rPr>
              <a:t>Θεωρητικό Πλαίσιο </a:t>
            </a:r>
            <a:endParaRPr lang="el-GR" sz="3600" b="1" dirty="0">
              <a:latin typeface="Times New Roman" pitchFamily="18" charset="0"/>
              <a:cs typeface="Times New Roman" pitchFamily="18" charset="0"/>
            </a:endParaRPr>
          </a:p>
        </p:txBody>
      </p:sp>
      <p:sp>
        <p:nvSpPr>
          <p:cNvPr id="7" name="6 - Έλλειψη"/>
          <p:cNvSpPr/>
          <p:nvPr/>
        </p:nvSpPr>
        <p:spPr>
          <a:xfrm>
            <a:off x="3214678" y="1714488"/>
            <a:ext cx="2714644" cy="1357322"/>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Εξ αποστάσεως εκπαίδευση</a:t>
            </a:r>
            <a:endParaRPr lang="el-GR" dirty="0">
              <a:solidFill>
                <a:schemeClr val="tx1"/>
              </a:solidFill>
            </a:endParaRPr>
          </a:p>
        </p:txBody>
      </p:sp>
      <p:sp>
        <p:nvSpPr>
          <p:cNvPr id="8" name="7 - Βέλος προς τα κάτω"/>
          <p:cNvSpPr/>
          <p:nvPr/>
        </p:nvSpPr>
        <p:spPr>
          <a:xfrm>
            <a:off x="4143372" y="3500438"/>
            <a:ext cx="698946" cy="642942"/>
          </a:xfrm>
          <a:prstGeom prst="downArrow">
            <a:avLst/>
          </a:prstGeom>
          <a:solidFill>
            <a:srgbClr val="FFA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Βέλος προς τα κάτω"/>
          <p:cNvSpPr/>
          <p:nvPr/>
        </p:nvSpPr>
        <p:spPr>
          <a:xfrm rot="18076172">
            <a:off x="5857467" y="2851952"/>
            <a:ext cx="500066" cy="614714"/>
          </a:xfrm>
          <a:prstGeom prst="downArrow">
            <a:avLst/>
          </a:prstGeom>
          <a:solidFill>
            <a:srgbClr val="FFA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Βέλος προς τα κάτω"/>
          <p:cNvSpPr/>
          <p:nvPr/>
        </p:nvSpPr>
        <p:spPr>
          <a:xfrm rot="2980417">
            <a:off x="2567018" y="2724396"/>
            <a:ext cx="484632" cy="586751"/>
          </a:xfrm>
          <a:prstGeom prst="downArrow">
            <a:avLst/>
          </a:prstGeom>
          <a:solidFill>
            <a:srgbClr val="FFA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10 - Διάγραμμα ροής: Απόφαση πολλαπλών εξόδων"/>
          <p:cNvSpPr/>
          <p:nvPr/>
        </p:nvSpPr>
        <p:spPr>
          <a:xfrm>
            <a:off x="571472" y="3143248"/>
            <a:ext cx="2214578" cy="1285884"/>
          </a:xfrm>
          <a:prstGeom prst="flowChartPreparation">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Ορισμός </a:t>
            </a:r>
            <a:endParaRPr lang="el-GR" dirty="0">
              <a:solidFill>
                <a:schemeClr val="tx1"/>
              </a:solidFill>
            </a:endParaRPr>
          </a:p>
        </p:txBody>
      </p:sp>
      <p:sp>
        <p:nvSpPr>
          <p:cNvPr id="12" name="11 - Διάγραμμα ροής: Απόφαση πολλαπλών εξόδων"/>
          <p:cNvSpPr/>
          <p:nvPr/>
        </p:nvSpPr>
        <p:spPr>
          <a:xfrm>
            <a:off x="3357554" y="4500570"/>
            <a:ext cx="2357454" cy="1428760"/>
          </a:xfrm>
          <a:prstGeom prst="flowChartPreparation">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Σχολική </a:t>
            </a:r>
            <a:endParaRPr lang="el-GR" dirty="0">
              <a:solidFill>
                <a:schemeClr val="tx1"/>
              </a:solidFill>
            </a:endParaRPr>
          </a:p>
        </p:txBody>
      </p:sp>
      <p:sp>
        <p:nvSpPr>
          <p:cNvPr id="13" name="12 - Διάγραμμα ροής: Απόφαση πολλαπλών εξόδων"/>
          <p:cNvSpPr/>
          <p:nvPr/>
        </p:nvSpPr>
        <p:spPr>
          <a:xfrm>
            <a:off x="6286512" y="3214686"/>
            <a:ext cx="2714644" cy="1214446"/>
          </a:xfrm>
          <a:prstGeom prst="flowChartPreparation">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Με την</a:t>
            </a:r>
            <a:r>
              <a:rPr lang="en-GB" dirty="0" smtClean="0">
                <a:solidFill>
                  <a:schemeClr val="tx1"/>
                </a:solidFill>
              </a:rPr>
              <a:t> </a:t>
            </a:r>
            <a:r>
              <a:rPr lang="el-GR" dirty="0" smtClean="0">
                <a:solidFill>
                  <a:schemeClr val="tx1"/>
                </a:solidFill>
              </a:rPr>
              <a:t>χρήση των ΤΠΕ</a:t>
            </a:r>
            <a:endParaRPr lang="el-GR" dirty="0">
              <a:solidFill>
                <a:schemeClr val="tx1"/>
              </a:solidFill>
            </a:endParaRPr>
          </a:p>
        </p:txBody>
      </p:sp>
    </p:spTree>
    <p:extLst>
      <p:ext uri="{BB962C8B-B14F-4D97-AF65-F5344CB8AC3E}">
        <p14:creationId xmlns:p14="http://schemas.microsoft.com/office/powerpoint/2010/main" xmlns="" val="13688952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28728" y="500042"/>
            <a:ext cx="7453072" cy="765652"/>
          </a:xfrm>
        </p:spPr>
        <p:txBody>
          <a:bodyPr>
            <a:noAutofit/>
          </a:bodyPr>
          <a:lstStyle/>
          <a:p>
            <a:r>
              <a:rPr lang="el-GR" sz="3600" dirty="0" smtClean="0">
                <a:latin typeface="Times New Roman" pitchFamily="18" charset="0"/>
                <a:cs typeface="Times New Roman" pitchFamily="18" charset="0"/>
              </a:rPr>
              <a:t>Θεωρητικό </a:t>
            </a:r>
            <a:r>
              <a:rPr lang="el-GR" sz="3600" dirty="0">
                <a:latin typeface="Times New Roman" pitchFamily="18" charset="0"/>
                <a:cs typeface="Times New Roman" pitchFamily="18" charset="0"/>
              </a:rPr>
              <a:t>Πλαίσιο </a:t>
            </a:r>
            <a:endParaRPr lang="el-GR" sz="3600" b="1" dirty="0">
              <a:latin typeface="Times New Roman" pitchFamily="18" charset="0"/>
              <a:cs typeface="Times New Roman" pitchFamily="18" charset="0"/>
            </a:endParaRPr>
          </a:p>
        </p:txBody>
      </p:sp>
      <p:sp>
        <p:nvSpPr>
          <p:cNvPr id="4" name="9 - Ορθογώνιο"/>
          <p:cNvSpPr/>
          <p:nvPr/>
        </p:nvSpPr>
        <p:spPr>
          <a:xfrm>
            <a:off x="827584" y="1556792"/>
            <a:ext cx="6840760" cy="2308324"/>
          </a:xfrm>
          <a:prstGeom prst="rect">
            <a:avLst/>
          </a:prstGeom>
        </p:spPr>
        <p:txBody>
          <a:bodyPr wrap="square">
            <a:spAutoFit/>
          </a:bodyPr>
          <a:lstStyle/>
          <a:p>
            <a:endParaRPr lang="el-GR" dirty="0" smtClean="0"/>
          </a:p>
          <a:p>
            <a:endParaRPr lang="el-GR" dirty="0" smtClean="0"/>
          </a:p>
          <a:p>
            <a:endParaRPr lang="el-GR" dirty="0" smtClean="0"/>
          </a:p>
          <a:p>
            <a:endParaRPr lang="el-GR" dirty="0" smtClean="0"/>
          </a:p>
          <a:p>
            <a:endParaRPr lang="el-GR" dirty="0" smtClean="0"/>
          </a:p>
          <a:p>
            <a:endParaRPr lang="el-GR" dirty="0"/>
          </a:p>
        </p:txBody>
      </p:sp>
      <p:sp>
        <p:nvSpPr>
          <p:cNvPr id="11" name="10 - Έλλειψη"/>
          <p:cNvSpPr/>
          <p:nvPr/>
        </p:nvSpPr>
        <p:spPr>
          <a:xfrm>
            <a:off x="571472" y="1500174"/>
            <a:ext cx="8358246" cy="142876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solidFill>
                  <a:schemeClr val="tx1"/>
                </a:solidFill>
                <a:latin typeface="Times New Roman" pitchFamily="18" charset="0"/>
                <a:cs typeface="Times New Roman" pitchFamily="18" charset="0"/>
              </a:rPr>
              <a:t>Η προγεννητική ανάπτυξη θεωρείται θεμελιώδης για την μεταγενέστερη ανάπτυξη του ανθρώπου, επηρεάζοντας μακροπρόθεσμα τις ψυχολογικές και σωματικές λειτουργίες του.</a:t>
            </a:r>
            <a:endParaRPr lang="el-GR" sz="2000" dirty="0"/>
          </a:p>
        </p:txBody>
      </p:sp>
      <p:sp>
        <p:nvSpPr>
          <p:cNvPr id="13" name="12 - Έλλειψη"/>
          <p:cNvSpPr/>
          <p:nvPr/>
        </p:nvSpPr>
        <p:spPr>
          <a:xfrm>
            <a:off x="500034" y="3214686"/>
            <a:ext cx="8643966" cy="1714512"/>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dirty="0" smtClean="0">
                <a:solidFill>
                  <a:schemeClr val="tx1"/>
                </a:solidFill>
                <a:latin typeface="Times New Roman" pitchFamily="18" charset="0"/>
                <a:cs typeface="Times New Roman" pitchFamily="18" charset="0"/>
              </a:rPr>
              <a:t>Παράγοντες όπως η συναισθηματική κατάσταση, η διατροφή και η υγεία της μητέρας παίζουν κρίσιμο ρόλο στην ανάπτυξη του εγκεφάλου και στη διαμόρφωση συμπεριφορών που συμβάλλουν στην επιβίωση μετά τη γέννηση. </a:t>
            </a:r>
          </a:p>
          <a:p>
            <a:pPr algn="ctr"/>
            <a:endParaRPr lang="el-GR" sz="1800" dirty="0"/>
          </a:p>
        </p:txBody>
      </p:sp>
      <p:sp>
        <p:nvSpPr>
          <p:cNvPr id="14" name="13 - Έλλειψη"/>
          <p:cNvSpPr/>
          <p:nvPr/>
        </p:nvSpPr>
        <p:spPr>
          <a:xfrm>
            <a:off x="500034" y="5214950"/>
            <a:ext cx="8643966" cy="1428760"/>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dirty="0" smtClean="0">
                <a:solidFill>
                  <a:schemeClr val="tx1"/>
                </a:solidFill>
                <a:latin typeface="Times New Roman" pitchFamily="18" charset="0"/>
                <a:cs typeface="Times New Roman" pitchFamily="18" charset="0"/>
              </a:rPr>
              <a:t>Η επίδραση του περιβάλλοντος στη μήτρα είναι σημαντική, καθώς μπορεί να επηρεάσει τη σωματική και νοητική ανάπτυξη του βρέφους. </a:t>
            </a:r>
          </a:p>
          <a:p>
            <a:pPr algn="ctr"/>
            <a:endParaRPr lang="el-GR" sz="1800" dirty="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23143</TotalTime>
  <Words>1000</Words>
  <Application>Microsoft Office PowerPoint</Application>
  <PresentationFormat>Προβολή στην οθόνη (4:3)</PresentationFormat>
  <Paragraphs>150</Paragraphs>
  <Slides>22</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ΣΧΕΔΙΑΣΜΟΣ, ΥΛΟΠΟΙΗΣΗ &amp; ΑΠΟΤΙΜΗΣΗ ΕΚΠΑΙΔΕΥΤΙΚΟΥ ΥΛΙΚΟΥ ΜΕ ΤΗ ΜΕΘΟΔΟΛΟΓΙΑ ΤΗΣ ΕξΑΕ ΓΙΑ ΤΟΥΣ ΜΑΘΗΤΕΣ ΕΠΑΛ ΣΤΟ ΜΑΘΗΜΑ ‘ΣΤΟΙΧΕΙΑ ΓΕΝΙΚΗΣ ΚΑΙ ΕΞΕΛΙΚΤΙΚΗΣ ΨΥΧΟΛΟΓΙΑΣ’ ΜΕ ΘΕΜΑ ΤΟΥΣ ΠΑΡΑΓΟΝΤΕΣ ΠΟΥ ΕΠΗΡΕΑΖΟΥΝ ΤΗΝ ΕΝΔΟΜΗΤΡΙΑ ΖΩΗ</vt:lpstr>
      <vt:lpstr>  Ευχαριστίες </vt:lpstr>
      <vt:lpstr>Σκοπός</vt:lpstr>
      <vt:lpstr>Συνεισφορά της διπλωματικής</vt:lpstr>
      <vt:lpstr>   Ερευνητικά Ερωτήματα 1/2</vt:lpstr>
      <vt:lpstr>   Ερευνητικά Ερωτήματα 2/2</vt:lpstr>
      <vt:lpstr>   Δομή της εργασίας</vt:lpstr>
      <vt:lpstr>   Θεωρητικό Πλαίσιο </vt:lpstr>
      <vt:lpstr>Θεωρητικό Πλαίσιο </vt:lpstr>
      <vt:lpstr> Παραγόμενο εκπαιδευτικό υλικό 1/3 </vt:lpstr>
      <vt:lpstr>  Παραγόμενο εκπαιδευτικό υλικό 2/3</vt:lpstr>
      <vt:lpstr>  Παραγόμενο εκπαιδευτικό υλικό 3/3</vt:lpstr>
      <vt:lpstr>    Μεθοδολογία 1/2</vt:lpstr>
      <vt:lpstr>    Μεθοδολογία 2/2</vt:lpstr>
      <vt:lpstr>Αποτελέσματα – Απόψεις μαθητών για το Εκπαιδευτικό Υλικό</vt:lpstr>
      <vt:lpstr>Αποτελέσματα – Απόψεις ειδικών για το Εκπαιδευτικό Υλικό</vt:lpstr>
      <vt:lpstr>Συμπεράσματα 1/3</vt:lpstr>
      <vt:lpstr>Συμπεράσματα 2/3</vt:lpstr>
      <vt:lpstr>Συμπεράσματα 3/3</vt:lpstr>
      <vt:lpstr>Περιορισμοί</vt:lpstr>
      <vt:lpstr>Προτάσεις</vt:lpstr>
      <vt:lpstr>Διαφάνεια 22</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karamalosgiannhs@yahoo.gr</cp:lastModifiedBy>
  <cp:revision>1790</cp:revision>
  <dcterms:created xsi:type="dcterms:W3CDTF">2003-10-16T17:37:47Z</dcterms:created>
  <dcterms:modified xsi:type="dcterms:W3CDTF">2024-11-14T18:58:42Z</dcterms:modified>
</cp:coreProperties>
</file>