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4"/>
  </p:notesMasterIdLst>
  <p:sldIdLst>
    <p:sldId id="1482" r:id="rId2"/>
    <p:sldId id="2023" r:id="rId3"/>
    <p:sldId id="2024" r:id="rId4"/>
    <p:sldId id="2021" r:id="rId5"/>
    <p:sldId id="2014" r:id="rId6"/>
    <p:sldId id="2020" r:id="rId7"/>
    <p:sldId id="2025" r:id="rId8"/>
    <p:sldId id="2012" r:id="rId9"/>
    <p:sldId id="2026" r:id="rId10"/>
    <p:sldId id="2027" r:id="rId11"/>
    <p:sldId id="2022" r:id="rId12"/>
    <p:sldId id="2028" r:id="rId13"/>
    <p:sldId id="2029" r:id="rId14"/>
    <p:sldId id="2015" r:id="rId15"/>
    <p:sldId id="2017" r:id="rId16"/>
    <p:sldId id="2030" r:id="rId17"/>
    <p:sldId id="2031" r:id="rId18"/>
    <p:sldId id="2033" r:id="rId19"/>
    <p:sldId id="2032" r:id="rId20"/>
    <p:sldId id="2034" r:id="rId21"/>
    <p:sldId id="2035" r:id="rId22"/>
    <p:sldId id="2019" r:id="rId23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47" autoAdjust="0"/>
    <p:restoredTop sz="88497" autoAdjust="0"/>
  </p:normalViewPr>
  <p:slideViewPr>
    <p:cSldViewPr>
      <p:cViewPr varScale="1">
        <p:scale>
          <a:sx n="73" d="100"/>
          <a:sy n="73" d="100"/>
        </p:scale>
        <p:origin x="1176" y="5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1462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031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9459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4159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784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8525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177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8655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2625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4165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802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11/15/2024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inae.es/plotagon/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igitaled.ie/digital-tools/h5p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jpeg"/><Relationship Id="rId10" Type="http://schemas.openxmlformats.org/officeDocument/2006/relationships/hyperlink" Target="https://2020.igem.org/Team:IISER-Tirupati_India/Contribution" TargetMode="External"/><Relationship Id="rId4" Type="http://schemas.openxmlformats.org/officeDocument/2006/relationships/hyperlink" Target="https://aprendizajeenred.es/5-mejores-plataformas-lms-elearning/" TargetMode="External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chamilo.datacenter.uoc.gr/metchamilo/courses/HDHMIOYRGIKHGRAFHSTHNPRWTOBA8MIAEKP/index.php?id_session=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tabLst>
                <a:tab pos="2637155" algn="ctr"/>
                <a:tab pos="5274310" algn="r"/>
              </a:tabLst>
            </a:pPr>
            <a:r>
              <a:rPr lang="el-G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Σχεδιασμός, Ανάπτυξη και Αποτίμηση επιμορφωτικού υλικού με τη μέθοδο της ΕΞΑΕ για την επιμόρφωση εκπαιδευτικών Πρωτοβάθμιας Εκπαίδευσης στη Δημιουργική Γραφή. Το Παράδειγμα ενός Διδακτικού Σεναρίου.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kumimoji="0" lang="en-US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>
            <a:cxnSpLocks/>
          </p:cNvCxnSpPr>
          <p:nvPr/>
        </p:nvCxnSpPr>
        <p:spPr bwMode="auto">
          <a:xfrm>
            <a:off x="1604896" y="5958572"/>
            <a:ext cx="703418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err="1"/>
              <a:t>Ζαράνη</a:t>
            </a:r>
            <a:r>
              <a:rPr lang="el-GR" sz="3200" dirty="0"/>
              <a:t> Καλλιόπη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281218"/>
              </p:ext>
            </p:extLst>
          </p:nvPr>
        </p:nvGraphicFramePr>
        <p:xfrm>
          <a:off x="1908189" y="5015409"/>
          <a:ext cx="6192204" cy="70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08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Αναστασιάδης Παναγιώτης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3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5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Κωτσίδης</a:t>
                      </a: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Κωνσταντίνος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Κώστας Απόστολος</a:t>
                      </a:r>
                      <a:endParaRPr lang="el-GR" sz="18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BC55A9AA-6E13-E47B-D943-15B50179E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156" y="1124744"/>
            <a:ext cx="8060332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Δημιουργική Γραφή στην Εκπαίδευση: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Καινοτόμος μέθοδος που συνδυάζει τη βιωματική μάθηση και το παιχνίδι με τη γλώσσα.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Σκοποί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Αγάπη για γραφή και ανάγνωση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 κριτικής και δημιουργικής σκέψης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Απελευθέρωση από περιορισμούς εκπαιδευτικού συστήματος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Οφέλη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Καλλιέργεια επικοινωνιακών και αφηγηματικών δεξιοτήτων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Ενθάρρυνση της δημιουργικότητας και φαντασίας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ευχάριστου μαθησιακού περιβάλλοντος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8E5EA879-9FDB-21E6-8D06-C5219C017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65127"/>
            <a:ext cx="7372350" cy="1075390"/>
          </a:xfrm>
        </p:spPr>
        <p:txBody>
          <a:bodyPr>
            <a:normAutofit/>
          </a:bodyPr>
          <a:lstStyle/>
          <a:p>
            <a:r>
              <a:rPr kumimoji="0" lang="el-G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4. Θεωρητικό Πλαίσιο (4/4)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93A051-3BD9-746C-1F2F-C446AF0EC67C}"/>
              </a:ext>
            </a:extLst>
          </p:cNvPr>
          <p:cNvSpPr txBox="1"/>
          <p:nvPr/>
        </p:nvSpPr>
        <p:spPr>
          <a:xfrm>
            <a:off x="7668344" y="6215874"/>
            <a:ext cx="1907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l-GR" sz="1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Νικολαίδου</a:t>
            </a:r>
            <a:r>
              <a:rPr lang="el-GR" sz="1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2016)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139059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848872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Παραγόμενο Εκπαιδευτικό Υλικό (1/3)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FE0A3A-8EE6-7EE7-AC29-CBE26419DF09}"/>
              </a:ext>
            </a:extLst>
          </p:cNvPr>
          <p:cNvSpPr txBox="1"/>
          <p:nvPr/>
        </p:nvSpPr>
        <p:spPr>
          <a:xfrm>
            <a:off x="863080" y="1200809"/>
            <a:ext cx="828092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Τίτλος Ε.Υ. : </a:t>
            </a:r>
          </a:p>
          <a:p>
            <a:r>
              <a:rPr lang="el-GR" sz="2000" i="1" dirty="0"/>
              <a:t>Η δημιουργική γραφή στην Πρωτοβάθμια Εκπαίδευση</a:t>
            </a:r>
          </a:p>
          <a:p>
            <a:endParaRPr lang="el-GR" dirty="0"/>
          </a:p>
          <a:p>
            <a:r>
              <a:rPr lang="el-GR" b="1" dirty="0"/>
              <a:t>Σκοπός:</a:t>
            </a:r>
          </a:p>
          <a:p>
            <a:r>
              <a:rPr lang="el-GR" sz="2000" dirty="0"/>
              <a:t>Να επιμορφώσει τους εκπαιδευτικούς της Πρωτοβάθμιας εκπαίδευσης στη δημιουργική γραφή.</a:t>
            </a:r>
          </a:p>
          <a:p>
            <a:endParaRPr lang="el-GR" dirty="0"/>
          </a:p>
          <a:p>
            <a:r>
              <a:rPr lang="el-GR" b="1" dirty="0"/>
              <a:t>Περιεχόμενο</a:t>
            </a:r>
            <a:endParaRPr lang="en-US" b="1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Τα οφέλη της δημιουργικής γραφής στη σχολική αίθουσα.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Να προτείνει ένα διδακτικό σενάριο.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endParaRPr lang="el-GR" dirty="0"/>
          </a:p>
          <a:p>
            <a:r>
              <a:rPr lang="el-GR" b="1" dirty="0"/>
              <a:t>Αρχές ανάπτυξης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Αρχές Εκπαίδευσης Ενηλίκων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Αρχές </a:t>
            </a:r>
            <a:r>
              <a:rPr lang="el-GR" sz="2000" dirty="0" err="1"/>
              <a:t>Πολυμεσικής</a:t>
            </a:r>
            <a:r>
              <a:rPr lang="el-GR" sz="2000" dirty="0"/>
              <a:t> Μάθησης</a:t>
            </a:r>
            <a:endParaRPr lang="en-US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Αρχές Εξ Αποστάσεως Εκπαίδευσης</a:t>
            </a:r>
          </a:p>
        </p:txBody>
      </p:sp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5CAF7B60-0680-4D09-36C3-F4ABA404C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050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Πλατφόρμα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Φιλοξενίας ΕΥ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ενσωμάτωση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παρουσίασης από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H5P.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Πολυμέσα: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Plotagon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dly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Lumen5</a:t>
            </a:r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3FAB7C17-FB07-964E-68EF-1E044DB96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23446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Παραγόμενο Εκπαιδευτικό Υλικό (2/3)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DC98E4C-57E5-EBA6-2503-CEEB0A06A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97608" y="2219045"/>
            <a:ext cx="1808237" cy="388771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510A166F-A63A-AE84-589D-1931D997C3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884368" y="2230923"/>
            <a:ext cx="704592" cy="5472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49BE59-F06A-E875-E6FA-EA7DCD31890C}"/>
              </a:ext>
            </a:extLst>
          </p:cNvPr>
          <p:cNvSpPr txBox="1"/>
          <p:nvPr/>
        </p:nvSpPr>
        <p:spPr>
          <a:xfrm>
            <a:off x="4283968" y="5826423"/>
            <a:ext cx="381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900" dirty="0"/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7E0B381E-738E-9E76-4E2F-B3B778A23A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20575" t="11415" r="17125" b="16877"/>
          <a:stretch/>
        </p:blipFill>
        <p:spPr>
          <a:xfrm>
            <a:off x="1943706" y="3377979"/>
            <a:ext cx="872133" cy="883259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76795C79-DFEB-5607-0FD4-4B79CE6D45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t="36100" r="-1364" b="35012"/>
          <a:stretch/>
        </p:blipFill>
        <p:spPr>
          <a:xfrm>
            <a:off x="1943706" y="4444569"/>
            <a:ext cx="1516042" cy="432049"/>
          </a:xfrm>
          <a:prstGeom prst="rect">
            <a:avLst/>
          </a:prstGeom>
        </p:spPr>
      </p:pic>
      <p:pic>
        <p:nvPicPr>
          <p:cNvPr id="4098" name="Picture 2" descr="Lumen5 - Video Maker | Create Videos Online in Minutes">
            <a:extLst>
              <a:ext uri="{FF2B5EF4-FFF2-40B4-BE49-F238E27FC236}">
                <a16:creationId xmlns:a16="http://schemas.microsoft.com/office/drawing/2014/main" id="{7657E087-00F4-883E-0FE7-A9C674EB1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24" r="-841" b="19634"/>
          <a:stretch/>
        </p:blipFill>
        <p:spPr bwMode="auto">
          <a:xfrm>
            <a:off x="1943706" y="5078018"/>
            <a:ext cx="1516043" cy="52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52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4997CB4-A57F-77AF-427A-E53907735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383" y="1508392"/>
            <a:ext cx="7886700" cy="24246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9600" b="1" dirty="0"/>
              <a:t>Διάρθρωση ΕΥ: </a:t>
            </a:r>
            <a:endParaRPr lang="en-US" sz="96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sz="8000" i="1" dirty="0"/>
              <a:t>Αρχική σελίδα </a:t>
            </a:r>
            <a:r>
              <a:rPr lang="en-US" sz="8000" i="1" dirty="0" err="1"/>
              <a:t>Chamilo</a:t>
            </a:r>
            <a:endParaRPr lang="el-GR" sz="8000" i="1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sz="2000" dirty="0"/>
          </a:p>
          <a:p>
            <a:pPr>
              <a:buFont typeface="Wingdings" panose="05000000000000000000" pitchFamily="2" charset="2"/>
              <a:buChar char="ü"/>
            </a:pPr>
            <a:endParaRPr lang="el-GR" sz="2000" dirty="0"/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C2B30CCE-2603-6C2E-1E6E-1F589802D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15852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Παραγόμενο Εκπαιδευτικό Υλικό (3/3)</a:t>
            </a:r>
          </a:p>
        </p:txBody>
      </p:sp>
      <p:cxnSp>
        <p:nvCxnSpPr>
          <p:cNvPr id="5" name="Ευθύγραμμο βέλος σύνδεσης 4">
            <a:extLst>
              <a:ext uri="{FF2B5EF4-FFF2-40B4-BE49-F238E27FC236}">
                <a16:creationId xmlns:a16="http://schemas.microsoft.com/office/drawing/2014/main" id="{AE6F4CF4-222D-9A9A-96F2-AE86D5CB3719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3203848" y="1650382"/>
            <a:ext cx="1368152" cy="531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145E2D32-6375-6009-287B-5E357FF4469E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3382847" y="2316794"/>
            <a:ext cx="2111121" cy="70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>
            <a:extLst>
              <a:ext uri="{FF2B5EF4-FFF2-40B4-BE49-F238E27FC236}">
                <a16:creationId xmlns:a16="http://schemas.microsoft.com/office/drawing/2014/main" id="{DC74B597-29A8-659E-FCB5-B4813DCEDF50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3382847" y="2524866"/>
            <a:ext cx="1403377" cy="4079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A7FD0BA-ECC4-E85F-51A3-D1CD627CD45D}"/>
              </a:ext>
            </a:extLst>
          </p:cNvPr>
          <p:cNvSpPr txBox="1"/>
          <p:nvPr/>
        </p:nvSpPr>
        <p:spPr>
          <a:xfrm>
            <a:off x="4572000" y="1296439"/>
            <a:ext cx="1404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Περιγραφή Μαθήματος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2AAA39-E430-4C20-5276-B78604794F06}"/>
              </a:ext>
            </a:extLst>
          </p:cNvPr>
          <p:cNvSpPr txBox="1"/>
          <p:nvPr/>
        </p:nvSpPr>
        <p:spPr>
          <a:xfrm>
            <a:off x="5493968" y="1962851"/>
            <a:ext cx="1291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/>
              <a:t>Μονοπάτι Γνώσης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0A08C7-DA9E-AA5F-7A8E-06C2C638CD0B}"/>
              </a:ext>
            </a:extLst>
          </p:cNvPr>
          <p:cNvSpPr txBox="1"/>
          <p:nvPr/>
        </p:nvSpPr>
        <p:spPr>
          <a:xfrm>
            <a:off x="4786224" y="2732797"/>
            <a:ext cx="741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Chat</a:t>
            </a:r>
            <a:endParaRPr lang="el-GR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604F54-A3E2-948F-12CF-98BEB4DDE321}"/>
              </a:ext>
            </a:extLst>
          </p:cNvPr>
          <p:cNvSpPr txBox="1"/>
          <p:nvPr/>
        </p:nvSpPr>
        <p:spPr>
          <a:xfrm>
            <a:off x="682602" y="3475633"/>
            <a:ext cx="576160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000" i="1" dirty="0"/>
              <a:t>Τρεις διδακτικές ενότητες: 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έννοια της δημιουργικής γραφής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Δημιουργική γραφή και Εκπαίδευση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el-GR" sz="2000" kern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εφαρμογή της Δημιουργικής Γραφής</a:t>
            </a:r>
          </a:p>
          <a:p>
            <a:pPr>
              <a:lnSpc>
                <a:spcPct val="120000"/>
              </a:lnSpc>
            </a:pPr>
            <a:endParaRPr lang="el-GR" sz="2000" dirty="0"/>
          </a:p>
          <a:p>
            <a:pPr>
              <a:buFont typeface="Courier New" panose="02070309020205020404" pitchFamily="49" charset="0"/>
              <a:buChar char="o"/>
            </a:pPr>
            <a:endParaRPr lang="el-GR" sz="2000" dirty="0"/>
          </a:p>
        </p:txBody>
      </p:sp>
      <p:sp>
        <p:nvSpPr>
          <p:cNvPr id="28" name="Δεξί άγκιστρο 27">
            <a:extLst>
              <a:ext uri="{FF2B5EF4-FFF2-40B4-BE49-F238E27FC236}">
                <a16:creationId xmlns:a16="http://schemas.microsoft.com/office/drawing/2014/main" id="{D506FBFF-DE06-EDA0-E1B2-2466D9BDB542}"/>
              </a:ext>
            </a:extLst>
          </p:cNvPr>
          <p:cNvSpPr/>
          <p:nvPr/>
        </p:nvSpPr>
        <p:spPr>
          <a:xfrm>
            <a:off x="5364088" y="3573016"/>
            <a:ext cx="163416" cy="14481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3" name="Ευθεία γραμμή σύνδεσης 32">
            <a:extLst>
              <a:ext uri="{FF2B5EF4-FFF2-40B4-BE49-F238E27FC236}">
                <a16:creationId xmlns:a16="http://schemas.microsoft.com/office/drawing/2014/main" id="{9F88A0EA-101E-9632-8664-7468FF3773C6}"/>
              </a:ext>
            </a:extLst>
          </p:cNvPr>
          <p:cNvCxnSpPr/>
          <p:nvPr/>
        </p:nvCxnSpPr>
        <p:spPr>
          <a:xfrm>
            <a:off x="5796136" y="4293096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ύγραμμο βέλος σύνδεσης 34">
            <a:extLst>
              <a:ext uri="{FF2B5EF4-FFF2-40B4-BE49-F238E27FC236}">
                <a16:creationId xmlns:a16="http://schemas.microsoft.com/office/drawing/2014/main" id="{191E6C6C-6C1C-1A97-0B69-E66534071F95}"/>
              </a:ext>
            </a:extLst>
          </p:cNvPr>
          <p:cNvCxnSpPr/>
          <p:nvPr/>
        </p:nvCxnSpPr>
        <p:spPr>
          <a:xfrm>
            <a:off x="7092280" y="4293096"/>
            <a:ext cx="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1F2C1AF-743E-E5C6-D473-C2096FCCE8DA}"/>
              </a:ext>
            </a:extLst>
          </p:cNvPr>
          <p:cNvSpPr txBox="1"/>
          <p:nvPr/>
        </p:nvSpPr>
        <p:spPr>
          <a:xfrm>
            <a:off x="5976689" y="4725144"/>
            <a:ext cx="279931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000" i="1" dirty="0"/>
              <a:t>Κάθε ενότητα: </a:t>
            </a:r>
            <a:endParaRPr lang="en-US" sz="2000" i="1" dirty="0"/>
          </a:p>
          <a:p>
            <a:endParaRPr lang="el-GR" sz="2000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sz="2000" dirty="0"/>
              <a:t>Εισαγωγικά στοιχεία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2000" dirty="0"/>
              <a:t>Τρεις </a:t>
            </a:r>
            <a:r>
              <a:rPr lang="el-GR" sz="2000" dirty="0" err="1"/>
              <a:t>υποενότητες</a:t>
            </a:r>
            <a:endParaRPr lang="el-GR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el-GR" sz="2000" dirty="0" err="1"/>
              <a:t>Διαδραστικές</a:t>
            </a:r>
            <a:r>
              <a:rPr lang="el-GR" sz="2000" dirty="0"/>
              <a:t> ασκήσεις </a:t>
            </a:r>
          </a:p>
          <a:p>
            <a:endParaRPr lang="el-GR" dirty="0"/>
          </a:p>
        </p:txBody>
      </p:sp>
      <p:pic>
        <p:nvPicPr>
          <p:cNvPr id="42" name="Εικόνα 41">
            <a:hlinkClick r:id="rId2"/>
            <a:extLst>
              <a:ext uri="{FF2B5EF4-FFF2-40B4-BE49-F238E27FC236}">
                <a16:creationId xmlns:a16="http://schemas.microsoft.com/office/drawing/2014/main" id="{9C02175C-9A01-6FDD-601F-D913C48D7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02" y="5100758"/>
            <a:ext cx="1338458" cy="124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3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3744416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Μεθοδολογία 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196752"/>
            <a:ext cx="777686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Μεθοδολογία Έρευνας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Ποιοτική έρευνα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Μελέτη του ΕΥ από τους συμμετέχοντες και απάντηση σε ερωτηματολόγιο.</a:t>
            </a:r>
          </a:p>
          <a:p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Συμμετέχοντες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Συμμετείχαν 10 γνώστες της </a:t>
            </a:r>
            <a:r>
              <a:rPr lang="el-GR" sz="2000" dirty="0" err="1"/>
              <a:t>ΕξΑΕ</a:t>
            </a:r>
            <a:r>
              <a:rPr lang="el-GR" sz="2000" dirty="0"/>
              <a:t>, αλλά και εκπαιδευτικοί Πρωτοβάθμιας Εκπαίδευσης. </a:t>
            </a:r>
          </a:p>
          <a:p>
            <a:endParaRPr lang="el-GR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Ερευνητικό εργαλείο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Ερωτηματολόγιο από το ΕΔΙΒΕΑ.</a:t>
            </a:r>
          </a:p>
          <a:p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b="1" dirty="0"/>
              <a:t>Εγκυρότητα και Αξιοπιστία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Δημιουργία ερωτηματολογίου από Καθηγητές του ΕΔΙΒΕΑ.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Πολυάριθμη χρήση.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 err="1"/>
              <a:t>Άντικειμενική</a:t>
            </a:r>
            <a:r>
              <a:rPr lang="el-GR" sz="2000" dirty="0"/>
              <a:t> άποψη </a:t>
            </a:r>
            <a:r>
              <a:rPr lang="el-GR" sz="2000" dirty="0" err="1"/>
              <a:t>συμμετοχόντων</a:t>
            </a:r>
            <a:r>
              <a:rPr lang="el-GR" sz="2000" dirty="0"/>
              <a:t>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l-GR" sz="2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Αποτελέσματα - Κύρια θετικά ευρήματα (1/3)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124948"/>
            <a:ext cx="8431765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200" b="1" dirty="0"/>
              <a:t>Καλή Δομή και Τεκμηρίωση </a:t>
            </a:r>
            <a:r>
              <a:rPr lang="el-GR" sz="2000" i="1" dirty="0"/>
              <a:t>(Άξονας 1)</a:t>
            </a:r>
            <a:r>
              <a:rPr lang="el-GR" sz="2200" i="1" dirty="0"/>
              <a:t>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Επαρκής βιβλιογραφική τεκμηρίωση από αξιόπιστες πηγές.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200" b="1" dirty="0"/>
              <a:t>Φιλική Δομή και Οπτικά Στοιχεία </a:t>
            </a:r>
            <a:r>
              <a:rPr lang="el-GR" sz="2000" i="1" dirty="0"/>
              <a:t>(Άξονας 2)</a:t>
            </a:r>
            <a:r>
              <a:rPr lang="el-GR" sz="2200" i="1" dirty="0"/>
              <a:t>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Χρωματικές συνθέσεις και μέσα (εικόνες, βίντεο) διευκολύνουν την κατανόηση.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200" b="1" dirty="0"/>
              <a:t>Εύκολη Πλοήγηση </a:t>
            </a:r>
            <a:r>
              <a:rPr lang="el-GR" sz="2000" i="1" dirty="0"/>
              <a:t>(Άξονας 3)</a:t>
            </a:r>
            <a:r>
              <a:rPr lang="el-GR" sz="2200" i="1" dirty="0"/>
              <a:t>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Κατανοητά κουμπιά, σωστή λειτουργία συνδέσμων.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200" b="1" dirty="0"/>
              <a:t>Κριτική Σκέψη &amp; </a:t>
            </a:r>
            <a:r>
              <a:rPr lang="el-GR" sz="2200" b="1" dirty="0" err="1"/>
              <a:t>Αυτοαξιολόγηση</a:t>
            </a:r>
            <a:r>
              <a:rPr lang="el-GR" sz="2200" b="1" dirty="0"/>
              <a:t> </a:t>
            </a:r>
            <a:r>
              <a:rPr lang="el-GR" sz="2000" i="1" dirty="0"/>
              <a:t>(Άξονας 4 &amp; 7)</a:t>
            </a:r>
            <a:r>
              <a:rPr lang="el-GR" sz="2200" i="1" dirty="0"/>
              <a:t>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Δραστηριότητες που προάγουν την κριτική σκέψη και επιτρέπουν </a:t>
            </a:r>
            <a:r>
              <a:rPr lang="el-GR" sz="2000" dirty="0" err="1"/>
              <a:t>αυτοαξιολόγηση</a:t>
            </a:r>
            <a:r>
              <a:rPr lang="el-GR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sz="2200" b="1" dirty="0" err="1"/>
              <a:t>Διαδραστικότητα</a:t>
            </a:r>
            <a:r>
              <a:rPr lang="el-GR" sz="2200" b="1" dirty="0"/>
              <a:t> </a:t>
            </a:r>
            <a:r>
              <a:rPr lang="el-GR" sz="2000" i="1" dirty="0"/>
              <a:t>(Άξονας 9)</a:t>
            </a:r>
            <a:r>
              <a:rPr lang="el-GR" sz="2200" i="1" dirty="0"/>
              <a:t>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l-GR" sz="2000" dirty="0"/>
              <a:t>Ενεργή συμμετοχή, ανατροφοδότηση σε πραγματικό χρόνο.</a:t>
            </a:r>
          </a:p>
          <a:p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42926558-2169-0579-490D-EA8C10DB0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76672"/>
            <a:ext cx="8469560" cy="1075390"/>
          </a:xfrm>
        </p:spPr>
        <p:txBody>
          <a:bodyPr>
            <a:normAutofit/>
          </a:bodyPr>
          <a:lstStyle/>
          <a:p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7. Αποτελέσματα - Κύρια αρνητικά ευρήματα (2/3)</a:t>
            </a:r>
            <a:endParaRPr lang="el-GR" sz="28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9F85BA0-70DF-149A-CB97-FF9928944F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552" y="1428953"/>
            <a:ext cx="8469560" cy="475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Περιορισμένες Εισαγωγικές Δραστηριότητες</a:t>
            </a:r>
            <a:endParaRPr kumimoji="0" lang="el-GR" altLang="el-GR" sz="24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Ελλιπής σύνδεση του υλικού με τα ενδιαφέροντα και την πραγματικότητα των εκπαιδευόμενων.</a:t>
            </a: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Συστηματική Χρήση Αφηγηματικών Στοιχείων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Περιορισμένη χρήση διαλόγων, περιγραφών ή μονολόγων.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Έλλειψη ζωντάνιας και εμπλουτισμού της μαθησιακής εμπειρίας.</a:t>
            </a: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Περιορισμένη Ανατροφοδότηση</a:t>
            </a:r>
            <a:endParaRPr kumimoji="0" lang="el-GR" altLang="el-GR" sz="24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Ανάγκη για περισσότερη καθοδήγηση κατά τη διάρκεια των δραστηριοτήτων.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Δυσκολία στην αναγνώριση και διόρθωση λαθών από τους εκπαιδευόμενους.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Περιορισμένη Ενσωμάτωση </a:t>
            </a:r>
            <a:r>
              <a:rPr lang="el-G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Πολυμεσικών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Δραστηριοτήτων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Υπάρχει περιθώριο για καλύτερη αξιοποίηση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πολυμεσικών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στοιχείων.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της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διαδραστικότητας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μέσω πιο πλούσιων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πολυμεσικών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εμπειριών.</a:t>
            </a:r>
          </a:p>
        </p:txBody>
      </p:sp>
    </p:spTree>
    <p:extLst>
      <p:ext uri="{BB962C8B-B14F-4D97-AF65-F5344CB8AC3E}">
        <p14:creationId xmlns:p14="http://schemas.microsoft.com/office/powerpoint/2010/main" val="308006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318" end="3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charRg st="318" end="38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charRg st="318" end="38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389" end="4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charRg st="389" end="45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charRg st="389" end="45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59" end="5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charRg st="459" end="5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charRg st="459" end="5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510" end="5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charRg st="510" end="57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charRg st="510" end="57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575" end="6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charRg st="575" end="6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charRg st="575" end="6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C9154B8A-999E-BFB1-BA82-2CCF6514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76672"/>
            <a:ext cx="7372350" cy="107539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Αποτελέσματα-Προτάσεις βελτίωσης (3/3)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6C631DC-6C92-3283-D2D0-689D10F25D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1600" y="1340768"/>
            <a:ext cx="773239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l-GR" altLang="el-G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Περισσότερες Εισαγωγικές Δραστηριότητες </a:t>
            </a:r>
            <a:r>
              <a:rPr kumimoji="0" lang="el-GR" altLang="el-GR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 10)</a:t>
            </a:r>
            <a:r>
              <a:rPr kumimoji="0" lang="el-GR" alt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της προετοιμασίας των εκπαιδευομένων με πιο δομημένες εισαγωγικές δραστηριότητες.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l-GR" altLang="el-G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Αφηγηματικά Στοιχεία</a:t>
            </a:r>
            <a:r>
              <a:rPr kumimoji="0" lang="el-GR" altLang="el-G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 10)</a:t>
            </a:r>
            <a:r>
              <a:rPr kumimoji="0" lang="el-GR" alt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Χρήση περισσότερων αφηγηματικών στοιχείων για ζωντάνια και ενδιαφέρον.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l-GR" altLang="el-G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Ανατροφοδότησης </a:t>
            </a:r>
            <a:r>
              <a:rPr kumimoji="0" lang="el-GR" altLang="el-GR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 10)</a:t>
            </a:r>
            <a:r>
              <a:rPr kumimoji="0" lang="el-GR" alt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Περισσότερη ανατροφοδότηση στις </a:t>
            </a:r>
            <a:r>
              <a:rPr kumimoji="0" lang="el-GR" altLang="el-GR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διαδραστικές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δραστηριότητες για καθοδήγηση σε πραγματικό χρόνο.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l-GR" altLang="el-G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Εμβάθυνση στην Κριτική Σκέψη </a:t>
            </a:r>
            <a:r>
              <a:rPr kumimoji="0" lang="el-GR" altLang="el-GR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(Άξονας 5)</a:t>
            </a:r>
            <a:r>
              <a:rPr kumimoji="0" lang="el-GR" alt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Ενίσχυση των δραστηριοτήτων που προάγουν την κριτική σκέψη και την προσωπική έκφραση </a:t>
            </a:r>
          </a:p>
        </p:txBody>
      </p:sp>
    </p:spTree>
    <p:extLst>
      <p:ext uri="{BB962C8B-B14F-4D97-AF65-F5344CB8AC3E}">
        <p14:creationId xmlns:p14="http://schemas.microsoft.com/office/powerpoint/2010/main" val="234216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E302526-4D31-DCF2-7DC5-7B7F2A3A6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552062"/>
            <a:ext cx="8191822" cy="428741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Κυριότερα Ευρήματα: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υλικό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ανταποκρίνεται στις αρχές της Εξ Αποστάσεως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Εκπαίδευσης, με έμφαση στη </a:t>
            </a:r>
            <a:r>
              <a:rPr lang="el-G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διαδραστικότητα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την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καθοδήγηση των μαθητών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μέσω σαφών οδηγιών και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avatar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Ενσωματώνονται </a:t>
            </a:r>
            <a:r>
              <a:rPr lang="el-GR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πολυμεσικά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στοιχεία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(εικόνα, κείμενο, ήχος), αλλά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απαιτούνται βελτιώσεις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αφηγηματική διάσταση και τις εισαγωγικές δραστηριότητες.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D5827ED-83D6-6A79-1EF2-A0A58AB7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76672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 έρευνας (1/4)</a:t>
            </a:r>
          </a:p>
        </p:txBody>
      </p:sp>
    </p:spTree>
    <p:extLst>
      <p:ext uri="{BB962C8B-B14F-4D97-AF65-F5344CB8AC3E}">
        <p14:creationId xmlns:p14="http://schemas.microsoft.com/office/powerpoint/2010/main" val="238550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C71F1F23-C45B-999E-6FD8-3A579D330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84784"/>
            <a:ext cx="8460432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-GR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Απαντήσεις στα ερευνητικά ερωτήματα: </a:t>
            </a:r>
          </a:p>
          <a:p>
            <a:pPr marL="0" indent="0">
              <a:lnSpc>
                <a:spcPct val="120000"/>
              </a:lnSpc>
              <a:buNone/>
            </a:pPr>
            <a:endParaRPr lang="el-GR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l-GR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 1: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ΕΥ βασίζεται στις αρχές της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Δυνατά σημεία: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Διαδραστικότητα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σαφήνεια οδηγιών, φιλικό ύφος, αυτονομία και αλληλεπίδραση.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Σημεία βελτίωσης: 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Περισσότερες εισαγωγικές δραστηριότητες, αφηγηματικά στοιχεία.</a:t>
            </a:r>
          </a:p>
          <a:p>
            <a:pPr marL="0" indent="0">
              <a:lnSpc>
                <a:spcPct val="120000"/>
              </a:lnSpc>
              <a:buNone/>
            </a:pPr>
            <a:endParaRPr lang="el-G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l-GR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 2:</a:t>
            </a:r>
            <a:r>
              <a:rPr lang="el-G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αρχών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Εκπαίδευσης.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Δυνατά σημεία: 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Συνδυασμός κειμένου και εικόνας, χρήση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avatar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l-GR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Σημεία βελτίωσης: 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Περισσότερη αφήγηση και </a:t>
            </a:r>
            <a:r>
              <a:rPr lang="el-G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πολυμεσικές</a:t>
            </a:r>
            <a:r>
              <a:rPr lang="el-G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δραστηριότητες.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B5D3CE8-0C50-4EBE-6DEF-326E5A42E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76672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έρευνας (2/4)</a:t>
            </a:r>
          </a:p>
        </p:txBody>
      </p:sp>
    </p:spTree>
    <p:extLst>
      <p:ext uri="{BB962C8B-B14F-4D97-AF65-F5344CB8AC3E}">
        <p14:creationId xmlns:p14="http://schemas.microsoft.com/office/powerpoint/2010/main" val="52564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C20C8C0A-8A08-09D0-53B0-32A93E850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199994"/>
            <a:ext cx="7886700" cy="2899519"/>
          </a:xfrm>
        </p:spPr>
        <p:txBody>
          <a:bodyPr/>
          <a:lstStyle/>
          <a:p>
            <a:pPr marL="0" indent="0" algn="r">
              <a:buNone/>
            </a:pPr>
            <a:r>
              <a:rPr lang="el-G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«Θα ήθελα να ευχαριστήσω τον κάθε καθηγητή του Μεταπτυχιακού Προγράμματος ΕΔΙΒΕΑ ξεχωριστά για τη συμβολή τους σε αυτό το ταξίδι γνώσεων και εμπειριών.»</a:t>
            </a:r>
          </a:p>
          <a:p>
            <a:pPr marL="0" indent="0" algn="r">
              <a:buNone/>
            </a:pPr>
            <a:endParaRPr lang="el-G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l-G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«Ένα ξεχωριστό ευχαριστ</a:t>
            </a:r>
            <a:r>
              <a:rPr lang="el-GR" sz="1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ώ θα ήθελα να εκφράσω στον κύριο Αναστασιάδη, στον κύριο </a:t>
            </a:r>
            <a:r>
              <a:rPr lang="el-GR" sz="1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Κωτσίδη</a:t>
            </a:r>
            <a:r>
              <a:rPr lang="el-GR" sz="1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και στον κύριο </a:t>
            </a:r>
            <a:r>
              <a:rPr lang="el-GR" sz="1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Γιαννενάκη</a:t>
            </a:r>
            <a:r>
              <a:rPr lang="el-GR" sz="1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για την καθοδήγηση και τη βοήθειά τους κατά τη διάρκεια της συγγραφής της Διπλωματικής μου Εργασίας.</a:t>
            </a:r>
            <a:r>
              <a:rPr lang="el-G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01DAEE0-5C7C-87B2-AAD3-2541EC17A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65127"/>
            <a:ext cx="7039694" cy="1075390"/>
          </a:xfrm>
        </p:spPr>
        <p:txBody>
          <a:bodyPr>
            <a:normAutofit/>
          </a:bodyPr>
          <a:lstStyle/>
          <a:p>
            <a:r>
              <a:rPr lang="el-G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Ευχαριστίες</a:t>
            </a:r>
          </a:p>
        </p:txBody>
      </p:sp>
    </p:spTree>
    <p:extLst>
      <p:ext uri="{BB962C8B-B14F-4D97-AF65-F5344CB8AC3E}">
        <p14:creationId xmlns:p14="http://schemas.microsoft.com/office/powerpoint/2010/main" val="75842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6450E57C-B8D3-A9BB-6288-9E7078C71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76672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 έρευνας (3/4)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8CEEFF6-BF1D-F3B8-55B6-D955D8EF69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552" y="1484784"/>
            <a:ext cx="8386733" cy="5088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 3: </a:t>
            </a:r>
            <a:r>
              <a:rPr kumimoji="0" lang="el-GR" altLang="el-G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Τα Δυνατά Στοιχεία ΕΥ.</a:t>
            </a:r>
            <a:endParaRPr lang="el-GR" alt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alt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Διαδραστικότητα</a:t>
            </a:r>
            <a:r>
              <a:rPr lang="el-GR" alt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alt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Σαφείς οδηγίες,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alt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Οπτική Υποστήριξη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l-GR" alt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Σύγκλιση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Αυτά τα στοιχεία έχουν αναγνωριστεί και σε άλλες έρευνες ως σημαντικά για την επιτυχημένη μάθηση.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l-GR" alt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Ερευνητικό Ερώτημα 4: </a:t>
            </a:r>
            <a:r>
              <a:rPr kumimoji="0" lang="el-GR" altLang="el-GR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Βελτίωσης του ΕΥ.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Εισαγωγικές Δραστηριότητες,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Αφηγηματικά Στοιχεία,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Αυξημένη Ανατροφοδότηση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l-GR" altLang="el-G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Απόκλιση:</a:t>
            </a:r>
            <a:r>
              <a:rPr kumimoji="0" lang="el-GR" altLang="el-G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alt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Οι προτάσεις αυτές δεν έχουν αξιοποιηθεί πλήρως στο υλικό, παρά το ότι προτείνονται σε σύγχρονες έρευνες.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1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BBC62637-8872-F3F8-8639-018B97B89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6" y="1412776"/>
            <a:ext cx="7992888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της Έρευνας: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Μικρό Μέγεθος Δείγματος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Υποκειμενικές Κρίσεις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Έλλειψη Σύγκρισης με Άλλο Υλικό</a:t>
            </a:r>
          </a:p>
          <a:p>
            <a:pPr marL="0" indent="0">
              <a:buNone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για Μελλοντική Έρευνα</a:t>
            </a: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Αύξηση του δείγματος για ασφαλέστερα αποτελέσματα.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Σύγκριση με άλλο αντίστοιχο εκπαιδευτικό υλικό για εντοπισμό βέλτιστων πρακτικών.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Άμεση μέτρηση μαθησιακής απόδοσης.</a:t>
            </a:r>
          </a:p>
          <a:p>
            <a:pPr marL="457200" indent="-457200">
              <a:buFont typeface="+mj-lt"/>
              <a:buAutoNum type="arabicPeriod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l-GR" dirty="0"/>
          </a:p>
          <a:p>
            <a:pPr marL="0" indent="0">
              <a:buNone/>
            </a:pP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D3C28A08-DCF3-071C-74EC-9A75780F0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76672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Συμπεράσματα έρευνας (4/5)</a:t>
            </a:r>
          </a:p>
        </p:txBody>
      </p:sp>
    </p:spTree>
    <p:extLst>
      <p:ext uri="{BB962C8B-B14F-4D97-AF65-F5344CB8AC3E}">
        <p14:creationId xmlns:p14="http://schemas.microsoft.com/office/powerpoint/2010/main" val="308578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B9C160-9973-C859-8588-3C8A63896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365127"/>
            <a:ext cx="7039694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sz="3200" dirty="0"/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FD6D39-DE30-D9D0-38CC-BACAD3FA31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18142" y="1525434"/>
            <a:ext cx="765831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l-GR" altLang="el-G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 &amp; Δημιουργία</a:t>
            </a: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l-GR" altLang="el-G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Ολοκληρωμένο εκπαιδευτικό υλικό για την επιμόρφωση εκπαιδευτικών Πρωτοβάθμιας Εκπαίδευσης στη δημιουργική γραφή με τη χρήση εξ αποστάσεως </a:t>
            </a:r>
            <a:r>
              <a:rPr kumimoji="0" lang="el-GR" altLang="el-G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διαδραστικού</a:t>
            </a: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διδακτικού υλικού.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l-GR" altLang="el-G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l-GR" altLang="el-G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Αξιολόγηση Υλικού</a:t>
            </a: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l-GR" altLang="el-G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Αποτιμήθηκε από τελειόφοιτους του ΠΜΣ "Επιστήμες της Αγωγής" και από εκπαιδευτικούς Πρωτοβάθμιας Εκπαίδευσης.</a:t>
            </a:r>
          </a:p>
        </p:txBody>
      </p:sp>
    </p:spTree>
    <p:extLst>
      <p:ext uri="{BB962C8B-B14F-4D97-AF65-F5344CB8AC3E}">
        <p14:creationId xmlns:p14="http://schemas.microsoft.com/office/powerpoint/2010/main" val="109720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05678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Συνεισφορά της διπλωματικής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D34E42-F075-C613-F622-7442F15A5DFA}"/>
              </a:ext>
            </a:extLst>
          </p:cNvPr>
          <p:cNvSpPr txBox="1"/>
          <p:nvPr/>
        </p:nvSpPr>
        <p:spPr>
          <a:xfrm>
            <a:off x="539552" y="1628800"/>
            <a:ext cx="842493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el-GR" b="1" dirty="0"/>
              <a:t> Σημασία της Δημιουργικής Γραφής</a:t>
            </a:r>
            <a:endParaRPr lang="el-GR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l-GR" sz="2000" dirty="0"/>
              <a:t>Προάγει την κριτική σκέψη, ενισχύει την </a:t>
            </a:r>
            <a:r>
              <a:rPr lang="el-GR" sz="2000" dirty="0" err="1"/>
              <a:t>ενσυναίσθηση</a:t>
            </a:r>
            <a:r>
              <a:rPr lang="el-GR" sz="2000" dirty="0"/>
              <a:t> και προωθεί τη συμπερίληψη στο σχολικό πλαίσιο.</a:t>
            </a:r>
          </a:p>
          <a:p>
            <a:pPr lvl="1"/>
            <a:endParaRPr lang="el-GR" dirty="0"/>
          </a:p>
          <a:p>
            <a:pPr>
              <a:buFont typeface="+mj-lt"/>
              <a:buAutoNum type="arabicPeriod"/>
            </a:pPr>
            <a:r>
              <a:rPr lang="el-GR" b="1" dirty="0"/>
              <a:t> Ανάπτυξη Εκπαιδευτικού Υλικού</a:t>
            </a:r>
            <a:endParaRPr lang="el-GR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l-GR" sz="2000" dirty="0"/>
              <a:t>Δημιουργήθηκε υλικό με προτεινόμενο διδακτικό σενάριο που επιμορφώνει τους εκπαιδευτικούς για την ένταξη της δημιουργικής γραφής στη διδασκαλία τους.</a:t>
            </a:r>
          </a:p>
          <a:p>
            <a:pPr lvl="1"/>
            <a:endParaRPr lang="el-GR" dirty="0"/>
          </a:p>
          <a:p>
            <a:pPr>
              <a:buFont typeface="+mj-lt"/>
              <a:buAutoNum type="arabicPeriod"/>
            </a:pPr>
            <a:r>
              <a:rPr lang="el-GR" b="1" dirty="0"/>
              <a:t> Αξιολόγηση του Υλικού</a:t>
            </a:r>
            <a:endParaRPr lang="el-GR" dirty="0"/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l-GR" sz="2000" dirty="0"/>
              <a:t>Πραγματοποιήθηκε αποτίμηση της αποτελεσματικότητας του υλικού, με στόχο να διαπιστωθεί η ωφέλειά του για τους εκπαιδευτικούς και τους μαθητές.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Ερευνητικά Ερωτήματα 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465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 εκπαιδευτικό υλικό </a:t>
            </a:r>
            <a:r>
              <a:rPr lang="el-GR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διέπεται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από τις </a:t>
            </a:r>
            <a:r>
              <a:rPr lang="el-G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αρχές της Εξ Αποστάσεως Εκπαίδευσης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Το εκπαιδευτικό υλικό δημιουργήθηκε με βάση </a:t>
            </a:r>
            <a:r>
              <a:rPr lang="el-G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τις αρχές της Πολυμεσικής Εκπαίδευσης;</a:t>
            </a:r>
            <a:endParaRPr lang="el-G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Ποια είναι τα </a:t>
            </a:r>
            <a:r>
              <a:rPr lang="el-G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δυνατά στοιχεία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της διδακτικής επιμόρφωσης;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Ποιες είναι οι </a:t>
            </a:r>
            <a:r>
              <a:rPr lang="el-G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προτάσεις βελτίωσης</a:t>
            </a:r>
            <a:r>
              <a:rPr lang="el-GR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της διδακτικής επιμόρφωσης;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Δομή της εργασίας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/>
              <a:t>Θεωρητικό πλαίσιο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/>
              <a:t>Παρουσίαση εκπαιδευτικού υλικού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/>
              <a:t>Μεθοδολογία της έρευνας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/>
              <a:t>Αποτελέσματα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dirty="0"/>
              <a:t>Συμπεράσματα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EB7E523-56F4-197C-7131-337DC2641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2595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 Αποστάσεως Εκπαίδευση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 Μάθηση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Δημιουργική γραφή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4A9B67C4-20FC-4CB1-3AEE-4A4B4968E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404664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Θεωρητικό πλαίσιο (1/4)</a:t>
            </a:r>
          </a:p>
        </p:txBody>
      </p:sp>
    </p:spTree>
    <p:extLst>
      <p:ext uri="{BB962C8B-B14F-4D97-AF65-F5344CB8AC3E}">
        <p14:creationId xmlns:p14="http://schemas.microsoft.com/office/powerpoint/2010/main" val="98810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Θεωρητικό Πλαίσιο (2/4)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9208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Ορισμός Εξ Αποστάσεως Εκπαίδευσης:</a:t>
            </a:r>
          </a:p>
          <a:p>
            <a:endParaRPr lang="el-GR" dirty="0"/>
          </a:p>
          <a:p>
            <a:r>
              <a:rPr lang="el-GR" dirty="0"/>
              <a:t>Εκπαίδευση: </a:t>
            </a:r>
          </a:p>
          <a:p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b="1" dirty="0"/>
              <a:t>Χωρίς Φυσική Παρουσία:</a:t>
            </a:r>
            <a:r>
              <a:rPr lang="el-GR" dirty="0"/>
              <a:t> </a:t>
            </a:r>
            <a:r>
              <a:rPr lang="el-GR" sz="2000" dirty="0"/>
              <a:t>Μάθηση χωρίς την ανάγκη φυσικής παρουσίας στο ίδρυμα</a:t>
            </a:r>
            <a:r>
              <a:rPr lang="el-GR" dirty="0"/>
              <a:t>.</a:t>
            </a:r>
          </a:p>
          <a:p>
            <a:endParaRPr lang="el-GR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b="1" dirty="0"/>
              <a:t>Με Αυτονομία:</a:t>
            </a:r>
            <a:r>
              <a:rPr lang="el-GR" dirty="0"/>
              <a:t> </a:t>
            </a:r>
            <a:r>
              <a:rPr lang="el-GR" sz="2000" dirty="0"/>
              <a:t>Ο μαθητής επιλέγει πότε και πού θα σπουδάσει.</a:t>
            </a:r>
          </a:p>
          <a:p>
            <a:endParaRPr lang="el-GR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b="1" dirty="0"/>
              <a:t>Με Αλληλεπίδραση μέσω Τεχνολογίας:</a:t>
            </a:r>
            <a:r>
              <a:rPr lang="el-GR" dirty="0"/>
              <a:t> </a:t>
            </a:r>
            <a:r>
              <a:rPr lang="el-GR" sz="2000" dirty="0"/>
              <a:t>Συνεχής επικοινωνία και στήριξη από τον εκπαιδευτικό.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D89FED-C4C8-F0DC-D44D-54D2F2FB9F6C}"/>
              </a:ext>
            </a:extLst>
          </p:cNvPr>
          <p:cNvSpPr txBox="1"/>
          <p:nvPr/>
        </p:nvSpPr>
        <p:spPr>
          <a:xfrm>
            <a:off x="4427984" y="6170820"/>
            <a:ext cx="4914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(Βεργίδης, Λι</a:t>
            </a:r>
            <a:r>
              <a:rPr lang="el-G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</a:t>
            </a:r>
            <a:r>
              <a:rPr lang="fr-F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να</a:t>
            </a:r>
            <a:r>
              <a:rPr lang="fr-FR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ράκη</a:t>
            </a:r>
            <a:r>
              <a:rPr lang="el-G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ς</a:t>
            </a:r>
            <a:r>
              <a:rPr lang="fr-FR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Λυκουργιώτης, Μακράκης &amp; Ματράλης, 1998)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16933C9-6E5F-6F76-E381-AE0049276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994" y="1404852"/>
            <a:ext cx="7886700" cy="45444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 Πολυμεσικής Μάθησης</a:t>
            </a:r>
          </a:p>
          <a:p>
            <a:pPr marL="0" indent="0">
              <a:buNone/>
            </a:pPr>
            <a:endParaRPr lang="el-GR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Ορισμός: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Συνδυασμός λέξεων και εικόνων.</a:t>
            </a:r>
          </a:p>
          <a:p>
            <a:pPr marL="0" indent="0">
              <a:buNone/>
            </a:pP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Σκοπός: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Ενίσχυση της μάθησης μέσω της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οπτικοποίησης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l-G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Βασική Αρχή: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Βελτίωση κατανόησης και διατήρησης γνώσεων.</a:t>
            </a:r>
          </a:p>
          <a:p>
            <a:pPr marL="0" indent="0">
              <a:buNone/>
            </a:pPr>
            <a:endParaRPr lang="el-GR" sz="2400" b="1" dirty="0"/>
          </a:p>
          <a:p>
            <a:pPr marL="0" indent="0">
              <a:buNone/>
            </a:pPr>
            <a:endParaRPr lang="el-GR" sz="2400" b="1" dirty="0"/>
          </a:p>
          <a:p>
            <a:pPr marL="0" indent="0">
              <a:buNone/>
            </a:pPr>
            <a:endParaRPr lang="el-GR" sz="2400" b="1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A71C306-FFE6-C0DA-3063-552DDC181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371026"/>
            <a:ext cx="7372350" cy="10753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Θεωρητικό Πλαίσιο (3/4)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54E722-6BC0-9DE7-CD74-6F89763EA200}"/>
              </a:ext>
            </a:extLst>
          </p:cNvPr>
          <p:cNvSpPr txBox="1"/>
          <p:nvPr/>
        </p:nvSpPr>
        <p:spPr>
          <a:xfrm>
            <a:off x="6804248" y="6215874"/>
            <a:ext cx="22367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Giannou</a:t>
            </a:r>
            <a:r>
              <a:rPr lang="fr-FR" sz="1200" dirty="0">
                <a:solidFill>
                  <a:prstClr val="black"/>
                </a:solidFill>
                <a:ea typeface="Times New Roman" panose="02020603050405020304" pitchFamily="18" charset="0"/>
              </a:rPr>
              <a:t>las, 2023</a:t>
            </a:r>
            <a:r>
              <a:rPr lang="el-GR" sz="1200" dirty="0">
                <a:solidFill>
                  <a:prstClr val="black"/>
                </a:solidFill>
                <a:ea typeface="Times New Roman" panose="02020603050405020304" pitchFamily="18" charset="0"/>
              </a:rPr>
              <a:t>; </a:t>
            </a:r>
            <a:r>
              <a:rPr lang="en-US" sz="1200" dirty="0">
                <a:solidFill>
                  <a:prstClr val="black"/>
                </a:solidFill>
                <a:ea typeface="Times New Roman" panose="02020603050405020304" pitchFamily="18" charset="0"/>
              </a:rPr>
              <a:t>Mayer, 2021)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714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10340</TotalTime>
  <Words>1233</Words>
  <Application>Microsoft Office PowerPoint</Application>
  <PresentationFormat>Προβολή στην οθόνη (4:3)</PresentationFormat>
  <Paragraphs>226</Paragraphs>
  <Slides>22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30" baseType="lpstr">
      <vt:lpstr>Arial</vt:lpstr>
      <vt:lpstr>Book Antiqua</vt:lpstr>
      <vt:lpstr>Calibri</vt:lpstr>
      <vt:lpstr>Calibri Light</vt:lpstr>
      <vt:lpstr>Courier New</vt:lpstr>
      <vt:lpstr>Times New Roman</vt:lpstr>
      <vt:lpstr>Wingdings</vt:lpstr>
      <vt:lpstr>Θέμα του Office</vt:lpstr>
      <vt:lpstr>Σχεδιασμός, Ανάπτυξη και Αποτίμηση επιμορφωτικού υλικού με τη μέθοδο της ΕΞΑΕ για την επιμόρφωση εκπαιδευτικών Πρωτοβάθμιας Εκπαίδευσης στη Δημιουργική Γραφή. Το Παράδειγμα ενός Διδακτικού Σεναρίου.</vt:lpstr>
      <vt:lpstr>Ευχαριστίες</vt:lpstr>
      <vt:lpstr>1. Σκοπός</vt:lpstr>
      <vt:lpstr>2. Συνεισφορά της διπλωματικής</vt:lpstr>
      <vt:lpstr>3. Ερευνητικά Ερωτήματα </vt:lpstr>
      <vt:lpstr>4. Δομή της εργασίας</vt:lpstr>
      <vt:lpstr>4. Θεωρητικό πλαίσιο (1/4)</vt:lpstr>
      <vt:lpstr>4. Θεωρητικό Πλαίσιο (2/4)</vt:lpstr>
      <vt:lpstr>4. Θεωρητικό Πλαίσιο (3/4)</vt:lpstr>
      <vt:lpstr>4. Θεωρητικό Πλαίσιο (4/4)</vt:lpstr>
      <vt:lpstr>5. Παραγόμενο Εκπαιδευτικό Υλικό (1/3)</vt:lpstr>
      <vt:lpstr>5. Παραγόμενο Εκπαιδευτικό Υλικό (2/3)</vt:lpstr>
      <vt:lpstr>5. Παραγόμενο Εκπαιδευτικό Υλικό (3/3)</vt:lpstr>
      <vt:lpstr>6. Μεθοδολογία </vt:lpstr>
      <vt:lpstr>7. Αποτελέσματα - Κύρια θετικά ευρήματα (1/3)</vt:lpstr>
      <vt:lpstr>7. Αποτελέσματα - Κύρια αρνητικά ευρήματα (2/3)</vt:lpstr>
      <vt:lpstr>7. Αποτελέσματα-Προτάσεις βελτίωσης (3/3)</vt:lpstr>
      <vt:lpstr>8. Συμπεράσματα έρευνας (1/4)</vt:lpstr>
      <vt:lpstr>8. Συμπεράσματα έρευνας (2/4)</vt:lpstr>
      <vt:lpstr>8. Συμπεράσματα έρευνας (3/4)</vt:lpstr>
      <vt:lpstr>8. Συμπεράσματα έρευνας (4/5)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Kalliopi Zarani</cp:lastModifiedBy>
  <cp:revision>1675</cp:revision>
  <dcterms:created xsi:type="dcterms:W3CDTF">2003-10-16T17:37:47Z</dcterms:created>
  <dcterms:modified xsi:type="dcterms:W3CDTF">2024-11-15T22:39:10Z</dcterms:modified>
</cp:coreProperties>
</file>