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7"/>
  </p:notesMasterIdLst>
  <p:sldIdLst>
    <p:sldId id="1482" r:id="rId2"/>
    <p:sldId id="2023" r:id="rId3"/>
    <p:sldId id="2013" r:id="rId4"/>
    <p:sldId id="2021" r:id="rId5"/>
    <p:sldId id="2014" r:id="rId6"/>
    <p:sldId id="2024" r:id="rId7"/>
    <p:sldId id="2020" r:id="rId8"/>
    <p:sldId id="2012" r:id="rId9"/>
    <p:sldId id="2025" r:id="rId10"/>
    <p:sldId id="2016" r:id="rId11"/>
    <p:sldId id="2026" r:id="rId12"/>
    <p:sldId id="2027" r:id="rId13"/>
    <p:sldId id="2028" r:id="rId14"/>
    <p:sldId id="2029" r:id="rId15"/>
    <p:sldId id="2030" r:id="rId16"/>
    <p:sldId id="2031" r:id="rId17"/>
    <p:sldId id="2015" r:id="rId18"/>
    <p:sldId id="2017" r:id="rId19"/>
    <p:sldId id="2032" r:id="rId20"/>
    <p:sldId id="2018" r:id="rId21"/>
    <p:sldId id="2033" r:id="rId22"/>
    <p:sldId id="2034" r:id="rId23"/>
    <p:sldId id="2035" r:id="rId24"/>
    <p:sldId id="2036" r:id="rId25"/>
    <p:sldId id="2037" r:id="rId26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  <a:srgbClr val="90CCAF"/>
    <a:srgbClr val="CC99FF"/>
    <a:srgbClr val="0000FF"/>
    <a:srgbClr val="008000"/>
    <a:srgbClr val="B685DB"/>
    <a:srgbClr val="9966FF"/>
    <a:srgbClr val="A86ED4"/>
    <a:srgbClr val="ADDB7B"/>
    <a:srgbClr val="9751C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103" d="100"/>
          <a:sy n="103" d="100"/>
        </p:scale>
        <p:origin x="-1854" y="-90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22F0DB-0F50-428F-82BE-88C240D8490A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6F03D723-5F81-4688-8DCF-F64F546AE80D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Στοιχεία σχεδιασμού  του Ε.Υ.</a:t>
          </a:r>
          <a:endParaRPr lang="el-GR" sz="24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A6B0FE-690E-4ADA-A4A6-467A12724056}" type="parTrans" cxnId="{CDCEF2AB-D813-4F0F-930E-BDC2EBD47433}">
      <dgm:prSet/>
      <dgm:spPr/>
      <dgm:t>
        <a:bodyPr/>
        <a:lstStyle/>
        <a:p>
          <a:endParaRPr lang="el-GR"/>
        </a:p>
      </dgm:t>
    </dgm:pt>
    <dgm:pt modelId="{25634B14-8F60-40D9-B7F7-47D4B2FB47EE}" type="sibTrans" cxnId="{CDCEF2AB-D813-4F0F-930E-BDC2EBD47433}">
      <dgm:prSet/>
      <dgm:spPr/>
      <dgm:t>
        <a:bodyPr/>
        <a:lstStyle/>
        <a:p>
          <a:endParaRPr lang="el-GR"/>
        </a:p>
      </dgm:t>
    </dgm:pt>
    <dgm:pt modelId="{0330E696-FD81-4073-9CAA-887AF6B0AE7D}">
      <dgm:prSet phldrT="[Κείμενο]" custT="1"/>
      <dgm:spPr/>
      <dgm:t>
        <a:bodyPr/>
        <a:lstStyle/>
        <a:p>
          <a:pPr algn="ctr"/>
          <a:r>
            <a:rPr lang="el-GR" sz="2400" b="1" dirty="0" smtClean="0">
              <a:solidFill>
                <a:schemeClr val="tx1"/>
              </a:solidFill>
            </a:rPr>
            <a:t>Βασικές αρχές Ε.Υ. στην ΕξΑΕ</a:t>
          </a:r>
        </a:p>
        <a:p>
          <a:pPr algn="ctr"/>
          <a:r>
            <a:rPr lang="el-GR" sz="1800" b="1" dirty="0" smtClean="0"/>
            <a:t>Προσβασιμότητα &amp; Ευελιξία</a:t>
          </a:r>
        </a:p>
        <a:p>
          <a:pPr algn="ctr"/>
          <a:r>
            <a:rPr lang="el-GR" sz="1800" b="1" dirty="0" smtClean="0"/>
            <a:t>Αλληλεπίδραση &amp; Ενεργό συμμετοχή</a:t>
          </a:r>
        </a:p>
        <a:p>
          <a:pPr algn="ctr"/>
          <a:r>
            <a:rPr lang="el-GR" sz="1800" b="1" dirty="0" smtClean="0"/>
            <a:t>Ποιότητα &amp; Σαφήνεια</a:t>
          </a:r>
        </a:p>
        <a:p>
          <a:pPr algn="ctr"/>
          <a:r>
            <a:rPr lang="el-GR" sz="1800" b="1" dirty="0" smtClean="0"/>
            <a:t>Προσαρμογή &amp; Αυτονομία</a:t>
          </a:r>
          <a:endParaRPr lang="el-GR" sz="1800" b="1" dirty="0"/>
        </a:p>
      </dgm:t>
    </dgm:pt>
    <dgm:pt modelId="{2441EC86-DAFA-498E-8792-5221941D1E28}" type="parTrans" cxnId="{65A7FEF7-4F58-460B-A9B1-0B4330D336A5}">
      <dgm:prSet/>
      <dgm:spPr/>
      <dgm:t>
        <a:bodyPr/>
        <a:lstStyle/>
        <a:p>
          <a:endParaRPr lang="el-GR"/>
        </a:p>
      </dgm:t>
    </dgm:pt>
    <dgm:pt modelId="{594BF1E6-05DB-44E9-B63B-CE7A23C510FE}" type="sibTrans" cxnId="{65A7FEF7-4F58-460B-A9B1-0B4330D336A5}">
      <dgm:prSet/>
      <dgm:spPr/>
      <dgm:t>
        <a:bodyPr/>
        <a:lstStyle/>
        <a:p>
          <a:endParaRPr lang="el-GR"/>
        </a:p>
      </dgm:t>
    </dgm:pt>
    <dgm:pt modelId="{6BC8A2C5-DB43-4CB2-870A-6F7E2D06591F}">
      <dgm:prSet phldrT="[Κείμενο]" custT="1"/>
      <dgm:spPr>
        <a:solidFill>
          <a:schemeClr val="accent6"/>
        </a:solidFill>
      </dgm:spPr>
      <dgm:t>
        <a:bodyPr/>
        <a:lstStyle/>
        <a:p>
          <a:r>
            <a:rPr lang="el-GR" sz="2400" b="1" dirty="0" smtClean="0">
              <a:solidFill>
                <a:schemeClr val="tx1"/>
              </a:solidFill>
            </a:rPr>
            <a:t>Θεωρίες Μάθησης</a:t>
          </a:r>
        </a:p>
        <a:p>
          <a:r>
            <a:rPr lang="el-GR" sz="1800" b="1" dirty="0" smtClean="0"/>
            <a:t>Συμπεριφορισμός</a:t>
          </a:r>
        </a:p>
        <a:p>
          <a:r>
            <a:rPr lang="el-GR" sz="1800" b="1" dirty="0" smtClean="0"/>
            <a:t>Γνωστικές Θεωρίες</a:t>
          </a:r>
        </a:p>
        <a:p>
          <a:r>
            <a:rPr lang="el-GR" sz="1800" b="1" dirty="0" smtClean="0"/>
            <a:t>Κοινωνικός Εποικοδομητισμός</a:t>
          </a:r>
          <a:endParaRPr lang="en-US" sz="1800" b="1" dirty="0" smtClean="0"/>
        </a:p>
        <a:p>
          <a:endParaRPr lang="en-US" sz="1800" b="1" dirty="0" smtClean="0"/>
        </a:p>
        <a:p>
          <a:endParaRPr lang="el-GR" sz="1800" b="1" dirty="0"/>
        </a:p>
      </dgm:t>
    </dgm:pt>
    <dgm:pt modelId="{0C5D1C31-E145-452F-8A5C-ECA1163E5917}" type="parTrans" cxnId="{CEB6B00D-D4B0-4672-94F7-C642A50705DF}">
      <dgm:prSet/>
      <dgm:spPr/>
      <dgm:t>
        <a:bodyPr/>
        <a:lstStyle/>
        <a:p>
          <a:endParaRPr lang="el-GR"/>
        </a:p>
      </dgm:t>
    </dgm:pt>
    <dgm:pt modelId="{0D3C666A-A7AB-42F9-A505-6CF186A5D893}" type="sibTrans" cxnId="{CEB6B00D-D4B0-4672-94F7-C642A50705DF}">
      <dgm:prSet/>
      <dgm:spPr/>
      <dgm:t>
        <a:bodyPr/>
        <a:lstStyle/>
        <a:p>
          <a:endParaRPr lang="el-GR"/>
        </a:p>
      </dgm:t>
    </dgm:pt>
    <dgm:pt modelId="{59965216-7FAD-4217-9864-E07F0EDA160A}">
      <dgm:prSet phldrT="[Κείμενο]" custT="1"/>
      <dgm:spPr/>
      <dgm:t>
        <a:bodyPr/>
        <a:lstStyle/>
        <a:p>
          <a:pPr algn="ctr"/>
          <a:r>
            <a:rPr lang="en-US" sz="2400" b="1" i="0" dirty="0" smtClean="0"/>
            <a:t>  </a:t>
          </a:r>
          <a:r>
            <a:rPr lang="el-GR" sz="2400" b="1" i="0" dirty="0" smtClean="0">
              <a:solidFill>
                <a:schemeClr val="tx1"/>
              </a:solidFill>
            </a:rPr>
            <a:t>Εφαρμογές </a:t>
          </a:r>
        </a:p>
        <a:p>
          <a:pPr algn="ctr"/>
          <a:r>
            <a:rPr lang="en-US" sz="1800" b="1" dirty="0" smtClean="0"/>
            <a:t>Chamilo – H5P</a:t>
          </a:r>
        </a:p>
        <a:p>
          <a:pPr algn="ctr"/>
          <a:r>
            <a:rPr lang="en-US" sz="1800" b="1" dirty="0" smtClean="0"/>
            <a:t>Doodly – Plotagon</a:t>
          </a:r>
        </a:p>
        <a:p>
          <a:pPr algn="ctr"/>
          <a:r>
            <a:rPr lang="en-US" sz="1800" b="1" dirty="0" smtClean="0"/>
            <a:t>Padlet</a:t>
          </a:r>
        </a:p>
        <a:p>
          <a:pPr algn="ctr"/>
          <a:r>
            <a:rPr lang="en-US" sz="1800" b="1" dirty="0" smtClean="0"/>
            <a:t>Wordwall – Learning Apps</a:t>
          </a:r>
        </a:p>
        <a:p>
          <a:pPr algn="ctr"/>
          <a:r>
            <a:rPr lang="en-US" sz="1800" b="1" dirty="0" smtClean="0"/>
            <a:t>Genially</a:t>
          </a:r>
          <a:endParaRPr lang="el-GR" sz="1800" b="1" dirty="0" smtClean="0"/>
        </a:p>
        <a:p>
          <a:pPr algn="ctr"/>
          <a:endParaRPr lang="el-GR" sz="2400" dirty="0" smtClean="0"/>
        </a:p>
        <a:p>
          <a:pPr algn="ctr"/>
          <a:endParaRPr lang="el-GR" sz="2000" dirty="0"/>
        </a:p>
      </dgm:t>
    </dgm:pt>
    <dgm:pt modelId="{2F3AC5FB-EEAD-4F21-ABA5-B25BB5436CC3}" type="parTrans" cxnId="{5B55A874-7D5C-434C-8EB2-7F5115679439}">
      <dgm:prSet/>
      <dgm:spPr/>
      <dgm:t>
        <a:bodyPr/>
        <a:lstStyle/>
        <a:p>
          <a:endParaRPr lang="el-GR"/>
        </a:p>
      </dgm:t>
    </dgm:pt>
    <dgm:pt modelId="{C8528688-AE9E-4CD5-B633-D7E98B5AFB9B}" type="sibTrans" cxnId="{5B55A874-7D5C-434C-8EB2-7F5115679439}">
      <dgm:prSet/>
      <dgm:spPr/>
      <dgm:t>
        <a:bodyPr/>
        <a:lstStyle/>
        <a:p>
          <a:endParaRPr lang="el-GR"/>
        </a:p>
      </dgm:t>
    </dgm:pt>
    <dgm:pt modelId="{B8D6F498-5CB0-41CE-AD64-F69B5F117C26}">
      <dgm:prSet phldrT="[Κείμενο]" phldr="1"/>
      <dgm:spPr/>
      <dgm:t>
        <a:bodyPr/>
        <a:lstStyle/>
        <a:p>
          <a:endParaRPr lang="el-GR"/>
        </a:p>
      </dgm:t>
    </dgm:pt>
    <dgm:pt modelId="{58DF9EF5-C87D-4088-84C0-433AFA60A46E}" type="parTrans" cxnId="{2ED53627-4D53-4FBB-8134-797DAA34029F}">
      <dgm:prSet/>
      <dgm:spPr/>
      <dgm:t>
        <a:bodyPr/>
        <a:lstStyle/>
        <a:p>
          <a:endParaRPr lang="el-GR"/>
        </a:p>
      </dgm:t>
    </dgm:pt>
    <dgm:pt modelId="{C6492F64-F660-4319-8119-A4CA131A9B00}" type="sibTrans" cxnId="{2ED53627-4D53-4FBB-8134-797DAA34029F}">
      <dgm:prSet/>
      <dgm:spPr/>
      <dgm:t>
        <a:bodyPr/>
        <a:lstStyle/>
        <a:p>
          <a:endParaRPr lang="el-GR"/>
        </a:p>
      </dgm:t>
    </dgm:pt>
    <dgm:pt modelId="{9D533FDC-0B5E-4D12-BF9D-305703BE2B4D}">
      <dgm:prSet phldrT="[Κείμενο]" custT="1"/>
      <dgm:spPr/>
      <dgm:t>
        <a:bodyPr/>
        <a:lstStyle/>
        <a:p>
          <a:pPr algn="ctr"/>
          <a:endParaRPr lang="el-GR" sz="2400" dirty="0" smtClean="0"/>
        </a:p>
        <a:p>
          <a:pPr algn="ctr"/>
          <a:r>
            <a:rPr lang="el-GR" sz="2400" b="1" dirty="0" smtClean="0">
              <a:solidFill>
                <a:schemeClr val="tx1"/>
              </a:solidFill>
            </a:rPr>
            <a:t>Μοντέλα σχεδιασμού Ε.Υ. για την ΕξΑΕ</a:t>
          </a:r>
        </a:p>
        <a:p>
          <a:pPr algn="ctr"/>
          <a:r>
            <a:rPr lang="el-GR" sz="1800" b="1" dirty="0" smtClean="0"/>
            <a:t>12 Αρχές </a:t>
          </a:r>
          <a:r>
            <a:rPr lang="en-US" sz="1800" b="1" dirty="0" smtClean="0"/>
            <a:t>Mayer</a:t>
          </a:r>
          <a:endParaRPr lang="el-GR" sz="1800" b="1" dirty="0" smtClean="0"/>
        </a:p>
        <a:p>
          <a:pPr algn="ctr"/>
          <a:r>
            <a:rPr lang="el-GR" sz="1800" b="1" dirty="0" smtClean="0"/>
            <a:t>3 Δέσμες </a:t>
          </a:r>
          <a:r>
            <a:rPr lang="en-US" sz="1800" b="1" dirty="0" smtClean="0"/>
            <a:t>West</a:t>
          </a:r>
          <a:r>
            <a:rPr lang="el-GR" sz="1800" b="1" dirty="0" smtClean="0"/>
            <a:t>-</a:t>
          </a:r>
          <a:r>
            <a:rPr lang="el-GR" sz="1800" b="1" dirty="0" err="1" smtClean="0"/>
            <a:t>Λιοναράκη</a:t>
          </a:r>
          <a:endParaRPr lang="en-US" sz="1800" b="1" dirty="0" smtClean="0"/>
        </a:p>
        <a:p>
          <a:pPr algn="ctr"/>
          <a:r>
            <a:rPr lang="el-GR" sz="1800" b="1" dirty="0" err="1" smtClean="0"/>
            <a:t>Συνομιλιακό</a:t>
          </a:r>
          <a:r>
            <a:rPr lang="el-GR" sz="1800" b="1" dirty="0" smtClean="0"/>
            <a:t> μοντέλο </a:t>
          </a:r>
          <a:r>
            <a:rPr lang="en-US" sz="1800" b="1" dirty="0" err="1" smtClean="0"/>
            <a:t>Laurilland</a:t>
          </a:r>
          <a:endParaRPr lang="el-GR" sz="1800" b="1" dirty="0" smtClean="0"/>
        </a:p>
        <a:p>
          <a:pPr algn="ctr"/>
          <a:r>
            <a:rPr lang="en-US" sz="1800" b="1" dirty="0" smtClean="0"/>
            <a:t>            </a:t>
          </a:r>
          <a:r>
            <a:rPr lang="el-GR" sz="1800" b="1" dirty="0" smtClean="0"/>
            <a:t>7 Αρχές </a:t>
          </a:r>
          <a:r>
            <a:rPr lang="el-GR" sz="1800" b="1" dirty="0" err="1" smtClean="0"/>
            <a:t>Σπάνακα</a:t>
          </a:r>
          <a:r>
            <a:rPr lang="el-GR" sz="1800" b="1" dirty="0" smtClean="0"/>
            <a:t>-</a:t>
          </a:r>
          <a:r>
            <a:rPr lang="el-GR" sz="1800" b="1" dirty="0" err="1" smtClean="0"/>
            <a:t>Λιοναράκη</a:t>
          </a:r>
          <a:endParaRPr lang="el-GR" sz="1800" b="1" dirty="0"/>
        </a:p>
      </dgm:t>
    </dgm:pt>
    <dgm:pt modelId="{7BEDDD0B-413C-4AAC-9364-4372F030C8A8}" type="parTrans" cxnId="{C5578133-7C25-4F62-BE21-AF48C813DA33}">
      <dgm:prSet/>
      <dgm:spPr/>
      <dgm:t>
        <a:bodyPr/>
        <a:lstStyle/>
        <a:p>
          <a:endParaRPr lang="el-GR"/>
        </a:p>
      </dgm:t>
    </dgm:pt>
    <dgm:pt modelId="{1187B673-4A3D-4535-9DC5-65E9D6667925}" type="sibTrans" cxnId="{C5578133-7C25-4F62-BE21-AF48C813DA33}">
      <dgm:prSet/>
      <dgm:spPr/>
      <dgm:t>
        <a:bodyPr/>
        <a:lstStyle/>
        <a:p>
          <a:endParaRPr lang="el-GR"/>
        </a:p>
      </dgm:t>
    </dgm:pt>
    <dgm:pt modelId="{E0418F22-1BA2-4B92-8C19-B3E3D48CB689}" type="pres">
      <dgm:prSet presAssocID="{4B22F0DB-0F50-428F-82BE-88C240D8490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6A3703E-2C1D-4F68-9C86-3B83C1F76A8A}" type="pres">
      <dgm:prSet presAssocID="{4B22F0DB-0F50-428F-82BE-88C240D8490A}" presName="matrix" presStyleCnt="0"/>
      <dgm:spPr/>
      <dgm:t>
        <a:bodyPr/>
        <a:lstStyle/>
        <a:p>
          <a:endParaRPr lang="el-GR"/>
        </a:p>
      </dgm:t>
    </dgm:pt>
    <dgm:pt modelId="{3A7BFFAF-AD3B-46DA-9148-CF587BAD314D}" type="pres">
      <dgm:prSet presAssocID="{4B22F0DB-0F50-428F-82BE-88C240D8490A}" presName="tile1" presStyleLbl="node1" presStyleIdx="0" presStyleCnt="4" custScaleY="101552" custLinFactNeighborX="-1586" custLinFactNeighborY="776"/>
      <dgm:spPr/>
      <dgm:t>
        <a:bodyPr/>
        <a:lstStyle/>
        <a:p>
          <a:endParaRPr lang="el-GR"/>
        </a:p>
      </dgm:t>
    </dgm:pt>
    <dgm:pt modelId="{8E4F30D9-8846-4B25-A77E-639FE0911962}" type="pres">
      <dgm:prSet presAssocID="{4B22F0DB-0F50-428F-82BE-88C240D8490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A40085-FB5C-4B6E-A118-55B60D0DEE3D}" type="pres">
      <dgm:prSet presAssocID="{4B22F0DB-0F50-428F-82BE-88C240D8490A}" presName="tile2" presStyleLbl="node1" presStyleIdx="1" presStyleCnt="4" custLinFactNeighborY="0"/>
      <dgm:spPr/>
      <dgm:t>
        <a:bodyPr/>
        <a:lstStyle/>
        <a:p>
          <a:endParaRPr lang="el-GR"/>
        </a:p>
      </dgm:t>
    </dgm:pt>
    <dgm:pt modelId="{E73D8959-6705-4C13-98B3-4CA699662D91}" type="pres">
      <dgm:prSet presAssocID="{4B22F0DB-0F50-428F-82BE-88C240D8490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F4D73C-4A9E-43FE-B831-38723A2C866C}" type="pres">
      <dgm:prSet presAssocID="{4B22F0DB-0F50-428F-82BE-88C240D8490A}" presName="tile3" presStyleLbl="node1" presStyleIdx="2" presStyleCnt="4" custLinFactNeighborY="2390"/>
      <dgm:spPr/>
      <dgm:t>
        <a:bodyPr/>
        <a:lstStyle/>
        <a:p>
          <a:endParaRPr lang="el-GR"/>
        </a:p>
      </dgm:t>
    </dgm:pt>
    <dgm:pt modelId="{BE7124DD-5B13-4693-906E-356161D98031}" type="pres">
      <dgm:prSet presAssocID="{4B22F0DB-0F50-428F-82BE-88C240D8490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32F8DF-654B-4E0F-87AD-292A6B16B1D9}" type="pres">
      <dgm:prSet presAssocID="{4B22F0DB-0F50-428F-82BE-88C240D8490A}" presName="tile4" presStyleLbl="node1" presStyleIdx="3" presStyleCnt="4"/>
      <dgm:spPr/>
      <dgm:t>
        <a:bodyPr/>
        <a:lstStyle/>
        <a:p>
          <a:endParaRPr lang="el-GR"/>
        </a:p>
      </dgm:t>
    </dgm:pt>
    <dgm:pt modelId="{1701504A-8300-4ED7-AC85-7239342D88EF}" type="pres">
      <dgm:prSet presAssocID="{4B22F0DB-0F50-428F-82BE-88C240D8490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8B4E18-EFA0-4054-B3EA-9D5EB7BCDF4B}" type="pres">
      <dgm:prSet presAssocID="{4B22F0DB-0F50-428F-82BE-88C240D8490A}" presName="centerTile" presStyleLbl="fgShp" presStyleIdx="0" presStyleCnt="1" custLinFactNeighborX="-7471" custLinFactNeighborY="5556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l-GR"/>
        </a:p>
      </dgm:t>
    </dgm:pt>
  </dgm:ptLst>
  <dgm:cxnLst>
    <dgm:cxn modelId="{8A684A6C-9C53-4ECF-A455-ADD9A5F0B835}" type="presOf" srcId="{4B22F0DB-0F50-428F-82BE-88C240D8490A}" destId="{E0418F22-1BA2-4B92-8C19-B3E3D48CB689}" srcOrd="0" destOrd="0" presId="urn:microsoft.com/office/officeart/2005/8/layout/matrix1"/>
    <dgm:cxn modelId="{5B55A874-7D5C-434C-8EB2-7F5115679439}" srcId="{6F03D723-5F81-4688-8DCF-F64F546AE80D}" destId="{59965216-7FAD-4217-9864-E07F0EDA160A}" srcOrd="3" destOrd="0" parTransId="{2F3AC5FB-EEAD-4F21-ABA5-B25BB5436CC3}" sibTransId="{C8528688-AE9E-4CD5-B633-D7E98B5AFB9B}"/>
    <dgm:cxn modelId="{443FE697-7D26-4A90-86BC-5134FE6FF8F7}" type="presOf" srcId="{0330E696-FD81-4073-9CAA-887AF6B0AE7D}" destId="{8E4F30D9-8846-4B25-A77E-639FE0911962}" srcOrd="1" destOrd="0" presId="urn:microsoft.com/office/officeart/2005/8/layout/matrix1"/>
    <dgm:cxn modelId="{D71BB95C-54DA-470E-8AF2-5F140C5B4A41}" type="presOf" srcId="{6F03D723-5F81-4688-8DCF-F64F546AE80D}" destId="{E68B4E18-EFA0-4054-B3EA-9D5EB7BCDF4B}" srcOrd="0" destOrd="0" presId="urn:microsoft.com/office/officeart/2005/8/layout/matrix1"/>
    <dgm:cxn modelId="{2ED53627-4D53-4FBB-8134-797DAA34029F}" srcId="{6F03D723-5F81-4688-8DCF-F64F546AE80D}" destId="{B8D6F498-5CB0-41CE-AD64-F69B5F117C26}" srcOrd="4" destOrd="0" parTransId="{58DF9EF5-C87D-4088-84C0-433AFA60A46E}" sibTransId="{C6492F64-F660-4319-8119-A4CA131A9B00}"/>
    <dgm:cxn modelId="{0AAD28D9-FEDB-47C6-867F-9423754473BF}" type="presOf" srcId="{59965216-7FAD-4217-9864-E07F0EDA160A}" destId="{1701504A-8300-4ED7-AC85-7239342D88EF}" srcOrd="1" destOrd="0" presId="urn:microsoft.com/office/officeart/2005/8/layout/matrix1"/>
    <dgm:cxn modelId="{2E84E7D8-18F7-40DD-8C24-6BC92A3E5CCF}" type="presOf" srcId="{9D533FDC-0B5E-4D12-BF9D-305703BE2B4D}" destId="{10A40085-FB5C-4B6E-A118-55B60D0DEE3D}" srcOrd="0" destOrd="0" presId="urn:microsoft.com/office/officeart/2005/8/layout/matrix1"/>
    <dgm:cxn modelId="{CDCEF2AB-D813-4F0F-930E-BDC2EBD47433}" srcId="{4B22F0DB-0F50-428F-82BE-88C240D8490A}" destId="{6F03D723-5F81-4688-8DCF-F64F546AE80D}" srcOrd="0" destOrd="0" parTransId="{18A6B0FE-690E-4ADA-A4A6-467A12724056}" sibTransId="{25634B14-8F60-40D9-B7F7-47D4B2FB47EE}"/>
    <dgm:cxn modelId="{A4B4686F-237E-4B9F-80DB-EAD8AD39146B}" type="presOf" srcId="{6BC8A2C5-DB43-4CB2-870A-6F7E2D06591F}" destId="{3FF4D73C-4A9E-43FE-B831-38723A2C866C}" srcOrd="0" destOrd="0" presId="urn:microsoft.com/office/officeart/2005/8/layout/matrix1"/>
    <dgm:cxn modelId="{C5578133-7C25-4F62-BE21-AF48C813DA33}" srcId="{6F03D723-5F81-4688-8DCF-F64F546AE80D}" destId="{9D533FDC-0B5E-4D12-BF9D-305703BE2B4D}" srcOrd="1" destOrd="0" parTransId="{7BEDDD0B-413C-4AAC-9364-4372F030C8A8}" sibTransId="{1187B673-4A3D-4535-9DC5-65E9D6667925}"/>
    <dgm:cxn modelId="{282D3825-7581-475B-BA05-46D3395291EB}" type="presOf" srcId="{59965216-7FAD-4217-9864-E07F0EDA160A}" destId="{1732F8DF-654B-4E0F-87AD-292A6B16B1D9}" srcOrd="0" destOrd="0" presId="urn:microsoft.com/office/officeart/2005/8/layout/matrix1"/>
    <dgm:cxn modelId="{CEB6B00D-D4B0-4672-94F7-C642A50705DF}" srcId="{6F03D723-5F81-4688-8DCF-F64F546AE80D}" destId="{6BC8A2C5-DB43-4CB2-870A-6F7E2D06591F}" srcOrd="2" destOrd="0" parTransId="{0C5D1C31-E145-452F-8A5C-ECA1163E5917}" sibTransId="{0D3C666A-A7AB-42F9-A505-6CF186A5D893}"/>
    <dgm:cxn modelId="{81180BAA-4AA3-437B-9D39-7FB6DF391D71}" type="presOf" srcId="{0330E696-FD81-4073-9CAA-887AF6B0AE7D}" destId="{3A7BFFAF-AD3B-46DA-9148-CF587BAD314D}" srcOrd="0" destOrd="0" presId="urn:microsoft.com/office/officeart/2005/8/layout/matrix1"/>
    <dgm:cxn modelId="{B32FC7BD-39AE-4363-86F5-9FD1405EC56B}" type="presOf" srcId="{9D533FDC-0B5E-4D12-BF9D-305703BE2B4D}" destId="{E73D8959-6705-4C13-98B3-4CA699662D91}" srcOrd="1" destOrd="0" presId="urn:microsoft.com/office/officeart/2005/8/layout/matrix1"/>
    <dgm:cxn modelId="{8CCD51DC-FBE1-437F-B904-4C34404C4EDF}" type="presOf" srcId="{6BC8A2C5-DB43-4CB2-870A-6F7E2D06591F}" destId="{BE7124DD-5B13-4693-906E-356161D98031}" srcOrd="1" destOrd="0" presId="urn:microsoft.com/office/officeart/2005/8/layout/matrix1"/>
    <dgm:cxn modelId="{65A7FEF7-4F58-460B-A9B1-0B4330D336A5}" srcId="{6F03D723-5F81-4688-8DCF-F64F546AE80D}" destId="{0330E696-FD81-4073-9CAA-887AF6B0AE7D}" srcOrd="0" destOrd="0" parTransId="{2441EC86-DAFA-498E-8792-5221941D1E28}" sibTransId="{594BF1E6-05DB-44E9-B63B-CE7A23C510FE}"/>
    <dgm:cxn modelId="{46F90F4F-C641-4400-A678-7732B36B1560}" type="presParOf" srcId="{E0418F22-1BA2-4B92-8C19-B3E3D48CB689}" destId="{36A3703E-2C1D-4F68-9C86-3B83C1F76A8A}" srcOrd="0" destOrd="0" presId="urn:microsoft.com/office/officeart/2005/8/layout/matrix1"/>
    <dgm:cxn modelId="{140060CD-F689-4313-B195-439E42B72EEA}" type="presParOf" srcId="{36A3703E-2C1D-4F68-9C86-3B83C1F76A8A}" destId="{3A7BFFAF-AD3B-46DA-9148-CF587BAD314D}" srcOrd="0" destOrd="0" presId="urn:microsoft.com/office/officeart/2005/8/layout/matrix1"/>
    <dgm:cxn modelId="{81876AE3-7100-4CBF-8BA7-FBAE07E5F698}" type="presParOf" srcId="{36A3703E-2C1D-4F68-9C86-3B83C1F76A8A}" destId="{8E4F30D9-8846-4B25-A77E-639FE0911962}" srcOrd="1" destOrd="0" presId="urn:microsoft.com/office/officeart/2005/8/layout/matrix1"/>
    <dgm:cxn modelId="{B491558D-57CE-46C9-BFE1-27570DEC23CB}" type="presParOf" srcId="{36A3703E-2C1D-4F68-9C86-3B83C1F76A8A}" destId="{10A40085-FB5C-4B6E-A118-55B60D0DEE3D}" srcOrd="2" destOrd="0" presId="urn:microsoft.com/office/officeart/2005/8/layout/matrix1"/>
    <dgm:cxn modelId="{E9D826E9-796D-4F7A-A013-E6B862736958}" type="presParOf" srcId="{36A3703E-2C1D-4F68-9C86-3B83C1F76A8A}" destId="{E73D8959-6705-4C13-98B3-4CA699662D91}" srcOrd="3" destOrd="0" presId="urn:microsoft.com/office/officeart/2005/8/layout/matrix1"/>
    <dgm:cxn modelId="{85085F80-044A-4BCC-8892-3BB173CA98AD}" type="presParOf" srcId="{36A3703E-2C1D-4F68-9C86-3B83C1F76A8A}" destId="{3FF4D73C-4A9E-43FE-B831-38723A2C866C}" srcOrd="4" destOrd="0" presId="urn:microsoft.com/office/officeart/2005/8/layout/matrix1"/>
    <dgm:cxn modelId="{D4E009C9-E8AF-443C-A9E0-899195D908C5}" type="presParOf" srcId="{36A3703E-2C1D-4F68-9C86-3B83C1F76A8A}" destId="{BE7124DD-5B13-4693-906E-356161D98031}" srcOrd="5" destOrd="0" presId="urn:microsoft.com/office/officeart/2005/8/layout/matrix1"/>
    <dgm:cxn modelId="{C0B7690F-D1E2-43E9-8D1B-E00BA6EEDC36}" type="presParOf" srcId="{36A3703E-2C1D-4F68-9C86-3B83C1F76A8A}" destId="{1732F8DF-654B-4E0F-87AD-292A6B16B1D9}" srcOrd="6" destOrd="0" presId="urn:microsoft.com/office/officeart/2005/8/layout/matrix1"/>
    <dgm:cxn modelId="{95E47B9A-B1A1-4333-8F5E-BED9E094B6C3}" type="presParOf" srcId="{36A3703E-2C1D-4F68-9C86-3B83C1F76A8A}" destId="{1701504A-8300-4ED7-AC85-7239342D88EF}" srcOrd="7" destOrd="0" presId="urn:microsoft.com/office/officeart/2005/8/layout/matrix1"/>
    <dgm:cxn modelId="{B3EF5581-191A-4389-A789-84B06CCB23FB}" type="presParOf" srcId="{E0418F22-1BA2-4B92-8C19-B3E3D48CB689}" destId="{E68B4E18-EFA0-4054-B3EA-9D5EB7BCDF4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EAE062-49AB-4231-BC7D-1962D3347ABC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03C23FB0-6A57-411D-9C66-FC45EB5C1370}">
      <dgm:prSet phldrT="[Κείμενο]"/>
      <dgm:spPr/>
      <dgm:t>
        <a:bodyPr/>
        <a:lstStyle/>
        <a:p>
          <a:r>
            <a:rPr lang="el-GR" b="1" dirty="0" smtClean="0"/>
            <a:t>Έρευνα</a:t>
          </a:r>
          <a:endParaRPr lang="el-GR" b="1" dirty="0"/>
        </a:p>
      </dgm:t>
    </dgm:pt>
    <dgm:pt modelId="{FED825E3-834A-4246-A022-13BCFAB77A98}" type="parTrans" cxnId="{EE110EE7-72B5-4F5F-8057-2238287AFA95}">
      <dgm:prSet/>
      <dgm:spPr/>
      <dgm:t>
        <a:bodyPr/>
        <a:lstStyle/>
        <a:p>
          <a:endParaRPr lang="el-GR"/>
        </a:p>
      </dgm:t>
    </dgm:pt>
    <dgm:pt modelId="{8DCDAB94-6F0B-459B-97F9-BAD2359B35BB}" type="sibTrans" cxnId="{EE110EE7-72B5-4F5F-8057-2238287AFA95}">
      <dgm:prSet/>
      <dgm:spPr/>
      <dgm:t>
        <a:bodyPr/>
        <a:lstStyle/>
        <a:p>
          <a:endParaRPr lang="el-GR"/>
        </a:p>
      </dgm:t>
    </dgm:pt>
    <dgm:pt modelId="{0793F642-8AAB-4D3D-8350-DE215B997129}">
      <dgm:prSet phldrT="[Κείμενο]"/>
      <dgm:spPr/>
      <dgm:t>
        <a:bodyPr/>
        <a:lstStyle/>
        <a:p>
          <a:r>
            <a:rPr lang="el-GR" b="1" dirty="0" smtClean="0"/>
            <a:t>Συλλογή πληροφοριών και πηγών</a:t>
          </a:r>
          <a:endParaRPr lang="el-GR" b="1" dirty="0"/>
        </a:p>
      </dgm:t>
    </dgm:pt>
    <dgm:pt modelId="{ED41D81C-54C1-46C3-AF15-A3B98FD24F03}" type="parTrans" cxnId="{B9749BE5-B900-440C-853D-FAB776CE6DFA}">
      <dgm:prSet/>
      <dgm:spPr/>
      <dgm:t>
        <a:bodyPr/>
        <a:lstStyle/>
        <a:p>
          <a:endParaRPr lang="el-GR"/>
        </a:p>
      </dgm:t>
    </dgm:pt>
    <dgm:pt modelId="{380E6E42-7B62-431C-BC15-EF5B6B21AB71}" type="sibTrans" cxnId="{B9749BE5-B900-440C-853D-FAB776CE6DFA}">
      <dgm:prSet/>
      <dgm:spPr/>
      <dgm:t>
        <a:bodyPr/>
        <a:lstStyle/>
        <a:p>
          <a:endParaRPr lang="el-GR"/>
        </a:p>
      </dgm:t>
    </dgm:pt>
    <dgm:pt modelId="{612F033A-8204-4E5D-91AE-40C08A78D373}">
      <dgm:prSet phldrT="[Κείμενο]"/>
      <dgm:spPr/>
      <dgm:t>
        <a:bodyPr/>
        <a:lstStyle/>
        <a:p>
          <a:r>
            <a:rPr lang="el-GR" b="1" dirty="0" smtClean="0"/>
            <a:t>Παραγωγή – Σύνθεση στοιχείων &amp; Νέου υλικού</a:t>
          </a:r>
          <a:endParaRPr lang="el-GR" b="1" dirty="0"/>
        </a:p>
      </dgm:t>
    </dgm:pt>
    <dgm:pt modelId="{FA2D3901-5026-47C5-8E5F-381FB83D1879}" type="parTrans" cxnId="{029C999D-4C42-4350-90DF-B1E6AE05CEF1}">
      <dgm:prSet/>
      <dgm:spPr/>
      <dgm:t>
        <a:bodyPr/>
        <a:lstStyle/>
        <a:p>
          <a:endParaRPr lang="el-GR"/>
        </a:p>
      </dgm:t>
    </dgm:pt>
    <dgm:pt modelId="{F1DE1CF1-0F76-4D25-872B-008CB3137354}" type="sibTrans" cxnId="{029C999D-4C42-4350-90DF-B1E6AE05CEF1}">
      <dgm:prSet/>
      <dgm:spPr/>
      <dgm:t>
        <a:bodyPr/>
        <a:lstStyle/>
        <a:p>
          <a:endParaRPr lang="el-GR"/>
        </a:p>
      </dgm:t>
    </dgm:pt>
    <dgm:pt modelId="{93B57B02-67D2-4C8F-BEB3-443576233AFC}" type="pres">
      <dgm:prSet presAssocID="{5EEAE062-49AB-4231-BC7D-1962D3347ABC}" presName="CompostProcess" presStyleCnt="0">
        <dgm:presLayoutVars>
          <dgm:dir/>
          <dgm:resizeHandles val="exact"/>
        </dgm:presLayoutVars>
      </dgm:prSet>
      <dgm:spPr/>
    </dgm:pt>
    <dgm:pt modelId="{E78C8B78-13E3-4DFD-9096-B6B026F093CC}" type="pres">
      <dgm:prSet presAssocID="{5EEAE062-49AB-4231-BC7D-1962D3347ABC}" presName="arrow" presStyleLbl="bgShp" presStyleIdx="0" presStyleCnt="1" custLinFactNeighborX="-19484" custLinFactNeighborY="12791"/>
      <dgm:spPr>
        <a:solidFill>
          <a:schemeClr val="accent1">
            <a:lumMod val="40000"/>
            <a:lumOff val="60000"/>
          </a:schemeClr>
        </a:solidFill>
      </dgm:spPr>
    </dgm:pt>
    <dgm:pt modelId="{516968BF-F9F9-445C-A2B6-85E691413B2E}" type="pres">
      <dgm:prSet presAssocID="{5EEAE062-49AB-4231-BC7D-1962D3347ABC}" presName="linearProcess" presStyleCnt="0"/>
      <dgm:spPr/>
    </dgm:pt>
    <dgm:pt modelId="{A22F266E-CD88-459C-9356-97D7EF7098AD}" type="pres">
      <dgm:prSet presAssocID="{03C23FB0-6A57-411D-9C66-FC45EB5C1370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C4D363-B243-4C19-AD7B-DFEDC9D80F93}" type="pres">
      <dgm:prSet presAssocID="{8DCDAB94-6F0B-459B-97F9-BAD2359B35BB}" presName="sibTrans" presStyleCnt="0"/>
      <dgm:spPr/>
    </dgm:pt>
    <dgm:pt modelId="{F9B86557-78B0-4244-BC0F-69AFECFACAE8}" type="pres">
      <dgm:prSet presAssocID="{0793F642-8AAB-4D3D-8350-DE215B99712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6AE6A3-54D0-4764-BC21-9A1C61B646A4}" type="pres">
      <dgm:prSet presAssocID="{380E6E42-7B62-431C-BC15-EF5B6B21AB71}" presName="sibTrans" presStyleCnt="0"/>
      <dgm:spPr/>
    </dgm:pt>
    <dgm:pt modelId="{BAAB1102-A6D7-428D-A167-054F0D3F40FF}" type="pres">
      <dgm:prSet presAssocID="{612F033A-8204-4E5D-91AE-40C08A78D37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54B9D0C-CEC6-4941-80ED-30CCDF00152C}" type="presOf" srcId="{03C23FB0-6A57-411D-9C66-FC45EB5C1370}" destId="{A22F266E-CD88-459C-9356-97D7EF7098AD}" srcOrd="0" destOrd="0" presId="urn:microsoft.com/office/officeart/2005/8/layout/hProcess9"/>
    <dgm:cxn modelId="{029C999D-4C42-4350-90DF-B1E6AE05CEF1}" srcId="{5EEAE062-49AB-4231-BC7D-1962D3347ABC}" destId="{612F033A-8204-4E5D-91AE-40C08A78D373}" srcOrd="2" destOrd="0" parTransId="{FA2D3901-5026-47C5-8E5F-381FB83D1879}" sibTransId="{F1DE1CF1-0F76-4D25-872B-008CB3137354}"/>
    <dgm:cxn modelId="{EAC2A90E-C63B-4D65-BE77-EC0C238214B6}" type="presOf" srcId="{5EEAE062-49AB-4231-BC7D-1962D3347ABC}" destId="{93B57B02-67D2-4C8F-BEB3-443576233AFC}" srcOrd="0" destOrd="0" presId="urn:microsoft.com/office/officeart/2005/8/layout/hProcess9"/>
    <dgm:cxn modelId="{7FED9CC3-42A3-456B-B587-4FB5E4A2B135}" type="presOf" srcId="{0793F642-8AAB-4D3D-8350-DE215B997129}" destId="{F9B86557-78B0-4244-BC0F-69AFECFACAE8}" srcOrd="0" destOrd="0" presId="urn:microsoft.com/office/officeart/2005/8/layout/hProcess9"/>
    <dgm:cxn modelId="{513EABFF-1CC8-4654-9234-5D4D8E0A48CE}" type="presOf" srcId="{612F033A-8204-4E5D-91AE-40C08A78D373}" destId="{BAAB1102-A6D7-428D-A167-054F0D3F40FF}" srcOrd="0" destOrd="0" presId="urn:microsoft.com/office/officeart/2005/8/layout/hProcess9"/>
    <dgm:cxn modelId="{B9749BE5-B900-440C-853D-FAB776CE6DFA}" srcId="{5EEAE062-49AB-4231-BC7D-1962D3347ABC}" destId="{0793F642-8AAB-4D3D-8350-DE215B997129}" srcOrd="1" destOrd="0" parTransId="{ED41D81C-54C1-46C3-AF15-A3B98FD24F03}" sibTransId="{380E6E42-7B62-431C-BC15-EF5B6B21AB71}"/>
    <dgm:cxn modelId="{EE110EE7-72B5-4F5F-8057-2238287AFA95}" srcId="{5EEAE062-49AB-4231-BC7D-1962D3347ABC}" destId="{03C23FB0-6A57-411D-9C66-FC45EB5C1370}" srcOrd="0" destOrd="0" parTransId="{FED825E3-834A-4246-A022-13BCFAB77A98}" sibTransId="{8DCDAB94-6F0B-459B-97F9-BAD2359B35BB}"/>
    <dgm:cxn modelId="{C3B3F557-75E3-4718-8AD7-63578A69C745}" type="presParOf" srcId="{93B57B02-67D2-4C8F-BEB3-443576233AFC}" destId="{E78C8B78-13E3-4DFD-9096-B6B026F093CC}" srcOrd="0" destOrd="0" presId="urn:microsoft.com/office/officeart/2005/8/layout/hProcess9"/>
    <dgm:cxn modelId="{44B922A1-DAED-44E2-93C7-74D39F1CD11E}" type="presParOf" srcId="{93B57B02-67D2-4C8F-BEB3-443576233AFC}" destId="{516968BF-F9F9-445C-A2B6-85E691413B2E}" srcOrd="1" destOrd="0" presId="urn:microsoft.com/office/officeart/2005/8/layout/hProcess9"/>
    <dgm:cxn modelId="{129A4C44-0940-43FD-AEAC-757F4C9BE4BC}" type="presParOf" srcId="{516968BF-F9F9-445C-A2B6-85E691413B2E}" destId="{A22F266E-CD88-459C-9356-97D7EF7098AD}" srcOrd="0" destOrd="0" presId="urn:microsoft.com/office/officeart/2005/8/layout/hProcess9"/>
    <dgm:cxn modelId="{CA528C7C-73C3-4208-83BC-C358895E152B}" type="presParOf" srcId="{516968BF-F9F9-445C-A2B6-85E691413B2E}" destId="{95C4D363-B243-4C19-AD7B-DFEDC9D80F93}" srcOrd="1" destOrd="0" presId="urn:microsoft.com/office/officeart/2005/8/layout/hProcess9"/>
    <dgm:cxn modelId="{87381855-6EE7-42AE-88CB-D5ED558678DF}" type="presParOf" srcId="{516968BF-F9F9-445C-A2B6-85E691413B2E}" destId="{F9B86557-78B0-4244-BC0F-69AFECFACAE8}" srcOrd="2" destOrd="0" presId="urn:microsoft.com/office/officeart/2005/8/layout/hProcess9"/>
    <dgm:cxn modelId="{DB165202-190A-4961-A873-9E95E18EC79B}" type="presParOf" srcId="{516968BF-F9F9-445C-A2B6-85E691413B2E}" destId="{136AE6A3-54D0-4764-BC21-9A1C61B646A4}" srcOrd="3" destOrd="0" presId="urn:microsoft.com/office/officeart/2005/8/layout/hProcess9"/>
    <dgm:cxn modelId="{B1062E53-4E06-46D8-9FC2-B023D50833CC}" type="presParOf" srcId="{516968BF-F9F9-445C-A2B6-85E691413B2E}" destId="{BAAB1102-A6D7-428D-A167-054F0D3F40F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7BFFAF-AD3B-46DA-9148-CF587BAD314D}">
      <dsp:nvSpPr>
        <dsp:cNvPr id="0" name=""/>
        <dsp:cNvSpPr/>
      </dsp:nvSpPr>
      <dsp:spPr>
        <a:xfrm rot="16200000">
          <a:off x="790532" y="-780753"/>
          <a:ext cx="2559394" cy="414046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1"/>
              </a:solidFill>
            </a:rPr>
            <a:t>Βασικές αρχές Ε.Υ. στην ΕξΑΕ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Προσβασιμότητα &amp; Ευελιξία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Αλληλεπίδραση &amp; Ενεργό συμμετοχή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Ποιότητα &amp; Σαφήνεια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Προσαρμογή &amp; Αυτονομία</a:t>
          </a:r>
          <a:endParaRPr lang="el-GR" sz="1800" b="1" kern="1200" dirty="0"/>
        </a:p>
      </dsp:txBody>
      <dsp:txXfrm rot="16200000">
        <a:off x="1110456" y="-1100678"/>
        <a:ext cx="1919546" cy="4140460"/>
      </dsp:txXfrm>
    </dsp:sp>
    <dsp:sp modelId="{10A40085-FB5C-4B6E-A118-55B60D0DEE3D}">
      <dsp:nvSpPr>
        <dsp:cNvPr id="0" name=""/>
        <dsp:cNvSpPr/>
      </dsp:nvSpPr>
      <dsp:spPr>
        <a:xfrm>
          <a:off x="4140460" y="9778"/>
          <a:ext cx="4140460" cy="252028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1"/>
              </a:solidFill>
            </a:rPr>
            <a:t>Μοντέλα σχεδιασμού Ε.Υ. για την ΕξΑΕ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12 Αρχές </a:t>
          </a:r>
          <a:r>
            <a:rPr lang="en-US" sz="1800" b="1" kern="1200" dirty="0" smtClean="0"/>
            <a:t>Mayer</a:t>
          </a:r>
          <a:endParaRPr lang="el-GR" sz="18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3 Δέσμες </a:t>
          </a:r>
          <a:r>
            <a:rPr lang="en-US" sz="1800" b="1" kern="1200" dirty="0" smtClean="0"/>
            <a:t>West</a:t>
          </a:r>
          <a:r>
            <a:rPr lang="el-GR" sz="1800" b="1" kern="1200" dirty="0" smtClean="0"/>
            <a:t>-</a:t>
          </a:r>
          <a:r>
            <a:rPr lang="el-GR" sz="1800" b="1" kern="1200" dirty="0" err="1" smtClean="0"/>
            <a:t>Λιοναράκη</a:t>
          </a:r>
          <a:endParaRPr lang="en-US" sz="18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err="1" smtClean="0"/>
            <a:t>Συνομιλιακό</a:t>
          </a:r>
          <a:r>
            <a:rPr lang="el-GR" sz="1800" b="1" kern="1200" dirty="0" smtClean="0"/>
            <a:t> μοντέλο </a:t>
          </a:r>
          <a:r>
            <a:rPr lang="en-US" sz="1800" b="1" kern="1200" dirty="0" err="1" smtClean="0"/>
            <a:t>Laurilland</a:t>
          </a:r>
          <a:endParaRPr lang="el-GR" sz="18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            </a:t>
          </a:r>
          <a:r>
            <a:rPr lang="el-GR" sz="1800" b="1" kern="1200" dirty="0" smtClean="0"/>
            <a:t>7 Αρχές </a:t>
          </a:r>
          <a:r>
            <a:rPr lang="el-GR" sz="1800" b="1" kern="1200" dirty="0" err="1" smtClean="0"/>
            <a:t>Σπάνακα</a:t>
          </a:r>
          <a:r>
            <a:rPr lang="el-GR" sz="1800" b="1" kern="1200" dirty="0" smtClean="0"/>
            <a:t>-</a:t>
          </a:r>
          <a:r>
            <a:rPr lang="el-GR" sz="1800" b="1" kern="1200" dirty="0" err="1" smtClean="0"/>
            <a:t>Λιοναράκη</a:t>
          </a:r>
          <a:endParaRPr lang="el-GR" sz="1800" b="1" kern="1200" dirty="0"/>
        </a:p>
      </dsp:txBody>
      <dsp:txXfrm>
        <a:off x="4140460" y="9778"/>
        <a:ext cx="4140460" cy="1890210"/>
      </dsp:txXfrm>
    </dsp:sp>
    <dsp:sp modelId="{3FF4D73C-4A9E-43FE-B831-38723A2C866C}">
      <dsp:nvSpPr>
        <dsp:cNvPr id="0" name=""/>
        <dsp:cNvSpPr/>
      </dsp:nvSpPr>
      <dsp:spPr>
        <a:xfrm rot="10800000">
          <a:off x="0" y="2530058"/>
          <a:ext cx="4140460" cy="2520280"/>
        </a:xfrm>
        <a:prstGeom prst="round1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1"/>
              </a:solidFill>
            </a:rPr>
            <a:t>Θεωρίες Μάθησης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Συμπεριφορισμός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Γνωστικές Θεωρίες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Κοινωνικός Εποικοδομητισμός</a:t>
          </a:r>
          <a:endParaRPr lang="en-US" sz="18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b="1" kern="1200" dirty="0"/>
        </a:p>
      </dsp:txBody>
      <dsp:txXfrm rot="10800000">
        <a:off x="0" y="3160128"/>
        <a:ext cx="4140460" cy="1890210"/>
      </dsp:txXfrm>
    </dsp:sp>
    <dsp:sp modelId="{1732F8DF-654B-4E0F-87AD-292A6B16B1D9}">
      <dsp:nvSpPr>
        <dsp:cNvPr id="0" name=""/>
        <dsp:cNvSpPr/>
      </dsp:nvSpPr>
      <dsp:spPr>
        <a:xfrm rot="5400000">
          <a:off x="4950550" y="1719968"/>
          <a:ext cx="2520280" cy="414046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smtClean="0"/>
            <a:t>  </a:t>
          </a:r>
          <a:r>
            <a:rPr lang="el-GR" sz="2400" b="1" i="0" kern="1200" dirty="0" smtClean="0">
              <a:solidFill>
                <a:schemeClr val="tx1"/>
              </a:solidFill>
            </a:rPr>
            <a:t>Εφαρμογές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Chamilo – H5P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Doodly – Plotagon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Padlet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Wordwall – Learning Apps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Genially</a:t>
          </a:r>
          <a:endParaRPr lang="el-GR" sz="18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/>
        </a:p>
      </dsp:txBody>
      <dsp:txXfrm rot="5400000">
        <a:off x="5265584" y="2035003"/>
        <a:ext cx="1890210" cy="4140460"/>
      </dsp:txXfrm>
    </dsp:sp>
    <dsp:sp modelId="{E68B4E18-EFA0-4054-B3EA-9D5EB7BCDF4B}">
      <dsp:nvSpPr>
        <dsp:cNvPr id="0" name=""/>
        <dsp:cNvSpPr/>
      </dsp:nvSpPr>
      <dsp:spPr>
        <a:xfrm>
          <a:off x="2712721" y="1960223"/>
          <a:ext cx="2484276" cy="126014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Στοιχεία σχεδιασμού  του Ε.Υ.</a:t>
          </a:r>
          <a:endParaRPr lang="el-GR" sz="2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2721" y="1960223"/>
        <a:ext cx="2484276" cy="12601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8C8B78-13E3-4DFD-9096-B6B026F093CC}">
      <dsp:nvSpPr>
        <dsp:cNvPr id="0" name=""/>
        <dsp:cNvSpPr/>
      </dsp:nvSpPr>
      <dsp:spPr>
        <a:xfrm>
          <a:off x="0" y="0"/>
          <a:ext cx="4896544" cy="3991992"/>
        </a:xfrm>
        <a:prstGeom prst="rightArrow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F266E-CD88-459C-9356-97D7EF7098AD}">
      <dsp:nvSpPr>
        <dsp:cNvPr id="0" name=""/>
        <dsp:cNvSpPr/>
      </dsp:nvSpPr>
      <dsp:spPr>
        <a:xfrm>
          <a:off x="6188" y="1197597"/>
          <a:ext cx="1854206" cy="159679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Έρευνα</a:t>
          </a:r>
          <a:endParaRPr lang="el-GR" sz="2000" b="1" kern="1200" dirty="0"/>
        </a:p>
      </dsp:txBody>
      <dsp:txXfrm>
        <a:off x="6188" y="1197597"/>
        <a:ext cx="1854206" cy="1596796"/>
      </dsp:txXfrm>
    </dsp:sp>
    <dsp:sp modelId="{F9B86557-78B0-4244-BC0F-69AFECFACAE8}">
      <dsp:nvSpPr>
        <dsp:cNvPr id="0" name=""/>
        <dsp:cNvSpPr/>
      </dsp:nvSpPr>
      <dsp:spPr>
        <a:xfrm>
          <a:off x="1953217" y="1197597"/>
          <a:ext cx="1854206" cy="1596796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Συλλογή πληροφοριών και πηγών</a:t>
          </a:r>
          <a:endParaRPr lang="el-GR" sz="2000" b="1" kern="1200" dirty="0"/>
        </a:p>
      </dsp:txBody>
      <dsp:txXfrm>
        <a:off x="1953217" y="1197597"/>
        <a:ext cx="1854206" cy="1596796"/>
      </dsp:txXfrm>
    </dsp:sp>
    <dsp:sp modelId="{BAAB1102-A6D7-428D-A167-054F0D3F40FF}">
      <dsp:nvSpPr>
        <dsp:cNvPr id="0" name=""/>
        <dsp:cNvSpPr/>
      </dsp:nvSpPr>
      <dsp:spPr>
        <a:xfrm>
          <a:off x="3900245" y="1197597"/>
          <a:ext cx="1854206" cy="1596796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Παραγωγή – Σύνθεση στοιχείων &amp; Νέου υλικού</a:t>
          </a:r>
          <a:endParaRPr lang="el-GR" sz="2000" b="1" kern="1200" dirty="0"/>
        </a:p>
      </dsp:txBody>
      <dsp:txXfrm>
        <a:off x="3900245" y="1197597"/>
        <a:ext cx="1854206" cy="1596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=""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3/5/2025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=""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chamilo.datacenter.uoc.gr/metchamilo/courses/TATESSERASTOIXEIATHSFYSHS/index.php?id_session=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Στρογγυλεμένο ορθογώνιο"/>
          <p:cNvSpPr/>
          <p:nvPr/>
        </p:nvSpPr>
        <p:spPr>
          <a:xfrm>
            <a:off x="1547664" y="1268760"/>
            <a:ext cx="6840760" cy="22322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63688" y="1340768"/>
            <a:ext cx="6430090" cy="21602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l-GR" sz="2400" dirty="0" smtClean="0"/>
              <a:t>Σχεδιασμός , υλοποίηση και αποτίμηση μιας ολοκληρωμένης παρέμβασης συμπληρωματικής σχολικής Εξ Αποστάσεως Εκπαίδευσης με τη χρήση διαδραστικών εφαρμογών και τεχνικών Θεατρικού Παιχνιδιού, με θέμα «Τα τέσσερα στοιχεία της φύσης» στην Προσχολική Εκπαίδευση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237312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4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763688" y="6093296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403648" y="3645024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Μοσχόβη Μαρία</a:t>
            </a:r>
            <a:endParaRPr lang="el-GR" sz="3200" dirty="0"/>
          </a:p>
        </p:txBody>
      </p:sp>
      <p:sp>
        <p:nvSpPr>
          <p:cNvPr id="13" name="9 - Ορθογώνιο"/>
          <p:cNvSpPr/>
          <p:nvPr/>
        </p:nvSpPr>
        <p:spPr>
          <a:xfrm>
            <a:off x="1547664" y="436510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graphicFrame>
        <p:nvGraphicFramePr>
          <p:cNvPr id="14" name="13 - Πίνακας"/>
          <p:cNvGraphicFramePr>
            <a:graphicFrameLocks noGrp="1"/>
          </p:cNvGraphicFramePr>
          <p:nvPr/>
        </p:nvGraphicFramePr>
        <p:xfrm>
          <a:off x="1475655" y="4869160"/>
          <a:ext cx="7488831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277"/>
                <a:gridCol w="2496277"/>
                <a:gridCol w="2496277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Τρούλη Σοφία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Επίκουρη Καθηγήτρια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Πανεπιστημίου Κρήτης</a:t>
                      </a:r>
                      <a:endParaRPr lang="el-G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Κωτσίδης Κωνσταντίνος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Διδάσκων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Πανεπιστημίου</a:t>
                      </a:r>
                      <a:r>
                        <a:rPr lang="el-GR" sz="1400" baseline="0" dirty="0" smtClean="0">
                          <a:solidFill>
                            <a:schemeClr val="tx1"/>
                          </a:solidFill>
                        </a:rPr>
                        <a:t> Κρήτης</a:t>
                      </a:r>
                      <a:endParaRPr lang="el-G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Λενακάκης</a:t>
                      </a:r>
                      <a:r>
                        <a:rPr lang="el-GR" sz="1400" baseline="0" dirty="0" smtClean="0">
                          <a:solidFill>
                            <a:schemeClr val="tx1"/>
                          </a:solidFill>
                        </a:rPr>
                        <a:t>  Αντώνιος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baseline="0" dirty="0" smtClean="0">
                          <a:solidFill>
                            <a:schemeClr val="tx1"/>
                          </a:solidFill>
                        </a:rPr>
                        <a:t>Καθηγητής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baseline="0" dirty="0" smtClean="0">
                          <a:solidFill>
                            <a:schemeClr val="tx1"/>
                          </a:solidFill>
                        </a:rPr>
                        <a:t>Α.Π.Θ</a:t>
                      </a:r>
                      <a:r>
                        <a:rPr lang="el-GR" sz="1400" baseline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endParaRPr lang="el-G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260648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Δημιουργία Εκπαιδευτικού Υλικού 1/7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5" name="4 - Διάγραμμα ροής: Παραπομπή"/>
          <p:cNvSpPr/>
          <p:nvPr/>
        </p:nvSpPr>
        <p:spPr>
          <a:xfrm>
            <a:off x="3491880" y="2924944"/>
            <a:ext cx="2376264" cy="1584176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Εκπαιδευτικό Υλικό</a:t>
            </a:r>
            <a:endParaRPr lang="el-GR" sz="20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- Έλλειψη"/>
          <p:cNvSpPr/>
          <p:nvPr/>
        </p:nvSpPr>
        <p:spPr>
          <a:xfrm>
            <a:off x="3707904" y="1484784"/>
            <a:ext cx="1800200" cy="1008112"/>
          </a:xfrm>
          <a:prstGeom prst="ellips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Σκοπός</a:t>
            </a:r>
            <a:endParaRPr lang="el-GR" sz="2000" b="1" dirty="0"/>
          </a:p>
        </p:txBody>
      </p:sp>
      <p:sp>
        <p:nvSpPr>
          <p:cNvPr id="6" name="5 - Έλλειψη"/>
          <p:cNvSpPr/>
          <p:nvPr/>
        </p:nvSpPr>
        <p:spPr>
          <a:xfrm>
            <a:off x="1043608" y="3140968"/>
            <a:ext cx="1800200" cy="1152128"/>
          </a:xfrm>
          <a:prstGeom prst="ellips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 smtClean="0"/>
              <a:t>ΠΜΤ</a:t>
            </a:r>
          </a:p>
          <a:p>
            <a:pPr algn="ctr"/>
            <a:r>
              <a:rPr lang="en-US" sz="1800" b="1" dirty="0" smtClean="0"/>
              <a:t>H5P</a:t>
            </a:r>
          </a:p>
          <a:p>
            <a:pPr algn="ctr"/>
            <a:r>
              <a:rPr lang="en-US" sz="1800" b="1" dirty="0" smtClean="0"/>
              <a:t>Chamilo</a:t>
            </a:r>
            <a:endParaRPr lang="el-GR" sz="1800" b="1" dirty="0"/>
          </a:p>
        </p:txBody>
      </p:sp>
      <p:sp>
        <p:nvSpPr>
          <p:cNvPr id="7" name="6 - Έλλειψη"/>
          <p:cNvSpPr/>
          <p:nvPr/>
        </p:nvSpPr>
        <p:spPr>
          <a:xfrm>
            <a:off x="3419872" y="5013176"/>
            <a:ext cx="2448272" cy="1152128"/>
          </a:xfrm>
          <a:prstGeom prst="ellips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 smtClean="0"/>
              <a:t>Εξατομικευμένη μάθηση </a:t>
            </a:r>
            <a:endParaRPr lang="en-US" sz="1800" b="1" dirty="0" smtClean="0"/>
          </a:p>
          <a:p>
            <a:pPr algn="ctr"/>
            <a:r>
              <a:rPr lang="el-GR" sz="1800" b="1" dirty="0" smtClean="0"/>
              <a:t>εξ αποστάσεως</a:t>
            </a:r>
            <a:endParaRPr lang="el-GR" sz="1800" b="1" dirty="0"/>
          </a:p>
        </p:txBody>
      </p:sp>
      <p:sp>
        <p:nvSpPr>
          <p:cNvPr id="8" name="7 - Έλλειψη"/>
          <p:cNvSpPr/>
          <p:nvPr/>
        </p:nvSpPr>
        <p:spPr>
          <a:xfrm>
            <a:off x="6300192" y="3068960"/>
            <a:ext cx="2664296" cy="1368152"/>
          </a:xfrm>
          <a:prstGeom prst="ellips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b="1" dirty="0" smtClean="0"/>
              <a:t>Συμπληρωματικό υλικό </a:t>
            </a:r>
            <a:endParaRPr lang="en-US" sz="1800" b="1" dirty="0" smtClean="0"/>
          </a:p>
          <a:p>
            <a:pPr algn="ctr"/>
            <a:r>
              <a:rPr lang="el-GR" sz="1800" b="1" dirty="0" smtClean="0"/>
              <a:t>ΕξΑΕ</a:t>
            </a:r>
            <a:endParaRPr lang="el-GR" sz="1800" b="1" dirty="0"/>
          </a:p>
        </p:txBody>
      </p:sp>
      <p:sp>
        <p:nvSpPr>
          <p:cNvPr id="9" name="8 - Δεξιό βέλος"/>
          <p:cNvSpPr/>
          <p:nvPr/>
        </p:nvSpPr>
        <p:spPr>
          <a:xfrm rot="1723165">
            <a:off x="5543657" y="2277928"/>
            <a:ext cx="1584176" cy="504056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Δεξιό βέλος"/>
          <p:cNvSpPr/>
          <p:nvPr/>
        </p:nvSpPr>
        <p:spPr>
          <a:xfrm rot="19594407">
            <a:off x="2131545" y="2311480"/>
            <a:ext cx="1584176" cy="504056"/>
          </a:xfrm>
          <a:prstGeom prst="rightArrow">
            <a:avLst/>
          </a:prstGeom>
          <a:solidFill>
            <a:srgbClr val="90CC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Δεξιό βέλος"/>
          <p:cNvSpPr/>
          <p:nvPr/>
        </p:nvSpPr>
        <p:spPr>
          <a:xfrm rot="12889519">
            <a:off x="1837758" y="4700300"/>
            <a:ext cx="1584176" cy="50405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Δεξιό βέλος"/>
          <p:cNvSpPr/>
          <p:nvPr/>
        </p:nvSpPr>
        <p:spPr>
          <a:xfrm rot="8821070">
            <a:off x="5877689" y="4827691"/>
            <a:ext cx="1584176" cy="504056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260648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Δημιουργία Εκπαιδευτικού Υλικού 2/7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20" name="19 - Διάγραμμα"/>
          <p:cNvGraphicFramePr/>
          <p:nvPr/>
        </p:nvGraphicFramePr>
        <p:xfrm>
          <a:off x="683568" y="1340768"/>
          <a:ext cx="82809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260648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Δημιουργία Εκπαιδευτικού Υλικού 3/7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14" name="13 - Διάγραμμα"/>
          <p:cNvGraphicFramePr/>
          <p:nvPr/>
        </p:nvGraphicFramePr>
        <p:xfrm>
          <a:off x="683568" y="1988840"/>
          <a:ext cx="5760640" cy="3991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Ορθογώνιο: Στρογγύλεμα γωνιών 8">
            <a:extLst>
              <a:ext uri="{FF2B5EF4-FFF2-40B4-BE49-F238E27FC236}">
                <a16:creationId xmlns:a16="http://schemas.microsoft.com/office/drawing/2014/main" xmlns="" id="{32531D70-ACDE-495B-8A2C-3D67801BCF20}"/>
              </a:ext>
            </a:extLst>
          </p:cNvPr>
          <p:cNvSpPr/>
          <p:nvPr/>
        </p:nvSpPr>
        <p:spPr>
          <a:xfrm>
            <a:off x="6588224" y="2564904"/>
            <a:ext cx="2376264" cy="288032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Ολοκληρωμένη παρέμβαση Συμπληρωματικής ΕξΑΕ</a:t>
            </a:r>
          </a:p>
        </p:txBody>
      </p:sp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260648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Δημιουργία Εκπαιδευτικού Υλικού 4/7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899592" y="1556792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800" b="1" dirty="0" smtClean="0">
                <a:latin typeface="+mn-lt"/>
              </a:rPr>
              <a:t>Στη συνέχεια, θα ακολουθήσει μία σύντομη παρουσίαση του μαθήματος και του εκπαιδευτικού υλικού που θα βρείτε στην ψηφιακή πλατφόρμα «</a:t>
            </a:r>
            <a:r>
              <a:rPr lang="en-US" sz="2800" b="1" dirty="0" smtClean="0">
                <a:latin typeface="+mn-lt"/>
              </a:rPr>
              <a:t>Chamilo</a:t>
            </a:r>
            <a:r>
              <a:rPr lang="el-GR" sz="2800" b="1" dirty="0" smtClean="0">
                <a:latin typeface="+mn-lt"/>
              </a:rPr>
              <a:t>»:</a:t>
            </a:r>
            <a:endParaRPr lang="el-GR" sz="2800" b="1" dirty="0">
              <a:latin typeface="+mn-lt"/>
            </a:endParaRPr>
          </a:p>
        </p:txBody>
      </p:sp>
      <p:pic>
        <p:nvPicPr>
          <p:cNvPr id="7" name="0 - Εικόνα" descr="oie_transparent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437112"/>
            <a:ext cx="403244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arrow-red-1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653136"/>
            <a:ext cx="4248472" cy="1844403"/>
          </a:xfrm>
          <a:prstGeom prst="rect">
            <a:avLst/>
          </a:prstGeom>
          <a:noFill/>
        </p:spPr>
      </p:pic>
      <p:sp>
        <p:nvSpPr>
          <p:cNvPr id="8" name="7 - TextBox"/>
          <p:cNvSpPr txBox="1"/>
          <p:nvPr/>
        </p:nvSpPr>
        <p:spPr>
          <a:xfrm>
            <a:off x="683568" y="4365104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8000"/>
                </a:solidFill>
              </a:rPr>
              <a:t>Πατώντας εδώ θα βρεθείτε στο Ε.Υ. μέσα στο </a:t>
            </a:r>
            <a:r>
              <a:rPr lang="en-US" sz="2000" b="1" dirty="0" smtClean="0">
                <a:solidFill>
                  <a:srgbClr val="008000"/>
                </a:solidFill>
              </a:rPr>
              <a:t>Chamilo</a:t>
            </a:r>
            <a:r>
              <a:rPr lang="el-GR" sz="2000" b="1" dirty="0" smtClean="0">
                <a:solidFill>
                  <a:srgbClr val="008000"/>
                </a:solidFill>
              </a:rPr>
              <a:t>…</a:t>
            </a:r>
            <a:endParaRPr lang="el-GR" sz="2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260648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Δημιουργία Εκπαιδευτικού Υλικού 5/7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7200800" cy="50822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260648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Δημιουργία Εκπαιδευτικού Υλικού 6/7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8352928" cy="416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C:\Users\User\Pictures\Screenshots\Στιγμιότυπο οθόνης (10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8352928" cy="575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128" y="260648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Δημιουργία Εκπαιδευτικού Υλικού 7/7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User\Desktop\Διπλωματική εργασία\εικόνες δομή εργασίας\Στιγμιότυπο οθόνης (554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8280920" cy="4890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</a:t>
            </a:r>
            <a:r>
              <a:rPr lang="el-GR" sz="3600" dirty="0"/>
              <a:t>Μεθοδολογία </a:t>
            </a:r>
            <a:endParaRPr lang="el-GR" sz="4000" b="1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187624" y="1412776"/>
            <a:ext cx="7488832" cy="50405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Μεθοδολογία  Έρευνας</a:t>
            </a:r>
            <a:endPara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99592" y="2060848"/>
            <a:ext cx="7848872" cy="4178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 smtClean="0">
                <a:solidFill>
                  <a:srgbClr val="C00000"/>
                </a:solidFill>
              </a:rPr>
              <a:t>Είδος Έρευνας: </a:t>
            </a:r>
            <a:r>
              <a:rPr lang="el-GR" sz="2000" b="1" dirty="0" smtClean="0"/>
              <a:t>Ποιοτική έρευνα</a:t>
            </a:r>
            <a:endParaRPr lang="el-GR" sz="2000" i="1" dirty="0" smtClean="0"/>
          </a:p>
          <a:p>
            <a:pPr lvl="0"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 smtClean="0">
                <a:solidFill>
                  <a:srgbClr val="C00000"/>
                </a:solidFill>
              </a:rPr>
              <a:t>Χρονική περίοδος: </a:t>
            </a:r>
            <a:r>
              <a:rPr lang="el-GR" sz="2000" b="1" dirty="0" smtClean="0"/>
              <a:t>Οκτώβριος – Νοέμβριος 2024</a:t>
            </a:r>
          </a:p>
          <a:p>
            <a:pPr lvl="0"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 smtClean="0">
                <a:solidFill>
                  <a:srgbClr val="C00000"/>
                </a:solidFill>
              </a:rPr>
              <a:t>Δειγματοληψία: </a:t>
            </a:r>
            <a:r>
              <a:rPr lang="el-GR" sz="2000" b="1" dirty="0" smtClean="0"/>
              <a:t>Σκόπιμη δειγματοληψία 3 ειδικοί &amp; 8 μαθητές</a:t>
            </a:r>
          </a:p>
          <a:p>
            <a:pPr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 smtClean="0">
                <a:solidFill>
                  <a:srgbClr val="C00000"/>
                </a:solidFill>
              </a:rPr>
              <a:t>Μέθοδος:</a:t>
            </a:r>
            <a:r>
              <a:rPr lang="el-GR" sz="2000" b="1" dirty="0" smtClean="0">
                <a:solidFill>
                  <a:srgbClr val="9F1D1D"/>
                </a:solidFill>
              </a:rPr>
              <a:t> </a:t>
            </a:r>
            <a:r>
              <a:rPr lang="el-GR" sz="2000" b="1" dirty="0" smtClean="0">
                <a:cs typeface="Times New Roman" panose="02020603050405020304" pitchFamily="18" charset="0"/>
              </a:rPr>
              <a:t>Έρευνα Απόψεων με Ποιοτική Ανάλυση Περιεχομένου</a:t>
            </a:r>
            <a:endParaRPr lang="el-GR" sz="2000" b="1" dirty="0" smtClean="0"/>
          </a:p>
          <a:p>
            <a:pPr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 smtClean="0">
                <a:solidFill>
                  <a:srgbClr val="C00000"/>
                </a:solidFill>
              </a:rPr>
              <a:t>Επεξεργασία δεδομένων: </a:t>
            </a:r>
            <a:r>
              <a:rPr lang="el-GR" sz="2000" b="1" dirty="0" smtClean="0"/>
              <a:t>Ψηφιακό λογισμικό «</a:t>
            </a:r>
            <a:r>
              <a:rPr lang="en-US" sz="2000" b="1" dirty="0" smtClean="0"/>
              <a:t>Atlas.ti</a:t>
            </a:r>
            <a:r>
              <a:rPr lang="el-GR" sz="2000" b="1" dirty="0" smtClean="0"/>
              <a:t> »</a:t>
            </a:r>
          </a:p>
          <a:p>
            <a:pPr algn="just" defTabSz="1066800">
              <a:lnSpc>
                <a:spcPct val="150000"/>
              </a:lnSpc>
              <a:spcAft>
                <a:spcPts val="0"/>
              </a:spcAft>
            </a:pPr>
            <a:endParaRPr lang="el-GR" sz="500" b="1" dirty="0" smtClean="0">
              <a:solidFill>
                <a:srgbClr val="61953D"/>
              </a:solidFill>
            </a:endParaRPr>
          </a:p>
          <a:p>
            <a:pPr lvl="0" algn="just" defTabSz="1066800">
              <a:spcAft>
                <a:spcPts val="0"/>
              </a:spcAft>
            </a:pPr>
            <a:r>
              <a:rPr lang="el-GR" sz="2000" b="1" dirty="0" smtClean="0">
                <a:solidFill>
                  <a:srgbClr val="C00000"/>
                </a:solidFill>
              </a:rPr>
              <a:t>Επεξεργασία δεδομένων: </a:t>
            </a:r>
            <a:r>
              <a:rPr lang="el-GR" sz="2000" b="1" dirty="0" smtClean="0"/>
              <a:t>Ποιοτική  Ανάλυση - Μονάδα ανάλυσης η φράση με αυτοτελές εννοιολογικό περιεχόμενο</a:t>
            </a: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  <a:r>
              <a:rPr lang="el-GR" sz="2000" b="1" dirty="0" smtClean="0"/>
              <a:t>– 10 ερευνητικοί άξονες (για τους ειδικούς), 6 ερευνητικοί άξονες ( για τους μαθητές)</a:t>
            </a:r>
          </a:p>
          <a:p>
            <a:pPr lvl="0" algn="just" defTabSz="1066800">
              <a:spcAft>
                <a:spcPts val="0"/>
              </a:spcAft>
            </a:pPr>
            <a:endParaRPr lang="el-GR" sz="800" b="1" dirty="0" smtClean="0">
              <a:solidFill>
                <a:srgbClr val="61953D"/>
              </a:solidFill>
            </a:endParaRPr>
          </a:p>
          <a:p>
            <a:pPr lvl="0" algn="just" defTabSz="1066800">
              <a:spcAft>
                <a:spcPts val="0"/>
              </a:spcAft>
            </a:pPr>
            <a:r>
              <a:rPr lang="el-GR" sz="2000" b="1" dirty="0" smtClean="0">
                <a:solidFill>
                  <a:srgbClr val="C00000"/>
                </a:solidFill>
              </a:rPr>
              <a:t>Αξιοπιστία-Εγκυρότητα: </a:t>
            </a:r>
            <a:r>
              <a:rPr lang="el-GR" sz="2000" b="1" dirty="0" smtClean="0"/>
              <a:t>Τριγωνοποίηση μέσω της αποτίμησης από ειδικούς και μαθητές.</a:t>
            </a:r>
            <a:endParaRPr lang="en-GB" sz="2000" b="1" dirty="0"/>
          </a:p>
        </p:txBody>
      </p:sp>
    </p:spTree>
    <p:extLst>
      <p:ext uri="{BB962C8B-B14F-4D97-AF65-F5344CB8AC3E}">
        <p14:creationId xmlns=""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Αποτίμηση Εκπαιδευτικού υλικού 1/2</a:t>
            </a:r>
            <a:endParaRPr lang="el-GR" sz="4000" b="1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187624" y="1412776"/>
            <a:ext cx="7488832" cy="504056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 – Κύρια ευρήματα</a:t>
            </a:r>
            <a:endPara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755576" y="2924944"/>
            <a:ext cx="2232248" cy="20882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Έρευνα κύριου Ε.Υ. 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Οι απόψεις των ειδικών</a:t>
            </a:r>
            <a:endParaRPr lang="el-GR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3203848" y="2276872"/>
            <a:ext cx="550072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cs typeface="Times New Roman" panose="02020603050405020304" pitchFamily="18" charset="0"/>
              </a:rPr>
              <a:t> Το ΕΥ </a:t>
            </a:r>
            <a:r>
              <a:rPr lang="el-GR" sz="2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έχει σχεδιαστεί </a:t>
            </a:r>
            <a:r>
              <a:rPr lang="el-GR" sz="2000" b="1" dirty="0" smtClean="0">
                <a:cs typeface="Times New Roman" panose="02020603050405020304" pitchFamily="18" charset="0"/>
              </a:rPr>
              <a:t>σύμφωνα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με τις αρχές </a:t>
            </a:r>
            <a:r>
              <a:rPr lang="el-GR" sz="2000" b="1" dirty="0" smtClean="0">
                <a:cs typeface="Times New Roman" panose="02020603050405020304" pitchFamily="18" charset="0"/>
              </a:rPr>
              <a:t>και τη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μεθοδολογία</a:t>
            </a:r>
            <a:r>
              <a:rPr lang="el-GR" sz="2000" b="1" dirty="0" smtClean="0">
                <a:cs typeface="Times New Roman" panose="02020603050405020304" pitchFamily="18" charset="0"/>
              </a:rPr>
              <a:t> της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ΕξΑΕ</a:t>
            </a:r>
          </a:p>
          <a:p>
            <a:pPr algn="just"/>
            <a:endParaRPr lang="el-GR" sz="1000" b="1" dirty="0" smtClean="0">
              <a:solidFill>
                <a:srgbClr val="931B1B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Εφαρμόζονται</a:t>
            </a:r>
            <a:r>
              <a:rPr lang="el-GR" sz="2000" b="1" dirty="0" smtClean="0">
                <a:cs typeface="Times New Roman" panose="02020603050405020304" pitchFamily="18" charset="0"/>
              </a:rPr>
              <a:t> οι αρχές της Πολυμεσικής Μάθησης</a:t>
            </a:r>
            <a:endParaRPr lang="en-US" sz="2000" b="1" dirty="0" smtClean="0">
              <a:cs typeface="Times New Roman" panose="02020603050405020304" pitchFamily="18" charset="0"/>
            </a:endParaRPr>
          </a:p>
          <a:p>
            <a:pPr algn="just"/>
            <a:endParaRPr lang="el-GR" sz="1000" b="1" dirty="0" smtClean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Δυνατά σημεία:</a:t>
            </a:r>
            <a:r>
              <a:rPr lang="el-GR" sz="20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Εύχρηστο</a:t>
            </a:r>
            <a:r>
              <a:rPr lang="el-GR" sz="2000" b="1" dirty="0" smtClean="0">
                <a:cs typeface="Times New Roman" panose="02020603050405020304" pitchFamily="18" charset="0"/>
              </a:rPr>
              <a:t>, </a:t>
            </a:r>
            <a:r>
              <a:rPr lang="el-GR" sz="20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δημιουργικό</a:t>
            </a:r>
            <a:r>
              <a:rPr lang="el-GR" sz="2000" b="1" dirty="0" smtClean="0">
                <a:cs typeface="Times New Roman" panose="02020603050405020304" pitchFamily="18" charset="0"/>
              </a:rPr>
              <a:t> και </a:t>
            </a:r>
            <a:r>
              <a:rPr lang="el-GR" sz="20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φιλικό</a:t>
            </a:r>
            <a:r>
              <a:rPr lang="el-GR" sz="2000" b="1" dirty="0" smtClean="0">
                <a:cs typeface="Times New Roman" panose="02020603050405020304" pitchFamily="18" charset="0"/>
              </a:rPr>
              <a:t>, με </a:t>
            </a:r>
            <a:r>
              <a:rPr lang="el-GR" sz="20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ξεκάθαρη δομή</a:t>
            </a:r>
            <a:r>
              <a:rPr lang="el-GR" sz="2000" b="1" dirty="0" smtClean="0">
                <a:cs typeface="Times New Roman" panose="02020603050405020304" pitchFamily="18" charset="0"/>
              </a:rPr>
              <a:t>, </a:t>
            </a:r>
            <a:r>
              <a:rPr lang="el-GR" sz="20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ποικιλία εργαλείων </a:t>
            </a:r>
            <a:r>
              <a:rPr lang="el-GR" sz="2000" b="1" dirty="0" smtClean="0">
                <a:cs typeface="Times New Roman" panose="02020603050405020304" pitchFamily="18" charset="0"/>
              </a:rPr>
              <a:t>και </a:t>
            </a:r>
            <a:r>
              <a:rPr lang="el-GR" sz="20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ελκυστικό περιεχόμενο</a:t>
            </a:r>
            <a:r>
              <a:rPr lang="el-GR" sz="2000" b="1" dirty="0" smtClean="0">
                <a:cs typeface="Times New Roman" panose="02020603050405020304" pitchFamily="18" charset="0"/>
              </a:rPr>
              <a:t>, ενθαρρύνοντας την ενεργό συμμετοχή των μαθητών.</a:t>
            </a:r>
            <a:endParaRPr lang="en-US" sz="2000" b="1" dirty="0" smtClean="0">
              <a:solidFill>
                <a:schemeClr val="accent4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el-GR" sz="1000" b="1" dirty="0" smtClean="0">
              <a:solidFill>
                <a:schemeClr val="accent4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Προτάσεις:</a:t>
            </a:r>
            <a:r>
              <a:rPr lang="en-US" sz="20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cs typeface="Times New Roman" panose="02020603050405020304" pitchFamily="18" charset="0"/>
              </a:rPr>
              <a:t>Ενίσχυση συνεργασίας μεταξύ </a:t>
            </a:r>
            <a:r>
              <a:rPr lang="el-GR" sz="2000" b="1" dirty="0" smtClean="0">
                <a:cs typeface="Times New Roman" panose="02020603050405020304" pitchFamily="18" charset="0"/>
              </a:rPr>
              <a:t>μαθητών, </a:t>
            </a:r>
            <a:r>
              <a:rPr lang="el-GR" sz="2000" b="1" dirty="0" smtClean="0">
                <a:cs typeface="Times New Roman" panose="02020603050405020304" pitchFamily="18" charset="0"/>
              </a:rPr>
              <a:t>συνεπής χρήση χρωμάτων και γραμματοσειρών, χρήση ενός ενιαίου </a:t>
            </a:r>
            <a:r>
              <a:rPr lang="en-US" sz="2000" b="1" dirty="0" smtClean="0">
                <a:cs typeface="Times New Roman" panose="02020603050405020304" pitchFamily="18" charset="0"/>
              </a:rPr>
              <a:t>avatar.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Αποτίμηση Εκπαιδευτικού υλικού 2/2</a:t>
            </a:r>
            <a:endParaRPr lang="el-GR" sz="4000" b="1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187624" y="1412776"/>
            <a:ext cx="7488832" cy="504056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Αποτελέσματα – Κύρια ευρήματα</a:t>
            </a:r>
            <a:endPara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755576" y="2924944"/>
            <a:ext cx="2232248" cy="20882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Έρευνα κύριου Ε.Υ. 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pPr algn="ctr"/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Οι απόψεις των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μαθητών</a:t>
            </a:r>
            <a:endParaRPr lang="el-GR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3203848" y="2060849"/>
            <a:ext cx="561662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000" b="1" dirty="0" smtClean="0">
                <a:cs typeface="Times New Roman" panose="02020603050405020304" pitchFamily="18" charset="0"/>
              </a:rPr>
              <a:t> </a:t>
            </a:r>
            <a:r>
              <a:rPr lang="el-GR" sz="1800" b="1" dirty="0" smtClean="0">
                <a:cs typeface="Times New Roman" panose="02020603050405020304" pitchFamily="18" charset="0"/>
              </a:rPr>
              <a:t>Ο νέος τρόπος διδασκαλίας προκάλεσε τον </a:t>
            </a:r>
            <a:r>
              <a:rPr lang="el-GR" sz="1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ενθουσιασμό</a:t>
            </a:r>
            <a:r>
              <a:rPr lang="el-GR" sz="1800" b="1" dirty="0" smtClean="0">
                <a:cs typeface="Times New Roman" panose="02020603050405020304" pitchFamily="18" charset="0"/>
              </a:rPr>
              <a:t> των μαθητών, εντείνοντας τους την </a:t>
            </a:r>
            <a:r>
              <a:rPr lang="el-GR" sz="1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επιθυμία </a:t>
            </a:r>
            <a:r>
              <a:rPr lang="el-GR" sz="1800" b="1" dirty="0" smtClean="0">
                <a:cs typeface="Times New Roman" panose="02020603050405020304" pitchFamily="18" charset="0"/>
              </a:rPr>
              <a:t>για περαιτέρω </a:t>
            </a:r>
            <a:r>
              <a:rPr lang="el-GR" sz="1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εξερεύνηση</a:t>
            </a:r>
            <a:r>
              <a:rPr lang="el-GR" sz="1800" b="1" dirty="0" smtClean="0">
                <a:cs typeface="Times New Roman" panose="02020603050405020304" pitchFamily="18" charset="0"/>
              </a:rPr>
              <a:t> και </a:t>
            </a:r>
            <a:r>
              <a:rPr lang="el-GR" sz="1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δημιουργία</a:t>
            </a:r>
            <a:r>
              <a:rPr lang="el-GR" sz="1800" b="1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l-GR" sz="800" b="1" dirty="0" smtClean="0"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l-GR" sz="1800" b="1" dirty="0" smtClean="0">
                <a:cs typeface="Times New Roman" panose="02020603050405020304" pitchFamily="18" charset="0"/>
              </a:rPr>
              <a:t> Το Ε.Υ. </a:t>
            </a:r>
            <a:r>
              <a:rPr lang="el-GR" sz="1800" b="1" dirty="0" smtClean="0">
                <a:cs typeface="Times New Roman" panose="02020603050405020304" pitchFamily="18" charset="0"/>
              </a:rPr>
              <a:t>ήταν </a:t>
            </a:r>
            <a:r>
              <a:rPr lang="el-GR" sz="18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ενδιαφέρον</a:t>
            </a:r>
            <a:r>
              <a:rPr lang="el-GR" sz="1800" b="1" dirty="0" smtClean="0">
                <a:cs typeface="Times New Roman" panose="02020603050405020304" pitchFamily="18" charset="0"/>
              </a:rPr>
              <a:t> με </a:t>
            </a:r>
            <a:r>
              <a:rPr lang="el-GR" sz="18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διασκεδαστικές</a:t>
            </a:r>
            <a:r>
              <a:rPr lang="el-GR" sz="1800" b="1" dirty="0" smtClean="0">
                <a:cs typeface="Times New Roman" panose="02020603050405020304" pitchFamily="18" charset="0"/>
              </a:rPr>
              <a:t> και </a:t>
            </a:r>
            <a:r>
              <a:rPr lang="el-GR" sz="18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διαδραστικές</a:t>
            </a:r>
            <a:r>
              <a:rPr lang="el-GR" sz="1800" b="1" dirty="0" smtClean="0">
                <a:cs typeface="Times New Roman" panose="02020603050405020304" pitchFamily="18" charset="0"/>
              </a:rPr>
              <a:t> δραστηριότητες και προωθούσε στην </a:t>
            </a:r>
            <a:r>
              <a:rPr lang="el-GR" sz="18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εύκολη κατανόηση </a:t>
            </a:r>
            <a:r>
              <a:rPr lang="el-GR" sz="1800" b="1" dirty="0" smtClean="0">
                <a:cs typeface="Times New Roman" panose="02020603050405020304" pitchFamily="18" charset="0"/>
              </a:rPr>
              <a:t>των στοιχείων της φύσης, τονώνοντας τη </a:t>
            </a:r>
            <a:r>
              <a:rPr lang="el-GR" sz="18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φαντασία </a:t>
            </a:r>
            <a:r>
              <a:rPr lang="el-GR" sz="1800" b="1" dirty="0" smtClean="0">
                <a:cs typeface="Times New Roman" panose="02020603050405020304" pitchFamily="18" charset="0"/>
              </a:rPr>
              <a:t>των μαθητών.</a:t>
            </a:r>
            <a:endParaRPr lang="el-GR" sz="1800" b="1" dirty="0" smtClean="0">
              <a:cs typeface="Times New Roman" panose="02020603050405020304" pitchFamily="18" charset="0"/>
            </a:endParaRPr>
          </a:p>
          <a:p>
            <a:pPr algn="just"/>
            <a:endParaRPr lang="en-US" sz="800" b="1" dirty="0" smtClean="0"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l-GR" sz="1800" b="1" dirty="0" smtClean="0">
                <a:cs typeface="Times New Roman" panose="02020603050405020304" pitchFamily="18" charset="0"/>
              </a:rPr>
              <a:t> Από το Ε.Υ. οι μαθητές αποκόμισαν μία </a:t>
            </a:r>
            <a:r>
              <a:rPr lang="el-GR" sz="18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θετική εμπειρία</a:t>
            </a:r>
            <a:r>
              <a:rPr lang="el-GR" sz="1800" b="1" dirty="0" smtClean="0">
                <a:cs typeface="Times New Roman" panose="02020603050405020304" pitchFamily="18" charset="0"/>
              </a:rPr>
              <a:t>, απολαμβάνοντας τις δραστηριότητες και </a:t>
            </a:r>
            <a:r>
              <a:rPr lang="el-GR" sz="18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μαθαίνοντας</a:t>
            </a:r>
            <a:r>
              <a:rPr lang="el-GR" sz="1800" b="1" dirty="0" smtClean="0">
                <a:cs typeface="Times New Roman" panose="02020603050405020304" pitchFamily="18" charset="0"/>
              </a:rPr>
              <a:t> </a:t>
            </a:r>
            <a:r>
              <a:rPr lang="el-GR" sz="18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νέα πράγματα </a:t>
            </a:r>
            <a:r>
              <a:rPr lang="el-GR" sz="1800" b="1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παίζοντας</a:t>
            </a:r>
            <a:r>
              <a:rPr lang="el-GR" sz="1800" b="1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l-GR" sz="800" b="1" dirty="0" smtClean="0"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l-GR" sz="1800" b="1" dirty="0" smtClean="0">
                <a:cs typeface="Times New Roman" panose="02020603050405020304" pitchFamily="18" charset="0"/>
              </a:rPr>
              <a:t> Έκφραση </a:t>
            </a:r>
            <a:r>
              <a:rPr lang="el-GR" sz="18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επιθυμίας</a:t>
            </a:r>
            <a:r>
              <a:rPr lang="el-GR" sz="1800" b="1" dirty="0" smtClean="0">
                <a:cs typeface="Times New Roman" panose="02020603050405020304" pitchFamily="18" charset="0"/>
              </a:rPr>
              <a:t> για </a:t>
            </a:r>
            <a:r>
              <a:rPr lang="el-GR" sz="18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επανάληψη </a:t>
            </a:r>
            <a:r>
              <a:rPr lang="el-GR" sz="1800" b="1" dirty="0" smtClean="0">
                <a:cs typeface="Times New Roman" panose="02020603050405020304" pitchFamily="18" charset="0"/>
              </a:rPr>
              <a:t>της εμπειρίας.</a:t>
            </a:r>
          </a:p>
          <a:p>
            <a:pPr algn="just"/>
            <a:endParaRPr lang="el-GR" sz="800" b="1" dirty="0" smtClean="0"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l-GR" sz="1800" b="1" dirty="0" smtClean="0">
                <a:cs typeface="Times New Roman" panose="02020603050405020304" pitchFamily="18" charset="0"/>
              </a:rPr>
              <a:t> </a:t>
            </a:r>
            <a:r>
              <a:rPr lang="el-GR" sz="1800" b="1" u="sng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Προτάσεις:</a:t>
            </a:r>
            <a:r>
              <a:rPr lang="el-GR" sz="1800" b="1" dirty="0" smtClean="0">
                <a:cs typeface="Times New Roman" panose="02020603050405020304" pitchFamily="18" charset="0"/>
              </a:rPr>
              <a:t> Περισσότερα πειράματα, βίντεο και ευκαιρίες για δημιουργία ιστοριών. </a:t>
            </a:r>
          </a:p>
          <a:p>
            <a:pPr algn="just">
              <a:buFont typeface="Arial" pitchFamily="34" charset="0"/>
              <a:buChar char="•"/>
            </a:pPr>
            <a:endParaRPr lang="el-GR" sz="1800" b="1" dirty="0" smtClean="0">
              <a:cs typeface="Times New Roman" panose="02020603050405020304" pitchFamily="18" charset="0"/>
            </a:endParaRPr>
          </a:p>
          <a:p>
            <a:pPr algn="just"/>
            <a:endParaRPr lang="el-GR" sz="1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Ένα πολύ μεγάλο ευχαριστώ…</a:t>
            </a:r>
            <a:endParaRPr lang="el-GR" dirty="0"/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1403648" y="1628800"/>
            <a:ext cx="727280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Στην τριμελή Επιτροπή </a:t>
            </a:r>
            <a:r>
              <a:rPr lang="el-GR" b="1" dirty="0" smtClean="0"/>
              <a:t>Επίβλεψης</a:t>
            </a:r>
            <a:endParaRPr lang="el-GR" b="1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547664" y="4293096"/>
            <a:ext cx="727280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Σε όλους όσους συμμετείχαν στην έρευνα</a:t>
            </a:r>
            <a:endParaRPr lang="el-GR" b="1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547664" y="5301208"/>
            <a:ext cx="727280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Στους δικούς μου αγαπημένους ανθρώπους</a:t>
            </a:r>
            <a:endParaRPr lang="el-GR" b="1" dirty="0"/>
          </a:p>
        </p:txBody>
      </p:sp>
      <p:sp>
        <p:nvSpPr>
          <p:cNvPr id="8" name="7 - TextBox"/>
          <p:cNvSpPr txBox="1"/>
          <p:nvPr/>
        </p:nvSpPr>
        <p:spPr>
          <a:xfrm>
            <a:off x="1619672" y="2348880"/>
            <a:ext cx="6912768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Επίκουρη Καθηγήτρια κα. Τρούλη Σοφία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Διδάσκων κ. </a:t>
            </a:r>
            <a:r>
              <a:rPr lang="el-GR" dirty="0" err="1" smtClean="0"/>
              <a:t>Κωτσίδη</a:t>
            </a:r>
            <a:r>
              <a:rPr lang="el-GR" dirty="0" smtClean="0"/>
              <a:t> Κωνσταντίνο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Καθηγητή κ. </a:t>
            </a:r>
            <a:r>
              <a:rPr lang="el-GR" dirty="0" err="1" smtClean="0"/>
              <a:t>Λενακάκη</a:t>
            </a:r>
            <a:r>
              <a:rPr lang="el-GR" dirty="0" smtClean="0"/>
              <a:t> Αντώνιο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Συμπεράσματα 1/4 </a:t>
            </a:r>
            <a:endParaRPr lang="el-GR" sz="4000" b="1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187624" y="1484784"/>
            <a:ext cx="7560840" cy="1512168"/>
          </a:xfrm>
          <a:prstGeom prst="roundRect">
            <a:avLst/>
          </a:prstGeom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l-GR" sz="22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Ερευνητικό ερώτημα:</a:t>
            </a:r>
          </a:p>
          <a:p>
            <a:pPr algn="just"/>
            <a:r>
              <a:rPr lang="el-GR" sz="2200" b="1" dirty="0" smtClean="0"/>
              <a:t>Ποια είναι τα χαρακτηριστικά του εκπαιδευτικού υλικού που το καθιστούν συμβατό με τις αρχές και τη μεθοδολογία της Εξ Αποστάσεως Εκπαίδευσης;</a:t>
            </a:r>
            <a:endParaRPr lang="el-GR" sz="2200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1187624" y="3140968"/>
            <a:ext cx="74888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2000" b="1" dirty="0" smtClean="0"/>
              <a:t> Το εκπαιδευτικό υλικό για τα τέσσερα στοιχεία της φύσης πληροί τα </a:t>
            </a:r>
            <a:r>
              <a:rPr lang="el-GR" sz="2000" b="1" dirty="0" smtClean="0">
                <a:solidFill>
                  <a:srgbClr val="0000FF"/>
                </a:solidFill>
              </a:rPr>
              <a:t>κριτήρια</a:t>
            </a:r>
            <a:r>
              <a:rPr lang="el-GR" sz="2000" b="1" dirty="0" smtClean="0"/>
              <a:t> της </a:t>
            </a:r>
            <a:r>
              <a:rPr lang="el-GR" sz="2000" b="1" dirty="0" smtClean="0">
                <a:solidFill>
                  <a:srgbClr val="C00000"/>
                </a:solidFill>
              </a:rPr>
              <a:t>πολυμορφίας</a:t>
            </a:r>
            <a:r>
              <a:rPr lang="el-GR" sz="2000" b="1" dirty="0" smtClean="0"/>
              <a:t>, της </a:t>
            </a:r>
            <a:r>
              <a:rPr lang="el-GR" sz="2000" b="1" dirty="0" smtClean="0">
                <a:solidFill>
                  <a:srgbClr val="C00000"/>
                </a:solidFill>
              </a:rPr>
              <a:t>ενεργούς μάθησης</a:t>
            </a:r>
            <a:r>
              <a:rPr lang="el-GR" sz="2000" b="1" dirty="0" smtClean="0"/>
              <a:t>, της </a:t>
            </a:r>
            <a:r>
              <a:rPr lang="el-GR" sz="2000" b="1" dirty="0" smtClean="0">
                <a:solidFill>
                  <a:srgbClr val="C00000"/>
                </a:solidFill>
              </a:rPr>
              <a:t>ελκυστικής παρουσίασης</a:t>
            </a:r>
            <a:r>
              <a:rPr lang="el-GR" sz="2000" b="1" dirty="0" smtClean="0"/>
              <a:t>, της </a:t>
            </a:r>
            <a:r>
              <a:rPr lang="el-GR" sz="2000" b="1" dirty="0" smtClean="0">
                <a:solidFill>
                  <a:srgbClr val="C00000"/>
                </a:solidFill>
              </a:rPr>
              <a:t>διαδραστικότητας</a:t>
            </a:r>
            <a:r>
              <a:rPr lang="el-GR" sz="2000" b="1" dirty="0" smtClean="0"/>
              <a:t> και της </a:t>
            </a:r>
            <a:r>
              <a:rPr lang="el-GR" sz="2000" b="1" dirty="0" smtClean="0">
                <a:solidFill>
                  <a:srgbClr val="C00000"/>
                </a:solidFill>
              </a:rPr>
              <a:t>προσαρμογής</a:t>
            </a:r>
            <a:r>
              <a:rPr lang="el-GR" sz="2000" b="1" dirty="0" smtClean="0"/>
              <a:t>, επιβεβαιώνοντας την αποτελεσματικότητά του ως μέσο εξ αποστάσεως διδασκαλίας, σε συμφωνία με τις </a:t>
            </a:r>
            <a:r>
              <a:rPr lang="el-GR" sz="2000" b="1" dirty="0" smtClean="0">
                <a:solidFill>
                  <a:srgbClr val="0000FF"/>
                </a:solidFill>
              </a:rPr>
              <a:t>αρχές της Εξ Αποστάσεως Εκπαίδευσης </a:t>
            </a:r>
            <a:r>
              <a:rPr lang="el-GR" sz="2000" b="1" dirty="0" smtClean="0"/>
              <a:t>όπως αυτές διατυπώνονται από τους </a:t>
            </a:r>
            <a:r>
              <a:rPr lang="el-GR" sz="2000" b="1" i="1" dirty="0" smtClean="0"/>
              <a:t>Σπάνακα και </a:t>
            </a:r>
            <a:r>
              <a:rPr lang="el-GR" sz="2000" b="1" i="1" dirty="0" err="1" smtClean="0"/>
              <a:t>Λιοναράκη</a:t>
            </a:r>
            <a:r>
              <a:rPr lang="el-GR" sz="2000" b="1" i="1" dirty="0" smtClean="0"/>
              <a:t> (2017). </a:t>
            </a:r>
            <a:endParaRPr lang="el-GR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Συμπεράσματα 2/4 </a:t>
            </a:r>
            <a:endParaRPr lang="el-GR" sz="4000" b="1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187624" y="1484784"/>
            <a:ext cx="7560840" cy="1152128"/>
          </a:xfrm>
          <a:prstGeom prst="roundRect">
            <a:avLst/>
          </a:prstGeom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l-GR" sz="22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Ερευνητικό ερώτημα:</a:t>
            </a:r>
          </a:p>
          <a:p>
            <a:pPr algn="just"/>
            <a:r>
              <a:rPr lang="el-GR" sz="2200" b="1" dirty="0" smtClean="0"/>
              <a:t>Με ποιους τρόπους το εκπαιδευτικό υλικό ενσωματώνει και αξιοποιεί τις αρχές της Πολυμεσικής Μάθησης;</a:t>
            </a:r>
            <a:endParaRPr lang="el-GR" sz="2200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1187624" y="3140968"/>
            <a:ext cx="748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2000" b="1" dirty="0" smtClean="0"/>
              <a:t> Με βάση την αποτίμηση που πραγματοποιήθηκε από τους ειδικούς προκύπτει ότι το εκπαιδευτικό υλικό για τα τέσσερα στοιχεία της φύσης </a:t>
            </a:r>
            <a:r>
              <a:rPr lang="el-GR" sz="2000" b="1" dirty="0" smtClean="0">
                <a:solidFill>
                  <a:srgbClr val="0000FF"/>
                </a:solidFill>
              </a:rPr>
              <a:t>πληροί </a:t>
            </a:r>
            <a:r>
              <a:rPr lang="el-GR" sz="2000" b="1" dirty="0" smtClean="0"/>
              <a:t>τις </a:t>
            </a:r>
            <a:r>
              <a:rPr lang="el-GR" sz="2000" b="1" dirty="0" smtClean="0">
                <a:solidFill>
                  <a:srgbClr val="C00000"/>
                </a:solidFill>
              </a:rPr>
              <a:t>αρχές της Πολυμεσικής Μάθησης </a:t>
            </a:r>
            <a:r>
              <a:rPr lang="el-GR" sz="2000" b="1" dirty="0" smtClean="0"/>
              <a:t>του </a:t>
            </a:r>
            <a:r>
              <a:rPr lang="en-US" sz="2000" b="1" i="1" dirty="0" smtClean="0"/>
              <a:t>Mayer (2017)</a:t>
            </a:r>
            <a:r>
              <a:rPr lang="en-US" sz="2000" b="1" dirty="0" smtClean="0"/>
              <a:t>, </a:t>
            </a:r>
            <a:r>
              <a:rPr lang="el-GR" sz="2000" b="1" dirty="0" smtClean="0"/>
              <a:t>χαρακτηριζόμενο από </a:t>
            </a:r>
            <a:r>
              <a:rPr lang="el-GR" sz="2000" b="1" dirty="0" smtClean="0">
                <a:solidFill>
                  <a:srgbClr val="0000FF"/>
                </a:solidFill>
              </a:rPr>
              <a:t>υψηλή ποιότητα </a:t>
            </a:r>
            <a:r>
              <a:rPr lang="el-GR" sz="2000" b="1" dirty="0" smtClean="0"/>
              <a:t>και </a:t>
            </a:r>
            <a:r>
              <a:rPr lang="el-GR" sz="2000" b="1" dirty="0" smtClean="0">
                <a:solidFill>
                  <a:srgbClr val="0000FF"/>
                </a:solidFill>
              </a:rPr>
              <a:t>αποτελεσματικότητα</a:t>
            </a:r>
            <a:r>
              <a:rPr lang="el-GR" sz="2000" b="1" dirty="0" smtClean="0"/>
              <a:t>, παρά τις προτάσεις για βελτίωση σε συνεργατικές δραστηριότητες και οπτική ταυτότητα.</a:t>
            </a:r>
            <a:endParaRPr lang="el-GR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</a:t>
            </a:r>
            <a:r>
              <a:rPr lang="el-GR" sz="3600" dirty="0" smtClean="0"/>
              <a:t>3/4</a:t>
            </a:r>
            <a:endParaRPr lang="el-GR" sz="4000" b="1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187624" y="1484784"/>
            <a:ext cx="7560840" cy="1512168"/>
          </a:xfrm>
          <a:prstGeom prst="roundRect">
            <a:avLst/>
          </a:prstGeom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l-GR" sz="22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Ερευνητικό ερώτημα:</a:t>
            </a:r>
          </a:p>
          <a:p>
            <a:pPr algn="just"/>
            <a:r>
              <a:rPr lang="el-GR" sz="2200" b="1" dirty="0" smtClean="0"/>
              <a:t>Πώς βοήθησε το εκπαιδευτικό υλικό, τους μαθητές προσχολικής ηλικίας (4-6 ετών) στη διαδικασία κατανόησης των τεσσάρων στοιχείων της φύσης;</a:t>
            </a:r>
            <a:endParaRPr lang="el-GR" sz="2200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1187624" y="3140968"/>
            <a:ext cx="74888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2000" b="1" dirty="0" smtClean="0"/>
              <a:t> Σύμφωνα με τις απαντήσεις των μαθητών προσχολικής ηλικίας (4-6 ετών) και υποστηριζόμενο από τις έρευνες των </a:t>
            </a:r>
            <a:r>
              <a:rPr lang="en-US" sz="2000" b="1" i="1" dirty="0" err="1" smtClean="0"/>
              <a:t>Foti</a:t>
            </a:r>
            <a:r>
              <a:rPr lang="en-US" sz="2000" b="1" i="1" dirty="0" smtClean="0"/>
              <a:t> (2022), </a:t>
            </a:r>
            <a:r>
              <a:rPr lang="en-US" sz="2000" b="1" i="1" dirty="0" err="1" smtClean="0"/>
              <a:t>Paciga</a:t>
            </a:r>
            <a:r>
              <a:rPr lang="en-US" sz="2000" b="1" i="1" dirty="0" smtClean="0"/>
              <a:t> &amp; Donohue (2017) </a:t>
            </a:r>
            <a:r>
              <a:rPr lang="el-GR" sz="2000" b="1" i="1" dirty="0" smtClean="0"/>
              <a:t>και </a:t>
            </a:r>
            <a:r>
              <a:rPr lang="en-US" sz="2000" b="1" i="1" dirty="0" err="1" smtClean="0"/>
              <a:t>Eshach</a:t>
            </a:r>
            <a:r>
              <a:rPr lang="en-US" sz="2000" b="1" i="1" dirty="0" smtClean="0"/>
              <a:t> &amp; Fried (2005)</a:t>
            </a:r>
            <a:r>
              <a:rPr lang="el-GR" sz="2000" b="1" dirty="0" smtClean="0"/>
              <a:t>, το </a:t>
            </a:r>
            <a:r>
              <a:rPr lang="el-GR" sz="2000" b="1" dirty="0" smtClean="0">
                <a:solidFill>
                  <a:schemeClr val="accent6">
                    <a:lumMod val="75000"/>
                  </a:schemeClr>
                </a:solidFill>
              </a:rPr>
              <a:t>εκπαιδευτικό υλικό</a:t>
            </a:r>
            <a:r>
              <a:rPr lang="el-GR" sz="2000" b="1" dirty="0" smtClean="0"/>
              <a:t>, με τη χρήση διαδραστικών μεθόδων και πειραμάτων, είχε </a:t>
            </a:r>
            <a:r>
              <a:rPr lang="el-GR" sz="2000" b="1" dirty="0" smtClean="0">
                <a:solidFill>
                  <a:srgbClr val="0000FF"/>
                </a:solidFill>
              </a:rPr>
              <a:t>θετικό αντίκτυπο </a:t>
            </a:r>
            <a:r>
              <a:rPr lang="el-GR" sz="2000" b="1" dirty="0" smtClean="0"/>
              <a:t>στην </a:t>
            </a:r>
            <a:r>
              <a:rPr lang="el-GR" sz="2000" b="1" dirty="0" smtClean="0">
                <a:solidFill>
                  <a:srgbClr val="C00000"/>
                </a:solidFill>
              </a:rPr>
              <a:t>κατανόηση</a:t>
            </a:r>
            <a:r>
              <a:rPr lang="el-GR" sz="2000" b="1" dirty="0" smtClean="0"/>
              <a:t> των στοιχείων της φύσης, προάγοντας την </a:t>
            </a:r>
            <a:r>
              <a:rPr lang="el-GR" sz="2000" b="1" dirty="0" smtClean="0">
                <a:solidFill>
                  <a:srgbClr val="C00000"/>
                </a:solidFill>
              </a:rPr>
              <a:t>ενεργή συμμετοχή</a:t>
            </a:r>
            <a:r>
              <a:rPr lang="el-GR" sz="2000" b="1" dirty="0" smtClean="0"/>
              <a:t>, την </a:t>
            </a:r>
            <a:r>
              <a:rPr lang="el-GR" sz="2000" b="1" dirty="0" smtClean="0">
                <a:solidFill>
                  <a:srgbClr val="C00000"/>
                </a:solidFill>
              </a:rPr>
              <a:t>εξατομικευμένη μάθηση</a:t>
            </a:r>
            <a:r>
              <a:rPr lang="el-GR" sz="2000" b="1" dirty="0" smtClean="0"/>
              <a:t> και την ανάπτυξη της </a:t>
            </a:r>
            <a:r>
              <a:rPr lang="el-GR" sz="2000" b="1" dirty="0" smtClean="0">
                <a:solidFill>
                  <a:srgbClr val="C00000"/>
                </a:solidFill>
              </a:rPr>
              <a:t>επιστημονικής σκέψης</a:t>
            </a:r>
            <a:r>
              <a:rPr lang="el-GR" sz="2000" b="1" dirty="0" smtClean="0"/>
              <a:t>.</a:t>
            </a:r>
            <a:endParaRPr lang="el-GR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Συμπεράσματα 4/4 </a:t>
            </a:r>
            <a:endParaRPr lang="el-GR" sz="4000" b="1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187624" y="1340768"/>
            <a:ext cx="7560840" cy="1800200"/>
          </a:xfrm>
          <a:prstGeom prst="roundRect">
            <a:avLst/>
          </a:prstGeom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l-GR" sz="22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Ερευνητικό ερώτημα:</a:t>
            </a:r>
          </a:p>
          <a:p>
            <a:pPr algn="just"/>
            <a:r>
              <a:rPr lang="el-GR" sz="2200" b="1" dirty="0" smtClean="0"/>
              <a:t>Πώς επηρεάζει η ενσωμάτωση του ψηφιακού εκπαιδευτικού υλικού και των τεχνικών θεατρικού παιχνιδιού την εμπειρία μάθησης των μαθητών και πως αντιλαμβάνονται την ενεργή συμμετοχή τους στη μαθησιακή διαδικασία;</a:t>
            </a:r>
            <a:endParaRPr lang="el-GR" sz="2200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1187624" y="3212976"/>
            <a:ext cx="74888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2000" b="1" dirty="0" smtClean="0"/>
              <a:t> Η ενσωμάτωση ψηφιακών διαδραστικών δραστηριοτήτων και τεχνικών θεατρικού παιχνιδιού στο εκπαιδευτικό υλικό, σύμφωνα με τους μαθητές και όπως υποστηρίζεται και από τους </a:t>
            </a:r>
            <a:r>
              <a:rPr lang="en-US" sz="2000" b="1" i="1" dirty="0" smtClean="0"/>
              <a:t>West (1996) – </a:t>
            </a:r>
            <a:r>
              <a:rPr lang="el-GR" sz="2000" b="1" i="1" dirty="0" err="1" smtClean="0"/>
              <a:t>Λιοναράκη</a:t>
            </a:r>
            <a:r>
              <a:rPr lang="el-GR" sz="2000" b="1" i="1" dirty="0" smtClean="0"/>
              <a:t> (2001), Σπάνακα – </a:t>
            </a:r>
            <a:r>
              <a:rPr lang="el-GR" sz="2000" b="1" i="1" dirty="0" err="1" smtClean="0"/>
              <a:t>Λιοναράκη</a:t>
            </a:r>
            <a:r>
              <a:rPr lang="el-GR" sz="2000" b="1" i="1" dirty="0" smtClean="0"/>
              <a:t> (2017) και </a:t>
            </a:r>
            <a:r>
              <a:rPr lang="el-GR" sz="2000" b="1" i="1" dirty="0" err="1" smtClean="0"/>
              <a:t>Λενακάκη</a:t>
            </a:r>
            <a:r>
              <a:rPr lang="el-GR" sz="2000" b="1" i="1" dirty="0" smtClean="0"/>
              <a:t> (2013), </a:t>
            </a:r>
            <a:r>
              <a:rPr lang="el-GR" sz="2000" b="1" dirty="0" smtClean="0">
                <a:solidFill>
                  <a:srgbClr val="0000FF"/>
                </a:solidFill>
              </a:rPr>
              <a:t>δημιούργησε</a:t>
            </a:r>
            <a:r>
              <a:rPr lang="el-GR" sz="2000" b="1" dirty="0" smtClean="0"/>
              <a:t> ένα </a:t>
            </a:r>
            <a:r>
              <a:rPr lang="el-GR" sz="2000" b="1" dirty="0" smtClean="0">
                <a:solidFill>
                  <a:srgbClr val="C00000"/>
                </a:solidFill>
              </a:rPr>
              <a:t>διασκεδαστικό</a:t>
            </a:r>
            <a:r>
              <a:rPr lang="el-GR" sz="2000" b="1" dirty="0" smtClean="0"/>
              <a:t> και </a:t>
            </a:r>
            <a:r>
              <a:rPr lang="el-GR" sz="2000" b="1" dirty="0" smtClean="0">
                <a:solidFill>
                  <a:srgbClr val="C00000"/>
                </a:solidFill>
              </a:rPr>
              <a:t>εμπνευσμένο περιβάλλον μάθησης</a:t>
            </a:r>
            <a:r>
              <a:rPr lang="el-GR" sz="2000" b="1" dirty="0" smtClean="0"/>
              <a:t>, </a:t>
            </a:r>
            <a:r>
              <a:rPr lang="el-GR" sz="2000" b="1" dirty="0" smtClean="0">
                <a:solidFill>
                  <a:srgbClr val="0000FF"/>
                </a:solidFill>
              </a:rPr>
              <a:t>ενισχύοντας</a:t>
            </a:r>
            <a:r>
              <a:rPr lang="el-GR" sz="2000" b="1" dirty="0" smtClean="0"/>
              <a:t> την </a:t>
            </a:r>
            <a:r>
              <a:rPr lang="el-GR" sz="2000" b="1" dirty="0" smtClean="0">
                <a:solidFill>
                  <a:srgbClr val="C00000"/>
                </a:solidFill>
              </a:rPr>
              <a:t>ενεργό συμμετοχή</a:t>
            </a:r>
            <a:r>
              <a:rPr lang="el-GR" sz="2000" b="1" dirty="0" smtClean="0"/>
              <a:t>, την </a:t>
            </a:r>
            <a:r>
              <a:rPr lang="el-GR" sz="2000" b="1" dirty="0" smtClean="0">
                <a:solidFill>
                  <a:srgbClr val="C00000"/>
                </a:solidFill>
              </a:rPr>
              <a:t>κριτική σκέψη </a:t>
            </a:r>
            <a:r>
              <a:rPr lang="el-GR" sz="2000" b="1" dirty="0" smtClean="0"/>
              <a:t>και τη </a:t>
            </a:r>
            <a:r>
              <a:rPr lang="el-GR" sz="2000" b="1" dirty="0" smtClean="0">
                <a:solidFill>
                  <a:srgbClr val="C00000"/>
                </a:solidFill>
              </a:rPr>
              <a:t>δημιουργικότητα</a:t>
            </a:r>
            <a:r>
              <a:rPr lang="el-GR" sz="2000" b="1" dirty="0" smtClean="0"/>
              <a:t> των </a:t>
            </a:r>
            <a:r>
              <a:rPr lang="el-GR" sz="2000" b="1" dirty="0" smtClean="0"/>
              <a:t>μαθητών.</a:t>
            </a:r>
            <a:endParaRPr lang="el-GR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Προτάσεις </a:t>
            </a:r>
            <a:endParaRPr lang="el-GR" sz="4000" b="1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187624" y="1412776"/>
            <a:ext cx="3600000" cy="2340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00" b="1" dirty="0" smtClean="0">
                <a:solidFill>
                  <a:schemeClr val="tx1"/>
                </a:solidFill>
              </a:rPr>
              <a:t>Διενέργεια προ- και μετά- τεστ για ποσοτική μέτρηση της αύξησης των γνώσεων των </a:t>
            </a:r>
            <a:r>
              <a:rPr lang="el-GR" sz="2100" b="1" dirty="0" smtClean="0">
                <a:solidFill>
                  <a:schemeClr val="tx1"/>
                </a:solidFill>
              </a:rPr>
              <a:t>μαθητών</a:t>
            </a:r>
            <a:endParaRPr lang="el-GR" sz="2100" b="1" dirty="0">
              <a:solidFill>
                <a:schemeClr val="tx1"/>
              </a:solidFill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5220072" y="1412776"/>
            <a:ext cx="3600000" cy="2340000"/>
          </a:xfrm>
          <a:prstGeom prst="roundRect">
            <a:avLst/>
          </a:prstGeom>
          <a:solidFill>
            <a:srgbClr val="CC99FF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00" b="1" dirty="0" smtClean="0">
                <a:solidFill>
                  <a:schemeClr val="tx1"/>
                </a:solidFill>
              </a:rPr>
              <a:t>Παράλληλη εφαρμογή του υλικού σε πολλαπλές τάξεις διαφορετικών σχολείων και ανάλυση δεδομένων</a:t>
            </a:r>
            <a:endParaRPr lang="el-GR" sz="2100" b="1" dirty="0">
              <a:solidFill>
                <a:schemeClr val="tx1"/>
              </a:solidFill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1187624" y="4005064"/>
            <a:ext cx="3600000" cy="234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00" b="1" dirty="0" smtClean="0">
                <a:solidFill>
                  <a:schemeClr val="tx1"/>
                </a:solidFill>
              </a:rPr>
              <a:t>Συγκριτική αποτίμηση μαθησιακών αποτελεσμάτων μεταξύ τμήματος με συμπληρωματικό υλικό και τμήματος με συμβατική διδασκαλία </a:t>
            </a:r>
            <a:endParaRPr lang="el-GR" sz="2100" b="1" dirty="0">
              <a:solidFill>
                <a:schemeClr val="tx1"/>
              </a:solidFill>
            </a:endParaRPr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5292080" y="4005064"/>
            <a:ext cx="3600000" cy="2340000"/>
          </a:xfrm>
          <a:prstGeom prst="roundRect">
            <a:avLst/>
          </a:prstGeom>
          <a:solidFill>
            <a:srgbClr val="90CCAF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00" b="1" dirty="0" smtClean="0">
                <a:solidFill>
                  <a:schemeClr val="tx1"/>
                </a:solidFill>
              </a:rPr>
              <a:t>Σύγκριση της αποτελεσματικότητας της μεθόδου με παραδοσιακές μεθόδους διδασκαλίας</a:t>
            </a:r>
            <a:endParaRPr lang="el-GR" sz="2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2068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Τέλος Παρουσίασης </a:t>
            </a:r>
            <a:endParaRPr lang="el-GR" sz="4000" b="1" dirty="0"/>
          </a:p>
        </p:txBody>
      </p:sp>
      <p:pic>
        <p:nvPicPr>
          <p:cNvPr id="1027" name="Picture 3" descr="C:\Users\User\Desktop\abstract-drawing-white-paper-with-red-green-blue-felt-tip-pen-wooden-des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99348"/>
            <a:ext cx="8928992" cy="5358652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3995936" y="1412776"/>
            <a:ext cx="4752528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3600" b="1" i="1" dirty="0" smtClean="0">
                <a:solidFill>
                  <a:srgbClr val="C00000"/>
                </a:solidFill>
              </a:rPr>
              <a:t>Σας ευχαριστώ για την </a:t>
            </a:r>
          </a:p>
          <a:p>
            <a:pPr algn="ctr">
              <a:lnSpc>
                <a:spcPct val="150000"/>
              </a:lnSpc>
            </a:pPr>
            <a:r>
              <a:rPr lang="el-GR" sz="3600" b="1" i="1" dirty="0" smtClean="0">
                <a:solidFill>
                  <a:srgbClr val="C00000"/>
                </a:solidFill>
              </a:rPr>
              <a:t>προσοχή σας!!!</a:t>
            </a:r>
            <a:endParaRPr lang="el-GR" sz="3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772816"/>
            <a:ext cx="748883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300" b="1" dirty="0" smtClean="0"/>
              <a:t> Σκοπός της παρούσας εργασίας ήταν ο </a:t>
            </a:r>
            <a:r>
              <a:rPr lang="el-GR" sz="2300" b="1" dirty="0" smtClean="0">
                <a:solidFill>
                  <a:srgbClr val="C00000"/>
                </a:solidFill>
              </a:rPr>
              <a:t>σχεδιασμός</a:t>
            </a:r>
            <a:r>
              <a:rPr lang="el-GR" sz="2300" b="1" dirty="0" smtClean="0"/>
              <a:t>, η </a:t>
            </a:r>
            <a:r>
              <a:rPr lang="el-GR" sz="2300" b="1" dirty="0" smtClean="0">
                <a:solidFill>
                  <a:srgbClr val="C00000"/>
                </a:solidFill>
              </a:rPr>
              <a:t>δημιουργία</a:t>
            </a:r>
            <a:r>
              <a:rPr lang="el-GR" sz="2300" b="1" dirty="0" smtClean="0"/>
              <a:t> και η </a:t>
            </a:r>
            <a:r>
              <a:rPr lang="el-GR" sz="2300" b="1" dirty="0" smtClean="0">
                <a:solidFill>
                  <a:srgbClr val="C00000"/>
                </a:solidFill>
              </a:rPr>
              <a:t>υλοποίηση</a:t>
            </a:r>
            <a:r>
              <a:rPr lang="el-GR" sz="2300" b="1" dirty="0" smtClean="0"/>
              <a:t> μιας </a:t>
            </a:r>
            <a:r>
              <a:rPr lang="el-GR" sz="2300" b="1" dirty="0" smtClean="0">
                <a:solidFill>
                  <a:srgbClr val="0000FF"/>
                </a:solidFill>
              </a:rPr>
              <a:t>ολοκληρωμένης παρέμβασης</a:t>
            </a:r>
            <a:r>
              <a:rPr lang="el-GR" sz="2300" b="1" dirty="0" smtClean="0"/>
              <a:t>, συμπληρωματικής σχολικής ΕξΑΕ με τη χρήση </a:t>
            </a:r>
            <a:r>
              <a:rPr lang="el-GR" sz="2300" b="1" dirty="0" smtClean="0">
                <a:solidFill>
                  <a:srgbClr val="009900"/>
                </a:solidFill>
              </a:rPr>
              <a:t>διαδραστικού εκπαιδευτικού υλικού </a:t>
            </a:r>
            <a:r>
              <a:rPr lang="el-GR" sz="2300" b="1" dirty="0" smtClean="0"/>
              <a:t>και </a:t>
            </a:r>
            <a:r>
              <a:rPr lang="el-GR" sz="2300" b="1" dirty="0" smtClean="0">
                <a:solidFill>
                  <a:srgbClr val="009900"/>
                </a:solidFill>
              </a:rPr>
              <a:t>τεχνικών θεατρικού παιχνιδιού</a:t>
            </a:r>
            <a:r>
              <a:rPr lang="el-GR" sz="2300" b="1" dirty="0" smtClean="0"/>
              <a:t>, σε μαθητές προσχολικής ηλικίας (4-6 ετών), με θέμα «Τα τέσσερα στοιχεία της φύσης», βασιζόμενοι στη μεθοδολογία της Εξ Αποστάσεως Εκπαίδευσης και στις αρχές σχεδιασμού του εκπαιδευτικού υλικού που έχουν προταθεί από τους θεωρητικούς του πεδίου.</a:t>
            </a:r>
            <a:endParaRPr lang="el-GR" sz="2300" b="1" dirty="0"/>
          </a:p>
        </p:txBody>
      </p:sp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899592" y="1340768"/>
            <a:ext cx="1800000" cy="1620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2915816" y="1340768"/>
            <a:ext cx="1800000" cy="16200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4932040" y="1340768"/>
            <a:ext cx="1800000" cy="162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6948264" y="1340768"/>
            <a:ext cx="1800000" cy="1620000"/>
          </a:xfrm>
          <a:prstGeom prst="roundRect">
            <a:avLst/>
          </a:prstGeom>
          <a:solidFill>
            <a:srgbClr val="90CC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 descr="C:\Users\User\Downloads\education_675199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1080000" cy="1080000"/>
          </a:xfrm>
          <a:prstGeom prst="rect">
            <a:avLst/>
          </a:prstGeom>
          <a:noFill/>
        </p:spPr>
      </p:pic>
      <p:sp>
        <p:nvSpPr>
          <p:cNvPr id="9" name="8 - TextBox"/>
          <p:cNvSpPr txBox="1"/>
          <p:nvPr/>
        </p:nvSpPr>
        <p:spPr>
          <a:xfrm>
            <a:off x="971600" y="141277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Εκπαιδευτική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004048" y="141277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Θεωρητική</a:t>
            </a:r>
            <a:endParaRPr lang="el-GR" sz="2000" b="1" dirty="0"/>
          </a:p>
        </p:txBody>
      </p:sp>
      <p:sp>
        <p:nvSpPr>
          <p:cNvPr id="11" name="10 - TextBox"/>
          <p:cNvSpPr txBox="1"/>
          <p:nvPr/>
        </p:nvSpPr>
        <p:spPr>
          <a:xfrm>
            <a:off x="2987824" y="141277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Ερευνητική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7020272" y="141277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Κοινωνική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C:\Users\User\Desktop\Νέος φάκελος\analytics_19912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844824"/>
            <a:ext cx="1080000" cy="1080000"/>
          </a:xfrm>
          <a:prstGeom prst="rect">
            <a:avLst/>
          </a:prstGeom>
          <a:noFill/>
        </p:spPr>
      </p:pic>
      <p:pic>
        <p:nvPicPr>
          <p:cNvPr id="1027" name="Picture 3" descr="C:\Users\User\Desktop\Νέος φάκελος\research_46814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844824"/>
            <a:ext cx="1080000" cy="1080000"/>
          </a:xfrm>
          <a:prstGeom prst="rect">
            <a:avLst/>
          </a:prstGeom>
          <a:noFill/>
        </p:spPr>
      </p:pic>
      <p:pic>
        <p:nvPicPr>
          <p:cNvPr id="1028" name="Picture 4" descr="C:\Users\User\Desktop\Νέος φάκελος\work-team_23514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1844824"/>
            <a:ext cx="1080000" cy="1080000"/>
          </a:xfrm>
          <a:prstGeom prst="rect">
            <a:avLst/>
          </a:prstGeom>
          <a:noFill/>
        </p:spPr>
      </p:pic>
      <p:sp>
        <p:nvSpPr>
          <p:cNvPr id="15" name="14 - Στρογγυλεμένο ορθογώνιο"/>
          <p:cNvSpPr/>
          <p:nvPr/>
        </p:nvSpPr>
        <p:spPr>
          <a:xfrm>
            <a:off x="611560" y="3068960"/>
            <a:ext cx="8352928" cy="64807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Καλές πρακτικές για μία ολοκληρωμένη παρέμβαση σχολικής ΕξΑΕ σε μαθητές προσχολικής ηλικίας (</a:t>
            </a:r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4-6 ετών)</a:t>
            </a:r>
            <a:endParaRPr lang="el-GR" sz="2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611560" y="3861048"/>
            <a:ext cx="8352928" cy="64807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Συμβολή στην ανάπτυξη και τον εμπλουτισμό του θεωρητικού πλαισίου για το </a:t>
            </a:r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Ε.Υ. </a:t>
            </a:r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σε περιβάλλοντα </a:t>
            </a:r>
            <a:r>
              <a:rPr lang="en-US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e-Learning</a:t>
            </a:r>
            <a:endParaRPr lang="el-GR" sz="2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611560" y="4653136"/>
            <a:ext cx="8352000" cy="64807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Δημιουργία ενός νέου ερευνητικού πεδίου που ανοίγει προοπτικές για περαιτέρω διερεύνηση και ανάλυση.</a:t>
            </a:r>
            <a:endParaRPr lang="el-GR" sz="2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- Στρογγυλεμένο ορθογώνιο"/>
          <p:cNvSpPr/>
          <p:nvPr/>
        </p:nvSpPr>
        <p:spPr>
          <a:xfrm>
            <a:off x="611560" y="5445224"/>
            <a:ext cx="8352000" cy="936104"/>
          </a:xfrm>
          <a:prstGeom prst="roundRect">
            <a:avLst/>
          </a:prstGeom>
          <a:solidFill>
            <a:srgbClr val="90CC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Παροχή </a:t>
            </a:r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Ε.Υ. </a:t>
            </a:r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την υποστήριξη της  ΕξΑΕ σε μαθητές προσχολικής ηλικίας (</a:t>
            </a:r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4-6 ετών) </a:t>
            </a:r>
            <a:r>
              <a:rPr lang="el-GR" sz="2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σχετικά με τα 4 στοιχεία της φύσης και την ανάδειξη της σημασίας τους για την ύπαρξη της ζωής.</a:t>
            </a:r>
            <a:endParaRPr lang="el-GR" sz="2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   3</a:t>
            </a:r>
            <a:r>
              <a:rPr lang="el-GR" sz="3600" dirty="0"/>
              <a:t>. Ερευνητικά Ερωτήματα </a:t>
            </a:r>
            <a:r>
              <a:rPr lang="el-GR" sz="3600" dirty="0" smtClean="0"/>
              <a:t> 1/2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844824"/>
            <a:ext cx="763284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Σχετικά με τις </a:t>
            </a:r>
            <a:r>
              <a:rPr lang="el-GR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απόψεις των ειδικών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el-GR" b="1" dirty="0" smtClean="0"/>
              <a:t>Ποια είναι τα χαρακτηριστικά του εκπαιδευτικού υλικού που το </a:t>
            </a:r>
            <a:r>
              <a:rPr lang="el-GR" b="1" dirty="0" smtClean="0">
                <a:solidFill>
                  <a:srgbClr val="0000FF"/>
                </a:solidFill>
              </a:rPr>
              <a:t>καθιστούν συμβατό </a:t>
            </a:r>
            <a:r>
              <a:rPr lang="el-GR" b="1" dirty="0" smtClean="0"/>
              <a:t>με τις </a:t>
            </a:r>
            <a:r>
              <a:rPr lang="el-GR" b="1" dirty="0" smtClean="0">
                <a:solidFill>
                  <a:srgbClr val="C00000"/>
                </a:solidFill>
              </a:rPr>
              <a:t>αρχές</a:t>
            </a:r>
            <a:r>
              <a:rPr lang="el-GR" b="1" dirty="0" smtClean="0"/>
              <a:t> και τη </a:t>
            </a:r>
            <a:r>
              <a:rPr lang="el-GR" b="1" dirty="0" smtClean="0">
                <a:solidFill>
                  <a:srgbClr val="C00000"/>
                </a:solidFill>
              </a:rPr>
              <a:t>μεθοδολογία της Εξ Αποστάσεως Εκπαίδευσης</a:t>
            </a:r>
            <a:r>
              <a:rPr lang="el-GR" b="1" dirty="0" smtClean="0"/>
              <a:t>;</a:t>
            </a:r>
          </a:p>
          <a:p>
            <a:pPr marL="514350" indent="-514350">
              <a:buFont typeface="Wingdings" pitchFamily="2" charset="2"/>
              <a:buChar char="Ø"/>
            </a:pPr>
            <a:endParaRPr lang="el-GR" b="1" dirty="0" smtClean="0"/>
          </a:p>
          <a:p>
            <a:pPr marL="514350" indent="-514350" algn="just">
              <a:buFont typeface="Wingdings" pitchFamily="2" charset="2"/>
              <a:buChar char="Ø"/>
            </a:pPr>
            <a:r>
              <a:rPr lang="el-GR" b="1" dirty="0" smtClean="0"/>
              <a:t>Με ποιους τρόπους το εκπαιδευτικό υλικό </a:t>
            </a:r>
            <a:r>
              <a:rPr lang="el-GR" b="1" dirty="0" smtClean="0">
                <a:solidFill>
                  <a:srgbClr val="0000FF"/>
                </a:solidFill>
              </a:rPr>
              <a:t>ενσωματώνει</a:t>
            </a:r>
            <a:r>
              <a:rPr lang="el-GR" b="1" dirty="0" smtClean="0"/>
              <a:t> και </a:t>
            </a:r>
            <a:r>
              <a:rPr lang="el-GR" b="1" dirty="0" smtClean="0">
                <a:solidFill>
                  <a:srgbClr val="0000FF"/>
                </a:solidFill>
              </a:rPr>
              <a:t>αξιοποιεί </a:t>
            </a:r>
            <a:r>
              <a:rPr lang="el-GR" b="1" dirty="0" smtClean="0"/>
              <a:t>τις </a:t>
            </a:r>
            <a:r>
              <a:rPr lang="el-GR" b="1" dirty="0" smtClean="0">
                <a:solidFill>
                  <a:srgbClr val="C00000"/>
                </a:solidFill>
              </a:rPr>
              <a:t>αρχές της Πολυμεσικής μάθησης</a:t>
            </a:r>
            <a:r>
              <a:rPr lang="el-GR" b="1" dirty="0" smtClean="0"/>
              <a:t>; </a:t>
            </a:r>
          </a:p>
          <a:p>
            <a:pPr marL="514350" indent="-514350" algn="just">
              <a:buFont typeface="+mj-lt"/>
              <a:buAutoNum type="arabicPeriod"/>
            </a:pPr>
            <a:endParaRPr lang="el-GR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   3</a:t>
            </a:r>
            <a:r>
              <a:rPr lang="el-GR" sz="3600" dirty="0"/>
              <a:t>. Ερευνητικά </a:t>
            </a:r>
            <a:r>
              <a:rPr lang="el-GR" sz="3600" dirty="0" smtClean="0"/>
              <a:t>Ερωτήματα 2/2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700808"/>
            <a:ext cx="763284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/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Σχετικά με τις </a:t>
            </a:r>
            <a:r>
              <a:rPr lang="el-GR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απόψεις των μαθητών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514350" indent="-514350" algn="just"/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el-GR" b="1" dirty="0" smtClean="0"/>
              <a:t>Πώς </a:t>
            </a:r>
            <a:r>
              <a:rPr lang="el-GR" b="1" dirty="0" smtClean="0">
                <a:solidFill>
                  <a:srgbClr val="0000FF"/>
                </a:solidFill>
              </a:rPr>
              <a:t>βοήθησε</a:t>
            </a:r>
            <a:r>
              <a:rPr lang="el-GR" b="1" dirty="0" smtClean="0"/>
              <a:t> το εκπαιδευτικό υλικό, τους μαθητές προσχολικής ηλικίας (4-6 ετών) </a:t>
            </a:r>
            <a:r>
              <a:rPr lang="el-GR" b="1" dirty="0" smtClean="0">
                <a:solidFill>
                  <a:srgbClr val="C00000"/>
                </a:solidFill>
              </a:rPr>
              <a:t>στη διαδικασία κατανόησης </a:t>
            </a:r>
            <a:r>
              <a:rPr lang="el-GR" b="1" dirty="0" smtClean="0"/>
              <a:t>των τεσσάρων (4) στοιχείων της φύσης;</a:t>
            </a:r>
          </a:p>
          <a:p>
            <a:pPr marL="514350" indent="-514350" algn="just">
              <a:buFont typeface="Wingdings" pitchFamily="2" charset="2"/>
              <a:buChar char="Ø"/>
            </a:pPr>
            <a:endParaRPr lang="el-GR" b="1" dirty="0" smtClean="0"/>
          </a:p>
          <a:p>
            <a:pPr marL="514350" indent="-514350" algn="just">
              <a:buFont typeface="Wingdings" pitchFamily="2" charset="2"/>
              <a:buChar char="Ø"/>
            </a:pPr>
            <a:r>
              <a:rPr lang="el-GR" b="1" dirty="0" smtClean="0"/>
              <a:t>Πώς </a:t>
            </a:r>
            <a:r>
              <a:rPr lang="el-GR" b="1" dirty="0" smtClean="0">
                <a:solidFill>
                  <a:srgbClr val="0000FF"/>
                </a:solidFill>
              </a:rPr>
              <a:t>επηρεάζει</a:t>
            </a:r>
            <a:r>
              <a:rPr lang="el-GR" b="1" dirty="0" smtClean="0"/>
              <a:t> η ενσωμάτωση του ψηφιακού εκπαιδευτικού υλικού και των τεχνικών θεατρικού παιχνιδιού την </a:t>
            </a:r>
            <a:r>
              <a:rPr lang="el-GR" b="1" dirty="0" smtClean="0">
                <a:solidFill>
                  <a:srgbClr val="C00000"/>
                </a:solidFill>
              </a:rPr>
              <a:t>εμπειρία μάθησης </a:t>
            </a:r>
            <a:r>
              <a:rPr lang="el-GR" b="1" dirty="0" smtClean="0"/>
              <a:t>των μαθητών και πώς </a:t>
            </a:r>
            <a:r>
              <a:rPr lang="el-GR" b="1" dirty="0" smtClean="0">
                <a:solidFill>
                  <a:srgbClr val="0000FF"/>
                </a:solidFill>
              </a:rPr>
              <a:t>αντιλαμβάνονται</a:t>
            </a:r>
            <a:r>
              <a:rPr lang="el-GR" b="1" dirty="0" smtClean="0"/>
              <a:t> την </a:t>
            </a:r>
            <a:r>
              <a:rPr lang="el-GR" b="1" dirty="0" smtClean="0">
                <a:solidFill>
                  <a:srgbClr val="C00000"/>
                </a:solidFill>
              </a:rPr>
              <a:t>ενεργή συμμετοχή τους </a:t>
            </a:r>
            <a:r>
              <a:rPr lang="el-GR" b="1" dirty="0" smtClean="0"/>
              <a:t>στη μαθησιακή διαδικασία;</a:t>
            </a:r>
          </a:p>
          <a:p>
            <a:pPr marL="514350" indent="-514350" algn="just">
              <a:buFont typeface="+mj-lt"/>
              <a:buAutoNum type="arabicPeriod"/>
            </a:pPr>
            <a:endParaRPr lang="el-GR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 </a:t>
            </a:r>
            <a:endParaRPr lang="el-GR" sz="3600" b="1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611560" y="1484784"/>
            <a:ext cx="2232008" cy="201622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</a:t>
            </a:r>
          </a:p>
          <a:p>
            <a:pPr algn="ctr"/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θεωρητικό πλαίσιο</a:t>
            </a:r>
            <a:endParaRPr lang="el-G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611560" y="3789040"/>
            <a:ext cx="2232248" cy="1224136"/>
          </a:xfrm>
          <a:prstGeom prst="roundRect">
            <a:avLst/>
          </a:prstGeom>
          <a:solidFill>
            <a:srgbClr val="ADDB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Δημιουργία εκπαιδευτικού υλικού</a:t>
            </a:r>
            <a:endParaRPr lang="el-G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611560" y="5157192"/>
            <a:ext cx="2232008" cy="115212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Αποτίμηση εκπαιδευτικού υλικού</a:t>
            </a:r>
          </a:p>
        </p:txBody>
      </p:sp>
      <p:sp>
        <p:nvSpPr>
          <p:cNvPr id="16" name="15 - Στρογγύλεμα διαγώνιας γωνίας του ορθογωνίου"/>
          <p:cNvSpPr/>
          <p:nvPr/>
        </p:nvSpPr>
        <p:spPr>
          <a:xfrm>
            <a:off x="2987824" y="1340768"/>
            <a:ext cx="5976664" cy="2376264"/>
          </a:xfrm>
          <a:prstGeom prst="round2DiagRect">
            <a:avLst/>
          </a:prstGeom>
          <a:ln>
            <a:solidFill>
              <a:srgbClr val="FF9933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+mj-lt"/>
              <a:buAutoNum type="arabicPeriod"/>
            </a:pP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Εισαγωγή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Θεωρητικό  μέρος</a:t>
            </a:r>
          </a:p>
          <a:p>
            <a:pPr marL="457200" indent="-457200" algn="just"/>
            <a:r>
              <a:rPr lang="el-GR" sz="1800" dirty="0" smtClean="0">
                <a:solidFill>
                  <a:schemeClr val="tx1"/>
                </a:solidFill>
              </a:rPr>
              <a:t>   </a:t>
            </a:r>
            <a:r>
              <a:rPr lang="el-GR" sz="1800" b="1" dirty="0" smtClean="0">
                <a:solidFill>
                  <a:schemeClr val="tx1"/>
                </a:solidFill>
              </a:rPr>
              <a:t>- Εξ Αποστάσεως Εκπαίδευση</a:t>
            </a:r>
          </a:p>
          <a:p>
            <a:pPr marL="457200" indent="-457200" algn="just"/>
            <a:r>
              <a:rPr lang="el-GR" sz="1800" b="1" dirty="0" smtClean="0">
                <a:solidFill>
                  <a:schemeClr val="tx1"/>
                </a:solidFill>
              </a:rPr>
              <a:t>   - Εξ αποστάσεως Ε.Υ. και ο ρόλος του</a:t>
            </a:r>
          </a:p>
          <a:p>
            <a:pPr marL="457200" indent="-457200" algn="just"/>
            <a:r>
              <a:rPr lang="el-GR" sz="1800" b="1" dirty="0" smtClean="0">
                <a:solidFill>
                  <a:schemeClr val="tx1"/>
                </a:solidFill>
              </a:rPr>
              <a:t>   - Προσχολική εκπαίδευση και χαρακτηριστικά μαθητών</a:t>
            </a:r>
          </a:p>
          <a:p>
            <a:pPr marL="457200" indent="-457200" algn="just"/>
            <a:r>
              <a:rPr lang="el-GR" sz="1800" b="1" dirty="0" smtClean="0">
                <a:solidFill>
                  <a:schemeClr val="tx1"/>
                </a:solidFill>
              </a:rPr>
              <a:t>   - Οι Φυσικές Επιστήμες στην Προσχολική Εκπαίδευση</a:t>
            </a:r>
          </a:p>
          <a:p>
            <a:pPr marL="457200" indent="-457200" algn="just"/>
            <a:r>
              <a:rPr lang="el-GR" sz="1800" b="1" dirty="0" smtClean="0">
                <a:solidFill>
                  <a:schemeClr val="tx1"/>
                </a:solidFill>
              </a:rPr>
              <a:t>   -Το Θεατρικό Παιχνίδι και η συμβολή του στην</a:t>
            </a:r>
          </a:p>
          <a:p>
            <a:pPr marL="457200" indent="-457200" algn="just"/>
            <a:r>
              <a:rPr lang="el-GR" sz="1800" b="1" dirty="0" smtClean="0">
                <a:solidFill>
                  <a:schemeClr val="tx1"/>
                </a:solidFill>
              </a:rPr>
              <a:t>     εκπαίδευση</a:t>
            </a:r>
            <a:endParaRPr lang="el-GR" sz="1800" b="1" dirty="0">
              <a:solidFill>
                <a:schemeClr val="tx1"/>
              </a:solidFill>
            </a:endParaRPr>
          </a:p>
        </p:txBody>
      </p:sp>
      <p:sp>
        <p:nvSpPr>
          <p:cNvPr id="17" name="16 - Στρογγύλεμα διαγώνιας γωνίας του ορθογωνίου"/>
          <p:cNvSpPr/>
          <p:nvPr/>
        </p:nvSpPr>
        <p:spPr>
          <a:xfrm>
            <a:off x="3059832" y="3861048"/>
            <a:ext cx="5904656" cy="1080120"/>
          </a:xfrm>
          <a:prstGeom prst="round2DiagRect">
            <a:avLst/>
          </a:prstGeom>
          <a:ln>
            <a:solidFill>
              <a:srgbClr val="ADDB7B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l-GR" sz="2000" b="1" dirty="0" smtClean="0">
                <a:solidFill>
                  <a:schemeClr val="accent6">
                    <a:lumMod val="75000"/>
                  </a:schemeClr>
                </a:solidFill>
              </a:rPr>
              <a:t>3. </a:t>
            </a:r>
            <a:r>
              <a:rPr lang="el-GR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Αρχές σχεδιασμού του εκπαιδευτικού υλικού – Υλοποίηση – Περιγραφή εκπαιδευτικού υλικού</a:t>
            </a:r>
            <a:endParaRPr lang="el-GR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- Στρογγύλεμα διαγώνιας γωνίας του ορθογωνίου"/>
          <p:cNvSpPr/>
          <p:nvPr/>
        </p:nvSpPr>
        <p:spPr>
          <a:xfrm>
            <a:off x="3059832" y="5157192"/>
            <a:ext cx="5904656" cy="1152128"/>
          </a:xfrm>
          <a:prstGeom prst="round2Diag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l-GR" sz="1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Μεθοδολογία της έρευνας</a:t>
            </a:r>
          </a:p>
          <a:p>
            <a:pPr algn="just"/>
            <a:r>
              <a:rPr lang="el-GR" sz="1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Παρουσίαση – Ανάλυση αποτελεσμάτων της έρευνας</a:t>
            </a:r>
          </a:p>
          <a:p>
            <a:pPr algn="just"/>
            <a:r>
              <a:rPr lang="el-GR" sz="1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Συμπεράσματα – Προτάσεις για περαιτέρω έρευνα</a:t>
            </a:r>
            <a:endParaRPr lang="el-GR" sz="1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Διάγραμμα ροής: Παραπομπή"/>
          <p:cNvSpPr/>
          <p:nvPr/>
        </p:nvSpPr>
        <p:spPr>
          <a:xfrm>
            <a:off x="2051720" y="1772816"/>
            <a:ext cx="5472608" cy="4032448"/>
          </a:xfrm>
          <a:prstGeom prst="flowChartConnector">
            <a:avLst/>
          </a:prstGeom>
          <a:ln w="1270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</a:t>
            </a:r>
            <a:r>
              <a:rPr lang="el-GR" sz="3600" dirty="0" smtClean="0"/>
              <a:t>Πλαίσιο 1/2 </a:t>
            </a:r>
            <a:endParaRPr lang="el-GR" sz="3600" b="1" dirty="0"/>
          </a:p>
        </p:txBody>
      </p:sp>
      <p:sp>
        <p:nvSpPr>
          <p:cNvPr id="5" name="4 - Έλλειψη"/>
          <p:cNvSpPr/>
          <p:nvPr/>
        </p:nvSpPr>
        <p:spPr>
          <a:xfrm>
            <a:off x="3851920" y="3140968"/>
            <a:ext cx="1800200" cy="1368152"/>
          </a:xfrm>
          <a:prstGeom prst="ellipse">
            <a:avLst/>
          </a:prstGeom>
          <a:solidFill>
            <a:srgbClr val="B68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ΕξΑΕ</a:t>
            </a:r>
            <a:endParaRPr lang="el-G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- Έλλειψη"/>
          <p:cNvSpPr/>
          <p:nvPr/>
        </p:nvSpPr>
        <p:spPr>
          <a:xfrm>
            <a:off x="3203848" y="1412776"/>
            <a:ext cx="2808000" cy="1296000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Ιστορική αναδρομή</a:t>
            </a:r>
            <a:endParaRPr lang="el-GR" sz="2000" b="1" dirty="0"/>
          </a:p>
        </p:txBody>
      </p:sp>
      <p:sp>
        <p:nvSpPr>
          <p:cNvPr id="7" name="6 - Έλλειψη"/>
          <p:cNvSpPr/>
          <p:nvPr/>
        </p:nvSpPr>
        <p:spPr>
          <a:xfrm>
            <a:off x="5940152" y="2276872"/>
            <a:ext cx="2808312" cy="1296144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Βασικές θεωρίες - Έννοιες</a:t>
            </a:r>
            <a:endParaRPr lang="el-GR" sz="2000" b="1" dirty="0"/>
          </a:p>
        </p:txBody>
      </p:sp>
      <p:sp>
        <p:nvSpPr>
          <p:cNvPr id="8" name="7 - Έλλειψη"/>
          <p:cNvSpPr/>
          <p:nvPr/>
        </p:nvSpPr>
        <p:spPr>
          <a:xfrm>
            <a:off x="6084168" y="4005064"/>
            <a:ext cx="2808312" cy="1296144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Σύγχρονη - Ασύγχρονη</a:t>
            </a:r>
            <a:endParaRPr lang="el-GR" sz="2000" b="1" dirty="0"/>
          </a:p>
        </p:txBody>
      </p:sp>
      <p:sp>
        <p:nvSpPr>
          <p:cNvPr id="9" name="8 - Έλλειψη"/>
          <p:cNvSpPr/>
          <p:nvPr/>
        </p:nvSpPr>
        <p:spPr>
          <a:xfrm>
            <a:off x="3491880" y="5013176"/>
            <a:ext cx="2808312" cy="1296144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Σχολική ΕξΑΕ</a:t>
            </a:r>
            <a:endParaRPr lang="el-GR" sz="2000" b="1" dirty="0"/>
          </a:p>
        </p:txBody>
      </p:sp>
      <p:sp>
        <p:nvSpPr>
          <p:cNvPr id="10" name="9 - Έλλειψη"/>
          <p:cNvSpPr/>
          <p:nvPr/>
        </p:nvSpPr>
        <p:spPr>
          <a:xfrm>
            <a:off x="683568" y="4149080"/>
            <a:ext cx="2808312" cy="1296144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Εκπαιδευτικό Υλικό και ΕξΑΕ</a:t>
            </a:r>
            <a:endParaRPr lang="el-GR" sz="2000" b="1" dirty="0"/>
          </a:p>
        </p:txBody>
      </p:sp>
      <p:sp>
        <p:nvSpPr>
          <p:cNvPr id="11" name="10 - Έλλειψη"/>
          <p:cNvSpPr/>
          <p:nvPr/>
        </p:nvSpPr>
        <p:spPr>
          <a:xfrm>
            <a:off x="611560" y="2420888"/>
            <a:ext cx="2808312" cy="1296144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Θεωρίες – Αρχές σχεδιασμού Ε.Υ.</a:t>
            </a:r>
            <a:endParaRPr lang="el-GR" sz="20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</a:t>
            </a:r>
            <a:r>
              <a:rPr lang="el-GR" sz="3600" dirty="0" smtClean="0"/>
              <a:t>Πλαίσιο 2/2 </a:t>
            </a:r>
            <a:endParaRPr lang="el-GR" sz="3600" b="1" dirty="0"/>
          </a:p>
        </p:txBody>
      </p:sp>
      <p:sp>
        <p:nvSpPr>
          <p:cNvPr id="5" name="4 - Έλλειψη"/>
          <p:cNvSpPr/>
          <p:nvPr/>
        </p:nvSpPr>
        <p:spPr>
          <a:xfrm>
            <a:off x="3491880" y="3212976"/>
            <a:ext cx="2592288" cy="1224136"/>
          </a:xfrm>
          <a:prstGeom prst="ellipse">
            <a:avLst/>
          </a:prstGeom>
          <a:solidFill>
            <a:srgbClr val="B685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Προσχολική Εκπαίδευση</a:t>
            </a:r>
            <a:endParaRPr lang="el-G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- Έλλειψη"/>
          <p:cNvSpPr/>
          <p:nvPr/>
        </p:nvSpPr>
        <p:spPr>
          <a:xfrm>
            <a:off x="3275856" y="1412776"/>
            <a:ext cx="2736304" cy="1296000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Χαρακτηριστικά μαθητών</a:t>
            </a:r>
            <a:endParaRPr lang="el-GR" sz="2000" b="1" dirty="0"/>
          </a:p>
        </p:txBody>
      </p:sp>
      <p:sp>
        <p:nvSpPr>
          <p:cNvPr id="7" name="6 - Έλλειψη"/>
          <p:cNvSpPr/>
          <p:nvPr/>
        </p:nvSpPr>
        <p:spPr>
          <a:xfrm>
            <a:off x="6804248" y="3140968"/>
            <a:ext cx="2160000" cy="1296144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ΤΠΕ</a:t>
            </a:r>
            <a:endParaRPr lang="el-GR" sz="2000" b="1" dirty="0"/>
          </a:p>
        </p:txBody>
      </p:sp>
      <p:sp>
        <p:nvSpPr>
          <p:cNvPr id="8" name="7 - Έλλειψη"/>
          <p:cNvSpPr/>
          <p:nvPr/>
        </p:nvSpPr>
        <p:spPr>
          <a:xfrm>
            <a:off x="3563888" y="5013176"/>
            <a:ext cx="2736000" cy="1296144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Φυσικές Επιστήμες</a:t>
            </a:r>
            <a:endParaRPr lang="el-GR" sz="2000" b="1" dirty="0"/>
          </a:p>
        </p:txBody>
      </p:sp>
      <p:sp>
        <p:nvSpPr>
          <p:cNvPr id="9" name="8 - Έλλειψη"/>
          <p:cNvSpPr/>
          <p:nvPr/>
        </p:nvSpPr>
        <p:spPr>
          <a:xfrm>
            <a:off x="611560" y="3212976"/>
            <a:ext cx="2160240" cy="1296144"/>
          </a:xfrm>
          <a:prstGeom prst="ellipse">
            <a:avLst/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/>
              <a:t>Θεατρικό Παιχνίδι</a:t>
            </a:r>
            <a:endParaRPr lang="el-GR" sz="2000" b="1" dirty="0"/>
          </a:p>
        </p:txBody>
      </p:sp>
      <p:sp>
        <p:nvSpPr>
          <p:cNvPr id="12" name="11 - Δεξιό βέλος"/>
          <p:cNvSpPr/>
          <p:nvPr/>
        </p:nvSpPr>
        <p:spPr>
          <a:xfrm rot="10800000">
            <a:off x="2915816" y="3717032"/>
            <a:ext cx="504056" cy="288032"/>
          </a:xfrm>
          <a:prstGeom prst="rightArrow">
            <a:avLst/>
          </a:prstGeom>
          <a:solidFill>
            <a:srgbClr val="ADDB7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Δεξιό βέλος"/>
          <p:cNvSpPr/>
          <p:nvPr/>
        </p:nvSpPr>
        <p:spPr>
          <a:xfrm>
            <a:off x="6162740" y="3645024"/>
            <a:ext cx="497491" cy="29808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Δεξιό βέλος"/>
          <p:cNvSpPr/>
          <p:nvPr/>
        </p:nvSpPr>
        <p:spPr>
          <a:xfrm rot="5400000">
            <a:off x="4716016" y="4509120"/>
            <a:ext cx="360040" cy="360040"/>
          </a:xfrm>
          <a:prstGeom prst="rightArrow">
            <a:avLst/>
          </a:prstGeom>
          <a:solidFill>
            <a:srgbClr val="ADDB7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Δεξιό βέλος"/>
          <p:cNvSpPr/>
          <p:nvPr/>
        </p:nvSpPr>
        <p:spPr>
          <a:xfrm rot="15996680">
            <a:off x="4582975" y="2791865"/>
            <a:ext cx="360000" cy="35878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3231</TotalTime>
  <Words>1362</Words>
  <Application>Microsoft Office PowerPoint</Application>
  <PresentationFormat>Προβολή στην οθόνη (4:3)</PresentationFormat>
  <Paragraphs>182</Paragraphs>
  <Slides>25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Σχεδιασμός , υλοποίηση και αποτίμηση μιας ολοκληρωμένης παρέμβασης συμπληρωματικής σχολικής Εξ Αποστάσεως Εκπαίδευσης με τη χρήση διαδραστικών εφαρμογών και τεχνικών Θεατρικού Παιχνιδιού, με θέμα «Τα τέσσερα στοιχεία της φύσης» στην Προσχολική Εκπαίδευση </vt:lpstr>
      <vt:lpstr>Ένα πολύ μεγάλο ευχαριστώ…</vt:lpstr>
      <vt:lpstr>1. Σκοπός </vt:lpstr>
      <vt:lpstr>2. Συνεισφορά της διπλωματικής</vt:lpstr>
      <vt:lpstr>   3. Ερευνητικά Ερωτήματα  1/2</vt:lpstr>
      <vt:lpstr>   3. Ερευνητικά Ερωτήματα 2/2 </vt:lpstr>
      <vt:lpstr>4. Δομή της εργασίας </vt:lpstr>
      <vt:lpstr>5. Θεωρητικό Πλαίσιο 1/2 </vt:lpstr>
      <vt:lpstr>5. Θεωρητικό Πλαίσιο 2/2 </vt:lpstr>
      <vt:lpstr> 6. Δημιουργία Εκπαιδευτικού Υλικού 1/7 </vt:lpstr>
      <vt:lpstr> 6. Δημιουργία Εκπαιδευτικού Υλικού 2/7 </vt:lpstr>
      <vt:lpstr> 6. Δημιουργία Εκπαιδευτικού Υλικού 3/7 </vt:lpstr>
      <vt:lpstr> 6. Δημιουργία Εκπαιδευτικού Υλικού 4/7 </vt:lpstr>
      <vt:lpstr> 6. Δημιουργία Εκπαιδευτικού Υλικού 5/7 </vt:lpstr>
      <vt:lpstr> 6. Δημιουργία Εκπαιδευτικού Υλικού 6/7 </vt:lpstr>
      <vt:lpstr> 6. Δημιουργία Εκπαιδευτικού Υλικού 7/7 </vt:lpstr>
      <vt:lpstr>7. Μεθοδολογία </vt:lpstr>
      <vt:lpstr>8. Αποτίμηση Εκπαιδευτικού υλικού 1/2</vt:lpstr>
      <vt:lpstr>8. Αποτίμηση Εκπαιδευτικού υλικού 2/2</vt:lpstr>
      <vt:lpstr>Συμπεράσματα 1/4 </vt:lpstr>
      <vt:lpstr>Συμπεράσματα 2/4 </vt:lpstr>
      <vt:lpstr>Συμπεράσματα 3/4</vt:lpstr>
      <vt:lpstr>Συμπεράσματα 4/4 </vt:lpstr>
      <vt:lpstr>Προτάσεις </vt:lpstr>
      <vt:lpstr>Τέλος Παρουσίασης 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1808</cp:revision>
  <dcterms:created xsi:type="dcterms:W3CDTF">2003-10-16T17:37:47Z</dcterms:created>
  <dcterms:modified xsi:type="dcterms:W3CDTF">2025-03-05T18:24:03Z</dcterms:modified>
</cp:coreProperties>
</file>