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Default Extension="gif" ContentType="image/gif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  <p:sldMasterId id="2147483752" r:id="rId9"/>
    <p:sldMasterId id="2147483765" r:id="rId10"/>
    <p:sldMasterId id="2147483778" r:id="rId11"/>
    <p:sldMasterId id="2147483791" r:id="rId12"/>
  </p:sldMasterIdLst>
  <p:notesMasterIdLst>
    <p:notesMasterId r:id="rId45"/>
  </p:notes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285" r:id="rId42"/>
    <p:sldId id="286" r:id="rId43"/>
    <p:sldId id="287" r:id="rId44"/>
  </p:sldIdLst>
  <p:sldSz cx="9144000" cy="6858000" type="screen4x3"/>
  <p:notesSz cx="6858000" cy="973455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l-GR" sz="4400" b="0" strike="noStrike" spc="-1">
                <a:solidFill>
                  <a:srgbClr val="000000"/>
                </a:solidFill>
                <a:latin typeface="Arial"/>
              </a:rPr>
              <a:t>Πατήστε για μετακίνηση της διαφάνειας</a:t>
            </a:r>
          </a:p>
        </p:txBody>
      </p:sp>
      <p:sp>
        <p:nvSpPr>
          <p:cNvPr id="50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των σημειώσεων</a:t>
            </a:r>
          </a:p>
        </p:txBody>
      </p:sp>
      <p:sp>
        <p:nvSpPr>
          <p:cNvPr id="50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&lt;κεφαλίδα&gt;</a:t>
            </a:r>
          </a:p>
        </p:txBody>
      </p:sp>
      <p:sp>
        <p:nvSpPr>
          <p:cNvPr id="506" name="PlaceHolder 4"/>
          <p:cNvSpPr>
            <a:spLocks noGrp="1"/>
          </p:cNvSpPr>
          <p:nvPr>
            <p:ph type="dt" idx="28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&lt;ημερομηνία/ώρα&gt;</a:t>
            </a:r>
          </a:p>
        </p:txBody>
      </p:sp>
      <p:sp>
        <p:nvSpPr>
          <p:cNvPr id="507" name="PlaceHolder 5"/>
          <p:cNvSpPr>
            <a:spLocks noGrp="1"/>
          </p:cNvSpPr>
          <p:nvPr>
            <p:ph type="ftr" idx="29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&lt;υποσέλιδο&gt;</a:t>
            </a:r>
          </a:p>
        </p:txBody>
      </p:sp>
      <p:sp>
        <p:nvSpPr>
          <p:cNvPr id="508" name="PlaceHolder 6"/>
          <p:cNvSpPr>
            <a:spLocks noGrp="1"/>
          </p:cNvSpPr>
          <p:nvPr>
            <p:ph type="sldNum" idx="30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9D65917F-E4C6-4EA6-B176-3D836AB212F1}" type="slidenum">
              <a:rPr lang="el-GR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buNone/>
              </a:pPr>
              <a:t>‹#›</a:t>
            </a:fld>
            <a:endParaRPr lang="el-GR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96840" y="730080"/>
            <a:ext cx="4861440" cy="3647160"/>
          </a:xfrm>
          <a:prstGeom prst="rect">
            <a:avLst/>
          </a:prstGeom>
          <a:ln w="0">
            <a:noFill/>
          </a:ln>
        </p:spPr>
      </p:sp>
      <p:sp>
        <p:nvSpPr>
          <p:cNvPr id="956" name="PlaceHolder 2"/>
          <p:cNvSpPr>
            <a:spLocks noGrp="1"/>
          </p:cNvSpPr>
          <p:nvPr>
            <p:ph type="body"/>
          </p:nvPr>
        </p:nvSpPr>
        <p:spPr>
          <a:xfrm>
            <a:off x="685800" y="4624560"/>
            <a:ext cx="5483880" cy="437724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t">
            <a:normAutofit/>
          </a:bodyPr>
          <a:lstStyle/>
          <a:p>
            <a:pPr marL="216000" indent="0">
              <a:buNone/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7" name="PlaceHolder 3"/>
          <p:cNvSpPr>
            <a:spLocks noGrp="1"/>
          </p:cNvSpPr>
          <p:nvPr>
            <p:ph type="sldNum" idx="31"/>
          </p:nvPr>
        </p:nvSpPr>
        <p:spPr>
          <a:xfrm>
            <a:off x="3884760" y="9245520"/>
            <a:ext cx="2969280" cy="484920"/>
          </a:xfrm>
          <a:prstGeom prst="rect">
            <a:avLst/>
          </a:prstGeom>
          <a:noFill/>
          <a:ln w="9360">
            <a:noFill/>
          </a:ln>
        </p:spPr>
        <p:txBody>
          <a:bodyPr lIns="0" tIns="0" rIns="0" bIns="0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l-GR" sz="12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B9EF3E4-FD26-4CDC-BF44-4A9F41B17CC2}" type="slidenum">
              <a:rPr lang="el-GR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1</a:t>
            </a:fld>
            <a:endParaRPr lang="el-GR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188802F-D195-43A7-8A91-F2A3A7743608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D2CDD71-1EA0-44A5-96E6-28CCB4B82C89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3FD2A8A7-DD93-42A4-A36F-823A2447BDB0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320FE5CC-389D-488B-ACFA-3FD4327EE465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2B2226FA-89C5-458A-9FDB-76D1763E5AA9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2CE809CE-1212-4E52-A877-9EE4FE758024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0567E6AB-3F82-405D-9C9C-864C38C0F6E9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C8A7C6B4-F2DD-457B-BDB5-1490D3185C75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946F7769-4631-4F47-ACC5-558F71E07CFE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0E8EB94F-5066-47F9-8E35-B6EEC428A8A9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8B8BD93E-CDEA-437E-B99B-2709829443CB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24D89207-DB34-4360-8840-B1419D6DAF2B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3FC8C77-C20C-40A0-AEC6-27537A6AC419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88A22AED-0D55-4886-945B-8E43FF8C1363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F3E7BEE0-71BC-4747-82B4-F9BE286D4B49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F760C1AE-B227-42FE-8B7E-31AEBE2F7D7C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F7D2647F-42D7-49E4-8411-C7BBE9F1C652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BE005F38-EC6C-44D8-B384-CA854AEE06E5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5FCEB26B-5A6C-4ABD-8075-B86DE5803268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5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00C58B1F-60DA-4EA3-BCDF-ACBA7B8D9E76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0427F2C2-AB1A-4395-9D9C-BE96B2F03C0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999122BF-A822-4F4D-A3E4-586FDBAF9521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7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AC29EBA3-EE30-449D-B23B-055B0C5C05F8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6B3EF7A-4A54-4659-B0FE-F5E66D31E43E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E43C713F-315D-4175-A20D-72D4686E340A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4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861771B-B84B-4CF1-A997-DD3942F7A4E4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1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6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9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0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1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2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3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A49E67C-E0EB-46C0-A5B2-659E9EBAB0BA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3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5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8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9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0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1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2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E235091-F5F6-4C82-9246-8B0724AB00F4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4B2FE47-EA77-491F-B4DB-AFF778696107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DFA3C20-4187-4633-9AE4-3E208DD9F00E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92DECDA-9500-4CE3-8961-D54C7E358D49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3FFE795-3E4E-4A40-B7BF-4A7937DE32A4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1BFE6C3-E7E3-4A47-8C9F-8B611D3D605D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8ACC008-07B3-4F45-9ED0-D861F9C438D2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176FE46-0FC5-4B9E-8D43-BE3947698E57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D48090C-4C82-47D5-8734-9621D5701AA7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94FC899-76CC-45BE-93AB-920D96AE5D7D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A81C38A-B691-4B9C-AABE-2C213D6067F5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FDAE1E6-2F03-4B54-86F8-92972B3ACD70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708CFEC-A0C1-4150-825A-F61640F76A1D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094E938-4155-432E-86B2-BEF38FB5C482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FC7A6B9-57F7-4EB1-8AAF-726DB834B20B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334E3B2-E0C7-4DAB-884F-5FA84F2D533D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E9C5BC0-9C2E-4464-B3E5-1BC971E8F423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132B9B1-AAF4-4292-98E3-C2B87C05B817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8B6A69C-5C5F-41F1-BC25-343F16961DB9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4D2A917-A513-4DA1-942E-416395E7E1D7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70813FD-B3F7-4441-8C21-E2EEEDACBC05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5ABA4E6A-54D9-47C3-A0FE-17906DEAD5B3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8B0E9F1-B27D-4B62-9408-981F2D087EFA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436E967-8A55-4667-B7F8-1B354366797F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43C39A9-43CB-4D5D-98C7-28B9187866A2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0ED837A-B7F5-4ACD-9FB6-96ED9D111260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FF67E385-C83C-4BA1-86CA-A752062AFE46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E6D2723-C904-4EE5-A8A3-F1F0115DDEC1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7B397DB3-E015-443A-A158-EDBDB527129F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954FAB6-5B18-4394-8A02-C20AB5511C5D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D95C132C-5DFD-4AC4-B966-D449332A113B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C0111F5-200D-48ED-8B76-A3A3BDB6A499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7EC88710-07F8-40DE-A111-FCCE8AFBA159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B615B1E-6C7F-4E79-A283-5BC3B2FE1D8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1EE7922-A77D-4EBF-9A21-E4D3C6DCAAF6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F27BABE-FE13-4ED7-B38F-A93F22004D64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7D7B7091-2F9F-4305-9129-083CE52FEBED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73753A7-9FAA-413F-8222-9F5A3865E161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14B7BB-75B4-47CF-9D8F-91FBD78FFE22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71D4E7FD-35C9-4F34-904C-FC27E2D26C11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B53D8848-774D-46A5-93CF-28202D7FDAA6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E9B1010F-0B37-40F0-A86B-2FA8DE873293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8CB5CC6-68E2-4FC8-B10D-DC0FE90E0189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5A4CFA08-AEB2-447D-9E1F-AE8C8A91D9C6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2533A2DA-8F6D-4D11-86A8-0486B937006B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F8F3B63E-04D3-48AF-B526-86FDD4A4180D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93218D93-82E5-4452-BB44-2D6C5F5F9D65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FA5EA68D-25CC-4514-9EA4-56211C150506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A086361-8BED-4314-819A-803933E12C91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B45679AC-8F3E-431E-B1B3-BC1AD1DB33DC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B7BCB67-5028-47CC-986E-48A88EDE4336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AB7CECC0-1307-41FC-8063-5168E97716D1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27E0D323-DC8F-4A88-A8A2-2538C7DD652B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E5980C11-AD8D-4BA5-86DC-576FFC2FCD08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FFCB2DB3-D0C7-48F4-81C0-3F45CC40BC6A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E42CD5AA-6C8C-46EB-A9EB-409F2297FE7D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4FFD533E-72A8-4553-A0AC-0D726436F895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796FC6A8-3D92-4E3C-948C-6C7AE6161D62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835AD3FA-5C4A-41E6-8448-C4CD04D97CEC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BB7E524-865A-485C-8521-4C40F4C53E3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0E1A819E-7842-4605-9B34-75AFD52B00E2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BA39C7C8-3E43-4F04-8B89-8E2456CE9F40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ADEB9117-DA5D-4DDA-B4E8-05A19A1821AF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1664407E-A895-4463-B94C-DA167390CDE5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4D012577-0DCA-427E-A94A-4195C70A96CD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B86C4DFF-8719-4EEC-B0A5-A51ADC3936BA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268995A4-BC2F-4D5D-8536-B34C1F40EE43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880CD619-368F-4998-9513-19D5E0AC64F7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4D6296E7-5744-4D09-AB4C-26AC012F3AA6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6F9F7A6F-762C-4594-AF75-71AE280DB18F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6F0CEA2-2C65-459E-A788-6EBBFB89EE1B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D8DEE0D4-55C1-42C9-9C49-14F2A7EC1128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D5785E47-61C1-43DF-9EE8-E32FB88E3A26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B194A55E-C77E-4E8D-A85C-1C08EB7D6DE0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BFA40036-AB46-4255-9FEE-04AA971D1192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6E369A09-1203-4246-8FA4-27F2C921AB04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72C54305-9678-433D-AECD-E3C85DB29619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32C1BDDE-2B3A-4C93-B0E2-DCFFB9D184C3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4B1B33F5-3250-48AB-9869-9D997F94C045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7F7A5E3B-87C1-4E70-9FAA-22CF36F6611E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l-G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l-G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FD7DE249-1032-4BDF-950D-951A7713E50C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163800" y="796680"/>
            <a:ext cx="863640" cy="779400"/>
          </a:xfrm>
          <a:custGeom>
            <a:avLst/>
            <a:gdLst>
              <a:gd name="textAreaLeft" fmla="*/ 0 w 863640"/>
              <a:gd name="textAreaRight" fmla="*/ 866160 w 863640"/>
              <a:gd name="textAreaTop" fmla="*/ 0 h 779400"/>
              <a:gd name="textAreaBottom" fmla="*/ 781920 h 779400"/>
            </a:gdLst>
            <a:ahLst/>
            <a:cxnLst/>
            <a:rect l="textAreaLeft" t="textAreaTop" r="textAreaRight" b="textAreaBottom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" name="Rectangle 61"/>
          <p:cNvSpPr/>
          <p:nvPr/>
        </p:nvSpPr>
        <p:spPr>
          <a:xfrm>
            <a:off x="0" y="0"/>
            <a:ext cx="465120" cy="6855480"/>
          </a:xfrm>
          <a:prstGeom prst="rect">
            <a:avLst/>
          </a:prstGeom>
          <a:solidFill>
            <a:srgbClr val="931B1B"/>
          </a:solidFill>
          <a:ln w="64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1800" b="0" strike="noStrike" spc="-1" dirty="0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" name="Ορθογώνιο 8"/>
          <p:cNvSpPr/>
          <p:nvPr/>
        </p:nvSpPr>
        <p:spPr>
          <a:xfrm>
            <a:off x="467640" y="764640"/>
            <a:ext cx="573480" cy="100548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2400" b="0" strike="noStrike" spc="-1" dirty="0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3" name="Πεντάγωνο 9"/>
          <p:cNvSpPr/>
          <p:nvPr/>
        </p:nvSpPr>
        <p:spPr>
          <a:xfrm>
            <a:off x="467640" y="2316240"/>
            <a:ext cx="672840" cy="789480"/>
          </a:xfrm>
          <a:prstGeom prst="homePlate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2400" b="0" strike="noStrike" spc="-1" dirty="0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3029040" y="6356520"/>
            <a:ext cx="308376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400" b="0" strike="noStrike" spc="-1" dirty="0">
                <a:solidFill>
                  <a:srgbClr val="000000"/>
                </a:solidFill>
                <a:latin typeface="Times New Roman"/>
              </a:rPr>
              <a:t>&lt;υποσέλιδο&gt;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6458040" y="6356520"/>
            <a:ext cx="20548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de-DE" sz="900" b="0" strike="noStrike" spc="-1">
                <a:solidFill>
                  <a:srgbClr val="8B8B8B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62116FA-7996-4B3A-955A-10E0718C5877}" type="slidenum">
              <a:rPr lang="de-DE" sz="900" b="0" strike="noStrike" spc="-1">
                <a:solidFill>
                  <a:srgbClr val="8B8B8B"/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l-GR" sz="9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628560" y="6356520"/>
            <a:ext cx="20548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l-GR" sz="1400" b="0" strike="noStrike" spc="-1" dirty="0">
                <a:solidFill>
                  <a:srgbClr val="000000"/>
                </a:solidFill>
                <a:latin typeface="Times New Roman"/>
              </a:rPr>
              <a:t>&lt;ημερομηνία/</a:t>
            </a:r>
            <a:r>
              <a:rPr lang="el-GR" sz="1400" b="0" strike="noStrike" spc="-1" dirty="0" err="1">
                <a:solidFill>
                  <a:srgbClr val="000000"/>
                </a:solidFill>
                <a:latin typeface="Times New Roman"/>
              </a:rPr>
              <a:t>ώρ</a:t>
            </a:r>
            <a:r>
              <a:rPr lang="el-GR" sz="1400" b="0" strike="noStrike" spc="-1" dirty="0">
                <a:solidFill>
                  <a:srgbClr val="000000"/>
                </a:solidFill>
                <a:latin typeface="Times New Roman"/>
              </a:rPr>
              <a:t>α&gt;</a:t>
            </a: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l-GR" sz="4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l-GR" sz="4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3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8000"/>
          </a:bodyPr>
          <a:lstStyle/>
          <a:p>
            <a:pPr marL="250560" indent="-18792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501120" lvl="1" indent="-18792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751680" lvl="2" indent="-16704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002240" lvl="3" indent="-12528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1252800" lvl="4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1503360" lvl="5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1753920" lvl="6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  <p:sp>
        <p:nvSpPr>
          <p:cNvPr id="38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8000"/>
          </a:bodyPr>
          <a:lstStyle/>
          <a:p>
            <a:pPr marL="250560" indent="-18792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501120" lvl="1" indent="-18792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751680" lvl="2" indent="-16704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002240" lvl="3" indent="-12528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1252800" lvl="4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1503360" lvl="5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1753920" lvl="6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  <p:sp>
        <p:nvSpPr>
          <p:cNvPr id="38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8000"/>
          </a:bodyPr>
          <a:lstStyle/>
          <a:p>
            <a:pPr marL="250560" indent="-18792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501120" lvl="1" indent="-18792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751680" lvl="2" indent="-16704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002240" lvl="3" indent="-12528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1252800" lvl="4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1503360" lvl="5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1753920" lvl="6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  <p:sp>
        <p:nvSpPr>
          <p:cNvPr id="385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8000"/>
          </a:bodyPr>
          <a:lstStyle/>
          <a:p>
            <a:pPr marL="250560" indent="-18792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501120" lvl="1" indent="-18792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751680" lvl="2" indent="-16704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002240" lvl="3" indent="-12528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1252800" lvl="4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1503360" lvl="5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1753920" lvl="6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  <p:sp>
        <p:nvSpPr>
          <p:cNvPr id="386" name="PlaceHolder 6"/>
          <p:cNvSpPr>
            <a:spLocks noGrp="1"/>
          </p:cNvSpPr>
          <p:nvPr>
            <p:ph type="ftr" idx="25"/>
          </p:nvPr>
        </p:nvSpPr>
        <p:spPr>
          <a:xfrm>
            <a:off x="3028320" y="6355800"/>
            <a:ext cx="308376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&lt;υποσέλιδο&gt;</a:t>
            </a:r>
          </a:p>
        </p:txBody>
      </p:sp>
      <p:sp>
        <p:nvSpPr>
          <p:cNvPr id="387" name="PlaceHolder 7"/>
          <p:cNvSpPr>
            <a:spLocks noGrp="1"/>
          </p:cNvSpPr>
          <p:nvPr>
            <p:ph type="sldNum" idx="26"/>
          </p:nvPr>
        </p:nvSpPr>
        <p:spPr>
          <a:xfrm>
            <a:off x="6457320" y="6355800"/>
            <a:ext cx="20548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IN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39AD085-EC22-480C-B4AF-C7172FFA4006}" type="slidenum">
              <a:rPr lang="en-IN" sz="1200" b="0" strike="noStrike" spc="-1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l-GR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8" name="PlaceHolder 8"/>
          <p:cNvSpPr>
            <a:spLocks noGrp="1"/>
          </p:cNvSpPr>
          <p:nvPr>
            <p:ph type="dt" idx="27"/>
          </p:nvPr>
        </p:nvSpPr>
        <p:spPr>
          <a:xfrm>
            <a:off x="628200" y="6355800"/>
            <a:ext cx="20548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&lt;ημερομηνία/ώρα&gt;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xStyles>
    <p:titleStyle/>
    <p:bodyStyle/>
    <p:otherStyle/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Rectangle 6"/>
          <p:cNvSpPr/>
          <p:nvPr/>
        </p:nvSpPr>
        <p:spPr>
          <a:xfrm>
            <a:off x="-4320" y="6788520"/>
            <a:ext cx="9152280" cy="75240"/>
          </a:xfrm>
          <a:prstGeom prst="rect">
            <a:avLst/>
          </a:prstGeom>
          <a:solidFill>
            <a:srgbClr val="44546A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2760" rIns="90000" bIns="32760" anchor="ctr">
            <a:noAutofit/>
          </a:bodyPr>
          <a:lstStyle/>
          <a:p>
            <a:endParaRPr lang="ro-RO" sz="1350" b="0" strike="noStrike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4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l-GR" sz="4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4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/>
    <p:bodyStyle/>
    <p:otherStyle/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Rectangle 6"/>
          <p:cNvSpPr/>
          <p:nvPr/>
        </p:nvSpPr>
        <p:spPr>
          <a:xfrm>
            <a:off x="-4320" y="6788520"/>
            <a:ext cx="9152280" cy="75240"/>
          </a:xfrm>
          <a:prstGeom prst="rect">
            <a:avLst/>
          </a:prstGeom>
          <a:solidFill>
            <a:srgbClr val="44546A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2760" rIns="90000" bIns="32760" anchor="ctr">
            <a:noAutofit/>
          </a:bodyPr>
          <a:lstStyle/>
          <a:p>
            <a:endParaRPr lang="ro-RO" sz="1350" b="0" strike="noStrike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4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l-GR" sz="4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4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8"/>
          <p:cNvSpPr/>
          <p:nvPr/>
        </p:nvSpPr>
        <p:spPr>
          <a:xfrm>
            <a:off x="163800" y="796680"/>
            <a:ext cx="863640" cy="779400"/>
          </a:xfrm>
          <a:custGeom>
            <a:avLst/>
            <a:gdLst>
              <a:gd name="textAreaLeft" fmla="*/ 0 w 863640"/>
              <a:gd name="textAreaRight" fmla="*/ 866160 w 863640"/>
              <a:gd name="textAreaTop" fmla="*/ 0 h 779400"/>
              <a:gd name="textAreaBottom" fmla="*/ 781920 h 779400"/>
            </a:gdLst>
            <a:ahLst/>
            <a:cxnLst/>
            <a:rect l="textAreaLeft" t="textAreaTop" r="textAreaRight" b="textAreaBottom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6" name="Rectangle 61"/>
          <p:cNvSpPr/>
          <p:nvPr/>
        </p:nvSpPr>
        <p:spPr>
          <a:xfrm>
            <a:off x="0" y="0"/>
            <a:ext cx="465120" cy="6855480"/>
          </a:xfrm>
          <a:prstGeom prst="rect">
            <a:avLst/>
          </a:prstGeom>
          <a:solidFill>
            <a:srgbClr val="931B1B"/>
          </a:solidFill>
          <a:ln w="648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1800" b="0" strike="noStrike" spc="-1">
              <a:solidFill>
                <a:srgbClr val="FFFFFF"/>
              </a:solidFill>
              <a:latin typeface="Arial"/>
              <a:ea typeface="DejaVu Sans"/>
            </a:endParaRPr>
          </a:p>
        </p:txBody>
      </p:sp>
      <p:cxnSp>
        <p:nvCxnSpPr>
          <p:cNvPr id="47" name="15 - Ευθεία γραμμή σύνδεσης"/>
          <p:cNvCxnSpPr/>
          <p:nvPr/>
        </p:nvCxnSpPr>
        <p:spPr>
          <a:xfrm>
            <a:off x="1521720" y="1194120"/>
            <a:ext cx="7036920" cy="10080"/>
          </a:xfrm>
          <a:prstGeom prst="straightConnector1">
            <a:avLst/>
          </a:prstGeom>
          <a:ln w="9360">
            <a:solidFill>
              <a:srgbClr val="5B9BD5"/>
            </a:solidFill>
            <a:round/>
          </a:ln>
        </p:spPr>
      </p:cxnSp>
      <p:cxnSp>
        <p:nvCxnSpPr>
          <p:cNvPr id="48" name="15 - Ευθεία γραμμή σύνδεσης"/>
          <p:cNvCxnSpPr/>
          <p:nvPr/>
        </p:nvCxnSpPr>
        <p:spPr>
          <a:xfrm>
            <a:off x="467280" y="6453000"/>
            <a:ext cx="8479080" cy="22320"/>
          </a:xfrm>
          <a:prstGeom prst="straightConnector1">
            <a:avLst/>
          </a:prstGeom>
          <a:ln w="9360">
            <a:solidFill>
              <a:srgbClr val="FFC61A"/>
            </a:solidFill>
            <a:round/>
          </a:ln>
        </p:spPr>
      </p:cxnSp>
      <p:sp>
        <p:nvSpPr>
          <p:cNvPr id="49" name="Ορθογώνιο 10"/>
          <p:cNvSpPr/>
          <p:nvPr/>
        </p:nvSpPr>
        <p:spPr>
          <a:xfrm>
            <a:off x="467640" y="628560"/>
            <a:ext cx="573480" cy="100548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2400" b="0" strike="noStrike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0" name="Πεντάγωνο 11"/>
          <p:cNvSpPr/>
          <p:nvPr/>
        </p:nvSpPr>
        <p:spPr>
          <a:xfrm>
            <a:off x="467640" y="603720"/>
            <a:ext cx="672840" cy="789480"/>
          </a:xfrm>
          <a:prstGeom prst="homePlate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2400" b="0" strike="noStrike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51" name="PlaceHolder 1"/>
          <p:cNvSpPr>
            <a:spLocks noGrp="1"/>
          </p:cNvSpPr>
          <p:nvPr>
            <p:ph type="ftr" idx="4"/>
          </p:nvPr>
        </p:nvSpPr>
        <p:spPr>
          <a:xfrm>
            <a:off x="3029040" y="6356520"/>
            <a:ext cx="308376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l-GR" sz="900" b="0" strike="noStrike" spc="-1">
                <a:solidFill>
                  <a:srgbClr val="8B8B8B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900" b="0" strike="noStrike" spc="-1">
                <a:solidFill>
                  <a:srgbClr val="8B8B8B"/>
                </a:solidFill>
                <a:latin typeface="Times New Roman"/>
              </a:rPr>
              <a:t>&lt;υποσέλιδο&gt;</a:t>
            </a:r>
            <a:endParaRPr lang="el-GR" sz="9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ldNum" idx="5"/>
          </p:nvPr>
        </p:nvSpPr>
        <p:spPr>
          <a:xfrm>
            <a:off x="6458040" y="6356520"/>
            <a:ext cx="20548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900" b="0" strike="noStrike" spc="-1">
                <a:solidFill>
                  <a:srgbClr val="8B8B8B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59E9FCC-6B1D-4804-ABC7-DC1825196AA4}" type="slidenum">
              <a:rPr lang="en-US" sz="900" b="0" strike="noStrike" spc="-1">
                <a:solidFill>
                  <a:srgbClr val="8B8B8B"/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l-GR" sz="9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dt" idx="6"/>
          </p:nvPr>
        </p:nvSpPr>
        <p:spPr>
          <a:xfrm>
            <a:off x="628560" y="6356520"/>
            <a:ext cx="20548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&lt;ημερομηνία/ώρα&gt;</a:t>
            </a:r>
          </a:p>
        </p:txBody>
      </p:sp>
      <p:sp>
        <p:nvSpPr>
          <p:cNvPr id="5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l-GR" sz="4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5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ftr" idx="7"/>
          </p:nvPr>
        </p:nvSpPr>
        <p:spPr>
          <a:xfrm>
            <a:off x="3028320" y="6355800"/>
            <a:ext cx="308376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&lt;υποσέλιδο&gt;</a:t>
            </a:r>
          </a:p>
        </p:txBody>
      </p:sp>
      <p:sp>
        <p:nvSpPr>
          <p:cNvPr id="93" name="PlaceHolder 2"/>
          <p:cNvSpPr>
            <a:spLocks noGrp="1"/>
          </p:cNvSpPr>
          <p:nvPr>
            <p:ph type="sldNum" idx="8"/>
          </p:nvPr>
        </p:nvSpPr>
        <p:spPr>
          <a:xfrm>
            <a:off x="6457320" y="6355800"/>
            <a:ext cx="20548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IN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470E13F-A8F9-417D-A035-16D85E65A7F5}" type="slidenum">
              <a:rPr lang="en-IN" sz="1200" b="0" strike="noStrike" spc="-1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l-GR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9"/>
          </p:nvPr>
        </p:nvSpPr>
        <p:spPr>
          <a:xfrm>
            <a:off x="628200" y="6355800"/>
            <a:ext cx="20548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&lt;ημερομηνία/ώρα&gt;</a:t>
            </a:r>
          </a:p>
        </p:txBody>
      </p:sp>
      <p:sp>
        <p:nvSpPr>
          <p:cNvPr id="9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l-GR" sz="4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ftr" idx="10"/>
          </p:nvPr>
        </p:nvSpPr>
        <p:spPr>
          <a:xfrm>
            <a:off x="1561680" y="4237560"/>
            <a:ext cx="1445400" cy="24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&lt;υποσέλιδο&gt;</a:t>
            </a:r>
          </a:p>
        </p:txBody>
      </p:sp>
      <p:sp>
        <p:nvSpPr>
          <p:cNvPr id="134" name="PlaceHolder 2"/>
          <p:cNvSpPr>
            <a:spLocks noGrp="1"/>
          </p:cNvSpPr>
          <p:nvPr>
            <p:ph type="sldNum" idx="11"/>
          </p:nvPr>
        </p:nvSpPr>
        <p:spPr>
          <a:xfrm>
            <a:off x="3276360" y="4237560"/>
            <a:ext cx="1064520" cy="24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8ED4CB8-4C26-4AE3-8093-21511F70D3CE}" type="slidenum">
              <a:rPr lang="en-US" sz="1400" b="0" strike="noStrike" spc="-1">
                <a:solidFill>
                  <a:srgbClr val="000000"/>
                </a:solidFill>
                <a:latin typeface="Arial"/>
                <a:ea typeface="Arial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l-GR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dt" idx="12"/>
          </p:nvPr>
        </p:nvSpPr>
        <p:spPr>
          <a:xfrm>
            <a:off x="228600" y="4237560"/>
            <a:ext cx="1064520" cy="24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&lt;ημερομηνία/ώρα&gt;</a:t>
            </a:r>
          </a:p>
        </p:txBody>
      </p:sp>
      <p:sp>
        <p:nvSpPr>
          <p:cNvPr id="136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l-GR" sz="4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137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angle 10"/>
          <p:cNvSpPr/>
          <p:nvPr/>
        </p:nvSpPr>
        <p:spPr>
          <a:xfrm>
            <a:off x="-4680" y="6789240"/>
            <a:ext cx="9153360" cy="76320"/>
          </a:xfrm>
          <a:prstGeom prst="rect">
            <a:avLst/>
          </a:prstGeom>
          <a:solidFill>
            <a:srgbClr val="44546A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2760" rIns="90000" bIns="32760" anchor="ctr">
            <a:noAutofit/>
          </a:bodyPr>
          <a:lstStyle/>
          <a:p>
            <a:endParaRPr lang="ro-RO" sz="1350" b="0" strike="noStrike" spc="-1">
              <a:solidFill>
                <a:srgbClr val="FFFFFF"/>
              </a:solidFill>
              <a:latin typeface="Calibri"/>
              <a:ea typeface="DejaVu Sans"/>
            </a:endParaRPr>
          </a:p>
        </p:txBody>
      </p:sp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l-GR" sz="4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l-GR" sz="4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9000"/>
          </a:bodyPr>
          <a:lstStyle/>
          <a:p>
            <a:pPr marL="341280" indent="-25596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682560" lvl="1" indent="-25596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023840" lvl="2" indent="-22752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365120" lvl="3" indent="-17064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1706400" lvl="4" indent="-17064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047680" lvl="5" indent="-17064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2388960" lvl="6" indent="-17064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9000"/>
          </a:bodyPr>
          <a:lstStyle/>
          <a:p>
            <a:pPr marL="341280" indent="-25596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682560" lvl="1" indent="-25596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023840" lvl="2" indent="-22752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365120" lvl="3" indent="-17064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1706400" lvl="4" indent="-17064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047680" lvl="5" indent="-17064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2388960" lvl="6" indent="-17064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  <p:sp>
        <p:nvSpPr>
          <p:cNvPr id="216" name="PlaceHolder 4"/>
          <p:cNvSpPr>
            <a:spLocks noGrp="1"/>
          </p:cNvSpPr>
          <p:nvPr>
            <p:ph type="ftr" idx="13"/>
          </p:nvPr>
        </p:nvSpPr>
        <p:spPr>
          <a:xfrm>
            <a:off x="3028320" y="6355800"/>
            <a:ext cx="308376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&lt;υποσέλιδο&gt;</a:t>
            </a:r>
          </a:p>
        </p:txBody>
      </p:sp>
      <p:sp>
        <p:nvSpPr>
          <p:cNvPr id="217" name="PlaceHolder 5"/>
          <p:cNvSpPr>
            <a:spLocks noGrp="1"/>
          </p:cNvSpPr>
          <p:nvPr>
            <p:ph type="sldNum" idx="14"/>
          </p:nvPr>
        </p:nvSpPr>
        <p:spPr>
          <a:xfrm>
            <a:off x="6457320" y="6355800"/>
            <a:ext cx="20548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IN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38E0075-AE5A-4345-B53D-58CEB12DC9E9}" type="slidenum">
              <a:rPr lang="en-IN" sz="1200" b="0" strike="noStrike" spc="-1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l-GR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8" name="PlaceHolder 6"/>
          <p:cNvSpPr>
            <a:spLocks noGrp="1"/>
          </p:cNvSpPr>
          <p:nvPr>
            <p:ph type="dt" idx="15"/>
          </p:nvPr>
        </p:nvSpPr>
        <p:spPr>
          <a:xfrm>
            <a:off x="628200" y="6355800"/>
            <a:ext cx="20548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&lt;ημερομηνία/ώρα&gt;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ftr" idx="16"/>
          </p:nvPr>
        </p:nvSpPr>
        <p:spPr>
          <a:xfrm>
            <a:off x="1562040" y="4237560"/>
            <a:ext cx="1445400" cy="24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&lt;υποσέλιδο&gt;</a:t>
            </a:r>
          </a:p>
        </p:txBody>
      </p:sp>
      <p:sp>
        <p:nvSpPr>
          <p:cNvPr id="256" name="PlaceHolder 2"/>
          <p:cNvSpPr>
            <a:spLocks noGrp="1"/>
          </p:cNvSpPr>
          <p:nvPr>
            <p:ph type="sldNum" idx="17"/>
          </p:nvPr>
        </p:nvSpPr>
        <p:spPr>
          <a:xfrm>
            <a:off x="3276360" y="4237560"/>
            <a:ext cx="1064520" cy="24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8CF284F-5976-4DBF-BFBD-582F2C48A336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l-GR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dt" idx="18"/>
          </p:nvPr>
        </p:nvSpPr>
        <p:spPr>
          <a:xfrm>
            <a:off x="228600" y="4237560"/>
            <a:ext cx="1064520" cy="24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&lt;ημερομηνία/ώρα&gt;</a:t>
            </a:r>
          </a:p>
        </p:txBody>
      </p:sp>
      <p:sp>
        <p:nvSpPr>
          <p:cNvPr id="258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l-GR" sz="4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25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l-GR" sz="4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8000"/>
          </a:bodyPr>
          <a:lstStyle/>
          <a:p>
            <a:pPr marL="250560" indent="-18792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501120" lvl="1" indent="-18792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751680" lvl="2" indent="-16704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002240" lvl="3" indent="-12528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1252800" lvl="4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1503360" lvl="5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1753920" lvl="6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  <p:sp>
        <p:nvSpPr>
          <p:cNvPr id="2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8000"/>
          </a:bodyPr>
          <a:lstStyle/>
          <a:p>
            <a:pPr marL="250560" indent="-18792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501120" lvl="1" indent="-18792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751680" lvl="2" indent="-16704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002240" lvl="3" indent="-12528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1252800" lvl="4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1503360" lvl="5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1753920" lvl="6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  <p:sp>
        <p:nvSpPr>
          <p:cNvPr id="29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8000"/>
          </a:bodyPr>
          <a:lstStyle/>
          <a:p>
            <a:pPr marL="250560" indent="-18792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501120" lvl="1" indent="-18792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751680" lvl="2" indent="-16704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002240" lvl="3" indent="-12528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1252800" lvl="4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1503360" lvl="5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1753920" lvl="6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  <p:sp>
        <p:nvSpPr>
          <p:cNvPr id="30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8000"/>
          </a:bodyPr>
          <a:lstStyle/>
          <a:p>
            <a:pPr marL="250560" indent="-18792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501120" lvl="1" indent="-18792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751680" lvl="2" indent="-16704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002240" lvl="3" indent="-12528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1252800" lvl="4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1503360" lvl="5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1753920" lvl="6" indent="-12528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  <p:sp>
        <p:nvSpPr>
          <p:cNvPr id="301" name="PlaceHolder 6"/>
          <p:cNvSpPr>
            <a:spLocks noGrp="1"/>
          </p:cNvSpPr>
          <p:nvPr>
            <p:ph type="ftr" idx="19"/>
          </p:nvPr>
        </p:nvSpPr>
        <p:spPr>
          <a:xfrm>
            <a:off x="3028320" y="6355800"/>
            <a:ext cx="308376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&lt;υποσέλιδο&gt;</a:t>
            </a:r>
          </a:p>
        </p:txBody>
      </p:sp>
      <p:sp>
        <p:nvSpPr>
          <p:cNvPr id="302" name="PlaceHolder 7"/>
          <p:cNvSpPr>
            <a:spLocks noGrp="1"/>
          </p:cNvSpPr>
          <p:nvPr>
            <p:ph type="sldNum" idx="20"/>
          </p:nvPr>
        </p:nvSpPr>
        <p:spPr>
          <a:xfrm>
            <a:off x="6457320" y="6355800"/>
            <a:ext cx="20548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IN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EDA9A2B-D52B-4AF4-AE3E-EF8B754814BC}" type="slidenum">
              <a:rPr lang="en-IN" sz="1200" b="0" strike="noStrike" spc="-1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l-GR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3" name="PlaceHolder 8"/>
          <p:cNvSpPr>
            <a:spLocks noGrp="1"/>
          </p:cNvSpPr>
          <p:nvPr>
            <p:ph type="dt" idx="21"/>
          </p:nvPr>
        </p:nvSpPr>
        <p:spPr>
          <a:xfrm>
            <a:off x="628200" y="6355800"/>
            <a:ext cx="20548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&lt;ημερομηνία/ώρα&gt;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ftr" idx="22"/>
          </p:nvPr>
        </p:nvSpPr>
        <p:spPr>
          <a:xfrm>
            <a:off x="3028320" y="6355800"/>
            <a:ext cx="308376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&lt;υποσέλιδο&gt;</a:t>
            </a:r>
          </a:p>
        </p:txBody>
      </p:sp>
      <p:sp>
        <p:nvSpPr>
          <p:cNvPr id="341" name="PlaceHolder 2"/>
          <p:cNvSpPr>
            <a:spLocks noGrp="1"/>
          </p:cNvSpPr>
          <p:nvPr>
            <p:ph type="sldNum" idx="23"/>
          </p:nvPr>
        </p:nvSpPr>
        <p:spPr>
          <a:xfrm>
            <a:off x="6457320" y="6355800"/>
            <a:ext cx="20548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IN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71BA26C-B15E-4A0A-8FD5-F25DE607887A}" type="slidenum">
              <a:rPr lang="en-IN" sz="1200" b="0" strike="noStrike" spc="-1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l-GR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2" name="PlaceHolder 3"/>
          <p:cNvSpPr>
            <a:spLocks noGrp="1"/>
          </p:cNvSpPr>
          <p:nvPr>
            <p:ph type="dt" idx="24"/>
          </p:nvPr>
        </p:nvSpPr>
        <p:spPr>
          <a:xfrm>
            <a:off x="628200" y="6355800"/>
            <a:ext cx="205488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el-G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l-GR" sz="1400" b="0" strike="noStrike" spc="-1">
                <a:solidFill>
                  <a:srgbClr val="000000"/>
                </a:solidFill>
                <a:latin typeface="Times New Roman"/>
              </a:rPr>
              <a:t>&lt;ημερομηνία/ώρα&gt;</a:t>
            </a:r>
          </a:p>
        </p:txBody>
      </p:sp>
      <p:sp>
        <p:nvSpPr>
          <p:cNvPr id="34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el-GR" sz="4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34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32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8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12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5" Type="http://schemas.openxmlformats.org/officeDocument/2006/relationships/image" Target="../media/image26.gif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chamilo.datacenter.uoc.gr/metchamilo/courses/GNWRIMIAMETHNPOLITISTIKHKLHRONOMIA/index.php?id_session=0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31.png"/><Relationship Id="rId5" Type="http://schemas.openxmlformats.org/officeDocument/2006/relationships/image" Target="../media/image27.png"/><Relationship Id="rId4" Type="http://schemas.openxmlformats.org/officeDocument/2006/relationships/hyperlink" Target="https://actionbound.com/bound/--lao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2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PlaceHolder 1"/>
          <p:cNvSpPr>
            <a:spLocks noGrp="1"/>
          </p:cNvSpPr>
          <p:nvPr>
            <p:ph type="title"/>
          </p:nvPr>
        </p:nvSpPr>
        <p:spPr>
          <a:xfrm>
            <a:off x="1980000" y="2364840"/>
            <a:ext cx="6117840" cy="1103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400" b="1" strike="noStrike" spc="80" dirty="0">
                <a:solidFill>
                  <a:srgbClr val="000000"/>
                </a:solidFill>
                <a:latin typeface="Arial"/>
              </a:rPr>
              <a:t>ΣΧΕΔΙΑΣΜΟΣ,ΥΛΟΠΟΙΗΣΗ ΚΑΙ ΑΠΟΤΙΜΗΣΗ ΜΙΑΣ ΟΛΟΚΛΗΡΩΜΕΝΗΣ ΠΑΡΕΜΒΑΣΗΣ ΣΥΜΠΛΗΡΩΜΑΤΙΚΗΣ ΕΞ ΑΠΟΣΤΑΣΕΩΣ ΕΚΠΑΙΔΕΥΣΗΣ ΓΙΑ ΤΗ ΓΝΩΡΙΜΙΑ ΤΗΣ ΠΟΛΙΤΙΣΤΙΚΗΣ ΚΛΗΡΟΝΟΜΙΑΣ ΣΕ ΜΑΘΗΤΕΣ ΣΤ΄ ΔΗΜΟΤΙΚΟΥ:</a:t>
            </a:r>
            <a:r>
              <a:rPr sz="1400"/>
              <a:t/>
            </a:r>
            <a:br>
              <a:rPr sz="1400"/>
            </a:br>
            <a:r>
              <a:rPr lang="el-GR" sz="1400" b="1" strike="noStrike" spc="80" dirty="0">
                <a:solidFill>
                  <a:srgbClr val="000000"/>
                </a:solidFill>
                <a:latin typeface="Arial"/>
              </a:rPr>
              <a:t> Η ΠΕΡΙΠΤΩΣΗ ΤΟΥ ΛΑΟΓΡΑΦΙΚΟΥ ΜΟΥΣΕΙΟΥ ΑΜΝΑΤΟΥ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0" name="11 - Ορθογώνιο"/>
          <p:cNvSpPr/>
          <p:nvPr/>
        </p:nvSpPr>
        <p:spPr>
          <a:xfrm>
            <a:off x="2160000" y="1356120"/>
            <a:ext cx="5937840" cy="729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l-GR" sz="14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Πρόγραμμα Μεταπτυχιακών Σπουδών: 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l-GR" sz="14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«Επιστήμες της Αγωγής - Εξ Αποστάσεως Εκπαίδευση  με την χρήση των ΤΠΕ (e-</a:t>
            </a:r>
            <a:r>
              <a:rPr lang="el-GR" sz="1400" b="0" strike="noStrike" spc="-1" dirty="0" err="1">
                <a:solidFill>
                  <a:srgbClr val="000000"/>
                </a:solidFill>
                <a:latin typeface="Book Antiqua"/>
                <a:ea typeface="DejaVu Sans"/>
              </a:rPr>
              <a:t>Learnin</a:t>
            </a:r>
            <a:r>
              <a:rPr lang="el-GR" sz="14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g)»</a:t>
            </a:r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Rectangle 1"/>
          <p:cNvSpPr/>
          <p:nvPr/>
        </p:nvSpPr>
        <p:spPr>
          <a:xfrm>
            <a:off x="1187640" y="6117840"/>
            <a:ext cx="7201800" cy="395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l-GR" sz="2000" b="0" i="1" strike="noStrike" spc="-1">
                <a:solidFill>
                  <a:srgbClr val="000000"/>
                </a:solidFill>
                <a:latin typeface="Book Antiqua"/>
                <a:ea typeface="Times New Roman"/>
              </a:rPr>
              <a:t>Ρέθυμνο, 202</a:t>
            </a:r>
            <a:r>
              <a:rPr lang="en-US" sz="2000" b="0" i="1" strike="noStrike" spc="-1">
                <a:solidFill>
                  <a:srgbClr val="000000"/>
                </a:solidFill>
                <a:latin typeface="Book Antiqua"/>
                <a:ea typeface="Times New Roman"/>
              </a:rPr>
              <a:t>5</a:t>
            </a:r>
            <a:endParaRPr lang="el-GR" sz="20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512" name="15 - Ευθεία γραμμή σύνδεσης"/>
          <p:cNvCxnSpPr/>
          <p:nvPr/>
        </p:nvCxnSpPr>
        <p:spPr>
          <a:xfrm>
            <a:off x="1620000" y="6107040"/>
            <a:ext cx="6994440" cy="15480"/>
          </a:xfrm>
          <a:prstGeom prst="straightConnector1">
            <a:avLst/>
          </a:prstGeom>
          <a:ln w="9360">
            <a:solidFill>
              <a:srgbClr val="C28227"/>
            </a:solidFill>
            <a:round/>
          </a:ln>
        </p:spPr>
      </p:cxnSp>
      <p:sp>
        <p:nvSpPr>
          <p:cNvPr id="513" name="9 - Ορθογώνιο"/>
          <p:cNvSpPr/>
          <p:nvPr/>
        </p:nvSpPr>
        <p:spPr>
          <a:xfrm>
            <a:off x="1800000" y="3600000"/>
            <a:ext cx="6477840" cy="425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l-GR" sz="22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Μπριλάκη Παγώνα</a:t>
            </a:r>
            <a:endParaRPr lang="el-GR" sz="22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14" name="Πίνακας 1"/>
          <p:cNvGraphicFramePr/>
          <p:nvPr/>
        </p:nvGraphicFramePr>
        <p:xfrm>
          <a:off x="1709280" y="4889880"/>
          <a:ext cx="6848280" cy="1051560"/>
        </p:xfrm>
        <a:graphic>
          <a:graphicData uri="http://schemas.openxmlformats.org/drawingml/2006/table">
            <a:tbl>
              <a:tblPr/>
              <a:tblGrid>
                <a:gridCol w="2282400"/>
                <a:gridCol w="2282400"/>
                <a:gridCol w="2283480"/>
              </a:tblGrid>
              <a:tr h="1051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el-GR" sz="1200" b="1" i="1" u="sng" strike="noStrike" spc="-1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Επιβλέπων Καθηγητής:</a:t>
                      </a:r>
                      <a:endParaRPr lang="el-GR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el-GR" sz="15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Καρβούνης Λάμπρος</a:t>
                      </a:r>
                      <a:endParaRPr lang="el-GR" sz="15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el-GR" sz="13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Διδάκτωρ Π.Τ.Δ.Ε. Πανεπιστημίου Κρήτης </a:t>
                      </a:r>
                      <a:endParaRPr lang="el-GR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el-GR" sz="1200" b="1" i="1" u="sng" strike="noStrike" spc="-1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Συν-Επιβλέπουσα Καθηγήτρια</a:t>
                      </a:r>
                      <a:endParaRPr lang="el-GR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15" name="9 - Ορθογώνιο"/>
          <p:cNvSpPr/>
          <p:nvPr/>
        </p:nvSpPr>
        <p:spPr>
          <a:xfrm>
            <a:off x="1619640" y="4329720"/>
            <a:ext cx="68382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l-GR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Επιτροπή Κρίσης ΔΕ</a:t>
            </a: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16" name="Σχήμα1"/>
          <p:cNvPicPr/>
          <p:nvPr/>
        </p:nvPicPr>
        <p:blipFill>
          <a:blip r:embed="rId3" cstate="print"/>
          <a:stretch/>
        </p:blipFill>
        <p:spPr>
          <a:xfrm>
            <a:off x="3960000" y="180000"/>
            <a:ext cx="2157840" cy="1077840"/>
          </a:xfrm>
          <a:prstGeom prst="rect">
            <a:avLst/>
          </a:prstGeom>
          <a:ln w="0">
            <a:noFill/>
          </a:ln>
        </p:spPr>
      </p:pic>
      <p:sp>
        <p:nvSpPr>
          <p:cNvPr id="517" name="516 - Ευθεία γραμμή σύνδεσης"/>
          <p:cNvSpPr/>
          <p:nvPr/>
        </p:nvSpPr>
        <p:spPr>
          <a:xfrm>
            <a:off x="1980000" y="2160000"/>
            <a:ext cx="6300000" cy="360"/>
          </a:xfrm>
          <a:prstGeom prst="line">
            <a:avLst/>
          </a:prstGeom>
          <a:ln w="0">
            <a:solidFill>
              <a:srgbClr val="C2822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5000" rIns="90000" bIns="-45000" anchor="ctr">
            <a:noAutofit/>
          </a:bodyPr>
          <a:lstStyle/>
          <a:p>
            <a:endParaRPr lang="el-GR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18" name="517 - Ορθογώνιο"/>
          <p:cNvSpPr/>
          <p:nvPr/>
        </p:nvSpPr>
        <p:spPr>
          <a:xfrm>
            <a:off x="6359760" y="5176440"/>
            <a:ext cx="2197440" cy="70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500" b="1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Τρούλη Σοφία</a:t>
            </a:r>
            <a:endParaRPr lang="el-GR" sz="15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l-GR" sz="1300" b="1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Επ. Καθηγήτρια Πανεπιστημίου Κρήτης</a:t>
            </a:r>
            <a:endParaRPr lang="el-GR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9" name="518 - TextBox"/>
          <p:cNvSpPr txBox="1"/>
          <p:nvPr/>
        </p:nvSpPr>
        <p:spPr>
          <a:xfrm>
            <a:off x="3992400" y="4883400"/>
            <a:ext cx="2332080" cy="1055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/>
            <a:r>
              <a:rPr lang="el-GR" sz="1200" b="1" i="1" u="sng" strike="noStrike" spc="-1">
                <a:solidFill>
                  <a:srgbClr val="000000"/>
                </a:solidFill>
                <a:uFillTx/>
                <a:latin typeface="Times New Roman"/>
                <a:ea typeface="Microsoft YaHei"/>
              </a:rPr>
              <a:t>Συν-Επιβλέπων Καθηγητής:</a:t>
            </a:r>
            <a:endParaRPr lang="el-GR" sz="12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6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l-GR" sz="1500" b="1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Χαλκιαδάκης Εμμανουήλ</a:t>
            </a:r>
            <a:endParaRPr lang="el-GR" sz="15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endParaRPr lang="el-GR" sz="6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l-GR" sz="1300" b="1" strike="noStrike" spc="-1">
                <a:solidFill>
                  <a:srgbClr val="000000"/>
                </a:solidFill>
                <a:latin typeface="Times New Roman"/>
                <a:ea typeface="Microsoft YaHei"/>
              </a:rPr>
              <a:t>Διδάσκων (ΕΔΙΠ) Πανεπιστημίου Κρήτης</a:t>
            </a:r>
            <a:endParaRPr lang="el-GR" sz="13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3" name="642 - Εικόνα"/>
          <p:cNvPicPr/>
          <p:nvPr/>
        </p:nvPicPr>
        <p:blipFill>
          <a:blip r:embed="rId3" cstate="print"/>
          <a:stretch/>
        </p:blipFill>
        <p:spPr>
          <a:xfrm>
            <a:off x="1024920" y="253800"/>
            <a:ext cx="1318320" cy="927360"/>
          </a:xfrm>
          <a:prstGeom prst="rect">
            <a:avLst/>
          </a:prstGeom>
          <a:ln w="0">
            <a:noFill/>
          </a:ln>
        </p:spPr>
      </p:pic>
      <p:sp>
        <p:nvSpPr>
          <p:cNvPr id="644" name="PlaceHolder 13"/>
          <p:cNvSpPr/>
          <p:nvPr/>
        </p:nvSpPr>
        <p:spPr>
          <a:xfrm>
            <a:off x="2925360" y="513360"/>
            <a:ext cx="4693680" cy="57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l-GR" sz="36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Θεωρητικό Πλαίσιο  3/3</a:t>
            </a:r>
            <a:endParaRPr lang="el-GR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5" name="644 - Ελεύθερη σχεδίαση"/>
          <p:cNvSpPr/>
          <p:nvPr/>
        </p:nvSpPr>
        <p:spPr>
          <a:xfrm>
            <a:off x="429120" y="595440"/>
            <a:ext cx="699480" cy="831240"/>
          </a:xfrm>
          <a:custGeom>
            <a:avLst/>
            <a:gdLst>
              <a:gd name="textAreaLeft" fmla="*/ 0 w 699480"/>
              <a:gd name="textAreaRight" fmla="*/ 700920 w 699480"/>
              <a:gd name="textAreaTop" fmla="*/ 0 h 831240"/>
              <a:gd name="textAreaBottom" fmla="*/ 832680 h 8312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46" name="645 - Ορθογώνιο"/>
          <p:cNvSpPr/>
          <p:nvPr/>
        </p:nvSpPr>
        <p:spPr>
          <a:xfrm>
            <a:off x="1068480" y="1476720"/>
            <a:ext cx="7637400" cy="414360"/>
          </a:xfrm>
          <a:prstGeom prst="rect">
            <a:avLst/>
          </a:prstGeom>
          <a:solidFill>
            <a:srgbClr val="D9C1C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Πολιτιστική Κληρονομιά ως Γνωστικό Αντικείμενο </a:t>
            </a:r>
            <a:endParaRPr lang="el-GR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7" name="646 - Ορθογώνιο"/>
          <p:cNvSpPr/>
          <p:nvPr/>
        </p:nvSpPr>
        <p:spPr>
          <a:xfrm>
            <a:off x="797040" y="2023200"/>
            <a:ext cx="8022600" cy="166053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16000" indent="-216000" algn="just">
              <a:buClr>
                <a:srgbClr val="A33E03"/>
              </a:buClr>
              <a:buFont typeface="Wingdings" pitchFamily="2" charset="2"/>
              <a:buChar char="Ø"/>
            </a:pPr>
            <a:r>
              <a:rPr lang="el-GR" sz="1700" b="0" strike="noStrike" spc="-1" dirty="0">
                <a:solidFill>
                  <a:srgbClr val="000000"/>
                </a:solidFill>
                <a:latin typeface="Arial"/>
              </a:rPr>
              <a:t>Η εκπαίδευση της καλλιεργεί την κοινωνική ευαισθητοποίηση, το σεβασμό και την αποδοχή της πολιτισμικής διαφορετικότητας.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</a:rPr>
              <a:t>(Παναγιωτοπούλου, 2014)</a:t>
            </a:r>
            <a:endParaRPr lang="el-GR" sz="17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buClr>
                <a:srgbClr val="A33E03"/>
              </a:buClr>
              <a:buFont typeface="Wingdings" pitchFamily="2" charset="2"/>
              <a:buChar char="Ø"/>
            </a:pPr>
            <a:r>
              <a:rPr lang="el-GR" sz="1700" b="0" strike="noStrike" spc="-1" dirty="0">
                <a:solidFill>
                  <a:srgbClr val="000000"/>
                </a:solidFill>
                <a:latin typeface="Arial"/>
              </a:rPr>
              <a:t>Μέσα από βιωματικές δράσεις, οι μαθητές </a:t>
            </a:r>
            <a:r>
              <a:rPr lang="el-GR" sz="1700" b="0" strike="noStrike" spc="-1" dirty="0" smtClean="0">
                <a:solidFill>
                  <a:srgbClr val="000000"/>
                </a:solidFill>
                <a:latin typeface="Arial"/>
              </a:rPr>
              <a:t>μαθαίνουν </a:t>
            </a:r>
            <a:r>
              <a:rPr lang="el-GR" sz="1700" b="0" strike="noStrike" spc="-1" dirty="0">
                <a:solidFill>
                  <a:srgbClr val="000000"/>
                </a:solidFill>
                <a:latin typeface="Arial"/>
              </a:rPr>
              <a:t>να την εκτιμούν και να κατανοούν την αξία της ενισχύοντας τη </a:t>
            </a:r>
            <a:r>
              <a:rPr lang="el-GR" sz="1700" b="0" strike="noStrike" spc="-1" dirty="0" smtClean="0">
                <a:solidFill>
                  <a:srgbClr val="000000"/>
                </a:solidFill>
                <a:latin typeface="Arial"/>
              </a:rPr>
              <a:t>συμβολή </a:t>
            </a:r>
            <a:r>
              <a:rPr lang="el-GR" sz="1700" b="0" strike="noStrike" spc="-1" dirty="0">
                <a:solidFill>
                  <a:srgbClr val="000000"/>
                </a:solidFill>
                <a:latin typeface="Arial"/>
              </a:rPr>
              <a:t>τους στη διατήρηση και τη προστασία της.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</a:rPr>
              <a:t> (Mortara et al., 2014; Alivizatou-Barakou et al., 2017; Luigini et al., 2020)</a:t>
            </a:r>
            <a:endParaRPr lang="el-GR" sz="1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8" name="647 - TextBox"/>
          <p:cNvSpPr txBox="1"/>
          <p:nvPr/>
        </p:nvSpPr>
        <p:spPr>
          <a:xfrm>
            <a:off x="868320" y="4346280"/>
            <a:ext cx="7846560" cy="1451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16000" indent="-216000">
              <a:buClr>
                <a:srgbClr val="A33E03"/>
              </a:buClr>
              <a:buFont typeface="Wingdings" pitchFamily="2" charset="2"/>
              <a:buChar char="Ø"/>
            </a:pPr>
            <a:r>
              <a:rPr lang="el-GR" sz="1700" b="0" strike="noStrike" spc="-1" dirty="0">
                <a:solidFill>
                  <a:srgbClr val="000000"/>
                </a:solidFill>
                <a:latin typeface="Arial"/>
              </a:rPr>
              <a:t>Θεμελιώδεις φορείς διατήρησης και προώθησης της πολιτιστικής κληρονομιάς 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</a:rPr>
              <a:t>(Νιτσιάκος, Δρίνης &amp; Ποτηρόπουλος, 2022).</a:t>
            </a:r>
            <a:endParaRPr lang="el-GR" sz="17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A33E03"/>
              </a:buClr>
              <a:buFont typeface="Wingdings" pitchFamily="2" charset="2"/>
              <a:buChar char="Ø"/>
            </a:pPr>
            <a:r>
              <a:rPr lang="el-GR" sz="1700" b="0" strike="noStrike" spc="-1" dirty="0">
                <a:solidFill>
                  <a:srgbClr val="000000"/>
                </a:solidFill>
                <a:latin typeface="Arial"/>
              </a:rPr>
              <a:t>Αποτελούν άτυπη μορφή μάθησης  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</a:rPr>
              <a:t>(Φιλιππουπολίτη, 2015)</a:t>
            </a:r>
            <a:endParaRPr lang="el-GR" sz="17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buClr>
                <a:srgbClr val="A33E03"/>
              </a:buClr>
              <a:buFont typeface="Wingdings" pitchFamily="2" charset="2"/>
              <a:buChar char="Ø"/>
            </a:pPr>
            <a:r>
              <a:rPr lang="el-GR" sz="17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Μπορεί να </a:t>
            </a:r>
            <a:r>
              <a:rPr lang="el-GR" sz="1700" b="0" strike="noStrike" spc="-1" dirty="0" smtClean="0">
                <a:solidFill>
                  <a:srgbClr val="000000"/>
                </a:solidFill>
                <a:latin typeface="Arial"/>
                <a:ea typeface="Microsoft YaHei"/>
              </a:rPr>
              <a:t>διαμορφωθεί</a:t>
            </a:r>
            <a:r>
              <a:rPr lang="el-GR" sz="17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l-GR" sz="17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η μουσειακή μάθηση με τη συμμετοχή μαθητών σε δράσεις που πραγματοποιούνται σε μουσειακούς χώρους 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(Νικονάνου, 2010)</a:t>
            </a:r>
            <a:endParaRPr lang="el-GR" sz="1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9" name="648 - Ορθογώνιο"/>
          <p:cNvSpPr/>
          <p:nvPr/>
        </p:nvSpPr>
        <p:spPr>
          <a:xfrm>
            <a:off x="1024920" y="3788280"/>
            <a:ext cx="7637400" cy="414360"/>
          </a:xfrm>
          <a:prstGeom prst="rect">
            <a:avLst/>
          </a:prstGeom>
          <a:solidFill>
            <a:srgbClr val="D9C1C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20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l-GR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0" name="649 - TextBox"/>
          <p:cNvSpPr txBox="1"/>
          <p:nvPr/>
        </p:nvSpPr>
        <p:spPr>
          <a:xfrm>
            <a:off x="1077120" y="3828600"/>
            <a:ext cx="6612480" cy="374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l-GR" sz="20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Λαογραφικά Μουσεία</a:t>
            </a:r>
            <a:endParaRPr lang="el-GR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650 - Εικόνα"/>
          <p:cNvPicPr/>
          <p:nvPr/>
        </p:nvPicPr>
        <p:blipFill>
          <a:blip r:embed="rId3" cstate="print"/>
          <a:stretch/>
        </p:blipFill>
        <p:spPr>
          <a:xfrm>
            <a:off x="621720" y="3415680"/>
            <a:ext cx="8522280" cy="519840"/>
          </a:xfrm>
          <a:prstGeom prst="rect">
            <a:avLst/>
          </a:prstGeom>
          <a:ln w="0">
            <a:noFill/>
          </a:ln>
        </p:spPr>
      </p:pic>
      <p:pic>
        <p:nvPicPr>
          <p:cNvPr id="652" name="651 - Εικόνα"/>
          <p:cNvPicPr/>
          <p:nvPr/>
        </p:nvPicPr>
        <p:blipFill>
          <a:blip r:embed="rId4" cstate="print"/>
          <a:stretch/>
        </p:blipFill>
        <p:spPr>
          <a:xfrm>
            <a:off x="1226160" y="1488960"/>
            <a:ext cx="6980400" cy="490320"/>
          </a:xfrm>
          <a:prstGeom prst="rect">
            <a:avLst/>
          </a:prstGeom>
          <a:ln w="0">
            <a:noFill/>
          </a:ln>
        </p:spPr>
      </p:pic>
      <p:sp>
        <p:nvSpPr>
          <p:cNvPr id="653" name="652 - Ορθογώνιο"/>
          <p:cNvSpPr/>
          <p:nvPr/>
        </p:nvSpPr>
        <p:spPr>
          <a:xfrm>
            <a:off x="1478520" y="658800"/>
            <a:ext cx="3347280" cy="48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2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Παραγόμενο Ε.Υ </a:t>
            </a:r>
            <a:endParaRPr lang="el-GR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4" name="653 - Ορθογώνιο"/>
          <p:cNvSpPr/>
          <p:nvPr/>
        </p:nvSpPr>
        <p:spPr>
          <a:xfrm>
            <a:off x="3763800" y="1545480"/>
            <a:ext cx="1996560" cy="37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2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Σκοπός</a:t>
            </a:r>
            <a:endParaRPr lang="el-GR" sz="2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5" name="654 - Ορθογώνιο"/>
          <p:cNvSpPr/>
          <p:nvPr/>
        </p:nvSpPr>
        <p:spPr>
          <a:xfrm>
            <a:off x="1445040" y="2055600"/>
            <a:ext cx="6463440" cy="76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l-G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Ο</a:t>
            </a:r>
            <a:r>
              <a:rPr lang="el-GR" sz="1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σκοπός</a:t>
            </a:r>
            <a:r>
              <a:rPr lang="el-G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του εκπαιδευτικού υλικού είναι να βοηθήσει τους μαθητές να γνωρίσουν και να κατανοήσουν την πολιτιστική κληρονομιά καθώς και τη σημασία της διατήρησής της.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6" name="655 - Ορθογώνιο"/>
          <p:cNvSpPr/>
          <p:nvPr/>
        </p:nvSpPr>
        <p:spPr>
          <a:xfrm>
            <a:off x="1418760" y="3503520"/>
            <a:ext cx="7444800" cy="241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20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Το εκπαιδευτικό υλικό αποτελείται από τις εξής ενότητες:</a:t>
            </a:r>
            <a:endParaRPr lang="el-GR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l-GR" sz="15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1η Διδακτική Ενότητα:</a:t>
            </a:r>
            <a:r>
              <a:rPr lang="el-GR" sz="15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Πολιτιστική Κληρονομιά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l-GR" sz="15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2η Διδακτική Ενότητα:</a:t>
            </a:r>
            <a:r>
              <a:rPr lang="el-GR" sz="15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Λαογραφικό Μουσείο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l-GR" sz="15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3η Διδακτική Ενότητα:</a:t>
            </a:r>
            <a:r>
              <a:rPr lang="el-GR" sz="15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Το Λαογραφικό Μουσείο Αμνάτου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l-GR" sz="15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4η Διδακτική Ενότητα:</a:t>
            </a:r>
            <a:r>
              <a:rPr lang="el-GR" sz="15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Εξερευνώντας το Λαογραφικό Μουσείο Αμνάτου με κινητές συσκευές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7" name="656 - Ελεύθερη σχεδίαση"/>
          <p:cNvSpPr/>
          <p:nvPr/>
        </p:nvSpPr>
        <p:spPr>
          <a:xfrm>
            <a:off x="411480" y="525600"/>
            <a:ext cx="814320" cy="963000"/>
          </a:xfrm>
          <a:custGeom>
            <a:avLst/>
            <a:gdLst>
              <a:gd name="textAreaLeft" fmla="*/ 0 w 814320"/>
              <a:gd name="textAreaRight" fmla="*/ 815040 w 814320"/>
              <a:gd name="textAreaTop" fmla="*/ 0 h 963000"/>
              <a:gd name="textAreaBottom" fmla="*/ 963720 h 9630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AFAF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endParaRPr lang="el-GR" sz="1800" b="1" strike="noStrike" spc="-1" dirty="0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658" name="657 - Εικόνα"/>
          <p:cNvPicPr/>
          <p:nvPr/>
        </p:nvPicPr>
        <p:blipFill>
          <a:blip r:embed="rId5" cstate="print"/>
          <a:stretch/>
        </p:blipFill>
        <p:spPr>
          <a:xfrm>
            <a:off x="6814440" y="113760"/>
            <a:ext cx="1900080" cy="1296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272;p 1"/>
          <p:cNvSpPr/>
          <p:nvPr/>
        </p:nvSpPr>
        <p:spPr>
          <a:xfrm>
            <a:off x="2615040" y="1778040"/>
            <a:ext cx="2653560" cy="1742760"/>
          </a:xfrm>
          <a:custGeom>
            <a:avLst/>
            <a:gdLst>
              <a:gd name="textAreaLeft" fmla="*/ 0 w 2653560"/>
              <a:gd name="textAreaRight" fmla="*/ 2656080 w 2653560"/>
              <a:gd name="textAreaTop" fmla="*/ 0 h 1742760"/>
              <a:gd name="textAreaBottom" fmla="*/ 1745280 h 1742760"/>
            </a:gdLst>
            <a:ahLst/>
            <a:cxnLst/>
            <a:rect l="textAreaLeft" t="textAreaTop" r="textAreaRight" b="textAreaBottom"/>
            <a:pathLst>
              <a:path w="3816350" h="2510790">
                <a:moveTo>
                  <a:pt x="1379220" y="2510790"/>
                </a:moveTo>
                <a:cubicBezTo>
                  <a:pt x="1612900" y="2504440"/>
                  <a:pt x="1753870" y="2421890"/>
                  <a:pt x="1753870" y="2320290"/>
                </a:cubicBezTo>
                <a:cubicBezTo>
                  <a:pt x="1753870" y="2266950"/>
                  <a:pt x="1701800" y="2217420"/>
                  <a:pt x="1617980" y="2183130"/>
                </a:cubicBezTo>
                <a:cubicBezTo>
                  <a:pt x="1578610" y="2170430"/>
                  <a:pt x="1427480" y="2127250"/>
                  <a:pt x="1427480" y="2014220"/>
                </a:cubicBezTo>
                <a:cubicBezTo>
                  <a:pt x="1427480" y="2002790"/>
                  <a:pt x="1428750" y="2001520"/>
                  <a:pt x="1430020" y="1993900"/>
                </a:cubicBezTo>
                <a:cubicBezTo>
                  <a:pt x="1452880" y="1897380"/>
                  <a:pt x="1643380" y="1822450"/>
                  <a:pt x="1874520" y="1822450"/>
                </a:cubicBezTo>
                <a:cubicBezTo>
                  <a:pt x="2105660" y="1822450"/>
                  <a:pt x="2296160" y="1897380"/>
                  <a:pt x="2319020" y="1993900"/>
                </a:cubicBezTo>
                <a:cubicBezTo>
                  <a:pt x="2320290" y="2000250"/>
                  <a:pt x="2322830" y="2002790"/>
                  <a:pt x="2321560" y="2014220"/>
                </a:cubicBezTo>
                <a:cubicBezTo>
                  <a:pt x="2321560" y="2103120"/>
                  <a:pt x="2171700" y="2164080"/>
                  <a:pt x="2131060" y="2183130"/>
                </a:cubicBezTo>
                <a:cubicBezTo>
                  <a:pt x="2047240" y="2217420"/>
                  <a:pt x="1995170" y="2266950"/>
                  <a:pt x="1995170" y="2320290"/>
                </a:cubicBezTo>
                <a:cubicBezTo>
                  <a:pt x="1995170" y="2421890"/>
                  <a:pt x="2136140" y="2504440"/>
                  <a:pt x="2369820" y="2510790"/>
                </a:cubicBezTo>
                <a:lnTo>
                  <a:pt x="3129280" y="2510790"/>
                </a:lnTo>
                <a:lnTo>
                  <a:pt x="3129280" y="1677670"/>
                </a:lnTo>
                <a:cubicBezTo>
                  <a:pt x="3135630" y="1443990"/>
                  <a:pt x="3218180" y="1303020"/>
                  <a:pt x="3319780" y="1303020"/>
                </a:cubicBezTo>
                <a:cubicBezTo>
                  <a:pt x="3373120" y="1303020"/>
                  <a:pt x="3422650" y="1355090"/>
                  <a:pt x="3456940" y="1438910"/>
                </a:cubicBezTo>
                <a:cubicBezTo>
                  <a:pt x="3474720" y="1478280"/>
                  <a:pt x="3536950" y="1629410"/>
                  <a:pt x="3625850" y="1629410"/>
                </a:cubicBezTo>
                <a:cubicBezTo>
                  <a:pt x="3636010" y="1630680"/>
                  <a:pt x="3638550" y="1628140"/>
                  <a:pt x="3644900" y="1626870"/>
                </a:cubicBezTo>
                <a:cubicBezTo>
                  <a:pt x="3741420" y="1604010"/>
                  <a:pt x="3816350" y="1413510"/>
                  <a:pt x="3816350" y="1182370"/>
                </a:cubicBezTo>
                <a:cubicBezTo>
                  <a:pt x="3816350" y="951230"/>
                  <a:pt x="3741420" y="760730"/>
                  <a:pt x="3644900" y="737870"/>
                </a:cubicBezTo>
                <a:cubicBezTo>
                  <a:pt x="3638550" y="736600"/>
                  <a:pt x="3636010" y="735330"/>
                  <a:pt x="3625850" y="735330"/>
                </a:cubicBezTo>
                <a:cubicBezTo>
                  <a:pt x="3512820" y="735330"/>
                  <a:pt x="3469640" y="886460"/>
                  <a:pt x="3456940" y="925830"/>
                </a:cubicBezTo>
                <a:cubicBezTo>
                  <a:pt x="3422650" y="1009650"/>
                  <a:pt x="3373120" y="1061720"/>
                  <a:pt x="3319780" y="1061720"/>
                </a:cubicBezTo>
                <a:cubicBezTo>
                  <a:pt x="3218180" y="1061720"/>
                  <a:pt x="3135630" y="920750"/>
                  <a:pt x="3129280" y="687070"/>
                </a:cubicBezTo>
                <a:lnTo>
                  <a:pt x="3129280" y="0"/>
                </a:lnTo>
                <a:lnTo>
                  <a:pt x="2423160" y="0"/>
                </a:lnTo>
                <a:cubicBezTo>
                  <a:pt x="2189480" y="6350"/>
                  <a:pt x="2048510" y="88900"/>
                  <a:pt x="2048510" y="190500"/>
                </a:cubicBezTo>
                <a:cubicBezTo>
                  <a:pt x="2048510" y="243840"/>
                  <a:pt x="2100580" y="293370"/>
                  <a:pt x="2184400" y="327660"/>
                </a:cubicBezTo>
                <a:cubicBezTo>
                  <a:pt x="2223770" y="340360"/>
                  <a:pt x="2374900" y="383540"/>
                  <a:pt x="2374900" y="496570"/>
                </a:cubicBezTo>
                <a:cubicBezTo>
                  <a:pt x="2374900" y="508000"/>
                  <a:pt x="2373630" y="509270"/>
                  <a:pt x="2372360" y="516890"/>
                </a:cubicBezTo>
                <a:cubicBezTo>
                  <a:pt x="2349500" y="613410"/>
                  <a:pt x="2159000" y="688340"/>
                  <a:pt x="1927860" y="688340"/>
                </a:cubicBezTo>
                <a:cubicBezTo>
                  <a:pt x="1696720" y="688340"/>
                  <a:pt x="1506220" y="613410"/>
                  <a:pt x="1483360" y="516890"/>
                </a:cubicBezTo>
                <a:cubicBezTo>
                  <a:pt x="1482090" y="510540"/>
                  <a:pt x="1479550" y="508000"/>
                  <a:pt x="1480820" y="496570"/>
                </a:cubicBezTo>
                <a:cubicBezTo>
                  <a:pt x="1480820" y="407670"/>
                  <a:pt x="1630680" y="346710"/>
                  <a:pt x="1671320" y="327660"/>
                </a:cubicBezTo>
                <a:cubicBezTo>
                  <a:pt x="1755140" y="293370"/>
                  <a:pt x="1807210" y="243840"/>
                  <a:pt x="1807210" y="190500"/>
                </a:cubicBezTo>
                <a:cubicBezTo>
                  <a:pt x="1807210" y="88900"/>
                  <a:pt x="1666240" y="6350"/>
                  <a:pt x="1432560" y="0"/>
                </a:cubicBezTo>
                <a:lnTo>
                  <a:pt x="688340" y="0"/>
                </a:lnTo>
                <a:lnTo>
                  <a:pt x="688340" y="694690"/>
                </a:lnTo>
                <a:cubicBezTo>
                  <a:pt x="681990" y="928370"/>
                  <a:pt x="599440" y="1069340"/>
                  <a:pt x="497840" y="1069340"/>
                </a:cubicBezTo>
                <a:cubicBezTo>
                  <a:pt x="444500" y="1069340"/>
                  <a:pt x="394970" y="1017270"/>
                  <a:pt x="360680" y="933450"/>
                </a:cubicBezTo>
                <a:cubicBezTo>
                  <a:pt x="347980" y="894080"/>
                  <a:pt x="304800" y="742950"/>
                  <a:pt x="191770" y="742950"/>
                </a:cubicBezTo>
                <a:cubicBezTo>
                  <a:pt x="180340" y="742950"/>
                  <a:pt x="179070" y="744220"/>
                  <a:pt x="171450" y="745490"/>
                </a:cubicBezTo>
                <a:cubicBezTo>
                  <a:pt x="74930" y="768350"/>
                  <a:pt x="0" y="958850"/>
                  <a:pt x="0" y="1189990"/>
                </a:cubicBezTo>
                <a:cubicBezTo>
                  <a:pt x="0" y="1421130"/>
                  <a:pt x="74930" y="1611630"/>
                  <a:pt x="171450" y="1634490"/>
                </a:cubicBezTo>
                <a:cubicBezTo>
                  <a:pt x="177800" y="1635760"/>
                  <a:pt x="181610" y="1638300"/>
                  <a:pt x="191770" y="1637030"/>
                </a:cubicBezTo>
                <a:cubicBezTo>
                  <a:pt x="279400" y="1637030"/>
                  <a:pt x="341630" y="1487170"/>
                  <a:pt x="360680" y="1446530"/>
                </a:cubicBezTo>
                <a:cubicBezTo>
                  <a:pt x="394970" y="1362710"/>
                  <a:pt x="444500" y="1310640"/>
                  <a:pt x="497840" y="1310640"/>
                </a:cubicBezTo>
                <a:cubicBezTo>
                  <a:pt x="599440" y="1310640"/>
                  <a:pt x="681990" y="1451610"/>
                  <a:pt x="688340" y="1685290"/>
                </a:cubicBezTo>
                <a:lnTo>
                  <a:pt x="688340" y="2510790"/>
                </a:lnTo>
                <a:lnTo>
                  <a:pt x="1379220" y="2510790"/>
                </a:lnTo>
                <a:close/>
              </a:path>
            </a:pathLst>
          </a:custGeom>
          <a:solidFill>
            <a:srgbClr val="00465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endParaRPr lang="el-GR" sz="1400" b="0" strike="noStrike" spc="-1" dirty="0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60" name="Google Shape;273;p 3"/>
          <p:cNvSpPr/>
          <p:nvPr/>
        </p:nvSpPr>
        <p:spPr>
          <a:xfrm>
            <a:off x="4287240" y="3450960"/>
            <a:ext cx="2669040" cy="1830240"/>
          </a:xfrm>
          <a:custGeom>
            <a:avLst/>
            <a:gdLst>
              <a:gd name="textAreaLeft" fmla="*/ 0 w 2669040"/>
              <a:gd name="textAreaRight" fmla="*/ 2671560 w 2669040"/>
              <a:gd name="textAreaTop" fmla="*/ 0 h 1830240"/>
              <a:gd name="textAreaBottom" fmla="*/ 1832400 h 1830240"/>
            </a:gdLst>
            <a:ahLst/>
            <a:cxnLst/>
            <a:rect l="textAreaLeft" t="textAreaTop" r="textAreaRight" b="textAreaBottom"/>
            <a:pathLst>
              <a:path w="3872230" h="2459990">
                <a:moveTo>
                  <a:pt x="3699510" y="762000"/>
                </a:moveTo>
                <a:cubicBezTo>
                  <a:pt x="3693160" y="760730"/>
                  <a:pt x="3690620" y="759460"/>
                  <a:pt x="3679190" y="759460"/>
                </a:cubicBezTo>
                <a:cubicBezTo>
                  <a:pt x="3566160" y="759460"/>
                  <a:pt x="3522980" y="910590"/>
                  <a:pt x="3510280" y="949960"/>
                </a:cubicBezTo>
                <a:cubicBezTo>
                  <a:pt x="3475990" y="1033780"/>
                  <a:pt x="3426460" y="1085850"/>
                  <a:pt x="3373120" y="1085850"/>
                </a:cubicBezTo>
                <a:cubicBezTo>
                  <a:pt x="3271520" y="1085850"/>
                  <a:pt x="3188970" y="944880"/>
                  <a:pt x="3182620" y="711200"/>
                </a:cubicBezTo>
                <a:lnTo>
                  <a:pt x="3182620" y="0"/>
                </a:lnTo>
                <a:lnTo>
                  <a:pt x="2457450" y="0"/>
                </a:lnTo>
                <a:cubicBezTo>
                  <a:pt x="2223770" y="6350"/>
                  <a:pt x="2082800" y="88900"/>
                  <a:pt x="2082800" y="190500"/>
                </a:cubicBezTo>
                <a:cubicBezTo>
                  <a:pt x="2082800" y="243840"/>
                  <a:pt x="2134870" y="293370"/>
                  <a:pt x="2218690" y="327660"/>
                </a:cubicBezTo>
                <a:cubicBezTo>
                  <a:pt x="2259330" y="345440"/>
                  <a:pt x="2409190" y="407670"/>
                  <a:pt x="2409190" y="496570"/>
                </a:cubicBezTo>
                <a:cubicBezTo>
                  <a:pt x="2410460" y="506730"/>
                  <a:pt x="2407920" y="509270"/>
                  <a:pt x="2406650" y="515620"/>
                </a:cubicBezTo>
                <a:cubicBezTo>
                  <a:pt x="2383790" y="612140"/>
                  <a:pt x="2193290" y="687070"/>
                  <a:pt x="1962150" y="687070"/>
                </a:cubicBezTo>
                <a:cubicBezTo>
                  <a:pt x="1731010" y="687070"/>
                  <a:pt x="1540510" y="612140"/>
                  <a:pt x="1517650" y="515620"/>
                </a:cubicBezTo>
                <a:cubicBezTo>
                  <a:pt x="1516380" y="509270"/>
                  <a:pt x="1515110" y="506730"/>
                  <a:pt x="1515110" y="496570"/>
                </a:cubicBezTo>
                <a:cubicBezTo>
                  <a:pt x="1515110" y="383540"/>
                  <a:pt x="1666240" y="340360"/>
                  <a:pt x="1705610" y="327660"/>
                </a:cubicBezTo>
                <a:cubicBezTo>
                  <a:pt x="1789430" y="292100"/>
                  <a:pt x="1841500" y="243840"/>
                  <a:pt x="1841500" y="190500"/>
                </a:cubicBezTo>
                <a:cubicBezTo>
                  <a:pt x="1841500" y="88900"/>
                  <a:pt x="1700530" y="6350"/>
                  <a:pt x="1466850" y="0"/>
                </a:cubicBezTo>
                <a:lnTo>
                  <a:pt x="688340" y="0"/>
                </a:lnTo>
                <a:lnTo>
                  <a:pt x="688340" y="704850"/>
                </a:lnTo>
                <a:cubicBezTo>
                  <a:pt x="681990" y="938530"/>
                  <a:pt x="599440" y="1079500"/>
                  <a:pt x="497840" y="1079500"/>
                </a:cubicBezTo>
                <a:cubicBezTo>
                  <a:pt x="444500" y="1079500"/>
                  <a:pt x="394970" y="1027430"/>
                  <a:pt x="360680" y="943610"/>
                </a:cubicBezTo>
                <a:cubicBezTo>
                  <a:pt x="347980" y="904240"/>
                  <a:pt x="304800" y="753110"/>
                  <a:pt x="191770" y="753110"/>
                </a:cubicBezTo>
                <a:cubicBezTo>
                  <a:pt x="180340" y="753110"/>
                  <a:pt x="179070" y="754380"/>
                  <a:pt x="171450" y="755650"/>
                </a:cubicBezTo>
                <a:cubicBezTo>
                  <a:pt x="74930" y="778510"/>
                  <a:pt x="0" y="969010"/>
                  <a:pt x="0" y="1200150"/>
                </a:cubicBezTo>
                <a:cubicBezTo>
                  <a:pt x="0" y="1431290"/>
                  <a:pt x="74930" y="1621790"/>
                  <a:pt x="171450" y="1644650"/>
                </a:cubicBezTo>
                <a:cubicBezTo>
                  <a:pt x="177800" y="1645920"/>
                  <a:pt x="180340" y="1648460"/>
                  <a:pt x="191770" y="1647190"/>
                </a:cubicBezTo>
                <a:cubicBezTo>
                  <a:pt x="280670" y="1647190"/>
                  <a:pt x="341630" y="1497330"/>
                  <a:pt x="360680" y="1456690"/>
                </a:cubicBezTo>
                <a:cubicBezTo>
                  <a:pt x="394970" y="1372870"/>
                  <a:pt x="444500" y="1320800"/>
                  <a:pt x="497840" y="1320800"/>
                </a:cubicBezTo>
                <a:cubicBezTo>
                  <a:pt x="599440" y="1320800"/>
                  <a:pt x="681990" y="1461770"/>
                  <a:pt x="688340" y="1695450"/>
                </a:cubicBezTo>
                <a:lnTo>
                  <a:pt x="688340" y="2459990"/>
                </a:lnTo>
                <a:lnTo>
                  <a:pt x="1520190" y="2459990"/>
                </a:lnTo>
                <a:cubicBezTo>
                  <a:pt x="1753870" y="2453640"/>
                  <a:pt x="1894840" y="2371090"/>
                  <a:pt x="1894840" y="2269490"/>
                </a:cubicBezTo>
                <a:cubicBezTo>
                  <a:pt x="1894840" y="2216150"/>
                  <a:pt x="1842770" y="2166620"/>
                  <a:pt x="1758950" y="2132330"/>
                </a:cubicBezTo>
                <a:cubicBezTo>
                  <a:pt x="1719580" y="2113280"/>
                  <a:pt x="1568450" y="2052321"/>
                  <a:pt x="1568450" y="1963421"/>
                </a:cubicBezTo>
                <a:cubicBezTo>
                  <a:pt x="1567180" y="1953261"/>
                  <a:pt x="1569720" y="1950721"/>
                  <a:pt x="1570990" y="1943100"/>
                </a:cubicBezTo>
                <a:cubicBezTo>
                  <a:pt x="1593850" y="1846580"/>
                  <a:pt x="1784350" y="1771650"/>
                  <a:pt x="2015490" y="1771650"/>
                </a:cubicBezTo>
                <a:cubicBezTo>
                  <a:pt x="2246630" y="1771650"/>
                  <a:pt x="2437130" y="1846580"/>
                  <a:pt x="2459990" y="1943100"/>
                </a:cubicBezTo>
                <a:cubicBezTo>
                  <a:pt x="2461260" y="1949450"/>
                  <a:pt x="2462530" y="1951991"/>
                  <a:pt x="2462530" y="1963421"/>
                </a:cubicBezTo>
                <a:cubicBezTo>
                  <a:pt x="2462530" y="2076450"/>
                  <a:pt x="2311401" y="2119630"/>
                  <a:pt x="2272030" y="2132330"/>
                </a:cubicBezTo>
                <a:cubicBezTo>
                  <a:pt x="2188210" y="2166621"/>
                  <a:pt x="2136140" y="2216150"/>
                  <a:pt x="2136140" y="2269490"/>
                </a:cubicBezTo>
                <a:cubicBezTo>
                  <a:pt x="2136140" y="2371090"/>
                  <a:pt x="2277110" y="2453640"/>
                  <a:pt x="2510790" y="2459990"/>
                </a:cubicBezTo>
                <a:lnTo>
                  <a:pt x="3183890" y="2459990"/>
                </a:lnTo>
                <a:lnTo>
                  <a:pt x="3183890" y="1701800"/>
                </a:lnTo>
                <a:cubicBezTo>
                  <a:pt x="3190240" y="1468120"/>
                  <a:pt x="3272790" y="1327150"/>
                  <a:pt x="3374390" y="1327150"/>
                </a:cubicBezTo>
                <a:cubicBezTo>
                  <a:pt x="3427730" y="1327150"/>
                  <a:pt x="3477260" y="1379220"/>
                  <a:pt x="3511550" y="1463040"/>
                </a:cubicBezTo>
                <a:cubicBezTo>
                  <a:pt x="3530600" y="1502410"/>
                  <a:pt x="3591560" y="1653540"/>
                  <a:pt x="3680460" y="1653540"/>
                </a:cubicBezTo>
                <a:cubicBezTo>
                  <a:pt x="3690620" y="1654810"/>
                  <a:pt x="3693160" y="1652270"/>
                  <a:pt x="3700780" y="1651000"/>
                </a:cubicBezTo>
                <a:cubicBezTo>
                  <a:pt x="3797300" y="1628140"/>
                  <a:pt x="3872230" y="1437640"/>
                  <a:pt x="3872230" y="1206500"/>
                </a:cubicBezTo>
                <a:cubicBezTo>
                  <a:pt x="3872230" y="975360"/>
                  <a:pt x="3796030" y="784860"/>
                  <a:pt x="3699510" y="762000"/>
                </a:cubicBezTo>
                <a:close/>
              </a:path>
            </a:pathLst>
          </a:custGeom>
          <a:solidFill>
            <a:srgbClr val="FC6C4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endParaRPr lang="el-GR" sz="1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1" name="Google Shape;274;p 3"/>
          <p:cNvSpPr/>
          <p:nvPr/>
        </p:nvSpPr>
        <p:spPr>
          <a:xfrm>
            <a:off x="3086640" y="3021840"/>
            <a:ext cx="1696320" cy="2747880"/>
          </a:xfrm>
          <a:custGeom>
            <a:avLst/>
            <a:gdLst>
              <a:gd name="textAreaLeft" fmla="*/ 0 w 1696320"/>
              <a:gd name="textAreaRight" fmla="*/ 1698840 w 1696320"/>
              <a:gd name="textAreaTop" fmla="*/ 0 h 2747880"/>
              <a:gd name="textAreaBottom" fmla="*/ 2750040 h 2747880"/>
            </a:gdLst>
            <a:ahLst/>
            <a:cxnLst/>
            <a:rect l="textAreaLeft" t="textAreaTop" r="textAreaRight" b="textAreaBottom"/>
            <a:pathLst>
              <a:path w="2440940" h="3836670">
                <a:moveTo>
                  <a:pt x="2440940" y="2383790"/>
                </a:moveTo>
                <a:cubicBezTo>
                  <a:pt x="2434590" y="2150110"/>
                  <a:pt x="2352040" y="2009140"/>
                  <a:pt x="2250440" y="2009140"/>
                </a:cubicBezTo>
                <a:cubicBezTo>
                  <a:pt x="2197100" y="2009140"/>
                  <a:pt x="2147570" y="2061210"/>
                  <a:pt x="2113280" y="2145030"/>
                </a:cubicBezTo>
                <a:cubicBezTo>
                  <a:pt x="2095500" y="2184400"/>
                  <a:pt x="2033270" y="2335530"/>
                  <a:pt x="1944370" y="2335530"/>
                </a:cubicBezTo>
                <a:cubicBezTo>
                  <a:pt x="1934210" y="2336800"/>
                  <a:pt x="1931670" y="2334260"/>
                  <a:pt x="1924050" y="2332990"/>
                </a:cubicBezTo>
                <a:cubicBezTo>
                  <a:pt x="1827530" y="2310130"/>
                  <a:pt x="1752600" y="2119630"/>
                  <a:pt x="1752600" y="1888490"/>
                </a:cubicBezTo>
                <a:cubicBezTo>
                  <a:pt x="1752600" y="1657350"/>
                  <a:pt x="1827530" y="1466850"/>
                  <a:pt x="1924050" y="1443990"/>
                </a:cubicBezTo>
                <a:cubicBezTo>
                  <a:pt x="1930400" y="1442720"/>
                  <a:pt x="1932940" y="1441450"/>
                  <a:pt x="1944370" y="1441450"/>
                </a:cubicBezTo>
                <a:cubicBezTo>
                  <a:pt x="2057400" y="1441450"/>
                  <a:pt x="2100580" y="1592580"/>
                  <a:pt x="2113280" y="1631950"/>
                </a:cubicBezTo>
                <a:cubicBezTo>
                  <a:pt x="2147570" y="1715770"/>
                  <a:pt x="2197100" y="1767840"/>
                  <a:pt x="2250440" y="1767840"/>
                </a:cubicBezTo>
                <a:cubicBezTo>
                  <a:pt x="2352040" y="1767840"/>
                  <a:pt x="2434590" y="1626870"/>
                  <a:pt x="2440940" y="1393190"/>
                </a:cubicBezTo>
                <a:lnTo>
                  <a:pt x="2440940" y="688340"/>
                </a:lnTo>
                <a:lnTo>
                  <a:pt x="1681480" y="688340"/>
                </a:lnTo>
                <a:cubicBezTo>
                  <a:pt x="1447800" y="681990"/>
                  <a:pt x="1306830" y="599440"/>
                  <a:pt x="1306830" y="497840"/>
                </a:cubicBezTo>
                <a:cubicBezTo>
                  <a:pt x="1306830" y="444500"/>
                  <a:pt x="1358900" y="394970"/>
                  <a:pt x="1442720" y="360680"/>
                </a:cubicBezTo>
                <a:cubicBezTo>
                  <a:pt x="1483360" y="342900"/>
                  <a:pt x="1633220" y="280670"/>
                  <a:pt x="1633220" y="191770"/>
                </a:cubicBezTo>
                <a:cubicBezTo>
                  <a:pt x="1634490" y="181610"/>
                  <a:pt x="1631950" y="179070"/>
                  <a:pt x="1630680" y="171450"/>
                </a:cubicBezTo>
                <a:cubicBezTo>
                  <a:pt x="1607820" y="74930"/>
                  <a:pt x="1417320" y="0"/>
                  <a:pt x="1186180" y="0"/>
                </a:cubicBezTo>
                <a:cubicBezTo>
                  <a:pt x="955040" y="0"/>
                  <a:pt x="764540" y="74930"/>
                  <a:pt x="741680" y="171450"/>
                </a:cubicBezTo>
                <a:cubicBezTo>
                  <a:pt x="740410" y="177800"/>
                  <a:pt x="739140" y="180340"/>
                  <a:pt x="739140" y="191770"/>
                </a:cubicBezTo>
                <a:cubicBezTo>
                  <a:pt x="739140" y="304800"/>
                  <a:pt x="890270" y="347980"/>
                  <a:pt x="929640" y="360680"/>
                </a:cubicBezTo>
                <a:cubicBezTo>
                  <a:pt x="1013460" y="394970"/>
                  <a:pt x="1065530" y="444500"/>
                  <a:pt x="1065530" y="497840"/>
                </a:cubicBezTo>
                <a:cubicBezTo>
                  <a:pt x="1065530" y="599440"/>
                  <a:pt x="924560" y="681990"/>
                  <a:pt x="690880" y="688340"/>
                </a:cubicBezTo>
                <a:lnTo>
                  <a:pt x="0" y="688340"/>
                </a:lnTo>
                <a:lnTo>
                  <a:pt x="0" y="1400810"/>
                </a:lnTo>
                <a:cubicBezTo>
                  <a:pt x="6350" y="1634490"/>
                  <a:pt x="88900" y="1775460"/>
                  <a:pt x="190500" y="1775460"/>
                </a:cubicBezTo>
                <a:cubicBezTo>
                  <a:pt x="243840" y="1775460"/>
                  <a:pt x="293370" y="1723390"/>
                  <a:pt x="327660" y="1639570"/>
                </a:cubicBezTo>
                <a:cubicBezTo>
                  <a:pt x="340360" y="1600200"/>
                  <a:pt x="383540" y="1449070"/>
                  <a:pt x="496570" y="1449070"/>
                </a:cubicBezTo>
                <a:cubicBezTo>
                  <a:pt x="508000" y="1449070"/>
                  <a:pt x="509270" y="1450340"/>
                  <a:pt x="516890" y="1451610"/>
                </a:cubicBezTo>
                <a:cubicBezTo>
                  <a:pt x="613410" y="1474470"/>
                  <a:pt x="688340" y="1664970"/>
                  <a:pt x="688340" y="1896110"/>
                </a:cubicBezTo>
                <a:cubicBezTo>
                  <a:pt x="688340" y="2127250"/>
                  <a:pt x="613410" y="2317750"/>
                  <a:pt x="516890" y="2340610"/>
                </a:cubicBezTo>
                <a:cubicBezTo>
                  <a:pt x="510540" y="2341880"/>
                  <a:pt x="508000" y="2344420"/>
                  <a:pt x="496570" y="2343150"/>
                </a:cubicBezTo>
                <a:cubicBezTo>
                  <a:pt x="407670" y="2343150"/>
                  <a:pt x="346710" y="2193290"/>
                  <a:pt x="327660" y="2152650"/>
                </a:cubicBezTo>
                <a:cubicBezTo>
                  <a:pt x="293370" y="2068830"/>
                  <a:pt x="243840" y="2016760"/>
                  <a:pt x="190500" y="2016760"/>
                </a:cubicBezTo>
                <a:cubicBezTo>
                  <a:pt x="88900" y="2016760"/>
                  <a:pt x="6350" y="2157730"/>
                  <a:pt x="0" y="2391410"/>
                </a:cubicBezTo>
                <a:lnTo>
                  <a:pt x="0" y="3148330"/>
                </a:lnTo>
                <a:lnTo>
                  <a:pt x="744220" y="3148330"/>
                </a:lnTo>
                <a:cubicBezTo>
                  <a:pt x="977900" y="3154680"/>
                  <a:pt x="1118870" y="3237230"/>
                  <a:pt x="1118870" y="3338830"/>
                </a:cubicBezTo>
                <a:cubicBezTo>
                  <a:pt x="1118870" y="3392170"/>
                  <a:pt x="1066800" y="3441700"/>
                  <a:pt x="982980" y="3475990"/>
                </a:cubicBezTo>
                <a:cubicBezTo>
                  <a:pt x="943610" y="3495040"/>
                  <a:pt x="792480" y="3556000"/>
                  <a:pt x="792480" y="3644900"/>
                </a:cubicBezTo>
                <a:cubicBezTo>
                  <a:pt x="791210" y="3655060"/>
                  <a:pt x="793750" y="3657600"/>
                  <a:pt x="795020" y="3665220"/>
                </a:cubicBezTo>
                <a:cubicBezTo>
                  <a:pt x="817880" y="3761740"/>
                  <a:pt x="1008380" y="3836670"/>
                  <a:pt x="1239520" y="3836670"/>
                </a:cubicBezTo>
                <a:cubicBezTo>
                  <a:pt x="1470660" y="3836670"/>
                  <a:pt x="1661160" y="3761740"/>
                  <a:pt x="1684020" y="3665220"/>
                </a:cubicBezTo>
                <a:cubicBezTo>
                  <a:pt x="1685290" y="3658870"/>
                  <a:pt x="1686560" y="3656330"/>
                  <a:pt x="1686560" y="3644900"/>
                </a:cubicBezTo>
                <a:cubicBezTo>
                  <a:pt x="1686560" y="3531870"/>
                  <a:pt x="1535430" y="3488690"/>
                  <a:pt x="1496060" y="3475990"/>
                </a:cubicBezTo>
                <a:cubicBezTo>
                  <a:pt x="1412240" y="3441700"/>
                  <a:pt x="1360170" y="3392170"/>
                  <a:pt x="1360170" y="3338830"/>
                </a:cubicBezTo>
                <a:cubicBezTo>
                  <a:pt x="1360170" y="3237230"/>
                  <a:pt x="1501140" y="3154680"/>
                  <a:pt x="1734820" y="3148330"/>
                </a:cubicBezTo>
                <a:lnTo>
                  <a:pt x="2440940" y="3148330"/>
                </a:lnTo>
                <a:lnTo>
                  <a:pt x="2440940" y="2383790"/>
                </a:lnTo>
                <a:close/>
              </a:path>
            </a:pathLst>
          </a:custGeom>
          <a:solidFill>
            <a:srgbClr val="E1B44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endParaRPr lang="el-GR" sz="1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62" name="Google Shape;275;p 3"/>
          <p:cNvSpPr/>
          <p:nvPr/>
        </p:nvSpPr>
        <p:spPr>
          <a:xfrm>
            <a:off x="4783320" y="1305000"/>
            <a:ext cx="1706400" cy="2644920"/>
          </a:xfrm>
          <a:custGeom>
            <a:avLst/>
            <a:gdLst>
              <a:gd name="textAreaLeft" fmla="*/ 0 w 1706400"/>
              <a:gd name="textAreaRight" fmla="*/ 1708920 w 1706400"/>
              <a:gd name="textAreaTop" fmla="*/ 0 h 2644920"/>
              <a:gd name="textAreaBottom" fmla="*/ 2647440 h 2644920"/>
            </a:gdLst>
            <a:ahLst/>
            <a:cxnLst/>
            <a:rect l="textAreaLeft" t="textAreaTop" r="textAreaRight" b="textAreaBottom"/>
            <a:pathLst>
              <a:path w="2494280" h="3887470">
                <a:moveTo>
                  <a:pt x="0" y="1376680"/>
                </a:moveTo>
                <a:cubicBezTo>
                  <a:pt x="6350" y="1610360"/>
                  <a:pt x="88900" y="1751330"/>
                  <a:pt x="190500" y="1751330"/>
                </a:cubicBezTo>
                <a:cubicBezTo>
                  <a:pt x="243840" y="1751330"/>
                  <a:pt x="293370" y="1699260"/>
                  <a:pt x="327660" y="1615440"/>
                </a:cubicBezTo>
                <a:cubicBezTo>
                  <a:pt x="339090" y="1576070"/>
                  <a:pt x="383540" y="1424940"/>
                  <a:pt x="496570" y="1424940"/>
                </a:cubicBezTo>
                <a:cubicBezTo>
                  <a:pt x="508000" y="1424940"/>
                  <a:pt x="509270" y="1426210"/>
                  <a:pt x="515620" y="1427480"/>
                </a:cubicBezTo>
                <a:cubicBezTo>
                  <a:pt x="612140" y="1450340"/>
                  <a:pt x="687070" y="1640840"/>
                  <a:pt x="687070" y="1871980"/>
                </a:cubicBezTo>
                <a:cubicBezTo>
                  <a:pt x="687070" y="2103120"/>
                  <a:pt x="612140" y="2293620"/>
                  <a:pt x="515620" y="2316480"/>
                </a:cubicBezTo>
                <a:cubicBezTo>
                  <a:pt x="509270" y="2317750"/>
                  <a:pt x="506730" y="2320290"/>
                  <a:pt x="496570" y="2319020"/>
                </a:cubicBezTo>
                <a:cubicBezTo>
                  <a:pt x="407670" y="2319020"/>
                  <a:pt x="346710" y="2169160"/>
                  <a:pt x="327660" y="2128520"/>
                </a:cubicBezTo>
                <a:cubicBezTo>
                  <a:pt x="293370" y="2044700"/>
                  <a:pt x="243840" y="1992630"/>
                  <a:pt x="190500" y="1992630"/>
                </a:cubicBezTo>
                <a:cubicBezTo>
                  <a:pt x="88900" y="1992630"/>
                  <a:pt x="6350" y="2133600"/>
                  <a:pt x="0" y="2367280"/>
                </a:cubicBezTo>
                <a:lnTo>
                  <a:pt x="0" y="3200400"/>
                </a:lnTo>
                <a:lnTo>
                  <a:pt x="778510" y="3200400"/>
                </a:lnTo>
                <a:cubicBezTo>
                  <a:pt x="1012190" y="3206750"/>
                  <a:pt x="1153160" y="3289300"/>
                  <a:pt x="1153160" y="3390900"/>
                </a:cubicBezTo>
                <a:cubicBezTo>
                  <a:pt x="1153160" y="3444240"/>
                  <a:pt x="1101090" y="3493770"/>
                  <a:pt x="1017270" y="3528060"/>
                </a:cubicBezTo>
                <a:cubicBezTo>
                  <a:pt x="977900" y="3540760"/>
                  <a:pt x="826770" y="3583940"/>
                  <a:pt x="826770" y="3696970"/>
                </a:cubicBezTo>
                <a:cubicBezTo>
                  <a:pt x="826770" y="3708400"/>
                  <a:pt x="828040" y="3709670"/>
                  <a:pt x="829310" y="3716020"/>
                </a:cubicBezTo>
                <a:cubicBezTo>
                  <a:pt x="852170" y="3812540"/>
                  <a:pt x="1042670" y="3887470"/>
                  <a:pt x="1273810" y="3887470"/>
                </a:cubicBezTo>
                <a:cubicBezTo>
                  <a:pt x="1504950" y="3887470"/>
                  <a:pt x="1695450" y="3812540"/>
                  <a:pt x="1718310" y="3716020"/>
                </a:cubicBezTo>
                <a:cubicBezTo>
                  <a:pt x="1719580" y="3709670"/>
                  <a:pt x="1722120" y="3707130"/>
                  <a:pt x="1720850" y="3696970"/>
                </a:cubicBezTo>
                <a:cubicBezTo>
                  <a:pt x="1720850" y="3608070"/>
                  <a:pt x="1570990" y="3547110"/>
                  <a:pt x="1530350" y="3528060"/>
                </a:cubicBezTo>
                <a:cubicBezTo>
                  <a:pt x="1446530" y="3493770"/>
                  <a:pt x="1394460" y="3444240"/>
                  <a:pt x="1394460" y="3390900"/>
                </a:cubicBezTo>
                <a:cubicBezTo>
                  <a:pt x="1394460" y="3289300"/>
                  <a:pt x="1535430" y="3206750"/>
                  <a:pt x="1769110" y="3200400"/>
                </a:cubicBezTo>
                <a:lnTo>
                  <a:pt x="2494280" y="3200400"/>
                </a:lnTo>
                <a:lnTo>
                  <a:pt x="2494280" y="2373630"/>
                </a:lnTo>
                <a:cubicBezTo>
                  <a:pt x="2487930" y="2139950"/>
                  <a:pt x="2405380" y="1998980"/>
                  <a:pt x="2303780" y="1998980"/>
                </a:cubicBezTo>
                <a:cubicBezTo>
                  <a:pt x="2250440" y="1998980"/>
                  <a:pt x="2200910" y="2051050"/>
                  <a:pt x="2166620" y="2134870"/>
                </a:cubicBezTo>
                <a:cubicBezTo>
                  <a:pt x="2147570" y="2174240"/>
                  <a:pt x="2086610" y="2325370"/>
                  <a:pt x="1997710" y="2325370"/>
                </a:cubicBezTo>
                <a:cubicBezTo>
                  <a:pt x="1987550" y="2326640"/>
                  <a:pt x="1985010" y="2324100"/>
                  <a:pt x="1977390" y="2322830"/>
                </a:cubicBezTo>
                <a:cubicBezTo>
                  <a:pt x="1880870" y="2299970"/>
                  <a:pt x="1805940" y="2109470"/>
                  <a:pt x="1805940" y="1878330"/>
                </a:cubicBezTo>
                <a:cubicBezTo>
                  <a:pt x="1805940" y="1647190"/>
                  <a:pt x="1880870" y="1456690"/>
                  <a:pt x="1977390" y="1433830"/>
                </a:cubicBezTo>
                <a:cubicBezTo>
                  <a:pt x="1983740" y="1432560"/>
                  <a:pt x="1986280" y="1431290"/>
                  <a:pt x="1997710" y="1431290"/>
                </a:cubicBezTo>
                <a:cubicBezTo>
                  <a:pt x="2110740" y="1431290"/>
                  <a:pt x="2153920" y="1582420"/>
                  <a:pt x="2166620" y="1621790"/>
                </a:cubicBezTo>
                <a:cubicBezTo>
                  <a:pt x="2200910" y="1705610"/>
                  <a:pt x="2250440" y="1757680"/>
                  <a:pt x="2303780" y="1757680"/>
                </a:cubicBezTo>
                <a:cubicBezTo>
                  <a:pt x="2405380" y="1757680"/>
                  <a:pt x="2487930" y="1616710"/>
                  <a:pt x="2494280" y="1383030"/>
                </a:cubicBezTo>
                <a:lnTo>
                  <a:pt x="2494280" y="688340"/>
                </a:lnTo>
                <a:lnTo>
                  <a:pt x="1822450" y="688340"/>
                </a:lnTo>
                <a:cubicBezTo>
                  <a:pt x="1588770" y="681990"/>
                  <a:pt x="1447800" y="599440"/>
                  <a:pt x="1447800" y="497840"/>
                </a:cubicBezTo>
                <a:cubicBezTo>
                  <a:pt x="1447800" y="444500"/>
                  <a:pt x="1499870" y="394970"/>
                  <a:pt x="1583690" y="360680"/>
                </a:cubicBezTo>
                <a:cubicBezTo>
                  <a:pt x="1623060" y="347980"/>
                  <a:pt x="1774190" y="304800"/>
                  <a:pt x="1774190" y="191770"/>
                </a:cubicBezTo>
                <a:cubicBezTo>
                  <a:pt x="1774190" y="180340"/>
                  <a:pt x="1772920" y="179070"/>
                  <a:pt x="1771650" y="171450"/>
                </a:cubicBezTo>
                <a:cubicBezTo>
                  <a:pt x="1747520" y="74930"/>
                  <a:pt x="1557020" y="0"/>
                  <a:pt x="1325880" y="0"/>
                </a:cubicBezTo>
                <a:cubicBezTo>
                  <a:pt x="1094740" y="0"/>
                  <a:pt x="904240" y="74930"/>
                  <a:pt x="881380" y="171450"/>
                </a:cubicBezTo>
                <a:cubicBezTo>
                  <a:pt x="880110" y="177800"/>
                  <a:pt x="877570" y="181610"/>
                  <a:pt x="878840" y="191770"/>
                </a:cubicBezTo>
                <a:cubicBezTo>
                  <a:pt x="878840" y="279400"/>
                  <a:pt x="1028700" y="341630"/>
                  <a:pt x="1069340" y="360680"/>
                </a:cubicBezTo>
                <a:cubicBezTo>
                  <a:pt x="1153160" y="394970"/>
                  <a:pt x="1205230" y="444500"/>
                  <a:pt x="1205230" y="497840"/>
                </a:cubicBezTo>
                <a:cubicBezTo>
                  <a:pt x="1205230" y="599440"/>
                  <a:pt x="1064260" y="681990"/>
                  <a:pt x="830580" y="688340"/>
                </a:cubicBezTo>
                <a:lnTo>
                  <a:pt x="0" y="688340"/>
                </a:lnTo>
                <a:lnTo>
                  <a:pt x="0" y="1376680"/>
                </a:lnTo>
                <a:close/>
              </a:path>
            </a:pathLst>
          </a:custGeom>
          <a:solidFill>
            <a:srgbClr val="00A58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endParaRPr lang="el-GR" sz="1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663" name="Google Shape;276;p 3"/>
          <p:cNvGrpSpPr/>
          <p:nvPr/>
        </p:nvGrpSpPr>
        <p:grpSpPr>
          <a:xfrm>
            <a:off x="583560" y="1786320"/>
            <a:ext cx="1931760" cy="952920"/>
            <a:chOff x="583560" y="1786320"/>
            <a:chExt cx="1931760" cy="952920"/>
          </a:xfrm>
        </p:grpSpPr>
        <p:sp>
          <p:nvSpPr>
            <p:cNvPr id="664" name="Google Shape;277;p 3"/>
            <p:cNvSpPr/>
            <p:nvPr/>
          </p:nvSpPr>
          <p:spPr>
            <a:xfrm>
              <a:off x="583560" y="1917360"/>
              <a:ext cx="1931760" cy="821880"/>
            </a:xfrm>
            <a:custGeom>
              <a:avLst/>
              <a:gdLst>
                <a:gd name="textAreaLeft" fmla="*/ 0 w 1931760"/>
                <a:gd name="textAreaRight" fmla="*/ 1934280 w 1931760"/>
                <a:gd name="textAreaTop" fmla="*/ 0 h 821880"/>
                <a:gd name="textAreaBottom" fmla="*/ 824400 h 821880"/>
              </a:gdLst>
              <a:ahLst/>
              <a:cxnLst/>
              <a:rect l="textAreaLeft" t="textAreaTop" r="textAreaRight" b="textAreaBottom"/>
              <a:pathLst>
                <a:path w="932883" h="240602">
                  <a:moveTo>
                    <a:pt x="111472" y="0"/>
                  </a:moveTo>
                  <a:lnTo>
                    <a:pt x="821411" y="0"/>
                  </a:lnTo>
                  <a:cubicBezTo>
                    <a:pt x="882975" y="0"/>
                    <a:pt x="932883" y="49908"/>
                    <a:pt x="932883" y="111472"/>
                  </a:cubicBezTo>
                  <a:lnTo>
                    <a:pt x="932883" y="129131"/>
                  </a:lnTo>
                  <a:cubicBezTo>
                    <a:pt x="932883" y="158695"/>
                    <a:pt x="921139" y="187048"/>
                    <a:pt x="900234" y="207953"/>
                  </a:cubicBezTo>
                  <a:cubicBezTo>
                    <a:pt x="879329" y="228858"/>
                    <a:pt x="850975" y="240602"/>
                    <a:pt x="821411" y="240602"/>
                  </a:cubicBezTo>
                  <a:lnTo>
                    <a:pt x="111472" y="240602"/>
                  </a:lnTo>
                  <a:cubicBezTo>
                    <a:pt x="81908" y="240602"/>
                    <a:pt x="53554" y="228858"/>
                    <a:pt x="32649" y="207953"/>
                  </a:cubicBezTo>
                  <a:cubicBezTo>
                    <a:pt x="11744" y="187048"/>
                    <a:pt x="0" y="158695"/>
                    <a:pt x="0" y="129131"/>
                  </a:cubicBezTo>
                  <a:lnTo>
                    <a:pt x="0" y="111472"/>
                  </a:lnTo>
                  <a:cubicBezTo>
                    <a:pt x="0" y="81908"/>
                    <a:pt x="11744" y="53554"/>
                    <a:pt x="32649" y="32649"/>
                  </a:cubicBezTo>
                  <a:cubicBezTo>
                    <a:pt x="53554" y="11744"/>
                    <a:pt x="81908" y="0"/>
                    <a:pt x="111472" y="0"/>
                  </a:cubicBezTo>
                  <a:close/>
                </a:path>
              </a:pathLst>
            </a:custGeom>
            <a:noFill/>
            <a:ln w="38160" cap="rnd">
              <a:solidFill>
                <a:srgbClr val="004654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>
              <a:noAutofit/>
            </a:bodyPr>
            <a:lstStyle/>
            <a:p>
              <a:endParaRPr lang="el-GR" sz="1400" b="0" strike="noStrike" spc="-1" dirty="0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665" name="Google Shape;278;p 3"/>
            <p:cNvSpPr/>
            <p:nvPr/>
          </p:nvSpPr>
          <p:spPr>
            <a:xfrm>
              <a:off x="583560" y="1786320"/>
              <a:ext cx="1931760" cy="952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endPara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666" name="Google Shape;279;p 3"/>
          <p:cNvGrpSpPr/>
          <p:nvPr/>
        </p:nvGrpSpPr>
        <p:grpSpPr>
          <a:xfrm>
            <a:off x="6858000" y="1751400"/>
            <a:ext cx="1898640" cy="943920"/>
            <a:chOff x="6858000" y="1751400"/>
            <a:chExt cx="1898640" cy="943920"/>
          </a:xfrm>
        </p:grpSpPr>
        <p:sp>
          <p:nvSpPr>
            <p:cNvPr id="667" name="Google Shape;280;p 3"/>
            <p:cNvSpPr/>
            <p:nvPr/>
          </p:nvSpPr>
          <p:spPr>
            <a:xfrm>
              <a:off x="6858000" y="1881360"/>
              <a:ext cx="1898640" cy="813960"/>
            </a:xfrm>
            <a:custGeom>
              <a:avLst/>
              <a:gdLst>
                <a:gd name="textAreaLeft" fmla="*/ 0 w 1898640"/>
                <a:gd name="textAreaRight" fmla="*/ 1901160 w 1898640"/>
                <a:gd name="textAreaTop" fmla="*/ 0 h 813960"/>
                <a:gd name="textAreaBottom" fmla="*/ 816480 h 813960"/>
              </a:gdLst>
              <a:ahLst/>
              <a:cxnLst/>
              <a:rect l="textAreaLeft" t="textAreaTop" r="textAreaRight" b="textAreaBottom"/>
              <a:pathLst>
                <a:path w="932883" h="240602">
                  <a:moveTo>
                    <a:pt x="111472" y="0"/>
                  </a:moveTo>
                  <a:lnTo>
                    <a:pt x="821411" y="0"/>
                  </a:lnTo>
                  <a:cubicBezTo>
                    <a:pt x="882975" y="0"/>
                    <a:pt x="932883" y="49908"/>
                    <a:pt x="932883" y="111472"/>
                  </a:cubicBezTo>
                  <a:lnTo>
                    <a:pt x="932883" y="129131"/>
                  </a:lnTo>
                  <a:cubicBezTo>
                    <a:pt x="932883" y="158695"/>
                    <a:pt x="921139" y="187048"/>
                    <a:pt x="900234" y="207953"/>
                  </a:cubicBezTo>
                  <a:cubicBezTo>
                    <a:pt x="879329" y="228858"/>
                    <a:pt x="850975" y="240602"/>
                    <a:pt x="821411" y="240602"/>
                  </a:cubicBezTo>
                  <a:lnTo>
                    <a:pt x="111472" y="240602"/>
                  </a:lnTo>
                  <a:cubicBezTo>
                    <a:pt x="81908" y="240602"/>
                    <a:pt x="53554" y="228858"/>
                    <a:pt x="32649" y="207953"/>
                  </a:cubicBezTo>
                  <a:cubicBezTo>
                    <a:pt x="11744" y="187048"/>
                    <a:pt x="0" y="158695"/>
                    <a:pt x="0" y="129131"/>
                  </a:cubicBezTo>
                  <a:lnTo>
                    <a:pt x="0" y="111472"/>
                  </a:lnTo>
                  <a:cubicBezTo>
                    <a:pt x="0" y="81908"/>
                    <a:pt x="11744" y="53554"/>
                    <a:pt x="32649" y="32649"/>
                  </a:cubicBezTo>
                  <a:cubicBezTo>
                    <a:pt x="53554" y="11744"/>
                    <a:pt x="81908" y="0"/>
                    <a:pt x="111472" y="0"/>
                  </a:cubicBezTo>
                  <a:close/>
                </a:path>
              </a:pathLst>
            </a:custGeom>
            <a:noFill/>
            <a:ln w="38160" cap="rnd">
              <a:solidFill>
                <a:srgbClr val="00A58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>
              <a:noAutofit/>
            </a:bodyPr>
            <a:lstStyle/>
            <a:p>
              <a:endParaRPr lang="el-GR" sz="1400" b="0" strike="noStrike" spc="-1" dirty="0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668" name="Google Shape;281;p 3"/>
            <p:cNvSpPr/>
            <p:nvPr/>
          </p:nvSpPr>
          <p:spPr>
            <a:xfrm>
              <a:off x="6858000" y="1751400"/>
              <a:ext cx="1898640" cy="942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endPara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669" name="Google Shape;282;p 3"/>
          <p:cNvGrpSpPr/>
          <p:nvPr/>
        </p:nvGrpSpPr>
        <p:grpSpPr>
          <a:xfrm>
            <a:off x="7094880" y="4057560"/>
            <a:ext cx="1887480" cy="915840"/>
            <a:chOff x="7094880" y="4057560"/>
            <a:chExt cx="1887480" cy="915840"/>
          </a:xfrm>
        </p:grpSpPr>
        <p:sp>
          <p:nvSpPr>
            <p:cNvPr id="670" name="Google Shape;283;p 3"/>
            <p:cNvSpPr/>
            <p:nvPr/>
          </p:nvSpPr>
          <p:spPr>
            <a:xfrm>
              <a:off x="7094880" y="4183200"/>
              <a:ext cx="1887480" cy="790200"/>
            </a:xfrm>
            <a:custGeom>
              <a:avLst/>
              <a:gdLst>
                <a:gd name="textAreaLeft" fmla="*/ 0 w 1887480"/>
                <a:gd name="textAreaRight" fmla="*/ 1890000 w 1887480"/>
                <a:gd name="textAreaTop" fmla="*/ 0 h 790200"/>
                <a:gd name="textAreaBottom" fmla="*/ 792720 h 790200"/>
              </a:gdLst>
              <a:ahLst/>
              <a:cxnLst/>
              <a:rect l="textAreaLeft" t="textAreaTop" r="textAreaRight" b="textAreaBottom"/>
              <a:pathLst>
                <a:path w="932883" h="240602">
                  <a:moveTo>
                    <a:pt x="111472" y="0"/>
                  </a:moveTo>
                  <a:lnTo>
                    <a:pt x="821411" y="0"/>
                  </a:lnTo>
                  <a:cubicBezTo>
                    <a:pt x="882975" y="0"/>
                    <a:pt x="932883" y="49908"/>
                    <a:pt x="932883" y="111472"/>
                  </a:cubicBezTo>
                  <a:lnTo>
                    <a:pt x="932883" y="129131"/>
                  </a:lnTo>
                  <a:cubicBezTo>
                    <a:pt x="932883" y="158695"/>
                    <a:pt x="921139" y="187048"/>
                    <a:pt x="900234" y="207953"/>
                  </a:cubicBezTo>
                  <a:cubicBezTo>
                    <a:pt x="879329" y="228858"/>
                    <a:pt x="850975" y="240602"/>
                    <a:pt x="821411" y="240602"/>
                  </a:cubicBezTo>
                  <a:lnTo>
                    <a:pt x="111472" y="240602"/>
                  </a:lnTo>
                  <a:cubicBezTo>
                    <a:pt x="81908" y="240602"/>
                    <a:pt x="53554" y="228858"/>
                    <a:pt x="32649" y="207953"/>
                  </a:cubicBezTo>
                  <a:cubicBezTo>
                    <a:pt x="11744" y="187048"/>
                    <a:pt x="0" y="158695"/>
                    <a:pt x="0" y="129131"/>
                  </a:cubicBezTo>
                  <a:lnTo>
                    <a:pt x="0" y="111472"/>
                  </a:lnTo>
                  <a:cubicBezTo>
                    <a:pt x="0" y="81908"/>
                    <a:pt x="11744" y="53554"/>
                    <a:pt x="32649" y="32649"/>
                  </a:cubicBezTo>
                  <a:cubicBezTo>
                    <a:pt x="53554" y="11744"/>
                    <a:pt x="81908" y="0"/>
                    <a:pt x="111472" y="0"/>
                  </a:cubicBezTo>
                  <a:close/>
                </a:path>
              </a:pathLst>
            </a:custGeom>
            <a:noFill/>
            <a:ln w="38160" cap="rnd">
              <a:solidFill>
                <a:srgbClr val="FC6C4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>
              <a:noAutofit/>
            </a:bodyPr>
            <a:lstStyle/>
            <a:p>
              <a:endParaRPr lang="el-GR" sz="1400" b="0" strike="noStrike" spc="-1" dirty="0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671" name="Google Shape;284;p 3"/>
            <p:cNvSpPr/>
            <p:nvPr/>
          </p:nvSpPr>
          <p:spPr>
            <a:xfrm>
              <a:off x="7094880" y="4057560"/>
              <a:ext cx="1887480" cy="915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endPara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672" name="Google Shape;285;p 3"/>
          <p:cNvGrpSpPr/>
          <p:nvPr/>
        </p:nvGrpSpPr>
        <p:grpSpPr>
          <a:xfrm>
            <a:off x="687600" y="3854880"/>
            <a:ext cx="1999440" cy="968400"/>
            <a:chOff x="687600" y="3854880"/>
            <a:chExt cx="1999440" cy="968400"/>
          </a:xfrm>
        </p:grpSpPr>
        <p:sp>
          <p:nvSpPr>
            <p:cNvPr id="673" name="Google Shape;286;p 3"/>
            <p:cNvSpPr/>
            <p:nvPr/>
          </p:nvSpPr>
          <p:spPr>
            <a:xfrm>
              <a:off x="687600" y="3987720"/>
              <a:ext cx="1999440" cy="835560"/>
            </a:xfrm>
            <a:custGeom>
              <a:avLst/>
              <a:gdLst>
                <a:gd name="textAreaLeft" fmla="*/ 0 w 1999440"/>
                <a:gd name="textAreaRight" fmla="*/ 2001960 w 1999440"/>
                <a:gd name="textAreaTop" fmla="*/ 0 h 835560"/>
                <a:gd name="textAreaBottom" fmla="*/ 838080 h 835560"/>
              </a:gdLst>
              <a:ahLst/>
              <a:cxnLst/>
              <a:rect l="textAreaLeft" t="textAreaTop" r="textAreaRight" b="textAreaBottom"/>
              <a:pathLst>
                <a:path w="932883" h="240602">
                  <a:moveTo>
                    <a:pt x="111472" y="0"/>
                  </a:moveTo>
                  <a:lnTo>
                    <a:pt x="821411" y="0"/>
                  </a:lnTo>
                  <a:cubicBezTo>
                    <a:pt x="882975" y="0"/>
                    <a:pt x="932883" y="49908"/>
                    <a:pt x="932883" y="111472"/>
                  </a:cubicBezTo>
                  <a:lnTo>
                    <a:pt x="932883" y="129131"/>
                  </a:lnTo>
                  <a:cubicBezTo>
                    <a:pt x="932883" y="158695"/>
                    <a:pt x="921139" y="187048"/>
                    <a:pt x="900234" y="207953"/>
                  </a:cubicBezTo>
                  <a:cubicBezTo>
                    <a:pt x="879329" y="228858"/>
                    <a:pt x="850975" y="240602"/>
                    <a:pt x="821411" y="240602"/>
                  </a:cubicBezTo>
                  <a:lnTo>
                    <a:pt x="111472" y="240602"/>
                  </a:lnTo>
                  <a:cubicBezTo>
                    <a:pt x="81908" y="240602"/>
                    <a:pt x="53554" y="228858"/>
                    <a:pt x="32649" y="207953"/>
                  </a:cubicBezTo>
                  <a:cubicBezTo>
                    <a:pt x="11744" y="187048"/>
                    <a:pt x="0" y="158695"/>
                    <a:pt x="0" y="129131"/>
                  </a:cubicBezTo>
                  <a:lnTo>
                    <a:pt x="0" y="111472"/>
                  </a:lnTo>
                  <a:cubicBezTo>
                    <a:pt x="0" y="81908"/>
                    <a:pt x="11744" y="53554"/>
                    <a:pt x="32649" y="32649"/>
                  </a:cubicBezTo>
                  <a:cubicBezTo>
                    <a:pt x="53554" y="11744"/>
                    <a:pt x="81908" y="0"/>
                    <a:pt x="111472" y="0"/>
                  </a:cubicBezTo>
                  <a:close/>
                </a:path>
              </a:pathLst>
            </a:custGeom>
            <a:noFill/>
            <a:ln w="38160" cap="rnd">
              <a:solidFill>
                <a:srgbClr val="E1B441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91440" rIns="90000" bIns="91440" anchor="ctr">
              <a:noAutofit/>
            </a:bodyPr>
            <a:lstStyle/>
            <a:p>
              <a:endParaRPr lang="el-GR" sz="1400" b="0" strike="noStrike" spc="-1" dirty="0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674" name="Google Shape;287;p 3"/>
            <p:cNvSpPr/>
            <p:nvPr/>
          </p:nvSpPr>
          <p:spPr>
            <a:xfrm>
              <a:off x="687600" y="3854880"/>
              <a:ext cx="1999440" cy="96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endPara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675" name="Google Shape;299;p 3"/>
          <p:cNvSpPr/>
          <p:nvPr/>
        </p:nvSpPr>
        <p:spPr>
          <a:xfrm>
            <a:off x="3450600" y="1669320"/>
            <a:ext cx="425880" cy="166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endParaRPr lang="el-GR" sz="14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76" name="675 - Ορθογώνιο"/>
          <p:cNvSpPr/>
          <p:nvPr/>
        </p:nvSpPr>
        <p:spPr>
          <a:xfrm>
            <a:off x="645120" y="1974960"/>
            <a:ext cx="1768680" cy="64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300" b="1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Αρχές πολυμεσικής θεωρίας </a:t>
            </a:r>
            <a:endParaRPr lang="el-GR" sz="13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l-GR" sz="1300" b="1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του Mayer</a:t>
            </a:r>
            <a:endParaRPr lang="el-GR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7" name="676 - Ορθογώνιο"/>
          <p:cNvSpPr/>
          <p:nvPr/>
        </p:nvSpPr>
        <p:spPr>
          <a:xfrm>
            <a:off x="7217640" y="4259520"/>
            <a:ext cx="1638720" cy="71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300" b="1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Βασικές αρχές σχεδιασμού εξαε του Holmberg</a:t>
            </a:r>
            <a:endParaRPr lang="el-GR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8" name="677 - Ορθογώνιο"/>
          <p:cNvSpPr/>
          <p:nvPr/>
        </p:nvSpPr>
        <p:spPr>
          <a:xfrm>
            <a:off x="738000" y="4061880"/>
            <a:ext cx="1949040" cy="64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300" b="1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Αρχές σχεδιασμού </a:t>
            </a:r>
            <a:endParaRPr lang="el-GR" sz="13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l-GR" sz="1300" b="1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Σπανακά - Λιοναράκης</a:t>
            </a:r>
            <a:endParaRPr lang="el-GR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9" name="678 - Ορθογώνιο"/>
          <p:cNvSpPr/>
          <p:nvPr/>
        </p:nvSpPr>
        <p:spPr>
          <a:xfrm>
            <a:off x="6917040" y="2016000"/>
            <a:ext cx="1773720" cy="61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400" b="1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Τυπολογία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l-GR" sz="1400" b="1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West - Λιοναράκης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0" name="679 - Ορθογώνιο"/>
          <p:cNvSpPr/>
          <p:nvPr/>
        </p:nvSpPr>
        <p:spPr>
          <a:xfrm>
            <a:off x="1553760" y="474120"/>
            <a:ext cx="5689440" cy="48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3600" b="1" strike="noStrike" spc="-1" dirty="0">
                <a:solidFill>
                  <a:srgbClr val="000000"/>
                </a:solidFill>
                <a:latin typeface="Calibri Light"/>
                <a:ea typeface="DejaVu Sans"/>
              </a:rPr>
              <a:t>Αρχές Σχεδιασμού του Ε.Υ</a:t>
            </a:r>
            <a:endParaRPr lang="el-GR" sz="3600" b="0" strike="noStrike" spc="-1" dirty="0">
              <a:solidFill>
                <a:srgbClr val="000000"/>
              </a:solidFill>
              <a:latin typeface="Calibri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Freeform: Shape 29"/>
          <p:cNvSpPr/>
          <p:nvPr/>
        </p:nvSpPr>
        <p:spPr>
          <a:xfrm>
            <a:off x="5333040" y="2682720"/>
            <a:ext cx="1168920" cy="893880"/>
          </a:xfrm>
          <a:custGeom>
            <a:avLst/>
            <a:gdLst>
              <a:gd name="textAreaLeft" fmla="*/ 0 w 1168920"/>
              <a:gd name="textAreaRight" fmla="*/ 1170360 w 1168920"/>
              <a:gd name="textAreaTop" fmla="*/ 0 h 893880"/>
              <a:gd name="textAreaBottom" fmla="*/ 895320 h 893880"/>
            </a:gdLst>
            <a:ahLst/>
            <a:cxnLst/>
            <a:rect l="textAreaLeft" t="textAreaTop" r="textAreaRight" b="textAreaBottom"/>
            <a:pathLst>
              <a:path w="955939" h="1005598">
                <a:moveTo>
                  <a:pt x="0" y="1005599"/>
                </a:moveTo>
                <a:lnTo>
                  <a:pt x="570212" y="1005599"/>
                </a:lnTo>
                <a:cubicBezTo>
                  <a:pt x="714720" y="1005599"/>
                  <a:pt x="831791" y="888527"/>
                  <a:pt x="831791" y="744019"/>
                </a:cubicBezTo>
                <a:lnTo>
                  <a:pt x="831791" y="211052"/>
                </a:lnTo>
                <a:cubicBezTo>
                  <a:pt x="839116" y="102546"/>
                  <a:pt x="891382" y="44321"/>
                  <a:pt x="955939" y="0"/>
                </a:cubicBezTo>
              </a:path>
            </a:pathLst>
          </a:custGeom>
          <a:noFill/>
          <a:ln w="25560">
            <a:solidFill>
              <a:srgbClr val="237667"/>
            </a:solidFill>
            <a:prstDash val="sysDot"/>
            <a:miter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682" name="Freeform: Shape 1"/>
          <p:cNvSpPr/>
          <p:nvPr/>
        </p:nvSpPr>
        <p:spPr>
          <a:xfrm flipV="1">
            <a:off x="5204880" y="4137840"/>
            <a:ext cx="1456920" cy="1100880"/>
          </a:xfrm>
          <a:custGeom>
            <a:avLst/>
            <a:gdLst>
              <a:gd name="textAreaLeft" fmla="*/ 0 w 1456920"/>
              <a:gd name="textAreaRight" fmla="*/ 1458360 w 1456920"/>
              <a:gd name="textAreaTop" fmla="*/ -720 h 1100880"/>
              <a:gd name="textAreaBottom" fmla="*/ 1101600 h 1100880"/>
            </a:gdLst>
            <a:ahLst/>
            <a:cxnLst/>
            <a:rect l="textAreaLeft" t="textAreaTop" r="textAreaRight" b="textAreaBottom"/>
            <a:pathLst>
              <a:path w="955939" h="1005598">
                <a:moveTo>
                  <a:pt x="0" y="1005599"/>
                </a:moveTo>
                <a:lnTo>
                  <a:pt x="570212" y="1005599"/>
                </a:lnTo>
                <a:cubicBezTo>
                  <a:pt x="714720" y="1005599"/>
                  <a:pt x="831791" y="888527"/>
                  <a:pt x="831791" y="744019"/>
                </a:cubicBezTo>
                <a:lnTo>
                  <a:pt x="831791" y="211052"/>
                </a:lnTo>
                <a:cubicBezTo>
                  <a:pt x="839116" y="102546"/>
                  <a:pt x="891382" y="44321"/>
                  <a:pt x="955939" y="0"/>
                </a:cubicBezTo>
              </a:path>
            </a:pathLst>
          </a:custGeom>
          <a:noFill/>
          <a:ln w="25560">
            <a:solidFill>
              <a:srgbClr val="663478"/>
            </a:solidFill>
            <a:prstDash val="sysDot"/>
            <a:miter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683" name="Freeform: Shape 2"/>
          <p:cNvSpPr/>
          <p:nvPr/>
        </p:nvSpPr>
        <p:spPr>
          <a:xfrm flipV="1">
            <a:off x="5253480" y="3750480"/>
            <a:ext cx="1603440" cy="48600"/>
          </a:xfrm>
          <a:custGeom>
            <a:avLst/>
            <a:gdLst>
              <a:gd name="textAreaLeft" fmla="*/ 0 w 1603440"/>
              <a:gd name="textAreaRight" fmla="*/ 1604880 w 1603440"/>
              <a:gd name="textAreaTop" fmla="*/ 720 h 48600"/>
              <a:gd name="textAreaBottom" fmla="*/ 50760 h 48600"/>
            </a:gdLst>
            <a:ahLst/>
            <a:cxnLst/>
            <a:rect l="textAreaLeft" t="textAreaTop" r="textAreaRight" b="textAreaBottom"/>
            <a:pathLst>
              <a:path w="847725">
                <a:moveTo>
                  <a:pt x="0" y="0"/>
                </a:moveTo>
                <a:lnTo>
                  <a:pt x="847725" y="0"/>
                </a:lnTo>
              </a:path>
            </a:pathLst>
          </a:custGeom>
          <a:noFill/>
          <a:ln w="25560">
            <a:solidFill>
              <a:srgbClr val="0B72A9"/>
            </a:solidFill>
            <a:prstDash val="sysDot"/>
            <a:round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5040" rIns="90000" bIns="504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684" name="Freeform: Shape 3"/>
          <p:cNvSpPr/>
          <p:nvPr/>
        </p:nvSpPr>
        <p:spPr>
          <a:xfrm flipH="1">
            <a:off x="2552040" y="2436120"/>
            <a:ext cx="1381320" cy="1031760"/>
          </a:xfrm>
          <a:custGeom>
            <a:avLst/>
            <a:gdLst>
              <a:gd name="textAreaLeft" fmla="*/ 720 w 1381320"/>
              <a:gd name="textAreaRight" fmla="*/ 1383480 w 1381320"/>
              <a:gd name="textAreaTop" fmla="*/ 0 h 1031760"/>
              <a:gd name="textAreaBottom" fmla="*/ 1033200 h 1031760"/>
            </a:gdLst>
            <a:ahLst/>
            <a:cxnLst/>
            <a:rect l="textAreaLeft" t="textAreaTop" r="textAreaRight" b="textAreaBottom"/>
            <a:pathLst>
              <a:path w="955939" h="1005598">
                <a:moveTo>
                  <a:pt x="0" y="1005599"/>
                </a:moveTo>
                <a:lnTo>
                  <a:pt x="570212" y="1005599"/>
                </a:lnTo>
                <a:cubicBezTo>
                  <a:pt x="714720" y="1005599"/>
                  <a:pt x="831791" y="888527"/>
                  <a:pt x="831791" y="744019"/>
                </a:cubicBezTo>
                <a:lnTo>
                  <a:pt x="831791" y="211052"/>
                </a:lnTo>
                <a:cubicBezTo>
                  <a:pt x="839116" y="102546"/>
                  <a:pt x="891382" y="44321"/>
                  <a:pt x="955939" y="0"/>
                </a:cubicBezTo>
              </a:path>
            </a:pathLst>
          </a:custGeom>
          <a:noFill/>
          <a:ln w="25560">
            <a:solidFill>
              <a:srgbClr val="663478"/>
            </a:solidFill>
            <a:prstDash val="sysDot"/>
            <a:miter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685" name="Freeform: Shape 4"/>
          <p:cNvSpPr/>
          <p:nvPr/>
        </p:nvSpPr>
        <p:spPr>
          <a:xfrm flipH="1" flipV="1">
            <a:off x="2701800" y="4137840"/>
            <a:ext cx="1234080" cy="874800"/>
          </a:xfrm>
          <a:custGeom>
            <a:avLst/>
            <a:gdLst>
              <a:gd name="textAreaLeft" fmla="*/ -720 w 1234080"/>
              <a:gd name="textAreaRight" fmla="*/ 1234800 w 1234080"/>
              <a:gd name="textAreaTop" fmla="*/ -720 h 874800"/>
              <a:gd name="textAreaBottom" fmla="*/ 875520 h 874800"/>
            </a:gdLst>
            <a:ahLst/>
            <a:cxnLst/>
            <a:rect l="textAreaLeft" t="textAreaTop" r="textAreaRight" b="textAreaBottom"/>
            <a:pathLst>
              <a:path w="955939" h="1005598">
                <a:moveTo>
                  <a:pt x="0" y="1005599"/>
                </a:moveTo>
                <a:lnTo>
                  <a:pt x="570212" y="1005599"/>
                </a:lnTo>
                <a:cubicBezTo>
                  <a:pt x="714720" y="1005599"/>
                  <a:pt x="831791" y="888527"/>
                  <a:pt x="831791" y="744019"/>
                </a:cubicBezTo>
                <a:lnTo>
                  <a:pt x="831791" y="211052"/>
                </a:lnTo>
                <a:cubicBezTo>
                  <a:pt x="839116" y="102546"/>
                  <a:pt x="891382" y="44321"/>
                  <a:pt x="955939" y="0"/>
                </a:cubicBezTo>
              </a:path>
            </a:pathLst>
          </a:custGeom>
          <a:noFill/>
          <a:ln w="25560">
            <a:solidFill>
              <a:srgbClr val="237667"/>
            </a:solidFill>
            <a:prstDash val="sysDot"/>
            <a:miter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686" name="Freeform: Shape 5"/>
          <p:cNvSpPr/>
          <p:nvPr/>
        </p:nvSpPr>
        <p:spPr>
          <a:xfrm flipH="1" flipV="1">
            <a:off x="2538360" y="3715200"/>
            <a:ext cx="1212120" cy="86400"/>
          </a:xfrm>
          <a:custGeom>
            <a:avLst/>
            <a:gdLst>
              <a:gd name="textAreaLeft" fmla="*/ 720 w 1212120"/>
              <a:gd name="textAreaRight" fmla="*/ 1214280 w 1212120"/>
              <a:gd name="textAreaTop" fmla="*/ -720 h 86400"/>
              <a:gd name="textAreaBottom" fmla="*/ 87120 h 86400"/>
            </a:gdLst>
            <a:ahLst/>
            <a:cxnLst/>
            <a:rect l="textAreaLeft" t="textAreaTop" r="textAreaRight" b="textAreaBottom"/>
            <a:pathLst>
              <a:path w="847725">
                <a:moveTo>
                  <a:pt x="0" y="0"/>
                </a:moveTo>
                <a:lnTo>
                  <a:pt x="847725" y="0"/>
                </a:lnTo>
              </a:path>
            </a:pathLst>
          </a:custGeom>
          <a:noFill/>
          <a:ln w="25560">
            <a:solidFill>
              <a:srgbClr val="0B72A9"/>
            </a:solidFill>
            <a:prstDash val="sysDot"/>
            <a:round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2840" rIns="90000" bIns="4284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687" name="Freeform: Shape 6"/>
          <p:cNvSpPr/>
          <p:nvPr/>
        </p:nvSpPr>
        <p:spPr>
          <a:xfrm>
            <a:off x="5106240" y="2122920"/>
            <a:ext cx="1016640" cy="1384920"/>
          </a:xfrm>
          <a:custGeom>
            <a:avLst/>
            <a:gdLst>
              <a:gd name="textAreaLeft" fmla="*/ 0 w 1016640"/>
              <a:gd name="textAreaRight" fmla="*/ 1018080 w 1016640"/>
              <a:gd name="textAreaTop" fmla="*/ 0 h 1384920"/>
              <a:gd name="textAreaBottom" fmla="*/ 1386360 h 1384920"/>
            </a:gdLst>
            <a:ahLst/>
            <a:cxnLst/>
            <a:rect l="textAreaLeft" t="textAreaTop" r="textAreaRight" b="textAreaBottom"/>
            <a:pathLst>
              <a:path w="993183" h="943524">
                <a:moveTo>
                  <a:pt x="0" y="943525"/>
                </a:moveTo>
                <a:lnTo>
                  <a:pt x="0" y="377658"/>
                </a:lnTo>
                <a:cubicBezTo>
                  <a:pt x="0" y="230791"/>
                  <a:pt x="119058" y="111733"/>
                  <a:pt x="266049" y="111733"/>
                </a:cubicBezTo>
                <a:lnTo>
                  <a:pt x="782132" y="111733"/>
                </a:lnTo>
                <a:cubicBezTo>
                  <a:pt x="905908" y="115209"/>
                  <a:pt x="968354" y="62074"/>
                  <a:pt x="993184" y="0"/>
                </a:cubicBezTo>
              </a:path>
            </a:pathLst>
          </a:custGeom>
          <a:noFill/>
          <a:ln w="25560">
            <a:solidFill>
              <a:srgbClr val="B0900B"/>
            </a:solidFill>
            <a:prstDash val="sysDot"/>
            <a:miter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688" name="Freeform: Shape 7"/>
          <p:cNvSpPr/>
          <p:nvPr/>
        </p:nvSpPr>
        <p:spPr>
          <a:xfrm flipH="1">
            <a:off x="3366720" y="2308680"/>
            <a:ext cx="981720" cy="985320"/>
          </a:xfrm>
          <a:custGeom>
            <a:avLst/>
            <a:gdLst>
              <a:gd name="textAreaLeft" fmla="*/ 720 w 981720"/>
              <a:gd name="textAreaRight" fmla="*/ 983880 w 981720"/>
              <a:gd name="textAreaTop" fmla="*/ 0 h 985320"/>
              <a:gd name="textAreaBottom" fmla="*/ 986760 h 985320"/>
            </a:gdLst>
            <a:ahLst/>
            <a:cxnLst/>
            <a:rect l="textAreaLeft" t="textAreaTop" r="textAreaRight" b="textAreaBottom"/>
            <a:pathLst>
              <a:path w="993183" h="943524">
                <a:moveTo>
                  <a:pt x="0" y="943525"/>
                </a:moveTo>
                <a:lnTo>
                  <a:pt x="0" y="377658"/>
                </a:lnTo>
                <a:cubicBezTo>
                  <a:pt x="0" y="230791"/>
                  <a:pt x="119058" y="111733"/>
                  <a:pt x="266049" y="111733"/>
                </a:cubicBezTo>
                <a:lnTo>
                  <a:pt x="782132" y="111733"/>
                </a:lnTo>
                <a:cubicBezTo>
                  <a:pt x="905908" y="115209"/>
                  <a:pt x="968354" y="62074"/>
                  <a:pt x="993184" y="0"/>
                </a:cubicBezTo>
              </a:path>
            </a:pathLst>
          </a:custGeom>
          <a:noFill/>
          <a:ln w="25560">
            <a:solidFill>
              <a:srgbClr val="B10F2D"/>
            </a:solidFill>
            <a:prstDash val="sysDot"/>
            <a:miter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689" name="Freeform: Shape 8"/>
          <p:cNvSpPr/>
          <p:nvPr/>
        </p:nvSpPr>
        <p:spPr>
          <a:xfrm>
            <a:off x="4590720" y="2050920"/>
            <a:ext cx="20880" cy="982080"/>
          </a:xfrm>
          <a:custGeom>
            <a:avLst/>
            <a:gdLst>
              <a:gd name="textAreaLeft" fmla="*/ 0 w 20880"/>
              <a:gd name="textAreaRight" fmla="*/ 22320 w 20880"/>
              <a:gd name="textAreaTop" fmla="*/ 0 h 982080"/>
              <a:gd name="textAreaBottom" fmla="*/ 983520 h 982080"/>
            </a:gdLst>
            <a:ahLst/>
            <a:cxnLst/>
            <a:rect l="textAreaLeft" t="textAreaTop" r="textAreaRight" b="textAreaBottom"/>
            <a:pathLst>
              <a:path h="726282">
                <a:moveTo>
                  <a:pt x="0" y="726282"/>
                </a:moveTo>
                <a:lnTo>
                  <a:pt x="0" y="0"/>
                </a:lnTo>
              </a:path>
            </a:pathLst>
          </a:custGeom>
          <a:noFill/>
          <a:ln w="25560">
            <a:solidFill>
              <a:srgbClr val="9E5312"/>
            </a:solidFill>
            <a:prstDash val="sysDot"/>
            <a:round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690" name="Freeform: Shape 9"/>
          <p:cNvSpPr/>
          <p:nvPr/>
        </p:nvSpPr>
        <p:spPr>
          <a:xfrm flipV="1">
            <a:off x="4994640" y="4601160"/>
            <a:ext cx="736920" cy="916920"/>
          </a:xfrm>
          <a:custGeom>
            <a:avLst/>
            <a:gdLst>
              <a:gd name="textAreaLeft" fmla="*/ 0 w 736920"/>
              <a:gd name="textAreaRight" fmla="*/ 738360 w 736920"/>
              <a:gd name="textAreaTop" fmla="*/ 720 h 916920"/>
              <a:gd name="textAreaBottom" fmla="*/ 919080 h 916920"/>
            </a:gdLst>
            <a:ahLst/>
            <a:cxnLst/>
            <a:rect l="textAreaLeft" t="textAreaTop" r="textAreaRight" b="textAreaBottom"/>
            <a:pathLst>
              <a:path w="993183" h="943524">
                <a:moveTo>
                  <a:pt x="0" y="943525"/>
                </a:moveTo>
                <a:lnTo>
                  <a:pt x="0" y="377658"/>
                </a:lnTo>
                <a:cubicBezTo>
                  <a:pt x="0" y="230791"/>
                  <a:pt x="119058" y="111733"/>
                  <a:pt x="266049" y="111733"/>
                </a:cubicBezTo>
                <a:lnTo>
                  <a:pt x="782132" y="111733"/>
                </a:lnTo>
                <a:cubicBezTo>
                  <a:pt x="905908" y="115209"/>
                  <a:pt x="968354" y="62074"/>
                  <a:pt x="993184" y="0"/>
                </a:cubicBezTo>
              </a:path>
            </a:pathLst>
          </a:custGeom>
          <a:noFill/>
          <a:ln w="25560">
            <a:solidFill>
              <a:srgbClr val="B10F2D"/>
            </a:solidFill>
            <a:prstDash val="sysDot"/>
            <a:miter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691" name="Freeform: Shape 10"/>
          <p:cNvSpPr/>
          <p:nvPr/>
        </p:nvSpPr>
        <p:spPr>
          <a:xfrm flipH="1" flipV="1">
            <a:off x="3403080" y="4656960"/>
            <a:ext cx="737280" cy="916920"/>
          </a:xfrm>
          <a:custGeom>
            <a:avLst/>
            <a:gdLst>
              <a:gd name="textAreaLeft" fmla="*/ -720 w 737280"/>
              <a:gd name="textAreaRight" fmla="*/ 738000 w 737280"/>
              <a:gd name="textAreaTop" fmla="*/ 720 h 916920"/>
              <a:gd name="textAreaBottom" fmla="*/ 919080 h 916920"/>
            </a:gdLst>
            <a:ahLst/>
            <a:cxnLst/>
            <a:rect l="textAreaLeft" t="textAreaTop" r="textAreaRight" b="textAreaBottom"/>
            <a:pathLst>
              <a:path w="993183" h="943524">
                <a:moveTo>
                  <a:pt x="0" y="943525"/>
                </a:moveTo>
                <a:lnTo>
                  <a:pt x="0" y="377658"/>
                </a:lnTo>
                <a:cubicBezTo>
                  <a:pt x="0" y="230791"/>
                  <a:pt x="119058" y="111733"/>
                  <a:pt x="266049" y="111733"/>
                </a:cubicBezTo>
                <a:lnTo>
                  <a:pt x="782132" y="111733"/>
                </a:lnTo>
                <a:cubicBezTo>
                  <a:pt x="905908" y="115209"/>
                  <a:pt x="968354" y="62074"/>
                  <a:pt x="993184" y="0"/>
                </a:cubicBezTo>
              </a:path>
            </a:pathLst>
          </a:custGeom>
          <a:noFill/>
          <a:ln w="25560">
            <a:solidFill>
              <a:srgbClr val="B0900B"/>
            </a:solidFill>
            <a:prstDash val="sysDot"/>
            <a:miter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692" name="Freeform: Shape 11"/>
          <p:cNvSpPr/>
          <p:nvPr/>
        </p:nvSpPr>
        <p:spPr>
          <a:xfrm flipH="1" flipV="1">
            <a:off x="4565520" y="4829400"/>
            <a:ext cx="113400" cy="892800"/>
          </a:xfrm>
          <a:custGeom>
            <a:avLst/>
            <a:gdLst>
              <a:gd name="textAreaLeft" fmla="*/ 720 w 113400"/>
              <a:gd name="textAreaRight" fmla="*/ 115560 w 113400"/>
              <a:gd name="textAreaTop" fmla="*/ -720 h 892800"/>
              <a:gd name="textAreaBottom" fmla="*/ 893520 h 892800"/>
            </a:gdLst>
            <a:ahLst/>
            <a:cxnLst/>
            <a:rect l="textAreaLeft" t="textAreaTop" r="textAreaRight" b="textAreaBottom"/>
            <a:pathLst>
              <a:path h="726282">
                <a:moveTo>
                  <a:pt x="0" y="726282"/>
                </a:moveTo>
                <a:lnTo>
                  <a:pt x="0" y="0"/>
                </a:lnTo>
              </a:path>
            </a:pathLst>
          </a:custGeom>
          <a:noFill/>
          <a:ln w="25560">
            <a:solidFill>
              <a:srgbClr val="9E5312"/>
            </a:solidFill>
            <a:prstDash val="sysDot"/>
            <a:round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grpSp>
        <p:nvGrpSpPr>
          <p:cNvPr id="693" name="Group 5"/>
          <p:cNvGrpSpPr/>
          <p:nvPr/>
        </p:nvGrpSpPr>
        <p:grpSpPr>
          <a:xfrm>
            <a:off x="3624480" y="2682720"/>
            <a:ext cx="2107080" cy="2331000"/>
            <a:chOff x="3624480" y="2682720"/>
            <a:chExt cx="2107080" cy="2331000"/>
          </a:xfrm>
        </p:grpSpPr>
        <p:sp useBgFill="1">
          <p:nvSpPr>
            <p:cNvPr id="694" name="Oval 1"/>
            <p:cNvSpPr/>
            <p:nvPr/>
          </p:nvSpPr>
          <p:spPr>
            <a:xfrm>
              <a:off x="3624480" y="2682720"/>
              <a:ext cx="2107080" cy="2331000"/>
            </a:xfrm>
            <a:prstGeom prst="ellipse">
              <a:avLst/>
            </a:prstGeom>
            <a:ln w="0">
              <a:noFill/>
            </a:ln>
            <a:effectLst>
              <a:outerShdw blurRad="63360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numCol="1" spcCol="0" anchor="t">
              <a:noAutofit/>
            </a:bodyPr>
            <a:lstStyle/>
            <a:p>
              <a:endParaRPr lang="en-US" sz="1800" b="0" strike="noStrike" spc="-1" dirty="0">
                <a:solidFill>
                  <a:srgbClr val="000000"/>
                </a:solidFill>
                <a:latin typeface="Calibri"/>
                <a:ea typeface="DejaVu Sans"/>
              </a:endParaRPr>
            </a:p>
          </p:txBody>
        </p:sp>
        <p:sp>
          <p:nvSpPr>
            <p:cNvPr id="695" name="Oval 2"/>
            <p:cNvSpPr/>
            <p:nvPr/>
          </p:nvSpPr>
          <p:spPr>
            <a:xfrm>
              <a:off x="3749040" y="2820240"/>
              <a:ext cx="1857960" cy="2056320"/>
            </a:xfrm>
            <a:prstGeom prst="ellipse">
              <a:avLst/>
            </a:prstGeom>
            <a:solidFill>
              <a:srgbClr val="595959"/>
            </a:solidFill>
            <a:ln w="0">
              <a:noFill/>
            </a:ln>
            <a:effectLst>
              <a:outerShdw blurRad="50760" dist="49893" dir="2700000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numCol="1" spcCol="0" anchor="t">
              <a:noAutofit/>
            </a:bodyPr>
            <a:lstStyle/>
            <a:p>
              <a:endParaRPr lang="en-US" sz="1800" b="0" strike="noStrike" spc="-1" dirty="0">
                <a:solidFill>
                  <a:srgbClr val="000000"/>
                </a:solidFill>
                <a:latin typeface="Calibri"/>
                <a:ea typeface="DejaVu Sans"/>
              </a:endParaRPr>
            </a:p>
          </p:txBody>
        </p:sp>
      </p:grpSp>
      <p:sp>
        <p:nvSpPr>
          <p:cNvPr id="696" name="TextBox 2"/>
          <p:cNvSpPr/>
          <p:nvPr/>
        </p:nvSpPr>
        <p:spPr>
          <a:xfrm>
            <a:off x="3260880" y="1366560"/>
            <a:ext cx="650880" cy="94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Sample Headline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7" name="TextBox 4"/>
          <p:cNvSpPr/>
          <p:nvPr/>
        </p:nvSpPr>
        <p:spPr>
          <a:xfrm>
            <a:off x="3381120" y="1027080"/>
            <a:ext cx="4111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01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8" name="Freeform: Shape 12"/>
          <p:cNvSpPr/>
          <p:nvPr/>
        </p:nvSpPr>
        <p:spPr>
          <a:xfrm>
            <a:off x="3441600" y="1391400"/>
            <a:ext cx="289080" cy="360"/>
          </a:xfrm>
          <a:custGeom>
            <a:avLst/>
            <a:gdLst>
              <a:gd name="textAreaLeft" fmla="*/ 0 w 289080"/>
              <a:gd name="textAreaRight" fmla="*/ 290520 w 289080"/>
              <a:gd name="textAreaTop" fmla="*/ 0 h 360"/>
              <a:gd name="textAreaBottom" fmla="*/ 5760 h 360"/>
            </a:gdLst>
            <a:ahLst/>
            <a:cxnLst/>
            <a:rect l="textAreaLeft" t="textAreaTop" r="textAreaRight" b="textAreaBottom"/>
            <a:pathLst>
              <a:path w="395287">
                <a:moveTo>
                  <a:pt x="0" y="0"/>
                </a:moveTo>
                <a:lnTo>
                  <a:pt x="395287" y="0"/>
                </a:lnTo>
              </a:path>
            </a:pathLst>
          </a:custGeom>
          <a:noFill/>
          <a:ln w="1908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699" name="TextBox 6"/>
          <p:cNvSpPr/>
          <p:nvPr/>
        </p:nvSpPr>
        <p:spPr>
          <a:xfrm>
            <a:off x="4263120" y="1086840"/>
            <a:ext cx="650880" cy="94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Sample Headline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0" name="TextBox 7"/>
          <p:cNvSpPr/>
          <p:nvPr/>
        </p:nvSpPr>
        <p:spPr>
          <a:xfrm>
            <a:off x="4366080" y="1027080"/>
            <a:ext cx="4111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02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1" name="Freeform: Shape 13"/>
          <p:cNvSpPr/>
          <p:nvPr/>
        </p:nvSpPr>
        <p:spPr>
          <a:xfrm>
            <a:off x="4426560" y="1391400"/>
            <a:ext cx="289080" cy="360"/>
          </a:xfrm>
          <a:custGeom>
            <a:avLst/>
            <a:gdLst>
              <a:gd name="textAreaLeft" fmla="*/ 0 w 289080"/>
              <a:gd name="textAreaRight" fmla="*/ 290520 w 289080"/>
              <a:gd name="textAreaTop" fmla="*/ 0 h 360"/>
              <a:gd name="textAreaBottom" fmla="*/ 5760 h 360"/>
            </a:gdLst>
            <a:ahLst/>
            <a:cxnLst/>
            <a:rect l="textAreaLeft" t="textAreaTop" r="textAreaRight" b="textAreaBottom"/>
            <a:pathLst>
              <a:path w="395287">
                <a:moveTo>
                  <a:pt x="0" y="0"/>
                </a:moveTo>
                <a:lnTo>
                  <a:pt x="395287" y="0"/>
                </a:lnTo>
              </a:path>
            </a:pathLst>
          </a:custGeom>
          <a:noFill/>
          <a:ln w="1908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702" name="TextBox 8"/>
          <p:cNvSpPr/>
          <p:nvPr/>
        </p:nvSpPr>
        <p:spPr>
          <a:xfrm>
            <a:off x="5472000" y="1180800"/>
            <a:ext cx="650880" cy="94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Sample Headline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3" name="TextBox 9"/>
          <p:cNvSpPr/>
          <p:nvPr/>
        </p:nvSpPr>
        <p:spPr>
          <a:xfrm>
            <a:off x="5351040" y="1027080"/>
            <a:ext cx="4111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03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4" name="Freeform: Shape 14"/>
          <p:cNvSpPr/>
          <p:nvPr/>
        </p:nvSpPr>
        <p:spPr>
          <a:xfrm>
            <a:off x="5411520" y="1391400"/>
            <a:ext cx="289080" cy="360"/>
          </a:xfrm>
          <a:custGeom>
            <a:avLst/>
            <a:gdLst>
              <a:gd name="textAreaLeft" fmla="*/ 0 w 289080"/>
              <a:gd name="textAreaRight" fmla="*/ 290520 w 289080"/>
              <a:gd name="textAreaTop" fmla="*/ 0 h 360"/>
              <a:gd name="textAreaBottom" fmla="*/ 5760 h 360"/>
            </a:gdLst>
            <a:ahLst/>
            <a:cxnLst/>
            <a:rect l="textAreaLeft" t="textAreaTop" r="textAreaRight" b="textAreaBottom"/>
            <a:pathLst>
              <a:path w="395287">
                <a:moveTo>
                  <a:pt x="0" y="0"/>
                </a:moveTo>
                <a:lnTo>
                  <a:pt x="395287" y="0"/>
                </a:lnTo>
              </a:path>
            </a:pathLst>
          </a:custGeom>
          <a:noFill/>
          <a:ln w="1908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705" name="TextBox 10"/>
          <p:cNvSpPr/>
          <p:nvPr/>
        </p:nvSpPr>
        <p:spPr>
          <a:xfrm>
            <a:off x="6071040" y="2436120"/>
            <a:ext cx="769320" cy="72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Sample Headline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6" name="TextBox 11"/>
          <p:cNvSpPr/>
          <p:nvPr/>
        </p:nvSpPr>
        <p:spPr>
          <a:xfrm>
            <a:off x="2273040" y="2436120"/>
            <a:ext cx="826560" cy="72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Sample Headline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7" name="TextBox 12"/>
          <p:cNvSpPr/>
          <p:nvPr/>
        </p:nvSpPr>
        <p:spPr>
          <a:xfrm>
            <a:off x="6250680" y="2032560"/>
            <a:ext cx="4111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04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8" name="Freeform: Shape 15"/>
          <p:cNvSpPr/>
          <p:nvPr/>
        </p:nvSpPr>
        <p:spPr>
          <a:xfrm>
            <a:off x="6311160" y="2396880"/>
            <a:ext cx="289080" cy="360"/>
          </a:xfrm>
          <a:custGeom>
            <a:avLst/>
            <a:gdLst>
              <a:gd name="textAreaLeft" fmla="*/ 0 w 289080"/>
              <a:gd name="textAreaRight" fmla="*/ 290520 w 289080"/>
              <a:gd name="textAreaTop" fmla="*/ 0 h 360"/>
              <a:gd name="textAreaBottom" fmla="*/ 5760 h 360"/>
            </a:gdLst>
            <a:ahLst/>
            <a:cxnLst/>
            <a:rect l="textAreaLeft" t="textAreaTop" r="textAreaRight" b="textAreaBottom"/>
            <a:pathLst>
              <a:path w="395287">
                <a:moveTo>
                  <a:pt x="0" y="0"/>
                </a:moveTo>
                <a:lnTo>
                  <a:pt x="395287" y="0"/>
                </a:lnTo>
              </a:path>
            </a:pathLst>
          </a:custGeom>
          <a:noFill/>
          <a:ln w="1908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709" name="TextBox 13"/>
          <p:cNvSpPr/>
          <p:nvPr/>
        </p:nvSpPr>
        <p:spPr>
          <a:xfrm>
            <a:off x="2481480" y="2032560"/>
            <a:ext cx="4111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12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0" name="Freeform: Shape 16"/>
          <p:cNvSpPr/>
          <p:nvPr/>
        </p:nvSpPr>
        <p:spPr>
          <a:xfrm>
            <a:off x="2541960" y="2396880"/>
            <a:ext cx="289080" cy="360"/>
          </a:xfrm>
          <a:custGeom>
            <a:avLst/>
            <a:gdLst>
              <a:gd name="textAreaLeft" fmla="*/ 0 w 289080"/>
              <a:gd name="textAreaRight" fmla="*/ 290520 w 289080"/>
              <a:gd name="textAreaTop" fmla="*/ 0 h 360"/>
              <a:gd name="textAreaBottom" fmla="*/ 5760 h 360"/>
            </a:gdLst>
            <a:ahLst/>
            <a:cxnLst/>
            <a:rect l="textAreaLeft" t="textAreaTop" r="textAreaRight" b="textAreaBottom"/>
            <a:pathLst>
              <a:path w="395287">
                <a:moveTo>
                  <a:pt x="0" y="0"/>
                </a:moveTo>
                <a:lnTo>
                  <a:pt x="395287" y="0"/>
                </a:lnTo>
              </a:path>
            </a:pathLst>
          </a:custGeom>
          <a:noFill/>
          <a:ln w="1908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711" name="TextBox 14"/>
          <p:cNvSpPr/>
          <p:nvPr/>
        </p:nvSpPr>
        <p:spPr>
          <a:xfrm>
            <a:off x="6071040" y="3811680"/>
            <a:ext cx="769320" cy="72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Sample Headline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2" name="TextBox 15"/>
          <p:cNvSpPr/>
          <p:nvPr/>
        </p:nvSpPr>
        <p:spPr>
          <a:xfrm>
            <a:off x="6250680" y="3405600"/>
            <a:ext cx="4111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05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3" name="Freeform: Shape 17"/>
          <p:cNvSpPr/>
          <p:nvPr/>
        </p:nvSpPr>
        <p:spPr>
          <a:xfrm>
            <a:off x="6311160" y="3769920"/>
            <a:ext cx="289080" cy="360"/>
          </a:xfrm>
          <a:custGeom>
            <a:avLst/>
            <a:gdLst>
              <a:gd name="textAreaLeft" fmla="*/ 0 w 289080"/>
              <a:gd name="textAreaRight" fmla="*/ 290520 w 289080"/>
              <a:gd name="textAreaTop" fmla="*/ 0 h 360"/>
              <a:gd name="textAreaBottom" fmla="*/ 5760 h 360"/>
            </a:gdLst>
            <a:ahLst/>
            <a:cxnLst/>
            <a:rect l="textAreaLeft" t="textAreaTop" r="textAreaRight" b="textAreaBottom"/>
            <a:pathLst>
              <a:path w="395287">
                <a:moveTo>
                  <a:pt x="0" y="0"/>
                </a:moveTo>
                <a:lnTo>
                  <a:pt x="395287" y="0"/>
                </a:lnTo>
              </a:path>
            </a:pathLst>
          </a:custGeom>
          <a:noFill/>
          <a:ln w="1908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714" name="TextBox 16"/>
          <p:cNvSpPr/>
          <p:nvPr/>
        </p:nvSpPr>
        <p:spPr>
          <a:xfrm>
            <a:off x="2273040" y="3742560"/>
            <a:ext cx="826560" cy="72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Sample Headline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5" name="TextBox 17"/>
          <p:cNvSpPr/>
          <p:nvPr/>
        </p:nvSpPr>
        <p:spPr>
          <a:xfrm>
            <a:off x="2481480" y="3352680"/>
            <a:ext cx="4111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11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6" name="Freeform: Shape 18"/>
          <p:cNvSpPr/>
          <p:nvPr/>
        </p:nvSpPr>
        <p:spPr>
          <a:xfrm>
            <a:off x="2541960" y="3717000"/>
            <a:ext cx="289080" cy="360"/>
          </a:xfrm>
          <a:custGeom>
            <a:avLst/>
            <a:gdLst>
              <a:gd name="textAreaLeft" fmla="*/ 0 w 289080"/>
              <a:gd name="textAreaRight" fmla="*/ 290520 w 289080"/>
              <a:gd name="textAreaTop" fmla="*/ 0 h 360"/>
              <a:gd name="textAreaBottom" fmla="*/ 5760 h 360"/>
            </a:gdLst>
            <a:ahLst/>
            <a:cxnLst/>
            <a:rect l="textAreaLeft" t="textAreaTop" r="textAreaRight" b="textAreaBottom"/>
            <a:pathLst>
              <a:path w="395287">
                <a:moveTo>
                  <a:pt x="0" y="0"/>
                </a:moveTo>
                <a:lnTo>
                  <a:pt x="395287" y="0"/>
                </a:lnTo>
              </a:path>
            </a:pathLst>
          </a:custGeom>
          <a:noFill/>
          <a:ln w="1908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717" name="TextBox 18"/>
          <p:cNvSpPr/>
          <p:nvPr/>
        </p:nvSpPr>
        <p:spPr>
          <a:xfrm>
            <a:off x="6078960" y="5113800"/>
            <a:ext cx="769320" cy="72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Sample Headline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8" name="TextBox 19"/>
          <p:cNvSpPr/>
          <p:nvPr/>
        </p:nvSpPr>
        <p:spPr>
          <a:xfrm>
            <a:off x="6258960" y="4729320"/>
            <a:ext cx="4111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06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9" name="Freeform: Shape 19"/>
          <p:cNvSpPr/>
          <p:nvPr/>
        </p:nvSpPr>
        <p:spPr>
          <a:xfrm>
            <a:off x="6319080" y="5093640"/>
            <a:ext cx="289080" cy="360"/>
          </a:xfrm>
          <a:custGeom>
            <a:avLst/>
            <a:gdLst>
              <a:gd name="textAreaLeft" fmla="*/ 0 w 289080"/>
              <a:gd name="textAreaRight" fmla="*/ 290520 w 289080"/>
              <a:gd name="textAreaTop" fmla="*/ 0 h 360"/>
              <a:gd name="textAreaBottom" fmla="*/ 5760 h 360"/>
            </a:gdLst>
            <a:ahLst/>
            <a:cxnLst/>
            <a:rect l="textAreaLeft" t="textAreaTop" r="textAreaRight" b="textAreaBottom"/>
            <a:pathLst>
              <a:path w="395287">
                <a:moveTo>
                  <a:pt x="0" y="0"/>
                </a:moveTo>
                <a:lnTo>
                  <a:pt x="395287" y="0"/>
                </a:lnTo>
              </a:path>
            </a:pathLst>
          </a:custGeom>
          <a:noFill/>
          <a:ln w="1908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720" name="TextBox 20"/>
          <p:cNvSpPr/>
          <p:nvPr/>
        </p:nvSpPr>
        <p:spPr>
          <a:xfrm>
            <a:off x="2273040" y="5070960"/>
            <a:ext cx="826560" cy="72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Sample Headline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1" name="TextBox 22"/>
          <p:cNvSpPr/>
          <p:nvPr/>
        </p:nvSpPr>
        <p:spPr>
          <a:xfrm>
            <a:off x="2481480" y="4650120"/>
            <a:ext cx="4111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10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2" name="Freeform: Shape 20"/>
          <p:cNvSpPr/>
          <p:nvPr/>
        </p:nvSpPr>
        <p:spPr>
          <a:xfrm>
            <a:off x="2541960" y="5014440"/>
            <a:ext cx="289080" cy="360"/>
          </a:xfrm>
          <a:custGeom>
            <a:avLst/>
            <a:gdLst>
              <a:gd name="textAreaLeft" fmla="*/ 0 w 289080"/>
              <a:gd name="textAreaRight" fmla="*/ 290520 w 289080"/>
              <a:gd name="textAreaTop" fmla="*/ 0 h 360"/>
              <a:gd name="textAreaBottom" fmla="*/ 5760 h 360"/>
            </a:gdLst>
            <a:ahLst/>
            <a:cxnLst/>
            <a:rect l="textAreaLeft" t="textAreaTop" r="textAreaRight" b="textAreaBottom"/>
            <a:pathLst>
              <a:path w="395287">
                <a:moveTo>
                  <a:pt x="0" y="0"/>
                </a:moveTo>
                <a:lnTo>
                  <a:pt x="395287" y="0"/>
                </a:lnTo>
              </a:path>
            </a:pathLst>
          </a:custGeom>
          <a:noFill/>
          <a:ln w="1908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723" name="TextBox 23"/>
          <p:cNvSpPr/>
          <p:nvPr/>
        </p:nvSpPr>
        <p:spPr>
          <a:xfrm>
            <a:off x="4157640" y="6072480"/>
            <a:ext cx="826560" cy="72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Sample Headline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4" name="TextBox 54"/>
          <p:cNvSpPr/>
          <p:nvPr/>
        </p:nvSpPr>
        <p:spPr>
          <a:xfrm>
            <a:off x="4366080" y="5724360"/>
            <a:ext cx="4111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08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5" name="Freeform: Shape 21"/>
          <p:cNvSpPr/>
          <p:nvPr/>
        </p:nvSpPr>
        <p:spPr>
          <a:xfrm>
            <a:off x="4426560" y="6089040"/>
            <a:ext cx="289080" cy="360"/>
          </a:xfrm>
          <a:custGeom>
            <a:avLst/>
            <a:gdLst>
              <a:gd name="textAreaLeft" fmla="*/ 0 w 289080"/>
              <a:gd name="textAreaRight" fmla="*/ 290520 w 289080"/>
              <a:gd name="textAreaTop" fmla="*/ 0 h 360"/>
              <a:gd name="textAreaBottom" fmla="*/ 5760 h 360"/>
            </a:gdLst>
            <a:ahLst/>
            <a:cxnLst/>
            <a:rect l="textAreaLeft" t="textAreaTop" r="textAreaRight" b="textAreaBottom"/>
            <a:pathLst>
              <a:path w="395287">
                <a:moveTo>
                  <a:pt x="0" y="0"/>
                </a:moveTo>
                <a:lnTo>
                  <a:pt x="395287" y="0"/>
                </a:lnTo>
              </a:path>
            </a:pathLst>
          </a:custGeom>
          <a:noFill/>
          <a:ln w="1908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726" name="TextBox 55"/>
          <p:cNvSpPr/>
          <p:nvPr/>
        </p:nvSpPr>
        <p:spPr>
          <a:xfrm>
            <a:off x="3210480" y="6072480"/>
            <a:ext cx="751680" cy="72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Sample Headline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7" name="TextBox 56"/>
          <p:cNvSpPr/>
          <p:nvPr/>
        </p:nvSpPr>
        <p:spPr>
          <a:xfrm>
            <a:off x="3381120" y="5724360"/>
            <a:ext cx="4111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09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8" name="Freeform: Shape 22"/>
          <p:cNvSpPr/>
          <p:nvPr/>
        </p:nvSpPr>
        <p:spPr>
          <a:xfrm>
            <a:off x="3441600" y="6089040"/>
            <a:ext cx="289080" cy="360"/>
          </a:xfrm>
          <a:custGeom>
            <a:avLst/>
            <a:gdLst>
              <a:gd name="textAreaLeft" fmla="*/ 0 w 289080"/>
              <a:gd name="textAreaRight" fmla="*/ 290520 w 289080"/>
              <a:gd name="textAreaTop" fmla="*/ 0 h 360"/>
              <a:gd name="textAreaBottom" fmla="*/ 5760 h 360"/>
            </a:gdLst>
            <a:ahLst/>
            <a:cxnLst/>
            <a:rect l="textAreaLeft" t="textAreaTop" r="textAreaRight" b="textAreaBottom"/>
            <a:pathLst>
              <a:path w="395287">
                <a:moveTo>
                  <a:pt x="0" y="0"/>
                </a:moveTo>
                <a:lnTo>
                  <a:pt x="395287" y="0"/>
                </a:lnTo>
              </a:path>
            </a:pathLst>
          </a:custGeom>
          <a:noFill/>
          <a:ln w="1908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729" name="TextBox 57"/>
          <p:cNvSpPr/>
          <p:nvPr/>
        </p:nvSpPr>
        <p:spPr>
          <a:xfrm>
            <a:off x="5142600" y="6072480"/>
            <a:ext cx="826560" cy="72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Sample Headline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0" name="TextBox 58"/>
          <p:cNvSpPr/>
          <p:nvPr/>
        </p:nvSpPr>
        <p:spPr>
          <a:xfrm>
            <a:off x="5351040" y="5724360"/>
            <a:ext cx="4111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07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1" name="Freeform: Shape 23"/>
          <p:cNvSpPr/>
          <p:nvPr/>
        </p:nvSpPr>
        <p:spPr>
          <a:xfrm>
            <a:off x="5411520" y="6089040"/>
            <a:ext cx="289080" cy="360"/>
          </a:xfrm>
          <a:custGeom>
            <a:avLst/>
            <a:gdLst>
              <a:gd name="textAreaLeft" fmla="*/ 0 w 289080"/>
              <a:gd name="textAreaRight" fmla="*/ 290520 w 289080"/>
              <a:gd name="textAreaTop" fmla="*/ 0 h 360"/>
              <a:gd name="textAreaBottom" fmla="*/ 5760 h 360"/>
            </a:gdLst>
            <a:ahLst/>
            <a:cxnLst/>
            <a:rect l="textAreaLeft" t="textAreaTop" r="textAreaRight" b="textAreaBottom"/>
            <a:pathLst>
              <a:path w="395287">
                <a:moveTo>
                  <a:pt x="0" y="0"/>
                </a:moveTo>
                <a:lnTo>
                  <a:pt x="395287" y="0"/>
                </a:lnTo>
              </a:path>
            </a:pathLst>
          </a:custGeom>
          <a:noFill/>
          <a:ln w="1908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ctr">
            <a:noAutofit/>
          </a:bodyPr>
          <a:lstStyle/>
          <a:p>
            <a:endParaRPr lang="en-US" sz="18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pic>
        <p:nvPicPr>
          <p:cNvPr id="732" name="731 - Εικόνα"/>
          <p:cNvPicPr/>
          <p:nvPr/>
        </p:nvPicPr>
        <p:blipFill>
          <a:blip r:embed="rId3"/>
          <a:stretch/>
        </p:blipFill>
        <p:spPr>
          <a:xfrm>
            <a:off x="2806560" y="1245240"/>
            <a:ext cx="850320" cy="1000080"/>
          </a:xfrm>
          <a:prstGeom prst="rect">
            <a:avLst/>
          </a:prstGeom>
          <a:ln w="0">
            <a:noFill/>
          </a:ln>
        </p:spPr>
      </p:pic>
      <p:pic>
        <p:nvPicPr>
          <p:cNvPr id="733" name="732 - Εικόνα"/>
          <p:cNvPicPr/>
          <p:nvPr/>
        </p:nvPicPr>
        <p:blipFill>
          <a:blip r:embed="rId4"/>
          <a:stretch/>
        </p:blipFill>
        <p:spPr>
          <a:xfrm>
            <a:off x="4318920" y="1133640"/>
            <a:ext cx="845640" cy="988200"/>
          </a:xfrm>
          <a:prstGeom prst="rect">
            <a:avLst/>
          </a:prstGeom>
          <a:ln w="0">
            <a:noFill/>
          </a:ln>
        </p:spPr>
      </p:pic>
      <p:pic>
        <p:nvPicPr>
          <p:cNvPr id="734" name="733 - Εικόνα"/>
          <p:cNvPicPr/>
          <p:nvPr/>
        </p:nvPicPr>
        <p:blipFill>
          <a:blip r:embed="rId5"/>
          <a:stretch/>
        </p:blipFill>
        <p:spPr>
          <a:xfrm>
            <a:off x="5695200" y="1208160"/>
            <a:ext cx="1290600" cy="913680"/>
          </a:xfrm>
          <a:prstGeom prst="rect">
            <a:avLst/>
          </a:prstGeom>
          <a:ln w="0">
            <a:noFill/>
          </a:ln>
        </p:spPr>
      </p:pic>
      <p:pic>
        <p:nvPicPr>
          <p:cNvPr id="735" name="734 - Εικόνα"/>
          <p:cNvPicPr/>
          <p:nvPr/>
        </p:nvPicPr>
        <p:blipFill>
          <a:blip r:embed="rId6"/>
          <a:stretch/>
        </p:blipFill>
        <p:spPr>
          <a:xfrm>
            <a:off x="6503040" y="2113920"/>
            <a:ext cx="1630800" cy="1005120"/>
          </a:xfrm>
          <a:prstGeom prst="rect">
            <a:avLst/>
          </a:prstGeom>
          <a:ln w="0">
            <a:noFill/>
          </a:ln>
        </p:spPr>
      </p:pic>
      <p:pic>
        <p:nvPicPr>
          <p:cNvPr id="736" name="735 - Εικόνα"/>
          <p:cNvPicPr/>
          <p:nvPr/>
        </p:nvPicPr>
        <p:blipFill>
          <a:blip r:embed="rId7" cstate="print"/>
          <a:stretch/>
        </p:blipFill>
        <p:spPr>
          <a:xfrm>
            <a:off x="6849360" y="4540680"/>
            <a:ext cx="1257840" cy="1117800"/>
          </a:xfrm>
          <a:prstGeom prst="rect">
            <a:avLst/>
          </a:prstGeom>
          <a:ln w="0">
            <a:noFill/>
          </a:ln>
        </p:spPr>
      </p:pic>
      <p:pic>
        <p:nvPicPr>
          <p:cNvPr id="737" name="736 - Εικόνα"/>
          <p:cNvPicPr/>
          <p:nvPr/>
        </p:nvPicPr>
        <p:blipFill>
          <a:blip r:embed="rId8"/>
          <a:stretch/>
        </p:blipFill>
        <p:spPr>
          <a:xfrm>
            <a:off x="6944400" y="3247200"/>
            <a:ext cx="1389960" cy="1035000"/>
          </a:xfrm>
          <a:prstGeom prst="rect">
            <a:avLst/>
          </a:prstGeom>
          <a:ln w="0">
            <a:noFill/>
          </a:ln>
        </p:spPr>
      </p:pic>
      <p:pic>
        <p:nvPicPr>
          <p:cNvPr id="738" name="737 - Εικόνα"/>
          <p:cNvPicPr/>
          <p:nvPr/>
        </p:nvPicPr>
        <p:blipFill>
          <a:blip r:embed="rId9" cstate="print"/>
          <a:stretch/>
        </p:blipFill>
        <p:spPr>
          <a:xfrm>
            <a:off x="5556240" y="5429880"/>
            <a:ext cx="1135440" cy="1107360"/>
          </a:xfrm>
          <a:prstGeom prst="rect">
            <a:avLst/>
          </a:prstGeom>
          <a:ln w="0">
            <a:noFill/>
          </a:ln>
        </p:spPr>
      </p:pic>
      <p:pic>
        <p:nvPicPr>
          <p:cNvPr id="739" name="738 - Εικόνα"/>
          <p:cNvPicPr/>
          <p:nvPr/>
        </p:nvPicPr>
        <p:blipFill>
          <a:blip r:embed="rId10"/>
          <a:stretch/>
        </p:blipFill>
        <p:spPr>
          <a:xfrm>
            <a:off x="2318400" y="5475240"/>
            <a:ext cx="1643760" cy="1179000"/>
          </a:xfrm>
          <a:prstGeom prst="rect">
            <a:avLst/>
          </a:prstGeom>
          <a:ln w="0">
            <a:noFill/>
          </a:ln>
        </p:spPr>
      </p:pic>
      <p:pic>
        <p:nvPicPr>
          <p:cNvPr id="740" name="739 - Εικόνα"/>
          <p:cNvPicPr/>
          <p:nvPr/>
        </p:nvPicPr>
        <p:blipFill>
          <a:blip r:embed="rId11"/>
          <a:stretch/>
        </p:blipFill>
        <p:spPr>
          <a:xfrm>
            <a:off x="1540080" y="4395960"/>
            <a:ext cx="1161720" cy="1317960"/>
          </a:xfrm>
          <a:prstGeom prst="rect">
            <a:avLst/>
          </a:prstGeom>
          <a:ln w="0">
            <a:noFill/>
          </a:ln>
        </p:spPr>
      </p:pic>
      <p:pic>
        <p:nvPicPr>
          <p:cNvPr id="741" name="740 - Εικόνα"/>
          <p:cNvPicPr/>
          <p:nvPr/>
        </p:nvPicPr>
        <p:blipFill>
          <a:blip r:embed="rId12"/>
          <a:stretch/>
        </p:blipFill>
        <p:spPr>
          <a:xfrm>
            <a:off x="1246320" y="3048480"/>
            <a:ext cx="1104840" cy="1140840"/>
          </a:xfrm>
          <a:prstGeom prst="rect">
            <a:avLst/>
          </a:prstGeom>
          <a:ln w="0">
            <a:noFill/>
          </a:ln>
        </p:spPr>
      </p:pic>
      <p:pic>
        <p:nvPicPr>
          <p:cNvPr id="742" name="741 - Εικόνα"/>
          <p:cNvPicPr/>
          <p:nvPr/>
        </p:nvPicPr>
        <p:blipFill>
          <a:blip r:embed="rId13"/>
          <a:stretch/>
        </p:blipFill>
        <p:spPr>
          <a:xfrm>
            <a:off x="1721520" y="1959840"/>
            <a:ext cx="644040" cy="628560"/>
          </a:xfrm>
          <a:prstGeom prst="rect">
            <a:avLst/>
          </a:prstGeom>
          <a:ln w="0">
            <a:noFill/>
          </a:ln>
        </p:spPr>
      </p:pic>
      <p:pic>
        <p:nvPicPr>
          <p:cNvPr id="743" name="742 - Εικόνα"/>
          <p:cNvPicPr/>
          <p:nvPr/>
        </p:nvPicPr>
        <p:blipFill>
          <a:blip r:embed="rId14"/>
          <a:stretch/>
        </p:blipFill>
        <p:spPr>
          <a:xfrm>
            <a:off x="4270320" y="5833440"/>
            <a:ext cx="713880" cy="765720"/>
          </a:xfrm>
          <a:prstGeom prst="rect">
            <a:avLst/>
          </a:prstGeom>
          <a:ln w="0">
            <a:noFill/>
          </a:ln>
        </p:spPr>
      </p:pic>
      <p:pic>
        <p:nvPicPr>
          <p:cNvPr id="744" name="743 - Εικόνα"/>
          <p:cNvPicPr/>
          <p:nvPr/>
        </p:nvPicPr>
        <p:blipFill>
          <a:blip r:embed="rId15" cstate="print"/>
          <a:stretch/>
        </p:blipFill>
        <p:spPr>
          <a:xfrm>
            <a:off x="3881520" y="2922480"/>
            <a:ext cx="1725480" cy="1625400"/>
          </a:xfrm>
          <a:prstGeom prst="rect">
            <a:avLst/>
          </a:prstGeom>
          <a:ln w="0">
            <a:noFill/>
          </a:ln>
        </p:spPr>
      </p:pic>
      <p:sp>
        <p:nvSpPr>
          <p:cNvPr id="745" name="744 - Ορθογώνιο"/>
          <p:cNvSpPr/>
          <p:nvPr/>
        </p:nvSpPr>
        <p:spPr>
          <a:xfrm>
            <a:off x="1095480" y="309960"/>
            <a:ext cx="7899480" cy="46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600" b="1" strike="noStrike" spc="-1" dirty="0" smtClean="0">
                <a:solidFill>
                  <a:srgbClr val="000000"/>
                </a:solidFill>
                <a:latin typeface="Calibri Light"/>
                <a:ea typeface="DejaVu Sans"/>
              </a:rPr>
              <a:t>Εργαλεία  </a:t>
            </a:r>
            <a:r>
              <a:rPr lang="en-US" sz="3600" b="1" strike="noStrike" spc="-1" dirty="0">
                <a:solidFill>
                  <a:srgbClr val="000000"/>
                </a:solidFill>
                <a:latin typeface="Calibri Light"/>
                <a:ea typeface="DejaVu Sans"/>
              </a:rPr>
              <a:t>που χρησιμοποιήθηκαν </a:t>
            </a:r>
            <a:r>
              <a:rPr lang="en-US" sz="3600" b="1" strike="noStrike" spc="-1" dirty="0" smtClean="0">
                <a:solidFill>
                  <a:srgbClr val="000000"/>
                </a:solidFill>
                <a:latin typeface="Calibri Light"/>
                <a:ea typeface="DejaVu Sans"/>
              </a:rPr>
              <a:t> στο  </a:t>
            </a:r>
            <a:r>
              <a:rPr lang="en-US" sz="3600" b="1" strike="noStrike" spc="-1" dirty="0">
                <a:solidFill>
                  <a:srgbClr val="000000"/>
                </a:solidFill>
                <a:latin typeface="Calibri Light"/>
                <a:ea typeface="DejaVu Sans"/>
              </a:rPr>
              <a:t>Ε.Υ</a:t>
            </a:r>
            <a:endParaRPr lang="el-GR" sz="3600" b="0" strike="noStrike" spc="-1" dirty="0">
              <a:solidFill>
                <a:srgbClr val="000000"/>
              </a:solidFill>
              <a:latin typeface="Calibri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745 - Ορθογώνιο"/>
          <p:cNvSpPr/>
          <p:nvPr/>
        </p:nvSpPr>
        <p:spPr>
          <a:xfrm>
            <a:off x="2908800" y="1366920"/>
            <a:ext cx="3079440" cy="48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20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Η είσοδος στο μάθημα</a:t>
            </a:r>
            <a:endParaRPr lang="el-GR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7" name="746 - Ορθογώνιο"/>
          <p:cNvSpPr/>
          <p:nvPr/>
        </p:nvSpPr>
        <p:spPr>
          <a:xfrm>
            <a:off x="1278720" y="506880"/>
            <a:ext cx="7541280" cy="50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3600" b="1" strike="noStrike" spc="-1" dirty="0">
                <a:solidFill>
                  <a:srgbClr val="000000"/>
                </a:solidFill>
                <a:latin typeface="Calibri Light"/>
                <a:ea typeface="NSimSun"/>
              </a:rPr>
              <a:t>Παρουσίαση του Eκπαιδευτικού Yλικού</a:t>
            </a:r>
            <a:endParaRPr lang="el-GR" sz="3600" b="0" strike="noStrike" spc="-1" dirty="0">
              <a:solidFill>
                <a:srgbClr val="000000"/>
              </a:solidFill>
              <a:latin typeface="Calibri Light"/>
            </a:endParaRPr>
          </a:p>
        </p:txBody>
      </p:sp>
      <p:pic>
        <p:nvPicPr>
          <p:cNvPr id="748" name="747 - Εικόνα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6058080" y="1389960"/>
            <a:ext cx="324360" cy="433440"/>
          </a:xfrm>
          <a:prstGeom prst="rect">
            <a:avLst/>
          </a:prstGeom>
          <a:ln w="0">
            <a:noFill/>
          </a:ln>
        </p:spPr>
      </p:pic>
      <p:pic>
        <p:nvPicPr>
          <p:cNvPr id="749" name="748 - Εικόνα"/>
          <p:cNvPicPr/>
          <p:nvPr/>
        </p:nvPicPr>
        <p:blipFill>
          <a:blip r:embed="rId4"/>
          <a:stretch/>
        </p:blipFill>
        <p:spPr>
          <a:xfrm>
            <a:off x="1710000" y="2079360"/>
            <a:ext cx="6318000" cy="4127040"/>
          </a:xfrm>
          <a:prstGeom prst="rect">
            <a:avLst/>
          </a:prstGeom>
          <a:ln w="0">
            <a:solidFill>
              <a:srgbClr val="A43646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PlaceHolder 1"/>
          <p:cNvSpPr>
            <a:spLocks noGrp="1"/>
          </p:cNvSpPr>
          <p:nvPr>
            <p:ph type="title"/>
          </p:nvPr>
        </p:nvSpPr>
        <p:spPr>
          <a:xfrm>
            <a:off x="542880" y="560520"/>
            <a:ext cx="8600760" cy="649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600" b="1" strike="noStrike" spc="-1">
                <a:solidFill>
                  <a:srgbClr val="000000"/>
                </a:solidFill>
                <a:latin typeface="Calibri Light"/>
              </a:rPr>
              <a:t>Το Παιχνίδι </a:t>
            </a:r>
            <a:endParaRPr lang="el-GR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51" name="750 - Εικόνα"/>
          <p:cNvPicPr/>
          <p:nvPr/>
        </p:nvPicPr>
        <p:blipFill>
          <a:blip r:embed="rId3"/>
          <a:stretch/>
        </p:blipFill>
        <p:spPr>
          <a:xfrm>
            <a:off x="1461960" y="2482920"/>
            <a:ext cx="3343320" cy="3172680"/>
          </a:xfrm>
          <a:prstGeom prst="rect">
            <a:avLst/>
          </a:prstGeom>
          <a:ln w="0">
            <a:solidFill>
              <a:srgbClr val="A43646"/>
            </a:solidFill>
          </a:ln>
        </p:spPr>
      </p:pic>
      <p:pic>
        <p:nvPicPr>
          <p:cNvPr id="752" name="751 - Εικόνα"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6289920" y="5079600"/>
            <a:ext cx="324360" cy="477720"/>
          </a:xfrm>
          <a:prstGeom prst="rect">
            <a:avLst/>
          </a:prstGeom>
          <a:ln w="0">
            <a:noFill/>
          </a:ln>
        </p:spPr>
      </p:pic>
      <p:sp>
        <p:nvSpPr>
          <p:cNvPr id="753" name="752 - Ορθογώνιο"/>
          <p:cNvSpPr/>
          <p:nvPr/>
        </p:nvSpPr>
        <p:spPr>
          <a:xfrm>
            <a:off x="5400000" y="2860200"/>
            <a:ext cx="2743920" cy="166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16000" indent="-216000">
              <a:lnSpc>
                <a:spcPct val="100000"/>
              </a:lnSpc>
              <a:buSzPct val="100058"/>
              <a:buBlip>
                <a:blip r:embed="rId6"/>
              </a:buBlip>
            </a:pPr>
            <a:r>
              <a:rPr lang="el-G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2 πληροφορίες</a:t>
            </a:r>
            <a:endParaRPr lang="el-GR" sz="28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SzPct val="100058"/>
              <a:buBlip>
                <a:blip r:embed="rId6"/>
              </a:buBlip>
            </a:pPr>
            <a:r>
              <a:rPr lang="el-G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9 κουίζ</a:t>
            </a:r>
            <a:endParaRPr lang="el-GR" sz="28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SzPct val="100058"/>
              <a:buBlip>
                <a:blip r:embed="rId7"/>
              </a:buBlip>
            </a:pPr>
            <a:r>
              <a:rPr lang="el-GR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12 αποστολές</a:t>
            </a:r>
            <a:endParaRPr lang="el-G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4" name="753 - Ορθογώνιο"/>
          <p:cNvSpPr/>
          <p:nvPr/>
        </p:nvSpPr>
        <p:spPr>
          <a:xfrm>
            <a:off x="316080" y="1473120"/>
            <a:ext cx="8659800" cy="169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432000" algn="just">
              <a:lnSpc>
                <a:spcPct val="90000"/>
              </a:lnSpc>
              <a:spcBef>
                <a:spcPts val="1706"/>
              </a:spcBef>
              <a:tabLst>
                <a:tab pos="0" algn="l"/>
              </a:tabLst>
            </a:pPr>
            <a:r>
              <a:rPr lang="en-US" sz="1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Τίτλος: </a:t>
            </a:r>
            <a:r>
              <a:rPr lang="en-US" sz="1800" b="0" i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“Εξερευνώντας το Λαογραφικό Μουσείο Αμνάτου: Η ζωή στο χωριό μιας άλλης εποχής”.</a:t>
            </a:r>
            <a:r>
              <a:rPr lang="en-US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432000" algn="just">
              <a:lnSpc>
                <a:spcPct val="90000"/>
              </a:lnSpc>
              <a:spcBef>
                <a:spcPts val="1706"/>
              </a:spcBef>
              <a:tabLst>
                <a:tab pos="0" algn="l"/>
              </a:tabLst>
            </a:pPr>
            <a:r>
              <a:rPr lang="en-US" sz="15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 marL="432000" algn="just">
              <a:lnSpc>
                <a:spcPct val="90000"/>
              </a:lnSpc>
              <a:spcBef>
                <a:spcPts val="1706"/>
              </a:spcBef>
              <a:tabLst>
                <a:tab pos="0" algn="l"/>
              </a:tabLst>
            </a:pP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754 - Ορθογώνιο"/>
          <p:cNvSpPr/>
          <p:nvPr/>
        </p:nvSpPr>
        <p:spPr>
          <a:xfrm>
            <a:off x="1497600" y="660960"/>
            <a:ext cx="6402240" cy="481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3600" b="1" strike="noStrike" spc="-1" dirty="0">
                <a:solidFill>
                  <a:srgbClr val="000000"/>
                </a:solidFill>
                <a:latin typeface="Calibri Light"/>
                <a:ea typeface="Microsoft YaHei"/>
              </a:rPr>
              <a:t>Εισαγωγικό Βίντεο στο Παιχνίδι</a:t>
            </a:r>
            <a:endParaRPr lang="el-GR" sz="3600" b="0" strike="noStrike" spc="-1" dirty="0">
              <a:solidFill>
                <a:srgbClr val="000000"/>
              </a:solidFill>
              <a:latin typeface="Calibri Light"/>
            </a:endParaRPr>
          </a:p>
        </p:txBody>
      </p:sp>
      <p:pic>
        <p:nvPicPr>
          <p:cNvPr id="756" name="755 - Εικόνα"/>
          <p:cNvPicPr/>
          <p:nvPr/>
        </p:nvPicPr>
        <p:blipFill>
          <a:blip r:embed="rId3" cstate="print"/>
          <a:stretch/>
        </p:blipFill>
        <p:spPr>
          <a:xfrm>
            <a:off x="6120000" y="4140000"/>
            <a:ext cx="2697840" cy="2157480"/>
          </a:xfrm>
          <a:prstGeom prst="rect">
            <a:avLst/>
          </a:prstGeom>
          <a:ln w="0">
            <a:noFill/>
          </a:ln>
        </p:spPr>
      </p:pic>
      <p:pic>
        <p:nvPicPr>
          <p:cNvPr id="757" name="756 - Εικόνα"/>
          <p:cNvPicPr/>
          <p:nvPr/>
        </p:nvPicPr>
        <p:blipFill>
          <a:blip r:embed="rId4"/>
          <a:stretch/>
        </p:blipFill>
        <p:spPr>
          <a:xfrm>
            <a:off x="6120000" y="1740240"/>
            <a:ext cx="2691360" cy="2037600"/>
          </a:xfrm>
          <a:prstGeom prst="rect">
            <a:avLst/>
          </a:prstGeom>
          <a:ln w="0">
            <a:noFill/>
          </a:ln>
        </p:spPr>
      </p:pic>
      <p:pic>
        <p:nvPicPr>
          <p:cNvPr id="758" name="757 - Εικόνα"/>
          <p:cNvPicPr/>
          <p:nvPr/>
        </p:nvPicPr>
        <p:blipFill>
          <a:blip r:embed="rId5" cstate="print"/>
          <a:stretch/>
        </p:blipFill>
        <p:spPr>
          <a:xfrm>
            <a:off x="2880000" y="4140000"/>
            <a:ext cx="2871360" cy="2157840"/>
          </a:xfrm>
          <a:prstGeom prst="rect">
            <a:avLst/>
          </a:prstGeom>
          <a:ln w="0">
            <a:noFill/>
          </a:ln>
        </p:spPr>
      </p:pic>
      <p:pic>
        <p:nvPicPr>
          <p:cNvPr id="759" name="758 - Εικόνα"/>
          <p:cNvPicPr/>
          <p:nvPr/>
        </p:nvPicPr>
        <p:blipFill>
          <a:blip r:embed="rId6"/>
          <a:stretch/>
        </p:blipFill>
        <p:spPr>
          <a:xfrm>
            <a:off x="446760" y="1980000"/>
            <a:ext cx="2336760" cy="4096800"/>
          </a:xfrm>
          <a:prstGeom prst="rect">
            <a:avLst/>
          </a:prstGeom>
          <a:ln w="0">
            <a:noFill/>
          </a:ln>
        </p:spPr>
      </p:pic>
      <p:pic>
        <p:nvPicPr>
          <p:cNvPr id="760" name="759 - Εικόνα"/>
          <p:cNvPicPr/>
          <p:nvPr/>
        </p:nvPicPr>
        <p:blipFill>
          <a:blip r:embed="rId7"/>
          <a:stretch/>
        </p:blipFill>
        <p:spPr>
          <a:xfrm>
            <a:off x="2886480" y="1720800"/>
            <a:ext cx="2871360" cy="2057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PlaceHolder 1"/>
          <p:cNvSpPr>
            <a:spLocks noGrp="1"/>
          </p:cNvSpPr>
          <p:nvPr>
            <p:ph type="title"/>
          </p:nvPr>
        </p:nvSpPr>
        <p:spPr>
          <a:xfrm>
            <a:off x="1730520" y="665640"/>
            <a:ext cx="4810320" cy="48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600" b="1" strike="noStrike" spc="-1" dirty="0">
                <a:solidFill>
                  <a:srgbClr val="000000"/>
                </a:solidFill>
                <a:latin typeface="Calibri Light"/>
              </a:rPr>
              <a:t>ΚΟΥΙΖ ΠΑΙΧΝΙΔΙΟΥ</a:t>
            </a:r>
            <a:endParaRPr lang="el-GR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62" name="761 - Εικόνα"/>
          <p:cNvPicPr/>
          <p:nvPr/>
        </p:nvPicPr>
        <p:blipFill>
          <a:blip r:embed="rId3" cstate="print"/>
          <a:stretch/>
        </p:blipFill>
        <p:spPr>
          <a:xfrm>
            <a:off x="514080" y="1672560"/>
            <a:ext cx="2124000" cy="4487400"/>
          </a:xfrm>
          <a:prstGeom prst="rect">
            <a:avLst/>
          </a:prstGeom>
          <a:ln w="0">
            <a:noFill/>
          </a:ln>
        </p:spPr>
      </p:pic>
      <p:pic>
        <p:nvPicPr>
          <p:cNvPr id="763" name="762 - Εικόνα"/>
          <p:cNvPicPr/>
          <p:nvPr/>
        </p:nvPicPr>
        <p:blipFill>
          <a:blip r:embed="rId4" cstate="print"/>
          <a:stretch/>
        </p:blipFill>
        <p:spPr>
          <a:xfrm>
            <a:off x="2703960" y="1690560"/>
            <a:ext cx="2127240" cy="4459680"/>
          </a:xfrm>
          <a:prstGeom prst="rect">
            <a:avLst/>
          </a:prstGeom>
          <a:ln w="0">
            <a:noFill/>
          </a:ln>
        </p:spPr>
      </p:pic>
      <p:pic>
        <p:nvPicPr>
          <p:cNvPr id="764" name="763 - Εικόνα"/>
          <p:cNvPicPr/>
          <p:nvPr/>
        </p:nvPicPr>
        <p:blipFill>
          <a:blip r:embed="rId5" cstate="print"/>
          <a:stretch/>
        </p:blipFill>
        <p:spPr>
          <a:xfrm>
            <a:off x="7062480" y="1653840"/>
            <a:ext cx="1996920" cy="4440960"/>
          </a:xfrm>
          <a:prstGeom prst="rect">
            <a:avLst/>
          </a:prstGeom>
          <a:ln w="0">
            <a:noFill/>
          </a:ln>
        </p:spPr>
      </p:pic>
      <p:pic>
        <p:nvPicPr>
          <p:cNvPr id="765" name="764 - Εικόνα"/>
          <p:cNvPicPr/>
          <p:nvPr/>
        </p:nvPicPr>
        <p:blipFill>
          <a:blip r:embed="rId6" cstate="print"/>
          <a:stretch/>
        </p:blipFill>
        <p:spPr>
          <a:xfrm>
            <a:off x="4916160" y="1663200"/>
            <a:ext cx="2071080" cy="4478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PlaceHolder 1"/>
          <p:cNvSpPr>
            <a:spLocks noGrp="1"/>
          </p:cNvSpPr>
          <p:nvPr>
            <p:ph type="title"/>
          </p:nvPr>
        </p:nvSpPr>
        <p:spPr>
          <a:xfrm>
            <a:off x="2752920" y="199080"/>
            <a:ext cx="5348880" cy="501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600" b="1" strike="noStrike" spc="-1" dirty="0">
                <a:solidFill>
                  <a:srgbClr val="000000"/>
                </a:solidFill>
                <a:latin typeface="Calibri Light"/>
              </a:rPr>
              <a:t>ΑΠΟΣΤΟΛΕΣ ΠΑΙΧΝΙΔΙΟΥ</a:t>
            </a:r>
            <a:endParaRPr lang="el-GR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67" name="766 - Εικόνα"/>
          <p:cNvPicPr/>
          <p:nvPr/>
        </p:nvPicPr>
        <p:blipFill>
          <a:blip r:embed="rId3" cstate="print"/>
          <a:stretch/>
        </p:blipFill>
        <p:spPr>
          <a:xfrm>
            <a:off x="7081560" y="3996360"/>
            <a:ext cx="1950120" cy="2535480"/>
          </a:xfrm>
          <a:prstGeom prst="rect">
            <a:avLst/>
          </a:prstGeom>
          <a:ln w="0">
            <a:noFill/>
          </a:ln>
        </p:spPr>
      </p:pic>
      <p:pic>
        <p:nvPicPr>
          <p:cNvPr id="768" name="767 - Εικόνα"/>
          <p:cNvPicPr/>
          <p:nvPr/>
        </p:nvPicPr>
        <p:blipFill>
          <a:blip r:embed="rId4" cstate="print"/>
          <a:stretch/>
        </p:blipFill>
        <p:spPr>
          <a:xfrm>
            <a:off x="1375200" y="3902760"/>
            <a:ext cx="1894680" cy="2721960"/>
          </a:xfrm>
          <a:prstGeom prst="rect">
            <a:avLst/>
          </a:prstGeom>
          <a:ln w="0">
            <a:noFill/>
          </a:ln>
        </p:spPr>
      </p:pic>
      <p:pic>
        <p:nvPicPr>
          <p:cNvPr id="769" name="768 - Εικόνα"/>
          <p:cNvPicPr/>
          <p:nvPr/>
        </p:nvPicPr>
        <p:blipFill>
          <a:blip r:embed="rId5" cstate="print"/>
          <a:stretch/>
        </p:blipFill>
        <p:spPr>
          <a:xfrm>
            <a:off x="4243680" y="3911040"/>
            <a:ext cx="1869480" cy="2639160"/>
          </a:xfrm>
          <a:prstGeom prst="rect">
            <a:avLst/>
          </a:prstGeom>
          <a:ln w="0">
            <a:noFill/>
          </a:ln>
        </p:spPr>
      </p:pic>
      <p:pic>
        <p:nvPicPr>
          <p:cNvPr id="770" name="769 - Εικόνα"/>
          <p:cNvPicPr/>
          <p:nvPr/>
        </p:nvPicPr>
        <p:blipFill>
          <a:blip r:embed="rId6" cstate="print"/>
          <a:stretch/>
        </p:blipFill>
        <p:spPr>
          <a:xfrm>
            <a:off x="533520" y="864000"/>
            <a:ext cx="1918440" cy="2814840"/>
          </a:xfrm>
          <a:prstGeom prst="rect">
            <a:avLst/>
          </a:prstGeom>
          <a:ln w="0">
            <a:noFill/>
          </a:ln>
        </p:spPr>
      </p:pic>
      <p:pic>
        <p:nvPicPr>
          <p:cNvPr id="771" name="770 - Εικόνα"/>
          <p:cNvPicPr/>
          <p:nvPr/>
        </p:nvPicPr>
        <p:blipFill>
          <a:blip r:embed="rId7" cstate="print"/>
          <a:stretch/>
        </p:blipFill>
        <p:spPr>
          <a:xfrm>
            <a:off x="6281640" y="1012680"/>
            <a:ext cx="1987560" cy="2814480"/>
          </a:xfrm>
          <a:prstGeom prst="rect">
            <a:avLst/>
          </a:prstGeom>
          <a:ln w="0">
            <a:noFill/>
          </a:ln>
        </p:spPr>
      </p:pic>
      <p:pic>
        <p:nvPicPr>
          <p:cNvPr id="772" name="771 - Εικόνα"/>
          <p:cNvPicPr/>
          <p:nvPr/>
        </p:nvPicPr>
        <p:blipFill>
          <a:blip r:embed="rId8" cstate="print"/>
          <a:stretch/>
        </p:blipFill>
        <p:spPr>
          <a:xfrm>
            <a:off x="3354480" y="981720"/>
            <a:ext cx="2043360" cy="276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772 - Ορθογώνιο"/>
          <p:cNvSpPr/>
          <p:nvPr/>
        </p:nvSpPr>
        <p:spPr>
          <a:xfrm>
            <a:off x="455040" y="1844280"/>
            <a:ext cx="1077840" cy="1077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7680" tIns="247680" rIns="247680" bIns="24768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8000" b="1" strike="noStrike" spc="-1" dirty="0">
                <a:solidFill>
                  <a:srgbClr val="81D41A"/>
                </a:solidFill>
                <a:latin typeface="Noto Sans"/>
                <a:ea typeface="Microsoft YaHei"/>
              </a:rPr>
              <a:t>1</a:t>
            </a:r>
            <a:endParaRPr lang="el-GR" sz="8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4" name="773 - Ορθογώνιο"/>
          <p:cNvSpPr/>
          <p:nvPr/>
        </p:nvSpPr>
        <p:spPr>
          <a:xfrm>
            <a:off x="1422360" y="1844280"/>
            <a:ext cx="2877840" cy="1195560"/>
          </a:xfrm>
          <a:prstGeom prst="rect">
            <a:avLst/>
          </a:prstGeom>
          <a:solidFill>
            <a:srgbClr val="FFFFFF">
              <a:alpha val="70000"/>
            </a:srgbClr>
          </a:solidFill>
          <a:ln w="12600">
            <a:noFill/>
          </a:ln>
          <a:effectLst>
            <a:outerShdw dist="25560" dir="10800000" rotWithShape="0">
              <a:srgbClr val="BBE33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1200" tIns="241200" rIns="241200" bIns="241200" anchor="ctr">
            <a:noAutofit/>
          </a:bodyPr>
          <a:lstStyle/>
          <a:p>
            <a:endParaRPr lang="en-US" sz="2400" b="0" strike="noStrike" spc="-1" dirty="0">
              <a:solidFill>
                <a:srgbClr val="000000"/>
              </a:solidFill>
              <a:latin typeface="Noto Sans"/>
              <a:ea typeface="Microsoft YaHei"/>
            </a:endParaRPr>
          </a:p>
        </p:txBody>
      </p:sp>
      <p:sp>
        <p:nvSpPr>
          <p:cNvPr id="775" name="774 - Ορθογώνιο"/>
          <p:cNvSpPr/>
          <p:nvPr/>
        </p:nvSpPr>
        <p:spPr>
          <a:xfrm>
            <a:off x="470520" y="3274920"/>
            <a:ext cx="1077840" cy="1077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7680" tIns="247680" rIns="247680" bIns="24768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8000" b="1" strike="noStrike" spc="-1" dirty="0">
                <a:solidFill>
                  <a:srgbClr val="FFBF00"/>
                </a:solidFill>
                <a:latin typeface="Noto Sans"/>
                <a:ea typeface="Microsoft YaHei"/>
              </a:rPr>
              <a:t>2</a:t>
            </a:r>
            <a:endParaRPr lang="el-GR" sz="8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6" name="775 - Ορθογώνιο"/>
          <p:cNvSpPr/>
          <p:nvPr/>
        </p:nvSpPr>
        <p:spPr>
          <a:xfrm>
            <a:off x="1754640" y="3290760"/>
            <a:ext cx="2552400" cy="1077840"/>
          </a:xfrm>
          <a:prstGeom prst="rect">
            <a:avLst/>
          </a:prstGeom>
          <a:solidFill>
            <a:srgbClr val="FFFFFF">
              <a:alpha val="70000"/>
            </a:srgbClr>
          </a:solidFill>
          <a:ln w="12600">
            <a:noFill/>
          </a:ln>
          <a:effectLst>
            <a:outerShdw dist="25560" dir="10800000" rotWithShape="0">
              <a:srgbClr val="FFD428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1200" tIns="241200" rIns="241200" bIns="241200" anchor="ctr">
            <a:noAutofit/>
          </a:bodyPr>
          <a:lstStyle/>
          <a:p>
            <a:endParaRPr lang="en-US" sz="2400" b="0" strike="noStrike" spc="-1" dirty="0">
              <a:solidFill>
                <a:srgbClr val="000000"/>
              </a:solidFill>
              <a:latin typeface="Noto Sans"/>
              <a:ea typeface="Microsoft YaHei"/>
            </a:endParaRPr>
          </a:p>
        </p:txBody>
      </p:sp>
      <p:sp>
        <p:nvSpPr>
          <p:cNvPr id="777" name="776 - Ορθογώνιο"/>
          <p:cNvSpPr/>
          <p:nvPr/>
        </p:nvSpPr>
        <p:spPr>
          <a:xfrm>
            <a:off x="476280" y="4724280"/>
            <a:ext cx="1077840" cy="1077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7680" tIns="247680" rIns="247680" bIns="24768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8000" b="1" strike="noStrike" spc="-1" dirty="0">
                <a:solidFill>
                  <a:srgbClr val="2A6099"/>
                </a:solidFill>
                <a:latin typeface="Noto Sans"/>
                <a:ea typeface="Microsoft YaHei"/>
              </a:rPr>
              <a:t>3</a:t>
            </a:r>
            <a:endParaRPr lang="el-GR" sz="8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8" name="777 - Ορθογώνιο"/>
          <p:cNvSpPr/>
          <p:nvPr/>
        </p:nvSpPr>
        <p:spPr>
          <a:xfrm>
            <a:off x="1384560" y="4724280"/>
            <a:ext cx="3018960" cy="1652040"/>
          </a:xfrm>
          <a:prstGeom prst="rect">
            <a:avLst/>
          </a:prstGeom>
          <a:solidFill>
            <a:srgbClr val="FFFFFF">
              <a:alpha val="70000"/>
            </a:srgbClr>
          </a:solidFill>
          <a:ln w="12600">
            <a:noFill/>
          </a:ln>
          <a:effectLst>
            <a:outerShdw dist="25560" dir="10800000" rotWithShape="0">
              <a:srgbClr val="5983B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1200" tIns="241200" rIns="241200" bIns="241200" anchor="ctr">
            <a:noAutofit/>
          </a:bodyPr>
          <a:lstStyle/>
          <a:p>
            <a:endParaRPr lang="en-US" sz="2400" b="0" strike="noStrike" spc="-1" dirty="0">
              <a:solidFill>
                <a:srgbClr val="000000"/>
              </a:solidFill>
              <a:latin typeface="Noto Sans"/>
              <a:ea typeface="Microsoft YaHei"/>
            </a:endParaRPr>
          </a:p>
        </p:txBody>
      </p:sp>
      <p:sp>
        <p:nvSpPr>
          <p:cNvPr id="779" name="778 - Ορθογώνιο"/>
          <p:cNvSpPr/>
          <p:nvPr/>
        </p:nvSpPr>
        <p:spPr>
          <a:xfrm>
            <a:off x="4444920" y="1897200"/>
            <a:ext cx="1077840" cy="1077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7680" tIns="247680" rIns="247680" bIns="24768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8000" b="1" strike="noStrike" spc="-1" dirty="0">
                <a:solidFill>
                  <a:srgbClr val="FF4000"/>
                </a:solidFill>
                <a:latin typeface="Noto Sans"/>
                <a:ea typeface="Microsoft YaHei"/>
              </a:rPr>
              <a:t>4</a:t>
            </a:r>
            <a:endParaRPr lang="el-GR" sz="8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0" name="779 - Ορθογώνιο"/>
          <p:cNvSpPr/>
          <p:nvPr/>
        </p:nvSpPr>
        <p:spPr>
          <a:xfrm>
            <a:off x="5389560" y="1835280"/>
            <a:ext cx="3437280" cy="1353600"/>
          </a:xfrm>
          <a:prstGeom prst="rect">
            <a:avLst/>
          </a:prstGeom>
          <a:solidFill>
            <a:srgbClr val="FFFFFF">
              <a:alpha val="70000"/>
            </a:srgbClr>
          </a:solidFill>
          <a:ln w="12600">
            <a:noFill/>
          </a:ln>
          <a:effectLst>
            <a:outerShdw dist="25560" dir="10800000" rotWithShape="0">
              <a:srgbClr val="FF5429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1200" tIns="241200" rIns="241200" bIns="241200" anchor="ctr">
            <a:noAutofit/>
          </a:bodyPr>
          <a:lstStyle/>
          <a:p>
            <a:endParaRPr lang="en-US" sz="1500" b="0" strike="noStrike" spc="-1" dirty="0">
              <a:solidFill>
                <a:srgbClr val="000000"/>
              </a:solidFill>
              <a:latin typeface="Calibri"/>
              <a:ea typeface="Microsoft YaHei"/>
            </a:endParaRPr>
          </a:p>
        </p:txBody>
      </p:sp>
      <p:sp>
        <p:nvSpPr>
          <p:cNvPr id="781" name="780 - Ορθογώνιο"/>
          <p:cNvSpPr/>
          <p:nvPr/>
        </p:nvSpPr>
        <p:spPr>
          <a:xfrm>
            <a:off x="4527000" y="3340080"/>
            <a:ext cx="1077840" cy="1077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7680" tIns="247680" rIns="247680" bIns="24768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8000" b="1" strike="noStrike" spc="-1" dirty="0">
                <a:solidFill>
                  <a:srgbClr val="808080"/>
                </a:solidFill>
                <a:latin typeface="Noto Sans"/>
                <a:ea typeface="Microsoft YaHei"/>
              </a:rPr>
              <a:t>5</a:t>
            </a:r>
            <a:endParaRPr lang="el-GR" sz="8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2" name="781 - Ορθογώνιο"/>
          <p:cNvSpPr/>
          <p:nvPr/>
        </p:nvSpPr>
        <p:spPr>
          <a:xfrm>
            <a:off x="5417280" y="3417120"/>
            <a:ext cx="3372480" cy="1077840"/>
          </a:xfrm>
          <a:prstGeom prst="rect">
            <a:avLst/>
          </a:prstGeom>
          <a:solidFill>
            <a:srgbClr val="FFFFFF">
              <a:alpha val="70000"/>
            </a:srgbClr>
          </a:solidFill>
          <a:ln w="12600">
            <a:noFill/>
          </a:ln>
          <a:effectLst>
            <a:outerShdw dist="25560" dir="10800000" rotWithShape="0">
              <a:srgbClr val="999999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1200" tIns="241200" rIns="241200" bIns="241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3" name="782 - Ορθογώνιο"/>
          <p:cNvSpPr/>
          <p:nvPr/>
        </p:nvSpPr>
        <p:spPr>
          <a:xfrm>
            <a:off x="4495320" y="4826520"/>
            <a:ext cx="1077840" cy="1077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7680" tIns="247680" rIns="247680" bIns="24768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8000" b="1" strike="noStrike" spc="-1" dirty="0">
                <a:solidFill>
                  <a:srgbClr val="BF0041"/>
                </a:solidFill>
                <a:latin typeface="Noto Sans"/>
                <a:ea typeface="Microsoft YaHei"/>
              </a:rPr>
              <a:t>6</a:t>
            </a:r>
            <a:endParaRPr lang="el-GR" sz="8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4" name="783 - Ορθογώνιο"/>
          <p:cNvSpPr/>
          <p:nvPr/>
        </p:nvSpPr>
        <p:spPr>
          <a:xfrm>
            <a:off x="5411520" y="4744440"/>
            <a:ext cx="3415320" cy="1661760"/>
          </a:xfrm>
          <a:prstGeom prst="rect">
            <a:avLst/>
          </a:prstGeom>
          <a:solidFill>
            <a:srgbClr val="FFFFFF">
              <a:alpha val="70000"/>
            </a:srgbClr>
          </a:solidFill>
          <a:ln w="12600">
            <a:noFill/>
          </a:ln>
          <a:effectLst>
            <a:outerShdw dist="25560" dir="10800000" rotWithShape="0">
              <a:srgbClr val="D62E4E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1200" tIns="241200" rIns="241200" bIns="241200" anchor="ctr">
            <a:noAutofit/>
          </a:bodyPr>
          <a:lstStyle/>
          <a:p>
            <a:endParaRPr lang="en-US" sz="2400" b="0" strike="noStrike" spc="-1" dirty="0">
              <a:solidFill>
                <a:srgbClr val="000000"/>
              </a:solidFill>
              <a:latin typeface="Noto Sans"/>
              <a:ea typeface="Microsoft YaHei"/>
            </a:endParaRPr>
          </a:p>
        </p:txBody>
      </p:sp>
      <p:sp>
        <p:nvSpPr>
          <p:cNvPr id="785" name="784 - Ορθογώνιο"/>
          <p:cNvSpPr/>
          <p:nvPr/>
        </p:nvSpPr>
        <p:spPr>
          <a:xfrm>
            <a:off x="1416600" y="3290760"/>
            <a:ext cx="2890440" cy="1077840"/>
          </a:xfrm>
          <a:prstGeom prst="rect">
            <a:avLst/>
          </a:prstGeom>
          <a:solidFill>
            <a:srgbClr val="FFFFFF">
              <a:alpha val="70000"/>
            </a:srgbClr>
          </a:solidFill>
          <a:ln w="12600">
            <a:noFill/>
          </a:ln>
          <a:effectLst>
            <a:outerShdw dist="25560" dir="10800000" rotWithShape="0">
              <a:srgbClr val="FFD428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1200" tIns="241200" rIns="241200" bIns="241200" anchor="ctr">
            <a:noAutofit/>
          </a:bodyPr>
          <a:lstStyle/>
          <a:p>
            <a:endParaRPr lang="en-US" sz="2400" b="0" strike="noStrike" spc="-1" dirty="0">
              <a:solidFill>
                <a:srgbClr val="000000"/>
              </a:solidFill>
              <a:latin typeface="Noto Sans"/>
              <a:ea typeface="Microsoft YaHei"/>
            </a:endParaRPr>
          </a:p>
        </p:txBody>
      </p:sp>
      <p:sp>
        <p:nvSpPr>
          <p:cNvPr id="786" name="785 - Ορθογώνιο"/>
          <p:cNvSpPr/>
          <p:nvPr/>
        </p:nvSpPr>
        <p:spPr>
          <a:xfrm>
            <a:off x="1549440" y="3426120"/>
            <a:ext cx="2643840" cy="67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Δείγμα έρευνας: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8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55000"/>
              <a:buFont typeface="Wingdings" charset="2"/>
              <a:buChar char=""/>
            </a:pPr>
            <a:r>
              <a:rPr lang="el-GR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3 Ειδικοί στην ΕξΑΕ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7" name="786 - Ορθογώνιο"/>
          <p:cNvSpPr/>
          <p:nvPr/>
        </p:nvSpPr>
        <p:spPr>
          <a:xfrm>
            <a:off x="1422360" y="1908360"/>
            <a:ext cx="3021480" cy="106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Είδος έρευνας: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8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Ποιοτική έρευνα ανάλυσης περιεχομένου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8" name="787 - Ορθογώνιο"/>
          <p:cNvSpPr/>
          <p:nvPr/>
        </p:nvSpPr>
        <p:spPr>
          <a:xfrm>
            <a:off x="1435320" y="4730760"/>
            <a:ext cx="2845080" cy="167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l-GR" sz="15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Μέσα συλλογής δεδομένων: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55000"/>
              <a:buFont typeface="Wingdings" charset="2"/>
              <a:buChar char=""/>
            </a:pPr>
            <a:r>
              <a:rPr lang="el-GR" sz="15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Ερωτηματολόγιο με </a:t>
            </a:r>
            <a:r>
              <a:rPr lang="el-GR" sz="15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ερ</a:t>
            </a:r>
            <a:r>
              <a:rPr lang="el-GR" sz="1500" spc="-1" dirty="0">
                <a:solidFill>
                  <a:srgbClr val="000000"/>
                </a:solidFill>
                <a:latin typeface="Calibri"/>
                <a:ea typeface="DejaVu Sans"/>
              </a:rPr>
              <a:t>ω</a:t>
            </a:r>
            <a:r>
              <a:rPr lang="el-GR" sz="15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τήσεις </a:t>
            </a:r>
            <a:r>
              <a:rPr lang="el-GR" sz="15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ανοιχτού και κλειστού τύπου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l-GR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9" name="788 - Ορθογώνιο"/>
          <p:cNvSpPr/>
          <p:nvPr/>
        </p:nvSpPr>
        <p:spPr>
          <a:xfrm>
            <a:off x="5411520" y="4744440"/>
            <a:ext cx="3415320" cy="172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500" b="1" strike="noStrike" spc="-1" dirty="0">
                <a:solidFill>
                  <a:srgbClr val="000000"/>
                </a:solidFill>
                <a:latin typeface="Calibri"/>
                <a:ea typeface="Liberation Mono;Courier New"/>
              </a:rPr>
              <a:t>Εγκυρότητα και Αποτελεσματικότητα του συστήματος κατηγοριοποίησης: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80000"/>
              <a:buFont typeface="Wingdings" charset="2"/>
              <a:buChar char=""/>
            </a:pPr>
            <a:r>
              <a:rPr lang="el-GR" sz="1400" b="0" strike="noStrike" spc="-1" dirty="0">
                <a:solidFill>
                  <a:srgbClr val="000000"/>
                </a:solidFill>
                <a:latin typeface="Calibri"/>
                <a:ea typeface="Liberation Mono;Courier New"/>
              </a:rPr>
              <a:t>Αντικειμενικότητα (</a:t>
            </a:r>
            <a:r>
              <a:rPr lang="el-GR" sz="1400" b="0" strike="noStrike" spc="-1" dirty="0" err="1">
                <a:solidFill>
                  <a:srgbClr val="000000"/>
                </a:solidFill>
                <a:latin typeface="Calibri"/>
                <a:ea typeface="Liberation Mono;Courier New"/>
              </a:rPr>
              <a:t>objectivity</a:t>
            </a:r>
            <a:r>
              <a:rPr lang="el-GR" sz="1400" b="0" strike="noStrike" spc="-1" dirty="0">
                <a:solidFill>
                  <a:srgbClr val="000000"/>
                </a:solidFill>
                <a:latin typeface="Calibri"/>
                <a:ea typeface="Liberation Mono;Courier New"/>
              </a:rPr>
              <a:t>),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80000"/>
              <a:buFont typeface="Wingdings" charset="2"/>
              <a:buChar char=""/>
            </a:pPr>
            <a:r>
              <a:rPr lang="el-GR" sz="1400" b="0" strike="noStrike" spc="-1" dirty="0" err="1">
                <a:solidFill>
                  <a:srgbClr val="000000"/>
                </a:solidFill>
                <a:latin typeface="Calibri"/>
                <a:ea typeface="Liberation Mono;Courier New"/>
              </a:rPr>
              <a:t>Εξαντλητικότητα</a:t>
            </a:r>
            <a:r>
              <a:rPr lang="el-GR" sz="1400" b="0" strike="noStrike" spc="-1" dirty="0">
                <a:solidFill>
                  <a:srgbClr val="000000"/>
                </a:solidFill>
                <a:latin typeface="Calibri"/>
                <a:ea typeface="Liberation Mono;Courier New"/>
              </a:rPr>
              <a:t> (</a:t>
            </a:r>
            <a:r>
              <a:rPr lang="el-GR" sz="1400" b="0" strike="noStrike" spc="-1" dirty="0" err="1">
                <a:solidFill>
                  <a:srgbClr val="000000"/>
                </a:solidFill>
                <a:latin typeface="Calibri"/>
                <a:ea typeface="Liberation Mono;Courier New"/>
              </a:rPr>
              <a:t>exhaustivity</a:t>
            </a:r>
            <a:r>
              <a:rPr lang="el-GR" sz="1400" b="0" strike="noStrike" spc="-1" dirty="0">
                <a:solidFill>
                  <a:srgbClr val="000000"/>
                </a:solidFill>
                <a:latin typeface="Calibri"/>
                <a:ea typeface="Liberation Mono;Courier New"/>
              </a:rPr>
              <a:t>)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80000"/>
              <a:buFont typeface="Wingdings" charset="2"/>
              <a:buChar char=""/>
            </a:pPr>
            <a:r>
              <a:rPr lang="el-GR" sz="1400" b="0" strike="noStrike" spc="-1" dirty="0">
                <a:solidFill>
                  <a:srgbClr val="000000"/>
                </a:solidFill>
                <a:latin typeface="Calibri"/>
                <a:ea typeface="Liberation Mono;Courier New"/>
              </a:rPr>
              <a:t>Καταλληλότητα (</a:t>
            </a:r>
            <a:r>
              <a:rPr lang="el-GR" sz="1400" b="0" strike="noStrike" spc="-1" dirty="0" err="1">
                <a:solidFill>
                  <a:srgbClr val="000000"/>
                </a:solidFill>
                <a:latin typeface="Calibri"/>
                <a:ea typeface="Liberation Mono;Courier New"/>
              </a:rPr>
              <a:t>correctness</a:t>
            </a:r>
            <a:r>
              <a:rPr lang="el-GR" sz="1400" b="0" strike="noStrike" spc="-1" dirty="0">
                <a:solidFill>
                  <a:srgbClr val="000000"/>
                </a:solidFill>
                <a:latin typeface="Calibri"/>
                <a:ea typeface="Liberation Mono;Courier New"/>
              </a:rPr>
              <a:t>)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80000"/>
              <a:buFont typeface="Wingdings" charset="2"/>
              <a:buChar char=""/>
            </a:pPr>
            <a:r>
              <a:rPr lang="el-GR" sz="1400" b="0" strike="noStrike" spc="-1" dirty="0">
                <a:solidFill>
                  <a:srgbClr val="000000"/>
                </a:solidFill>
                <a:latin typeface="Calibri"/>
                <a:ea typeface="Liberation Mono;Courier New"/>
              </a:rPr>
              <a:t>Αμοιβαίου αποκλεισμού (</a:t>
            </a:r>
            <a:r>
              <a:rPr lang="el-GR" sz="1400" b="0" strike="noStrike" spc="-1" dirty="0" err="1">
                <a:solidFill>
                  <a:srgbClr val="000000"/>
                </a:solidFill>
                <a:latin typeface="Calibri"/>
                <a:ea typeface="Liberation Mono;Courier New"/>
              </a:rPr>
              <a:t>exclusivity</a:t>
            </a:r>
            <a:r>
              <a:rPr lang="el-GR" sz="1400" b="0" strike="noStrike" spc="-1" dirty="0">
                <a:solidFill>
                  <a:srgbClr val="000000"/>
                </a:solidFill>
                <a:latin typeface="Calibri"/>
                <a:ea typeface="Liberation Mono;Courier New"/>
              </a:rPr>
              <a:t>)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0" name="789 - Ορθογώνιο"/>
          <p:cNvSpPr/>
          <p:nvPr/>
        </p:nvSpPr>
        <p:spPr>
          <a:xfrm>
            <a:off x="2653920" y="577080"/>
            <a:ext cx="4755960" cy="481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3600" b="1" strike="noStrike" spc="-1">
                <a:solidFill>
                  <a:srgbClr val="000000"/>
                </a:solidFill>
                <a:latin typeface="Calibri Light"/>
                <a:ea typeface="NSimSun"/>
              </a:rPr>
              <a:t>Μεθοδολογία Έρευνας</a:t>
            </a:r>
            <a:endParaRPr lang="el-GR" sz="3600" b="0" strike="noStrike" spc="-1">
              <a:solidFill>
                <a:srgbClr val="000000"/>
              </a:solidFill>
              <a:latin typeface="Calibri Light"/>
            </a:endParaRPr>
          </a:p>
        </p:txBody>
      </p:sp>
      <p:pic>
        <p:nvPicPr>
          <p:cNvPr id="791" name="790 - Εικόνα"/>
          <p:cNvPicPr/>
          <p:nvPr/>
        </p:nvPicPr>
        <p:blipFill>
          <a:blip r:embed="rId2" cstate="print"/>
          <a:stretch/>
        </p:blipFill>
        <p:spPr>
          <a:xfrm>
            <a:off x="7545600" y="111240"/>
            <a:ext cx="1308240" cy="1147320"/>
          </a:xfrm>
          <a:prstGeom prst="rect">
            <a:avLst/>
          </a:prstGeom>
          <a:ln w="0">
            <a:noFill/>
          </a:ln>
        </p:spPr>
      </p:pic>
      <p:sp>
        <p:nvSpPr>
          <p:cNvPr id="792" name="791 - Ορθογώνιο"/>
          <p:cNvSpPr/>
          <p:nvPr/>
        </p:nvSpPr>
        <p:spPr>
          <a:xfrm>
            <a:off x="5389560" y="1835280"/>
            <a:ext cx="3493080" cy="115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strike="noStrike" spc="-1" dirty="0" err="1">
                <a:solidFill>
                  <a:srgbClr val="000000"/>
                </a:solidFill>
                <a:latin typeface="Calibri"/>
                <a:ea typeface="Microsoft YaHei"/>
              </a:rPr>
              <a:t>Επεξεργασία</a:t>
            </a:r>
            <a:r>
              <a:rPr lang="en-US" sz="1600" b="1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 </a:t>
            </a:r>
            <a:r>
              <a:rPr lang="en-US" sz="1600" b="1" strike="noStrike" spc="-1" dirty="0" err="1">
                <a:solidFill>
                  <a:srgbClr val="000000"/>
                </a:solidFill>
                <a:latin typeface="Calibri"/>
                <a:ea typeface="Microsoft YaHei"/>
              </a:rPr>
              <a:t>δεδομένων</a:t>
            </a:r>
            <a:r>
              <a:rPr lang="en-US" sz="1600" b="1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: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5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Atlas-</a:t>
            </a:r>
            <a:r>
              <a:rPr lang="en-US" sz="1500" b="0" strike="noStrike" spc="-1" dirty="0" err="1">
                <a:solidFill>
                  <a:srgbClr val="000000"/>
                </a:solidFill>
                <a:latin typeface="Calibri"/>
                <a:ea typeface="Microsoft YaHei"/>
              </a:rPr>
              <a:t>ti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5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Μονάδα ανάλυσης η πλήρης απάντηση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5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10 ερευνητικοί άξονες  και επιμέρους 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5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κατηγορίες ανάλυσης 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3" name="792 - Ορθογώνιο"/>
          <p:cNvSpPr/>
          <p:nvPr/>
        </p:nvSpPr>
        <p:spPr>
          <a:xfrm>
            <a:off x="5783400" y="3417120"/>
            <a:ext cx="2896920" cy="977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       Περίοδος εκτέλεσης της έρευνας: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8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Σεπτέμβριο του 2024.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4" name="793 - Ορθογώνιο"/>
          <p:cNvSpPr/>
          <p:nvPr/>
        </p:nvSpPr>
        <p:spPr>
          <a:xfrm>
            <a:off x="3003840" y="1261080"/>
            <a:ext cx="3700800" cy="34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Α΄ΦΑΣΗ: ΈΡΕΥΝΑ ΕΙΔΙΚΩΝ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519 - Εικόνα"/>
          <p:cNvPicPr/>
          <p:nvPr/>
        </p:nvPicPr>
        <p:blipFill>
          <a:blip r:embed="rId3"/>
          <a:stretch/>
        </p:blipFill>
        <p:spPr>
          <a:xfrm>
            <a:off x="6560280" y="4830480"/>
            <a:ext cx="2426040" cy="1825920"/>
          </a:xfrm>
          <a:prstGeom prst="rect">
            <a:avLst/>
          </a:prstGeom>
          <a:ln w="0">
            <a:noFill/>
          </a:ln>
        </p:spPr>
      </p:pic>
      <p:sp>
        <p:nvSpPr>
          <p:cNvPr id="521" name="520 - Ορθογώνιο"/>
          <p:cNvSpPr/>
          <p:nvPr/>
        </p:nvSpPr>
        <p:spPr>
          <a:xfrm>
            <a:off x="3196440" y="61200"/>
            <a:ext cx="2802960" cy="62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Ευχαριστίες</a:t>
            </a:r>
            <a:endParaRPr lang="el-GR" sz="3600" b="0" strike="noStrike" spc="-1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522" name="emblem-important"/>
          <p:cNvGrpSpPr/>
          <p:nvPr/>
        </p:nvGrpSpPr>
        <p:grpSpPr>
          <a:xfrm>
            <a:off x="659880" y="643680"/>
            <a:ext cx="8075880" cy="5646960"/>
            <a:chOff x="659880" y="643680"/>
            <a:chExt cx="8075880" cy="5646960"/>
          </a:xfrm>
        </p:grpSpPr>
        <p:sp>
          <p:nvSpPr>
            <p:cNvPr id="523" name="522 - Ελεύθερη σχεδίαση"/>
            <p:cNvSpPr/>
            <p:nvPr/>
          </p:nvSpPr>
          <p:spPr>
            <a:xfrm>
              <a:off x="3596760" y="2027520"/>
              <a:ext cx="905760" cy="941040"/>
            </a:xfrm>
            <a:custGeom>
              <a:avLst/>
              <a:gdLst>
                <a:gd name="textAreaLeft" fmla="*/ 0 w 905760"/>
                <a:gd name="textAreaRight" fmla="*/ 907200 w 905760"/>
                <a:gd name="textAreaTop" fmla="*/ 0 h 941040"/>
                <a:gd name="textAreaBottom" fmla="*/ 942120 h 941040"/>
              </a:gdLst>
              <a:ahLst/>
              <a:cxnLst/>
              <a:rect l="textAreaLeft" t="textAreaTop" r="textAreaRight" b="textAreaBottom"/>
              <a:pathLst>
                <a:path w="21600" h="22440">
                  <a:moveTo>
                    <a:pt x="0" y="0"/>
                  </a:moveTo>
                  <a:arcTo wR="0" hR="0" stAng="16200000" swAng="-5400000"/>
                  <a:lnTo>
                    <a:pt x="0" y="22440"/>
                  </a:lnTo>
                  <a:arcTo wR="0" hR="0" stAng="10800000" swAng="-5400000"/>
                  <a:lnTo>
                    <a:pt x="21600" y="22440"/>
                  </a:lnTo>
                  <a:arcTo wR="0" hR="0" stAng="16200000" swAng="-5400000"/>
                  <a:lnTo>
                    <a:pt x="21600" y="0"/>
                  </a:lnTo>
                  <a:arcTo wR="0" hR="0" stAng="10800000" swAng="-5400000"/>
                  <a:close/>
                </a:path>
              </a:pathLst>
            </a:custGeom>
            <a:noFill/>
            <a:ln w="1008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el-GR" sz="1600" b="0" strike="noStrike" spc="-1">
                <a:solidFill>
                  <a:srgbClr val="000000"/>
                </a:solidFill>
                <a:latin typeface="Bookman Old Style"/>
                <a:ea typeface="Microsoft YaHei"/>
              </a:endParaRPr>
            </a:p>
          </p:txBody>
        </p:sp>
        <p:sp>
          <p:nvSpPr>
            <p:cNvPr id="524" name="523 - Ορθογώνιο"/>
            <p:cNvSpPr/>
            <p:nvPr/>
          </p:nvSpPr>
          <p:spPr>
            <a:xfrm>
              <a:off x="1103760" y="652320"/>
              <a:ext cx="7138440" cy="601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just">
                <a:lnSpc>
                  <a:spcPct val="100000"/>
                </a:lnSpc>
              </a:pPr>
              <a:r>
                <a:rPr lang="el-GR" sz="1800" b="1" strike="noStrike" spc="-1">
                  <a:solidFill>
                    <a:srgbClr val="000000"/>
                  </a:solidFill>
                  <a:latin typeface="Bookman Old Style"/>
                  <a:ea typeface="DejaVu Sans"/>
                </a:rPr>
                <a:t>Στον </a:t>
              </a:r>
              <a:r>
                <a:rPr lang="el-GR" sz="1600" b="1" strike="noStrike" spc="-1">
                  <a:solidFill>
                    <a:srgbClr val="000000"/>
                  </a:solidFill>
                  <a:latin typeface="Bookman Old Style"/>
                  <a:ea typeface="DejaVu Sans"/>
                </a:rPr>
                <a:t>κ. Καρβούνη Λάμπρο</a:t>
              </a:r>
              <a:r>
                <a:rPr lang="el-GR" sz="1500" b="0" strike="noStrike" spc="-1">
                  <a:solidFill>
                    <a:srgbClr val="000000"/>
                  </a:solidFill>
                  <a:latin typeface="Bookman Old Style"/>
                  <a:ea typeface="DejaVu Sans"/>
                </a:rPr>
                <a:t> </a:t>
              </a:r>
              <a:r>
                <a:rPr lang="el-GR" sz="1600" b="0" strike="noStrike" spc="-1">
                  <a:solidFill>
                    <a:srgbClr val="000000"/>
                  </a:solidFill>
                  <a:latin typeface="Times New Roman"/>
                  <a:ea typeface="DejaVu Sans"/>
                </a:rPr>
                <a:t>για την πολύτιμη καθοδήγηση και την αμέριστη υποστήριξή του καθ’ όλη τη διάρκεια της εκπόνησης της διπλωματικής μου εργασίας αλλά και για την εμπιστοσύνη που μου έδειξε ως Προϊστάμενος της Α/θμιας Εκπαίδευσης Ρεθύμνου συμβάλλοντας καθοριστικά στην ολοκλήρωση της παρέμβασής μου στο Δημοτικό Σχολείο Άδελε.</a:t>
              </a:r>
              <a:endParaRPr lang="el-GR" sz="1600" b="0" strike="noStrike" spc="-1">
                <a:solidFill>
                  <a:srgbClr val="000000"/>
                </a:solidFill>
                <a:latin typeface="Bookman Old Style"/>
              </a:endParaRPr>
            </a:p>
            <a:p>
              <a:pPr marL="180000" indent="-180000" algn="just">
                <a:lnSpc>
                  <a:spcPct val="100000"/>
                </a:lnSpc>
                <a:buClr>
                  <a:srgbClr val="000000"/>
                </a:buClr>
                <a:buSzPct val="40000"/>
                <a:buFont typeface="Wingdings" charset="2"/>
                <a:buChar char=""/>
              </a:pPr>
              <a:r>
                <a:rPr lang="el-GR" sz="1600" b="1" strike="noStrike" spc="-1">
                  <a:solidFill>
                    <a:srgbClr val="000000"/>
                  </a:solidFill>
                  <a:latin typeface="Bookman Old Style"/>
                  <a:ea typeface="DejaVu Sans"/>
                </a:rPr>
                <a:t>  </a:t>
              </a:r>
              <a:endParaRPr lang="el-GR" sz="1600" b="0" strike="noStrike" spc="-1">
                <a:solidFill>
                  <a:srgbClr val="000000"/>
                </a:solidFill>
                <a:latin typeface="Bookman Old Style"/>
              </a:endParaRPr>
            </a:p>
          </p:txBody>
        </p:sp>
        <p:sp>
          <p:nvSpPr>
            <p:cNvPr id="525" name="524 - Ορθογώνιο"/>
            <p:cNvSpPr/>
            <p:nvPr/>
          </p:nvSpPr>
          <p:spPr>
            <a:xfrm>
              <a:off x="963360" y="5407560"/>
              <a:ext cx="6447240" cy="883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l-GR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26" name="pen-arrow-left 2"/>
            <p:cNvGrpSpPr/>
            <p:nvPr/>
          </p:nvGrpSpPr>
          <p:grpSpPr>
            <a:xfrm>
              <a:off x="659880" y="643680"/>
              <a:ext cx="8075880" cy="5194440"/>
              <a:chOff x="659880" y="643680"/>
              <a:chExt cx="8075880" cy="5194440"/>
            </a:xfrm>
          </p:grpSpPr>
          <p:sp>
            <p:nvSpPr>
              <p:cNvPr id="527" name="526 - Ελεύθερη σχεδίαση"/>
              <p:cNvSpPr/>
              <p:nvPr/>
            </p:nvSpPr>
            <p:spPr>
              <a:xfrm>
                <a:off x="675360" y="842760"/>
                <a:ext cx="278280" cy="93240"/>
              </a:xfrm>
              <a:custGeom>
                <a:avLst/>
                <a:gdLst>
                  <a:gd name="textAreaLeft" fmla="*/ 0 w 278280"/>
                  <a:gd name="textAreaRight" fmla="*/ 279360 w 278280"/>
                  <a:gd name="textAreaTop" fmla="*/ 0 h 93240"/>
                  <a:gd name="textAreaBottom" fmla="*/ 94320 h 93240"/>
                </a:gdLst>
                <a:ahLst/>
                <a:cxnLst/>
                <a:rect l="textAreaLeft" t="textAreaTop" r="textAreaRight" b="textAreaBottom"/>
                <a:pathLst>
                  <a:path w="776" h="262">
                    <a:moveTo>
                      <a:pt x="0" y="71"/>
                    </a:moveTo>
                    <a:lnTo>
                      <a:pt x="0" y="71"/>
                    </a:lnTo>
                    <a:cubicBezTo>
                      <a:pt x="153" y="80"/>
                      <a:pt x="528" y="117"/>
                      <a:pt x="764" y="0"/>
                    </a:cubicBezTo>
                    <a:cubicBezTo>
                      <a:pt x="766" y="47"/>
                      <a:pt x="772" y="121"/>
                      <a:pt x="776" y="176"/>
                    </a:cubicBezTo>
                    <a:cubicBezTo>
                      <a:pt x="540" y="174"/>
                      <a:pt x="242" y="148"/>
                      <a:pt x="18" y="262"/>
                    </a:cubicBezTo>
                    <a:cubicBezTo>
                      <a:pt x="13" y="224"/>
                      <a:pt x="2" y="101"/>
                      <a:pt x="0" y="72"/>
                    </a:cubicBezTo>
                    <a:cubicBezTo>
                      <a:pt x="0" y="71"/>
                      <a:pt x="0" y="71"/>
                      <a:pt x="0" y="71"/>
                    </a:cubicBezTo>
                    <a:close/>
                  </a:path>
                </a:pathLst>
              </a:custGeom>
              <a:solidFill>
                <a:srgbClr val="BF360C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 anchorCtr="1">
                <a:noAutofit/>
              </a:bodyPr>
              <a:lstStyle/>
              <a:p>
                <a:endParaRPr lang="el-GR" sz="1600" b="0" strike="noStrike" spc="-1">
                  <a:solidFill>
                    <a:srgbClr val="000000"/>
                  </a:solidFill>
                  <a:latin typeface="Bookman Old Style"/>
                  <a:ea typeface="Microsoft YaHei"/>
                </a:endParaRPr>
              </a:p>
            </p:txBody>
          </p:sp>
          <p:sp>
            <p:nvSpPr>
              <p:cNvPr id="528" name="527 - Ελεύθερη σχεδίαση"/>
              <p:cNvSpPr/>
              <p:nvPr/>
            </p:nvSpPr>
            <p:spPr>
              <a:xfrm>
                <a:off x="889920" y="643680"/>
                <a:ext cx="146160" cy="432720"/>
              </a:xfrm>
              <a:custGeom>
                <a:avLst/>
                <a:gdLst>
                  <a:gd name="textAreaLeft" fmla="*/ 0 w 146160"/>
                  <a:gd name="textAreaRight" fmla="*/ 147240 w 146160"/>
                  <a:gd name="textAreaTop" fmla="*/ 0 h 432720"/>
                  <a:gd name="textAreaBottom" fmla="*/ 433800 h 432720"/>
                </a:gdLst>
                <a:ahLst/>
                <a:cxnLst/>
                <a:rect l="textAreaLeft" t="textAreaTop" r="textAreaRight" b="textAreaBottom"/>
                <a:pathLst>
                  <a:path w="409" h="1205">
                    <a:moveTo>
                      <a:pt x="299" y="660"/>
                    </a:moveTo>
                    <a:cubicBezTo>
                      <a:pt x="208" y="525"/>
                      <a:pt x="93" y="338"/>
                      <a:pt x="22" y="193"/>
                    </a:cubicBezTo>
                    <a:cubicBezTo>
                      <a:pt x="12" y="132"/>
                      <a:pt x="7" y="54"/>
                      <a:pt x="0" y="0"/>
                    </a:cubicBezTo>
                    <a:cubicBezTo>
                      <a:pt x="131" y="375"/>
                      <a:pt x="322" y="492"/>
                      <a:pt x="386" y="544"/>
                    </a:cubicBezTo>
                    <a:cubicBezTo>
                      <a:pt x="392" y="592"/>
                      <a:pt x="401" y="655"/>
                      <a:pt x="409" y="697"/>
                    </a:cubicBezTo>
                    <a:cubicBezTo>
                      <a:pt x="269" y="790"/>
                      <a:pt x="149" y="1018"/>
                      <a:pt x="28" y="1205"/>
                    </a:cubicBezTo>
                    <a:cubicBezTo>
                      <a:pt x="19" y="1146"/>
                      <a:pt x="10" y="1082"/>
                      <a:pt x="2" y="1021"/>
                    </a:cubicBezTo>
                    <a:cubicBezTo>
                      <a:pt x="102" y="886"/>
                      <a:pt x="206" y="785"/>
                      <a:pt x="299" y="660"/>
                    </a:cubicBezTo>
                    <a:close/>
                  </a:path>
                </a:pathLst>
              </a:custGeom>
              <a:solidFill>
                <a:srgbClr val="BF360C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 anchorCtr="1">
                <a:noAutofit/>
              </a:bodyPr>
              <a:lstStyle/>
              <a:p>
                <a:endParaRPr lang="el-GR" sz="1600" b="0" strike="noStrike" spc="-1">
                  <a:solidFill>
                    <a:srgbClr val="000000"/>
                  </a:solidFill>
                  <a:latin typeface="Bookman Old Style"/>
                  <a:ea typeface="Microsoft YaHei"/>
                </a:endParaRPr>
              </a:p>
            </p:txBody>
          </p:sp>
          <p:grpSp>
            <p:nvGrpSpPr>
              <p:cNvPr id="529" name="pen-arrow-left 3"/>
              <p:cNvGrpSpPr/>
              <p:nvPr/>
            </p:nvGrpSpPr>
            <p:grpSpPr>
              <a:xfrm>
                <a:off x="699840" y="2615760"/>
                <a:ext cx="402120" cy="432720"/>
                <a:chOff x="699840" y="2615760"/>
                <a:chExt cx="402120" cy="432720"/>
              </a:xfrm>
            </p:grpSpPr>
            <p:sp>
              <p:nvSpPr>
                <p:cNvPr id="530" name="529 - Ελεύθερη σχεδίαση"/>
                <p:cNvSpPr/>
                <p:nvPr/>
              </p:nvSpPr>
              <p:spPr>
                <a:xfrm>
                  <a:off x="699840" y="2814480"/>
                  <a:ext cx="310320" cy="93600"/>
                </a:xfrm>
                <a:custGeom>
                  <a:avLst/>
                  <a:gdLst>
                    <a:gd name="textAreaLeft" fmla="*/ 0 w 310320"/>
                    <a:gd name="textAreaRight" fmla="*/ 311400 w 310320"/>
                    <a:gd name="textAreaTop" fmla="*/ 0 h 93600"/>
                    <a:gd name="textAreaBottom" fmla="*/ 94680 h 93600"/>
                  </a:gdLst>
                  <a:ahLst/>
                  <a:cxnLst/>
                  <a:rect l="textAreaLeft" t="textAreaTop" r="textAreaRight" b="textAreaBottom"/>
                  <a:pathLst>
                    <a:path w="865" h="263">
                      <a:moveTo>
                        <a:pt x="0" y="72"/>
                      </a:moveTo>
                      <a:cubicBezTo>
                        <a:pt x="0" y="71"/>
                        <a:pt x="0" y="71"/>
                        <a:pt x="0" y="72"/>
                      </a:cubicBezTo>
                      <a:cubicBezTo>
                        <a:pt x="170" y="81"/>
                        <a:pt x="588" y="118"/>
                        <a:pt x="851" y="0"/>
                      </a:cubicBezTo>
                      <a:cubicBezTo>
                        <a:pt x="854" y="48"/>
                        <a:pt x="861" y="122"/>
                        <a:pt x="865" y="177"/>
                      </a:cubicBezTo>
                      <a:cubicBezTo>
                        <a:pt x="602" y="175"/>
                        <a:pt x="270" y="149"/>
                        <a:pt x="21" y="263"/>
                      </a:cubicBezTo>
                      <a:cubicBezTo>
                        <a:pt x="15" y="225"/>
                        <a:pt x="2" y="101"/>
                        <a:pt x="0" y="73"/>
                      </a:cubicBezTo>
                      <a:cubicBezTo>
                        <a:pt x="0" y="72"/>
                        <a:pt x="0" y="72"/>
                        <a:pt x="0" y="72"/>
                      </a:cubicBezTo>
                      <a:close/>
                    </a:path>
                  </a:pathLst>
                </a:custGeom>
                <a:solidFill>
                  <a:srgbClr val="BF360C"/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 anchorCtr="1">
                  <a:noAutofit/>
                </a:bodyPr>
                <a:lstStyle/>
                <a:p>
                  <a:endParaRPr lang="el-GR" sz="1600" b="0" strike="noStrike" spc="-1">
                    <a:solidFill>
                      <a:srgbClr val="000000"/>
                    </a:solidFill>
                    <a:latin typeface="Bookman Old Style"/>
                    <a:ea typeface="Microsoft YaHei"/>
                  </a:endParaRPr>
                </a:p>
              </p:txBody>
            </p:sp>
            <p:sp>
              <p:nvSpPr>
                <p:cNvPr id="531" name="530 - Ελεύθερη σχεδίαση"/>
                <p:cNvSpPr/>
                <p:nvPr/>
              </p:nvSpPr>
              <p:spPr>
                <a:xfrm>
                  <a:off x="938880" y="2615760"/>
                  <a:ext cx="163080" cy="432720"/>
                </a:xfrm>
                <a:custGeom>
                  <a:avLst/>
                  <a:gdLst>
                    <a:gd name="textAreaLeft" fmla="*/ 0 w 163080"/>
                    <a:gd name="textAreaRight" fmla="*/ 164160 w 163080"/>
                    <a:gd name="textAreaTop" fmla="*/ 0 h 432720"/>
                    <a:gd name="textAreaBottom" fmla="*/ 433800 h 432720"/>
                  </a:gdLst>
                  <a:ahLst/>
                  <a:cxnLst/>
                  <a:rect l="textAreaLeft" t="textAreaTop" r="textAreaRight" b="textAreaBottom"/>
                  <a:pathLst>
                    <a:path w="456" h="1205">
                      <a:moveTo>
                        <a:pt x="334" y="659"/>
                      </a:moveTo>
                      <a:cubicBezTo>
                        <a:pt x="232" y="525"/>
                        <a:pt x="104" y="337"/>
                        <a:pt x="24" y="193"/>
                      </a:cubicBezTo>
                      <a:cubicBezTo>
                        <a:pt x="14" y="131"/>
                        <a:pt x="8" y="54"/>
                        <a:pt x="0" y="0"/>
                      </a:cubicBezTo>
                      <a:cubicBezTo>
                        <a:pt x="147" y="375"/>
                        <a:pt x="360" y="492"/>
                        <a:pt x="431" y="543"/>
                      </a:cubicBezTo>
                      <a:cubicBezTo>
                        <a:pt x="438" y="592"/>
                        <a:pt x="447" y="655"/>
                        <a:pt x="456" y="696"/>
                      </a:cubicBezTo>
                      <a:cubicBezTo>
                        <a:pt x="300" y="790"/>
                        <a:pt x="167" y="1017"/>
                        <a:pt x="31" y="1205"/>
                      </a:cubicBezTo>
                      <a:cubicBezTo>
                        <a:pt x="22" y="1146"/>
                        <a:pt x="12" y="1082"/>
                        <a:pt x="3" y="1021"/>
                      </a:cubicBezTo>
                      <a:cubicBezTo>
                        <a:pt x="114" y="886"/>
                        <a:pt x="230" y="784"/>
                        <a:pt x="334" y="659"/>
                      </a:cubicBezTo>
                      <a:close/>
                    </a:path>
                  </a:pathLst>
                </a:custGeom>
                <a:solidFill>
                  <a:srgbClr val="BF360C"/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 anchorCtr="1">
                  <a:noAutofit/>
                </a:bodyPr>
                <a:lstStyle/>
                <a:p>
                  <a:endParaRPr lang="el-GR" sz="1600" b="0" strike="noStrike" spc="-1">
                    <a:solidFill>
                      <a:srgbClr val="000000"/>
                    </a:solidFill>
                    <a:latin typeface="Bookman Old Style"/>
                    <a:ea typeface="Microsoft YaHei"/>
                  </a:endParaRPr>
                </a:p>
              </p:txBody>
            </p:sp>
          </p:grpSp>
          <p:grpSp>
            <p:nvGrpSpPr>
              <p:cNvPr id="532" name="pen-arrow-left 1"/>
              <p:cNvGrpSpPr/>
              <p:nvPr/>
            </p:nvGrpSpPr>
            <p:grpSpPr>
              <a:xfrm>
                <a:off x="721080" y="4196520"/>
                <a:ext cx="402120" cy="432720"/>
                <a:chOff x="721080" y="4196520"/>
                <a:chExt cx="402120" cy="432720"/>
              </a:xfrm>
            </p:grpSpPr>
            <p:sp>
              <p:nvSpPr>
                <p:cNvPr id="533" name="532 - Ελεύθερη σχεδίαση"/>
                <p:cNvSpPr/>
                <p:nvPr/>
              </p:nvSpPr>
              <p:spPr>
                <a:xfrm>
                  <a:off x="721080" y="4395600"/>
                  <a:ext cx="310320" cy="93240"/>
                </a:xfrm>
                <a:custGeom>
                  <a:avLst/>
                  <a:gdLst>
                    <a:gd name="textAreaLeft" fmla="*/ 0 w 310320"/>
                    <a:gd name="textAreaRight" fmla="*/ 311400 w 310320"/>
                    <a:gd name="textAreaTop" fmla="*/ 0 h 93240"/>
                    <a:gd name="textAreaBottom" fmla="*/ 94320 h 93240"/>
                  </a:gdLst>
                  <a:ahLst/>
                  <a:cxnLst/>
                  <a:rect l="textAreaLeft" t="textAreaTop" r="textAreaRight" b="textAreaBottom"/>
                  <a:pathLst>
                    <a:path w="865" h="262">
                      <a:moveTo>
                        <a:pt x="0" y="71"/>
                      </a:moveTo>
                      <a:lnTo>
                        <a:pt x="0" y="71"/>
                      </a:lnTo>
                      <a:cubicBezTo>
                        <a:pt x="170" y="80"/>
                        <a:pt x="588" y="117"/>
                        <a:pt x="851" y="0"/>
                      </a:cubicBezTo>
                      <a:cubicBezTo>
                        <a:pt x="854" y="47"/>
                        <a:pt x="860" y="121"/>
                        <a:pt x="865" y="176"/>
                      </a:cubicBezTo>
                      <a:cubicBezTo>
                        <a:pt x="602" y="174"/>
                        <a:pt x="270" y="148"/>
                        <a:pt x="20" y="262"/>
                      </a:cubicBezTo>
                      <a:cubicBezTo>
                        <a:pt x="15" y="224"/>
                        <a:pt x="2" y="101"/>
                        <a:pt x="0" y="72"/>
                      </a:cubicBezTo>
                      <a:cubicBezTo>
                        <a:pt x="0" y="71"/>
                        <a:pt x="0" y="71"/>
                        <a:pt x="0" y="71"/>
                      </a:cubicBezTo>
                      <a:close/>
                    </a:path>
                  </a:pathLst>
                </a:custGeom>
                <a:solidFill>
                  <a:srgbClr val="BF360C"/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 anchorCtr="1">
                  <a:noAutofit/>
                </a:bodyPr>
                <a:lstStyle/>
                <a:p>
                  <a:endParaRPr lang="el-GR" sz="1600" b="0" strike="noStrike" spc="-1">
                    <a:solidFill>
                      <a:srgbClr val="000000"/>
                    </a:solidFill>
                    <a:latin typeface="Bookman Old Style"/>
                    <a:ea typeface="Microsoft YaHei"/>
                  </a:endParaRPr>
                </a:p>
              </p:txBody>
            </p:sp>
            <p:sp>
              <p:nvSpPr>
                <p:cNvPr id="534" name="533 - Ελεύθερη σχεδίαση"/>
                <p:cNvSpPr/>
                <p:nvPr/>
              </p:nvSpPr>
              <p:spPr>
                <a:xfrm>
                  <a:off x="960120" y="4196520"/>
                  <a:ext cx="163080" cy="432720"/>
                </a:xfrm>
                <a:custGeom>
                  <a:avLst/>
                  <a:gdLst>
                    <a:gd name="textAreaLeft" fmla="*/ 0 w 163080"/>
                    <a:gd name="textAreaRight" fmla="*/ 164160 w 163080"/>
                    <a:gd name="textAreaTop" fmla="*/ 0 h 432720"/>
                    <a:gd name="textAreaBottom" fmla="*/ 433800 h 432720"/>
                  </a:gdLst>
                  <a:ahLst/>
                  <a:cxnLst/>
                  <a:rect l="textAreaLeft" t="textAreaTop" r="textAreaRight" b="textAreaBottom"/>
                  <a:pathLst>
                    <a:path w="456" h="1205">
                      <a:moveTo>
                        <a:pt x="334" y="660"/>
                      </a:moveTo>
                      <a:cubicBezTo>
                        <a:pt x="232" y="525"/>
                        <a:pt x="104" y="338"/>
                        <a:pt x="24" y="194"/>
                      </a:cubicBezTo>
                      <a:cubicBezTo>
                        <a:pt x="14" y="132"/>
                        <a:pt x="8" y="54"/>
                        <a:pt x="0" y="0"/>
                      </a:cubicBezTo>
                      <a:cubicBezTo>
                        <a:pt x="147" y="375"/>
                        <a:pt x="360" y="492"/>
                        <a:pt x="431" y="544"/>
                      </a:cubicBezTo>
                      <a:cubicBezTo>
                        <a:pt x="437" y="592"/>
                        <a:pt x="447" y="655"/>
                        <a:pt x="456" y="697"/>
                      </a:cubicBezTo>
                      <a:cubicBezTo>
                        <a:pt x="300" y="790"/>
                        <a:pt x="167" y="1018"/>
                        <a:pt x="31" y="1205"/>
                      </a:cubicBezTo>
                      <a:cubicBezTo>
                        <a:pt x="22" y="1147"/>
                        <a:pt x="12" y="1082"/>
                        <a:pt x="3" y="1021"/>
                      </a:cubicBezTo>
                      <a:cubicBezTo>
                        <a:pt x="114" y="886"/>
                        <a:pt x="230" y="785"/>
                        <a:pt x="334" y="660"/>
                      </a:cubicBezTo>
                      <a:close/>
                    </a:path>
                  </a:pathLst>
                </a:custGeom>
                <a:solidFill>
                  <a:srgbClr val="BF360C"/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 anchorCtr="1">
                  <a:noAutofit/>
                </a:bodyPr>
                <a:lstStyle/>
                <a:p>
                  <a:endParaRPr lang="el-GR" sz="1600" b="0" strike="noStrike" spc="-1">
                    <a:solidFill>
                      <a:srgbClr val="000000"/>
                    </a:solidFill>
                    <a:latin typeface="Bookman Old Style"/>
                    <a:ea typeface="Microsoft YaHei"/>
                  </a:endParaRPr>
                </a:p>
              </p:txBody>
            </p:sp>
          </p:grpSp>
          <p:sp>
            <p:nvSpPr>
              <p:cNvPr id="535" name="534 - TextBox"/>
              <p:cNvSpPr txBox="1"/>
              <p:nvPr/>
            </p:nvSpPr>
            <p:spPr>
              <a:xfrm>
                <a:off x="1062000" y="5211360"/>
                <a:ext cx="5603760" cy="626760"/>
              </a:xfrm>
              <a:prstGeom prst="rect">
                <a:avLst/>
              </a:prstGeom>
              <a:noFill/>
              <a:ln w="0">
                <a:noFill/>
              </a:ln>
            </p:spPr>
            <p:txBody>
              <a:bodyPr lIns="90000" tIns="45000" rIns="90000" bIns="45000" anchor="t">
                <a:noAutofit/>
              </a:bodyPr>
              <a:lstStyle/>
              <a:p>
                <a:r>
                  <a:rPr lang="el-GR" sz="1800" b="1" strike="noStrike" spc="-1">
                    <a:solidFill>
                      <a:srgbClr val="000000"/>
                    </a:solidFill>
                    <a:latin typeface="Bookman Old Style"/>
                    <a:ea typeface="DejaVu Sans"/>
                  </a:rPr>
                  <a:t>Στους γονείς μου, το σύζυγο μου και τα παιδιά μου</a:t>
                </a:r>
                <a:endParaRPr lang="el-GR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grpSp>
            <p:nvGrpSpPr>
              <p:cNvPr id="536" name="pen-arrow-left 4"/>
              <p:cNvGrpSpPr/>
              <p:nvPr/>
            </p:nvGrpSpPr>
            <p:grpSpPr>
              <a:xfrm>
                <a:off x="700560" y="3114720"/>
                <a:ext cx="402120" cy="432720"/>
                <a:chOff x="700560" y="3114720"/>
                <a:chExt cx="402120" cy="432720"/>
              </a:xfrm>
            </p:grpSpPr>
            <p:sp>
              <p:nvSpPr>
                <p:cNvPr id="537" name="536 - Ελεύθερη σχεδίαση"/>
                <p:cNvSpPr/>
                <p:nvPr/>
              </p:nvSpPr>
              <p:spPr>
                <a:xfrm>
                  <a:off x="700560" y="3313440"/>
                  <a:ext cx="306720" cy="93600"/>
                </a:xfrm>
                <a:custGeom>
                  <a:avLst/>
                  <a:gdLst>
                    <a:gd name="textAreaLeft" fmla="*/ 0 w 306720"/>
                    <a:gd name="textAreaRight" fmla="*/ 307440 w 306720"/>
                    <a:gd name="textAreaTop" fmla="*/ 0 h 93600"/>
                    <a:gd name="textAreaBottom" fmla="*/ 94680 h 93600"/>
                  </a:gdLst>
                  <a:ahLst/>
                  <a:cxnLst/>
                  <a:rect l="textAreaLeft" t="textAreaTop" r="textAreaRight" b="textAreaBottom"/>
                  <a:pathLst>
                    <a:path w="865" h="263">
                      <a:moveTo>
                        <a:pt x="0" y="72"/>
                      </a:moveTo>
                      <a:cubicBezTo>
                        <a:pt x="0" y="71"/>
                        <a:pt x="0" y="71"/>
                        <a:pt x="0" y="72"/>
                      </a:cubicBezTo>
                      <a:cubicBezTo>
                        <a:pt x="170" y="81"/>
                        <a:pt x="588" y="118"/>
                        <a:pt x="851" y="0"/>
                      </a:cubicBezTo>
                      <a:cubicBezTo>
                        <a:pt x="854" y="48"/>
                        <a:pt x="861" y="122"/>
                        <a:pt x="865" y="177"/>
                      </a:cubicBezTo>
                      <a:cubicBezTo>
                        <a:pt x="602" y="175"/>
                        <a:pt x="270" y="149"/>
                        <a:pt x="21" y="263"/>
                      </a:cubicBezTo>
                      <a:cubicBezTo>
                        <a:pt x="15" y="225"/>
                        <a:pt x="2" y="101"/>
                        <a:pt x="0" y="73"/>
                      </a:cubicBezTo>
                      <a:cubicBezTo>
                        <a:pt x="0" y="72"/>
                        <a:pt x="0" y="72"/>
                        <a:pt x="0" y="72"/>
                      </a:cubicBezTo>
                      <a:close/>
                    </a:path>
                  </a:pathLst>
                </a:custGeom>
                <a:solidFill>
                  <a:srgbClr val="BF360C"/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 anchorCtr="1">
                  <a:noAutofit/>
                </a:bodyPr>
                <a:lstStyle/>
                <a:p>
                  <a:endParaRPr lang="el-GR" sz="1600" b="0" strike="noStrike" spc="-1">
                    <a:solidFill>
                      <a:srgbClr val="000000"/>
                    </a:solidFill>
                    <a:latin typeface="Bookman Old Style"/>
                    <a:ea typeface="Microsoft YaHei"/>
                  </a:endParaRPr>
                </a:p>
              </p:txBody>
            </p:sp>
            <p:sp>
              <p:nvSpPr>
                <p:cNvPr id="538" name="537 - Ελεύθερη σχεδίαση"/>
                <p:cNvSpPr/>
                <p:nvPr/>
              </p:nvSpPr>
              <p:spPr>
                <a:xfrm>
                  <a:off x="939600" y="3114720"/>
                  <a:ext cx="163080" cy="432720"/>
                </a:xfrm>
                <a:custGeom>
                  <a:avLst/>
                  <a:gdLst>
                    <a:gd name="textAreaLeft" fmla="*/ 0 w 163080"/>
                    <a:gd name="textAreaRight" fmla="*/ 164160 w 163080"/>
                    <a:gd name="textAreaTop" fmla="*/ 0 h 432720"/>
                    <a:gd name="textAreaBottom" fmla="*/ 433800 h 432720"/>
                  </a:gdLst>
                  <a:ahLst/>
                  <a:cxnLst/>
                  <a:rect l="textAreaLeft" t="textAreaTop" r="textAreaRight" b="textAreaBottom"/>
                  <a:pathLst>
                    <a:path w="456" h="1205">
                      <a:moveTo>
                        <a:pt x="334" y="659"/>
                      </a:moveTo>
                      <a:cubicBezTo>
                        <a:pt x="232" y="525"/>
                        <a:pt x="104" y="337"/>
                        <a:pt x="24" y="193"/>
                      </a:cubicBezTo>
                      <a:cubicBezTo>
                        <a:pt x="14" y="131"/>
                        <a:pt x="8" y="54"/>
                        <a:pt x="0" y="0"/>
                      </a:cubicBezTo>
                      <a:cubicBezTo>
                        <a:pt x="147" y="375"/>
                        <a:pt x="360" y="492"/>
                        <a:pt x="431" y="543"/>
                      </a:cubicBezTo>
                      <a:cubicBezTo>
                        <a:pt x="438" y="592"/>
                        <a:pt x="447" y="655"/>
                        <a:pt x="456" y="696"/>
                      </a:cubicBezTo>
                      <a:cubicBezTo>
                        <a:pt x="300" y="790"/>
                        <a:pt x="167" y="1017"/>
                        <a:pt x="31" y="1205"/>
                      </a:cubicBezTo>
                      <a:cubicBezTo>
                        <a:pt x="22" y="1146"/>
                        <a:pt x="12" y="1082"/>
                        <a:pt x="3" y="1021"/>
                      </a:cubicBezTo>
                      <a:cubicBezTo>
                        <a:pt x="114" y="886"/>
                        <a:pt x="230" y="784"/>
                        <a:pt x="334" y="659"/>
                      </a:cubicBezTo>
                      <a:close/>
                    </a:path>
                  </a:pathLst>
                </a:custGeom>
                <a:solidFill>
                  <a:srgbClr val="BF360C"/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 anchorCtr="1">
                  <a:noAutofit/>
                </a:bodyPr>
                <a:lstStyle/>
                <a:p>
                  <a:endParaRPr lang="el-GR" sz="1600" b="0" strike="noStrike" spc="-1">
                    <a:solidFill>
                      <a:srgbClr val="000000"/>
                    </a:solidFill>
                    <a:latin typeface="Bookman Old Style"/>
                    <a:ea typeface="Microsoft YaHei"/>
                  </a:endParaRPr>
                </a:p>
              </p:txBody>
            </p:sp>
          </p:grpSp>
          <p:sp>
            <p:nvSpPr>
              <p:cNvPr id="539" name="538 - TextBox"/>
              <p:cNvSpPr txBox="1"/>
              <p:nvPr/>
            </p:nvSpPr>
            <p:spPr>
              <a:xfrm>
                <a:off x="1102680" y="3169440"/>
                <a:ext cx="7612560" cy="378000"/>
              </a:xfrm>
              <a:prstGeom prst="rect">
                <a:avLst/>
              </a:prstGeom>
              <a:noFill/>
              <a:ln w="0">
                <a:noFill/>
              </a:ln>
            </p:spPr>
            <p:txBody>
              <a:bodyPr lIns="90000" tIns="45000" rIns="90000" bIns="45000" anchor="t">
                <a:noAutofit/>
              </a:bodyPr>
              <a:lstStyle/>
              <a:p>
                <a:r>
                  <a:rPr lang="el-GR" sz="1800" b="1" strike="noStrike" spc="-1">
                    <a:solidFill>
                      <a:srgbClr val="000000"/>
                    </a:solidFill>
                    <a:latin typeface="Bookman Old Style"/>
                    <a:ea typeface="DejaVu Sans"/>
                  </a:rPr>
                  <a:t>Στον κ. Δημήτρη Βαρελά,</a:t>
                </a:r>
                <a:r>
                  <a:rPr lang="el-GR" sz="16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 δάσκαλο της ΣΤ΄τάξης και τους </a:t>
                </a:r>
                <a:r>
                  <a:rPr lang="el-GR" sz="1800" b="1" strike="noStrike" spc="-1">
                    <a:solidFill>
                      <a:srgbClr val="000000"/>
                    </a:solidFill>
                    <a:latin typeface="Bookman Old Style"/>
                    <a:ea typeface="DejaVu Sans"/>
                  </a:rPr>
                  <a:t>μαθητές</a:t>
                </a:r>
                <a:r>
                  <a:rPr lang="el-GR" sz="16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 του ΣΤ2</a:t>
                </a:r>
                <a:r>
                  <a:rPr lang="el-GR" sz="1800" b="1" strike="noStrike" spc="-1">
                    <a:solidFill>
                      <a:srgbClr val="000000"/>
                    </a:solidFill>
                    <a:latin typeface="Bookman Old Style"/>
                    <a:ea typeface="DejaVu Sans"/>
                  </a:rPr>
                  <a:t> </a:t>
                </a:r>
                <a:endParaRPr lang="el-GR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grpSp>
            <p:nvGrpSpPr>
              <p:cNvPr id="540" name="pen-arrow-left 5"/>
              <p:cNvGrpSpPr/>
              <p:nvPr/>
            </p:nvGrpSpPr>
            <p:grpSpPr>
              <a:xfrm>
                <a:off x="700560" y="3667320"/>
                <a:ext cx="402120" cy="432720"/>
                <a:chOff x="700560" y="3667320"/>
                <a:chExt cx="402120" cy="432720"/>
              </a:xfrm>
            </p:grpSpPr>
            <p:sp>
              <p:nvSpPr>
                <p:cNvPr id="541" name="540 - Ελεύθερη σχεδίαση"/>
                <p:cNvSpPr/>
                <p:nvPr/>
              </p:nvSpPr>
              <p:spPr>
                <a:xfrm>
                  <a:off x="700560" y="3866040"/>
                  <a:ext cx="310320" cy="93600"/>
                </a:xfrm>
                <a:custGeom>
                  <a:avLst/>
                  <a:gdLst>
                    <a:gd name="textAreaLeft" fmla="*/ 0 w 310320"/>
                    <a:gd name="textAreaRight" fmla="*/ 311400 w 310320"/>
                    <a:gd name="textAreaTop" fmla="*/ 0 h 93600"/>
                    <a:gd name="textAreaBottom" fmla="*/ 94680 h 93600"/>
                  </a:gdLst>
                  <a:ahLst/>
                  <a:cxnLst/>
                  <a:rect l="textAreaLeft" t="textAreaTop" r="textAreaRight" b="textAreaBottom"/>
                  <a:pathLst>
                    <a:path w="865" h="263">
                      <a:moveTo>
                        <a:pt x="0" y="72"/>
                      </a:moveTo>
                      <a:cubicBezTo>
                        <a:pt x="0" y="71"/>
                        <a:pt x="0" y="71"/>
                        <a:pt x="0" y="72"/>
                      </a:cubicBezTo>
                      <a:cubicBezTo>
                        <a:pt x="170" y="81"/>
                        <a:pt x="588" y="118"/>
                        <a:pt x="851" y="0"/>
                      </a:cubicBezTo>
                      <a:cubicBezTo>
                        <a:pt x="854" y="48"/>
                        <a:pt x="861" y="122"/>
                        <a:pt x="865" y="177"/>
                      </a:cubicBezTo>
                      <a:cubicBezTo>
                        <a:pt x="602" y="175"/>
                        <a:pt x="270" y="149"/>
                        <a:pt x="21" y="263"/>
                      </a:cubicBezTo>
                      <a:cubicBezTo>
                        <a:pt x="15" y="225"/>
                        <a:pt x="2" y="101"/>
                        <a:pt x="0" y="73"/>
                      </a:cubicBezTo>
                      <a:cubicBezTo>
                        <a:pt x="0" y="72"/>
                        <a:pt x="0" y="72"/>
                        <a:pt x="0" y="72"/>
                      </a:cubicBezTo>
                      <a:close/>
                    </a:path>
                  </a:pathLst>
                </a:custGeom>
                <a:solidFill>
                  <a:srgbClr val="BF360C"/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 anchorCtr="1">
                  <a:noAutofit/>
                </a:bodyPr>
                <a:lstStyle/>
                <a:p>
                  <a:endParaRPr lang="el-GR" sz="1600" b="0" strike="noStrike" spc="-1">
                    <a:solidFill>
                      <a:srgbClr val="000000"/>
                    </a:solidFill>
                    <a:latin typeface="Bookman Old Style"/>
                    <a:ea typeface="Microsoft YaHei"/>
                  </a:endParaRPr>
                </a:p>
              </p:txBody>
            </p:sp>
            <p:sp>
              <p:nvSpPr>
                <p:cNvPr id="542" name="541 - Ελεύθερη σχεδίαση"/>
                <p:cNvSpPr/>
                <p:nvPr/>
              </p:nvSpPr>
              <p:spPr>
                <a:xfrm>
                  <a:off x="939600" y="3667320"/>
                  <a:ext cx="163080" cy="432720"/>
                </a:xfrm>
                <a:custGeom>
                  <a:avLst/>
                  <a:gdLst>
                    <a:gd name="textAreaLeft" fmla="*/ 0 w 163080"/>
                    <a:gd name="textAreaRight" fmla="*/ 164160 w 163080"/>
                    <a:gd name="textAreaTop" fmla="*/ 0 h 432720"/>
                    <a:gd name="textAreaBottom" fmla="*/ 433800 h 432720"/>
                  </a:gdLst>
                  <a:ahLst/>
                  <a:cxnLst/>
                  <a:rect l="textAreaLeft" t="textAreaTop" r="textAreaRight" b="textAreaBottom"/>
                  <a:pathLst>
                    <a:path w="456" h="1205">
                      <a:moveTo>
                        <a:pt x="334" y="659"/>
                      </a:moveTo>
                      <a:cubicBezTo>
                        <a:pt x="232" y="525"/>
                        <a:pt x="104" y="337"/>
                        <a:pt x="24" y="193"/>
                      </a:cubicBezTo>
                      <a:cubicBezTo>
                        <a:pt x="14" y="131"/>
                        <a:pt x="8" y="54"/>
                        <a:pt x="0" y="0"/>
                      </a:cubicBezTo>
                      <a:cubicBezTo>
                        <a:pt x="147" y="375"/>
                        <a:pt x="360" y="492"/>
                        <a:pt x="431" y="543"/>
                      </a:cubicBezTo>
                      <a:cubicBezTo>
                        <a:pt x="438" y="592"/>
                        <a:pt x="447" y="655"/>
                        <a:pt x="456" y="696"/>
                      </a:cubicBezTo>
                      <a:cubicBezTo>
                        <a:pt x="300" y="790"/>
                        <a:pt x="167" y="1017"/>
                        <a:pt x="31" y="1205"/>
                      </a:cubicBezTo>
                      <a:cubicBezTo>
                        <a:pt x="22" y="1146"/>
                        <a:pt x="12" y="1082"/>
                        <a:pt x="3" y="1021"/>
                      </a:cubicBezTo>
                      <a:cubicBezTo>
                        <a:pt x="114" y="886"/>
                        <a:pt x="230" y="784"/>
                        <a:pt x="334" y="659"/>
                      </a:cubicBezTo>
                      <a:close/>
                    </a:path>
                  </a:pathLst>
                </a:custGeom>
                <a:solidFill>
                  <a:srgbClr val="BF360C"/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 anchorCtr="1">
                  <a:noAutofit/>
                </a:bodyPr>
                <a:lstStyle/>
                <a:p>
                  <a:endParaRPr lang="el-GR" sz="1600" b="0" strike="noStrike" spc="-1">
                    <a:solidFill>
                      <a:srgbClr val="000000"/>
                    </a:solidFill>
                    <a:latin typeface="Bookman Old Style"/>
                    <a:ea typeface="Microsoft YaHei"/>
                  </a:endParaRPr>
                </a:p>
              </p:txBody>
            </p:sp>
          </p:grpSp>
          <p:sp>
            <p:nvSpPr>
              <p:cNvPr id="543" name="542 - TextBox"/>
              <p:cNvSpPr txBox="1"/>
              <p:nvPr/>
            </p:nvSpPr>
            <p:spPr>
              <a:xfrm>
                <a:off x="1102680" y="3722040"/>
                <a:ext cx="7612560" cy="378000"/>
              </a:xfrm>
              <a:prstGeom prst="rect">
                <a:avLst/>
              </a:prstGeom>
              <a:noFill/>
              <a:ln w="0">
                <a:noFill/>
              </a:ln>
            </p:spPr>
            <p:txBody>
              <a:bodyPr lIns="90000" tIns="45000" rIns="90000" bIns="45000" anchor="t">
                <a:noAutofit/>
              </a:bodyPr>
              <a:lstStyle/>
              <a:p>
                <a:r>
                  <a:rPr lang="el-GR" sz="1800" b="1" strike="noStrike" spc="-1">
                    <a:solidFill>
                      <a:srgbClr val="000000"/>
                    </a:solidFill>
                    <a:latin typeface="Bookman Old Style"/>
                    <a:ea typeface="DejaVu Sans"/>
                  </a:rPr>
                  <a:t>Στον κ. Γιώργο Κανακάκη,</a:t>
                </a:r>
                <a:r>
                  <a:rPr lang="el-GR" sz="16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 πρόεδρο της κοινότητας Αμνάτου </a:t>
                </a:r>
                <a:endParaRPr lang="el-GR" sz="16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44" name="543 - TextBox"/>
              <p:cNvSpPr txBox="1"/>
              <p:nvPr/>
            </p:nvSpPr>
            <p:spPr>
              <a:xfrm>
                <a:off x="1123200" y="4251240"/>
                <a:ext cx="7612560" cy="378000"/>
              </a:xfrm>
              <a:prstGeom prst="rect">
                <a:avLst/>
              </a:prstGeom>
              <a:noFill/>
              <a:ln w="0">
                <a:noFill/>
              </a:ln>
            </p:spPr>
            <p:txBody>
              <a:bodyPr lIns="90000" tIns="45000" rIns="90000" bIns="45000" anchor="t">
                <a:noAutofit/>
              </a:bodyPr>
              <a:lstStyle/>
              <a:p>
                <a:r>
                  <a:rPr lang="el-GR" sz="1800" b="1" strike="noStrike" spc="-1">
                    <a:solidFill>
                      <a:srgbClr val="000000"/>
                    </a:solidFill>
                    <a:latin typeface="Bookman Old Style"/>
                    <a:ea typeface="DejaVu Sans"/>
                  </a:rPr>
                  <a:t>Στον κ. Κώστα Γιαννενάκη </a:t>
                </a:r>
                <a:r>
                  <a:rPr lang="el-GR" sz="1600" b="0" strike="noStrike" spc="-1">
                    <a:solidFill>
                      <a:srgbClr val="000000"/>
                    </a:solidFill>
                    <a:latin typeface="Times New Roman"/>
                    <a:ea typeface="DejaVu Sans"/>
                  </a:rPr>
                  <a:t> </a:t>
                </a:r>
                <a:endParaRPr lang="el-GR" sz="16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grpSp>
            <p:nvGrpSpPr>
              <p:cNvPr id="545" name="pen-arrow-left 6"/>
              <p:cNvGrpSpPr/>
              <p:nvPr/>
            </p:nvGrpSpPr>
            <p:grpSpPr>
              <a:xfrm>
                <a:off x="659880" y="5211360"/>
                <a:ext cx="402120" cy="432720"/>
                <a:chOff x="659880" y="5211360"/>
                <a:chExt cx="402120" cy="432720"/>
              </a:xfrm>
            </p:grpSpPr>
            <p:sp>
              <p:nvSpPr>
                <p:cNvPr id="546" name="545 - Ελεύθερη σχεδίαση"/>
                <p:cNvSpPr/>
                <p:nvPr/>
              </p:nvSpPr>
              <p:spPr>
                <a:xfrm>
                  <a:off x="659880" y="5410440"/>
                  <a:ext cx="310320" cy="93240"/>
                </a:xfrm>
                <a:custGeom>
                  <a:avLst/>
                  <a:gdLst>
                    <a:gd name="textAreaLeft" fmla="*/ 0 w 310320"/>
                    <a:gd name="textAreaRight" fmla="*/ 311400 w 310320"/>
                    <a:gd name="textAreaTop" fmla="*/ 0 h 93240"/>
                    <a:gd name="textAreaBottom" fmla="*/ 94320 h 93240"/>
                  </a:gdLst>
                  <a:ahLst/>
                  <a:cxnLst/>
                  <a:rect l="textAreaLeft" t="textAreaTop" r="textAreaRight" b="textAreaBottom"/>
                  <a:pathLst>
                    <a:path w="865" h="262">
                      <a:moveTo>
                        <a:pt x="0" y="71"/>
                      </a:moveTo>
                      <a:lnTo>
                        <a:pt x="0" y="71"/>
                      </a:lnTo>
                      <a:cubicBezTo>
                        <a:pt x="170" y="80"/>
                        <a:pt x="588" y="117"/>
                        <a:pt x="851" y="0"/>
                      </a:cubicBezTo>
                      <a:cubicBezTo>
                        <a:pt x="854" y="47"/>
                        <a:pt x="860" y="121"/>
                        <a:pt x="865" y="176"/>
                      </a:cubicBezTo>
                      <a:cubicBezTo>
                        <a:pt x="602" y="174"/>
                        <a:pt x="270" y="148"/>
                        <a:pt x="20" y="262"/>
                      </a:cubicBezTo>
                      <a:cubicBezTo>
                        <a:pt x="15" y="224"/>
                        <a:pt x="2" y="101"/>
                        <a:pt x="0" y="72"/>
                      </a:cubicBezTo>
                      <a:cubicBezTo>
                        <a:pt x="0" y="71"/>
                        <a:pt x="0" y="71"/>
                        <a:pt x="0" y="71"/>
                      </a:cubicBezTo>
                      <a:close/>
                    </a:path>
                  </a:pathLst>
                </a:custGeom>
                <a:solidFill>
                  <a:srgbClr val="BF360C"/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 anchorCtr="1">
                  <a:noAutofit/>
                </a:bodyPr>
                <a:lstStyle/>
                <a:p>
                  <a:endParaRPr lang="el-GR" sz="1600" b="0" strike="noStrike" spc="-1">
                    <a:solidFill>
                      <a:srgbClr val="000000"/>
                    </a:solidFill>
                    <a:latin typeface="Bookman Old Style"/>
                    <a:ea typeface="Microsoft YaHei"/>
                  </a:endParaRPr>
                </a:p>
              </p:txBody>
            </p:sp>
            <p:sp>
              <p:nvSpPr>
                <p:cNvPr id="547" name="546 - Ελεύθερη σχεδίαση"/>
                <p:cNvSpPr/>
                <p:nvPr/>
              </p:nvSpPr>
              <p:spPr>
                <a:xfrm>
                  <a:off x="898920" y="5211360"/>
                  <a:ext cx="163080" cy="432720"/>
                </a:xfrm>
                <a:custGeom>
                  <a:avLst/>
                  <a:gdLst>
                    <a:gd name="textAreaLeft" fmla="*/ 0 w 163080"/>
                    <a:gd name="textAreaRight" fmla="*/ 164160 w 163080"/>
                    <a:gd name="textAreaTop" fmla="*/ 0 h 432720"/>
                    <a:gd name="textAreaBottom" fmla="*/ 433800 h 432720"/>
                  </a:gdLst>
                  <a:ahLst/>
                  <a:cxnLst/>
                  <a:rect l="textAreaLeft" t="textAreaTop" r="textAreaRight" b="textAreaBottom"/>
                  <a:pathLst>
                    <a:path w="456" h="1205">
                      <a:moveTo>
                        <a:pt x="334" y="660"/>
                      </a:moveTo>
                      <a:cubicBezTo>
                        <a:pt x="232" y="525"/>
                        <a:pt x="104" y="338"/>
                        <a:pt x="24" y="194"/>
                      </a:cubicBezTo>
                      <a:cubicBezTo>
                        <a:pt x="14" y="132"/>
                        <a:pt x="8" y="54"/>
                        <a:pt x="0" y="0"/>
                      </a:cubicBezTo>
                      <a:cubicBezTo>
                        <a:pt x="147" y="375"/>
                        <a:pt x="360" y="492"/>
                        <a:pt x="431" y="544"/>
                      </a:cubicBezTo>
                      <a:cubicBezTo>
                        <a:pt x="437" y="592"/>
                        <a:pt x="447" y="655"/>
                        <a:pt x="456" y="697"/>
                      </a:cubicBezTo>
                      <a:cubicBezTo>
                        <a:pt x="300" y="790"/>
                        <a:pt x="167" y="1018"/>
                        <a:pt x="31" y="1205"/>
                      </a:cubicBezTo>
                      <a:cubicBezTo>
                        <a:pt x="22" y="1147"/>
                        <a:pt x="12" y="1082"/>
                        <a:pt x="3" y="1021"/>
                      </a:cubicBezTo>
                      <a:cubicBezTo>
                        <a:pt x="114" y="886"/>
                        <a:pt x="230" y="785"/>
                        <a:pt x="334" y="660"/>
                      </a:cubicBezTo>
                      <a:close/>
                    </a:path>
                  </a:pathLst>
                </a:custGeom>
                <a:solidFill>
                  <a:srgbClr val="BF360C"/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 anchorCtr="1">
                  <a:noAutofit/>
                </a:bodyPr>
                <a:lstStyle/>
                <a:p>
                  <a:endParaRPr lang="el-GR" sz="1600" b="0" strike="noStrike" spc="-1">
                    <a:solidFill>
                      <a:srgbClr val="000000"/>
                    </a:solidFill>
                    <a:latin typeface="Bookman Old Style"/>
                    <a:ea typeface="Microsoft YaHei"/>
                  </a:endParaRPr>
                </a:p>
              </p:txBody>
            </p:sp>
          </p:grpSp>
          <p:grpSp>
            <p:nvGrpSpPr>
              <p:cNvPr id="548" name="pen-arrow-left 7"/>
              <p:cNvGrpSpPr/>
              <p:nvPr/>
            </p:nvGrpSpPr>
            <p:grpSpPr>
              <a:xfrm>
                <a:off x="686160" y="4659120"/>
                <a:ext cx="402120" cy="432720"/>
                <a:chOff x="686160" y="4659120"/>
                <a:chExt cx="402120" cy="432720"/>
              </a:xfrm>
            </p:grpSpPr>
            <p:sp>
              <p:nvSpPr>
                <p:cNvPr id="549" name="548 - Ελεύθερη σχεδίαση"/>
                <p:cNvSpPr/>
                <p:nvPr/>
              </p:nvSpPr>
              <p:spPr>
                <a:xfrm>
                  <a:off x="686160" y="4858200"/>
                  <a:ext cx="310320" cy="93240"/>
                </a:xfrm>
                <a:custGeom>
                  <a:avLst/>
                  <a:gdLst>
                    <a:gd name="textAreaLeft" fmla="*/ 0 w 310320"/>
                    <a:gd name="textAreaRight" fmla="*/ 311400 w 310320"/>
                    <a:gd name="textAreaTop" fmla="*/ 0 h 93240"/>
                    <a:gd name="textAreaBottom" fmla="*/ 94320 h 93240"/>
                  </a:gdLst>
                  <a:ahLst/>
                  <a:cxnLst/>
                  <a:rect l="textAreaLeft" t="textAreaTop" r="textAreaRight" b="textAreaBottom"/>
                  <a:pathLst>
                    <a:path w="865" h="262">
                      <a:moveTo>
                        <a:pt x="0" y="71"/>
                      </a:moveTo>
                      <a:lnTo>
                        <a:pt x="0" y="71"/>
                      </a:lnTo>
                      <a:cubicBezTo>
                        <a:pt x="170" y="80"/>
                        <a:pt x="588" y="117"/>
                        <a:pt x="851" y="0"/>
                      </a:cubicBezTo>
                      <a:cubicBezTo>
                        <a:pt x="854" y="47"/>
                        <a:pt x="860" y="121"/>
                        <a:pt x="865" y="176"/>
                      </a:cubicBezTo>
                      <a:cubicBezTo>
                        <a:pt x="602" y="174"/>
                        <a:pt x="270" y="148"/>
                        <a:pt x="20" y="262"/>
                      </a:cubicBezTo>
                      <a:cubicBezTo>
                        <a:pt x="15" y="224"/>
                        <a:pt x="2" y="101"/>
                        <a:pt x="0" y="72"/>
                      </a:cubicBezTo>
                      <a:cubicBezTo>
                        <a:pt x="0" y="71"/>
                        <a:pt x="0" y="71"/>
                        <a:pt x="0" y="71"/>
                      </a:cubicBezTo>
                      <a:close/>
                    </a:path>
                  </a:pathLst>
                </a:custGeom>
                <a:solidFill>
                  <a:srgbClr val="BF360C"/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 anchorCtr="1">
                  <a:noAutofit/>
                </a:bodyPr>
                <a:lstStyle/>
                <a:p>
                  <a:endParaRPr lang="el-GR" sz="1600" b="0" strike="noStrike" spc="-1">
                    <a:solidFill>
                      <a:srgbClr val="000000"/>
                    </a:solidFill>
                    <a:latin typeface="Bookman Old Style"/>
                    <a:ea typeface="Microsoft YaHei"/>
                  </a:endParaRPr>
                </a:p>
              </p:txBody>
            </p:sp>
            <p:sp>
              <p:nvSpPr>
                <p:cNvPr id="550" name="549 - Ελεύθερη σχεδίαση"/>
                <p:cNvSpPr/>
                <p:nvPr/>
              </p:nvSpPr>
              <p:spPr>
                <a:xfrm>
                  <a:off x="925200" y="4659120"/>
                  <a:ext cx="163080" cy="432720"/>
                </a:xfrm>
                <a:custGeom>
                  <a:avLst/>
                  <a:gdLst>
                    <a:gd name="textAreaLeft" fmla="*/ 0 w 163080"/>
                    <a:gd name="textAreaRight" fmla="*/ 164160 w 163080"/>
                    <a:gd name="textAreaTop" fmla="*/ 0 h 432720"/>
                    <a:gd name="textAreaBottom" fmla="*/ 433800 h 432720"/>
                  </a:gdLst>
                  <a:ahLst/>
                  <a:cxnLst/>
                  <a:rect l="textAreaLeft" t="textAreaTop" r="textAreaRight" b="textAreaBottom"/>
                  <a:pathLst>
                    <a:path w="456" h="1205">
                      <a:moveTo>
                        <a:pt x="334" y="660"/>
                      </a:moveTo>
                      <a:cubicBezTo>
                        <a:pt x="232" y="525"/>
                        <a:pt x="104" y="338"/>
                        <a:pt x="24" y="194"/>
                      </a:cubicBezTo>
                      <a:cubicBezTo>
                        <a:pt x="14" y="132"/>
                        <a:pt x="8" y="54"/>
                        <a:pt x="0" y="0"/>
                      </a:cubicBezTo>
                      <a:cubicBezTo>
                        <a:pt x="147" y="375"/>
                        <a:pt x="360" y="492"/>
                        <a:pt x="431" y="544"/>
                      </a:cubicBezTo>
                      <a:cubicBezTo>
                        <a:pt x="437" y="592"/>
                        <a:pt x="447" y="655"/>
                        <a:pt x="456" y="697"/>
                      </a:cubicBezTo>
                      <a:cubicBezTo>
                        <a:pt x="300" y="790"/>
                        <a:pt x="167" y="1018"/>
                        <a:pt x="31" y="1205"/>
                      </a:cubicBezTo>
                      <a:cubicBezTo>
                        <a:pt x="22" y="1147"/>
                        <a:pt x="12" y="1082"/>
                        <a:pt x="3" y="1021"/>
                      </a:cubicBezTo>
                      <a:cubicBezTo>
                        <a:pt x="114" y="886"/>
                        <a:pt x="230" y="785"/>
                        <a:pt x="334" y="660"/>
                      </a:cubicBezTo>
                      <a:close/>
                    </a:path>
                  </a:pathLst>
                </a:custGeom>
                <a:solidFill>
                  <a:srgbClr val="BF360C"/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 anchorCtr="1">
                  <a:noAutofit/>
                </a:bodyPr>
                <a:lstStyle/>
                <a:p>
                  <a:endParaRPr lang="el-GR" sz="1600" b="0" strike="noStrike" spc="-1">
                    <a:solidFill>
                      <a:srgbClr val="000000"/>
                    </a:solidFill>
                    <a:latin typeface="Bookman Old Style"/>
                    <a:ea typeface="Microsoft YaHei"/>
                  </a:endParaRPr>
                </a:p>
              </p:txBody>
            </p:sp>
          </p:grpSp>
          <p:grpSp>
            <p:nvGrpSpPr>
              <p:cNvPr id="551" name="pen-arrow-left 8"/>
              <p:cNvGrpSpPr/>
              <p:nvPr/>
            </p:nvGrpSpPr>
            <p:grpSpPr>
              <a:xfrm>
                <a:off x="682560" y="1968120"/>
                <a:ext cx="402120" cy="432720"/>
                <a:chOff x="682560" y="1968120"/>
                <a:chExt cx="402120" cy="432720"/>
              </a:xfrm>
            </p:grpSpPr>
            <p:sp>
              <p:nvSpPr>
                <p:cNvPr id="552" name="551 - Ελεύθερη σχεδίαση"/>
                <p:cNvSpPr/>
                <p:nvPr/>
              </p:nvSpPr>
              <p:spPr>
                <a:xfrm>
                  <a:off x="682560" y="2166840"/>
                  <a:ext cx="310320" cy="93600"/>
                </a:xfrm>
                <a:custGeom>
                  <a:avLst/>
                  <a:gdLst>
                    <a:gd name="textAreaLeft" fmla="*/ 0 w 310320"/>
                    <a:gd name="textAreaRight" fmla="*/ 311400 w 310320"/>
                    <a:gd name="textAreaTop" fmla="*/ 0 h 93600"/>
                    <a:gd name="textAreaBottom" fmla="*/ 94680 h 93600"/>
                  </a:gdLst>
                  <a:ahLst/>
                  <a:cxnLst/>
                  <a:rect l="textAreaLeft" t="textAreaTop" r="textAreaRight" b="textAreaBottom"/>
                  <a:pathLst>
                    <a:path w="865" h="263">
                      <a:moveTo>
                        <a:pt x="0" y="72"/>
                      </a:moveTo>
                      <a:cubicBezTo>
                        <a:pt x="0" y="71"/>
                        <a:pt x="0" y="71"/>
                        <a:pt x="0" y="72"/>
                      </a:cubicBezTo>
                      <a:cubicBezTo>
                        <a:pt x="170" y="81"/>
                        <a:pt x="588" y="118"/>
                        <a:pt x="851" y="0"/>
                      </a:cubicBezTo>
                      <a:cubicBezTo>
                        <a:pt x="854" y="48"/>
                        <a:pt x="861" y="122"/>
                        <a:pt x="865" y="177"/>
                      </a:cubicBezTo>
                      <a:cubicBezTo>
                        <a:pt x="602" y="175"/>
                        <a:pt x="270" y="149"/>
                        <a:pt x="21" y="263"/>
                      </a:cubicBezTo>
                      <a:cubicBezTo>
                        <a:pt x="15" y="225"/>
                        <a:pt x="2" y="101"/>
                        <a:pt x="0" y="73"/>
                      </a:cubicBezTo>
                      <a:cubicBezTo>
                        <a:pt x="0" y="72"/>
                        <a:pt x="0" y="72"/>
                        <a:pt x="0" y="72"/>
                      </a:cubicBezTo>
                      <a:close/>
                    </a:path>
                  </a:pathLst>
                </a:custGeom>
                <a:solidFill>
                  <a:srgbClr val="BF360C"/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 anchorCtr="1">
                  <a:noAutofit/>
                </a:bodyPr>
                <a:lstStyle/>
                <a:p>
                  <a:endParaRPr lang="el-GR" sz="1600" b="0" strike="noStrike" spc="-1">
                    <a:solidFill>
                      <a:srgbClr val="000000"/>
                    </a:solidFill>
                    <a:latin typeface="Bookman Old Style"/>
                    <a:ea typeface="Microsoft YaHei"/>
                  </a:endParaRPr>
                </a:p>
              </p:txBody>
            </p:sp>
            <p:sp>
              <p:nvSpPr>
                <p:cNvPr id="553" name="552 - Ελεύθερη σχεδίαση"/>
                <p:cNvSpPr/>
                <p:nvPr/>
              </p:nvSpPr>
              <p:spPr>
                <a:xfrm>
                  <a:off x="921600" y="1968120"/>
                  <a:ext cx="163080" cy="432720"/>
                </a:xfrm>
                <a:custGeom>
                  <a:avLst/>
                  <a:gdLst>
                    <a:gd name="textAreaLeft" fmla="*/ 0 w 163080"/>
                    <a:gd name="textAreaRight" fmla="*/ 164160 w 163080"/>
                    <a:gd name="textAreaTop" fmla="*/ 0 h 432720"/>
                    <a:gd name="textAreaBottom" fmla="*/ 433800 h 432720"/>
                  </a:gdLst>
                  <a:ahLst/>
                  <a:cxnLst/>
                  <a:rect l="textAreaLeft" t="textAreaTop" r="textAreaRight" b="textAreaBottom"/>
                  <a:pathLst>
                    <a:path w="456" h="1205">
                      <a:moveTo>
                        <a:pt x="334" y="659"/>
                      </a:moveTo>
                      <a:cubicBezTo>
                        <a:pt x="232" y="525"/>
                        <a:pt x="104" y="337"/>
                        <a:pt x="24" y="193"/>
                      </a:cubicBezTo>
                      <a:cubicBezTo>
                        <a:pt x="14" y="131"/>
                        <a:pt x="8" y="54"/>
                        <a:pt x="0" y="0"/>
                      </a:cubicBezTo>
                      <a:cubicBezTo>
                        <a:pt x="147" y="375"/>
                        <a:pt x="360" y="492"/>
                        <a:pt x="431" y="543"/>
                      </a:cubicBezTo>
                      <a:cubicBezTo>
                        <a:pt x="438" y="592"/>
                        <a:pt x="447" y="655"/>
                        <a:pt x="456" y="696"/>
                      </a:cubicBezTo>
                      <a:cubicBezTo>
                        <a:pt x="300" y="790"/>
                        <a:pt x="167" y="1017"/>
                        <a:pt x="31" y="1205"/>
                      </a:cubicBezTo>
                      <a:cubicBezTo>
                        <a:pt x="22" y="1146"/>
                        <a:pt x="12" y="1082"/>
                        <a:pt x="3" y="1021"/>
                      </a:cubicBezTo>
                      <a:cubicBezTo>
                        <a:pt x="114" y="886"/>
                        <a:pt x="230" y="784"/>
                        <a:pt x="334" y="659"/>
                      </a:cubicBezTo>
                      <a:close/>
                    </a:path>
                  </a:pathLst>
                </a:custGeom>
                <a:solidFill>
                  <a:srgbClr val="BF360C"/>
                </a:soli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 anchorCtr="1">
                  <a:noAutofit/>
                </a:bodyPr>
                <a:lstStyle/>
                <a:p>
                  <a:endParaRPr lang="el-GR" sz="1600" b="0" strike="noStrike" spc="-1">
                    <a:solidFill>
                      <a:srgbClr val="000000"/>
                    </a:solidFill>
                    <a:latin typeface="Bookman Old Style"/>
                    <a:ea typeface="Microsoft YaHei"/>
                  </a:endParaRPr>
                </a:p>
              </p:txBody>
            </p:sp>
          </p:grpSp>
        </p:grpSp>
        <p:sp>
          <p:nvSpPr>
            <p:cNvPr id="554" name="553 - TextBox"/>
            <p:cNvSpPr txBox="1"/>
            <p:nvPr/>
          </p:nvSpPr>
          <p:spPr>
            <a:xfrm>
              <a:off x="1145520" y="2637360"/>
              <a:ext cx="7166520" cy="358560"/>
            </a:xfrm>
            <a:prstGeom prst="rect">
              <a:avLst/>
            </a:prstGeom>
            <a:noFill/>
            <a:ln w="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r>
                <a:rPr lang="el-GR" sz="1800" b="1" strike="noStrike" spc="-1" dirty="0">
                  <a:solidFill>
                    <a:srgbClr val="000000"/>
                  </a:solidFill>
                  <a:latin typeface="Bookman Old Style"/>
                  <a:ea typeface="DejaVu Sans"/>
                </a:rPr>
                <a:t>Στον κ. </a:t>
              </a:r>
              <a:r>
                <a:rPr lang="el-GR" sz="1800" b="1" strike="noStrike" spc="-1" dirty="0" smtClean="0">
                  <a:solidFill>
                    <a:srgbClr val="000000"/>
                  </a:solidFill>
                  <a:latin typeface="Bookman Old Style"/>
                  <a:ea typeface="DejaVu Sans"/>
                </a:rPr>
                <a:t>Γιώργο </a:t>
              </a:r>
              <a:r>
                <a:rPr lang="el-GR" sz="1800" b="1" strike="noStrike" spc="-1" dirty="0" err="1">
                  <a:solidFill>
                    <a:srgbClr val="000000"/>
                  </a:solidFill>
                  <a:latin typeface="Bookman Old Style"/>
                  <a:ea typeface="DejaVu Sans"/>
                </a:rPr>
                <a:t>Φλουρή</a:t>
              </a:r>
              <a:r>
                <a:rPr lang="el-GR" sz="1800" b="1" strike="noStrike" spc="-1" dirty="0">
                  <a:solidFill>
                    <a:srgbClr val="000000"/>
                  </a:solidFill>
                  <a:latin typeface="Bookman Old Style"/>
                  <a:ea typeface="DejaVu Sans"/>
                </a:rPr>
                <a:t>,</a:t>
              </a:r>
              <a:r>
                <a:rPr lang="el-GR" sz="1600" b="0" strike="noStrike" spc="-1" dirty="0">
                  <a:solidFill>
                    <a:srgbClr val="000000"/>
                  </a:solidFill>
                  <a:latin typeface="Times New Roman"/>
                  <a:ea typeface="DejaVu Sans"/>
                </a:rPr>
                <a:t> διευθυντή του Δημοτικού Σχολείου </a:t>
              </a:r>
              <a:r>
                <a:rPr lang="el-GR" sz="1600" b="0" strike="noStrike" spc="-1" dirty="0" err="1">
                  <a:solidFill>
                    <a:srgbClr val="000000"/>
                  </a:solidFill>
                  <a:latin typeface="Times New Roman"/>
                  <a:ea typeface="DejaVu Sans"/>
                </a:rPr>
                <a:t>Άδελε</a:t>
              </a:r>
              <a:r>
                <a:rPr lang="el-GR" sz="1800" b="1" strike="noStrike" spc="-1" dirty="0">
                  <a:solidFill>
                    <a:srgbClr val="000000"/>
                  </a:solidFill>
                  <a:latin typeface="Bookman Old Style"/>
                  <a:ea typeface="DejaVu Sans"/>
                </a:rPr>
                <a:t>  </a:t>
              </a:r>
              <a:endParaRPr lang="el-GR" sz="1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5" name="554 - TextBox"/>
            <p:cNvSpPr txBox="1"/>
            <p:nvPr/>
          </p:nvSpPr>
          <p:spPr>
            <a:xfrm>
              <a:off x="1101960" y="2050200"/>
              <a:ext cx="7586640" cy="565560"/>
            </a:xfrm>
            <a:prstGeom prst="rect">
              <a:avLst/>
            </a:prstGeom>
            <a:noFill/>
            <a:ln w="0">
              <a:noFill/>
            </a:ln>
          </p:spPr>
          <p:txBody>
            <a:bodyPr lIns="90000" tIns="45000" rIns="90000" bIns="45000" anchor="t">
              <a:noAutofit/>
            </a:bodyPr>
            <a:lstStyle/>
            <a:p>
              <a:r>
                <a:rPr lang="el-GR" sz="1600" b="1" strike="noStrike" spc="-1">
                  <a:solidFill>
                    <a:srgbClr val="000000"/>
                  </a:solidFill>
                  <a:latin typeface="Bookman Old Style"/>
                  <a:ea typeface="DejaVu Sans"/>
                </a:rPr>
                <a:t>Στην κα Τρούλλη Σοφία και στον κ. Χαλκιαδάκη Εμμανουήλ,</a:t>
              </a:r>
              <a:r>
                <a:rPr lang="el-GR" sz="1600" b="1" strike="noStrike" spc="-1">
                  <a:solidFill>
                    <a:srgbClr val="000000"/>
                  </a:solidFill>
                  <a:latin typeface="Times New Roman"/>
                  <a:ea typeface="DejaVu Sans"/>
                </a:rPr>
                <a:t> </a:t>
              </a:r>
              <a:r>
                <a:rPr lang="el-GR" sz="1600" b="0" strike="noStrike" spc="-1">
                  <a:solidFill>
                    <a:srgbClr val="000000"/>
                  </a:solidFill>
                  <a:latin typeface="Times New Roman"/>
                  <a:ea typeface="DejaVu Sans"/>
                </a:rPr>
                <a:t>συν- επιβλέποντες της διπλωματικής εργασίας μου</a:t>
              </a:r>
              <a:endParaRPr lang="el-GR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556" name="555 - TextBox"/>
          <p:cNvSpPr txBox="1"/>
          <p:nvPr/>
        </p:nvSpPr>
        <p:spPr>
          <a:xfrm>
            <a:off x="1088280" y="4733280"/>
            <a:ext cx="5714640" cy="358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l-GR" sz="1800" b="1" strike="noStrike" spc="-1">
                <a:solidFill>
                  <a:srgbClr val="000000"/>
                </a:solidFill>
                <a:latin typeface="Bookman Old Style"/>
                <a:ea typeface="DejaVu Sans"/>
              </a:rPr>
              <a:t>Στην ομάδα μου ¨Τρείς και η κουκουβάγια¨</a:t>
            </a: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PlaceHolder 1"/>
          <p:cNvSpPr>
            <a:spLocks noGrp="1"/>
          </p:cNvSpPr>
          <p:nvPr>
            <p:ph/>
          </p:nvPr>
        </p:nvSpPr>
        <p:spPr>
          <a:xfrm>
            <a:off x="1664280" y="1300680"/>
            <a:ext cx="6347880" cy="49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 algn="ctr">
              <a:lnSpc>
                <a:spcPct val="90000"/>
              </a:lnSpc>
              <a:spcBef>
                <a:spcPts val="1409"/>
              </a:spcBef>
              <a:buNone/>
              <a:tabLst>
                <a:tab pos="0" algn="l"/>
              </a:tabLst>
            </a:pPr>
            <a:r>
              <a:rPr lang="ro-RO" sz="1600" b="1" i="1" strike="noStrike" spc="-1">
                <a:solidFill>
                  <a:srgbClr val="000000"/>
                </a:solidFill>
                <a:latin typeface="Calibri"/>
              </a:rPr>
              <a:t>Το εκπαιδευτικό υλικό συμμορφώνεται με τις αρχές και τη μεθοδολογία της εξ αποστάσεως εκπαίδευσης.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6" name="Freeform 2"/>
          <p:cNvSpPr/>
          <p:nvPr/>
        </p:nvSpPr>
        <p:spPr>
          <a:xfrm>
            <a:off x="6004440" y="4510800"/>
            <a:ext cx="2446920" cy="1957320"/>
          </a:xfrm>
          <a:custGeom>
            <a:avLst/>
            <a:gdLst>
              <a:gd name="textAreaLeft" fmla="*/ 0 w 2446920"/>
              <a:gd name="textAreaRight" fmla="*/ 2449440 w 2446920"/>
              <a:gd name="textAreaTop" fmla="*/ 0 h 1957320"/>
              <a:gd name="textAreaBottom" fmla="*/ 1959840 h 1957320"/>
            </a:gdLst>
            <a:ahLst/>
            <a:cxnLst/>
            <a:rect l="textAreaLeft" t="textAreaTop" r="textAreaRight" b="textAreaBottom"/>
            <a:pathLst>
              <a:path w="5238750" h="3390900">
                <a:moveTo>
                  <a:pt x="0" y="0"/>
                </a:moveTo>
                <a:lnTo>
                  <a:pt x="5238750" y="0"/>
                </a:lnTo>
                <a:lnTo>
                  <a:pt x="5238750" y="3390900"/>
                </a:lnTo>
                <a:lnTo>
                  <a:pt x="0" y="33909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97" name="796 - Ορθογώνιο"/>
          <p:cNvSpPr/>
          <p:nvPr/>
        </p:nvSpPr>
        <p:spPr>
          <a:xfrm>
            <a:off x="1190880" y="550800"/>
            <a:ext cx="7724880" cy="44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3600" b="1" strike="noStrike" spc="-1" dirty="0">
                <a:solidFill>
                  <a:srgbClr val="000000"/>
                </a:solidFill>
                <a:latin typeface="Calibri Light"/>
                <a:ea typeface="DejaVu Sans"/>
              </a:rPr>
              <a:t>Αποτίμηση Ε.Υ από τους Ειδικούς 1/3</a:t>
            </a:r>
            <a:endParaRPr lang="el-GR" sz="3600" b="0" strike="noStrike" spc="-1" dirty="0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798" name="797 - Ορθογώνιο"/>
          <p:cNvSpPr/>
          <p:nvPr/>
        </p:nvSpPr>
        <p:spPr>
          <a:xfrm>
            <a:off x="4712040" y="3152880"/>
            <a:ext cx="1470600" cy="100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900" b="1" i="1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 </a:t>
            </a:r>
            <a:r>
              <a:rPr lang="el-GR" sz="1100" b="1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Το ύφος γραφής είναι φιλικό και προσδίδει αμεσότητα και οικειότητα στον λόγο.</a:t>
            </a:r>
            <a:endParaRPr lang="el-GR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9" name="798 - Ορθογώνιο"/>
          <p:cNvSpPr/>
          <p:nvPr/>
        </p:nvSpPr>
        <p:spPr>
          <a:xfrm>
            <a:off x="6332760" y="2706480"/>
            <a:ext cx="1346400" cy="72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100" b="1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Ο εκπαιδευόμενος δεν κουράζεται από μεγάλο όγκο πληροφοριών.</a:t>
            </a:r>
            <a:endParaRPr lang="el-GR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0" name="799 - Ορθογώνιο"/>
          <p:cNvSpPr/>
          <p:nvPr/>
        </p:nvSpPr>
        <p:spPr>
          <a:xfrm>
            <a:off x="7707600" y="3048120"/>
            <a:ext cx="1434240" cy="95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100" b="1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Τα κουμπιά που χρησιμοποιήθηκαν στο Ε.Υ. είναι κατανοητά και αναγνωρίσιμα.</a:t>
            </a:r>
            <a:endParaRPr lang="el-GR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1" name="800 - Επεξήγηση με στρογγυλεμένο παραλληλόγραμμο"/>
          <p:cNvSpPr/>
          <p:nvPr/>
        </p:nvSpPr>
        <p:spPr>
          <a:xfrm>
            <a:off x="4790880" y="3152880"/>
            <a:ext cx="1346760" cy="1005120"/>
          </a:xfrm>
          <a:prstGeom prst="wedgeRoundRectCallout">
            <a:avLst>
              <a:gd name="adj1" fmla="val 58430"/>
              <a:gd name="adj2" fmla="val 96050"/>
              <a:gd name="adj3" fmla="val 16667"/>
            </a:avLst>
          </a:prstGeom>
          <a:noFill/>
          <a:ln w="0">
            <a:solidFill>
              <a:srgbClr val="8B4B4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02" name="801 - Επεξήγηση με στρογγυλεμένο παραλληλόγραμμο"/>
          <p:cNvSpPr/>
          <p:nvPr/>
        </p:nvSpPr>
        <p:spPr>
          <a:xfrm>
            <a:off x="7777440" y="3109320"/>
            <a:ext cx="1241640" cy="847440"/>
          </a:xfrm>
          <a:prstGeom prst="wedgeRoundRectCallout">
            <a:avLst>
              <a:gd name="adj1" fmla="val -30342"/>
              <a:gd name="adj2" fmla="val 128101"/>
              <a:gd name="adj3" fmla="val 16667"/>
            </a:avLst>
          </a:prstGeom>
          <a:noFill/>
          <a:ln w="0">
            <a:solidFill>
              <a:srgbClr val="8B4B4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03" name="802 - Επεξήγηση με στρογγυλεμένο παραλληλόγραμμο"/>
          <p:cNvSpPr/>
          <p:nvPr/>
        </p:nvSpPr>
        <p:spPr>
          <a:xfrm>
            <a:off x="6332760" y="2706480"/>
            <a:ext cx="1346400" cy="820440"/>
          </a:xfrm>
          <a:prstGeom prst="wedgeRoundRectCallout">
            <a:avLst>
              <a:gd name="adj1" fmla="val 16851"/>
              <a:gd name="adj2" fmla="val 160759"/>
              <a:gd name="adj3" fmla="val 16667"/>
            </a:avLst>
          </a:prstGeom>
          <a:noFill/>
          <a:ln w="0">
            <a:solidFill>
              <a:srgbClr val="8B4B4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04" name="803 - Ορθογώνιο"/>
          <p:cNvSpPr/>
          <p:nvPr/>
        </p:nvSpPr>
        <p:spPr>
          <a:xfrm>
            <a:off x="631440" y="1795320"/>
            <a:ext cx="3623040" cy="4421160"/>
          </a:xfrm>
          <a:prstGeom prst="rect">
            <a:avLst/>
          </a:prstGeom>
          <a:gradFill rotWithShape="0">
            <a:gsLst>
              <a:gs pos="90000">
                <a:srgbClr val="FFFFFF"/>
              </a:gs>
              <a:gs pos="100000">
                <a:srgbClr val="E1C435"/>
              </a:gs>
            </a:gsLst>
            <a:lin ang="3000000"/>
          </a:gradFill>
          <a:ln w="0">
            <a:solidFill>
              <a:srgbClr val="C28227"/>
            </a:solidFill>
          </a:ln>
          <a:effectLst>
            <a:outerShdw dist="101823" dir="2700000" rotWithShape="0">
              <a:srgbClr val="D99F54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AF2542"/>
              </a:buClr>
              <a:buSzPct val="125000"/>
              <a:buFont typeface="Wingdings" charset="2"/>
              <a:buChar char=""/>
            </a:pP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Επιστημονική συνοχή / Τεκμηρίωση του ΕΥ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AF2542"/>
              </a:buClr>
              <a:buSzPct val="125000"/>
              <a:buFont typeface="Wingdings" charset="2"/>
              <a:buChar char=""/>
            </a:pP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Απλή και κατανοητή παρουσίαση του γνωστικού αντικειμένου.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AF2542"/>
              </a:buClr>
              <a:buSzPct val="125000"/>
              <a:buFont typeface="Wingdings" charset="2"/>
              <a:buChar char=""/>
            </a:pP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Ευχρηστία του ΕΥ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AF2542"/>
              </a:buClr>
              <a:buSzPct val="125000"/>
              <a:buFont typeface="Wingdings" charset="2"/>
              <a:buChar char=""/>
            </a:pP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Υποστήριξη και καθοδήγηση του εκπαιδευόμενου στη μελέτη του.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AF2542"/>
              </a:buClr>
              <a:buSzPct val="125000"/>
              <a:buFont typeface="Wingdings" charset="2"/>
              <a:buChar char=""/>
            </a:pP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Υποστήριξη της αλληλεπίδρασης με τον εκπαιδευόμενο στη μελέτη του.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AF2542"/>
              </a:buClr>
              <a:buSzPct val="125000"/>
              <a:buFont typeface="Wingdings" charset="2"/>
              <a:buChar char=""/>
            </a:pP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Δυνατότητα Αυτοαξιολόγησης στον εκπαιδευόμενο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AF2542"/>
              </a:buClr>
              <a:buSzPct val="125000"/>
              <a:buFont typeface="Wingdings" charset="2"/>
              <a:buChar char=""/>
            </a:pP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Σαφήνεια του σκοπού και των προσδοκώμενων αποτελεσμάτων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804 - Ορθογώνιο"/>
          <p:cNvSpPr/>
          <p:nvPr/>
        </p:nvSpPr>
        <p:spPr>
          <a:xfrm>
            <a:off x="1226160" y="576000"/>
            <a:ext cx="7619760" cy="44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3600" b="1" strike="noStrike" spc="-1" dirty="0">
                <a:solidFill>
                  <a:srgbClr val="000000"/>
                </a:solidFill>
                <a:latin typeface="Calibri Light"/>
                <a:ea typeface="DejaVu Sans"/>
              </a:rPr>
              <a:t>Αποτίμηση Ε.Υ από τους Ειδικούς 2/3</a:t>
            </a:r>
            <a:endParaRPr lang="el-GR" sz="3600" b="0" strike="noStrike" spc="-1" dirty="0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806" name="805 - Ορθογώνιο"/>
          <p:cNvSpPr/>
          <p:nvPr/>
        </p:nvSpPr>
        <p:spPr>
          <a:xfrm>
            <a:off x="1086120" y="1247400"/>
            <a:ext cx="7871760" cy="31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600" b="1" i="1" strike="noStrike" spc="-1" dirty="0">
                <a:solidFill>
                  <a:srgbClr val="000000"/>
                </a:solidFill>
                <a:latin typeface="Calibri"/>
                <a:ea typeface="Liberation Mono;Courier New"/>
              </a:rPr>
              <a:t> Το εκπαιδευτικό υλικό έχει δημιουργηθεί σύμφωνα με τις αρχές της πολυμεσικής μάθησης.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7" name="806 - Ορθογώνιο"/>
          <p:cNvSpPr/>
          <p:nvPr/>
        </p:nvSpPr>
        <p:spPr>
          <a:xfrm>
            <a:off x="507960" y="1707480"/>
            <a:ext cx="3895920" cy="4632120"/>
          </a:xfrm>
          <a:prstGeom prst="rect">
            <a:avLst/>
          </a:prstGeom>
          <a:gradFill rotWithShape="0">
            <a:gsLst>
              <a:gs pos="90000">
                <a:srgbClr val="FFFFFF"/>
              </a:gs>
              <a:gs pos="100000">
                <a:srgbClr val="E1C435"/>
              </a:gs>
            </a:gsLst>
            <a:lin ang="3000000"/>
          </a:gradFill>
          <a:ln w="0">
            <a:solidFill>
              <a:srgbClr val="C28227"/>
            </a:solidFill>
          </a:ln>
          <a:effectLst>
            <a:outerShdw dist="101823" dir="2700000" rotWithShape="0">
              <a:srgbClr val="D99F54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AF2542"/>
              </a:buClr>
              <a:buSzPct val="125000"/>
              <a:buFont typeface="Wingdings" charset="2"/>
              <a:buChar char=""/>
            </a:pP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Το εκπαιδευτικό υλικό συνδυάζει κείμενο, εικόνες και αφήγηση για την κατανόηση (</a:t>
            </a:r>
            <a:r>
              <a:rPr lang="el-GR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Πολυμεσική Αρχή, Τροπικότητα</a:t>
            </a: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)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AF2542"/>
              </a:buClr>
              <a:buSzPct val="125000"/>
              <a:buFont typeface="Wingdings" charset="2"/>
              <a:buChar char=""/>
            </a:pP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Αποφεύγει περιττές πληροφορίες </a:t>
            </a:r>
            <a:r>
              <a:rPr lang="el-GR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(Συνοχή</a:t>
            </a: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), 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AF2542"/>
              </a:buClr>
              <a:buSzPct val="125000"/>
              <a:buFont typeface="Wingdings" charset="2"/>
              <a:buChar char=""/>
            </a:pP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Χρησιμοποιεί φιλική γλώσσα σε δεύτερο πρόσωπο (</a:t>
            </a:r>
            <a:r>
              <a:rPr lang="el-GR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Προσωποποίηση</a:t>
            </a: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)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AF2542"/>
              </a:buClr>
              <a:buSzPct val="125000"/>
              <a:buFont typeface="Wingdings" charset="2"/>
              <a:buChar char=""/>
            </a:pP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Περιλαμβάνει φιλικό ήχο και χαρακτήρα (</a:t>
            </a:r>
            <a:r>
              <a:rPr lang="el-GR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Φωνή, Εικόνα</a:t>
            </a: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).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AF2542"/>
              </a:buClr>
              <a:buSzPct val="125000"/>
              <a:buFont typeface="Wingdings" charset="2"/>
              <a:buChar char=""/>
            </a:pP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Διαχωρίζει το περιεχόμενο σε ενότητες (</a:t>
            </a:r>
            <a:r>
              <a:rPr lang="el-GR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Κατάτμηση</a:t>
            </a: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)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AF2542"/>
              </a:buClr>
              <a:buSzPct val="125000"/>
              <a:buFont typeface="Wingdings" charset="2"/>
              <a:buChar char=""/>
            </a:pP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Παρέχει οπτική σήμανση (</a:t>
            </a:r>
            <a:r>
              <a:rPr lang="el-GR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Σηματοδότηση</a:t>
            </a: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)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AF2542"/>
              </a:buClr>
              <a:buSzPct val="125000"/>
              <a:buFont typeface="Wingdings" charset="2"/>
              <a:buChar char=""/>
            </a:pP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Εισάγει το γνωστικό αντικείμενο με προπαρασκευαστικές δραστηριότητες (</a:t>
            </a:r>
            <a:r>
              <a:rPr lang="el-GR" sz="1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Προπαίδευση</a:t>
            </a:r>
            <a:r>
              <a:rPr lang="el-GR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).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8" name="Freeform 3"/>
          <p:cNvSpPr/>
          <p:nvPr/>
        </p:nvSpPr>
        <p:spPr>
          <a:xfrm>
            <a:off x="5481360" y="4572000"/>
            <a:ext cx="2447280" cy="1957320"/>
          </a:xfrm>
          <a:custGeom>
            <a:avLst/>
            <a:gdLst>
              <a:gd name="textAreaLeft" fmla="*/ 0 w 2447280"/>
              <a:gd name="textAreaRight" fmla="*/ 2449800 w 2447280"/>
              <a:gd name="textAreaTop" fmla="*/ 0 h 1957320"/>
              <a:gd name="textAreaBottom" fmla="*/ 1959840 h 1957320"/>
            </a:gdLst>
            <a:ahLst/>
            <a:cxnLst/>
            <a:rect l="textAreaLeft" t="textAreaTop" r="textAreaRight" b="textAreaBottom"/>
            <a:pathLst>
              <a:path w="5238750" h="3390900">
                <a:moveTo>
                  <a:pt x="0" y="0"/>
                </a:moveTo>
                <a:lnTo>
                  <a:pt x="5238750" y="0"/>
                </a:lnTo>
                <a:lnTo>
                  <a:pt x="5238750" y="3390900"/>
                </a:lnTo>
                <a:lnTo>
                  <a:pt x="0" y="33909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09" name="Bubble- 6"/>
          <p:cNvSpPr/>
          <p:nvPr/>
        </p:nvSpPr>
        <p:spPr>
          <a:xfrm>
            <a:off x="4615920" y="2934000"/>
            <a:ext cx="1548000" cy="1057680"/>
          </a:xfrm>
          <a:prstGeom prst="wedgeRectCallout">
            <a:avLst>
              <a:gd name="adj1" fmla="val 26828"/>
              <a:gd name="adj2" fmla="val 116000"/>
            </a:avLst>
          </a:prstGeom>
          <a:solidFill>
            <a:srgbClr val="FFFFFF"/>
          </a:solidFill>
          <a:ln w="12600" cap="rnd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Microsoft YaHei"/>
            </a:endParaRPr>
          </a:p>
        </p:txBody>
      </p:sp>
      <p:sp>
        <p:nvSpPr>
          <p:cNvPr id="810" name="809 - Ορθογώνιο"/>
          <p:cNvSpPr/>
          <p:nvPr/>
        </p:nvSpPr>
        <p:spPr>
          <a:xfrm>
            <a:off x="4615920" y="2934000"/>
            <a:ext cx="1618560" cy="112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1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Στο Ε.Υ. υπάρχουν διαδραστικές δραστηριότητες που παρέχουν ανατροφοδότηση στους εκπαιδευόμενους</a:t>
            </a:r>
            <a:r>
              <a:rPr lang="el-GR" sz="10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.</a:t>
            </a:r>
            <a:endParaRPr lang="el-GR" sz="1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1" name="Bubble- 7"/>
          <p:cNvSpPr/>
          <p:nvPr/>
        </p:nvSpPr>
        <p:spPr>
          <a:xfrm>
            <a:off x="6323760" y="2531160"/>
            <a:ext cx="1381680" cy="1083600"/>
          </a:xfrm>
          <a:prstGeom prst="wedgeRectCallout">
            <a:avLst>
              <a:gd name="adj1" fmla="val -18897"/>
              <a:gd name="adj2" fmla="val 133858"/>
            </a:avLst>
          </a:prstGeom>
          <a:solidFill>
            <a:srgbClr val="FFFFFF"/>
          </a:solidFill>
          <a:ln w="12600" cap="rnd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Microsoft YaHei"/>
            </a:endParaRPr>
          </a:p>
        </p:txBody>
      </p:sp>
      <p:sp>
        <p:nvSpPr>
          <p:cNvPr id="812" name="811 - Ορθογώνιο"/>
          <p:cNvSpPr/>
          <p:nvPr/>
        </p:nvSpPr>
        <p:spPr>
          <a:xfrm>
            <a:off x="6323760" y="2531160"/>
            <a:ext cx="1434240" cy="110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1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Στο Ε.Υ. υπάρχει συνδυασμός κείμενου και εικόνας για την παρουσίαση του γνωστικού αντικειμένου</a:t>
            </a:r>
            <a:r>
              <a:rPr lang="el-GR" sz="9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.</a:t>
            </a:r>
            <a:endParaRPr lang="el-GR" sz="9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3" name="Bubble- 8"/>
          <p:cNvSpPr/>
          <p:nvPr/>
        </p:nvSpPr>
        <p:spPr>
          <a:xfrm>
            <a:off x="7735320" y="3247200"/>
            <a:ext cx="1406520" cy="1164960"/>
          </a:xfrm>
          <a:prstGeom prst="wedgeRectCallout">
            <a:avLst>
              <a:gd name="adj1" fmla="val -54245"/>
              <a:gd name="adj2" fmla="val 74730"/>
            </a:avLst>
          </a:prstGeom>
          <a:solidFill>
            <a:srgbClr val="FFFFFF"/>
          </a:solidFill>
          <a:ln w="12600" cap="rnd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Microsoft YaHei"/>
            </a:endParaRPr>
          </a:p>
        </p:txBody>
      </p:sp>
      <p:sp>
        <p:nvSpPr>
          <p:cNvPr id="814" name="813 - Ορθογώνιο"/>
          <p:cNvSpPr/>
          <p:nvPr/>
        </p:nvSpPr>
        <p:spPr>
          <a:xfrm>
            <a:off x="7646400" y="3282120"/>
            <a:ext cx="1565640" cy="1059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1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Το Ε.Υ. παρέχει σαφείς οδηγίες στους εκπαιδευόμενους για την υλοποίηση των δραστηριοτήτων και εργασιών.</a:t>
            </a:r>
            <a:endParaRPr lang="el-GR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814 - Στρογγυλεμένο ορθογώνιο"/>
          <p:cNvSpPr/>
          <p:nvPr/>
        </p:nvSpPr>
        <p:spPr>
          <a:xfrm>
            <a:off x="718200" y="2881440"/>
            <a:ext cx="4001040" cy="3422880"/>
          </a:xfrm>
          <a:prstGeom prst="roundRect">
            <a:avLst>
              <a:gd name="adj" fmla="val 9856"/>
            </a:avLst>
          </a:prstGeom>
          <a:solidFill>
            <a:srgbClr val="FFFFFF"/>
          </a:solidFill>
          <a:ln w="29160">
            <a:solidFill>
              <a:srgbClr val="841F2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400" tIns="59400" rIns="104400" bIns="59400" anchor="ctr">
            <a:noAutofit/>
          </a:bodyPr>
          <a:lstStyle/>
          <a:p>
            <a:endParaRPr lang="en-US" sz="1400" b="0" strike="noStrike" spc="-1" dirty="0">
              <a:solidFill>
                <a:srgbClr val="E8A202"/>
              </a:solidFill>
              <a:latin typeface="Arial"/>
              <a:ea typeface="Microsoft YaHei"/>
            </a:endParaRPr>
          </a:p>
        </p:txBody>
      </p:sp>
      <p:sp>
        <p:nvSpPr>
          <p:cNvPr id="816" name="815 - Ορθογώνιο"/>
          <p:cNvSpPr/>
          <p:nvPr/>
        </p:nvSpPr>
        <p:spPr>
          <a:xfrm>
            <a:off x="1085760" y="1883160"/>
            <a:ext cx="3247560" cy="680760"/>
          </a:xfrm>
          <a:prstGeom prst="rect">
            <a:avLst/>
          </a:prstGeom>
          <a:solidFill>
            <a:srgbClr val="841F23"/>
          </a:solidFill>
          <a:ln w="29160">
            <a:solidFill>
              <a:srgbClr val="88133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400" tIns="59400" rIns="104400" bIns="594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Δυνατά στοιχεία του ΕΥ</a:t>
            </a:r>
            <a:endParaRPr lang="el-GR" sz="200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7" name="816 - Ορθογώνιο"/>
          <p:cNvSpPr/>
          <p:nvPr/>
        </p:nvSpPr>
        <p:spPr>
          <a:xfrm>
            <a:off x="669240" y="3012840"/>
            <a:ext cx="3985200" cy="287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105000"/>
              <a:buFont typeface="Wingdings 2" charset="2"/>
              <a:buChar char=""/>
            </a:pPr>
            <a:r>
              <a:rPr lang="el-GR" sz="15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Το υλικό είναι πλήρως εμπλουτισμένο και ευχάριστο στη χρήση.</a:t>
            </a:r>
            <a:endParaRPr lang="el-GR" sz="1500" b="0" strike="noStrike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105000"/>
              <a:buFont typeface="Wingdings 2" charset="2"/>
              <a:buChar char=""/>
            </a:pPr>
            <a:r>
              <a:rPr lang="el-GR" sz="15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Ενσωμάτωση της εφαρμογής Actionbound που ενισχύει τη διαδραστικότητα.</a:t>
            </a:r>
            <a:endParaRPr lang="el-GR" sz="1500" b="0" strike="noStrike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105000"/>
              <a:buFont typeface="Wingdings 2" charset="2"/>
              <a:buChar char=""/>
            </a:pPr>
            <a:r>
              <a:rPr lang="el-GR" sz="15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Σαφής δομή που διευκολύνει την κατανόηση του περιεχομένου.</a:t>
            </a:r>
            <a:endParaRPr lang="el-GR" sz="1500" b="0" strike="noStrike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105000"/>
              <a:buFont typeface="Wingdings 2" charset="2"/>
              <a:buChar char=""/>
            </a:pPr>
            <a:r>
              <a:rPr lang="el-GR" sz="15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Πολυμέσα και δραστηριότητες που παρακινούν την ενεργή συμμετοχή και τη βαθύτερη κατανόηση των μαθητών.</a:t>
            </a:r>
            <a:endParaRPr lang="el-GR" sz="15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8" name="817 - Ορθογώνιο"/>
          <p:cNvSpPr/>
          <p:nvPr/>
        </p:nvSpPr>
        <p:spPr>
          <a:xfrm>
            <a:off x="5342400" y="1874520"/>
            <a:ext cx="3256200" cy="680760"/>
          </a:xfrm>
          <a:prstGeom prst="rect">
            <a:avLst/>
          </a:prstGeom>
          <a:solidFill>
            <a:srgbClr val="841F23"/>
          </a:solidFill>
          <a:ln w="29160">
            <a:solidFill>
              <a:srgbClr val="88133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400" tIns="59400" rIns="104400" bIns="594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strike="noStrike" spc="-1" dirty="0">
                <a:solidFill>
                  <a:srgbClr val="FFFFFF"/>
                </a:solidFill>
                <a:latin typeface="Arial"/>
                <a:ea typeface="Microsoft YaHei"/>
              </a:rPr>
              <a:t>Προτάσεις βελτίωσης του ΕΥ</a:t>
            </a:r>
            <a:endParaRPr lang="el-GR" sz="200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9" name="818 - Στρογγυλεμένο ορθογώνιο"/>
          <p:cNvSpPr/>
          <p:nvPr/>
        </p:nvSpPr>
        <p:spPr>
          <a:xfrm>
            <a:off x="5080320" y="2881800"/>
            <a:ext cx="3807720" cy="3387600"/>
          </a:xfrm>
          <a:prstGeom prst="roundRect">
            <a:avLst>
              <a:gd name="adj" fmla="val 9856"/>
            </a:avLst>
          </a:prstGeom>
          <a:solidFill>
            <a:srgbClr val="FFFFFF"/>
          </a:solidFill>
          <a:ln w="29160">
            <a:solidFill>
              <a:srgbClr val="841F2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400" tIns="59400" rIns="104400" bIns="59400" anchor="ctr">
            <a:noAutofit/>
          </a:bodyPr>
          <a:lstStyle/>
          <a:p>
            <a:endParaRPr lang="en-US" sz="1500" b="0" strike="noStrike" spc="-1" dirty="0">
              <a:solidFill>
                <a:srgbClr val="E8A202"/>
              </a:solidFill>
              <a:latin typeface="Calibri"/>
              <a:ea typeface="Microsoft YaHei"/>
            </a:endParaRPr>
          </a:p>
        </p:txBody>
      </p:sp>
      <p:sp>
        <p:nvSpPr>
          <p:cNvPr id="820" name="819 - Ορθογώνιο"/>
          <p:cNvSpPr/>
          <p:nvPr/>
        </p:nvSpPr>
        <p:spPr>
          <a:xfrm>
            <a:off x="5080320" y="3143160"/>
            <a:ext cx="3807720" cy="297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105000"/>
              <a:buFont typeface="OpenSymbol"/>
              <a:buChar char="✘"/>
            </a:pPr>
            <a:r>
              <a:rPr lang="el-GR" sz="1500" b="1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Η χρήση πιο φωτεινών και ζωντανών χρωμάτων θα έκανε το υλικό πιο ελκυστικό για παιδιά Δημοτικού. (ΕΙΔ2)</a:t>
            </a:r>
            <a:endParaRPr lang="el-GR" sz="1500" b="0" strike="noStrike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SzPct val="105000"/>
              <a:buFont typeface="OpenSymbol"/>
              <a:buChar char="✘"/>
            </a:pPr>
            <a:r>
              <a:rPr lang="el-GR" sz="1500" b="1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Λάθη στις δραστηριότητες Actionbound. Ορισμένες σωστές απαντήσεις δεν αναγνωρίζονται. (ΕΙΔ3)</a:t>
            </a:r>
            <a:endParaRPr lang="el-GR" sz="1500" b="0" strike="noStrike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000000"/>
              </a:buClr>
              <a:buFont typeface="Wingdings 3" charset="2"/>
              <a:buChar char=""/>
            </a:pPr>
            <a:r>
              <a:rPr lang="el-GR" sz="1500" b="1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Η ΕΙΔ1 δεν προτείνει αλλαγές, υποδεικνύοντας την υψηλή συνολική ποιότητα του υλικού.</a:t>
            </a:r>
            <a:endParaRPr lang="el-GR" sz="15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1" name="820 - Ορθογώνιο"/>
          <p:cNvSpPr/>
          <p:nvPr/>
        </p:nvSpPr>
        <p:spPr>
          <a:xfrm>
            <a:off x="1444680" y="540360"/>
            <a:ext cx="7356960" cy="46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3600" b="1" strike="noStrike" spc="-1" dirty="0">
                <a:solidFill>
                  <a:srgbClr val="000000"/>
                </a:solidFill>
                <a:latin typeface="Calibri Light"/>
                <a:ea typeface="DejaVu Sans"/>
              </a:rPr>
              <a:t>Αποτίμηση Ε.Υ από τους Ειδικούς 3/3</a:t>
            </a:r>
            <a:endParaRPr lang="el-GR" sz="3600" b="0" strike="noStrike" spc="-1" dirty="0">
              <a:solidFill>
                <a:srgbClr val="000000"/>
              </a:solidFill>
              <a:latin typeface="Calibri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821 - Ορθογώνιο"/>
          <p:cNvSpPr/>
          <p:nvPr/>
        </p:nvSpPr>
        <p:spPr>
          <a:xfrm>
            <a:off x="687240" y="1844280"/>
            <a:ext cx="1077840" cy="1077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7680" tIns="247680" rIns="247680" bIns="24768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8000" b="1" strike="noStrike" spc="-1" dirty="0">
                <a:solidFill>
                  <a:srgbClr val="81D41A"/>
                </a:solidFill>
                <a:latin typeface="Noto Sans"/>
                <a:ea typeface="Microsoft YaHei"/>
              </a:rPr>
              <a:t>1</a:t>
            </a:r>
            <a:endParaRPr lang="el-GR" sz="8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3" name="822 - Ορθογώνιο"/>
          <p:cNvSpPr/>
          <p:nvPr/>
        </p:nvSpPr>
        <p:spPr>
          <a:xfrm>
            <a:off x="1713960" y="1747080"/>
            <a:ext cx="2877840" cy="1365120"/>
          </a:xfrm>
          <a:prstGeom prst="rect">
            <a:avLst/>
          </a:prstGeom>
          <a:solidFill>
            <a:srgbClr val="FFFFFF">
              <a:alpha val="70000"/>
            </a:srgbClr>
          </a:solidFill>
          <a:ln w="12600">
            <a:noFill/>
          </a:ln>
          <a:effectLst>
            <a:outerShdw dist="25560" dir="10800000" rotWithShape="0">
              <a:srgbClr val="BBE33D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1200" tIns="241200" rIns="241200" bIns="241200" anchor="ctr">
            <a:noAutofit/>
          </a:bodyPr>
          <a:lstStyle/>
          <a:p>
            <a:endParaRPr lang="en-US" sz="2400" b="0" strike="noStrike" spc="-1" dirty="0">
              <a:solidFill>
                <a:srgbClr val="000000"/>
              </a:solidFill>
              <a:latin typeface="Noto Sans"/>
              <a:ea typeface="Microsoft YaHei"/>
            </a:endParaRPr>
          </a:p>
        </p:txBody>
      </p:sp>
      <p:sp>
        <p:nvSpPr>
          <p:cNvPr id="824" name="823 - Ορθογώνιο"/>
          <p:cNvSpPr/>
          <p:nvPr/>
        </p:nvSpPr>
        <p:spPr>
          <a:xfrm>
            <a:off x="674640" y="3284280"/>
            <a:ext cx="1077840" cy="1077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7680" tIns="247680" rIns="247680" bIns="24768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8000" b="1" strike="noStrike" spc="-1" dirty="0">
                <a:solidFill>
                  <a:srgbClr val="FFBF00"/>
                </a:solidFill>
                <a:latin typeface="Noto Sans"/>
                <a:ea typeface="Microsoft YaHei"/>
              </a:rPr>
              <a:t>2</a:t>
            </a:r>
            <a:endParaRPr lang="el-GR" sz="8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5" name="824 - Ορθογώνιο"/>
          <p:cNvSpPr/>
          <p:nvPr/>
        </p:nvSpPr>
        <p:spPr>
          <a:xfrm>
            <a:off x="1754640" y="3290760"/>
            <a:ext cx="2890440" cy="1077840"/>
          </a:xfrm>
          <a:prstGeom prst="rect">
            <a:avLst/>
          </a:prstGeom>
          <a:solidFill>
            <a:srgbClr val="FFFFFF">
              <a:alpha val="70000"/>
            </a:srgbClr>
          </a:solidFill>
          <a:ln w="12600">
            <a:noFill/>
          </a:ln>
          <a:effectLst>
            <a:outerShdw dist="25560" dir="10800000" rotWithShape="0">
              <a:srgbClr val="FFD428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1200" tIns="241200" rIns="241200" bIns="241200" anchor="ctr">
            <a:noAutofit/>
          </a:bodyPr>
          <a:lstStyle/>
          <a:p>
            <a:endParaRPr lang="en-US" sz="2400" b="0" strike="noStrike" spc="-1" dirty="0">
              <a:solidFill>
                <a:srgbClr val="000000"/>
              </a:solidFill>
              <a:latin typeface="Noto Sans"/>
              <a:ea typeface="Microsoft YaHei"/>
            </a:endParaRPr>
          </a:p>
        </p:txBody>
      </p:sp>
      <p:sp>
        <p:nvSpPr>
          <p:cNvPr id="826" name="825 - Ορθογώνιο"/>
          <p:cNvSpPr/>
          <p:nvPr/>
        </p:nvSpPr>
        <p:spPr>
          <a:xfrm>
            <a:off x="662040" y="4724280"/>
            <a:ext cx="1077840" cy="1077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7680" tIns="247680" rIns="247680" bIns="24768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8000" b="1" strike="noStrike" spc="-1" dirty="0">
                <a:solidFill>
                  <a:srgbClr val="2A6099"/>
                </a:solidFill>
                <a:latin typeface="Noto Sans"/>
                <a:ea typeface="Microsoft YaHei"/>
              </a:rPr>
              <a:t>3</a:t>
            </a:r>
            <a:endParaRPr lang="el-GR" sz="8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7" name="826 - Ορθογώνιο"/>
          <p:cNvSpPr/>
          <p:nvPr/>
        </p:nvSpPr>
        <p:spPr>
          <a:xfrm>
            <a:off x="1742040" y="4730760"/>
            <a:ext cx="2903040" cy="1667160"/>
          </a:xfrm>
          <a:prstGeom prst="rect">
            <a:avLst/>
          </a:prstGeom>
          <a:solidFill>
            <a:srgbClr val="FFFFFF">
              <a:alpha val="70000"/>
            </a:srgbClr>
          </a:solidFill>
          <a:ln w="12600">
            <a:noFill/>
          </a:ln>
          <a:effectLst>
            <a:outerShdw dist="25560" dir="10800000" rotWithShape="0">
              <a:srgbClr val="5983B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1200" tIns="241200" rIns="241200" bIns="241200" anchor="ctr">
            <a:noAutofit/>
          </a:bodyPr>
          <a:lstStyle/>
          <a:p>
            <a:endParaRPr lang="en-US" sz="2400" b="0" strike="noStrike" spc="-1" dirty="0">
              <a:solidFill>
                <a:srgbClr val="000000"/>
              </a:solidFill>
              <a:latin typeface="Noto Sans"/>
              <a:ea typeface="Microsoft YaHei"/>
            </a:endParaRPr>
          </a:p>
        </p:txBody>
      </p:sp>
      <p:sp>
        <p:nvSpPr>
          <p:cNvPr id="828" name="827 - Ορθογώνιο"/>
          <p:cNvSpPr/>
          <p:nvPr/>
        </p:nvSpPr>
        <p:spPr>
          <a:xfrm>
            <a:off x="4994640" y="1844280"/>
            <a:ext cx="1077840" cy="1077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7680" tIns="247680" rIns="247680" bIns="24768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8000" b="1" strike="noStrike" spc="-1" dirty="0">
                <a:solidFill>
                  <a:srgbClr val="FF4000"/>
                </a:solidFill>
                <a:latin typeface="Noto Sans"/>
                <a:ea typeface="Microsoft YaHei"/>
              </a:rPr>
              <a:t>4</a:t>
            </a:r>
            <a:endParaRPr lang="el-GR" sz="8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9" name="828 - Ορθογώνιο"/>
          <p:cNvSpPr/>
          <p:nvPr/>
        </p:nvSpPr>
        <p:spPr>
          <a:xfrm>
            <a:off x="5895000" y="1751760"/>
            <a:ext cx="3247200" cy="1346760"/>
          </a:xfrm>
          <a:prstGeom prst="rect">
            <a:avLst/>
          </a:prstGeom>
          <a:solidFill>
            <a:srgbClr val="FFFFFF">
              <a:alpha val="70000"/>
            </a:srgbClr>
          </a:solidFill>
          <a:ln w="12600">
            <a:noFill/>
          </a:ln>
          <a:effectLst>
            <a:outerShdw dist="25560" dir="10800000" rotWithShape="0">
              <a:srgbClr val="FF5429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1200" tIns="241200" rIns="241200" bIns="241200" anchor="ctr">
            <a:noAutofit/>
          </a:bodyPr>
          <a:lstStyle/>
          <a:p>
            <a:endParaRPr lang="en-US" sz="1500" b="0" strike="noStrike" spc="-1" dirty="0">
              <a:solidFill>
                <a:srgbClr val="000000"/>
              </a:solidFill>
              <a:latin typeface="Calibri"/>
              <a:ea typeface="Microsoft YaHei"/>
            </a:endParaRPr>
          </a:p>
        </p:txBody>
      </p:sp>
      <p:sp>
        <p:nvSpPr>
          <p:cNvPr id="830" name="829 - Ορθογώνιο"/>
          <p:cNvSpPr/>
          <p:nvPr/>
        </p:nvSpPr>
        <p:spPr>
          <a:xfrm>
            <a:off x="4982040" y="3284280"/>
            <a:ext cx="1077840" cy="1077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7680" tIns="247680" rIns="247680" bIns="24768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8000" b="1" strike="noStrike" spc="-1" dirty="0">
                <a:solidFill>
                  <a:srgbClr val="808080"/>
                </a:solidFill>
                <a:latin typeface="Noto Sans"/>
                <a:ea typeface="Microsoft YaHei"/>
              </a:rPr>
              <a:t>5</a:t>
            </a:r>
            <a:endParaRPr lang="el-GR" sz="8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1" name="830 - Ορθογώνιο"/>
          <p:cNvSpPr/>
          <p:nvPr/>
        </p:nvSpPr>
        <p:spPr>
          <a:xfrm>
            <a:off x="5955840" y="3378240"/>
            <a:ext cx="3186360" cy="1077840"/>
          </a:xfrm>
          <a:prstGeom prst="rect">
            <a:avLst/>
          </a:prstGeom>
          <a:solidFill>
            <a:srgbClr val="FFFFFF">
              <a:alpha val="70000"/>
            </a:srgbClr>
          </a:solidFill>
          <a:ln w="12600">
            <a:noFill/>
          </a:ln>
          <a:effectLst>
            <a:outerShdw dist="25560" dir="10800000" rotWithShape="0">
              <a:srgbClr val="999999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1200" tIns="241200" rIns="241200" bIns="241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2" name="831 - Ορθογώνιο"/>
          <p:cNvSpPr/>
          <p:nvPr/>
        </p:nvSpPr>
        <p:spPr>
          <a:xfrm>
            <a:off x="4969440" y="4724280"/>
            <a:ext cx="1077840" cy="10778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7680" tIns="247680" rIns="247680" bIns="24768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8000" b="1" strike="noStrike" spc="-1" dirty="0">
                <a:solidFill>
                  <a:srgbClr val="BF0041"/>
                </a:solidFill>
                <a:latin typeface="Noto Sans"/>
                <a:ea typeface="Microsoft YaHei"/>
              </a:rPr>
              <a:t>6</a:t>
            </a:r>
            <a:endParaRPr lang="el-GR" sz="8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3" name="832 - Ορθογώνιο"/>
          <p:cNvSpPr/>
          <p:nvPr/>
        </p:nvSpPr>
        <p:spPr>
          <a:xfrm>
            <a:off x="1741680" y="3290760"/>
            <a:ext cx="2903400" cy="1077840"/>
          </a:xfrm>
          <a:prstGeom prst="rect">
            <a:avLst/>
          </a:prstGeom>
          <a:solidFill>
            <a:srgbClr val="FFFFFF">
              <a:alpha val="70000"/>
            </a:srgbClr>
          </a:solidFill>
          <a:ln w="12600">
            <a:noFill/>
          </a:ln>
          <a:effectLst>
            <a:outerShdw dist="25560" dir="10800000" rotWithShape="0">
              <a:srgbClr val="FFD428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1200" tIns="241200" rIns="241200" bIns="241200" anchor="ctr">
            <a:noAutofit/>
          </a:bodyPr>
          <a:lstStyle/>
          <a:p>
            <a:endParaRPr lang="en-US" sz="2400" b="0" strike="noStrike" spc="-1" dirty="0">
              <a:solidFill>
                <a:srgbClr val="000000"/>
              </a:solidFill>
              <a:latin typeface="Noto Sans"/>
              <a:ea typeface="Microsoft YaHei"/>
            </a:endParaRPr>
          </a:p>
        </p:txBody>
      </p:sp>
      <p:sp>
        <p:nvSpPr>
          <p:cNvPr id="834" name="833 - Ορθογώνιο"/>
          <p:cNvSpPr/>
          <p:nvPr/>
        </p:nvSpPr>
        <p:spPr>
          <a:xfrm>
            <a:off x="1741680" y="3240720"/>
            <a:ext cx="2903400" cy="12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Δείγμα έρευνας: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9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l-GR" sz="16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15 Μαθητές Στ΄τάξης Δημοτικού  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5" name="834 - Ορθογώνιο"/>
          <p:cNvSpPr/>
          <p:nvPr/>
        </p:nvSpPr>
        <p:spPr>
          <a:xfrm>
            <a:off x="1766520" y="1948680"/>
            <a:ext cx="2825280" cy="107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Είδος έρευνας: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16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Ποιοτική έρευνα ανάλυσης περιεχομένου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6" name="835 - Ορθογώνιο"/>
          <p:cNvSpPr/>
          <p:nvPr/>
        </p:nvSpPr>
        <p:spPr>
          <a:xfrm>
            <a:off x="1742040" y="4730760"/>
            <a:ext cx="2845080" cy="167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5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Μέσα συλλογής δεδομένων: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105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l-GR" sz="15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Ερωτηματολόγιο με </a:t>
            </a:r>
            <a:r>
              <a:rPr lang="el-GR" sz="15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ερωτήσεις </a:t>
            </a:r>
            <a:r>
              <a:rPr lang="el-GR" sz="15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ανοιχτού τύπου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7" name="836 - Ορθογώνιο"/>
          <p:cNvSpPr/>
          <p:nvPr/>
        </p:nvSpPr>
        <p:spPr>
          <a:xfrm>
            <a:off x="2320920" y="525600"/>
            <a:ext cx="4648680" cy="55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3600" b="1" strike="noStrike" spc="-1" dirty="0">
                <a:solidFill>
                  <a:srgbClr val="000000"/>
                </a:solidFill>
                <a:latin typeface="Calibri Light"/>
                <a:ea typeface="NSimSun"/>
              </a:rPr>
              <a:t>Μεθοδολογία Έρευνας</a:t>
            </a:r>
            <a:endParaRPr lang="el-GR" sz="3600" b="0" strike="noStrike" spc="-1" dirty="0">
              <a:solidFill>
                <a:srgbClr val="000000"/>
              </a:solidFill>
              <a:latin typeface="Calibri Light"/>
            </a:endParaRPr>
          </a:p>
        </p:txBody>
      </p:sp>
      <p:pic>
        <p:nvPicPr>
          <p:cNvPr id="838" name="837 - Εικόνα"/>
          <p:cNvPicPr/>
          <p:nvPr/>
        </p:nvPicPr>
        <p:blipFill>
          <a:blip r:embed="rId2" cstate="print"/>
          <a:stretch/>
        </p:blipFill>
        <p:spPr>
          <a:xfrm>
            <a:off x="6969600" y="111240"/>
            <a:ext cx="1308240" cy="1147320"/>
          </a:xfrm>
          <a:prstGeom prst="rect">
            <a:avLst/>
          </a:prstGeom>
          <a:ln w="0">
            <a:noFill/>
          </a:ln>
        </p:spPr>
      </p:pic>
      <p:sp>
        <p:nvSpPr>
          <p:cNvPr id="839" name="838 - Ορθογώνιο"/>
          <p:cNvSpPr/>
          <p:nvPr/>
        </p:nvSpPr>
        <p:spPr>
          <a:xfrm>
            <a:off x="5895000" y="1677240"/>
            <a:ext cx="3308400" cy="1575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Επεξεργασία δεδομένων: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5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Atlas-ti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5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Μονάδα ανάλυσης η πλήρης απάντηση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5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9 ερευνητικοί άξονες και επιμέρους 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5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κατηγορίες ανάλυσης 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0" name="839 - Ορθογώνιο"/>
          <p:cNvSpPr/>
          <p:nvPr/>
        </p:nvSpPr>
        <p:spPr>
          <a:xfrm>
            <a:off x="5955840" y="3378240"/>
            <a:ext cx="3186360" cy="104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       Περίοδος εκτέλεσης της έρευνας: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8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Οκτώμβριο - Νοέμβριο του 2024.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1" name="840 - Ορθογώνιο"/>
          <p:cNvSpPr/>
          <p:nvPr/>
        </p:nvSpPr>
        <p:spPr>
          <a:xfrm>
            <a:off x="2952360" y="1204560"/>
            <a:ext cx="3491640" cy="34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Β΄ΦΑΣΗ: ΈΡΕΥΝΑ ΜΑΘΗΤΩΝ 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2" name="841 - Ορθογώνιο"/>
          <p:cNvSpPr/>
          <p:nvPr/>
        </p:nvSpPr>
        <p:spPr>
          <a:xfrm>
            <a:off x="1785918" y="5643578"/>
            <a:ext cx="2786082" cy="7143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l-GR" sz="1200" b="0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Για την εξασφάλιση της αξιοπιστίας των απαντήσεων, τα ερωτηματολόγια που </a:t>
            </a:r>
            <a:r>
              <a:rPr lang="el-GR" sz="1200" b="0" strike="noStrike" spc="-1" dirty="0" smtClean="0">
                <a:solidFill>
                  <a:srgbClr val="000000"/>
                </a:solidFill>
                <a:latin typeface="Times New Roman"/>
                <a:ea typeface="Liberation Mono;Courier New"/>
              </a:rPr>
              <a:t>δόθηκαν στους </a:t>
            </a:r>
            <a:r>
              <a:rPr lang="el-GR" sz="1200" b="0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συμμετέχοντες ήταν ανώνυμα.</a:t>
            </a:r>
            <a:endParaRPr lang="el-GR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3" name="842 - Ορθογώνιο"/>
          <p:cNvSpPr/>
          <p:nvPr/>
        </p:nvSpPr>
        <p:spPr>
          <a:xfrm>
            <a:off x="5882040" y="4724280"/>
            <a:ext cx="3247560" cy="1661760"/>
          </a:xfrm>
          <a:prstGeom prst="rect">
            <a:avLst/>
          </a:prstGeom>
          <a:solidFill>
            <a:srgbClr val="FFFFFF">
              <a:alpha val="70000"/>
            </a:srgbClr>
          </a:solidFill>
          <a:ln w="12600">
            <a:noFill/>
          </a:ln>
          <a:effectLst>
            <a:outerShdw dist="25560" dir="10800000" rotWithShape="0">
              <a:srgbClr val="D62E4E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41200" tIns="241200" rIns="241200" bIns="241200" anchor="ctr">
            <a:noAutofit/>
          </a:bodyPr>
          <a:lstStyle/>
          <a:p>
            <a:endParaRPr lang="en-US" sz="2400" b="0" strike="noStrike" spc="-1" dirty="0">
              <a:solidFill>
                <a:srgbClr val="000000"/>
              </a:solidFill>
              <a:latin typeface="Noto Sans"/>
              <a:ea typeface="Microsoft YaHei"/>
            </a:endParaRPr>
          </a:p>
        </p:txBody>
      </p:sp>
      <p:sp>
        <p:nvSpPr>
          <p:cNvPr id="844" name="843 - Ορθογώνιο"/>
          <p:cNvSpPr/>
          <p:nvPr/>
        </p:nvSpPr>
        <p:spPr>
          <a:xfrm>
            <a:off x="5894640" y="4686120"/>
            <a:ext cx="3334680" cy="172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500" b="1" strike="noStrike" spc="-1" dirty="0">
                <a:solidFill>
                  <a:srgbClr val="000000"/>
                </a:solidFill>
                <a:latin typeface="Calibri"/>
                <a:ea typeface="Liberation Mono;Courier New"/>
              </a:rPr>
              <a:t>Εγκυρότητα και Αποτελεσματικότητα του συστήματος κατηγοριοποίησης: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80000"/>
              <a:buFont typeface="Wingdings" charset="2"/>
              <a:buChar char=""/>
            </a:pPr>
            <a:r>
              <a:rPr lang="el-GR" sz="1400" b="0" strike="noStrike" spc="-1" dirty="0">
                <a:solidFill>
                  <a:srgbClr val="000000"/>
                </a:solidFill>
                <a:latin typeface="Calibri"/>
                <a:ea typeface="Liberation Mono;Courier New"/>
              </a:rPr>
              <a:t>Αντικειμενικότητα (objectivity),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80000"/>
              <a:buFont typeface="Wingdings" charset="2"/>
              <a:buChar char=""/>
            </a:pPr>
            <a:r>
              <a:rPr lang="el-GR" sz="1400" b="0" strike="noStrike" spc="-1" dirty="0">
                <a:solidFill>
                  <a:srgbClr val="000000"/>
                </a:solidFill>
                <a:latin typeface="Calibri"/>
                <a:ea typeface="Liberation Mono;Courier New"/>
              </a:rPr>
              <a:t>Εξαντλητικότητα (exhaustivity)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80000"/>
              <a:buFont typeface="Wingdings" charset="2"/>
              <a:buChar char=""/>
            </a:pPr>
            <a:r>
              <a:rPr lang="el-GR" sz="1400" b="0" strike="noStrike" spc="-1" dirty="0">
                <a:solidFill>
                  <a:srgbClr val="000000"/>
                </a:solidFill>
                <a:latin typeface="Calibri"/>
                <a:ea typeface="Liberation Mono;Courier New"/>
              </a:rPr>
              <a:t>Καταλληλότητα (correctness)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80000"/>
              <a:buFont typeface="Wingdings" charset="2"/>
              <a:buChar char=""/>
            </a:pPr>
            <a:r>
              <a:rPr lang="el-GR" sz="1400" b="0" strike="noStrike" spc="-1" dirty="0">
                <a:solidFill>
                  <a:srgbClr val="000000"/>
                </a:solidFill>
                <a:latin typeface="Calibri"/>
                <a:ea typeface="Liberation Mono;Courier New"/>
              </a:rPr>
              <a:t>Αμοιβαίου αποκλεισμού (exclusivity) </a:t>
            </a:r>
            <a:endParaRPr lang="el-GR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844 - Ορθογώνιο"/>
          <p:cNvSpPr/>
          <p:nvPr/>
        </p:nvSpPr>
        <p:spPr>
          <a:xfrm>
            <a:off x="1104120" y="693000"/>
            <a:ext cx="6174360" cy="43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26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Αποτίμηση Ε.Υ από τους μαθητές 1/4</a:t>
            </a:r>
            <a:endParaRPr lang="el-GR" sz="2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6" name="845 - Ελεύθερη σχεδίαση"/>
          <p:cNvSpPr/>
          <p:nvPr/>
        </p:nvSpPr>
        <p:spPr>
          <a:xfrm>
            <a:off x="455400" y="595440"/>
            <a:ext cx="724680" cy="822600"/>
          </a:xfrm>
          <a:custGeom>
            <a:avLst/>
            <a:gdLst>
              <a:gd name="textAreaLeft" fmla="*/ 0 w 724680"/>
              <a:gd name="textAreaRight" fmla="*/ 727200 w 724680"/>
              <a:gd name="textAreaTop" fmla="*/ 0 h 822600"/>
              <a:gd name="textAreaBottom" fmla="*/ 825120 h 8226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47" name="TextBox 31"/>
          <p:cNvSpPr/>
          <p:nvPr/>
        </p:nvSpPr>
        <p:spPr>
          <a:xfrm>
            <a:off x="1357200" y="1489320"/>
            <a:ext cx="7618680" cy="54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1" strike="noStrike" spc="-1" dirty="0">
                <a:solidFill>
                  <a:srgbClr val="000000"/>
                </a:solidFill>
                <a:latin typeface="Calibri"/>
                <a:ea typeface="Source Sans Pro Bold"/>
              </a:rPr>
              <a:t> </a:t>
            </a:r>
            <a:r>
              <a:rPr lang="en-US" sz="1800" b="1" strike="noStrike" spc="-1" dirty="0">
                <a:solidFill>
                  <a:srgbClr val="000000"/>
                </a:solidFill>
                <a:latin typeface="Calibri"/>
                <a:ea typeface="Source Sans Pro Bold"/>
              </a:rPr>
              <a:t>Ερευνητικό Ερώτημα -  </a:t>
            </a:r>
            <a:r>
              <a:rPr lang="en-US" sz="1800" b="1" strike="noStrike" spc="-1" dirty="0" err="1" smtClean="0">
                <a:solidFill>
                  <a:srgbClr val="000000"/>
                </a:solidFill>
                <a:latin typeface="Calibri"/>
                <a:ea typeface="Source Sans Pro Bold"/>
              </a:rPr>
              <a:t>Ποι</a:t>
            </a:r>
            <a:r>
              <a:rPr lang="el-GR" sz="1800" b="1" strike="noStrike" spc="-1" dirty="0" smtClean="0">
                <a:solidFill>
                  <a:srgbClr val="000000"/>
                </a:solidFill>
                <a:latin typeface="Calibri"/>
                <a:ea typeface="Source Sans Pro Bold"/>
              </a:rPr>
              <a:t>ε</a:t>
            </a:r>
            <a:r>
              <a:rPr lang="en-US" sz="1800" b="1" strike="noStrike" spc="-1" dirty="0" smtClean="0">
                <a:solidFill>
                  <a:srgbClr val="000000"/>
                </a:solidFill>
                <a:latin typeface="Calibri"/>
                <a:ea typeface="Source Sans Pro Bold"/>
              </a:rPr>
              <a:t>ς </a:t>
            </a:r>
            <a:r>
              <a:rPr lang="en-US" sz="1800" b="1" strike="noStrike" spc="-1" dirty="0">
                <a:solidFill>
                  <a:srgbClr val="000000"/>
                </a:solidFill>
                <a:latin typeface="Calibri"/>
                <a:ea typeface="Source Sans Pro Bold"/>
              </a:rPr>
              <a:t>είναι οι απόψεις των μαθητών γι΄ αυτή τη μορφή  διδασκαλίας στη γνωριμία της πολιτιστικής κληρονομιάς;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8" name="TextBox 35"/>
          <p:cNvSpPr/>
          <p:nvPr/>
        </p:nvSpPr>
        <p:spPr>
          <a:xfrm>
            <a:off x="1474560" y="3836160"/>
            <a:ext cx="6967080" cy="54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en-US" sz="1500" b="1" strike="noStrike" spc="-1" dirty="0">
                <a:solidFill>
                  <a:srgbClr val="000000"/>
                </a:solidFill>
                <a:latin typeface="Calibri"/>
                <a:ea typeface="Source Sans Pro Bold"/>
              </a:rPr>
              <a:t> </a:t>
            </a:r>
            <a:r>
              <a:rPr lang="en-US" sz="1800" b="1" strike="noStrike" spc="-1" dirty="0">
                <a:solidFill>
                  <a:srgbClr val="000000"/>
                </a:solidFill>
                <a:latin typeface="Calibri"/>
                <a:ea typeface="Source Sans Pro Bold"/>
              </a:rPr>
              <a:t>Ερευνητικό Ερώτημα - </a:t>
            </a:r>
            <a:r>
              <a:rPr lang="en-US" sz="1800" b="1" strike="noStrike" spc="-1" dirty="0" err="1" smtClean="0">
                <a:solidFill>
                  <a:srgbClr val="000000"/>
                </a:solidFill>
                <a:latin typeface="Calibri"/>
                <a:ea typeface="Source Sans Pro Bold"/>
              </a:rPr>
              <a:t>Ποι</a:t>
            </a:r>
            <a:r>
              <a:rPr lang="el-GR" sz="1800" b="1" strike="noStrike" spc="-1" dirty="0" smtClean="0">
                <a:solidFill>
                  <a:srgbClr val="000000"/>
                </a:solidFill>
                <a:latin typeface="Calibri"/>
                <a:ea typeface="Source Sans Pro Bold"/>
              </a:rPr>
              <a:t>ε</a:t>
            </a:r>
            <a:r>
              <a:rPr lang="en-US" sz="1800" b="1" strike="noStrike" spc="-1" dirty="0" smtClean="0">
                <a:solidFill>
                  <a:srgbClr val="000000"/>
                </a:solidFill>
                <a:latin typeface="Calibri"/>
                <a:ea typeface="Source Sans Pro Bold"/>
              </a:rPr>
              <a:t>ς </a:t>
            </a:r>
            <a:r>
              <a:rPr lang="en-US" sz="1800" b="1" strike="noStrike" spc="-1" dirty="0">
                <a:solidFill>
                  <a:srgbClr val="000000"/>
                </a:solidFill>
                <a:latin typeface="Calibri"/>
                <a:ea typeface="Source Sans Pro Bold"/>
              </a:rPr>
              <a:t>είναι οι στάσεις των μαθητών όσον αφορά   την ευχρηστία του συγκεκριμένου εκπαιδευτικού υλικού;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9" name="848 - Ορθογώνιο"/>
          <p:cNvSpPr/>
          <p:nvPr/>
        </p:nvSpPr>
        <p:spPr>
          <a:xfrm>
            <a:off x="1557360" y="2809440"/>
            <a:ext cx="7337520" cy="46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Το υλικό συνέβαλε στην </a:t>
            </a:r>
            <a:r>
              <a:rPr lang="el-GR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εκμάθηση</a:t>
            </a: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της πολιτιστικής κληρονομιάς, ανεξάρτητα από τις διαφορετικές εμπειρίες τους.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50" name="849 - Εικόνα"/>
          <p:cNvPicPr/>
          <p:nvPr/>
        </p:nvPicPr>
        <p:blipFill>
          <a:blip r:embed="rId3" cstate="print"/>
          <a:stretch/>
        </p:blipFill>
        <p:spPr>
          <a:xfrm>
            <a:off x="1129320" y="2194200"/>
            <a:ext cx="415080" cy="389880"/>
          </a:xfrm>
          <a:prstGeom prst="rect">
            <a:avLst/>
          </a:prstGeom>
          <a:ln w="0">
            <a:noFill/>
          </a:ln>
        </p:spPr>
      </p:pic>
      <p:sp>
        <p:nvSpPr>
          <p:cNvPr id="851" name="850 - Ορθογώνιο"/>
          <p:cNvSpPr/>
          <p:nvPr/>
        </p:nvSpPr>
        <p:spPr>
          <a:xfrm>
            <a:off x="1576440" y="4531680"/>
            <a:ext cx="7302960" cy="46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Η πλειονότητα των μαθητών βρήκε το υλικό </a:t>
            </a:r>
            <a:r>
              <a:rPr lang="el-GR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εύχρηστο</a:t>
            </a: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με λίγους να το χαρακτηρίζουν μέτριο σε δυσκολία. 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52" name="851 - Εικόνα"/>
          <p:cNvPicPr/>
          <p:nvPr/>
        </p:nvPicPr>
        <p:blipFill>
          <a:blip r:embed="rId3" cstate="print"/>
          <a:stretch/>
        </p:blipFill>
        <p:spPr>
          <a:xfrm>
            <a:off x="1140840" y="2888640"/>
            <a:ext cx="415080" cy="389880"/>
          </a:xfrm>
          <a:prstGeom prst="rect">
            <a:avLst/>
          </a:prstGeom>
          <a:ln w="0">
            <a:noFill/>
          </a:ln>
        </p:spPr>
      </p:pic>
      <p:pic>
        <p:nvPicPr>
          <p:cNvPr id="853" name="852 - Εικόνα"/>
          <p:cNvPicPr/>
          <p:nvPr/>
        </p:nvPicPr>
        <p:blipFill>
          <a:blip r:embed="rId3" cstate="print"/>
          <a:stretch/>
        </p:blipFill>
        <p:spPr>
          <a:xfrm>
            <a:off x="1116000" y="4610880"/>
            <a:ext cx="415080" cy="389880"/>
          </a:xfrm>
          <a:prstGeom prst="rect">
            <a:avLst/>
          </a:prstGeom>
          <a:ln w="0">
            <a:noFill/>
          </a:ln>
        </p:spPr>
      </p:pic>
      <p:sp>
        <p:nvSpPr>
          <p:cNvPr id="854" name="853 - Ορθογώνιο"/>
          <p:cNvSpPr/>
          <p:nvPr/>
        </p:nvSpPr>
        <p:spPr>
          <a:xfrm>
            <a:off x="1545840" y="2221200"/>
            <a:ext cx="7359480" cy="46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Ενδιαφέρουσα, διασκεδαστική και ελκυστική,</a:t>
            </a: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εκφράζοντας επιθυμία επανάληψής της.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5" name="854 - Ορθογώνιο"/>
          <p:cNvSpPr/>
          <p:nvPr/>
        </p:nvSpPr>
        <p:spPr>
          <a:xfrm>
            <a:off x="858600" y="1252440"/>
            <a:ext cx="497160" cy="94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6000" b="1" strike="noStrike" spc="-1" dirty="0">
                <a:solidFill>
                  <a:srgbClr val="1B1B1B"/>
                </a:solidFill>
                <a:latin typeface="Arial"/>
                <a:ea typeface="Microsoft YaHei"/>
              </a:rPr>
              <a:t>1</a:t>
            </a:r>
            <a:endParaRPr lang="el-GR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6" name="855 - Ορθογώνιο"/>
          <p:cNvSpPr/>
          <p:nvPr/>
        </p:nvSpPr>
        <p:spPr>
          <a:xfrm>
            <a:off x="944640" y="3547080"/>
            <a:ext cx="554400" cy="84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6000" b="1" strike="noStrike" spc="-1" dirty="0">
                <a:solidFill>
                  <a:srgbClr val="1B1B1B"/>
                </a:solidFill>
                <a:latin typeface="Arial"/>
                <a:ea typeface="Microsoft YaHei"/>
              </a:rPr>
              <a:t>2</a:t>
            </a:r>
            <a:endParaRPr lang="el-GR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57" name="856 - Εικόνα"/>
          <p:cNvPicPr/>
          <p:nvPr/>
        </p:nvPicPr>
        <p:blipFill>
          <a:blip r:embed="rId4" cstate="print"/>
          <a:stretch/>
        </p:blipFill>
        <p:spPr>
          <a:xfrm>
            <a:off x="7278480" y="350280"/>
            <a:ext cx="1707480" cy="779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" dur="10" fill="hold"/>
                                        <p:tgtEl>
                                          <p:spTgt spid="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10" fill="hold"/>
                                        <p:tgtEl>
                                          <p:spTgt spid="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" dur="10"/>
                                        <p:tgtEl>
                                          <p:spTgt spid="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"/>
                            </p:stCondLst>
                            <p:childTnLst>
                              <p:par>
                                <p:cTn id="13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11"/>
                            </p:stCondLst>
                            <p:childTnLst>
                              <p:par>
                                <p:cTn id="16" presetID="55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10" fill="hold"/>
                                        <p:tgtEl>
                                          <p:spTgt spid="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10" fill="hold"/>
                                        <p:tgtEl>
                                          <p:spTgt spid="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0" dur="10"/>
                                        <p:tgtEl>
                                          <p:spTgt spid="8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10" fill="hold"/>
                                        <p:tgtEl>
                                          <p:spTgt spid="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" fill="hold"/>
                                        <p:tgtEl>
                                          <p:spTgt spid="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9" dur="10"/>
                                        <p:tgtEl>
                                          <p:spTgt spid="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857 - Ορθογώνιο"/>
          <p:cNvSpPr/>
          <p:nvPr/>
        </p:nvSpPr>
        <p:spPr>
          <a:xfrm>
            <a:off x="1366200" y="732600"/>
            <a:ext cx="5745240" cy="39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Αποτίμηση Ε.Υ από τους Μαθητές  2/4</a:t>
            </a:r>
            <a:endParaRPr lang="el-GR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9" name="858 - Ελεύθερη σχεδίαση"/>
          <p:cNvSpPr/>
          <p:nvPr/>
        </p:nvSpPr>
        <p:spPr>
          <a:xfrm>
            <a:off x="455400" y="595440"/>
            <a:ext cx="724680" cy="822600"/>
          </a:xfrm>
          <a:custGeom>
            <a:avLst/>
            <a:gdLst>
              <a:gd name="textAreaLeft" fmla="*/ 0 w 724680"/>
              <a:gd name="textAreaRight" fmla="*/ 727200 w 724680"/>
              <a:gd name="textAreaTop" fmla="*/ 0 h 822600"/>
              <a:gd name="textAreaBottom" fmla="*/ 825120 h 8226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60" name="859 - Ορθογώνιο"/>
          <p:cNvSpPr/>
          <p:nvPr/>
        </p:nvSpPr>
        <p:spPr>
          <a:xfrm>
            <a:off x="1555920" y="1485720"/>
            <a:ext cx="6543720" cy="33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000000"/>
                </a:solidFill>
                <a:latin typeface="Calibri"/>
                <a:ea typeface="Source Sans Pro Bold"/>
              </a:rPr>
              <a:t>Ερευνητικό Ερώτημα - </a:t>
            </a:r>
            <a:r>
              <a:rPr lang="el-GR" sz="1800" b="1" strike="noStrike" spc="-1" dirty="0" smtClean="0">
                <a:solidFill>
                  <a:srgbClr val="000000"/>
                </a:solidFill>
                <a:latin typeface="Calibri"/>
                <a:ea typeface="NSimSun"/>
              </a:rPr>
              <a:t>Ποια </a:t>
            </a:r>
            <a:r>
              <a:rPr lang="el-GR" sz="1800" b="1" strike="noStrike" spc="-1" dirty="0">
                <a:solidFill>
                  <a:srgbClr val="000000"/>
                </a:solidFill>
                <a:latin typeface="Calibri"/>
                <a:ea typeface="NSimSun"/>
              </a:rPr>
              <a:t>είναι τα μειονεκτήματα και οι αστοχίες του εκπαιδευτικού υλικού;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1" name="860 - Ορθογώνιο"/>
          <p:cNvSpPr/>
          <p:nvPr/>
        </p:nvSpPr>
        <p:spPr>
          <a:xfrm>
            <a:off x="1563480" y="3127320"/>
            <a:ext cx="6943680" cy="46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Κάποιοι μαθητές ανέφεραν</a:t>
            </a:r>
            <a:r>
              <a:rPr lang="el-GR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τεχνικές δυσκολίες</a:t>
            </a: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ή λιγότερο ελκυστικά στοιχεία στο παιχνίδι, τα οποία εξέλαβαν ως μειονεκτήματα του συνολικού υλικού.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62" name="861 - Εικόνα"/>
          <p:cNvPicPr/>
          <p:nvPr/>
        </p:nvPicPr>
        <p:blipFill>
          <a:blip r:embed="rId3" cstate="print"/>
          <a:stretch/>
        </p:blipFill>
        <p:spPr>
          <a:xfrm>
            <a:off x="1163160" y="2403000"/>
            <a:ext cx="415080" cy="389880"/>
          </a:xfrm>
          <a:prstGeom prst="rect">
            <a:avLst/>
          </a:prstGeom>
          <a:ln w="0">
            <a:noFill/>
          </a:ln>
        </p:spPr>
      </p:pic>
      <p:pic>
        <p:nvPicPr>
          <p:cNvPr id="863" name="862 - Εικόνα"/>
          <p:cNvPicPr/>
          <p:nvPr/>
        </p:nvPicPr>
        <p:blipFill>
          <a:blip r:embed="rId3" cstate="print"/>
          <a:stretch/>
        </p:blipFill>
        <p:spPr>
          <a:xfrm>
            <a:off x="1147320" y="3127320"/>
            <a:ext cx="415080" cy="389880"/>
          </a:xfrm>
          <a:prstGeom prst="rect">
            <a:avLst/>
          </a:prstGeom>
          <a:ln w="0">
            <a:noFill/>
          </a:ln>
        </p:spPr>
      </p:pic>
      <p:pic>
        <p:nvPicPr>
          <p:cNvPr id="864" name="863 - Εικόνα"/>
          <p:cNvPicPr/>
          <p:nvPr/>
        </p:nvPicPr>
        <p:blipFill>
          <a:blip r:embed="rId3" cstate="print"/>
          <a:stretch/>
        </p:blipFill>
        <p:spPr>
          <a:xfrm>
            <a:off x="1073520" y="5044320"/>
            <a:ext cx="415080" cy="389880"/>
          </a:xfrm>
          <a:prstGeom prst="rect">
            <a:avLst/>
          </a:prstGeom>
          <a:ln w="0">
            <a:noFill/>
          </a:ln>
        </p:spPr>
      </p:pic>
      <p:sp>
        <p:nvSpPr>
          <p:cNvPr id="865" name="864 - Ορθογώνιο"/>
          <p:cNvSpPr/>
          <p:nvPr/>
        </p:nvSpPr>
        <p:spPr>
          <a:xfrm>
            <a:off x="1488600" y="4902480"/>
            <a:ext cx="6705720" cy="65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Οι μαθητές εξέφρασαν </a:t>
            </a:r>
            <a:r>
              <a:rPr lang="el-GR" sz="1600" b="1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πλήρη ικανοποίηση</a:t>
            </a: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 για το υλικό, με ορισμένους να επικεντρώνονται κυρίως στην </a:t>
            </a:r>
            <a:r>
              <a:rPr lang="el-GR" sz="1600" b="1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ενίσχυση του παιχνιδιού</a:t>
            </a: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 όπως χρήση </a:t>
            </a:r>
            <a:r>
              <a:rPr lang="el-GR" sz="1600" b="0" strike="noStrike" spc="-1" dirty="0" err="1">
                <a:solidFill>
                  <a:srgbClr val="000000"/>
                </a:solidFill>
                <a:latin typeface="Calibri"/>
                <a:ea typeface="Microsoft YaHei"/>
              </a:rPr>
              <a:t>tablet</a:t>
            </a: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, γρίφους, περισσότερες ερωτήσεις, νικητή με έπαθλο και μεγαλύτερη διάρκεια.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6" name="865 - Ορθογώνιο"/>
          <p:cNvSpPr/>
          <p:nvPr/>
        </p:nvSpPr>
        <p:spPr>
          <a:xfrm>
            <a:off x="1530360" y="4114800"/>
            <a:ext cx="7341840" cy="34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 dirty="0" err="1">
                <a:solidFill>
                  <a:srgbClr val="000000"/>
                </a:solidFill>
                <a:latin typeface="Calibri"/>
                <a:ea typeface="Source Sans Pro Bold"/>
              </a:rPr>
              <a:t>Ερευνητικό</a:t>
            </a:r>
            <a:r>
              <a:rPr lang="en-US" sz="1800" b="1" strike="noStrike" spc="-1" dirty="0">
                <a:solidFill>
                  <a:srgbClr val="000000"/>
                </a:solidFill>
                <a:latin typeface="Calibri"/>
                <a:ea typeface="Source Sans Pro Bold"/>
              </a:rPr>
              <a:t> Ερώτημα - </a:t>
            </a:r>
            <a:r>
              <a:rPr lang="el-GR" sz="1800" b="1" strike="noStrike" spc="-1" dirty="0" smtClean="0">
                <a:solidFill>
                  <a:srgbClr val="000000"/>
                </a:solidFill>
                <a:latin typeface="Calibri"/>
                <a:ea typeface="NSimSun"/>
              </a:rPr>
              <a:t>Ποιοι </a:t>
            </a:r>
            <a:r>
              <a:rPr lang="el-GR" sz="1800" b="1" strike="noStrike" spc="-1" dirty="0">
                <a:solidFill>
                  <a:srgbClr val="000000"/>
                </a:solidFill>
                <a:latin typeface="Calibri"/>
                <a:ea typeface="NSimSun"/>
              </a:rPr>
              <a:t>είναι οι τρόποι</a:t>
            </a:r>
            <a:r>
              <a:rPr lang="el-GR" sz="1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βελτίωσης του εκπαιδευτικού υλικού;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7" name="866 - Ορθογώνιο"/>
          <p:cNvSpPr/>
          <p:nvPr/>
        </p:nvSpPr>
        <p:spPr>
          <a:xfrm>
            <a:off x="1579320" y="2323800"/>
            <a:ext cx="7207560" cy="46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Οι μαθητές στην πλειοψηφία τους είχαν </a:t>
            </a:r>
            <a:r>
              <a:rPr lang="el-GR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θετική εμπειρία</a:t>
            </a: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με το υλικό χωρίς να αναφέρουν αλλαγές.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8" name="867 - Ορθογώνιο"/>
          <p:cNvSpPr/>
          <p:nvPr/>
        </p:nvSpPr>
        <p:spPr>
          <a:xfrm>
            <a:off x="1023120" y="1263960"/>
            <a:ext cx="532800" cy="7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6000" b="1" strike="noStrike" spc="-1" dirty="0">
                <a:solidFill>
                  <a:srgbClr val="1B1B1B"/>
                </a:solidFill>
                <a:latin typeface="Arial"/>
                <a:ea typeface="Microsoft YaHei"/>
              </a:rPr>
              <a:t>3</a:t>
            </a:r>
            <a:endParaRPr lang="el-GR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9" name="868 - Ορθογώνιο"/>
          <p:cNvSpPr/>
          <p:nvPr/>
        </p:nvSpPr>
        <p:spPr>
          <a:xfrm>
            <a:off x="981720" y="3772800"/>
            <a:ext cx="581040" cy="86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6000" b="1" strike="noStrike" spc="-1" dirty="0">
                <a:solidFill>
                  <a:srgbClr val="1B1B1B"/>
                </a:solidFill>
                <a:latin typeface="Arial"/>
                <a:ea typeface="Microsoft YaHei"/>
              </a:rPr>
              <a:t>4</a:t>
            </a:r>
            <a:endParaRPr lang="el-GR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0" name="869 - Εικόνα"/>
          <p:cNvPicPr/>
          <p:nvPr/>
        </p:nvPicPr>
        <p:blipFill>
          <a:blip r:embed="rId4" cstate="print"/>
          <a:stretch/>
        </p:blipFill>
        <p:spPr>
          <a:xfrm>
            <a:off x="7182000" y="350640"/>
            <a:ext cx="1707480" cy="779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55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" dur="10" fill="hold"/>
                                        <p:tgtEl>
                                          <p:spTgt spid="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10" fill="hold"/>
                                        <p:tgtEl>
                                          <p:spTgt spid="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2" dur="10"/>
                                        <p:tgtEl>
                                          <p:spTgt spid="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11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12"/>
                            </p:stCondLst>
                            <p:childTnLst>
                              <p:par>
                                <p:cTn id="17" presetID="55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10" fill="hold"/>
                                        <p:tgtEl>
                                          <p:spTgt spid="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10" fill="hold"/>
                                        <p:tgtEl>
                                          <p:spTgt spid="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1" dur="10"/>
                                        <p:tgtEl>
                                          <p:spTgt spid="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"/>
                            </p:stCondLst>
                            <p:childTnLst>
                              <p:par>
                                <p:cTn id="27" presetID="55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10" fill="hold"/>
                                        <p:tgtEl>
                                          <p:spTgt spid="8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10" fill="hold"/>
                                        <p:tgtEl>
                                          <p:spTgt spid="8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1" dur="10"/>
                                        <p:tgtEl>
                                          <p:spTgt spid="8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870 - Ελεύθερη σχεδίαση"/>
          <p:cNvSpPr/>
          <p:nvPr/>
        </p:nvSpPr>
        <p:spPr>
          <a:xfrm>
            <a:off x="455400" y="595440"/>
            <a:ext cx="724680" cy="822600"/>
          </a:xfrm>
          <a:custGeom>
            <a:avLst/>
            <a:gdLst>
              <a:gd name="textAreaLeft" fmla="*/ 0 w 724680"/>
              <a:gd name="textAreaRight" fmla="*/ 727200 w 724680"/>
              <a:gd name="textAreaTop" fmla="*/ 0 h 822600"/>
              <a:gd name="textAreaBottom" fmla="*/ 825120 h 8226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872" name="871 - Εικόνα"/>
          <p:cNvPicPr/>
          <p:nvPr/>
        </p:nvPicPr>
        <p:blipFill>
          <a:blip r:embed="rId3" cstate="print"/>
          <a:stretch/>
        </p:blipFill>
        <p:spPr>
          <a:xfrm>
            <a:off x="1065600" y="2116800"/>
            <a:ext cx="415080" cy="389880"/>
          </a:xfrm>
          <a:prstGeom prst="rect">
            <a:avLst/>
          </a:prstGeom>
          <a:ln w="0">
            <a:noFill/>
          </a:ln>
        </p:spPr>
      </p:pic>
      <p:pic>
        <p:nvPicPr>
          <p:cNvPr id="873" name="872 - Εικόνα"/>
          <p:cNvPicPr/>
          <p:nvPr/>
        </p:nvPicPr>
        <p:blipFill>
          <a:blip r:embed="rId3" cstate="print"/>
          <a:stretch/>
        </p:blipFill>
        <p:spPr>
          <a:xfrm>
            <a:off x="1081080" y="2719800"/>
            <a:ext cx="415080" cy="389880"/>
          </a:xfrm>
          <a:prstGeom prst="rect">
            <a:avLst/>
          </a:prstGeom>
          <a:ln w="0">
            <a:noFill/>
          </a:ln>
        </p:spPr>
      </p:pic>
      <p:pic>
        <p:nvPicPr>
          <p:cNvPr id="874" name="873 - Εικόνα"/>
          <p:cNvPicPr/>
          <p:nvPr/>
        </p:nvPicPr>
        <p:blipFill>
          <a:blip r:embed="rId4" cstate="print"/>
          <a:stretch/>
        </p:blipFill>
        <p:spPr>
          <a:xfrm>
            <a:off x="892440" y="4178520"/>
            <a:ext cx="415080" cy="384840"/>
          </a:xfrm>
          <a:prstGeom prst="rect">
            <a:avLst/>
          </a:prstGeom>
          <a:ln w="0">
            <a:noFill/>
          </a:ln>
        </p:spPr>
      </p:pic>
      <p:pic>
        <p:nvPicPr>
          <p:cNvPr id="875" name="874 - Εικόνα"/>
          <p:cNvPicPr/>
          <p:nvPr/>
        </p:nvPicPr>
        <p:blipFill>
          <a:blip r:embed="rId3" cstate="print"/>
          <a:stretch/>
        </p:blipFill>
        <p:spPr>
          <a:xfrm>
            <a:off x="1028880" y="5503680"/>
            <a:ext cx="415080" cy="389880"/>
          </a:xfrm>
          <a:prstGeom prst="rect">
            <a:avLst/>
          </a:prstGeom>
          <a:ln w="0">
            <a:noFill/>
          </a:ln>
        </p:spPr>
      </p:pic>
      <p:pic>
        <p:nvPicPr>
          <p:cNvPr id="876" name="875 - Εικόνα"/>
          <p:cNvPicPr/>
          <p:nvPr/>
        </p:nvPicPr>
        <p:blipFill>
          <a:blip r:embed="rId3" cstate="print"/>
          <a:stretch/>
        </p:blipFill>
        <p:spPr>
          <a:xfrm>
            <a:off x="3701520" y="5523840"/>
            <a:ext cx="415080" cy="389880"/>
          </a:xfrm>
          <a:prstGeom prst="rect">
            <a:avLst/>
          </a:prstGeom>
          <a:ln w="0">
            <a:noFill/>
          </a:ln>
        </p:spPr>
      </p:pic>
      <p:sp>
        <p:nvSpPr>
          <p:cNvPr id="877" name="876 - Ορθογώνιο"/>
          <p:cNvSpPr/>
          <p:nvPr/>
        </p:nvSpPr>
        <p:spPr>
          <a:xfrm>
            <a:off x="1180080" y="1335960"/>
            <a:ext cx="7558200" cy="534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700" b="1" strike="noStrike" spc="-1" dirty="0">
                <a:solidFill>
                  <a:srgbClr val="000000"/>
                </a:solidFill>
                <a:latin typeface="Calibri"/>
                <a:ea typeface="Source Sans Pro Bold"/>
              </a:rPr>
              <a:t>Ερευνητικό Ερώτημα - </a:t>
            </a:r>
            <a:r>
              <a:rPr lang="el-GR" sz="17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Ποιες </a:t>
            </a:r>
            <a:r>
              <a:rPr lang="el-GR" sz="17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είναι οι απόψεις των μαθητών ως προς την προσβασιμότητα και </a:t>
            </a:r>
            <a:r>
              <a:rPr lang="el-GR" sz="17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ευχριστία</a:t>
            </a:r>
            <a:r>
              <a:rPr lang="el-GR" sz="17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του παιχνιδιού επαυξημένης πραγματικότητας;</a:t>
            </a:r>
            <a:endParaRPr lang="el-GR" sz="1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8" name="877 - Ορθογώνιο"/>
          <p:cNvSpPr/>
          <p:nvPr/>
        </p:nvSpPr>
        <p:spPr>
          <a:xfrm>
            <a:off x="1480680" y="2116800"/>
            <a:ext cx="7540560" cy="46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Οι μαθητές βρήκαν το παιχνίδι επαυξημένης πραγματικότητας</a:t>
            </a:r>
            <a:r>
              <a:rPr lang="el-GR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 εύχρηστο</a:t>
            </a:r>
            <a:r>
              <a:rPr lang="el-GR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και </a:t>
            </a:r>
            <a:r>
              <a:rPr lang="el-GR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προσβάσιμο</a:t>
            </a:r>
            <a:r>
              <a:rPr lang="el-GR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με τους περισσότερους να το χαρακτηρίζουν </a:t>
            </a:r>
            <a:r>
              <a:rPr lang="el-GR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«πανεύκολο»</a:t>
            </a:r>
            <a:r>
              <a:rPr lang="el-GR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el-GR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9" name="878 - Ορθογώνιο"/>
          <p:cNvSpPr/>
          <p:nvPr/>
        </p:nvSpPr>
        <p:spPr>
          <a:xfrm>
            <a:off x="1496160" y="2782080"/>
            <a:ext cx="7218360" cy="39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Μερικοί ανέφεραν </a:t>
            </a:r>
            <a:r>
              <a:rPr lang="el-GR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προβλήματα σύνδεσης</a:t>
            </a:r>
            <a:r>
              <a:rPr lang="el-GR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αλλά συνολικά η εμπειρία τους ήταν θετική.</a:t>
            </a:r>
            <a:endParaRPr lang="el-GR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0" name="879 - Ορθογώνιο"/>
          <p:cNvSpPr/>
          <p:nvPr/>
        </p:nvSpPr>
        <p:spPr>
          <a:xfrm>
            <a:off x="1209960" y="4222800"/>
            <a:ext cx="3037320" cy="28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Διαφορετικοί τρόποι απάντησης</a:t>
            </a:r>
            <a:r>
              <a:rPr lang="el-GR" sz="16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l-GR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1" name="880 - Ορθογώνιο"/>
          <p:cNvSpPr/>
          <p:nvPr/>
        </p:nvSpPr>
        <p:spPr>
          <a:xfrm>
            <a:off x="4496400" y="4208400"/>
            <a:ext cx="1941120" cy="31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Χρήση του κινητού </a:t>
            </a:r>
            <a:endParaRPr lang="el-GR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2" name="881 - Ορθογώνιο"/>
          <p:cNvSpPr/>
          <p:nvPr/>
        </p:nvSpPr>
        <p:spPr>
          <a:xfrm>
            <a:off x="6773760" y="4215600"/>
            <a:ext cx="2370240" cy="2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Διαδραστικά στοιχεία</a:t>
            </a:r>
            <a:endParaRPr lang="el-GR" sz="1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83" name="882 - Εικόνα"/>
          <p:cNvPicPr/>
          <p:nvPr/>
        </p:nvPicPr>
        <p:blipFill>
          <a:blip r:embed="rId4" cstate="print"/>
          <a:stretch/>
        </p:blipFill>
        <p:spPr>
          <a:xfrm>
            <a:off x="4159800" y="4182120"/>
            <a:ext cx="415080" cy="384840"/>
          </a:xfrm>
          <a:prstGeom prst="rect">
            <a:avLst/>
          </a:prstGeom>
          <a:ln w="0">
            <a:noFill/>
          </a:ln>
        </p:spPr>
      </p:pic>
      <p:pic>
        <p:nvPicPr>
          <p:cNvPr id="884" name="883 - Εικόνα"/>
          <p:cNvPicPr/>
          <p:nvPr/>
        </p:nvPicPr>
        <p:blipFill>
          <a:blip r:embed="rId4" cstate="print"/>
          <a:stretch/>
        </p:blipFill>
        <p:spPr>
          <a:xfrm>
            <a:off x="6437520" y="4163040"/>
            <a:ext cx="415080" cy="384840"/>
          </a:xfrm>
          <a:prstGeom prst="rect">
            <a:avLst/>
          </a:prstGeom>
          <a:ln w="0">
            <a:noFill/>
          </a:ln>
        </p:spPr>
      </p:pic>
      <p:sp>
        <p:nvSpPr>
          <p:cNvPr id="885" name="884 - Ορθογώνιο"/>
          <p:cNvSpPr/>
          <p:nvPr/>
        </p:nvSpPr>
        <p:spPr>
          <a:xfrm>
            <a:off x="1347480" y="5587920"/>
            <a:ext cx="3115440" cy="46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 Μικρή τη διάρκεια</a:t>
            </a:r>
            <a:endParaRPr lang="el-GR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6" name="885 - Ορθογώνιο"/>
          <p:cNvSpPr/>
          <p:nvPr/>
        </p:nvSpPr>
        <p:spPr>
          <a:xfrm>
            <a:off x="6567840" y="5560200"/>
            <a:ext cx="2234520" cy="28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Η ανάγνωση κειμένων</a:t>
            </a:r>
            <a:endParaRPr lang="el-GR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7" name="886 - Ορθογώνιο"/>
          <p:cNvSpPr/>
          <p:nvPr/>
        </p:nvSpPr>
        <p:spPr>
          <a:xfrm>
            <a:off x="4037760" y="5582880"/>
            <a:ext cx="2329560" cy="28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0" strike="noStrike" spc="-1">
                <a:solidFill>
                  <a:srgbClr val="000000"/>
                </a:solidFill>
                <a:latin typeface="Calibri"/>
                <a:ea typeface="DejaVu Sans"/>
              </a:rPr>
              <a:t>Τεχνικές δυσκολίες</a:t>
            </a:r>
            <a:endParaRPr lang="el-GR" sz="1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88" name="887 - Εικόνα"/>
          <p:cNvPicPr/>
          <p:nvPr/>
        </p:nvPicPr>
        <p:blipFill>
          <a:blip r:embed="rId3" cstate="print"/>
          <a:stretch/>
        </p:blipFill>
        <p:spPr>
          <a:xfrm>
            <a:off x="6211800" y="5480280"/>
            <a:ext cx="415080" cy="389880"/>
          </a:xfrm>
          <a:prstGeom prst="rect">
            <a:avLst/>
          </a:prstGeom>
          <a:ln w="0">
            <a:noFill/>
          </a:ln>
        </p:spPr>
      </p:pic>
      <p:sp>
        <p:nvSpPr>
          <p:cNvPr id="889" name="888 - Ορθογώνιο"/>
          <p:cNvSpPr/>
          <p:nvPr/>
        </p:nvSpPr>
        <p:spPr>
          <a:xfrm>
            <a:off x="1138680" y="4809960"/>
            <a:ext cx="7506000" cy="32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800" b="1" strike="noStrike" spc="-1" dirty="0" err="1">
                <a:solidFill>
                  <a:srgbClr val="000000"/>
                </a:solidFill>
                <a:latin typeface="Calibri"/>
                <a:ea typeface="Source Sans Pro Bold"/>
              </a:rPr>
              <a:t>Ερευνητικό</a:t>
            </a:r>
            <a:r>
              <a:rPr lang="en-US" sz="1800" b="1" strike="noStrike" spc="-1" dirty="0">
                <a:solidFill>
                  <a:srgbClr val="000000"/>
                </a:solidFill>
                <a:latin typeface="Calibri"/>
                <a:ea typeface="Source Sans Pro Bold"/>
              </a:rPr>
              <a:t> Ερώτημα - </a:t>
            </a:r>
            <a:r>
              <a:rPr lang="el-GR" sz="18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Ποια </a:t>
            </a:r>
            <a:r>
              <a:rPr lang="el-GR" sz="1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είναι </a:t>
            </a:r>
            <a:r>
              <a:rPr lang="el-GR" sz="18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τρία </a:t>
            </a:r>
            <a:r>
              <a:rPr lang="el-GR" sz="1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μειονεκτήματα του παιχνιδιού επαυξημένης πραγματικότητας;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0" name="889 - Ορθογώνιο"/>
          <p:cNvSpPr/>
          <p:nvPr/>
        </p:nvSpPr>
        <p:spPr>
          <a:xfrm>
            <a:off x="1179720" y="3450600"/>
            <a:ext cx="7460640" cy="36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800" b="1" strike="noStrike" spc="-1" dirty="0" err="1">
                <a:solidFill>
                  <a:srgbClr val="000000"/>
                </a:solidFill>
                <a:latin typeface="Calibri"/>
                <a:ea typeface="Source Sans Pro Bold"/>
              </a:rPr>
              <a:t>Ερευνητικό</a:t>
            </a:r>
            <a:r>
              <a:rPr lang="en-US" sz="1800" b="1" strike="noStrike" spc="-1" dirty="0">
                <a:solidFill>
                  <a:srgbClr val="000000"/>
                </a:solidFill>
                <a:latin typeface="Calibri"/>
                <a:ea typeface="Source Sans Pro Bold"/>
              </a:rPr>
              <a:t> Ερώτημα - </a:t>
            </a:r>
            <a:r>
              <a:rPr lang="el-GR" sz="18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Ποια </a:t>
            </a:r>
            <a:r>
              <a:rPr lang="el-GR" sz="1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είναι </a:t>
            </a:r>
            <a:r>
              <a:rPr lang="el-GR" sz="18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τρία </a:t>
            </a:r>
            <a:r>
              <a:rPr lang="el-GR" sz="1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πλεονεκτήματα του παιχνιδιού επαυξημένης πραγματικότητας;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1" name="890 - Ορθογώνιο"/>
          <p:cNvSpPr/>
          <p:nvPr/>
        </p:nvSpPr>
        <p:spPr>
          <a:xfrm>
            <a:off x="625680" y="1103760"/>
            <a:ext cx="554400" cy="76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6000" b="1" strike="noStrike" spc="-1" dirty="0">
                <a:solidFill>
                  <a:srgbClr val="1B1B1B"/>
                </a:solidFill>
                <a:latin typeface="Arial"/>
                <a:ea typeface="Microsoft YaHei"/>
              </a:rPr>
              <a:t>5</a:t>
            </a:r>
            <a:endParaRPr lang="el-GR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2" name="891 - Ορθογώνιο"/>
          <p:cNvSpPr/>
          <p:nvPr/>
        </p:nvSpPr>
        <p:spPr>
          <a:xfrm>
            <a:off x="625320" y="3214440"/>
            <a:ext cx="554400" cy="81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6000" b="1" strike="noStrike" spc="-1" dirty="0">
                <a:solidFill>
                  <a:srgbClr val="1B1B1B"/>
                </a:solidFill>
                <a:latin typeface="Arial"/>
                <a:ea typeface="Microsoft YaHei"/>
              </a:rPr>
              <a:t>6</a:t>
            </a:r>
            <a:endParaRPr lang="el-GR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3" name="892 - Ορθογώνιο"/>
          <p:cNvSpPr/>
          <p:nvPr/>
        </p:nvSpPr>
        <p:spPr>
          <a:xfrm>
            <a:off x="655560" y="4563360"/>
            <a:ext cx="554400" cy="94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6000" b="1" strike="noStrike" spc="-1" dirty="0">
                <a:solidFill>
                  <a:srgbClr val="1B1B1B"/>
                </a:solidFill>
                <a:latin typeface="Arial"/>
                <a:ea typeface="Microsoft YaHei"/>
              </a:rPr>
              <a:t>7</a:t>
            </a:r>
            <a:endParaRPr lang="el-GR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94" name="893 - Εικόνα"/>
          <p:cNvPicPr/>
          <p:nvPr/>
        </p:nvPicPr>
        <p:blipFill>
          <a:blip r:embed="rId5" cstate="print"/>
          <a:stretch/>
        </p:blipFill>
        <p:spPr>
          <a:xfrm>
            <a:off x="7182000" y="350640"/>
            <a:ext cx="1707480" cy="779040"/>
          </a:xfrm>
          <a:prstGeom prst="rect">
            <a:avLst/>
          </a:prstGeom>
          <a:ln w="0">
            <a:noFill/>
          </a:ln>
        </p:spPr>
      </p:pic>
      <p:sp>
        <p:nvSpPr>
          <p:cNvPr id="895" name="894 - Ορθογώνιο"/>
          <p:cNvSpPr/>
          <p:nvPr/>
        </p:nvSpPr>
        <p:spPr>
          <a:xfrm>
            <a:off x="1523880" y="450000"/>
            <a:ext cx="5482800" cy="67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strike="noStrike" spc="-1" dirty="0">
                <a:solidFill>
                  <a:srgbClr val="000000"/>
                </a:solidFill>
                <a:latin typeface="Arial"/>
                <a:ea typeface="Source Sans Pro Bold"/>
              </a:rPr>
              <a:t>Αποτίμηση Παιχνιδιού από τους Μαθητές 3/4</a:t>
            </a:r>
            <a:endParaRPr lang="el-GR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5" presetClass="entr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" dur="10" fill="hold"/>
                                        <p:tgtEl>
                                          <p:spTgt spid="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10" fill="hold"/>
                                        <p:tgtEl>
                                          <p:spTgt spid="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" dur="10"/>
                                        <p:tgtEl>
                                          <p:spTgt spid="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10"/>
                            </p:stCondLst>
                            <p:childTnLst>
                              <p:par>
                                <p:cTn id="13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5" presetClass="entr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10" fill="hold"/>
                                        <p:tgtEl>
                                          <p:spTgt spid="8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10" fill="hold"/>
                                        <p:tgtEl>
                                          <p:spTgt spid="8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" dur="10"/>
                                        <p:tgtEl>
                                          <p:spTgt spid="8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1"/>
                            </p:stCondLst>
                            <p:childTnLst>
                              <p:par>
                                <p:cTn id="25" presetID="55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10" fill="hold"/>
                                        <p:tgtEl>
                                          <p:spTgt spid="8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" fill="hold"/>
                                        <p:tgtEl>
                                          <p:spTgt spid="8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9" dur="10"/>
                                        <p:tgtEl>
                                          <p:spTgt spid="8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10"/>
                            </p:stCondLst>
                            <p:childTnLst>
                              <p:par>
                                <p:cTn id="31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12"/>
                            </p:stCondLst>
                            <p:childTnLst>
                              <p:par>
                                <p:cTn id="34" presetID="55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" dur="10" fill="hold"/>
                                        <p:tgtEl>
                                          <p:spTgt spid="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" dur="10" fill="hold"/>
                                        <p:tgtEl>
                                          <p:spTgt spid="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8" dur="10"/>
                                        <p:tgtEl>
                                          <p:spTgt spid="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21"/>
                            </p:stCondLst>
                            <p:childTnLst>
                              <p:par>
                                <p:cTn id="40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23"/>
                            </p:stCondLst>
                            <p:childTnLst>
                              <p:par>
                                <p:cTn id="43" presetID="55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" dur="10" fill="hold"/>
                                        <p:tgtEl>
                                          <p:spTgt spid="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10" fill="hold"/>
                                        <p:tgtEl>
                                          <p:spTgt spid="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7" dur="10"/>
                                        <p:tgtEl>
                                          <p:spTgt spid="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1"/>
                            </p:stCondLst>
                            <p:childTnLst>
                              <p:par>
                                <p:cTn id="53" presetID="55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5" dur="10" fill="hold"/>
                                        <p:tgtEl>
                                          <p:spTgt spid="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10" fill="hold"/>
                                        <p:tgtEl>
                                          <p:spTgt spid="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57" dur="10"/>
                                        <p:tgtEl>
                                          <p:spTgt spid="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10"/>
                            </p:stCondLst>
                            <p:childTnLst>
                              <p:par>
                                <p:cTn id="59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12"/>
                            </p:stCondLst>
                            <p:childTnLst>
                              <p:par>
                                <p:cTn id="62" presetID="55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4" dur="10" fill="hold"/>
                                        <p:tgtEl>
                                          <p:spTgt spid="8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" dur="10" fill="hold"/>
                                        <p:tgtEl>
                                          <p:spTgt spid="8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6" dur="10"/>
                                        <p:tgtEl>
                                          <p:spTgt spid="8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21"/>
                            </p:stCondLst>
                            <p:childTnLst>
                              <p:par>
                                <p:cTn id="68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23"/>
                            </p:stCondLst>
                            <p:childTnLst>
                              <p:par>
                                <p:cTn id="71" presetID="55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3" dur="10" fill="hold"/>
                                        <p:tgtEl>
                                          <p:spTgt spid="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4" dur="10" fill="hold"/>
                                        <p:tgtEl>
                                          <p:spTgt spid="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5" dur="10"/>
                                        <p:tgtEl>
                                          <p:spTgt spid="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895 - Ελεύθερη σχεδίαση"/>
          <p:cNvSpPr/>
          <p:nvPr/>
        </p:nvSpPr>
        <p:spPr>
          <a:xfrm>
            <a:off x="455400" y="595440"/>
            <a:ext cx="724680" cy="822600"/>
          </a:xfrm>
          <a:custGeom>
            <a:avLst/>
            <a:gdLst>
              <a:gd name="textAreaLeft" fmla="*/ 0 w 724680"/>
              <a:gd name="textAreaRight" fmla="*/ 727200 w 724680"/>
              <a:gd name="textAreaTop" fmla="*/ 0 h 822600"/>
              <a:gd name="textAreaBottom" fmla="*/ 825120 h 8226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897" name="896 - Εικόνα"/>
          <p:cNvPicPr/>
          <p:nvPr/>
        </p:nvPicPr>
        <p:blipFill>
          <a:blip r:embed="rId3" cstate="print"/>
          <a:stretch/>
        </p:blipFill>
        <p:spPr>
          <a:xfrm>
            <a:off x="1331640" y="2115360"/>
            <a:ext cx="415080" cy="389880"/>
          </a:xfrm>
          <a:prstGeom prst="rect">
            <a:avLst/>
          </a:prstGeom>
          <a:ln w="0">
            <a:noFill/>
          </a:ln>
        </p:spPr>
      </p:pic>
      <p:sp>
        <p:nvSpPr>
          <p:cNvPr id="898" name="897 - Ορθογώνιο"/>
          <p:cNvSpPr/>
          <p:nvPr/>
        </p:nvSpPr>
        <p:spPr>
          <a:xfrm>
            <a:off x="1683000" y="2218320"/>
            <a:ext cx="3589560" cy="33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Aύξηση της διάρκειας του παιχνιδιού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9" name="898 - Ορθογώνιο"/>
          <p:cNvSpPr/>
          <p:nvPr/>
        </p:nvSpPr>
        <p:spPr>
          <a:xfrm>
            <a:off x="1738800" y="3162960"/>
            <a:ext cx="2473920" cy="32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Αφήγηση του κειμένου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0" name="899 - Ορθογώνιο"/>
          <p:cNvSpPr/>
          <p:nvPr/>
        </p:nvSpPr>
        <p:spPr>
          <a:xfrm>
            <a:off x="1738440" y="2684880"/>
            <a:ext cx="1868760" cy="33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Τεχνική υποστήριξη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01" name="900 - Εικόνα"/>
          <p:cNvPicPr/>
          <p:nvPr/>
        </p:nvPicPr>
        <p:blipFill>
          <a:blip r:embed="rId3" cstate="print"/>
          <a:stretch/>
        </p:blipFill>
        <p:spPr>
          <a:xfrm>
            <a:off x="1322280" y="3099960"/>
            <a:ext cx="415080" cy="389880"/>
          </a:xfrm>
          <a:prstGeom prst="rect">
            <a:avLst/>
          </a:prstGeom>
          <a:ln w="0">
            <a:noFill/>
          </a:ln>
        </p:spPr>
      </p:pic>
      <p:pic>
        <p:nvPicPr>
          <p:cNvPr id="902" name="901 - Εικόνα"/>
          <p:cNvPicPr/>
          <p:nvPr/>
        </p:nvPicPr>
        <p:blipFill>
          <a:blip r:embed="rId3" cstate="print"/>
          <a:stretch/>
        </p:blipFill>
        <p:spPr>
          <a:xfrm>
            <a:off x="1322280" y="2627280"/>
            <a:ext cx="415080" cy="389880"/>
          </a:xfrm>
          <a:prstGeom prst="rect">
            <a:avLst/>
          </a:prstGeom>
          <a:ln w="0">
            <a:noFill/>
          </a:ln>
        </p:spPr>
      </p:pic>
      <p:sp>
        <p:nvSpPr>
          <p:cNvPr id="903" name="902 - Ορθογώνιο"/>
          <p:cNvSpPr/>
          <p:nvPr/>
        </p:nvSpPr>
        <p:spPr>
          <a:xfrm>
            <a:off x="1283400" y="3817080"/>
            <a:ext cx="7291080" cy="46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000000"/>
                </a:solidFill>
                <a:latin typeface="Calibri"/>
                <a:ea typeface="Source Sans Pro Bold"/>
              </a:rPr>
              <a:t>Ερευνητικό Ερώτημα </a:t>
            </a:r>
            <a:r>
              <a:rPr lang="en-US" sz="1800" b="1" strike="noStrike" spc="-1" dirty="0" smtClean="0">
                <a:solidFill>
                  <a:srgbClr val="000000"/>
                </a:solidFill>
                <a:latin typeface="Calibri"/>
                <a:ea typeface="Source Sans Pro Bold"/>
              </a:rPr>
              <a:t>- </a:t>
            </a:r>
            <a:r>
              <a:rPr lang="el-GR" b="1" spc="-1" dirty="0" err="1" smtClean="0">
                <a:solidFill>
                  <a:srgbClr val="000000"/>
                </a:solidFill>
                <a:latin typeface="Calibri"/>
                <a:ea typeface="Source Sans Pro Bold"/>
              </a:rPr>
              <a:t>Ποι</a:t>
            </a:r>
            <a:r>
              <a:rPr lang="el-GR" sz="1800" b="1" strike="noStrike" spc="-1" dirty="0" err="1" smtClean="0">
                <a:solidFill>
                  <a:srgbClr val="000000"/>
                </a:solidFill>
                <a:latin typeface="Calibri"/>
                <a:ea typeface="Source Sans Pro Bold"/>
              </a:rPr>
              <a:t>ε</a:t>
            </a:r>
            <a:r>
              <a:rPr lang="en-US" sz="1800" b="1" strike="noStrike" spc="-1" dirty="0" smtClean="0">
                <a:solidFill>
                  <a:srgbClr val="000000"/>
                </a:solidFill>
                <a:latin typeface="Calibri"/>
                <a:ea typeface="Source Sans Pro Bold"/>
              </a:rPr>
              <a:t>ς </a:t>
            </a:r>
            <a:r>
              <a:rPr lang="en-US" sz="1800" b="1" strike="noStrike" spc="-1" dirty="0">
                <a:solidFill>
                  <a:srgbClr val="000000"/>
                </a:solidFill>
                <a:latin typeface="Calibri"/>
                <a:ea typeface="Source Sans Pro Bold"/>
              </a:rPr>
              <a:t>είναι οι απόψεις των μαθητών για το παιχνίδι επαυξημένης πραγματικότητας ως νέο εκπαιδευτικό εργαλείο για τη γνωριμία της πολιτιστικής κληρονομιάς;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4" name="903 - Ορθογώνιο"/>
          <p:cNvSpPr/>
          <p:nvPr/>
        </p:nvSpPr>
        <p:spPr>
          <a:xfrm>
            <a:off x="1743120" y="5254560"/>
            <a:ext cx="6481080" cy="65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l-GR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Χρήσιμο</a:t>
            </a: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για τη μάθηση της πολιτιστικής κληρονομιάς επισημαίνοντας τη </a:t>
            </a:r>
            <a:r>
              <a:rPr lang="el-GR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διαδραστικότητα, τη διασκέδαση και την ευκολία του</a:t>
            </a: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5" name="904 - Ορθογώνιο"/>
          <p:cNvSpPr/>
          <p:nvPr/>
        </p:nvSpPr>
        <p:spPr>
          <a:xfrm>
            <a:off x="1777680" y="4855680"/>
            <a:ext cx="3092040" cy="32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Θετική άποψη</a:t>
            </a:r>
            <a:r>
              <a:rPr lang="el-GR" sz="16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για το παιχνίδι Ε.Π 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06" name="905 - Εικόνα"/>
          <p:cNvPicPr/>
          <p:nvPr/>
        </p:nvPicPr>
        <p:blipFill>
          <a:blip r:embed="rId3" cstate="print"/>
          <a:stretch/>
        </p:blipFill>
        <p:spPr>
          <a:xfrm>
            <a:off x="1326960" y="5394600"/>
            <a:ext cx="415080" cy="389880"/>
          </a:xfrm>
          <a:prstGeom prst="rect">
            <a:avLst/>
          </a:prstGeom>
          <a:ln w="0">
            <a:noFill/>
          </a:ln>
        </p:spPr>
      </p:pic>
      <p:pic>
        <p:nvPicPr>
          <p:cNvPr id="907" name="906 - Εικόνα"/>
          <p:cNvPicPr/>
          <p:nvPr/>
        </p:nvPicPr>
        <p:blipFill>
          <a:blip r:embed="rId3" cstate="print"/>
          <a:stretch/>
        </p:blipFill>
        <p:spPr>
          <a:xfrm>
            <a:off x="1343160" y="4789800"/>
            <a:ext cx="415080" cy="389880"/>
          </a:xfrm>
          <a:prstGeom prst="rect">
            <a:avLst/>
          </a:prstGeom>
          <a:ln w="0">
            <a:noFill/>
          </a:ln>
        </p:spPr>
      </p:pic>
      <p:sp>
        <p:nvSpPr>
          <p:cNvPr id="908" name="907 - Ορθογώνιο"/>
          <p:cNvSpPr/>
          <p:nvPr/>
        </p:nvSpPr>
        <p:spPr>
          <a:xfrm>
            <a:off x="1180080" y="429480"/>
            <a:ext cx="6001920" cy="44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strike="noStrike" spc="-1" dirty="0">
                <a:solidFill>
                  <a:srgbClr val="000000"/>
                </a:solidFill>
                <a:latin typeface="Arial"/>
                <a:ea typeface="Source Sans Pro Bold"/>
              </a:rPr>
              <a:t>Αποτίμηση Παιχνιδιού από τους Μαθητές 4/4</a:t>
            </a:r>
            <a:endParaRPr lang="el-GR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9" name="908 - Ορθογώνιο"/>
          <p:cNvSpPr/>
          <p:nvPr/>
        </p:nvSpPr>
        <p:spPr>
          <a:xfrm>
            <a:off x="1181160" y="1422360"/>
            <a:ext cx="728604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800" b="1" strike="noStrike" spc="-1" dirty="0">
                <a:solidFill>
                  <a:srgbClr val="000000"/>
                </a:solidFill>
                <a:latin typeface="Calibri"/>
                <a:ea typeface="Source Sans Pro Bold"/>
              </a:rPr>
              <a:t>Ερευνητικό Ερώτημα  - </a:t>
            </a:r>
            <a:r>
              <a:rPr lang="el-GR" sz="18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Ποιες </a:t>
            </a:r>
            <a:r>
              <a:rPr lang="el-GR" sz="1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είναι οι προτάσεις βελτίωσης του παιχνιδιού επαυξημένης πραγματικότητας;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0" name="909 - Ορθογώνιο"/>
          <p:cNvSpPr/>
          <p:nvPr/>
        </p:nvSpPr>
        <p:spPr>
          <a:xfrm>
            <a:off x="674640" y="1198800"/>
            <a:ext cx="505440" cy="55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6000" b="1" strike="noStrike" spc="-1" dirty="0">
                <a:solidFill>
                  <a:srgbClr val="1B1B1B"/>
                </a:solidFill>
                <a:latin typeface="Arial"/>
                <a:ea typeface="Microsoft YaHei"/>
              </a:rPr>
              <a:t>8</a:t>
            </a:r>
            <a:endParaRPr lang="el-GR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1" name="910 - Ορθογώνιο"/>
          <p:cNvSpPr/>
          <p:nvPr/>
        </p:nvSpPr>
        <p:spPr>
          <a:xfrm>
            <a:off x="767880" y="3669840"/>
            <a:ext cx="514440" cy="61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6000" b="1" strike="noStrike" spc="-1" dirty="0">
                <a:solidFill>
                  <a:srgbClr val="1B1B1B"/>
                </a:solidFill>
                <a:latin typeface="Arial"/>
                <a:ea typeface="Microsoft YaHei"/>
              </a:rPr>
              <a:t>9</a:t>
            </a:r>
            <a:endParaRPr lang="el-GR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12" name="911 - Εικόνα"/>
          <p:cNvPicPr/>
          <p:nvPr/>
        </p:nvPicPr>
        <p:blipFill>
          <a:blip r:embed="rId4" cstate="print"/>
          <a:stretch/>
        </p:blipFill>
        <p:spPr>
          <a:xfrm>
            <a:off x="7182000" y="351000"/>
            <a:ext cx="1707480" cy="779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1"/>
                            </p:stCondLst>
                            <p:childTnLst>
                              <p:par>
                                <p:cTn id="8" presetID="55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" dur="10" fill="hold"/>
                                        <p:tgtEl>
                                          <p:spTgt spid="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10" fill="hold"/>
                                        <p:tgtEl>
                                          <p:spTgt spid="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2" dur="10"/>
                                        <p:tgtEl>
                                          <p:spTgt spid="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1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12"/>
                            </p:stCondLst>
                            <p:childTnLst>
                              <p:par>
                                <p:cTn id="17" presetID="55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10" fill="hold"/>
                                        <p:tgtEl>
                                          <p:spTgt spid="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10" fill="hold"/>
                                        <p:tgtEl>
                                          <p:spTgt spid="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1" dur="10"/>
                                        <p:tgtEl>
                                          <p:spTgt spid="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21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23"/>
                            </p:stCondLst>
                            <p:childTnLst>
                              <p:par>
                                <p:cTn id="26" presetID="55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8" dur="10" fill="hold"/>
                                        <p:tgtEl>
                                          <p:spTgt spid="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10" fill="hold"/>
                                        <p:tgtEl>
                                          <p:spTgt spid="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0" dur="10"/>
                                        <p:tgtEl>
                                          <p:spTgt spid="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1"/>
                            </p:stCondLst>
                            <p:childTnLst>
                              <p:par>
                                <p:cTn id="36" presetID="55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" dur="1000" fill="hold"/>
                                        <p:tgtEl>
                                          <p:spTgt spid="9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" dur="1000" fill="hold"/>
                                        <p:tgtEl>
                                          <p:spTgt spid="9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0" dur="1000"/>
                                        <p:tgtEl>
                                          <p:spTgt spid="9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1"/>
                            </p:stCondLst>
                            <p:childTnLst>
                              <p:par>
                                <p:cTn id="42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2"/>
                            </p:stCondLst>
                            <p:childTnLst>
                              <p:par>
                                <p:cTn id="45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PlaceHolder 4"/>
          <p:cNvSpPr/>
          <p:nvPr/>
        </p:nvSpPr>
        <p:spPr>
          <a:xfrm>
            <a:off x="1832040" y="527400"/>
            <a:ext cx="6171480" cy="46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l-GR" sz="3600" b="1" strike="noStrike" spc="-1" dirty="0">
                <a:solidFill>
                  <a:srgbClr val="000000"/>
                </a:solidFill>
                <a:latin typeface="Calibri Light"/>
                <a:ea typeface="DejaVu Sans"/>
              </a:rPr>
              <a:t>Συμπεράσματα - Συσχετίσεις  </a:t>
            </a:r>
            <a:endParaRPr lang="el-GR" sz="3600" b="0" strike="noStrike" spc="-1" dirty="0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914" name="913 - Ελεύθερη σχεδίαση"/>
          <p:cNvSpPr/>
          <p:nvPr/>
        </p:nvSpPr>
        <p:spPr>
          <a:xfrm>
            <a:off x="402840" y="245160"/>
            <a:ext cx="725400" cy="1251000"/>
          </a:xfrm>
          <a:custGeom>
            <a:avLst/>
            <a:gdLst>
              <a:gd name="textAreaLeft" fmla="*/ 0 w 725400"/>
              <a:gd name="textAreaRight" fmla="*/ 727200 w 725400"/>
              <a:gd name="textAreaTop" fmla="*/ 0 h 1251000"/>
              <a:gd name="textAreaBottom" fmla="*/ 1252800 h 12510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915" name="914 - Εικόνα"/>
          <p:cNvPicPr/>
          <p:nvPr/>
        </p:nvPicPr>
        <p:blipFill>
          <a:blip r:embed="rId3" cstate="print"/>
          <a:stretch/>
        </p:blipFill>
        <p:spPr>
          <a:xfrm>
            <a:off x="525960" y="96480"/>
            <a:ext cx="1145520" cy="1497240"/>
          </a:xfrm>
          <a:prstGeom prst="rect">
            <a:avLst/>
          </a:prstGeom>
          <a:ln w="0">
            <a:noFill/>
          </a:ln>
        </p:spPr>
      </p:pic>
      <p:sp>
        <p:nvSpPr>
          <p:cNvPr id="916" name="915 - Ορθογώνιο"/>
          <p:cNvSpPr/>
          <p:nvPr/>
        </p:nvSpPr>
        <p:spPr>
          <a:xfrm>
            <a:off x="715320" y="1979280"/>
            <a:ext cx="8009280" cy="356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16000" indent="-216000" algn="just">
              <a:lnSpc>
                <a:spcPct val="100000"/>
              </a:lnSpc>
              <a:buClr>
                <a:srgbClr val="D53D40"/>
              </a:buClr>
              <a:buSzPct val="155000"/>
              <a:buFont typeface="Symbol"/>
              <a:buChar char=""/>
              <a:tabLst>
                <a:tab pos="0" algn="l"/>
              </a:tabLst>
            </a:pP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Με βάση τις απαντήσεις των ειδικών, το εκπαιδευτικό υλικό </a:t>
            </a: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συμμορφώνεται</a:t>
            </a: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με τις αρχές της εξ αποστάσεως εκπαίδευσης και της πολυμεσικής μάθησης.</a:t>
            </a: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D53D40"/>
              </a:buClr>
              <a:buSzPct val="155000"/>
              <a:buFont typeface="Symbol"/>
              <a:buChar char=""/>
              <a:tabLst>
                <a:tab pos="0" algn="l"/>
              </a:tabLst>
            </a:pP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Οι μαθητές βρήκαν το Ε.Υ </a:t>
            </a: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ενδιαφέρον, εύχρηστο  και διασκεδαστικό </a:t>
            </a: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στη μάθηση.  </a:t>
            </a: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(Καμπύλης, 2017; Σταυγιαννουδάκης &amp; Καλογιαννάκης, 2019).</a:t>
            </a: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D53D40"/>
              </a:buClr>
              <a:buSzPct val="155000"/>
              <a:buFont typeface="Symbol"/>
              <a:buChar char=""/>
              <a:tabLst>
                <a:tab pos="0" algn="l"/>
              </a:tabLst>
            </a:pP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Το εκπαιδευτικό υλικό συνδυάζει </a:t>
            </a: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κείμενο, εικόνες, ήχο, βίντεο και γραφικά</a:t>
            </a: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, διευκολύνοντας την κατανόηση του περιεχομένου και ενθαρρύνοντας την ενεργή συμμετοχή των μαθητών. </a:t>
            </a: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(Σκαράκη, 2018)</a:t>
            </a: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D53D40"/>
              </a:buClr>
              <a:buSzPct val="155000"/>
              <a:buFont typeface="Symbol"/>
              <a:buChar char=""/>
              <a:tabLst>
                <a:tab pos="0" algn="l"/>
              </a:tabLst>
            </a:pP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Οι μαθητές αξιολόγησαν το εκπαιδευτικό υλικό ως </a:t>
            </a: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αποτελεσματικό</a:t>
            </a: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. Τα ευρήματα συμφωνούν με προηγούμενες μελέτες </a:t>
            </a: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επιβεβαιώνοντας</a:t>
            </a: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 την αποτελεσματικότητα του υλικού στην ενίσχυση της μαθησιακής διαδικασίας. </a:t>
            </a: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(Παπαφιλίππου, 2016; Κατσαντώνης, 2017)</a:t>
            </a: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PlaceHolder 5"/>
          <p:cNvSpPr/>
          <p:nvPr/>
        </p:nvSpPr>
        <p:spPr>
          <a:xfrm>
            <a:off x="1832040" y="527400"/>
            <a:ext cx="5989320" cy="46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l-GR" sz="3600" b="1" strike="noStrike" spc="-1" dirty="0">
                <a:solidFill>
                  <a:srgbClr val="000000"/>
                </a:solidFill>
                <a:latin typeface="Calibri Light"/>
                <a:ea typeface="DejaVu Sans"/>
              </a:rPr>
              <a:t>Συμπεράσματα - Συσχετίσεις  </a:t>
            </a:r>
            <a:endParaRPr lang="el-GR" sz="3600" b="0" strike="noStrike" spc="-1" dirty="0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918" name="917 - Ελεύθερη σχεδίαση"/>
          <p:cNvSpPr/>
          <p:nvPr/>
        </p:nvSpPr>
        <p:spPr>
          <a:xfrm>
            <a:off x="402840" y="551880"/>
            <a:ext cx="725400" cy="944280"/>
          </a:xfrm>
          <a:custGeom>
            <a:avLst/>
            <a:gdLst>
              <a:gd name="textAreaLeft" fmla="*/ 0 w 725400"/>
              <a:gd name="textAreaRight" fmla="*/ 727200 w 725400"/>
              <a:gd name="textAreaTop" fmla="*/ 0 h 944280"/>
              <a:gd name="textAreaBottom" fmla="*/ 946080 h 9442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919" name="918 - Εικόνα"/>
          <p:cNvPicPr/>
          <p:nvPr/>
        </p:nvPicPr>
        <p:blipFill>
          <a:blip r:embed="rId3" cstate="print"/>
          <a:stretch/>
        </p:blipFill>
        <p:spPr>
          <a:xfrm>
            <a:off x="455400" y="157680"/>
            <a:ext cx="1252080" cy="1698840"/>
          </a:xfrm>
          <a:prstGeom prst="rect">
            <a:avLst/>
          </a:prstGeom>
          <a:ln w="0">
            <a:noFill/>
          </a:ln>
        </p:spPr>
      </p:pic>
      <p:sp>
        <p:nvSpPr>
          <p:cNvPr id="920" name="919 - Ορθογώνιο"/>
          <p:cNvSpPr/>
          <p:nvPr/>
        </p:nvSpPr>
        <p:spPr>
          <a:xfrm>
            <a:off x="687600" y="2079360"/>
            <a:ext cx="8065080" cy="29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D53D40"/>
              </a:buClr>
              <a:buSzPct val="155000"/>
              <a:buFont typeface="Symbol"/>
              <a:buChar char=""/>
              <a:tabLst>
                <a:tab pos="0" algn="l"/>
              </a:tabLst>
            </a:pP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Το παιχνίδι Ε.Π κρίθηκε εύκολα </a:t>
            </a: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προσβάσιμο και ελκυστικό</a:t>
            </a: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για τους μαθητές.</a:t>
            </a: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 (</a:t>
            </a: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Τσαχάκη, 2019)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D53D40"/>
              </a:buClr>
              <a:buSzPct val="155000"/>
              <a:buFont typeface="Symbol"/>
              <a:buChar char=""/>
              <a:tabLst>
                <a:tab pos="0" algn="l"/>
              </a:tabLst>
            </a:pP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Προηγούμενες έρευνες επιβεβαιώνουν τη </a:t>
            </a: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συμβολή</a:t>
            </a: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των χωροευαίσθητων εκπαιδευτικών παιχνιδιών στη μαθησιακή διαδικασία.  </a:t>
            </a: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(</a:t>
            </a: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Li &amp; Wang, 2020; Huizenga 2009)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D53D40"/>
              </a:buClr>
              <a:buSzPct val="155000"/>
              <a:buFont typeface="Symbol"/>
              <a:buChar char=""/>
              <a:tabLst>
                <a:tab pos="0" algn="l"/>
              </a:tabLst>
            </a:pP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Τα </a:t>
            </a: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θετικά χαρακτηριστικά του παιχνιδιού</a:t>
            </a: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, όπως η ποικιλία στις απαντήσεις, η χρήση κινητού και η συμμετοχή μέσω πολυμέσων αναδεικνύει ότι μαθησιακά περιβάλλοντα με πλούσια ερεθίσματα αυξάνουν το ενδιαφέρον και την ενασχόληση των μαθητών, ενισχύοντας την εκπαιδευτική εμπειρία. (</a:t>
            </a:r>
            <a:r>
              <a:rPr lang="el-GR" sz="1800" b="1" strike="noStrike" spc="-1" dirty="0">
                <a:solidFill>
                  <a:srgbClr val="000000"/>
                </a:solidFill>
                <a:latin typeface="Times New Roman"/>
                <a:ea typeface="Liberation Mono;Courier New"/>
              </a:rPr>
              <a:t>Chen et al., 2017)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PlaceHolder 1"/>
          <p:cNvSpPr>
            <a:spLocks noGrp="1"/>
          </p:cNvSpPr>
          <p:nvPr>
            <p:ph type="title"/>
          </p:nvPr>
        </p:nvSpPr>
        <p:spPr>
          <a:xfrm>
            <a:off x="1405080" y="548640"/>
            <a:ext cx="7196760" cy="529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l-GR" sz="3600" b="1" strike="noStrike" spc="-1">
                <a:solidFill>
                  <a:srgbClr val="000000"/>
                </a:solidFill>
                <a:latin typeface="Calibri Light"/>
              </a:rPr>
              <a:t> Σκοπός </a:t>
            </a:r>
            <a:endParaRPr lang="el-GR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8" name="9 - Ορθογώνιο 1"/>
          <p:cNvSpPr/>
          <p:nvPr/>
        </p:nvSpPr>
        <p:spPr>
          <a:xfrm>
            <a:off x="1260000" y="1347480"/>
            <a:ext cx="6838200" cy="228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720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l-GR" sz="1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Σκοπός</a:t>
            </a:r>
            <a:r>
              <a:rPr lang="el-G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της παρούσας διπλωματικής εργασίας είναι ο σχεδιασμός, η υλοποίηση και η αποτίμηση </a:t>
            </a:r>
            <a:r>
              <a:rPr lang="el-GR" sz="18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πολυμορφικού </a:t>
            </a:r>
            <a:r>
              <a:rPr lang="el-GR" sz="1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εκπαιδευτικού υλικού</a:t>
            </a:r>
            <a:r>
              <a:rPr lang="el-G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που αξιοποιεί τη </a:t>
            </a:r>
            <a:r>
              <a:rPr lang="el-GR" sz="1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μεθοδολογία της εξ αποστάσεως εκπαίδευσης</a:t>
            </a:r>
            <a:r>
              <a:rPr lang="el-G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και ενσωματώνει εφαρμογές </a:t>
            </a:r>
            <a:r>
              <a:rPr lang="el-GR" sz="1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επαυξημένης πραγματικότητας</a:t>
            </a:r>
            <a:r>
              <a:rPr lang="el-G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για τη γνωριμία της πολιτιστικής κληρονομιάς σε μαθητές ΣΤ΄ Δημοτικού, με σημείο αναφοράς την εξερεύνηση του Λαογραφικού Μουσείου Αμνάτου.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59" name="558 - Εικόνα"/>
          <p:cNvPicPr/>
          <p:nvPr/>
        </p:nvPicPr>
        <p:blipFill>
          <a:blip r:embed="rId2"/>
          <a:stretch/>
        </p:blipFill>
        <p:spPr>
          <a:xfrm>
            <a:off x="3486960" y="3929400"/>
            <a:ext cx="2167920" cy="2039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" name="Group 14"/>
          <p:cNvGrpSpPr/>
          <p:nvPr/>
        </p:nvGrpSpPr>
        <p:grpSpPr>
          <a:xfrm>
            <a:off x="348840" y="1698120"/>
            <a:ext cx="2520000" cy="3382920"/>
            <a:chOff x="348840" y="1698120"/>
            <a:chExt cx="2520000" cy="3382920"/>
          </a:xfrm>
        </p:grpSpPr>
        <p:sp>
          <p:nvSpPr>
            <p:cNvPr id="922" name="Freeform 13"/>
            <p:cNvSpPr/>
            <p:nvPr/>
          </p:nvSpPr>
          <p:spPr>
            <a:xfrm>
              <a:off x="777960" y="1897560"/>
              <a:ext cx="2090880" cy="3183480"/>
            </a:xfrm>
            <a:custGeom>
              <a:avLst/>
              <a:gdLst>
                <a:gd name="textAreaLeft" fmla="*/ 0 w 2090880"/>
                <a:gd name="textAreaRight" fmla="*/ 2093400 w 2090880"/>
                <a:gd name="textAreaTop" fmla="*/ 0 h 3183480"/>
                <a:gd name="textAreaBottom" fmla="*/ 3186000 h 3183480"/>
              </a:gdLst>
              <a:ahLst/>
              <a:cxnLst/>
              <a:rect l="textAreaLeft" t="textAreaTop" r="textAreaRight" b="textAreaBottom"/>
              <a:pathLst>
                <a:path w="1102702" h="1258566">
                  <a:moveTo>
                    <a:pt x="57323" y="0"/>
                  </a:moveTo>
                  <a:lnTo>
                    <a:pt x="1045379" y="0"/>
                  </a:lnTo>
                  <a:cubicBezTo>
                    <a:pt x="1060582" y="0"/>
                    <a:pt x="1075162" y="6039"/>
                    <a:pt x="1085912" y="16789"/>
                  </a:cubicBezTo>
                  <a:cubicBezTo>
                    <a:pt x="1096662" y="27539"/>
                    <a:pt x="1102702" y="42120"/>
                    <a:pt x="1102702" y="57323"/>
                  </a:cubicBezTo>
                  <a:lnTo>
                    <a:pt x="1102702" y="1201243"/>
                  </a:lnTo>
                  <a:cubicBezTo>
                    <a:pt x="1102702" y="1216446"/>
                    <a:pt x="1096662" y="1231026"/>
                    <a:pt x="1085912" y="1241777"/>
                  </a:cubicBezTo>
                  <a:cubicBezTo>
                    <a:pt x="1075162" y="1252527"/>
                    <a:pt x="1060582" y="1258566"/>
                    <a:pt x="1045379" y="1258566"/>
                  </a:cubicBezTo>
                  <a:lnTo>
                    <a:pt x="57323" y="1258566"/>
                  </a:lnTo>
                  <a:cubicBezTo>
                    <a:pt x="42120" y="1258566"/>
                    <a:pt x="27539" y="1252527"/>
                    <a:pt x="16789" y="1241777"/>
                  </a:cubicBezTo>
                  <a:cubicBezTo>
                    <a:pt x="6039" y="1231026"/>
                    <a:pt x="0" y="1216446"/>
                    <a:pt x="0" y="1201243"/>
                  </a:cubicBezTo>
                  <a:lnTo>
                    <a:pt x="0" y="57323"/>
                  </a:lnTo>
                  <a:cubicBezTo>
                    <a:pt x="0" y="42120"/>
                    <a:pt x="6039" y="27539"/>
                    <a:pt x="16789" y="16789"/>
                  </a:cubicBezTo>
                  <a:cubicBezTo>
                    <a:pt x="27539" y="6039"/>
                    <a:pt x="42120" y="0"/>
                    <a:pt x="57323" y="0"/>
                  </a:cubicBezTo>
                  <a:close/>
                </a:path>
              </a:pathLst>
            </a:custGeom>
            <a:solidFill>
              <a:srgbClr val="F2E1A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l-GR" sz="1800" b="0" strike="noStrike" spc="-1" dirty="0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923" name="TextBox 21"/>
            <p:cNvSpPr/>
            <p:nvPr/>
          </p:nvSpPr>
          <p:spPr>
            <a:xfrm>
              <a:off x="348840" y="1698120"/>
              <a:ext cx="2090880" cy="3303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endParaRPr lang="en-US" sz="1800" b="0" strike="noStrike" spc="-1" dirty="0">
                <a:solidFill>
                  <a:srgbClr val="000000"/>
                </a:solidFill>
                <a:latin typeface="Calibri"/>
                <a:ea typeface="DejaVu Sans"/>
              </a:endParaRPr>
            </a:p>
          </p:txBody>
        </p:sp>
      </p:grpSp>
      <p:grpSp>
        <p:nvGrpSpPr>
          <p:cNvPr id="924" name="Group 16"/>
          <p:cNvGrpSpPr/>
          <p:nvPr/>
        </p:nvGrpSpPr>
        <p:grpSpPr>
          <a:xfrm>
            <a:off x="4872960" y="1715760"/>
            <a:ext cx="4086000" cy="3303720"/>
            <a:chOff x="4872960" y="1715760"/>
            <a:chExt cx="4086000" cy="3303720"/>
          </a:xfrm>
        </p:grpSpPr>
        <p:sp>
          <p:nvSpPr>
            <p:cNvPr id="925" name="Freeform 15"/>
            <p:cNvSpPr/>
            <p:nvPr/>
          </p:nvSpPr>
          <p:spPr>
            <a:xfrm>
              <a:off x="6785280" y="1836000"/>
              <a:ext cx="2173680" cy="3183480"/>
            </a:xfrm>
            <a:custGeom>
              <a:avLst/>
              <a:gdLst>
                <a:gd name="textAreaLeft" fmla="*/ 0 w 2173680"/>
                <a:gd name="textAreaRight" fmla="*/ 2176200 w 2173680"/>
                <a:gd name="textAreaTop" fmla="*/ 0 h 3183480"/>
                <a:gd name="textAreaBottom" fmla="*/ 3186000 h 3183480"/>
              </a:gdLst>
              <a:ahLst/>
              <a:cxnLst/>
              <a:rect l="textAreaLeft" t="textAreaTop" r="textAreaRight" b="textAreaBottom"/>
              <a:pathLst>
                <a:path w="1102702" h="1258566">
                  <a:moveTo>
                    <a:pt x="57323" y="0"/>
                  </a:moveTo>
                  <a:lnTo>
                    <a:pt x="1045379" y="0"/>
                  </a:lnTo>
                  <a:cubicBezTo>
                    <a:pt x="1060582" y="0"/>
                    <a:pt x="1075162" y="6039"/>
                    <a:pt x="1085912" y="16789"/>
                  </a:cubicBezTo>
                  <a:cubicBezTo>
                    <a:pt x="1096662" y="27539"/>
                    <a:pt x="1102702" y="42120"/>
                    <a:pt x="1102702" y="57323"/>
                  </a:cubicBezTo>
                  <a:lnTo>
                    <a:pt x="1102702" y="1201243"/>
                  </a:lnTo>
                  <a:cubicBezTo>
                    <a:pt x="1102702" y="1216446"/>
                    <a:pt x="1096662" y="1231026"/>
                    <a:pt x="1085912" y="1241777"/>
                  </a:cubicBezTo>
                  <a:cubicBezTo>
                    <a:pt x="1075162" y="1252527"/>
                    <a:pt x="1060582" y="1258566"/>
                    <a:pt x="1045379" y="1258566"/>
                  </a:cubicBezTo>
                  <a:lnTo>
                    <a:pt x="57323" y="1258566"/>
                  </a:lnTo>
                  <a:cubicBezTo>
                    <a:pt x="42120" y="1258566"/>
                    <a:pt x="27539" y="1252527"/>
                    <a:pt x="16789" y="1241777"/>
                  </a:cubicBezTo>
                  <a:cubicBezTo>
                    <a:pt x="6039" y="1231026"/>
                    <a:pt x="0" y="1216446"/>
                    <a:pt x="0" y="1201243"/>
                  </a:cubicBezTo>
                  <a:lnTo>
                    <a:pt x="0" y="57323"/>
                  </a:lnTo>
                  <a:cubicBezTo>
                    <a:pt x="0" y="42120"/>
                    <a:pt x="6039" y="27539"/>
                    <a:pt x="16789" y="16789"/>
                  </a:cubicBezTo>
                  <a:cubicBezTo>
                    <a:pt x="27539" y="6039"/>
                    <a:pt x="42120" y="0"/>
                    <a:pt x="57323" y="0"/>
                  </a:cubicBezTo>
                  <a:close/>
                </a:path>
              </a:pathLst>
            </a:custGeom>
            <a:solidFill>
              <a:srgbClr val="F2E1A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l-GR" sz="1800" b="0" strike="noStrike" spc="-1" dirty="0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926" name="TextBox 24"/>
            <p:cNvSpPr/>
            <p:nvPr/>
          </p:nvSpPr>
          <p:spPr>
            <a:xfrm>
              <a:off x="4872960" y="1715760"/>
              <a:ext cx="2173680" cy="3303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endParaRPr lang="en-US" sz="1800" b="0" strike="noStrike" spc="-1" dirty="0">
                <a:solidFill>
                  <a:srgbClr val="000000"/>
                </a:solidFill>
                <a:latin typeface="Calibri"/>
                <a:ea typeface="DejaVu Sans"/>
              </a:endParaRPr>
            </a:p>
          </p:txBody>
        </p:sp>
      </p:grpSp>
      <p:grpSp>
        <p:nvGrpSpPr>
          <p:cNvPr id="927" name="Group 17"/>
          <p:cNvGrpSpPr/>
          <p:nvPr/>
        </p:nvGrpSpPr>
        <p:grpSpPr>
          <a:xfrm>
            <a:off x="3699360" y="1715760"/>
            <a:ext cx="2410560" cy="3304080"/>
            <a:chOff x="3699360" y="1715760"/>
            <a:chExt cx="2410560" cy="3304080"/>
          </a:xfrm>
        </p:grpSpPr>
        <p:sp>
          <p:nvSpPr>
            <p:cNvPr id="928" name="Freeform 16"/>
            <p:cNvSpPr/>
            <p:nvPr/>
          </p:nvSpPr>
          <p:spPr>
            <a:xfrm>
              <a:off x="3758400" y="1836360"/>
              <a:ext cx="2351520" cy="3183480"/>
            </a:xfrm>
            <a:custGeom>
              <a:avLst/>
              <a:gdLst>
                <a:gd name="textAreaLeft" fmla="*/ 0 w 2351520"/>
                <a:gd name="textAreaRight" fmla="*/ 2354040 w 2351520"/>
                <a:gd name="textAreaTop" fmla="*/ 0 h 3183480"/>
                <a:gd name="textAreaBottom" fmla="*/ 3186000 h 3183480"/>
              </a:gdLst>
              <a:ahLst/>
              <a:cxnLst/>
              <a:rect l="textAreaLeft" t="textAreaTop" r="textAreaRight" b="textAreaBottom"/>
              <a:pathLst>
                <a:path w="1102702" h="1258566">
                  <a:moveTo>
                    <a:pt x="57323" y="0"/>
                  </a:moveTo>
                  <a:lnTo>
                    <a:pt x="1045379" y="0"/>
                  </a:lnTo>
                  <a:cubicBezTo>
                    <a:pt x="1060582" y="0"/>
                    <a:pt x="1075162" y="6039"/>
                    <a:pt x="1085912" y="16789"/>
                  </a:cubicBezTo>
                  <a:cubicBezTo>
                    <a:pt x="1096662" y="27539"/>
                    <a:pt x="1102702" y="42120"/>
                    <a:pt x="1102702" y="57323"/>
                  </a:cubicBezTo>
                  <a:lnTo>
                    <a:pt x="1102702" y="1201243"/>
                  </a:lnTo>
                  <a:cubicBezTo>
                    <a:pt x="1102702" y="1216446"/>
                    <a:pt x="1096662" y="1231026"/>
                    <a:pt x="1085912" y="1241777"/>
                  </a:cubicBezTo>
                  <a:cubicBezTo>
                    <a:pt x="1075162" y="1252527"/>
                    <a:pt x="1060582" y="1258566"/>
                    <a:pt x="1045379" y="1258566"/>
                  </a:cubicBezTo>
                  <a:lnTo>
                    <a:pt x="57323" y="1258566"/>
                  </a:lnTo>
                  <a:cubicBezTo>
                    <a:pt x="42120" y="1258566"/>
                    <a:pt x="27539" y="1252527"/>
                    <a:pt x="16789" y="1241777"/>
                  </a:cubicBezTo>
                  <a:cubicBezTo>
                    <a:pt x="6039" y="1231026"/>
                    <a:pt x="0" y="1216446"/>
                    <a:pt x="0" y="1201243"/>
                  </a:cubicBezTo>
                  <a:lnTo>
                    <a:pt x="0" y="57323"/>
                  </a:lnTo>
                  <a:cubicBezTo>
                    <a:pt x="0" y="42120"/>
                    <a:pt x="6039" y="27539"/>
                    <a:pt x="16789" y="16789"/>
                  </a:cubicBezTo>
                  <a:cubicBezTo>
                    <a:pt x="27539" y="6039"/>
                    <a:pt x="42120" y="0"/>
                    <a:pt x="57323" y="0"/>
                  </a:cubicBezTo>
                  <a:close/>
                </a:path>
              </a:pathLst>
            </a:custGeom>
            <a:solidFill>
              <a:srgbClr val="F2E1A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l-GR" sz="1800" b="0" strike="noStrike" spc="-1" dirty="0">
                <a:solidFill>
                  <a:srgbClr val="000000"/>
                </a:solidFill>
                <a:latin typeface="Calibri"/>
                <a:ea typeface="DejaVu Sans"/>
              </a:endParaRPr>
            </a:p>
          </p:txBody>
        </p:sp>
        <p:sp>
          <p:nvSpPr>
            <p:cNvPr id="929" name="TextBox 25"/>
            <p:cNvSpPr/>
            <p:nvPr/>
          </p:nvSpPr>
          <p:spPr>
            <a:xfrm>
              <a:off x="3699360" y="1715760"/>
              <a:ext cx="2351520" cy="3303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endParaRPr lang="en-US" sz="1800" b="0" strike="noStrike" spc="-1" dirty="0">
                <a:solidFill>
                  <a:srgbClr val="000000"/>
                </a:solidFill>
                <a:latin typeface="Calibri"/>
                <a:ea typeface="DejaVu Sans"/>
              </a:endParaRPr>
            </a:p>
          </p:txBody>
        </p:sp>
        <p:sp>
          <p:nvSpPr>
            <p:cNvPr id="930" name="929 - Ορθογώνιο"/>
            <p:cNvSpPr/>
            <p:nvPr/>
          </p:nvSpPr>
          <p:spPr>
            <a:xfrm>
              <a:off x="3880080" y="2653920"/>
              <a:ext cx="2170800" cy="2008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l-GR" sz="1500" b="0" strike="noStrike" spc="-1" dirty="0">
                  <a:solidFill>
                    <a:srgbClr val="000000"/>
                  </a:solidFill>
                  <a:latin typeface="Calibri"/>
                  <a:ea typeface="DejaVu Sans"/>
                </a:rPr>
                <a:t>Η απουσία απαραίτητης τεχνολογικής υποδομής ή υποστήριξης, μπορεί να επηρέασε την ποιότητα και την αφομοίωση του υλικού από τους μαθητές.</a:t>
              </a:r>
              <a:endParaRPr lang="el-GR" sz="15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931" name="AutoShape 5"/>
          <p:cNvSpPr/>
          <p:nvPr/>
        </p:nvSpPr>
        <p:spPr>
          <a:xfrm>
            <a:off x="839160" y="2268720"/>
            <a:ext cx="360" cy="2565000"/>
          </a:xfrm>
          <a:prstGeom prst="line">
            <a:avLst/>
          </a:prstGeom>
          <a:ln w="142920" cap="rnd">
            <a:solidFill>
              <a:srgbClr val="51A25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32" name="AutoShape 6"/>
          <p:cNvSpPr/>
          <p:nvPr/>
        </p:nvSpPr>
        <p:spPr>
          <a:xfrm>
            <a:off x="3774960" y="2249280"/>
            <a:ext cx="360" cy="2565000"/>
          </a:xfrm>
          <a:prstGeom prst="line">
            <a:avLst/>
          </a:prstGeom>
          <a:ln w="142920" cap="rnd">
            <a:solidFill>
              <a:srgbClr val="F35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33" name="AutoShape 8"/>
          <p:cNvSpPr/>
          <p:nvPr/>
        </p:nvSpPr>
        <p:spPr>
          <a:xfrm>
            <a:off x="6834600" y="2284560"/>
            <a:ext cx="360" cy="2565000"/>
          </a:xfrm>
          <a:prstGeom prst="line">
            <a:avLst/>
          </a:prstGeom>
          <a:ln w="142920" cap="rnd">
            <a:solidFill>
              <a:srgbClr val="53C5D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l-GR" sz="18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34" name="TextBox 30"/>
          <p:cNvSpPr/>
          <p:nvPr/>
        </p:nvSpPr>
        <p:spPr>
          <a:xfrm>
            <a:off x="542880" y="2172240"/>
            <a:ext cx="1505160" cy="248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endParaRPr lang="el-GR" sz="12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35" name="TextBox 42"/>
          <p:cNvSpPr/>
          <p:nvPr/>
        </p:nvSpPr>
        <p:spPr>
          <a:xfrm>
            <a:off x="7227000" y="2172240"/>
            <a:ext cx="1406880" cy="248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endParaRPr lang="el-GR" sz="12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36" name="Τίτλος 7"/>
          <p:cNvSpPr/>
          <p:nvPr/>
        </p:nvSpPr>
        <p:spPr>
          <a:xfrm>
            <a:off x="1465920" y="648000"/>
            <a:ext cx="4722120" cy="55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l-GR" sz="3600" b="1" strike="noStrike" spc="-1" dirty="0">
                <a:solidFill>
                  <a:srgbClr val="000000"/>
                </a:solidFill>
                <a:latin typeface="Calibri Light"/>
                <a:ea typeface="DejaVu Sans"/>
              </a:rPr>
              <a:t>Περιορισμοί Έρευνας</a:t>
            </a:r>
            <a:endParaRPr lang="el-GR" sz="3600" b="0" strike="noStrike" spc="-1" dirty="0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937" name="936 - Ορθογώνιο"/>
          <p:cNvSpPr/>
          <p:nvPr/>
        </p:nvSpPr>
        <p:spPr>
          <a:xfrm>
            <a:off x="839520" y="2643120"/>
            <a:ext cx="2029320" cy="218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5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Ένα δείγμα 15 μαθητών είναι αρκετά περιορισμένο, κάτι που μπορεί να μειώσει την αξιοπιστία και την </a:t>
            </a:r>
            <a:r>
              <a:rPr lang="el-GR" sz="15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αντιπροσωπευτικότητα </a:t>
            </a:r>
            <a:r>
              <a:rPr lang="el-GR" sz="15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των ευρημάτων</a:t>
            </a:r>
            <a:r>
              <a:rPr lang="el-GR" sz="1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.</a:t>
            </a:r>
            <a:endParaRPr lang="el-G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8" name="937 - Ορθογώνιο"/>
          <p:cNvSpPr/>
          <p:nvPr/>
        </p:nvSpPr>
        <p:spPr>
          <a:xfrm>
            <a:off x="900360" y="1941840"/>
            <a:ext cx="1821600" cy="51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5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Μικρό μέγεθος δείγματος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9" name="938 - Ορθογώνιο"/>
          <p:cNvSpPr/>
          <p:nvPr/>
        </p:nvSpPr>
        <p:spPr>
          <a:xfrm>
            <a:off x="3774960" y="1885320"/>
            <a:ext cx="2362680" cy="72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5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Έλλειψη τεχνολογικής υποστήριξης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0" name="939 - Ορθογώνιο"/>
          <p:cNvSpPr/>
          <p:nvPr/>
        </p:nvSpPr>
        <p:spPr>
          <a:xfrm>
            <a:off x="6785280" y="2540520"/>
            <a:ext cx="2287440" cy="237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5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Μαθητές με ασταθή σύνδεση ή χωρίς πρόσβαση στο διαδίκτυο είχαν περιορισμένη δυνατότητα συμμετοχής, γεγονός που ενδεχομένως επηρέασε την εμπειρία τους και υπονόμευσε την αξιοπιστία των ευρημάτων.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1" name="940 - Ορθογώνιο"/>
          <p:cNvSpPr/>
          <p:nvPr/>
        </p:nvSpPr>
        <p:spPr>
          <a:xfrm>
            <a:off x="6799680" y="1910880"/>
            <a:ext cx="2175840" cy="51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15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Άνιση πρόσβαση στο διαδίκτυο</a:t>
            </a:r>
            <a:r>
              <a:rPr lang="el-GR" sz="15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l-GR" sz="15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42" name="941 - Εικόνα"/>
          <p:cNvPicPr/>
          <p:nvPr/>
        </p:nvPicPr>
        <p:blipFill>
          <a:blip r:embed="rId3" cstate="print"/>
          <a:stretch/>
        </p:blipFill>
        <p:spPr>
          <a:xfrm>
            <a:off x="6530040" y="210600"/>
            <a:ext cx="883080" cy="883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942 - Ορθογώνιο"/>
          <p:cNvSpPr/>
          <p:nvPr/>
        </p:nvSpPr>
        <p:spPr>
          <a:xfrm>
            <a:off x="1558440" y="621720"/>
            <a:ext cx="6744600" cy="42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3600" b="1" strike="noStrike" spc="-1" dirty="0">
                <a:solidFill>
                  <a:srgbClr val="000000"/>
                </a:solidFill>
                <a:latin typeface="Calibri Light"/>
                <a:ea typeface="DejaVu Sans"/>
              </a:rPr>
              <a:t>Προτάσεις για Μελλοντική Έρευνα</a:t>
            </a:r>
            <a:endParaRPr lang="el-GR" sz="3600" b="0" strike="noStrike" spc="-1" dirty="0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944" name="943 - Ορθογώνιο"/>
          <p:cNvSpPr/>
          <p:nvPr/>
        </p:nvSpPr>
        <p:spPr>
          <a:xfrm>
            <a:off x="1702800" y="1878480"/>
            <a:ext cx="6708600" cy="936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l-GR" sz="16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Διερεύνηση της αποτελεσματικότητας του εκπαιδευτικού υλικού </a:t>
            </a:r>
            <a:r>
              <a:rPr lang="el-GR" sz="16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σε μεγαλύτερο αριθμό μαθητών,</a:t>
            </a:r>
            <a:r>
              <a:rPr lang="el-GR" sz="16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ώστε να εξαχθούν πιο έγκυρα και αξιόπιστα συμπεράσματα σχετικά με τη μαθησιακή εμπειρία και την κατανόηση του πολιτιστικού περιεχομένου.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5" name="944 - Ορθογώνιο"/>
          <p:cNvSpPr/>
          <p:nvPr/>
        </p:nvSpPr>
        <p:spPr>
          <a:xfrm>
            <a:off x="1709280" y="3173400"/>
            <a:ext cx="6931440" cy="76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l-GR" sz="1600" b="0" strike="noStrike" spc="-1" dirty="0">
                <a:solidFill>
                  <a:srgbClr val="000000"/>
                </a:solidFill>
                <a:latin typeface="Arial"/>
                <a:ea typeface="Microsoft YaHei"/>
              </a:rPr>
              <a:t>Προσαρμογή του Ε.Υ για εφαρμογή και αξιολόγηση σε διαφορετικές ηλικιακές ομάδες ή σε διαφορετικές βαθμίδες. </a:t>
            </a:r>
            <a:endParaRPr lang="el-GR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46" name="945 - Εικόνα"/>
          <p:cNvPicPr/>
          <p:nvPr/>
        </p:nvPicPr>
        <p:blipFill>
          <a:blip r:embed="rId2" cstate="print"/>
          <a:stretch/>
        </p:blipFill>
        <p:spPr>
          <a:xfrm>
            <a:off x="923040" y="3196080"/>
            <a:ext cx="575280" cy="500760"/>
          </a:xfrm>
          <a:prstGeom prst="rect">
            <a:avLst/>
          </a:prstGeom>
          <a:ln w="0">
            <a:noFill/>
          </a:ln>
        </p:spPr>
      </p:pic>
      <p:pic>
        <p:nvPicPr>
          <p:cNvPr id="947" name="946 - Εικόνα"/>
          <p:cNvPicPr/>
          <p:nvPr/>
        </p:nvPicPr>
        <p:blipFill>
          <a:blip r:embed="rId3" cstate="print"/>
          <a:stretch/>
        </p:blipFill>
        <p:spPr>
          <a:xfrm>
            <a:off x="962640" y="1909080"/>
            <a:ext cx="575280" cy="551520"/>
          </a:xfrm>
          <a:prstGeom prst="rect">
            <a:avLst/>
          </a:prstGeom>
          <a:ln w="0">
            <a:noFill/>
          </a:ln>
        </p:spPr>
      </p:pic>
      <p:pic>
        <p:nvPicPr>
          <p:cNvPr id="948" name="947 - Εικόνα"/>
          <p:cNvPicPr/>
          <p:nvPr/>
        </p:nvPicPr>
        <p:blipFill>
          <a:blip r:embed="rId4" cstate="print"/>
          <a:stretch/>
        </p:blipFill>
        <p:spPr>
          <a:xfrm>
            <a:off x="3906360" y="4388040"/>
            <a:ext cx="1540440" cy="997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9" name="948 - Εικόνα"/>
          <p:cNvPicPr/>
          <p:nvPr/>
        </p:nvPicPr>
        <p:blipFill>
          <a:blip r:embed="rId3"/>
          <a:stretch/>
        </p:blipFill>
        <p:spPr>
          <a:xfrm rot="628800">
            <a:off x="2021760" y="1622520"/>
            <a:ext cx="6527520" cy="4629240"/>
          </a:xfrm>
          <a:prstGeom prst="rect">
            <a:avLst/>
          </a:prstGeom>
          <a:ln w="0">
            <a:noFill/>
          </a:ln>
        </p:spPr>
      </p:pic>
      <p:sp>
        <p:nvSpPr>
          <p:cNvPr id="950" name="949 - Ορθογώνιο"/>
          <p:cNvSpPr/>
          <p:nvPr/>
        </p:nvSpPr>
        <p:spPr>
          <a:xfrm>
            <a:off x="4683600" y="2828520"/>
            <a:ext cx="2364840" cy="102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l-GR" sz="2000" b="1" i="1" strike="noStrike" spc="-1" dirty="0">
                <a:solidFill>
                  <a:srgbClr val="000000"/>
                </a:solidFill>
                <a:latin typeface="Brush Script MT"/>
              </a:rPr>
              <a:t>Σας ευχαριστώ πολύ για την προσοχή σας!</a:t>
            </a:r>
            <a:endParaRPr lang="el-GR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1" name="950 - Ορθογώνιο"/>
          <p:cNvSpPr/>
          <p:nvPr/>
        </p:nvSpPr>
        <p:spPr>
          <a:xfrm>
            <a:off x="481680" y="6621480"/>
            <a:ext cx="8583120" cy="36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endParaRPr lang="el-GR" sz="1800" b="1" strike="noStrike" spc="-1" dirty="0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52" name="951 - Ορθογώνιο"/>
          <p:cNvSpPr/>
          <p:nvPr/>
        </p:nvSpPr>
        <p:spPr>
          <a:xfrm>
            <a:off x="481680" y="437760"/>
            <a:ext cx="8171280" cy="9806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endParaRPr lang="el-GR" sz="1800" b="1" strike="noStrike" spc="-1" dirty="0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53" name="952 - Ορθογώνιο"/>
          <p:cNvSpPr/>
          <p:nvPr/>
        </p:nvSpPr>
        <p:spPr>
          <a:xfrm>
            <a:off x="3039120" y="607320"/>
            <a:ext cx="4160160" cy="46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3200" b="1" i="1" strike="noStrike" spc="-1" dirty="0">
                <a:solidFill>
                  <a:srgbClr val="000000"/>
                </a:solidFill>
                <a:latin typeface="Georgia Pro Semibold"/>
              </a:rPr>
              <a:t>Τέλος Παρουσίασης</a:t>
            </a:r>
            <a:endParaRPr lang="el-GR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54" name="953 - Εικόνα"/>
          <p:cNvPicPr/>
          <p:nvPr/>
        </p:nvPicPr>
        <p:blipFill>
          <a:blip r:embed="rId4" cstate="print"/>
          <a:stretch/>
        </p:blipFill>
        <p:spPr>
          <a:xfrm>
            <a:off x="2697840" y="2469600"/>
            <a:ext cx="1907280" cy="2496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PlaceHolder 1"/>
          <p:cNvSpPr>
            <a:spLocks noGrp="1"/>
          </p:cNvSpPr>
          <p:nvPr>
            <p:ph type="title"/>
          </p:nvPr>
        </p:nvSpPr>
        <p:spPr>
          <a:xfrm>
            <a:off x="1405080" y="548640"/>
            <a:ext cx="7196760" cy="573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l-GR" sz="3600" b="1" strike="noStrike" spc="-1">
                <a:solidFill>
                  <a:srgbClr val="000000"/>
                </a:solidFill>
                <a:latin typeface="Calibri Light"/>
              </a:rPr>
              <a:t>Συνεισφορά της Δ.Ε</a:t>
            </a:r>
            <a:endParaRPr lang="el-GR" sz="3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61" name="Group 1"/>
          <p:cNvGrpSpPr/>
          <p:nvPr/>
        </p:nvGrpSpPr>
        <p:grpSpPr>
          <a:xfrm>
            <a:off x="2833920" y="1821600"/>
            <a:ext cx="3967560" cy="4236120"/>
            <a:chOff x="2833920" y="1821600"/>
            <a:chExt cx="3967560" cy="4236120"/>
          </a:xfrm>
        </p:grpSpPr>
        <p:sp>
          <p:nvSpPr>
            <p:cNvPr id="562" name="Полилиния 6"/>
            <p:cNvSpPr/>
            <p:nvPr/>
          </p:nvSpPr>
          <p:spPr>
            <a:xfrm>
              <a:off x="3705840" y="5814000"/>
              <a:ext cx="2337120" cy="243720"/>
            </a:xfrm>
            <a:custGeom>
              <a:avLst/>
              <a:gdLst>
                <a:gd name="textAreaLeft" fmla="*/ 0 w 2337120"/>
                <a:gd name="textAreaRight" fmla="*/ 2339640 w 2337120"/>
                <a:gd name="textAreaTop" fmla="*/ 0 h 243720"/>
                <a:gd name="textAreaBottom" fmla="*/ 246240 h 243720"/>
              </a:gdLst>
              <a:ahLst/>
              <a:cxnLst/>
              <a:rect l="textAreaLeft" t="textAreaTop" r="textAreaRight" b="textAreaBottom"/>
              <a:pathLst>
                <a:path w="2494519" h="292706">
                  <a:moveTo>
                    <a:pt x="2494519" y="146353"/>
                  </a:moveTo>
                  <a:cubicBezTo>
                    <a:pt x="2494519" y="227182"/>
                    <a:pt x="1936102" y="292706"/>
                    <a:pt x="1247260" y="292706"/>
                  </a:cubicBezTo>
                  <a:cubicBezTo>
                    <a:pt x="558417" y="292706"/>
                    <a:pt x="0" y="227182"/>
                    <a:pt x="0" y="146353"/>
                  </a:cubicBezTo>
                  <a:cubicBezTo>
                    <a:pt x="0" y="65524"/>
                    <a:pt x="558418" y="0"/>
                    <a:pt x="1247260" y="0"/>
                  </a:cubicBezTo>
                  <a:cubicBezTo>
                    <a:pt x="1936102" y="0"/>
                    <a:pt x="2494519" y="65524"/>
                    <a:pt x="2494519" y="146353"/>
                  </a:cubicBezTo>
                  <a:close/>
                </a:path>
              </a:pathLst>
            </a:custGeom>
            <a:solidFill>
              <a:schemeClr val="accent3"/>
            </a:solidFill>
            <a:ln w="0">
              <a:noFill/>
            </a:ln>
            <a:effectLst>
              <a:softEdge rad="6336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x-none" sz="1800" b="0" strike="noStrike" spc="-1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  <p:sp>
          <p:nvSpPr>
            <p:cNvPr id="563" name="Полилиния 7"/>
            <p:cNvSpPr/>
            <p:nvPr/>
          </p:nvSpPr>
          <p:spPr>
            <a:xfrm>
              <a:off x="2833920" y="1821600"/>
              <a:ext cx="2314440" cy="1747440"/>
            </a:xfrm>
            <a:custGeom>
              <a:avLst/>
              <a:gdLst>
                <a:gd name="textAreaLeft" fmla="*/ 0 w 2314440"/>
                <a:gd name="textAreaRight" fmla="*/ 2316960 w 2314440"/>
                <a:gd name="textAreaTop" fmla="*/ 0 h 1747440"/>
                <a:gd name="textAreaBottom" fmla="*/ 1749960 h 1747440"/>
              </a:gdLst>
              <a:ahLst/>
              <a:cxnLst/>
              <a:rect l="textAreaLeft" t="textAreaTop" r="textAreaRight" b="textAreaBottom"/>
              <a:pathLst>
                <a:path w="2470363" h="2075240">
                  <a:moveTo>
                    <a:pt x="2470364" y="1061768"/>
                  </a:moveTo>
                  <a:cubicBezTo>
                    <a:pt x="2470364" y="1157498"/>
                    <a:pt x="2431501" y="1244129"/>
                    <a:pt x="2368649" y="1306607"/>
                  </a:cubicBezTo>
                  <a:cubicBezTo>
                    <a:pt x="2305997" y="1369443"/>
                    <a:pt x="2219513" y="1408117"/>
                    <a:pt x="2123756" y="1408117"/>
                  </a:cubicBezTo>
                  <a:cubicBezTo>
                    <a:pt x="2120956" y="1408117"/>
                    <a:pt x="2118671" y="1408117"/>
                    <a:pt x="2116050" y="1407938"/>
                  </a:cubicBezTo>
                  <a:cubicBezTo>
                    <a:pt x="2113945" y="1407938"/>
                    <a:pt x="2111861" y="1407938"/>
                    <a:pt x="2109577" y="1407759"/>
                  </a:cubicBezTo>
                  <a:lnTo>
                    <a:pt x="2109577" y="2075241"/>
                  </a:lnTo>
                  <a:lnTo>
                    <a:pt x="1458717" y="2075241"/>
                  </a:lnTo>
                  <a:cubicBezTo>
                    <a:pt x="1439297" y="1873274"/>
                    <a:pt x="1268613" y="1714728"/>
                    <a:pt x="1061710" y="1714728"/>
                  </a:cubicBezTo>
                  <a:cubicBezTo>
                    <a:pt x="854784" y="1714728"/>
                    <a:pt x="684123" y="1873274"/>
                    <a:pt x="664680" y="2075241"/>
                  </a:cubicBezTo>
                  <a:lnTo>
                    <a:pt x="0" y="2075241"/>
                  </a:lnTo>
                  <a:cubicBezTo>
                    <a:pt x="358" y="2061939"/>
                    <a:pt x="695" y="2048637"/>
                    <a:pt x="1232" y="2035336"/>
                  </a:cubicBezTo>
                  <a:cubicBezTo>
                    <a:pt x="1568" y="2023601"/>
                    <a:pt x="2106" y="2011889"/>
                    <a:pt x="2800" y="2000155"/>
                  </a:cubicBezTo>
                  <a:cubicBezTo>
                    <a:pt x="3337" y="1991064"/>
                    <a:pt x="3853" y="1981949"/>
                    <a:pt x="4368" y="1973037"/>
                  </a:cubicBezTo>
                  <a:cubicBezTo>
                    <a:pt x="6294" y="1944866"/>
                    <a:pt x="8758" y="1916673"/>
                    <a:pt x="11737" y="1888860"/>
                  </a:cubicBezTo>
                  <a:cubicBezTo>
                    <a:pt x="12611" y="1879925"/>
                    <a:pt x="13664" y="1871169"/>
                    <a:pt x="14694" y="1862256"/>
                  </a:cubicBezTo>
                  <a:cubicBezTo>
                    <a:pt x="15590" y="1855068"/>
                    <a:pt x="16464" y="1847902"/>
                    <a:pt x="17516" y="1840736"/>
                  </a:cubicBezTo>
                  <a:cubicBezTo>
                    <a:pt x="19599" y="1823762"/>
                    <a:pt x="21884" y="1806765"/>
                    <a:pt x="24684" y="1790150"/>
                  </a:cubicBezTo>
                  <a:cubicBezTo>
                    <a:pt x="25558" y="1783319"/>
                    <a:pt x="26790" y="1776669"/>
                    <a:pt x="27843" y="1769838"/>
                  </a:cubicBezTo>
                  <a:cubicBezTo>
                    <a:pt x="28716" y="1763904"/>
                    <a:pt x="29769" y="1757768"/>
                    <a:pt x="30978" y="1751834"/>
                  </a:cubicBezTo>
                  <a:cubicBezTo>
                    <a:pt x="32569" y="1741668"/>
                    <a:pt x="34495" y="1731702"/>
                    <a:pt x="36421" y="1721558"/>
                  </a:cubicBezTo>
                  <a:cubicBezTo>
                    <a:pt x="38684" y="1708771"/>
                    <a:pt x="41305" y="1696164"/>
                    <a:pt x="43948" y="1683400"/>
                  </a:cubicBezTo>
                  <a:cubicBezTo>
                    <a:pt x="46389" y="1671151"/>
                    <a:pt x="49189" y="1658722"/>
                    <a:pt x="51989" y="1646473"/>
                  </a:cubicBezTo>
                  <a:cubicBezTo>
                    <a:pt x="51989" y="1645936"/>
                    <a:pt x="52168" y="1645421"/>
                    <a:pt x="52168" y="1645062"/>
                  </a:cubicBezTo>
                  <a:cubicBezTo>
                    <a:pt x="54610" y="1634918"/>
                    <a:pt x="56895" y="1624595"/>
                    <a:pt x="59515" y="1614450"/>
                  </a:cubicBezTo>
                  <a:cubicBezTo>
                    <a:pt x="69147" y="1574545"/>
                    <a:pt x="80011" y="1535155"/>
                    <a:pt x="91905" y="1496302"/>
                  </a:cubicBezTo>
                  <a:cubicBezTo>
                    <a:pt x="119568" y="1405833"/>
                    <a:pt x="153167" y="1317983"/>
                    <a:pt x="192030" y="1233112"/>
                  </a:cubicBezTo>
                  <a:cubicBezTo>
                    <a:pt x="201841" y="1211928"/>
                    <a:pt x="211988" y="1190923"/>
                    <a:pt x="222314" y="1170099"/>
                  </a:cubicBezTo>
                  <a:cubicBezTo>
                    <a:pt x="227578" y="1159773"/>
                    <a:pt x="232820" y="1149273"/>
                    <a:pt x="238240" y="1138947"/>
                  </a:cubicBezTo>
                  <a:cubicBezTo>
                    <a:pt x="249104" y="1118471"/>
                    <a:pt x="260124" y="1097997"/>
                    <a:pt x="271503" y="1077695"/>
                  </a:cubicBezTo>
                  <a:cubicBezTo>
                    <a:pt x="282882" y="1057569"/>
                    <a:pt x="294620" y="1037442"/>
                    <a:pt x="306693" y="1017667"/>
                  </a:cubicBezTo>
                  <a:cubicBezTo>
                    <a:pt x="318766" y="997891"/>
                    <a:pt x="331198" y="978290"/>
                    <a:pt x="343809" y="958864"/>
                  </a:cubicBezTo>
                  <a:cubicBezTo>
                    <a:pt x="356419" y="939614"/>
                    <a:pt x="369366" y="920362"/>
                    <a:pt x="382671" y="901462"/>
                  </a:cubicBezTo>
                  <a:cubicBezTo>
                    <a:pt x="395977" y="882562"/>
                    <a:pt x="409618" y="863835"/>
                    <a:pt x="423461" y="845461"/>
                  </a:cubicBezTo>
                  <a:cubicBezTo>
                    <a:pt x="478944" y="771607"/>
                    <a:pt x="539176" y="701603"/>
                    <a:pt x="603754" y="635625"/>
                  </a:cubicBezTo>
                  <a:cubicBezTo>
                    <a:pt x="611818" y="627400"/>
                    <a:pt x="620038" y="619175"/>
                    <a:pt x="628259" y="611124"/>
                  </a:cubicBezTo>
                  <a:cubicBezTo>
                    <a:pt x="907132" y="335488"/>
                    <a:pt x="1262140" y="136855"/>
                    <a:pt x="1658811" y="49525"/>
                  </a:cubicBezTo>
                  <a:cubicBezTo>
                    <a:pt x="1804116" y="17501"/>
                    <a:pt x="1954819" y="524"/>
                    <a:pt x="2109577" y="0"/>
                  </a:cubicBezTo>
                  <a:lnTo>
                    <a:pt x="2109577" y="715778"/>
                  </a:lnTo>
                  <a:lnTo>
                    <a:pt x="2116050" y="715778"/>
                  </a:lnTo>
                  <a:cubicBezTo>
                    <a:pt x="2118671" y="715603"/>
                    <a:pt x="2120956" y="715603"/>
                    <a:pt x="2123756" y="715603"/>
                  </a:cubicBezTo>
                  <a:cubicBezTo>
                    <a:pt x="2177492" y="715603"/>
                    <a:pt x="2228428" y="727855"/>
                    <a:pt x="2273944" y="749731"/>
                  </a:cubicBezTo>
                  <a:cubicBezTo>
                    <a:pt x="2287070" y="756205"/>
                    <a:pt x="2299860" y="763205"/>
                    <a:pt x="2311933" y="771258"/>
                  </a:cubicBezTo>
                  <a:cubicBezTo>
                    <a:pt x="2315786" y="773531"/>
                    <a:pt x="2319460" y="776158"/>
                    <a:pt x="2323133" y="778782"/>
                  </a:cubicBezTo>
                  <a:cubicBezTo>
                    <a:pt x="2332765" y="785433"/>
                    <a:pt x="2342038" y="792782"/>
                    <a:pt x="2350796" y="800484"/>
                  </a:cubicBezTo>
                  <a:cubicBezTo>
                    <a:pt x="2357113" y="805733"/>
                    <a:pt x="2363049" y="811333"/>
                    <a:pt x="2368827" y="817108"/>
                  </a:cubicBezTo>
                  <a:cubicBezTo>
                    <a:pt x="2380565" y="828834"/>
                    <a:pt x="2391406" y="841260"/>
                    <a:pt x="2401217" y="854559"/>
                  </a:cubicBezTo>
                  <a:cubicBezTo>
                    <a:pt x="2411185" y="868036"/>
                    <a:pt x="2420301" y="882036"/>
                    <a:pt x="2428522" y="896912"/>
                  </a:cubicBezTo>
                  <a:cubicBezTo>
                    <a:pt x="2455132" y="945913"/>
                    <a:pt x="2470364" y="1002092"/>
                    <a:pt x="2470364" y="1061768"/>
                  </a:cubicBezTo>
                  <a:close/>
                </a:path>
              </a:pathLst>
            </a:custGeom>
            <a:solidFill>
              <a:srgbClr val="D7761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x-none" sz="1800" b="0" strike="noStrike" spc="-1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  <p:sp>
          <p:nvSpPr>
            <p:cNvPr id="564" name="Полилиния 8"/>
            <p:cNvSpPr/>
            <p:nvPr/>
          </p:nvSpPr>
          <p:spPr>
            <a:xfrm>
              <a:off x="4856760" y="1830600"/>
              <a:ext cx="1944720" cy="2079720"/>
            </a:xfrm>
            <a:custGeom>
              <a:avLst/>
              <a:gdLst>
                <a:gd name="textAreaLeft" fmla="*/ 0 w 1944720"/>
                <a:gd name="textAreaRight" fmla="*/ 1947240 w 1944720"/>
                <a:gd name="textAreaTop" fmla="*/ 0 h 2079720"/>
                <a:gd name="textAreaBottom" fmla="*/ 2082240 h 2079720"/>
              </a:gdLst>
              <a:ahLst/>
              <a:cxnLst/>
              <a:rect l="textAreaLeft" t="textAreaTop" r="textAreaRight" b="textAreaBottom"/>
              <a:pathLst>
                <a:path w="2075775" h="2469522">
                  <a:moveTo>
                    <a:pt x="1013730" y="2469523"/>
                  </a:moveTo>
                  <a:cubicBezTo>
                    <a:pt x="822395" y="2469523"/>
                    <a:pt x="667301" y="2314470"/>
                    <a:pt x="667301" y="2123185"/>
                  </a:cubicBezTo>
                  <a:cubicBezTo>
                    <a:pt x="667301" y="2120565"/>
                    <a:pt x="667301" y="2118124"/>
                    <a:pt x="667480" y="2115482"/>
                  </a:cubicBezTo>
                  <a:cubicBezTo>
                    <a:pt x="667480" y="2113399"/>
                    <a:pt x="667480" y="2111294"/>
                    <a:pt x="667659" y="2109010"/>
                  </a:cubicBezTo>
                  <a:lnTo>
                    <a:pt x="0" y="2109010"/>
                  </a:lnTo>
                  <a:lnTo>
                    <a:pt x="0" y="1458345"/>
                  </a:lnTo>
                  <a:cubicBezTo>
                    <a:pt x="201998" y="1438908"/>
                    <a:pt x="360608" y="1268449"/>
                    <a:pt x="360608" y="1061419"/>
                  </a:cubicBezTo>
                  <a:cubicBezTo>
                    <a:pt x="360608" y="854562"/>
                    <a:pt x="201998" y="683928"/>
                    <a:pt x="0" y="664504"/>
                  </a:cubicBezTo>
                  <a:lnTo>
                    <a:pt x="0" y="0"/>
                  </a:lnTo>
                  <a:cubicBezTo>
                    <a:pt x="201124" y="3849"/>
                    <a:pt x="395439" y="35700"/>
                    <a:pt x="579070" y="91878"/>
                  </a:cubicBezTo>
                  <a:cubicBezTo>
                    <a:pt x="1302750" y="312913"/>
                    <a:pt x="1861705" y="911788"/>
                    <a:pt x="2026251" y="1658364"/>
                  </a:cubicBezTo>
                  <a:cubicBezTo>
                    <a:pt x="2058282" y="1803630"/>
                    <a:pt x="2075261" y="1954473"/>
                    <a:pt x="2075776" y="2109010"/>
                  </a:cubicBezTo>
                  <a:lnTo>
                    <a:pt x="1359644" y="2109010"/>
                  </a:lnTo>
                  <a:cubicBezTo>
                    <a:pt x="1359824" y="2111294"/>
                    <a:pt x="1359824" y="2113399"/>
                    <a:pt x="1359824" y="2115482"/>
                  </a:cubicBezTo>
                  <a:cubicBezTo>
                    <a:pt x="1359981" y="2118124"/>
                    <a:pt x="1359981" y="2120565"/>
                    <a:pt x="1359981" y="2123185"/>
                  </a:cubicBezTo>
                  <a:cubicBezTo>
                    <a:pt x="1359981" y="2314470"/>
                    <a:pt x="1205066" y="2469523"/>
                    <a:pt x="1013730" y="2469523"/>
                  </a:cubicBezTo>
                  <a:close/>
                </a:path>
              </a:pathLst>
            </a:custGeom>
            <a:solidFill>
              <a:srgbClr val="C47F5D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x-none" sz="1800" b="0" strike="noStrike" spc="-1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  <p:sp>
          <p:nvSpPr>
            <p:cNvPr id="565" name="Полилиния 9"/>
            <p:cNvSpPr/>
            <p:nvPr/>
          </p:nvSpPr>
          <p:spPr>
            <a:xfrm>
              <a:off x="4487400" y="3657600"/>
              <a:ext cx="2314080" cy="1763280"/>
            </a:xfrm>
            <a:custGeom>
              <a:avLst/>
              <a:gdLst>
                <a:gd name="textAreaLeft" fmla="*/ 0 w 2314080"/>
                <a:gd name="textAreaRight" fmla="*/ 2316600 w 2314080"/>
                <a:gd name="textAreaTop" fmla="*/ 0 h 1763280"/>
                <a:gd name="textAreaBottom" fmla="*/ 1765800 h 1763280"/>
              </a:gdLst>
              <a:ahLst/>
              <a:cxnLst/>
              <a:rect l="textAreaLeft" t="textAreaTop" r="textAreaRight" b="textAreaBottom"/>
              <a:pathLst>
                <a:path w="2470184" h="2075247">
                  <a:moveTo>
                    <a:pt x="0" y="1013461"/>
                  </a:moveTo>
                  <a:cubicBezTo>
                    <a:pt x="0" y="822176"/>
                    <a:pt x="155094" y="667124"/>
                    <a:pt x="346429" y="667124"/>
                  </a:cubicBezTo>
                  <a:cubicBezTo>
                    <a:pt x="349050" y="667124"/>
                    <a:pt x="351491" y="667124"/>
                    <a:pt x="354134" y="667303"/>
                  </a:cubicBezTo>
                  <a:cubicBezTo>
                    <a:pt x="356218" y="667303"/>
                    <a:pt x="358323" y="667303"/>
                    <a:pt x="360608" y="667482"/>
                  </a:cubicBezTo>
                  <a:lnTo>
                    <a:pt x="360608" y="0"/>
                  </a:lnTo>
                  <a:lnTo>
                    <a:pt x="1011446" y="0"/>
                  </a:lnTo>
                  <a:cubicBezTo>
                    <a:pt x="1030888" y="201967"/>
                    <a:pt x="1201392" y="360512"/>
                    <a:pt x="1408475" y="360512"/>
                  </a:cubicBezTo>
                  <a:cubicBezTo>
                    <a:pt x="1615401" y="360512"/>
                    <a:pt x="1786062" y="201967"/>
                    <a:pt x="1805505" y="0"/>
                  </a:cubicBezTo>
                  <a:lnTo>
                    <a:pt x="2470185" y="0"/>
                  </a:lnTo>
                  <a:cubicBezTo>
                    <a:pt x="2466332" y="201093"/>
                    <a:pt x="2434457" y="395334"/>
                    <a:pt x="2378280" y="578916"/>
                  </a:cubicBezTo>
                  <a:cubicBezTo>
                    <a:pt x="2157176" y="1302404"/>
                    <a:pt x="1558148" y="1861210"/>
                    <a:pt x="811374" y="2025713"/>
                  </a:cubicBezTo>
                  <a:cubicBezTo>
                    <a:pt x="666069" y="2057735"/>
                    <a:pt x="515186" y="2074710"/>
                    <a:pt x="360608" y="2075247"/>
                  </a:cubicBezTo>
                  <a:lnTo>
                    <a:pt x="360608" y="1359283"/>
                  </a:lnTo>
                  <a:cubicBezTo>
                    <a:pt x="358323" y="1359462"/>
                    <a:pt x="356218" y="1359462"/>
                    <a:pt x="354134" y="1359462"/>
                  </a:cubicBezTo>
                  <a:cubicBezTo>
                    <a:pt x="351491" y="1359642"/>
                    <a:pt x="349050" y="1359642"/>
                    <a:pt x="346429" y="1359642"/>
                  </a:cubicBezTo>
                  <a:cubicBezTo>
                    <a:pt x="155094" y="1359642"/>
                    <a:pt x="0" y="1204746"/>
                    <a:pt x="0" y="1013461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x-none" sz="1800" b="0" strike="noStrike" spc="-1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  <p:sp>
          <p:nvSpPr>
            <p:cNvPr id="566" name="Полилиния 10"/>
            <p:cNvSpPr/>
            <p:nvPr/>
          </p:nvSpPr>
          <p:spPr>
            <a:xfrm>
              <a:off x="2868840" y="3311640"/>
              <a:ext cx="1902600" cy="2109240"/>
            </a:xfrm>
            <a:custGeom>
              <a:avLst/>
              <a:gdLst>
                <a:gd name="textAreaLeft" fmla="*/ 0 w 1902600"/>
                <a:gd name="textAreaRight" fmla="*/ 1904760 w 1902600"/>
                <a:gd name="textAreaTop" fmla="*/ 0 h 2109240"/>
                <a:gd name="textAreaBottom" fmla="*/ 2111760 h 2109240"/>
              </a:gdLst>
              <a:ahLst/>
              <a:cxnLst/>
              <a:rect l="textAreaLeft" t="textAreaTop" r="textAreaRight" b="textAreaBottom"/>
              <a:pathLst>
                <a:path w="2075776" h="2469529">
                  <a:moveTo>
                    <a:pt x="1062046" y="0"/>
                  </a:moveTo>
                  <a:cubicBezTo>
                    <a:pt x="1253381" y="0"/>
                    <a:pt x="1408475" y="155053"/>
                    <a:pt x="1408475" y="346337"/>
                  </a:cubicBezTo>
                  <a:cubicBezTo>
                    <a:pt x="1408475" y="348958"/>
                    <a:pt x="1408475" y="351421"/>
                    <a:pt x="1408296" y="354041"/>
                  </a:cubicBezTo>
                  <a:cubicBezTo>
                    <a:pt x="1408296" y="356146"/>
                    <a:pt x="1408296" y="358229"/>
                    <a:pt x="1408117" y="360513"/>
                  </a:cubicBezTo>
                  <a:lnTo>
                    <a:pt x="2075776" y="360513"/>
                  </a:lnTo>
                  <a:lnTo>
                    <a:pt x="2075776" y="1011200"/>
                  </a:lnTo>
                  <a:cubicBezTo>
                    <a:pt x="1873778" y="1030615"/>
                    <a:pt x="1715168" y="1201074"/>
                    <a:pt x="1715168" y="1408101"/>
                  </a:cubicBezTo>
                  <a:cubicBezTo>
                    <a:pt x="1715168" y="1614972"/>
                    <a:pt x="1873778" y="1785588"/>
                    <a:pt x="2075776" y="1805026"/>
                  </a:cubicBezTo>
                  <a:lnTo>
                    <a:pt x="2075776" y="2469529"/>
                  </a:lnTo>
                  <a:cubicBezTo>
                    <a:pt x="1874652" y="2465678"/>
                    <a:pt x="1680337" y="2433834"/>
                    <a:pt x="1496707" y="2377649"/>
                  </a:cubicBezTo>
                  <a:cubicBezTo>
                    <a:pt x="773026" y="2156603"/>
                    <a:pt x="214071" y="1557735"/>
                    <a:pt x="49525" y="811159"/>
                  </a:cubicBezTo>
                  <a:cubicBezTo>
                    <a:pt x="17494" y="665892"/>
                    <a:pt x="515" y="515050"/>
                    <a:pt x="0" y="360513"/>
                  </a:cubicBezTo>
                  <a:lnTo>
                    <a:pt x="716132" y="360513"/>
                  </a:lnTo>
                  <a:cubicBezTo>
                    <a:pt x="715952" y="358229"/>
                    <a:pt x="715952" y="356146"/>
                    <a:pt x="715952" y="354041"/>
                  </a:cubicBezTo>
                  <a:cubicBezTo>
                    <a:pt x="715796" y="351421"/>
                    <a:pt x="715796" y="348958"/>
                    <a:pt x="715796" y="346337"/>
                  </a:cubicBezTo>
                  <a:cubicBezTo>
                    <a:pt x="715796" y="155053"/>
                    <a:pt x="870710" y="0"/>
                    <a:pt x="1062046" y="0"/>
                  </a:cubicBezTo>
                  <a:close/>
                </a:path>
              </a:pathLst>
            </a:custGeom>
            <a:solidFill>
              <a:srgbClr val="BC843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x-none" sz="1800" b="0" strike="noStrike" spc="-1">
                <a:solidFill>
                  <a:srgbClr val="FFFFFF"/>
                </a:solidFill>
                <a:latin typeface="Calibri"/>
                <a:ea typeface="DejaVu Sans"/>
              </a:endParaRPr>
            </a:p>
          </p:txBody>
        </p:sp>
      </p:grpSp>
      <p:sp>
        <p:nvSpPr>
          <p:cNvPr id="567" name="566 - Ορθογώνιο"/>
          <p:cNvSpPr/>
          <p:nvPr/>
        </p:nvSpPr>
        <p:spPr>
          <a:xfrm>
            <a:off x="534240" y="2128320"/>
            <a:ext cx="2189520" cy="108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16000" indent="-216000" algn="ctr">
              <a:lnSpc>
                <a:spcPct val="100000"/>
              </a:lnSpc>
              <a:buClr>
                <a:srgbClr val="984807"/>
              </a:buClr>
              <a:buSzPct val="90000"/>
              <a:buFont typeface="Wingdings" charset="2"/>
              <a:buChar char=""/>
            </a:pPr>
            <a:r>
              <a:rPr lang="el-GR" sz="1600" b="1" strike="noStrike" spc="-1">
                <a:solidFill>
                  <a:srgbClr val="984807"/>
                </a:solidFill>
                <a:latin typeface="Times New Roman"/>
                <a:ea typeface="DejaVu Sans"/>
              </a:rPr>
              <a:t>Εμπλουτισμός της διδασκαλίας της πολιτιστικής κληρονομιάς με πολυμορφικό Ε.Υ βασισμένο στις αρχές της ΕξΑΕ. </a:t>
            </a:r>
            <a:endParaRPr lang="el-GR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8" name="567 - Ορθογώνιο"/>
          <p:cNvSpPr/>
          <p:nvPr/>
        </p:nvSpPr>
        <p:spPr>
          <a:xfrm>
            <a:off x="6670440" y="2081520"/>
            <a:ext cx="2412000" cy="100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16000" indent="-216000" algn="ctr">
              <a:lnSpc>
                <a:spcPct val="100000"/>
              </a:lnSpc>
              <a:buClr>
                <a:srgbClr val="984807"/>
              </a:buClr>
              <a:buSzPct val="90000"/>
              <a:buFont typeface="Wingdings" charset="2"/>
              <a:buChar char=""/>
            </a:pPr>
            <a:r>
              <a:rPr lang="el-GR" sz="1600" b="1" strike="noStrike" spc="-1">
                <a:solidFill>
                  <a:srgbClr val="984807"/>
                </a:solidFill>
                <a:latin typeface="Times New Roman"/>
                <a:ea typeface="DejaVu Sans"/>
              </a:rPr>
              <a:t>Αξιολόγηση της συμπληρωτικής ΕξΑΕ στη διδασκαλία της πολιτιστικής κληρονομιάς</a:t>
            </a:r>
            <a:endParaRPr lang="el-GR" sz="1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1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9" name="568 - Ορθογώνιο"/>
          <p:cNvSpPr/>
          <p:nvPr/>
        </p:nvSpPr>
        <p:spPr>
          <a:xfrm>
            <a:off x="504720" y="4254480"/>
            <a:ext cx="2302920" cy="118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16000" indent="-216000" algn="ctr">
              <a:lnSpc>
                <a:spcPct val="100000"/>
              </a:lnSpc>
              <a:buClr>
                <a:srgbClr val="984807"/>
              </a:buClr>
              <a:buSzPct val="90000"/>
              <a:buFont typeface="Wingdings" charset="2"/>
              <a:buChar char=""/>
            </a:pPr>
            <a:r>
              <a:rPr lang="el-GR" sz="1600" b="1" strike="noStrike" spc="-1">
                <a:solidFill>
                  <a:srgbClr val="984807"/>
                </a:solidFill>
                <a:latin typeface="Times New Roman"/>
                <a:ea typeface="DejaVu Sans"/>
              </a:rPr>
              <a:t>Προαγωγή της πολιτιστικής κληρονομιάς  </a:t>
            </a:r>
            <a:endParaRPr lang="el-GR" sz="1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15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1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0" name="569 - Ορθογώνιο"/>
          <p:cNvSpPr/>
          <p:nvPr/>
        </p:nvSpPr>
        <p:spPr>
          <a:xfrm>
            <a:off x="6752880" y="3910320"/>
            <a:ext cx="2329560" cy="163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16000" indent="-216000" algn="ctr">
              <a:lnSpc>
                <a:spcPct val="100000"/>
              </a:lnSpc>
              <a:buClr>
                <a:srgbClr val="984807"/>
              </a:buClr>
              <a:buSzPct val="90000"/>
              <a:buFont typeface="Wingdings" charset="2"/>
              <a:buChar char=""/>
            </a:pPr>
            <a:r>
              <a:rPr lang="el-GR" sz="1400" b="1" strike="noStrike" spc="-1">
                <a:solidFill>
                  <a:srgbClr val="984807"/>
                </a:solidFill>
                <a:latin typeface="Times New Roman"/>
                <a:ea typeface="DejaVu Sans"/>
              </a:rPr>
              <a:t> </a:t>
            </a:r>
            <a:r>
              <a:rPr lang="el-GR" sz="1600" b="1" strike="noStrike" spc="-1">
                <a:solidFill>
                  <a:srgbClr val="984807"/>
                </a:solidFill>
                <a:latin typeface="Times New Roman"/>
                <a:ea typeface="DejaVu Sans"/>
              </a:rPr>
              <a:t>Αξιολόγηση της αποτελεσματικότητας των παιχνιδιών επαυξημένης πραγματικότητας σε πολιτισμικούς χώρους.</a:t>
            </a:r>
            <a:endParaRPr lang="el-GR" sz="1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13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l-GR" sz="13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71" name="Group 6"/>
          <p:cNvGrpSpPr/>
          <p:nvPr/>
        </p:nvGrpSpPr>
        <p:grpSpPr>
          <a:xfrm>
            <a:off x="3686040" y="2199240"/>
            <a:ext cx="611280" cy="1004760"/>
            <a:chOff x="3686040" y="2199240"/>
            <a:chExt cx="611280" cy="1004760"/>
          </a:xfrm>
        </p:grpSpPr>
        <p:sp>
          <p:nvSpPr>
            <p:cNvPr id="572" name="TextBox 1"/>
            <p:cNvSpPr/>
            <p:nvPr/>
          </p:nvSpPr>
          <p:spPr>
            <a:xfrm>
              <a:off x="3736800" y="2199240"/>
              <a:ext cx="560520" cy="1004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6000" b="0" strike="noStrike" spc="-1">
                  <a:solidFill>
                    <a:srgbClr val="FFFFFF"/>
                  </a:solidFill>
                  <a:latin typeface="Times New Roman"/>
                  <a:ea typeface="DejaVu Sans"/>
                </a:rPr>
                <a:t>1</a:t>
              </a:r>
              <a:endParaRPr lang="el-GR" sz="60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73" name="Прямоугольник 6"/>
            <p:cNvSpPr/>
            <p:nvPr/>
          </p:nvSpPr>
          <p:spPr>
            <a:xfrm>
              <a:off x="3686040" y="2302920"/>
              <a:ext cx="21492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US" sz="1400" b="1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 </a:t>
              </a:r>
              <a:endParaRPr lang="el-GR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574" name="573 - Ορθογώνιο"/>
          <p:cNvSpPr/>
          <p:nvPr/>
        </p:nvSpPr>
        <p:spPr>
          <a:xfrm>
            <a:off x="5321160" y="2181240"/>
            <a:ext cx="537840" cy="101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60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</a:t>
            </a:r>
            <a:endParaRPr lang="el-GR" sz="60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575" name="Group 7"/>
          <p:cNvGrpSpPr/>
          <p:nvPr/>
        </p:nvGrpSpPr>
        <p:grpSpPr>
          <a:xfrm>
            <a:off x="5352120" y="3985200"/>
            <a:ext cx="677160" cy="1004760"/>
            <a:chOff x="5352120" y="3985200"/>
            <a:chExt cx="677160" cy="1004760"/>
          </a:xfrm>
        </p:grpSpPr>
        <p:sp>
          <p:nvSpPr>
            <p:cNvPr id="576" name="Прямоугольник 1"/>
            <p:cNvSpPr/>
            <p:nvPr/>
          </p:nvSpPr>
          <p:spPr>
            <a:xfrm>
              <a:off x="5824440" y="3985200"/>
              <a:ext cx="204840" cy="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280" rIns="90000" bIns="-44280" anchor="t">
              <a:spAutoFit/>
            </a:bodyPr>
            <a:lstStyle/>
            <a:p>
              <a:endParaRPr lang="el-G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577" name="TextBox 3"/>
            <p:cNvSpPr/>
            <p:nvPr/>
          </p:nvSpPr>
          <p:spPr>
            <a:xfrm>
              <a:off x="5352120" y="3985200"/>
              <a:ext cx="560520" cy="1004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6000" b="0" strike="noStrike" spc="-1">
                  <a:solidFill>
                    <a:srgbClr val="FFFFFF"/>
                  </a:solidFill>
                  <a:latin typeface="Times New Roman"/>
                  <a:ea typeface="DejaVu Sans"/>
                </a:rPr>
                <a:t>3</a:t>
              </a:r>
              <a:endParaRPr lang="el-GR" sz="60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78" name="Прямоугольник 7"/>
            <p:cNvSpPr/>
            <p:nvPr/>
          </p:nvSpPr>
          <p:spPr>
            <a:xfrm>
              <a:off x="5824440" y="3985200"/>
              <a:ext cx="204840" cy="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-44280" rIns="90000" bIns="-44280" anchor="t">
              <a:spAutoFit/>
            </a:bodyPr>
            <a:lstStyle/>
            <a:p>
              <a:endParaRPr lang="el-GR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579" name="Group 8"/>
          <p:cNvGrpSpPr/>
          <p:nvPr/>
        </p:nvGrpSpPr>
        <p:grpSpPr>
          <a:xfrm>
            <a:off x="3566880" y="3916440"/>
            <a:ext cx="717120" cy="1190520"/>
            <a:chOff x="3566880" y="3916440"/>
            <a:chExt cx="717120" cy="1190520"/>
          </a:xfrm>
        </p:grpSpPr>
        <p:sp>
          <p:nvSpPr>
            <p:cNvPr id="580" name="Прямоугольник 2"/>
            <p:cNvSpPr/>
            <p:nvPr/>
          </p:nvSpPr>
          <p:spPr>
            <a:xfrm>
              <a:off x="3566880" y="4834080"/>
              <a:ext cx="211320" cy="272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US" sz="1200" b="0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 </a:t>
              </a:r>
              <a:endParaRPr lang="el-GR" sz="12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1" name="TextBox 5"/>
            <p:cNvSpPr/>
            <p:nvPr/>
          </p:nvSpPr>
          <p:spPr>
            <a:xfrm>
              <a:off x="3723480" y="3916440"/>
              <a:ext cx="560520" cy="1004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6000" b="0" strike="noStrike" spc="-1">
                  <a:solidFill>
                    <a:srgbClr val="FFFFFF"/>
                  </a:solidFill>
                  <a:latin typeface="Times New Roman"/>
                  <a:ea typeface="DejaVu Sans"/>
                </a:rPr>
                <a:t>4</a:t>
              </a:r>
              <a:endParaRPr lang="el-GR" sz="60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82" name="Прямоугольник 3"/>
            <p:cNvSpPr/>
            <p:nvPr/>
          </p:nvSpPr>
          <p:spPr>
            <a:xfrm>
              <a:off x="3566880" y="4612320"/>
              <a:ext cx="21096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US" sz="1400" b="1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 </a:t>
              </a:r>
              <a:endParaRPr lang="el-GR" sz="1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PlaceHolder 1"/>
          <p:cNvSpPr>
            <a:spLocks noGrp="1"/>
          </p:cNvSpPr>
          <p:nvPr>
            <p:ph type="title"/>
          </p:nvPr>
        </p:nvSpPr>
        <p:spPr>
          <a:xfrm>
            <a:off x="1403640" y="540000"/>
            <a:ext cx="7774200" cy="573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l-GR" sz="3600" b="1" strike="noStrike" spc="-1">
                <a:solidFill>
                  <a:srgbClr val="000000"/>
                </a:solidFill>
                <a:latin typeface="Calibri Light"/>
              </a:rPr>
              <a:t> Ερευνητικά Ερωτήματα </a:t>
            </a:r>
            <a:endParaRPr lang="el-GR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4" name="9 - Ορθογώνιο"/>
          <p:cNvSpPr/>
          <p:nvPr/>
        </p:nvSpPr>
        <p:spPr>
          <a:xfrm>
            <a:off x="827640" y="1556640"/>
            <a:ext cx="7630200" cy="57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l-GR" sz="24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5" name="584 - Ορθογώνιο"/>
          <p:cNvSpPr/>
          <p:nvPr/>
        </p:nvSpPr>
        <p:spPr>
          <a:xfrm>
            <a:off x="982440" y="1471320"/>
            <a:ext cx="7414200" cy="4775040"/>
          </a:xfrm>
          <a:prstGeom prst="rect">
            <a:avLst/>
          </a:prstGeom>
          <a:blipFill rotWithShape="0">
            <a:blip r:embed="rId2"/>
            <a:srcRect/>
            <a:tile tx="0" ty="0" sx="29975" sy="29975" algn="ctr"/>
          </a:blipFill>
          <a:ln w="36000" cap="rnd">
            <a:solidFill>
              <a:srgbClr val="841F23"/>
            </a:solidFill>
            <a:miter/>
          </a:ln>
          <a:effectLst>
            <a:outerShdw dist="101823" dir="2700000" rotWithShape="0">
              <a:srgbClr val="C27D8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63000" rIns="108000" bIns="63000" anchor="t">
            <a:noAutofit/>
          </a:bodyPr>
          <a:lstStyle/>
          <a:p>
            <a:pPr marL="216000" indent="-216000">
              <a:lnSpc>
                <a:spcPct val="150000"/>
              </a:lnSpc>
              <a:buClr>
                <a:srgbClr val="000000"/>
              </a:buClr>
              <a:buSzPct val="45000"/>
            </a:pPr>
            <a:r>
              <a:rPr lang="el-GR" sz="20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Αξιολόγηση του Ε.Υ (Ειδικοί)</a:t>
            </a:r>
            <a:endParaRPr lang="el-GR" sz="2000" b="0" strike="noStrike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00000"/>
              </a:lnSpc>
            </a:pP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A13B38"/>
              </a:buClr>
              <a:buFont typeface="Wingdings" charset="2"/>
              <a:buChar char=""/>
            </a:pP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Το εκπαιδευτικό υλικό συμμορφώνεται με τις αρχές και τη μεθοδολογία της εξ αποστάσεως εκπαίδευσης;</a:t>
            </a: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A13B38"/>
              </a:buClr>
              <a:buFont typeface="Wingdings" charset="2"/>
              <a:buChar char=""/>
            </a:pP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Το εκπαιδευτικό υλικό έχει δημιουργηθεί σύμφωνα με τις αρχές της πολυμεσικής μάθησης;</a:t>
            </a: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00000"/>
              </a:lnSpc>
            </a:pP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8B4B4F"/>
              </a:buClr>
              <a:buSzPct val="95000"/>
            </a:pPr>
            <a:r>
              <a:rPr lang="el-GR" sz="20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Αξιολόγηση του Ε.Υ  (</a:t>
            </a:r>
            <a:r>
              <a:rPr lang="en-US" sz="20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M</a:t>
            </a:r>
            <a:r>
              <a:rPr lang="el-GR" sz="2000" b="1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αθητές</a:t>
            </a:r>
            <a:r>
              <a:rPr lang="el-GR" sz="20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)</a:t>
            </a:r>
            <a:endParaRPr lang="el-GR" sz="2000" b="0" strike="noStrike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00000"/>
              </a:lnSpc>
            </a:pP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841F23"/>
              </a:buClr>
              <a:buFont typeface="Wingdings" charset="2"/>
              <a:buChar char=""/>
            </a:pP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Ποιες είναι οι απόψεις των μαθητών </a:t>
            </a:r>
            <a:r>
              <a:rPr lang="el-GR" sz="18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γι΄</a:t>
            </a: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αυτή τη μορφή διδασκαλίας στη γνωριμία της πολιτιστικής κληρονομιάς;</a:t>
            </a: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841F23"/>
              </a:buClr>
              <a:buFont typeface="Wingdings" charset="2"/>
              <a:buChar char=""/>
            </a:pP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Ποιες είναι οι στάσεις των μαθητών όσον αφορά την ευχρηστία του συγκεκριμένου εκπαιδευτικού υλικού;</a:t>
            </a: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841F23"/>
              </a:buClr>
              <a:buFont typeface="Wingdings" charset="2"/>
              <a:buChar char=""/>
            </a:pP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Ποια είναι τα μειονεκτήματα και οι αστοχίες του εκπαιδευτικού υλικού;</a:t>
            </a: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841F23"/>
              </a:buClr>
              <a:buFont typeface="Wingdings" charset="2"/>
              <a:buChar char=""/>
            </a:pPr>
            <a:r>
              <a:rPr lang="el-GR" sz="1800" b="0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Ποιοι είναι οι τρόποι βελτίωσης του εκπαιδευτικού υλικού;</a:t>
            </a: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841F23"/>
              </a:buClr>
              <a:buFont typeface="Wingdings" charset="2"/>
              <a:buChar char=""/>
            </a:pPr>
            <a:endParaRPr lang="el-GR" sz="18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86" name="585 - Εικόνα"/>
          <p:cNvPicPr/>
          <p:nvPr/>
        </p:nvPicPr>
        <p:blipFill>
          <a:blip r:embed="rId3" cstate="print"/>
          <a:stretch/>
        </p:blipFill>
        <p:spPr>
          <a:xfrm>
            <a:off x="6927840" y="180360"/>
            <a:ext cx="1148040" cy="933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PlaceHolder 1"/>
          <p:cNvSpPr>
            <a:spLocks noGrp="1"/>
          </p:cNvSpPr>
          <p:nvPr>
            <p:ph type="title"/>
          </p:nvPr>
        </p:nvSpPr>
        <p:spPr>
          <a:xfrm>
            <a:off x="1403640" y="540000"/>
            <a:ext cx="4963680" cy="573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el-GR" sz="3600" b="1" strike="noStrike" spc="-1">
                <a:solidFill>
                  <a:srgbClr val="000000"/>
                </a:solidFill>
                <a:latin typeface="Calibri Light"/>
              </a:rPr>
              <a:t> Ερευνητικά Ερωτήματα </a:t>
            </a:r>
            <a:endParaRPr lang="el-GR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8" name="9 - Ορθογώνιο 2"/>
          <p:cNvSpPr/>
          <p:nvPr/>
        </p:nvSpPr>
        <p:spPr>
          <a:xfrm>
            <a:off x="827640" y="1556640"/>
            <a:ext cx="7630200" cy="57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l-GR" sz="24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89" name="588 - Ορθογώνιο"/>
          <p:cNvSpPr/>
          <p:nvPr/>
        </p:nvSpPr>
        <p:spPr>
          <a:xfrm>
            <a:off x="928440" y="1471320"/>
            <a:ext cx="7558560" cy="4775040"/>
          </a:xfrm>
          <a:prstGeom prst="rect">
            <a:avLst/>
          </a:prstGeom>
          <a:blipFill rotWithShape="0">
            <a:blip r:embed="rId2"/>
            <a:srcRect/>
            <a:tile tx="0" ty="0" sx="29975" sy="29975" algn="ctr"/>
          </a:blipFill>
          <a:ln w="36000" cap="rnd">
            <a:solidFill>
              <a:srgbClr val="841F23"/>
            </a:solidFill>
            <a:miter/>
          </a:ln>
          <a:effectLst>
            <a:outerShdw dist="101823" dir="2700000" rotWithShape="0">
              <a:srgbClr val="C27D8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63000" rIns="108000" bIns="63000" anchor="t">
            <a:noAutofit/>
          </a:bodyPr>
          <a:lstStyle/>
          <a:p>
            <a:pPr marL="216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el-GR" sz="15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l-GR" sz="19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Αξιολόγηση του παιχνιδιού (</a:t>
            </a:r>
            <a:r>
              <a:rPr lang="en-US" sz="19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M</a:t>
            </a:r>
            <a:r>
              <a:rPr lang="el-GR" sz="19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αθητές)</a:t>
            </a:r>
            <a:endParaRPr lang="el-GR" sz="19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841F23"/>
              </a:buClr>
              <a:buFont typeface="Wingdings" charset="2"/>
              <a:buChar char=""/>
            </a:pPr>
            <a:r>
              <a:rPr lang="el-GR" sz="1800" b="0" strike="noStrike" spc="-1">
                <a:solidFill>
                  <a:srgbClr val="000000"/>
                </a:solidFill>
                <a:latin typeface="Times New Roman"/>
                <a:ea typeface="NSimSun"/>
              </a:rPr>
              <a:t>Ποιες είναι οι απόψεις των μαθητών ως προς την προσβασιμότητα και ευχριστία του παιχνιδιού επαυξημένης πραγματικότητας;</a:t>
            </a: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841F23"/>
              </a:buClr>
              <a:buFont typeface="Wingdings" charset="2"/>
              <a:buChar char=""/>
            </a:pPr>
            <a:r>
              <a:rPr lang="el-GR" sz="1800" b="0" strike="noStrike" spc="-1">
                <a:solidFill>
                  <a:srgbClr val="000000"/>
                </a:solidFill>
                <a:latin typeface="Times New Roman"/>
                <a:ea typeface="NSimSun"/>
              </a:rPr>
              <a:t>Ποια είναι τρια πλεονεκτήματα του παιχνιδιού επαυξημένης πραγματικότητας;</a:t>
            </a: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841F23"/>
              </a:buClr>
              <a:buFont typeface="Wingdings" charset="2"/>
              <a:buChar char=""/>
            </a:pPr>
            <a:r>
              <a:rPr lang="el-GR" sz="1800" b="0" strike="noStrike" spc="-1">
                <a:solidFill>
                  <a:srgbClr val="000000"/>
                </a:solidFill>
                <a:latin typeface="Times New Roman"/>
                <a:ea typeface="NSimSun"/>
              </a:rPr>
              <a:t>Ποια είναι τρια μειονεκτήματα του παιχνιδιού επαυξημένης πραγματικότητας;</a:t>
            </a: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841F23"/>
              </a:buClr>
              <a:buFont typeface="Wingdings" charset="2"/>
              <a:buChar char=""/>
            </a:pPr>
            <a:r>
              <a:rPr lang="el-GR" sz="1800" b="0" strike="noStrike" spc="-1">
                <a:solidFill>
                  <a:srgbClr val="000000"/>
                </a:solidFill>
                <a:latin typeface="Times New Roman"/>
                <a:ea typeface="NSimSun"/>
              </a:rPr>
              <a:t>Υπάρχουν προτάσεις βελτίωσης του παιχνιδιού επαυξημένης πραγματικότητας;</a:t>
            </a: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841F23"/>
              </a:buClr>
              <a:buFont typeface="Wingdings" charset="2"/>
              <a:buChar char=""/>
            </a:pPr>
            <a:r>
              <a:rPr lang="el-GR" sz="1800" b="0" strike="noStrike" spc="-1">
                <a:solidFill>
                  <a:srgbClr val="000000"/>
                </a:solidFill>
                <a:latin typeface="Times New Roman"/>
                <a:ea typeface="NSimSun"/>
              </a:rPr>
              <a:t>Ποιες είναι οι απόψεις των μαθητών για το παιχνίδι επαυξημένης πραγματικότητας ως νέο εκπαιδευτικό εργαλείο για τη γνωριμία της πολιτιστικής κληρονομιάς;</a:t>
            </a:r>
            <a:endParaRPr lang="el-GR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0" name="589 - Εικόνα"/>
          <p:cNvPicPr/>
          <p:nvPr/>
        </p:nvPicPr>
        <p:blipFill>
          <a:blip r:embed="rId3" cstate="print"/>
          <a:stretch/>
        </p:blipFill>
        <p:spPr>
          <a:xfrm flipH="1">
            <a:off x="7418520" y="175320"/>
            <a:ext cx="1217520" cy="993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1" name="Sticky-Note"/>
          <p:cNvGrpSpPr/>
          <p:nvPr/>
        </p:nvGrpSpPr>
        <p:grpSpPr>
          <a:xfrm>
            <a:off x="3782160" y="4158000"/>
            <a:ext cx="2266200" cy="1875240"/>
            <a:chOff x="3782160" y="4158000"/>
            <a:chExt cx="2266200" cy="1875240"/>
          </a:xfrm>
        </p:grpSpPr>
        <p:sp>
          <p:nvSpPr>
            <p:cNvPr id="592" name="591 - Ελεύθερη σχεδίαση"/>
            <p:cNvSpPr/>
            <p:nvPr/>
          </p:nvSpPr>
          <p:spPr>
            <a:xfrm>
              <a:off x="3782160" y="4158360"/>
              <a:ext cx="2266200" cy="1874880"/>
            </a:xfrm>
            <a:custGeom>
              <a:avLst/>
              <a:gdLst>
                <a:gd name="textAreaLeft" fmla="*/ 0 w 2266200"/>
                <a:gd name="textAreaRight" fmla="*/ 2267280 w 2266200"/>
                <a:gd name="textAreaTop" fmla="*/ 0 h 1874880"/>
                <a:gd name="textAreaBottom" fmla="*/ 1875960 h 1874880"/>
              </a:gdLst>
              <a:ahLst/>
              <a:cxnLst/>
              <a:rect l="textAreaLeft" t="textAreaTop" r="textAreaRight" b="textAreaBottom"/>
              <a:pathLst>
                <a:path w="6298" h="5211">
                  <a:moveTo>
                    <a:pt x="0" y="5211"/>
                  </a:moveTo>
                  <a:lnTo>
                    <a:pt x="3637" y="5194"/>
                  </a:lnTo>
                  <a:lnTo>
                    <a:pt x="6298" y="5082"/>
                  </a:lnTo>
                  <a:lnTo>
                    <a:pt x="6216" y="3940"/>
                  </a:lnTo>
                  <a:lnTo>
                    <a:pt x="6196" y="170"/>
                  </a:lnTo>
                  <a:lnTo>
                    <a:pt x="4687" y="0"/>
                  </a:lnTo>
                  <a:lnTo>
                    <a:pt x="0" y="0"/>
                  </a:lnTo>
                  <a:lnTo>
                    <a:pt x="0" y="5211"/>
                  </a:lnTo>
                  <a:close/>
                </a:path>
              </a:pathLst>
            </a:custGeom>
            <a:gradFill rotWithShape="0">
              <a:gsLst>
                <a:gs pos="0">
                  <a:srgbClr val="FFE994"/>
                </a:gs>
                <a:gs pos="100000">
                  <a:srgbClr val="FFFFA6"/>
                </a:gs>
              </a:gsLst>
              <a:lin ang="1350000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l-GR" sz="1800" b="0" i="1" strike="noStrike" spc="-1">
                  <a:solidFill>
                    <a:srgbClr val="000000"/>
                  </a:solidFill>
                  <a:latin typeface="Bookman Old Style"/>
                  <a:ea typeface="Microsoft YaHei"/>
                </a:rPr>
                <a:t>ΣΥΜΠΕΡΑΣΜΑΤΑ / </a:t>
              </a:r>
              <a:endParaRPr lang="el-GR" sz="18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el-GR" sz="1800" b="0" i="1" strike="noStrike" spc="-1">
                  <a:solidFill>
                    <a:srgbClr val="000000"/>
                  </a:solidFill>
                  <a:latin typeface="Bookman Old Style"/>
                  <a:ea typeface="Microsoft YaHei"/>
                </a:rPr>
                <a:t>ΣΥΣΧΕΤΙΣΕΙΣ</a:t>
              </a:r>
              <a:endParaRPr lang="el-GR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93" name="Group 15"/>
            <p:cNvGrpSpPr/>
            <p:nvPr/>
          </p:nvGrpSpPr>
          <p:grpSpPr>
            <a:xfrm>
              <a:off x="4759560" y="4158000"/>
              <a:ext cx="287280" cy="241560"/>
              <a:chOff x="4759560" y="4158000"/>
              <a:chExt cx="287280" cy="241560"/>
            </a:xfrm>
          </p:grpSpPr>
          <p:sp>
            <p:nvSpPr>
              <p:cNvPr id="594" name="Oval 72_ 2"/>
              <p:cNvSpPr/>
              <p:nvPr/>
            </p:nvSpPr>
            <p:spPr>
              <a:xfrm>
                <a:off x="4759560" y="4177080"/>
                <a:ext cx="254160" cy="222480"/>
              </a:xfrm>
              <a:prstGeom prst="ellipse">
                <a:avLst/>
              </a:prstGeom>
              <a:solidFill>
                <a:srgbClr val="EA75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  <p:sp>
            <p:nvSpPr>
              <p:cNvPr id="595" name="Oval 73_ 2"/>
              <p:cNvSpPr/>
              <p:nvPr/>
            </p:nvSpPr>
            <p:spPr>
              <a:xfrm>
                <a:off x="4822560" y="4224240"/>
                <a:ext cx="138600" cy="120960"/>
              </a:xfrm>
              <a:prstGeom prst="ellipse">
                <a:avLst/>
              </a:prstGeom>
              <a:solidFill>
                <a:srgbClr val="7B3D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1040" rIns="90000" bIns="4104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  <p:sp>
            <p:nvSpPr>
              <p:cNvPr id="596" name="Oval 74_ 2"/>
              <p:cNvSpPr/>
              <p:nvPr/>
            </p:nvSpPr>
            <p:spPr>
              <a:xfrm>
                <a:off x="4877280" y="4158000"/>
                <a:ext cx="169560" cy="148320"/>
              </a:xfrm>
              <a:prstGeom prst="ellipse">
                <a:avLst/>
              </a:prstGeom>
              <a:solidFill>
                <a:srgbClr val="FF80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</p:grpSp>
      </p:grpSp>
      <p:grpSp>
        <p:nvGrpSpPr>
          <p:cNvPr id="597" name="Sticky-Note 1"/>
          <p:cNvGrpSpPr/>
          <p:nvPr/>
        </p:nvGrpSpPr>
        <p:grpSpPr>
          <a:xfrm>
            <a:off x="6775200" y="1872720"/>
            <a:ext cx="2076120" cy="1875240"/>
            <a:chOff x="6775200" y="1872720"/>
            <a:chExt cx="2076120" cy="1875240"/>
          </a:xfrm>
        </p:grpSpPr>
        <p:sp>
          <p:nvSpPr>
            <p:cNvPr id="598" name="597 - Ελεύθερη σχεδίαση"/>
            <p:cNvSpPr/>
            <p:nvPr/>
          </p:nvSpPr>
          <p:spPr>
            <a:xfrm>
              <a:off x="6775200" y="1873080"/>
              <a:ext cx="2076120" cy="1874880"/>
            </a:xfrm>
            <a:custGeom>
              <a:avLst/>
              <a:gdLst>
                <a:gd name="textAreaLeft" fmla="*/ 0 w 2076120"/>
                <a:gd name="textAreaRight" fmla="*/ 2077200 w 2076120"/>
                <a:gd name="textAreaTop" fmla="*/ 0 h 1874880"/>
                <a:gd name="textAreaBottom" fmla="*/ 1875960 h 1874880"/>
              </a:gdLst>
              <a:ahLst/>
              <a:cxnLst/>
              <a:rect l="textAreaLeft" t="textAreaTop" r="textAreaRight" b="textAreaBottom"/>
              <a:pathLst>
                <a:path w="5770" h="5211">
                  <a:moveTo>
                    <a:pt x="0" y="5211"/>
                  </a:moveTo>
                  <a:lnTo>
                    <a:pt x="3332" y="5194"/>
                  </a:lnTo>
                  <a:lnTo>
                    <a:pt x="5770" y="5082"/>
                  </a:lnTo>
                  <a:lnTo>
                    <a:pt x="5695" y="3940"/>
                  </a:lnTo>
                  <a:lnTo>
                    <a:pt x="5676" y="170"/>
                  </a:lnTo>
                  <a:lnTo>
                    <a:pt x="4294" y="0"/>
                  </a:lnTo>
                  <a:lnTo>
                    <a:pt x="0" y="0"/>
                  </a:lnTo>
                  <a:lnTo>
                    <a:pt x="0" y="5211"/>
                  </a:lnTo>
                  <a:close/>
                </a:path>
              </a:pathLst>
            </a:custGeom>
            <a:gradFill rotWithShape="0">
              <a:gsLst>
                <a:gs pos="0">
                  <a:srgbClr val="FFE994"/>
                </a:gs>
                <a:gs pos="100000">
                  <a:srgbClr val="FFFFA6"/>
                </a:gs>
              </a:gsLst>
              <a:lin ang="1350000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l-GR" sz="1800" b="0" i="1" strike="noStrike" spc="-1">
                  <a:solidFill>
                    <a:srgbClr val="000000"/>
                  </a:solidFill>
                  <a:latin typeface="Bookman Old Style"/>
                  <a:ea typeface="Microsoft YaHei"/>
                </a:rPr>
                <a:t>ΜΕΘΟΔΟΛΟΓΙΑ </a:t>
              </a:r>
              <a:endParaRPr lang="el-GR" sz="18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el-GR" sz="1800" b="0" i="1" strike="noStrike" spc="-1">
                  <a:solidFill>
                    <a:srgbClr val="000000"/>
                  </a:solidFill>
                  <a:latin typeface="Bookman Old Style"/>
                  <a:ea typeface="Microsoft YaHei"/>
                </a:rPr>
                <a:t>ΈΡΕΥΝΑΣ</a:t>
              </a:r>
              <a:endParaRPr lang="el-GR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99" name="Group 13"/>
            <p:cNvGrpSpPr/>
            <p:nvPr/>
          </p:nvGrpSpPr>
          <p:grpSpPr>
            <a:xfrm>
              <a:off x="7670520" y="1872720"/>
              <a:ext cx="263160" cy="241560"/>
              <a:chOff x="7670520" y="1872720"/>
              <a:chExt cx="263160" cy="241560"/>
            </a:xfrm>
          </p:grpSpPr>
          <p:sp>
            <p:nvSpPr>
              <p:cNvPr id="600" name="Oval 72_ 1"/>
              <p:cNvSpPr/>
              <p:nvPr/>
            </p:nvSpPr>
            <p:spPr>
              <a:xfrm>
                <a:off x="7670520" y="1891800"/>
                <a:ext cx="232920" cy="222480"/>
              </a:xfrm>
              <a:prstGeom prst="ellipse">
                <a:avLst/>
              </a:prstGeom>
              <a:solidFill>
                <a:srgbClr val="EA75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  <p:sp>
            <p:nvSpPr>
              <p:cNvPr id="601" name="Oval 73_ 1"/>
              <p:cNvSpPr/>
              <p:nvPr/>
            </p:nvSpPr>
            <p:spPr>
              <a:xfrm>
                <a:off x="7728840" y="1938960"/>
                <a:ext cx="126360" cy="120960"/>
              </a:xfrm>
              <a:prstGeom prst="ellipse">
                <a:avLst/>
              </a:prstGeom>
              <a:solidFill>
                <a:srgbClr val="7B3D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1040" rIns="90000" bIns="4104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  <p:sp>
            <p:nvSpPr>
              <p:cNvPr id="602" name="Oval 74_ 1"/>
              <p:cNvSpPr/>
              <p:nvPr/>
            </p:nvSpPr>
            <p:spPr>
              <a:xfrm>
                <a:off x="7778520" y="1872720"/>
                <a:ext cx="155160" cy="148320"/>
              </a:xfrm>
              <a:prstGeom prst="ellipse">
                <a:avLst/>
              </a:prstGeom>
              <a:solidFill>
                <a:srgbClr val="FF80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</p:grpSp>
      </p:grpSp>
      <p:grpSp>
        <p:nvGrpSpPr>
          <p:cNvPr id="603" name="Sticky-Note 2"/>
          <p:cNvGrpSpPr/>
          <p:nvPr/>
        </p:nvGrpSpPr>
        <p:grpSpPr>
          <a:xfrm>
            <a:off x="3795480" y="1821600"/>
            <a:ext cx="2091960" cy="1875240"/>
            <a:chOff x="3795480" y="1821600"/>
            <a:chExt cx="2091960" cy="1875240"/>
          </a:xfrm>
        </p:grpSpPr>
        <p:sp>
          <p:nvSpPr>
            <p:cNvPr id="604" name="603 - Ελεύθερη σχεδίαση"/>
            <p:cNvSpPr/>
            <p:nvPr/>
          </p:nvSpPr>
          <p:spPr>
            <a:xfrm>
              <a:off x="3795480" y="1821960"/>
              <a:ext cx="2091960" cy="1874880"/>
            </a:xfrm>
            <a:custGeom>
              <a:avLst/>
              <a:gdLst>
                <a:gd name="textAreaLeft" fmla="*/ 0 w 2091960"/>
                <a:gd name="textAreaRight" fmla="*/ 2093040 w 2091960"/>
                <a:gd name="textAreaTop" fmla="*/ 0 h 1874880"/>
                <a:gd name="textAreaBottom" fmla="*/ 1875960 h 1874880"/>
              </a:gdLst>
              <a:ahLst/>
              <a:cxnLst/>
              <a:rect l="textAreaLeft" t="textAreaTop" r="textAreaRight" b="textAreaBottom"/>
              <a:pathLst>
                <a:path w="5814" h="5211">
                  <a:moveTo>
                    <a:pt x="0" y="5211"/>
                  </a:moveTo>
                  <a:lnTo>
                    <a:pt x="3358" y="5194"/>
                  </a:lnTo>
                  <a:lnTo>
                    <a:pt x="5814" y="5082"/>
                  </a:lnTo>
                  <a:lnTo>
                    <a:pt x="5738" y="3940"/>
                  </a:lnTo>
                  <a:lnTo>
                    <a:pt x="5720" y="170"/>
                  </a:lnTo>
                  <a:lnTo>
                    <a:pt x="4327" y="0"/>
                  </a:lnTo>
                  <a:lnTo>
                    <a:pt x="0" y="0"/>
                  </a:lnTo>
                  <a:lnTo>
                    <a:pt x="0" y="5211"/>
                  </a:lnTo>
                  <a:close/>
                </a:path>
              </a:pathLst>
            </a:custGeom>
            <a:gradFill rotWithShape="0">
              <a:gsLst>
                <a:gs pos="0">
                  <a:srgbClr val="FFE994"/>
                </a:gs>
                <a:gs pos="100000">
                  <a:srgbClr val="FFFFA6"/>
                </a:gs>
              </a:gsLst>
              <a:lin ang="1350000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l-GR" sz="1800" b="0" i="1" strike="noStrike" spc="-1">
                  <a:solidFill>
                    <a:srgbClr val="000000"/>
                  </a:solidFill>
                  <a:latin typeface="Bookman Old Style"/>
                  <a:ea typeface="Microsoft YaHei"/>
                </a:rPr>
                <a:t>ΠΑΡΑΓΟΜΕΝΟ</a:t>
              </a:r>
              <a:endParaRPr lang="el-GR" sz="18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el-GR" sz="1800" b="0" i="1" strike="noStrike" spc="-1">
                  <a:solidFill>
                    <a:srgbClr val="000000"/>
                  </a:solidFill>
                  <a:latin typeface="Bookman Old Style"/>
                  <a:ea typeface="Microsoft YaHei"/>
                </a:rPr>
                <a:t>Ε.Υ</a:t>
              </a:r>
              <a:endParaRPr lang="el-GR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605" name="Group 18"/>
            <p:cNvGrpSpPr/>
            <p:nvPr/>
          </p:nvGrpSpPr>
          <p:grpSpPr>
            <a:xfrm>
              <a:off x="4665960" y="1821600"/>
              <a:ext cx="255960" cy="241560"/>
              <a:chOff x="4665960" y="1821600"/>
              <a:chExt cx="255960" cy="241560"/>
            </a:xfrm>
          </p:grpSpPr>
          <p:sp>
            <p:nvSpPr>
              <p:cNvPr id="606" name="Oval 72_ 3"/>
              <p:cNvSpPr/>
              <p:nvPr/>
            </p:nvSpPr>
            <p:spPr>
              <a:xfrm>
                <a:off x="4665960" y="1840680"/>
                <a:ext cx="226440" cy="222480"/>
              </a:xfrm>
              <a:prstGeom prst="ellipse">
                <a:avLst/>
              </a:prstGeom>
              <a:solidFill>
                <a:srgbClr val="EA75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  <p:sp>
            <p:nvSpPr>
              <p:cNvPr id="607" name="Oval 73_ 3"/>
              <p:cNvSpPr/>
              <p:nvPr/>
            </p:nvSpPr>
            <p:spPr>
              <a:xfrm>
                <a:off x="4722480" y="1887840"/>
                <a:ext cx="123120" cy="120960"/>
              </a:xfrm>
              <a:prstGeom prst="ellipse">
                <a:avLst/>
              </a:prstGeom>
              <a:solidFill>
                <a:srgbClr val="7B3D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1040" rIns="90000" bIns="4104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  <p:sp>
            <p:nvSpPr>
              <p:cNvPr id="608" name="Oval 74_ 3"/>
              <p:cNvSpPr/>
              <p:nvPr/>
            </p:nvSpPr>
            <p:spPr>
              <a:xfrm>
                <a:off x="4771080" y="1821600"/>
                <a:ext cx="150840" cy="148320"/>
              </a:xfrm>
              <a:prstGeom prst="ellipse">
                <a:avLst/>
              </a:prstGeom>
              <a:solidFill>
                <a:srgbClr val="FF80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</p:grpSp>
      </p:grpSp>
      <p:grpSp>
        <p:nvGrpSpPr>
          <p:cNvPr id="609" name="Sticky-Note 3"/>
          <p:cNvGrpSpPr/>
          <p:nvPr/>
        </p:nvGrpSpPr>
        <p:grpSpPr>
          <a:xfrm>
            <a:off x="724680" y="1827360"/>
            <a:ext cx="2094480" cy="1875240"/>
            <a:chOff x="724680" y="1827360"/>
            <a:chExt cx="2094480" cy="1875240"/>
          </a:xfrm>
        </p:grpSpPr>
        <p:sp>
          <p:nvSpPr>
            <p:cNvPr id="610" name="609 - Ελεύθερη σχεδίαση"/>
            <p:cNvSpPr/>
            <p:nvPr/>
          </p:nvSpPr>
          <p:spPr>
            <a:xfrm>
              <a:off x="724680" y="1827720"/>
              <a:ext cx="2094480" cy="1874880"/>
            </a:xfrm>
            <a:custGeom>
              <a:avLst/>
              <a:gdLst>
                <a:gd name="textAreaLeft" fmla="*/ 0 w 2094480"/>
                <a:gd name="textAreaRight" fmla="*/ 2095560 w 2094480"/>
                <a:gd name="textAreaTop" fmla="*/ 0 h 1874880"/>
                <a:gd name="textAreaBottom" fmla="*/ 1875960 h 1874880"/>
              </a:gdLst>
              <a:ahLst/>
              <a:cxnLst/>
              <a:rect l="textAreaLeft" t="textAreaTop" r="textAreaRight" b="textAreaBottom"/>
              <a:pathLst>
                <a:path w="5821" h="5211">
                  <a:moveTo>
                    <a:pt x="0" y="5211"/>
                  </a:moveTo>
                  <a:lnTo>
                    <a:pt x="3362" y="5194"/>
                  </a:lnTo>
                  <a:lnTo>
                    <a:pt x="5821" y="5082"/>
                  </a:lnTo>
                  <a:lnTo>
                    <a:pt x="5745" y="3940"/>
                  </a:lnTo>
                  <a:lnTo>
                    <a:pt x="5726" y="170"/>
                  </a:lnTo>
                  <a:lnTo>
                    <a:pt x="4332" y="0"/>
                  </a:lnTo>
                  <a:lnTo>
                    <a:pt x="0" y="0"/>
                  </a:lnTo>
                  <a:lnTo>
                    <a:pt x="0" y="5211"/>
                  </a:lnTo>
                  <a:close/>
                </a:path>
              </a:pathLst>
            </a:custGeom>
            <a:gradFill rotWithShape="0">
              <a:gsLst>
                <a:gs pos="0">
                  <a:srgbClr val="FFE994"/>
                </a:gs>
                <a:gs pos="100000">
                  <a:srgbClr val="FFFFA6"/>
                </a:gs>
              </a:gsLst>
              <a:lin ang="1350000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l-GR" sz="1800" b="0" i="1" strike="noStrike" spc="-1">
                  <a:solidFill>
                    <a:srgbClr val="000000"/>
                  </a:solidFill>
                  <a:latin typeface="Bookman Old Style"/>
                  <a:ea typeface="Microsoft YaHei"/>
                </a:rPr>
                <a:t>ΘΕΩΡΗΤΙΚΟ </a:t>
              </a:r>
              <a:endParaRPr lang="el-GR" sz="18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el-GR" sz="1800" b="0" i="1" strike="noStrike" spc="-1">
                  <a:solidFill>
                    <a:srgbClr val="000000"/>
                  </a:solidFill>
                  <a:latin typeface="Bookman Old Style"/>
                  <a:ea typeface="Microsoft YaHei"/>
                </a:rPr>
                <a:t>ΠΛΑΙΣΙΟ</a:t>
              </a:r>
              <a:endParaRPr lang="el-GR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611" name="Group 19"/>
            <p:cNvGrpSpPr/>
            <p:nvPr/>
          </p:nvGrpSpPr>
          <p:grpSpPr>
            <a:xfrm>
              <a:off x="1627560" y="1827360"/>
              <a:ext cx="266040" cy="241560"/>
              <a:chOff x="1627560" y="1827360"/>
              <a:chExt cx="266040" cy="241560"/>
            </a:xfrm>
          </p:grpSpPr>
          <p:sp>
            <p:nvSpPr>
              <p:cNvPr id="612" name="Oval 72_ 4"/>
              <p:cNvSpPr/>
              <p:nvPr/>
            </p:nvSpPr>
            <p:spPr>
              <a:xfrm>
                <a:off x="1627560" y="1846440"/>
                <a:ext cx="235440" cy="222480"/>
              </a:xfrm>
              <a:prstGeom prst="ellipse">
                <a:avLst/>
              </a:prstGeom>
              <a:solidFill>
                <a:srgbClr val="EA75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  <p:sp>
            <p:nvSpPr>
              <p:cNvPr id="613" name="Oval 73_ 4"/>
              <p:cNvSpPr/>
              <p:nvPr/>
            </p:nvSpPr>
            <p:spPr>
              <a:xfrm>
                <a:off x="1686600" y="1893600"/>
                <a:ext cx="127440" cy="120960"/>
              </a:xfrm>
              <a:prstGeom prst="ellipse">
                <a:avLst/>
              </a:prstGeom>
              <a:solidFill>
                <a:srgbClr val="7B3D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1040" rIns="90000" bIns="4104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  <p:sp>
            <p:nvSpPr>
              <p:cNvPr id="614" name="Oval 74_ 4"/>
              <p:cNvSpPr/>
              <p:nvPr/>
            </p:nvSpPr>
            <p:spPr>
              <a:xfrm>
                <a:off x="1736640" y="1827360"/>
                <a:ext cx="156960" cy="148320"/>
              </a:xfrm>
              <a:prstGeom prst="ellipse">
                <a:avLst/>
              </a:prstGeom>
              <a:solidFill>
                <a:srgbClr val="FF80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</p:grpSp>
      </p:grpSp>
      <p:grpSp>
        <p:nvGrpSpPr>
          <p:cNvPr id="615" name="Sticky-Note 4"/>
          <p:cNvGrpSpPr/>
          <p:nvPr/>
        </p:nvGrpSpPr>
        <p:grpSpPr>
          <a:xfrm>
            <a:off x="747360" y="4183200"/>
            <a:ext cx="2151000" cy="1875240"/>
            <a:chOff x="747360" y="4183200"/>
            <a:chExt cx="2151000" cy="1875240"/>
          </a:xfrm>
        </p:grpSpPr>
        <p:sp>
          <p:nvSpPr>
            <p:cNvPr id="616" name="615 - Ελεύθερη σχεδίαση"/>
            <p:cNvSpPr/>
            <p:nvPr/>
          </p:nvSpPr>
          <p:spPr>
            <a:xfrm>
              <a:off x="747360" y="4183560"/>
              <a:ext cx="2151000" cy="1874880"/>
            </a:xfrm>
            <a:custGeom>
              <a:avLst/>
              <a:gdLst>
                <a:gd name="textAreaLeft" fmla="*/ 0 w 2151000"/>
                <a:gd name="textAreaRight" fmla="*/ 2152080 w 2151000"/>
                <a:gd name="textAreaTop" fmla="*/ 0 h 1874880"/>
                <a:gd name="textAreaBottom" fmla="*/ 1875960 h 1874880"/>
              </a:gdLst>
              <a:ahLst/>
              <a:cxnLst/>
              <a:rect l="textAreaLeft" t="textAreaTop" r="textAreaRight" b="textAreaBottom"/>
              <a:pathLst>
                <a:path w="5978" h="5211">
                  <a:moveTo>
                    <a:pt x="0" y="5211"/>
                  </a:moveTo>
                  <a:lnTo>
                    <a:pt x="3452" y="5194"/>
                  </a:lnTo>
                  <a:lnTo>
                    <a:pt x="5978" y="5082"/>
                  </a:lnTo>
                  <a:lnTo>
                    <a:pt x="5900" y="3940"/>
                  </a:lnTo>
                  <a:lnTo>
                    <a:pt x="5881" y="170"/>
                  </a:lnTo>
                  <a:lnTo>
                    <a:pt x="4449" y="0"/>
                  </a:lnTo>
                  <a:lnTo>
                    <a:pt x="0" y="0"/>
                  </a:lnTo>
                  <a:lnTo>
                    <a:pt x="0" y="5211"/>
                  </a:lnTo>
                  <a:close/>
                </a:path>
              </a:pathLst>
            </a:custGeom>
            <a:gradFill rotWithShape="0">
              <a:gsLst>
                <a:gs pos="0">
                  <a:srgbClr val="FFE994"/>
                </a:gs>
                <a:gs pos="100000">
                  <a:srgbClr val="FFFFA6"/>
                </a:gs>
              </a:gsLst>
              <a:lin ang="1350000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l-GR" sz="1800" b="0" i="1" strike="noStrike" spc="-1">
                  <a:solidFill>
                    <a:srgbClr val="000000"/>
                  </a:solidFill>
                  <a:latin typeface="Bookman Old Style"/>
                  <a:ea typeface="Microsoft YaHei"/>
                </a:rPr>
                <a:t>ΑΠΟΤΕΛΕΣΜΑΤΑ </a:t>
              </a:r>
              <a:endParaRPr lang="el-GR" sz="18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el-GR" sz="1800" b="0" i="1" strike="noStrike" spc="-1">
                  <a:solidFill>
                    <a:srgbClr val="000000"/>
                  </a:solidFill>
                  <a:latin typeface="Bookman Old Style"/>
                  <a:ea typeface="Microsoft YaHei"/>
                </a:rPr>
                <a:t>ΈΡΕΥΝΑΣ</a:t>
              </a:r>
              <a:endParaRPr lang="el-GR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617" name="Group 2"/>
            <p:cNvGrpSpPr/>
            <p:nvPr/>
          </p:nvGrpSpPr>
          <p:grpSpPr>
            <a:xfrm>
              <a:off x="1674720" y="4183200"/>
              <a:ext cx="272880" cy="241560"/>
              <a:chOff x="1674720" y="4183200"/>
              <a:chExt cx="272880" cy="241560"/>
            </a:xfrm>
          </p:grpSpPr>
          <p:sp>
            <p:nvSpPr>
              <p:cNvPr id="618" name="Oval 72_ 5"/>
              <p:cNvSpPr/>
              <p:nvPr/>
            </p:nvSpPr>
            <p:spPr>
              <a:xfrm>
                <a:off x="1674720" y="4202280"/>
                <a:ext cx="241560" cy="222480"/>
              </a:xfrm>
              <a:prstGeom prst="ellipse">
                <a:avLst/>
              </a:prstGeom>
              <a:solidFill>
                <a:srgbClr val="EA75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  <p:sp>
            <p:nvSpPr>
              <p:cNvPr id="619" name="Oval 73_ 5"/>
              <p:cNvSpPr/>
              <p:nvPr/>
            </p:nvSpPr>
            <p:spPr>
              <a:xfrm>
                <a:off x="1735200" y="4249440"/>
                <a:ext cx="130680" cy="120960"/>
              </a:xfrm>
              <a:prstGeom prst="ellipse">
                <a:avLst/>
              </a:prstGeom>
              <a:solidFill>
                <a:srgbClr val="7B3D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1040" rIns="90000" bIns="4104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  <p:sp>
            <p:nvSpPr>
              <p:cNvPr id="620" name="Oval 74_ 5"/>
              <p:cNvSpPr/>
              <p:nvPr/>
            </p:nvSpPr>
            <p:spPr>
              <a:xfrm>
                <a:off x="1787040" y="4183200"/>
                <a:ext cx="160560" cy="148320"/>
              </a:xfrm>
              <a:prstGeom prst="ellipse">
                <a:avLst/>
              </a:prstGeom>
              <a:solidFill>
                <a:srgbClr val="FF80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</p:grpSp>
      </p:grpSp>
      <p:sp>
        <p:nvSpPr>
          <p:cNvPr id="621" name="PlaceHolder 10"/>
          <p:cNvSpPr/>
          <p:nvPr/>
        </p:nvSpPr>
        <p:spPr>
          <a:xfrm>
            <a:off x="1405080" y="548640"/>
            <a:ext cx="7196760" cy="57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l-GR" sz="36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Δομή της Παρουσίασης</a:t>
            </a:r>
            <a:endParaRPr lang="el-GR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2" name="621 - Εικόνα"/>
          <p:cNvPicPr/>
          <p:nvPr/>
        </p:nvPicPr>
        <p:blipFill>
          <a:blip r:embed="rId3" cstate="print"/>
          <a:stretch/>
        </p:blipFill>
        <p:spPr>
          <a:xfrm>
            <a:off x="7545240" y="295920"/>
            <a:ext cx="1133280" cy="885240"/>
          </a:xfrm>
          <a:prstGeom prst="rect">
            <a:avLst/>
          </a:prstGeom>
          <a:ln w="0">
            <a:noFill/>
          </a:ln>
        </p:spPr>
      </p:pic>
      <p:grpSp>
        <p:nvGrpSpPr>
          <p:cNvPr id="623" name="Sticky-Note 5"/>
          <p:cNvGrpSpPr/>
          <p:nvPr/>
        </p:nvGrpSpPr>
        <p:grpSpPr>
          <a:xfrm>
            <a:off x="6783840" y="4128120"/>
            <a:ext cx="2024640" cy="1827360"/>
            <a:chOff x="6783840" y="4128120"/>
            <a:chExt cx="2024640" cy="1827360"/>
          </a:xfrm>
        </p:grpSpPr>
        <p:sp>
          <p:nvSpPr>
            <p:cNvPr id="624" name="623 - Ελεύθερη σχεδίαση"/>
            <p:cNvSpPr/>
            <p:nvPr/>
          </p:nvSpPr>
          <p:spPr>
            <a:xfrm>
              <a:off x="6783840" y="4128120"/>
              <a:ext cx="2024640" cy="1827360"/>
            </a:xfrm>
            <a:custGeom>
              <a:avLst/>
              <a:gdLst>
                <a:gd name="textAreaLeft" fmla="*/ 0 w 2024640"/>
                <a:gd name="textAreaRight" fmla="*/ 2025720 w 2024640"/>
                <a:gd name="textAreaTop" fmla="*/ 0 h 1827360"/>
                <a:gd name="textAreaBottom" fmla="*/ 1828440 h 1827360"/>
              </a:gdLst>
              <a:ahLst/>
              <a:cxnLst/>
              <a:rect l="textAreaLeft" t="textAreaTop" r="textAreaRight" b="textAreaBottom"/>
              <a:pathLst>
                <a:path w="5627" h="5079">
                  <a:moveTo>
                    <a:pt x="0" y="5079"/>
                  </a:moveTo>
                  <a:lnTo>
                    <a:pt x="3250" y="5062"/>
                  </a:lnTo>
                  <a:lnTo>
                    <a:pt x="5627" y="4953"/>
                  </a:lnTo>
                  <a:lnTo>
                    <a:pt x="5554" y="3841"/>
                  </a:lnTo>
                  <a:lnTo>
                    <a:pt x="5536" y="166"/>
                  </a:lnTo>
                  <a:lnTo>
                    <a:pt x="4188" y="0"/>
                  </a:lnTo>
                  <a:lnTo>
                    <a:pt x="0" y="0"/>
                  </a:lnTo>
                  <a:lnTo>
                    <a:pt x="0" y="5079"/>
                  </a:lnTo>
                  <a:close/>
                </a:path>
              </a:pathLst>
            </a:custGeom>
            <a:gradFill rotWithShape="0">
              <a:gsLst>
                <a:gs pos="0">
                  <a:srgbClr val="FFE994"/>
                </a:gs>
                <a:gs pos="100000">
                  <a:srgbClr val="FFFFA6"/>
                </a:gs>
              </a:gsLst>
              <a:lin ang="1350000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l-GR" sz="1800" b="0" i="1" strike="noStrike" spc="-1">
                  <a:solidFill>
                    <a:srgbClr val="000000"/>
                  </a:solidFill>
                  <a:latin typeface="Bookman Old Style"/>
                  <a:ea typeface="Microsoft YaHei"/>
                </a:rPr>
                <a:t>ΠΕΡΙΟΡΙΣΜΟΙ / </a:t>
              </a:r>
              <a:endParaRPr lang="el-GR" sz="18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el-GR" sz="1800" b="0" i="1" strike="noStrike" spc="-1">
                  <a:solidFill>
                    <a:srgbClr val="000000"/>
                  </a:solidFill>
                  <a:latin typeface="Bookman Old Style"/>
                  <a:ea typeface="Microsoft YaHei"/>
                </a:rPr>
                <a:t>ΠΡΟΤΑΣΕΙΣ</a:t>
              </a:r>
              <a:r>
                <a:rPr lang="el-GR" sz="1200" b="0" strike="noStrike" spc="-1">
                  <a:solidFill>
                    <a:srgbClr val="000000"/>
                  </a:solidFill>
                  <a:latin typeface="Arial"/>
                  <a:ea typeface="Microsoft YaHei"/>
                </a:rPr>
                <a:t> </a:t>
              </a:r>
              <a:endParaRPr lang="el-GR" sz="12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625" name="Group 3"/>
            <p:cNvGrpSpPr/>
            <p:nvPr/>
          </p:nvGrpSpPr>
          <p:grpSpPr>
            <a:xfrm>
              <a:off x="7656840" y="4128120"/>
              <a:ext cx="256680" cy="235080"/>
              <a:chOff x="7656840" y="4128120"/>
              <a:chExt cx="256680" cy="235080"/>
            </a:xfrm>
          </p:grpSpPr>
          <p:sp>
            <p:nvSpPr>
              <p:cNvPr id="626" name="Oval 72_ 6"/>
              <p:cNvSpPr/>
              <p:nvPr/>
            </p:nvSpPr>
            <p:spPr>
              <a:xfrm>
                <a:off x="7656840" y="4146120"/>
                <a:ext cx="227520" cy="217080"/>
              </a:xfrm>
              <a:prstGeom prst="ellipse">
                <a:avLst/>
              </a:prstGeom>
              <a:solidFill>
                <a:srgbClr val="EA75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  <p:sp>
            <p:nvSpPr>
              <p:cNvPr id="627" name="Oval 73_ 6"/>
              <p:cNvSpPr/>
              <p:nvPr/>
            </p:nvSpPr>
            <p:spPr>
              <a:xfrm>
                <a:off x="7713720" y="4192560"/>
                <a:ext cx="123480" cy="118080"/>
              </a:xfrm>
              <a:prstGeom prst="ellipse">
                <a:avLst/>
              </a:prstGeom>
              <a:solidFill>
                <a:srgbClr val="7B3D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8880" rIns="90000" bIns="3888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  <p:sp>
            <p:nvSpPr>
              <p:cNvPr id="628" name="Oval 74_ 6"/>
              <p:cNvSpPr/>
              <p:nvPr/>
            </p:nvSpPr>
            <p:spPr>
              <a:xfrm>
                <a:off x="7761960" y="4128120"/>
                <a:ext cx="151560" cy="144360"/>
              </a:xfrm>
              <a:prstGeom prst="ellipse">
                <a:avLst/>
              </a:prstGeom>
              <a:solidFill>
                <a:srgbClr val="FF8000"/>
              </a:solidFill>
              <a:ln w="9360">
                <a:noFill/>
              </a:ln>
              <a:effectLst>
                <a:outerShdw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el-GR" sz="1800" b="0" strike="noStrike" spc="-1">
                  <a:solidFill>
                    <a:srgbClr val="000000"/>
                  </a:solidFill>
                  <a:latin typeface="Arial"/>
                  <a:ea typeface="Microsoft YaHei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9" name="628 - Εικόνα"/>
          <p:cNvPicPr/>
          <p:nvPr/>
        </p:nvPicPr>
        <p:blipFill>
          <a:blip r:embed="rId3" cstate="print"/>
          <a:stretch/>
        </p:blipFill>
        <p:spPr>
          <a:xfrm>
            <a:off x="1024920" y="253800"/>
            <a:ext cx="1318320" cy="927360"/>
          </a:xfrm>
          <a:prstGeom prst="rect">
            <a:avLst/>
          </a:prstGeom>
          <a:ln w="0">
            <a:noFill/>
          </a:ln>
        </p:spPr>
      </p:pic>
      <p:sp>
        <p:nvSpPr>
          <p:cNvPr id="630" name="PlaceHolder 14"/>
          <p:cNvSpPr/>
          <p:nvPr/>
        </p:nvSpPr>
        <p:spPr>
          <a:xfrm>
            <a:off x="2925360" y="513360"/>
            <a:ext cx="4693680" cy="57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l-GR" sz="36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Θεωρητικό Πλαίσιο  1/3</a:t>
            </a:r>
            <a:endParaRPr lang="el-GR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1" name="630 - Ελεύθερη σχεδίαση"/>
          <p:cNvSpPr/>
          <p:nvPr/>
        </p:nvSpPr>
        <p:spPr>
          <a:xfrm>
            <a:off x="429120" y="595440"/>
            <a:ext cx="699480" cy="831240"/>
          </a:xfrm>
          <a:custGeom>
            <a:avLst/>
            <a:gdLst>
              <a:gd name="textAreaLeft" fmla="*/ 0 w 699480"/>
              <a:gd name="textAreaRight" fmla="*/ 700920 w 699480"/>
              <a:gd name="textAreaTop" fmla="*/ 0 h 831240"/>
              <a:gd name="textAreaBottom" fmla="*/ 832680 h 8312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2" name="631 - Ορθογώνιο"/>
          <p:cNvSpPr/>
          <p:nvPr/>
        </p:nvSpPr>
        <p:spPr>
          <a:xfrm>
            <a:off x="1214414" y="1398960"/>
            <a:ext cx="7456546" cy="369720"/>
          </a:xfrm>
          <a:prstGeom prst="rect">
            <a:avLst/>
          </a:prstGeom>
          <a:solidFill>
            <a:srgbClr val="D9C1C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Η Eξ Aποστάσεως Eκπαίδευση</a:t>
            </a:r>
            <a:endParaRPr lang="el-GR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3" name="632 - Ορθογώνιο"/>
          <p:cNvSpPr/>
          <p:nvPr/>
        </p:nvSpPr>
        <p:spPr>
          <a:xfrm>
            <a:off x="1000100" y="1882080"/>
            <a:ext cx="7732060" cy="108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16000" indent="-216000" algn="just">
              <a:lnSpc>
                <a:spcPct val="100000"/>
              </a:lnSpc>
              <a:buClr>
                <a:srgbClr val="A33E03"/>
              </a:buClr>
              <a:buFont typeface="Wingdings" pitchFamily="2" charset="2"/>
              <a:buChar char="Ø"/>
            </a:pPr>
            <a:r>
              <a:rPr lang="el-GR" sz="1700" b="0" strike="noStrike" spc="-1" dirty="0">
                <a:solidFill>
                  <a:srgbClr val="000000"/>
                </a:solidFill>
                <a:latin typeface="Arial"/>
                <a:ea typeface="NSimSun"/>
              </a:rPr>
              <a:t>Εστιάζει στην 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  <a:ea typeface="NSimSun"/>
              </a:rPr>
              <a:t>αυτονομία</a:t>
            </a:r>
            <a:r>
              <a:rPr lang="el-GR" sz="1700" b="0" strike="noStrike" spc="-1" dirty="0">
                <a:solidFill>
                  <a:srgbClr val="000000"/>
                </a:solidFill>
                <a:latin typeface="Arial"/>
                <a:ea typeface="NSimSun"/>
              </a:rPr>
              <a:t> του μαθητή.</a:t>
            </a:r>
            <a:endParaRPr lang="el-GR" sz="17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A33E03"/>
              </a:buClr>
              <a:buFont typeface="Wingdings" pitchFamily="2" charset="2"/>
              <a:buChar char="Ø"/>
            </a:pPr>
            <a:r>
              <a:rPr lang="el-GR" sz="1700" b="0" strike="noStrike" spc="-1" dirty="0">
                <a:solidFill>
                  <a:srgbClr val="000000"/>
                </a:solidFill>
                <a:latin typeface="Arial"/>
                <a:ea typeface="NSimSun"/>
              </a:rPr>
              <a:t>Η 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  <a:ea typeface="NSimSun"/>
              </a:rPr>
              <a:t>ποιότητα</a:t>
            </a:r>
            <a:r>
              <a:rPr lang="el-GR" sz="1700" b="0" strike="noStrike" spc="-1" dirty="0">
                <a:solidFill>
                  <a:srgbClr val="000000"/>
                </a:solidFill>
                <a:latin typeface="Arial"/>
                <a:ea typeface="NSimSun"/>
              </a:rPr>
              <a:t> αυτής της εκπαίδευσης με κεντρική ιδέα την 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  <a:ea typeface="NSimSun"/>
              </a:rPr>
              <a:t>πολυμορφικότητα</a:t>
            </a:r>
            <a:r>
              <a:rPr lang="el-GR" sz="1700" b="0" strike="noStrike" spc="-1" dirty="0">
                <a:solidFill>
                  <a:srgbClr val="000000"/>
                </a:solidFill>
                <a:latin typeface="Arial"/>
                <a:ea typeface="NSimSun"/>
              </a:rPr>
              <a:t> εξασφαλίζεται μέσα από την πληθώρα διαφόρων εκπαιδευτικών μέσων και τον πλουραλισμό σε επίπεδο αρχών μάθησης.(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  <a:ea typeface="NSimSun"/>
              </a:rPr>
              <a:t>Λιοναράκης, 2001)</a:t>
            </a:r>
            <a:endParaRPr lang="el-GR" sz="1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4" name="633 - Ορθογώνιο"/>
          <p:cNvSpPr/>
          <p:nvPr/>
        </p:nvSpPr>
        <p:spPr>
          <a:xfrm>
            <a:off x="1226160" y="3543120"/>
            <a:ext cx="7462080" cy="414360"/>
          </a:xfrm>
          <a:prstGeom prst="rect">
            <a:avLst/>
          </a:prstGeom>
          <a:solidFill>
            <a:srgbClr val="D9C1C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l-GR" sz="2000" b="1" strike="noStrike" spc="-1">
                <a:solidFill>
                  <a:srgbClr val="000000"/>
                </a:solidFill>
                <a:latin typeface="Arial"/>
                <a:ea typeface="Microsoft YaHei"/>
              </a:rPr>
              <a:t>Συμπληρωματική Σχολική εξ Αποστάσεως Εκπαίδευση</a:t>
            </a:r>
            <a:endParaRPr lang="el-GR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5" name="634 - Ορθογώνιο"/>
          <p:cNvSpPr/>
          <p:nvPr/>
        </p:nvSpPr>
        <p:spPr>
          <a:xfrm>
            <a:off x="963720" y="4062600"/>
            <a:ext cx="7677720" cy="1164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16000" indent="-216000" algn="just">
              <a:lnSpc>
                <a:spcPct val="100000"/>
              </a:lnSpc>
              <a:buClr>
                <a:srgbClr val="A33E03"/>
              </a:buClr>
              <a:buFont typeface="Wingdings" pitchFamily="2" charset="2"/>
              <a:buChar char="Ø"/>
            </a:pPr>
            <a:r>
              <a:rPr lang="el-GR" sz="1700" b="0" strike="noStrike" spc="-1" dirty="0">
                <a:solidFill>
                  <a:srgbClr val="000000"/>
                </a:solidFill>
                <a:latin typeface="Arial"/>
                <a:ea typeface="Liberation Mono;Courier New"/>
              </a:rPr>
              <a:t>Μάθηση από απόσταση, είτε 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  <a:ea typeface="Liberation Mono;Courier New"/>
              </a:rPr>
              <a:t>αυτοδύναμα</a:t>
            </a:r>
            <a:r>
              <a:rPr lang="el-GR" sz="1700" b="0" strike="noStrike" spc="-1" dirty="0">
                <a:solidFill>
                  <a:srgbClr val="000000"/>
                </a:solidFill>
                <a:latin typeface="Arial"/>
                <a:ea typeface="Liberation Mono;Courier New"/>
              </a:rPr>
              <a:t>, είτε 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  <a:ea typeface="Liberation Mono;Courier New"/>
              </a:rPr>
              <a:t>συμπληρωματικά</a:t>
            </a:r>
            <a:r>
              <a:rPr lang="el-GR" sz="1700" b="0" strike="noStrike" spc="-1" dirty="0">
                <a:solidFill>
                  <a:srgbClr val="000000"/>
                </a:solidFill>
                <a:latin typeface="Arial"/>
                <a:ea typeface="Liberation Mono;Courier New"/>
              </a:rPr>
              <a:t> σε συνδυασμό με το συμβατό σύστημα εκπαίδευσης.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  <a:ea typeface="Liberation Mono;Courier New"/>
              </a:rPr>
              <a:t>(Βασάλα, 2005)</a:t>
            </a:r>
            <a:endParaRPr lang="el-GR" sz="17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A33E03"/>
              </a:buClr>
              <a:buFont typeface="Wingdings" pitchFamily="2" charset="2"/>
              <a:buChar char="Ø"/>
            </a:pPr>
            <a:r>
              <a:rPr lang="el-GR" sz="1700" b="0" strike="noStrike" spc="-1" dirty="0">
                <a:solidFill>
                  <a:srgbClr val="000000"/>
                </a:solidFill>
                <a:latin typeface="Arial"/>
                <a:ea typeface="Liberation Mono;Courier New"/>
              </a:rPr>
              <a:t>Ενισχύει τη μάθηση που γίνεται στο σχολείο, δίνοντας στους μαθητές ευελιξία στον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  <a:ea typeface="Liberation Mono;Courier New"/>
              </a:rPr>
              <a:t> χρόνο</a:t>
            </a:r>
            <a:r>
              <a:rPr lang="el-GR" sz="1700" b="0" strike="noStrike" spc="-1" dirty="0">
                <a:solidFill>
                  <a:srgbClr val="000000"/>
                </a:solidFill>
                <a:latin typeface="Arial"/>
                <a:ea typeface="Liberation Mono;Courier New"/>
              </a:rPr>
              <a:t>, στον 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  <a:ea typeface="Liberation Mono;Courier New"/>
              </a:rPr>
              <a:t>χώρο</a:t>
            </a:r>
            <a:r>
              <a:rPr lang="el-GR" sz="1700" b="0" strike="noStrike" spc="-1" dirty="0">
                <a:solidFill>
                  <a:srgbClr val="000000"/>
                </a:solidFill>
                <a:latin typeface="Arial"/>
                <a:ea typeface="Liberation Mono;Courier New"/>
              </a:rPr>
              <a:t> και στον 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  <a:ea typeface="Liberation Mono;Courier New"/>
              </a:rPr>
              <a:t>ρυθμό</a:t>
            </a:r>
            <a:r>
              <a:rPr lang="el-GR" sz="1700" b="0" strike="noStrike" spc="-1" dirty="0">
                <a:solidFill>
                  <a:srgbClr val="000000"/>
                </a:solidFill>
                <a:latin typeface="Arial"/>
                <a:ea typeface="Liberation Mono;Courier New"/>
              </a:rPr>
              <a:t> της μελέτης τους.</a:t>
            </a:r>
            <a:r>
              <a:rPr lang="el-GR" sz="1700" b="1" strike="noStrike" spc="-1" dirty="0">
                <a:solidFill>
                  <a:srgbClr val="000000"/>
                </a:solidFill>
                <a:latin typeface="Arial"/>
                <a:ea typeface="Liberation Mono;Courier New"/>
              </a:rPr>
              <a:t>(Αναστασιάδης, 2017)</a:t>
            </a:r>
            <a:endParaRPr lang="el-GR" sz="17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6" name="635 - Εικόνα"/>
          <p:cNvPicPr/>
          <p:nvPr/>
        </p:nvPicPr>
        <p:blipFill>
          <a:blip r:embed="rId3" cstate="print"/>
          <a:stretch/>
        </p:blipFill>
        <p:spPr>
          <a:xfrm>
            <a:off x="1024920" y="253800"/>
            <a:ext cx="1318320" cy="927360"/>
          </a:xfrm>
          <a:prstGeom prst="rect">
            <a:avLst/>
          </a:prstGeom>
          <a:ln w="0">
            <a:noFill/>
          </a:ln>
        </p:spPr>
      </p:pic>
      <p:sp>
        <p:nvSpPr>
          <p:cNvPr id="637" name="PlaceHolder 8"/>
          <p:cNvSpPr/>
          <p:nvPr/>
        </p:nvSpPr>
        <p:spPr>
          <a:xfrm>
            <a:off x="2925360" y="600840"/>
            <a:ext cx="4693680" cy="57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tabLst>
                <a:tab pos="0" algn="l"/>
              </a:tabLst>
            </a:pPr>
            <a:r>
              <a:rPr lang="el-GR" sz="3600" b="1" strike="noStrike" spc="-1">
                <a:solidFill>
                  <a:srgbClr val="000000"/>
                </a:solidFill>
                <a:latin typeface="Calibri Light"/>
                <a:ea typeface="DejaVu Sans"/>
              </a:rPr>
              <a:t>Θεωρητικό Πλαίσιο  2/3</a:t>
            </a:r>
            <a:endParaRPr lang="el-GR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8" name="637 - Ελεύθερη σχεδίαση"/>
          <p:cNvSpPr/>
          <p:nvPr/>
        </p:nvSpPr>
        <p:spPr>
          <a:xfrm>
            <a:off x="429120" y="595440"/>
            <a:ext cx="699480" cy="831240"/>
          </a:xfrm>
          <a:custGeom>
            <a:avLst/>
            <a:gdLst>
              <a:gd name="textAreaLeft" fmla="*/ 0 w 699480"/>
              <a:gd name="textAreaRight" fmla="*/ 700920 w 699480"/>
              <a:gd name="textAreaTop" fmla="*/ 0 h 831240"/>
              <a:gd name="textAreaBottom" fmla="*/ 832680 h 8312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l-GR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9" name="638 - Ορθογώνιο"/>
          <p:cNvSpPr/>
          <p:nvPr/>
        </p:nvSpPr>
        <p:spPr>
          <a:xfrm>
            <a:off x="1094400" y="3476880"/>
            <a:ext cx="7602840" cy="437760"/>
          </a:xfrm>
          <a:prstGeom prst="rect">
            <a:avLst/>
          </a:prstGeom>
          <a:solidFill>
            <a:srgbClr val="D9C1C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l-GR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Παιχνίδι Επαυξημένης Πραγματικότητας </a:t>
            </a:r>
            <a:endParaRPr lang="el-GR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0" name="639 - Ορθογώνιο"/>
          <p:cNvSpPr/>
          <p:nvPr/>
        </p:nvSpPr>
        <p:spPr>
          <a:xfrm>
            <a:off x="919440" y="4029120"/>
            <a:ext cx="7864920" cy="163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16000" indent="-216000" algn="just">
              <a:lnSpc>
                <a:spcPct val="100000"/>
              </a:lnSpc>
              <a:buClr>
                <a:srgbClr val="841F23"/>
              </a:buClr>
              <a:buSzPct val="90000"/>
              <a:buFont typeface="Segoe UI"/>
              <a:buChar char=""/>
            </a:pPr>
            <a:r>
              <a:rPr lang="el-GR" sz="1700" b="0" strike="noStrike" spc="-1">
                <a:solidFill>
                  <a:srgbClr val="000000"/>
                </a:solidFill>
                <a:latin typeface="Arial"/>
                <a:ea typeface="DejaVu Sans"/>
              </a:rPr>
              <a:t>Λειτουργεί ως κίνητρο και ως πόλος έλξης για τους μαθητές.</a:t>
            </a:r>
            <a:r>
              <a:rPr lang="el-GR" sz="1700" b="1" strike="noStrike" spc="-1">
                <a:solidFill>
                  <a:srgbClr val="000000"/>
                </a:solidFill>
                <a:latin typeface="Arial"/>
                <a:ea typeface="DejaVu Sans"/>
              </a:rPr>
              <a:t> (Αναστασιάδης, Βαρθαλίτης &amp; Κοτρώνης, 2019)</a:t>
            </a:r>
            <a:endParaRPr lang="el-GR" sz="17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841F23"/>
              </a:buClr>
              <a:buSzPct val="90000"/>
              <a:buFont typeface="Segoe UI"/>
              <a:buChar char=""/>
            </a:pPr>
            <a:r>
              <a:rPr lang="el-GR" sz="1700" b="0" strike="noStrike" spc="-1">
                <a:solidFill>
                  <a:srgbClr val="000000"/>
                </a:solidFill>
                <a:latin typeface="Arial"/>
                <a:ea typeface="DejaVu Sans"/>
              </a:rPr>
              <a:t>Αναπτύσσει δεξιότητες - Ενισχύει τη γνώση και τη συνεργασία. </a:t>
            </a:r>
            <a:r>
              <a:rPr lang="el-GR" sz="1700" b="1" strike="noStrike" spc="-1">
                <a:solidFill>
                  <a:srgbClr val="000000"/>
                </a:solidFill>
                <a:latin typeface="Arial"/>
                <a:ea typeface="DejaVu Sans"/>
              </a:rPr>
              <a:t>(Παναγιώτης Τσιαβός, Αλιβίζος Σοφός, 2019).</a:t>
            </a:r>
            <a:endParaRPr lang="el-GR" sz="17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00000"/>
              </a:lnSpc>
              <a:buClr>
                <a:srgbClr val="841F23"/>
              </a:buClr>
              <a:buSzPct val="90000"/>
              <a:buFont typeface="Segoe UI"/>
              <a:buChar char=""/>
            </a:pPr>
            <a:r>
              <a:rPr lang="el-GR" sz="1700" b="0" strike="noStrike" spc="-1">
                <a:solidFill>
                  <a:srgbClr val="000000"/>
                </a:solidFill>
                <a:latin typeface="Arial"/>
                <a:ea typeface="DejaVu Sans"/>
              </a:rPr>
              <a:t>Δημιουργεί θετικές εμπειρίες μέσω της εξερεύνησης σε πραγματικό χρόνο. </a:t>
            </a:r>
            <a:r>
              <a:rPr lang="el-GR" sz="1700" b="1" strike="noStrike" spc="-1">
                <a:solidFill>
                  <a:srgbClr val="000000"/>
                </a:solidFill>
                <a:latin typeface="Arial"/>
                <a:ea typeface="DejaVu Sans"/>
              </a:rPr>
              <a:t>(Σιάκας, 2016;Schweibenz, 2019;Πήλιουρας, Νιάρχου &amp; Μαγαλιού, 2020)</a:t>
            </a:r>
            <a:r>
              <a:rPr lang="el-GR" sz="17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l-GR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1" name="640 - Ορθογώνιο"/>
          <p:cNvSpPr/>
          <p:nvPr/>
        </p:nvSpPr>
        <p:spPr>
          <a:xfrm>
            <a:off x="1112040" y="1429560"/>
            <a:ext cx="7541280" cy="436320"/>
          </a:xfrm>
          <a:prstGeom prst="rect">
            <a:avLst/>
          </a:prstGeom>
          <a:solidFill>
            <a:srgbClr val="D9C1C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l-GR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Το Εκπαιδευτικό Υλικό</a:t>
            </a:r>
            <a:endParaRPr lang="el-GR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2" name="641 - Ορθογώνιο"/>
          <p:cNvSpPr/>
          <p:nvPr/>
        </p:nvSpPr>
        <p:spPr>
          <a:xfrm>
            <a:off x="963360" y="1967400"/>
            <a:ext cx="8002440" cy="1571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108000" indent="-108000" algn="just">
              <a:lnSpc>
                <a:spcPct val="100000"/>
              </a:lnSpc>
              <a:buClr>
                <a:srgbClr val="A33E03"/>
              </a:buClr>
              <a:buFont typeface="Wingdings" charset="2"/>
              <a:buChar char=""/>
            </a:pPr>
            <a:r>
              <a:rPr lang="el-GR" sz="1800" b="0" strike="noStrike" spc="-1">
                <a:solidFill>
                  <a:srgbClr val="000000"/>
                </a:solidFill>
                <a:latin typeface="Times New Roman"/>
                <a:ea typeface="Liberation Mono;Courier New"/>
              </a:rPr>
              <a:t> </a:t>
            </a:r>
            <a:r>
              <a:rPr lang="el-GR" sz="1700" b="0" strike="noStrike" spc="-1">
                <a:solidFill>
                  <a:srgbClr val="000000"/>
                </a:solidFill>
                <a:latin typeface="Arial"/>
                <a:ea typeface="Liberation Mono;Courier New"/>
              </a:rPr>
              <a:t>Είναι ο κύριος μοχλός της εκπαιδευτικής διαδικασίας.</a:t>
            </a:r>
            <a:r>
              <a:rPr lang="el-GR" sz="1700" b="1" strike="noStrike" spc="-1">
                <a:solidFill>
                  <a:srgbClr val="000000"/>
                </a:solidFill>
                <a:latin typeface="Arial"/>
                <a:ea typeface="Liberation Mono;Courier New"/>
              </a:rPr>
              <a:t>(Λιοναράκης, 2001)</a:t>
            </a:r>
            <a:endParaRPr lang="el-GR" sz="1700" b="0" strike="noStrike" spc="-1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A33E03"/>
              </a:buClr>
              <a:buFont typeface="Wingdings" charset="2"/>
              <a:buChar char=""/>
            </a:pPr>
            <a:r>
              <a:rPr lang="el-GR" sz="1700" b="0" strike="noStrike" spc="-1">
                <a:solidFill>
                  <a:srgbClr val="000000"/>
                </a:solidFill>
                <a:latin typeface="Arial"/>
                <a:ea typeface="Liberation Mono;Courier New"/>
              </a:rPr>
              <a:t> Δάσκαλος σε επιφυλακή.</a:t>
            </a:r>
            <a:r>
              <a:rPr lang="el-GR" sz="1700" b="1" strike="noStrike" spc="-1">
                <a:solidFill>
                  <a:srgbClr val="000000"/>
                </a:solidFill>
                <a:latin typeface="Arial"/>
                <a:ea typeface="Liberation Mono;Courier New"/>
              </a:rPr>
              <a:t>(Μανούσου, 2008)</a:t>
            </a:r>
            <a:r>
              <a:rPr lang="el-GR" sz="1700" b="0" strike="noStrike" spc="-1">
                <a:solidFill>
                  <a:srgbClr val="000000"/>
                </a:solidFill>
                <a:latin typeface="Arial"/>
                <a:ea typeface="Liberation Mono;Courier New"/>
              </a:rPr>
              <a:t> </a:t>
            </a:r>
            <a:endParaRPr lang="el-GR" sz="1700" b="0" strike="noStrike" spc="-1">
              <a:solidFill>
                <a:srgbClr val="000000"/>
              </a:solidFill>
              <a:latin typeface="Times New Roman"/>
            </a:endParaRPr>
          </a:p>
          <a:p>
            <a:pPr marL="216000" indent="-216000" algn="just">
              <a:lnSpc>
                <a:spcPct val="100000"/>
              </a:lnSpc>
              <a:buClr>
                <a:srgbClr val="A33E03"/>
              </a:buClr>
              <a:buFont typeface="Wingdings" charset="2"/>
              <a:buChar char=""/>
            </a:pPr>
            <a:r>
              <a:rPr lang="el-GR" sz="1700" b="0" strike="noStrike" spc="-1">
                <a:solidFill>
                  <a:srgbClr val="000000"/>
                </a:solidFill>
                <a:latin typeface="Arial"/>
                <a:ea typeface="Liberation Mono;Courier New"/>
              </a:rPr>
              <a:t> Πρέπει να λαμβάνει υπόψη την ομάδα στόχο, τα μαθησιακά αποτελέσματα, τις αρχές μάθησης και τα κατάλληλα μέσα.</a:t>
            </a:r>
            <a:r>
              <a:rPr lang="el-GR" sz="1700" b="1" strike="noStrike" spc="-1">
                <a:solidFill>
                  <a:srgbClr val="000000"/>
                </a:solidFill>
                <a:latin typeface="Arial"/>
                <a:ea typeface="Liberation Mono;Courier New"/>
              </a:rPr>
              <a:t>(Αναστασιάδης, 2017)</a:t>
            </a:r>
            <a:endParaRPr lang="el-GR" sz="17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96406</TotalTime>
  <Words>2294</Words>
  <Application>LibreOffice/7.5.0.3$Windows_X86_64 LibreOffice_project/c21113d003cd3efa8c53188764377a8272d9d6de</Application>
  <PresentationFormat>Προβολή στην οθόνη (4:3)</PresentationFormat>
  <Paragraphs>346</Paragraphs>
  <Slides>32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12</vt:i4>
      </vt:variant>
      <vt:variant>
        <vt:lpstr>Τίτλοι διαφανειών</vt:lpstr>
      </vt:variant>
      <vt:variant>
        <vt:i4>32</vt:i4>
      </vt:variant>
    </vt:vector>
  </HeadingPairs>
  <TitlesOfParts>
    <vt:vector size="44" baseType="lpstr">
      <vt:lpstr>Θέμα του Office</vt:lpstr>
      <vt:lpstr>Θέμα του Office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ΣΧΕΔΙΑΣΜΟΣ,ΥΛΟΠΟΙΗΣΗ ΚΑΙ ΑΠΟΤΙΜΗΣΗ ΜΙΑΣ ΟΛΟΚΛΗΡΩΜΕΝΗΣ ΠΑΡΕΜΒΑΣΗΣ ΣΥΜΠΛΗΡΩΜΑΤΙΚΗΣ ΕΞ ΑΠΟΣΤΑΣΕΩΣ ΕΚΠΑΙΔΕΥΣΗΣ ΓΙΑ ΤΗ ΓΝΩΡΙΜΙΑ ΤΗΣ ΠΟΛΙΤΙΣΤΙΚΗΣ ΚΛΗΡΟΝΟΜΙΑΣ ΣΕ ΜΑΘΗΤΕΣ ΣΤ΄ ΔΗΜΟΤΙΚΟΥ:  Η ΠΕΡΙΠΤΩΣΗ ΤΟΥ ΛΑΟΓΡΑΦΙΚΟΥ ΜΟΥΣΕΙΟΥ ΑΜΝΑΤΟΥ</vt:lpstr>
      <vt:lpstr>Διαφάνεια 2</vt:lpstr>
      <vt:lpstr> Σκοπός </vt:lpstr>
      <vt:lpstr>Συνεισφορά της Δ.Ε</vt:lpstr>
      <vt:lpstr> Ερευνητικά Ερωτήματα </vt:lpstr>
      <vt:lpstr> Ερευνητικά Ερωτήματα 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Το Παιχνίδι </vt:lpstr>
      <vt:lpstr>Διαφάνεια 16</vt:lpstr>
      <vt:lpstr>ΚΟΥΙΖ ΠΑΙΧΝΙΔΙΟΥ</vt:lpstr>
      <vt:lpstr>ΑΠΟΣΤΟΛΕΣ ΠΑΙΧΝΙΔΙΟΥ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MAKRYDAKIS KOSTAS</cp:lastModifiedBy>
  <cp:revision>2001</cp:revision>
  <dcterms:created xsi:type="dcterms:W3CDTF">2003-10-16T17:37:47Z</dcterms:created>
  <dcterms:modified xsi:type="dcterms:W3CDTF">2025-03-28T15:06:46Z</dcterms:modified>
  <dc:language>el-GR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</vt:r8>
  </property>
  <property fmtid="{D5CDD505-2E9C-101B-9397-08002B2CF9AE}" pid="3" name="PresentationFormat">
    <vt:lpwstr>Προβολή στην οθόνη (4:3)</vt:lpwstr>
  </property>
  <property fmtid="{D5CDD505-2E9C-101B-9397-08002B2CF9AE}" pid="4" name="Slides">
    <vt:r8>12</vt:r8>
  </property>
</Properties>
</file>