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4"/>
  </p:notesMasterIdLst>
  <p:sldIdLst>
    <p:sldId id="1482" r:id="rId2"/>
    <p:sldId id="2037" r:id="rId3"/>
    <p:sldId id="2023" r:id="rId4"/>
    <p:sldId id="2021" r:id="rId5"/>
    <p:sldId id="2024" r:id="rId6"/>
    <p:sldId id="2025" r:id="rId7"/>
    <p:sldId id="2020" r:id="rId8"/>
    <p:sldId id="2012" r:id="rId9"/>
    <p:sldId id="2026" r:id="rId10"/>
    <p:sldId id="2016" r:id="rId11"/>
    <p:sldId id="2029" r:id="rId12"/>
    <p:sldId id="2030" r:id="rId13"/>
    <p:sldId id="2015" r:id="rId14"/>
    <p:sldId id="2031" r:id="rId15"/>
    <p:sldId id="2017" r:id="rId16"/>
    <p:sldId id="2032" r:id="rId17"/>
    <p:sldId id="2033" r:id="rId18"/>
    <p:sldId id="2018" r:id="rId19"/>
    <p:sldId id="2034" r:id="rId20"/>
    <p:sldId id="2035" r:id="rId21"/>
    <p:sldId id="2036" r:id="rId22"/>
    <p:sldId id="2019" r:id="rId23"/>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90CCAF"/>
    <a:srgbClr val="FFA54B"/>
    <a:srgbClr val="FFFFCC"/>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89528" autoAdjust="0"/>
  </p:normalViewPr>
  <p:slideViewPr>
    <p:cSldViewPr>
      <p:cViewPr>
        <p:scale>
          <a:sx n="100" d="100"/>
          <a:sy n="100" d="100"/>
        </p:scale>
        <p:origin x="320" y="-102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5CFD35-63FF-4153-98F8-AD771D01C76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07DA6848-DF6E-4A6F-9DB7-BF427E050748}">
      <dgm:prSet/>
      <dgm:spPr>
        <a:solidFill>
          <a:schemeClr val="accent1">
            <a:lumMod val="50000"/>
          </a:schemeClr>
        </a:solidFill>
      </dgm:spPr>
      <dgm:t>
        <a:bodyPr/>
        <a:lstStyle/>
        <a:p>
          <a:r>
            <a:rPr lang="el-GR" b="1" dirty="0"/>
            <a:t>- Η εξ αποστάσεως εκπαίδευση</a:t>
          </a:r>
          <a:endParaRPr lang="el-GR" dirty="0"/>
        </a:p>
      </dgm:t>
    </dgm:pt>
    <dgm:pt modelId="{BCF4BB4E-5FEA-4F7D-8CB0-070E5EB278E6}" type="parTrans" cxnId="{07E86A1A-1CA3-4600-9C10-CA1972F7F373}">
      <dgm:prSet/>
      <dgm:spPr/>
      <dgm:t>
        <a:bodyPr/>
        <a:lstStyle/>
        <a:p>
          <a:endParaRPr lang="el-GR"/>
        </a:p>
      </dgm:t>
    </dgm:pt>
    <dgm:pt modelId="{45B7B756-89A3-42DF-9555-CC7019057CD5}" type="sibTrans" cxnId="{07E86A1A-1CA3-4600-9C10-CA1972F7F373}">
      <dgm:prSet/>
      <dgm:spPr/>
      <dgm:t>
        <a:bodyPr/>
        <a:lstStyle/>
        <a:p>
          <a:endParaRPr lang="el-GR"/>
        </a:p>
      </dgm:t>
    </dgm:pt>
    <dgm:pt modelId="{44495CBB-7EE2-44C7-BA51-D2504246E461}">
      <dgm:prSet/>
      <dgm:spPr>
        <a:solidFill>
          <a:schemeClr val="accent1">
            <a:lumMod val="50000"/>
          </a:schemeClr>
        </a:solidFill>
      </dgm:spPr>
      <dgm:t>
        <a:bodyPr/>
        <a:lstStyle/>
        <a:p>
          <a:r>
            <a:rPr lang="el-GR" b="1" dirty="0"/>
            <a:t>- Το Σύγχρονο Μουσείο</a:t>
          </a:r>
          <a:endParaRPr lang="el-GR" dirty="0"/>
        </a:p>
      </dgm:t>
    </dgm:pt>
    <dgm:pt modelId="{AD605235-83AE-466C-87D1-8F16D8CB61B0}" type="sibTrans" cxnId="{6704A1A2-7510-47F9-BCC4-1B38A5D14B4D}">
      <dgm:prSet/>
      <dgm:spPr/>
      <dgm:t>
        <a:bodyPr/>
        <a:lstStyle/>
        <a:p>
          <a:endParaRPr lang="el-GR"/>
        </a:p>
      </dgm:t>
    </dgm:pt>
    <dgm:pt modelId="{E1EC7305-275B-4F3B-BA55-9084A850D120}" type="parTrans" cxnId="{6704A1A2-7510-47F9-BCC4-1B38A5D14B4D}">
      <dgm:prSet/>
      <dgm:spPr/>
      <dgm:t>
        <a:bodyPr/>
        <a:lstStyle/>
        <a:p>
          <a:endParaRPr lang="el-GR"/>
        </a:p>
      </dgm:t>
    </dgm:pt>
    <dgm:pt modelId="{9CC3CE35-0D65-4F54-9187-FB88956A7F30}" type="pres">
      <dgm:prSet presAssocID="{995CFD35-63FF-4153-98F8-AD771D01C761}" presName="Name0" presStyleCnt="0">
        <dgm:presLayoutVars>
          <dgm:dir/>
          <dgm:animLvl val="lvl"/>
          <dgm:resizeHandles val="exact"/>
        </dgm:presLayoutVars>
      </dgm:prSet>
      <dgm:spPr/>
    </dgm:pt>
    <dgm:pt modelId="{3CBCB615-4AE9-4792-8C74-E79F9E3EFAF3}" type="pres">
      <dgm:prSet presAssocID="{07DA6848-DF6E-4A6F-9DB7-BF427E050748}" presName="linNode" presStyleCnt="0"/>
      <dgm:spPr/>
    </dgm:pt>
    <dgm:pt modelId="{F958CFE5-13D1-4B7D-84E2-DAE410391263}" type="pres">
      <dgm:prSet presAssocID="{07DA6848-DF6E-4A6F-9DB7-BF427E050748}" presName="parentText" presStyleLbl="node1" presStyleIdx="0" presStyleCnt="2" custScaleX="277778" custLinFactNeighborX="14622" custLinFactNeighborY="18206">
        <dgm:presLayoutVars>
          <dgm:chMax val="1"/>
          <dgm:bulletEnabled val="1"/>
        </dgm:presLayoutVars>
      </dgm:prSet>
      <dgm:spPr/>
    </dgm:pt>
    <dgm:pt modelId="{C0F7DE35-0895-491C-8D28-168E57D0CF2E}" type="pres">
      <dgm:prSet presAssocID="{45B7B756-89A3-42DF-9555-CC7019057CD5}" presName="sp" presStyleCnt="0"/>
      <dgm:spPr/>
    </dgm:pt>
    <dgm:pt modelId="{D9D1FA65-D38C-4184-88F4-21CF035064D7}" type="pres">
      <dgm:prSet presAssocID="{44495CBB-7EE2-44C7-BA51-D2504246E461}" presName="linNode" presStyleCnt="0"/>
      <dgm:spPr/>
    </dgm:pt>
    <dgm:pt modelId="{1AEAE7B4-ECA3-470F-BB28-250D774DAE9F}" type="pres">
      <dgm:prSet presAssocID="{44495CBB-7EE2-44C7-BA51-D2504246E461}" presName="parentText" presStyleLbl="node1" presStyleIdx="1" presStyleCnt="2" custScaleX="277778" custLinFactNeighborX="-1993" custLinFactNeighborY="-128">
        <dgm:presLayoutVars>
          <dgm:chMax val="1"/>
          <dgm:bulletEnabled val="1"/>
        </dgm:presLayoutVars>
      </dgm:prSet>
      <dgm:spPr/>
    </dgm:pt>
  </dgm:ptLst>
  <dgm:cxnLst>
    <dgm:cxn modelId="{07E86A1A-1CA3-4600-9C10-CA1972F7F373}" srcId="{995CFD35-63FF-4153-98F8-AD771D01C761}" destId="{07DA6848-DF6E-4A6F-9DB7-BF427E050748}" srcOrd="0" destOrd="0" parTransId="{BCF4BB4E-5FEA-4F7D-8CB0-070E5EB278E6}" sibTransId="{45B7B756-89A3-42DF-9555-CC7019057CD5}"/>
    <dgm:cxn modelId="{6704A1A2-7510-47F9-BCC4-1B38A5D14B4D}" srcId="{995CFD35-63FF-4153-98F8-AD771D01C761}" destId="{44495CBB-7EE2-44C7-BA51-D2504246E461}" srcOrd="1" destOrd="0" parTransId="{E1EC7305-275B-4F3B-BA55-9084A850D120}" sibTransId="{AD605235-83AE-466C-87D1-8F16D8CB61B0}"/>
    <dgm:cxn modelId="{D4067BAB-A2CD-4308-A136-43E6E73E6245}" type="presOf" srcId="{07DA6848-DF6E-4A6F-9DB7-BF427E050748}" destId="{F958CFE5-13D1-4B7D-84E2-DAE410391263}" srcOrd="0" destOrd="0" presId="urn:microsoft.com/office/officeart/2005/8/layout/vList5"/>
    <dgm:cxn modelId="{5E1FB1D2-AF13-49BE-B553-24B53D7696A1}" type="presOf" srcId="{44495CBB-7EE2-44C7-BA51-D2504246E461}" destId="{1AEAE7B4-ECA3-470F-BB28-250D774DAE9F}" srcOrd="0" destOrd="0" presId="urn:microsoft.com/office/officeart/2005/8/layout/vList5"/>
    <dgm:cxn modelId="{D60C15E9-2D9D-4A48-8103-AC07EE976F94}" type="presOf" srcId="{995CFD35-63FF-4153-98F8-AD771D01C761}" destId="{9CC3CE35-0D65-4F54-9187-FB88956A7F30}" srcOrd="0" destOrd="0" presId="urn:microsoft.com/office/officeart/2005/8/layout/vList5"/>
    <dgm:cxn modelId="{13C95FC0-FFAC-4042-B00C-D34026830168}" type="presParOf" srcId="{9CC3CE35-0D65-4F54-9187-FB88956A7F30}" destId="{3CBCB615-4AE9-4792-8C74-E79F9E3EFAF3}" srcOrd="0" destOrd="0" presId="urn:microsoft.com/office/officeart/2005/8/layout/vList5"/>
    <dgm:cxn modelId="{9C9E5608-206C-49A9-AEC8-ACC9D57C4810}" type="presParOf" srcId="{3CBCB615-4AE9-4792-8C74-E79F9E3EFAF3}" destId="{F958CFE5-13D1-4B7D-84E2-DAE410391263}" srcOrd="0" destOrd="0" presId="urn:microsoft.com/office/officeart/2005/8/layout/vList5"/>
    <dgm:cxn modelId="{B2E90AB5-24DB-4D13-AC74-6B97D98E9A92}" type="presParOf" srcId="{9CC3CE35-0D65-4F54-9187-FB88956A7F30}" destId="{C0F7DE35-0895-491C-8D28-168E57D0CF2E}" srcOrd="1" destOrd="0" presId="urn:microsoft.com/office/officeart/2005/8/layout/vList5"/>
    <dgm:cxn modelId="{F5F093B5-1885-4D0F-8B0F-DB7A25119064}" type="presParOf" srcId="{9CC3CE35-0D65-4F54-9187-FB88956A7F30}" destId="{D9D1FA65-D38C-4184-88F4-21CF035064D7}" srcOrd="2" destOrd="0" presId="urn:microsoft.com/office/officeart/2005/8/layout/vList5"/>
    <dgm:cxn modelId="{DA266873-13CB-432A-B588-650630DA2C72}" type="presParOf" srcId="{D9D1FA65-D38C-4184-88F4-21CF035064D7}" destId="{1AEAE7B4-ECA3-470F-BB28-250D774DAE9F}"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A2A2B4-299E-4A59-B963-05F5D6DC7A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236DAD03-CFB8-4F03-A487-96078F32CE72}">
      <dgm:prSet custT="1"/>
      <dgm:spPr>
        <a:solidFill>
          <a:schemeClr val="accent1">
            <a:lumMod val="50000"/>
          </a:schemeClr>
        </a:solidFill>
      </dgm:spPr>
      <dgm:t>
        <a:bodyPr/>
        <a:lstStyle/>
        <a:p>
          <a:r>
            <a:rPr lang="el-GR" sz="1400" b="1" dirty="0"/>
            <a:t>-</a:t>
          </a:r>
          <a:r>
            <a:rPr lang="el-GR" sz="2000" b="1" dirty="0"/>
            <a:t>Θεωρίες και Αρχές Σχεδιασμού</a:t>
          </a:r>
          <a:endParaRPr lang="el-GR" sz="2000" dirty="0"/>
        </a:p>
      </dgm:t>
    </dgm:pt>
    <dgm:pt modelId="{2075A054-CD5A-4DE3-B2B5-44E281C8B376}" type="parTrans" cxnId="{B9F91C95-FAE8-420E-9459-030BEA771461}">
      <dgm:prSet/>
      <dgm:spPr/>
      <dgm:t>
        <a:bodyPr/>
        <a:lstStyle/>
        <a:p>
          <a:endParaRPr lang="el-GR"/>
        </a:p>
      </dgm:t>
    </dgm:pt>
    <dgm:pt modelId="{8FDFB6C1-55E7-4C8C-955F-3BD7853AF636}" type="sibTrans" cxnId="{B9F91C95-FAE8-420E-9459-030BEA771461}">
      <dgm:prSet/>
      <dgm:spPr/>
      <dgm:t>
        <a:bodyPr/>
        <a:lstStyle/>
        <a:p>
          <a:endParaRPr lang="el-GR"/>
        </a:p>
      </dgm:t>
    </dgm:pt>
    <dgm:pt modelId="{B01945A9-63EE-4FE7-949F-B8756AD391EA}">
      <dgm:prSet custT="1"/>
      <dgm:spPr>
        <a:solidFill>
          <a:schemeClr val="accent1">
            <a:lumMod val="50000"/>
          </a:schemeClr>
        </a:solidFill>
      </dgm:spPr>
      <dgm:t>
        <a:bodyPr/>
        <a:lstStyle/>
        <a:p>
          <a:r>
            <a:rPr lang="el-GR" sz="2000" b="1" dirty="0"/>
            <a:t>- Τεχνολογίες</a:t>
          </a:r>
          <a:endParaRPr lang="el-GR" sz="2000" dirty="0"/>
        </a:p>
      </dgm:t>
    </dgm:pt>
    <dgm:pt modelId="{7EDC43A9-6ED7-43A7-B214-69E16ECA7101}" type="parTrans" cxnId="{F4756FD3-92B6-4D61-866B-68A2B6182FDB}">
      <dgm:prSet/>
      <dgm:spPr/>
      <dgm:t>
        <a:bodyPr/>
        <a:lstStyle/>
        <a:p>
          <a:endParaRPr lang="el-GR"/>
        </a:p>
      </dgm:t>
    </dgm:pt>
    <dgm:pt modelId="{F7D1B3E9-0717-446E-8985-CE41F51485A3}" type="sibTrans" cxnId="{F4756FD3-92B6-4D61-866B-68A2B6182FDB}">
      <dgm:prSet/>
      <dgm:spPr/>
      <dgm:t>
        <a:bodyPr/>
        <a:lstStyle/>
        <a:p>
          <a:endParaRPr lang="el-GR"/>
        </a:p>
      </dgm:t>
    </dgm:pt>
    <dgm:pt modelId="{B189DC37-00CD-4039-BA32-71A5215650CD}">
      <dgm:prSet custT="1"/>
      <dgm:spPr>
        <a:solidFill>
          <a:schemeClr val="accent1">
            <a:lumMod val="50000"/>
          </a:schemeClr>
        </a:solidFill>
      </dgm:spPr>
      <dgm:t>
        <a:bodyPr/>
        <a:lstStyle/>
        <a:p>
          <a:r>
            <a:rPr lang="el-GR" sz="2000" b="1" dirty="0"/>
            <a:t>-Παρουσίαση Ε</a:t>
          </a:r>
          <a:r>
            <a:rPr lang="en-US" sz="2000" b="1" dirty="0"/>
            <a:t>.Y</a:t>
          </a:r>
          <a:endParaRPr lang="el-GR" sz="500" dirty="0"/>
        </a:p>
      </dgm:t>
    </dgm:pt>
    <dgm:pt modelId="{AB93484F-939C-4D52-A098-9E5369201FB9}" type="parTrans" cxnId="{D331CBBA-C576-46B4-B491-2ED6E699122E}">
      <dgm:prSet/>
      <dgm:spPr/>
      <dgm:t>
        <a:bodyPr/>
        <a:lstStyle/>
        <a:p>
          <a:endParaRPr lang="el-GR"/>
        </a:p>
      </dgm:t>
    </dgm:pt>
    <dgm:pt modelId="{D80C0215-F712-48AD-9BC1-1EAA5DEDCF30}" type="sibTrans" cxnId="{D331CBBA-C576-46B4-B491-2ED6E699122E}">
      <dgm:prSet/>
      <dgm:spPr/>
      <dgm:t>
        <a:bodyPr/>
        <a:lstStyle/>
        <a:p>
          <a:endParaRPr lang="el-GR"/>
        </a:p>
      </dgm:t>
    </dgm:pt>
    <dgm:pt modelId="{E80BEC44-5411-489A-9082-33E172E7ADBE}" type="pres">
      <dgm:prSet presAssocID="{85A2A2B4-299E-4A59-B963-05F5D6DC7AB4}" presName="linear" presStyleCnt="0">
        <dgm:presLayoutVars>
          <dgm:animLvl val="lvl"/>
          <dgm:resizeHandles val="exact"/>
        </dgm:presLayoutVars>
      </dgm:prSet>
      <dgm:spPr/>
    </dgm:pt>
    <dgm:pt modelId="{7C22E630-F256-4600-A79B-899C8001F23E}" type="pres">
      <dgm:prSet presAssocID="{236DAD03-CFB8-4F03-A487-96078F32CE72}" presName="parentText" presStyleLbl="node1" presStyleIdx="0" presStyleCnt="3" custScaleX="100000" custScaleY="114000" custLinFactY="-93088" custLinFactNeighborX="40421" custLinFactNeighborY="-100000">
        <dgm:presLayoutVars>
          <dgm:chMax val="0"/>
          <dgm:bulletEnabled val="1"/>
        </dgm:presLayoutVars>
      </dgm:prSet>
      <dgm:spPr/>
    </dgm:pt>
    <dgm:pt modelId="{C9CBE5EB-E56E-4691-A7F6-96EC8D401E3E}" type="pres">
      <dgm:prSet presAssocID="{8FDFB6C1-55E7-4C8C-955F-3BD7853AF636}" presName="spacer" presStyleCnt="0"/>
      <dgm:spPr/>
    </dgm:pt>
    <dgm:pt modelId="{F83D4059-D917-4810-82C3-7B11D8FAF114}" type="pres">
      <dgm:prSet presAssocID="{B01945A9-63EE-4FE7-949F-B8756AD391EA}" presName="parentText" presStyleLbl="node1" presStyleIdx="1" presStyleCnt="3" custLinFactNeighborX="-13839" custLinFactNeighborY="-82167">
        <dgm:presLayoutVars>
          <dgm:chMax val="0"/>
          <dgm:bulletEnabled val="1"/>
        </dgm:presLayoutVars>
      </dgm:prSet>
      <dgm:spPr/>
    </dgm:pt>
    <dgm:pt modelId="{55F23922-78F9-4BAF-956A-7AA10881228A}" type="pres">
      <dgm:prSet presAssocID="{F7D1B3E9-0717-446E-8985-CE41F51485A3}" presName="spacer" presStyleCnt="0"/>
      <dgm:spPr/>
    </dgm:pt>
    <dgm:pt modelId="{0F52624D-F0C8-4664-8720-7B6B80765DC8}" type="pres">
      <dgm:prSet presAssocID="{B189DC37-00CD-4039-BA32-71A5215650CD}" presName="parentText" presStyleLbl="node1" presStyleIdx="2" presStyleCnt="3" custLinFactNeighborX="-8867" custLinFactNeighborY="-89882">
        <dgm:presLayoutVars>
          <dgm:chMax val="0"/>
          <dgm:bulletEnabled val="1"/>
        </dgm:presLayoutVars>
      </dgm:prSet>
      <dgm:spPr/>
    </dgm:pt>
  </dgm:ptLst>
  <dgm:cxnLst>
    <dgm:cxn modelId="{7D339A0A-1FFA-4BA8-886C-1E5A8962B5EE}" type="presOf" srcId="{236DAD03-CFB8-4F03-A487-96078F32CE72}" destId="{7C22E630-F256-4600-A79B-899C8001F23E}" srcOrd="0" destOrd="0" presId="urn:microsoft.com/office/officeart/2005/8/layout/vList2"/>
    <dgm:cxn modelId="{64C7FA3D-10A5-4BC1-87D9-FF03ED4EF9C6}" type="presOf" srcId="{B01945A9-63EE-4FE7-949F-B8756AD391EA}" destId="{F83D4059-D917-4810-82C3-7B11D8FAF114}" srcOrd="0" destOrd="0" presId="urn:microsoft.com/office/officeart/2005/8/layout/vList2"/>
    <dgm:cxn modelId="{B9F91C95-FAE8-420E-9459-030BEA771461}" srcId="{85A2A2B4-299E-4A59-B963-05F5D6DC7AB4}" destId="{236DAD03-CFB8-4F03-A487-96078F32CE72}" srcOrd="0" destOrd="0" parTransId="{2075A054-CD5A-4DE3-B2B5-44E281C8B376}" sibTransId="{8FDFB6C1-55E7-4C8C-955F-3BD7853AF636}"/>
    <dgm:cxn modelId="{2BA992B4-6093-4860-A350-7EFC733E4788}" type="presOf" srcId="{B189DC37-00CD-4039-BA32-71A5215650CD}" destId="{0F52624D-F0C8-4664-8720-7B6B80765DC8}" srcOrd="0" destOrd="0" presId="urn:microsoft.com/office/officeart/2005/8/layout/vList2"/>
    <dgm:cxn modelId="{D331CBBA-C576-46B4-B491-2ED6E699122E}" srcId="{85A2A2B4-299E-4A59-B963-05F5D6DC7AB4}" destId="{B189DC37-00CD-4039-BA32-71A5215650CD}" srcOrd="2" destOrd="0" parTransId="{AB93484F-939C-4D52-A098-9E5369201FB9}" sibTransId="{D80C0215-F712-48AD-9BC1-1EAA5DEDCF30}"/>
    <dgm:cxn modelId="{02DA9DC3-6BF6-4E0F-A034-3A199622E2E5}" type="presOf" srcId="{85A2A2B4-299E-4A59-B963-05F5D6DC7AB4}" destId="{E80BEC44-5411-489A-9082-33E172E7ADBE}" srcOrd="0" destOrd="0" presId="urn:microsoft.com/office/officeart/2005/8/layout/vList2"/>
    <dgm:cxn modelId="{F4756FD3-92B6-4D61-866B-68A2B6182FDB}" srcId="{85A2A2B4-299E-4A59-B963-05F5D6DC7AB4}" destId="{B01945A9-63EE-4FE7-949F-B8756AD391EA}" srcOrd="1" destOrd="0" parTransId="{7EDC43A9-6ED7-43A7-B214-69E16ECA7101}" sibTransId="{F7D1B3E9-0717-446E-8985-CE41F51485A3}"/>
    <dgm:cxn modelId="{D4B52D54-837C-4735-ADD8-86A78455A64A}" type="presParOf" srcId="{E80BEC44-5411-489A-9082-33E172E7ADBE}" destId="{7C22E630-F256-4600-A79B-899C8001F23E}" srcOrd="0" destOrd="0" presId="urn:microsoft.com/office/officeart/2005/8/layout/vList2"/>
    <dgm:cxn modelId="{06B718EF-11B7-4B56-963C-7E8E7EAC5997}" type="presParOf" srcId="{E80BEC44-5411-489A-9082-33E172E7ADBE}" destId="{C9CBE5EB-E56E-4691-A7F6-96EC8D401E3E}" srcOrd="1" destOrd="0" presId="urn:microsoft.com/office/officeart/2005/8/layout/vList2"/>
    <dgm:cxn modelId="{C20C270D-2D88-4CD9-BEC2-D0D842AFF3FC}" type="presParOf" srcId="{E80BEC44-5411-489A-9082-33E172E7ADBE}" destId="{F83D4059-D917-4810-82C3-7B11D8FAF114}" srcOrd="2" destOrd="0" presId="urn:microsoft.com/office/officeart/2005/8/layout/vList2"/>
    <dgm:cxn modelId="{BDCF4B4F-107D-4248-804D-0ABA57F7407D}" type="presParOf" srcId="{E80BEC44-5411-489A-9082-33E172E7ADBE}" destId="{55F23922-78F9-4BAF-956A-7AA10881228A}" srcOrd="3" destOrd="0" presId="urn:microsoft.com/office/officeart/2005/8/layout/vList2"/>
    <dgm:cxn modelId="{D0531D04-E979-418D-BC39-5FE785497AA3}" type="presParOf" srcId="{E80BEC44-5411-489A-9082-33E172E7ADBE}" destId="{0F52624D-F0C8-4664-8720-7B6B80765DC8}"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0AB464-60AD-429A-AD17-E1961E00A3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DCA11FAB-29A7-49C5-8E7A-9243D2D28578}">
      <dgm:prSet custT="1"/>
      <dgm:spPr>
        <a:solidFill>
          <a:schemeClr val="accent1">
            <a:lumMod val="50000"/>
          </a:schemeClr>
        </a:solidFill>
      </dgm:spPr>
      <dgm:t>
        <a:bodyPr/>
        <a:lstStyle/>
        <a:p>
          <a:r>
            <a:rPr lang="el-GR" sz="1500" b="1" dirty="0"/>
            <a:t>-</a:t>
          </a:r>
          <a:r>
            <a:rPr lang="en-US" sz="1500" b="1" dirty="0"/>
            <a:t>  </a:t>
          </a:r>
          <a:r>
            <a:rPr lang="el-GR" sz="2000" b="1" dirty="0"/>
            <a:t>Μεθοδολογία της έρευνας</a:t>
          </a:r>
          <a:endParaRPr lang="el-GR" sz="2000" dirty="0"/>
        </a:p>
      </dgm:t>
    </dgm:pt>
    <dgm:pt modelId="{28DA1AA5-455B-435E-8405-AC2C7B296269}" type="parTrans" cxnId="{BFDA05B1-A15A-4A1E-A3CF-A0F7389A940E}">
      <dgm:prSet/>
      <dgm:spPr/>
      <dgm:t>
        <a:bodyPr/>
        <a:lstStyle/>
        <a:p>
          <a:endParaRPr lang="el-GR"/>
        </a:p>
      </dgm:t>
    </dgm:pt>
    <dgm:pt modelId="{DE8066FF-0756-452F-A9D0-ACA414724050}" type="sibTrans" cxnId="{BFDA05B1-A15A-4A1E-A3CF-A0F7389A940E}">
      <dgm:prSet/>
      <dgm:spPr/>
      <dgm:t>
        <a:bodyPr/>
        <a:lstStyle/>
        <a:p>
          <a:endParaRPr lang="el-GR"/>
        </a:p>
      </dgm:t>
    </dgm:pt>
    <dgm:pt modelId="{C92F6330-0451-466E-8EDA-5FBCC04B174A}">
      <dgm:prSet custT="1"/>
      <dgm:spPr>
        <a:solidFill>
          <a:schemeClr val="accent1">
            <a:lumMod val="50000"/>
          </a:schemeClr>
        </a:solidFill>
      </dgm:spPr>
      <dgm:t>
        <a:bodyPr/>
        <a:lstStyle/>
        <a:p>
          <a:r>
            <a:rPr lang="el-GR" sz="2000" b="1" dirty="0"/>
            <a:t>- Παρουσίαση δεδομένων </a:t>
          </a:r>
          <a:endParaRPr lang="el-GR" sz="2000" dirty="0"/>
        </a:p>
      </dgm:t>
    </dgm:pt>
    <dgm:pt modelId="{85D65F70-3B38-4FBA-8458-60CE1495BB99}" type="parTrans" cxnId="{030B88A3-A654-42C4-8FB4-87DAC0E3EC0E}">
      <dgm:prSet/>
      <dgm:spPr/>
      <dgm:t>
        <a:bodyPr/>
        <a:lstStyle/>
        <a:p>
          <a:endParaRPr lang="el-GR"/>
        </a:p>
      </dgm:t>
    </dgm:pt>
    <dgm:pt modelId="{7CD3F440-1A94-46E4-B168-D68530BA661A}" type="sibTrans" cxnId="{030B88A3-A654-42C4-8FB4-87DAC0E3EC0E}">
      <dgm:prSet/>
      <dgm:spPr/>
      <dgm:t>
        <a:bodyPr/>
        <a:lstStyle/>
        <a:p>
          <a:endParaRPr lang="el-GR"/>
        </a:p>
      </dgm:t>
    </dgm:pt>
    <dgm:pt modelId="{B23878F4-B3B5-41A0-BDFC-32927F54E8AB}">
      <dgm:prSet custT="1"/>
      <dgm:spPr>
        <a:solidFill>
          <a:schemeClr val="accent1">
            <a:lumMod val="50000"/>
          </a:schemeClr>
        </a:solidFill>
      </dgm:spPr>
      <dgm:t>
        <a:bodyPr/>
        <a:lstStyle/>
        <a:p>
          <a:r>
            <a:rPr lang="el-GR" sz="2000" b="1" dirty="0"/>
            <a:t>- Συμπεράσματα</a:t>
          </a:r>
          <a:endParaRPr lang="el-GR" sz="2000" dirty="0"/>
        </a:p>
      </dgm:t>
    </dgm:pt>
    <dgm:pt modelId="{107E1CF2-8696-4182-AA1D-6E3C6BB5D051}" type="parTrans" cxnId="{14EC5B25-D546-4494-996A-B0654A2E6EC1}">
      <dgm:prSet/>
      <dgm:spPr/>
      <dgm:t>
        <a:bodyPr/>
        <a:lstStyle/>
        <a:p>
          <a:endParaRPr lang="el-GR"/>
        </a:p>
      </dgm:t>
    </dgm:pt>
    <dgm:pt modelId="{DC07E2EA-750D-4DF3-90C1-3E984C064DC5}" type="sibTrans" cxnId="{14EC5B25-D546-4494-996A-B0654A2E6EC1}">
      <dgm:prSet/>
      <dgm:spPr/>
      <dgm:t>
        <a:bodyPr/>
        <a:lstStyle/>
        <a:p>
          <a:endParaRPr lang="el-GR"/>
        </a:p>
      </dgm:t>
    </dgm:pt>
    <dgm:pt modelId="{A3460707-95BA-457D-9E4F-9DBDA6BBBE7B}" type="pres">
      <dgm:prSet presAssocID="{990AB464-60AD-429A-AD17-E1961E00A3D2}" presName="linear" presStyleCnt="0">
        <dgm:presLayoutVars>
          <dgm:animLvl val="lvl"/>
          <dgm:resizeHandles val="exact"/>
        </dgm:presLayoutVars>
      </dgm:prSet>
      <dgm:spPr/>
    </dgm:pt>
    <dgm:pt modelId="{6EE6220E-1B73-493C-8399-0ED5C5B1A277}" type="pres">
      <dgm:prSet presAssocID="{DCA11FAB-29A7-49C5-8E7A-9243D2D28578}" presName="parentText" presStyleLbl="node1" presStyleIdx="0" presStyleCnt="3" custLinFactNeighborX="-409" custLinFactNeighborY="17021">
        <dgm:presLayoutVars>
          <dgm:chMax val="0"/>
          <dgm:bulletEnabled val="1"/>
        </dgm:presLayoutVars>
      </dgm:prSet>
      <dgm:spPr/>
    </dgm:pt>
    <dgm:pt modelId="{5D7BB8AC-71CF-4C22-8AFE-FCB9B0D51D32}" type="pres">
      <dgm:prSet presAssocID="{DE8066FF-0756-452F-A9D0-ACA414724050}" presName="spacer" presStyleCnt="0"/>
      <dgm:spPr/>
    </dgm:pt>
    <dgm:pt modelId="{A88F57E1-099B-4327-9B56-091D470F0DAC}" type="pres">
      <dgm:prSet presAssocID="{C92F6330-0451-466E-8EDA-5FBCC04B174A}" presName="parentText" presStyleLbl="node1" presStyleIdx="1" presStyleCnt="3">
        <dgm:presLayoutVars>
          <dgm:chMax val="0"/>
          <dgm:bulletEnabled val="1"/>
        </dgm:presLayoutVars>
      </dgm:prSet>
      <dgm:spPr/>
    </dgm:pt>
    <dgm:pt modelId="{9905F7B0-A570-4DB0-9290-373E5E4043E1}" type="pres">
      <dgm:prSet presAssocID="{7CD3F440-1A94-46E4-B168-D68530BA661A}" presName="spacer" presStyleCnt="0"/>
      <dgm:spPr/>
    </dgm:pt>
    <dgm:pt modelId="{56F78A6A-B76B-4BB1-9FAA-5032786CB6D2}" type="pres">
      <dgm:prSet presAssocID="{B23878F4-B3B5-41A0-BDFC-32927F54E8AB}" presName="parentText" presStyleLbl="node1" presStyleIdx="2" presStyleCnt="3">
        <dgm:presLayoutVars>
          <dgm:chMax val="0"/>
          <dgm:bulletEnabled val="1"/>
        </dgm:presLayoutVars>
      </dgm:prSet>
      <dgm:spPr/>
    </dgm:pt>
  </dgm:ptLst>
  <dgm:cxnLst>
    <dgm:cxn modelId="{5E374D08-BBAE-4680-8DB0-7795F230F541}" type="presOf" srcId="{B23878F4-B3B5-41A0-BDFC-32927F54E8AB}" destId="{56F78A6A-B76B-4BB1-9FAA-5032786CB6D2}" srcOrd="0" destOrd="0" presId="urn:microsoft.com/office/officeart/2005/8/layout/vList2"/>
    <dgm:cxn modelId="{9A2B3A24-F057-4C59-8D1C-6AA1A68CB5B7}" type="presOf" srcId="{DCA11FAB-29A7-49C5-8E7A-9243D2D28578}" destId="{6EE6220E-1B73-493C-8399-0ED5C5B1A277}" srcOrd="0" destOrd="0" presId="urn:microsoft.com/office/officeart/2005/8/layout/vList2"/>
    <dgm:cxn modelId="{14EC5B25-D546-4494-996A-B0654A2E6EC1}" srcId="{990AB464-60AD-429A-AD17-E1961E00A3D2}" destId="{B23878F4-B3B5-41A0-BDFC-32927F54E8AB}" srcOrd="2" destOrd="0" parTransId="{107E1CF2-8696-4182-AA1D-6E3C6BB5D051}" sibTransId="{DC07E2EA-750D-4DF3-90C1-3E984C064DC5}"/>
    <dgm:cxn modelId="{06E3D570-364E-4634-9E86-575E4ECF9FE8}" type="presOf" srcId="{990AB464-60AD-429A-AD17-E1961E00A3D2}" destId="{A3460707-95BA-457D-9E4F-9DBDA6BBBE7B}" srcOrd="0" destOrd="0" presId="urn:microsoft.com/office/officeart/2005/8/layout/vList2"/>
    <dgm:cxn modelId="{030B88A3-A654-42C4-8FB4-87DAC0E3EC0E}" srcId="{990AB464-60AD-429A-AD17-E1961E00A3D2}" destId="{C92F6330-0451-466E-8EDA-5FBCC04B174A}" srcOrd="1" destOrd="0" parTransId="{85D65F70-3B38-4FBA-8458-60CE1495BB99}" sibTransId="{7CD3F440-1A94-46E4-B168-D68530BA661A}"/>
    <dgm:cxn modelId="{BFDA05B1-A15A-4A1E-A3CF-A0F7389A940E}" srcId="{990AB464-60AD-429A-AD17-E1961E00A3D2}" destId="{DCA11FAB-29A7-49C5-8E7A-9243D2D28578}" srcOrd="0" destOrd="0" parTransId="{28DA1AA5-455B-435E-8405-AC2C7B296269}" sibTransId="{DE8066FF-0756-452F-A9D0-ACA414724050}"/>
    <dgm:cxn modelId="{0B4AB9BC-C08E-4115-9FF0-20F6E9F85BFE}" type="presOf" srcId="{C92F6330-0451-466E-8EDA-5FBCC04B174A}" destId="{A88F57E1-099B-4327-9B56-091D470F0DAC}" srcOrd="0" destOrd="0" presId="urn:microsoft.com/office/officeart/2005/8/layout/vList2"/>
    <dgm:cxn modelId="{B344A990-68FE-47E4-B7F2-D108CA68A633}" type="presParOf" srcId="{A3460707-95BA-457D-9E4F-9DBDA6BBBE7B}" destId="{6EE6220E-1B73-493C-8399-0ED5C5B1A277}" srcOrd="0" destOrd="0" presId="urn:microsoft.com/office/officeart/2005/8/layout/vList2"/>
    <dgm:cxn modelId="{A9291270-D4F8-4ADD-9279-5370405AED44}" type="presParOf" srcId="{A3460707-95BA-457D-9E4F-9DBDA6BBBE7B}" destId="{5D7BB8AC-71CF-4C22-8AFE-FCB9B0D51D32}" srcOrd="1" destOrd="0" presId="urn:microsoft.com/office/officeart/2005/8/layout/vList2"/>
    <dgm:cxn modelId="{0E9930E4-E72F-4C2B-A882-BAE16E2ED9B5}" type="presParOf" srcId="{A3460707-95BA-457D-9E4F-9DBDA6BBBE7B}" destId="{A88F57E1-099B-4327-9B56-091D470F0DAC}" srcOrd="2" destOrd="0" presId="urn:microsoft.com/office/officeart/2005/8/layout/vList2"/>
    <dgm:cxn modelId="{B4363614-BFFD-4486-B4AB-43EA238619CF}" type="presParOf" srcId="{A3460707-95BA-457D-9E4F-9DBDA6BBBE7B}" destId="{9905F7B0-A570-4DB0-9290-373E5E4043E1}" srcOrd="3" destOrd="0" presId="urn:microsoft.com/office/officeart/2005/8/layout/vList2"/>
    <dgm:cxn modelId="{462AA173-7A9F-4820-B3DF-E4A38636A08B}" type="presParOf" srcId="{A3460707-95BA-457D-9E4F-9DBDA6BBBE7B}" destId="{56F78A6A-B76B-4BB1-9FAA-5032786CB6D2}" srcOrd="4"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8CFE5-13D1-4B7D-84E2-DAE410391263}">
      <dsp:nvSpPr>
        <dsp:cNvPr id="0" name=""/>
        <dsp:cNvSpPr/>
      </dsp:nvSpPr>
      <dsp:spPr>
        <a:xfrm>
          <a:off x="4205" y="73808"/>
          <a:ext cx="4306171" cy="405354"/>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b="1" kern="1200" dirty="0"/>
            <a:t>- Η εξ αποστάσεως εκπαίδευση</a:t>
          </a:r>
          <a:endParaRPr lang="el-GR" sz="2000" kern="1200" dirty="0"/>
        </a:p>
      </dsp:txBody>
      <dsp:txXfrm>
        <a:off x="23993" y="93596"/>
        <a:ext cx="4266595" cy="365778"/>
      </dsp:txXfrm>
    </dsp:sp>
    <dsp:sp modelId="{1AEAE7B4-ECA3-470F-BB28-250D774DAE9F}">
      <dsp:nvSpPr>
        <dsp:cNvPr id="0" name=""/>
        <dsp:cNvSpPr/>
      </dsp:nvSpPr>
      <dsp:spPr>
        <a:xfrm>
          <a:off x="0" y="425113"/>
          <a:ext cx="4306171" cy="405354"/>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b="1" kern="1200" dirty="0"/>
            <a:t>- Το Σύγχρονο Μουσείο</a:t>
          </a:r>
          <a:endParaRPr lang="el-GR" sz="2000" kern="1200" dirty="0"/>
        </a:p>
      </dsp:txBody>
      <dsp:txXfrm>
        <a:off x="19788" y="444901"/>
        <a:ext cx="4266595" cy="3657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2E630-F256-4600-A79B-899C8001F23E}">
      <dsp:nvSpPr>
        <dsp:cNvPr id="0" name=""/>
        <dsp:cNvSpPr/>
      </dsp:nvSpPr>
      <dsp:spPr>
        <a:xfrm>
          <a:off x="0" y="0"/>
          <a:ext cx="4310377" cy="427239"/>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l-GR" sz="1400" b="1" kern="1200" dirty="0"/>
            <a:t>-</a:t>
          </a:r>
          <a:r>
            <a:rPr lang="el-GR" sz="2000" b="1" kern="1200" dirty="0"/>
            <a:t>Θεωρίες και Αρχές Σχεδιασμού</a:t>
          </a:r>
          <a:endParaRPr lang="el-GR" sz="2000" kern="1200" dirty="0"/>
        </a:p>
      </dsp:txBody>
      <dsp:txXfrm>
        <a:off x="20856" y="20856"/>
        <a:ext cx="4268665" cy="385527"/>
      </dsp:txXfrm>
    </dsp:sp>
    <dsp:sp modelId="{F83D4059-D917-4810-82C3-7B11D8FAF114}">
      <dsp:nvSpPr>
        <dsp:cNvPr id="0" name=""/>
        <dsp:cNvSpPr/>
      </dsp:nvSpPr>
      <dsp:spPr>
        <a:xfrm>
          <a:off x="0" y="429907"/>
          <a:ext cx="4310377" cy="374771"/>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t>- Τεχνολογίες</a:t>
          </a:r>
          <a:endParaRPr lang="el-GR" sz="2000" kern="1200" dirty="0"/>
        </a:p>
      </dsp:txBody>
      <dsp:txXfrm>
        <a:off x="18295" y="448202"/>
        <a:ext cx="4273787" cy="338181"/>
      </dsp:txXfrm>
    </dsp:sp>
    <dsp:sp modelId="{0F52624D-F0C8-4664-8720-7B6B80765DC8}">
      <dsp:nvSpPr>
        <dsp:cNvPr id="0" name=""/>
        <dsp:cNvSpPr/>
      </dsp:nvSpPr>
      <dsp:spPr>
        <a:xfrm>
          <a:off x="0" y="814905"/>
          <a:ext cx="4310377" cy="374771"/>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t>-Παρουσίαση Ε</a:t>
          </a:r>
          <a:r>
            <a:rPr lang="en-US" sz="2000" b="1" kern="1200" dirty="0"/>
            <a:t>.Y</a:t>
          </a:r>
          <a:endParaRPr lang="el-GR" sz="500" kern="1200" dirty="0"/>
        </a:p>
      </dsp:txBody>
      <dsp:txXfrm>
        <a:off x="18295" y="833200"/>
        <a:ext cx="4273787" cy="3381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6220E-1B73-493C-8399-0ED5C5B1A277}">
      <dsp:nvSpPr>
        <dsp:cNvPr id="0" name=""/>
        <dsp:cNvSpPr/>
      </dsp:nvSpPr>
      <dsp:spPr>
        <a:xfrm>
          <a:off x="0" y="2144"/>
          <a:ext cx="4310377" cy="392254"/>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l-GR" sz="1500" b="1" kern="1200" dirty="0"/>
            <a:t>-</a:t>
          </a:r>
          <a:r>
            <a:rPr lang="en-US" sz="1500" b="1" kern="1200" dirty="0"/>
            <a:t>  </a:t>
          </a:r>
          <a:r>
            <a:rPr lang="el-GR" sz="2000" b="1" kern="1200" dirty="0"/>
            <a:t>Μεθοδολογία της έρευνας</a:t>
          </a:r>
          <a:endParaRPr lang="el-GR" sz="2000" kern="1200" dirty="0"/>
        </a:p>
      </dsp:txBody>
      <dsp:txXfrm>
        <a:off x="19148" y="21292"/>
        <a:ext cx="4272081" cy="353958"/>
      </dsp:txXfrm>
    </dsp:sp>
    <dsp:sp modelId="{A88F57E1-099B-4327-9B56-091D470F0DAC}">
      <dsp:nvSpPr>
        <dsp:cNvPr id="0" name=""/>
        <dsp:cNvSpPr/>
      </dsp:nvSpPr>
      <dsp:spPr>
        <a:xfrm>
          <a:off x="0" y="404037"/>
          <a:ext cx="4310377" cy="392254"/>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t>- Παρουσίαση δεδομένων </a:t>
          </a:r>
          <a:endParaRPr lang="el-GR" sz="2000" kern="1200" dirty="0"/>
        </a:p>
      </dsp:txBody>
      <dsp:txXfrm>
        <a:off x="19148" y="423185"/>
        <a:ext cx="4272081" cy="353958"/>
      </dsp:txXfrm>
    </dsp:sp>
    <dsp:sp modelId="{56F78A6A-B76B-4BB1-9FAA-5032786CB6D2}">
      <dsp:nvSpPr>
        <dsp:cNvPr id="0" name=""/>
        <dsp:cNvSpPr/>
      </dsp:nvSpPr>
      <dsp:spPr>
        <a:xfrm>
          <a:off x="0" y="807907"/>
          <a:ext cx="4310377" cy="392254"/>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t>- Συμπεράσματα</a:t>
          </a:r>
          <a:endParaRPr lang="el-GR" sz="2000" kern="1200" dirty="0"/>
        </a:p>
      </dsp:txBody>
      <dsp:txXfrm>
        <a:off x="19148" y="827055"/>
        <a:ext cx="4272081" cy="35395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3391976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4/2/2025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4/2/2025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4/2/2025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4/2/2025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4/2/2025</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4/2/2025</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4/2/2025</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4/2/2025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4/2/2025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4/2/2025</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364629"/>
            <a:ext cx="6430090" cy="1872208"/>
          </a:xfrm>
        </p:spPr>
        <p:txBody>
          <a:bodyPr>
            <a:noAutofit/>
          </a:bodyPr>
          <a:lstStyle/>
          <a:p>
            <a:r>
              <a:rPr lang="el-GR" sz="2400" dirty="0">
                <a:solidFill>
                  <a:srgbClr val="C00000"/>
                </a:solidFill>
              </a:rPr>
              <a:t>Σχεδιασμός, υλοποίηση και αποτίμηση μιας ολοκληρωμένης </a:t>
            </a:r>
            <a:r>
              <a:rPr lang="en-US" sz="2400" dirty="0">
                <a:solidFill>
                  <a:srgbClr val="C00000"/>
                </a:solidFill>
              </a:rPr>
              <a:t>e-learning </a:t>
            </a:r>
            <a:r>
              <a:rPr lang="el-GR" sz="2400" dirty="0">
                <a:solidFill>
                  <a:srgbClr val="C00000"/>
                </a:solidFill>
              </a:rPr>
              <a:t>παρέμβασης για την επιμόρφωση ενηλίκων, βασισμένη στο τμήμα της έκθεσης του Μουσείου Φυσικής Ιστορίας Κρήτης «Οικοσυστήματα Νερού – Οι Υγρότοποι»</a:t>
            </a:r>
            <a:endParaRPr lang="el-GR" sz="24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420033" y="441089"/>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lang="en-US" sz="2000" i="1">
                <a:latin typeface="Book Antiqua" pitchFamily="18" charset="0"/>
                <a:ea typeface="Times New Roman" pitchFamily="18" charset="0"/>
                <a:cs typeface="Arial" pitchFamily="34" charset="0"/>
              </a:rPr>
              <a:t>5</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086226"/>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535809" y="5634526"/>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87985" y="3501008"/>
            <a:ext cx="6840760" cy="584775"/>
          </a:xfrm>
          <a:prstGeom prst="rect">
            <a:avLst/>
          </a:prstGeom>
        </p:spPr>
        <p:txBody>
          <a:bodyPr wrap="square">
            <a:spAutoFit/>
          </a:bodyPr>
          <a:lstStyle/>
          <a:p>
            <a:pPr algn="ctr"/>
            <a:r>
              <a:rPr lang="el-GR" sz="3200" dirty="0"/>
              <a:t> Παυλάκη Κατερίνα</a:t>
            </a:r>
          </a:p>
        </p:txBody>
      </p:sp>
      <p:graphicFrame>
        <p:nvGraphicFramePr>
          <p:cNvPr id="2" name="Πίνακας 1"/>
          <p:cNvGraphicFramePr>
            <a:graphicFrameLocks noGrp="1"/>
          </p:cNvGraphicFramePr>
          <p:nvPr>
            <p:extLst>
              <p:ext uri="{D42A27DB-BD31-4B8C-83A1-F6EECF244321}">
                <p14:modId xmlns:p14="http://schemas.microsoft.com/office/powerpoint/2010/main" val="2769549014"/>
              </p:ext>
            </p:extLst>
          </p:nvPr>
        </p:nvGraphicFramePr>
        <p:xfrm>
          <a:off x="1835696" y="5015409"/>
          <a:ext cx="6393050" cy="685800"/>
        </p:xfrm>
        <a:graphic>
          <a:graphicData uri="http://schemas.openxmlformats.org/drawingml/2006/table">
            <a:tbl>
              <a:tblPr firstRow="1" bandRow="1">
                <a:tableStyleId>{5C22544A-7EE6-4342-B048-85BDC9FD1C3A}</a:tableStyleId>
              </a:tblPr>
              <a:tblGrid>
                <a:gridCol w="2183070">
                  <a:extLst>
                    <a:ext uri="{9D8B030D-6E8A-4147-A177-3AD203B41FA5}">
                      <a16:colId xmlns:a16="http://schemas.microsoft.com/office/drawing/2014/main" val="20000"/>
                    </a:ext>
                  </a:extLst>
                </a:gridCol>
                <a:gridCol w="2078963">
                  <a:extLst>
                    <a:ext uri="{9D8B030D-6E8A-4147-A177-3AD203B41FA5}">
                      <a16:colId xmlns:a16="http://schemas.microsoft.com/office/drawing/2014/main" val="20001"/>
                    </a:ext>
                  </a:extLst>
                </a:gridCol>
                <a:gridCol w="2131017">
                  <a:extLst>
                    <a:ext uri="{9D8B030D-6E8A-4147-A177-3AD203B41FA5}">
                      <a16:colId xmlns:a16="http://schemas.microsoft.com/office/drawing/2014/main" val="20002"/>
                    </a:ext>
                  </a:extLst>
                </a:gridCol>
              </a:tblGrid>
              <a:tr h="370840">
                <a:tc>
                  <a:txBody>
                    <a:bodyPr/>
                    <a:lstStyle/>
                    <a:p>
                      <a:r>
                        <a:rPr lang="el-GR" sz="1300" b="0" kern="1200" dirty="0">
                          <a:solidFill>
                            <a:schemeClr val="tx1"/>
                          </a:solidFill>
                          <a:latin typeface="Times New Roman" panose="02020603050405020304" pitchFamily="18" charset="0"/>
                          <a:ea typeface="+mn-ea"/>
                          <a:cs typeface="Times New Roman" panose="02020603050405020304" pitchFamily="18" charset="0"/>
                        </a:rPr>
                        <a:t>ΚΑΡΒΟΥΝΗΣ ΛΑΜΠΡΟΣ</a:t>
                      </a:r>
                    </a:p>
                    <a:p>
                      <a:r>
                        <a:rPr lang="el-GR" sz="1300" b="0" kern="1200" dirty="0">
                          <a:solidFill>
                            <a:schemeClr val="tx1"/>
                          </a:solidFill>
                          <a:latin typeface="Times New Roman" panose="02020603050405020304" pitchFamily="18" charset="0"/>
                          <a:ea typeface="+mn-ea"/>
                          <a:cs typeface="Times New Roman" panose="02020603050405020304" pitchFamily="18" charset="0"/>
                        </a:rPr>
                        <a:t>         ΔΙΔΑΚΤΟΡΑΣ           </a:t>
                      </a:r>
                    </a:p>
                    <a:p>
                      <a:r>
                        <a:rPr lang="el-GR" sz="1300" b="0" kern="1200" dirty="0">
                          <a:solidFill>
                            <a:schemeClr val="tx1"/>
                          </a:solidFill>
                          <a:latin typeface="Times New Roman" panose="02020603050405020304" pitchFamily="18" charset="0"/>
                          <a:ea typeface="+mn-ea"/>
                          <a:cs typeface="Times New Roman" panose="02020603050405020304" pitchFamily="18" charset="0"/>
                        </a:rPr>
                        <a:t>       ΠΑΝ. ΚΡΗΤΗΣ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300" b="0" kern="1200" dirty="0">
                          <a:solidFill>
                            <a:schemeClr val="tx1"/>
                          </a:solidFill>
                          <a:latin typeface="Times New Roman" panose="02020603050405020304" pitchFamily="18" charset="0"/>
                          <a:ea typeface="+mn-ea"/>
                          <a:cs typeface="Times New Roman" panose="02020603050405020304" pitchFamily="18" charset="0"/>
                        </a:rPr>
                        <a:t>  ΧΑΛΚΙΑΔΑΚΗΣ ΕΜΜ.</a:t>
                      </a:r>
                    </a:p>
                    <a:p>
                      <a:r>
                        <a:rPr lang="el-GR" sz="1300" b="0" kern="1200" dirty="0">
                          <a:solidFill>
                            <a:schemeClr val="tx1"/>
                          </a:solidFill>
                          <a:latin typeface="Times New Roman" panose="02020603050405020304" pitchFamily="18" charset="0"/>
                          <a:ea typeface="+mn-ea"/>
                          <a:cs typeface="Times New Roman" panose="02020603050405020304" pitchFamily="18" charset="0"/>
                        </a:rPr>
                        <a:t>     </a:t>
                      </a:r>
                      <a:r>
                        <a:rPr lang="el-GR" sz="1200" b="0" kern="1200" dirty="0">
                          <a:solidFill>
                            <a:schemeClr val="tx1"/>
                          </a:solidFill>
                          <a:latin typeface="Times New Roman" panose="02020603050405020304" pitchFamily="18" charset="0"/>
                          <a:ea typeface="+mn-ea"/>
                          <a:cs typeface="Times New Roman" panose="02020603050405020304" pitchFamily="18" charset="0"/>
                        </a:rPr>
                        <a:t>ΕΔΙΠ ΠΑΝ.ΚΡΗΤΗΣ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300" b="0" kern="1200" dirty="0">
                          <a:solidFill>
                            <a:schemeClr val="tx1"/>
                          </a:solidFill>
                          <a:latin typeface="Times New Roman" panose="02020603050405020304" pitchFamily="18" charset="0"/>
                          <a:ea typeface="+mn-ea"/>
                          <a:cs typeface="Times New Roman" panose="02020603050405020304" pitchFamily="18" charset="0"/>
                        </a:rPr>
                        <a:t>         ΤΡΟΥΛΗ Σ.</a:t>
                      </a:r>
                    </a:p>
                    <a:p>
                      <a:r>
                        <a:rPr lang="el-GR" sz="1300" b="0" kern="1200" dirty="0">
                          <a:solidFill>
                            <a:schemeClr val="tx1"/>
                          </a:solidFill>
                          <a:latin typeface="Times New Roman" panose="02020603050405020304" pitchFamily="18" charset="0"/>
                          <a:ea typeface="+mn-ea"/>
                          <a:cs typeface="Times New Roman" panose="02020603050405020304" pitchFamily="18" charset="0"/>
                        </a:rPr>
                        <a:t>   </a:t>
                      </a:r>
                      <a:r>
                        <a:rPr lang="el-GR" sz="1200" b="0" kern="1200" dirty="0">
                          <a:solidFill>
                            <a:schemeClr val="tx1"/>
                          </a:solidFill>
                          <a:latin typeface="Times New Roman" panose="02020603050405020304" pitchFamily="18" charset="0"/>
                          <a:ea typeface="+mn-ea"/>
                          <a:cs typeface="Times New Roman" panose="02020603050405020304" pitchFamily="18" charset="0"/>
                        </a:rPr>
                        <a:t>ΕΠΙΚ. ΚΑΘΗΓΗΤΡΙΑ                                         </a:t>
                      </a:r>
                    </a:p>
                    <a:p>
                      <a:r>
                        <a:rPr lang="el-GR" sz="1200" b="0" kern="1200" dirty="0">
                          <a:solidFill>
                            <a:schemeClr val="tx1"/>
                          </a:solidFill>
                          <a:latin typeface="Times New Roman" panose="02020603050405020304" pitchFamily="18" charset="0"/>
                          <a:ea typeface="+mn-ea"/>
                          <a:cs typeface="Times New Roman" panose="02020603050405020304" pitchFamily="18" charset="0"/>
                        </a:rPr>
                        <a:t>         ΠΑΝ. ΚΡΗΤΗΣ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Ομάδα 13">
            <a:extLst>
              <a:ext uri="{FF2B5EF4-FFF2-40B4-BE49-F238E27FC236}">
                <a16:creationId xmlns:a16="http://schemas.microsoft.com/office/drawing/2014/main" id="{10CCA69E-1746-EFD5-EF96-F14196C9257F}"/>
              </a:ext>
            </a:extLst>
          </p:cNvPr>
          <p:cNvGrpSpPr/>
          <p:nvPr/>
        </p:nvGrpSpPr>
        <p:grpSpPr>
          <a:xfrm>
            <a:off x="1378087" y="1516002"/>
            <a:ext cx="1872208" cy="874097"/>
            <a:chOff x="1501627" y="1658244"/>
            <a:chExt cx="1872208" cy="830997"/>
          </a:xfrm>
        </p:grpSpPr>
        <p:sp>
          <p:nvSpPr>
            <p:cNvPr id="7" name="Ορθογώνιο: Στρογγύλεμα διαγώνιων γωνιών 6">
              <a:extLst>
                <a:ext uri="{FF2B5EF4-FFF2-40B4-BE49-F238E27FC236}">
                  <a16:creationId xmlns:a16="http://schemas.microsoft.com/office/drawing/2014/main" id="{113CFA70-1EDD-5BF6-AF9B-878D648BEEBB}"/>
                </a:ext>
              </a:extLst>
            </p:cNvPr>
            <p:cNvSpPr/>
            <p:nvPr/>
          </p:nvSpPr>
          <p:spPr>
            <a:xfrm>
              <a:off x="1570584" y="1720911"/>
              <a:ext cx="1177305" cy="352831"/>
            </a:xfrm>
            <a:prstGeom prst="round2DiagRect">
              <a:avLst>
                <a:gd name="adj1" fmla="val 16667"/>
                <a:gd name="adj2" fmla="val 11557"/>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9 - Ορθογώνιο">
              <a:extLst>
                <a:ext uri="{FF2B5EF4-FFF2-40B4-BE49-F238E27FC236}">
                  <a16:creationId xmlns:a16="http://schemas.microsoft.com/office/drawing/2014/main" id="{80240D52-D895-0995-A586-5051E8A71BFF}"/>
                </a:ext>
              </a:extLst>
            </p:cNvPr>
            <p:cNvSpPr/>
            <p:nvPr/>
          </p:nvSpPr>
          <p:spPr>
            <a:xfrm>
              <a:off x="1501627" y="1658244"/>
              <a:ext cx="1872208" cy="830997"/>
            </a:xfrm>
            <a:prstGeom prst="rect">
              <a:avLst/>
            </a:prstGeom>
          </p:spPr>
          <p:txBody>
            <a:bodyPr wrap="square">
              <a:spAutoFit/>
            </a:bodyPr>
            <a:lstStyle/>
            <a:p>
              <a:pPr algn="just"/>
              <a:r>
                <a:rPr lang="en-US" b="1" dirty="0"/>
                <a:t> </a:t>
              </a:r>
              <a:r>
                <a:rPr lang="el-GR" b="1" dirty="0"/>
                <a:t>Σκοπός</a:t>
              </a:r>
              <a:endParaRPr lang="en-US" b="1" dirty="0"/>
            </a:p>
            <a:p>
              <a:pPr algn="just"/>
              <a:endParaRPr lang="en-US" b="1" dirty="0"/>
            </a:p>
          </p:txBody>
        </p:sp>
      </p:grpSp>
      <p:sp>
        <p:nvSpPr>
          <p:cNvPr id="2" name="Τίτλος 1"/>
          <p:cNvSpPr>
            <a:spLocks noGrp="1"/>
          </p:cNvSpPr>
          <p:nvPr>
            <p:ph type="title"/>
          </p:nvPr>
        </p:nvSpPr>
        <p:spPr>
          <a:xfrm>
            <a:off x="1272383" y="536480"/>
            <a:ext cx="7848872" cy="765652"/>
          </a:xfrm>
        </p:spPr>
        <p:txBody>
          <a:bodyPr>
            <a:noAutofit/>
          </a:bodyPr>
          <a:lstStyle/>
          <a:p>
            <a:r>
              <a:rPr lang="el-GR" sz="3200" dirty="0"/>
              <a:t>Το Εκπαιδευτικό Υλικό της έρευνας (1/3) </a:t>
            </a:r>
            <a:endParaRPr lang="el-GR" sz="3200" b="1" dirty="0">
              <a:solidFill>
                <a:srgbClr val="FF0000"/>
              </a:solidFill>
            </a:endParaRPr>
          </a:p>
        </p:txBody>
      </p:sp>
      <p:grpSp>
        <p:nvGrpSpPr>
          <p:cNvPr id="15" name="Ομάδα 14">
            <a:extLst>
              <a:ext uri="{FF2B5EF4-FFF2-40B4-BE49-F238E27FC236}">
                <a16:creationId xmlns:a16="http://schemas.microsoft.com/office/drawing/2014/main" id="{4014AACE-4AB8-3147-F596-C17DF359238E}"/>
              </a:ext>
            </a:extLst>
          </p:cNvPr>
          <p:cNvGrpSpPr/>
          <p:nvPr/>
        </p:nvGrpSpPr>
        <p:grpSpPr>
          <a:xfrm>
            <a:off x="1453915" y="3594697"/>
            <a:ext cx="2295872" cy="830997"/>
            <a:chOff x="1556048" y="3880175"/>
            <a:chExt cx="2295872" cy="830997"/>
          </a:xfrm>
        </p:grpSpPr>
        <p:sp>
          <p:nvSpPr>
            <p:cNvPr id="8" name="Ορθογώνιο: Στρογγύλεμα διαγώνιων γωνιών 7">
              <a:extLst>
                <a:ext uri="{FF2B5EF4-FFF2-40B4-BE49-F238E27FC236}">
                  <a16:creationId xmlns:a16="http://schemas.microsoft.com/office/drawing/2014/main" id="{9424612C-D0B4-1CB8-F009-83DEFEBC9FAB}"/>
                </a:ext>
              </a:extLst>
            </p:cNvPr>
            <p:cNvSpPr/>
            <p:nvPr/>
          </p:nvSpPr>
          <p:spPr>
            <a:xfrm>
              <a:off x="1557983" y="3955288"/>
              <a:ext cx="1368152" cy="363407"/>
            </a:xfrm>
            <a:prstGeom prst="round2DiagRect">
              <a:avLst>
                <a:gd name="adj1" fmla="val 16667"/>
                <a:gd name="adj2" fmla="val 11557"/>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9 - Ορθογώνιο"/>
            <p:cNvSpPr/>
            <p:nvPr/>
          </p:nvSpPr>
          <p:spPr>
            <a:xfrm>
              <a:off x="1556048" y="3880175"/>
              <a:ext cx="2295872" cy="830997"/>
            </a:xfrm>
            <a:prstGeom prst="rect">
              <a:avLst/>
            </a:prstGeom>
          </p:spPr>
          <p:txBody>
            <a:bodyPr wrap="square">
              <a:spAutoFit/>
            </a:bodyPr>
            <a:lstStyle/>
            <a:p>
              <a:pPr algn="just"/>
              <a:r>
                <a:rPr lang="el-GR" b="1" dirty="0"/>
                <a:t>Ενότητες </a:t>
              </a:r>
            </a:p>
            <a:p>
              <a:pPr algn="just"/>
              <a:endParaRPr lang="el-GR" b="1" dirty="0"/>
            </a:p>
          </p:txBody>
        </p:sp>
      </p:grpSp>
      <p:sp>
        <p:nvSpPr>
          <p:cNvPr id="9" name="TextBox 8">
            <a:extLst>
              <a:ext uri="{FF2B5EF4-FFF2-40B4-BE49-F238E27FC236}">
                <a16:creationId xmlns:a16="http://schemas.microsoft.com/office/drawing/2014/main" id="{3A363E95-D79C-9C9E-DD12-F5F9487086E8}"/>
              </a:ext>
            </a:extLst>
          </p:cNvPr>
          <p:cNvSpPr txBox="1"/>
          <p:nvPr/>
        </p:nvSpPr>
        <p:spPr>
          <a:xfrm>
            <a:off x="1379129" y="4695849"/>
            <a:ext cx="4104456" cy="461665"/>
          </a:xfrm>
          <a:prstGeom prst="rect">
            <a:avLst/>
          </a:prstGeom>
          <a:noFill/>
        </p:spPr>
        <p:txBody>
          <a:bodyPr wrap="square" rtlCol="0">
            <a:spAutoFit/>
          </a:bodyPr>
          <a:lstStyle/>
          <a:p>
            <a:pPr algn="just"/>
            <a:r>
              <a:rPr lang="el-GR" b="1" dirty="0"/>
              <a:t>1</a:t>
            </a:r>
            <a:r>
              <a:rPr lang="el-GR" b="1" baseline="30000" dirty="0"/>
              <a:t>η</a:t>
            </a:r>
            <a:r>
              <a:rPr lang="el-GR" b="1" dirty="0"/>
              <a:t> Ενότητα</a:t>
            </a:r>
            <a:r>
              <a:rPr lang="en-US" b="1" dirty="0"/>
              <a:t>: </a:t>
            </a:r>
            <a:r>
              <a:rPr lang="el-GR" b="1" dirty="0">
                <a:solidFill>
                  <a:schemeClr val="accent5">
                    <a:lumMod val="50000"/>
                  </a:schemeClr>
                </a:solidFill>
              </a:rPr>
              <a:t>Το Νερό</a:t>
            </a:r>
          </a:p>
        </p:txBody>
      </p:sp>
      <p:sp>
        <p:nvSpPr>
          <p:cNvPr id="11" name="TextBox 10">
            <a:extLst>
              <a:ext uri="{FF2B5EF4-FFF2-40B4-BE49-F238E27FC236}">
                <a16:creationId xmlns:a16="http://schemas.microsoft.com/office/drawing/2014/main" id="{4BB48AEB-93C5-5D74-B3F9-FA80B3F9EC1E}"/>
              </a:ext>
            </a:extLst>
          </p:cNvPr>
          <p:cNvSpPr txBox="1"/>
          <p:nvPr/>
        </p:nvSpPr>
        <p:spPr>
          <a:xfrm>
            <a:off x="1378087" y="5244928"/>
            <a:ext cx="4572000" cy="461665"/>
          </a:xfrm>
          <a:prstGeom prst="rect">
            <a:avLst/>
          </a:prstGeom>
          <a:noFill/>
        </p:spPr>
        <p:txBody>
          <a:bodyPr wrap="square">
            <a:spAutoFit/>
          </a:bodyPr>
          <a:lstStyle/>
          <a:p>
            <a:pPr algn="just"/>
            <a:r>
              <a:rPr lang="el-GR" b="1" dirty="0"/>
              <a:t>2</a:t>
            </a:r>
            <a:r>
              <a:rPr lang="el-GR" b="1" baseline="30000" dirty="0"/>
              <a:t>η</a:t>
            </a:r>
            <a:r>
              <a:rPr lang="el-GR" b="1" dirty="0"/>
              <a:t> Ενότητα</a:t>
            </a:r>
            <a:r>
              <a:rPr lang="en-US" b="1" dirty="0"/>
              <a:t>: </a:t>
            </a:r>
            <a:r>
              <a:rPr lang="el-GR" b="1" dirty="0">
                <a:solidFill>
                  <a:schemeClr val="accent5">
                    <a:lumMod val="50000"/>
                  </a:schemeClr>
                </a:solidFill>
              </a:rPr>
              <a:t>Οι Υγρότοποι</a:t>
            </a:r>
            <a:r>
              <a:rPr lang="en-US" b="1" dirty="0">
                <a:solidFill>
                  <a:schemeClr val="accent5">
                    <a:lumMod val="50000"/>
                  </a:schemeClr>
                </a:solidFill>
              </a:rPr>
              <a:t> </a:t>
            </a:r>
          </a:p>
        </p:txBody>
      </p:sp>
      <p:sp>
        <p:nvSpPr>
          <p:cNvPr id="13" name="TextBox 12">
            <a:extLst>
              <a:ext uri="{FF2B5EF4-FFF2-40B4-BE49-F238E27FC236}">
                <a16:creationId xmlns:a16="http://schemas.microsoft.com/office/drawing/2014/main" id="{5B84A63F-E5DD-22BA-654A-7472929A730E}"/>
              </a:ext>
            </a:extLst>
          </p:cNvPr>
          <p:cNvSpPr txBox="1"/>
          <p:nvPr/>
        </p:nvSpPr>
        <p:spPr>
          <a:xfrm>
            <a:off x="1378087" y="5794007"/>
            <a:ext cx="4572000" cy="461665"/>
          </a:xfrm>
          <a:prstGeom prst="rect">
            <a:avLst/>
          </a:prstGeom>
          <a:noFill/>
        </p:spPr>
        <p:txBody>
          <a:bodyPr wrap="square">
            <a:spAutoFit/>
          </a:bodyPr>
          <a:lstStyle/>
          <a:p>
            <a:pPr algn="just"/>
            <a:r>
              <a:rPr lang="el-GR" b="1" dirty="0"/>
              <a:t>3</a:t>
            </a:r>
            <a:r>
              <a:rPr lang="el-GR" b="1" baseline="30000" dirty="0"/>
              <a:t>η</a:t>
            </a:r>
            <a:r>
              <a:rPr lang="el-GR" b="1" dirty="0"/>
              <a:t> Ενότητα</a:t>
            </a:r>
            <a:r>
              <a:rPr lang="en-US" b="1" dirty="0"/>
              <a:t>:</a:t>
            </a:r>
            <a:r>
              <a:rPr lang="en-US" dirty="0"/>
              <a:t> </a:t>
            </a:r>
            <a:r>
              <a:rPr lang="el-GR" b="1" dirty="0">
                <a:solidFill>
                  <a:schemeClr val="accent5">
                    <a:lumMod val="50000"/>
                  </a:schemeClr>
                </a:solidFill>
              </a:rPr>
              <a:t>Βιοποικιλότητα</a:t>
            </a:r>
            <a:r>
              <a:rPr lang="en-US" dirty="0">
                <a:solidFill>
                  <a:schemeClr val="accent5">
                    <a:lumMod val="50000"/>
                  </a:schemeClr>
                </a:solidFill>
              </a:rPr>
              <a:t> </a:t>
            </a:r>
          </a:p>
        </p:txBody>
      </p:sp>
      <p:sp>
        <p:nvSpPr>
          <p:cNvPr id="17" name="TextBox 16">
            <a:extLst>
              <a:ext uri="{FF2B5EF4-FFF2-40B4-BE49-F238E27FC236}">
                <a16:creationId xmlns:a16="http://schemas.microsoft.com/office/drawing/2014/main" id="{39F2EF82-AF27-EFB2-4273-14918F18D774}"/>
              </a:ext>
            </a:extLst>
          </p:cNvPr>
          <p:cNvSpPr txBox="1"/>
          <p:nvPr/>
        </p:nvSpPr>
        <p:spPr>
          <a:xfrm>
            <a:off x="1384189" y="2230651"/>
            <a:ext cx="7455741" cy="1107996"/>
          </a:xfrm>
          <a:prstGeom prst="rect">
            <a:avLst/>
          </a:prstGeom>
          <a:noFill/>
        </p:spPr>
        <p:txBody>
          <a:bodyPr wrap="square">
            <a:spAutoFit/>
          </a:bodyPr>
          <a:lstStyle/>
          <a:p>
            <a:pPr algn="just"/>
            <a:r>
              <a:rPr lang="el-GR" sz="2200" dirty="0"/>
              <a:t>Σκοπός του εκπαιδευτικού υλικού είναι η </a:t>
            </a:r>
            <a:r>
              <a:rPr lang="el-GR" sz="2200" dirty="0">
                <a:solidFill>
                  <a:schemeClr val="accent1">
                    <a:lumMod val="50000"/>
                  </a:schemeClr>
                </a:solidFill>
              </a:rPr>
              <a:t>επιμόρφωση ενηλίκων </a:t>
            </a:r>
            <a:r>
              <a:rPr lang="el-GR" sz="2200" dirty="0"/>
              <a:t>σχετικά με τη </a:t>
            </a:r>
            <a:r>
              <a:rPr lang="el-GR" sz="2200" dirty="0">
                <a:solidFill>
                  <a:schemeClr val="accent1">
                    <a:lumMod val="50000"/>
                  </a:schemeClr>
                </a:solidFill>
              </a:rPr>
              <a:t>σημασία των υδάτινων οικοσυστημάτων</a:t>
            </a:r>
            <a:r>
              <a:rPr lang="el-GR" sz="2200" dirty="0"/>
              <a:t>, και ειδικότερα </a:t>
            </a:r>
            <a:r>
              <a:rPr lang="el-GR" sz="2200" dirty="0">
                <a:solidFill>
                  <a:schemeClr val="accent1">
                    <a:lumMod val="50000"/>
                  </a:schemeClr>
                </a:solidFill>
              </a:rPr>
              <a:t>των υγροτόπων</a:t>
            </a:r>
            <a:r>
              <a:rPr lang="el-GR" sz="2200" dirty="0"/>
              <a:t>, για το περιβάλλον και τον άνθρωπο</a:t>
            </a:r>
            <a:r>
              <a:rPr lang="en-US" sz="2200" dirty="0"/>
              <a:t>.</a:t>
            </a:r>
            <a:endParaRPr lang="el-GR" sz="2200" dirty="0"/>
          </a:p>
        </p:txBody>
      </p:sp>
      <p:sp>
        <p:nvSpPr>
          <p:cNvPr id="3" name="TextBox 2">
            <a:extLst>
              <a:ext uri="{FF2B5EF4-FFF2-40B4-BE49-F238E27FC236}">
                <a16:creationId xmlns:a16="http://schemas.microsoft.com/office/drawing/2014/main" id="{17ABF2DA-ED36-7225-B03F-1B1DD7534908}"/>
              </a:ext>
            </a:extLst>
          </p:cNvPr>
          <p:cNvSpPr txBox="1"/>
          <p:nvPr/>
        </p:nvSpPr>
        <p:spPr>
          <a:xfrm>
            <a:off x="1419228" y="4191045"/>
            <a:ext cx="5857167" cy="430887"/>
          </a:xfrm>
          <a:prstGeom prst="rect">
            <a:avLst/>
          </a:prstGeom>
          <a:noFill/>
        </p:spPr>
        <p:txBody>
          <a:bodyPr wrap="square" rtlCol="0">
            <a:spAutoFit/>
          </a:bodyPr>
          <a:lstStyle/>
          <a:p>
            <a:pPr algn="just"/>
            <a:r>
              <a:rPr lang="el-GR" sz="2200" b="1" dirty="0"/>
              <a:t>Οδηγός περιήγησης και μελέτης Ε.Υ</a:t>
            </a:r>
          </a:p>
        </p:txBody>
      </p:sp>
    </p:spTree>
    <p:extLst>
      <p:ext uri="{BB962C8B-B14F-4D97-AF65-F5344CB8AC3E}">
        <p14:creationId xmlns:p14="http://schemas.microsoft.com/office/powerpoint/2010/main" val="2745266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930A9-85BC-796E-75B0-8509B3BA743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2D5A274-2BEC-65CB-69FD-15B63FA17014}"/>
              </a:ext>
            </a:extLst>
          </p:cNvPr>
          <p:cNvSpPr>
            <a:spLocks noGrp="1"/>
          </p:cNvSpPr>
          <p:nvPr>
            <p:ph type="title"/>
          </p:nvPr>
        </p:nvSpPr>
        <p:spPr>
          <a:xfrm>
            <a:off x="1221505" y="537591"/>
            <a:ext cx="7848872" cy="765652"/>
          </a:xfrm>
        </p:spPr>
        <p:txBody>
          <a:bodyPr>
            <a:noAutofit/>
          </a:bodyPr>
          <a:lstStyle/>
          <a:p>
            <a:r>
              <a:rPr lang="el-GR" sz="3200" dirty="0"/>
              <a:t>Το εκπαιδευτικό υλικό της έρευνας (2/3) </a:t>
            </a:r>
            <a:endParaRPr lang="el-GR" sz="3200" b="1" dirty="0">
              <a:solidFill>
                <a:srgbClr val="FF0000"/>
              </a:solidFill>
            </a:endParaRPr>
          </a:p>
        </p:txBody>
      </p:sp>
      <p:sp>
        <p:nvSpPr>
          <p:cNvPr id="6" name="9 - Ορθογώνιο">
            <a:extLst>
              <a:ext uri="{FF2B5EF4-FFF2-40B4-BE49-F238E27FC236}">
                <a16:creationId xmlns:a16="http://schemas.microsoft.com/office/drawing/2014/main" id="{57A842C0-DB88-A22E-D8BE-9E38E8E8993B}"/>
              </a:ext>
            </a:extLst>
          </p:cNvPr>
          <p:cNvSpPr/>
          <p:nvPr/>
        </p:nvSpPr>
        <p:spPr>
          <a:xfrm>
            <a:off x="1043608" y="2310483"/>
            <a:ext cx="7550199" cy="1938992"/>
          </a:xfrm>
          <a:prstGeom prst="rect">
            <a:avLst/>
          </a:prstGeom>
        </p:spPr>
        <p:txBody>
          <a:bodyPr wrap="square">
            <a:spAutoFit/>
          </a:bodyPr>
          <a:lstStyle/>
          <a:p>
            <a:pPr algn="just"/>
            <a:endParaRPr lang="el-GR" dirty="0"/>
          </a:p>
          <a:p>
            <a:pPr algn="just"/>
            <a:endParaRPr lang="el-GR" dirty="0"/>
          </a:p>
          <a:p>
            <a:pPr marL="342900" indent="-342900" algn="just">
              <a:buFont typeface="Arial" panose="020B0604020202020204" pitchFamily="34" charset="0"/>
              <a:buChar char="•"/>
            </a:pPr>
            <a:endParaRPr lang="el-GR" dirty="0"/>
          </a:p>
          <a:p>
            <a:pPr algn="just"/>
            <a:endParaRPr lang="el-GR" b="1" dirty="0"/>
          </a:p>
          <a:p>
            <a:pPr algn="just"/>
            <a:endParaRPr lang="en-US" b="1" dirty="0"/>
          </a:p>
        </p:txBody>
      </p:sp>
      <p:grpSp>
        <p:nvGrpSpPr>
          <p:cNvPr id="9" name="Ομάδα 8">
            <a:extLst>
              <a:ext uri="{FF2B5EF4-FFF2-40B4-BE49-F238E27FC236}">
                <a16:creationId xmlns:a16="http://schemas.microsoft.com/office/drawing/2014/main" id="{0711FD1F-215B-ACA3-233A-4F96079BAA36}"/>
              </a:ext>
            </a:extLst>
          </p:cNvPr>
          <p:cNvGrpSpPr/>
          <p:nvPr/>
        </p:nvGrpSpPr>
        <p:grpSpPr>
          <a:xfrm>
            <a:off x="1825799" y="1426560"/>
            <a:ext cx="6270029" cy="555671"/>
            <a:chOff x="1825799" y="1426560"/>
            <a:chExt cx="6270029" cy="555671"/>
          </a:xfrm>
        </p:grpSpPr>
        <p:sp>
          <p:nvSpPr>
            <p:cNvPr id="7" name="Ορθογώνιο: Στρογγύλεμα διαγώνιων γωνιών 6">
              <a:extLst>
                <a:ext uri="{FF2B5EF4-FFF2-40B4-BE49-F238E27FC236}">
                  <a16:creationId xmlns:a16="http://schemas.microsoft.com/office/drawing/2014/main" id="{439F2439-05D6-B54E-ADB9-F2B88D4186B4}"/>
                </a:ext>
              </a:extLst>
            </p:cNvPr>
            <p:cNvSpPr/>
            <p:nvPr/>
          </p:nvSpPr>
          <p:spPr>
            <a:xfrm>
              <a:off x="1825799" y="1426560"/>
              <a:ext cx="5481736" cy="555671"/>
            </a:xfrm>
            <a:prstGeom prst="round2DiagRect">
              <a:avLst>
                <a:gd name="adj1" fmla="val 16667"/>
                <a:gd name="adj2" fmla="val 11557"/>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extBox 3">
              <a:extLst>
                <a:ext uri="{FF2B5EF4-FFF2-40B4-BE49-F238E27FC236}">
                  <a16:creationId xmlns:a16="http://schemas.microsoft.com/office/drawing/2014/main" id="{A82DC406-70C8-3EF5-3FB5-DD93EFD3B08C}"/>
                </a:ext>
              </a:extLst>
            </p:cNvPr>
            <p:cNvSpPr txBox="1"/>
            <p:nvPr/>
          </p:nvSpPr>
          <p:spPr>
            <a:xfrm>
              <a:off x="1831132" y="1426560"/>
              <a:ext cx="6264696" cy="477054"/>
            </a:xfrm>
            <a:prstGeom prst="rect">
              <a:avLst/>
            </a:prstGeom>
            <a:noFill/>
          </p:spPr>
          <p:txBody>
            <a:bodyPr wrap="square">
              <a:spAutoFit/>
            </a:bodyPr>
            <a:lstStyle/>
            <a:p>
              <a:r>
                <a:rPr lang="el-GR" b="1" dirty="0"/>
                <a:t> </a:t>
              </a:r>
              <a:r>
                <a:rPr lang="el-GR" sz="2500" b="1" dirty="0"/>
                <a:t>Αρχές &amp; Θεωρίες Σχεδιασμού του Ε.Υ</a:t>
              </a:r>
              <a:endParaRPr lang="el-GR" sz="2500" dirty="0"/>
            </a:p>
          </p:txBody>
        </p:sp>
      </p:grpSp>
      <p:sp>
        <p:nvSpPr>
          <p:cNvPr id="13" name="TextBox 12">
            <a:extLst>
              <a:ext uri="{FF2B5EF4-FFF2-40B4-BE49-F238E27FC236}">
                <a16:creationId xmlns:a16="http://schemas.microsoft.com/office/drawing/2014/main" id="{F9CBD4B5-4A87-7606-5521-FB2DA600744C}"/>
              </a:ext>
            </a:extLst>
          </p:cNvPr>
          <p:cNvSpPr txBox="1"/>
          <p:nvPr/>
        </p:nvSpPr>
        <p:spPr>
          <a:xfrm>
            <a:off x="1600461" y="2342505"/>
            <a:ext cx="6984776" cy="1200329"/>
          </a:xfrm>
          <a:prstGeom prst="rect">
            <a:avLst/>
          </a:prstGeom>
          <a:noFill/>
        </p:spPr>
        <p:txBody>
          <a:bodyPr wrap="square">
            <a:spAutoFit/>
          </a:bodyPr>
          <a:lstStyle/>
          <a:p>
            <a:pPr algn="just"/>
            <a:r>
              <a:rPr lang="el-GR" dirty="0"/>
              <a:t>Βασικά σημεία των θεωριών σε </a:t>
            </a:r>
            <a:r>
              <a:rPr lang="el-GR" b="1" dirty="0">
                <a:solidFill>
                  <a:schemeClr val="bg2">
                    <a:lumMod val="50000"/>
                  </a:schemeClr>
                </a:solidFill>
              </a:rPr>
              <a:t>7 βασικές αρχές </a:t>
            </a:r>
            <a:r>
              <a:rPr lang="el-GR" dirty="0">
                <a:solidFill>
                  <a:srgbClr val="931B1B"/>
                </a:solidFill>
              </a:rPr>
              <a:t>σύμφωνα με Σπανακά </a:t>
            </a:r>
            <a:r>
              <a:rPr lang="en-US" dirty="0">
                <a:solidFill>
                  <a:srgbClr val="931B1B"/>
                </a:solidFill>
              </a:rPr>
              <a:t>&amp; </a:t>
            </a:r>
            <a:r>
              <a:rPr lang="el-GR" dirty="0">
                <a:solidFill>
                  <a:srgbClr val="931B1B"/>
                </a:solidFill>
              </a:rPr>
              <a:t>Λιοναράκη</a:t>
            </a:r>
          </a:p>
          <a:p>
            <a:pPr marL="342900" indent="-342900" algn="just">
              <a:buFont typeface="Arial" panose="020B0604020202020204" pitchFamily="34" charset="0"/>
              <a:buChar char="•"/>
            </a:pPr>
            <a:endParaRPr lang="el-GR" dirty="0"/>
          </a:p>
        </p:txBody>
      </p:sp>
      <p:sp>
        <p:nvSpPr>
          <p:cNvPr id="14" name="Βέλος: Διάσημα 13">
            <a:extLst>
              <a:ext uri="{FF2B5EF4-FFF2-40B4-BE49-F238E27FC236}">
                <a16:creationId xmlns:a16="http://schemas.microsoft.com/office/drawing/2014/main" id="{AE05E0F2-49CA-6B41-2AEF-EA511D656951}"/>
              </a:ext>
            </a:extLst>
          </p:cNvPr>
          <p:cNvSpPr/>
          <p:nvPr/>
        </p:nvSpPr>
        <p:spPr>
          <a:xfrm>
            <a:off x="865709" y="2557118"/>
            <a:ext cx="355797" cy="363571"/>
          </a:xfrm>
          <a:prstGeom prst="chevron">
            <a:avLst/>
          </a:prstGeom>
          <a:gradFill flip="none" rotWithShape="0">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6" name="TextBox 15">
            <a:extLst>
              <a:ext uri="{FF2B5EF4-FFF2-40B4-BE49-F238E27FC236}">
                <a16:creationId xmlns:a16="http://schemas.microsoft.com/office/drawing/2014/main" id="{C5193BB8-3104-E61F-165D-D82138CC51AC}"/>
              </a:ext>
            </a:extLst>
          </p:cNvPr>
          <p:cNvSpPr txBox="1"/>
          <p:nvPr/>
        </p:nvSpPr>
        <p:spPr>
          <a:xfrm>
            <a:off x="1624819" y="3787810"/>
            <a:ext cx="7328148" cy="461665"/>
          </a:xfrm>
          <a:prstGeom prst="rect">
            <a:avLst/>
          </a:prstGeom>
          <a:noFill/>
        </p:spPr>
        <p:txBody>
          <a:bodyPr wrap="square">
            <a:spAutoFit/>
          </a:bodyPr>
          <a:lstStyle/>
          <a:p>
            <a:pPr algn="just"/>
            <a:r>
              <a:rPr lang="el-GR" dirty="0"/>
              <a:t>Γνωστική Θεωρία της Πολυμεσικής Μάθησης του </a:t>
            </a:r>
            <a:r>
              <a:rPr lang="en-US" dirty="0">
                <a:solidFill>
                  <a:srgbClr val="931B1B"/>
                </a:solidFill>
              </a:rPr>
              <a:t>Mayer</a:t>
            </a:r>
            <a:endParaRPr lang="el-GR" dirty="0">
              <a:solidFill>
                <a:srgbClr val="931B1B"/>
              </a:solidFill>
            </a:endParaRPr>
          </a:p>
        </p:txBody>
      </p:sp>
      <p:sp>
        <p:nvSpPr>
          <p:cNvPr id="20" name="TextBox 19">
            <a:extLst>
              <a:ext uri="{FF2B5EF4-FFF2-40B4-BE49-F238E27FC236}">
                <a16:creationId xmlns:a16="http://schemas.microsoft.com/office/drawing/2014/main" id="{3B49282E-6FAA-931E-758F-F55B379F4A5C}"/>
              </a:ext>
            </a:extLst>
          </p:cNvPr>
          <p:cNvSpPr txBox="1"/>
          <p:nvPr/>
        </p:nvSpPr>
        <p:spPr>
          <a:xfrm>
            <a:off x="1600461" y="4969775"/>
            <a:ext cx="6427923" cy="461665"/>
          </a:xfrm>
          <a:prstGeom prst="rect">
            <a:avLst/>
          </a:prstGeom>
          <a:noFill/>
        </p:spPr>
        <p:txBody>
          <a:bodyPr wrap="square">
            <a:spAutoFit/>
          </a:bodyPr>
          <a:lstStyle/>
          <a:p>
            <a:r>
              <a:rPr lang="el-GR" dirty="0"/>
              <a:t>Μοντέλο Εκπαιδευτικού Σχεδιασμού του </a:t>
            </a:r>
            <a:r>
              <a:rPr lang="el-GR" dirty="0">
                <a:solidFill>
                  <a:srgbClr val="931B1B"/>
                </a:solidFill>
              </a:rPr>
              <a:t>Ally</a:t>
            </a:r>
          </a:p>
        </p:txBody>
      </p:sp>
      <p:sp>
        <p:nvSpPr>
          <p:cNvPr id="21" name="Βέλος: Διάσημα 20">
            <a:extLst>
              <a:ext uri="{FF2B5EF4-FFF2-40B4-BE49-F238E27FC236}">
                <a16:creationId xmlns:a16="http://schemas.microsoft.com/office/drawing/2014/main" id="{E8983452-1E2D-944B-8662-F31DEC20A7B7}"/>
              </a:ext>
            </a:extLst>
          </p:cNvPr>
          <p:cNvSpPr/>
          <p:nvPr/>
        </p:nvSpPr>
        <p:spPr>
          <a:xfrm>
            <a:off x="865708" y="3836856"/>
            <a:ext cx="355797" cy="363571"/>
          </a:xfrm>
          <a:prstGeom prst="chevron">
            <a:avLst/>
          </a:prstGeom>
          <a:gradFill flip="none" rotWithShape="0">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22" name="Βέλος: Διάσημα 21">
            <a:extLst>
              <a:ext uri="{FF2B5EF4-FFF2-40B4-BE49-F238E27FC236}">
                <a16:creationId xmlns:a16="http://schemas.microsoft.com/office/drawing/2014/main" id="{E16023C3-E59A-7097-A603-9249395406A5}"/>
              </a:ext>
            </a:extLst>
          </p:cNvPr>
          <p:cNvSpPr/>
          <p:nvPr/>
        </p:nvSpPr>
        <p:spPr>
          <a:xfrm>
            <a:off x="871089" y="5018821"/>
            <a:ext cx="355797" cy="363571"/>
          </a:xfrm>
          <a:prstGeom prst="chevron">
            <a:avLst/>
          </a:prstGeom>
          <a:gradFill flip="none" rotWithShape="0">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337296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0-#ppt_w/2"/>
                                          </p:val>
                                        </p:tav>
                                        <p:tav tm="100000">
                                          <p:val>
                                            <p:strVal val="#ppt_x"/>
                                          </p:val>
                                        </p:tav>
                                      </p:tavLst>
                                    </p:anim>
                                    <p:anim calcmode="lin" valueType="num">
                                      <p:cBhvr additive="base">
                                        <p:cTn id="19"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0-#ppt_w/2"/>
                                          </p:val>
                                        </p:tav>
                                        <p:tav tm="100000">
                                          <p:val>
                                            <p:strVal val="#ppt_x"/>
                                          </p:val>
                                        </p:tav>
                                      </p:tavLst>
                                    </p:anim>
                                    <p:anim calcmode="lin" valueType="num">
                                      <p:cBhvr additive="base">
                                        <p:cTn id="3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6" grpId="0"/>
      <p:bldP spid="20" grpId="0"/>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A3593-B497-D8F5-4D68-219E2C8F3B5C}"/>
            </a:ext>
          </a:extLst>
        </p:cNvPr>
        <p:cNvGrpSpPr/>
        <p:nvPr/>
      </p:nvGrpSpPr>
      <p:grpSpPr>
        <a:xfrm>
          <a:off x="0" y="0"/>
          <a:ext cx="0" cy="0"/>
          <a:chOff x="0" y="0"/>
          <a:chExt cx="0" cy="0"/>
        </a:xfrm>
      </p:grpSpPr>
      <p:sp>
        <p:nvSpPr>
          <p:cNvPr id="3" name="Ορθογώνιο: Στρογγύλεμα διαγώνιων γωνιών 2">
            <a:extLst>
              <a:ext uri="{FF2B5EF4-FFF2-40B4-BE49-F238E27FC236}">
                <a16:creationId xmlns:a16="http://schemas.microsoft.com/office/drawing/2014/main" id="{BDDD344C-2CE8-B135-2C82-42F2EA80AFD8}"/>
              </a:ext>
            </a:extLst>
          </p:cNvPr>
          <p:cNvSpPr/>
          <p:nvPr/>
        </p:nvSpPr>
        <p:spPr>
          <a:xfrm>
            <a:off x="2411760" y="1484784"/>
            <a:ext cx="3600400" cy="432048"/>
          </a:xfrm>
          <a:prstGeom prst="round2DiagRect">
            <a:avLst>
              <a:gd name="adj1" fmla="val 16667"/>
              <a:gd name="adj2" fmla="val 11557"/>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FF930521-1B74-A077-5834-07BD2E93E496}"/>
              </a:ext>
            </a:extLst>
          </p:cNvPr>
          <p:cNvSpPr>
            <a:spLocks noGrp="1"/>
          </p:cNvSpPr>
          <p:nvPr>
            <p:ph type="title"/>
          </p:nvPr>
        </p:nvSpPr>
        <p:spPr>
          <a:xfrm>
            <a:off x="1295128" y="533813"/>
            <a:ext cx="7848872" cy="765652"/>
          </a:xfrm>
        </p:spPr>
        <p:txBody>
          <a:bodyPr>
            <a:noAutofit/>
          </a:bodyPr>
          <a:lstStyle/>
          <a:p>
            <a:r>
              <a:rPr lang="el-GR" sz="3200" dirty="0"/>
              <a:t>Το εκπαιδευτικό υλικό της έρευνας (</a:t>
            </a:r>
            <a:r>
              <a:rPr lang="en-US" sz="3200" dirty="0"/>
              <a:t>3</a:t>
            </a:r>
            <a:r>
              <a:rPr lang="el-GR" sz="3200" dirty="0"/>
              <a:t>/3) </a:t>
            </a:r>
            <a:endParaRPr lang="el-GR" sz="3200" b="1" dirty="0">
              <a:solidFill>
                <a:srgbClr val="FF0000"/>
              </a:solidFill>
            </a:endParaRPr>
          </a:p>
        </p:txBody>
      </p:sp>
      <p:sp>
        <p:nvSpPr>
          <p:cNvPr id="6" name="9 - Ορθογώνιο">
            <a:extLst>
              <a:ext uri="{FF2B5EF4-FFF2-40B4-BE49-F238E27FC236}">
                <a16:creationId xmlns:a16="http://schemas.microsoft.com/office/drawing/2014/main" id="{663A9FDE-313B-025C-B290-9544796214F2}"/>
              </a:ext>
            </a:extLst>
          </p:cNvPr>
          <p:cNvSpPr/>
          <p:nvPr/>
        </p:nvSpPr>
        <p:spPr>
          <a:xfrm>
            <a:off x="1835696" y="1455167"/>
            <a:ext cx="4968552" cy="461665"/>
          </a:xfrm>
          <a:prstGeom prst="rect">
            <a:avLst/>
          </a:prstGeom>
        </p:spPr>
        <p:txBody>
          <a:bodyPr wrap="square">
            <a:spAutoFit/>
          </a:bodyPr>
          <a:lstStyle/>
          <a:p>
            <a:pPr algn="just"/>
            <a:r>
              <a:rPr lang="el-GR" b="1" dirty="0"/>
              <a:t>      </a:t>
            </a:r>
            <a:r>
              <a:rPr lang="en-US" b="1" dirty="0"/>
              <a:t>  </a:t>
            </a:r>
            <a:r>
              <a:rPr lang="el-GR" b="1" dirty="0"/>
              <a:t>        Τεχνολογικά Μέσα</a:t>
            </a:r>
            <a:endParaRPr lang="el-GR" dirty="0"/>
          </a:p>
        </p:txBody>
      </p:sp>
      <p:grpSp>
        <p:nvGrpSpPr>
          <p:cNvPr id="24" name="Ομάδα 23">
            <a:extLst>
              <a:ext uri="{FF2B5EF4-FFF2-40B4-BE49-F238E27FC236}">
                <a16:creationId xmlns:a16="http://schemas.microsoft.com/office/drawing/2014/main" id="{6F98F661-D312-AF1B-F29E-9121921B53B2}"/>
              </a:ext>
            </a:extLst>
          </p:cNvPr>
          <p:cNvGrpSpPr/>
          <p:nvPr/>
        </p:nvGrpSpPr>
        <p:grpSpPr>
          <a:xfrm>
            <a:off x="1318009" y="2420888"/>
            <a:ext cx="7430455" cy="861774"/>
            <a:chOff x="1318009" y="2420888"/>
            <a:chExt cx="7430455" cy="861774"/>
          </a:xfrm>
        </p:grpSpPr>
        <p:sp>
          <p:nvSpPr>
            <p:cNvPr id="5" name="TextBox 4">
              <a:extLst>
                <a:ext uri="{FF2B5EF4-FFF2-40B4-BE49-F238E27FC236}">
                  <a16:creationId xmlns:a16="http://schemas.microsoft.com/office/drawing/2014/main" id="{53B050D2-586B-BDBB-9127-8D0B6DA9F02F}"/>
                </a:ext>
              </a:extLst>
            </p:cNvPr>
            <p:cNvSpPr txBox="1"/>
            <p:nvPr/>
          </p:nvSpPr>
          <p:spPr>
            <a:xfrm>
              <a:off x="2051720" y="2420888"/>
              <a:ext cx="6696744" cy="861774"/>
            </a:xfrm>
            <a:prstGeom prst="rect">
              <a:avLst/>
            </a:prstGeom>
            <a:noFill/>
          </p:spPr>
          <p:txBody>
            <a:bodyPr wrap="square">
              <a:spAutoFit/>
            </a:bodyPr>
            <a:lstStyle/>
            <a:p>
              <a:r>
                <a:rPr lang="el-GR" dirty="0"/>
                <a:t> </a:t>
              </a:r>
              <a:r>
                <a:rPr lang="el-GR" sz="2500" b="1" dirty="0"/>
                <a:t>Οργάνωση και διανομή του υλικού</a:t>
              </a:r>
            </a:p>
            <a:p>
              <a:r>
                <a:rPr lang="el-GR" sz="2500" dirty="0"/>
                <a:t>  </a:t>
              </a:r>
              <a:r>
                <a:rPr lang="en-US" sz="2200" dirty="0"/>
                <a:t>LMS - Chamilo</a:t>
              </a:r>
              <a:endParaRPr lang="el-GR" sz="2200" dirty="0"/>
            </a:p>
          </p:txBody>
        </p:sp>
        <p:sp>
          <p:nvSpPr>
            <p:cNvPr id="16" name="Βέλος: Διάσημα 15">
              <a:extLst>
                <a:ext uri="{FF2B5EF4-FFF2-40B4-BE49-F238E27FC236}">
                  <a16:creationId xmlns:a16="http://schemas.microsoft.com/office/drawing/2014/main" id="{2F8851DE-7927-A17E-0297-197B5A209DEF}"/>
                </a:ext>
              </a:extLst>
            </p:cNvPr>
            <p:cNvSpPr/>
            <p:nvPr/>
          </p:nvSpPr>
          <p:spPr>
            <a:xfrm>
              <a:off x="1318009" y="2539535"/>
              <a:ext cx="355797" cy="363571"/>
            </a:xfrm>
            <a:prstGeom prst="chevron">
              <a:avLst/>
            </a:prstGeom>
            <a:gradFill flip="none" rotWithShape="0">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grpSp>
      <p:grpSp>
        <p:nvGrpSpPr>
          <p:cNvPr id="25" name="Ομάδα 24">
            <a:extLst>
              <a:ext uri="{FF2B5EF4-FFF2-40B4-BE49-F238E27FC236}">
                <a16:creationId xmlns:a16="http://schemas.microsoft.com/office/drawing/2014/main" id="{89B069E4-1398-C2AD-6945-C1865799BF09}"/>
              </a:ext>
            </a:extLst>
          </p:cNvPr>
          <p:cNvGrpSpPr/>
          <p:nvPr/>
        </p:nvGrpSpPr>
        <p:grpSpPr>
          <a:xfrm>
            <a:off x="1356591" y="3575339"/>
            <a:ext cx="6887817" cy="1169551"/>
            <a:chOff x="1356591" y="3575339"/>
            <a:chExt cx="6887817" cy="1169551"/>
          </a:xfrm>
        </p:grpSpPr>
        <p:sp>
          <p:nvSpPr>
            <p:cNvPr id="17" name="Βέλος: Διάσημα 16">
              <a:extLst>
                <a:ext uri="{FF2B5EF4-FFF2-40B4-BE49-F238E27FC236}">
                  <a16:creationId xmlns:a16="http://schemas.microsoft.com/office/drawing/2014/main" id="{9C66921B-4F42-6525-AD95-C7188162BB34}"/>
                </a:ext>
              </a:extLst>
            </p:cNvPr>
            <p:cNvSpPr/>
            <p:nvPr/>
          </p:nvSpPr>
          <p:spPr>
            <a:xfrm>
              <a:off x="1356591" y="3773109"/>
              <a:ext cx="355797" cy="363571"/>
            </a:xfrm>
            <a:prstGeom prst="chevron">
              <a:avLst/>
            </a:prstGeom>
            <a:gradFill flip="none" rotWithShape="0">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solidFill>
              </a:endParaRPr>
            </a:p>
          </p:txBody>
        </p:sp>
        <p:sp>
          <p:nvSpPr>
            <p:cNvPr id="21" name="TextBox 20">
              <a:extLst>
                <a:ext uri="{FF2B5EF4-FFF2-40B4-BE49-F238E27FC236}">
                  <a16:creationId xmlns:a16="http://schemas.microsoft.com/office/drawing/2014/main" id="{3D032A77-EDA5-EB5D-8E06-097D8B300AEB}"/>
                </a:ext>
              </a:extLst>
            </p:cNvPr>
            <p:cNvSpPr txBox="1"/>
            <p:nvPr/>
          </p:nvSpPr>
          <p:spPr>
            <a:xfrm>
              <a:off x="2123728" y="3575339"/>
              <a:ext cx="6120680" cy="1169551"/>
            </a:xfrm>
            <a:prstGeom prst="rect">
              <a:avLst/>
            </a:prstGeom>
            <a:noFill/>
          </p:spPr>
          <p:txBody>
            <a:bodyPr wrap="square">
              <a:spAutoFit/>
            </a:bodyPr>
            <a:lstStyle/>
            <a:p>
              <a:r>
                <a:rPr lang="el-GR" b="1" dirty="0"/>
                <a:t>Δημιουργία οπτικοακουστικού υλικού</a:t>
              </a:r>
            </a:p>
            <a:p>
              <a:r>
                <a:rPr lang="el-GR" dirty="0"/>
                <a:t> </a:t>
              </a:r>
              <a:r>
                <a:rPr lang="en-US" sz="2000" dirty="0"/>
                <a:t>Canva, H5P, Plotagon, Doodly, Capcut, Ezgif, D-ID / </a:t>
              </a:r>
              <a:endParaRPr lang="el-GR" sz="2000" dirty="0"/>
            </a:p>
            <a:p>
              <a:r>
                <a:rPr lang="el-GR" sz="2000" dirty="0"/>
                <a:t> </a:t>
              </a:r>
              <a:r>
                <a:rPr lang="en-US" sz="2000" dirty="0"/>
                <a:t>Generate AI Presenter Video</a:t>
              </a:r>
              <a:endParaRPr lang="el-GR" sz="2000" dirty="0"/>
            </a:p>
          </p:txBody>
        </p:sp>
      </p:grpSp>
      <p:grpSp>
        <p:nvGrpSpPr>
          <p:cNvPr id="26" name="Ομάδα 25">
            <a:extLst>
              <a:ext uri="{FF2B5EF4-FFF2-40B4-BE49-F238E27FC236}">
                <a16:creationId xmlns:a16="http://schemas.microsoft.com/office/drawing/2014/main" id="{AE7C6556-066B-1EE0-E91B-F58CADC3129E}"/>
              </a:ext>
            </a:extLst>
          </p:cNvPr>
          <p:cNvGrpSpPr/>
          <p:nvPr/>
        </p:nvGrpSpPr>
        <p:grpSpPr>
          <a:xfrm>
            <a:off x="1318009" y="4957717"/>
            <a:ext cx="6847917" cy="830997"/>
            <a:chOff x="1318009" y="4957717"/>
            <a:chExt cx="6847917" cy="830997"/>
          </a:xfrm>
        </p:grpSpPr>
        <p:sp>
          <p:nvSpPr>
            <p:cNvPr id="18" name="Βέλος: Διάσημα 17">
              <a:extLst>
                <a:ext uri="{FF2B5EF4-FFF2-40B4-BE49-F238E27FC236}">
                  <a16:creationId xmlns:a16="http://schemas.microsoft.com/office/drawing/2014/main" id="{E4815B4B-CC2B-26E5-68F9-E0791C95441F}"/>
                </a:ext>
              </a:extLst>
            </p:cNvPr>
            <p:cNvSpPr/>
            <p:nvPr/>
          </p:nvSpPr>
          <p:spPr>
            <a:xfrm>
              <a:off x="1318009" y="5085184"/>
              <a:ext cx="355797" cy="363571"/>
            </a:xfrm>
            <a:prstGeom prst="chevron">
              <a:avLst/>
            </a:prstGeom>
            <a:gradFill flip="none" rotWithShape="0">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23" name="TextBox 22">
              <a:extLst>
                <a:ext uri="{FF2B5EF4-FFF2-40B4-BE49-F238E27FC236}">
                  <a16:creationId xmlns:a16="http://schemas.microsoft.com/office/drawing/2014/main" id="{D20A892C-DBBE-1A37-1D01-B9BF1E66E09A}"/>
                </a:ext>
              </a:extLst>
            </p:cNvPr>
            <p:cNvSpPr txBox="1"/>
            <p:nvPr/>
          </p:nvSpPr>
          <p:spPr>
            <a:xfrm>
              <a:off x="2058193" y="4957717"/>
              <a:ext cx="6107733" cy="830997"/>
            </a:xfrm>
            <a:prstGeom prst="rect">
              <a:avLst/>
            </a:prstGeom>
            <a:noFill/>
          </p:spPr>
          <p:txBody>
            <a:bodyPr wrap="square">
              <a:spAutoFit/>
            </a:bodyPr>
            <a:lstStyle/>
            <a:p>
              <a:r>
                <a:rPr lang="en-US" sz="2400" dirty="0"/>
                <a:t> </a:t>
              </a:r>
              <a:r>
                <a:rPr lang="el-GR" sz="2400" b="1" dirty="0"/>
                <a:t>Δ</a:t>
              </a:r>
              <a:r>
                <a:rPr lang="el-GR" b="1" dirty="0"/>
                <a:t>ημιουργία διαδραστικών δραστηριοτήτων</a:t>
              </a:r>
              <a:endParaRPr lang="el-GR" sz="2400" b="1" dirty="0"/>
            </a:p>
            <a:p>
              <a:r>
                <a:rPr lang="el-GR" sz="2400" dirty="0"/>
                <a:t> </a:t>
              </a:r>
              <a:r>
                <a:rPr lang="en-US" sz="2400" dirty="0"/>
                <a:t> </a:t>
              </a:r>
              <a:r>
                <a:rPr lang="en-US" sz="2000" dirty="0"/>
                <a:t>Wordwall, Padlet, H5P</a:t>
              </a:r>
              <a:endParaRPr lang="el-GR" sz="2000" dirty="0"/>
            </a:p>
          </p:txBody>
        </p:sp>
      </p:grpSp>
    </p:spTree>
    <p:extLst>
      <p:ext uri="{BB962C8B-B14F-4D97-AF65-F5344CB8AC3E}">
        <p14:creationId xmlns:p14="http://schemas.microsoft.com/office/powerpoint/2010/main" val="201377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200" dirty="0"/>
              <a:t>  Μεθοδολογία έρευνας (1/2)</a:t>
            </a:r>
            <a:endParaRPr lang="el-GR" sz="3200" b="1" dirty="0"/>
          </a:p>
        </p:txBody>
      </p:sp>
      <p:pic>
        <p:nvPicPr>
          <p:cNvPr id="16" name="Εικόνα 15">
            <a:extLst>
              <a:ext uri="{FF2B5EF4-FFF2-40B4-BE49-F238E27FC236}">
                <a16:creationId xmlns:a16="http://schemas.microsoft.com/office/drawing/2014/main" id="{80B13865-5012-4888-CBD8-B8ABD02D1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1412776"/>
            <a:ext cx="6984776" cy="4998559"/>
          </a:xfrm>
          <a:prstGeom prst="rect">
            <a:avLst/>
          </a:prstGeom>
        </p:spPr>
      </p:pic>
      <p:sp>
        <p:nvSpPr>
          <p:cNvPr id="3" name="Βέλος: Δεξιό 2">
            <a:extLst>
              <a:ext uri="{FF2B5EF4-FFF2-40B4-BE49-F238E27FC236}">
                <a16:creationId xmlns:a16="http://schemas.microsoft.com/office/drawing/2014/main" id="{3EE86052-46D1-8410-237C-F4DDCF6AA5BE}"/>
              </a:ext>
            </a:extLst>
          </p:cNvPr>
          <p:cNvSpPr/>
          <p:nvPr/>
        </p:nvSpPr>
        <p:spPr>
          <a:xfrm>
            <a:off x="526526" y="2204864"/>
            <a:ext cx="648072" cy="2880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Βέλος: Δεξιό 3">
            <a:extLst>
              <a:ext uri="{FF2B5EF4-FFF2-40B4-BE49-F238E27FC236}">
                <a16:creationId xmlns:a16="http://schemas.microsoft.com/office/drawing/2014/main" id="{4218F44F-AE8B-AB0A-3E5A-D3AFF6CC690E}"/>
              </a:ext>
            </a:extLst>
          </p:cNvPr>
          <p:cNvSpPr/>
          <p:nvPr/>
        </p:nvSpPr>
        <p:spPr>
          <a:xfrm>
            <a:off x="526526" y="3501008"/>
            <a:ext cx="648072" cy="2880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Βέλος: Δεξιό 4">
            <a:extLst>
              <a:ext uri="{FF2B5EF4-FFF2-40B4-BE49-F238E27FC236}">
                <a16:creationId xmlns:a16="http://schemas.microsoft.com/office/drawing/2014/main" id="{D9BC0C5D-D369-9DDE-BE7F-036143446664}"/>
              </a:ext>
            </a:extLst>
          </p:cNvPr>
          <p:cNvSpPr/>
          <p:nvPr/>
        </p:nvSpPr>
        <p:spPr>
          <a:xfrm>
            <a:off x="539451" y="4653136"/>
            <a:ext cx="648072" cy="2880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Βέλος: Δεξιό 5">
            <a:extLst>
              <a:ext uri="{FF2B5EF4-FFF2-40B4-BE49-F238E27FC236}">
                <a16:creationId xmlns:a16="http://schemas.microsoft.com/office/drawing/2014/main" id="{16F7AC5C-4621-708F-766E-8271F99F94A4}"/>
              </a:ext>
            </a:extLst>
          </p:cNvPr>
          <p:cNvSpPr/>
          <p:nvPr/>
        </p:nvSpPr>
        <p:spPr>
          <a:xfrm>
            <a:off x="544921" y="5805264"/>
            <a:ext cx="648072" cy="2880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B2EBB-E092-40F8-388C-F623D8DE7DF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037D68A-3FAC-51C6-2DF0-AE67749CDC33}"/>
              </a:ext>
            </a:extLst>
          </p:cNvPr>
          <p:cNvSpPr>
            <a:spLocks noGrp="1"/>
          </p:cNvSpPr>
          <p:nvPr>
            <p:ph type="title"/>
          </p:nvPr>
        </p:nvSpPr>
        <p:spPr>
          <a:xfrm>
            <a:off x="1187624" y="711960"/>
            <a:ext cx="7776864" cy="576064"/>
          </a:xfrm>
        </p:spPr>
        <p:txBody>
          <a:bodyPr>
            <a:noAutofit/>
          </a:bodyPr>
          <a:lstStyle/>
          <a:p>
            <a:r>
              <a:rPr lang="el-GR" sz="3200" dirty="0"/>
              <a:t>  Μεθοδολογία έρευνας (2/2) </a:t>
            </a:r>
            <a:endParaRPr lang="el-GR" sz="3200" b="1" dirty="0"/>
          </a:p>
        </p:txBody>
      </p:sp>
      <p:pic>
        <p:nvPicPr>
          <p:cNvPr id="4" name="Εικόνα 3">
            <a:extLst>
              <a:ext uri="{FF2B5EF4-FFF2-40B4-BE49-F238E27FC236}">
                <a16:creationId xmlns:a16="http://schemas.microsoft.com/office/drawing/2014/main" id="{B88525EB-CBDE-1762-97BF-0B4E05E12B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1556792"/>
            <a:ext cx="6217836" cy="4785335"/>
          </a:xfrm>
          <a:prstGeom prst="rect">
            <a:avLst/>
          </a:prstGeom>
        </p:spPr>
      </p:pic>
      <p:sp>
        <p:nvSpPr>
          <p:cNvPr id="3" name="Βέλος: Δεξιό 2">
            <a:extLst>
              <a:ext uri="{FF2B5EF4-FFF2-40B4-BE49-F238E27FC236}">
                <a16:creationId xmlns:a16="http://schemas.microsoft.com/office/drawing/2014/main" id="{72BA7531-261C-69C1-93B3-979BBACF9055}"/>
              </a:ext>
            </a:extLst>
          </p:cNvPr>
          <p:cNvSpPr/>
          <p:nvPr/>
        </p:nvSpPr>
        <p:spPr>
          <a:xfrm>
            <a:off x="719572" y="2387409"/>
            <a:ext cx="648072" cy="2880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Βέλος: Δεξιό 4">
            <a:extLst>
              <a:ext uri="{FF2B5EF4-FFF2-40B4-BE49-F238E27FC236}">
                <a16:creationId xmlns:a16="http://schemas.microsoft.com/office/drawing/2014/main" id="{DEDEC08E-5DFC-8F69-D87C-E0F19197A447}"/>
              </a:ext>
            </a:extLst>
          </p:cNvPr>
          <p:cNvSpPr/>
          <p:nvPr/>
        </p:nvSpPr>
        <p:spPr>
          <a:xfrm>
            <a:off x="708441" y="3467529"/>
            <a:ext cx="648072" cy="2880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Βέλος: Δεξιό 5">
            <a:extLst>
              <a:ext uri="{FF2B5EF4-FFF2-40B4-BE49-F238E27FC236}">
                <a16:creationId xmlns:a16="http://schemas.microsoft.com/office/drawing/2014/main" id="{19D2687D-555D-4968-2FD0-A535E29E0E01}"/>
              </a:ext>
            </a:extLst>
          </p:cNvPr>
          <p:cNvSpPr/>
          <p:nvPr/>
        </p:nvSpPr>
        <p:spPr>
          <a:xfrm>
            <a:off x="719572" y="4600392"/>
            <a:ext cx="648072" cy="2880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Βέλος: Δεξιό 6">
            <a:extLst>
              <a:ext uri="{FF2B5EF4-FFF2-40B4-BE49-F238E27FC236}">
                <a16:creationId xmlns:a16="http://schemas.microsoft.com/office/drawing/2014/main" id="{5131D88F-E53D-2473-0153-8604F81746F9}"/>
              </a:ext>
            </a:extLst>
          </p:cNvPr>
          <p:cNvSpPr/>
          <p:nvPr/>
        </p:nvSpPr>
        <p:spPr>
          <a:xfrm>
            <a:off x="719572" y="5733256"/>
            <a:ext cx="648072" cy="2880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48855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702253"/>
            <a:ext cx="7776864" cy="576064"/>
          </a:xfrm>
        </p:spPr>
        <p:txBody>
          <a:bodyPr>
            <a:noAutofit/>
          </a:bodyPr>
          <a:lstStyle/>
          <a:p>
            <a:r>
              <a:rPr lang="el-GR" sz="3200" dirty="0"/>
              <a:t>Αποτελέσματα - Κύρια ευρήματα  (1/3)</a:t>
            </a:r>
            <a:endParaRPr lang="el-GR" sz="3200" b="1" dirty="0"/>
          </a:p>
        </p:txBody>
      </p:sp>
      <p:sp>
        <p:nvSpPr>
          <p:cNvPr id="6" name="TextBox 5">
            <a:extLst>
              <a:ext uri="{FF2B5EF4-FFF2-40B4-BE49-F238E27FC236}">
                <a16:creationId xmlns:a16="http://schemas.microsoft.com/office/drawing/2014/main" id="{3B058AC1-5A80-FEDB-8C40-FD3AFB1FCB4D}"/>
              </a:ext>
            </a:extLst>
          </p:cNvPr>
          <p:cNvSpPr txBox="1"/>
          <p:nvPr/>
        </p:nvSpPr>
        <p:spPr>
          <a:xfrm>
            <a:off x="1187622" y="1412966"/>
            <a:ext cx="2615293" cy="615553"/>
          </a:xfrm>
          <a:prstGeom prst="rect">
            <a:avLst/>
          </a:prstGeom>
          <a:solidFill>
            <a:schemeClr val="tx2">
              <a:lumMod val="40000"/>
              <a:lumOff val="60000"/>
            </a:schemeClr>
          </a:solidFill>
          <a:ln>
            <a:solidFill>
              <a:schemeClr val="tx1"/>
            </a:solidFill>
          </a:ln>
        </p:spPr>
        <p:txBody>
          <a:bodyPr wrap="square" rtlCol="0">
            <a:spAutoFit/>
          </a:bodyPr>
          <a:lstStyle/>
          <a:p>
            <a:r>
              <a:rPr lang="el-GR" sz="1800" b="1" dirty="0"/>
              <a:t>1</a:t>
            </a:r>
            <a:r>
              <a:rPr lang="el-GR" sz="1800" b="1" baseline="30000" dirty="0"/>
              <a:t>ο</a:t>
            </a:r>
            <a:r>
              <a:rPr lang="el-GR" sz="1800" b="1" dirty="0"/>
              <a:t> ερευνητικό ερώτημα</a:t>
            </a:r>
          </a:p>
          <a:p>
            <a:r>
              <a:rPr lang="el-GR" sz="1600" b="1" dirty="0"/>
              <a:t>           Αρχές εξΑΕ </a:t>
            </a:r>
          </a:p>
        </p:txBody>
      </p:sp>
      <p:sp>
        <p:nvSpPr>
          <p:cNvPr id="7" name="TextBox 6">
            <a:extLst>
              <a:ext uri="{FF2B5EF4-FFF2-40B4-BE49-F238E27FC236}">
                <a16:creationId xmlns:a16="http://schemas.microsoft.com/office/drawing/2014/main" id="{EBD1F70A-C8F2-D8B1-89FF-C7775AE038EE}"/>
              </a:ext>
            </a:extLst>
          </p:cNvPr>
          <p:cNvSpPr txBox="1"/>
          <p:nvPr/>
        </p:nvSpPr>
        <p:spPr>
          <a:xfrm>
            <a:off x="5580112" y="1430407"/>
            <a:ext cx="2952328" cy="615553"/>
          </a:xfrm>
          <a:prstGeom prst="rect">
            <a:avLst/>
          </a:prstGeom>
          <a:solidFill>
            <a:schemeClr val="tx2">
              <a:lumMod val="40000"/>
              <a:lumOff val="60000"/>
            </a:schemeClr>
          </a:solidFill>
          <a:ln>
            <a:solidFill>
              <a:schemeClr val="tx1"/>
            </a:solidFill>
          </a:ln>
        </p:spPr>
        <p:txBody>
          <a:bodyPr wrap="square" rtlCol="0">
            <a:spAutoFit/>
          </a:bodyPr>
          <a:lstStyle/>
          <a:p>
            <a:r>
              <a:rPr lang="el-GR" sz="1800" b="1" dirty="0"/>
              <a:t>    2</a:t>
            </a:r>
            <a:r>
              <a:rPr lang="el-GR" sz="1800" b="1" baseline="30000" dirty="0"/>
              <a:t>ο</a:t>
            </a:r>
            <a:r>
              <a:rPr lang="el-GR" sz="1800" b="1" dirty="0"/>
              <a:t> ερευνητικό ερώτημα</a:t>
            </a:r>
          </a:p>
          <a:p>
            <a:r>
              <a:rPr lang="el-GR" sz="1600" b="1" dirty="0"/>
              <a:t> Αρχές Πολυμεσικής Μάθησης </a:t>
            </a:r>
          </a:p>
        </p:txBody>
      </p:sp>
      <p:sp>
        <p:nvSpPr>
          <p:cNvPr id="8" name="TextBox 7">
            <a:extLst>
              <a:ext uri="{FF2B5EF4-FFF2-40B4-BE49-F238E27FC236}">
                <a16:creationId xmlns:a16="http://schemas.microsoft.com/office/drawing/2014/main" id="{7A2F793C-AC5D-40ED-031B-67404157D7A9}"/>
              </a:ext>
            </a:extLst>
          </p:cNvPr>
          <p:cNvSpPr txBox="1"/>
          <p:nvPr/>
        </p:nvSpPr>
        <p:spPr>
          <a:xfrm>
            <a:off x="731072" y="2240734"/>
            <a:ext cx="3528392" cy="2308324"/>
          </a:xfrm>
          <a:prstGeom prst="rect">
            <a:avLst/>
          </a:prstGeom>
          <a:noFill/>
        </p:spPr>
        <p:txBody>
          <a:bodyPr wrap="square" rtlCol="0">
            <a:spAutoFit/>
          </a:bodyPr>
          <a:lstStyle/>
          <a:p>
            <a:pPr marL="342900" indent="-342900">
              <a:buFont typeface="Wingdings" panose="05000000000000000000" pitchFamily="2" charset="2"/>
              <a:buChar char="ü"/>
            </a:pPr>
            <a:r>
              <a:rPr lang="el-GR" sz="1600" dirty="0"/>
              <a:t>Επιστημονική συνοχή / Τεκμηρίωση</a:t>
            </a:r>
          </a:p>
          <a:p>
            <a:pPr marL="342900" indent="-342900">
              <a:buFont typeface="Wingdings" panose="05000000000000000000" pitchFamily="2" charset="2"/>
              <a:buChar char="ü"/>
            </a:pPr>
            <a:r>
              <a:rPr lang="el-GR" sz="1600" dirty="0"/>
              <a:t>Απλή &amp; κατανοητή παρουσίαση</a:t>
            </a:r>
          </a:p>
          <a:p>
            <a:pPr marL="342900" indent="-342900">
              <a:buFont typeface="Wingdings" panose="05000000000000000000" pitchFamily="2" charset="2"/>
              <a:buChar char="ü"/>
            </a:pPr>
            <a:r>
              <a:rPr lang="el-GR" sz="1600" dirty="0"/>
              <a:t>Ευχρηστία</a:t>
            </a:r>
          </a:p>
          <a:p>
            <a:pPr marL="342900" indent="-342900">
              <a:buFont typeface="Wingdings" panose="05000000000000000000" pitchFamily="2" charset="2"/>
              <a:buChar char="ü"/>
            </a:pPr>
            <a:r>
              <a:rPr lang="el-GR" sz="1600" dirty="0"/>
              <a:t>Βοήθεια / Συμβουλευτική για τη μελέτη του Ε.Υ</a:t>
            </a:r>
          </a:p>
          <a:p>
            <a:pPr marL="342900" indent="-342900">
              <a:buFont typeface="Wingdings" panose="05000000000000000000" pitchFamily="2" charset="2"/>
              <a:buChar char="ü"/>
            </a:pPr>
            <a:r>
              <a:rPr lang="el-GR" sz="1600" dirty="0"/>
              <a:t>Δυνατότητα αλληλεπίδρασης</a:t>
            </a:r>
          </a:p>
          <a:p>
            <a:pPr marL="342900" indent="-342900">
              <a:buFont typeface="Wingdings" panose="05000000000000000000" pitchFamily="2" charset="2"/>
              <a:buChar char="ü"/>
            </a:pPr>
            <a:r>
              <a:rPr lang="el-GR" sz="1600" dirty="0"/>
              <a:t>Αναστοχασμός / Αυτοαξιολόγηση</a:t>
            </a:r>
          </a:p>
          <a:p>
            <a:pPr marL="342900" indent="-342900">
              <a:buFont typeface="Wingdings" panose="05000000000000000000" pitchFamily="2" charset="2"/>
              <a:buChar char="ü"/>
            </a:pPr>
            <a:r>
              <a:rPr lang="el-GR" sz="1600" dirty="0"/>
              <a:t>Σαφής διατύπωση σκοπού &amp; προσδοκώμενων αποτελεσμάτων</a:t>
            </a:r>
          </a:p>
        </p:txBody>
      </p:sp>
      <p:sp>
        <p:nvSpPr>
          <p:cNvPr id="9" name="TextBox 8">
            <a:extLst>
              <a:ext uri="{FF2B5EF4-FFF2-40B4-BE49-F238E27FC236}">
                <a16:creationId xmlns:a16="http://schemas.microsoft.com/office/drawing/2014/main" id="{5A5B8C4B-019B-4787-4B41-F7ECE93D9C55}"/>
              </a:ext>
            </a:extLst>
          </p:cNvPr>
          <p:cNvSpPr txBox="1"/>
          <p:nvPr/>
        </p:nvSpPr>
        <p:spPr>
          <a:xfrm>
            <a:off x="5615608" y="2208758"/>
            <a:ext cx="3528392" cy="2308324"/>
          </a:xfrm>
          <a:prstGeom prst="rect">
            <a:avLst/>
          </a:prstGeom>
          <a:noFill/>
        </p:spPr>
        <p:txBody>
          <a:bodyPr wrap="square" rtlCol="0">
            <a:spAutoFit/>
          </a:bodyPr>
          <a:lstStyle/>
          <a:p>
            <a:pPr marL="342900" indent="-342900">
              <a:buFont typeface="Wingdings" panose="05000000000000000000" pitchFamily="2" charset="2"/>
              <a:buChar char="ü"/>
            </a:pPr>
            <a:r>
              <a:rPr lang="el-GR" sz="1600" dirty="0"/>
              <a:t>Πολυμεσική Αρχή</a:t>
            </a:r>
          </a:p>
          <a:p>
            <a:pPr marL="342900" indent="-342900">
              <a:buFont typeface="Wingdings" panose="05000000000000000000" pitchFamily="2" charset="2"/>
              <a:buChar char="ü"/>
            </a:pPr>
            <a:r>
              <a:rPr lang="el-GR" sz="1600" dirty="0"/>
              <a:t>Αρχή Τροπικότητας</a:t>
            </a:r>
          </a:p>
          <a:p>
            <a:pPr marL="342900" indent="-342900">
              <a:buFont typeface="Wingdings" panose="05000000000000000000" pitchFamily="2" charset="2"/>
              <a:buChar char="ü"/>
            </a:pPr>
            <a:r>
              <a:rPr lang="el-GR" sz="1600" dirty="0"/>
              <a:t>Αρχή Συνοχής</a:t>
            </a:r>
          </a:p>
          <a:p>
            <a:pPr marL="342900" indent="-342900">
              <a:buFont typeface="Wingdings" panose="05000000000000000000" pitchFamily="2" charset="2"/>
              <a:buChar char="ü"/>
            </a:pPr>
            <a:r>
              <a:rPr lang="el-GR" sz="1600" dirty="0"/>
              <a:t>Αρχή Προσωποποίησης</a:t>
            </a:r>
          </a:p>
          <a:p>
            <a:pPr marL="342900" indent="-342900">
              <a:buFont typeface="Wingdings" panose="05000000000000000000" pitchFamily="2" charset="2"/>
              <a:buChar char="ü"/>
            </a:pPr>
            <a:r>
              <a:rPr lang="el-GR" sz="1600" dirty="0"/>
              <a:t>Αρχή Φωνής</a:t>
            </a:r>
          </a:p>
          <a:p>
            <a:pPr marL="342900" indent="-342900">
              <a:buFont typeface="Wingdings" panose="05000000000000000000" pitchFamily="2" charset="2"/>
              <a:buChar char="ü"/>
            </a:pPr>
            <a:r>
              <a:rPr lang="el-GR" sz="1600" dirty="0"/>
              <a:t>Αρχή Εικόνας</a:t>
            </a:r>
          </a:p>
          <a:p>
            <a:pPr marL="342900" indent="-342900">
              <a:buFont typeface="Wingdings" panose="05000000000000000000" pitchFamily="2" charset="2"/>
              <a:buChar char="ü"/>
            </a:pPr>
            <a:r>
              <a:rPr lang="el-GR" sz="1600" dirty="0"/>
              <a:t> Αρχή Κατάτμησης</a:t>
            </a:r>
          </a:p>
          <a:p>
            <a:pPr marL="342900" indent="-342900">
              <a:buFont typeface="Wingdings" panose="05000000000000000000" pitchFamily="2" charset="2"/>
              <a:buChar char="ü"/>
            </a:pPr>
            <a:r>
              <a:rPr lang="el-GR" sz="1600" dirty="0"/>
              <a:t>Αρχή Σηματοδότησης</a:t>
            </a:r>
          </a:p>
          <a:p>
            <a:pPr marL="342900" indent="-342900">
              <a:buFont typeface="Wingdings" panose="05000000000000000000" pitchFamily="2" charset="2"/>
              <a:buChar char="ü"/>
            </a:pPr>
            <a:r>
              <a:rPr lang="el-GR" sz="1600" dirty="0"/>
              <a:t>Αρχή Προπαίδευσης</a:t>
            </a:r>
          </a:p>
        </p:txBody>
      </p:sp>
      <p:sp>
        <p:nvSpPr>
          <p:cNvPr id="10" name="TextBox 9">
            <a:extLst>
              <a:ext uri="{FF2B5EF4-FFF2-40B4-BE49-F238E27FC236}">
                <a16:creationId xmlns:a16="http://schemas.microsoft.com/office/drawing/2014/main" id="{5998476A-5319-9C1F-12C2-6B10A330BA5D}"/>
              </a:ext>
            </a:extLst>
          </p:cNvPr>
          <p:cNvSpPr txBox="1"/>
          <p:nvPr/>
        </p:nvSpPr>
        <p:spPr>
          <a:xfrm>
            <a:off x="587755" y="5450853"/>
            <a:ext cx="2088232" cy="338554"/>
          </a:xfrm>
          <a:prstGeom prst="rect">
            <a:avLst/>
          </a:prstGeom>
          <a:noFill/>
          <a:ln w="9525">
            <a:solidFill>
              <a:schemeClr val="tx2">
                <a:lumMod val="75000"/>
              </a:schemeClr>
            </a:solidFill>
          </a:ln>
        </p:spPr>
        <p:txBody>
          <a:bodyPr wrap="square" rtlCol="0">
            <a:spAutoFit/>
          </a:bodyPr>
          <a:lstStyle/>
          <a:p>
            <a:r>
              <a:rPr lang="el-GR" sz="1600" dirty="0"/>
              <a:t> Γενικές επισημάνσεις</a:t>
            </a:r>
          </a:p>
        </p:txBody>
      </p:sp>
      <p:sp>
        <p:nvSpPr>
          <p:cNvPr id="36" name="Ελεύθερη σχεδίαση: Σχήμα 35">
            <a:extLst>
              <a:ext uri="{FF2B5EF4-FFF2-40B4-BE49-F238E27FC236}">
                <a16:creationId xmlns:a16="http://schemas.microsoft.com/office/drawing/2014/main" id="{81D9308D-5EF5-2AA3-4A31-EAE310B13EC4}"/>
              </a:ext>
            </a:extLst>
          </p:cNvPr>
          <p:cNvSpPr/>
          <p:nvPr/>
        </p:nvSpPr>
        <p:spPr>
          <a:xfrm>
            <a:off x="3294280" y="5318359"/>
            <a:ext cx="1277720" cy="1472840"/>
          </a:xfrm>
          <a:custGeom>
            <a:avLst/>
            <a:gdLst>
              <a:gd name="connsiteX0" fmla="*/ 0 w 966642"/>
              <a:gd name="connsiteY0" fmla="*/ 0 h 920311"/>
              <a:gd name="connsiteX1" fmla="*/ 966642 w 966642"/>
              <a:gd name="connsiteY1" fmla="*/ 0 h 920311"/>
              <a:gd name="connsiteX2" fmla="*/ 966642 w 966642"/>
              <a:gd name="connsiteY2" fmla="*/ 920311 h 920311"/>
              <a:gd name="connsiteX3" fmla="*/ 0 w 966642"/>
              <a:gd name="connsiteY3" fmla="*/ 920311 h 920311"/>
              <a:gd name="connsiteX4" fmla="*/ 0 w 966642"/>
              <a:gd name="connsiteY4" fmla="*/ 0 h 920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642" h="920311">
                <a:moveTo>
                  <a:pt x="0" y="0"/>
                </a:moveTo>
                <a:lnTo>
                  <a:pt x="966642" y="0"/>
                </a:lnTo>
                <a:lnTo>
                  <a:pt x="966642" y="920311"/>
                </a:lnTo>
                <a:lnTo>
                  <a:pt x="0" y="92031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t" anchorCtr="0">
            <a:noAutofit/>
          </a:bodyPr>
          <a:lstStyle/>
          <a:p>
            <a:pPr marL="0" lvl="0" indent="0" algn="l" defTabSz="800100">
              <a:lnSpc>
                <a:spcPct val="90000"/>
              </a:lnSpc>
              <a:spcBef>
                <a:spcPct val="0"/>
              </a:spcBef>
              <a:spcAft>
                <a:spcPct val="35000"/>
              </a:spcAft>
              <a:buNone/>
            </a:pPr>
            <a:endParaRPr lang="el-GR" sz="1800" kern="1200" dirty="0"/>
          </a:p>
        </p:txBody>
      </p:sp>
      <p:sp>
        <p:nvSpPr>
          <p:cNvPr id="37" name="Ελεύθερη σχεδίαση: Σχήμα 36">
            <a:extLst>
              <a:ext uri="{FF2B5EF4-FFF2-40B4-BE49-F238E27FC236}">
                <a16:creationId xmlns:a16="http://schemas.microsoft.com/office/drawing/2014/main" id="{2D929592-4BDA-45A9-7A37-87B98A2D1F19}"/>
              </a:ext>
            </a:extLst>
          </p:cNvPr>
          <p:cNvSpPr/>
          <p:nvPr/>
        </p:nvSpPr>
        <p:spPr>
          <a:xfrm>
            <a:off x="5061048" y="5318359"/>
            <a:ext cx="1277720" cy="1472840"/>
          </a:xfrm>
          <a:custGeom>
            <a:avLst/>
            <a:gdLst>
              <a:gd name="connsiteX0" fmla="*/ 0 w 966642"/>
              <a:gd name="connsiteY0" fmla="*/ 0 h 920311"/>
              <a:gd name="connsiteX1" fmla="*/ 966642 w 966642"/>
              <a:gd name="connsiteY1" fmla="*/ 0 h 920311"/>
              <a:gd name="connsiteX2" fmla="*/ 966642 w 966642"/>
              <a:gd name="connsiteY2" fmla="*/ 920311 h 920311"/>
              <a:gd name="connsiteX3" fmla="*/ 0 w 966642"/>
              <a:gd name="connsiteY3" fmla="*/ 920311 h 920311"/>
              <a:gd name="connsiteX4" fmla="*/ 0 w 966642"/>
              <a:gd name="connsiteY4" fmla="*/ 0 h 920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642" h="920311">
                <a:moveTo>
                  <a:pt x="0" y="0"/>
                </a:moveTo>
                <a:lnTo>
                  <a:pt x="966642" y="0"/>
                </a:lnTo>
                <a:lnTo>
                  <a:pt x="966642" y="920311"/>
                </a:lnTo>
                <a:lnTo>
                  <a:pt x="0" y="92031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t" anchorCtr="0">
            <a:noAutofit/>
          </a:bodyPr>
          <a:lstStyle/>
          <a:p>
            <a:pPr marL="0" lvl="0" indent="0" algn="l" defTabSz="800100">
              <a:lnSpc>
                <a:spcPct val="90000"/>
              </a:lnSpc>
              <a:spcBef>
                <a:spcPct val="0"/>
              </a:spcBef>
              <a:spcAft>
                <a:spcPct val="35000"/>
              </a:spcAft>
              <a:buNone/>
            </a:pPr>
            <a:endParaRPr lang="el-GR" sz="1800" kern="1200" dirty="0"/>
          </a:p>
        </p:txBody>
      </p:sp>
      <p:grpSp>
        <p:nvGrpSpPr>
          <p:cNvPr id="43" name="Ομάδα 42">
            <a:extLst>
              <a:ext uri="{FF2B5EF4-FFF2-40B4-BE49-F238E27FC236}">
                <a16:creationId xmlns:a16="http://schemas.microsoft.com/office/drawing/2014/main" id="{BE9BC7D2-E43D-ED00-70BB-948BA2A8FD96}"/>
              </a:ext>
            </a:extLst>
          </p:cNvPr>
          <p:cNvGrpSpPr/>
          <p:nvPr/>
        </p:nvGrpSpPr>
        <p:grpSpPr>
          <a:xfrm>
            <a:off x="2539326" y="4853239"/>
            <a:ext cx="4398790" cy="1637819"/>
            <a:chOff x="2561166" y="4824834"/>
            <a:chExt cx="4398790" cy="1637819"/>
          </a:xfrm>
        </p:grpSpPr>
        <p:sp>
          <p:nvSpPr>
            <p:cNvPr id="35" name="Ορθογώνιο 34">
              <a:extLst>
                <a:ext uri="{FF2B5EF4-FFF2-40B4-BE49-F238E27FC236}">
                  <a16:creationId xmlns:a16="http://schemas.microsoft.com/office/drawing/2014/main" id="{ECED9C71-E830-FE8E-EEE4-D205E3E4223E}"/>
                </a:ext>
              </a:extLst>
            </p:cNvPr>
            <p:cNvSpPr/>
            <p:nvPr/>
          </p:nvSpPr>
          <p:spPr>
            <a:xfrm>
              <a:off x="2561166" y="4824834"/>
              <a:ext cx="4320164" cy="1558749"/>
            </a:xfrm>
            <a:prstGeom prst="rect">
              <a:avLst/>
            </a:prstGeom>
            <a:solidFill>
              <a:schemeClr val="bg1"/>
            </a:solidFill>
            <a:ln>
              <a:solidFill>
                <a:schemeClr val="tx1"/>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r>
                <a:rPr lang="el-GR" sz="1200" dirty="0">
                  <a:solidFill>
                    <a:schemeClr val="tx1"/>
                  </a:solidFill>
                </a:rPr>
                <a:t>          </a:t>
              </a:r>
              <a:r>
                <a:rPr lang="el-GR" sz="1300" b="1" dirty="0">
                  <a:solidFill>
                    <a:schemeClr val="tx1"/>
                  </a:solidFill>
                </a:rPr>
                <a:t>ΔΥΝΑΤΑ ΣΗΜΕΙΑ                                ΒΕΛΤΙΩΣΕΙΣ</a:t>
              </a:r>
            </a:p>
            <a:p>
              <a:endParaRPr lang="el-GR" sz="1200" dirty="0">
                <a:solidFill>
                  <a:schemeClr val="tx1"/>
                </a:solidFill>
              </a:endParaRPr>
            </a:p>
          </p:txBody>
        </p:sp>
        <p:sp>
          <p:nvSpPr>
            <p:cNvPr id="40" name="Ευθεία γραμμή σύνδεσης 39">
              <a:extLst>
                <a:ext uri="{FF2B5EF4-FFF2-40B4-BE49-F238E27FC236}">
                  <a16:creationId xmlns:a16="http://schemas.microsoft.com/office/drawing/2014/main" id="{7CA66F8F-B05C-B141-771F-7D7287676BA3}"/>
                </a:ext>
              </a:extLst>
            </p:cNvPr>
            <p:cNvSpPr/>
            <p:nvPr/>
          </p:nvSpPr>
          <p:spPr>
            <a:xfrm>
              <a:off x="4720650" y="5352396"/>
              <a:ext cx="598" cy="1110257"/>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41" name="TextBox 40">
              <a:extLst>
                <a:ext uri="{FF2B5EF4-FFF2-40B4-BE49-F238E27FC236}">
                  <a16:creationId xmlns:a16="http://schemas.microsoft.com/office/drawing/2014/main" id="{FDE0222B-42CC-F122-AD6E-FB7B6579C557}"/>
                </a:ext>
              </a:extLst>
            </p:cNvPr>
            <p:cNvSpPr txBox="1"/>
            <p:nvPr/>
          </p:nvSpPr>
          <p:spPr>
            <a:xfrm>
              <a:off x="2599964" y="5077658"/>
              <a:ext cx="1991460" cy="1384995"/>
            </a:xfrm>
            <a:prstGeom prst="rect">
              <a:avLst/>
            </a:prstGeom>
            <a:noFill/>
          </p:spPr>
          <p:txBody>
            <a:bodyPr wrap="square" rtlCol="0">
              <a:spAutoFit/>
            </a:bodyPr>
            <a:lstStyle/>
            <a:p>
              <a:pPr marL="285750" indent="-285750">
                <a:buFont typeface="Wingdings" panose="05000000000000000000" pitchFamily="2" charset="2"/>
                <a:buChar char="v"/>
              </a:pPr>
              <a:r>
                <a:rPr lang="el-GR" sz="1400" dirty="0"/>
                <a:t>Σύνθεση χρωμάτων εικόνας &amp; ήχου</a:t>
              </a:r>
            </a:p>
            <a:p>
              <a:pPr marL="285750" indent="-285750">
                <a:buFont typeface="Wingdings" panose="05000000000000000000" pitchFamily="2" charset="2"/>
                <a:buChar char="v"/>
              </a:pPr>
              <a:r>
                <a:rPr lang="el-GR" sz="1400" dirty="0"/>
                <a:t>Ποικιλία δραστηριοτήτων</a:t>
              </a:r>
            </a:p>
            <a:p>
              <a:pPr marL="285750" indent="-285750">
                <a:buFont typeface="Wingdings" panose="05000000000000000000" pitchFamily="2" charset="2"/>
                <a:buChar char="v"/>
              </a:pPr>
              <a:r>
                <a:rPr lang="el-GR" sz="1400" dirty="0"/>
                <a:t>Συναισθηματική εμπλοκή</a:t>
              </a:r>
            </a:p>
          </p:txBody>
        </p:sp>
        <p:sp>
          <p:nvSpPr>
            <p:cNvPr id="42" name="TextBox 41">
              <a:extLst>
                <a:ext uri="{FF2B5EF4-FFF2-40B4-BE49-F238E27FC236}">
                  <a16:creationId xmlns:a16="http://schemas.microsoft.com/office/drawing/2014/main" id="{012F20DF-AC6A-1BE7-7B58-67469B970F2C}"/>
                </a:ext>
              </a:extLst>
            </p:cNvPr>
            <p:cNvSpPr txBox="1"/>
            <p:nvPr/>
          </p:nvSpPr>
          <p:spPr>
            <a:xfrm>
              <a:off x="4764323" y="5127156"/>
              <a:ext cx="2195633" cy="954107"/>
            </a:xfrm>
            <a:prstGeom prst="rect">
              <a:avLst/>
            </a:prstGeom>
            <a:noFill/>
          </p:spPr>
          <p:txBody>
            <a:bodyPr wrap="square" rtlCol="0">
              <a:spAutoFit/>
            </a:bodyPr>
            <a:lstStyle/>
            <a:p>
              <a:pPr marL="285750" indent="-285750">
                <a:buFont typeface="Wingdings" panose="05000000000000000000" pitchFamily="2" charset="2"/>
                <a:buChar char="v"/>
              </a:pPr>
              <a:r>
                <a:rPr lang="el-GR" sz="1400" dirty="0"/>
                <a:t>Διαβάθμιση δυσκολίας δραστηριοτήτων</a:t>
              </a:r>
            </a:p>
            <a:p>
              <a:pPr marL="285750" indent="-285750">
                <a:buFont typeface="Wingdings" panose="05000000000000000000" pitchFamily="2" charset="2"/>
                <a:buChar char="v"/>
              </a:pPr>
              <a:r>
                <a:rPr lang="el-GR" sz="1400" dirty="0"/>
                <a:t>Προσθήκη επιπλέον πηγών σε σημεία</a:t>
              </a:r>
            </a:p>
          </p:txBody>
        </p:sp>
      </p:grpSp>
    </p:spTree>
    <p:extLst>
      <p:ext uri="{BB962C8B-B14F-4D97-AF65-F5344CB8AC3E}">
        <p14:creationId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3"/>
                                        </p:tgtEl>
                                        <p:attrNameLst>
                                          <p:attrName>style.visibility</p:attrName>
                                        </p:attrNameLst>
                                      </p:cBhvr>
                                      <p:to>
                                        <p:strVal val="visible"/>
                                      </p:to>
                                    </p:set>
                                    <p:anim calcmode="lin" valueType="num">
                                      <p:cBhvr additive="base">
                                        <p:cTn id="32" dur="500" fill="hold"/>
                                        <p:tgtEl>
                                          <p:spTgt spid="43"/>
                                        </p:tgtEl>
                                        <p:attrNameLst>
                                          <p:attrName>ppt_x</p:attrName>
                                        </p:attrNameLst>
                                      </p:cBhvr>
                                      <p:tavLst>
                                        <p:tav tm="0">
                                          <p:val>
                                            <p:strVal val="#ppt_x"/>
                                          </p:val>
                                        </p:tav>
                                        <p:tav tm="100000">
                                          <p:val>
                                            <p:strVal val="#ppt_x"/>
                                          </p:val>
                                        </p:tav>
                                      </p:tavLst>
                                    </p:anim>
                                    <p:anim calcmode="lin" valueType="num">
                                      <p:cBhvr additive="base">
                                        <p:cTn id="33"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112EB-F798-3302-7D76-6ECE63619CC9}"/>
            </a:ext>
          </a:extLst>
        </p:cNvPr>
        <p:cNvGrpSpPr/>
        <p:nvPr/>
      </p:nvGrpSpPr>
      <p:grpSpPr>
        <a:xfrm>
          <a:off x="0" y="0"/>
          <a:ext cx="0" cy="0"/>
          <a:chOff x="0" y="0"/>
          <a:chExt cx="0" cy="0"/>
        </a:xfrm>
      </p:grpSpPr>
      <p:sp>
        <p:nvSpPr>
          <p:cNvPr id="25" name="Διάγραμμα ροής: Εναλλακτική διεργασία 24">
            <a:extLst>
              <a:ext uri="{FF2B5EF4-FFF2-40B4-BE49-F238E27FC236}">
                <a16:creationId xmlns:a16="http://schemas.microsoft.com/office/drawing/2014/main" id="{3FB526EE-8E01-0A27-2AEF-EBE83B0C7425}"/>
              </a:ext>
            </a:extLst>
          </p:cNvPr>
          <p:cNvSpPr/>
          <p:nvPr/>
        </p:nvSpPr>
        <p:spPr>
          <a:xfrm>
            <a:off x="3131840" y="1268760"/>
            <a:ext cx="3066078" cy="360041"/>
          </a:xfrm>
          <a:prstGeom prst="flowChartAlternateProcess">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EC6187CD-D550-DD7F-D879-B655709E1732}"/>
              </a:ext>
            </a:extLst>
          </p:cNvPr>
          <p:cNvSpPr>
            <a:spLocks noGrp="1"/>
          </p:cNvSpPr>
          <p:nvPr>
            <p:ph type="title"/>
          </p:nvPr>
        </p:nvSpPr>
        <p:spPr>
          <a:xfrm>
            <a:off x="1367136" y="656903"/>
            <a:ext cx="7776864" cy="576064"/>
          </a:xfrm>
        </p:spPr>
        <p:txBody>
          <a:bodyPr>
            <a:noAutofit/>
          </a:bodyPr>
          <a:lstStyle/>
          <a:p>
            <a:r>
              <a:rPr lang="el-GR" sz="3200" dirty="0"/>
              <a:t>Αποτελέσματα - Κύρια ευρήματα </a:t>
            </a:r>
            <a:r>
              <a:rPr lang="en-US" sz="3200" dirty="0"/>
              <a:t>(2/3)</a:t>
            </a:r>
            <a:endParaRPr lang="el-GR" sz="3200" b="1" dirty="0"/>
          </a:p>
        </p:txBody>
      </p:sp>
      <p:sp>
        <p:nvSpPr>
          <p:cNvPr id="8" name="TextBox 7">
            <a:extLst>
              <a:ext uri="{FF2B5EF4-FFF2-40B4-BE49-F238E27FC236}">
                <a16:creationId xmlns:a16="http://schemas.microsoft.com/office/drawing/2014/main" id="{8AE993B3-250B-89B4-7C32-1EE4095510AD}"/>
              </a:ext>
            </a:extLst>
          </p:cNvPr>
          <p:cNvSpPr txBox="1"/>
          <p:nvPr/>
        </p:nvSpPr>
        <p:spPr>
          <a:xfrm>
            <a:off x="614260" y="1226280"/>
            <a:ext cx="8231860" cy="615553"/>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18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mn-cs"/>
              </a:rPr>
              <a:t>3</a:t>
            </a:r>
            <a:r>
              <a:rPr kumimoji="0" lang="el-GR" sz="2000" b="1" i="0" u="none" strike="noStrike" kern="1200" cap="none" spc="0" normalizeH="0" baseline="30000" noProof="0" dirty="0">
                <a:ln>
                  <a:noFill/>
                </a:ln>
                <a:solidFill>
                  <a:prstClr val="black"/>
                </a:solidFill>
                <a:effectLst/>
                <a:uLnTx/>
                <a:uFillTx/>
                <a:latin typeface="Times New Roman" pitchFamily="18" charset="0"/>
                <a:ea typeface="+mn-ea"/>
                <a:cs typeface="+mn-cs"/>
              </a:rPr>
              <a:t>ο</a:t>
            </a:r>
            <a:r>
              <a:rPr kumimoji="0" lang="el-GR" sz="20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l-GR" sz="2000" b="1" i="0" u="none" strike="noStrike" kern="1200" cap="none" spc="0" normalizeH="0" baseline="0" noProof="0" dirty="0">
                <a:ln>
                  <a:noFill/>
                </a:ln>
                <a:solidFill>
                  <a:prstClr val="black"/>
                </a:solidFill>
                <a:effectLst/>
                <a:uLnTx/>
                <a:uFillTx/>
                <a:latin typeface="Times New Roman" pitchFamily="18" charset="0"/>
                <a:ea typeface="+mn-ea"/>
                <a:cs typeface="+mn-cs"/>
              </a:rPr>
              <a:t>ερευνητικό ερώτημα</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l-GR" sz="14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
        <p:nvSpPr>
          <p:cNvPr id="12" name="Rectangle 1">
            <a:extLst>
              <a:ext uri="{FF2B5EF4-FFF2-40B4-BE49-F238E27FC236}">
                <a16:creationId xmlns:a16="http://schemas.microsoft.com/office/drawing/2014/main" id="{968CD054-19AC-85F8-0F48-8D6489B7A03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grpSp>
        <p:nvGrpSpPr>
          <p:cNvPr id="26" name="Ομάδα 25">
            <a:extLst>
              <a:ext uri="{FF2B5EF4-FFF2-40B4-BE49-F238E27FC236}">
                <a16:creationId xmlns:a16="http://schemas.microsoft.com/office/drawing/2014/main" id="{4772C008-7679-F30B-4C87-85B0A5B190A1}"/>
              </a:ext>
            </a:extLst>
          </p:cNvPr>
          <p:cNvGrpSpPr/>
          <p:nvPr/>
        </p:nvGrpSpPr>
        <p:grpSpPr>
          <a:xfrm>
            <a:off x="1145964" y="1841833"/>
            <a:ext cx="7168451" cy="670451"/>
            <a:chOff x="1117698" y="2136921"/>
            <a:chExt cx="7168451" cy="670451"/>
          </a:xfrm>
        </p:grpSpPr>
        <p:sp>
          <p:nvSpPr>
            <p:cNvPr id="24" name="Διάγραμμα ροής: Εναλλακτική διεργασία 23">
              <a:extLst>
                <a:ext uri="{FF2B5EF4-FFF2-40B4-BE49-F238E27FC236}">
                  <a16:creationId xmlns:a16="http://schemas.microsoft.com/office/drawing/2014/main" id="{8251761A-5944-6A6A-1A0D-C63594879B01}"/>
                </a:ext>
              </a:extLst>
            </p:cNvPr>
            <p:cNvSpPr/>
            <p:nvPr/>
          </p:nvSpPr>
          <p:spPr>
            <a:xfrm>
              <a:off x="6044508" y="2407262"/>
              <a:ext cx="2179029" cy="400110"/>
            </a:xfrm>
            <a:prstGeom prst="flowChartAlternateProcess">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Διάγραμμα ροής: Εναλλακτική διεργασία 22">
              <a:extLst>
                <a:ext uri="{FF2B5EF4-FFF2-40B4-BE49-F238E27FC236}">
                  <a16:creationId xmlns:a16="http://schemas.microsoft.com/office/drawing/2014/main" id="{3D8C7927-CCA2-84CF-87F6-8B7581BD8C78}"/>
                </a:ext>
              </a:extLst>
            </p:cNvPr>
            <p:cNvSpPr/>
            <p:nvPr/>
          </p:nvSpPr>
          <p:spPr>
            <a:xfrm>
              <a:off x="1168834" y="2370097"/>
              <a:ext cx="2179029" cy="400110"/>
            </a:xfrm>
            <a:prstGeom prst="flowChartAlternateProcess">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a:extLst>
                <a:ext uri="{FF2B5EF4-FFF2-40B4-BE49-F238E27FC236}">
                  <a16:creationId xmlns:a16="http://schemas.microsoft.com/office/drawing/2014/main" id="{E2339B6E-DCAF-66A2-D74E-BD34F9D1E9F4}"/>
                </a:ext>
              </a:extLst>
            </p:cNvPr>
            <p:cNvSpPr txBox="1"/>
            <p:nvPr/>
          </p:nvSpPr>
          <p:spPr>
            <a:xfrm>
              <a:off x="1117698" y="2308542"/>
              <a:ext cx="2592288" cy="461665"/>
            </a:xfrm>
            <a:prstGeom prst="rect">
              <a:avLst/>
            </a:prstGeom>
            <a:noFill/>
          </p:spPr>
          <p:txBody>
            <a:bodyPr wrap="square" rtlCol="0">
              <a:spAutoFit/>
            </a:bodyPr>
            <a:lstStyle/>
            <a:p>
              <a:r>
                <a:rPr lang="el-GR" dirty="0"/>
                <a:t> </a:t>
              </a:r>
              <a:r>
                <a:rPr lang="el-GR" sz="2000" dirty="0"/>
                <a:t>Επίπεδο γνωστικό </a:t>
              </a:r>
            </a:p>
          </p:txBody>
        </p:sp>
        <p:sp>
          <p:nvSpPr>
            <p:cNvPr id="11" name="TextBox 10">
              <a:extLst>
                <a:ext uri="{FF2B5EF4-FFF2-40B4-BE49-F238E27FC236}">
                  <a16:creationId xmlns:a16="http://schemas.microsoft.com/office/drawing/2014/main" id="{FE41F2FD-62A8-5ACF-66BD-5511CF6132FD}"/>
                </a:ext>
              </a:extLst>
            </p:cNvPr>
            <p:cNvSpPr txBox="1"/>
            <p:nvPr/>
          </p:nvSpPr>
          <p:spPr>
            <a:xfrm>
              <a:off x="5981895" y="2388859"/>
              <a:ext cx="2304254" cy="400110"/>
            </a:xfrm>
            <a:prstGeom prst="rect">
              <a:avLst/>
            </a:prstGeom>
            <a:noFill/>
          </p:spPr>
          <p:txBody>
            <a:bodyPr wrap="square" rtlCol="0">
              <a:spAutoFit/>
            </a:bodyPr>
            <a:lstStyle/>
            <a:p>
              <a:r>
                <a:rPr lang="el-GR" sz="2000" dirty="0"/>
                <a:t>  Επίπεδο κινήτρων</a:t>
              </a:r>
            </a:p>
          </p:txBody>
        </p:sp>
        <p:grpSp>
          <p:nvGrpSpPr>
            <p:cNvPr id="22" name="Ομάδα 21">
              <a:extLst>
                <a:ext uri="{FF2B5EF4-FFF2-40B4-BE49-F238E27FC236}">
                  <a16:creationId xmlns:a16="http://schemas.microsoft.com/office/drawing/2014/main" id="{D714980B-B065-F000-0443-4F60D13F7E55}"/>
                </a:ext>
              </a:extLst>
            </p:cNvPr>
            <p:cNvGrpSpPr/>
            <p:nvPr/>
          </p:nvGrpSpPr>
          <p:grpSpPr>
            <a:xfrm>
              <a:off x="2464978" y="2136921"/>
              <a:ext cx="4669045" cy="214774"/>
              <a:chOff x="2207211" y="2204864"/>
              <a:chExt cx="4669045" cy="214774"/>
            </a:xfrm>
          </p:grpSpPr>
          <p:cxnSp>
            <p:nvCxnSpPr>
              <p:cNvPr id="14" name="Ευθεία γραμμή σύνδεσης 13">
                <a:extLst>
                  <a:ext uri="{FF2B5EF4-FFF2-40B4-BE49-F238E27FC236}">
                    <a16:creationId xmlns:a16="http://schemas.microsoft.com/office/drawing/2014/main" id="{A93EB2EF-78A8-F268-023C-B8A11F00FB90}"/>
                  </a:ext>
                </a:extLst>
              </p:cNvPr>
              <p:cNvCxnSpPr>
                <a:cxnSpLocks/>
              </p:cNvCxnSpPr>
              <p:nvPr/>
            </p:nvCxnSpPr>
            <p:spPr>
              <a:xfrm>
                <a:off x="2207211" y="2204864"/>
                <a:ext cx="46690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a:extLst>
                  <a:ext uri="{FF2B5EF4-FFF2-40B4-BE49-F238E27FC236}">
                    <a16:creationId xmlns:a16="http://schemas.microsoft.com/office/drawing/2014/main" id="{8EEFDA6B-DFB1-BE5D-5D9E-C4B6E13C0351}"/>
                  </a:ext>
                </a:extLst>
              </p:cNvPr>
              <p:cNvCxnSpPr>
                <a:cxnSpLocks/>
              </p:cNvCxnSpPr>
              <p:nvPr/>
            </p:nvCxnSpPr>
            <p:spPr>
              <a:xfrm>
                <a:off x="2207211" y="2204864"/>
                <a:ext cx="0" cy="2147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a:extLst>
                  <a:ext uri="{FF2B5EF4-FFF2-40B4-BE49-F238E27FC236}">
                    <a16:creationId xmlns:a16="http://schemas.microsoft.com/office/drawing/2014/main" id="{72E997F2-B4FC-7438-8860-1CF48A6BEDB8}"/>
                  </a:ext>
                </a:extLst>
              </p:cNvPr>
              <p:cNvCxnSpPr>
                <a:cxnSpLocks/>
              </p:cNvCxnSpPr>
              <p:nvPr/>
            </p:nvCxnSpPr>
            <p:spPr>
              <a:xfrm>
                <a:off x="6876256" y="2204864"/>
                <a:ext cx="0" cy="2147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 name="Ομάδα 2">
            <a:extLst>
              <a:ext uri="{FF2B5EF4-FFF2-40B4-BE49-F238E27FC236}">
                <a16:creationId xmlns:a16="http://schemas.microsoft.com/office/drawing/2014/main" id="{522E203A-6239-65F2-90C4-C742B52A040D}"/>
              </a:ext>
            </a:extLst>
          </p:cNvPr>
          <p:cNvGrpSpPr/>
          <p:nvPr/>
        </p:nvGrpSpPr>
        <p:grpSpPr>
          <a:xfrm>
            <a:off x="526885" y="2480147"/>
            <a:ext cx="4045114" cy="907702"/>
            <a:chOff x="526885" y="2480147"/>
            <a:chExt cx="4045114" cy="907702"/>
          </a:xfrm>
        </p:grpSpPr>
        <p:grpSp>
          <p:nvGrpSpPr>
            <p:cNvPr id="39" name="Ομάδα 38">
              <a:extLst>
                <a:ext uri="{FF2B5EF4-FFF2-40B4-BE49-F238E27FC236}">
                  <a16:creationId xmlns:a16="http://schemas.microsoft.com/office/drawing/2014/main" id="{5E53BD4C-CC0A-88B7-1110-7E16CCA395A1}"/>
                </a:ext>
              </a:extLst>
            </p:cNvPr>
            <p:cNvGrpSpPr/>
            <p:nvPr/>
          </p:nvGrpSpPr>
          <p:grpSpPr>
            <a:xfrm>
              <a:off x="1422518" y="2480147"/>
              <a:ext cx="1728192" cy="277574"/>
              <a:chOff x="1475656" y="2775697"/>
              <a:chExt cx="1728192" cy="277574"/>
            </a:xfrm>
          </p:grpSpPr>
          <p:cxnSp>
            <p:nvCxnSpPr>
              <p:cNvPr id="37" name="Ευθεία γραμμή σύνδεσης 36">
                <a:extLst>
                  <a:ext uri="{FF2B5EF4-FFF2-40B4-BE49-F238E27FC236}">
                    <a16:creationId xmlns:a16="http://schemas.microsoft.com/office/drawing/2014/main" id="{6C6F6544-C47F-D8CE-CF66-64369E731687}"/>
                  </a:ext>
                </a:extLst>
              </p:cNvPr>
              <p:cNvCxnSpPr/>
              <p:nvPr/>
            </p:nvCxnSpPr>
            <p:spPr>
              <a:xfrm>
                <a:off x="1475656" y="2775697"/>
                <a:ext cx="0" cy="277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Ευθεία γραμμή σύνδεσης 37">
                <a:extLst>
                  <a:ext uri="{FF2B5EF4-FFF2-40B4-BE49-F238E27FC236}">
                    <a16:creationId xmlns:a16="http://schemas.microsoft.com/office/drawing/2014/main" id="{3162F869-E648-8C56-A621-3B44318CF22C}"/>
                  </a:ext>
                </a:extLst>
              </p:cNvPr>
              <p:cNvCxnSpPr/>
              <p:nvPr/>
            </p:nvCxnSpPr>
            <p:spPr>
              <a:xfrm>
                <a:off x="3203848" y="2775698"/>
                <a:ext cx="0" cy="277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DBA0A9A2-CCF2-6991-C40C-3BCF454D14CD}"/>
                </a:ext>
              </a:extLst>
            </p:cNvPr>
            <p:cNvSpPr txBox="1"/>
            <p:nvPr/>
          </p:nvSpPr>
          <p:spPr>
            <a:xfrm>
              <a:off x="526885" y="2802577"/>
              <a:ext cx="2374262" cy="338554"/>
            </a:xfrm>
            <a:prstGeom prst="rect">
              <a:avLst/>
            </a:prstGeom>
            <a:noFill/>
          </p:spPr>
          <p:txBody>
            <a:bodyPr wrap="square" rtlCol="0">
              <a:spAutoFit/>
            </a:bodyPr>
            <a:lstStyle/>
            <a:p>
              <a:r>
                <a:rPr lang="el-GR" sz="1600" dirty="0"/>
                <a:t>Κατανόηση εννοιών</a:t>
              </a:r>
            </a:p>
          </p:txBody>
        </p:sp>
        <p:sp>
          <p:nvSpPr>
            <p:cNvPr id="41" name="TextBox 40">
              <a:extLst>
                <a:ext uri="{FF2B5EF4-FFF2-40B4-BE49-F238E27FC236}">
                  <a16:creationId xmlns:a16="http://schemas.microsoft.com/office/drawing/2014/main" id="{5768AB15-3BAC-254A-F8B8-68D29B6FF99B}"/>
                </a:ext>
              </a:extLst>
            </p:cNvPr>
            <p:cNvSpPr txBox="1"/>
            <p:nvPr/>
          </p:nvSpPr>
          <p:spPr>
            <a:xfrm>
              <a:off x="2339752" y="2803074"/>
              <a:ext cx="2232247" cy="584775"/>
            </a:xfrm>
            <a:prstGeom prst="rect">
              <a:avLst/>
            </a:prstGeom>
            <a:noFill/>
          </p:spPr>
          <p:txBody>
            <a:bodyPr wrap="square" rtlCol="0">
              <a:spAutoFit/>
            </a:bodyPr>
            <a:lstStyle/>
            <a:p>
              <a:r>
                <a:rPr lang="el-GR" sz="1600" dirty="0"/>
                <a:t>Απομνημόνευση &amp; ανάκληση πληροφοριών</a:t>
              </a:r>
            </a:p>
          </p:txBody>
        </p:sp>
      </p:grpSp>
      <p:pic>
        <p:nvPicPr>
          <p:cNvPr id="43" name="Εικόνα 42">
            <a:extLst>
              <a:ext uri="{FF2B5EF4-FFF2-40B4-BE49-F238E27FC236}">
                <a16:creationId xmlns:a16="http://schemas.microsoft.com/office/drawing/2014/main" id="{7784ACD8-23EC-3374-2E29-F3A4C8636F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5964" y="3429000"/>
            <a:ext cx="475708" cy="439314"/>
          </a:xfrm>
          <a:prstGeom prst="rect">
            <a:avLst/>
          </a:prstGeom>
        </p:spPr>
      </p:pic>
      <p:pic>
        <p:nvPicPr>
          <p:cNvPr id="44" name="Εικόνα 43">
            <a:extLst>
              <a:ext uri="{FF2B5EF4-FFF2-40B4-BE49-F238E27FC236}">
                <a16:creationId xmlns:a16="http://schemas.microsoft.com/office/drawing/2014/main" id="{F1626584-B919-E725-1FF7-E4ADE82DDB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7039" y="3425851"/>
            <a:ext cx="475708" cy="439314"/>
          </a:xfrm>
          <a:prstGeom prst="rect">
            <a:avLst/>
          </a:prstGeom>
        </p:spPr>
      </p:pic>
      <p:grpSp>
        <p:nvGrpSpPr>
          <p:cNvPr id="4" name="Ομάδα 3">
            <a:extLst>
              <a:ext uri="{FF2B5EF4-FFF2-40B4-BE49-F238E27FC236}">
                <a16:creationId xmlns:a16="http://schemas.microsoft.com/office/drawing/2014/main" id="{BAA28B56-3832-A445-ACBB-80473C1B225C}"/>
              </a:ext>
            </a:extLst>
          </p:cNvPr>
          <p:cNvGrpSpPr/>
          <p:nvPr/>
        </p:nvGrpSpPr>
        <p:grpSpPr>
          <a:xfrm>
            <a:off x="5349682" y="2525399"/>
            <a:ext cx="2725238" cy="676410"/>
            <a:chOff x="5288846" y="2493881"/>
            <a:chExt cx="2725238" cy="676410"/>
          </a:xfrm>
        </p:grpSpPr>
        <p:cxnSp>
          <p:nvCxnSpPr>
            <p:cNvPr id="50" name="Ευθεία γραμμή σύνδεσης 49">
              <a:extLst>
                <a:ext uri="{FF2B5EF4-FFF2-40B4-BE49-F238E27FC236}">
                  <a16:creationId xmlns:a16="http://schemas.microsoft.com/office/drawing/2014/main" id="{ACB7DE67-3AA0-F22E-F625-89081764110F}"/>
                </a:ext>
              </a:extLst>
            </p:cNvPr>
            <p:cNvCxnSpPr>
              <a:cxnSpLocks/>
            </p:cNvCxnSpPr>
            <p:nvPr/>
          </p:nvCxnSpPr>
          <p:spPr>
            <a:xfrm>
              <a:off x="7162288" y="2493881"/>
              <a:ext cx="0" cy="35468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2DEBDE0-2347-E918-8BA5-8B1041B38827}"/>
                </a:ext>
              </a:extLst>
            </p:cNvPr>
            <p:cNvSpPr txBox="1"/>
            <p:nvPr/>
          </p:nvSpPr>
          <p:spPr>
            <a:xfrm>
              <a:off x="5288846" y="2831737"/>
              <a:ext cx="1442630" cy="338554"/>
            </a:xfrm>
            <a:prstGeom prst="rect">
              <a:avLst/>
            </a:prstGeom>
            <a:noFill/>
          </p:spPr>
          <p:txBody>
            <a:bodyPr wrap="square" rtlCol="0">
              <a:spAutoFit/>
            </a:bodyPr>
            <a:lstStyle/>
            <a:p>
              <a:r>
                <a:rPr lang="el-GR" sz="1600" dirty="0"/>
                <a:t>Ελκυστικότητα</a:t>
              </a:r>
            </a:p>
          </p:txBody>
        </p:sp>
        <p:sp>
          <p:nvSpPr>
            <p:cNvPr id="54" name="TextBox 53">
              <a:extLst>
                <a:ext uri="{FF2B5EF4-FFF2-40B4-BE49-F238E27FC236}">
                  <a16:creationId xmlns:a16="http://schemas.microsoft.com/office/drawing/2014/main" id="{66CD2F49-1CFF-20E6-3051-C352D7B8C2F1}"/>
                </a:ext>
              </a:extLst>
            </p:cNvPr>
            <p:cNvSpPr txBox="1"/>
            <p:nvPr/>
          </p:nvSpPr>
          <p:spPr>
            <a:xfrm>
              <a:off x="6709695" y="2831736"/>
              <a:ext cx="1304389" cy="338554"/>
            </a:xfrm>
            <a:prstGeom prst="rect">
              <a:avLst/>
            </a:prstGeom>
            <a:noFill/>
          </p:spPr>
          <p:txBody>
            <a:bodyPr wrap="square" rtlCol="0">
              <a:spAutoFit/>
            </a:bodyPr>
            <a:lstStyle/>
            <a:p>
              <a:r>
                <a:rPr lang="el-GR" sz="1600" dirty="0"/>
                <a:t>Δυσκολίες</a:t>
              </a:r>
            </a:p>
          </p:txBody>
        </p:sp>
        <p:cxnSp>
          <p:nvCxnSpPr>
            <p:cNvPr id="59" name="Ευθεία γραμμή σύνδεσης 58">
              <a:extLst>
                <a:ext uri="{FF2B5EF4-FFF2-40B4-BE49-F238E27FC236}">
                  <a16:creationId xmlns:a16="http://schemas.microsoft.com/office/drawing/2014/main" id="{5AF378AC-6D24-3B91-0798-E617A68F0CEA}"/>
                </a:ext>
              </a:extLst>
            </p:cNvPr>
            <p:cNvCxnSpPr>
              <a:cxnSpLocks/>
            </p:cNvCxnSpPr>
            <p:nvPr/>
          </p:nvCxnSpPr>
          <p:spPr>
            <a:xfrm>
              <a:off x="6197918" y="2493881"/>
              <a:ext cx="0" cy="35468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Ομάδα 5">
            <a:extLst>
              <a:ext uri="{FF2B5EF4-FFF2-40B4-BE49-F238E27FC236}">
                <a16:creationId xmlns:a16="http://schemas.microsoft.com/office/drawing/2014/main" id="{2BD7F79E-EC86-F77D-72A0-B1EDD84E2470}"/>
              </a:ext>
            </a:extLst>
          </p:cNvPr>
          <p:cNvGrpSpPr/>
          <p:nvPr/>
        </p:nvGrpSpPr>
        <p:grpSpPr>
          <a:xfrm>
            <a:off x="5904617" y="2519224"/>
            <a:ext cx="2637013" cy="1492527"/>
            <a:chOff x="5914215" y="2512284"/>
            <a:chExt cx="2637013" cy="1492527"/>
          </a:xfrm>
        </p:grpSpPr>
        <p:cxnSp>
          <p:nvCxnSpPr>
            <p:cNvPr id="51" name="Ευθεία γραμμή σύνδεσης 50">
              <a:extLst>
                <a:ext uri="{FF2B5EF4-FFF2-40B4-BE49-F238E27FC236}">
                  <a16:creationId xmlns:a16="http://schemas.microsoft.com/office/drawing/2014/main" id="{8B368523-BFD5-0FF7-1203-E905859C269C}"/>
                </a:ext>
              </a:extLst>
            </p:cNvPr>
            <p:cNvCxnSpPr>
              <a:cxnSpLocks/>
            </p:cNvCxnSpPr>
            <p:nvPr/>
          </p:nvCxnSpPr>
          <p:spPr>
            <a:xfrm>
              <a:off x="7884368" y="2543802"/>
              <a:ext cx="0" cy="8440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Ευθεία γραμμή σύνδεσης 59">
              <a:extLst>
                <a:ext uri="{FF2B5EF4-FFF2-40B4-BE49-F238E27FC236}">
                  <a16:creationId xmlns:a16="http://schemas.microsoft.com/office/drawing/2014/main" id="{FD435204-B586-7DF2-5166-AB73222EA1EB}"/>
                </a:ext>
              </a:extLst>
            </p:cNvPr>
            <p:cNvCxnSpPr>
              <a:cxnSpLocks/>
            </p:cNvCxnSpPr>
            <p:nvPr/>
          </p:nvCxnSpPr>
          <p:spPr>
            <a:xfrm>
              <a:off x="8213076" y="2512284"/>
              <a:ext cx="0" cy="13528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5507F80B-E509-6AE5-0DD0-14776273F1A4}"/>
                </a:ext>
              </a:extLst>
            </p:cNvPr>
            <p:cNvSpPr txBox="1"/>
            <p:nvPr/>
          </p:nvSpPr>
          <p:spPr>
            <a:xfrm>
              <a:off x="5914215" y="3256574"/>
              <a:ext cx="2179028" cy="338554"/>
            </a:xfrm>
            <a:prstGeom prst="rect">
              <a:avLst/>
            </a:prstGeom>
            <a:noFill/>
          </p:spPr>
          <p:txBody>
            <a:bodyPr wrap="square" rtlCol="0">
              <a:spAutoFit/>
            </a:bodyPr>
            <a:lstStyle/>
            <a:p>
              <a:r>
                <a:rPr lang="el-GR" sz="1600" dirty="0"/>
                <a:t>Αξιολόγηση εμπειρίας</a:t>
              </a:r>
            </a:p>
          </p:txBody>
        </p:sp>
        <p:sp>
          <p:nvSpPr>
            <p:cNvPr id="64" name="TextBox 63">
              <a:extLst>
                <a:ext uri="{FF2B5EF4-FFF2-40B4-BE49-F238E27FC236}">
                  <a16:creationId xmlns:a16="http://schemas.microsoft.com/office/drawing/2014/main" id="{0849EFC1-2796-1AEF-155B-6A92BB0C26E2}"/>
                </a:ext>
              </a:extLst>
            </p:cNvPr>
            <p:cNvSpPr txBox="1"/>
            <p:nvPr/>
          </p:nvSpPr>
          <p:spPr>
            <a:xfrm>
              <a:off x="6372200" y="3666257"/>
              <a:ext cx="2179028" cy="338554"/>
            </a:xfrm>
            <a:prstGeom prst="rect">
              <a:avLst/>
            </a:prstGeom>
            <a:noFill/>
          </p:spPr>
          <p:txBody>
            <a:bodyPr wrap="square" rtlCol="0">
              <a:spAutoFit/>
            </a:bodyPr>
            <a:lstStyle/>
            <a:p>
              <a:r>
                <a:rPr lang="el-GR" sz="1600" dirty="0"/>
                <a:t>Προθυμία σύστασης</a:t>
              </a:r>
            </a:p>
          </p:txBody>
        </p:sp>
      </p:grpSp>
      <p:grpSp>
        <p:nvGrpSpPr>
          <p:cNvPr id="20" name="Ομάδα 19">
            <a:extLst>
              <a:ext uri="{FF2B5EF4-FFF2-40B4-BE49-F238E27FC236}">
                <a16:creationId xmlns:a16="http://schemas.microsoft.com/office/drawing/2014/main" id="{5BBE25A2-12FC-4425-AB9C-D2DA89577A77}"/>
              </a:ext>
            </a:extLst>
          </p:cNvPr>
          <p:cNvGrpSpPr/>
          <p:nvPr/>
        </p:nvGrpSpPr>
        <p:grpSpPr>
          <a:xfrm>
            <a:off x="435048" y="4058964"/>
            <a:ext cx="3662436" cy="1600438"/>
            <a:chOff x="435048" y="4058964"/>
            <a:chExt cx="3662436" cy="1600438"/>
          </a:xfrm>
        </p:grpSpPr>
        <p:sp>
          <p:nvSpPr>
            <p:cNvPr id="66" name="TextBox 65">
              <a:extLst>
                <a:ext uri="{FF2B5EF4-FFF2-40B4-BE49-F238E27FC236}">
                  <a16:creationId xmlns:a16="http://schemas.microsoft.com/office/drawing/2014/main" id="{85F442C2-0BC6-D9BE-0316-7E1AC91CAE87}"/>
                </a:ext>
              </a:extLst>
            </p:cNvPr>
            <p:cNvSpPr txBox="1"/>
            <p:nvPr/>
          </p:nvSpPr>
          <p:spPr>
            <a:xfrm>
              <a:off x="435048" y="4199327"/>
              <a:ext cx="2091188" cy="830997"/>
            </a:xfrm>
            <a:prstGeom prst="rect">
              <a:avLst/>
            </a:prstGeom>
            <a:noFill/>
          </p:spPr>
          <p:txBody>
            <a:bodyPr wrap="square" rtlCol="0">
              <a:spAutoFit/>
            </a:bodyPr>
            <a:lstStyle/>
            <a:p>
              <a:pPr marL="285750" indent="-285750">
                <a:buFont typeface="Courier New" panose="02070309020205020404" pitchFamily="49" charset="0"/>
                <a:buChar char="o"/>
              </a:pPr>
              <a:r>
                <a:rPr lang="el-GR" sz="1600" dirty="0"/>
                <a:t>Πολυμεσικό</a:t>
              </a:r>
            </a:p>
            <a:p>
              <a:pPr marL="285750" indent="-285750">
                <a:buFont typeface="Courier New" panose="02070309020205020404" pitchFamily="49" charset="0"/>
                <a:buChar char="o"/>
              </a:pPr>
              <a:r>
                <a:rPr lang="el-GR" sz="1600" dirty="0"/>
                <a:t>Ευελιξία</a:t>
              </a:r>
            </a:p>
            <a:p>
              <a:pPr marL="285750" indent="-285750">
                <a:buFont typeface="Courier New" panose="02070309020205020404" pitchFamily="49" charset="0"/>
                <a:buChar char="o"/>
              </a:pPr>
              <a:r>
                <a:rPr lang="el-GR" sz="1600" dirty="0"/>
                <a:t>Διαδραστικότητα</a:t>
              </a:r>
            </a:p>
          </p:txBody>
        </p:sp>
        <p:sp>
          <p:nvSpPr>
            <p:cNvPr id="67" name="TextBox 66">
              <a:extLst>
                <a:ext uri="{FF2B5EF4-FFF2-40B4-BE49-F238E27FC236}">
                  <a16:creationId xmlns:a16="http://schemas.microsoft.com/office/drawing/2014/main" id="{A4A48401-BAC2-686D-406E-17B79E80E330}"/>
                </a:ext>
              </a:extLst>
            </p:cNvPr>
            <p:cNvSpPr txBox="1"/>
            <p:nvPr/>
          </p:nvSpPr>
          <p:spPr>
            <a:xfrm>
              <a:off x="2339752" y="4058964"/>
              <a:ext cx="1757732" cy="1600438"/>
            </a:xfrm>
            <a:prstGeom prst="rect">
              <a:avLst/>
            </a:prstGeom>
            <a:noFill/>
          </p:spPr>
          <p:txBody>
            <a:bodyPr wrap="square" rtlCol="0">
              <a:spAutoFit/>
            </a:bodyPr>
            <a:lstStyle/>
            <a:p>
              <a:pPr marL="285750" indent="-285750">
                <a:buFont typeface="Courier New" panose="02070309020205020404" pitchFamily="49" charset="0"/>
                <a:buChar char="o"/>
              </a:pPr>
              <a:r>
                <a:rPr lang="el-GR" sz="1600" dirty="0"/>
                <a:t>Διαδραστικές ασκήσεις</a:t>
              </a:r>
            </a:p>
            <a:p>
              <a:pPr marL="285750" indent="-285750">
                <a:buFont typeface="Courier New" panose="02070309020205020404" pitchFamily="49" charset="0"/>
                <a:buChar char="o"/>
              </a:pPr>
              <a:r>
                <a:rPr lang="el-GR" sz="1600" dirty="0"/>
                <a:t>Ευχρηστία/ επανάληψη</a:t>
              </a:r>
            </a:p>
            <a:p>
              <a:pPr marL="285750" indent="-285750">
                <a:buFont typeface="Courier New" panose="02070309020205020404" pitchFamily="49" charset="0"/>
                <a:buChar char="o"/>
              </a:pPr>
              <a:r>
                <a:rPr lang="el-GR" sz="1600" dirty="0"/>
                <a:t>Πολυμεσικό</a:t>
              </a:r>
            </a:p>
            <a:p>
              <a:pPr marL="285750" indent="-285750">
                <a:buFont typeface="Courier New" panose="02070309020205020404" pitchFamily="49" charset="0"/>
                <a:buChar char="o"/>
              </a:pPr>
              <a:endParaRPr lang="el-GR" sz="1800" dirty="0"/>
            </a:p>
          </p:txBody>
        </p:sp>
      </p:grpSp>
      <p:grpSp>
        <p:nvGrpSpPr>
          <p:cNvPr id="21" name="Ομάδα 20">
            <a:extLst>
              <a:ext uri="{FF2B5EF4-FFF2-40B4-BE49-F238E27FC236}">
                <a16:creationId xmlns:a16="http://schemas.microsoft.com/office/drawing/2014/main" id="{06A481C5-6E2D-DADC-ECC6-12FDCD457904}"/>
              </a:ext>
            </a:extLst>
          </p:cNvPr>
          <p:cNvGrpSpPr/>
          <p:nvPr/>
        </p:nvGrpSpPr>
        <p:grpSpPr>
          <a:xfrm>
            <a:off x="4043384" y="4121588"/>
            <a:ext cx="2424367" cy="2135996"/>
            <a:chOff x="4226699" y="4063602"/>
            <a:chExt cx="2424367" cy="2135996"/>
          </a:xfrm>
        </p:grpSpPr>
        <p:sp>
          <p:nvSpPr>
            <p:cNvPr id="7" name="TextBox 6">
              <a:extLst>
                <a:ext uri="{FF2B5EF4-FFF2-40B4-BE49-F238E27FC236}">
                  <a16:creationId xmlns:a16="http://schemas.microsoft.com/office/drawing/2014/main" id="{D6716ECC-0050-E1B2-9748-97D6E7F9E608}"/>
                </a:ext>
              </a:extLst>
            </p:cNvPr>
            <p:cNvSpPr txBox="1"/>
            <p:nvPr/>
          </p:nvSpPr>
          <p:spPr>
            <a:xfrm>
              <a:off x="4236055" y="4063602"/>
              <a:ext cx="2415011" cy="1169551"/>
            </a:xfrm>
            <a:prstGeom prst="rect">
              <a:avLst/>
            </a:prstGeom>
            <a:noFill/>
          </p:spPr>
          <p:txBody>
            <a:bodyPr wrap="square" rtlCol="0">
              <a:spAutoFit/>
            </a:bodyPr>
            <a:lstStyle/>
            <a:p>
              <a:r>
                <a:rPr lang="el-GR" sz="1400" dirty="0"/>
                <a:t>      </a:t>
              </a:r>
              <a:r>
                <a:rPr lang="el-GR" sz="1400" b="1" dirty="0"/>
                <a:t>Ελκυστικότητα</a:t>
              </a:r>
            </a:p>
            <a:p>
              <a:pPr marL="285750" indent="-285750">
                <a:buFont typeface="Courier New" panose="02070309020205020404" pitchFamily="49" charset="0"/>
                <a:buChar char="o"/>
              </a:pPr>
              <a:r>
                <a:rPr lang="el-GR" sz="1400" dirty="0"/>
                <a:t>Διαδραστικές ασκήσεις</a:t>
              </a:r>
            </a:p>
            <a:p>
              <a:pPr marL="285750" indent="-285750">
                <a:buFont typeface="Courier New" panose="02070309020205020404" pitchFamily="49" charset="0"/>
                <a:buChar char="o"/>
              </a:pPr>
              <a:r>
                <a:rPr lang="el-GR" sz="1400" dirty="0"/>
                <a:t>Οπτικοοακουστικό υλικό</a:t>
              </a:r>
            </a:p>
            <a:p>
              <a:pPr marL="285750" indent="-285750">
                <a:buFont typeface="Courier New" panose="02070309020205020404" pitchFamily="49" charset="0"/>
                <a:buChar char="o"/>
              </a:pPr>
              <a:r>
                <a:rPr lang="el-GR" sz="1400" dirty="0"/>
                <a:t>Παραπομπές σε επίσημα στοιχεία &amp; μελέτες</a:t>
              </a:r>
            </a:p>
          </p:txBody>
        </p:sp>
        <p:sp>
          <p:nvSpPr>
            <p:cNvPr id="10" name="TextBox 9">
              <a:extLst>
                <a:ext uri="{FF2B5EF4-FFF2-40B4-BE49-F238E27FC236}">
                  <a16:creationId xmlns:a16="http://schemas.microsoft.com/office/drawing/2014/main" id="{4E8AA809-2D57-4A1D-F8B3-CC7DA6E252A5}"/>
                </a:ext>
              </a:extLst>
            </p:cNvPr>
            <p:cNvSpPr txBox="1"/>
            <p:nvPr/>
          </p:nvSpPr>
          <p:spPr>
            <a:xfrm>
              <a:off x="4226699" y="5245491"/>
              <a:ext cx="2352584" cy="954107"/>
            </a:xfrm>
            <a:prstGeom prst="rect">
              <a:avLst/>
            </a:prstGeom>
            <a:noFill/>
          </p:spPr>
          <p:txBody>
            <a:bodyPr wrap="square" rtlCol="0">
              <a:spAutoFit/>
            </a:bodyPr>
            <a:lstStyle/>
            <a:p>
              <a:r>
                <a:rPr lang="el-GR" sz="1400" dirty="0"/>
                <a:t>      </a:t>
              </a:r>
              <a:r>
                <a:rPr lang="el-GR" sz="1400" b="1" dirty="0"/>
                <a:t>Δυσκολίες</a:t>
              </a:r>
              <a:r>
                <a:rPr lang="en-US" sz="1400" b="1" dirty="0"/>
                <a:t> (3/6)</a:t>
              </a:r>
              <a:endParaRPr lang="el-GR" sz="1400" b="1" dirty="0"/>
            </a:p>
            <a:p>
              <a:pPr marL="285750" indent="-285750">
                <a:buFont typeface="Courier New" panose="02070309020205020404" pitchFamily="49" charset="0"/>
                <a:buChar char="o"/>
              </a:pPr>
              <a:r>
                <a:rPr lang="en-US" sz="1400" dirty="0"/>
                <a:t>LMS</a:t>
              </a:r>
            </a:p>
            <a:p>
              <a:pPr marL="285750" indent="-285750">
                <a:buFont typeface="Courier New" panose="02070309020205020404" pitchFamily="49" charset="0"/>
                <a:buChar char="o"/>
              </a:pPr>
              <a:r>
                <a:rPr lang="el-GR" sz="1400" dirty="0"/>
                <a:t>Εισαγ. δραστηριότητα</a:t>
              </a:r>
            </a:p>
            <a:p>
              <a:pPr marL="285750" indent="-285750">
                <a:buFont typeface="Courier New" panose="02070309020205020404" pitchFamily="49" charset="0"/>
                <a:buChar char="o"/>
              </a:pPr>
              <a:r>
                <a:rPr lang="el-GR" sz="1400" dirty="0"/>
                <a:t>Εικονίδια</a:t>
              </a:r>
            </a:p>
          </p:txBody>
        </p:sp>
      </p:grpSp>
      <p:sp>
        <p:nvSpPr>
          <p:cNvPr id="13" name="TextBox 12">
            <a:extLst>
              <a:ext uri="{FF2B5EF4-FFF2-40B4-BE49-F238E27FC236}">
                <a16:creationId xmlns:a16="http://schemas.microsoft.com/office/drawing/2014/main" id="{44BD3448-79C5-8EDA-A207-C2A676F89EC3}"/>
              </a:ext>
            </a:extLst>
          </p:cNvPr>
          <p:cNvSpPr txBox="1"/>
          <p:nvPr/>
        </p:nvSpPr>
        <p:spPr>
          <a:xfrm>
            <a:off x="6638865" y="3973416"/>
            <a:ext cx="2415011" cy="1600438"/>
          </a:xfrm>
          <a:prstGeom prst="rect">
            <a:avLst/>
          </a:prstGeom>
          <a:noFill/>
        </p:spPr>
        <p:txBody>
          <a:bodyPr wrap="square" rtlCol="0">
            <a:spAutoFit/>
          </a:bodyPr>
          <a:lstStyle/>
          <a:p>
            <a:r>
              <a:rPr lang="el-GR" sz="1400" dirty="0"/>
              <a:t>      </a:t>
            </a:r>
            <a:r>
              <a:rPr lang="el-GR" sz="1400" b="1" dirty="0"/>
              <a:t>Αξιολόγηση εμπειρίας</a:t>
            </a:r>
          </a:p>
          <a:p>
            <a:pPr marL="285750" indent="-285750">
              <a:buFont typeface="Courier New" panose="02070309020205020404" pitchFamily="49" charset="0"/>
              <a:buChar char="o"/>
            </a:pPr>
            <a:r>
              <a:rPr lang="el-GR" sz="1400" dirty="0"/>
              <a:t>Διαδραστικότητα</a:t>
            </a:r>
          </a:p>
          <a:p>
            <a:pPr marL="285750" indent="-285750">
              <a:buFont typeface="Courier New" panose="02070309020205020404" pitchFamily="49" charset="0"/>
              <a:buChar char="o"/>
            </a:pPr>
            <a:r>
              <a:rPr lang="el-GR" sz="1400" dirty="0"/>
              <a:t>Συναισθηματική εμπειρία</a:t>
            </a:r>
          </a:p>
          <a:p>
            <a:pPr marL="285750" indent="-285750">
              <a:buFont typeface="Courier New" panose="02070309020205020404" pitchFamily="49" charset="0"/>
              <a:buChar char="o"/>
            </a:pPr>
            <a:r>
              <a:rPr lang="el-GR" sz="1400" dirty="0"/>
              <a:t>Ποιότητα υλικού &amp; πληροφορίας</a:t>
            </a:r>
          </a:p>
          <a:p>
            <a:pPr marL="285750" indent="-285750">
              <a:buFont typeface="Courier New" panose="02070309020205020404" pitchFamily="49" charset="0"/>
              <a:buChar char="o"/>
            </a:pPr>
            <a:r>
              <a:rPr lang="el-GR" sz="1400" dirty="0"/>
              <a:t>Ευελιξία / αυτονομία</a:t>
            </a:r>
          </a:p>
          <a:p>
            <a:endParaRPr lang="el-GR" sz="1400" dirty="0"/>
          </a:p>
        </p:txBody>
      </p:sp>
      <p:sp>
        <p:nvSpPr>
          <p:cNvPr id="15" name="TextBox 14">
            <a:extLst>
              <a:ext uri="{FF2B5EF4-FFF2-40B4-BE49-F238E27FC236}">
                <a16:creationId xmlns:a16="http://schemas.microsoft.com/office/drawing/2014/main" id="{3E9E75B0-55C5-7DD6-D59D-9F9D64D2642B}"/>
              </a:ext>
            </a:extLst>
          </p:cNvPr>
          <p:cNvSpPr txBox="1"/>
          <p:nvPr/>
        </p:nvSpPr>
        <p:spPr>
          <a:xfrm>
            <a:off x="6653472" y="5265022"/>
            <a:ext cx="2415011" cy="1384995"/>
          </a:xfrm>
          <a:prstGeom prst="rect">
            <a:avLst/>
          </a:prstGeom>
          <a:noFill/>
        </p:spPr>
        <p:txBody>
          <a:bodyPr wrap="square" rtlCol="0">
            <a:spAutoFit/>
          </a:bodyPr>
          <a:lstStyle/>
          <a:p>
            <a:r>
              <a:rPr lang="el-GR" sz="1400" dirty="0"/>
              <a:t>      </a:t>
            </a:r>
            <a:r>
              <a:rPr lang="el-GR" sz="1400" b="1" dirty="0"/>
              <a:t>Προθυμία σύστασης</a:t>
            </a:r>
          </a:p>
          <a:p>
            <a:pPr marL="285750" indent="-285750">
              <a:buFont typeface="Courier New" panose="02070309020205020404" pitchFamily="49" charset="0"/>
              <a:buChar char="o"/>
            </a:pPr>
            <a:r>
              <a:rPr lang="el-GR" sz="1400" dirty="0"/>
              <a:t>Ευελιξία / ανάγκες</a:t>
            </a:r>
          </a:p>
          <a:p>
            <a:pPr marL="285750" indent="-285750">
              <a:buFont typeface="Courier New" panose="02070309020205020404" pitchFamily="49" charset="0"/>
              <a:buChar char="o"/>
            </a:pPr>
            <a:r>
              <a:rPr lang="el-GR" sz="1400" dirty="0"/>
              <a:t>Πλήθος πληροφοριών &amp; πηγών</a:t>
            </a:r>
          </a:p>
          <a:p>
            <a:pPr marL="285750" indent="-285750">
              <a:buFont typeface="Courier New" panose="02070309020205020404" pitchFamily="49" charset="0"/>
              <a:buChar char="o"/>
            </a:pPr>
            <a:r>
              <a:rPr lang="el-GR" sz="1400" dirty="0"/>
              <a:t>Παραπομπές σε επίσημα στοιχεία &amp; μελέτες</a:t>
            </a:r>
          </a:p>
        </p:txBody>
      </p:sp>
      <p:pic>
        <p:nvPicPr>
          <p:cNvPr id="17" name="Εικόνα 16">
            <a:extLst>
              <a:ext uri="{FF2B5EF4-FFF2-40B4-BE49-F238E27FC236}">
                <a16:creationId xmlns:a16="http://schemas.microsoft.com/office/drawing/2014/main" id="{E06147FA-E9F7-67BC-A1EB-C9450D12A1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0110" y="3303682"/>
            <a:ext cx="288480" cy="235983"/>
          </a:xfrm>
          <a:prstGeom prst="rect">
            <a:avLst/>
          </a:prstGeom>
        </p:spPr>
      </p:pic>
      <p:pic>
        <p:nvPicPr>
          <p:cNvPr id="19" name="Εικόνα 18">
            <a:extLst>
              <a:ext uri="{FF2B5EF4-FFF2-40B4-BE49-F238E27FC236}">
                <a16:creationId xmlns:a16="http://schemas.microsoft.com/office/drawing/2014/main" id="{76F61CA4-0EDC-DA5B-6FC3-DCA3EFCB8F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0161" y="3699565"/>
            <a:ext cx="288480" cy="235983"/>
          </a:xfrm>
          <a:prstGeom prst="rect">
            <a:avLst/>
          </a:prstGeom>
        </p:spPr>
      </p:pic>
    </p:spTree>
    <p:extLst>
      <p:ext uri="{BB962C8B-B14F-4D97-AF65-F5344CB8AC3E}">
        <p14:creationId xmlns:p14="http://schemas.microsoft.com/office/powerpoint/2010/main" val="3158225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E61DE-7BA3-71AB-BA27-A60B6FC0C33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5F9B900-9DE0-DF16-8954-52D5FFB5C905}"/>
              </a:ext>
            </a:extLst>
          </p:cNvPr>
          <p:cNvSpPr>
            <a:spLocks noGrp="1"/>
          </p:cNvSpPr>
          <p:nvPr>
            <p:ph type="title"/>
          </p:nvPr>
        </p:nvSpPr>
        <p:spPr>
          <a:xfrm>
            <a:off x="1275101" y="668782"/>
            <a:ext cx="7776864" cy="576064"/>
          </a:xfrm>
        </p:spPr>
        <p:txBody>
          <a:bodyPr>
            <a:noAutofit/>
          </a:bodyPr>
          <a:lstStyle/>
          <a:p>
            <a:r>
              <a:rPr lang="el-GR" sz="3200" dirty="0"/>
              <a:t>Αποτελέσματα - Κύρια ευρήματα  (</a:t>
            </a:r>
            <a:r>
              <a:rPr lang="en-US" sz="3200" dirty="0"/>
              <a:t>3/3)</a:t>
            </a:r>
            <a:endParaRPr lang="el-GR" sz="3200" b="1" dirty="0"/>
          </a:p>
        </p:txBody>
      </p:sp>
      <p:grpSp>
        <p:nvGrpSpPr>
          <p:cNvPr id="71" name="Ομάδα 70">
            <a:extLst>
              <a:ext uri="{FF2B5EF4-FFF2-40B4-BE49-F238E27FC236}">
                <a16:creationId xmlns:a16="http://schemas.microsoft.com/office/drawing/2014/main" id="{97AB718A-1634-2F64-5121-94AF3B4AF91C}"/>
              </a:ext>
            </a:extLst>
          </p:cNvPr>
          <p:cNvGrpSpPr/>
          <p:nvPr/>
        </p:nvGrpSpPr>
        <p:grpSpPr>
          <a:xfrm>
            <a:off x="1727684" y="1390979"/>
            <a:ext cx="6838418" cy="1515328"/>
            <a:chOff x="1727684" y="1390979"/>
            <a:chExt cx="6838418" cy="1515328"/>
          </a:xfrm>
        </p:grpSpPr>
        <p:cxnSp>
          <p:nvCxnSpPr>
            <p:cNvPr id="9" name="Γραμμή σύνδεσης: Γωνιώδης 8">
              <a:extLst>
                <a:ext uri="{FF2B5EF4-FFF2-40B4-BE49-F238E27FC236}">
                  <a16:creationId xmlns:a16="http://schemas.microsoft.com/office/drawing/2014/main" id="{3A8A034C-34E5-5433-9E75-B4BF14332E7F}"/>
                </a:ext>
              </a:extLst>
            </p:cNvPr>
            <p:cNvCxnSpPr>
              <a:cxnSpLocks/>
            </p:cNvCxnSpPr>
            <p:nvPr/>
          </p:nvCxnSpPr>
          <p:spPr>
            <a:xfrm rot="5400000" flipH="1" flipV="1">
              <a:off x="1529662" y="1772181"/>
              <a:ext cx="1332148" cy="93610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5" name="Ομάδα 34">
              <a:extLst>
                <a:ext uri="{FF2B5EF4-FFF2-40B4-BE49-F238E27FC236}">
                  <a16:creationId xmlns:a16="http://schemas.microsoft.com/office/drawing/2014/main" id="{3AE12D22-2739-503D-2F92-809E6353C032}"/>
                </a:ext>
              </a:extLst>
            </p:cNvPr>
            <p:cNvGrpSpPr/>
            <p:nvPr/>
          </p:nvGrpSpPr>
          <p:grpSpPr>
            <a:xfrm>
              <a:off x="2802827" y="1390979"/>
              <a:ext cx="5763275" cy="300822"/>
              <a:chOff x="3419871" y="1331186"/>
              <a:chExt cx="5763275" cy="546453"/>
            </a:xfrm>
          </p:grpSpPr>
          <p:sp>
            <p:nvSpPr>
              <p:cNvPr id="21" name="TextBox 20">
                <a:extLst>
                  <a:ext uri="{FF2B5EF4-FFF2-40B4-BE49-F238E27FC236}">
                    <a16:creationId xmlns:a16="http://schemas.microsoft.com/office/drawing/2014/main" id="{60758C41-AFB0-F4E5-5C3A-398BD8EC8CB3}"/>
                  </a:ext>
                </a:extLst>
              </p:cNvPr>
              <p:cNvSpPr txBox="1"/>
              <p:nvPr/>
            </p:nvSpPr>
            <p:spPr>
              <a:xfrm>
                <a:off x="3419871" y="1331186"/>
                <a:ext cx="5763275" cy="531132"/>
              </a:xfrm>
              <a:prstGeom prst="rect">
                <a:avLst/>
              </a:prstGeom>
              <a:noFill/>
            </p:spPr>
            <p:txBody>
              <a:bodyPr wrap="square" rtlCol="0">
                <a:spAutoFit/>
              </a:bodyPr>
              <a:lstStyle/>
              <a:p>
                <a:r>
                  <a:rPr lang="el-GR" sz="1200" b="1" dirty="0"/>
                  <a:t> </a:t>
                </a:r>
                <a:r>
                  <a:rPr lang="el-GR" sz="1300" b="1" dirty="0"/>
                  <a:t>Αξιολόγηση εμπειρίας μέσω εξΑΕ</a:t>
                </a:r>
              </a:p>
            </p:txBody>
          </p:sp>
          <p:sp>
            <p:nvSpPr>
              <p:cNvPr id="22" name="Ορθογώνιο 21">
                <a:extLst>
                  <a:ext uri="{FF2B5EF4-FFF2-40B4-BE49-F238E27FC236}">
                    <a16:creationId xmlns:a16="http://schemas.microsoft.com/office/drawing/2014/main" id="{D0F2BE0C-3202-7FBF-E667-F022A2633D83}"/>
                  </a:ext>
                </a:extLst>
              </p:cNvPr>
              <p:cNvSpPr/>
              <p:nvPr/>
            </p:nvSpPr>
            <p:spPr>
              <a:xfrm>
                <a:off x="3510048" y="1354419"/>
                <a:ext cx="5568719" cy="5232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39" name="TextBox 38">
            <a:extLst>
              <a:ext uri="{FF2B5EF4-FFF2-40B4-BE49-F238E27FC236}">
                <a16:creationId xmlns:a16="http://schemas.microsoft.com/office/drawing/2014/main" id="{9C21CF61-A2B5-2749-378B-260E88624BD6}"/>
              </a:ext>
            </a:extLst>
          </p:cNvPr>
          <p:cNvSpPr txBox="1"/>
          <p:nvPr/>
        </p:nvSpPr>
        <p:spPr>
          <a:xfrm>
            <a:off x="3082852" y="1774583"/>
            <a:ext cx="2448272" cy="492443"/>
          </a:xfrm>
          <a:prstGeom prst="rect">
            <a:avLst/>
          </a:prstGeom>
          <a:noFill/>
        </p:spPr>
        <p:txBody>
          <a:bodyPr wrap="square" rtlCol="0">
            <a:spAutoFit/>
          </a:bodyPr>
          <a:lstStyle/>
          <a:p>
            <a:r>
              <a:rPr lang="el-GR" sz="1300" b="1" dirty="0"/>
              <a:t>Άποψη για απόκτηση γνώσεων / δεξιοτήτων μέσω εξΑΕ</a:t>
            </a:r>
          </a:p>
        </p:txBody>
      </p:sp>
      <p:pic>
        <p:nvPicPr>
          <p:cNvPr id="42" name="Εικόνα 41">
            <a:extLst>
              <a:ext uri="{FF2B5EF4-FFF2-40B4-BE49-F238E27FC236}">
                <a16:creationId xmlns:a16="http://schemas.microsoft.com/office/drawing/2014/main" id="{A88F1E86-9A82-C5D7-5E42-7EE05487C093}"/>
              </a:ext>
            </a:extLst>
          </p:cNvPr>
          <p:cNvPicPr>
            <a:picLocks noChangeAspect="1"/>
          </p:cNvPicPr>
          <p:nvPr/>
        </p:nvPicPr>
        <p:blipFill>
          <a:blip r:embed="rId2"/>
          <a:stretch>
            <a:fillRect/>
          </a:stretch>
        </p:blipFill>
        <p:spPr>
          <a:xfrm>
            <a:off x="2743564" y="1861812"/>
            <a:ext cx="320826" cy="255999"/>
          </a:xfrm>
          <a:prstGeom prst="rect">
            <a:avLst/>
          </a:prstGeom>
        </p:spPr>
      </p:pic>
      <p:sp>
        <p:nvSpPr>
          <p:cNvPr id="45" name="TextBox 44">
            <a:extLst>
              <a:ext uri="{FF2B5EF4-FFF2-40B4-BE49-F238E27FC236}">
                <a16:creationId xmlns:a16="http://schemas.microsoft.com/office/drawing/2014/main" id="{FE1EF692-BA1A-5CC9-E69B-3736DE2DF348}"/>
              </a:ext>
            </a:extLst>
          </p:cNvPr>
          <p:cNvSpPr txBox="1"/>
          <p:nvPr/>
        </p:nvSpPr>
        <p:spPr>
          <a:xfrm>
            <a:off x="2927096" y="2236248"/>
            <a:ext cx="2160240" cy="1092607"/>
          </a:xfrm>
          <a:prstGeom prst="rect">
            <a:avLst/>
          </a:prstGeom>
          <a:noFill/>
        </p:spPr>
        <p:txBody>
          <a:bodyPr wrap="square" rtlCol="0">
            <a:spAutoFit/>
          </a:bodyPr>
          <a:lstStyle/>
          <a:p>
            <a:pPr marL="171450" indent="-171450">
              <a:buFont typeface="Courier New" panose="02070309020205020404" pitchFamily="49" charset="0"/>
              <a:buChar char="o"/>
            </a:pPr>
            <a:r>
              <a:rPr lang="el-GR" sz="1300" dirty="0"/>
              <a:t>Ανακάλυψη / κατανόηση νέων εννοιών</a:t>
            </a:r>
          </a:p>
          <a:p>
            <a:pPr marL="171450" indent="-171450">
              <a:buFont typeface="Courier New" panose="02070309020205020404" pitchFamily="49" charset="0"/>
              <a:buChar char="o"/>
            </a:pPr>
            <a:r>
              <a:rPr lang="el-GR" sz="1300" dirty="0"/>
              <a:t>Σύνδεση με μουσείο</a:t>
            </a:r>
          </a:p>
          <a:p>
            <a:r>
              <a:rPr lang="el-GR" sz="1300" dirty="0"/>
              <a:t>     Πρωτοτυπία / ενδιαφέρον</a:t>
            </a:r>
          </a:p>
          <a:p>
            <a:pPr marL="171450" indent="-171450">
              <a:buFont typeface="Courier New" panose="02070309020205020404" pitchFamily="49" charset="0"/>
              <a:buChar char="o"/>
            </a:pPr>
            <a:r>
              <a:rPr lang="el-GR" sz="1300" dirty="0"/>
              <a:t>Ευκολία / ευελιξία</a:t>
            </a:r>
          </a:p>
        </p:txBody>
      </p:sp>
      <p:sp>
        <p:nvSpPr>
          <p:cNvPr id="40" name="TextBox 39">
            <a:extLst>
              <a:ext uri="{FF2B5EF4-FFF2-40B4-BE49-F238E27FC236}">
                <a16:creationId xmlns:a16="http://schemas.microsoft.com/office/drawing/2014/main" id="{3890FB39-E833-55E9-BDB3-C5E867BBFEEA}"/>
              </a:ext>
            </a:extLst>
          </p:cNvPr>
          <p:cNvSpPr txBox="1"/>
          <p:nvPr/>
        </p:nvSpPr>
        <p:spPr>
          <a:xfrm>
            <a:off x="5901806" y="1763344"/>
            <a:ext cx="3134689" cy="492443"/>
          </a:xfrm>
          <a:prstGeom prst="rect">
            <a:avLst/>
          </a:prstGeom>
          <a:noFill/>
        </p:spPr>
        <p:txBody>
          <a:bodyPr wrap="square" rtlCol="0">
            <a:spAutoFit/>
          </a:bodyPr>
          <a:lstStyle/>
          <a:p>
            <a:r>
              <a:rPr lang="el-GR" sz="1300" b="1" dirty="0"/>
              <a:t>Άποψη για προγράμματα εξΑΕ μέσω του μουσείου ως μέσο επιμόρφωσης ενηλίκων</a:t>
            </a:r>
          </a:p>
        </p:txBody>
      </p:sp>
      <p:pic>
        <p:nvPicPr>
          <p:cNvPr id="44" name="Εικόνα 43">
            <a:extLst>
              <a:ext uri="{FF2B5EF4-FFF2-40B4-BE49-F238E27FC236}">
                <a16:creationId xmlns:a16="http://schemas.microsoft.com/office/drawing/2014/main" id="{D098BE9F-8CBF-402D-E189-09E7B2BBEE0A}"/>
              </a:ext>
            </a:extLst>
          </p:cNvPr>
          <p:cNvPicPr>
            <a:picLocks noChangeAspect="1"/>
          </p:cNvPicPr>
          <p:nvPr/>
        </p:nvPicPr>
        <p:blipFill>
          <a:blip r:embed="rId2"/>
          <a:stretch>
            <a:fillRect/>
          </a:stretch>
        </p:blipFill>
        <p:spPr>
          <a:xfrm>
            <a:off x="5584410" y="1805180"/>
            <a:ext cx="320826" cy="255999"/>
          </a:xfrm>
          <a:prstGeom prst="rect">
            <a:avLst/>
          </a:prstGeom>
        </p:spPr>
      </p:pic>
      <p:sp>
        <p:nvSpPr>
          <p:cNvPr id="46" name="TextBox 45">
            <a:extLst>
              <a:ext uri="{FF2B5EF4-FFF2-40B4-BE49-F238E27FC236}">
                <a16:creationId xmlns:a16="http://schemas.microsoft.com/office/drawing/2014/main" id="{25EF90B5-6E44-5EEF-5E5B-6DD370415F14}"/>
              </a:ext>
            </a:extLst>
          </p:cNvPr>
          <p:cNvSpPr txBox="1"/>
          <p:nvPr/>
        </p:nvSpPr>
        <p:spPr>
          <a:xfrm>
            <a:off x="6081827" y="2226390"/>
            <a:ext cx="2484276" cy="1292662"/>
          </a:xfrm>
          <a:prstGeom prst="rect">
            <a:avLst/>
          </a:prstGeom>
          <a:noFill/>
        </p:spPr>
        <p:txBody>
          <a:bodyPr wrap="square" rtlCol="0">
            <a:spAutoFit/>
          </a:bodyPr>
          <a:lstStyle/>
          <a:p>
            <a:pPr marL="171450" indent="-171450">
              <a:buFont typeface="Courier New" panose="02070309020205020404" pitchFamily="49" charset="0"/>
              <a:buChar char="o"/>
            </a:pPr>
            <a:r>
              <a:rPr lang="el-GR" sz="1300" dirty="0"/>
              <a:t>Ευελιξία / ασύγχρονη μάθηση</a:t>
            </a:r>
          </a:p>
          <a:p>
            <a:pPr marL="171450" indent="-171450">
              <a:buFont typeface="Courier New" panose="02070309020205020404" pitchFamily="49" charset="0"/>
              <a:buChar char="o"/>
            </a:pPr>
            <a:r>
              <a:rPr lang="el-GR" sz="1300" dirty="0"/>
              <a:t>Δυνατότητα επιλογής θεμάτων</a:t>
            </a:r>
          </a:p>
          <a:p>
            <a:pPr marL="171450" indent="-171450">
              <a:buFont typeface="Courier New" panose="02070309020205020404" pitchFamily="49" charset="0"/>
              <a:buChar char="o"/>
            </a:pPr>
            <a:r>
              <a:rPr lang="el-GR" sz="1300" dirty="0"/>
              <a:t>Ποικιλία εκπ/κων μέσων &amp; μεθόδων</a:t>
            </a:r>
          </a:p>
          <a:p>
            <a:pPr marL="171450" indent="-171450">
              <a:buFont typeface="Courier New" panose="02070309020205020404" pitchFamily="49" charset="0"/>
              <a:buChar char="o"/>
            </a:pPr>
            <a:r>
              <a:rPr lang="el-GR" sz="1300" dirty="0"/>
              <a:t>Συνδυαστική μάθηση (θεωρία &amp; εμπειρία)</a:t>
            </a:r>
          </a:p>
        </p:txBody>
      </p:sp>
      <p:grpSp>
        <p:nvGrpSpPr>
          <p:cNvPr id="74" name="Ομάδα 73">
            <a:extLst>
              <a:ext uri="{FF2B5EF4-FFF2-40B4-BE49-F238E27FC236}">
                <a16:creationId xmlns:a16="http://schemas.microsoft.com/office/drawing/2014/main" id="{FC555FCD-AE26-7283-848B-1141538D1083}"/>
              </a:ext>
            </a:extLst>
          </p:cNvPr>
          <p:cNvGrpSpPr/>
          <p:nvPr/>
        </p:nvGrpSpPr>
        <p:grpSpPr>
          <a:xfrm>
            <a:off x="1727684" y="3687716"/>
            <a:ext cx="6760296" cy="375717"/>
            <a:chOff x="1772144" y="3690890"/>
            <a:chExt cx="6793958" cy="375717"/>
          </a:xfrm>
        </p:grpSpPr>
        <p:cxnSp>
          <p:nvCxnSpPr>
            <p:cNvPr id="37" name="Γραμμή σύνδεσης: Γωνιώδης 36">
              <a:extLst>
                <a:ext uri="{FF2B5EF4-FFF2-40B4-BE49-F238E27FC236}">
                  <a16:creationId xmlns:a16="http://schemas.microsoft.com/office/drawing/2014/main" id="{52526000-9F59-F606-6B93-482705599DB3}"/>
                </a:ext>
              </a:extLst>
            </p:cNvPr>
            <p:cNvCxnSpPr>
              <a:cxnSpLocks/>
            </p:cNvCxnSpPr>
            <p:nvPr/>
          </p:nvCxnSpPr>
          <p:spPr>
            <a:xfrm>
              <a:off x="1772144" y="3690890"/>
              <a:ext cx="904582" cy="288032"/>
            </a:xfrm>
            <a:prstGeom prst="bentConnector3">
              <a:avLst>
                <a:gd name="adj1" fmla="val 187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56" name="Ομάδα 55">
              <a:extLst>
                <a:ext uri="{FF2B5EF4-FFF2-40B4-BE49-F238E27FC236}">
                  <a16:creationId xmlns:a16="http://schemas.microsoft.com/office/drawing/2014/main" id="{BE3DBE96-3A91-B8BA-9EF4-67040AEAF3E2}"/>
                </a:ext>
              </a:extLst>
            </p:cNvPr>
            <p:cNvGrpSpPr/>
            <p:nvPr/>
          </p:nvGrpSpPr>
          <p:grpSpPr>
            <a:xfrm>
              <a:off x="2893125" y="3774219"/>
              <a:ext cx="5672977" cy="292388"/>
              <a:chOff x="3419871" y="1331186"/>
              <a:chExt cx="5672977" cy="531133"/>
            </a:xfrm>
          </p:grpSpPr>
          <p:sp>
            <p:nvSpPr>
              <p:cNvPr id="57" name="TextBox 56">
                <a:extLst>
                  <a:ext uri="{FF2B5EF4-FFF2-40B4-BE49-F238E27FC236}">
                    <a16:creationId xmlns:a16="http://schemas.microsoft.com/office/drawing/2014/main" id="{DC22304B-0875-0928-51DE-A0E04CAF3D68}"/>
                  </a:ext>
                </a:extLst>
              </p:cNvPr>
              <p:cNvSpPr txBox="1"/>
              <p:nvPr/>
            </p:nvSpPr>
            <p:spPr>
              <a:xfrm>
                <a:off x="3419871" y="1331186"/>
                <a:ext cx="5672975" cy="531133"/>
              </a:xfrm>
              <a:prstGeom prst="rect">
                <a:avLst/>
              </a:prstGeom>
              <a:noFill/>
            </p:spPr>
            <p:txBody>
              <a:bodyPr wrap="square" rtlCol="0">
                <a:spAutoFit/>
              </a:bodyPr>
              <a:lstStyle/>
              <a:p>
                <a:r>
                  <a:rPr lang="el-GR" sz="1300" b="1" dirty="0"/>
                  <a:t>Αξιολόγηση ενδιαφέροντος για μάθηση μέσω εξΑΕ / προθυμία συμμετοχής</a:t>
                </a:r>
              </a:p>
            </p:txBody>
          </p:sp>
          <p:sp>
            <p:nvSpPr>
              <p:cNvPr id="58" name="Ορθογώνιο 57">
                <a:extLst>
                  <a:ext uri="{FF2B5EF4-FFF2-40B4-BE49-F238E27FC236}">
                    <a16:creationId xmlns:a16="http://schemas.microsoft.com/office/drawing/2014/main" id="{04FCF5CD-FB7A-BF5C-92D5-5DB6BED95097}"/>
                  </a:ext>
                </a:extLst>
              </p:cNvPr>
              <p:cNvSpPr/>
              <p:nvPr/>
            </p:nvSpPr>
            <p:spPr>
              <a:xfrm>
                <a:off x="3419872" y="1331186"/>
                <a:ext cx="5672976" cy="5232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63" name="TextBox 62">
            <a:extLst>
              <a:ext uri="{FF2B5EF4-FFF2-40B4-BE49-F238E27FC236}">
                <a16:creationId xmlns:a16="http://schemas.microsoft.com/office/drawing/2014/main" id="{B854782D-1EB0-F8E7-6006-75063A28935A}"/>
              </a:ext>
            </a:extLst>
          </p:cNvPr>
          <p:cNvSpPr txBox="1"/>
          <p:nvPr/>
        </p:nvSpPr>
        <p:spPr>
          <a:xfrm>
            <a:off x="2945048" y="4222323"/>
            <a:ext cx="2737304" cy="492443"/>
          </a:xfrm>
          <a:prstGeom prst="rect">
            <a:avLst/>
          </a:prstGeom>
          <a:noFill/>
        </p:spPr>
        <p:txBody>
          <a:bodyPr wrap="square" rtlCol="0">
            <a:spAutoFit/>
          </a:bodyPr>
          <a:lstStyle/>
          <a:p>
            <a:r>
              <a:rPr lang="el-GR" sz="1300" b="1" dirty="0"/>
              <a:t>Αξιολόγηση ενδιαφέροντος για μάθηση μέσω προγραμμάτων εξΑΕ</a:t>
            </a:r>
          </a:p>
        </p:txBody>
      </p:sp>
      <p:pic>
        <p:nvPicPr>
          <p:cNvPr id="65" name="Εικόνα 64">
            <a:extLst>
              <a:ext uri="{FF2B5EF4-FFF2-40B4-BE49-F238E27FC236}">
                <a16:creationId xmlns:a16="http://schemas.microsoft.com/office/drawing/2014/main" id="{2E2B8713-3A58-0312-693D-2198DCBC7005}"/>
              </a:ext>
            </a:extLst>
          </p:cNvPr>
          <p:cNvPicPr>
            <a:picLocks noChangeAspect="1"/>
          </p:cNvPicPr>
          <p:nvPr/>
        </p:nvPicPr>
        <p:blipFill>
          <a:blip r:embed="rId2"/>
          <a:stretch>
            <a:fillRect/>
          </a:stretch>
        </p:blipFill>
        <p:spPr>
          <a:xfrm>
            <a:off x="2654381" y="4270997"/>
            <a:ext cx="320826" cy="255999"/>
          </a:xfrm>
          <a:prstGeom prst="rect">
            <a:avLst/>
          </a:prstGeom>
        </p:spPr>
      </p:pic>
      <p:sp>
        <p:nvSpPr>
          <p:cNvPr id="67" name="TextBox 66">
            <a:extLst>
              <a:ext uri="{FF2B5EF4-FFF2-40B4-BE49-F238E27FC236}">
                <a16:creationId xmlns:a16="http://schemas.microsoft.com/office/drawing/2014/main" id="{2999E54D-A743-8F8E-C975-5E0DAB713999}"/>
              </a:ext>
            </a:extLst>
          </p:cNvPr>
          <p:cNvSpPr txBox="1"/>
          <p:nvPr/>
        </p:nvSpPr>
        <p:spPr>
          <a:xfrm>
            <a:off x="2975207" y="4724076"/>
            <a:ext cx="2271462" cy="1092607"/>
          </a:xfrm>
          <a:prstGeom prst="rect">
            <a:avLst/>
          </a:prstGeom>
          <a:noFill/>
        </p:spPr>
        <p:txBody>
          <a:bodyPr wrap="square" rtlCol="0">
            <a:spAutoFit/>
          </a:bodyPr>
          <a:lstStyle/>
          <a:p>
            <a:pPr marL="171450" indent="-171450">
              <a:buFont typeface="Courier New" panose="02070309020205020404" pitchFamily="49" charset="0"/>
              <a:buChar char="o"/>
            </a:pPr>
            <a:r>
              <a:rPr lang="el-GR" sz="1300" dirty="0"/>
              <a:t>Ποιότητα γνωστικού περιεχομένου</a:t>
            </a:r>
          </a:p>
          <a:p>
            <a:pPr marL="171450" indent="-171450">
              <a:buFont typeface="Courier New" panose="02070309020205020404" pitchFamily="49" charset="0"/>
              <a:buChar char="o"/>
            </a:pPr>
            <a:r>
              <a:rPr lang="el-GR" sz="1300" dirty="0"/>
              <a:t>Ποικιλία εργαλείων &amp; μεθόδων</a:t>
            </a:r>
          </a:p>
          <a:p>
            <a:pPr marL="171450" indent="-171450">
              <a:buFont typeface="Courier New" panose="02070309020205020404" pitchFamily="49" charset="0"/>
              <a:buChar char="o"/>
            </a:pPr>
            <a:r>
              <a:rPr lang="el-GR" sz="1300" dirty="0"/>
              <a:t>Σύνδεση με το μουσείο</a:t>
            </a:r>
          </a:p>
        </p:txBody>
      </p:sp>
      <p:sp>
        <p:nvSpPr>
          <p:cNvPr id="64" name="TextBox 63">
            <a:extLst>
              <a:ext uri="{FF2B5EF4-FFF2-40B4-BE49-F238E27FC236}">
                <a16:creationId xmlns:a16="http://schemas.microsoft.com/office/drawing/2014/main" id="{E9555CD2-60AF-C4AE-9224-28AA386608DE}"/>
              </a:ext>
            </a:extLst>
          </p:cNvPr>
          <p:cNvSpPr txBox="1"/>
          <p:nvPr/>
        </p:nvSpPr>
        <p:spPr>
          <a:xfrm>
            <a:off x="5927770" y="4143597"/>
            <a:ext cx="2964710" cy="492443"/>
          </a:xfrm>
          <a:prstGeom prst="rect">
            <a:avLst/>
          </a:prstGeom>
          <a:noFill/>
        </p:spPr>
        <p:txBody>
          <a:bodyPr wrap="square" rtlCol="0">
            <a:spAutoFit/>
          </a:bodyPr>
          <a:lstStyle/>
          <a:p>
            <a:r>
              <a:rPr lang="el-GR" sz="1300" b="1" dirty="0"/>
              <a:t>Προθυμία συμμετοχής σε μελλοντικά προγράμματα εξΑΕ μέσω μουσείου</a:t>
            </a:r>
          </a:p>
        </p:txBody>
      </p:sp>
      <p:pic>
        <p:nvPicPr>
          <p:cNvPr id="66" name="Εικόνα 65">
            <a:extLst>
              <a:ext uri="{FF2B5EF4-FFF2-40B4-BE49-F238E27FC236}">
                <a16:creationId xmlns:a16="http://schemas.microsoft.com/office/drawing/2014/main" id="{BE7DDA63-EFE2-4463-27A0-A069641D9ED9}"/>
              </a:ext>
            </a:extLst>
          </p:cNvPr>
          <p:cNvPicPr>
            <a:picLocks noChangeAspect="1"/>
          </p:cNvPicPr>
          <p:nvPr/>
        </p:nvPicPr>
        <p:blipFill>
          <a:blip r:embed="rId2"/>
          <a:stretch>
            <a:fillRect/>
          </a:stretch>
        </p:blipFill>
        <p:spPr>
          <a:xfrm>
            <a:off x="5593426" y="4206649"/>
            <a:ext cx="320826" cy="255999"/>
          </a:xfrm>
          <a:prstGeom prst="rect">
            <a:avLst/>
          </a:prstGeom>
        </p:spPr>
      </p:pic>
      <p:sp>
        <p:nvSpPr>
          <p:cNvPr id="68" name="TextBox 67">
            <a:extLst>
              <a:ext uri="{FF2B5EF4-FFF2-40B4-BE49-F238E27FC236}">
                <a16:creationId xmlns:a16="http://schemas.microsoft.com/office/drawing/2014/main" id="{EC525382-2D97-D1C6-897A-892575072171}"/>
              </a:ext>
            </a:extLst>
          </p:cNvPr>
          <p:cNvSpPr txBox="1"/>
          <p:nvPr/>
        </p:nvSpPr>
        <p:spPr>
          <a:xfrm>
            <a:off x="5986106" y="4659850"/>
            <a:ext cx="2475617" cy="1492716"/>
          </a:xfrm>
          <a:prstGeom prst="rect">
            <a:avLst/>
          </a:prstGeom>
          <a:noFill/>
        </p:spPr>
        <p:txBody>
          <a:bodyPr wrap="square" rtlCol="0">
            <a:spAutoFit/>
          </a:bodyPr>
          <a:lstStyle/>
          <a:p>
            <a:pPr marL="171450" indent="-171450">
              <a:buFont typeface="Courier New" panose="02070309020205020404" pitchFamily="49" charset="0"/>
              <a:buChar char="o"/>
            </a:pPr>
            <a:r>
              <a:rPr lang="el-GR" sz="1300" dirty="0"/>
              <a:t>Αποτελεσματικότητα προγραμμάτων</a:t>
            </a:r>
          </a:p>
          <a:p>
            <a:pPr marL="171450" indent="-171450">
              <a:buFont typeface="Courier New" panose="02070309020205020404" pitchFamily="49" charset="0"/>
              <a:buChar char="o"/>
            </a:pPr>
            <a:r>
              <a:rPr lang="el-GR" sz="1300" dirty="0"/>
              <a:t>Σύνδεση μουσείου – κοινωνίας / πρόσβαση στη γνώση</a:t>
            </a:r>
          </a:p>
          <a:p>
            <a:pPr marL="171450" indent="-171450">
              <a:buFont typeface="Courier New" panose="02070309020205020404" pitchFamily="49" charset="0"/>
              <a:buChar char="o"/>
            </a:pPr>
            <a:r>
              <a:rPr lang="el-GR" sz="1300" dirty="0"/>
              <a:t>Ανάγκη για ολιστική μάθηση</a:t>
            </a:r>
          </a:p>
          <a:p>
            <a:pPr marL="171450" indent="-171450">
              <a:buFont typeface="Courier New" panose="02070309020205020404" pitchFamily="49" charset="0"/>
              <a:buChar char="o"/>
            </a:pPr>
            <a:r>
              <a:rPr lang="el-GR" sz="1300" dirty="0"/>
              <a:t>Ευκολία  πρόσβασης/ μη φυσική παρουσία</a:t>
            </a:r>
          </a:p>
        </p:txBody>
      </p:sp>
      <p:sp>
        <p:nvSpPr>
          <p:cNvPr id="3" name="TextBox 2">
            <a:extLst>
              <a:ext uri="{FF2B5EF4-FFF2-40B4-BE49-F238E27FC236}">
                <a16:creationId xmlns:a16="http://schemas.microsoft.com/office/drawing/2014/main" id="{8C07C1FB-4397-152A-52B0-F621D3C75729}"/>
              </a:ext>
            </a:extLst>
          </p:cNvPr>
          <p:cNvSpPr txBox="1"/>
          <p:nvPr/>
        </p:nvSpPr>
        <p:spPr>
          <a:xfrm>
            <a:off x="461692" y="2386043"/>
            <a:ext cx="1878060" cy="1292662"/>
          </a:xfrm>
          <a:prstGeom prst="rect">
            <a:avLst/>
          </a:prstGeom>
          <a:solidFill>
            <a:schemeClr val="tx2">
              <a:lumMod val="40000"/>
              <a:lumOff val="60000"/>
            </a:schemeClr>
          </a:solidFill>
          <a:ln w="12700">
            <a:solidFill>
              <a:schemeClr val="tx1"/>
            </a:solidFill>
          </a:ln>
        </p:spPr>
        <p:txBody>
          <a:bodyPr wrap="square" rtlCol="0">
            <a:spAutoFit/>
          </a:bodyPr>
          <a:lstStyle/>
          <a:p>
            <a:r>
              <a:rPr lang="el-GR" sz="1300" b="1" dirty="0"/>
              <a:t>4</a:t>
            </a:r>
            <a:r>
              <a:rPr lang="el-GR" sz="1300" b="1" baseline="30000" dirty="0"/>
              <a:t>ο</a:t>
            </a:r>
            <a:r>
              <a:rPr lang="el-GR" sz="1300" b="1" dirty="0"/>
              <a:t> ερευνητικό ερώτημα</a:t>
            </a:r>
          </a:p>
          <a:p>
            <a:pPr algn="just"/>
            <a:r>
              <a:rPr lang="el-GR" sz="1300" dirty="0"/>
              <a:t>Συμβολή εξΑΕ στην ενίσχυση του μουσείου ως φορέα εκπαίδευσης ενηλίκων &amp; δια βίου μάθησης</a:t>
            </a:r>
          </a:p>
        </p:txBody>
      </p:sp>
    </p:spTree>
    <p:extLst>
      <p:ext uri="{BB962C8B-B14F-4D97-AF65-F5344CB8AC3E}">
        <p14:creationId xmlns:p14="http://schemas.microsoft.com/office/powerpoint/2010/main" val="22458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fade">
                                      <p:cBhvr>
                                        <p:cTn id="32" dur="500"/>
                                        <p:tgtEl>
                                          <p:spTgt spid="4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fade">
                                      <p:cBhvr>
                                        <p:cTn id="37" dur="500"/>
                                        <p:tgtEl>
                                          <p:spTgt spid="4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4"/>
                                        </p:tgtEl>
                                        <p:attrNameLst>
                                          <p:attrName>style.visibility</p:attrName>
                                        </p:attrNameLst>
                                      </p:cBhvr>
                                      <p:to>
                                        <p:strVal val="visible"/>
                                      </p:to>
                                    </p:set>
                                    <p:animEffect transition="in" filter="fade">
                                      <p:cBhvr>
                                        <p:cTn id="42" dur="500"/>
                                        <p:tgtEl>
                                          <p:spTgt spid="7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fade">
                                      <p:cBhvr>
                                        <p:cTn id="47" dur="500"/>
                                        <p:tgtEl>
                                          <p:spTgt spid="6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5"/>
                                        </p:tgtEl>
                                        <p:attrNameLst>
                                          <p:attrName>style.visibility</p:attrName>
                                        </p:attrNameLst>
                                      </p:cBhvr>
                                      <p:to>
                                        <p:strVal val="visible"/>
                                      </p:to>
                                    </p:set>
                                    <p:animEffect transition="in" filter="fade">
                                      <p:cBhvr>
                                        <p:cTn id="52" dur="500"/>
                                        <p:tgtEl>
                                          <p:spTgt spid="6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7"/>
                                        </p:tgtEl>
                                        <p:attrNameLst>
                                          <p:attrName>style.visibility</p:attrName>
                                        </p:attrNameLst>
                                      </p:cBhvr>
                                      <p:to>
                                        <p:strVal val="visible"/>
                                      </p:to>
                                    </p:set>
                                    <p:animEffect transition="in" filter="fade">
                                      <p:cBhvr>
                                        <p:cTn id="57" dur="500"/>
                                        <p:tgtEl>
                                          <p:spTgt spid="6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4"/>
                                        </p:tgtEl>
                                        <p:attrNameLst>
                                          <p:attrName>style.visibility</p:attrName>
                                        </p:attrNameLst>
                                      </p:cBhvr>
                                      <p:to>
                                        <p:strVal val="visible"/>
                                      </p:to>
                                    </p:set>
                                    <p:animEffect transition="in" filter="fade">
                                      <p:cBhvr>
                                        <p:cTn id="62" dur="500"/>
                                        <p:tgtEl>
                                          <p:spTgt spid="6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66"/>
                                        </p:tgtEl>
                                        <p:attrNameLst>
                                          <p:attrName>style.visibility</p:attrName>
                                        </p:attrNameLst>
                                      </p:cBhvr>
                                      <p:to>
                                        <p:strVal val="visible"/>
                                      </p:to>
                                    </p:set>
                                    <p:animEffect transition="in" filter="fade">
                                      <p:cBhvr>
                                        <p:cTn id="67" dur="500"/>
                                        <p:tgtEl>
                                          <p:spTgt spid="6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8"/>
                                        </p:tgtEl>
                                        <p:attrNameLst>
                                          <p:attrName>style.visibility</p:attrName>
                                        </p:attrNameLst>
                                      </p:cBhvr>
                                      <p:to>
                                        <p:strVal val="visible"/>
                                      </p:to>
                                    </p:set>
                                    <p:animEffect transition="in" filter="fade">
                                      <p:cBhvr>
                                        <p:cTn id="72"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5" grpId="0"/>
      <p:bldP spid="40" grpId="0"/>
      <p:bldP spid="46" grpId="0"/>
      <p:bldP spid="63" grpId="0"/>
      <p:bldP spid="67" grpId="0"/>
      <p:bldP spid="64" grpId="0"/>
      <p:bldP spid="6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8A37879-54D7-7DBF-95B8-7E4BEBB78E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306" y="1932951"/>
            <a:ext cx="8346174" cy="2046623"/>
          </a:xfrm>
          <a:prstGeom prst="rect">
            <a:avLst/>
          </a:prstGeom>
        </p:spPr>
      </p:pic>
      <p:pic>
        <p:nvPicPr>
          <p:cNvPr id="9" name="Εικόνα 8">
            <a:extLst>
              <a:ext uri="{FF2B5EF4-FFF2-40B4-BE49-F238E27FC236}">
                <a16:creationId xmlns:a16="http://schemas.microsoft.com/office/drawing/2014/main" id="{EEA99EDA-074B-4E5C-3BB6-6DB9C14EA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306" y="4104948"/>
            <a:ext cx="8346174" cy="2046623"/>
          </a:xfrm>
          <a:prstGeom prst="rect">
            <a:avLst/>
          </a:prstGeom>
        </p:spPr>
      </p:pic>
      <p:sp>
        <p:nvSpPr>
          <p:cNvPr id="2" name="Τίτλος 1"/>
          <p:cNvSpPr>
            <a:spLocks noGrp="1"/>
          </p:cNvSpPr>
          <p:nvPr>
            <p:ph type="title"/>
          </p:nvPr>
        </p:nvSpPr>
        <p:spPr>
          <a:xfrm>
            <a:off x="1368961" y="687474"/>
            <a:ext cx="7776864" cy="576064"/>
          </a:xfrm>
        </p:spPr>
        <p:txBody>
          <a:bodyPr>
            <a:noAutofit/>
          </a:bodyPr>
          <a:lstStyle/>
          <a:p>
            <a:r>
              <a:rPr lang="el-GR" sz="3200" dirty="0"/>
              <a:t>Συμπεράσματα (1/4) </a:t>
            </a:r>
            <a:endParaRPr lang="el-GR" sz="3200" b="1" dirty="0"/>
          </a:p>
        </p:txBody>
      </p:sp>
      <p:sp>
        <p:nvSpPr>
          <p:cNvPr id="4" name="9 - Ορθογώνιο"/>
          <p:cNvSpPr/>
          <p:nvPr/>
        </p:nvSpPr>
        <p:spPr>
          <a:xfrm>
            <a:off x="663035" y="2312195"/>
            <a:ext cx="7920880" cy="1107996"/>
          </a:xfrm>
          <a:prstGeom prst="rect">
            <a:avLst/>
          </a:prstGeom>
        </p:spPr>
        <p:txBody>
          <a:bodyPr wrap="square">
            <a:spAutoFit/>
          </a:bodyPr>
          <a:lstStyle/>
          <a:p>
            <a:pPr algn="just"/>
            <a:r>
              <a:rPr lang="el-GR" sz="2200" dirty="0"/>
              <a:t>Το Ε.Υ της έρευνας αξιολογήθηκε ότι σχεδιάστηκε &amp; αναπτύχθηκε </a:t>
            </a:r>
            <a:r>
              <a:rPr lang="el-GR" sz="2200" b="1" dirty="0"/>
              <a:t>σύμφωνα με τις αρχές της εξ αποστάσεως εκπαίδευσης και της πολυμεσικής μάθησης.</a:t>
            </a:r>
          </a:p>
        </p:txBody>
      </p:sp>
      <p:sp>
        <p:nvSpPr>
          <p:cNvPr id="3" name="9 - Ορθογώνιο">
            <a:extLst>
              <a:ext uri="{FF2B5EF4-FFF2-40B4-BE49-F238E27FC236}">
                <a16:creationId xmlns:a16="http://schemas.microsoft.com/office/drawing/2014/main" id="{2E568EAF-7203-068B-BD1B-492F192D72FF}"/>
              </a:ext>
            </a:extLst>
          </p:cNvPr>
          <p:cNvSpPr/>
          <p:nvPr/>
        </p:nvSpPr>
        <p:spPr>
          <a:xfrm>
            <a:off x="614937" y="4366467"/>
            <a:ext cx="8208912" cy="1785104"/>
          </a:xfrm>
          <a:prstGeom prst="rect">
            <a:avLst/>
          </a:prstGeom>
        </p:spPr>
        <p:txBody>
          <a:bodyPr wrap="square">
            <a:spAutoFit/>
          </a:bodyPr>
          <a:lstStyle/>
          <a:p>
            <a:pPr algn="just"/>
            <a:r>
              <a:rPr lang="el-GR" sz="2200" dirty="0"/>
              <a:t>Η έρευνά ανέδειξε </a:t>
            </a:r>
            <a:r>
              <a:rPr lang="el-GR" sz="2200" b="1" dirty="0"/>
              <a:t>την αποτελεσματικότητα της μεθόδου της εξ αποστάσεως εκπαίδευσης στην επιμόρφωση ενηλίκων</a:t>
            </a:r>
            <a:r>
              <a:rPr lang="el-GR" sz="2200" dirty="0"/>
              <a:t>, γεγονός που επιβεβαιώνει τα ευρήματα προηγούμενων μελετών και της υπάρχουσας βιβλιογραφίας.</a:t>
            </a:r>
          </a:p>
          <a:p>
            <a:pPr algn="just"/>
            <a:endParaRPr lang="el-GR" sz="2200" dirty="0"/>
          </a:p>
        </p:txBody>
      </p:sp>
      <p:sp>
        <p:nvSpPr>
          <p:cNvPr id="6" name="TextBox 5">
            <a:extLst>
              <a:ext uri="{FF2B5EF4-FFF2-40B4-BE49-F238E27FC236}">
                <a16:creationId xmlns:a16="http://schemas.microsoft.com/office/drawing/2014/main" id="{679198DC-365F-3E87-DB14-55A8854CB9C3}"/>
              </a:ext>
            </a:extLst>
          </p:cNvPr>
          <p:cNvSpPr txBox="1"/>
          <p:nvPr/>
        </p:nvSpPr>
        <p:spPr>
          <a:xfrm>
            <a:off x="3239852" y="1367412"/>
            <a:ext cx="2664296" cy="461665"/>
          </a:xfrm>
          <a:prstGeom prst="rect">
            <a:avLst/>
          </a:prstGeom>
          <a:solidFill>
            <a:schemeClr val="bg1">
              <a:lumMod val="85000"/>
            </a:schemeClr>
          </a:solidFill>
          <a:ln>
            <a:solidFill>
              <a:schemeClr val="tx1"/>
            </a:solidFill>
          </a:ln>
        </p:spPr>
        <p:txBody>
          <a:bodyPr wrap="square" rtlCol="0">
            <a:spAutoFit/>
          </a:bodyPr>
          <a:lstStyle/>
          <a:p>
            <a:r>
              <a:rPr lang="el-GR" b="1" dirty="0"/>
              <a:t>  Κύρια ευρήματα </a:t>
            </a:r>
          </a:p>
        </p:txBody>
      </p:sp>
    </p:spTree>
    <p:extLst>
      <p:ext uri="{BB962C8B-B14F-4D97-AF65-F5344CB8AC3E}">
        <p14:creationId xmlns:p14="http://schemas.microsoft.com/office/powerpoint/2010/main" val="1704983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A92E2-3B82-CC00-8581-1502842C0D7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5C7F28E-51FA-5223-EB7D-ED1EC038DBF4}"/>
              </a:ext>
            </a:extLst>
          </p:cNvPr>
          <p:cNvSpPr>
            <a:spLocks noGrp="1"/>
          </p:cNvSpPr>
          <p:nvPr>
            <p:ph type="title"/>
          </p:nvPr>
        </p:nvSpPr>
        <p:spPr>
          <a:xfrm>
            <a:off x="1475656" y="705967"/>
            <a:ext cx="7776864" cy="576064"/>
          </a:xfrm>
        </p:spPr>
        <p:txBody>
          <a:bodyPr>
            <a:noAutofit/>
          </a:bodyPr>
          <a:lstStyle/>
          <a:p>
            <a:r>
              <a:rPr lang="el-GR" sz="3200" dirty="0"/>
              <a:t>Συμπεράσματα (2/4)</a:t>
            </a:r>
            <a:endParaRPr lang="el-GR" sz="3200" b="1" dirty="0"/>
          </a:p>
        </p:txBody>
      </p:sp>
      <p:sp>
        <p:nvSpPr>
          <p:cNvPr id="5" name="TextBox 4">
            <a:extLst>
              <a:ext uri="{FF2B5EF4-FFF2-40B4-BE49-F238E27FC236}">
                <a16:creationId xmlns:a16="http://schemas.microsoft.com/office/drawing/2014/main" id="{F5A9A784-485E-14A0-249A-A9D23A9AF07E}"/>
              </a:ext>
            </a:extLst>
          </p:cNvPr>
          <p:cNvSpPr txBox="1"/>
          <p:nvPr/>
        </p:nvSpPr>
        <p:spPr>
          <a:xfrm>
            <a:off x="863465" y="1916832"/>
            <a:ext cx="7920880" cy="2800767"/>
          </a:xfrm>
          <a:prstGeom prst="rect">
            <a:avLst/>
          </a:prstGeom>
          <a:noFill/>
        </p:spPr>
        <p:txBody>
          <a:bodyPr wrap="square">
            <a:spAutoFit/>
          </a:bodyPr>
          <a:lstStyle/>
          <a:p>
            <a:pPr algn="just" eaLnBrk="0" hangingPunct="0"/>
            <a:r>
              <a:rPr lang="el-GR" sz="2200" dirty="0"/>
              <a:t>Η έρευνα έδειξε ότι </a:t>
            </a:r>
            <a:r>
              <a:rPr lang="el-GR" sz="2200" b="1" dirty="0"/>
              <a:t>τα προγράμματα εξ αποστάσεως εκπαίδευσης μπορούν να ενισχύουν τον ρόλο του μουσείου ως φορέα δια βίου μάθησης και επιμόρφωσης ενηλίκων.</a:t>
            </a:r>
            <a:r>
              <a:rPr lang="el-GR" sz="2200" dirty="0"/>
              <a:t> Οι συμμετέχοντες αξιολόγησαν θετικά την εμπειρία τους, ανέπτυξαν ενδιαφέρον για περαιτέρω μάθηση και θα συμμετείχαν σε αντίστοιχα προγράμματα στο μέλλον. Τα αποτελέσματα επιβεβαιώνουν τη βιβλιογραφία για τη σημασία των μουσείων στην εκπαίδευση ενηλίκων αλλά και την ανάγκη για διεύρυνση του ρόλου τους</a:t>
            </a:r>
            <a:r>
              <a:rPr lang="el-GR" sz="2000" dirty="0"/>
              <a:t>.</a:t>
            </a:r>
          </a:p>
        </p:txBody>
      </p:sp>
      <p:sp>
        <p:nvSpPr>
          <p:cNvPr id="8" name="TextBox 7">
            <a:extLst>
              <a:ext uri="{FF2B5EF4-FFF2-40B4-BE49-F238E27FC236}">
                <a16:creationId xmlns:a16="http://schemas.microsoft.com/office/drawing/2014/main" id="{F61D1C90-4D35-B33A-FFE7-2C6E332CB282}"/>
              </a:ext>
            </a:extLst>
          </p:cNvPr>
          <p:cNvSpPr txBox="1"/>
          <p:nvPr/>
        </p:nvSpPr>
        <p:spPr>
          <a:xfrm>
            <a:off x="827461" y="4833023"/>
            <a:ext cx="7992888" cy="1446550"/>
          </a:xfrm>
          <a:prstGeom prst="rect">
            <a:avLst/>
          </a:prstGeom>
          <a:noFill/>
        </p:spPr>
        <p:txBody>
          <a:bodyPr wrap="square" rtlCol="0">
            <a:spAutoFit/>
          </a:bodyPr>
          <a:lstStyle/>
          <a:p>
            <a:pPr algn="just"/>
            <a:r>
              <a:rPr lang="el-GR" sz="2200" dirty="0"/>
              <a:t>Η έρευνα καταδεικνύει </a:t>
            </a:r>
            <a:r>
              <a:rPr lang="el-GR" sz="2200" b="1" dirty="0"/>
              <a:t>την υποβάθμιση του ρόλου του μουσείου στην βιβλιογραφία για την εκπαίδευση ενηλίκων</a:t>
            </a:r>
            <a:r>
              <a:rPr lang="el-GR" sz="2200" dirty="0"/>
              <a:t>, την </a:t>
            </a:r>
            <a:r>
              <a:rPr lang="el-GR" sz="2200" b="1" dirty="0"/>
              <a:t>περιορισμένη πρακτική εφαρμογή της εξΑΕ σε μουσειακά προγράμματα ενηλίκων</a:t>
            </a:r>
            <a:r>
              <a:rPr lang="el-GR" sz="2200" dirty="0"/>
              <a:t> και την </a:t>
            </a:r>
            <a:r>
              <a:rPr lang="el-GR" sz="2200" b="1" dirty="0"/>
              <a:t>ανάγκη για συστηματική έρευνα</a:t>
            </a:r>
            <a:r>
              <a:rPr lang="el-GR" sz="2200" dirty="0"/>
              <a:t>.</a:t>
            </a:r>
          </a:p>
        </p:txBody>
      </p:sp>
      <p:sp>
        <p:nvSpPr>
          <p:cNvPr id="9" name="TextBox 8">
            <a:extLst>
              <a:ext uri="{FF2B5EF4-FFF2-40B4-BE49-F238E27FC236}">
                <a16:creationId xmlns:a16="http://schemas.microsoft.com/office/drawing/2014/main" id="{7DD0E416-DB09-6580-628B-17D4248F0FBA}"/>
              </a:ext>
            </a:extLst>
          </p:cNvPr>
          <p:cNvSpPr txBox="1"/>
          <p:nvPr/>
        </p:nvSpPr>
        <p:spPr>
          <a:xfrm>
            <a:off x="3239852" y="1397455"/>
            <a:ext cx="2664296" cy="461665"/>
          </a:xfrm>
          <a:prstGeom prst="rect">
            <a:avLst/>
          </a:prstGeom>
          <a:solidFill>
            <a:schemeClr val="bg1">
              <a:lumMod val="85000"/>
            </a:schemeClr>
          </a:solidFill>
          <a:ln>
            <a:solidFill>
              <a:schemeClr val="tx1"/>
            </a:solidFill>
          </a:ln>
        </p:spPr>
        <p:txBody>
          <a:bodyPr wrap="square" rtlCol="0">
            <a:spAutoFit/>
          </a:bodyPr>
          <a:lstStyle/>
          <a:p>
            <a:r>
              <a:rPr lang="el-GR" b="1" dirty="0"/>
              <a:t>  Κύρια ευρήματα </a:t>
            </a:r>
          </a:p>
        </p:txBody>
      </p:sp>
      <p:pic>
        <p:nvPicPr>
          <p:cNvPr id="12" name="Εικόνα 11">
            <a:extLst>
              <a:ext uri="{FF2B5EF4-FFF2-40B4-BE49-F238E27FC236}">
                <a16:creationId xmlns:a16="http://schemas.microsoft.com/office/drawing/2014/main" id="{5A2F9D23-69BD-5BF3-CDDE-DDB4D4F13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306" y="1932951"/>
            <a:ext cx="8346174" cy="2900072"/>
          </a:xfrm>
          <a:prstGeom prst="rect">
            <a:avLst/>
          </a:prstGeom>
        </p:spPr>
      </p:pic>
      <p:pic>
        <p:nvPicPr>
          <p:cNvPr id="13" name="Εικόνα 12">
            <a:extLst>
              <a:ext uri="{FF2B5EF4-FFF2-40B4-BE49-F238E27FC236}">
                <a16:creationId xmlns:a16="http://schemas.microsoft.com/office/drawing/2014/main" id="{760A6E9F-4304-8030-54B3-69953AA706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187" y="4849142"/>
            <a:ext cx="8346174" cy="1615044"/>
          </a:xfrm>
          <a:prstGeom prst="rect">
            <a:avLst/>
          </a:prstGeom>
        </p:spPr>
      </p:pic>
    </p:spTree>
    <p:extLst>
      <p:ext uri="{BB962C8B-B14F-4D97-AF65-F5344CB8AC3E}">
        <p14:creationId xmlns:p14="http://schemas.microsoft.com/office/powerpoint/2010/main" val="2605631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4E782-2D82-D84A-5B4E-DB16D79EB76A}"/>
            </a:ext>
          </a:extLst>
        </p:cNvPr>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B688851E-3D95-A29E-EDAF-EAA9A9BAED68}"/>
              </a:ext>
            </a:extLst>
          </p:cNvPr>
          <p:cNvSpPr>
            <a:spLocks noGrp="1"/>
          </p:cNvSpPr>
          <p:nvPr>
            <p:ph idx="1"/>
          </p:nvPr>
        </p:nvSpPr>
        <p:spPr>
          <a:xfrm>
            <a:off x="827584" y="1440517"/>
            <a:ext cx="7886700" cy="4351338"/>
          </a:xfrm>
        </p:spPr>
        <p:txBody>
          <a:bodyPr>
            <a:normAutofit/>
          </a:bodyPr>
          <a:lstStyle/>
          <a:p>
            <a:pPr marL="0" indent="0" algn="just">
              <a:buNone/>
            </a:pPr>
            <a:r>
              <a:rPr lang="el-GR" sz="1900" dirty="0">
                <a:latin typeface="Times New Roman" panose="02020603050405020304" pitchFamily="18" charset="0"/>
                <a:cs typeface="Times New Roman" panose="02020603050405020304" pitchFamily="18" charset="0"/>
              </a:rPr>
              <a:t>Στους καθηγητές μου, για την καθοδήγηση και την στήριξη τους. Ιδιαίτερες ευχαριστίες</a:t>
            </a:r>
            <a:r>
              <a:rPr lang="en-US" sz="1900" dirty="0">
                <a:latin typeface="Times New Roman" panose="02020603050405020304" pitchFamily="18" charset="0"/>
                <a:cs typeface="Times New Roman" panose="02020603050405020304" pitchFamily="18" charset="0"/>
              </a:rPr>
              <a:t> </a:t>
            </a:r>
            <a:r>
              <a:rPr lang="el-GR" sz="1900" dirty="0">
                <a:latin typeface="Times New Roman" panose="02020603050405020304" pitchFamily="18" charset="0"/>
                <a:cs typeface="Times New Roman" panose="02020603050405020304" pitchFamily="18" charset="0"/>
              </a:rPr>
              <a:t>απευθύνω στον κ. Λάμπρο Καρβούνη, τον επιβλέποντα καθηγητή μου, για την κατανόηση και την βοήθεια που μου προσέφερε</a:t>
            </a:r>
            <a:r>
              <a:rPr lang="el-GR" sz="2000" dirty="0">
                <a:latin typeface="Times New Roman" panose="02020603050405020304" pitchFamily="18" charset="0"/>
                <a:cs typeface="Times New Roman" panose="02020603050405020304" pitchFamily="18" charset="0"/>
              </a:rPr>
              <a:t>.</a:t>
            </a:r>
          </a:p>
          <a:p>
            <a:pPr marL="0" indent="0" algn="just">
              <a:buNone/>
            </a:pPr>
            <a:r>
              <a:rPr lang="el-GR" sz="2000" dirty="0">
                <a:latin typeface="Times New Roman" panose="02020603050405020304" pitchFamily="18" charset="0"/>
                <a:cs typeface="Times New Roman" panose="02020603050405020304" pitchFamily="18" charset="0"/>
              </a:rPr>
              <a:t>Στους φίλους και την οικογένεια μου.</a:t>
            </a:r>
          </a:p>
          <a:p>
            <a:pPr marL="0" indent="0" algn="just">
              <a:buNone/>
            </a:pPr>
            <a:r>
              <a:rPr lang="el-GR" sz="2000" dirty="0">
                <a:latin typeface="Times New Roman" panose="02020603050405020304" pitchFamily="18" charset="0"/>
                <a:cs typeface="Times New Roman" panose="02020603050405020304" pitchFamily="18" charset="0"/>
              </a:rPr>
              <a:t>Στους συμφοιτητές μου και τους συμμετέχοντες στην έρευνα.</a:t>
            </a:r>
          </a:p>
          <a:p>
            <a:pPr marL="0" indent="0" algn="just">
              <a:buNone/>
            </a:pPr>
            <a:r>
              <a:rPr lang="el-GR" sz="2000" dirty="0">
                <a:latin typeface="Times New Roman" panose="02020603050405020304" pitchFamily="18" charset="0"/>
                <a:cs typeface="Times New Roman" panose="02020603050405020304" pitchFamily="18" charset="0"/>
              </a:rPr>
              <a:t>Σε όλους τους ενήλικες που συνεχίζουν να μαθαίνουν, παρά τις δυσκολίες, και αποτέλεσαν την έμπνευση για την εργασία αυτή.</a:t>
            </a:r>
          </a:p>
        </p:txBody>
      </p:sp>
      <p:sp>
        <p:nvSpPr>
          <p:cNvPr id="3" name="Τίτλος 2">
            <a:extLst>
              <a:ext uri="{FF2B5EF4-FFF2-40B4-BE49-F238E27FC236}">
                <a16:creationId xmlns:a16="http://schemas.microsoft.com/office/drawing/2014/main" id="{1C449F28-52A9-5AE2-554A-B7DE98E56995}"/>
              </a:ext>
            </a:extLst>
          </p:cNvPr>
          <p:cNvSpPr>
            <a:spLocks noGrp="1"/>
          </p:cNvSpPr>
          <p:nvPr>
            <p:ph type="title"/>
          </p:nvPr>
        </p:nvSpPr>
        <p:spPr>
          <a:xfrm>
            <a:off x="1259632" y="404664"/>
            <a:ext cx="7372350" cy="1075390"/>
          </a:xfrm>
        </p:spPr>
        <p:txBody>
          <a:bodyPr>
            <a:noAutofit/>
          </a:bodyPr>
          <a:lstStyle/>
          <a:p>
            <a:r>
              <a:rPr lang="el-GR" sz="3200" dirty="0"/>
              <a:t> </a:t>
            </a:r>
            <a:r>
              <a:rPr lang="el-GR" sz="3000" dirty="0"/>
              <a:t>Ευχαριστίες</a:t>
            </a:r>
          </a:p>
        </p:txBody>
      </p:sp>
    </p:spTree>
    <p:extLst>
      <p:ext uri="{BB962C8B-B14F-4D97-AF65-F5344CB8AC3E}">
        <p14:creationId xmlns:p14="http://schemas.microsoft.com/office/powerpoint/2010/main" val="1109349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8FC37-FD96-B404-A363-B586DF6995A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5039EDA-7725-5511-9E16-9606F28D7898}"/>
              </a:ext>
            </a:extLst>
          </p:cNvPr>
          <p:cNvSpPr>
            <a:spLocks noGrp="1"/>
          </p:cNvSpPr>
          <p:nvPr>
            <p:ph type="title"/>
          </p:nvPr>
        </p:nvSpPr>
        <p:spPr>
          <a:xfrm>
            <a:off x="1367136" y="678851"/>
            <a:ext cx="7776864" cy="576064"/>
          </a:xfrm>
        </p:spPr>
        <p:txBody>
          <a:bodyPr>
            <a:noAutofit/>
          </a:bodyPr>
          <a:lstStyle/>
          <a:p>
            <a:r>
              <a:rPr lang="el-GR" sz="3200" dirty="0"/>
              <a:t>Συμπεράσματα (3/4)</a:t>
            </a:r>
            <a:endParaRPr lang="el-GR" sz="3200" b="1" dirty="0"/>
          </a:p>
        </p:txBody>
      </p:sp>
      <p:sp>
        <p:nvSpPr>
          <p:cNvPr id="3" name="TextBox 2">
            <a:extLst>
              <a:ext uri="{FF2B5EF4-FFF2-40B4-BE49-F238E27FC236}">
                <a16:creationId xmlns:a16="http://schemas.microsoft.com/office/drawing/2014/main" id="{119B0AE0-1A9F-55A0-B3BA-E28741BB7D5A}"/>
              </a:ext>
            </a:extLst>
          </p:cNvPr>
          <p:cNvSpPr txBox="1"/>
          <p:nvPr/>
        </p:nvSpPr>
        <p:spPr>
          <a:xfrm>
            <a:off x="3131840" y="1421404"/>
            <a:ext cx="2664296" cy="461665"/>
          </a:xfrm>
          <a:prstGeom prst="rect">
            <a:avLst/>
          </a:prstGeom>
          <a:solidFill>
            <a:schemeClr val="bg1">
              <a:lumMod val="85000"/>
            </a:schemeClr>
          </a:solidFill>
          <a:ln>
            <a:solidFill>
              <a:schemeClr val="tx1"/>
            </a:solidFill>
          </a:ln>
        </p:spPr>
        <p:txBody>
          <a:bodyPr wrap="square" rtlCol="0">
            <a:spAutoFit/>
          </a:bodyPr>
          <a:lstStyle/>
          <a:p>
            <a:r>
              <a:rPr lang="el-GR" b="1" dirty="0"/>
              <a:t>     Περιορισμοί </a:t>
            </a:r>
          </a:p>
        </p:txBody>
      </p:sp>
      <p:sp>
        <p:nvSpPr>
          <p:cNvPr id="6" name="TextBox 5">
            <a:extLst>
              <a:ext uri="{FF2B5EF4-FFF2-40B4-BE49-F238E27FC236}">
                <a16:creationId xmlns:a16="http://schemas.microsoft.com/office/drawing/2014/main" id="{2C9A6746-4FF3-28BD-0119-C9465577AD73}"/>
              </a:ext>
            </a:extLst>
          </p:cNvPr>
          <p:cNvSpPr txBox="1"/>
          <p:nvPr/>
        </p:nvSpPr>
        <p:spPr>
          <a:xfrm>
            <a:off x="706827" y="2216048"/>
            <a:ext cx="7920880" cy="1061829"/>
          </a:xfrm>
          <a:prstGeom prst="rect">
            <a:avLst/>
          </a:prstGeom>
          <a:noFill/>
        </p:spPr>
        <p:txBody>
          <a:bodyPr wrap="square">
            <a:spAutoFit/>
          </a:bodyPr>
          <a:lstStyle/>
          <a:p>
            <a:pPr algn="just"/>
            <a:r>
              <a:rPr lang="el-GR" sz="2100" dirty="0"/>
              <a:t>Η παρούσα έρευνα βασίστηκε σε μικρό δείγμα συμμετεχόντων και τα δεδομένα αντλήθηκαν αποκλειστικά από μεθόδους ποιοτικής έρευνας, γεγονός που περιορίζει τη δυνατότητα γενίκευσης των ευρημάτων.</a:t>
            </a:r>
          </a:p>
        </p:txBody>
      </p:sp>
      <p:sp>
        <p:nvSpPr>
          <p:cNvPr id="9" name="TextBox 8">
            <a:extLst>
              <a:ext uri="{FF2B5EF4-FFF2-40B4-BE49-F238E27FC236}">
                <a16:creationId xmlns:a16="http://schemas.microsoft.com/office/drawing/2014/main" id="{68DC0E90-6F7B-BEF6-7F19-C0E03B30541A}"/>
              </a:ext>
            </a:extLst>
          </p:cNvPr>
          <p:cNvSpPr txBox="1"/>
          <p:nvPr/>
        </p:nvSpPr>
        <p:spPr>
          <a:xfrm>
            <a:off x="706827" y="4388468"/>
            <a:ext cx="8208912" cy="1384995"/>
          </a:xfrm>
          <a:prstGeom prst="rect">
            <a:avLst/>
          </a:prstGeom>
          <a:noFill/>
        </p:spPr>
        <p:txBody>
          <a:bodyPr wrap="square">
            <a:spAutoFit/>
          </a:bodyPr>
          <a:lstStyle/>
          <a:p>
            <a:pPr marL="342900" indent="-342900" algn="just">
              <a:buFont typeface="Wingdings" panose="05000000000000000000" pitchFamily="2" charset="2"/>
              <a:buChar char="v"/>
            </a:pPr>
            <a:r>
              <a:rPr lang="el-GR" sz="2100" dirty="0"/>
              <a:t>Ανάπτυξη νέων εκπαιδευτικών προγραμμάτων μέσω του μουσείου</a:t>
            </a:r>
          </a:p>
          <a:p>
            <a:pPr marL="342900" indent="-342900" algn="just">
              <a:buFont typeface="Wingdings" panose="05000000000000000000" pitchFamily="2" charset="2"/>
              <a:buChar char="v"/>
            </a:pPr>
            <a:r>
              <a:rPr lang="el-GR" sz="2100" dirty="0"/>
              <a:t>Ενίσχυση της προσβασιμότητας και της συμπερίληψης</a:t>
            </a:r>
          </a:p>
          <a:p>
            <a:pPr marL="342900" indent="-342900" algn="just">
              <a:buFont typeface="Wingdings" panose="05000000000000000000" pitchFamily="2" charset="2"/>
              <a:buChar char="v"/>
            </a:pPr>
            <a:r>
              <a:rPr lang="el-GR" sz="2100" dirty="0"/>
              <a:t>Συνεργασίες με άλλους φορείς και ανάγκη εκπαίδευσης προσωπικού στις μεθόδους της εξΑΕ</a:t>
            </a:r>
          </a:p>
        </p:txBody>
      </p:sp>
      <p:sp>
        <p:nvSpPr>
          <p:cNvPr id="10" name="TextBox 9">
            <a:extLst>
              <a:ext uri="{FF2B5EF4-FFF2-40B4-BE49-F238E27FC236}">
                <a16:creationId xmlns:a16="http://schemas.microsoft.com/office/drawing/2014/main" id="{BD856AA4-7C6C-7634-87D0-0C830B8AD080}"/>
              </a:ext>
            </a:extLst>
          </p:cNvPr>
          <p:cNvSpPr txBox="1"/>
          <p:nvPr/>
        </p:nvSpPr>
        <p:spPr>
          <a:xfrm>
            <a:off x="2906815" y="3602340"/>
            <a:ext cx="3330370" cy="461665"/>
          </a:xfrm>
          <a:prstGeom prst="rect">
            <a:avLst/>
          </a:prstGeom>
          <a:solidFill>
            <a:schemeClr val="bg1">
              <a:lumMod val="85000"/>
            </a:schemeClr>
          </a:solidFill>
          <a:ln>
            <a:solidFill>
              <a:schemeClr val="tx1"/>
            </a:solidFill>
          </a:ln>
        </p:spPr>
        <p:txBody>
          <a:bodyPr wrap="square" rtlCol="0">
            <a:spAutoFit/>
          </a:bodyPr>
          <a:lstStyle/>
          <a:p>
            <a:r>
              <a:rPr lang="el-GR" b="1" dirty="0"/>
              <a:t> Πρακτικές επιπτώσεις  </a:t>
            </a:r>
          </a:p>
        </p:txBody>
      </p:sp>
    </p:spTree>
    <p:extLst>
      <p:ext uri="{BB962C8B-B14F-4D97-AF65-F5344CB8AC3E}">
        <p14:creationId xmlns:p14="http://schemas.microsoft.com/office/powerpoint/2010/main" val="3691304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E0065-44D8-D624-4C75-F0F352C08AE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C3A410F-CD7C-9284-433A-0E821B87CE84}"/>
              </a:ext>
            </a:extLst>
          </p:cNvPr>
          <p:cNvSpPr>
            <a:spLocks noGrp="1"/>
          </p:cNvSpPr>
          <p:nvPr>
            <p:ph type="title"/>
          </p:nvPr>
        </p:nvSpPr>
        <p:spPr>
          <a:xfrm>
            <a:off x="1384296" y="692696"/>
            <a:ext cx="7776864" cy="576064"/>
          </a:xfrm>
        </p:spPr>
        <p:txBody>
          <a:bodyPr>
            <a:noAutofit/>
          </a:bodyPr>
          <a:lstStyle/>
          <a:p>
            <a:r>
              <a:rPr lang="el-GR" sz="3200" dirty="0"/>
              <a:t>Συμπεράσματα (4/4 )</a:t>
            </a:r>
            <a:endParaRPr lang="el-GR" sz="3200" b="1" dirty="0"/>
          </a:p>
        </p:txBody>
      </p:sp>
      <p:sp>
        <p:nvSpPr>
          <p:cNvPr id="3" name="TextBox 2">
            <a:extLst>
              <a:ext uri="{FF2B5EF4-FFF2-40B4-BE49-F238E27FC236}">
                <a16:creationId xmlns:a16="http://schemas.microsoft.com/office/drawing/2014/main" id="{FC3814C8-A9D6-6996-0BD0-A0F4706FE779}"/>
              </a:ext>
            </a:extLst>
          </p:cNvPr>
          <p:cNvSpPr txBox="1"/>
          <p:nvPr/>
        </p:nvSpPr>
        <p:spPr>
          <a:xfrm>
            <a:off x="2987824" y="1556792"/>
            <a:ext cx="3060340" cy="461665"/>
          </a:xfrm>
          <a:prstGeom prst="rect">
            <a:avLst/>
          </a:prstGeom>
          <a:solidFill>
            <a:schemeClr val="bg1">
              <a:lumMod val="85000"/>
            </a:schemeClr>
          </a:solidFill>
          <a:ln>
            <a:solidFill>
              <a:schemeClr val="tx1"/>
            </a:solidFill>
          </a:ln>
        </p:spPr>
        <p:txBody>
          <a:bodyPr wrap="square" rtlCol="0">
            <a:spAutoFit/>
          </a:bodyPr>
          <a:lstStyle/>
          <a:p>
            <a:r>
              <a:rPr lang="el-GR" b="1" dirty="0"/>
              <a:t>  Μελλοντική έρευνα </a:t>
            </a:r>
          </a:p>
        </p:txBody>
      </p:sp>
      <p:sp>
        <p:nvSpPr>
          <p:cNvPr id="6" name="TextBox 5">
            <a:extLst>
              <a:ext uri="{FF2B5EF4-FFF2-40B4-BE49-F238E27FC236}">
                <a16:creationId xmlns:a16="http://schemas.microsoft.com/office/drawing/2014/main" id="{6930EDAB-E7BB-C46A-42E3-4368EDABA415}"/>
              </a:ext>
            </a:extLst>
          </p:cNvPr>
          <p:cNvSpPr txBox="1"/>
          <p:nvPr/>
        </p:nvSpPr>
        <p:spPr>
          <a:xfrm>
            <a:off x="611560" y="2018457"/>
            <a:ext cx="8136904" cy="3935949"/>
          </a:xfrm>
          <a:prstGeom prst="rect">
            <a:avLst/>
          </a:prstGeom>
          <a:noFill/>
        </p:spPr>
        <p:txBody>
          <a:bodyPr wrap="square">
            <a:spAutoFit/>
          </a:bodyPr>
          <a:lstStyle/>
          <a:p>
            <a:pPr algn="just">
              <a:lnSpc>
                <a:spcPct val="150000"/>
              </a:lnSpc>
              <a:spcAft>
                <a:spcPts val="600"/>
              </a:spcAft>
            </a:pPr>
            <a:r>
              <a:rPr lang="el-GR" sz="1800" b="1" kern="150" dirty="0">
                <a:solidFill>
                  <a:srgbClr val="002060"/>
                </a:solidFill>
                <a:ea typeface="NSimSun" panose="02010609030101010101" pitchFamily="49" charset="-122"/>
                <a:cs typeface="Arial" panose="020B0604020202020204" pitchFamily="34" charset="0"/>
              </a:rPr>
              <a:t>Ε</a:t>
            </a:r>
            <a:r>
              <a:rPr lang="el-GR" sz="1800" b="1" kern="150" dirty="0">
                <a:solidFill>
                  <a:srgbClr val="002060"/>
                </a:solidFill>
                <a:effectLst/>
                <a:latin typeface="Times New Roman" panose="02020603050405020304" pitchFamily="18" charset="0"/>
                <a:ea typeface="NSimSun" panose="02010609030101010101" pitchFamily="49" charset="-122"/>
                <a:cs typeface="Arial" panose="020B0604020202020204" pitchFamily="34" charset="0"/>
              </a:rPr>
              <a:t>πέκταση των δραστηριοτήτων της έρευνας </a:t>
            </a:r>
            <a:r>
              <a:rPr lang="el-GR" sz="1800" kern="150" dirty="0">
                <a:effectLst/>
                <a:latin typeface="Times New Roman" panose="02020603050405020304" pitchFamily="18" charset="0"/>
                <a:ea typeface="NSimSun" panose="02010609030101010101" pitchFamily="49" charset="-122"/>
                <a:cs typeface="Arial" panose="020B0604020202020204" pitchFamily="34" charset="0"/>
              </a:rPr>
              <a:t>που σχετίζεται με την εξΑΕ και την εκπαίδευση ενηλίκων μέσω μουσεί</a:t>
            </a:r>
            <a:r>
              <a:rPr lang="el-GR" sz="1800" kern="150" dirty="0">
                <a:ea typeface="NSimSun" panose="02010609030101010101" pitchFamily="49" charset="-122"/>
                <a:cs typeface="Arial" panose="020B0604020202020204" pitchFamily="34" charset="0"/>
              </a:rPr>
              <a:t>ου</a:t>
            </a:r>
            <a:r>
              <a:rPr lang="el-GR" sz="1800" kern="150" dirty="0">
                <a:effectLst/>
                <a:latin typeface="Times New Roman" panose="02020603050405020304" pitchFamily="18" charset="0"/>
                <a:ea typeface="NSimSun" panose="02010609030101010101" pitchFamily="49" charset="-122"/>
                <a:cs typeface="Arial" panose="020B0604020202020204" pitchFamily="34" charset="0"/>
              </a:rPr>
              <a:t> μπορεί να προσφέρει πολύτιμα δεδομένα για την ανάπτυξη και τη βελτίωση εξΑΕ προγραμμάτων,  </a:t>
            </a:r>
            <a:r>
              <a:rPr lang="el-GR" sz="1800" b="1" kern="150" dirty="0">
                <a:solidFill>
                  <a:schemeClr val="accent1">
                    <a:lumMod val="50000"/>
                  </a:schemeClr>
                </a:solidFill>
                <a:effectLst/>
                <a:latin typeface="Times New Roman" panose="02020603050405020304" pitchFamily="18" charset="0"/>
                <a:ea typeface="NSimSun" panose="02010609030101010101" pitchFamily="49" charset="-122"/>
                <a:cs typeface="Arial" panose="020B0604020202020204" pitchFamily="34" charset="0"/>
              </a:rPr>
              <a:t>με σκοπό την ενίσχυση </a:t>
            </a:r>
            <a:r>
              <a:rPr lang="el-GR" sz="1800" kern="150" dirty="0">
                <a:effectLst/>
                <a:latin typeface="Times New Roman" panose="02020603050405020304" pitchFamily="18" charset="0"/>
                <a:ea typeface="NSimSun" panose="02010609030101010101" pitchFamily="49" charset="-122"/>
                <a:cs typeface="Arial" panose="020B0604020202020204" pitchFamily="34" charset="0"/>
              </a:rPr>
              <a:t>της συμβολής τους στο ρόλο </a:t>
            </a:r>
            <a:r>
              <a:rPr lang="el-GR" sz="1800" b="1" kern="150" dirty="0">
                <a:solidFill>
                  <a:schemeClr val="accent1">
                    <a:lumMod val="50000"/>
                  </a:schemeClr>
                </a:solidFill>
                <a:effectLst/>
                <a:latin typeface="Times New Roman" panose="02020603050405020304" pitchFamily="18" charset="0"/>
                <a:ea typeface="NSimSun" panose="02010609030101010101" pitchFamily="49" charset="-122"/>
                <a:cs typeface="Arial" panose="020B0604020202020204" pitchFamily="34" charset="0"/>
              </a:rPr>
              <a:t>του μουσείου ως φορέας δια βίου μάθησης</a:t>
            </a:r>
            <a:r>
              <a:rPr lang="el-GR" sz="1800" kern="150" dirty="0">
                <a:ea typeface="NSimSun" panose="02010609030101010101" pitchFamily="49" charset="-122"/>
                <a:cs typeface="Arial" panose="020B0604020202020204" pitchFamily="34" charset="0"/>
              </a:rPr>
              <a:t>. Προτείνεται</a:t>
            </a:r>
            <a:r>
              <a:rPr lang="en-US" sz="1800" kern="150" dirty="0">
                <a:ea typeface="NSimSun" panose="02010609030101010101" pitchFamily="49" charset="-122"/>
                <a:cs typeface="Arial" panose="020B0604020202020204" pitchFamily="34" charset="0"/>
              </a:rPr>
              <a:t>:</a:t>
            </a:r>
          </a:p>
          <a:p>
            <a:pPr marL="285750" indent="-285750" algn="just">
              <a:lnSpc>
                <a:spcPct val="150000"/>
              </a:lnSpc>
              <a:spcAft>
                <a:spcPts val="600"/>
              </a:spcAft>
              <a:buFont typeface="Wingdings" panose="05000000000000000000" pitchFamily="2" charset="2"/>
              <a:buChar char="Ø"/>
            </a:pPr>
            <a:r>
              <a:rPr lang="el-GR" sz="1800" kern="150" dirty="0">
                <a:effectLst/>
                <a:latin typeface="Times New Roman" panose="02020603050405020304" pitchFamily="18" charset="0"/>
                <a:ea typeface="NSimSun" panose="02010609030101010101" pitchFamily="49" charset="-122"/>
                <a:cs typeface="Arial" panose="020B0604020202020204" pitchFamily="34" charset="0"/>
              </a:rPr>
              <a:t>Επιπλέον </a:t>
            </a:r>
            <a:r>
              <a:rPr lang="el-GR" sz="1800" kern="150" dirty="0">
                <a:solidFill>
                  <a:srgbClr val="002060"/>
                </a:solidFill>
                <a:effectLst/>
                <a:latin typeface="Times New Roman" panose="02020603050405020304" pitchFamily="18" charset="0"/>
                <a:ea typeface="NSimSun" panose="02010609030101010101" pitchFamily="49" charset="-122"/>
                <a:cs typeface="Arial" panose="020B0604020202020204" pitchFamily="34" charset="0"/>
              </a:rPr>
              <a:t>αξιολόγηση </a:t>
            </a:r>
            <a:r>
              <a:rPr lang="el-GR" sz="1800" kern="150" dirty="0">
                <a:effectLst/>
                <a:latin typeface="Times New Roman" panose="02020603050405020304" pitchFamily="18" charset="0"/>
                <a:ea typeface="NSimSun" panose="02010609030101010101" pitchFamily="49" charset="-122"/>
                <a:cs typeface="Arial" panose="020B0604020202020204" pitchFamily="34" charset="0"/>
              </a:rPr>
              <a:t>της αποτελεσματικότητας τέτοιων προγραμμάτων </a:t>
            </a:r>
            <a:r>
              <a:rPr lang="el-GR" sz="1800" kern="150" dirty="0">
                <a:solidFill>
                  <a:srgbClr val="002060"/>
                </a:solidFill>
                <a:effectLst/>
                <a:latin typeface="Times New Roman" panose="02020603050405020304" pitchFamily="18" charset="0"/>
                <a:ea typeface="NSimSun" panose="02010609030101010101" pitchFamily="49" charset="-122"/>
                <a:cs typeface="Arial" panose="020B0604020202020204" pitchFamily="34" charset="0"/>
              </a:rPr>
              <a:t>σε μεγαλύτερη κλίμακα</a:t>
            </a:r>
            <a:r>
              <a:rPr lang="en-US" sz="1800" kern="150" dirty="0">
                <a:effectLst/>
                <a:latin typeface="Times New Roman" panose="02020603050405020304" pitchFamily="18" charset="0"/>
                <a:ea typeface="NSimSun" panose="02010609030101010101" pitchFamily="49" charset="-122"/>
                <a:cs typeface="Arial" panose="020B0604020202020204" pitchFamily="34" charset="0"/>
              </a:rPr>
              <a:t>.</a:t>
            </a:r>
            <a:endParaRPr lang="el-GR" sz="1800" kern="150" dirty="0">
              <a:effectLst/>
              <a:latin typeface="Times New Roman" panose="02020603050405020304" pitchFamily="18" charset="0"/>
              <a:ea typeface="NSimSun" panose="02010609030101010101" pitchFamily="49" charset="-122"/>
              <a:cs typeface="Arial" panose="020B0604020202020204" pitchFamily="34" charset="0"/>
            </a:endParaRPr>
          </a:p>
          <a:p>
            <a:pPr marL="285750" indent="-285750" algn="just">
              <a:lnSpc>
                <a:spcPct val="150000"/>
              </a:lnSpc>
              <a:spcAft>
                <a:spcPts val="600"/>
              </a:spcAft>
              <a:buFont typeface="Wingdings" panose="05000000000000000000" pitchFamily="2" charset="2"/>
              <a:buChar char="Ø"/>
            </a:pPr>
            <a:r>
              <a:rPr lang="el-GR" sz="1800" dirty="0"/>
              <a:t>Διερεύνηση των αναγκών και των προσδοκιών </a:t>
            </a:r>
            <a:r>
              <a:rPr lang="el-GR" sz="1800" dirty="0">
                <a:solidFill>
                  <a:srgbClr val="002060"/>
                </a:solidFill>
              </a:rPr>
              <a:t>διαφορετικών πληθυσμιακών ομάδων </a:t>
            </a:r>
            <a:r>
              <a:rPr lang="el-GR" sz="1800" dirty="0"/>
              <a:t>(π.χ. άτομα τρίτης ηλικίας, άτομα με αναπηρία, άνεργοι, άτομα με χαμηλή ψηφιακή εξοικείωση) από την εξ αποστάσεως εκπαίδευση μέσω μουσείων.</a:t>
            </a:r>
            <a:r>
              <a:rPr lang="el-GR" sz="1800" kern="150" dirty="0">
                <a:effectLst/>
                <a:latin typeface="Times New Roman" panose="02020603050405020304" pitchFamily="18" charset="0"/>
                <a:ea typeface="NSimSun" panose="02010609030101010101" pitchFamily="49" charset="-122"/>
                <a:cs typeface="Arial" panose="020B0604020202020204" pitchFamily="34" charset="0"/>
              </a:rPr>
              <a:t> </a:t>
            </a:r>
            <a:endParaRPr lang="el-GR" sz="1800" kern="150" dirty="0">
              <a:effectLst/>
              <a:latin typeface="Liberation Serif" panose="02020603050405020304" pitchFamily="18" charset="0"/>
              <a:ea typeface="NSimSun" panose="02010609030101010101" pitchFamily="49" charset="-122"/>
              <a:cs typeface="Arial" panose="020B0604020202020204" pitchFamily="34" charset="0"/>
            </a:endParaRPr>
          </a:p>
        </p:txBody>
      </p:sp>
    </p:spTree>
    <p:extLst>
      <p:ext uri="{BB962C8B-B14F-4D97-AF65-F5344CB8AC3E}">
        <p14:creationId xmlns:p14="http://schemas.microsoft.com/office/powerpoint/2010/main" val="2540219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b="1" dirty="0"/>
              <a:t>Σας ευχαριστώ για την προσοχή σας</a:t>
            </a:r>
            <a:r>
              <a:rPr lang="en-US" sz="3200" b="1" dirty="0"/>
              <a:t>!</a:t>
            </a:r>
            <a:endParaRPr lang="el-GR" sz="3200" b="1" dirty="0"/>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7FD6DD65-A6E1-4AA8-B24F-206152D9545A}"/>
              </a:ext>
            </a:extLst>
          </p:cNvPr>
          <p:cNvSpPr>
            <a:spLocks noGrp="1"/>
          </p:cNvSpPr>
          <p:nvPr>
            <p:ph idx="1"/>
          </p:nvPr>
        </p:nvSpPr>
        <p:spPr>
          <a:xfrm>
            <a:off x="827584" y="1440517"/>
            <a:ext cx="7886700" cy="4351338"/>
          </a:xfrm>
        </p:spPr>
        <p:txBody>
          <a:bodyPr>
            <a:normAutofit/>
          </a:bodyPr>
          <a:lstStyle/>
          <a:p>
            <a:pPr marL="0" indent="0" algn="just">
              <a:buNone/>
            </a:pPr>
            <a:r>
              <a:rPr lang="el-GR" sz="2000" dirty="0">
                <a:latin typeface="Times New Roman" panose="02020603050405020304" pitchFamily="18" charset="0"/>
                <a:cs typeface="Times New Roman" panose="02020603050405020304" pitchFamily="18" charset="0"/>
              </a:rPr>
              <a:t>Ο </a:t>
            </a:r>
            <a:r>
              <a:rPr lang="el-GR" sz="2000" b="1" dirty="0">
                <a:solidFill>
                  <a:schemeClr val="accent5">
                    <a:lumMod val="50000"/>
                  </a:schemeClr>
                </a:solidFill>
                <a:latin typeface="Times New Roman" panose="02020603050405020304" pitchFamily="18" charset="0"/>
                <a:cs typeface="Times New Roman" panose="02020603050405020304" pitchFamily="18" charset="0"/>
              </a:rPr>
              <a:t>σχεδιασμός, η υλοποίηση και η αξιολόγηση</a:t>
            </a:r>
            <a:r>
              <a:rPr lang="el-GR" sz="2000" dirty="0">
                <a:solidFill>
                  <a:schemeClr val="accent5">
                    <a:lumMod val="50000"/>
                  </a:schemeClr>
                </a:solidFill>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ενός </a:t>
            </a:r>
            <a:r>
              <a:rPr lang="en-US" sz="2000" dirty="0">
                <a:latin typeface="Times New Roman" panose="02020603050405020304" pitchFamily="18" charset="0"/>
                <a:cs typeface="Times New Roman" panose="02020603050405020304" pitchFamily="18" charset="0"/>
              </a:rPr>
              <a:t>e-learning</a:t>
            </a:r>
            <a:r>
              <a:rPr lang="el-GR" sz="2000" dirty="0">
                <a:latin typeface="Times New Roman" panose="02020603050405020304" pitchFamily="18" charset="0"/>
                <a:cs typeface="Times New Roman" panose="02020603050405020304" pitchFamily="18" charset="0"/>
              </a:rPr>
              <a:t> εκπαιδευτικού υλικού για την επιμόρφωση ενηλίκων, βασισμένο στην έκθεση </a:t>
            </a:r>
            <a:r>
              <a:rPr lang="el-GR" sz="2000" i="1" dirty="0">
                <a:latin typeface="Times New Roman" panose="02020603050405020304" pitchFamily="18" charset="0"/>
                <a:cs typeface="Times New Roman" panose="02020603050405020304" pitchFamily="18" charset="0"/>
              </a:rPr>
              <a:t>«Οικοσυστήματα Νερού - Οι Υγρότοποι»</a:t>
            </a:r>
            <a:r>
              <a:rPr lang="el-GR" sz="2000" dirty="0">
                <a:latin typeface="Times New Roman" panose="02020603050405020304" pitchFamily="18" charset="0"/>
                <a:cs typeface="Times New Roman" panose="02020603050405020304" pitchFamily="18" charset="0"/>
              </a:rPr>
              <a:t> του Μουσείου Φυσικής Ιστορίας Κρήτης. </a:t>
            </a:r>
            <a:r>
              <a:rPr lang="el-GR" sz="2000" dirty="0">
                <a:solidFill>
                  <a:schemeClr val="accent5">
                    <a:lumMod val="50000"/>
                  </a:schemeClr>
                </a:solidFill>
                <a:latin typeface="Times New Roman" panose="02020603050405020304" pitchFamily="18" charset="0"/>
                <a:cs typeface="Times New Roman" panose="02020603050405020304" pitchFamily="18" charset="0"/>
              </a:rPr>
              <a:t> </a:t>
            </a:r>
            <a:r>
              <a:rPr lang="el-GR" sz="2000" b="1" dirty="0">
                <a:solidFill>
                  <a:schemeClr val="accent5">
                    <a:lumMod val="50000"/>
                  </a:schemeClr>
                </a:solidFill>
                <a:latin typeface="Times New Roman" panose="02020603050405020304" pitchFamily="18" charset="0"/>
                <a:cs typeface="Times New Roman" panose="02020603050405020304" pitchFamily="18" charset="0"/>
              </a:rPr>
              <a:t>Η αξιολόγηση εστιάζει</a:t>
            </a:r>
            <a:r>
              <a:rPr lang="el-GR" sz="2000" dirty="0">
                <a:latin typeface="Times New Roman" panose="02020603050405020304" pitchFamily="18" charset="0"/>
                <a:cs typeface="Times New Roman" panose="02020603050405020304" pitchFamily="18" charset="0"/>
              </a:rPr>
              <a:t>:</a:t>
            </a:r>
          </a:p>
          <a:p>
            <a:pPr algn="just"/>
            <a:r>
              <a:rPr lang="el-GR" sz="2000" dirty="0">
                <a:latin typeface="Times New Roman" panose="02020603050405020304" pitchFamily="18" charset="0"/>
                <a:cs typeface="Times New Roman" panose="02020603050405020304" pitchFamily="18" charset="0"/>
              </a:rPr>
              <a:t>Στη συμμόρφωση του υλικού με </a:t>
            </a:r>
            <a:r>
              <a:rPr lang="el-GR" sz="2000" b="1" dirty="0">
                <a:solidFill>
                  <a:srgbClr val="C00000"/>
                </a:solidFill>
                <a:latin typeface="Times New Roman" panose="02020603050405020304" pitchFamily="18" charset="0"/>
                <a:cs typeface="Times New Roman" panose="02020603050405020304" pitchFamily="18" charset="0"/>
              </a:rPr>
              <a:t>τις αρχές της εξ αποστάσεως εκπαίδευσης και της πολυμεσικής μάθησης.</a:t>
            </a:r>
          </a:p>
          <a:p>
            <a:pPr algn="just"/>
            <a:r>
              <a:rPr lang="el-GR" sz="2000" dirty="0">
                <a:latin typeface="Times New Roman" panose="02020603050405020304" pitchFamily="18" charset="0"/>
                <a:cs typeface="Times New Roman" panose="02020603050405020304" pitchFamily="18" charset="0"/>
              </a:rPr>
              <a:t>Στο βαθμό που η ανάπτυξη παρόμοιων προγραμμάτων</a:t>
            </a:r>
            <a:r>
              <a:rPr lang="el-GR" sz="2000" dirty="0">
                <a:solidFill>
                  <a:srgbClr val="C00000"/>
                </a:solidFill>
                <a:latin typeface="Times New Roman" panose="02020603050405020304" pitchFamily="18" charset="0"/>
                <a:cs typeface="Times New Roman" panose="02020603050405020304" pitchFamily="18" charset="0"/>
              </a:rPr>
              <a:t> </a:t>
            </a:r>
            <a:r>
              <a:rPr lang="el-GR" sz="2000" b="1" dirty="0">
                <a:solidFill>
                  <a:srgbClr val="C00000"/>
                </a:solidFill>
                <a:latin typeface="Times New Roman" panose="02020603050405020304" pitchFamily="18" charset="0"/>
                <a:cs typeface="Times New Roman" panose="02020603050405020304" pitchFamily="18" charset="0"/>
              </a:rPr>
              <a:t>ενισχύει τον ρόλο του μουσείου ως φορέα εκπαίδευσης ενηλίκων &amp; δια βίου μάθησης.</a:t>
            </a:r>
          </a:p>
        </p:txBody>
      </p:sp>
      <p:sp>
        <p:nvSpPr>
          <p:cNvPr id="3" name="Τίτλος 2">
            <a:extLst>
              <a:ext uri="{FF2B5EF4-FFF2-40B4-BE49-F238E27FC236}">
                <a16:creationId xmlns:a16="http://schemas.microsoft.com/office/drawing/2014/main" id="{7470EA5A-AD1F-67B7-C226-0B4A2850D417}"/>
              </a:ext>
            </a:extLst>
          </p:cNvPr>
          <p:cNvSpPr>
            <a:spLocks noGrp="1"/>
          </p:cNvSpPr>
          <p:nvPr>
            <p:ph type="title"/>
          </p:nvPr>
        </p:nvSpPr>
        <p:spPr>
          <a:xfrm>
            <a:off x="1259632" y="404664"/>
            <a:ext cx="7372350" cy="1075390"/>
          </a:xfrm>
        </p:spPr>
        <p:txBody>
          <a:bodyPr>
            <a:noAutofit/>
          </a:bodyPr>
          <a:lstStyle/>
          <a:p>
            <a:r>
              <a:rPr lang="el-GR" sz="3200" dirty="0"/>
              <a:t> Σκοπός της Διπλωματικής Εργασίας</a:t>
            </a:r>
          </a:p>
        </p:txBody>
      </p:sp>
    </p:spTree>
    <p:extLst>
      <p:ext uri="{BB962C8B-B14F-4D97-AF65-F5344CB8AC3E}">
        <p14:creationId xmlns:p14="http://schemas.microsoft.com/office/powerpoint/2010/main" val="686841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665092"/>
            <a:ext cx="7199240" cy="576064"/>
          </a:xfrm>
        </p:spPr>
        <p:txBody>
          <a:bodyPr>
            <a:noAutofit/>
          </a:bodyPr>
          <a:lstStyle/>
          <a:p>
            <a:r>
              <a:rPr lang="el-GR" sz="3200" dirty="0"/>
              <a:t> Συνεισφορά της διπλωματικής</a:t>
            </a:r>
            <a:endParaRPr lang="el-GR" sz="3200" b="1" dirty="0"/>
          </a:p>
        </p:txBody>
      </p:sp>
      <p:sp>
        <p:nvSpPr>
          <p:cNvPr id="4" name="9 - Ορθογώνιο"/>
          <p:cNvSpPr/>
          <p:nvPr/>
        </p:nvSpPr>
        <p:spPr>
          <a:xfrm>
            <a:off x="1115616" y="1556792"/>
            <a:ext cx="7344816" cy="430887"/>
          </a:xfrm>
          <a:prstGeom prst="rect">
            <a:avLst/>
          </a:prstGeom>
        </p:spPr>
        <p:txBody>
          <a:bodyPr wrap="square">
            <a:spAutoFit/>
          </a:bodyPr>
          <a:lstStyle/>
          <a:p>
            <a:pPr algn="just"/>
            <a:r>
              <a:rPr lang="el-GR" sz="2200" b="1" dirty="0"/>
              <a:t>Η παρούσα διπλωματική εργασία</a:t>
            </a:r>
            <a:r>
              <a:rPr lang="en-US" sz="2200" b="1" dirty="0"/>
              <a:t>:</a:t>
            </a:r>
            <a:r>
              <a:rPr lang="el-GR" sz="2200" b="1" dirty="0"/>
              <a:t>  </a:t>
            </a:r>
          </a:p>
        </p:txBody>
      </p:sp>
      <p:sp>
        <p:nvSpPr>
          <p:cNvPr id="5" name="TextBox 4">
            <a:extLst>
              <a:ext uri="{FF2B5EF4-FFF2-40B4-BE49-F238E27FC236}">
                <a16:creationId xmlns:a16="http://schemas.microsoft.com/office/drawing/2014/main" id="{2F0776DE-07B0-3BB0-E2ED-41DC09746926}"/>
              </a:ext>
            </a:extLst>
          </p:cNvPr>
          <p:cNvSpPr txBox="1"/>
          <p:nvPr/>
        </p:nvSpPr>
        <p:spPr>
          <a:xfrm>
            <a:off x="1209328" y="2042887"/>
            <a:ext cx="6534472" cy="738664"/>
          </a:xfrm>
          <a:prstGeom prst="rect">
            <a:avLst/>
          </a:prstGeom>
          <a:noFill/>
        </p:spPr>
        <p:txBody>
          <a:bodyPr wrap="square">
            <a:spAutoFit/>
          </a:bodyPr>
          <a:lstStyle/>
          <a:p>
            <a:pPr marL="342900" indent="-342900" algn="just">
              <a:buFont typeface="Wingdings" panose="05000000000000000000" pitchFamily="2" charset="2"/>
              <a:buChar char="Ø"/>
            </a:pPr>
            <a:r>
              <a:rPr lang="el-GR" sz="2100" dirty="0"/>
              <a:t>συμβάλλει στην κατανόηση του ρόλου της εξΑΕ στην επιμόρφωση ενηλίκων</a:t>
            </a:r>
          </a:p>
        </p:txBody>
      </p:sp>
      <p:sp>
        <p:nvSpPr>
          <p:cNvPr id="9" name="TextBox 8">
            <a:extLst>
              <a:ext uri="{FF2B5EF4-FFF2-40B4-BE49-F238E27FC236}">
                <a16:creationId xmlns:a16="http://schemas.microsoft.com/office/drawing/2014/main" id="{C127F123-6C54-C13A-0EBE-B82C95C73A04}"/>
              </a:ext>
            </a:extLst>
          </p:cNvPr>
          <p:cNvSpPr txBox="1"/>
          <p:nvPr/>
        </p:nvSpPr>
        <p:spPr>
          <a:xfrm>
            <a:off x="1135875" y="2922825"/>
            <a:ext cx="7344816" cy="1061829"/>
          </a:xfrm>
          <a:prstGeom prst="rect">
            <a:avLst/>
          </a:prstGeom>
          <a:noFill/>
        </p:spPr>
        <p:txBody>
          <a:bodyPr wrap="square">
            <a:spAutoFit/>
          </a:bodyPr>
          <a:lstStyle/>
          <a:p>
            <a:pPr marL="342900" indent="-342900" algn="just">
              <a:buFont typeface="Wingdings" panose="05000000000000000000" pitchFamily="2" charset="2"/>
              <a:buChar char="Ø"/>
            </a:pPr>
            <a:r>
              <a:rPr lang="el-GR" sz="2100" dirty="0"/>
              <a:t>αναδεικνύει την βιωσιμότητα και αναγκαιότητα παρόμοιων προγραμμάτων για την ενίσχυση του μουσείου ως φορέα επιμόρφωσης ενηλίκων και δια βίου μάθησης.  </a:t>
            </a:r>
          </a:p>
        </p:txBody>
      </p:sp>
      <p:sp>
        <p:nvSpPr>
          <p:cNvPr id="11" name="TextBox 10">
            <a:extLst>
              <a:ext uri="{FF2B5EF4-FFF2-40B4-BE49-F238E27FC236}">
                <a16:creationId xmlns:a16="http://schemas.microsoft.com/office/drawing/2014/main" id="{25336561-B9C7-5F20-8439-F2BB894FA848}"/>
              </a:ext>
            </a:extLst>
          </p:cNvPr>
          <p:cNvSpPr txBox="1"/>
          <p:nvPr/>
        </p:nvSpPr>
        <p:spPr>
          <a:xfrm>
            <a:off x="1150315" y="4135665"/>
            <a:ext cx="7344816" cy="1138773"/>
          </a:xfrm>
          <a:prstGeom prst="rect">
            <a:avLst/>
          </a:prstGeom>
          <a:noFill/>
        </p:spPr>
        <p:txBody>
          <a:bodyPr wrap="square">
            <a:spAutoFit/>
          </a:bodyPr>
          <a:lstStyle/>
          <a:p>
            <a:pPr marL="342900" indent="-342900" algn="just">
              <a:buFont typeface="Wingdings" panose="05000000000000000000" pitchFamily="2" charset="2"/>
              <a:buChar char="Ø"/>
            </a:pPr>
            <a:r>
              <a:rPr lang="el-GR" sz="2200" dirty="0"/>
              <a:t>υπογραμμίζει την υποβάθμιση στη βιβλιογραφία και τον περιορισμένο αριθμό πρακτικών εφαρμογών της εξΑΕ στο πεδίο των μουσειακών προγραμμάτων για ενήλικες </a:t>
            </a:r>
            <a:endParaRPr lang="el-GR" sz="2400" dirty="0"/>
          </a:p>
        </p:txBody>
      </p:sp>
      <p:sp>
        <p:nvSpPr>
          <p:cNvPr id="13" name="TextBox 12">
            <a:extLst>
              <a:ext uri="{FF2B5EF4-FFF2-40B4-BE49-F238E27FC236}">
                <a16:creationId xmlns:a16="http://schemas.microsoft.com/office/drawing/2014/main" id="{9E61E4D0-0D87-BC2F-7B9E-8B13F8B4B967}"/>
              </a:ext>
            </a:extLst>
          </p:cNvPr>
          <p:cNvSpPr txBox="1"/>
          <p:nvPr/>
        </p:nvSpPr>
        <p:spPr>
          <a:xfrm>
            <a:off x="1209328" y="5502978"/>
            <a:ext cx="6534472" cy="415498"/>
          </a:xfrm>
          <a:prstGeom prst="rect">
            <a:avLst/>
          </a:prstGeom>
          <a:noFill/>
        </p:spPr>
        <p:txBody>
          <a:bodyPr wrap="square">
            <a:spAutoFit/>
          </a:bodyPr>
          <a:lstStyle/>
          <a:p>
            <a:pPr marL="342900" indent="-342900">
              <a:buFont typeface="Wingdings" panose="05000000000000000000" pitchFamily="2" charset="2"/>
              <a:buChar char="Ø"/>
            </a:pPr>
            <a:r>
              <a:rPr lang="el-GR" sz="2100" dirty="0"/>
              <a:t>επισημαίνει την ανάγκη για περαιτέρω έρευνα.</a:t>
            </a:r>
          </a:p>
        </p:txBody>
      </p:sp>
    </p:spTree>
    <p:extLst>
      <p:ext uri="{BB962C8B-B14F-4D97-AF65-F5344CB8AC3E}">
        <p14:creationId xmlns:p14="http://schemas.microsoft.com/office/powerpoint/2010/main" val="27909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03E91-642E-8A74-FBBB-075C773AD8F5}"/>
            </a:ext>
          </a:extLst>
        </p:cNvPr>
        <p:cNvGrpSpPr/>
        <p:nvPr/>
      </p:nvGrpSpPr>
      <p:grpSpPr>
        <a:xfrm>
          <a:off x="0" y="0"/>
          <a:ext cx="0" cy="0"/>
          <a:chOff x="0" y="0"/>
          <a:chExt cx="0" cy="0"/>
        </a:xfrm>
      </p:grpSpPr>
      <p:sp>
        <p:nvSpPr>
          <p:cNvPr id="5" name="Βέλος: Πεντάγωνο 4">
            <a:extLst>
              <a:ext uri="{FF2B5EF4-FFF2-40B4-BE49-F238E27FC236}">
                <a16:creationId xmlns:a16="http://schemas.microsoft.com/office/drawing/2014/main" id="{D76DD651-D61D-8EB8-E730-96A2497A68EB}"/>
              </a:ext>
            </a:extLst>
          </p:cNvPr>
          <p:cNvSpPr/>
          <p:nvPr/>
        </p:nvSpPr>
        <p:spPr>
          <a:xfrm>
            <a:off x="899180" y="1650386"/>
            <a:ext cx="3700636" cy="440585"/>
          </a:xfrm>
          <a:prstGeom prst="homePlate">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2500" b="1" i="0" u="none" strike="noStrike" kern="1200" cap="none" spc="0" normalizeH="0" baseline="0" noProof="0" dirty="0">
                <a:ln>
                  <a:noFill/>
                </a:ln>
                <a:solidFill>
                  <a:prstClr val="black"/>
                </a:solidFill>
                <a:effectLst/>
                <a:uLnTx/>
                <a:uFillTx/>
                <a:latin typeface="Times New Roman" pitchFamily="18" charset="0"/>
                <a:ea typeface="+mn-ea"/>
                <a:cs typeface="+mn-cs"/>
              </a:rPr>
              <a:t>1</a:t>
            </a:r>
            <a:r>
              <a:rPr kumimoji="0" lang="el-GR" sz="2500" b="1" i="0" u="none" strike="noStrike" kern="1200" cap="none" spc="0" normalizeH="0" baseline="30000" noProof="0" dirty="0">
                <a:ln>
                  <a:noFill/>
                </a:ln>
                <a:solidFill>
                  <a:prstClr val="black"/>
                </a:solidFill>
                <a:effectLst/>
                <a:uLnTx/>
                <a:uFillTx/>
                <a:latin typeface="Times New Roman" pitchFamily="18" charset="0"/>
                <a:ea typeface="+mn-ea"/>
                <a:cs typeface="+mn-cs"/>
              </a:rPr>
              <a:t>ο</a:t>
            </a:r>
            <a:r>
              <a:rPr kumimoji="0" lang="el-GR" sz="2500" b="1" i="0" u="none" strike="noStrike" kern="1200" cap="none" spc="0" normalizeH="0" baseline="0" noProof="0" dirty="0">
                <a:ln>
                  <a:noFill/>
                </a:ln>
                <a:solidFill>
                  <a:prstClr val="black"/>
                </a:solidFill>
                <a:effectLst/>
                <a:uLnTx/>
                <a:uFillTx/>
                <a:latin typeface="Times New Roman" pitchFamily="18" charset="0"/>
                <a:ea typeface="+mn-ea"/>
                <a:cs typeface="+mn-cs"/>
              </a:rPr>
              <a:t> Ερευνητικό ερώτημα</a:t>
            </a:r>
            <a:r>
              <a:rPr kumimoji="0" lang="en-US" sz="2500" b="1" i="0" u="none" strike="noStrike" kern="1200" cap="none" spc="0" normalizeH="0" baseline="0" noProof="0" dirty="0">
                <a:ln>
                  <a:noFill/>
                </a:ln>
                <a:solidFill>
                  <a:prstClr val="black"/>
                </a:solidFill>
                <a:effectLst/>
                <a:uLnTx/>
                <a:uFillTx/>
                <a:latin typeface="Times New Roman" pitchFamily="18" charset="0"/>
                <a:ea typeface="+mn-ea"/>
                <a:cs typeface="+mn-cs"/>
              </a:rPr>
              <a:t>:</a:t>
            </a:r>
            <a:r>
              <a:rPr kumimoji="0" lang="el-GR" sz="2800" b="1" i="0" u="none" strike="noStrike" kern="1200" cap="none" spc="0" normalizeH="0" baseline="0" noProof="0" dirty="0">
                <a:ln>
                  <a:noFill/>
                </a:ln>
                <a:solidFill>
                  <a:prstClr val="black"/>
                </a:solidFill>
                <a:effectLst/>
                <a:uLnTx/>
                <a:uFillTx/>
                <a:latin typeface="Times New Roman" pitchFamily="18" charset="0"/>
                <a:ea typeface="+mn-ea"/>
                <a:cs typeface="+mn-cs"/>
              </a:rPr>
              <a:t> </a:t>
            </a:r>
          </a:p>
        </p:txBody>
      </p:sp>
      <p:sp>
        <p:nvSpPr>
          <p:cNvPr id="2" name="Τίτλος 1">
            <a:extLst>
              <a:ext uri="{FF2B5EF4-FFF2-40B4-BE49-F238E27FC236}">
                <a16:creationId xmlns:a16="http://schemas.microsoft.com/office/drawing/2014/main" id="{7D53B4DD-2615-2979-B405-7AF3C2A01775}"/>
              </a:ext>
            </a:extLst>
          </p:cNvPr>
          <p:cNvSpPr>
            <a:spLocks noGrp="1"/>
          </p:cNvSpPr>
          <p:nvPr>
            <p:ph type="title"/>
          </p:nvPr>
        </p:nvSpPr>
        <p:spPr>
          <a:xfrm>
            <a:off x="1373497" y="658874"/>
            <a:ext cx="7776864" cy="576064"/>
          </a:xfrm>
        </p:spPr>
        <p:txBody>
          <a:bodyPr>
            <a:noAutofit/>
          </a:bodyPr>
          <a:lstStyle/>
          <a:p>
            <a:r>
              <a:rPr lang="el-GR" sz="3200" dirty="0"/>
              <a:t>Ερευνητικά Ερωτήματα </a:t>
            </a:r>
            <a:r>
              <a:rPr lang="en-US" sz="3200" dirty="0"/>
              <a:t>(1/2)</a:t>
            </a:r>
            <a:endParaRPr lang="el-GR" sz="3200" b="1" dirty="0"/>
          </a:p>
        </p:txBody>
      </p:sp>
      <p:sp>
        <p:nvSpPr>
          <p:cNvPr id="4" name="9 - Ορθογώνιο">
            <a:extLst>
              <a:ext uri="{FF2B5EF4-FFF2-40B4-BE49-F238E27FC236}">
                <a16:creationId xmlns:a16="http://schemas.microsoft.com/office/drawing/2014/main" id="{0B2C229F-8277-0659-D937-097344C3898D}"/>
              </a:ext>
            </a:extLst>
          </p:cNvPr>
          <p:cNvSpPr/>
          <p:nvPr/>
        </p:nvSpPr>
        <p:spPr>
          <a:xfrm>
            <a:off x="4067944" y="2498381"/>
            <a:ext cx="4348367" cy="954107"/>
          </a:xfrm>
          <a:prstGeom prst="rect">
            <a:avLst/>
          </a:prstGeom>
        </p:spPr>
        <p:txBody>
          <a:bodyPr wrap="square">
            <a:spAutoFit/>
          </a:bodyPr>
          <a:lstStyle/>
          <a:p>
            <a:endParaRPr lang="el-GR" sz="2800" b="1" dirty="0"/>
          </a:p>
          <a:p>
            <a:endParaRPr lang="en-US" sz="2800" dirty="0"/>
          </a:p>
        </p:txBody>
      </p:sp>
      <p:sp>
        <p:nvSpPr>
          <p:cNvPr id="8" name="TextBox 7">
            <a:extLst>
              <a:ext uri="{FF2B5EF4-FFF2-40B4-BE49-F238E27FC236}">
                <a16:creationId xmlns:a16="http://schemas.microsoft.com/office/drawing/2014/main" id="{AC2104D7-CA03-A709-C641-C939068CF3E4}"/>
              </a:ext>
            </a:extLst>
          </p:cNvPr>
          <p:cNvSpPr txBox="1"/>
          <p:nvPr/>
        </p:nvSpPr>
        <p:spPr>
          <a:xfrm>
            <a:off x="827584" y="4694183"/>
            <a:ext cx="7200800" cy="95410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Times New Roman" pitchFamily="18" charset="0"/>
                <a:ea typeface="+mn-ea"/>
                <a:cs typeface="+mn-cs"/>
              </a:rPr>
              <a:t>Το Ε.Υ δημιουργήθηκε σύμφωνα με </a:t>
            </a:r>
            <a:r>
              <a:rPr kumimoji="0" lang="el-GR" sz="2800" b="0" i="0" u="none" strike="noStrike" kern="1200" cap="none" spc="0" normalizeH="0" baseline="0" noProof="0" dirty="0">
                <a:ln>
                  <a:noFill/>
                </a:ln>
                <a:solidFill>
                  <a:srgbClr val="C00000"/>
                </a:solidFill>
                <a:effectLst/>
                <a:uLnTx/>
                <a:uFillTx/>
                <a:latin typeface="Times New Roman" pitchFamily="18" charset="0"/>
                <a:ea typeface="+mn-ea"/>
                <a:cs typeface="+mn-cs"/>
              </a:rPr>
              <a:t>τις αρχές της Πολυμεσικής Μάθησης</a:t>
            </a:r>
            <a:r>
              <a:rPr kumimoji="0" lang="el-GR" sz="2800" b="0" i="0" u="none" strike="noStrike" kern="1200" cap="none" spc="0" normalizeH="0" baseline="0" noProof="0" dirty="0">
                <a:ln>
                  <a:noFill/>
                </a:ln>
                <a:solidFill>
                  <a:prstClr val="black"/>
                </a:solidFill>
                <a:effectLst/>
                <a:uLnTx/>
                <a:uFillTx/>
                <a:latin typeface="Times New Roman" pitchFamily="18" charset="0"/>
                <a:ea typeface="+mn-ea"/>
                <a:cs typeface="+mn-cs"/>
              </a:rPr>
              <a:t>;</a:t>
            </a:r>
          </a:p>
        </p:txBody>
      </p:sp>
      <p:sp>
        <p:nvSpPr>
          <p:cNvPr id="10" name="TextBox 9">
            <a:extLst>
              <a:ext uri="{FF2B5EF4-FFF2-40B4-BE49-F238E27FC236}">
                <a16:creationId xmlns:a16="http://schemas.microsoft.com/office/drawing/2014/main" id="{C2C078DF-E291-D855-55D5-E0E35D3E5A0C}"/>
              </a:ext>
            </a:extLst>
          </p:cNvPr>
          <p:cNvSpPr txBox="1"/>
          <p:nvPr/>
        </p:nvSpPr>
        <p:spPr>
          <a:xfrm>
            <a:off x="808754" y="2461817"/>
            <a:ext cx="6787581" cy="95410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Times New Roman" pitchFamily="18" charset="0"/>
                <a:ea typeface="+mn-ea"/>
                <a:cs typeface="+mn-cs"/>
              </a:rPr>
              <a:t>Το Ε.Υ διέπεται από τις </a:t>
            </a:r>
            <a:r>
              <a:rPr kumimoji="0" lang="el-GR" sz="2800" b="0" i="0" u="none" strike="noStrike" kern="1200" cap="none" spc="0" normalizeH="0" baseline="0" noProof="0" dirty="0">
                <a:ln>
                  <a:noFill/>
                </a:ln>
                <a:solidFill>
                  <a:srgbClr val="C00000"/>
                </a:solidFill>
                <a:effectLst/>
                <a:uLnTx/>
                <a:uFillTx/>
                <a:latin typeface="Times New Roman" pitchFamily="18" charset="0"/>
                <a:ea typeface="+mn-ea"/>
                <a:cs typeface="+mn-cs"/>
              </a:rPr>
              <a:t>αρχές τις εξΑΕ</a:t>
            </a:r>
            <a:r>
              <a:rPr kumimoji="0" lang="el-GR" sz="2800" b="0" i="0" u="none" strike="noStrike" kern="1200" cap="none" spc="0" normalizeH="0" baseline="0" noProof="0" dirty="0">
                <a:ln>
                  <a:noFill/>
                </a:ln>
                <a:solidFill>
                  <a:prstClr val="black"/>
                </a:solidFill>
                <a:effectLst/>
                <a:uLnTx/>
                <a:uFillTx/>
                <a:latin typeface="Times New Roman" pitchFamily="18" charset="0"/>
                <a:ea typeface="+mn-ea"/>
                <a:cs typeface="+mn-cs"/>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sz="28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grpSp>
        <p:nvGrpSpPr>
          <p:cNvPr id="13" name="Ομάδα 12">
            <a:extLst>
              <a:ext uri="{FF2B5EF4-FFF2-40B4-BE49-F238E27FC236}">
                <a16:creationId xmlns:a16="http://schemas.microsoft.com/office/drawing/2014/main" id="{014874E8-2869-EDC4-1252-3BFD7BE4D73A}"/>
              </a:ext>
            </a:extLst>
          </p:cNvPr>
          <p:cNvGrpSpPr/>
          <p:nvPr/>
        </p:nvGrpSpPr>
        <p:grpSpPr>
          <a:xfrm>
            <a:off x="899593" y="3717032"/>
            <a:ext cx="4248471" cy="491965"/>
            <a:chOff x="883945" y="3667942"/>
            <a:chExt cx="4572000" cy="565232"/>
          </a:xfrm>
        </p:grpSpPr>
        <p:pic>
          <p:nvPicPr>
            <p:cNvPr id="6" name="Εικόνα 5">
              <a:extLst>
                <a:ext uri="{FF2B5EF4-FFF2-40B4-BE49-F238E27FC236}">
                  <a16:creationId xmlns:a16="http://schemas.microsoft.com/office/drawing/2014/main" id="{B8FC17C0-E4FD-D647-44A6-00076ED8B434}"/>
                </a:ext>
              </a:extLst>
            </p:cNvPr>
            <p:cNvPicPr>
              <a:picLocks noChangeAspect="1"/>
            </p:cNvPicPr>
            <p:nvPr/>
          </p:nvPicPr>
          <p:blipFill>
            <a:blip r:embed="rId2"/>
            <a:stretch>
              <a:fillRect/>
            </a:stretch>
          </p:blipFill>
          <p:spPr>
            <a:xfrm>
              <a:off x="883945" y="3709953"/>
              <a:ext cx="4048095" cy="523221"/>
            </a:xfrm>
            <a:prstGeom prst="rect">
              <a:avLst/>
            </a:prstGeom>
          </p:spPr>
        </p:pic>
        <p:sp>
          <p:nvSpPr>
            <p:cNvPr id="12" name="TextBox 11">
              <a:extLst>
                <a:ext uri="{FF2B5EF4-FFF2-40B4-BE49-F238E27FC236}">
                  <a16:creationId xmlns:a16="http://schemas.microsoft.com/office/drawing/2014/main" id="{A675CC5A-419F-3EE8-6332-755C11DE56DA}"/>
                </a:ext>
              </a:extLst>
            </p:cNvPr>
            <p:cNvSpPr txBox="1"/>
            <p:nvPr/>
          </p:nvSpPr>
          <p:spPr>
            <a:xfrm>
              <a:off x="883945" y="3667942"/>
              <a:ext cx="4572000" cy="548100"/>
            </a:xfrm>
            <a:prstGeom prst="rect">
              <a:avLst/>
            </a:prstGeom>
            <a:noFill/>
          </p:spPr>
          <p:txBody>
            <a:bodyPr wrap="square">
              <a:spAutoFit/>
            </a:bodyPr>
            <a:lstStyle/>
            <a:p>
              <a:r>
                <a:rPr lang="en-US" sz="2500" b="1" dirty="0">
                  <a:solidFill>
                    <a:prstClr val="black"/>
                  </a:solidFill>
                </a:rPr>
                <a:t>2</a:t>
              </a:r>
              <a:r>
                <a:rPr kumimoji="0" lang="el-GR" sz="2500" b="1" i="0" u="none" strike="noStrike" kern="1200" cap="none" spc="0" normalizeH="0" baseline="30000" noProof="0" dirty="0">
                  <a:ln>
                    <a:noFill/>
                  </a:ln>
                  <a:solidFill>
                    <a:prstClr val="black"/>
                  </a:solidFill>
                  <a:effectLst/>
                  <a:uLnTx/>
                  <a:uFillTx/>
                  <a:latin typeface="Times New Roman" pitchFamily="18" charset="0"/>
                  <a:ea typeface="+mn-ea"/>
                  <a:cs typeface="+mn-cs"/>
                </a:rPr>
                <a:t>ο</a:t>
              </a:r>
              <a:r>
                <a:rPr kumimoji="0" lang="el-GR" sz="2500" b="1" i="0" u="none" strike="noStrike" kern="1200" cap="none" spc="0" normalizeH="0" baseline="0" noProof="0" dirty="0">
                  <a:ln>
                    <a:noFill/>
                  </a:ln>
                  <a:solidFill>
                    <a:prstClr val="black"/>
                  </a:solidFill>
                  <a:effectLst/>
                  <a:uLnTx/>
                  <a:uFillTx/>
                  <a:latin typeface="Times New Roman" pitchFamily="18" charset="0"/>
                  <a:ea typeface="+mn-ea"/>
                  <a:cs typeface="+mn-cs"/>
                </a:rPr>
                <a:t> Ερευνητικό ερώτημα</a:t>
              </a:r>
              <a:endParaRPr lang="el-GR" sz="2500" dirty="0"/>
            </a:p>
          </p:txBody>
        </p:sp>
      </p:grpSp>
    </p:spTree>
    <p:extLst>
      <p:ext uri="{BB962C8B-B14F-4D97-AF65-F5344CB8AC3E}">
        <p14:creationId xmlns:p14="http://schemas.microsoft.com/office/powerpoint/2010/main" val="398527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D73F7-837A-77C5-F1BD-4F5332A23DB9}"/>
            </a:ext>
          </a:extLst>
        </p:cNvPr>
        <p:cNvGrpSpPr/>
        <p:nvPr/>
      </p:nvGrpSpPr>
      <p:grpSpPr>
        <a:xfrm>
          <a:off x="0" y="0"/>
          <a:ext cx="0" cy="0"/>
          <a:chOff x="0" y="0"/>
          <a:chExt cx="0" cy="0"/>
        </a:xfrm>
      </p:grpSpPr>
      <p:sp>
        <p:nvSpPr>
          <p:cNvPr id="4" name="9 - Ορθογώνιο">
            <a:extLst>
              <a:ext uri="{FF2B5EF4-FFF2-40B4-BE49-F238E27FC236}">
                <a16:creationId xmlns:a16="http://schemas.microsoft.com/office/drawing/2014/main" id="{DA4E8015-0739-D32A-0164-243BA6473C5B}"/>
              </a:ext>
            </a:extLst>
          </p:cNvPr>
          <p:cNvSpPr/>
          <p:nvPr/>
        </p:nvSpPr>
        <p:spPr>
          <a:xfrm>
            <a:off x="763286" y="2212043"/>
            <a:ext cx="7933527" cy="1384995"/>
          </a:xfrm>
          <a:prstGeom prst="rect">
            <a:avLst/>
          </a:prstGeom>
        </p:spPr>
        <p:txBody>
          <a:bodyPr wrap="square">
            <a:spAutoFit/>
          </a:bodyPr>
          <a:lstStyle/>
          <a:p>
            <a:pPr algn="just"/>
            <a:endParaRPr lang="el-GR" sz="2600" dirty="0"/>
          </a:p>
          <a:p>
            <a:endParaRPr lang="en-US" sz="2600" b="1" dirty="0"/>
          </a:p>
          <a:p>
            <a:endParaRPr lang="el-GR" sz="3200" dirty="0"/>
          </a:p>
        </p:txBody>
      </p:sp>
      <p:sp>
        <p:nvSpPr>
          <p:cNvPr id="2" name="Τίτλος 1">
            <a:extLst>
              <a:ext uri="{FF2B5EF4-FFF2-40B4-BE49-F238E27FC236}">
                <a16:creationId xmlns:a16="http://schemas.microsoft.com/office/drawing/2014/main" id="{D1371928-4A7E-5894-654D-5387C5BD21BB}"/>
              </a:ext>
            </a:extLst>
          </p:cNvPr>
          <p:cNvSpPr>
            <a:spLocks noGrp="1"/>
          </p:cNvSpPr>
          <p:nvPr>
            <p:ph type="title"/>
          </p:nvPr>
        </p:nvSpPr>
        <p:spPr>
          <a:xfrm>
            <a:off x="1345432" y="668664"/>
            <a:ext cx="7776864" cy="576064"/>
          </a:xfrm>
        </p:spPr>
        <p:txBody>
          <a:bodyPr>
            <a:noAutofit/>
          </a:bodyPr>
          <a:lstStyle/>
          <a:p>
            <a:r>
              <a:rPr lang="el-GR" sz="3200" dirty="0"/>
              <a:t>Ερευνητικά Ερωτήματα (2/2)</a:t>
            </a:r>
            <a:endParaRPr lang="el-GR" sz="3200" b="1" dirty="0"/>
          </a:p>
        </p:txBody>
      </p:sp>
      <p:grpSp>
        <p:nvGrpSpPr>
          <p:cNvPr id="6" name="Ομάδα 5">
            <a:extLst>
              <a:ext uri="{FF2B5EF4-FFF2-40B4-BE49-F238E27FC236}">
                <a16:creationId xmlns:a16="http://schemas.microsoft.com/office/drawing/2014/main" id="{4644E91A-3A7E-C034-1C06-70EC55C5949A}"/>
              </a:ext>
            </a:extLst>
          </p:cNvPr>
          <p:cNvGrpSpPr/>
          <p:nvPr/>
        </p:nvGrpSpPr>
        <p:grpSpPr>
          <a:xfrm>
            <a:off x="763286" y="1413019"/>
            <a:ext cx="4048095" cy="491247"/>
            <a:chOff x="763286" y="1408999"/>
            <a:chExt cx="4048095" cy="547426"/>
          </a:xfrm>
        </p:grpSpPr>
        <p:pic>
          <p:nvPicPr>
            <p:cNvPr id="3" name="Εικόνα 2">
              <a:extLst>
                <a:ext uri="{FF2B5EF4-FFF2-40B4-BE49-F238E27FC236}">
                  <a16:creationId xmlns:a16="http://schemas.microsoft.com/office/drawing/2014/main" id="{45A20759-3813-94DA-24D2-943322220848}"/>
                </a:ext>
              </a:extLst>
            </p:cNvPr>
            <p:cNvPicPr>
              <a:picLocks noChangeAspect="1"/>
            </p:cNvPicPr>
            <p:nvPr/>
          </p:nvPicPr>
          <p:blipFill>
            <a:blip r:embed="rId2"/>
            <a:stretch>
              <a:fillRect/>
            </a:stretch>
          </p:blipFill>
          <p:spPr>
            <a:xfrm>
              <a:off x="763286" y="1452369"/>
              <a:ext cx="4048095" cy="504056"/>
            </a:xfrm>
            <a:prstGeom prst="rect">
              <a:avLst/>
            </a:prstGeom>
          </p:spPr>
        </p:pic>
        <p:sp>
          <p:nvSpPr>
            <p:cNvPr id="7" name="TextBox 6">
              <a:extLst>
                <a:ext uri="{FF2B5EF4-FFF2-40B4-BE49-F238E27FC236}">
                  <a16:creationId xmlns:a16="http://schemas.microsoft.com/office/drawing/2014/main" id="{97214999-62B4-6D2E-BCBE-9DC866630E7B}"/>
                </a:ext>
              </a:extLst>
            </p:cNvPr>
            <p:cNvSpPr txBox="1"/>
            <p:nvPr/>
          </p:nvSpPr>
          <p:spPr>
            <a:xfrm>
              <a:off x="778240" y="1408999"/>
              <a:ext cx="3911789" cy="531610"/>
            </a:xfrm>
            <a:prstGeom prst="rect">
              <a:avLst/>
            </a:prstGeom>
            <a:noFill/>
          </p:spPr>
          <p:txBody>
            <a:bodyPr wrap="square">
              <a:spAutoFit/>
            </a:bodyPr>
            <a:lstStyle/>
            <a:p>
              <a:r>
                <a:rPr kumimoji="0" lang="el-GR" sz="2500" b="1" i="0" u="none" strike="noStrike" kern="1200" cap="none" spc="0" normalizeH="0" baseline="0" noProof="0" dirty="0">
                  <a:ln>
                    <a:noFill/>
                  </a:ln>
                  <a:solidFill>
                    <a:prstClr val="black"/>
                  </a:solidFill>
                  <a:effectLst/>
                  <a:uLnTx/>
                  <a:uFillTx/>
                  <a:latin typeface="Times New Roman" pitchFamily="18" charset="0"/>
                  <a:ea typeface="+mn-ea"/>
                  <a:cs typeface="+mn-cs"/>
                </a:rPr>
                <a:t>3</a:t>
              </a:r>
              <a:r>
                <a:rPr kumimoji="0" lang="el-GR" sz="2500" b="1" i="0" u="none" strike="noStrike" kern="1200" cap="none" spc="0" normalizeH="0" baseline="30000" noProof="0" dirty="0">
                  <a:ln>
                    <a:noFill/>
                  </a:ln>
                  <a:solidFill>
                    <a:prstClr val="black"/>
                  </a:solidFill>
                  <a:effectLst/>
                  <a:uLnTx/>
                  <a:uFillTx/>
                  <a:latin typeface="Times New Roman" pitchFamily="18" charset="0"/>
                  <a:ea typeface="+mn-ea"/>
                  <a:cs typeface="+mn-cs"/>
                </a:rPr>
                <a:t>ο</a:t>
              </a:r>
              <a:r>
                <a:rPr kumimoji="0" lang="el-GR" sz="2500" b="1" i="0" u="none" strike="noStrike" kern="1200" cap="none" spc="0" normalizeH="0" baseline="0" noProof="0" dirty="0">
                  <a:ln>
                    <a:noFill/>
                  </a:ln>
                  <a:solidFill>
                    <a:prstClr val="black"/>
                  </a:solidFill>
                  <a:effectLst/>
                  <a:uLnTx/>
                  <a:uFillTx/>
                  <a:latin typeface="Times New Roman" pitchFamily="18" charset="0"/>
                  <a:ea typeface="+mn-ea"/>
                  <a:cs typeface="+mn-cs"/>
                </a:rPr>
                <a:t> Ερευνητικό ερώτημα</a:t>
              </a:r>
              <a:endParaRPr lang="el-GR" sz="2500" dirty="0"/>
            </a:p>
          </p:txBody>
        </p:sp>
      </p:grpSp>
      <p:grpSp>
        <p:nvGrpSpPr>
          <p:cNvPr id="14" name="Ομάδα 13">
            <a:extLst>
              <a:ext uri="{FF2B5EF4-FFF2-40B4-BE49-F238E27FC236}">
                <a16:creationId xmlns:a16="http://schemas.microsoft.com/office/drawing/2014/main" id="{1F7169A3-EE0B-7BF8-B39E-645BE7813EFC}"/>
              </a:ext>
            </a:extLst>
          </p:cNvPr>
          <p:cNvGrpSpPr/>
          <p:nvPr/>
        </p:nvGrpSpPr>
        <p:grpSpPr>
          <a:xfrm>
            <a:off x="763286" y="4029897"/>
            <a:ext cx="4572000" cy="488141"/>
            <a:chOff x="763286" y="3981759"/>
            <a:chExt cx="4572000" cy="523220"/>
          </a:xfrm>
        </p:grpSpPr>
        <p:pic>
          <p:nvPicPr>
            <p:cNvPr id="5" name="Εικόνα 4">
              <a:extLst>
                <a:ext uri="{FF2B5EF4-FFF2-40B4-BE49-F238E27FC236}">
                  <a16:creationId xmlns:a16="http://schemas.microsoft.com/office/drawing/2014/main" id="{A2351A4C-F1ED-8AB7-CB29-92B7EC7E8842}"/>
                </a:ext>
              </a:extLst>
            </p:cNvPr>
            <p:cNvPicPr>
              <a:picLocks noChangeAspect="1"/>
            </p:cNvPicPr>
            <p:nvPr/>
          </p:nvPicPr>
          <p:blipFill>
            <a:blip r:embed="rId3"/>
            <a:stretch>
              <a:fillRect/>
            </a:stretch>
          </p:blipFill>
          <p:spPr>
            <a:xfrm>
              <a:off x="763286" y="4005064"/>
              <a:ext cx="4048095" cy="499915"/>
            </a:xfrm>
            <a:prstGeom prst="rect">
              <a:avLst/>
            </a:prstGeom>
          </p:spPr>
        </p:pic>
        <p:sp>
          <p:nvSpPr>
            <p:cNvPr id="9" name="TextBox 8">
              <a:extLst>
                <a:ext uri="{FF2B5EF4-FFF2-40B4-BE49-F238E27FC236}">
                  <a16:creationId xmlns:a16="http://schemas.microsoft.com/office/drawing/2014/main" id="{AC3DA6C3-A4BF-4D81-DDC7-4C05C4937811}"/>
                </a:ext>
              </a:extLst>
            </p:cNvPr>
            <p:cNvSpPr txBox="1"/>
            <p:nvPr/>
          </p:nvSpPr>
          <p:spPr>
            <a:xfrm>
              <a:off x="763286" y="3981759"/>
              <a:ext cx="4572000" cy="477054"/>
            </a:xfrm>
            <a:prstGeom prst="rect">
              <a:avLst/>
            </a:prstGeom>
            <a:noFill/>
          </p:spPr>
          <p:txBody>
            <a:bodyPr wrap="square">
              <a:spAutoFit/>
            </a:bodyPr>
            <a:lstStyle/>
            <a:p>
              <a:r>
                <a:rPr lang="en-US" sz="2500" b="1" dirty="0">
                  <a:solidFill>
                    <a:prstClr val="black"/>
                  </a:solidFill>
                </a:rPr>
                <a:t>4</a:t>
              </a:r>
              <a:r>
                <a:rPr kumimoji="0" lang="el-GR" sz="2500" b="1" i="0" u="none" strike="noStrike" kern="1200" cap="none" spc="0" normalizeH="0" baseline="30000" noProof="0" dirty="0">
                  <a:ln>
                    <a:noFill/>
                  </a:ln>
                  <a:solidFill>
                    <a:prstClr val="black"/>
                  </a:solidFill>
                  <a:effectLst/>
                  <a:uLnTx/>
                  <a:uFillTx/>
                  <a:latin typeface="Times New Roman" pitchFamily="18" charset="0"/>
                  <a:ea typeface="+mn-ea"/>
                  <a:cs typeface="+mn-cs"/>
                </a:rPr>
                <a:t>ο</a:t>
              </a:r>
              <a:r>
                <a:rPr kumimoji="0" lang="el-GR" sz="2500" b="1" i="0" u="none" strike="noStrike" kern="1200" cap="none" spc="0" normalizeH="0" baseline="0" noProof="0" dirty="0">
                  <a:ln>
                    <a:noFill/>
                  </a:ln>
                  <a:solidFill>
                    <a:prstClr val="black"/>
                  </a:solidFill>
                  <a:effectLst/>
                  <a:uLnTx/>
                  <a:uFillTx/>
                  <a:latin typeface="Times New Roman" pitchFamily="18" charset="0"/>
                  <a:ea typeface="+mn-ea"/>
                  <a:cs typeface="+mn-cs"/>
                </a:rPr>
                <a:t> Ερευνητικό ερώτημα</a:t>
              </a:r>
              <a:endParaRPr lang="el-GR" sz="2500" dirty="0"/>
            </a:p>
          </p:txBody>
        </p:sp>
      </p:grpSp>
      <p:sp>
        <p:nvSpPr>
          <p:cNvPr id="11" name="TextBox 10">
            <a:extLst>
              <a:ext uri="{FF2B5EF4-FFF2-40B4-BE49-F238E27FC236}">
                <a16:creationId xmlns:a16="http://schemas.microsoft.com/office/drawing/2014/main" id="{1383B558-0D0D-6023-C1E7-AA536C93CF9F}"/>
              </a:ext>
            </a:extLst>
          </p:cNvPr>
          <p:cNvSpPr txBox="1"/>
          <p:nvPr/>
        </p:nvSpPr>
        <p:spPr>
          <a:xfrm>
            <a:off x="794405" y="4607695"/>
            <a:ext cx="7704856" cy="1692771"/>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Times New Roman" pitchFamily="18" charset="0"/>
                <a:ea typeface="+mn-ea"/>
                <a:cs typeface="+mn-cs"/>
              </a:rPr>
              <a:t>Σε ποιο βαθμό η εξΑΕ μπορεί να θεωρηθεί αποτελεσματικό μέσο για την ενίσχυση του ρόλου του μουσείου </a:t>
            </a:r>
            <a:r>
              <a:rPr kumimoji="0" lang="el-GR" sz="2600" b="0" i="0" u="none" strike="noStrike" kern="1200" cap="none" spc="0" normalizeH="0" baseline="0" noProof="0" dirty="0">
                <a:ln>
                  <a:noFill/>
                </a:ln>
                <a:solidFill>
                  <a:srgbClr val="C00000"/>
                </a:solidFill>
                <a:effectLst/>
                <a:uLnTx/>
                <a:uFillTx/>
                <a:latin typeface="Times New Roman" pitchFamily="18" charset="0"/>
                <a:ea typeface="+mn-ea"/>
                <a:cs typeface="+mn-cs"/>
              </a:rPr>
              <a:t>ως φορέας εκπαίδευσης ενηλίκων και δια βίου μάθησης;</a:t>
            </a:r>
          </a:p>
        </p:txBody>
      </p:sp>
      <p:sp>
        <p:nvSpPr>
          <p:cNvPr id="13" name="TextBox 12">
            <a:extLst>
              <a:ext uri="{FF2B5EF4-FFF2-40B4-BE49-F238E27FC236}">
                <a16:creationId xmlns:a16="http://schemas.microsoft.com/office/drawing/2014/main" id="{3C8F29DD-CBBF-E3E4-5782-821EE4002406}"/>
              </a:ext>
            </a:extLst>
          </p:cNvPr>
          <p:cNvSpPr txBox="1"/>
          <p:nvPr/>
        </p:nvSpPr>
        <p:spPr>
          <a:xfrm>
            <a:off x="763286" y="2120696"/>
            <a:ext cx="7848872" cy="1692771"/>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Times New Roman" pitchFamily="18" charset="0"/>
                <a:ea typeface="+mn-ea"/>
                <a:cs typeface="+mn-cs"/>
              </a:rPr>
              <a:t>Ποια είναι η σημασία μίας </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mn-cs"/>
              </a:rPr>
              <a:t>e-learning </a:t>
            </a:r>
            <a:r>
              <a:rPr kumimoji="0" lang="el-GR" sz="2600" b="0" i="0" u="none" strike="noStrike" kern="1200" cap="none" spc="0" normalizeH="0" baseline="0" noProof="0" dirty="0">
                <a:ln>
                  <a:noFill/>
                </a:ln>
                <a:solidFill>
                  <a:prstClr val="black"/>
                </a:solidFill>
                <a:effectLst/>
                <a:uLnTx/>
                <a:uFillTx/>
                <a:latin typeface="Times New Roman" pitchFamily="18" charset="0"/>
                <a:ea typeface="+mn-ea"/>
                <a:cs typeface="+mn-cs"/>
              </a:rPr>
              <a:t>εκπαιδευτικής εμπειρίας για ενήλικες στα πλαίσια του μουσείου σε σχέση με το </a:t>
            </a:r>
            <a:r>
              <a:rPr kumimoji="0" lang="el-GR" sz="2600" b="0" i="0" u="none" strike="noStrike" kern="1200" cap="none" spc="0" normalizeH="0" baseline="0" noProof="0" dirty="0">
                <a:ln>
                  <a:noFill/>
                </a:ln>
                <a:solidFill>
                  <a:srgbClr val="C00000"/>
                </a:solidFill>
                <a:effectLst/>
                <a:uLnTx/>
                <a:uFillTx/>
                <a:latin typeface="Times New Roman" pitchFamily="18" charset="0"/>
                <a:ea typeface="+mn-ea"/>
                <a:cs typeface="+mn-cs"/>
              </a:rPr>
              <a:t>γνωστικό αποτέλεσμα </a:t>
            </a:r>
            <a:r>
              <a:rPr kumimoji="0" lang="el-GR" sz="2600" b="0" i="0" u="none" strike="noStrike" kern="1200" cap="none" spc="0" normalizeH="0" baseline="0" noProof="0" dirty="0">
                <a:ln>
                  <a:noFill/>
                </a:ln>
                <a:solidFill>
                  <a:prstClr val="black"/>
                </a:solidFill>
                <a:effectLst/>
                <a:uLnTx/>
                <a:uFillTx/>
                <a:latin typeface="Times New Roman" pitchFamily="18" charset="0"/>
                <a:ea typeface="+mn-ea"/>
                <a:cs typeface="+mn-cs"/>
              </a:rPr>
              <a:t>και σε </a:t>
            </a:r>
            <a:r>
              <a:rPr kumimoji="0" lang="el-GR" sz="2600" b="0" i="0" u="none" strike="noStrike" kern="1200" cap="none" spc="0" normalizeH="0" baseline="0" noProof="0" dirty="0">
                <a:ln>
                  <a:noFill/>
                </a:ln>
                <a:solidFill>
                  <a:srgbClr val="C00000"/>
                </a:solidFill>
                <a:effectLst/>
                <a:uLnTx/>
                <a:uFillTx/>
                <a:latin typeface="Times New Roman" pitchFamily="18" charset="0"/>
                <a:ea typeface="+mn-ea"/>
                <a:cs typeface="+mn-cs"/>
              </a:rPr>
              <a:t>επίπεδο κινήτρων</a:t>
            </a:r>
            <a:r>
              <a:rPr lang="el-GR" sz="2600">
                <a:solidFill>
                  <a:prstClr val="black"/>
                </a:solidFill>
              </a:rPr>
              <a:t>;</a:t>
            </a:r>
            <a:endParaRPr kumimoji="0" lang="el-GR" sz="26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77621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Βέλος: Πεντάγωνο 15">
            <a:extLst>
              <a:ext uri="{FF2B5EF4-FFF2-40B4-BE49-F238E27FC236}">
                <a16:creationId xmlns:a16="http://schemas.microsoft.com/office/drawing/2014/main" id="{B807FB1E-3EA0-0C12-7CDC-92D0329331B7}"/>
              </a:ext>
            </a:extLst>
          </p:cNvPr>
          <p:cNvSpPr/>
          <p:nvPr/>
        </p:nvSpPr>
        <p:spPr>
          <a:xfrm>
            <a:off x="615148" y="5240832"/>
            <a:ext cx="3035990" cy="461665"/>
          </a:xfrm>
          <a:prstGeom prst="homePlat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Βέλος: Πεντάγωνο 16">
            <a:extLst>
              <a:ext uri="{FF2B5EF4-FFF2-40B4-BE49-F238E27FC236}">
                <a16:creationId xmlns:a16="http://schemas.microsoft.com/office/drawing/2014/main" id="{CE5EBF28-9074-8937-E259-1EB6B2028D63}"/>
              </a:ext>
            </a:extLst>
          </p:cNvPr>
          <p:cNvSpPr/>
          <p:nvPr/>
        </p:nvSpPr>
        <p:spPr>
          <a:xfrm>
            <a:off x="638990" y="3441904"/>
            <a:ext cx="3035990" cy="461665"/>
          </a:xfrm>
          <a:prstGeom prst="homePlat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Βέλος: Πεντάγωνο 9">
            <a:extLst>
              <a:ext uri="{FF2B5EF4-FFF2-40B4-BE49-F238E27FC236}">
                <a16:creationId xmlns:a16="http://schemas.microsoft.com/office/drawing/2014/main" id="{85D21B4E-1B42-1968-82FB-67F8B9C882F9}"/>
              </a:ext>
            </a:extLst>
          </p:cNvPr>
          <p:cNvSpPr/>
          <p:nvPr/>
        </p:nvSpPr>
        <p:spPr>
          <a:xfrm>
            <a:off x="623214" y="1802808"/>
            <a:ext cx="3035990" cy="461665"/>
          </a:xfrm>
          <a:prstGeom prst="homePlat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a:extLst>
              <a:ext uri="{FF2B5EF4-FFF2-40B4-BE49-F238E27FC236}">
                <a16:creationId xmlns:a16="http://schemas.microsoft.com/office/drawing/2014/main" id="{A9A3B0B8-FF04-7D0A-A638-0A6578F055E8}"/>
              </a:ext>
            </a:extLst>
          </p:cNvPr>
          <p:cNvSpPr txBox="1"/>
          <p:nvPr/>
        </p:nvSpPr>
        <p:spPr>
          <a:xfrm>
            <a:off x="615148" y="1765925"/>
            <a:ext cx="2952328" cy="461665"/>
          </a:xfrm>
          <a:prstGeom prst="rect">
            <a:avLst/>
          </a:prstGeom>
          <a:noFill/>
        </p:spPr>
        <p:txBody>
          <a:bodyPr wrap="square" rtlCol="0">
            <a:spAutoFit/>
          </a:bodyPr>
          <a:lstStyle/>
          <a:p>
            <a:r>
              <a:rPr lang="el-GR" b="1" dirty="0"/>
              <a:t>Θεωρητικό Πλαίσιο </a:t>
            </a:r>
          </a:p>
        </p:txBody>
      </p:sp>
      <p:sp>
        <p:nvSpPr>
          <p:cNvPr id="2" name="Τίτλος 1"/>
          <p:cNvSpPr>
            <a:spLocks noGrp="1"/>
          </p:cNvSpPr>
          <p:nvPr>
            <p:ph type="title"/>
          </p:nvPr>
        </p:nvSpPr>
        <p:spPr>
          <a:xfrm>
            <a:off x="1475656" y="549852"/>
            <a:ext cx="7199240" cy="765652"/>
          </a:xfrm>
        </p:spPr>
        <p:txBody>
          <a:bodyPr>
            <a:noAutofit/>
          </a:bodyPr>
          <a:lstStyle/>
          <a:p>
            <a:r>
              <a:rPr lang="el-GR" sz="3200" dirty="0"/>
              <a:t>Δομή παρουσίασης </a:t>
            </a:r>
            <a:endParaRPr lang="el-GR" sz="3200" b="1" dirty="0"/>
          </a:p>
        </p:txBody>
      </p:sp>
      <p:sp>
        <p:nvSpPr>
          <p:cNvPr id="14" name="TextBox 13">
            <a:extLst>
              <a:ext uri="{FF2B5EF4-FFF2-40B4-BE49-F238E27FC236}">
                <a16:creationId xmlns:a16="http://schemas.microsoft.com/office/drawing/2014/main" id="{3223743B-533B-675C-A233-88FA49EE0A55}"/>
              </a:ext>
            </a:extLst>
          </p:cNvPr>
          <p:cNvSpPr txBox="1"/>
          <p:nvPr/>
        </p:nvSpPr>
        <p:spPr>
          <a:xfrm>
            <a:off x="799919" y="3422592"/>
            <a:ext cx="2952328" cy="461665"/>
          </a:xfrm>
          <a:prstGeom prst="rect">
            <a:avLst/>
          </a:prstGeom>
          <a:noFill/>
        </p:spPr>
        <p:txBody>
          <a:bodyPr wrap="square" rtlCol="0">
            <a:spAutoFit/>
          </a:bodyPr>
          <a:lstStyle/>
          <a:p>
            <a:r>
              <a:rPr lang="el-GR" b="1" dirty="0"/>
              <a:t>Ε.Υ της έρευνας </a:t>
            </a:r>
          </a:p>
        </p:txBody>
      </p:sp>
      <p:sp>
        <p:nvSpPr>
          <p:cNvPr id="15" name="TextBox 14">
            <a:extLst>
              <a:ext uri="{FF2B5EF4-FFF2-40B4-BE49-F238E27FC236}">
                <a16:creationId xmlns:a16="http://schemas.microsoft.com/office/drawing/2014/main" id="{D4FB3378-C01F-9492-36B0-DE4C70D2EA79}"/>
              </a:ext>
            </a:extLst>
          </p:cNvPr>
          <p:cNvSpPr txBox="1"/>
          <p:nvPr/>
        </p:nvSpPr>
        <p:spPr>
          <a:xfrm>
            <a:off x="587509" y="5203949"/>
            <a:ext cx="2952328" cy="461665"/>
          </a:xfrm>
          <a:prstGeom prst="rect">
            <a:avLst/>
          </a:prstGeom>
          <a:noFill/>
        </p:spPr>
        <p:txBody>
          <a:bodyPr wrap="square" rtlCol="0">
            <a:spAutoFit/>
          </a:bodyPr>
          <a:lstStyle/>
          <a:p>
            <a:r>
              <a:rPr lang="el-GR" dirty="0"/>
              <a:t>         </a:t>
            </a:r>
            <a:r>
              <a:rPr lang="el-GR" b="1" dirty="0"/>
              <a:t> Έρευνα </a:t>
            </a:r>
          </a:p>
        </p:txBody>
      </p:sp>
      <p:graphicFrame>
        <p:nvGraphicFramePr>
          <p:cNvPr id="25" name="Διάγραμμα 24">
            <a:extLst>
              <a:ext uri="{FF2B5EF4-FFF2-40B4-BE49-F238E27FC236}">
                <a16:creationId xmlns:a16="http://schemas.microsoft.com/office/drawing/2014/main" id="{8096A962-9242-6F9A-DC33-1DF37D38C64B}"/>
              </a:ext>
            </a:extLst>
          </p:cNvPr>
          <p:cNvGraphicFramePr/>
          <p:nvPr>
            <p:extLst>
              <p:ext uri="{D42A27DB-BD31-4B8C-83A1-F6EECF244321}">
                <p14:modId xmlns:p14="http://schemas.microsoft.com/office/powerpoint/2010/main" val="468232810"/>
              </p:ext>
            </p:extLst>
          </p:nvPr>
        </p:nvGraphicFramePr>
        <p:xfrm>
          <a:off x="4067944" y="1582868"/>
          <a:ext cx="4310377" cy="830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4" name="Διάγραμμα 23">
            <a:extLst>
              <a:ext uri="{FF2B5EF4-FFF2-40B4-BE49-F238E27FC236}">
                <a16:creationId xmlns:a16="http://schemas.microsoft.com/office/drawing/2014/main" id="{88567D9A-D7AC-B166-4CA5-654D809B3047}"/>
              </a:ext>
            </a:extLst>
          </p:cNvPr>
          <p:cNvGraphicFramePr/>
          <p:nvPr>
            <p:extLst>
              <p:ext uri="{D42A27DB-BD31-4B8C-83A1-F6EECF244321}">
                <p14:modId xmlns:p14="http://schemas.microsoft.com/office/powerpoint/2010/main" val="1496635176"/>
              </p:ext>
            </p:extLst>
          </p:nvPr>
        </p:nvGraphicFramePr>
        <p:xfrm>
          <a:off x="4023476" y="3065167"/>
          <a:ext cx="4310377" cy="12003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2" name="Διάγραμμα 21">
            <a:extLst>
              <a:ext uri="{FF2B5EF4-FFF2-40B4-BE49-F238E27FC236}">
                <a16:creationId xmlns:a16="http://schemas.microsoft.com/office/drawing/2014/main" id="{C632C3C3-755A-A102-E5AF-6F49802A1450}"/>
              </a:ext>
            </a:extLst>
          </p:cNvPr>
          <p:cNvGraphicFramePr/>
          <p:nvPr>
            <p:extLst>
              <p:ext uri="{D42A27DB-BD31-4B8C-83A1-F6EECF244321}">
                <p14:modId xmlns:p14="http://schemas.microsoft.com/office/powerpoint/2010/main" val="710391299"/>
              </p:ext>
            </p:extLst>
          </p:nvPr>
        </p:nvGraphicFramePr>
        <p:xfrm>
          <a:off x="4067944" y="4871501"/>
          <a:ext cx="4310377" cy="120032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36889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Graphic spid="25" grpId="0">
        <p:bldAsOne/>
      </p:bldGraphic>
      <p:bldGraphic spid="24" grpId="0">
        <p:bldAsOne/>
      </p:bldGraphic>
      <p:bldGraphic spid="2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200" dirty="0"/>
              <a:t>Θεωρητικό Πλαίσιο (1</a:t>
            </a:r>
            <a:r>
              <a:rPr lang="en-US" sz="3200" dirty="0"/>
              <a:t>/2)</a:t>
            </a:r>
            <a:endParaRPr lang="el-GR" sz="3200" b="1" dirty="0"/>
          </a:p>
        </p:txBody>
      </p:sp>
      <p:grpSp>
        <p:nvGrpSpPr>
          <p:cNvPr id="6" name="Ομάδα 5">
            <a:extLst>
              <a:ext uri="{FF2B5EF4-FFF2-40B4-BE49-F238E27FC236}">
                <a16:creationId xmlns:a16="http://schemas.microsoft.com/office/drawing/2014/main" id="{113FD6E1-0313-2B01-EB44-AC5F120BB3B9}"/>
              </a:ext>
            </a:extLst>
          </p:cNvPr>
          <p:cNvGrpSpPr/>
          <p:nvPr/>
        </p:nvGrpSpPr>
        <p:grpSpPr>
          <a:xfrm>
            <a:off x="2627784" y="1302098"/>
            <a:ext cx="4392488" cy="461663"/>
            <a:chOff x="2200939" y="1200710"/>
            <a:chExt cx="4896544" cy="412120"/>
          </a:xfrm>
        </p:grpSpPr>
        <p:sp>
          <p:nvSpPr>
            <p:cNvPr id="5" name="Ορθογώνιο: Στρογγύλεμα γωνιών 4">
              <a:extLst>
                <a:ext uri="{FF2B5EF4-FFF2-40B4-BE49-F238E27FC236}">
                  <a16:creationId xmlns:a16="http://schemas.microsoft.com/office/drawing/2014/main" id="{039FB7E2-1FA0-D2FF-06E3-E7AFC57B46EE}"/>
                </a:ext>
              </a:extLst>
            </p:cNvPr>
            <p:cNvSpPr/>
            <p:nvPr/>
          </p:nvSpPr>
          <p:spPr>
            <a:xfrm>
              <a:off x="2200939" y="1226354"/>
              <a:ext cx="4212468" cy="38647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9 - Ορθογώνιο"/>
            <p:cNvSpPr/>
            <p:nvPr/>
          </p:nvSpPr>
          <p:spPr>
            <a:xfrm>
              <a:off x="2200939" y="1200710"/>
              <a:ext cx="4896544" cy="384646"/>
            </a:xfrm>
            <a:prstGeom prst="rect">
              <a:avLst/>
            </a:prstGeom>
          </p:spPr>
          <p:txBody>
            <a:bodyPr wrap="square">
              <a:spAutoFit/>
            </a:bodyPr>
            <a:lstStyle/>
            <a:p>
              <a:r>
                <a:rPr lang="el-GR" sz="2200" b="1" dirty="0"/>
                <a:t>Η εξ αποστάσεως εκπαίδευση</a:t>
              </a:r>
            </a:p>
          </p:txBody>
        </p:sp>
      </p:grpSp>
      <p:sp>
        <p:nvSpPr>
          <p:cNvPr id="23" name="Ελεύθερη σχεδίαση: Σχήμα 22">
            <a:extLst>
              <a:ext uri="{FF2B5EF4-FFF2-40B4-BE49-F238E27FC236}">
                <a16:creationId xmlns:a16="http://schemas.microsoft.com/office/drawing/2014/main" id="{A6715E3A-ECA8-B2E8-3E5A-236D00731BBF}"/>
              </a:ext>
            </a:extLst>
          </p:cNvPr>
          <p:cNvSpPr/>
          <p:nvPr/>
        </p:nvSpPr>
        <p:spPr>
          <a:xfrm>
            <a:off x="3059832" y="1874540"/>
            <a:ext cx="5111352" cy="1321790"/>
          </a:xfrm>
          <a:custGeom>
            <a:avLst/>
            <a:gdLst>
              <a:gd name="connsiteX0" fmla="*/ 93560 w 561350"/>
              <a:gd name="connsiteY0" fmla="*/ 0 h 3901440"/>
              <a:gd name="connsiteX1" fmla="*/ 467790 w 561350"/>
              <a:gd name="connsiteY1" fmla="*/ 0 h 3901440"/>
              <a:gd name="connsiteX2" fmla="*/ 561350 w 561350"/>
              <a:gd name="connsiteY2" fmla="*/ 93560 h 3901440"/>
              <a:gd name="connsiteX3" fmla="*/ 561350 w 561350"/>
              <a:gd name="connsiteY3" fmla="*/ 3901440 h 3901440"/>
              <a:gd name="connsiteX4" fmla="*/ 561350 w 561350"/>
              <a:gd name="connsiteY4" fmla="*/ 3901440 h 3901440"/>
              <a:gd name="connsiteX5" fmla="*/ 0 w 561350"/>
              <a:gd name="connsiteY5" fmla="*/ 3901440 h 3901440"/>
              <a:gd name="connsiteX6" fmla="*/ 0 w 561350"/>
              <a:gd name="connsiteY6" fmla="*/ 3901440 h 3901440"/>
              <a:gd name="connsiteX7" fmla="*/ 0 w 561350"/>
              <a:gd name="connsiteY7" fmla="*/ 93560 h 3901440"/>
              <a:gd name="connsiteX8" fmla="*/ 93560 w 561350"/>
              <a:gd name="connsiteY8" fmla="*/ 0 h 390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50" h="3901440">
                <a:moveTo>
                  <a:pt x="561350" y="650252"/>
                </a:moveTo>
                <a:lnTo>
                  <a:pt x="561350" y="3251188"/>
                </a:lnTo>
                <a:cubicBezTo>
                  <a:pt x="561350" y="3610314"/>
                  <a:pt x="555323" y="3901440"/>
                  <a:pt x="547888" y="3901440"/>
                </a:cubicBezTo>
                <a:lnTo>
                  <a:pt x="0" y="3901440"/>
                </a:lnTo>
                <a:lnTo>
                  <a:pt x="0" y="3901440"/>
                </a:lnTo>
                <a:lnTo>
                  <a:pt x="0" y="0"/>
                </a:lnTo>
                <a:lnTo>
                  <a:pt x="0" y="0"/>
                </a:lnTo>
                <a:lnTo>
                  <a:pt x="547888" y="0"/>
                </a:lnTo>
                <a:cubicBezTo>
                  <a:pt x="555323" y="0"/>
                  <a:pt x="561350" y="291126"/>
                  <a:pt x="561350" y="650252"/>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3341" tIns="54072" rIns="80742" bIns="54074" numCol="1" spcCol="1270" anchor="ctr" anchorCtr="0">
            <a:noAutofit/>
          </a:bodyPr>
          <a:lstStyle/>
          <a:p>
            <a:pPr marL="0" lvl="1" algn="just" defTabSz="622300">
              <a:lnSpc>
                <a:spcPct val="90000"/>
              </a:lnSpc>
              <a:spcAft>
                <a:spcPct val="15000"/>
              </a:spcAft>
            </a:pPr>
            <a:r>
              <a:rPr lang="el-GR" sz="1500" dirty="0">
                <a:latin typeface="Times New Roman" panose="02020603050405020304" pitchFamily="18" charset="0"/>
                <a:cs typeface="Times New Roman" panose="02020603050405020304" pitchFamily="18" charset="0"/>
              </a:rPr>
              <a:t>O Moore δίνει τον ορισμό “</a:t>
            </a:r>
            <a:r>
              <a:rPr lang="el-GR" sz="1500" i="1" dirty="0">
                <a:latin typeface="Times New Roman" panose="02020603050405020304" pitchFamily="18" charset="0"/>
                <a:cs typeface="Times New Roman" panose="02020603050405020304" pitchFamily="18" charset="0"/>
              </a:rPr>
              <a:t>Εκπαίδευση από απόσταση συνιστούν οι ενέργειες παροχής διδασκαλίας μέσω έντυπου υλικού ή ηλεκτρονικών μέσων επικοινωνίας σε ανθρώπους που μετέχουν σε οργανωμένη μάθηση και βρίσκονται σε τόπο ή χρόνο διαφορετικό από αυτό των διδασκόντων</a:t>
            </a:r>
            <a:r>
              <a:rPr lang="el-GR" sz="1500" dirty="0">
                <a:latin typeface="Times New Roman" panose="02020603050405020304" pitchFamily="18" charset="0"/>
                <a:cs typeface="Times New Roman" panose="02020603050405020304" pitchFamily="18" charset="0"/>
              </a:rPr>
              <a:t>” </a:t>
            </a:r>
            <a:endParaRPr lang="el-GR" sz="1500" kern="1200" dirty="0">
              <a:latin typeface="Times New Roman" panose="02020603050405020304" pitchFamily="18" charset="0"/>
              <a:cs typeface="Times New Roman" panose="02020603050405020304" pitchFamily="18" charset="0"/>
            </a:endParaRPr>
          </a:p>
        </p:txBody>
      </p:sp>
      <p:sp>
        <p:nvSpPr>
          <p:cNvPr id="24" name="Ελεύθερη σχεδίαση: Σχήμα 23">
            <a:extLst>
              <a:ext uri="{FF2B5EF4-FFF2-40B4-BE49-F238E27FC236}">
                <a16:creationId xmlns:a16="http://schemas.microsoft.com/office/drawing/2014/main" id="{715B05FE-28CF-BF7B-AA22-905BC1211D31}"/>
              </a:ext>
            </a:extLst>
          </p:cNvPr>
          <p:cNvSpPr/>
          <p:nvPr/>
        </p:nvSpPr>
        <p:spPr>
          <a:xfrm>
            <a:off x="539552" y="1942600"/>
            <a:ext cx="2194560" cy="701687"/>
          </a:xfrm>
          <a:custGeom>
            <a:avLst/>
            <a:gdLst>
              <a:gd name="connsiteX0" fmla="*/ 0 w 2194560"/>
              <a:gd name="connsiteY0" fmla="*/ 116950 h 701687"/>
              <a:gd name="connsiteX1" fmla="*/ 116950 w 2194560"/>
              <a:gd name="connsiteY1" fmla="*/ 0 h 701687"/>
              <a:gd name="connsiteX2" fmla="*/ 2077610 w 2194560"/>
              <a:gd name="connsiteY2" fmla="*/ 0 h 701687"/>
              <a:gd name="connsiteX3" fmla="*/ 2194560 w 2194560"/>
              <a:gd name="connsiteY3" fmla="*/ 116950 h 701687"/>
              <a:gd name="connsiteX4" fmla="*/ 2194560 w 2194560"/>
              <a:gd name="connsiteY4" fmla="*/ 584737 h 701687"/>
              <a:gd name="connsiteX5" fmla="*/ 2077610 w 2194560"/>
              <a:gd name="connsiteY5" fmla="*/ 701687 h 701687"/>
              <a:gd name="connsiteX6" fmla="*/ 116950 w 2194560"/>
              <a:gd name="connsiteY6" fmla="*/ 701687 h 701687"/>
              <a:gd name="connsiteX7" fmla="*/ 0 w 2194560"/>
              <a:gd name="connsiteY7" fmla="*/ 584737 h 701687"/>
              <a:gd name="connsiteX8" fmla="*/ 0 w 2194560"/>
              <a:gd name="connsiteY8" fmla="*/ 116950 h 7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560" h="701687">
                <a:moveTo>
                  <a:pt x="0" y="116950"/>
                </a:moveTo>
                <a:cubicBezTo>
                  <a:pt x="0" y="52360"/>
                  <a:pt x="52360" y="0"/>
                  <a:pt x="116950" y="0"/>
                </a:cubicBezTo>
                <a:lnTo>
                  <a:pt x="2077610" y="0"/>
                </a:lnTo>
                <a:cubicBezTo>
                  <a:pt x="2142200" y="0"/>
                  <a:pt x="2194560" y="52360"/>
                  <a:pt x="2194560" y="116950"/>
                </a:cubicBezTo>
                <a:lnTo>
                  <a:pt x="2194560" y="584737"/>
                </a:lnTo>
                <a:cubicBezTo>
                  <a:pt x="2194560" y="649327"/>
                  <a:pt x="2142200" y="701687"/>
                  <a:pt x="2077610" y="701687"/>
                </a:cubicBezTo>
                <a:lnTo>
                  <a:pt x="116950" y="701687"/>
                </a:lnTo>
                <a:cubicBezTo>
                  <a:pt x="52360" y="701687"/>
                  <a:pt x="0" y="649327"/>
                  <a:pt x="0" y="584737"/>
                </a:cubicBezTo>
                <a:lnTo>
                  <a:pt x="0" y="11695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7604" tIns="100929" rIns="167604" bIns="100929" numCol="1" spcCol="1270" anchor="ctr" anchorCtr="0">
            <a:noAutofit/>
          </a:bodyPr>
          <a:lstStyle/>
          <a:p>
            <a:pPr marL="0" lvl="0" indent="0" algn="ctr" defTabSz="1555750">
              <a:lnSpc>
                <a:spcPct val="90000"/>
              </a:lnSpc>
              <a:spcBef>
                <a:spcPct val="0"/>
              </a:spcBef>
              <a:spcAft>
                <a:spcPct val="35000"/>
              </a:spcAft>
              <a:buNone/>
            </a:pPr>
            <a:r>
              <a:rPr lang="el-GR" kern="1200" dirty="0"/>
              <a:t>Ορισμός</a:t>
            </a:r>
          </a:p>
        </p:txBody>
      </p:sp>
      <p:sp>
        <p:nvSpPr>
          <p:cNvPr id="25" name="Ελεύθερη σχεδίαση: Σχήμα 24">
            <a:extLst>
              <a:ext uri="{FF2B5EF4-FFF2-40B4-BE49-F238E27FC236}">
                <a16:creationId xmlns:a16="http://schemas.microsoft.com/office/drawing/2014/main" id="{4F2DE06D-07AC-D9C3-55AD-629F07DC71A0}"/>
              </a:ext>
            </a:extLst>
          </p:cNvPr>
          <p:cNvSpPr/>
          <p:nvPr/>
        </p:nvSpPr>
        <p:spPr>
          <a:xfrm>
            <a:off x="3054108" y="3328449"/>
            <a:ext cx="3901440" cy="1055232"/>
          </a:xfrm>
          <a:custGeom>
            <a:avLst/>
            <a:gdLst>
              <a:gd name="connsiteX0" fmla="*/ 93560 w 561350"/>
              <a:gd name="connsiteY0" fmla="*/ 0 h 3901440"/>
              <a:gd name="connsiteX1" fmla="*/ 467790 w 561350"/>
              <a:gd name="connsiteY1" fmla="*/ 0 h 3901440"/>
              <a:gd name="connsiteX2" fmla="*/ 561350 w 561350"/>
              <a:gd name="connsiteY2" fmla="*/ 93560 h 3901440"/>
              <a:gd name="connsiteX3" fmla="*/ 561350 w 561350"/>
              <a:gd name="connsiteY3" fmla="*/ 3901440 h 3901440"/>
              <a:gd name="connsiteX4" fmla="*/ 561350 w 561350"/>
              <a:gd name="connsiteY4" fmla="*/ 3901440 h 3901440"/>
              <a:gd name="connsiteX5" fmla="*/ 0 w 561350"/>
              <a:gd name="connsiteY5" fmla="*/ 3901440 h 3901440"/>
              <a:gd name="connsiteX6" fmla="*/ 0 w 561350"/>
              <a:gd name="connsiteY6" fmla="*/ 3901440 h 3901440"/>
              <a:gd name="connsiteX7" fmla="*/ 0 w 561350"/>
              <a:gd name="connsiteY7" fmla="*/ 93560 h 3901440"/>
              <a:gd name="connsiteX8" fmla="*/ 93560 w 561350"/>
              <a:gd name="connsiteY8" fmla="*/ 0 h 390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50" h="3901440">
                <a:moveTo>
                  <a:pt x="561350" y="650252"/>
                </a:moveTo>
                <a:lnTo>
                  <a:pt x="561350" y="3251188"/>
                </a:lnTo>
                <a:cubicBezTo>
                  <a:pt x="561350" y="3610314"/>
                  <a:pt x="555323" y="3901440"/>
                  <a:pt x="547888" y="3901440"/>
                </a:cubicBezTo>
                <a:lnTo>
                  <a:pt x="0" y="3901440"/>
                </a:lnTo>
                <a:lnTo>
                  <a:pt x="0" y="3901440"/>
                </a:lnTo>
                <a:lnTo>
                  <a:pt x="0" y="0"/>
                </a:lnTo>
                <a:lnTo>
                  <a:pt x="0" y="0"/>
                </a:lnTo>
                <a:lnTo>
                  <a:pt x="547888" y="0"/>
                </a:lnTo>
                <a:cubicBezTo>
                  <a:pt x="555323" y="0"/>
                  <a:pt x="561350" y="291126"/>
                  <a:pt x="561350" y="650252"/>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3341" tIns="54072" rIns="80742" bIns="54074" numCol="1" spcCol="1270" anchor="ctr" anchorCtr="0">
            <a:noAutofit/>
          </a:bodyPr>
          <a:lstStyle/>
          <a:p>
            <a:pPr marL="285750" lvl="1" indent="-285750" algn="l" defTabSz="622300">
              <a:lnSpc>
                <a:spcPct val="90000"/>
              </a:lnSpc>
              <a:spcBef>
                <a:spcPct val="0"/>
              </a:spcBef>
              <a:spcAft>
                <a:spcPct val="15000"/>
              </a:spcAft>
              <a:buFont typeface="Wingdings" panose="05000000000000000000" pitchFamily="2" charset="2"/>
              <a:buChar char="§"/>
            </a:pPr>
            <a:r>
              <a:rPr lang="el-GR" sz="1700" dirty="0">
                <a:latin typeface="Times New Roman" panose="02020603050405020304" pitchFamily="18" charset="0"/>
                <a:cs typeface="Times New Roman" panose="02020603050405020304" pitchFamily="18" charset="0"/>
              </a:rPr>
              <a:t>Ανεξαρτησία &amp; αυτονομία</a:t>
            </a:r>
          </a:p>
          <a:p>
            <a:pPr marL="285750" lvl="1" indent="-285750" algn="l" defTabSz="622300">
              <a:lnSpc>
                <a:spcPct val="90000"/>
              </a:lnSpc>
              <a:spcBef>
                <a:spcPct val="0"/>
              </a:spcBef>
              <a:spcAft>
                <a:spcPct val="15000"/>
              </a:spcAft>
              <a:buFont typeface="Wingdings" panose="05000000000000000000" pitchFamily="2" charset="2"/>
              <a:buChar char="§"/>
            </a:pPr>
            <a:r>
              <a:rPr lang="el-GR" sz="1700" kern="1200" dirty="0">
                <a:latin typeface="Times New Roman" panose="02020603050405020304" pitchFamily="18" charset="0"/>
                <a:cs typeface="Times New Roman" panose="02020603050405020304" pitchFamily="18" charset="0"/>
              </a:rPr>
              <a:t>Απόσταση</a:t>
            </a:r>
          </a:p>
          <a:p>
            <a:pPr marL="285750" lvl="1" indent="-285750" algn="l" defTabSz="622300">
              <a:lnSpc>
                <a:spcPct val="90000"/>
              </a:lnSpc>
              <a:spcBef>
                <a:spcPct val="0"/>
              </a:spcBef>
              <a:spcAft>
                <a:spcPct val="15000"/>
              </a:spcAft>
              <a:buFont typeface="Wingdings" panose="05000000000000000000" pitchFamily="2" charset="2"/>
              <a:buChar char="§"/>
            </a:pPr>
            <a:r>
              <a:rPr lang="el-GR" sz="1700" dirty="0">
                <a:latin typeface="Times New Roman" panose="02020603050405020304" pitchFamily="18" charset="0"/>
                <a:cs typeface="Times New Roman" panose="02020603050405020304" pitchFamily="18" charset="0"/>
              </a:rPr>
              <a:t>Επικοινωνία &amp; αλληλεπίδραση</a:t>
            </a:r>
          </a:p>
          <a:p>
            <a:pPr marL="285750" lvl="1" indent="-285750" algn="l" defTabSz="622300">
              <a:lnSpc>
                <a:spcPct val="90000"/>
              </a:lnSpc>
              <a:spcBef>
                <a:spcPct val="0"/>
              </a:spcBef>
              <a:spcAft>
                <a:spcPct val="15000"/>
              </a:spcAft>
              <a:buFont typeface="Wingdings" panose="05000000000000000000" pitchFamily="2" charset="2"/>
              <a:buChar char="§"/>
            </a:pPr>
            <a:r>
              <a:rPr lang="el-GR" sz="1700" kern="1200" dirty="0">
                <a:latin typeface="Times New Roman" panose="02020603050405020304" pitchFamily="18" charset="0"/>
                <a:cs typeface="Times New Roman" panose="02020603050405020304" pitchFamily="18" charset="0"/>
              </a:rPr>
              <a:t>Ανοικτότητα</a:t>
            </a:r>
          </a:p>
        </p:txBody>
      </p:sp>
      <p:sp>
        <p:nvSpPr>
          <p:cNvPr id="26" name="Ελεύθερη σχεδίαση: Σχήμα 25">
            <a:extLst>
              <a:ext uri="{FF2B5EF4-FFF2-40B4-BE49-F238E27FC236}">
                <a16:creationId xmlns:a16="http://schemas.microsoft.com/office/drawing/2014/main" id="{6585460B-1337-B6A6-9EC5-3E727EDF60B9}"/>
              </a:ext>
            </a:extLst>
          </p:cNvPr>
          <p:cNvSpPr/>
          <p:nvPr/>
        </p:nvSpPr>
        <p:spPr>
          <a:xfrm>
            <a:off x="539552" y="3545499"/>
            <a:ext cx="2194560" cy="701687"/>
          </a:xfrm>
          <a:custGeom>
            <a:avLst/>
            <a:gdLst>
              <a:gd name="connsiteX0" fmla="*/ 0 w 2194560"/>
              <a:gd name="connsiteY0" fmla="*/ 116950 h 701687"/>
              <a:gd name="connsiteX1" fmla="*/ 116950 w 2194560"/>
              <a:gd name="connsiteY1" fmla="*/ 0 h 701687"/>
              <a:gd name="connsiteX2" fmla="*/ 2077610 w 2194560"/>
              <a:gd name="connsiteY2" fmla="*/ 0 h 701687"/>
              <a:gd name="connsiteX3" fmla="*/ 2194560 w 2194560"/>
              <a:gd name="connsiteY3" fmla="*/ 116950 h 701687"/>
              <a:gd name="connsiteX4" fmla="*/ 2194560 w 2194560"/>
              <a:gd name="connsiteY4" fmla="*/ 584737 h 701687"/>
              <a:gd name="connsiteX5" fmla="*/ 2077610 w 2194560"/>
              <a:gd name="connsiteY5" fmla="*/ 701687 h 701687"/>
              <a:gd name="connsiteX6" fmla="*/ 116950 w 2194560"/>
              <a:gd name="connsiteY6" fmla="*/ 701687 h 701687"/>
              <a:gd name="connsiteX7" fmla="*/ 0 w 2194560"/>
              <a:gd name="connsiteY7" fmla="*/ 584737 h 701687"/>
              <a:gd name="connsiteX8" fmla="*/ 0 w 2194560"/>
              <a:gd name="connsiteY8" fmla="*/ 116950 h 7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560" h="701687">
                <a:moveTo>
                  <a:pt x="0" y="116950"/>
                </a:moveTo>
                <a:cubicBezTo>
                  <a:pt x="0" y="52360"/>
                  <a:pt x="52360" y="0"/>
                  <a:pt x="116950" y="0"/>
                </a:cubicBezTo>
                <a:lnTo>
                  <a:pt x="2077610" y="0"/>
                </a:lnTo>
                <a:cubicBezTo>
                  <a:pt x="2142200" y="0"/>
                  <a:pt x="2194560" y="52360"/>
                  <a:pt x="2194560" y="116950"/>
                </a:cubicBezTo>
                <a:lnTo>
                  <a:pt x="2194560" y="584737"/>
                </a:lnTo>
                <a:cubicBezTo>
                  <a:pt x="2194560" y="649327"/>
                  <a:pt x="2142200" y="701687"/>
                  <a:pt x="2077610" y="701687"/>
                </a:cubicBezTo>
                <a:lnTo>
                  <a:pt x="116950" y="701687"/>
                </a:lnTo>
                <a:cubicBezTo>
                  <a:pt x="52360" y="701687"/>
                  <a:pt x="0" y="649327"/>
                  <a:pt x="0" y="584737"/>
                </a:cubicBezTo>
                <a:lnTo>
                  <a:pt x="0" y="116950"/>
                </a:lnTo>
                <a:close/>
              </a:path>
            </a:pathLst>
          </a:custGeom>
          <a:solidFill>
            <a:schemeClr val="tx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7604" tIns="100929" rIns="167604" bIns="100929" numCol="1" spcCol="1270" anchor="ctr" anchorCtr="0">
            <a:noAutofit/>
          </a:bodyPr>
          <a:lstStyle/>
          <a:p>
            <a:pPr marL="0" lvl="0" indent="0" algn="ctr" defTabSz="1555750">
              <a:lnSpc>
                <a:spcPct val="90000"/>
              </a:lnSpc>
              <a:spcBef>
                <a:spcPct val="0"/>
              </a:spcBef>
              <a:spcAft>
                <a:spcPct val="35000"/>
              </a:spcAft>
              <a:buNone/>
            </a:pPr>
            <a:r>
              <a:rPr lang="el-GR" kern="1200" dirty="0"/>
              <a:t>Θεωρητικές έννοιες</a:t>
            </a:r>
          </a:p>
        </p:txBody>
      </p:sp>
      <p:sp>
        <p:nvSpPr>
          <p:cNvPr id="28" name="Ελεύθερη σχεδίαση: Σχήμα 27">
            <a:extLst>
              <a:ext uri="{FF2B5EF4-FFF2-40B4-BE49-F238E27FC236}">
                <a16:creationId xmlns:a16="http://schemas.microsoft.com/office/drawing/2014/main" id="{7A6BE065-D54B-F727-5679-29630CEA5D6C}"/>
              </a:ext>
            </a:extLst>
          </p:cNvPr>
          <p:cNvSpPr/>
          <p:nvPr/>
        </p:nvSpPr>
        <p:spPr>
          <a:xfrm>
            <a:off x="573872" y="4761060"/>
            <a:ext cx="2194560" cy="701687"/>
          </a:xfrm>
          <a:custGeom>
            <a:avLst/>
            <a:gdLst>
              <a:gd name="connsiteX0" fmla="*/ 0 w 2194560"/>
              <a:gd name="connsiteY0" fmla="*/ 116950 h 701687"/>
              <a:gd name="connsiteX1" fmla="*/ 116950 w 2194560"/>
              <a:gd name="connsiteY1" fmla="*/ 0 h 701687"/>
              <a:gd name="connsiteX2" fmla="*/ 2077610 w 2194560"/>
              <a:gd name="connsiteY2" fmla="*/ 0 h 701687"/>
              <a:gd name="connsiteX3" fmla="*/ 2194560 w 2194560"/>
              <a:gd name="connsiteY3" fmla="*/ 116950 h 701687"/>
              <a:gd name="connsiteX4" fmla="*/ 2194560 w 2194560"/>
              <a:gd name="connsiteY4" fmla="*/ 584737 h 701687"/>
              <a:gd name="connsiteX5" fmla="*/ 2077610 w 2194560"/>
              <a:gd name="connsiteY5" fmla="*/ 701687 h 701687"/>
              <a:gd name="connsiteX6" fmla="*/ 116950 w 2194560"/>
              <a:gd name="connsiteY6" fmla="*/ 701687 h 701687"/>
              <a:gd name="connsiteX7" fmla="*/ 0 w 2194560"/>
              <a:gd name="connsiteY7" fmla="*/ 584737 h 701687"/>
              <a:gd name="connsiteX8" fmla="*/ 0 w 2194560"/>
              <a:gd name="connsiteY8" fmla="*/ 116950 h 7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560" h="701687">
                <a:moveTo>
                  <a:pt x="0" y="116950"/>
                </a:moveTo>
                <a:cubicBezTo>
                  <a:pt x="0" y="52360"/>
                  <a:pt x="52360" y="0"/>
                  <a:pt x="116950" y="0"/>
                </a:cubicBezTo>
                <a:lnTo>
                  <a:pt x="2077610" y="0"/>
                </a:lnTo>
                <a:cubicBezTo>
                  <a:pt x="2142200" y="0"/>
                  <a:pt x="2194560" y="52360"/>
                  <a:pt x="2194560" y="116950"/>
                </a:cubicBezTo>
                <a:lnTo>
                  <a:pt x="2194560" y="584737"/>
                </a:lnTo>
                <a:cubicBezTo>
                  <a:pt x="2194560" y="649327"/>
                  <a:pt x="2142200" y="701687"/>
                  <a:pt x="2077610" y="701687"/>
                </a:cubicBezTo>
                <a:lnTo>
                  <a:pt x="116950" y="701687"/>
                </a:lnTo>
                <a:cubicBezTo>
                  <a:pt x="52360" y="701687"/>
                  <a:pt x="0" y="649327"/>
                  <a:pt x="0" y="584737"/>
                </a:cubicBezTo>
                <a:lnTo>
                  <a:pt x="0" y="116950"/>
                </a:lnTo>
                <a:close/>
              </a:path>
            </a:pathLst>
          </a:custGeom>
          <a:solidFill>
            <a:schemeClr val="tx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7604" tIns="100929" rIns="167604" bIns="100929" numCol="1" spcCol="1270" anchor="ctr" anchorCtr="0">
            <a:noAutofit/>
          </a:bodyPr>
          <a:lstStyle/>
          <a:p>
            <a:pPr marL="0" lvl="0" indent="0" algn="ctr" defTabSz="1555750">
              <a:lnSpc>
                <a:spcPct val="90000"/>
              </a:lnSpc>
              <a:spcBef>
                <a:spcPct val="0"/>
              </a:spcBef>
              <a:spcAft>
                <a:spcPct val="35000"/>
              </a:spcAft>
              <a:buNone/>
            </a:pPr>
            <a:r>
              <a:rPr lang="el-GR" sz="2000" kern="1200" dirty="0"/>
              <a:t>Το Ε.Υ στην εξΑΕ</a:t>
            </a:r>
          </a:p>
        </p:txBody>
      </p:sp>
      <p:sp>
        <p:nvSpPr>
          <p:cNvPr id="36" name="Ελεύθερη σχεδίαση: Σχήμα 35">
            <a:extLst>
              <a:ext uri="{FF2B5EF4-FFF2-40B4-BE49-F238E27FC236}">
                <a16:creationId xmlns:a16="http://schemas.microsoft.com/office/drawing/2014/main" id="{A06460BA-2F69-FCC4-1F99-F060BB396601}"/>
              </a:ext>
            </a:extLst>
          </p:cNvPr>
          <p:cNvSpPr/>
          <p:nvPr/>
        </p:nvSpPr>
        <p:spPr>
          <a:xfrm>
            <a:off x="573872" y="5625777"/>
            <a:ext cx="2194560" cy="701687"/>
          </a:xfrm>
          <a:custGeom>
            <a:avLst/>
            <a:gdLst>
              <a:gd name="connsiteX0" fmla="*/ 0 w 2194560"/>
              <a:gd name="connsiteY0" fmla="*/ 116950 h 701687"/>
              <a:gd name="connsiteX1" fmla="*/ 116950 w 2194560"/>
              <a:gd name="connsiteY1" fmla="*/ 0 h 701687"/>
              <a:gd name="connsiteX2" fmla="*/ 2077610 w 2194560"/>
              <a:gd name="connsiteY2" fmla="*/ 0 h 701687"/>
              <a:gd name="connsiteX3" fmla="*/ 2194560 w 2194560"/>
              <a:gd name="connsiteY3" fmla="*/ 116950 h 701687"/>
              <a:gd name="connsiteX4" fmla="*/ 2194560 w 2194560"/>
              <a:gd name="connsiteY4" fmla="*/ 584737 h 701687"/>
              <a:gd name="connsiteX5" fmla="*/ 2077610 w 2194560"/>
              <a:gd name="connsiteY5" fmla="*/ 701687 h 701687"/>
              <a:gd name="connsiteX6" fmla="*/ 116950 w 2194560"/>
              <a:gd name="connsiteY6" fmla="*/ 701687 h 701687"/>
              <a:gd name="connsiteX7" fmla="*/ 0 w 2194560"/>
              <a:gd name="connsiteY7" fmla="*/ 584737 h 701687"/>
              <a:gd name="connsiteX8" fmla="*/ 0 w 2194560"/>
              <a:gd name="connsiteY8" fmla="*/ 116950 h 7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560" h="701687">
                <a:moveTo>
                  <a:pt x="0" y="116950"/>
                </a:moveTo>
                <a:cubicBezTo>
                  <a:pt x="0" y="52360"/>
                  <a:pt x="52360" y="0"/>
                  <a:pt x="116950" y="0"/>
                </a:cubicBezTo>
                <a:lnTo>
                  <a:pt x="2077610" y="0"/>
                </a:lnTo>
                <a:cubicBezTo>
                  <a:pt x="2142200" y="0"/>
                  <a:pt x="2194560" y="52360"/>
                  <a:pt x="2194560" y="116950"/>
                </a:cubicBezTo>
                <a:lnTo>
                  <a:pt x="2194560" y="584737"/>
                </a:lnTo>
                <a:cubicBezTo>
                  <a:pt x="2194560" y="649327"/>
                  <a:pt x="2142200" y="701687"/>
                  <a:pt x="2077610" y="701687"/>
                </a:cubicBezTo>
                <a:lnTo>
                  <a:pt x="116950" y="701687"/>
                </a:lnTo>
                <a:cubicBezTo>
                  <a:pt x="52360" y="701687"/>
                  <a:pt x="0" y="649327"/>
                  <a:pt x="0" y="584737"/>
                </a:cubicBezTo>
                <a:lnTo>
                  <a:pt x="0" y="116950"/>
                </a:lnTo>
                <a:close/>
              </a:path>
            </a:pathLst>
          </a:custGeom>
          <a:solidFill>
            <a:schemeClr val="tx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7604" tIns="100929" rIns="167604" bIns="100929" numCol="1" spcCol="1270" anchor="ctr" anchorCtr="0">
            <a:noAutofit/>
          </a:bodyPr>
          <a:lstStyle/>
          <a:p>
            <a:pPr marL="0" lvl="0" indent="0" algn="ctr" defTabSz="1555750">
              <a:lnSpc>
                <a:spcPct val="90000"/>
              </a:lnSpc>
              <a:spcBef>
                <a:spcPct val="0"/>
              </a:spcBef>
              <a:spcAft>
                <a:spcPct val="35000"/>
              </a:spcAft>
              <a:buNone/>
            </a:pPr>
            <a:r>
              <a:rPr lang="el-GR" sz="2000" dirty="0"/>
              <a:t>Ο ρόλος του εκπαιδευτή</a:t>
            </a:r>
            <a:endParaRPr lang="el-GR" sz="2000" kern="1200" dirty="0"/>
          </a:p>
        </p:txBody>
      </p:sp>
      <p:sp>
        <p:nvSpPr>
          <p:cNvPr id="38" name="Ελεύθερη σχεδίαση: Σχήμα 37">
            <a:extLst>
              <a:ext uri="{FF2B5EF4-FFF2-40B4-BE49-F238E27FC236}">
                <a16:creationId xmlns:a16="http://schemas.microsoft.com/office/drawing/2014/main" id="{B1314409-E0FF-407D-524A-1C3C626F8FAA}"/>
              </a:ext>
            </a:extLst>
          </p:cNvPr>
          <p:cNvSpPr/>
          <p:nvPr/>
        </p:nvSpPr>
        <p:spPr>
          <a:xfrm>
            <a:off x="3062425" y="4471340"/>
            <a:ext cx="3901440" cy="1055232"/>
          </a:xfrm>
          <a:custGeom>
            <a:avLst/>
            <a:gdLst>
              <a:gd name="connsiteX0" fmla="*/ 93560 w 561350"/>
              <a:gd name="connsiteY0" fmla="*/ 0 h 3901440"/>
              <a:gd name="connsiteX1" fmla="*/ 467790 w 561350"/>
              <a:gd name="connsiteY1" fmla="*/ 0 h 3901440"/>
              <a:gd name="connsiteX2" fmla="*/ 561350 w 561350"/>
              <a:gd name="connsiteY2" fmla="*/ 93560 h 3901440"/>
              <a:gd name="connsiteX3" fmla="*/ 561350 w 561350"/>
              <a:gd name="connsiteY3" fmla="*/ 3901440 h 3901440"/>
              <a:gd name="connsiteX4" fmla="*/ 561350 w 561350"/>
              <a:gd name="connsiteY4" fmla="*/ 3901440 h 3901440"/>
              <a:gd name="connsiteX5" fmla="*/ 0 w 561350"/>
              <a:gd name="connsiteY5" fmla="*/ 3901440 h 3901440"/>
              <a:gd name="connsiteX6" fmla="*/ 0 w 561350"/>
              <a:gd name="connsiteY6" fmla="*/ 3901440 h 3901440"/>
              <a:gd name="connsiteX7" fmla="*/ 0 w 561350"/>
              <a:gd name="connsiteY7" fmla="*/ 93560 h 3901440"/>
              <a:gd name="connsiteX8" fmla="*/ 93560 w 561350"/>
              <a:gd name="connsiteY8" fmla="*/ 0 h 390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50" h="3901440">
                <a:moveTo>
                  <a:pt x="561350" y="650252"/>
                </a:moveTo>
                <a:lnTo>
                  <a:pt x="561350" y="3251188"/>
                </a:lnTo>
                <a:cubicBezTo>
                  <a:pt x="561350" y="3610314"/>
                  <a:pt x="555323" y="3901440"/>
                  <a:pt x="547888" y="3901440"/>
                </a:cubicBezTo>
                <a:lnTo>
                  <a:pt x="0" y="3901440"/>
                </a:lnTo>
                <a:lnTo>
                  <a:pt x="0" y="3901440"/>
                </a:lnTo>
                <a:lnTo>
                  <a:pt x="0" y="0"/>
                </a:lnTo>
                <a:lnTo>
                  <a:pt x="0" y="0"/>
                </a:lnTo>
                <a:lnTo>
                  <a:pt x="547888" y="0"/>
                </a:lnTo>
                <a:cubicBezTo>
                  <a:pt x="555323" y="0"/>
                  <a:pt x="561350" y="291126"/>
                  <a:pt x="561350" y="650252"/>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3341" tIns="54072" rIns="80742" bIns="54074" numCol="1" spcCol="1270" anchor="ctr" anchorCtr="0">
            <a:noAutofit/>
          </a:bodyPr>
          <a:lstStyle/>
          <a:p>
            <a:pPr marL="285750" lvl="1" indent="-285750" algn="l" defTabSz="622300">
              <a:lnSpc>
                <a:spcPct val="90000"/>
              </a:lnSpc>
              <a:spcBef>
                <a:spcPct val="0"/>
              </a:spcBef>
              <a:spcAft>
                <a:spcPct val="15000"/>
              </a:spcAft>
              <a:buFont typeface="Wingdings" panose="05000000000000000000" pitchFamily="2" charset="2"/>
              <a:buChar char="§"/>
            </a:pPr>
            <a:r>
              <a:rPr lang="el-GR" sz="1700" dirty="0">
                <a:latin typeface="Times New Roman" panose="02020603050405020304" pitchFamily="18" charset="0"/>
                <a:cs typeface="Times New Roman" panose="02020603050405020304" pitchFamily="18" charset="0"/>
              </a:rPr>
              <a:t>Καθοριστικός ρόλος στην εξΑΕ</a:t>
            </a:r>
          </a:p>
          <a:p>
            <a:pPr marL="285750" lvl="1" indent="-285750" algn="l" defTabSz="622300">
              <a:lnSpc>
                <a:spcPct val="90000"/>
              </a:lnSpc>
              <a:spcBef>
                <a:spcPct val="0"/>
              </a:spcBef>
              <a:spcAft>
                <a:spcPct val="15000"/>
              </a:spcAft>
              <a:buFont typeface="Wingdings" panose="05000000000000000000" pitchFamily="2" charset="2"/>
              <a:buChar char="§"/>
            </a:pPr>
            <a:r>
              <a:rPr lang="el-GR" sz="1700" dirty="0">
                <a:latin typeface="Times New Roman" panose="02020603050405020304" pitchFamily="18" charset="0"/>
                <a:cs typeface="Times New Roman" panose="02020603050405020304" pitchFamily="18" charset="0"/>
              </a:rPr>
              <a:t>Θεμελιώδεις αρχές &amp; παιδαγωγικά κριτήρια</a:t>
            </a:r>
          </a:p>
        </p:txBody>
      </p:sp>
      <p:sp>
        <p:nvSpPr>
          <p:cNvPr id="39" name="Ελεύθερη σχεδίαση: Σχήμα 38">
            <a:extLst>
              <a:ext uri="{FF2B5EF4-FFF2-40B4-BE49-F238E27FC236}">
                <a16:creationId xmlns:a16="http://schemas.microsoft.com/office/drawing/2014/main" id="{496527B0-27B8-E4DD-C5E8-E3E98F9A9822}"/>
              </a:ext>
            </a:extLst>
          </p:cNvPr>
          <p:cNvSpPr/>
          <p:nvPr/>
        </p:nvSpPr>
        <p:spPr>
          <a:xfrm>
            <a:off x="3062425" y="5625777"/>
            <a:ext cx="3901440" cy="606715"/>
          </a:xfrm>
          <a:custGeom>
            <a:avLst/>
            <a:gdLst>
              <a:gd name="connsiteX0" fmla="*/ 93560 w 561350"/>
              <a:gd name="connsiteY0" fmla="*/ 0 h 3901440"/>
              <a:gd name="connsiteX1" fmla="*/ 467790 w 561350"/>
              <a:gd name="connsiteY1" fmla="*/ 0 h 3901440"/>
              <a:gd name="connsiteX2" fmla="*/ 561350 w 561350"/>
              <a:gd name="connsiteY2" fmla="*/ 93560 h 3901440"/>
              <a:gd name="connsiteX3" fmla="*/ 561350 w 561350"/>
              <a:gd name="connsiteY3" fmla="*/ 3901440 h 3901440"/>
              <a:gd name="connsiteX4" fmla="*/ 561350 w 561350"/>
              <a:gd name="connsiteY4" fmla="*/ 3901440 h 3901440"/>
              <a:gd name="connsiteX5" fmla="*/ 0 w 561350"/>
              <a:gd name="connsiteY5" fmla="*/ 3901440 h 3901440"/>
              <a:gd name="connsiteX6" fmla="*/ 0 w 561350"/>
              <a:gd name="connsiteY6" fmla="*/ 3901440 h 3901440"/>
              <a:gd name="connsiteX7" fmla="*/ 0 w 561350"/>
              <a:gd name="connsiteY7" fmla="*/ 93560 h 3901440"/>
              <a:gd name="connsiteX8" fmla="*/ 93560 w 561350"/>
              <a:gd name="connsiteY8" fmla="*/ 0 h 390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50" h="3901440">
                <a:moveTo>
                  <a:pt x="561350" y="650252"/>
                </a:moveTo>
                <a:lnTo>
                  <a:pt x="561350" y="3251188"/>
                </a:lnTo>
                <a:cubicBezTo>
                  <a:pt x="561350" y="3610314"/>
                  <a:pt x="555323" y="3901440"/>
                  <a:pt x="547888" y="3901440"/>
                </a:cubicBezTo>
                <a:lnTo>
                  <a:pt x="0" y="3901440"/>
                </a:lnTo>
                <a:lnTo>
                  <a:pt x="0" y="3901440"/>
                </a:lnTo>
                <a:lnTo>
                  <a:pt x="0" y="0"/>
                </a:lnTo>
                <a:lnTo>
                  <a:pt x="0" y="0"/>
                </a:lnTo>
                <a:lnTo>
                  <a:pt x="547888" y="0"/>
                </a:lnTo>
                <a:cubicBezTo>
                  <a:pt x="555323" y="0"/>
                  <a:pt x="561350" y="291126"/>
                  <a:pt x="561350" y="650252"/>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3341" tIns="54072" rIns="80742" bIns="54074" numCol="1" spcCol="1270" anchor="ctr" anchorCtr="0">
            <a:noAutofit/>
          </a:bodyPr>
          <a:lstStyle/>
          <a:p>
            <a:pPr marL="285750" lvl="1" indent="-285750" algn="l" defTabSz="622300">
              <a:lnSpc>
                <a:spcPct val="90000"/>
              </a:lnSpc>
              <a:spcBef>
                <a:spcPct val="0"/>
              </a:spcBef>
              <a:spcAft>
                <a:spcPct val="15000"/>
              </a:spcAft>
              <a:buFont typeface="Wingdings" panose="05000000000000000000" pitchFamily="2" charset="2"/>
              <a:buChar char="§"/>
            </a:pPr>
            <a:r>
              <a:rPr lang="el-GR" sz="1700" dirty="0">
                <a:latin typeface="Times New Roman" panose="02020603050405020304" pitchFamily="18" charset="0"/>
                <a:cs typeface="Times New Roman" panose="02020603050405020304" pitchFamily="18" charset="0"/>
              </a:rPr>
              <a:t>Σύμβουλος &amp; Εμψυχωτής</a:t>
            </a:r>
          </a:p>
        </p:txBody>
      </p:sp>
    </p:spTree>
    <p:extLst>
      <p:ext uri="{BB962C8B-B14F-4D97-AF65-F5344CB8AC3E}">
        <p14:creationId xmlns:p14="http://schemas.microsoft.com/office/powerpoint/2010/main"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0-#ppt_w/2"/>
                                          </p:val>
                                        </p:tav>
                                        <p:tav tm="100000">
                                          <p:val>
                                            <p:strVal val="#ppt_x"/>
                                          </p:val>
                                        </p:tav>
                                      </p:tavLst>
                                    </p:anim>
                                    <p:anim calcmode="lin" valueType="num">
                                      <p:cBhvr additive="base">
                                        <p:cTn id="19"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0-#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additive="base">
                                        <p:cTn id="40" dur="500" fill="hold"/>
                                        <p:tgtEl>
                                          <p:spTgt spid="36"/>
                                        </p:tgtEl>
                                        <p:attrNameLst>
                                          <p:attrName>ppt_x</p:attrName>
                                        </p:attrNameLst>
                                      </p:cBhvr>
                                      <p:tavLst>
                                        <p:tav tm="0">
                                          <p:val>
                                            <p:strVal val="0-#ppt_w/2"/>
                                          </p:val>
                                        </p:tav>
                                        <p:tav tm="100000">
                                          <p:val>
                                            <p:strVal val="#ppt_x"/>
                                          </p:val>
                                        </p:tav>
                                      </p:tavLst>
                                    </p:anim>
                                    <p:anim calcmode="lin" valueType="num">
                                      <p:cBhvr additive="base">
                                        <p:cTn id="41"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8" grpId="0" animBg="1"/>
      <p:bldP spid="36" grpId="0" animBg="1"/>
      <p:bldP spid="38" grpId="0" animBg="1"/>
      <p:bldP spid="3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6B1E1-6F03-8C83-B5FF-1052BFFAEBC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B8ECE11-7DFA-AE44-D513-653A81DA0A86}"/>
              </a:ext>
            </a:extLst>
          </p:cNvPr>
          <p:cNvSpPr>
            <a:spLocks noGrp="1"/>
          </p:cNvSpPr>
          <p:nvPr>
            <p:ph type="title"/>
          </p:nvPr>
        </p:nvSpPr>
        <p:spPr>
          <a:xfrm>
            <a:off x="1403648" y="530841"/>
            <a:ext cx="7199240" cy="765652"/>
          </a:xfrm>
        </p:spPr>
        <p:txBody>
          <a:bodyPr>
            <a:noAutofit/>
          </a:bodyPr>
          <a:lstStyle/>
          <a:p>
            <a:r>
              <a:rPr lang="el-GR" sz="3200" dirty="0"/>
              <a:t> Θεωρητικό Πλαίσιο (2</a:t>
            </a:r>
            <a:r>
              <a:rPr lang="en-US" sz="3200" dirty="0"/>
              <a:t>/2)</a:t>
            </a:r>
            <a:endParaRPr lang="el-GR" sz="3200" b="1" dirty="0"/>
          </a:p>
        </p:txBody>
      </p:sp>
      <p:sp>
        <p:nvSpPr>
          <p:cNvPr id="12" name="Ελεύθερη σχεδίαση: Σχήμα 11">
            <a:extLst>
              <a:ext uri="{FF2B5EF4-FFF2-40B4-BE49-F238E27FC236}">
                <a16:creationId xmlns:a16="http://schemas.microsoft.com/office/drawing/2014/main" id="{A2674534-3A13-908B-FB99-79806B4DBACA}"/>
              </a:ext>
            </a:extLst>
          </p:cNvPr>
          <p:cNvSpPr/>
          <p:nvPr/>
        </p:nvSpPr>
        <p:spPr>
          <a:xfrm>
            <a:off x="2936191" y="2001610"/>
            <a:ext cx="5174662" cy="1523512"/>
          </a:xfrm>
          <a:custGeom>
            <a:avLst/>
            <a:gdLst>
              <a:gd name="connsiteX0" fmla="*/ 253924 w 1523512"/>
              <a:gd name="connsiteY0" fmla="*/ 0 h 4241402"/>
              <a:gd name="connsiteX1" fmla="*/ 1269588 w 1523512"/>
              <a:gd name="connsiteY1" fmla="*/ 0 h 4241402"/>
              <a:gd name="connsiteX2" fmla="*/ 1523512 w 1523512"/>
              <a:gd name="connsiteY2" fmla="*/ 253924 h 4241402"/>
              <a:gd name="connsiteX3" fmla="*/ 1523512 w 1523512"/>
              <a:gd name="connsiteY3" fmla="*/ 4241402 h 4241402"/>
              <a:gd name="connsiteX4" fmla="*/ 1523512 w 1523512"/>
              <a:gd name="connsiteY4" fmla="*/ 4241402 h 4241402"/>
              <a:gd name="connsiteX5" fmla="*/ 0 w 1523512"/>
              <a:gd name="connsiteY5" fmla="*/ 4241402 h 4241402"/>
              <a:gd name="connsiteX6" fmla="*/ 0 w 1523512"/>
              <a:gd name="connsiteY6" fmla="*/ 4241402 h 4241402"/>
              <a:gd name="connsiteX7" fmla="*/ 0 w 1523512"/>
              <a:gd name="connsiteY7" fmla="*/ 253924 h 4241402"/>
              <a:gd name="connsiteX8" fmla="*/ 253924 w 1523512"/>
              <a:gd name="connsiteY8" fmla="*/ 0 h 424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3512" h="4241402">
                <a:moveTo>
                  <a:pt x="1523512" y="706915"/>
                </a:moveTo>
                <a:lnTo>
                  <a:pt x="1523512" y="3534487"/>
                </a:lnTo>
                <a:cubicBezTo>
                  <a:pt x="1523512" y="3924904"/>
                  <a:pt x="1482676" y="4241402"/>
                  <a:pt x="1432302" y="4241402"/>
                </a:cubicBezTo>
                <a:lnTo>
                  <a:pt x="0" y="4241402"/>
                </a:lnTo>
                <a:lnTo>
                  <a:pt x="0" y="4241402"/>
                </a:lnTo>
                <a:lnTo>
                  <a:pt x="0" y="0"/>
                </a:lnTo>
                <a:lnTo>
                  <a:pt x="0" y="0"/>
                </a:lnTo>
                <a:lnTo>
                  <a:pt x="1432302" y="0"/>
                </a:lnTo>
                <a:cubicBezTo>
                  <a:pt x="1482676" y="0"/>
                  <a:pt x="1523512" y="316498"/>
                  <a:pt x="1523512" y="706915"/>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1920" tIns="135332" rIns="196292" bIns="135332" numCol="1" spcCol="1270" anchor="ctr" anchorCtr="0">
            <a:noAutofit/>
          </a:bodyPr>
          <a:lstStyle/>
          <a:p>
            <a:pPr marL="114300" lvl="1" indent="-114300" algn="l" defTabSz="622300">
              <a:lnSpc>
                <a:spcPct val="90000"/>
              </a:lnSpc>
              <a:spcBef>
                <a:spcPct val="0"/>
              </a:spcBef>
              <a:spcAft>
                <a:spcPct val="15000"/>
              </a:spcAft>
              <a:buChar char="•"/>
            </a:pPr>
            <a:r>
              <a:rPr lang="el-GR" sz="1800" kern="1200" dirty="0"/>
              <a:t>Ο θεσμός του μουσείου επαναπροσδιορίζει τον ρόλο του</a:t>
            </a:r>
          </a:p>
          <a:p>
            <a:pPr marL="114300" lvl="1" indent="-114300" algn="l" defTabSz="622300">
              <a:lnSpc>
                <a:spcPct val="90000"/>
              </a:lnSpc>
              <a:spcBef>
                <a:spcPct val="0"/>
              </a:spcBef>
              <a:spcAft>
                <a:spcPct val="15000"/>
              </a:spcAft>
              <a:buChar char="•"/>
            </a:pPr>
            <a:r>
              <a:rPr lang="el-GR" sz="1800" kern="1200" dirty="0"/>
              <a:t>Σημασία μουσείου σε σχέση με βιωσιμότητα, ψηφιακό μετασχηματισμό &amp; προσβασιμότητα, ενδυνάμωση κοινότητας μέσω εκπαίδευσης</a:t>
            </a:r>
          </a:p>
        </p:txBody>
      </p:sp>
      <p:sp>
        <p:nvSpPr>
          <p:cNvPr id="13" name="Ελεύθερη σχεδίαση: Σχήμα 12">
            <a:extLst>
              <a:ext uri="{FF2B5EF4-FFF2-40B4-BE49-F238E27FC236}">
                <a16:creationId xmlns:a16="http://schemas.microsoft.com/office/drawing/2014/main" id="{66CDB972-6E7B-E107-AB29-B13083E9483B}"/>
              </a:ext>
            </a:extLst>
          </p:cNvPr>
          <p:cNvSpPr/>
          <p:nvPr/>
        </p:nvSpPr>
        <p:spPr>
          <a:xfrm>
            <a:off x="722192" y="2035109"/>
            <a:ext cx="2304256" cy="1208484"/>
          </a:xfrm>
          <a:custGeom>
            <a:avLst/>
            <a:gdLst>
              <a:gd name="connsiteX0" fmla="*/ 0 w 1853803"/>
              <a:gd name="connsiteY0" fmla="*/ 201418 h 1208484"/>
              <a:gd name="connsiteX1" fmla="*/ 201418 w 1853803"/>
              <a:gd name="connsiteY1" fmla="*/ 0 h 1208484"/>
              <a:gd name="connsiteX2" fmla="*/ 1652385 w 1853803"/>
              <a:gd name="connsiteY2" fmla="*/ 0 h 1208484"/>
              <a:gd name="connsiteX3" fmla="*/ 1853803 w 1853803"/>
              <a:gd name="connsiteY3" fmla="*/ 201418 h 1208484"/>
              <a:gd name="connsiteX4" fmla="*/ 1853803 w 1853803"/>
              <a:gd name="connsiteY4" fmla="*/ 1007066 h 1208484"/>
              <a:gd name="connsiteX5" fmla="*/ 1652385 w 1853803"/>
              <a:gd name="connsiteY5" fmla="*/ 1208484 h 1208484"/>
              <a:gd name="connsiteX6" fmla="*/ 201418 w 1853803"/>
              <a:gd name="connsiteY6" fmla="*/ 1208484 h 1208484"/>
              <a:gd name="connsiteX7" fmla="*/ 0 w 1853803"/>
              <a:gd name="connsiteY7" fmla="*/ 1007066 h 1208484"/>
              <a:gd name="connsiteX8" fmla="*/ 0 w 1853803"/>
              <a:gd name="connsiteY8" fmla="*/ 201418 h 120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3803" h="1208484">
                <a:moveTo>
                  <a:pt x="0" y="201418"/>
                </a:moveTo>
                <a:cubicBezTo>
                  <a:pt x="0" y="90178"/>
                  <a:pt x="90178" y="0"/>
                  <a:pt x="201418" y="0"/>
                </a:cubicBezTo>
                <a:lnTo>
                  <a:pt x="1652385" y="0"/>
                </a:lnTo>
                <a:cubicBezTo>
                  <a:pt x="1763625" y="0"/>
                  <a:pt x="1853803" y="90178"/>
                  <a:pt x="1853803" y="201418"/>
                </a:cubicBezTo>
                <a:lnTo>
                  <a:pt x="1853803" y="1007066"/>
                </a:lnTo>
                <a:cubicBezTo>
                  <a:pt x="1853803" y="1118306"/>
                  <a:pt x="1763625" y="1208484"/>
                  <a:pt x="1652385" y="1208484"/>
                </a:cubicBezTo>
                <a:lnTo>
                  <a:pt x="201418" y="1208484"/>
                </a:lnTo>
                <a:cubicBezTo>
                  <a:pt x="90178" y="1208484"/>
                  <a:pt x="0" y="1118306"/>
                  <a:pt x="0" y="1007066"/>
                </a:cubicBezTo>
                <a:lnTo>
                  <a:pt x="0" y="201418"/>
                </a:lnTo>
                <a:close/>
              </a:path>
            </a:pathLst>
          </a:custGeom>
          <a:solidFill>
            <a:schemeClr val="accent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39003" tIns="98998" rIns="139003" bIns="98998" numCol="1" spcCol="1270" anchor="ctr" anchorCtr="0">
            <a:noAutofit/>
          </a:bodyPr>
          <a:lstStyle/>
          <a:p>
            <a:pPr marL="0" lvl="0" indent="0" algn="ctr" defTabSz="933450">
              <a:lnSpc>
                <a:spcPct val="90000"/>
              </a:lnSpc>
              <a:spcBef>
                <a:spcPct val="0"/>
              </a:spcBef>
              <a:spcAft>
                <a:spcPct val="35000"/>
              </a:spcAft>
              <a:buNone/>
            </a:pPr>
            <a:r>
              <a:rPr lang="el-GR" sz="2100" kern="1200" dirty="0"/>
              <a:t>Ο ρόλος του μουσείου &amp; οι προκλήσεις</a:t>
            </a:r>
          </a:p>
        </p:txBody>
      </p:sp>
      <p:sp>
        <p:nvSpPr>
          <p:cNvPr id="14" name="Ελεύθερη σχεδίαση: Σχήμα 13">
            <a:extLst>
              <a:ext uri="{FF2B5EF4-FFF2-40B4-BE49-F238E27FC236}">
                <a16:creationId xmlns:a16="http://schemas.microsoft.com/office/drawing/2014/main" id="{74070AF4-C3DE-00D6-3254-466239C24F95}"/>
              </a:ext>
            </a:extLst>
          </p:cNvPr>
          <p:cNvSpPr/>
          <p:nvPr/>
        </p:nvSpPr>
        <p:spPr>
          <a:xfrm>
            <a:off x="2962488" y="3806724"/>
            <a:ext cx="5174662" cy="966788"/>
          </a:xfrm>
          <a:custGeom>
            <a:avLst/>
            <a:gdLst>
              <a:gd name="connsiteX0" fmla="*/ 161134 w 966787"/>
              <a:gd name="connsiteY0" fmla="*/ 0 h 3901440"/>
              <a:gd name="connsiteX1" fmla="*/ 805653 w 966787"/>
              <a:gd name="connsiteY1" fmla="*/ 0 h 3901440"/>
              <a:gd name="connsiteX2" fmla="*/ 966787 w 966787"/>
              <a:gd name="connsiteY2" fmla="*/ 161134 h 3901440"/>
              <a:gd name="connsiteX3" fmla="*/ 966787 w 966787"/>
              <a:gd name="connsiteY3" fmla="*/ 3901440 h 3901440"/>
              <a:gd name="connsiteX4" fmla="*/ 966787 w 966787"/>
              <a:gd name="connsiteY4" fmla="*/ 3901440 h 3901440"/>
              <a:gd name="connsiteX5" fmla="*/ 0 w 966787"/>
              <a:gd name="connsiteY5" fmla="*/ 3901440 h 3901440"/>
              <a:gd name="connsiteX6" fmla="*/ 0 w 966787"/>
              <a:gd name="connsiteY6" fmla="*/ 3901440 h 3901440"/>
              <a:gd name="connsiteX7" fmla="*/ 0 w 966787"/>
              <a:gd name="connsiteY7" fmla="*/ 161134 h 3901440"/>
              <a:gd name="connsiteX8" fmla="*/ 161134 w 966787"/>
              <a:gd name="connsiteY8" fmla="*/ 0 h 390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6787" h="3901440">
                <a:moveTo>
                  <a:pt x="966787" y="650253"/>
                </a:moveTo>
                <a:lnTo>
                  <a:pt x="966787" y="3251187"/>
                </a:lnTo>
                <a:cubicBezTo>
                  <a:pt x="966787" y="3610311"/>
                  <a:pt x="948910" y="3901438"/>
                  <a:pt x="926857" y="3901438"/>
                </a:cubicBezTo>
                <a:lnTo>
                  <a:pt x="0" y="3901438"/>
                </a:lnTo>
                <a:lnTo>
                  <a:pt x="0" y="3901438"/>
                </a:lnTo>
                <a:lnTo>
                  <a:pt x="0" y="2"/>
                </a:lnTo>
                <a:lnTo>
                  <a:pt x="0" y="2"/>
                </a:lnTo>
                <a:lnTo>
                  <a:pt x="926857" y="2"/>
                </a:lnTo>
                <a:cubicBezTo>
                  <a:pt x="948910" y="2"/>
                  <a:pt x="966787" y="291129"/>
                  <a:pt x="966787" y="650253"/>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771" tIns="79581" rIns="111965" bIns="79580" numCol="1" spcCol="1270" anchor="ctr" anchorCtr="0">
            <a:noAutofit/>
          </a:bodyPr>
          <a:lstStyle/>
          <a:p>
            <a:pPr marL="171450" lvl="1" indent="-171450" algn="l" defTabSz="755650">
              <a:lnSpc>
                <a:spcPct val="90000"/>
              </a:lnSpc>
              <a:spcBef>
                <a:spcPct val="0"/>
              </a:spcBef>
              <a:spcAft>
                <a:spcPct val="15000"/>
              </a:spcAft>
              <a:buChar char="•"/>
            </a:pPr>
            <a:r>
              <a:rPr lang="el-GR" sz="1700" kern="1200" dirty="0"/>
              <a:t>Τυπική, μη τυπική εκπαίδευση, άτυπη μάθηση</a:t>
            </a:r>
          </a:p>
          <a:p>
            <a:pPr marL="171450" lvl="1" indent="-171450" algn="l" defTabSz="755650">
              <a:lnSpc>
                <a:spcPct val="90000"/>
              </a:lnSpc>
              <a:spcBef>
                <a:spcPct val="0"/>
              </a:spcBef>
              <a:spcAft>
                <a:spcPct val="15000"/>
              </a:spcAft>
              <a:buChar char="•"/>
            </a:pPr>
            <a:r>
              <a:rPr lang="el-GR" sz="1700" kern="1200" dirty="0"/>
              <a:t>Εκπαίδευση ενηλίκων</a:t>
            </a:r>
          </a:p>
          <a:p>
            <a:pPr marL="171450" lvl="1" indent="-171450" algn="l" defTabSz="755650">
              <a:lnSpc>
                <a:spcPct val="90000"/>
              </a:lnSpc>
              <a:spcBef>
                <a:spcPct val="0"/>
              </a:spcBef>
              <a:spcAft>
                <a:spcPct val="15000"/>
              </a:spcAft>
              <a:buChar char="•"/>
            </a:pPr>
            <a:r>
              <a:rPr lang="el-GR" sz="1700" kern="1200" dirty="0"/>
              <a:t>Δια βίου μάθηση</a:t>
            </a:r>
          </a:p>
        </p:txBody>
      </p:sp>
      <p:sp>
        <p:nvSpPr>
          <p:cNvPr id="15" name="Ελεύθερη σχεδίαση: Σχήμα 14">
            <a:extLst>
              <a:ext uri="{FF2B5EF4-FFF2-40B4-BE49-F238E27FC236}">
                <a16:creationId xmlns:a16="http://schemas.microsoft.com/office/drawing/2014/main" id="{4D61D908-F565-6745-EA86-6F8427AF52B8}"/>
              </a:ext>
            </a:extLst>
          </p:cNvPr>
          <p:cNvSpPr/>
          <p:nvPr/>
        </p:nvSpPr>
        <p:spPr>
          <a:xfrm>
            <a:off x="767928" y="3680384"/>
            <a:ext cx="2194560" cy="1208484"/>
          </a:xfrm>
          <a:custGeom>
            <a:avLst/>
            <a:gdLst>
              <a:gd name="connsiteX0" fmla="*/ 0 w 2194560"/>
              <a:gd name="connsiteY0" fmla="*/ 201418 h 1208484"/>
              <a:gd name="connsiteX1" fmla="*/ 201418 w 2194560"/>
              <a:gd name="connsiteY1" fmla="*/ 0 h 1208484"/>
              <a:gd name="connsiteX2" fmla="*/ 1993142 w 2194560"/>
              <a:gd name="connsiteY2" fmla="*/ 0 h 1208484"/>
              <a:gd name="connsiteX3" fmla="*/ 2194560 w 2194560"/>
              <a:gd name="connsiteY3" fmla="*/ 201418 h 1208484"/>
              <a:gd name="connsiteX4" fmla="*/ 2194560 w 2194560"/>
              <a:gd name="connsiteY4" fmla="*/ 1007066 h 1208484"/>
              <a:gd name="connsiteX5" fmla="*/ 1993142 w 2194560"/>
              <a:gd name="connsiteY5" fmla="*/ 1208484 h 1208484"/>
              <a:gd name="connsiteX6" fmla="*/ 201418 w 2194560"/>
              <a:gd name="connsiteY6" fmla="*/ 1208484 h 1208484"/>
              <a:gd name="connsiteX7" fmla="*/ 0 w 2194560"/>
              <a:gd name="connsiteY7" fmla="*/ 1007066 h 1208484"/>
              <a:gd name="connsiteX8" fmla="*/ 0 w 2194560"/>
              <a:gd name="connsiteY8" fmla="*/ 201418 h 120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560" h="1208484">
                <a:moveTo>
                  <a:pt x="0" y="201418"/>
                </a:moveTo>
                <a:cubicBezTo>
                  <a:pt x="0" y="90178"/>
                  <a:pt x="90178" y="0"/>
                  <a:pt x="201418" y="0"/>
                </a:cubicBezTo>
                <a:lnTo>
                  <a:pt x="1993142" y="0"/>
                </a:lnTo>
                <a:cubicBezTo>
                  <a:pt x="2104382" y="0"/>
                  <a:pt x="2194560" y="90178"/>
                  <a:pt x="2194560" y="201418"/>
                </a:cubicBezTo>
                <a:lnTo>
                  <a:pt x="2194560" y="1007066"/>
                </a:lnTo>
                <a:cubicBezTo>
                  <a:pt x="2194560" y="1118306"/>
                  <a:pt x="2104382" y="1208484"/>
                  <a:pt x="1993142" y="1208484"/>
                </a:cubicBezTo>
                <a:lnTo>
                  <a:pt x="201418" y="1208484"/>
                </a:lnTo>
                <a:cubicBezTo>
                  <a:pt x="90178" y="1208484"/>
                  <a:pt x="0" y="1118306"/>
                  <a:pt x="0" y="1007066"/>
                </a:cubicBezTo>
                <a:lnTo>
                  <a:pt x="0" y="201418"/>
                </a:lnTo>
                <a:close/>
              </a:path>
            </a:pathLst>
          </a:cu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003" tIns="98998" rIns="139003" bIns="98998" numCol="1" spcCol="1270" anchor="ctr" anchorCtr="0">
            <a:noAutofit/>
          </a:bodyPr>
          <a:lstStyle/>
          <a:p>
            <a:pPr marL="0" lvl="0" indent="0" algn="ctr" defTabSz="933450">
              <a:lnSpc>
                <a:spcPct val="90000"/>
              </a:lnSpc>
              <a:spcBef>
                <a:spcPct val="0"/>
              </a:spcBef>
              <a:spcAft>
                <a:spcPct val="35000"/>
              </a:spcAft>
              <a:buNone/>
            </a:pPr>
            <a:r>
              <a:rPr lang="el-GR" sz="2100" kern="1200"/>
              <a:t>Το μουσείο ως φορέας μάθησης</a:t>
            </a:r>
          </a:p>
        </p:txBody>
      </p:sp>
      <p:sp>
        <p:nvSpPr>
          <p:cNvPr id="16" name="Ελεύθερη σχεδίαση: Σχήμα 15">
            <a:extLst>
              <a:ext uri="{FF2B5EF4-FFF2-40B4-BE49-F238E27FC236}">
                <a16:creationId xmlns:a16="http://schemas.microsoft.com/office/drawing/2014/main" id="{C256C4C7-A0FC-867B-5804-2EF680E132A4}"/>
              </a:ext>
            </a:extLst>
          </p:cNvPr>
          <p:cNvSpPr/>
          <p:nvPr/>
        </p:nvSpPr>
        <p:spPr>
          <a:xfrm>
            <a:off x="2962487" y="5336643"/>
            <a:ext cx="5174662" cy="966788"/>
          </a:xfrm>
          <a:custGeom>
            <a:avLst/>
            <a:gdLst>
              <a:gd name="connsiteX0" fmla="*/ 161134 w 966787"/>
              <a:gd name="connsiteY0" fmla="*/ 0 h 3901440"/>
              <a:gd name="connsiteX1" fmla="*/ 805653 w 966787"/>
              <a:gd name="connsiteY1" fmla="*/ 0 h 3901440"/>
              <a:gd name="connsiteX2" fmla="*/ 966787 w 966787"/>
              <a:gd name="connsiteY2" fmla="*/ 161134 h 3901440"/>
              <a:gd name="connsiteX3" fmla="*/ 966787 w 966787"/>
              <a:gd name="connsiteY3" fmla="*/ 3901440 h 3901440"/>
              <a:gd name="connsiteX4" fmla="*/ 966787 w 966787"/>
              <a:gd name="connsiteY4" fmla="*/ 3901440 h 3901440"/>
              <a:gd name="connsiteX5" fmla="*/ 0 w 966787"/>
              <a:gd name="connsiteY5" fmla="*/ 3901440 h 3901440"/>
              <a:gd name="connsiteX6" fmla="*/ 0 w 966787"/>
              <a:gd name="connsiteY6" fmla="*/ 3901440 h 3901440"/>
              <a:gd name="connsiteX7" fmla="*/ 0 w 966787"/>
              <a:gd name="connsiteY7" fmla="*/ 161134 h 3901440"/>
              <a:gd name="connsiteX8" fmla="*/ 161134 w 966787"/>
              <a:gd name="connsiteY8" fmla="*/ 0 h 390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6787" h="3901440">
                <a:moveTo>
                  <a:pt x="966787" y="650253"/>
                </a:moveTo>
                <a:lnTo>
                  <a:pt x="966787" y="3251187"/>
                </a:lnTo>
                <a:cubicBezTo>
                  <a:pt x="966787" y="3610311"/>
                  <a:pt x="948910" y="3901438"/>
                  <a:pt x="926857" y="3901438"/>
                </a:cubicBezTo>
                <a:lnTo>
                  <a:pt x="0" y="3901438"/>
                </a:lnTo>
                <a:lnTo>
                  <a:pt x="0" y="3901438"/>
                </a:lnTo>
                <a:lnTo>
                  <a:pt x="0" y="2"/>
                </a:lnTo>
                <a:lnTo>
                  <a:pt x="0" y="2"/>
                </a:lnTo>
                <a:lnTo>
                  <a:pt x="926857" y="2"/>
                </a:lnTo>
                <a:cubicBezTo>
                  <a:pt x="948910" y="2"/>
                  <a:pt x="966787" y="291129"/>
                  <a:pt x="966787" y="650253"/>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771" tIns="79581" rIns="111965" bIns="79580" numCol="1" spcCol="1270" anchor="ctr" anchorCtr="0">
            <a:noAutofit/>
          </a:bodyPr>
          <a:lstStyle/>
          <a:p>
            <a:pPr marL="171450" lvl="1" indent="-171450" algn="l" defTabSz="755650">
              <a:lnSpc>
                <a:spcPct val="90000"/>
              </a:lnSpc>
              <a:spcBef>
                <a:spcPct val="0"/>
              </a:spcBef>
              <a:spcAft>
                <a:spcPct val="15000"/>
              </a:spcAft>
              <a:buChar char="•"/>
            </a:pPr>
            <a:r>
              <a:rPr lang="el-GR" sz="1700" kern="1200" dirty="0"/>
              <a:t>Οφέλη &amp; Δυσκολίες</a:t>
            </a:r>
          </a:p>
          <a:p>
            <a:pPr marL="171450" lvl="1" indent="-171450" algn="l" defTabSz="755650">
              <a:lnSpc>
                <a:spcPct val="90000"/>
              </a:lnSpc>
              <a:spcBef>
                <a:spcPct val="0"/>
              </a:spcBef>
              <a:spcAft>
                <a:spcPct val="15000"/>
              </a:spcAft>
              <a:buChar char="•"/>
            </a:pPr>
            <a:r>
              <a:rPr lang="el-GR" sz="1700" kern="1200" dirty="0"/>
              <a:t>Ο ρόλος της εξΑΕ στο νέο ρόλο του μουσείου</a:t>
            </a:r>
          </a:p>
        </p:txBody>
      </p:sp>
      <p:sp>
        <p:nvSpPr>
          <p:cNvPr id="17" name="Ελεύθερη σχεδίαση: Σχήμα 16">
            <a:extLst>
              <a:ext uri="{FF2B5EF4-FFF2-40B4-BE49-F238E27FC236}">
                <a16:creationId xmlns:a16="http://schemas.microsoft.com/office/drawing/2014/main" id="{8F650293-2F2A-D97A-C822-2B1D5D11D766}"/>
              </a:ext>
            </a:extLst>
          </p:cNvPr>
          <p:cNvSpPr/>
          <p:nvPr/>
        </p:nvSpPr>
        <p:spPr>
          <a:xfrm>
            <a:off x="777040" y="5199393"/>
            <a:ext cx="2194560" cy="1208484"/>
          </a:xfrm>
          <a:custGeom>
            <a:avLst/>
            <a:gdLst>
              <a:gd name="connsiteX0" fmla="*/ 0 w 2194560"/>
              <a:gd name="connsiteY0" fmla="*/ 201418 h 1208484"/>
              <a:gd name="connsiteX1" fmla="*/ 201418 w 2194560"/>
              <a:gd name="connsiteY1" fmla="*/ 0 h 1208484"/>
              <a:gd name="connsiteX2" fmla="*/ 1993142 w 2194560"/>
              <a:gd name="connsiteY2" fmla="*/ 0 h 1208484"/>
              <a:gd name="connsiteX3" fmla="*/ 2194560 w 2194560"/>
              <a:gd name="connsiteY3" fmla="*/ 201418 h 1208484"/>
              <a:gd name="connsiteX4" fmla="*/ 2194560 w 2194560"/>
              <a:gd name="connsiteY4" fmla="*/ 1007066 h 1208484"/>
              <a:gd name="connsiteX5" fmla="*/ 1993142 w 2194560"/>
              <a:gd name="connsiteY5" fmla="*/ 1208484 h 1208484"/>
              <a:gd name="connsiteX6" fmla="*/ 201418 w 2194560"/>
              <a:gd name="connsiteY6" fmla="*/ 1208484 h 1208484"/>
              <a:gd name="connsiteX7" fmla="*/ 0 w 2194560"/>
              <a:gd name="connsiteY7" fmla="*/ 1007066 h 1208484"/>
              <a:gd name="connsiteX8" fmla="*/ 0 w 2194560"/>
              <a:gd name="connsiteY8" fmla="*/ 201418 h 120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560" h="1208484">
                <a:moveTo>
                  <a:pt x="0" y="201418"/>
                </a:moveTo>
                <a:cubicBezTo>
                  <a:pt x="0" y="90178"/>
                  <a:pt x="90178" y="0"/>
                  <a:pt x="201418" y="0"/>
                </a:cubicBezTo>
                <a:lnTo>
                  <a:pt x="1993142" y="0"/>
                </a:lnTo>
                <a:cubicBezTo>
                  <a:pt x="2104382" y="0"/>
                  <a:pt x="2194560" y="90178"/>
                  <a:pt x="2194560" y="201418"/>
                </a:cubicBezTo>
                <a:lnTo>
                  <a:pt x="2194560" y="1007066"/>
                </a:lnTo>
                <a:cubicBezTo>
                  <a:pt x="2194560" y="1118306"/>
                  <a:pt x="2104382" y="1208484"/>
                  <a:pt x="1993142" y="1208484"/>
                </a:cubicBezTo>
                <a:lnTo>
                  <a:pt x="201418" y="1208484"/>
                </a:lnTo>
                <a:cubicBezTo>
                  <a:pt x="90178" y="1208484"/>
                  <a:pt x="0" y="1118306"/>
                  <a:pt x="0" y="1007066"/>
                </a:cubicBezTo>
                <a:lnTo>
                  <a:pt x="0" y="201418"/>
                </a:lnTo>
                <a:close/>
              </a:path>
            </a:pathLst>
          </a:cu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003" tIns="98998" rIns="139003" bIns="98998" numCol="1" spcCol="1270" anchor="ctr" anchorCtr="0">
            <a:noAutofit/>
          </a:bodyPr>
          <a:lstStyle/>
          <a:p>
            <a:pPr marL="0" lvl="0" indent="0" algn="ctr" defTabSz="933450">
              <a:lnSpc>
                <a:spcPct val="90000"/>
              </a:lnSpc>
              <a:spcBef>
                <a:spcPct val="0"/>
              </a:spcBef>
              <a:spcAft>
                <a:spcPct val="35000"/>
              </a:spcAft>
              <a:buNone/>
            </a:pPr>
            <a:r>
              <a:rPr lang="el-GR" sz="2100" kern="1200" dirty="0"/>
              <a:t>Μουσείο και ΕξΑΕ</a:t>
            </a:r>
          </a:p>
        </p:txBody>
      </p:sp>
      <p:grpSp>
        <p:nvGrpSpPr>
          <p:cNvPr id="8" name="Ομάδα 7">
            <a:extLst>
              <a:ext uri="{FF2B5EF4-FFF2-40B4-BE49-F238E27FC236}">
                <a16:creationId xmlns:a16="http://schemas.microsoft.com/office/drawing/2014/main" id="{3B6E0B5A-CD9F-5D45-19BD-C1346958FA5C}"/>
              </a:ext>
            </a:extLst>
          </p:cNvPr>
          <p:cNvGrpSpPr/>
          <p:nvPr/>
        </p:nvGrpSpPr>
        <p:grpSpPr>
          <a:xfrm>
            <a:off x="2590720" y="1357172"/>
            <a:ext cx="4828216" cy="449889"/>
            <a:chOff x="2200939" y="1211221"/>
            <a:chExt cx="5382274" cy="401609"/>
          </a:xfrm>
        </p:grpSpPr>
        <p:sp>
          <p:nvSpPr>
            <p:cNvPr id="9" name="Ορθογώνιο: Στρογγύλεμα γωνιών 8">
              <a:extLst>
                <a:ext uri="{FF2B5EF4-FFF2-40B4-BE49-F238E27FC236}">
                  <a16:creationId xmlns:a16="http://schemas.microsoft.com/office/drawing/2014/main" id="{C5F7AC71-5AE6-A577-9FCD-97F14D17DAA7}"/>
                </a:ext>
              </a:extLst>
            </p:cNvPr>
            <p:cNvSpPr/>
            <p:nvPr/>
          </p:nvSpPr>
          <p:spPr>
            <a:xfrm>
              <a:off x="2200939" y="1226354"/>
              <a:ext cx="4212468" cy="38647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Ορθογώνιο">
              <a:extLst>
                <a:ext uri="{FF2B5EF4-FFF2-40B4-BE49-F238E27FC236}">
                  <a16:creationId xmlns:a16="http://schemas.microsoft.com/office/drawing/2014/main" id="{563C4C46-F973-645F-2E73-94518CC9121D}"/>
                </a:ext>
              </a:extLst>
            </p:cNvPr>
            <p:cNvSpPr/>
            <p:nvPr/>
          </p:nvSpPr>
          <p:spPr>
            <a:xfrm>
              <a:off x="2686669" y="1211221"/>
              <a:ext cx="4896544" cy="384646"/>
            </a:xfrm>
            <a:prstGeom prst="rect">
              <a:avLst/>
            </a:prstGeom>
          </p:spPr>
          <p:txBody>
            <a:bodyPr wrap="square">
              <a:spAutoFit/>
            </a:bodyPr>
            <a:lstStyle/>
            <a:p>
              <a:r>
                <a:rPr lang="el-GR" sz="2200" b="1" dirty="0"/>
                <a:t>Το Σύγχρονο Μουσείο</a:t>
              </a:r>
            </a:p>
          </p:txBody>
        </p:sp>
      </p:grpSp>
    </p:spTree>
    <p:extLst>
      <p:ext uri="{BB962C8B-B14F-4D97-AF65-F5344CB8AC3E}">
        <p14:creationId xmlns:p14="http://schemas.microsoft.com/office/powerpoint/2010/main" val="243902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0-#ppt_w/2"/>
                                          </p:val>
                                        </p:tav>
                                        <p:tav tm="100000">
                                          <p:val>
                                            <p:strVal val="#ppt_x"/>
                                          </p:val>
                                        </p:tav>
                                      </p:tavLst>
                                    </p:anim>
                                    <p:anim calcmode="lin" valueType="num">
                                      <p:cBhvr additive="base">
                                        <p:cTn id="19"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0-#ppt_w/2"/>
                                          </p:val>
                                        </p:tav>
                                        <p:tav tm="100000">
                                          <p:val>
                                            <p:strVal val="#ppt_x"/>
                                          </p:val>
                                        </p:tav>
                                      </p:tavLst>
                                    </p:anim>
                                    <p:anim calcmode="lin" valueType="num">
                                      <p:cBhvr additive="base">
                                        <p:cTn id="30"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19691</TotalTime>
  <Words>1444</Words>
  <Application>Microsoft Office PowerPoint</Application>
  <PresentationFormat>Προβολή στην οθόνη (4:3)</PresentationFormat>
  <Paragraphs>213</Paragraphs>
  <Slides>22</Slides>
  <Notes>2</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22</vt:i4>
      </vt:variant>
    </vt:vector>
  </HeadingPairs>
  <TitlesOfParts>
    <vt:vector size="32" baseType="lpstr">
      <vt:lpstr>NSimSun</vt:lpstr>
      <vt:lpstr>Arial</vt:lpstr>
      <vt:lpstr>Book Antiqua</vt:lpstr>
      <vt:lpstr>Calibri</vt:lpstr>
      <vt:lpstr>Calibri Light</vt:lpstr>
      <vt:lpstr>Courier New</vt:lpstr>
      <vt:lpstr>Liberation Serif</vt:lpstr>
      <vt:lpstr>Times New Roman</vt:lpstr>
      <vt:lpstr>Wingdings</vt:lpstr>
      <vt:lpstr>Θέμα του Office</vt:lpstr>
      <vt:lpstr>Σχεδιασμός, υλοποίηση και αποτίμηση μιας ολοκληρωμένης e-learning παρέμβασης για την επιμόρφωση ενηλίκων, βασισμένη στο τμήμα της έκθεσης του Μουσείου Φυσικής Ιστορίας Κρήτης «Οικοσυστήματα Νερού – Οι Υγρότοποι»</vt:lpstr>
      <vt:lpstr> Ευχαριστίες</vt:lpstr>
      <vt:lpstr> Σκοπός της Διπλωματικής Εργασίας</vt:lpstr>
      <vt:lpstr> Συνεισφορά της διπλωματικής</vt:lpstr>
      <vt:lpstr>Ερευνητικά Ερωτήματα (1/2)</vt:lpstr>
      <vt:lpstr>Ερευνητικά Ερωτήματα (2/2)</vt:lpstr>
      <vt:lpstr>Δομή παρουσίασης </vt:lpstr>
      <vt:lpstr>Θεωρητικό Πλαίσιο (1/2)</vt:lpstr>
      <vt:lpstr> Θεωρητικό Πλαίσιο (2/2)</vt:lpstr>
      <vt:lpstr>Το Εκπαιδευτικό Υλικό της έρευνας (1/3) </vt:lpstr>
      <vt:lpstr>Το εκπαιδευτικό υλικό της έρευνας (2/3) </vt:lpstr>
      <vt:lpstr>Το εκπαιδευτικό υλικό της έρευνας (3/3) </vt:lpstr>
      <vt:lpstr>  Μεθοδολογία έρευνας (1/2)</vt:lpstr>
      <vt:lpstr>  Μεθοδολογία έρευνας (2/2) </vt:lpstr>
      <vt:lpstr>Αποτελέσματα - Κύρια ευρήματα  (1/3)</vt:lpstr>
      <vt:lpstr>Αποτελέσματα - Κύρια ευρήματα (2/3)</vt:lpstr>
      <vt:lpstr>Αποτελέσματα - Κύρια ευρήματα  (3/3)</vt:lpstr>
      <vt:lpstr>Συμπεράσματα (1/4) </vt:lpstr>
      <vt:lpstr>Συμπεράσματα (2/4)</vt:lpstr>
      <vt:lpstr>Συμπεράσματα (3/4)</vt:lpstr>
      <vt:lpstr>Συμπεράσματα (4/4 )</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Katerina Pavlaki</cp:lastModifiedBy>
  <cp:revision>1724</cp:revision>
  <dcterms:created xsi:type="dcterms:W3CDTF">2003-10-16T17:37:47Z</dcterms:created>
  <dcterms:modified xsi:type="dcterms:W3CDTF">2025-04-03T10:09:39Z</dcterms:modified>
</cp:coreProperties>
</file>