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4" r:id="rId9"/>
    <p:sldId id="2016" r:id="rId10"/>
    <p:sldId id="2025" r:id="rId11"/>
    <p:sldId id="2026" r:id="rId12"/>
    <p:sldId id="2015" r:id="rId13"/>
    <p:sldId id="2027" r:id="rId14"/>
    <p:sldId id="2017" r:id="rId15"/>
    <p:sldId id="2029" r:id="rId16"/>
    <p:sldId id="2030" r:id="rId17"/>
    <p:sldId id="2031" r:id="rId18"/>
    <p:sldId id="2018" r:id="rId19"/>
    <p:sldId id="2032" r:id="rId20"/>
    <p:sldId id="2035" r:id="rId21"/>
    <p:sldId id="2034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>
        <p:scale>
          <a:sx n="60" d="100"/>
          <a:sy n="60" d="100"/>
        </p:scale>
        <p:origin x="-1338" y="-12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2995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2709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1569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173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ents.edivea.net/courses/10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544" y="1434224"/>
            <a:ext cx="7372350" cy="1850760"/>
          </a:xfrm>
        </p:spPr>
        <p:txBody>
          <a:bodyPr>
            <a:noAutofit/>
          </a:bodyPr>
          <a:lstStyle/>
          <a:p>
            <a:pPr algn="ctr"/>
            <a:r>
              <a:rPr lang="el-G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</a:t>
            </a:r>
            <a:r>
              <a:rPr lang="el-G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αποτίμηση εκπαιδευτικού υλικού στη «Διαχείριση Φυσικών Καταστροφών» με την μεθοδολογία της ΕξΑΕ, για εκπαιδευτικούς.</a:t>
            </a:r>
            <a:endParaRPr lang="el-GR" sz="2800" b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187624" y="299840"/>
            <a:ext cx="73063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cs typeface="Times New Roman" panose="02020603050405020304" pitchFamily="18" charset="0"/>
              </a:rPr>
              <a:t>Πρόγραμμα Μεταπτυχιακών Σπουδών: </a:t>
            </a:r>
            <a:endParaRPr lang="en-US" sz="1800" dirty="0">
              <a:cs typeface="Times New Roman" panose="02020603050405020304" pitchFamily="18" charset="0"/>
            </a:endParaRPr>
          </a:p>
          <a:p>
            <a:pPr algn="ctr"/>
            <a:r>
              <a:rPr lang="el-GR" sz="1800" dirty="0">
                <a:cs typeface="Times New Roman" panose="0202060305040502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800" dirty="0" err="1">
                <a:cs typeface="Times New Roman" panose="02020603050405020304" pitchFamily="18" charset="0"/>
              </a:rPr>
              <a:t>Learning</a:t>
            </a:r>
            <a:r>
              <a:rPr lang="el-GR" sz="1800" dirty="0">
                <a:cs typeface="Times New Roman" panose="02020603050405020304" pitchFamily="18" charset="0"/>
              </a:rPr>
              <a:t>)»</a:t>
            </a:r>
            <a:endParaRPr lang="el-GR" sz="1600" dirty="0">
              <a:cs typeface="Times New Roman" panose="0202060305040502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anose="02020603050405020304" pitchFamily="18" charset="0"/>
              </a:rPr>
              <a:t> 202</a:t>
            </a:r>
            <a:r>
              <a:rPr lang="en-US" sz="2000" i="1" dirty="0">
                <a:ea typeface="Times New Roman" pitchFamily="18" charset="0"/>
                <a:cs typeface="Times New Roman" panose="02020603050405020304" pitchFamily="18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1468407" y="3284984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Κουτσουράκης Ανδρέας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505865"/>
              </p:ext>
            </p:extLst>
          </p:nvPr>
        </p:nvGraphicFramePr>
        <p:xfrm>
          <a:off x="1908189" y="5015409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Αναστασιάδης Παναγιώτης </a:t>
                      </a:r>
                      <a:endParaRPr lang="el-GR" sz="1800" b="0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Μουζάκης Χαράλαμπος</a:t>
                      </a:r>
                      <a:endParaRPr lang="el-GR" sz="1800" b="0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Σπανουδάκη Αλεξία</a:t>
                      </a:r>
                      <a:endParaRPr lang="el-GR" sz="1800" b="0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20879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Παραγόμενο εκπαιδευτικό υλικό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/3)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484784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Τεχνολογικά Εργαλεία </a:t>
            </a:r>
            <a:r>
              <a:rPr lang="el-GR" b="1" dirty="0" smtClean="0"/>
              <a:t>Υλοποίησης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/>
              <a:t>H5P.org:</a:t>
            </a:r>
            <a:r>
              <a:rPr lang="en-US" dirty="0"/>
              <a:t> </a:t>
            </a:r>
            <a:r>
              <a:rPr lang="el-GR" dirty="0"/>
              <a:t>δημιουργία </a:t>
            </a:r>
            <a:r>
              <a:rPr lang="el-GR" dirty="0" err="1"/>
              <a:t>διαδραστικού</a:t>
            </a:r>
            <a:r>
              <a:rPr lang="el-GR" dirty="0"/>
              <a:t> περιεχομένου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/>
              <a:t>students.edivea.net:</a:t>
            </a:r>
            <a:r>
              <a:rPr lang="en-US" dirty="0"/>
              <a:t> </a:t>
            </a:r>
            <a:r>
              <a:rPr lang="el-GR" dirty="0"/>
              <a:t>φιλοξενία του μαθήματος (</a:t>
            </a:r>
            <a:r>
              <a:rPr lang="en-US" dirty="0"/>
              <a:t>LMS)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 err="1"/>
              <a:t>Plotagon</a:t>
            </a:r>
            <a:r>
              <a:rPr lang="en-US" b="1" dirty="0"/>
              <a:t> Studio:</a:t>
            </a:r>
            <a:r>
              <a:rPr lang="en-US" dirty="0"/>
              <a:t> </a:t>
            </a:r>
            <a:r>
              <a:rPr lang="el-GR" dirty="0"/>
              <a:t>κινούμενα σχέδια και </a:t>
            </a:r>
            <a:r>
              <a:rPr lang="en-US" dirty="0"/>
              <a:t>avatar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 err="1"/>
              <a:t>Doodly</a:t>
            </a:r>
            <a:r>
              <a:rPr lang="en-US" b="1" dirty="0"/>
              <a:t>:</a:t>
            </a:r>
            <a:r>
              <a:rPr lang="en-US" dirty="0"/>
              <a:t> whiteboard animations </a:t>
            </a:r>
            <a:r>
              <a:rPr lang="el-GR" dirty="0"/>
              <a:t>για σύνοψη και εισαγωγές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/>
              <a:t>YouTube:</a:t>
            </a:r>
            <a:r>
              <a:rPr lang="en-US" dirty="0"/>
              <a:t> </a:t>
            </a:r>
            <a:r>
              <a:rPr lang="el-GR" dirty="0"/>
              <a:t>ενσωμάτωση εκπαιδευτικών βίντεο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 err="1"/>
              <a:t>Padlet</a:t>
            </a:r>
            <a:r>
              <a:rPr lang="en-US" b="1" dirty="0"/>
              <a:t> – Google Drive:</a:t>
            </a:r>
            <a:r>
              <a:rPr lang="en-US" dirty="0"/>
              <a:t> </a:t>
            </a:r>
            <a:r>
              <a:rPr lang="el-GR" dirty="0"/>
              <a:t>συνεργατικές δραστηριότητες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/>
              <a:t>ezgif.com:</a:t>
            </a:r>
            <a:r>
              <a:rPr lang="en-US" dirty="0"/>
              <a:t> </a:t>
            </a:r>
            <a:r>
              <a:rPr lang="el-GR" dirty="0"/>
              <a:t>δημιουργία </a:t>
            </a:r>
            <a:r>
              <a:rPr lang="en-US" dirty="0"/>
              <a:t>GIF </a:t>
            </a:r>
            <a:r>
              <a:rPr lang="el-GR" dirty="0"/>
              <a:t>και </a:t>
            </a:r>
            <a:r>
              <a:rPr lang="el-GR" dirty="0" err="1" smtClean="0"/>
              <a:t>οπτικοποιήσεων</a:t>
            </a:r>
            <a:endParaRPr lang="el-GR" dirty="0" smtClean="0"/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i="1" dirty="0" smtClean="0"/>
              <a:t>Στόχος</a:t>
            </a:r>
            <a:r>
              <a:rPr lang="el-GR" i="1" dirty="0"/>
              <a:t>:</a:t>
            </a:r>
            <a:r>
              <a:rPr lang="el-GR" dirty="0"/>
              <a:t> ένα περιβάλλον μάθησης διαδραστικό, ελκυστικό και </a:t>
            </a:r>
            <a:r>
              <a:rPr lang="el-GR" dirty="0" err="1"/>
              <a:t>προσβάσιμο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05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Παραγόμενο εκπαιδευτικό υλικό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/3)</a:t>
            </a: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484784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Δομή Εκπαιδευτικού </a:t>
            </a:r>
            <a:r>
              <a:rPr lang="el-GR" b="1" dirty="0" smtClean="0"/>
              <a:t>Υλικού</a:t>
            </a:r>
            <a:endParaRPr lang="el-GR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Φιλοξενία:</a:t>
            </a:r>
            <a:r>
              <a:rPr lang="el-GR" dirty="0"/>
              <a:t> </a:t>
            </a:r>
            <a:r>
              <a:rPr lang="el-GR" dirty="0" err="1"/>
              <a:t>students.edivea.net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Ενότητες:</a:t>
            </a:r>
            <a:r>
              <a:rPr lang="el-GR" dirty="0"/>
              <a:t> 7 Διδακτικές Ενότητες + Εισαγωγή &amp; Δραστηριότητες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Κάθε ενότητα περιλαμβάνει: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/>
              <a:t>Εισαγωγή με στόχους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/>
              <a:t>Εκπαιδευτικό περιεχόμενο (H5P </a:t>
            </a:r>
            <a:r>
              <a:rPr lang="el-GR" dirty="0" err="1"/>
              <a:t>Course</a:t>
            </a:r>
            <a:r>
              <a:rPr lang="el-GR" dirty="0"/>
              <a:t> </a:t>
            </a:r>
            <a:r>
              <a:rPr lang="el-GR" dirty="0" err="1"/>
              <a:t>Presentation</a:t>
            </a:r>
            <a:r>
              <a:rPr lang="el-GR" dirty="0"/>
              <a:t>)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/>
              <a:t>Δραστηριότητες </a:t>
            </a:r>
            <a:r>
              <a:rPr lang="el-GR" dirty="0" err="1"/>
              <a:t>αυτοαξιολόγησης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/>
              <a:t>Σύνοψη &amp; βιβλιογραφία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Αρχές εφαρμοσμένες:</a:t>
            </a:r>
            <a:r>
              <a:rPr lang="el-GR" dirty="0"/>
              <a:t> </a:t>
            </a:r>
            <a:r>
              <a:rPr lang="el-GR" dirty="0" err="1"/>
              <a:t>Πολυμεσική</a:t>
            </a:r>
            <a:r>
              <a:rPr lang="el-GR" dirty="0"/>
              <a:t>, Κατάτμησης, Συνοχής, Προσωποποίησης, </a:t>
            </a:r>
            <a:r>
              <a:rPr lang="el-GR" dirty="0" smtClean="0"/>
              <a:t>Σηματοδότησης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Σύνδεσμος μαθήματος: </a:t>
            </a:r>
            <a:r>
              <a:rPr lang="el-GR" u="sng" dirty="0">
                <a:hlinkClick r:id="rId2"/>
              </a:rPr>
              <a:t>https://students.edivea.net/courses/107</a:t>
            </a:r>
            <a:endParaRPr lang="el-GR" dirty="0"/>
          </a:p>
          <a:p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21073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Ερευνητική Μεθοδολογία &amp; Συμμετέχοντες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Μεθοδολογία Έρευνας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/>
              <a:t>Είδος Έρευνας:</a:t>
            </a:r>
            <a:r>
              <a:rPr lang="el-GR" dirty="0"/>
              <a:t> Μικτή μέθοδος</a:t>
            </a:r>
            <a:br>
              <a:rPr lang="el-GR" dirty="0"/>
            </a:br>
            <a:r>
              <a:rPr lang="el-GR" dirty="0" smtClean="0"/>
              <a:t>Συνδυασμός </a:t>
            </a:r>
            <a:r>
              <a:rPr lang="el-GR" b="1" dirty="0"/>
              <a:t>ποιοτικών</a:t>
            </a:r>
            <a:r>
              <a:rPr lang="el-GR" dirty="0"/>
              <a:t> &amp; </a:t>
            </a:r>
            <a:r>
              <a:rPr lang="el-GR" b="1" dirty="0"/>
              <a:t>ποσοτικών</a:t>
            </a:r>
            <a:r>
              <a:rPr lang="el-GR" dirty="0"/>
              <a:t> δεδομένων</a:t>
            </a:r>
            <a:br>
              <a:rPr lang="el-GR" dirty="0"/>
            </a:br>
            <a:r>
              <a:rPr lang="el-GR" dirty="0" smtClean="0"/>
              <a:t>Εξασφαλίζει </a:t>
            </a:r>
            <a:r>
              <a:rPr lang="el-GR" b="1" dirty="0"/>
              <a:t>πληρότητα</a:t>
            </a:r>
            <a:r>
              <a:rPr lang="el-GR" dirty="0"/>
              <a:t>, </a:t>
            </a:r>
            <a:r>
              <a:rPr lang="el-GR" b="1" dirty="0"/>
              <a:t>αξιοπιστία</a:t>
            </a:r>
            <a:r>
              <a:rPr lang="el-GR" dirty="0"/>
              <a:t> </a:t>
            </a:r>
            <a:endParaRPr lang="el-GR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Ποιοτική Προσέγγιση</a:t>
            </a:r>
            <a:endParaRPr lang="el-GR" dirty="0" smtClean="0"/>
          </a:p>
          <a:p>
            <a:r>
              <a:rPr lang="el-GR" dirty="0" smtClean="0"/>
              <a:t>     Ερωτηματολόγιο </a:t>
            </a:r>
            <a:r>
              <a:rPr lang="el-GR" b="1" dirty="0"/>
              <a:t>ανοιχτού τύπου</a:t>
            </a:r>
            <a:r>
              <a:rPr lang="el-GR" dirty="0"/>
              <a:t> σε </a:t>
            </a:r>
            <a:r>
              <a:rPr lang="el-GR" b="1" dirty="0"/>
              <a:t>3 ειδικούς της ΕξΑΕ</a:t>
            </a:r>
            <a:endParaRPr lang="el-GR" dirty="0"/>
          </a:p>
          <a:p>
            <a:r>
              <a:rPr lang="el-GR" dirty="0" smtClean="0"/>
              <a:t>     Ανάλυση </a:t>
            </a:r>
            <a:r>
              <a:rPr lang="el-GR" dirty="0"/>
              <a:t>περιεχομένου γραπτών απαντήσεων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Ποσοτική Προσέγγιση</a:t>
            </a:r>
            <a:endParaRPr lang="el-GR" dirty="0" smtClean="0"/>
          </a:p>
          <a:p>
            <a:r>
              <a:rPr lang="el-GR" dirty="0" smtClean="0"/>
              <a:t>     Ερωτηματολόγιο </a:t>
            </a:r>
            <a:r>
              <a:rPr lang="el-GR" b="1" dirty="0"/>
              <a:t>κλειστού τύπου</a:t>
            </a:r>
            <a:r>
              <a:rPr lang="el-GR" dirty="0"/>
              <a:t> σε </a:t>
            </a:r>
            <a:r>
              <a:rPr lang="el-GR" b="1" dirty="0"/>
              <a:t>51 εκπαιδευτικούς</a:t>
            </a:r>
            <a:endParaRPr lang="el-GR" dirty="0"/>
          </a:p>
          <a:p>
            <a:r>
              <a:rPr lang="el-GR" dirty="0" smtClean="0"/>
              <a:t>     Κλίμακα </a:t>
            </a:r>
            <a:r>
              <a:rPr lang="el-GR" b="1" dirty="0" err="1"/>
              <a:t>Likert</a:t>
            </a:r>
            <a:r>
              <a:rPr lang="el-GR" b="1" dirty="0"/>
              <a:t> (1–5)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i="1" dirty="0" smtClean="0"/>
              <a:t>Χρονική </a:t>
            </a:r>
            <a:r>
              <a:rPr lang="el-GR" i="1" dirty="0"/>
              <a:t>Περίοδος:</a:t>
            </a:r>
            <a:r>
              <a:rPr lang="el-GR" dirty="0"/>
              <a:t> </a:t>
            </a:r>
            <a:r>
              <a:rPr lang="el-GR" dirty="0" err="1"/>
              <a:t>Απρίλιος–Μάιος</a:t>
            </a:r>
            <a:r>
              <a:rPr lang="el-GR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Ερευνητικά Εργαλεία &amp; Διαδικασία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Ερευνητικά Εργαλεία</a:t>
            </a:r>
          </a:p>
          <a:p>
            <a:pPr>
              <a:buFont typeface="Arial"/>
              <a:buChar char="•"/>
            </a:pPr>
            <a:r>
              <a:rPr lang="el-GR" b="1" dirty="0"/>
              <a:t>2 Ερωτηματολόγια</a:t>
            </a:r>
            <a:r>
              <a:rPr lang="el-GR" dirty="0"/>
              <a:t>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l-GR" dirty="0"/>
              <a:t>Ειδικοί ΕξΑΕ → Ανοιχτού τύπου (ποιοτικά δεδομένα)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l-GR" dirty="0"/>
              <a:t>Εκπαιδευτικοί → Κλειστού τύπου (ποσοτικά δεδομένα)</a:t>
            </a:r>
          </a:p>
          <a:p>
            <a:pPr>
              <a:buFont typeface="Arial"/>
              <a:buChar char="•"/>
            </a:pPr>
            <a:r>
              <a:rPr lang="el-GR" b="1" dirty="0"/>
              <a:t>Διασφάλιση εγκυρότητας &amp; αξιοπιστίας:</a:t>
            </a:r>
            <a:endParaRPr lang="el-GR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l-GR" dirty="0"/>
              <a:t>Ερωτήσεις βασισμένες </a:t>
            </a:r>
            <a:r>
              <a:rPr lang="el-GR" dirty="0" smtClean="0"/>
              <a:t>στους</a:t>
            </a:r>
            <a:r>
              <a:rPr lang="el-GR" b="1" dirty="0" smtClean="0"/>
              <a:t> </a:t>
            </a:r>
            <a:r>
              <a:rPr lang="el-GR" b="1" dirty="0"/>
              <a:t>ερευνητικούς άξονες</a:t>
            </a:r>
            <a:endParaRPr lang="el-GR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l-GR" dirty="0" smtClean="0"/>
              <a:t>Ανωνυμία </a:t>
            </a:r>
            <a:r>
              <a:rPr lang="el-GR" dirty="0"/>
              <a:t>&amp; ηλεκτρονική συλλογή (</a:t>
            </a:r>
            <a:r>
              <a:rPr lang="el-GR" dirty="0" err="1"/>
              <a:t>Google</a:t>
            </a:r>
            <a:r>
              <a:rPr lang="el-GR" dirty="0"/>
              <a:t> </a:t>
            </a:r>
            <a:r>
              <a:rPr lang="el-GR" dirty="0" err="1"/>
              <a:t>Forms</a:t>
            </a:r>
            <a:r>
              <a:rPr lang="el-GR" dirty="0"/>
              <a:t>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/>
              <a:t>Διαδικασία Έρευνας</a:t>
            </a:r>
          </a:p>
          <a:p>
            <a:r>
              <a:rPr lang="el-GR" b="1" dirty="0" smtClean="0"/>
              <a:t>1. </a:t>
            </a:r>
            <a:r>
              <a:rPr lang="el-GR" dirty="0" smtClean="0"/>
              <a:t>Πρόσβαση στο </a:t>
            </a:r>
            <a:r>
              <a:rPr lang="el-GR" dirty="0"/>
              <a:t>Ε.Υ. </a:t>
            </a:r>
            <a:r>
              <a:rPr lang="el-GR" dirty="0" smtClean="0"/>
              <a:t>                     </a:t>
            </a:r>
            <a:r>
              <a:rPr lang="el-GR" b="1" dirty="0" smtClean="0"/>
              <a:t>2. </a:t>
            </a:r>
            <a:r>
              <a:rPr lang="el-GR" dirty="0" smtClean="0"/>
              <a:t>Μελέτη </a:t>
            </a:r>
            <a:r>
              <a:rPr lang="el-GR" dirty="0"/>
              <a:t>του Ε.Υ</a:t>
            </a:r>
            <a:br>
              <a:rPr lang="el-GR" dirty="0"/>
            </a:br>
            <a:r>
              <a:rPr lang="el-GR" b="1" dirty="0" smtClean="0"/>
              <a:t>3. </a:t>
            </a:r>
            <a:r>
              <a:rPr lang="el-GR" dirty="0" smtClean="0"/>
              <a:t>Συμπλήρωση ερωτηματολογίων   </a:t>
            </a:r>
            <a:r>
              <a:rPr lang="el-GR" b="1" dirty="0" smtClean="0"/>
              <a:t>4. </a:t>
            </a:r>
            <a:r>
              <a:rPr lang="el-GR" dirty="0" smtClean="0"/>
              <a:t>Ανάλυση δεδομένων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Ανάλυση</a:t>
            </a:r>
            <a:endParaRPr lang="el-GR" b="1" dirty="0"/>
          </a:p>
          <a:p>
            <a:r>
              <a:rPr lang="el-GR" b="1" dirty="0" smtClean="0"/>
              <a:t>1. </a:t>
            </a:r>
            <a:r>
              <a:rPr lang="el-GR" dirty="0" smtClean="0"/>
              <a:t>Ανάλυση περιεχομένου      </a:t>
            </a:r>
            <a:r>
              <a:rPr lang="el-GR" b="1" dirty="0" smtClean="0"/>
              <a:t> 2. </a:t>
            </a:r>
            <a:r>
              <a:rPr lang="el-GR" dirty="0" smtClean="0"/>
              <a:t>Επεξεργασία </a:t>
            </a:r>
            <a:r>
              <a:rPr lang="el-GR" dirty="0"/>
              <a:t>με Microsoft </a:t>
            </a:r>
            <a:r>
              <a:rPr lang="el-GR" dirty="0" smtClean="0"/>
              <a:t>Excel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76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Κύρια ευρήματα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1/4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Ερευνητικό </a:t>
            </a:r>
            <a:r>
              <a:rPr lang="el-GR" b="1" dirty="0"/>
              <a:t>Ερώτημα 1:</a:t>
            </a:r>
          </a:p>
          <a:p>
            <a:r>
              <a:rPr lang="el-GR" i="1" dirty="0"/>
              <a:t>Το εκπαιδευτικό υλικό διέπεται από τις αρχές και τη μεθοδολογία της </a:t>
            </a:r>
            <a:r>
              <a:rPr lang="el-GR" i="1" dirty="0" smtClean="0"/>
              <a:t>ΕξΑΕ;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 smtClean="0"/>
              <a:t>Θετική </a:t>
            </a:r>
            <a:r>
              <a:rPr lang="el-GR" dirty="0"/>
              <a:t>αξιολόγηση σε όλους τους άξονες:</a:t>
            </a:r>
          </a:p>
          <a:p>
            <a:pPr>
              <a:buFont typeface="Arial"/>
              <a:buChar char="•"/>
            </a:pPr>
            <a:r>
              <a:rPr lang="el-GR" dirty="0"/>
              <a:t>Επιστημονική συνοχή και τεκμηρίωση</a:t>
            </a:r>
          </a:p>
          <a:p>
            <a:pPr>
              <a:buFont typeface="Arial"/>
              <a:buChar char="•"/>
            </a:pPr>
            <a:r>
              <a:rPr lang="el-GR" dirty="0"/>
              <a:t>Κατανοητή, φιλική και </a:t>
            </a:r>
            <a:r>
              <a:rPr lang="el-GR" dirty="0" err="1"/>
              <a:t>πολυμεσική</a:t>
            </a:r>
            <a:r>
              <a:rPr lang="el-GR" dirty="0"/>
              <a:t> παρουσίαση</a:t>
            </a:r>
          </a:p>
          <a:p>
            <a:pPr>
              <a:buFont typeface="Arial"/>
              <a:buChar char="•"/>
            </a:pPr>
            <a:r>
              <a:rPr lang="el-GR" dirty="0"/>
              <a:t>Άριστη ευχρηστία και πλοήγηση</a:t>
            </a:r>
          </a:p>
          <a:p>
            <a:pPr>
              <a:buFont typeface="Arial"/>
              <a:buChar char="•"/>
            </a:pPr>
            <a:r>
              <a:rPr lang="el-GR" dirty="0"/>
              <a:t>Ουσιαστική καθοδήγηση &amp; επεξηγηματικά σχόλια</a:t>
            </a:r>
          </a:p>
          <a:p>
            <a:pPr>
              <a:buFont typeface="Arial"/>
              <a:buChar char="•"/>
            </a:pPr>
            <a:r>
              <a:rPr lang="el-GR" dirty="0"/>
              <a:t>Πλούσιες δραστηριότητες αλληλεπίδρασης</a:t>
            </a:r>
          </a:p>
          <a:p>
            <a:pPr>
              <a:buFont typeface="Arial"/>
              <a:buChar char="•"/>
            </a:pPr>
            <a:r>
              <a:rPr lang="el-GR" dirty="0"/>
              <a:t>Ενίσχυση </a:t>
            </a:r>
            <a:r>
              <a:rPr lang="el-GR" dirty="0" err="1"/>
              <a:t>αναστοχασμού</a:t>
            </a:r>
            <a:r>
              <a:rPr lang="el-GR" dirty="0"/>
              <a:t> και </a:t>
            </a:r>
            <a:r>
              <a:rPr lang="el-GR" dirty="0" err="1"/>
              <a:t>αυτοαξιολόγησης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Σαφείς στόχοι και προσδοκώμενα αποτελέσματα (γνώσεις – δεξιότητες – στάσεις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Κύρια ευρήματα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2/4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1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Ερευνητικό </a:t>
            </a:r>
            <a:r>
              <a:rPr lang="el-GR" b="1" dirty="0"/>
              <a:t>Ερώτημα 2:</a:t>
            </a:r>
          </a:p>
          <a:p>
            <a:r>
              <a:rPr lang="el-GR" i="1" dirty="0"/>
              <a:t>Το Ε.Υ. έχει δημιουργηθεί σύμφωνα με τις αρχές της Πολυμεσικής Μάθησης</a:t>
            </a:r>
            <a:r>
              <a:rPr lang="el-GR" i="1" dirty="0" smtClean="0"/>
              <a:t>;</a:t>
            </a:r>
            <a:endParaRPr lang="el-GR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 smtClean="0"/>
              <a:t>Απαντήσεις </a:t>
            </a:r>
            <a:r>
              <a:rPr lang="el-GR" dirty="0"/>
              <a:t>ειδικών: ομόφωνη θετική εκτίμηση</a:t>
            </a:r>
          </a:p>
          <a:p>
            <a:pPr>
              <a:buFont typeface="Arial"/>
              <a:buChar char="•"/>
            </a:pPr>
            <a:r>
              <a:rPr lang="el-GR" dirty="0"/>
              <a:t>Συνδυασμός κειμένου, εικόνας, ήχου και </a:t>
            </a:r>
            <a:r>
              <a:rPr lang="el-GR" dirty="0" err="1"/>
              <a:t>avatar</a:t>
            </a:r>
            <a:r>
              <a:rPr lang="el-GR" dirty="0"/>
              <a:t> </a:t>
            </a:r>
            <a:endParaRPr lang="el-GR" dirty="0" smtClean="0"/>
          </a:p>
          <a:p>
            <a:pPr>
              <a:buFont typeface="Arial"/>
              <a:buChar char="•"/>
            </a:pPr>
            <a:r>
              <a:rPr lang="el-GR" dirty="0" smtClean="0"/>
              <a:t>Εφαρμογή τ</a:t>
            </a:r>
            <a:r>
              <a:rPr lang="el-GR" dirty="0" smtClean="0">
                <a:latin typeface="Times New Roman"/>
                <a:ea typeface="Calibri"/>
              </a:rPr>
              <a:t>ων </a:t>
            </a:r>
            <a:r>
              <a:rPr lang="el-GR" dirty="0" smtClean="0"/>
              <a:t>αρχών του </a:t>
            </a:r>
            <a:r>
              <a:rPr lang="el-GR" dirty="0" err="1" smtClean="0"/>
              <a:t>Mayer</a:t>
            </a:r>
            <a:endParaRPr lang="el-GR" dirty="0" smtClean="0"/>
          </a:p>
          <a:p>
            <a:pPr>
              <a:buFont typeface="Arial"/>
              <a:buChar char="•"/>
            </a:pPr>
            <a:r>
              <a:rPr lang="el-GR" dirty="0" err="1" smtClean="0"/>
              <a:t>Διαδραστικές</a:t>
            </a:r>
            <a:r>
              <a:rPr lang="el-GR" dirty="0" smtClean="0"/>
              <a:t> δραστηριότητες με άμεση ανατροφοδότηση</a:t>
            </a:r>
          </a:p>
          <a:p>
            <a:pPr>
              <a:buFont typeface="Arial"/>
              <a:buChar char="•"/>
            </a:pPr>
            <a:r>
              <a:rPr lang="el-GR" dirty="0" smtClean="0"/>
              <a:t>Αποφυγή </a:t>
            </a:r>
            <a:r>
              <a:rPr lang="el-GR" dirty="0"/>
              <a:t>γνωστικής υπερφόρτωσης και περιττών </a:t>
            </a:r>
            <a:r>
              <a:rPr lang="el-GR" dirty="0" smtClean="0"/>
              <a:t>πληροφοριών</a:t>
            </a:r>
          </a:p>
        </p:txBody>
      </p:sp>
    </p:spTree>
    <p:extLst>
      <p:ext uri="{BB962C8B-B14F-4D97-AF65-F5344CB8AC3E}">
        <p14:creationId xmlns:p14="http://schemas.microsoft.com/office/powerpoint/2010/main" val="21842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Κύρια ευρήματα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/4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Ερευνητικό </a:t>
            </a:r>
            <a:r>
              <a:rPr lang="el-GR" b="1" dirty="0"/>
              <a:t>Ερώτημα 3:</a:t>
            </a:r>
          </a:p>
          <a:p>
            <a:pPr lvl="0"/>
            <a:r>
              <a:rPr lang="el-GR" i="1" dirty="0"/>
              <a:t>Συμβάλλει και πώς το Ε.Υ. στην ανάδειξη της σημασίας της πρόληψης κρίσεων και της ασφάλειας;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Κύρια </a:t>
            </a:r>
            <a:r>
              <a:rPr lang="el-GR" b="1" dirty="0"/>
              <a:t>Ευρήματα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Το 80 % των εκπαιδευτικών δήλωσε ότι το Ε.Υ. είναι </a:t>
            </a:r>
            <a:r>
              <a:rPr lang="el-GR" b="1" dirty="0"/>
              <a:t>πολύ ενδιαφέρον και ευχάριστο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dirty="0"/>
              <a:t>Το 85 % δήλωσε ότι το Ε.Υ. είναι </a:t>
            </a:r>
            <a:r>
              <a:rPr lang="el-GR" b="1" dirty="0"/>
              <a:t>εύχρηστο και κατανοητό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dirty="0"/>
              <a:t>Το 90 % θεωρεί ότι το υλικό </a:t>
            </a:r>
            <a:r>
              <a:rPr lang="el-GR" b="1" dirty="0"/>
              <a:t>ενισχύει την προληπτική κουλτούρα και την αίσθηση ασφάλειας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dirty="0"/>
              <a:t>Υψηλή βαθμολογία σε παραμέτρους </a:t>
            </a:r>
            <a:r>
              <a:rPr lang="el-GR" b="1" dirty="0"/>
              <a:t>παιδαγωγικής σαφήνειας, οργάνωσης και πολυμέσων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29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Αποτελέσματα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Κύρια ευρήματα 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/4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Ερευνητικό Ερώτημα 4:</a:t>
            </a:r>
            <a:endParaRPr lang="el-GR" b="1" dirty="0"/>
          </a:p>
          <a:p>
            <a:r>
              <a:rPr lang="el-GR" i="1" dirty="0"/>
              <a:t>Πόσο ενδιαφέρον, ευχάριστο κι εύχρηστο θεωρούν οι εκπαιδευόμενοι το Εκπαιδευτικό Υλικό; </a:t>
            </a:r>
            <a:endParaRPr lang="el-GR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Κύρια αποτελέσματα:</a:t>
            </a:r>
            <a:endParaRPr lang="el-GR" dirty="0" smtClean="0"/>
          </a:p>
          <a:p>
            <a:pPr>
              <a:buFont typeface="Arial"/>
              <a:buChar char="•"/>
            </a:pPr>
            <a:r>
              <a:rPr lang="el-GR" b="1" dirty="0" smtClean="0"/>
              <a:t>80</a:t>
            </a:r>
            <a:r>
              <a:rPr lang="el-GR" b="1" dirty="0"/>
              <a:t>%</a:t>
            </a:r>
            <a:r>
              <a:rPr lang="el-GR" dirty="0"/>
              <a:t> δήλωσε ότι το Ε.Υ. είναι </a:t>
            </a:r>
            <a:r>
              <a:rPr lang="el-GR" b="1" dirty="0"/>
              <a:t>πολύ ενδιαφέρον / ευχάριστο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b="1" dirty="0"/>
              <a:t>85%</a:t>
            </a:r>
            <a:r>
              <a:rPr lang="el-GR" dirty="0"/>
              <a:t> βαθμολόγησε το Ε.Υ. ως </a:t>
            </a:r>
            <a:r>
              <a:rPr lang="el-GR" b="1" dirty="0"/>
              <a:t>εύχρηστο / κατανοητό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b="1" dirty="0"/>
              <a:t>90%</a:t>
            </a:r>
            <a:r>
              <a:rPr lang="el-GR" dirty="0"/>
              <a:t> θεωρεί ότι το Ε.Υ. </a:t>
            </a:r>
            <a:r>
              <a:rPr lang="el-GR" b="1" dirty="0"/>
              <a:t>ενισχύει την αίσθηση ασφάλειας / πρόληψης</a:t>
            </a:r>
            <a:r>
              <a:rPr lang="el-GR" dirty="0"/>
              <a:t>.</a:t>
            </a:r>
          </a:p>
          <a:p>
            <a:pPr>
              <a:buFont typeface="Arial"/>
              <a:buChar char="•"/>
            </a:pPr>
            <a:r>
              <a:rPr lang="el-GR" dirty="0"/>
              <a:t>Υψηλές βαθμολογίες σε: ελκυστικότητα πολυμέσων, δομή, σαφήνεια οδηγιών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753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(1/4)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848872" cy="4919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l-GR" dirty="0"/>
              <a:t>• </a:t>
            </a:r>
            <a:r>
              <a:rPr lang="el-GR" b="1" dirty="0"/>
              <a:t>ΕΕ1</a:t>
            </a:r>
            <a:r>
              <a:rPr lang="el-GR" dirty="0"/>
              <a:t> – Αρχές ΕξΑΕ: Συνοχή, σαφή στόχοι, καθοδήγηση, αυτονομία μάθησης </a:t>
            </a:r>
            <a:endParaRPr lang="el-GR" dirty="0" smtClean="0"/>
          </a:p>
          <a:p>
            <a:pPr>
              <a:spcAft>
                <a:spcPts val="1000"/>
              </a:spcAft>
            </a:pPr>
            <a:r>
              <a:rPr lang="el-GR" dirty="0" smtClean="0"/>
              <a:t>• </a:t>
            </a:r>
            <a:r>
              <a:rPr lang="el-GR" b="1" dirty="0"/>
              <a:t>ΕΕ2</a:t>
            </a:r>
            <a:r>
              <a:rPr lang="el-GR" dirty="0"/>
              <a:t> – </a:t>
            </a:r>
            <a:r>
              <a:rPr lang="el-GR" dirty="0" err="1"/>
              <a:t>Πολυμεσική</a:t>
            </a:r>
            <a:r>
              <a:rPr lang="el-GR" dirty="0"/>
              <a:t> Μάθηση: Συνδυασμός κειμένου, ήχου, εικόνας – χωρίς υπερφόρτωση </a:t>
            </a:r>
          </a:p>
          <a:p>
            <a:pPr>
              <a:spcAft>
                <a:spcPts val="1000"/>
              </a:spcAft>
            </a:pPr>
            <a:r>
              <a:rPr lang="el-GR" dirty="0"/>
              <a:t>• </a:t>
            </a:r>
            <a:r>
              <a:rPr lang="el-GR" b="1" dirty="0"/>
              <a:t>ΕΕ3</a:t>
            </a:r>
            <a:r>
              <a:rPr lang="el-GR" dirty="0"/>
              <a:t> – Πρόληψη Κρίσεων &amp; Ασφάλεια: Ενίσχυση ετοιμότητας, ευαισθητοποίηση εκπαιδευτικών </a:t>
            </a:r>
          </a:p>
          <a:p>
            <a:pPr>
              <a:spcAft>
                <a:spcPts val="1000"/>
              </a:spcAft>
            </a:pPr>
            <a:r>
              <a:rPr lang="el-GR" dirty="0"/>
              <a:t>• </a:t>
            </a:r>
            <a:r>
              <a:rPr lang="el-GR" b="1" dirty="0"/>
              <a:t>ΕΕ4</a:t>
            </a:r>
            <a:r>
              <a:rPr lang="el-GR" dirty="0"/>
              <a:t> – Ευχρηστία &amp; Ελκυστικότητα: Θετικά ποσοστά, ευχάριστη εμπειρία, περιθώρια αισθητικής </a:t>
            </a:r>
            <a:r>
              <a:rPr lang="el-GR" dirty="0" smtClean="0"/>
              <a:t>βελτίωσης</a:t>
            </a:r>
            <a:endParaRPr lang="el-GR" dirty="0"/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l-GR" i="1" dirty="0" smtClean="0"/>
              <a:t>Συνολικά</a:t>
            </a:r>
            <a:r>
              <a:rPr lang="el-GR" i="1" dirty="0"/>
              <a:t>: </a:t>
            </a:r>
            <a:r>
              <a:rPr lang="el-GR" dirty="0"/>
              <a:t>Το Ε.Υ. κρίθηκε παιδαγωγικά αποτελεσματικό και τεχνικά λειτουργικό.</a:t>
            </a:r>
          </a:p>
          <a:p>
            <a:r>
              <a:rPr lang="el-GR" sz="3200" dirty="0" smtClean="0"/>
              <a:t>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(2/4)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88065" y="148478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Σύγκλιση με τη Βιβλιογραφία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Επιβεβαιώνεται η σημασία της </a:t>
            </a:r>
            <a:r>
              <a:rPr lang="el-GR" b="1" dirty="0"/>
              <a:t>καθοδήγησης</a:t>
            </a:r>
            <a:r>
              <a:rPr lang="el-GR" dirty="0"/>
              <a:t> και της </a:t>
            </a:r>
            <a:r>
              <a:rPr lang="el-GR" b="1" dirty="0"/>
              <a:t>αυτοκατευθυνόμενης μάθησης</a:t>
            </a:r>
            <a:r>
              <a:rPr lang="el-GR" dirty="0"/>
              <a:t> (Keegan, 2001· </a:t>
            </a:r>
            <a:r>
              <a:rPr lang="el-GR" dirty="0" err="1"/>
              <a:t>Moore</a:t>
            </a:r>
            <a:r>
              <a:rPr lang="el-GR" dirty="0"/>
              <a:t>, 1993).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b="1" dirty="0" err="1"/>
              <a:t>πολυμεσική</a:t>
            </a:r>
            <a:r>
              <a:rPr lang="el-GR" b="1" dirty="0"/>
              <a:t> παρουσίαση</a:t>
            </a:r>
            <a:r>
              <a:rPr lang="el-GR" dirty="0"/>
              <a:t> ενισχύει την κατανόηση και μειώνει τη γνωστική υπερφόρτωση (</a:t>
            </a:r>
            <a:r>
              <a:rPr lang="el-GR" dirty="0" err="1"/>
              <a:t>Mayer</a:t>
            </a:r>
            <a:r>
              <a:rPr lang="el-GR" dirty="0"/>
              <a:t>, 2017· </a:t>
            </a:r>
            <a:r>
              <a:rPr lang="el-GR" dirty="0" err="1"/>
              <a:t>Spatioti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2022).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b="1" dirty="0"/>
              <a:t>εκπαίδευση για κρίσεις</a:t>
            </a:r>
            <a:r>
              <a:rPr lang="el-GR" dirty="0"/>
              <a:t> βελτιώνει την ετοιμότητα και την ανθεκτικότητα των εκπαιδευτικών (</a:t>
            </a:r>
            <a:r>
              <a:rPr lang="el-GR" dirty="0" err="1"/>
              <a:t>Torani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2019· UNESCO, 2024).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i="1" dirty="0" smtClean="0"/>
              <a:t>Απόκλιση</a:t>
            </a:r>
            <a:r>
              <a:rPr lang="el-GR" i="1" dirty="0"/>
              <a:t>:</a:t>
            </a:r>
            <a:r>
              <a:rPr lang="el-GR" dirty="0"/>
              <a:t> Ελαφρώς χαμηλότερες βαθμολογίες στην </a:t>
            </a:r>
            <a:r>
              <a:rPr lang="el-GR" dirty="0" smtClean="0"/>
              <a:t>αισθητική.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879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825625"/>
            <a:ext cx="7831782" cy="455570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θερμά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σύζυγό μου, Φίλια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για τη διαρκή στήριξη και ενθάρρυνση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καθηγητές μου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για την καθοδήγηση, τις γνώσεις και την υπομονή τους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Τους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συνοδοιπόρους μου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Ευαγγελία, Ιπποκράτη και Μαρία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για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 συνεργασία, την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αλληλοστήριξη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τη βοήθειά τους</a:t>
            </a:r>
          </a:p>
          <a:p>
            <a:pPr marL="0" indent="0">
              <a:lnSpc>
                <a:spcPct val="100000"/>
              </a:lnSpc>
              <a:buNone/>
            </a:pPr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καρδιάς, ευχαριστώ όλους και όλες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7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75656" y="365127"/>
            <a:ext cx="7039694" cy="1075390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  <a:r>
              <a:rPr lang="el-GR" sz="3200" dirty="0" smtClean="0"/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89613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3/4)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412776"/>
            <a:ext cx="79928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Περιορισμοί της Έρευνας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 smtClean="0"/>
              <a:t>Μέγεθος </a:t>
            </a:r>
            <a:r>
              <a:rPr lang="el-GR" b="1" dirty="0"/>
              <a:t>δείγματος (Ν=51</a:t>
            </a:r>
            <a:r>
              <a:rPr lang="el-GR" b="1" dirty="0" smtClean="0"/>
              <a:t>):</a:t>
            </a:r>
            <a:endParaRPr lang="el-GR" dirty="0" smtClean="0"/>
          </a:p>
          <a:p>
            <a:r>
              <a:rPr lang="el-GR" dirty="0" smtClean="0"/>
              <a:t>Δεν </a:t>
            </a:r>
            <a:r>
              <a:rPr lang="el-GR" dirty="0"/>
              <a:t>επιτρέπει </a:t>
            </a:r>
            <a:r>
              <a:rPr lang="el-GR" b="1" dirty="0"/>
              <a:t>γενίκευση</a:t>
            </a:r>
            <a:r>
              <a:rPr lang="el-GR" dirty="0"/>
              <a:t> των αποτελεσμάτων.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 smtClean="0"/>
              <a:t>Ομάδα </a:t>
            </a:r>
            <a:r>
              <a:rPr lang="el-GR" b="1" dirty="0"/>
              <a:t>ειδικών </a:t>
            </a:r>
            <a:r>
              <a:rPr lang="el-GR" b="1" dirty="0" smtClean="0"/>
              <a:t>αξιολογητών:</a:t>
            </a:r>
            <a:endParaRPr lang="el-GR" dirty="0" smtClean="0"/>
          </a:p>
          <a:p>
            <a:r>
              <a:rPr lang="el-GR" dirty="0" smtClean="0"/>
              <a:t>Η</a:t>
            </a:r>
            <a:r>
              <a:rPr lang="el-GR" b="1" dirty="0" smtClean="0"/>
              <a:t> ομοιογένεια</a:t>
            </a:r>
            <a:r>
              <a:rPr lang="el-GR" dirty="0" smtClean="0"/>
              <a:t> </a:t>
            </a:r>
            <a:r>
              <a:rPr lang="el-GR" dirty="0"/>
              <a:t>ενδέχεται να περιόρισε την </a:t>
            </a:r>
            <a:r>
              <a:rPr lang="el-GR" dirty="0" smtClean="0"/>
              <a:t>πολυφωνία.</a:t>
            </a: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 smtClean="0"/>
              <a:t>Ηλεκτρονική </a:t>
            </a:r>
            <a:r>
              <a:rPr lang="el-GR" b="1" dirty="0"/>
              <a:t>συλλογή </a:t>
            </a:r>
            <a:r>
              <a:rPr lang="el-GR" b="1" dirty="0" smtClean="0"/>
              <a:t>δεδομένων:</a:t>
            </a:r>
            <a:endParaRPr lang="el-GR" dirty="0" smtClean="0"/>
          </a:p>
          <a:p>
            <a:r>
              <a:rPr lang="el-GR" dirty="0" smtClean="0"/>
              <a:t>Πιθανώς </a:t>
            </a:r>
            <a:r>
              <a:rPr lang="el-GR" dirty="0"/>
              <a:t>επηρέασε την </a:t>
            </a:r>
            <a:r>
              <a:rPr lang="el-GR" b="1" dirty="0"/>
              <a:t>αυθόρμητη ή ειλικρινή απάντηση</a:t>
            </a:r>
            <a:r>
              <a:rPr lang="el-GR" dirty="0"/>
              <a:t>, κυρίως στην ποιοτική φάση.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b="1" dirty="0" smtClean="0"/>
              <a:t>Απουσία συνεντεύξεων:</a:t>
            </a:r>
            <a:endParaRPr lang="el-GR" dirty="0" smtClean="0"/>
          </a:p>
          <a:p>
            <a:r>
              <a:rPr lang="el-GR" dirty="0" smtClean="0"/>
              <a:t>Περιόρισε </a:t>
            </a:r>
            <a:r>
              <a:rPr lang="el-GR" dirty="0"/>
              <a:t>την εμβάθυνση στις προσωπικές εμπειρίες των εκπαιδευτικών.</a:t>
            </a:r>
          </a:p>
          <a:p>
            <a:r>
              <a:rPr lang="el-GR" i="1" dirty="0" smtClean="0"/>
              <a:t>Παρά </a:t>
            </a:r>
            <a:r>
              <a:rPr lang="el-GR" i="1" dirty="0"/>
              <a:t>τις παραπάνω παραμέτρους, η έρευνα παρείχε αξιόπιστα </a:t>
            </a:r>
            <a:r>
              <a:rPr lang="el-GR" i="1" dirty="0" smtClean="0"/>
              <a:t>δεδομένα.</a:t>
            </a:r>
            <a:endParaRPr lang="el-GR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6410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Συμπεράσματα (4/4)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Πρακτικές Επιπτώσεις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Το Ε.Υ. μπορεί να αξιοποιηθεί ως </a:t>
            </a:r>
            <a:r>
              <a:rPr lang="el-GR" dirty="0" smtClean="0"/>
              <a:t>πρότυπο σχεδίασης </a:t>
            </a:r>
            <a:r>
              <a:rPr lang="el-GR" dirty="0"/>
              <a:t>για εξ αποστάσεως επιμόρφωση εκπαιδευτικών.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Ενισχύει την </a:t>
            </a:r>
            <a:r>
              <a:rPr lang="el-GR" b="1" dirty="0"/>
              <a:t>κουλτούρα πρόληψης και ασφάλειας</a:t>
            </a:r>
            <a:r>
              <a:rPr lang="el-GR" dirty="0"/>
              <a:t> στα σχολεία.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Προσφέρει </a:t>
            </a:r>
            <a:r>
              <a:rPr lang="el-GR" b="1" dirty="0"/>
              <a:t>εργαλεία </a:t>
            </a:r>
            <a:r>
              <a:rPr lang="el-GR" b="1" dirty="0" err="1"/>
              <a:t>αυτομόρφωσης</a:t>
            </a:r>
            <a:r>
              <a:rPr lang="el-GR" dirty="0"/>
              <a:t> και </a:t>
            </a:r>
            <a:r>
              <a:rPr lang="el-GR" b="1" dirty="0" err="1"/>
              <a:t>αναστοχασμού</a:t>
            </a:r>
            <a:r>
              <a:rPr lang="el-GR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Προτάσεις για Μελλοντική Έρευνα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Διεύρυνση δείγματος σε </a:t>
            </a:r>
            <a:r>
              <a:rPr lang="el-GR" b="1" dirty="0"/>
              <a:t>διαφορετικές βαθμίδες</a:t>
            </a:r>
            <a:r>
              <a:rPr lang="el-GR" dirty="0"/>
              <a:t> και περιοχές.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Μελέτη της </a:t>
            </a:r>
            <a:r>
              <a:rPr lang="el-GR" b="1" dirty="0"/>
              <a:t>μακροπρόθεσμης επίδρασης</a:t>
            </a:r>
            <a:r>
              <a:rPr lang="el-GR" dirty="0"/>
              <a:t> της επιμόρφωσης στην πράξη.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Ενσωμάτωση </a:t>
            </a:r>
            <a:r>
              <a:rPr lang="el-GR" b="1" dirty="0"/>
              <a:t>ΤΝ, VR και </a:t>
            </a:r>
            <a:r>
              <a:rPr lang="el-GR" b="1" dirty="0" err="1"/>
              <a:t>διαδραστικών</a:t>
            </a:r>
            <a:r>
              <a:rPr lang="el-GR" b="1" dirty="0"/>
              <a:t> </a:t>
            </a:r>
            <a:r>
              <a:rPr lang="el-GR" b="1" dirty="0" smtClean="0"/>
              <a:t>προσομοιώσεων</a:t>
            </a:r>
            <a:r>
              <a:rPr lang="el-GR" dirty="0" smtClean="0"/>
              <a:t>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041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1268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56084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Σκοπός: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Δημιουργία και αξιολόγηση εκπαιδευτικού υλικού </a:t>
            </a:r>
            <a:r>
              <a:rPr lang="el-GR" dirty="0" smtClean="0"/>
              <a:t>στη </a:t>
            </a:r>
            <a:r>
              <a:rPr lang="el-GR" i="1" dirty="0" smtClean="0"/>
              <a:t>«Διαχείριση </a:t>
            </a:r>
            <a:r>
              <a:rPr lang="el-GR" i="1" dirty="0"/>
              <a:t>Φυσικών </a:t>
            </a:r>
            <a:r>
              <a:rPr lang="el-GR" i="1" dirty="0" smtClean="0"/>
              <a:t>Καταστροφών»</a:t>
            </a:r>
            <a:r>
              <a:rPr lang="el-GR" dirty="0" smtClean="0"/>
              <a:t> για </a:t>
            </a:r>
            <a:r>
              <a:rPr lang="el-GR" dirty="0"/>
              <a:t>εκπαιδευτικούς, βασισμένου στις αρχές της </a:t>
            </a:r>
            <a:r>
              <a:rPr lang="el-GR" b="1" dirty="0"/>
              <a:t>Εξ Αποστάσεως </a:t>
            </a:r>
            <a:r>
              <a:rPr lang="el-GR" b="1" dirty="0" smtClean="0"/>
              <a:t>Εκπαίδευσης</a:t>
            </a:r>
            <a:r>
              <a:rPr lang="el-GR" dirty="0" smtClean="0"/>
              <a:t> και </a:t>
            </a:r>
            <a:r>
              <a:rPr lang="el-GR" dirty="0"/>
              <a:t>της </a:t>
            </a:r>
            <a:r>
              <a:rPr lang="el-GR" b="1" dirty="0"/>
              <a:t>Πολυμεσικής Μάθησης</a:t>
            </a:r>
            <a:r>
              <a:rPr lang="el-GR" dirty="0"/>
              <a:t>.</a:t>
            </a:r>
          </a:p>
          <a:p>
            <a:r>
              <a:rPr lang="el-GR" b="1" dirty="0" smtClean="0"/>
              <a:t>Εκπαιδευτική </a:t>
            </a:r>
            <a:r>
              <a:rPr lang="el-GR" b="1" dirty="0"/>
              <a:t>Παρέμβαση: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Προετοιμασία και ενημέρωση των εκπαιδευτικών για τις φυσικές </a:t>
            </a:r>
            <a:r>
              <a:rPr lang="el-GR" dirty="0" smtClean="0"/>
              <a:t>καταστροφές.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Υποστήριξη δράσεων διαχείρισης κρίσεων στο σχολικό </a:t>
            </a:r>
            <a:r>
              <a:rPr lang="el-GR" dirty="0" smtClean="0"/>
              <a:t>περιβάλλον.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Ενίσχυση της </a:t>
            </a:r>
            <a:r>
              <a:rPr lang="el-GR" b="1" dirty="0"/>
              <a:t>ασφάλειας</a:t>
            </a:r>
            <a:r>
              <a:rPr lang="el-GR" dirty="0"/>
              <a:t> και της </a:t>
            </a:r>
            <a:r>
              <a:rPr lang="el-GR" b="1" dirty="0"/>
              <a:t>ετοιμότητας</a:t>
            </a:r>
            <a:r>
              <a:rPr lang="el-GR" dirty="0"/>
              <a:t> στη σχολική </a:t>
            </a:r>
            <a:r>
              <a:rPr lang="el-GR" dirty="0" smtClean="0"/>
              <a:t>κοινότητα.</a:t>
            </a: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05678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διπλωματικής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755576" y="1556792"/>
            <a:ext cx="813690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</a:rPr>
              <a:t>Εκπαιδευτική συνεισφορά</a:t>
            </a:r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dirty="0">
                <a:solidFill>
                  <a:prstClr val="black"/>
                </a:solidFill>
              </a:rPr>
              <a:t>Ανάπτυξη εκπαιδευτικού υλικού με αρχές ΕξΑΕ &amp; Πολυμεσικής </a:t>
            </a:r>
            <a:r>
              <a:rPr lang="el-GR" dirty="0" smtClean="0">
                <a:solidFill>
                  <a:prstClr val="black"/>
                </a:solidFill>
              </a:rPr>
              <a:t>Μάθησης.</a:t>
            </a:r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dirty="0">
                <a:solidFill>
                  <a:prstClr val="black"/>
                </a:solidFill>
              </a:rPr>
              <a:t>Παροχή πρακτικού εργαλείου για δεξιότητες διαχείρισης </a:t>
            </a:r>
            <a:r>
              <a:rPr lang="el-GR" dirty="0" smtClean="0">
                <a:solidFill>
                  <a:prstClr val="black"/>
                </a:solidFill>
              </a:rPr>
              <a:t>κινδύνων.</a:t>
            </a: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l-GR" b="1" dirty="0">
                <a:solidFill>
                  <a:prstClr val="black"/>
                </a:solidFill>
              </a:rPr>
              <a:t>Ερευνητική συνεισφορά</a:t>
            </a:r>
            <a:endParaRPr lang="el-G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l-GR" dirty="0">
                <a:solidFill>
                  <a:prstClr val="black"/>
                </a:solidFill>
              </a:rPr>
              <a:t>Εμπλουτισμός της βιβλιογραφίας για τη χρήση εκπαιδευτικού υλικού σε e-</a:t>
            </a:r>
            <a:r>
              <a:rPr lang="el-GR" dirty="0" err="1">
                <a:solidFill>
                  <a:prstClr val="black"/>
                </a:solidFill>
              </a:rPr>
              <a:t>learning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l-GR" dirty="0" smtClean="0">
                <a:solidFill>
                  <a:prstClr val="black"/>
                </a:solidFill>
              </a:rPr>
              <a:t>περιβάλλοντα.</a:t>
            </a:r>
            <a:endParaRPr lang="el-GR" dirty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  <a:defRPr/>
            </a:pPr>
            <a:r>
              <a:rPr lang="el-GR" b="1" dirty="0" smtClean="0">
                <a:solidFill>
                  <a:prstClr val="black"/>
                </a:solidFill>
              </a:rPr>
              <a:t>Κοινωνική </a:t>
            </a:r>
            <a:r>
              <a:rPr lang="el-GR" b="1" dirty="0">
                <a:solidFill>
                  <a:prstClr val="black"/>
                </a:solidFill>
              </a:rPr>
              <a:t>συνεισφορά</a:t>
            </a:r>
            <a:endParaRPr lang="el-G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l-GR" dirty="0">
                <a:solidFill>
                  <a:prstClr val="black"/>
                </a:solidFill>
              </a:rPr>
              <a:t>Ενίσχυση της κουλτούρας πρόληψης &amp; </a:t>
            </a:r>
            <a:r>
              <a:rPr lang="el-GR" dirty="0" smtClean="0">
                <a:solidFill>
                  <a:prstClr val="black"/>
                </a:solidFill>
              </a:rPr>
              <a:t>ασφάλειας.</a:t>
            </a:r>
            <a:endParaRPr lang="el-G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l-GR" dirty="0" smtClean="0">
                <a:solidFill>
                  <a:prstClr val="black"/>
                </a:solidFill>
              </a:rPr>
              <a:t>Συμβολή </a:t>
            </a:r>
            <a:r>
              <a:rPr lang="el-GR" dirty="0">
                <a:solidFill>
                  <a:prstClr val="black"/>
                </a:solidFill>
              </a:rPr>
              <a:t>στην κοινωνική </a:t>
            </a:r>
            <a:r>
              <a:rPr lang="el-GR" dirty="0" smtClean="0">
                <a:solidFill>
                  <a:prstClr val="black"/>
                </a:solidFill>
              </a:rPr>
              <a:t>ευαισθητοποίηση.</a:t>
            </a:r>
          </a:p>
          <a:p>
            <a:r>
              <a:rPr lang="el-GR" dirty="0">
                <a:solidFill>
                  <a:prstClr val="black"/>
                </a:solidFill>
              </a:rPr>
              <a:t>Ενθάρρυνση καινοτόμων μορφών μάθησης &amp; Δια Βίου </a:t>
            </a:r>
            <a:r>
              <a:rPr lang="el-GR" dirty="0" smtClean="0">
                <a:solidFill>
                  <a:prstClr val="black"/>
                </a:solidFill>
              </a:rPr>
              <a:t>Εκπαίδευσης.</a:t>
            </a:r>
            <a:endParaRPr lang="el-GR" dirty="0">
              <a:solidFill>
                <a:prstClr val="black"/>
              </a:solidFill>
            </a:endParaRPr>
          </a:p>
          <a:p>
            <a:pPr lvl="0"/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Ερωτήματα</a:t>
            </a:r>
            <a:endParaRPr lang="el-G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Τηρεί </a:t>
            </a:r>
            <a:r>
              <a:rPr lang="el-GR" dirty="0"/>
              <a:t>το Ε.Υ. τις </a:t>
            </a:r>
            <a:r>
              <a:rPr lang="el-GR" b="1" dirty="0"/>
              <a:t>αρχές και τη μεθοδολογία της </a:t>
            </a:r>
            <a:r>
              <a:rPr lang="el-GR" b="1" dirty="0" smtClean="0"/>
              <a:t>ΕξΑΕ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Ενσωματώνει </a:t>
            </a:r>
            <a:r>
              <a:rPr lang="el-GR" dirty="0"/>
              <a:t>τις </a:t>
            </a:r>
            <a:r>
              <a:rPr lang="el-GR" b="1" dirty="0"/>
              <a:t>αρχές της Πολυμεσικής </a:t>
            </a:r>
            <a:r>
              <a:rPr lang="el-GR" b="1" dirty="0" smtClean="0"/>
              <a:t>Μάθησης</a:t>
            </a:r>
            <a:r>
              <a:rPr lang="el-GR" dirty="0" smtClean="0"/>
              <a:t>;</a:t>
            </a:r>
            <a:endParaRPr lang="en-US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b="1" dirty="0" smtClean="0"/>
              <a:t>Προάγει </a:t>
            </a:r>
            <a:r>
              <a:rPr lang="el-GR" b="1" dirty="0"/>
              <a:t>την πρόληψη κρίσεων &amp; την ασφάλεια</a:t>
            </a:r>
            <a:r>
              <a:rPr lang="el-GR" dirty="0"/>
              <a:t>;</a:t>
            </a:r>
          </a:p>
          <a:p>
            <a:pPr marL="6985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dirty="0"/>
              <a:t>Ενισχύει την </a:t>
            </a:r>
            <a:r>
              <a:rPr lang="el-GR" b="1" dirty="0"/>
              <a:t>αίσθηση ασφάλειας</a:t>
            </a:r>
            <a:r>
              <a:rPr lang="el-GR" dirty="0"/>
              <a:t>;</a:t>
            </a:r>
          </a:p>
          <a:p>
            <a:pPr marL="6985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b="1" dirty="0"/>
              <a:t>Ενημερώνει &amp; ευαισθητοποιεί</a:t>
            </a:r>
            <a:r>
              <a:rPr lang="el-GR" dirty="0"/>
              <a:t> τους </a:t>
            </a:r>
            <a:r>
              <a:rPr lang="el-GR" dirty="0" smtClean="0"/>
              <a:t>εκπαιδευτικούς;</a:t>
            </a:r>
            <a:endParaRPr lang="en-US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Πόσο </a:t>
            </a:r>
            <a:r>
              <a:rPr lang="el-GR" b="1" dirty="0"/>
              <a:t>ενδιαφέρον, ευχάριστο &amp; εύχρηστο</a:t>
            </a:r>
            <a:r>
              <a:rPr lang="el-GR" dirty="0"/>
              <a:t> θεωρείται το υλικό;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εργασίας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84887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1. Εισαγωγή</a:t>
            </a:r>
            <a:r>
              <a:rPr lang="el-GR" dirty="0" smtClean="0"/>
              <a:t> </a:t>
            </a:r>
            <a:r>
              <a:rPr lang="el-GR" dirty="0"/>
              <a:t>– Θέμα, Σκοπός, Στόχοι, ΕΕ, Δομή</a:t>
            </a:r>
            <a:br>
              <a:rPr lang="el-GR" dirty="0"/>
            </a:br>
            <a:r>
              <a:rPr lang="el-GR" b="1" dirty="0" smtClean="0"/>
              <a:t>2. Θεωρητικό </a:t>
            </a:r>
            <a:r>
              <a:rPr lang="el-GR" b="1" dirty="0"/>
              <a:t>Πλαίσιο</a:t>
            </a:r>
            <a:r>
              <a:rPr lang="el-GR" dirty="0"/>
              <a:t> – ΕξΑΕ, Εκπαίδευση Ενηλίκων, Διαχείριση Καταστροφών</a:t>
            </a:r>
            <a:br>
              <a:rPr lang="el-GR" dirty="0"/>
            </a:br>
            <a:r>
              <a:rPr lang="el-GR" b="1" dirty="0" smtClean="0"/>
              <a:t>3. Σχεδιασμός </a:t>
            </a:r>
            <a:r>
              <a:rPr lang="el-GR" b="1" dirty="0"/>
              <a:t>Ε.Υ.</a:t>
            </a:r>
            <a:r>
              <a:rPr lang="el-GR" dirty="0"/>
              <a:t> – Αρχές, Σχεδιασμός, H5P</a:t>
            </a:r>
            <a:br>
              <a:rPr lang="el-GR" dirty="0"/>
            </a:br>
            <a:r>
              <a:rPr lang="el-GR" b="1" dirty="0" smtClean="0"/>
              <a:t>4. Μεθοδολογία </a:t>
            </a:r>
            <a:r>
              <a:rPr lang="el-GR" b="1" dirty="0"/>
              <a:t>Έρευνας</a:t>
            </a:r>
            <a:r>
              <a:rPr lang="el-GR" dirty="0"/>
              <a:t> – Πλαίσιο, Εργαλεία, Διαδικασίες</a:t>
            </a:r>
            <a:br>
              <a:rPr lang="el-GR" dirty="0"/>
            </a:br>
            <a:r>
              <a:rPr lang="el-GR" b="1" dirty="0" smtClean="0"/>
              <a:t>5. Αποτελέσματα </a:t>
            </a:r>
            <a:r>
              <a:rPr lang="el-GR" b="1" dirty="0"/>
              <a:t>&amp; Ανάλυση</a:t>
            </a:r>
            <a:r>
              <a:rPr lang="el-GR" dirty="0"/>
              <a:t> – Ευρήματα Ειδικών &amp; Εκπαιδευομένων</a:t>
            </a:r>
            <a:br>
              <a:rPr lang="el-GR" dirty="0"/>
            </a:br>
            <a:r>
              <a:rPr lang="el-GR" b="1" dirty="0" smtClean="0"/>
              <a:t>6. Συζήτηση</a:t>
            </a:r>
            <a:r>
              <a:rPr lang="el-GR" dirty="0" smtClean="0"/>
              <a:t> </a:t>
            </a:r>
            <a:r>
              <a:rPr lang="el-GR" dirty="0"/>
              <a:t>– Σύνδεση με θεωρητικό πλαίσιο</a:t>
            </a:r>
            <a:br>
              <a:rPr lang="el-GR" dirty="0"/>
            </a:br>
            <a:r>
              <a:rPr lang="el-GR" b="1" dirty="0" smtClean="0"/>
              <a:t>7. Συμπεράσματα</a:t>
            </a:r>
            <a:r>
              <a:rPr lang="el-GR" dirty="0" smtClean="0"/>
              <a:t> </a:t>
            </a:r>
            <a:r>
              <a:rPr lang="el-GR" dirty="0"/>
              <a:t>– Κύρια ευρήματα, Συνεισφορά, Προτάσεις</a:t>
            </a:r>
          </a:p>
          <a:p>
            <a:endParaRPr lang="el-GR" b="1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b="1" dirty="0" smtClean="0"/>
              <a:t>Βιβλιογραφία </a:t>
            </a:r>
            <a:r>
              <a:rPr lang="el-GR" b="1" dirty="0"/>
              <a:t>&amp; Παραρτήματα</a:t>
            </a:r>
            <a:r>
              <a:rPr lang="el-GR" dirty="0"/>
              <a:t> – Ερωτηματολόγια και πρόσθετο υλικό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(1/2)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 smtClean="0"/>
              <a:t>Εξ </a:t>
            </a:r>
            <a:r>
              <a:rPr lang="el-GR" b="1" dirty="0"/>
              <a:t>Αποστάσεως Εκπαίδευση (ΕξΑΕ)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Μάθηση χωρίς χωρικούς ή χρονικούς περιορισμούς</a:t>
            </a:r>
          </a:p>
          <a:p>
            <a:pPr>
              <a:buFont typeface="Arial"/>
              <a:buChar char="•"/>
            </a:pPr>
            <a:r>
              <a:rPr lang="el-GR" dirty="0"/>
              <a:t>Βασικές αρχές: </a:t>
            </a:r>
            <a:r>
              <a:rPr lang="el-GR" b="1" dirty="0"/>
              <a:t>ευελιξία</a:t>
            </a:r>
            <a:r>
              <a:rPr lang="el-GR" dirty="0"/>
              <a:t>, </a:t>
            </a:r>
            <a:r>
              <a:rPr lang="el-GR" b="1" dirty="0"/>
              <a:t>αυτονομία</a:t>
            </a:r>
            <a:r>
              <a:rPr lang="el-GR" dirty="0"/>
              <a:t>, </a:t>
            </a:r>
            <a:r>
              <a:rPr lang="el-GR" b="1" dirty="0"/>
              <a:t>αμφίδρομη επικοινωνία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Θεωρητικά μοντέλα: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Moore</a:t>
            </a:r>
            <a:r>
              <a:rPr lang="el-GR" dirty="0"/>
              <a:t> – </a:t>
            </a:r>
            <a:r>
              <a:rPr lang="el-GR" i="1" dirty="0"/>
              <a:t>Αυτονομία &amp; Ανεξαρτησία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Peters</a:t>
            </a:r>
            <a:r>
              <a:rPr lang="el-GR" dirty="0"/>
              <a:t> – </a:t>
            </a:r>
            <a:r>
              <a:rPr lang="el-GR" i="1" dirty="0"/>
              <a:t>Βιομηχανοποίηση της Διδασκαλίας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/>
              <a:t>Holmberg – </a:t>
            </a:r>
            <a:r>
              <a:rPr lang="el-GR" i="1" dirty="0"/>
              <a:t>Αλληλεπίδραση &amp; Επικοινωνία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Εκπαίδευση Ενηλίκων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dirty="0"/>
              <a:t>Εμπειρική, συμμετοχική και αυτοκατευθυνόμενη μάθηση</a:t>
            </a:r>
          </a:p>
          <a:p>
            <a:pPr>
              <a:buFont typeface="Arial"/>
              <a:buChar char="•"/>
            </a:pPr>
            <a:r>
              <a:rPr lang="el-GR" dirty="0"/>
              <a:t>Κύριες θεωρίες: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Knowles</a:t>
            </a:r>
            <a:r>
              <a:rPr lang="el-GR" dirty="0"/>
              <a:t> – </a:t>
            </a:r>
            <a:r>
              <a:rPr lang="el-GR" i="1" dirty="0" err="1"/>
              <a:t>Ανδραγωγική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Freire</a:t>
            </a:r>
            <a:r>
              <a:rPr lang="el-GR" dirty="0"/>
              <a:t> – </a:t>
            </a:r>
            <a:r>
              <a:rPr lang="el-GR" i="1" dirty="0"/>
              <a:t>Εκπαίδευση για κοινωνική αλλαγή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Mezirow</a:t>
            </a:r>
            <a:r>
              <a:rPr lang="el-GR" dirty="0"/>
              <a:t> – </a:t>
            </a:r>
            <a:r>
              <a:rPr lang="el-GR" i="1" dirty="0" err="1"/>
              <a:t>Μετασχηματίζουσα</a:t>
            </a:r>
            <a:r>
              <a:rPr lang="el-GR" i="1" dirty="0"/>
              <a:t> Μάθηση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83568" y="1484784"/>
            <a:ext cx="8136904" cy="469217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9600" b="1" dirty="0" smtClean="0">
                <a:latin typeface="Times New Roman" pitchFamily="18" charset="0"/>
              </a:rPr>
              <a:t>Διαχείριση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Φυσικών Καταστροφών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αρχές</a:t>
            </a:r>
            <a:endParaRPr lang="el-GR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– Ετοιμότητα – Ανταπόκριση – Αποκατάσταση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Έμφαση στη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συνεργασία</a:t>
            </a: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σχολείου – κοινότητας – φορέων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 &amp; Διαχείριση Κινδύνων</a:t>
            </a:r>
            <a:endParaRPr lang="el-GR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Ρόλος των εκπαιδευτικών στην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ενημέρωση και προετοιμασία μαθητών</a:t>
            </a:r>
            <a:endParaRPr lang="el-GR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Ανάγκη ανάπτυξης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κουλτούρας πρόληψης</a:t>
            </a: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ασφάλειας</a:t>
            </a:r>
            <a:endParaRPr lang="el-GR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ΕξΑΕ συμβάλλει στην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επιμόρφωση</a:t>
            </a: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διάχυση γνώσης</a:t>
            </a: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ευελιξία και προσβασιμότητα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9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Στόχος:</a:t>
            </a:r>
            <a:r>
              <a:rPr lang="el-G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Σύνδεση εκπαίδευσης, πρόληψης και κοινωνικής ευαισθητοποίησης.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l-G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 </a:t>
            </a:r>
            <a:r>
              <a:rPr lang="el-G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(2/2)</a:t>
            </a:r>
            <a:endParaRPr lang="el-G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57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Παραγόμενο εκπαιδευτικό υλικό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(1/3)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55576" y="1484784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Σχεδιασμός Εκπαιδευτικού Υλικού (Ε.Υ</a:t>
            </a:r>
            <a:r>
              <a:rPr lang="el-GR" b="1" dirty="0" smtClean="0"/>
              <a:t>.)</a:t>
            </a:r>
          </a:p>
          <a:p>
            <a:endParaRPr lang="el-GR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/>
              <a:t>Βασισμένο στις αρχές:</a:t>
            </a:r>
          </a:p>
          <a:p>
            <a:pPr marL="742950" lvl="1" indent="-285750">
              <a:buFont typeface="Arial"/>
              <a:buChar char="•"/>
            </a:pPr>
            <a:r>
              <a:rPr lang="el-GR" b="1" dirty="0"/>
              <a:t>Καθοδηγούμενης Διδακτικής Συνδιάλεξης (Holmberg)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b="1" dirty="0"/>
              <a:t>Πολυμεσικής Μάθησης (</a:t>
            </a:r>
            <a:r>
              <a:rPr lang="el-GR" b="1" dirty="0" err="1"/>
              <a:t>Mayer</a:t>
            </a:r>
            <a:r>
              <a:rPr lang="el-GR" b="1" dirty="0"/>
              <a:t>)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/>
              <a:t>Στόχος: ενίσχυση </a:t>
            </a:r>
            <a:r>
              <a:rPr lang="el-GR" b="1" dirty="0" err="1"/>
              <a:t>διαδραστικότητας</a:t>
            </a:r>
            <a:r>
              <a:rPr lang="el-GR" dirty="0"/>
              <a:t>, </a:t>
            </a:r>
            <a:r>
              <a:rPr lang="el-GR" b="1" dirty="0"/>
              <a:t>κατανόησης</a:t>
            </a:r>
            <a:r>
              <a:rPr lang="el-GR" dirty="0"/>
              <a:t> και </a:t>
            </a:r>
            <a:r>
              <a:rPr lang="el-GR" b="1" dirty="0"/>
              <a:t>εμπλοκής</a:t>
            </a:r>
            <a:endParaRPr lang="el-GR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/>
              <a:t>Χαρακτηριστικά Ε.Υ.: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/>
              <a:t>Απλό, φιλικό, με σαφείς οδηγίες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 err="1"/>
              <a:t>Διαδραστικές</a:t>
            </a:r>
            <a:r>
              <a:rPr lang="el-GR" dirty="0"/>
              <a:t> δραστηριότητες </a:t>
            </a:r>
            <a:r>
              <a:rPr lang="el-GR" dirty="0" smtClean="0"/>
              <a:t>και </a:t>
            </a:r>
            <a:r>
              <a:rPr lang="el-GR" dirty="0" err="1" smtClean="0"/>
              <a:t>αυτοαξιολόγηση</a:t>
            </a:r>
            <a:endParaRPr lang="el-GR" dirty="0"/>
          </a:p>
          <a:p>
            <a:pPr marL="742950" lvl="1" indent="-285750">
              <a:buFont typeface="Arial"/>
              <a:buChar char="•"/>
            </a:pPr>
            <a:r>
              <a:rPr lang="el-GR" dirty="0"/>
              <a:t>Συνδυασμός </a:t>
            </a:r>
            <a:r>
              <a:rPr lang="el-GR" b="1" dirty="0"/>
              <a:t>κειμένου, εικόνων, αφήγησης και βίντεο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32667</TotalTime>
  <Words>1210</Words>
  <Application>Microsoft Office PowerPoint</Application>
  <PresentationFormat>Προβολή στην οθόνη (4:3)</PresentationFormat>
  <Paragraphs>199</Paragraphs>
  <Slides>22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Σχεδιασμός, υλοποίηση και αποτίμηση εκπαιδευτικού υλικού στη «Διαχείριση Φυσικών Καταστροφών» με την μεθοδολογία της ΕξΑΕ, για εκπαιδευτικούς.</vt:lpstr>
      <vt:lpstr>Ευχαριστίες </vt:lpstr>
      <vt:lpstr>1. Σκοπός</vt:lpstr>
      <vt:lpstr>2. Συνεισφορά της διπλωματικής</vt:lpstr>
      <vt:lpstr>3. Ερευνητικά Ερωτήματα</vt:lpstr>
      <vt:lpstr>4. Δομή της εργασίας </vt:lpstr>
      <vt:lpstr>5. Θεωρητικό Πλαίσιο  (1/2)</vt:lpstr>
      <vt:lpstr>5. Θεωρητικό Πλαίσιο (2/2)</vt:lpstr>
      <vt:lpstr> 6. Παραγόμενο εκπαιδευτικό υλικό (1/3)</vt:lpstr>
      <vt:lpstr> 6. Παραγόμενο εκπαιδευτικό υλικό (2/3)</vt:lpstr>
      <vt:lpstr> 6. Παραγόμενο εκπαιδευτικό υλικό (3/3)</vt:lpstr>
      <vt:lpstr>7. Μεθοδολογία (1/2)</vt:lpstr>
      <vt:lpstr>7. Μεθοδολογία (2/2)</vt:lpstr>
      <vt:lpstr>8. Αποτελέσματα - Κύρια ευρήματα  (1/4)</vt:lpstr>
      <vt:lpstr>8. Αποτελέσματα - Κύρια ευρήματα  (2/4)</vt:lpstr>
      <vt:lpstr>8. Αποτελέσματα - Κύρια ευρήματα  (3/4 )</vt:lpstr>
      <vt:lpstr>8. Αποτελέσματα - Κύρια ευρήματα  (4/4)</vt:lpstr>
      <vt:lpstr>9. Συμπεράσματα (1/4)</vt:lpstr>
      <vt:lpstr>9. Συμπεράσματα (2/4)</vt:lpstr>
      <vt:lpstr>9. Συμπεράσματα (3/4)</vt:lpstr>
      <vt:lpstr>9. Συμπεράσματα (4/4)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Ανδρέας</cp:lastModifiedBy>
  <cp:revision>1736</cp:revision>
  <dcterms:created xsi:type="dcterms:W3CDTF">2003-10-16T17:37:47Z</dcterms:created>
  <dcterms:modified xsi:type="dcterms:W3CDTF">2025-11-20T08:28:37Z</dcterms:modified>
</cp:coreProperties>
</file>