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36" r:id="rId1"/>
  </p:sldMasterIdLst>
  <p:notesMasterIdLst>
    <p:notesMasterId r:id="rId27"/>
  </p:notesMasterIdLst>
  <p:sldIdLst>
    <p:sldId id="1482" r:id="rId2"/>
    <p:sldId id="2013" r:id="rId3"/>
    <p:sldId id="2023" r:id="rId4"/>
    <p:sldId id="2021" r:id="rId5"/>
    <p:sldId id="2014" r:id="rId6"/>
    <p:sldId id="2024" r:id="rId7"/>
    <p:sldId id="2020" r:id="rId8"/>
    <p:sldId id="2012" r:id="rId9"/>
    <p:sldId id="2025" r:id="rId10"/>
    <p:sldId id="2016" r:id="rId11"/>
    <p:sldId id="2029" r:id="rId12"/>
    <p:sldId id="2030" r:id="rId13"/>
    <p:sldId id="2022" r:id="rId14"/>
    <p:sldId id="2015" r:id="rId15"/>
    <p:sldId id="2032" r:id="rId16"/>
    <p:sldId id="2017" r:id="rId17"/>
    <p:sldId id="2033" r:id="rId18"/>
    <p:sldId id="2034" r:id="rId19"/>
    <p:sldId id="2035" r:id="rId20"/>
    <p:sldId id="2018" r:id="rId21"/>
    <p:sldId id="2036" r:id="rId22"/>
    <p:sldId id="2037" r:id="rId23"/>
    <p:sldId id="2039" r:id="rId24"/>
    <p:sldId id="2040" r:id="rId25"/>
    <p:sldId id="2019" r:id="rId26"/>
  </p:sldIdLst>
  <p:sldSz cx="9144000" cy="6858000" type="screen4x3"/>
  <p:notesSz cx="6858000" cy="97345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58" autoAdjust="0"/>
    <p:restoredTop sz="89528" autoAdjust="0"/>
  </p:normalViewPr>
  <p:slideViewPr>
    <p:cSldViewPr>
      <p:cViewPr varScale="1">
        <p:scale>
          <a:sx n="57" d="100"/>
          <a:sy n="57" d="100"/>
        </p:scale>
        <p:origin x="1028" y="4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18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4456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2276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04816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7777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>
            <a:extLst>
              <a:ext uri="{FF2B5EF4-FFF2-40B4-BE49-F238E27FC236}">
                <a16:creationId xmlns:a16="http://schemas.microsoft.com/office/drawing/2014/main" id="{1C8AA88A-5E8E-E786-8172-1CB2D633DC64}"/>
              </a:ext>
            </a:extLst>
          </p:cNvPr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750A1159-AAA3-02BA-7C3D-D6A75B08D426}"/>
              </a:ext>
            </a:extLst>
          </p:cNvPr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>
            <a:extLst>
              <a:ext uri="{FF2B5EF4-FFF2-40B4-BE49-F238E27FC236}">
                <a16:creationId xmlns:a16="http://schemas.microsoft.com/office/drawing/2014/main" id="{F8DB8920-4E22-5320-C00A-3CD20DFDE89B}"/>
              </a:ext>
            </a:extLst>
          </p:cNvPr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9631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554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0577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254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1374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6267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0272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32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>
            <a:extLst>
              <a:ext uri="{FF2B5EF4-FFF2-40B4-BE49-F238E27FC236}">
                <a16:creationId xmlns:a16="http://schemas.microsoft.com/office/drawing/2014/main" id="{F3F9F876-5058-2DC9-F1A9-E78437FF29B5}"/>
              </a:ext>
            </a:extLst>
          </p:cNvPr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cxnSp>
        <p:nvCxnSpPr>
          <p:cNvPr id="8" name="15 - Ευθεία γραμμή σύνδεσης">
            <a:extLst>
              <a:ext uri="{FF2B5EF4-FFF2-40B4-BE49-F238E27FC236}">
                <a16:creationId xmlns:a16="http://schemas.microsoft.com/office/drawing/2014/main" id="{F1CBCFF1-5B7C-8037-DFB9-0AA96B479A24}"/>
              </a:ext>
            </a:extLst>
          </p:cNvPr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>
            <a:extLst>
              <a:ext uri="{FF2B5EF4-FFF2-40B4-BE49-F238E27FC236}">
                <a16:creationId xmlns:a16="http://schemas.microsoft.com/office/drawing/2014/main" id="{C6350F21-10C5-C71C-1722-BA6369DBB94E}"/>
              </a:ext>
            </a:extLst>
          </p:cNvPr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97743B00-0B66-546B-A10E-BDDC70142940}"/>
              </a:ext>
            </a:extLst>
          </p:cNvPr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>
            <a:extLst>
              <a:ext uri="{FF2B5EF4-FFF2-40B4-BE49-F238E27FC236}">
                <a16:creationId xmlns:a16="http://schemas.microsoft.com/office/drawing/2014/main" id="{A147E398-E595-31FA-6357-7BA5084046EF}"/>
              </a:ext>
            </a:extLst>
          </p:cNvPr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464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110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17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59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798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246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371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113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E502B6E-725E-3264-F527-6DB68B3AA3BB}"/>
              </a:ext>
            </a:extLst>
          </p:cNvPr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8192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37" r:id="rId1"/>
    <p:sldLayoutId id="2147484538" r:id="rId2"/>
    <p:sldLayoutId id="2147484539" r:id="rId3"/>
    <p:sldLayoutId id="2147484540" r:id="rId4"/>
    <p:sldLayoutId id="2147484541" r:id="rId5"/>
    <p:sldLayoutId id="2147484542" r:id="rId6"/>
    <p:sldLayoutId id="2147484543" r:id="rId7"/>
    <p:sldLayoutId id="2147484544" r:id="rId8"/>
    <p:sldLayoutId id="2147484545" r:id="rId9"/>
    <p:sldLayoutId id="2147484546" r:id="rId10"/>
    <p:sldLayoutId id="2147484547" r:id="rId11"/>
    <p:sldLayoutId id="2147484548" r:id="rId12"/>
    <p:sldLayoutId id="2147484549" r:id="rId13"/>
    <p:sldLayoutId id="2147484550" r:id="rId14"/>
    <p:sldLayoutId id="2147484551" r:id="rId15"/>
    <p:sldLayoutId id="2147484552" r:id="rId16"/>
    <p:sldLayoutId id="214748447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jpg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ents.edivea.net/courses/96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61197" y="1121381"/>
            <a:ext cx="6669208" cy="158754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Σχεδιασμός, υλοποίηση και αποτίμηση συμπληρωματικού εκπαιδευτικού υλικού με τη μέθοδο της ΕξΑΕ για τη διδασκαλία της αγγλικής γλώσσας σε μαθητές της Α’ τάξης του Γενικού Λυκείου. Η περίπτωση της θεματική ενότητας: VINCENT VAN GOGH</a:t>
            </a: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αξιοποίηση Προηγμένων Μαθησιακών Τεχνολογιών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</a:t>
            </a:r>
            <a:r>
              <a:rPr lang="en-US" sz="2000" i="1">
                <a:latin typeface="Book Antiqua" pitchFamily="18" charset="0"/>
                <a:ea typeface="Times New Roman" pitchFamily="18" charset="0"/>
                <a:cs typeface="Arial" pitchFamily="34" charset="0"/>
              </a:rPr>
              <a:t>5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799938" y="2837569"/>
            <a:ext cx="6669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/>
              <a:t>Χατζημπέη Μαρία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20087"/>
              </p:ext>
            </p:extLst>
          </p:nvPr>
        </p:nvGraphicFramePr>
        <p:xfrm>
          <a:off x="1331640" y="3861049"/>
          <a:ext cx="7492302" cy="143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7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7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7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70574"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Παναγιώτης Αναστασιάδης </a:t>
                      </a:r>
                    </a:p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Καθηγητής Π.Τ.Δ.Ε </a:t>
                      </a:r>
                    </a:p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Πανεπιστημίου Κρήτης</a:t>
                      </a:r>
                    </a:p>
                    <a:p>
                      <a:pPr algn="just"/>
                      <a:endParaRPr lang="el-GR" sz="16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Κωνσταντίνος Κωτσίδης </a:t>
                      </a:r>
                    </a:p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Διδάκτωρ Π.Τ.Δ.Ε</a:t>
                      </a:r>
                    </a:p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Πανεπιστημίου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Αλεξία </a:t>
                      </a:r>
                    </a:p>
                    <a:p>
                      <a:pPr algn="ctr"/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Σπανουδάκη</a:t>
                      </a:r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Διδάκτωρ Π.Τ.Δ.Ε</a:t>
                      </a:r>
                    </a:p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Πανεπιστημίου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741142" y="3360187"/>
            <a:ext cx="6669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b="1" dirty="0"/>
              <a:t>Επιτροπή Κρίσης ΔΕ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>
            <a:extLst>
              <a:ext uri="{FF2B5EF4-FFF2-40B4-BE49-F238E27FC236}">
                <a16:creationId xmlns:a16="http://schemas.microsoft.com/office/drawing/2014/main" id="{0806261B-FC96-B63E-A452-BA154D21A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624110"/>
            <a:ext cx="7416824" cy="860674"/>
          </a:xfrm>
        </p:spPr>
        <p:txBody>
          <a:bodyPr/>
          <a:lstStyle/>
          <a:p>
            <a:pPr algn="ctr"/>
            <a:r>
              <a:rPr lang="el-G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6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. Παραγόμενο εκπαιδευτικό υλικό </a:t>
            </a: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(1/4)</a:t>
            </a:r>
            <a:endParaRPr lang="el-G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0788D1-025A-69B8-0582-C3F3C8113710}"/>
              </a:ext>
            </a:extLst>
          </p:cNvPr>
          <p:cNvSpPr txBox="1"/>
          <p:nvPr/>
        </p:nvSpPr>
        <p:spPr>
          <a:xfrm>
            <a:off x="546448" y="1628800"/>
            <a:ext cx="8496944" cy="1631216"/>
          </a:xfrm>
          <a:prstGeom prst="rect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Σκοπός: </a:t>
            </a:r>
          </a:p>
          <a:p>
            <a:pPr algn="just"/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συμπληρωματικού εκπαιδευτικού υλικού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τη διδασκαλία της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αγγλικής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γλώσσας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σε μαθητές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Α’ τάξεις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Γενικού Λυκείου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στόχο την ενίσχυση γλωσσικών δεξιοτήτων και της πολιτισμικής ευαισθητοποίησης μέσα από τη θεματική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ενότητα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l-G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Vincent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Gogh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BD2E58-E3EF-9255-779B-3FD7A44BA6B6}"/>
              </a:ext>
            </a:extLst>
          </p:cNvPr>
          <p:cNvSpPr txBox="1"/>
          <p:nvPr/>
        </p:nvSpPr>
        <p:spPr>
          <a:xfrm>
            <a:off x="539552" y="3429000"/>
            <a:ext cx="8496944" cy="2831544"/>
          </a:xfrm>
          <a:prstGeom prst="rect">
            <a:avLst/>
          </a:prstGeom>
          <a:ln w="190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Δομή:</a:t>
            </a:r>
          </a:p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υλικό αποτελείται από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τρεις θεματικές ενότητες (</a:t>
            </a:r>
            <a:r>
              <a:rPr lang="el-G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οποίες περιλαμβάνουν δραστηριότητες κατανόησης, λεξιλογίου, παραγωγής λόγου και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project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 1: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Vincent van Gogh – His Artwork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 2: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Vincent van Gogh – His Life &amp; Artistic style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 3: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Vincent van Gogh – Letters from the Artist 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364B03C5-1AB1-8C25-2171-985E678E7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3854" y="4224304"/>
            <a:ext cx="1682642" cy="203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6AB7A-DD91-7638-F917-4827C322B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69BE8F-10E4-7368-254A-09BAF8E39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0"/>
            <a:ext cx="7632848" cy="14127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br>
              <a:rPr lang="el-GR" sz="4100" dirty="0"/>
            </a:br>
            <a:r>
              <a:rPr lang="el-GR" sz="2800" dirty="0"/>
              <a:t>6. Παραγόμενο εκπαιδευτικό υλικό (2/4) </a:t>
            </a:r>
            <a:endParaRPr lang="el-GR" sz="41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3482E1-BD7B-158F-45F0-1954CC788300}"/>
              </a:ext>
            </a:extLst>
          </p:cNvPr>
          <p:cNvSpPr txBox="1"/>
          <p:nvPr/>
        </p:nvSpPr>
        <p:spPr>
          <a:xfrm>
            <a:off x="251520" y="1700808"/>
            <a:ext cx="4896544" cy="50405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indent="-342900" defTabSz="9144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v"/>
            </a:pPr>
            <a:r>
              <a:rPr lang="el-G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Αρχές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ανάπτυξης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defTabSz="9144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l-G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Ενσωματώνει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τη 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διαθεματικότητα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(αγγλική γλώσσα – τέχνη) σύμφωνα με το 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Ενιαίο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Πρόγραμμα Σπουδών 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τις ξένες γλώσσες στο Γενικό Λύκειο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defTabSz="9144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l-GR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Ακολουθεί το μοντέλο των </a:t>
            </a:r>
            <a:r>
              <a:rPr lang="el-GR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εννέα διαδοχικών</a:t>
            </a:r>
            <a:r>
              <a:rPr lang="en-US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σταδίων διδασκαλίας του Gagné 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defTabSz="9144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l-G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Βασίζεται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στις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αρχές της EξAE 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της 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Πολυμεσικής Μάθησης του Mayer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defTabSz="9144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l-G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Βασίζεται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στη μεθοδολογία που προτείνουν οι 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Λιοναράκης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1300" b="1" dirty="0">
              <a:solidFill>
                <a:schemeClr val="tx1"/>
              </a:solidFill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1300" b="1" dirty="0">
              <a:solidFill>
                <a:schemeClr val="tx1"/>
              </a:solidFill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1300" b="1" dirty="0">
              <a:solidFill>
                <a:schemeClr val="tx1"/>
              </a:solidFill>
            </a:endParaRPr>
          </a:p>
        </p:txBody>
      </p:sp>
      <p:pic>
        <p:nvPicPr>
          <p:cNvPr id="14" name="Εικόνα 13" descr="Εικόνα που περιέχει βιβλίο, χάρτινο προϊόν, σχεδίασ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509D96CD-E5D3-9E82-EE92-A600AA865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348880"/>
            <a:ext cx="3079254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905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9E9EE-9427-47B2-1675-CDB61A31C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32CCE9-6FEB-0881-D6C0-498E8228A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365127"/>
            <a:ext cx="7560840" cy="62227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l-GR" sz="4100" dirty="0"/>
            </a:br>
            <a:r>
              <a:rPr lang="el-GR" sz="3100" dirty="0"/>
              <a:t>6. Παραγόμενο εκπαιδευτικό υλικό (3/4)</a:t>
            </a:r>
            <a:endParaRPr lang="el-GR" sz="4100" b="1" dirty="0"/>
          </a:p>
        </p:txBody>
      </p:sp>
      <p:sp>
        <p:nvSpPr>
          <p:cNvPr id="4" name="Έκρηξη: 14 ακτίνες 3">
            <a:extLst>
              <a:ext uri="{FF2B5EF4-FFF2-40B4-BE49-F238E27FC236}">
                <a16:creationId xmlns:a16="http://schemas.microsoft.com/office/drawing/2014/main" id="{847D509D-310F-435D-720B-6C868700F20A}"/>
              </a:ext>
            </a:extLst>
          </p:cNvPr>
          <p:cNvSpPr/>
          <p:nvPr/>
        </p:nvSpPr>
        <p:spPr>
          <a:xfrm>
            <a:off x="2987824" y="2229618"/>
            <a:ext cx="3168352" cy="2736304"/>
          </a:xfrm>
          <a:prstGeom prst="irregularSeal2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solidFill>
                  <a:schemeClr val="tx1"/>
                </a:solidFill>
              </a:rPr>
              <a:t>Ψηφιακά εργαλεία </a:t>
            </a:r>
          </a:p>
        </p:txBody>
      </p:sp>
      <p:pic>
        <p:nvPicPr>
          <p:cNvPr id="14" name="Εικόνα 13" descr="Εικόνα που περιέχει μαύρο, γραφικά, σχεδίασ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872AC5F6-1120-BF83-1EB9-9D2D3AC1CE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556792"/>
            <a:ext cx="1607656" cy="831626"/>
          </a:xfrm>
          <a:prstGeom prst="rect">
            <a:avLst/>
          </a:prstGeom>
        </p:spPr>
      </p:pic>
      <p:pic>
        <p:nvPicPr>
          <p:cNvPr id="16" name="Εικόνα 15" descr="Εικόνα που περιέχει κείμενο, στιγμιότυπο οθόνης, γραμματοσειρά, λογισμικό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F2982D0C-A78D-D49C-E51E-E6E9077FD5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412776"/>
            <a:ext cx="1990108" cy="934364"/>
          </a:xfrm>
          <a:prstGeom prst="rect">
            <a:avLst/>
          </a:prstGeom>
        </p:spPr>
      </p:pic>
      <p:pic>
        <p:nvPicPr>
          <p:cNvPr id="18" name="Εικόνα 17" descr="Εικόνα που περιέχει γραφικά, κύκλος, clipart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3ACC34C8-B758-1185-F5AE-5C4E3E88E6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537" y="4144097"/>
            <a:ext cx="1080120" cy="1039801"/>
          </a:xfrm>
          <a:prstGeom prst="rect">
            <a:avLst/>
          </a:prstGeom>
        </p:spPr>
      </p:pic>
      <p:pic>
        <p:nvPicPr>
          <p:cNvPr id="20" name="Εικόνα 19" descr="Εικόνα που περιέχει κείμενο, πολυχρωμία, στιγμιότυπο οθόνης, ζ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4DE8EA27-D55D-8E7F-E722-22A793ECF6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300" y="4080668"/>
            <a:ext cx="923925" cy="923925"/>
          </a:xfrm>
          <a:prstGeom prst="rect">
            <a:avLst/>
          </a:prstGeom>
        </p:spPr>
      </p:pic>
      <p:pic>
        <p:nvPicPr>
          <p:cNvPr id="22" name="Εικόνα 21" descr="Εικόνα που περιέχει γραφικά, κύκλος, δημιουργικότητα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F84ED97-0D1E-7901-5590-1E389640A9B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76" y="2649952"/>
            <a:ext cx="1099895" cy="1097696"/>
          </a:xfrm>
          <a:prstGeom prst="rect">
            <a:avLst/>
          </a:prstGeom>
        </p:spPr>
      </p:pic>
      <p:pic>
        <p:nvPicPr>
          <p:cNvPr id="24" name="Εικόνα 23" descr="Εικόνα που περιέχει στιγμιότυπο οθόνης, κείμενο, γραφικά, γραφιστική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BF367AD2-0017-BE9F-2BA1-E556CDFEE6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975" y="5301208"/>
            <a:ext cx="1213697" cy="1102518"/>
          </a:xfrm>
          <a:prstGeom prst="rect">
            <a:avLst/>
          </a:prstGeom>
        </p:spPr>
      </p:pic>
      <p:pic>
        <p:nvPicPr>
          <p:cNvPr id="26" name="Εικόνα 25" descr="Εικόνα που περιέχει κείμενο, γραφική ύλ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FF881605-BE6E-83F0-AC09-0FC36C867A4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081" y="2821730"/>
            <a:ext cx="927391" cy="925536"/>
          </a:xfrm>
          <a:prstGeom prst="rect">
            <a:avLst/>
          </a:prstGeom>
        </p:spPr>
      </p:pic>
      <p:pic>
        <p:nvPicPr>
          <p:cNvPr id="28" name="Εικόνα 27" descr="Εικόνα που περιέχει πολυχρωμία, τρίγων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7359C18-4065-1040-56D5-8D7D38A3803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996" y="5301208"/>
            <a:ext cx="1092262" cy="1088704"/>
          </a:xfrm>
          <a:prstGeom prst="rect">
            <a:avLst/>
          </a:prstGeom>
        </p:spPr>
      </p:pic>
      <p:pic>
        <p:nvPicPr>
          <p:cNvPr id="30" name="Εικόνα 29" descr="Εικόνα που περιέχει γραφικά, γραφιστική, σχεδίασ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8B8D698A-4B09-A1D5-B82D-488F4BEE218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653" y="5568949"/>
            <a:ext cx="1339483" cy="838504"/>
          </a:xfrm>
          <a:prstGeom prst="rect">
            <a:avLst/>
          </a:prstGeom>
        </p:spPr>
      </p:pic>
      <p:pic>
        <p:nvPicPr>
          <p:cNvPr id="32" name="Εικόνα 31" descr="Εικόνα που περιέχει στιγμιότυπο οθόνης, κείμενο, κύκλος, σχεδίασ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8B2E2E23-33DD-91EC-C664-E453269AC6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120" y="1423699"/>
            <a:ext cx="676275" cy="695325"/>
          </a:xfrm>
          <a:prstGeom prst="rect">
            <a:avLst/>
          </a:prstGeom>
        </p:spPr>
      </p:pic>
      <p:cxnSp>
        <p:nvCxnSpPr>
          <p:cNvPr id="34" name="Ευθύγραμμο βέλος σύνδεσης 33">
            <a:extLst>
              <a:ext uri="{FF2B5EF4-FFF2-40B4-BE49-F238E27FC236}">
                <a16:creationId xmlns:a16="http://schemas.microsoft.com/office/drawing/2014/main" id="{406B19FD-1FF9-5C02-5F65-8654D3D73F55}"/>
              </a:ext>
            </a:extLst>
          </p:cNvPr>
          <p:cNvCxnSpPr>
            <a:endCxn id="32" idx="2"/>
          </p:cNvCxnSpPr>
          <p:nvPr/>
        </p:nvCxnSpPr>
        <p:spPr>
          <a:xfrm flipV="1">
            <a:off x="4372257" y="2119024"/>
            <a:ext cx="1" cy="4568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Ευθύγραμμο βέλος σύνδεσης 36">
            <a:extLst>
              <a:ext uri="{FF2B5EF4-FFF2-40B4-BE49-F238E27FC236}">
                <a16:creationId xmlns:a16="http://schemas.microsoft.com/office/drawing/2014/main" id="{ECEEEB0F-B487-C706-629F-2248C0489965}"/>
              </a:ext>
            </a:extLst>
          </p:cNvPr>
          <p:cNvCxnSpPr/>
          <p:nvPr/>
        </p:nvCxnSpPr>
        <p:spPr>
          <a:xfrm flipH="1" flipV="1">
            <a:off x="2699792" y="2229618"/>
            <a:ext cx="894880" cy="7673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Ευθύγραμμο βέλος σύνδεσης 38">
            <a:extLst>
              <a:ext uri="{FF2B5EF4-FFF2-40B4-BE49-F238E27FC236}">
                <a16:creationId xmlns:a16="http://schemas.microsoft.com/office/drawing/2014/main" id="{557B687F-C680-15E6-071E-AB724D53B333}"/>
              </a:ext>
            </a:extLst>
          </p:cNvPr>
          <p:cNvCxnSpPr/>
          <p:nvPr/>
        </p:nvCxnSpPr>
        <p:spPr>
          <a:xfrm flipH="1" flipV="1">
            <a:off x="1907704" y="3284984"/>
            <a:ext cx="1440160" cy="40476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Ευθύγραμμο βέλος σύνδεσης 40">
            <a:extLst>
              <a:ext uri="{FF2B5EF4-FFF2-40B4-BE49-F238E27FC236}">
                <a16:creationId xmlns:a16="http://schemas.microsoft.com/office/drawing/2014/main" id="{03B1A079-1643-1C2C-1F22-C07CC412F912}"/>
              </a:ext>
            </a:extLst>
          </p:cNvPr>
          <p:cNvCxnSpPr/>
          <p:nvPr/>
        </p:nvCxnSpPr>
        <p:spPr>
          <a:xfrm flipH="1">
            <a:off x="2380975" y="4221088"/>
            <a:ext cx="1038897" cy="3215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Ευθύγραμμο βέλος σύνδεσης 42">
            <a:extLst>
              <a:ext uri="{FF2B5EF4-FFF2-40B4-BE49-F238E27FC236}">
                <a16:creationId xmlns:a16="http://schemas.microsoft.com/office/drawing/2014/main" id="{BF7D6A71-6B00-1388-8255-9DC383DFAAEB}"/>
              </a:ext>
            </a:extLst>
          </p:cNvPr>
          <p:cNvCxnSpPr>
            <a:cxnSpLocks/>
            <a:endCxn id="24" idx="0"/>
          </p:cNvCxnSpPr>
          <p:nvPr/>
        </p:nvCxnSpPr>
        <p:spPr>
          <a:xfrm flipH="1">
            <a:off x="2987824" y="4613243"/>
            <a:ext cx="606848" cy="6879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Ευθύγραμμο βέλος σύνδεσης 45">
            <a:extLst>
              <a:ext uri="{FF2B5EF4-FFF2-40B4-BE49-F238E27FC236}">
                <a16:creationId xmlns:a16="http://schemas.microsoft.com/office/drawing/2014/main" id="{612EFB0B-3B51-E7F3-9B91-34A1705629AB}"/>
              </a:ext>
            </a:extLst>
          </p:cNvPr>
          <p:cNvCxnSpPr/>
          <p:nvPr/>
        </p:nvCxnSpPr>
        <p:spPr>
          <a:xfrm flipV="1">
            <a:off x="5184068" y="1972605"/>
            <a:ext cx="1232232" cy="8083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Ευθύγραμμο βέλος σύνδεσης 47">
            <a:extLst>
              <a:ext uri="{FF2B5EF4-FFF2-40B4-BE49-F238E27FC236}">
                <a16:creationId xmlns:a16="http://schemas.microsoft.com/office/drawing/2014/main" id="{DEE739FB-DB0B-79E0-50CA-682184B218DB}"/>
              </a:ext>
            </a:extLst>
          </p:cNvPr>
          <p:cNvCxnSpPr/>
          <p:nvPr/>
        </p:nvCxnSpPr>
        <p:spPr>
          <a:xfrm>
            <a:off x="6018836" y="3169852"/>
            <a:ext cx="164950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Ευθύγραμμο βέλος σύνδεσης 49">
            <a:extLst>
              <a:ext uri="{FF2B5EF4-FFF2-40B4-BE49-F238E27FC236}">
                <a16:creationId xmlns:a16="http://schemas.microsoft.com/office/drawing/2014/main" id="{06FE2135-6212-4142-E3DE-3517149393FD}"/>
              </a:ext>
            </a:extLst>
          </p:cNvPr>
          <p:cNvCxnSpPr/>
          <p:nvPr/>
        </p:nvCxnSpPr>
        <p:spPr>
          <a:xfrm>
            <a:off x="5652120" y="3689753"/>
            <a:ext cx="648072" cy="3909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2" name="Ευθύγραμμο βέλος σύνδεσης 51">
            <a:extLst>
              <a:ext uri="{FF2B5EF4-FFF2-40B4-BE49-F238E27FC236}">
                <a16:creationId xmlns:a16="http://schemas.microsoft.com/office/drawing/2014/main" id="{B3E70DED-75CC-7092-DAD3-A28F111DA32F}"/>
              </a:ext>
            </a:extLst>
          </p:cNvPr>
          <p:cNvCxnSpPr/>
          <p:nvPr/>
        </p:nvCxnSpPr>
        <p:spPr>
          <a:xfrm>
            <a:off x="5254009" y="4301473"/>
            <a:ext cx="2059360" cy="14694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4" name="Ευθύγραμμο βέλος σύνδεσης 53">
            <a:extLst>
              <a:ext uri="{FF2B5EF4-FFF2-40B4-BE49-F238E27FC236}">
                <a16:creationId xmlns:a16="http://schemas.microsoft.com/office/drawing/2014/main" id="{B4374B89-5363-CE68-B3A6-BDF43F5BE426}"/>
              </a:ext>
            </a:extLst>
          </p:cNvPr>
          <p:cNvCxnSpPr/>
          <p:nvPr/>
        </p:nvCxnSpPr>
        <p:spPr>
          <a:xfrm>
            <a:off x="4860032" y="4381859"/>
            <a:ext cx="133853" cy="13086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F9BCC9D2-0941-2732-9920-4221FA89B6A4}"/>
              </a:ext>
            </a:extLst>
          </p:cNvPr>
          <p:cNvSpPr txBox="1"/>
          <p:nvPr/>
        </p:nvSpPr>
        <p:spPr>
          <a:xfrm>
            <a:off x="7577767" y="6389912"/>
            <a:ext cx="1092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Padlet</a:t>
            </a:r>
            <a:endParaRPr lang="el-GR" sz="16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3D31D86-2A73-83D5-5DF8-CE9905780A2D}"/>
              </a:ext>
            </a:extLst>
          </p:cNvPr>
          <p:cNvSpPr txBox="1"/>
          <p:nvPr/>
        </p:nvSpPr>
        <p:spPr>
          <a:xfrm>
            <a:off x="1243537" y="5131931"/>
            <a:ext cx="12607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Animaker</a:t>
            </a:r>
            <a:endParaRPr lang="el-GR" sz="16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22EAEDC-C15C-D252-C8FA-7B33A05832C9}"/>
              </a:ext>
            </a:extLst>
          </p:cNvPr>
          <p:cNvSpPr txBox="1"/>
          <p:nvPr/>
        </p:nvSpPr>
        <p:spPr>
          <a:xfrm>
            <a:off x="735801" y="3747648"/>
            <a:ext cx="1099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Canva</a:t>
            </a:r>
            <a:endParaRPr lang="el-GR" sz="16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AEC68E9-C414-9940-D199-030B8AECD243}"/>
              </a:ext>
            </a:extLst>
          </p:cNvPr>
          <p:cNvSpPr txBox="1"/>
          <p:nvPr/>
        </p:nvSpPr>
        <p:spPr>
          <a:xfrm>
            <a:off x="7340224" y="4542630"/>
            <a:ext cx="16495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Book creator</a:t>
            </a:r>
            <a:endParaRPr lang="el-GR" sz="16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406AAF2-CA22-B1CD-6B7A-DDC5E586FC87}"/>
              </a:ext>
            </a:extLst>
          </p:cNvPr>
          <p:cNvSpPr txBox="1"/>
          <p:nvPr/>
        </p:nvSpPr>
        <p:spPr>
          <a:xfrm>
            <a:off x="4350465" y="6373943"/>
            <a:ext cx="1771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WordReference</a:t>
            </a:r>
            <a:endParaRPr lang="el-GR" sz="16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47C97B2-CAF7-16DD-6247-918E565CC613}"/>
              </a:ext>
            </a:extLst>
          </p:cNvPr>
          <p:cNvSpPr txBox="1"/>
          <p:nvPr/>
        </p:nvSpPr>
        <p:spPr>
          <a:xfrm>
            <a:off x="4797260" y="1450381"/>
            <a:ext cx="1434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Google forms</a:t>
            </a:r>
            <a:endParaRPr lang="el-GR" sz="16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0E721A3-82F1-6C8E-E173-91BF85174746}"/>
              </a:ext>
            </a:extLst>
          </p:cNvPr>
          <p:cNvSpPr txBox="1"/>
          <p:nvPr/>
        </p:nvSpPr>
        <p:spPr>
          <a:xfrm>
            <a:off x="6443961" y="2246211"/>
            <a:ext cx="28542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Students </a:t>
            </a:r>
            <a:r>
              <a:rPr lang="en-US" sz="1600" dirty="0" err="1"/>
              <a:t>Edivea</a:t>
            </a:r>
            <a:r>
              <a:rPr lang="en-US" sz="1600" dirty="0"/>
              <a:t> Net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3564445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99592" y="624110"/>
            <a:ext cx="8244408" cy="7028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l-GR" sz="2800" dirty="0"/>
              <a:t>6. Παραγόμενο εκπαιδευτικό υλικό (4/4)</a:t>
            </a:r>
            <a:endParaRPr lang="el-GR" sz="28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450454" y="2121361"/>
            <a:ext cx="8064896" cy="4351338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dirty="0" err="1">
                <a:solidFill>
                  <a:schemeClr val="tx1"/>
                </a:solidFill>
              </a:rPr>
              <a:t>Σύνδεση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με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Students</a:t>
            </a:r>
            <a:r>
              <a:rPr lang="el-GR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Edivea</a:t>
            </a:r>
            <a:r>
              <a:rPr lang="en-US" sz="2400" b="1" dirty="0">
                <a:solidFill>
                  <a:schemeClr val="tx1"/>
                </a:solidFill>
              </a:rPr>
              <a:t> Net 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https://students.edivea.net/courses/96</a:t>
            </a:r>
            <a:endParaRPr lang="en-US" sz="2800" dirty="0">
              <a:solidFill>
                <a:schemeClr val="tx1"/>
              </a:solidFill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5" name="Εικόνα 4" descr="Εικόνα που περιέχει κείμενο, στιγμιότυπο οθόνης, σχεδίασ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2B58819-8042-19DD-EEA7-E754169845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802" y="4306887"/>
            <a:ext cx="3886200" cy="2185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7EE96717-50AB-D7FB-BB1E-52D61E9A1F69}"/>
              </a:ext>
            </a:extLst>
          </p:cNvPr>
          <p:cNvCxnSpPr/>
          <p:nvPr/>
        </p:nvCxnSpPr>
        <p:spPr>
          <a:xfrm flipH="1">
            <a:off x="4572000" y="2564904"/>
            <a:ext cx="360040" cy="504056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6" name="Εικόνα 5" descr="Εικόνα που περιέχει ρουχισμός, καρτούν, κορίτσι, παπούτσια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D8FC1B65-0B24-1CAC-2E52-03AA129C41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74" y="3645024"/>
            <a:ext cx="1413892" cy="267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64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dirty="0"/>
              <a:t>7</a:t>
            </a:r>
            <a:r>
              <a:rPr lang="el-GR" sz="3600" dirty="0"/>
              <a:t>. Μεθοδολογία έρευνας (1/2)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90BB2683-B62D-93F1-88A3-56ED47EF4A48}"/>
              </a:ext>
            </a:extLst>
          </p:cNvPr>
          <p:cNvSpPr/>
          <p:nvPr/>
        </p:nvSpPr>
        <p:spPr>
          <a:xfrm>
            <a:off x="1043608" y="1412776"/>
            <a:ext cx="7611144" cy="14401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Είδος έρευνας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Εφαρμοσμένη, συγχρονική, επιτόπια, μικτή (ποιοτική &amp; ποσοτική)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Χρονική διάρκεια:</a:t>
            </a:r>
          </a:p>
          <a:p>
            <a:pPr algn="just"/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Φεβρουάριος – Ιούλιος 2025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CACD95-E5E7-E4B6-D5FC-AD4CD8E531AE}"/>
              </a:ext>
            </a:extLst>
          </p:cNvPr>
          <p:cNvSpPr txBox="1"/>
          <p:nvPr/>
        </p:nvSpPr>
        <p:spPr>
          <a:xfrm>
            <a:off x="2879812" y="3059668"/>
            <a:ext cx="3528392" cy="369332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στάδιο: Ειδικοί ΕξΑΕ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95F50AC9-BF20-0155-76B6-2E21ED64D64E}"/>
              </a:ext>
            </a:extLst>
          </p:cNvPr>
          <p:cNvSpPr/>
          <p:nvPr/>
        </p:nvSpPr>
        <p:spPr>
          <a:xfrm>
            <a:off x="1043608" y="3573016"/>
            <a:ext cx="7611144" cy="309634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endPara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l-G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Είδος έρευνας: 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Ποιοτική έρευνα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Δείγμα έρευνας: 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τρεις τελειόφοιτοι του ΠΜΣ «Επιστήμες της Αγωγής – Εξ Αποστάσεως Εκπαίδευση με τη χρήση των ΤΠΕ (e-</a:t>
            </a:r>
            <a:r>
              <a:rPr lang="el-G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Μέθοδος έρευνας: 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Ποιοτική ανάλυση περιεχομένου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Μέσα συλλογής: 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Ερωτηματολόγιο ανοικτού τύπου → επιτρέπει τη βαθύτερη κατανόηση της προοπτικής μικρού δείγματος υποκειμένων (Ίσαρη &amp; Πουρκός, 2016).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δεδομένων: 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Ποιοτική ανάλυση περιεχομένου (μονάδα ανάλυσης = πρόταση, ταξινόμηση σε 9 θεματικούς άξονες)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E31DBEAA-5238-0134-E8E9-D738299A0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507" y="2750687"/>
            <a:ext cx="987293" cy="98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437DA-3B35-E2E0-61FC-1A0DCA282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59C6B5-D599-1766-87BE-0C5A4F1DA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dirty="0"/>
              <a:t>7</a:t>
            </a:r>
            <a:r>
              <a:rPr lang="el-GR" sz="3600" dirty="0"/>
              <a:t>. Μεθοδολογία έρευνας (2/2)</a:t>
            </a:r>
            <a:endParaRPr lang="el-GR" sz="4000" b="1" dirty="0"/>
          </a:p>
        </p:txBody>
      </p:sp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BF07276C-E029-5F24-20F1-69D593F0B301}"/>
              </a:ext>
            </a:extLst>
          </p:cNvPr>
          <p:cNvSpPr/>
          <p:nvPr/>
        </p:nvSpPr>
        <p:spPr>
          <a:xfrm>
            <a:off x="827584" y="155679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476A0E-6A5F-46C8-6969-8466425C80D1}"/>
              </a:ext>
            </a:extLst>
          </p:cNvPr>
          <p:cNvSpPr txBox="1"/>
          <p:nvPr/>
        </p:nvSpPr>
        <p:spPr>
          <a:xfrm>
            <a:off x="2879812" y="1664513"/>
            <a:ext cx="3528392" cy="369332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2ο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στάδιο: Μαθητές ΓΛ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DF88E043-AAAC-1A59-9E34-6BBBB5C4249F}"/>
              </a:ext>
            </a:extLst>
          </p:cNvPr>
          <p:cNvSpPr/>
          <p:nvPr/>
        </p:nvSpPr>
        <p:spPr>
          <a:xfrm>
            <a:off x="1043608" y="2467327"/>
            <a:ext cx="7611144" cy="337566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endPara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Είδος έρευνας: 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Ποσοτική έρευνα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Δείγμα έρευνας: 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 μαθητές (Α τάξης) ΓΛ Αρκαλοχωρίου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Μέθοδος έρευνας: 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Ποσοτική (στατιστική ανάλυση δεδομένων)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Μέσα συλλογής: 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Ερωτηματολόγιο κλειστού τύπου (5βάθμια κλίμακα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Likert)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δίνεται η δυνατότητα να απαντηθούν τα ερευνητικά ερωτήματα (</a:t>
            </a:r>
            <a:r>
              <a:rPr lang="el-G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Χαλικιάς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κ.ά., 2015)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δεδομένων: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SPSS 20.0 → υπολογισμός μέσων όρων &amp; τυπικής απόκλισης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BD0AF416-73B2-1869-C7CE-9B5EFA52C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032" y="1360178"/>
            <a:ext cx="1347333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18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624110"/>
            <a:ext cx="7632848" cy="475529"/>
          </a:xfrm>
        </p:spPr>
        <p:txBody>
          <a:bodyPr>
            <a:noAutofit/>
          </a:bodyPr>
          <a:lstStyle/>
          <a:p>
            <a:pPr algn="ctr"/>
            <a:r>
              <a:rPr lang="el-GR" sz="2800" dirty="0"/>
              <a:t>8. Αποτελέσματα - Κύρια ευρήματα (1/4</a:t>
            </a:r>
            <a:r>
              <a:rPr lang="el-GR" sz="3200" dirty="0"/>
              <a:t>) </a:t>
            </a:r>
            <a:endParaRPr lang="el-GR" b="1" dirty="0"/>
          </a:p>
        </p:txBody>
      </p:sp>
      <p:sp>
        <p:nvSpPr>
          <p:cNvPr id="14" name="Θέση περιεχομένου 13">
            <a:extLst>
              <a:ext uri="{FF2B5EF4-FFF2-40B4-BE49-F238E27FC236}">
                <a16:creationId xmlns:a16="http://schemas.microsoft.com/office/drawing/2014/main" id="{EF8C96B1-6FF2-3B91-2000-9CC582E0D2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3528" y="3068960"/>
            <a:ext cx="4608512" cy="3672409"/>
          </a:xfrm>
        </p:spPr>
        <p:txBody>
          <a:bodyPr>
            <a:normAutofit fontScale="92500"/>
          </a:bodyPr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Επιστημονική συνοχή &amp; βιβλιογραφική τεκμηρίωση</a:t>
            </a: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Παρουσιάζεται με σαφήνεια &amp; κατανοητό τρόπο</a:t>
            </a: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Περιβάλλον πλοήγησης: απλό &amp; κατανοητό</a:t>
            </a: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Σαφείς οδηγίες &amp; καθοδήγηση</a:t>
            </a: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Ποικιλία δραστηριοτήτων &amp; ανατροφοδότηση</a:t>
            </a: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Δραστηριότητες </a:t>
            </a:r>
            <a:r>
              <a:rPr lang="el-G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αναστοχασμού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αυτοαξιολόγησης</a:t>
            </a: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Σαφείς στόχοι / προσδοκώμενα αποτελέσματα</a:t>
            </a:r>
          </a:p>
          <a:p>
            <a:endParaRPr lang="el-GR" sz="1600" dirty="0"/>
          </a:p>
        </p:txBody>
      </p:sp>
      <p:sp>
        <p:nvSpPr>
          <p:cNvPr id="16" name="Θέση περιεχομένου 15">
            <a:extLst>
              <a:ext uri="{FF2B5EF4-FFF2-40B4-BE49-F238E27FC236}">
                <a16:creationId xmlns:a16="http://schemas.microsoft.com/office/drawing/2014/main" id="{AE7E7E00-D337-8E0B-6225-CB8FF37549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48064" y="3068960"/>
            <a:ext cx="3888432" cy="3672407"/>
          </a:xfrm>
        </p:spPr>
        <p:txBody>
          <a:bodyPr>
            <a:normAutofit fontScale="92500"/>
          </a:bodyPr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Συμφωνεί με τις αρχές της </a:t>
            </a:r>
            <a:r>
              <a:rPr lang="el-G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Πολυμεσικής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Μάθησης του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Mayer. </a:t>
            </a: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Πολυμεσική αρχή &amp; Συνοχή: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συνδυάζει αποτελεσματικά κείμενο, εικόνα και ήχο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Αρχή της </a:t>
            </a:r>
            <a:r>
              <a:rPr lang="el-G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Τροπικότητας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Αρχή της Προσωποποίησης &amp; Φωνής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Αρχή της Κατάτμησης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Αρχή της Σηματοδότησης &amp; Προπαίδευσης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βάλ 8">
            <a:extLst>
              <a:ext uri="{FF2B5EF4-FFF2-40B4-BE49-F238E27FC236}">
                <a16:creationId xmlns:a16="http://schemas.microsoft.com/office/drawing/2014/main" id="{A2C72884-C319-96CA-2D5C-A80CC12CAEBB}"/>
              </a:ext>
            </a:extLst>
          </p:cNvPr>
          <p:cNvSpPr/>
          <p:nvPr/>
        </p:nvSpPr>
        <p:spPr>
          <a:xfrm>
            <a:off x="505565" y="1264555"/>
            <a:ext cx="3672408" cy="1440160"/>
          </a:xfrm>
          <a:prstGeom prst="ellipse">
            <a:avLst/>
          </a:prstGeom>
          <a:ln w="190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1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Ε.Ε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Το Ε.Υ. </a:t>
            </a:r>
            <a:r>
              <a:rPr lang="el-G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διέπεται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από τις αρχές και τη μεθοδολογία της εξ αποστάσεως εκπαίδευσης;</a:t>
            </a:r>
            <a:endParaRPr lang="el-G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Βέλος: Κάτω 11">
            <a:extLst>
              <a:ext uri="{FF2B5EF4-FFF2-40B4-BE49-F238E27FC236}">
                <a16:creationId xmlns:a16="http://schemas.microsoft.com/office/drawing/2014/main" id="{F2FA1047-0B8A-7C39-B0EF-16DF87FCF63C}"/>
              </a:ext>
            </a:extLst>
          </p:cNvPr>
          <p:cNvSpPr/>
          <p:nvPr/>
        </p:nvSpPr>
        <p:spPr>
          <a:xfrm flipH="1">
            <a:off x="2131275" y="2545445"/>
            <a:ext cx="280485" cy="45150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Οβάλ 16">
            <a:extLst>
              <a:ext uri="{FF2B5EF4-FFF2-40B4-BE49-F238E27FC236}">
                <a16:creationId xmlns:a16="http://schemas.microsoft.com/office/drawing/2014/main" id="{B2D225F5-DFF2-F063-CFD9-36E44C6B8476}"/>
              </a:ext>
            </a:extLst>
          </p:cNvPr>
          <p:cNvSpPr/>
          <p:nvPr/>
        </p:nvSpPr>
        <p:spPr>
          <a:xfrm>
            <a:off x="4856985" y="1264555"/>
            <a:ext cx="3672408" cy="1440160"/>
          </a:xfrm>
          <a:prstGeom prst="ellipse">
            <a:avLst/>
          </a:prstGeom>
          <a:ln w="190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2ο</a:t>
            </a:r>
            <a:r>
              <a: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Ε.Ε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Ε.Υ. υλικό έχει δημιουργηθεί σύμφωνα με τις αρχές της </a:t>
            </a:r>
            <a:r>
              <a:rPr lang="el-G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Πολυμεσικής</a:t>
            </a:r>
            <a:r>
              <a:rPr lang="el-G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Μάθησης;</a:t>
            </a:r>
            <a:endParaRPr lang="el-G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9B5DA19B-F3F8-0A42-E962-CA433AF4B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4587" y="2532644"/>
            <a:ext cx="335309" cy="475529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8313A259-3ADB-BD75-3637-010A3BEC11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4408" y="6010066"/>
            <a:ext cx="792088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9434A-DCA6-AE27-FB11-4E594B110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A5D40A2-3A04-9E9C-F3A5-C940C12B1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624110"/>
            <a:ext cx="7560840" cy="1280890"/>
          </a:xfrm>
        </p:spPr>
        <p:txBody>
          <a:bodyPr>
            <a:noAutofit/>
          </a:bodyPr>
          <a:lstStyle/>
          <a:p>
            <a:pPr algn="ctr"/>
            <a:r>
              <a:rPr lang="el-GR" sz="2800" dirty="0"/>
              <a:t>8. Αποτελέσματα - Κύρια ευρήματα (2/4) </a:t>
            </a:r>
          </a:p>
        </p:txBody>
      </p:sp>
      <p:sp>
        <p:nvSpPr>
          <p:cNvPr id="14" name="Θέση περιεχομένου 13">
            <a:extLst>
              <a:ext uri="{FF2B5EF4-FFF2-40B4-BE49-F238E27FC236}">
                <a16:creationId xmlns:a16="http://schemas.microsoft.com/office/drawing/2014/main" id="{860EF2AE-C750-25FA-ED04-9424AC26A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3528" y="3068960"/>
            <a:ext cx="4608512" cy="3672409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Απλότητα &amp; εύκολη πλοήγηση</a:t>
            </a: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Επιλογή θέματος (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Vincent van Gogh)</a:t>
            </a: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Καλαίσθητο, προσεγμένο περιεχόμενο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Ορθή κατάτμηση πληροφοριών &amp; αρμονία παρουσίασης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Ποικιλία δραστηριοτήτων που κρατούν το ενδιαφέρον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Κοινότητα μάθησης: δυνατότητα να δει ο μαθητής τις απόψεις άλλων</a:t>
            </a:r>
          </a:p>
        </p:txBody>
      </p:sp>
      <p:sp>
        <p:nvSpPr>
          <p:cNvPr id="16" name="Θέση περιεχομένου 15">
            <a:extLst>
              <a:ext uri="{FF2B5EF4-FFF2-40B4-BE49-F238E27FC236}">
                <a16:creationId xmlns:a16="http://schemas.microsoft.com/office/drawing/2014/main" id="{14BAA800-2682-64FB-ACFA-DE5282ED8C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48064" y="3068960"/>
            <a:ext cx="3888432" cy="3672407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περισσότεροι ειδικοί δεν προτείνουν αλλαγές</a:t>
            </a: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Προτεινόμενη βελτίωση: αλλαγή χρώματος συνδέσμων για καλύτερη διάκριση από επισημασμένες λέξεις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βάλ 8">
            <a:extLst>
              <a:ext uri="{FF2B5EF4-FFF2-40B4-BE49-F238E27FC236}">
                <a16:creationId xmlns:a16="http://schemas.microsoft.com/office/drawing/2014/main" id="{6CABD055-E934-29AC-FAAC-F2924CDB9490}"/>
              </a:ext>
            </a:extLst>
          </p:cNvPr>
          <p:cNvSpPr/>
          <p:nvPr/>
        </p:nvSpPr>
        <p:spPr>
          <a:xfrm>
            <a:off x="505565" y="1264555"/>
            <a:ext cx="3672408" cy="1440160"/>
          </a:xfrm>
          <a:prstGeom prst="ellipse">
            <a:avLst/>
          </a:prstGeom>
          <a:ln w="190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Δυνατά σημεία του Ε.Υ. </a:t>
            </a:r>
          </a:p>
        </p:txBody>
      </p:sp>
      <p:sp>
        <p:nvSpPr>
          <p:cNvPr id="12" name="Βέλος: Κάτω 11">
            <a:extLst>
              <a:ext uri="{FF2B5EF4-FFF2-40B4-BE49-F238E27FC236}">
                <a16:creationId xmlns:a16="http://schemas.microsoft.com/office/drawing/2014/main" id="{2CC7595D-98FA-182A-C6D4-D95E66BF6593}"/>
              </a:ext>
            </a:extLst>
          </p:cNvPr>
          <p:cNvSpPr/>
          <p:nvPr/>
        </p:nvSpPr>
        <p:spPr>
          <a:xfrm flipH="1">
            <a:off x="2131275" y="2545445"/>
            <a:ext cx="280485" cy="45150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Οβάλ 16">
            <a:extLst>
              <a:ext uri="{FF2B5EF4-FFF2-40B4-BE49-F238E27FC236}">
                <a16:creationId xmlns:a16="http://schemas.microsoft.com/office/drawing/2014/main" id="{D8D65396-7402-717D-129E-241585C49963}"/>
              </a:ext>
            </a:extLst>
          </p:cNvPr>
          <p:cNvSpPr/>
          <p:nvPr/>
        </p:nvSpPr>
        <p:spPr>
          <a:xfrm>
            <a:off x="4856985" y="1264555"/>
            <a:ext cx="3672408" cy="1440160"/>
          </a:xfrm>
          <a:prstGeom prst="ellipse">
            <a:avLst/>
          </a:prstGeom>
          <a:ln w="190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Βελτιώσεις</a:t>
            </a:r>
            <a:endParaRPr lang="el-G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2AC10B9F-19D7-E614-0830-E42121E1E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587" y="2466950"/>
            <a:ext cx="335309" cy="475529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15D255AB-EAD7-ABF4-4515-D896D13FB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1821" y="5765556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33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8135B-A3F3-A1C5-5E2F-27CC2C972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374E434-4653-162A-8601-1720B22C6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624110"/>
            <a:ext cx="7560840" cy="1280890"/>
          </a:xfrm>
        </p:spPr>
        <p:txBody>
          <a:bodyPr>
            <a:noAutofit/>
          </a:bodyPr>
          <a:lstStyle/>
          <a:p>
            <a:pPr algn="ctr"/>
            <a:r>
              <a:rPr lang="el-GR" sz="2800" dirty="0"/>
              <a:t>8. Αποτελέσματα - Κύρια ευρήματα (3/4) </a:t>
            </a:r>
            <a:endParaRPr lang="el-GR" sz="3200" b="1" dirty="0"/>
          </a:p>
        </p:txBody>
      </p:sp>
      <p:sp>
        <p:nvSpPr>
          <p:cNvPr id="14" name="Θέση περιεχομένου 13">
            <a:extLst>
              <a:ext uri="{FF2B5EF4-FFF2-40B4-BE49-F238E27FC236}">
                <a16:creationId xmlns:a16="http://schemas.microsoft.com/office/drawing/2014/main" id="{DA937F72-EEED-3542-126E-8134CA719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3528" y="3345160"/>
            <a:ext cx="4608512" cy="3396209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μαθητές αξιολόγησαν θετικά το εκπαιδευτικό υλικό</a:t>
            </a: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Βοήθησε στην κατανόηση κειμένων και τον εμπλουτισμό λεξιλογίου</a:t>
            </a: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Λιγότερη επίδραση στην παραγωγή λόγου και προφορικές δεξιότητες</a:t>
            </a: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Συμβολή στην ενίσχυση αυτοπεποίθησης</a:t>
            </a:r>
          </a:p>
        </p:txBody>
      </p:sp>
      <p:sp>
        <p:nvSpPr>
          <p:cNvPr id="16" name="Θέση περιεχομένου 15">
            <a:extLst>
              <a:ext uri="{FF2B5EF4-FFF2-40B4-BE49-F238E27FC236}">
                <a16:creationId xmlns:a16="http://schemas.microsoft.com/office/drawing/2014/main" id="{0C07AC82-E72D-C9D1-5EE7-F7B9594035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48064" y="3345158"/>
            <a:ext cx="3888432" cy="3396209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Καλύτερη κατανόηση ζωής και έργου του </a:t>
            </a:r>
            <a:r>
              <a:rPr lang="el-G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Gogh</a:t>
            </a:r>
            <a:endPara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Απόκτηση νέας οπτικής για την τέχνη και τον πολιτισμό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βάλ 8">
            <a:extLst>
              <a:ext uri="{FF2B5EF4-FFF2-40B4-BE49-F238E27FC236}">
                <a16:creationId xmlns:a16="http://schemas.microsoft.com/office/drawing/2014/main" id="{40690B5B-D9F2-2AAB-28D1-C354412510B5}"/>
              </a:ext>
            </a:extLst>
          </p:cNvPr>
          <p:cNvSpPr/>
          <p:nvPr/>
        </p:nvSpPr>
        <p:spPr>
          <a:xfrm>
            <a:off x="609599" y="1264555"/>
            <a:ext cx="3530353" cy="1677924"/>
          </a:xfrm>
          <a:prstGeom prst="ellipse">
            <a:avLst/>
          </a:prstGeom>
          <a:ln w="190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1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Ε.Ε: 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Πώς μπορεί το Ε.Υ. που βασίζεται στη μέθοδο της εξ αποστάσεως εκπαίδευσης να συμβάλλει στην ανάπτυξη των γλωσσικών δεξιοτήτων;</a:t>
            </a:r>
          </a:p>
        </p:txBody>
      </p:sp>
      <p:sp>
        <p:nvSpPr>
          <p:cNvPr id="12" name="Βέλος: Κάτω 11">
            <a:extLst>
              <a:ext uri="{FF2B5EF4-FFF2-40B4-BE49-F238E27FC236}">
                <a16:creationId xmlns:a16="http://schemas.microsoft.com/office/drawing/2014/main" id="{257C4534-4FB3-C346-9BE9-EFDE373A43BE}"/>
              </a:ext>
            </a:extLst>
          </p:cNvPr>
          <p:cNvSpPr/>
          <p:nvPr/>
        </p:nvSpPr>
        <p:spPr>
          <a:xfrm flipH="1">
            <a:off x="2225848" y="2716725"/>
            <a:ext cx="280485" cy="45150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Οβάλ 16">
            <a:extLst>
              <a:ext uri="{FF2B5EF4-FFF2-40B4-BE49-F238E27FC236}">
                <a16:creationId xmlns:a16="http://schemas.microsoft.com/office/drawing/2014/main" id="{4009474B-06EA-41A6-50D2-4E97C59D42CE}"/>
              </a:ext>
            </a:extLst>
          </p:cNvPr>
          <p:cNvSpPr/>
          <p:nvPr/>
        </p:nvSpPr>
        <p:spPr>
          <a:xfrm>
            <a:off x="4856985" y="1264554"/>
            <a:ext cx="3677416" cy="1677923"/>
          </a:xfrm>
          <a:prstGeom prst="ellipse">
            <a:avLst/>
          </a:prstGeom>
          <a:ln w="190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l-GR" sz="1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Ε.Ε: 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Πώς μπορεί το συγκεκριμένο εκπαιδευτικό υλικό να συμβάλλει στην πολιτιστική ευαισθητοποίηση των μαθητών;</a:t>
            </a:r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5D372656-30FD-6507-771C-F7B889564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2843" y="2692703"/>
            <a:ext cx="335309" cy="475529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4ECC9270-2301-42B1-328C-72B98886D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22" y="5826888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68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E2630-C9F5-715F-52CB-9B29C68B8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CA420F-833E-922B-DDB0-AEC48E0F0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7" y="624110"/>
            <a:ext cx="7416823" cy="1280890"/>
          </a:xfrm>
        </p:spPr>
        <p:txBody>
          <a:bodyPr>
            <a:noAutofit/>
          </a:bodyPr>
          <a:lstStyle/>
          <a:p>
            <a:pPr algn="ctr"/>
            <a:r>
              <a:rPr lang="el-GR" sz="2800" dirty="0"/>
              <a:t>8. Αποτελέσματα - Κύρια ευρήματα (4/4) </a:t>
            </a:r>
            <a:endParaRPr lang="el-GR" sz="3200" b="1" dirty="0"/>
          </a:p>
        </p:txBody>
      </p:sp>
      <p:sp>
        <p:nvSpPr>
          <p:cNvPr id="14" name="Θέση περιεχομένου 13">
            <a:extLst>
              <a:ext uri="{FF2B5EF4-FFF2-40B4-BE49-F238E27FC236}">
                <a16:creationId xmlns:a16="http://schemas.microsoft.com/office/drawing/2014/main" id="{03DCA98A-CA9A-2030-62BF-897E43C312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3528" y="3429000"/>
            <a:ext cx="4608512" cy="3312369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Εύκολη πλοήγηση</a:t>
            </a: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Ευχάριστο και ελκυστικό περιεχόμενο</a:t>
            </a: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Σαφείς οδηγίες</a:t>
            </a:r>
          </a:p>
        </p:txBody>
      </p:sp>
      <p:sp>
        <p:nvSpPr>
          <p:cNvPr id="16" name="Θέση περιεχομένου 15">
            <a:extLst>
              <a:ext uri="{FF2B5EF4-FFF2-40B4-BE49-F238E27FC236}">
                <a16:creationId xmlns:a16="http://schemas.microsoft.com/office/drawing/2014/main" id="{69E69D9F-06F1-7258-C321-EEA5B880D6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48064" y="3428998"/>
            <a:ext cx="3888432" cy="3312369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Θετική στάση για τη χρήση συμπληρωματικού Ε.Υ.</a:t>
            </a:r>
          </a:p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Υποστήριξη συνδυασμού παραδοσιακής &amp; εξ αποστάσεως διδασκαλίας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βάλ 8">
            <a:extLst>
              <a:ext uri="{FF2B5EF4-FFF2-40B4-BE49-F238E27FC236}">
                <a16:creationId xmlns:a16="http://schemas.microsoft.com/office/drawing/2014/main" id="{9DD1D329-C545-1639-8A5E-222576F47205}"/>
              </a:ext>
            </a:extLst>
          </p:cNvPr>
          <p:cNvSpPr/>
          <p:nvPr/>
        </p:nvSpPr>
        <p:spPr>
          <a:xfrm>
            <a:off x="609599" y="1264554"/>
            <a:ext cx="3602361" cy="1516373"/>
          </a:xfrm>
          <a:prstGeom prst="ellipse">
            <a:avLst/>
          </a:prstGeom>
          <a:ln w="190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5ο</a:t>
            </a:r>
            <a:r>
              <a: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Ε.Ε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Ποιες είναι οι απόψεις των μαθητών για την ευχρηστία και την ελκυστικότητα του Ε.Υ.; </a:t>
            </a:r>
          </a:p>
        </p:txBody>
      </p:sp>
      <p:sp>
        <p:nvSpPr>
          <p:cNvPr id="12" name="Βέλος: Κάτω 11">
            <a:extLst>
              <a:ext uri="{FF2B5EF4-FFF2-40B4-BE49-F238E27FC236}">
                <a16:creationId xmlns:a16="http://schemas.microsoft.com/office/drawing/2014/main" id="{49658755-E074-05DB-DB51-B08E47A0231F}"/>
              </a:ext>
            </a:extLst>
          </p:cNvPr>
          <p:cNvSpPr/>
          <p:nvPr/>
        </p:nvSpPr>
        <p:spPr>
          <a:xfrm flipH="1">
            <a:off x="2145492" y="2615350"/>
            <a:ext cx="280485" cy="45150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Οβάλ 16">
            <a:extLst>
              <a:ext uri="{FF2B5EF4-FFF2-40B4-BE49-F238E27FC236}">
                <a16:creationId xmlns:a16="http://schemas.microsoft.com/office/drawing/2014/main" id="{33598287-DB06-6C1B-634C-EA872C58F096}"/>
              </a:ext>
            </a:extLst>
          </p:cNvPr>
          <p:cNvSpPr/>
          <p:nvPr/>
        </p:nvSpPr>
        <p:spPr>
          <a:xfrm>
            <a:off x="4856984" y="1264555"/>
            <a:ext cx="3963486" cy="1516372"/>
          </a:xfrm>
          <a:prstGeom prst="ellipse">
            <a:avLst/>
          </a:prstGeom>
          <a:ln w="190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6ο</a:t>
            </a:r>
            <a:r>
              <a: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Ε.Ε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Ποια είναι η στάση των μαθητών απέναντι στη χρήση συμπληρωματικού εξ αποστάσεως Ε.Υ. για τη διδασκαλία της αγγλικής γλώσσας; </a:t>
            </a:r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46B29B70-8E45-0299-8B80-B678AF3A6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1795" y="2587861"/>
            <a:ext cx="335309" cy="475529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36A4BFF2-5B80-B711-755A-2A1E942546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5991" y="5776650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12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Ευχαριστίες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9BEC31-6C8E-BC5C-43CC-4E2125E9EA26}"/>
              </a:ext>
            </a:extLst>
          </p:cNvPr>
          <p:cNvSpPr txBox="1"/>
          <p:nvPr/>
        </p:nvSpPr>
        <p:spPr>
          <a:xfrm>
            <a:off x="467544" y="1628800"/>
            <a:ext cx="8568952" cy="4108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l-GR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Με ιδιαίτερη συγκίνηση και ευγνωμοσύνη θα ήθελα να ευχαριστήσω</a:t>
            </a:r>
            <a:r>
              <a:rPr lang="en-US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θερμά όλους εκείνους που με στήριξαν και συντέλεσαν με τον δικό τους τρόπο στην ολοκλήρωση αυτής της διπλωματικής εργασίας. Συγκεκριμένα: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τον επιβλέποντα καθηγητή μου, κ</a:t>
            </a:r>
            <a:r>
              <a:rPr lang="el-GR" sz="16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Παναγιώτη Αναστασιάδη</a:t>
            </a:r>
            <a:r>
              <a:rPr lang="el-GR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Καθηγητή του Παιδαγωγικού Τμήματος Δημοτικής Εκπαίδευσης του Πανεπιστημίου Κρήτης και ιδρυτή του Εργαστηρίου Διά Βίου και Εξ Αποστάσεως Εκπαίδευσης (Ε.ΔΙ.Β.Ε.Α)</a:t>
            </a:r>
            <a:endParaRPr lang="el-GR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τους συν-επιβλέποντες καθηγητές μου, τον κ. </a:t>
            </a:r>
            <a:r>
              <a:rPr lang="el-GR" sz="16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Κωνσταντίνο Κωτσίδη</a:t>
            </a:r>
            <a:r>
              <a:rPr lang="el-GR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Διδάκτορα του Παιδαγωγικού Τμήματος Δημοτικής Εκπαίδευσης του Πανεπιστημίου Κρήτης, και την κα. </a:t>
            </a:r>
            <a:r>
              <a:rPr lang="el-GR" sz="1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Αλεξία Σπανουδάκη</a:t>
            </a:r>
            <a:r>
              <a:rPr lang="el-GR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Διδάκτορα του Π.Τ.Δ.Ε του Πανεπιστημίου Κρήτης</a:t>
            </a:r>
            <a:endParaRPr lang="el-GR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τα </a:t>
            </a:r>
            <a:r>
              <a:rPr lang="el-GR" sz="16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μέλη</a:t>
            </a:r>
            <a:r>
              <a:rPr lang="el-GR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της ομάδας μου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την </a:t>
            </a:r>
            <a:r>
              <a:rPr lang="el-GR" sz="16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οικογένειά</a:t>
            </a:r>
            <a:r>
              <a:rPr lang="el-GR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μου</a:t>
            </a: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9. Συμπεράσματα (1/5)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D2DC4CB7-240A-FDB0-6C06-4C5A54105A47}"/>
              </a:ext>
            </a:extLst>
          </p:cNvPr>
          <p:cNvSpPr/>
          <p:nvPr/>
        </p:nvSpPr>
        <p:spPr>
          <a:xfrm>
            <a:off x="3383868" y="1268760"/>
            <a:ext cx="3096344" cy="792088"/>
          </a:xfrm>
          <a:prstGeom prst="roundRect">
            <a:avLst>
              <a:gd name="adj" fmla="val 29337"/>
            </a:avLst>
          </a:prstGeom>
          <a:ln w="190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 ειδικών ΕξΑΕ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1AE3DF8E-76FE-D441-7317-CA91B0B1E903}"/>
              </a:ext>
            </a:extLst>
          </p:cNvPr>
          <p:cNvSpPr/>
          <p:nvPr/>
        </p:nvSpPr>
        <p:spPr>
          <a:xfrm>
            <a:off x="755576" y="2132856"/>
            <a:ext cx="8208912" cy="42484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Επιστημονική συνοχή / Τεκμηρίωση: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Επαρκής τεκμηρίωση με βιβλιογραφικές αναφορές και αξιόπιστες πηγές. Δυνατότητα περαιτέρω μελέτης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(Λιοναράκης, 2001)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Κατανόηση γνωστικού αντικειμένου: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Φιλικό και διαλογικό ύφος, πολυτροπικό υλικό, τμηματική παρουσίαση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(Holmberg, 2002 · Mayer, 2001 όπ. αναφ. στο Αναστασιάδης &amp; Κωτσίδης, 2015)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Ευχρηστία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Απλή πλοήγηση, αναγνωρίσιμα εικονίδια, ακριβείς υπερσύνδεσμοι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(Mayer, 2001 όπ. αναφ. στο Αναστασιάδης &amp; Κωτσίδης, 2015)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Υποστήριξη στη μελέτη: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Σαφείς οδηγίες, επεξηγηματικά σχόλια, κατάλληλη υποστήριξη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(Gagné, 1985 όπ. αναφ. στο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Florida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n.d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· Σοφός κ.ά., 2015)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Αλληλεπίδραση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Δραστηριότητες για ανταλλαγή απόψεων, χρήση forum/padlet, σύνδεση με προσωπικά ενδιαφέροντα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(Brusilovsky, 1999 όπ. αναφ. στο Αναστασιάδης, 2014 · </a:t>
            </a:r>
            <a:r>
              <a:rPr lang="el-G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Pukkaew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2013 όπ. αναφ. στο Σαχλού κ.α., 2022 · </a:t>
            </a:r>
            <a:r>
              <a:rPr lang="el-G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Bates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2015)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85988FAC-6248-5EF8-2CC0-136B3E3EE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292949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E1320-8A5C-B85A-5731-ED9195815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5C8A0B8-3DF2-3F78-BC98-285705E6C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9. Συμπεράσματα (2/</a:t>
            </a:r>
            <a:r>
              <a:rPr lang="el-GR" dirty="0"/>
              <a:t>5</a:t>
            </a:r>
            <a:r>
              <a:rPr lang="el-GR" sz="3600" dirty="0"/>
              <a:t>)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CBEAD872-C69D-2141-3466-B0A7F540D231}"/>
              </a:ext>
            </a:extLst>
          </p:cNvPr>
          <p:cNvSpPr/>
          <p:nvPr/>
        </p:nvSpPr>
        <p:spPr>
          <a:xfrm>
            <a:off x="3383868" y="1268760"/>
            <a:ext cx="3096344" cy="792088"/>
          </a:xfrm>
          <a:prstGeom prst="roundRect">
            <a:avLst>
              <a:gd name="adj" fmla="val 29337"/>
            </a:avLst>
          </a:prstGeom>
          <a:ln w="190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 ειδικών ΕξΑΕ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CA79A9F2-84EF-2696-5A40-DC274B482819}"/>
              </a:ext>
            </a:extLst>
          </p:cNvPr>
          <p:cNvSpPr/>
          <p:nvPr/>
        </p:nvSpPr>
        <p:spPr>
          <a:xfrm>
            <a:off x="755576" y="2132856"/>
            <a:ext cx="8208912" cy="42484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Αναστοχασμός / Αυτοαξιολόγηση: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Δραστηριότητες αυτοαξιολόγησης και κριτικής σκέψης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(Λιοναράκης, 2001)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Σκοπός / Προσδοκώμενα αποτελέσματα: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Σαφής καθορισμός στόχων και δυνατότητα ελέγχου προόδου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(Gagné, 1985 όπ. αναφ. στο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Florida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n.d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·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Λιοναράκης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2001)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Πολυμεσική μάθηση: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Εφαρμογή αρχών Mayer (Τροπικότητα, Συνοχή, Προσωποποίηση, Φωνή, Εικόνα, Κατάτμηση, Σηματοδότηση, Προπαίδευση)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(Mayer, 2001 όπ. αναφ. στο Αναστασιάδης &amp; Κωτσίδης, 2015)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Γενικές επισημάνσεις: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Απλότητα, καλαίσθητο περιεχόμενο, ποικιλία δραστηριοτήτων, αίσθηση κοινότητας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(Αναστασιάδης, 2014 · Λιοναράκης, 2006 · Gagné, 1985 · Mayer, 2021)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4A81449D-B5D1-B953-A848-48D802B24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332656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33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06EDC-9EE7-6AB6-B98A-215F0E243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C19BEE4-08AB-F867-00C1-2B450794C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9. Συμπεράσματα (</a:t>
            </a:r>
            <a:r>
              <a:rPr lang="el-GR" dirty="0"/>
              <a:t>3</a:t>
            </a:r>
            <a:r>
              <a:rPr lang="el-GR" sz="3600" dirty="0"/>
              <a:t>/</a:t>
            </a:r>
            <a:r>
              <a:rPr lang="el-GR" dirty="0"/>
              <a:t>5</a:t>
            </a:r>
            <a:r>
              <a:rPr lang="el-GR" sz="3600" dirty="0"/>
              <a:t>)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F28F1190-2C3E-BF56-045A-047F46556D74}"/>
              </a:ext>
            </a:extLst>
          </p:cNvPr>
          <p:cNvSpPr/>
          <p:nvPr/>
        </p:nvSpPr>
        <p:spPr>
          <a:xfrm>
            <a:off x="3383868" y="1268760"/>
            <a:ext cx="3096344" cy="792088"/>
          </a:xfrm>
          <a:prstGeom prst="roundRect">
            <a:avLst>
              <a:gd name="adj" fmla="val 29337"/>
            </a:avLst>
          </a:prstGeom>
          <a:ln w="190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 μαθητών ΓΛ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EEEF27E0-E02B-A10D-DEAC-1E0C8057338B}"/>
              </a:ext>
            </a:extLst>
          </p:cNvPr>
          <p:cNvSpPr/>
          <p:nvPr/>
        </p:nvSpPr>
        <p:spPr>
          <a:xfrm>
            <a:off x="755576" y="2132856"/>
            <a:ext cx="8208912" cy="42484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Γλωσσικές δεξιότητες: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Θετική αξιολόγηση για λεξιλόγιο, κατανόηση κειμένων, ακουστική ικανότητα και αυτοπεποίθηση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Krashen, 198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Mayer, 2001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όπ. αναφ. στο Αναστασιάδης &amp; Κωτσίδης, 2015 </a:t>
            </a:r>
            <a:r>
              <a:rPr lang="el-GR" dirty="0"/>
              <a:t>·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Λιοναράκης, 2006)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Πολιτιστική ευαισθητοποίηση: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Κατανόηση έργου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Vincent van Gogh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νέας οπτικής στην τέχνη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Gardner, 1987</a:t>
            </a:r>
            <a:r>
              <a:rPr lang="el-GR" dirty="0"/>
              <a:t>·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Coyle et al., 2010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/>
              <a:t>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Bentley, 2010)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Ευχρηστία και ελκυστικότητα: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Θετική αξιολόγηση πλατφόρμας, σαφείς οδηγίες, ευχάριστο και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προσβάσιμο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περιβάλλον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Gagné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1985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όπ. αναφ. στο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Florida, n.d.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/>
              <a:t>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Mayer, 2021)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Στάση προς το συμπληρωματικό εξ αποστάσεως υλικό: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Θετική αποδοχή, προτίμηση συνδυασμού με παραδοσιακή διδασκαλία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Bonk &amp; Graham, 2012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/>
              <a:t>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Graham, 2006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/>
              <a:t>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Μίμινου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Σπανακά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2013 </a:t>
            </a:r>
            <a:r>
              <a:rPr lang="el-GR" dirty="0"/>
              <a:t>·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Chatziplis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Vassala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Lionarakis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/>
              <a:t>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Τσιπλακίδης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2014)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FDB5BB89-A0FC-E63F-10CE-CD3BDB67A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332656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456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12227-F84E-C3DA-1C7E-EFA142DF7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8941BFC-E7E9-DEED-CFD0-8244FF3AD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9. Συμπεράσματα (4/5)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DD1D7C6-5149-A08A-2D90-670FAF8CC277}"/>
              </a:ext>
            </a:extLst>
          </p:cNvPr>
          <p:cNvSpPr/>
          <p:nvPr/>
        </p:nvSpPr>
        <p:spPr>
          <a:xfrm>
            <a:off x="3383868" y="1268760"/>
            <a:ext cx="3096344" cy="792088"/>
          </a:xfrm>
          <a:prstGeom prst="roundRect">
            <a:avLst>
              <a:gd name="adj" fmla="val 29337"/>
            </a:avLst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Περιορισμοί της έρευνας 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9FB2B3CB-03C1-E736-20A9-58E31801FA2C}"/>
              </a:ext>
            </a:extLst>
          </p:cNvPr>
          <p:cNvSpPr/>
          <p:nvPr/>
        </p:nvSpPr>
        <p:spPr>
          <a:xfrm>
            <a:off x="899592" y="2420888"/>
            <a:ext cx="7920880" cy="3744416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έρευνα διεξήχθη σε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ένα μόνο σχολείο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περιορισμένο αριθμό συμμετεχόντων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μη γενικεύσιμα αποτελέσματα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καλύφθηκαν πιθανές διαφοροποιήσεις από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γεωγραφικά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ή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κοινωνικοοικονομικά πλαίσια.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σύντομη χρονική διάρκεια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παρέμβασης περιορίζει την εκτίμηση των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μακροπρόθεσμων επιδράσεων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 εκπαιδευτικού υλικού.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C13A0B16-D217-7EB2-53CA-84570E2C4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352" y="332656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30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4D3A4-3333-504D-997D-39B584C12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D636459-10DE-39A3-72EA-ADD7BC978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9. Συμπεράσματα (5/5)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E5DB7403-88FC-4495-451A-801C5CCF7AFA}"/>
              </a:ext>
            </a:extLst>
          </p:cNvPr>
          <p:cNvSpPr/>
          <p:nvPr/>
        </p:nvSpPr>
        <p:spPr>
          <a:xfrm>
            <a:off x="3059832" y="1268760"/>
            <a:ext cx="3888432" cy="792088"/>
          </a:xfrm>
          <a:prstGeom prst="roundRect">
            <a:avLst>
              <a:gd name="adj" fmla="val 29337"/>
            </a:avLst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Προτάσεις για μελλοντική έρευνα 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C30100D6-0FE4-5D93-A8DC-D4EAE1CD148B}"/>
              </a:ext>
            </a:extLst>
          </p:cNvPr>
          <p:cNvSpPr/>
          <p:nvPr/>
        </p:nvSpPr>
        <p:spPr>
          <a:xfrm>
            <a:off x="1187624" y="2420888"/>
            <a:ext cx="7488832" cy="3744416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Επέκταση του Ε.Υ. σε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νέες θεματικές ενότητες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ενίσχυση της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διαθεματικότητας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Εφαρμογή σε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περισσότερα σχολικά περιβάλλοντα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μεγαλύτερη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εγκυρότητα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αποτελεσμάτων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Μακροπρόθεσμη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εφαρμογή για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συστηματική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παρακολούθηση της μαθησιακής πορείας.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44F5C99-4DC7-5EB7-5A9A-9AF1AE4FF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1977" y="276359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07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115617" y="285293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Σας ευχαριστώ για την προσοχή σας!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2F8D2-1EEB-B842-67FA-AE88C9401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908F84E-A5EE-F096-6F75-6A114997D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Σκοπός εργασίας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247C58-4D2D-A979-F512-FAC011BC34F4}"/>
              </a:ext>
            </a:extLst>
          </p:cNvPr>
          <p:cNvSpPr txBox="1"/>
          <p:nvPr/>
        </p:nvSpPr>
        <p:spPr>
          <a:xfrm>
            <a:off x="791034" y="1671110"/>
            <a:ext cx="8064896" cy="1631216"/>
          </a:xfrm>
          <a:prstGeom prst="rect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παρούσα εργασία στοχεύει στον σχεδιασμό, την υλοποίηση και την αποτίμηση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ενός συμπληρωματικού εκπαιδευτικού υλικού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τη διδασκαλία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αγγλικής γλώσσας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μαθητές της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Α’ τάξης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Γενικού Λυκείου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αξιοποιώντας την ενότητα του σχολικού εγχειριδίου με θέμα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l-G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Vincent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Gogh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D1624C-A14C-839C-E38E-A22F0C1C6894}"/>
              </a:ext>
            </a:extLst>
          </p:cNvPr>
          <p:cNvSpPr txBox="1"/>
          <p:nvPr/>
        </p:nvSpPr>
        <p:spPr>
          <a:xfrm>
            <a:off x="795641" y="3861048"/>
            <a:ext cx="8064896" cy="1600438"/>
          </a:xfrm>
          <a:prstGeom prst="rect">
            <a:avLst/>
          </a:prstGeom>
          <a:ln w="190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σχεδιασμός του βασίζεται: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διαθεματική προσέγγιση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(αγγλική γλώσσα &amp; τέχνη)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στις αρχές της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ΕξΑΕ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στις αρχές της </a:t>
            </a:r>
            <a:r>
              <a:rPr lang="el-G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Πολυμεσικής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Μάθησης του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Mayer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pic>
        <p:nvPicPr>
          <p:cNvPr id="4" name="Γραφικό 3" descr="Κέντρο περίγραμμα">
            <a:extLst>
              <a:ext uri="{FF2B5EF4-FFF2-40B4-BE49-F238E27FC236}">
                <a16:creationId xmlns:a16="http://schemas.microsoft.com/office/drawing/2014/main" id="{04745278-7F61-EDFE-28CA-108C6A807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24328" y="29896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58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058744" cy="9361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l-GR" sz="40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Συνεισφορά της διπλωματικής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467544" y="1628800"/>
            <a:ext cx="4864026" cy="4824536"/>
          </a:xfrm>
          <a:prstGeom prst="rect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 defTabSz="685800">
              <a:lnSpc>
                <a:spcPct val="90000"/>
              </a:lnSpc>
              <a:spcBef>
                <a:spcPts val="75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Ενίσχυση της </a:t>
            </a:r>
            <a:r>
              <a:rPr lang="el-G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παιδαγωγικής αξιοποίησης της ΕξΑΕ </a:t>
            </a:r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 δευτεροβάθμια εκπαίδευση </a:t>
            </a:r>
          </a:p>
          <a:p>
            <a:pPr marL="342900" indent="-342900" defTabSz="685800">
              <a:lnSpc>
                <a:spcPct val="90000"/>
              </a:lnSpc>
              <a:spcBef>
                <a:spcPts val="75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πρωτότυπου, </a:t>
            </a:r>
            <a:r>
              <a:rPr lang="el-G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διαθεματικού και πολυμορφικού </a:t>
            </a:r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υλικού με στόχο την ανάπτυξη γλωσσικών δεξιοτήτων και πολιτισμικής ευαισθητοποίησης </a:t>
            </a:r>
          </a:p>
          <a:p>
            <a:pPr marL="342900" indent="-342900" defTabSz="685800">
              <a:lnSpc>
                <a:spcPct val="90000"/>
              </a:lnSpc>
              <a:spcBef>
                <a:spcPts val="75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Προώθηση </a:t>
            </a:r>
            <a:r>
              <a:rPr lang="el-G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ευέλικτων διδακτικών μοντέλων </a:t>
            </a:r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 υποστηρίζουν μια ολιστική προσέγγιση στη διδασκαλία της αγγλικής γλώσσας στο δημόσιο σχολείο</a:t>
            </a:r>
          </a:p>
        </p:txBody>
      </p:sp>
      <p:pic>
        <p:nvPicPr>
          <p:cNvPr id="5" name="Εικόνα 4" descr="Εικόνα που περιέχει clipart, εικονογράφηση, καρτούν, τέχν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7BE210B5-E100-C426-DCE1-955323D34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570" y="2276872"/>
            <a:ext cx="3344886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Ερευνητικά Ερωτήματα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(1/2)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A4B09D-2EE8-3EC1-9DCA-1D7E9406F911}"/>
              </a:ext>
            </a:extLst>
          </p:cNvPr>
          <p:cNvSpPr txBox="1"/>
          <p:nvPr/>
        </p:nvSpPr>
        <p:spPr>
          <a:xfrm>
            <a:off x="549051" y="2575263"/>
            <a:ext cx="8352928" cy="707886"/>
          </a:xfrm>
          <a:prstGeom prst="rect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arenR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εκπαιδευτικό υλικό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διέπεται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από τις αρχές και τη μεθοδολογία της εξ αποστάσεως εκπαίδευσης;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2B02EA-F518-5201-5CDE-D4B117258826}"/>
              </a:ext>
            </a:extLst>
          </p:cNvPr>
          <p:cNvSpPr txBox="1"/>
          <p:nvPr/>
        </p:nvSpPr>
        <p:spPr>
          <a:xfrm>
            <a:off x="549051" y="3928794"/>
            <a:ext cx="8352928" cy="707886"/>
          </a:xfrm>
          <a:prstGeom prst="rect">
            <a:avLst/>
          </a:prstGeom>
          <a:ln w="190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arenR" startAt="2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Έχει το εκπαιδευτικό υλικό δημιουργηθεί σύμφωνα με τις αρχές της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Πολυμεσικής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Μάθησης του Mayer;</a:t>
            </a:r>
          </a:p>
        </p:txBody>
      </p:sp>
      <p:pic>
        <p:nvPicPr>
          <p:cNvPr id="11" name="Εικόνα 10" descr="Εικόνα που περιέχει σκίτσο/σχέδιο, γραφικά, clipart, ζωγραφιά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D95EB89D-DEE4-1EC2-A311-79C26F7356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645" y="203942"/>
            <a:ext cx="982029" cy="9820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736802-2555-8B67-8AE3-843AD653EDEB}"/>
              </a:ext>
            </a:extLst>
          </p:cNvPr>
          <p:cNvSpPr txBox="1"/>
          <p:nvPr/>
        </p:nvSpPr>
        <p:spPr>
          <a:xfrm>
            <a:off x="3491880" y="1387925"/>
            <a:ext cx="2160240" cy="400110"/>
          </a:xfrm>
          <a:prstGeom prst="rect">
            <a:avLst/>
          </a:prstGeom>
          <a:ln w="28575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Ειδικοί της ΕξΑΕ</a:t>
            </a: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60385-E4E4-2CB6-0360-88D65DB95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E95B6E9-6D89-57A4-B301-D34920548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Ερευνητικά Ερωτήματα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(2/2)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74FB92-9F5F-16DE-5A3C-291CD4201D50}"/>
              </a:ext>
            </a:extLst>
          </p:cNvPr>
          <p:cNvSpPr txBox="1"/>
          <p:nvPr/>
        </p:nvSpPr>
        <p:spPr>
          <a:xfrm>
            <a:off x="539552" y="3203097"/>
            <a:ext cx="8352928" cy="707886"/>
          </a:xfrm>
          <a:prstGeom prst="rect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arenR" startAt="4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Πώς μπορεί το συγκεκριμένο εκπαιδευτικό υλικό να συμβάλλει στην πολιτιστική ευαισθητοποίηση των μαθητών;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E8918D-06D8-19A1-13A7-4F0E0E63367A}"/>
              </a:ext>
            </a:extLst>
          </p:cNvPr>
          <p:cNvSpPr txBox="1"/>
          <p:nvPr/>
        </p:nvSpPr>
        <p:spPr>
          <a:xfrm>
            <a:off x="539552" y="4221088"/>
            <a:ext cx="8352928" cy="707886"/>
          </a:xfrm>
          <a:prstGeom prst="rect">
            <a:avLst/>
          </a:prstGeom>
          <a:ln w="190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arenR" startAt="5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Ποιες είναι οι απόψεις των μαθητών για την ευχρηστία και την ελκυστικότητα του εκπαιδευτικού υλικού;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4A7C2C-1C81-2BAD-B366-5D9261B980AA}"/>
              </a:ext>
            </a:extLst>
          </p:cNvPr>
          <p:cNvSpPr txBox="1"/>
          <p:nvPr/>
        </p:nvSpPr>
        <p:spPr>
          <a:xfrm>
            <a:off x="539552" y="5239079"/>
            <a:ext cx="8352928" cy="1015663"/>
          </a:xfrm>
          <a:prstGeom prst="rect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arenR" startAt="6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Ποια είναι η στάση των μαθητών απέναντι στη χρήση συμπληρωματικού εξ αποστάσεως εκπαιδευτικού υλικού για τη διδασκαλία της αγγλικής γλώσσας; 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E9234E54-4626-5F60-4157-AE4702413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8385" y="252473"/>
            <a:ext cx="927938" cy="9223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52B7C9-BD01-137F-CF9A-8E3883B36738}"/>
              </a:ext>
            </a:extLst>
          </p:cNvPr>
          <p:cNvSpPr txBox="1"/>
          <p:nvPr/>
        </p:nvSpPr>
        <p:spPr>
          <a:xfrm>
            <a:off x="539552" y="1877329"/>
            <a:ext cx="8352928" cy="1015663"/>
          </a:xfrm>
          <a:prstGeom prst="rect">
            <a:avLst/>
          </a:prstGeom>
          <a:ln w="190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arenR" startAt="3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Πώς μπορεί το εκπαιδευτικό υλικό που βασίζεται στη μέθοδο της εξ αποστάσεως εκπαίδευσης να συμβάλλει στην ανάπτυξη των γλωσσικών δεξιοτήτων;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53EC6E-ED97-B0AC-2C9F-3B76F7D293E5}"/>
              </a:ext>
            </a:extLst>
          </p:cNvPr>
          <p:cNvSpPr txBox="1"/>
          <p:nvPr/>
        </p:nvSpPr>
        <p:spPr>
          <a:xfrm>
            <a:off x="3491880" y="1318676"/>
            <a:ext cx="2160240" cy="400110"/>
          </a:xfrm>
          <a:prstGeom prst="rect">
            <a:avLst/>
          </a:prstGeom>
          <a:ln w="28575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Μαθητές ΓΛ </a:t>
            </a:r>
          </a:p>
        </p:txBody>
      </p:sp>
    </p:spTree>
    <p:extLst>
      <p:ext uri="{BB962C8B-B14F-4D97-AF65-F5344CB8AC3E}">
        <p14:creationId xmlns:p14="http://schemas.microsoft.com/office/powerpoint/2010/main" val="353747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Δομή της εργασίας 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38053"/>
            <a:ext cx="8136904" cy="400110"/>
          </a:xfrm>
          <a:prstGeom prst="rect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εξ αποστάσεως εκπαίδευση (ΕξΑΕ)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191F70-47E3-DECB-85AA-C6136266C096}"/>
              </a:ext>
            </a:extLst>
          </p:cNvPr>
          <p:cNvSpPr txBox="1"/>
          <p:nvPr/>
        </p:nvSpPr>
        <p:spPr>
          <a:xfrm>
            <a:off x="827584" y="2284641"/>
            <a:ext cx="8136904" cy="400110"/>
          </a:xfrm>
          <a:prstGeom prst="rect">
            <a:avLst/>
          </a:prstGeom>
          <a:ln w="190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Η διδασκαλία της αγγλικής γλώσσας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AD9A0C-DCC6-124C-31FD-A2E08AFCF961}"/>
              </a:ext>
            </a:extLst>
          </p:cNvPr>
          <p:cNvSpPr txBox="1"/>
          <p:nvPr/>
        </p:nvSpPr>
        <p:spPr>
          <a:xfrm>
            <a:off x="827584" y="3031229"/>
            <a:ext cx="8136904" cy="400110"/>
          </a:xfrm>
          <a:prstGeom prst="rect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Σχεδιασμός και ανάπτυξη συμπληρωματικού Ε.Υ. στην ΕξΑΕ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BB9DF8-921F-325D-44BC-6C8FC05BC053}"/>
              </a:ext>
            </a:extLst>
          </p:cNvPr>
          <p:cNvSpPr txBox="1"/>
          <p:nvPr/>
        </p:nvSpPr>
        <p:spPr>
          <a:xfrm>
            <a:off x="827584" y="3764361"/>
            <a:ext cx="8136904" cy="400110"/>
          </a:xfrm>
          <a:prstGeom prst="rect">
            <a:avLst/>
          </a:prstGeom>
          <a:ln w="190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Ανάλυση μεθοδολογικού πλαισίου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4A0B42-87E8-DC9B-BE2C-E5E24C8F669E}"/>
              </a:ext>
            </a:extLst>
          </p:cNvPr>
          <p:cNvSpPr txBox="1"/>
          <p:nvPr/>
        </p:nvSpPr>
        <p:spPr>
          <a:xfrm>
            <a:off x="827584" y="4497493"/>
            <a:ext cx="8136904" cy="400110"/>
          </a:xfrm>
          <a:prstGeom prst="rect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Παρουσίαση και συζήτηση αποτελεσμάτων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573564-7C7F-395E-4F07-E134CA035F30}"/>
              </a:ext>
            </a:extLst>
          </p:cNvPr>
          <p:cNvSpPr txBox="1"/>
          <p:nvPr/>
        </p:nvSpPr>
        <p:spPr>
          <a:xfrm>
            <a:off x="827584" y="5229200"/>
            <a:ext cx="8136904" cy="400110"/>
          </a:xfrm>
          <a:prstGeom prst="rect">
            <a:avLst/>
          </a:prstGeom>
          <a:ln w="190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Συμπεράσματα αποτελεσμάτων - Συνεισφορά / Περιορισμοί / Προτάσεις </a:t>
            </a:r>
          </a:p>
        </p:txBody>
      </p:sp>
      <p:pic>
        <p:nvPicPr>
          <p:cNvPr id="15" name="Εικόνα 14" descr="Εικόνα που περιέχει ζωγραφιά, σκίτσο/σχέδιο, clipart, σχεδίασ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A958F626-E835-B7B1-D7C3-F8ADE1EEC8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-39885"/>
            <a:ext cx="1300127" cy="13001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Θεωρητικό Πλαίσιο (1/2) </a:t>
            </a:r>
          </a:p>
        </p:txBody>
      </p:sp>
      <p:sp>
        <p:nvSpPr>
          <p:cNvPr id="6" name="Θέση κειμένου 5">
            <a:extLst>
              <a:ext uri="{FF2B5EF4-FFF2-40B4-BE49-F238E27FC236}">
                <a16:creationId xmlns:a16="http://schemas.microsoft.com/office/drawing/2014/main" id="{C69AADAE-A1F0-B435-80A1-030F338512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459" y="1361199"/>
            <a:ext cx="3637457" cy="370554"/>
          </a:xfrm>
          <a:ln w="28575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ctr"/>
            <a:r>
              <a:rPr lang="el-GR" dirty="0"/>
              <a:t>Εξ αποστάσεως εκπαίδευση </a:t>
            </a:r>
          </a:p>
        </p:txBody>
      </p:sp>
      <p:sp>
        <p:nvSpPr>
          <p:cNvPr id="7" name="Θέση περιεχομένου 6">
            <a:extLst>
              <a:ext uri="{FF2B5EF4-FFF2-40B4-BE49-F238E27FC236}">
                <a16:creationId xmlns:a16="http://schemas.microsoft.com/office/drawing/2014/main" id="{FC4E14B2-5C8C-3731-A80D-700F721593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5530" y="1772816"/>
            <a:ext cx="4382651" cy="4968552"/>
          </a:xfr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οργανωμένη μαθησιακή διαδικασία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χωρίς φυσική παρουσία,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βασισμένη στην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αυτονομία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την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αλληλεπίδραση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τη συνεχή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υποστήριξη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του εκπαιδευόμενου 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(Holmberg, 1977 ·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Keegan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1988 · 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Moore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1993 ·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Peters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2003 ·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Simonson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2003)</a:t>
            </a:r>
          </a:p>
          <a:p>
            <a:pPr marL="0" indent="0" algn="just">
              <a:buNone/>
            </a:pPr>
            <a:endParaRPr lang="el-GR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«εκπαίδευση που διδάσκει και ενεργοποιεί τον μαθητή πώς να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μαθαίνει µόνος του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πώς να λειτουργεί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αυτόνομα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προς µία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ευρετική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πορεία </a:t>
            </a:r>
            <a:r>
              <a:rPr lang="el-G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αυτοµάθησης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(Λιοναράκης, 2005)</a:t>
            </a:r>
          </a:p>
          <a:p>
            <a:endParaRPr lang="el-GR" dirty="0"/>
          </a:p>
        </p:txBody>
      </p:sp>
      <p:sp>
        <p:nvSpPr>
          <p:cNvPr id="8" name="Θέση κειμένου 7">
            <a:extLst>
              <a:ext uri="{FF2B5EF4-FFF2-40B4-BE49-F238E27FC236}">
                <a16:creationId xmlns:a16="http://schemas.microsoft.com/office/drawing/2014/main" id="{84CE34B3-C905-35EB-78D4-95D75ABDC7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44789" y="1338500"/>
            <a:ext cx="3887391" cy="370554"/>
          </a:xfrm>
          <a:ln w="28575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ctr"/>
            <a:r>
              <a:rPr lang="el-GR" dirty="0"/>
              <a:t>Σχολική εξ αποστάσεως εκπαίδευση </a:t>
            </a:r>
          </a:p>
        </p:txBody>
      </p:sp>
      <p:sp>
        <p:nvSpPr>
          <p:cNvPr id="9" name="Θέση περιεχομένου 8">
            <a:extLst>
              <a:ext uri="{FF2B5EF4-FFF2-40B4-BE49-F238E27FC236}">
                <a16:creationId xmlns:a16="http://schemas.microsoft.com/office/drawing/2014/main" id="{9C0C3FAD-39F8-3C20-DBAF-B0A8F06A7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1124" y="1772816"/>
            <a:ext cx="4407346" cy="4968552"/>
          </a:xfr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el-G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εκπαίδευση από απόσταση σε μαθητές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πρωτοβάθμιας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δευτεροβάθμιας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εκπαίδευσης, που ανταποκρίνεται στις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σύγχρονες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ανάγκες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κοινωνίας της γνώσης 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Βασάλα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2005, όπ. αναφ. στο Αναστασιάδης, 2014).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συμπληρωματική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υποστηρίζει, δεν αντικαθιστά το συμβατικό σχολείο 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(Αναστασιάδης, 2014).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αποτελεσματικότητά της εξαρτάται από την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παιδαγωγική αξιοποίησή της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όχι μόνο από την τεχνολογική της διάσταση 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(Αναστασιάδης, 2014).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οφέλη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ευελιξία, εξατομίκευση,  συνεργατική μάθηση</a:t>
            </a:r>
            <a:endParaRPr lang="el-GR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8E9838C0-F1A9-6CD9-A06F-8DC68D3912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5704" y="-22699"/>
            <a:ext cx="1546476" cy="154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AE1F5-B2FD-B6D1-84C0-5B2727AB5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EAA7B1B-0656-B3AF-742C-045EAAF04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Θεωρητικό Πλαίσιο (2/2) </a:t>
            </a:r>
          </a:p>
        </p:txBody>
      </p:sp>
      <p:sp>
        <p:nvSpPr>
          <p:cNvPr id="6" name="Θέση κειμένου 5">
            <a:extLst>
              <a:ext uri="{FF2B5EF4-FFF2-40B4-BE49-F238E27FC236}">
                <a16:creationId xmlns:a16="http://schemas.microsoft.com/office/drawing/2014/main" id="{7AEF51E0-C456-3767-961C-B2ED18C77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552" y="1514872"/>
            <a:ext cx="3868340" cy="432048"/>
          </a:xfrm>
          <a:ln w="28575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/>
            <a:r>
              <a:rPr lang="el-GR" dirty="0"/>
              <a:t>Διδασκαλία αγγλικής γλώσσας</a:t>
            </a:r>
          </a:p>
        </p:txBody>
      </p:sp>
      <p:sp>
        <p:nvSpPr>
          <p:cNvPr id="7" name="Θέση περιεχομένου 6">
            <a:extLst>
              <a:ext uri="{FF2B5EF4-FFF2-40B4-BE49-F238E27FC236}">
                <a16:creationId xmlns:a16="http://schemas.microsoft.com/office/drawing/2014/main" id="{0FBC329C-B6C4-8AD5-1C81-375DD17A5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504" y="1988840"/>
            <a:ext cx="4390678" cy="4752527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απόκτηση / εκμάθηση: η γλωσσική μάθηση είναι πιο αποτελεσματική όταν ο μαθητής εκτίθεται σε 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φυσικά, αυθεντικά και επικοινωνιακά ερεθίσματα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παρόμοια με αυτά της μητρικής γλώσσας </a:t>
            </a:r>
            <a:r>
              <a:rPr lang="el-G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Krashen, 1982).</a:t>
            </a:r>
            <a:endParaRPr lang="el-GR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διαθεματικότητα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συνδέει 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διαφορετικά γνωστικά πεδία 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(γλώσσα, τέχνη, ιστορία, πολιτισμός), ενθαρρύνοντας τη σύνθεση και τη συσχέτιση της γνώσης </a:t>
            </a:r>
            <a:r>
              <a:rPr lang="el-G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Ματσαγγούρας</a:t>
            </a:r>
            <a:r>
              <a:rPr lang="el-G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2002· Λιοναράκης, 2011).</a:t>
            </a:r>
            <a:endPara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προκλήσεις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αδυναμία παροχής υψηλού επιπέδου ξενόγλωσσης εκπαίδευσης στο δημόσιο σχολείο </a:t>
            </a:r>
          </a:p>
        </p:txBody>
      </p:sp>
      <p:sp>
        <p:nvSpPr>
          <p:cNvPr id="8" name="Θέση κειμένου 7">
            <a:extLst>
              <a:ext uri="{FF2B5EF4-FFF2-40B4-BE49-F238E27FC236}">
                <a16:creationId xmlns:a16="http://schemas.microsoft.com/office/drawing/2014/main" id="{DA09CD8A-B769-0AFB-B8D2-1F5FF808E0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68369" y="1513631"/>
            <a:ext cx="3887391" cy="432048"/>
          </a:xfrm>
          <a:ln w="28575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/>
            <a:r>
              <a:rPr lang="el-GR" dirty="0"/>
              <a:t>Ε.Υ. στην ΕξΑΕ</a:t>
            </a:r>
          </a:p>
        </p:txBody>
      </p:sp>
      <p:sp>
        <p:nvSpPr>
          <p:cNvPr id="9" name="Θέση περιεχομένου 8">
            <a:extLst>
              <a:ext uri="{FF2B5EF4-FFF2-40B4-BE49-F238E27FC236}">
                <a16:creationId xmlns:a16="http://schemas.microsoft.com/office/drawing/2014/main" id="{103E0D30-8027-855A-96F4-EAE5E2B042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988840"/>
            <a:ext cx="4390678" cy="4752527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βασίζεται στη σχέση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εκπαιδευτής – μαθητής – υλικό – μέσο.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μέσα από τη μελέτη του, ο μαθητής 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«συνομιλεί» με το περιεχόμενο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σαν να 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συζητά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με τον εκπαιδευτή </a:t>
            </a:r>
            <a:r>
              <a:rPr lang="el-G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Holmberg</a:t>
            </a:r>
            <a:r>
              <a:rPr lang="el-G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2002).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πρέπει να είναι 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ποιοτικά δομημένο 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παιδαγωγικά τεκμηριωμένο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Robert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Gagné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Συνθήκες μάθησης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Richard Mayer</a:t>
            </a:r>
            <a:r>
              <a:rPr lang="el-GR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Γνωστική Θεωρία </a:t>
            </a:r>
            <a:r>
              <a:rPr lang="el-GR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Πολυμεσικής</a:t>
            </a:r>
            <a:r>
              <a:rPr lang="el-GR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Μάθησης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kern="100" dirty="0">
                <a:solidFill>
                  <a:schemeClr val="tx1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τ</a:t>
            </a:r>
            <a:r>
              <a:rPr lang="el-GR" sz="20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ο Ε.Υ. κατά τους </a:t>
            </a:r>
            <a:r>
              <a:rPr lang="en-US" sz="20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West</a:t>
            </a:r>
            <a:r>
              <a:rPr lang="el-GR" sz="20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l-GR" sz="20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Λιοναράκη</a:t>
            </a:r>
            <a:r>
              <a:rPr lang="el-GR" sz="20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endParaRPr lang="el-GR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D707757B-4C5E-FE5C-8E50-391988D4B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-57223"/>
            <a:ext cx="1747912" cy="174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23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ρόισμα">
  <a:themeElements>
    <a:clrScheme name="Θρόισμα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Θρόισμα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4365</TotalTime>
  <Words>2192</Words>
  <Application>Microsoft Office PowerPoint</Application>
  <PresentationFormat>Προβολή στην οθόνη (4:3)</PresentationFormat>
  <Paragraphs>207</Paragraphs>
  <Slides>25</Slides>
  <Notes>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34" baseType="lpstr">
      <vt:lpstr>Arial</vt:lpstr>
      <vt:lpstr>Book Antiqua</vt:lpstr>
      <vt:lpstr>Calibri</vt:lpstr>
      <vt:lpstr>Century Gothic</vt:lpstr>
      <vt:lpstr>Courier New</vt:lpstr>
      <vt:lpstr>Times New Roman</vt:lpstr>
      <vt:lpstr>Wingdings</vt:lpstr>
      <vt:lpstr>Wingdings 3</vt:lpstr>
      <vt:lpstr>Θρόισμα</vt:lpstr>
      <vt:lpstr>Σχεδιασμός, υλοποίηση και αποτίμηση συμπληρωματικού εκπαιδευτικού υλικού με τη μέθοδο της ΕξΑΕ για τη διδασκαλία της αγγλικής γλώσσας σε μαθητές της Α’ τάξης του Γενικού Λυκείου. Η περίπτωση της θεματική ενότητας: VINCENT VAN GOGH</vt:lpstr>
      <vt:lpstr>Ευχαριστίες</vt:lpstr>
      <vt:lpstr>1. Σκοπός εργασίας</vt:lpstr>
      <vt:lpstr>2. Συνεισφορά της διπλωματικής</vt:lpstr>
      <vt:lpstr>3. Ερευνητικά Ερωτήματα (1/2)</vt:lpstr>
      <vt:lpstr>3. Ερευνητικά Ερωτήματα (2/2) </vt:lpstr>
      <vt:lpstr>4. Δομή της εργασίας </vt:lpstr>
      <vt:lpstr>5. Θεωρητικό Πλαίσιο (1/2) </vt:lpstr>
      <vt:lpstr>5. Θεωρητικό Πλαίσιο (2/2) </vt:lpstr>
      <vt:lpstr>6. Παραγόμενο εκπαιδευτικό υλικό (1/4)</vt:lpstr>
      <vt:lpstr> 6. Παραγόμενο εκπαιδευτικό υλικό (2/4) </vt:lpstr>
      <vt:lpstr> 6. Παραγόμενο εκπαιδευτικό υλικό (3/4)</vt:lpstr>
      <vt:lpstr>6. Παραγόμενο εκπαιδευτικό υλικό (4/4)</vt:lpstr>
      <vt:lpstr>7. Μεθοδολογία έρευνας (1/2)</vt:lpstr>
      <vt:lpstr>7. Μεθοδολογία έρευνας (2/2)</vt:lpstr>
      <vt:lpstr>8. Αποτελέσματα - Κύρια ευρήματα (1/4) </vt:lpstr>
      <vt:lpstr>8. Αποτελέσματα - Κύρια ευρήματα (2/4) </vt:lpstr>
      <vt:lpstr>8. Αποτελέσματα - Κύρια ευρήματα (3/4) </vt:lpstr>
      <vt:lpstr>8. Αποτελέσματα - Κύρια ευρήματα (4/4) </vt:lpstr>
      <vt:lpstr>9. Συμπεράσματα (1/5)</vt:lpstr>
      <vt:lpstr>9. Συμπεράσματα (2/5)</vt:lpstr>
      <vt:lpstr>9. Συμπεράσματα (3/5)</vt:lpstr>
      <vt:lpstr>9. Συμπεράσματα (4/5)</vt:lpstr>
      <vt:lpstr>9. Συμπεράσματα (5/5)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Μαρία Χατζημπέη</cp:lastModifiedBy>
  <cp:revision>1776</cp:revision>
  <dcterms:created xsi:type="dcterms:W3CDTF">2003-10-16T17:37:47Z</dcterms:created>
  <dcterms:modified xsi:type="dcterms:W3CDTF">2025-11-20T20:08:44Z</dcterms:modified>
</cp:coreProperties>
</file>