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B0426C-01D0-60D5-3795-585F99C38143}" v="26" dt="2024-11-16T10:02:02.23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51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2"/>
          <p:cNvSpPr txBox="1">
            <a:spLocks noGrp="1"/>
          </p:cNvSpPr>
          <p:nvPr>
            <p:ph type="ctrTitle"/>
          </p:nvPr>
        </p:nvSpPr>
        <p:spPr>
          <a:xfrm>
            <a:off x="1741143" y="1250720"/>
            <a:ext cx="6430091" cy="187220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93776">
              <a:defRPr sz="2592"/>
            </a:lvl1pPr>
          </a:lstStyle>
          <a:p>
            <a:r>
              <a:rPr dirty="0"/>
              <a:t>“</a:t>
            </a:r>
            <a:r>
              <a:rPr lang="el-GR" dirty="0"/>
              <a:t>Σχεδιασμός, υλοποίηση και αποτίμηση διδακτικής παρέμβασης με την παιδαγωγική αξιοποίηση εφαρμογών τεχνητής νοημοσύνης σε περιβάλλοντα συμπληρωματικής εξ αποστάσεως</a:t>
            </a:r>
            <a:br>
              <a:rPr lang="el-GR" dirty="0"/>
            </a:br>
            <a:r>
              <a:rPr lang="el-GR" dirty="0"/>
              <a:t>εκπαίδευσης: μια μελέτη περίπτωσης σε μαθητές δημοτικού σχολείου (Ε΄ τάξη)</a:t>
            </a:r>
            <a:r>
              <a:rPr dirty="0"/>
              <a:t>”</a:t>
            </a:r>
          </a:p>
        </p:txBody>
      </p:sp>
      <p:sp>
        <p:nvSpPr>
          <p:cNvPr id="119" name="15 - Ευθεία γραμμή σύνδεσης"/>
          <p:cNvSpPr/>
          <p:nvPr/>
        </p:nvSpPr>
        <p:spPr>
          <a:xfrm>
            <a:off x="1789760" y="1045382"/>
            <a:ext cx="7034182" cy="7355"/>
          </a:xfrm>
          <a:prstGeom prst="lin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0" name="11 - Ορθογώνιο"/>
          <p:cNvSpPr txBox="1"/>
          <p:nvPr/>
        </p:nvSpPr>
        <p:spPr>
          <a:xfrm>
            <a:off x="1650615" y="251186"/>
            <a:ext cx="7312471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21" name="Rectangle 1"/>
          <p:cNvSpPr txBox="1"/>
          <p:nvPr/>
        </p:nvSpPr>
        <p:spPr>
          <a:xfrm>
            <a:off x="1399773" y="5994248"/>
            <a:ext cx="711283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2000" i="1"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dirty="0" err="1"/>
              <a:t>Ρέθυμνο</a:t>
            </a:r>
            <a:r>
              <a:rPr dirty="0"/>
              <a:t>, 202</a:t>
            </a:r>
            <a:r>
              <a:rPr lang="el-GR" dirty="0"/>
              <a:t>5</a:t>
            </a:r>
            <a:endParaRPr dirty="0"/>
          </a:p>
        </p:txBody>
      </p:sp>
      <p:sp>
        <p:nvSpPr>
          <p:cNvPr id="122" name="15 - Ευθεία γραμμή σύνδεσης"/>
          <p:cNvSpPr/>
          <p:nvPr/>
        </p:nvSpPr>
        <p:spPr>
          <a:xfrm flipV="1">
            <a:off x="1789760" y="1101540"/>
            <a:ext cx="7034182" cy="2"/>
          </a:xfrm>
          <a:prstGeom prst="lin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3" name="15 - Ευθεία γραμμή σύνδεσης"/>
          <p:cNvSpPr/>
          <p:nvPr/>
        </p:nvSpPr>
        <p:spPr>
          <a:xfrm>
            <a:off x="1439093" y="5941831"/>
            <a:ext cx="7034192" cy="1"/>
          </a:xfrm>
          <a:prstGeom prst="line">
            <a:avLst/>
          </a:prstGeom>
          <a:solidFill>
            <a:schemeClr val="accent1"/>
          </a:solidFill>
          <a:ln>
            <a:solidFill>
              <a:srgbClr val="FFC61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4" name="9 - Ορθογώνιο"/>
          <p:cNvSpPr txBox="1"/>
          <p:nvPr/>
        </p:nvSpPr>
        <p:spPr>
          <a:xfrm>
            <a:off x="1581528" y="3320987"/>
            <a:ext cx="6749321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 err="1"/>
              <a:t>Παπαδομανωλάκη</a:t>
            </a:r>
            <a:r>
              <a:rPr lang="el-GR" dirty="0"/>
              <a:t> Ευαγγελία</a:t>
            </a:r>
            <a:endParaRPr dirty="0"/>
          </a:p>
        </p:txBody>
      </p:sp>
      <p:graphicFrame>
        <p:nvGraphicFramePr>
          <p:cNvPr id="125" name="Πίνακας 1"/>
          <p:cNvGraphicFramePr/>
          <p:nvPr>
            <p:extLst>
              <p:ext uri="{D42A27DB-BD31-4B8C-83A1-F6EECF244321}">
                <p14:modId xmlns:p14="http://schemas.microsoft.com/office/powerpoint/2010/main" val="241408654"/>
              </p:ext>
            </p:extLst>
          </p:nvPr>
        </p:nvGraphicFramePr>
        <p:xfrm>
          <a:off x="1908188" y="5002036"/>
          <a:ext cx="6096000" cy="754424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4424">
                <a:tc>
                  <a:txBody>
                    <a:bodyPr/>
                    <a:lstStyle/>
                    <a:p>
                      <a:pPr algn="ctr"/>
                      <a:r>
                        <a:rPr lang="el-GR" sz="1400" b="1" i="0" u="none" strike="noStrike" cap="none" spc="0" baseline="0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Κωτσίδης</a:t>
                      </a:r>
                      <a:r>
                        <a:rPr lang="el-GR" sz="1400" b="1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 Κωνσταντίνος</a:t>
                      </a:r>
                    </a:p>
                    <a:p>
                      <a:pPr algn="ctr"/>
                      <a:r>
                        <a:rPr lang="el-GR" sz="1400" b="0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Καθηγητής ΣΕΠ, ΕΑΠ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Αναστασιάδης Παναγιώτης</a:t>
                      </a:r>
                    </a:p>
                    <a:p>
                      <a:pPr algn="ctr"/>
                      <a:r>
                        <a:rPr lang="el-GR" sz="1400" b="0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 Καθηγητής Παν. Κρήτης 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Κώστας Απόστολος </a:t>
                      </a:r>
                    </a:p>
                    <a:p>
                      <a:pPr algn="ctr"/>
                      <a:r>
                        <a:rPr lang="el-GR" sz="1400" b="0" i="0" u="none" strike="noStrike" cap="none" spc="0" baseline="0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Επ</a:t>
                      </a:r>
                      <a:r>
                        <a:rPr lang="el-GR" sz="1400" b="0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. Καθηγητής Παν. Αιγαίου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6" name="9 - Ορθογώνιο"/>
          <p:cNvSpPr txBox="1"/>
          <p:nvPr/>
        </p:nvSpPr>
        <p:spPr>
          <a:xfrm>
            <a:off x="1581528" y="4096514"/>
            <a:ext cx="6749321" cy="348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8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Επιτροπή Κρίσης ΔΕ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3CE8D609-2BC3-97F0-45CB-BF45F9850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320" y="2684027"/>
            <a:ext cx="2872978" cy="168104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4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5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6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7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8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9" name="Freeform 13"/>
          <p:cNvSpPr/>
          <p:nvPr/>
        </p:nvSpPr>
        <p:spPr>
          <a:xfrm>
            <a:off x="1380618" y="1269015"/>
            <a:ext cx="3458779" cy="8611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40" y="0"/>
                </a:moveTo>
                <a:lnTo>
                  <a:pt x="0" y="0"/>
                </a:lnTo>
                <a:lnTo>
                  <a:pt x="2960" y="10803"/>
                </a:lnTo>
                <a:lnTo>
                  <a:pt x="0" y="21600"/>
                </a:lnTo>
                <a:lnTo>
                  <a:pt x="18640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0" name="Freeform 14"/>
          <p:cNvSpPr/>
          <p:nvPr/>
        </p:nvSpPr>
        <p:spPr>
          <a:xfrm>
            <a:off x="596897" y="2325963"/>
            <a:ext cx="8470912" cy="412261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1" name="TextBox 15"/>
          <p:cNvSpPr txBox="1"/>
          <p:nvPr/>
        </p:nvSpPr>
        <p:spPr>
          <a:xfrm>
            <a:off x="1593501" y="2924642"/>
            <a:ext cx="6666392" cy="2502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 err="1"/>
              <a:t>Εισ</a:t>
            </a:r>
            <a:r>
              <a:rPr dirty="0"/>
              <a:t>αγωγή</a:t>
            </a:r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1η Δ.Ε. </a:t>
            </a:r>
            <a:r>
              <a:rPr lang="el-GR" dirty="0"/>
              <a:t>Τι είναι Αφήγηση</a:t>
            </a:r>
            <a:endParaRPr dirty="0"/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2η Δ.Ε. </a:t>
            </a:r>
            <a:r>
              <a:rPr lang="el-GR" dirty="0"/>
              <a:t>Πώς κάνω Αφήγηση</a:t>
            </a:r>
            <a:endParaRPr dirty="0"/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3η Δ.Ε. </a:t>
            </a:r>
            <a:r>
              <a:rPr lang="el-GR" dirty="0"/>
              <a:t>Ψηφιακή Αφήγηση</a:t>
            </a:r>
            <a:endParaRPr dirty="0"/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4η Δ.Ε. </a:t>
            </a:r>
            <a:r>
              <a:rPr lang="el-GR" dirty="0"/>
              <a:t>Η Τ.Ν. στην Ψηφιακή Αφήγηση</a:t>
            </a:r>
            <a:endParaRPr dirty="0"/>
          </a:p>
        </p:txBody>
      </p:sp>
      <p:sp>
        <p:nvSpPr>
          <p:cNvPr id="282" name="Freeform 17"/>
          <p:cNvSpPr/>
          <p:nvPr/>
        </p:nvSpPr>
        <p:spPr>
          <a:xfrm>
            <a:off x="847568" y="2588837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3" name="Freeform 19"/>
          <p:cNvSpPr/>
          <p:nvPr/>
        </p:nvSpPr>
        <p:spPr>
          <a:xfrm>
            <a:off x="596897" y="2130146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4" name="TextBox 20"/>
          <p:cNvSpPr txBox="1"/>
          <p:nvPr/>
        </p:nvSpPr>
        <p:spPr>
          <a:xfrm>
            <a:off x="1870021" y="1358169"/>
            <a:ext cx="2701980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Περιεχόμενα</a:t>
            </a:r>
          </a:p>
        </p:txBody>
      </p:sp>
      <p:sp>
        <p:nvSpPr>
          <p:cNvPr id="285" name="TextBox 21"/>
          <p:cNvSpPr txBox="1"/>
          <p:nvPr/>
        </p:nvSpPr>
        <p:spPr>
          <a:xfrm>
            <a:off x="1342092" y="512415"/>
            <a:ext cx="7725716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6. Παραγόμενο εκπαιδευτικό υλικό 2/4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8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9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0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1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2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3" name="Freeform 13"/>
          <p:cNvSpPr/>
          <p:nvPr/>
        </p:nvSpPr>
        <p:spPr>
          <a:xfrm>
            <a:off x="1380618" y="1269015"/>
            <a:ext cx="4076138" cy="8611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088" y="0"/>
                </a:moveTo>
                <a:lnTo>
                  <a:pt x="0" y="0"/>
                </a:lnTo>
                <a:lnTo>
                  <a:pt x="2512" y="10803"/>
                </a:lnTo>
                <a:lnTo>
                  <a:pt x="0" y="21600"/>
                </a:lnTo>
                <a:lnTo>
                  <a:pt x="1908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4" name="Freeform 14"/>
          <p:cNvSpPr/>
          <p:nvPr/>
        </p:nvSpPr>
        <p:spPr>
          <a:xfrm>
            <a:off x="596897" y="2283717"/>
            <a:ext cx="7861304" cy="382592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5" name="TextBox 15"/>
          <p:cNvSpPr txBox="1"/>
          <p:nvPr/>
        </p:nvSpPr>
        <p:spPr>
          <a:xfrm>
            <a:off x="1408175" y="2117398"/>
            <a:ext cx="6666392" cy="3992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Holmberg</a:t>
            </a:r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lang="en-US" dirty="0"/>
              <a:t>Moore &amp; Anderson</a:t>
            </a:r>
            <a:endParaRPr lang="el-GR" dirty="0"/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lang="en-US" dirty="0"/>
              <a:t>Peters</a:t>
            </a:r>
            <a:endParaRPr dirty="0"/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Mayer</a:t>
            </a:r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Σπανα</a:t>
            </a:r>
            <a:r>
              <a:rPr dirty="0" err="1"/>
              <a:t>κά</a:t>
            </a:r>
            <a:r>
              <a:rPr dirty="0"/>
              <a:t> και </a:t>
            </a:r>
            <a:r>
              <a:rPr dirty="0" err="1"/>
              <a:t>Λιον</a:t>
            </a:r>
            <a:r>
              <a:rPr dirty="0"/>
              <a:t>αράκης</a:t>
            </a:r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West και </a:t>
            </a:r>
            <a:r>
              <a:rPr dirty="0" err="1"/>
              <a:t>Λιον</a:t>
            </a:r>
            <a:r>
              <a:rPr dirty="0"/>
              <a:t>αράκης</a:t>
            </a:r>
          </a:p>
        </p:txBody>
      </p:sp>
      <p:sp>
        <p:nvSpPr>
          <p:cNvPr id="296" name="Freeform 17"/>
          <p:cNvSpPr/>
          <p:nvPr/>
        </p:nvSpPr>
        <p:spPr>
          <a:xfrm>
            <a:off x="847568" y="2588837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7" name="Freeform 19"/>
          <p:cNvSpPr/>
          <p:nvPr/>
        </p:nvSpPr>
        <p:spPr>
          <a:xfrm>
            <a:off x="596897" y="2130146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8" name="TextBox 20"/>
          <p:cNvSpPr txBox="1"/>
          <p:nvPr/>
        </p:nvSpPr>
        <p:spPr>
          <a:xfrm>
            <a:off x="1870021" y="1358169"/>
            <a:ext cx="3426705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Αρχές ανάπτυξης</a:t>
            </a:r>
          </a:p>
        </p:txBody>
      </p:sp>
      <p:sp>
        <p:nvSpPr>
          <p:cNvPr id="299" name="TextBox 21"/>
          <p:cNvSpPr txBox="1"/>
          <p:nvPr/>
        </p:nvSpPr>
        <p:spPr>
          <a:xfrm>
            <a:off x="1342092" y="487766"/>
            <a:ext cx="7606524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6. Παραγόμενο εκπαιδευτικό υλικό 3/4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2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3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4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5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6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7" name="TextBox 12"/>
          <p:cNvSpPr txBox="1"/>
          <p:nvPr/>
        </p:nvSpPr>
        <p:spPr>
          <a:xfrm>
            <a:off x="1438593" y="487766"/>
            <a:ext cx="7606525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6. Παραγόμενο εκπαιδευτικό υλικό 4/4</a:t>
            </a:r>
          </a:p>
        </p:txBody>
      </p:sp>
      <p:sp>
        <p:nvSpPr>
          <p:cNvPr id="308" name="TextBox 13"/>
          <p:cNvSpPr txBox="1"/>
          <p:nvPr/>
        </p:nvSpPr>
        <p:spPr>
          <a:xfrm>
            <a:off x="3215819" y="1442907"/>
            <a:ext cx="5829299" cy="371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857250">
              <a:lnSpc>
                <a:spcPts val="2900"/>
              </a:lnSpc>
              <a:defRPr sz="3000" b="1" spc="59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 err="1"/>
              <a:t>Σύνδεση</a:t>
            </a:r>
            <a:r>
              <a:rPr dirty="0"/>
              <a:t> </a:t>
            </a:r>
            <a:r>
              <a:rPr dirty="0" err="1"/>
              <a:t>με</a:t>
            </a:r>
            <a:r>
              <a:rPr dirty="0"/>
              <a:t> </a:t>
            </a:r>
            <a:r>
              <a:rPr lang="en-US" dirty="0" err="1"/>
              <a:t>Students.Edivea</a:t>
            </a:r>
            <a:endParaRPr dirty="0"/>
          </a:p>
        </p:txBody>
      </p:sp>
      <p:sp>
        <p:nvSpPr>
          <p:cNvPr id="309" name="Freeform 15"/>
          <p:cNvSpPr/>
          <p:nvPr/>
        </p:nvSpPr>
        <p:spPr>
          <a:xfrm rot="16200000">
            <a:off x="298928" y="3832705"/>
            <a:ext cx="1755328" cy="1418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0" name="Freeform 17"/>
          <p:cNvSpPr/>
          <p:nvPr/>
        </p:nvSpPr>
        <p:spPr>
          <a:xfrm rot="16200000">
            <a:off x="506781" y="5290384"/>
            <a:ext cx="1863624" cy="1505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1" name="Freeform 18"/>
          <p:cNvSpPr/>
          <p:nvPr/>
        </p:nvSpPr>
        <p:spPr>
          <a:xfrm>
            <a:off x="2695113" y="2950207"/>
            <a:ext cx="6074298" cy="114168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2" name="Freeform 20"/>
          <p:cNvSpPr/>
          <p:nvPr/>
        </p:nvSpPr>
        <p:spPr>
          <a:xfrm rot="16200000">
            <a:off x="1480545" y="3984876"/>
            <a:ext cx="1645019" cy="1321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52" y="0"/>
                </a:moveTo>
                <a:lnTo>
                  <a:pt x="0" y="0"/>
                </a:lnTo>
                <a:lnTo>
                  <a:pt x="9548" y="10803"/>
                </a:lnTo>
                <a:lnTo>
                  <a:pt x="0" y="21600"/>
                </a:lnTo>
                <a:lnTo>
                  <a:pt x="12052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3" name="Freeform 22"/>
          <p:cNvSpPr/>
          <p:nvPr/>
        </p:nvSpPr>
        <p:spPr>
          <a:xfrm rot="16200000">
            <a:off x="1968191" y="2827767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4" name="Freeform 24"/>
          <p:cNvSpPr/>
          <p:nvPr/>
        </p:nvSpPr>
        <p:spPr>
          <a:xfrm rot="16200000">
            <a:off x="906706" y="3005870"/>
            <a:ext cx="1422705" cy="1146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18" y="0"/>
                </a:moveTo>
                <a:lnTo>
                  <a:pt x="0" y="0"/>
                </a:lnTo>
                <a:lnTo>
                  <a:pt x="9582" y="10803"/>
                </a:lnTo>
                <a:lnTo>
                  <a:pt x="0" y="21600"/>
                </a:lnTo>
                <a:lnTo>
                  <a:pt x="1201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5" name="Freeform 26"/>
          <p:cNvSpPr/>
          <p:nvPr/>
        </p:nvSpPr>
        <p:spPr>
          <a:xfrm rot="16200000">
            <a:off x="346296" y="1448222"/>
            <a:ext cx="1991593" cy="1602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36" y="0"/>
                </a:moveTo>
                <a:lnTo>
                  <a:pt x="0" y="0"/>
                </a:lnTo>
                <a:lnTo>
                  <a:pt x="9564" y="10803"/>
                </a:lnTo>
                <a:lnTo>
                  <a:pt x="0" y="21600"/>
                </a:lnTo>
                <a:lnTo>
                  <a:pt x="12036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6" name="TextBox 27"/>
          <p:cNvSpPr txBox="1"/>
          <p:nvPr/>
        </p:nvSpPr>
        <p:spPr>
          <a:xfrm>
            <a:off x="2927759" y="3334075"/>
            <a:ext cx="5748699" cy="373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200"/>
              </a:lnSpc>
              <a:defRPr sz="2200"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ea typeface="+mj-ea"/>
                <a:cs typeface="+mj-cs"/>
                <a:sym typeface="Times New Roman"/>
                <a:hlinkClick r:id="rId3"/>
              </a:defRPr>
            </a:lvl1pPr>
          </a:lstStyle>
          <a:p>
            <a:pPr>
              <a:defRPr>
                <a:solidFill>
                  <a:srgbClr val="000000"/>
                </a:solidFill>
                <a:uFillTx/>
              </a:defRPr>
            </a:pPr>
            <a:r>
              <a:rPr lang="en-US" u="none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https://students.edivea.net/courses/119</a:t>
            </a:r>
            <a:endParaRPr u="none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hlinkClick r:id="rId3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Freeform 3"/>
          <p:cNvSpPr/>
          <p:nvPr/>
        </p:nvSpPr>
        <p:spPr>
          <a:xfrm>
            <a:off x="805272" y="1563590"/>
            <a:ext cx="6952517" cy="480285"/>
          </a:xfrm>
          <a:prstGeom prst="rect">
            <a:avLst/>
          </a:pr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9" name="Freeform 6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0" name="AutoShape 7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1" name="AutoShape 8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2" name="Freeform 10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3" name="TextBox 11"/>
          <p:cNvSpPr txBox="1"/>
          <p:nvPr/>
        </p:nvSpPr>
        <p:spPr>
          <a:xfrm>
            <a:off x="1538585" y="577063"/>
            <a:ext cx="7022417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7. Μεθοδολογία</a:t>
            </a:r>
          </a:p>
        </p:txBody>
      </p:sp>
      <p:sp>
        <p:nvSpPr>
          <p:cNvPr id="324" name="TextBox 12"/>
          <p:cNvSpPr txBox="1"/>
          <p:nvPr/>
        </p:nvSpPr>
        <p:spPr>
          <a:xfrm>
            <a:off x="1035632" y="1462320"/>
            <a:ext cx="2692093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Είδος έρευνας</a:t>
            </a:r>
          </a:p>
        </p:txBody>
      </p:sp>
      <p:sp>
        <p:nvSpPr>
          <p:cNvPr id="325" name="TextBox 13"/>
          <p:cNvSpPr txBox="1"/>
          <p:nvPr/>
        </p:nvSpPr>
        <p:spPr>
          <a:xfrm>
            <a:off x="805272" y="1957620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Ποιοτική ανάλυση περιεχομένου</a:t>
            </a:r>
          </a:p>
        </p:txBody>
      </p:sp>
      <p:sp>
        <p:nvSpPr>
          <p:cNvPr id="326" name="Freeform 15"/>
          <p:cNvSpPr/>
          <p:nvPr/>
        </p:nvSpPr>
        <p:spPr>
          <a:xfrm>
            <a:off x="805272" y="2499355"/>
            <a:ext cx="6952517" cy="480285"/>
          </a:xfrm>
          <a:prstGeom prst="rect">
            <a:avLst/>
          </a:pr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7" name="Freeform 18"/>
          <p:cNvSpPr/>
          <p:nvPr/>
        </p:nvSpPr>
        <p:spPr>
          <a:xfrm>
            <a:off x="805272" y="3452912"/>
            <a:ext cx="6952517" cy="480285"/>
          </a:xfrm>
          <a:prstGeom prst="rect">
            <a:avLst/>
          </a:pr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8" name="Freeform 21"/>
          <p:cNvSpPr/>
          <p:nvPr/>
        </p:nvSpPr>
        <p:spPr>
          <a:xfrm>
            <a:off x="805272" y="4406469"/>
            <a:ext cx="6952517" cy="480285"/>
          </a:xfrm>
          <a:prstGeom prst="rect">
            <a:avLst/>
          </a:pr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9" name="Freeform 24"/>
          <p:cNvSpPr/>
          <p:nvPr/>
        </p:nvSpPr>
        <p:spPr>
          <a:xfrm>
            <a:off x="805272" y="5360026"/>
            <a:ext cx="6952517" cy="480285"/>
          </a:xfrm>
          <a:prstGeom prst="rect">
            <a:avLst/>
          </a:pr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30" name="TextBox 26"/>
          <p:cNvSpPr txBox="1"/>
          <p:nvPr/>
        </p:nvSpPr>
        <p:spPr>
          <a:xfrm>
            <a:off x="805272" y="2899272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FFCC58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 err="1"/>
              <a:t>Ιούνιος</a:t>
            </a:r>
            <a:r>
              <a:rPr dirty="0"/>
              <a:t> 202</a:t>
            </a:r>
            <a:r>
              <a:rPr lang="el-GR" dirty="0"/>
              <a:t>5</a:t>
            </a:r>
            <a:endParaRPr dirty="0"/>
          </a:p>
        </p:txBody>
      </p:sp>
      <p:sp>
        <p:nvSpPr>
          <p:cNvPr id="331" name="TextBox 27"/>
          <p:cNvSpPr txBox="1"/>
          <p:nvPr/>
        </p:nvSpPr>
        <p:spPr>
          <a:xfrm>
            <a:off x="805272" y="3861758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Σκόπιμη δειγματοληψία</a:t>
            </a:r>
          </a:p>
        </p:txBody>
      </p:sp>
      <p:sp>
        <p:nvSpPr>
          <p:cNvPr id="332" name="TextBox 28"/>
          <p:cNvSpPr txBox="1"/>
          <p:nvPr/>
        </p:nvSpPr>
        <p:spPr>
          <a:xfrm>
            <a:off x="805272" y="4815315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Ερωτηματολόγιο ανοιχτού τύπου, Ε.ΔΙ.Β.Ε.Α</a:t>
            </a:r>
          </a:p>
        </p:txBody>
      </p:sp>
      <p:sp>
        <p:nvSpPr>
          <p:cNvPr id="333" name="TextBox 29"/>
          <p:cNvSpPr txBox="1"/>
          <p:nvPr/>
        </p:nvSpPr>
        <p:spPr>
          <a:xfrm>
            <a:off x="805272" y="5768872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FFCC58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Μονάδα ανάλυσης το λεκτικό σύνολο με αυτόνομο νόημα</a:t>
            </a:r>
          </a:p>
        </p:txBody>
      </p:sp>
      <p:sp>
        <p:nvSpPr>
          <p:cNvPr id="334" name="TextBox 30"/>
          <p:cNvSpPr txBox="1"/>
          <p:nvPr/>
        </p:nvSpPr>
        <p:spPr>
          <a:xfrm>
            <a:off x="126404" y="2383269"/>
            <a:ext cx="6788202" cy="496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28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Χρονική περίοδος έρευνας</a:t>
            </a:r>
          </a:p>
        </p:txBody>
      </p:sp>
      <p:sp>
        <p:nvSpPr>
          <p:cNvPr id="335" name="TextBox 31"/>
          <p:cNvSpPr txBox="1"/>
          <p:nvPr/>
        </p:nvSpPr>
        <p:spPr>
          <a:xfrm>
            <a:off x="233772" y="3366458"/>
            <a:ext cx="7326314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Μεθοδολογία δειγματοληψίας</a:t>
            </a:r>
          </a:p>
        </p:txBody>
      </p:sp>
      <p:sp>
        <p:nvSpPr>
          <p:cNvPr id="336" name="TextBox 32"/>
          <p:cNvSpPr txBox="1"/>
          <p:nvPr/>
        </p:nvSpPr>
        <p:spPr>
          <a:xfrm>
            <a:off x="233772" y="4328944"/>
            <a:ext cx="6788201" cy="496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28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Μέσα συλλογής δεδομένων</a:t>
            </a:r>
          </a:p>
        </p:txBody>
      </p:sp>
      <p:sp>
        <p:nvSpPr>
          <p:cNvPr id="337" name="TextBox 33"/>
          <p:cNvSpPr txBox="1"/>
          <p:nvPr/>
        </p:nvSpPr>
        <p:spPr>
          <a:xfrm>
            <a:off x="126404" y="5282501"/>
            <a:ext cx="6788202" cy="496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28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Επεξεργασία δεδομένων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0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1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2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3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4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5" name="TextBox 12"/>
          <p:cNvSpPr txBox="1"/>
          <p:nvPr/>
        </p:nvSpPr>
        <p:spPr>
          <a:xfrm>
            <a:off x="1517295" y="577063"/>
            <a:ext cx="7605416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8. Αποτελέσματα 1/3</a:t>
            </a:r>
          </a:p>
        </p:txBody>
      </p:sp>
      <p:sp>
        <p:nvSpPr>
          <p:cNvPr id="346" name="Freeform 14"/>
          <p:cNvSpPr/>
          <p:nvPr/>
        </p:nvSpPr>
        <p:spPr>
          <a:xfrm>
            <a:off x="717428" y="2077542"/>
            <a:ext cx="3765618" cy="735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1" y="0"/>
                </a:moveTo>
                <a:lnTo>
                  <a:pt x="21019" y="0"/>
                </a:lnTo>
                <a:cubicBezTo>
                  <a:pt x="21340" y="0"/>
                  <a:pt x="21600" y="1331"/>
                  <a:pt x="21600" y="2974"/>
                </a:cubicBezTo>
                <a:lnTo>
                  <a:pt x="21600" y="18626"/>
                </a:lnTo>
                <a:cubicBezTo>
                  <a:pt x="21600" y="20269"/>
                  <a:pt x="21340" y="21600"/>
                  <a:pt x="21019" y="21600"/>
                </a:cubicBezTo>
                <a:lnTo>
                  <a:pt x="581" y="21600"/>
                </a:lnTo>
                <a:cubicBezTo>
                  <a:pt x="260" y="21600"/>
                  <a:pt x="0" y="20269"/>
                  <a:pt x="0" y="18626"/>
                </a:cubicBezTo>
                <a:lnTo>
                  <a:pt x="0" y="2974"/>
                </a:lnTo>
                <a:cubicBezTo>
                  <a:pt x="0" y="1331"/>
                  <a:pt x="260" y="0"/>
                  <a:pt x="581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7" name="Freeform 17"/>
          <p:cNvSpPr/>
          <p:nvPr/>
        </p:nvSpPr>
        <p:spPr>
          <a:xfrm>
            <a:off x="1244154" y="1274493"/>
            <a:ext cx="6848796" cy="622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" y="0"/>
                </a:moveTo>
                <a:lnTo>
                  <a:pt x="21424" y="0"/>
                </a:lnTo>
                <a:cubicBezTo>
                  <a:pt x="21521" y="0"/>
                  <a:pt x="21600" y="865"/>
                  <a:pt x="21600" y="1932"/>
                </a:cubicBezTo>
                <a:lnTo>
                  <a:pt x="21600" y="19668"/>
                </a:lnTo>
                <a:cubicBezTo>
                  <a:pt x="21600" y="20735"/>
                  <a:pt x="21521" y="21600"/>
                  <a:pt x="21424" y="21600"/>
                </a:cubicBezTo>
                <a:lnTo>
                  <a:pt x="176" y="21600"/>
                </a:lnTo>
                <a:cubicBezTo>
                  <a:pt x="79" y="21600"/>
                  <a:pt x="0" y="20735"/>
                  <a:pt x="0" y="19668"/>
                </a:cubicBezTo>
                <a:lnTo>
                  <a:pt x="0" y="1932"/>
                </a:lnTo>
                <a:cubicBezTo>
                  <a:pt x="0" y="865"/>
                  <a:pt x="79" y="0"/>
                  <a:pt x="176" y="0"/>
                </a:cubicBez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8" name="TextBox 19"/>
          <p:cNvSpPr txBox="1"/>
          <p:nvPr/>
        </p:nvSpPr>
        <p:spPr>
          <a:xfrm>
            <a:off x="2253834" y="1330622"/>
            <a:ext cx="4636331" cy="437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600"/>
              </a:lnSpc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υλικό διακρίνεται από:</a:t>
            </a:r>
          </a:p>
        </p:txBody>
      </p:sp>
      <p:sp>
        <p:nvSpPr>
          <p:cNvPr id="349" name="TextBox 20"/>
          <p:cNvSpPr txBox="1"/>
          <p:nvPr/>
        </p:nvSpPr>
        <p:spPr>
          <a:xfrm>
            <a:off x="844381" y="2100510"/>
            <a:ext cx="3638663" cy="282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300"/>
              </a:lnSpc>
              <a:defRPr sz="16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/>
              <a:t>Επ</a:t>
            </a:r>
            <a:r>
              <a:rPr dirty="0" err="1"/>
              <a:t>ιστημονική</a:t>
            </a:r>
            <a:r>
              <a:rPr dirty="0"/>
              <a:t> </a:t>
            </a:r>
            <a:r>
              <a:rPr dirty="0" err="1"/>
              <a:t>συνοχή</a:t>
            </a:r>
            <a:r>
              <a:rPr dirty="0"/>
              <a:t> και </a:t>
            </a:r>
            <a:r>
              <a:rPr dirty="0" err="1"/>
              <a:t>Τεκμηρίωση</a:t>
            </a:r>
            <a:endParaRPr dirty="0"/>
          </a:p>
        </p:txBody>
      </p:sp>
      <p:grpSp>
        <p:nvGrpSpPr>
          <p:cNvPr id="352" name="Group 21"/>
          <p:cNvGrpSpPr/>
          <p:nvPr/>
        </p:nvGrpSpPr>
        <p:grpSpPr>
          <a:xfrm>
            <a:off x="717428" y="2875358"/>
            <a:ext cx="3765618" cy="735309"/>
            <a:chOff x="0" y="0"/>
            <a:chExt cx="3765616" cy="735308"/>
          </a:xfrm>
        </p:grpSpPr>
        <p:sp>
          <p:nvSpPr>
            <p:cNvPr id="350" name="Freeform 22"/>
            <p:cNvSpPr/>
            <p:nvPr/>
          </p:nvSpPr>
          <p:spPr>
            <a:xfrm>
              <a:off x="-1" y="0"/>
              <a:ext cx="3765618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1" y="0"/>
                  </a:moveTo>
                  <a:lnTo>
                    <a:pt x="21019" y="0"/>
                  </a:lnTo>
                  <a:cubicBezTo>
                    <a:pt x="21340" y="0"/>
                    <a:pt x="21600" y="1331"/>
                    <a:pt x="21600" y="2974"/>
                  </a:cubicBezTo>
                  <a:lnTo>
                    <a:pt x="21600" y="18626"/>
                  </a:lnTo>
                  <a:cubicBezTo>
                    <a:pt x="21600" y="20269"/>
                    <a:pt x="21340" y="21600"/>
                    <a:pt x="21019" y="21600"/>
                  </a:cubicBezTo>
                  <a:lnTo>
                    <a:pt x="581" y="21600"/>
                  </a:lnTo>
                  <a:cubicBezTo>
                    <a:pt x="260" y="21600"/>
                    <a:pt x="0" y="20269"/>
                    <a:pt x="0" y="18626"/>
                  </a:cubicBezTo>
                  <a:lnTo>
                    <a:pt x="0" y="2974"/>
                  </a:lnTo>
                  <a:cubicBezTo>
                    <a:pt x="0" y="1331"/>
                    <a:pt x="260" y="0"/>
                    <a:pt x="581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51" name="TextBox 23"/>
            <p:cNvSpPr txBox="1"/>
            <p:nvPr/>
          </p:nvSpPr>
          <p:spPr>
            <a:xfrm>
              <a:off x="0" y="132052"/>
              <a:ext cx="3765617" cy="3378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Απλή και κατανοητή παρουσίαση του Ε.Υ.</a:t>
              </a:r>
            </a:p>
          </p:txBody>
        </p:sp>
      </p:grpSp>
      <p:grpSp>
        <p:nvGrpSpPr>
          <p:cNvPr id="355" name="Group 24"/>
          <p:cNvGrpSpPr/>
          <p:nvPr/>
        </p:nvGrpSpPr>
        <p:grpSpPr>
          <a:xfrm>
            <a:off x="717427" y="3691033"/>
            <a:ext cx="3765620" cy="954770"/>
            <a:chOff x="-1" y="-1"/>
            <a:chExt cx="3765618" cy="954769"/>
          </a:xfrm>
        </p:grpSpPr>
        <p:sp>
          <p:nvSpPr>
            <p:cNvPr id="353" name="Freeform 25"/>
            <p:cNvSpPr/>
            <p:nvPr/>
          </p:nvSpPr>
          <p:spPr>
            <a:xfrm>
              <a:off x="-1" y="-1"/>
              <a:ext cx="3765618" cy="954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1" y="0"/>
                  </a:moveTo>
                  <a:lnTo>
                    <a:pt x="21019" y="0"/>
                  </a:lnTo>
                  <a:cubicBezTo>
                    <a:pt x="21340" y="0"/>
                    <a:pt x="21600" y="1025"/>
                    <a:pt x="21600" y="2290"/>
                  </a:cubicBezTo>
                  <a:lnTo>
                    <a:pt x="21600" y="19310"/>
                  </a:lnTo>
                  <a:cubicBezTo>
                    <a:pt x="21600" y="20575"/>
                    <a:pt x="21340" y="21600"/>
                    <a:pt x="21019" y="21600"/>
                  </a:cubicBezTo>
                  <a:lnTo>
                    <a:pt x="581" y="21600"/>
                  </a:lnTo>
                  <a:cubicBezTo>
                    <a:pt x="427" y="21600"/>
                    <a:pt x="279" y="21359"/>
                    <a:pt x="170" y="20929"/>
                  </a:cubicBezTo>
                  <a:cubicBezTo>
                    <a:pt x="61" y="20500"/>
                    <a:pt x="0" y="19917"/>
                    <a:pt x="0" y="19310"/>
                  </a:cubicBezTo>
                  <a:lnTo>
                    <a:pt x="0" y="2290"/>
                  </a:lnTo>
                  <a:cubicBezTo>
                    <a:pt x="0" y="1025"/>
                    <a:pt x="260" y="0"/>
                    <a:pt x="581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54" name="TextBox 26"/>
            <p:cNvSpPr txBox="1"/>
            <p:nvPr/>
          </p:nvSpPr>
          <p:spPr>
            <a:xfrm>
              <a:off x="0" y="247898"/>
              <a:ext cx="3765617" cy="3255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rPr dirty="0"/>
                <a:t>Ε</a:t>
              </a:r>
              <a:r>
                <a:rPr lang="el-GR" dirty="0"/>
                <a:t>ύ</a:t>
              </a:r>
              <a:r>
                <a:rPr dirty="0" err="1"/>
                <a:t>χρηστ</a:t>
              </a:r>
              <a:r>
                <a:rPr lang="el-GR" dirty="0"/>
                <a:t>η δομή και καθοδήγηση</a:t>
              </a:r>
              <a:endParaRPr dirty="0"/>
            </a:p>
          </p:txBody>
        </p:sp>
      </p:grpSp>
      <p:grpSp>
        <p:nvGrpSpPr>
          <p:cNvPr id="358" name="Group 27"/>
          <p:cNvGrpSpPr/>
          <p:nvPr/>
        </p:nvGrpSpPr>
        <p:grpSpPr>
          <a:xfrm>
            <a:off x="717428" y="4789761"/>
            <a:ext cx="3765618" cy="752085"/>
            <a:chOff x="0" y="1201"/>
            <a:chExt cx="3765616" cy="752083"/>
          </a:xfrm>
        </p:grpSpPr>
        <p:sp>
          <p:nvSpPr>
            <p:cNvPr id="356" name="Freeform 28"/>
            <p:cNvSpPr/>
            <p:nvPr/>
          </p:nvSpPr>
          <p:spPr>
            <a:xfrm>
              <a:off x="0" y="17977"/>
              <a:ext cx="3765617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1" y="0"/>
                  </a:moveTo>
                  <a:lnTo>
                    <a:pt x="21019" y="0"/>
                  </a:lnTo>
                  <a:cubicBezTo>
                    <a:pt x="21340" y="0"/>
                    <a:pt x="21600" y="1331"/>
                    <a:pt x="21600" y="2974"/>
                  </a:cubicBezTo>
                  <a:lnTo>
                    <a:pt x="21600" y="18626"/>
                  </a:lnTo>
                  <a:cubicBezTo>
                    <a:pt x="21600" y="20269"/>
                    <a:pt x="21340" y="21600"/>
                    <a:pt x="21019" y="21600"/>
                  </a:cubicBezTo>
                  <a:lnTo>
                    <a:pt x="581" y="21600"/>
                  </a:lnTo>
                  <a:cubicBezTo>
                    <a:pt x="260" y="21600"/>
                    <a:pt x="0" y="20269"/>
                    <a:pt x="0" y="18626"/>
                  </a:cubicBezTo>
                  <a:lnTo>
                    <a:pt x="0" y="2974"/>
                  </a:lnTo>
                  <a:cubicBezTo>
                    <a:pt x="0" y="1331"/>
                    <a:pt x="260" y="0"/>
                    <a:pt x="581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57" name="TextBox 29"/>
            <p:cNvSpPr txBox="1"/>
            <p:nvPr/>
          </p:nvSpPr>
          <p:spPr>
            <a:xfrm>
              <a:off x="0" y="1201"/>
              <a:ext cx="3765617" cy="635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Υποστήριξη και καθοδήγηση στη μελέτη του εκπαιδευόμενου</a:t>
              </a:r>
            </a:p>
          </p:txBody>
        </p:sp>
      </p:grpSp>
      <p:grpSp>
        <p:nvGrpSpPr>
          <p:cNvPr id="361" name="Group 30"/>
          <p:cNvGrpSpPr/>
          <p:nvPr/>
        </p:nvGrpSpPr>
        <p:grpSpPr>
          <a:xfrm>
            <a:off x="4733075" y="2106933"/>
            <a:ext cx="3979931" cy="735311"/>
            <a:chOff x="0" y="17977"/>
            <a:chExt cx="3979930" cy="735309"/>
          </a:xfrm>
        </p:grpSpPr>
        <p:sp>
          <p:nvSpPr>
            <p:cNvPr id="359" name="Freeform 31"/>
            <p:cNvSpPr/>
            <p:nvPr/>
          </p:nvSpPr>
          <p:spPr>
            <a:xfrm>
              <a:off x="0" y="17977"/>
              <a:ext cx="3979930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20" y="0"/>
                  </a:moveTo>
                  <a:lnTo>
                    <a:pt x="21080" y="0"/>
                  </a:lnTo>
                  <a:cubicBezTo>
                    <a:pt x="21218" y="0"/>
                    <a:pt x="21350" y="296"/>
                    <a:pt x="21448" y="824"/>
                  </a:cubicBezTo>
                  <a:cubicBezTo>
                    <a:pt x="21545" y="1352"/>
                    <a:pt x="21600" y="2067"/>
                    <a:pt x="21600" y="2813"/>
                  </a:cubicBezTo>
                  <a:lnTo>
                    <a:pt x="21600" y="18787"/>
                  </a:lnTo>
                  <a:cubicBezTo>
                    <a:pt x="21600" y="19533"/>
                    <a:pt x="21545" y="20248"/>
                    <a:pt x="21448" y="20776"/>
                  </a:cubicBezTo>
                  <a:cubicBezTo>
                    <a:pt x="21350" y="21304"/>
                    <a:pt x="21218" y="21600"/>
                    <a:pt x="21080" y="21600"/>
                  </a:cubicBezTo>
                  <a:lnTo>
                    <a:pt x="520" y="21600"/>
                  </a:lnTo>
                  <a:cubicBezTo>
                    <a:pt x="382" y="21600"/>
                    <a:pt x="250" y="21304"/>
                    <a:pt x="152" y="20776"/>
                  </a:cubicBezTo>
                  <a:cubicBezTo>
                    <a:pt x="55" y="20248"/>
                    <a:pt x="0" y="19533"/>
                    <a:pt x="0" y="18787"/>
                  </a:cubicBezTo>
                  <a:lnTo>
                    <a:pt x="0" y="2813"/>
                  </a:lnTo>
                  <a:cubicBezTo>
                    <a:pt x="0" y="2067"/>
                    <a:pt x="55" y="1352"/>
                    <a:pt x="152" y="824"/>
                  </a:cubicBezTo>
                  <a:cubicBezTo>
                    <a:pt x="250" y="296"/>
                    <a:pt x="382" y="0"/>
                    <a:pt x="520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60" name="TextBox 32"/>
            <p:cNvSpPr txBox="1"/>
            <p:nvPr/>
          </p:nvSpPr>
          <p:spPr>
            <a:xfrm>
              <a:off x="0" y="156146"/>
              <a:ext cx="3979930" cy="3255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rPr dirty="0"/>
                <a:t>Υπ</a:t>
              </a:r>
              <a:r>
                <a:rPr dirty="0" err="1"/>
                <a:t>οστήριξη</a:t>
              </a:r>
              <a:r>
                <a:rPr dirty="0"/>
                <a:t> </a:t>
              </a:r>
              <a:r>
                <a:rPr dirty="0" err="1"/>
                <a:t>της</a:t>
              </a:r>
              <a:r>
                <a:rPr dirty="0"/>
                <a:t> </a:t>
              </a:r>
              <a:r>
                <a:rPr dirty="0" err="1"/>
                <a:t>Αλληλε</a:t>
              </a:r>
              <a:r>
                <a:rPr dirty="0"/>
                <a:t>πίδρασης</a:t>
              </a:r>
              <a:r>
                <a:rPr lang="el-GR" dirty="0"/>
                <a:t>.</a:t>
              </a:r>
              <a:endParaRPr dirty="0"/>
            </a:p>
          </p:txBody>
        </p:sp>
      </p:grpSp>
      <p:grpSp>
        <p:nvGrpSpPr>
          <p:cNvPr id="364" name="Group 33"/>
          <p:cNvGrpSpPr/>
          <p:nvPr/>
        </p:nvGrpSpPr>
        <p:grpSpPr>
          <a:xfrm>
            <a:off x="4705199" y="2905833"/>
            <a:ext cx="3979931" cy="752084"/>
            <a:chOff x="0" y="1201"/>
            <a:chExt cx="3979929" cy="752083"/>
          </a:xfrm>
        </p:grpSpPr>
        <p:sp>
          <p:nvSpPr>
            <p:cNvPr id="362" name="Freeform 34"/>
            <p:cNvSpPr/>
            <p:nvPr/>
          </p:nvSpPr>
          <p:spPr>
            <a:xfrm>
              <a:off x="0" y="17977"/>
              <a:ext cx="3979930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20" y="0"/>
                  </a:moveTo>
                  <a:lnTo>
                    <a:pt x="21080" y="0"/>
                  </a:lnTo>
                  <a:cubicBezTo>
                    <a:pt x="21218" y="0"/>
                    <a:pt x="21350" y="296"/>
                    <a:pt x="21448" y="824"/>
                  </a:cubicBezTo>
                  <a:cubicBezTo>
                    <a:pt x="21545" y="1352"/>
                    <a:pt x="21600" y="2067"/>
                    <a:pt x="21600" y="2813"/>
                  </a:cubicBezTo>
                  <a:lnTo>
                    <a:pt x="21600" y="18787"/>
                  </a:lnTo>
                  <a:cubicBezTo>
                    <a:pt x="21600" y="19533"/>
                    <a:pt x="21545" y="20248"/>
                    <a:pt x="21448" y="20776"/>
                  </a:cubicBezTo>
                  <a:cubicBezTo>
                    <a:pt x="21350" y="21304"/>
                    <a:pt x="21218" y="21600"/>
                    <a:pt x="21080" y="21600"/>
                  </a:cubicBezTo>
                  <a:lnTo>
                    <a:pt x="520" y="21600"/>
                  </a:lnTo>
                  <a:cubicBezTo>
                    <a:pt x="382" y="21600"/>
                    <a:pt x="250" y="21304"/>
                    <a:pt x="152" y="20776"/>
                  </a:cubicBezTo>
                  <a:cubicBezTo>
                    <a:pt x="55" y="20248"/>
                    <a:pt x="0" y="19533"/>
                    <a:pt x="0" y="18787"/>
                  </a:cubicBezTo>
                  <a:lnTo>
                    <a:pt x="0" y="2813"/>
                  </a:lnTo>
                  <a:cubicBezTo>
                    <a:pt x="0" y="2067"/>
                    <a:pt x="55" y="1352"/>
                    <a:pt x="152" y="824"/>
                  </a:cubicBezTo>
                  <a:cubicBezTo>
                    <a:pt x="250" y="296"/>
                    <a:pt x="382" y="0"/>
                    <a:pt x="520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63" name="TextBox 35"/>
            <p:cNvSpPr txBox="1"/>
            <p:nvPr/>
          </p:nvSpPr>
          <p:spPr>
            <a:xfrm>
              <a:off x="0" y="1201"/>
              <a:ext cx="3979930" cy="635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Δυνατότητα αναστοχασμού και αυτοαξιολόγησης</a:t>
              </a:r>
            </a:p>
          </p:txBody>
        </p:sp>
      </p:grpSp>
      <p:grpSp>
        <p:nvGrpSpPr>
          <p:cNvPr id="367" name="Group 36"/>
          <p:cNvGrpSpPr/>
          <p:nvPr/>
        </p:nvGrpSpPr>
        <p:grpSpPr>
          <a:xfrm>
            <a:off x="4733075" y="3721508"/>
            <a:ext cx="3952055" cy="752085"/>
            <a:chOff x="0" y="1201"/>
            <a:chExt cx="3952053" cy="752083"/>
          </a:xfrm>
        </p:grpSpPr>
        <p:sp>
          <p:nvSpPr>
            <p:cNvPr id="365" name="Freeform 37"/>
            <p:cNvSpPr/>
            <p:nvPr/>
          </p:nvSpPr>
          <p:spPr>
            <a:xfrm>
              <a:off x="0" y="17977"/>
              <a:ext cx="3952054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27" y="0"/>
                  </a:moveTo>
                  <a:lnTo>
                    <a:pt x="21073" y="0"/>
                  </a:lnTo>
                  <a:cubicBezTo>
                    <a:pt x="21364" y="0"/>
                    <a:pt x="21600" y="1268"/>
                    <a:pt x="21600" y="2833"/>
                  </a:cubicBezTo>
                  <a:lnTo>
                    <a:pt x="21600" y="18767"/>
                  </a:lnTo>
                  <a:cubicBezTo>
                    <a:pt x="21600" y="20332"/>
                    <a:pt x="21364" y="21600"/>
                    <a:pt x="21073" y="21600"/>
                  </a:cubicBezTo>
                  <a:lnTo>
                    <a:pt x="527" y="21600"/>
                  </a:lnTo>
                  <a:cubicBezTo>
                    <a:pt x="236" y="21600"/>
                    <a:pt x="0" y="20332"/>
                    <a:pt x="0" y="18767"/>
                  </a:cubicBezTo>
                  <a:lnTo>
                    <a:pt x="0" y="2833"/>
                  </a:lnTo>
                  <a:cubicBezTo>
                    <a:pt x="0" y="1268"/>
                    <a:pt x="236" y="0"/>
                    <a:pt x="527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66" name="TextBox 38"/>
            <p:cNvSpPr txBox="1"/>
            <p:nvPr/>
          </p:nvSpPr>
          <p:spPr>
            <a:xfrm>
              <a:off x="0" y="1201"/>
              <a:ext cx="3952054" cy="635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Σαφήνεια σκοπού και προσδοκόμενων μαθησιακών αποτελεσμάτων</a:t>
              </a:r>
            </a:p>
          </p:txBody>
        </p:sp>
      </p:grpSp>
      <p:grpSp>
        <p:nvGrpSpPr>
          <p:cNvPr id="370" name="Group 39"/>
          <p:cNvGrpSpPr/>
          <p:nvPr/>
        </p:nvGrpSpPr>
        <p:grpSpPr>
          <a:xfrm>
            <a:off x="4668551" y="4587382"/>
            <a:ext cx="4044455" cy="1010643"/>
            <a:chOff x="0" y="1201"/>
            <a:chExt cx="4044453" cy="1010641"/>
          </a:xfrm>
        </p:grpSpPr>
        <p:sp>
          <p:nvSpPr>
            <p:cNvPr id="368" name="Freeform 40"/>
            <p:cNvSpPr/>
            <p:nvPr/>
          </p:nvSpPr>
          <p:spPr>
            <a:xfrm>
              <a:off x="0" y="57075"/>
              <a:ext cx="4044454" cy="954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3" y="0"/>
                  </a:moveTo>
                  <a:lnTo>
                    <a:pt x="21097" y="0"/>
                  </a:lnTo>
                  <a:cubicBezTo>
                    <a:pt x="21230" y="0"/>
                    <a:pt x="21358" y="225"/>
                    <a:pt x="21453" y="625"/>
                  </a:cubicBezTo>
                  <a:cubicBezTo>
                    <a:pt x="21547" y="1024"/>
                    <a:pt x="21600" y="1567"/>
                    <a:pt x="21600" y="2132"/>
                  </a:cubicBezTo>
                  <a:lnTo>
                    <a:pt x="21600" y="19468"/>
                  </a:lnTo>
                  <a:cubicBezTo>
                    <a:pt x="21600" y="20645"/>
                    <a:pt x="21375" y="21600"/>
                    <a:pt x="21097" y="21600"/>
                  </a:cubicBezTo>
                  <a:lnTo>
                    <a:pt x="503" y="21600"/>
                  </a:lnTo>
                  <a:cubicBezTo>
                    <a:pt x="370" y="21600"/>
                    <a:pt x="242" y="21375"/>
                    <a:pt x="147" y="20976"/>
                  </a:cubicBezTo>
                  <a:cubicBezTo>
                    <a:pt x="53" y="20576"/>
                    <a:pt x="0" y="20033"/>
                    <a:pt x="0" y="19468"/>
                  </a:cubicBezTo>
                  <a:lnTo>
                    <a:pt x="0" y="2132"/>
                  </a:lnTo>
                  <a:cubicBezTo>
                    <a:pt x="0" y="1567"/>
                    <a:pt x="53" y="1024"/>
                    <a:pt x="147" y="625"/>
                  </a:cubicBezTo>
                  <a:cubicBezTo>
                    <a:pt x="242" y="225"/>
                    <a:pt x="370" y="0"/>
                    <a:pt x="503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69" name="TextBox 41"/>
            <p:cNvSpPr txBox="1"/>
            <p:nvPr/>
          </p:nvSpPr>
          <p:spPr>
            <a:xfrm>
              <a:off x="0" y="1201"/>
              <a:ext cx="4044454" cy="9331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rPr dirty="0" err="1"/>
                <a:t>Δρ</a:t>
              </a:r>
              <a:r>
                <a:rPr dirty="0"/>
                <a:t>αστηριότητες που επιτρέπουν στους εκπαιδευόμενους να αισθανθούν μέλη μιας ομάδας</a:t>
              </a:r>
            </a:p>
          </p:txBody>
        </p:sp>
      </p:grpSp>
      <p:sp>
        <p:nvSpPr>
          <p:cNvPr id="371" name="Freeform 43"/>
          <p:cNvSpPr/>
          <p:nvPr/>
        </p:nvSpPr>
        <p:spPr>
          <a:xfrm>
            <a:off x="755576" y="1316078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2" name="Freeform 45"/>
          <p:cNvSpPr/>
          <p:nvPr/>
        </p:nvSpPr>
        <p:spPr>
          <a:xfrm>
            <a:off x="914380" y="1636613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3" name="Freeform 47"/>
          <p:cNvSpPr/>
          <p:nvPr/>
        </p:nvSpPr>
        <p:spPr>
          <a:xfrm>
            <a:off x="2133153" y="5678391"/>
            <a:ext cx="5424066" cy="7208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8" y="0"/>
                </a:moveTo>
                <a:lnTo>
                  <a:pt x="21442" y="0"/>
                </a:lnTo>
                <a:cubicBezTo>
                  <a:pt x="21484" y="0"/>
                  <a:pt x="21524" y="125"/>
                  <a:pt x="21554" y="348"/>
                </a:cubicBezTo>
                <a:cubicBezTo>
                  <a:pt x="21583" y="571"/>
                  <a:pt x="21600" y="874"/>
                  <a:pt x="21600" y="1189"/>
                </a:cubicBezTo>
                <a:lnTo>
                  <a:pt x="21600" y="20411"/>
                </a:lnTo>
                <a:cubicBezTo>
                  <a:pt x="21600" y="20726"/>
                  <a:pt x="21583" y="21029"/>
                  <a:pt x="21554" y="21252"/>
                </a:cubicBezTo>
                <a:cubicBezTo>
                  <a:pt x="21524" y="21475"/>
                  <a:pt x="21484" y="21600"/>
                  <a:pt x="21442" y="21600"/>
                </a:cubicBezTo>
                <a:lnTo>
                  <a:pt x="158" y="21600"/>
                </a:lnTo>
                <a:cubicBezTo>
                  <a:pt x="116" y="21600"/>
                  <a:pt x="76" y="21475"/>
                  <a:pt x="46" y="21252"/>
                </a:cubicBezTo>
                <a:cubicBezTo>
                  <a:pt x="17" y="21029"/>
                  <a:pt x="0" y="20726"/>
                  <a:pt x="0" y="20411"/>
                </a:cubicBezTo>
                <a:lnTo>
                  <a:pt x="0" y="1189"/>
                </a:lnTo>
                <a:cubicBezTo>
                  <a:pt x="0" y="874"/>
                  <a:pt x="17" y="571"/>
                  <a:pt x="46" y="348"/>
                </a:cubicBezTo>
                <a:cubicBezTo>
                  <a:pt x="76" y="125"/>
                  <a:pt x="116" y="0"/>
                  <a:pt x="158" y="0"/>
                </a:cubicBez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4" name="TextBox 49"/>
          <p:cNvSpPr txBox="1"/>
          <p:nvPr/>
        </p:nvSpPr>
        <p:spPr>
          <a:xfrm>
            <a:off x="2448480" y="5724008"/>
            <a:ext cx="5108739" cy="579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2300"/>
              </a:lnSpc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Στο εκπαιδευτικό υλικό εφαρμόζονται σχεδόν όλες οι αρχές της Πολυμεσικής Μάθησης</a:t>
            </a:r>
          </a:p>
        </p:txBody>
      </p:sp>
      <p:sp>
        <p:nvSpPr>
          <p:cNvPr id="375" name="Freeform 51"/>
          <p:cNvSpPr/>
          <p:nvPr/>
        </p:nvSpPr>
        <p:spPr>
          <a:xfrm>
            <a:off x="1584107" y="5604352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8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9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0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1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2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3" name="TextBox 12"/>
          <p:cNvSpPr txBox="1"/>
          <p:nvPr/>
        </p:nvSpPr>
        <p:spPr>
          <a:xfrm>
            <a:off x="1517295" y="577063"/>
            <a:ext cx="7605416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8. Αποτελέσματα 2/3</a:t>
            </a:r>
          </a:p>
        </p:txBody>
      </p:sp>
      <p:sp>
        <p:nvSpPr>
          <p:cNvPr id="384" name="Freeform 14"/>
          <p:cNvSpPr/>
          <p:nvPr/>
        </p:nvSpPr>
        <p:spPr>
          <a:xfrm>
            <a:off x="717428" y="2231858"/>
            <a:ext cx="5738482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5" name="Freeform 17"/>
          <p:cNvSpPr/>
          <p:nvPr/>
        </p:nvSpPr>
        <p:spPr>
          <a:xfrm>
            <a:off x="1244154" y="1274493"/>
            <a:ext cx="6848796" cy="622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" y="0"/>
                </a:moveTo>
                <a:lnTo>
                  <a:pt x="21424" y="0"/>
                </a:lnTo>
                <a:cubicBezTo>
                  <a:pt x="21521" y="0"/>
                  <a:pt x="21600" y="865"/>
                  <a:pt x="21600" y="1932"/>
                </a:cubicBezTo>
                <a:lnTo>
                  <a:pt x="21600" y="19668"/>
                </a:lnTo>
                <a:cubicBezTo>
                  <a:pt x="21600" y="20735"/>
                  <a:pt x="21521" y="21600"/>
                  <a:pt x="21424" y="21600"/>
                </a:cubicBezTo>
                <a:lnTo>
                  <a:pt x="176" y="21600"/>
                </a:lnTo>
                <a:cubicBezTo>
                  <a:pt x="79" y="21600"/>
                  <a:pt x="0" y="20735"/>
                  <a:pt x="0" y="19668"/>
                </a:cubicBezTo>
                <a:lnTo>
                  <a:pt x="0" y="1932"/>
                </a:lnTo>
                <a:cubicBezTo>
                  <a:pt x="0" y="865"/>
                  <a:pt x="79" y="0"/>
                  <a:pt x="176" y="0"/>
                </a:cubicBez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6" name="TextBox 19"/>
          <p:cNvSpPr txBox="1"/>
          <p:nvPr/>
        </p:nvSpPr>
        <p:spPr>
          <a:xfrm>
            <a:off x="2253834" y="1330622"/>
            <a:ext cx="4636331" cy="437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600"/>
              </a:lnSpc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Δυνατά στοιχεία του Ε.Υ</a:t>
            </a:r>
          </a:p>
        </p:txBody>
      </p:sp>
      <p:sp>
        <p:nvSpPr>
          <p:cNvPr id="387" name="TextBox 20"/>
          <p:cNvSpPr txBox="1"/>
          <p:nvPr/>
        </p:nvSpPr>
        <p:spPr>
          <a:xfrm>
            <a:off x="844381" y="2171950"/>
            <a:ext cx="5477320" cy="40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Αισθητική ποιότητα</a:t>
            </a:r>
            <a:endParaRPr dirty="0"/>
          </a:p>
        </p:txBody>
      </p:sp>
      <p:sp>
        <p:nvSpPr>
          <p:cNvPr id="388" name="Freeform 22"/>
          <p:cNvSpPr/>
          <p:nvPr/>
        </p:nvSpPr>
        <p:spPr>
          <a:xfrm>
            <a:off x="755576" y="1316078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9" name="Freeform 24"/>
          <p:cNvSpPr/>
          <p:nvPr/>
        </p:nvSpPr>
        <p:spPr>
          <a:xfrm>
            <a:off x="914380" y="1636613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0" name="Freeform 26"/>
          <p:cNvSpPr/>
          <p:nvPr/>
        </p:nvSpPr>
        <p:spPr>
          <a:xfrm>
            <a:off x="755576" y="2843551"/>
            <a:ext cx="5738482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1" name="TextBox 28"/>
          <p:cNvSpPr txBox="1"/>
          <p:nvPr/>
        </p:nvSpPr>
        <p:spPr>
          <a:xfrm>
            <a:off x="882530" y="2777223"/>
            <a:ext cx="5477320" cy="40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Καλογραμμένο κείμενο</a:t>
            </a:r>
            <a:endParaRPr dirty="0"/>
          </a:p>
        </p:txBody>
      </p:sp>
      <p:sp>
        <p:nvSpPr>
          <p:cNvPr id="392" name="Freeform 30"/>
          <p:cNvSpPr/>
          <p:nvPr/>
        </p:nvSpPr>
        <p:spPr>
          <a:xfrm>
            <a:off x="755576" y="3457757"/>
            <a:ext cx="5738482" cy="4534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3" name="TextBox 32"/>
          <p:cNvSpPr txBox="1"/>
          <p:nvPr/>
        </p:nvSpPr>
        <p:spPr>
          <a:xfrm>
            <a:off x="882530" y="3391429"/>
            <a:ext cx="5477320" cy="40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 err="1"/>
              <a:t>Πολυμεσικό</a:t>
            </a:r>
            <a:r>
              <a:rPr lang="el-GR" dirty="0"/>
              <a:t> υλικό</a:t>
            </a:r>
            <a:endParaRPr dirty="0"/>
          </a:p>
        </p:txBody>
      </p:sp>
      <p:sp>
        <p:nvSpPr>
          <p:cNvPr id="394" name="Freeform 34"/>
          <p:cNvSpPr/>
          <p:nvPr/>
        </p:nvSpPr>
        <p:spPr>
          <a:xfrm>
            <a:off x="717428" y="4071961"/>
            <a:ext cx="5738482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5" name="TextBox 36"/>
          <p:cNvSpPr txBox="1"/>
          <p:nvPr/>
        </p:nvSpPr>
        <p:spPr>
          <a:xfrm>
            <a:off x="844381" y="4005633"/>
            <a:ext cx="5477320" cy="40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Δραστηριότητες αλληλεπίδρασης</a:t>
            </a:r>
            <a:endParaRPr dirty="0"/>
          </a:p>
        </p:txBody>
      </p:sp>
      <p:sp>
        <p:nvSpPr>
          <p:cNvPr id="396" name="Freeform 38"/>
          <p:cNvSpPr/>
          <p:nvPr/>
        </p:nvSpPr>
        <p:spPr>
          <a:xfrm>
            <a:off x="717428" y="4686834"/>
            <a:ext cx="5738482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7" name="TextBox 40"/>
          <p:cNvSpPr txBox="1"/>
          <p:nvPr/>
        </p:nvSpPr>
        <p:spPr>
          <a:xfrm>
            <a:off x="842556" y="4648065"/>
            <a:ext cx="5477320" cy="40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Σαφής οδηγίες</a:t>
            </a:r>
            <a:endParaRPr dirty="0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290B3971-9699-4A84-A5EC-6DC8B76B7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73" y="5307063"/>
            <a:ext cx="5736833" cy="45114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2052C0D-699B-4F40-B785-AB3675402A21}"/>
              </a:ext>
            </a:extLst>
          </p:cNvPr>
          <p:cNvSpPr txBox="1"/>
          <p:nvPr/>
        </p:nvSpPr>
        <p:spPr>
          <a:xfrm>
            <a:off x="748003" y="5190286"/>
            <a:ext cx="4572000" cy="4926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Ενεργός συμμετοχή μαθητή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0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1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2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3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4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5" name="TextBox 12"/>
          <p:cNvSpPr txBox="1"/>
          <p:nvPr/>
        </p:nvSpPr>
        <p:spPr>
          <a:xfrm>
            <a:off x="1517295" y="601711"/>
            <a:ext cx="7605416" cy="42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8. Αποτελέσματα 3/3</a:t>
            </a:r>
          </a:p>
        </p:txBody>
      </p:sp>
      <p:sp>
        <p:nvSpPr>
          <p:cNvPr id="406" name="Freeform 14"/>
          <p:cNvSpPr/>
          <p:nvPr/>
        </p:nvSpPr>
        <p:spPr>
          <a:xfrm>
            <a:off x="717428" y="2231858"/>
            <a:ext cx="7062359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5" y="0"/>
                </a:moveTo>
                <a:lnTo>
                  <a:pt x="21435" y="0"/>
                </a:lnTo>
                <a:cubicBezTo>
                  <a:pt x="21479" y="0"/>
                  <a:pt x="21521" y="271"/>
                  <a:pt x="21552" y="753"/>
                </a:cubicBezTo>
                <a:cubicBezTo>
                  <a:pt x="21583" y="1235"/>
                  <a:pt x="21600" y="1889"/>
                  <a:pt x="21600" y="2571"/>
                </a:cubicBezTo>
                <a:lnTo>
                  <a:pt x="21600" y="19029"/>
                </a:lnTo>
                <a:cubicBezTo>
                  <a:pt x="21600" y="19711"/>
                  <a:pt x="21583" y="20365"/>
                  <a:pt x="21552" y="20847"/>
                </a:cubicBezTo>
                <a:cubicBezTo>
                  <a:pt x="21521" y="21329"/>
                  <a:pt x="21479" y="21600"/>
                  <a:pt x="21435" y="21600"/>
                </a:cubicBezTo>
                <a:lnTo>
                  <a:pt x="165" y="21600"/>
                </a:lnTo>
                <a:cubicBezTo>
                  <a:pt x="121" y="21600"/>
                  <a:pt x="79" y="21329"/>
                  <a:pt x="48" y="20847"/>
                </a:cubicBezTo>
                <a:cubicBezTo>
                  <a:pt x="17" y="20365"/>
                  <a:pt x="0" y="19711"/>
                  <a:pt x="0" y="19029"/>
                </a:cubicBezTo>
                <a:lnTo>
                  <a:pt x="0" y="2571"/>
                </a:lnTo>
                <a:cubicBezTo>
                  <a:pt x="0" y="1889"/>
                  <a:pt x="17" y="1235"/>
                  <a:pt x="48" y="753"/>
                </a:cubicBezTo>
                <a:cubicBezTo>
                  <a:pt x="79" y="271"/>
                  <a:pt x="121" y="0"/>
                  <a:pt x="165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7" name="Freeform 17"/>
          <p:cNvSpPr/>
          <p:nvPr/>
        </p:nvSpPr>
        <p:spPr>
          <a:xfrm>
            <a:off x="1244154" y="1274493"/>
            <a:ext cx="6848796" cy="622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" y="0"/>
                </a:moveTo>
                <a:lnTo>
                  <a:pt x="21424" y="0"/>
                </a:lnTo>
                <a:cubicBezTo>
                  <a:pt x="21521" y="0"/>
                  <a:pt x="21600" y="865"/>
                  <a:pt x="21600" y="1932"/>
                </a:cubicBezTo>
                <a:lnTo>
                  <a:pt x="21600" y="19668"/>
                </a:lnTo>
                <a:cubicBezTo>
                  <a:pt x="21600" y="20735"/>
                  <a:pt x="21521" y="21600"/>
                  <a:pt x="21424" y="21600"/>
                </a:cubicBezTo>
                <a:lnTo>
                  <a:pt x="176" y="21600"/>
                </a:lnTo>
                <a:cubicBezTo>
                  <a:pt x="79" y="21600"/>
                  <a:pt x="0" y="20735"/>
                  <a:pt x="0" y="19668"/>
                </a:cubicBezTo>
                <a:lnTo>
                  <a:pt x="0" y="1932"/>
                </a:lnTo>
                <a:cubicBezTo>
                  <a:pt x="0" y="865"/>
                  <a:pt x="79" y="0"/>
                  <a:pt x="176" y="0"/>
                </a:cubicBez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8" name="TextBox 19"/>
          <p:cNvSpPr txBox="1"/>
          <p:nvPr/>
        </p:nvSpPr>
        <p:spPr>
          <a:xfrm>
            <a:off x="2253834" y="1330622"/>
            <a:ext cx="4636331" cy="437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600"/>
              </a:lnSpc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Προτάσεις βελτίωσης</a:t>
            </a:r>
          </a:p>
        </p:txBody>
      </p:sp>
      <p:sp>
        <p:nvSpPr>
          <p:cNvPr id="409" name="TextBox 20"/>
          <p:cNvSpPr txBox="1"/>
          <p:nvPr/>
        </p:nvSpPr>
        <p:spPr>
          <a:xfrm>
            <a:off x="844381" y="2171950"/>
            <a:ext cx="5477320" cy="40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Διαφοροποίηση δραστηριοτήτων</a:t>
            </a:r>
            <a:endParaRPr dirty="0"/>
          </a:p>
        </p:txBody>
      </p:sp>
      <p:sp>
        <p:nvSpPr>
          <p:cNvPr id="410" name="Freeform 22"/>
          <p:cNvSpPr/>
          <p:nvPr/>
        </p:nvSpPr>
        <p:spPr>
          <a:xfrm>
            <a:off x="755576" y="1316078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1" name="Freeform 24"/>
          <p:cNvSpPr/>
          <p:nvPr/>
        </p:nvSpPr>
        <p:spPr>
          <a:xfrm>
            <a:off x="914380" y="1636613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2" name="Freeform 26"/>
          <p:cNvSpPr/>
          <p:nvPr/>
        </p:nvSpPr>
        <p:spPr>
          <a:xfrm>
            <a:off x="717428" y="3060375"/>
            <a:ext cx="7062359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5" y="0"/>
                </a:moveTo>
                <a:lnTo>
                  <a:pt x="21435" y="0"/>
                </a:lnTo>
                <a:cubicBezTo>
                  <a:pt x="21479" y="0"/>
                  <a:pt x="21521" y="271"/>
                  <a:pt x="21552" y="753"/>
                </a:cubicBezTo>
                <a:cubicBezTo>
                  <a:pt x="21583" y="1235"/>
                  <a:pt x="21600" y="1889"/>
                  <a:pt x="21600" y="2571"/>
                </a:cubicBezTo>
                <a:lnTo>
                  <a:pt x="21600" y="19029"/>
                </a:lnTo>
                <a:cubicBezTo>
                  <a:pt x="21600" y="19711"/>
                  <a:pt x="21583" y="20365"/>
                  <a:pt x="21552" y="20847"/>
                </a:cubicBezTo>
                <a:cubicBezTo>
                  <a:pt x="21521" y="21329"/>
                  <a:pt x="21479" y="21600"/>
                  <a:pt x="21435" y="21600"/>
                </a:cubicBezTo>
                <a:lnTo>
                  <a:pt x="165" y="21600"/>
                </a:lnTo>
                <a:cubicBezTo>
                  <a:pt x="121" y="21600"/>
                  <a:pt x="79" y="21329"/>
                  <a:pt x="48" y="20847"/>
                </a:cubicBezTo>
                <a:cubicBezTo>
                  <a:pt x="17" y="20365"/>
                  <a:pt x="0" y="19711"/>
                  <a:pt x="0" y="19029"/>
                </a:cubicBezTo>
                <a:lnTo>
                  <a:pt x="0" y="2571"/>
                </a:lnTo>
                <a:cubicBezTo>
                  <a:pt x="0" y="1889"/>
                  <a:pt x="17" y="1235"/>
                  <a:pt x="48" y="753"/>
                </a:cubicBezTo>
                <a:cubicBezTo>
                  <a:pt x="79" y="271"/>
                  <a:pt x="121" y="0"/>
                  <a:pt x="165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3" name="TextBox 28"/>
          <p:cNvSpPr txBox="1"/>
          <p:nvPr/>
        </p:nvSpPr>
        <p:spPr>
          <a:xfrm>
            <a:off x="844381" y="2994046"/>
            <a:ext cx="5477320" cy="40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/>
              <a:t>Ερωτήσεις </a:t>
            </a:r>
            <a:r>
              <a:rPr lang="el-GR" dirty="0" err="1"/>
              <a:t>αυτοαξιολόγησης</a:t>
            </a:r>
            <a:endParaRPr dirty="0"/>
          </a:p>
        </p:txBody>
      </p:sp>
      <p:sp>
        <p:nvSpPr>
          <p:cNvPr id="414" name="Freeform 30"/>
          <p:cNvSpPr/>
          <p:nvPr/>
        </p:nvSpPr>
        <p:spPr>
          <a:xfrm>
            <a:off x="701615" y="4677343"/>
            <a:ext cx="7062359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" y="0"/>
                </a:moveTo>
                <a:lnTo>
                  <a:pt x="21436" y="0"/>
                </a:lnTo>
                <a:cubicBezTo>
                  <a:pt x="21527" y="0"/>
                  <a:pt x="21600" y="668"/>
                  <a:pt x="21600" y="1492"/>
                </a:cubicBezTo>
                <a:lnTo>
                  <a:pt x="21600" y="20108"/>
                </a:lnTo>
                <a:cubicBezTo>
                  <a:pt x="21600" y="20504"/>
                  <a:pt x="21583" y="20883"/>
                  <a:pt x="21552" y="21163"/>
                </a:cubicBezTo>
                <a:cubicBezTo>
                  <a:pt x="21521" y="21443"/>
                  <a:pt x="21480" y="21600"/>
                  <a:pt x="21436" y="21600"/>
                </a:cubicBezTo>
                <a:lnTo>
                  <a:pt x="164" y="21600"/>
                </a:lnTo>
                <a:cubicBezTo>
                  <a:pt x="73" y="21600"/>
                  <a:pt x="0" y="20932"/>
                  <a:pt x="0" y="20108"/>
                </a:cubicBezTo>
                <a:lnTo>
                  <a:pt x="0" y="1492"/>
                </a:lnTo>
                <a:cubicBezTo>
                  <a:pt x="0" y="668"/>
                  <a:pt x="73" y="0"/>
                  <a:pt x="164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5" name="TextBox 32"/>
          <p:cNvSpPr txBox="1"/>
          <p:nvPr/>
        </p:nvSpPr>
        <p:spPr>
          <a:xfrm>
            <a:off x="860197" y="4695203"/>
            <a:ext cx="6282704" cy="33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28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Ενίσχυση </a:t>
            </a:r>
            <a:r>
              <a:rPr lang="el-GR" dirty="0" err="1"/>
              <a:t>αναστοχασμού</a:t>
            </a:r>
            <a:endParaRPr dirty="0"/>
          </a:p>
        </p:txBody>
      </p:sp>
      <p:sp>
        <p:nvSpPr>
          <p:cNvPr id="416" name="Freeform 34"/>
          <p:cNvSpPr/>
          <p:nvPr/>
        </p:nvSpPr>
        <p:spPr>
          <a:xfrm>
            <a:off x="715615" y="3877817"/>
            <a:ext cx="7065986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5" y="0"/>
                </a:moveTo>
                <a:lnTo>
                  <a:pt x="21435" y="0"/>
                </a:lnTo>
                <a:cubicBezTo>
                  <a:pt x="21526" y="0"/>
                  <a:pt x="21600" y="1150"/>
                  <a:pt x="21600" y="2570"/>
                </a:cubicBezTo>
                <a:lnTo>
                  <a:pt x="21600" y="19030"/>
                </a:lnTo>
                <a:cubicBezTo>
                  <a:pt x="21600" y="19712"/>
                  <a:pt x="21583" y="20366"/>
                  <a:pt x="21552" y="20847"/>
                </a:cubicBezTo>
                <a:cubicBezTo>
                  <a:pt x="21521" y="21329"/>
                  <a:pt x="21479" y="21600"/>
                  <a:pt x="21435" y="21600"/>
                </a:cubicBezTo>
                <a:lnTo>
                  <a:pt x="165" y="21600"/>
                </a:lnTo>
                <a:cubicBezTo>
                  <a:pt x="74" y="21600"/>
                  <a:pt x="0" y="20450"/>
                  <a:pt x="0" y="19030"/>
                </a:cubicBezTo>
                <a:lnTo>
                  <a:pt x="0" y="2570"/>
                </a:lnTo>
                <a:cubicBezTo>
                  <a:pt x="0" y="1150"/>
                  <a:pt x="74" y="0"/>
                  <a:pt x="165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7" name="TextBox 36"/>
          <p:cNvSpPr txBox="1"/>
          <p:nvPr/>
        </p:nvSpPr>
        <p:spPr>
          <a:xfrm>
            <a:off x="842569" y="3811489"/>
            <a:ext cx="5477320" cy="40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Μείωση έκτασης υλικού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0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1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2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3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4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5" name="TextBox 12"/>
          <p:cNvSpPr txBox="1"/>
          <p:nvPr/>
        </p:nvSpPr>
        <p:spPr>
          <a:xfrm>
            <a:off x="1517295" y="577063"/>
            <a:ext cx="7410030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9. Συμπεράσματα 1/2</a:t>
            </a:r>
          </a:p>
        </p:txBody>
      </p:sp>
      <p:sp>
        <p:nvSpPr>
          <p:cNvPr id="426" name="Freeform 14"/>
          <p:cNvSpPr/>
          <p:nvPr/>
        </p:nvSpPr>
        <p:spPr>
          <a:xfrm>
            <a:off x="1517296" y="1451460"/>
            <a:ext cx="5990087" cy="8209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71" y="0"/>
                </a:moveTo>
                <a:lnTo>
                  <a:pt x="0" y="0"/>
                </a:lnTo>
                <a:lnTo>
                  <a:pt x="1629" y="10803"/>
                </a:lnTo>
                <a:lnTo>
                  <a:pt x="0" y="21600"/>
                </a:lnTo>
                <a:lnTo>
                  <a:pt x="19971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7" name="Freeform 15"/>
          <p:cNvSpPr/>
          <p:nvPr/>
        </p:nvSpPr>
        <p:spPr>
          <a:xfrm>
            <a:off x="1517295" y="2442140"/>
            <a:ext cx="6624361" cy="3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8" name="TextBox 16"/>
          <p:cNvSpPr txBox="1"/>
          <p:nvPr/>
        </p:nvSpPr>
        <p:spPr>
          <a:xfrm>
            <a:off x="1833709" y="3049174"/>
            <a:ext cx="6196661" cy="1404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700"/>
              </a:lnSpc>
              <a:defRPr sz="26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εκπαιδευτικό υλικό σχεδιάστηκε και υλοποιήθηκε σύμφωνα με τις αρχές και τη μεθοδολογία της ΕξΑΕ.</a:t>
            </a:r>
          </a:p>
        </p:txBody>
      </p:sp>
      <p:sp>
        <p:nvSpPr>
          <p:cNvPr id="429" name="Freeform 18"/>
          <p:cNvSpPr/>
          <p:nvPr/>
        </p:nvSpPr>
        <p:spPr>
          <a:xfrm>
            <a:off x="1029888" y="2680059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0" name="Freeform 20"/>
          <p:cNvSpPr/>
          <p:nvPr/>
        </p:nvSpPr>
        <p:spPr>
          <a:xfrm>
            <a:off x="706597" y="2410451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1" name="TextBox 21"/>
          <p:cNvSpPr txBox="1"/>
          <p:nvPr/>
        </p:nvSpPr>
        <p:spPr>
          <a:xfrm>
            <a:off x="1342092" y="1520527"/>
            <a:ext cx="6406132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1ο ερευνητικό ερώτημα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4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5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6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7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8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9" name="TextBox 12"/>
          <p:cNvSpPr txBox="1"/>
          <p:nvPr/>
        </p:nvSpPr>
        <p:spPr>
          <a:xfrm>
            <a:off x="1517295" y="577063"/>
            <a:ext cx="7605416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9. Συμπεράσματα 2/2</a:t>
            </a:r>
          </a:p>
        </p:txBody>
      </p:sp>
      <p:sp>
        <p:nvSpPr>
          <p:cNvPr id="440" name="Freeform 14"/>
          <p:cNvSpPr/>
          <p:nvPr/>
        </p:nvSpPr>
        <p:spPr>
          <a:xfrm>
            <a:off x="1576957" y="1451460"/>
            <a:ext cx="5990087" cy="8209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71" y="0"/>
                </a:moveTo>
                <a:lnTo>
                  <a:pt x="0" y="0"/>
                </a:lnTo>
                <a:lnTo>
                  <a:pt x="1629" y="10803"/>
                </a:lnTo>
                <a:lnTo>
                  <a:pt x="0" y="21600"/>
                </a:lnTo>
                <a:lnTo>
                  <a:pt x="19971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1" name="Freeform 15"/>
          <p:cNvSpPr/>
          <p:nvPr/>
        </p:nvSpPr>
        <p:spPr>
          <a:xfrm>
            <a:off x="1517296" y="2410451"/>
            <a:ext cx="6498690" cy="316277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2" name="TextBox 16"/>
          <p:cNvSpPr txBox="1"/>
          <p:nvPr/>
        </p:nvSpPr>
        <p:spPr>
          <a:xfrm>
            <a:off x="1551563" y="2906425"/>
            <a:ext cx="6196661" cy="1404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700"/>
              </a:lnSpc>
              <a:defRPr sz="26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εκπαιδευτικό υλικό που σχεδιάστηκε και υλοποιήθηκε συμφωνεί με τις αρχές της πολυμεσικής μάθησης.</a:t>
            </a:r>
          </a:p>
        </p:txBody>
      </p:sp>
      <p:sp>
        <p:nvSpPr>
          <p:cNvPr id="443" name="Freeform 18"/>
          <p:cNvSpPr/>
          <p:nvPr/>
        </p:nvSpPr>
        <p:spPr>
          <a:xfrm>
            <a:off x="1029888" y="2680059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4" name="Freeform 20"/>
          <p:cNvSpPr/>
          <p:nvPr/>
        </p:nvSpPr>
        <p:spPr>
          <a:xfrm>
            <a:off x="706597" y="2410451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5" name="TextBox 21"/>
          <p:cNvSpPr txBox="1"/>
          <p:nvPr/>
        </p:nvSpPr>
        <p:spPr>
          <a:xfrm>
            <a:off x="1342092" y="1520527"/>
            <a:ext cx="6406132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2ο ερευνητικό ερώτημα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8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9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0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1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2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3" name="TextBox 12"/>
          <p:cNvSpPr txBox="1"/>
          <p:nvPr/>
        </p:nvSpPr>
        <p:spPr>
          <a:xfrm>
            <a:off x="1517295" y="517296"/>
            <a:ext cx="7605416" cy="42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10. Περιορισμοί έρευνας</a:t>
            </a:r>
          </a:p>
        </p:txBody>
      </p:sp>
      <p:grpSp>
        <p:nvGrpSpPr>
          <p:cNvPr id="456" name="Group 13"/>
          <p:cNvGrpSpPr/>
          <p:nvPr/>
        </p:nvGrpSpPr>
        <p:grpSpPr>
          <a:xfrm>
            <a:off x="1359820" y="2013405"/>
            <a:ext cx="6874468" cy="976884"/>
            <a:chOff x="0" y="0"/>
            <a:chExt cx="6874467" cy="976883"/>
          </a:xfrm>
        </p:grpSpPr>
        <p:sp>
          <p:nvSpPr>
            <p:cNvPr id="454" name="Freeform 14"/>
            <p:cNvSpPr/>
            <p:nvPr/>
          </p:nvSpPr>
          <p:spPr>
            <a:xfrm>
              <a:off x="0" y="0"/>
              <a:ext cx="6874468" cy="976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" y="0"/>
                  </a:moveTo>
                  <a:lnTo>
                    <a:pt x="21426" y="0"/>
                  </a:lnTo>
                  <a:cubicBezTo>
                    <a:pt x="21472" y="0"/>
                    <a:pt x="21516" y="129"/>
                    <a:pt x="21549" y="359"/>
                  </a:cubicBezTo>
                  <a:cubicBezTo>
                    <a:pt x="21582" y="589"/>
                    <a:pt x="21600" y="901"/>
                    <a:pt x="21600" y="1226"/>
                  </a:cubicBezTo>
                  <a:lnTo>
                    <a:pt x="21600" y="20374"/>
                  </a:lnTo>
                  <a:cubicBezTo>
                    <a:pt x="21600" y="20699"/>
                    <a:pt x="21582" y="21011"/>
                    <a:pt x="21549" y="21241"/>
                  </a:cubicBezTo>
                  <a:cubicBezTo>
                    <a:pt x="21516" y="21471"/>
                    <a:pt x="21472" y="21600"/>
                    <a:pt x="21426" y="21600"/>
                  </a:cubicBezTo>
                  <a:lnTo>
                    <a:pt x="174" y="21600"/>
                  </a:lnTo>
                  <a:cubicBezTo>
                    <a:pt x="128" y="21600"/>
                    <a:pt x="84" y="21471"/>
                    <a:pt x="51" y="21241"/>
                  </a:cubicBezTo>
                  <a:cubicBezTo>
                    <a:pt x="18" y="21011"/>
                    <a:pt x="0" y="20699"/>
                    <a:pt x="0" y="20374"/>
                  </a:cubicBezTo>
                  <a:lnTo>
                    <a:pt x="0" y="1226"/>
                  </a:lnTo>
                  <a:cubicBezTo>
                    <a:pt x="0" y="901"/>
                    <a:pt x="18" y="589"/>
                    <a:pt x="51" y="359"/>
                  </a:cubicBezTo>
                  <a:cubicBezTo>
                    <a:pt x="84" y="129"/>
                    <a:pt x="128" y="0"/>
                    <a:pt x="174" y="0"/>
                  </a:cubicBezTo>
                  <a:close/>
                </a:path>
              </a:pathLst>
            </a:custGeom>
            <a:solidFill>
              <a:srgbClr val="5DDDD8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455" name="TextBox 15"/>
            <p:cNvSpPr txBox="1"/>
            <p:nvPr/>
          </p:nvSpPr>
          <p:spPr>
            <a:xfrm>
              <a:off x="0" y="100046"/>
              <a:ext cx="6874468" cy="4766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/>
            <a:p>
              <a:pPr marL="441051" lvl="1" indent="-203562" defTabSz="857250">
                <a:lnSpc>
                  <a:spcPts val="3600"/>
                </a:lnSpc>
                <a:buSzPct val="100000"/>
                <a:buFont typeface="Arial"/>
                <a:buChar char="•"/>
                <a:defRPr sz="1800">
                  <a:latin typeface="+mj-lt"/>
                  <a:ea typeface="+mj-ea"/>
                  <a:cs typeface="+mj-cs"/>
                  <a:sym typeface="Times New Roman"/>
                </a:defRPr>
              </a:pPr>
              <a:r>
                <a:t>Δεν πραγματοποιήθηκε παρέμβαση σε σχολική τάξη.</a:t>
              </a:r>
            </a:p>
          </p:txBody>
        </p:sp>
      </p:grpSp>
      <p:sp>
        <p:nvSpPr>
          <p:cNvPr id="457" name="Freeform 17"/>
          <p:cNvSpPr/>
          <p:nvPr/>
        </p:nvSpPr>
        <p:spPr>
          <a:xfrm>
            <a:off x="933907" y="1962630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8" name="Freeform 19"/>
          <p:cNvSpPr/>
          <p:nvPr/>
        </p:nvSpPr>
        <p:spPr>
          <a:xfrm>
            <a:off x="755576" y="2362300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grpSp>
        <p:nvGrpSpPr>
          <p:cNvPr id="461" name="Group 20"/>
          <p:cNvGrpSpPr/>
          <p:nvPr/>
        </p:nvGrpSpPr>
        <p:grpSpPr>
          <a:xfrm>
            <a:off x="1359820" y="3627205"/>
            <a:ext cx="6874468" cy="976884"/>
            <a:chOff x="0" y="0"/>
            <a:chExt cx="6874467" cy="976883"/>
          </a:xfrm>
        </p:grpSpPr>
        <p:sp>
          <p:nvSpPr>
            <p:cNvPr id="459" name="Freeform 21"/>
            <p:cNvSpPr/>
            <p:nvPr/>
          </p:nvSpPr>
          <p:spPr>
            <a:xfrm>
              <a:off x="0" y="0"/>
              <a:ext cx="6874468" cy="976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" y="0"/>
                  </a:moveTo>
                  <a:lnTo>
                    <a:pt x="21426" y="0"/>
                  </a:lnTo>
                  <a:cubicBezTo>
                    <a:pt x="21472" y="0"/>
                    <a:pt x="21516" y="129"/>
                    <a:pt x="21549" y="359"/>
                  </a:cubicBezTo>
                  <a:cubicBezTo>
                    <a:pt x="21582" y="589"/>
                    <a:pt x="21600" y="901"/>
                    <a:pt x="21600" y="1226"/>
                  </a:cubicBezTo>
                  <a:lnTo>
                    <a:pt x="21600" y="20374"/>
                  </a:lnTo>
                  <a:cubicBezTo>
                    <a:pt x="21600" y="20699"/>
                    <a:pt x="21582" y="21011"/>
                    <a:pt x="21549" y="21241"/>
                  </a:cubicBezTo>
                  <a:cubicBezTo>
                    <a:pt x="21516" y="21471"/>
                    <a:pt x="21472" y="21600"/>
                    <a:pt x="21426" y="21600"/>
                  </a:cubicBezTo>
                  <a:lnTo>
                    <a:pt x="174" y="21600"/>
                  </a:lnTo>
                  <a:cubicBezTo>
                    <a:pt x="128" y="21600"/>
                    <a:pt x="84" y="21471"/>
                    <a:pt x="51" y="21241"/>
                  </a:cubicBezTo>
                  <a:cubicBezTo>
                    <a:pt x="18" y="21011"/>
                    <a:pt x="0" y="20699"/>
                    <a:pt x="0" y="20374"/>
                  </a:cubicBezTo>
                  <a:lnTo>
                    <a:pt x="0" y="1226"/>
                  </a:lnTo>
                  <a:cubicBezTo>
                    <a:pt x="0" y="901"/>
                    <a:pt x="18" y="589"/>
                    <a:pt x="51" y="359"/>
                  </a:cubicBezTo>
                  <a:cubicBezTo>
                    <a:pt x="84" y="129"/>
                    <a:pt x="128" y="0"/>
                    <a:pt x="174" y="0"/>
                  </a:cubicBezTo>
                  <a:close/>
                </a:path>
              </a:pathLst>
            </a:custGeom>
            <a:solidFill>
              <a:srgbClr val="5DDDD8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460" name="TextBox 22"/>
            <p:cNvSpPr txBox="1"/>
            <p:nvPr/>
          </p:nvSpPr>
          <p:spPr>
            <a:xfrm>
              <a:off x="0" y="100046"/>
              <a:ext cx="6874468" cy="4766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/>
            <a:p>
              <a:pPr marL="441051" lvl="1" indent="-203562" defTabSz="857250">
                <a:lnSpc>
                  <a:spcPts val="3600"/>
                </a:lnSpc>
                <a:buSzPct val="100000"/>
                <a:buFont typeface="Arial"/>
                <a:buChar char="•"/>
                <a:defRPr sz="1800">
                  <a:latin typeface="+mj-lt"/>
                  <a:ea typeface="+mj-ea"/>
                  <a:cs typeface="+mj-cs"/>
                  <a:sym typeface="Times New Roman"/>
                </a:defRPr>
              </a:pPr>
              <a:r>
                <a:t>Το δείγμα αποτελείται από τρεις μόνο συμμετέχοντες.</a:t>
              </a:r>
            </a:p>
          </p:txBody>
        </p:sp>
      </p:grpSp>
      <p:sp>
        <p:nvSpPr>
          <p:cNvPr id="462" name="Freeform 24"/>
          <p:cNvSpPr/>
          <p:nvPr/>
        </p:nvSpPr>
        <p:spPr>
          <a:xfrm>
            <a:off x="843274" y="3552858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3" name="Freeform 26"/>
          <p:cNvSpPr/>
          <p:nvPr/>
        </p:nvSpPr>
        <p:spPr>
          <a:xfrm>
            <a:off x="664942" y="3952529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29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0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1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2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3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4" name="TextBox 12"/>
          <p:cNvSpPr txBox="1"/>
          <p:nvPr/>
        </p:nvSpPr>
        <p:spPr>
          <a:xfrm>
            <a:off x="1490933" y="666115"/>
            <a:ext cx="7027790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 Ευχαριστίες</a:t>
            </a:r>
          </a:p>
        </p:txBody>
      </p:sp>
      <p:sp>
        <p:nvSpPr>
          <p:cNvPr id="135" name="TextBox 13"/>
          <p:cNvSpPr txBox="1"/>
          <p:nvPr/>
        </p:nvSpPr>
        <p:spPr>
          <a:xfrm>
            <a:off x="1043608" y="1731962"/>
            <a:ext cx="7205634" cy="208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857250">
              <a:lnSpc>
                <a:spcPts val="2300"/>
              </a:lnSpc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Θα </a:t>
            </a:r>
            <a:r>
              <a:rPr dirty="0" err="1"/>
              <a:t>ήθελ</a:t>
            </a:r>
            <a:r>
              <a:rPr dirty="0"/>
              <a:t>α να ευχαριστήσω θερμά :</a:t>
            </a:r>
          </a:p>
          <a:p>
            <a:pPr defTabSz="857250">
              <a:lnSpc>
                <a:spcPts val="2300"/>
              </a:lnSpc>
              <a:defRPr sz="1600"/>
            </a:pPr>
            <a:endParaRPr dirty="0"/>
          </a:p>
          <a:p>
            <a:pPr marL="496569" lvl="1" indent="-237489" defTabSz="857250">
              <a:lnSpc>
                <a:spcPts val="2300"/>
              </a:lnSpc>
              <a:buSzPct val="100000"/>
              <a:buFont typeface="Arial"/>
              <a:buChar char="•"/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 </a:t>
            </a:r>
            <a:r>
              <a:rPr dirty="0" err="1"/>
              <a:t>τους</a:t>
            </a:r>
            <a:r>
              <a:rPr dirty="0"/>
              <a:t> κα</a:t>
            </a:r>
            <a:r>
              <a:rPr dirty="0" err="1"/>
              <a:t>θηγητές</a:t>
            </a:r>
            <a:r>
              <a:rPr dirty="0"/>
              <a:t> </a:t>
            </a:r>
            <a:r>
              <a:rPr dirty="0" err="1"/>
              <a:t>του</a:t>
            </a:r>
            <a:r>
              <a:rPr dirty="0"/>
              <a:t> Π.Μ.Σ. </a:t>
            </a:r>
          </a:p>
          <a:p>
            <a:pPr defTabSz="857250">
              <a:lnSpc>
                <a:spcPts val="2300"/>
              </a:lnSpc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 </a:t>
            </a:r>
          </a:p>
          <a:p>
            <a:pPr marL="496569" lvl="1" indent="-237489" defTabSz="857250">
              <a:lnSpc>
                <a:spcPts val="2300"/>
              </a:lnSpc>
              <a:buSzPct val="100000"/>
              <a:buFont typeface="Arial"/>
              <a:buChar char="•"/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 τα </a:t>
            </a:r>
            <a:r>
              <a:rPr dirty="0" err="1"/>
              <a:t>μέλη</a:t>
            </a:r>
            <a:r>
              <a:rPr dirty="0"/>
              <a:t> </a:t>
            </a:r>
            <a:r>
              <a:rPr dirty="0" err="1"/>
              <a:t>της</a:t>
            </a:r>
            <a:r>
              <a:rPr dirty="0"/>
              <a:t> </a:t>
            </a:r>
            <a:r>
              <a:rPr dirty="0" err="1"/>
              <a:t>ομάδ</a:t>
            </a:r>
            <a:r>
              <a:rPr dirty="0"/>
              <a:t>ας μου</a:t>
            </a:r>
          </a:p>
          <a:p>
            <a:pPr defTabSz="857250">
              <a:lnSpc>
                <a:spcPts val="2300"/>
              </a:lnSpc>
              <a:defRPr sz="1600"/>
            </a:pPr>
            <a:endParaRPr dirty="0"/>
          </a:p>
          <a:p>
            <a:pPr marL="496569" lvl="1" indent="-237489" defTabSz="857250">
              <a:lnSpc>
                <a:spcPts val="2300"/>
              </a:lnSpc>
              <a:buSzPct val="100000"/>
              <a:buFont typeface="Arial"/>
              <a:buChar char="•"/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 </a:t>
            </a:r>
            <a:r>
              <a:rPr dirty="0" err="1"/>
              <a:t>την</a:t>
            </a:r>
            <a:r>
              <a:rPr dirty="0"/>
              <a:t> </a:t>
            </a:r>
            <a:r>
              <a:rPr dirty="0" err="1"/>
              <a:t>οικογένειά</a:t>
            </a:r>
            <a:r>
              <a:rPr dirty="0"/>
              <a:t> </a:t>
            </a:r>
            <a:r>
              <a:rPr dirty="0" err="1"/>
              <a:t>μου</a:t>
            </a:r>
            <a:r>
              <a:rPr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6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7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8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9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70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71" name="TextBox 12"/>
          <p:cNvSpPr txBox="1"/>
          <p:nvPr/>
        </p:nvSpPr>
        <p:spPr>
          <a:xfrm>
            <a:off x="1180285" y="577063"/>
            <a:ext cx="7605415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11. Προτάσεις για περαιτέρω έρευνα</a:t>
            </a:r>
          </a:p>
        </p:txBody>
      </p:sp>
      <p:grpSp>
        <p:nvGrpSpPr>
          <p:cNvPr id="474" name="Group 13"/>
          <p:cNvGrpSpPr/>
          <p:nvPr/>
        </p:nvGrpSpPr>
        <p:grpSpPr>
          <a:xfrm>
            <a:off x="1359820" y="2013405"/>
            <a:ext cx="6874468" cy="976884"/>
            <a:chOff x="0" y="0"/>
            <a:chExt cx="6874467" cy="976883"/>
          </a:xfrm>
        </p:grpSpPr>
        <p:sp>
          <p:nvSpPr>
            <p:cNvPr id="472" name="Freeform 14"/>
            <p:cNvSpPr/>
            <p:nvPr/>
          </p:nvSpPr>
          <p:spPr>
            <a:xfrm>
              <a:off x="0" y="0"/>
              <a:ext cx="6874468" cy="976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" y="0"/>
                  </a:moveTo>
                  <a:lnTo>
                    <a:pt x="21426" y="0"/>
                  </a:lnTo>
                  <a:cubicBezTo>
                    <a:pt x="21472" y="0"/>
                    <a:pt x="21516" y="129"/>
                    <a:pt x="21549" y="359"/>
                  </a:cubicBezTo>
                  <a:cubicBezTo>
                    <a:pt x="21582" y="589"/>
                    <a:pt x="21600" y="901"/>
                    <a:pt x="21600" y="1226"/>
                  </a:cubicBezTo>
                  <a:lnTo>
                    <a:pt x="21600" y="20374"/>
                  </a:lnTo>
                  <a:cubicBezTo>
                    <a:pt x="21600" y="20699"/>
                    <a:pt x="21582" y="21011"/>
                    <a:pt x="21549" y="21241"/>
                  </a:cubicBezTo>
                  <a:cubicBezTo>
                    <a:pt x="21516" y="21471"/>
                    <a:pt x="21472" y="21600"/>
                    <a:pt x="21426" y="21600"/>
                  </a:cubicBezTo>
                  <a:lnTo>
                    <a:pt x="174" y="21600"/>
                  </a:lnTo>
                  <a:cubicBezTo>
                    <a:pt x="128" y="21600"/>
                    <a:pt x="84" y="21471"/>
                    <a:pt x="51" y="21241"/>
                  </a:cubicBezTo>
                  <a:cubicBezTo>
                    <a:pt x="18" y="21011"/>
                    <a:pt x="0" y="20699"/>
                    <a:pt x="0" y="20374"/>
                  </a:cubicBezTo>
                  <a:lnTo>
                    <a:pt x="0" y="1226"/>
                  </a:lnTo>
                  <a:cubicBezTo>
                    <a:pt x="0" y="901"/>
                    <a:pt x="18" y="589"/>
                    <a:pt x="51" y="359"/>
                  </a:cubicBezTo>
                  <a:cubicBezTo>
                    <a:pt x="84" y="129"/>
                    <a:pt x="128" y="0"/>
                    <a:pt x="174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473" name="TextBox 15"/>
            <p:cNvSpPr txBox="1"/>
            <p:nvPr/>
          </p:nvSpPr>
          <p:spPr>
            <a:xfrm>
              <a:off x="0" y="100046"/>
              <a:ext cx="6874468" cy="4766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/>
            <a:p>
              <a:pPr marL="441051" lvl="1" indent="-203562" defTabSz="857250">
                <a:lnSpc>
                  <a:spcPts val="3600"/>
                </a:lnSpc>
                <a:buSzPct val="100000"/>
                <a:buFont typeface="Arial"/>
                <a:buChar char="•"/>
                <a:defRPr sz="1800">
                  <a:latin typeface="+mj-lt"/>
                  <a:ea typeface="+mj-ea"/>
                  <a:cs typeface="+mj-cs"/>
                  <a:sym typeface="Times New Roman"/>
                </a:defRPr>
              </a:pPr>
              <a:r>
                <a:t>Αποτίμηση εκπαιδευτικού υλικού από μαθητές.</a:t>
              </a:r>
            </a:p>
          </p:txBody>
        </p:sp>
      </p:grpSp>
      <p:sp>
        <p:nvSpPr>
          <p:cNvPr id="475" name="Freeform 17"/>
          <p:cNvSpPr/>
          <p:nvPr/>
        </p:nvSpPr>
        <p:spPr>
          <a:xfrm>
            <a:off x="933907" y="1962630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76" name="Freeform 19"/>
          <p:cNvSpPr/>
          <p:nvPr/>
        </p:nvSpPr>
        <p:spPr>
          <a:xfrm>
            <a:off x="755576" y="2362300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grpSp>
        <p:nvGrpSpPr>
          <p:cNvPr id="479" name="Group 20"/>
          <p:cNvGrpSpPr/>
          <p:nvPr/>
        </p:nvGrpSpPr>
        <p:grpSpPr>
          <a:xfrm>
            <a:off x="1359820" y="3627205"/>
            <a:ext cx="6874469" cy="976886"/>
            <a:chOff x="0" y="134443"/>
            <a:chExt cx="6874468" cy="976884"/>
          </a:xfrm>
        </p:grpSpPr>
        <p:sp>
          <p:nvSpPr>
            <p:cNvPr id="477" name="Freeform 21"/>
            <p:cNvSpPr/>
            <p:nvPr/>
          </p:nvSpPr>
          <p:spPr>
            <a:xfrm>
              <a:off x="0" y="134443"/>
              <a:ext cx="6874468" cy="976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" y="0"/>
                  </a:moveTo>
                  <a:lnTo>
                    <a:pt x="21426" y="0"/>
                  </a:lnTo>
                  <a:cubicBezTo>
                    <a:pt x="21472" y="0"/>
                    <a:pt x="21516" y="129"/>
                    <a:pt x="21549" y="359"/>
                  </a:cubicBezTo>
                  <a:cubicBezTo>
                    <a:pt x="21582" y="589"/>
                    <a:pt x="21600" y="901"/>
                    <a:pt x="21600" y="1226"/>
                  </a:cubicBezTo>
                  <a:lnTo>
                    <a:pt x="21600" y="20374"/>
                  </a:lnTo>
                  <a:cubicBezTo>
                    <a:pt x="21600" y="20699"/>
                    <a:pt x="21582" y="21011"/>
                    <a:pt x="21549" y="21241"/>
                  </a:cubicBezTo>
                  <a:cubicBezTo>
                    <a:pt x="21516" y="21471"/>
                    <a:pt x="21472" y="21600"/>
                    <a:pt x="21426" y="21600"/>
                  </a:cubicBezTo>
                  <a:lnTo>
                    <a:pt x="174" y="21600"/>
                  </a:lnTo>
                  <a:cubicBezTo>
                    <a:pt x="128" y="21600"/>
                    <a:pt x="84" y="21471"/>
                    <a:pt x="51" y="21241"/>
                  </a:cubicBezTo>
                  <a:cubicBezTo>
                    <a:pt x="18" y="21011"/>
                    <a:pt x="0" y="20699"/>
                    <a:pt x="0" y="20374"/>
                  </a:cubicBezTo>
                  <a:lnTo>
                    <a:pt x="0" y="1226"/>
                  </a:lnTo>
                  <a:cubicBezTo>
                    <a:pt x="0" y="901"/>
                    <a:pt x="18" y="589"/>
                    <a:pt x="51" y="359"/>
                  </a:cubicBezTo>
                  <a:cubicBezTo>
                    <a:pt x="84" y="129"/>
                    <a:pt x="128" y="0"/>
                    <a:pt x="174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478" name="TextBox 22"/>
            <p:cNvSpPr txBox="1"/>
            <p:nvPr/>
          </p:nvSpPr>
          <p:spPr>
            <a:xfrm>
              <a:off x="0" y="244497"/>
              <a:ext cx="6874468" cy="456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/>
            <a:p>
              <a:pPr marL="441051" lvl="1" indent="-203562" defTabSz="857250">
                <a:lnSpc>
                  <a:spcPts val="3600"/>
                </a:lnSpc>
                <a:buSzPct val="100000"/>
                <a:buFont typeface="Arial"/>
                <a:buChar char="•"/>
                <a:defRPr sz="1800">
                  <a:latin typeface="+mj-lt"/>
                  <a:ea typeface="+mj-ea"/>
                  <a:cs typeface="+mj-cs"/>
                  <a:sym typeface="Times New Roman"/>
                </a:defRPr>
              </a:pPr>
              <a:r>
                <a:rPr lang="el-GR" dirty="0"/>
                <a:t>Επίδραση της Τ.Ν. στη δημιουργικότητα.</a:t>
              </a:r>
              <a:endParaRPr dirty="0"/>
            </a:p>
          </p:txBody>
        </p:sp>
      </p:grpSp>
      <p:sp>
        <p:nvSpPr>
          <p:cNvPr id="480" name="Freeform 24"/>
          <p:cNvSpPr/>
          <p:nvPr/>
        </p:nvSpPr>
        <p:spPr>
          <a:xfrm>
            <a:off x="843274" y="3552858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81" name="Freeform 26"/>
          <p:cNvSpPr/>
          <p:nvPr/>
        </p:nvSpPr>
        <p:spPr>
          <a:xfrm>
            <a:off x="664942" y="3952529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8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9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0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1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2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3" name="TextBox 12"/>
          <p:cNvSpPr txBox="1"/>
          <p:nvPr/>
        </p:nvSpPr>
        <p:spPr>
          <a:xfrm>
            <a:off x="1482469" y="577063"/>
            <a:ext cx="7027791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1. Σκοπός</a:t>
            </a:r>
          </a:p>
        </p:txBody>
      </p:sp>
      <p:sp>
        <p:nvSpPr>
          <p:cNvPr id="144" name="Freeform 14"/>
          <p:cNvSpPr/>
          <p:nvPr/>
        </p:nvSpPr>
        <p:spPr>
          <a:xfrm>
            <a:off x="6018847" y="1468146"/>
            <a:ext cx="3125153" cy="8209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15" y="0"/>
                </a:moveTo>
                <a:lnTo>
                  <a:pt x="0" y="0"/>
                </a:lnTo>
                <a:lnTo>
                  <a:pt x="2885" y="10803"/>
                </a:lnTo>
                <a:lnTo>
                  <a:pt x="0" y="21600"/>
                </a:lnTo>
                <a:lnTo>
                  <a:pt x="1871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5" name="Freeform 16"/>
          <p:cNvSpPr/>
          <p:nvPr/>
        </p:nvSpPr>
        <p:spPr>
          <a:xfrm>
            <a:off x="3518043" y="1468146"/>
            <a:ext cx="2701979" cy="8209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88" y="0"/>
                </a:moveTo>
                <a:lnTo>
                  <a:pt x="0" y="0"/>
                </a:lnTo>
                <a:lnTo>
                  <a:pt x="3612" y="10803"/>
                </a:lnTo>
                <a:lnTo>
                  <a:pt x="0" y="21600"/>
                </a:lnTo>
                <a:lnTo>
                  <a:pt x="1798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6" name="Freeform 18"/>
          <p:cNvSpPr/>
          <p:nvPr/>
        </p:nvSpPr>
        <p:spPr>
          <a:xfrm>
            <a:off x="851296" y="1453938"/>
            <a:ext cx="2857519" cy="8501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63" y="0"/>
                </a:moveTo>
                <a:lnTo>
                  <a:pt x="0" y="0"/>
                </a:lnTo>
                <a:lnTo>
                  <a:pt x="3537" y="10803"/>
                </a:lnTo>
                <a:lnTo>
                  <a:pt x="0" y="21600"/>
                </a:lnTo>
                <a:lnTo>
                  <a:pt x="18063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7" name="TextBox 19"/>
          <p:cNvSpPr txBox="1"/>
          <p:nvPr/>
        </p:nvSpPr>
        <p:spPr>
          <a:xfrm>
            <a:off x="1414052" y="1586220"/>
            <a:ext cx="3422203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4100"/>
              </a:lnSpc>
              <a:defRPr sz="30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 err="1"/>
              <a:t>Σχεδι</a:t>
            </a:r>
            <a:r>
              <a:rPr dirty="0"/>
              <a:t>ασμός</a:t>
            </a:r>
          </a:p>
        </p:txBody>
      </p:sp>
      <p:sp>
        <p:nvSpPr>
          <p:cNvPr id="148" name="TextBox 20"/>
          <p:cNvSpPr txBox="1"/>
          <p:nvPr/>
        </p:nvSpPr>
        <p:spPr>
          <a:xfrm>
            <a:off x="4064752" y="1586992"/>
            <a:ext cx="3438250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4100"/>
              </a:lnSpc>
              <a:defRPr sz="30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 err="1"/>
              <a:t>Υλο</a:t>
            </a:r>
            <a:r>
              <a:rPr dirty="0"/>
              <a:t>ποίηση</a:t>
            </a:r>
          </a:p>
        </p:txBody>
      </p:sp>
      <p:sp>
        <p:nvSpPr>
          <p:cNvPr id="149" name="TextBox 21"/>
          <p:cNvSpPr txBox="1"/>
          <p:nvPr/>
        </p:nvSpPr>
        <p:spPr>
          <a:xfrm>
            <a:off x="6612911" y="1578421"/>
            <a:ext cx="3422203" cy="520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4300"/>
              </a:lnSpc>
              <a:defRPr sz="30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/>
              <a:t>Απ</a:t>
            </a:r>
            <a:r>
              <a:rPr dirty="0" err="1"/>
              <a:t>οτίμηση</a:t>
            </a:r>
            <a:endParaRPr dirty="0"/>
          </a:p>
        </p:txBody>
      </p:sp>
      <p:sp>
        <p:nvSpPr>
          <p:cNvPr id="150" name="Freeform 22"/>
          <p:cNvSpPr/>
          <p:nvPr/>
        </p:nvSpPr>
        <p:spPr>
          <a:xfrm>
            <a:off x="1504760" y="2641632"/>
            <a:ext cx="6671341" cy="369089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1" name="TextBox 23"/>
          <p:cNvSpPr txBox="1"/>
          <p:nvPr/>
        </p:nvSpPr>
        <p:spPr>
          <a:xfrm>
            <a:off x="1745737" y="3092978"/>
            <a:ext cx="6034112" cy="2581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28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Ε</a:t>
            </a: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κπαιδευτικού Υλικού για την παιδαγωγική αξιοποίηση εφαρμογών Τεχνητής Νοημοσύνης (Τ.Ν.) στην ψηφιακή αφήγηση, για μαθητές και μαθήτριες της Ε΄ τάξης Δημοτικού.</a:t>
            </a:r>
            <a:endParaRPr lang="el-GR" dirty="0"/>
          </a:p>
        </p:txBody>
      </p:sp>
      <p:sp>
        <p:nvSpPr>
          <p:cNvPr id="152" name="Freeform 25"/>
          <p:cNvSpPr/>
          <p:nvPr/>
        </p:nvSpPr>
        <p:spPr>
          <a:xfrm>
            <a:off x="1200894" y="2993873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3" name="Freeform 27"/>
          <p:cNvSpPr/>
          <p:nvPr/>
        </p:nvSpPr>
        <p:spPr>
          <a:xfrm>
            <a:off x="808449" y="2800126"/>
            <a:ext cx="674021" cy="539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6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7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8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9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0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1" name="TextBox 12"/>
          <p:cNvSpPr txBox="1"/>
          <p:nvPr/>
        </p:nvSpPr>
        <p:spPr>
          <a:xfrm>
            <a:off x="1490933" y="577063"/>
            <a:ext cx="7027790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2. Συνεισφορά της διπλωματικής</a:t>
            </a:r>
          </a:p>
        </p:txBody>
      </p:sp>
      <p:sp>
        <p:nvSpPr>
          <p:cNvPr id="162" name="Freeform 13"/>
          <p:cNvSpPr/>
          <p:nvPr/>
        </p:nvSpPr>
        <p:spPr>
          <a:xfrm>
            <a:off x="665969" y="2233248"/>
            <a:ext cx="2473014" cy="318797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3" name="Freeform 14"/>
          <p:cNvSpPr/>
          <p:nvPr/>
        </p:nvSpPr>
        <p:spPr>
          <a:xfrm>
            <a:off x="3336513" y="2244922"/>
            <a:ext cx="2470974" cy="318534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4" name="Freeform 15"/>
          <p:cNvSpPr/>
          <p:nvPr/>
        </p:nvSpPr>
        <p:spPr>
          <a:xfrm>
            <a:off x="5967327" y="2250842"/>
            <a:ext cx="2466382" cy="317942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5" name="TextBox 16"/>
          <p:cNvSpPr txBox="1"/>
          <p:nvPr/>
        </p:nvSpPr>
        <p:spPr>
          <a:xfrm>
            <a:off x="939546" y="2365243"/>
            <a:ext cx="2027040" cy="2965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600"/>
              </a:lnSpc>
              <a:defRPr sz="1600" spc="32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b="1" dirty="0"/>
              <a:t>Ενσωμάτωση</a:t>
            </a:r>
            <a:r>
              <a:rPr lang="el-GR" dirty="0"/>
              <a:t> της ψηφιακής αφήγησης και της Τ.Ν.</a:t>
            </a:r>
            <a:br>
              <a:rPr lang="el-GR" dirty="0"/>
            </a:br>
            <a:r>
              <a:rPr lang="el-GR" dirty="0"/>
              <a:t>στη διδασκαλία της Ε΄ τάξης, ενισχύοντας τη δημιουργικότητα</a:t>
            </a:r>
            <a:br>
              <a:rPr lang="el-GR" dirty="0"/>
            </a:br>
            <a:r>
              <a:rPr lang="el-GR" dirty="0"/>
              <a:t>και τον ψηφιακό </a:t>
            </a:r>
            <a:r>
              <a:rPr lang="el-GR" dirty="0" err="1"/>
              <a:t>γραμματισμό</a:t>
            </a:r>
            <a:r>
              <a:rPr lang="el-GR" dirty="0"/>
              <a:t> των μαθητών.</a:t>
            </a:r>
          </a:p>
        </p:txBody>
      </p:sp>
      <p:sp>
        <p:nvSpPr>
          <p:cNvPr id="166" name="TextBox 17"/>
          <p:cNvSpPr txBox="1"/>
          <p:nvPr/>
        </p:nvSpPr>
        <p:spPr>
          <a:xfrm>
            <a:off x="3558225" y="2356313"/>
            <a:ext cx="2027040" cy="2121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800"/>
              </a:lnSpc>
              <a:defRPr sz="1800" spc="36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Εμπλουτισμός της τυπικής μαθησιακής  διαδικασίας με την αξιοποίηση των ψηφιακών εργαλείων.</a:t>
            </a:r>
          </a:p>
        </p:txBody>
      </p:sp>
      <p:sp>
        <p:nvSpPr>
          <p:cNvPr id="167" name="TextBox 18"/>
          <p:cNvSpPr txBox="1"/>
          <p:nvPr/>
        </p:nvSpPr>
        <p:spPr>
          <a:xfrm>
            <a:off x="6174498" y="2356313"/>
            <a:ext cx="2027040" cy="2121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800"/>
              </a:lnSpc>
              <a:defRPr sz="1800" spc="36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Ανάδειξη ενδιαφερόντων πεδίων που θα μπορούσαν να χρησιμεύσουν ως θέματα.  </a:t>
            </a:r>
          </a:p>
        </p:txBody>
      </p:sp>
      <p:sp>
        <p:nvSpPr>
          <p:cNvPr id="168" name="Freeform 19"/>
          <p:cNvSpPr/>
          <p:nvPr/>
        </p:nvSpPr>
        <p:spPr>
          <a:xfrm>
            <a:off x="665969" y="1578406"/>
            <a:ext cx="2502725" cy="70900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9" name="TextBox 20"/>
          <p:cNvSpPr txBox="1"/>
          <p:nvPr/>
        </p:nvSpPr>
        <p:spPr>
          <a:xfrm>
            <a:off x="665969" y="1724939"/>
            <a:ext cx="2468678" cy="33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800"/>
              </a:lnSpc>
              <a:defRPr sz="1800" b="1" spc="36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 err="1"/>
              <a:t>Εκ</a:t>
            </a:r>
            <a:r>
              <a:rPr dirty="0"/>
              <a:t>παίδευση</a:t>
            </a:r>
          </a:p>
        </p:txBody>
      </p:sp>
      <p:sp>
        <p:nvSpPr>
          <p:cNvPr id="170" name="Freeform 21"/>
          <p:cNvSpPr/>
          <p:nvPr/>
        </p:nvSpPr>
        <p:spPr>
          <a:xfrm>
            <a:off x="3330573" y="1578406"/>
            <a:ext cx="2468679" cy="699358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1" name="TextBox 22"/>
          <p:cNvSpPr txBox="1"/>
          <p:nvPr/>
        </p:nvSpPr>
        <p:spPr>
          <a:xfrm>
            <a:off x="3324542" y="1724939"/>
            <a:ext cx="2468679" cy="33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800"/>
              </a:lnSpc>
              <a:defRPr sz="1800" b="1" spc="36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Υλικό ΕξΑΕ</a:t>
            </a:r>
          </a:p>
        </p:txBody>
      </p:sp>
      <p:sp>
        <p:nvSpPr>
          <p:cNvPr id="172" name="Freeform 23"/>
          <p:cNvSpPr/>
          <p:nvPr/>
        </p:nvSpPr>
        <p:spPr>
          <a:xfrm>
            <a:off x="5949068" y="1611639"/>
            <a:ext cx="2500604" cy="708401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3" name="TextBox 24"/>
          <p:cNvSpPr txBox="1"/>
          <p:nvPr/>
        </p:nvSpPr>
        <p:spPr>
          <a:xfrm>
            <a:off x="6050045" y="1724939"/>
            <a:ext cx="2468679" cy="33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857250">
              <a:lnSpc>
                <a:spcPts val="2800"/>
              </a:lnSpc>
              <a:defRPr sz="1800" b="1" spc="36">
                <a:latin typeface="+mj-lt"/>
                <a:ea typeface="+mj-ea"/>
                <a:cs typeface="+mj-cs"/>
                <a:sym typeface="Times New Roman"/>
              </a:defRPr>
            </a:pPr>
            <a:r>
              <a:t>Βιβλιογραφία</a:t>
            </a:r>
            <a:r>
              <a:rPr b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74" name="Freeform 26"/>
          <p:cNvSpPr/>
          <p:nvPr/>
        </p:nvSpPr>
        <p:spPr>
          <a:xfrm>
            <a:off x="418565" y="1668121"/>
            <a:ext cx="674021" cy="539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5" name="Freeform 28"/>
          <p:cNvSpPr/>
          <p:nvPr/>
        </p:nvSpPr>
        <p:spPr>
          <a:xfrm>
            <a:off x="3138982" y="1668121"/>
            <a:ext cx="674021" cy="539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6" name="Freeform 30"/>
          <p:cNvSpPr/>
          <p:nvPr/>
        </p:nvSpPr>
        <p:spPr>
          <a:xfrm>
            <a:off x="5630317" y="1696231"/>
            <a:ext cx="674021" cy="539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9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0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1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2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3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4" name="Freeform 13"/>
          <p:cNvSpPr/>
          <p:nvPr/>
        </p:nvSpPr>
        <p:spPr>
          <a:xfrm>
            <a:off x="596897" y="1886575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5" name="Freeform 15"/>
          <p:cNvSpPr/>
          <p:nvPr/>
        </p:nvSpPr>
        <p:spPr>
          <a:xfrm>
            <a:off x="596897" y="3162630"/>
            <a:ext cx="669729" cy="5327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pic>
        <p:nvPicPr>
          <p:cNvPr id="186" name="Picture 16" descr="Picture 1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3416" y="1636613"/>
            <a:ext cx="240983" cy="741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Picture 17" descr="Picture 1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8884" y="3061289"/>
            <a:ext cx="310048" cy="532577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TextBox 18"/>
          <p:cNvSpPr txBox="1"/>
          <p:nvPr/>
        </p:nvSpPr>
        <p:spPr>
          <a:xfrm>
            <a:off x="1625904" y="601711"/>
            <a:ext cx="7605415" cy="42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3. Ερευνητικά Ερωτήματα</a:t>
            </a:r>
          </a:p>
        </p:txBody>
      </p:sp>
      <p:sp>
        <p:nvSpPr>
          <p:cNvPr id="189" name="TextBox 19"/>
          <p:cNvSpPr txBox="1"/>
          <p:nvPr/>
        </p:nvSpPr>
        <p:spPr>
          <a:xfrm>
            <a:off x="1270918" y="1897032"/>
            <a:ext cx="7772401" cy="552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2200"/>
              </a:lnSpc>
              <a:defRPr sz="14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εκπαιδευτικό υλικό που σχεδιάστηκε και υλοποιήθηκε διέπεται από τις αρχές και τη μεθοδολογία της ΕξΑΕ; </a:t>
            </a:r>
          </a:p>
        </p:txBody>
      </p:sp>
      <p:sp>
        <p:nvSpPr>
          <p:cNvPr id="190" name="TextBox 20"/>
          <p:cNvSpPr txBox="1"/>
          <p:nvPr/>
        </p:nvSpPr>
        <p:spPr>
          <a:xfrm>
            <a:off x="1270918" y="3132904"/>
            <a:ext cx="7873083" cy="55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2200"/>
              </a:lnSpc>
              <a:defRPr sz="14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εκπαιδευτικό υλικό που σχεδιάστηκε και υλοποιήθηκε συμφωνεί με τις αρχές της πολυμεσικής μάθησης;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0680AA24-D6FF-F4F5-C501-15EB5220A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479" y="-3562"/>
            <a:ext cx="2868582" cy="1571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3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4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5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6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7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8" name="TextBox 12"/>
          <p:cNvSpPr txBox="1"/>
          <p:nvPr/>
        </p:nvSpPr>
        <p:spPr>
          <a:xfrm>
            <a:off x="1517295" y="577063"/>
            <a:ext cx="7027791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4. Δομή της εργασίας </a:t>
            </a:r>
          </a:p>
        </p:txBody>
      </p:sp>
      <p:sp>
        <p:nvSpPr>
          <p:cNvPr id="199" name="Freeform 14"/>
          <p:cNvSpPr/>
          <p:nvPr/>
        </p:nvSpPr>
        <p:spPr>
          <a:xfrm>
            <a:off x="891559" y="1822693"/>
            <a:ext cx="3323005" cy="8501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63" y="0"/>
                </a:moveTo>
                <a:lnTo>
                  <a:pt x="0" y="0"/>
                </a:lnTo>
                <a:lnTo>
                  <a:pt x="3537" y="10803"/>
                </a:lnTo>
                <a:lnTo>
                  <a:pt x="0" y="21600"/>
                </a:lnTo>
                <a:lnTo>
                  <a:pt x="18063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0" name="TextBox 15"/>
          <p:cNvSpPr txBox="1"/>
          <p:nvPr/>
        </p:nvSpPr>
        <p:spPr>
          <a:xfrm>
            <a:off x="1517295" y="2036970"/>
            <a:ext cx="2581999" cy="37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000"/>
              </a:lnSpc>
              <a:defRPr sz="22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 err="1"/>
              <a:t>Θεωρητικό</a:t>
            </a:r>
            <a:r>
              <a:rPr dirty="0"/>
              <a:t> πλα</a:t>
            </a:r>
            <a:r>
              <a:rPr dirty="0" err="1"/>
              <a:t>ίσιο</a:t>
            </a:r>
            <a:endParaRPr dirty="0"/>
          </a:p>
        </p:txBody>
      </p:sp>
      <p:sp>
        <p:nvSpPr>
          <p:cNvPr id="201" name="Freeform 16"/>
          <p:cNvSpPr/>
          <p:nvPr/>
        </p:nvSpPr>
        <p:spPr>
          <a:xfrm>
            <a:off x="4389823" y="1462173"/>
            <a:ext cx="3304520" cy="160823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2" name="Freeform 17"/>
          <p:cNvSpPr/>
          <p:nvPr/>
        </p:nvSpPr>
        <p:spPr>
          <a:xfrm>
            <a:off x="4363058" y="4831773"/>
            <a:ext cx="3331285" cy="162126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3" name="Freeform 18"/>
          <p:cNvSpPr/>
          <p:nvPr/>
        </p:nvSpPr>
        <p:spPr>
          <a:xfrm>
            <a:off x="4389823" y="3124194"/>
            <a:ext cx="3304520" cy="160823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4" name="Freeform 20"/>
          <p:cNvSpPr/>
          <p:nvPr/>
        </p:nvSpPr>
        <p:spPr>
          <a:xfrm>
            <a:off x="967664" y="5138782"/>
            <a:ext cx="3018907" cy="8501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63" y="0"/>
                </a:moveTo>
                <a:lnTo>
                  <a:pt x="0" y="0"/>
                </a:lnTo>
                <a:lnTo>
                  <a:pt x="3537" y="10803"/>
                </a:lnTo>
                <a:lnTo>
                  <a:pt x="0" y="21600"/>
                </a:lnTo>
                <a:lnTo>
                  <a:pt x="18063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5" name="Freeform 22"/>
          <p:cNvSpPr/>
          <p:nvPr/>
        </p:nvSpPr>
        <p:spPr>
          <a:xfrm>
            <a:off x="891559" y="3503260"/>
            <a:ext cx="3161616" cy="8501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63" y="0"/>
                </a:moveTo>
                <a:lnTo>
                  <a:pt x="0" y="0"/>
                </a:lnTo>
                <a:lnTo>
                  <a:pt x="3537" y="10803"/>
                </a:lnTo>
                <a:lnTo>
                  <a:pt x="0" y="21600"/>
                </a:lnTo>
                <a:lnTo>
                  <a:pt x="18063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54C6B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6" name="TextBox 23"/>
          <p:cNvSpPr txBox="1"/>
          <p:nvPr/>
        </p:nvSpPr>
        <p:spPr>
          <a:xfrm>
            <a:off x="1388130" y="3537971"/>
            <a:ext cx="2455931" cy="739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857250">
              <a:lnSpc>
                <a:spcPts val="3000"/>
              </a:lnSpc>
              <a:defRPr sz="22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 err="1"/>
              <a:t>Εκ</a:t>
            </a:r>
            <a:r>
              <a:rPr dirty="0"/>
              <a:t>παιδευτικό υλικό (Ε.Υ.)</a:t>
            </a:r>
          </a:p>
        </p:txBody>
      </p:sp>
      <p:sp>
        <p:nvSpPr>
          <p:cNvPr id="207" name="TextBox 24"/>
          <p:cNvSpPr txBox="1"/>
          <p:nvPr/>
        </p:nvSpPr>
        <p:spPr>
          <a:xfrm>
            <a:off x="1604134" y="5355238"/>
            <a:ext cx="2581999" cy="37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000"/>
              </a:lnSpc>
              <a:defRPr sz="22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/>
              <a:t>Απ</a:t>
            </a:r>
            <a:r>
              <a:rPr dirty="0" err="1"/>
              <a:t>οτίμηση</a:t>
            </a:r>
            <a:r>
              <a:rPr dirty="0"/>
              <a:t> Ε.Υ.</a:t>
            </a:r>
          </a:p>
        </p:txBody>
      </p:sp>
      <p:sp>
        <p:nvSpPr>
          <p:cNvPr id="208" name="TextBox 25"/>
          <p:cNvSpPr txBox="1"/>
          <p:nvPr/>
        </p:nvSpPr>
        <p:spPr>
          <a:xfrm>
            <a:off x="4466700" y="1636138"/>
            <a:ext cx="3084047" cy="1003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Εξ αποστάσεως εκπαίδευση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Εκπαιδευτικό υλικό στην </a:t>
            </a:r>
            <a:r>
              <a:rPr lang="el-GR" dirty="0" err="1"/>
              <a:t>ΕξΑΕ</a:t>
            </a:r>
            <a:endParaRPr lang="el-GR" dirty="0"/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 err="1"/>
              <a:t>Πολυμεσική</a:t>
            </a:r>
            <a:r>
              <a:rPr lang="el-GR" dirty="0"/>
              <a:t> μάθηση (</a:t>
            </a:r>
            <a:r>
              <a:rPr lang="el-GR" dirty="0" err="1"/>
              <a:t>Mayer</a:t>
            </a:r>
            <a:r>
              <a:rPr lang="el-GR" dirty="0"/>
              <a:t>)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rPr lang="el-GR" dirty="0"/>
              <a:t>Μοντέλα </a:t>
            </a:r>
            <a:r>
              <a:rPr lang="el-GR" dirty="0" err="1"/>
              <a:t>ΕξΑΕ</a:t>
            </a:r>
            <a:endParaRPr lang="el-GR" dirty="0"/>
          </a:p>
        </p:txBody>
      </p:sp>
      <p:sp>
        <p:nvSpPr>
          <p:cNvPr id="209" name="TextBox 26"/>
          <p:cNvSpPr txBox="1"/>
          <p:nvPr/>
        </p:nvSpPr>
        <p:spPr>
          <a:xfrm>
            <a:off x="4500059" y="3531835"/>
            <a:ext cx="3084047" cy="771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rPr dirty="0" err="1"/>
              <a:t>Σκο</a:t>
            </a:r>
            <a:r>
              <a:rPr dirty="0"/>
              <a:t>πός και στόχοι Ε.Υ.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rPr dirty="0" err="1"/>
              <a:t>Δομή</a:t>
            </a:r>
            <a:r>
              <a:rPr dirty="0"/>
              <a:t> και πα</a:t>
            </a:r>
            <a:r>
              <a:rPr dirty="0" err="1"/>
              <a:t>ρουσί</a:t>
            </a:r>
            <a:r>
              <a:rPr dirty="0"/>
              <a:t>αση Ε.Υ. 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rPr dirty="0" err="1"/>
              <a:t>Αρχές</a:t>
            </a:r>
            <a:r>
              <a:rPr dirty="0"/>
              <a:t> </a:t>
            </a:r>
            <a:r>
              <a:rPr dirty="0" err="1"/>
              <a:t>σχεδι</a:t>
            </a:r>
            <a:r>
              <a:rPr dirty="0"/>
              <a:t>ασμού Ε.Υ.</a:t>
            </a:r>
          </a:p>
        </p:txBody>
      </p:sp>
      <p:sp>
        <p:nvSpPr>
          <p:cNvPr id="210" name="TextBox 27"/>
          <p:cNvSpPr txBox="1"/>
          <p:nvPr/>
        </p:nvSpPr>
        <p:spPr>
          <a:xfrm>
            <a:off x="4486676" y="4821608"/>
            <a:ext cx="3084047" cy="1557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Μεθοδολογία Έρευνας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Παρουσίαση και σχολιασμός αποτελεσμάτων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Συμπεράσματα και περιορισμοί έρευνας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Προτάσεις για περαιτέρω έρευνα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3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4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5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6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7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8" name="TextBox 12"/>
          <p:cNvSpPr txBox="1"/>
          <p:nvPr/>
        </p:nvSpPr>
        <p:spPr>
          <a:xfrm>
            <a:off x="1517295" y="577063"/>
            <a:ext cx="7027791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5. Θεωρητικό Πλαίσιο (1/2)</a:t>
            </a:r>
          </a:p>
        </p:txBody>
      </p:sp>
      <p:sp>
        <p:nvSpPr>
          <p:cNvPr id="219" name="Freeform 13"/>
          <p:cNvSpPr/>
          <p:nvPr/>
        </p:nvSpPr>
        <p:spPr>
          <a:xfrm rot="12940553">
            <a:off x="3842262" y="2836168"/>
            <a:ext cx="1001126" cy="353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0" name="Freeform 14"/>
          <p:cNvSpPr/>
          <p:nvPr/>
        </p:nvSpPr>
        <p:spPr>
          <a:xfrm rot="8498610">
            <a:off x="3563052" y="4234334"/>
            <a:ext cx="1167602" cy="3532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1" name="Freeform 15"/>
          <p:cNvSpPr/>
          <p:nvPr/>
        </p:nvSpPr>
        <p:spPr>
          <a:xfrm rot="18961373">
            <a:off x="4726078" y="2886693"/>
            <a:ext cx="1167603" cy="3532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2" name="Freeform 16"/>
          <p:cNvSpPr/>
          <p:nvPr/>
        </p:nvSpPr>
        <p:spPr>
          <a:xfrm rot="13572997" flipH="1">
            <a:off x="4808240" y="4223764"/>
            <a:ext cx="1167602" cy="3532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3" name="TextBox 17"/>
          <p:cNvSpPr txBox="1"/>
          <p:nvPr/>
        </p:nvSpPr>
        <p:spPr>
          <a:xfrm>
            <a:off x="5348484" y="481749"/>
            <a:ext cx="820696" cy="440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1700"/>
              </a:lnSpc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RECYCLING</a:t>
            </a:r>
          </a:p>
        </p:txBody>
      </p:sp>
      <p:sp>
        <p:nvSpPr>
          <p:cNvPr id="224" name="TextBox 18"/>
          <p:cNvSpPr txBox="1"/>
          <p:nvPr/>
        </p:nvSpPr>
        <p:spPr>
          <a:xfrm>
            <a:off x="2679139" y="5068562"/>
            <a:ext cx="1260327" cy="311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1200"/>
              </a:lnSpc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ENVIRONMENTAL EDUCATION</a:t>
            </a:r>
          </a:p>
        </p:txBody>
      </p:sp>
      <p:sp>
        <p:nvSpPr>
          <p:cNvPr id="225" name="TextBox 19"/>
          <p:cNvSpPr txBox="1"/>
          <p:nvPr/>
        </p:nvSpPr>
        <p:spPr>
          <a:xfrm>
            <a:off x="725882" y="3577014"/>
            <a:ext cx="1068123" cy="311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1200"/>
              </a:lnSpc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GREENHOUSE EFFECT</a:t>
            </a:r>
          </a:p>
        </p:txBody>
      </p:sp>
      <p:sp>
        <p:nvSpPr>
          <p:cNvPr id="226" name="Freeform 20"/>
          <p:cNvSpPr/>
          <p:nvPr/>
        </p:nvSpPr>
        <p:spPr>
          <a:xfrm>
            <a:off x="1632186" y="4743496"/>
            <a:ext cx="2551672" cy="1304543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8" name="Freeform 22"/>
          <p:cNvSpPr/>
          <p:nvPr/>
        </p:nvSpPr>
        <p:spPr>
          <a:xfrm>
            <a:off x="3635615" y="3123130"/>
            <a:ext cx="2219254" cy="1134594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9" name="TextBox 23"/>
          <p:cNvSpPr txBox="1"/>
          <p:nvPr/>
        </p:nvSpPr>
        <p:spPr>
          <a:xfrm>
            <a:off x="3580577" y="3368790"/>
            <a:ext cx="2329329" cy="530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t">
            <a:spAutoFit/>
          </a:bodyPr>
          <a:lstStyle>
            <a:lvl1pPr algn="ctr" defTabSz="857250">
              <a:lnSpc>
                <a:spcPts val="44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 err="1"/>
              <a:t>ΕξΑΕ</a:t>
            </a:r>
            <a:endParaRPr dirty="0"/>
          </a:p>
        </p:txBody>
      </p:sp>
      <p:sp>
        <p:nvSpPr>
          <p:cNvPr id="230" name="TextBox 24"/>
          <p:cNvSpPr txBox="1"/>
          <p:nvPr/>
        </p:nvSpPr>
        <p:spPr>
          <a:xfrm>
            <a:off x="1732315" y="5223382"/>
            <a:ext cx="2234474" cy="27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/>
              <a:t>Μοντέλα </a:t>
            </a:r>
            <a:r>
              <a:rPr lang="el-GR" dirty="0" err="1"/>
              <a:t>ΕξΑΕ</a:t>
            </a:r>
            <a:endParaRPr dirty="0"/>
          </a:p>
        </p:txBody>
      </p:sp>
      <p:sp>
        <p:nvSpPr>
          <p:cNvPr id="231" name="Freeform 25"/>
          <p:cNvSpPr/>
          <p:nvPr/>
        </p:nvSpPr>
        <p:spPr>
          <a:xfrm>
            <a:off x="1646099" y="1560207"/>
            <a:ext cx="2649575" cy="1190206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32" name="TextBox 26"/>
          <p:cNvSpPr txBox="1"/>
          <p:nvPr/>
        </p:nvSpPr>
        <p:spPr>
          <a:xfrm>
            <a:off x="1900043" y="1736824"/>
            <a:ext cx="2329329" cy="586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/>
              <a:t>Έννοια και Χαρακτηριστικά</a:t>
            </a:r>
            <a:endParaRPr dirty="0"/>
          </a:p>
        </p:txBody>
      </p:sp>
      <p:sp>
        <p:nvSpPr>
          <p:cNvPr id="233" name="Freeform 27"/>
          <p:cNvSpPr/>
          <p:nvPr/>
        </p:nvSpPr>
        <p:spPr>
          <a:xfrm>
            <a:off x="5680454" y="4646349"/>
            <a:ext cx="2504369" cy="1280358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35" name="Freeform 29"/>
          <p:cNvSpPr/>
          <p:nvPr/>
        </p:nvSpPr>
        <p:spPr>
          <a:xfrm>
            <a:off x="5795370" y="1683185"/>
            <a:ext cx="2512170" cy="128434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36" name="TextBox 30"/>
          <p:cNvSpPr txBox="1"/>
          <p:nvPr/>
        </p:nvSpPr>
        <p:spPr>
          <a:xfrm>
            <a:off x="6025440" y="2082743"/>
            <a:ext cx="2192650" cy="586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 err="1"/>
              <a:t>Θεωρητικές</a:t>
            </a:r>
            <a:r>
              <a:rPr dirty="0"/>
              <a:t> π</a:t>
            </a:r>
            <a:r>
              <a:rPr dirty="0" err="1"/>
              <a:t>ροσεγγίσεις</a:t>
            </a:r>
            <a:endParaRPr dirty="0"/>
          </a:p>
        </p:txBody>
      </p:sp>
      <p:sp>
        <p:nvSpPr>
          <p:cNvPr id="237" name="TextBox 31"/>
          <p:cNvSpPr txBox="1"/>
          <p:nvPr/>
        </p:nvSpPr>
        <p:spPr>
          <a:xfrm>
            <a:off x="5845227" y="4997125"/>
            <a:ext cx="2174824" cy="601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 err="1"/>
              <a:t>Σχολική</a:t>
            </a:r>
            <a:r>
              <a:rPr dirty="0"/>
              <a:t> </a:t>
            </a:r>
            <a:r>
              <a:rPr dirty="0" err="1"/>
              <a:t>ΕξΑΕ</a:t>
            </a:r>
            <a:r>
              <a:rPr dirty="0"/>
              <a:t> </a:t>
            </a:r>
          </a:p>
          <a:p>
            <a: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rPr dirty="0"/>
              <a:t>και ΤΠΕ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d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1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2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3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4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5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6" name="TextBox 12"/>
          <p:cNvSpPr txBox="1"/>
          <p:nvPr/>
        </p:nvSpPr>
        <p:spPr>
          <a:xfrm>
            <a:off x="1533212" y="577063"/>
            <a:ext cx="7027791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5. Θεωρητικό Πλαίσιο (2/2)</a:t>
            </a:r>
          </a:p>
        </p:txBody>
      </p:sp>
      <p:sp>
        <p:nvSpPr>
          <p:cNvPr id="247" name="Freeform 13"/>
          <p:cNvSpPr/>
          <p:nvPr/>
        </p:nvSpPr>
        <p:spPr>
          <a:xfrm rot="5062182">
            <a:off x="3997424" y="3592075"/>
            <a:ext cx="1421329" cy="42995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8" name="Freeform 14"/>
          <p:cNvSpPr/>
          <p:nvPr/>
        </p:nvSpPr>
        <p:spPr>
          <a:xfrm rot="13573612" flipH="1">
            <a:off x="5866008" y="3888840"/>
            <a:ext cx="1040249" cy="4143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9" name="Freeform 15"/>
          <p:cNvSpPr/>
          <p:nvPr/>
        </p:nvSpPr>
        <p:spPr>
          <a:xfrm rot="8480281">
            <a:off x="2508163" y="3866343"/>
            <a:ext cx="1279740" cy="39178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 dirty="0"/>
          </a:p>
        </p:txBody>
      </p:sp>
      <p:sp>
        <p:nvSpPr>
          <p:cNvPr id="250" name="Freeform 16"/>
          <p:cNvSpPr/>
          <p:nvPr/>
        </p:nvSpPr>
        <p:spPr>
          <a:xfrm>
            <a:off x="3059038" y="2124818"/>
            <a:ext cx="3362778" cy="171922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1" name="TextBox 17"/>
          <p:cNvSpPr txBox="1"/>
          <p:nvPr/>
        </p:nvSpPr>
        <p:spPr>
          <a:xfrm>
            <a:off x="3269728" y="2738201"/>
            <a:ext cx="2989961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spAutoFit/>
          </a:bodyPr>
          <a:lstStyle>
            <a:lvl1pPr algn="ctr" defTabSz="857250">
              <a:lnSpc>
                <a:spcPts val="2300"/>
              </a:lnSpc>
              <a:defRPr sz="14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sz="2000" dirty="0"/>
              <a:t>Εκπαιδευτικό Υλικό </a:t>
            </a:r>
          </a:p>
          <a:p>
            <a:r>
              <a:rPr lang="el-GR" sz="2000" dirty="0"/>
              <a:t>στην </a:t>
            </a:r>
            <a:r>
              <a:rPr lang="el-GR" sz="2000" dirty="0" err="1"/>
              <a:t>ΕξΑΕ</a:t>
            </a:r>
            <a:endParaRPr lang="el-GR" sz="1600" dirty="0"/>
          </a:p>
        </p:txBody>
      </p:sp>
      <p:sp>
        <p:nvSpPr>
          <p:cNvPr id="252" name="Freeform 18"/>
          <p:cNvSpPr/>
          <p:nvPr/>
        </p:nvSpPr>
        <p:spPr>
          <a:xfrm>
            <a:off x="656681" y="4545789"/>
            <a:ext cx="2613047" cy="133592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4" name="Freeform 20"/>
          <p:cNvSpPr/>
          <p:nvPr/>
        </p:nvSpPr>
        <p:spPr>
          <a:xfrm>
            <a:off x="5931994" y="4479213"/>
            <a:ext cx="2690925" cy="137573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5" name="Freeform 21"/>
          <p:cNvSpPr/>
          <p:nvPr/>
        </p:nvSpPr>
        <p:spPr>
          <a:xfrm>
            <a:off x="3323915" y="4509640"/>
            <a:ext cx="2655660" cy="1357707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6" name="TextBox 22"/>
          <p:cNvSpPr txBox="1"/>
          <p:nvPr/>
        </p:nvSpPr>
        <p:spPr>
          <a:xfrm>
            <a:off x="755571" y="4820557"/>
            <a:ext cx="2329330" cy="586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/>
              <a:t>Βασικά </a:t>
            </a:r>
          </a:p>
          <a:p>
            <a:r>
              <a:rPr lang="el-GR" dirty="0"/>
              <a:t>Χαρακτηριστικά</a:t>
            </a:r>
            <a:endParaRPr dirty="0"/>
          </a:p>
        </p:txBody>
      </p:sp>
      <p:sp>
        <p:nvSpPr>
          <p:cNvPr id="257" name="TextBox 23"/>
          <p:cNvSpPr txBox="1"/>
          <p:nvPr/>
        </p:nvSpPr>
        <p:spPr>
          <a:xfrm>
            <a:off x="6196526" y="4994960"/>
            <a:ext cx="2329330" cy="27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/>
              <a:t>Προκλήσεις</a:t>
            </a:r>
            <a:endParaRPr dirty="0"/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8B008A6E-E343-4DD8-8C69-790DCA5EDF8F}"/>
              </a:ext>
            </a:extLst>
          </p:cNvPr>
          <p:cNvSpPr txBox="1"/>
          <p:nvPr/>
        </p:nvSpPr>
        <p:spPr>
          <a:xfrm>
            <a:off x="6231674" y="1773779"/>
            <a:ext cx="2329329" cy="586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/>
              <a:t>Βασικές Αρχές Σχεδιασμού</a:t>
            </a:r>
            <a:endParaRPr dirty="0"/>
          </a:p>
        </p:txBody>
      </p:sp>
      <p:sp>
        <p:nvSpPr>
          <p:cNvPr id="25" name="TextBox 19">
            <a:extLst>
              <a:ext uri="{FF2B5EF4-FFF2-40B4-BE49-F238E27FC236}">
                <a16:creationId xmlns:a16="http://schemas.microsoft.com/office/drawing/2014/main" id="{17854E90-7894-46F3-8A6B-9F6E6CAE697D}"/>
              </a:ext>
            </a:extLst>
          </p:cNvPr>
          <p:cNvSpPr txBox="1"/>
          <p:nvPr/>
        </p:nvSpPr>
        <p:spPr>
          <a:xfrm>
            <a:off x="3541035" y="4823257"/>
            <a:ext cx="2329329" cy="586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/>
              <a:t>Ρόλος</a:t>
            </a:r>
          </a:p>
          <a:p>
            <a:r>
              <a:rPr lang="el-GR" dirty="0"/>
              <a:t>στην παρούσα εργασία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 dir="d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0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1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2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3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4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5" name="Freeform 13"/>
          <p:cNvSpPr/>
          <p:nvPr/>
        </p:nvSpPr>
        <p:spPr>
          <a:xfrm>
            <a:off x="1482469" y="1266307"/>
            <a:ext cx="2701979" cy="8209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88" y="0"/>
                </a:moveTo>
                <a:lnTo>
                  <a:pt x="0" y="0"/>
                </a:lnTo>
                <a:lnTo>
                  <a:pt x="3612" y="10803"/>
                </a:lnTo>
                <a:lnTo>
                  <a:pt x="0" y="21600"/>
                </a:lnTo>
                <a:lnTo>
                  <a:pt x="1798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6" name="Freeform 14"/>
          <p:cNvSpPr/>
          <p:nvPr/>
        </p:nvSpPr>
        <p:spPr>
          <a:xfrm>
            <a:off x="1342092" y="2283717"/>
            <a:ext cx="6875597" cy="334620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7" name="TextBox 15"/>
          <p:cNvSpPr txBox="1"/>
          <p:nvPr/>
        </p:nvSpPr>
        <p:spPr>
          <a:xfrm>
            <a:off x="1700822" y="2280505"/>
            <a:ext cx="6196662" cy="3280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700"/>
              </a:lnSpc>
              <a:defRPr sz="2600" b="1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 dirty="0"/>
              <a:t>Ο σκοπός του υλικού είναι να ενισχύσει</a:t>
            </a:r>
            <a:br>
              <a:rPr lang="el-GR" dirty="0"/>
            </a:br>
            <a:r>
              <a:rPr lang="el-GR" dirty="0"/>
              <a:t>την κατανόηση της αφήγησης και την ανάπτυξη</a:t>
            </a:r>
            <a:br>
              <a:rPr lang="el-GR" dirty="0"/>
            </a:br>
            <a:r>
              <a:rPr lang="el-GR" dirty="0"/>
              <a:t>ψηφιακών ιστοριών από τους μαθητές της Ε΄ τάξης,</a:t>
            </a:r>
            <a:br>
              <a:rPr lang="el-GR" dirty="0"/>
            </a:br>
            <a:r>
              <a:rPr lang="el-GR" dirty="0"/>
              <a:t>αξιοποιώντας </a:t>
            </a:r>
            <a:r>
              <a:rPr lang="el-GR" dirty="0" err="1"/>
              <a:t>πολυμεσικά</a:t>
            </a:r>
            <a:r>
              <a:rPr lang="el-GR" dirty="0"/>
              <a:t> και Τ.Ν. εργαλεία.</a:t>
            </a:r>
          </a:p>
        </p:txBody>
      </p:sp>
      <p:sp>
        <p:nvSpPr>
          <p:cNvPr id="268" name="Freeform 17"/>
          <p:cNvSpPr/>
          <p:nvPr/>
        </p:nvSpPr>
        <p:spPr>
          <a:xfrm>
            <a:off x="1007228" y="2465325"/>
            <a:ext cx="669728" cy="5327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9" name="Freeform 19"/>
          <p:cNvSpPr/>
          <p:nvPr/>
        </p:nvSpPr>
        <p:spPr>
          <a:xfrm>
            <a:off x="706597" y="2087264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0" name="TextBox 20"/>
          <p:cNvSpPr txBox="1"/>
          <p:nvPr/>
        </p:nvSpPr>
        <p:spPr>
          <a:xfrm>
            <a:off x="1342092" y="1295201"/>
            <a:ext cx="2701979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Σκοπός</a:t>
            </a:r>
          </a:p>
        </p:txBody>
      </p:sp>
      <p:sp>
        <p:nvSpPr>
          <p:cNvPr id="271" name="TextBox 21"/>
          <p:cNvSpPr txBox="1"/>
          <p:nvPr/>
        </p:nvSpPr>
        <p:spPr>
          <a:xfrm>
            <a:off x="1342092" y="512415"/>
            <a:ext cx="7397947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6. Παραγόμενο εκπαιδευτικό υλικό 1/4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docProps/app.xml><?xml version="1.0" encoding="utf-8"?>
<Properties xmlns="http://schemas.openxmlformats.org/officeDocument/2006/extended-properties" xmlns:vt="http://schemas.openxmlformats.org/officeDocument/2006/docPropsVTypes">
  <TotalTime>14968</TotalTime>
  <Words>733</Words>
  <Application>Microsoft Office PowerPoint</Application>
  <PresentationFormat>Προβολή στην οθόνη (4:3)</PresentationFormat>
  <Paragraphs>139</Paragraphs>
  <Slides>21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7" baseType="lpstr">
      <vt:lpstr>Arial</vt:lpstr>
      <vt:lpstr>Book Antiqua</vt:lpstr>
      <vt:lpstr>Calibri</vt:lpstr>
      <vt:lpstr>Calibri Light</vt:lpstr>
      <vt:lpstr>Times New Roman</vt:lpstr>
      <vt:lpstr>Θέμα του Office</vt:lpstr>
      <vt:lpstr>“Σχεδιασμός, υλοποίηση και αποτίμηση διδακτικής παρέμβασης με την παιδαγωγική αξιοποίηση εφαρμογών τεχνητής νοημοσύνης σε περιβάλλοντα συμπληρωματικής εξ αποστάσεως εκπαίδευσης: μια μελέτη περίπτωσης σε μαθητές δημοτικού σχολείου (Ε΄ τάξη)”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“Σχεδιασμός, υλοποίηση και αποτίμηση διδακτικής παρέμβασης με την παιδαγωγική αξιοποίηση εφαρμογών τεχνητής νοημοσύνης σε περιβάλλοντα συμπληρωματικής εξ αποστάσεως εκπαίδευσης: μια μελέτη περίπτωσης σε μαθητές δημοτικού σχολείου (ε΄ τάξη)”</dc:title>
  <dc:creator>ΕΥΑΓΓΕΛΙΑ ΠΑΠΑΔΟΜΑΝΩΛΑΚΗ</dc:creator>
  <cp:lastModifiedBy>ΕΥΑΓΓΕΛΙΑ ΠΑΠΑΔΟΜΑΝΩΛΑΚΗ</cp:lastModifiedBy>
  <cp:revision>86</cp:revision>
  <dcterms:modified xsi:type="dcterms:W3CDTF">2025-12-03T15:37:55Z</dcterms:modified>
</cp:coreProperties>
</file>