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3"/>
  </p:notesMasterIdLst>
  <p:sldIdLst>
    <p:sldId id="1482" r:id="rId2"/>
    <p:sldId id="2038" r:id="rId3"/>
    <p:sldId id="2013" r:id="rId4"/>
    <p:sldId id="2021" r:id="rId5"/>
    <p:sldId id="2014" r:id="rId6"/>
    <p:sldId id="2020" r:id="rId7"/>
    <p:sldId id="2027" r:id="rId8"/>
    <p:sldId id="2023" r:id="rId9"/>
    <p:sldId id="2029" r:id="rId10"/>
    <p:sldId id="2024" r:id="rId11"/>
    <p:sldId id="2030" r:id="rId12"/>
    <p:sldId id="2015" r:id="rId13"/>
    <p:sldId id="2031" r:id="rId14"/>
    <p:sldId id="2017" r:id="rId15"/>
    <p:sldId id="2033" r:id="rId16"/>
    <p:sldId id="2032" r:id="rId17"/>
    <p:sldId id="2036" r:id="rId18"/>
    <p:sldId id="2035" r:id="rId19"/>
    <p:sldId id="2034" r:id="rId20"/>
    <p:sldId id="2037" r:id="rId21"/>
    <p:sldId id="2019" r:id="rId22"/>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varScale="1">
        <p:scale>
          <a:sx n="78" d="100"/>
          <a:sy n="78" d="100"/>
        </p:scale>
        <p:origin x="1037" y="77"/>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b="0" i="0" kern="1200" dirty="0" smtClean="0">
              <a:solidFill>
                <a:schemeClr val="tx1"/>
              </a:solidFill>
              <a:effectLst/>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10</a:t>
            </a:fld>
            <a:endParaRPr lang="el-GR"/>
          </a:p>
        </p:txBody>
      </p:sp>
    </p:spTree>
    <p:extLst>
      <p:ext uri="{BB962C8B-B14F-4D97-AF65-F5344CB8AC3E}">
        <p14:creationId xmlns:p14="http://schemas.microsoft.com/office/powerpoint/2010/main" val="36964264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b="0" i="0" kern="1200" dirty="0" smtClean="0">
              <a:solidFill>
                <a:schemeClr val="tx1"/>
              </a:solidFill>
              <a:effectLst/>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11</a:t>
            </a:fld>
            <a:endParaRPr lang="el-GR"/>
          </a:p>
        </p:txBody>
      </p:sp>
    </p:spTree>
    <p:extLst>
      <p:ext uri="{BB962C8B-B14F-4D97-AF65-F5344CB8AC3E}">
        <p14:creationId xmlns:p14="http://schemas.microsoft.com/office/powerpoint/2010/main" val="1795819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b="0" i="0" kern="1200" dirty="0" smtClean="0">
              <a:solidFill>
                <a:schemeClr val="tx1"/>
              </a:solidFill>
              <a:effectLst/>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12</a:t>
            </a:fld>
            <a:endParaRPr lang="el-GR"/>
          </a:p>
        </p:txBody>
      </p:sp>
    </p:spTree>
    <p:extLst>
      <p:ext uri="{BB962C8B-B14F-4D97-AF65-F5344CB8AC3E}">
        <p14:creationId xmlns:p14="http://schemas.microsoft.com/office/powerpoint/2010/main" val="74716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b="0" i="0" kern="1200" dirty="0" smtClean="0">
              <a:solidFill>
                <a:schemeClr val="tx1"/>
              </a:solidFill>
              <a:effectLst/>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13</a:t>
            </a:fld>
            <a:endParaRPr lang="el-GR"/>
          </a:p>
        </p:txBody>
      </p:sp>
    </p:spTree>
    <p:extLst>
      <p:ext uri="{BB962C8B-B14F-4D97-AF65-F5344CB8AC3E}">
        <p14:creationId xmlns:p14="http://schemas.microsoft.com/office/powerpoint/2010/main" val="4019294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14</a:t>
            </a:fld>
            <a:endParaRPr lang="el-GR"/>
          </a:p>
        </p:txBody>
      </p:sp>
    </p:spTree>
    <p:extLst>
      <p:ext uri="{BB962C8B-B14F-4D97-AF65-F5344CB8AC3E}">
        <p14:creationId xmlns:p14="http://schemas.microsoft.com/office/powerpoint/2010/main" val="3943426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15</a:t>
            </a:fld>
            <a:endParaRPr lang="el-GR"/>
          </a:p>
        </p:txBody>
      </p:sp>
    </p:spTree>
    <p:extLst>
      <p:ext uri="{BB962C8B-B14F-4D97-AF65-F5344CB8AC3E}">
        <p14:creationId xmlns:p14="http://schemas.microsoft.com/office/powerpoint/2010/main" val="839521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16</a:t>
            </a:fld>
            <a:endParaRPr lang="el-GR"/>
          </a:p>
        </p:txBody>
      </p:sp>
    </p:spTree>
    <p:extLst>
      <p:ext uri="{BB962C8B-B14F-4D97-AF65-F5344CB8AC3E}">
        <p14:creationId xmlns:p14="http://schemas.microsoft.com/office/powerpoint/2010/main" val="38469771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17</a:t>
            </a:fld>
            <a:endParaRPr lang="el-GR"/>
          </a:p>
        </p:txBody>
      </p:sp>
    </p:spTree>
    <p:extLst>
      <p:ext uri="{BB962C8B-B14F-4D97-AF65-F5344CB8AC3E}">
        <p14:creationId xmlns:p14="http://schemas.microsoft.com/office/powerpoint/2010/main" val="4534934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18</a:t>
            </a:fld>
            <a:endParaRPr lang="el-GR"/>
          </a:p>
        </p:txBody>
      </p:sp>
    </p:spTree>
    <p:extLst>
      <p:ext uri="{BB962C8B-B14F-4D97-AF65-F5344CB8AC3E}">
        <p14:creationId xmlns:p14="http://schemas.microsoft.com/office/powerpoint/2010/main" val="6790539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19</a:t>
            </a:fld>
            <a:endParaRPr lang="el-GR"/>
          </a:p>
        </p:txBody>
      </p:sp>
    </p:spTree>
    <p:extLst>
      <p:ext uri="{BB962C8B-B14F-4D97-AF65-F5344CB8AC3E}">
        <p14:creationId xmlns:p14="http://schemas.microsoft.com/office/powerpoint/2010/main" val="1932854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val="29331062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20</a:t>
            </a:fld>
            <a:endParaRPr lang="el-GR"/>
          </a:p>
        </p:txBody>
      </p:sp>
    </p:spTree>
    <p:extLst>
      <p:ext uri="{BB962C8B-B14F-4D97-AF65-F5344CB8AC3E}">
        <p14:creationId xmlns:p14="http://schemas.microsoft.com/office/powerpoint/2010/main" val="26365301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21</a:t>
            </a:fld>
            <a:endParaRPr lang="el-GR"/>
          </a:p>
        </p:txBody>
      </p:sp>
    </p:spTree>
    <p:extLst>
      <p:ext uri="{BB962C8B-B14F-4D97-AF65-F5344CB8AC3E}">
        <p14:creationId xmlns:p14="http://schemas.microsoft.com/office/powerpoint/2010/main" val="1398929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3</a:t>
            </a:fld>
            <a:endParaRPr lang="el-GR"/>
          </a:p>
        </p:txBody>
      </p:sp>
    </p:spTree>
    <p:extLst>
      <p:ext uri="{BB962C8B-B14F-4D97-AF65-F5344CB8AC3E}">
        <p14:creationId xmlns:p14="http://schemas.microsoft.com/office/powerpoint/2010/main" val="30236803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4</a:t>
            </a:fld>
            <a:endParaRPr lang="el-GR"/>
          </a:p>
        </p:txBody>
      </p:sp>
    </p:spTree>
    <p:extLst>
      <p:ext uri="{BB962C8B-B14F-4D97-AF65-F5344CB8AC3E}">
        <p14:creationId xmlns:p14="http://schemas.microsoft.com/office/powerpoint/2010/main" val="3421075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5</a:t>
            </a:fld>
            <a:endParaRPr lang="el-GR"/>
          </a:p>
        </p:txBody>
      </p:sp>
    </p:spTree>
    <p:extLst>
      <p:ext uri="{BB962C8B-B14F-4D97-AF65-F5344CB8AC3E}">
        <p14:creationId xmlns:p14="http://schemas.microsoft.com/office/powerpoint/2010/main" val="3350816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6</a:t>
            </a:fld>
            <a:endParaRPr lang="el-GR"/>
          </a:p>
        </p:txBody>
      </p:sp>
    </p:spTree>
    <p:extLst>
      <p:ext uri="{BB962C8B-B14F-4D97-AF65-F5344CB8AC3E}">
        <p14:creationId xmlns:p14="http://schemas.microsoft.com/office/powerpoint/2010/main" val="1810034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7</a:t>
            </a:fld>
            <a:endParaRPr lang="el-GR"/>
          </a:p>
        </p:txBody>
      </p:sp>
    </p:spTree>
    <p:extLst>
      <p:ext uri="{BB962C8B-B14F-4D97-AF65-F5344CB8AC3E}">
        <p14:creationId xmlns:p14="http://schemas.microsoft.com/office/powerpoint/2010/main" val="1161254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b="0" i="0" kern="1200" dirty="0" smtClean="0">
              <a:solidFill>
                <a:schemeClr val="tx1"/>
              </a:solidFill>
              <a:effectLst/>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8</a:t>
            </a:fld>
            <a:endParaRPr lang="el-GR"/>
          </a:p>
        </p:txBody>
      </p:sp>
    </p:spTree>
    <p:extLst>
      <p:ext uri="{BB962C8B-B14F-4D97-AF65-F5344CB8AC3E}">
        <p14:creationId xmlns:p14="http://schemas.microsoft.com/office/powerpoint/2010/main" val="908971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b="0" i="0" kern="1200" dirty="0" smtClean="0">
              <a:solidFill>
                <a:schemeClr val="tx1"/>
              </a:solidFill>
              <a:effectLst/>
              <a:latin typeface="Times New Roman" pitchFamily="18" charset="0"/>
              <a:ea typeface="+mn-ea"/>
              <a:cs typeface="+mn-cs"/>
            </a:endParaRPr>
          </a:p>
        </p:txBody>
      </p:sp>
      <p:sp>
        <p:nvSpPr>
          <p:cNvPr id="4" name="Θέση αριθμού διαφάνειας 3"/>
          <p:cNvSpPr>
            <a:spLocks noGrp="1"/>
          </p:cNvSpPr>
          <p:nvPr>
            <p:ph type="sldNum" sz="quarter" idx="10"/>
          </p:nvPr>
        </p:nvSpPr>
        <p:spPr/>
        <p:txBody>
          <a:bodyPr/>
          <a:lstStyle/>
          <a:p>
            <a:pPr>
              <a:defRPr/>
            </a:pPr>
            <a:fld id="{08568C96-3D9B-4CEA-82D6-5318AA7F4D69}" type="slidenum">
              <a:rPr lang="el-GR" smtClean="0"/>
              <a:pPr>
                <a:defRPr/>
              </a:pPr>
              <a:t>9</a:t>
            </a:fld>
            <a:endParaRPr lang="el-GR"/>
          </a:p>
        </p:txBody>
      </p:sp>
    </p:spTree>
    <p:extLst>
      <p:ext uri="{BB962C8B-B14F-4D97-AF65-F5344CB8AC3E}">
        <p14:creationId xmlns:p14="http://schemas.microsoft.com/office/powerpoint/2010/main" val="1596781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r>
              <a:rPr lang="el-GR" smtClean="0"/>
              <a:t>2016</a:t>
            </a:r>
            <a:endParaRPr lang="de-DE"/>
          </a:p>
        </p:txBody>
      </p:sp>
      <p:sp>
        <p:nvSpPr>
          <p:cNvPr id="5" name="Θέση υποσέλιδου 4"/>
          <p:cNvSpPr>
            <a:spLocks noGrp="1"/>
          </p:cNvSpPr>
          <p:nvPr>
            <p:ph type="ftr" sz="quarter" idx="11"/>
          </p:nvPr>
        </p:nvSpPr>
        <p:spPr/>
        <p:txBody>
          <a:bodyPr/>
          <a:lstStyle/>
          <a:p>
            <a:pPr>
              <a:defRPr/>
            </a:pPr>
            <a:r>
              <a:rPr lang="el-GR" smtClean="0"/>
              <a:t>Δρ Χαράλαμπος Μουζάκης</a:t>
            </a: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r>
              <a:rPr lang="el-GR" smtClean="0"/>
              <a:t>2016</a:t>
            </a:r>
            <a:endParaRPr lang="en-US" dirty="0"/>
          </a:p>
        </p:txBody>
      </p:sp>
      <p:sp>
        <p:nvSpPr>
          <p:cNvPr id="5" name="Θέση υποσέλιδου 4"/>
          <p:cNvSpPr>
            <a:spLocks noGrp="1"/>
          </p:cNvSpPr>
          <p:nvPr>
            <p:ph type="ftr" sz="quarter" idx="11"/>
          </p:nvPr>
        </p:nvSpPr>
        <p:spPr/>
        <p:txBody>
          <a:bodyPr/>
          <a:lstStyle/>
          <a:p>
            <a:r>
              <a:rPr lang="el-GR" smtClean="0"/>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r>
              <a:rPr lang="el-GR" smtClean="0"/>
              <a:t>2016</a:t>
            </a:r>
            <a:endParaRPr lang="en-US" dirty="0"/>
          </a:p>
        </p:txBody>
      </p:sp>
      <p:sp>
        <p:nvSpPr>
          <p:cNvPr id="5" name="Θέση υποσέλιδου 4"/>
          <p:cNvSpPr>
            <a:spLocks noGrp="1"/>
          </p:cNvSpPr>
          <p:nvPr>
            <p:ph type="ftr" sz="quarter" idx="11"/>
          </p:nvPr>
        </p:nvSpPr>
        <p:spPr/>
        <p:txBody>
          <a:bodyPr/>
          <a:lstStyle/>
          <a:p>
            <a:r>
              <a:rPr lang="el-GR" smtClean="0"/>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smtClean="0"/>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r>
              <a:rPr lang="el-GR" smtClean="0"/>
              <a:t>2016</a:t>
            </a:r>
            <a:endParaRPr lang="en-US" dirty="0"/>
          </a:p>
        </p:txBody>
      </p:sp>
      <p:sp>
        <p:nvSpPr>
          <p:cNvPr id="5" name="Θέση υποσέλιδου 4"/>
          <p:cNvSpPr>
            <a:spLocks noGrp="1"/>
          </p:cNvSpPr>
          <p:nvPr>
            <p:ph type="ftr" sz="quarter" idx="11"/>
          </p:nvPr>
        </p:nvSpPr>
        <p:spPr/>
        <p:txBody>
          <a:bodyPr/>
          <a:lstStyle/>
          <a:p>
            <a:r>
              <a:rPr lang="el-GR" smtClean="0"/>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r>
              <a:rPr lang="el-GR" smtClean="0"/>
              <a:t>2016</a:t>
            </a:r>
            <a:endParaRPr lang="en-US" dirty="0"/>
          </a:p>
        </p:txBody>
      </p:sp>
      <p:sp>
        <p:nvSpPr>
          <p:cNvPr id="6" name="Θέση υποσέλιδου 5"/>
          <p:cNvSpPr>
            <a:spLocks noGrp="1"/>
          </p:cNvSpPr>
          <p:nvPr>
            <p:ph type="ftr" sz="quarter" idx="11"/>
          </p:nvPr>
        </p:nvSpPr>
        <p:spPr/>
        <p:txBody>
          <a:bodyPr/>
          <a:lstStyle/>
          <a:p>
            <a:r>
              <a:rPr lang="el-GR" smtClean="0"/>
              <a:t>Δρ Χαράλαμπος Μουζάκης</a:t>
            </a:r>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r>
              <a:rPr lang="el-GR" smtClean="0"/>
              <a:t>2016</a:t>
            </a:r>
            <a:endParaRPr lang="en-US" dirty="0"/>
          </a:p>
        </p:txBody>
      </p:sp>
      <p:sp>
        <p:nvSpPr>
          <p:cNvPr id="8" name="Θέση υποσέλιδου 7"/>
          <p:cNvSpPr>
            <a:spLocks noGrp="1"/>
          </p:cNvSpPr>
          <p:nvPr>
            <p:ph type="ftr" sz="quarter" idx="11"/>
          </p:nvPr>
        </p:nvSpPr>
        <p:spPr/>
        <p:txBody>
          <a:bodyPr/>
          <a:lstStyle/>
          <a:p>
            <a:r>
              <a:rPr lang="el-GR" smtClean="0"/>
              <a:t>Δρ Χαράλαμπος Μουζάκης</a:t>
            </a:r>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r>
              <a:rPr lang="el-GR" smtClean="0"/>
              <a:t>2016</a:t>
            </a:r>
            <a:endParaRPr lang="en-US" dirty="0"/>
          </a:p>
        </p:txBody>
      </p:sp>
      <p:sp>
        <p:nvSpPr>
          <p:cNvPr id="4" name="Θέση υποσέλιδου 3"/>
          <p:cNvSpPr>
            <a:spLocks noGrp="1"/>
          </p:cNvSpPr>
          <p:nvPr>
            <p:ph type="ftr" sz="quarter" idx="11"/>
          </p:nvPr>
        </p:nvSpPr>
        <p:spPr/>
        <p:txBody>
          <a:bodyPr/>
          <a:lstStyle/>
          <a:p>
            <a:r>
              <a:rPr lang="el-GR" smtClean="0"/>
              <a:t>Δρ Χαράλαμπος Μουζάκης</a:t>
            </a:r>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smtClean="0"/>
              <a:t>2016</a:t>
            </a:r>
            <a:endParaRPr lang="en-US" dirty="0"/>
          </a:p>
        </p:txBody>
      </p:sp>
      <p:sp>
        <p:nvSpPr>
          <p:cNvPr id="3" name="Θέση υποσέλιδου 2"/>
          <p:cNvSpPr>
            <a:spLocks noGrp="1"/>
          </p:cNvSpPr>
          <p:nvPr>
            <p:ph type="ftr" sz="quarter" idx="11"/>
          </p:nvPr>
        </p:nvSpPr>
        <p:spPr/>
        <p:txBody>
          <a:bodyPr/>
          <a:lstStyle/>
          <a:p>
            <a:r>
              <a:rPr lang="el-GR" smtClean="0"/>
              <a:t>Δρ Χαράλαμπος Μουζάκης</a:t>
            </a:r>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r>
              <a:rPr lang="el-GR" smtClean="0"/>
              <a:t>2016</a:t>
            </a:r>
            <a:endParaRPr lang="en-US" dirty="0"/>
          </a:p>
        </p:txBody>
      </p:sp>
      <p:sp>
        <p:nvSpPr>
          <p:cNvPr id="6" name="Θέση υποσέλιδου 5"/>
          <p:cNvSpPr>
            <a:spLocks noGrp="1"/>
          </p:cNvSpPr>
          <p:nvPr>
            <p:ph type="ftr" sz="quarter" idx="11"/>
          </p:nvPr>
        </p:nvSpPr>
        <p:spPr/>
        <p:txBody>
          <a:bodyPr/>
          <a:lstStyle/>
          <a:p>
            <a:r>
              <a:rPr lang="el-GR" smtClean="0"/>
              <a:t>Δρ Χαράλαμπος Μουζάκης</a:t>
            </a:r>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r>
              <a:rPr lang="el-GR" smtClean="0"/>
              <a:t>2016</a:t>
            </a:r>
            <a:endParaRPr lang="en-US" dirty="0"/>
          </a:p>
        </p:txBody>
      </p:sp>
      <p:sp>
        <p:nvSpPr>
          <p:cNvPr id="6" name="Θέση υποσέλιδου 5"/>
          <p:cNvSpPr>
            <a:spLocks noGrp="1"/>
          </p:cNvSpPr>
          <p:nvPr>
            <p:ph type="ftr" sz="quarter" idx="11"/>
          </p:nvPr>
        </p:nvSpPr>
        <p:spPr/>
        <p:txBody>
          <a:bodyPr/>
          <a:lstStyle/>
          <a:p>
            <a:r>
              <a:rPr lang="el-GR" smtClean="0"/>
              <a:t>Δρ Χαράλαμπος Μουζάκης</a:t>
            </a:r>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l-GR" smtClean="0"/>
              <a:t>2016</a:t>
            </a:r>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l-GR" smtClean="0"/>
              <a:t>Δρ Χαράλαμπος Μουζάκης</a:t>
            </a:r>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chamilo.datacenter.uoc.gr/metchamilo/courses/TADIKAIWMATATOYPAIDIOY/index.php?id_session=0"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403648" y="1084772"/>
            <a:ext cx="7344816" cy="2416236"/>
          </a:xfrm>
        </p:spPr>
        <p:txBody>
          <a:bodyPr>
            <a:noAutofit/>
          </a:bodyPr>
          <a:lstStyle/>
          <a:p>
            <a:r>
              <a:rPr lang="el-GR" sz="2800" dirty="0" smtClean="0"/>
              <a:t>«Σχεδιασμός, Υλοποίηση και Αποτίμηση Εκπαιδευτικού Υλικού με τη Μεθοδολογία της </a:t>
            </a:r>
            <a:br>
              <a:rPr lang="el-GR" sz="2800" dirty="0" smtClean="0"/>
            </a:br>
            <a:r>
              <a:rPr lang="el-GR" sz="2800" dirty="0" smtClean="0"/>
              <a:t>Εξ Αποστάσεως Εκπαίδευσης για τη Διδασκαλία των Δικαιωμάτων του Παιδιού στην </a:t>
            </a:r>
            <a:br>
              <a:rPr lang="el-GR" sz="2800" dirty="0" smtClean="0"/>
            </a:br>
            <a:r>
              <a:rPr lang="el-GR" sz="2800" dirty="0" smtClean="0"/>
              <a:t>Προσχολική Ηλικία»</a:t>
            </a: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2025</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403648" y="3717032"/>
            <a:ext cx="6840760" cy="584775"/>
          </a:xfrm>
          <a:prstGeom prst="rect">
            <a:avLst/>
          </a:prstGeom>
        </p:spPr>
        <p:txBody>
          <a:bodyPr wrap="square">
            <a:spAutoFit/>
          </a:bodyPr>
          <a:lstStyle/>
          <a:p>
            <a:pPr algn="ctr"/>
            <a:r>
              <a:rPr lang="el-GR" sz="3200" dirty="0" smtClean="0"/>
              <a:t>Ειρήνη </a:t>
            </a:r>
            <a:r>
              <a:rPr lang="el-GR" sz="3200" dirty="0" err="1" smtClean="0"/>
              <a:t>Καντεράκη</a:t>
            </a:r>
            <a:endParaRPr lang="el-GR" sz="3200" dirty="0"/>
          </a:p>
        </p:txBody>
      </p:sp>
      <p:graphicFrame>
        <p:nvGraphicFramePr>
          <p:cNvPr id="2" name="Πίνακας 1"/>
          <p:cNvGraphicFramePr>
            <a:graphicFrameLocks noGrp="1"/>
          </p:cNvGraphicFramePr>
          <p:nvPr>
            <p:extLst>
              <p:ext uri="{D42A27DB-BD31-4B8C-83A1-F6EECF244321}">
                <p14:modId xmlns:p14="http://schemas.microsoft.com/office/powerpoint/2010/main" val="1495655683"/>
              </p:ext>
            </p:extLst>
          </p:nvPr>
        </p:nvGraphicFramePr>
        <p:xfrm>
          <a:off x="1908189" y="5015409"/>
          <a:ext cx="6096000" cy="3708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r>
                        <a:rPr lang="el-GR" sz="1800" b="0" i="0" dirty="0" err="1" smtClean="0">
                          <a:solidFill>
                            <a:srgbClr val="000000"/>
                          </a:solidFill>
                          <a:effectLst/>
                          <a:latin typeface="pg-4ff1"/>
                        </a:rPr>
                        <a:t>Τρούλη</a:t>
                      </a:r>
                      <a:r>
                        <a:rPr lang="el-GR" sz="1800" b="0" i="0" baseline="0" dirty="0" smtClean="0">
                          <a:solidFill>
                            <a:srgbClr val="000000"/>
                          </a:solidFill>
                          <a:effectLst/>
                          <a:latin typeface="pg-4ff1"/>
                        </a:rPr>
                        <a:t> Σοφία</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0" i="0" dirty="0" err="1" smtClean="0">
                          <a:solidFill>
                            <a:srgbClr val="000000"/>
                          </a:solidFill>
                          <a:effectLst/>
                          <a:latin typeface="pg-4ff1"/>
                        </a:rPr>
                        <a:t>Λενακάκης</a:t>
                      </a:r>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800" b="0" i="0" kern="1200" dirty="0" smtClean="0">
                          <a:solidFill>
                            <a:srgbClr val="000000"/>
                          </a:solidFill>
                          <a:effectLst/>
                          <a:latin typeface="pg-4ff1"/>
                          <a:ea typeface="+mn-ea"/>
                          <a:cs typeface="+mn-cs"/>
                        </a:rPr>
                        <a:t>Μανούσου</a:t>
                      </a:r>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7. </a:t>
            </a:r>
            <a:r>
              <a:rPr lang="el-GR" sz="3600" dirty="0"/>
              <a:t>Θεωρητικό </a:t>
            </a:r>
            <a:r>
              <a:rPr lang="el-GR" sz="3600" dirty="0" smtClean="0"/>
              <a:t>Πλαίσιο  </a:t>
            </a:r>
            <a:endParaRPr lang="el-GR" sz="3600" b="1" dirty="0"/>
          </a:p>
        </p:txBody>
      </p:sp>
      <p:sp>
        <p:nvSpPr>
          <p:cNvPr id="5" name="4 - Ορθογώνιο"/>
          <p:cNvSpPr/>
          <p:nvPr/>
        </p:nvSpPr>
        <p:spPr>
          <a:xfrm>
            <a:off x="827584" y="1484784"/>
            <a:ext cx="8064896" cy="4001095"/>
          </a:xfrm>
          <a:prstGeom prst="rect">
            <a:avLst/>
          </a:prstGeom>
        </p:spPr>
        <p:txBody>
          <a:bodyPr wrap="square">
            <a:spAutoFit/>
          </a:bodyPr>
          <a:lstStyle/>
          <a:p>
            <a:pPr algn="just"/>
            <a:r>
              <a:rPr lang="el-GR" sz="1800" b="1" dirty="0" err="1" smtClean="0"/>
              <a:t>Πολυμεσική</a:t>
            </a:r>
            <a:r>
              <a:rPr lang="el-GR" sz="1800" b="1" dirty="0" smtClean="0"/>
              <a:t> μάθηση</a:t>
            </a:r>
            <a:r>
              <a:rPr lang="en-US" sz="1800" b="1" dirty="0" smtClean="0"/>
              <a:t>:</a:t>
            </a:r>
            <a:endParaRPr lang="el-GR" sz="1800" b="1" dirty="0" smtClean="0"/>
          </a:p>
          <a:p>
            <a:pPr algn="just">
              <a:buFont typeface="Arial" pitchFamily="34" charset="0"/>
              <a:buChar char="•"/>
            </a:pPr>
            <a:r>
              <a:rPr lang="el-GR" sz="1800" dirty="0" smtClean="0"/>
              <a:t>Χρήση πολλαπλών μέσων (κείμενο, εικόνα, ήχος, βίντεο, διαδραστικά στοιχεία).</a:t>
            </a:r>
          </a:p>
          <a:p>
            <a:pPr algn="just">
              <a:buFont typeface="Arial" pitchFamily="34" charset="0"/>
              <a:buChar char="•"/>
            </a:pPr>
            <a:r>
              <a:rPr lang="el-GR" sz="1800" dirty="0" smtClean="0"/>
              <a:t>Ενισχύει τη μάθηση μέσω πολλαπλών αισθητηριακών καναλιών.</a:t>
            </a:r>
          </a:p>
          <a:p>
            <a:pPr algn="just">
              <a:buFont typeface="Arial" pitchFamily="34" charset="0"/>
              <a:buChar char="•"/>
            </a:pPr>
            <a:r>
              <a:rPr lang="el-GR" sz="1800" dirty="0" smtClean="0"/>
              <a:t>Βασίζεται στη Γνωστική Θεωρία </a:t>
            </a:r>
            <a:r>
              <a:rPr lang="el-GR" sz="1800" dirty="0" err="1" smtClean="0"/>
              <a:t>Πολυμεσικής</a:t>
            </a:r>
            <a:r>
              <a:rPr lang="el-GR" sz="1800" dirty="0" smtClean="0"/>
              <a:t> Μάθησης (</a:t>
            </a:r>
            <a:r>
              <a:rPr lang="el-GR" sz="1800" dirty="0" err="1" smtClean="0"/>
              <a:t>Richard</a:t>
            </a:r>
            <a:r>
              <a:rPr lang="el-GR" sz="1800" dirty="0" smtClean="0"/>
              <a:t> </a:t>
            </a:r>
            <a:r>
              <a:rPr lang="el-GR" sz="1800" dirty="0" err="1" smtClean="0"/>
              <a:t>Mayer</a:t>
            </a:r>
            <a:r>
              <a:rPr lang="el-GR" sz="1800" dirty="0" smtClean="0"/>
              <a:t>).</a:t>
            </a:r>
          </a:p>
          <a:p>
            <a:pPr algn="just">
              <a:buFont typeface="Arial" pitchFamily="34" charset="0"/>
              <a:buChar char="•"/>
            </a:pPr>
            <a:r>
              <a:rPr lang="el-GR" sz="1800" dirty="0" smtClean="0"/>
              <a:t>Στόχος → πιο αποτελεσματική κατανόηση &amp; εμπέδωση γνώσης.</a:t>
            </a:r>
            <a:endParaRPr lang="en-US" sz="1800" dirty="0" smtClean="0"/>
          </a:p>
          <a:p>
            <a:pPr algn="just">
              <a:buFont typeface="Arial" pitchFamily="34" charset="0"/>
              <a:buChar char="•"/>
            </a:pPr>
            <a:endParaRPr lang="en-US" sz="1800" dirty="0" smtClean="0"/>
          </a:p>
          <a:p>
            <a:pPr algn="just"/>
            <a:r>
              <a:rPr lang="el-GR" sz="1800" b="1" dirty="0" smtClean="0"/>
              <a:t>Στόχοι εκπαίδευσης για τα Δικαιώματα παιδιών προσχολικής ηλικίας</a:t>
            </a:r>
            <a:r>
              <a:rPr lang="en-US" sz="1800" b="1" dirty="0" smtClean="0"/>
              <a:t>:</a:t>
            </a:r>
            <a:endParaRPr lang="el-GR" sz="1800" b="1" dirty="0" smtClean="0"/>
          </a:p>
          <a:p>
            <a:pPr algn="just">
              <a:buFont typeface="Arial" pitchFamily="34" charset="0"/>
              <a:buChar char="•"/>
            </a:pPr>
            <a:r>
              <a:rPr lang="el-GR" sz="1800" dirty="0" smtClean="0"/>
              <a:t>Θεμελιώδης σημασία για την ανάπτυξη κοινωνικά ευαισθητοποιημένων και δημοκρατικά συγκροτημένων ατόμων.</a:t>
            </a:r>
          </a:p>
          <a:p>
            <a:pPr algn="just">
              <a:buFont typeface="Arial" pitchFamily="34" charset="0"/>
              <a:buChar char="•"/>
            </a:pPr>
            <a:r>
              <a:rPr lang="el-GR" sz="1800" dirty="0" smtClean="0"/>
              <a:t>Καλλιέργεια αξιών → ισότητα, σεβασμός, αλληλεγγύη.</a:t>
            </a:r>
          </a:p>
          <a:p>
            <a:pPr algn="just">
              <a:buFont typeface="Arial" pitchFamily="34" charset="0"/>
              <a:buChar char="•"/>
            </a:pPr>
            <a:r>
              <a:rPr lang="el-GR" sz="1800" dirty="0" smtClean="0"/>
              <a:t>Ανάπτυξη κοινωνικών δεξιοτήτων μέσω συνεργασίας και βιωματικών δραστηριοτήτων.</a:t>
            </a:r>
          </a:p>
          <a:p>
            <a:pPr algn="just">
              <a:buFont typeface="Arial" pitchFamily="34" charset="0"/>
              <a:buChar char="•"/>
            </a:pPr>
            <a:r>
              <a:rPr lang="el-GR" sz="1800" dirty="0" smtClean="0"/>
              <a:t>Ευθυγράμμιση με το «Αναλυτικό Πρόγραμμα Προσχολικής Εκπαίδευσης».</a:t>
            </a:r>
          </a:p>
          <a:p>
            <a:pPr algn="just">
              <a:buFont typeface="Arial" pitchFamily="34" charset="0"/>
              <a:buChar char="•"/>
            </a:pPr>
            <a:endParaRPr lang="el-GR" sz="2000" dirty="0" smtClean="0"/>
          </a:p>
        </p:txBody>
      </p:sp>
      <p:sp>
        <p:nvSpPr>
          <p:cNvPr id="3073" name="Rectangle 1"/>
          <p:cNvSpPr>
            <a:spLocks noChangeArrowheads="1"/>
          </p:cNvSpPr>
          <p:nvPr/>
        </p:nvSpPr>
        <p:spPr bwMode="auto">
          <a:xfrm>
            <a:off x="683568" y="6067455"/>
            <a:ext cx="792088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lang="en-US" sz="1200" dirty="0" smtClean="0"/>
              <a:t>Mayer</a:t>
            </a:r>
            <a:r>
              <a:rPr lang="el-GR" sz="1200" dirty="0" smtClean="0"/>
              <a:t> 2014, 2017· </a:t>
            </a:r>
            <a:r>
              <a:rPr lang="el-GR" sz="1200" dirty="0" err="1" smtClean="0"/>
              <a:t>UNICEF</a:t>
            </a:r>
            <a:r>
              <a:rPr lang="el-GR" sz="1200" dirty="0" smtClean="0"/>
              <a:t>, 2007· ΟΗΕ, 1989· </a:t>
            </a:r>
            <a:r>
              <a:rPr lang="el-GR" sz="1200" dirty="0" err="1" smtClean="0"/>
              <a:t>ΥΠΑΙΘ</a:t>
            </a:r>
            <a:r>
              <a:rPr lang="el-GR" sz="1200" dirty="0" smtClean="0"/>
              <a:t>, 2021)</a:t>
            </a: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5 - Θέση αριθμού διαφάνειας"/>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3581669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475656" y="365127"/>
            <a:ext cx="7039694" cy="1075390"/>
          </a:xfrm>
        </p:spPr>
        <p:txBody>
          <a:bodyPr>
            <a:normAutofit/>
          </a:bodyPr>
          <a:lstStyle/>
          <a:p>
            <a:r>
              <a:rPr lang="el-GR" sz="3600" dirty="0" smtClean="0"/>
              <a:t>8. Παραγόμενο Εκπαιδευτικό Υλικό</a:t>
            </a:r>
            <a:endParaRPr lang="el-GR" sz="3600" dirty="0"/>
          </a:p>
        </p:txBody>
      </p:sp>
      <p:sp>
        <p:nvSpPr>
          <p:cNvPr id="4" name="3 - Θέση περιεχομένου"/>
          <p:cNvSpPr>
            <a:spLocks noGrp="1"/>
          </p:cNvSpPr>
          <p:nvPr>
            <p:ph idx="1"/>
          </p:nvPr>
        </p:nvSpPr>
        <p:spPr>
          <a:xfrm>
            <a:off x="611560" y="1412776"/>
            <a:ext cx="5544616" cy="5201424"/>
          </a:xfrm>
          <a:prstGeom prst="rect">
            <a:avLst/>
          </a:prstGeom>
        </p:spPr>
        <p:txBody>
          <a:bodyPr wrap="square">
            <a:spAutoFit/>
          </a:bodyPr>
          <a:lstStyle/>
          <a:p>
            <a:pPr>
              <a:lnSpc>
                <a:spcPct val="100000"/>
              </a:lnSpc>
              <a:buNone/>
            </a:pPr>
            <a:r>
              <a:rPr lang="el-GR" sz="1800" b="1" dirty="0" smtClean="0"/>
              <a:t>Τίτλος ψηφιακού </a:t>
            </a:r>
            <a:r>
              <a:rPr lang="el-GR" sz="1800" b="1" dirty="0" err="1" smtClean="0"/>
              <a:t>Ε.Υ</a:t>
            </a:r>
            <a:r>
              <a:rPr lang="el-GR" sz="1800" b="1" dirty="0" smtClean="0"/>
              <a:t>.: «Τα Δικαιώματα του παιδιού»</a:t>
            </a:r>
          </a:p>
          <a:p>
            <a:pPr>
              <a:lnSpc>
                <a:spcPct val="100000"/>
              </a:lnSpc>
            </a:pPr>
            <a:r>
              <a:rPr lang="el-GR" sz="1800" b="1" dirty="0" smtClean="0"/>
              <a:t>Χρήση ψηφιακών εργαλείων και πλατφορμών</a:t>
            </a:r>
            <a:r>
              <a:rPr lang="el-GR" sz="1800" dirty="0" smtClean="0"/>
              <a:t>:</a:t>
            </a:r>
          </a:p>
          <a:p>
            <a:pPr>
              <a:lnSpc>
                <a:spcPct val="100000"/>
              </a:lnSpc>
              <a:buFont typeface="Wingdings" pitchFamily="2" charset="2"/>
              <a:buChar char="Ø"/>
            </a:pPr>
            <a:r>
              <a:rPr lang="el-GR" sz="1800" b="1" dirty="0" smtClean="0"/>
              <a:t>H5P</a:t>
            </a:r>
            <a:r>
              <a:rPr lang="el-GR" sz="1800" dirty="0" smtClean="0"/>
              <a:t>: </a:t>
            </a:r>
            <a:r>
              <a:rPr lang="el-GR" sz="1800" dirty="0" err="1" smtClean="0"/>
              <a:t>διαδραστικό</a:t>
            </a:r>
            <a:r>
              <a:rPr lang="el-GR" sz="1800" dirty="0" smtClean="0"/>
              <a:t> </a:t>
            </a:r>
            <a:r>
              <a:rPr lang="el-GR" sz="1800" dirty="0" err="1" smtClean="0"/>
              <a:t>πολυμεσικό</a:t>
            </a:r>
            <a:r>
              <a:rPr lang="el-GR" sz="1800" dirty="0" smtClean="0"/>
              <a:t> περιεχόμενο.</a:t>
            </a:r>
          </a:p>
          <a:p>
            <a:pPr>
              <a:lnSpc>
                <a:spcPct val="100000"/>
              </a:lnSpc>
              <a:buFont typeface="Wingdings" pitchFamily="2" charset="2"/>
              <a:buChar char="Ø"/>
            </a:pPr>
            <a:r>
              <a:rPr lang="el-GR" sz="1800" b="1" dirty="0" err="1" smtClean="0"/>
              <a:t>Chamilo</a:t>
            </a:r>
            <a:r>
              <a:rPr lang="el-GR" sz="1800" b="1" dirty="0" smtClean="0"/>
              <a:t> (</a:t>
            </a:r>
            <a:r>
              <a:rPr lang="el-GR" sz="1800" b="1" dirty="0" err="1" smtClean="0"/>
              <a:t>ΣΔΜ</a:t>
            </a:r>
            <a:r>
              <a:rPr lang="el-GR" sz="1800" b="1" dirty="0" smtClean="0"/>
              <a:t>)</a:t>
            </a:r>
            <a:r>
              <a:rPr lang="el-GR" sz="1800" dirty="0" smtClean="0"/>
              <a:t>: οργάνωση και παρουσίαση μαθημάτων.</a:t>
            </a:r>
          </a:p>
          <a:p>
            <a:pPr>
              <a:lnSpc>
                <a:spcPct val="100000"/>
              </a:lnSpc>
              <a:buFont typeface="Wingdings" pitchFamily="2" charset="2"/>
              <a:buChar char="Ø"/>
            </a:pPr>
            <a:r>
              <a:rPr lang="el-GR" sz="1800" b="1" dirty="0" err="1" smtClean="0"/>
              <a:t>Padlet</a:t>
            </a:r>
            <a:r>
              <a:rPr lang="el-GR" sz="1800" dirty="0" err="1" smtClean="0"/>
              <a:t>,</a:t>
            </a:r>
            <a:r>
              <a:rPr lang="el-GR" sz="1800" b="1" dirty="0" err="1" smtClean="0"/>
              <a:t>Doodly</a:t>
            </a:r>
            <a:r>
              <a:rPr lang="el-GR" sz="1800" dirty="0" err="1" smtClean="0"/>
              <a:t>,</a:t>
            </a:r>
            <a:r>
              <a:rPr lang="el-GR" sz="1800" b="1" dirty="0" err="1" smtClean="0"/>
              <a:t>Plotagon,Wordwall</a:t>
            </a:r>
            <a:r>
              <a:rPr lang="el-GR" sz="1800" dirty="0" err="1" smtClean="0"/>
              <a:t>,</a:t>
            </a:r>
            <a:r>
              <a:rPr lang="el-GR" sz="1800" b="1" dirty="0" err="1" smtClean="0"/>
              <a:t>L</a:t>
            </a:r>
            <a:r>
              <a:rPr lang="el-GR" sz="1800" b="1" dirty="0" smtClean="0"/>
              <a:t> </a:t>
            </a:r>
            <a:r>
              <a:rPr lang="el-GR" sz="1800" b="1" dirty="0" err="1" smtClean="0"/>
              <a:t>earningApps</a:t>
            </a:r>
            <a:endParaRPr lang="el-GR" sz="1800" dirty="0" smtClean="0"/>
          </a:p>
          <a:p>
            <a:pPr>
              <a:lnSpc>
                <a:spcPct val="100000"/>
              </a:lnSpc>
            </a:pPr>
            <a:r>
              <a:rPr lang="el-GR" sz="1800" b="1" dirty="0" smtClean="0"/>
              <a:t>Κεντρικός χαρακτήρας</a:t>
            </a:r>
            <a:r>
              <a:rPr lang="el-GR" sz="1800" dirty="0" smtClean="0"/>
              <a:t>: κυρία Ειρήνη (</a:t>
            </a:r>
            <a:r>
              <a:rPr lang="el-GR" sz="1800" dirty="0" err="1" smtClean="0"/>
              <a:t>Plotagon</a:t>
            </a:r>
            <a:r>
              <a:rPr lang="el-GR" sz="1800" dirty="0" smtClean="0"/>
              <a:t>) </a:t>
            </a:r>
          </a:p>
          <a:p>
            <a:pPr>
              <a:lnSpc>
                <a:spcPct val="100000"/>
              </a:lnSpc>
            </a:pPr>
            <a:r>
              <a:rPr lang="el-GR" sz="1800" b="1" dirty="0" smtClean="0"/>
              <a:t>Δομή </a:t>
            </a:r>
            <a:r>
              <a:rPr lang="el-GR" sz="1800" b="1" dirty="0" err="1" smtClean="0"/>
              <a:t>Ε.Υ</a:t>
            </a:r>
            <a:r>
              <a:rPr lang="el-GR" sz="1800" b="1" dirty="0" smtClean="0"/>
              <a:t>.</a:t>
            </a:r>
            <a:r>
              <a:rPr lang="el-GR" sz="1800" dirty="0" smtClean="0"/>
              <a:t>:</a:t>
            </a:r>
          </a:p>
          <a:p>
            <a:pPr>
              <a:lnSpc>
                <a:spcPct val="100000"/>
              </a:lnSpc>
              <a:buFont typeface="Wingdings" pitchFamily="2" charset="2"/>
              <a:buChar char="Ø"/>
            </a:pPr>
            <a:r>
              <a:rPr lang="el-GR" sz="1800" dirty="0" smtClean="0"/>
              <a:t>Δικαίωμα του παιδιού στην οικογένεια</a:t>
            </a:r>
          </a:p>
          <a:p>
            <a:pPr>
              <a:lnSpc>
                <a:spcPct val="100000"/>
              </a:lnSpc>
              <a:buFont typeface="Wingdings" pitchFamily="2" charset="2"/>
              <a:buChar char="Ø"/>
            </a:pPr>
            <a:r>
              <a:rPr lang="el-GR" sz="1800" dirty="0" smtClean="0"/>
              <a:t>Δικαίωμα σε φαγητό, ρούχα, νερό και σπίτι</a:t>
            </a:r>
          </a:p>
          <a:p>
            <a:pPr>
              <a:lnSpc>
                <a:spcPct val="100000"/>
              </a:lnSpc>
              <a:buFont typeface="Wingdings" pitchFamily="2" charset="2"/>
              <a:buChar char="Ø"/>
            </a:pPr>
            <a:r>
              <a:rPr lang="el-GR" sz="1800" dirty="0" smtClean="0"/>
              <a:t>Στέρηση αυτών των δικαιωμάτων</a:t>
            </a:r>
          </a:p>
          <a:p>
            <a:pPr>
              <a:lnSpc>
                <a:spcPct val="100000"/>
              </a:lnSpc>
              <a:buFont typeface="Wingdings" pitchFamily="2" charset="2"/>
              <a:buChar char="Ø"/>
            </a:pPr>
            <a:r>
              <a:rPr lang="el-GR" sz="1800" dirty="0" smtClean="0"/>
              <a:t>Δικαίωμα στο παιχνίδι και ελεύθερο χρόνο</a:t>
            </a:r>
          </a:p>
          <a:p>
            <a:pPr>
              <a:lnSpc>
                <a:spcPct val="100000"/>
              </a:lnSpc>
              <a:buFont typeface="Wingdings" pitchFamily="2" charset="2"/>
              <a:buChar char="Ø"/>
            </a:pPr>
            <a:r>
              <a:rPr lang="el-GR" sz="1800" dirty="0" smtClean="0"/>
              <a:t>Δικαίωμα στην εκπαίδευση</a:t>
            </a:r>
          </a:p>
          <a:p>
            <a:pPr>
              <a:lnSpc>
                <a:spcPct val="100000"/>
              </a:lnSpc>
              <a:buNone/>
            </a:pPr>
            <a:endParaRPr lang="el-GR" sz="1800" dirty="0" smtClean="0"/>
          </a:p>
        </p:txBody>
      </p:sp>
      <p:pic>
        <p:nvPicPr>
          <p:cNvPr id="32770" name="Εικόνα 14"/>
          <p:cNvPicPr>
            <a:picLocks noChangeAspect="1" noChangeArrowheads="1"/>
          </p:cNvPicPr>
          <p:nvPr/>
        </p:nvPicPr>
        <p:blipFill>
          <a:blip r:embed="rId3" cstate="print"/>
          <a:srcRect l="35176" t="8251" r="26500" b="13354"/>
          <a:stretch>
            <a:fillRect/>
          </a:stretch>
        </p:blipFill>
        <p:spPr bwMode="auto">
          <a:xfrm>
            <a:off x="6588224" y="1412776"/>
            <a:ext cx="1106675" cy="2102976"/>
          </a:xfrm>
          <a:prstGeom prst="rect">
            <a:avLst/>
          </a:prstGeom>
          <a:noFill/>
          <a:ln w="9525">
            <a:noFill/>
            <a:miter lim="800000"/>
            <a:headEnd/>
            <a:tailEnd/>
          </a:ln>
        </p:spPr>
      </p:pic>
      <p:sp>
        <p:nvSpPr>
          <p:cNvPr id="8" name="7 - Ορθογώνιο"/>
          <p:cNvSpPr/>
          <p:nvPr/>
        </p:nvSpPr>
        <p:spPr>
          <a:xfrm>
            <a:off x="611560" y="6165304"/>
            <a:ext cx="7920880" cy="261610"/>
          </a:xfrm>
          <a:prstGeom prst="rect">
            <a:avLst/>
          </a:prstGeom>
        </p:spPr>
        <p:txBody>
          <a:bodyPr wrap="square">
            <a:spAutoFit/>
          </a:bodyPr>
          <a:lstStyle/>
          <a:p>
            <a:r>
              <a:rPr lang="el-GR" sz="1100" u="sng" dirty="0" smtClean="0">
                <a:hlinkClick r:id="rId4"/>
              </a:rPr>
              <a:t>http://chamilo.datacenter.uoc.gr/metchamilo/courses/TADIKAIWMATATOYPAIDIOY/index.php?id_session=0</a:t>
            </a:r>
            <a:endParaRPr lang="el-GR" sz="1100" dirty="0"/>
          </a:p>
        </p:txBody>
      </p:sp>
      <p:pic>
        <p:nvPicPr>
          <p:cNvPr id="32772" name="Εικόνα 10" descr="Εικόνα που περιέχει κείμενο, άτομο, ρουχισμός, ανθρώπινο πρόσωπο&#10;&#10;Το περιεχόμενο που δημιουργείται από τεχνολογία AI ενδέχεται να είναι εσφαλμένο."/>
          <p:cNvPicPr>
            <a:picLocks noChangeAspect="1" noChangeArrowheads="1"/>
          </p:cNvPicPr>
          <p:nvPr/>
        </p:nvPicPr>
        <p:blipFill>
          <a:blip r:embed="rId5" cstate="print"/>
          <a:srcRect/>
          <a:stretch>
            <a:fillRect/>
          </a:stretch>
        </p:blipFill>
        <p:spPr bwMode="auto">
          <a:xfrm>
            <a:off x="5292080" y="4077072"/>
            <a:ext cx="3585656" cy="2018246"/>
          </a:xfrm>
          <a:prstGeom prst="rect">
            <a:avLst/>
          </a:prstGeom>
          <a:noFill/>
          <a:ln w="9525">
            <a:noFill/>
            <a:miter lim="800000"/>
            <a:headEnd/>
            <a:tailEnd/>
          </a:ln>
        </p:spPr>
      </p:pic>
      <p:sp>
        <p:nvSpPr>
          <p:cNvPr id="10" name="9 - Θέση αριθμού διαφάνειας"/>
          <p:cNvSpPr>
            <a:spLocks noGrp="1"/>
          </p:cNvSpPr>
          <p:nvPr>
            <p:ph type="sldNum" sz="quarter" idx="12"/>
          </p:nvPr>
        </p:nvSpPr>
        <p:spPr/>
        <p:txBody>
          <a:bodyPr/>
          <a:lstStyle/>
          <a:p>
            <a:fld id="{D57F1E4F-1CFF-5643-939E-217C01CDF565}" type="slidenum">
              <a:rPr lang="en-US" smtClean="0"/>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620688"/>
            <a:ext cx="7272808" cy="576064"/>
          </a:xfrm>
        </p:spPr>
        <p:txBody>
          <a:bodyPr>
            <a:noAutofit/>
          </a:bodyPr>
          <a:lstStyle/>
          <a:p>
            <a:r>
              <a:rPr lang="el-GR" sz="3600" dirty="0" smtClean="0"/>
              <a:t>9. Μεθοδολογία</a:t>
            </a:r>
            <a:endParaRPr lang="el-GR" sz="4000" b="1" dirty="0"/>
          </a:p>
        </p:txBody>
      </p:sp>
      <p:sp>
        <p:nvSpPr>
          <p:cNvPr id="4" name="9 - Ορθογώνιο"/>
          <p:cNvSpPr/>
          <p:nvPr/>
        </p:nvSpPr>
        <p:spPr>
          <a:xfrm>
            <a:off x="827584" y="1556792"/>
            <a:ext cx="7632848" cy="4801314"/>
          </a:xfrm>
          <a:prstGeom prst="rect">
            <a:avLst/>
          </a:prstGeom>
        </p:spPr>
        <p:txBody>
          <a:bodyPr wrap="square">
            <a:spAutoFit/>
          </a:bodyPr>
          <a:lstStyle/>
          <a:p>
            <a:pPr algn="just">
              <a:buFont typeface="Arial" pitchFamily="34" charset="0"/>
              <a:buChar char="•"/>
            </a:pPr>
            <a:r>
              <a:rPr lang="el-GR" sz="1800" b="1" dirty="0" smtClean="0"/>
              <a:t>Επιλέχθηκε η ποιοτική έρευνα</a:t>
            </a:r>
            <a:r>
              <a:rPr lang="el-GR" sz="1800" dirty="0" smtClean="0"/>
              <a:t>:</a:t>
            </a:r>
          </a:p>
          <a:p>
            <a:pPr algn="just">
              <a:buFont typeface="Wingdings" pitchFamily="2" charset="2"/>
              <a:buChar char="Ø"/>
            </a:pPr>
            <a:r>
              <a:rPr lang="el-GR" sz="1800" dirty="0" smtClean="0"/>
              <a:t>Καταγραφή και ερμηνεία απόψεων και εμπειριών μαθητών/τριών προσχολικής ηλικίας και ειδικών </a:t>
            </a:r>
            <a:r>
              <a:rPr lang="el-GR" sz="1800" dirty="0" err="1" smtClean="0"/>
              <a:t>ΕξΑΕ</a:t>
            </a:r>
            <a:r>
              <a:rPr lang="el-GR" sz="1800" dirty="0" smtClean="0"/>
              <a:t>.</a:t>
            </a:r>
          </a:p>
          <a:p>
            <a:pPr algn="just">
              <a:buFont typeface="Wingdings" pitchFamily="2" charset="2"/>
              <a:buChar char="Ø"/>
            </a:pPr>
            <a:r>
              <a:rPr lang="el-GR" sz="1800" dirty="0" smtClean="0"/>
              <a:t>Αξιολόγηση του σχεδιασμένου </a:t>
            </a:r>
            <a:r>
              <a:rPr lang="el-GR" sz="1800" dirty="0" err="1" smtClean="0"/>
              <a:t>Ε.Υ</a:t>
            </a:r>
            <a:r>
              <a:rPr lang="el-GR" sz="1800" dirty="0" smtClean="0"/>
              <a:t>. για τα δικαιώματα των παιδιών μέσω </a:t>
            </a:r>
            <a:r>
              <a:rPr lang="el-GR" sz="1800" dirty="0" err="1" smtClean="0"/>
              <a:t>ΕξΑΕ</a:t>
            </a:r>
            <a:r>
              <a:rPr lang="el-GR" sz="1800" dirty="0" smtClean="0"/>
              <a:t>.</a:t>
            </a:r>
          </a:p>
          <a:p>
            <a:pPr algn="just"/>
            <a:endParaRPr lang="el-GR" sz="1800" b="1" dirty="0" smtClean="0"/>
          </a:p>
          <a:p>
            <a:pPr algn="just">
              <a:buFont typeface="Arial" pitchFamily="34" charset="0"/>
              <a:buChar char="•"/>
            </a:pPr>
            <a:r>
              <a:rPr lang="el-GR" sz="1800" b="1" dirty="0" smtClean="0"/>
              <a:t>Σκόπιμη δειγματοληψία</a:t>
            </a:r>
            <a:r>
              <a:rPr lang="el-GR" sz="1800" dirty="0" smtClean="0"/>
              <a:t>:</a:t>
            </a:r>
          </a:p>
          <a:p>
            <a:pPr algn="just">
              <a:buFont typeface="Wingdings" pitchFamily="2" charset="2"/>
              <a:buChar char="Ø"/>
            </a:pPr>
            <a:r>
              <a:rPr lang="el-GR" sz="1800" dirty="0" smtClean="0"/>
              <a:t>Κριτήρια επιλογής: ηλικία, φύλο, κοινωνική κατάσταση.</a:t>
            </a:r>
          </a:p>
          <a:p>
            <a:pPr algn="just">
              <a:buFont typeface="Wingdings" pitchFamily="2" charset="2"/>
              <a:buChar char="Ø"/>
            </a:pPr>
            <a:r>
              <a:rPr lang="el-GR" sz="1800" dirty="0" smtClean="0"/>
              <a:t>Συμμετέχοντες: 3 τελειόφοιτοι μεταπτυχιακοί φοιτητές </a:t>
            </a:r>
            <a:r>
              <a:rPr lang="el-GR" sz="1800" dirty="0" err="1" smtClean="0"/>
              <a:t>ΕξΑΕ</a:t>
            </a:r>
            <a:r>
              <a:rPr lang="el-GR" sz="1800" dirty="0" smtClean="0"/>
              <a:t> με εκτενή γνώση αντικειμένου (δειγματοληψία ειδικών), 8 μαθητές/</a:t>
            </a:r>
            <a:r>
              <a:rPr lang="el-GR" sz="1800" dirty="0" err="1" smtClean="0"/>
              <a:t>τριες</a:t>
            </a:r>
            <a:r>
              <a:rPr lang="el-GR" sz="1800" dirty="0" smtClean="0"/>
              <a:t> προσχολικής ηλικίας (4 αγόρια, 4 κορίτσια) από </a:t>
            </a:r>
            <a:r>
              <a:rPr lang="el-GR" sz="1800" dirty="0" smtClean="0"/>
              <a:t>το</a:t>
            </a:r>
            <a:r>
              <a:rPr lang="en-US" sz="1800" dirty="0" smtClean="0"/>
              <a:t> </a:t>
            </a:r>
            <a:r>
              <a:rPr lang="el-GR" sz="1800" dirty="0" smtClean="0"/>
              <a:t>Ιδιωτικό Νηπιαγωγείο του </a:t>
            </a:r>
            <a:r>
              <a:rPr lang="el-GR" sz="1800" dirty="0" smtClean="0"/>
              <a:t>Νομού </a:t>
            </a:r>
            <a:r>
              <a:rPr lang="el-GR" sz="1800" dirty="0" smtClean="0"/>
              <a:t>Χανίων</a:t>
            </a:r>
            <a:r>
              <a:rPr lang="el-GR" sz="1800" dirty="0" smtClean="0"/>
              <a:t>, με υποστήριξη γονέα.</a:t>
            </a:r>
          </a:p>
          <a:p>
            <a:pPr algn="just"/>
            <a:endParaRPr lang="el-GR" sz="1800" dirty="0" smtClean="0"/>
          </a:p>
          <a:p>
            <a:pPr algn="just">
              <a:buFont typeface="Arial" pitchFamily="34" charset="0"/>
              <a:buChar char="•"/>
            </a:pPr>
            <a:r>
              <a:rPr lang="el-GR" sz="1800" dirty="0" smtClean="0"/>
              <a:t>Για μαθητές/</a:t>
            </a:r>
            <a:r>
              <a:rPr lang="el-GR" sz="1800" dirty="0" err="1" smtClean="0"/>
              <a:t>τριες</a:t>
            </a:r>
            <a:r>
              <a:rPr lang="el-GR" sz="1800" dirty="0" smtClean="0"/>
              <a:t> εφαρμόστηκε </a:t>
            </a:r>
            <a:r>
              <a:rPr lang="el-GR" sz="1800" b="1" dirty="0" smtClean="0"/>
              <a:t>δειγματοληψία ευκολίας</a:t>
            </a:r>
            <a:r>
              <a:rPr lang="el-GR" sz="1800" dirty="0" smtClean="0"/>
              <a:t> λόγω άμεσης διαθεσιμότητας.</a:t>
            </a:r>
          </a:p>
          <a:p>
            <a:pPr algn="just">
              <a:buFont typeface="Arial" pitchFamily="34" charset="0"/>
              <a:buChar char="•"/>
            </a:pPr>
            <a:endParaRPr lang="el-GR" sz="1800" b="1" dirty="0" smtClean="0"/>
          </a:p>
          <a:p>
            <a:pPr algn="just">
              <a:buFont typeface="Arial" pitchFamily="34" charset="0"/>
              <a:buChar char="•"/>
            </a:pPr>
            <a:r>
              <a:rPr lang="el-GR" sz="1800" b="1" dirty="0" smtClean="0"/>
              <a:t>Μέθοδος συλλογής δεδομένων:</a:t>
            </a:r>
            <a:r>
              <a:rPr lang="el-GR" sz="1800" dirty="0" smtClean="0"/>
              <a:t> ερωτηματολόγιο</a:t>
            </a:r>
            <a:endParaRPr lang="en-US" sz="1800" dirty="0" smtClean="0"/>
          </a:p>
        </p:txBody>
      </p:sp>
      <p:sp>
        <p:nvSpPr>
          <p:cNvPr id="5" name="4 - Θέση αριθμού διαφάνειας"/>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1813676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20688"/>
            <a:ext cx="7344816" cy="576064"/>
          </a:xfrm>
        </p:spPr>
        <p:txBody>
          <a:bodyPr>
            <a:noAutofit/>
          </a:bodyPr>
          <a:lstStyle/>
          <a:p>
            <a:r>
              <a:rPr lang="el-GR" sz="3600" dirty="0" smtClean="0"/>
              <a:t>10. Μεθοδολογία</a:t>
            </a:r>
            <a:endParaRPr lang="el-GR" sz="4000" b="1" dirty="0"/>
          </a:p>
        </p:txBody>
      </p:sp>
      <p:sp>
        <p:nvSpPr>
          <p:cNvPr id="4" name="9 - Ορθογώνιο"/>
          <p:cNvSpPr/>
          <p:nvPr/>
        </p:nvSpPr>
        <p:spPr>
          <a:xfrm>
            <a:off x="755576" y="1484784"/>
            <a:ext cx="7560840" cy="5078313"/>
          </a:xfrm>
          <a:prstGeom prst="rect">
            <a:avLst/>
          </a:prstGeom>
        </p:spPr>
        <p:txBody>
          <a:bodyPr wrap="square">
            <a:spAutoFit/>
          </a:bodyPr>
          <a:lstStyle/>
          <a:p>
            <a:pPr algn="just">
              <a:buFont typeface="Arial" pitchFamily="34" charset="0"/>
              <a:buChar char="•"/>
            </a:pPr>
            <a:r>
              <a:rPr lang="el-GR" sz="1800" b="1" dirty="0" smtClean="0"/>
              <a:t>Κωδικοποίηση δεδομένων</a:t>
            </a:r>
            <a:r>
              <a:rPr lang="en-US" sz="1800" b="1" dirty="0" smtClean="0"/>
              <a:t>: </a:t>
            </a:r>
            <a:endParaRPr lang="el-GR" sz="1800" b="1" dirty="0" smtClean="0"/>
          </a:p>
          <a:p>
            <a:pPr algn="just">
              <a:buFont typeface="Wingdings" pitchFamily="2" charset="2"/>
              <a:buChar char="Ø"/>
            </a:pPr>
            <a:r>
              <a:rPr lang="el-GR" sz="1800" dirty="0" smtClean="0"/>
              <a:t>Άξονες για ειδικούς</a:t>
            </a:r>
          </a:p>
          <a:p>
            <a:pPr algn="just">
              <a:buFont typeface="Wingdings" pitchFamily="2" charset="2"/>
              <a:buChar char="Ø"/>
            </a:pPr>
            <a:r>
              <a:rPr lang="el-GR" sz="1800" dirty="0" smtClean="0"/>
              <a:t>Άξονες για μαθητές/</a:t>
            </a:r>
            <a:r>
              <a:rPr lang="el-GR" sz="1800" dirty="0" err="1" smtClean="0"/>
              <a:t>τριες</a:t>
            </a:r>
            <a:r>
              <a:rPr lang="el-GR" sz="1800" dirty="0" smtClean="0"/>
              <a:t> προσχολικής ηλικίας</a:t>
            </a:r>
            <a:endParaRPr lang="en-US" sz="1800" dirty="0" smtClean="0"/>
          </a:p>
          <a:p>
            <a:pPr algn="just">
              <a:buFont typeface="Wingdings" pitchFamily="2" charset="2"/>
              <a:buChar char="Ø"/>
            </a:pPr>
            <a:endParaRPr lang="en-US" sz="1800" dirty="0" smtClean="0"/>
          </a:p>
          <a:p>
            <a:pPr algn="just">
              <a:buFont typeface="Arial" pitchFamily="34" charset="0"/>
              <a:buChar char="•"/>
            </a:pPr>
            <a:r>
              <a:rPr lang="el-GR" sz="1800" b="1" dirty="0" smtClean="0"/>
              <a:t>Καθορισμός της μονάδας ανάλυσης</a:t>
            </a:r>
            <a:r>
              <a:rPr lang="en-US" sz="1800" b="1" dirty="0" smtClean="0"/>
              <a:t>:</a:t>
            </a:r>
            <a:endParaRPr lang="el-GR" sz="1800" b="1" dirty="0" smtClean="0"/>
          </a:p>
          <a:p>
            <a:pPr marL="285750" indent="-285750" algn="just">
              <a:buFont typeface="Wingdings" panose="05000000000000000000" pitchFamily="2" charset="2"/>
              <a:buChar char="Ø"/>
            </a:pPr>
            <a:r>
              <a:rPr lang="el-GR" sz="1800" dirty="0"/>
              <a:t>Πρόταση με μερικές δευτερεύουσες προτάσεις για πληρέστερη αποτύπωση</a:t>
            </a:r>
          </a:p>
          <a:p>
            <a:pPr algn="just"/>
            <a:endParaRPr lang="el-GR" sz="1800" b="1" dirty="0" smtClean="0"/>
          </a:p>
          <a:p>
            <a:pPr algn="just">
              <a:buFont typeface="Arial" pitchFamily="34" charset="0"/>
              <a:buChar char="•"/>
            </a:pPr>
            <a:r>
              <a:rPr lang="el-GR" sz="1800" b="1" dirty="0" smtClean="0"/>
              <a:t>Λογισμικό που χρησιμοποιήθηκε για την ανάλυση και την κωδικοποίηση των δεδομένων:</a:t>
            </a:r>
            <a:endParaRPr lang="en-US" sz="1800" b="1" dirty="0" smtClean="0"/>
          </a:p>
          <a:p>
            <a:pPr algn="just">
              <a:buFont typeface="Wingdings" pitchFamily="2" charset="2"/>
              <a:buChar char="Ø"/>
            </a:pPr>
            <a:r>
              <a:rPr lang="el-GR" sz="1800" dirty="0" err="1" smtClean="0"/>
              <a:t>Atlas.ti</a:t>
            </a:r>
            <a:endParaRPr lang="el-GR" sz="1800" dirty="0" smtClean="0"/>
          </a:p>
          <a:p>
            <a:pPr algn="just"/>
            <a:endParaRPr lang="el-GR" sz="1800" dirty="0" smtClean="0"/>
          </a:p>
          <a:p>
            <a:pPr algn="just">
              <a:buFont typeface="Arial" pitchFamily="34" charset="0"/>
              <a:buChar char="•"/>
            </a:pPr>
            <a:r>
              <a:rPr lang="el-GR" sz="1800" b="1" dirty="0" smtClean="0"/>
              <a:t>Δεοντολογικές αρχές της έρευνας</a:t>
            </a:r>
            <a:r>
              <a:rPr lang="en-US" sz="1800" b="1" dirty="0" smtClean="0"/>
              <a:t>:</a:t>
            </a:r>
            <a:endParaRPr lang="el-GR" sz="1800" b="1" dirty="0" smtClean="0"/>
          </a:p>
          <a:p>
            <a:pPr algn="just">
              <a:buFont typeface="Wingdings" pitchFamily="2" charset="2"/>
              <a:buChar char="Ø"/>
            </a:pPr>
            <a:r>
              <a:rPr lang="el-GR" sz="1800" dirty="0" smtClean="0"/>
              <a:t>Διασφάλιση εθελοντικής συμμετοχής και δικαίωμα αποχώρησης</a:t>
            </a:r>
          </a:p>
          <a:p>
            <a:pPr algn="just">
              <a:buFont typeface="Wingdings" pitchFamily="2" charset="2"/>
              <a:buChar char="Ø"/>
            </a:pPr>
            <a:r>
              <a:rPr lang="el-GR" sz="1800" dirty="0" smtClean="0"/>
              <a:t>Ανωνυμία και εμπιστευτικότητα απαντήσεων</a:t>
            </a:r>
          </a:p>
          <a:p>
            <a:pPr algn="just">
              <a:buFont typeface="Wingdings" pitchFamily="2" charset="2"/>
              <a:buChar char="Ø"/>
            </a:pPr>
            <a:r>
              <a:rPr lang="el-GR" sz="1800" dirty="0" smtClean="0"/>
              <a:t>Συγκατάθεση γονέων για ανήλικους συμμετέχοντες</a:t>
            </a:r>
          </a:p>
          <a:p>
            <a:pPr algn="just">
              <a:buFont typeface="Wingdings" pitchFamily="2" charset="2"/>
              <a:buChar char="Ø"/>
            </a:pPr>
            <a:r>
              <a:rPr lang="el-GR" sz="1800" dirty="0" smtClean="0"/>
              <a:t>Τήρηση αρχών σεβασμού, διαφάνειας και προστασίας προσωπικών δεδομένων</a:t>
            </a:r>
            <a:endParaRPr lang="en-US" sz="1800" dirty="0" smtClean="0"/>
          </a:p>
          <a:p>
            <a:endParaRPr lang="en-US" sz="1800" dirty="0" smtClean="0"/>
          </a:p>
        </p:txBody>
      </p:sp>
      <p:sp>
        <p:nvSpPr>
          <p:cNvPr id="5" name="4 - Θέση αριθμού διαφάνειας"/>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18136764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48680"/>
            <a:ext cx="7272808" cy="576064"/>
          </a:xfrm>
        </p:spPr>
        <p:txBody>
          <a:bodyPr>
            <a:noAutofit/>
          </a:bodyPr>
          <a:lstStyle/>
          <a:p>
            <a:r>
              <a:rPr lang="el-GR" sz="3600" dirty="0" smtClean="0"/>
              <a:t>11. Αποτελέσματα </a:t>
            </a:r>
            <a:r>
              <a:rPr lang="el-GR" sz="3600" dirty="0"/>
              <a:t>- Κύρια ευρήματα  </a:t>
            </a:r>
            <a:endParaRPr lang="el-GR" sz="4000" b="1" dirty="0"/>
          </a:p>
        </p:txBody>
      </p:sp>
      <p:sp>
        <p:nvSpPr>
          <p:cNvPr id="4" name="9 - Ορθογώνιο"/>
          <p:cNvSpPr/>
          <p:nvPr/>
        </p:nvSpPr>
        <p:spPr>
          <a:xfrm>
            <a:off x="827584" y="1556792"/>
            <a:ext cx="7848872" cy="3970318"/>
          </a:xfrm>
          <a:prstGeom prst="rect">
            <a:avLst/>
          </a:prstGeom>
        </p:spPr>
        <p:txBody>
          <a:bodyPr wrap="square">
            <a:spAutoFit/>
          </a:bodyPr>
          <a:lstStyle/>
          <a:p>
            <a:pPr algn="just"/>
            <a:r>
              <a:rPr lang="el-GR" sz="1800" b="1" dirty="0"/>
              <a:t>Αποτελέσματα </a:t>
            </a:r>
            <a:r>
              <a:rPr lang="el-GR" sz="1800" b="1" dirty="0" smtClean="0"/>
              <a:t>ειδικών </a:t>
            </a:r>
            <a:r>
              <a:rPr lang="el-GR" sz="1800" b="1" dirty="0" err="1" smtClean="0"/>
              <a:t>ΕξΑΕ</a:t>
            </a:r>
            <a:r>
              <a:rPr lang="en-US" sz="1800" b="1" dirty="0" smtClean="0"/>
              <a:t>:</a:t>
            </a:r>
            <a:endParaRPr lang="el-GR" sz="1800" b="1" dirty="0" smtClean="0"/>
          </a:p>
          <a:p>
            <a:pPr algn="just">
              <a:buFont typeface="Arial" pitchFamily="34" charset="0"/>
              <a:buChar char="•"/>
            </a:pPr>
            <a:r>
              <a:rPr lang="el-GR" sz="1800" b="1" dirty="0" smtClean="0"/>
              <a:t>Ποιότητα και περιεχόμενο του Εκπαιδευτικού Υλικού (Ε.Υ.)</a:t>
            </a:r>
          </a:p>
          <a:p>
            <a:pPr algn="just">
              <a:buFont typeface="Wingdings" pitchFamily="2" charset="2"/>
              <a:buChar char="Ø"/>
            </a:pPr>
            <a:r>
              <a:rPr lang="el-GR" sz="1800" dirty="0" smtClean="0"/>
              <a:t>Ποικιλία πηγών πληροφοριών και συγκριτική ανάλυση απόψεων</a:t>
            </a:r>
          </a:p>
          <a:p>
            <a:pPr algn="just">
              <a:buFont typeface="Wingdings" pitchFamily="2" charset="2"/>
              <a:buChar char="Ø"/>
            </a:pPr>
            <a:r>
              <a:rPr lang="el-GR" sz="1800" dirty="0" smtClean="0"/>
              <a:t>Εμπλουτισμένο με ερμηνεία και κριτική ανάλυση των πληροφοριών</a:t>
            </a:r>
          </a:p>
          <a:p>
            <a:pPr algn="just">
              <a:buFont typeface="Wingdings" pitchFamily="2" charset="2"/>
              <a:buChar char="Ø"/>
            </a:pPr>
            <a:r>
              <a:rPr lang="el-GR" sz="1800" dirty="0" smtClean="0"/>
              <a:t>Δυνατότητα προσωπικής περαιτέρω μελέτης</a:t>
            </a:r>
          </a:p>
          <a:p>
            <a:pPr algn="just">
              <a:buFont typeface="Wingdings" pitchFamily="2" charset="2"/>
              <a:buChar char="Ø"/>
            </a:pPr>
            <a:r>
              <a:rPr lang="el-GR" sz="1800" dirty="0" smtClean="0"/>
              <a:t>Αυτονομία και προσωπική πρωτοβουλία των μαθητών/τριών</a:t>
            </a:r>
            <a:endParaRPr lang="en-US" sz="1800" dirty="0" smtClean="0"/>
          </a:p>
          <a:p>
            <a:pPr algn="just"/>
            <a:endParaRPr lang="el-GR" sz="1800" dirty="0" smtClean="0"/>
          </a:p>
          <a:p>
            <a:pPr algn="just">
              <a:buFont typeface="Arial" pitchFamily="34" charset="0"/>
              <a:buChar char="•"/>
            </a:pPr>
            <a:r>
              <a:rPr lang="el-GR" sz="1800" b="1" dirty="0" smtClean="0"/>
              <a:t>Γλώσσα, δομή και παρουσίαση</a:t>
            </a:r>
          </a:p>
          <a:p>
            <a:pPr algn="just">
              <a:buFont typeface="Wingdings" pitchFamily="2" charset="2"/>
              <a:buChar char="Ø"/>
            </a:pPr>
            <a:r>
              <a:rPr lang="el-GR" sz="1800" dirty="0" smtClean="0"/>
              <a:t>Απλή, κατανοητή και φιλική γλώσσα</a:t>
            </a:r>
          </a:p>
          <a:p>
            <a:pPr algn="just">
              <a:buFont typeface="Wingdings" pitchFamily="2" charset="2"/>
              <a:buChar char="Ø"/>
            </a:pPr>
            <a:r>
              <a:rPr lang="el-GR" sz="1800" dirty="0" smtClean="0"/>
              <a:t>Ευανάγνωστη δομή, σύντομες παραγράφους, σαφείς επικεφαλίδες και λίστες</a:t>
            </a:r>
          </a:p>
          <a:p>
            <a:pPr algn="just">
              <a:buFont typeface="Wingdings" pitchFamily="2" charset="2"/>
              <a:buChar char="Ø"/>
            </a:pPr>
            <a:r>
              <a:rPr lang="el-GR" sz="1800" dirty="0" smtClean="0"/>
              <a:t>Ισορροπημένη πυκνότητα πληροφοριών</a:t>
            </a:r>
          </a:p>
          <a:p>
            <a:pPr algn="just">
              <a:buFont typeface="Wingdings" pitchFamily="2" charset="2"/>
              <a:buChar char="Ø"/>
            </a:pPr>
            <a:r>
              <a:rPr lang="el-GR" sz="1800" dirty="0" smtClean="0"/>
              <a:t>Τμηματική παρουσίαση - προσαρμοσμένη στο μέγεθος της οθόνης</a:t>
            </a:r>
          </a:p>
          <a:p>
            <a:pPr algn="just">
              <a:buFont typeface="Wingdings" pitchFamily="2" charset="2"/>
              <a:buChar char="Ø"/>
            </a:pPr>
            <a:r>
              <a:rPr lang="el-GR" sz="1800" dirty="0" err="1" smtClean="0"/>
              <a:t>Πολυτροπική</a:t>
            </a:r>
            <a:r>
              <a:rPr lang="el-GR" sz="1800" dirty="0" smtClean="0"/>
              <a:t> προσέγγιση (κείμενο, εικόνες, βίντεο, ήχος, </a:t>
            </a:r>
            <a:r>
              <a:rPr lang="el-GR" sz="1800" dirty="0" err="1" smtClean="0"/>
              <a:t>avatar</a:t>
            </a:r>
            <a:r>
              <a:rPr lang="el-GR" sz="1800" dirty="0" smtClean="0"/>
              <a:t>)</a:t>
            </a:r>
          </a:p>
          <a:p>
            <a:pPr algn="just">
              <a:buFont typeface="Wingdings" pitchFamily="2" charset="2"/>
              <a:buChar char="Ø"/>
            </a:pPr>
            <a:r>
              <a:rPr lang="el-GR" sz="1800" dirty="0" smtClean="0"/>
              <a:t>Μελετημένες χρωματικές επιλογές για ήρεμο και ευχάριστο περιβάλλον</a:t>
            </a:r>
          </a:p>
        </p:txBody>
      </p:sp>
      <p:sp>
        <p:nvSpPr>
          <p:cNvPr id="6" name="5 - Θέση αριθμού διαφάνειας"/>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3835095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48680"/>
            <a:ext cx="7272808" cy="576064"/>
          </a:xfrm>
        </p:spPr>
        <p:txBody>
          <a:bodyPr>
            <a:noAutofit/>
          </a:bodyPr>
          <a:lstStyle/>
          <a:p>
            <a:r>
              <a:rPr lang="el-GR" sz="3600" dirty="0" smtClean="0"/>
              <a:t>1</a:t>
            </a:r>
            <a:r>
              <a:rPr lang="en-US" sz="3600" dirty="0" smtClean="0"/>
              <a:t>2</a:t>
            </a:r>
            <a:r>
              <a:rPr lang="el-GR" sz="3600" dirty="0" smtClean="0"/>
              <a:t>. Αποτελέσματα </a:t>
            </a:r>
            <a:r>
              <a:rPr lang="el-GR" sz="3600" dirty="0"/>
              <a:t>- Κύρια ευρήματα  </a:t>
            </a:r>
            <a:endParaRPr lang="el-GR" sz="4000" b="1" dirty="0"/>
          </a:p>
        </p:txBody>
      </p:sp>
      <p:sp>
        <p:nvSpPr>
          <p:cNvPr id="35841" name="Rectangle 1"/>
          <p:cNvSpPr>
            <a:spLocks noChangeArrowheads="1"/>
          </p:cNvSpPr>
          <p:nvPr/>
        </p:nvSpPr>
        <p:spPr bwMode="auto">
          <a:xfrm>
            <a:off x="1187624" y="1448490"/>
            <a:ext cx="7416824"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buFont typeface="Arial" pitchFamily="34" charset="0"/>
              <a:buChar char="•"/>
            </a:pPr>
            <a:r>
              <a:rPr lang="el-GR" sz="1800" b="1" dirty="0" smtClean="0"/>
              <a:t>Ευχρηστία και πλοήγηση</a:t>
            </a:r>
          </a:p>
          <a:p>
            <a:pPr algn="just">
              <a:buFont typeface="Wingdings" pitchFamily="2" charset="2"/>
              <a:buChar char="Ø"/>
            </a:pPr>
            <a:r>
              <a:rPr lang="el-GR" sz="1800" dirty="0" smtClean="0"/>
              <a:t>Ομόφωνη θετική αξιολόγηση για κουμπιά, εικονίδια, πλοήγηση και </a:t>
            </a:r>
            <a:r>
              <a:rPr lang="el-GR" sz="1800" dirty="0" err="1" smtClean="0"/>
              <a:t>υπερσυνδέσμους</a:t>
            </a:r>
            <a:endParaRPr lang="el-GR" sz="1800" dirty="0" smtClean="0"/>
          </a:p>
          <a:p>
            <a:pPr algn="just">
              <a:buFont typeface="Wingdings" pitchFamily="2" charset="2"/>
              <a:buChar char="Ø"/>
            </a:pPr>
            <a:r>
              <a:rPr lang="el-GR" sz="1800" dirty="0" smtClean="0"/>
              <a:t>Σαφής και λειτουργική </a:t>
            </a:r>
            <a:r>
              <a:rPr lang="el-GR" sz="1800" dirty="0" err="1" smtClean="0"/>
              <a:t>διεπαφή</a:t>
            </a:r>
            <a:r>
              <a:rPr lang="el-GR" sz="1800" dirty="0" smtClean="0"/>
              <a:t> - εύκολη πλοήγηση</a:t>
            </a:r>
          </a:p>
          <a:p>
            <a:pPr algn="just">
              <a:buFont typeface="Wingdings" pitchFamily="2" charset="2"/>
              <a:buChar char="Ø"/>
            </a:pPr>
            <a:r>
              <a:rPr lang="el-GR" sz="1800" dirty="0" err="1" smtClean="0"/>
              <a:t>Υπερσύνδεσμοι</a:t>
            </a:r>
            <a:r>
              <a:rPr lang="el-GR" sz="1800" dirty="0" smtClean="0"/>
              <a:t> </a:t>
            </a:r>
            <a:r>
              <a:rPr lang="el-GR" sz="1800" dirty="0" smtClean="0">
                <a:sym typeface="Wingdings" pitchFamily="2" charset="2"/>
              </a:rPr>
              <a:t> </a:t>
            </a:r>
            <a:r>
              <a:rPr lang="el-GR" sz="1800" dirty="0" smtClean="0"/>
              <a:t>αξιοπιστία</a:t>
            </a:r>
            <a:endParaRPr lang="en-US" sz="1800" dirty="0" smtClean="0"/>
          </a:p>
          <a:p>
            <a:pPr algn="just"/>
            <a:endParaRPr lang="el-GR" sz="1800" dirty="0" smtClean="0"/>
          </a:p>
          <a:p>
            <a:pPr algn="just">
              <a:buFont typeface="Arial" pitchFamily="34" charset="0"/>
              <a:buChar char="•"/>
            </a:pPr>
            <a:r>
              <a:rPr lang="el-GR" sz="1800" b="1" dirty="0" smtClean="0"/>
              <a:t>Υποστήριξη μαθησιακής διαδικασίας</a:t>
            </a:r>
          </a:p>
          <a:p>
            <a:pPr algn="just">
              <a:buFont typeface="Wingdings" pitchFamily="2" charset="2"/>
              <a:buChar char="Ø"/>
            </a:pPr>
            <a:r>
              <a:rPr lang="el-GR" sz="1800" dirty="0" smtClean="0"/>
              <a:t>Εισαγωγικά επεξηγηματικά βίντεο και οδηγίες για κατανόηση στόχων</a:t>
            </a:r>
          </a:p>
          <a:p>
            <a:pPr algn="just">
              <a:buFont typeface="Wingdings" pitchFamily="2" charset="2"/>
              <a:buChar char="Ø"/>
            </a:pPr>
            <a:r>
              <a:rPr lang="el-GR" sz="1800" dirty="0" smtClean="0"/>
              <a:t>Οπτική επισήμανση βασικών εννοιών (χρώμα, έντονη γραφή, πλαίσια)</a:t>
            </a:r>
          </a:p>
          <a:p>
            <a:pPr algn="just">
              <a:buFont typeface="Wingdings" pitchFamily="2" charset="2"/>
              <a:buChar char="Ø"/>
            </a:pPr>
            <a:r>
              <a:rPr lang="el-GR" sz="1800" dirty="0" smtClean="0"/>
              <a:t>Επεξηγηματικές σημειώσεις και σχόλια για δυσνόητες έννοιες</a:t>
            </a:r>
          </a:p>
          <a:p>
            <a:pPr algn="just">
              <a:buFont typeface="Wingdings" pitchFamily="2" charset="2"/>
              <a:buChar char="Ø"/>
            </a:pPr>
            <a:r>
              <a:rPr lang="el-GR" sz="1800" dirty="0" smtClean="0"/>
              <a:t>Ενίσχυση αυτονομίας - </a:t>
            </a:r>
            <a:r>
              <a:rPr lang="el-GR" sz="1800" dirty="0" err="1" smtClean="0"/>
              <a:t>στοχευμένη</a:t>
            </a:r>
            <a:r>
              <a:rPr lang="el-GR" sz="1800" dirty="0" smtClean="0"/>
              <a:t> και αποτελεσματική μάθηση</a:t>
            </a:r>
            <a:endParaRPr lang="en-US" sz="1800" dirty="0" smtClean="0"/>
          </a:p>
          <a:p>
            <a:pPr algn="just"/>
            <a:endParaRPr lang="en-US" sz="1800" b="1" dirty="0" smtClean="0"/>
          </a:p>
          <a:p>
            <a:pPr algn="just">
              <a:buFont typeface="Arial" pitchFamily="34" charset="0"/>
              <a:buChar char="•"/>
            </a:pPr>
            <a:r>
              <a:rPr lang="el-GR" sz="1800" b="1" dirty="0" smtClean="0"/>
              <a:t>Ενεργό συμμετοχή και δεξιότητες</a:t>
            </a:r>
          </a:p>
          <a:p>
            <a:pPr algn="just">
              <a:buFont typeface="Wingdings" pitchFamily="2" charset="2"/>
              <a:buChar char="Ø"/>
            </a:pPr>
            <a:r>
              <a:rPr lang="el-GR" sz="1800" dirty="0" smtClean="0"/>
              <a:t>Προάγει δημιουργικότητα, κριτική σκέψη και ενεργό συμμετοχή</a:t>
            </a:r>
          </a:p>
          <a:p>
            <a:pPr algn="just">
              <a:buFont typeface="Wingdings" pitchFamily="2" charset="2"/>
              <a:buChar char="Ø"/>
            </a:pPr>
            <a:r>
              <a:rPr lang="el-GR" sz="1800" dirty="0" smtClean="0"/>
              <a:t>Χρήση ψηφιακών εργαλείων για συνεργασία και αλληλεπίδραση</a:t>
            </a:r>
          </a:p>
          <a:p>
            <a:pPr algn="just">
              <a:buFont typeface="Wingdings" pitchFamily="2" charset="2"/>
              <a:buChar char="Ø"/>
            </a:pPr>
            <a:r>
              <a:rPr lang="el-GR" sz="1800" dirty="0" smtClean="0"/>
              <a:t>Βιωματικές δραστηριότητες </a:t>
            </a:r>
            <a:r>
              <a:rPr lang="el-GR" sz="1800" dirty="0" smtClean="0">
                <a:sym typeface="Wingdings" pitchFamily="2" charset="2"/>
              </a:rPr>
              <a:t> </a:t>
            </a:r>
            <a:r>
              <a:rPr lang="el-GR" sz="1800" dirty="0" smtClean="0"/>
              <a:t>γνώση με προσωπική εμπειρία</a:t>
            </a:r>
          </a:p>
          <a:p>
            <a:pPr algn="just">
              <a:buFont typeface="Wingdings" pitchFamily="2" charset="2"/>
              <a:buChar char="Ø"/>
            </a:pPr>
            <a:r>
              <a:rPr lang="el-GR" sz="1800" dirty="0" smtClean="0"/>
              <a:t>Έμφαση στην εφαρμογή της γνώσης σε καθημερινές καταστάσεις</a:t>
            </a:r>
            <a:endParaRPr lang="el-GR" sz="1400" dirty="0" smtClean="0"/>
          </a:p>
          <a:p>
            <a:endParaRPr lang="el-GR" sz="1400" dirty="0"/>
          </a:p>
        </p:txBody>
      </p:sp>
      <p:sp>
        <p:nvSpPr>
          <p:cNvPr id="7" name="6 - Θέση αριθμού διαφάνειας"/>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38350959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48680"/>
            <a:ext cx="7272808" cy="576064"/>
          </a:xfrm>
        </p:spPr>
        <p:txBody>
          <a:bodyPr>
            <a:noAutofit/>
          </a:bodyPr>
          <a:lstStyle/>
          <a:p>
            <a:r>
              <a:rPr lang="el-GR" sz="3600" dirty="0" smtClean="0"/>
              <a:t>1</a:t>
            </a:r>
            <a:r>
              <a:rPr lang="en-US" sz="3600" dirty="0" smtClean="0"/>
              <a:t>3</a:t>
            </a:r>
            <a:r>
              <a:rPr lang="el-GR" sz="3600" dirty="0" smtClean="0"/>
              <a:t>. Αποτελέσματα </a:t>
            </a:r>
            <a:r>
              <a:rPr lang="el-GR" sz="3600" dirty="0"/>
              <a:t>- Κύρια ευρήματα  </a:t>
            </a:r>
            <a:endParaRPr lang="el-GR" sz="4000" b="1" dirty="0"/>
          </a:p>
        </p:txBody>
      </p:sp>
      <p:sp>
        <p:nvSpPr>
          <p:cNvPr id="4" name="9 - Ορθογώνιο"/>
          <p:cNvSpPr/>
          <p:nvPr/>
        </p:nvSpPr>
        <p:spPr>
          <a:xfrm>
            <a:off x="1187624" y="1484783"/>
            <a:ext cx="7488832" cy="5078313"/>
          </a:xfrm>
          <a:prstGeom prst="rect">
            <a:avLst/>
          </a:prstGeom>
        </p:spPr>
        <p:txBody>
          <a:bodyPr wrap="square">
            <a:spAutoFit/>
          </a:bodyPr>
          <a:lstStyle/>
          <a:p>
            <a:pPr algn="just">
              <a:buFont typeface="Arial" pitchFamily="34" charset="0"/>
              <a:buChar char="•"/>
            </a:pPr>
            <a:r>
              <a:rPr lang="el-GR" sz="1800" b="1" dirty="0" smtClean="0"/>
              <a:t>Σαφείς μαθησιακοί στόχοι και αξιολόγηση</a:t>
            </a:r>
          </a:p>
          <a:p>
            <a:pPr algn="just">
              <a:buFont typeface="Wingdings" pitchFamily="2" charset="2"/>
              <a:buChar char="Ø"/>
            </a:pPr>
            <a:r>
              <a:rPr lang="el-GR" sz="1800" dirty="0" smtClean="0"/>
              <a:t>Σαφής διατύπωση στόχων στην αρχή κάθε ενότητας</a:t>
            </a:r>
          </a:p>
          <a:p>
            <a:pPr algn="just">
              <a:buFont typeface="Wingdings" pitchFamily="2" charset="2"/>
              <a:buChar char="Ø"/>
            </a:pPr>
            <a:r>
              <a:rPr lang="el-GR" sz="1800" dirty="0" smtClean="0"/>
              <a:t>Σαφήνεια και ρεαλιστικότητα στόχων</a:t>
            </a:r>
          </a:p>
          <a:p>
            <a:pPr algn="just">
              <a:buFont typeface="Wingdings" pitchFamily="2" charset="2"/>
              <a:buChar char="Ø"/>
            </a:pPr>
            <a:r>
              <a:rPr lang="el-GR" sz="1800" dirty="0" smtClean="0"/>
              <a:t>Ανάπτυξη δεξιοτήτων και ανθρωποκεντρική προσέγγιση (υπευθυνότητα, συνεργασία, περιβαλλοντική συνείδηση)</a:t>
            </a:r>
          </a:p>
          <a:p>
            <a:pPr algn="just">
              <a:buFont typeface="Wingdings" pitchFamily="2" charset="2"/>
              <a:buChar char="Ø"/>
            </a:pPr>
            <a:r>
              <a:rPr lang="el-GR" sz="1800" dirty="0" smtClean="0"/>
              <a:t>Δυνατότητα συνεχούς </a:t>
            </a:r>
            <a:r>
              <a:rPr lang="el-GR" sz="1800" dirty="0" err="1" smtClean="0"/>
              <a:t>αυτοαξιολόγησης</a:t>
            </a:r>
            <a:r>
              <a:rPr lang="el-GR" sz="1800" dirty="0" smtClean="0"/>
              <a:t> και ανατροφοδότησης</a:t>
            </a:r>
          </a:p>
          <a:p>
            <a:pPr algn="just">
              <a:buFont typeface="Wingdings" pitchFamily="2" charset="2"/>
              <a:buChar char="Ø"/>
            </a:pPr>
            <a:endParaRPr lang="en-US" sz="1800" b="1" dirty="0" smtClean="0"/>
          </a:p>
          <a:p>
            <a:pPr algn="just">
              <a:buFont typeface="Arial" pitchFamily="34" charset="0"/>
              <a:buChar char="•"/>
            </a:pPr>
            <a:r>
              <a:rPr lang="el-GR" sz="1800" b="1" dirty="0" smtClean="0"/>
              <a:t>Ποιότητα υλικού και </a:t>
            </a:r>
            <a:r>
              <a:rPr lang="el-GR" sz="1800" b="1" dirty="0" err="1" smtClean="0"/>
              <a:t>πολυτροπική</a:t>
            </a:r>
            <a:r>
              <a:rPr lang="el-GR" sz="1800" b="1" dirty="0" smtClean="0"/>
              <a:t> μάθηση</a:t>
            </a:r>
          </a:p>
          <a:p>
            <a:pPr algn="just">
              <a:buFont typeface="Wingdings" pitchFamily="2" charset="2"/>
              <a:buChar char="Ø"/>
            </a:pPr>
            <a:r>
              <a:rPr lang="el-GR" sz="1800" dirty="0" smtClean="0"/>
              <a:t>Συνδυασμός κειμένου και εικόνας για διαφορετικά μαθησιακά στυλ</a:t>
            </a:r>
          </a:p>
          <a:p>
            <a:pPr algn="just">
              <a:buFont typeface="Wingdings" pitchFamily="2" charset="2"/>
              <a:buChar char="Ø"/>
            </a:pPr>
            <a:r>
              <a:rPr lang="el-GR" sz="1800" dirty="0" smtClean="0"/>
              <a:t>Αφηγηματικά στοιχεία για ροή και συνοχή</a:t>
            </a:r>
          </a:p>
          <a:p>
            <a:pPr algn="just">
              <a:buFont typeface="Wingdings" pitchFamily="2" charset="2"/>
              <a:buChar char="Ø"/>
            </a:pPr>
            <a:r>
              <a:rPr lang="el-GR" sz="1800" dirty="0" smtClean="0"/>
              <a:t>Τμηματική παρουσίαση </a:t>
            </a:r>
            <a:r>
              <a:rPr lang="el-GR" sz="1800" dirty="0" smtClean="0">
                <a:sym typeface="Wingdings" pitchFamily="2" charset="2"/>
              </a:rPr>
              <a:t> </a:t>
            </a:r>
            <a:r>
              <a:rPr lang="el-GR" sz="1800" dirty="0" smtClean="0"/>
              <a:t>προστατεύει από κόπωση</a:t>
            </a:r>
          </a:p>
          <a:p>
            <a:pPr algn="just">
              <a:buFont typeface="Wingdings" pitchFamily="2" charset="2"/>
              <a:buChar char="Ø"/>
            </a:pPr>
            <a:r>
              <a:rPr lang="el-GR" sz="1800" dirty="0" err="1" smtClean="0"/>
              <a:t>Πολυτροπική</a:t>
            </a:r>
            <a:r>
              <a:rPr lang="el-GR" sz="1800" dirty="0" smtClean="0"/>
              <a:t> μάθηση (ήχος, </a:t>
            </a:r>
            <a:r>
              <a:rPr lang="el-GR" sz="1800" dirty="0" err="1" smtClean="0"/>
              <a:t>avatar</a:t>
            </a:r>
            <a:r>
              <a:rPr lang="el-GR" sz="1800" dirty="0" smtClean="0"/>
              <a:t>) </a:t>
            </a:r>
            <a:r>
              <a:rPr lang="el-GR" sz="1800" dirty="0" smtClean="0">
                <a:sym typeface="Wingdings" pitchFamily="2" charset="2"/>
              </a:rPr>
              <a:t> </a:t>
            </a:r>
            <a:r>
              <a:rPr lang="el-GR" sz="1800" dirty="0" smtClean="0"/>
              <a:t>καλύπτει απουσία φυσικού εκπαιδευτή</a:t>
            </a:r>
            <a:endParaRPr lang="en-US" sz="1800" dirty="0" smtClean="0"/>
          </a:p>
          <a:p>
            <a:pPr algn="just">
              <a:buFont typeface="Wingdings" pitchFamily="2" charset="2"/>
              <a:buChar char="Ø"/>
            </a:pPr>
            <a:endParaRPr lang="en-US" sz="1800" b="1" dirty="0" smtClean="0"/>
          </a:p>
          <a:p>
            <a:pPr algn="just">
              <a:buFont typeface="Arial" pitchFamily="34" charset="0"/>
              <a:buChar char="•"/>
            </a:pPr>
            <a:r>
              <a:rPr lang="el-GR" sz="1800" b="1" dirty="0" smtClean="0"/>
              <a:t>Αφηγηματική ζωντάνια και οπτικοακουστικά μέσα</a:t>
            </a:r>
          </a:p>
          <a:p>
            <a:pPr algn="just">
              <a:buFont typeface="Wingdings" pitchFamily="2" charset="2"/>
              <a:buChar char="Ø"/>
            </a:pPr>
            <a:r>
              <a:rPr lang="el-GR" sz="1800" dirty="0" smtClean="0"/>
              <a:t>Ζωντανή αφήγηση που προσελκύει και διατηρεί το ενδιαφέρον</a:t>
            </a:r>
          </a:p>
          <a:p>
            <a:pPr algn="just">
              <a:buFont typeface="Wingdings" pitchFamily="2" charset="2"/>
              <a:buChar char="Ø"/>
            </a:pPr>
            <a:r>
              <a:rPr lang="el-GR" sz="1800" dirty="0" smtClean="0"/>
              <a:t>Βίντεο για ενίσχυση κατανόησης και υποστήριξη μαθησιακών στυλ</a:t>
            </a:r>
          </a:p>
          <a:p>
            <a:pPr algn="just">
              <a:buFont typeface="Wingdings" pitchFamily="2" charset="2"/>
              <a:buChar char="Ø"/>
            </a:pPr>
            <a:r>
              <a:rPr lang="el-GR" sz="1800" dirty="0" err="1" smtClean="0"/>
              <a:t>Avatar</a:t>
            </a:r>
            <a:r>
              <a:rPr lang="el-GR" sz="1800" dirty="0" smtClean="0"/>
              <a:t> για ενεργή αλληλεπίδραση και καθοδήγηση</a:t>
            </a:r>
          </a:p>
        </p:txBody>
      </p:sp>
      <p:sp>
        <p:nvSpPr>
          <p:cNvPr id="6" name="5 - Θέση αριθμού διαφάνειας"/>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38350959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7664" y="548680"/>
            <a:ext cx="7272808" cy="576064"/>
          </a:xfrm>
        </p:spPr>
        <p:txBody>
          <a:bodyPr>
            <a:noAutofit/>
          </a:bodyPr>
          <a:lstStyle/>
          <a:p>
            <a:r>
              <a:rPr lang="el-GR" sz="3600" dirty="0" smtClean="0"/>
              <a:t>1</a:t>
            </a:r>
            <a:r>
              <a:rPr lang="en-US" sz="3600" dirty="0" smtClean="0"/>
              <a:t>4</a:t>
            </a:r>
            <a:r>
              <a:rPr lang="el-GR" sz="3600" dirty="0" smtClean="0"/>
              <a:t>. Αποτελέσματα </a:t>
            </a:r>
            <a:r>
              <a:rPr lang="el-GR" sz="3600" dirty="0"/>
              <a:t>- Κύρια ευρήματα  </a:t>
            </a:r>
            <a:endParaRPr lang="el-GR" sz="4000" b="1" dirty="0"/>
          </a:p>
        </p:txBody>
      </p:sp>
      <p:sp>
        <p:nvSpPr>
          <p:cNvPr id="19" name="18 - Ορθογώνιο"/>
          <p:cNvSpPr/>
          <p:nvPr/>
        </p:nvSpPr>
        <p:spPr>
          <a:xfrm>
            <a:off x="1043608" y="1340768"/>
            <a:ext cx="7632848" cy="5047536"/>
          </a:xfrm>
          <a:prstGeom prst="rect">
            <a:avLst/>
          </a:prstGeom>
        </p:spPr>
        <p:txBody>
          <a:bodyPr wrap="square">
            <a:spAutoFit/>
          </a:bodyPr>
          <a:lstStyle/>
          <a:p>
            <a:pPr algn="just"/>
            <a:r>
              <a:rPr lang="el-GR" sz="1800" b="1" dirty="0" smtClean="0"/>
              <a:t>Αποτελέσματα για μαθητές/</a:t>
            </a:r>
            <a:r>
              <a:rPr lang="el-GR" sz="1800" b="1" dirty="0" err="1" smtClean="0"/>
              <a:t>τριες</a:t>
            </a:r>
            <a:r>
              <a:rPr lang="en-US" sz="1800" b="1" dirty="0" smtClean="0"/>
              <a:t>:</a:t>
            </a:r>
          </a:p>
          <a:p>
            <a:pPr algn="just">
              <a:buFont typeface="Arial" pitchFamily="34" charset="0"/>
              <a:buChar char="•"/>
            </a:pPr>
            <a:r>
              <a:rPr lang="el-GR" sz="1800" dirty="0" smtClean="0"/>
              <a:t>Θετική στάση των μαθητών/τριών («τέλειο», «φανταστικό»)</a:t>
            </a:r>
          </a:p>
          <a:p>
            <a:pPr algn="just">
              <a:buFont typeface="Arial" pitchFamily="34" charset="0"/>
              <a:buChar char="•"/>
            </a:pPr>
            <a:r>
              <a:rPr lang="el-GR" sz="1800" dirty="0" smtClean="0"/>
              <a:t>Άρεσαν</a:t>
            </a:r>
            <a:r>
              <a:rPr lang="en-US" sz="1800" dirty="0" smtClean="0"/>
              <a:t> </a:t>
            </a:r>
            <a:r>
              <a:rPr lang="en-US" sz="1800" dirty="0" smtClean="0">
                <a:sym typeface="Wingdings" pitchFamily="2" charset="2"/>
              </a:rPr>
              <a:t> </a:t>
            </a:r>
            <a:r>
              <a:rPr lang="el-GR" sz="1800" dirty="0" smtClean="0"/>
              <a:t>παρουσία εκπαιδευτικού (κ. Ειρήνη), βίντεο, παιχνίδια, παραμύθια, αλληλεπίδραση</a:t>
            </a:r>
          </a:p>
          <a:p>
            <a:pPr algn="just">
              <a:buFont typeface="Arial" pitchFamily="34" charset="0"/>
              <a:buChar char="•"/>
            </a:pPr>
            <a:r>
              <a:rPr lang="el-GR" sz="1800" dirty="0" smtClean="0"/>
              <a:t>Δημιουργική έκφραση </a:t>
            </a:r>
            <a:r>
              <a:rPr lang="el-GR" sz="1800" dirty="0" smtClean="0">
                <a:sym typeface="Wingdings" pitchFamily="2" charset="2"/>
              </a:rPr>
              <a:t></a:t>
            </a:r>
            <a:r>
              <a:rPr lang="el-GR" sz="1800" dirty="0" smtClean="0"/>
              <a:t> ζωγραφική και εισαγωγή έργων στον υπολογιστή</a:t>
            </a:r>
          </a:p>
          <a:p>
            <a:pPr algn="just">
              <a:buFont typeface="Arial" pitchFamily="34" charset="0"/>
              <a:buChar char="•"/>
            </a:pPr>
            <a:r>
              <a:rPr lang="el-GR" sz="1800" dirty="0" smtClean="0"/>
              <a:t>Ομόφωνα θετικές απαντήσεις για αναγνώριση εικονιδίων («εύκολα», «</a:t>
            </a:r>
            <a:r>
              <a:rPr lang="el-GR" sz="1800" dirty="0" err="1" smtClean="0"/>
              <a:t>πανευκολούρα</a:t>
            </a:r>
            <a:r>
              <a:rPr lang="el-GR" sz="1800" dirty="0" smtClean="0"/>
              <a:t>»)</a:t>
            </a:r>
          </a:p>
          <a:p>
            <a:pPr algn="just">
              <a:buFont typeface="Arial" pitchFamily="34" charset="0"/>
              <a:buChar char="•"/>
            </a:pPr>
            <a:r>
              <a:rPr lang="el-GR" sz="1800" dirty="0" smtClean="0"/>
              <a:t>Συνεργασία μέσω φωτογραφιών/ζωγραφιών </a:t>
            </a:r>
            <a:r>
              <a:rPr lang="en-US" sz="1800" dirty="0" smtClean="0">
                <a:sym typeface="Wingdings" pitchFamily="2" charset="2"/>
              </a:rPr>
              <a:t> </a:t>
            </a:r>
            <a:r>
              <a:rPr lang="el-GR" sz="1800" dirty="0" smtClean="0"/>
              <a:t>κατανόηση των δικαιωμάτων</a:t>
            </a:r>
          </a:p>
          <a:p>
            <a:pPr algn="just">
              <a:buFont typeface="Arial" pitchFamily="34" charset="0"/>
              <a:buChar char="•"/>
            </a:pPr>
            <a:r>
              <a:rPr lang="el-GR" sz="1800" dirty="0" smtClean="0"/>
              <a:t>Παρατήρηση έργων συμμαθητών/τριών </a:t>
            </a:r>
            <a:r>
              <a:rPr lang="en-US" sz="1800" dirty="0" smtClean="0">
                <a:sym typeface="Wingdings" pitchFamily="2" charset="2"/>
              </a:rPr>
              <a:t> </a:t>
            </a:r>
            <a:r>
              <a:rPr lang="el-GR" sz="1800" dirty="0" smtClean="0"/>
              <a:t>ιδέες - αφομοίωση εννοιών</a:t>
            </a:r>
          </a:p>
          <a:p>
            <a:pPr algn="just">
              <a:buFont typeface="Arial" pitchFamily="34" charset="0"/>
              <a:buChar char="•"/>
            </a:pPr>
            <a:r>
              <a:rPr lang="el-GR" sz="1800" dirty="0" smtClean="0"/>
              <a:t>Ομαδική εργασία και αλληλοβοήθεια </a:t>
            </a:r>
            <a:r>
              <a:rPr lang="en-US" sz="1800" dirty="0" smtClean="0">
                <a:sym typeface="Wingdings" pitchFamily="2" charset="2"/>
              </a:rPr>
              <a:t> </a:t>
            </a:r>
            <a:r>
              <a:rPr lang="el-GR" sz="1800" dirty="0" smtClean="0"/>
              <a:t>αύξησαν τη χαρά και τη μάθηση</a:t>
            </a:r>
          </a:p>
          <a:p>
            <a:pPr algn="just">
              <a:buFont typeface="Arial" pitchFamily="34" charset="0"/>
              <a:buChar char="•"/>
            </a:pPr>
            <a:r>
              <a:rPr lang="el-GR" sz="1800" dirty="0" smtClean="0"/>
              <a:t>Προτιμήθηκαν αφηγηματικά στοιχεία (ιστορίες, φωνή εκπαιδευτικού)</a:t>
            </a:r>
          </a:p>
          <a:p>
            <a:pPr algn="just">
              <a:buFont typeface="Arial" pitchFamily="34" charset="0"/>
              <a:buChar char="•"/>
            </a:pPr>
            <a:r>
              <a:rPr lang="el-GR" sz="1800" dirty="0" smtClean="0"/>
              <a:t>Δημοφιλή οπτικοακουστικά μέσα</a:t>
            </a:r>
            <a:r>
              <a:rPr lang="en-US" sz="1800" dirty="0" smtClean="0"/>
              <a:t> </a:t>
            </a:r>
            <a:r>
              <a:rPr lang="en-US" sz="1800" dirty="0" smtClean="0">
                <a:sym typeface="Wingdings" pitchFamily="2" charset="2"/>
              </a:rPr>
              <a:t></a:t>
            </a:r>
            <a:r>
              <a:rPr lang="el-GR" sz="1800" dirty="0" smtClean="0"/>
              <a:t> βίντεο, παραμύθια</a:t>
            </a:r>
          </a:p>
          <a:p>
            <a:pPr algn="just">
              <a:buFont typeface="Arial" pitchFamily="34" charset="0"/>
              <a:buChar char="•"/>
            </a:pPr>
            <a:r>
              <a:rPr lang="el-GR" sz="1800" dirty="0" smtClean="0"/>
              <a:t>Δοκιμασίες/δραστηριότητες αντιληφθήκαν </a:t>
            </a:r>
            <a:r>
              <a:rPr lang="en-US" sz="1800" dirty="0" smtClean="0">
                <a:sym typeface="Wingdings" pitchFamily="2" charset="2"/>
              </a:rPr>
              <a:t> </a:t>
            </a:r>
            <a:r>
              <a:rPr lang="el-GR" sz="1800" dirty="0" smtClean="0">
                <a:sym typeface="Wingdings" pitchFamily="2" charset="2"/>
              </a:rPr>
              <a:t>ως </a:t>
            </a:r>
            <a:r>
              <a:rPr lang="el-GR" sz="1800" dirty="0" smtClean="0"/>
              <a:t>παιχνίδια γνώσης</a:t>
            </a:r>
          </a:p>
          <a:p>
            <a:pPr algn="just">
              <a:buFont typeface="Arial" pitchFamily="34" charset="0"/>
              <a:buChar char="•"/>
            </a:pPr>
            <a:r>
              <a:rPr lang="el-GR" sz="1800" dirty="0" smtClean="0"/>
              <a:t>Πιο διασκεδαστικές δραστηριότητες </a:t>
            </a:r>
            <a:r>
              <a:rPr lang="el-GR" sz="1800" dirty="0" smtClean="0">
                <a:sym typeface="Wingdings" pitchFamily="2" charset="2"/>
              </a:rPr>
              <a:t></a:t>
            </a:r>
            <a:r>
              <a:rPr lang="el-GR" sz="1800" dirty="0" smtClean="0"/>
              <a:t> </a:t>
            </a:r>
            <a:r>
              <a:rPr lang="el-GR" sz="1800" dirty="0" err="1" smtClean="0"/>
              <a:t>παζλ</a:t>
            </a:r>
            <a:r>
              <a:rPr lang="el-GR" sz="1800" dirty="0" smtClean="0"/>
              <a:t>, ζωγραφική, παντομίμα, παιχνίδια με εικόνες/λέξεις</a:t>
            </a:r>
          </a:p>
          <a:p>
            <a:pPr algn="just">
              <a:buFont typeface="Arial" pitchFamily="34" charset="0"/>
              <a:buChar char="•"/>
            </a:pPr>
            <a:r>
              <a:rPr lang="el-GR" sz="1800" dirty="0" smtClean="0"/>
              <a:t>Θετικά συναισθήματα </a:t>
            </a:r>
            <a:r>
              <a:rPr lang="el-GR" sz="1800" dirty="0" smtClean="0">
                <a:sym typeface="Wingdings" pitchFamily="2" charset="2"/>
              </a:rPr>
              <a:t></a:t>
            </a:r>
            <a:r>
              <a:rPr lang="el-GR" sz="1800" dirty="0" smtClean="0"/>
              <a:t> χαρά, ικανοποίηση, διασκέδαση, ενθουσιασμός</a:t>
            </a:r>
          </a:p>
          <a:p>
            <a:pPr algn="just">
              <a:buFont typeface="Arial" pitchFamily="34" charset="0"/>
              <a:buChar char="•"/>
            </a:pPr>
            <a:r>
              <a:rPr lang="el-GR" sz="1800" dirty="0" smtClean="0"/>
              <a:t>Άλλα συναισθήματα </a:t>
            </a:r>
            <a:r>
              <a:rPr lang="el-GR" sz="1800" dirty="0" smtClean="0">
                <a:sym typeface="Wingdings" pitchFamily="2" charset="2"/>
              </a:rPr>
              <a:t></a:t>
            </a:r>
            <a:r>
              <a:rPr lang="el-GR" sz="1800" dirty="0" smtClean="0"/>
              <a:t> υπερηφάνεια, λύπη (σχετικά με κοινωνικά ζητήματα και ανισότητες)</a:t>
            </a:r>
            <a:endParaRPr lang="el-GR" sz="1600" dirty="0" smtClean="0"/>
          </a:p>
        </p:txBody>
      </p:sp>
      <p:sp>
        <p:nvSpPr>
          <p:cNvPr id="36" name="35 - Θέση αριθμού διαφάνειας"/>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38350959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476672"/>
            <a:ext cx="7344816" cy="576064"/>
          </a:xfrm>
        </p:spPr>
        <p:txBody>
          <a:bodyPr>
            <a:noAutofit/>
          </a:bodyPr>
          <a:lstStyle/>
          <a:p>
            <a:r>
              <a:rPr lang="el-GR" sz="3600" dirty="0" smtClean="0"/>
              <a:t>1</a:t>
            </a:r>
            <a:r>
              <a:rPr lang="en-US" sz="3600" dirty="0" smtClean="0"/>
              <a:t>5</a:t>
            </a:r>
            <a:r>
              <a:rPr lang="el-GR" sz="3600" dirty="0" smtClean="0"/>
              <a:t>. Συμπεράσματα </a:t>
            </a:r>
            <a:endParaRPr lang="el-GR" sz="4000" b="1" dirty="0"/>
          </a:p>
        </p:txBody>
      </p:sp>
      <p:sp>
        <p:nvSpPr>
          <p:cNvPr id="4" name="9 - Ορθογώνιο"/>
          <p:cNvSpPr/>
          <p:nvPr/>
        </p:nvSpPr>
        <p:spPr>
          <a:xfrm>
            <a:off x="1043608" y="1340768"/>
            <a:ext cx="7488832" cy="4616648"/>
          </a:xfrm>
          <a:prstGeom prst="rect">
            <a:avLst/>
          </a:prstGeom>
        </p:spPr>
        <p:txBody>
          <a:bodyPr wrap="square">
            <a:spAutoFit/>
          </a:bodyPr>
          <a:lstStyle/>
          <a:p>
            <a:pPr algn="just"/>
            <a:r>
              <a:rPr lang="el-GR" sz="1400" b="1" dirty="0" smtClean="0"/>
              <a:t>1ο Ερευνητικό Ερώτημα</a:t>
            </a:r>
          </a:p>
          <a:p>
            <a:pPr algn="just"/>
            <a:r>
              <a:rPr lang="el-GR" sz="1400" b="1" i="1" dirty="0" smtClean="0"/>
              <a:t>Διέπεται το </a:t>
            </a:r>
            <a:r>
              <a:rPr lang="el-GR" sz="1400" b="1" i="1" dirty="0" err="1" smtClean="0"/>
              <a:t>Ε.Υ</a:t>
            </a:r>
            <a:r>
              <a:rPr lang="el-GR" sz="1400" b="1" i="1" dirty="0" smtClean="0"/>
              <a:t>. από τις αρχές και τη μεθοδολογία της </a:t>
            </a:r>
            <a:r>
              <a:rPr lang="el-GR" sz="1400" b="1" i="1" dirty="0" err="1" smtClean="0"/>
              <a:t>ΕξΑΕ</a:t>
            </a:r>
            <a:r>
              <a:rPr lang="el-GR" sz="1400" b="1" i="1" dirty="0" smtClean="0"/>
              <a:t> (</a:t>
            </a:r>
            <a:r>
              <a:rPr lang="el-GR" sz="1400" b="1" i="1" dirty="0" err="1" smtClean="0"/>
              <a:t>West</a:t>
            </a:r>
            <a:r>
              <a:rPr lang="el-GR" sz="1400" b="1" i="1" dirty="0" smtClean="0"/>
              <a:t> &amp; </a:t>
            </a:r>
            <a:r>
              <a:rPr lang="el-GR" sz="1400" b="1" i="1" dirty="0" err="1" smtClean="0"/>
              <a:t>Λιοναράκης</a:t>
            </a:r>
            <a:r>
              <a:rPr lang="el-GR" sz="1400" b="1" i="1" dirty="0" smtClean="0"/>
              <a:t>);</a:t>
            </a:r>
            <a:endParaRPr lang="el-GR" sz="1400" b="1" dirty="0" smtClean="0"/>
          </a:p>
          <a:p>
            <a:pPr algn="just">
              <a:buFont typeface="Wingdings" pitchFamily="2" charset="2"/>
              <a:buChar char="ü"/>
            </a:pPr>
            <a:r>
              <a:rPr lang="el-GR" sz="1400" dirty="0" smtClean="0"/>
              <a:t>Επιστημονική τεκμηρίωση, Απλή παρουσίαση, Ευχρηστία, Υποστήριξη μελέτης, Αλληλεπίδραση, Αναστοχασμός &amp; </a:t>
            </a:r>
            <a:r>
              <a:rPr lang="el-GR" sz="1400" dirty="0" err="1" smtClean="0"/>
              <a:t>Αυτοαξιολόγηση</a:t>
            </a:r>
            <a:r>
              <a:rPr lang="el-GR" sz="1400" dirty="0" smtClean="0"/>
              <a:t>, Σαφήνεια στόχων</a:t>
            </a:r>
          </a:p>
          <a:p>
            <a:pPr algn="just"/>
            <a:endParaRPr lang="el-GR" sz="1400" dirty="0" smtClean="0"/>
          </a:p>
          <a:p>
            <a:pPr algn="just"/>
            <a:r>
              <a:rPr lang="el-GR" sz="1400" b="1" dirty="0" smtClean="0"/>
              <a:t>2ο Ερευνητικό Ερώτημα</a:t>
            </a:r>
          </a:p>
          <a:p>
            <a:pPr algn="just"/>
            <a:r>
              <a:rPr lang="el-GR" sz="1400" b="1" i="1" dirty="0" smtClean="0"/>
              <a:t>Έχει δημιουργηθεί το </a:t>
            </a:r>
            <a:r>
              <a:rPr lang="el-GR" sz="1400" b="1" i="1" dirty="0" err="1" smtClean="0"/>
              <a:t>Ε.Υ</a:t>
            </a:r>
            <a:r>
              <a:rPr lang="el-GR" sz="1400" b="1" i="1" dirty="0" smtClean="0"/>
              <a:t>. σύμφωνα με τις αρχές της </a:t>
            </a:r>
            <a:r>
              <a:rPr lang="el-GR" sz="1400" b="1" i="1" dirty="0" err="1" smtClean="0"/>
              <a:t>Πολυμεσικής</a:t>
            </a:r>
            <a:r>
              <a:rPr lang="el-GR" sz="1400" b="1" i="1" dirty="0" smtClean="0"/>
              <a:t> Μάθησης;</a:t>
            </a:r>
            <a:endParaRPr lang="el-GR" sz="1400" b="1" dirty="0" smtClean="0"/>
          </a:p>
          <a:p>
            <a:pPr algn="just">
              <a:buFont typeface="Wingdings" pitchFamily="2" charset="2"/>
              <a:buChar char="ü"/>
            </a:pPr>
            <a:r>
              <a:rPr lang="el-GR" sz="1400" dirty="0" smtClean="0"/>
              <a:t>Αρχές</a:t>
            </a:r>
            <a:r>
              <a:rPr lang="en-US" sz="1400" dirty="0" smtClean="0"/>
              <a:t>: </a:t>
            </a:r>
            <a:r>
              <a:rPr lang="el-GR" sz="1400" dirty="0" err="1" smtClean="0"/>
              <a:t>Πολυμεσική</a:t>
            </a:r>
            <a:r>
              <a:rPr lang="el-GR" sz="1400" dirty="0" smtClean="0"/>
              <a:t>, </a:t>
            </a:r>
            <a:r>
              <a:rPr lang="el-GR" sz="1400" dirty="0" err="1" smtClean="0"/>
              <a:t>Τροπικότητα</a:t>
            </a:r>
            <a:r>
              <a:rPr lang="el-GR" sz="1400" dirty="0" smtClean="0"/>
              <a:t>, Συνοχή, Προσωποποίηση, Φωνή, Εικόνα, Κατάτμηση, Σηματοδότηση, Προπαίδευση</a:t>
            </a:r>
          </a:p>
          <a:p>
            <a:pPr algn="just"/>
            <a:endParaRPr lang="el-GR" sz="1400" dirty="0" smtClean="0"/>
          </a:p>
          <a:p>
            <a:pPr algn="just"/>
            <a:r>
              <a:rPr lang="el-GR" sz="1400" b="1" dirty="0" smtClean="0"/>
              <a:t>3ο Ερευνητικό Ερώτημα</a:t>
            </a:r>
          </a:p>
          <a:p>
            <a:pPr algn="just"/>
            <a:r>
              <a:rPr lang="el-GR" sz="1400" b="1" i="1" dirty="0" smtClean="0"/>
              <a:t>Ποια είναι τα θετικά στοιχεία του </a:t>
            </a:r>
            <a:r>
              <a:rPr lang="el-GR" sz="1400" b="1" i="1" dirty="0" err="1" smtClean="0"/>
              <a:t>Ε.Υ</a:t>
            </a:r>
            <a:r>
              <a:rPr lang="el-GR" sz="1400" b="1" i="1" dirty="0" smtClean="0"/>
              <a:t>.;</a:t>
            </a:r>
            <a:endParaRPr lang="el-GR" sz="1400" b="1" dirty="0" smtClean="0"/>
          </a:p>
          <a:p>
            <a:pPr algn="just">
              <a:buFont typeface="Wingdings" pitchFamily="2" charset="2"/>
              <a:buChar char="ü"/>
            </a:pPr>
            <a:r>
              <a:rPr lang="el-GR" sz="1400" dirty="0" smtClean="0"/>
              <a:t>Παραστατική αφήγηση που διατηρεί το ενδιαφέρον (συναισθηματική εμπλοκή), Στοχευμένα βίντεο που ενισχύουν κατανόηση δύσκολων εννοιών, Ψηφιακή ηρωίδα (</a:t>
            </a:r>
            <a:r>
              <a:rPr lang="el-GR" sz="1400" dirty="0" err="1" smtClean="0"/>
              <a:t>avatar</a:t>
            </a:r>
            <a:r>
              <a:rPr lang="el-GR" sz="1400" dirty="0" smtClean="0"/>
              <a:t>) που καθοδηγεί και ενισχύει τη μάθηση, Ενίσχυση γνωστικής και </a:t>
            </a:r>
            <a:r>
              <a:rPr lang="el-GR" sz="1400" dirty="0" err="1" smtClean="0"/>
              <a:t>κοινωνικο</a:t>
            </a:r>
            <a:r>
              <a:rPr lang="el-GR" sz="1400" dirty="0" smtClean="0"/>
              <a:t>-συναισθηματικής ανάπτυξης</a:t>
            </a:r>
          </a:p>
          <a:p>
            <a:pPr algn="just"/>
            <a:endParaRPr lang="el-GR" sz="1400" dirty="0" smtClean="0"/>
          </a:p>
          <a:p>
            <a:pPr algn="just"/>
            <a:r>
              <a:rPr lang="el-GR" sz="1400" b="1" dirty="0" smtClean="0"/>
              <a:t>4ο Ερευνητικό Ερώτημα</a:t>
            </a:r>
          </a:p>
          <a:p>
            <a:pPr algn="just"/>
            <a:r>
              <a:rPr lang="el-GR" sz="1400" b="1" i="1" dirty="0" smtClean="0"/>
              <a:t>Ποιες αλλαγές μπορούν να βελτιώσουν το </a:t>
            </a:r>
            <a:r>
              <a:rPr lang="el-GR" sz="1400" b="1" i="1" dirty="0" err="1" smtClean="0"/>
              <a:t>Ε.Υ</a:t>
            </a:r>
            <a:r>
              <a:rPr lang="el-GR" sz="1400" b="1" i="1" dirty="0" smtClean="0"/>
              <a:t>.;</a:t>
            </a:r>
            <a:endParaRPr lang="el-GR" sz="1400" b="1" dirty="0" smtClean="0"/>
          </a:p>
          <a:p>
            <a:pPr algn="just">
              <a:buFont typeface="Wingdings" pitchFamily="2" charset="2"/>
              <a:buChar char="ü"/>
            </a:pPr>
            <a:r>
              <a:rPr lang="el-GR" sz="1400" dirty="0" smtClean="0"/>
              <a:t>Απλοποίηση δραστηριοτήτων </a:t>
            </a:r>
            <a:r>
              <a:rPr lang="el-GR" sz="1400" dirty="0" smtClean="0">
                <a:sym typeface="Wingdings" pitchFamily="2" charset="2"/>
              </a:rPr>
              <a:t> </a:t>
            </a:r>
            <a:r>
              <a:rPr lang="el-GR" sz="1400" dirty="0" smtClean="0"/>
              <a:t>κάποιες κρίθηκαν υπερβολικά πολύπλοκες για προσχολική ηλικία</a:t>
            </a:r>
          </a:p>
          <a:p>
            <a:pPr algn="just">
              <a:buFont typeface="Wingdings" pitchFamily="2" charset="2"/>
              <a:buChar char="ü"/>
            </a:pPr>
            <a:r>
              <a:rPr lang="el-GR" sz="1400" dirty="0" smtClean="0"/>
              <a:t>Προσθήκη ηχητικής αφήγησης </a:t>
            </a:r>
            <a:r>
              <a:rPr lang="el-GR" sz="1400" dirty="0" smtClean="0">
                <a:sym typeface="Wingdings" pitchFamily="2" charset="2"/>
              </a:rPr>
              <a:t> </a:t>
            </a:r>
            <a:r>
              <a:rPr lang="el-GR" sz="1400" dirty="0" smtClean="0"/>
              <a:t>έλλειψη αφήγησης στις περιλήψεις </a:t>
            </a:r>
            <a:r>
              <a:rPr lang="el-GR" sz="1400" dirty="0" smtClean="0">
                <a:sym typeface="Wingdings" pitchFamily="2" charset="2"/>
              </a:rPr>
              <a:t></a:t>
            </a:r>
            <a:r>
              <a:rPr lang="el-GR" sz="1400" dirty="0" smtClean="0"/>
              <a:t> δυσκολεύει κατανόηση</a:t>
            </a:r>
          </a:p>
          <a:p>
            <a:pPr algn="just">
              <a:buFont typeface="Wingdings" pitchFamily="2" charset="2"/>
              <a:buChar char="ü"/>
            </a:pPr>
            <a:r>
              <a:rPr lang="el-GR" sz="1400" dirty="0" smtClean="0"/>
              <a:t>Μείωση πληροφορίας ανά ενότητα </a:t>
            </a:r>
            <a:r>
              <a:rPr lang="el-GR" sz="1400" dirty="0" err="1" smtClean="0">
                <a:sym typeface="Wingdings" pitchFamily="2" charset="2"/>
              </a:rPr>
              <a:t></a:t>
            </a:r>
            <a:r>
              <a:rPr lang="el-GR" sz="1400" dirty="0" err="1" smtClean="0"/>
              <a:t>κίνδυνος</a:t>
            </a:r>
            <a:r>
              <a:rPr lang="el-GR" sz="1400" dirty="0" smtClean="0"/>
              <a:t> γνωστικού κορεσμού </a:t>
            </a:r>
            <a:r>
              <a:rPr lang="el-GR" sz="1400" dirty="0" smtClean="0">
                <a:sym typeface="Wingdings" pitchFamily="2" charset="2"/>
              </a:rPr>
              <a:t> </a:t>
            </a:r>
            <a:r>
              <a:rPr lang="el-GR" sz="1400" dirty="0" smtClean="0"/>
              <a:t>ανάγκη για τμηματοποίηση</a:t>
            </a:r>
            <a:endParaRPr lang="el-GR" sz="3200" dirty="0"/>
          </a:p>
        </p:txBody>
      </p:sp>
      <p:sp>
        <p:nvSpPr>
          <p:cNvPr id="5" name="4 - Θέση αριθμού διαφάνειας"/>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17049836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476672"/>
            <a:ext cx="7344816" cy="576064"/>
          </a:xfrm>
        </p:spPr>
        <p:txBody>
          <a:bodyPr>
            <a:noAutofit/>
          </a:bodyPr>
          <a:lstStyle/>
          <a:p>
            <a:r>
              <a:rPr lang="el-GR" sz="3600" dirty="0" smtClean="0"/>
              <a:t>1</a:t>
            </a:r>
            <a:r>
              <a:rPr lang="en-US" sz="3600" dirty="0" smtClean="0"/>
              <a:t>6</a:t>
            </a:r>
            <a:r>
              <a:rPr lang="el-GR" sz="3600" dirty="0" smtClean="0"/>
              <a:t>. Συμπεράσματα</a:t>
            </a:r>
            <a:endParaRPr lang="el-GR" sz="4000" b="1" dirty="0"/>
          </a:p>
        </p:txBody>
      </p:sp>
      <p:sp>
        <p:nvSpPr>
          <p:cNvPr id="4" name="9 - Ορθογώνιο"/>
          <p:cNvSpPr/>
          <p:nvPr/>
        </p:nvSpPr>
        <p:spPr>
          <a:xfrm>
            <a:off x="971600" y="1268760"/>
            <a:ext cx="7848872" cy="5262979"/>
          </a:xfrm>
          <a:prstGeom prst="rect">
            <a:avLst/>
          </a:prstGeom>
        </p:spPr>
        <p:txBody>
          <a:bodyPr wrap="square">
            <a:spAutoFit/>
          </a:bodyPr>
          <a:lstStyle/>
          <a:p>
            <a:pPr algn="just"/>
            <a:r>
              <a:rPr lang="el-GR" sz="1400" b="1" dirty="0" smtClean="0"/>
              <a:t>5ο Ερευνητικό Ερώτημα</a:t>
            </a:r>
          </a:p>
          <a:p>
            <a:pPr algn="just"/>
            <a:r>
              <a:rPr lang="el-GR" sz="1400" b="1" i="1" dirty="0" smtClean="0"/>
              <a:t>Ποιες είναι οι απόψεις των μαθητών/τριών προσχολικής ηλικίας για το </a:t>
            </a:r>
            <a:r>
              <a:rPr lang="el-GR" sz="1400" b="1" i="1" dirty="0" err="1" smtClean="0"/>
              <a:t>Ε.Υ</a:t>
            </a:r>
            <a:r>
              <a:rPr lang="el-GR" sz="1400" b="1" i="1" dirty="0" smtClean="0"/>
              <a:t>. σχετικά με την ευχρηστία, την παρουσίαση και την κατανόηση του περιεχομένου;</a:t>
            </a:r>
          </a:p>
          <a:p>
            <a:pPr algn="just">
              <a:buFont typeface="Wingdings" pitchFamily="2" charset="2"/>
              <a:buChar char="ü"/>
            </a:pPr>
            <a:r>
              <a:rPr lang="el-GR" sz="1400" dirty="0" smtClean="0"/>
              <a:t>Θετική αξιολόγηση σε Ευχρηστία, Παρουσίαση, Κατανόηση, Διάδραση </a:t>
            </a:r>
            <a:r>
              <a:rPr lang="el-GR" sz="1400" dirty="0" smtClean="0">
                <a:sym typeface="Wingdings" pitchFamily="2" charset="2"/>
              </a:rPr>
              <a:t> </a:t>
            </a:r>
            <a:r>
              <a:rPr lang="el-GR" sz="1400" dirty="0" smtClean="0"/>
              <a:t>αποτιμάται ως Προσβάσιμο, </a:t>
            </a:r>
            <a:r>
              <a:rPr lang="el-GR" sz="1400" dirty="0" err="1" smtClean="0"/>
              <a:t>Διαδραστικό</a:t>
            </a:r>
            <a:r>
              <a:rPr lang="el-GR" sz="1400" dirty="0" smtClean="0"/>
              <a:t>,  Ευχάριστο.</a:t>
            </a:r>
          </a:p>
          <a:p>
            <a:pPr algn="just"/>
            <a:endParaRPr lang="el-GR" sz="1400" b="1" dirty="0" smtClean="0"/>
          </a:p>
          <a:p>
            <a:pPr algn="just"/>
            <a:r>
              <a:rPr lang="el-GR" sz="1400" b="1" dirty="0" smtClean="0"/>
              <a:t>6ο Ερευνητικό Ερώτημα</a:t>
            </a:r>
          </a:p>
          <a:p>
            <a:pPr algn="just"/>
            <a:r>
              <a:rPr lang="el-GR" sz="1400" b="1" i="1" dirty="0" smtClean="0"/>
              <a:t>Ποιες απόψεις εξέφρασαν οι μαθητές/</a:t>
            </a:r>
            <a:r>
              <a:rPr lang="el-GR" sz="1400" b="1" i="1" dirty="0" err="1" smtClean="0"/>
              <a:t>τριες</a:t>
            </a:r>
            <a:r>
              <a:rPr lang="el-GR" sz="1400" b="1" i="1" dirty="0" smtClean="0"/>
              <a:t> προσχολικής ηλικίας σχετικά με τη συμμετοχή τους στη διδασκαλία των δικαιωμάτων του παιδιού με χρήση </a:t>
            </a:r>
            <a:r>
              <a:rPr lang="el-GR" sz="1400" b="1" i="1" dirty="0" err="1" smtClean="0"/>
              <a:t>ΕξΑΕ</a:t>
            </a:r>
            <a:r>
              <a:rPr lang="el-GR" sz="1400" b="1" i="1" dirty="0" smtClean="0"/>
              <a:t> </a:t>
            </a:r>
            <a:r>
              <a:rPr lang="el-GR" sz="1400" b="1" i="1" dirty="0" err="1" smtClean="0"/>
              <a:t>Ε.Υ</a:t>
            </a:r>
            <a:r>
              <a:rPr lang="el-GR" sz="1400" b="1" i="1" dirty="0" smtClean="0"/>
              <a:t>.;</a:t>
            </a:r>
            <a:endParaRPr lang="el-GR" sz="1400" b="1" dirty="0" smtClean="0"/>
          </a:p>
          <a:p>
            <a:pPr algn="just">
              <a:buFont typeface="Wingdings" pitchFamily="2" charset="2"/>
              <a:buChar char="ü"/>
            </a:pPr>
            <a:r>
              <a:rPr lang="el-GR" sz="1400" dirty="0" smtClean="0"/>
              <a:t>Ενθουσιασμός, Ευχαρίστηση, Ενεργή Εμπλοκή, Χαρά, Ικανοποίηση, Υπερηφάνεια, αλλά και Λύπη σε κοινωνικά θέματα (π.χ. αναπηρία, απουσία οικογένειας).</a:t>
            </a:r>
          </a:p>
          <a:p>
            <a:pPr algn="just"/>
            <a:endParaRPr lang="el-GR" sz="1400" dirty="0" smtClean="0"/>
          </a:p>
          <a:p>
            <a:pPr algn="just"/>
            <a:r>
              <a:rPr lang="el-GR" sz="1400" b="1" dirty="0" smtClean="0"/>
              <a:t>Η </a:t>
            </a:r>
            <a:r>
              <a:rPr lang="el-GR" sz="1400" b="1" dirty="0" err="1" smtClean="0"/>
              <a:t>ΕξΑΕ</a:t>
            </a:r>
            <a:r>
              <a:rPr lang="el-GR" sz="1400" b="1" dirty="0" smtClean="0"/>
              <a:t>, όταν είναι παιδαγωγικά ευαίσθητη &amp; δημιουργική, γίνεται αποτελεσματικός, βιωματικός &amp; ελκυστικός τρόπος διδασκαλίας ακόμη και για παιδιά προσχολικής ηλικίας. </a:t>
            </a:r>
            <a:endParaRPr lang="en-US" sz="1400" b="1" dirty="0" smtClean="0"/>
          </a:p>
          <a:p>
            <a:pPr algn="just"/>
            <a:endParaRPr lang="en-US" sz="1400" b="1" dirty="0" smtClean="0"/>
          </a:p>
          <a:p>
            <a:pPr algn="just"/>
            <a:r>
              <a:rPr lang="el-GR" sz="1400" b="1" dirty="0" smtClean="0"/>
              <a:t>Σημεία βελτίωσης του </a:t>
            </a:r>
            <a:r>
              <a:rPr lang="el-GR" sz="1400" b="1" dirty="0" err="1" smtClean="0"/>
              <a:t>Ε.Υ</a:t>
            </a:r>
            <a:r>
              <a:rPr lang="el-GR" sz="1400" b="1" dirty="0" smtClean="0"/>
              <a:t>.</a:t>
            </a:r>
            <a:r>
              <a:rPr lang="en-US" sz="1400" b="1" dirty="0" smtClean="0"/>
              <a:t>:</a:t>
            </a:r>
            <a:endParaRPr lang="el-GR" sz="1400" b="1" dirty="0" smtClean="0"/>
          </a:p>
          <a:p>
            <a:pPr algn="just">
              <a:buFont typeface="Arial" pitchFamily="34" charset="0"/>
              <a:buChar char="•"/>
            </a:pPr>
            <a:r>
              <a:rPr lang="el-GR" sz="1400" dirty="0" smtClean="0"/>
              <a:t>Πολυπλοκότητα δραστηριοτήτων </a:t>
            </a:r>
            <a:r>
              <a:rPr lang="el-GR" sz="1400" dirty="0" smtClean="0">
                <a:sym typeface="Wingdings" pitchFamily="2" charset="2"/>
              </a:rPr>
              <a:t> </a:t>
            </a:r>
            <a:r>
              <a:rPr lang="el-GR" sz="1400" dirty="0" smtClean="0"/>
              <a:t>χρειάζεται απλοποίηση και προσαρμογή στο γνωστικό επίπεδο των μαθητών/τριών</a:t>
            </a:r>
          </a:p>
          <a:p>
            <a:pPr algn="just">
              <a:buFont typeface="Arial" pitchFamily="34" charset="0"/>
              <a:buChar char="•"/>
            </a:pPr>
            <a:r>
              <a:rPr lang="el-GR" sz="1400" dirty="0" smtClean="0"/>
              <a:t>Περιλήψεις στο τέλος ενοτήτων </a:t>
            </a:r>
            <a:r>
              <a:rPr lang="el-GR" sz="1400" dirty="0" smtClean="0">
                <a:sym typeface="Wingdings" pitchFamily="2" charset="2"/>
              </a:rPr>
              <a:t> </a:t>
            </a:r>
            <a:r>
              <a:rPr lang="el-GR" sz="1400" dirty="0" smtClean="0"/>
              <a:t>απαιτείται αφηγηματική ή ηχητική υποστήριξη</a:t>
            </a:r>
          </a:p>
          <a:p>
            <a:pPr algn="just">
              <a:buFont typeface="Arial" pitchFamily="34" charset="0"/>
              <a:buChar char="•"/>
            </a:pPr>
            <a:r>
              <a:rPr lang="el-GR" sz="1400" dirty="0" smtClean="0"/>
              <a:t>Έκταση και μορφή υλικού </a:t>
            </a:r>
            <a:r>
              <a:rPr lang="el-GR" sz="1400" dirty="0" smtClean="0">
                <a:sym typeface="Wingdings" pitchFamily="2" charset="2"/>
              </a:rPr>
              <a:t></a:t>
            </a:r>
            <a:r>
              <a:rPr lang="el-GR" sz="1400" dirty="0" smtClean="0"/>
              <a:t> προτείνεται σύντομη και </a:t>
            </a:r>
            <a:r>
              <a:rPr lang="el-GR" sz="1400" dirty="0" err="1" smtClean="0"/>
              <a:t>τμηματοποιημένη</a:t>
            </a:r>
            <a:r>
              <a:rPr lang="el-GR" sz="1400" dirty="0" smtClean="0"/>
              <a:t> παρουσίαση για καλύτερη επεξεργασία και αυτονομία</a:t>
            </a:r>
          </a:p>
          <a:p>
            <a:pPr algn="just">
              <a:buFont typeface="Arial" pitchFamily="34" charset="0"/>
              <a:buChar char="•"/>
            </a:pPr>
            <a:r>
              <a:rPr lang="el-GR" sz="1400" dirty="0" smtClean="0"/>
              <a:t>Περισσότερα παιχνίδια και </a:t>
            </a:r>
            <a:r>
              <a:rPr lang="el-GR" sz="1400" dirty="0" err="1" smtClean="0"/>
              <a:t>παζλ</a:t>
            </a:r>
            <a:r>
              <a:rPr lang="el-GR" sz="1400" dirty="0" smtClean="0"/>
              <a:t> με ανταμοιβές (αστέρια)</a:t>
            </a:r>
          </a:p>
          <a:p>
            <a:pPr algn="just">
              <a:buFont typeface="Arial" pitchFamily="34" charset="0"/>
              <a:buChar char="•"/>
            </a:pPr>
            <a:r>
              <a:rPr lang="el-GR" sz="1400" dirty="0" smtClean="0"/>
              <a:t>Προσθήκη περισσότερων τραγουδιών και μουσικής</a:t>
            </a:r>
          </a:p>
          <a:p>
            <a:pPr algn="just">
              <a:buFont typeface="Arial" pitchFamily="34" charset="0"/>
              <a:buChar char="•"/>
            </a:pPr>
            <a:r>
              <a:rPr lang="el-GR" sz="1400" dirty="0" smtClean="0"/>
              <a:t>Ενίσχυση υλικού με περισσότερα παραμύθια</a:t>
            </a:r>
            <a:endParaRPr lang="el-GR" sz="3200" dirty="0"/>
          </a:p>
        </p:txBody>
      </p:sp>
      <p:sp>
        <p:nvSpPr>
          <p:cNvPr id="6" name="5 - Θέση αριθμού διαφάνειας"/>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17049836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628650" y="1412776"/>
            <a:ext cx="7886700" cy="4764187"/>
          </a:xfrm>
        </p:spPr>
        <p:txBody>
          <a:bodyPr>
            <a:noAutofit/>
          </a:bodyPr>
          <a:lstStyle/>
          <a:p>
            <a:pPr algn="just"/>
            <a:r>
              <a:rPr lang="el-GR" sz="1800" dirty="0">
                <a:latin typeface="Times New Roman" panose="02020603050405020304" pitchFamily="18" charset="0"/>
                <a:cs typeface="Times New Roman" panose="02020603050405020304" pitchFamily="18" charset="0"/>
              </a:rPr>
              <a:t>Ένα ειλικρινές ευχαριστώ απευθύνω </a:t>
            </a:r>
            <a:r>
              <a:rPr lang="el-GR" sz="1800" dirty="0" smtClean="0">
                <a:latin typeface="Times New Roman" panose="02020603050405020304" pitchFamily="18" charset="0"/>
                <a:cs typeface="Times New Roman" panose="02020603050405020304" pitchFamily="18" charset="0"/>
              </a:rPr>
              <a:t>στην επόπτρια </a:t>
            </a:r>
            <a:r>
              <a:rPr lang="el-GR" sz="1800" dirty="0">
                <a:latin typeface="Times New Roman" panose="02020603050405020304" pitchFamily="18" charset="0"/>
                <a:cs typeface="Times New Roman" panose="02020603050405020304" pitchFamily="18" charset="0"/>
              </a:rPr>
              <a:t>μου, κ. </a:t>
            </a:r>
            <a:r>
              <a:rPr lang="el-GR" sz="1800" dirty="0" err="1" smtClean="0">
                <a:latin typeface="Times New Roman" panose="02020603050405020304" pitchFamily="18" charset="0"/>
                <a:cs typeface="Times New Roman" panose="02020603050405020304" pitchFamily="18" charset="0"/>
              </a:rPr>
              <a:t>Τρούλη</a:t>
            </a:r>
            <a:r>
              <a:rPr lang="el-GR" sz="1800" dirty="0" smtClean="0">
                <a:latin typeface="Times New Roman" panose="02020603050405020304" pitchFamily="18" charset="0"/>
                <a:cs typeface="Times New Roman" panose="02020603050405020304" pitchFamily="18" charset="0"/>
              </a:rPr>
              <a:t> Σοφία, </a:t>
            </a:r>
            <a:r>
              <a:rPr lang="el-GR" sz="1800" dirty="0">
                <a:latin typeface="Times New Roman" panose="02020603050405020304" pitchFamily="18" charset="0"/>
                <a:cs typeface="Times New Roman" panose="02020603050405020304" pitchFamily="18" charset="0"/>
              </a:rPr>
              <a:t>για την πολύτιμη καθοδήγηση, την υπομονή και την αμέριστη υποστήριξή </a:t>
            </a:r>
            <a:r>
              <a:rPr lang="el-GR" sz="1800" dirty="0" smtClean="0">
                <a:latin typeface="Times New Roman" panose="02020603050405020304" pitchFamily="18" charset="0"/>
                <a:cs typeface="Times New Roman" panose="02020603050405020304" pitchFamily="18" charset="0"/>
              </a:rPr>
              <a:t>της </a:t>
            </a:r>
            <a:r>
              <a:rPr lang="el-GR" sz="1800" dirty="0">
                <a:latin typeface="Times New Roman" panose="02020603050405020304" pitchFamily="18" charset="0"/>
                <a:cs typeface="Times New Roman" panose="02020603050405020304" pitchFamily="18" charset="0"/>
              </a:rPr>
              <a:t>καθ’ όλη τη διάρκεια της πορείας </a:t>
            </a:r>
            <a:r>
              <a:rPr lang="el-GR" sz="1800" dirty="0" smtClean="0">
                <a:latin typeface="Times New Roman" panose="02020603050405020304" pitchFamily="18" charset="0"/>
                <a:cs typeface="Times New Roman" panose="02020603050405020304" pitchFamily="18" charset="0"/>
              </a:rPr>
              <a:t>μου. Ευχαριστώ </a:t>
            </a:r>
            <a:r>
              <a:rPr lang="el-GR" sz="1800" dirty="0">
                <a:latin typeface="Times New Roman" panose="02020603050405020304" pitchFamily="18" charset="0"/>
                <a:cs typeface="Times New Roman" panose="02020603050405020304" pitchFamily="18" charset="0"/>
              </a:rPr>
              <a:t>θερμά τον κ. </a:t>
            </a:r>
            <a:r>
              <a:rPr lang="el-GR" sz="1800" dirty="0" err="1">
                <a:latin typeface="Times New Roman" panose="02020603050405020304" pitchFamily="18" charset="0"/>
                <a:cs typeface="Times New Roman" panose="02020603050405020304" pitchFamily="18" charset="0"/>
              </a:rPr>
              <a:t>Γιαννενάκη</a:t>
            </a:r>
            <a:r>
              <a:rPr lang="el-GR" sz="1800" dirty="0">
                <a:latin typeface="Times New Roman" panose="02020603050405020304" pitchFamily="18" charset="0"/>
                <a:cs typeface="Times New Roman" panose="02020603050405020304" pitchFamily="18" charset="0"/>
              </a:rPr>
              <a:t> Κωνσταντίνο για το ειλικρινές ενδιαφέρον και τη σημαντική συμβολή του στην ανάπτυξη του εκπαιδευτικού </a:t>
            </a:r>
            <a:r>
              <a:rPr lang="el-GR" sz="1800" dirty="0" smtClean="0">
                <a:latin typeface="Times New Roman" panose="02020603050405020304" pitchFamily="18" charset="0"/>
                <a:cs typeface="Times New Roman" panose="02020603050405020304" pitchFamily="18" charset="0"/>
              </a:rPr>
              <a:t>υλικού. Ιδιαίτερες </a:t>
            </a:r>
            <a:r>
              <a:rPr lang="el-GR" sz="1800" dirty="0">
                <a:latin typeface="Times New Roman" panose="02020603050405020304" pitchFamily="18" charset="0"/>
                <a:cs typeface="Times New Roman" panose="02020603050405020304" pitchFamily="18" charset="0"/>
              </a:rPr>
              <a:t>ευχαριστίες εκφράζω στους </a:t>
            </a:r>
            <a:r>
              <a:rPr lang="el-GR" sz="1800" dirty="0" err="1">
                <a:latin typeface="Times New Roman" panose="02020603050405020304" pitchFamily="18" charset="0"/>
                <a:cs typeface="Times New Roman" panose="02020603050405020304" pitchFamily="18" charset="0"/>
              </a:rPr>
              <a:t>συνεπιβλέποντες</a:t>
            </a:r>
            <a:r>
              <a:rPr lang="el-GR" sz="1800" dirty="0">
                <a:latin typeface="Times New Roman" panose="02020603050405020304" pitchFamily="18" charset="0"/>
                <a:cs typeface="Times New Roman" panose="02020603050405020304" pitchFamily="18" charset="0"/>
              </a:rPr>
              <a:t> καθηγητές μου, καθώς και σε όλο το εκπαιδευτικό προσωπικό και τους συνεργάτες του μεταπτυχιακού προγράμματος, για τις γνώσεις και την καθοδήγηση που μου </a:t>
            </a:r>
            <a:r>
              <a:rPr lang="el-GR" sz="1800" dirty="0" smtClean="0">
                <a:latin typeface="Times New Roman" panose="02020603050405020304" pitchFamily="18" charset="0"/>
                <a:cs typeface="Times New Roman" panose="02020603050405020304" pitchFamily="18" charset="0"/>
              </a:rPr>
              <a:t>προσέφεραν. Τέλος</a:t>
            </a:r>
            <a:r>
              <a:rPr lang="el-GR" sz="1800" dirty="0">
                <a:latin typeface="Times New Roman" panose="02020603050405020304" pitchFamily="18" charset="0"/>
                <a:cs typeface="Times New Roman" panose="02020603050405020304" pitchFamily="18" charset="0"/>
              </a:rPr>
              <a:t>, θα ήθελα να εκφράσω την ιδιαίτερη εκτίμησή μου στις συμφοιτήτριές μου, μέλη της ομάδας «Ταξιδιώτισσες», για την εξαιρετική συνεργασία, καθώς και σε όλους τους συμμετέχοντες στην ερευνητική διαδικασία για τη συμβολή τους στην ολοκλήρωση αυτής της </a:t>
            </a:r>
            <a:r>
              <a:rPr lang="el-GR" sz="1800" dirty="0" smtClean="0">
                <a:latin typeface="Times New Roman" panose="02020603050405020304" pitchFamily="18" charset="0"/>
                <a:cs typeface="Times New Roman" panose="02020603050405020304" pitchFamily="18" charset="0"/>
              </a:rPr>
              <a:t>μελέτης.</a:t>
            </a:r>
            <a:endParaRPr lang="el-GR" sz="1800" dirty="0">
              <a:latin typeface="Times New Roman" panose="02020603050405020304" pitchFamily="18" charset="0"/>
              <a:cs typeface="Times New Roman" panose="02020603050405020304" pitchFamily="18" charset="0"/>
            </a:endParaRPr>
          </a:p>
        </p:txBody>
      </p:sp>
      <p:sp>
        <p:nvSpPr>
          <p:cNvPr id="3" name="Θέση αριθμού διαφάνειας 2"/>
          <p:cNvSpPr>
            <a:spLocks noGrp="1"/>
          </p:cNvSpPr>
          <p:nvPr>
            <p:ph type="sldNum" sz="quarter" idx="12"/>
          </p:nvPr>
        </p:nvSpPr>
        <p:spPr/>
        <p:txBody>
          <a:bodyPr/>
          <a:lstStyle/>
          <a:p>
            <a:fld id="{D57F1E4F-1CFF-5643-939E-217C01CDF565}" type="slidenum">
              <a:rPr lang="en-US" smtClean="0"/>
              <a:pPr/>
              <a:t>2</a:t>
            </a:fld>
            <a:endParaRPr lang="en-US" dirty="0"/>
          </a:p>
        </p:txBody>
      </p:sp>
      <p:sp>
        <p:nvSpPr>
          <p:cNvPr id="4" name="Τίτλος 3"/>
          <p:cNvSpPr>
            <a:spLocks noGrp="1"/>
          </p:cNvSpPr>
          <p:nvPr>
            <p:ph type="title"/>
          </p:nvPr>
        </p:nvSpPr>
        <p:spPr>
          <a:xfrm>
            <a:off x="1143000" y="548680"/>
            <a:ext cx="7372350" cy="648072"/>
          </a:xfrm>
        </p:spPr>
        <p:txBody>
          <a:bodyPr>
            <a:normAutofit fontScale="90000"/>
          </a:bodyPr>
          <a:lstStyle/>
          <a:p>
            <a:pPr algn="ctr"/>
            <a:r>
              <a:rPr lang="el-GR" sz="4000" dirty="0">
                <a:latin typeface="Calibri" panose="020F0502020204030204" pitchFamily="34" charset="0"/>
                <a:ea typeface="Calibri" panose="020F0502020204030204" pitchFamily="34" charset="0"/>
                <a:cs typeface="Calibri" panose="020F0502020204030204" pitchFamily="34" charset="0"/>
              </a:rPr>
              <a:t>Ευχαριστίες</a:t>
            </a:r>
            <a:r>
              <a:rPr lang="el-GR" dirty="0"/>
              <a:t/>
            </a:r>
            <a:br>
              <a:rPr lang="el-GR" dirty="0"/>
            </a:br>
            <a:endParaRPr lang="el-GR" dirty="0"/>
          </a:p>
        </p:txBody>
      </p:sp>
    </p:spTree>
    <p:extLst>
      <p:ext uri="{BB962C8B-B14F-4D97-AF65-F5344CB8AC3E}">
        <p14:creationId xmlns:p14="http://schemas.microsoft.com/office/powerpoint/2010/main" val="3280843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476672"/>
            <a:ext cx="7416824" cy="576064"/>
          </a:xfrm>
        </p:spPr>
        <p:txBody>
          <a:bodyPr>
            <a:noAutofit/>
          </a:bodyPr>
          <a:lstStyle/>
          <a:p>
            <a:r>
              <a:rPr lang="el-GR" sz="3600" dirty="0" smtClean="0"/>
              <a:t>1</a:t>
            </a:r>
            <a:r>
              <a:rPr lang="en-US" sz="3600" dirty="0" smtClean="0"/>
              <a:t>7</a:t>
            </a:r>
            <a:r>
              <a:rPr lang="el-GR" sz="3600" dirty="0" smtClean="0"/>
              <a:t>. Συμπεράσματα</a:t>
            </a:r>
            <a:endParaRPr lang="el-GR" sz="4000" b="1" dirty="0"/>
          </a:p>
        </p:txBody>
      </p:sp>
      <p:sp>
        <p:nvSpPr>
          <p:cNvPr id="4" name="9 - Ορθογώνιο"/>
          <p:cNvSpPr/>
          <p:nvPr/>
        </p:nvSpPr>
        <p:spPr>
          <a:xfrm>
            <a:off x="1259632" y="1412776"/>
            <a:ext cx="7416824" cy="4247317"/>
          </a:xfrm>
          <a:prstGeom prst="rect">
            <a:avLst/>
          </a:prstGeom>
        </p:spPr>
        <p:txBody>
          <a:bodyPr wrap="square">
            <a:spAutoFit/>
          </a:bodyPr>
          <a:lstStyle/>
          <a:p>
            <a:pPr algn="just">
              <a:buFont typeface="Arial" pitchFamily="34" charset="0"/>
              <a:buChar char="•"/>
            </a:pPr>
            <a:r>
              <a:rPr lang="el-GR" sz="1800" b="1" dirty="0" smtClean="0"/>
              <a:t>Περιορισμοί της έρευνας</a:t>
            </a:r>
            <a:r>
              <a:rPr lang="en-US" sz="1800" b="1" dirty="0" smtClean="0"/>
              <a:t>:</a:t>
            </a:r>
            <a:endParaRPr lang="el-GR" sz="1800" b="1" dirty="0" smtClean="0"/>
          </a:p>
          <a:p>
            <a:pPr algn="just">
              <a:buFont typeface="Wingdings" pitchFamily="2" charset="2"/>
              <a:buChar char="Ø"/>
            </a:pPr>
            <a:r>
              <a:rPr lang="el-GR" sz="1800" dirty="0" smtClean="0"/>
              <a:t>Υποκειμενικότητα στην ανάλυση περιεχομένου</a:t>
            </a:r>
          </a:p>
          <a:p>
            <a:pPr algn="just">
              <a:buFont typeface="Wingdings" pitchFamily="2" charset="2"/>
              <a:buChar char="Ø"/>
            </a:pPr>
            <a:r>
              <a:rPr lang="el-GR" sz="1800" dirty="0" smtClean="0"/>
              <a:t>Δυσκολίες κατηγοριοποίησης (αλληλοεπικαλύψεις, </a:t>
            </a:r>
            <a:r>
              <a:rPr lang="el-GR" sz="1800" dirty="0" err="1" smtClean="0"/>
              <a:t>υπεραπλούστευση</a:t>
            </a:r>
            <a:r>
              <a:rPr lang="el-GR" sz="1800" dirty="0" smtClean="0"/>
              <a:t>)</a:t>
            </a:r>
          </a:p>
          <a:p>
            <a:pPr algn="just">
              <a:buFont typeface="Wingdings" pitchFamily="2" charset="2"/>
              <a:buChar char="Ø"/>
            </a:pPr>
            <a:r>
              <a:rPr lang="el-GR" sz="1800" dirty="0" smtClean="0"/>
              <a:t>Μικρό και περιορισμένο δείγμα (</a:t>
            </a:r>
            <a:r>
              <a:rPr lang="el-GR" sz="1800" dirty="0" err="1" smtClean="0"/>
              <a:t>n=8</a:t>
            </a:r>
            <a:r>
              <a:rPr lang="el-GR" sz="1800" dirty="0" smtClean="0"/>
              <a:t>) από μία σχολική μονάδα</a:t>
            </a:r>
          </a:p>
          <a:p>
            <a:pPr algn="just">
              <a:buFont typeface="Wingdings" pitchFamily="2" charset="2"/>
              <a:buChar char="Ø"/>
            </a:pPr>
            <a:r>
              <a:rPr lang="el-GR" sz="1800" dirty="0" smtClean="0"/>
              <a:t>Παρουσία γονέων </a:t>
            </a:r>
            <a:r>
              <a:rPr lang="el-GR" sz="1800" dirty="0" smtClean="0">
                <a:sym typeface="Wingdings" pitchFamily="2" charset="2"/>
              </a:rPr>
              <a:t> </a:t>
            </a:r>
            <a:r>
              <a:rPr lang="el-GR" sz="1800" dirty="0" smtClean="0"/>
              <a:t>ενδέχεται να επηρεάσει αυθόρμητες αντιδράσεις</a:t>
            </a:r>
          </a:p>
          <a:p>
            <a:pPr algn="just">
              <a:buFont typeface="Wingdings" pitchFamily="2" charset="2"/>
              <a:buChar char="Ø"/>
            </a:pPr>
            <a:r>
              <a:rPr lang="el-GR" sz="1800" dirty="0" smtClean="0"/>
              <a:t>Δεν εξετάστηκαν μαθησιακές δυσκολίες των συμμετεχόντων</a:t>
            </a:r>
            <a:endParaRPr lang="en-US" sz="1800" dirty="0" smtClean="0"/>
          </a:p>
          <a:p>
            <a:pPr algn="just">
              <a:buFont typeface="Wingdings" pitchFamily="2" charset="2"/>
              <a:buChar char="Ø"/>
            </a:pPr>
            <a:endParaRPr lang="en-US" sz="1800" dirty="0" smtClean="0"/>
          </a:p>
          <a:p>
            <a:pPr algn="just">
              <a:buFont typeface="Arial" pitchFamily="34" charset="0"/>
              <a:buChar char="•"/>
            </a:pPr>
            <a:r>
              <a:rPr lang="el-GR" sz="1800" b="1" dirty="0" smtClean="0"/>
              <a:t>Μελλοντικές προτάσεις</a:t>
            </a:r>
            <a:r>
              <a:rPr lang="en-US" sz="1800" b="1" dirty="0" smtClean="0"/>
              <a:t> </a:t>
            </a:r>
            <a:r>
              <a:rPr lang="el-GR" sz="1800" b="1" dirty="0" smtClean="0"/>
              <a:t>για έρευνες</a:t>
            </a:r>
            <a:r>
              <a:rPr lang="en-US" sz="1800" b="1" dirty="0" smtClean="0"/>
              <a:t>:</a:t>
            </a:r>
          </a:p>
          <a:p>
            <a:pPr>
              <a:buFont typeface="Wingdings" pitchFamily="2" charset="2"/>
              <a:buChar char="Ø"/>
            </a:pPr>
            <a:r>
              <a:rPr lang="el-GR" sz="1800" dirty="0" smtClean="0"/>
              <a:t>Ποσοτική αξιολόγηση με προ- και μετά-τεστ</a:t>
            </a:r>
          </a:p>
          <a:p>
            <a:pPr>
              <a:buFont typeface="Wingdings" pitchFamily="2" charset="2"/>
              <a:buChar char="Ø"/>
            </a:pPr>
            <a:r>
              <a:rPr lang="el-GR" sz="1800" dirty="0" smtClean="0"/>
              <a:t>Συγκριτική μελέτη με παραδοσιακές μεθόδους</a:t>
            </a:r>
          </a:p>
          <a:p>
            <a:pPr>
              <a:buFont typeface="Wingdings" pitchFamily="2" charset="2"/>
              <a:buChar char="Ø"/>
            </a:pPr>
            <a:r>
              <a:rPr lang="el-GR" sz="1800" dirty="0" smtClean="0"/>
              <a:t>Διεύρυνση του δείγματος &amp; </a:t>
            </a:r>
            <a:r>
              <a:rPr lang="el-GR" sz="1800" dirty="0" err="1" smtClean="0"/>
              <a:t>διασχολική</a:t>
            </a:r>
            <a:r>
              <a:rPr lang="el-GR" sz="1800" dirty="0" smtClean="0"/>
              <a:t> εφαρμογή</a:t>
            </a:r>
          </a:p>
          <a:p>
            <a:pPr>
              <a:buFont typeface="Wingdings" pitchFamily="2" charset="2"/>
              <a:buChar char="Ø"/>
            </a:pPr>
            <a:r>
              <a:rPr lang="el-GR" sz="1800" dirty="0" smtClean="0"/>
              <a:t>Αποτίμηση σε μαθητές/</a:t>
            </a:r>
            <a:r>
              <a:rPr lang="el-GR" sz="1800" dirty="0" err="1" smtClean="0"/>
              <a:t>τριες</a:t>
            </a:r>
            <a:r>
              <a:rPr lang="el-GR" sz="1800" dirty="0" smtClean="0"/>
              <a:t> με μαθησιακές δυσκολίες</a:t>
            </a:r>
          </a:p>
          <a:p>
            <a:pPr>
              <a:buFont typeface="Wingdings" pitchFamily="2" charset="2"/>
              <a:buChar char="Ø"/>
            </a:pPr>
            <a:r>
              <a:rPr lang="el-GR" sz="1800" dirty="0" smtClean="0"/>
              <a:t>Έρευνα σε συνθήκες δια ζώσης διδασκαλίας</a:t>
            </a:r>
          </a:p>
          <a:p>
            <a:pPr>
              <a:buFont typeface="Wingdings" pitchFamily="2" charset="2"/>
              <a:buChar char="Ø"/>
            </a:pPr>
            <a:r>
              <a:rPr lang="el-GR" sz="1800" dirty="0" smtClean="0"/>
              <a:t>Διεπιστημονική εφαρμογή σε άλλα γνωστικά αντικείμενα</a:t>
            </a:r>
          </a:p>
          <a:p>
            <a:pPr algn="just"/>
            <a:endParaRPr lang="el-GR" sz="1800" dirty="0" smtClean="0"/>
          </a:p>
        </p:txBody>
      </p:sp>
      <p:sp>
        <p:nvSpPr>
          <p:cNvPr id="5" name="4 - Θέση αριθμού διαφάνειας"/>
          <p:cNvSpPr>
            <a:spLocks noGrp="1"/>
          </p:cNvSpPr>
          <p:nvPr>
            <p:ph type="sldNum" sz="quarter" idx="12"/>
          </p:nvPr>
        </p:nvSpPr>
        <p:spPr/>
        <p:txBody>
          <a:bodyPr/>
          <a:lstStyle/>
          <a:p>
            <a:fld id="{D57F1E4F-1CFF-5643-939E-217C01CDF565}" type="slidenum">
              <a:rPr lang="en-US" smtClean="0"/>
              <a:pPr/>
              <a:t>20</a:t>
            </a:fld>
            <a:endParaRPr lang="en-US" dirty="0"/>
          </a:p>
        </p:txBody>
      </p:sp>
      <p:pic>
        <p:nvPicPr>
          <p:cNvPr id="43011" name="Εικόνα 13" descr="Εικόνα που περιέχει κείμενο, στιγμιότυπο οθόνης, λογισμικό, τοποθεσία web&#10;&#10;Το περιεχόμενο που δημιουργείται από τεχνολογία AI ενδέχεται να είναι εσφαλμένο."/>
          <p:cNvPicPr>
            <a:picLocks noChangeAspect="1" noChangeArrowheads="1"/>
          </p:cNvPicPr>
          <p:nvPr/>
        </p:nvPicPr>
        <p:blipFill>
          <a:blip r:embed="rId3" cstate="print">
            <a:clrChange>
              <a:clrFrom>
                <a:srgbClr val="DADADA"/>
              </a:clrFrom>
              <a:clrTo>
                <a:srgbClr val="DADADA">
                  <a:alpha val="0"/>
                </a:srgbClr>
              </a:clrTo>
            </a:clrChange>
            <a:lum contrast="40000"/>
          </a:blip>
          <a:srcRect l="56066" t="53550" r="30088" b="30364"/>
          <a:stretch>
            <a:fillRect/>
          </a:stretch>
        </p:blipFill>
        <p:spPr bwMode="auto">
          <a:xfrm>
            <a:off x="7164288" y="4077072"/>
            <a:ext cx="1152128" cy="1267341"/>
          </a:xfrm>
          <a:prstGeom prst="rect">
            <a:avLst/>
          </a:prstGeom>
          <a:noFill/>
          <a:ln w="9525">
            <a:noFill/>
            <a:miter lim="800000"/>
            <a:headEnd/>
            <a:tailEnd/>
          </a:ln>
        </p:spPr>
      </p:pic>
    </p:spTree>
    <p:extLst>
      <p:ext uri="{BB962C8B-B14F-4D97-AF65-F5344CB8AC3E}">
        <p14:creationId xmlns:p14="http://schemas.microsoft.com/office/powerpoint/2010/main" val="17049836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187624" y="476672"/>
            <a:ext cx="7632848" cy="584775"/>
          </a:xfrm>
          <a:prstGeom prst="rect">
            <a:avLst/>
          </a:prstGeom>
        </p:spPr>
        <p:txBody>
          <a:bodyPr wrap="square">
            <a:spAutoFit/>
          </a:bodyPr>
          <a:lstStyle/>
          <a:p>
            <a:r>
              <a:rPr lang="el-GR" sz="3200" b="1" dirty="0"/>
              <a:t>Σας ευχαριστώ για την προσοχή </a:t>
            </a:r>
            <a:r>
              <a:rPr lang="el-GR" sz="3200" b="1" dirty="0" smtClean="0"/>
              <a:t>σας</a:t>
            </a:r>
            <a:r>
              <a:rPr lang="en-US" sz="3200" b="1" dirty="0" smtClean="0"/>
              <a:t> !!!</a:t>
            </a:r>
            <a:endParaRPr lang="el-GR" sz="3200" b="1" dirty="0"/>
          </a:p>
        </p:txBody>
      </p:sp>
      <p:sp>
        <p:nvSpPr>
          <p:cNvPr id="6" name="5 - Θέση αριθμού διαφάνειας"/>
          <p:cNvSpPr>
            <a:spLocks noGrp="1"/>
          </p:cNvSpPr>
          <p:nvPr>
            <p:ph type="sldNum" sz="quarter" idx="12"/>
          </p:nvPr>
        </p:nvSpPr>
        <p:spPr/>
        <p:txBody>
          <a:bodyPr/>
          <a:lstStyle/>
          <a:p>
            <a:fld id="{D57F1E4F-1CFF-5643-939E-217C01CDF565}" type="slidenum">
              <a:rPr lang="en-US" smtClean="0"/>
              <a:pPr/>
              <a:t>21</a:t>
            </a:fld>
            <a:endParaRPr lang="en-US" dirty="0"/>
          </a:p>
        </p:txBody>
      </p:sp>
      <p:pic>
        <p:nvPicPr>
          <p:cNvPr id="5122" name="Εικόνα 1" descr="Εικόνα που περιέχει κείμενο, ανθρώπινο πρόσωπο, στιγμιότυπο οθόνης, άτομο&#10;&#10;Το περιεχόμενο που δημιουργείται από τεχνολογία AI ενδέχεται να είναι εσφαλμένο."/>
          <p:cNvPicPr preferRelativeResize="0">
            <a:picLocks noChangeArrowheads="1"/>
          </p:cNvPicPr>
          <p:nvPr/>
        </p:nvPicPr>
        <p:blipFill>
          <a:blip r:embed="rId3" cstate="print"/>
          <a:srcRect/>
          <a:stretch>
            <a:fillRect/>
          </a:stretch>
        </p:blipFill>
        <p:spPr bwMode="auto">
          <a:xfrm>
            <a:off x="4644008" y="4077072"/>
            <a:ext cx="3600000" cy="1800000"/>
          </a:xfrm>
          <a:prstGeom prst="rect">
            <a:avLst/>
          </a:prstGeom>
          <a:noFill/>
          <a:ln w="9525">
            <a:noFill/>
            <a:miter lim="800000"/>
            <a:headEnd/>
            <a:tailEnd/>
          </a:ln>
        </p:spPr>
      </p:pic>
      <p:pic>
        <p:nvPicPr>
          <p:cNvPr id="11" name="Εικόνα 3" descr="Εικόνα που περιέχει κείμενο, στιγμιότυπο οθόνης&#10;&#10;Το περιεχόμενο που δημιουργείται από τεχνολογία AI ενδέχεται να είναι εσφαλμένο."/>
          <p:cNvPicPr preferRelativeResize="0">
            <a:picLocks noChangeArrowheads="1"/>
          </p:cNvPicPr>
          <p:nvPr/>
        </p:nvPicPr>
        <p:blipFill>
          <a:blip r:embed="rId4" cstate="print"/>
          <a:srcRect/>
          <a:stretch>
            <a:fillRect/>
          </a:stretch>
        </p:blipFill>
        <p:spPr bwMode="auto">
          <a:xfrm>
            <a:off x="4644008" y="1988840"/>
            <a:ext cx="3600000" cy="1800000"/>
          </a:xfrm>
          <a:prstGeom prst="rect">
            <a:avLst/>
          </a:prstGeom>
          <a:noFill/>
          <a:ln w="9525">
            <a:noFill/>
            <a:miter lim="800000"/>
            <a:headEnd/>
            <a:tailEnd/>
          </a:ln>
        </p:spPr>
      </p:pic>
      <p:pic>
        <p:nvPicPr>
          <p:cNvPr id="12" name="Εικόνα 6" descr="Εικόνα που περιέχει κείμενο, στιγμιότυπο οθόνης, καρτούν&#10;&#10;Το περιεχόμενο που δημιουργείται από τεχνολογία AI ενδέχεται να είναι εσφαλμένο."/>
          <p:cNvPicPr preferRelativeResize="0">
            <a:picLocks noChangeArrowheads="1"/>
          </p:cNvPicPr>
          <p:nvPr/>
        </p:nvPicPr>
        <p:blipFill>
          <a:blip r:embed="rId5" cstate="print"/>
          <a:srcRect/>
          <a:stretch>
            <a:fillRect/>
          </a:stretch>
        </p:blipFill>
        <p:spPr bwMode="auto">
          <a:xfrm>
            <a:off x="827584" y="1988840"/>
            <a:ext cx="3600000" cy="1800000"/>
          </a:xfrm>
          <a:prstGeom prst="rect">
            <a:avLst/>
          </a:prstGeom>
          <a:noFill/>
          <a:ln w="9525">
            <a:noFill/>
            <a:miter lim="800000"/>
            <a:headEnd/>
            <a:tailEnd/>
          </a:ln>
        </p:spPr>
      </p:pic>
      <p:pic>
        <p:nvPicPr>
          <p:cNvPr id="13" name="Εικόνα 7"/>
          <p:cNvPicPr preferRelativeResize="0">
            <a:picLocks noChangeArrowheads="1"/>
          </p:cNvPicPr>
          <p:nvPr/>
        </p:nvPicPr>
        <p:blipFill>
          <a:blip r:embed="rId6" cstate="print"/>
          <a:srcRect/>
          <a:stretch>
            <a:fillRect/>
          </a:stretch>
        </p:blipFill>
        <p:spPr bwMode="auto">
          <a:xfrm>
            <a:off x="827584" y="4077072"/>
            <a:ext cx="3600000" cy="1800000"/>
          </a:xfrm>
          <a:prstGeom prst="rect">
            <a:avLst/>
          </a:prstGeom>
          <a:noFill/>
          <a:ln w="9525">
            <a:noFill/>
            <a:miter lim="800000"/>
            <a:headEnd/>
            <a:tailEnd/>
          </a:ln>
        </p:spPr>
      </p:pic>
    </p:spTree>
    <p:extLst>
      <p:ext uri="{BB962C8B-B14F-4D97-AF65-F5344CB8AC3E}">
        <p14:creationId xmlns:p14="http://schemas.microsoft.com/office/powerpoint/2010/main" val="1026120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a:t>
            </a:r>
            <a:endParaRPr lang="el-GR" sz="3600" b="1" dirty="0"/>
          </a:p>
        </p:txBody>
      </p:sp>
      <p:sp>
        <p:nvSpPr>
          <p:cNvPr id="4" name="9 - Ορθογώνιο"/>
          <p:cNvSpPr/>
          <p:nvPr/>
        </p:nvSpPr>
        <p:spPr>
          <a:xfrm>
            <a:off x="1043608" y="1556792"/>
            <a:ext cx="7488832" cy="2554545"/>
          </a:xfrm>
          <a:prstGeom prst="rect">
            <a:avLst/>
          </a:prstGeom>
        </p:spPr>
        <p:txBody>
          <a:bodyPr wrap="square">
            <a:spAutoFit/>
          </a:bodyPr>
          <a:lstStyle/>
          <a:p>
            <a:pPr marL="457200" indent="-457200" algn="just">
              <a:buFont typeface="Arial" panose="020B0604020202020204" pitchFamily="34" charset="0"/>
              <a:buChar char="•"/>
            </a:pPr>
            <a:r>
              <a:rPr lang="el-GR" sz="2000" dirty="0" smtClean="0"/>
              <a:t>Σκοπός της εργασίας είναι η ανάπτυξη και η αξιολόγηση εκπαιδευτικού υλικού με τη χρήση των </a:t>
            </a:r>
            <a:r>
              <a:rPr lang="el-GR" sz="2000" dirty="0" err="1" smtClean="0"/>
              <a:t>ΤΠΕ</a:t>
            </a:r>
            <a:r>
              <a:rPr lang="el-GR" sz="2000" dirty="0" smtClean="0"/>
              <a:t>, βασισμένου στις αρχές της εξ αποστάσεως εκπαίδευσης και της </a:t>
            </a:r>
            <a:r>
              <a:rPr lang="el-GR" sz="2000" dirty="0" err="1" smtClean="0"/>
              <a:t>πολυμεσικής</a:t>
            </a:r>
            <a:r>
              <a:rPr lang="el-GR" sz="2000" dirty="0" smtClean="0"/>
              <a:t> μάθησης, με στόχο να προσφέρει σε μαθητές/</a:t>
            </a:r>
            <a:r>
              <a:rPr lang="el-GR" sz="2000" dirty="0" err="1" smtClean="0"/>
              <a:t>τριες</a:t>
            </a:r>
            <a:r>
              <a:rPr lang="el-GR" sz="2000" dirty="0" smtClean="0"/>
              <a:t> προσχολικής ηλικίας μια ολοκληρωμένη, διαδραστική και βιωματική εκπαίδευση για τα δικαιώματα του παιδιού, ενισχύοντας την κατανόηση, την ευαισθητοποίηση και την ενεργό συμμετοχή τους.</a:t>
            </a:r>
          </a:p>
          <a:p>
            <a:pPr marL="457200" indent="-457200" algn="just">
              <a:buFont typeface="Arial" panose="020B0604020202020204" pitchFamily="34" charset="0"/>
              <a:buChar char="•"/>
            </a:pPr>
            <a:endParaRPr lang="el-GR" sz="2000" dirty="0" smtClean="0"/>
          </a:p>
        </p:txBody>
      </p:sp>
      <p:pic>
        <p:nvPicPr>
          <p:cNvPr id="1028" name="Picture 4"/>
          <p:cNvPicPr>
            <a:picLocks noChangeAspect="1" noChangeArrowheads="1"/>
          </p:cNvPicPr>
          <p:nvPr/>
        </p:nvPicPr>
        <p:blipFill>
          <a:blip r:embed="rId3" cstate="print"/>
          <a:srcRect/>
          <a:stretch>
            <a:fillRect/>
          </a:stretch>
        </p:blipFill>
        <p:spPr bwMode="auto">
          <a:xfrm>
            <a:off x="4852880" y="4365104"/>
            <a:ext cx="3506424" cy="1872208"/>
          </a:xfrm>
          <a:prstGeom prst="rect">
            <a:avLst/>
          </a:prstGeom>
          <a:noFill/>
          <a:ln w="9525">
            <a:noFill/>
            <a:miter lim="800000"/>
            <a:headEnd/>
            <a:tailEnd/>
          </a:ln>
          <a:effectLst/>
        </p:spPr>
      </p:pic>
      <p:pic>
        <p:nvPicPr>
          <p:cNvPr id="1029" name="Picture 5"/>
          <p:cNvPicPr>
            <a:picLocks noChangeAspect="1" noChangeArrowheads="1"/>
          </p:cNvPicPr>
          <p:nvPr/>
        </p:nvPicPr>
        <p:blipFill>
          <a:blip r:embed="rId4" cstate="print"/>
          <a:srcRect/>
          <a:stretch>
            <a:fillRect/>
          </a:stretch>
        </p:blipFill>
        <p:spPr bwMode="auto">
          <a:xfrm>
            <a:off x="1691680" y="4293096"/>
            <a:ext cx="2664296" cy="1943659"/>
          </a:xfrm>
          <a:prstGeom prst="rect">
            <a:avLst/>
          </a:prstGeom>
          <a:noFill/>
          <a:ln w="9525">
            <a:noFill/>
            <a:miter lim="800000"/>
            <a:headEnd/>
            <a:tailEnd/>
          </a:ln>
          <a:effectLst/>
        </p:spPr>
      </p:pic>
      <p:sp>
        <p:nvSpPr>
          <p:cNvPr id="9" name="8 - Θέση αριθμού διαφάνειας"/>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672648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72808"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4" name="9 - Ορθογώνιο"/>
          <p:cNvSpPr/>
          <p:nvPr/>
        </p:nvSpPr>
        <p:spPr>
          <a:xfrm>
            <a:off x="899592" y="1461456"/>
            <a:ext cx="7920880" cy="4401205"/>
          </a:xfrm>
          <a:prstGeom prst="rect">
            <a:avLst/>
          </a:prstGeom>
        </p:spPr>
        <p:txBody>
          <a:bodyPr wrap="square">
            <a:spAutoFit/>
          </a:bodyPr>
          <a:lstStyle/>
          <a:p>
            <a:pPr algn="just">
              <a:buFont typeface="Arial" pitchFamily="34" charset="0"/>
              <a:buChar char="•"/>
            </a:pPr>
            <a:r>
              <a:rPr lang="el-GR" sz="2000" dirty="0" smtClean="0"/>
              <a:t>Εμπλουτίζει τη βιβλιογραφία σχετικά με την εφαρμογή ΤΠΕ και </a:t>
            </a:r>
            <a:r>
              <a:rPr lang="el-GR" sz="2000" dirty="0" err="1" smtClean="0"/>
              <a:t>ΕξΑΕ</a:t>
            </a:r>
            <a:r>
              <a:rPr lang="el-GR" sz="2000" dirty="0" smtClean="0"/>
              <a:t> στην προσχολική εκπαίδευση, ειδικά στη διδασκαλία των δικαιωμάτων του παιδιού.</a:t>
            </a:r>
          </a:p>
          <a:p>
            <a:pPr algn="just">
              <a:buFont typeface="Arial" pitchFamily="34" charset="0"/>
              <a:buChar char="•"/>
            </a:pPr>
            <a:endParaRPr lang="el-GR" sz="2000" dirty="0" smtClean="0"/>
          </a:p>
          <a:p>
            <a:pPr algn="just">
              <a:buFont typeface="Arial" pitchFamily="34" charset="0"/>
              <a:buChar char="•"/>
            </a:pPr>
            <a:r>
              <a:rPr lang="el-GR" sz="2000" dirty="0" smtClean="0"/>
              <a:t>Παρουσιάζει ένα καινοτόμο εκπαιδευτικό υλικό που βασίζεται στην </a:t>
            </a:r>
            <a:r>
              <a:rPr lang="el-GR" sz="2000" dirty="0" err="1" smtClean="0"/>
              <a:t>πολυμεσική</a:t>
            </a:r>
            <a:r>
              <a:rPr lang="el-GR" sz="2000" dirty="0" smtClean="0"/>
              <a:t> μάθηση και ενισχύει την ενεργητική συμμετοχή και </a:t>
            </a:r>
            <a:r>
              <a:rPr lang="el-GR" sz="2000" dirty="0" err="1" smtClean="0"/>
              <a:t>ενσυναίσθηση</a:t>
            </a:r>
            <a:r>
              <a:rPr lang="el-GR" sz="2000" dirty="0" smtClean="0"/>
              <a:t> των παιδιών.</a:t>
            </a:r>
          </a:p>
          <a:p>
            <a:pPr algn="just">
              <a:buFont typeface="Arial" pitchFamily="34" charset="0"/>
              <a:buChar char="•"/>
            </a:pPr>
            <a:endParaRPr lang="el-GR" sz="2000" dirty="0" smtClean="0"/>
          </a:p>
          <a:p>
            <a:pPr algn="just">
              <a:buFont typeface="Arial" pitchFamily="34" charset="0"/>
              <a:buChar char="•"/>
            </a:pPr>
            <a:r>
              <a:rPr lang="el-GR" sz="2000" dirty="0" smtClean="0"/>
              <a:t>Προσφέρει στους/στις εκπαιδευτικούς ένα έτοιμο εργαλείο για αξιοποίηση στην τάξη ή στην </a:t>
            </a:r>
            <a:r>
              <a:rPr lang="el-GR" sz="2000" dirty="0" err="1" smtClean="0"/>
              <a:t>ΕξΑΕ</a:t>
            </a:r>
            <a:r>
              <a:rPr lang="el-GR" sz="2000" dirty="0" smtClean="0"/>
              <a:t>, προσαρμοσμένο στις ανάγκες της προσχολικής ηλικίας.</a:t>
            </a:r>
          </a:p>
          <a:p>
            <a:pPr algn="just">
              <a:buFont typeface="Arial" pitchFamily="34" charset="0"/>
              <a:buChar char="•"/>
            </a:pPr>
            <a:endParaRPr lang="el-GR" sz="2000" dirty="0" smtClean="0"/>
          </a:p>
          <a:p>
            <a:pPr algn="just">
              <a:buFont typeface="Arial" pitchFamily="34" charset="0"/>
              <a:buChar char="•"/>
            </a:pPr>
            <a:r>
              <a:rPr lang="el-GR" sz="2000" dirty="0" smtClean="0"/>
              <a:t>Αναδεικνύει τρόπους αξιοποίησης ψηφιακών εργαλείων και </a:t>
            </a:r>
            <a:r>
              <a:rPr lang="el-GR" sz="2000" dirty="0" err="1" smtClean="0"/>
              <a:t>πολυμεσικών</a:t>
            </a:r>
            <a:r>
              <a:rPr lang="el-GR" sz="2000" dirty="0" smtClean="0"/>
              <a:t> εφαρμογών στην εκπαίδευση μικρών παιδιών.</a:t>
            </a:r>
          </a:p>
        </p:txBody>
      </p:sp>
      <p:sp>
        <p:nvSpPr>
          <p:cNvPr id="5" name="4 - Θέση αριθμού διαφάνειας"/>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2790992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31640" y="620688"/>
            <a:ext cx="7488832" cy="576064"/>
          </a:xfrm>
        </p:spPr>
        <p:txBody>
          <a:bodyPr>
            <a:noAutofit/>
          </a:bodyPr>
          <a:lstStyle/>
          <a:p>
            <a:r>
              <a:rPr lang="el-GR" sz="3600" dirty="0"/>
              <a:t>3. Ερευνητικά Ερωτήματα </a:t>
            </a:r>
            <a:endParaRPr lang="el-GR" sz="4000" b="1" dirty="0"/>
          </a:p>
        </p:txBody>
      </p:sp>
      <p:sp>
        <p:nvSpPr>
          <p:cNvPr id="4" name="9 - Ορθογώνιο"/>
          <p:cNvSpPr/>
          <p:nvPr/>
        </p:nvSpPr>
        <p:spPr>
          <a:xfrm>
            <a:off x="827584" y="1556792"/>
            <a:ext cx="7632848" cy="4401205"/>
          </a:xfrm>
          <a:prstGeom prst="rect">
            <a:avLst/>
          </a:prstGeom>
        </p:spPr>
        <p:txBody>
          <a:bodyPr wrap="square">
            <a:spAutoFit/>
          </a:bodyPr>
          <a:lstStyle/>
          <a:p>
            <a:pPr marL="457200" lvl="0" indent="-457200" algn="just">
              <a:buFont typeface="+mj-lt"/>
              <a:buAutoNum type="arabicPeriod"/>
            </a:pPr>
            <a:r>
              <a:rPr lang="el-GR" sz="2000" dirty="0" smtClean="0"/>
              <a:t>Διέπεται το </a:t>
            </a:r>
            <a:r>
              <a:rPr lang="el-GR" sz="2000" dirty="0" err="1" smtClean="0"/>
              <a:t>Ε.Υ</a:t>
            </a:r>
            <a:r>
              <a:rPr lang="el-GR" sz="2000" dirty="0" smtClean="0"/>
              <a:t>. από τις αρχές και τη μεθοδολογία της </a:t>
            </a:r>
            <a:r>
              <a:rPr lang="el-GR" sz="2000" dirty="0" err="1" smtClean="0"/>
              <a:t>ΕξΑΕ</a:t>
            </a:r>
            <a:r>
              <a:rPr lang="el-GR" sz="2000" dirty="0" smtClean="0"/>
              <a:t>, όπως αυτές προσεγγίζονται στο μοντέλο σχεδιασμού </a:t>
            </a:r>
            <a:r>
              <a:rPr lang="el-GR" sz="2000" dirty="0" err="1" smtClean="0"/>
              <a:t>Ε.Υ</a:t>
            </a:r>
            <a:r>
              <a:rPr lang="el-GR" sz="2000" dirty="0" smtClean="0"/>
              <a:t>. των </a:t>
            </a:r>
            <a:r>
              <a:rPr lang="el-GR" sz="2000" dirty="0" err="1" smtClean="0"/>
              <a:t>West</a:t>
            </a:r>
            <a:r>
              <a:rPr lang="el-GR" sz="2000" dirty="0" smtClean="0"/>
              <a:t> &amp; </a:t>
            </a:r>
            <a:r>
              <a:rPr lang="el-GR" sz="2000" dirty="0" err="1" smtClean="0"/>
              <a:t>Λιοναράκη</a:t>
            </a:r>
            <a:r>
              <a:rPr lang="el-GR" sz="2000" dirty="0" smtClean="0"/>
              <a:t>;</a:t>
            </a:r>
          </a:p>
          <a:p>
            <a:pPr marL="457200" lvl="0" indent="-457200" algn="just">
              <a:buFont typeface="+mj-lt"/>
              <a:buAutoNum type="arabicPeriod"/>
            </a:pPr>
            <a:r>
              <a:rPr lang="el-GR" sz="2000" dirty="0" smtClean="0"/>
              <a:t>Έχει δημιουργηθεί το </a:t>
            </a:r>
            <a:r>
              <a:rPr lang="el-GR" sz="2000" dirty="0" err="1" smtClean="0"/>
              <a:t>Ε.Υ</a:t>
            </a:r>
            <a:r>
              <a:rPr lang="el-GR" sz="2000" dirty="0" smtClean="0"/>
              <a:t>. σύμφωνα με τις αρχές της </a:t>
            </a:r>
            <a:r>
              <a:rPr lang="el-GR" sz="2000" dirty="0" err="1" smtClean="0"/>
              <a:t>Πολυμεσικής</a:t>
            </a:r>
            <a:r>
              <a:rPr lang="el-GR" sz="2000" dirty="0" smtClean="0"/>
              <a:t> Μάθησης;</a:t>
            </a:r>
          </a:p>
          <a:p>
            <a:pPr marL="457200" lvl="0" indent="-457200" algn="just">
              <a:buFont typeface="+mj-lt"/>
              <a:buAutoNum type="arabicPeriod"/>
            </a:pPr>
            <a:r>
              <a:rPr lang="el-GR" sz="2000" dirty="0" smtClean="0"/>
              <a:t>Ποια είναι τα θετικά στοιχεία του </a:t>
            </a:r>
            <a:r>
              <a:rPr lang="el-GR" sz="2000" dirty="0" err="1" smtClean="0"/>
              <a:t>Ε.Υ</a:t>
            </a:r>
            <a:r>
              <a:rPr lang="el-GR" sz="2000" dirty="0" smtClean="0"/>
              <a:t>.;</a:t>
            </a:r>
          </a:p>
          <a:p>
            <a:pPr marL="457200" lvl="0" indent="-457200" algn="just">
              <a:buFont typeface="+mj-lt"/>
              <a:buAutoNum type="arabicPeriod"/>
            </a:pPr>
            <a:r>
              <a:rPr lang="el-GR" sz="2000" dirty="0" smtClean="0"/>
              <a:t>Ποιες αλλαγές μπορούν να πραγματοποιηθούν για τη βελτίωση του </a:t>
            </a:r>
            <a:r>
              <a:rPr lang="el-GR" sz="2000" dirty="0" err="1" smtClean="0"/>
              <a:t>Ε.Υ</a:t>
            </a:r>
            <a:r>
              <a:rPr lang="el-GR" sz="2000" dirty="0" smtClean="0"/>
              <a:t>.;</a:t>
            </a:r>
          </a:p>
          <a:p>
            <a:pPr marL="457200" lvl="0" indent="-457200" algn="just">
              <a:buFont typeface="+mj-lt"/>
              <a:buAutoNum type="arabicPeriod"/>
            </a:pPr>
            <a:r>
              <a:rPr lang="el-GR" sz="2000" dirty="0" smtClean="0"/>
              <a:t>Ποιες είναι οι απόψεις των μαθητών/τριών προσχολικής ηλικίας για το </a:t>
            </a:r>
            <a:r>
              <a:rPr lang="el-GR" sz="2000" dirty="0" err="1" smtClean="0"/>
              <a:t>Ε.Υ</a:t>
            </a:r>
            <a:r>
              <a:rPr lang="el-GR" sz="2000" dirty="0" smtClean="0"/>
              <a:t>. σχετικά με την ευχρηστία του, την παρουσίαση και την κατανόηση του περιεχομένου του;</a:t>
            </a:r>
          </a:p>
          <a:p>
            <a:pPr marL="457200" lvl="0" indent="-457200" algn="just">
              <a:buFont typeface="+mj-lt"/>
              <a:buAutoNum type="arabicPeriod"/>
            </a:pPr>
            <a:r>
              <a:rPr lang="el-GR" sz="2000" dirty="0" smtClean="0"/>
              <a:t>Ποιες απόψεις εξέφρασαν οι μαθητές/</a:t>
            </a:r>
            <a:r>
              <a:rPr lang="el-GR" sz="2000" dirty="0" err="1" smtClean="0"/>
              <a:t>τριες</a:t>
            </a:r>
            <a:r>
              <a:rPr lang="el-GR" sz="2000" dirty="0" smtClean="0"/>
              <a:t> προσχολικής ηλικίας σχετικά με τη συμμετοχή τους στην διδασκαλία των δικαιωμάτων του παιδιού με χρήση </a:t>
            </a:r>
            <a:r>
              <a:rPr lang="el-GR" sz="2000" dirty="0" err="1" smtClean="0"/>
              <a:t>ΕξΑΕ</a:t>
            </a:r>
            <a:r>
              <a:rPr lang="el-GR" sz="2000" dirty="0" smtClean="0"/>
              <a:t> </a:t>
            </a:r>
            <a:r>
              <a:rPr lang="el-GR" sz="2000" dirty="0" err="1" smtClean="0"/>
              <a:t>Ε.Υ</a:t>
            </a:r>
            <a:r>
              <a:rPr lang="el-GR" sz="2000" dirty="0" smtClean="0"/>
              <a:t>.;</a:t>
            </a:r>
            <a:endParaRPr lang="el-GR" sz="2000" dirty="0"/>
          </a:p>
        </p:txBody>
      </p:sp>
      <p:sp>
        <p:nvSpPr>
          <p:cNvPr id="5" name="4 - Θέση αριθμού διαφάνειας"/>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1538920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sp>
        <p:nvSpPr>
          <p:cNvPr id="4" name="9 - Ορθογώνιο"/>
          <p:cNvSpPr/>
          <p:nvPr/>
        </p:nvSpPr>
        <p:spPr>
          <a:xfrm>
            <a:off x="971600" y="1556792"/>
            <a:ext cx="7632848" cy="2523768"/>
          </a:xfrm>
          <a:prstGeom prst="rect">
            <a:avLst/>
          </a:prstGeom>
        </p:spPr>
        <p:txBody>
          <a:bodyPr wrap="square">
            <a:spAutoFit/>
          </a:bodyPr>
          <a:lstStyle/>
          <a:p>
            <a:pPr algn="just">
              <a:buFont typeface="Arial" pitchFamily="34" charset="0"/>
              <a:buChar char="•"/>
            </a:pPr>
            <a:r>
              <a:rPr lang="el-GR" sz="1800" b="1" dirty="0" smtClean="0"/>
              <a:t> Θεωρητικό Πλαίσιο</a:t>
            </a:r>
            <a:r>
              <a:rPr lang="el-GR" sz="1800" dirty="0" smtClean="0"/>
              <a:t>: ανάλυση βασικών όρων και εννοιών</a:t>
            </a:r>
          </a:p>
          <a:p>
            <a:pPr algn="just">
              <a:buFont typeface="Arial" pitchFamily="34" charset="0"/>
              <a:buChar char="•"/>
            </a:pPr>
            <a:r>
              <a:rPr lang="el-GR" sz="1800" b="1" dirty="0" smtClean="0"/>
              <a:t> Παραγόμενο Εκπαιδευτικό Υλικό</a:t>
            </a:r>
            <a:r>
              <a:rPr lang="en-US" sz="1800" b="1" dirty="0" smtClean="0"/>
              <a:t>:</a:t>
            </a:r>
            <a:r>
              <a:rPr lang="el-GR" sz="1800" b="1" dirty="0" smtClean="0"/>
              <a:t> </a:t>
            </a:r>
            <a:r>
              <a:rPr lang="el-GR" sz="1800" dirty="0" smtClean="0"/>
              <a:t>παρουσίαση</a:t>
            </a:r>
            <a:r>
              <a:rPr lang="el-GR" sz="1800" b="1" dirty="0" smtClean="0"/>
              <a:t> </a:t>
            </a:r>
            <a:r>
              <a:rPr lang="el-GR" sz="1800" dirty="0" smtClean="0"/>
              <a:t>ψηφιακού εκπαιδευτικού υλικού (</a:t>
            </a:r>
            <a:r>
              <a:rPr lang="el-GR" sz="1800" dirty="0" err="1" smtClean="0"/>
              <a:t>Ε.Υ</a:t>
            </a:r>
            <a:r>
              <a:rPr lang="el-GR" sz="1800" dirty="0" smtClean="0"/>
              <a:t>.)</a:t>
            </a:r>
          </a:p>
          <a:p>
            <a:pPr algn="just">
              <a:buFont typeface="Arial" pitchFamily="34" charset="0"/>
              <a:buChar char="•"/>
            </a:pPr>
            <a:r>
              <a:rPr lang="en-US" sz="1800" b="1" dirty="0" smtClean="0"/>
              <a:t> </a:t>
            </a:r>
            <a:r>
              <a:rPr lang="el-GR" sz="1800" b="1" dirty="0" smtClean="0"/>
              <a:t>Μεθοδολογία Έρευνας</a:t>
            </a:r>
            <a:r>
              <a:rPr lang="el-GR" sz="1800" dirty="0" smtClean="0"/>
              <a:t>: δείγμα, μέθοδος συλλογής και ανάλυσης δεδομένων</a:t>
            </a:r>
          </a:p>
          <a:p>
            <a:pPr algn="just">
              <a:buFont typeface="Arial" pitchFamily="34" charset="0"/>
              <a:buChar char="•"/>
            </a:pPr>
            <a:r>
              <a:rPr lang="en-US" sz="1800" b="1" dirty="0" smtClean="0"/>
              <a:t> </a:t>
            </a:r>
            <a:r>
              <a:rPr lang="el-GR" sz="1800" b="1" dirty="0" smtClean="0"/>
              <a:t>Παρουσίαση Αποτελεσμάτων</a:t>
            </a:r>
            <a:r>
              <a:rPr lang="el-GR" sz="1800" dirty="0" smtClean="0"/>
              <a:t>: ανάλυση και παρουσίαση θεματικών ενοτήτων</a:t>
            </a:r>
          </a:p>
          <a:p>
            <a:pPr algn="just">
              <a:buFont typeface="Arial" pitchFamily="34" charset="0"/>
              <a:buChar char="•"/>
            </a:pPr>
            <a:r>
              <a:rPr lang="el-GR" sz="1800" b="1" dirty="0" smtClean="0"/>
              <a:t> Συμπεράσματα</a:t>
            </a:r>
            <a:r>
              <a:rPr lang="el-GR" sz="1800" dirty="0" smtClean="0"/>
              <a:t>: συμπεράσματα, περιορισμοί και προτάσεις για μελλοντική έρευνα</a:t>
            </a:r>
          </a:p>
          <a:p>
            <a:pPr>
              <a:buFont typeface="Arial" pitchFamily="34" charset="0"/>
              <a:buChar char="•"/>
            </a:pPr>
            <a:endParaRPr lang="el-GR" sz="3200" dirty="0"/>
          </a:p>
        </p:txBody>
      </p:sp>
      <p:pic>
        <p:nvPicPr>
          <p:cNvPr id="2051" name="Picture 3"/>
          <p:cNvPicPr>
            <a:picLocks noChangeAspect="1" noChangeArrowheads="1"/>
          </p:cNvPicPr>
          <p:nvPr/>
        </p:nvPicPr>
        <p:blipFill>
          <a:blip r:embed="rId3" cstate="print"/>
          <a:srcRect r="725"/>
          <a:stretch>
            <a:fillRect/>
          </a:stretch>
        </p:blipFill>
        <p:spPr bwMode="auto">
          <a:xfrm>
            <a:off x="2411760" y="3717032"/>
            <a:ext cx="4932548" cy="2646860"/>
          </a:xfrm>
          <a:prstGeom prst="rect">
            <a:avLst/>
          </a:prstGeom>
          <a:noFill/>
          <a:ln w="9525">
            <a:noFill/>
            <a:miter lim="800000"/>
            <a:headEnd/>
            <a:tailEnd/>
          </a:ln>
          <a:effectLst/>
        </p:spPr>
      </p:pic>
      <p:sp>
        <p:nvSpPr>
          <p:cNvPr id="7" name="6 - Θέση αριθμού διαφάνειας"/>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1368895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5. </a:t>
            </a:r>
            <a:r>
              <a:rPr lang="el-GR" sz="3600" dirty="0"/>
              <a:t>Θεωρητικό </a:t>
            </a:r>
            <a:r>
              <a:rPr lang="el-GR" sz="3600" dirty="0" smtClean="0"/>
              <a:t>Πλαίσιο </a:t>
            </a:r>
            <a:endParaRPr lang="el-GR" sz="3600" b="1" dirty="0"/>
          </a:p>
        </p:txBody>
      </p:sp>
      <p:sp>
        <p:nvSpPr>
          <p:cNvPr id="5" name="4 - Ορθογώνιο"/>
          <p:cNvSpPr/>
          <p:nvPr/>
        </p:nvSpPr>
        <p:spPr>
          <a:xfrm>
            <a:off x="827584" y="1484784"/>
            <a:ext cx="8064896" cy="4247317"/>
          </a:xfrm>
          <a:prstGeom prst="rect">
            <a:avLst/>
          </a:prstGeom>
        </p:spPr>
        <p:txBody>
          <a:bodyPr wrap="square">
            <a:spAutoFit/>
          </a:bodyPr>
          <a:lstStyle/>
          <a:p>
            <a:pPr algn="just"/>
            <a:r>
              <a:rPr lang="el-GR" sz="1800" b="1" dirty="0" smtClean="0"/>
              <a:t>Εξ Αποστάσεως Εκπαίδευση (</a:t>
            </a:r>
            <a:r>
              <a:rPr lang="el-GR" sz="1800" b="1" dirty="0" err="1" smtClean="0"/>
              <a:t>ΕξΑΕ</a:t>
            </a:r>
            <a:r>
              <a:rPr lang="el-GR" sz="1800" b="1" dirty="0" smtClean="0"/>
              <a:t>)</a:t>
            </a:r>
            <a:r>
              <a:rPr lang="en-US" sz="1800" b="1" dirty="0" smtClean="0"/>
              <a:t>: </a:t>
            </a:r>
          </a:p>
          <a:p>
            <a:pPr algn="just">
              <a:buFont typeface="Arial" pitchFamily="34" charset="0"/>
              <a:buChar char="•"/>
            </a:pPr>
            <a:r>
              <a:rPr lang="el-GR" sz="1800" dirty="0" smtClean="0"/>
              <a:t>Εναλλακτική μορφή διδασκαλίας</a:t>
            </a:r>
          </a:p>
          <a:p>
            <a:pPr algn="just">
              <a:buFont typeface="Arial" pitchFamily="34" charset="0"/>
              <a:buChar char="•"/>
            </a:pPr>
            <a:r>
              <a:rPr lang="el-GR" sz="1800" dirty="0" smtClean="0"/>
              <a:t>Χαρακτηρίζεται από τη χρήση των ΤΠΕ </a:t>
            </a:r>
            <a:endParaRPr lang="en-US" sz="1800" dirty="0" smtClean="0"/>
          </a:p>
          <a:p>
            <a:pPr algn="just">
              <a:buFont typeface="Arial" pitchFamily="34" charset="0"/>
              <a:buChar char="•"/>
            </a:pPr>
            <a:r>
              <a:rPr lang="el-GR" sz="1800" dirty="0" smtClean="0"/>
              <a:t>Απόσταση εκπαιδευτικού – μαθητών</a:t>
            </a:r>
          </a:p>
          <a:p>
            <a:pPr algn="just"/>
            <a:endParaRPr lang="el-GR" sz="1800" dirty="0" smtClean="0"/>
          </a:p>
          <a:p>
            <a:pPr algn="just"/>
            <a:r>
              <a:rPr lang="el-GR" sz="1800" b="1" dirty="0" smtClean="0"/>
              <a:t>Μορφές </a:t>
            </a:r>
            <a:r>
              <a:rPr lang="el-GR" sz="1800" b="1" dirty="0" err="1" smtClean="0"/>
              <a:t>ΕξΑΕ</a:t>
            </a:r>
            <a:r>
              <a:rPr lang="el-GR" sz="1800" b="1" dirty="0" smtClean="0"/>
              <a:t>:</a:t>
            </a:r>
          </a:p>
          <a:p>
            <a:pPr algn="just">
              <a:buFont typeface="Arial" pitchFamily="34" charset="0"/>
              <a:buChar char="•"/>
            </a:pPr>
            <a:r>
              <a:rPr lang="el-GR" sz="1800" dirty="0" smtClean="0"/>
              <a:t>Σύγχρονη: πραγματικός χρόνος (π.χ. τηλεδιάσκεψη).</a:t>
            </a:r>
          </a:p>
          <a:p>
            <a:pPr algn="just">
              <a:buFont typeface="Arial" pitchFamily="34" charset="0"/>
              <a:buChar char="•"/>
            </a:pPr>
            <a:r>
              <a:rPr lang="el-GR" sz="1800" dirty="0" smtClean="0"/>
              <a:t>Ασύγχρονη: πρόσβαση σε υλικό οποιαδήποτε στιγμή.</a:t>
            </a:r>
          </a:p>
          <a:p>
            <a:pPr algn="just">
              <a:buFont typeface="Arial" pitchFamily="34" charset="0"/>
              <a:buChar char="•"/>
            </a:pPr>
            <a:r>
              <a:rPr lang="el-GR" sz="1800" dirty="0" smtClean="0"/>
              <a:t>Μεικτή: συνδυασμός σύγχρονης, ασύγχρονης &amp; δια ζώσης.</a:t>
            </a:r>
          </a:p>
          <a:p>
            <a:pPr algn="just"/>
            <a:endParaRPr lang="el-GR" sz="1800" dirty="0" smtClean="0"/>
          </a:p>
          <a:p>
            <a:pPr algn="just">
              <a:buFont typeface="Arial" pitchFamily="34" charset="0"/>
              <a:buChar char="•"/>
            </a:pPr>
            <a:r>
              <a:rPr lang="el-GR" sz="1800" b="1" dirty="0" smtClean="0"/>
              <a:t>Οφέλη:</a:t>
            </a:r>
            <a:r>
              <a:rPr lang="el-GR" sz="1800" dirty="0" smtClean="0"/>
              <a:t> ευελιξία, προσαρμογή στις ανάγκες &amp; ενίσχυση αλληλεπίδρασης.</a:t>
            </a:r>
          </a:p>
          <a:p>
            <a:pPr algn="just"/>
            <a:endParaRPr lang="el-GR" sz="1800" dirty="0" smtClean="0"/>
          </a:p>
          <a:p>
            <a:pPr algn="just">
              <a:buFont typeface="Arial" pitchFamily="34" charset="0"/>
              <a:buChar char="•"/>
            </a:pPr>
            <a:r>
              <a:rPr lang="el-GR" sz="1800" dirty="0" smtClean="0"/>
              <a:t>Προϋποθέτει συνεργασία εκπαιδευτικών – μαθητών – γονέων.</a:t>
            </a:r>
          </a:p>
          <a:p>
            <a:pPr algn="just">
              <a:buFont typeface="Arial" pitchFamily="34" charset="0"/>
              <a:buChar char="•"/>
            </a:pPr>
            <a:r>
              <a:rPr lang="el-GR" sz="1800" dirty="0" smtClean="0"/>
              <a:t>Επικεντρώνεται στο να μαθαίνουν τα παιδιά «πως να μαθαίνουν» με ενεργή συμμετοχή.</a:t>
            </a:r>
            <a:endParaRPr lang="el-GR" sz="1800" dirty="0"/>
          </a:p>
        </p:txBody>
      </p:sp>
      <p:sp>
        <p:nvSpPr>
          <p:cNvPr id="3073" name="Rectangle 1"/>
          <p:cNvSpPr>
            <a:spLocks noChangeArrowheads="1"/>
          </p:cNvSpPr>
          <p:nvPr/>
        </p:nvSpPr>
        <p:spPr bwMode="auto">
          <a:xfrm>
            <a:off x="755576" y="6021288"/>
            <a:ext cx="792088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l-GR"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Garrison</a:t>
            </a: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2011· </a:t>
            </a:r>
            <a:r>
              <a:rPr kumimoji="0" lang="el-GR"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Pange</a:t>
            </a: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&amp; </a:t>
            </a:r>
            <a:r>
              <a:rPr kumimoji="0" lang="el-GR"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Pange</a:t>
            </a: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2011· </a:t>
            </a:r>
            <a:r>
              <a:rPr kumimoji="0" lang="el-GR"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Toki</a:t>
            </a: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&amp; </a:t>
            </a:r>
            <a:r>
              <a:rPr kumimoji="0" lang="el-GR"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Pange</a:t>
            </a: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2010, 2009, 2007· </a:t>
            </a:r>
            <a:r>
              <a:rPr kumimoji="0" lang="el-GR"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Pange</a:t>
            </a: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2009· </a:t>
            </a:r>
            <a:r>
              <a:rPr kumimoji="0" lang="el-GR"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Mίμινου</a:t>
            </a: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&amp; </a:t>
            </a:r>
            <a:r>
              <a:rPr kumimoji="0" lang="el-GR"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Σπανακά</a:t>
            </a: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2013· Βλαχόπουλος, 2017· </a:t>
            </a:r>
            <a:r>
              <a:rPr lang="el-GR" sz="1200" dirty="0" err="1" smtClean="0"/>
              <a:t>Λιοναράκης</a:t>
            </a:r>
            <a:r>
              <a:rPr lang="el-GR" sz="1200" dirty="0" smtClean="0"/>
              <a:t>, 2010· </a:t>
            </a:r>
            <a:r>
              <a:rPr lang="el-GR" sz="1200" dirty="0" err="1" smtClean="0"/>
              <a:t>Κουτσογιάννης</a:t>
            </a:r>
            <a:r>
              <a:rPr lang="el-GR" sz="1200" dirty="0" smtClean="0"/>
              <a:t>, 2020)</a:t>
            </a: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5 - Θέση αριθμού διαφάνειας"/>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3581669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6. </a:t>
            </a:r>
            <a:r>
              <a:rPr lang="el-GR" sz="3600" dirty="0"/>
              <a:t>Θεωρητικό </a:t>
            </a:r>
            <a:r>
              <a:rPr lang="el-GR" sz="3600" dirty="0" smtClean="0"/>
              <a:t>Πλαίσιο </a:t>
            </a:r>
            <a:endParaRPr lang="el-GR" sz="3600" b="1" dirty="0"/>
          </a:p>
        </p:txBody>
      </p:sp>
      <p:sp>
        <p:nvSpPr>
          <p:cNvPr id="5" name="4 - Ορθογώνιο"/>
          <p:cNvSpPr/>
          <p:nvPr/>
        </p:nvSpPr>
        <p:spPr>
          <a:xfrm>
            <a:off x="827584" y="1412776"/>
            <a:ext cx="8064896" cy="4832092"/>
          </a:xfrm>
          <a:prstGeom prst="rect">
            <a:avLst/>
          </a:prstGeom>
        </p:spPr>
        <p:txBody>
          <a:bodyPr wrap="square">
            <a:spAutoFit/>
          </a:bodyPr>
          <a:lstStyle/>
          <a:p>
            <a:pPr algn="just"/>
            <a:r>
              <a:rPr lang="el-GR" sz="1800" b="1" dirty="0" smtClean="0"/>
              <a:t>Εκπαιδευτικό Υλικό (</a:t>
            </a:r>
            <a:r>
              <a:rPr lang="el-GR" sz="1800" b="1" dirty="0" err="1" smtClean="0"/>
              <a:t>Ε.Υ</a:t>
            </a:r>
            <a:r>
              <a:rPr lang="el-GR" sz="1800" b="1" dirty="0" smtClean="0"/>
              <a:t>.) στην </a:t>
            </a:r>
            <a:r>
              <a:rPr lang="el-GR" sz="1800" b="1" dirty="0" err="1" smtClean="0"/>
              <a:t>ΕξΑΕ</a:t>
            </a:r>
            <a:r>
              <a:rPr lang="en-US" sz="1800" b="1" dirty="0" smtClean="0"/>
              <a:t>:</a:t>
            </a:r>
            <a:endParaRPr lang="el-GR" sz="1800" b="1" dirty="0" smtClean="0"/>
          </a:p>
          <a:p>
            <a:pPr algn="just">
              <a:buFont typeface="Arial" pitchFamily="34" charset="0"/>
              <a:buChar char="•"/>
            </a:pPr>
            <a:r>
              <a:rPr lang="el-GR" sz="1800" dirty="0" smtClean="0"/>
              <a:t>Αποτελεί τον «εικονικό διδάσκοντα», αντικαθιστώντας σε μεγάλο βαθμό την άμεση παρουσία του εκπαιδευτικού.</a:t>
            </a:r>
            <a:endParaRPr lang="en-US" sz="1800" dirty="0" smtClean="0"/>
          </a:p>
          <a:p>
            <a:pPr algn="just"/>
            <a:endParaRPr lang="el-GR" sz="1800" dirty="0" smtClean="0"/>
          </a:p>
          <a:p>
            <a:pPr algn="just">
              <a:buFont typeface="Arial" pitchFamily="34" charset="0"/>
              <a:buChar char="•"/>
            </a:pPr>
            <a:r>
              <a:rPr lang="el-GR" sz="1800" b="1" dirty="0" smtClean="0"/>
              <a:t>Τρεις βασικές λειτουργίες </a:t>
            </a:r>
            <a:r>
              <a:rPr lang="el-GR" sz="1800" b="1" dirty="0" err="1" smtClean="0"/>
              <a:t>Ε.Υ</a:t>
            </a:r>
            <a:r>
              <a:rPr lang="el-GR" sz="1800" b="1" dirty="0" smtClean="0"/>
              <a:t>.:</a:t>
            </a:r>
          </a:p>
          <a:p>
            <a:pPr algn="just">
              <a:buFont typeface="Arial" pitchFamily="34" charset="0"/>
              <a:buChar char="•"/>
            </a:pPr>
            <a:r>
              <a:rPr lang="el-GR" sz="1800" dirty="0" smtClean="0"/>
              <a:t>Πληροφόρηση → παρέχει γνώση &amp; γνωστικό υπόβαθρο.</a:t>
            </a:r>
          </a:p>
          <a:p>
            <a:pPr algn="just">
              <a:buFont typeface="Arial" pitchFamily="34" charset="0"/>
              <a:buChar char="•"/>
            </a:pPr>
            <a:r>
              <a:rPr lang="el-GR" sz="1800" dirty="0" smtClean="0"/>
              <a:t>Υποστήριξη → επεξηγήσεις, παραδείγματα, βοηθητικοί πόροι.</a:t>
            </a:r>
          </a:p>
          <a:p>
            <a:pPr algn="just">
              <a:buFont typeface="Arial" pitchFamily="34" charset="0"/>
              <a:buChar char="•"/>
            </a:pPr>
            <a:r>
              <a:rPr lang="el-GR" sz="1800" dirty="0" smtClean="0"/>
              <a:t>Αξιολόγηση → δραστηριότητες, ανατροφοδότηση, </a:t>
            </a:r>
            <a:r>
              <a:rPr lang="el-GR" sz="1800" dirty="0" err="1" smtClean="0"/>
              <a:t>αυτοαξιολόγηση</a:t>
            </a:r>
            <a:r>
              <a:rPr lang="el-GR" sz="1800" dirty="0" smtClean="0"/>
              <a:t>.</a:t>
            </a:r>
          </a:p>
          <a:p>
            <a:pPr algn="just">
              <a:buFont typeface="Arial" pitchFamily="34" charset="0"/>
              <a:buChar char="•"/>
            </a:pPr>
            <a:endParaRPr lang="en-US" sz="1800" dirty="0" smtClean="0"/>
          </a:p>
          <a:p>
            <a:pPr algn="just">
              <a:buFont typeface="Arial" pitchFamily="34" charset="0"/>
              <a:buChar char="•"/>
            </a:pPr>
            <a:r>
              <a:rPr lang="el-GR" sz="1800" b="1" dirty="0" smtClean="0"/>
              <a:t>Δομή </a:t>
            </a:r>
            <a:r>
              <a:rPr lang="el-GR" sz="1800" b="1" dirty="0" err="1" smtClean="0"/>
              <a:t>Ε.Υ</a:t>
            </a:r>
            <a:r>
              <a:rPr lang="el-GR" sz="1800" b="1" dirty="0" smtClean="0"/>
              <a:t>. (μοντέλο </a:t>
            </a:r>
            <a:r>
              <a:rPr lang="el-GR" sz="1800" b="1" dirty="0" err="1" smtClean="0"/>
              <a:t>West–Λιοναράκη</a:t>
            </a:r>
            <a:r>
              <a:rPr lang="en-US" sz="1800" b="1" dirty="0" smtClean="0"/>
              <a:t>, 2006</a:t>
            </a:r>
            <a:r>
              <a:rPr lang="el-GR" sz="1800" b="1" dirty="0" smtClean="0"/>
              <a:t>):</a:t>
            </a:r>
          </a:p>
          <a:p>
            <a:pPr algn="just">
              <a:buFont typeface="Arial" pitchFamily="34" charset="0"/>
              <a:buChar char="•"/>
            </a:pPr>
            <a:r>
              <a:rPr lang="el-GR" sz="1800" dirty="0" smtClean="0"/>
              <a:t>Δομικά στοιχεία: κείμενο, προκείμενα, </a:t>
            </a:r>
            <a:r>
              <a:rPr lang="el-GR" sz="1800" dirty="0" err="1" smtClean="0"/>
              <a:t>μετακείμενα</a:t>
            </a:r>
            <a:r>
              <a:rPr lang="el-GR" sz="1800" dirty="0" smtClean="0"/>
              <a:t>.</a:t>
            </a:r>
          </a:p>
          <a:p>
            <a:pPr algn="just">
              <a:buFont typeface="Arial" pitchFamily="34" charset="0"/>
              <a:buChar char="•"/>
            </a:pPr>
            <a:r>
              <a:rPr lang="el-GR" sz="1800" dirty="0" smtClean="0"/>
              <a:t>Ενσωματωμένα στοιχεία μάθησης: διακείμενα, επικείμενα, παρακείμενα, περικείμενα.</a:t>
            </a:r>
          </a:p>
          <a:p>
            <a:pPr algn="just">
              <a:buFont typeface="Arial" pitchFamily="34" charset="0"/>
              <a:buChar char="•"/>
            </a:pPr>
            <a:r>
              <a:rPr lang="el-GR" sz="1800" dirty="0" smtClean="0"/>
              <a:t>Πολυμορφικά στοιχεία: </a:t>
            </a:r>
            <a:r>
              <a:rPr lang="el-GR" sz="1800" dirty="0" err="1" smtClean="0"/>
              <a:t>πολυκείμενα</a:t>
            </a:r>
            <a:r>
              <a:rPr lang="el-GR" sz="1800" dirty="0" smtClean="0"/>
              <a:t> (δραστηριότητες), </a:t>
            </a:r>
            <a:r>
              <a:rPr lang="el-GR" sz="1800" dirty="0" err="1" smtClean="0"/>
              <a:t>πολυαντικείμενα</a:t>
            </a:r>
            <a:r>
              <a:rPr lang="el-GR" sz="1800" dirty="0" smtClean="0"/>
              <a:t> (πολυμέσα).</a:t>
            </a:r>
          </a:p>
          <a:p>
            <a:pPr algn="just"/>
            <a:endParaRPr lang="el-GR" sz="1800" dirty="0" smtClean="0"/>
          </a:p>
          <a:p>
            <a:pPr algn="just"/>
            <a:endParaRPr lang="el-GR" sz="2000" dirty="0" smtClean="0"/>
          </a:p>
        </p:txBody>
      </p:sp>
      <p:sp>
        <p:nvSpPr>
          <p:cNvPr id="4099" name="Rectangle 3"/>
          <p:cNvSpPr>
            <a:spLocks noChangeArrowheads="1"/>
          </p:cNvSpPr>
          <p:nvPr/>
        </p:nvSpPr>
        <p:spPr bwMode="auto">
          <a:xfrm>
            <a:off x="2051720" y="6165304"/>
            <a:ext cx="5204053"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ct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lang="el-GR" sz="1200" dirty="0" err="1" smtClean="0">
                <a:ea typeface="Calibri" pitchFamily="34" charset="0"/>
                <a:cs typeface="Times New Roman" pitchFamily="18" charset="0"/>
              </a:rPr>
              <a:t>Ακριτίδου</a:t>
            </a:r>
            <a:r>
              <a:rPr lang="el-GR" sz="1200" dirty="0" smtClean="0">
                <a:ea typeface="Calibri" pitchFamily="34" charset="0"/>
                <a:cs typeface="Times New Roman" pitchFamily="18" charset="0"/>
              </a:rPr>
              <a:t>, 2023· </a:t>
            </a:r>
            <a:r>
              <a:rPr lang="el-GR" sz="1200" dirty="0" err="1" smtClean="0">
                <a:ea typeface="Calibri" pitchFamily="34" charset="0"/>
                <a:cs typeface="Times New Roman" pitchFamily="18" charset="0"/>
              </a:rPr>
              <a:t>Μανούσου</a:t>
            </a:r>
            <a:r>
              <a:rPr lang="el-GR" sz="1200" dirty="0" smtClean="0">
                <a:ea typeface="Calibri" pitchFamily="34" charset="0"/>
                <a:cs typeface="Times New Roman" pitchFamily="18" charset="0"/>
              </a:rPr>
              <a:t>, 2008, 2021· </a:t>
            </a: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Μουζάκης, 2006· </a:t>
            </a:r>
            <a:r>
              <a:rPr kumimoji="0" lang="el-GR" sz="1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Λιοναράκης</a:t>
            </a:r>
            <a:r>
              <a:rPr kumimoji="0" lang="el-G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2001) </a:t>
            </a: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6 - Θέση αριθμού διαφάνειας"/>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35816692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A diagram of a diagram&#10;&#10;Description automatically generated"/>
          <p:cNvPicPr>
            <a:picLocks noChangeAspect="1" noChangeArrowheads="1"/>
          </p:cNvPicPr>
          <p:nvPr/>
        </p:nvPicPr>
        <p:blipFill>
          <a:blip r:embed="rId3" cstate="print"/>
          <a:srcRect/>
          <a:stretch>
            <a:fillRect/>
          </a:stretch>
        </p:blipFill>
        <p:spPr bwMode="auto">
          <a:xfrm>
            <a:off x="1703388" y="692696"/>
            <a:ext cx="5737225" cy="2095500"/>
          </a:xfrm>
          <a:prstGeom prst="rect">
            <a:avLst/>
          </a:prstGeom>
          <a:noFill/>
          <a:ln w="9525">
            <a:noFill/>
            <a:miter lim="800000"/>
            <a:headEnd/>
            <a:tailEnd/>
          </a:ln>
        </p:spPr>
      </p:pic>
      <p:pic>
        <p:nvPicPr>
          <p:cNvPr id="5" name="Picture 2" descr="A diagram of a company&#10;&#10;Description automatically generated"/>
          <p:cNvPicPr>
            <a:picLocks noChangeAspect="1" noChangeArrowheads="1"/>
          </p:cNvPicPr>
          <p:nvPr/>
        </p:nvPicPr>
        <p:blipFill>
          <a:blip r:embed="rId4" cstate="print"/>
          <a:srcRect/>
          <a:stretch>
            <a:fillRect/>
          </a:stretch>
        </p:blipFill>
        <p:spPr bwMode="auto">
          <a:xfrm>
            <a:off x="2051720" y="3068960"/>
            <a:ext cx="5040560" cy="2976644"/>
          </a:xfrm>
          <a:prstGeom prst="rect">
            <a:avLst/>
          </a:prstGeom>
          <a:noFill/>
          <a:ln w="9525">
            <a:noFill/>
            <a:miter lim="800000"/>
            <a:headEnd/>
            <a:tailEnd/>
          </a:ln>
        </p:spPr>
      </p:pic>
      <p:sp>
        <p:nvSpPr>
          <p:cNvPr id="6" name="5 - Θέση αριθμού διαφάνειας"/>
          <p:cNvSpPr>
            <a:spLocks noGrp="1"/>
          </p:cNvSpPr>
          <p:nvPr>
            <p:ph type="sldNum" sz="quarter" idx="12"/>
          </p:nvPr>
        </p:nvSpPr>
        <p:spPr/>
        <p:txBody>
          <a:bodyPr/>
          <a:lstStyle/>
          <a:p>
            <a:pPr>
              <a:defRPr/>
            </a:pPr>
            <a:fld id="{AA02484D-3F63-488A-990A-36E3F22D10C7}" type="slidenum">
              <a:rPr lang="de-DE" smtClean="0"/>
              <a:pPr>
                <a:defRPr/>
              </a:pPr>
              <a:t>9</a:t>
            </a:fld>
            <a:endParaRPr lang="de-DE"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55066</TotalTime>
  <Words>2033</Words>
  <Application>Microsoft Office PowerPoint</Application>
  <PresentationFormat>Προβολή στην οθόνη (4:3)</PresentationFormat>
  <Paragraphs>276</Paragraphs>
  <Slides>21</Slides>
  <Notes>21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21</vt:i4>
      </vt:variant>
    </vt:vector>
  </HeadingPairs>
  <TitlesOfParts>
    <vt:vector size="29" baseType="lpstr">
      <vt:lpstr>Arial</vt:lpstr>
      <vt:lpstr>Book Antiqua</vt:lpstr>
      <vt:lpstr>Calibri</vt:lpstr>
      <vt:lpstr>Calibri Light</vt:lpstr>
      <vt:lpstr>pg-4ff1</vt:lpstr>
      <vt:lpstr>Times New Roman</vt:lpstr>
      <vt:lpstr>Wingdings</vt:lpstr>
      <vt:lpstr>Θέμα του Office</vt:lpstr>
      <vt:lpstr>«Σχεδιασμός, Υλοποίηση και Αποτίμηση Εκπαιδευτικού Υλικού με τη Μεθοδολογία της  Εξ Αποστάσεως Εκπαίδευσης για τη Διδασκαλία των Δικαιωμάτων του Παιδιού στην  Προσχολική Ηλικία»</vt:lpstr>
      <vt:lpstr>Ευχαριστίες </vt:lpstr>
      <vt:lpstr>1. Σκοπός </vt:lpstr>
      <vt:lpstr>2. Συνεισφορά της διπλωματικής</vt:lpstr>
      <vt:lpstr>3. Ερευνητικά Ερωτήματα </vt:lpstr>
      <vt:lpstr>4. Δομή της εργασίας </vt:lpstr>
      <vt:lpstr>5. Θεωρητικό Πλαίσιο </vt:lpstr>
      <vt:lpstr>6. Θεωρητικό Πλαίσιο </vt:lpstr>
      <vt:lpstr>Παρουσίαση του PowerPoint</vt:lpstr>
      <vt:lpstr>7. Θεωρητικό Πλαίσιο  </vt:lpstr>
      <vt:lpstr>8. Παραγόμενο Εκπαιδευτικό Υλικό</vt:lpstr>
      <vt:lpstr>9. Μεθοδολογία</vt:lpstr>
      <vt:lpstr>10. Μεθοδολογία</vt:lpstr>
      <vt:lpstr>11. Αποτελέσματα - Κύρια ευρήματα  </vt:lpstr>
      <vt:lpstr>12. Αποτελέσματα - Κύρια ευρήματα  </vt:lpstr>
      <vt:lpstr>13. Αποτελέσματα - Κύρια ευρήματα  </vt:lpstr>
      <vt:lpstr>14. Αποτελέσματα - Κύρια ευρήματα  </vt:lpstr>
      <vt:lpstr>15. Συμπεράσματα </vt:lpstr>
      <vt:lpstr>16. Συμπεράσματα</vt:lpstr>
      <vt:lpstr>17. Συμπεράσματα</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user</cp:lastModifiedBy>
  <cp:revision>1685</cp:revision>
  <dcterms:created xsi:type="dcterms:W3CDTF">2003-10-16T17:37:47Z</dcterms:created>
  <dcterms:modified xsi:type="dcterms:W3CDTF">2025-11-24T12:27:54Z</dcterms:modified>
</cp:coreProperties>
</file>