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18"/>
  </p:notesMasterIdLst>
  <p:sldIdLst>
    <p:sldId id="1482" r:id="rId2"/>
    <p:sldId id="2013" r:id="rId3"/>
    <p:sldId id="2021" r:id="rId4"/>
    <p:sldId id="2014" r:id="rId5"/>
    <p:sldId id="2020" r:id="rId6"/>
    <p:sldId id="2012" r:id="rId7"/>
    <p:sldId id="2016" r:id="rId8"/>
    <p:sldId id="2023" r:id="rId9"/>
    <p:sldId id="2015" r:id="rId10"/>
    <p:sldId id="2017" r:id="rId11"/>
    <p:sldId id="2024" r:id="rId12"/>
    <p:sldId id="2025" r:id="rId13"/>
    <p:sldId id="2018" r:id="rId14"/>
    <p:sldId id="2026" r:id="rId15"/>
    <p:sldId id="2027" r:id="rId16"/>
    <p:sldId id="2019" r:id="rId17"/>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95134" autoAdjust="0"/>
  </p:normalViewPr>
  <p:slideViewPr>
    <p:cSldViewPr>
      <p:cViewPr varScale="1">
        <p:scale>
          <a:sx n="93" d="100"/>
          <a:sy n="93" d="100"/>
        </p:scale>
        <p:origin x="581" y="7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2131305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539835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11/22/2025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11/22/2025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11/22/2025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11/22/2025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11/22/2025</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11/22/2025</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11/22/2025</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11/22/2025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11/22/2025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11/22/2025</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tudents.edivea.net/courses/10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pPr algn="ctr"/>
            <a:r>
              <a:rPr lang="el-GR" sz="2400" dirty="0"/>
              <a:t>Τίτλος Μεταπτυχιακής Διπλωματικής Εργασίας:</a:t>
            </a:r>
            <a:br>
              <a:rPr lang="el-GR" sz="2400" dirty="0"/>
            </a:br>
            <a:r>
              <a:rPr lang="el-GR" sz="2400" dirty="0"/>
              <a:t>«Σχεδιασμός υλοποίηση και αποτίμηση εκπαιδευτικού υλικού για την εκμάθηση δημιουργίας παραμυθιού μέσω Τ.Π.Ε. για μαθητές Γ΄ Δημοτικού»</a:t>
            </a:r>
            <a:endParaRPr lang="el-GR" sz="24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lang="en-US" sz="2000" i="1">
                <a:latin typeface="Book Antiqua" pitchFamily="18" charset="0"/>
                <a:ea typeface="Times New Roman" pitchFamily="18" charset="0"/>
                <a:cs typeface="Arial" pitchFamily="34" charset="0"/>
              </a:rPr>
              <a:t>5</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1446550"/>
          </a:xfrm>
          <a:prstGeom prst="rect">
            <a:avLst/>
          </a:prstGeom>
        </p:spPr>
        <p:txBody>
          <a:bodyPr wrap="square">
            <a:spAutoFit/>
          </a:bodyPr>
          <a:lstStyle/>
          <a:p>
            <a:pPr algn="ctr"/>
            <a:r>
              <a:rPr lang="el-GR" sz="2000" dirty="0"/>
              <a:t>Ονοματεπώνυμο Φοιτητή</a:t>
            </a:r>
            <a:r>
              <a:rPr lang="el-GR" sz="3200" dirty="0"/>
              <a:t>:</a:t>
            </a:r>
          </a:p>
          <a:p>
            <a:pPr algn="ctr"/>
            <a:r>
              <a:rPr lang="el-GR" b="1" kern="1200" dirty="0">
                <a:solidFill>
                  <a:schemeClr val="tx1"/>
                </a:solidFill>
                <a:latin typeface="Times New Roman" panose="02020603050405020304" pitchFamily="18" charset="0"/>
                <a:ea typeface="+mn-ea"/>
                <a:cs typeface="Times New Roman" panose="02020603050405020304" pitchFamily="18" charset="0"/>
              </a:rPr>
              <a:t>Χαρτζουλάκη Ελένη Α.</a:t>
            </a:r>
            <a:r>
              <a:rPr lang="el-GR" b="1" dirty="0">
                <a:cs typeface="Times New Roman" panose="02020603050405020304" pitchFamily="18" charset="0"/>
              </a:rPr>
              <a:t>Μ. 1320</a:t>
            </a:r>
            <a:endParaRPr lang="el-GR" b="1" kern="1200" dirty="0">
              <a:solidFill>
                <a:schemeClr val="tx1"/>
              </a:solidFill>
              <a:latin typeface="Times New Roman" panose="02020603050405020304" pitchFamily="18" charset="0"/>
              <a:ea typeface="+mn-ea"/>
              <a:cs typeface="Times New Roman" panose="02020603050405020304" pitchFamily="18" charset="0"/>
            </a:endParaRPr>
          </a:p>
          <a:p>
            <a:pPr algn="ct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val="1150961256"/>
              </p:ext>
            </p:extLst>
          </p:nvPr>
        </p:nvGraphicFramePr>
        <p:xfrm>
          <a:off x="1187624" y="5015409"/>
          <a:ext cx="6816564" cy="640080"/>
        </p:xfrm>
        <a:graphic>
          <a:graphicData uri="http://schemas.openxmlformats.org/drawingml/2006/table">
            <a:tbl>
              <a:tblPr firstRow="1" bandRow="1">
                <a:tableStyleId>{5C22544A-7EE6-4342-B048-85BDC9FD1C3A}</a:tableStyleId>
              </a:tblPr>
              <a:tblGrid>
                <a:gridCol w="2256058">
                  <a:extLst>
                    <a:ext uri="{9D8B030D-6E8A-4147-A177-3AD203B41FA5}">
                      <a16:colId xmlns:a16="http://schemas.microsoft.com/office/drawing/2014/main" val="20000"/>
                    </a:ext>
                  </a:extLst>
                </a:gridCol>
                <a:gridCol w="2280253">
                  <a:extLst>
                    <a:ext uri="{9D8B030D-6E8A-4147-A177-3AD203B41FA5}">
                      <a16:colId xmlns:a16="http://schemas.microsoft.com/office/drawing/2014/main" val="20001"/>
                    </a:ext>
                  </a:extLst>
                </a:gridCol>
                <a:gridCol w="2280253">
                  <a:extLst>
                    <a:ext uri="{9D8B030D-6E8A-4147-A177-3AD203B41FA5}">
                      <a16:colId xmlns:a16="http://schemas.microsoft.com/office/drawing/2014/main" val="20002"/>
                    </a:ext>
                  </a:extLst>
                </a:gridCol>
              </a:tblGrid>
              <a:tr h="370840">
                <a:tc>
                  <a:txBody>
                    <a:bodyPr/>
                    <a:lstStyle/>
                    <a:p>
                      <a:r>
                        <a:rPr lang="el-GR" sz="1800" b="0" i="1" kern="1200" dirty="0">
                          <a:solidFill>
                            <a:schemeClr val="tx1"/>
                          </a:solidFill>
                          <a:latin typeface="Times New Roman" panose="02020603050405020304" pitchFamily="18" charset="0"/>
                          <a:ea typeface="+mn-ea"/>
                          <a:cs typeface="Times New Roman" panose="02020603050405020304" pitchFamily="18" charset="0"/>
                        </a:rPr>
                        <a:t>ΒΑΣΙΛΟΥΔΗ ΒΑΣΙΛΙΚΗ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0" i="1" kern="1200" dirty="0">
                          <a:solidFill>
                            <a:schemeClr val="tx1"/>
                          </a:solidFill>
                          <a:latin typeface="Times New Roman" panose="02020603050405020304" pitchFamily="18" charset="0"/>
                          <a:ea typeface="+mn-ea"/>
                          <a:cs typeface="Times New Roman" panose="02020603050405020304" pitchFamily="18" charset="0"/>
                        </a:rPr>
                        <a:t>ΤΡΟΥΛΗ </a:t>
                      </a:r>
                    </a:p>
                    <a:p>
                      <a:r>
                        <a:rPr lang="el-GR" sz="1800" b="0" i="1" kern="1200" dirty="0">
                          <a:solidFill>
                            <a:schemeClr val="tx1"/>
                          </a:solidFill>
                          <a:latin typeface="Times New Roman" panose="02020603050405020304" pitchFamily="18" charset="0"/>
                          <a:ea typeface="+mn-ea"/>
                          <a:cs typeface="Times New Roman" panose="02020603050405020304" pitchFamily="18" charset="0"/>
                        </a:rPr>
                        <a:t>ΚΑΛΙΑ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0" i="1" kern="1200" dirty="0">
                          <a:solidFill>
                            <a:schemeClr val="tx1"/>
                          </a:solidFill>
                          <a:latin typeface="Times New Roman" panose="02020603050405020304" pitchFamily="18" charset="0"/>
                          <a:ea typeface="+mn-ea"/>
                          <a:cs typeface="Times New Roman" panose="02020603050405020304" pitchFamily="18" charset="0"/>
                        </a:rPr>
                        <a:t>ΚΩΤΣΙΔΗΣ ΚΩΝΣΤΑΝΤΙΝΟΣ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9612" y="476672"/>
            <a:ext cx="7776864" cy="432048"/>
          </a:xfrm>
        </p:spPr>
        <p:txBody>
          <a:bodyPr>
            <a:noAutofit/>
          </a:bodyPr>
          <a:lstStyle/>
          <a:p>
            <a:r>
              <a:rPr lang="el-GR" sz="2800" b="0" dirty="0">
                <a:latin typeface="Times New Roman" panose="02020603050405020304" pitchFamily="18" charset="0"/>
                <a:cs typeface="Times New Roman" panose="02020603050405020304" pitchFamily="18" charset="0"/>
              </a:rPr>
              <a:t>8α. </a:t>
            </a:r>
            <a:r>
              <a:rPr lang="el-GR" sz="3600" b="0" dirty="0">
                <a:latin typeface="Times New Roman" panose="02020603050405020304" pitchFamily="18" charset="0"/>
                <a:cs typeface="Times New Roman" panose="02020603050405020304" pitchFamily="18" charset="0"/>
              </a:rPr>
              <a:t>Αποτελέσματα - Κύρια ευρήματα</a:t>
            </a:r>
            <a:br>
              <a:rPr lang="el-GR" sz="2800" b="0" dirty="0">
                <a:latin typeface="Times New Roman" panose="02020603050405020304" pitchFamily="18" charset="0"/>
                <a:cs typeface="Times New Roman" panose="02020603050405020304" pitchFamily="18" charset="0"/>
              </a:rPr>
            </a:br>
            <a:endParaRPr lang="el-GR" sz="2800" b="0"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612" y="836712"/>
            <a:ext cx="7956884" cy="6340778"/>
          </a:xfrm>
          <a:prstGeom prst="rect">
            <a:avLst/>
          </a:prstGeom>
        </p:spPr>
        <p:txBody>
          <a:bodyPr wrap="square">
            <a:spAutoFit/>
          </a:bodyPr>
          <a:lstStyle/>
          <a:p>
            <a:r>
              <a:rPr lang="el-GR" sz="1800" b="0" dirty="0">
                <a:latin typeface="Times New Roman" panose="02020603050405020304" pitchFamily="18" charset="0"/>
                <a:cs typeface="Times New Roman" panose="02020603050405020304" pitchFamily="18" charset="0"/>
              </a:rPr>
              <a:t>Ποιοτική Ανάλυση Μαθητών</a:t>
            </a:r>
            <a:endParaRPr lang="el-GR" sz="1800" b="1" dirty="0"/>
          </a:p>
          <a:p>
            <a:r>
              <a:rPr lang="el-GR" sz="1800" b="1" dirty="0"/>
              <a:t>Κατανόηση παραμυθιού</a:t>
            </a:r>
            <a:endParaRPr lang="el-GR" sz="1800" dirty="0"/>
          </a:p>
          <a:p>
            <a:pPr>
              <a:buFont typeface="Arial" panose="020B0604020202020204" pitchFamily="34" charset="0"/>
              <a:buChar char="•"/>
            </a:pPr>
            <a:r>
              <a:rPr lang="el-GR" sz="1800" dirty="0"/>
              <a:t>Οι μαθητές αναγνώρισαν τη δομή του παραμυθιού (αρχή–πρόβλημα–λύση–τέλος).</a:t>
            </a:r>
          </a:p>
          <a:p>
            <a:pPr>
              <a:buFont typeface="Arial" panose="020B0604020202020204" pitchFamily="34" charset="0"/>
              <a:buChar char="•"/>
            </a:pPr>
            <a:r>
              <a:rPr lang="el-GR" sz="1800" dirty="0"/>
              <a:t>Η έκθεση σε διαδραστικό υλικό ενίσχυσε τη σαφή κατανόηση των στοιχείων της αφήγησης.</a:t>
            </a:r>
          </a:p>
          <a:p>
            <a:r>
              <a:rPr lang="el-GR" sz="1800" b="1" dirty="0"/>
              <a:t>Εμπειρία και ενδιαφέρον</a:t>
            </a:r>
            <a:endParaRPr lang="el-GR" sz="1800" dirty="0"/>
          </a:p>
          <a:p>
            <a:pPr>
              <a:buFont typeface="Arial" panose="020B0604020202020204" pitchFamily="34" charset="0"/>
              <a:buChar char="•"/>
            </a:pPr>
            <a:r>
              <a:rPr lang="el-GR" sz="1800" dirty="0"/>
              <a:t>Η δημιουργία ψηφιακού παραμυθιού χαρακτηρίστηκε «διασκεδαστική» και «σαν ταινία».</a:t>
            </a:r>
          </a:p>
          <a:p>
            <a:pPr>
              <a:buFont typeface="Arial" panose="020B0604020202020204" pitchFamily="34" charset="0"/>
              <a:buChar char="•"/>
            </a:pPr>
            <a:r>
              <a:rPr lang="el-GR" sz="1800" dirty="0"/>
              <a:t>Ψηφιακά εργαλεία (</a:t>
            </a:r>
            <a:r>
              <a:rPr lang="el-GR" sz="1800" dirty="0" err="1"/>
              <a:t>StoryJumper</a:t>
            </a:r>
            <a:r>
              <a:rPr lang="el-GR" sz="1800" dirty="0"/>
              <a:t>, H5P κ.ά.) αύξησαν το κίνητρο, τη φαντασία και τη συμμετοχή.</a:t>
            </a:r>
          </a:p>
          <a:p>
            <a:r>
              <a:rPr lang="el-GR" sz="1800" b="1" dirty="0"/>
              <a:t>Ανάπτυξη δεξιοτήτων</a:t>
            </a:r>
            <a:endParaRPr lang="el-GR" sz="1800" dirty="0"/>
          </a:p>
          <a:p>
            <a:pPr>
              <a:buFont typeface="Arial" panose="020B0604020202020204" pitchFamily="34" charset="0"/>
              <a:buChar char="•"/>
            </a:pPr>
            <a:r>
              <a:rPr lang="el-GR" sz="1800" dirty="0"/>
              <a:t>Ενδυνάμωση αφηγηματικών δεξιοτήτων («έμαθα να λέω ιστορίες καλύτερα»).</a:t>
            </a:r>
          </a:p>
          <a:p>
            <a:pPr>
              <a:buFont typeface="Arial" panose="020B0604020202020204" pitchFamily="34" charset="0"/>
              <a:buChar char="•"/>
            </a:pPr>
            <a:r>
              <a:rPr lang="el-GR" sz="1800" dirty="0"/>
              <a:t>Ανάπτυξη συνεργασίας και βασικών ψηφιακών δεξιοτήτων.</a:t>
            </a:r>
          </a:p>
          <a:p>
            <a:r>
              <a:rPr lang="el-GR" sz="1800" b="1" dirty="0"/>
              <a:t>Ανάγκη υποστήριξης</a:t>
            </a:r>
            <a:endParaRPr lang="el-GR" sz="1800" dirty="0"/>
          </a:p>
          <a:p>
            <a:pPr>
              <a:buFont typeface="Arial" panose="020B0604020202020204" pitchFamily="34" charset="0"/>
              <a:buChar char="•"/>
            </a:pPr>
            <a:r>
              <a:rPr lang="el-GR" sz="1800" dirty="0"/>
              <a:t>Οι μαθητές ανέφεραν ότι απαιτείται καθοδήγηση και ενθάρρυνση από τον εκπαιδευτικό.</a:t>
            </a:r>
          </a:p>
          <a:p>
            <a:r>
              <a:rPr lang="el-GR" sz="1800" b="1" dirty="0"/>
              <a:t>Γενική αποτίμηση</a:t>
            </a:r>
            <a:endParaRPr lang="el-GR" sz="1800" dirty="0"/>
          </a:p>
          <a:p>
            <a:pPr>
              <a:buFont typeface="Arial" panose="020B0604020202020204" pitchFamily="34" charset="0"/>
              <a:buChar char="•"/>
            </a:pPr>
            <a:r>
              <a:rPr lang="el-GR" sz="1800" dirty="0"/>
              <a:t>Πολύ θετική εμπειρία, επιθυμία για επανάληψη δραστηριοτήτων.</a:t>
            </a:r>
          </a:p>
          <a:p>
            <a:pPr>
              <a:buFont typeface="Arial" panose="020B0604020202020204" pitchFamily="34" charset="0"/>
              <a:buChar char="•"/>
            </a:pPr>
            <a:r>
              <a:rPr lang="el-GR" sz="1800" dirty="0"/>
              <a:t>Ανάδειξη της ανάγκης για περισσότερη χρήση υπολογιστών και υλικοτεχνική υποστήριξη.</a:t>
            </a:r>
          </a:p>
          <a:p>
            <a:endParaRPr lang="el-GR" sz="3200" dirty="0"/>
          </a:p>
        </p:txBody>
      </p:sp>
    </p:spTree>
    <p:extLst>
      <p:ext uri="{BB962C8B-B14F-4D97-AF65-F5344CB8AC3E}">
        <p14:creationId xmlns:p14="http://schemas.microsoft.com/office/powerpoint/2010/main" val="3835095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55E16371-DF65-FBA5-DF0B-5B94B9C25D46}"/>
              </a:ext>
            </a:extLst>
          </p:cNvPr>
          <p:cNvSpPr>
            <a:spLocks noGrp="1"/>
          </p:cNvSpPr>
          <p:nvPr>
            <p:ph idx="1"/>
          </p:nvPr>
        </p:nvSpPr>
        <p:spPr>
          <a:xfrm>
            <a:off x="755576" y="1340768"/>
            <a:ext cx="8136904" cy="5400600"/>
          </a:xfrm>
        </p:spPr>
        <p:txBody>
          <a:bodyPr>
            <a:normAutofit fontScale="25000" lnSpcReduction="20000"/>
          </a:bodyPr>
          <a:lstStyle/>
          <a:p>
            <a:pPr marL="0" indent="0">
              <a:buNone/>
            </a:pPr>
            <a:r>
              <a:rPr lang="el-GR" sz="6400" dirty="0">
                <a:latin typeface="Times New Roman" panose="02020603050405020304" pitchFamily="18" charset="0"/>
                <a:cs typeface="Times New Roman" panose="02020603050405020304" pitchFamily="18" charset="0"/>
              </a:rPr>
              <a:t>Ποιοτική Ανάλυση </a:t>
            </a:r>
            <a:r>
              <a:rPr lang="el-GR" sz="6400" dirty="0" err="1">
                <a:latin typeface="Times New Roman" panose="02020603050405020304" pitchFamily="18" charset="0"/>
                <a:cs typeface="Times New Roman" panose="02020603050405020304" pitchFamily="18" charset="0"/>
              </a:rPr>
              <a:t>Αξιολογητών</a:t>
            </a:r>
            <a:endParaRPr lang="el-GR" sz="6400" dirty="0">
              <a:latin typeface="Times New Roman" panose="02020603050405020304" pitchFamily="18" charset="0"/>
              <a:cs typeface="Times New Roman" panose="02020603050405020304" pitchFamily="18" charset="0"/>
            </a:endParaRPr>
          </a:p>
          <a:p>
            <a:r>
              <a:rPr lang="el-GR" sz="6400" b="1" dirty="0">
                <a:latin typeface="Times New Roman" panose="02020603050405020304" pitchFamily="18" charset="0"/>
                <a:cs typeface="Times New Roman" panose="02020603050405020304" pitchFamily="18" charset="0"/>
              </a:rPr>
              <a:t>Παιδαγωγική ποιότητα</a:t>
            </a:r>
            <a:endParaRPr lang="el-GR" sz="6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l-GR" sz="6400" dirty="0">
                <a:latin typeface="Times New Roman" panose="02020603050405020304" pitchFamily="18" charset="0"/>
                <a:cs typeface="Times New Roman" panose="02020603050405020304" pitchFamily="18" charset="0"/>
              </a:rPr>
              <a:t>Το υλικό κρίθηκε υψηλής αισθητικής, με σαφή δομή και εύληπτη γλώσσα.</a:t>
            </a:r>
          </a:p>
          <a:p>
            <a:pPr>
              <a:buFont typeface="Arial" panose="020B0604020202020204" pitchFamily="34" charset="0"/>
              <a:buChar char="•"/>
            </a:pPr>
            <a:r>
              <a:rPr lang="el-GR" sz="6400" dirty="0">
                <a:latin typeface="Times New Roman" panose="02020603050405020304" pitchFamily="18" charset="0"/>
                <a:cs typeface="Times New Roman" panose="02020603050405020304" pitchFamily="18" charset="0"/>
              </a:rPr>
              <a:t>Η </a:t>
            </a:r>
            <a:r>
              <a:rPr lang="el-GR" sz="6400" dirty="0" err="1">
                <a:latin typeface="Times New Roman" panose="02020603050405020304" pitchFamily="18" charset="0"/>
                <a:cs typeface="Times New Roman" panose="02020603050405020304" pitchFamily="18" charset="0"/>
              </a:rPr>
              <a:t>διαδραστικότητα</a:t>
            </a:r>
            <a:r>
              <a:rPr lang="el-GR" sz="6400" dirty="0">
                <a:latin typeface="Times New Roman" panose="02020603050405020304" pitchFamily="18" charset="0"/>
                <a:cs typeface="Times New Roman" panose="02020603050405020304" pitchFamily="18" charset="0"/>
              </a:rPr>
              <a:t> ενίσχυσε τη μαθησιακή εμπλοκή.</a:t>
            </a:r>
          </a:p>
          <a:p>
            <a:r>
              <a:rPr lang="el-GR" sz="6400" b="1" dirty="0">
                <a:latin typeface="Times New Roman" panose="02020603050405020304" pitchFamily="18" charset="0"/>
                <a:cs typeface="Times New Roman" panose="02020603050405020304" pitchFamily="18" charset="0"/>
              </a:rPr>
              <a:t>Εμπλοκή και δημιουργικότητα</a:t>
            </a:r>
            <a:endParaRPr lang="el-GR" sz="6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l-GR" sz="6400" dirty="0">
                <a:latin typeface="Times New Roman" panose="02020603050405020304" pitchFamily="18" charset="0"/>
                <a:cs typeface="Times New Roman" panose="02020603050405020304" pitchFamily="18" charset="0"/>
              </a:rPr>
              <a:t>Το υλικό προάγει ενεργό συμμετοχή και δημιουργική σκέψη.</a:t>
            </a:r>
          </a:p>
          <a:p>
            <a:pPr>
              <a:buFont typeface="Arial" panose="020B0604020202020204" pitchFamily="34" charset="0"/>
              <a:buChar char="•"/>
            </a:pPr>
            <a:r>
              <a:rPr lang="el-GR" sz="6400" dirty="0">
                <a:latin typeface="Times New Roman" panose="02020603050405020304" pitchFamily="18" charset="0"/>
                <a:cs typeface="Times New Roman" panose="02020603050405020304" pitchFamily="18" charset="0"/>
              </a:rPr>
              <a:t>Θεωρείται κατάλληλο για μαθητές Δημοτικού, με περιεχόμενο προσαρμοσμένο στην ηλικία.</a:t>
            </a:r>
          </a:p>
          <a:p>
            <a:r>
              <a:rPr lang="el-GR" sz="6400" b="1" dirty="0">
                <a:latin typeface="Times New Roman" panose="02020603050405020304" pitchFamily="18" charset="0"/>
                <a:cs typeface="Times New Roman" panose="02020603050405020304" pitchFamily="18" charset="0"/>
              </a:rPr>
              <a:t>Χρηστικότητα και ευελιξία</a:t>
            </a:r>
            <a:endParaRPr lang="el-GR" sz="6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l-GR" sz="6400" dirty="0">
                <a:latin typeface="Times New Roman" panose="02020603050405020304" pitchFamily="18" charset="0"/>
                <a:cs typeface="Times New Roman" panose="02020603050405020304" pitchFamily="18" charset="0"/>
              </a:rPr>
              <a:t>Εύκολο στη χρήση και προσαρμογή από εκπαιδευτικούς.</a:t>
            </a:r>
          </a:p>
          <a:p>
            <a:pPr>
              <a:buFont typeface="Arial" panose="020B0604020202020204" pitchFamily="34" charset="0"/>
              <a:buChar char="•"/>
            </a:pPr>
            <a:r>
              <a:rPr lang="el-GR" sz="6400" dirty="0">
                <a:latin typeface="Times New Roman" panose="02020603050405020304" pitchFamily="18" charset="0"/>
                <a:cs typeface="Times New Roman" panose="02020603050405020304" pitchFamily="18" charset="0"/>
              </a:rPr>
              <a:t>Μπορεί να αποτελέσει πρότυπο για μελλοντικά σενάρια αξιοποίησης ΤΠΕ.</a:t>
            </a:r>
          </a:p>
          <a:p>
            <a:r>
              <a:rPr lang="el-GR" sz="6400" b="1" dirty="0">
                <a:latin typeface="Times New Roman" panose="02020603050405020304" pitchFamily="18" charset="0"/>
                <a:cs typeface="Times New Roman" panose="02020603050405020304" pitchFamily="18" charset="0"/>
              </a:rPr>
              <a:t>Συνολική συμβολή</a:t>
            </a:r>
            <a:endParaRPr lang="el-GR" sz="6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l-GR" sz="6400" dirty="0">
                <a:latin typeface="Times New Roman" panose="02020603050405020304" pitchFamily="18" charset="0"/>
                <a:cs typeface="Times New Roman" panose="02020603050405020304" pitchFamily="18" charset="0"/>
              </a:rPr>
              <a:t>Ενισχύει τη σχέση μαθητή–μαθησιακού αντικειμένου με ελκυστικό και τεκμηριωμένο τρόπο.</a:t>
            </a:r>
          </a:p>
          <a:p>
            <a:pPr>
              <a:buFont typeface="Arial" panose="020B0604020202020204" pitchFamily="34" charset="0"/>
              <a:buChar char="•"/>
            </a:pPr>
            <a:r>
              <a:rPr lang="el-GR" sz="6400" dirty="0">
                <a:latin typeface="Times New Roman" panose="02020603050405020304" pitchFamily="18" charset="0"/>
                <a:cs typeface="Times New Roman" panose="02020603050405020304" pitchFamily="18" charset="0"/>
              </a:rPr>
              <a:t>Υποστηρίζει μια σύγχρονη, βιωματική και τεχνολογικά πλούσια μαθησιακή εμπειρία.</a:t>
            </a:r>
          </a:p>
          <a:p>
            <a:pPr marL="0" indent="0">
              <a:buNone/>
            </a:pPr>
            <a:endParaRPr lang="el-GR" dirty="0"/>
          </a:p>
        </p:txBody>
      </p:sp>
      <p:sp>
        <p:nvSpPr>
          <p:cNvPr id="3" name="Τίτλος 2">
            <a:extLst>
              <a:ext uri="{FF2B5EF4-FFF2-40B4-BE49-F238E27FC236}">
                <a16:creationId xmlns:a16="http://schemas.microsoft.com/office/drawing/2014/main" id="{3A407D2E-3E06-2FF2-0188-DB08CBB49886}"/>
              </a:ext>
            </a:extLst>
          </p:cNvPr>
          <p:cNvSpPr>
            <a:spLocks noGrp="1"/>
          </p:cNvSpPr>
          <p:nvPr>
            <p:ph type="title"/>
          </p:nvPr>
        </p:nvSpPr>
        <p:spPr>
          <a:xfrm>
            <a:off x="885825" y="404664"/>
            <a:ext cx="7372350" cy="792088"/>
          </a:xfrm>
        </p:spPr>
        <p:txBody>
          <a:bodyPr>
            <a:noAutofit/>
          </a:bodyPr>
          <a:lstStyle/>
          <a:p>
            <a:r>
              <a:rPr lang="el-GR" sz="3600" dirty="0"/>
              <a:t>8β. Αποτελέσματα – Κύρια ευρήματα</a:t>
            </a:r>
          </a:p>
        </p:txBody>
      </p:sp>
    </p:spTree>
    <p:extLst>
      <p:ext uri="{BB962C8B-B14F-4D97-AF65-F5344CB8AC3E}">
        <p14:creationId xmlns:p14="http://schemas.microsoft.com/office/powerpoint/2010/main" val="1835577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9B821CA9-9C36-475D-887D-DABE4E78E127}"/>
              </a:ext>
            </a:extLst>
          </p:cNvPr>
          <p:cNvSpPr>
            <a:spLocks noGrp="1"/>
          </p:cNvSpPr>
          <p:nvPr>
            <p:ph idx="1"/>
          </p:nvPr>
        </p:nvSpPr>
        <p:spPr>
          <a:xfrm>
            <a:off x="755576" y="1340768"/>
            <a:ext cx="8208912" cy="4968552"/>
          </a:xfrm>
        </p:spPr>
        <p:txBody>
          <a:bodyPr>
            <a:normAutofit fontScale="92500" lnSpcReduction="20000"/>
          </a:bodyPr>
          <a:lstStyle/>
          <a:p>
            <a:pPr marL="0" indent="0">
              <a:buNone/>
            </a:pPr>
            <a:r>
              <a:rPr lang="el-GR" sz="2600" dirty="0">
                <a:latin typeface="Times New Roman" panose="02020603050405020304" pitchFamily="18" charset="0"/>
                <a:cs typeface="Times New Roman" panose="02020603050405020304" pitchFamily="18" charset="0"/>
              </a:rPr>
              <a:t>Απαντήσεις στα ερευνητικά ερωτήματα. (Ε.Ε.)</a:t>
            </a:r>
          </a:p>
          <a:p>
            <a:pPr marL="0" indent="0">
              <a:buNone/>
            </a:pPr>
            <a:r>
              <a:rPr lang="el-GR" sz="2600" i="1" u="sng" dirty="0">
                <a:latin typeface="Times New Roman" panose="02020603050405020304" pitchFamily="18" charset="0"/>
                <a:cs typeface="Times New Roman" panose="02020603050405020304" pitchFamily="18" charset="0"/>
              </a:rPr>
              <a:t>Τα Ε.Ε. 1-5 απαντήθηκαν από τους μαθητές.</a:t>
            </a:r>
          </a:p>
          <a:p>
            <a:pPr marL="0" indent="0">
              <a:buNone/>
            </a:pPr>
            <a:r>
              <a:rPr lang="el-GR" sz="2600" dirty="0">
                <a:latin typeface="Times New Roman" panose="02020603050405020304" pitchFamily="18" charset="0"/>
                <a:cs typeface="Times New Roman" panose="02020603050405020304" pitchFamily="18" charset="0"/>
              </a:rPr>
              <a:t>1</a:t>
            </a:r>
            <a:r>
              <a:rPr lang="el-GR" sz="2600" baseline="30000" dirty="0">
                <a:latin typeface="Times New Roman" panose="02020603050405020304" pitchFamily="18" charset="0"/>
                <a:cs typeface="Times New Roman" panose="02020603050405020304" pitchFamily="18" charset="0"/>
              </a:rPr>
              <a:t>ο</a:t>
            </a:r>
            <a:r>
              <a:rPr lang="el-GR" sz="2600" dirty="0">
                <a:latin typeface="Times New Roman" panose="02020603050405020304" pitchFamily="18" charset="0"/>
                <a:cs typeface="Times New Roman" panose="02020603050405020304" pitchFamily="18" charset="0"/>
              </a:rPr>
              <a:t> Ε.Ε.(: Ικανοποιητικές απαντήσεις όσον αφορά την κατανόηση των βασικά μερών ενός παραμυθιού.</a:t>
            </a:r>
          </a:p>
          <a:p>
            <a:pPr marL="0" indent="0">
              <a:buNone/>
            </a:pPr>
            <a:r>
              <a:rPr lang="el-GR" sz="2600" dirty="0">
                <a:latin typeface="Times New Roman" panose="02020603050405020304" pitchFamily="18" charset="0"/>
                <a:cs typeface="Times New Roman" panose="02020603050405020304" pitchFamily="18" charset="0"/>
              </a:rPr>
              <a:t>2</a:t>
            </a:r>
            <a:r>
              <a:rPr lang="el-GR" sz="2600" baseline="30000" dirty="0">
                <a:latin typeface="Times New Roman" panose="02020603050405020304" pitchFamily="18" charset="0"/>
                <a:cs typeface="Times New Roman" panose="02020603050405020304" pitchFamily="18" charset="0"/>
              </a:rPr>
              <a:t>ο</a:t>
            </a:r>
            <a:r>
              <a:rPr lang="el-GR" sz="2600" dirty="0">
                <a:latin typeface="Times New Roman" panose="02020603050405020304" pitchFamily="18" charset="0"/>
                <a:cs typeface="Times New Roman" panose="02020603050405020304" pitchFamily="18" charset="0"/>
              </a:rPr>
              <a:t> Ε.Ε. : Δυσκολία στο να συλλάβουν την ιδέα που θα υλοποιήσουν αλλά με τα ψηφιακά εργαλεία υπήρξε μεγάλη ανταπόκριση.</a:t>
            </a:r>
          </a:p>
          <a:p>
            <a:pPr marL="0" indent="0">
              <a:buNone/>
            </a:pPr>
            <a:r>
              <a:rPr lang="el-GR" sz="2600" dirty="0">
                <a:latin typeface="Times New Roman" panose="02020603050405020304" pitchFamily="18" charset="0"/>
                <a:cs typeface="Times New Roman" panose="02020603050405020304" pitchFamily="18" charset="0"/>
              </a:rPr>
              <a:t>3</a:t>
            </a:r>
            <a:r>
              <a:rPr lang="el-GR" sz="2600" baseline="30000" dirty="0">
                <a:latin typeface="Times New Roman" panose="02020603050405020304" pitchFamily="18" charset="0"/>
                <a:cs typeface="Times New Roman" panose="02020603050405020304" pitchFamily="18" charset="0"/>
              </a:rPr>
              <a:t>ο</a:t>
            </a:r>
            <a:r>
              <a:rPr lang="el-GR" sz="2600" dirty="0">
                <a:latin typeface="Times New Roman" panose="02020603050405020304" pitchFamily="18" charset="0"/>
                <a:cs typeface="Times New Roman" panose="02020603050405020304" pitchFamily="18" charset="0"/>
              </a:rPr>
              <a:t> Ε.Ε.: Αναγνωρίστηκε η καινοτομία του Ε.Υ. και είχαμε κατά πλειοψηφία ατομικές εργασίες. </a:t>
            </a:r>
          </a:p>
          <a:p>
            <a:pPr marL="0" indent="0">
              <a:buNone/>
            </a:pPr>
            <a:endParaRPr lang="el-GR" sz="2400" dirty="0"/>
          </a:p>
          <a:p>
            <a:pPr marL="0" indent="0">
              <a:buNone/>
            </a:pPr>
            <a:endParaRPr lang="el-GR" sz="2400" dirty="0"/>
          </a:p>
          <a:p>
            <a:pPr marL="0" indent="0">
              <a:buNone/>
            </a:pPr>
            <a:endParaRPr lang="el-GR" sz="2400" dirty="0"/>
          </a:p>
          <a:p>
            <a:pPr marL="0" indent="0">
              <a:buNone/>
            </a:pPr>
            <a:endParaRPr lang="el-GR" dirty="0"/>
          </a:p>
        </p:txBody>
      </p:sp>
      <p:sp>
        <p:nvSpPr>
          <p:cNvPr id="3" name="Τίτλος 2">
            <a:extLst>
              <a:ext uri="{FF2B5EF4-FFF2-40B4-BE49-F238E27FC236}">
                <a16:creationId xmlns:a16="http://schemas.microsoft.com/office/drawing/2014/main" id="{3FF4A486-B14F-8D91-3538-AF0D6C2D1EB5}"/>
              </a:ext>
            </a:extLst>
          </p:cNvPr>
          <p:cNvSpPr>
            <a:spLocks noGrp="1"/>
          </p:cNvSpPr>
          <p:nvPr>
            <p:ph type="title"/>
          </p:nvPr>
        </p:nvSpPr>
        <p:spPr/>
        <p:txBody>
          <a:bodyPr>
            <a:normAutofit/>
          </a:bodyPr>
          <a:lstStyle/>
          <a:p>
            <a:r>
              <a:rPr lang="el-GR" sz="3600" dirty="0"/>
              <a:t>9α Συμπεράσματα</a:t>
            </a:r>
          </a:p>
        </p:txBody>
      </p:sp>
    </p:spTree>
    <p:extLst>
      <p:ext uri="{BB962C8B-B14F-4D97-AF65-F5344CB8AC3E}">
        <p14:creationId xmlns:p14="http://schemas.microsoft.com/office/powerpoint/2010/main" val="3545979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9β. Συμπεράσματα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124744"/>
            <a:ext cx="7992888" cy="3416320"/>
          </a:xfrm>
          <a:prstGeom prst="rect">
            <a:avLst/>
          </a:prstGeom>
        </p:spPr>
        <p:txBody>
          <a:bodyPr wrap="square">
            <a:spAutoFit/>
          </a:bodyPr>
          <a:lstStyle/>
          <a:p>
            <a:r>
              <a:rPr lang="el-GR" sz="2400" dirty="0">
                <a:latin typeface="Times New Roman" panose="02020603050405020304" pitchFamily="18" charset="0"/>
                <a:cs typeface="Times New Roman" panose="02020603050405020304" pitchFamily="18" charset="0"/>
              </a:rPr>
              <a:t>4</a:t>
            </a:r>
            <a:r>
              <a:rPr lang="el-GR" sz="2400" baseline="30000" dirty="0">
                <a:latin typeface="Times New Roman" panose="02020603050405020304" pitchFamily="18" charset="0"/>
                <a:cs typeface="Times New Roman" panose="02020603050405020304" pitchFamily="18" charset="0"/>
              </a:rPr>
              <a:t>ο</a:t>
            </a:r>
            <a:r>
              <a:rPr lang="el-GR" sz="2400" dirty="0">
                <a:latin typeface="Times New Roman" panose="02020603050405020304" pitchFamily="18" charset="0"/>
                <a:cs typeface="Times New Roman" panose="02020603050405020304" pitchFamily="18" charset="0"/>
              </a:rPr>
              <a:t> Ε.Ε.: Το Ε.Υ. και η ενασχόληση τους με αυτό ήταν κάτι καινοτόμο και ενδιαφέρον, αναγκαία όμως κρίθηκε η παρουσία του εκπαιδευτικού.</a:t>
            </a:r>
          </a:p>
          <a:p>
            <a:endParaRPr lang="el-GR" dirty="0"/>
          </a:p>
          <a:p>
            <a:r>
              <a:rPr lang="el-GR" dirty="0"/>
              <a:t>5</a:t>
            </a:r>
            <a:r>
              <a:rPr lang="el-GR" baseline="30000" dirty="0"/>
              <a:t>ο</a:t>
            </a:r>
            <a:r>
              <a:rPr lang="el-GR" dirty="0"/>
              <a:t> Ε.Ε.: Πολύ θετική ανταπόκριση σε όλες τις ενότητες του Ε.Υ., ενώ δυσκολίες απαντήθηκαν σε μικροπροβλήματα με τον τεχνολογικό εξοπλισμό και την εξοικείωση των μαθητών σε αυτό.</a:t>
            </a:r>
          </a:p>
          <a:p>
            <a:pPr marL="0" indent="0">
              <a:buNone/>
            </a:pPr>
            <a:endParaRPr lang="el-GR" dirty="0"/>
          </a:p>
        </p:txBody>
      </p:sp>
    </p:spTree>
    <p:extLst>
      <p:ext uri="{BB962C8B-B14F-4D97-AF65-F5344CB8AC3E}">
        <p14:creationId xmlns:p14="http://schemas.microsoft.com/office/powerpoint/2010/main" val="1704983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117C13F5-0EEB-1131-B84F-21ADFB8736EA}"/>
              </a:ext>
            </a:extLst>
          </p:cNvPr>
          <p:cNvSpPr>
            <a:spLocks noGrp="1"/>
          </p:cNvSpPr>
          <p:nvPr>
            <p:ph idx="1"/>
          </p:nvPr>
        </p:nvSpPr>
        <p:spPr>
          <a:xfrm>
            <a:off x="628650" y="1440517"/>
            <a:ext cx="8263830" cy="4736446"/>
          </a:xfrm>
        </p:spPr>
        <p:txBody>
          <a:bodyPr>
            <a:normAutofit fontScale="47500" lnSpcReduction="20000"/>
          </a:bodyPr>
          <a:lstStyle/>
          <a:p>
            <a:pPr marL="0" indent="0">
              <a:buNone/>
            </a:pPr>
            <a:r>
              <a:rPr lang="el-GR" i="1" u="sng" dirty="0"/>
              <a:t>Τα Ε.Ε. 6-7 απαντήθηκαν από μεταπτυχιακούς φοιτητές – </a:t>
            </a:r>
            <a:r>
              <a:rPr lang="el-GR" i="1" u="sng" dirty="0" err="1"/>
              <a:t>αξιολογητές</a:t>
            </a:r>
            <a:r>
              <a:rPr lang="el-GR" i="1" u="sng" dirty="0"/>
              <a:t> της ομάδας μου.</a:t>
            </a:r>
            <a:endParaRPr lang="el-GR" dirty="0"/>
          </a:p>
          <a:p>
            <a:pPr marL="0" indent="0">
              <a:buNone/>
            </a:pPr>
            <a:r>
              <a:rPr lang="el-GR" dirty="0"/>
              <a:t>6</a:t>
            </a:r>
            <a:r>
              <a:rPr lang="el-GR" baseline="30000" dirty="0"/>
              <a:t>ο</a:t>
            </a:r>
            <a:r>
              <a:rPr lang="el-GR" dirty="0"/>
              <a:t> Ε.Ε.: Οι </a:t>
            </a:r>
            <a:r>
              <a:rPr lang="el-GR" dirty="0" err="1"/>
              <a:t>αξιολογητές</a:t>
            </a:r>
            <a:r>
              <a:rPr lang="el-GR" dirty="0"/>
              <a:t> της ομάδας μου συμφωνούν ότι είναι σύμφωνο με τις αρχές της </a:t>
            </a:r>
            <a:r>
              <a:rPr lang="el-GR" dirty="0" err="1"/>
              <a:t>ΕξΑΕ</a:t>
            </a:r>
            <a:r>
              <a:rPr lang="el-GR" dirty="0"/>
              <a:t>.:</a:t>
            </a:r>
          </a:p>
          <a:p>
            <a:r>
              <a:rPr lang="el-GR" dirty="0"/>
              <a:t>Τεκμηρίωση και </a:t>
            </a:r>
            <a:r>
              <a:rPr lang="el-GR" dirty="0" err="1"/>
              <a:t>επιστημονικότητα</a:t>
            </a:r>
            <a:r>
              <a:rPr lang="el-GR" dirty="0"/>
              <a:t> περιεχομένου</a:t>
            </a:r>
          </a:p>
          <a:p>
            <a:r>
              <a:rPr lang="el-GR" dirty="0"/>
              <a:t>Γλωσσική προσβασιμότητα και φιλικότητα προς τον χρήστη</a:t>
            </a:r>
          </a:p>
          <a:p>
            <a:r>
              <a:rPr lang="el-GR" dirty="0"/>
              <a:t>Οργάνωση και δομή υλικού</a:t>
            </a:r>
          </a:p>
          <a:p>
            <a:r>
              <a:rPr lang="el-GR" dirty="0" err="1"/>
              <a:t>Πολυμεσικότητα</a:t>
            </a:r>
            <a:r>
              <a:rPr lang="el-GR" dirty="0"/>
              <a:t> και </a:t>
            </a:r>
            <a:r>
              <a:rPr lang="el-GR" dirty="0" err="1"/>
              <a:t>πολυτροπικότητα</a:t>
            </a:r>
            <a:endParaRPr lang="el-GR" dirty="0"/>
          </a:p>
          <a:p>
            <a:r>
              <a:rPr lang="el-GR" dirty="0"/>
              <a:t>Πλοήγηση και εργονομία</a:t>
            </a:r>
          </a:p>
        </p:txBody>
      </p:sp>
      <p:sp>
        <p:nvSpPr>
          <p:cNvPr id="3" name="Τίτλος 2">
            <a:extLst>
              <a:ext uri="{FF2B5EF4-FFF2-40B4-BE49-F238E27FC236}">
                <a16:creationId xmlns:a16="http://schemas.microsoft.com/office/drawing/2014/main" id="{A117148C-1161-9117-C4E8-FC56FFBB87E4}"/>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9γ. Συμπεράσματα</a:t>
            </a:r>
          </a:p>
        </p:txBody>
      </p:sp>
    </p:spTree>
    <p:extLst>
      <p:ext uri="{BB962C8B-B14F-4D97-AF65-F5344CB8AC3E}">
        <p14:creationId xmlns:p14="http://schemas.microsoft.com/office/powerpoint/2010/main" val="2160534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F97FB474-118F-932A-5F8C-A658804C8604}"/>
              </a:ext>
            </a:extLst>
          </p:cNvPr>
          <p:cNvSpPr>
            <a:spLocks noGrp="1"/>
          </p:cNvSpPr>
          <p:nvPr>
            <p:ph idx="1"/>
          </p:nvPr>
        </p:nvSpPr>
        <p:spPr>
          <a:xfrm>
            <a:off x="628650" y="1440517"/>
            <a:ext cx="7886700" cy="5052356"/>
          </a:xfrm>
        </p:spPr>
        <p:txBody>
          <a:bodyPr>
            <a:normAutofit fontScale="55000" lnSpcReduction="20000"/>
          </a:bodyPr>
          <a:lstStyle/>
          <a:p>
            <a:r>
              <a:rPr lang="el-GR" dirty="0"/>
              <a:t>7</a:t>
            </a:r>
            <a:r>
              <a:rPr lang="el-GR" baseline="30000" dirty="0"/>
              <a:t>ο</a:t>
            </a:r>
            <a:r>
              <a:rPr lang="el-GR" dirty="0"/>
              <a:t> Ε.Ε.: Προκύπτει ότι το εκπαιδευτικό υλικό εναρμονίζεται σε πολύ μεγάλο βαθμό με τις βασικές αρχές </a:t>
            </a:r>
            <a:r>
              <a:rPr lang="el-GR" dirty="0" err="1"/>
              <a:t>πολυμεσικής</a:t>
            </a:r>
            <a:r>
              <a:rPr lang="el-GR" dirty="0"/>
              <a:t> μάθησης του </a:t>
            </a:r>
            <a:r>
              <a:rPr lang="el-GR" dirty="0" err="1"/>
              <a:t>Mayer</a:t>
            </a:r>
            <a:r>
              <a:rPr lang="el-GR" dirty="0"/>
              <a:t>:</a:t>
            </a:r>
          </a:p>
          <a:p>
            <a:r>
              <a:rPr lang="el-GR" dirty="0"/>
              <a:t>Αρχή της </a:t>
            </a:r>
            <a:r>
              <a:rPr lang="el-GR" dirty="0" err="1"/>
              <a:t>τροπικότητας</a:t>
            </a:r>
            <a:endParaRPr lang="el-GR" dirty="0"/>
          </a:p>
          <a:p>
            <a:r>
              <a:rPr lang="el-GR" dirty="0"/>
              <a:t>Αρχή της συνοχής</a:t>
            </a:r>
          </a:p>
          <a:p>
            <a:r>
              <a:rPr lang="el-GR" dirty="0"/>
              <a:t>Αρχή της προσωποποίησης</a:t>
            </a:r>
          </a:p>
          <a:p>
            <a:r>
              <a:rPr lang="el-GR" dirty="0"/>
              <a:t>Αρχή της κατάτμησης</a:t>
            </a:r>
          </a:p>
          <a:p>
            <a:r>
              <a:rPr lang="el-GR" dirty="0"/>
              <a:t>Αρχή της σηματοδότησης</a:t>
            </a:r>
          </a:p>
          <a:p>
            <a:r>
              <a:rPr lang="el-GR" dirty="0"/>
              <a:t>Αρχή της προπαίδευσης</a:t>
            </a:r>
          </a:p>
          <a:p>
            <a:endParaRPr lang="el-GR" dirty="0"/>
          </a:p>
          <a:p>
            <a:endParaRPr lang="el-GR" dirty="0"/>
          </a:p>
          <a:p>
            <a:endParaRPr lang="el-GR" dirty="0"/>
          </a:p>
        </p:txBody>
      </p:sp>
      <p:sp>
        <p:nvSpPr>
          <p:cNvPr id="3" name="Τίτλος 2">
            <a:extLst>
              <a:ext uri="{FF2B5EF4-FFF2-40B4-BE49-F238E27FC236}">
                <a16:creationId xmlns:a16="http://schemas.microsoft.com/office/drawing/2014/main" id="{E9501003-BB65-5D4B-3E4E-BC5C4716785A}"/>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9δ. Συμπεράσματα</a:t>
            </a:r>
          </a:p>
        </p:txBody>
      </p:sp>
    </p:spTree>
    <p:extLst>
      <p:ext uri="{BB962C8B-B14F-4D97-AF65-F5344CB8AC3E}">
        <p14:creationId xmlns:p14="http://schemas.microsoft.com/office/powerpoint/2010/main" val="3224629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a:t>
            </a:r>
            <a:endParaRPr lang="el-GR" sz="3600" b="1" dirty="0"/>
          </a:p>
        </p:txBody>
      </p:sp>
      <p:sp>
        <p:nvSpPr>
          <p:cNvPr id="4" name="9 - Ορθογώνιο"/>
          <p:cNvSpPr/>
          <p:nvPr/>
        </p:nvSpPr>
        <p:spPr>
          <a:xfrm>
            <a:off x="827584" y="1556792"/>
            <a:ext cx="7632848" cy="4893647"/>
          </a:xfrm>
          <a:prstGeom prst="rect">
            <a:avLst/>
          </a:prstGeom>
        </p:spPr>
        <p:txBody>
          <a:bodyPr wrap="square">
            <a:spAutoFit/>
          </a:bodyPr>
          <a:lstStyle/>
          <a:p>
            <a:r>
              <a:rPr lang="el-GR" sz="2800" dirty="0">
                <a:effectLst/>
                <a:ea typeface="Calibri" panose="020F0502020204030204" pitchFamily="34" charset="0"/>
                <a:cs typeface="Times New Roman" panose="02020603050405020304" pitchFamily="18" charset="0"/>
              </a:rPr>
              <a:t>Σκοπός της παρούσας εργασίας είναι ο </a:t>
            </a:r>
            <a:r>
              <a:rPr lang="el-GR" sz="2800" b="0" dirty="0">
                <a:effectLst/>
                <a:ea typeface="Calibri" panose="020F0502020204030204" pitchFamily="34" charset="0"/>
                <a:cs typeface="Times New Roman" panose="02020603050405020304" pitchFamily="18" charset="0"/>
              </a:rPr>
              <a:t>σχεδιασμός, η υλοποίηση και η αποτίμηση ενός </a:t>
            </a:r>
            <a:r>
              <a:rPr lang="el-GR" sz="2800" b="0" dirty="0" err="1">
                <a:effectLst/>
                <a:ea typeface="Calibri" panose="020F0502020204030204" pitchFamily="34" charset="0"/>
                <a:cs typeface="Times New Roman" panose="02020603050405020304" pitchFamily="18" charset="0"/>
              </a:rPr>
              <a:t>πολυμεσικού</a:t>
            </a:r>
            <a:r>
              <a:rPr lang="el-GR" sz="2800" b="0" dirty="0">
                <a:effectLst/>
                <a:ea typeface="Calibri" panose="020F0502020204030204" pitchFamily="34" charset="0"/>
                <a:cs typeface="Times New Roman" panose="02020603050405020304" pitchFamily="18" charset="0"/>
              </a:rPr>
              <a:t>, ψηφιακού εκπαιδευτικού υλικού για την εκμάθηση της δημιουργίας παραμυθιού</a:t>
            </a:r>
            <a:r>
              <a:rPr lang="el-GR" sz="2800" b="1" dirty="0">
                <a:effectLst/>
                <a:ea typeface="Calibri" panose="020F0502020204030204" pitchFamily="34" charset="0"/>
                <a:cs typeface="Times New Roman" panose="02020603050405020304" pitchFamily="18" charset="0"/>
              </a:rPr>
              <a:t>,</a:t>
            </a:r>
            <a:r>
              <a:rPr lang="el-GR" sz="2800" dirty="0">
                <a:effectLst/>
                <a:ea typeface="Calibri" panose="020F0502020204030204" pitchFamily="34" charset="0"/>
                <a:cs typeface="Times New Roman" panose="02020603050405020304" pitchFamily="18" charset="0"/>
              </a:rPr>
              <a:t> με αξιοποίηση Τεχνολογιών Πληροφορίας και Επικοινωνιών (Τ.Π.Ε.), σε μαθητές Γ’ τάξης του Δημοτικού. Το υλικό στοχεύει στην ενεργοποίηση της φαντασίας, τη δημιουργική γραφή, την ανάπτυξη αφηγηματικών δεξιοτήτων και την καλλιέργεια της ψηφιακής παιδείας.</a:t>
            </a:r>
          </a:p>
          <a:p>
            <a:endParaRPr lang="el-GR" sz="3200" dirty="0"/>
          </a:p>
        </p:txBody>
      </p:sp>
    </p:spTree>
    <p:extLst>
      <p:ext uri="{BB962C8B-B14F-4D97-AF65-F5344CB8AC3E}">
        <p14:creationId xmlns:p14="http://schemas.microsoft.com/office/powerpoint/2010/main" val="67264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διπλωματικής</a:t>
            </a:r>
            <a:endParaRPr lang="el-GR" sz="3600" b="1" dirty="0"/>
          </a:p>
        </p:txBody>
      </p:sp>
      <p:sp>
        <p:nvSpPr>
          <p:cNvPr id="4" name="9 - Ορθογώνιο"/>
          <p:cNvSpPr/>
          <p:nvPr/>
        </p:nvSpPr>
        <p:spPr>
          <a:xfrm>
            <a:off x="899592" y="1412776"/>
            <a:ext cx="7704856" cy="4893647"/>
          </a:xfrm>
          <a:prstGeom prst="rect">
            <a:avLst/>
          </a:prstGeom>
        </p:spPr>
        <p:txBody>
          <a:bodyPr wrap="square">
            <a:spAutoFit/>
          </a:bodyPr>
          <a:lstStyle/>
          <a:p>
            <a:r>
              <a:rPr lang="el-GR" dirty="0">
                <a:effectLst/>
                <a:latin typeface="Times New Roman" panose="02020603050405020304" pitchFamily="18" charset="0"/>
                <a:ea typeface="Times New Roman" panose="02020603050405020304" pitchFamily="18" charset="0"/>
              </a:rPr>
              <a:t>1.  Εμπλουτίζει τη διδακτική πράξη με ένα </a:t>
            </a:r>
            <a:r>
              <a:rPr lang="el-GR" b="0" dirty="0">
                <a:effectLst/>
                <a:latin typeface="Times New Roman" panose="02020603050405020304" pitchFamily="18" charset="0"/>
                <a:ea typeface="Times New Roman" panose="02020603050405020304" pitchFamily="18" charset="0"/>
              </a:rPr>
              <a:t>καινοτόμο ψηφιακό εργαλείο για τη δημιουργική γραφή</a:t>
            </a:r>
            <a:r>
              <a:rPr lang="el-GR" b="1" dirty="0">
                <a:effectLst/>
                <a:latin typeface="Times New Roman" panose="02020603050405020304" pitchFamily="18" charset="0"/>
                <a:ea typeface="Times New Roman" panose="02020603050405020304" pitchFamily="18" charset="0"/>
              </a:rPr>
              <a:t>.</a:t>
            </a:r>
            <a:endParaRPr lang="el-GR" dirty="0">
              <a:effectLst/>
              <a:latin typeface="Times New Roman" panose="02020603050405020304" pitchFamily="18" charset="0"/>
              <a:ea typeface="Times New Roman" panose="02020603050405020304" pitchFamily="18" charset="0"/>
            </a:endParaRPr>
          </a:p>
          <a:p>
            <a:r>
              <a:rPr lang="el-GR" dirty="0">
                <a:effectLst/>
                <a:latin typeface="Times New Roman" panose="02020603050405020304" pitchFamily="18" charset="0"/>
                <a:ea typeface="Times New Roman" panose="02020603050405020304" pitchFamily="18" charset="0"/>
              </a:rPr>
              <a:t>2. Προτείνει ένα </a:t>
            </a:r>
            <a:r>
              <a:rPr lang="el-GR" b="0" dirty="0">
                <a:effectLst/>
                <a:latin typeface="Times New Roman" panose="02020603050405020304" pitchFamily="18" charset="0"/>
                <a:ea typeface="Times New Roman" panose="02020603050405020304" pitchFamily="18" charset="0"/>
              </a:rPr>
              <a:t>μοντέλο παιδαγωγικής αξιοποίησης Τ.Π.Ε.</a:t>
            </a:r>
            <a:r>
              <a:rPr lang="el-GR" dirty="0">
                <a:effectLst/>
                <a:latin typeface="Times New Roman" panose="02020603050405020304" pitchFamily="18" charset="0"/>
                <a:ea typeface="Times New Roman" panose="02020603050405020304" pitchFamily="18" charset="0"/>
              </a:rPr>
              <a:t> με εφαρμογή στην Πρωτοβάθμια Εκπαίδευση.</a:t>
            </a:r>
          </a:p>
          <a:p>
            <a:r>
              <a:rPr lang="el-GR" dirty="0">
                <a:effectLst/>
                <a:latin typeface="Times New Roman" panose="02020603050405020304" pitchFamily="18" charset="0"/>
                <a:ea typeface="Times New Roman" panose="02020603050405020304" pitchFamily="18" charset="0"/>
              </a:rPr>
              <a:t>3.  Παρέχει </a:t>
            </a:r>
            <a:r>
              <a:rPr lang="el-GR" b="0" dirty="0">
                <a:effectLst/>
                <a:latin typeface="Times New Roman" panose="02020603050405020304" pitchFamily="18" charset="0"/>
                <a:ea typeface="Times New Roman" panose="02020603050405020304" pitchFamily="18" charset="0"/>
              </a:rPr>
              <a:t>συγκεκριμένα παραδείγματα εκπαιδευτικών δραστηριοτήτων</a:t>
            </a:r>
            <a:r>
              <a:rPr lang="el-GR" dirty="0">
                <a:effectLst/>
                <a:latin typeface="Times New Roman" panose="02020603050405020304" pitchFamily="18" charset="0"/>
                <a:ea typeface="Times New Roman" panose="02020603050405020304" pitchFamily="18" charset="0"/>
              </a:rPr>
              <a:t> που μπορούν να ενσωματωθούν στη διδακτική πρακτική.</a:t>
            </a:r>
          </a:p>
          <a:p>
            <a:r>
              <a:rPr lang="el-GR" dirty="0">
                <a:effectLst/>
                <a:latin typeface="Times New Roman" panose="02020603050405020304" pitchFamily="18" charset="0"/>
                <a:ea typeface="Times New Roman" panose="02020603050405020304" pitchFamily="18" charset="0"/>
              </a:rPr>
              <a:t>4. Δίνει </a:t>
            </a:r>
            <a:r>
              <a:rPr lang="el-GR" b="0" dirty="0">
                <a:effectLst/>
                <a:latin typeface="Times New Roman" panose="02020603050405020304" pitchFamily="18" charset="0"/>
                <a:ea typeface="Times New Roman" panose="02020603050405020304" pitchFamily="18" charset="0"/>
              </a:rPr>
              <a:t>φωνή στους μαθητές</a:t>
            </a:r>
            <a:r>
              <a:rPr lang="el-GR" dirty="0">
                <a:effectLst/>
                <a:latin typeface="Times New Roman" panose="02020603050405020304" pitchFamily="18" charset="0"/>
                <a:ea typeface="Times New Roman" panose="02020603050405020304" pitchFamily="18" charset="0"/>
              </a:rPr>
              <a:t> ως δημιουργούς περιεχομένου και όχι μόνο ως δέκτες.</a:t>
            </a:r>
          </a:p>
          <a:p>
            <a:r>
              <a:rPr lang="el-GR" dirty="0">
                <a:effectLst/>
                <a:latin typeface="Times New Roman" panose="02020603050405020304" pitchFamily="18" charset="0"/>
                <a:ea typeface="Times New Roman" panose="02020603050405020304" pitchFamily="18" charset="0"/>
              </a:rPr>
              <a:t>5.  Συνεισφέρει στην </a:t>
            </a:r>
            <a:r>
              <a:rPr lang="el-GR" b="0" dirty="0">
                <a:effectLst/>
                <a:latin typeface="Times New Roman" panose="02020603050405020304" pitchFamily="18" charset="0"/>
                <a:ea typeface="Times New Roman" panose="02020603050405020304" pitchFamily="18" charset="0"/>
              </a:rPr>
              <a:t>έρευνα γύρω από την αξιοποίηση ψηφιακών εργαλείων</a:t>
            </a:r>
            <a:r>
              <a:rPr lang="el-GR" dirty="0">
                <a:effectLst/>
                <a:latin typeface="Times New Roman" panose="02020603050405020304" pitchFamily="18" charset="0"/>
                <a:ea typeface="Times New Roman" panose="02020603050405020304" pitchFamily="18" charset="0"/>
              </a:rPr>
              <a:t> στη γλωσσική έκφραση και τη δημιουργική γραφή.</a:t>
            </a:r>
          </a:p>
          <a:p>
            <a:endParaRPr lang="el-GR" sz="2400" dirty="0"/>
          </a:p>
        </p:txBody>
      </p:sp>
    </p:spTree>
    <p:extLst>
      <p:ext uri="{BB962C8B-B14F-4D97-AF65-F5344CB8AC3E}">
        <p14:creationId xmlns:p14="http://schemas.microsoft.com/office/powerpoint/2010/main" val="2790992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476672"/>
            <a:ext cx="7776864" cy="576064"/>
          </a:xfrm>
        </p:spPr>
        <p:txBody>
          <a:bodyPr>
            <a:noAutofit/>
          </a:bodyPr>
          <a:lstStyle/>
          <a:p>
            <a:r>
              <a:rPr lang="el-GR" sz="3600" dirty="0"/>
              <a:t>3. Ερευνητικά Ερωτήματα</a:t>
            </a:r>
            <a:endParaRPr lang="el-GR" sz="4000" b="1" dirty="0"/>
          </a:p>
        </p:txBody>
      </p:sp>
      <p:sp>
        <p:nvSpPr>
          <p:cNvPr id="4" name="9 - Ορθογώνιο"/>
          <p:cNvSpPr/>
          <p:nvPr/>
        </p:nvSpPr>
        <p:spPr>
          <a:xfrm>
            <a:off x="755576" y="1340768"/>
            <a:ext cx="7632848" cy="5324535"/>
          </a:xfrm>
          <a:prstGeom prst="rect">
            <a:avLst/>
          </a:prstGeom>
        </p:spPr>
        <p:txBody>
          <a:bodyPr wrap="square">
            <a:spAutoFit/>
          </a:bodyPr>
          <a:lstStyle/>
          <a:p>
            <a:pPr marL="342900" lvl="0" indent="-342900">
              <a:buFont typeface="+mj-lt"/>
              <a:buAutoNum type="arabicPeriod"/>
            </a:pPr>
            <a:r>
              <a:rPr lang="el-GR" sz="2000" dirty="0">
                <a:effectLst/>
                <a:ea typeface="Times New Roman" panose="02020603050405020304" pitchFamily="18" charset="0"/>
                <a:cs typeface="Times New Roman" panose="02020603050405020304" pitchFamily="18" charset="0"/>
              </a:rPr>
              <a:t>Σε ποιο βαθμό το εκπαιδευτικό υλικό συνέβαλε στην κατανόηση των δομικών στοιχείων ενός παραμυθιού από τους μαθητές;</a:t>
            </a:r>
          </a:p>
          <a:p>
            <a:pPr marL="342900" lvl="0" indent="-342900">
              <a:buFont typeface="+mj-lt"/>
              <a:buAutoNum type="arabicPeriod"/>
            </a:pPr>
            <a:r>
              <a:rPr lang="el-GR" sz="2000" dirty="0">
                <a:effectLst/>
                <a:ea typeface="Times New Roman" panose="02020603050405020304" pitchFamily="18" charset="0"/>
                <a:cs typeface="Times New Roman" panose="02020603050405020304" pitchFamily="18" charset="0"/>
              </a:rPr>
              <a:t>Πώς αξιολογούν οι μαθητές τη διαδικασία δημιουργίας παραμυθιού μέσα από τις δραστηριότητες που περιλαμβάνουν Τ.Π.Ε.;</a:t>
            </a:r>
          </a:p>
          <a:p>
            <a:pPr marL="342900" lvl="0" indent="-342900">
              <a:buFont typeface="+mj-lt"/>
              <a:buAutoNum type="arabicPeriod"/>
            </a:pPr>
            <a:r>
              <a:rPr lang="el-GR" sz="2000" dirty="0">
                <a:effectLst/>
                <a:ea typeface="Times New Roman" panose="02020603050405020304" pitchFamily="18" charset="0"/>
                <a:cs typeface="Times New Roman" panose="02020603050405020304" pitchFamily="18" charset="0"/>
              </a:rPr>
              <a:t>Τι δεξιότητες ανάπτυξαν οι μαθητές (αφηγηματικές, συνεργατικές, ψηφιακές) κατά την υλοποίηση της παρέμβασης;</a:t>
            </a:r>
          </a:p>
          <a:p>
            <a:pPr marL="342900" lvl="0" indent="-342900">
              <a:buFont typeface="+mj-lt"/>
              <a:buAutoNum type="arabicPeriod"/>
            </a:pPr>
            <a:r>
              <a:rPr lang="el-GR" sz="2000" dirty="0">
                <a:effectLst/>
                <a:ea typeface="Times New Roman" panose="02020603050405020304" pitchFamily="18" charset="0"/>
                <a:cs typeface="Times New Roman" panose="02020603050405020304" pitchFamily="18" charset="0"/>
              </a:rPr>
              <a:t>Πώς βιώνουν οι μαθητές τη συμμετοχή τους σε ένα τέτοιο </a:t>
            </a:r>
            <a:r>
              <a:rPr lang="el-GR" sz="2000" dirty="0" err="1">
                <a:effectLst/>
                <a:ea typeface="Times New Roman" panose="02020603050405020304" pitchFamily="18" charset="0"/>
                <a:cs typeface="Times New Roman" panose="02020603050405020304" pitchFamily="18" charset="0"/>
              </a:rPr>
              <a:t>πολυμεσικό</a:t>
            </a:r>
            <a:r>
              <a:rPr lang="el-GR" sz="2000" dirty="0">
                <a:effectLst/>
                <a:ea typeface="Times New Roman" panose="02020603050405020304" pitchFamily="18" charset="0"/>
                <a:cs typeface="Times New Roman" panose="02020603050405020304" pitchFamily="18" charset="0"/>
              </a:rPr>
              <a:t> και δημιουργικό εκπαιδευτικό σενάριο;</a:t>
            </a:r>
          </a:p>
          <a:p>
            <a:pPr marL="342900" lvl="0" indent="-342900">
              <a:buFont typeface="+mj-lt"/>
              <a:buAutoNum type="arabicPeriod"/>
            </a:pPr>
            <a:r>
              <a:rPr lang="el-GR" sz="2000" dirty="0">
                <a:effectLst/>
                <a:ea typeface="Times New Roman" panose="02020603050405020304" pitchFamily="18" charset="0"/>
                <a:cs typeface="Times New Roman" panose="02020603050405020304" pitchFamily="18" charset="0"/>
              </a:rPr>
              <a:t>Ποιες είναι οι προκλήσεις και οι δυνατότητες που εντοπίζονται στην ενσωμάτωση του συγκεκριμένου υλικού στην καθημερινή σχολική πρακτική;</a:t>
            </a:r>
          </a:p>
          <a:p>
            <a:pPr marL="342900" lvl="0" indent="-342900">
              <a:buFont typeface="+mj-lt"/>
              <a:buAutoNum type="arabicPeriod"/>
            </a:pPr>
            <a:r>
              <a:rPr lang="el-GR" sz="2000" dirty="0">
                <a:solidFill>
                  <a:srgbClr val="222222"/>
                </a:solidFill>
                <a:effectLst/>
                <a:ea typeface="Times New Roman" panose="02020603050405020304" pitchFamily="18" charset="0"/>
                <a:cs typeface="Times New Roman" panose="02020603050405020304" pitchFamily="18" charset="0"/>
              </a:rPr>
              <a:t>Το εκπαιδευτικό υλικό έχει σχεδιαστεί και υλοποιηθεί σύμφωνα με τις αρχές τις εξ Αποστάσεως Εκπαίδευσης;</a:t>
            </a:r>
            <a:endParaRPr lang="el-GR" sz="2000" dirty="0">
              <a:effectLst/>
              <a:ea typeface="Times New Roman" panose="02020603050405020304" pitchFamily="18" charset="0"/>
              <a:cs typeface="Times New Roman" panose="02020603050405020304" pitchFamily="18" charset="0"/>
            </a:endParaRPr>
          </a:p>
          <a:p>
            <a:pPr marL="342900" lvl="0" indent="-342900">
              <a:buFont typeface="+mj-lt"/>
              <a:buAutoNum type="arabicPeriod"/>
            </a:pPr>
            <a:r>
              <a:rPr lang="el-GR" sz="2000" dirty="0">
                <a:solidFill>
                  <a:srgbClr val="222222"/>
                </a:solidFill>
                <a:effectLst/>
                <a:ea typeface="Times New Roman" panose="02020603050405020304" pitchFamily="18" charset="0"/>
                <a:cs typeface="Times New Roman" panose="02020603050405020304" pitchFamily="18" charset="0"/>
              </a:rPr>
              <a:t>Το εκπαιδευτικό υλικό έχει σχεδιαστεί και υλοποιηθεί σύμφωνα με τις αρχές </a:t>
            </a:r>
            <a:r>
              <a:rPr lang="el-GR" sz="2000" dirty="0" err="1">
                <a:solidFill>
                  <a:srgbClr val="222222"/>
                </a:solidFill>
                <a:effectLst/>
                <a:ea typeface="Times New Roman" panose="02020603050405020304" pitchFamily="18" charset="0"/>
                <a:cs typeface="Times New Roman" panose="02020603050405020304" pitchFamily="18" charset="0"/>
              </a:rPr>
              <a:t>πολυμεσικής</a:t>
            </a:r>
            <a:r>
              <a:rPr lang="el-GR" sz="2000" dirty="0">
                <a:solidFill>
                  <a:srgbClr val="222222"/>
                </a:solidFill>
                <a:effectLst/>
                <a:ea typeface="Times New Roman" panose="02020603050405020304" pitchFamily="18" charset="0"/>
                <a:cs typeface="Times New Roman" panose="02020603050405020304" pitchFamily="18" charset="0"/>
              </a:rPr>
              <a:t> μάθησης του </a:t>
            </a:r>
            <a:r>
              <a:rPr lang="el-GR" sz="2000" dirty="0" err="1">
                <a:solidFill>
                  <a:srgbClr val="222222"/>
                </a:solidFill>
                <a:effectLst/>
                <a:ea typeface="Times New Roman" panose="02020603050405020304" pitchFamily="18" charset="0"/>
                <a:cs typeface="Times New Roman" panose="02020603050405020304" pitchFamily="18" charset="0"/>
              </a:rPr>
              <a:t>Mayer</a:t>
            </a:r>
            <a:r>
              <a:rPr lang="el-GR" sz="2000" dirty="0">
                <a:solidFill>
                  <a:srgbClr val="222222"/>
                </a:solidFill>
                <a:effectLst/>
                <a:ea typeface="Times New Roman" panose="02020603050405020304" pitchFamily="18" charset="0"/>
                <a:cs typeface="Times New Roman" panose="02020603050405020304" pitchFamily="18" charset="0"/>
              </a:rPr>
              <a:t>;</a:t>
            </a:r>
            <a:endParaRPr lang="el-GR" sz="2000" dirty="0">
              <a:effectLst/>
              <a:ea typeface="Times New Roman" panose="02020603050405020304" pitchFamily="18" charset="0"/>
              <a:cs typeface="Times New Roman" panose="02020603050405020304" pitchFamily="18" charset="0"/>
            </a:endParaRPr>
          </a:p>
          <a:p>
            <a:endParaRPr lang="el-GR" sz="3200" dirty="0"/>
          </a:p>
        </p:txBody>
      </p:sp>
    </p:spTree>
    <p:extLst>
      <p:ext uri="{BB962C8B-B14F-4D97-AF65-F5344CB8AC3E}">
        <p14:creationId xmlns:p14="http://schemas.microsoft.com/office/powerpoint/2010/main" val="153892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a:t>
            </a:r>
            <a:endParaRPr lang="el-GR" sz="3600" b="1" dirty="0"/>
          </a:p>
        </p:txBody>
      </p:sp>
      <p:sp>
        <p:nvSpPr>
          <p:cNvPr id="4" name="9 - Ορθογώνιο"/>
          <p:cNvSpPr/>
          <p:nvPr/>
        </p:nvSpPr>
        <p:spPr>
          <a:xfrm>
            <a:off x="827584" y="1556792"/>
            <a:ext cx="7992888" cy="3600986"/>
          </a:xfrm>
          <a:prstGeom prst="rect">
            <a:avLst/>
          </a:prstGeom>
        </p:spPr>
        <p:txBody>
          <a:bodyPr wrap="square">
            <a:spAutoFit/>
          </a:bodyPr>
          <a:lstStyle/>
          <a:p>
            <a:r>
              <a:rPr lang="el-GR" sz="2800" dirty="0"/>
              <a:t>Κεφάλαιο 1 – Εισαγωγή</a:t>
            </a:r>
            <a:endParaRPr lang="el-GR" sz="3600" dirty="0"/>
          </a:p>
          <a:p>
            <a:r>
              <a:rPr lang="el-GR" sz="2800" dirty="0"/>
              <a:t>Κεφάλαιο 2 – Θεωρητικό Πλαίσιο</a:t>
            </a:r>
            <a:endParaRPr lang="el-GR" sz="3600" dirty="0"/>
          </a:p>
          <a:p>
            <a:r>
              <a:rPr lang="el-GR" sz="2800" dirty="0"/>
              <a:t>Κεφάλαιο 3 – Περιγραφή του Εκπαιδευτικού Υλικού</a:t>
            </a:r>
            <a:endParaRPr lang="el-GR" sz="3600" dirty="0"/>
          </a:p>
          <a:p>
            <a:r>
              <a:rPr lang="el-GR" sz="2800" dirty="0"/>
              <a:t>Κεφάλαιο 4 – Μεθοδολογία Έρευνας</a:t>
            </a:r>
            <a:endParaRPr lang="el-GR" sz="3600" dirty="0"/>
          </a:p>
          <a:p>
            <a:r>
              <a:rPr lang="el-GR" sz="2800" dirty="0"/>
              <a:t>Κεφάλαιο 5 – Εκπαιδευτική Παρέμβαση -  Αποτελέσματα</a:t>
            </a:r>
          </a:p>
          <a:p>
            <a:r>
              <a:rPr lang="el-GR" sz="2800" dirty="0"/>
              <a:t>Κεφάλαιο 6 – Συμπεράσματα</a:t>
            </a:r>
            <a:endParaRPr lang="el-GR" sz="3600" dirty="0"/>
          </a:p>
          <a:p>
            <a:r>
              <a:rPr lang="el-GR" sz="3200"/>
              <a:t>ΒΙΒΛΙΟΓΡΑΦΙΑ</a:t>
            </a:r>
            <a:endParaRPr lang="el-GR" sz="3200" dirty="0"/>
          </a:p>
        </p:txBody>
      </p:sp>
    </p:spTree>
    <p:extLst>
      <p:ext uri="{BB962C8B-B14F-4D97-AF65-F5344CB8AC3E}">
        <p14:creationId xmlns:p14="http://schemas.microsoft.com/office/powerpoint/2010/main" val="1368895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n-US" sz="3600" dirty="0"/>
              <a:t>5</a:t>
            </a:r>
            <a:r>
              <a:rPr lang="el-GR" sz="3600" dirty="0"/>
              <a:t>. Θεωρητικό Πλαίσιο </a:t>
            </a:r>
            <a:endParaRPr lang="el-GR" sz="3600" b="1" dirty="0"/>
          </a:p>
        </p:txBody>
      </p:sp>
      <p:sp>
        <p:nvSpPr>
          <p:cNvPr id="4" name="9 - Ορθογώνιο"/>
          <p:cNvSpPr/>
          <p:nvPr/>
        </p:nvSpPr>
        <p:spPr>
          <a:xfrm>
            <a:off x="827584" y="1556792"/>
            <a:ext cx="8064896" cy="4524315"/>
          </a:xfrm>
          <a:prstGeom prst="rect">
            <a:avLst/>
          </a:prstGeom>
        </p:spPr>
        <p:txBody>
          <a:bodyPr wrap="square">
            <a:spAutoFit/>
          </a:bodyPr>
          <a:lstStyle/>
          <a:p>
            <a:r>
              <a:rPr lang="el-GR" sz="2800" dirty="0"/>
              <a:t>Βασικές έννοιες και όροι που αναφέρονται και αναλύονται στην εργασία μου είναι:</a:t>
            </a:r>
          </a:p>
          <a:p>
            <a:pPr marL="457200" indent="-457200">
              <a:buFont typeface="Arial" panose="020B0604020202020204" pitchFamily="34" charset="0"/>
              <a:buChar char="•"/>
            </a:pPr>
            <a:r>
              <a:rPr lang="el-GR" sz="2800" dirty="0" err="1"/>
              <a:t>ΕξΑΕ</a:t>
            </a:r>
            <a:r>
              <a:rPr lang="el-GR" sz="2800" dirty="0"/>
              <a:t> και Παιδαγωγικές της αρχές</a:t>
            </a:r>
          </a:p>
          <a:p>
            <a:pPr marL="457200" indent="-457200">
              <a:buFont typeface="Arial" panose="020B0604020202020204" pitchFamily="34" charset="0"/>
              <a:buChar char="•"/>
            </a:pPr>
            <a:r>
              <a:rPr lang="el-GR" sz="2800" dirty="0"/>
              <a:t>Θεωρία </a:t>
            </a:r>
            <a:r>
              <a:rPr lang="en-US" sz="2800" dirty="0"/>
              <a:t>Mayer</a:t>
            </a:r>
          </a:p>
          <a:p>
            <a:pPr marL="457200" indent="-457200">
              <a:buFont typeface="Arial" panose="020B0604020202020204" pitchFamily="34" charset="0"/>
              <a:buChar char="•"/>
            </a:pPr>
            <a:r>
              <a:rPr lang="el-GR" sz="2800" dirty="0"/>
              <a:t>Εκπαιδευτικό υλικό στην </a:t>
            </a:r>
            <a:r>
              <a:rPr lang="el-GR" sz="2800" dirty="0" err="1"/>
              <a:t>ΕξΑΕ</a:t>
            </a:r>
            <a:endParaRPr lang="el-GR" sz="2800" dirty="0"/>
          </a:p>
          <a:p>
            <a:pPr marL="457200" indent="-457200">
              <a:buFont typeface="Arial" panose="020B0604020202020204" pitchFamily="34" charset="0"/>
              <a:buChar char="•"/>
            </a:pPr>
            <a:r>
              <a:rPr lang="el-GR" sz="2800" dirty="0"/>
              <a:t>Δημιουργική γραφή</a:t>
            </a:r>
          </a:p>
          <a:p>
            <a:pPr marL="457200" indent="-457200">
              <a:buFont typeface="Arial" panose="020B0604020202020204" pitchFamily="34" charset="0"/>
              <a:buChar char="•"/>
            </a:pPr>
            <a:r>
              <a:rPr lang="el-GR" sz="2800" dirty="0"/>
              <a:t>Παραμύθια του «Μέγα»</a:t>
            </a:r>
          </a:p>
          <a:p>
            <a:pPr marL="457200" indent="-457200">
              <a:buFont typeface="Arial" panose="020B0604020202020204" pitchFamily="34" charset="0"/>
              <a:buChar char="•"/>
            </a:pPr>
            <a:r>
              <a:rPr lang="el-GR" sz="2800" dirty="0"/>
              <a:t>Ευγένιος </a:t>
            </a:r>
            <a:r>
              <a:rPr lang="el-GR" sz="2800" dirty="0" err="1"/>
              <a:t>Τριβιζάς</a:t>
            </a:r>
            <a:r>
              <a:rPr lang="el-GR" sz="2800" dirty="0"/>
              <a:t> και </a:t>
            </a:r>
            <a:r>
              <a:rPr lang="el-GR" sz="2800" dirty="0" err="1"/>
              <a:t>πολυκλωνικά</a:t>
            </a:r>
            <a:r>
              <a:rPr lang="el-GR" sz="2800" dirty="0"/>
              <a:t> παραμύθια</a:t>
            </a:r>
          </a:p>
          <a:p>
            <a:pPr marL="457200" indent="-457200">
              <a:buFont typeface="Arial" panose="020B0604020202020204" pitchFamily="34" charset="0"/>
              <a:buChar char="•"/>
            </a:pPr>
            <a:r>
              <a:rPr lang="el-GR" sz="2800" dirty="0"/>
              <a:t>Ψηφιακά εργαλεία</a:t>
            </a:r>
          </a:p>
          <a:p>
            <a:pPr marL="457200" indent="-457200">
              <a:buFont typeface="Arial" panose="020B0604020202020204" pitchFamily="34" charset="0"/>
              <a:buChar char="•"/>
            </a:pPr>
            <a:r>
              <a:rPr lang="el-GR" sz="2800" dirty="0"/>
              <a:t> Τ.Π.Ε. και Δημιουργική γραφή</a:t>
            </a:r>
          </a:p>
        </p:txBody>
      </p:sp>
    </p:spTree>
    <p:extLst>
      <p:ext uri="{BB962C8B-B14F-4D97-AF65-F5344CB8AC3E}">
        <p14:creationId xmlns:p14="http://schemas.microsoft.com/office/powerpoint/2010/main" val="3581669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n-US" sz="3600" dirty="0"/>
              <a:t>6</a:t>
            </a:r>
            <a:r>
              <a:rPr lang="el-GR" sz="3600" dirty="0"/>
              <a:t>α. Παραγόμενο εκπαιδευτικό υλικό</a:t>
            </a:r>
            <a:endParaRPr lang="el-GR" sz="3600" b="1" dirty="0">
              <a:solidFill>
                <a:srgbClr val="FF0000"/>
              </a:solidFill>
            </a:endParaRPr>
          </a:p>
        </p:txBody>
      </p:sp>
      <p:sp>
        <p:nvSpPr>
          <p:cNvPr id="4" name="9 - Ορθογώνιο"/>
          <p:cNvSpPr/>
          <p:nvPr/>
        </p:nvSpPr>
        <p:spPr>
          <a:xfrm>
            <a:off x="971600" y="1340768"/>
            <a:ext cx="7920880" cy="5139869"/>
          </a:xfrm>
          <a:prstGeom prst="rect">
            <a:avLst/>
          </a:prstGeom>
        </p:spPr>
        <p:txBody>
          <a:bodyPr wrap="square">
            <a:spAutoFit/>
          </a:bodyPr>
          <a:lstStyle/>
          <a:p>
            <a:r>
              <a:rPr lang="el-GR" sz="2400" b="1" dirty="0"/>
              <a:t>Σκοπός Εκπαιδευτικού Υλικού</a:t>
            </a:r>
          </a:p>
          <a:p>
            <a:r>
              <a:rPr lang="el-GR" sz="2400" dirty="0"/>
              <a:t>Ο σκοπός του εκπαιδευτικού υλικού είναι να υποστηρίξει τους μαθητές της Γ΄ Δημοτικού στη </a:t>
            </a:r>
            <a:r>
              <a:rPr lang="el-GR" sz="2400" b="1" dirty="0"/>
              <a:t>δημιουργία του δικού τους παραμυθιού</a:t>
            </a:r>
            <a:r>
              <a:rPr lang="el-GR" sz="2400" dirty="0"/>
              <a:t> μέσα από τη χρήση </a:t>
            </a:r>
            <a:r>
              <a:rPr lang="el-GR" sz="2400" dirty="0" err="1"/>
              <a:t>διαδραστικών</a:t>
            </a:r>
            <a:r>
              <a:rPr lang="el-GR" sz="2400" dirty="0"/>
              <a:t> ψηφιακών εργαλείων. Το υλικό στοχεύει στην </a:t>
            </a:r>
            <a:r>
              <a:rPr lang="el-GR" sz="2400" b="1" dirty="0"/>
              <a:t>καλλιέργεια της δημιουργικής γραφής</a:t>
            </a:r>
            <a:r>
              <a:rPr lang="el-GR" sz="2400" dirty="0"/>
              <a:t>, της </a:t>
            </a:r>
            <a:r>
              <a:rPr lang="el-GR" sz="2400" b="1" dirty="0"/>
              <a:t>αφήγησης</a:t>
            </a:r>
            <a:r>
              <a:rPr lang="el-GR" sz="2400" dirty="0"/>
              <a:t>, της </a:t>
            </a:r>
            <a:r>
              <a:rPr lang="el-GR" sz="2400" b="1" dirty="0"/>
              <a:t>ψηφιακής έκφρασης</a:t>
            </a:r>
            <a:r>
              <a:rPr lang="el-GR" sz="2400" dirty="0"/>
              <a:t>, καθώς και στην </a:t>
            </a:r>
            <a:r>
              <a:rPr lang="el-GR" sz="2400" b="1" dirty="0"/>
              <a:t>ενεργή συμμετοχή</a:t>
            </a:r>
            <a:r>
              <a:rPr lang="el-GR" sz="2400" dirty="0"/>
              <a:t> των μαθητών μέσα από δραστηριότητες που προωθούν τη διερεύνηση, τη λήψη αποφάσεων και τη δημιουργική παραγωγή περιεχομένου.</a:t>
            </a:r>
            <a:endParaRPr lang="el-GR" sz="3200" dirty="0"/>
          </a:p>
          <a:p>
            <a:r>
              <a:rPr lang="el-GR" sz="2800" dirty="0"/>
              <a:t>Για να </a:t>
            </a:r>
            <a:r>
              <a:rPr lang="el-GR" sz="2800" dirty="0" err="1"/>
              <a:t>πλοηγηθείτε</a:t>
            </a:r>
            <a:r>
              <a:rPr lang="el-GR" sz="2800" dirty="0"/>
              <a:t> στο Εκπαιδευτικό μου υλικό, κάνετε κλικ στον παρακάτω σύνδεσμο:</a:t>
            </a:r>
          </a:p>
          <a:p>
            <a:r>
              <a:rPr lang="en-US" dirty="0" err="1">
                <a:hlinkClick r:id="rId3"/>
              </a:rPr>
              <a:t>Edivea</a:t>
            </a:r>
            <a:r>
              <a:rPr lang="en-US" dirty="0">
                <a:hlinkClick r:id="rId3"/>
              </a:rPr>
              <a:t> students</a:t>
            </a:r>
            <a:endParaRPr lang="el-GR" sz="2400" dirty="0"/>
          </a:p>
        </p:txBody>
      </p:sp>
    </p:spTree>
    <p:extLst>
      <p:ext uri="{BB962C8B-B14F-4D97-AF65-F5344CB8AC3E}">
        <p14:creationId xmlns:p14="http://schemas.microsoft.com/office/powerpoint/2010/main" val="274526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9DA0A8FC-388E-C81E-A26B-7AFB18C293A7}"/>
              </a:ext>
            </a:extLst>
          </p:cNvPr>
          <p:cNvSpPr>
            <a:spLocks noGrp="1"/>
          </p:cNvSpPr>
          <p:nvPr>
            <p:ph idx="1"/>
          </p:nvPr>
        </p:nvSpPr>
        <p:spPr>
          <a:xfrm>
            <a:off x="611560" y="1268760"/>
            <a:ext cx="8136904" cy="5417484"/>
          </a:xfrm>
        </p:spPr>
        <p:txBody>
          <a:bodyPr>
            <a:normAutofit fontScale="25000" lnSpcReduction="20000"/>
          </a:bodyPr>
          <a:lstStyle/>
          <a:p>
            <a:pPr marL="0" indent="0">
              <a:buNone/>
            </a:pPr>
            <a:r>
              <a:rPr lang="el-GR" sz="6400" dirty="0"/>
              <a:t>Το εκπαιδευτικό υλικό αποτελείται από ψηφιακές δραστηριότητες που υλοποιούνται μέσα από μια σειρά σύγχρονων εργαλείων ΤΠΕ:</a:t>
            </a:r>
          </a:p>
          <a:p>
            <a:pPr>
              <a:buFont typeface="Arial" panose="020B0604020202020204" pitchFamily="34" charset="0"/>
              <a:buChar char="•"/>
            </a:pPr>
            <a:r>
              <a:rPr lang="el-GR" sz="6400" b="1" dirty="0"/>
              <a:t>H5P</a:t>
            </a:r>
            <a:r>
              <a:rPr lang="el-GR" sz="6400" dirty="0"/>
              <a:t> για </a:t>
            </a:r>
            <a:r>
              <a:rPr lang="el-GR" sz="6400" dirty="0" err="1"/>
              <a:t>διαδραστικές</a:t>
            </a:r>
            <a:r>
              <a:rPr lang="el-GR" sz="6400" dirty="0"/>
              <a:t> </a:t>
            </a:r>
            <a:r>
              <a:rPr lang="el-GR" sz="6400" dirty="0" err="1"/>
              <a:t>πολυμεσικές</a:t>
            </a:r>
            <a:r>
              <a:rPr lang="el-GR" sz="6400" dirty="0"/>
              <a:t> δραστηριότητες.</a:t>
            </a:r>
          </a:p>
          <a:p>
            <a:pPr>
              <a:buFont typeface="Arial" panose="020B0604020202020204" pitchFamily="34" charset="0"/>
              <a:buChar char="•"/>
            </a:pPr>
            <a:r>
              <a:rPr lang="el-GR" sz="6400" b="1" dirty="0" err="1"/>
              <a:t>Doodly</a:t>
            </a:r>
            <a:r>
              <a:rPr lang="el-GR" sz="6400" dirty="0"/>
              <a:t> για την παραγωγή επεξηγηματικών </a:t>
            </a:r>
            <a:r>
              <a:rPr lang="el-GR" sz="6400" dirty="0" err="1"/>
              <a:t>whiteboard</a:t>
            </a:r>
            <a:r>
              <a:rPr lang="el-GR" sz="6400" dirty="0"/>
              <a:t> βίντεο.</a:t>
            </a:r>
          </a:p>
          <a:p>
            <a:pPr>
              <a:buFont typeface="Arial" panose="020B0604020202020204" pitchFamily="34" charset="0"/>
              <a:buChar char="•"/>
            </a:pPr>
            <a:r>
              <a:rPr lang="el-GR" sz="6400" b="1" dirty="0" err="1"/>
              <a:t>Plotagon</a:t>
            </a:r>
            <a:r>
              <a:rPr lang="el-GR" sz="6400" dirty="0"/>
              <a:t> για την ψηφιακή αφήγηση, την παρουσίαση ιστοριών και τη δημιουργία </a:t>
            </a:r>
            <a:r>
              <a:rPr lang="el-GR" sz="6400" dirty="0" err="1"/>
              <a:t>avatar</a:t>
            </a:r>
            <a:r>
              <a:rPr lang="el-GR" sz="6400" dirty="0"/>
              <a:t>.</a:t>
            </a:r>
          </a:p>
          <a:p>
            <a:pPr>
              <a:buFont typeface="Arial" panose="020B0604020202020204" pitchFamily="34" charset="0"/>
              <a:buChar char="•"/>
            </a:pPr>
            <a:r>
              <a:rPr lang="el-GR" sz="6400" b="1" dirty="0" err="1"/>
              <a:t>Google</a:t>
            </a:r>
            <a:r>
              <a:rPr lang="el-GR" sz="6400" b="1" dirty="0"/>
              <a:t> </a:t>
            </a:r>
            <a:r>
              <a:rPr lang="el-GR" sz="6400" b="1" dirty="0" err="1"/>
              <a:t>Forms</a:t>
            </a:r>
            <a:r>
              <a:rPr lang="el-GR" sz="6400" dirty="0"/>
              <a:t> για συλλογή απαντήσεων και αξιολόγηση.</a:t>
            </a:r>
          </a:p>
          <a:p>
            <a:pPr>
              <a:buFont typeface="Arial" panose="020B0604020202020204" pitchFamily="34" charset="0"/>
              <a:buChar char="•"/>
            </a:pPr>
            <a:r>
              <a:rPr lang="el-GR" sz="6400" b="1" dirty="0" err="1"/>
              <a:t>Branching</a:t>
            </a:r>
            <a:r>
              <a:rPr lang="el-GR" sz="6400" b="1" dirty="0"/>
              <a:t> </a:t>
            </a:r>
            <a:r>
              <a:rPr lang="el-GR" sz="6400" b="1" dirty="0" err="1"/>
              <a:t>Scenario</a:t>
            </a:r>
            <a:r>
              <a:rPr lang="el-GR" sz="6400" b="1" dirty="0"/>
              <a:t> (H5P)</a:t>
            </a:r>
            <a:r>
              <a:rPr lang="el-GR" sz="6400" dirty="0"/>
              <a:t> για ιστορίες με διακλαδώσεις που επιτρέπουν στους μαθητές να παίρνουν αποφάσεις.</a:t>
            </a:r>
          </a:p>
          <a:p>
            <a:pPr>
              <a:buFont typeface="Arial" panose="020B0604020202020204" pitchFamily="34" charset="0"/>
              <a:buChar char="•"/>
            </a:pPr>
            <a:r>
              <a:rPr lang="el-GR" sz="6400" b="1" dirty="0" err="1"/>
              <a:t>AutoDraw</a:t>
            </a:r>
            <a:r>
              <a:rPr lang="el-GR" sz="6400" dirty="0"/>
              <a:t> για γρήγορη δημιουργία σκίτσων που υποστηρίζουν τη διαδικασία παραγωγής ιστορίας.</a:t>
            </a:r>
          </a:p>
          <a:p>
            <a:pPr>
              <a:buFont typeface="Arial" panose="020B0604020202020204" pitchFamily="34" charset="0"/>
              <a:buChar char="•"/>
            </a:pPr>
            <a:r>
              <a:rPr lang="el-GR" sz="6400" b="1" dirty="0" err="1"/>
              <a:t>StoryJumper</a:t>
            </a:r>
            <a:r>
              <a:rPr lang="el-GR" sz="6400" dirty="0"/>
              <a:t> για την τελική δημιουργία του ψηφιακού παραμυθιού των μαθητών.</a:t>
            </a:r>
          </a:p>
          <a:p>
            <a:pPr>
              <a:buFont typeface="Arial" panose="020B0604020202020204" pitchFamily="34" charset="0"/>
              <a:buChar char="•"/>
            </a:pPr>
            <a:r>
              <a:rPr lang="el-GR" sz="6400" b="1" dirty="0" err="1"/>
              <a:t>Padlet</a:t>
            </a:r>
            <a:r>
              <a:rPr lang="el-GR" sz="6400" dirty="0"/>
              <a:t> για συνεργασία, ανάρτηση υλικού και κοινή ανταλλαγή ιδεών των μαθητών.</a:t>
            </a:r>
          </a:p>
          <a:p>
            <a:pPr>
              <a:buFont typeface="Arial" panose="020B0604020202020204" pitchFamily="34" charset="0"/>
              <a:buChar char="•"/>
            </a:pPr>
            <a:r>
              <a:rPr lang="el-GR" sz="6400" b="1" dirty="0"/>
              <a:t>Students.edivea.net (LMS)</a:t>
            </a:r>
            <a:r>
              <a:rPr lang="el-GR" sz="6400" dirty="0"/>
              <a:t> ως κεντρικό περιβάλλον φιλοξενίας, διάθεσης και οργάνωσης όλου του υλικού.</a:t>
            </a:r>
          </a:p>
          <a:p>
            <a:endParaRPr lang="el-GR" dirty="0"/>
          </a:p>
        </p:txBody>
      </p:sp>
      <p:sp>
        <p:nvSpPr>
          <p:cNvPr id="3" name="Τίτλος 2">
            <a:extLst>
              <a:ext uri="{FF2B5EF4-FFF2-40B4-BE49-F238E27FC236}">
                <a16:creationId xmlns:a16="http://schemas.microsoft.com/office/drawing/2014/main" id="{A309574A-7A75-E3E0-7A1D-CBDCD6FA4261}"/>
              </a:ext>
            </a:extLst>
          </p:cNvPr>
          <p:cNvSpPr>
            <a:spLocks noGrp="1"/>
          </p:cNvSpPr>
          <p:nvPr>
            <p:ph type="title"/>
          </p:nvPr>
        </p:nvSpPr>
        <p:spPr>
          <a:xfrm>
            <a:off x="1130147" y="599538"/>
            <a:ext cx="7372350" cy="648072"/>
          </a:xfrm>
        </p:spPr>
        <p:txBody>
          <a:bodyPr>
            <a:noAutofit/>
          </a:bodyPr>
          <a:lstStyle/>
          <a:p>
            <a:r>
              <a:rPr lang="en-US" sz="3600" b="1" dirty="0"/>
              <a:t>6</a:t>
            </a:r>
            <a:r>
              <a:rPr lang="el-GR" sz="3600" b="1" dirty="0"/>
              <a:t>β. Περιεχόμενο Εκπαιδευτικού Υλικού</a:t>
            </a:r>
            <a:br>
              <a:rPr lang="el-GR" sz="3600" b="1" dirty="0"/>
            </a:br>
            <a:endParaRPr lang="el-GR" sz="3600" dirty="0"/>
          </a:p>
        </p:txBody>
      </p:sp>
    </p:spTree>
    <p:extLst>
      <p:ext uri="{BB962C8B-B14F-4D97-AF65-F5344CB8AC3E}">
        <p14:creationId xmlns:p14="http://schemas.microsoft.com/office/powerpoint/2010/main" val="2845831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Μεθοδολογία</a:t>
            </a:r>
            <a:endParaRPr lang="el-GR" sz="4000" b="1" dirty="0"/>
          </a:p>
        </p:txBody>
      </p:sp>
      <p:sp>
        <p:nvSpPr>
          <p:cNvPr id="4" name="9 - Ορθογώνιο"/>
          <p:cNvSpPr/>
          <p:nvPr/>
        </p:nvSpPr>
        <p:spPr>
          <a:xfrm>
            <a:off x="827584" y="1556792"/>
            <a:ext cx="8064896" cy="3908762"/>
          </a:xfrm>
          <a:prstGeom prst="rect">
            <a:avLst/>
          </a:prstGeom>
        </p:spPr>
        <p:txBody>
          <a:bodyPr wrap="square">
            <a:spAutoFit/>
          </a:bodyPr>
          <a:lstStyle/>
          <a:p>
            <a:r>
              <a:rPr lang="el-GR" sz="2000" b="1" dirty="0"/>
              <a:t>Μέθοδος έρευνας</a:t>
            </a:r>
            <a:r>
              <a:rPr lang="el-GR" sz="2000" dirty="0"/>
              <a:t>: Ποιοτική έρευνα</a:t>
            </a:r>
          </a:p>
          <a:p>
            <a:r>
              <a:rPr lang="el-GR" sz="2000" b="1" dirty="0"/>
              <a:t>Συμμετέχοντες</a:t>
            </a:r>
            <a:r>
              <a:rPr lang="el-GR" sz="2000" dirty="0"/>
              <a:t>: </a:t>
            </a:r>
          </a:p>
          <a:p>
            <a:pPr marL="342900" indent="-342900">
              <a:buFont typeface="Arial" panose="020B0604020202020204" pitchFamily="34" charset="0"/>
              <a:buChar char="•"/>
            </a:pPr>
            <a:r>
              <a:rPr lang="el-GR" sz="2000" dirty="0"/>
              <a:t>15 μαθητές Γ΄ Δημοτικού (12 κορίτσια, 3 αγόρια), ηλικίας 8–9 ετών, με διαφορετικά επίπεδα αφηγηματικών, δημιουργικών και ψηφιακών δεξιοτήτων.</a:t>
            </a:r>
          </a:p>
          <a:p>
            <a:pPr marL="342900" indent="-342900">
              <a:buFont typeface="Arial" panose="020B0604020202020204" pitchFamily="34" charset="0"/>
              <a:buChar char="•"/>
            </a:pPr>
            <a:r>
              <a:rPr lang="el-GR" sz="2000" dirty="0"/>
              <a:t>3 μεταπτυχιακές φοιτήτριες του ΠΜΣ, ως εξωτερικοί </a:t>
            </a:r>
            <a:r>
              <a:rPr lang="el-GR" sz="2000" dirty="0" err="1"/>
              <a:t>αξιολογητές</a:t>
            </a:r>
            <a:r>
              <a:rPr lang="el-GR" sz="2000" dirty="0"/>
              <a:t> του εκπαιδευτικού υλικού.</a:t>
            </a:r>
            <a:r>
              <a:rPr lang="el-GR" sz="2800" dirty="0"/>
              <a:t> </a:t>
            </a:r>
          </a:p>
          <a:p>
            <a:r>
              <a:rPr lang="el-GR" sz="2000" b="1" dirty="0"/>
              <a:t>Ερευνητικά Εργαλεία (με στοιχεία εγκυρότητας &amp; αξιοπιστίας)</a:t>
            </a:r>
          </a:p>
          <a:p>
            <a:pPr marL="342900" indent="-342900">
              <a:buFont typeface="Arial" panose="020B0604020202020204" pitchFamily="34" charset="0"/>
              <a:buChar char="•"/>
            </a:pPr>
            <a:r>
              <a:rPr lang="el-GR" sz="2000" dirty="0"/>
              <a:t>Ατομικές </a:t>
            </a:r>
            <a:r>
              <a:rPr lang="el-GR" sz="2000" dirty="0" err="1"/>
              <a:t>ημιδομημένες</a:t>
            </a:r>
            <a:r>
              <a:rPr lang="el-GR" sz="2000" dirty="0"/>
              <a:t> συνεντεύξεις μαθητών</a:t>
            </a:r>
          </a:p>
          <a:p>
            <a:pPr marL="342900" indent="-342900">
              <a:buFont typeface="Arial" panose="020B0604020202020204" pitchFamily="34" charset="0"/>
              <a:buChar char="•"/>
            </a:pPr>
            <a:r>
              <a:rPr lang="el-GR" sz="2000" dirty="0"/>
              <a:t>Καταιγισμός ιδεών (</a:t>
            </a:r>
            <a:r>
              <a:rPr lang="el-GR" sz="2000" dirty="0" err="1"/>
              <a:t>Brainstorming</a:t>
            </a:r>
            <a:r>
              <a:rPr lang="el-GR" sz="2000" dirty="0"/>
              <a:t>) – ομαδικά</a:t>
            </a:r>
            <a:endParaRPr lang="el-GR" sz="2800" dirty="0"/>
          </a:p>
          <a:p>
            <a:pPr marL="342900" indent="-342900">
              <a:buFont typeface="Arial" panose="020B0604020202020204" pitchFamily="34" charset="0"/>
              <a:buChar char="•"/>
            </a:pPr>
            <a:r>
              <a:rPr lang="el-GR" sz="2000" dirty="0"/>
              <a:t>Ημερολογιακές καταγραφές μαθητών (</a:t>
            </a:r>
            <a:r>
              <a:rPr lang="el-GR" sz="2000" dirty="0" err="1"/>
              <a:t>Reflective</a:t>
            </a:r>
            <a:r>
              <a:rPr lang="el-GR" sz="2000" dirty="0"/>
              <a:t> </a:t>
            </a:r>
            <a:r>
              <a:rPr lang="el-GR" sz="2000" dirty="0" err="1"/>
              <a:t>Journals</a:t>
            </a:r>
            <a:r>
              <a:rPr lang="el-GR" sz="2000" dirty="0"/>
              <a:t>)</a:t>
            </a:r>
            <a:endParaRPr lang="el-GR" sz="2800" dirty="0"/>
          </a:p>
          <a:p>
            <a:pPr marL="342900" indent="-342900">
              <a:buFont typeface="Arial" panose="020B0604020202020204" pitchFamily="34" charset="0"/>
              <a:buChar char="•"/>
            </a:pPr>
            <a:r>
              <a:rPr lang="el-GR" sz="2000" dirty="0"/>
              <a:t>Ερωτηματολόγιο σε μεταπτυχιακές φοιτήτριες</a:t>
            </a:r>
            <a:endParaRPr lang="el-GR" sz="2800" dirty="0"/>
          </a:p>
        </p:txBody>
      </p:sp>
    </p:spTree>
    <p:extLst>
      <p:ext uri="{BB962C8B-B14F-4D97-AF65-F5344CB8AC3E}">
        <p14:creationId xmlns:p14="http://schemas.microsoft.com/office/powerpoint/2010/main" val="181367646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4172</TotalTime>
  <Words>1260</Words>
  <Application>Microsoft Office PowerPoint</Application>
  <PresentationFormat>Προβολή στην οθόνη (4:3)</PresentationFormat>
  <Paragraphs>134</Paragraphs>
  <Slides>16</Slides>
  <Notes>3</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16</vt:i4>
      </vt:variant>
    </vt:vector>
  </HeadingPairs>
  <TitlesOfParts>
    <vt:vector size="22" baseType="lpstr">
      <vt:lpstr>Arial</vt:lpstr>
      <vt:lpstr>Book Antiqua</vt:lpstr>
      <vt:lpstr>Calibri</vt:lpstr>
      <vt:lpstr>Calibri Light</vt:lpstr>
      <vt:lpstr>Times New Roman</vt:lpstr>
      <vt:lpstr>Θέμα του Office</vt:lpstr>
      <vt:lpstr>Τίτλος Μεταπτυχιακής Διπλωματικής Εργασίας: «Σχεδιασμός υλοποίηση και αποτίμηση εκπαιδευτικού υλικού για την εκμάθηση δημιουργίας παραμυθιού μέσω Τ.Π.Ε. για μαθητές Γ΄ Δημοτικού»</vt:lpstr>
      <vt:lpstr>1. Σκοπός</vt:lpstr>
      <vt:lpstr>2. Συνεισφορά της διπλωματικής</vt:lpstr>
      <vt:lpstr>3. Ερευνητικά Ερωτήματα</vt:lpstr>
      <vt:lpstr>4. Δομή της εργασίας</vt:lpstr>
      <vt:lpstr>5. Θεωρητικό Πλαίσιο </vt:lpstr>
      <vt:lpstr>6α. Παραγόμενο εκπαιδευτικό υλικό</vt:lpstr>
      <vt:lpstr>6β. Περιεχόμενο Εκπαιδευτικού Υλικού </vt:lpstr>
      <vt:lpstr>7. Μεθοδολογία</vt:lpstr>
      <vt:lpstr>8α. Αποτελέσματα - Κύρια ευρήματα </vt:lpstr>
      <vt:lpstr>8β. Αποτελέσματα – Κύρια ευρήματα</vt:lpstr>
      <vt:lpstr>9α Συμπεράσματα</vt:lpstr>
      <vt:lpstr>9β. Συμπεράσματα</vt:lpstr>
      <vt:lpstr>9γ. Συμπεράσματα</vt:lpstr>
      <vt:lpstr>9δ. Συμπεράσματα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Eleni Eleni</cp:lastModifiedBy>
  <cp:revision>1687</cp:revision>
  <dcterms:created xsi:type="dcterms:W3CDTF">2003-10-16T17:37:47Z</dcterms:created>
  <dcterms:modified xsi:type="dcterms:W3CDTF">2025-11-22T09:16:39Z</dcterms:modified>
</cp:coreProperties>
</file>