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6.xml" ContentType="application/vnd.openxmlformats-officedocument.presentationml.notesSlide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82" r:id="rId1"/>
  </p:sldMasterIdLst>
  <p:notesMasterIdLst>
    <p:notesMasterId r:id="rId25"/>
  </p:notesMasterIdLst>
  <p:sldIdLst>
    <p:sldId id="1482" r:id="rId2"/>
    <p:sldId id="2024" r:id="rId3"/>
    <p:sldId id="2013" r:id="rId4"/>
    <p:sldId id="2039" r:id="rId5"/>
    <p:sldId id="2021" r:id="rId6"/>
    <p:sldId id="2014" r:id="rId7"/>
    <p:sldId id="2023" r:id="rId8"/>
    <p:sldId id="2020" r:id="rId9"/>
    <p:sldId id="2012" r:id="rId10"/>
    <p:sldId id="2025" r:id="rId11"/>
    <p:sldId id="2016" r:id="rId12"/>
    <p:sldId id="2027" r:id="rId13"/>
    <p:sldId id="2015" r:id="rId14"/>
    <p:sldId id="2017" r:id="rId15"/>
    <p:sldId id="2036" r:id="rId16"/>
    <p:sldId id="2038" r:id="rId17"/>
    <p:sldId id="2037" r:id="rId18"/>
    <p:sldId id="2018" r:id="rId19"/>
    <p:sldId id="2050" r:id="rId20"/>
    <p:sldId id="2031" r:id="rId21"/>
    <p:sldId id="2034" r:id="rId22"/>
    <p:sldId id="2032" r:id="rId23"/>
    <p:sldId id="2019" r:id="rId24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=""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66"/>
    <a:srgbClr val="CE20B5"/>
    <a:srgbClr val="EA76D9"/>
    <a:srgbClr val="CC99FF"/>
    <a:srgbClr val="90CCAF"/>
    <a:srgbClr val="FFA54B"/>
    <a:srgbClr val="FFFFCC"/>
    <a:srgbClr val="931B1B"/>
    <a:srgbClr val="EDBE9B"/>
    <a:srgbClr val="ADDB7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Μεσαίο στυλ 4 - Έμφαση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Φωτεινό στυλ 3 - Έμφαση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Φωτεινό στυλ 2 - Έμφαση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Μεσαίο στυλ 4 - Έμφαση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Μεσαίο στυλ 2 - Έμφαση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Φωτεινό στυλ 3 - Έμφαση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Μεσαίο στυλ 2 - Έμφαση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Μεσαίο στυλ 4 - Έμφαση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9583" autoAdjust="0"/>
  </p:normalViewPr>
  <p:slideViewPr>
    <p:cSldViewPr>
      <p:cViewPr>
        <p:scale>
          <a:sx n="75" d="100"/>
          <a:sy n="75" d="100"/>
        </p:scale>
        <p:origin x="-1522" y="-134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3139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291C63-D109-4D54-A4AE-17F93EB74FAA}" type="doc">
      <dgm:prSet loTypeId="urn:microsoft.com/office/officeart/2005/8/layout/default" loCatId="list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el-GR"/>
        </a:p>
      </dgm:t>
    </dgm:pt>
    <dgm:pt modelId="{E7741E41-7999-4D7D-B28D-959C93DBDD8A}">
      <dgm:prSet phldrT="[Κείμενο]" custT="1"/>
      <dgm:spPr/>
      <dgm:t>
        <a:bodyPr/>
        <a:lstStyle/>
        <a:p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2</a:t>
          </a:r>
        </a:p>
        <a:p>
          <a:r>
            <a:rPr lang="el-GR" sz="2000" dirty="0" smtClean="0">
              <a:latin typeface="Times New Roman" pitchFamily="18" charset="0"/>
              <a:cs typeface="Times New Roman" pitchFamily="18" charset="0"/>
            </a:rPr>
            <a:t>Το εκπαιδευτικό υλικό που θα δημιουργηθεί, να διέπεται από τις αρχές της </a:t>
          </a:r>
          <a:r>
            <a:rPr lang="el-GR" sz="2000" dirty="0" err="1" smtClean="0">
              <a:latin typeface="Times New Roman" pitchFamily="18" charset="0"/>
              <a:cs typeface="Times New Roman" pitchFamily="18" charset="0"/>
            </a:rPr>
            <a:t>πολυμεσικής</a:t>
          </a:r>
          <a:r>
            <a:rPr lang="el-GR" sz="2000" dirty="0" smtClean="0">
              <a:latin typeface="Times New Roman" pitchFamily="18" charset="0"/>
              <a:cs typeface="Times New Roman" pitchFamily="18" charset="0"/>
            </a:rPr>
            <a:t> μάθησης του </a:t>
          </a:r>
          <a:r>
            <a:rPr lang="el-GR" sz="2000" dirty="0" err="1" smtClean="0">
              <a:latin typeface="Times New Roman" pitchFamily="18" charset="0"/>
              <a:cs typeface="Times New Roman" pitchFamily="18" charset="0"/>
            </a:rPr>
            <a:t>Mayer</a:t>
          </a:r>
          <a:r>
            <a:rPr lang="el-GR" sz="20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el-GR" sz="2000" dirty="0">
            <a:latin typeface="Times New Roman" pitchFamily="18" charset="0"/>
            <a:cs typeface="Times New Roman" pitchFamily="18" charset="0"/>
          </a:endParaRPr>
        </a:p>
      </dgm:t>
    </dgm:pt>
    <dgm:pt modelId="{04433021-3854-4175-94A0-2912414CCB24}" type="parTrans" cxnId="{2E8C3593-643D-4FD6-BAF5-0C85B54DD4DB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3E5BF5E9-4780-48EF-A2BA-56A85019FD71}" type="sibTrans" cxnId="{2E8C3593-643D-4FD6-BAF5-0C85B54DD4DB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3B9853F5-E520-45E8-86B1-6A14D9813D2C}">
      <dgm:prSet custT="1"/>
      <dgm:spPr/>
      <dgm:t>
        <a:bodyPr/>
        <a:lstStyle/>
        <a:p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1</a:t>
          </a:r>
        </a:p>
        <a:p>
          <a:r>
            <a:rPr lang="el-GR" sz="2000" dirty="0" smtClean="0">
              <a:latin typeface="Times New Roman" pitchFamily="18" charset="0"/>
              <a:cs typeface="Times New Roman" pitchFamily="18" charset="0"/>
            </a:rPr>
            <a:t>Το εκπαιδευτικό υλικό που θα δημιουργηθεί, να διέπεται από τις αρχές της Εξ Αποστάσεως Εκπαίδευσης.</a:t>
          </a:r>
          <a:endParaRPr lang="el-GR" sz="2000" dirty="0">
            <a:latin typeface="Times New Roman" pitchFamily="18" charset="0"/>
            <a:cs typeface="Times New Roman" pitchFamily="18" charset="0"/>
          </a:endParaRPr>
        </a:p>
      </dgm:t>
    </dgm:pt>
    <dgm:pt modelId="{BDB40D8D-D94C-4C94-848F-2714A01E0F23}" type="parTrans" cxnId="{3A3B3576-A603-4ABA-90E8-103DC0F16C99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1CE5C856-B402-4867-9554-C33691C73BD7}" type="sibTrans" cxnId="{3A3B3576-A603-4ABA-90E8-103DC0F16C99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9655CAD9-9133-4122-A1D8-7ABE6A160790}">
      <dgm:prSet custT="1"/>
      <dgm:spPr/>
      <dgm:t>
        <a:bodyPr/>
        <a:lstStyle/>
        <a:p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4</a:t>
          </a:r>
        </a:p>
        <a:p>
          <a:r>
            <a:rPr lang="el-GR" sz="2000" dirty="0" smtClean="0">
              <a:latin typeface="Times New Roman" pitchFamily="18" charset="0"/>
              <a:cs typeface="Times New Roman" pitchFamily="18" charset="0"/>
            </a:rPr>
            <a:t>Να εξεταστεί πώς η διδασκαλία της λογοτεχνίας, όταν γίνεται μέσα από εναλλακτικές και διαδραστικές δραστηριότητες, μπορεί να ενθαρρύνει τα παιδιά να διαβάζουν περισσότερα λογοτεχνικά βιβλία.</a:t>
          </a:r>
          <a:endParaRPr lang="el-GR" sz="2000" dirty="0">
            <a:latin typeface="Times New Roman" pitchFamily="18" charset="0"/>
            <a:cs typeface="Times New Roman" pitchFamily="18" charset="0"/>
          </a:endParaRPr>
        </a:p>
      </dgm:t>
    </dgm:pt>
    <dgm:pt modelId="{1C2A03B1-2674-4FDD-96D4-34022A8278E8}" type="parTrans" cxnId="{DF6C8E03-CE25-4B47-BDE5-33509644CC73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F73D39EF-431A-42C8-9AD9-1E0167DA9FEB}" type="sibTrans" cxnId="{DF6C8E03-CE25-4B47-BDE5-33509644CC73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F3324FDA-4107-46B4-836C-FE5A8666B891}">
      <dgm:prSet custT="1"/>
      <dgm:spPr/>
      <dgm:t>
        <a:bodyPr/>
        <a:lstStyle/>
        <a:p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3</a:t>
          </a:r>
        </a:p>
        <a:p>
          <a:r>
            <a:rPr lang="el-GR" sz="2000" dirty="0" smtClean="0">
              <a:latin typeface="Times New Roman" pitchFamily="18" charset="0"/>
              <a:cs typeface="Times New Roman" pitchFamily="18" charset="0"/>
            </a:rPr>
            <a:t>Τα παιδιά, να κατανοήσουν καλύτερα το νόημα ενός λογοτεχνικού βιβλίου, όταν αυτό διδάσκετε συνδυάζοντας δημιουργική γραφή με εναλλακτικές και διαδραστικές δραστηριότητες.</a:t>
          </a:r>
          <a:endParaRPr lang="el-GR" sz="2000" dirty="0">
            <a:latin typeface="Times New Roman" pitchFamily="18" charset="0"/>
            <a:cs typeface="Times New Roman" pitchFamily="18" charset="0"/>
          </a:endParaRPr>
        </a:p>
      </dgm:t>
    </dgm:pt>
    <dgm:pt modelId="{2618FB8F-FF02-40C0-9FF5-AD2C5473B3FD}" type="parTrans" cxnId="{17D225A8-E4E6-44F5-85BB-FCCDA7C27A1B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95EA0765-0147-438E-8147-4559164E3D53}" type="sibTrans" cxnId="{17D225A8-E4E6-44F5-85BB-FCCDA7C27A1B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D6BA458C-E318-4340-AF85-7E0DF9497D7E}" type="pres">
      <dgm:prSet presAssocID="{3A291C63-D109-4D54-A4AE-17F93EB74FA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5479E3DA-40A2-4FD7-8122-74B5A86F95CD}" type="pres">
      <dgm:prSet presAssocID="{3B9853F5-E520-45E8-86B1-6A14D9813D2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1C83E96-C497-428D-B123-030B55CC1383}" type="pres">
      <dgm:prSet presAssocID="{1CE5C856-B402-4867-9554-C33691C73BD7}" presName="sibTrans" presStyleCnt="0"/>
      <dgm:spPr/>
    </dgm:pt>
    <dgm:pt modelId="{22B252F4-8DA4-4594-BE84-31BBEC976649}" type="pres">
      <dgm:prSet presAssocID="{E7741E41-7999-4D7D-B28D-959C93DBDD8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9649DE9-1E0C-405B-984B-2FAEB13C375E}" type="pres">
      <dgm:prSet presAssocID="{3E5BF5E9-4780-48EF-A2BA-56A85019FD71}" presName="sibTrans" presStyleCnt="0"/>
      <dgm:spPr/>
    </dgm:pt>
    <dgm:pt modelId="{15563616-AAB8-4D2E-BB4D-F6798D1DE451}" type="pres">
      <dgm:prSet presAssocID="{F3324FDA-4107-46B4-836C-FE5A8666B89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3A6B334-135C-444A-84B9-F24D7F5E829A}" type="pres">
      <dgm:prSet presAssocID="{95EA0765-0147-438E-8147-4559164E3D53}" presName="sibTrans" presStyleCnt="0"/>
      <dgm:spPr/>
    </dgm:pt>
    <dgm:pt modelId="{0473A616-F881-4B91-B732-AFA8151C8E14}" type="pres">
      <dgm:prSet presAssocID="{9655CAD9-9133-4122-A1D8-7ABE6A16079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4B0A57B2-5846-4E76-8F4F-2A80850B8F59}" type="presOf" srcId="{9655CAD9-9133-4122-A1D8-7ABE6A160790}" destId="{0473A616-F881-4B91-B732-AFA8151C8E14}" srcOrd="0" destOrd="0" presId="urn:microsoft.com/office/officeart/2005/8/layout/default"/>
    <dgm:cxn modelId="{2E8C3593-643D-4FD6-BAF5-0C85B54DD4DB}" srcId="{3A291C63-D109-4D54-A4AE-17F93EB74FAA}" destId="{E7741E41-7999-4D7D-B28D-959C93DBDD8A}" srcOrd="1" destOrd="0" parTransId="{04433021-3854-4175-94A0-2912414CCB24}" sibTransId="{3E5BF5E9-4780-48EF-A2BA-56A85019FD71}"/>
    <dgm:cxn modelId="{3A3B3576-A603-4ABA-90E8-103DC0F16C99}" srcId="{3A291C63-D109-4D54-A4AE-17F93EB74FAA}" destId="{3B9853F5-E520-45E8-86B1-6A14D9813D2C}" srcOrd="0" destOrd="0" parTransId="{BDB40D8D-D94C-4C94-848F-2714A01E0F23}" sibTransId="{1CE5C856-B402-4867-9554-C33691C73BD7}"/>
    <dgm:cxn modelId="{17D225A8-E4E6-44F5-85BB-FCCDA7C27A1B}" srcId="{3A291C63-D109-4D54-A4AE-17F93EB74FAA}" destId="{F3324FDA-4107-46B4-836C-FE5A8666B891}" srcOrd="2" destOrd="0" parTransId="{2618FB8F-FF02-40C0-9FF5-AD2C5473B3FD}" sibTransId="{95EA0765-0147-438E-8147-4559164E3D53}"/>
    <dgm:cxn modelId="{DF6C8E03-CE25-4B47-BDE5-33509644CC73}" srcId="{3A291C63-D109-4D54-A4AE-17F93EB74FAA}" destId="{9655CAD9-9133-4122-A1D8-7ABE6A160790}" srcOrd="3" destOrd="0" parTransId="{1C2A03B1-2674-4FDD-96D4-34022A8278E8}" sibTransId="{F73D39EF-431A-42C8-9AD9-1E0167DA9FEB}"/>
    <dgm:cxn modelId="{BEAC34B0-9281-4AD0-913C-A8D2F0D8B0B2}" type="presOf" srcId="{E7741E41-7999-4D7D-B28D-959C93DBDD8A}" destId="{22B252F4-8DA4-4594-BE84-31BBEC976649}" srcOrd="0" destOrd="0" presId="urn:microsoft.com/office/officeart/2005/8/layout/default"/>
    <dgm:cxn modelId="{F6AB033F-E32E-4C02-8FA4-068E008D7770}" type="presOf" srcId="{3A291C63-D109-4D54-A4AE-17F93EB74FAA}" destId="{D6BA458C-E318-4340-AF85-7E0DF9497D7E}" srcOrd="0" destOrd="0" presId="urn:microsoft.com/office/officeart/2005/8/layout/default"/>
    <dgm:cxn modelId="{8A538FF8-5AA6-4DA6-A4E6-BA42D4DA14CF}" type="presOf" srcId="{3B9853F5-E520-45E8-86B1-6A14D9813D2C}" destId="{5479E3DA-40A2-4FD7-8122-74B5A86F95CD}" srcOrd="0" destOrd="0" presId="urn:microsoft.com/office/officeart/2005/8/layout/default"/>
    <dgm:cxn modelId="{9524A0D0-BD08-4179-B983-84362489C0A8}" type="presOf" srcId="{F3324FDA-4107-46B4-836C-FE5A8666B891}" destId="{15563616-AAB8-4D2E-BB4D-F6798D1DE451}" srcOrd="0" destOrd="0" presId="urn:microsoft.com/office/officeart/2005/8/layout/default"/>
    <dgm:cxn modelId="{C32BFDBA-FE0C-4CE3-AAE2-4F9A4B2C1061}" type="presParOf" srcId="{D6BA458C-E318-4340-AF85-7E0DF9497D7E}" destId="{5479E3DA-40A2-4FD7-8122-74B5A86F95CD}" srcOrd="0" destOrd="0" presId="urn:microsoft.com/office/officeart/2005/8/layout/default"/>
    <dgm:cxn modelId="{CD9717D0-D931-4AA5-8678-A1716BE21632}" type="presParOf" srcId="{D6BA458C-E318-4340-AF85-7E0DF9497D7E}" destId="{71C83E96-C497-428D-B123-030B55CC1383}" srcOrd="1" destOrd="0" presId="urn:microsoft.com/office/officeart/2005/8/layout/default"/>
    <dgm:cxn modelId="{9CDEB6E1-ABFD-4C72-8ABB-E25907D593BC}" type="presParOf" srcId="{D6BA458C-E318-4340-AF85-7E0DF9497D7E}" destId="{22B252F4-8DA4-4594-BE84-31BBEC976649}" srcOrd="2" destOrd="0" presId="urn:microsoft.com/office/officeart/2005/8/layout/default"/>
    <dgm:cxn modelId="{A339E707-5972-49E1-83C7-8E3520268641}" type="presParOf" srcId="{D6BA458C-E318-4340-AF85-7E0DF9497D7E}" destId="{F9649DE9-1E0C-405B-984B-2FAEB13C375E}" srcOrd="3" destOrd="0" presId="urn:microsoft.com/office/officeart/2005/8/layout/default"/>
    <dgm:cxn modelId="{E0380C8C-1C90-44D3-8315-857ACD1D754A}" type="presParOf" srcId="{D6BA458C-E318-4340-AF85-7E0DF9497D7E}" destId="{15563616-AAB8-4D2E-BB4D-F6798D1DE451}" srcOrd="4" destOrd="0" presId="urn:microsoft.com/office/officeart/2005/8/layout/default"/>
    <dgm:cxn modelId="{E8B70580-7B81-463A-8FEB-09310B7E1B39}" type="presParOf" srcId="{D6BA458C-E318-4340-AF85-7E0DF9497D7E}" destId="{53A6B334-135C-444A-84B9-F24D7F5E829A}" srcOrd="5" destOrd="0" presId="urn:microsoft.com/office/officeart/2005/8/layout/default"/>
    <dgm:cxn modelId="{A698C0C6-39F4-4848-9C29-27D4E118474E}" type="presParOf" srcId="{D6BA458C-E318-4340-AF85-7E0DF9497D7E}" destId="{0473A616-F881-4B91-B732-AFA8151C8E1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938D4D1-CA00-4911-A9A4-290625C94231}" type="doc">
      <dgm:prSet loTypeId="urn:microsoft.com/office/officeart/2005/8/layout/vList3" loCatId="list" qsTypeId="urn:microsoft.com/office/officeart/2005/8/quickstyle/simple1" qsCatId="simple" csTypeId="urn:microsoft.com/office/officeart/2005/8/colors/accent4_1" csCatId="accent4" phldr="1"/>
      <dgm:spPr/>
    </dgm:pt>
    <dgm:pt modelId="{1B425371-E920-4A87-9983-12DE831C87AE}">
      <dgm:prSet/>
      <dgm:spPr/>
      <dgm:t>
        <a:bodyPr/>
        <a:lstStyle/>
        <a:p>
          <a:r>
            <a:rPr lang="el-GR" smtClean="0">
              <a:latin typeface="Times New Roman" pitchFamily="18" charset="0"/>
              <a:cs typeface="Times New Roman" pitchFamily="18" charset="0"/>
            </a:rPr>
            <a:t>Ρόλος δημιουργικής γραφής στην κριτική σκέψη</a:t>
          </a:r>
          <a:endParaRPr lang="el-GR" b="0" dirty="0">
            <a:latin typeface="Times New Roman" pitchFamily="18" charset="0"/>
            <a:cs typeface="Times New Roman" pitchFamily="18" charset="0"/>
          </a:endParaRPr>
        </a:p>
      </dgm:t>
    </dgm:pt>
    <dgm:pt modelId="{6903089B-64CF-463F-8424-D5E27774E94A}" type="parTrans" cxnId="{FE167277-3420-4F05-827E-6EAA409C53A3}">
      <dgm:prSet/>
      <dgm:spPr/>
      <dgm:t>
        <a:bodyPr/>
        <a:lstStyle/>
        <a:p>
          <a:endParaRPr lang="el-GR"/>
        </a:p>
      </dgm:t>
    </dgm:pt>
    <dgm:pt modelId="{21FED957-1B74-4930-99E0-B1064187404A}" type="sibTrans" cxnId="{FE167277-3420-4F05-827E-6EAA409C53A3}">
      <dgm:prSet/>
      <dgm:spPr/>
      <dgm:t>
        <a:bodyPr/>
        <a:lstStyle/>
        <a:p>
          <a:endParaRPr lang="el-GR"/>
        </a:p>
      </dgm:t>
    </dgm:pt>
    <dgm:pt modelId="{C0C1C408-3794-42BB-B16D-1FEFEF3630E2}">
      <dgm:prSet/>
      <dgm:spPr/>
      <dgm:t>
        <a:bodyPr/>
        <a:lstStyle/>
        <a:p>
          <a:r>
            <a:rPr lang="el-GR" smtClean="0">
              <a:latin typeface="Times New Roman" pitchFamily="18" charset="0"/>
              <a:cs typeface="Times New Roman" pitchFamily="18" charset="0"/>
            </a:rPr>
            <a:t>Σύγκριση</a:t>
          </a:r>
          <a:r>
            <a:rPr lang="el-GR" baseline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l-GR" smtClean="0">
              <a:latin typeface="Times New Roman" pitchFamily="18" charset="0"/>
              <a:cs typeface="Times New Roman" pitchFamily="18" charset="0"/>
            </a:rPr>
            <a:t>ηλικιακών ομάδων και μαθησιακών δυσκολιών στη διδασκαλίας της λογοτεχνίας.</a:t>
          </a:r>
          <a:endParaRPr lang="el-GR" b="0" dirty="0">
            <a:latin typeface="Times New Roman" pitchFamily="18" charset="0"/>
            <a:cs typeface="Times New Roman" pitchFamily="18" charset="0"/>
          </a:endParaRPr>
        </a:p>
      </dgm:t>
    </dgm:pt>
    <dgm:pt modelId="{C5E6E27D-D30F-4B24-BE41-6441FCE1219A}" type="parTrans" cxnId="{C3F4F5D7-61DD-46B7-9BE6-0F8302C06BF1}">
      <dgm:prSet/>
      <dgm:spPr/>
      <dgm:t>
        <a:bodyPr/>
        <a:lstStyle/>
        <a:p>
          <a:endParaRPr lang="el-GR"/>
        </a:p>
      </dgm:t>
    </dgm:pt>
    <dgm:pt modelId="{93E8D636-48C3-4F0C-A4F4-A8582BEAFE47}" type="sibTrans" cxnId="{C3F4F5D7-61DD-46B7-9BE6-0F8302C06BF1}">
      <dgm:prSet/>
      <dgm:spPr/>
      <dgm:t>
        <a:bodyPr/>
        <a:lstStyle/>
        <a:p>
          <a:endParaRPr lang="el-GR"/>
        </a:p>
      </dgm:t>
    </dgm:pt>
    <dgm:pt modelId="{0BB696A0-AB2C-4D6C-9547-809755CF83C3}">
      <dgm:prSet/>
      <dgm:spPr/>
      <dgm:t>
        <a:bodyPr/>
        <a:lstStyle/>
        <a:p>
          <a:r>
            <a:rPr lang="el-GR" b="0" dirty="0" smtClean="0">
              <a:latin typeface="Times New Roman" pitchFamily="18" charset="0"/>
              <a:cs typeface="Times New Roman" pitchFamily="18" charset="0"/>
            </a:rPr>
            <a:t>Επίδραση διαδραστικών δραστηριοτήτων στην φιλαναγνωσία</a:t>
          </a:r>
          <a:r>
            <a:rPr lang="el-GR" dirty="0" smtClean="0">
              <a:latin typeface="Times New Roman" pitchFamily="18" charset="0"/>
              <a:cs typeface="Times New Roman" pitchFamily="18" charset="0"/>
            </a:rPr>
            <a:t>.</a:t>
          </a:r>
          <a:endParaRPr lang="el-GR" b="0" dirty="0">
            <a:latin typeface="Times New Roman" pitchFamily="18" charset="0"/>
            <a:cs typeface="Times New Roman" pitchFamily="18" charset="0"/>
          </a:endParaRPr>
        </a:p>
      </dgm:t>
    </dgm:pt>
    <dgm:pt modelId="{BBA432ED-0920-425F-92E1-326D03F456EB}" type="parTrans" cxnId="{40DE60D3-F121-4BBA-A7EB-A9297A88F6F8}">
      <dgm:prSet/>
      <dgm:spPr/>
      <dgm:t>
        <a:bodyPr/>
        <a:lstStyle/>
        <a:p>
          <a:endParaRPr lang="el-GR"/>
        </a:p>
      </dgm:t>
    </dgm:pt>
    <dgm:pt modelId="{28268AD6-BD7D-436A-8D98-AFB459E62061}" type="sibTrans" cxnId="{40DE60D3-F121-4BBA-A7EB-A9297A88F6F8}">
      <dgm:prSet/>
      <dgm:spPr/>
      <dgm:t>
        <a:bodyPr/>
        <a:lstStyle/>
        <a:p>
          <a:endParaRPr lang="el-GR"/>
        </a:p>
      </dgm:t>
    </dgm:pt>
    <dgm:pt modelId="{9C6FFEB3-7473-4407-B74A-8F11B5F492FB}" type="pres">
      <dgm:prSet presAssocID="{0938D4D1-CA00-4911-A9A4-290625C94231}" presName="linearFlow" presStyleCnt="0">
        <dgm:presLayoutVars>
          <dgm:dir/>
          <dgm:resizeHandles val="exact"/>
        </dgm:presLayoutVars>
      </dgm:prSet>
      <dgm:spPr/>
    </dgm:pt>
    <dgm:pt modelId="{27A434DE-4564-4EDC-A0E5-AA87667351B9}" type="pres">
      <dgm:prSet presAssocID="{0BB696A0-AB2C-4D6C-9547-809755CF83C3}" presName="composite" presStyleCnt="0"/>
      <dgm:spPr/>
    </dgm:pt>
    <dgm:pt modelId="{A040C063-94DB-46E8-A5A8-46EEA540F13F}" type="pres">
      <dgm:prSet presAssocID="{0BB696A0-AB2C-4D6C-9547-809755CF83C3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670739E-B620-4BBB-A2E2-541B88C3C8EE}" type="pres">
      <dgm:prSet presAssocID="{0BB696A0-AB2C-4D6C-9547-809755CF83C3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39D2530-D491-40F7-A87C-EE2A169F9927}" type="pres">
      <dgm:prSet presAssocID="{28268AD6-BD7D-436A-8D98-AFB459E62061}" presName="spacing" presStyleCnt="0"/>
      <dgm:spPr/>
    </dgm:pt>
    <dgm:pt modelId="{4D73FF17-1993-48A9-A62E-063E8D48863B}" type="pres">
      <dgm:prSet presAssocID="{C0C1C408-3794-42BB-B16D-1FEFEF3630E2}" presName="composite" presStyleCnt="0"/>
      <dgm:spPr/>
    </dgm:pt>
    <dgm:pt modelId="{F5160B56-469B-4023-89F1-A4FD315B90DB}" type="pres">
      <dgm:prSet presAssocID="{C0C1C408-3794-42BB-B16D-1FEFEF3630E2}" presName="imgShp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E98CBF5-1FD9-4B23-B6E1-193A092A28B2}" type="pres">
      <dgm:prSet presAssocID="{C0C1C408-3794-42BB-B16D-1FEFEF3630E2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B674947-C911-41D2-87D8-18552491C842}" type="pres">
      <dgm:prSet presAssocID="{93E8D636-48C3-4F0C-A4F4-A8582BEAFE47}" presName="spacing" presStyleCnt="0"/>
      <dgm:spPr/>
    </dgm:pt>
    <dgm:pt modelId="{1F667C33-204D-4F22-B19A-4D33A7619E95}" type="pres">
      <dgm:prSet presAssocID="{1B425371-E920-4A87-9983-12DE831C87AE}" presName="composite" presStyleCnt="0"/>
      <dgm:spPr/>
    </dgm:pt>
    <dgm:pt modelId="{2C63B6F8-F727-4F4A-BA5D-58B64E685C8B}" type="pres">
      <dgm:prSet presAssocID="{1B425371-E920-4A87-9983-12DE831C87AE}" presName="imgShp" presStyleLbl="fgImgPlace1" presStyleIdx="2" presStyleCnt="3"/>
      <dgm:spPr>
        <a:blipFill rotWithShape="0">
          <a:blip xmlns:r="http://schemas.openxmlformats.org/officeDocument/2006/relationships" r:embed="rId3">
            <a:lum/>
          </a:blip>
          <a:stretch>
            <a:fillRect/>
          </a:stretch>
        </a:blipFill>
      </dgm:spPr>
    </dgm:pt>
    <dgm:pt modelId="{61E67046-8C33-42AF-AED1-F6D30DCFFF7D}" type="pres">
      <dgm:prSet presAssocID="{1B425371-E920-4A87-9983-12DE831C87AE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F2ED0E9-F00F-4CAA-A195-FA2BBECC0680}" type="presOf" srcId="{C0C1C408-3794-42BB-B16D-1FEFEF3630E2}" destId="{0E98CBF5-1FD9-4B23-B6E1-193A092A28B2}" srcOrd="0" destOrd="0" presId="urn:microsoft.com/office/officeart/2005/8/layout/vList3"/>
    <dgm:cxn modelId="{C678B2E2-6570-42C8-91DF-6716CE3BEBBD}" type="presOf" srcId="{0BB696A0-AB2C-4D6C-9547-809755CF83C3}" destId="{8670739E-B620-4BBB-A2E2-541B88C3C8EE}" srcOrd="0" destOrd="0" presId="urn:microsoft.com/office/officeart/2005/8/layout/vList3"/>
    <dgm:cxn modelId="{929DF007-9F87-4A1A-A65C-D58A1329F954}" type="presOf" srcId="{1B425371-E920-4A87-9983-12DE831C87AE}" destId="{61E67046-8C33-42AF-AED1-F6D30DCFFF7D}" srcOrd="0" destOrd="0" presId="urn:microsoft.com/office/officeart/2005/8/layout/vList3"/>
    <dgm:cxn modelId="{C3F4F5D7-61DD-46B7-9BE6-0F8302C06BF1}" srcId="{0938D4D1-CA00-4911-A9A4-290625C94231}" destId="{C0C1C408-3794-42BB-B16D-1FEFEF3630E2}" srcOrd="1" destOrd="0" parTransId="{C5E6E27D-D30F-4B24-BE41-6441FCE1219A}" sibTransId="{93E8D636-48C3-4F0C-A4F4-A8582BEAFE47}"/>
    <dgm:cxn modelId="{40DE60D3-F121-4BBA-A7EB-A9297A88F6F8}" srcId="{0938D4D1-CA00-4911-A9A4-290625C94231}" destId="{0BB696A0-AB2C-4D6C-9547-809755CF83C3}" srcOrd="0" destOrd="0" parTransId="{BBA432ED-0920-425F-92E1-326D03F456EB}" sibTransId="{28268AD6-BD7D-436A-8D98-AFB459E62061}"/>
    <dgm:cxn modelId="{B9A1854C-782E-4BED-9037-7F1E4E5E7151}" type="presOf" srcId="{0938D4D1-CA00-4911-A9A4-290625C94231}" destId="{9C6FFEB3-7473-4407-B74A-8F11B5F492FB}" srcOrd="0" destOrd="0" presId="urn:microsoft.com/office/officeart/2005/8/layout/vList3"/>
    <dgm:cxn modelId="{FE167277-3420-4F05-827E-6EAA409C53A3}" srcId="{0938D4D1-CA00-4911-A9A4-290625C94231}" destId="{1B425371-E920-4A87-9983-12DE831C87AE}" srcOrd="2" destOrd="0" parTransId="{6903089B-64CF-463F-8424-D5E27774E94A}" sibTransId="{21FED957-1B74-4930-99E0-B1064187404A}"/>
    <dgm:cxn modelId="{B11E71D6-1998-401E-859F-9A2A120D921A}" type="presParOf" srcId="{9C6FFEB3-7473-4407-B74A-8F11B5F492FB}" destId="{27A434DE-4564-4EDC-A0E5-AA87667351B9}" srcOrd="0" destOrd="0" presId="urn:microsoft.com/office/officeart/2005/8/layout/vList3"/>
    <dgm:cxn modelId="{4FBCF992-C733-4457-8226-1B052F791E8E}" type="presParOf" srcId="{27A434DE-4564-4EDC-A0E5-AA87667351B9}" destId="{A040C063-94DB-46E8-A5A8-46EEA540F13F}" srcOrd="0" destOrd="0" presId="urn:microsoft.com/office/officeart/2005/8/layout/vList3"/>
    <dgm:cxn modelId="{8BB79182-8614-4D5D-A3BB-AC0CFDF2BC29}" type="presParOf" srcId="{27A434DE-4564-4EDC-A0E5-AA87667351B9}" destId="{8670739E-B620-4BBB-A2E2-541B88C3C8EE}" srcOrd="1" destOrd="0" presId="urn:microsoft.com/office/officeart/2005/8/layout/vList3"/>
    <dgm:cxn modelId="{582844B1-01A9-4C60-997F-ADD3363306C7}" type="presParOf" srcId="{9C6FFEB3-7473-4407-B74A-8F11B5F492FB}" destId="{E39D2530-D491-40F7-A87C-EE2A169F9927}" srcOrd="1" destOrd="0" presId="urn:microsoft.com/office/officeart/2005/8/layout/vList3"/>
    <dgm:cxn modelId="{F55AB4F0-51AE-4FB0-BAEA-C92F92E90AA2}" type="presParOf" srcId="{9C6FFEB3-7473-4407-B74A-8F11B5F492FB}" destId="{4D73FF17-1993-48A9-A62E-063E8D48863B}" srcOrd="2" destOrd="0" presId="urn:microsoft.com/office/officeart/2005/8/layout/vList3"/>
    <dgm:cxn modelId="{615F85A3-D032-4F0A-9F15-A7B77A096BFE}" type="presParOf" srcId="{4D73FF17-1993-48A9-A62E-063E8D48863B}" destId="{F5160B56-469B-4023-89F1-A4FD315B90DB}" srcOrd="0" destOrd="0" presId="urn:microsoft.com/office/officeart/2005/8/layout/vList3"/>
    <dgm:cxn modelId="{F5C26B2F-D616-4C0A-97F6-6E29D8404318}" type="presParOf" srcId="{4D73FF17-1993-48A9-A62E-063E8D48863B}" destId="{0E98CBF5-1FD9-4B23-B6E1-193A092A28B2}" srcOrd="1" destOrd="0" presId="urn:microsoft.com/office/officeart/2005/8/layout/vList3"/>
    <dgm:cxn modelId="{8A2F2025-FF46-4C99-8775-ADBAEB59C423}" type="presParOf" srcId="{9C6FFEB3-7473-4407-B74A-8F11B5F492FB}" destId="{FB674947-C911-41D2-87D8-18552491C842}" srcOrd="3" destOrd="0" presId="urn:microsoft.com/office/officeart/2005/8/layout/vList3"/>
    <dgm:cxn modelId="{229164F4-FCE7-4F0F-9A7F-C6E836E2E1D3}" type="presParOf" srcId="{9C6FFEB3-7473-4407-B74A-8F11B5F492FB}" destId="{1F667C33-204D-4F22-B19A-4D33A7619E95}" srcOrd="4" destOrd="0" presId="urn:microsoft.com/office/officeart/2005/8/layout/vList3"/>
    <dgm:cxn modelId="{8BDF2052-F2E2-43EF-96A0-E693D0B1E16B}" type="presParOf" srcId="{1F667C33-204D-4F22-B19A-4D33A7619E95}" destId="{2C63B6F8-F727-4F4A-BA5D-58B64E685C8B}" srcOrd="0" destOrd="0" presId="urn:microsoft.com/office/officeart/2005/8/layout/vList3"/>
    <dgm:cxn modelId="{B7152E93-65F5-4217-B252-FF7CB5EE2DDF}" type="presParOf" srcId="{1F667C33-204D-4F22-B19A-4D33A7619E95}" destId="{61E67046-8C33-42AF-AED1-F6D30DCFFF7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D67C23-22F5-4CF9-88BE-E42B4E96A0F1}" type="doc">
      <dgm:prSet loTypeId="urn:microsoft.com/office/officeart/2005/8/layout/chevron2" loCatId="list" qsTypeId="urn:microsoft.com/office/officeart/2005/8/quickstyle/simple1" qsCatId="simple" csTypeId="urn:microsoft.com/office/officeart/2005/8/colors/accent4_4" csCatId="accent4" phldr="1"/>
      <dgm:spPr/>
      <dgm:t>
        <a:bodyPr/>
        <a:lstStyle/>
        <a:p>
          <a:endParaRPr lang="el-GR"/>
        </a:p>
      </dgm:t>
    </dgm:pt>
    <dgm:pt modelId="{2079E033-1AED-43C3-9178-ADCF47AAC93C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Δείγμα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488D35DF-AE4C-427C-A8E3-16086E8DD98F}" type="parTrans" cxnId="{2796CF61-BCBE-45B9-9CBB-BD575670F635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13D6C231-6753-4FC8-8019-26200CD2F0D7}" type="sibTrans" cxnId="{2796CF61-BCBE-45B9-9CBB-BD575670F635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B90EBA9F-D729-44A9-9F2A-18B4A0C69861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Α΄ Φάση        4 ειδικοί της ΕξΑΕ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F7C252B1-504C-48A9-B537-6A027D3FC243}" type="parTrans" cxnId="{FCCC1CDE-C393-4F0E-8BF9-472D940E2352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F8104745-C015-46CF-9B09-5340D9BAA469}" type="sibTrans" cxnId="{FCCC1CDE-C393-4F0E-8BF9-472D940E2352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D8E5E815-2BE9-403E-A9C8-F6EC3BD769DE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Β΄ Φάση        8 μαθητές και μαθήτριες της Γ΄ Δημοτικού 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FD96CFCD-C6FA-480B-B174-9F81995BA1A6}" type="parTrans" cxnId="{45DB1D9E-0489-4AED-B720-A1176C3E5BD7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F6A20B6A-098C-4FBF-9519-00F9BB4A8305}" type="sibTrans" cxnId="{45DB1D9E-0489-4AED-B720-A1176C3E5BD7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E7D8FB8F-5A5E-40F3-AF72-3277A3243315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Είδος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BB956B69-674C-44C4-83E6-864062BAAB69}" type="parTrans" cxnId="{A53860EA-DC18-429A-9113-BB0159236CBA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0E89ADF4-73CA-432C-A260-65FDB84FB48B}" type="sibTrans" cxnId="{A53860EA-DC18-429A-9113-BB0159236CBA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03991AD9-F3A4-4875-8EFA-EB50A7616400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Συγχρονική, ποιοτική επιτόπια με προσωπική πρωτοβουλία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8F1DD58F-6482-47AF-8568-410A26BAE873}" type="parTrans" cxnId="{3A011D52-B195-4EAD-8359-22BC9F2781FD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12A039AD-C415-4082-ABF5-0E84ECED8222}" type="sibTrans" cxnId="{3A011D52-B195-4EAD-8359-22BC9F2781FD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097B18C7-4F10-48F0-94DE-2869CCEA262E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Συλλογή Δεδομένων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2DA1AE00-6D90-4518-B200-04D8A8F6C044}" type="parTrans" cxnId="{3FCBD236-3BBB-444C-BFC7-CE63725FAAAB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E45FCA23-3C14-4EA8-B4F7-2424A9B4930A}" type="sibTrans" cxnId="{3FCBD236-3BBB-444C-BFC7-CE63725FAAAB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108126F2-0046-4510-9F28-7DD2E3540EDE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Α΄ Φάση        Ερωτηματολόγιο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8FA987FB-2F95-40FA-9D59-32CBDAAA598B}" type="parTrans" cxnId="{21594418-F002-4BBB-8B0C-BA2BF3506141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3B3090F3-D1DC-4386-8822-E8B6EC2DD337}" type="sibTrans" cxnId="{21594418-F002-4BBB-8B0C-BA2BF3506141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C1ED12ED-A490-45DC-A961-3E1D42295536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Β΄ Φάση        Ομαδική Συνέντευξη- Συζήτηση 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B839AC65-7614-40ED-8B47-F5DE1828BCB8}" type="parTrans" cxnId="{9E1B1394-178F-468E-9896-8FC737B8F162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7DA0084B-ECBC-4D75-8557-59A038FC7838}" type="sibTrans" cxnId="{9E1B1394-178F-468E-9896-8FC737B8F162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78E33F7B-72A4-4388-8694-F5BDD3BD6DCC}">
      <dgm:prSet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Ψηφιακά Εργαλεία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AACECEB4-8F78-4E33-9C06-9D812D98C84D}" type="parTrans" cxnId="{19C9A675-97A1-4F72-B852-72BA3BCC6676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F940660D-CB7A-4021-B5EF-AA588BA762DE}" type="sibTrans" cxnId="{19C9A675-97A1-4F72-B852-72BA3BCC6676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FD769248-90A4-48B7-A182-7902D95E4565}">
      <dgm:prSet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H5P                                        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Padlet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D085970B-FFD2-4190-AC77-E4F62E12BE20}" type="parTrans" cxnId="{F82C80DA-07E8-4A2B-98BB-0170483CE216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95AC3668-F542-4D18-85D6-9E47F97B2DB5}" type="sibTrans" cxnId="{F82C80DA-07E8-4A2B-98BB-0170483CE216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6EA9AFD0-02F9-493E-ACFE-89F1638C834F}">
      <dgm:prSet/>
      <dgm:spPr/>
      <dgm:t>
        <a:bodyPr/>
        <a:lstStyle/>
        <a:p>
          <a:r>
            <a:rPr lang="en-US" dirty="0" err="1" smtClean="0">
              <a:latin typeface="Times New Roman" pitchFamily="18" charset="0"/>
              <a:cs typeface="Times New Roman" pitchFamily="18" charset="0"/>
            </a:rPr>
            <a:t>Plotagon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                                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BookCreator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E8401288-7E68-4B9C-A70C-71CCE5329ABA}" type="parTrans" cxnId="{1F05A994-6575-49EB-B907-2BEBC84A918E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9CB33F2E-C1FE-4299-B8E9-7DBEC9E46CB6}" type="sibTrans" cxnId="{1F05A994-6575-49EB-B907-2BEBC84A918E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022D0730-5A64-44BA-8521-C5108574335E}" type="pres">
      <dgm:prSet presAssocID="{DBD67C23-22F5-4CF9-88BE-E42B4E96A0F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EA983ED-3E36-4890-A081-7338E036CF3C}" type="pres">
      <dgm:prSet presAssocID="{2079E033-1AED-43C3-9178-ADCF47AAC93C}" presName="composite" presStyleCnt="0"/>
      <dgm:spPr/>
      <dgm:t>
        <a:bodyPr/>
        <a:lstStyle/>
        <a:p>
          <a:endParaRPr lang="el-GR"/>
        </a:p>
      </dgm:t>
    </dgm:pt>
    <dgm:pt modelId="{001AE3F3-2635-4B23-884A-6DC96D23DEFF}" type="pres">
      <dgm:prSet presAssocID="{2079E033-1AED-43C3-9178-ADCF47AAC93C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D809D90-6C45-476A-9885-AE7C17217078}" type="pres">
      <dgm:prSet presAssocID="{2079E033-1AED-43C3-9178-ADCF47AAC93C}" presName="descendantText" presStyleLbl="alignAcc1" presStyleIdx="0" presStyleCnt="4" custLinFactNeighborX="-159" custLinFactNeighborY="-22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53806F4-B74B-4CF3-A442-07E80FCDB8E9}" type="pres">
      <dgm:prSet presAssocID="{13D6C231-6753-4FC8-8019-26200CD2F0D7}" presName="sp" presStyleCnt="0"/>
      <dgm:spPr/>
      <dgm:t>
        <a:bodyPr/>
        <a:lstStyle/>
        <a:p>
          <a:endParaRPr lang="el-GR"/>
        </a:p>
      </dgm:t>
    </dgm:pt>
    <dgm:pt modelId="{BC79DE2F-4AC4-4E6A-9AF6-D1FDFBB7F9EB}" type="pres">
      <dgm:prSet presAssocID="{E7D8FB8F-5A5E-40F3-AF72-3277A3243315}" presName="composite" presStyleCnt="0"/>
      <dgm:spPr/>
      <dgm:t>
        <a:bodyPr/>
        <a:lstStyle/>
        <a:p>
          <a:endParaRPr lang="el-GR"/>
        </a:p>
      </dgm:t>
    </dgm:pt>
    <dgm:pt modelId="{AF8F73C8-F408-4BE0-9C43-356D2AB532E4}" type="pres">
      <dgm:prSet presAssocID="{E7D8FB8F-5A5E-40F3-AF72-3277A3243315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3DA9924-6D0F-405A-BEA0-02EE8B536BC4}" type="pres">
      <dgm:prSet presAssocID="{E7D8FB8F-5A5E-40F3-AF72-3277A3243315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F6F4B07-8EE1-4931-8534-318469E7CBC8}" type="pres">
      <dgm:prSet presAssocID="{0E89ADF4-73CA-432C-A260-65FDB84FB48B}" presName="sp" presStyleCnt="0"/>
      <dgm:spPr/>
      <dgm:t>
        <a:bodyPr/>
        <a:lstStyle/>
        <a:p>
          <a:endParaRPr lang="el-GR"/>
        </a:p>
      </dgm:t>
    </dgm:pt>
    <dgm:pt modelId="{F3C876D3-2979-4860-86CE-FBF8C217FBB7}" type="pres">
      <dgm:prSet presAssocID="{097B18C7-4F10-48F0-94DE-2869CCEA262E}" presName="composite" presStyleCnt="0"/>
      <dgm:spPr/>
      <dgm:t>
        <a:bodyPr/>
        <a:lstStyle/>
        <a:p>
          <a:endParaRPr lang="el-GR"/>
        </a:p>
      </dgm:t>
    </dgm:pt>
    <dgm:pt modelId="{25E07E70-27C5-4A55-95BD-0F69EAE4EDBA}" type="pres">
      <dgm:prSet presAssocID="{097B18C7-4F10-48F0-94DE-2869CCEA262E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CF194C5-18DF-4FAB-BCE8-93463A06CFC2}" type="pres">
      <dgm:prSet presAssocID="{097B18C7-4F10-48F0-94DE-2869CCEA262E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4102907-7086-4CE7-AF1F-1FE3B6A396E5}" type="pres">
      <dgm:prSet presAssocID="{E45FCA23-3C14-4EA8-B4F7-2424A9B4930A}" presName="sp" presStyleCnt="0"/>
      <dgm:spPr/>
      <dgm:t>
        <a:bodyPr/>
        <a:lstStyle/>
        <a:p>
          <a:endParaRPr lang="el-GR"/>
        </a:p>
      </dgm:t>
    </dgm:pt>
    <dgm:pt modelId="{FFE181B7-2B7E-4A5C-A822-0DD0205A8B2A}" type="pres">
      <dgm:prSet presAssocID="{78E33F7B-72A4-4388-8694-F5BDD3BD6DCC}" presName="composite" presStyleCnt="0"/>
      <dgm:spPr/>
      <dgm:t>
        <a:bodyPr/>
        <a:lstStyle/>
        <a:p>
          <a:endParaRPr lang="el-GR"/>
        </a:p>
      </dgm:t>
    </dgm:pt>
    <dgm:pt modelId="{F8E18D78-E02C-4819-A4A4-96F424443E9E}" type="pres">
      <dgm:prSet presAssocID="{78E33F7B-72A4-4388-8694-F5BDD3BD6DC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C9985FB-B7E1-4234-B56F-E3B0E8D76E2A}" type="pres">
      <dgm:prSet presAssocID="{78E33F7B-72A4-4388-8694-F5BDD3BD6DCC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45DB1D9E-0489-4AED-B720-A1176C3E5BD7}" srcId="{2079E033-1AED-43C3-9178-ADCF47AAC93C}" destId="{D8E5E815-2BE9-403E-A9C8-F6EC3BD769DE}" srcOrd="1" destOrd="0" parTransId="{FD96CFCD-C6FA-480B-B174-9F81995BA1A6}" sibTransId="{F6A20B6A-098C-4FBF-9519-00F9BB4A8305}"/>
    <dgm:cxn modelId="{A53860EA-DC18-429A-9113-BB0159236CBA}" srcId="{DBD67C23-22F5-4CF9-88BE-E42B4E96A0F1}" destId="{E7D8FB8F-5A5E-40F3-AF72-3277A3243315}" srcOrd="1" destOrd="0" parTransId="{BB956B69-674C-44C4-83E6-864062BAAB69}" sibTransId="{0E89ADF4-73CA-432C-A260-65FDB84FB48B}"/>
    <dgm:cxn modelId="{88A3670E-A22E-4C15-B1D5-A74A96EDEC91}" type="presOf" srcId="{E7D8FB8F-5A5E-40F3-AF72-3277A3243315}" destId="{AF8F73C8-F408-4BE0-9C43-356D2AB532E4}" srcOrd="0" destOrd="0" presId="urn:microsoft.com/office/officeart/2005/8/layout/chevron2"/>
    <dgm:cxn modelId="{21594418-F002-4BBB-8B0C-BA2BF3506141}" srcId="{097B18C7-4F10-48F0-94DE-2869CCEA262E}" destId="{108126F2-0046-4510-9F28-7DD2E3540EDE}" srcOrd="0" destOrd="0" parTransId="{8FA987FB-2F95-40FA-9D59-32CBDAAA598B}" sibTransId="{3B3090F3-D1DC-4386-8822-E8B6EC2DD337}"/>
    <dgm:cxn modelId="{1F05A994-6575-49EB-B907-2BEBC84A918E}" srcId="{78E33F7B-72A4-4388-8694-F5BDD3BD6DCC}" destId="{6EA9AFD0-02F9-493E-ACFE-89F1638C834F}" srcOrd="1" destOrd="0" parTransId="{E8401288-7E68-4B9C-A70C-71CCE5329ABA}" sibTransId="{9CB33F2E-C1FE-4299-B8E9-7DBEC9E46CB6}"/>
    <dgm:cxn modelId="{3A011D52-B195-4EAD-8359-22BC9F2781FD}" srcId="{E7D8FB8F-5A5E-40F3-AF72-3277A3243315}" destId="{03991AD9-F3A4-4875-8EFA-EB50A7616400}" srcOrd="0" destOrd="0" parTransId="{8F1DD58F-6482-47AF-8568-410A26BAE873}" sibTransId="{12A039AD-C415-4082-ABF5-0E84ECED8222}"/>
    <dgm:cxn modelId="{FCCC1CDE-C393-4F0E-8BF9-472D940E2352}" srcId="{2079E033-1AED-43C3-9178-ADCF47AAC93C}" destId="{B90EBA9F-D729-44A9-9F2A-18B4A0C69861}" srcOrd="0" destOrd="0" parTransId="{F7C252B1-504C-48A9-B537-6A027D3FC243}" sibTransId="{F8104745-C015-46CF-9B09-5340D9BAA469}"/>
    <dgm:cxn modelId="{944C2B40-46C7-468E-8AEF-F6E6809D83D7}" type="presOf" srcId="{2079E033-1AED-43C3-9178-ADCF47AAC93C}" destId="{001AE3F3-2635-4B23-884A-6DC96D23DEFF}" srcOrd="0" destOrd="0" presId="urn:microsoft.com/office/officeart/2005/8/layout/chevron2"/>
    <dgm:cxn modelId="{42B52408-CB2C-4C27-BF6E-32813BE8C875}" type="presOf" srcId="{B90EBA9F-D729-44A9-9F2A-18B4A0C69861}" destId="{5D809D90-6C45-476A-9885-AE7C17217078}" srcOrd="0" destOrd="0" presId="urn:microsoft.com/office/officeart/2005/8/layout/chevron2"/>
    <dgm:cxn modelId="{3FCBD236-3BBB-444C-BFC7-CE63725FAAAB}" srcId="{DBD67C23-22F5-4CF9-88BE-E42B4E96A0F1}" destId="{097B18C7-4F10-48F0-94DE-2869CCEA262E}" srcOrd="2" destOrd="0" parTransId="{2DA1AE00-6D90-4518-B200-04D8A8F6C044}" sibTransId="{E45FCA23-3C14-4EA8-B4F7-2424A9B4930A}"/>
    <dgm:cxn modelId="{6BC66DF5-9838-492F-8D87-242C05E1F453}" type="presOf" srcId="{78E33F7B-72A4-4388-8694-F5BDD3BD6DCC}" destId="{F8E18D78-E02C-4819-A4A4-96F424443E9E}" srcOrd="0" destOrd="0" presId="urn:microsoft.com/office/officeart/2005/8/layout/chevron2"/>
    <dgm:cxn modelId="{19C9A675-97A1-4F72-B852-72BA3BCC6676}" srcId="{DBD67C23-22F5-4CF9-88BE-E42B4E96A0F1}" destId="{78E33F7B-72A4-4388-8694-F5BDD3BD6DCC}" srcOrd="3" destOrd="0" parTransId="{AACECEB4-8F78-4E33-9C06-9D812D98C84D}" sibTransId="{F940660D-CB7A-4021-B5EF-AA588BA762DE}"/>
    <dgm:cxn modelId="{22AF6944-B34B-4FA5-80F5-BCD14BC74B0C}" type="presOf" srcId="{DBD67C23-22F5-4CF9-88BE-E42B4E96A0F1}" destId="{022D0730-5A64-44BA-8521-C5108574335E}" srcOrd="0" destOrd="0" presId="urn:microsoft.com/office/officeart/2005/8/layout/chevron2"/>
    <dgm:cxn modelId="{CD7D2E8C-CC31-4F92-8416-210A8BD68472}" type="presOf" srcId="{108126F2-0046-4510-9F28-7DD2E3540EDE}" destId="{3CF194C5-18DF-4FAB-BCE8-93463A06CFC2}" srcOrd="0" destOrd="0" presId="urn:microsoft.com/office/officeart/2005/8/layout/chevron2"/>
    <dgm:cxn modelId="{A9336592-A64F-406E-8BD1-9D4D87559E57}" type="presOf" srcId="{6EA9AFD0-02F9-493E-ACFE-89F1638C834F}" destId="{EC9985FB-B7E1-4234-B56F-E3B0E8D76E2A}" srcOrd="0" destOrd="1" presId="urn:microsoft.com/office/officeart/2005/8/layout/chevron2"/>
    <dgm:cxn modelId="{3D7B4950-5437-4582-A4FF-81D28B551168}" type="presOf" srcId="{FD769248-90A4-48B7-A182-7902D95E4565}" destId="{EC9985FB-B7E1-4234-B56F-E3B0E8D76E2A}" srcOrd="0" destOrd="0" presId="urn:microsoft.com/office/officeart/2005/8/layout/chevron2"/>
    <dgm:cxn modelId="{9F5DEFDD-5710-4B04-8E3B-B8F18F1E8D10}" type="presOf" srcId="{D8E5E815-2BE9-403E-A9C8-F6EC3BD769DE}" destId="{5D809D90-6C45-476A-9885-AE7C17217078}" srcOrd="0" destOrd="1" presId="urn:microsoft.com/office/officeart/2005/8/layout/chevron2"/>
    <dgm:cxn modelId="{F82C80DA-07E8-4A2B-98BB-0170483CE216}" srcId="{78E33F7B-72A4-4388-8694-F5BDD3BD6DCC}" destId="{FD769248-90A4-48B7-A182-7902D95E4565}" srcOrd="0" destOrd="0" parTransId="{D085970B-FFD2-4190-AC77-E4F62E12BE20}" sibTransId="{95AC3668-F542-4D18-85D6-9E47F97B2DB5}"/>
    <dgm:cxn modelId="{03225ABC-670A-4039-8E10-FDAC19F219CE}" type="presOf" srcId="{C1ED12ED-A490-45DC-A961-3E1D42295536}" destId="{3CF194C5-18DF-4FAB-BCE8-93463A06CFC2}" srcOrd="0" destOrd="1" presId="urn:microsoft.com/office/officeart/2005/8/layout/chevron2"/>
    <dgm:cxn modelId="{9E1B1394-178F-468E-9896-8FC737B8F162}" srcId="{097B18C7-4F10-48F0-94DE-2869CCEA262E}" destId="{C1ED12ED-A490-45DC-A961-3E1D42295536}" srcOrd="1" destOrd="0" parTransId="{B839AC65-7614-40ED-8B47-F5DE1828BCB8}" sibTransId="{7DA0084B-ECBC-4D75-8557-59A038FC7838}"/>
    <dgm:cxn modelId="{940E3DA4-B1DE-4D46-8B3F-DC7D083AF888}" type="presOf" srcId="{097B18C7-4F10-48F0-94DE-2869CCEA262E}" destId="{25E07E70-27C5-4A55-95BD-0F69EAE4EDBA}" srcOrd="0" destOrd="0" presId="urn:microsoft.com/office/officeart/2005/8/layout/chevron2"/>
    <dgm:cxn modelId="{0094464B-6BB2-42A9-A387-30F6EE907440}" type="presOf" srcId="{03991AD9-F3A4-4875-8EFA-EB50A7616400}" destId="{93DA9924-6D0F-405A-BEA0-02EE8B536BC4}" srcOrd="0" destOrd="0" presId="urn:microsoft.com/office/officeart/2005/8/layout/chevron2"/>
    <dgm:cxn modelId="{2796CF61-BCBE-45B9-9CBB-BD575670F635}" srcId="{DBD67C23-22F5-4CF9-88BE-E42B4E96A0F1}" destId="{2079E033-1AED-43C3-9178-ADCF47AAC93C}" srcOrd="0" destOrd="0" parTransId="{488D35DF-AE4C-427C-A8E3-16086E8DD98F}" sibTransId="{13D6C231-6753-4FC8-8019-26200CD2F0D7}"/>
    <dgm:cxn modelId="{73BE4DF5-9B49-4728-946B-552E2F4CEA7C}" type="presParOf" srcId="{022D0730-5A64-44BA-8521-C5108574335E}" destId="{3EA983ED-3E36-4890-A081-7338E036CF3C}" srcOrd="0" destOrd="0" presId="urn:microsoft.com/office/officeart/2005/8/layout/chevron2"/>
    <dgm:cxn modelId="{C8598969-6B1C-4252-89C2-B0A8BDA68C6C}" type="presParOf" srcId="{3EA983ED-3E36-4890-A081-7338E036CF3C}" destId="{001AE3F3-2635-4B23-884A-6DC96D23DEFF}" srcOrd="0" destOrd="0" presId="urn:microsoft.com/office/officeart/2005/8/layout/chevron2"/>
    <dgm:cxn modelId="{AA58A562-ECFF-4741-847E-D83E40589F5E}" type="presParOf" srcId="{3EA983ED-3E36-4890-A081-7338E036CF3C}" destId="{5D809D90-6C45-476A-9885-AE7C17217078}" srcOrd="1" destOrd="0" presId="urn:microsoft.com/office/officeart/2005/8/layout/chevron2"/>
    <dgm:cxn modelId="{30548B44-A95E-499F-A7B3-7A2D1E8B3DF3}" type="presParOf" srcId="{022D0730-5A64-44BA-8521-C5108574335E}" destId="{553806F4-B74B-4CF3-A442-07E80FCDB8E9}" srcOrd="1" destOrd="0" presId="urn:microsoft.com/office/officeart/2005/8/layout/chevron2"/>
    <dgm:cxn modelId="{8293732B-17B2-4A6E-B61F-0F7E7D3D0B73}" type="presParOf" srcId="{022D0730-5A64-44BA-8521-C5108574335E}" destId="{BC79DE2F-4AC4-4E6A-9AF6-D1FDFBB7F9EB}" srcOrd="2" destOrd="0" presId="urn:microsoft.com/office/officeart/2005/8/layout/chevron2"/>
    <dgm:cxn modelId="{29DCB735-A5EA-4F56-8D40-7C8EA8A393DF}" type="presParOf" srcId="{BC79DE2F-4AC4-4E6A-9AF6-D1FDFBB7F9EB}" destId="{AF8F73C8-F408-4BE0-9C43-356D2AB532E4}" srcOrd="0" destOrd="0" presId="urn:microsoft.com/office/officeart/2005/8/layout/chevron2"/>
    <dgm:cxn modelId="{75FF43E7-8014-4BF9-AE4E-5AB598813CEB}" type="presParOf" srcId="{BC79DE2F-4AC4-4E6A-9AF6-D1FDFBB7F9EB}" destId="{93DA9924-6D0F-405A-BEA0-02EE8B536BC4}" srcOrd="1" destOrd="0" presId="urn:microsoft.com/office/officeart/2005/8/layout/chevron2"/>
    <dgm:cxn modelId="{B1879434-1A1D-4149-BF35-768E699FD2BE}" type="presParOf" srcId="{022D0730-5A64-44BA-8521-C5108574335E}" destId="{EF6F4B07-8EE1-4931-8534-318469E7CBC8}" srcOrd="3" destOrd="0" presId="urn:microsoft.com/office/officeart/2005/8/layout/chevron2"/>
    <dgm:cxn modelId="{1B2F09DD-1E99-4213-A594-70D3C7742521}" type="presParOf" srcId="{022D0730-5A64-44BA-8521-C5108574335E}" destId="{F3C876D3-2979-4860-86CE-FBF8C217FBB7}" srcOrd="4" destOrd="0" presId="urn:microsoft.com/office/officeart/2005/8/layout/chevron2"/>
    <dgm:cxn modelId="{F92C1EA5-DDA9-4AB0-9056-C01616D27FDA}" type="presParOf" srcId="{F3C876D3-2979-4860-86CE-FBF8C217FBB7}" destId="{25E07E70-27C5-4A55-95BD-0F69EAE4EDBA}" srcOrd="0" destOrd="0" presId="urn:microsoft.com/office/officeart/2005/8/layout/chevron2"/>
    <dgm:cxn modelId="{BBEF382E-2240-49BE-824D-453E8CF66465}" type="presParOf" srcId="{F3C876D3-2979-4860-86CE-FBF8C217FBB7}" destId="{3CF194C5-18DF-4FAB-BCE8-93463A06CFC2}" srcOrd="1" destOrd="0" presId="urn:microsoft.com/office/officeart/2005/8/layout/chevron2"/>
    <dgm:cxn modelId="{B10E28C8-352E-47E5-85BC-8C4DB5EDB3CE}" type="presParOf" srcId="{022D0730-5A64-44BA-8521-C5108574335E}" destId="{E4102907-7086-4CE7-AF1F-1FE3B6A396E5}" srcOrd="5" destOrd="0" presId="urn:microsoft.com/office/officeart/2005/8/layout/chevron2"/>
    <dgm:cxn modelId="{4C3E7D2D-FC10-4180-89C7-3C0A4660A99F}" type="presParOf" srcId="{022D0730-5A64-44BA-8521-C5108574335E}" destId="{FFE181B7-2B7E-4A5C-A822-0DD0205A8B2A}" srcOrd="6" destOrd="0" presId="urn:microsoft.com/office/officeart/2005/8/layout/chevron2"/>
    <dgm:cxn modelId="{F8056C6A-D2D2-4A08-9AE5-76F7D60F5DD6}" type="presParOf" srcId="{FFE181B7-2B7E-4A5C-A822-0DD0205A8B2A}" destId="{F8E18D78-E02C-4819-A4A4-96F424443E9E}" srcOrd="0" destOrd="0" presId="urn:microsoft.com/office/officeart/2005/8/layout/chevron2"/>
    <dgm:cxn modelId="{E18DA822-22BE-4E41-857D-0586B798BFE1}" type="presParOf" srcId="{FFE181B7-2B7E-4A5C-A822-0DD0205A8B2A}" destId="{EC9985FB-B7E1-4234-B56F-E3B0E8D76E2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F13486-F4EB-4CDC-B067-0A7D5022E842}" type="doc">
      <dgm:prSet loTypeId="urn:microsoft.com/office/officeart/2005/8/layout/list1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l-GR"/>
        </a:p>
      </dgm:t>
    </dgm:pt>
    <dgm:pt modelId="{4A4774EB-74DE-400A-815A-8543AFCEC7D1}">
      <dgm:prSet phldrT="[Κείμενο]"/>
      <dgm:spPr/>
      <dgm:t>
        <a:bodyPr/>
        <a:lstStyle/>
        <a:p>
          <a:pPr algn="ctr"/>
          <a:r>
            <a:rPr lang="el-GR" dirty="0" smtClean="0">
              <a:latin typeface="Times New Roman" pitchFamily="18" charset="0"/>
              <a:cs typeface="Times New Roman" pitchFamily="18" charset="0"/>
            </a:rPr>
            <a:t>Το ΕΥ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35CC8D3C-1C8A-45C1-8D0C-F9715A7789D2}" type="parTrans" cxnId="{8D6173A2-C41D-42CD-AF15-6897882C9515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9337F0AF-B500-4314-A707-E4888E61FA2A}" type="sibTrans" cxnId="{8D6173A2-C41D-42CD-AF15-6897882C9515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BEEAC5FC-C602-460C-84F3-85E629C28392}">
      <dgm:prSet phldrT="[Κείμενο]"/>
      <dgm:spPr/>
      <dgm:t>
        <a:bodyPr/>
        <a:lstStyle/>
        <a:p>
          <a:pPr algn="ctr"/>
          <a:r>
            <a:rPr lang="el-GR" b="0" dirty="0" smtClean="0">
              <a:latin typeface="Times New Roman" pitchFamily="18" charset="0"/>
              <a:cs typeface="Times New Roman" pitchFamily="18" charset="0"/>
            </a:rPr>
            <a:t>Αστοχίες</a:t>
          </a:r>
          <a:endParaRPr lang="el-GR" b="0" dirty="0">
            <a:latin typeface="Times New Roman" pitchFamily="18" charset="0"/>
            <a:cs typeface="Times New Roman" pitchFamily="18" charset="0"/>
          </a:endParaRPr>
        </a:p>
      </dgm:t>
    </dgm:pt>
    <dgm:pt modelId="{BACDEC1A-221E-4BFA-AFDC-E9B061A9CABD}" type="parTrans" cxnId="{3095CBD5-02EF-4A35-9C75-5934D79C5579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D475AF16-2CD3-4972-B5E9-46A341E2359B}" type="sibTrans" cxnId="{3095CBD5-02EF-4A35-9C75-5934D79C5579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D5EC47D4-C393-42EE-B2CF-135CC75E0397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Έλλειψη περαιτέρω πηγών μελέτης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3586CCBD-2D30-425A-8A0F-511409C9F45A}" type="parTrans" cxnId="{E1E489E6-871B-468C-B675-835DE4E04D80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80D22A85-4F14-476C-9A97-A1B4865E1B4F}" type="sibTrans" cxnId="{E1E489E6-871B-468C-B675-835DE4E04D80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DE61494F-0079-4DE3-99A4-AE5E512A93FC}">
      <dgm:prSet phldrT="[Κείμενο]"/>
      <dgm:spPr/>
      <dgm:t>
        <a:bodyPr/>
        <a:lstStyle/>
        <a:p>
          <a:r>
            <a:rPr lang="el-GR" smtClean="0">
              <a:latin typeface="Times New Roman" pitchFamily="18" charset="0"/>
              <a:cs typeface="Times New Roman" pitchFamily="18" charset="0"/>
            </a:rPr>
            <a:t>Κατάλληλη δομή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C2C2AF34-D7FA-4C52-A7BF-1BD5BF187F82}" type="sibTrans" cxnId="{F9DF6162-BE98-4FF4-AE6E-955D71C18E8E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11B0DC2F-3DE5-4583-8D05-D2F17152A00C}" type="parTrans" cxnId="{F9DF6162-BE98-4FF4-AE6E-955D71C18E8E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2A6B5F27-893D-4C15-8B52-30D5F9AD84B0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Ενισχύει τη δημιουργικότητα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CF387642-6817-442F-90B9-0ADA79C68F61}" type="sibTrans" cxnId="{E4522CD5-EEED-4605-BB9C-16780E303C31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31B33E80-E0D2-4F3E-A0FC-9460B100782F}" type="parTrans" cxnId="{E4522CD5-EEED-4605-BB9C-16780E303C31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F42ED1C5-42AF-4B45-86C7-92687CBE2BC0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Καθοδήγηση 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B61E008C-FCC1-46E2-8244-6452B55C55EC}" type="parTrans" cxnId="{698091D9-C53D-4634-9027-56CD2ACADB06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869CA4C4-B228-46C1-9DBD-A7AE2833B245}" type="sibTrans" cxnId="{698091D9-C53D-4634-9027-56CD2ACADB06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48029C35-878F-4978-A599-95DAF83933E7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Συμβαδίζει με τις αρχές της ΕξΑΕ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12E1616C-415B-484E-B3C9-6EC980C04308}" type="parTrans" cxnId="{C154AB8D-2D51-4415-B203-36AF6FEF8150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20459736-97F7-4FCF-8B66-9A97490B05DF}" type="sibTrans" cxnId="{C154AB8D-2D51-4415-B203-36AF6FEF8150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6D02006A-9394-42DC-AB0D-22D00C13300F}" type="pres">
      <dgm:prSet presAssocID="{3EF13486-F4EB-4CDC-B067-0A7D5022E8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EEBC3BC-357E-4653-9565-A385DD250DF1}" type="pres">
      <dgm:prSet presAssocID="{4A4774EB-74DE-400A-815A-8543AFCEC7D1}" presName="parentLin" presStyleCnt="0"/>
      <dgm:spPr/>
    </dgm:pt>
    <dgm:pt modelId="{482F1FB6-428E-4F6A-8B99-B9B86A19C935}" type="pres">
      <dgm:prSet presAssocID="{4A4774EB-74DE-400A-815A-8543AFCEC7D1}" presName="parentLeftMargin" presStyleLbl="node1" presStyleIdx="0" presStyleCnt="2"/>
      <dgm:spPr/>
      <dgm:t>
        <a:bodyPr/>
        <a:lstStyle/>
        <a:p>
          <a:endParaRPr lang="el-GR"/>
        </a:p>
      </dgm:t>
    </dgm:pt>
    <dgm:pt modelId="{553DFC9D-FEDA-43C1-84D8-B24EC6B3BC70}" type="pres">
      <dgm:prSet presAssocID="{4A4774EB-74DE-400A-815A-8543AFCEC7D1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D60E78F-E39D-40BB-AF43-13D5479BA2D0}" type="pres">
      <dgm:prSet presAssocID="{4A4774EB-74DE-400A-815A-8543AFCEC7D1}" presName="negativeSpace" presStyleCnt="0"/>
      <dgm:spPr/>
    </dgm:pt>
    <dgm:pt modelId="{6EADD515-E280-4A2F-82AD-257FCFFE4847}" type="pres">
      <dgm:prSet presAssocID="{4A4774EB-74DE-400A-815A-8543AFCEC7D1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A703A19-295F-47DA-8EBA-0BF8211D6908}" type="pres">
      <dgm:prSet presAssocID="{9337F0AF-B500-4314-A707-E4888E61FA2A}" presName="spaceBetweenRectangles" presStyleCnt="0"/>
      <dgm:spPr/>
    </dgm:pt>
    <dgm:pt modelId="{6BB23A4B-9BE3-4D63-973A-630BF30C3F32}" type="pres">
      <dgm:prSet presAssocID="{BEEAC5FC-C602-460C-84F3-85E629C28392}" presName="parentLin" presStyleCnt="0"/>
      <dgm:spPr/>
    </dgm:pt>
    <dgm:pt modelId="{D4878588-1E23-40E5-A716-038394D56446}" type="pres">
      <dgm:prSet presAssocID="{BEEAC5FC-C602-460C-84F3-85E629C28392}" presName="parentLeftMargin" presStyleLbl="node1" presStyleIdx="0" presStyleCnt="2"/>
      <dgm:spPr/>
      <dgm:t>
        <a:bodyPr/>
        <a:lstStyle/>
        <a:p>
          <a:endParaRPr lang="el-GR"/>
        </a:p>
      </dgm:t>
    </dgm:pt>
    <dgm:pt modelId="{765DCED8-8357-44E2-A98B-AA2DC85E1ADA}" type="pres">
      <dgm:prSet presAssocID="{BEEAC5FC-C602-460C-84F3-85E629C28392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382D060-6821-4CE2-A1F6-3EFF5798125C}" type="pres">
      <dgm:prSet presAssocID="{BEEAC5FC-C602-460C-84F3-85E629C28392}" presName="negativeSpace" presStyleCnt="0"/>
      <dgm:spPr/>
    </dgm:pt>
    <dgm:pt modelId="{E9AE6B54-81D4-49DB-85F3-046308DF8264}" type="pres">
      <dgm:prSet presAssocID="{BEEAC5FC-C602-460C-84F3-85E629C28392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1ACFAE2A-8076-422C-A696-3A538A61FEDB}" type="presOf" srcId="{2A6B5F27-893D-4C15-8B52-30D5F9AD84B0}" destId="{6EADD515-E280-4A2F-82AD-257FCFFE4847}" srcOrd="0" destOrd="2" presId="urn:microsoft.com/office/officeart/2005/8/layout/list1"/>
    <dgm:cxn modelId="{F7B7F6F0-07DE-4C0B-8E36-DE8D4D42E4D2}" type="presOf" srcId="{4A4774EB-74DE-400A-815A-8543AFCEC7D1}" destId="{553DFC9D-FEDA-43C1-84D8-B24EC6B3BC70}" srcOrd="1" destOrd="0" presId="urn:microsoft.com/office/officeart/2005/8/layout/list1"/>
    <dgm:cxn modelId="{E1E489E6-871B-468C-B675-835DE4E04D80}" srcId="{BEEAC5FC-C602-460C-84F3-85E629C28392}" destId="{D5EC47D4-C393-42EE-B2CF-135CC75E0397}" srcOrd="0" destOrd="0" parTransId="{3586CCBD-2D30-425A-8A0F-511409C9F45A}" sibTransId="{80D22A85-4F14-476C-9A97-A1B4865E1B4F}"/>
    <dgm:cxn modelId="{5A393A40-44AE-407B-81E5-CD1DDF48D04C}" type="presOf" srcId="{BEEAC5FC-C602-460C-84F3-85E629C28392}" destId="{D4878588-1E23-40E5-A716-038394D56446}" srcOrd="0" destOrd="0" presId="urn:microsoft.com/office/officeart/2005/8/layout/list1"/>
    <dgm:cxn modelId="{0862073D-7C6B-4D00-9CB6-3237CC944C3C}" type="presOf" srcId="{F42ED1C5-42AF-4B45-86C7-92687CBE2BC0}" destId="{6EADD515-E280-4A2F-82AD-257FCFFE4847}" srcOrd="0" destOrd="1" presId="urn:microsoft.com/office/officeart/2005/8/layout/list1"/>
    <dgm:cxn modelId="{3095CBD5-02EF-4A35-9C75-5934D79C5579}" srcId="{3EF13486-F4EB-4CDC-B067-0A7D5022E842}" destId="{BEEAC5FC-C602-460C-84F3-85E629C28392}" srcOrd="1" destOrd="0" parTransId="{BACDEC1A-221E-4BFA-AFDC-E9B061A9CABD}" sibTransId="{D475AF16-2CD3-4972-B5E9-46A341E2359B}"/>
    <dgm:cxn modelId="{0C154645-FC0C-445C-9E87-D887EE71F665}" type="presOf" srcId="{BEEAC5FC-C602-460C-84F3-85E629C28392}" destId="{765DCED8-8357-44E2-A98B-AA2DC85E1ADA}" srcOrd="1" destOrd="0" presId="urn:microsoft.com/office/officeart/2005/8/layout/list1"/>
    <dgm:cxn modelId="{F9DF6162-BE98-4FF4-AE6E-955D71C18E8E}" srcId="{4A4774EB-74DE-400A-815A-8543AFCEC7D1}" destId="{DE61494F-0079-4DE3-99A4-AE5E512A93FC}" srcOrd="0" destOrd="0" parTransId="{11B0DC2F-3DE5-4583-8D05-D2F17152A00C}" sibTransId="{C2C2AF34-D7FA-4C52-A7BF-1BD5BF187F82}"/>
    <dgm:cxn modelId="{8D6173A2-C41D-42CD-AF15-6897882C9515}" srcId="{3EF13486-F4EB-4CDC-B067-0A7D5022E842}" destId="{4A4774EB-74DE-400A-815A-8543AFCEC7D1}" srcOrd="0" destOrd="0" parTransId="{35CC8D3C-1C8A-45C1-8D0C-F9715A7789D2}" sibTransId="{9337F0AF-B500-4314-A707-E4888E61FA2A}"/>
    <dgm:cxn modelId="{51EB5EA7-9BEB-4FD3-A785-D226CF217B18}" type="presOf" srcId="{4A4774EB-74DE-400A-815A-8543AFCEC7D1}" destId="{482F1FB6-428E-4F6A-8B99-B9B86A19C935}" srcOrd="0" destOrd="0" presId="urn:microsoft.com/office/officeart/2005/8/layout/list1"/>
    <dgm:cxn modelId="{698091D9-C53D-4634-9027-56CD2ACADB06}" srcId="{4A4774EB-74DE-400A-815A-8543AFCEC7D1}" destId="{F42ED1C5-42AF-4B45-86C7-92687CBE2BC0}" srcOrd="1" destOrd="0" parTransId="{B61E008C-FCC1-46E2-8244-6452B55C55EC}" sibTransId="{869CA4C4-B228-46C1-9DBD-A7AE2833B245}"/>
    <dgm:cxn modelId="{E4522CD5-EEED-4605-BB9C-16780E303C31}" srcId="{4A4774EB-74DE-400A-815A-8543AFCEC7D1}" destId="{2A6B5F27-893D-4C15-8B52-30D5F9AD84B0}" srcOrd="2" destOrd="0" parTransId="{31B33E80-E0D2-4F3E-A0FC-9460B100782F}" sibTransId="{CF387642-6817-442F-90B9-0ADA79C68F61}"/>
    <dgm:cxn modelId="{D264CC51-6FDE-4536-8392-55935E9740BB}" type="presOf" srcId="{DE61494F-0079-4DE3-99A4-AE5E512A93FC}" destId="{6EADD515-E280-4A2F-82AD-257FCFFE4847}" srcOrd="0" destOrd="0" presId="urn:microsoft.com/office/officeart/2005/8/layout/list1"/>
    <dgm:cxn modelId="{C154AB8D-2D51-4415-B203-36AF6FEF8150}" srcId="{4A4774EB-74DE-400A-815A-8543AFCEC7D1}" destId="{48029C35-878F-4978-A599-95DAF83933E7}" srcOrd="3" destOrd="0" parTransId="{12E1616C-415B-484E-B3C9-6EC980C04308}" sibTransId="{20459736-97F7-4FCF-8B66-9A97490B05DF}"/>
    <dgm:cxn modelId="{16420341-294C-4827-AA82-5265CD16006A}" type="presOf" srcId="{3EF13486-F4EB-4CDC-B067-0A7D5022E842}" destId="{6D02006A-9394-42DC-AB0D-22D00C13300F}" srcOrd="0" destOrd="0" presId="urn:microsoft.com/office/officeart/2005/8/layout/list1"/>
    <dgm:cxn modelId="{F94C707A-F16F-4641-8317-22B671A8D44D}" type="presOf" srcId="{48029C35-878F-4978-A599-95DAF83933E7}" destId="{6EADD515-E280-4A2F-82AD-257FCFFE4847}" srcOrd="0" destOrd="3" presId="urn:microsoft.com/office/officeart/2005/8/layout/list1"/>
    <dgm:cxn modelId="{5DC1CF90-6959-4A1F-BAE8-8EDA58D43E0C}" type="presOf" srcId="{D5EC47D4-C393-42EE-B2CF-135CC75E0397}" destId="{E9AE6B54-81D4-49DB-85F3-046308DF8264}" srcOrd="0" destOrd="0" presId="urn:microsoft.com/office/officeart/2005/8/layout/list1"/>
    <dgm:cxn modelId="{49EEBD61-5A39-4063-A372-2DE1A20C8E59}" type="presParOf" srcId="{6D02006A-9394-42DC-AB0D-22D00C13300F}" destId="{FEEBC3BC-357E-4653-9565-A385DD250DF1}" srcOrd="0" destOrd="0" presId="urn:microsoft.com/office/officeart/2005/8/layout/list1"/>
    <dgm:cxn modelId="{1B377575-7AD9-400F-8648-B267EBBEB7D9}" type="presParOf" srcId="{FEEBC3BC-357E-4653-9565-A385DD250DF1}" destId="{482F1FB6-428E-4F6A-8B99-B9B86A19C935}" srcOrd="0" destOrd="0" presId="urn:microsoft.com/office/officeart/2005/8/layout/list1"/>
    <dgm:cxn modelId="{737EEE95-A2A8-4DAE-AC8A-784153081E03}" type="presParOf" srcId="{FEEBC3BC-357E-4653-9565-A385DD250DF1}" destId="{553DFC9D-FEDA-43C1-84D8-B24EC6B3BC70}" srcOrd="1" destOrd="0" presId="urn:microsoft.com/office/officeart/2005/8/layout/list1"/>
    <dgm:cxn modelId="{6522D467-D142-4866-A60B-EDDB55BE21BA}" type="presParOf" srcId="{6D02006A-9394-42DC-AB0D-22D00C13300F}" destId="{5D60E78F-E39D-40BB-AF43-13D5479BA2D0}" srcOrd="1" destOrd="0" presId="urn:microsoft.com/office/officeart/2005/8/layout/list1"/>
    <dgm:cxn modelId="{8E74E590-02F5-4BF3-A2A2-4BA5624A9A6A}" type="presParOf" srcId="{6D02006A-9394-42DC-AB0D-22D00C13300F}" destId="{6EADD515-E280-4A2F-82AD-257FCFFE4847}" srcOrd="2" destOrd="0" presId="urn:microsoft.com/office/officeart/2005/8/layout/list1"/>
    <dgm:cxn modelId="{E8EFC0C9-C375-4DE5-B48B-47C7E540A76E}" type="presParOf" srcId="{6D02006A-9394-42DC-AB0D-22D00C13300F}" destId="{4A703A19-295F-47DA-8EBA-0BF8211D6908}" srcOrd="3" destOrd="0" presId="urn:microsoft.com/office/officeart/2005/8/layout/list1"/>
    <dgm:cxn modelId="{02FC19E0-8ED3-4FAD-942D-CDE59E2A3CDF}" type="presParOf" srcId="{6D02006A-9394-42DC-AB0D-22D00C13300F}" destId="{6BB23A4B-9BE3-4D63-973A-630BF30C3F32}" srcOrd="4" destOrd="0" presId="urn:microsoft.com/office/officeart/2005/8/layout/list1"/>
    <dgm:cxn modelId="{6183F17B-646C-49B2-B51C-9D5972343E20}" type="presParOf" srcId="{6BB23A4B-9BE3-4D63-973A-630BF30C3F32}" destId="{D4878588-1E23-40E5-A716-038394D56446}" srcOrd="0" destOrd="0" presId="urn:microsoft.com/office/officeart/2005/8/layout/list1"/>
    <dgm:cxn modelId="{B14AA5CC-7088-441D-8981-F05577D502A9}" type="presParOf" srcId="{6BB23A4B-9BE3-4D63-973A-630BF30C3F32}" destId="{765DCED8-8357-44E2-A98B-AA2DC85E1ADA}" srcOrd="1" destOrd="0" presId="urn:microsoft.com/office/officeart/2005/8/layout/list1"/>
    <dgm:cxn modelId="{011671AB-C25E-435F-A72E-B98637B06413}" type="presParOf" srcId="{6D02006A-9394-42DC-AB0D-22D00C13300F}" destId="{1382D060-6821-4CE2-A1F6-3EFF5798125C}" srcOrd="5" destOrd="0" presId="urn:microsoft.com/office/officeart/2005/8/layout/list1"/>
    <dgm:cxn modelId="{6BA8BD55-5DA1-44C7-9086-4B028D6FDD77}" type="presParOf" srcId="{6D02006A-9394-42DC-AB0D-22D00C13300F}" destId="{E9AE6B54-81D4-49DB-85F3-046308DF8264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EF13486-F4EB-4CDC-B067-0A7D5022E842}" type="doc">
      <dgm:prSet loTypeId="urn:microsoft.com/office/officeart/2005/8/layout/list1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l-GR"/>
        </a:p>
      </dgm:t>
    </dgm:pt>
    <dgm:pt modelId="{4A4774EB-74DE-400A-815A-8543AFCEC7D1}">
      <dgm:prSet phldrT="[Κείμενο]"/>
      <dgm:spPr/>
      <dgm:t>
        <a:bodyPr/>
        <a:lstStyle/>
        <a:p>
          <a:pPr algn="ctr"/>
          <a:r>
            <a:rPr lang="el-GR" dirty="0" smtClean="0">
              <a:latin typeface="Times New Roman" pitchFamily="18" charset="0"/>
              <a:cs typeface="Times New Roman" pitchFamily="18" charset="0"/>
            </a:rPr>
            <a:t> Το ΕΥ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35CC8D3C-1C8A-45C1-8D0C-F9715A7789D2}" type="parTrans" cxnId="{8D6173A2-C41D-42CD-AF15-6897882C9515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9337F0AF-B500-4314-A707-E4888E61FA2A}" type="sibTrans" cxnId="{8D6173A2-C41D-42CD-AF15-6897882C9515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DE61494F-0079-4DE3-99A4-AE5E512A93FC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Κατάλληλο συνδυασμό χρωμάτων και φιλικό ύφος.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C2C2AF34-D7FA-4C52-A7BF-1BD5BF187F82}" type="sibTrans" cxnId="{F9DF6162-BE98-4FF4-AE6E-955D71C18E8E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11B0DC2F-3DE5-4583-8D05-D2F17152A00C}" type="parTrans" cxnId="{F9DF6162-BE98-4FF4-AE6E-955D71C18E8E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39B09100-F200-4BB4-AEA1-1B39E4BA0645}">
      <dgm:prSet phldrT="[Κείμενο]"/>
      <dgm:spPr/>
      <dgm:t>
        <a:bodyPr/>
        <a:lstStyle/>
        <a:p>
          <a:r>
            <a:rPr lang="el-GR" smtClean="0">
              <a:latin typeface="Times New Roman" pitchFamily="18" charset="0"/>
              <a:cs typeface="Times New Roman" pitchFamily="18" charset="0"/>
            </a:rPr>
            <a:t>Αποφυγή περιττών πληροφοριών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09C655C9-D6C8-4BCF-9788-D11F34F12856}" type="parTrans" cxnId="{7166883B-1A74-4378-B2D5-C776F14861F3}">
      <dgm:prSet/>
      <dgm:spPr/>
    </dgm:pt>
    <dgm:pt modelId="{0D6D99F4-59DB-4860-AF6B-0EFF1FF20B1A}" type="sibTrans" cxnId="{7166883B-1A74-4378-B2D5-C776F14861F3}">
      <dgm:prSet/>
      <dgm:spPr/>
    </dgm:pt>
    <dgm:pt modelId="{26B372EF-A730-415A-844D-31AAB60C9CF0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Χρήση εικόνας- βίντεο και τμηματική παράθεση πληροφοριών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0C4F9E6F-7430-415C-9604-74D8A26E8346}" type="parTrans" cxnId="{2B23E68E-D6CC-4BCD-AA47-235403AF3086}">
      <dgm:prSet/>
      <dgm:spPr/>
    </dgm:pt>
    <dgm:pt modelId="{BAA89413-38F5-477F-A68C-43318DF3D1E9}" type="sibTrans" cxnId="{2B23E68E-D6CC-4BCD-AA47-235403AF3086}">
      <dgm:prSet/>
      <dgm:spPr/>
    </dgm:pt>
    <dgm:pt modelId="{15FD4DD8-73BA-46FE-BC68-AEC11851CA06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Δυνατότητα επιλογής πρόσληψης πληροφοριών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4C897F89-FB40-4E9A-A3A3-6750705C782A}" type="parTrans" cxnId="{14D2D662-E5FA-4F50-A217-D01C40B5297B}">
      <dgm:prSet/>
      <dgm:spPr/>
    </dgm:pt>
    <dgm:pt modelId="{13A377AC-BA90-4B68-9843-AAD450649784}" type="sibTrans" cxnId="{14D2D662-E5FA-4F50-A217-D01C40B5297B}">
      <dgm:prSet/>
      <dgm:spPr/>
    </dgm:pt>
    <dgm:pt modelId="{FF3AF911-A9B0-4B20-901D-E60355D30EDB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Ύπαρξη εισαγωγικών πληροφοριών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4DC8B748-D1A4-4702-B7DD-CD165BBAC9FF}" type="parTrans" cxnId="{1860F5C8-CD74-4D33-B383-1FD0801AAAB6}">
      <dgm:prSet/>
      <dgm:spPr/>
    </dgm:pt>
    <dgm:pt modelId="{2537556C-D4C2-4DDA-9DA6-663A21AE1EEF}" type="sibTrans" cxnId="{1860F5C8-CD74-4D33-B383-1FD0801AAAB6}">
      <dgm:prSet/>
      <dgm:spPr/>
    </dgm:pt>
    <dgm:pt modelId="{6D02006A-9394-42DC-AB0D-22D00C13300F}" type="pres">
      <dgm:prSet presAssocID="{3EF13486-F4EB-4CDC-B067-0A7D5022E8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EEBC3BC-357E-4653-9565-A385DD250DF1}" type="pres">
      <dgm:prSet presAssocID="{4A4774EB-74DE-400A-815A-8543AFCEC7D1}" presName="parentLin" presStyleCnt="0"/>
      <dgm:spPr/>
    </dgm:pt>
    <dgm:pt modelId="{482F1FB6-428E-4F6A-8B99-B9B86A19C935}" type="pres">
      <dgm:prSet presAssocID="{4A4774EB-74DE-400A-815A-8543AFCEC7D1}" presName="parentLeftMargin" presStyleLbl="node1" presStyleIdx="0" presStyleCnt="1"/>
      <dgm:spPr/>
      <dgm:t>
        <a:bodyPr/>
        <a:lstStyle/>
        <a:p>
          <a:endParaRPr lang="el-GR"/>
        </a:p>
      </dgm:t>
    </dgm:pt>
    <dgm:pt modelId="{553DFC9D-FEDA-43C1-84D8-B24EC6B3BC70}" type="pres">
      <dgm:prSet presAssocID="{4A4774EB-74DE-400A-815A-8543AFCEC7D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D60E78F-E39D-40BB-AF43-13D5479BA2D0}" type="pres">
      <dgm:prSet presAssocID="{4A4774EB-74DE-400A-815A-8543AFCEC7D1}" presName="negativeSpace" presStyleCnt="0"/>
      <dgm:spPr/>
    </dgm:pt>
    <dgm:pt modelId="{6EADD515-E280-4A2F-82AD-257FCFFE4847}" type="pres">
      <dgm:prSet presAssocID="{4A4774EB-74DE-400A-815A-8543AFCEC7D1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9698C26-3BAD-47A1-B491-1A4F862D5996}" type="presOf" srcId="{4A4774EB-74DE-400A-815A-8543AFCEC7D1}" destId="{482F1FB6-428E-4F6A-8B99-B9B86A19C935}" srcOrd="0" destOrd="0" presId="urn:microsoft.com/office/officeart/2005/8/layout/list1"/>
    <dgm:cxn modelId="{2B23E68E-D6CC-4BCD-AA47-235403AF3086}" srcId="{4A4774EB-74DE-400A-815A-8543AFCEC7D1}" destId="{26B372EF-A730-415A-844D-31AAB60C9CF0}" srcOrd="2" destOrd="0" parTransId="{0C4F9E6F-7430-415C-9604-74D8A26E8346}" sibTransId="{BAA89413-38F5-477F-A68C-43318DF3D1E9}"/>
    <dgm:cxn modelId="{3E55B28D-DF05-4162-80F0-9B974AA41662}" type="presOf" srcId="{4A4774EB-74DE-400A-815A-8543AFCEC7D1}" destId="{553DFC9D-FEDA-43C1-84D8-B24EC6B3BC70}" srcOrd="1" destOrd="0" presId="urn:microsoft.com/office/officeart/2005/8/layout/list1"/>
    <dgm:cxn modelId="{1860F5C8-CD74-4D33-B383-1FD0801AAAB6}" srcId="{4A4774EB-74DE-400A-815A-8543AFCEC7D1}" destId="{FF3AF911-A9B0-4B20-901D-E60355D30EDB}" srcOrd="4" destOrd="0" parTransId="{4DC8B748-D1A4-4702-B7DD-CD165BBAC9FF}" sibTransId="{2537556C-D4C2-4DDA-9DA6-663A21AE1EEF}"/>
    <dgm:cxn modelId="{7735B71A-1FF0-4BC6-919E-7AE373CF3D92}" type="presOf" srcId="{DE61494F-0079-4DE3-99A4-AE5E512A93FC}" destId="{6EADD515-E280-4A2F-82AD-257FCFFE4847}" srcOrd="0" destOrd="0" presId="urn:microsoft.com/office/officeart/2005/8/layout/list1"/>
    <dgm:cxn modelId="{E860C4FC-413D-42E1-A033-0F6A4FB1CDB1}" type="presOf" srcId="{3EF13486-F4EB-4CDC-B067-0A7D5022E842}" destId="{6D02006A-9394-42DC-AB0D-22D00C13300F}" srcOrd="0" destOrd="0" presId="urn:microsoft.com/office/officeart/2005/8/layout/list1"/>
    <dgm:cxn modelId="{F9DF6162-BE98-4FF4-AE6E-955D71C18E8E}" srcId="{4A4774EB-74DE-400A-815A-8543AFCEC7D1}" destId="{DE61494F-0079-4DE3-99A4-AE5E512A93FC}" srcOrd="0" destOrd="0" parTransId="{11B0DC2F-3DE5-4583-8D05-D2F17152A00C}" sibTransId="{C2C2AF34-D7FA-4C52-A7BF-1BD5BF187F82}"/>
    <dgm:cxn modelId="{8D6173A2-C41D-42CD-AF15-6897882C9515}" srcId="{3EF13486-F4EB-4CDC-B067-0A7D5022E842}" destId="{4A4774EB-74DE-400A-815A-8543AFCEC7D1}" srcOrd="0" destOrd="0" parTransId="{35CC8D3C-1C8A-45C1-8D0C-F9715A7789D2}" sibTransId="{9337F0AF-B500-4314-A707-E4888E61FA2A}"/>
    <dgm:cxn modelId="{49579595-7131-4EEB-BD81-6024B793B975}" type="presOf" srcId="{26B372EF-A730-415A-844D-31AAB60C9CF0}" destId="{6EADD515-E280-4A2F-82AD-257FCFFE4847}" srcOrd="0" destOrd="2" presId="urn:microsoft.com/office/officeart/2005/8/layout/list1"/>
    <dgm:cxn modelId="{F459F3E1-8B8A-41BB-82FF-CFB2E5C1BA0A}" type="presOf" srcId="{15FD4DD8-73BA-46FE-BC68-AEC11851CA06}" destId="{6EADD515-E280-4A2F-82AD-257FCFFE4847}" srcOrd="0" destOrd="3" presId="urn:microsoft.com/office/officeart/2005/8/layout/list1"/>
    <dgm:cxn modelId="{14D2D662-E5FA-4F50-A217-D01C40B5297B}" srcId="{4A4774EB-74DE-400A-815A-8543AFCEC7D1}" destId="{15FD4DD8-73BA-46FE-BC68-AEC11851CA06}" srcOrd="3" destOrd="0" parTransId="{4C897F89-FB40-4E9A-A3A3-6750705C782A}" sibTransId="{13A377AC-BA90-4B68-9843-AAD450649784}"/>
    <dgm:cxn modelId="{7166883B-1A74-4378-B2D5-C776F14861F3}" srcId="{4A4774EB-74DE-400A-815A-8543AFCEC7D1}" destId="{39B09100-F200-4BB4-AEA1-1B39E4BA0645}" srcOrd="1" destOrd="0" parTransId="{09C655C9-D6C8-4BCF-9788-D11F34F12856}" sibTransId="{0D6D99F4-59DB-4860-AF6B-0EFF1FF20B1A}"/>
    <dgm:cxn modelId="{1857CF55-7FCF-44E9-AD0A-C756D79782B3}" type="presOf" srcId="{FF3AF911-A9B0-4B20-901D-E60355D30EDB}" destId="{6EADD515-E280-4A2F-82AD-257FCFFE4847}" srcOrd="0" destOrd="4" presId="urn:microsoft.com/office/officeart/2005/8/layout/list1"/>
    <dgm:cxn modelId="{BACDC53E-A222-4DE8-9824-CD6446DE3795}" type="presOf" srcId="{39B09100-F200-4BB4-AEA1-1B39E4BA0645}" destId="{6EADD515-E280-4A2F-82AD-257FCFFE4847}" srcOrd="0" destOrd="1" presId="urn:microsoft.com/office/officeart/2005/8/layout/list1"/>
    <dgm:cxn modelId="{9F55DFA5-6757-41E2-85D2-1E6019932673}" type="presParOf" srcId="{6D02006A-9394-42DC-AB0D-22D00C13300F}" destId="{FEEBC3BC-357E-4653-9565-A385DD250DF1}" srcOrd="0" destOrd="0" presId="urn:microsoft.com/office/officeart/2005/8/layout/list1"/>
    <dgm:cxn modelId="{ED326C59-37C0-4773-9952-B14C0EB512EC}" type="presParOf" srcId="{FEEBC3BC-357E-4653-9565-A385DD250DF1}" destId="{482F1FB6-428E-4F6A-8B99-B9B86A19C935}" srcOrd="0" destOrd="0" presId="urn:microsoft.com/office/officeart/2005/8/layout/list1"/>
    <dgm:cxn modelId="{373F17E6-5967-44E7-8F0F-76A34B785935}" type="presParOf" srcId="{FEEBC3BC-357E-4653-9565-A385DD250DF1}" destId="{553DFC9D-FEDA-43C1-84D8-B24EC6B3BC70}" srcOrd="1" destOrd="0" presId="urn:microsoft.com/office/officeart/2005/8/layout/list1"/>
    <dgm:cxn modelId="{07326FAD-209D-4B5D-A6C8-6BEB38FEA512}" type="presParOf" srcId="{6D02006A-9394-42DC-AB0D-22D00C13300F}" destId="{5D60E78F-E39D-40BB-AF43-13D5479BA2D0}" srcOrd="1" destOrd="0" presId="urn:microsoft.com/office/officeart/2005/8/layout/list1"/>
    <dgm:cxn modelId="{F55075C5-81DE-4DDA-BDE5-562FB9273251}" type="presParOf" srcId="{6D02006A-9394-42DC-AB0D-22D00C13300F}" destId="{6EADD515-E280-4A2F-82AD-257FCFFE4847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EF13486-F4EB-4CDC-B067-0A7D5022E842}" type="doc">
      <dgm:prSet loTypeId="urn:microsoft.com/office/officeart/2005/8/layout/list1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l-GR"/>
        </a:p>
      </dgm:t>
    </dgm:pt>
    <dgm:pt modelId="{4A4774EB-74DE-400A-815A-8543AFCEC7D1}">
      <dgm:prSet phldrT="[Κείμενο]"/>
      <dgm:spPr/>
      <dgm:t>
        <a:bodyPr/>
        <a:lstStyle/>
        <a:p>
          <a:pPr algn="ctr"/>
          <a:r>
            <a:rPr lang="el-GR" dirty="0" smtClean="0">
              <a:latin typeface="Times New Roman" pitchFamily="18" charset="0"/>
              <a:cs typeface="Times New Roman" pitchFamily="18" charset="0"/>
            </a:rPr>
            <a:t> Οι μαθητές/-</a:t>
          </a:r>
          <a:r>
            <a:rPr lang="el-GR" dirty="0" err="1" smtClean="0">
              <a:latin typeface="Times New Roman" pitchFamily="18" charset="0"/>
              <a:cs typeface="Times New Roman" pitchFamily="18" charset="0"/>
            </a:rPr>
            <a:t>τριες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35CC8D3C-1C8A-45C1-8D0C-F9715A7789D2}" type="parTrans" cxnId="{8D6173A2-C41D-42CD-AF15-6897882C9515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9337F0AF-B500-4314-A707-E4888E61FA2A}" type="sibTrans" cxnId="{8D6173A2-C41D-42CD-AF15-6897882C9515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DE61494F-0079-4DE3-99A4-AE5E512A93FC}">
      <dgm:prSet phldrT="[Κείμενο]"/>
      <dgm:spPr/>
      <dgm:t>
        <a:bodyPr/>
        <a:lstStyle/>
        <a:p>
          <a:r>
            <a:rPr lang="el-GR" smtClean="0">
              <a:latin typeface="Times New Roman" pitchFamily="18" charset="0"/>
              <a:cs typeface="Times New Roman" pitchFamily="18" charset="0"/>
            </a:rPr>
            <a:t>Βαθύτερη κατανόηση του εξ αποστάσεως ΕΥ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C2C2AF34-D7FA-4C52-A7BF-1BD5BF187F82}" type="sibTrans" cxnId="{F9DF6162-BE98-4FF4-AE6E-955D71C18E8E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11B0DC2F-3DE5-4583-8D05-D2F17152A00C}" type="parTrans" cxnId="{F9DF6162-BE98-4FF4-AE6E-955D71C18E8E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6C794C6E-93DC-40E5-AD66-D869DE4FE47C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Συναισθηματική σύνδεση με τον Μικρό Πρίγκιπα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88535105-541C-4103-9C6E-6CC11E4E7655}" type="parTrans" cxnId="{E16153A7-BD46-458A-9092-3D7D70A48C8E}">
      <dgm:prSet/>
      <dgm:spPr/>
    </dgm:pt>
    <dgm:pt modelId="{8BC4CBD2-1F78-4B1F-8BBA-8850BE4D4D9B}" type="sibTrans" cxnId="{E16153A7-BD46-458A-9092-3D7D70A48C8E}">
      <dgm:prSet/>
      <dgm:spPr/>
    </dgm:pt>
    <dgm:pt modelId="{2F113766-E09F-41A0-8B8C-BB35EAE61A6E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Δημιουργική γραφή + Διαδραστικές δραστηριότητες = Ενίσχυση ερμηνείας κειμένου 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1873C083-984F-4E69-B0AF-122222559DEB}" type="parTrans" cxnId="{DA684EC6-E3C8-4498-92E7-8AE416C5054C}">
      <dgm:prSet/>
      <dgm:spPr/>
    </dgm:pt>
    <dgm:pt modelId="{C37D4F1A-5BB9-4CBB-8BC8-9CD66A96D820}" type="sibTrans" cxnId="{DA684EC6-E3C8-4498-92E7-8AE416C5054C}">
      <dgm:prSet/>
      <dgm:spPr/>
    </dgm:pt>
    <dgm:pt modelId="{404115F5-166F-41B4-9E41-7D6987F0375E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Ενεργή εμπλοκή των παιδιών.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6ED8B46B-C200-4490-ACC7-C49EA42241BD}" type="parTrans" cxnId="{186C517D-34BA-4CAC-88C2-1BC781AFAEBA}">
      <dgm:prSet/>
      <dgm:spPr/>
    </dgm:pt>
    <dgm:pt modelId="{CAEBDFDB-EFFE-41F4-B0A7-B60E9C9AE317}" type="sibTrans" cxnId="{186C517D-34BA-4CAC-88C2-1BC781AFAEBA}">
      <dgm:prSet/>
      <dgm:spPr/>
    </dgm:pt>
    <dgm:pt modelId="{6D02006A-9394-42DC-AB0D-22D00C13300F}" type="pres">
      <dgm:prSet presAssocID="{3EF13486-F4EB-4CDC-B067-0A7D5022E8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EEBC3BC-357E-4653-9565-A385DD250DF1}" type="pres">
      <dgm:prSet presAssocID="{4A4774EB-74DE-400A-815A-8543AFCEC7D1}" presName="parentLin" presStyleCnt="0"/>
      <dgm:spPr/>
    </dgm:pt>
    <dgm:pt modelId="{482F1FB6-428E-4F6A-8B99-B9B86A19C935}" type="pres">
      <dgm:prSet presAssocID="{4A4774EB-74DE-400A-815A-8543AFCEC7D1}" presName="parentLeftMargin" presStyleLbl="node1" presStyleIdx="0" presStyleCnt="1"/>
      <dgm:spPr/>
      <dgm:t>
        <a:bodyPr/>
        <a:lstStyle/>
        <a:p>
          <a:endParaRPr lang="el-GR"/>
        </a:p>
      </dgm:t>
    </dgm:pt>
    <dgm:pt modelId="{553DFC9D-FEDA-43C1-84D8-B24EC6B3BC70}" type="pres">
      <dgm:prSet presAssocID="{4A4774EB-74DE-400A-815A-8543AFCEC7D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D60E78F-E39D-40BB-AF43-13D5479BA2D0}" type="pres">
      <dgm:prSet presAssocID="{4A4774EB-74DE-400A-815A-8543AFCEC7D1}" presName="negativeSpace" presStyleCnt="0"/>
      <dgm:spPr/>
    </dgm:pt>
    <dgm:pt modelId="{6EADD515-E280-4A2F-82AD-257FCFFE4847}" type="pres">
      <dgm:prSet presAssocID="{4A4774EB-74DE-400A-815A-8543AFCEC7D1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8BBF3BD-19B8-4F5A-860C-DCDA9BE737AB}" type="presOf" srcId="{6C794C6E-93DC-40E5-AD66-D869DE4FE47C}" destId="{6EADD515-E280-4A2F-82AD-257FCFFE4847}" srcOrd="0" destOrd="1" presId="urn:microsoft.com/office/officeart/2005/8/layout/list1"/>
    <dgm:cxn modelId="{0874B1A7-E390-46FB-A3A3-E45D14739729}" type="presOf" srcId="{4A4774EB-74DE-400A-815A-8543AFCEC7D1}" destId="{482F1FB6-428E-4F6A-8B99-B9B86A19C935}" srcOrd="0" destOrd="0" presId="urn:microsoft.com/office/officeart/2005/8/layout/list1"/>
    <dgm:cxn modelId="{E16153A7-BD46-458A-9092-3D7D70A48C8E}" srcId="{4A4774EB-74DE-400A-815A-8543AFCEC7D1}" destId="{6C794C6E-93DC-40E5-AD66-D869DE4FE47C}" srcOrd="1" destOrd="0" parTransId="{88535105-541C-4103-9C6E-6CC11E4E7655}" sibTransId="{8BC4CBD2-1F78-4B1F-8BBA-8850BE4D4D9B}"/>
    <dgm:cxn modelId="{9E7536E6-7BD1-4ABD-9A79-3412B52FDCE8}" type="presOf" srcId="{3EF13486-F4EB-4CDC-B067-0A7D5022E842}" destId="{6D02006A-9394-42DC-AB0D-22D00C13300F}" srcOrd="0" destOrd="0" presId="urn:microsoft.com/office/officeart/2005/8/layout/list1"/>
    <dgm:cxn modelId="{80FFEC3A-62C2-4D0B-82EA-626059A82DA5}" type="presOf" srcId="{4A4774EB-74DE-400A-815A-8543AFCEC7D1}" destId="{553DFC9D-FEDA-43C1-84D8-B24EC6B3BC70}" srcOrd="1" destOrd="0" presId="urn:microsoft.com/office/officeart/2005/8/layout/list1"/>
    <dgm:cxn modelId="{DA684EC6-E3C8-4498-92E7-8AE416C5054C}" srcId="{4A4774EB-74DE-400A-815A-8543AFCEC7D1}" destId="{2F113766-E09F-41A0-8B8C-BB35EAE61A6E}" srcOrd="2" destOrd="0" parTransId="{1873C083-984F-4E69-B0AF-122222559DEB}" sibTransId="{C37D4F1A-5BB9-4CBB-8BC8-9CD66A96D820}"/>
    <dgm:cxn modelId="{186C517D-34BA-4CAC-88C2-1BC781AFAEBA}" srcId="{4A4774EB-74DE-400A-815A-8543AFCEC7D1}" destId="{404115F5-166F-41B4-9E41-7D6987F0375E}" srcOrd="3" destOrd="0" parTransId="{6ED8B46B-C200-4490-ACC7-C49EA42241BD}" sibTransId="{CAEBDFDB-EFFE-41F4-B0A7-B60E9C9AE317}"/>
    <dgm:cxn modelId="{F9DF6162-BE98-4FF4-AE6E-955D71C18E8E}" srcId="{4A4774EB-74DE-400A-815A-8543AFCEC7D1}" destId="{DE61494F-0079-4DE3-99A4-AE5E512A93FC}" srcOrd="0" destOrd="0" parTransId="{11B0DC2F-3DE5-4583-8D05-D2F17152A00C}" sibTransId="{C2C2AF34-D7FA-4C52-A7BF-1BD5BF187F82}"/>
    <dgm:cxn modelId="{8D6173A2-C41D-42CD-AF15-6897882C9515}" srcId="{3EF13486-F4EB-4CDC-B067-0A7D5022E842}" destId="{4A4774EB-74DE-400A-815A-8543AFCEC7D1}" srcOrd="0" destOrd="0" parTransId="{35CC8D3C-1C8A-45C1-8D0C-F9715A7789D2}" sibTransId="{9337F0AF-B500-4314-A707-E4888E61FA2A}"/>
    <dgm:cxn modelId="{C5BF1F23-397E-4753-B6EF-06CF209EE7E1}" type="presOf" srcId="{404115F5-166F-41B4-9E41-7D6987F0375E}" destId="{6EADD515-E280-4A2F-82AD-257FCFFE4847}" srcOrd="0" destOrd="3" presId="urn:microsoft.com/office/officeart/2005/8/layout/list1"/>
    <dgm:cxn modelId="{4D59FC6C-846B-4EF3-AE56-4429FC9F032D}" type="presOf" srcId="{DE61494F-0079-4DE3-99A4-AE5E512A93FC}" destId="{6EADD515-E280-4A2F-82AD-257FCFFE4847}" srcOrd="0" destOrd="0" presId="urn:microsoft.com/office/officeart/2005/8/layout/list1"/>
    <dgm:cxn modelId="{AD6E2A77-9588-4227-8588-BE3FB9201BA9}" type="presOf" srcId="{2F113766-E09F-41A0-8B8C-BB35EAE61A6E}" destId="{6EADD515-E280-4A2F-82AD-257FCFFE4847}" srcOrd="0" destOrd="2" presId="urn:microsoft.com/office/officeart/2005/8/layout/list1"/>
    <dgm:cxn modelId="{7E37AABA-34B6-4CF8-AE6B-E6DA28C1E550}" type="presParOf" srcId="{6D02006A-9394-42DC-AB0D-22D00C13300F}" destId="{FEEBC3BC-357E-4653-9565-A385DD250DF1}" srcOrd="0" destOrd="0" presId="urn:microsoft.com/office/officeart/2005/8/layout/list1"/>
    <dgm:cxn modelId="{BA4B4CC9-A5FF-4EAE-9B08-07B3B4F478DB}" type="presParOf" srcId="{FEEBC3BC-357E-4653-9565-A385DD250DF1}" destId="{482F1FB6-428E-4F6A-8B99-B9B86A19C935}" srcOrd="0" destOrd="0" presId="urn:microsoft.com/office/officeart/2005/8/layout/list1"/>
    <dgm:cxn modelId="{F814A414-16EF-4040-95D8-B337E9E88D29}" type="presParOf" srcId="{FEEBC3BC-357E-4653-9565-A385DD250DF1}" destId="{553DFC9D-FEDA-43C1-84D8-B24EC6B3BC70}" srcOrd="1" destOrd="0" presId="urn:microsoft.com/office/officeart/2005/8/layout/list1"/>
    <dgm:cxn modelId="{E76E63E6-7637-4AC2-AC55-2DF3E466D802}" type="presParOf" srcId="{6D02006A-9394-42DC-AB0D-22D00C13300F}" destId="{5D60E78F-E39D-40BB-AF43-13D5479BA2D0}" srcOrd="1" destOrd="0" presId="urn:microsoft.com/office/officeart/2005/8/layout/list1"/>
    <dgm:cxn modelId="{4F813A4D-7DC5-4790-B120-D6BE6AAFDC80}" type="presParOf" srcId="{6D02006A-9394-42DC-AB0D-22D00C13300F}" destId="{6EADD515-E280-4A2F-82AD-257FCFFE4847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EF13486-F4EB-4CDC-B067-0A7D5022E842}" type="doc">
      <dgm:prSet loTypeId="urn:microsoft.com/office/officeart/2005/8/layout/list1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l-GR"/>
        </a:p>
      </dgm:t>
    </dgm:pt>
    <dgm:pt modelId="{4A4774EB-74DE-400A-815A-8543AFCEC7D1}">
      <dgm:prSet phldrT="[Κείμενο]"/>
      <dgm:spPr/>
      <dgm:t>
        <a:bodyPr/>
        <a:lstStyle/>
        <a:p>
          <a:pPr algn="ctr"/>
          <a:r>
            <a:rPr lang="el-GR" dirty="0" smtClean="0">
              <a:latin typeface="Times New Roman" pitchFamily="18" charset="0"/>
              <a:cs typeface="Times New Roman" pitchFamily="18" charset="0"/>
            </a:rPr>
            <a:t> Οι μαθητές/-</a:t>
          </a:r>
          <a:r>
            <a:rPr lang="el-GR" dirty="0" err="1" smtClean="0">
              <a:latin typeface="Times New Roman" pitchFamily="18" charset="0"/>
              <a:cs typeface="Times New Roman" pitchFamily="18" charset="0"/>
            </a:rPr>
            <a:t>τριες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35CC8D3C-1C8A-45C1-8D0C-F9715A7789D2}" type="parTrans" cxnId="{8D6173A2-C41D-42CD-AF15-6897882C9515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9337F0AF-B500-4314-A707-E4888E61FA2A}" type="sibTrans" cxnId="{8D6173A2-C41D-42CD-AF15-6897882C9515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DE61494F-0079-4DE3-99A4-AE5E512A93FC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Αυτονομία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C2C2AF34-D7FA-4C52-A7BF-1BD5BF187F82}" type="sibTrans" cxnId="{F9DF6162-BE98-4FF4-AE6E-955D71C18E8E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11B0DC2F-3DE5-4583-8D05-D2F17152A00C}" type="parTrans" cxnId="{F9DF6162-BE98-4FF4-AE6E-955D71C18E8E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FC50981C-436A-4B7A-B2BE-773B4D8504D0}">
      <dgm:prSet phldrT="[Κείμενο]"/>
      <dgm:spPr/>
      <dgm:t>
        <a:bodyPr/>
        <a:lstStyle/>
        <a:p>
          <a:r>
            <a:rPr lang="el-GR" dirty="0" err="1" smtClean="0">
              <a:latin typeface="Times New Roman" pitchFamily="18" charset="0"/>
              <a:cs typeface="Times New Roman" pitchFamily="18" charset="0"/>
            </a:rPr>
            <a:t>Πολυτροπικότητα</a:t>
          </a:r>
          <a:r>
            <a:rPr lang="el-GR" dirty="0" smtClean="0">
              <a:latin typeface="Times New Roman" pitchFamily="18" charset="0"/>
              <a:cs typeface="Times New Roman" pitchFamily="18" charset="0"/>
            </a:rPr>
            <a:t>           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E2227C6A-46DE-4D3E-8381-2766616466BD}" type="parTrans" cxnId="{BE0A5C4A-F31D-4E3C-A291-D1FE1DC28F34}">
      <dgm:prSet/>
      <dgm:spPr/>
      <dgm:t>
        <a:bodyPr/>
        <a:lstStyle/>
        <a:p>
          <a:endParaRPr lang="el-GR"/>
        </a:p>
      </dgm:t>
    </dgm:pt>
    <dgm:pt modelId="{20E9B36B-5FCC-4CF7-A2BC-FA7704B7D12D}" type="sibTrans" cxnId="{BE0A5C4A-F31D-4E3C-A291-D1FE1DC28F34}">
      <dgm:prSet/>
      <dgm:spPr/>
      <dgm:t>
        <a:bodyPr/>
        <a:lstStyle/>
        <a:p>
          <a:endParaRPr lang="el-GR"/>
        </a:p>
      </dgm:t>
    </dgm:pt>
    <dgm:pt modelId="{7129C555-060A-497D-99F4-1DA343D9DF57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Ψηφιακά στοιχεία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8411628C-7BA4-4F53-B446-1B938A567A2F}" type="parTrans" cxnId="{5066FC77-CEB0-49A4-A31D-BA6D6BCFB65E}">
      <dgm:prSet/>
      <dgm:spPr/>
      <dgm:t>
        <a:bodyPr/>
        <a:lstStyle/>
        <a:p>
          <a:endParaRPr lang="el-GR"/>
        </a:p>
      </dgm:t>
    </dgm:pt>
    <dgm:pt modelId="{A6B90496-050D-4C0F-9F1E-1AA3E3B89CDD}" type="sibTrans" cxnId="{5066FC77-CEB0-49A4-A31D-BA6D6BCFB65E}">
      <dgm:prSet/>
      <dgm:spPr/>
      <dgm:t>
        <a:bodyPr/>
        <a:lstStyle/>
        <a:p>
          <a:endParaRPr lang="el-GR"/>
        </a:p>
      </dgm:t>
    </dgm:pt>
    <dgm:pt modelId="{96FED2BD-271C-43C2-8950-F72E96DBBB0C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Διαδραστικές δραστηριότητες ενίσχυσαν τη θετική στάση των παιδιών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9B4554F8-1FD8-40DB-89C2-B63BBF5714AA}" type="parTrans" cxnId="{9F3B39F6-608E-40FB-B90D-DDC3FCB9554A}">
      <dgm:prSet/>
      <dgm:spPr/>
      <dgm:t>
        <a:bodyPr/>
        <a:lstStyle/>
        <a:p>
          <a:endParaRPr lang="el-GR"/>
        </a:p>
      </dgm:t>
    </dgm:pt>
    <dgm:pt modelId="{B598AB1B-36FE-419A-B4D8-E1E319888F6D}" type="sibTrans" cxnId="{9F3B39F6-608E-40FB-B90D-DDC3FCB9554A}">
      <dgm:prSet/>
      <dgm:spPr/>
      <dgm:t>
        <a:bodyPr/>
        <a:lstStyle/>
        <a:p>
          <a:endParaRPr lang="el-GR"/>
        </a:p>
      </dgm:t>
    </dgm:pt>
    <dgm:pt modelId="{6D02006A-9394-42DC-AB0D-22D00C13300F}" type="pres">
      <dgm:prSet presAssocID="{3EF13486-F4EB-4CDC-B067-0A7D5022E8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EEBC3BC-357E-4653-9565-A385DD250DF1}" type="pres">
      <dgm:prSet presAssocID="{4A4774EB-74DE-400A-815A-8543AFCEC7D1}" presName="parentLin" presStyleCnt="0"/>
      <dgm:spPr/>
    </dgm:pt>
    <dgm:pt modelId="{482F1FB6-428E-4F6A-8B99-B9B86A19C935}" type="pres">
      <dgm:prSet presAssocID="{4A4774EB-74DE-400A-815A-8543AFCEC7D1}" presName="parentLeftMargin" presStyleLbl="node1" presStyleIdx="0" presStyleCnt="1"/>
      <dgm:spPr/>
      <dgm:t>
        <a:bodyPr/>
        <a:lstStyle/>
        <a:p>
          <a:endParaRPr lang="el-GR"/>
        </a:p>
      </dgm:t>
    </dgm:pt>
    <dgm:pt modelId="{553DFC9D-FEDA-43C1-84D8-B24EC6B3BC70}" type="pres">
      <dgm:prSet presAssocID="{4A4774EB-74DE-400A-815A-8543AFCEC7D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D60E78F-E39D-40BB-AF43-13D5479BA2D0}" type="pres">
      <dgm:prSet presAssocID="{4A4774EB-74DE-400A-815A-8543AFCEC7D1}" presName="negativeSpace" presStyleCnt="0"/>
      <dgm:spPr/>
    </dgm:pt>
    <dgm:pt modelId="{6EADD515-E280-4A2F-82AD-257FCFFE4847}" type="pres">
      <dgm:prSet presAssocID="{4A4774EB-74DE-400A-815A-8543AFCEC7D1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C69C20D-4B5C-4306-83A1-7BF429CAE95E}" type="presOf" srcId="{7129C555-060A-497D-99F4-1DA343D9DF57}" destId="{6EADD515-E280-4A2F-82AD-257FCFFE4847}" srcOrd="0" destOrd="3" presId="urn:microsoft.com/office/officeart/2005/8/layout/list1"/>
    <dgm:cxn modelId="{BE0A5C4A-F31D-4E3C-A291-D1FE1DC28F34}" srcId="{4A4774EB-74DE-400A-815A-8543AFCEC7D1}" destId="{FC50981C-436A-4B7A-B2BE-773B4D8504D0}" srcOrd="2" destOrd="0" parTransId="{E2227C6A-46DE-4D3E-8381-2766616466BD}" sibTransId="{20E9B36B-5FCC-4CF7-A2BC-FA7704B7D12D}"/>
    <dgm:cxn modelId="{526CF1D9-F91B-4262-ADD9-60B321DF22AA}" type="presOf" srcId="{4A4774EB-74DE-400A-815A-8543AFCEC7D1}" destId="{482F1FB6-428E-4F6A-8B99-B9B86A19C935}" srcOrd="0" destOrd="0" presId="urn:microsoft.com/office/officeart/2005/8/layout/list1"/>
    <dgm:cxn modelId="{3172C006-1256-4A88-B22B-5C43BB073EC1}" type="presOf" srcId="{4A4774EB-74DE-400A-815A-8543AFCEC7D1}" destId="{553DFC9D-FEDA-43C1-84D8-B24EC6B3BC70}" srcOrd="1" destOrd="0" presId="urn:microsoft.com/office/officeart/2005/8/layout/list1"/>
    <dgm:cxn modelId="{F9DF6162-BE98-4FF4-AE6E-955D71C18E8E}" srcId="{4A4774EB-74DE-400A-815A-8543AFCEC7D1}" destId="{DE61494F-0079-4DE3-99A4-AE5E512A93FC}" srcOrd="1" destOrd="0" parTransId="{11B0DC2F-3DE5-4583-8D05-D2F17152A00C}" sibTransId="{C2C2AF34-D7FA-4C52-A7BF-1BD5BF187F82}"/>
    <dgm:cxn modelId="{8D6173A2-C41D-42CD-AF15-6897882C9515}" srcId="{3EF13486-F4EB-4CDC-B067-0A7D5022E842}" destId="{4A4774EB-74DE-400A-815A-8543AFCEC7D1}" srcOrd="0" destOrd="0" parTransId="{35CC8D3C-1C8A-45C1-8D0C-F9715A7789D2}" sibTransId="{9337F0AF-B500-4314-A707-E4888E61FA2A}"/>
    <dgm:cxn modelId="{24A6DB6F-E922-45E4-817E-BC46C85EC081}" type="presOf" srcId="{3EF13486-F4EB-4CDC-B067-0A7D5022E842}" destId="{6D02006A-9394-42DC-AB0D-22D00C13300F}" srcOrd="0" destOrd="0" presId="urn:microsoft.com/office/officeart/2005/8/layout/list1"/>
    <dgm:cxn modelId="{3F65F6A3-96F3-4B37-B49C-1C3409B1F204}" type="presOf" srcId="{FC50981C-436A-4B7A-B2BE-773B4D8504D0}" destId="{6EADD515-E280-4A2F-82AD-257FCFFE4847}" srcOrd="0" destOrd="2" presId="urn:microsoft.com/office/officeart/2005/8/layout/list1"/>
    <dgm:cxn modelId="{C862D488-2581-4E02-8389-1EAE52DBA020}" type="presOf" srcId="{DE61494F-0079-4DE3-99A4-AE5E512A93FC}" destId="{6EADD515-E280-4A2F-82AD-257FCFFE4847}" srcOrd="0" destOrd="1" presId="urn:microsoft.com/office/officeart/2005/8/layout/list1"/>
    <dgm:cxn modelId="{A821C38D-1FCE-4679-87C0-DD68B4610F49}" type="presOf" srcId="{96FED2BD-271C-43C2-8950-F72E96DBBB0C}" destId="{6EADD515-E280-4A2F-82AD-257FCFFE4847}" srcOrd="0" destOrd="0" presId="urn:microsoft.com/office/officeart/2005/8/layout/list1"/>
    <dgm:cxn modelId="{9F3B39F6-608E-40FB-B90D-DDC3FCB9554A}" srcId="{4A4774EB-74DE-400A-815A-8543AFCEC7D1}" destId="{96FED2BD-271C-43C2-8950-F72E96DBBB0C}" srcOrd="0" destOrd="0" parTransId="{9B4554F8-1FD8-40DB-89C2-B63BBF5714AA}" sibTransId="{B598AB1B-36FE-419A-B4D8-E1E319888F6D}"/>
    <dgm:cxn modelId="{5066FC77-CEB0-49A4-A31D-BA6D6BCFB65E}" srcId="{4A4774EB-74DE-400A-815A-8543AFCEC7D1}" destId="{7129C555-060A-497D-99F4-1DA343D9DF57}" srcOrd="3" destOrd="0" parTransId="{8411628C-7BA4-4F53-B446-1B938A567A2F}" sibTransId="{A6B90496-050D-4C0F-9F1E-1AA3E3B89CDD}"/>
    <dgm:cxn modelId="{77C4D308-90A0-4E11-9549-16FFE37F95FF}" type="presParOf" srcId="{6D02006A-9394-42DC-AB0D-22D00C13300F}" destId="{FEEBC3BC-357E-4653-9565-A385DD250DF1}" srcOrd="0" destOrd="0" presId="urn:microsoft.com/office/officeart/2005/8/layout/list1"/>
    <dgm:cxn modelId="{C351ED10-1A12-45FA-B9F2-1111D28F15E0}" type="presParOf" srcId="{FEEBC3BC-357E-4653-9565-A385DD250DF1}" destId="{482F1FB6-428E-4F6A-8B99-B9B86A19C935}" srcOrd="0" destOrd="0" presId="urn:microsoft.com/office/officeart/2005/8/layout/list1"/>
    <dgm:cxn modelId="{31C54EDB-469A-475C-8344-9732A2EE8EDA}" type="presParOf" srcId="{FEEBC3BC-357E-4653-9565-A385DD250DF1}" destId="{553DFC9D-FEDA-43C1-84D8-B24EC6B3BC70}" srcOrd="1" destOrd="0" presId="urn:microsoft.com/office/officeart/2005/8/layout/list1"/>
    <dgm:cxn modelId="{5C50F7DE-519E-4558-8226-8300BDFA53A6}" type="presParOf" srcId="{6D02006A-9394-42DC-AB0D-22D00C13300F}" destId="{5D60E78F-E39D-40BB-AF43-13D5479BA2D0}" srcOrd="1" destOrd="0" presId="urn:microsoft.com/office/officeart/2005/8/layout/list1"/>
    <dgm:cxn modelId="{95BACACB-738F-4B74-8AEF-23EDB4797EE3}" type="presParOf" srcId="{6D02006A-9394-42DC-AB0D-22D00C13300F}" destId="{6EADD515-E280-4A2F-82AD-257FCFFE4847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F2F344C-8E70-4ABF-928D-F93B3FC3B62B}" type="doc">
      <dgm:prSet loTypeId="urn:microsoft.com/office/officeart/2005/8/layout/hierarchy3" loCatId="list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el-GR"/>
        </a:p>
      </dgm:t>
    </dgm:pt>
    <dgm:pt modelId="{29E59E1E-271A-4F0C-A0E0-05BA697AF518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1</a:t>
          </a:r>
          <a:r>
            <a:rPr lang="el-GR" baseline="30000" dirty="0" smtClean="0">
              <a:latin typeface="Times New Roman" pitchFamily="18" charset="0"/>
              <a:cs typeface="Times New Roman" pitchFamily="18" charset="0"/>
            </a:rPr>
            <a:t>ο</a:t>
          </a:r>
          <a:r>
            <a:rPr lang="el-GR" dirty="0" smtClean="0">
              <a:latin typeface="Times New Roman" pitchFamily="18" charset="0"/>
              <a:cs typeface="Times New Roman" pitchFamily="18" charset="0"/>
            </a:rPr>
            <a:t> Ερευνητικό Ερώτημα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8C504399-BF59-4A04-8BC2-83407034201E}" type="parTrans" cxnId="{97664592-85A4-4E6E-8B55-DB5AE20A2656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F3B55176-1FC4-456D-9DA4-5EE539FA8BBE}" type="sibTrans" cxnId="{97664592-85A4-4E6E-8B55-DB5AE20A2656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6C4BC19D-E2ED-4C0F-8B58-E3BDDA683765}">
      <dgm:prSet phldrT="[Κείμενο]" custT="1"/>
      <dgm:spPr/>
      <dgm:t>
        <a:bodyPr/>
        <a:lstStyle/>
        <a:p>
          <a:pPr algn="just"/>
          <a:r>
            <a:rPr lang="el-GR" sz="2600" dirty="0" smtClean="0">
              <a:latin typeface="Times New Roman" pitchFamily="18" charset="0"/>
              <a:cs typeface="Times New Roman" pitchFamily="18" charset="0"/>
            </a:rPr>
            <a:t>Το ΕΥ παρουσιάζει στο μεγαλύτερο ποσοστό του </a:t>
          </a:r>
          <a:r>
            <a:rPr lang="el-GR" sz="2600" dirty="0" err="1" smtClean="0">
              <a:latin typeface="Times New Roman" pitchFamily="18" charset="0"/>
              <a:cs typeface="Times New Roman" pitchFamily="18" charset="0"/>
            </a:rPr>
            <a:t>στοι</a:t>
          </a:r>
          <a:r>
            <a:rPr lang="el-GR" sz="2600" dirty="0" smtClean="0">
              <a:latin typeface="Times New Roman" pitchFamily="18" charset="0"/>
              <a:cs typeface="Times New Roman" pitchFamily="18" charset="0"/>
            </a:rPr>
            <a:t>-</a:t>
          </a:r>
          <a:r>
            <a:rPr lang="el-GR" sz="2600" dirty="0" err="1" smtClean="0">
              <a:latin typeface="Times New Roman" pitchFamily="18" charset="0"/>
              <a:cs typeface="Times New Roman" pitchFamily="18" charset="0"/>
            </a:rPr>
            <a:t>χεία</a:t>
          </a:r>
          <a:r>
            <a:rPr lang="el-GR" sz="2600" dirty="0" smtClean="0">
              <a:latin typeface="Times New Roman" pitchFamily="18" charset="0"/>
              <a:cs typeface="Times New Roman" pitchFamily="18" charset="0"/>
            </a:rPr>
            <a:t> και </a:t>
          </a:r>
          <a:r>
            <a:rPr lang="el-GR" sz="2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αρχές της εξ αποστάσεως εκπαίδευσης.</a:t>
          </a:r>
          <a:endParaRPr lang="el-GR" sz="26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058E421-3425-4DBD-AC07-253C753C5935}" type="parTrans" cxnId="{DC8F4353-1004-471B-B771-3E50874064A3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01CC356C-6968-4701-9C54-35A7D246B8EF}" type="sibTrans" cxnId="{DC8F4353-1004-471B-B771-3E50874064A3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0E0CAB04-3FF3-4E22-BA68-F79AD15D8D7C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2</a:t>
          </a:r>
          <a:r>
            <a:rPr lang="el-GR" baseline="30000" dirty="0" smtClean="0">
              <a:latin typeface="Times New Roman" pitchFamily="18" charset="0"/>
              <a:cs typeface="Times New Roman" pitchFamily="18" charset="0"/>
            </a:rPr>
            <a:t>ο</a:t>
          </a:r>
          <a:r>
            <a:rPr lang="el-GR" dirty="0" smtClean="0">
              <a:latin typeface="Times New Roman" pitchFamily="18" charset="0"/>
              <a:cs typeface="Times New Roman" pitchFamily="18" charset="0"/>
            </a:rPr>
            <a:t> Ερευνητικό Ερώτημα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6E26D467-0249-4D01-B053-F54285867D22}" type="parTrans" cxnId="{B19484B4-D779-4649-AFF2-2AEF23219923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920E3B65-0636-4EF3-A9D6-47551391E4C9}" type="sibTrans" cxnId="{B19484B4-D779-4649-AFF2-2AEF23219923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20E213AA-391C-45D8-B915-AC7312641CCA}">
      <dgm:prSet phldrT="[Κείμενο]" custT="1"/>
      <dgm:spPr/>
      <dgm:t>
        <a:bodyPr/>
        <a:lstStyle/>
        <a:p>
          <a:pPr algn="just"/>
          <a:r>
            <a:rPr lang="el-GR" sz="2600" dirty="0" smtClean="0">
              <a:latin typeface="Times New Roman" pitchFamily="18" charset="0"/>
              <a:cs typeface="Times New Roman" pitchFamily="18" charset="0"/>
            </a:rPr>
            <a:t>Το ΕΥ έχει δημιουργηθεί σύμφωνα με τις </a:t>
          </a:r>
          <a:r>
            <a:rPr lang="el-GR" sz="2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αρχές</a:t>
          </a:r>
          <a:r>
            <a:rPr lang="el-GR" sz="2600" dirty="0" smtClean="0">
              <a:latin typeface="Times New Roman" pitchFamily="18" charset="0"/>
              <a:cs typeface="Times New Roman" pitchFamily="18" charset="0"/>
            </a:rPr>
            <a:t> του </a:t>
          </a:r>
          <a:r>
            <a:rPr lang="en-US" sz="2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Mayer</a:t>
          </a:r>
          <a:r>
            <a:rPr lang="en-US" sz="2600" dirty="0" smtClean="0">
              <a:latin typeface="Times New Roman" pitchFamily="18" charset="0"/>
              <a:cs typeface="Times New Roman" pitchFamily="18" charset="0"/>
            </a:rPr>
            <a:t>.</a:t>
          </a:r>
          <a:r>
            <a:rPr lang="el-GR" sz="26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el-GR" sz="2600" dirty="0">
            <a:latin typeface="Times New Roman" pitchFamily="18" charset="0"/>
            <a:cs typeface="Times New Roman" pitchFamily="18" charset="0"/>
          </a:endParaRPr>
        </a:p>
      </dgm:t>
    </dgm:pt>
    <dgm:pt modelId="{EE228675-C53C-4EB4-9F0B-BD51AC9D17A9}" type="parTrans" cxnId="{FA407D54-5EA9-41CF-8E8D-A385B01F1605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187064A6-F5AD-41D1-A33B-C37C74D005F1}" type="sibTrans" cxnId="{FA407D54-5EA9-41CF-8E8D-A385B01F1605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DE20E9A3-61CF-44A6-88E2-7D874CC3233D}" type="pres">
      <dgm:prSet presAssocID="{0F2F344C-8E70-4ABF-928D-F93B3FC3B62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84B2D116-8831-480A-BC9B-2C864748A509}" type="pres">
      <dgm:prSet presAssocID="{29E59E1E-271A-4F0C-A0E0-05BA697AF518}" presName="root" presStyleCnt="0"/>
      <dgm:spPr/>
    </dgm:pt>
    <dgm:pt modelId="{F325AE76-C089-423D-ADC3-98B340D531CC}" type="pres">
      <dgm:prSet presAssocID="{29E59E1E-271A-4F0C-A0E0-05BA697AF518}" presName="rootComposite" presStyleCnt="0"/>
      <dgm:spPr/>
    </dgm:pt>
    <dgm:pt modelId="{ACD4D93E-4BEB-4A18-B5D8-B178424A5EC2}" type="pres">
      <dgm:prSet presAssocID="{29E59E1E-271A-4F0C-A0E0-05BA697AF518}" presName="rootText" presStyleLbl="node1" presStyleIdx="0" presStyleCnt="2"/>
      <dgm:spPr/>
      <dgm:t>
        <a:bodyPr/>
        <a:lstStyle/>
        <a:p>
          <a:endParaRPr lang="el-GR"/>
        </a:p>
      </dgm:t>
    </dgm:pt>
    <dgm:pt modelId="{36D8C263-CBCF-49CC-827B-269F4A00DE32}" type="pres">
      <dgm:prSet presAssocID="{29E59E1E-271A-4F0C-A0E0-05BA697AF518}" presName="rootConnector" presStyleLbl="node1" presStyleIdx="0" presStyleCnt="2"/>
      <dgm:spPr/>
      <dgm:t>
        <a:bodyPr/>
        <a:lstStyle/>
        <a:p>
          <a:endParaRPr lang="el-GR"/>
        </a:p>
      </dgm:t>
    </dgm:pt>
    <dgm:pt modelId="{9B3EC35E-233C-4B2A-B494-716A30B1D05E}" type="pres">
      <dgm:prSet presAssocID="{29E59E1E-271A-4F0C-A0E0-05BA697AF518}" presName="childShape" presStyleCnt="0"/>
      <dgm:spPr/>
    </dgm:pt>
    <dgm:pt modelId="{0843950D-6AD2-4F16-9CC1-63D0DDEBCB9A}" type="pres">
      <dgm:prSet presAssocID="{1058E421-3425-4DBD-AC07-253C753C5935}" presName="Name13" presStyleLbl="parChTrans1D2" presStyleIdx="0" presStyleCnt="2"/>
      <dgm:spPr/>
      <dgm:t>
        <a:bodyPr/>
        <a:lstStyle/>
        <a:p>
          <a:endParaRPr lang="el-GR"/>
        </a:p>
      </dgm:t>
    </dgm:pt>
    <dgm:pt modelId="{278D5953-B7A8-4AE1-92E8-83ACC96A96D4}" type="pres">
      <dgm:prSet presAssocID="{6C4BC19D-E2ED-4C0F-8B58-E3BDDA683765}" presName="childText" presStyleLbl="bgAcc1" presStyleIdx="0" presStyleCnt="2" custScaleX="124068" custScaleY="17099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DCEAD0A-569F-4428-AC65-78B28966ECD5}" type="pres">
      <dgm:prSet presAssocID="{0E0CAB04-3FF3-4E22-BA68-F79AD15D8D7C}" presName="root" presStyleCnt="0"/>
      <dgm:spPr/>
    </dgm:pt>
    <dgm:pt modelId="{878C8710-79E9-4F5E-9104-973ACC8F8097}" type="pres">
      <dgm:prSet presAssocID="{0E0CAB04-3FF3-4E22-BA68-F79AD15D8D7C}" presName="rootComposite" presStyleCnt="0"/>
      <dgm:spPr/>
    </dgm:pt>
    <dgm:pt modelId="{BCB18B15-E9A5-49D1-BFCA-652AF5ECF67F}" type="pres">
      <dgm:prSet presAssocID="{0E0CAB04-3FF3-4E22-BA68-F79AD15D8D7C}" presName="rootText" presStyleLbl="node1" presStyleIdx="1" presStyleCnt="2"/>
      <dgm:spPr/>
      <dgm:t>
        <a:bodyPr/>
        <a:lstStyle/>
        <a:p>
          <a:endParaRPr lang="el-GR"/>
        </a:p>
      </dgm:t>
    </dgm:pt>
    <dgm:pt modelId="{D0B2D5C3-9CF4-4439-8265-FD9771F58C7C}" type="pres">
      <dgm:prSet presAssocID="{0E0CAB04-3FF3-4E22-BA68-F79AD15D8D7C}" presName="rootConnector" presStyleLbl="node1" presStyleIdx="1" presStyleCnt="2"/>
      <dgm:spPr/>
      <dgm:t>
        <a:bodyPr/>
        <a:lstStyle/>
        <a:p>
          <a:endParaRPr lang="el-GR"/>
        </a:p>
      </dgm:t>
    </dgm:pt>
    <dgm:pt modelId="{18081B21-420D-4356-9976-E9363CD5F2EF}" type="pres">
      <dgm:prSet presAssocID="{0E0CAB04-3FF3-4E22-BA68-F79AD15D8D7C}" presName="childShape" presStyleCnt="0"/>
      <dgm:spPr/>
    </dgm:pt>
    <dgm:pt modelId="{723C2F2B-6E5F-4964-8B12-E5EBA3E644F9}" type="pres">
      <dgm:prSet presAssocID="{EE228675-C53C-4EB4-9F0B-BD51AC9D17A9}" presName="Name13" presStyleLbl="parChTrans1D2" presStyleIdx="1" presStyleCnt="2"/>
      <dgm:spPr/>
      <dgm:t>
        <a:bodyPr/>
        <a:lstStyle/>
        <a:p>
          <a:endParaRPr lang="el-GR"/>
        </a:p>
      </dgm:t>
    </dgm:pt>
    <dgm:pt modelId="{370590C3-636E-4571-B4EF-9BB98B65B868}" type="pres">
      <dgm:prSet presAssocID="{20E213AA-391C-45D8-B915-AC7312641CCA}" presName="childText" presStyleLbl="bgAcc1" presStyleIdx="1" presStyleCnt="2" custScaleX="110843" custScaleY="17240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C8F4353-1004-471B-B771-3E50874064A3}" srcId="{29E59E1E-271A-4F0C-A0E0-05BA697AF518}" destId="{6C4BC19D-E2ED-4C0F-8B58-E3BDDA683765}" srcOrd="0" destOrd="0" parTransId="{1058E421-3425-4DBD-AC07-253C753C5935}" sibTransId="{01CC356C-6968-4701-9C54-35A7D246B8EF}"/>
    <dgm:cxn modelId="{6A5DA1E6-5CB8-4DEA-ABE5-19ABDC4D321D}" type="presOf" srcId="{0E0CAB04-3FF3-4E22-BA68-F79AD15D8D7C}" destId="{BCB18B15-E9A5-49D1-BFCA-652AF5ECF67F}" srcOrd="0" destOrd="0" presId="urn:microsoft.com/office/officeart/2005/8/layout/hierarchy3"/>
    <dgm:cxn modelId="{97664592-85A4-4E6E-8B55-DB5AE20A2656}" srcId="{0F2F344C-8E70-4ABF-928D-F93B3FC3B62B}" destId="{29E59E1E-271A-4F0C-A0E0-05BA697AF518}" srcOrd="0" destOrd="0" parTransId="{8C504399-BF59-4A04-8BC2-83407034201E}" sibTransId="{F3B55176-1FC4-456D-9DA4-5EE539FA8BBE}"/>
    <dgm:cxn modelId="{FA407D54-5EA9-41CF-8E8D-A385B01F1605}" srcId="{0E0CAB04-3FF3-4E22-BA68-F79AD15D8D7C}" destId="{20E213AA-391C-45D8-B915-AC7312641CCA}" srcOrd="0" destOrd="0" parTransId="{EE228675-C53C-4EB4-9F0B-BD51AC9D17A9}" sibTransId="{187064A6-F5AD-41D1-A33B-C37C74D005F1}"/>
    <dgm:cxn modelId="{E44F414C-4DCE-4F78-B3E5-4293B0D97E14}" type="presOf" srcId="{29E59E1E-271A-4F0C-A0E0-05BA697AF518}" destId="{ACD4D93E-4BEB-4A18-B5D8-B178424A5EC2}" srcOrd="0" destOrd="0" presId="urn:microsoft.com/office/officeart/2005/8/layout/hierarchy3"/>
    <dgm:cxn modelId="{55103255-3565-4446-A1A1-DFBA5BA8B744}" type="presOf" srcId="{6C4BC19D-E2ED-4C0F-8B58-E3BDDA683765}" destId="{278D5953-B7A8-4AE1-92E8-83ACC96A96D4}" srcOrd="0" destOrd="0" presId="urn:microsoft.com/office/officeart/2005/8/layout/hierarchy3"/>
    <dgm:cxn modelId="{D9228847-F062-4907-ABA0-985681E6804E}" type="presOf" srcId="{29E59E1E-271A-4F0C-A0E0-05BA697AF518}" destId="{36D8C263-CBCF-49CC-827B-269F4A00DE32}" srcOrd="1" destOrd="0" presId="urn:microsoft.com/office/officeart/2005/8/layout/hierarchy3"/>
    <dgm:cxn modelId="{08C89BEE-E3F1-4247-B825-A8E5A177DD82}" type="presOf" srcId="{0E0CAB04-3FF3-4E22-BA68-F79AD15D8D7C}" destId="{D0B2D5C3-9CF4-4439-8265-FD9771F58C7C}" srcOrd="1" destOrd="0" presId="urn:microsoft.com/office/officeart/2005/8/layout/hierarchy3"/>
    <dgm:cxn modelId="{38EDDB85-0E46-4087-932D-D77BD8A63643}" type="presOf" srcId="{1058E421-3425-4DBD-AC07-253C753C5935}" destId="{0843950D-6AD2-4F16-9CC1-63D0DDEBCB9A}" srcOrd="0" destOrd="0" presId="urn:microsoft.com/office/officeart/2005/8/layout/hierarchy3"/>
    <dgm:cxn modelId="{0AC5565B-FBC4-42C2-88AF-D286F2913D5F}" type="presOf" srcId="{EE228675-C53C-4EB4-9F0B-BD51AC9D17A9}" destId="{723C2F2B-6E5F-4964-8B12-E5EBA3E644F9}" srcOrd="0" destOrd="0" presId="urn:microsoft.com/office/officeart/2005/8/layout/hierarchy3"/>
    <dgm:cxn modelId="{B19484B4-D779-4649-AFF2-2AEF23219923}" srcId="{0F2F344C-8E70-4ABF-928D-F93B3FC3B62B}" destId="{0E0CAB04-3FF3-4E22-BA68-F79AD15D8D7C}" srcOrd="1" destOrd="0" parTransId="{6E26D467-0249-4D01-B053-F54285867D22}" sibTransId="{920E3B65-0636-4EF3-A9D6-47551391E4C9}"/>
    <dgm:cxn modelId="{1D34BBCB-F8B0-4E34-9C2A-319ED7312606}" type="presOf" srcId="{0F2F344C-8E70-4ABF-928D-F93B3FC3B62B}" destId="{DE20E9A3-61CF-44A6-88E2-7D874CC3233D}" srcOrd="0" destOrd="0" presId="urn:microsoft.com/office/officeart/2005/8/layout/hierarchy3"/>
    <dgm:cxn modelId="{B2A7B0FC-C18A-47B1-AD09-0CC5F9AF46C5}" type="presOf" srcId="{20E213AA-391C-45D8-B915-AC7312641CCA}" destId="{370590C3-636E-4571-B4EF-9BB98B65B868}" srcOrd="0" destOrd="0" presId="urn:microsoft.com/office/officeart/2005/8/layout/hierarchy3"/>
    <dgm:cxn modelId="{7EFE919B-A81B-42BD-80F6-E8AE9D6BC16B}" type="presParOf" srcId="{DE20E9A3-61CF-44A6-88E2-7D874CC3233D}" destId="{84B2D116-8831-480A-BC9B-2C864748A509}" srcOrd="0" destOrd="0" presId="urn:microsoft.com/office/officeart/2005/8/layout/hierarchy3"/>
    <dgm:cxn modelId="{C243D0EA-D9A5-47CF-BEA6-34D4E9BD5ED5}" type="presParOf" srcId="{84B2D116-8831-480A-BC9B-2C864748A509}" destId="{F325AE76-C089-423D-ADC3-98B340D531CC}" srcOrd="0" destOrd="0" presId="urn:microsoft.com/office/officeart/2005/8/layout/hierarchy3"/>
    <dgm:cxn modelId="{9C5BA3DC-B0DB-446D-8422-6475FC1C8491}" type="presParOf" srcId="{F325AE76-C089-423D-ADC3-98B340D531CC}" destId="{ACD4D93E-4BEB-4A18-B5D8-B178424A5EC2}" srcOrd="0" destOrd="0" presId="urn:microsoft.com/office/officeart/2005/8/layout/hierarchy3"/>
    <dgm:cxn modelId="{BE9EC859-7362-40E6-B42C-0C5BED68A9E1}" type="presParOf" srcId="{F325AE76-C089-423D-ADC3-98B340D531CC}" destId="{36D8C263-CBCF-49CC-827B-269F4A00DE32}" srcOrd="1" destOrd="0" presId="urn:microsoft.com/office/officeart/2005/8/layout/hierarchy3"/>
    <dgm:cxn modelId="{B601AFE8-F437-4A05-B55E-ECAAD891A456}" type="presParOf" srcId="{84B2D116-8831-480A-BC9B-2C864748A509}" destId="{9B3EC35E-233C-4B2A-B494-716A30B1D05E}" srcOrd="1" destOrd="0" presId="urn:microsoft.com/office/officeart/2005/8/layout/hierarchy3"/>
    <dgm:cxn modelId="{7D54FA51-B467-4E6D-9A82-CBC69D21851F}" type="presParOf" srcId="{9B3EC35E-233C-4B2A-B494-716A30B1D05E}" destId="{0843950D-6AD2-4F16-9CC1-63D0DDEBCB9A}" srcOrd="0" destOrd="0" presId="urn:microsoft.com/office/officeart/2005/8/layout/hierarchy3"/>
    <dgm:cxn modelId="{C707B4C4-32C1-41D2-BCFA-DC455AB6D04A}" type="presParOf" srcId="{9B3EC35E-233C-4B2A-B494-716A30B1D05E}" destId="{278D5953-B7A8-4AE1-92E8-83ACC96A96D4}" srcOrd="1" destOrd="0" presId="urn:microsoft.com/office/officeart/2005/8/layout/hierarchy3"/>
    <dgm:cxn modelId="{6880791E-F877-4B68-A89A-414E405CA8EF}" type="presParOf" srcId="{DE20E9A3-61CF-44A6-88E2-7D874CC3233D}" destId="{0DCEAD0A-569F-4428-AC65-78B28966ECD5}" srcOrd="1" destOrd="0" presId="urn:microsoft.com/office/officeart/2005/8/layout/hierarchy3"/>
    <dgm:cxn modelId="{00047976-27E3-4BAA-9482-074AFD7DBE7D}" type="presParOf" srcId="{0DCEAD0A-569F-4428-AC65-78B28966ECD5}" destId="{878C8710-79E9-4F5E-9104-973ACC8F8097}" srcOrd="0" destOrd="0" presId="urn:microsoft.com/office/officeart/2005/8/layout/hierarchy3"/>
    <dgm:cxn modelId="{4FBE525E-797A-448D-ADF0-725B4CD2480F}" type="presParOf" srcId="{878C8710-79E9-4F5E-9104-973ACC8F8097}" destId="{BCB18B15-E9A5-49D1-BFCA-652AF5ECF67F}" srcOrd="0" destOrd="0" presId="urn:microsoft.com/office/officeart/2005/8/layout/hierarchy3"/>
    <dgm:cxn modelId="{38F146C3-FA1F-43EE-A2A3-361A19B443E6}" type="presParOf" srcId="{878C8710-79E9-4F5E-9104-973ACC8F8097}" destId="{D0B2D5C3-9CF4-4439-8265-FD9771F58C7C}" srcOrd="1" destOrd="0" presId="urn:microsoft.com/office/officeart/2005/8/layout/hierarchy3"/>
    <dgm:cxn modelId="{EEC0A708-ACC7-48FE-BB6A-87AC07F4A4DE}" type="presParOf" srcId="{0DCEAD0A-569F-4428-AC65-78B28966ECD5}" destId="{18081B21-420D-4356-9976-E9363CD5F2EF}" srcOrd="1" destOrd="0" presId="urn:microsoft.com/office/officeart/2005/8/layout/hierarchy3"/>
    <dgm:cxn modelId="{2C12B83B-825B-4142-ACCD-E7E44D048485}" type="presParOf" srcId="{18081B21-420D-4356-9976-E9363CD5F2EF}" destId="{723C2F2B-6E5F-4964-8B12-E5EBA3E644F9}" srcOrd="0" destOrd="0" presId="urn:microsoft.com/office/officeart/2005/8/layout/hierarchy3"/>
    <dgm:cxn modelId="{31773739-A82C-4C5F-B373-81D893CF1AD9}" type="presParOf" srcId="{18081B21-420D-4356-9976-E9363CD5F2EF}" destId="{370590C3-636E-4571-B4EF-9BB98B65B868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F2F344C-8E70-4ABF-928D-F93B3FC3B62B}" type="doc">
      <dgm:prSet loTypeId="urn:microsoft.com/office/officeart/2005/8/layout/hierarchy3" loCatId="list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el-GR"/>
        </a:p>
      </dgm:t>
    </dgm:pt>
    <dgm:pt modelId="{29E59E1E-271A-4F0C-A0E0-05BA697AF518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3</a:t>
          </a:r>
          <a:r>
            <a:rPr lang="el-GR" baseline="30000" dirty="0" smtClean="0">
              <a:latin typeface="Times New Roman" pitchFamily="18" charset="0"/>
              <a:cs typeface="Times New Roman" pitchFamily="18" charset="0"/>
            </a:rPr>
            <a:t>ο</a:t>
          </a:r>
          <a:r>
            <a:rPr lang="el-GR" dirty="0" smtClean="0">
              <a:latin typeface="Times New Roman" pitchFamily="18" charset="0"/>
              <a:cs typeface="Times New Roman" pitchFamily="18" charset="0"/>
            </a:rPr>
            <a:t> Ερευνητικό Ερώτημα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8C504399-BF59-4A04-8BC2-83407034201E}" type="parTrans" cxnId="{97664592-85A4-4E6E-8B55-DB5AE20A2656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F3B55176-1FC4-456D-9DA4-5EE539FA8BBE}" type="sibTrans" cxnId="{97664592-85A4-4E6E-8B55-DB5AE20A2656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6C4BC19D-E2ED-4C0F-8B58-E3BDDA683765}">
      <dgm:prSet phldrT="[Κείμενο]" custT="1"/>
      <dgm:spPr/>
      <dgm:t>
        <a:bodyPr/>
        <a:lstStyle/>
        <a:p>
          <a:pPr algn="just"/>
          <a:r>
            <a:rPr lang="el-GR" sz="2600" dirty="0" smtClean="0">
              <a:latin typeface="Times New Roman" pitchFamily="18" charset="0"/>
              <a:cs typeface="Times New Roman" pitchFamily="18" charset="0"/>
            </a:rPr>
            <a:t>Η δημιουργική </a:t>
          </a:r>
          <a:r>
            <a:rPr lang="el-GR" sz="2600" dirty="0" err="1" smtClean="0">
              <a:latin typeface="Times New Roman" pitchFamily="18" charset="0"/>
              <a:cs typeface="Times New Roman" pitchFamily="18" charset="0"/>
            </a:rPr>
            <a:t>γρα</a:t>
          </a:r>
          <a:r>
            <a:rPr lang="el-GR" sz="2600" dirty="0" smtClean="0">
              <a:latin typeface="Times New Roman" pitchFamily="18" charset="0"/>
              <a:cs typeface="Times New Roman" pitchFamily="18" charset="0"/>
            </a:rPr>
            <a:t>-</a:t>
          </a:r>
          <a:r>
            <a:rPr lang="el-GR" sz="2600" dirty="0" err="1" smtClean="0">
              <a:latin typeface="Times New Roman" pitchFamily="18" charset="0"/>
              <a:cs typeface="Times New Roman" pitchFamily="18" charset="0"/>
            </a:rPr>
            <a:t>φή</a:t>
          </a:r>
          <a:r>
            <a:rPr lang="el-GR" sz="2600" dirty="0" smtClean="0">
              <a:latin typeface="Times New Roman" pitchFamily="18" charset="0"/>
              <a:cs typeface="Times New Roman" pitchFamily="18" charset="0"/>
            </a:rPr>
            <a:t> και οι διαδραστικές δρα-</a:t>
          </a:r>
          <a:r>
            <a:rPr lang="el-GR" sz="2600" dirty="0" err="1" smtClean="0">
              <a:latin typeface="Times New Roman" pitchFamily="18" charset="0"/>
              <a:cs typeface="Times New Roman" pitchFamily="18" charset="0"/>
            </a:rPr>
            <a:t>στηριότητες</a:t>
          </a:r>
          <a:r>
            <a:rPr lang="el-GR" sz="2600" dirty="0" smtClean="0">
              <a:latin typeface="Times New Roman" pitchFamily="18" charset="0"/>
              <a:cs typeface="Times New Roman" pitchFamily="18" charset="0"/>
            </a:rPr>
            <a:t> στην ΕξΑΕ </a:t>
          </a:r>
          <a:r>
            <a:rPr lang="el-GR" sz="2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ενισχύουν</a:t>
          </a:r>
          <a:r>
            <a:rPr lang="el-GR" sz="2600" dirty="0" smtClean="0">
              <a:latin typeface="Times New Roman" pitchFamily="18" charset="0"/>
              <a:cs typeface="Times New Roman" pitchFamily="18" charset="0"/>
            </a:rPr>
            <a:t> τη βαθύτερη </a:t>
          </a:r>
          <a:r>
            <a:rPr lang="el-GR" sz="26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κατανό</a:t>
          </a:r>
          <a:r>
            <a:rPr lang="el-GR" sz="2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el-GR" sz="26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ηση</a:t>
          </a:r>
          <a:r>
            <a:rPr lang="el-GR" sz="2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λογοτεχνικών κειμένων.</a:t>
          </a:r>
          <a:endParaRPr lang="el-GR" sz="26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058E421-3425-4DBD-AC07-253C753C5935}" type="parTrans" cxnId="{DC8F4353-1004-471B-B771-3E50874064A3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01CC356C-6968-4701-9C54-35A7D246B8EF}" type="sibTrans" cxnId="{DC8F4353-1004-471B-B771-3E50874064A3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0E0CAB04-3FF3-4E22-BA68-F79AD15D8D7C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4</a:t>
          </a:r>
          <a:r>
            <a:rPr lang="el-GR" baseline="30000" dirty="0" smtClean="0">
              <a:latin typeface="Times New Roman" pitchFamily="18" charset="0"/>
              <a:cs typeface="Times New Roman" pitchFamily="18" charset="0"/>
            </a:rPr>
            <a:t>ο</a:t>
          </a:r>
          <a:r>
            <a:rPr lang="el-GR" dirty="0" smtClean="0">
              <a:latin typeface="Times New Roman" pitchFamily="18" charset="0"/>
              <a:cs typeface="Times New Roman" pitchFamily="18" charset="0"/>
            </a:rPr>
            <a:t> Ερευνητικό Ερώτημα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6E26D467-0249-4D01-B053-F54285867D22}" type="parTrans" cxnId="{B19484B4-D779-4649-AFF2-2AEF23219923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920E3B65-0636-4EF3-A9D6-47551391E4C9}" type="sibTrans" cxnId="{B19484B4-D779-4649-AFF2-2AEF23219923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20E213AA-391C-45D8-B915-AC7312641CCA}">
      <dgm:prSet phldrT="[Κείμενο]" custT="1"/>
      <dgm:spPr/>
      <dgm:t>
        <a:bodyPr/>
        <a:lstStyle/>
        <a:p>
          <a:pPr algn="just"/>
          <a:r>
            <a:rPr lang="el-GR" sz="2600" dirty="0" smtClean="0">
              <a:latin typeface="Times New Roman" pitchFamily="18" charset="0"/>
              <a:cs typeface="Times New Roman" pitchFamily="18" charset="0"/>
            </a:rPr>
            <a:t>Ο εναλλακτικός και διαδραστικός τρόπος διδασκαλίας </a:t>
          </a:r>
          <a:r>
            <a:rPr lang="el-GR" sz="26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ενι</a:t>
          </a:r>
          <a:r>
            <a:rPr lang="el-GR" sz="2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el-GR" sz="26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σχύει</a:t>
          </a:r>
          <a:r>
            <a:rPr lang="el-GR" sz="2600" dirty="0" smtClean="0">
              <a:latin typeface="Times New Roman" pitchFamily="18" charset="0"/>
              <a:cs typeface="Times New Roman" pitchFamily="18" charset="0"/>
            </a:rPr>
            <a:t> τη </a:t>
          </a:r>
          <a:r>
            <a:rPr lang="el-GR" sz="2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σχέση</a:t>
          </a:r>
          <a:r>
            <a:rPr lang="el-GR" sz="2600" dirty="0" smtClean="0">
              <a:latin typeface="Times New Roman" pitchFamily="18" charset="0"/>
              <a:cs typeface="Times New Roman" pitchFamily="18" charset="0"/>
            </a:rPr>
            <a:t> των </a:t>
          </a:r>
          <a:r>
            <a:rPr lang="el-GR" sz="2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παιδιών με </a:t>
          </a:r>
          <a:r>
            <a:rPr lang="el-GR" sz="2600" dirty="0" smtClean="0">
              <a:latin typeface="Times New Roman" pitchFamily="18" charset="0"/>
              <a:cs typeface="Times New Roman" pitchFamily="18" charset="0"/>
            </a:rPr>
            <a:t>τη </a:t>
          </a:r>
          <a:r>
            <a:rPr lang="el-GR" sz="2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λογοτεχνία</a:t>
          </a:r>
          <a:r>
            <a:rPr lang="el-GR" sz="2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l-GR" sz="2600" dirty="0" err="1" smtClean="0">
              <a:latin typeface="Times New Roman" pitchFamily="18" charset="0"/>
              <a:cs typeface="Times New Roman" pitchFamily="18" charset="0"/>
            </a:rPr>
            <a:t>ενθαρ</a:t>
          </a:r>
          <a:r>
            <a:rPr lang="el-GR" sz="2600" dirty="0" smtClean="0">
              <a:latin typeface="Times New Roman" pitchFamily="18" charset="0"/>
              <a:cs typeface="Times New Roman" pitchFamily="18" charset="0"/>
            </a:rPr>
            <a:t>-</a:t>
          </a:r>
          <a:r>
            <a:rPr lang="el-GR" sz="2600" dirty="0" err="1" smtClean="0">
              <a:latin typeface="Times New Roman" pitchFamily="18" charset="0"/>
              <a:cs typeface="Times New Roman" pitchFamily="18" charset="0"/>
            </a:rPr>
            <a:t>ρύνοντας</a:t>
          </a:r>
          <a:r>
            <a:rPr lang="el-GR" sz="2600" dirty="0" smtClean="0">
              <a:latin typeface="Times New Roman" pitchFamily="18" charset="0"/>
              <a:cs typeface="Times New Roman" pitchFamily="18" charset="0"/>
            </a:rPr>
            <a:t> την ανά-</a:t>
          </a:r>
          <a:r>
            <a:rPr lang="el-GR" sz="2600" dirty="0" err="1" smtClean="0">
              <a:latin typeface="Times New Roman" pitchFamily="18" charset="0"/>
              <a:cs typeface="Times New Roman" pitchFamily="18" charset="0"/>
            </a:rPr>
            <a:t>γνωση</a:t>
          </a:r>
          <a:r>
            <a:rPr lang="el-GR" sz="2600" dirty="0" smtClean="0">
              <a:latin typeface="Times New Roman" pitchFamily="18" charset="0"/>
              <a:cs typeface="Times New Roman" pitchFamily="18" charset="0"/>
            </a:rPr>
            <a:t>. </a:t>
          </a:r>
          <a:endParaRPr lang="el-GR" sz="2600" dirty="0">
            <a:latin typeface="Times New Roman" pitchFamily="18" charset="0"/>
            <a:cs typeface="Times New Roman" pitchFamily="18" charset="0"/>
          </a:endParaRPr>
        </a:p>
      </dgm:t>
    </dgm:pt>
    <dgm:pt modelId="{EE228675-C53C-4EB4-9F0B-BD51AC9D17A9}" type="parTrans" cxnId="{FA407D54-5EA9-41CF-8E8D-A385B01F1605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187064A6-F5AD-41D1-A33B-C37C74D005F1}" type="sibTrans" cxnId="{FA407D54-5EA9-41CF-8E8D-A385B01F1605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DE20E9A3-61CF-44A6-88E2-7D874CC3233D}" type="pres">
      <dgm:prSet presAssocID="{0F2F344C-8E70-4ABF-928D-F93B3FC3B62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84B2D116-8831-480A-BC9B-2C864748A509}" type="pres">
      <dgm:prSet presAssocID="{29E59E1E-271A-4F0C-A0E0-05BA697AF518}" presName="root" presStyleCnt="0"/>
      <dgm:spPr/>
    </dgm:pt>
    <dgm:pt modelId="{F325AE76-C089-423D-ADC3-98B340D531CC}" type="pres">
      <dgm:prSet presAssocID="{29E59E1E-271A-4F0C-A0E0-05BA697AF518}" presName="rootComposite" presStyleCnt="0"/>
      <dgm:spPr/>
    </dgm:pt>
    <dgm:pt modelId="{ACD4D93E-4BEB-4A18-B5D8-B178424A5EC2}" type="pres">
      <dgm:prSet presAssocID="{29E59E1E-271A-4F0C-A0E0-05BA697AF518}" presName="rootText" presStyleLbl="node1" presStyleIdx="0" presStyleCnt="2"/>
      <dgm:spPr/>
      <dgm:t>
        <a:bodyPr/>
        <a:lstStyle/>
        <a:p>
          <a:endParaRPr lang="el-GR"/>
        </a:p>
      </dgm:t>
    </dgm:pt>
    <dgm:pt modelId="{36D8C263-CBCF-49CC-827B-269F4A00DE32}" type="pres">
      <dgm:prSet presAssocID="{29E59E1E-271A-4F0C-A0E0-05BA697AF518}" presName="rootConnector" presStyleLbl="node1" presStyleIdx="0" presStyleCnt="2"/>
      <dgm:spPr/>
      <dgm:t>
        <a:bodyPr/>
        <a:lstStyle/>
        <a:p>
          <a:endParaRPr lang="el-GR"/>
        </a:p>
      </dgm:t>
    </dgm:pt>
    <dgm:pt modelId="{9B3EC35E-233C-4B2A-B494-716A30B1D05E}" type="pres">
      <dgm:prSet presAssocID="{29E59E1E-271A-4F0C-A0E0-05BA697AF518}" presName="childShape" presStyleCnt="0"/>
      <dgm:spPr/>
    </dgm:pt>
    <dgm:pt modelId="{0843950D-6AD2-4F16-9CC1-63D0DDEBCB9A}" type="pres">
      <dgm:prSet presAssocID="{1058E421-3425-4DBD-AC07-253C753C5935}" presName="Name13" presStyleLbl="parChTrans1D2" presStyleIdx="0" presStyleCnt="2"/>
      <dgm:spPr/>
      <dgm:t>
        <a:bodyPr/>
        <a:lstStyle/>
        <a:p>
          <a:endParaRPr lang="el-GR"/>
        </a:p>
      </dgm:t>
    </dgm:pt>
    <dgm:pt modelId="{278D5953-B7A8-4AE1-92E8-83ACC96A96D4}" type="pres">
      <dgm:prSet presAssocID="{6C4BC19D-E2ED-4C0F-8B58-E3BDDA683765}" presName="childText" presStyleLbl="bgAcc1" presStyleIdx="0" presStyleCnt="2" custScaleX="139690" custScaleY="217358" custLinFactNeighborX="30" custLinFactNeighborY="1716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DCEAD0A-569F-4428-AC65-78B28966ECD5}" type="pres">
      <dgm:prSet presAssocID="{0E0CAB04-3FF3-4E22-BA68-F79AD15D8D7C}" presName="root" presStyleCnt="0"/>
      <dgm:spPr/>
    </dgm:pt>
    <dgm:pt modelId="{878C8710-79E9-4F5E-9104-973ACC8F8097}" type="pres">
      <dgm:prSet presAssocID="{0E0CAB04-3FF3-4E22-BA68-F79AD15D8D7C}" presName="rootComposite" presStyleCnt="0"/>
      <dgm:spPr/>
    </dgm:pt>
    <dgm:pt modelId="{BCB18B15-E9A5-49D1-BFCA-652AF5ECF67F}" type="pres">
      <dgm:prSet presAssocID="{0E0CAB04-3FF3-4E22-BA68-F79AD15D8D7C}" presName="rootText" presStyleLbl="node1" presStyleIdx="1" presStyleCnt="2"/>
      <dgm:spPr/>
      <dgm:t>
        <a:bodyPr/>
        <a:lstStyle/>
        <a:p>
          <a:endParaRPr lang="el-GR"/>
        </a:p>
      </dgm:t>
    </dgm:pt>
    <dgm:pt modelId="{D0B2D5C3-9CF4-4439-8265-FD9771F58C7C}" type="pres">
      <dgm:prSet presAssocID="{0E0CAB04-3FF3-4E22-BA68-F79AD15D8D7C}" presName="rootConnector" presStyleLbl="node1" presStyleIdx="1" presStyleCnt="2"/>
      <dgm:spPr/>
      <dgm:t>
        <a:bodyPr/>
        <a:lstStyle/>
        <a:p>
          <a:endParaRPr lang="el-GR"/>
        </a:p>
      </dgm:t>
    </dgm:pt>
    <dgm:pt modelId="{18081B21-420D-4356-9976-E9363CD5F2EF}" type="pres">
      <dgm:prSet presAssocID="{0E0CAB04-3FF3-4E22-BA68-F79AD15D8D7C}" presName="childShape" presStyleCnt="0"/>
      <dgm:spPr/>
    </dgm:pt>
    <dgm:pt modelId="{723C2F2B-6E5F-4964-8B12-E5EBA3E644F9}" type="pres">
      <dgm:prSet presAssocID="{EE228675-C53C-4EB4-9F0B-BD51AC9D17A9}" presName="Name13" presStyleLbl="parChTrans1D2" presStyleIdx="1" presStyleCnt="2"/>
      <dgm:spPr/>
      <dgm:t>
        <a:bodyPr/>
        <a:lstStyle/>
        <a:p>
          <a:endParaRPr lang="el-GR"/>
        </a:p>
      </dgm:t>
    </dgm:pt>
    <dgm:pt modelId="{370590C3-636E-4571-B4EF-9BB98B65B868}" type="pres">
      <dgm:prSet presAssocID="{20E213AA-391C-45D8-B915-AC7312641CCA}" presName="childText" presStyleLbl="bgAcc1" presStyleIdx="1" presStyleCnt="2" custScaleX="136704" custScaleY="22028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9C84BE2-EA62-4BFF-BA43-9DE6D899A237}" type="presOf" srcId="{29E59E1E-271A-4F0C-A0E0-05BA697AF518}" destId="{36D8C263-CBCF-49CC-827B-269F4A00DE32}" srcOrd="1" destOrd="0" presId="urn:microsoft.com/office/officeart/2005/8/layout/hierarchy3"/>
    <dgm:cxn modelId="{BB7B4BDC-0D93-4EF2-8140-956D5F2603E7}" type="presOf" srcId="{0E0CAB04-3FF3-4E22-BA68-F79AD15D8D7C}" destId="{BCB18B15-E9A5-49D1-BFCA-652AF5ECF67F}" srcOrd="0" destOrd="0" presId="urn:microsoft.com/office/officeart/2005/8/layout/hierarchy3"/>
    <dgm:cxn modelId="{27876F00-6C99-4E62-AC80-132EF4A5CAAB}" type="presOf" srcId="{EE228675-C53C-4EB4-9F0B-BD51AC9D17A9}" destId="{723C2F2B-6E5F-4964-8B12-E5EBA3E644F9}" srcOrd="0" destOrd="0" presId="urn:microsoft.com/office/officeart/2005/8/layout/hierarchy3"/>
    <dgm:cxn modelId="{3E5E6800-3021-4767-B71F-B2D92A6DAD48}" type="presOf" srcId="{20E213AA-391C-45D8-B915-AC7312641CCA}" destId="{370590C3-636E-4571-B4EF-9BB98B65B868}" srcOrd="0" destOrd="0" presId="urn:microsoft.com/office/officeart/2005/8/layout/hierarchy3"/>
    <dgm:cxn modelId="{BD5B5C0F-5316-47E6-BE79-56EADB11A9A9}" type="presOf" srcId="{0F2F344C-8E70-4ABF-928D-F93B3FC3B62B}" destId="{DE20E9A3-61CF-44A6-88E2-7D874CC3233D}" srcOrd="0" destOrd="0" presId="urn:microsoft.com/office/officeart/2005/8/layout/hierarchy3"/>
    <dgm:cxn modelId="{178242C9-0583-4D09-B006-84A33BFC71B2}" type="presOf" srcId="{6C4BC19D-E2ED-4C0F-8B58-E3BDDA683765}" destId="{278D5953-B7A8-4AE1-92E8-83ACC96A96D4}" srcOrd="0" destOrd="0" presId="urn:microsoft.com/office/officeart/2005/8/layout/hierarchy3"/>
    <dgm:cxn modelId="{1B3FD1C8-FEAE-4D26-A606-B7C946680A15}" type="presOf" srcId="{0E0CAB04-3FF3-4E22-BA68-F79AD15D8D7C}" destId="{D0B2D5C3-9CF4-4439-8265-FD9771F58C7C}" srcOrd="1" destOrd="0" presId="urn:microsoft.com/office/officeart/2005/8/layout/hierarchy3"/>
    <dgm:cxn modelId="{FA407D54-5EA9-41CF-8E8D-A385B01F1605}" srcId="{0E0CAB04-3FF3-4E22-BA68-F79AD15D8D7C}" destId="{20E213AA-391C-45D8-B915-AC7312641CCA}" srcOrd="0" destOrd="0" parTransId="{EE228675-C53C-4EB4-9F0B-BD51AC9D17A9}" sibTransId="{187064A6-F5AD-41D1-A33B-C37C74D005F1}"/>
    <dgm:cxn modelId="{97664592-85A4-4E6E-8B55-DB5AE20A2656}" srcId="{0F2F344C-8E70-4ABF-928D-F93B3FC3B62B}" destId="{29E59E1E-271A-4F0C-A0E0-05BA697AF518}" srcOrd="0" destOrd="0" parTransId="{8C504399-BF59-4A04-8BC2-83407034201E}" sibTransId="{F3B55176-1FC4-456D-9DA4-5EE539FA8BBE}"/>
    <dgm:cxn modelId="{DC8F4353-1004-471B-B771-3E50874064A3}" srcId="{29E59E1E-271A-4F0C-A0E0-05BA697AF518}" destId="{6C4BC19D-E2ED-4C0F-8B58-E3BDDA683765}" srcOrd="0" destOrd="0" parTransId="{1058E421-3425-4DBD-AC07-253C753C5935}" sibTransId="{01CC356C-6968-4701-9C54-35A7D246B8EF}"/>
    <dgm:cxn modelId="{B19484B4-D779-4649-AFF2-2AEF23219923}" srcId="{0F2F344C-8E70-4ABF-928D-F93B3FC3B62B}" destId="{0E0CAB04-3FF3-4E22-BA68-F79AD15D8D7C}" srcOrd="1" destOrd="0" parTransId="{6E26D467-0249-4D01-B053-F54285867D22}" sibTransId="{920E3B65-0636-4EF3-A9D6-47551391E4C9}"/>
    <dgm:cxn modelId="{8285CAB3-A1D6-4474-B4CD-0CF67BFBD9E0}" type="presOf" srcId="{29E59E1E-271A-4F0C-A0E0-05BA697AF518}" destId="{ACD4D93E-4BEB-4A18-B5D8-B178424A5EC2}" srcOrd="0" destOrd="0" presId="urn:microsoft.com/office/officeart/2005/8/layout/hierarchy3"/>
    <dgm:cxn modelId="{6F28AE90-1AAC-4E67-9931-7FB0EBF966DE}" type="presOf" srcId="{1058E421-3425-4DBD-AC07-253C753C5935}" destId="{0843950D-6AD2-4F16-9CC1-63D0DDEBCB9A}" srcOrd="0" destOrd="0" presId="urn:microsoft.com/office/officeart/2005/8/layout/hierarchy3"/>
    <dgm:cxn modelId="{7A4188C4-9793-4040-9C1B-8450385EADAC}" type="presParOf" srcId="{DE20E9A3-61CF-44A6-88E2-7D874CC3233D}" destId="{84B2D116-8831-480A-BC9B-2C864748A509}" srcOrd="0" destOrd="0" presId="urn:microsoft.com/office/officeart/2005/8/layout/hierarchy3"/>
    <dgm:cxn modelId="{07D22664-0CF6-4AA1-AD65-8F254F0D8151}" type="presParOf" srcId="{84B2D116-8831-480A-BC9B-2C864748A509}" destId="{F325AE76-C089-423D-ADC3-98B340D531CC}" srcOrd="0" destOrd="0" presId="urn:microsoft.com/office/officeart/2005/8/layout/hierarchy3"/>
    <dgm:cxn modelId="{6CD8C8FA-F6E0-4A89-8183-2E6020250F79}" type="presParOf" srcId="{F325AE76-C089-423D-ADC3-98B340D531CC}" destId="{ACD4D93E-4BEB-4A18-B5D8-B178424A5EC2}" srcOrd="0" destOrd="0" presId="urn:microsoft.com/office/officeart/2005/8/layout/hierarchy3"/>
    <dgm:cxn modelId="{0291184A-FDDF-4325-9D30-B67C41133AF6}" type="presParOf" srcId="{F325AE76-C089-423D-ADC3-98B340D531CC}" destId="{36D8C263-CBCF-49CC-827B-269F4A00DE32}" srcOrd="1" destOrd="0" presId="urn:microsoft.com/office/officeart/2005/8/layout/hierarchy3"/>
    <dgm:cxn modelId="{885D7E09-6203-4DAC-838A-F49CED1E4D8E}" type="presParOf" srcId="{84B2D116-8831-480A-BC9B-2C864748A509}" destId="{9B3EC35E-233C-4B2A-B494-716A30B1D05E}" srcOrd="1" destOrd="0" presId="urn:microsoft.com/office/officeart/2005/8/layout/hierarchy3"/>
    <dgm:cxn modelId="{DCE5BC85-384D-4A81-8881-E2D13C30E090}" type="presParOf" srcId="{9B3EC35E-233C-4B2A-B494-716A30B1D05E}" destId="{0843950D-6AD2-4F16-9CC1-63D0DDEBCB9A}" srcOrd="0" destOrd="0" presId="urn:microsoft.com/office/officeart/2005/8/layout/hierarchy3"/>
    <dgm:cxn modelId="{E7F40774-4EA4-4895-B936-891C925BCE51}" type="presParOf" srcId="{9B3EC35E-233C-4B2A-B494-716A30B1D05E}" destId="{278D5953-B7A8-4AE1-92E8-83ACC96A96D4}" srcOrd="1" destOrd="0" presId="urn:microsoft.com/office/officeart/2005/8/layout/hierarchy3"/>
    <dgm:cxn modelId="{760D58A9-D51A-4CD6-A76B-7DE918F9AE59}" type="presParOf" srcId="{DE20E9A3-61CF-44A6-88E2-7D874CC3233D}" destId="{0DCEAD0A-569F-4428-AC65-78B28966ECD5}" srcOrd="1" destOrd="0" presId="urn:microsoft.com/office/officeart/2005/8/layout/hierarchy3"/>
    <dgm:cxn modelId="{4029C1C4-5CB4-47DC-82E5-0EB0B1A1AE11}" type="presParOf" srcId="{0DCEAD0A-569F-4428-AC65-78B28966ECD5}" destId="{878C8710-79E9-4F5E-9104-973ACC8F8097}" srcOrd="0" destOrd="0" presId="urn:microsoft.com/office/officeart/2005/8/layout/hierarchy3"/>
    <dgm:cxn modelId="{538449A3-3BC9-4B99-9D69-D284E2E07EDE}" type="presParOf" srcId="{878C8710-79E9-4F5E-9104-973ACC8F8097}" destId="{BCB18B15-E9A5-49D1-BFCA-652AF5ECF67F}" srcOrd="0" destOrd="0" presId="urn:microsoft.com/office/officeart/2005/8/layout/hierarchy3"/>
    <dgm:cxn modelId="{A9855745-D28B-4A69-830A-68A49B223C56}" type="presParOf" srcId="{878C8710-79E9-4F5E-9104-973ACC8F8097}" destId="{D0B2D5C3-9CF4-4439-8265-FD9771F58C7C}" srcOrd="1" destOrd="0" presId="urn:microsoft.com/office/officeart/2005/8/layout/hierarchy3"/>
    <dgm:cxn modelId="{F6F52867-E976-4B1C-A1E8-362A13A17403}" type="presParOf" srcId="{0DCEAD0A-569F-4428-AC65-78B28966ECD5}" destId="{18081B21-420D-4356-9976-E9363CD5F2EF}" srcOrd="1" destOrd="0" presId="urn:microsoft.com/office/officeart/2005/8/layout/hierarchy3"/>
    <dgm:cxn modelId="{88478676-EE01-451A-BCED-91A818199D29}" type="presParOf" srcId="{18081B21-420D-4356-9976-E9363CD5F2EF}" destId="{723C2F2B-6E5F-4964-8B12-E5EBA3E644F9}" srcOrd="0" destOrd="0" presId="urn:microsoft.com/office/officeart/2005/8/layout/hierarchy3"/>
    <dgm:cxn modelId="{45F64860-D61D-4C5B-A500-0450A3B8B239}" type="presParOf" srcId="{18081B21-420D-4356-9976-E9363CD5F2EF}" destId="{370590C3-636E-4571-B4EF-9BB98B65B868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A0702DE-064F-4A7C-94FC-A84518A8B2A5}" type="doc">
      <dgm:prSet loTypeId="urn:microsoft.com/office/officeart/2005/8/layout/funnel1" loCatId="process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el-GR"/>
        </a:p>
      </dgm:t>
    </dgm:pt>
    <dgm:pt modelId="{992880E5-39F9-49BF-9563-F81F05C032B1}">
      <dgm:prSet phldrT="[Κείμενο]" custT="1"/>
      <dgm:spPr/>
      <dgm:t>
        <a:bodyPr/>
        <a:lstStyle/>
        <a:p>
          <a:pPr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Χωρίς δυνατότητα Γενίκευσης </a:t>
          </a:r>
          <a:endParaRPr lang="el-GR" sz="2400" b="1" dirty="0">
            <a:latin typeface="Times New Roman" pitchFamily="18" charset="0"/>
            <a:cs typeface="Times New Roman" pitchFamily="18" charset="0"/>
          </a:endParaRPr>
        </a:p>
      </dgm:t>
    </dgm:pt>
    <dgm:pt modelId="{8AD18E6F-08FE-4997-A52F-1A2EF00FD0B6}" type="parTrans" cxnId="{1B9500E4-80C8-4D73-8F15-9CC780FF730A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A8123D76-491F-4A63-85F1-0A1F31F4699B}" type="sibTrans" cxnId="{1B9500E4-80C8-4D73-8F15-9CC780FF730A}">
      <dgm:prSet/>
      <dgm:spPr/>
      <dgm:t>
        <a:bodyPr/>
        <a:lstStyle/>
        <a:p>
          <a:endParaRPr lang="el-GR">
            <a:latin typeface="Times New Roman" pitchFamily="18" charset="0"/>
            <a:cs typeface="Times New Roman" pitchFamily="18" charset="0"/>
          </a:endParaRPr>
        </a:p>
      </dgm:t>
    </dgm:pt>
    <dgm:pt modelId="{7C51C496-35B4-4205-8C90-E0BF17192789}">
      <dgm:prSet custT="1"/>
      <dgm:spPr/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Περιορισμένος</a:t>
          </a:r>
          <a:r>
            <a:rPr lang="el-GR" sz="1700" b="1" dirty="0" smtClean="0">
              <a:latin typeface="Times New Roman" pitchFamily="18" charset="0"/>
              <a:cs typeface="Times New Roman" pitchFamily="18" charset="0"/>
            </a:rPr>
            <a:t> αριθμός συμμετεχόντων/ συμμετεχουσών</a:t>
          </a:r>
          <a:endParaRPr lang="el-GR" sz="1700" b="1" dirty="0">
            <a:latin typeface="Times New Roman" pitchFamily="18" charset="0"/>
            <a:cs typeface="Times New Roman" pitchFamily="18" charset="0"/>
          </a:endParaRPr>
        </a:p>
      </dgm:t>
    </dgm:pt>
    <dgm:pt modelId="{941AE372-0326-4685-A552-71A32601DC46}" type="parTrans" cxnId="{0E5783C5-93B3-431A-976B-3D3FE584B28B}">
      <dgm:prSet/>
      <dgm:spPr/>
      <dgm:t>
        <a:bodyPr/>
        <a:lstStyle/>
        <a:p>
          <a:endParaRPr lang="el-GR"/>
        </a:p>
      </dgm:t>
    </dgm:pt>
    <dgm:pt modelId="{6386C203-8BD6-4585-8432-66A8DF5979DD}" type="sibTrans" cxnId="{0E5783C5-93B3-431A-976B-3D3FE584B28B}">
      <dgm:prSet/>
      <dgm:spPr/>
      <dgm:t>
        <a:bodyPr/>
        <a:lstStyle/>
        <a:p>
          <a:endParaRPr lang="el-GR"/>
        </a:p>
      </dgm:t>
    </dgm:pt>
    <dgm:pt modelId="{41CCB735-8D70-4FC0-B532-B618D76E49A9}">
      <dgm:prSet custT="1"/>
      <dgm:spPr/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Αξιολόγηση ενός λογοτεχνικού Βιβλίου</a:t>
          </a:r>
        </a:p>
      </dgm:t>
    </dgm:pt>
    <dgm:pt modelId="{FA5271B3-0CA3-4DA5-B119-55471AF6FD16}" type="parTrans" cxnId="{8B08DEAA-BBF2-47FC-915C-975F2EDA427F}">
      <dgm:prSet/>
      <dgm:spPr/>
      <dgm:t>
        <a:bodyPr/>
        <a:lstStyle/>
        <a:p>
          <a:endParaRPr lang="el-GR"/>
        </a:p>
      </dgm:t>
    </dgm:pt>
    <dgm:pt modelId="{0476FBA3-AD36-4853-9283-F28E1AA2AC6C}" type="sibTrans" cxnId="{8B08DEAA-BBF2-47FC-915C-975F2EDA427F}">
      <dgm:prSet/>
      <dgm:spPr/>
      <dgm:t>
        <a:bodyPr/>
        <a:lstStyle/>
        <a:p>
          <a:endParaRPr lang="el-GR"/>
        </a:p>
      </dgm:t>
    </dgm:pt>
    <dgm:pt modelId="{C3C164BD-22E3-401C-A12D-19156DB3161F}" type="pres">
      <dgm:prSet presAssocID="{3A0702DE-064F-4A7C-94FC-A84518A8B2A5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F5B989D-BCBE-4CD5-8361-285B1E10D72B}" type="pres">
      <dgm:prSet presAssocID="{3A0702DE-064F-4A7C-94FC-A84518A8B2A5}" presName="ellipse" presStyleLbl="trBgShp" presStyleIdx="0" presStyleCnt="1"/>
      <dgm:spPr/>
    </dgm:pt>
    <dgm:pt modelId="{54FFEC5B-9346-4896-AA25-5A9F2E17753E}" type="pres">
      <dgm:prSet presAssocID="{3A0702DE-064F-4A7C-94FC-A84518A8B2A5}" presName="arrow1" presStyleLbl="fgShp" presStyleIdx="0" presStyleCnt="1"/>
      <dgm:spPr/>
    </dgm:pt>
    <dgm:pt modelId="{2E1FDD17-F36C-4F88-B2C6-C28984D7E6FF}" type="pres">
      <dgm:prSet presAssocID="{3A0702DE-064F-4A7C-94FC-A84518A8B2A5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F3394BF-6DF8-4DF7-8905-99EED8A20E5D}" type="pres">
      <dgm:prSet presAssocID="{41CCB735-8D70-4FC0-B532-B618D76E49A9}" presName="item1" presStyleLbl="node1" presStyleIdx="0" presStyleCnt="2" custScaleX="176644" custScaleY="132267" custLinFactNeighborX="68002" custLinFactNeighborY="-9382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3961843-93A1-457B-9A7D-BB504A3B15E3}" type="pres">
      <dgm:prSet presAssocID="{992880E5-39F9-49BF-9563-F81F05C032B1}" presName="item2" presStyleLbl="node1" presStyleIdx="1" presStyleCnt="2" custScaleX="171607" custScaleY="130370" custLinFactNeighborX="23459" custLinFactNeighborY="2962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7592C3F-A1D7-4BBD-8C88-05D4B1E08DCC}" type="pres">
      <dgm:prSet presAssocID="{3A0702DE-064F-4A7C-94FC-A84518A8B2A5}" presName="funnel" presStyleLbl="trAlignAcc1" presStyleIdx="0" presStyleCnt="1" custScaleX="119048" custScaleY="112897" custLinFactNeighborX="794" custLinFactNeighborY="347"/>
      <dgm:spPr/>
    </dgm:pt>
  </dgm:ptLst>
  <dgm:cxnLst>
    <dgm:cxn modelId="{5F257E3E-FA89-4170-95DA-0FCF3CD845DA}" type="presOf" srcId="{7C51C496-35B4-4205-8C90-E0BF17192789}" destId="{C3961843-93A1-457B-9A7D-BB504A3B15E3}" srcOrd="0" destOrd="0" presId="urn:microsoft.com/office/officeart/2005/8/layout/funnel1"/>
    <dgm:cxn modelId="{0E5783C5-93B3-431A-976B-3D3FE584B28B}" srcId="{3A0702DE-064F-4A7C-94FC-A84518A8B2A5}" destId="{7C51C496-35B4-4205-8C90-E0BF17192789}" srcOrd="0" destOrd="0" parTransId="{941AE372-0326-4685-A552-71A32601DC46}" sibTransId="{6386C203-8BD6-4585-8432-66A8DF5979DD}"/>
    <dgm:cxn modelId="{57384E04-3CAC-4A30-9F43-87D79D975C39}" type="presOf" srcId="{3A0702DE-064F-4A7C-94FC-A84518A8B2A5}" destId="{C3C164BD-22E3-401C-A12D-19156DB3161F}" srcOrd="0" destOrd="0" presId="urn:microsoft.com/office/officeart/2005/8/layout/funnel1"/>
    <dgm:cxn modelId="{1B5CC7E1-5EB0-46CB-A413-AC9A0577F2E0}" type="presOf" srcId="{992880E5-39F9-49BF-9563-F81F05C032B1}" destId="{2E1FDD17-F36C-4F88-B2C6-C28984D7E6FF}" srcOrd="0" destOrd="0" presId="urn:microsoft.com/office/officeart/2005/8/layout/funnel1"/>
    <dgm:cxn modelId="{8B08DEAA-BBF2-47FC-915C-975F2EDA427F}" srcId="{3A0702DE-064F-4A7C-94FC-A84518A8B2A5}" destId="{41CCB735-8D70-4FC0-B532-B618D76E49A9}" srcOrd="1" destOrd="0" parTransId="{FA5271B3-0CA3-4DA5-B119-55471AF6FD16}" sibTransId="{0476FBA3-AD36-4853-9283-F28E1AA2AC6C}"/>
    <dgm:cxn modelId="{A3A2FC02-95E1-485E-A181-F619EBBD79FD}" type="presOf" srcId="{41CCB735-8D70-4FC0-B532-B618D76E49A9}" destId="{BF3394BF-6DF8-4DF7-8905-99EED8A20E5D}" srcOrd="0" destOrd="0" presId="urn:microsoft.com/office/officeart/2005/8/layout/funnel1"/>
    <dgm:cxn modelId="{1B9500E4-80C8-4D73-8F15-9CC780FF730A}" srcId="{3A0702DE-064F-4A7C-94FC-A84518A8B2A5}" destId="{992880E5-39F9-49BF-9563-F81F05C032B1}" srcOrd="2" destOrd="0" parTransId="{8AD18E6F-08FE-4997-A52F-1A2EF00FD0B6}" sibTransId="{A8123D76-491F-4A63-85F1-0A1F31F4699B}"/>
    <dgm:cxn modelId="{0C9EE519-8C7A-4D45-BC97-806D7E4CA051}" type="presParOf" srcId="{C3C164BD-22E3-401C-A12D-19156DB3161F}" destId="{CF5B989D-BCBE-4CD5-8361-285B1E10D72B}" srcOrd="0" destOrd="0" presId="urn:microsoft.com/office/officeart/2005/8/layout/funnel1"/>
    <dgm:cxn modelId="{7B165AA9-873A-472C-B8A4-62B60E5AFB14}" type="presParOf" srcId="{C3C164BD-22E3-401C-A12D-19156DB3161F}" destId="{54FFEC5B-9346-4896-AA25-5A9F2E17753E}" srcOrd="1" destOrd="0" presId="urn:microsoft.com/office/officeart/2005/8/layout/funnel1"/>
    <dgm:cxn modelId="{0F4E755C-C962-4A2A-9FC8-5463B09794C6}" type="presParOf" srcId="{C3C164BD-22E3-401C-A12D-19156DB3161F}" destId="{2E1FDD17-F36C-4F88-B2C6-C28984D7E6FF}" srcOrd="2" destOrd="0" presId="urn:microsoft.com/office/officeart/2005/8/layout/funnel1"/>
    <dgm:cxn modelId="{3FD4B985-9C62-4900-8A83-C164FAE4A830}" type="presParOf" srcId="{C3C164BD-22E3-401C-A12D-19156DB3161F}" destId="{BF3394BF-6DF8-4DF7-8905-99EED8A20E5D}" srcOrd="3" destOrd="0" presId="urn:microsoft.com/office/officeart/2005/8/layout/funnel1"/>
    <dgm:cxn modelId="{0C68F6E9-2DCC-416A-9D89-B76B247D0291}" type="presParOf" srcId="{C3C164BD-22E3-401C-A12D-19156DB3161F}" destId="{C3961843-93A1-457B-9A7D-BB504A3B15E3}" srcOrd="4" destOrd="0" presId="urn:microsoft.com/office/officeart/2005/8/layout/funnel1"/>
    <dgm:cxn modelId="{8E259510-0BD9-45FE-8474-FCBCB697F8E3}" type="presParOf" srcId="{C3C164BD-22E3-401C-A12D-19156DB3161F}" destId="{87592C3F-A1D7-4BBD-8C88-05D4B1E08DCC}" srcOrd="5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479E3DA-40A2-4FD7-8122-74B5A86F95CD}">
      <dsp:nvSpPr>
        <dsp:cNvPr id="0" name=""/>
        <dsp:cNvSpPr/>
      </dsp:nvSpPr>
      <dsp:spPr>
        <a:xfrm>
          <a:off x="1037" y="48277"/>
          <a:ext cx="4047149" cy="242828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latin typeface="Times New Roman" pitchFamily="18" charset="0"/>
              <a:cs typeface="Times New Roman" pitchFamily="18" charset="0"/>
            </a:rPr>
            <a:t>1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latin typeface="Times New Roman" pitchFamily="18" charset="0"/>
              <a:cs typeface="Times New Roman" pitchFamily="18" charset="0"/>
            </a:rPr>
            <a:t>Το εκπαιδευτικό υλικό που θα δημιουργηθεί, να διέπεται από τις αρχές της Εξ Αποστάσεως Εκπαίδευσης.</a:t>
          </a:r>
          <a:endParaRPr lang="el-GR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37" y="48277"/>
        <a:ext cx="4047149" cy="2428289"/>
      </dsp:txXfrm>
    </dsp:sp>
    <dsp:sp modelId="{22B252F4-8DA4-4594-BE84-31BBEC976649}">
      <dsp:nvSpPr>
        <dsp:cNvPr id="0" name=""/>
        <dsp:cNvSpPr/>
      </dsp:nvSpPr>
      <dsp:spPr>
        <a:xfrm>
          <a:off x="4452902" y="48277"/>
          <a:ext cx="4047149" cy="242828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latin typeface="Times New Roman" pitchFamily="18" charset="0"/>
              <a:cs typeface="Times New Roman" pitchFamily="18" charset="0"/>
            </a:rPr>
            <a:t>2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latin typeface="Times New Roman" pitchFamily="18" charset="0"/>
              <a:cs typeface="Times New Roman" pitchFamily="18" charset="0"/>
            </a:rPr>
            <a:t>Το εκπαιδευτικό υλικό που θα δημιουργηθεί, να διέπεται από τις αρχές της </a:t>
          </a:r>
          <a:r>
            <a:rPr lang="el-GR" sz="2000" kern="1200" dirty="0" err="1" smtClean="0">
              <a:latin typeface="Times New Roman" pitchFamily="18" charset="0"/>
              <a:cs typeface="Times New Roman" pitchFamily="18" charset="0"/>
            </a:rPr>
            <a:t>πολυμεσικής</a:t>
          </a:r>
          <a:r>
            <a:rPr lang="el-GR" sz="2000" kern="1200" dirty="0" smtClean="0">
              <a:latin typeface="Times New Roman" pitchFamily="18" charset="0"/>
              <a:cs typeface="Times New Roman" pitchFamily="18" charset="0"/>
            </a:rPr>
            <a:t> μάθησης του </a:t>
          </a:r>
          <a:r>
            <a:rPr lang="el-GR" sz="2000" kern="1200" dirty="0" err="1" smtClean="0">
              <a:latin typeface="Times New Roman" pitchFamily="18" charset="0"/>
              <a:cs typeface="Times New Roman" pitchFamily="18" charset="0"/>
            </a:rPr>
            <a:t>Mayer</a:t>
          </a:r>
          <a:r>
            <a:rPr lang="el-GR" sz="20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el-GR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52902" y="48277"/>
        <a:ext cx="4047149" cy="2428289"/>
      </dsp:txXfrm>
    </dsp:sp>
    <dsp:sp modelId="{15563616-AAB8-4D2E-BB4D-F6798D1DE451}">
      <dsp:nvSpPr>
        <dsp:cNvPr id="0" name=""/>
        <dsp:cNvSpPr/>
      </dsp:nvSpPr>
      <dsp:spPr>
        <a:xfrm>
          <a:off x="1037" y="2881282"/>
          <a:ext cx="4047149" cy="242828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latin typeface="Times New Roman" pitchFamily="18" charset="0"/>
              <a:cs typeface="Times New Roman" pitchFamily="18" charset="0"/>
            </a:rPr>
            <a:t>3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latin typeface="Times New Roman" pitchFamily="18" charset="0"/>
              <a:cs typeface="Times New Roman" pitchFamily="18" charset="0"/>
            </a:rPr>
            <a:t>Τα παιδιά, να κατανοήσουν καλύτερα το νόημα ενός λογοτεχνικού βιβλίου, όταν αυτό διδάσκετε συνδυάζοντας δημιουργική γραφή με εναλλακτικές και διαδραστικές δραστηριότητες.</a:t>
          </a:r>
          <a:endParaRPr lang="el-GR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37" y="2881282"/>
        <a:ext cx="4047149" cy="2428289"/>
      </dsp:txXfrm>
    </dsp:sp>
    <dsp:sp modelId="{0473A616-F881-4B91-B732-AFA8151C8E14}">
      <dsp:nvSpPr>
        <dsp:cNvPr id="0" name=""/>
        <dsp:cNvSpPr/>
      </dsp:nvSpPr>
      <dsp:spPr>
        <a:xfrm>
          <a:off x="4452902" y="2881282"/>
          <a:ext cx="4047149" cy="242828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latin typeface="Times New Roman" pitchFamily="18" charset="0"/>
              <a:cs typeface="Times New Roman" pitchFamily="18" charset="0"/>
            </a:rPr>
            <a:t>4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latin typeface="Times New Roman" pitchFamily="18" charset="0"/>
              <a:cs typeface="Times New Roman" pitchFamily="18" charset="0"/>
            </a:rPr>
            <a:t>Να εξεταστεί πώς η διδασκαλία της λογοτεχνίας, όταν γίνεται μέσα από εναλλακτικές και διαδραστικές δραστηριότητες, μπορεί να ενθαρρύνει τα παιδιά να διαβάζουν περισσότερα λογοτεχνικά βιβλία.</a:t>
          </a:r>
          <a:endParaRPr lang="el-GR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52902" y="2881282"/>
        <a:ext cx="4047149" cy="2428289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670739E-B620-4BBB-A2E2-541B88C3C8EE}">
      <dsp:nvSpPr>
        <dsp:cNvPr id="0" name=""/>
        <dsp:cNvSpPr/>
      </dsp:nvSpPr>
      <dsp:spPr>
        <a:xfrm rot="10800000">
          <a:off x="1568979" y="1666"/>
          <a:ext cx="4988137" cy="125027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1337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0" kern="1200" dirty="0" smtClean="0">
              <a:latin typeface="Times New Roman" pitchFamily="18" charset="0"/>
              <a:cs typeface="Times New Roman" pitchFamily="18" charset="0"/>
            </a:rPr>
            <a:t>Επίδραση διαδραστικών δραστηριοτήτων στην φιλαναγνωσία</a:t>
          </a: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el-GR" sz="2400" b="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568979" y="1666"/>
        <a:ext cx="4988137" cy="1250275"/>
      </dsp:txXfrm>
    </dsp:sp>
    <dsp:sp modelId="{A040C063-94DB-46E8-A5A8-46EEA540F13F}">
      <dsp:nvSpPr>
        <dsp:cNvPr id="0" name=""/>
        <dsp:cNvSpPr/>
      </dsp:nvSpPr>
      <dsp:spPr>
        <a:xfrm>
          <a:off x="943841" y="1666"/>
          <a:ext cx="1250275" cy="125027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98CBF5-1FD9-4B23-B6E1-193A092A28B2}">
      <dsp:nvSpPr>
        <dsp:cNvPr id="0" name=""/>
        <dsp:cNvSpPr/>
      </dsp:nvSpPr>
      <dsp:spPr>
        <a:xfrm rot="10800000">
          <a:off x="1568979" y="1625159"/>
          <a:ext cx="4988137" cy="125027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1337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smtClean="0">
              <a:latin typeface="Times New Roman" pitchFamily="18" charset="0"/>
              <a:cs typeface="Times New Roman" pitchFamily="18" charset="0"/>
            </a:rPr>
            <a:t>Σύγκριση</a:t>
          </a:r>
          <a:r>
            <a:rPr lang="el-GR" sz="2400" kern="1200" baseline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l-GR" sz="2400" kern="1200" smtClean="0">
              <a:latin typeface="Times New Roman" pitchFamily="18" charset="0"/>
              <a:cs typeface="Times New Roman" pitchFamily="18" charset="0"/>
            </a:rPr>
            <a:t>ηλικιακών ομάδων και μαθησιακών δυσκολιών στη διδασκαλίας της λογοτεχνίας.</a:t>
          </a:r>
          <a:endParaRPr lang="el-GR" sz="2400" b="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568979" y="1625159"/>
        <a:ext cx="4988137" cy="1250275"/>
      </dsp:txXfrm>
    </dsp:sp>
    <dsp:sp modelId="{F5160B56-469B-4023-89F1-A4FD315B90DB}">
      <dsp:nvSpPr>
        <dsp:cNvPr id="0" name=""/>
        <dsp:cNvSpPr/>
      </dsp:nvSpPr>
      <dsp:spPr>
        <a:xfrm>
          <a:off x="943841" y="1625159"/>
          <a:ext cx="1250275" cy="125027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67046-8C33-42AF-AED1-F6D30DCFFF7D}">
      <dsp:nvSpPr>
        <dsp:cNvPr id="0" name=""/>
        <dsp:cNvSpPr/>
      </dsp:nvSpPr>
      <dsp:spPr>
        <a:xfrm rot="10800000">
          <a:off x="1568979" y="3248651"/>
          <a:ext cx="4988137" cy="125027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1337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smtClean="0">
              <a:latin typeface="Times New Roman" pitchFamily="18" charset="0"/>
              <a:cs typeface="Times New Roman" pitchFamily="18" charset="0"/>
            </a:rPr>
            <a:t>Ρόλος δημιουργικής γραφής στην κριτική σκέψη</a:t>
          </a:r>
          <a:endParaRPr lang="el-GR" sz="2400" b="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568979" y="3248651"/>
        <a:ext cx="4988137" cy="1250275"/>
      </dsp:txXfrm>
    </dsp:sp>
    <dsp:sp modelId="{2C63B6F8-F727-4F4A-BA5D-58B64E685C8B}">
      <dsp:nvSpPr>
        <dsp:cNvPr id="0" name=""/>
        <dsp:cNvSpPr/>
      </dsp:nvSpPr>
      <dsp:spPr>
        <a:xfrm>
          <a:off x="943841" y="3248651"/>
          <a:ext cx="1250275" cy="1250275"/>
        </a:xfrm>
        <a:prstGeom prst="ellipse">
          <a:avLst/>
        </a:prstGeom>
        <a:blipFill rotWithShape="0">
          <a:blip xmlns:r="http://schemas.openxmlformats.org/officeDocument/2006/relationships" r:embed="rId3">
            <a:lum/>
          </a:blip>
          <a:stretch>
            <a:fillRect/>
          </a:stretch>
        </a:blip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01AE3F3-2635-4B23-884A-6DC96D23DEFF}">
      <dsp:nvSpPr>
        <dsp:cNvPr id="0" name=""/>
        <dsp:cNvSpPr/>
      </dsp:nvSpPr>
      <dsp:spPr>
        <a:xfrm rot="5400000">
          <a:off x="-201092" y="203011"/>
          <a:ext cx="1340613" cy="938429"/>
        </a:xfrm>
        <a:prstGeom prst="chevron">
          <a:avLst/>
        </a:prstGeom>
        <a:solidFill>
          <a:schemeClr val="accent4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latin typeface="Times New Roman" pitchFamily="18" charset="0"/>
              <a:cs typeface="Times New Roman" pitchFamily="18" charset="0"/>
            </a:rPr>
            <a:t>Δείγμα</a:t>
          </a:r>
          <a:endParaRPr lang="el-GR" sz="14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-201092" y="203011"/>
        <a:ext cx="1340613" cy="938429"/>
      </dsp:txXfrm>
    </dsp:sp>
    <dsp:sp modelId="{5D809D90-6C45-476A-9885-AE7C17217078}">
      <dsp:nvSpPr>
        <dsp:cNvPr id="0" name=""/>
        <dsp:cNvSpPr/>
      </dsp:nvSpPr>
      <dsp:spPr>
        <a:xfrm rot="5400000">
          <a:off x="3548064" y="-2619347"/>
          <a:ext cx="871398" cy="61100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>
              <a:latin typeface="Times New Roman" pitchFamily="18" charset="0"/>
              <a:cs typeface="Times New Roman" pitchFamily="18" charset="0"/>
            </a:rPr>
            <a:t>Α΄ Φάση        4 ειδικοί της ΕξΑΕ</a:t>
          </a:r>
          <a:endParaRPr lang="el-GR" sz="19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>
              <a:latin typeface="Times New Roman" pitchFamily="18" charset="0"/>
              <a:cs typeface="Times New Roman" pitchFamily="18" charset="0"/>
            </a:rPr>
            <a:t>Β΄ Φάση        8 μαθητές και μαθήτριες της Γ΄ Δημοτικού </a:t>
          </a:r>
          <a:endParaRPr lang="el-GR" sz="19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3548064" y="-2619347"/>
        <a:ext cx="871398" cy="6110098"/>
      </dsp:txXfrm>
    </dsp:sp>
    <dsp:sp modelId="{AF8F73C8-F408-4BE0-9C43-356D2AB532E4}">
      <dsp:nvSpPr>
        <dsp:cNvPr id="0" name=""/>
        <dsp:cNvSpPr/>
      </dsp:nvSpPr>
      <dsp:spPr>
        <a:xfrm rot="5400000">
          <a:off x="-201092" y="1397934"/>
          <a:ext cx="1340613" cy="938429"/>
        </a:xfrm>
        <a:prstGeom prst="chevron">
          <a:avLst/>
        </a:prstGeom>
        <a:solidFill>
          <a:schemeClr val="accent4">
            <a:shade val="50000"/>
            <a:hueOff val="-104716"/>
            <a:satOff val="-3169"/>
            <a:lumOff val="20806"/>
            <a:alphaOff val="0"/>
          </a:schemeClr>
        </a:solidFill>
        <a:ln w="25400" cap="flat" cmpd="sng" algn="ctr">
          <a:solidFill>
            <a:schemeClr val="accent4">
              <a:shade val="50000"/>
              <a:hueOff val="-104716"/>
              <a:satOff val="-3169"/>
              <a:lumOff val="208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latin typeface="Times New Roman" pitchFamily="18" charset="0"/>
              <a:cs typeface="Times New Roman" pitchFamily="18" charset="0"/>
            </a:rPr>
            <a:t>Είδος</a:t>
          </a:r>
          <a:endParaRPr lang="el-GR" sz="14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-201092" y="1397934"/>
        <a:ext cx="1340613" cy="938429"/>
      </dsp:txXfrm>
    </dsp:sp>
    <dsp:sp modelId="{93DA9924-6D0F-405A-BEA0-02EE8B536BC4}">
      <dsp:nvSpPr>
        <dsp:cNvPr id="0" name=""/>
        <dsp:cNvSpPr/>
      </dsp:nvSpPr>
      <dsp:spPr>
        <a:xfrm rot="5400000">
          <a:off x="3557779" y="-1422507"/>
          <a:ext cx="871398" cy="61100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50000"/>
              <a:hueOff val="-104716"/>
              <a:satOff val="-3169"/>
              <a:lumOff val="208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>
              <a:latin typeface="Times New Roman" pitchFamily="18" charset="0"/>
              <a:cs typeface="Times New Roman" pitchFamily="18" charset="0"/>
            </a:rPr>
            <a:t>Συγχρονική, ποιοτική επιτόπια με προσωπική πρωτοβουλία</a:t>
          </a:r>
          <a:endParaRPr lang="el-GR" sz="19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3557779" y="-1422507"/>
        <a:ext cx="871398" cy="6110098"/>
      </dsp:txXfrm>
    </dsp:sp>
    <dsp:sp modelId="{25E07E70-27C5-4A55-95BD-0F69EAE4EDBA}">
      <dsp:nvSpPr>
        <dsp:cNvPr id="0" name=""/>
        <dsp:cNvSpPr/>
      </dsp:nvSpPr>
      <dsp:spPr>
        <a:xfrm rot="5400000">
          <a:off x="-201092" y="2592857"/>
          <a:ext cx="1340613" cy="938429"/>
        </a:xfrm>
        <a:prstGeom prst="chevron">
          <a:avLst/>
        </a:prstGeom>
        <a:solidFill>
          <a:schemeClr val="accent4">
            <a:shade val="50000"/>
            <a:hueOff val="-209432"/>
            <a:satOff val="-6337"/>
            <a:lumOff val="41612"/>
            <a:alphaOff val="0"/>
          </a:schemeClr>
        </a:solidFill>
        <a:ln w="25400" cap="flat" cmpd="sng" algn="ctr">
          <a:solidFill>
            <a:schemeClr val="accent4">
              <a:shade val="50000"/>
              <a:hueOff val="-209432"/>
              <a:satOff val="-6337"/>
              <a:lumOff val="416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latin typeface="Times New Roman" pitchFamily="18" charset="0"/>
              <a:cs typeface="Times New Roman" pitchFamily="18" charset="0"/>
            </a:rPr>
            <a:t>Συλλογή Δεδομένων</a:t>
          </a:r>
          <a:endParaRPr lang="el-GR" sz="14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-201092" y="2592857"/>
        <a:ext cx="1340613" cy="938429"/>
      </dsp:txXfrm>
    </dsp:sp>
    <dsp:sp modelId="{3CF194C5-18DF-4FAB-BCE8-93463A06CFC2}">
      <dsp:nvSpPr>
        <dsp:cNvPr id="0" name=""/>
        <dsp:cNvSpPr/>
      </dsp:nvSpPr>
      <dsp:spPr>
        <a:xfrm rot="5400000">
          <a:off x="3557779" y="-227583"/>
          <a:ext cx="871398" cy="61100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50000"/>
              <a:hueOff val="-209432"/>
              <a:satOff val="-6337"/>
              <a:lumOff val="416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>
              <a:latin typeface="Times New Roman" pitchFamily="18" charset="0"/>
              <a:cs typeface="Times New Roman" pitchFamily="18" charset="0"/>
            </a:rPr>
            <a:t>Α΄ Φάση        Ερωτηματολόγιο</a:t>
          </a:r>
          <a:endParaRPr lang="el-GR" sz="19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>
              <a:latin typeface="Times New Roman" pitchFamily="18" charset="0"/>
              <a:cs typeface="Times New Roman" pitchFamily="18" charset="0"/>
            </a:rPr>
            <a:t>Β΄ Φάση        Ομαδική Συνέντευξη- Συζήτηση </a:t>
          </a:r>
          <a:endParaRPr lang="el-GR" sz="19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3557779" y="-227583"/>
        <a:ext cx="871398" cy="6110098"/>
      </dsp:txXfrm>
    </dsp:sp>
    <dsp:sp modelId="{F8E18D78-E02C-4819-A4A4-96F424443E9E}">
      <dsp:nvSpPr>
        <dsp:cNvPr id="0" name=""/>
        <dsp:cNvSpPr/>
      </dsp:nvSpPr>
      <dsp:spPr>
        <a:xfrm rot="5400000">
          <a:off x="-201092" y="3787781"/>
          <a:ext cx="1340613" cy="938429"/>
        </a:xfrm>
        <a:prstGeom prst="chevron">
          <a:avLst/>
        </a:prstGeom>
        <a:solidFill>
          <a:schemeClr val="accent4">
            <a:shade val="50000"/>
            <a:hueOff val="-104716"/>
            <a:satOff val="-3169"/>
            <a:lumOff val="20806"/>
            <a:alphaOff val="0"/>
          </a:schemeClr>
        </a:solidFill>
        <a:ln w="25400" cap="flat" cmpd="sng" algn="ctr">
          <a:solidFill>
            <a:schemeClr val="accent4">
              <a:shade val="50000"/>
              <a:hueOff val="-104716"/>
              <a:satOff val="-3169"/>
              <a:lumOff val="208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latin typeface="Times New Roman" pitchFamily="18" charset="0"/>
              <a:cs typeface="Times New Roman" pitchFamily="18" charset="0"/>
            </a:rPr>
            <a:t>Ψηφιακά Εργαλεία</a:t>
          </a:r>
          <a:endParaRPr lang="el-GR" sz="14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-201092" y="3787781"/>
        <a:ext cx="1340613" cy="938429"/>
      </dsp:txXfrm>
    </dsp:sp>
    <dsp:sp modelId="{EC9985FB-B7E1-4234-B56F-E3B0E8D76E2A}">
      <dsp:nvSpPr>
        <dsp:cNvPr id="0" name=""/>
        <dsp:cNvSpPr/>
      </dsp:nvSpPr>
      <dsp:spPr>
        <a:xfrm rot="5400000">
          <a:off x="3557779" y="967339"/>
          <a:ext cx="871398" cy="61100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50000"/>
              <a:hueOff val="-104716"/>
              <a:satOff val="-3169"/>
              <a:lumOff val="208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>
              <a:latin typeface="Times New Roman" pitchFamily="18" charset="0"/>
              <a:cs typeface="Times New Roman" pitchFamily="18" charset="0"/>
            </a:rPr>
            <a:t>H5P                                         </a:t>
          </a:r>
          <a:r>
            <a:rPr lang="en-US" sz="1900" kern="1200" dirty="0" err="1" smtClean="0">
              <a:latin typeface="Times New Roman" pitchFamily="18" charset="0"/>
              <a:cs typeface="Times New Roman" pitchFamily="18" charset="0"/>
            </a:rPr>
            <a:t>Padlet</a:t>
          </a:r>
          <a:endParaRPr lang="el-GR" sz="19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err="1" smtClean="0">
              <a:latin typeface="Times New Roman" pitchFamily="18" charset="0"/>
              <a:cs typeface="Times New Roman" pitchFamily="18" charset="0"/>
            </a:rPr>
            <a:t>Plotagon</a:t>
          </a:r>
          <a:r>
            <a:rPr lang="en-US" sz="1900" kern="1200" dirty="0" smtClean="0">
              <a:latin typeface="Times New Roman" pitchFamily="18" charset="0"/>
              <a:cs typeface="Times New Roman" pitchFamily="18" charset="0"/>
            </a:rPr>
            <a:t>                                  </a:t>
          </a:r>
          <a:r>
            <a:rPr lang="en-US" sz="1900" kern="1200" dirty="0" err="1" smtClean="0">
              <a:latin typeface="Times New Roman" pitchFamily="18" charset="0"/>
              <a:cs typeface="Times New Roman" pitchFamily="18" charset="0"/>
            </a:rPr>
            <a:t>BookCreator</a:t>
          </a:r>
          <a:endParaRPr lang="el-GR" sz="19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3557779" y="967339"/>
        <a:ext cx="871398" cy="611009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EADD515-E280-4A2F-82AD-257FCFFE4847}">
      <dsp:nvSpPr>
        <dsp:cNvPr id="0" name=""/>
        <dsp:cNvSpPr/>
      </dsp:nvSpPr>
      <dsp:spPr>
        <a:xfrm>
          <a:off x="0" y="407950"/>
          <a:ext cx="6096000" cy="211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3117" tIns="499872" rIns="473117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smtClean="0">
              <a:latin typeface="Times New Roman" pitchFamily="18" charset="0"/>
              <a:cs typeface="Times New Roman" pitchFamily="18" charset="0"/>
            </a:rPr>
            <a:t>Κατάλληλη δομή</a:t>
          </a:r>
          <a:endParaRPr lang="el-GR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Καθοδήγηση </a:t>
          </a:r>
          <a:endParaRPr lang="el-GR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Ενισχύει τη δημιουργικότητα</a:t>
          </a:r>
          <a:endParaRPr lang="el-GR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Συμβαδίζει με τις αρχές της ΕξΑΕ</a:t>
          </a:r>
          <a:endParaRPr lang="el-GR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407950"/>
        <a:ext cx="6096000" cy="2116800"/>
      </dsp:txXfrm>
    </dsp:sp>
    <dsp:sp modelId="{553DFC9D-FEDA-43C1-84D8-B24EC6B3BC70}">
      <dsp:nvSpPr>
        <dsp:cNvPr id="0" name=""/>
        <dsp:cNvSpPr/>
      </dsp:nvSpPr>
      <dsp:spPr>
        <a:xfrm>
          <a:off x="304800" y="53710"/>
          <a:ext cx="4267200" cy="7084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Το ΕΥ</a:t>
          </a:r>
          <a:endParaRPr lang="el-GR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4800" y="53710"/>
        <a:ext cx="4267200" cy="708480"/>
      </dsp:txXfrm>
    </dsp:sp>
    <dsp:sp modelId="{E9AE6B54-81D4-49DB-85F3-046308DF8264}">
      <dsp:nvSpPr>
        <dsp:cNvPr id="0" name=""/>
        <dsp:cNvSpPr/>
      </dsp:nvSpPr>
      <dsp:spPr>
        <a:xfrm>
          <a:off x="0" y="3008589"/>
          <a:ext cx="6096000" cy="1001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3117" tIns="499872" rIns="473117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Έλλειψη περαιτέρω πηγών μελέτης</a:t>
          </a:r>
          <a:endParaRPr lang="el-GR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008589"/>
        <a:ext cx="6096000" cy="1001700"/>
      </dsp:txXfrm>
    </dsp:sp>
    <dsp:sp modelId="{765DCED8-8357-44E2-A98B-AA2DC85E1ADA}">
      <dsp:nvSpPr>
        <dsp:cNvPr id="0" name=""/>
        <dsp:cNvSpPr/>
      </dsp:nvSpPr>
      <dsp:spPr>
        <a:xfrm>
          <a:off x="304800" y="2654350"/>
          <a:ext cx="4267200" cy="7084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0" kern="1200" dirty="0" smtClean="0">
              <a:latin typeface="Times New Roman" pitchFamily="18" charset="0"/>
              <a:cs typeface="Times New Roman" pitchFamily="18" charset="0"/>
            </a:rPr>
            <a:t>Αστοχίες</a:t>
          </a:r>
          <a:endParaRPr lang="el-GR" sz="24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4800" y="2654350"/>
        <a:ext cx="4267200" cy="70848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EADD515-E280-4A2F-82AD-257FCFFE4847}">
      <dsp:nvSpPr>
        <dsp:cNvPr id="0" name=""/>
        <dsp:cNvSpPr/>
      </dsp:nvSpPr>
      <dsp:spPr>
        <a:xfrm>
          <a:off x="0" y="405249"/>
          <a:ext cx="6096000" cy="3622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3117" tIns="520700" rIns="473117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500" kern="1200" dirty="0" smtClean="0">
              <a:latin typeface="Times New Roman" pitchFamily="18" charset="0"/>
              <a:cs typeface="Times New Roman" pitchFamily="18" charset="0"/>
            </a:rPr>
            <a:t>Κατάλληλο συνδυασμό χρωμάτων και φιλικό ύφος.</a:t>
          </a:r>
          <a:endParaRPr lang="el-GR" sz="25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500" kern="1200" smtClean="0">
              <a:latin typeface="Times New Roman" pitchFamily="18" charset="0"/>
              <a:cs typeface="Times New Roman" pitchFamily="18" charset="0"/>
            </a:rPr>
            <a:t>Αποφυγή περιττών πληροφοριών</a:t>
          </a:r>
          <a:endParaRPr lang="el-GR" sz="25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500" kern="1200" dirty="0" smtClean="0">
              <a:latin typeface="Times New Roman" pitchFamily="18" charset="0"/>
              <a:cs typeface="Times New Roman" pitchFamily="18" charset="0"/>
            </a:rPr>
            <a:t>Χρήση εικόνας- βίντεο και τμηματική παράθεση πληροφοριών</a:t>
          </a:r>
          <a:endParaRPr lang="el-GR" sz="25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500" kern="1200" dirty="0" smtClean="0">
              <a:latin typeface="Times New Roman" pitchFamily="18" charset="0"/>
              <a:cs typeface="Times New Roman" pitchFamily="18" charset="0"/>
            </a:rPr>
            <a:t>Δυνατότητα επιλογής πρόσληψης πληροφοριών</a:t>
          </a:r>
          <a:endParaRPr lang="el-GR" sz="25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500" kern="1200" dirty="0" smtClean="0">
              <a:latin typeface="Times New Roman" pitchFamily="18" charset="0"/>
              <a:cs typeface="Times New Roman" pitchFamily="18" charset="0"/>
            </a:rPr>
            <a:t>Ύπαρξη εισαγωγικών πληροφοριών</a:t>
          </a:r>
          <a:endParaRPr lang="el-GR" sz="2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405249"/>
        <a:ext cx="6096000" cy="3622500"/>
      </dsp:txXfrm>
    </dsp:sp>
    <dsp:sp modelId="{553DFC9D-FEDA-43C1-84D8-B24EC6B3BC70}">
      <dsp:nvSpPr>
        <dsp:cNvPr id="0" name=""/>
        <dsp:cNvSpPr/>
      </dsp:nvSpPr>
      <dsp:spPr>
        <a:xfrm>
          <a:off x="304800" y="36249"/>
          <a:ext cx="4267200" cy="7380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>
              <a:latin typeface="Times New Roman" pitchFamily="18" charset="0"/>
              <a:cs typeface="Times New Roman" pitchFamily="18" charset="0"/>
            </a:rPr>
            <a:t> Το ΕΥ</a:t>
          </a:r>
          <a:endParaRPr lang="el-GR" sz="2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4800" y="36249"/>
        <a:ext cx="4267200" cy="73800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EADD515-E280-4A2F-82AD-257FCFFE4847}">
      <dsp:nvSpPr>
        <dsp:cNvPr id="0" name=""/>
        <dsp:cNvSpPr/>
      </dsp:nvSpPr>
      <dsp:spPr>
        <a:xfrm>
          <a:off x="0" y="444624"/>
          <a:ext cx="6096000" cy="3543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3117" tIns="520700" rIns="473117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500" kern="1200" smtClean="0">
              <a:latin typeface="Times New Roman" pitchFamily="18" charset="0"/>
              <a:cs typeface="Times New Roman" pitchFamily="18" charset="0"/>
            </a:rPr>
            <a:t>Βαθύτερη κατανόηση του εξ αποστάσεως ΕΥ</a:t>
          </a:r>
          <a:endParaRPr lang="el-GR" sz="25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500" kern="1200" dirty="0" smtClean="0">
              <a:latin typeface="Times New Roman" pitchFamily="18" charset="0"/>
              <a:cs typeface="Times New Roman" pitchFamily="18" charset="0"/>
            </a:rPr>
            <a:t>Συναισθηματική σύνδεση με τον Μικρό Πρίγκιπα</a:t>
          </a:r>
          <a:endParaRPr lang="el-GR" sz="25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500" kern="1200" dirty="0" smtClean="0">
              <a:latin typeface="Times New Roman" pitchFamily="18" charset="0"/>
              <a:cs typeface="Times New Roman" pitchFamily="18" charset="0"/>
            </a:rPr>
            <a:t>Δημιουργική γραφή + Διαδραστικές δραστηριότητες = Ενίσχυση ερμηνείας κειμένου </a:t>
          </a:r>
          <a:endParaRPr lang="el-GR" sz="25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500" kern="1200" dirty="0" smtClean="0">
              <a:latin typeface="Times New Roman" pitchFamily="18" charset="0"/>
              <a:cs typeface="Times New Roman" pitchFamily="18" charset="0"/>
            </a:rPr>
            <a:t>Ενεργή εμπλοκή των παιδιών.</a:t>
          </a:r>
          <a:endParaRPr lang="el-GR" sz="2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444624"/>
        <a:ext cx="6096000" cy="3543750"/>
      </dsp:txXfrm>
    </dsp:sp>
    <dsp:sp modelId="{553DFC9D-FEDA-43C1-84D8-B24EC6B3BC70}">
      <dsp:nvSpPr>
        <dsp:cNvPr id="0" name=""/>
        <dsp:cNvSpPr/>
      </dsp:nvSpPr>
      <dsp:spPr>
        <a:xfrm>
          <a:off x="304800" y="75624"/>
          <a:ext cx="4267200" cy="7380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>
              <a:latin typeface="Times New Roman" pitchFamily="18" charset="0"/>
              <a:cs typeface="Times New Roman" pitchFamily="18" charset="0"/>
            </a:rPr>
            <a:t> Οι μαθητές/-</a:t>
          </a:r>
          <a:r>
            <a:rPr lang="el-GR" sz="2500" kern="1200" dirty="0" err="1" smtClean="0">
              <a:latin typeface="Times New Roman" pitchFamily="18" charset="0"/>
              <a:cs typeface="Times New Roman" pitchFamily="18" charset="0"/>
            </a:rPr>
            <a:t>τριες</a:t>
          </a:r>
          <a:endParaRPr lang="el-GR" sz="2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4800" y="75624"/>
        <a:ext cx="4267200" cy="73800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EADD515-E280-4A2F-82AD-257FCFFE4847}">
      <dsp:nvSpPr>
        <dsp:cNvPr id="0" name=""/>
        <dsp:cNvSpPr/>
      </dsp:nvSpPr>
      <dsp:spPr>
        <a:xfrm>
          <a:off x="0" y="503079"/>
          <a:ext cx="6429420" cy="3515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8994" tIns="645668" rIns="498994" bIns="220472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3100" kern="1200" dirty="0" smtClean="0">
              <a:latin typeface="Times New Roman" pitchFamily="18" charset="0"/>
              <a:cs typeface="Times New Roman" pitchFamily="18" charset="0"/>
            </a:rPr>
            <a:t>Διαδραστικές δραστηριότητες ενίσχυσαν τη θετική στάση των παιδιών</a:t>
          </a:r>
          <a:endParaRPr lang="el-GR" sz="3100" kern="1200" dirty="0">
            <a:latin typeface="Times New Roman" pitchFamily="18" charset="0"/>
            <a:cs typeface="Times New Roman" pitchFamily="18" charset="0"/>
          </a:endParaRP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3100" kern="1200" dirty="0" smtClean="0">
              <a:latin typeface="Times New Roman" pitchFamily="18" charset="0"/>
              <a:cs typeface="Times New Roman" pitchFamily="18" charset="0"/>
            </a:rPr>
            <a:t>Αυτονομία</a:t>
          </a:r>
          <a:endParaRPr lang="el-GR" sz="3100" kern="1200" dirty="0">
            <a:latin typeface="Times New Roman" pitchFamily="18" charset="0"/>
            <a:cs typeface="Times New Roman" pitchFamily="18" charset="0"/>
          </a:endParaRP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3100" kern="1200" dirty="0" err="1" smtClean="0">
              <a:latin typeface="Times New Roman" pitchFamily="18" charset="0"/>
              <a:cs typeface="Times New Roman" pitchFamily="18" charset="0"/>
            </a:rPr>
            <a:t>Πολυτροπικότητα</a:t>
          </a:r>
          <a:r>
            <a:rPr lang="el-GR" sz="3100" kern="1200" dirty="0" smtClean="0">
              <a:latin typeface="Times New Roman" pitchFamily="18" charset="0"/>
              <a:cs typeface="Times New Roman" pitchFamily="18" charset="0"/>
            </a:rPr>
            <a:t>           </a:t>
          </a:r>
          <a:endParaRPr lang="el-GR" sz="3100" kern="1200" dirty="0">
            <a:latin typeface="Times New Roman" pitchFamily="18" charset="0"/>
            <a:cs typeface="Times New Roman" pitchFamily="18" charset="0"/>
          </a:endParaRP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3100" kern="1200" dirty="0" smtClean="0">
              <a:latin typeface="Times New Roman" pitchFamily="18" charset="0"/>
              <a:cs typeface="Times New Roman" pitchFamily="18" charset="0"/>
            </a:rPr>
            <a:t>Ψηφιακά στοιχεία</a:t>
          </a:r>
          <a:endParaRPr lang="el-GR" sz="3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503079"/>
        <a:ext cx="6429420" cy="3515400"/>
      </dsp:txXfrm>
    </dsp:sp>
    <dsp:sp modelId="{553DFC9D-FEDA-43C1-84D8-B24EC6B3BC70}">
      <dsp:nvSpPr>
        <dsp:cNvPr id="0" name=""/>
        <dsp:cNvSpPr/>
      </dsp:nvSpPr>
      <dsp:spPr>
        <a:xfrm>
          <a:off x="321471" y="45519"/>
          <a:ext cx="4500594" cy="9151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112" tIns="0" rIns="170112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100" kern="1200" dirty="0" smtClean="0">
              <a:latin typeface="Times New Roman" pitchFamily="18" charset="0"/>
              <a:cs typeface="Times New Roman" pitchFamily="18" charset="0"/>
            </a:rPr>
            <a:t> Οι μαθητές/-</a:t>
          </a:r>
          <a:r>
            <a:rPr lang="el-GR" sz="3100" kern="1200" dirty="0" err="1" smtClean="0">
              <a:latin typeface="Times New Roman" pitchFamily="18" charset="0"/>
              <a:cs typeface="Times New Roman" pitchFamily="18" charset="0"/>
            </a:rPr>
            <a:t>τριες</a:t>
          </a:r>
          <a:endParaRPr lang="el-GR" sz="3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1471" y="45519"/>
        <a:ext cx="4500594" cy="91512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CD4D93E-4BEB-4A18-B5D8-B178424A5EC2}">
      <dsp:nvSpPr>
        <dsp:cNvPr id="0" name=""/>
        <dsp:cNvSpPr/>
      </dsp:nvSpPr>
      <dsp:spPr>
        <a:xfrm>
          <a:off x="1783" y="62821"/>
          <a:ext cx="3086205" cy="15431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4295" tIns="49530" rIns="74295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900" kern="1200" dirty="0" smtClean="0">
              <a:latin typeface="Times New Roman" pitchFamily="18" charset="0"/>
              <a:cs typeface="Times New Roman" pitchFamily="18" charset="0"/>
            </a:rPr>
            <a:t>1</a:t>
          </a:r>
          <a:r>
            <a:rPr lang="el-GR" sz="3900" kern="1200" baseline="30000" dirty="0" smtClean="0">
              <a:latin typeface="Times New Roman" pitchFamily="18" charset="0"/>
              <a:cs typeface="Times New Roman" pitchFamily="18" charset="0"/>
            </a:rPr>
            <a:t>ο</a:t>
          </a:r>
          <a:r>
            <a:rPr lang="el-GR" sz="3900" kern="1200" dirty="0" smtClean="0">
              <a:latin typeface="Times New Roman" pitchFamily="18" charset="0"/>
              <a:cs typeface="Times New Roman" pitchFamily="18" charset="0"/>
            </a:rPr>
            <a:t> Ερευνητικό Ερώτημα</a:t>
          </a:r>
          <a:endParaRPr lang="el-GR" sz="3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83" y="62821"/>
        <a:ext cx="3086205" cy="1543102"/>
      </dsp:txXfrm>
    </dsp:sp>
    <dsp:sp modelId="{0843950D-6AD2-4F16-9CC1-63D0DDEBCB9A}">
      <dsp:nvSpPr>
        <dsp:cNvPr id="0" name=""/>
        <dsp:cNvSpPr/>
      </dsp:nvSpPr>
      <dsp:spPr>
        <a:xfrm>
          <a:off x="310403" y="1605924"/>
          <a:ext cx="308620" cy="17050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5066"/>
              </a:lnTo>
              <a:lnTo>
                <a:pt x="308620" y="1705066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8D5953-B7A8-4AE1-92E8-83ACC96A96D4}">
      <dsp:nvSpPr>
        <dsp:cNvPr id="0" name=""/>
        <dsp:cNvSpPr/>
      </dsp:nvSpPr>
      <dsp:spPr>
        <a:xfrm>
          <a:off x="619024" y="1991700"/>
          <a:ext cx="3063194" cy="26385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kern="1200" dirty="0" smtClean="0">
              <a:latin typeface="Times New Roman" pitchFamily="18" charset="0"/>
              <a:cs typeface="Times New Roman" pitchFamily="18" charset="0"/>
            </a:rPr>
            <a:t>Το ΕΥ παρουσιάζει στο μεγαλύτερο ποσοστό του </a:t>
          </a:r>
          <a:r>
            <a:rPr lang="el-GR" sz="2600" kern="1200" dirty="0" err="1" smtClean="0">
              <a:latin typeface="Times New Roman" pitchFamily="18" charset="0"/>
              <a:cs typeface="Times New Roman" pitchFamily="18" charset="0"/>
            </a:rPr>
            <a:t>στοι</a:t>
          </a:r>
          <a:r>
            <a:rPr lang="el-GR" sz="2600" kern="1200" dirty="0" smtClean="0">
              <a:latin typeface="Times New Roman" pitchFamily="18" charset="0"/>
              <a:cs typeface="Times New Roman" pitchFamily="18" charset="0"/>
            </a:rPr>
            <a:t>-</a:t>
          </a:r>
          <a:r>
            <a:rPr lang="el-GR" sz="2600" kern="1200" dirty="0" err="1" smtClean="0">
              <a:latin typeface="Times New Roman" pitchFamily="18" charset="0"/>
              <a:cs typeface="Times New Roman" pitchFamily="18" charset="0"/>
            </a:rPr>
            <a:t>χεία</a:t>
          </a:r>
          <a:r>
            <a:rPr lang="el-GR" sz="2600" kern="1200" dirty="0" smtClean="0">
              <a:latin typeface="Times New Roman" pitchFamily="18" charset="0"/>
              <a:cs typeface="Times New Roman" pitchFamily="18" charset="0"/>
            </a:rPr>
            <a:t> και </a:t>
          </a:r>
          <a:r>
            <a:rPr lang="el-GR" sz="2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αρχές της εξ αποστάσεως εκπαίδευσης.</a:t>
          </a:r>
          <a:endParaRPr lang="el-GR" sz="26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19024" y="1991700"/>
        <a:ext cx="3063194" cy="2638582"/>
      </dsp:txXfrm>
    </dsp:sp>
    <dsp:sp modelId="{BCB18B15-E9A5-49D1-BFCA-652AF5ECF67F}">
      <dsp:nvSpPr>
        <dsp:cNvPr id="0" name=""/>
        <dsp:cNvSpPr/>
      </dsp:nvSpPr>
      <dsp:spPr>
        <a:xfrm>
          <a:off x="3859539" y="62821"/>
          <a:ext cx="3086205" cy="15431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4295" tIns="49530" rIns="74295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900" kern="1200" dirty="0" smtClean="0">
              <a:latin typeface="Times New Roman" pitchFamily="18" charset="0"/>
              <a:cs typeface="Times New Roman" pitchFamily="18" charset="0"/>
            </a:rPr>
            <a:t>2</a:t>
          </a:r>
          <a:r>
            <a:rPr lang="el-GR" sz="3900" kern="1200" baseline="30000" dirty="0" smtClean="0">
              <a:latin typeface="Times New Roman" pitchFamily="18" charset="0"/>
              <a:cs typeface="Times New Roman" pitchFamily="18" charset="0"/>
            </a:rPr>
            <a:t>ο</a:t>
          </a:r>
          <a:r>
            <a:rPr lang="el-GR" sz="3900" kern="1200" dirty="0" smtClean="0">
              <a:latin typeface="Times New Roman" pitchFamily="18" charset="0"/>
              <a:cs typeface="Times New Roman" pitchFamily="18" charset="0"/>
            </a:rPr>
            <a:t> Ερευνητικό Ερώτημα</a:t>
          </a:r>
          <a:endParaRPr lang="el-GR" sz="3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59539" y="62821"/>
        <a:ext cx="3086205" cy="1543102"/>
      </dsp:txXfrm>
    </dsp:sp>
    <dsp:sp modelId="{723C2F2B-6E5F-4964-8B12-E5EBA3E644F9}">
      <dsp:nvSpPr>
        <dsp:cNvPr id="0" name=""/>
        <dsp:cNvSpPr/>
      </dsp:nvSpPr>
      <dsp:spPr>
        <a:xfrm>
          <a:off x="4168160" y="1605924"/>
          <a:ext cx="308620" cy="17159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5968"/>
              </a:lnTo>
              <a:lnTo>
                <a:pt x="308620" y="1715968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0590C3-636E-4571-B4EF-9BB98B65B868}">
      <dsp:nvSpPr>
        <dsp:cNvPr id="0" name=""/>
        <dsp:cNvSpPr/>
      </dsp:nvSpPr>
      <dsp:spPr>
        <a:xfrm>
          <a:off x="4476780" y="1991700"/>
          <a:ext cx="2736674" cy="26603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kern="1200" dirty="0" smtClean="0">
              <a:latin typeface="Times New Roman" pitchFamily="18" charset="0"/>
              <a:cs typeface="Times New Roman" pitchFamily="18" charset="0"/>
            </a:rPr>
            <a:t>Το ΕΥ έχει δημιουργηθεί σύμφωνα με τις </a:t>
          </a:r>
          <a:r>
            <a:rPr lang="el-GR" sz="2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αρχές</a:t>
          </a:r>
          <a:r>
            <a:rPr lang="el-GR" sz="2600" kern="1200" dirty="0" smtClean="0">
              <a:latin typeface="Times New Roman" pitchFamily="18" charset="0"/>
              <a:cs typeface="Times New Roman" pitchFamily="18" charset="0"/>
            </a:rPr>
            <a:t> του </a:t>
          </a:r>
          <a:r>
            <a:rPr lang="en-US" sz="2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Mayer</a:t>
          </a:r>
          <a:r>
            <a:rPr lang="en-US" sz="2600" kern="1200" dirty="0" smtClean="0">
              <a:latin typeface="Times New Roman" pitchFamily="18" charset="0"/>
              <a:cs typeface="Times New Roman" pitchFamily="18" charset="0"/>
            </a:rPr>
            <a:t>.</a:t>
          </a:r>
          <a:r>
            <a:rPr lang="el-GR" sz="26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el-GR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76780" y="1991700"/>
        <a:ext cx="2736674" cy="2660386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CD4D93E-4BEB-4A18-B5D8-B178424A5EC2}">
      <dsp:nvSpPr>
        <dsp:cNvPr id="0" name=""/>
        <dsp:cNvSpPr/>
      </dsp:nvSpPr>
      <dsp:spPr>
        <a:xfrm>
          <a:off x="7756" y="793"/>
          <a:ext cx="2812871" cy="14064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500" kern="1200" dirty="0" smtClean="0">
              <a:latin typeface="Times New Roman" pitchFamily="18" charset="0"/>
              <a:cs typeface="Times New Roman" pitchFamily="18" charset="0"/>
            </a:rPr>
            <a:t>3</a:t>
          </a:r>
          <a:r>
            <a:rPr lang="el-GR" sz="3500" kern="1200" baseline="30000" dirty="0" smtClean="0">
              <a:latin typeface="Times New Roman" pitchFamily="18" charset="0"/>
              <a:cs typeface="Times New Roman" pitchFamily="18" charset="0"/>
            </a:rPr>
            <a:t>ο</a:t>
          </a:r>
          <a:r>
            <a:rPr lang="el-GR" sz="3500" kern="1200" dirty="0" smtClean="0">
              <a:latin typeface="Times New Roman" pitchFamily="18" charset="0"/>
              <a:cs typeface="Times New Roman" pitchFamily="18" charset="0"/>
            </a:rPr>
            <a:t> Ερευνητικό Ερώτημα</a:t>
          </a:r>
          <a:endParaRPr lang="el-GR" sz="3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756" y="793"/>
        <a:ext cx="2812871" cy="1406435"/>
      </dsp:txXfrm>
    </dsp:sp>
    <dsp:sp modelId="{0843950D-6AD2-4F16-9CC1-63D0DDEBCB9A}">
      <dsp:nvSpPr>
        <dsp:cNvPr id="0" name=""/>
        <dsp:cNvSpPr/>
      </dsp:nvSpPr>
      <dsp:spPr>
        <a:xfrm>
          <a:off x="289043" y="1407229"/>
          <a:ext cx="281962" cy="19220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2054"/>
              </a:lnTo>
              <a:lnTo>
                <a:pt x="281962" y="1922054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8D5953-B7A8-4AE1-92E8-83ACC96A96D4}">
      <dsp:nvSpPr>
        <dsp:cNvPr id="0" name=""/>
        <dsp:cNvSpPr/>
      </dsp:nvSpPr>
      <dsp:spPr>
        <a:xfrm>
          <a:off x="571005" y="1800783"/>
          <a:ext cx="3143439" cy="3057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kern="1200" dirty="0" smtClean="0">
              <a:latin typeface="Times New Roman" pitchFamily="18" charset="0"/>
              <a:cs typeface="Times New Roman" pitchFamily="18" charset="0"/>
            </a:rPr>
            <a:t>Η δημιουργική </a:t>
          </a:r>
          <a:r>
            <a:rPr lang="el-GR" sz="2600" kern="1200" dirty="0" err="1" smtClean="0">
              <a:latin typeface="Times New Roman" pitchFamily="18" charset="0"/>
              <a:cs typeface="Times New Roman" pitchFamily="18" charset="0"/>
            </a:rPr>
            <a:t>γρα</a:t>
          </a:r>
          <a:r>
            <a:rPr lang="el-GR" sz="2600" kern="1200" dirty="0" smtClean="0">
              <a:latin typeface="Times New Roman" pitchFamily="18" charset="0"/>
              <a:cs typeface="Times New Roman" pitchFamily="18" charset="0"/>
            </a:rPr>
            <a:t>-</a:t>
          </a:r>
          <a:r>
            <a:rPr lang="el-GR" sz="2600" kern="1200" dirty="0" err="1" smtClean="0">
              <a:latin typeface="Times New Roman" pitchFamily="18" charset="0"/>
              <a:cs typeface="Times New Roman" pitchFamily="18" charset="0"/>
            </a:rPr>
            <a:t>φή</a:t>
          </a:r>
          <a:r>
            <a:rPr lang="el-GR" sz="2600" kern="1200" dirty="0" smtClean="0">
              <a:latin typeface="Times New Roman" pitchFamily="18" charset="0"/>
              <a:cs typeface="Times New Roman" pitchFamily="18" charset="0"/>
            </a:rPr>
            <a:t> και οι διαδραστικές δρα-</a:t>
          </a:r>
          <a:r>
            <a:rPr lang="el-GR" sz="2600" kern="1200" dirty="0" err="1" smtClean="0">
              <a:latin typeface="Times New Roman" pitchFamily="18" charset="0"/>
              <a:cs typeface="Times New Roman" pitchFamily="18" charset="0"/>
            </a:rPr>
            <a:t>στηριότητες</a:t>
          </a:r>
          <a:r>
            <a:rPr lang="el-GR" sz="2600" kern="1200" dirty="0" smtClean="0">
              <a:latin typeface="Times New Roman" pitchFamily="18" charset="0"/>
              <a:cs typeface="Times New Roman" pitchFamily="18" charset="0"/>
            </a:rPr>
            <a:t> στην ΕξΑΕ </a:t>
          </a:r>
          <a:r>
            <a:rPr lang="el-GR" sz="2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ενισχύουν</a:t>
          </a:r>
          <a:r>
            <a:rPr lang="el-GR" sz="2600" kern="1200" dirty="0" smtClean="0">
              <a:latin typeface="Times New Roman" pitchFamily="18" charset="0"/>
              <a:cs typeface="Times New Roman" pitchFamily="18" charset="0"/>
            </a:rPr>
            <a:t> τη βαθύτερη </a:t>
          </a:r>
          <a:r>
            <a:rPr lang="el-GR" sz="26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κατανό</a:t>
          </a:r>
          <a:r>
            <a:rPr lang="el-GR" sz="2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el-GR" sz="26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ηση</a:t>
          </a:r>
          <a:r>
            <a:rPr lang="el-GR" sz="2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λογοτεχνικών κειμένων.</a:t>
          </a:r>
          <a:endParaRPr lang="el-GR" sz="26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71005" y="1800783"/>
        <a:ext cx="3143439" cy="3057000"/>
      </dsp:txXfrm>
    </dsp:sp>
    <dsp:sp modelId="{BCB18B15-E9A5-49D1-BFCA-652AF5ECF67F}">
      <dsp:nvSpPr>
        <dsp:cNvPr id="0" name=""/>
        <dsp:cNvSpPr/>
      </dsp:nvSpPr>
      <dsp:spPr>
        <a:xfrm>
          <a:off x="3854413" y="793"/>
          <a:ext cx="2812871" cy="14064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500" kern="1200" dirty="0" smtClean="0">
              <a:latin typeface="Times New Roman" pitchFamily="18" charset="0"/>
              <a:cs typeface="Times New Roman" pitchFamily="18" charset="0"/>
            </a:rPr>
            <a:t>4</a:t>
          </a:r>
          <a:r>
            <a:rPr lang="el-GR" sz="3500" kern="1200" baseline="30000" dirty="0" smtClean="0">
              <a:latin typeface="Times New Roman" pitchFamily="18" charset="0"/>
              <a:cs typeface="Times New Roman" pitchFamily="18" charset="0"/>
            </a:rPr>
            <a:t>ο</a:t>
          </a:r>
          <a:r>
            <a:rPr lang="el-GR" sz="3500" kern="1200" dirty="0" smtClean="0">
              <a:latin typeface="Times New Roman" pitchFamily="18" charset="0"/>
              <a:cs typeface="Times New Roman" pitchFamily="18" charset="0"/>
            </a:rPr>
            <a:t> Ερευνητικό Ερώτημα</a:t>
          </a:r>
          <a:endParaRPr lang="el-GR" sz="3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54413" y="793"/>
        <a:ext cx="2812871" cy="1406435"/>
      </dsp:txXfrm>
    </dsp:sp>
    <dsp:sp modelId="{723C2F2B-6E5F-4964-8B12-E5EBA3E644F9}">
      <dsp:nvSpPr>
        <dsp:cNvPr id="0" name=""/>
        <dsp:cNvSpPr/>
      </dsp:nvSpPr>
      <dsp:spPr>
        <a:xfrm>
          <a:off x="4135700" y="1407229"/>
          <a:ext cx="281287" cy="1900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00685"/>
              </a:lnTo>
              <a:lnTo>
                <a:pt x="281287" y="1900685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0590C3-636E-4571-B4EF-9BB98B65B868}">
      <dsp:nvSpPr>
        <dsp:cNvPr id="0" name=""/>
        <dsp:cNvSpPr/>
      </dsp:nvSpPr>
      <dsp:spPr>
        <a:xfrm>
          <a:off x="4416987" y="1758837"/>
          <a:ext cx="3076246" cy="30981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kern="1200" dirty="0" smtClean="0">
              <a:latin typeface="Times New Roman" pitchFamily="18" charset="0"/>
              <a:cs typeface="Times New Roman" pitchFamily="18" charset="0"/>
            </a:rPr>
            <a:t>Ο εναλλακτικός και διαδραστικός τρόπος διδασκαλίας </a:t>
          </a:r>
          <a:r>
            <a:rPr lang="el-GR" sz="26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ενι</a:t>
          </a:r>
          <a:r>
            <a:rPr lang="el-GR" sz="2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el-GR" sz="26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σχύει</a:t>
          </a:r>
          <a:r>
            <a:rPr lang="el-GR" sz="2600" kern="1200" dirty="0" smtClean="0">
              <a:latin typeface="Times New Roman" pitchFamily="18" charset="0"/>
              <a:cs typeface="Times New Roman" pitchFamily="18" charset="0"/>
            </a:rPr>
            <a:t> τη </a:t>
          </a:r>
          <a:r>
            <a:rPr lang="el-GR" sz="2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σχέση</a:t>
          </a:r>
          <a:r>
            <a:rPr lang="el-GR" sz="2600" kern="1200" dirty="0" smtClean="0">
              <a:latin typeface="Times New Roman" pitchFamily="18" charset="0"/>
              <a:cs typeface="Times New Roman" pitchFamily="18" charset="0"/>
            </a:rPr>
            <a:t> των </a:t>
          </a:r>
          <a:r>
            <a:rPr lang="el-GR" sz="2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παιδιών με </a:t>
          </a:r>
          <a:r>
            <a:rPr lang="el-GR" sz="2600" kern="1200" dirty="0" smtClean="0">
              <a:latin typeface="Times New Roman" pitchFamily="18" charset="0"/>
              <a:cs typeface="Times New Roman" pitchFamily="18" charset="0"/>
            </a:rPr>
            <a:t>τη </a:t>
          </a:r>
          <a:r>
            <a:rPr lang="el-GR" sz="2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λογοτεχνία</a:t>
          </a:r>
          <a:r>
            <a:rPr lang="el-GR" sz="26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l-GR" sz="2600" kern="1200" dirty="0" err="1" smtClean="0">
              <a:latin typeface="Times New Roman" pitchFamily="18" charset="0"/>
              <a:cs typeface="Times New Roman" pitchFamily="18" charset="0"/>
            </a:rPr>
            <a:t>ενθαρ</a:t>
          </a:r>
          <a:r>
            <a:rPr lang="el-GR" sz="2600" kern="1200" dirty="0" smtClean="0">
              <a:latin typeface="Times New Roman" pitchFamily="18" charset="0"/>
              <a:cs typeface="Times New Roman" pitchFamily="18" charset="0"/>
            </a:rPr>
            <a:t>-</a:t>
          </a:r>
          <a:r>
            <a:rPr lang="el-GR" sz="2600" kern="1200" dirty="0" err="1" smtClean="0">
              <a:latin typeface="Times New Roman" pitchFamily="18" charset="0"/>
              <a:cs typeface="Times New Roman" pitchFamily="18" charset="0"/>
            </a:rPr>
            <a:t>ρύνοντας</a:t>
          </a:r>
          <a:r>
            <a:rPr lang="el-GR" sz="2600" kern="1200" dirty="0" smtClean="0">
              <a:latin typeface="Times New Roman" pitchFamily="18" charset="0"/>
              <a:cs typeface="Times New Roman" pitchFamily="18" charset="0"/>
            </a:rPr>
            <a:t> την ανά-</a:t>
          </a:r>
          <a:r>
            <a:rPr lang="el-GR" sz="2600" kern="1200" dirty="0" err="1" smtClean="0">
              <a:latin typeface="Times New Roman" pitchFamily="18" charset="0"/>
              <a:cs typeface="Times New Roman" pitchFamily="18" charset="0"/>
            </a:rPr>
            <a:t>γνωση</a:t>
          </a:r>
          <a:r>
            <a:rPr lang="el-GR" sz="2600" kern="1200" dirty="0" smtClean="0">
              <a:latin typeface="Times New Roman" pitchFamily="18" charset="0"/>
              <a:cs typeface="Times New Roman" pitchFamily="18" charset="0"/>
            </a:rPr>
            <a:t>. </a:t>
          </a:r>
          <a:endParaRPr lang="el-GR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16987" y="1758837"/>
        <a:ext cx="3076246" cy="3098152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5B989D-BCBE-4CD5-8361-285B1E10D72B}">
      <dsp:nvSpPr>
        <dsp:cNvPr id="0" name=""/>
        <dsp:cNvSpPr/>
      </dsp:nvSpPr>
      <dsp:spPr>
        <a:xfrm>
          <a:off x="2349222" y="325044"/>
          <a:ext cx="4146975" cy="1440190"/>
        </a:xfrm>
        <a:prstGeom prst="ellipse">
          <a:avLst/>
        </a:prstGeom>
        <a:solidFill>
          <a:schemeClr val="accent4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FFEC5B-9346-4896-AA25-5A9F2E17753E}">
      <dsp:nvSpPr>
        <dsp:cNvPr id="0" name=""/>
        <dsp:cNvSpPr/>
      </dsp:nvSpPr>
      <dsp:spPr>
        <a:xfrm>
          <a:off x="4027301" y="3851581"/>
          <a:ext cx="803677" cy="514353"/>
        </a:xfrm>
        <a:prstGeom prst="downArrow">
          <a:avLst/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tint val="4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2E1FDD17-F36C-4F88-B2C6-C28984D7E6FF}">
      <dsp:nvSpPr>
        <dsp:cNvPr id="0" name=""/>
        <dsp:cNvSpPr/>
      </dsp:nvSpPr>
      <dsp:spPr>
        <a:xfrm>
          <a:off x="2500313" y="4263064"/>
          <a:ext cx="3857652" cy="964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latin typeface="Times New Roman" pitchFamily="18" charset="0"/>
              <a:cs typeface="Times New Roman" pitchFamily="18" charset="0"/>
            </a:rPr>
            <a:t>Χωρίς δυνατότητα Γενίκευσης </a:t>
          </a:r>
          <a:endParaRPr lang="el-GR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500313" y="4263064"/>
        <a:ext cx="3857652" cy="964413"/>
      </dsp:txXfrm>
    </dsp:sp>
    <dsp:sp modelId="{BF3394BF-6DF8-4DF7-8905-99EED8A20E5D}">
      <dsp:nvSpPr>
        <dsp:cNvPr id="0" name=""/>
        <dsp:cNvSpPr/>
      </dsp:nvSpPr>
      <dsp:spPr>
        <a:xfrm>
          <a:off x="4286278" y="285753"/>
          <a:ext cx="2555366" cy="1913400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latin typeface="Times New Roman" pitchFamily="18" charset="0"/>
              <a:cs typeface="Times New Roman" pitchFamily="18" charset="0"/>
            </a:rPr>
            <a:t>Αξιολόγηση ενός λογοτεχνικού Βιβλίου</a:t>
          </a:r>
        </a:p>
      </dsp:txBody>
      <dsp:txXfrm>
        <a:off x="4286278" y="285753"/>
        <a:ext cx="2555366" cy="1913400"/>
      </dsp:txXfrm>
    </dsp:sp>
    <dsp:sp modelId="{C3961843-93A1-457B-9A7D-BB504A3B15E3}">
      <dsp:nvSpPr>
        <dsp:cNvPr id="0" name=""/>
        <dsp:cNvSpPr/>
      </dsp:nvSpPr>
      <dsp:spPr>
        <a:xfrm>
          <a:off x="2643207" y="1000127"/>
          <a:ext cx="2482500" cy="1885957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hueOff val="-176558"/>
                <a:satOff val="-4365"/>
                <a:lumOff val="24988"/>
                <a:alphaOff val="0"/>
                <a:tint val="50000"/>
                <a:satMod val="300000"/>
              </a:schemeClr>
            </a:gs>
            <a:gs pos="35000">
              <a:schemeClr val="accent4">
                <a:shade val="80000"/>
                <a:hueOff val="-176558"/>
                <a:satOff val="-4365"/>
                <a:lumOff val="24988"/>
                <a:alphaOff val="0"/>
                <a:tint val="37000"/>
                <a:satMod val="300000"/>
              </a:schemeClr>
            </a:gs>
            <a:gs pos="100000">
              <a:schemeClr val="accent4">
                <a:shade val="80000"/>
                <a:hueOff val="-176558"/>
                <a:satOff val="-4365"/>
                <a:lumOff val="2498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latin typeface="Times New Roman" pitchFamily="18" charset="0"/>
              <a:cs typeface="Times New Roman" pitchFamily="18" charset="0"/>
            </a:rPr>
            <a:t>Περιορισμένος</a:t>
          </a:r>
          <a:r>
            <a:rPr lang="el-GR" sz="1700" b="1" kern="1200" dirty="0" smtClean="0">
              <a:latin typeface="Times New Roman" pitchFamily="18" charset="0"/>
              <a:cs typeface="Times New Roman" pitchFamily="18" charset="0"/>
            </a:rPr>
            <a:t> αριθμός συμμετεχόντων/ συμμετεχουσών</a:t>
          </a:r>
          <a:endParaRPr lang="el-GR" sz="17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43207" y="1000127"/>
        <a:ext cx="2482500" cy="1885957"/>
      </dsp:txXfrm>
    </dsp:sp>
    <dsp:sp modelId="{87592C3F-A1D7-4BBD-8C88-05D4B1E08DCC}">
      <dsp:nvSpPr>
        <dsp:cNvPr id="0" name=""/>
        <dsp:cNvSpPr/>
      </dsp:nvSpPr>
      <dsp:spPr>
        <a:xfrm>
          <a:off x="1785941" y="-71447"/>
          <a:ext cx="5357867" cy="4064828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13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14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16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17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11/16/2025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11/16/2025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="" xmlns:p14="http://schemas.microsoft.com/office/powerpoint/2010/main" val="3989857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11/16/2025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11/16/2025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11/16/2025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11/16/2025</a:t>
            </a:fld>
            <a:endParaRPr lang="en-US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11/16/2025</a:t>
            </a:fld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11/16/2025</a:t>
            </a:fld>
            <a:endParaRPr lang="en-US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11/16/2025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11/16/2025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11/16/2025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3" r:id="rId1"/>
    <p:sldLayoutId id="2147484484" r:id="rId2"/>
    <p:sldLayoutId id="2147484485" r:id="rId3"/>
    <p:sldLayoutId id="2147484486" r:id="rId4"/>
    <p:sldLayoutId id="2147484487" r:id="rId5"/>
    <p:sldLayoutId id="2147484488" r:id="rId6"/>
    <p:sldLayoutId id="2147484489" r:id="rId7"/>
    <p:sldLayoutId id="2147484490" r:id="rId8"/>
    <p:sldLayoutId id="2147484491" r:id="rId9"/>
    <p:sldLayoutId id="2147484492" r:id="rId10"/>
    <p:sldLayoutId id="2147484493" r:id="rId11"/>
    <p:sldLayoutId id="214748449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students.edivea.net/courses/136" TargetMode="Externa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6.png"/><Relationship Id="rId9" Type="http://schemas.microsoft.com/office/2007/relationships/diagramDrawing" Target="../diagrams/drawing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20.png"/><Relationship Id="rId5" Type="http://schemas.openxmlformats.org/officeDocument/2006/relationships/diagramData" Target="../diagrams/data3.xml"/><Relationship Id="rId10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microsoft.com/office/2007/relationships/diagramDrawing" Target="../diagrams/drawing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10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microsoft.com/office/2007/relationships/diagramDrawing" Target="../diagrams/drawing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10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microsoft.com/office/2007/relationships/diagramDrawing" Target="../diagrams/drawing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10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microsoft.com/office/2007/relationships/diagramDrawing" Target="../diagrams/drawing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23.png"/><Relationship Id="rId7" Type="http://schemas.openxmlformats.org/officeDocument/2006/relationships/diagramColors" Target="../diagrams/colors10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- Εικόνα" descr="Στιγμιότυπο οθόνης 2025-11-03 223258.png"/>
          <p:cNvPicPr>
            <a:picLocks noChangeAspect="1"/>
          </p:cNvPicPr>
          <p:nvPr/>
        </p:nvPicPr>
        <p:blipFill>
          <a:blip r:embed="rId3" cstate="print"/>
          <a:srcRect r="24752"/>
          <a:stretch>
            <a:fillRect/>
          </a:stretch>
        </p:blipFill>
        <p:spPr>
          <a:xfrm>
            <a:off x="0" y="0"/>
            <a:ext cx="9286908" cy="6858000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00166" y="1785926"/>
            <a:ext cx="6430090" cy="1171054"/>
          </a:xfrm>
        </p:spPr>
        <p:txBody>
          <a:bodyPr>
            <a:noAutofit/>
          </a:bodyPr>
          <a:lstStyle/>
          <a:p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Σχεδιασμός, Υλοποίηση και Αποτίμηση Συμπληρωματικού Εκπαιδευτικού Υλικού με τη μεθοδολογία της ΕξΑΕ: Διδασκαλία Λογοτεχνίας στη Γ΄ Δημοτικού, Μελέτη Περίπτωσης «Ο Μικρός Πρίγκιπας» </a:t>
            </a:r>
            <a:endParaRPr lang="el-GR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214414" y="1142984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000100" y="214290"/>
            <a:ext cx="740390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αξιοποίηση Προηγμένων Μαθησιακών Τεχνολογιών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</a:t>
            </a:r>
            <a:r>
              <a:rPr lang="en-US" sz="2000" i="1" dirty="0">
                <a:latin typeface="Book Antiqua" pitchFamily="18" charset="0"/>
                <a:ea typeface="Times New Roman" pitchFamily="18" charset="0"/>
                <a:cs typeface="Arial" pitchFamily="34" charset="0"/>
              </a:rPr>
              <a:t>5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214414" y="1071546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214414" y="5643578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6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b="1" dirty="0" smtClean="0">
                <a:solidFill>
                  <a:srgbClr val="000066"/>
                </a:solidFill>
              </a:rPr>
              <a:t>Αργυρή Κυρίκογλου</a:t>
            </a:r>
            <a:endParaRPr lang="el-GR" sz="3200" b="1" dirty="0">
              <a:solidFill>
                <a:srgbClr val="000066"/>
              </a:solidFill>
            </a:endParaRP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21610044"/>
              </p:ext>
            </p:extLst>
          </p:nvPr>
        </p:nvGraphicFramePr>
        <p:xfrm>
          <a:off x="1643042" y="5072074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ΜΑΝΟΥΣΟΥ</a:t>
                      </a:r>
                      <a:r>
                        <a:rPr lang="el-GR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Ε.</a:t>
                      </a:r>
                      <a:endParaRPr lang="el-GR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ΤΡΟΥΛΗ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Κ.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ΛΕΝΑΚΑΚΗΣ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A.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357290" y="457200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b="1" dirty="0">
                <a:solidFill>
                  <a:srgbClr val="000066"/>
                </a:solidFill>
              </a:rPr>
              <a:t>Επιτροπή Κρίσης ΔΕ</a:t>
            </a:r>
          </a:p>
        </p:txBody>
      </p:sp>
      <p:pic>
        <p:nvPicPr>
          <p:cNvPr id="14" name="13 - Εικόνα" descr="My Plotagon Character2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ECE6E0"/>
              </a:clrFrom>
              <a:clrTo>
                <a:srgbClr val="ECE6E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71536" y="3714752"/>
            <a:ext cx="2128241" cy="3143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Στιγμιότυπο οθόνης 2025-11-03 223219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1075390"/>
          </a:xfrm>
        </p:spPr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7. Θεωρητικό Πλαίσιο </a:t>
            </a:r>
            <a:r>
              <a:rPr lang="el-GR" sz="2800" b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2/2</a:t>
            </a:r>
            <a:endParaRPr lang="el-GR" sz="2800" b="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8 - Πίνακας"/>
          <p:cNvGraphicFramePr>
            <a:graphicFrameLocks noGrp="1"/>
          </p:cNvGraphicFramePr>
          <p:nvPr/>
        </p:nvGraphicFramePr>
        <p:xfrm>
          <a:off x="285720" y="1357298"/>
          <a:ext cx="8643998" cy="536448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879130"/>
                <a:gridCol w="2442869"/>
                <a:gridCol w="2051118"/>
                <a:gridCol w="2270881"/>
              </a:tblGrid>
              <a:tr h="532140">
                <a:tc>
                  <a:txBody>
                    <a:bodyPr/>
                    <a:lstStyle/>
                    <a:p>
                      <a:pPr algn="ctr"/>
                      <a:endParaRPr lang="el-GR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l-GR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l-GR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l-GR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l-GR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Ανοικτότητα</a:t>
                      </a:r>
                      <a:endParaRPr lang="el-GR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Η Ανοικτή Εκ-παίδευση ενισχύει την ΕξΑΕ με ευ-</a:t>
                      </a:r>
                      <a:r>
                        <a:rPr lang="el-GR" sz="2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ελιξία</a:t>
                      </a:r>
                      <a:r>
                        <a:rPr lang="el-G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l-GR" sz="2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μαθητοκε</a:t>
                      </a:r>
                      <a:r>
                        <a:rPr lang="el-G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l-GR" sz="2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ντρική</a:t>
                      </a:r>
                      <a:r>
                        <a:rPr lang="el-G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προσέγγιση και πρόσβαση χωρίς περιορισμούς.</a:t>
                      </a:r>
                      <a:endParaRPr lang="el-GR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Εκπαιδευτικό Υλικό στην ΕξΑΕ</a:t>
                      </a:r>
                    </a:p>
                    <a:p>
                      <a:pPr algn="ctr"/>
                      <a:endParaRPr lang="el-GR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Το ΕΥ λειτουργεί ως διδάσκων, </a:t>
                      </a:r>
                      <a:r>
                        <a:rPr lang="el-GR" sz="2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απαι</a:t>
                      </a:r>
                      <a:r>
                        <a:rPr lang="el-G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l-GR" sz="2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τώντας</a:t>
                      </a:r>
                      <a:r>
                        <a:rPr lang="el-G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σχεδιασμό με </a:t>
                      </a:r>
                      <a:r>
                        <a:rPr lang="el-GR" sz="2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πολυμορφι</a:t>
                      </a:r>
                      <a:r>
                        <a:rPr lang="el-G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l-GR" sz="2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κότητα</a:t>
                      </a:r>
                      <a:r>
                        <a:rPr lang="el-G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, σαφήνεια και αλληλεπίδραση.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91848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Εκπαιδευτικό Μοντέλο </a:t>
                      </a:r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West- </a:t>
                      </a:r>
                      <a:r>
                        <a:rPr lang="el-GR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Λιοναράκης</a:t>
                      </a:r>
                    </a:p>
                    <a:p>
                      <a:pPr algn="ctr"/>
                      <a:endParaRPr lang="el-GR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Οι τρεις δέσμες του εκπαιδευτικού υλικού στην ΕξΑΕ </a:t>
                      </a:r>
                      <a:r>
                        <a:rPr lang="el-GR" sz="2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οργα</a:t>
                      </a:r>
                      <a:r>
                        <a:rPr lang="el-G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l-GR" sz="2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νώνουν</a:t>
                      </a:r>
                      <a:r>
                        <a:rPr lang="el-G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τη γνώση, την υποστήριξη και τα ψηφιακά μέσα, ενισχύοντας την </a:t>
                      </a:r>
                      <a:r>
                        <a:rPr lang="el-GR" sz="2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πο</a:t>
                      </a:r>
                      <a:r>
                        <a:rPr lang="el-G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l-GR" sz="2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λύμορφικότητα</a:t>
                      </a:r>
                      <a:r>
                        <a:rPr lang="el-G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και την αυτομάθηση.</a:t>
                      </a:r>
                    </a:p>
                    <a:p>
                      <a:pPr algn="just"/>
                      <a:endParaRPr lang="el-G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Πολυμεσικές Αρχές του </a:t>
                      </a:r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Mayer</a:t>
                      </a:r>
                      <a:endParaRPr lang="el-GR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l-GR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Το ΕΥ στην ΕξΑΕ πρέπει να είναι πολυτροπικό, σα-</a:t>
                      </a:r>
                      <a:r>
                        <a:rPr lang="el-GR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φές</a:t>
                      </a:r>
                      <a:r>
                        <a:rPr lang="el-G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, φιλικό και δομημένο, ώστε να ενισχύει την κατά-νόηση, την </a:t>
                      </a:r>
                      <a:r>
                        <a:rPr lang="el-GR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αλλη</a:t>
                      </a:r>
                      <a:r>
                        <a:rPr lang="el-G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l-GR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λεπίδραση</a:t>
                      </a:r>
                      <a:r>
                        <a:rPr lang="el-G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και την αυτορυθμιζόμενη μάθηση.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pic>
        <p:nvPicPr>
          <p:cNvPr id="5" name="4 - Εικόνα" descr="Στιγμιότυπο οθόνης 2025-11-06 204044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35" r="2432" b="2"/>
          <a:stretch>
            <a:fillRect/>
          </a:stretch>
        </p:blipFill>
        <p:spPr>
          <a:xfrm>
            <a:off x="7858116" y="0"/>
            <a:ext cx="1285884" cy="1428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Στιγμιότυπο οθόνης 2025-11-03 22321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765652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el-GR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Παραγόμενο </a:t>
            </a:r>
            <a: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Εκπαιδευτικό Υλικό</a:t>
            </a:r>
            <a:endParaRPr lang="el-GR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5 - Εικόνα" descr="Στιγμιότυπο οθόνης 2025-11-06 204452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142899"/>
            <a:ext cx="1079508" cy="1214446"/>
          </a:xfrm>
          <a:prstGeom prst="rect">
            <a:avLst/>
          </a:prstGeom>
        </p:spPr>
      </p:pic>
      <p:sp>
        <p:nvSpPr>
          <p:cNvPr id="10" name="9 - Διάγραμμα ροής: Εναλλακτική διεργασία"/>
          <p:cNvSpPr/>
          <p:nvPr/>
        </p:nvSpPr>
        <p:spPr>
          <a:xfrm>
            <a:off x="714348" y="2786058"/>
            <a:ext cx="3358800" cy="2430000"/>
          </a:xfrm>
          <a:prstGeom prst="flowChartAlternateProcess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lin ang="18900000" scaled="1"/>
            <a:tileRect/>
          </a:gradFill>
          <a:ln w="28575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l-GR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Βελτιώνει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την διάθεση των παιδιών για μάθηση και </a:t>
            </a:r>
            <a:r>
              <a:rPr lang="el-GR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αναπτύσσει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την </a:t>
            </a:r>
            <a:r>
              <a:rPr lang="el-GR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δημιουργικότητα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και την </a:t>
            </a:r>
            <a:r>
              <a:rPr lang="el-GR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κριτική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τους </a:t>
            </a:r>
            <a:r>
              <a:rPr lang="el-GR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σκέψη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- Διάγραμμα ροής: Εναλλακτική διεργασία"/>
          <p:cNvSpPr/>
          <p:nvPr/>
        </p:nvSpPr>
        <p:spPr>
          <a:xfrm>
            <a:off x="4786314" y="2714620"/>
            <a:ext cx="3357586" cy="2428892"/>
          </a:xfrm>
          <a:prstGeom prst="flowChartAlternateProcess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lin ang="18900000" scaled="1"/>
            <a:tileRect/>
          </a:gradFill>
          <a:ln w="28575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Δημιουργία </a:t>
            </a:r>
            <a:r>
              <a:rPr lang="el-GR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συμπληρωματικού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εξ αποστάσεως </a:t>
            </a:r>
            <a:r>
              <a:rPr lang="el-GR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ΕΥ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, με τη βοήθεια του εργαλείου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H5P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βασιζόμενου στο ομώνυμο βιβλίο </a:t>
            </a:r>
            <a:r>
              <a:rPr lang="el-GR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«Ο Μικρός Πρίγκιπας»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12 - Εικόνα" descr="ksilino-egxromo-stoixeio-mirkos-prigkipa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0958" y="4572008"/>
            <a:ext cx="2285992" cy="2285992"/>
          </a:xfrm>
          <a:prstGeom prst="rect">
            <a:avLst/>
          </a:prstGeom>
        </p:spPr>
      </p:pic>
      <p:sp>
        <p:nvSpPr>
          <p:cNvPr id="7" name="6 - Διάγραμμα ροής: Εναλλακτική διεργασία"/>
          <p:cNvSpPr/>
          <p:nvPr/>
        </p:nvSpPr>
        <p:spPr>
          <a:xfrm>
            <a:off x="1357290" y="2071678"/>
            <a:ext cx="2001600" cy="928694"/>
          </a:xfrm>
          <a:prstGeom prst="flowChartAlternateProcess">
            <a:avLst/>
          </a:prstGeom>
          <a:ln w="28575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Σκοπός</a:t>
            </a:r>
            <a:endParaRPr lang="el-GR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- Διάγραμμα ροής: Εναλλακτική διεργασία"/>
          <p:cNvSpPr/>
          <p:nvPr/>
        </p:nvSpPr>
        <p:spPr>
          <a:xfrm>
            <a:off x="5500694" y="2000240"/>
            <a:ext cx="2000264" cy="928694"/>
          </a:xfrm>
          <a:prstGeom prst="flowChartAlternateProcess">
            <a:avLst/>
          </a:prstGeom>
          <a:ln w="28575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Περιεχόμενο</a:t>
            </a:r>
            <a:endParaRPr lang="el-GR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Στιγμιότυπο οθόνης 2025-11-03 223219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0" y="365127"/>
            <a:ext cx="9144000" cy="1075390"/>
          </a:xfrm>
        </p:spPr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8. Παραγόμενο Εκπαιδευτικό Υλικό</a:t>
            </a:r>
            <a:endParaRPr lang="el-GR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- Διάγραμμα ροής: Εναλλακτική διεργασία"/>
          <p:cNvSpPr/>
          <p:nvPr/>
        </p:nvSpPr>
        <p:spPr>
          <a:xfrm>
            <a:off x="1071538" y="2357430"/>
            <a:ext cx="3643338" cy="3786214"/>
          </a:xfrm>
          <a:prstGeom prst="flowChartAlternateProcess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lin ang="18900000" scaled="1"/>
            <a:tileRect/>
          </a:gradFill>
          <a:ln w="28575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Πολυμεσική Αρχή </a:t>
            </a:r>
          </a:p>
          <a:p>
            <a:pPr algn="ctr"/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Αρχή της Τροπικότητας </a:t>
            </a:r>
          </a:p>
          <a:p>
            <a:pPr algn="ctr"/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Αρχή της Χωρικής Συνάφειας </a:t>
            </a:r>
          </a:p>
          <a:p>
            <a:pPr algn="ctr"/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Αρχή της Χρονικής Συνάφειας </a:t>
            </a:r>
          </a:p>
          <a:p>
            <a:pPr algn="ctr"/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Αρχή της Συνοχής </a:t>
            </a:r>
          </a:p>
          <a:p>
            <a:pPr algn="ctr"/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Αρχή της Προσωποποίησης </a:t>
            </a:r>
          </a:p>
          <a:p>
            <a:pPr algn="ctr"/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Αρχή της Φωνής </a:t>
            </a:r>
          </a:p>
          <a:p>
            <a:pPr algn="ctr"/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Αρχή της Εικόνας </a:t>
            </a:r>
          </a:p>
          <a:p>
            <a:pPr algn="ctr"/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Αρχή της Κατάτμησης </a:t>
            </a:r>
          </a:p>
          <a:p>
            <a:pPr algn="ctr"/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Αρχή της Σηματοδότησης </a:t>
            </a:r>
          </a:p>
          <a:p>
            <a:pPr algn="ctr"/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Αρχή της Προπαίδευσης </a:t>
            </a:r>
          </a:p>
        </p:txBody>
      </p:sp>
      <p:sp>
        <p:nvSpPr>
          <p:cNvPr id="6" name="5 - Διάγραμμα ροής: Εναλλακτική διεργασία"/>
          <p:cNvSpPr/>
          <p:nvPr/>
        </p:nvSpPr>
        <p:spPr>
          <a:xfrm>
            <a:off x="2000232" y="1785926"/>
            <a:ext cx="1714512" cy="928694"/>
          </a:xfrm>
          <a:prstGeom prst="flowChartAlternateProcess">
            <a:avLst/>
          </a:prstGeom>
          <a:ln w="28575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Αρχές Ανάπτυξης</a:t>
            </a:r>
            <a:endParaRPr lang="el-GR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6 - Εικόνα" descr="Στιγμιότυπο οθόνης 2025-11-06 204452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142899"/>
            <a:ext cx="1079508" cy="1214446"/>
          </a:xfrm>
          <a:prstGeom prst="rect">
            <a:avLst/>
          </a:prstGeom>
        </p:spPr>
      </p:pic>
      <p:pic>
        <p:nvPicPr>
          <p:cNvPr id="8" name="7 - Εικόνα" descr="ksilino-egxromo-stoixeio-mirkos-prigkipa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0958" y="4572008"/>
            <a:ext cx="2285992" cy="2285992"/>
          </a:xfrm>
          <a:prstGeom prst="rect">
            <a:avLst/>
          </a:prstGeom>
        </p:spPr>
      </p:pic>
      <p:sp>
        <p:nvSpPr>
          <p:cNvPr id="11" name="10 - Διάγραμμα ροής: Εναλλακτική διεργασία"/>
          <p:cNvSpPr/>
          <p:nvPr/>
        </p:nvSpPr>
        <p:spPr>
          <a:xfrm>
            <a:off x="5786446" y="2857496"/>
            <a:ext cx="2500330" cy="1714512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Είσοδος στο Εκπαιδευτικό Υλικό</a:t>
            </a:r>
            <a:endParaRPr lang="el-GR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Στιγμιότυπο οθόνης 2025-11-03 22321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357166"/>
            <a:ext cx="9144000" cy="576064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rgbClr val="000066"/>
                </a:solidFill>
              </a:rPr>
              <a:t>9</a:t>
            </a:r>
            <a:r>
              <a:rPr lang="el-GR" sz="3600" dirty="0" smtClean="0">
                <a:solidFill>
                  <a:srgbClr val="000066"/>
                </a:solidFill>
              </a:rPr>
              <a:t>. Μεθοδολογία</a:t>
            </a:r>
            <a:endParaRPr lang="el-GR" sz="4000" b="1" dirty="0">
              <a:solidFill>
                <a:srgbClr val="000066"/>
              </a:solidFill>
            </a:endParaRPr>
          </a:p>
        </p:txBody>
      </p:sp>
      <p:pic>
        <p:nvPicPr>
          <p:cNvPr id="6" name="5 - Εικόνα" descr="Στιγμιότυπο οθόνης 2025-11-06 204557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378333" cy="1428760"/>
          </a:xfrm>
          <a:prstGeom prst="rect">
            <a:avLst/>
          </a:prstGeom>
        </p:spPr>
      </p:pic>
      <p:graphicFrame>
        <p:nvGraphicFramePr>
          <p:cNvPr id="8" name="7 - Διάγραμμα"/>
          <p:cNvGraphicFramePr/>
          <p:nvPr/>
        </p:nvGraphicFramePr>
        <p:xfrm>
          <a:off x="1142976" y="1357298"/>
          <a:ext cx="7048528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10" name="9 - Ευθύγραμμο βέλος σύνδεσης"/>
          <p:cNvCxnSpPr/>
          <p:nvPr/>
        </p:nvCxnSpPr>
        <p:spPr>
          <a:xfrm>
            <a:off x="3286116" y="1643050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- Ευθύγραμμο βέλος σύνδεσης"/>
          <p:cNvCxnSpPr/>
          <p:nvPr/>
        </p:nvCxnSpPr>
        <p:spPr>
          <a:xfrm>
            <a:off x="3286116" y="192880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- Ευθεία γραμμή σύνδεσης"/>
          <p:cNvCxnSpPr/>
          <p:nvPr/>
        </p:nvCxnSpPr>
        <p:spPr>
          <a:xfrm rot="5400000">
            <a:off x="4393405" y="5393545"/>
            <a:ext cx="9286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- Ευθύγραμμο βέλος σύνδεσης"/>
          <p:cNvCxnSpPr/>
          <p:nvPr/>
        </p:nvCxnSpPr>
        <p:spPr>
          <a:xfrm>
            <a:off x="3286116" y="4000504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- Ευθύγραμμο βέλος σύνδεσης"/>
          <p:cNvCxnSpPr/>
          <p:nvPr/>
        </p:nvCxnSpPr>
        <p:spPr>
          <a:xfrm>
            <a:off x="3286116" y="4357694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81367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- Εικόνα" descr="Στιγμιότυπο οθόνης 2025-11-03 22321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10. Αποτελέσματα – </a:t>
            </a:r>
            <a:b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Κύρια ευρήματα </a:t>
            </a:r>
            <a:r>
              <a:rPr lang="el-GR" sz="2800" b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1/4 </a:t>
            </a:r>
            <a:endParaRPr lang="el-GR" sz="4000" b="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6 - Εικόνα" descr="Στιγμιότυπο οθόνης 2025-11-08 002121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0"/>
            <a:ext cx="1240289" cy="1357297"/>
          </a:xfrm>
          <a:prstGeom prst="rect">
            <a:avLst/>
          </a:prstGeom>
        </p:spPr>
      </p:pic>
      <p:graphicFrame>
        <p:nvGraphicFramePr>
          <p:cNvPr id="8" name="7 - Διάγραμμα"/>
          <p:cNvGraphicFramePr/>
          <p:nvPr/>
        </p:nvGraphicFramePr>
        <p:xfrm>
          <a:off x="1500166" y="228599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157161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rgbClr val="000066"/>
                </a:solidFill>
              </a:rPr>
              <a:t>1</a:t>
            </a:r>
            <a:r>
              <a:rPr lang="el-GR" b="1" baseline="30000" dirty="0" smtClean="0">
                <a:solidFill>
                  <a:srgbClr val="000066"/>
                </a:solidFill>
              </a:rPr>
              <a:t>ο</a:t>
            </a:r>
            <a:r>
              <a:rPr lang="el-GR" b="1" dirty="0" smtClean="0">
                <a:solidFill>
                  <a:srgbClr val="000066"/>
                </a:solidFill>
              </a:rPr>
              <a:t> Ερευνητικό Ερώτημα</a:t>
            </a:r>
            <a:endParaRPr lang="el-GR" b="1" dirty="0">
              <a:solidFill>
                <a:srgbClr val="000066"/>
              </a:solidFill>
            </a:endParaRPr>
          </a:p>
        </p:txBody>
      </p:sp>
      <p:pic>
        <p:nvPicPr>
          <p:cNvPr id="12" name="11 - Εικόνα" descr="Στιγμιότυπο οθόνης 2025-11-08 084608.pn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2357430"/>
            <a:ext cx="642942" cy="650929"/>
          </a:xfrm>
          <a:prstGeom prst="rect">
            <a:avLst/>
          </a:prstGeom>
        </p:spPr>
      </p:pic>
      <p:pic>
        <p:nvPicPr>
          <p:cNvPr id="13" name="12 - Εικόνα" descr="Στιγμιότυπο οθόνης 2025-11-08 084558.pn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845"/>
          <a:stretch>
            <a:fillRect/>
          </a:stretch>
        </p:blipFill>
        <p:spPr>
          <a:xfrm>
            <a:off x="2000232" y="4996406"/>
            <a:ext cx="642942" cy="6302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- Εικόνα" descr="Στιγμιότυπο οθόνης 2025-11-03 22321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10. Αποτελέσματα –</a:t>
            </a:r>
            <a:b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Κύρια </a:t>
            </a:r>
            <a:r>
              <a:rPr lang="el-GR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ευρήματα </a:t>
            </a:r>
            <a:r>
              <a:rPr lang="el-GR" sz="2800" b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2/4</a:t>
            </a:r>
            <a:endParaRPr lang="el-GR" sz="4000" b="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6 - Εικόνα" descr="Στιγμιότυπο οθόνης 2025-11-08 002121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0"/>
            <a:ext cx="1240289" cy="1357297"/>
          </a:xfrm>
          <a:prstGeom prst="rect">
            <a:avLst/>
          </a:prstGeom>
        </p:spPr>
      </p:pic>
      <p:graphicFrame>
        <p:nvGraphicFramePr>
          <p:cNvPr id="8" name="7 - Διάγραμμα"/>
          <p:cNvGraphicFramePr/>
          <p:nvPr/>
        </p:nvGraphicFramePr>
        <p:xfrm>
          <a:off x="1500166" y="228599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157161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rgbClr val="000066"/>
                </a:solidFill>
              </a:rPr>
              <a:t>2</a:t>
            </a:r>
            <a:r>
              <a:rPr lang="el-GR" b="1" baseline="30000" dirty="0" smtClean="0">
                <a:solidFill>
                  <a:srgbClr val="000066"/>
                </a:solidFill>
              </a:rPr>
              <a:t>ο</a:t>
            </a:r>
            <a:r>
              <a:rPr lang="el-GR" b="1" dirty="0" smtClean="0">
                <a:solidFill>
                  <a:srgbClr val="000066"/>
                </a:solidFill>
              </a:rPr>
              <a:t> Ερευνητικό Ερώτημα</a:t>
            </a:r>
            <a:endParaRPr lang="el-GR" b="1" dirty="0">
              <a:solidFill>
                <a:srgbClr val="000066"/>
              </a:solidFill>
            </a:endParaRPr>
          </a:p>
        </p:txBody>
      </p:sp>
      <p:pic>
        <p:nvPicPr>
          <p:cNvPr id="9" name="8 - Εικόνα" descr="Στιγμιότυπο οθόνης 2025-11-08 084608.pn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2214554"/>
            <a:ext cx="776176" cy="7858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- Εικόνα" descr="Στιγμιότυπο οθόνης 2025-11-03 22321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10. Αποτελέσματα –</a:t>
            </a:r>
            <a:b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Κύρια </a:t>
            </a:r>
            <a:r>
              <a:rPr lang="el-GR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ευρήματα </a:t>
            </a:r>
            <a:r>
              <a:rPr lang="el-GR" sz="2800" b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3/4</a:t>
            </a:r>
            <a:endParaRPr lang="el-GR" sz="4000" b="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6 - Εικόνα" descr="Στιγμιότυπο οθόνης 2025-11-08 002121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0"/>
            <a:ext cx="1240289" cy="1357297"/>
          </a:xfrm>
          <a:prstGeom prst="rect">
            <a:avLst/>
          </a:prstGeom>
        </p:spPr>
      </p:pic>
      <p:graphicFrame>
        <p:nvGraphicFramePr>
          <p:cNvPr id="8" name="7 - Διάγραμμα"/>
          <p:cNvGraphicFramePr/>
          <p:nvPr/>
        </p:nvGraphicFramePr>
        <p:xfrm>
          <a:off x="1500166" y="228599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157161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rgbClr val="000066"/>
                </a:solidFill>
              </a:rPr>
              <a:t>3</a:t>
            </a:r>
            <a:r>
              <a:rPr lang="el-GR" b="1" baseline="30000" dirty="0" smtClean="0">
                <a:solidFill>
                  <a:srgbClr val="000066"/>
                </a:solidFill>
              </a:rPr>
              <a:t>ο</a:t>
            </a:r>
            <a:r>
              <a:rPr lang="el-GR" b="1" dirty="0" smtClean="0">
                <a:solidFill>
                  <a:srgbClr val="000066"/>
                </a:solidFill>
              </a:rPr>
              <a:t> Ερευνητικό Ερώτημα</a:t>
            </a:r>
            <a:endParaRPr lang="el-GR" b="1" dirty="0">
              <a:solidFill>
                <a:srgbClr val="000066"/>
              </a:solidFill>
            </a:endParaRPr>
          </a:p>
        </p:txBody>
      </p:sp>
      <p:pic>
        <p:nvPicPr>
          <p:cNvPr id="9" name="8 - Εικόνα" descr="Στιγμιότυπο οθόνης 2025-11-08 084608.pn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2285992"/>
            <a:ext cx="776176" cy="7858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- Εικόνα" descr="Στιγμιότυπο οθόνης 2025-11-03 22321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357166"/>
            <a:ext cx="9144000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10. Αποτελέσματα –</a:t>
            </a:r>
            <a:b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Κύρια </a:t>
            </a:r>
            <a:r>
              <a:rPr lang="el-GR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ευρήματα </a:t>
            </a:r>
            <a:r>
              <a:rPr lang="el-GR" sz="2800" b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4/4</a:t>
            </a:r>
            <a:endParaRPr lang="el-GR" sz="4000" b="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6 - Εικόνα" descr="Στιγμιότυπο οθόνης 2025-11-08 002121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0"/>
            <a:ext cx="1240289" cy="1357297"/>
          </a:xfrm>
          <a:prstGeom prst="rect">
            <a:avLst/>
          </a:prstGeom>
        </p:spPr>
      </p:pic>
      <p:graphicFrame>
        <p:nvGraphicFramePr>
          <p:cNvPr id="8" name="7 - Διάγραμμα"/>
          <p:cNvGraphicFramePr/>
          <p:nvPr/>
        </p:nvGraphicFramePr>
        <p:xfrm>
          <a:off x="1500166" y="2285992"/>
          <a:ext cx="642942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157161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rgbClr val="000066"/>
                </a:solidFill>
              </a:rPr>
              <a:t>4</a:t>
            </a:r>
            <a:r>
              <a:rPr lang="el-GR" b="1" baseline="30000" dirty="0" smtClean="0">
                <a:solidFill>
                  <a:srgbClr val="000066"/>
                </a:solidFill>
              </a:rPr>
              <a:t>ο</a:t>
            </a:r>
            <a:r>
              <a:rPr lang="el-GR" b="1" dirty="0" smtClean="0">
                <a:solidFill>
                  <a:srgbClr val="000066"/>
                </a:solidFill>
              </a:rPr>
              <a:t> Ερευνητικό Ερώτημα</a:t>
            </a:r>
            <a:endParaRPr lang="el-GR" b="1" dirty="0">
              <a:solidFill>
                <a:srgbClr val="000066"/>
              </a:solidFill>
            </a:endParaRPr>
          </a:p>
        </p:txBody>
      </p:sp>
      <p:pic>
        <p:nvPicPr>
          <p:cNvPr id="9" name="8 - Εικόνα" descr="Στιγμιότυπο οθόνης 2025-11-08 084608.pn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2285992"/>
            <a:ext cx="776176" cy="785818"/>
          </a:xfrm>
          <a:prstGeom prst="rect">
            <a:avLst/>
          </a:prstGeom>
        </p:spPr>
      </p:pic>
      <p:sp>
        <p:nvSpPr>
          <p:cNvPr id="11" name="10 - Δεξιό άγκιστρο"/>
          <p:cNvSpPr/>
          <p:nvPr/>
        </p:nvSpPr>
        <p:spPr>
          <a:xfrm>
            <a:off x="4857752" y="4786322"/>
            <a:ext cx="1000132" cy="1285884"/>
          </a:xfrm>
          <a:prstGeom prst="rightBrac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11 - TextBox"/>
          <p:cNvSpPr txBox="1"/>
          <p:nvPr/>
        </p:nvSpPr>
        <p:spPr>
          <a:xfrm>
            <a:off x="5929322" y="4572008"/>
            <a:ext cx="214314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600" dirty="0" smtClean="0"/>
              <a:t>Ενθάρρυνση ανάγνωσης &amp; δημιουργικής εμπλοκής</a:t>
            </a:r>
            <a:endParaRPr lang="el-GR" sz="2600" dirty="0"/>
          </a:p>
        </p:txBody>
      </p:sp>
    </p:spTree>
    <p:extLst>
      <p:ext uri="{BB962C8B-B14F-4D97-AF65-F5344CB8AC3E}">
        <p14:creationId xmlns=""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11" grpId="0" animBg="1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Στιγμιότυπο οθόνης 2025-11-03 22321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11. Συμπεράσματα </a:t>
            </a:r>
            <a:r>
              <a:rPr lang="el-GR" sz="28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1/2</a:t>
            </a:r>
            <a:endParaRPr lang="el-GR" sz="4000" b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000100" y="1428736"/>
          <a:ext cx="7215238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6 - Εικόνα" descr="Στιγμιότυπο οθόνης 2025-11-09 145425.pn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1"/>
            <a:ext cx="1410180" cy="13572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Στιγμιότυπο οθόνης 2025-11-03 22321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11. Συμπεράσματα</a:t>
            </a:r>
            <a:endParaRPr lang="el-GR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000100" y="1428736"/>
          <a:ext cx="7500990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6 - Εικόνα" descr="Στιγμιότυπο οθόνης 2025-11-09 145425.pn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1"/>
            <a:ext cx="1410180" cy="13572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Στιγμιότυπο οθόνης 2025-11-03 223219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928694"/>
          </a:xfrm>
        </p:spPr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Ευχαριστίες</a:t>
            </a:r>
            <a:endParaRPr lang="el-GR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5 - Εικόνα" descr="Στιγμιότυπο οθόνης 2025-11-04 22051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785794"/>
            <a:ext cx="1571636" cy="795765"/>
          </a:xfrm>
          <a:prstGeom prst="rect">
            <a:avLst/>
          </a:prstGeom>
        </p:spPr>
      </p:pic>
      <p:sp>
        <p:nvSpPr>
          <p:cNvPr id="7" name="6 - TextBox"/>
          <p:cNvSpPr txBox="1"/>
          <p:nvPr/>
        </p:nvSpPr>
        <p:spPr>
          <a:xfrm>
            <a:off x="1428728" y="1928802"/>
            <a:ext cx="6786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pic>
        <p:nvPicPr>
          <p:cNvPr id="8" name="7 - Εικόνα" descr="Στιγμιότυπο οθόνης 2025-11-04 220732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84480" y="5286364"/>
            <a:ext cx="2559520" cy="1571636"/>
          </a:xfrm>
          <a:prstGeom prst="rect">
            <a:avLst/>
          </a:prstGeom>
        </p:spPr>
      </p:pic>
      <p:sp>
        <p:nvSpPr>
          <p:cNvPr id="9" name="8 - TextBox"/>
          <p:cNvSpPr txBox="1"/>
          <p:nvPr/>
        </p:nvSpPr>
        <p:spPr>
          <a:xfrm>
            <a:off x="928662" y="2143116"/>
            <a:ext cx="73581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2800" dirty="0" smtClean="0"/>
              <a:t>Την οικογένεια, τους φίλους και τις φίλες μου.</a:t>
            </a:r>
          </a:p>
          <a:p>
            <a:pPr>
              <a:lnSpc>
                <a:spcPct val="150000"/>
              </a:lnSpc>
            </a:pPr>
            <a:r>
              <a:rPr lang="el-GR" sz="2800" dirty="0" smtClean="0"/>
              <a:t>Τα μέλη της ομάδας μου Τέσσερα &amp; ½</a:t>
            </a:r>
          </a:p>
          <a:p>
            <a:pPr>
              <a:lnSpc>
                <a:spcPct val="150000"/>
              </a:lnSpc>
            </a:pPr>
            <a:r>
              <a:rPr lang="el-GR" sz="2800" dirty="0" smtClean="0"/>
              <a:t>Τους καθηγητές και τις καθηγήτριές μου</a:t>
            </a:r>
          </a:p>
          <a:p>
            <a:pPr>
              <a:lnSpc>
                <a:spcPct val="150000"/>
              </a:lnSpc>
            </a:pPr>
            <a:r>
              <a:rPr lang="el-GR" sz="2800" dirty="0" smtClean="0"/>
              <a:t>Την επόπτριά μου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Στιγμιότυπο οθόνης 2025-11-03 223219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075390"/>
          </a:xfrm>
        </p:spPr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Περιορισμοί της Έρευνας</a:t>
            </a:r>
            <a:endParaRPr lang="el-GR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285720" y="1357298"/>
          <a:ext cx="8858280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5 - Εικόνα" descr="Στιγμιότυπο οθόνης 2025-11-08 184519.pn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142852"/>
            <a:ext cx="1440060" cy="13572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Στιγμιότυπο οθόνης 2025-11-03 223219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0" y="365127"/>
            <a:ext cx="9144000" cy="1075390"/>
          </a:xfrm>
        </p:spPr>
        <p:txBody>
          <a:bodyPr>
            <a:normAutofit fontScale="90000"/>
          </a:bodyPr>
          <a:lstStyle/>
          <a:p>
            <a:r>
              <a:rPr lang="el-GR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Προτάσεις για </a:t>
            </a:r>
            <a:br>
              <a:rPr lang="el-GR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Μελλοντική Έρευνα</a:t>
            </a:r>
            <a:endParaRPr lang="el-GR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4 - Εικόνα" descr="Στιγμιότυπο οθόνης 2025-11-08 190833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0635"/>
          <a:stretch>
            <a:fillRect/>
          </a:stretch>
        </p:blipFill>
        <p:spPr>
          <a:xfrm>
            <a:off x="0" y="142852"/>
            <a:ext cx="1673598" cy="1285860"/>
          </a:xfrm>
          <a:prstGeom prst="rect">
            <a:avLst/>
          </a:prstGeom>
        </p:spPr>
      </p:pic>
      <p:graphicFrame>
        <p:nvGraphicFramePr>
          <p:cNvPr id="9" name="8 - Διάγραμμα"/>
          <p:cNvGraphicFramePr/>
          <p:nvPr/>
        </p:nvGraphicFramePr>
        <p:xfrm>
          <a:off x="714348" y="1785926"/>
          <a:ext cx="7500958" cy="450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Στιγμιότυπο οθόνης 2025-11-03 223219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4 - Επεξήγηση με σύννεφο"/>
          <p:cNvSpPr/>
          <p:nvPr/>
        </p:nvSpPr>
        <p:spPr>
          <a:xfrm>
            <a:off x="285720" y="357166"/>
            <a:ext cx="5572164" cy="2000264"/>
          </a:xfrm>
          <a:prstGeom prst="cloudCallout">
            <a:avLst>
              <a:gd name="adj1" fmla="val -20468"/>
              <a:gd name="adj2" fmla="val 6199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Μόνο με την καρδιά βλέπεις καθαρά. Την ουσία τα μάτια δεν την βλέπουν.</a:t>
            </a:r>
            <a:endParaRPr lang="el-GR" dirty="0"/>
          </a:p>
        </p:txBody>
      </p:sp>
      <p:sp>
        <p:nvSpPr>
          <p:cNvPr id="7" name="6 - Επεξήγηση με σύννεφο"/>
          <p:cNvSpPr/>
          <p:nvPr/>
        </p:nvSpPr>
        <p:spPr>
          <a:xfrm>
            <a:off x="3571836" y="2357430"/>
            <a:ext cx="5572164" cy="2000264"/>
          </a:xfrm>
          <a:prstGeom prst="cloudCallout">
            <a:avLst>
              <a:gd name="adj1" fmla="val -20468"/>
              <a:gd name="adj2" fmla="val 6199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Είναι ο χρόνος που ξόδεψες για το τριαντάφυλλό σου που το κάνει τόσο σημαντικό.</a:t>
            </a:r>
            <a:endParaRPr lang="el-GR" dirty="0"/>
          </a:p>
        </p:txBody>
      </p:sp>
      <p:pic>
        <p:nvPicPr>
          <p:cNvPr id="9" name="8 - Εικόνα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729016"/>
            <a:ext cx="3286148" cy="3128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- Εικόνα" descr="Στιγμιότυπο οθόνης 2025-11-03 22321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9 - Ορθογώνιο"/>
          <p:cNvSpPr/>
          <p:nvPr/>
        </p:nvSpPr>
        <p:spPr>
          <a:xfrm>
            <a:off x="0" y="3143248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b="1" dirty="0">
                <a:solidFill>
                  <a:srgbClr val="000066"/>
                </a:solidFill>
              </a:rPr>
              <a:t>Σας ευχαριστώ για την προσοχή </a:t>
            </a:r>
            <a:r>
              <a:rPr lang="el-GR" sz="3200" b="1" dirty="0" smtClean="0">
                <a:solidFill>
                  <a:srgbClr val="000066"/>
                </a:solidFill>
              </a:rPr>
              <a:t>σας!</a:t>
            </a:r>
            <a:endParaRPr lang="el-GR" sz="3200" b="1" dirty="0">
              <a:solidFill>
                <a:srgbClr val="000066"/>
              </a:solidFill>
            </a:endParaRPr>
          </a:p>
        </p:txBody>
      </p:sp>
      <p:pic>
        <p:nvPicPr>
          <p:cNvPr id="5" name="4 - Εικόνα" descr="Στιγμιότυπο οθόνης 2025-11-08 195256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928826" cy="642942"/>
          </a:xfrm>
          <a:prstGeom prst="rect">
            <a:avLst/>
          </a:prstGeom>
        </p:spPr>
      </p:pic>
      <p:pic>
        <p:nvPicPr>
          <p:cNvPr id="7" name="6 - Εικόνα" descr="Στιγμιότυπο οθόνης 2025-11-08 195256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18" y="0"/>
            <a:ext cx="1928826" cy="642942"/>
          </a:xfrm>
          <a:prstGeom prst="rect">
            <a:avLst/>
          </a:prstGeom>
        </p:spPr>
      </p:pic>
      <p:pic>
        <p:nvPicPr>
          <p:cNvPr id="8" name="7 - Εικόνα" descr="Στιγμιότυπο οθόνης 2025-11-08 195256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15174" y="0"/>
            <a:ext cx="1928826" cy="642942"/>
          </a:xfrm>
          <a:prstGeom prst="rect">
            <a:avLst/>
          </a:prstGeom>
        </p:spPr>
      </p:pic>
      <p:pic>
        <p:nvPicPr>
          <p:cNvPr id="9" name="8 - Εικόνα" descr="Στιγμιότυπο οθόνης 2025-11-08 195256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0"/>
            <a:ext cx="1928826" cy="642942"/>
          </a:xfrm>
          <a:prstGeom prst="rect">
            <a:avLst/>
          </a:prstGeom>
        </p:spPr>
      </p:pic>
      <p:pic>
        <p:nvPicPr>
          <p:cNvPr id="10" name="9 - Εικόνα" descr="Στιγμιότυπο οθόνης 2025-11-08 195256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868" y="0"/>
            <a:ext cx="1928826" cy="642942"/>
          </a:xfrm>
          <a:prstGeom prst="rect">
            <a:avLst/>
          </a:prstGeom>
        </p:spPr>
      </p:pic>
      <p:pic>
        <p:nvPicPr>
          <p:cNvPr id="11" name="10 - Εικόνα" descr="Στιγμιότυπο οθόνης 2025-11-08 195443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498"/>
          <a:stretch>
            <a:fillRect/>
          </a:stretch>
        </p:blipFill>
        <p:spPr>
          <a:xfrm>
            <a:off x="3571868" y="1142984"/>
            <a:ext cx="1928794" cy="175118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2612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Στιγμιότυπο οθόνης 2025-11-03 22321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765652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Σκοπός της ΔΕ</a:t>
            </a:r>
            <a:endParaRPr lang="el-GR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57224" y="2214554"/>
            <a:ext cx="7858180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</a:pPr>
            <a:r>
              <a:rPr lang="el-GR" sz="2500" dirty="0" smtClean="0">
                <a:solidFill>
                  <a:srgbClr val="000066"/>
                </a:solidFill>
              </a:rPr>
              <a:t>      </a:t>
            </a:r>
            <a:r>
              <a:rPr lang="el-GR" sz="2500" dirty="0" smtClean="0"/>
              <a:t>Να διερευνηθεί </a:t>
            </a:r>
            <a:r>
              <a:rPr lang="el-GR" sz="2500" b="1" dirty="0" smtClean="0">
                <a:solidFill>
                  <a:srgbClr val="002060"/>
                </a:solidFill>
              </a:rPr>
              <a:t>πώς η διδασκαλία της Λογοτεχνίας </a:t>
            </a:r>
            <a:r>
              <a:rPr lang="el-GR" sz="2500" dirty="0" smtClean="0"/>
              <a:t>στη   Γ΄ Δημοτικού, μέσω του λογοτεχνικού βιβλίου «Ο Μικρός Πρίγκιπας», με τη μεθοδολογία της εξ αποστάσεως εκπαίδευσης,</a:t>
            </a:r>
            <a:r>
              <a:rPr lang="en-US" sz="2500" dirty="0" smtClean="0"/>
              <a:t> </a:t>
            </a:r>
            <a:r>
              <a:rPr lang="el-GR" sz="2500" b="1" dirty="0" smtClean="0">
                <a:solidFill>
                  <a:srgbClr val="002060"/>
                </a:solidFill>
              </a:rPr>
              <a:t>βελτιώνει τη διάθεση των παιδιών</a:t>
            </a:r>
            <a:r>
              <a:rPr lang="el-GR" sz="2500" dirty="0" smtClean="0">
                <a:solidFill>
                  <a:srgbClr val="002060"/>
                </a:solidFill>
              </a:rPr>
              <a:t> </a:t>
            </a:r>
            <a:r>
              <a:rPr lang="el-GR" sz="2500" dirty="0" smtClean="0"/>
              <a:t>για μάθηση και</a:t>
            </a:r>
            <a:r>
              <a:rPr lang="en-US" sz="2500" dirty="0" smtClean="0"/>
              <a:t> </a:t>
            </a:r>
            <a:r>
              <a:rPr lang="el-GR" sz="2500" b="1" dirty="0" smtClean="0">
                <a:solidFill>
                  <a:srgbClr val="002060"/>
                </a:solidFill>
              </a:rPr>
              <a:t>αναπτύσσει</a:t>
            </a:r>
            <a:r>
              <a:rPr lang="el-GR" sz="2500" dirty="0" smtClean="0"/>
              <a:t> την </a:t>
            </a:r>
            <a:r>
              <a:rPr lang="el-GR" sz="2500" b="1" dirty="0" smtClean="0">
                <a:solidFill>
                  <a:srgbClr val="002060"/>
                </a:solidFill>
              </a:rPr>
              <a:t>δημιουργικότητα</a:t>
            </a:r>
            <a:r>
              <a:rPr lang="el-GR" sz="2500" dirty="0" smtClean="0"/>
              <a:t> και την </a:t>
            </a:r>
            <a:r>
              <a:rPr lang="el-GR" sz="2500" b="1" dirty="0" smtClean="0">
                <a:solidFill>
                  <a:srgbClr val="002060"/>
                </a:solidFill>
              </a:rPr>
              <a:t>κριτική</a:t>
            </a:r>
            <a:r>
              <a:rPr lang="el-GR" sz="2500" dirty="0" smtClean="0"/>
              <a:t> τους </a:t>
            </a:r>
            <a:r>
              <a:rPr lang="el-GR" sz="2500" b="1" dirty="0" smtClean="0">
                <a:solidFill>
                  <a:srgbClr val="002060"/>
                </a:solidFill>
              </a:rPr>
              <a:t>σκέψη</a:t>
            </a:r>
            <a:r>
              <a:rPr lang="el-GR" sz="2500" dirty="0" smtClean="0"/>
              <a:t>. </a:t>
            </a:r>
            <a:endParaRPr lang="el-GR" sz="2500" dirty="0"/>
          </a:p>
        </p:txBody>
      </p:sp>
      <p:pic>
        <p:nvPicPr>
          <p:cNvPr id="7" name="6 - Εικόνα" descr="Στιγμιότυπο οθόνης 2025-11-04 215238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928670"/>
            <a:ext cx="1714512" cy="1617829"/>
          </a:xfrm>
          <a:prstGeom prst="rect">
            <a:avLst/>
          </a:prstGeom>
        </p:spPr>
      </p:pic>
      <p:pic>
        <p:nvPicPr>
          <p:cNvPr id="8" name="7 - Εικόνα" descr="Στιγμιότυπο οθόνης 2025-11-08 193043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67419" y="0"/>
            <a:ext cx="1476581" cy="14003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Στιγμιότυπο οθόνης 2025-11-03 223219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1075390"/>
          </a:xfrm>
        </p:spPr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Στόχοι της ΔΕ</a:t>
            </a:r>
            <a:endParaRPr lang="el-GR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4 - Εικόνα" descr="Στιγμιότυπο οθόνης 2025-11-04 215042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142852"/>
            <a:ext cx="1143008" cy="1068169"/>
          </a:xfrm>
          <a:prstGeom prst="rect">
            <a:avLst/>
          </a:prstGeom>
        </p:spPr>
      </p:pic>
      <p:graphicFrame>
        <p:nvGraphicFramePr>
          <p:cNvPr id="7" name="6 - Διάγραμμα"/>
          <p:cNvGraphicFramePr/>
          <p:nvPr/>
        </p:nvGraphicFramePr>
        <p:xfrm>
          <a:off x="428596" y="1285860"/>
          <a:ext cx="8501090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Στιγμιότυπο οθόνης 2025-11-03 22321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71462"/>
            <a:ext cx="9144000" cy="6929462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428604"/>
            <a:ext cx="9144000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 </a:t>
            </a:r>
            <a:r>
              <a:rPr lang="el-GR" sz="3600" dirty="0" smtClean="0">
                <a:solidFill>
                  <a:srgbClr val="000066"/>
                </a:solidFill>
              </a:rPr>
              <a:t>3. </a:t>
            </a:r>
            <a:r>
              <a:rPr lang="el-GR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Συνεισφορά </a:t>
            </a:r>
            <a:r>
              <a:rPr lang="el-GR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της </a:t>
            </a:r>
            <a:r>
              <a:rPr lang="el-GR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ΔΕ</a:t>
            </a:r>
            <a:endParaRPr lang="el-GR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500034" y="1500174"/>
          <a:ext cx="8286807" cy="4786346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762269"/>
                <a:gridCol w="2762269"/>
                <a:gridCol w="2762269"/>
              </a:tblGrid>
              <a:tr h="2216496">
                <a:tc>
                  <a:txBody>
                    <a:bodyPr/>
                    <a:lstStyle/>
                    <a:p>
                      <a:pPr algn="ctr"/>
                      <a:r>
                        <a:rPr lang="el-GR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el-GR" sz="2200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l-GR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Μικτή</a:t>
                      </a:r>
                      <a:r>
                        <a:rPr lang="el-GR" sz="2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Μάθηση</a:t>
                      </a:r>
                    </a:p>
                    <a:p>
                      <a:pPr algn="ctr"/>
                      <a:endParaRPr lang="el-GR" sz="2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l-GR" sz="2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l-GR" sz="22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l-GR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Προαγωγή Λογοτεχνίας</a:t>
                      </a:r>
                      <a:endParaRPr lang="el-GR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Γλωσσική Καλλιέργεια</a:t>
                      </a:r>
                      <a:endParaRPr lang="el-GR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69850">
                <a:tc>
                  <a:txBody>
                    <a:bodyPr/>
                    <a:lstStyle/>
                    <a:p>
                      <a:pPr algn="l"/>
                      <a:r>
                        <a:rPr lang="el-GR" sz="2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Συνδυασμός</a:t>
                      </a:r>
                      <a:r>
                        <a:rPr lang="el-GR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 δια </a:t>
                      </a:r>
                      <a:r>
                        <a:rPr lang="el-GR" sz="2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ζώ</a:t>
                      </a:r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l-GR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σης και εξ </a:t>
                      </a:r>
                      <a:r>
                        <a:rPr lang="el-GR" sz="2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αποστά</a:t>
                      </a:r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l-GR" sz="2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σεως</a:t>
                      </a:r>
                      <a:r>
                        <a:rPr lang="el-GR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 διδασκαλίας για ενισχυμένη </a:t>
                      </a:r>
                      <a:r>
                        <a:rPr lang="el-GR" sz="2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εκπαι</a:t>
                      </a:r>
                      <a:r>
                        <a:rPr lang="el-GR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l-GR" sz="2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δευτική</a:t>
                      </a:r>
                      <a:r>
                        <a:rPr lang="el-GR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 εμπειρία.</a:t>
                      </a:r>
                      <a:endParaRPr lang="el-GR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Ενίσχυση της </a:t>
                      </a:r>
                      <a:r>
                        <a:rPr lang="el-GR" sz="22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φιλανα</a:t>
                      </a:r>
                      <a:r>
                        <a:rPr lang="en-US" sz="2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l-GR" sz="22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γνωσίας</a:t>
                      </a:r>
                      <a:r>
                        <a:rPr lang="el-GR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 ως μέσο εκ</a:t>
                      </a:r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l-GR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μάθησης στην </a:t>
                      </a:r>
                      <a:r>
                        <a:rPr lang="el-GR" sz="2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πρωτο</a:t>
                      </a:r>
                      <a:r>
                        <a:rPr lang="en-US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l-GR" sz="2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βάθμια</a:t>
                      </a:r>
                      <a:r>
                        <a:rPr lang="el-GR" sz="2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εκπαίδευση</a:t>
                      </a:r>
                      <a:r>
                        <a:rPr lang="el-GR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l-GR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Υποστήριξη της </a:t>
                      </a:r>
                      <a:r>
                        <a:rPr lang="el-GR" sz="2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γλωσσικής</a:t>
                      </a:r>
                      <a:r>
                        <a:rPr lang="el-GR" sz="22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ανά-</a:t>
                      </a:r>
                      <a:r>
                        <a:rPr lang="el-GR" sz="2200" b="1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πτυξης</a:t>
                      </a:r>
                      <a:r>
                        <a:rPr lang="el-GR" sz="2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των παιδιών μέσω της λογοτεχνίας.</a:t>
                      </a:r>
                      <a:endParaRPr lang="el-GR" sz="2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6 - Εικόνα" descr="Στιγμιότυπο οθόνης 2025-11-05 220333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357290" y="2357430"/>
            <a:ext cx="1080000" cy="1105868"/>
          </a:xfrm>
          <a:prstGeom prst="rect">
            <a:avLst/>
          </a:prstGeom>
        </p:spPr>
      </p:pic>
      <p:pic>
        <p:nvPicPr>
          <p:cNvPr id="9" name="8 - Εικόνα" descr="Στιγμιότυπο οθόνης 2025-11-05 221800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8016" y="2285992"/>
            <a:ext cx="888300" cy="1260000"/>
          </a:xfrm>
          <a:prstGeom prst="rect">
            <a:avLst/>
          </a:prstGeom>
          <a:ln>
            <a:noFill/>
          </a:ln>
        </p:spPr>
      </p:pic>
      <p:pic>
        <p:nvPicPr>
          <p:cNvPr id="10" name="9 - Εικόνα" descr="Στιγμιότυπο οθόνης 2025-11-05 222805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6" y="2428868"/>
            <a:ext cx="1390844" cy="11812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909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Στιγμιότυπο οθόνης 2025-11-03 22321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500042"/>
            <a:ext cx="9144000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4. Ερευνητικά Ερωτήματα </a:t>
            </a:r>
            <a:r>
              <a:rPr lang="el-GR" sz="2800" b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1/2 </a:t>
            </a:r>
            <a:endParaRPr lang="el-GR" sz="2800" b="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7 - Εικόνα" descr="Στιγμιότυπο οθόνης 2025-11-06 202058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34701">
            <a:off x="7398351" y="744685"/>
            <a:ext cx="1552792" cy="1324160"/>
          </a:xfrm>
          <a:prstGeom prst="rect">
            <a:avLst/>
          </a:prstGeom>
        </p:spPr>
      </p:pic>
      <p:pic>
        <p:nvPicPr>
          <p:cNvPr id="9" name="8 - Εικόνα" descr="Στιγμιότυπο οθόνης 2025-11-06 202447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892081"/>
            <a:ext cx="1142976" cy="1965919"/>
          </a:xfrm>
          <a:prstGeom prst="rect">
            <a:avLst/>
          </a:prstGeom>
        </p:spPr>
      </p:pic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428596" y="2143116"/>
          <a:ext cx="8429684" cy="28651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214842"/>
                <a:gridCol w="421484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l-GR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l-GR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l-GR" sz="2400" b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Αρχές</a:t>
                      </a:r>
                      <a:r>
                        <a:rPr lang="el-GR" sz="2400" b="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ΕξΑΕ</a:t>
                      </a:r>
                      <a:r>
                        <a:rPr lang="el-GR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el-GR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l-GR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Το ΕΥ διέπεται  από τις αρχές της εξ αποστάσεως εκπαίδευσης;</a:t>
                      </a:r>
                      <a:endParaRPr lang="el-G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l-GR" sz="2400" b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Πολυμεσική</a:t>
                      </a:r>
                      <a:r>
                        <a:rPr lang="el-GR" sz="2400" b="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Μάθηση</a:t>
                      </a:r>
                      <a:r>
                        <a:rPr lang="el-GR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el-GR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l-GR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Το ΕΥ σχεδιάστηκε σύμφωνα με τις αρχές της </a:t>
                      </a:r>
                      <a:r>
                        <a:rPr lang="el-GR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πολυμεσικής</a:t>
                      </a:r>
                      <a:r>
                        <a:rPr lang="el-GR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μάθησης του 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Mayer</a:t>
                      </a:r>
                      <a:r>
                        <a:rPr lang="el-GR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  <a:endParaRPr lang="el-G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Στιγμιότυπο οθόνης 2025-11-03 22321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0" y="365127"/>
            <a:ext cx="9144000" cy="1075390"/>
          </a:xfrm>
        </p:spPr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4. Ερευνητικά Ερωτήματα </a:t>
            </a:r>
            <a:r>
              <a:rPr lang="el-GR" sz="2800" b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2/2</a:t>
            </a:r>
            <a: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l-GR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500034" y="1928802"/>
          <a:ext cx="8358246" cy="46939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179123"/>
                <a:gridCol w="417912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l-GR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l-GR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Κατανόηση</a:t>
                      </a:r>
                      <a:r>
                        <a:rPr lang="el-GR" sz="22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νοήματος</a:t>
                      </a:r>
                      <a:r>
                        <a:rPr lang="el-GR" sz="2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el-GR" sz="2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l-GR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Με ποιους τρόπους μπορούν τα παιδιά να κατανοήσουν καλύτερα το νόημα ενός λογοτεχνικού βιβλίου, όταν αυτό διδάσκεται</a:t>
                      </a:r>
                      <a:r>
                        <a:rPr lang="el-GR" sz="2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συνδυάζοντας δημιουργική γραφή με εναλλακτικές και διαδραστικές δραστηριότητες;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Ενθάρρυνση ανάγνωσης</a:t>
                      </a:r>
                      <a:r>
                        <a:rPr lang="el-GR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el-GR" sz="2200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l-GR" sz="2200" dirty="0" smtClean="0">
                          <a:latin typeface="Times New Roman" pitchFamily="18" charset="0"/>
                          <a:cs typeface="Times New Roman" pitchFamily="18" charset="0"/>
                        </a:rPr>
                        <a:t>Πώς μπορεί να συμβάλλει η διδασκαλία της λογοτεχνίας, μέσα από εναλλακτικές και διαδραστικές δραστηριότητες, στην ενθάρρυνση των παιδιών να διαβάζουν περισσότερα λογοτεχνικά βιβλία; 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6 - Εικόνα" descr="Στιγμιότυπο οθόνης 2025-11-06 202058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34701">
            <a:off x="7398351" y="673246"/>
            <a:ext cx="1552792" cy="1324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Στιγμιότυπο οθόνης 2025-11-03 22321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765652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Δομή της </a:t>
            </a:r>
            <a: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εργασίας</a:t>
            </a:r>
            <a:endParaRPr lang="el-GR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57224" y="1500174"/>
            <a:ext cx="68407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l-GR" sz="3200" dirty="0"/>
          </a:p>
          <a:p>
            <a:endParaRPr lang="el-GR" sz="3200" dirty="0"/>
          </a:p>
        </p:txBody>
      </p:sp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785786" y="1357298"/>
          <a:ext cx="7786742" cy="514352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7786742"/>
              </a:tblGrid>
              <a:tr h="1428760"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Θεωρητικό Πλαίσιο</a:t>
                      </a:r>
                    </a:p>
                    <a:p>
                      <a:pPr algn="ctr"/>
                      <a:endParaRPr lang="el-GR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l-G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Περιεχόμενα</a:t>
                      </a:r>
                    </a:p>
                    <a:p>
                      <a:pPr algn="ctr"/>
                      <a:r>
                        <a:rPr lang="el-G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Βασικά Στοιχεία</a:t>
                      </a:r>
                      <a:endParaRPr lang="el-GR" sz="2000" b="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28760"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Παραγόμενο Εκπαιδευτικό</a:t>
                      </a:r>
                      <a:r>
                        <a:rPr lang="el-GR" sz="24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Υλικό</a:t>
                      </a:r>
                    </a:p>
                    <a:p>
                      <a:pPr algn="ctr"/>
                      <a:endParaRPr lang="el-GR" sz="2000" b="1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l-GR" sz="20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Σκοπός- Περιεχόμενο</a:t>
                      </a:r>
                    </a:p>
                    <a:p>
                      <a:pPr algn="ctr"/>
                      <a:r>
                        <a:rPr lang="el-GR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Αρχές Ανάπτυξης- ΕΥ</a:t>
                      </a:r>
                      <a:endParaRPr lang="el-GR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28760"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Μεθοδολογία</a:t>
                      </a:r>
                    </a:p>
                    <a:p>
                      <a:pPr algn="ctr"/>
                      <a:endParaRPr lang="el-GR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l-GR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Μεθοδολογία Έρευνας</a:t>
                      </a:r>
                    </a:p>
                    <a:p>
                      <a:pPr algn="ctr"/>
                      <a:r>
                        <a:rPr lang="el-GR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Αποτελέσματα</a:t>
                      </a:r>
                    </a:p>
                    <a:p>
                      <a:pPr algn="ctr"/>
                      <a:r>
                        <a:rPr lang="el-GR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Συμπεράσματα</a:t>
                      </a:r>
                    </a:p>
                    <a:p>
                      <a:pPr algn="ctr"/>
                      <a:r>
                        <a:rPr lang="el-GR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Περιορισμοί</a:t>
                      </a:r>
                    </a:p>
                    <a:p>
                      <a:pPr algn="ctr"/>
                      <a:r>
                        <a:rPr lang="el-GR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Μελλοντική </a:t>
                      </a:r>
                      <a:r>
                        <a:rPr lang="el-GR" sz="20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Έρευνα</a:t>
                      </a:r>
                      <a:endParaRPr lang="el-GR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6 - Εικόνα" descr="Στιγμιότυπο οθόνης 2025-11-06 204044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1357298"/>
            <a:ext cx="1391162" cy="1428761"/>
          </a:xfrm>
          <a:prstGeom prst="rect">
            <a:avLst/>
          </a:prstGeom>
        </p:spPr>
      </p:pic>
      <p:pic>
        <p:nvPicPr>
          <p:cNvPr id="8" name="7 - Εικόνα" descr="Στιγμιότυπο οθόνης 2025-11-06 204452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643182"/>
            <a:ext cx="1333510" cy="1500198"/>
          </a:xfrm>
          <a:prstGeom prst="rect">
            <a:avLst/>
          </a:prstGeom>
        </p:spPr>
      </p:pic>
      <p:pic>
        <p:nvPicPr>
          <p:cNvPr id="9" name="8 - Εικόνα" descr="Στιγμιότυπο οθόνης 2025-11-06 204557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4429132"/>
            <a:ext cx="1378333" cy="14287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688952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Στιγμιότυπο οθόνης 2025-11-03 22321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428604"/>
            <a:ext cx="9144000" cy="765652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l-GR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Θεωρητικό </a:t>
            </a:r>
            <a:r>
              <a:rPr lang="el-GR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Πλαίσιο </a:t>
            </a:r>
            <a:r>
              <a:rPr lang="el-GR" sz="2800" b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1/2</a:t>
            </a:r>
            <a:endParaRPr lang="el-GR" sz="2800" b="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142844" y="1428736"/>
            <a:ext cx="2143140" cy="928694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Ορισμός ΕξΑΕ</a:t>
            </a:r>
            <a:endParaRPr lang="el-GR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- Στρογγυλεμένο ορθογώνιο"/>
          <p:cNvSpPr/>
          <p:nvPr/>
        </p:nvSpPr>
        <p:spPr>
          <a:xfrm>
            <a:off x="2857488" y="1428736"/>
            <a:ext cx="2142000" cy="928694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Ιστορική Αναδρομή</a:t>
            </a:r>
            <a:endParaRPr lang="el-GR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9 - Στρογγυλεμένο ορθογώνιο"/>
          <p:cNvSpPr/>
          <p:nvPr/>
        </p:nvSpPr>
        <p:spPr>
          <a:xfrm>
            <a:off x="2928926" y="4643446"/>
            <a:ext cx="2643206" cy="121444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Μοντέλο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West- </a:t>
            </a:r>
            <a:r>
              <a:rPr lang="el-GR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Λιοναράκης</a:t>
            </a:r>
            <a:endParaRPr lang="el-GR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12 - Στρογγυλεμένο ορθογώνιο"/>
          <p:cNvSpPr/>
          <p:nvPr/>
        </p:nvSpPr>
        <p:spPr>
          <a:xfrm>
            <a:off x="5572132" y="1428736"/>
            <a:ext cx="2142000" cy="9288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Ανοικτή ΕξΑΕ</a:t>
            </a:r>
            <a:endParaRPr lang="el-GR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- Στρογγυλεμένο ορθογώνιο"/>
          <p:cNvSpPr/>
          <p:nvPr/>
        </p:nvSpPr>
        <p:spPr>
          <a:xfrm>
            <a:off x="214282" y="2928934"/>
            <a:ext cx="2286016" cy="107157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Ο ρόλος του εκπαιδευτικού στην ΕξΑΕ</a:t>
            </a:r>
            <a:endParaRPr lang="el-GR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14 - Εικόνα" descr="Στιγμιότυπο οθόνης 2025-11-06 204044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52838" y="0"/>
            <a:ext cx="1391162" cy="1428761"/>
          </a:xfrm>
          <a:prstGeom prst="rect">
            <a:avLst/>
          </a:prstGeom>
        </p:spPr>
      </p:pic>
      <p:sp>
        <p:nvSpPr>
          <p:cNvPr id="16" name="15 - Στρογγυλεμένο ορθογώνιο"/>
          <p:cNvSpPr/>
          <p:nvPr/>
        </p:nvSpPr>
        <p:spPr>
          <a:xfrm>
            <a:off x="6072198" y="4714884"/>
            <a:ext cx="2357454" cy="107157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Πολυμεσικές Αρχές του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Mayer</a:t>
            </a:r>
            <a:endParaRPr lang="el-GR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18 - Ευθύγραμμο βέλος σύνδεσης"/>
          <p:cNvCxnSpPr>
            <a:stCxn id="6" idx="3"/>
            <a:endCxn id="9" idx="1"/>
          </p:cNvCxnSpPr>
          <p:nvPr/>
        </p:nvCxnSpPr>
        <p:spPr>
          <a:xfrm>
            <a:off x="2285984" y="1893083"/>
            <a:ext cx="571504" cy="1588"/>
          </a:xfrm>
          <a:prstGeom prst="straightConnector1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- Ευθύγραμμο βέλος σύνδεσης"/>
          <p:cNvCxnSpPr>
            <a:stCxn id="9" idx="3"/>
            <a:endCxn id="13" idx="1"/>
          </p:cNvCxnSpPr>
          <p:nvPr/>
        </p:nvCxnSpPr>
        <p:spPr>
          <a:xfrm>
            <a:off x="4999488" y="1893083"/>
            <a:ext cx="572644" cy="53"/>
          </a:xfrm>
          <a:prstGeom prst="straightConnector1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0 - Ευθύγραμμο βέλος σύνδεσης"/>
          <p:cNvCxnSpPr>
            <a:stCxn id="13" idx="2"/>
            <a:endCxn id="27" idx="0"/>
          </p:cNvCxnSpPr>
          <p:nvPr/>
        </p:nvCxnSpPr>
        <p:spPr>
          <a:xfrm rot="5400000">
            <a:off x="6321714" y="2678954"/>
            <a:ext cx="642836" cy="1588"/>
          </a:xfrm>
          <a:prstGeom prst="straightConnector1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43 - Ευθύγραμμο βέλος σύνδεσης"/>
          <p:cNvCxnSpPr>
            <a:stCxn id="27" idx="1"/>
            <a:endCxn id="12" idx="3"/>
          </p:cNvCxnSpPr>
          <p:nvPr/>
        </p:nvCxnSpPr>
        <p:spPr>
          <a:xfrm rot="10800000">
            <a:off x="5143504" y="3464719"/>
            <a:ext cx="428628" cy="1588"/>
          </a:xfrm>
          <a:prstGeom prst="straightConnector1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- Στρογγυλεμένο ορθογώνιο"/>
          <p:cNvSpPr/>
          <p:nvPr/>
        </p:nvSpPr>
        <p:spPr>
          <a:xfrm>
            <a:off x="5572132" y="3000372"/>
            <a:ext cx="2142000" cy="928694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Σχολική ΕξΑΕ</a:t>
            </a:r>
            <a:endParaRPr lang="el-GR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- Στρογγυλεμένο ορθογώνιο"/>
          <p:cNvSpPr/>
          <p:nvPr/>
        </p:nvSpPr>
        <p:spPr>
          <a:xfrm>
            <a:off x="2928926" y="2928934"/>
            <a:ext cx="2214578" cy="107157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ΕξΑΕ και Θεωρητικές Προσεγγίσεις</a:t>
            </a:r>
            <a:endParaRPr lang="el-GR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48 - Ευθύγραμμο βέλος σύνδεσης"/>
          <p:cNvCxnSpPr>
            <a:stCxn id="12" idx="1"/>
            <a:endCxn id="14" idx="3"/>
          </p:cNvCxnSpPr>
          <p:nvPr/>
        </p:nvCxnSpPr>
        <p:spPr>
          <a:xfrm rot="10800000">
            <a:off x="2500298" y="3464719"/>
            <a:ext cx="428628" cy="1588"/>
          </a:xfrm>
          <a:prstGeom prst="straightConnector1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51 - Ευθύγραμμο βέλος σύνδεσης"/>
          <p:cNvCxnSpPr>
            <a:stCxn id="14" idx="2"/>
            <a:endCxn id="11" idx="0"/>
          </p:cNvCxnSpPr>
          <p:nvPr/>
        </p:nvCxnSpPr>
        <p:spPr>
          <a:xfrm rot="5400000">
            <a:off x="1071253" y="4285971"/>
            <a:ext cx="571504" cy="570"/>
          </a:xfrm>
          <a:prstGeom prst="straightConnector1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54 - Ευθύγραμμο βέλος σύνδεσης"/>
          <p:cNvCxnSpPr>
            <a:stCxn id="11" idx="3"/>
            <a:endCxn id="10" idx="1"/>
          </p:cNvCxnSpPr>
          <p:nvPr/>
        </p:nvCxnSpPr>
        <p:spPr>
          <a:xfrm>
            <a:off x="2427720" y="5250669"/>
            <a:ext cx="501206" cy="1588"/>
          </a:xfrm>
          <a:prstGeom prst="straightConnector1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- Στρογγυλεμένο ορθογώνιο"/>
          <p:cNvSpPr/>
          <p:nvPr/>
        </p:nvSpPr>
        <p:spPr>
          <a:xfrm>
            <a:off x="285720" y="4572008"/>
            <a:ext cx="2142000" cy="135732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Το εκπαιδευτικό υλικό στην εξαε</a:t>
            </a:r>
            <a:endParaRPr lang="el-GR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4" name="63 - Ευθύγραμμο βέλος σύνδεσης"/>
          <p:cNvCxnSpPr>
            <a:stCxn id="10" idx="3"/>
            <a:endCxn id="16" idx="1"/>
          </p:cNvCxnSpPr>
          <p:nvPr/>
        </p:nvCxnSpPr>
        <p:spPr>
          <a:xfrm>
            <a:off x="5572132" y="5250669"/>
            <a:ext cx="500066" cy="1588"/>
          </a:xfrm>
          <a:prstGeom prst="straightConnector1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9995</TotalTime>
  <Words>879</Words>
  <Application>Microsoft Office PowerPoint</Application>
  <PresentationFormat>Προβολή στην οθόνη (4:3)</PresentationFormat>
  <Paragraphs>180</Paragraphs>
  <Slides>23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4" baseType="lpstr">
      <vt:lpstr>Θέμα του Office</vt:lpstr>
      <vt:lpstr>Σχεδιασμός, Υλοποίηση και Αποτίμηση Συμπληρωματικού Εκπαιδευτικού Υλικού με τη μεθοδολογία της ΕξΑΕ: Διδασκαλία Λογοτεχνίας στη Γ΄ Δημοτικού, Μελέτη Περίπτωσης «Ο Μικρός Πρίγκιπας» </vt:lpstr>
      <vt:lpstr>Ευχαριστίες</vt:lpstr>
      <vt:lpstr>1. Σκοπός της ΔΕ</vt:lpstr>
      <vt:lpstr>2. Στόχοι της ΔΕ</vt:lpstr>
      <vt:lpstr> 3. Συνεισφορά της ΔΕ</vt:lpstr>
      <vt:lpstr>4. Ερευνητικά Ερωτήματα 1/2 </vt:lpstr>
      <vt:lpstr>4. Ερευνητικά Ερωτήματα 2/2 </vt:lpstr>
      <vt:lpstr>5. Δομή της εργασίας</vt:lpstr>
      <vt:lpstr>6. Θεωρητικό Πλαίσιο 1/2</vt:lpstr>
      <vt:lpstr>7. Θεωρητικό Πλαίσιο 2/2</vt:lpstr>
      <vt:lpstr>8. Παραγόμενο Εκπαιδευτικό Υλικό</vt:lpstr>
      <vt:lpstr>8. Παραγόμενο Εκπαιδευτικό Υλικό</vt:lpstr>
      <vt:lpstr>9. Μεθοδολογία</vt:lpstr>
      <vt:lpstr>10. Αποτελέσματα –  Κύρια ευρήματα 1/4 </vt:lpstr>
      <vt:lpstr>10. Αποτελέσματα – Κύρια ευρήματα 2/4</vt:lpstr>
      <vt:lpstr>10. Αποτελέσματα – Κύρια ευρήματα 3/4</vt:lpstr>
      <vt:lpstr>10. Αποτελέσματα – Κύρια ευρήματα 4/4</vt:lpstr>
      <vt:lpstr>11. Συμπεράσματα 1/2</vt:lpstr>
      <vt:lpstr>11. Συμπεράσματα</vt:lpstr>
      <vt:lpstr>Περιορισμοί της Έρευνας</vt:lpstr>
      <vt:lpstr>Προτάσεις για  Μελλοντική Έρευνα</vt:lpstr>
      <vt:lpstr>Διαφάνεια 22</vt:lpstr>
      <vt:lpstr>Διαφάνεια 23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Yro Kyrikoglou</cp:lastModifiedBy>
  <cp:revision>1831</cp:revision>
  <dcterms:created xsi:type="dcterms:W3CDTF">2003-10-16T17:37:47Z</dcterms:created>
  <dcterms:modified xsi:type="dcterms:W3CDTF">2025-11-16T17:17:36Z</dcterms:modified>
</cp:coreProperties>
</file>