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30"/>
  </p:notesMasterIdLst>
  <p:sldIdLst>
    <p:sldId id="1482" r:id="rId2"/>
    <p:sldId id="2023" r:id="rId3"/>
    <p:sldId id="2060" r:id="rId4"/>
    <p:sldId id="2021" r:id="rId5"/>
    <p:sldId id="2061" r:id="rId6"/>
    <p:sldId id="2024" r:id="rId7"/>
    <p:sldId id="2037" r:id="rId8"/>
    <p:sldId id="2057" r:id="rId9"/>
    <p:sldId id="2042" r:id="rId10"/>
    <p:sldId id="2040" r:id="rId11"/>
    <p:sldId id="2026" r:id="rId12"/>
    <p:sldId id="2062" r:id="rId13"/>
    <p:sldId id="2063" r:id="rId14"/>
    <p:sldId id="2043" r:id="rId15"/>
    <p:sldId id="264" r:id="rId16"/>
    <p:sldId id="2045" r:id="rId17"/>
    <p:sldId id="2046" r:id="rId18"/>
    <p:sldId id="2049" r:id="rId19"/>
    <p:sldId id="2030" r:id="rId20"/>
    <p:sldId id="2031" r:id="rId21"/>
    <p:sldId id="2032" r:id="rId22"/>
    <p:sldId id="2033" r:id="rId23"/>
    <p:sldId id="2056" r:id="rId24"/>
    <p:sldId id="2018" r:id="rId25"/>
    <p:sldId id="2064" r:id="rId26"/>
    <p:sldId id="2052" r:id="rId27"/>
    <p:sldId id="2058" r:id="rId28"/>
    <p:sldId id="2019" r:id="rId29"/>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8F00"/>
    <a:srgbClr val="FFD629"/>
    <a:srgbClr val="FFAD5B"/>
    <a:srgbClr val="90CCAF"/>
    <a:srgbClr val="F4F694"/>
    <a:srgbClr val="931B1B"/>
    <a:srgbClr val="FFA54B"/>
    <a:srgbClr val="FFFFCC"/>
    <a:srgbClr val="EDBE9B"/>
    <a:srgbClr val="ADDB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9528" autoAdjust="0"/>
  </p:normalViewPr>
  <p:slideViewPr>
    <p:cSldViewPr>
      <p:cViewPr varScale="1">
        <p:scale>
          <a:sx n="59" d="100"/>
          <a:sy n="59" d="100"/>
        </p:scale>
        <p:origin x="1086" y="60"/>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70256D-F23E-4CA2-84F7-87D9ED9473CA}"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GB"/>
        </a:p>
      </dgm:t>
    </dgm:pt>
    <dgm:pt modelId="{23DCDBC7-23A5-40D6-B3D3-604DAB5E46C3}">
      <dgm:prSet/>
      <dgm:spPr>
        <a:solidFill>
          <a:schemeClr val="accent1">
            <a:lumMod val="75000"/>
          </a:schemeClr>
        </a:solidFill>
      </dgm:spPr>
      <dgm:t>
        <a:bodyPr/>
        <a:lstStyle/>
        <a:p>
          <a:pPr algn="ctr"/>
          <a:r>
            <a:rPr lang="el-GR" b="1" dirty="0"/>
            <a:t>«Σχεδιασμός, Υλοποίηση και Αποτίμηση διαδραστικού εκπαιδευτικού υλικού με τη χρήση εφαρμογής επαυξημένης πραγματικότητας σε μαθητές/</a:t>
          </a:r>
          <a:r>
            <a:rPr lang="el-GR" b="1" dirty="0" err="1"/>
            <a:t>τριες</a:t>
          </a:r>
          <a:r>
            <a:rPr lang="el-GR" b="1" dirty="0"/>
            <a:t> Δημοτικού για την αξιοποίηση της πολιτιστικής κληρονομιάς / τοπικής ιστορίας της πόλης της Ιεράπετρας»</a:t>
          </a:r>
          <a:endParaRPr lang="el-GR" dirty="0"/>
        </a:p>
      </dgm:t>
    </dgm:pt>
    <dgm:pt modelId="{D1C89F94-CEAA-42B6-B0C4-27DC53553EE6}" type="parTrans" cxnId="{D86D584E-9328-46B1-A5E7-D957F5B61F03}">
      <dgm:prSet/>
      <dgm:spPr/>
      <dgm:t>
        <a:bodyPr/>
        <a:lstStyle/>
        <a:p>
          <a:endParaRPr lang="el-GR"/>
        </a:p>
      </dgm:t>
    </dgm:pt>
    <dgm:pt modelId="{9B4313B9-D741-49F9-8C70-56D3597875EB}" type="sibTrans" cxnId="{D86D584E-9328-46B1-A5E7-D957F5B61F03}">
      <dgm:prSet/>
      <dgm:spPr/>
      <dgm:t>
        <a:bodyPr/>
        <a:lstStyle/>
        <a:p>
          <a:endParaRPr lang="el-GR"/>
        </a:p>
      </dgm:t>
    </dgm:pt>
    <dgm:pt modelId="{3AEC3421-2381-46C9-AC1C-24FFBC4525C6}" type="pres">
      <dgm:prSet presAssocID="{4270256D-F23E-4CA2-84F7-87D9ED9473CA}" presName="linear" presStyleCnt="0">
        <dgm:presLayoutVars>
          <dgm:animLvl val="lvl"/>
          <dgm:resizeHandles val="exact"/>
        </dgm:presLayoutVars>
      </dgm:prSet>
      <dgm:spPr/>
    </dgm:pt>
    <dgm:pt modelId="{1F0B0E26-9C0D-460D-86D4-CE77F31564F6}" type="pres">
      <dgm:prSet presAssocID="{23DCDBC7-23A5-40D6-B3D3-604DAB5E46C3}" presName="parentText" presStyleLbl="node1" presStyleIdx="0" presStyleCnt="1" custLinFactNeighborX="107" custLinFactNeighborY="29054">
        <dgm:presLayoutVars>
          <dgm:chMax val="0"/>
          <dgm:bulletEnabled val="1"/>
        </dgm:presLayoutVars>
      </dgm:prSet>
      <dgm:spPr/>
    </dgm:pt>
  </dgm:ptLst>
  <dgm:cxnLst>
    <dgm:cxn modelId="{2076C547-7951-41D9-BB00-CA25E3B9A508}" type="presOf" srcId="{4270256D-F23E-4CA2-84F7-87D9ED9473CA}" destId="{3AEC3421-2381-46C9-AC1C-24FFBC4525C6}" srcOrd="0" destOrd="0" presId="urn:microsoft.com/office/officeart/2005/8/layout/vList2"/>
    <dgm:cxn modelId="{D86D584E-9328-46B1-A5E7-D957F5B61F03}" srcId="{4270256D-F23E-4CA2-84F7-87D9ED9473CA}" destId="{23DCDBC7-23A5-40D6-B3D3-604DAB5E46C3}" srcOrd="0" destOrd="0" parTransId="{D1C89F94-CEAA-42B6-B0C4-27DC53553EE6}" sibTransId="{9B4313B9-D741-49F9-8C70-56D3597875EB}"/>
    <dgm:cxn modelId="{4A551679-1CB5-4B75-AC73-24B7DB85659F}" type="presOf" srcId="{23DCDBC7-23A5-40D6-B3D3-604DAB5E46C3}" destId="{1F0B0E26-9C0D-460D-86D4-CE77F31564F6}" srcOrd="0" destOrd="0" presId="urn:microsoft.com/office/officeart/2005/8/layout/vList2"/>
    <dgm:cxn modelId="{1DBD0239-C6B6-4B1C-8081-82E91D3E7D52}" type="presParOf" srcId="{3AEC3421-2381-46C9-AC1C-24FFBC4525C6}" destId="{1F0B0E26-9C0D-460D-86D4-CE77F31564F6}"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02004A-7918-4D43-8AAA-3290BABF3DFB}" type="doc">
      <dgm:prSet loTypeId="urn:microsoft.com/office/officeart/2005/8/layout/list1" loCatId="list" qsTypeId="urn:microsoft.com/office/officeart/2005/8/quickstyle/3d1" qsCatId="3D" csTypeId="urn:microsoft.com/office/officeart/2005/8/colors/colorful5" csCatId="colorful" phldr="1"/>
      <dgm:spPr/>
      <dgm:t>
        <a:bodyPr/>
        <a:lstStyle/>
        <a:p>
          <a:endParaRPr lang="el-GR"/>
        </a:p>
      </dgm:t>
    </dgm:pt>
    <dgm:pt modelId="{C7B9466C-AA58-47E3-9F62-FAC3768C6ACA}">
      <dgm:prSet custT="1"/>
      <dgm:spPr/>
      <dgm:t>
        <a:bodyPr/>
        <a:lstStyle/>
        <a:p>
          <a:pPr rtl="0"/>
          <a:r>
            <a:rPr lang="el-GR" sz="1800" b="1" dirty="0">
              <a:latin typeface="Times New Roman" pitchFamily="18" charset="0"/>
              <a:cs typeface="Times New Roman" pitchFamily="18" charset="0"/>
            </a:rPr>
            <a:t>Ορισμός &amp; Μορφές της Ανοικτής και </a:t>
          </a:r>
          <a:r>
            <a:rPr lang="el-GR" sz="1800" b="1" dirty="0" err="1">
              <a:latin typeface="Times New Roman" pitchFamily="18" charset="0"/>
              <a:cs typeface="Times New Roman" pitchFamily="18" charset="0"/>
            </a:rPr>
            <a:t>ΕξΑΕ</a:t>
          </a:r>
          <a:r>
            <a:rPr lang="el-GR" sz="1800" b="1" dirty="0">
              <a:latin typeface="Times New Roman" pitchFamily="18" charset="0"/>
              <a:cs typeface="Times New Roman" pitchFamily="18" charset="0"/>
            </a:rPr>
            <a:t>:</a:t>
          </a:r>
          <a:br>
            <a:rPr lang="el-GR" sz="1800" b="1" dirty="0">
              <a:latin typeface="Times New Roman" pitchFamily="18" charset="0"/>
              <a:cs typeface="Times New Roman" pitchFamily="18" charset="0"/>
            </a:rPr>
          </a:br>
          <a:r>
            <a:rPr lang="el-GR" sz="1800" b="1" dirty="0">
              <a:latin typeface="Times New Roman" pitchFamily="18" charset="0"/>
              <a:cs typeface="Times New Roman" pitchFamily="18" charset="0"/>
            </a:rPr>
            <a:t>Μ</a:t>
          </a:r>
          <a:r>
            <a:rPr lang="el-GR" sz="1800" dirty="0">
              <a:latin typeface="Times New Roman" pitchFamily="18" charset="0"/>
              <a:cs typeface="Times New Roman" pitchFamily="18" charset="0"/>
            </a:rPr>
            <a:t>έθοδος εκπαίδευσης ευέλικτη και αυτόνομη που προωθεί τη μαθητοκεντρική και διαδραστική μάθηση αξιοποιώντας ψηφιακά εργαλεία. Διακρίνεται σε Ασύγχρονη και Σύγχρονη.</a:t>
          </a:r>
        </a:p>
      </dgm:t>
    </dgm:pt>
    <dgm:pt modelId="{A435FEDD-E2CF-4664-8144-630DD97046E8}" type="parTrans" cxnId="{E68F52C8-8168-4EC8-82F1-FE30A802E4DA}">
      <dgm:prSet/>
      <dgm:spPr/>
      <dgm:t>
        <a:bodyPr/>
        <a:lstStyle/>
        <a:p>
          <a:endParaRPr lang="el-GR"/>
        </a:p>
      </dgm:t>
    </dgm:pt>
    <dgm:pt modelId="{4B360220-8F96-451B-BC5B-2A61D349BA9A}" type="sibTrans" cxnId="{E68F52C8-8168-4EC8-82F1-FE30A802E4DA}">
      <dgm:prSet/>
      <dgm:spPr/>
      <dgm:t>
        <a:bodyPr/>
        <a:lstStyle/>
        <a:p>
          <a:endParaRPr lang="el-GR"/>
        </a:p>
      </dgm:t>
    </dgm:pt>
    <dgm:pt modelId="{BE4E7F2A-B2FB-4B44-9DAF-ED52F61C633F}">
      <dgm:prSet custT="1"/>
      <dgm:spPr/>
      <dgm:t>
        <a:bodyPr/>
        <a:lstStyle/>
        <a:p>
          <a:pPr rtl="0"/>
          <a:r>
            <a:rPr lang="el-GR" sz="1800" b="1" dirty="0">
              <a:latin typeface="Times New Roman" pitchFamily="18" charset="0"/>
              <a:cs typeface="Times New Roman" pitchFamily="18" charset="0"/>
            </a:rPr>
            <a:t>Βασικές θεωρίες της </a:t>
          </a:r>
          <a:r>
            <a:rPr lang="el-GR" sz="1800" b="1" dirty="0" err="1">
              <a:latin typeface="Times New Roman" pitchFamily="18" charset="0"/>
              <a:cs typeface="Times New Roman" pitchFamily="18" charset="0"/>
            </a:rPr>
            <a:t>ΕξΑΕ</a:t>
          </a:r>
          <a:r>
            <a:rPr lang="el-GR" sz="1800" b="1" dirty="0">
              <a:latin typeface="Times New Roman" pitchFamily="18" charset="0"/>
              <a:cs typeface="Times New Roman" pitchFamily="18" charset="0"/>
            </a:rPr>
            <a:t>:</a:t>
          </a:r>
          <a:br>
            <a:rPr lang="el-GR" sz="1800" b="1" dirty="0">
              <a:latin typeface="Times New Roman" pitchFamily="18" charset="0"/>
              <a:cs typeface="Times New Roman" pitchFamily="18" charset="0"/>
            </a:rPr>
          </a:br>
          <a:r>
            <a:rPr lang="el-GR" sz="1800" dirty="0">
              <a:latin typeface="Times New Roman" pitchFamily="18" charset="0"/>
              <a:cs typeface="Times New Roman" pitchFamily="18" charset="0"/>
            </a:rPr>
            <a:t>Θεωρία της ανεξαρτησίας και της αυτονομίας, η βιομηχανοποίηση της διδασκαλίας και η θεωρία της αλληλεπίδρασης και της επικοινωνίας.</a:t>
          </a:r>
        </a:p>
      </dgm:t>
    </dgm:pt>
    <dgm:pt modelId="{9DEC5B79-F728-4DE5-9115-94578B7C5C95}" type="parTrans" cxnId="{3E690783-91D3-4434-A4DD-9EC0AFD48B7C}">
      <dgm:prSet/>
      <dgm:spPr/>
      <dgm:t>
        <a:bodyPr/>
        <a:lstStyle/>
        <a:p>
          <a:endParaRPr lang="el-GR"/>
        </a:p>
      </dgm:t>
    </dgm:pt>
    <dgm:pt modelId="{5ACBCF3F-563E-4E74-8893-26FBF587D2D8}" type="sibTrans" cxnId="{3E690783-91D3-4434-A4DD-9EC0AFD48B7C}">
      <dgm:prSet/>
      <dgm:spPr/>
      <dgm:t>
        <a:bodyPr/>
        <a:lstStyle/>
        <a:p>
          <a:endParaRPr lang="el-GR"/>
        </a:p>
      </dgm:t>
    </dgm:pt>
    <dgm:pt modelId="{C1545C4C-0785-4E03-8BCF-7784156BE632}">
      <dgm:prSet custT="1"/>
      <dgm:spPr/>
      <dgm:t>
        <a:bodyPr/>
        <a:lstStyle/>
        <a:p>
          <a:pPr rtl="0"/>
          <a:r>
            <a:rPr lang="el-GR" sz="1800" b="1">
              <a:latin typeface="Times New Roman" pitchFamily="18" charset="0"/>
              <a:cs typeface="Times New Roman" pitchFamily="18" charset="0"/>
            </a:rPr>
            <a:t>Ορισμός &amp; Μορφές της Σχολικής ΕξΑΕ:</a:t>
          </a:r>
          <a:br>
            <a:rPr lang="el-GR" sz="1800" b="1">
              <a:latin typeface="Times New Roman" pitchFamily="18" charset="0"/>
              <a:cs typeface="Times New Roman" pitchFamily="18" charset="0"/>
            </a:rPr>
          </a:br>
          <a:r>
            <a:rPr lang="en-US" sz="1800">
              <a:latin typeface="Times New Roman" pitchFamily="18" charset="0"/>
              <a:cs typeface="Times New Roman" pitchFamily="18" charset="0"/>
            </a:rPr>
            <a:t>O</a:t>
          </a:r>
          <a:r>
            <a:rPr lang="el-GR" sz="1800">
              <a:latin typeface="Times New Roman" pitchFamily="18" charset="0"/>
              <a:cs typeface="Times New Roman" pitchFamily="18" charset="0"/>
            </a:rPr>
            <a:t> όρος σχολική εξ αποστάσεως εκπαίδευση αναφέρεται στην εκπαίδευση που παρέχεται από απόσταση σε επίπεδο πρωτοβάθμιας και δευτεροβάθμιας εκπαίδευσης με στόχο την κάλυψη των μαθητικών αναγκών. Διακρίνεται σε Αυτοδύναμη, Συμπληρωματική και Μεικτή - Πολυμορφική - Συνδυαστική.</a:t>
          </a:r>
          <a:endParaRPr lang="el-GR" sz="1800" b="1" dirty="0">
            <a:latin typeface="Times New Roman" pitchFamily="18" charset="0"/>
            <a:cs typeface="Times New Roman" pitchFamily="18" charset="0"/>
          </a:endParaRPr>
        </a:p>
      </dgm:t>
    </dgm:pt>
    <dgm:pt modelId="{4141C70E-C61E-4541-BF04-A83225795485}" type="parTrans" cxnId="{5AD1AFB6-1EFD-4F52-A009-5C866E7CABEC}">
      <dgm:prSet/>
      <dgm:spPr/>
      <dgm:t>
        <a:bodyPr/>
        <a:lstStyle/>
        <a:p>
          <a:endParaRPr lang="el-GR"/>
        </a:p>
      </dgm:t>
    </dgm:pt>
    <dgm:pt modelId="{EF48F11D-05D2-4720-B152-BF72441F704D}" type="sibTrans" cxnId="{5AD1AFB6-1EFD-4F52-A009-5C866E7CABEC}">
      <dgm:prSet/>
      <dgm:spPr/>
      <dgm:t>
        <a:bodyPr/>
        <a:lstStyle/>
        <a:p>
          <a:endParaRPr lang="el-GR"/>
        </a:p>
      </dgm:t>
    </dgm:pt>
    <dgm:pt modelId="{84DC8DC4-A2B5-4CAA-88F4-E3A93710EADE}" type="pres">
      <dgm:prSet presAssocID="{8502004A-7918-4D43-8AAA-3290BABF3DFB}" presName="linear" presStyleCnt="0">
        <dgm:presLayoutVars>
          <dgm:dir/>
          <dgm:animLvl val="lvl"/>
          <dgm:resizeHandles val="exact"/>
        </dgm:presLayoutVars>
      </dgm:prSet>
      <dgm:spPr/>
    </dgm:pt>
    <dgm:pt modelId="{4D36F13A-9CC6-4807-BF79-81BBF2479342}" type="pres">
      <dgm:prSet presAssocID="{C7B9466C-AA58-47E3-9F62-FAC3768C6ACA}" presName="parentLin" presStyleCnt="0"/>
      <dgm:spPr/>
    </dgm:pt>
    <dgm:pt modelId="{3B05DC9F-D9D9-4025-9EF3-A16573943214}" type="pres">
      <dgm:prSet presAssocID="{C7B9466C-AA58-47E3-9F62-FAC3768C6ACA}" presName="parentLeftMargin" presStyleLbl="node1" presStyleIdx="0" presStyleCnt="3"/>
      <dgm:spPr/>
    </dgm:pt>
    <dgm:pt modelId="{40B293BF-EBE3-4071-8CB6-8123455D8ED4}" type="pres">
      <dgm:prSet presAssocID="{C7B9466C-AA58-47E3-9F62-FAC3768C6ACA}" presName="parentText" presStyleLbl="node1" presStyleIdx="0" presStyleCnt="3" custScaleX="114822" custScaleY="181803" custLinFactNeighborX="-39850" custLinFactNeighborY="-16673">
        <dgm:presLayoutVars>
          <dgm:chMax val="0"/>
          <dgm:bulletEnabled val="1"/>
        </dgm:presLayoutVars>
      </dgm:prSet>
      <dgm:spPr/>
    </dgm:pt>
    <dgm:pt modelId="{92835546-8686-437F-8D3F-520AF4F1DBE3}" type="pres">
      <dgm:prSet presAssocID="{C7B9466C-AA58-47E3-9F62-FAC3768C6ACA}" presName="negativeSpace" presStyleCnt="0"/>
      <dgm:spPr/>
    </dgm:pt>
    <dgm:pt modelId="{1890C482-526F-485A-97EC-830CB4369C12}" type="pres">
      <dgm:prSet presAssocID="{C7B9466C-AA58-47E3-9F62-FAC3768C6ACA}" presName="childText" presStyleLbl="conFgAcc1" presStyleIdx="0" presStyleCnt="3" custScaleX="67692" custLinFactY="-15729" custLinFactNeighborY="-100000">
        <dgm:presLayoutVars>
          <dgm:bulletEnabled val="1"/>
        </dgm:presLayoutVars>
      </dgm:prSet>
      <dgm:spPr/>
    </dgm:pt>
    <dgm:pt modelId="{FC347E4D-DA04-4B2F-8828-FF4E126E0FF2}" type="pres">
      <dgm:prSet presAssocID="{4B360220-8F96-451B-BC5B-2A61D349BA9A}" presName="spaceBetweenRectangles" presStyleCnt="0"/>
      <dgm:spPr/>
    </dgm:pt>
    <dgm:pt modelId="{DDC775D6-4C66-4A1B-9CD2-D21248F248E3}" type="pres">
      <dgm:prSet presAssocID="{BE4E7F2A-B2FB-4B44-9DAF-ED52F61C633F}" presName="parentLin" presStyleCnt="0"/>
      <dgm:spPr/>
    </dgm:pt>
    <dgm:pt modelId="{58388551-8851-4AE7-B8EB-D92A73DE47DB}" type="pres">
      <dgm:prSet presAssocID="{BE4E7F2A-B2FB-4B44-9DAF-ED52F61C633F}" presName="parentLeftMargin" presStyleLbl="node1" presStyleIdx="0" presStyleCnt="3"/>
      <dgm:spPr/>
    </dgm:pt>
    <dgm:pt modelId="{59BCB28D-0CB7-4EE6-A020-5B23A4EE7819}" type="pres">
      <dgm:prSet presAssocID="{BE4E7F2A-B2FB-4B44-9DAF-ED52F61C633F}" presName="parentText" presStyleLbl="node1" presStyleIdx="1" presStyleCnt="3" custScaleX="114822" custScaleY="150422" custLinFactNeighborX="-39850" custLinFactNeighborY="-25610">
        <dgm:presLayoutVars>
          <dgm:chMax val="0"/>
          <dgm:bulletEnabled val="1"/>
        </dgm:presLayoutVars>
      </dgm:prSet>
      <dgm:spPr/>
    </dgm:pt>
    <dgm:pt modelId="{4368D273-8576-4E86-88B9-097E850825EE}" type="pres">
      <dgm:prSet presAssocID="{BE4E7F2A-B2FB-4B44-9DAF-ED52F61C633F}" presName="negativeSpace" presStyleCnt="0"/>
      <dgm:spPr/>
    </dgm:pt>
    <dgm:pt modelId="{9542D133-D0D6-490E-A7F3-DCB1DC411F91}" type="pres">
      <dgm:prSet presAssocID="{BE4E7F2A-B2FB-4B44-9DAF-ED52F61C633F}" presName="childText" presStyleLbl="conFgAcc1" presStyleIdx="1" presStyleCnt="3" custScaleX="67692" custLinFactY="-26198" custLinFactNeighborY="-100000">
        <dgm:presLayoutVars>
          <dgm:bulletEnabled val="1"/>
        </dgm:presLayoutVars>
      </dgm:prSet>
      <dgm:spPr/>
    </dgm:pt>
    <dgm:pt modelId="{B260A5A6-FF6A-4FA3-B9AD-F07E4D4CF9CC}" type="pres">
      <dgm:prSet presAssocID="{5ACBCF3F-563E-4E74-8893-26FBF587D2D8}" presName="spaceBetweenRectangles" presStyleCnt="0"/>
      <dgm:spPr/>
    </dgm:pt>
    <dgm:pt modelId="{9F6F9530-B732-4905-BE58-B4784802DA5A}" type="pres">
      <dgm:prSet presAssocID="{C1545C4C-0785-4E03-8BCF-7784156BE632}" presName="parentLin" presStyleCnt="0"/>
      <dgm:spPr/>
    </dgm:pt>
    <dgm:pt modelId="{B36DF92B-1648-41CB-B99C-D62222F31540}" type="pres">
      <dgm:prSet presAssocID="{C1545C4C-0785-4E03-8BCF-7784156BE632}" presName="parentLeftMargin" presStyleLbl="node1" presStyleIdx="1" presStyleCnt="3"/>
      <dgm:spPr/>
    </dgm:pt>
    <dgm:pt modelId="{7FB52F23-929C-4C79-ACD3-AF4F39687C9C}" type="pres">
      <dgm:prSet presAssocID="{C1545C4C-0785-4E03-8BCF-7784156BE632}" presName="parentText" presStyleLbl="node1" presStyleIdx="2" presStyleCnt="3" custScaleX="116435" custScaleY="216947" custLinFactNeighborX="-73102" custLinFactNeighborY="-31287">
        <dgm:presLayoutVars>
          <dgm:chMax val="0"/>
          <dgm:bulletEnabled val="1"/>
        </dgm:presLayoutVars>
      </dgm:prSet>
      <dgm:spPr/>
    </dgm:pt>
    <dgm:pt modelId="{2AC57740-75FF-4AAA-9F3B-533CBCCCD1BC}" type="pres">
      <dgm:prSet presAssocID="{C1545C4C-0785-4E03-8BCF-7784156BE632}" presName="negativeSpace" presStyleCnt="0"/>
      <dgm:spPr/>
    </dgm:pt>
    <dgm:pt modelId="{65AD439E-2F44-401D-B8C8-50196D7B6A53}" type="pres">
      <dgm:prSet presAssocID="{C1545C4C-0785-4E03-8BCF-7784156BE632}" presName="childText" presStyleLbl="conFgAcc1" presStyleIdx="2" presStyleCnt="3" custScaleX="67692" custLinFactNeighborY="-64244">
        <dgm:presLayoutVars>
          <dgm:bulletEnabled val="1"/>
        </dgm:presLayoutVars>
      </dgm:prSet>
      <dgm:spPr/>
    </dgm:pt>
  </dgm:ptLst>
  <dgm:cxnLst>
    <dgm:cxn modelId="{D547B876-9FAB-4327-9B3A-0D2747724483}" type="presOf" srcId="{8502004A-7918-4D43-8AAA-3290BABF3DFB}" destId="{84DC8DC4-A2B5-4CAA-88F4-E3A93710EADE}" srcOrd="0" destOrd="0" presId="urn:microsoft.com/office/officeart/2005/8/layout/list1"/>
    <dgm:cxn modelId="{3A631C59-58E7-4F48-B02D-647A0BD6446C}" type="presOf" srcId="{BE4E7F2A-B2FB-4B44-9DAF-ED52F61C633F}" destId="{59BCB28D-0CB7-4EE6-A020-5B23A4EE7819}" srcOrd="1" destOrd="0" presId="urn:microsoft.com/office/officeart/2005/8/layout/list1"/>
    <dgm:cxn modelId="{3E690783-91D3-4434-A4DD-9EC0AFD48B7C}" srcId="{8502004A-7918-4D43-8AAA-3290BABF3DFB}" destId="{BE4E7F2A-B2FB-4B44-9DAF-ED52F61C633F}" srcOrd="1" destOrd="0" parTransId="{9DEC5B79-F728-4DE5-9115-94578B7C5C95}" sibTransId="{5ACBCF3F-563E-4E74-8893-26FBF587D2D8}"/>
    <dgm:cxn modelId="{C7267E91-232C-4313-A8F1-E4110242B83A}" type="presOf" srcId="{C7B9466C-AA58-47E3-9F62-FAC3768C6ACA}" destId="{40B293BF-EBE3-4071-8CB6-8123455D8ED4}" srcOrd="1" destOrd="0" presId="urn:microsoft.com/office/officeart/2005/8/layout/list1"/>
    <dgm:cxn modelId="{527BA3B0-F47A-46A5-85B1-47A9CEDCCB2C}" type="presOf" srcId="{C7B9466C-AA58-47E3-9F62-FAC3768C6ACA}" destId="{3B05DC9F-D9D9-4025-9EF3-A16573943214}" srcOrd="0" destOrd="0" presId="urn:microsoft.com/office/officeart/2005/8/layout/list1"/>
    <dgm:cxn modelId="{5AD1AFB6-1EFD-4F52-A009-5C866E7CABEC}" srcId="{8502004A-7918-4D43-8AAA-3290BABF3DFB}" destId="{C1545C4C-0785-4E03-8BCF-7784156BE632}" srcOrd="2" destOrd="0" parTransId="{4141C70E-C61E-4541-BF04-A83225795485}" sibTransId="{EF48F11D-05D2-4720-B152-BF72441F704D}"/>
    <dgm:cxn modelId="{2CA882BE-846D-470F-8BF6-9FDE98AE2B58}" type="presOf" srcId="{C1545C4C-0785-4E03-8BCF-7784156BE632}" destId="{7FB52F23-929C-4C79-ACD3-AF4F39687C9C}" srcOrd="1" destOrd="0" presId="urn:microsoft.com/office/officeart/2005/8/layout/list1"/>
    <dgm:cxn modelId="{E68F52C8-8168-4EC8-82F1-FE30A802E4DA}" srcId="{8502004A-7918-4D43-8AAA-3290BABF3DFB}" destId="{C7B9466C-AA58-47E3-9F62-FAC3768C6ACA}" srcOrd="0" destOrd="0" parTransId="{A435FEDD-E2CF-4664-8144-630DD97046E8}" sibTransId="{4B360220-8F96-451B-BC5B-2A61D349BA9A}"/>
    <dgm:cxn modelId="{725284CC-1ECB-425A-95FB-4BD7BBA54A7C}" type="presOf" srcId="{BE4E7F2A-B2FB-4B44-9DAF-ED52F61C633F}" destId="{58388551-8851-4AE7-B8EB-D92A73DE47DB}" srcOrd="0" destOrd="0" presId="urn:microsoft.com/office/officeart/2005/8/layout/list1"/>
    <dgm:cxn modelId="{6D54E7D3-7248-4A31-A606-17BA0FF06FCD}" type="presOf" srcId="{C1545C4C-0785-4E03-8BCF-7784156BE632}" destId="{B36DF92B-1648-41CB-B99C-D62222F31540}" srcOrd="0" destOrd="0" presId="urn:microsoft.com/office/officeart/2005/8/layout/list1"/>
    <dgm:cxn modelId="{237F74DE-4A90-4A52-9F1D-A47F57812EED}" type="presParOf" srcId="{84DC8DC4-A2B5-4CAA-88F4-E3A93710EADE}" destId="{4D36F13A-9CC6-4807-BF79-81BBF2479342}" srcOrd="0" destOrd="0" presId="urn:microsoft.com/office/officeart/2005/8/layout/list1"/>
    <dgm:cxn modelId="{9019D450-7D5D-42EF-813C-EF232406D912}" type="presParOf" srcId="{4D36F13A-9CC6-4807-BF79-81BBF2479342}" destId="{3B05DC9F-D9D9-4025-9EF3-A16573943214}" srcOrd="0" destOrd="0" presId="urn:microsoft.com/office/officeart/2005/8/layout/list1"/>
    <dgm:cxn modelId="{01A4BAAA-7B3D-4179-B2A9-F0FE59C22246}" type="presParOf" srcId="{4D36F13A-9CC6-4807-BF79-81BBF2479342}" destId="{40B293BF-EBE3-4071-8CB6-8123455D8ED4}" srcOrd="1" destOrd="0" presId="urn:microsoft.com/office/officeart/2005/8/layout/list1"/>
    <dgm:cxn modelId="{DE8B8322-C3B9-4541-B9B1-0E520C830647}" type="presParOf" srcId="{84DC8DC4-A2B5-4CAA-88F4-E3A93710EADE}" destId="{92835546-8686-437F-8D3F-520AF4F1DBE3}" srcOrd="1" destOrd="0" presId="urn:microsoft.com/office/officeart/2005/8/layout/list1"/>
    <dgm:cxn modelId="{43A2B206-6113-42ED-BE5E-6078E9F04AFF}" type="presParOf" srcId="{84DC8DC4-A2B5-4CAA-88F4-E3A93710EADE}" destId="{1890C482-526F-485A-97EC-830CB4369C12}" srcOrd="2" destOrd="0" presId="urn:microsoft.com/office/officeart/2005/8/layout/list1"/>
    <dgm:cxn modelId="{CCD796C8-E34F-47F7-8D0D-CB781404418F}" type="presParOf" srcId="{84DC8DC4-A2B5-4CAA-88F4-E3A93710EADE}" destId="{FC347E4D-DA04-4B2F-8828-FF4E126E0FF2}" srcOrd="3" destOrd="0" presId="urn:microsoft.com/office/officeart/2005/8/layout/list1"/>
    <dgm:cxn modelId="{C4F55EF6-F750-485B-B998-97A4224B7ED6}" type="presParOf" srcId="{84DC8DC4-A2B5-4CAA-88F4-E3A93710EADE}" destId="{DDC775D6-4C66-4A1B-9CD2-D21248F248E3}" srcOrd="4" destOrd="0" presId="urn:microsoft.com/office/officeart/2005/8/layout/list1"/>
    <dgm:cxn modelId="{552E54C5-E3D1-4876-BE1E-78428D646EE0}" type="presParOf" srcId="{DDC775D6-4C66-4A1B-9CD2-D21248F248E3}" destId="{58388551-8851-4AE7-B8EB-D92A73DE47DB}" srcOrd="0" destOrd="0" presId="urn:microsoft.com/office/officeart/2005/8/layout/list1"/>
    <dgm:cxn modelId="{71CD5AFA-FA8C-4DC7-9F2C-FCC4256BCC7E}" type="presParOf" srcId="{DDC775D6-4C66-4A1B-9CD2-D21248F248E3}" destId="{59BCB28D-0CB7-4EE6-A020-5B23A4EE7819}" srcOrd="1" destOrd="0" presId="urn:microsoft.com/office/officeart/2005/8/layout/list1"/>
    <dgm:cxn modelId="{480F5D17-F4E9-4610-BA05-328F09D968DC}" type="presParOf" srcId="{84DC8DC4-A2B5-4CAA-88F4-E3A93710EADE}" destId="{4368D273-8576-4E86-88B9-097E850825EE}" srcOrd="5" destOrd="0" presId="urn:microsoft.com/office/officeart/2005/8/layout/list1"/>
    <dgm:cxn modelId="{97624298-DA1D-4BC0-9759-3338C8E79964}" type="presParOf" srcId="{84DC8DC4-A2B5-4CAA-88F4-E3A93710EADE}" destId="{9542D133-D0D6-490E-A7F3-DCB1DC411F91}" srcOrd="6" destOrd="0" presId="urn:microsoft.com/office/officeart/2005/8/layout/list1"/>
    <dgm:cxn modelId="{B443086D-CD82-4882-BE70-88BBF1787F6D}" type="presParOf" srcId="{84DC8DC4-A2B5-4CAA-88F4-E3A93710EADE}" destId="{B260A5A6-FF6A-4FA3-B9AD-F07E4D4CF9CC}" srcOrd="7" destOrd="0" presId="urn:microsoft.com/office/officeart/2005/8/layout/list1"/>
    <dgm:cxn modelId="{D114B186-4FB0-431A-A7C6-EC5A4E486BDB}" type="presParOf" srcId="{84DC8DC4-A2B5-4CAA-88F4-E3A93710EADE}" destId="{9F6F9530-B732-4905-BE58-B4784802DA5A}" srcOrd="8" destOrd="0" presId="urn:microsoft.com/office/officeart/2005/8/layout/list1"/>
    <dgm:cxn modelId="{6F61DC62-75D9-46DF-9FBB-07634A25DC74}" type="presParOf" srcId="{9F6F9530-B732-4905-BE58-B4784802DA5A}" destId="{B36DF92B-1648-41CB-B99C-D62222F31540}" srcOrd="0" destOrd="0" presId="urn:microsoft.com/office/officeart/2005/8/layout/list1"/>
    <dgm:cxn modelId="{A0A4EC41-4572-4175-AFDF-7408FEDAF1F7}" type="presParOf" srcId="{9F6F9530-B732-4905-BE58-B4784802DA5A}" destId="{7FB52F23-929C-4C79-ACD3-AF4F39687C9C}" srcOrd="1" destOrd="0" presId="urn:microsoft.com/office/officeart/2005/8/layout/list1"/>
    <dgm:cxn modelId="{6998AC03-0A5A-4202-A508-7E4A5883A786}" type="presParOf" srcId="{84DC8DC4-A2B5-4CAA-88F4-E3A93710EADE}" destId="{2AC57740-75FF-4AAA-9F3B-533CBCCCD1BC}" srcOrd="9" destOrd="0" presId="urn:microsoft.com/office/officeart/2005/8/layout/list1"/>
    <dgm:cxn modelId="{2403BE15-AA4A-4F17-8A42-7EB49CA9CC6F}" type="presParOf" srcId="{84DC8DC4-A2B5-4CAA-88F4-E3A93710EADE}" destId="{65AD439E-2F44-401D-B8C8-50196D7B6A53}" srcOrd="10" destOrd="0" presId="urn:microsoft.com/office/officeart/2005/8/layout/list1"/>
  </dgm:cxnLst>
  <dgm:bg/>
  <dgm:whole>
    <a:ln>
      <a:solidFill>
        <a:schemeClr val="accent4">
          <a:lumMod val="60000"/>
          <a:lumOff val="40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62FDD2-C960-49E9-94CC-BD30BCF7ADD2}" type="doc">
      <dgm:prSet loTypeId="urn:microsoft.com/office/officeart/2005/8/layout/radial6" loCatId="cycle" qsTypeId="urn:microsoft.com/office/officeart/2005/8/quickstyle/simple1" qsCatId="simple" csTypeId="urn:microsoft.com/office/officeart/2005/8/colors/colorful5" csCatId="colorful" phldr="1"/>
      <dgm:spPr/>
      <dgm:t>
        <a:bodyPr/>
        <a:lstStyle/>
        <a:p>
          <a:endParaRPr lang="el-GR"/>
        </a:p>
      </dgm:t>
    </dgm:pt>
    <dgm:pt modelId="{9F0A675D-43B8-4885-9A22-F06258FA4C73}">
      <dgm:prSet phldrT="[Κείμενο]" phldr="0" custT="1"/>
      <dgm:spPr/>
      <dgm:t>
        <a:bodyPr/>
        <a:lstStyle/>
        <a:p>
          <a:r>
            <a:rPr lang="el-GR" sz="2200" b="1" dirty="0" err="1">
              <a:latin typeface="Times New Roman" panose="02020603050405020304" pitchFamily="18" charset="0"/>
              <a:cs typeface="Times New Roman" panose="02020603050405020304" pitchFamily="18" charset="0"/>
            </a:rPr>
            <a:t>ΕξΑΕ</a:t>
          </a:r>
          <a:r>
            <a:rPr lang="el-GR" sz="2200" b="1" dirty="0">
              <a:latin typeface="Times New Roman" panose="02020603050405020304" pitchFamily="18" charset="0"/>
              <a:cs typeface="Times New Roman" panose="02020603050405020304" pitchFamily="18" charset="0"/>
            </a:rPr>
            <a:t> με αξιοποίηση των ΤΠΕ</a:t>
          </a:r>
        </a:p>
      </dgm:t>
    </dgm:pt>
    <dgm:pt modelId="{3BDD3A45-118F-4481-BDB6-DD949E2CA1C8}" type="parTrans" cxnId="{7B77EDA3-B98F-4F88-A35B-E104442AC758}">
      <dgm:prSet/>
      <dgm:spPr/>
      <dgm:t>
        <a:bodyPr/>
        <a:lstStyle/>
        <a:p>
          <a:endParaRPr lang="el-GR"/>
        </a:p>
      </dgm:t>
    </dgm:pt>
    <dgm:pt modelId="{71789C41-88FD-4537-A105-DE989C016BAE}" type="sibTrans" cxnId="{7B77EDA3-B98F-4F88-A35B-E104442AC758}">
      <dgm:prSet/>
      <dgm:spPr/>
      <dgm:t>
        <a:bodyPr/>
        <a:lstStyle/>
        <a:p>
          <a:endParaRPr lang="el-GR"/>
        </a:p>
      </dgm:t>
    </dgm:pt>
    <dgm:pt modelId="{AE7B3088-8512-476D-9A52-98751CE26B81}">
      <dgm:prSet phldrT="[Κείμενο]" custT="1"/>
      <dgm:spPr/>
      <dgm:t>
        <a:bodyPr/>
        <a:lstStyle/>
        <a:p>
          <a:pPr>
            <a:buNone/>
          </a:pPr>
          <a:r>
            <a:rPr lang="el-GR" sz="2000" b="1" dirty="0">
              <a:latin typeface="Times New Roman" panose="02020603050405020304" pitchFamily="18" charset="0"/>
              <a:cs typeface="Times New Roman" panose="02020603050405020304" pitchFamily="18" charset="0"/>
            </a:rPr>
            <a:t>Σύγχρονη, Ασύγχρονη και Μεικτή μάθηση</a:t>
          </a:r>
        </a:p>
      </dgm:t>
    </dgm:pt>
    <dgm:pt modelId="{1E6E0960-3239-492A-B5FF-39A7B1EF890E}" type="parTrans" cxnId="{DF619ED5-6A1E-4835-BC55-50342C3B9353}">
      <dgm:prSet/>
      <dgm:spPr/>
      <dgm:t>
        <a:bodyPr/>
        <a:lstStyle/>
        <a:p>
          <a:endParaRPr lang="el-GR"/>
        </a:p>
      </dgm:t>
    </dgm:pt>
    <dgm:pt modelId="{64C43A37-0BE9-4D71-B8F9-90FEA2C32489}" type="sibTrans" cxnId="{DF619ED5-6A1E-4835-BC55-50342C3B9353}">
      <dgm:prSet/>
      <dgm:spPr/>
      <dgm:t>
        <a:bodyPr/>
        <a:lstStyle/>
        <a:p>
          <a:endParaRPr lang="el-GR"/>
        </a:p>
      </dgm:t>
    </dgm:pt>
    <dgm:pt modelId="{B121C4AD-F755-447D-B7E2-C1F2E88CF01B}">
      <dgm:prSet phldrT="[Κείμενο]" custT="1"/>
      <dgm:spPr/>
      <dgm:t>
        <a:bodyPr/>
        <a:lstStyle/>
        <a:p>
          <a:pPr>
            <a:buNone/>
          </a:pPr>
          <a:r>
            <a:rPr lang="el-GR" sz="2000" b="1" dirty="0">
              <a:latin typeface="Times New Roman" panose="02020603050405020304" pitchFamily="18" charset="0"/>
              <a:cs typeface="Times New Roman" panose="02020603050405020304" pitchFamily="18" charset="0"/>
            </a:rPr>
            <a:t>Περιβάλλοντα </a:t>
          </a:r>
          <a:r>
            <a:rPr lang="en-US" sz="2000" b="1" dirty="0">
              <a:latin typeface="Times New Roman" panose="02020603050405020304" pitchFamily="18" charset="0"/>
              <a:cs typeface="Times New Roman" panose="02020603050405020304" pitchFamily="18" charset="0"/>
            </a:rPr>
            <a:t>e-Learning</a:t>
          </a:r>
          <a:endParaRPr lang="el-GR" sz="2000" dirty="0"/>
        </a:p>
      </dgm:t>
    </dgm:pt>
    <dgm:pt modelId="{6B2A0CA2-1F27-4855-BBAD-D71FE31E2619}" type="parTrans" cxnId="{79BB0D04-AFA1-4475-A8BF-4A87AF2B5A46}">
      <dgm:prSet/>
      <dgm:spPr/>
      <dgm:t>
        <a:bodyPr/>
        <a:lstStyle/>
        <a:p>
          <a:endParaRPr lang="el-GR"/>
        </a:p>
      </dgm:t>
    </dgm:pt>
    <dgm:pt modelId="{A8BF5184-0DF2-473E-8560-D4630038FD11}" type="sibTrans" cxnId="{79BB0D04-AFA1-4475-A8BF-4A87AF2B5A46}">
      <dgm:prSet/>
      <dgm:spPr/>
      <dgm:t>
        <a:bodyPr/>
        <a:lstStyle/>
        <a:p>
          <a:endParaRPr lang="el-GR"/>
        </a:p>
      </dgm:t>
    </dgm:pt>
    <dgm:pt modelId="{694557EB-D506-4389-8237-322FCA0FEACA}">
      <dgm:prSet phldrT="[Κείμενο]"/>
      <dgm:spPr/>
      <dgm:t>
        <a:bodyPr/>
        <a:lstStyle/>
        <a:p>
          <a:pPr>
            <a:buNone/>
          </a:pPr>
          <a:r>
            <a:rPr lang="el-GR" b="1" dirty="0">
              <a:latin typeface="Times New Roman" panose="02020603050405020304" pitchFamily="18" charset="0"/>
              <a:cs typeface="Times New Roman" panose="02020603050405020304" pitchFamily="18" charset="0"/>
            </a:rPr>
            <a:t>Περιβάλλοντα </a:t>
          </a:r>
          <a:r>
            <a:rPr lang="en-US" b="1" dirty="0">
              <a:latin typeface="Times New Roman" panose="02020603050405020304" pitchFamily="18" charset="0"/>
              <a:cs typeface="Times New Roman" panose="02020603050405020304" pitchFamily="18" charset="0"/>
            </a:rPr>
            <a:t>m-Learning</a:t>
          </a:r>
          <a:endParaRPr lang="el-GR" b="1" dirty="0">
            <a:latin typeface="Times New Roman" panose="02020603050405020304" pitchFamily="18" charset="0"/>
            <a:cs typeface="Times New Roman" panose="02020603050405020304" pitchFamily="18" charset="0"/>
          </a:endParaRPr>
        </a:p>
      </dgm:t>
    </dgm:pt>
    <dgm:pt modelId="{07201DD6-8F10-4170-B53D-81EAE076C692}" type="parTrans" cxnId="{3D178DDA-24CD-4A4B-B393-68B226480E1D}">
      <dgm:prSet/>
      <dgm:spPr/>
      <dgm:t>
        <a:bodyPr/>
        <a:lstStyle/>
        <a:p>
          <a:endParaRPr lang="el-GR"/>
        </a:p>
      </dgm:t>
    </dgm:pt>
    <dgm:pt modelId="{81EA9FAD-B6B3-45B3-BCAF-92A768EF8FE4}" type="sibTrans" cxnId="{3D178DDA-24CD-4A4B-B393-68B226480E1D}">
      <dgm:prSet/>
      <dgm:spPr/>
      <dgm:t>
        <a:bodyPr/>
        <a:lstStyle/>
        <a:p>
          <a:endParaRPr lang="el-GR"/>
        </a:p>
      </dgm:t>
    </dgm:pt>
    <dgm:pt modelId="{F82C0D2E-F6CA-4781-BECC-FDE040699053}">
      <dgm:prSet phldrT="[Κείμενο]" custT="1"/>
      <dgm:spPr/>
      <dgm:t>
        <a:bodyPr/>
        <a:lstStyle/>
        <a:p>
          <a:pPr>
            <a:buNone/>
          </a:pPr>
          <a:r>
            <a:rPr lang="el-GR" sz="2000" b="1" dirty="0">
              <a:latin typeface="Times New Roman" panose="02020603050405020304" pitchFamily="18" charset="0"/>
              <a:cs typeface="Times New Roman" panose="02020603050405020304" pitchFamily="18" charset="0"/>
            </a:rPr>
            <a:t>Πλατφόρμες και Συστήματα Υποστήριξης: </a:t>
          </a:r>
          <a:r>
            <a:rPr lang="en-US" sz="2000" b="1" dirty="0">
              <a:latin typeface="Times New Roman" panose="02020603050405020304" pitchFamily="18" charset="0"/>
              <a:cs typeface="Times New Roman" panose="02020603050405020304" pitchFamily="18" charset="0"/>
            </a:rPr>
            <a:t>LMS - CMS</a:t>
          </a:r>
          <a:endParaRPr lang="el-GR" sz="2000" b="1" dirty="0">
            <a:latin typeface="Times New Roman" panose="02020603050405020304" pitchFamily="18" charset="0"/>
            <a:cs typeface="Times New Roman" panose="02020603050405020304" pitchFamily="18" charset="0"/>
          </a:endParaRPr>
        </a:p>
      </dgm:t>
    </dgm:pt>
    <dgm:pt modelId="{D2D218D7-442E-4925-96B1-695D4D523B65}" type="parTrans" cxnId="{B1F55EA3-03B4-4F9B-92FE-D4409C08912F}">
      <dgm:prSet/>
      <dgm:spPr/>
      <dgm:t>
        <a:bodyPr/>
        <a:lstStyle/>
        <a:p>
          <a:endParaRPr lang="el-GR"/>
        </a:p>
      </dgm:t>
    </dgm:pt>
    <dgm:pt modelId="{DC8AA9AB-0B6F-4BDC-9E92-91BE049DED24}" type="sibTrans" cxnId="{B1F55EA3-03B4-4F9B-92FE-D4409C08912F}">
      <dgm:prSet/>
      <dgm:spPr/>
      <dgm:t>
        <a:bodyPr/>
        <a:lstStyle/>
        <a:p>
          <a:endParaRPr lang="el-GR"/>
        </a:p>
      </dgm:t>
    </dgm:pt>
    <dgm:pt modelId="{9CD58B1C-E7B5-4F41-BB69-3A4E690A5F4E}">
      <dgm:prSet phldrT="[Κείμενο]" phldr="0" custT="1"/>
      <dgm:spPr/>
      <dgm:t>
        <a:bodyPr/>
        <a:lstStyle/>
        <a:p>
          <a:r>
            <a:rPr lang="el-GR" sz="2000" b="1" dirty="0">
              <a:latin typeface="Times New Roman" panose="02020603050405020304" pitchFamily="18" charset="0"/>
              <a:cs typeface="Times New Roman" panose="02020603050405020304" pitchFamily="18" charset="0"/>
            </a:rPr>
            <a:t>Επαυξημένη Πραγματικότητα</a:t>
          </a:r>
        </a:p>
      </dgm:t>
    </dgm:pt>
    <dgm:pt modelId="{E1A810D2-4D17-42C8-B029-4DC59AFA76EB}" type="sibTrans" cxnId="{45A16DC8-B7C0-4A79-A14C-9AAC851C66A8}">
      <dgm:prSet/>
      <dgm:spPr/>
      <dgm:t>
        <a:bodyPr/>
        <a:lstStyle/>
        <a:p>
          <a:endParaRPr lang="el-GR"/>
        </a:p>
      </dgm:t>
    </dgm:pt>
    <dgm:pt modelId="{20463CDB-D559-47D1-986B-727C7A7F444C}" type="parTrans" cxnId="{45A16DC8-B7C0-4A79-A14C-9AAC851C66A8}">
      <dgm:prSet/>
      <dgm:spPr/>
      <dgm:t>
        <a:bodyPr/>
        <a:lstStyle/>
        <a:p>
          <a:endParaRPr lang="el-GR"/>
        </a:p>
      </dgm:t>
    </dgm:pt>
    <dgm:pt modelId="{9D423F1D-BFB4-4F38-84C9-A333A2C04583}" type="pres">
      <dgm:prSet presAssocID="{E762FDD2-C960-49E9-94CC-BD30BCF7ADD2}" presName="Name0" presStyleCnt="0">
        <dgm:presLayoutVars>
          <dgm:chMax val="1"/>
          <dgm:dir/>
          <dgm:animLvl val="ctr"/>
          <dgm:resizeHandles val="exact"/>
        </dgm:presLayoutVars>
      </dgm:prSet>
      <dgm:spPr/>
    </dgm:pt>
    <dgm:pt modelId="{ECAB3B99-0D94-4BFF-8AF9-411466625421}" type="pres">
      <dgm:prSet presAssocID="{9F0A675D-43B8-4885-9A22-F06258FA4C73}" presName="centerShape" presStyleLbl="node0" presStyleIdx="0" presStyleCnt="1" custScaleX="118698" custLinFactNeighborX="988" custLinFactNeighborY="469"/>
      <dgm:spPr/>
    </dgm:pt>
    <dgm:pt modelId="{EE7414E1-9BDD-4273-B652-5C0823088E48}" type="pres">
      <dgm:prSet presAssocID="{9CD58B1C-E7B5-4F41-BB69-3A4E690A5F4E}" presName="node" presStyleLbl="node1" presStyleIdx="0" presStyleCnt="5" custScaleX="220096" custScaleY="92365">
        <dgm:presLayoutVars>
          <dgm:bulletEnabled val="1"/>
        </dgm:presLayoutVars>
      </dgm:prSet>
      <dgm:spPr/>
    </dgm:pt>
    <dgm:pt modelId="{7D91016F-F007-4E23-9418-877C5D345779}" type="pres">
      <dgm:prSet presAssocID="{9CD58B1C-E7B5-4F41-BB69-3A4E690A5F4E}" presName="dummy" presStyleCnt="0"/>
      <dgm:spPr/>
    </dgm:pt>
    <dgm:pt modelId="{986C329E-598E-4BC0-861B-4FEE8FAA8E6F}" type="pres">
      <dgm:prSet presAssocID="{E1A810D2-4D17-42C8-B029-4DC59AFA76EB}" presName="sibTrans" presStyleLbl="sibTrans2D1" presStyleIdx="0" presStyleCnt="5"/>
      <dgm:spPr/>
    </dgm:pt>
    <dgm:pt modelId="{DCBBF68D-C441-4275-BE59-593279C8BD9B}" type="pres">
      <dgm:prSet presAssocID="{AE7B3088-8512-476D-9A52-98751CE26B81}" presName="node" presStyleLbl="node1" presStyleIdx="1" presStyleCnt="5" custScaleX="199520" custRadScaleRad="134282" custRadScaleInc="21369">
        <dgm:presLayoutVars>
          <dgm:bulletEnabled val="1"/>
        </dgm:presLayoutVars>
      </dgm:prSet>
      <dgm:spPr/>
    </dgm:pt>
    <dgm:pt modelId="{75165259-9A65-4ED0-A0FF-B5ADBF3F368A}" type="pres">
      <dgm:prSet presAssocID="{AE7B3088-8512-476D-9A52-98751CE26B81}" presName="dummy" presStyleCnt="0"/>
      <dgm:spPr/>
    </dgm:pt>
    <dgm:pt modelId="{790C76C9-E887-45AE-BBDE-5AF4875CC1FE}" type="pres">
      <dgm:prSet presAssocID="{64C43A37-0BE9-4D71-B8F9-90FEA2C32489}" presName="sibTrans" presStyleLbl="sibTrans2D1" presStyleIdx="1" presStyleCnt="5" custLinFactNeighborX="-2211" custLinFactNeighborY="3529"/>
      <dgm:spPr/>
    </dgm:pt>
    <dgm:pt modelId="{8C60C5EE-C949-45F5-A86C-037AE40C0720}" type="pres">
      <dgm:prSet presAssocID="{F82C0D2E-F6CA-4781-BECC-FDE040699053}" presName="node" presStyleLbl="node1" presStyleIdx="2" presStyleCnt="5" custScaleX="213643" custRadScaleRad="131386" custRadScaleInc="-87532">
        <dgm:presLayoutVars>
          <dgm:bulletEnabled val="1"/>
        </dgm:presLayoutVars>
      </dgm:prSet>
      <dgm:spPr/>
    </dgm:pt>
    <dgm:pt modelId="{92CF44E4-D382-448D-8F50-FEAF95661B38}" type="pres">
      <dgm:prSet presAssocID="{F82C0D2E-F6CA-4781-BECC-FDE040699053}" presName="dummy" presStyleCnt="0"/>
      <dgm:spPr/>
    </dgm:pt>
    <dgm:pt modelId="{BE6A47B6-F6D5-4066-B2C9-9CCAADAD2D3D}" type="pres">
      <dgm:prSet presAssocID="{DC8AA9AB-0B6F-4BDC-9E92-91BE049DED24}" presName="sibTrans" presStyleLbl="sibTrans2D1" presStyleIdx="2" presStyleCnt="5" custScaleX="107024" custScaleY="65966" custLinFactNeighborX="2129" custLinFactNeighborY="-9518"/>
      <dgm:spPr/>
    </dgm:pt>
    <dgm:pt modelId="{21F7B9FD-F7F1-492F-9904-FF6D4F6A6532}" type="pres">
      <dgm:prSet presAssocID="{B121C4AD-F755-447D-B7E2-C1F2E88CF01B}" presName="node" presStyleLbl="node1" presStyleIdx="3" presStyleCnt="5" custScaleX="186712" custRadScaleRad="136361" custRadScaleInc="93145">
        <dgm:presLayoutVars>
          <dgm:bulletEnabled val="1"/>
        </dgm:presLayoutVars>
      </dgm:prSet>
      <dgm:spPr/>
    </dgm:pt>
    <dgm:pt modelId="{5B12A9F4-6956-4F5D-8E43-9BFEF08F4681}" type="pres">
      <dgm:prSet presAssocID="{B121C4AD-F755-447D-B7E2-C1F2E88CF01B}" presName="dummy" presStyleCnt="0"/>
      <dgm:spPr/>
    </dgm:pt>
    <dgm:pt modelId="{217766E6-8E83-45D8-A42B-87AAE36032CB}" type="pres">
      <dgm:prSet presAssocID="{A8BF5184-0DF2-473E-8560-D4630038FD11}" presName="sibTrans" presStyleLbl="sibTrans2D1" presStyleIdx="3" presStyleCnt="5"/>
      <dgm:spPr/>
    </dgm:pt>
    <dgm:pt modelId="{ADE15E88-F7E4-4824-A23A-88807C0A4230}" type="pres">
      <dgm:prSet presAssocID="{694557EB-D506-4389-8237-322FCA0FEACA}" presName="node" presStyleLbl="node1" presStyleIdx="4" presStyleCnt="5" custScaleX="187183" custRadScaleRad="137567" custRadScaleInc="-22671">
        <dgm:presLayoutVars>
          <dgm:bulletEnabled val="1"/>
        </dgm:presLayoutVars>
      </dgm:prSet>
      <dgm:spPr/>
    </dgm:pt>
    <dgm:pt modelId="{80DE70D9-B780-43B1-A8B7-57D3DF66F0B0}" type="pres">
      <dgm:prSet presAssocID="{694557EB-D506-4389-8237-322FCA0FEACA}" presName="dummy" presStyleCnt="0"/>
      <dgm:spPr/>
    </dgm:pt>
    <dgm:pt modelId="{4E5FD306-665D-4499-B99F-3247B6833209}" type="pres">
      <dgm:prSet presAssocID="{81EA9FAD-B6B3-45B3-BCAF-92A768EF8FE4}" presName="sibTrans" presStyleLbl="sibTrans2D1" presStyleIdx="4" presStyleCnt="5"/>
      <dgm:spPr/>
    </dgm:pt>
  </dgm:ptLst>
  <dgm:cxnLst>
    <dgm:cxn modelId="{B7C3F300-9A81-44F1-B772-A04278388023}" type="presOf" srcId="{9CD58B1C-E7B5-4F41-BB69-3A4E690A5F4E}" destId="{EE7414E1-9BDD-4273-B652-5C0823088E48}" srcOrd="0" destOrd="0" presId="urn:microsoft.com/office/officeart/2005/8/layout/radial6"/>
    <dgm:cxn modelId="{79BB0D04-AFA1-4475-A8BF-4A87AF2B5A46}" srcId="{9F0A675D-43B8-4885-9A22-F06258FA4C73}" destId="{B121C4AD-F755-447D-B7E2-C1F2E88CF01B}" srcOrd="3" destOrd="0" parTransId="{6B2A0CA2-1F27-4855-BBAD-D71FE31E2619}" sibTransId="{A8BF5184-0DF2-473E-8560-D4630038FD11}"/>
    <dgm:cxn modelId="{D9656910-643C-4F8F-96B3-E19ED326AB4F}" type="presOf" srcId="{F82C0D2E-F6CA-4781-BECC-FDE040699053}" destId="{8C60C5EE-C949-45F5-A86C-037AE40C0720}" srcOrd="0" destOrd="0" presId="urn:microsoft.com/office/officeart/2005/8/layout/radial6"/>
    <dgm:cxn modelId="{D860F512-A03E-4C3B-A4DA-96AF5FBBF61A}" type="presOf" srcId="{DC8AA9AB-0B6F-4BDC-9E92-91BE049DED24}" destId="{BE6A47B6-F6D5-4066-B2C9-9CCAADAD2D3D}" srcOrd="0" destOrd="0" presId="urn:microsoft.com/office/officeart/2005/8/layout/radial6"/>
    <dgm:cxn modelId="{2F629618-DE8C-49FE-8E0B-C8A45DB6C7C7}" type="presOf" srcId="{64C43A37-0BE9-4D71-B8F9-90FEA2C32489}" destId="{790C76C9-E887-45AE-BBDE-5AF4875CC1FE}" srcOrd="0" destOrd="0" presId="urn:microsoft.com/office/officeart/2005/8/layout/radial6"/>
    <dgm:cxn modelId="{7D845823-3632-4E07-AE27-410A6BB7D4BC}" type="presOf" srcId="{A8BF5184-0DF2-473E-8560-D4630038FD11}" destId="{217766E6-8E83-45D8-A42B-87AAE36032CB}" srcOrd="0" destOrd="0" presId="urn:microsoft.com/office/officeart/2005/8/layout/radial6"/>
    <dgm:cxn modelId="{87B5F75D-BEC8-45F2-BE88-0C11C0172AF7}" type="presOf" srcId="{E1A810D2-4D17-42C8-B029-4DC59AFA76EB}" destId="{986C329E-598E-4BC0-861B-4FEE8FAA8E6F}" srcOrd="0" destOrd="0" presId="urn:microsoft.com/office/officeart/2005/8/layout/radial6"/>
    <dgm:cxn modelId="{5F9A106C-447F-4CD8-AC47-66BBC472AE78}" type="presOf" srcId="{9F0A675D-43B8-4885-9A22-F06258FA4C73}" destId="{ECAB3B99-0D94-4BFF-8AF9-411466625421}" srcOrd="0" destOrd="0" presId="urn:microsoft.com/office/officeart/2005/8/layout/radial6"/>
    <dgm:cxn modelId="{CBDA2455-D06B-49A5-A3E8-2A757F7028CF}" type="presOf" srcId="{B121C4AD-F755-447D-B7E2-C1F2E88CF01B}" destId="{21F7B9FD-F7F1-492F-9904-FF6D4F6A6532}" srcOrd="0" destOrd="0" presId="urn:microsoft.com/office/officeart/2005/8/layout/radial6"/>
    <dgm:cxn modelId="{33FDF555-1C1E-476A-9376-C04915A0D2EB}" type="presOf" srcId="{81EA9FAD-B6B3-45B3-BCAF-92A768EF8FE4}" destId="{4E5FD306-665D-4499-B99F-3247B6833209}" srcOrd="0" destOrd="0" presId="urn:microsoft.com/office/officeart/2005/8/layout/radial6"/>
    <dgm:cxn modelId="{B1F55EA3-03B4-4F9B-92FE-D4409C08912F}" srcId="{9F0A675D-43B8-4885-9A22-F06258FA4C73}" destId="{F82C0D2E-F6CA-4781-BECC-FDE040699053}" srcOrd="2" destOrd="0" parTransId="{D2D218D7-442E-4925-96B1-695D4D523B65}" sibTransId="{DC8AA9AB-0B6F-4BDC-9E92-91BE049DED24}"/>
    <dgm:cxn modelId="{7B77EDA3-B98F-4F88-A35B-E104442AC758}" srcId="{E762FDD2-C960-49E9-94CC-BD30BCF7ADD2}" destId="{9F0A675D-43B8-4885-9A22-F06258FA4C73}" srcOrd="0" destOrd="0" parTransId="{3BDD3A45-118F-4481-BDB6-DD949E2CA1C8}" sibTransId="{71789C41-88FD-4537-A105-DE989C016BAE}"/>
    <dgm:cxn modelId="{45A16DC8-B7C0-4A79-A14C-9AAC851C66A8}" srcId="{9F0A675D-43B8-4885-9A22-F06258FA4C73}" destId="{9CD58B1C-E7B5-4F41-BB69-3A4E690A5F4E}" srcOrd="0" destOrd="0" parTransId="{20463CDB-D559-47D1-986B-727C7A7F444C}" sibTransId="{E1A810D2-4D17-42C8-B029-4DC59AFA76EB}"/>
    <dgm:cxn modelId="{B46971C8-CF1B-4DB1-A521-9EAA9DA60B6B}" type="presOf" srcId="{694557EB-D506-4389-8237-322FCA0FEACA}" destId="{ADE15E88-F7E4-4824-A23A-88807C0A4230}" srcOrd="0" destOrd="0" presId="urn:microsoft.com/office/officeart/2005/8/layout/radial6"/>
    <dgm:cxn modelId="{996208CA-2E40-4F8E-8A6F-0CB169D2C62A}" type="presOf" srcId="{AE7B3088-8512-476D-9A52-98751CE26B81}" destId="{DCBBF68D-C441-4275-BE59-593279C8BD9B}" srcOrd="0" destOrd="0" presId="urn:microsoft.com/office/officeart/2005/8/layout/radial6"/>
    <dgm:cxn modelId="{DF619ED5-6A1E-4835-BC55-50342C3B9353}" srcId="{9F0A675D-43B8-4885-9A22-F06258FA4C73}" destId="{AE7B3088-8512-476D-9A52-98751CE26B81}" srcOrd="1" destOrd="0" parTransId="{1E6E0960-3239-492A-B5FF-39A7B1EF890E}" sibTransId="{64C43A37-0BE9-4D71-B8F9-90FEA2C32489}"/>
    <dgm:cxn modelId="{3D178DDA-24CD-4A4B-B393-68B226480E1D}" srcId="{9F0A675D-43B8-4885-9A22-F06258FA4C73}" destId="{694557EB-D506-4389-8237-322FCA0FEACA}" srcOrd="4" destOrd="0" parTransId="{07201DD6-8F10-4170-B53D-81EAE076C692}" sibTransId="{81EA9FAD-B6B3-45B3-BCAF-92A768EF8FE4}"/>
    <dgm:cxn modelId="{2CC780E9-9175-46B1-BA8D-13E2B81BE6CA}" type="presOf" srcId="{E762FDD2-C960-49E9-94CC-BD30BCF7ADD2}" destId="{9D423F1D-BFB4-4F38-84C9-A333A2C04583}" srcOrd="0" destOrd="0" presId="urn:microsoft.com/office/officeart/2005/8/layout/radial6"/>
    <dgm:cxn modelId="{A6A19EC9-D6B4-4941-A399-E4F3212BA2C7}" type="presParOf" srcId="{9D423F1D-BFB4-4F38-84C9-A333A2C04583}" destId="{ECAB3B99-0D94-4BFF-8AF9-411466625421}" srcOrd="0" destOrd="0" presId="urn:microsoft.com/office/officeart/2005/8/layout/radial6"/>
    <dgm:cxn modelId="{D11F329B-14F0-4AD1-A12E-4423208E0CFB}" type="presParOf" srcId="{9D423F1D-BFB4-4F38-84C9-A333A2C04583}" destId="{EE7414E1-9BDD-4273-B652-5C0823088E48}" srcOrd="1" destOrd="0" presId="urn:microsoft.com/office/officeart/2005/8/layout/radial6"/>
    <dgm:cxn modelId="{D63EE466-61CB-4FCA-B3C9-EF1BDB55D8D1}" type="presParOf" srcId="{9D423F1D-BFB4-4F38-84C9-A333A2C04583}" destId="{7D91016F-F007-4E23-9418-877C5D345779}" srcOrd="2" destOrd="0" presId="urn:microsoft.com/office/officeart/2005/8/layout/radial6"/>
    <dgm:cxn modelId="{D2EA159D-E602-4726-A627-F64D11CEDBFD}" type="presParOf" srcId="{9D423F1D-BFB4-4F38-84C9-A333A2C04583}" destId="{986C329E-598E-4BC0-861B-4FEE8FAA8E6F}" srcOrd="3" destOrd="0" presId="urn:microsoft.com/office/officeart/2005/8/layout/radial6"/>
    <dgm:cxn modelId="{435CFE78-D4E7-4FA1-B4DA-4F9954772E4F}" type="presParOf" srcId="{9D423F1D-BFB4-4F38-84C9-A333A2C04583}" destId="{DCBBF68D-C441-4275-BE59-593279C8BD9B}" srcOrd="4" destOrd="0" presId="urn:microsoft.com/office/officeart/2005/8/layout/radial6"/>
    <dgm:cxn modelId="{C14B77FF-AD38-4804-94EF-D75B2EBE1DC7}" type="presParOf" srcId="{9D423F1D-BFB4-4F38-84C9-A333A2C04583}" destId="{75165259-9A65-4ED0-A0FF-B5ADBF3F368A}" srcOrd="5" destOrd="0" presId="urn:microsoft.com/office/officeart/2005/8/layout/radial6"/>
    <dgm:cxn modelId="{438F74E6-8B94-41C0-AF4C-2CC2599EA736}" type="presParOf" srcId="{9D423F1D-BFB4-4F38-84C9-A333A2C04583}" destId="{790C76C9-E887-45AE-BBDE-5AF4875CC1FE}" srcOrd="6" destOrd="0" presId="urn:microsoft.com/office/officeart/2005/8/layout/radial6"/>
    <dgm:cxn modelId="{7C38B662-A701-4825-90E3-CD61E4EAD052}" type="presParOf" srcId="{9D423F1D-BFB4-4F38-84C9-A333A2C04583}" destId="{8C60C5EE-C949-45F5-A86C-037AE40C0720}" srcOrd="7" destOrd="0" presId="urn:microsoft.com/office/officeart/2005/8/layout/radial6"/>
    <dgm:cxn modelId="{25794440-1407-4BFB-9A1A-1952E0E1E671}" type="presParOf" srcId="{9D423F1D-BFB4-4F38-84C9-A333A2C04583}" destId="{92CF44E4-D382-448D-8F50-FEAF95661B38}" srcOrd="8" destOrd="0" presId="urn:microsoft.com/office/officeart/2005/8/layout/radial6"/>
    <dgm:cxn modelId="{451E38E7-2A11-44E0-801B-13BFE7DDD606}" type="presParOf" srcId="{9D423F1D-BFB4-4F38-84C9-A333A2C04583}" destId="{BE6A47B6-F6D5-4066-B2C9-9CCAADAD2D3D}" srcOrd="9" destOrd="0" presId="urn:microsoft.com/office/officeart/2005/8/layout/radial6"/>
    <dgm:cxn modelId="{B54F1B16-0400-40B7-85A5-0D66D8B79C0A}" type="presParOf" srcId="{9D423F1D-BFB4-4F38-84C9-A333A2C04583}" destId="{21F7B9FD-F7F1-492F-9904-FF6D4F6A6532}" srcOrd="10" destOrd="0" presId="urn:microsoft.com/office/officeart/2005/8/layout/radial6"/>
    <dgm:cxn modelId="{A30E5280-E7E4-40C9-859C-781C6DCE034F}" type="presParOf" srcId="{9D423F1D-BFB4-4F38-84C9-A333A2C04583}" destId="{5B12A9F4-6956-4F5D-8E43-9BFEF08F4681}" srcOrd="11" destOrd="0" presId="urn:microsoft.com/office/officeart/2005/8/layout/radial6"/>
    <dgm:cxn modelId="{CAEAD2DC-1987-4165-B676-21BCED582ED1}" type="presParOf" srcId="{9D423F1D-BFB4-4F38-84C9-A333A2C04583}" destId="{217766E6-8E83-45D8-A42B-87AAE36032CB}" srcOrd="12" destOrd="0" presId="urn:microsoft.com/office/officeart/2005/8/layout/radial6"/>
    <dgm:cxn modelId="{6C6DB81B-9527-432F-919E-05019E2118BA}" type="presParOf" srcId="{9D423F1D-BFB4-4F38-84C9-A333A2C04583}" destId="{ADE15E88-F7E4-4824-A23A-88807C0A4230}" srcOrd="13" destOrd="0" presId="urn:microsoft.com/office/officeart/2005/8/layout/radial6"/>
    <dgm:cxn modelId="{20B1F279-19FB-4988-9C6B-630C4BA17BC5}" type="presParOf" srcId="{9D423F1D-BFB4-4F38-84C9-A333A2C04583}" destId="{80DE70D9-B780-43B1-A8B7-57D3DF66F0B0}" srcOrd="14" destOrd="0" presId="urn:microsoft.com/office/officeart/2005/8/layout/radial6"/>
    <dgm:cxn modelId="{4253D4B5-4291-49FB-9360-45E65524521B}" type="presParOf" srcId="{9D423F1D-BFB4-4F38-84C9-A333A2C04583}" destId="{4E5FD306-665D-4499-B99F-3247B6833209}"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C691FD2-1C27-4BE8-A123-7EB28998F782}"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l-GR"/>
        </a:p>
      </dgm:t>
    </dgm:pt>
    <dgm:pt modelId="{08B41EE4-68E7-4C75-8C44-1F1435FC5518}">
      <dgm:prSet phldrT="[Κείμενο]" phldr="0"/>
      <dgm:spPr/>
      <dgm:t>
        <a:bodyPr/>
        <a:lstStyle/>
        <a:p>
          <a:r>
            <a:rPr lang="el-GR" dirty="0">
              <a:latin typeface="Times New Roman" panose="02020603050405020304" pitchFamily="18" charset="0"/>
              <a:cs typeface="Times New Roman" panose="02020603050405020304" pitchFamily="18" charset="0"/>
            </a:rPr>
            <a:t>Αρχές </a:t>
          </a:r>
          <a:r>
            <a:rPr lang="en-US" dirty="0">
              <a:latin typeface="Times New Roman" panose="02020603050405020304" pitchFamily="18" charset="0"/>
              <a:cs typeface="Times New Roman" panose="02020603050405020304" pitchFamily="18" charset="0"/>
            </a:rPr>
            <a:t>Holmberg -</a:t>
          </a:r>
          <a:r>
            <a:rPr lang="el-GR" dirty="0">
              <a:latin typeface="Times New Roman" panose="02020603050405020304" pitchFamily="18" charset="0"/>
              <a:cs typeface="Times New Roman" panose="02020603050405020304" pitchFamily="18" charset="0"/>
            </a:rPr>
            <a:t> </a:t>
          </a:r>
          <a:r>
            <a:rPr lang="el-GR" dirty="0" err="1">
              <a:effectLst/>
              <a:latin typeface="Times New Roman" panose="02020603050405020304" pitchFamily="18" charset="0"/>
              <a:ea typeface="Times New Roman" panose="02020603050405020304" pitchFamily="18" charset="0"/>
              <a:cs typeface="Times New Roman" panose="02020603050405020304" pitchFamily="18" charset="0"/>
            </a:rPr>
            <a:t>Guided</a:t>
          </a:r>
          <a:r>
            <a:rPr lang="el-GR"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dirty="0" err="1">
              <a:effectLst/>
              <a:latin typeface="Times New Roman" panose="02020603050405020304" pitchFamily="18" charset="0"/>
              <a:ea typeface="Times New Roman" panose="02020603050405020304" pitchFamily="18" charset="0"/>
              <a:cs typeface="Times New Roman" panose="02020603050405020304" pitchFamily="18" charset="0"/>
            </a:rPr>
            <a:t>Didactic</a:t>
          </a:r>
          <a:r>
            <a:rPr lang="el-GR"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dirty="0" err="1">
              <a:effectLst/>
              <a:latin typeface="Times New Roman" panose="02020603050405020304" pitchFamily="18" charset="0"/>
              <a:ea typeface="Times New Roman" panose="02020603050405020304" pitchFamily="18" charset="0"/>
              <a:cs typeface="Times New Roman" panose="02020603050405020304" pitchFamily="18" charset="0"/>
            </a:rPr>
            <a:t>Conversation</a:t>
          </a:r>
          <a:endParaRPr lang="el-GR" dirty="0">
            <a:latin typeface="Times New Roman" panose="02020603050405020304" pitchFamily="18" charset="0"/>
            <a:cs typeface="Times New Roman" panose="02020603050405020304" pitchFamily="18" charset="0"/>
          </a:endParaRPr>
        </a:p>
      </dgm:t>
    </dgm:pt>
    <dgm:pt modelId="{8D9F3481-5B9F-4176-9C8A-89190CF38A3F}" type="parTrans" cxnId="{6EE9A067-DE93-456A-89C2-3F1D71972291}">
      <dgm:prSet/>
      <dgm:spPr/>
      <dgm:t>
        <a:bodyPr/>
        <a:lstStyle/>
        <a:p>
          <a:endParaRPr lang="el-GR"/>
        </a:p>
      </dgm:t>
    </dgm:pt>
    <dgm:pt modelId="{06E0FBF8-DB24-43E5-B861-4C55D6A6397F}" type="sibTrans" cxnId="{6EE9A067-DE93-456A-89C2-3F1D71972291}">
      <dgm:prSet/>
      <dgm:spPr/>
      <dgm:t>
        <a:bodyPr/>
        <a:lstStyle/>
        <a:p>
          <a:endParaRPr lang="el-GR"/>
        </a:p>
      </dgm:t>
    </dgm:pt>
    <dgm:pt modelId="{34B5FC16-21A6-42A4-86F4-B861BCE913E7}">
      <dgm:prSet phldrT="[Κείμενο]" phldr="0"/>
      <dgm:spPr/>
      <dgm:t>
        <a:bodyPr/>
        <a:lstStyle/>
        <a:p>
          <a:r>
            <a:rPr lang="el-GR" dirty="0">
              <a:latin typeface="Times New Roman" panose="02020603050405020304" pitchFamily="18" charset="0"/>
              <a:cs typeface="Times New Roman" panose="02020603050405020304" pitchFamily="18" charset="0"/>
            </a:rPr>
            <a:t>Αρχές της Πολυμεσικής Μάθησης του </a:t>
          </a:r>
          <a:r>
            <a:rPr lang="en-US" dirty="0">
              <a:latin typeface="Times New Roman" panose="02020603050405020304" pitchFamily="18" charset="0"/>
              <a:cs typeface="Times New Roman" panose="02020603050405020304" pitchFamily="18" charset="0"/>
            </a:rPr>
            <a:t>Mayer</a:t>
          </a:r>
          <a:endParaRPr lang="el-GR" dirty="0">
            <a:latin typeface="Times New Roman" panose="02020603050405020304" pitchFamily="18" charset="0"/>
            <a:cs typeface="Times New Roman" panose="02020603050405020304" pitchFamily="18" charset="0"/>
          </a:endParaRPr>
        </a:p>
      </dgm:t>
    </dgm:pt>
    <dgm:pt modelId="{FB849EE8-4D82-4363-B1CD-DDF78A1E49BF}" type="parTrans" cxnId="{21438EEE-6129-4F2D-B2A0-A22AD3119C85}">
      <dgm:prSet/>
      <dgm:spPr/>
      <dgm:t>
        <a:bodyPr/>
        <a:lstStyle/>
        <a:p>
          <a:endParaRPr lang="el-GR"/>
        </a:p>
      </dgm:t>
    </dgm:pt>
    <dgm:pt modelId="{15C2500B-EED9-4A03-B488-9A67E32362D8}" type="sibTrans" cxnId="{21438EEE-6129-4F2D-B2A0-A22AD3119C85}">
      <dgm:prSet/>
      <dgm:spPr/>
      <dgm:t>
        <a:bodyPr/>
        <a:lstStyle/>
        <a:p>
          <a:endParaRPr lang="el-GR"/>
        </a:p>
      </dgm:t>
    </dgm:pt>
    <dgm:pt modelId="{1B03DC0B-86E4-4BAB-8976-C5616C90001E}">
      <dgm:prSet phldrT="[Κείμενο]" phldr="0"/>
      <dgm:spPr/>
      <dgm:t>
        <a:bodyPr/>
        <a:lstStyle/>
        <a:p>
          <a:r>
            <a:rPr lang="el-GR" dirty="0">
              <a:latin typeface="Times New Roman" panose="02020603050405020304" pitchFamily="18" charset="0"/>
              <a:cs typeface="Times New Roman" panose="02020603050405020304" pitchFamily="18" charset="0"/>
            </a:rPr>
            <a:t>Μεθοδολογία</a:t>
          </a:r>
          <a:r>
            <a:rPr lang="el-GR" dirty="0"/>
            <a:t> </a:t>
          </a:r>
          <a:r>
            <a:rPr lang="en-US" dirty="0">
              <a:latin typeface="Times New Roman" panose="02020603050405020304" pitchFamily="18" charset="0"/>
              <a:cs typeface="Times New Roman" panose="02020603050405020304" pitchFamily="18" charset="0"/>
            </a:rPr>
            <a:t>West - </a:t>
          </a:r>
          <a:r>
            <a:rPr lang="el-GR" dirty="0" err="1">
              <a:latin typeface="Times New Roman" panose="02020603050405020304" pitchFamily="18" charset="0"/>
              <a:cs typeface="Times New Roman" panose="02020603050405020304" pitchFamily="18" charset="0"/>
            </a:rPr>
            <a:t>Λιοναράκη</a:t>
          </a:r>
          <a:endParaRPr lang="el-GR" dirty="0">
            <a:latin typeface="Times New Roman" panose="02020603050405020304" pitchFamily="18" charset="0"/>
            <a:cs typeface="Times New Roman" panose="02020603050405020304" pitchFamily="18" charset="0"/>
          </a:endParaRPr>
        </a:p>
      </dgm:t>
    </dgm:pt>
    <dgm:pt modelId="{EDB47785-0D7B-4A2C-9E48-57079DCEB873}" type="parTrans" cxnId="{DECAA93C-2278-44EB-B262-7746D8088155}">
      <dgm:prSet/>
      <dgm:spPr/>
      <dgm:t>
        <a:bodyPr/>
        <a:lstStyle/>
        <a:p>
          <a:endParaRPr lang="el-GR"/>
        </a:p>
      </dgm:t>
    </dgm:pt>
    <dgm:pt modelId="{F146B2A7-5C86-4451-A9A8-B75BA888A16C}" type="sibTrans" cxnId="{DECAA93C-2278-44EB-B262-7746D8088155}">
      <dgm:prSet/>
      <dgm:spPr/>
      <dgm:t>
        <a:bodyPr/>
        <a:lstStyle/>
        <a:p>
          <a:endParaRPr lang="el-GR"/>
        </a:p>
      </dgm:t>
    </dgm:pt>
    <dgm:pt modelId="{A4647D2D-8E7E-486E-B80D-8FB9BFBCADD8}">
      <dgm:prSet/>
      <dgm:spPr/>
      <dgm:t>
        <a:bodyPr/>
        <a:lstStyle/>
        <a:p>
          <a:pPr>
            <a:buNone/>
          </a:pPr>
          <a:r>
            <a:rPr lang="el-GR" dirty="0">
              <a:effectLst/>
              <a:latin typeface="Times New Roman" panose="02020603050405020304" pitchFamily="18" charset="0"/>
              <a:ea typeface="Times New Roman" panose="02020603050405020304" pitchFamily="18" charset="0"/>
              <a:cs typeface="Times New Roman" panose="02020603050405020304" pitchFamily="18" charset="0"/>
            </a:rPr>
            <a:t>Μοντέλο εννέα σταδίων του </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Robert Gagne</a:t>
          </a:r>
          <a:endParaRPr lang="el-GR" dirty="0">
            <a:latin typeface="Times New Roman" panose="02020603050405020304" pitchFamily="18" charset="0"/>
            <a:cs typeface="Times New Roman" panose="02020603050405020304" pitchFamily="18" charset="0"/>
          </a:endParaRPr>
        </a:p>
      </dgm:t>
    </dgm:pt>
    <dgm:pt modelId="{6989A48F-9978-4596-8F20-BF4943DE33C5}" type="parTrans" cxnId="{6ECF21F0-C523-41AD-910F-F7465D92AA85}">
      <dgm:prSet/>
      <dgm:spPr/>
      <dgm:t>
        <a:bodyPr/>
        <a:lstStyle/>
        <a:p>
          <a:endParaRPr lang="el-GR"/>
        </a:p>
      </dgm:t>
    </dgm:pt>
    <dgm:pt modelId="{23DAE479-7AA6-45A7-A163-5FCDE8F3F64E}" type="sibTrans" cxnId="{6ECF21F0-C523-41AD-910F-F7465D92AA85}">
      <dgm:prSet/>
      <dgm:spPr/>
      <dgm:t>
        <a:bodyPr/>
        <a:lstStyle/>
        <a:p>
          <a:endParaRPr lang="el-GR"/>
        </a:p>
      </dgm:t>
    </dgm:pt>
    <dgm:pt modelId="{B7D9273B-59D3-4F88-A8CA-46156D62F5DB}" type="pres">
      <dgm:prSet presAssocID="{2C691FD2-1C27-4BE8-A123-7EB28998F782}" presName="Name0" presStyleCnt="0">
        <dgm:presLayoutVars>
          <dgm:chMax val="7"/>
          <dgm:chPref val="7"/>
          <dgm:dir/>
        </dgm:presLayoutVars>
      </dgm:prSet>
      <dgm:spPr/>
    </dgm:pt>
    <dgm:pt modelId="{070C7705-6B6F-4FA9-8504-2C8DB3F639D7}" type="pres">
      <dgm:prSet presAssocID="{2C691FD2-1C27-4BE8-A123-7EB28998F782}" presName="Name1" presStyleCnt="0"/>
      <dgm:spPr/>
    </dgm:pt>
    <dgm:pt modelId="{CE2E8E8B-9FD4-4296-9CEF-3538F2993C67}" type="pres">
      <dgm:prSet presAssocID="{2C691FD2-1C27-4BE8-A123-7EB28998F782}" presName="cycle" presStyleCnt="0"/>
      <dgm:spPr/>
    </dgm:pt>
    <dgm:pt modelId="{3E50838C-9F6D-40A5-A739-4E73F771FAAF}" type="pres">
      <dgm:prSet presAssocID="{2C691FD2-1C27-4BE8-A123-7EB28998F782}" presName="srcNode" presStyleLbl="node1" presStyleIdx="0" presStyleCnt="4"/>
      <dgm:spPr/>
    </dgm:pt>
    <dgm:pt modelId="{8F783280-E69A-4B48-9803-266983FD1E77}" type="pres">
      <dgm:prSet presAssocID="{2C691FD2-1C27-4BE8-A123-7EB28998F782}" presName="conn" presStyleLbl="parChTrans1D2" presStyleIdx="0" presStyleCnt="1"/>
      <dgm:spPr/>
    </dgm:pt>
    <dgm:pt modelId="{971F13D3-ECF9-4B20-A113-AC2A6E3B332E}" type="pres">
      <dgm:prSet presAssocID="{2C691FD2-1C27-4BE8-A123-7EB28998F782}" presName="extraNode" presStyleLbl="node1" presStyleIdx="0" presStyleCnt="4"/>
      <dgm:spPr/>
    </dgm:pt>
    <dgm:pt modelId="{64669B76-E69F-4E1E-B261-4521CB41DB62}" type="pres">
      <dgm:prSet presAssocID="{2C691FD2-1C27-4BE8-A123-7EB28998F782}" presName="dstNode" presStyleLbl="node1" presStyleIdx="0" presStyleCnt="4"/>
      <dgm:spPr/>
    </dgm:pt>
    <dgm:pt modelId="{7609E134-AD8E-4288-A7EB-418DDB6FD315}" type="pres">
      <dgm:prSet presAssocID="{08B41EE4-68E7-4C75-8C44-1F1435FC5518}" presName="text_1" presStyleLbl="node1" presStyleIdx="0" presStyleCnt="4" custScaleY="112388">
        <dgm:presLayoutVars>
          <dgm:bulletEnabled val="1"/>
        </dgm:presLayoutVars>
      </dgm:prSet>
      <dgm:spPr/>
    </dgm:pt>
    <dgm:pt modelId="{E0918682-648D-4096-A053-B88BF722B577}" type="pres">
      <dgm:prSet presAssocID="{08B41EE4-68E7-4C75-8C44-1F1435FC5518}" presName="accent_1" presStyleCnt="0"/>
      <dgm:spPr/>
    </dgm:pt>
    <dgm:pt modelId="{ED4D2AE1-53DB-4E35-80E7-F27EB60351C7}" type="pres">
      <dgm:prSet presAssocID="{08B41EE4-68E7-4C75-8C44-1F1435FC5518}" presName="accentRepeatNode" presStyleLbl="solidFgAcc1" presStyleIdx="0" presStyleCnt="4" custScaleX="95993" custScaleY="91009"/>
      <dgm:spPr/>
    </dgm:pt>
    <dgm:pt modelId="{D04EE8C8-B9E6-4226-90FA-54ED3B7E5085}" type="pres">
      <dgm:prSet presAssocID="{34B5FC16-21A6-42A4-86F4-B861BCE913E7}" presName="text_2" presStyleLbl="node1" presStyleIdx="1" presStyleCnt="4" custScaleY="106505">
        <dgm:presLayoutVars>
          <dgm:bulletEnabled val="1"/>
        </dgm:presLayoutVars>
      </dgm:prSet>
      <dgm:spPr/>
    </dgm:pt>
    <dgm:pt modelId="{2F4362CC-19A0-4F4F-B9C9-DC473B190C39}" type="pres">
      <dgm:prSet presAssocID="{34B5FC16-21A6-42A4-86F4-B861BCE913E7}" presName="accent_2" presStyleCnt="0"/>
      <dgm:spPr/>
    </dgm:pt>
    <dgm:pt modelId="{6DD2663B-3797-470D-BB5B-7A2660E6770A}" type="pres">
      <dgm:prSet presAssocID="{34B5FC16-21A6-42A4-86F4-B861BCE913E7}" presName="accentRepeatNode" presStyleLbl="solidFgAcc1" presStyleIdx="1" presStyleCnt="4"/>
      <dgm:spPr/>
    </dgm:pt>
    <dgm:pt modelId="{618564B0-E906-4781-9478-CA01805048EB}" type="pres">
      <dgm:prSet presAssocID="{1B03DC0B-86E4-4BAB-8976-C5616C90001E}" presName="text_3" presStyleLbl="node1" presStyleIdx="2" presStyleCnt="4">
        <dgm:presLayoutVars>
          <dgm:bulletEnabled val="1"/>
        </dgm:presLayoutVars>
      </dgm:prSet>
      <dgm:spPr/>
    </dgm:pt>
    <dgm:pt modelId="{F10D9C64-D4E8-4A74-838C-3D5764F12A70}" type="pres">
      <dgm:prSet presAssocID="{1B03DC0B-86E4-4BAB-8976-C5616C90001E}" presName="accent_3" presStyleCnt="0"/>
      <dgm:spPr/>
    </dgm:pt>
    <dgm:pt modelId="{8E192BFB-EDDE-4C49-B79F-857719CF1031}" type="pres">
      <dgm:prSet presAssocID="{1B03DC0B-86E4-4BAB-8976-C5616C90001E}" presName="accentRepeatNode" presStyleLbl="solidFgAcc1" presStyleIdx="2" presStyleCnt="4"/>
      <dgm:spPr/>
    </dgm:pt>
    <dgm:pt modelId="{999F37B7-85E0-4BF1-819C-5D67D64D26DE}" type="pres">
      <dgm:prSet presAssocID="{A4647D2D-8E7E-486E-B80D-8FB9BFBCADD8}" presName="text_4" presStyleLbl="node1" presStyleIdx="3" presStyleCnt="4">
        <dgm:presLayoutVars>
          <dgm:bulletEnabled val="1"/>
        </dgm:presLayoutVars>
      </dgm:prSet>
      <dgm:spPr/>
    </dgm:pt>
    <dgm:pt modelId="{7780094C-0490-467D-AF97-9DAA5EA71D9B}" type="pres">
      <dgm:prSet presAssocID="{A4647D2D-8E7E-486E-B80D-8FB9BFBCADD8}" presName="accent_4" presStyleCnt="0"/>
      <dgm:spPr/>
    </dgm:pt>
    <dgm:pt modelId="{00B7FFE7-9DA8-41CE-9BC8-16F698F3540D}" type="pres">
      <dgm:prSet presAssocID="{A4647D2D-8E7E-486E-B80D-8FB9BFBCADD8}" presName="accentRepeatNode" presStyleLbl="solidFgAcc1" presStyleIdx="3" presStyleCnt="4"/>
      <dgm:spPr/>
    </dgm:pt>
  </dgm:ptLst>
  <dgm:cxnLst>
    <dgm:cxn modelId="{15ACD32B-D8E3-4DC2-AD82-474B7BA34D7C}" type="presOf" srcId="{08B41EE4-68E7-4C75-8C44-1F1435FC5518}" destId="{7609E134-AD8E-4288-A7EB-418DDB6FD315}" srcOrd="0" destOrd="0" presId="urn:microsoft.com/office/officeart/2008/layout/VerticalCurvedList"/>
    <dgm:cxn modelId="{DECAA93C-2278-44EB-B262-7746D8088155}" srcId="{2C691FD2-1C27-4BE8-A123-7EB28998F782}" destId="{1B03DC0B-86E4-4BAB-8976-C5616C90001E}" srcOrd="2" destOrd="0" parTransId="{EDB47785-0D7B-4A2C-9E48-57079DCEB873}" sibTransId="{F146B2A7-5C86-4451-A9A8-B75BA888A16C}"/>
    <dgm:cxn modelId="{6EE9A067-DE93-456A-89C2-3F1D71972291}" srcId="{2C691FD2-1C27-4BE8-A123-7EB28998F782}" destId="{08B41EE4-68E7-4C75-8C44-1F1435FC5518}" srcOrd="0" destOrd="0" parTransId="{8D9F3481-5B9F-4176-9C8A-89190CF38A3F}" sibTransId="{06E0FBF8-DB24-43E5-B861-4C55D6A6397F}"/>
    <dgm:cxn modelId="{B693E472-8983-4721-B9E2-B1D013987972}" type="presOf" srcId="{06E0FBF8-DB24-43E5-B861-4C55D6A6397F}" destId="{8F783280-E69A-4B48-9803-266983FD1E77}" srcOrd="0" destOrd="0" presId="urn:microsoft.com/office/officeart/2008/layout/VerticalCurvedList"/>
    <dgm:cxn modelId="{7F4FCB8C-9E23-436A-AFEA-06A16BE96E53}" type="presOf" srcId="{34B5FC16-21A6-42A4-86F4-B861BCE913E7}" destId="{D04EE8C8-B9E6-4226-90FA-54ED3B7E5085}" srcOrd="0" destOrd="0" presId="urn:microsoft.com/office/officeart/2008/layout/VerticalCurvedList"/>
    <dgm:cxn modelId="{58169C96-6DDE-4B98-8B78-0D8CAAF23FA2}" type="presOf" srcId="{A4647D2D-8E7E-486E-B80D-8FB9BFBCADD8}" destId="{999F37B7-85E0-4BF1-819C-5D67D64D26DE}" srcOrd="0" destOrd="0" presId="urn:microsoft.com/office/officeart/2008/layout/VerticalCurvedList"/>
    <dgm:cxn modelId="{8E1AC1E4-84B3-46FF-A6E6-57E9C949CB87}" type="presOf" srcId="{1B03DC0B-86E4-4BAB-8976-C5616C90001E}" destId="{618564B0-E906-4781-9478-CA01805048EB}" srcOrd="0" destOrd="0" presId="urn:microsoft.com/office/officeart/2008/layout/VerticalCurvedList"/>
    <dgm:cxn modelId="{32643DE9-F3D7-4985-B4DB-ADD4B59972B7}" type="presOf" srcId="{2C691FD2-1C27-4BE8-A123-7EB28998F782}" destId="{B7D9273B-59D3-4F88-A8CA-46156D62F5DB}" srcOrd="0" destOrd="0" presId="urn:microsoft.com/office/officeart/2008/layout/VerticalCurvedList"/>
    <dgm:cxn modelId="{21438EEE-6129-4F2D-B2A0-A22AD3119C85}" srcId="{2C691FD2-1C27-4BE8-A123-7EB28998F782}" destId="{34B5FC16-21A6-42A4-86F4-B861BCE913E7}" srcOrd="1" destOrd="0" parTransId="{FB849EE8-4D82-4363-B1CD-DDF78A1E49BF}" sibTransId="{15C2500B-EED9-4A03-B488-9A67E32362D8}"/>
    <dgm:cxn modelId="{6ECF21F0-C523-41AD-910F-F7465D92AA85}" srcId="{2C691FD2-1C27-4BE8-A123-7EB28998F782}" destId="{A4647D2D-8E7E-486E-B80D-8FB9BFBCADD8}" srcOrd="3" destOrd="0" parTransId="{6989A48F-9978-4596-8F20-BF4943DE33C5}" sibTransId="{23DAE479-7AA6-45A7-A163-5FCDE8F3F64E}"/>
    <dgm:cxn modelId="{81CA1310-C23D-4453-9222-2FA26C628B15}" type="presParOf" srcId="{B7D9273B-59D3-4F88-A8CA-46156D62F5DB}" destId="{070C7705-6B6F-4FA9-8504-2C8DB3F639D7}" srcOrd="0" destOrd="0" presId="urn:microsoft.com/office/officeart/2008/layout/VerticalCurvedList"/>
    <dgm:cxn modelId="{78003184-A4B3-43B4-8B67-C13449D72E16}" type="presParOf" srcId="{070C7705-6B6F-4FA9-8504-2C8DB3F639D7}" destId="{CE2E8E8B-9FD4-4296-9CEF-3538F2993C67}" srcOrd="0" destOrd="0" presId="urn:microsoft.com/office/officeart/2008/layout/VerticalCurvedList"/>
    <dgm:cxn modelId="{B561B860-508E-4C46-9BDB-7158D28BB4DA}" type="presParOf" srcId="{CE2E8E8B-9FD4-4296-9CEF-3538F2993C67}" destId="{3E50838C-9F6D-40A5-A739-4E73F771FAAF}" srcOrd="0" destOrd="0" presId="urn:microsoft.com/office/officeart/2008/layout/VerticalCurvedList"/>
    <dgm:cxn modelId="{2E2E33D3-2962-4691-8C5D-89D1D51EFD1B}" type="presParOf" srcId="{CE2E8E8B-9FD4-4296-9CEF-3538F2993C67}" destId="{8F783280-E69A-4B48-9803-266983FD1E77}" srcOrd="1" destOrd="0" presId="urn:microsoft.com/office/officeart/2008/layout/VerticalCurvedList"/>
    <dgm:cxn modelId="{0ECD0C2F-F7B9-4F95-98D4-47E5EA41B80D}" type="presParOf" srcId="{CE2E8E8B-9FD4-4296-9CEF-3538F2993C67}" destId="{971F13D3-ECF9-4B20-A113-AC2A6E3B332E}" srcOrd="2" destOrd="0" presId="urn:microsoft.com/office/officeart/2008/layout/VerticalCurvedList"/>
    <dgm:cxn modelId="{8D3E10A6-366B-48F8-A97B-0CDEA203C46D}" type="presParOf" srcId="{CE2E8E8B-9FD4-4296-9CEF-3538F2993C67}" destId="{64669B76-E69F-4E1E-B261-4521CB41DB62}" srcOrd="3" destOrd="0" presId="urn:microsoft.com/office/officeart/2008/layout/VerticalCurvedList"/>
    <dgm:cxn modelId="{D32B7A26-8010-42A0-A012-7DE606BE5267}" type="presParOf" srcId="{070C7705-6B6F-4FA9-8504-2C8DB3F639D7}" destId="{7609E134-AD8E-4288-A7EB-418DDB6FD315}" srcOrd="1" destOrd="0" presId="urn:microsoft.com/office/officeart/2008/layout/VerticalCurvedList"/>
    <dgm:cxn modelId="{8FBB4933-B70C-495C-AA4E-868804E4EC94}" type="presParOf" srcId="{070C7705-6B6F-4FA9-8504-2C8DB3F639D7}" destId="{E0918682-648D-4096-A053-B88BF722B577}" srcOrd="2" destOrd="0" presId="urn:microsoft.com/office/officeart/2008/layout/VerticalCurvedList"/>
    <dgm:cxn modelId="{EB2B6FCD-5054-4087-9990-188907795760}" type="presParOf" srcId="{E0918682-648D-4096-A053-B88BF722B577}" destId="{ED4D2AE1-53DB-4E35-80E7-F27EB60351C7}" srcOrd="0" destOrd="0" presId="urn:microsoft.com/office/officeart/2008/layout/VerticalCurvedList"/>
    <dgm:cxn modelId="{905F22E2-8FC8-4178-8F63-8EDEEB96C189}" type="presParOf" srcId="{070C7705-6B6F-4FA9-8504-2C8DB3F639D7}" destId="{D04EE8C8-B9E6-4226-90FA-54ED3B7E5085}" srcOrd="3" destOrd="0" presId="urn:microsoft.com/office/officeart/2008/layout/VerticalCurvedList"/>
    <dgm:cxn modelId="{21739015-7806-429B-BAE5-4CE946041ACB}" type="presParOf" srcId="{070C7705-6B6F-4FA9-8504-2C8DB3F639D7}" destId="{2F4362CC-19A0-4F4F-B9C9-DC473B190C39}" srcOrd="4" destOrd="0" presId="urn:microsoft.com/office/officeart/2008/layout/VerticalCurvedList"/>
    <dgm:cxn modelId="{52F4F3FF-87F6-4598-B70A-FB5AD220C58D}" type="presParOf" srcId="{2F4362CC-19A0-4F4F-B9C9-DC473B190C39}" destId="{6DD2663B-3797-470D-BB5B-7A2660E6770A}" srcOrd="0" destOrd="0" presId="urn:microsoft.com/office/officeart/2008/layout/VerticalCurvedList"/>
    <dgm:cxn modelId="{F101314C-DD5C-4732-AE48-56D64A13D587}" type="presParOf" srcId="{070C7705-6B6F-4FA9-8504-2C8DB3F639D7}" destId="{618564B0-E906-4781-9478-CA01805048EB}" srcOrd="5" destOrd="0" presId="urn:microsoft.com/office/officeart/2008/layout/VerticalCurvedList"/>
    <dgm:cxn modelId="{7F72E40D-956C-4613-BF1E-3FD790B20812}" type="presParOf" srcId="{070C7705-6B6F-4FA9-8504-2C8DB3F639D7}" destId="{F10D9C64-D4E8-4A74-838C-3D5764F12A70}" srcOrd="6" destOrd="0" presId="urn:microsoft.com/office/officeart/2008/layout/VerticalCurvedList"/>
    <dgm:cxn modelId="{B2DBC4B0-829D-4D66-AD7E-DFC53DE35FE1}" type="presParOf" srcId="{F10D9C64-D4E8-4A74-838C-3D5764F12A70}" destId="{8E192BFB-EDDE-4C49-B79F-857719CF1031}" srcOrd="0" destOrd="0" presId="urn:microsoft.com/office/officeart/2008/layout/VerticalCurvedList"/>
    <dgm:cxn modelId="{A1B8E64C-70EE-4A57-BD7A-1281E21B84CE}" type="presParOf" srcId="{070C7705-6B6F-4FA9-8504-2C8DB3F639D7}" destId="{999F37B7-85E0-4BF1-819C-5D67D64D26DE}" srcOrd="7" destOrd="0" presId="urn:microsoft.com/office/officeart/2008/layout/VerticalCurvedList"/>
    <dgm:cxn modelId="{2935245D-8023-4BFD-A9CA-D173E849D313}" type="presParOf" srcId="{070C7705-6B6F-4FA9-8504-2C8DB3F639D7}" destId="{7780094C-0490-467D-AF97-9DAA5EA71D9B}" srcOrd="8" destOrd="0" presId="urn:microsoft.com/office/officeart/2008/layout/VerticalCurvedList"/>
    <dgm:cxn modelId="{0791691C-3447-418D-AA37-E75B80E44D67}" type="presParOf" srcId="{7780094C-0490-467D-AF97-9DAA5EA71D9B}" destId="{00B7FFE7-9DA8-41CE-9BC8-16F698F3540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762FDD2-C960-49E9-94CC-BD30BCF7ADD2}" type="doc">
      <dgm:prSet loTypeId="urn:microsoft.com/office/officeart/2005/8/layout/radial6" loCatId="cycle" qsTypeId="urn:microsoft.com/office/officeart/2005/8/quickstyle/3d1" qsCatId="3D" csTypeId="urn:microsoft.com/office/officeart/2005/8/colors/colorful5" csCatId="colorful" phldr="1"/>
      <dgm:spPr/>
      <dgm:t>
        <a:bodyPr/>
        <a:lstStyle/>
        <a:p>
          <a:endParaRPr lang="el-GR"/>
        </a:p>
      </dgm:t>
    </dgm:pt>
    <dgm:pt modelId="{9F0A675D-43B8-4885-9A22-F06258FA4C73}">
      <dgm:prSet phldrT="[Κείμενο]" phldr="0" custT="1"/>
      <dgm:spPr/>
      <dgm:t>
        <a:bodyPr/>
        <a:lstStyle/>
        <a:p>
          <a:r>
            <a:rPr lang="el-GR" sz="2200" b="1" dirty="0">
              <a:latin typeface="Times New Roman" panose="02020603050405020304" pitchFamily="18" charset="0"/>
              <a:cs typeface="Times New Roman" panose="02020603050405020304" pitchFamily="18" charset="0"/>
            </a:rPr>
            <a:t>Ψηφιακά εργαλεία</a:t>
          </a:r>
        </a:p>
      </dgm:t>
    </dgm:pt>
    <dgm:pt modelId="{3BDD3A45-118F-4481-BDB6-DD949E2CA1C8}" type="parTrans" cxnId="{7B77EDA3-B98F-4F88-A35B-E104442AC758}">
      <dgm:prSet/>
      <dgm:spPr/>
      <dgm:t>
        <a:bodyPr/>
        <a:lstStyle/>
        <a:p>
          <a:endParaRPr lang="el-GR"/>
        </a:p>
      </dgm:t>
    </dgm:pt>
    <dgm:pt modelId="{71789C41-88FD-4537-A105-DE989C016BAE}" type="sibTrans" cxnId="{7B77EDA3-B98F-4F88-A35B-E104442AC758}">
      <dgm:prSet/>
      <dgm:spPr/>
      <dgm:t>
        <a:bodyPr/>
        <a:lstStyle/>
        <a:p>
          <a:endParaRPr lang="el-GR"/>
        </a:p>
      </dgm:t>
    </dgm:pt>
    <dgm:pt modelId="{9CD58B1C-E7B5-4F41-BB69-3A4E690A5F4E}">
      <dgm:prSet phldrT="[Κείμενο]" phldr="0" custT="1"/>
      <dgm:spPr/>
      <dgm:t>
        <a:bodyPr/>
        <a:lstStyle/>
        <a:p>
          <a:r>
            <a:rPr lang="en-US" sz="2000" b="1" dirty="0">
              <a:latin typeface="Times New Roman" panose="02020603050405020304" pitchFamily="18" charset="0"/>
              <a:cs typeface="Times New Roman" panose="02020603050405020304" pitchFamily="18" charset="0"/>
            </a:rPr>
            <a:t>Students.edivea.net</a:t>
          </a:r>
          <a:endParaRPr lang="el-GR" sz="2000" b="1" dirty="0">
            <a:latin typeface="Times New Roman" panose="02020603050405020304" pitchFamily="18" charset="0"/>
            <a:cs typeface="Times New Roman" panose="02020603050405020304" pitchFamily="18" charset="0"/>
          </a:endParaRPr>
        </a:p>
      </dgm:t>
    </dgm:pt>
    <dgm:pt modelId="{20463CDB-D559-47D1-986B-727C7A7F444C}" type="parTrans" cxnId="{45A16DC8-B7C0-4A79-A14C-9AAC851C66A8}">
      <dgm:prSet/>
      <dgm:spPr/>
      <dgm:t>
        <a:bodyPr/>
        <a:lstStyle/>
        <a:p>
          <a:endParaRPr lang="el-GR"/>
        </a:p>
      </dgm:t>
    </dgm:pt>
    <dgm:pt modelId="{E1A810D2-4D17-42C8-B029-4DC59AFA76EB}" type="sibTrans" cxnId="{45A16DC8-B7C0-4A79-A14C-9AAC851C66A8}">
      <dgm:prSet/>
      <dgm:spPr/>
      <dgm:t>
        <a:bodyPr/>
        <a:lstStyle/>
        <a:p>
          <a:endParaRPr lang="el-GR"/>
        </a:p>
      </dgm:t>
    </dgm:pt>
    <dgm:pt modelId="{AE7B3088-8512-476D-9A52-98751CE26B81}">
      <dgm:prSet phldrT="[Κείμενο]" custT="1"/>
      <dgm:spPr/>
      <dgm:t>
        <a:bodyPr/>
        <a:lstStyle/>
        <a:p>
          <a:pPr>
            <a:buNone/>
          </a:pPr>
          <a:r>
            <a:rPr lang="en-US" sz="2000" b="1" dirty="0">
              <a:latin typeface="Times New Roman" panose="02020603050405020304" pitchFamily="18" charset="0"/>
              <a:cs typeface="Times New Roman" panose="02020603050405020304" pitchFamily="18" charset="0"/>
            </a:rPr>
            <a:t>H5P</a:t>
          </a:r>
          <a:endParaRPr lang="el-GR" sz="2000" b="1" dirty="0">
            <a:latin typeface="Times New Roman" panose="02020603050405020304" pitchFamily="18" charset="0"/>
            <a:cs typeface="Times New Roman" panose="02020603050405020304" pitchFamily="18" charset="0"/>
          </a:endParaRPr>
        </a:p>
      </dgm:t>
    </dgm:pt>
    <dgm:pt modelId="{1E6E0960-3239-492A-B5FF-39A7B1EF890E}" type="parTrans" cxnId="{DF619ED5-6A1E-4835-BC55-50342C3B9353}">
      <dgm:prSet/>
      <dgm:spPr/>
      <dgm:t>
        <a:bodyPr/>
        <a:lstStyle/>
        <a:p>
          <a:endParaRPr lang="el-GR"/>
        </a:p>
      </dgm:t>
    </dgm:pt>
    <dgm:pt modelId="{64C43A37-0BE9-4D71-B8F9-90FEA2C32489}" type="sibTrans" cxnId="{DF619ED5-6A1E-4835-BC55-50342C3B9353}">
      <dgm:prSet/>
      <dgm:spPr/>
      <dgm:t>
        <a:bodyPr/>
        <a:lstStyle/>
        <a:p>
          <a:endParaRPr lang="el-GR"/>
        </a:p>
      </dgm:t>
    </dgm:pt>
    <dgm:pt modelId="{795ECE94-5C2C-419F-B916-42646B356859}">
      <dgm:prSet phldrT="[Κείμενο]" custT="1"/>
      <dgm:spPr/>
      <dgm:t>
        <a:bodyPr/>
        <a:lstStyle/>
        <a:p>
          <a:pPr>
            <a:buNone/>
          </a:pPr>
          <a:r>
            <a:rPr lang="en-US" sz="2000" b="1" dirty="0">
              <a:latin typeface="Times New Roman" panose="02020603050405020304" pitchFamily="18" charset="0"/>
              <a:cs typeface="Times New Roman" panose="02020603050405020304" pitchFamily="18" charset="0"/>
            </a:rPr>
            <a:t>Action</a:t>
          </a:r>
        </a:p>
        <a:p>
          <a:pPr>
            <a:buNone/>
          </a:pPr>
          <a:r>
            <a:rPr lang="en-US" sz="2000" b="1" dirty="0">
              <a:latin typeface="Times New Roman" panose="02020603050405020304" pitchFamily="18" charset="0"/>
              <a:cs typeface="Times New Roman" panose="02020603050405020304" pitchFamily="18" charset="0"/>
            </a:rPr>
            <a:t>Bound</a:t>
          </a:r>
          <a:endParaRPr lang="el-GR" sz="2000" b="1" dirty="0">
            <a:latin typeface="Times New Roman" panose="02020603050405020304" pitchFamily="18" charset="0"/>
            <a:cs typeface="Times New Roman" panose="02020603050405020304" pitchFamily="18" charset="0"/>
          </a:endParaRPr>
        </a:p>
      </dgm:t>
    </dgm:pt>
    <dgm:pt modelId="{1268532D-291F-400C-9829-B0311CE94AB0}" type="parTrans" cxnId="{C106B4D0-5634-4E2D-AA66-824661E9C7BA}">
      <dgm:prSet/>
      <dgm:spPr/>
      <dgm:t>
        <a:bodyPr/>
        <a:lstStyle/>
        <a:p>
          <a:endParaRPr lang="el-GR"/>
        </a:p>
      </dgm:t>
    </dgm:pt>
    <dgm:pt modelId="{AE51A62E-978C-4FAA-8ED3-328EE916FA86}" type="sibTrans" cxnId="{C106B4D0-5634-4E2D-AA66-824661E9C7BA}">
      <dgm:prSet/>
      <dgm:spPr/>
      <dgm:t>
        <a:bodyPr/>
        <a:lstStyle/>
        <a:p>
          <a:endParaRPr lang="el-GR"/>
        </a:p>
      </dgm:t>
    </dgm:pt>
    <dgm:pt modelId="{1451E2CA-A06D-4673-9001-CD83861B1D2F}">
      <dgm:prSet phldrT="[Κείμενο]" custT="1"/>
      <dgm:spPr/>
      <dgm:t>
        <a:bodyPr/>
        <a:lstStyle/>
        <a:p>
          <a:pPr>
            <a:buNone/>
          </a:pPr>
          <a:r>
            <a:rPr lang="en-US" sz="2000" b="1" dirty="0" err="1">
              <a:latin typeface="Times New Roman" panose="02020603050405020304" pitchFamily="18" charset="0"/>
              <a:cs typeface="Times New Roman" panose="02020603050405020304" pitchFamily="18" charset="0"/>
            </a:rPr>
            <a:t>Blippar</a:t>
          </a:r>
          <a:endParaRPr lang="en-US" sz="2000" b="1" dirty="0">
            <a:latin typeface="Times New Roman" panose="02020603050405020304" pitchFamily="18" charset="0"/>
            <a:cs typeface="Times New Roman" panose="02020603050405020304" pitchFamily="18" charset="0"/>
          </a:endParaRPr>
        </a:p>
      </dgm:t>
    </dgm:pt>
    <dgm:pt modelId="{DC8BA98B-1B06-4C72-8D70-DBB50E4ED721}" type="parTrans" cxnId="{8D67D6F5-B687-46A4-9204-D4A5D9BF70EC}">
      <dgm:prSet/>
      <dgm:spPr/>
      <dgm:t>
        <a:bodyPr/>
        <a:lstStyle/>
        <a:p>
          <a:endParaRPr lang="el-GR"/>
        </a:p>
      </dgm:t>
    </dgm:pt>
    <dgm:pt modelId="{66837896-9CEA-47D1-BA76-C5EE4110F4BC}" type="sibTrans" cxnId="{8D67D6F5-B687-46A4-9204-D4A5D9BF70EC}">
      <dgm:prSet/>
      <dgm:spPr/>
      <dgm:t>
        <a:bodyPr/>
        <a:lstStyle/>
        <a:p>
          <a:endParaRPr lang="el-GR"/>
        </a:p>
      </dgm:t>
    </dgm:pt>
    <dgm:pt modelId="{B153CBEE-99E9-43AA-B117-7CEBF5717333}">
      <dgm:prSet phldrT="[Κείμενο]" custT="1"/>
      <dgm:spPr/>
      <dgm:t>
        <a:bodyPr/>
        <a:lstStyle/>
        <a:p>
          <a:pPr>
            <a:buNone/>
          </a:pPr>
          <a:r>
            <a:rPr lang="en-US" sz="2000" b="1" dirty="0" err="1">
              <a:latin typeface="Times New Roman" panose="02020603050405020304" pitchFamily="18" charset="0"/>
              <a:cs typeface="Times New Roman" panose="02020603050405020304" pitchFamily="18" charset="0"/>
            </a:rPr>
            <a:t>Plotagon</a:t>
          </a:r>
          <a:r>
            <a:rPr lang="en-US" sz="2000" b="1" dirty="0">
              <a:latin typeface="Times New Roman" panose="02020603050405020304" pitchFamily="18" charset="0"/>
              <a:cs typeface="Times New Roman" panose="02020603050405020304" pitchFamily="18" charset="0"/>
            </a:rPr>
            <a:t> Studio</a:t>
          </a:r>
        </a:p>
      </dgm:t>
    </dgm:pt>
    <dgm:pt modelId="{00D7F5C5-0117-43F9-8C04-296BC5A5CEF6}" type="parTrans" cxnId="{7E1FB483-DE5E-4038-99FF-5DAC38ADF382}">
      <dgm:prSet/>
      <dgm:spPr/>
      <dgm:t>
        <a:bodyPr/>
        <a:lstStyle/>
        <a:p>
          <a:endParaRPr lang="el-GR"/>
        </a:p>
      </dgm:t>
    </dgm:pt>
    <dgm:pt modelId="{B9B581CF-5BAF-4471-BE8F-13F67D45AF41}" type="sibTrans" cxnId="{7E1FB483-DE5E-4038-99FF-5DAC38ADF382}">
      <dgm:prSet/>
      <dgm:spPr/>
      <dgm:t>
        <a:bodyPr/>
        <a:lstStyle/>
        <a:p>
          <a:endParaRPr lang="el-GR"/>
        </a:p>
      </dgm:t>
    </dgm:pt>
    <dgm:pt modelId="{EC7C2F0D-DD61-4702-AA98-BA7222827A46}">
      <dgm:prSet phldrT="[Κείμενο]" custT="1"/>
      <dgm:spPr/>
      <dgm:t>
        <a:bodyPr/>
        <a:lstStyle/>
        <a:p>
          <a:pPr>
            <a:buNone/>
          </a:pPr>
          <a:r>
            <a:rPr lang="en-US" sz="2000" b="1" dirty="0" err="1">
              <a:latin typeface="Times New Roman" panose="02020603050405020304" pitchFamily="18" charset="0"/>
              <a:cs typeface="Times New Roman" panose="02020603050405020304" pitchFamily="18" charset="0"/>
            </a:rPr>
            <a:t>Doodly</a:t>
          </a:r>
          <a:endParaRPr lang="el-GR" sz="2000" b="1" dirty="0">
            <a:latin typeface="Times New Roman" panose="02020603050405020304" pitchFamily="18" charset="0"/>
            <a:cs typeface="Times New Roman" panose="02020603050405020304" pitchFamily="18" charset="0"/>
          </a:endParaRPr>
        </a:p>
      </dgm:t>
    </dgm:pt>
    <dgm:pt modelId="{7223847A-CEB1-4D26-80F8-1854BA6CE0E4}" type="parTrans" cxnId="{928E228B-DE7D-4551-98BB-93619BD1FD38}">
      <dgm:prSet/>
      <dgm:spPr/>
      <dgm:t>
        <a:bodyPr/>
        <a:lstStyle/>
        <a:p>
          <a:endParaRPr lang="el-GR"/>
        </a:p>
      </dgm:t>
    </dgm:pt>
    <dgm:pt modelId="{531AE1ED-F835-459A-8558-2CB6C3AF67F1}" type="sibTrans" cxnId="{928E228B-DE7D-4551-98BB-93619BD1FD38}">
      <dgm:prSet/>
      <dgm:spPr/>
      <dgm:t>
        <a:bodyPr/>
        <a:lstStyle/>
        <a:p>
          <a:endParaRPr lang="el-GR"/>
        </a:p>
      </dgm:t>
    </dgm:pt>
    <dgm:pt modelId="{4F888887-FF90-4BD8-90CD-6BF987193299}">
      <dgm:prSet phldrT="[Κείμενο]" custT="1"/>
      <dgm:spPr/>
      <dgm:t>
        <a:bodyPr/>
        <a:lstStyle/>
        <a:p>
          <a:pPr>
            <a:buNone/>
          </a:pPr>
          <a:r>
            <a:rPr lang="en-US" sz="2000" b="1" dirty="0">
              <a:latin typeface="Times New Roman" panose="02020603050405020304" pitchFamily="18" charset="0"/>
              <a:cs typeface="Times New Roman" panose="02020603050405020304" pitchFamily="18" charset="0"/>
            </a:rPr>
            <a:t>Padlet</a:t>
          </a:r>
          <a:endParaRPr lang="el-GR" sz="2000" b="1" dirty="0">
            <a:latin typeface="Times New Roman" panose="02020603050405020304" pitchFamily="18" charset="0"/>
            <a:cs typeface="Times New Roman" panose="02020603050405020304" pitchFamily="18" charset="0"/>
          </a:endParaRPr>
        </a:p>
      </dgm:t>
    </dgm:pt>
    <dgm:pt modelId="{972FD5EA-8DDF-49E0-A553-28331EE44D9D}" type="parTrans" cxnId="{EC119F3C-7330-4852-AA3D-D671947AFB5F}">
      <dgm:prSet/>
      <dgm:spPr/>
      <dgm:t>
        <a:bodyPr/>
        <a:lstStyle/>
        <a:p>
          <a:endParaRPr lang="el-GR"/>
        </a:p>
      </dgm:t>
    </dgm:pt>
    <dgm:pt modelId="{6E1C49C1-B7DB-470E-A4B0-929D79B0AD0C}" type="sibTrans" cxnId="{EC119F3C-7330-4852-AA3D-D671947AFB5F}">
      <dgm:prSet/>
      <dgm:spPr/>
      <dgm:t>
        <a:bodyPr/>
        <a:lstStyle/>
        <a:p>
          <a:endParaRPr lang="el-GR"/>
        </a:p>
      </dgm:t>
    </dgm:pt>
    <dgm:pt modelId="{8F036DFE-FA21-4277-9461-D74634C6A346}">
      <dgm:prSet phldrT="[Κείμενο]" custT="1"/>
      <dgm:spPr/>
      <dgm:t>
        <a:bodyPr/>
        <a:lstStyle/>
        <a:p>
          <a:pPr>
            <a:buNone/>
          </a:pPr>
          <a:r>
            <a:rPr lang="en-US" sz="2000" b="1" dirty="0">
              <a:latin typeface="Times New Roman" panose="02020603050405020304" pitchFamily="18" charset="0"/>
              <a:cs typeface="Times New Roman" panose="02020603050405020304" pitchFamily="18" charset="0"/>
            </a:rPr>
            <a:t>Canva</a:t>
          </a:r>
          <a:endParaRPr lang="el-GR" sz="2000" b="1" dirty="0">
            <a:latin typeface="Times New Roman" panose="02020603050405020304" pitchFamily="18" charset="0"/>
            <a:cs typeface="Times New Roman" panose="02020603050405020304" pitchFamily="18" charset="0"/>
          </a:endParaRPr>
        </a:p>
      </dgm:t>
    </dgm:pt>
    <dgm:pt modelId="{50754EFC-8590-4DFE-9CCA-41C5F42389C3}" type="parTrans" cxnId="{DA74324B-41C5-429A-917E-0191E6892ED7}">
      <dgm:prSet/>
      <dgm:spPr/>
      <dgm:t>
        <a:bodyPr/>
        <a:lstStyle/>
        <a:p>
          <a:endParaRPr lang="el-GR"/>
        </a:p>
      </dgm:t>
    </dgm:pt>
    <dgm:pt modelId="{ED357054-AEE6-47EB-9DF9-2BC6C84777E1}" type="sibTrans" cxnId="{DA74324B-41C5-429A-917E-0191E6892ED7}">
      <dgm:prSet/>
      <dgm:spPr/>
      <dgm:t>
        <a:bodyPr/>
        <a:lstStyle/>
        <a:p>
          <a:endParaRPr lang="el-GR"/>
        </a:p>
      </dgm:t>
    </dgm:pt>
    <dgm:pt modelId="{DEDA05B8-D842-43A8-827A-E4CEDD3C2A82}">
      <dgm:prSet phldrT="[Κείμενο]" custT="1"/>
      <dgm:spPr/>
      <dgm:t>
        <a:bodyPr/>
        <a:lstStyle/>
        <a:p>
          <a:pPr>
            <a:buNone/>
          </a:pPr>
          <a:r>
            <a:rPr lang="en-US" sz="2000" b="1" dirty="0">
              <a:latin typeface="Times New Roman" panose="02020603050405020304" pitchFamily="18" charset="0"/>
              <a:cs typeface="Times New Roman" panose="02020603050405020304" pitchFamily="18" charset="0"/>
            </a:rPr>
            <a:t>Online Image Editor</a:t>
          </a:r>
          <a:endParaRPr lang="el-GR" sz="2000" b="1" dirty="0">
            <a:latin typeface="Times New Roman" panose="02020603050405020304" pitchFamily="18" charset="0"/>
            <a:cs typeface="Times New Roman" panose="02020603050405020304" pitchFamily="18" charset="0"/>
          </a:endParaRPr>
        </a:p>
      </dgm:t>
    </dgm:pt>
    <dgm:pt modelId="{02A6D5DB-DD17-4437-B2FD-426729A1AD66}" type="parTrans" cxnId="{30798D97-AB99-4AA3-B6DC-B6420E867846}">
      <dgm:prSet/>
      <dgm:spPr/>
      <dgm:t>
        <a:bodyPr/>
        <a:lstStyle/>
        <a:p>
          <a:endParaRPr lang="el-GR"/>
        </a:p>
      </dgm:t>
    </dgm:pt>
    <dgm:pt modelId="{366C6FE8-1400-4F67-AB20-7BD8DB6DDADE}" type="sibTrans" cxnId="{30798D97-AB99-4AA3-B6DC-B6420E867846}">
      <dgm:prSet/>
      <dgm:spPr/>
      <dgm:t>
        <a:bodyPr/>
        <a:lstStyle/>
        <a:p>
          <a:endParaRPr lang="el-GR"/>
        </a:p>
      </dgm:t>
    </dgm:pt>
    <dgm:pt modelId="{5EDF1D94-2009-4F60-81DC-B6CA8FDC196C}">
      <dgm:prSet phldrT="[Κείμενο]" custT="1"/>
      <dgm:spPr/>
      <dgm:t>
        <a:bodyPr/>
        <a:lstStyle/>
        <a:p>
          <a:pPr>
            <a:buNone/>
          </a:pPr>
          <a:r>
            <a:rPr lang="el-GR" sz="2000" b="1" dirty="0">
              <a:latin typeface="Times New Roman" panose="02020603050405020304" pitchFamily="18" charset="0"/>
              <a:cs typeface="Times New Roman" panose="02020603050405020304" pitchFamily="18" charset="0"/>
            </a:rPr>
            <a:t>Εφαρμογές ΑΙ</a:t>
          </a:r>
        </a:p>
      </dgm:t>
    </dgm:pt>
    <dgm:pt modelId="{1ECDBF3A-DAC8-4512-B9CC-39B6726FDAE8}" type="parTrans" cxnId="{8E58E3CC-B4E0-45C9-B679-1E35E590B9B3}">
      <dgm:prSet/>
      <dgm:spPr/>
      <dgm:t>
        <a:bodyPr/>
        <a:lstStyle/>
        <a:p>
          <a:endParaRPr lang="el-GR"/>
        </a:p>
      </dgm:t>
    </dgm:pt>
    <dgm:pt modelId="{07FF0BC9-F2E2-4F74-858A-C44957D317D3}" type="sibTrans" cxnId="{8E58E3CC-B4E0-45C9-B679-1E35E590B9B3}">
      <dgm:prSet/>
      <dgm:spPr/>
      <dgm:t>
        <a:bodyPr/>
        <a:lstStyle/>
        <a:p>
          <a:endParaRPr lang="el-GR"/>
        </a:p>
      </dgm:t>
    </dgm:pt>
    <dgm:pt modelId="{BA6F3F73-40D4-446D-BE68-79FBB03B7A78}">
      <dgm:prSet phldrT="[Κείμενο]" phldr="0" custScaleX="186394" custScaleY="151755" custLinFactNeighborX="-4032" custLinFactNeighborY="-3686"/>
      <dgm:spPr/>
    </dgm:pt>
    <dgm:pt modelId="{24A4D220-CE62-454A-8E90-44A001677A60}" type="parTrans" cxnId="{E3828522-550A-4775-81F2-22F8132EC10E}">
      <dgm:prSet/>
      <dgm:spPr/>
      <dgm:t>
        <a:bodyPr/>
        <a:lstStyle/>
        <a:p>
          <a:endParaRPr lang="el-GR"/>
        </a:p>
      </dgm:t>
    </dgm:pt>
    <dgm:pt modelId="{57558DED-33A7-414A-A7A4-C5CF7F5AAD8E}" type="sibTrans" cxnId="{E3828522-550A-4775-81F2-22F8132EC10E}">
      <dgm:prSet/>
      <dgm:spPr/>
      <dgm:t>
        <a:bodyPr/>
        <a:lstStyle/>
        <a:p>
          <a:endParaRPr lang="el-GR"/>
        </a:p>
      </dgm:t>
    </dgm:pt>
    <dgm:pt modelId="{5FA0C981-5D5B-4C2C-8F14-DD3489E68084}">
      <dgm:prSet phldrT="[Κείμενο]" phldr="0" custScaleX="186394" custScaleY="151755" custLinFactNeighborX="-4032" custLinFactNeighborY="-3686"/>
      <dgm:spPr/>
    </dgm:pt>
    <dgm:pt modelId="{A5501C9C-A42E-4FB1-9625-0CE06F311173}" type="parTrans" cxnId="{8E6FE485-558C-453B-A2D7-E8E23B97BB04}">
      <dgm:prSet/>
      <dgm:spPr/>
      <dgm:t>
        <a:bodyPr/>
        <a:lstStyle/>
        <a:p>
          <a:endParaRPr lang="el-GR"/>
        </a:p>
      </dgm:t>
    </dgm:pt>
    <dgm:pt modelId="{8CD7E047-01E5-4BB6-927A-A3B23B63F033}" type="sibTrans" cxnId="{8E6FE485-558C-453B-A2D7-E8E23B97BB04}">
      <dgm:prSet/>
      <dgm:spPr/>
      <dgm:t>
        <a:bodyPr/>
        <a:lstStyle/>
        <a:p>
          <a:endParaRPr lang="el-GR"/>
        </a:p>
      </dgm:t>
    </dgm:pt>
    <dgm:pt modelId="{9D423F1D-BFB4-4F38-84C9-A333A2C04583}" type="pres">
      <dgm:prSet presAssocID="{E762FDD2-C960-49E9-94CC-BD30BCF7ADD2}" presName="Name0" presStyleCnt="0">
        <dgm:presLayoutVars>
          <dgm:chMax val="1"/>
          <dgm:dir/>
          <dgm:animLvl val="ctr"/>
          <dgm:resizeHandles val="exact"/>
        </dgm:presLayoutVars>
      </dgm:prSet>
      <dgm:spPr/>
    </dgm:pt>
    <dgm:pt modelId="{ECAB3B99-0D94-4BFF-8AF9-411466625421}" type="pres">
      <dgm:prSet presAssocID="{9F0A675D-43B8-4885-9A22-F06258FA4C73}" presName="centerShape" presStyleLbl="node0" presStyleIdx="0" presStyleCnt="1" custScaleX="186394" custScaleY="151755" custLinFactNeighborX="-4032" custLinFactNeighborY="-3686"/>
      <dgm:spPr/>
    </dgm:pt>
    <dgm:pt modelId="{EE7414E1-9BDD-4273-B652-5C0823088E48}" type="pres">
      <dgm:prSet presAssocID="{9CD58B1C-E7B5-4F41-BB69-3A4E690A5F4E}" presName="node" presStyleLbl="node1" presStyleIdx="0" presStyleCnt="10" custScaleX="301531" custScaleY="113807" custRadScaleRad="108147" custRadScaleInc="-10139">
        <dgm:presLayoutVars>
          <dgm:bulletEnabled val="1"/>
        </dgm:presLayoutVars>
      </dgm:prSet>
      <dgm:spPr/>
    </dgm:pt>
    <dgm:pt modelId="{7D91016F-F007-4E23-9418-877C5D345779}" type="pres">
      <dgm:prSet presAssocID="{9CD58B1C-E7B5-4F41-BB69-3A4E690A5F4E}" presName="dummy" presStyleCnt="0"/>
      <dgm:spPr/>
    </dgm:pt>
    <dgm:pt modelId="{986C329E-598E-4BC0-861B-4FEE8FAA8E6F}" type="pres">
      <dgm:prSet presAssocID="{E1A810D2-4D17-42C8-B029-4DC59AFA76EB}" presName="sibTrans" presStyleLbl="sibTrans2D1" presStyleIdx="0" presStyleCnt="10" custLinFactNeighborX="-987" custLinFactNeighborY="1251"/>
      <dgm:spPr/>
    </dgm:pt>
    <dgm:pt modelId="{DCBBF68D-C441-4275-BE59-593279C8BD9B}" type="pres">
      <dgm:prSet presAssocID="{AE7B3088-8512-476D-9A52-98751CE26B81}" presName="node" presStyleLbl="node1" presStyleIdx="1" presStyleCnt="10" custScaleX="202542" custScaleY="108582" custRadScaleRad="130491" custRadScaleInc="171507">
        <dgm:presLayoutVars>
          <dgm:bulletEnabled val="1"/>
        </dgm:presLayoutVars>
      </dgm:prSet>
      <dgm:spPr/>
    </dgm:pt>
    <dgm:pt modelId="{75165259-9A65-4ED0-A0FF-B5ADBF3F368A}" type="pres">
      <dgm:prSet presAssocID="{AE7B3088-8512-476D-9A52-98751CE26B81}" presName="dummy" presStyleCnt="0"/>
      <dgm:spPr/>
    </dgm:pt>
    <dgm:pt modelId="{790C76C9-E887-45AE-BBDE-5AF4875CC1FE}" type="pres">
      <dgm:prSet presAssocID="{64C43A37-0BE9-4D71-B8F9-90FEA2C32489}" presName="sibTrans" presStyleLbl="sibTrans2D1" presStyleIdx="1" presStyleCnt="10" custLinFactNeighborX="3828" custLinFactNeighborY="2526"/>
      <dgm:spPr/>
    </dgm:pt>
    <dgm:pt modelId="{5CD8E74F-472B-4000-9FF4-9CB455B88DC9}" type="pres">
      <dgm:prSet presAssocID="{795ECE94-5C2C-419F-B916-42646B356859}" presName="node" presStyleLbl="node1" presStyleIdx="2" presStyleCnt="10" custScaleX="255121" custScaleY="121277" custRadScaleRad="132835" custRadScaleInc="83569">
        <dgm:presLayoutVars>
          <dgm:bulletEnabled val="1"/>
        </dgm:presLayoutVars>
      </dgm:prSet>
      <dgm:spPr/>
    </dgm:pt>
    <dgm:pt modelId="{638FD22D-83C7-4506-9A04-BD5EB22F72F7}" type="pres">
      <dgm:prSet presAssocID="{795ECE94-5C2C-419F-B916-42646B356859}" presName="dummy" presStyleCnt="0"/>
      <dgm:spPr/>
    </dgm:pt>
    <dgm:pt modelId="{EEE9947B-39FF-4404-A65A-F24443461084}" type="pres">
      <dgm:prSet presAssocID="{AE51A62E-978C-4FAA-8ED3-328EE916FA86}" presName="sibTrans" presStyleLbl="sibTrans2D1" presStyleIdx="2" presStyleCnt="10"/>
      <dgm:spPr/>
    </dgm:pt>
    <dgm:pt modelId="{8AF70559-748F-468F-91F7-59D1FE9146C8}" type="pres">
      <dgm:prSet presAssocID="{1451E2CA-A06D-4673-9001-CD83861B1D2F}" presName="node" presStyleLbl="node1" presStyleIdx="3" presStyleCnt="10" custScaleX="231709" custScaleY="106362" custRadScaleRad="125453" custRadScaleInc="-20277">
        <dgm:presLayoutVars>
          <dgm:bulletEnabled val="1"/>
        </dgm:presLayoutVars>
      </dgm:prSet>
      <dgm:spPr/>
    </dgm:pt>
    <dgm:pt modelId="{A6B559C7-4364-4740-94D6-A7881D8C0995}" type="pres">
      <dgm:prSet presAssocID="{1451E2CA-A06D-4673-9001-CD83861B1D2F}" presName="dummy" presStyleCnt="0"/>
      <dgm:spPr/>
    </dgm:pt>
    <dgm:pt modelId="{46E82817-5FD8-42B8-B6FB-38AC3FBE59E9}" type="pres">
      <dgm:prSet presAssocID="{66837896-9CEA-47D1-BA76-C5EE4110F4BC}" presName="sibTrans" presStyleLbl="sibTrans2D1" presStyleIdx="3" presStyleCnt="10"/>
      <dgm:spPr/>
    </dgm:pt>
    <dgm:pt modelId="{8C31E319-F7EA-44EF-8A53-2E2B2D9A01B8}" type="pres">
      <dgm:prSet presAssocID="{B153CBEE-99E9-43AA-B117-7CEBF5717333}" presName="node" presStyleLbl="node1" presStyleIdx="4" presStyleCnt="10" custScaleX="236155" custRadScaleRad="128163" custRadScaleInc="-90182">
        <dgm:presLayoutVars>
          <dgm:bulletEnabled val="1"/>
        </dgm:presLayoutVars>
      </dgm:prSet>
      <dgm:spPr/>
    </dgm:pt>
    <dgm:pt modelId="{759BF93F-F959-4F68-8C36-37DC6CE4A27E}" type="pres">
      <dgm:prSet presAssocID="{B153CBEE-99E9-43AA-B117-7CEBF5717333}" presName="dummy" presStyleCnt="0"/>
      <dgm:spPr/>
    </dgm:pt>
    <dgm:pt modelId="{1B82F718-DD75-428B-8513-9677DEF35124}" type="pres">
      <dgm:prSet presAssocID="{B9B581CF-5BAF-4471-BE8F-13F67D45AF41}" presName="sibTrans" presStyleLbl="sibTrans2D1" presStyleIdx="4" presStyleCnt="10"/>
      <dgm:spPr/>
    </dgm:pt>
    <dgm:pt modelId="{F2B46391-72B3-4DEC-BDD2-33FAA697EFD5}" type="pres">
      <dgm:prSet presAssocID="{EC7C2F0D-DD61-4702-AA98-BA7222827A46}" presName="node" presStyleLbl="node1" presStyleIdx="5" presStyleCnt="10" custScaleX="200634" custRadScaleRad="101981" custRadScaleInc="-4152">
        <dgm:presLayoutVars>
          <dgm:bulletEnabled val="1"/>
        </dgm:presLayoutVars>
      </dgm:prSet>
      <dgm:spPr/>
    </dgm:pt>
    <dgm:pt modelId="{BA0D90C0-5DAD-4A4E-97F8-432EE1BFA6A4}" type="pres">
      <dgm:prSet presAssocID="{EC7C2F0D-DD61-4702-AA98-BA7222827A46}" presName="dummy" presStyleCnt="0"/>
      <dgm:spPr/>
    </dgm:pt>
    <dgm:pt modelId="{6F9E9C4F-AE1C-4598-A8AD-F2117FF7B7BF}" type="pres">
      <dgm:prSet presAssocID="{531AE1ED-F835-459A-8558-2CB6C3AF67F1}" presName="sibTrans" presStyleLbl="sibTrans2D1" presStyleIdx="5" presStyleCnt="10"/>
      <dgm:spPr/>
    </dgm:pt>
    <dgm:pt modelId="{0726EE88-7A9C-48B8-89E5-9FA2AFDD058B}" type="pres">
      <dgm:prSet presAssocID="{4F888887-FF90-4BD8-90CD-6BF987193299}" presName="node" presStyleLbl="node1" presStyleIdx="6" presStyleCnt="10" custScaleX="232832" custRadScaleRad="123410" custRadScaleInc="72619">
        <dgm:presLayoutVars>
          <dgm:bulletEnabled val="1"/>
        </dgm:presLayoutVars>
      </dgm:prSet>
      <dgm:spPr/>
    </dgm:pt>
    <dgm:pt modelId="{C9B3A5F6-DA90-405A-8627-7CE658C15953}" type="pres">
      <dgm:prSet presAssocID="{4F888887-FF90-4BD8-90CD-6BF987193299}" presName="dummy" presStyleCnt="0"/>
      <dgm:spPr/>
    </dgm:pt>
    <dgm:pt modelId="{70200366-63F0-4854-8055-F29A04E5A6DF}" type="pres">
      <dgm:prSet presAssocID="{6E1C49C1-B7DB-470E-A4B0-929D79B0AD0C}" presName="sibTrans" presStyleLbl="sibTrans2D1" presStyleIdx="6" presStyleCnt="10"/>
      <dgm:spPr/>
    </dgm:pt>
    <dgm:pt modelId="{1A65C3FC-52DD-4B36-B838-2DEC76A662AB}" type="pres">
      <dgm:prSet presAssocID="{8F036DFE-FA21-4277-9461-D74634C6A346}" presName="node" presStyleLbl="node1" presStyleIdx="7" presStyleCnt="10" custScaleX="236137" custRadScaleRad="142204" custRadScaleInc="21805">
        <dgm:presLayoutVars>
          <dgm:bulletEnabled val="1"/>
        </dgm:presLayoutVars>
      </dgm:prSet>
      <dgm:spPr/>
    </dgm:pt>
    <dgm:pt modelId="{82B4832D-BD38-4A07-9E77-EBB5F4BB78F4}" type="pres">
      <dgm:prSet presAssocID="{8F036DFE-FA21-4277-9461-D74634C6A346}" presName="dummy" presStyleCnt="0"/>
      <dgm:spPr/>
    </dgm:pt>
    <dgm:pt modelId="{FE480CFA-A29C-460D-BD9A-7C3122C64C7B}" type="pres">
      <dgm:prSet presAssocID="{ED357054-AEE6-47EB-9DF9-2BC6C84777E1}" presName="sibTrans" presStyleLbl="sibTrans2D1" presStyleIdx="7" presStyleCnt="10"/>
      <dgm:spPr/>
    </dgm:pt>
    <dgm:pt modelId="{31A4B48B-8C17-4141-8684-D9A0DC0918A8}" type="pres">
      <dgm:prSet presAssocID="{DEDA05B8-D842-43A8-827A-E4CEDD3C2A82}" presName="node" presStyleLbl="node1" presStyleIdx="8" presStyleCnt="10" custScaleX="216348" custRadScaleRad="138091" custRadScaleInc="-86113">
        <dgm:presLayoutVars>
          <dgm:bulletEnabled val="1"/>
        </dgm:presLayoutVars>
      </dgm:prSet>
      <dgm:spPr/>
    </dgm:pt>
    <dgm:pt modelId="{47510F70-748B-4D0B-AF10-F2A8868DA614}" type="pres">
      <dgm:prSet presAssocID="{DEDA05B8-D842-43A8-827A-E4CEDD3C2A82}" presName="dummy" presStyleCnt="0"/>
      <dgm:spPr/>
    </dgm:pt>
    <dgm:pt modelId="{FAC73005-4654-4566-BC7D-76C67C9EA16E}" type="pres">
      <dgm:prSet presAssocID="{366C6FE8-1400-4F67-AB20-7BD8DB6DDADE}" presName="sibTrans" presStyleLbl="sibTrans2D1" presStyleIdx="8" presStyleCnt="10"/>
      <dgm:spPr/>
    </dgm:pt>
    <dgm:pt modelId="{07B88E90-E9F5-422D-954B-C3065BE629C3}" type="pres">
      <dgm:prSet presAssocID="{5EDF1D94-2009-4F60-81DC-B6CA8FDC196C}" presName="node" presStyleLbl="node1" presStyleIdx="9" presStyleCnt="10" custScaleX="217180" custRadScaleRad="139090" custRadScaleInc="-184022">
        <dgm:presLayoutVars>
          <dgm:bulletEnabled val="1"/>
        </dgm:presLayoutVars>
      </dgm:prSet>
      <dgm:spPr/>
    </dgm:pt>
    <dgm:pt modelId="{2D93E332-9B74-4EEE-8FCD-B9985995891D}" type="pres">
      <dgm:prSet presAssocID="{5EDF1D94-2009-4F60-81DC-B6CA8FDC196C}" presName="dummy" presStyleCnt="0"/>
      <dgm:spPr/>
    </dgm:pt>
    <dgm:pt modelId="{266B6CD6-82E6-463D-970A-574332A61194}" type="pres">
      <dgm:prSet presAssocID="{07FF0BC9-F2E2-4F74-858A-C44957D317D3}" presName="sibTrans" presStyleLbl="sibTrans2D1" presStyleIdx="9" presStyleCnt="10" custLinFactNeighborX="-527" custLinFactNeighborY="2142"/>
      <dgm:spPr/>
    </dgm:pt>
  </dgm:ptLst>
  <dgm:cxnLst>
    <dgm:cxn modelId="{33B8820E-28B2-44D2-9436-7511CDBF7B6D}" type="presOf" srcId="{EC7C2F0D-DD61-4702-AA98-BA7222827A46}" destId="{F2B46391-72B3-4DEC-BDD2-33FAA697EFD5}" srcOrd="0" destOrd="0" presId="urn:microsoft.com/office/officeart/2005/8/layout/radial6"/>
    <dgm:cxn modelId="{E173EC1D-E008-46EE-A979-95AA6A0C76A5}" type="presOf" srcId="{9F0A675D-43B8-4885-9A22-F06258FA4C73}" destId="{ECAB3B99-0D94-4BFF-8AF9-411466625421}" srcOrd="0" destOrd="0" presId="urn:microsoft.com/office/officeart/2005/8/layout/radial6"/>
    <dgm:cxn modelId="{E3828522-550A-4775-81F2-22F8132EC10E}" srcId="{E762FDD2-C960-49E9-94CC-BD30BCF7ADD2}" destId="{BA6F3F73-40D4-446D-BE68-79FBB03B7A78}" srcOrd="1" destOrd="0" parTransId="{24A4D220-CE62-454A-8E90-44A001677A60}" sibTransId="{57558DED-33A7-414A-A7A4-C5CF7F5AAD8E}"/>
    <dgm:cxn modelId="{2C324E27-0660-4E4C-B54D-673A7C929E46}" type="presOf" srcId="{DEDA05B8-D842-43A8-827A-E4CEDD3C2A82}" destId="{31A4B48B-8C17-4141-8684-D9A0DC0918A8}" srcOrd="0" destOrd="0" presId="urn:microsoft.com/office/officeart/2005/8/layout/radial6"/>
    <dgm:cxn modelId="{2EA38D2E-8B8C-4347-88D9-80EFA5CE8208}" type="presOf" srcId="{366C6FE8-1400-4F67-AB20-7BD8DB6DDADE}" destId="{FAC73005-4654-4566-BC7D-76C67C9EA16E}" srcOrd="0" destOrd="0" presId="urn:microsoft.com/office/officeart/2005/8/layout/radial6"/>
    <dgm:cxn modelId="{B502DE39-FDE9-4FC8-A1B1-9AB44A667882}" type="presOf" srcId="{66837896-9CEA-47D1-BA76-C5EE4110F4BC}" destId="{46E82817-5FD8-42B8-B6FB-38AC3FBE59E9}" srcOrd="0" destOrd="0" presId="urn:microsoft.com/office/officeart/2005/8/layout/radial6"/>
    <dgm:cxn modelId="{3347213C-234A-46FC-B4DE-2039FC91C770}" type="presOf" srcId="{5EDF1D94-2009-4F60-81DC-B6CA8FDC196C}" destId="{07B88E90-E9F5-422D-954B-C3065BE629C3}" srcOrd="0" destOrd="0" presId="urn:microsoft.com/office/officeart/2005/8/layout/radial6"/>
    <dgm:cxn modelId="{EC119F3C-7330-4852-AA3D-D671947AFB5F}" srcId="{9F0A675D-43B8-4885-9A22-F06258FA4C73}" destId="{4F888887-FF90-4BD8-90CD-6BF987193299}" srcOrd="6" destOrd="0" parTransId="{972FD5EA-8DDF-49E0-A553-28331EE44D9D}" sibTransId="{6E1C49C1-B7DB-470E-A4B0-929D79B0AD0C}"/>
    <dgm:cxn modelId="{3BAE1268-3C61-43AA-89C6-9E08487A0CD0}" type="presOf" srcId="{531AE1ED-F835-459A-8558-2CB6C3AF67F1}" destId="{6F9E9C4F-AE1C-4598-A8AD-F2117FF7B7BF}" srcOrd="0" destOrd="0" presId="urn:microsoft.com/office/officeart/2005/8/layout/radial6"/>
    <dgm:cxn modelId="{71A20169-A286-4C50-B0D3-62E8D80BE597}" type="presOf" srcId="{B9B581CF-5BAF-4471-BE8F-13F67D45AF41}" destId="{1B82F718-DD75-428B-8513-9677DEF35124}" srcOrd="0" destOrd="0" presId="urn:microsoft.com/office/officeart/2005/8/layout/radial6"/>
    <dgm:cxn modelId="{187C9949-6AB2-4EA1-8ADB-8AA330F495E9}" type="presOf" srcId="{1451E2CA-A06D-4673-9001-CD83861B1D2F}" destId="{8AF70559-748F-468F-91F7-59D1FE9146C8}" srcOrd="0" destOrd="0" presId="urn:microsoft.com/office/officeart/2005/8/layout/radial6"/>
    <dgm:cxn modelId="{DA74324B-41C5-429A-917E-0191E6892ED7}" srcId="{9F0A675D-43B8-4885-9A22-F06258FA4C73}" destId="{8F036DFE-FA21-4277-9461-D74634C6A346}" srcOrd="7" destOrd="0" parTransId="{50754EFC-8590-4DFE-9CCA-41C5F42389C3}" sibTransId="{ED357054-AEE6-47EB-9DF9-2BC6C84777E1}"/>
    <dgm:cxn modelId="{5AA2937F-2A35-4C78-97DC-4816B253DB94}" type="presOf" srcId="{6E1C49C1-B7DB-470E-A4B0-929D79B0AD0C}" destId="{70200366-63F0-4854-8055-F29A04E5A6DF}" srcOrd="0" destOrd="0" presId="urn:microsoft.com/office/officeart/2005/8/layout/radial6"/>
    <dgm:cxn modelId="{3640BB81-1FAB-40CA-BF62-945AA07E01F8}" type="presOf" srcId="{E1A810D2-4D17-42C8-B029-4DC59AFA76EB}" destId="{986C329E-598E-4BC0-861B-4FEE8FAA8E6F}" srcOrd="0" destOrd="0" presId="urn:microsoft.com/office/officeart/2005/8/layout/radial6"/>
    <dgm:cxn modelId="{7E1FB483-DE5E-4038-99FF-5DAC38ADF382}" srcId="{9F0A675D-43B8-4885-9A22-F06258FA4C73}" destId="{B153CBEE-99E9-43AA-B117-7CEBF5717333}" srcOrd="4" destOrd="0" parTransId="{00D7F5C5-0117-43F9-8C04-296BC5A5CEF6}" sibTransId="{B9B581CF-5BAF-4471-BE8F-13F67D45AF41}"/>
    <dgm:cxn modelId="{8E6FE485-558C-453B-A2D7-E8E23B97BB04}" srcId="{E762FDD2-C960-49E9-94CC-BD30BCF7ADD2}" destId="{5FA0C981-5D5B-4C2C-8F14-DD3489E68084}" srcOrd="2" destOrd="0" parTransId="{A5501C9C-A42E-4FB1-9625-0CE06F311173}" sibTransId="{8CD7E047-01E5-4BB6-927A-A3B23B63F033}"/>
    <dgm:cxn modelId="{1467FB87-8339-4AB0-A999-BBE4DB76768D}" type="presOf" srcId="{64C43A37-0BE9-4D71-B8F9-90FEA2C32489}" destId="{790C76C9-E887-45AE-BBDE-5AF4875CC1FE}" srcOrd="0" destOrd="0" presId="urn:microsoft.com/office/officeart/2005/8/layout/radial6"/>
    <dgm:cxn modelId="{928E228B-DE7D-4551-98BB-93619BD1FD38}" srcId="{9F0A675D-43B8-4885-9A22-F06258FA4C73}" destId="{EC7C2F0D-DD61-4702-AA98-BA7222827A46}" srcOrd="5" destOrd="0" parTransId="{7223847A-CEB1-4D26-80F8-1854BA6CE0E4}" sibTransId="{531AE1ED-F835-459A-8558-2CB6C3AF67F1}"/>
    <dgm:cxn modelId="{30798D97-AB99-4AA3-B6DC-B6420E867846}" srcId="{9F0A675D-43B8-4885-9A22-F06258FA4C73}" destId="{DEDA05B8-D842-43A8-827A-E4CEDD3C2A82}" srcOrd="8" destOrd="0" parTransId="{02A6D5DB-DD17-4437-B2FD-426729A1AD66}" sibTransId="{366C6FE8-1400-4F67-AB20-7BD8DB6DDADE}"/>
    <dgm:cxn modelId="{346DF797-0EAB-4C88-8C1D-7D57C88F5F53}" type="presOf" srcId="{AE51A62E-978C-4FAA-8ED3-328EE916FA86}" destId="{EEE9947B-39FF-4404-A65A-F24443461084}" srcOrd="0" destOrd="0" presId="urn:microsoft.com/office/officeart/2005/8/layout/radial6"/>
    <dgm:cxn modelId="{DE46C7A1-0379-4DF3-A96F-9CB41D38600B}" type="presOf" srcId="{07FF0BC9-F2E2-4F74-858A-C44957D317D3}" destId="{266B6CD6-82E6-463D-970A-574332A61194}" srcOrd="0" destOrd="0" presId="urn:microsoft.com/office/officeart/2005/8/layout/radial6"/>
    <dgm:cxn modelId="{7B77EDA3-B98F-4F88-A35B-E104442AC758}" srcId="{E762FDD2-C960-49E9-94CC-BD30BCF7ADD2}" destId="{9F0A675D-43B8-4885-9A22-F06258FA4C73}" srcOrd="0" destOrd="0" parTransId="{3BDD3A45-118F-4481-BDB6-DD949E2CA1C8}" sibTransId="{71789C41-88FD-4537-A105-DE989C016BAE}"/>
    <dgm:cxn modelId="{B44A2DA5-F281-4352-AFFF-774BCFBDA6B9}" type="presOf" srcId="{9CD58B1C-E7B5-4F41-BB69-3A4E690A5F4E}" destId="{EE7414E1-9BDD-4273-B652-5C0823088E48}" srcOrd="0" destOrd="0" presId="urn:microsoft.com/office/officeart/2005/8/layout/radial6"/>
    <dgm:cxn modelId="{BDE267B2-9A30-4223-A33F-88FD894AFD17}" type="presOf" srcId="{795ECE94-5C2C-419F-B916-42646B356859}" destId="{5CD8E74F-472B-4000-9FF4-9CB455B88DC9}" srcOrd="0" destOrd="0" presId="urn:microsoft.com/office/officeart/2005/8/layout/radial6"/>
    <dgm:cxn modelId="{DBBB2DB5-17BF-479A-A716-83D41DBB08FC}" type="presOf" srcId="{4F888887-FF90-4BD8-90CD-6BF987193299}" destId="{0726EE88-7A9C-48B8-89E5-9FA2AFDD058B}" srcOrd="0" destOrd="0" presId="urn:microsoft.com/office/officeart/2005/8/layout/radial6"/>
    <dgm:cxn modelId="{163B4CC1-AAAB-4FAD-AB36-9A91E3F1C72C}" type="presOf" srcId="{B153CBEE-99E9-43AA-B117-7CEBF5717333}" destId="{8C31E319-F7EA-44EF-8A53-2E2B2D9A01B8}" srcOrd="0" destOrd="0" presId="urn:microsoft.com/office/officeart/2005/8/layout/radial6"/>
    <dgm:cxn modelId="{45A16DC8-B7C0-4A79-A14C-9AAC851C66A8}" srcId="{9F0A675D-43B8-4885-9A22-F06258FA4C73}" destId="{9CD58B1C-E7B5-4F41-BB69-3A4E690A5F4E}" srcOrd="0" destOrd="0" parTransId="{20463CDB-D559-47D1-986B-727C7A7F444C}" sibTransId="{E1A810D2-4D17-42C8-B029-4DC59AFA76EB}"/>
    <dgm:cxn modelId="{8E58E3CC-B4E0-45C9-B679-1E35E590B9B3}" srcId="{9F0A675D-43B8-4885-9A22-F06258FA4C73}" destId="{5EDF1D94-2009-4F60-81DC-B6CA8FDC196C}" srcOrd="9" destOrd="0" parTransId="{1ECDBF3A-DAC8-4512-B9CC-39B6726FDAE8}" sibTransId="{07FF0BC9-F2E2-4F74-858A-C44957D317D3}"/>
    <dgm:cxn modelId="{C106B4D0-5634-4E2D-AA66-824661E9C7BA}" srcId="{9F0A675D-43B8-4885-9A22-F06258FA4C73}" destId="{795ECE94-5C2C-419F-B916-42646B356859}" srcOrd="2" destOrd="0" parTransId="{1268532D-291F-400C-9829-B0311CE94AB0}" sibTransId="{AE51A62E-978C-4FAA-8ED3-328EE916FA86}"/>
    <dgm:cxn modelId="{B1F7B9D4-D9B0-4909-BC5D-370E6C0CD8AE}" type="presOf" srcId="{8F036DFE-FA21-4277-9461-D74634C6A346}" destId="{1A65C3FC-52DD-4B36-B838-2DEC76A662AB}" srcOrd="0" destOrd="0" presId="urn:microsoft.com/office/officeart/2005/8/layout/radial6"/>
    <dgm:cxn modelId="{DF619ED5-6A1E-4835-BC55-50342C3B9353}" srcId="{9F0A675D-43B8-4885-9A22-F06258FA4C73}" destId="{AE7B3088-8512-476D-9A52-98751CE26B81}" srcOrd="1" destOrd="0" parTransId="{1E6E0960-3239-492A-B5FF-39A7B1EF890E}" sibTransId="{64C43A37-0BE9-4D71-B8F9-90FEA2C32489}"/>
    <dgm:cxn modelId="{2CC780E9-9175-46B1-BA8D-13E2B81BE6CA}" type="presOf" srcId="{E762FDD2-C960-49E9-94CC-BD30BCF7ADD2}" destId="{9D423F1D-BFB4-4F38-84C9-A333A2C04583}" srcOrd="0" destOrd="0" presId="urn:microsoft.com/office/officeart/2005/8/layout/radial6"/>
    <dgm:cxn modelId="{CC59CBF3-6FA6-413F-8BB0-5373E1067502}" type="presOf" srcId="{ED357054-AEE6-47EB-9DF9-2BC6C84777E1}" destId="{FE480CFA-A29C-460D-BD9A-7C3122C64C7B}" srcOrd="0" destOrd="0" presId="urn:microsoft.com/office/officeart/2005/8/layout/radial6"/>
    <dgm:cxn modelId="{8D67D6F5-B687-46A4-9204-D4A5D9BF70EC}" srcId="{9F0A675D-43B8-4885-9A22-F06258FA4C73}" destId="{1451E2CA-A06D-4673-9001-CD83861B1D2F}" srcOrd="3" destOrd="0" parTransId="{DC8BA98B-1B06-4C72-8D70-DBB50E4ED721}" sibTransId="{66837896-9CEA-47D1-BA76-C5EE4110F4BC}"/>
    <dgm:cxn modelId="{38CA81FE-172D-4089-BBBC-90FF3CF2E553}" type="presOf" srcId="{AE7B3088-8512-476D-9A52-98751CE26B81}" destId="{DCBBF68D-C441-4275-BE59-593279C8BD9B}" srcOrd="0" destOrd="0" presId="urn:microsoft.com/office/officeart/2005/8/layout/radial6"/>
    <dgm:cxn modelId="{945C35B1-6E8E-4BB9-A4C3-297B3E13F965}" type="presParOf" srcId="{9D423F1D-BFB4-4F38-84C9-A333A2C04583}" destId="{ECAB3B99-0D94-4BFF-8AF9-411466625421}" srcOrd="0" destOrd="0" presId="urn:microsoft.com/office/officeart/2005/8/layout/radial6"/>
    <dgm:cxn modelId="{3666A577-2C24-4C73-85CB-66E151D32630}" type="presParOf" srcId="{9D423F1D-BFB4-4F38-84C9-A333A2C04583}" destId="{EE7414E1-9BDD-4273-B652-5C0823088E48}" srcOrd="1" destOrd="0" presId="urn:microsoft.com/office/officeart/2005/8/layout/radial6"/>
    <dgm:cxn modelId="{4C538882-7E51-482D-9647-4232CD66AAB6}" type="presParOf" srcId="{9D423F1D-BFB4-4F38-84C9-A333A2C04583}" destId="{7D91016F-F007-4E23-9418-877C5D345779}" srcOrd="2" destOrd="0" presId="urn:microsoft.com/office/officeart/2005/8/layout/radial6"/>
    <dgm:cxn modelId="{87577254-1D3C-443A-9D13-270099F4DBED}" type="presParOf" srcId="{9D423F1D-BFB4-4F38-84C9-A333A2C04583}" destId="{986C329E-598E-4BC0-861B-4FEE8FAA8E6F}" srcOrd="3" destOrd="0" presId="urn:microsoft.com/office/officeart/2005/8/layout/radial6"/>
    <dgm:cxn modelId="{7CF78DF3-4AFA-4E42-B517-3D585249167B}" type="presParOf" srcId="{9D423F1D-BFB4-4F38-84C9-A333A2C04583}" destId="{DCBBF68D-C441-4275-BE59-593279C8BD9B}" srcOrd="4" destOrd="0" presId="urn:microsoft.com/office/officeart/2005/8/layout/radial6"/>
    <dgm:cxn modelId="{36C41957-BBAB-4D56-9604-9601C45F8D3C}" type="presParOf" srcId="{9D423F1D-BFB4-4F38-84C9-A333A2C04583}" destId="{75165259-9A65-4ED0-A0FF-B5ADBF3F368A}" srcOrd="5" destOrd="0" presId="urn:microsoft.com/office/officeart/2005/8/layout/radial6"/>
    <dgm:cxn modelId="{F5CD2E8D-2876-4B90-AEE9-8A0E0103ED79}" type="presParOf" srcId="{9D423F1D-BFB4-4F38-84C9-A333A2C04583}" destId="{790C76C9-E887-45AE-BBDE-5AF4875CC1FE}" srcOrd="6" destOrd="0" presId="urn:microsoft.com/office/officeart/2005/8/layout/radial6"/>
    <dgm:cxn modelId="{AC236A48-EB58-4533-917D-5DE4816E1000}" type="presParOf" srcId="{9D423F1D-BFB4-4F38-84C9-A333A2C04583}" destId="{5CD8E74F-472B-4000-9FF4-9CB455B88DC9}" srcOrd="7" destOrd="0" presId="urn:microsoft.com/office/officeart/2005/8/layout/radial6"/>
    <dgm:cxn modelId="{73F266BD-425C-472D-BF60-8C6A5D0771AA}" type="presParOf" srcId="{9D423F1D-BFB4-4F38-84C9-A333A2C04583}" destId="{638FD22D-83C7-4506-9A04-BD5EB22F72F7}" srcOrd="8" destOrd="0" presId="urn:microsoft.com/office/officeart/2005/8/layout/radial6"/>
    <dgm:cxn modelId="{A9066C64-BD3D-4A11-A408-90132DFAA197}" type="presParOf" srcId="{9D423F1D-BFB4-4F38-84C9-A333A2C04583}" destId="{EEE9947B-39FF-4404-A65A-F24443461084}" srcOrd="9" destOrd="0" presId="urn:microsoft.com/office/officeart/2005/8/layout/radial6"/>
    <dgm:cxn modelId="{6A0A5DEB-C49C-4B4D-BC56-084662C36F4D}" type="presParOf" srcId="{9D423F1D-BFB4-4F38-84C9-A333A2C04583}" destId="{8AF70559-748F-468F-91F7-59D1FE9146C8}" srcOrd="10" destOrd="0" presId="urn:microsoft.com/office/officeart/2005/8/layout/radial6"/>
    <dgm:cxn modelId="{A3B11639-9E94-4EF9-A7D6-42CB08716B67}" type="presParOf" srcId="{9D423F1D-BFB4-4F38-84C9-A333A2C04583}" destId="{A6B559C7-4364-4740-94D6-A7881D8C0995}" srcOrd="11" destOrd="0" presId="urn:microsoft.com/office/officeart/2005/8/layout/radial6"/>
    <dgm:cxn modelId="{A0C557C1-B1D6-4AED-B37F-E57BA2278F4E}" type="presParOf" srcId="{9D423F1D-BFB4-4F38-84C9-A333A2C04583}" destId="{46E82817-5FD8-42B8-B6FB-38AC3FBE59E9}" srcOrd="12" destOrd="0" presId="urn:microsoft.com/office/officeart/2005/8/layout/radial6"/>
    <dgm:cxn modelId="{448147FE-CB08-4457-80EA-3266327CA230}" type="presParOf" srcId="{9D423F1D-BFB4-4F38-84C9-A333A2C04583}" destId="{8C31E319-F7EA-44EF-8A53-2E2B2D9A01B8}" srcOrd="13" destOrd="0" presId="urn:microsoft.com/office/officeart/2005/8/layout/radial6"/>
    <dgm:cxn modelId="{16334B74-E9FF-4F64-AF0E-6AEF602653A1}" type="presParOf" srcId="{9D423F1D-BFB4-4F38-84C9-A333A2C04583}" destId="{759BF93F-F959-4F68-8C36-37DC6CE4A27E}" srcOrd="14" destOrd="0" presId="urn:microsoft.com/office/officeart/2005/8/layout/radial6"/>
    <dgm:cxn modelId="{236A23CD-52A2-487E-80F8-2976E26781E5}" type="presParOf" srcId="{9D423F1D-BFB4-4F38-84C9-A333A2C04583}" destId="{1B82F718-DD75-428B-8513-9677DEF35124}" srcOrd="15" destOrd="0" presId="urn:microsoft.com/office/officeart/2005/8/layout/radial6"/>
    <dgm:cxn modelId="{3EACBA77-92EF-4092-B2EC-DDBF15336EA8}" type="presParOf" srcId="{9D423F1D-BFB4-4F38-84C9-A333A2C04583}" destId="{F2B46391-72B3-4DEC-BDD2-33FAA697EFD5}" srcOrd="16" destOrd="0" presId="urn:microsoft.com/office/officeart/2005/8/layout/radial6"/>
    <dgm:cxn modelId="{5406710C-2C0E-470F-8905-6E54B1E58372}" type="presParOf" srcId="{9D423F1D-BFB4-4F38-84C9-A333A2C04583}" destId="{BA0D90C0-5DAD-4A4E-97F8-432EE1BFA6A4}" srcOrd="17" destOrd="0" presId="urn:microsoft.com/office/officeart/2005/8/layout/radial6"/>
    <dgm:cxn modelId="{DA8707D8-E17D-47AD-851E-62CBADF57CC4}" type="presParOf" srcId="{9D423F1D-BFB4-4F38-84C9-A333A2C04583}" destId="{6F9E9C4F-AE1C-4598-A8AD-F2117FF7B7BF}" srcOrd="18" destOrd="0" presId="urn:microsoft.com/office/officeart/2005/8/layout/radial6"/>
    <dgm:cxn modelId="{4B6A2140-FE96-41D7-8857-E6EC78E6FF1B}" type="presParOf" srcId="{9D423F1D-BFB4-4F38-84C9-A333A2C04583}" destId="{0726EE88-7A9C-48B8-89E5-9FA2AFDD058B}" srcOrd="19" destOrd="0" presId="urn:microsoft.com/office/officeart/2005/8/layout/radial6"/>
    <dgm:cxn modelId="{CC8B7329-CD2A-45AE-871C-50B699766906}" type="presParOf" srcId="{9D423F1D-BFB4-4F38-84C9-A333A2C04583}" destId="{C9B3A5F6-DA90-405A-8627-7CE658C15953}" srcOrd="20" destOrd="0" presId="urn:microsoft.com/office/officeart/2005/8/layout/radial6"/>
    <dgm:cxn modelId="{E9220CF3-D0CD-4082-A7A2-8059B3584C2F}" type="presParOf" srcId="{9D423F1D-BFB4-4F38-84C9-A333A2C04583}" destId="{70200366-63F0-4854-8055-F29A04E5A6DF}" srcOrd="21" destOrd="0" presId="urn:microsoft.com/office/officeart/2005/8/layout/radial6"/>
    <dgm:cxn modelId="{016376EB-A1F1-4894-AD77-C02DB3658F6C}" type="presParOf" srcId="{9D423F1D-BFB4-4F38-84C9-A333A2C04583}" destId="{1A65C3FC-52DD-4B36-B838-2DEC76A662AB}" srcOrd="22" destOrd="0" presId="urn:microsoft.com/office/officeart/2005/8/layout/radial6"/>
    <dgm:cxn modelId="{540797E9-51CB-4DE7-A5A4-559AEACA8834}" type="presParOf" srcId="{9D423F1D-BFB4-4F38-84C9-A333A2C04583}" destId="{82B4832D-BD38-4A07-9E77-EBB5F4BB78F4}" srcOrd="23" destOrd="0" presId="urn:microsoft.com/office/officeart/2005/8/layout/radial6"/>
    <dgm:cxn modelId="{3EBE3FF2-7D9C-495A-A8A0-74E680A30C4C}" type="presParOf" srcId="{9D423F1D-BFB4-4F38-84C9-A333A2C04583}" destId="{FE480CFA-A29C-460D-BD9A-7C3122C64C7B}" srcOrd="24" destOrd="0" presId="urn:microsoft.com/office/officeart/2005/8/layout/radial6"/>
    <dgm:cxn modelId="{A71C004E-BB5F-4C1E-B677-8C85C7FA276E}" type="presParOf" srcId="{9D423F1D-BFB4-4F38-84C9-A333A2C04583}" destId="{31A4B48B-8C17-4141-8684-D9A0DC0918A8}" srcOrd="25" destOrd="0" presId="urn:microsoft.com/office/officeart/2005/8/layout/radial6"/>
    <dgm:cxn modelId="{33192210-AC6D-4C39-9D56-DDC579F66287}" type="presParOf" srcId="{9D423F1D-BFB4-4F38-84C9-A333A2C04583}" destId="{47510F70-748B-4D0B-AF10-F2A8868DA614}" srcOrd="26" destOrd="0" presId="urn:microsoft.com/office/officeart/2005/8/layout/radial6"/>
    <dgm:cxn modelId="{165348F2-F7B6-4852-8298-C643022F357E}" type="presParOf" srcId="{9D423F1D-BFB4-4F38-84C9-A333A2C04583}" destId="{FAC73005-4654-4566-BC7D-76C67C9EA16E}" srcOrd="27" destOrd="0" presId="urn:microsoft.com/office/officeart/2005/8/layout/radial6"/>
    <dgm:cxn modelId="{03EB468C-5DD8-4309-92EF-9C8F806246AE}" type="presParOf" srcId="{9D423F1D-BFB4-4F38-84C9-A333A2C04583}" destId="{07B88E90-E9F5-422D-954B-C3065BE629C3}" srcOrd="28" destOrd="0" presId="urn:microsoft.com/office/officeart/2005/8/layout/radial6"/>
    <dgm:cxn modelId="{7FDA29C4-08ED-4F42-A7B6-41F6D25B3F08}" type="presParOf" srcId="{9D423F1D-BFB4-4F38-84C9-A333A2C04583}" destId="{2D93E332-9B74-4EEE-8FCD-B9985995891D}" srcOrd="29" destOrd="0" presId="urn:microsoft.com/office/officeart/2005/8/layout/radial6"/>
    <dgm:cxn modelId="{4B1F773B-5D94-45A3-80ED-0FB0C79A9E42}" type="presParOf" srcId="{9D423F1D-BFB4-4F38-84C9-A333A2C04583}" destId="{266B6CD6-82E6-463D-970A-574332A61194}" srcOrd="30"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3CD929E-8A5F-47EB-92A5-D06D1491532E}"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el-GR"/>
        </a:p>
      </dgm:t>
    </dgm:pt>
    <dgm:pt modelId="{78827DD6-F59F-4C19-9F23-10A73704C60B}">
      <dgm:prSet phldrT="[Κείμενο]" phldr="0" custT="1"/>
      <dgm:spPr>
        <a:solidFill>
          <a:schemeClr val="accent5">
            <a:lumMod val="60000"/>
            <a:lumOff val="40000"/>
          </a:schemeClr>
        </a:solidFill>
      </dgm:spPr>
      <dgm:t>
        <a:bodyPr/>
        <a:lstStyle/>
        <a:p>
          <a:r>
            <a:rPr lang="el-GR" sz="2000" b="1" dirty="0">
              <a:solidFill>
                <a:schemeClr val="tx1"/>
              </a:solidFill>
              <a:latin typeface="Times New Roman" panose="02020603050405020304" pitchFamily="18" charset="0"/>
              <a:cs typeface="Times New Roman" panose="02020603050405020304" pitchFamily="18" charset="0"/>
            </a:rPr>
            <a:t>Έρευνα</a:t>
          </a:r>
        </a:p>
      </dgm:t>
    </dgm:pt>
    <dgm:pt modelId="{A3B8E01A-6D10-425E-A46C-1F4DCABB96A8}" type="parTrans" cxnId="{AE997625-D704-424C-A617-DAA55EAC0FDF}">
      <dgm:prSet/>
      <dgm:spPr/>
      <dgm:t>
        <a:bodyPr/>
        <a:lstStyle/>
        <a:p>
          <a:endParaRPr lang="el-GR"/>
        </a:p>
      </dgm:t>
    </dgm:pt>
    <dgm:pt modelId="{E0467BD7-2CC1-41F2-85B4-7AFCEE94F3CE}" type="sibTrans" cxnId="{AE997625-D704-424C-A617-DAA55EAC0FDF}">
      <dgm:prSet/>
      <dgm:spPr/>
      <dgm:t>
        <a:bodyPr/>
        <a:lstStyle/>
        <a:p>
          <a:endParaRPr lang="el-GR"/>
        </a:p>
      </dgm:t>
    </dgm:pt>
    <dgm:pt modelId="{0C7128EB-B293-4D9A-9C7D-854329E0E17C}">
      <dgm:prSet phldrT="[Κείμενο]" phldr="0" custT="1"/>
      <dgm:spPr/>
      <dgm:t>
        <a:bodyPr/>
        <a:lstStyle/>
        <a:p>
          <a:r>
            <a:rPr lang="el-GR" sz="2000" b="1" dirty="0">
              <a:solidFill>
                <a:schemeClr val="tx1"/>
              </a:solidFill>
              <a:latin typeface="Times New Roman" panose="02020603050405020304" pitchFamily="18" charset="0"/>
              <a:cs typeface="Times New Roman" panose="02020603050405020304" pitchFamily="18" charset="0"/>
            </a:rPr>
            <a:t>Συλλογή πληροφοριών &amp; πηγών</a:t>
          </a:r>
        </a:p>
      </dgm:t>
    </dgm:pt>
    <dgm:pt modelId="{AB59AED2-66B1-4FCA-A3F4-0941C315EBA2}" type="parTrans" cxnId="{F3C3DE00-EE2F-4394-B700-7687F7612834}">
      <dgm:prSet/>
      <dgm:spPr/>
      <dgm:t>
        <a:bodyPr/>
        <a:lstStyle/>
        <a:p>
          <a:endParaRPr lang="el-GR"/>
        </a:p>
      </dgm:t>
    </dgm:pt>
    <dgm:pt modelId="{B53C0C35-23F9-4856-9AB3-3DB600240164}" type="sibTrans" cxnId="{F3C3DE00-EE2F-4394-B700-7687F7612834}">
      <dgm:prSet/>
      <dgm:spPr/>
      <dgm:t>
        <a:bodyPr/>
        <a:lstStyle/>
        <a:p>
          <a:endParaRPr lang="el-GR"/>
        </a:p>
      </dgm:t>
    </dgm:pt>
    <dgm:pt modelId="{C45CE699-CEA8-4689-83BE-B986ECBE94D9}">
      <dgm:prSet phldrT="[Κείμενο]" phldr="0" custT="1"/>
      <dgm:spPr/>
      <dgm:t>
        <a:bodyPr/>
        <a:lstStyle/>
        <a:p>
          <a:r>
            <a:rPr lang="el-GR" sz="2000" b="1" dirty="0">
              <a:solidFill>
                <a:schemeClr val="tx1"/>
              </a:solidFill>
              <a:latin typeface="Times New Roman" panose="02020603050405020304" pitchFamily="18" charset="0"/>
              <a:cs typeface="Times New Roman" panose="02020603050405020304" pitchFamily="18" charset="0"/>
            </a:rPr>
            <a:t>Παραγωγή – Σύνθεση στοιχείων &amp; Νέου Υλικού</a:t>
          </a:r>
        </a:p>
      </dgm:t>
    </dgm:pt>
    <dgm:pt modelId="{E733A475-6AED-4DD4-874C-D4D09D84061C}" type="parTrans" cxnId="{70D5D7AC-45E5-48FA-903C-E0308C7B21D6}">
      <dgm:prSet/>
      <dgm:spPr/>
      <dgm:t>
        <a:bodyPr/>
        <a:lstStyle/>
        <a:p>
          <a:endParaRPr lang="el-GR"/>
        </a:p>
      </dgm:t>
    </dgm:pt>
    <dgm:pt modelId="{A0559397-4EE7-4B3B-96AD-D3E94E43D7DA}" type="sibTrans" cxnId="{70D5D7AC-45E5-48FA-903C-E0308C7B21D6}">
      <dgm:prSet/>
      <dgm:spPr/>
      <dgm:t>
        <a:bodyPr/>
        <a:lstStyle/>
        <a:p>
          <a:endParaRPr lang="el-GR"/>
        </a:p>
      </dgm:t>
    </dgm:pt>
    <dgm:pt modelId="{BF2D9F15-F7C1-4C79-AE3B-C520BDFA576C}" type="pres">
      <dgm:prSet presAssocID="{33CD929E-8A5F-47EB-92A5-D06D1491532E}" presName="CompostProcess" presStyleCnt="0">
        <dgm:presLayoutVars>
          <dgm:dir/>
          <dgm:resizeHandles val="exact"/>
        </dgm:presLayoutVars>
      </dgm:prSet>
      <dgm:spPr/>
    </dgm:pt>
    <dgm:pt modelId="{161F9673-B7C8-4CD2-8FF9-32D51AC316E3}" type="pres">
      <dgm:prSet presAssocID="{33CD929E-8A5F-47EB-92A5-D06D1491532E}" presName="arrow" presStyleLbl="bgShp" presStyleIdx="0" presStyleCnt="1" custLinFactNeighborX="-7463" custLinFactNeighborY="-18175"/>
      <dgm:spPr/>
    </dgm:pt>
    <dgm:pt modelId="{BC47CB6D-33FC-4EED-89CE-0EBF1D1C76D8}" type="pres">
      <dgm:prSet presAssocID="{33CD929E-8A5F-47EB-92A5-D06D1491532E}" presName="linearProcess" presStyleCnt="0"/>
      <dgm:spPr/>
    </dgm:pt>
    <dgm:pt modelId="{80A30620-C9F2-432D-8CDE-AFC38423BE61}" type="pres">
      <dgm:prSet presAssocID="{78827DD6-F59F-4C19-9F23-10A73704C60B}" presName="textNode" presStyleLbl="node1" presStyleIdx="0" presStyleCnt="3">
        <dgm:presLayoutVars>
          <dgm:bulletEnabled val="1"/>
        </dgm:presLayoutVars>
      </dgm:prSet>
      <dgm:spPr/>
    </dgm:pt>
    <dgm:pt modelId="{A21C79D2-06BC-44A5-BDDB-F754552B5645}" type="pres">
      <dgm:prSet presAssocID="{E0467BD7-2CC1-41F2-85B4-7AFCEE94F3CE}" presName="sibTrans" presStyleCnt="0"/>
      <dgm:spPr/>
    </dgm:pt>
    <dgm:pt modelId="{E3350E7B-C07E-4DAF-AE27-7DF3E2F758EF}" type="pres">
      <dgm:prSet presAssocID="{0C7128EB-B293-4D9A-9C7D-854329E0E17C}" presName="textNode" presStyleLbl="node1" presStyleIdx="1" presStyleCnt="3">
        <dgm:presLayoutVars>
          <dgm:bulletEnabled val="1"/>
        </dgm:presLayoutVars>
      </dgm:prSet>
      <dgm:spPr/>
    </dgm:pt>
    <dgm:pt modelId="{27F4396B-F636-417A-917D-18B7A0DED548}" type="pres">
      <dgm:prSet presAssocID="{B53C0C35-23F9-4856-9AB3-3DB600240164}" presName="sibTrans" presStyleCnt="0"/>
      <dgm:spPr/>
    </dgm:pt>
    <dgm:pt modelId="{67CE8FD5-992F-419D-9EBF-52A978515C65}" type="pres">
      <dgm:prSet presAssocID="{C45CE699-CEA8-4689-83BE-B986ECBE94D9}" presName="textNode" presStyleLbl="node1" presStyleIdx="2" presStyleCnt="3">
        <dgm:presLayoutVars>
          <dgm:bulletEnabled val="1"/>
        </dgm:presLayoutVars>
      </dgm:prSet>
      <dgm:spPr/>
    </dgm:pt>
  </dgm:ptLst>
  <dgm:cxnLst>
    <dgm:cxn modelId="{F3C3DE00-EE2F-4394-B700-7687F7612834}" srcId="{33CD929E-8A5F-47EB-92A5-D06D1491532E}" destId="{0C7128EB-B293-4D9A-9C7D-854329E0E17C}" srcOrd="1" destOrd="0" parTransId="{AB59AED2-66B1-4FCA-A3F4-0941C315EBA2}" sibTransId="{B53C0C35-23F9-4856-9AB3-3DB600240164}"/>
    <dgm:cxn modelId="{1006E120-208F-4F59-B8BC-A92AADB5EF71}" type="presOf" srcId="{33CD929E-8A5F-47EB-92A5-D06D1491532E}" destId="{BF2D9F15-F7C1-4C79-AE3B-C520BDFA576C}" srcOrd="0" destOrd="0" presId="urn:microsoft.com/office/officeart/2005/8/layout/hProcess9"/>
    <dgm:cxn modelId="{AE997625-D704-424C-A617-DAA55EAC0FDF}" srcId="{33CD929E-8A5F-47EB-92A5-D06D1491532E}" destId="{78827DD6-F59F-4C19-9F23-10A73704C60B}" srcOrd="0" destOrd="0" parTransId="{A3B8E01A-6D10-425E-A46C-1F4DCABB96A8}" sibTransId="{E0467BD7-2CC1-41F2-85B4-7AFCEE94F3CE}"/>
    <dgm:cxn modelId="{DCEF6D4F-54F1-403D-A4F9-5A2B79F92649}" type="presOf" srcId="{C45CE699-CEA8-4689-83BE-B986ECBE94D9}" destId="{67CE8FD5-992F-419D-9EBF-52A978515C65}" srcOrd="0" destOrd="0" presId="urn:microsoft.com/office/officeart/2005/8/layout/hProcess9"/>
    <dgm:cxn modelId="{C84F8685-C01D-4579-BDB4-50CBD6FA2696}" type="presOf" srcId="{0C7128EB-B293-4D9A-9C7D-854329E0E17C}" destId="{E3350E7B-C07E-4DAF-AE27-7DF3E2F758EF}" srcOrd="0" destOrd="0" presId="urn:microsoft.com/office/officeart/2005/8/layout/hProcess9"/>
    <dgm:cxn modelId="{70D5D7AC-45E5-48FA-903C-E0308C7B21D6}" srcId="{33CD929E-8A5F-47EB-92A5-D06D1491532E}" destId="{C45CE699-CEA8-4689-83BE-B986ECBE94D9}" srcOrd="2" destOrd="0" parTransId="{E733A475-6AED-4DD4-874C-D4D09D84061C}" sibTransId="{A0559397-4EE7-4B3B-96AD-D3E94E43D7DA}"/>
    <dgm:cxn modelId="{F508A1FD-35AC-4C92-8C3A-BF6265D1BAC2}" type="presOf" srcId="{78827DD6-F59F-4C19-9F23-10A73704C60B}" destId="{80A30620-C9F2-432D-8CDE-AFC38423BE61}" srcOrd="0" destOrd="0" presId="urn:microsoft.com/office/officeart/2005/8/layout/hProcess9"/>
    <dgm:cxn modelId="{9BBDBD6D-4BBE-4661-9D80-9BE7217A3012}" type="presParOf" srcId="{BF2D9F15-F7C1-4C79-AE3B-C520BDFA576C}" destId="{161F9673-B7C8-4CD2-8FF9-32D51AC316E3}" srcOrd="0" destOrd="0" presId="urn:microsoft.com/office/officeart/2005/8/layout/hProcess9"/>
    <dgm:cxn modelId="{3C203A09-0B7A-4CAC-9741-55C485A979ED}" type="presParOf" srcId="{BF2D9F15-F7C1-4C79-AE3B-C520BDFA576C}" destId="{BC47CB6D-33FC-4EED-89CE-0EBF1D1C76D8}" srcOrd="1" destOrd="0" presId="urn:microsoft.com/office/officeart/2005/8/layout/hProcess9"/>
    <dgm:cxn modelId="{CC2ED686-98D1-4300-9544-E03327185F1D}" type="presParOf" srcId="{BC47CB6D-33FC-4EED-89CE-0EBF1D1C76D8}" destId="{80A30620-C9F2-432D-8CDE-AFC38423BE61}" srcOrd="0" destOrd="0" presId="urn:microsoft.com/office/officeart/2005/8/layout/hProcess9"/>
    <dgm:cxn modelId="{BEEA46E9-C654-448F-80EB-82E45DAB5EF0}" type="presParOf" srcId="{BC47CB6D-33FC-4EED-89CE-0EBF1D1C76D8}" destId="{A21C79D2-06BC-44A5-BDDB-F754552B5645}" srcOrd="1" destOrd="0" presId="urn:microsoft.com/office/officeart/2005/8/layout/hProcess9"/>
    <dgm:cxn modelId="{7214E95C-D531-4200-B39A-7037D8068E76}" type="presParOf" srcId="{BC47CB6D-33FC-4EED-89CE-0EBF1D1C76D8}" destId="{E3350E7B-C07E-4DAF-AE27-7DF3E2F758EF}" srcOrd="2" destOrd="0" presId="urn:microsoft.com/office/officeart/2005/8/layout/hProcess9"/>
    <dgm:cxn modelId="{7A281F0B-4FE1-4752-B229-F448223040EA}" type="presParOf" srcId="{BC47CB6D-33FC-4EED-89CE-0EBF1D1C76D8}" destId="{27F4396B-F636-417A-917D-18B7A0DED548}" srcOrd="3" destOrd="0" presId="urn:microsoft.com/office/officeart/2005/8/layout/hProcess9"/>
    <dgm:cxn modelId="{316CBF02-E55B-4152-87A6-57041926C8A3}" type="presParOf" srcId="{BC47CB6D-33FC-4EED-89CE-0EBF1D1C76D8}" destId="{67CE8FD5-992F-419D-9EBF-52A978515C65}" srcOrd="4"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C352F03-D572-4F29-BB85-946377613F50}" type="doc">
      <dgm:prSet loTypeId="urn:microsoft.com/office/officeart/2005/8/layout/matrix1" loCatId="matrix" qsTypeId="urn:microsoft.com/office/officeart/2005/8/quickstyle/simple1" qsCatId="simple" csTypeId="urn:microsoft.com/office/officeart/2005/8/colors/colorful5" csCatId="colorful" phldr="1"/>
      <dgm:spPr/>
      <dgm:t>
        <a:bodyPr/>
        <a:lstStyle/>
        <a:p>
          <a:endParaRPr lang="el-GR"/>
        </a:p>
      </dgm:t>
    </dgm:pt>
    <dgm:pt modelId="{02944162-BA32-4F6D-B079-5CCEE366B8BD}">
      <dgm:prSet phldrT="[Κείμενο]" custT="1"/>
      <dgm:spPr>
        <a:scene3d>
          <a:camera prst="orthographicFront"/>
          <a:lightRig rig="threePt" dir="t"/>
        </a:scene3d>
        <a:sp3d>
          <a:bevelT/>
        </a:sp3d>
      </dgm:spPr>
      <dgm:t>
        <a:bodyPr/>
        <a:lstStyle/>
        <a:p>
          <a:pPr algn="ctr">
            <a:buFont typeface="Arial" panose="020B0604020202020204" pitchFamily="34" charset="0"/>
            <a:buChar char="•"/>
          </a:pPr>
          <a:endParaRPr lang="el-GR" sz="2000" b="1" dirty="0">
            <a:latin typeface="Times New Roman" panose="02020603050405020304" pitchFamily="18" charset="0"/>
            <a:cs typeface="Times New Roman" panose="02020603050405020304" pitchFamily="18" charset="0"/>
          </a:endParaRPr>
        </a:p>
        <a:p>
          <a:pPr algn="ctr">
            <a:buFont typeface="Arial" panose="020B0604020202020204" pitchFamily="34" charset="0"/>
            <a:buChar char="•"/>
          </a:pPr>
          <a:r>
            <a:rPr lang="el-GR" sz="1800" b="1" dirty="0">
              <a:solidFill>
                <a:schemeClr val="tx1"/>
              </a:solidFill>
              <a:latin typeface="Times New Roman" panose="02020603050405020304" pitchFamily="18" charset="0"/>
              <a:cs typeface="Times New Roman" panose="02020603050405020304" pitchFamily="18" charset="0"/>
            </a:rPr>
            <a:t>Πολυμεσική Μάθηση</a:t>
          </a:r>
          <a:endParaRPr lang="en-US" sz="1800" b="1" dirty="0">
            <a:solidFill>
              <a:schemeClr val="tx1"/>
            </a:solidFill>
            <a:latin typeface="Times New Roman" panose="02020603050405020304" pitchFamily="18" charset="0"/>
            <a:cs typeface="Times New Roman" panose="02020603050405020304" pitchFamily="18" charset="0"/>
          </a:endParaRPr>
        </a:p>
        <a:p>
          <a:pPr algn="ctr">
            <a:buFont typeface="Arial" panose="020B0604020202020204" pitchFamily="34" charset="0"/>
            <a:buChar char="•"/>
          </a:pPr>
          <a:r>
            <a:rPr lang="el-GR" sz="1800" b="1" dirty="0">
              <a:solidFill>
                <a:schemeClr val="tx1"/>
              </a:solidFill>
              <a:latin typeface="Times New Roman" panose="02020603050405020304" pitchFamily="18" charset="0"/>
              <a:cs typeface="Times New Roman" panose="02020603050405020304" pitchFamily="18" charset="0"/>
            </a:rPr>
            <a:t>(Ερώτημα 2)</a:t>
          </a:r>
        </a:p>
        <a:p>
          <a:pPr algn="l">
            <a:buFont typeface="Arial" panose="020B0604020202020204" pitchFamily="34" charset="0"/>
            <a:buChar char="•"/>
          </a:pPr>
          <a:r>
            <a:rPr lang="el-GR" sz="1600" b="1" dirty="0">
              <a:solidFill>
                <a:schemeClr val="bg1"/>
              </a:solidFill>
              <a:latin typeface="Times New Roman" panose="02020603050405020304" pitchFamily="18" charset="0"/>
              <a:cs typeface="Times New Roman" panose="02020603050405020304" pitchFamily="18" charset="0"/>
            </a:rPr>
            <a:t>Πλήρης εφαρμογή 12 αρχών </a:t>
          </a:r>
          <a:r>
            <a:rPr lang="el-GR" sz="1600" b="1" dirty="0" err="1">
              <a:solidFill>
                <a:schemeClr val="bg1"/>
              </a:solidFill>
              <a:latin typeface="Times New Roman" panose="02020603050405020304" pitchFamily="18" charset="0"/>
              <a:cs typeface="Times New Roman" panose="02020603050405020304" pitchFamily="18" charset="0"/>
            </a:rPr>
            <a:t>Mayer</a:t>
          </a:r>
          <a:r>
            <a:rPr lang="el-GR" sz="1600" b="1" dirty="0">
              <a:solidFill>
                <a:schemeClr val="bg1"/>
              </a:solidFill>
              <a:latin typeface="Times New Roman" panose="02020603050405020304" pitchFamily="18" charset="0"/>
              <a:cs typeface="Times New Roman" panose="02020603050405020304" pitchFamily="18" charset="0"/>
            </a:rPr>
            <a:t>.</a:t>
          </a:r>
        </a:p>
        <a:p>
          <a:pPr algn="l">
            <a:buFont typeface="Arial" panose="020B0604020202020204" pitchFamily="34" charset="0"/>
            <a:buChar char="•"/>
          </a:pPr>
          <a:r>
            <a:rPr lang="el-GR" sz="1600" b="1" dirty="0">
              <a:solidFill>
                <a:schemeClr val="bg1"/>
              </a:solidFill>
              <a:latin typeface="Times New Roman" panose="02020603050405020304" pitchFamily="18" charset="0"/>
              <a:cs typeface="Times New Roman" panose="02020603050405020304" pitchFamily="18" charset="0"/>
            </a:rPr>
            <a:t>Διαθεματικότητα &amp; λογική ροή.</a:t>
          </a:r>
        </a:p>
        <a:p>
          <a:pPr algn="l">
            <a:buFont typeface="Arial" panose="020B0604020202020204" pitchFamily="34" charset="0"/>
            <a:buChar char="•"/>
          </a:pPr>
          <a:r>
            <a:rPr lang="el-GR" sz="1600" b="1" dirty="0">
              <a:solidFill>
                <a:schemeClr val="bg1"/>
              </a:solidFill>
              <a:latin typeface="Times New Roman" panose="02020603050405020304" pitchFamily="18" charset="0"/>
              <a:cs typeface="Times New Roman" panose="02020603050405020304" pitchFamily="18" charset="0"/>
            </a:rPr>
            <a:t>Πλούσιο πολυμεσικό υλικό: εικόνες, βίντεο, </a:t>
          </a:r>
          <a:r>
            <a:rPr lang="el-GR" sz="1600" b="1" dirty="0" err="1">
              <a:solidFill>
                <a:schemeClr val="bg1"/>
              </a:solidFill>
              <a:latin typeface="Times New Roman" panose="02020603050405020304" pitchFamily="18" charset="0"/>
              <a:cs typeface="Times New Roman" panose="02020603050405020304" pitchFamily="18" charset="0"/>
            </a:rPr>
            <a:t>avatar</a:t>
          </a:r>
          <a:r>
            <a:rPr lang="el-GR" sz="1600" b="1" dirty="0">
              <a:solidFill>
                <a:schemeClr val="bg1"/>
              </a:solidFill>
              <a:latin typeface="Times New Roman" panose="02020603050405020304" pitchFamily="18" charset="0"/>
              <a:cs typeface="Times New Roman" panose="02020603050405020304" pitchFamily="18" charset="0"/>
            </a:rPr>
            <a:t>.</a:t>
          </a:r>
        </a:p>
        <a:p>
          <a:pPr algn="l">
            <a:buFont typeface="Arial" panose="020B0604020202020204" pitchFamily="34" charset="0"/>
            <a:buChar char="•"/>
          </a:pPr>
          <a:r>
            <a:rPr lang="el-GR" sz="1600" b="1" dirty="0">
              <a:solidFill>
                <a:schemeClr val="bg1"/>
              </a:solidFill>
              <a:latin typeface="Times New Roman" panose="02020603050405020304" pitchFamily="18" charset="0"/>
              <a:cs typeface="Times New Roman" panose="02020603050405020304" pitchFamily="18" charset="0"/>
            </a:rPr>
            <a:t>Ενίσχυση ενδιαφέροντος &amp; κριτικής σκέψης.</a:t>
          </a:r>
        </a:p>
        <a:p>
          <a:pPr algn="l">
            <a:buFont typeface="Arial" panose="020B0604020202020204" pitchFamily="34" charset="0"/>
            <a:buChar char="•"/>
          </a:pPr>
          <a:br>
            <a:rPr lang="el-GR" sz="1600" b="1" dirty="0">
              <a:solidFill>
                <a:schemeClr val="tx1"/>
              </a:solidFill>
              <a:latin typeface="Times New Roman" panose="02020603050405020304" pitchFamily="18" charset="0"/>
              <a:cs typeface="Times New Roman" panose="02020603050405020304" pitchFamily="18" charset="0"/>
            </a:rPr>
          </a:br>
          <a:r>
            <a:rPr lang="el-GR" sz="1600" b="1" dirty="0">
              <a:solidFill>
                <a:schemeClr val="tx1"/>
              </a:solidFill>
              <a:latin typeface="Times New Roman" panose="02020603050405020304" pitchFamily="18" charset="0"/>
              <a:cs typeface="Times New Roman" panose="02020603050405020304" pitchFamily="18" charset="0"/>
            </a:rPr>
            <a:t>✔ Αποτελεσματική διδακτική σχεδίαση</a:t>
          </a:r>
          <a:endParaRPr lang="el-GR" sz="1600" b="1" i="1" dirty="0">
            <a:solidFill>
              <a:schemeClr val="tx1"/>
            </a:solidFill>
            <a:latin typeface="Times New Roman" panose="02020603050405020304" pitchFamily="18" charset="0"/>
            <a:cs typeface="Times New Roman" panose="02020603050405020304" pitchFamily="18" charset="0"/>
          </a:endParaRPr>
        </a:p>
      </dgm:t>
    </dgm:pt>
    <dgm:pt modelId="{79BB7297-5964-4C73-B917-6425804AF20A}" type="parTrans" cxnId="{2F0839A4-002D-4FB1-8285-5DCE19212679}">
      <dgm:prSet/>
      <dgm:spPr/>
      <dgm:t>
        <a:bodyPr/>
        <a:lstStyle/>
        <a:p>
          <a:endParaRPr lang="el-GR"/>
        </a:p>
      </dgm:t>
    </dgm:pt>
    <dgm:pt modelId="{E08A828A-8DB3-4657-8991-3DB0346ADB2E}" type="sibTrans" cxnId="{2F0839A4-002D-4FB1-8285-5DCE19212679}">
      <dgm:prSet/>
      <dgm:spPr/>
      <dgm:t>
        <a:bodyPr/>
        <a:lstStyle/>
        <a:p>
          <a:endParaRPr lang="el-GR"/>
        </a:p>
      </dgm:t>
    </dgm:pt>
    <dgm:pt modelId="{DE1EC8A0-435B-4A11-A88D-3EBE4B3C5679}">
      <dgm:prSet phldrT="[Κείμενο]" custT="1"/>
      <dgm:spPr>
        <a:scene3d>
          <a:camera prst="orthographicFront"/>
          <a:lightRig rig="threePt" dir="t"/>
        </a:scene3d>
        <a:sp3d>
          <a:bevelT/>
        </a:sp3d>
      </dgm:spPr>
      <dgm:t>
        <a:bodyPr/>
        <a:lstStyle/>
        <a:p>
          <a:pPr algn="ctr"/>
          <a:endParaRPr lang="el-GR" sz="1400" b="1" dirty="0">
            <a:latin typeface="Times New Roman" panose="02020603050405020304" pitchFamily="18" charset="0"/>
            <a:cs typeface="Times New Roman" panose="02020603050405020304" pitchFamily="18" charset="0"/>
          </a:endParaRPr>
        </a:p>
        <a:p>
          <a:pPr algn="ctr"/>
          <a:endParaRPr lang="el-GR" sz="1800" b="1" dirty="0">
            <a:latin typeface="Times New Roman" panose="02020603050405020304" pitchFamily="18" charset="0"/>
            <a:cs typeface="Times New Roman" panose="02020603050405020304" pitchFamily="18" charset="0"/>
          </a:endParaRPr>
        </a:p>
        <a:p>
          <a:pPr algn="ctr"/>
          <a:r>
            <a:rPr lang="el-GR" sz="1800" b="1" dirty="0">
              <a:solidFill>
                <a:schemeClr val="tx1"/>
              </a:solidFill>
              <a:latin typeface="Times New Roman" panose="02020603050405020304" pitchFamily="18" charset="0"/>
              <a:cs typeface="Times New Roman" panose="02020603050405020304" pitchFamily="18" charset="0"/>
            </a:rPr>
            <a:t>A.R.</a:t>
          </a:r>
          <a:r>
            <a:rPr lang="en-US" sz="1800" b="1" dirty="0">
              <a:solidFill>
                <a:schemeClr val="tx1"/>
              </a:solidFill>
              <a:latin typeface="Times New Roman" panose="02020603050405020304" pitchFamily="18" charset="0"/>
              <a:cs typeface="Times New Roman" panose="02020603050405020304" pitchFamily="18" charset="0"/>
            </a:rPr>
            <a:t>,</a:t>
          </a:r>
          <a:r>
            <a:rPr lang="el-GR" sz="1800" b="1" dirty="0">
              <a:solidFill>
                <a:schemeClr val="tx1"/>
              </a:solidFill>
              <a:latin typeface="Times New Roman" panose="02020603050405020304" pitchFamily="18" charset="0"/>
              <a:cs typeface="Times New Roman" panose="02020603050405020304" pitchFamily="18" charset="0"/>
            </a:rPr>
            <a:t> </a:t>
          </a:r>
          <a:r>
            <a:rPr lang="en-US" sz="1800" b="1" dirty="0">
              <a:solidFill>
                <a:schemeClr val="tx1"/>
              </a:solidFill>
              <a:latin typeface="Times New Roman" panose="02020603050405020304" pitchFamily="18" charset="0"/>
              <a:cs typeface="Times New Roman" panose="02020603050405020304" pitchFamily="18" charset="0"/>
            </a:rPr>
            <a:t>m-Learning </a:t>
          </a:r>
          <a:r>
            <a:rPr lang="el-GR" sz="1800" b="1" dirty="0">
              <a:solidFill>
                <a:schemeClr val="tx1"/>
              </a:solidFill>
              <a:latin typeface="Times New Roman" panose="02020603050405020304" pitchFamily="18" charset="0"/>
              <a:cs typeface="Times New Roman" panose="02020603050405020304" pitchFamily="18" charset="0"/>
            </a:rPr>
            <a:t>&amp; Μαθησιακή Εμπειρία </a:t>
          </a:r>
        </a:p>
        <a:p>
          <a:pPr algn="ctr"/>
          <a:r>
            <a:rPr lang="el-GR" sz="1800" b="1" dirty="0">
              <a:solidFill>
                <a:schemeClr val="tx1"/>
              </a:solidFill>
              <a:latin typeface="Times New Roman" panose="02020603050405020304" pitchFamily="18" charset="0"/>
              <a:cs typeface="Times New Roman" panose="02020603050405020304" pitchFamily="18" charset="0"/>
            </a:rPr>
            <a:t>(Ερώτημα 3)</a:t>
          </a:r>
        </a:p>
        <a:p>
          <a:pPr algn="l">
            <a:buFont typeface="Arial" panose="020B0604020202020204" pitchFamily="34" charset="0"/>
            <a:buChar char="•"/>
          </a:pPr>
          <a:r>
            <a:rPr lang="el-GR" sz="1500" b="1" dirty="0">
              <a:solidFill>
                <a:schemeClr val="bg1"/>
              </a:solidFill>
              <a:latin typeface="Times New Roman" panose="02020603050405020304" pitchFamily="18" charset="0"/>
              <a:cs typeface="Times New Roman" panose="02020603050405020304" pitchFamily="18" charset="0"/>
            </a:rPr>
            <a:t>Συμμετοχή από όλους </a:t>
          </a:r>
          <a:r>
            <a:rPr lang="en-US" sz="1500" b="1" dirty="0">
              <a:solidFill>
                <a:schemeClr val="bg1"/>
              </a:solidFill>
              <a:latin typeface="Times New Roman" panose="02020603050405020304" pitchFamily="18" charset="0"/>
              <a:cs typeface="Times New Roman" panose="02020603050405020304" pitchFamily="18" charset="0"/>
            </a:rPr>
            <a:t>&amp; </a:t>
          </a:r>
          <a:r>
            <a:rPr lang="el-GR" sz="1500" b="1" dirty="0">
              <a:solidFill>
                <a:schemeClr val="bg1"/>
              </a:solidFill>
              <a:latin typeface="Times New Roman" panose="02020603050405020304" pitchFamily="18" charset="0"/>
              <a:cs typeface="Times New Roman" panose="02020603050405020304" pitchFamily="18" charset="0"/>
            </a:rPr>
            <a:t>ο</a:t>
          </a:r>
          <a:r>
            <a:rPr lang="el-GR" sz="1500" b="1" dirty="0">
              <a:solidFill>
                <a:schemeClr val="bg1"/>
              </a:solidFill>
            </a:rPr>
            <a:t>μαλή λειτουργία με μικρά τεχνικά  προβλήματα.</a:t>
          </a:r>
        </a:p>
        <a:p>
          <a:pPr algn="l">
            <a:buFont typeface="Arial" panose="020B0604020202020204" pitchFamily="34" charset="0"/>
            <a:buChar char="•"/>
          </a:pPr>
          <a:r>
            <a:rPr lang="el-GR" sz="1500" b="1" dirty="0">
              <a:solidFill>
                <a:schemeClr val="bg1"/>
              </a:solidFill>
              <a:latin typeface="Times New Roman" panose="02020603050405020304" pitchFamily="18" charset="0"/>
              <a:cs typeface="Times New Roman" panose="02020603050405020304" pitchFamily="18" charset="0"/>
            </a:rPr>
            <a:t>Ομαδικότητα &amp; συνεργασία.</a:t>
          </a:r>
        </a:p>
        <a:p>
          <a:pPr algn="l">
            <a:buFont typeface="Arial" panose="020B0604020202020204" pitchFamily="34" charset="0"/>
            <a:buChar char="•"/>
          </a:pPr>
          <a:r>
            <a:rPr lang="el-GR" sz="1500" b="1" dirty="0">
              <a:solidFill>
                <a:schemeClr val="bg1"/>
              </a:solidFill>
              <a:latin typeface="Times New Roman" panose="02020603050405020304" pitchFamily="18" charset="0"/>
              <a:cs typeface="Times New Roman" panose="02020603050405020304" pitchFamily="18" charset="0"/>
            </a:rPr>
            <a:t>Μοναδικό κόλλημα το ασταθές σήμα</a:t>
          </a:r>
          <a:r>
            <a:rPr lang="en-US" sz="1500" b="1" dirty="0">
              <a:solidFill>
                <a:schemeClr val="bg1"/>
              </a:solidFill>
              <a:latin typeface="Times New Roman" panose="02020603050405020304" pitchFamily="18" charset="0"/>
              <a:cs typeface="Times New Roman" panose="02020603050405020304" pitchFamily="18" charset="0"/>
            </a:rPr>
            <a:t> GPS </a:t>
          </a:r>
          <a:r>
            <a:rPr lang="el-GR" sz="1500" b="1" dirty="0">
              <a:solidFill>
                <a:schemeClr val="bg1"/>
              </a:solidFill>
              <a:latin typeface="Times New Roman" panose="02020603050405020304" pitchFamily="18" charset="0"/>
              <a:cs typeface="Times New Roman" panose="02020603050405020304" pitchFamily="18" charset="0"/>
            </a:rPr>
            <a:t>&amp; διαδικτύου.</a:t>
          </a:r>
        </a:p>
        <a:p>
          <a:pPr algn="l">
            <a:buFont typeface="Arial" panose="020B0604020202020204" pitchFamily="34" charset="0"/>
            <a:buChar char="•"/>
          </a:pPr>
          <a:r>
            <a:rPr lang="el-GR" sz="1500" b="1" dirty="0">
              <a:solidFill>
                <a:schemeClr val="bg1"/>
              </a:solidFill>
              <a:latin typeface="Times New Roman" panose="02020603050405020304" pitchFamily="18" charset="0"/>
              <a:cs typeface="Times New Roman" panose="02020603050405020304" pitchFamily="18" charset="0"/>
            </a:rPr>
            <a:t>Φανταστική μαθησιακή εμπειρία, γεμάτη γνώσεις.</a:t>
          </a:r>
        </a:p>
        <a:p>
          <a:pPr algn="l">
            <a:buFont typeface="Arial" panose="020B0604020202020204" pitchFamily="34" charset="0"/>
            <a:buChar char="•"/>
          </a:pPr>
          <a:r>
            <a:rPr lang="el-GR" sz="1500" b="1" dirty="0">
              <a:solidFill>
                <a:schemeClr val="bg1"/>
              </a:solidFill>
              <a:latin typeface="Times New Roman" panose="02020603050405020304" pitchFamily="18" charset="0"/>
              <a:cs typeface="Times New Roman" panose="02020603050405020304" pitchFamily="18" charset="0"/>
            </a:rPr>
            <a:t>Σύνδεση με ιστορικά μνημεία - ορόσημα της πόλης. </a:t>
          </a:r>
          <a:br>
            <a:rPr lang="el-GR" sz="1400" b="1" dirty="0">
              <a:solidFill>
                <a:schemeClr val="bg1"/>
              </a:solidFill>
              <a:latin typeface="Times New Roman" panose="02020603050405020304" pitchFamily="18" charset="0"/>
              <a:cs typeface="Times New Roman" panose="02020603050405020304" pitchFamily="18" charset="0"/>
            </a:rPr>
          </a:br>
          <a:r>
            <a:rPr lang="el-GR" sz="1600" b="1" dirty="0">
              <a:solidFill>
                <a:schemeClr val="tx1"/>
              </a:solidFill>
              <a:latin typeface="Times New Roman" panose="02020603050405020304" pitchFamily="18" charset="0"/>
              <a:cs typeface="Times New Roman" panose="02020603050405020304" pitchFamily="18" charset="0"/>
            </a:rPr>
            <a:t>✔ Η A.R. ενισχύει τη βιωματική και ενεργή μάθηση</a:t>
          </a:r>
        </a:p>
        <a:p>
          <a:pPr algn="ctr"/>
          <a:endParaRPr lang="el-GR" sz="2400" dirty="0"/>
        </a:p>
        <a:p>
          <a:pPr algn="ctr"/>
          <a:endParaRPr lang="el-GR" sz="2400" dirty="0"/>
        </a:p>
        <a:p>
          <a:pPr algn="ctr"/>
          <a:endParaRPr lang="el-GR" sz="2400" dirty="0"/>
        </a:p>
      </dgm:t>
    </dgm:pt>
    <dgm:pt modelId="{EA6BF9E5-BB5B-42D5-9FE0-6A4F53CC3F73}" type="parTrans" cxnId="{9985E608-5219-4716-88D0-3C3BFEFEDA01}">
      <dgm:prSet/>
      <dgm:spPr/>
      <dgm:t>
        <a:bodyPr/>
        <a:lstStyle/>
        <a:p>
          <a:endParaRPr lang="el-GR"/>
        </a:p>
      </dgm:t>
    </dgm:pt>
    <dgm:pt modelId="{5959C0CA-D66C-4730-B24B-813304824753}" type="sibTrans" cxnId="{9985E608-5219-4716-88D0-3C3BFEFEDA01}">
      <dgm:prSet/>
      <dgm:spPr/>
      <dgm:t>
        <a:bodyPr/>
        <a:lstStyle/>
        <a:p>
          <a:endParaRPr lang="el-GR"/>
        </a:p>
      </dgm:t>
    </dgm:pt>
    <dgm:pt modelId="{E02C96D7-1E75-4DC7-A05F-DCDD2982F3DB}">
      <dgm:prSet phldrT="[Κείμενο]"/>
      <dgm:spPr>
        <a:scene3d>
          <a:camera prst="orthographicFront">
            <a:rot lat="0" lon="0" rev="0"/>
          </a:camera>
          <a:lightRig rig="balanced" dir="t">
            <a:rot lat="0" lon="0" rev="8700000"/>
          </a:lightRig>
        </a:scene3d>
        <a:sp3d>
          <a:bevelT w="190500" h="38100"/>
        </a:sp3d>
      </dgm:spPr>
      <dgm:t>
        <a:bodyPr/>
        <a:lstStyle/>
        <a:p>
          <a:endPar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04DDFD4D-60A7-449D-AB72-E7A510191496}" type="sibTrans" cxnId="{201A50C9-5EF9-4BE7-AB90-44A3553C8A43}">
      <dgm:prSet/>
      <dgm:spPr/>
      <dgm:t>
        <a:bodyPr/>
        <a:lstStyle/>
        <a:p>
          <a:endParaRPr lang="el-GR"/>
        </a:p>
      </dgm:t>
    </dgm:pt>
    <dgm:pt modelId="{827E3D53-7B79-4035-ACC2-5EBBEE8F3069}" type="parTrans" cxnId="{201A50C9-5EF9-4BE7-AB90-44A3553C8A43}">
      <dgm:prSet/>
      <dgm:spPr/>
      <dgm:t>
        <a:bodyPr/>
        <a:lstStyle/>
        <a:p>
          <a:endParaRPr lang="el-GR"/>
        </a:p>
      </dgm:t>
    </dgm:pt>
    <dgm:pt modelId="{924F7A00-F2CF-4DE8-9092-AD5F25EC1838}">
      <dgm:prSet phldrT="[Κείμενο]" custT="1"/>
      <dgm:spPr>
        <a:scene3d>
          <a:camera prst="orthographicFront"/>
          <a:lightRig rig="threePt" dir="t"/>
        </a:scene3d>
        <a:sp3d>
          <a:bevelT/>
        </a:sp3d>
      </dgm:spPr>
      <dgm:t>
        <a:bodyPr/>
        <a:lstStyle/>
        <a:p>
          <a:pPr algn="ctr">
            <a:buNone/>
          </a:pPr>
          <a:r>
            <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800" b="1" dirty="0">
              <a:solidFill>
                <a:schemeClr val="tx1"/>
              </a:solidFill>
              <a:effectLst/>
              <a:latin typeface="Times New Roman" panose="02020603050405020304" pitchFamily="18" charset="0"/>
              <a:cs typeface="Times New Roman" panose="02020603050405020304" pitchFamily="18" charset="0"/>
            </a:rPr>
            <a:t>Παιδαγωγική Επάρκεια Ε</a:t>
          </a:r>
          <a:r>
            <a:rPr lang="en-US" sz="1800" b="1" dirty="0">
              <a:solidFill>
                <a:schemeClr val="tx1"/>
              </a:solidFill>
              <a:effectLst/>
              <a:latin typeface="Times New Roman" panose="02020603050405020304" pitchFamily="18" charset="0"/>
              <a:cs typeface="Times New Roman" panose="02020603050405020304" pitchFamily="18" charset="0"/>
            </a:rPr>
            <a:t>.</a:t>
          </a:r>
          <a:r>
            <a:rPr lang="el-GR" sz="1800" b="1" dirty="0">
              <a:solidFill>
                <a:schemeClr val="tx1"/>
              </a:solidFill>
              <a:effectLst/>
              <a:latin typeface="Times New Roman" panose="02020603050405020304" pitchFamily="18" charset="0"/>
              <a:cs typeface="Times New Roman" panose="02020603050405020304" pitchFamily="18" charset="0"/>
            </a:rPr>
            <a:t>Υ</a:t>
          </a:r>
          <a:r>
            <a:rPr lang="en-US" sz="1800" b="1" dirty="0">
              <a:solidFill>
                <a:schemeClr val="tx1"/>
              </a:solidFill>
              <a:effectLst/>
              <a:latin typeface="Times New Roman" panose="02020603050405020304" pitchFamily="18" charset="0"/>
              <a:cs typeface="Times New Roman" panose="02020603050405020304" pitchFamily="18" charset="0"/>
            </a:rPr>
            <a:t>.</a:t>
          </a:r>
          <a:r>
            <a:rPr lang="el-GR" sz="1800" b="1" dirty="0">
              <a:solidFill>
                <a:schemeClr val="tx1"/>
              </a:solidFill>
              <a:effectLst/>
              <a:latin typeface="Times New Roman" panose="02020603050405020304" pitchFamily="18" charset="0"/>
              <a:cs typeface="Times New Roman" panose="02020603050405020304" pitchFamily="18" charset="0"/>
            </a:rPr>
            <a:t> </a:t>
          </a:r>
        </a:p>
        <a:p>
          <a:pPr algn="ctr">
            <a:buNone/>
          </a:pPr>
          <a:r>
            <a:rPr lang="el-GR" sz="1800" b="1" dirty="0">
              <a:solidFill>
                <a:schemeClr val="tx1"/>
              </a:solidFill>
              <a:effectLst/>
              <a:latin typeface="Times New Roman" panose="02020603050405020304" pitchFamily="18" charset="0"/>
              <a:cs typeface="Times New Roman" panose="02020603050405020304" pitchFamily="18" charset="0"/>
            </a:rPr>
            <a:t>(Ερώτημα 1)</a:t>
          </a:r>
        </a:p>
        <a:p>
          <a:pPr algn="l">
            <a:buFont typeface="+mj-lt"/>
            <a:buNone/>
          </a:pPr>
          <a:r>
            <a:rPr lang="el-GR" sz="1500" b="1" dirty="0">
              <a:solidFill>
                <a:schemeClr val="bg1"/>
              </a:solidFill>
              <a:effectLst/>
              <a:latin typeface="Times New Roman" panose="02020603050405020304" pitchFamily="18" charset="0"/>
              <a:cs typeface="Times New Roman" panose="02020603050405020304" pitchFamily="18" charset="0"/>
            </a:rPr>
            <a:t>Σαφής τεκμηρίωση &amp; φιλική γλώσσα.
Υψηλή ευχρηστία – καθαρή δομή &amp; πλοήγηση.
Οδηγίες, εικονίδια, χρώματα → ενίσχυση αυτονομίας.
Δραστηριότητες → </a:t>
          </a:r>
          <a:r>
            <a:rPr lang="el-GR" sz="1500" b="1" dirty="0" err="1">
              <a:solidFill>
                <a:schemeClr val="bg1"/>
              </a:solidFill>
              <a:effectLst/>
              <a:latin typeface="Times New Roman" panose="02020603050405020304" pitchFamily="18" charset="0"/>
              <a:cs typeface="Times New Roman" panose="02020603050405020304" pitchFamily="18" charset="0"/>
            </a:rPr>
            <a:t>συμμετοχικότητα</a:t>
          </a:r>
          <a:r>
            <a:rPr lang="el-GR" sz="1500" b="1" dirty="0">
              <a:solidFill>
                <a:schemeClr val="bg1"/>
              </a:solidFill>
              <a:effectLst/>
              <a:latin typeface="Times New Roman" panose="02020603050405020304" pitchFamily="18" charset="0"/>
              <a:cs typeface="Times New Roman" panose="02020603050405020304" pitchFamily="18" charset="0"/>
            </a:rPr>
            <a:t>, ομαδικότητα, </a:t>
          </a:r>
          <a:r>
            <a:rPr lang="el-GR" sz="1500" b="1" dirty="0" err="1">
              <a:solidFill>
                <a:schemeClr val="bg1"/>
              </a:solidFill>
              <a:effectLst/>
              <a:latin typeface="Times New Roman" panose="02020603050405020304" pitchFamily="18" charset="0"/>
              <a:cs typeface="Times New Roman" panose="02020603050405020304" pitchFamily="18" charset="0"/>
            </a:rPr>
            <a:t>αναστοχασμός</a:t>
          </a:r>
          <a:r>
            <a:rPr lang="el-GR" sz="1500" b="1" dirty="0">
              <a:solidFill>
                <a:schemeClr val="bg1"/>
              </a:solidFill>
              <a:effectLst/>
              <a:latin typeface="Times New Roman" panose="02020603050405020304" pitchFamily="18" charset="0"/>
              <a:cs typeface="Times New Roman" panose="02020603050405020304" pitchFamily="18" charset="0"/>
            </a:rPr>
            <a:t>.</a:t>
          </a:r>
          <a:r>
            <a:rPr lang="el-GR" sz="1450" b="1" dirty="0">
              <a:solidFill>
                <a:schemeClr val="tx1"/>
              </a:solidFill>
              <a:effectLst/>
              <a:latin typeface="Times New Roman" panose="02020603050405020304" pitchFamily="18" charset="0"/>
              <a:cs typeface="Times New Roman" panose="02020603050405020304" pitchFamily="18" charset="0"/>
            </a:rPr>
            <a:t>
</a:t>
          </a:r>
          <a:r>
            <a:rPr lang="el-GR" sz="1600" b="1" dirty="0">
              <a:solidFill>
                <a:schemeClr val="tx1"/>
              </a:solidFill>
              <a:effectLst/>
              <a:latin typeface="Times New Roman" panose="02020603050405020304" pitchFamily="18" charset="0"/>
              <a:cs typeface="Times New Roman" panose="02020603050405020304" pitchFamily="18" charset="0"/>
            </a:rPr>
            <a:t>✔ Παιδαγωγικά επαρκές και μαθητοκεντρικό Ε.Υ.</a:t>
          </a:r>
          <a:endParaRPr lang="el-GR" sz="1450" b="0" i="1" dirty="0">
            <a:solidFill>
              <a:schemeClr val="tx1"/>
            </a:solidFill>
            <a:effectLst/>
            <a:latin typeface="Times New Roman" panose="02020603050405020304" pitchFamily="18" charset="0"/>
            <a:cs typeface="Times New Roman" panose="02020603050405020304" pitchFamily="18" charset="0"/>
          </a:endParaRPr>
        </a:p>
      </dgm:t>
    </dgm:pt>
    <dgm:pt modelId="{FFBF2A40-BBB1-412E-811B-6A118B08546A}" type="sibTrans" cxnId="{65E9F136-24A3-4EF5-AB61-37E07020D9FF}">
      <dgm:prSet/>
      <dgm:spPr/>
      <dgm:t>
        <a:bodyPr/>
        <a:lstStyle/>
        <a:p>
          <a:endParaRPr lang="el-GR"/>
        </a:p>
      </dgm:t>
    </dgm:pt>
    <dgm:pt modelId="{94C59E1B-5068-4F41-B64E-B133813FC068}" type="parTrans" cxnId="{65E9F136-24A3-4EF5-AB61-37E07020D9FF}">
      <dgm:prSet/>
      <dgm:spPr/>
      <dgm:t>
        <a:bodyPr/>
        <a:lstStyle/>
        <a:p>
          <a:endParaRPr lang="el-GR"/>
        </a:p>
      </dgm:t>
    </dgm:pt>
    <dgm:pt modelId="{11D399BD-466F-4379-AC9D-E53B7B9829B3}" type="pres">
      <dgm:prSet presAssocID="{AC352F03-D572-4F29-BB85-946377613F50}" presName="diagram" presStyleCnt="0">
        <dgm:presLayoutVars>
          <dgm:chMax val="1"/>
          <dgm:dir/>
          <dgm:animLvl val="ctr"/>
          <dgm:resizeHandles val="exact"/>
        </dgm:presLayoutVars>
      </dgm:prSet>
      <dgm:spPr/>
    </dgm:pt>
    <dgm:pt modelId="{2F0F0CE6-0E86-4C32-B15E-22D91F8CD78F}" type="pres">
      <dgm:prSet presAssocID="{AC352F03-D572-4F29-BB85-946377613F50}" presName="matrix" presStyleCnt="0"/>
      <dgm:spPr/>
    </dgm:pt>
    <dgm:pt modelId="{5D981969-526F-47FA-8E3B-16F3E0D6E3A9}" type="pres">
      <dgm:prSet presAssocID="{AC352F03-D572-4F29-BB85-946377613F50}" presName="tile1" presStyleLbl="node1" presStyleIdx="0" presStyleCnt="4" custScaleX="102739" custScaleY="114509" custLinFactNeighborX="-2571" custLinFactNeighborY="-1372"/>
      <dgm:spPr/>
    </dgm:pt>
    <dgm:pt modelId="{22B5B74A-5094-498E-9793-C09EABF32910}" type="pres">
      <dgm:prSet presAssocID="{AC352F03-D572-4F29-BB85-946377613F50}" presName="tile1text" presStyleLbl="node1" presStyleIdx="0" presStyleCnt="4">
        <dgm:presLayoutVars>
          <dgm:chMax val="0"/>
          <dgm:chPref val="0"/>
          <dgm:bulletEnabled val="1"/>
        </dgm:presLayoutVars>
      </dgm:prSet>
      <dgm:spPr/>
    </dgm:pt>
    <dgm:pt modelId="{38DFD5A8-E9B9-4D5B-A224-1D3DB5466565}" type="pres">
      <dgm:prSet presAssocID="{AC352F03-D572-4F29-BB85-946377613F50}" presName="tile2" presStyleLbl="node1" presStyleIdx="1" presStyleCnt="4" custScaleX="96863" custScaleY="113930" custLinFactNeighborX="-546" custLinFactNeighborY="-1719"/>
      <dgm:spPr/>
    </dgm:pt>
    <dgm:pt modelId="{F6A07B6A-7257-405B-B391-1702F771CBA8}" type="pres">
      <dgm:prSet presAssocID="{AC352F03-D572-4F29-BB85-946377613F50}" presName="tile2text" presStyleLbl="node1" presStyleIdx="1" presStyleCnt="4">
        <dgm:presLayoutVars>
          <dgm:chMax val="0"/>
          <dgm:chPref val="0"/>
          <dgm:bulletEnabled val="1"/>
        </dgm:presLayoutVars>
      </dgm:prSet>
      <dgm:spPr/>
    </dgm:pt>
    <dgm:pt modelId="{AAD9F61C-C17F-4828-99CC-6A1857FF243D}" type="pres">
      <dgm:prSet presAssocID="{AC352F03-D572-4F29-BB85-946377613F50}" presName="tile3" presStyleLbl="node1" presStyleIdx="2" presStyleCnt="4" custScaleX="103711" custScaleY="108953" custLinFactNeighborX="-833" custLinFactNeighborY="1950"/>
      <dgm:spPr/>
    </dgm:pt>
    <dgm:pt modelId="{94F4C99F-DD8D-4B76-A7DE-814293E4BDAC}" type="pres">
      <dgm:prSet presAssocID="{AC352F03-D572-4F29-BB85-946377613F50}" presName="tile3text" presStyleLbl="node1" presStyleIdx="2" presStyleCnt="4">
        <dgm:presLayoutVars>
          <dgm:chMax val="0"/>
          <dgm:chPref val="0"/>
          <dgm:bulletEnabled val="1"/>
        </dgm:presLayoutVars>
      </dgm:prSet>
      <dgm:spPr/>
    </dgm:pt>
    <dgm:pt modelId="{F6DF540D-5DF6-446C-9D82-6B62F7F88361}" type="pres">
      <dgm:prSet presAssocID="{AC352F03-D572-4F29-BB85-946377613F50}" presName="tile4" presStyleLbl="node1" presStyleIdx="3" presStyleCnt="4" custScaleX="96607" custScaleY="107062" custLinFactNeighborX="65" custLinFactNeighborY="3366"/>
      <dgm:spPr>
        <a:scene3d>
          <a:camera prst="orthographicFront">
            <a:rot lat="0" lon="0" rev="0"/>
          </a:camera>
          <a:lightRig rig="balanced" dir="t">
            <a:rot lat="0" lon="0" rev="8700000"/>
          </a:lightRig>
        </a:scene3d>
        <a:sp3d>
          <a:bevelT/>
        </a:sp3d>
      </dgm:spPr>
    </dgm:pt>
    <dgm:pt modelId="{EF49068A-FB73-4F12-B3A3-7208C2D6C2E5}" type="pres">
      <dgm:prSet presAssocID="{AC352F03-D572-4F29-BB85-946377613F50}" presName="tile4text" presStyleLbl="node1" presStyleIdx="3" presStyleCnt="4">
        <dgm:presLayoutVars>
          <dgm:chMax val="0"/>
          <dgm:chPref val="0"/>
          <dgm:bulletEnabled val="1"/>
        </dgm:presLayoutVars>
      </dgm:prSet>
      <dgm:spPr/>
    </dgm:pt>
    <dgm:pt modelId="{E83B994E-B3B7-4E8B-A5C5-45375712ED0F}" type="pres">
      <dgm:prSet presAssocID="{AC352F03-D572-4F29-BB85-946377613F50}" presName="centerTile" presStyleLbl="fgShp" presStyleIdx="0" presStyleCnt="1" custAng="19459622" custFlipVert="1" custScaleX="10628" custScaleY="19120" custLinFactNeighborX="3251" custLinFactNeighborY="-9614">
        <dgm:presLayoutVars>
          <dgm:chMax val="0"/>
          <dgm:chPref val="0"/>
        </dgm:presLayoutVars>
      </dgm:prSet>
      <dgm:spPr/>
    </dgm:pt>
  </dgm:ptLst>
  <dgm:cxnLst>
    <dgm:cxn modelId="{9985E608-5219-4716-88D0-3C3BFEFEDA01}" srcId="{E02C96D7-1E75-4DC7-A05F-DCDD2982F3DB}" destId="{DE1EC8A0-435B-4A11-A88D-3EBE4B3C5679}" srcOrd="2" destOrd="0" parTransId="{EA6BF9E5-BB5B-42D5-9FE0-6A4F53CC3F73}" sibTransId="{5959C0CA-D66C-4730-B24B-813304824753}"/>
    <dgm:cxn modelId="{769AF320-9D0D-4F42-B1D1-82CE7B910CB7}" type="presOf" srcId="{DE1EC8A0-435B-4A11-A88D-3EBE4B3C5679}" destId="{AAD9F61C-C17F-4828-99CC-6A1857FF243D}" srcOrd="0" destOrd="0" presId="urn:microsoft.com/office/officeart/2005/8/layout/matrix1"/>
    <dgm:cxn modelId="{65E9F136-24A3-4EF5-AB61-37E07020D9FF}" srcId="{E02C96D7-1E75-4DC7-A05F-DCDD2982F3DB}" destId="{924F7A00-F2CF-4DE8-9092-AD5F25EC1838}" srcOrd="0" destOrd="0" parTransId="{94C59E1B-5068-4F41-B64E-B133813FC068}" sibTransId="{FFBF2A40-BBB1-412E-811B-6A118B08546A}"/>
    <dgm:cxn modelId="{486B4D64-BAF4-4596-ABB4-EC556CBA0159}" type="presOf" srcId="{924F7A00-F2CF-4DE8-9092-AD5F25EC1838}" destId="{5D981969-526F-47FA-8E3B-16F3E0D6E3A9}" srcOrd="0" destOrd="0" presId="urn:microsoft.com/office/officeart/2005/8/layout/matrix1"/>
    <dgm:cxn modelId="{E6A27857-E0A8-4AE9-8868-C3445E642A9B}" type="presOf" srcId="{AC352F03-D572-4F29-BB85-946377613F50}" destId="{11D399BD-466F-4379-AC9D-E53B7B9829B3}" srcOrd="0" destOrd="0" presId="urn:microsoft.com/office/officeart/2005/8/layout/matrix1"/>
    <dgm:cxn modelId="{701DD3A2-3D29-4363-BBE7-113185A2E3BD}" type="presOf" srcId="{02944162-BA32-4F6D-B079-5CCEE366B8BD}" destId="{38DFD5A8-E9B9-4D5B-A224-1D3DB5466565}" srcOrd="0" destOrd="0" presId="urn:microsoft.com/office/officeart/2005/8/layout/matrix1"/>
    <dgm:cxn modelId="{2F0839A4-002D-4FB1-8285-5DCE19212679}" srcId="{E02C96D7-1E75-4DC7-A05F-DCDD2982F3DB}" destId="{02944162-BA32-4F6D-B079-5CCEE366B8BD}" srcOrd="1" destOrd="0" parTransId="{79BB7297-5964-4C73-B917-6425804AF20A}" sibTransId="{E08A828A-8DB3-4657-8991-3DB0346ADB2E}"/>
    <dgm:cxn modelId="{590B90A4-9F82-4E93-B3E3-A239178DBDBD}" type="presOf" srcId="{DE1EC8A0-435B-4A11-A88D-3EBE4B3C5679}" destId="{94F4C99F-DD8D-4B76-A7DE-814293E4BDAC}" srcOrd="1" destOrd="0" presId="urn:microsoft.com/office/officeart/2005/8/layout/matrix1"/>
    <dgm:cxn modelId="{201A50C9-5EF9-4BE7-AB90-44A3553C8A43}" srcId="{AC352F03-D572-4F29-BB85-946377613F50}" destId="{E02C96D7-1E75-4DC7-A05F-DCDD2982F3DB}" srcOrd="0" destOrd="0" parTransId="{827E3D53-7B79-4035-ACC2-5EBBEE8F3069}" sibTransId="{04DDFD4D-60A7-449D-AB72-E7A510191496}"/>
    <dgm:cxn modelId="{D34D3BD0-A41A-4A71-AC28-CC7A47DA5CD1}" type="presOf" srcId="{02944162-BA32-4F6D-B079-5CCEE366B8BD}" destId="{F6A07B6A-7257-405B-B391-1702F771CBA8}" srcOrd="1" destOrd="0" presId="urn:microsoft.com/office/officeart/2005/8/layout/matrix1"/>
    <dgm:cxn modelId="{7F12CDEA-11DD-4452-9468-93BD2F41346D}" type="presOf" srcId="{924F7A00-F2CF-4DE8-9092-AD5F25EC1838}" destId="{22B5B74A-5094-498E-9793-C09EABF32910}" srcOrd="1" destOrd="0" presId="urn:microsoft.com/office/officeart/2005/8/layout/matrix1"/>
    <dgm:cxn modelId="{0F8F93EE-BECA-4600-A073-14E3117B9417}" type="presOf" srcId="{E02C96D7-1E75-4DC7-A05F-DCDD2982F3DB}" destId="{E83B994E-B3B7-4E8B-A5C5-45375712ED0F}" srcOrd="0" destOrd="0" presId="urn:microsoft.com/office/officeart/2005/8/layout/matrix1"/>
    <dgm:cxn modelId="{69E75F26-E1D6-4481-AE00-299505B46426}" type="presParOf" srcId="{11D399BD-466F-4379-AC9D-E53B7B9829B3}" destId="{2F0F0CE6-0E86-4C32-B15E-22D91F8CD78F}" srcOrd="0" destOrd="0" presId="urn:microsoft.com/office/officeart/2005/8/layout/matrix1"/>
    <dgm:cxn modelId="{0FB1BD74-5F85-4648-82E6-D67837D3C4C1}" type="presParOf" srcId="{2F0F0CE6-0E86-4C32-B15E-22D91F8CD78F}" destId="{5D981969-526F-47FA-8E3B-16F3E0D6E3A9}" srcOrd="0" destOrd="0" presId="urn:microsoft.com/office/officeart/2005/8/layout/matrix1"/>
    <dgm:cxn modelId="{6F9CABA4-FF8A-4324-B1AC-05344859D8A1}" type="presParOf" srcId="{2F0F0CE6-0E86-4C32-B15E-22D91F8CD78F}" destId="{22B5B74A-5094-498E-9793-C09EABF32910}" srcOrd="1" destOrd="0" presId="urn:microsoft.com/office/officeart/2005/8/layout/matrix1"/>
    <dgm:cxn modelId="{57695E33-7C98-4CAA-B334-6599E8E48FE4}" type="presParOf" srcId="{2F0F0CE6-0E86-4C32-B15E-22D91F8CD78F}" destId="{38DFD5A8-E9B9-4D5B-A224-1D3DB5466565}" srcOrd="2" destOrd="0" presId="urn:microsoft.com/office/officeart/2005/8/layout/matrix1"/>
    <dgm:cxn modelId="{71E8A9DF-D499-4D6E-AC3F-E698DAE6DF2C}" type="presParOf" srcId="{2F0F0CE6-0E86-4C32-B15E-22D91F8CD78F}" destId="{F6A07B6A-7257-405B-B391-1702F771CBA8}" srcOrd="3" destOrd="0" presId="urn:microsoft.com/office/officeart/2005/8/layout/matrix1"/>
    <dgm:cxn modelId="{6B7C9308-4607-4B3B-9778-DEC99BDFC75C}" type="presParOf" srcId="{2F0F0CE6-0E86-4C32-B15E-22D91F8CD78F}" destId="{AAD9F61C-C17F-4828-99CC-6A1857FF243D}" srcOrd="4" destOrd="0" presId="urn:microsoft.com/office/officeart/2005/8/layout/matrix1"/>
    <dgm:cxn modelId="{EB4C9A24-50B9-4DD2-8801-75E17F7E5F47}" type="presParOf" srcId="{2F0F0CE6-0E86-4C32-B15E-22D91F8CD78F}" destId="{94F4C99F-DD8D-4B76-A7DE-814293E4BDAC}" srcOrd="5" destOrd="0" presId="urn:microsoft.com/office/officeart/2005/8/layout/matrix1"/>
    <dgm:cxn modelId="{05BD9D50-FBA0-49E5-B5E8-79F66B9BE984}" type="presParOf" srcId="{2F0F0CE6-0E86-4C32-B15E-22D91F8CD78F}" destId="{F6DF540D-5DF6-446C-9D82-6B62F7F88361}" srcOrd="6" destOrd="0" presId="urn:microsoft.com/office/officeart/2005/8/layout/matrix1"/>
    <dgm:cxn modelId="{D9C584D7-7CA1-4B0B-91BD-AD5F49A0AD8E}" type="presParOf" srcId="{2F0F0CE6-0E86-4C32-B15E-22D91F8CD78F}" destId="{EF49068A-FB73-4F12-B3A3-7208C2D6C2E5}" srcOrd="7" destOrd="0" presId="urn:microsoft.com/office/officeart/2005/8/layout/matrix1"/>
    <dgm:cxn modelId="{089E9A44-87AA-4447-894D-376F5D4A8F82}" type="presParOf" srcId="{11D399BD-466F-4379-AC9D-E53B7B9829B3}" destId="{E83B994E-B3B7-4E8B-A5C5-45375712ED0F}"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0B0E26-9C0D-460D-86D4-CE77F31564F6}">
      <dsp:nvSpPr>
        <dsp:cNvPr id="0" name=""/>
        <dsp:cNvSpPr/>
      </dsp:nvSpPr>
      <dsp:spPr>
        <a:xfrm>
          <a:off x="0" y="147477"/>
          <a:ext cx="7500990" cy="1904760"/>
        </a:xfrm>
        <a:prstGeom prst="roundRect">
          <a:avLst/>
        </a:prstGeom>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l-GR" sz="2200" b="1" kern="1200" dirty="0"/>
            <a:t>«Σχεδιασμός, Υλοποίηση και Αποτίμηση διαδραστικού εκπαιδευτικού υλικού με τη χρήση εφαρμογής επαυξημένης πραγματικότητας σε μαθητές/</a:t>
          </a:r>
          <a:r>
            <a:rPr lang="el-GR" sz="2200" b="1" kern="1200" dirty="0" err="1"/>
            <a:t>τριες</a:t>
          </a:r>
          <a:r>
            <a:rPr lang="el-GR" sz="2200" b="1" kern="1200" dirty="0"/>
            <a:t> Δημοτικού για την αξιοποίηση της πολιτιστικής κληρονομιάς / τοπικής ιστορίας της πόλης της Ιεράπετρας»</a:t>
          </a:r>
          <a:endParaRPr lang="el-GR" sz="2200" kern="1200" dirty="0"/>
        </a:p>
      </dsp:txBody>
      <dsp:txXfrm>
        <a:off x="92983" y="240460"/>
        <a:ext cx="7315024" cy="17187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0C482-526F-485A-97EC-830CB4369C12}">
      <dsp:nvSpPr>
        <dsp:cNvPr id="0" name=""/>
        <dsp:cNvSpPr/>
      </dsp:nvSpPr>
      <dsp:spPr>
        <a:xfrm>
          <a:off x="0" y="791083"/>
          <a:ext cx="6190444" cy="6552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0B293BF-EBE3-4071-8CB6-8123455D8ED4}">
      <dsp:nvSpPr>
        <dsp:cNvPr id="0" name=""/>
        <dsp:cNvSpPr/>
      </dsp:nvSpPr>
      <dsp:spPr>
        <a:xfrm>
          <a:off x="275036" y="0"/>
          <a:ext cx="7350343" cy="1395374"/>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62" tIns="0" rIns="241962" bIns="0" numCol="1" spcCol="1270" anchor="ctr" anchorCtr="0">
          <a:noAutofit/>
        </a:bodyPr>
        <a:lstStyle/>
        <a:p>
          <a:pPr marL="0" lvl="0" indent="0" algn="l" defTabSz="800100" rtl="0">
            <a:lnSpc>
              <a:spcPct val="90000"/>
            </a:lnSpc>
            <a:spcBef>
              <a:spcPct val="0"/>
            </a:spcBef>
            <a:spcAft>
              <a:spcPct val="35000"/>
            </a:spcAft>
            <a:buNone/>
          </a:pPr>
          <a:r>
            <a:rPr lang="el-GR" sz="1800" b="1" kern="1200" dirty="0">
              <a:latin typeface="Times New Roman" pitchFamily="18" charset="0"/>
              <a:cs typeface="Times New Roman" pitchFamily="18" charset="0"/>
            </a:rPr>
            <a:t>Ορισμός &amp; Μορφές της Ανοικτής και </a:t>
          </a:r>
          <a:r>
            <a:rPr lang="el-GR" sz="1800" b="1" kern="1200" dirty="0" err="1">
              <a:latin typeface="Times New Roman" pitchFamily="18" charset="0"/>
              <a:cs typeface="Times New Roman" pitchFamily="18" charset="0"/>
            </a:rPr>
            <a:t>ΕξΑΕ</a:t>
          </a:r>
          <a:r>
            <a:rPr lang="el-GR" sz="1800" b="1" kern="1200" dirty="0">
              <a:latin typeface="Times New Roman" pitchFamily="18" charset="0"/>
              <a:cs typeface="Times New Roman" pitchFamily="18" charset="0"/>
            </a:rPr>
            <a:t>:</a:t>
          </a:r>
          <a:br>
            <a:rPr lang="el-GR" sz="1800" b="1" kern="1200" dirty="0">
              <a:latin typeface="Times New Roman" pitchFamily="18" charset="0"/>
              <a:cs typeface="Times New Roman" pitchFamily="18" charset="0"/>
            </a:rPr>
          </a:br>
          <a:r>
            <a:rPr lang="el-GR" sz="1800" b="1" kern="1200" dirty="0">
              <a:latin typeface="Times New Roman" pitchFamily="18" charset="0"/>
              <a:cs typeface="Times New Roman" pitchFamily="18" charset="0"/>
            </a:rPr>
            <a:t>Μ</a:t>
          </a:r>
          <a:r>
            <a:rPr lang="el-GR" sz="1800" kern="1200" dirty="0">
              <a:latin typeface="Times New Roman" pitchFamily="18" charset="0"/>
              <a:cs typeface="Times New Roman" pitchFamily="18" charset="0"/>
            </a:rPr>
            <a:t>έθοδος εκπαίδευσης ευέλικτη και αυτόνομη που προωθεί τη μαθητοκεντρική και διαδραστική μάθηση αξιοποιώντας ψηφιακά εργαλεία. Διακρίνεται σε Ασύγχρονη και Σύγχρονη.</a:t>
          </a:r>
        </a:p>
      </dsp:txBody>
      <dsp:txXfrm>
        <a:off x="343153" y="68117"/>
        <a:ext cx="7214109" cy="1259140"/>
      </dsp:txXfrm>
    </dsp:sp>
    <dsp:sp modelId="{9542D133-D0D6-490E-A7F3-DCB1DC411F91}">
      <dsp:nvSpPr>
        <dsp:cNvPr id="0" name=""/>
        <dsp:cNvSpPr/>
      </dsp:nvSpPr>
      <dsp:spPr>
        <a:xfrm>
          <a:off x="0" y="2288849"/>
          <a:ext cx="6190444" cy="655200"/>
        </a:xfrm>
        <a:prstGeom prst="rect">
          <a:avLst/>
        </a:prstGeom>
        <a:solidFill>
          <a:schemeClr val="lt1">
            <a:alpha val="90000"/>
            <a:hueOff val="0"/>
            <a:satOff val="0"/>
            <a:lumOff val="0"/>
            <a:alphaOff val="0"/>
          </a:schemeClr>
        </a:solidFill>
        <a:ln w="6350" cap="flat" cmpd="sng" algn="ctr">
          <a:solidFill>
            <a:schemeClr val="accent5">
              <a:hueOff val="-3676672"/>
              <a:satOff val="-5114"/>
              <a:lumOff val="-1961"/>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9BCB28D-0CB7-4EE6-A020-5B23A4EE7819}">
      <dsp:nvSpPr>
        <dsp:cNvPr id="0" name=""/>
        <dsp:cNvSpPr/>
      </dsp:nvSpPr>
      <dsp:spPr>
        <a:xfrm>
          <a:off x="275036" y="1633578"/>
          <a:ext cx="7350343" cy="1154518"/>
        </a:xfrm>
        <a:prstGeom prst="roundRect">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62" tIns="0" rIns="241962" bIns="0" numCol="1" spcCol="1270" anchor="ctr" anchorCtr="0">
          <a:noAutofit/>
        </a:bodyPr>
        <a:lstStyle/>
        <a:p>
          <a:pPr marL="0" lvl="0" indent="0" algn="l" defTabSz="800100" rtl="0">
            <a:lnSpc>
              <a:spcPct val="90000"/>
            </a:lnSpc>
            <a:spcBef>
              <a:spcPct val="0"/>
            </a:spcBef>
            <a:spcAft>
              <a:spcPct val="35000"/>
            </a:spcAft>
            <a:buNone/>
          </a:pPr>
          <a:r>
            <a:rPr lang="el-GR" sz="1800" b="1" kern="1200" dirty="0">
              <a:latin typeface="Times New Roman" pitchFamily="18" charset="0"/>
              <a:cs typeface="Times New Roman" pitchFamily="18" charset="0"/>
            </a:rPr>
            <a:t>Βασικές θεωρίες της </a:t>
          </a:r>
          <a:r>
            <a:rPr lang="el-GR" sz="1800" b="1" kern="1200" dirty="0" err="1">
              <a:latin typeface="Times New Roman" pitchFamily="18" charset="0"/>
              <a:cs typeface="Times New Roman" pitchFamily="18" charset="0"/>
            </a:rPr>
            <a:t>ΕξΑΕ</a:t>
          </a:r>
          <a:r>
            <a:rPr lang="el-GR" sz="1800" b="1" kern="1200" dirty="0">
              <a:latin typeface="Times New Roman" pitchFamily="18" charset="0"/>
              <a:cs typeface="Times New Roman" pitchFamily="18" charset="0"/>
            </a:rPr>
            <a:t>:</a:t>
          </a:r>
          <a:br>
            <a:rPr lang="el-GR" sz="1800" b="1" kern="1200" dirty="0">
              <a:latin typeface="Times New Roman" pitchFamily="18" charset="0"/>
              <a:cs typeface="Times New Roman" pitchFamily="18" charset="0"/>
            </a:rPr>
          </a:br>
          <a:r>
            <a:rPr lang="el-GR" sz="1800" kern="1200" dirty="0">
              <a:latin typeface="Times New Roman" pitchFamily="18" charset="0"/>
              <a:cs typeface="Times New Roman" pitchFamily="18" charset="0"/>
            </a:rPr>
            <a:t>Θεωρία της ανεξαρτησίας και της αυτονομίας, η βιομηχανοποίηση της διδασκαλίας και η θεωρία της αλληλεπίδρασης και της επικοινωνίας.</a:t>
          </a:r>
        </a:p>
      </dsp:txBody>
      <dsp:txXfrm>
        <a:off x="331395" y="1689937"/>
        <a:ext cx="7237625" cy="1041800"/>
      </dsp:txXfrm>
    </dsp:sp>
    <dsp:sp modelId="{65AD439E-2F44-401D-B8C8-50196D7B6A53}">
      <dsp:nvSpPr>
        <dsp:cNvPr id="0" name=""/>
        <dsp:cNvSpPr/>
      </dsp:nvSpPr>
      <dsp:spPr>
        <a:xfrm>
          <a:off x="0" y="4431307"/>
          <a:ext cx="6190444" cy="655200"/>
        </a:xfrm>
        <a:prstGeom prst="rect">
          <a:avLst/>
        </a:prstGeom>
        <a:solidFill>
          <a:schemeClr val="lt1">
            <a:alpha val="90000"/>
            <a:hueOff val="0"/>
            <a:satOff val="0"/>
            <a:lumOff val="0"/>
            <a:alphaOff val="0"/>
          </a:schemeClr>
        </a:solidFill>
        <a:ln w="6350" cap="flat" cmpd="sng" algn="ctr">
          <a:solidFill>
            <a:schemeClr val="accent5">
              <a:hueOff val="-7353344"/>
              <a:satOff val="-10228"/>
              <a:lumOff val="-3922"/>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FB52F23-929C-4C79-ACD3-AF4F39687C9C}">
      <dsp:nvSpPr>
        <dsp:cNvPr id="0" name=""/>
        <dsp:cNvSpPr/>
      </dsp:nvSpPr>
      <dsp:spPr>
        <a:xfrm>
          <a:off x="122991" y="3156364"/>
          <a:ext cx="7453599" cy="1665111"/>
        </a:xfrm>
        <a:prstGeom prst="roundRect">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62" tIns="0" rIns="241962" bIns="0" numCol="1" spcCol="1270" anchor="ctr" anchorCtr="0">
          <a:noAutofit/>
        </a:bodyPr>
        <a:lstStyle/>
        <a:p>
          <a:pPr marL="0" lvl="0" indent="0" algn="l" defTabSz="800100" rtl="0">
            <a:lnSpc>
              <a:spcPct val="90000"/>
            </a:lnSpc>
            <a:spcBef>
              <a:spcPct val="0"/>
            </a:spcBef>
            <a:spcAft>
              <a:spcPct val="35000"/>
            </a:spcAft>
            <a:buNone/>
          </a:pPr>
          <a:r>
            <a:rPr lang="el-GR" sz="1800" b="1" kern="1200">
              <a:latin typeface="Times New Roman" pitchFamily="18" charset="0"/>
              <a:cs typeface="Times New Roman" pitchFamily="18" charset="0"/>
            </a:rPr>
            <a:t>Ορισμός &amp; Μορφές της Σχολικής ΕξΑΕ:</a:t>
          </a:r>
          <a:br>
            <a:rPr lang="el-GR" sz="1800" b="1" kern="1200">
              <a:latin typeface="Times New Roman" pitchFamily="18" charset="0"/>
              <a:cs typeface="Times New Roman" pitchFamily="18" charset="0"/>
            </a:rPr>
          </a:br>
          <a:r>
            <a:rPr lang="en-US" sz="1800" kern="1200">
              <a:latin typeface="Times New Roman" pitchFamily="18" charset="0"/>
              <a:cs typeface="Times New Roman" pitchFamily="18" charset="0"/>
            </a:rPr>
            <a:t>O</a:t>
          </a:r>
          <a:r>
            <a:rPr lang="el-GR" sz="1800" kern="1200">
              <a:latin typeface="Times New Roman" pitchFamily="18" charset="0"/>
              <a:cs typeface="Times New Roman" pitchFamily="18" charset="0"/>
            </a:rPr>
            <a:t> όρος σχολική εξ αποστάσεως εκπαίδευση αναφέρεται στην εκπαίδευση που παρέχεται από απόσταση σε επίπεδο πρωτοβάθμιας και δευτεροβάθμιας εκπαίδευσης με στόχο την κάλυψη των μαθητικών αναγκών. Διακρίνεται σε Αυτοδύναμη, Συμπληρωματική και Μεικτή - Πολυμορφική - Συνδυαστική.</a:t>
          </a:r>
          <a:endParaRPr lang="el-GR" sz="1800" b="1" kern="1200" dirty="0">
            <a:latin typeface="Times New Roman" pitchFamily="18" charset="0"/>
            <a:cs typeface="Times New Roman" pitchFamily="18" charset="0"/>
          </a:endParaRPr>
        </a:p>
      </dsp:txBody>
      <dsp:txXfrm>
        <a:off x="204275" y="3237648"/>
        <a:ext cx="7291031" cy="15025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5FD306-665D-4499-B99F-3247B6833209}">
      <dsp:nvSpPr>
        <dsp:cNvPr id="0" name=""/>
        <dsp:cNvSpPr/>
      </dsp:nvSpPr>
      <dsp:spPr>
        <a:xfrm>
          <a:off x="1287327" y="442939"/>
          <a:ext cx="4068908" cy="4068908"/>
        </a:xfrm>
        <a:prstGeom prst="blockArc">
          <a:avLst>
            <a:gd name="adj1" fmla="val 11592453"/>
            <a:gd name="adj2" fmla="val 17499997"/>
            <a:gd name="adj3" fmla="val 4637"/>
          </a:avLst>
        </a:prstGeom>
        <a:solidFill>
          <a:schemeClr val="accent5">
            <a:hueOff val="-7353344"/>
            <a:satOff val="-10228"/>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17766E6-8E83-45D8-A42B-87AAE36032CB}">
      <dsp:nvSpPr>
        <dsp:cNvPr id="0" name=""/>
        <dsp:cNvSpPr/>
      </dsp:nvSpPr>
      <dsp:spPr>
        <a:xfrm>
          <a:off x="1209660" y="696458"/>
          <a:ext cx="4068908" cy="4068908"/>
        </a:xfrm>
        <a:prstGeom prst="blockArc">
          <a:avLst>
            <a:gd name="adj1" fmla="val 8328821"/>
            <a:gd name="adj2" fmla="val 12051469"/>
            <a:gd name="adj3" fmla="val 4637"/>
          </a:avLst>
        </a:prstGeom>
        <a:solidFill>
          <a:schemeClr val="accent5">
            <a:hueOff val="-5515009"/>
            <a:satOff val="-7671"/>
            <a:lumOff val="-294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E6A47B6-F6D5-4066-B2C9-9CCAADAD2D3D}">
      <dsp:nvSpPr>
        <dsp:cNvPr id="0" name=""/>
        <dsp:cNvSpPr/>
      </dsp:nvSpPr>
      <dsp:spPr>
        <a:xfrm>
          <a:off x="1637871" y="2088224"/>
          <a:ext cx="4913757" cy="3028674"/>
        </a:xfrm>
        <a:prstGeom prst="blockArc">
          <a:avLst>
            <a:gd name="adj1" fmla="val 5"/>
            <a:gd name="adj2" fmla="val 10800005"/>
            <a:gd name="adj3" fmla="val 4110"/>
          </a:avLst>
        </a:prstGeom>
        <a:solidFill>
          <a:schemeClr val="accent5">
            <a:hueOff val="-3676672"/>
            <a:satOff val="-5114"/>
            <a:lumOff val="-196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90C76C9-E887-45AE-BBDE-5AF4875CC1FE}">
      <dsp:nvSpPr>
        <dsp:cNvPr id="0" name=""/>
        <dsp:cNvSpPr/>
      </dsp:nvSpPr>
      <dsp:spPr>
        <a:xfrm>
          <a:off x="2660969" y="800566"/>
          <a:ext cx="4068908" cy="4068908"/>
        </a:xfrm>
        <a:prstGeom prst="blockArc">
          <a:avLst>
            <a:gd name="adj1" fmla="val 20421331"/>
            <a:gd name="adj2" fmla="val 2563036"/>
            <a:gd name="adj3" fmla="val 4637"/>
          </a:avLst>
        </a:prstGeom>
        <a:solidFill>
          <a:schemeClr val="accent5">
            <a:hueOff val="-1838336"/>
            <a:satOff val="-2557"/>
            <a:lumOff val="-98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86C329E-598E-4BC0-861B-4FEE8FAA8E6F}">
      <dsp:nvSpPr>
        <dsp:cNvPr id="0" name=""/>
        <dsp:cNvSpPr/>
      </dsp:nvSpPr>
      <dsp:spPr>
        <a:xfrm>
          <a:off x="2693425" y="466140"/>
          <a:ext cx="4068908" cy="4068908"/>
        </a:xfrm>
        <a:prstGeom prst="blockArc">
          <a:avLst>
            <a:gd name="adj1" fmla="val 15013441"/>
            <a:gd name="adj2" fmla="val 20766259"/>
            <a:gd name="adj3" fmla="val 4637"/>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CAB3B99-0D94-4BFF-8AF9-411466625421}">
      <dsp:nvSpPr>
        <dsp:cNvPr id="0" name=""/>
        <dsp:cNvSpPr/>
      </dsp:nvSpPr>
      <dsp:spPr>
        <a:xfrm>
          <a:off x="2983775" y="1700459"/>
          <a:ext cx="2221978" cy="1871959"/>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l-GR" sz="2200" b="1" kern="1200" dirty="0" err="1">
              <a:latin typeface="Times New Roman" panose="02020603050405020304" pitchFamily="18" charset="0"/>
              <a:cs typeface="Times New Roman" panose="02020603050405020304" pitchFamily="18" charset="0"/>
            </a:rPr>
            <a:t>ΕξΑΕ</a:t>
          </a:r>
          <a:r>
            <a:rPr lang="el-GR" sz="2200" b="1" kern="1200" dirty="0">
              <a:latin typeface="Times New Roman" panose="02020603050405020304" pitchFamily="18" charset="0"/>
              <a:cs typeface="Times New Roman" panose="02020603050405020304" pitchFamily="18" charset="0"/>
            </a:rPr>
            <a:t> με αξιοποίηση των ΤΠΕ</a:t>
          </a:r>
        </a:p>
      </dsp:txBody>
      <dsp:txXfrm>
        <a:off x="3309176" y="1974601"/>
        <a:ext cx="1571176" cy="1323675"/>
      </dsp:txXfrm>
    </dsp:sp>
    <dsp:sp modelId="{EE7414E1-9BDD-4273-B652-5C0823088E48}">
      <dsp:nvSpPr>
        <dsp:cNvPr id="0" name=""/>
        <dsp:cNvSpPr/>
      </dsp:nvSpPr>
      <dsp:spPr>
        <a:xfrm>
          <a:off x="2613458" y="25355"/>
          <a:ext cx="2884075" cy="1210324"/>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Times New Roman" panose="02020603050405020304" pitchFamily="18" charset="0"/>
              <a:cs typeface="Times New Roman" panose="02020603050405020304" pitchFamily="18" charset="0"/>
            </a:rPr>
            <a:t>Επαυξημένη Πραγματικότητα</a:t>
          </a:r>
        </a:p>
      </dsp:txBody>
      <dsp:txXfrm>
        <a:off x="3035821" y="202603"/>
        <a:ext cx="2039349" cy="855828"/>
      </dsp:txXfrm>
    </dsp:sp>
    <dsp:sp modelId="{DCBBF68D-C441-4275-BE59-593279C8BD9B}">
      <dsp:nvSpPr>
        <dsp:cNvPr id="0" name=""/>
        <dsp:cNvSpPr/>
      </dsp:nvSpPr>
      <dsp:spPr>
        <a:xfrm>
          <a:off x="5349774" y="1368153"/>
          <a:ext cx="2614453" cy="1310371"/>
        </a:xfrm>
        <a:prstGeom prst="ellipse">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Times New Roman" panose="02020603050405020304" pitchFamily="18" charset="0"/>
              <a:cs typeface="Times New Roman" panose="02020603050405020304" pitchFamily="18" charset="0"/>
            </a:rPr>
            <a:t>Σύγχρονη, Ασύγχρονη και Μεικτή μάθηση</a:t>
          </a:r>
        </a:p>
      </dsp:txBody>
      <dsp:txXfrm>
        <a:off x="5732652" y="1560052"/>
        <a:ext cx="1848697" cy="926573"/>
      </dsp:txXfrm>
    </dsp:sp>
    <dsp:sp modelId="{8C60C5EE-C949-45F5-A86C-037AE40C0720}">
      <dsp:nvSpPr>
        <dsp:cNvPr id="0" name=""/>
        <dsp:cNvSpPr/>
      </dsp:nvSpPr>
      <dsp:spPr>
        <a:xfrm>
          <a:off x="4845703" y="3384376"/>
          <a:ext cx="2799517" cy="1310371"/>
        </a:xfrm>
        <a:prstGeom prst="ellipse">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Times New Roman" panose="02020603050405020304" pitchFamily="18" charset="0"/>
              <a:cs typeface="Times New Roman" panose="02020603050405020304" pitchFamily="18" charset="0"/>
            </a:rPr>
            <a:t>Πλατφόρμες και Συστήματα Υποστήριξης: </a:t>
          </a:r>
          <a:r>
            <a:rPr lang="en-US" sz="2000" b="1" kern="1200" dirty="0">
              <a:latin typeface="Times New Roman" panose="02020603050405020304" pitchFamily="18" charset="0"/>
              <a:cs typeface="Times New Roman" panose="02020603050405020304" pitchFamily="18" charset="0"/>
            </a:rPr>
            <a:t>LMS - CMS</a:t>
          </a:r>
          <a:endParaRPr lang="el-GR" sz="2000" b="1" kern="1200" dirty="0">
            <a:latin typeface="Times New Roman" panose="02020603050405020304" pitchFamily="18" charset="0"/>
            <a:cs typeface="Times New Roman" panose="02020603050405020304" pitchFamily="18" charset="0"/>
          </a:endParaRPr>
        </a:p>
      </dsp:txBody>
      <dsp:txXfrm>
        <a:off x="5255683" y="3576275"/>
        <a:ext cx="1979557" cy="926573"/>
      </dsp:txXfrm>
    </dsp:sp>
    <dsp:sp modelId="{21F7B9FD-F7F1-492F-9904-FF6D4F6A6532}">
      <dsp:nvSpPr>
        <dsp:cNvPr id="0" name=""/>
        <dsp:cNvSpPr/>
      </dsp:nvSpPr>
      <dsp:spPr>
        <a:xfrm>
          <a:off x="525232" y="3384370"/>
          <a:ext cx="2446620" cy="1310371"/>
        </a:xfrm>
        <a:prstGeom prst="ellipse">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Times New Roman" panose="02020603050405020304" pitchFamily="18" charset="0"/>
              <a:cs typeface="Times New Roman" panose="02020603050405020304" pitchFamily="18" charset="0"/>
            </a:rPr>
            <a:t>Περιβάλλοντα </a:t>
          </a:r>
          <a:r>
            <a:rPr lang="en-US" sz="2000" b="1" kern="1200" dirty="0">
              <a:latin typeface="Times New Roman" panose="02020603050405020304" pitchFamily="18" charset="0"/>
              <a:cs typeface="Times New Roman" panose="02020603050405020304" pitchFamily="18" charset="0"/>
            </a:rPr>
            <a:t>e-Learning</a:t>
          </a:r>
          <a:endParaRPr lang="el-GR" sz="2000" kern="1200" dirty="0"/>
        </a:p>
      </dsp:txBody>
      <dsp:txXfrm>
        <a:off x="883531" y="3576269"/>
        <a:ext cx="1730022" cy="926573"/>
      </dsp:txXfrm>
    </dsp:sp>
    <dsp:sp modelId="{ADE15E88-F7E4-4824-A23A-88807C0A4230}">
      <dsp:nvSpPr>
        <dsp:cNvPr id="0" name=""/>
        <dsp:cNvSpPr/>
      </dsp:nvSpPr>
      <dsp:spPr>
        <a:xfrm>
          <a:off x="160670" y="1368154"/>
          <a:ext cx="2452792" cy="1310371"/>
        </a:xfrm>
        <a:prstGeom prst="ellipse">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l-GR" sz="2100" b="1" kern="1200" dirty="0">
              <a:latin typeface="Times New Roman" panose="02020603050405020304" pitchFamily="18" charset="0"/>
              <a:cs typeface="Times New Roman" panose="02020603050405020304" pitchFamily="18" charset="0"/>
            </a:rPr>
            <a:t>Περιβάλλοντα </a:t>
          </a:r>
          <a:r>
            <a:rPr lang="en-US" sz="2100" b="1" kern="1200" dirty="0">
              <a:latin typeface="Times New Roman" panose="02020603050405020304" pitchFamily="18" charset="0"/>
              <a:cs typeface="Times New Roman" panose="02020603050405020304" pitchFamily="18" charset="0"/>
            </a:rPr>
            <a:t>m-Learning</a:t>
          </a:r>
          <a:endParaRPr lang="el-GR" sz="2100" b="1" kern="1200" dirty="0">
            <a:latin typeface="Times New Roman" panose="02020603050405020304" pitchFamily="18" charset="0"/>
            <a:cs typeface="Times New Roman" panose="02020603050405020304" pitchFamily="18" charset="0"/>
          </a:endParaRPr>
        </a:p>
      </dsp:txBody>
      <dsp:txXfrm>
        <a:off x="519873" y="1560053"/>
        <a:ext cx="1734386" cy="9265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783280-E69A-4B48-9803-266983FD1E77}">
      <dsp:nvSpPr>
        <dsp:cNvPr id="0" name=""/>
        <dsp:cNvSpPr/>
      </dsp:nvSpPr>
      <dsp:spPr>
        <a:xfrm>
          <a:off x="-5060640" y="-775298"/>
          <a:ext cx="6026752" cy="6026752"/>
        </a:xfrm>
        <a:prstGeom prst="blockArc">
          <a:avLst>
            <a:gd name="adj1" fmla="val 18900000"/>
            <a:gd name="adj2" fmla="val 2700000"/>
            <a:gd name="adj3" fmla="val 358"/>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09E134-AD8E-4288-A7EB-418DDB6FD315}">
      <dsp:nvSpPr>
        <dsp:cNvPr id="0" name=""/>
        <dsp:cNvSpPr/>
      </dsp:nvSpPr>
      <dsp:spPr>
        <a:xfrm>
          <a:off x="505880" y="301474"/>
          <a:ext cx="7768261" cy="77391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6586" tIns="71120" rIns="71120" bIns="71120" numCol="1" spcCol="1270" anchor="ctr" anchorCtr="0">
          <a:noAutofit/>
        </a:bodyPr>
        <a:lstStyle/>
        <a:p>
          <a:pPr marL="0" lvl="0" indent="0" algn="l" defTabSz="1244600">
            <a:lnSpc>
              <a:spcPct val="90000"/>
            </a:lnSpc>
            <a:spcBef>
              <a:spcPct val="0"/>
            </a:spcBef>
            <a:spcAft>
              <a:spcPct val="35000"/>
            </a:spcAft>
            <a:buNone/>
          </a:pPr>
          <a:r>
            <a:rPr lang="el-GR" sz="2800" kern="1200" dirty="0">
              <a:latin typeface="Times New Roman" panose="02020603050405020304" pitchFamily="18" charset="0"/>
              <a:cs typeface="Times New Roman" panose="02020603050405020304" pitchFamily="18" charset="0"/>
            </a:rPr>
            <a:t>Αρχές </a:t>
          </a:r>
          <a:r>
            <a:rPr lang="en-US" sz="2800" kern="1200" dirty="0">
              <a:latin typeface="Times New Roman" panose="02020603050405020304" pitchFamily="18" charset="0"/>
              <a:cs typeface="Times New Roman" panose="02020603050405020304" pitchFamily="18" charset="0"/>
            </a:rPr>
            <a:t>Holmberg -</a:t>
          </a:r>
          <a:r>
            <a:rPr lang="el-GR" sz="2800" kern="1200" dirty="0">
              <a:latin typeface="Times New Roman" panose="02020603050405020304" pitchFamily="18" charset="0"/>
              <a:cs typeface="Times New Roman" panose="02020603050405020304" pitchFamily="18" charset="0"/>
            </a:rPr>
            <a:t> </a:t>
          </a:r>
          <a:r>
            <a:rPr lang="el-GR" sz="2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Guided</a:t>
          </a:r>
          <a:r>
            <a:rPr lang="el-GR" sz="2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Didactic</a:t>
          </a:r>
          <a:r>
            <a:rPr lang="el-GR" sz="2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Conversation</a:t>
          </a:r>
          <a:endParaRPr lang="el-GR" sz="2800" kern="1200" dirty="0">
            <a:latin typeface="Times New Roman" panose="02020603050405020304" pitchFamily="18" charset="0"/>
            <a:cs typeface="Times New Roman" panose="02020603050405020304" pitchFamily="18" charset="0"/>
          </a:endParaRPr>
        </a:p>
      </dsp:txBody>
      <dsp:txXfrm>
        <a:off x="505880" y="301474"/>
        <a:ext cx="7768261" cy="773916"/>
      </dsp:txXfrm>
    </dsp:sp>
    <dsp:sp modelId="{ED4D2AE1-53DB-4E35-80E7-F27EB60351C7}">
      <dsp:nvSpPr>
        <dsp:cNvPr id="0" name=""/>
        <dsp:cNvSpPr/>
      </dsp:nvSpPr>
      <dsp:spPr>
        <a:xfrm>
          <a:off x="92743" y="296746"/>
          <a:ext cx="826273" cy="78337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04EE8C8-B9E6-4226-90FA-54ED3B7E5085}">
      <dsp:nvSpPr>
        <dsp:cNvPr id="0" name=""/>
        <dsp:cNvSpPr/>
      </dsp:nvSpPr>
      <dsp:spPr>
        <a:xfrm>
          <a:off x="900677" y="1354826"/>
          <a:ext cx="7373464" cy="733405"/>
        </a:xfrm>
        <a:prstGeom prst="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6586" tIns="71120" rIns="71120" bIns="71120" numCol="1" spcCol="1270" anchor="ctr" anchorCtr="0">
          <a:noAutofit/>
        </a:bodyPr>
        <a:lstStyle/>
        <a:p>
          <a:pPr marL="0" lvl="0" indent="0" algn="l" defTabSz="1244600">
            <a:lnSpc>
              <a:spcPct val="90000"/>
            </a:lnSpc>
            <a:spcBef>
              <a:spcPct val="0"/>
            </a:spcBef>
            <a:spcAft>
              <a:spcPct val="35000"/>
            </a:spcAft>
            <a:buNone/>
          </a:pPr>
          <a:r>
            <a:rPr lang="el-GR" sz="2800" kern="1200" dirty="0">
              <a:latin typeface="Times New Roman" panose="02020603050405020304" pitchFamily="18" charset="0"/>
              <a:cs typeface="Times New Roman" panose="02020603050405020304" pitchFamily="18" charset="0"/>
            </a:rPr>
            <a:t>Αρχές της Πολυμεσικής Μάθησης του </a:t>
          </a:r>
          <a:r>
            <a:rPr lang="en-US" sz="2800" kern="1200" dirty="0">
              <a:latin typeface="Times New Roman" panose="02020603050405020304" pitchFamily="18" charset="0"/>
              <a:cs typeface="Times New Roman" panose="02020603050405020304" pitchFamily="18" charset="0"/>
            </a:rPr>
            <a:t>Mayer</a:t>
          </a:r>
          <a:endParaRPr lang="el-GR" sz="2800" kern="1200" dirty="0">
            <a:latin typeface="Times New Roman" panose="02020603050405020304" pitchFamily="18" charset="0"/>
            <a:cs typeface="Times New Roman" panose="02020603050405020304" pitchFamily="18" charset="0"/>
          </a:endParaRPr>
        </a:p>
      </dsp:txBody>
      <dsp:txXfrm>
        <a:off x="900677" y="1354826"/>
        <a:ext cx="7373464" cy="733405"/>
      </dsp:txXfrm>
    </dsp:sp>
    <dsp:sp modelId="{6DD2663B-3797-470D-BB5B-7A2660E6770A}">
      <dsp:nvSpPr>
        <dsp:cNvPr id="0" name=""/>
        <dsp:cNvSpPr/>
      </dsp:nvSpPr>
      <dsp:spPr>
        <a:xfrm>
          <a:off x="470294" y="1291146"/>
          <a:ext cx="860764" cy="860764"/>
        </a:xfrm>
        <a:prstGeom prst="ellipse">
          <a:avLst/>
        </a:prstGeom>
        <a:solidFill>
          <a:schemeClr val="lt1">
            <a:hueOff val="0"/>
            <a:satOff val="0"/>
            <a:lumOff val="0"/>
            <a:alphaOff val="0"/>
          </a:schemeClr>
        </a:solidFill>
        <a:ln w="12700" cap="flat" cmpd="sng" algn="ctr">
          <a:solidFill>
            <a:schemeClr val="accent5">
              <a:hueOff val="-2451115"/>
              <a:satOff val="-3409"/>
              <a:lumOff val="-1307"/>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8564B0-E906-4781-9478-CA01805048EB}">
      <dsp:nvSpPr>
        <dsp:cNvPr id="0" name=""/>
        <dsp:cNvSpPr/>
      </dsp:nvSpPr>
      <dsp:spPr>
        <a:xfrm>
          <a:off x="900677" y="2410319"/>
          <a:ext cx="7373464" cy="688611"/>
        </a:xfrm>
        <a:prstGeom prst="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6586" tIns="71120" rIns="71120" bIns="71120" numCol="1" spcCol="1270" anchor="ctr" anchorCtr="0">
          <a:noAutofit/>
        </a:bodyPr>
        <a:lstStyle/>
        <a:p>
          <a:pPr marL="0" lvl="0" indent="0" algn="l" defTabSz="1244600">
            <a:lnSpc>
              <a:spcPct val="90000"/>
            </a:lnSpc>
            <a:spcBef>
              <a:spcPct val="0"/>
            </a:spcBef>
            <a:spcAft>
              <a:spcPct val="35000"/>
            </a:spcAft>
            <a:buNone/>
          </a:pPr>
          <a:r>
            <a:rPr lang="el-GR" sz="2800" kern="1200" dirty="0">
              <a:latin typeface="Times New Roman" panose="02020603050405020304" pitchFamily="18" charset="0"/>
              <a:cs typeface="Times New Roman" panose="02020603050405020304" pitchFamily="18" charset="0"/>
            </a:rPr>
            <a:t>Μεθοδολογία</a:t>
          </a:r>
          <a:r>
            <a:rPr lang="el-GR" sz="2800" kern="1200" dirty="0"/>
            <a:t> </a:t>
          </a:r>
          <a:r>
            <a:rPr lang="en-US" sz="2800" kern="1200" dirty="0">
              <a:latin typeface="Times New Roman" panose="02020603050405020304" pitchFamily="18" charset="0"/>
              <a:cs typeface="Times New Roman" panose="02020603050405020304" pitchFamily="18" charset="0"/>
            </a:rPr>
            <a:t>West - </a:t>
          </a:r>
          <a:r>
            <a:rPr lang="el-GR" sz="2800" kern="1200" dirty="0" err="1">
              <a:latin typeface="Times New Roman" panose="02020603050405020304" pitchFamily="18" charset="0"/>
              <a:cs typeface="Times New Roman" panose="02020603050405020304" pitchFamily="18" charset="0"/>
            </a:rPr>
            <a:t>Λιοναράκη</a:t>
          </a:r>
          <a:endParaRPr lang="el-GR" sz="2800" kern="1200" dirty="0">
            <a:latin typeface="Times New Roman" panose="02020603050405020304" pitchFamily="18" charset="0"/>
            <a:cs typeface="Times New Roman" panose="02020603050405020304" pitchFamily="18" charset="0"/>
          </a:endParaRPr>
        </a:p>
      </dsp:txBody>
      <dsp:txXfrm>
        <a:off x="900677" y="2410319"/>
        <a:ext cx="7373464" cy="688611"/>
      </dsp:txXfrm>
    </dsp:sp>
    <dsp:sp modelId="{8E192BFB-EDDE-4C49-B79F-857719CF1031}">
      <dsp:nvSpPr>
        <dsp:cNvPr id="0" name=""/>
        <dsp:cNvSpPr/>
      </dsp:nvSpPr>
      <dsp:spPr>
        <a:xfrm>
          <a:off x="470294" y="2324243"/>
          <a:ext cx="860764" cy="860764"/>
        </a:xfrm>
        <a:prstGeom prst="ellipse">
          <a:avLst/>
        </a:prstGeom>
        <a:solidFill>
          <a:schemeClr val="lt1">
            <a:hueOff val="0"/>
            <a:satOff val="0"/>
            <a:lumOff val="0"/>
            <a:alphaOff val="0"/>
          </a:schemeClr>
        </a:solidFill>
        <a:ln w="12700" cap="flat" cmpd="sng" algn="ctr">
          <a:solidFill>
            <a:schemeClr val="accent5">
              <a:hueOff val="-4902230"/>
              <a:satOff val="-6819"/>
              <a:lumOff val="-2615"/>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9F37B7-85E0-4BF1-819C-5D67D64D26DE}">
      <dsp:nvSpPr>
        <dsp:cNvPr id="0" name=""/>
        <dsp:cNvSpPr/>
      </dsp:nvSpPr>
      <dsp:spPr>
        <a:xfrm>
          <a:off x="505880" y="3443416"/>
          <a:ext cx="7768261" cy="688611"/>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6586" tIns="71120" rIns="71120" bIns="71120" numCol="1" spcCol="1270" anchor="ctr" anchorCtr="0">
          <a:noAutofit/>
        </a:bodyPr>
        <a:lstStyle/>
        <a:p>
          <a:pPr marL="0" lvl="0" indent="0" algn="l" defTabSz="1244600">
            <a:lnSpc>
              <a:spcPct val="90000"/>
            </a:lnSpc>
            <a:spcBef>
              <a:spcPct val="0"/>
            </a:spcBef>
            <a:spcAft>
              <a:spcPct val="35000"/>
            </a:spcAft>
            <a:buNone/>
          </a:pPr>
          <a:r>
            <a:rPr lang="el-GR" sz="2800" kern="1200" dirty="0">
              <a:effectLst/>
              <a:latin typeface="Times New Roman" panose="02020603050405020304" pitchFamily="18" charset="0"/>
              <a:ea typeface="Times New Roman" panose="02020603050405020304" pitchFamily="18" charset="0"/>
              <a:cs typeface="Times New Roman" panose="02020603050405020304" pitchFamily="18" charset="0"/>
            </a:rPr>
            <a:t>Μοντέλο εννέα σταδίων του </a:t>
          </a:r>
          <a:r>
            <a:rPr lang="en-US" sz="2800" kern="1200" dirty="0">
              <a:effectLst/>
              <a:latin typeface="Times New Roman" panose="02020603050405020304" pitchFamily="18" charset="0"/>
              <a:ea typeface="Times New Roman" panose="02020603050405020304" pitchFamily="18" charset="0"/>
              <a:cs typeface="Times New Roman" panose="02020603050405020304" pitchFamily="18" charset="0"/>
            </a:rPr>
            <a:t>Robert Gagne</a:t>
          </a:r>
          <a:endParaRPr lang="el-GR" sz="2800" kern="1200" dirty="0">
            <a:latin typeface="Times New Roman" panose="02020603050405020304" pitchFamily="18" charset="0"/>
            <a:cs typeface="Times New Roman" panose="02020603050405020304" pitchFamily="18" charset="0"/>
          </a:endParaRPr>
        </a:p>
      </dsp:txBody>
      <dsp:txXfrm>
        <a:off x="505880" y="3443416"/>
        <a:ext cx="7768261" cy="688611"/>
      </dsp:txXfrm>
    </dsp:sp>
    <dsp:sp modelId="{00B7FFE7-9DA8-41CE-9BC8-16F698F3540D}">
      <dsp:nvSpPr>
        <dsp:cNvPr id="0" name=""/>
        <dsp:cNvSpPr/>
      </dsp:nvSpPr>
      <dsp:spPr>
        <a:xfrm>
          <a:off x="75498" y="3357340"/>
          <a:ext cx="860764" cy="860764"/>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B6CD6-82E6-463D-970A-574332A61194}">
      <dsp:nvSpPr>
        <dsp:cNvPr id="0" name=""/>
        <dsp:cNvSpPr/>
      </dsp:nvSpPr>
      <dsp:spPr>
        <a:xfrm>
          <a:off x="764702" y="360034"/>
          <a:ext cx="4702016" cy="4702016"/>
        </a:xfrm>
        <a:prstGeom prst="blockArc">
          <a:avLst>
            <a:gd name="adj1" fmla="val 13241971"/>
            <a:gd name="adj2" fmla="val 17612848"/>
            <a:gd name="adj3" fmla="val 2758"/>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AC73005-4654-4566-BC7D-76C67C9EA16E}">
      <dsp:nvSpPr>
        <dsp:cNvPr id="0" name=""/>
        <dsp:cNvSpPr/>
      </dsp:nvSpPr>
      <dsp:spPr>
        <a:xfrm>
          <a:off x="941551" y="61993"/>
          <a:ext cx="4702016" cy="4702016"/>
        </a:xfrm>
        <a:prstGeom prst="blockArc">
          <a:avLst>
            <a:gd name="adj1" fmla="val 10854474"/>
            <a:gd name="adj2" fmla="val 12872422"/>
            <a:gd name="adj3" fmla="val 2758"/>
          </a:avLst>
        </a:prstGeom>
        <a:gradFill rotWithShape="0">
          <a:gsLst>
            <a:gs pos="0">
              <a:schemeClr val="accent5">
                <a:hueOff val="-6536306"/>
                <a:satOff val="-9092"/>
                <a:lumOff val="-3486"/>
                <a:alphaOff val="0"/>
                <a:satMod val="103000"/>
                <a:lumMod val="102000"/>
                <a:tint val="94000"/>
              </a:schemeClr>
            </a:gs>
            <a:gs pos="50000">
              <a:schemeClr val="accent5">
                <a:hueOff val="-6536306"/>
                <a:satOff val="-9092"/>
                <a:lumOff val="-3486"/>
                <a:alphaOff val="0"/>
                <a:satMod val="110000"/>
                <a:lumMod val="100000"/>
                <a:shade val="100000"/>
              </a:schemeClr>
            </a:gs>
            <a:gs pos="100000">
              <a:schemeClr val="accent5">
                <a:hueOff val="-6536306"/>
                <a:satOff val="-9092"/>
                <a:lumOff val="-348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E480CFA-A29C-460D-BD9A-7C3122C64C7B}">
      <dsp:nvSpPr>
        <dsp:cNvPr id="0" name=""/>
        <dsp:cNvSpPr/>
      </dsp:nvSpPr>
      <dsp:spPr>
        <a:xfrm>
          <a:off x="887522" y="524194"/>
          <a:ext cx="4702016" cy="4702016"/>
        </a:xfrm>
        <a:prstGeom prst="blockArc">
          <a:avLst>
            <a:gd name="adj1" fmla="val 9584461"/>
            <a:gd name="adj2" fmla="val 11545605"/>
            <a:gd name="adj3" fmla="val 2758"/>
          </a:avLst>
        </a:prstGeom>
        <a:gradFill rotWithShape="0">
          <a:gsLst>
            <a:gs pos="0">
              <a:schemeClr val="accent5">
                <a:hueOff val="-5719268"/>
                <a:satOff val="-7955"/>
                <a:lumOff val="-3050"/>
                <a:alphaOff val="0"/>
                <a:satMod val="103000"/>
                <a:lumMod val="102000"/>
                <a:tint val="94000"/>
              </a:schemeClr>
            </a:gs>
            <a:gs pos="50000">
              <a:schemeClr val="accent5">
                <a:hueOff val="-5719268"/>
                <a:satOff val="-7955"/>
                <a:lumOff val="-3050"/>
                <a:alphaOff val="0"/>
                <a:satMod val="110000"/>
                <a:lumMod val="100000"/>
                <a:shade val="100000"/>
              </a:schemeClr>
            </a:gs>
            <a:gs pos="100000">
              <a:schemeClr val="accent5">
                <a:hueOff val="-5719268"/>
                <a:satOff val="-7955"/>
                <a:lumOff val="-305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0200366-63F0-4854-8055-F29A04E5A6DF}">
      <dsp:nvSpPr>
        <dsp:cNvPr id="0" name=""/>
        <dsp:cNvSpPr/>
      </dsp:nvSpPr>
      <dsp:spPr>
        <a:xfrm>
          <a:off x="856699" y="445166"/>
          <a:ext cx="4702016" cy="4702016"/>
        </a:xfrm>
        <a:prstGeom prst="blockArc">
          <a:avLst>
            <a:gd name="adj1" fmla="val 7100767"/>
            <a:gd name="adj2" fmla="val 9458684"/>
            <a:gd name="adj3" fmla="val 2758"/>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F9E9C4F-AE1C-4598-A8AD-F2117FF7B7BF}">
      <dsp:nvSpPr>
        <dsp:cNvPr id="0" name=""/>
        <dsp:cNvSpPr/>
      </dsp:nvSpPr>
      <dsp:spPr>
        <a:xfrm>
          <a:off x="1061437" y="569690"/>
          <a:ext cx="4702016" cy="4702016"/>
        </a:xfrm>
        <a:prstGeom prst="blockArc">
          <a:avLst>
            <a:gd name="adj1" fmla="val 4301805"/>
            <a:gd name="adj2" fmla="val 7456226"/>
            <a:gd name="adj3" fmla="val 2758"/>
          </a:avLst>
        </a:prstGeom>
        <a:gradFill rotWithShape="0">
          <a:gsLst>
            <a:gs pos="0">
              <a:schemeClr val="accent5">
                <a:hueOff val="-4085191"/>
                <a:satOff val="-5682"/>
                <a:lumOff val="-2179"/>
                <a:alphaOff val="0"/>
                <a:satMod val="103000"/>
                <a:lumMod val="102000"/>
                <a:tint val="94000"/>
              </a:schemeClr>
            </a:gs>
            <a:gs pos="50000">
              <a:schemeClr val="accent5">
                <a:hueOff val="-4085191"/>
                <a:satOff val="-5682"/>
                <a:lumOff val="-2179"/>
                <a:alphaOff val="0"/>
                <a:satMod val="110000"/>
                <a:lumMod val="100000"/>
                <a:shade val="100000"/>
              </a:schemeClr>
            </a:gs>
            <a:gs pos="100000">
              <a:schemeClr val="accent5">
                <a:hueOff val="-4085191"/>
                <a:satOff val="-5682"/>
                <a:lumOff val="-2179"/>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1B82F718-DD75-428B-8513-9677DEF35124}">
      <dsp:nvSpPr>
        <dsp:cNvPr id="0" name=""/>
        <dsp:cNvSpPr/>
      </dsp:nvSpPr>
      <dsp:spPr>
        <a:xfrm>
          <a:off x="2592688" y="595919"/>
          <a:ext cx="4702016" cy="4702016"/>
        </a:xfrm>
        <a:prstGeom prst="blockArc">
          <a:avLst>
            <a:gd name="adj1" fmla="val 3275685"/>
            <a:gd name="adj2" fmla="val 6615958"/>
            <a:gd name="adj3" fmla="val 2758"/>
          </a:avLst>
        </a:prstGeom>
        <a:gradFill rotWithShape="0">
          <a:gsLst>
            <a:gs pos="0">
              <a:schemeClr val="accent5">
                <a:hueOff val="-3268153"/>
                <a:satOff val="-4546"/>
                <a:lumOff val="-1743"/>
                <a:alphaOff val="0"/>
                <a:satMod val="103000"/>
                <a:lumMod val="102000"/>
                <a:tint val="94000"/>
              </a:schemeClr>
            </a:gs>
            <a:gs pos="50000">
              <a:schemeClr val="accent5">
                <a:hueOff val="-3268153"/>
                <a:satOff val="-4546"/>
                <a:lumOff val="-1743"/>
                <a:alphaOff val="0"/>
                <a:satMod val="110000"/>
                <a:lumMod val="100000"/>
                <a:shade val="100000"/>
              </a:schemeClr>
            </a:gs>
            <a:gs pos="100000">
              <a:schemeClr val="accent5">
                <a:hueOff val="-3268153"/>
                <a:satOff val="-4546"/>
                <a:lumOff val="-174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46E82817-5FD8-42B8-B6FB-38AC3FBE59E9}">
      <dsp:nvSpPr>
        <dsp:cNvPr id="0" name=""/>
        <dsp:cNvSpPr/>
      </dsp:nvSpPr>
      <dsp:spPr>
        <a:xfrm>
          <a:off x="2282630" y="860227"/>
          <a:ext cx="4702016" cy="4702016"/>
        </a:xfrm>
        <a:prstGeom prst="blockArc">
          <a:avLst>
            <a:gd name="adj1" fmla="val 555084"/>
            <a:gd name="adj2" fmla="val 2670821"/>
            <a:gd name="adj3" fmla="val 2758"/>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EEE9947B-39FF-4404-A65A-F24443461084}">
      <dsp:nvSpPr>
        <dsp:cNvPr id="0" name=""/>
        <dsp:cNvSpPr/>
      </dsp:nvSpPr>
      <dsp:spPr>
        <a:xfrm>
          <a:off x="2505691" y="179363"/>
          <a:ext cx="4702016" cy="4702016"/>
        </a:xfrm>
        <a:prstGeom prst="blockArc">
          <a:avLst>
            <a:gd name="adj1" fmla="val 21371335"/>
            <a:gd name="adj2" fmla="val 1621663"/>
            <a:gd name="adj3" fmla="val 2758"/>
          </a:avLst>
        </a:prstGeom>
        <a:gradFill rotWithShape="0">
          <a:gsLst>
            <a:gs pos="0">
              <a:schemeClr val="accent5">
                <a:hueOff val="-1634077"/>
                <a:satOff val="-2273"/>
                <a:lumOff val="-872"/>
                <a:alphaOff val="0"/>
                <a:satMod val="103000"/>
                <a:lumMod val="102000"/>
                <a:tint val="94000"/>
              </a:schemeClr>
            </a:gs>
            <a:gs pos="50000">
              <a:schemeClr val="accent5">
                <a:hueOff val="-1634077"/>
                <a:satOff val="-2273"/>
                <a:lumOff val="-872"/>
                <a:alphaOff val="0"/>
                <a:satMod val="110000"/>
                <a:lumMod val="100000"/>
                <a:shade val="100000"/>
              </a:schemeClr>
            </a:gs>
            <a:gs pos="100000">
              <a:schemeClr val="accent5">
                <a:hueOff val="-1634077"/>
                <a:satOff val="-2273"/>
                <a:lumOff val="-872"/>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90C76C9-E887-45AE-BBDE-5AF4875CC1FE}">
      <dsp:nvSpPr>
        <dsp:cNvPr id="0" name=""/>
        <dsp:cNvSpPr/>
      </dsp:nvSpPr>
      <dsp:spPr>
        <a:xfrm>
          <a:off x="2693609" y="389698"/>
          <a:ext cx="4702016" cy="4702016"/>
        </a:xfrm>
        <a:prstGeom prst="blockArc">
          <a:avLst>
            <a:gd name="adj1" fmla="val 19210575"/>
            <a:gd name="adj2" fmla="val 21235060"/>
            <a:gd name="adj3" fmla="val 2758"/>
          </a:avLst>
        </a:prstGeom>
        <a:gradFill rotWithShape="0">
          <a:gsLst>
            <a:gs pos="0">
              <a:schemeClr val="accent5">
                <a:hueOff val="-817038"/>
                <a:satOff val="-1136"/>
                <a:lumOff val="-436"/>
                <a:alphaOff val="0"/>
                <a:satMod val="103000"/>
                <a:lumMod val="102000"/>
                <a:tint val="94000"/>
              </a:schemeClr>
            </a:gs>
            <a:gs pos="50000">
              <a:schemeClr val="accent5">
                <a:hueOff val="-817038"/>
                <a:satOff val="-1136"/>
                <a:lumOff val="-436"/>
                <a:alphaOff val="0"/>
                <a:satMod val="110000"/>
                <a:lumMod val="100000"/>
                <a:shade val="100000"/>
              </a:schemeClr>
            </a:gs>
            <a:gs pos="100000">
              <a:schemeClr val="accent5">
                <a:hueOff val="-817038"/>
                <a:satOff val="-1136"/>
                <a:lumOff val="-43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986C329E-598E-4BC0-861B-4FEE8FAA8E6F}">
      <dsp:nvSpPr>
        <dsp:cNvPr id="0" name=""/>
        <dsp:cNvSpPr/>
      </dsp:nvSpPr>
      <dsp:spPr>
        <a:xfrm>
          <a:off x="2492898" y="360026"/>
          <a:ext cx="4702016" cy="4702016"/>
        </a:xfrm>
        <a:prstGeom prst="blockArc">
          <a:avLst>
            <a:gd name="adj1" fmla="val 14951706"/>
            <a:gd name="adj2" fmla="val 19151697"/>
            <a:gd name="adj3" fmla="val 2758"/>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ECAB3B99-0D94-4BFF-8AF9-411466625421}">
      <dsp:nvSpPr>
        <dsp:cNvPr id="0" name=""/>
        <dsp:cNvSpPr/>
      </dsp:nvSpPr>
      <dsp:spPr>
        <a:xfrm>
          <a:off x="2733948" y="1656200"/>
          <a:ext cx="2398216" cy="1952537"/>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l-GR" sz="2200" b="1" kern="1200" dirty="0">
              <a:latin typeface="Times New Roman" panose="02020603050405020304" pitchFamily="18" charset="0"/>
              <a:cs typeface="Times New Roman" panose="02020603050405020304" pitchFamily="18" charset="0"/>
            </a:rPr>
            <a:t>Ψηφιακά εργαλεία</a:t>
          </a:r>
        </a:p>
      </dsp:txBody>
      <dsp:txXfrm>
        <a:off x="3085159" y="1942142"/>
        <a:ext cx="1695794" cy="1380653"/>
      </dsp:txXfrm>
    </dsp:sp>
    <dsp:sp modelId="{EE7414E1-9BDD-4273-B652-5C0823088E48}">
      <dsp:nvSpPr>
        <dsp:cNvPr id="0" name=""/>
        <dsp:cNvSpPr/>
      </dsp:nvSpPr>
      <dsp:spPr>
        <a:xfrm>
          <a:off x="2708920" y="-27688"/>
          <a:ext cx="2715728" cy="1024998"/>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Students.edivea.net</a:t>
          </a:r>
          <a:endParaRPr lang="el-GR" sz="2000" b="1" kern="1200" dirty="0">
            <a:latin typeface="Times New Roman" panose="02020603050405020304" pitchFamily="18" charset="0"/>
            <a:cs typeface="Times New Roman" panose="02020603050405020304" pitchFamily="18" charset="0"/>
          </a:endParaRPr>
        </a:p>
      </dsp:txBody>
      <dsp:txXfrm>
        <a:off x="3106629" y="122419"/>
        <a:ext cx="1920310" cy="724784"/>
      </dsp:txXfrm>
    </dsp:sp>
    <dsp:sp modelId="{DCBBF68D-C441-4275-BE59-593279C8BD9B}">
      <dsp:nvSpPr>
        <dsp:cNvPr id="0" name=""/>
        <dsp:cNvSpPr/>
      </dsp:nvSpPr>
      <dsp:spPr>
        <a:xfrm>
          <a:off x="5733245" y="648076"/>
          <a:ext cx="1824187" cy="977940"/>
        </a:xfrm>
        <a:prstGeom prst="ellipse">
          <a:avLst/>
        </a:prstGeom>
        <a:gradFill rotWithShape="0">
          <a:gsLst>
            <a:gs pos="0">
              <a:schemeClr val="accent5">
                <a:hueOff val="-817038"/>
                <a:satOff val="-1136"/>
                <a:lumOff val="-436"/>
                <a:alphaOff val="0"/>
                <a:satMod val="103000"/>
                <a:lumMod val="102000"/>
                <a:tint val="94000"/>
              </a:schemeClr>
            </a:gs>
            <a:gs pos="50000">
              <a:schemeClr val="accent5">
                <a:hueOff val="-817038"/>
                <a:satOff val="-1136"/>
                <a:lumOff val="-436"/>
                <a:alphaOff val="0"/>
                <a:satMod val="110000"/>
                <a:lumMod val="100000"/>
                <a:shade val="100000"/>
              </a:schemeClr>
            </a:gs>
            <a:gs pos="100000">
              <a:schemeClr val="accent5">
                <a:hueOff val="-817038"/>
                <a:satOff val="-1136"/>
                <a:lumOff val="-43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H5P</a:t>
          </a:r>
          <a:endParaRPr lang="el-GR" sz="2000" b="1" kern="1200" dirty="0">
            <a:latin typeface="Times New Roman" panose="02020603050405020304" pitchFamily="18" charset="0"/>
            <a:cs typeface="Times New Roman" panose="02020603050405020304" pitchFamily="18" charset="0"/>
          </a:endParaRPr>
        </a:p>
      </dsp:txBody>
      <dsp:txXfrm>
        <a:off x="6000391" y="791292"/>
        <a:ext cx="1289895" cy="691508"/>
      </dsp:txXfrm>
    </dsp:sp>
    <dsp:sp modelId="{5CD8E74F-472B-4000-9FF4-9CB455B88DC9}">
      <dsp:nvSpPr>
        <dsp:cNvPr id="0" name=""/>
        <dsp:cNvSpPr/>
      </dsp:nvSpPr>
      <dsp:spPr>
        <a:xfrm>
          <a:off x="6021288" y="1830124"/>
          <a:ext cx="2297738" cy="1092277"/>
        </a:xfrm>
        <a:prstGeom prst="ellipse">
          <a:avLst/>
        </a:prstGeom>
        <a:gradFill rotWithShape="0">
          <a:gsLst>
            <a:gs pos="0">
              <a:schemeClr val="accent5">
                <a:hueOff val="-1634077"/>
                <a:satOff val="-2273"/>
                <a:lumOff val="-872"/>
                <a:alphaOff val="0"/>
                <a:satMod val="103000"/>
                <a:lumMod val="102000"/>
                <a:tint val="94000"/>
              </a:schemeClr>
            </a:gs>
            <a:gs pos="50000">
              <a:schemeClr val="accent5">
                <a:hueOff val="-1634077"/>
                <a:satOff val="-2273"/>
                <a:lumOff val="-872"/>
                <a:alphaOff val="0"/>
                <a:satMod val="110000"/>
                <a:lumMod val="100000"/>
                <a:shade val="100000"/>
              </a:schemeClr>
            </a:gs>
            <a:gs pos="100000">
              <a:schemeClr val="accent5">
                <a:hueOff val="-1634077"/>
                <a:satOff val="-2273"/>
                <a:lumOff val="-87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Action</a:t>
          </a:r>
        </a:p>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Bound</a:t>
          </a:r>
          <a:endParaRPr lang="el-GR" sz="2000" b="1" kern="1200" dirty="0">
            <a:latin typeface="Times New Roman" panose="02020603050405020304" pitchFamily="18" charset="0"/>
            <a:cs typeface="Times New Roman" panose="02020603050405020304" pitchFamily="18" charset="0"/>
          </a:endParaRPr>
        </a:p>
      </dsp:txBody>
      <dsp:txXfrm>
        <a:off x="6357784" y="1990084"/>
        <a:ext cx="1624746" cy="772357"/>
      </dsp:txXfrm>
    </dsp:sp>
    <dsp:sp modelId="{8AF70559-748F-468F-91F7-59D1FE9146C8}">
      <dsp:nvSpPr>
        <dsp:cNvPr id="0" name=""/>
        <dsp:cNvSpPr/>
      </dsp:nvSpPr>
      <dsp:spPr>
        <a:xfrm>
          <a:off x="5878624" y="3105013"/>
          <a:ext cx="2086879" cy="957945"/>
        </a:xfrm>
        <a:prstGeom prst="ellipse">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latin typeface="Times New Roman" panose="02020603050405020304" pitchFamily="18" charset="0"/>
              <a:cs typeface="Times New Roman" panose="02020603050405020304" pitchFamily="18" charset="0"/>
            </a:rPr>
            <a:t>Blippar</a:t>
          </a:r>
          <a:endParaRPr lang="en-US" sz="2000" b="1" kern="1200" dirty="0">
            <a:latin typeface="Times New Roman" panose="02020603050405020304" pitchFamily="18" charset="0"/>
            <a:cs typeface="Times New Roman" panose="02020603050405020304" pitchFamily="18" charset="0"/>
          </a:endParaRPr>
        </a:p>
      </dsp:txBody>
      <dsp:txXfrm>
        <a:off x="6184240" y="3245301"/>
        <a:ext cx="1475647" cy="677369"/>
      </dsp:txXfrm>
    </dsp:sp>
    <dsp:sp modelId="{8C31E319-F7EA-44EF-8A53-2E2B2D9A01B8}">
      <dsp:nvSpPr>
        <dsp:cNvPr id="0" name=""/>
        <dsp:cNvSpPr/>
      </dsp:nvSpPr>
      <dsp:spPr>
        <a:xfrm>
          <a:off x="5223521" y="4386424"/>
          <a:ext cx="2126922" cy="900646"/>
        </a:xfrm>
        <a:prstGeom prst="ellipse">
          <a:avLst/>
        </a:prstGeom>
        <a:gradFill rotWithShape="0">
          <a:gsLst>
            <a:gs pos="0">
              <a:schemeClr val="accent5">
                <a:hueOff val="-3268153"/>
                <a:satOff val="-4546"/>
                <a:lumOff val="-1743"/>
                <a:alphaOff val="0"/>
                <a:satMod val="103000"/>
                <a:lumMod val="102000"/>
                <a:tint val="94000"/>
              </a:schemeClr>
            </a:gs>
            <a:gs pos="50000">
              <a:schemeClr val="accent5">
                <a:hueOff val="-3268153"/>
                <a:satOff val="-4546"/>
                <a:lumOff val="-1743"/>
                <a:alphaOff val="0"/>
                <a:satMod val="110000"/>
                <a:lumMod val="100000"/>
                <a:shade val="100000"/>
              </a:schemeClr>
            </a:gs>
            <a:gs pos="100000">
              <a:schemeClr val="accent5">
                <a:hueOff val="-3268153"/>
                <a:satOff val="-4546"/>
                <a:lumOff val="-174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latin typeface="Times New Roman" panose="02020603050405020304" pitchFamily="18" charset="0"/>
              <a:cs typeface="Times New Roman" panose="02020603050405020304" pitchFamily="18" charset="0"/>
            </a:rPr>
            <a:t>Plotagon</a:t>
          </a:r>
          <a:r>
            <a:rPr lang="en-US" sz="2000" b="1" kern="1200" dirty="0">
              <a:latin typeface="Times New Roman" panose="02020603050405020304" pitchFamily="18" charset="0"/>
              <a:cs typeface="Times New Roman" panose="02020603050405020304" pitchFamily="18" charset="0"/>
            </a:rPr>
            <a:t> Studio</a:t>
          </a:r>
        </a:p>
      </dsp:txBody>
      <dsp:txXfrm>
        <a:off x="5535002" y="4518321"/>
        <a:ext cx="1503960" cy="636852"/>
      </dsp:txXfrm>
    </dsp:sp>
    <dsp:sp modelId="{F2B46391-72B3-4DEC-BDD2-33FAA697EFD5}">
      <dsp:nvSpPr>
        <dsp:cNvPr id="0" name=""/>
        <dsp:cNvSpPr/>
      </dsp:nvSpPr>
      <dsp:spPr>
        <a:xfrm>
          <a:off x="3237087" y="4671657"/>
          <a:ext cx="1807003" cy="900646"/>
        </a:xfrm>
        <a:prstGeom prst="ellipse">
          <a:avLst/>
        </a:prstGeom>
        <a:gradFill rotWithShape="0">
          <a:gsLst>
            <a:gs pos="0">
              <a:schemeClr val="accent5">
                <a:hueOff val="-4085191"/>
                <a:satOff val="-5682"/>
                <a:lumOff val="-2179"/>
                <a:alphaOff val="0"/>
                <a:satMod val="103000"/>
                <a:lumMod val="102000"/>
                <a:tint val="94000"/>
              </a:schemeClr>
            </a:gs>
            <a:gs pos="50000">
              <a:schemeClr val="accent5">
                <a:hueOff val="-4085191"/>
                <a:satOff val="-5682"/>
                <a:lumOff val="-2179"/>
                <a:alphaOff val="0"/>
                <a:satMod val="110000"/>
                <a:lumMod val="100000"/>
                <a:shade val="100000"/>
              </a:schemeClr>
            </a:gs>
            <a:gs pos="100000">
              <a:schemeClr val="accent5">
                <a:hueOff val="-4085191"/>
                <a:satOff val="-5682"/>
                <a:lumOff val="-2179"/>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latin typeface="Times New Roman" panose="02020603050405020304" pitchFamily="18" charset="0"/>
              <a:cs typeface="Times New Roman" panose="02020603050405020304" pitchFamily="18" charset="0"/>
            </a:rPr>
            <a:t>Doodly</a:t>
          </a:r>
          <a:endParaRPr lang="el-GR" sz="2000" b="1" kern="1200" dirty="0">
            <a:latin typeface="Times New Roman" panose="02020603050405020304" pitchFamily="18" charset="0"/>
            <a:cs typeface="Times New Roman" panose="02020603050405020304" pitchFamily="18" charset="0"/>
          </a:endParaRPr>
        </a:p>
      </dsp:txBody>
      <dsp:txXfrm>
        <a:off x="3501716" y="4803554"/>
        <a:ext cx="1277745" cy="636852"/>
      </dsp:txXfrm>
    </dsp:sp>
    <dsp:sp modelId="{0726EE88-7A9C-48B8-89E5-9FA2AFDD058B}">
      <dsp:nvSpPr>
        <dsp:cNvPr id="0" name=""/>
        <dsp:cNvSpPr/>
      </dsp:nvSpPr>
      <dsp:spPr>
        <a:xfrm>
          <a:off x="1058354" y="4386427"/>
          <a:ext cx="2096993" cy="900646"/>
        </a:xfrm>
        <a:prstGeom prst="ellipse">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Padlet</a:t>
          </a:r>
          <a:endParaRPr lang="el-GR" sz="2000" b="1" kern="1200" dirty="0">
            <a:latin typeface="Times New Roman" panose="02020603050405020304" pitchFamily="18" charset="0"/>
            <a:cs typeface="Times New Roman" panose="02020603050405020304" pitchFamily="18" charset="0"/>
          </a:endParaRPr>
        </a:p>
      </dsp:txBody>
      <dsp:txXfrm>
        <a:off x="1365452" y="4518324"/>
        <a:ext cx="1482797" cy="636852"/>
      </dsp:txXfrm>
    </dsp:sp>
    <dsp:sp modelId="{1A65C3FC-52DD-4B36-B838-2DEC76A662AB}">
      <dsp:nvSpPr>
        <dsp:cNvPr id="0" name=""/>
        <dsp:cNvSpPr/>
      </dsp:nvSpPr>
      <dsp:spPr>
        <a:xfrm>
          <a:off x="0" y="3227721"/>
          <a:ext cx="2126759" cy="900646"/>
        </a:xfrm>
        <a:prstGeom prst="ellipse">
          <a:avLst/>
        </a:prstGeom>
        <a:gradFill rotWithShape="0">
          <a:gsLst>
            <a:gs pos="0">
              <a:schemeClr val="accent5">
                <a:hueOff val="-5719268"/>
                <a:satOff val="-7955"/>
                <a:lumOff val="-3050"/>
                <a:alphaOff val="0"/>
                <a:satMod val="103000"/>
                <a:lumMod val="102000"/>
                <a:tint val="94000"/>
              </a:schemeClr>
            </a:gs>
            <a:gs pos="50000">
              <a:schemeClr val="accent5">
                <a:hueOff val="-5719268"/>
                <a:satOff val="-7955"/>
                <a:lumOff val="-3050"/>
                <a:alphaOff val="0"/>
                <a:satMod val="110000"/>
                <a:lumMod val="100000"/>
                <a:shade val="100000"/>
              </a:schemeClr>
            </a:gs>
            <a:gs pos="100000">
              <a:schemeClr val="accent5">
                <a:hueOff val="-5719268"/>
                <a:satOff val="-7955"/>
                <a:lumOff val="-305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Canva</a:t>
          </a:r>
          <a:endParaRPr lang="el-GR" sz="2000" b="1" kern="1200" dirty="0">
            <a:latin typeface="Times New Roman" panose="02020603050405020304" pitchFamily="18" charset="0"/>
            <a:cs typeface="Times New Roman" panose="02020603050405020304" pitchFamily="18" charset="0"/>
          </a:endParaRPr>
        </a:p>
      </dsp:txBody>
      <dsp:txXfrm>
        <a:off x="311457" y="3359618"/>
        <a:ext cx="1503845" cy="636852"/>
      </dsp:txXfrm>
    </dsp:sp>
    <dsp:sp modelId="{31A4B48B-8C17-4141-8684-D9A0DC0918A8}">
      <dsp:nvSpPr>
        <dsp:cNvPr id="0" name=""/>
        <dsp:cNvSpPr/>
      </dsp:nvSpPr>
      <dsp:spPr>
        <a:xfrm>
          <a:off x="0" y="1925939"/>
          <a:ext cx="1948530" cy="900646"/>
        </a:xfrm>
        <a:prstGeom prst="ellipse">
          <a:avLst/>
        </a:prstGeom>
        <a:gradFill rotWithShape="0">
          <a:gsLst>
            <a:gs pos="0">
              <a:schemeClr val="accent5">
                <a:hueOff val="-6536306"/>
                <a:satOff val="-9092"/>
                <a:lumOff val="-3486"/>
                <a:alphaOff val="0"/>
                <a:satMod val="103000"/>
                <a:lumMod val="102000"/>
                <a:tint val="94000"/>
              </a:schemeClr>
            </a:gs>
            <a:gs pos="50000">
              <a:schemeClr val="accent5">
                <a:hueOff val="-6536306"/>
                <a:satOff val="-9092"/>
                <a:lumOff val="-3486"/>
                <a:alphaOff val="0"/>
                <a:satMod val="110000"/>
                <a:lumMod val="100000"/>
                <a:shade val="100000"/>
              </a:schemeClr>
            </a:gs>
            <a:gs pos="100000">
              <a:schemeClr val="accent5">
                <a:hueOff val="-6536306"/>
                <a:satOff val="-9092"/>
                <a:lumOff val="-348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Online Image Editor</a:t>
          </a:r>
          <a:endParaRPr lang="el-GR" sz="2000" b="1" kern="1200" dirty="0">
            <a:latin typeface="Times New Roman" panose="02020603050405020304" pitchFamily="18" charset="0"/>
            <a:cs typeface="Times New Roman" panose="02020603050405020304" pitchFamily="18" charset="0"/>
          </a:endParaRPr>
        </a:p>
      </dsp:txBody>
      <dsp:txXfrm>
        <a:off x="285356" y="2057836"/>
        <a:ext cx="1377818" cy="636852"/>
      </dsp:txXfrm>
    </dsp:sp>
    <dsp:sp modelId="{07B88E90-E9F5-422D-954B-C3065BE629C3}">
      <dsp:nvSpPr>
        <dsp:cNvPr id="0" name=""/>
        <dsp:cNvSpPr/>
      </dsp:nvSpPr>
      <dsp:spPr>
        <a:xfrm>
          <a:off x="404666" y="648071"/>
          <a:ext cx="1956024" cy="900646"/>
        </a:xfrm>
        <a:prstGeom prst="ellipse">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Times New Roman" panose="02020603050405020304" pitchFamily="18" charset="0"/>
              <a:cs typeface="Times New Roman" panose="02020603050405020304" pitchFamily="18" charset="0"/>
            </a:rPr>
            <a:t>Εφαρμογές ΑΙ</a:t>
          </a:r>
        </a:p>
      </dsp:txBody>
      <dsp:txXfrm>
        <a:off x="691119" y="779968"/>
        <a:ext cx="1383118" cy="6368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F9673-B7C8-4CD2-8FF9-32D51AC316E3}">
      <dsp:nvSpPr>
        <dsp:cNvPr id="0" name=""/>
        <dsp:cNvSpPr/>
      </dsp:nvSpPr>
      <dsp:spPr>
        <a:xfrm>
          <a:off x="72031" y="0"/>
          <a:ext cx="5294388" cy="3245607"/>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A30620-C9F2-432D-8CDE-AFC38423BE61}">
      <dsp:nvSpPr>
        <dsp:cNvPr id="0" name=""/>
        <dsp:cNvSpPr/>
      </dsp:nvSpPr>
      <dsp:spPr>
        <a:xfrm>
          <a:off x="342" y="973682"/>
          <a:ext cx="1911566" cy="1298242"/>
        </a:xfrm>
        <a:prstGeom prst="round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tx1"/>
              </a:solidFill>
              <a:latin typeface="Times New Roman" panose="02020603050405020304" pitchFamily="18" charset="0"/>
              <a:cs typeface="Times New Roman" panose="02020603050405020304" pitchFamily="18" charset="0"/>
            </a:rPr>
            <a:t>Έρευνα</a:t>
          </a:r>
        </a:p>
      </dsp:txBody>
      <dsp:txXfrm>
        <a:off x="63717" y="1037057"/>
        <a:ext cx="1784816" cy="1171492"/>
      </dsp:txXfrm>
    </dsp:sp>
    <dsp:sp modelId="{E3350E7B-C07E-4DAF-AE27-7DF3E2F758EF}">
      <dsp:nvSpPr>
        <dsp:cNvPr id="0" name=""/>
        <dsp:cNvSpPr/>
      </dsp:nvSpPr>
      <dsp:spPr>
        <a:xfrm>
          <a:off x="2158562" y="973682"/>
          <a:ext cx="1911566" cy="1298242"/>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tx1"/>
              </a:solidFill>
              <a:latin typeface="Times New Roman" panose="02020603050405020304" pitchFamily="18" charset="0"/>
              <a:cs typeface="Times New Roman" panose="02020603050405020304" pitchFamily="18" charset="0"/>
            </a:rPr>
            <a:t>Συλλογή πληροφοριών &amp; πηγών</a:t>
          </a:r>
        </a:p>
      </dsp:txBody>
      <dsp:txXfrm>
        <a:off x="2221937" y="1037057"/>
        <a:ext cx="1784816" cy="1171492"/>
      </dsp:txXfrm>
    </dsp:sp>
    <dsp:sp modelId="{67CE8FD5-992F-419D-9EBF-52A978515C65}">
      <dsp:nvSpPr>
        <dsp:cNvPr id="0" name=""/>
        <dsp:cNvSpPr/>
      </dsp:nvSpPr>
      <dsp:spPr>
        <a:xfrm>
          <a:off x="4316783" y="973682"/>
          <a:ext cx="1911566" cy="1298242"/>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tx1"/>
              </a:solidFill>
              <a:latin typeface="Times New Roman" panose="02020603050405020304" pitchFamily="18" charset="0"/>
              <a:cs typeface="Times New Roman" panose="02020603050405020304" pitchFamily="18" charset="0"/>
            </a:rPr>
            <a:t>Παραγωγή – Σύνθεση στοιχείων &amp; Νέου Υλικού</a:t>
          </a:r>
        </a:p>
      </dsp:txBody>
      <dsp:txXfrm>
        <a:off x="4380158" y="1037057"/>
        <a:ext cx="1784816" cy="11714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81969-526F-47FA-8E3B-16F3E0D6E3A9}">
      <dsp:nvSpPr>
        <dsp:cNvPr id="0" name=""/>
        <dsp:cNvSpPr/>
      </dsp:nvSpPr>
      <dsp:spPr>
        <a:xfrm rot="16200000">
          <a:off x="570476" y="-752458"/>
          <a:ext cx="3186349" cy="4364837"/>
        </a:xfrm>
        <a:prstGeom prst="round1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l-GR" sz="20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800" b="1" kern="1200" dirty="0">
              <a:solidFill>
                <a:schemeClr val="tx1"/>
              </a:solidFill>
              <a:effectLst/>
              <a:latin typeface="Times New Roman" panose="02020603050405020304" pitchFamily="18" charset="0"/>
              <a:cs typeface="Times New Roman" panose="02020603050405020304" pitchFamily="18" charset="0"/>
            </a:rPr>
            <a:t>Παιδαγωγική Επάρκεια Ε</a:t>
          </a:r>
          <a:r>
            <a:rPr lang="en-US" sz="1800" b="1" kern="1200" dirty="0">
              <a:solidFill>
                <a:schemeClr val="tx1"/>
              </a:solidFill>
              <a:effectLst/>
              <a:latin typeface="Times New Roman" panose="02020603050405020304" pitchFamily="18" charset="0"/>
              <a:cs typeface="Times New Roman" panose="02020603050405020304" pitchFamily="18" charset="0"/>
            </a:rPr>
            <a:t>.</a:t>
          </a:r>
          <a:r>
            <a:rPr lang="el-GR" sz="1800" b="1" kern="1200" dirty="0">
              <a:solidFill>
                <a:schemeClr val="tx1"/>
              </a:solidFill>
              <a:effectLst/>
              <a:latin typeface="Times New Roman" panose="02020603050405020304" pitchFamily="18" charset="0"/>
              <a:cs typeface="Times New Roman" panose="02020603050405020304" pitchFamily="18" charset="0"/>
            </a:rPr>
            <a:t>Υ</a:t>
          </a:r>
          <a:r>
            <a:rPr lang="en-US" sz="1800" b="1" kern="1200" dirty="0">
              <a:solidFill>
                <a:schemeClr val="tx1"/>
              </a:solidFill>
              <a:effectLst/>
              <a:latin typeface="Times New Roman" panose="02020603050405020304" pitchFamily="18" charset="0"/>
              <a:cs typeface="Times New Roman" panose="02020603050405020304" pitchFamily="18" charset="0"/>
            </a:rPr>
            <a:t>.</a:t>
          </a:r>
          <a:r>
            <a:rPr lang="el-GR" sz="1800" b="1" kern="1200" dirty="0">
              <a:solidFill>
                <a:schemeClr val="tx1"/>
              </a:solidFill>
              <a:effectLst/>
              <a:latin typeface="Times New Roman" panose="02020603050405020304" pitchFamily="18" charset="0"/>
              <a:cs typeface="Times New Roman" panose="02020603050405020304" pitchFamily="18" charset="0"/>
            </a:rPr>
            <a:t> </a:t>
          </a:r>
        </a:p>
        <a:p>
          <a:pPr marL="0" lvl="0" indent="0" algn="ctr" defTabSz="889000">
            <a:lnSpc>
              <a:spcPct val="90000"/>
            </a:lnSpc>
            <a:spcBef>
              <a:spcPct val="0"/>
            </a:spcBef>
            <a:spcAft>
              <a:spcPct val="35000"/>
            </a:spcAft>
            <a:buNone/>
          </a:pPr>
          <a:r>
            <a:rPr lang="el-GR" sz="1800" b="1" kern="1200" dirty="0">
              <a:solidFill>
                <a:schemeClr val="tx1"/>
              </a:solidFill>
              <a:effectLst/>
              <a:latin typeface="Times New Roman" panose="02020603050405020304" pitchFamily="18" charset="0"/>
              <a:cs typeface="Times New Roman" panose="02020603050405020304" pitchFamily="18" charset="0"/>
            </a:rPr>
            <a:t>(Ερώτημα 1)</a:t>
          </a:r>
        </a:p>
        <a:p>
          <a:pPr marL="0" lvl="0" indent="0" algn="l" defTabSz="889000">
            <a:lnSpc>
              <a:spcPct val="90000"/>
            </a:lnSpc>
            <a:spcBef>
              <a:spcPct val="0"/>
            </a:spcBef>
            <a:spcAft>
              <a:spcPct val="35000"/>
            </a:spcAft>
            <a:buFont typeface="+mj-lt"/>
            <a:buNone/>
          </a:pPr>
          <a:r>
            <a:rPr lang="el-GR" sz="1500" b="1" kern="1200" dirty="0">
              <a:solidFill>
                <a:schemeClr val="bg1"/>
              </a:solidFill>
              <a:effectLst/>
              <a:latin typeface="Times New Roman" panose="02020603050405020304" pitchFamily="18" charset="0"/>
              <a:cs typeface="Times New Roman" panose="02020603050405020304" pitchFamily="18" charset="0"/>
            </a:rPr>
            <a:t>Σαφής τεκμηρίωση &amp; φιλική γλώσσα.
Υψηλή ευχρηστία – καθαρή δομή &amp; πλοήγηση.
Οδηγίες, εικονίδια, χρώματα → ενίσχυση αυτονομίας.
Δραστηριότητες → </a:t>
          </a:r>
          <a:r>
            <a:rPr lang="el-GR" sz="1500" b="1" kern="1200" dirty="0" err="1">
              <a:solidFill>
                <a:schemeClr val="bg1"/>
              </a:solidFill>
              <a:effectLst/>
              <a:latin typeface="Times New Roman" panose="02020603050405020304" pitchFamily="18" charset="0"/>
              <a:cs typeface="Times New Roman" panose="02020603050405020304" pitchFamily="18" charset="0"/>
            </a:rPr>
            <a:t>συμμετοχικότητα</a:t>
          </a:r>
          <a:r>
            <a:rPr lang="el-GR" sz="1500" b="1" kern="1200" dirty="0">
              <a:solidFill>
                <a:schemeClr val="bg1"/>
              </a:solidFill>
              <a:effectLst/>
              <a:latin typeface="Times New Roman" panose="02020603050405020304" pitchFamily="18" charset="0"/>
              <a:cs typeface="Times New Roman" panose="02020603050405020304" pitchFamily="18" charset="0"/>
            </a:rPr>
            <a:t>, ομαδικότητα, </a:t>
          </a:r>
          <a:r>
            <a:rPr lang="el-GR" sz="1500" b="1" kern="1200" dirty="0" err="1">
              <a:solidFill>
                <a:schemeClr val="bg1"/>
              </a:solidFill>
              <a:effectLst/>
              <a:latin typeface="Times New Roman" panose="02020603050405020304" pitchFamily="18" charset="0"/>
              <a:cs typeface="Times New Roman" panose="02020603050405020304" pitchFamily="18" charset="0"/>
            </a:rPr>
            <a:t>αναστοχασμός</a:t>
          </a:r>
          <a:r>
            <a:rPr lang="el-GR" sz="1500" b="1" kern="1200" dirty="0">
              <a:solidFill>
                <a:schemeClr val="bg1"/>
              </a:solidFill>
              <a:effectLst/>
              <a:latin typeface="Times New Roman" panose="02020603050405020304" pitchFamily="18" charset="0"/>
              <a:cs typeface="Times New Roman" panose="02020603050405020304" pitchFamily="18" charset="0"/>
            </a:rPr>
            <a:t>.</a:t>
          </a:r>
          <a:r>
            <a:rPr lang="el-GR" sz="1450" b="1" kern="1200" dirty="0">
              <a:solidFill>
                <a:schemeClr val="tx1"/>
              </a:solidFill>
              <a:effectLst/>
              <a:latin typeface="Times New Roman" panose="02020603050405020304" pitchFamily="18" charset="0"/>
              <a:cs typeface="Times New Roman" panose="02020603050405020304" pitchFamily="18" charset="0"/>
            </a:rPr>
            <a:t>
</a:t>
          </a:r>
          <a:r>
            <a:rPr lang="el-GR" sz="1600" b="1" kern="1200" dirty="0">
              <a:solidFill>
                <a:schemeClr val="tx1"/>
              </a:solidFill>
              <a:effectLst/>
              <a:latin typeface="Times New Roman" panose="02020603050405020304" pitchFamily="18" charset="0"/>
              <a:cs typeface="Times New Roman" panose="02020603050405020304" pitchFamily="18" charset="0"/>
            </a:rPr>
            <a:t>✔ Παιδαγωγικά επαρκές και μαθητοκεντρικό Ε.Υ.</a:t>
          </a:r>
          <a:endParaRPr lang="el-GR" sz="1450" b="0" i="1" kern="1200" dirty="0">
            <a:solidFill>
              <a:schemeClr val="tx1"/>
            </a:solidFill>
            <a:effectLst/>
            <a:latin typeface="Times New Roman" panose="02020603050405020304" pitchFamily="18" charset="0"/>
            <a:cs typeface="Times New Roman" panose="02020603050405020304" pitchFamily="18" charset="0"/>
          </a:endParaRPr>
        </a:p>
      </dsp:txBody>
      <dsp:txXfrm rot="5400000">
        <a:off x="-18768" y="-163214"/>
        <a:ext cx="4364837" cy="2389761"/>
      </dsp:txXfrm>
    </dsp:sp>
    <dsp:sp modelId="{38DFD5A8-E9B9-4D5B-A224-1D3DB5466565}">
      <dsp:nvSpPr>
        <dsp:cNvPr id="0" name=""/>
        <dsp:cNvSpPr/>
      </dsp:nvSpPr>
      <dsp:spPr>
        <a:xfrm>
          <a:off x="4331327" y="-155158"/>
          <a:ext cx="4115197" cy="3170237"/>
        </a:xfrm>
        <a:prstGeom prst="round1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endParaRPr lang="el-GR" sz="2000" b="1" kern="1200" dirty="0">
            <a:latin typeface="Times New Roman" panose="02020603050405020304" pitchFamily="18" charset="0"/>
            <a:cs typeface="Times New Roman" panose="02020603050405020304" pitchFamily="18" charset="0"/>
          </a:endParaRPr>
        </a:p>
        <a:p>
          <a:pPr marL="0" lvl="0" indent="0" algn="ctr" defTabSz="889000">
            <a:lnSpc>
              <a:spcPct val="90000"/>
            </a:lnSpc>
            <a:spcBef>
              <a:spcPct val="0"/>
            </a:spcBef>
            <a:spcAft>
              <a:spcPct val="35000"/>
            </a:spcAft>
            <a:buFont typeface="Arial" panose="020B0604020202020204" pitchFamily="34" charset="0"/>
            <a:buNone/>
          </a:pPr>
          <a:r>
            <a:rPr lang="el-GR" sz="1800" b="1" kern="1200" dirty="0">
              <a:solidFill>
                <a:schemeClr val="tx1"/>
              </a:solidFill>
              <a:latin typeface="Times New Roman" panose="02020603050405020304" pitchFamily="18" charset="0"/>
              <a:cs typeface="Times New Roman" panose="02020603050405020304" pitchFamily="18" charset="0"/>
            </a:rPr>
            <a:t>Πολυμεσική Μάθηση</a:t>
          </a:r>
          <a:endParaRPr lang="en-US" sz="1800" b="1" kern="1200" dirty="0">
            <a:solidFill>
              <a:schemeClr val="tx1"/>
            </a:solidFill>
            <a:latin typeface="Times New Roman" panose="02020603050405020304" pitchFamily="18" charset="0"/>
            <a:cs typeface="Times New Roman" panose="02020603050405020304" pitchFamily="18" charset="0"/>
          </a:endParaRPr>
        </a:p>
        <a:p>
          <a:pPr marL="0" lvl="0" indent="0" algn="ctr" defTabSz="889000">
            <a:lnSpc>
              <a:spcPct val="90000"/>
            </a:lnSpc>
            <a:spcBef>
              <a:spcPct val="0"/>
            </a:spcBef>
            <a:spcAft>
              <a:spcPct val="35000"/>
            </a:spcAft>
            <a:buFont typeface="Arial" panose="020B0604020202020204" pitchFamily="34" charset="0"/>
            <a:buNone/>
          </a:pPr>
          <a:r>
            <a:rPr lang="el-GR" sz="1800" b="1" kern="1200" dirty="0">
              <a:solidFill>
                <a:schemeClr val="tx1"/>
              </a:solidFill>
              <a:latin typeface="Times New Roman" panose="02020603050405020304" pitchFamily="18" charset="0"/>
              <a:cs typeface="Times New Roman" panose="02020603050405020304" pitchFamily="18" charset="0"/>
            </a:rPr>
            <a:t>(Ερώτημα 2)</a:t>
          </a:r>
        </a:p>
        <a:p>
          <a:pPr marL="0" lvl="0" indent="0" algn="l" defTabSz="889000">
            <a:lnSpc>
              <a:spcPct val="90000"/>
            </a:lnSpc>
            <a:spcBef>
              <a:spcPct val="0"/>
            </a:spcBef>
            <a:spcAft>
              <a:spcPct val="35000"/>
            </a:spcAft>
            <a:buFont typeface="Arial" panose="020B0604020202020204" pitchFamily="34" charset="0"/>
            <a:buNone/>
          </a:pPr>
          <a:r>
            <a:rPr lang="el-GR" sz="1600" b="1" kern="1200" dirty="0">
              <a:solidFill>
                <a:schemeClr val="bg1"/>
              </a:solidFill>
              <a:latin typeface="Times New Roman" panose="02020603050405020304" pitchFamily="18" charset="0"/>
              <a:cs typeface="Times New Roman" panose="02020603050405020304" pitchFamily="18" charset="0"/>
            </a:rPr>
            <a:t>Πλήρης εφαρμογή 12 αρχών </a:t>
          </a:r>
          <a:r>
            <a:rPr lang="el-GR" sz="1600" b="1" kern="1200" dirty="0" err="1">
              <a:solidFill>
                <a:schemeClr val="bg1"/>
              </a:solidFill>
              <a:latin typeface="Times New Roman" panose="02020603050405020304" pitchFamily="18" charset="0"/>
              <a:cs typeface="Times New Roman" panose="02020603050405020304" pitchFamily="18" charset="0"/>
            </a:rPr>
            <a:t>Mayer</a:t>
          </a:r>
          <a:r>
            <a:rPr lang="el-GR" sz="1600" b="1" kern="1200" dirty="0">
              <a:solidFill>
                <a:schemeClr val="bg1"/>
              </a:solidFill>
              <a:latin typeface="Times New Roman" panose="02020603050405020304" pitchFamily="18" charset="0"/>
              <a:cs typeface="Times New Roman" panose="02020603050405020304" pitchFamily="18" charset="0"/>
            </a:rPr>
            <a:t>.</a:t>
          </a:r>
        </a:p>
        <a:p>
          <a:pPr marL="0" lvl="0" indent="0" algn="l" defTabSz="889000">
            <a:lnSpc>
              <a:spcPct val="90000"/>
            </a:lnSpc>
            <a:spcBef>
              <a:spcPct val="0"/>
            </a:spcBef>
            <a:spcAft>
              <a:spcPct val="35000"/>
            </a:spcAft>
            <a:buFont typeface="Arial" panose="020B0604020202020204" pitchFamily="34" charset="0"/>
            <a:buNone/>
          </a:pPr>
          <a:r>
            <a:rPr lang="el-GR" sz="1600" b="1" kern="1200" dirty="0">
              <a:solidFill>
                <a:schemeClr val="bg1"/>
              </a:solidFill>
              <a:latin typeface="Times New Roman" panose="02020603050405020304" pitchFamily="18" charset="0"/>
              <a:cs typeface="Times New Roman" panose="02020603050405020304" pitchFamily="18" charset="0"/>
            </a:rPr>
            <a:t>Διαθεματικότητα &amp; λογική ροή.</a:t>
          </a:r>
        </a:p>
        <a:p>
          <a:pPr marL="0" lvl="0" indent="0" algn="l" defTabSz="889000">
            <a:lnSpc>
              <a:spcPct val="90000"/>
            </a:lnSpc>
            <a:spcBef>
              <a:spcPct val="0"/>
            </a:spcBef>
            <a:spcAft>
              <a:spcPct val="35000"/>
            </a:spcAft>
            <a:buFont typeface="Arial" panose="020B0604020202020204" pitchFamily="34" charset="0"/>
            <a:buNone/>
          </a:pPr>
          <a:r>
            <a:rPr lang="el-GR" sz="1600" b="1" kern="1200" dirty="0">
              <a:solidFill>
                <a:schemeClr val="bg1"/>
              </a:solidFill>
              <a:latin typeface="Times New Roman" panose="02020603050405020304" pitchFamily="18" charset="0"/>
              <a:cs typeface="Times New Roman" panose="02020603050405020304" pitchFamily="18" charset="0"/>
            </a:rPr>
            <a:t>Πλούσιο πολυμεσικό υλικό: εικόνες, βίντεο, </a:t>
          </a:r>
          <a:r>
            <a:rPr lang="el-GR" sz="1600" b="1" kern="1200" dirty="0" err="1">
              <a:solidFill>
                <a:schemeClr val="bg1"/>
              </a:solidFill>
              <a:latin typeface="Times New Roman" panose="02020603050405020304" pitchFamily="18" charset="0"/>
              <a:cs typeface="Times New Roman" panose="02020603050405020304" pitchFamily="18" charset="0"/>
            </a:rPr>
            <a:t>avatar</a:t>
          </a:r>
          <a:r>
            <a:rPr lang="el-GR" sz="1600" b="1" kern="1200" dirty="0">
              <a:solidFill>
                <a:schemeClr val="bg1"/>
              </a:solidFill>
              <a:latin typeface="Times New Roman" panose="02020603050405020304" pitchFamily="18" charset="0"/>
              <a:cs typeface="Times New Roman" panose="02020603050405020304" pitchFamily="18" charset="0"/>
            </a:rPr>
            <a:t>.</a:t>
          </a:r>
        </a:p>
        <a:p>
          <a:pPr marL="0" lvl="0" indent="0" algn="l" defTabSz="889000">
            <a:lnSpc>
              <a:spcPct val="90000"/>
            </a:lnSpc>
            <a:spcBef>
              <a:spcPct val="0"/>
            </a:spcBef>
            <a:spcAft>
              <a:spcPct val="35000"/>
            </a:spcAft>
            <a:buFont typeface="Arial" panose="020B0604020202020204" pitchFamily="34" charset="0"/>
            <a:buNone/>
          </a:pPr>
          <a:r>
            <a:rPr lang="el-GR" sz="1600" b="1" kern="1200" dirty="0">
              <a:solidFill>
                <a:schemeClr val="bg1"/>
              </a:solidFill>
              <a:latin typeface="Times New Roman" panose="02020603050405020304" pitchFamily="18" charset="0"/>
              <a:cs typeface="Times New Roman" panose="02020603050405020304" pitchFamily="18" charset="0"/>
            </a:rPr>
            <a:t>Ενίσχυση ενδιαφέροντος &amp; κριτικής σκέψης.</a:t>
          </a:r>
        </a:p>
        <a:p>
          <a:pPr marL="0" lvl="0" indent="0" algn="l" defTabSz="889000">
            <a:lnSpc>
              <a:spcPct val="90000"/>
            </a:lnSpc>
            <a:spcBef>
              <a:spcPct val="0"/>
            </a:spcBef>
            <a:spcAft>
              <a:spcPct val="35000"/>
            </a:spcAft>
            <a:buFont typeface="Arial" panose="020B0604020202020204" pitchFamily="34" charset="0"/>
            <a:buNone/>
          </a:pPr>
          <a:br>
            <a:rPr lang="el-GR" sz="1600" b="1" kern="1200" dirty="0">
              <a:solidFill>
                <a:schemeClr val="tx1"/>
              </a:solidFill>
              <a:latin typeface="Times New Roman" panose="02020603050405020304" pitchFamily="18" charset="0"/>
              <a:cs typeface="Times New Roman" panose="02020603050405020304" pitchFamily="18" charset="0"/>
            </a:rPr>
          </a:br>
          <a:r>
            <a:rPr lang="el-GR" sz="1600" b="1" kern="1200" dirty="0">
              <a:solidFill>
                <a:schemeClr val="tx1"/>
              </a:solidFill>
              <a:latin typeface="Times New Roman" panose="02020603050405020304" pitchFamily="18" charset="0"/>
              <a:cs typeface="Times New Roman" panose="02020603050405020304" pitchFamily="18" charset="0"/>
            </a:rPr>
            <a:t>✔ Αποτελεσματική διδακτική σχεδίαση</a:t>
          </a:r>
          <a:endParaRPr lang="el-GR" sz="1600" b="1" i="1" kern="1200" dirty="0">
            <a:solidFill>
              <a:schemeClr val="tx1"/>
            </a:solidFill>
            <a:latin typeface="Times New Roman" panose="02020603050405020304" pitchFamily="18" charset="0"/>
            <a:cs typeface="Times New Roman" panose="02020603050405020304" pitchFamily="18" charset="0"/>
          </a:endParaRPr>
        </a:p>
      </dsp:txBody>
      <dsp:txXfrm>
        <a:off x="4331327" y="-155158"/>
        <a:ext cx="4115197" cy="2377678"/>
      </dsp:txXfrm>
    </dsp:sp>
    <dsp:sp modelId="{AAD9F61C-C17F-4828-99CC-6A1857FF243D}">
      <dsp:nvSpPr>
        <dsp:cNvPr id="0" name=""/>
        <dsp:cNvSpPr/>
      </dsp:nvSpPr>
      <dsp:spPr>
        <a:xfrm rot="10800000">
          <a:off x="-39415" y="2696705"/>
          <a:ext cx="4406132" cy="3031746"/>
        </a:xfrm>
        <a:prstGeom prst="round1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el-GR" sz="1400" b="1" kern="1200" dirty="0">
            <a:latin typeface="Times New Roman" panose="02020603050405020304" pitchFamily="18" charset="0"/>
            <a:cs typeface="Times New Roman" panose="02020603050405020304" pitchFamily="18" charset="0"/>
          </a:endParaRPr>
        </a:p>
        <a:p>
          <a:pPr marL="0" lvl="0" indent="0" algn="ctr" defTabSz="622300">
            <a:lnSpc>
              <a:spcPct val="90000"/>
            </a:lnSpc>
            <a:spcBef>
              <a:spcPct val="0"/>
            </a:spcBef>
            <a:spcAft>
              <a:spcPct val="35000"/>
            </a:spcAft>
            <a:buNone/>
          </a:pPr>
          <a:endParaRPr lang="el-GR" sz="1800" b="1" kern="1200" dirty="0">
            <a:latin typeface="Times New Roman" panose="02020603050405020304" pitchFamily="18" charset="0"/>
            <a:cs typeface="Times New Roman" panose="02020603050405020304" pitchFamily="18" charset="0"/>
          </a:endParaRPr>
        </a:p>
        <a:p>
          <a:pPr marL="0" lvl="0" indent="0" algn="ctr" defTabSz="622300">
            <a:lnSpc>
              <a:spcPct val="90000"/>
            </a:lnSpc>
            <a:spcBef>
              <a:spcPct val="0"/>
            </a:spcBef>
            <a:spcAft>
              <a:spcPct val="35000"/>
            </a:spcAft>
            <a:buNone/>
          </a:pPr>
          <a:r>
            <a:rPr lang="el-GR" sz="1800" b="1" kern="1200" dirty="0">
              <a:solidFill>
                <a:schemeClr val="tx1"/>
              </a:solidFill>
              <a:latin typeface="Times New Roman" panose="02020603050405020304" pitchFamily="18" charset="0"/>
              <a:cs typeface="Times New Roman" panose="02020603050405020304" pitchFamily="18" charset="0"/>
            </a:rPr>
            <a:t>A.R.</a:t>
          </a:r>
          <a:r>
            <a:rPr lang="en-US" sz="1800" b="1" kern="1200" dirty="0">
              <a:solidFill>
                <a:schemeClr val="tx1"/>
              </a:solidFill>
              <a:latin typeface="Times New Roman" panose="02020603050405020304" pitchFamily="18" charset="0"/>
              <a:cs typeface="Times New Roman" panose="02020603050405020304" pitchFamily="18" charset="0"/>
            </a:rPr>
            <a:t>,</a:t>
          </a:r>
          <a:r>
            <a:rPr lang="el-GR" sz="1800" b="1" kern="1200" dirty="0">
              <a:solidFill>
                <a:schemeClr val="tx1"/>
              </a:solidFill>
              <a:latin typeface="Times New Roman" panose="02020603050405020304" pitchFamily="18" charset="0"/>
              <a:cs typeface="Times New Roman" panose="02020603050405020304" pitchFamily="18" charset="0"/>
            </a:rPr>
            <a:t> </a:t>
          </a:r>
          <a:r>
            <a:rPr lang="en-US" sz="1800" b="1" kern="1200" dirty="0">
              <a:solidFill>
                <a:schemeClr val="tx1"/>
              </a:solidFill>
              <a:latin typeface="Times New Roman" panose="02020603050405020304" pitchFamily="18" charset="0"/>
              <a:cs typeface="Times New Roman" panose="02020603050405020304" pitchFamily="18" charset="0"/>
            </a:rPr>
            <a:t>m-Learning </a:t>
          </a:r>
          <a:r>
            <a:rPr lang="el-GR" sz="1800" b="1" kern="1200" dirty="0">
              <a:solidFill>
                <a:schemeClr val="tx1"/>
              </a:solidFill>
              <a:latin typeface="Times New Roman" panose="02020603050405020304" pitchFamily="18" charset="0"/>
              <a:cs typeface="Times New Roman" panose="02020603050405020304" pitchFamily="18" charset="0"/>
            </a:rPr>
            <a:t>&amp; Μαθησιακή Εμπειρία </a:t>
          </a:r>
        </a:p>
        <a:p>
          <a:pPr marL="0" lvl="0" indent="0" algn="ctr" defTabSz="622300">
            <a:lnSpc>
              <a:spcPct val="90000"/>
            </a:lnSpc>
            <a:spcBef>
              <a:spcPct val="0"/>
            </a:spcBef>
            <a:spcAft>
              <a:spcPct val="35000"/>
            </a:spcAft>
            <a:buNone/>
          </a:pPr>
          <a:r>
            <a:rPr lang="el-GR" sz="1800" b="1" kern="1200" dirty="0">
              <a:solidFill>
                <a:schemeClr val="tx1"/>
              </a:solidFill>
              <a:latin typeface="Times New Roman" panose="02020603050405020304" pitchFamily="18" charset="0"/>
              <a:cs typeface="Times New Roman" panose="02020603050405020304" pitchFamily="18" charset="0"/>
            </a:rPr>
            <a:t>(Ερώτημα 3)</a:t>
          </a:r>
        </a:p>
        <a:p>
          <a:pPr marL="0" lvl="0" indent="0" algn="l" defTabSz="622300">
            <a:lnSpc>
              <a:spcPct val="90000"/>
            </a:lnSpc>
            <a:spcBef>
              <a:spcPct val="0"/>
            </a:spcBef>
            <a:spcAft>
              <a:spcPct val="35000"/>
            </a:spcAft>
            <a:buFont typeface="Arial" panose="020B0604020202020204" pitchFamily="34" charset="0"/>
            <a:buNone/>
          </a:pPr>
          <a:r>
            <a:rPr lang="el-GR" sz="1500" b="1" kern="1200" dirty="0">
              <a:solidFill>
                <a:schemeClr val="bg1"/>
              </a:solidFill>
              <a:latin typeface="Times New Roman" panose="02020603050405020304" pitchFamily="18" charset="0"/>
              <a:cs typeface="Times New Roman" panose="02020603050405020304" pitchFamily="18" charset="0"/>
            </a:rPr>
            <a:t>Συμμετοχή από όλους </a:t>
          </a:r>
          <a:r>
            <a:rPr lang="en-US" sz="1500" b="1" kern="1200" dirty="0">
              <a:solidFill>
                <a:schemeClr val="bg1"/>
              </a:solidFill>
              <a:latin typeface="Times New Roman" panose="02020603050405020304" pitchFamily="18" charset="0"/>
              <a:cs typeface="Times New Roman" panose="02020603050405020304" pitchFamily="18" charset="0"/>
            </a:rPr>
            <a:t>&amp; </a:t>
          </a:r>
          <a:r>
            <a:rPr lang="el-GR" sz="1500" b="1" kern="1200" dirty="0">
              <a:solidFill>
                <a:schemeClr val="bg1"/>
              </a:solidFill>
              <a:latin typeface="Times New Roman" panose="02020603050405020304" pitchFamily="18" charset="0"/>
              <a:cs typeface="Times New Roman" panose="02020603050405020304" pitchFamily="18" charset="0"/>
            </a:rPr>
            <a:t>ο</a:t>
          </a:r>
          <a:r>
            <a:rPr lang="el-GR" sz="1500" b="1" kern="1200" dirty="0">
              <a:solidFill>
                <a:schemeClr val="bg1"/>
              </a:solidFill>
            </a:rPr>
            <a:t>μαλή λειτουργία με μικρά τεχνικά  προβλήματα.</a:t>
          </a:r>
        </a:p>
        <a:p>
          <a:pPr marL="0" lvl="0" indent="0" algn="l" defTabSz="622300">
            <a:lnSpc>
              <a:spcPct val="90000"/>
            </a:lnSpc>
            <a:spcBef>
              <a:spcPct val="0"/>
            </a:spcBef>
            <a:spcAft>
              <a:spcPct val="35000"/>
            </a:spcAft>
            <a:buFont typeface="Arial" panose="020B0604020202020204" pitchFamily="34" charset="0"/>
            <a:buNone/>
          </a:pPr>
          <a:r>
            <a:rPr lang="el-GR" sz="1500" b="1" kern="1200" dirty="0">
              <a:solidFill>
                <a:schemeClr val="bg1"/>
              </a:solidFill>
              <a:latin typeface="Times New Roman" panose="02020603050405020304" pitchFamily="18" charset="0"/>
              <a:cs typeface="Times New Roman" panose="02020603050405020304" pitchFamily="18" charset="0"/>
            </a:rPr>
            <a:t>Ομαδικότητα &amp; συνεργασία.</a:t>
          </a:r>
        </a:p>
        <a:p>
          <a:pPr marL="0" lvl="0" indent="0" algn="l" defTabSz="622300">
            <a:lnSpc>
              <a:spcPct val="90000"/>
            </a:lnSpc>
            <a:spcBef>
              <a:spcPct val="0"/>
            </a:spcBef>
            <a:spcAft>
              <a:spcPct val="35000"/>
            </a:spcAft>
            <a:buFont typeface="Arial" panose="020B0604020202020204" pitchFamily="34" charset="0"/>
            <a:buNone/>
          </a:pPr>
          <a:r>
            <a:rPr lang="el-GR" sz="1500" b="1" kern="1200" dirty="0">
              <a:solidFill>
                <a:schemeClr val="bg1"/>
              </a:solidFill>
              <a:latin typeface="Times New Roman" panose="02020603050405020304" pitchFamily="18" charset="0"/>
              <a:cs typeface="Times New Roman" panose="02020603050405020304" pitchFamily="18" charset="0"/>
            </a:rPr>
            <a:t>Μοναδικό κόλλημα το ασταθές σήμα</a:t>
          </a:r>
          <a:r>
            <a:rPr lang="en-US" sz="1500" b="1" kern="1200" dirty="0">
              <a:solidFill>
                <a:schemeClr val="bg1"/>
              </a:solidFill>
              <a:latin typeface="Times New Roman" panose="02020603050405020304" pitchFamily="18" charset="0"/>
              <a:cs typeface="Times New Roman" panose="02020603050405020304" pitchFamily="18" charset="0"/>
            </a:rPr>
            <a:t> GPS </a:t>
          </a:r>
          <a:r>
            <a:rPr lang="el-GR" sz="1500" b="1" kern="1200" dirty="0">
              <a:solidFill>
                <a:schemeClr val="bg1"/>
              </a:solidFill>
              <a:latin typeface="Times New Roman" panose="02020603050405020304" pitchFamily="18" charset="0"/>
              <a:cs typeface="Times New Roman" panose="02020603050405020304" pitchFamily="18" charset="0"/>
            </a:rPr>
            <a:t>&amp; διαδικτύου.</a:t>
          </a:r>
        </a:p>
        <a:p>
          <a:pPr marL="0" lvl="0" indent="0" algn="l" defTabSz="622300">
            <a:lnSpc>
              <a:spcPct val="90000"/>
            </a:lnSpc>
            <a:spcBef>
              <a:spcPct val="0"/>
            </a:spcBef>
            <a:spcAft>
              <a:spcPct val="35000"/>
            </a:spcAft>
            <a:buFont typeface="Arial" panose="020B0604020202020204" pitchFamily="34" charset="0"/>
            <a:buNone/>
          </a:pPr>
          <a:r>
            <a:rPr lang="el-GR" sz="1500" b="1" kern="1200" dirty="0">
              <a:solidFill>
                <a:schemeClr val="bg1"/>
              </a:solidFill>
              <a:latin typeface="Times New Roman" panose="02020603050405020304" pitchFamily="18" charset="0"/>
              <a:cs typeface="Times New Roman" panose="02020603050405020304" pitchFamily="18" charset="0"/>
            </a:rPr>
            <a:t>Φανταστική μαθησιακή εμπειρία, γεμάτη γνώσεις.</a:t>
          </a:r>
        </a:p>
        <a:p>
          <a:pPr marL="0" lvl="0" indent="0" algn="l" defTabSz="622300">
            <a:lnSpc>
              <a:spcPct val="90000"/>
            </a:lnSpc>
            <a:spcBef>
              <a:spcPct val="0"/>
            </a:spcBef>
            <a:spcAft>
              <a:spcPct val="35000"/>
            </a:spcAft>
            <a:buFont typeface="Arial" panose="020B0604020202020204" pitchFamily="34" charset="0"/>
            <a:buNone/>
          </a:pPr>
          <a:r>
            <a:rPr lang="el-GR" sz="1500" b="1" kern="1200" dirty="0">
              <a:solidFill>
                <a:schemeClr val="bg1"/>
              </a:solidFill>
              <a:latin typeface="Times New Roman" panose="02020603050405020304" pitchFamily="18" charset="0"/>
              <a:cs typeface="Times New Roman" panose="02020603050405020304" pitchFamily="18" charset="0"/>
            </a:rPr>
            <a:t>Σύνδεση με ιστορικά μνημεία - ορόσημα της πόλης. </a:t>
          </a:r>
          <a:br>
            <a:rPr lang="el-GR" sz="1400" b="1" kern="1200" dirty="0">
              <a:solidFill>
                <a:schemeClr val="bg1"/>
              </a:solidFill>
              <a:latin typeface="Times New Roman" panose="02020603050405020304" pitchFamily="18" charset="0"/>
              <a:cs typeface="Times New Roman" panose="02020603050405020304" pitchFamily="18" charset="0"/>
            </a:rPr>
          </a:br>
          <a:r>
            <a:rPr lang="el-GR" sz="1600" b="1" kern="1200" dirty="0">
              <a:solidFill>
                <a:schemeClr val="tx1"/>
              </a:solidFill>
              <a:latin typeface="Times New Roman" panose="02020603050405020304" pitchFamily="18" charset="0"/>
              <a:cs typeface="Times New Roman" panose="02020603050405020304" pitchFamily="18" charset="0"/>
            </a:rPr>
            <a:t>✔ Η A.R. ενισχύει τη βιωματική και ενεργή μάθηση</a:t>
          </a:r>
        </a:p>
        <a:p>
          <a:pPr marL="0" lvl="0" indent="0" algn="ctr" defTabSz="622300">
            <a:lnSpc>
              <a:spcPct val="90000"/>
            </a:lnSpc>
            <a:spcBef>
              <a:spcPct val="0"/>
            </a:spcBef>
            <a:spcAft>
              <a:spcPct val="35000"/>
            </a:spcAft>
            <a:buNone/>
          </a:pPr>
          <a:endParaRPr lang="el-GR" sz="2400" kern="1200" dirty="0"/>
        </a:p>
        <a:p>
          <a:pPr marL="0" lvl="0" indent="0" algn="ctr" defTabSz="622300">
            <a:lnSpc>
              <a:spcPct val="90000"/>
            </a:lnSpc>
            <a:spcBef>
              <a:spcPct val="0"/>
            </a:spcBef>
            <a:spcAft>
              <a:spcPct val="35000"/>
            </a:spcAft>
            <a:buNone/>
          </a:pPr>
          <a:endParaRPr lang="el-GR" sz="2400" kern="1200" dirty="0"/>
        </a:p>
        <a:p>
          <a:pPr marL="0" lvl="0" indent="0" algn="ctr" defTabSz="622300">
            <a:lnSpc>
              <a:spcPct val="90000"/>
            </a:lnSpc>
            <a:spcBef>
              <a:spcPct val="0"/>
            </a:spcBef>
            <a:spcAft>
              <a:spcPct val="35000"/>
            </a:spcAft>
            <a:buNone/>
          </a:pPr>
          <a:endParaRPr lang="el-GR" sz="2400" kern="1200" dirty="0"/>
        </a:p>
      </dsp:txBody>
      <dsp:txXfrm rot="10800000">
        <a:off x="-39415" y="3454642"/>
        <a:ext cx="4406132" cy="2273810"/>
      </dsp:txXfrm>
    </dsp:sp>
    <dsp:sp modelId="{F6DF540D-5DF6-446C-9D82-6B62F7F88361}">
      <dsp:nvSpPr>
        <dsp:cNvPr id="0" name=""/>
        <dsp:cNvSpPr/>
      </dsp:nvSpPr>
      <dsp:spPr>
        <a:xfrm rot="5400000">
          <a:off x="4925320" y="2160418"/>
          <a:ext cx="2979127" cy="4104321"/>
        </a:xfrm>
        <a:prstGeom prst="round1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a:scene3d>
          <a:camera prst="orthographicFront">
            <a:rot lat="0" lon="0" rev="0"/>
          </a:camera>
          <a:lightRig rig="balanced" dir="t">
            <a:rot lat="0" lon="0" rev="8700000"/>
          </a:lightRig>
        </a:scene3d>
        <a:sp3d>
          <a:bevelT/>
        </a:sp3d>
      </dsp:spPr>
      <dsp:style>
        <a:lnRef idx="2">
          <a:scrgbClr r="0" g="0" b="0"/>
        </a:lnRef>
        <a:fillRef idx="1">
          <a:scrgbClr r="0" g="0" b="0"/>
        </a:fillRef>
        <a:effectRef idx="0">
          <a:scrgbClr r="0" g="0" b="0"/>
        </a:effectRef>
        <a:fontRef idx="minor">
          <a:schemeClr val="lt1"/>
        </a:fontRef>
      </dsp:style>
    </dsp:sp>
    <dsp:sp modelId="{E83B994E-B3B7-4E8B-A5C5-45375712ED0F}">
      <dsp:nvSpPr>
        <dsp:cNvPr id="0" name=""/>
        <dsp:cNvSpPr/>
      </dsp:nvSpPr>
      <dsp:spPr>
        <a:xfrm rot="2140378" flipV="1">
          <a:off x="4195884" y="2515849"/>
          <a:ext cx="270916" cy="266018"/>
        </a:xfrm>
        <a:prstGeom prst="roundRect">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endParaRPr lang="el-GR" sz="11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rot="10800000">
        <a:off x="4208870" y="2528835"/>
        <a:ext cx="244944" cy="24004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19</a:t>
            </a:fld>
            <a:endParaRPr lang="el-GR"/>
          </a:p>
        </p:txBody>
      </p:sp>
    </p:spTree>
    <p:extLst>
      <p:ext uri="{BB962C8B-B14F-4D97-AF65-F5344CB8AC3E}">
        <p14:creationId xmlns:p14="http://schemas.microsoft.com/office/powerpoint/2010/main" val="1801699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20</a:t>
            </a:fld>
            <a:endParaRPr lang="el-GR"/>
          </a:p>
        </p:txBody>
      </p:sp>
    </p:spTree>
    <p:extLst>
      <p:ext uri="{BB962C8B-B14F-4D97-AF65-F5344CB8AC3E}">
        <p14:creationId xmlns:p14="http://schemas.microsoft.com/office/powerpoint/2010/main" val="724540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21</a:t>
            </a:fld>
            <a:endParaRPr lang="el-GR"/>
          </a:p>
        </p:txBody>
      </p:sp>
    </p:spTree>
    <p:extLst>
      <p:ext uri="{BB962C8B-B14F-4D97-AF65-F5344CB8AC3E}">
        <p14:creationId xmlns:p14="http://schemas.microsoft.com/office/powerpoint/2010/main" val="37680074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22</a:t>
            </a:fld>
            <a:endParaRPr lang="el-GR"/>
          </a:p>
        </p:txBody>
      </p:sp>
    </p:spTree>
    <p:extLst>
      <p:ext uri="{BB962C8B-B14F-4D97-AF65-F5344CB8AC3E}">
        <p14:creationId xmlns:p14="http://schemas.microsoft.com/office/powerpoint/2010/main" val="4210461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a:t>
            </a:fld>
            <a:endParaRPr lang="el-GR"/>
          </a:p>
        </p:txBody>
      </p:sp>
    </p:spTree>
    <p:extLst>
      <p:ext uri="{BB962C8B-B14F-4D97-AF65-F5344CB8AC3E}">
        <p14:creationId xmlns:p14="http://schemas.microsoft.com/office/powerpoint/2010/main" val="3949867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F22FD-F11F-0D35-5762-9368BC7FF868}"/>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992D7D4A-2CED-7EDE-BE78-10EB517905CE}"/>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FA6AEE9D-3350-E365-5C19-89583D7432BE}"/>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74C1B9AB-1742-FB61-E4DD-C7F0992C2E1A}"/>
              </a:ext>
            </a:extLst>
          </p:cNvPr>
          <p:cNvSpPr>
            <a:spLocks noGrp="1"/>
          </p:cNvSpPr>
          <p:nvPr>
            <p:ph type="sldNum" sz="quarter" idx="5"/>
          </p:nvPr>
        </p:nvSpPr>
        <p:spPr/>
        <p:txBody>
          <a:bodyPr/>
          <a:lstStyle/>
          <a:p>
            <a:pPr>
              <a:defRPr/>
            </a:pPr>
            <a:fld id="{08568C96-3D9B-4CEA-82D6-5318AA7F4D69}" type="slidenum">
              <a:rPr lang="el-GR" smtClean="0"/>
              <a:pPr>
                <a:defRPr/>
              </a:pPr>
              <a:t>3</a:t>
            </a:fld>
            <a:endParaRPr lang="el-GR"/>
          </a:p>
        </p:txBody>
      </p:sp>
    </p:spTree>
    <p:extLst>
      <p:ext uri="{BB962C8B-B14F-4D97-AF65-F5344CB8AC3E}">
        <p14:creationId xmlns:p14="http://schemas.microsoft.com/office/powerpoint/2010/main" val="285478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indent="0">
              <a:buFont typeface="Arial" panose="020B0604020202020204" pitchFamily="34" charset="0"/>
              <a:buNone/>
            </a:pPr>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4</a:t>
            </a:fld>
            <a:endParaRPr lang="el-GR"/>
          </a:p>
        </p:txBody>
      </p:sp>
    </p:spTree>
    <p:extLst>
      <p:ext uri="{BB962C8B-B14F-4D97-AF65-F5344CB8AC3E}">
        <p14:creationId xmlns:p14="http://schemas.microsoft.com/office/powerpoint/2010/main" val="1791629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9FD2A-79FB-28BF-66C3-E751E32B7BC8}"/>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413F4028-5C79-372A-61CE-EB6D4D4C1807}"/>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E973A1E8-EF6C-2AB3-6EB3-3809F7997057}"/>
              </a:ext>
            </a:extLst>
          </p:cNvPr>
          <p:cNvSpPr>
            <a:spLocks noGrp="1"/>
          </p:cNvSpPr>
          <p:nvPr>
            <p:ph type="body" idx="1"/>
          </p:nvPr>
        </p:nvSpPr>
        <p:spPr/>
        <p:txBody>
          <a:bodyPr/>
          <a:lstStyle/>
          <a:p>
            <a:pPr marL="0" indent="0">
              <a:buFont typeface="Arial" panose="020B0604020202020204" pitchFamily="34" charset="0"/>
              <a:buNone/>
            </a:pPr>
            <a:endParaRPr lang="el-GR" dirty="0"/>
          </a:p>
        </p:txBody>
      </p:sp>
      <p:sp>
        <p:nvSpPr>
          <p:cNvPr id="4" name="Θέση αριθμού διαφάνειας 3">
            <a:extLst>
              <a:ext uri="{FF2B5EF4-FFF2-40B4-BE49-F238E27FC236}">
                <a16:creationId xmlns:a16="http://schemas.microsoft.com/office/drawing/2014/main" id="{0ABC0A30-075A-C4B3-3B6F-055190B1E520}"/>
              </a:ext>
            </a:extLst>
          </p:cNvPr>
          <p:cNvSpPr>
            <a:spLocks noGrp="1"/>
          </p:cNvSpPr>
          <p:nvPr>
            <p:ph type="sldNum" sz="quarter" idx="5"/>
          </p:nvPr>
        </p:nvSpPr>
        <p:spPr/>
        <p:txBody>
          <a:bodyPr/>
          <a:lstStyle/>
          <a:p>
            <a:pPr>
              <a:defRPr/>
            </a:pPr>
            <a:fld id="{08568C96-3D9B-4CEA-82D6-5318AA7F4D69}" type="slidenum">
              <a:rPr lang="el-GR" smtClean="0"/>
              <a:pPr>
                <a:defRPr/>
              </a:pPr>
              <a:t>5</a:t>
            </a:fld>
            <a:endParaRPr lang="el-GR"/>
          </a:p>
        </p:txBody>
      </p:sp>
    </p:spTree>
    <p:extLst>
      <p:ext uri="{BB962C8B-B14F-4D97-AF65-F5344CB8AC3E}">
        <p14:creationId xmlns:p14="http://schemas.microsoft.com/office/powerpoint/2010/main" val="1387111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51CAA-B513-6936-9AAE-B6892B2AC71D}"/>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34889B95-EE08-60BD-3F10-46638FCFC560}"/>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6699DC5A-3A8B-6335-292E-045772913901}"/>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09371482-B774-9960-F32B-0BD17BAE22AC}"/>
              </a:ext>
            </a:extLst>
          </p:cNvPr>
          <p:cNvSpPr>
            <a:spLocks noGrp="1"/>
          </p:cNvSpPr>
          <p:nvPr>
            <p:ph type="sldNum" sz="quarter" idx="5"/>
          </p:nvPr>
        </p:nvSpPr>
        <p:spPr/>
        <p:txBody>
          <a:bodyPr/>
          <a:lstStyle/>
          <a:p>
            <a:pPr>
              <a:defRPr/>
            </a:pPr>
            <a:fld id="{08568C96-3D9B-4CEA-82D6-5318AA7F4D69}" type="slidenum">
              <a:rPr lang="el-GR" smtClean="0"/>
              <a:pPr>
                <a:defRPr/>
              </a:pPr>
              <a:t>8</a:t>
            </a:fld>
            <a:endParaRPr lang="el-GR"/>
          </a:p>
        </p:txBody>
      </p:sp>
    </p:spTree>
    <p:extLst>
      <p:ext uri="{BB962C8B-B14F-4D97-AF65-F5344CB8AC3E}">
        <p14:creationId xmlns:p14="http://schemas.microsoft.com/office/powerpoint/2010/main" val="922501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11</a:t>
            </a:fld>
            <a:endParaRPr lang="el-GR"/>
          </a:p>
        </p:txBody>
      </p:sp>
    </p:spTree>
    <p:extLst>
      <p:ext uri="{BB962C8B-B14F-4D97-AF65-F5344CB8AC3E}">
        <p14:creationId xmlns:p14="http://schemas.microsoft.com/office/powerpoint/2010/main" val="82346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7: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64" name="Google Shape;264;p7: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18</a:t>
            </a:fld>
            <a:endParaRPr lang="el-GR"/>
          </a:p>
        </p:txBody>
      </p:sp>
    </p:spTree>
    <p:extLst>
      <p:ext uri="{BB962C8B-B14F-4D97-AF65-F5344CB8AC3E}">
        <p14:creationId xmlns:p14="http://schemas.microsoft.com/office/powerpoint/2010/main" val="20613889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3/4/2026</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3/4/2026</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3/4/2026</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3/4/2026</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3/4/2026</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3/4/2026</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3/4/2026</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3/4/2026</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3/4/2026</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3/4/2026</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txBody>
          <a:bodyPr/>
          <a:lstStyle/>
          <a:p>
            <a:endParaRPr lang="el-GR"/>
          </a:p>
        </p:txBody>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hyperlink" Target="https://students.edivea.net/courses/127" TargetMode="External"/><Relationship Id="rId7" Type="http://schemas.openxmlformats.org/officeDocument/2006/relationships/diagramQuickStyle" Target="../diagrams/quickStyle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8.png"/><Relationship Id="rId9" Type="http://schemas.microsoft.com/office/2007/relationships/diagramDrawing" Target="../diagrams/drawing6.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actionbound.com/bound/napoleonIerapetra8925" TargetMode="External"/><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1" name="11 - Ορθογώνιο"/>
          <p:cNvSpPr>
            <a:spLocks noChangeArrowheads="1"/>
          </p:cNvSpPr>
          <p:nvPr/>
        </p:nvSpPr>
        <p:spPr bwMode="auto">
          <a:xfrm>
            <a:off x="1604896" y="251187"/>
            <a:ext cx="7403909" cy="738664"/>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αξιοποίηση Προηγμένων Μαθησιακών Τεχνολογιών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6021288"/>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2026</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9" name="15 - Ευθεία γραμμή σύνδεσης"/>
          <p:cNvCxnSpPr>
            <a:cxnSpLocks/>
          </p:cNvCxnSpPr>
          <p:nvPr/>
        </p:nvCxnSpPr>
        <p:spPr bwMode="auto">
          <a:xfrm>
            <a:off x="1396356" y="6021288"/>
            <a:ext cx="7216130" cy="0"/>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r>
              <a:rPr lang="el-GR" sz="3200" dirty="0"/>
              <a:t>ΖΑΧΑΚΗ ΕΥΑΓΓΕΛΙΑ</a:t>
            </a:r>
          </a:p>
        </p:txBody>
      </p:sp>
      <p:graphicFrame>
        <p:nvGraphicFramePr>
          <p:cNvPr id="2" name="Πίνακας 1"/>
          <p:cNvGraphicFramePr>
            <a:graphicFrameLocks noGrp="1"/>
          </p:cNvGraphicFramePr>
          <p:nvPr>
            <p:extLst>
              <p:ext uri="{D42A27DB-BD31-4B8C-83A1-F6EECF244321}">
                <p14:modId xmlns:p14="http://schemas.microsoft.com/office/powerpoint/2010/main" val="2917589528"/>
              </p:ext>
            </p:extLst>
          </p:nvPr>
        </p:nvGraphicFramePr>
        <p:xfrm>
          <a:off x="1369379" y="4783408"/>
          <a:ext cx="7500990" cy="1074420"/>
        </p:xfrm>
        <a:graphic>
          <a:graphicData uri="http://schemas.openxmlformats.org/drawingml/2006/table">
            <a:tbl>
              <a:tblPr firstRow="1" bandRow="1">
                <a:tableStyleId>{5C22544A-7EE6-4342-B048-85BDC9FD1C3A}</a:tableStyleId>
              </a:tblPr>
              <a:tblGrid>
                <a:gridCol w="2500330">
                  <a:extLst>
                    <a:ext uri="{9D8B030D-6E8A-4147-A177-3AD203B41FA5}">
                      <a16:colId xmlns:a16="http://schemas.microsoft.com/office/drawing/2014/main" val="20000"/>
                    </a:ext>
                  </a:extLst>
                </a:gridCol>
                <a:gridCol w="2500330">
                  <a:extLst>
                    <a:ext uri="{9D8B030D-6E8A-4147-A177-3AD203B41FA5}">
                      <a16:colId xmlns:a16="http://schemas.microsoft.com/office/drawing/2014/main" val="20001"/>
                    </a:ext>
                  </a:extLst>
                </a:gridCol>
                <a:gridCol w="2500330">
                  <a:extLst>
                    <a:ext uri="{9D8B030D-6E8A-4147-A177-3AD203B41FA5}">
                      <a16:colId xmlns:a16="http://schemas.microsoft.com/office/drawing/2014/main" val="20002"/>
                    </a:ext>
                  </a:extLst>
                </a:gridCol>
              </a:tblGrid>
              <a:tr h="888462">
                <a:tc>
                  <a:txBody>
                    <a:bodyPr/>
                    <a:lstStyle/>
                    <a:p>
                      <a:pPr algn="ctr"/>
                      <a:r>
                        <a:rPr lang="el-GR" sz="1550" b="1" kern="1200" dirty="0">
                          <a:solidFill>
                            <a:schemeClr val="tx1"/>
                          </a:solidFill>
                          <a:latin typeface="Times New Roman" panose="02020603050405020304" pitchFamily="18" charset="0"/>
                          <a:ea typeface="+mn-ea"/>
                          <a:cs typeface="Times New Roman" panose="02020603050405020304" pitchFamily="18" charset="0"/>
                        </a:rPr>
                        <a:t>Αναστασιάδης Παναγιώτης</a:t>
                      </a:r>
                    </a:p>
                    <a:p>
                      <a:pPr algn="ctr"/>
                      <a:r>
                        <a:rPr lang="el-GR" sz="1550" b="1" kern="1200" dirty="0">
                          <a:solidFill>
                            <a:schemeClr val="tx1"/>
                          </a:solidFill>
                          <a:latin typeface="Times New Roman" panose="02020603050405020304" pitchFamily="18" charset="0"/>
                          <a:ea typeface="+mn-ea"/>
                          <a:cs typeface="Times New Roman" panose="02020603050405020304" pitchFamily="18" charset="0"/>
                        </a:rPr>
                        <a:t>Καθηγητής</a:t>
                      </a:r>
                    </a:p>
                    <a:p>
                      <a:pPr algn="ctr"/>
                      <a:r>
                        <a:rPr lang="el-GR" sz="1550" b="1" kern="1200" dirty="0">
                          <a:solidFill>
                            <a:schemeClr val="tx1"/>
                          </a:solidFill>
                          <a:latin typeface="Times New Roman" panose="02020603050405020304" pitchFamily="18" charset="0"/>
                          <a:ea typeface="+mn-ea"/>
                          <a:cs typeface="Times New Roman" panose="02020603050405020304" pitchFamily="18" charset="0"/>
                        </a:rPr>
                        <a:t>Πανεπιστημίου Κρήτης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550" b="1" kern="1200" dirty="0" err="1">
                          <a:solidFill>
                            <a:schemeClr val="tx1"/>
                          </a:solidFill>
                          <a:effectLst/>
                          <a:latin typeface="Times New Roman" panose="02020603050405020304" pitchFamily="18" charset="0"/>
                          <a:ea typeface="+mn-ea"/>
                          <a:cs typeface="Times New Roman" panose="02020603050405020304" pitchFamily="18" charset="0"/>
                        </a:rPr>
                        <a:t>Κωτσίδης</a:t>
                      </a:r>
                      <a:r>
                        <a:rPr lang="en-US" sz="1550" b="1" kern="1200" dirty="0">
                          <a:solidFill>
                            <a:schemeClr val="tx1"/>
                          </a:solidFill>
                          <a:effectLst/>
                          <a:latin typeface="Times New Roman" panose="02020603050405020304" pitchFamily="18" charset="0"/>
                          <a:ea typeface="+mn-ea"/>
                          <a:cs typeface="Times New Roman" panose="02020603050405020304" pitchFamily="18" charset="0"/>
                        </a:rPr>
                        <a:t> </a:t>
                      </a:r>
                      <a:r>
                        <a:rPr lang="el-GR" sz="1550" b="1" kern="1200" dirty="0">
                          <a:solidFill>
                            <a:schemeClr val="tx1"/>
                          </a:solidFill>
                          <a:effectLst/>
                          <a:latin typeface="Times New Roman" panose="02020603050405020304" pitchFamily="18" charset="0"/>
                          <a:ea typeface="+mn-ea"/>
                          <a:cs typeface="Times New Roman" panose="02020603050405020304" pitchFamily="18" charset="0"/>
                        </a:rPr>
                        <a:t>Κωνσταντίνος</a:t>
                      </a:r>
                    </a:p>
                    <a:p>
                      <a:pPr algn="ctr"/>
                      <a:r>
                        <a:rPr lang="el-GR" sz="1550" b="1" kern="1200" dirty="0">
                          <a:solidFill>
                            <a:schemeClr val="tx1"/>
                          </a:solidFill>
                          <a:effectLst/>
                          <a:latin typeface="Times New Roman" panose="02020603050405020304" pitchFamily="18" charset="0"/>
                          <a:ea typeface="+mn-ea"/>
                          <a:cs typeface="Times New Roman" panose="02020603050405020304" pitchFamily="18" charset="0"/>
                        </a:rPr>
                        <a:t>Διδάσκων ΠΜΣ Πανεπιστημίου Κρήτης</a:t>
                      </a:r>
                      <a:endParaRPr lang="el-GR" sz="155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550" b="1" kern="1200" dirty="0">
                          <a:solidFill>
                            <a:schemeClr val="tx1"/>
                          </a:solidFill>
                          <a:effectLst/>
                          <a:latin typeface="Times New Roman" panose="02020603050405020304" pitchFamily="18" charset="0"/>
                          <a:ea typeface="+mn-ea"/>
                          <a:cs typeface="Times New Roman" panose="02020603050405020304" pitchFamily="18" charset="0"/>
                        </a:rPr>
                        <a:t>Σπανουδάκη Αλεξία</a:t>
                      </a:r>
                    </a:p>
                    <a:p>
                      <a:pPr algn="ctr"/>
                      <a:r>
                        <a:rPr lang="el-GR" sz="1550" b="1" kern="1200" dirty="0">
                          <a:solidFill>
                            <a:schemeClr val="tx1"/>
                          </a:solidFill>
                          <a:effectLst/>
                          <a:latin typeface="Times New Roman" panose="02020603050405020304" pitchFamily="18" charset="0"/>
                          <a:ea typeface="+mn-ea"/>
                          <a:cs typeface="Times New Roman" panose="02020603050405020304" pitchFamily="18" charset="0"/>
                        </a:rPr>
                        <a:t>Διδάσκουσα ΠΜΣ Πανεπιστημίου Κρήτης</a:t>
                      </a:r>
                    </a:p>
                    <a:p>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402104" y="4250617"/>
            <a:ext cx="6840760" cy="369332"/>
          </a:xfrm>
          <a:prstGeom prst="rect">
            <a:avLst/>
          </a:prstGeom>
        </p:spPr>
        <p:txBody>
          <a:bodyPr wrap="square">
            <a:spAutoFit/>
          </a:bodyPr>
          <a:lstStyle/>
          <a:p>
            <a:pPr algn="ctr"/>
            <a:r>
              <a:rPr lang="el-GR" sz="1800" dirty="0"/>
              <a:t>Επιτροπή Κρίσης ΔΕ</a:t>
            </a:r>
          </a:p>
        </p:txBody>
      </p:sp>
      <p:graphicFrame>
        <p:nvGraphicFramePr>
          <p:cNvPr id="3" name="17 - Διάγραμμα">
            <a:extLst>
              <a:ext uri="{FF2B5EF4-FFF2-40B4-BE49-F238E27FC236}">
                <a16:creationId xmlns:a16="http://schemas.microsoft.com/office/drawing/2014/main" id="{E22869B3-68F3-4A67-9367-7A720A2FDA5F}"/>
              </a:ext>
            </a:extLst>
          </p:cNvPr>
          <p:cNvGraphicFramePr/>
          <p:nvPr>
            <p:extLst>
              <p:ext uri="{D42A27DB-BD31-4B8C-83A1-F6EECF244321}">
                <p14:modId xmlns:p14="http://schemas.microsoft.com/office/powerpoint/2010/main" val="4245727911"/>
              </p:ext>
            </p:extLst>
          </p:nvPr>
        </p:nvGraphicFramePr>
        <p:xfrm>
          <a:off x="1396356" y="1167757"/>
          <a:ext cx="7500990" cy="2052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a:extLst>
              <a:ext uri="{FF2B5EF4-FFF2-40B4-BE49-F238E27FC236}">
                <a16:creationId xmlns:a16="http://schemas.microsoft.com/office/drawing/2014/main" id="{100B2827-1EC4-4D9C-468A-7916D1F37EEF}"/>
              </a:ext>
            </a:extLst>
          </p:cNvPr>
          <p:cNvGraphicFramePr>
            <a:graphicFrameLocks noGrp="1"/>
          </p:cNvGraphicFramePr>
          <p:nvPr>
            <p:ph idx="1"/>
            <p:extLst>
              <p:ext uri="{D42A27DB-BD31-4B8C-83A1-F6EECF244321}">
                <p14:modId xmlns:p14="http://schemas.microsoft.com/office/powerpoint/2010/main" val="3187754266"/>
              </p:ext>
            </p:extLst>
          </p:nvPr>
        </p:nvGraphicFramePr>
        <p:xfrm>
          <a:off x="628650" y="1268760"/>
          <a:ext cx="8191822" cy="49408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a:extLst>
              <a:ext uri="{FF2B5EF4-FFF2-40B4-BE49-F238E27FC236}">
                <a16:creationId xmlns:a16="http://schemas.microsoft.com/office/drawing/2014/main" id="{12F7C3C0-23E0-0E62-4169-BB733B644A0D}"/>
              </a:ext>
            </a:extLst>
          </p:cNvPr>
          <p:cNvSpPr>
            <a:spLocks noGrp="1"/>
          </p:cNvSpPr>
          <p:nvPr>
            <p:ph type="title"/>
          </p:nvPr>
        </p:nvSpPr>
        <p:spPr/>
        <p:txBody>
          <a:bodyPr>
            <a:normAutofit/>
          </a:bodyPr>
          <a:lstStyle/>
          <a:p>
            <a:r>
              <a:rPr lang="el-GR" sz="3600" dirty="0">
                <a:latin typeface="Times New Roman" panose="02020603050405020304" pitchFamily="18" charset="0"/>
                <a:cs typeface="Times New Roman" panose="02020603050405020304" pitchFamily="18" charset="0"/>
              </a:rPr>
              <a:t>5. Θεωρητικό Πλαίσιο 2/3 </a:t>
            </a:r>
          </a:p>
        </p:txBody>
      </p:sp>
    </p:spTree>
    <p:extLst>
      <p:ext uri="{BB962C8B-B14F-4D97-AF65-F5344CB8AC3E}">
        <p14:creationId xmlns:p14="http://schemas.microsoft.com/office/powerpoint/2010/main" val="3365717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5. Θεωρητικό Πλαίσιο 3/3 </a:t>
            </a:r>
            <a:endParaRPr lang="el-GR" sz="3600" b="1" dirty="0">
              <a:latin typeface="Times New Roman" panose="02020603050405020304" pitchFamily="18" charset="0"/>
              <a:cs typeface="Times New Roman" panose="02020603050405020304" pitchFamily="18" charset="0"/>
            </a:endParaRPr>
          </a:p>
        </p:txBody>
      </p:sp>
      <p:grpSp>
        <p:nvGrpSpPr>
          <p:cNvPr id="4" name="Group 115">
            <a:extLst>
              <a:ext uri="{FF2B5EF4-FFF2-40B4-BE49-F238E27FC236}">
                <a16:creationId xmlns:a16="http://schemas.microsoft.com/office/drawing/2014/main" id="{8CAD9689-49A8-38E5-9C59-49F6E33D2EA6}"/>
              </a:ext>
            </a:extLst>
          </p:cNvPr>
          <p:cNvGrpSpPr/>
          <p:nvPr/>
        </p:nvGrpSpPr>
        <p:grpSpPr>
          <a:xfrm rot="5400000">
            <a:off x="744587" y="5425816"/>
            <a:ext cx="805206" cy="961802"/>
            <a:chOff x="6867874" y="3721883"/>
            <a:chExt cx="1093501" cy="1741553"/>
          </a:xfrm>
          <a:solidFill>
            <a:sysClr val="windowText" lastClr="000000"/>
          </a:solidFill>
        </p:grpSpPr>
        <p:sp>
          <p:nvSpPr>
            <p:cNvPr id="5" name="Oval 7">
              <a:extLst>
                <a:ext uri="{FF2B5EF4-FFF2-40B4-BE49-F238E27FC236}">
                  <a16:creationId xmlns:a16="http://schemas.microsoft.com/office/drawing/2014/main" id="{F199C00F-ED7D-FD32-AD05-E6F722208780}"/>
                </a:ext>
              </a:extLst>
            </p:cNvPr>
            <p:cNvSpPr/>
            <p:nvPr/>
          </p:nvSpPr>
          <p:spPr>
            <a:xfrm>
              <a:off x="6867874" y="3721883"/>
              <a:ext cx="1093501" cy="1741553"/>
            </a:xfrm>
            <a:custGeom>
              <a:avLst/>
              <a:gdLst/>
              <a:ahLst/>
              <a:cxnLst/>
              <a:rect l="l" t="t" r="r" b="b"/>
              <a:pathLst>
                <a:path w="1093501" h="1741553">
                  <a:moveTo>
                    <a:pt x="422037" y="0"/>
                  </a:moveTo>
                  <a:lnTo>
                    <a:pt x="422037" y="630979"/>
                  </a:lnTo>
                  <a:cubicBezTo>
                    <a:pt x="422037" y="680563"/>
                    <a:pt x="455258" y="722388"/>
                    <a:pt x="500795" y="734926"/>
                  </a:cubicBezTo>
                  <a:lnTo>
                    <a:pt x="500795" y="955639"/>
                  </a:lnTo>
                  <a:cubicBezTo>
                    <a:pt x="500795" y="982077"/>
                    <a:pt x="522227" y="1003509"/>
                    <a:pt x="548664" y="1003509"/>
                  </a:cubicBezTo>
                  <a:cubicBezTo>
                    <a:pt x="575102" y="1003509"/>
                    <a:pt x="596533" y="982077"/>
                    <a:pt x="596533" y="955639"/>
                  </a:cubicBezTo>
                  <a:lnTo>
                    <a:pt x="596533" y="735077"/>
                  </a:lnTo>
                  <a:cubicBezTo>
                    <a:pt x="642317" y="722690"/>
                    <a:pt x="675778" y="680742"/>
                    <a:pt x="675778" y="630979"/>
                  </a:cubicBezTo>
                  <a:lnTo>
                    <a:pt x="675778" y="658"/>
                  </a:lnTo>
                  <a:cubicBezTo>
                    <a:pt x="911634" y="31647"/>
                    <a:pt x="1093500" y="233580"/>
                    <a:pt x="1093500" y="477990"/>
                  </a:cubicBezTo>
                  <a:lnTo>
                    <a:pt x="1093500" y="780133"/>
                  </a:lnTo>
                  <a:lnTo>
                    <a:pt x="1093501" y="780133"/>
                  </a:lnTo>
                  <a:lnTo>
                    <a:pt x="1093501" y="1260843"/>
                  </a:lnTo>
                  <a:cubicBezTo>
                    <a:pt x="1093501" y="1526332"/>
                    <a:pt x="878279" y="1741553"/>
                    <a:pt x="612791" y="1741553"/>
                  </a:cubicBezTo>
                  <a:lnTo>
                    <a:pt x="480710" y="1741553"/>
                  </a:lnTo>
                  <a:cubicBezTo>
                    <a:pt x="215222" y="1741553"/>
                    <a:pt x="1" y="1526332"/>
                    <a:pt x="1" y="1260843"/>
                  </a:cubicBezTo>
                  <a:lnTo>
                    <a:pt x="1" y="787709"/>
                  </a:lnTo>
                  <a:lnTo>
                    <a:pt x="0" y="787709"/>
                  </a:lnTo>
                  <a:lnTo>
                    <a:pt x="0" y="477990"/>
                  </a:lnTo>
                  <a:cubicBezTo>
                    <a:pt x="0" y="232085"/>
                    <a:pt x="184097" y="29180"/>
                    <a:pt x="422037" y="0"/>
                  </a:cubicBezTo>
                  <a:close/>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prstClr val="white"/>
                </a:solidFill>
                <a:effectLst/>
                <a:uLnTx/>
                <a:uFillTx/>
                <a:latin typeface="Calibri"/>
                <a:ea typeface="맑은 고딕" panose="020B0503020000020004" pitchFamily="34" charset="-127"/>
                <a:cs typeface="+mn-cs"/>
              </a:endParaRPr>
            </a:p>
          </p:txBody>
        </p:sp>
        <p:sp>
          <p:nvSpPr>
            <p:cNvPr id="6" name="Rounded Rectangle 108">
              <a:extLst>
                <a:ext uri="{FF2B5EF4-FFF2-40B4-BE49-F238E27FC236}">
                  <a16:creationId xmlns:a16="http://schemas.microsoft.com/office/drawing/2014/main" id="{F31639F6-99E0-A302-8E82-C8B733A8B0E2}"/>
                </a:ext>
              </a:extLst>
            </p:cNvPr>
            <p:cNvSpPr/>
            <p:nvPr/>
          </p:nvSpPr>
          <p:spPr>
            <a:xfrm>
              <a:off x="7309131" y="3809649"/>
              <a:ext cx="210986" cy="457200"/>
            </a:xfrm>
            <a:prstGeom prst="roundRect">
              <a:avLst>
                <a:gd name="adj" fmla="val 50000"/>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grpSp>
      <p:sp>
        <p:nvSpPr>
          <p:cNvPr id="13" name="TextBox 16">
            <a:extLst>
              <a:ext uri="{FF2B5EF4-FFF2-40B4-BE49-F238E27FC236}">
                <a16:creationId xmlns:a16="http://schemas.microsoft.com/office/drawing/2014/main" id="{7D9DEA0B-E7D9-7997-EFA2-4401967A97A0}"/>
              </a:ext>
            </a:extLst>
          </p:cNvPr>
          <p:cNvSpPr txBox="1"/>
          <p:nvPr/>
        </p:nvSpPr>
        <p:spPr>
          <a:xfrm>
            <a:off x="5187662" y="5067213"/>
            <a:ext cx="2000264" cy="707886"/>
          </a:xfrm>
          <a:prstGeom prst="rect">
            <a:avLst/>
          </a:prstGeom>
          <a:noFill/>
        </p:spPr>
        <p:txBody>
          <a:bodyPr wrap="square" rtlCol="0" anchor="ctr">
            <a:spAutoFit/>
          </a:bodyPr>
          <a:lstStyle/>
          <a:p>
            <a:pPr fontAlgn="auto">
              <a:spcBef>
                <a:spcPts val="0"/>
              </a:spcBef>
              <a:spcAft>
                <a:spcPts val="0"/>
              </a:spcAft>
            </a:pPr>
            <a:r>
              <a:rPr lang="el-GR" altLang="ko-KR" sz="2000" b="1" dirty="0">
                <a:solidFill>
                  <a:prstClr val="black"/>
                </a:solidFill>
                <a:cs typeface="Times New Roman" panose="02020603050405020304" pitchFamily="18" charset="0"/>
              </a:rPr>
              <a:t>Επαυξημένη πραγματικότητα</a:t>
            </a:r>
            <a:endParaRPr lang="ko-KR" altLang="en-US" sz="2000" b="1" dirty="0">
              <a:solidFill>
                <a:prstClr val="black"/>
              </a:solidFill>
              <a:cs typeface="Times New Roman" panose="02020603050405020304" pitchFamily="18" charset="0"/>
            </a:endParaRPr>
          </a:p>
        </p:txBody>
      </p:sp>
      <p:pic>
        <p:nvPicPr>
          <p:cNvPr id="15" name="Εικόνα 14">
            <a:extLst>
              <a:ext uri="{FF2B5EF4-FFF2-40B4-BE49-F238E27FC236}">
                <a16:creationId xmlns:a16="http://schemas.microsoft.com/office/drawing/2014/main" id="{BF1C42E3-2EA7-3BE3-EEDF-AFA36A8730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7174" y="5240052"/>
            <a:ext cx="744931" cy="471119"/>
          </a:xfrm>
          <a:prstGeom prst="rect">
            <a:avLst/>
          </a:prstGeom>
        </p:spPr>
      </p:pic>
      <p:sp>
        <p:nvSpPr>
          <p:cNvPr id="22" name="자유형: 도형 237">
            <a:extLst>
              <a:ext uri="{FF2B5EF4-FFF2-40B4-BE49-F238E27FC236}">
                <a16:creationId xmlns:a16="http://schemas.microsoft.com/office/drawing/2014/main" id="{249B4984-7BF4-2B53-30F4-4C900F1AFA49}"/>
              </a:ext>
            </a:extLst>
          </p:cNvPr>
          <p:cNvSpPr/>
          <p:nvPr/>
        </p:nvSpPr>
        <p:spPr>
          <a:xfrm>
            <a:off x="2550299" y="4383449"/>
            <a:ext cx="611434" cy="431939"/>
          </a:xfrm>
          <a:custGeom>
            <a:avLst/>
            <a:gdLst>
              <a:gd name="connsiteX0" fmla="*/ 316421 w 314325"/>
              <a:gd name="connsiteY0" fmla="*/ 90011 h 171450"/>
              <a:gd name="connsiteX1" fmla="*/ 292132 w 314325"/>
              <a:gd name="connsiteY1" fmla="*/ 31432 h 171450"/>
              <a:gd name="connsiteX2" fmla="*/ 233458 w 314325"/>
              <a:gd name="connsiteY2" fmla="*/ 7144 h 171450"/>
              <a:gd name="connsiteX3" fmla="*/ 90011 w 314325"/>
              <a:gd name="connsiteY3" fmla="*/ 7144 h 171450"/>
              <a:gd name="connsiteX4" fmla="*/ 31433 w 314325"/>
              <a:gd name="connsiteY4" fmla="*/ 31432 h 171450"/>
              <a:gd name="connsiteX5" fmla="*/ 7144 w 314325"/>
              <a:gd name="connsiteY5" fmla="*/ 90011 h 171450"/>
              <a:gd name="connsiteX6" fmla="*/ 117539 w 314325"/>
              <a:gd name="connsiteY6" fmla="*/ 168497 h 171450"/>
              <a:gd name="connsiteX7" fmla="*/ 131826 w 314325"/>
              <a:gd name="connsiteY7" fmla="*/ 159639 h 171450"/>
              <a:gd name="connsiteX8" fmla="*/ 142494 w 314325"/>
              <a:gd name="connsiteY8" fmla="*/ 148971 h 171450"/>
              <a:gd name="connsiteX9" fmla="*/ 181070 w 314325"/>
              <a:gd name="connsiteY9" fmla="*/ 148971 h 171450"/>
              <a:gd name="connsiteX10" fmla="*/ 191738 w 314325"/>
              <a:gd name="connsiteY10" fmla="*/ 159639 h 171450"/>
              <a:gd name="connsiteX11" fmla="*/ 206026 w 314325"/>
              <a:gd name="connsiteY11" fmla="*/ 168497 h 171450"/>
              <a:gd name="connsiteX12" fmla="*/ 316421 w 314325"/>
              <a:gd name="connsiteY12" fmla="*/ 90011 h 171450"/>
              <a:gd name="connsiteX13" fmla="*/ 113633 w 314325"/>
              <a:gd name="connsiteY13" fmla="*/ 100774 h 171450"/>
              <a:gd name="connsiteX14" fmla="*/ 101156 w 314325"/>
              <a:gd name="connsiteY14" fmla="*/ 100774 h 171450"/>
              <a:gd name="connsiteX15" fmla="*/ 101156 w 314325"/>
              <a:gd name="connsiteY15" fmla="*/ 113252 h 171450"/>
              <a:gd name="connsiteX16" fmla="*/ 91250 w 314325"/>
              <a:gd name="connsiteY16" fmla="*/ 124587 h 171450"/>
              <a:gd name="connsiteX17" fmla="*/ 78867 w 314325"/>
              <a:gd name="connsiteY17" fmla="*/ 113538 h 171450"/>
              <a:gd name="connsiteX18" fmla="*/ 78867 w 314325"/>
              <a:gd name="connsiteY18" fmla="*/ 100774 h 171450"/>
              <a:gd name="connsiteX19" fmla="*/ 66389 w 314325"/>
              <a:gd name="connsiteY19" fmla="*/ 100774 h 171450"/>
              <a:gd name="connsiteX20" fmla="*/ 55055 w 314325"/>
              <a:gd name="connsiteY20" fmla="*/ 90868 h 171450"/>
              <a:gd name="connsiteX21" fmla="*/ 66104 w 314325"/>
              <a:gd name="connsiteY21" fmla="*/ 78486 h 171450"/>
              <a:gd name="connsiteX22" fmla="*/ 78867 w 314325"/>
              <a:gd name="connsiteY22" fmla="*/ 78486 h 171450"/>
              <a:gd name="connsiteX23" fmla="*/ 78867 w 314325"/>
              <a:gd name="connsiteY23" fmla="*/ 66008 h 171450"/>
              <a:gd name="connsiteX24" fmla="*/ 88773 w 314325"/>
              <a:gd name="connsiteY24" fmla="*/ 54673 h 171450"/>
              <a:gd name="connsiteX25" fmla="*/ 101156 w 314325"/>
              <a:gd name="connsiteY25" fmla="*/ 65722 h 171450"/>
              <a:gd name="connsiteX26" fmla="*/ 101156 w 314325"/>
              <a:gd name="connsiteY26" fmla="*/ 78486 h 171450"/>
              <a:gd name="connsiteX27" fmla="*/ 113919 w 314325"/>
              <a:gd name="connsiteY27" fmla="*/ 78486 h 171450"/>
              <a:gd name="connsiteX28" fmla="*/ 124968 w 314325"/>
              <a:gd name="connsiteY28" fmla="*/ 90868 h 171450"/>
              <a:gd name="connsiteX29" fmla="*/ 113633 w 314325"/>
              <a:gd name="connsiteY29" fmla="*/ 100774 h 171450"/>
              <a:gd name="connsiteX30" fmla="*/ 257270 w 314325"/>
              <a:gd name="connsiteY30" fmla="*/ 78772 h 171450"/>
              <a:gd name="connsiteX31" fmla="*/ 268415 w 314325"/>
              <a:gd name="connsiteY31" fmla="*/ 89916 h 171450"/>
              <a:gd name="connsiteX32" fmla="*/ 257270 w 314325"/>
              <a:gd name="connsiteY32" fmla="*/ 101060 h 171450"/>
              <a:gd name="connsiteX33" fmla="*/ 246126 w 314325"/>
              <a:gd name="connsiteY33" fmla="*/ 89916 h 171450"/>
              <a:gd name="connsiteX34" fmla="*/ 257270 w 314325"/>
              <a:gd name="connsiteY34" fmla="*/ 78772 h 171450"/>
              <a:gd name="connsiteX35" fmla="*/ 233458 w 314325"/>
              <a:gd name="connsiteY35" fmla="*/ 54864 h 171450"/>
              <a:gd name="connsiteX36" fmla="*/ 244602 w 314325"/>
              <a:gd name="connsiteY36" fmla="*/ 66008 h 171450"/>
              <a:gd name="connsiteX37" fmla="*/ 233458 w 314325"/>
              <a:gd name="connsiteY37" fmla="*/ 77152 h 171450"/>
              <a:gd name="connsiteX38" fmla="*/ 222314 w 314325"/>
              <a:gd name="connsiteY38" fmla="*/ 66008 h 171450"/>
              <a:gd name="connsiteX39" fmla="*/ 233458 w 314325"/>
              <a:gd name="connsiteY39" fmla="*/ 54864 h 171450"/>
              <a:gd name="connsiteX40" fmla="*/ 209550 w 314325"/>
              <a:gd name="connsiteY40" fmla="*/ 101060 h 171450"/>
              <a:gd name="connsiteX41" fmla="*/ 198406 w 314325"/>
              <a:gd name="connsiteY41" fmla="*/ 89916 h 171450"/>
              <a:gd name="connsiteX42" fmla="*/ 209550 w 314325"/>
              <a:gd name="connsiteY42" fmla="*/ 78772 h 171450"/>
              <a:gd name="connsiteX43" fmla="*/ 220694 w 314325"/>
              <a:gd name="connsiteY43" fmla="*/ 89916 h 171450"/>
              <a:gd name="connsiteX44" fmla="*/ 209550 w 314325"/>
              <a:gd name="connsiteY44" fmla="*/ 101060 h 171450"/>
              <a:gd name="connsiteX45" fmla="*/ 222314 w 314325"/>
              <a:gd name="connsiteY45" fmla="*/ 113728 h 171450"/>
              <a:gd name="connsiteX46" fmla="*/ 233458 w 314325"/>
              <a:gd name="connsiteY46" fmla="*/ 102584 h 171450"/>
              <a:gd name="connsiteX47" fmla="*/ 244602 w 314325"/>
              <a:gd name="connsiteY47" fmla="*/ 113728 h 171450"/>
              <a:gd name="connsiteX48" fmla="*/ 233458 w 314325"/>
              <a:gd name="connsiteY48" fmla="*/ 124873 h 171450"/>
              <a:gd name="connsiteX49" fmla="*/ 222314 w 314325"/>
              <a:gd name="connsiteY49" fmla="*/ 113728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14325" h="171450">
                <a:moveTo>
                  <a:pt x="316421" y="90011"/>
                </a:moveTo>
                <a:cubicBezTo>
                  <a:pt x="316421" y="67818"/>
                  <a:pt x="307753" y="47053"/>
                  <a:pt x="292132" y="31432"/>
                </a:cubicBezTo>
                <a:cubicBezTo>
                  <a:pt x="276511" y="15811"/>
                  <a:pt x="255651" y="7144"/>
                  <a:pt x="233458" y="7144"/>
                </a:cubicBezTo>
                <a:lnTo>
                  <a:pt x="90011" y="7144"/>
                </a:lnTo>
                <a:cubicBezTo>
                  <a:pt x="67818" y="7144"/>
                  <a:pt x="47054" y="15811"/>
                  <a:pt x="31433" y="31432"/>
                </a:cubicBezTo>
                <a:cubicBezTo>
                  <a:pt x="15812" y="47053"/>
                  <a:pt x="7144" y="67913"/>
                  <a:pt x="7144" y="90011"/>
                </a:cubicBezTo>
                <a:cubicBezTo>
                  <a:pt x="7144" y="144684"/>
                  <a:pt x="60293" y="187071"/>
                  <a:pt x="117539" y="168497"/>
                </a:cubicBezTo>
                <a:cubicBezTo>
                  <a:pt x="122968" y="166783"/>
                  <a:pt x="127826" y="163734"/>
                  <a:pt x="131826" y="159639"/>
                </a:cubicBezTo>
                <a:lnTo>
                  <a:pt x="142494" y="148971"/>
                </a:lnTo>
                <a:lnTo>
                  <a:pt x="181070" y="148971"/>
                </a:lnTo>
                <a:lnTo>
                  <a:pt x="191738" y="159639"/>
                </a:lnTo>
                <a:cubicBezTo>
                  <a:pt x="195739" y="163639"/>
                  <a:pt x="200692" y="166688"/>
                  <a:pt x="206026" y="168497"/>
                </a:cubicBezTo>
                <a:cubicBezTo>
                  <a:pt x="263366" y="187166"/>
                  <a:pt x="316421" y="144684"/>
                  <a:pt x="316421" y="90011"/>
                </a:cubicBezTo>
                <a:close/>
                <a:moveTo>
                  <a:pt x="113633" y="100774"/>
                </a:moveTo>
                <a:lnTo>
                  <a:pt x="101156" y="100774"/>
                </a:lnTo>
                <a:lnTo>
                  <a:pt x="101156" y="113252"/>
                </a:lnTo>
                <a:cubicBezTo>
                  <a:pt x="101156" y="118967"/>
                  <a:pt x="96965" y="124015"/>
                  <a:pt x="91250" y="124587"/>
                </a:cubicBezTo>
                <a:cubicBezTo>
                  <a:pt x="84487" y="125349"/>
                  <a:pt x="78867" y="120110"/>
                  <a:pt x="78867" y="113538"/>
                </a:cubicBezTo>
                <a:lnTo>
                  <a:pt x="78867" y="100774"/>
                </a:lnTo>
                <a:lnTo>
                  <a:pt x="66389" y="100774"/>
                </a:lnTo>
                <a:cubicBezTo>
                  <a:pt x="60674" y="100774"/>
                  <a:pt x="55626" y="96583"/>
                  <a:pt x="55055" y="90868"/>
                </a:cubicBezTo>
                <a:cubicBezTo>
                  <a:pt x="54293" y="84106"/>
                  <a:pt x="59531" y="78486"/>
                  <a:pt x="66104" y="78486"/>
                </a:cubicBezTo>
                <a:lnTo>
                  <a:pt x="78867" y="78486"/>
                </a:lnTo>
                <a:lnTo>
                  <a:pt x="78867" y="66008"/>
                </a:lnTo>
                <a:cubicBezTo>
                  <a:pt x="78867" y="60293"/>
                  <a:pt x="83058" y="55245"/>
                  <a:pt x="88773" y="54673"/>
                </a:cubicBezTo>
                <a:cubicBezTo>
                  <a:pt x="95536" y="53911"/>
                  <a:pt x="101156" y="59150"/>
                  <a:pt x="101156" y="65722"/>
                </a:cubicBezTo>
                <a:lnTo>
                  <a:pt x="101156" y="78486"/>
                </a:lnTo>
                <a:lnTo>
                  <a:pt x="113919" y="78486"/>
                </a:lnTo>
                <a:cubicBezTo>
                  <a:pt x="120491" y="78486"/>
                  <a:pt x="125730" y="84201"/>
                  <a:pt x="124968" y="90868"/>
                </a:cubicBezTo>
                <a:cubicBezTo>
                  <a:pt x="124397" y="96583"/>
                  <a:pt x="119348" y="100774"/>
                  <a:pt x="113633" y="100774"/>
                </a:cubicBezTo>
                <a:close/>
                <a:moveTo>
                  <a:pt x="257270" y="78772"/>
                </a:moveTo>
                <a:cubicBezTo>
                  <a:pt x="263462" y="78772"/>
                  <a:pt x="268415" y="83725"/>
                  <a:pt x="268415" y="89916"/>
                </a:cubicBezTo>
                <a:cubicBezTo>
                  <a:pt x="268415" y="96107"/>
                  <a:pt x="263462" y="101060"/>
                  <a:pt x="257270" y="101060"/>
                </a:cubicBezTo>
                <a:cubicBezTo>
                  <a:pt x="251079" y="101060"/>
                  <a:pt x="246126" y="96107"/>
                  <a:pt x="246126" y="89916"/>
                </a:cubicBezTo>
                <a:cubicBezTo>
                  <a:pt x="246126" y="83725"/>
                  <a:pt x="251174" y="78772"/>
                  <a:pt x="257270" y="78772"/>
                </a:cubicBezTo>
                <a:close/>
                <a:moveTo>
                  <a:pt x="233458" y="54864"/>
                </a:moveTo>
                <a:cubicBezTo>
                  <a:pt x="239649" y="54864"/>
                  <a:pt x="244602" y="59817"/>
                  <a:pt x="244602" y="66008"/>
                </a:cubicBezTo>
                <a:cubicBezTo>
                  <a:pt x="244602" y="72199"/>
                  <a:pt x="239649" y="77152"/>
                  <a:pt x="233458" y="77152"/>
                </a:cubicBezTo>
                <a:cubicBezTo>
                  <a:pt x="227267" y="77152"/>
                  <a:pt x="222314" y="72199"/>
                  <a:pt x="222314" y="66008"/>
                </a:cubicBezTo>
                <a:cubicBezTo>
                  <a:pt x="222314" y="59912"/>
                  <a:pt x="227267" y="54864"/>
                  <a:pt x="233458" y="54864"/>
                </a:cubicBezTo>
                <a:close/>
                <a:moveTo>
                  <a:pt x="209550" y="101060"/>
                </a:moveTo>
                <a:cubicBezTo>
                  <a:pt x="203359" y="101060"/>
                  <a:pt x="198406" y="96107"/>
                  <a:pt x="198406" y="89916"/>
                </a:cubicBezTo>
                <a:cubicBezTo>
                  <a:pt x="198406" y="83725"/>
                  <a:pt x="203359" y="78772"/>
                  <a:pt x="209550" y="78772"/>
                </a:cubicBezTo>
                <a:cubicBezTo>
                  <a:pt x="215741" y="78772"/>
                  <a:pt x="220694" y="83725"/>
                  <a:pt x="220694" y="89916"/>
                </a:cubicBezTo>
                <a:cubicBezTo>
                  <a:pt x="220694" y="96012"/>
                  <a:pt x="215741" y="101060"/>
                  <a:pt x="209550" y="101060"/>
                </a:cubicBezTo>
                <a:close/>
                <a:moveTo>
                  <a:pt x="222314" y="113728"/>
                </a:moveTo>
                <a:cubicBezTo>
                  <a:pt x="222314" y="107537"/>
                  <a:pt x="227267" y="102584"/>
                  <a:pt x="233458" y="102584"/>
                </a:cubicBezTo>
                <a:cubicBezTo>
                  <a:pt x="239649" y="102584"/>
                  <a:pt x="244602" y="107537"/>
                  <a:pt x="244602" y="113728"/>
                </a:cubicBezTo>
                <a:cubicBezTo>
                  <a:pt x="244602" y="119920"/>
                  <a:pt x="239649" y="124873"/>
                  <a:pt x="233458" y="124873"/>
                </a:cubicBezTo>
                <a:cubicBezTo>
                  <a:pt x="227267" y="124873"/>
                  <a:pt x="222314" y="119920"/>
                  <a:pt x="222314" y="113728"/>
                </a:cubicBezTo>
                <a:close/>
              </a:path>
            </a:pathLst>
          </a:custGeom>
          <a:solidFill>
            <a:srgbClr val="9BBB59">
              <a:lumMod val="75000"/>
            </a:srgb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prstClr val="black"/>
              </a:solidFill>
              <a:effectLst/>
              <a:uLnTx/>
              <a:uFillTx/>
              <a:latin typeface="Calibri"/>
            </a:endParaRPr>
          </a:p>
        </p:txBody>
      </p:sp>
      <p:sp>
        <p:nvSpPr>
          <p:cNvPr id="23" name="TextBox 22">
            <a:extLst>
              <a:ext uri="{FF2B5EF4-FFF2-40B4-BE49-F238E27FC236}">
                <a16:creationId xmlns:a16="http://schemas.microsoft.com/office/drawing/2014/main" id="{3EC71D1E-78CA-5E64-B78C-88794DD3168E}"/>
              </a:ext>
            </a:extLst>
          </p:cNvPr>
          <p:cNvSpPr txBox="1"/>
          <p:nvPr/>
        </p:nvSpPr>
        <p:spPr>
          <a:xfrm>
            <a:off x="269201" y="4312754"/>
            <a:ext cx="2150530" cy="400110"/>
          </a:xfrm>
          <a:prstGeom prst="rect">
            <a:avLst/>
          </a:prstGeom>
          <a:noFill/>
        </p:spPr>
        <p:txBody>
          <a:bodyPr wrap="square" rtlCol="0" anchor="ctr">
            <a:spAutoFit/>
          </a:bodyPr>
          <a:lstStyle/>
          <a:p>
            <a:pPr algn="r" fontAlgn="auto">
              <a:spcBef>
                <a:spcPts val="0"/>
              </a:spcBef>
              <a:spcAft>
                <a:spcPts val="0"/>
              </a:spcAft>
            </a:pPr>
            <a:r>
              <a:rPr lang="el-GR" altLang="ko-KR" sz="2000" b="1" dirty="0">
                <a:solidFill>
                  <a:prstClr val="black"/>
                </a:solidFill>
                <a:cs typeface="Times New Roman" panose="02020603050405020304" pitchFamily="18" charset="0"/>
              </a:rPr>
              <a:t>Παιχνιδοποίηση</a:t>
            </a:r>
            <a:endParaRPr lang="ko-KR" altLang="en-US" sz="2000" b="1" dirty="0">
              <a:solidFill>
                <a:prstClr val="black"/>
              </a:solidFill>
              <a:cs typeface="Times New Roman" panose="02020603050405020304" pitchFamily="18" charset="0"/>
            </a:endParaRPr>
          </a:p>
        </p:txBody>
      </p:sp>
      <p:sp>
        <p:nvSpPr>
          <p:cNvPr id="29" name="Rectangle 5">
            <a:extLst>
              <a:ext uri="{FF2B5EF4-FFF2-40B4-BE49-F238E27FC236}">
                <a16:creationId xmlns:a16="http://schemas.microsoft.com/office/drawing/2014/main" id="{C0FB9403-45C4-2FC4-6362-C6CD53598628}"/>
              </a:ext>
            </a:extLst>
          </p:cNvPr>
          <p:cNvSpPr>
            <a:spLocks noChangeAspect="1"/>
          </p:cNvSpPr>
          <p:nvPr/>
        </p:nvSpPr>
        <p:spPr>
          <a:xfrm>
            <a:off x="4733365" y="3409634"/>
            <a:ext cx="399022" cy="531633"/>
          </a:xfrm>
          <a:custGeom>
            <a:avLst/>
            <a:gdLst/>
            <a:ahLst/>
            <a:cxnLst/>
            <a:rect l="l" t="t" r="r" b="b"/>
            <a:pathLst>
              <a:path w="3971162" h="3968213">
                <a:moveTo>
                  <a:pt x="808855" y="2815607"/>
                </a:moveTo>
                <a:lnTo>
                  <a:pt x="1168895" y="2815607"/>
                </a:lnTo>
                <a:lnTo>
                  <a:pt x="1168895" y="3175607"/>
                </a:lnTo>
                <a:lnTo>
                  <a:pt x="808855" y="3175607"/>
                </a:lnTo>
                <a:close/>
                <a:moveTo>
                  <a:pt x="697665" y="2704397"/>
                </a:moveTo>
                <a:lnTo>
                  <a:pt x="697665" y="3286817"/>
                </a:lnTo>
                <a:lnTo>
                  <a:pt x="1280085" y="3286817"/>
                </a:lnTo>
                <a:lnTo>
                  <a:pt x="1280085" y="2704397"/>
                </a:lnTo>
                <a:close/>
                <a:moveTo>
                  <a:pt x="537750" y="2544482"/>
                </a:moveTo>
                <a:lnTo>
                  <a:pt x="1440000" y="2544482"/>
                </a:lnTo>
                <a:lnTo>
                  <a:pt x="1440000" y="3446732"/>
                </a:lnTo>
                <a:lnTo>
                  <a:pt x="537750" y="3446732"/>
                </a:lnTo>
                <a:close/>
                <a:moveTo>
                  <a:pt x="0" y="2528213"/>
                </a:moveTo>
                <a:lnTo>
                  <a:pt x="360000" y="2528213"/>
                </a:lnTo>
                <a:lnTo>
                  <a:pt x="360000" y="3608213"/>
                </a:lnTo>
                <a:lnTo>
                  <a:pt x="1440000" y="3608213"/>
                </a:lnTo>
                <a:lnTo>
                  <a:pt x="1440000" y="3968213"/>
                </a:lnTo>
                <a:lnTo>
                  <a:pt x="360000" y="3968213"/>
                </a:lnTo>
                <a:lnTo>
                  <a:pt x="0" y="3968213"/>
                </a:lnTo>
                <a:lnTo>
                  <a:pt x="0" y="3608213"/>
                </a:lnTo>
                <a:close/>
                <a:moveTo>
                  <a:pt x="3605829" y="2524046"/>
                </a:moveTo>
                <a:lnTo>
                  <a:pt x="3965829" y="2524046"/>
                </a:lnTo>
                <a:lnTo>
                  <a:pt x="3965829" y="3604046"/>
                </a:lnTo>
                <a:lnTo>
                  <a:pt x="3965829" y="3964046"/>
                </a:lnTo>
                <a:lnTo>
                  <a:pt x="3605829" y="3964046"/>
                </a:lnTo>
                <a:lnTo>
                  <a:pt x="2525829" y="3964046"/>
                </a:lnTo>
                <a:lnTo>
                  <a:pt x="2525829" y="3604046"/>
                </a:lnTo>
                <a:lnTo>
                  <a:pt x="3605829" y="3604046"/>
                </a:lnTo>
                <a:close/>
                <a:moveTo>
                  <a:pt x="1542677" y="2468095"/>
                </a:moveTo>
                <a:lnTo>
                  <a:pt x="1758701" y="2468095"/>
                </a:lnTo>
                <a:lnTo>
                  <a:pt x="1758701" y="2835684"/>
                </a:lnTo>
                <a:lnTo>
                  <a:pt x="1542677" y="2835684"/>
                </a:lnTo>
                <a:close/>
                <a:moveTo>
                  <a:pt x="3174101" y="2437460"/>
                </a:moveTo>
                <a:lnTo>
                  <a:pt x="3390125" y="2437460"/>
                </a:lnTo>
                <a:lnTo>
                  <a:pt x="3390125" y="2663201"/>
                </a:lnTo>
                <a:lnTo>
                  <a:pt x="3174101" y="2663201"/>
                </a:lnTo>
                <a:close/>
                <a:moveTo>
                  <a:pt x="2809842" y="2295613"/>
                </a:moveTo>
                <a:lnTo>
                  <a:pt x="3025866" y="2295613"/>
                </a:lnTo>
                <a:lnTo>
                  <a:pt x="3025866" y="2663202"/>
                </a:lnTo>
                <a:lnTo>
                  <a:pt x="3389097" y="2663202"/>
                </a:lnTo>
                <a:lnTo>
                  <a:pt x="3389097" y="2873898"/>
                </a:lnTo>
                <a:lnTo>
                  <a:pt x="3389097" y="2873898"/>
                </a:lnTo>
                <a:lnTo>
                  <a:pt x="3389097" y="3446732"/>
                </a:lnTo>
                <a:lnTo>
                  <a:pt x="3173073" y="3446732"/>
                </a:lnTo>
                <a:lnTo>
                  <a:pt x="3173073" y="2879226"/>
                </a:lnTo>
                <a:lnTo>
                  <a:pt x="3021508" y="2879226"/>
                </a:lnTo>
                <a:lnTo>
                  <a:pt x="3021508" y="2663202"/>
                </a:lnTo>
                <a:lnTo>
                  <a:pt x="2809842" y="2663202"/>
                </a:lnTo>
                <a:close/>
                <a:moveTo>
                  <a:pt x="2093780" y="2089306"/>
                </a:moveTo>
                <a:lnTo>
                  <a:pt x="2309804" y="2089306"/>
                </a:lnTo>
                <a:lnTo>
                  <a:pt x="2309804" y="2315047"/>
                </a:lnTo>
                <a:lnTo>
                  <a:pt x="2093780" y="2315047"/>
                </a:lnTo>
                <a:close/>
                <a:moveTo>
                  <a:pt x="2656492" y="1853849"/>
                </a:moveTo>
                <a:lnTo>
                  <a:pt x="2872516" y="1853849"/>
                </a:lnTo>
                <a:lnTo>
                  <a:pt x="2872516" y="2038657"/>
                </a:lnTo>
                <a:lnTo>
                  <a:pt x="2989835" y="2038657"/>
                </a:lnTo>
                <a:lnTo>
                  <a:pt x="2989835" y="1887092"/>
                </a:lnTo>
                <a:lnTo>
                  <a:pt x="3205859" y="1887092"/>
                </a:lnTo>
                <a:lnTo>
                  <a:pt x="3205859" y="2028940"/>
                </a:lnTo>
                <a:lnTo>
                  <a:pt x="3390125" y="2028940"/>
                </a:lnTo>
                <a:lnTo>
                  <a:pt x="3390125" y="2254681"/>
                </a:lnTo>
                <a:lnTo>
                  <a:pt x="3205859" y="2254681"/>
                </a:lnTo>
                <a:lnTo>
                  <a:pt x="3174101" y="2254681"/>
                </a:lnTo>
                <a:lnTo>
                  <a:pt x="3005149" y="2254681"/>
                </a:lnTo>
                <a:lnTo>
                  <a:pt x="2989835" y="2254681"/>
                </a:lnTo>
                <a:lnTo>
                  <a:pt x="2688721" y="2254681"/>
                </a:lnTo>
                <a:lnTo>
                  <a:pt x="2688721" y="2447179"/>
                </a:lnTo>
                <a:lnTo>
                  <a:pt x="2488606" y="2447179"/>
                </a:lnTo>
                <a:lnTo>
                  <a:pt x="2488606" y="2663841"/>
                </a:lnTo>
                <a:lnTo>
                  <a:pt x="2486018" y="2663841"/>
                </a:lnTo>
                <a:lnTo>
                  <a:pt x="2486018" y="2846997"/>
                </a:lnTo>
                <a:lnTo>
                  <a:pt x="2840287" y="2846997"/>
                </a:lnTo>
                <a:lnTo>
                  <a:pt x="2840287" y="3046907"/>
                </a:lnTo>
                <a:lnTo>
                  <a:pt x="3045880" y="3046907"/>
                </a:lnTo>
                <a:lnTo>
                  <a:pt x="3045880" y="3272648"/>
                </a:lnTo>
                <a:lnTo>
                  <a:pt x="2829856" y="3272648"/>
                </a:lnTo>
                <a:lnTo>
                  <a:pt x="2829856" y="3063021"/>
                </a:lnTo>
                <a:lnTo>
                  <a:pt x="2472698" y="3063021"/>
                </a:lnTo>
                <a:lnTo>
                  <a:pt x="2472698" y="2847499"/>
                </a:lnTo>
                <a:lnTo>
                  <a:pt x="2093780" y="2847499"/>
                </a:lnTo>
                <a:lnTo>
                  <a:pt x="2088510" y="2847499"/>
                </a:lnTo>
                <a:lnTo>
                  <a:pt x="1910267" y="2847499"/>
                </a:lnTo>
                <a:lnTo>
                  <a:pt x="1910267" y="3028023"/>
                </a:lnTo>
                <a:lnTo>
                  <a:pt x="2277575" y="3028023"/>
                </a:lnTo>
                <a:lnTo>
                  <a:pt x="2277575" y="3241488"/>
                </a:lnTo>
                <a:lnTo>
                  <a:pt x="2829855" y="3241488"/>
                </a:lnTo>
                <a:lnTo>
                  <a:pt x="2829855" y="3457512"/>
                </a:lnTo>
                <a:lnTo>
                  <a:pt x="2269993" y="3457512"/>
                </a:lnTo>
                <a:lnTo>
                  <a:pt x="2269993" y="3244047"/>
                </a:lnTo>
                <a:lnTo>
                  <a:pt x="2111604" y="3244047"/>
                </a:lnTo>
                <a:lnTo>
                  <a:pt x="2111604" y="3446733"/>
                </a:lnTo>
                <a:lnTo>
                  <a:pt x="1744015" y="3446733"/>
                </a:lnTo>
                <a:lnTo>
                  <a:pt x="1744015" y="3230709"/>
                </a:lnTo>
                <a:lnTo>
                  <a:pt x="1909986" y="3230709"/>
                </a:lnTo>
                <a:lnTo>
                  <a:pt x="1909986" y="3051709"/>
                </a:lnTo>
                <a:lnTo>
                  <a:pt x="1542678" y="3051709"/>
                </a:lnTo>
                <a:lnTo>
                  <a:pt x="1542678" y="2835685"/>
                </a:lnTo>
                <a:lnTo>
                  <a:pt x="1877756" y="2835685"/>
                </a:lnTo>
                <a:lnTo>
                  <a:pt x="1877756" y="2315047"/>
                </a:lnTo>
                <a:lnTo>
                  <a:pt x="2093780" y="2315047"/>
                </a:lnTo>
                <a:lnTo>
                  <a:pt x="2093780" y="2631475"/>
                </a:lnTo>
                <a:lnTo>
                  <a:pt x="2272582" y="2631475"/>
                </a:lnTo>
                <a:lnTo>
                  <a:pt x="2272582" y="2438100"/>
                </a:lnTo>
                <a:lnTo>
                  <a:pt x="2472697" y="2438100"/>
                </a:lnTo>
                <a:lnTo>
                  <a:pt x="2472697" y="2254681"/>
                </a:lnTo>
                <a:lnTo>
                  <a:pt x="2472697" y="2221438"/>
                </a:lnTo>
                <a:lnTo>
                  <a:pt x="2472697" y="2038657"/>
                </a:lnTo>
                <a:lnTo>
                  <a:pt x="2656492" y="2038657"/>
                </a:lnTo>
                <a:close/>
                <a:moveTo>
                  <a:pt x="2989836" y="1667759"/>
                </a:moveTo>
                <a:lnTo>
                  <a:pt x="3357425" y="1667759"/>
                </a:lnTo>
                <a:lnTo>
                  <a:pt x="3357425" y="1883783"/>
                </a:lnTo>
                <a:lnTo>
                  <a:pt x="2989836" y="1883783"/>
                </a:lnTo>
                <a:close/>
                <a:moveTo>
                  <a:pt x="2309586" y="1554888"/>
                </a:moveTo>
                <a:lnTo>
                  <a:pt x="2829824" y="1554888"/>
                </a:lnTo>
                <a:lnTo>
                  <a:pt x="2829824" y="1770912"/>
                </a:lnTo>
                <a:lnTo>
                  <a:pt x="2525643" y="1770912"/>
                </a:lnTo>
                <a:lnTo>
                  <a:pt x="2525643" y="1927296"/>
                </a:lnTo>
                <a:lnTo>
                  <a:pt x="2309619" y="1927296"/>
                </a:lnTo>
                <a:lnTo>
                  <a:pt x="2309619" y="1770912"/>
                </a:lnTo>
                <a:lnTo>
                  <a:pt x="2309586" y="1770912"/>
                </a:lnTo>
                <a:close/>
                <a:moveTo>
                  <a:pt x="616397" y="1550030"/>
                </a:moveTo>
                <a:lnTo>
                  <a:pt x="808855" y="1550030"/>
                </a:lnTo>
                <a:lnTo>
                  <a:pt x="832421" y="1550030"/>
                </a:lnTo>
                <a:lnTo>
                  <a:pt x="1024879" y="1550030"/>
                </a:lnTo>
                <a:lnTo>
                  <a:pt x="1024879" y="1775771"/>
                </a:lnTo>
                <a:lnTo>
                  <a:pt x="832421" y="1775771"/>
                </a:lnTo>
                <a:lnTo>
                  <a:pt x="832421" y="2079590"/>
                </a:lnTo>
                <a:lnTo>
                  <a:pt x="1028931" y="2079590"/>
                </a:lnTo>
                <a:lnTo>
                  <a:pt x="1192537" y="2079590"/>
                </a:lnTo>
                <a:lnTo>
                  <a:pt x="1244955" y="2079590"/>
                </a:lnTo>
                <a:lnTo>
                  <a:pt x="1244955" y="2231155"/>
                </a:lnTo>
                <a:lnTo>
                  <a:pt x="1468668" y="2231155"/>
                </a:lnTo>
                <a:lnTo>
                  <a:pt x="1468668" y="2447179"/>
                </a:lnTo>
                <a:lnTo>
                  <a:pt x="1244955" y="2447179"/>
                </a:lnTo>
                <a:lnTo>
                  <a:pt x="1244955" y="2447179"/>
                </a:lnTo>
                <a:lnTo>
                  <a:pt x="1028931" y="2447179"/>
                </a:lnTo>
                <a:lnTo>
                  <a:pt x="1028931" y="2295614"/>
                </a:lnTo>
                <a:lnTo>
                  <a:pt x="619703" y="2295614"/>
                </a:lnTo>
                <a:lnTo>
                  <a:pt x="619703" y="2082482"/>
                </a:lnTo>
                <a:lnTo>
                  <a:pt x="616397" y="2082482"/>
                </a:lnTo>
                <a:close/>
                <a:moveTo>
                  <a:pt x="1747452" y="1324289"/>
                </a:moveTo>
                <a:lnTo>
                  <a:pt x="1963476" y="1324289"/>
                </a:lnTo>
                <a:lnTo>
                  <a:pt x="1963476" y="1528779"/>
                </a:lnTo>
                <a:lnTo>
                  <a:pt x="2151955" y="1528779"/>
                </a:lnTo>
                <a:lnTo>
                  <a:pt x="2151955" y="1754520"/>
                </a:lnTo>
                <a:lnTo>
                  <a:pt x="1935931" y="1754520"/>
                </a:lnTo>
                <a:lnTo>
                  <a:pt x="1935931" y="1550030"/>
                </a:lnTo>
                <a:lnTo>
                  <a:pt x="1758702" y="1550030"/>
                </a:lnTo>
                <a:lnTo>
                  <a:pt x="1758702" y="1863566"/>
                </a:lnTo>
                <a:lnTo>
                  <a:pt x="2119726" y="1863566"/>
                </a:lnTo>
                <a:lnTo>
                  <a:pt x="2119726" y="2079590"/>
                </a:lnTo>
                <a:lnTo>
                  <a:pt x="1761543" y="2079590"/>
                </a:lnTo>
                <a:lnTo>
                  <a:pt x="1761543" y="2259540"/>
                </a:lnTo>
                <a:lnTo>
                  <a:pt x="1545519" y="2259540"/>
                </a:lnTo>
                <a:lnTo>
                  <a:pt x="1545519" y="2082482"/>
                </a:lnTo>
                <a:lnTo>
                  <a:pt x="1542678" y="2082482"/>
                </a:lnTo>
                <a:lnTo>
                  <a:pt x="1542678" y="2079589"/>
                </a:lnTo>
                <a:lnTo>
                  <a:pt x="1030691" y="2079589"/>
                </a:lnTo>
                <a:lnTo>
                  <a:pt x="1030691" y="1863565"/>
                </a:lnTo>
                <a:lnTo>
                  <a:pt x="1192537" y="1863565"/>
                </a:lnTo>
                <a:lnTo>
                  <a:pt x="1192537" y="1662900"/>
                </a:lnTo>
                <a:lnTo>
                  <a:pt x="1440000" y="1662900"/>
                </a:lnTo>
                <a:lnTo>
                  <a:pt x="1440000" y="1863565"/>
                </a:lnTo>
                <a:lnTo>
                  <a:pt x="1542678" y="1863565"/>
                </a:lnTo>
                <a:lnTo>
                  <a:pt x="1542678" y="1550030"/>
                </a:lnTo>
                <a:lnTo>
                  <a:pt x="1747452" y="1550030"/>
                </a:lnTo>
                <a:close/>
                <a:moveTo>
                  <a:pt x="2802267" y="814725"/>
                </a:moveTo>
                <a:lnTo>
                  <a:pt x="3162307" y="814725"/>
                </a:lnTo>
                <a:lnTo>
                  <a:pt x="3162307" y="1174725"/>
                </a:lnTo>
                <a:lnTo>
                  <a:pt x="2802267" y="1174725"/>
                </a:lnTo>
                <a:close/>
                <a:moveTo>
                  <a:pt x="884915" y="814725"/>
                </a:moveTo>
                <a:lnTo>
                  <a:pt x="1244955" y="814725"/>
                </a:lnTo>
                <a:lnTo>
                  <a:pt x="1244955" y="1174725"/>
                </a:lnTo>
                <a:lnTo>
                  <a:pt x="884915" y="1174725"/>
                </a:lnTo>
                <a:close/>
                <a:moveTo>
                  <a:pt x="2691077" y="703515"/>
                </a:moveTo>
                <a:lnTo>
                  <a:pt x="2691077" y="1285935"/>
                </a:lnTo>
                <a:lnTo>
                  <a:pt x="3273497" y="1285935"/>
                </a:lnTo>
                <a:lnTo>
                  <a:pt x="3273497" y="703515"/>
                </a:lnTo>
                <a:close/>
                <a:moveTo>
                  <a:pt x="773725" y="703515"/>
                </a:moveTo>
                <a:lnTo>
                  <a:pt x="773725" y="1285935"/>
                </a:lnTo>
                <a:lnTo>
                  <a:pt x="1356145" y="1285935"/>
                </a:lnTo>
                <a:lnTo>
                  <a:pt x="1356145" y="703515"/>
                </a:lnTo>
                <a:close/>
                <a:moveTo>
                  <a:pt x="2531162" y="543600"/>
                </a:moveTo>
                <a:lnTo>
                  <a:pt x="3433412" y="543600"/>
                </a:lnTo>
                <a:lnTo>
                  <a:pt x="3433412" y="1445850"/>
                </a:lnTo>
                <a:lnTo>
                  <a:pt x="2531162" y="1445850"/>
                </a:lnTo>
                <a:close/>
                <a:moveTo>
                  <a:pt x="613810" y="543600"/>
                </a:moveTo>
                <a:lnTo>
                  <a:pt x="1516060" y="543600"/>
                </a:lnTo>
                <a:lnTo>
                  <a:pt x="1516060" y="1445850"/>
                </a:lnTo>
                <a:lnTo>
                  <a:pt x="613810" y="1445850"/>
                </a:lnTo>
                <a:close/>
                <a:moveTo>
                  <a:pt x="2088509" y="543244"/>
                </a:moveTo>
                <a:lnTo>
                  <a:pt x="2283187" y="543244"/>
                </a:lnTo>
                <a:lnTo>
                  <a:pt x="2283187" y="759268"/>
                </a:lnTo>
                <a:lnTo>
                  <a:pt x="2088509" y="759268"/>
                </a:lnTo>
                <a:close/>
                <a:moveTo>
                  <a:pt x="1751276" y="543243"/>
                </a:moveTo>
                <a:lnTo>
                  <a:pt x="1967300" y="543243"/>
                </a:lnTo>
                <a:lnTo>
                  <a:pt x="1967300" y="986389"/>
                </a:lnTo>
                <a:lnTo>
                  <a:pt x="2119726" y="986389"/>
                </a:lnTo>
                <a:lnTo>
                  <a:pt x="2119726" y="986388"/>
                </a:lnTo>
                <a:lnTo>
                  <a:pt x="2335750" y="986388"/>
                </a:lnTo>
                <a:lnTo>
                  <a:pt x="2335750" y="1491348"/>
                </a:lnTo>
                <a:lnTo>
                  <a:pt x="2119726" y="1491348"/>
                </a:lnTo>
                <a:lnTo>
                  <a:pt x="2119726" y="1202413"/>
                </a:lnTo>
                <a:lnTo>
                  <a:pt x="1747396" y="1202413"/>
                </a:lnTo>
                <a:lnTo>
                  <a:pt x="1747396" y="986389"/>
                </a:lnTo>
                <a:lnTo>
                  <a:pt x="1751276" y="986389"/>
                </a:lnTo>
                <a:close/>
                <a:moveTo>
                  <a:pt x="4409" y="5850"/>
                </a:moveTo>
                <a:lnTo>
                  <a:pt x="364409" y="5850"/>
                </a:lnTo>
                <a:lnTo>
                  <a:pt x="1444409" y="5850"/>
                </a:lnTo>
                <a:lnTo>
                  <a:pt x="1444409" y="365850"/>
                </a:lnTo>
                <a:lnTo>
                  <a:pt x="364409" y="365850"/>
                </a:lnTo>
                <a:lnTo>
                  <a:pt x="364409" y="1445850"/>
                </a:lnTo>
                <a:lnTo>
                  <a:pt x="4409" y="1445850"/>
                </a:lnTo>
                <a:lnTo>
                  <a:pt x="4409" y="365850"/>
                </a:lnTo>
                <a:close/>
                <a:moveTo>
                  <a:pt x="2531162" y="0"/>
                </a:moveTo>
                <a:lnTo>
                  <a:pt x="3611162" y="0"/>
                </a:lnTo>
                <a:lnTo>
                  <a:pt x="3971162" y="0"/>
                </a:lnTo>
                <a:lnTo>
                  <a:pt x="3971162" y="360000"/>
                </a:lnTo>
                <a:lnTo>
                  <a:pt x="3971162" y="1440000"/>
                </a:lnTo>
                <a:lnTo>
                  <a:pt x="3611162" y="1440000"/>
                </a:lnTo>
                <a:lnTo>
                  <a:pt x="3611162" y="360000"/>
                </a:lnTo>
                <a:lnTo>
                  <a:pt x="2531162" y="360000"/>
                </a:lnTo>
                <a:close/>
              </a:path>
            </a:pathLst>
          </a:custGeom>
          <a:solidFill>
            <a:schemeClr val="accent4"/>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lumMod val="75000"/>
                  <a:lumOff val="25000"/>
                </a:prstClr>
              </a:solidFill>
              <a:effectLst/>
              <a:uLnTx/>
              <a:uFillTx/>
              <a:latin typeface="Calibri"/>
              <a:ea typeface="맑은 고딕" panose="020B0503020000020004" pitchFamily="34" charset="-127"/>
              <a:cs typeface="+mn-cs"/>
            </a:endParaRPr>
          </a:p>
        </p:txBody>
      </p:sp>
      <p:sp>
        <p:nvSpPr>
          <p:cNvPr id="30" name="TextBox 29">
            <a:extLst>
              <a:ext uri="{FF2B5EF4-FFF2-40B4-BE49-F238E27FC236}">
                <a16:creationId xmlns:a16="http://schemas.microsoft.com/office/drawing/2014/main" id="{BADA0712-1F68-DDC6-13D1-E3118E39E6C2}"/>
              </a:ext>
            </a:extLst>
          </p:cNvPr>
          <p:cNvSpPr txBox="1"/>
          <p:nvPr/>
        </p:nvSpPr>
        <p:spPr>
          <a:xfrm>
            <a:off x="5441382" y="3218154"/>
            <a:ext cx="2370977" cy="1015663"/>
          </a:xfrm>
          <a:prstGeom prst="rect">
            <a:avLst/>
          </a:prstGeom>
          <a:noFill/>
        </p:spPr>
        <p:txBody>
          <a:bodyPr wrap="square" rtlCol="0" anchor="ctr">
            <a:spAutoFit/>
          </a:bodyPr>
          <a:lstStyle/>
          <a:p>
            <a:pPr fontAlgn="auto">
              <a:spcBef>
                <a:spcPts val="0"/>
              </a:spcBef>
              <a:spcAft>
                <a:spcPts val="0"/>
              </a:spcAft>
            </a:pPr>
            <a:r>
              <a:rPr lang="el-GR" altLang="ko-KR" sz="2000" b="1" dirty="0">
                <a:solidFill>
                  <a:prstClr val="black"/>
                </a:solidFill>
                <a:cs typeface="Times New Roman" panose="02020603050405020304" pitchFamily="18" charset="0"/>
              </a:rPr>
              <a:t>Κώδικες γρήγορης απόκρισης &amp; </a:t>
            </a:r>
            <a:r>
              <a:rPr lang="el-GR" altLang="ko-KR" sz="2000" b="1" dirty="0" err="1">
                <a:solidFill>
                  <a:prstClr val="black"/>
                </a:solidFill>
                <a:cs typeface="Times New Roman" panose="02020603050405020304" pitchFamily="18" charset="0"/>
              </a:rPr>
              <a:t>Γεωεντοπισμός</a:t>
            </a:r>
            <a:endParaRPr lang="ko-KR" altLang="en-US" sz="2000" b="1" dirty="0">
              <a:solidFill>
                <a:prstClr val="black"/>
              </a:solidFill>
              <a:cs typeface="Times New Roman" panose="02020603050405020304" pitchFamily="18" charset="0"/>
            </a:endParaRPr>
          </a:p>
        </p:txBody>
      </p:sp>
      <p:grpSp>
        <p:nvGrpSpPr>
          <p:cNvPr id="31" name="그룹 12">
            <a:extLst>
              <a:ext uri="{FF2B5EF4-FFF2-40B4-BE49-F238E27FC236}">
                <a16:creationId xmlns:a16="http://schemas.microsoft.com/office/drawing/2014/main" id="{6384BAD7-8735-9086-20D9-540F43D96DEB}"/>
              </a:ext>
            </a:extLst>
          </p:cNvPr>
          <p:cNvGrpSpPr/>
          <p:nvPr/>
        </p:nvGrpSpPr>
        <p:grpSpPr>
          <a:xfrm>
            <a:off x="2417615" y="2079110"/>
            <a:ext cx="3216984" cy="1262873"/>
            <a:chOff x="4054872" y="2062159"/>
            <a:chExt cx="4289312" cy="1262873"/>
          </a:xfrm>
        </p:grpSpPr>
        <p:sp>
          <p:nvSpPr>
            <p:cNvPr id="32" name="Rectangle 44">
              <a:extLst>
                <a:ext uri="{FF2B5EF4-FFF2-40B4-BE49-F238E27FC236}">
                  <a16:creationId xmlns:a16="http://schemas.microsoft.com/office/drawing/2014/main" id="{63CE6A9D-2D52-BA6B-CB93-BCF4CFC03FFD}"/>
                </a:ext>
              </a:extLst>
            </p:cNvPr>
            <p:cNvSpPr/>
            <p:nvPr/>
          </p:nvSpPr>
          <p:spPr>
            <a:xfrm>
              <a:off x="5317238" y="3133113"/>
              <a:ext cx="785533" cy="191919"/>
            </a:xfrm>
            <a:prstGeom prst="rect">
              <a:avLst/>
            </a:prstGeom>
            <a:solidFill>
              <a:srgbClr val="4F81BD"/>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Calibri"/>
                <a:ea typeface="맑은 고딕" panose="020B0503020000020004" pitchFamily="34" charset="-127"/>
                <a:cs typeface="+mn-cs"/>
              </a:endParaRPr>
            </a:p>
          </p:txBody>
        </p:sp>
        <p:sp>
          <p:nvSpPr>
            <p:cNvPr id="33" name="Rectangle 4">
              <a:extLst>
                <a:ext uri="{FF2B5EF4-FFF2-40B4-BE49-F238E27FC236}">
                  <a16:creationId xmlns:a16="http://schemas.microsoft.com/office/drawing/2014/main" id="{29095509-1CAA-9A1B-32B7-B139E10CE31A}"/>
                </a:ext>
              </a:extLst>
            </p:cNvPr>
            <p:cNvSpPr/>
            <p:nvPr/>
          </p:nvSpPr>
          <p:spPr>
            <a:xfrm>
              <a:off x="5317238" y="2231199"/>
              <a:ext cx="2747277" cy="192793"/>
            </a:xfrm>
            <a:prstGeom prst="rect">
              <a:avLst/>
            </a:prstGeom>
            <a:solidFill>
              <a:srgbClr val="4F81BD"/>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white"/>
                </a:solidFill>
                <a:effectLst/>
                <a:uLnTx/>
                <a:uFillTx/>
                <a:latin typeface="Calibri"/>
                <a:ea typeface="맑은 고딕" panose="020B0503020000020004" pitchFamily="34" charset="-127"/>
                <a:cs typeface="+mn-cs"/>
              </a:endParaRPr>
            </a:p>
          </p:txBody>
        </p:sp>
        <p:sp>
          <p:nvSpPr>
            <p:cNvPr id="34" name="Isosceles Triangle 5">
              <a:extLst>
                <a:ext uri="{FF2B5EF4-FFF2-40B4-BE49-F238E27FC236}">
                  <a16:creationId xmlns:a16="http://schemas.microsoft.com/office/drawing/2014/main" id="{68DDE333-FA94-D182-48E1-C25273AC538A}"/>
                </a:ext>
              </a:extLst>
            </p:cNvPr>
            <p:cNvSpPr/>
            <p:nvPr/>
          </p:nvSpPr>
          <p:spPr>
            <a:xfrm rot="5400000">
              <a:off x="7894041" y="2157089"/>
              <a:ext cx="545074" cy="355213"/>
            </a:xfrm>
            <a:prstGeom prst="triangle">
              <a:avLst/>
            </a:prstGeom>
            <a:solidFill>
              <a:srgbClr val="4F81BD"/>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sp>
          <p:nvSpPr>
            <p:cNvPr id="35" name="Block Arc 2">
              <a:extLst>
                <a:ext uri="{FF2B5EF4-FFF2-40B4-BE49-F238E27FC236}">
                  <a16:creationId xmlns:a16="http://schemas.microsoft.com/office/drawing/2014/main" id="{70C267E9-313F-CAAD-4F29-A83A10A51BFB}"/>
                </a:ext>
              </a:extLst>
            </p:cNvPr>
            <p:cNvSpPr/>
            <p:nvPr/>
          </p:nvSpPr>
          <p:spPr>
            <a:xfrm rot="16200000">
              <a:off x="4139139" y="2146933"/>
              <a:ext cx="1093832" cy="1262365"/>
            </a:xfrm>
            <a:custGeom>
              <a:avLst/>
              <a:gdLst>
                <a:gd name="connsiteX0" fmla="*/ 990372 w 1011518"/>
                <a:gd name="connsiteY0" fmla="*/ 485411 h 1167369"/>
                <a:gd name="connsiteX1" fmla="*/ 1011518 w 1011518"/>
                <a:gd name="connsiteY1" fmla="*/ 1167369 h 1167369"/>
                <a:gd name="connsiteX2" fmla="*/ 834370 w 1011518"/>
                <a:gd name="connsiteY2" fmla="*/ 1167369 h 1167369"/>
                <a:gd name="connsiteX3" fmla="*/ 834370 w 1011518"/>
                <a:gd name="connsiteY3" fmla="*/ 491393 h 1167369"/>
                <a:gd name="connsiteX4" fmla="*/ 831381 w 1011518"/>
                <a:gd name="connsiteY4" fmla="*/ 491507 h 1167369"/>
                <a:gd name="connsiteX5" fmla="*/ 497779 w 1011518"/>
                <a:gd name="connsiteY5" fmla="*/ 176552 h 1167369"/>
                <a:gd name="connsiteX6" fmla="*/ 177148 w 1011518"/>
                <a:gd name="connsiteY6" fmla="*/ 497438 h 1167369"/>
                <a:gd name="connsiteX7" fmla="*/ 177148 w 1011518"/>
                <a:gd name="connsiteY7" fmla="*/ 1167369 h 1167369"/>
                <a:gd name="connsiteX8" fmla="*/ 0 w 1011518"/>
                <a:gd name="connsiteY8" fmla="*/ 1167369 h 1167369"/>
                <a:gd name="connsiteX9" fmla="*/ 0 w 1011518"/>
                <a:gd name="connsiteY9" fmla="*/ 504057 h 1167369"/>
                <a:gd name="connsiteX10" fmla="*/ 0 w 1011518"/>
                <a:gd name="connsiteY10" fmla="*/ 485411 h 1167369"/>
                <a:gd name="connsiteX11" fmla="*/ 1856 w 1011518"/>
                <a:gd name="connsiteY11" fmla="*/ 485411 h 1167369"/>
                <a:gd name="connsiteX12" fmla="*/ 494398 w 1011518"/>
                <a:gd name="connsiteY12" fmla="*/ 94 h 1167369"/>
                <a:gd name="connsiteX13" fmla="*/ 1007742 w 1011518"/>
                <a:gd name="connsiteY13" fmla="*/ 484745 h 1167369"/>
                <a:gd name="connsiteX14" fmla="*/ 990372 w 1011518"/>
                <a:gd name="connsiteY14" fmla="*/ 485411 h 1167369"/>
                <a:gd name="connsiteX0" fmla="*/ 1007742 w 1011518"/>
                <a:gd name="connsiteY0" fmla="*/ 484745 h 1167369"/>
                <a:gd name="connsiteX1" fmla="*/ 1011518 w 1011518"/>
                <a:gd name="connsiteY1" fmla="*/ 1167369 h 1167369"/>
                <a:gd name="connsiteX2" fmla="*/ 834370 w 1011518"/>
                <a:gd name="connsiteY2" fmla="*/ 1167369 h 1167369"/>
                <a:gd name="connsiteX3" fmla="*/ 834370 w 1011518"/>
                <a:gd name="connsiteY3" fmla="*/ 491393 h 1167369"/>
                <a:gd name="connsiteX4" fmla="*/ 831381 w 1011518"/>
                <a:gd name="connsiteY4" fmla="*/ 491507 h 1167369"/>
                <a:gd name="connsiteX5" fmla="*/ 497779 w 1011518"/>
                <a:gd name="connsiteY5" fmla="*/ 176552 h 1167369"/>
                <a:gd name="connsiteX6" fmla="*/ 177148 w 1011518"/>
                <a:gd name="connsiteY6" fmla="*/ 497438 h 1167369"/>
                <a:gd name="connsiteX7" fmla="*/ 177148 w 1011518"/>
                <a:gd name="connsiteY7" fmla="*/ 1167369 h 1167369"/>
                <a:gd name="connsiteX8" fmla="*/ 0 w 1011518"/>
                <a:gd name="connsiteY8" fmla="*/ 1167369 h 1167369"/>
                <a:gd name="connsiteX9" fmla="*/ 0 w 1011518"/>
                <a:gd name="connsiteY9" fmla="*/ 504057 h 1167369"/>
                <a:gd name="connsiteX10" fmla="*/ 0 w 1011518"/>
                <a:gd name="connsiteY10" fmla="*/ 485411 h 1167369"/>
                <a:gd name="connsiteX11" fmla="*/ 1856 w 1011518"/>
                <a:gd name="connsiteY11" fmla="*/ 485411 h 1167369"/>
                <a:gd name="connsiteX12" fmla="*/ 494398 w 1011518"/>
                <a:gd name="connsiteY12" fmla="*/ 94 h 1167369"/>
                <a:gd name="connsiteX13" fmla="*/ 1007742 w 1011518"/>
                <a:gd name="connsiteY13" fmla="*/ 484745 h 1167369"/>
                <a:gd name="connsiteX0" fmla="*/ 1007742 w 1011518"/>
                <a:gd name="connsiteY0" fmla="*/ 484745 h 1167369"/>
                <a:gd name="connsiteX1" fmla="*/ 1011518 w 1011518"/>
                <a:gd name="connsiteY1" fmla="*/ 1167369 h 1167369"/>
                <a:gd name="connsiteX2" fmla="*/ 834370 w 1011518"/>
                <a:gd name="connsiteY2" fmla="*/ 1167369 h 1167369"/>
                <a:gd name="connsiteX3" fmla="*/ 834370 w 1011518"/>
                <a:gd name="connsiteY3" fmla="*/ 491393 h 1167369"/>
                <a:gd name="connsiteX4" fmla="*/ 831381 w 1011518"/>
                <a:gd name="connsiteY4" fmla="*/ 491507 h 1167369"/>
                <a:gd name="connsiteX5" fmla="*/ 497779 w 1011518"/>
                <a:gd name="connsiteY5" fmla="*/ 176552 h 1167369"/>
                <a:gd name="connsiteX6" fmla="*/ 177148 w 1011518"/>
                <a:gd name="connsiteY6" fmla="*/ 497438 h 1167369"/>
                <a:gd name="connsiteX7" fmla="*/ 177148 w 1011518"/>
                <a:gd name="connsiteY7" fmla="*/ 1167369 h 1167369"/>
                <a:gd name="connsiteX8" fmla="*/ 0 w 1011518"/>
                <a:gd name="connsiteY8" fmla="*/ 1167369 h 1167369"/>
                <a:gd name="connsiteX9" fmla="*/ 0 w 1011518"/>
                <a:gd name="connsiteY9" fmla="*/ 485411 h 1167369"/>
                <a:gd name="connsiteX10" fmla="*/ 1856 w 1011518"/>
                <a:gd name="connsiteY10" fmla="*/ 485411 h 1167369"/>
                <a:gd name="connsiteX11" fmla="*/ 494398 w 1011518"/>
                <a:gd name="connsiteY11" fmla="*/ 94 h 1167369"/>
                <a:gd name="connsiteX12" fmla="*/ 1007742 w 1011518"/>
                <a:gd name="connsiteY12" fmla="*/ 484745 h 1167369"/>
                <a:gd name="connsiteX0" fmla="*/ 1007742 w 1011518"/>
                <a:gd name="connsiteY0" fmla="*/ 484745 h 1167369"/>
                <a:gd name="connsiteX1" fmla="*/ 1011518 w 1011518"/>
                <a:gd name="connsiteY1" fmla="*/ 1167369 h 1167369"/>
                <a:gd name="connsiteX2" fmla="*/ 834370 w 1011518"/>
                <a:gd name="connsiteY2" fmla="*/ 1167369 h 1167369"/>
                <a:gd name="connsiteX3" fmla="*/ 831381 w 1011518"/>
                <a:gd name="connsiteY3" fmla="*/ 491507 h 1167369"/>
                <a:gd name="connsiteX4" fmla="*/ 497779 w 1011518"/>
                <a:gd name="connsiteY4" fmla="*/ 176552 h 1167369"/>
                <a:gd name="connsiteX5" fmla="*/ 177148 w 1011518"/>
                <a:gd name="connsiteY5" fmla="*/ 497438 h 1167369"/>
                <a:gd name="connsiteX6" fmla="*/ 177148 w 1011518"/>
                <a:gd name="connsiteY6" fmla="*/ 1167369 h 1167369"/>
                <a:gd name="connsiteX7" fmla="*/ 0 w 1011518"/>
                <a:gd name="connsiteY7" fmla="*/ 1167369 h 1167369"/>
                <a:gd name="connsiteX8" fmla="*/ 0 w 1011518"/>
                <a:gd name="connsiteY8" fmla="*/ 485411 h 1167369"/>
                <a:gd name="connsiteX9" fmla="*/ 1856 w 1011518"/>
                <a:gd name="connsiteY9" fmla="*/ 485411 h 1167369"/>
                <a:gd name="connsiteX10" fmla="*/ 494398 w 1011518"/>
                <a:gd name="connsiteY10" fmla="*/ 94 h 1167369"/>
                <a:gd name="connsiteX11" fmla="*/ 1007742 w 1011518"/>
                <a:gd name="connsiteY11" fmla="*/ 484745 h 1167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11518" h="1167369">
                  <a:moveTo>
                    <a:pt x="1007742" y="484745"/>
                  </a:moveTo>
                  <a:cubicBezTo>
                    <a:pt x="1009001" y="712286"/>
                    <a:pt x="1010259" y="939828"/>
                    <a:pt x="1011518" y="1167369"/>
                  </a:cubicBezTo>
                  <a:lnTo>
                    <a:pt x="834370" y="1167369"/>
                  </a:lnTo>
                  <a:cubicBezTo>
                    <a:pt x="833374" y="942082"/>
                    <a:pt x="832377" y="716794"/>
                    <a:pt x="831381" y="491507"/>
                  </a:cubicBezTo>
                  <a:cubicBezTo>
                    <a:pt x="824543" y="313175"/>
                    <a:pt x="676210" y="173132"/>
                    <a:pt x="497779" y="176552"/>
                  </a:cubicBezTo>
                  <a:cubicBezTo>
                    <a:pt x="321564" y="179929"/>
                    <a:pt x="180042" y="322001"/>
                    <a:pt x="177148" y="497438"/>
                  </a:cubicBezTo>
                  <a:lnTo>
                    <a:pt x="177148" y="1167369"/>
                  </a:lnTo>
                  <a:lnTo>
                    <a:pt x="0" y="1167369"/>
                  </a:lnTo>
                  <a:lnTo>
                    <a:pt x="0" y="485411"/>
                  </a:lnTo>
                  <a:lnTo>
                    <a:pt x="1856" y="485411"/>
                  </a:lnTo>
                  <a:cubicBezTo>
                    <a:pt x="10052" y="219336"/>
                    <a:pt x="226090" y="5235"/>
                    <a:pt x="494398" y="94"/>
                  </a:cubicBezTo>
                  <a:cubicBezTo>
                    <a:pt x="768966" y="-5168"/>
                    <a:pt x="997220" y="210329"/>
                    <a:pt x="1007742" y="484745"/>
                  </a:cubicBezTo>
                  <a:close/>
                </a:path>
              </a:pathLst>
            </a:custGeom>
            <a:solidFill>
              <a:srgbClr val="4F81BD"/>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black"/>
                </a:solidFill>
                <a:effectLst/>
                <a:uLnTx/>
                <a:uFillTx/>
                <a:latin typeface="Calibri"/>
                <a:ea typeface="맑은 고딕" panose="020B0503020000020004" pitchFamily="34" charset="-127"/>
                <a:cs typeface="+mn-cs"/>
              </a:endParaRPr>
            </a:p>
          </p:txBody>
        </p:sp>
      </p:grpSp>
      <p:sp>
        <p:nvSpPr>
          <p:cNvPr id="36" name="Rounded Rectangle 7">
            <a:extLst>
              <a:ext uri="{FF2B5EF4-FFF2-40B4-BE49-F238E27FC236}">
                <a16:creationId xmlns:a16="http://schemas.microsoft.com/office/drawing/2014/main" id="{747BE657-87CC-4BE9-BA17-CDCA4C0BC676}"/>
              </a:ext>
            </a:extLst>
          </p:cNvPr>
          <p:cNvSpPr/>
          <p:nvPr/>
        </p:nvSpPr>
        <p:spPr>
          <a:xfrm>
            <a:off x="2741084" y="2566330"/>
            <a:ext cx="266410" cy="399317"/>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4F81BD"/>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1"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sp>
        <p:nvSpPr>
          <p:cNvPr id="37" name="TextBox 36">
            <a:extLst>
              <a:ext uri="{FF2B5EF4-FFF2-40B4-BE49-F238E27FC236}">
                <a16:creationId xmlns:a16="http://schemas.microsoft.com/office/drawing/2014/main" id="{69A7FA31-99A7-62B6-58BB-C1F4F398AA8C}"/>
              </a:ext>
            </a:extLst>
          </p:cNvPr>
          <p:cNvSpPr txBox="1"/>
          <p:nvPr/>
        </p:nvSpPr>
        <p:spPr>
          <a:xfrm>
            <a:off x="935106" y="2287234"/>
            <a:ext cx="1382388" cy="1015663"/>
          </a:xfrm>
          <a:prstGeom prst="rect">
            <a:avLst/>
          </a:prstGeom>
          <a:noFill/>
        </p:spPr>
        <p:txBody>
          <a:bodyPr wrap="square" rtlCol="0" anchor="ctr">
            <a:spAutoFit/>
          </a:bodyPr>
          <a:lstStyle/>
          <a:p>
            <a:pPr fontAlgn="auto">
              <a:spcBef>
                <a:spcPts val="0"/>
              </a:spcBef>
              <a:spcAft>
                <a:spcPts val="0"/>
              </a:spcAft>
            </a:pPr>
            <a:r>
              <a:rPr lang="el-GR" altLang="ko-KR" sz="2000" b="1" dirty="0">
                <a:solidFill>
                  <a:prstClr val="black"/>
                </a:solidFill>
                <a:cs typeface="Times New Roman" panose="02020603050405020304" pitchFamily="18" charset="0"/>
              </a:rPr>
              <a:t>Χωρο-ευαίσθητο παιχνίδι</a:t>
            </a:r>
            <a:endParaRPr lang="ko-KR" altLang="en-US" sz="2000" b="1" dirty="0">
              <a:solidFill>
                <a:prstClr val="black"/>
              </a:solidFill>
              <a:cs typeface="Times New Roman" panose="02020603050405020304" pitchFamily="18" charset="0"/>
            </a:endParaRPr>
          </a:p>
        </p:txBody>
      </p:sp>
      <p:pic>
        <p:nvPicPr>
          <p:cNvPr id="39" name="Εικόνα 38">
            <a:extLst>
              <a:ext uri="{FF2B5EF4-FFF2-40B4-BE49-F238E27FC236}">
                <a16:creationId xmlns:a16="http://schemas.microsoft.com/office/drawing/2014/main" id="{A89C58C6-F944-CF5A-EDAA-0D584B25040B}"/>
              </a:ext>
            </a:extLst>
          </p:cNvPr>
          <p:cNvPicPr>
            <a:picLocks noChangeAspect="1"/>
          </p:cNvPicPr>
          <p:nvPr/>
        </p:nvPicPr>
        <p:blipFill>
          <a:blip r:embed="rId4"/>
          <a:stretch>
            <a:fillRect/>
          </a:stretch>
        </p:blipFill>
        <p:spPr>
          <a:xfrm>
            <a:off x="5634601" y="1747467"/>
            <a:ext cx="1317167" cy="1225379"/>
          </a:xfrm>
          <a:prstGeom prst="rect">
            <a:avLst/>
          </a:prstGeom>
        </p:spPr>
      </p:pic>
      <p:grpSp>
        <p:nvGrpSpPr>
          <p:cNvPr id="24" name="그룹 13">
            <a:extLst>
              <a:ext uri="{FF2B5EF4-FFF2-40B4-BE49-F238E27FC236}">
                <a16:creationId xmlns:a16="http://schemas.microsoft.com/office/drawing/2014/main" id="{6414E156-D510-9403-90AC-1F6413E540B3}"/>
              </a:ext>
            </a:extLst>
          </p:cNvPr>
          <p:cNvGrpSpPr/>
          <p:nvPr/>
        </p:nvGrpSpPr>
        <p:grpSpPr>
          <a:xfrm>
            <a:off x="3831907" y="2965647"/>
            <a:ext cx="1556681" cy="1257774"/>
            <a:chOff x="5747557" y="2962342"/>
            <a:chExt cx="2075574" cy="1257774"/>
          </a:xfrm>
          <a:solidFill>
            <a:schemeClr val="accent4"/>
          </a:solidFill>
        </p:grpSpPr>
        <p:sp>
          <p:nvSpPr>
            <p:cNvPr id="25" name="Rectangle 44">
              <a:extLst>
                <a:ext uri="{FF2B5EF4-FFF2-40B4-BE49-F238E27FC236}">
                  <a16:creationId xmlns:a16="http://schemas.microsoft.com/office/drawing/2014/main" id="{90179769-F2FA-A7ED-817C-6A8D87E7464D}"/>
                </a:ext>
              </a:extLst>
            </p:cNvPr>
            <p:cNvSpPr/>
            <p:nvPr/>
          </p:nvSpPr>
          <p:spPr>
            <a:xfrm>
              <a:off x="5778874" y="4028197"/>
              <a:ext cx="784800" cy="191919"/>
            </a:xfrm>
            <a:prstGeom prst="rect">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sp>
          <p:nvSpPr>
            <p:cNvPr id="26" name="Isosceles Triangle 9">
              <a:extLst>
                <a:ext uri="{FF2B5EF4-FFF2-40B4-BE49-F238E27FC236}">
                  <a16:creationId xmlns:a16="http://schemas.microsoft.com/office/drawing/2014/main" id="{1290C9DF-414A-B09A-6D64-0CA0BA7A6EF0}"/>
                </a:ext>
              </a:extLst>
            </p:cNvPr>
            <p:cNvSpPr/>
            <p:nvPr/>
          </p:nvSpPr>
          <p:spPr>
            <a:xfrm rot="16200000">
              <a:off x="5652627" y="3057272"/>
              <a:ext cx="545074" cy="355213"/>
            </a:xfrm>
            <a:prstGeom prst="triangle">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sp>
          <p:nvSpPr>
            <p:cNvPr id="27" name="Rectangle 44">
              <a:extLst>
                <a:ext uri="{FF2B5EF4-FFF2-40B4-BE49-F238E27FC236}">
                  <a16:creationId xmlns:a16="http://schemas.microsoft.com/office/drawing/2014/main" id="{96AF2F85-C4E1-FD5E-80A9-2EBD0F146FAD}"/>
                </a:ext>
              </a:extLst>
            </p:cNvPr>
            <p:cNvSpPr/>
            <p:nvPr/>
          </p:nvSpPr>
          <p:spPr>
            <a:xfrm>
              <a:off x="6095999" y="3126283"/>
              <a:ext cx="467675" cy="191919"/>
            </a:xfrm>
            <a:prstGeom prst="rect">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sp>
          <p:nvSpPr>
            <p:cNvPr id="28" name="Block Arc 2">
              <a:extLst>
                <a:ext uri="{FF2B5EF4-FFF2-40B4-BE49-F238E27FC236}">
                  <a16:creationId xmlns:a16="http://schemas.microsoft.com/office/drawing/2014/main" id="{DDF3D62D-18B5-44F8-DDEB-181AA3E86C6C}"/>
                </a:ext>
              </a:extLst>
            </p:cNvPr>
            <p:cNvSpPr/>
            <p:nvPr/>
          </p:nvSpPr>
          <p:spPr>
            <a:xfrm rot="5400000">
              <a:off x="6645033" y="3041261"/>
              <a:ext cx="1093832" cy="1262365"/>
            </a:xfrm>
            <a:custGeom>
              <a:avLst/>
              <a:gdLst>
                <a:gd name="connsiteX0" fmla="*/ 990372 w 1011518"/>
                <a:gd name="connsiteY0" fmla="*/ 485411 h 1167369"/>
                <a:gd name="connsiteX1" fmla="*/ 1011518 w 1011518"/>
                <a:gd name="connsiteY1" fmla="*/ 1167369 h 1167369"/>
                <a:gd name="connsiteX2" fmla="*/ 834370 w 1011518"/>
                <a:gd name="connsiteY2" fmla="*/ 1167369 h 1167369"/>
                <a:gd name="connsiteX3" fmla="*/ 834370 w 1011518"/>
                <a:gd name="connsiteY3" fmla="*/ 491393 h 1167369"/>
                <a:gd name="connsiteX4" fmla="*/ 831381 w 1011518"/>
                <a:gd name="connsiteY4" fmla="*/ 491507 h 1167369"/>
                <a:gd name="connsiteX5" fmla="*/ 497779 w 1011518"/>
                <a:gd name="connsiteY5" fmla="*/ 176552 h 1167369"/>
                <a:gd name="connsiteX6" fmla="*/ 177148 w 1011518"/>
                <a:gd name="connsiteY6" fmla="*/ 497438 h 1167369"/>
                <a:gd name="connsiteX7" fmla="*/ 177148 w 1011518"/>
                <a:gd name="connsiteY7" fmla="*/ 1167369 h 1167369"/>
                <a:gd name="connsiteX8" fmla="*/ 0 w 1011518"/>
                <a:gd name="connsiteY8" fmla="*/ 1167369 h 1167369"/>
                <a:gd name="connsiteX9" fmla="*/ 0 w 1011518"/>
                <a:gd name="connsiteY9" fmla="*/ 504057 h 1167369"/>
                <a:gd name="connsiteX10" fmla="*/ 0 w 1011518"/>
                <a:gd name="connsiteY10" fmla="*/ 485411 h 1167369"/>
                <a:gd name="connsiteX11" fmla="*/ 1856 w 1011518"/>
                <a:gd name="connsiteY11" fmla="*/ 485411 h 1167369"/>
                <a:gd name="connsiteX12" fmla="*/ 494398 w 1011518"/>
                <a:gd name="connsiteY12" fmla="*/ 94 h 1167369"/>
                <a:gd name="connsiteX13" fmla="*/ 1007742 w 1011518"/>
                <a:gd name="connsiteY13" fmla="*/ 484745 h 1167369"/>
                <a:gd name="connsiteX14" fmla="*/ 990372 w 1011518"/>
                <a:gd name="connsiteY14" fmla="*/ 485411 h 1167369"/>
                <a:gd name="connsiteX0" fmla="*/ 1007742 w 1011518"/>
                <a:gd name="connsiteY0" fmla="*/ 484745 h 1167369"/>
                <a:gd name="connsiteX1" fmla="*/ 1011518 w 1011518"/>
                <a:gd name="connsiteY1" fmla="*/ 1167369 h 1167369"/>
                <a:gd name="connsiteX2" fmla="*/ 834370 w 1011518"/>
                <a:gd name="connsiteY2" fmla="*/ 1167369 h 1167369"/>
                <a:gd name="connsiteX3" fmla="*/ 834370 w 1011518"/>
                <a:gd name="connsiteY3" fmla="*/ 491393 h 1167369"/>
                <a:gd name="connsiteX4" fmla="*/ 831381 w 1011518"/>
                <a:gd name="connsiteY4" fmla="*/ 491507 h 1167369"/>
                <a:gd name="connsiteX5" fmla="*/ 497779 w 1011518"/>
                <a:gd name="connsiteY5" fmla="*/ 176552 h 1167369"/>
                <a:gd name="connsiteX6" fmla="*/ 177148 w 1011518"/>
                <a:gd name="connsiteY6" fmla="*/ 497438 h 1167369"/>
                <a:gd name="connsiteX7" fmla="*/ 177148 w 1011518"/>
                <a:gd name="connsiteY7" fmla="*/ 1167369 h 1167369"/>
                <a:gd name="connsiteX8" fmla="*/ 0 w 1011518"/>
                <a:gd name="connsiteY8" fmla="*/ 1167369 h 1167369"/>
                <a:gd name="connsiteX9" fmla="*/ 0 w 1011518"/>
                <a:gd name="connsiteY9" fmla="*/ 504057 h 1167369"/>
                <a:gd name="connsiteX10" fmla="*/ 0 w 1011518"/>
                <a:gd name="connsiteY10" fmla="*/ 485411 h 1167369"/>
                <a:gd name="connsiteX11" fmla="*/ 1856 w 1011518"/>
                <a:gd name="connsiteY11" fmla="*/ 485411 h 1167369"/>
                <a:gd name="connsiteX12" fmla="*/ 494398 w 1011518"/>
                <a:gd name="connsiteY12" fmla="*/ 94 h 1167369"/>
                <a:gd name="connsiteX13" fmla="*/ 1007742 w 1011518"/>
                <a:gd name="connsiteY13" fmla="*/ 484745 h 1167369"/>
                <a:gd name="connsiteX0" fmla="*/ 1007742 w 1011518"/>
                <a:gd name="connsiteY0" fmla="*/ 484745 h 1167369"/>
                <a:gd name="connsiteX1" fmla="*/ 1011518 w 1011518"/>
                <a:gd name="connsiteY1" fmla="*/ 1167369 h 1167369"/>
                <a:gd name="connsiteX2" fmla="*/ 834370 w 1011518"/>
                <a:gd name="connsiteY2" fmla="*/ 1167369 h 1167369"/>
                <a:gd name="connsiteX3" fmla="*/ 834370 w 1011518"/>
                <a:gd name="connsiteY3" fmla="*/ 491393 h 1167369"/>
                <a:gd name="connsiteX4" fmla="*/ 831381 w 1011518"/>
                <a:gd name="connsiteY4" fmla="*/ 491507 h 1167369"/>
                <a:gd name="connsiteX5" fmla="*/ 497779 w 1011518"/>
                <a:gd name="connsiteY5" fmla="*/ 176552 h 1167369"/>
                <a:gd name="connsiteX6" fmla="*/ 177148 w 1011518"/>
                <a:gd name="connsiteY6" fmla="*/ 497438 h 1167369"/>
                <a:gd name="connsiteX7" fmla="*/ 177148 w 1011518"/>
                <a:gd name="connsiteY7" fmla="*/ 1167369 h 1167369"/>
                <a:gd name="connsiteX8" fmla="*/ 0 w 1011518"/>
                <a:gd name="connsiteY8" fmla="*/ 1167369 h 1167369"/>
                <a:gd name="connsiteX9" fmla="*/ 0 w 1011518"/>
                <a:gd name="connsiteY9" fmla="*/ 485411 h 1167369"/>
                <a:gd name="connsiteX10" fmla="*/ 1856 w 1011518"/>
                <a:gd name="connsiteY10" fmla="*/ 485411 h 1167369"/>
                <a:gd name="connsiteX11" fmla="*/ 494398 w 1011518"/>
                <a:gd name="connsiteY11" fmla="*/ 94 h 1167369"/>
                <a:gd name="connsiteX12" fmla="*/ 1007742 w 1011518"/>
                <a:gd name="connsiteY12" fmla="*/ 484745 h 1167369"/>
                <a:gd name="connsiteX0" fmla="*/ 1007742 w 1011518"/>
                <a:gd name="connsiteY0" fmla="*/ 484745 h 1167369"/>
                <a:gd name="connsiteX1" fmla="*/ 1011518 w 1011518"/>
                <a:gd name="connsiteY1" fmla="*/ 1167369 h 1167369"/>
                <a:gd name="connsiteX2" fmla="*/ 834370 w 1011518"/>
                <a:gd name="connsiteY2" fmla="*/ 1167369 h 1167369"/>
                <a:gd name="connsiteX3" fmla="*/ 831381 w 1011518"/>
                <a:gd name="connsiteY3" fmla="*/ 491507 h 1167369"/>
                <a:gd name="connsiteX4" fmla="*/ 497779 w 1011518"/>
                <a:gd name="connsiteY4" fmla="*/ 176552 h 1167369"/>
                <a:gd name="connsiteX5" fmla="*/ 177148 w 1011518"/>
                <a:gd name="connsiteY5" fmla="*/ 497438 h 1167369"/>
                <a:gd name="connsiteX6" fmla="*/ 177148 w 1011518"/>
                <a:gd name="connsiteY6" fmla="*/ 1167369 h 1167369"/>
                <a:gd name="connsiteX7" fmla="*/ 0 w 1011518"/>
                <a:gd name="connsiteY7" fmla="*/ 1167369 h 1167369"/>
                <a:gd name="connsiteX8" fmla="*/ 0 w 1011518"/>
                <a:gd name="connsiteY8" fmla="*/ 485411 h 1167369"/>
                <a:gd name="connsiteX9" fmla="*/ 1856 w 1011518"/>
                <a:gd name="connsiteY9" fmla="*/ 485411 h 1167369"/>
                <a:gd name="connsiteX10" fmla="*/ 494398 w 1011518"/>
                <a:gd name="connsiteY10" fmla="*/ 94 h 1167369"/>
                <a:gd name="connsiteX11" fmla="*/ 1007742 w 1011518"/>
                <a:gd name="connsiteY11" fmla="*/ 484745 h 1167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11518" h="1167369">
                  <a:moveTo>
                    <a:pt x="1007742" y="484745"/>
                  </a:moveTo>
                  <a:cubicBezTo>
                    <a:pt x="1009001" y="712286"/>
                    <a:pt x="1010259" y="939828"/>
                    <a:pt x="1011518" y="1167369"/>
                  </a:cubicBezTo>
                  <a:lnTo>
                    <a:pt x="834370" y="1167369"/>
                  </a:lnTo>
                  <a:cubicBezTo>
                    <a:pt x="833374" y="942082"/>
                    <a:pt x="832377" y="716794"/>
                    <a:pt x="831381" y="491507"/>
                  </a:cubicBezTo>
                  <a:cubicBezTo>
                    <a:pt x="824543" y="313175"/>
                    <a:pt x="676210" y="173132"/>
                    <a:pt x="497779" y="176552"/>
                  </a:cubicBezTo>
                  <a:cubicBezTo>
                    <a:pt x="321564" y="179929"/>
                    <a:pt x="180042" y="322001"/>
                    <a:pt x="177148" y="497438"/>
                  </a:cubicBezTo>
                  <a:lnTo>
                    <a:pt x="177148" y="1167369"/>
                  </a:lnTo>
                  <a:lnTo>
                    <a:pt x="0" y="1167369"/>
                  </a:lnTo>
                  <a:lnTo>
                    <a:pt x="0" y="485411"/>
                  </a:lnTo>
                  <a:lnTo>
                    <a:pt x="1856" y="485411"/>
                  </a:lnTo>
                  <a:cubicBezTo>
                    <a:pt x="10052" y="219336"/>
                    <a:pt x="226090" y="5235"/>
                    <a:pt x="494398" y="94"/>
                  </a:cubicBezTo>
                  <a:cubicBezTo>
                    <a:pt x="768966" y="-5168"/>
                    <a:pt x="997220" y="210329"/>
                    <a:pt x="1007742" y="484745"/>
                  </a:cubicBezTo>
                  <a:close/>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white"/>
                </a:solidFill>
                <a:effectLst/>
                <a:uLnTx/>
                <a:uFillTx/>
                <a:latin typeface="Calibri"/>
                <a:ea typeface="맑은 고딕" panose="020B0503020000020004" pitchFamily="34" charset="-127"/>
                <a:cs typeface="+mn-cs"/>
              </a:endParaRPr>
            </a:p>
          </p:txBody>
        </p:sp>
      </p:grpSp>
      <p:grpSp>
        <p:nvGrpSpPr>
          <p:cNvPr id="16" name="그룹 14">
            <a:extLst>
              <a:ext uri="{FF2B5EF4-FFF2-40B4-BE49-F238E27FC236}">
                <a16:creationId xmlns:a16="http://schemas.microsoft.com/office/drawing/2014/main" id="{9AA4728A-FFF0-F979-4C29-3D28DDF6B098}"/>
              </a:ext>
            </a:extLst>
          </p:cNvPr>
          <p:cNvGrpSpPr/>
          <p:nvPr/>
        </p:nvGrpSpPr>
        <p:grpSpPr>
          <a:xfrm>
            <a:off x="2351754" y="3852568"/>
            <a:ext cx="1618396" cy="1269226"/>
            <a:chOff x="4054872" y="3855554"/>
            <a:chExt cx="2079217" cy="1269226"/>
          </a:xfrm>
        </p:grpSpPr>
        <p:sp>
          <p:nvSpPr>
            <p:cNvPr id="17" name="Rectangle 44">
              <a:extLst>
                <a:ext uri="{FF2B5EF4-FFF2-40B4-BE49-F238E27FC236}">
                  <a16:creationId xmlns:a16="http://schemas.microsoft.com/office/drawing/2014/main" id="{614C3914-C66B-C2FD-1D35-0F344C3E0CA5}"/>
                </a:ext>
              </a:extLst>
            </p:cNvPr>
            <p:cNvSpPr/>
            <p:nvPr/>
          </p:nvSpPr>
          <p:spPr>
            <a:xfrm>
              <a:off x="5317238" y="4932861"/>
              <a:ext cx="785533" cy="191919"/>
            </a:xfrm>
            <a:prstGeom prst="rect">
              <a:avLst/>
            </a:prstGeom>
            <a:solidFill>
              <a:srgbClr val="9BBB5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Calibri"/>
                <a:ea typeface="맑은 고딕" panose="020B0503020000020004" pitchFamily="34" charset="-127"/>
                <a:cs typeface="+mn-cs"/>
              </a:endParaRPr>
            </a:p>
          </p:txBody>
        </p:sp>
        <p:sp>
          <p:nvSpPr>
            <p:cNvPr id="18" name="Block Arc 2">
              <a:extLst>
                <a:ext uri="{FF2B5EF4-FFF2-40B4-BE49-F238E27FC236}">
                  <a16:creationId xmlns:a16="http://schemas.microsoft.com/office/drawing/2014/main" id="{6F97E583-C7FE-175C-6C44-D38AFD9B4C79}"/>
                </a:ext>
              </a:extLst>
            </p:cNvPr>
            <p:cNvSpPr/>
            <p:nvPr/>
          </p:nvSpPr>
          <p:spPr>
            <a:xfrm rot="16200000">
              <a:off x="4139139" y="3946681"/>
              <a:ext cx="1093832" cy="1262365"/>
            </a:xfrm>
            <a:custGeom>
              <a:avLst/>
              <a:gdLst>
                <a:gd name="connsiteX0" fmla="*/ 990372 w 1011518"/>
                <a:gd name="connsiteY0" fmla="*/ 485411 h 1167369"/>
                <a:gd name="connsiteX1" fmla="*/ 1011518 w 1011518"/>
                <a:gd name="connsiteY1" fmla="*/ 1167369 h 1167369"/>
                <a:gd name="connsiteX2" fmla="*/ 834370 w 1011518"/>
                <a:gd name="connsiteY2" fmla="*/ 1167369 h 1167369"/>
                <a:gd name="connsiteX3" fmla="*/ 834370 w 1011518"/>
                <a:gd name="connsiteY3" fmla="*/ 491393 h 1167369"/>
                <a:gd name="connsiteX4" fmla="*/ 831381 w 1011518"/>
                <a:gd name="connsiteY4" fmla="*/ 491507 h 1167369"/>
                <a:gd name="connsiteX5" fmla="*/ 497779 w 1011518"/>
                <a:gd name="connsiteY5" fmla="*/ 176552 h 1167369"/>
                <a:gd name="connsiteX6" fmla="*/ 177148 w 1011518"/>
                <a:gd name="connsiteY6" fmla="*/ 497438 h 1167369"/>
                <a:gd name="connsiteX7" fmla="*/ 177148 w 1011518"/>
                <a:gd name="connsiteY7" fmla="*/ 1167369 h 1167369"/>
                <a:gd name="connsiteX8" fmla="*/ 0 w 1011518"/>
                <a:gd name="connsiteY8" fmla="*/ 1167369 h 1167369"/>
                <a:gd name="connsiteX9" fmla="*/ 0 w 1011518"/>
                <a:gd name="connsiteY9" fmla="*/ 504057 h 1167369"/>
                <a:gd name="connsiteX10" fmla="*/ 0 w 1011518"/>
                <a:gd name="connsiteY10" fmla="*/ 485411 h 1167369"/>
                <a:gd name="connsiteX11" fmla="*/ 1856 w 1011518"/>
                <a:gd name="connsiteY11" fmla="*/ 485411 h 1167369"/>
                <a:gd name="connsiteX12" fmla="*/ 494398 w 1011518"/>
                <a:gd name="connsiteY12" fmla="*/ 94 h 1167369"/>
                <a:gd name="connsiteX13" fmla="*/ 1007742 w 1011518"/>
                <a:gd name="connsiteY13" fmla="*/ 484745 h 1167369"/>
                <a:gd name="connsiteX14" fmla="*/ 990372 w 1011518"/>
                <a:gd name="connsiteY14" fmla="*/ 485411 h 1167369"/>
                <a:gd name="connsiteX0" fmla="*/ 1007742 w 1011518"/>
                <a:gd name="connsiteY0" fmla="*/ 484745 h 1167369"/>
                <a:gd name="connsiteX1" fmla="*/ 1011518 w 1011518"/>
                <a:gd name="connsiteY1" fmla="*/ 1167369 h 1167369"/>
                <a:gd name="connsiteX2" fmla="*/ 834370 w 1011518"/>
                <a:gd name="connsiteY2" fmla="*/ 1167369 h 1167369"/>
                <a:gd name="connsiteX3" fmla="*/ 834370 w 1011518"/>
                <a:gd name="connsiteY3" fmla="*/ 491393 h 1167369"/>
                <a:gd name="connsiteX4" fmla="*/ 831381 w 1011518"/>
                <a:gd name="connsiteY4" fmla="*/ 491507 h 1167369"/>
                <a:gd name="connsiteX5" fmla="*/ 497779 w 1011518"/>
                <a:gd name="connsiteY5" fmla="*/ 176552 h 1167369"/>
                <a:gd name="connsiteX6" fmla="*/ 177148 w 1011518"/>
                <a:gd name="connsiteY6" fmla="*/ 497438 h 1167369"/>
                <a:gd name="connsiteX7" fmla="*/ 177148 w 1011518"/>
                <a:gd name="connsiteY7" fmla="*/ 1167369 h 1167369"/>
                <a:gd name="connsiteX8" fmla="*/ 0 w 1011518"/>
                <a:gd name="connsiteY8" fmla="*/ 1167369 h 1167369"/>
                <a:gd name="connsiteX9" fmla="*/ 0 w 1011518"/>
                <a:gd name="connsiteY9" fmla="*/ 504057 h 1167369"/>
                <a:gd name="connsiteX10" fmla="*/ 0 w 1011518"/>
                <a:gd name="connsiteY10" fmla="*/ 485411 h 1167369"/>
                <a:gd name="connsiteX11" fmla="*/ 1856 w 1011518"/>
                <a:gd name="connsiteY11" fmla="*/ 485411 h 1167369"/>
                <a:gd name="connsiteX12" fmla="*/ 494398 w 1011518"/>
                <a:gd name="connsiteY12" fmla="*/ 94 h 1167369"/>
                <a:gd name="connsiteX13" fmla="*/ 1007742 w 1011518"/>
                <a:gd name="connsiteY13" fmla="*/ 484745 h 1167369"/>
                <a:gd name="connsiteX0" fmla="*/ 1007742 w 1011518"/>
                <a:gd name="connsiteY0" fmla="*/ 484745 h 1167369"/>
                <a:gd name="connsiteX1" fmla="*/ 1011518 w 1011518"/>
                <a:gd name="connsiteY1" fmla="*/ 1167369 h 1167369"/>
                <a:gd name="connsiteX2" fmla="*/ 834370 w 1011518"/>
                <a:gd name="connsiteY2" fmla="*/ 1167369 h 1167369"/>
                <a:gd name="connsiteX3" fmla="*/ 834370 w 1011518"/>
                <a:gd name="connsiteY3" fmla="*/ 491393 h 1167369"/>
                <a:gd name="connsiteX4" fmla="*/ 831381 w 1011518"/>
                <a:gd name="connsiteY4" fmla="*/ 491507 h 1167369"/>
                <a:gd name="connsiteX5" fmla="*/ 497779 w 1011518"/>
                <a:gd name="connsiteY5" fmla="*/ 176552 h 1167369"/>
                <a:gd name="connsiteX6" fmla="*/ 177148 w 1011518"/>
                <a:gd name="connsiteY6" fmla="*/ 497438 h 1167369"/>
                <a:gd name="connsiteX7" fmla="*/ 177148 w 1011518"/>
                <a:gd name="connsiteY7" fmla="*/ 1167369 h 1167369"/>
                <a:gd name="connsiteX8" fmla="*/ 0 w 1011518"/>
                <a:gd name="connsiteY8" fmla="*/ 1167369 h 1167369"/>
                <a:gd name="connsiteX9" fmla="*/ 0 w 1011518"/>
                <a:gd name="connsiteY9" fmla="*/ 485411 h 1167369"/>
                <a:gd name="connsiteX10" fmla="*/ 1856 w 1011518"/>
                <a:gd name="connsiteY10" fmla="*/ 485411 h 1167369"/>
                <a:gd name="connsiteX11" fmla="*/ 494398 w 1011518"/>
                <a:gd name="connsiteY11" fmla="*/ 94 h 1167369"/>
                <a:gd name="connsiteX12" fmla="*/ 1007742 w 1011518"/>
                <a:gd name="connsiteY12" fmla="*/ 484745 h 1167369"/>
                <a:gd name="connsiteX0" fmla="*/ 1007742 w 1011518"/>
                <a:gd name="connsiteY0" fmla="*/ 484745 h 1167369"/>
                <a:gd name="connsiteX1" fmla="*/ 1011518 w 1011518"/>
                <a:gd name="connsiteY1" fmla="*/ 1167369 h 1167369"/>
                <a:gd name="connsiteX2" fmla="*/ 834370 w 1011518"/>
                <a:gd name="connsiteY2" fmla="*/ 1167369 h 1167369"/>
                <a:gd name="connsiteX3" fmla="*/ 831381 w 1011518"/>
                <a:gd name="connsiteY3" fmla="*/ 491507 h 1167369"/>
                <a:gd name="connsiteX4" fmla="*/ 497779 w 1011518"/>
                <a:gd name="connsiteY4" fmla="*/ 176552 h 1167369"/>
                <a:gd name="connsiteX5" fmla="*/ 177148 w 1011518"/>
                <a:gd name="connsiteY5" fmla="*/ 497438 h 1167369"/>
                <a:gd name="connsiteX6" fmla="*/ 177148 w 1011518"/>
                <a:gd name="connsiteY6" fmla="*/ 1167369 h 1167369"/>
                <a:gd name="connsiteX7" fmla="*/ 0 w 1011518"/>
                <a:gd name="connsiteY7" fmla="*/ 1167369 h 1167369"/>
                <a:gd name="connsiteX8" fmla="*/ 0 w 1011518"/>
                <a:gd name="connsiteY8" fmla="*/ 485411 h 1167369"/>
                <a:gd name="connsiteX9" fmla="*/ 1856 w 1011518"/>
                <a:gd name="connsiteY9" fmla="*/ 485411 h 1167369"/>
                <a:gd name="connsiteX10" fmla="*/ 494398 w 1011518"/>
                <a:gd name="connsiteY10" fmla="*/ 94 h 1167369"/>
                <a:gd name="connsiteX11" fmla="*/ 1007742 w 1011518"/>
                <a:gd name="connsiteY11" fmla="*/ 484745 h 1167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11518" h="1167369">
                  <a:moveTo>
                    <a:pt x="1007742" y="484745"/>
                  </a:moveTo>
                  <a:cubicBezTo>
                    <a:pt x="1009001" y="712286"/>
                    <a:pt x="1010259" y="939828"/>
                    <a:pt x="1011518" y="1167369"/>
                  </a:cubicBezTo>
                  <a:lnTo>
                    <a:pt x="834370" y="1167369"/>
                  </a:lnTo>
                  <a:cubicBezTo>
                    <a:pt x="833374" y="942082"/>
                    <a:pt x="832377" y="716794"/>
                    <a:pt x="831381" y="491507"/>
                  </a:cubicBezTo>
                  <a:cubicBezTo>
                    <a:pt x="824543" y="313175"/>
                    <a:pt x="676210" y="173132"/>
                    <a:pt x="497779" y="176552"/>
                  </a:cubicBezTo>
                  <a:cubicBezTo>
                    <a:pt x="321564" y="179929"/>
                    <a:pt x="180042" y="322001"/>
                    <a:pt x="177148" y="497438"/>
                  </a:cubicBezTo>
                  <a:lnTo>
                    <a:pt x="177148" y="1167369"/>
                  </a:lnTo>
                  <a:lnTo>
                    <a:pt x="0" y="1167369"/>
                  </a:lnTo>
                  <a:lnTo>
                    <a:pt x="0" y="485411"/>
                  </a:lnTo>
                  <a:lnTo>
                    <a:pt x="1856" y="485411"/>
                  </a:lnTo>
                  <a:cubicBezTo>
                    <a:pt x="10052" y="219336"/>
                    <a:pt x="226090" y="5235"/>
                    <a:pt x="494398" y="94"/>
                  </a:cubicBezTo>
                  <a:cubicBezTo>
                    <a:pt x="768966" y="-5168"/>
                    <a:pt x="997220" y="210329"/>
                    <a:pt x="1007742" y="484745"/>
                  </a:cubicBezTo>
                  <a:close/>
                </a:path>
              </a:pathLst>
            </a:custGeom>
            <a:solidFill>
              <a:srgbClr val="9BBB5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black"/>
                </a:solidFill>
                <a:effectLst/>
                <a:uLnTx/>
                <a:uFillTx/>
                <a:latin typeface="Calibri"/>
                <a:ea typeface="맑은 고딕" panose="020B0503020000020004" pitchFamily="34" charset="-127"/>
                <a:cs typeface="+mn-cs"/>
              </a:endParaRPr>
            </a:p>
          </p:txBody>
        </p:sp>
        <p:sp>
          <p:nvSpPr>
            <p:cNvPr id="19" name="Isosceles Triangle 35">
              <a:extLst>
                <a:ext uri="{FF2B5EF4-FFF2-40B4-BE49-F238E27FC236}">
                  <a16:creationId xmlns:a16="http://schemas.microsoft.com/office/drawing/2014/main" id="{79E56B27-3FD7-B449-3309-D006105DA18E}"/>
                </a:ext>
              </a:extLst>
            </p:cNvPr>
            <p:cNvSpPr/>
            <p:nvPr/>
          </p:nvSpPr>
          <p:spPr>
            <a:xfrm rot="5400000">
              <a:off x="5683946" y="3950484"/>
              <a:ext cx="545074" cy="355213"/>
            </a:xfrm>
            <a:prstGeom prst="triangle">
              <a:avLst/>
            </a:prstGeom>
            <a:solidFill>
              <a:srgbClr val="9BBB5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sp>
          <p:nvSpPr>
            <p:cNvPr id="20" name="Rectangle 44">
              <a:extLst>
                <a:ext uri="{FF2B5EF4-FFF2-40B4-BE49-F238E27FC236}">
                  <a16:creationId xmlns:a16="http://schemas.microsoft.com/office/drawing/2014/main" id="{226AB152-12CA-AC55-6DC3-EDE5F7C89143}"/>
                </a:ext>
              </a:extLst>
            </p:cNvPr>
            <p:cNvSpPr/>
            <p:nvPr/>
          </p:nvSpPr>
          <p:spPr>
            <a:xfrm>
              <a:off x="5317239" y="4030947"/>
              <a:ext cx="559042" cy="191919"/>
            </a:xfrm>
            <a:prstGeom prst="rect">
              <a:avLst/>
            </a:prstGeom>
            <a:solidFill>
              <a:srgbClr val="9BBB5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grpSp>
      <p:grpSp>
        <p:nvGrpSpPr>
          <p:cNvPr id="7" name="그룹 15">
            <a:extLst>
              <a:ext uri="{FF2B5EF4-FFF2-40B4-BE49-F238E27FC236}">
                <a16:creationId xmlns:a16="http://schemas.microsoft.com/office/drawing/2014/main" id="{552C2561-4758-7FD9-480B-E61A44AFD796}"/>
              </a:ext>
            </a:extLst>
          </p:cNvPr>
          <p:cNvGrpSpPr/>
          <p:nvPr/>
        </p:nvGrpSpPr>
        <p:grpSpPr>
          <a:xfrm>
            <a:off x="1602432" y="4754741"/>
            <a:ext cx="3493813" cy="1270362"/>
            <a:chOff x="1746101" y="4753299"/>
            <a:chExt cx="6077030" cy="1270362"/>
          </a:xfrm>
          <a:solidFill>
            <a:srgbClr val="00B050"/>
          </a:solidFill>
        </p:grpSpPr>
        <p:sp>
          <p:nvSpPr>
            <p:cNvPr id="9" name="Block Arc 2">
              <a:extLst>
                <a:ext uri="{FF2B5EF4-FFF2-40B4-BE49-F238E27FC236}">
                  <a16:creationId xmlns:a16="http://schemas.microsoft.com/office/drawing/2014/main" id="{EE8A41BD-0606-8BB4-E439-6E0FBE7E8CC1}"/>
                </a:ext>
              </a:extLst>
            </p:cNvPr>
            <p:cNvSpPr/>
            <p:nvPr/>
          </p:nvSpPr>
          <p:spPr>
            <a:xfrm rot="5400000">
              <a:off x="6645033" y="4845562"/>
              <a:ext cx="1093832" cy="1262365"/>
            </a:xfrm>
            <a:custGeom>
              <a:avLst/>
              <a:gdLst/>
              <a:ahLst/>
              <a:cxnLst/>
              <a:rect l="l" t="t" r="r" b="b"/>
              <a:pathLst>
                <a:path w="1011518" h="1167369">
                  <a:moveTo>
                    <a:pt x="1011518" y="485411"/>
                  </a:moveTo>
                  <a:lnTo>
                    <a:pt x="1011518" y="1167369"/>
                  </a:lnTo>
                  <a:lnTo>
                    <a:pt x="834370" y="1167369"/>
                  </a:lnTo>
                  <a:lnTo>
                    <a:pt x="834370" y="491393"/>
                  </a:lnTo>
                  <a:lnTo>
                    <a:pt x="831381" y="491507"/>
                  </a:lnTo>
                  <a:cubicBezTo>
                    <a:pt x="824543" y="313175"/>
                    <a:pt x="676210" y="173132"/>
                    <a:pt x="497779" y="176552"/>
                  </a:cubicBezTo>
                  <a:cubicBezTo>
                    <a:pt x="321564" y="179929"/>
                    <a:pt x="180042" y="322001"/>
                    <a:pt x="177148" y="497438"/>
                  </a:cubicBezTo>
                  <a:lnTo>
                    <a:pt x="177148" y="1167369"/>
                  </a:lnTo>
                  <a:lnTo>
                    <a:pt x="0" y="1167369"/>
                  </a:lnTo>
                  <a:lnTo>
                    <a:pt x="0" y="504057"/>
                  </a:lnTo>
                  <a:lnTo>
                    <a:pt x="0" y="485411"/>
                  </a:lnTo>
                  <a:lnTo>
                    <a:pt x="1856" y="485411"/>
                  </a:lnTo>
                  <a:cubicBezTo>
                    <a:pt x="10052" y="219336"/>
                    <a:pt x="226090" y="5235"/>
                    <a:pt x="494398" y="94"/>
                  </a:cubicBezTo>
                  <a:cubicBezTo>
                    <a:pt x="768966" y="-5168"/>
                    <a:pt x="997220" y="210329"/>
                    <a:pt x="1007742" y="484745"/>
                  </a:cubicBezTo>
                  <a:lnTo>
                    <a:pt x="990372" y="485411"/>
                  </a:lnTo>
                  <a:close/>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chemeClr val="accent6">
                    <a:lumMod val="75000"/>
                  </a:schemeClr>
                </a:solidFill>
                <a:effectLst/>
                <a:uLnTx/>
                <a:uFillTx/>
                <a:latin typeface="Calibri"/>
                <a:ea typeface="맑은 고딕" panose="020B0503020000020004" pitchFamily="34" charset="-127"/>
                <a:cs typeface="+mn-cs"/>
              </a:endParaRPr>
            </a:p>
          </p:txBody>
        </p:sp>
        <p:sp>
          <p:nvSpPr>
            <p:cNvPr id="10" name="Rectangle 39">
              <a:extLst>
                <a:ext uri="{FF2B5EF4-FFF2-40B4-BE49-F238E27FC236}">
                  <a16:creationId xmlns:a16="http://schemas.microsoft.com/office/drawing/2014/main" id="{8CA4B6C3-981D-FA80-06FB-5EC06412451E}"/>
                </a:ext>
              </a:extLst>
            </p:cNvPr>
            <p:cNvSpPr/>
            <p:nvPr/>
          </p:nvSpPr>
          <p:spPr>
            <a:xfrm>
              <a:off x="1746101" y="5828472"/>
              <a:ext cx="4817572" cy="191919"/>
            </a:xfrm>
            <a:prstGeom prst="rect">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schemeClr val="accent6">
                    <a:lumMod val="75000"/>
                  </a:schemeClr>
                </a:solidFill>
                <a:effectLst/>
                <a:uLnTx/>
                <a:uFillTx/>
                <a:latin typeface="Calibri"/>
                <a:ea typeface="맑은 고딕" panose="020B0503020000020004" pitchFamily="34" charset="-127"/>
                <a:cs typeface="+mn-cs"/>
              </a:endParaRPr>
            </a:p>
          </p:txBody>
        </p:sp>
        <p:sp>
          <p:nvSpPr>
            <p:cNvPr id="11" name="Isosceles Triangle 40">
              <a:extLst>
                <a:ext uri="{FF2B5EF4-FFF2-40B4-BE49-F238E27FC236}">
                  <a16:creationId xmlns:a16="http://schemas.microsoft.com/office/drawing/2014/main" id="{BB15A467-58AC-B397-0802-87560D89BA9D}"/>
                </a:ext>
              </a:extLst>
            </p:cNvPr>
            <p:cNvSpPr/>
            <p:nvPr/>
          </p:nvSpPr>
          <p:spPr>
            <a:xfrm rot="16200000">
              <a:off x="5652628" y="4848230"/>
              <a:ext cx="545074" cy="355212"/>
            </a:xfrm>
            <a:prstGeom prst="triangle">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schemeClr val="accent6">
                    <a:lumMod val="75000"/>
                  </a:schemeClr>
                </a:solidFill>
                <a:effectLst/>
                <a:uLnTx/>
                <a:uFillTx/>
                <a:latin typeface="Calibri"/>
                <a:ea typeface="맑은 고딕" panose="020B0503020000020004" pitchFamily="34" charset="-127"/>
                <a:cs typeface="+mn-cs"/>
              </a:endParaRPr>
            </a:p>
          </p:txBody>
        </p:sp>
        <p:sp>
          <p:nvSpPr>
            <p:cNvPr id="12" name="Rectangle 44">
              <a:extLst>
                <a:ext uri="{FF2B5EF4-FFF2-40B4-BE49-F238E27FC236}">
                  <a16:creationId xmlns:a16="http://schemas.microsoft.com/office/drawing/2014/main" id="{857639D6-9B32-D2EF-9470-1FB043A2D02C}"/>
                </a:ext>
              </a:extLst>
            </p:cNvPr>
            <p:cNvSpPr/>
            <p:nvPr/>
          </p:nvSpPr>
          <p:spPr>
            <a:xfrm>
              <a:off x="6102771" y="4936555"/>
              <a:ext cx="460903" cy="191919"/>
            </a:xfrm>
            <a:prstGeom prst="rect">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chemeClr val="accent6">
                    <a:lumMod val="75000"/>
                  </a:schemeClr>
                </a:solidFill>
                <a:effectLst/>
                <a:uLnTx/>
                <a:uFillTx/>
                <a:latin typeface="Calibri"/>
                <a:ea typeface="맑은 고딕" panose="020B0503020000020004" pitchFamily="34" charset="-127"/>
                <a:cs typeface="+mn-cs"/>
              </a:endParaRPr>
            </a:p>
          </p:txBody>
        </p:sp>
      </p:grpSp>
      <p:sp>
        <p:nvSpPr>
          <p:cNvPr id="40" name="TextBox 39">
            <a:extLst>
              <a:ext uri="{FF2B5EF4-FFF2-40B4-BE49-F238E27FC236}">
                <a16:creationId xmlns:a16="http://schemas.microsoft.com/office/drawing/2014/main" id="{0A33EFBC-8187-497E-61F2-DFCA7457E0A2}"/>
              </a:ext>
            </a:extLst>
          </p:cNvPr>
          <p:cNvSpPr txBox="1"/>
          <p:nvPr/>
        </p:nvSpPr>
        <p:spPr>
          <a:xfrm>
            <a:off x="7086631" y="1852324"/>
            <a:ext cx="2244525" cy="1015663"/>
          </a:xfrm>
          <a:prstGeom prst="rect">
            <a:avLst/>
          </a:prstGeom>
          <a:noFill/>
        </p:spPr>
        <p:txBody>
          <a:bodyPr wrap="square" rtlCol="0">
            <a:spAutoFit/>
          </a:bodyPr>
          <a:lstStyle/>
          <a:p>
            <a:r>
              <a:rPr lang="el-GR" sz="2000" b="1" dirty="0"/>
              <a:t>Αναφορά στο ιστορικό πλαίσιο της εποχής</a:t>
            </a:r>
          </a:p>
        </p:txBody>
      </p:sp>
      <p:pic>
        <p:nvPicPr>
          <p:cNvPr id="8" name="Εικόνα 7">
            <a:extLst>
              <a:ext uri="{FF2B5EF4-FFF2-40B4-BE49-F238E27FC236}">
                <a16:creationId xmlns:a16="http://schemas.microsoft.com/office/drawing/2014/main" id="{B92E1B0B-B384-BE75-39AC-F433BC7CF7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13792" y="3371651"/>
            <a:ext cx="433026" cy="605126"/>
          </a:xfrm>
          <a:prstGeom prst="rect">
            <a:avLst/>
          </a:prstGeom>
        </p:spPr>
      </p:pic>
    </p:spTree>
    <p:extLst>
      <p:ext uri="{BB962C8B-B14F-4D97-AF65-F5344CB8AC3E}">
        <p14:creationId xmlns:p14="http://schemas.microsoft.com/office/powerpoint/2010/main" val="3350046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D66D8D36-0783-145A-E0F2-80D8F46F628D}"/>
              </a:ext>
            </a:extLst>
          </p:cNvPr>
          <p:cNvSpPr>
            <a:spLocks noGrp="1"/>
          </p:cNvSpPr>
          <p:nvPr>
            <p:ph type="title"/>
          </p:nvPr>
        </p:nvSpPr>
        <p:spPr/>
        <p:txBody>
          <a:bodyPr/>
          <a:lstStyle/>
          <a:p>
            <a:r>
              <a:rPr kumimoji="0" lang="el-GR" sz="32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6.</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el-GR" sz="32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Παραγόμενο εκπαιδευτικό υλικό 1/6</a:t>
            </a:r>
            <a:endParaRPr lang="el-GR" dirty="0"/>
          </a:p>
        </p:txBody>
      </p:sp>
      <p:sp>
        <p:nvSpPr>
          <p:cNvPr id="2" name="Βέλος: Δεξιό 1">
            <a:extLst>
              <a:ext uri="{FF2B5EF4-FFF2-40B4-BE49-F238E27FC236}">
                <a16:creationId xmlns:a16="http://schemas.microsoft.com/office/drawing/2014/main" id="{FC506660-0C36-C20B-2F93-9D22987BCB9C}"/>
              </a:ext>
            </a:extLst>
          </p:cNvPr>
          <p:cNvSpPr/>
          <p:nvPr/>
        </p:nvSpPr>
        <p:spPr>
          <a:xfrm rot="10800000">
            <a:off x="6664393" y="3277388"/>
            <a:ext cx="1567086" cy="772664"/>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l-GR"/>
          </a:p>
        </p:txBody>
      </p:sp>
      <p:sp>
        <p:nvSpPr>
          <p:cNvPr id="5" name="TextBox 4">
            <a:extLst>
              <a:ext uri="{FF2B5EF4-FFF2-40B4-BE49-F238E27FC236}">
                <a16:creationId xmlns:a16="http://schemas.microsoft.com/office/drawing/2014/main" id="{AE348ACA-ECBA-3567-A751-6D3EA75629C4}"/>
              </a:ext>
            </a:extLst>
          </p:cNvPr>
          <p:cNvSpPr txBox="1"/>
          <p:nvPr/>
        </p:nvSpPr>
        <p:spPr>
          <a:xfrm>
            <a:off x="6748672" y="3432887"/>
            <a:ext cx="1711103" cy="461665"/>
          </a:xfrm>
          <a:prstGeom prst="rect">
            <a:avLst/>
          </a:prstGeom>
          <a:noFill/>
        </p:spPr>
        <p:txBody>
          <a:bodyPr wrap="square" rtlCol="0">
            <a:spAutoFit/>
          </a:bodyPr>
          <a:lstStyle/>
          <a:p>
            <a:r>
              <a:rPr lang="el-GR" b="1" dirty="0"/>
              <a:t>ΣΤΟΧΟΣ</a:t>
            </a:r>
          </a:p>
        </p:txBody>
      </p:sp>
      <p:sp>
        <p:nvSpPr>
          <p:cNvPr id="6" name="Βέλος: Δεξιό 5">
            <a:extLst>
              <a:ext uri="{FF2B5EF4-FFF2-40B4-BE49-F238E27FC236}">
                <a16:creationId xmlns:a16="http://schemas.microsoft.com/office/drawing/2014/main" id="{842736A2-AE51-660D-7E03-B1ED1143ADA1}"/>
              </a:ext>
            </a:extLst>
          </p:cNvPr>
          <p:cNvSpPr/>
          <p:nvPr/>
        </p:nvSpPr>
        <p:spPr>
          <a:xfrm>
            <a:off x="513436" y="1706746"/>
            <a:ext cx="1604980" cy="772664"/>
          </a:xfrm>
          <a:prstGeom prst="rightArrow">
            <a:avLst/>
          </a:prstGeom>
          <a:solidFill>
            <a:schemeClr val="accent5"/>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l-GR"/>
          </a:p>
        </p:txBody>
      </p:sp>
      <p:sp>
        <p:nvSpPr>
          <p:cNvPr id="7" name="TextBox 6">
            <a:extLst>
              <a:ext uri="{FF2B5EF4-FFF2-40B4-BE49-F238E27FC236}">
                <a16:creationId xmlns:a16="http://schemas.microsoft.com/office/drawing/2014/main" id="{9DC3CAE0-BC4D-1EC2-052A-C0C349556BDF}"/>
              </a:ext>
            </a:extLst>
          </p:cNvPr>
          <p:cNvSpPr txBox="1"/>
          <p:nvPr/>
        </p:nvSpPr>
        <p:spPr>
          <a:xfrm>
            <a:off x="513387" y="1891948"/>
            <a:ext cx="1605029" cy="461665"/>
          </a:xfrm>
          <a:prstGeom prst="rect">
            <a:avLst/>
          </a:prstGeom>
          <a:noFill/>
        </p:spPr>
        <p:txBody>
          <a:bodyPr wrap="square" rtlCol="0">
            <a:spAutoFit/>
          </a:bodyPr>
          <a:lstStyle/>
          <a:p>
            <a:r>
              <a:rPr lang="el-GR" b="1" dirty="0"/>
              <a:t>ΣΚΟΠΟΣ</a:t>
            </a:r>
          </a:p>
        </p:txBody>
      </p:sp>
      <p:sp>
        <p:nvSpPr>
          <p:cNvPr id="8" name="TextBox 7">
            <a:extLst>
              <a:ext uri="{FF2B5EF4-FFF2-40B4-BE49-F238E27FC236}">
                <a16:creationId xmlns:a16="http://schemas.microsoft.com/office/drawing/2014/main" id="{E32134A9-C157-275F-24C9-0DF39C8C3700}"/>
              </a:ext>
            </a:extLst>
          </p:cNvPr>
          <p:cNvSpPr txBox="1"/>
          <p:nvPr/>
        </p:nvSpPr>
        <p:spPr>
          <a:xfrm>
            <a:off x="2395153" y="1214621"/>
            <a:ext cx="6795946" cy="1846659"/>
          </a:xfrm>
          <a:prstGeom prst="rect">
            <a:avLst/>
          </a:prstGeom>
          <a:noFill/>
        </p:spPr>
        <p:txBody>
          <a:bodyPr wrap="square" rtlCol="0">
            <a:spAutoFit/>
          </a:bodyPr>
          <a:lstStyle/>
          <a:p>
            <a:pPr lvl="0" algn="l">
              <a:buNone/>
            </a:pPr>
            <a:r>
              <a:rPr lang="el-GR" sz="1900" dirty="0">
                <a:latin typeface="Times New Roman" panose="02020603050405020304" pitchFamily="18" charset="0"/>
                <a:cs typeface="Times New Roman" panose="02020603050405020304" pitchFamily="18" charset="0"/>
              </a:rPr>
              <a:t>Δημιουργία </a:t>
            </a:r>
            <a:r>
              <a:rPr lang="el-GR" sz="1900" b="1" dirty="0">
                <a:latin typeface="Times New Roman" panose="02020603050405020304" pitchFamily="18" charset="0"/>
                <a:cs typeface="Times New Roman" panose="02020603050405020304" pitchFamily="18" charset="0"/>
              </a:rPr>
              <a:t>συμπληρωματικού εκπαιδευτικού υλικού ασύγχρονης </a:t>
            </a:r>
            <a:r>
              <a:rPr lang="el-GR" sz="1900" b="1" dirty="0" err="1">
                <a:latin typeface="Times New Roman" panose="02020603050405020304" pitchFamily="18" charset="0"/>
                <a:cs typeface="Times New Roman" panose="02020603050405020304" pitchFamily="18" charset="0"/>
              </a:rPr>
              <a:t>ΕξΑΕ</a:t>
            </a:r>
            <a:r>
              <a:rPr lang="el-GR" sz="1900" b="1" dirty="0">
                <a:latin typeface="Times New Roman" panose="02020603050405020304" pitchFamily="18" charset="0"/>
                <a:cs typeface="Times New Roman" panose="02020603050405020304" pitchFamily="18" charset="0"/>
              </a:rPr>
              <a:t> </a:t>
            </a:r>
            <a:r>
              <a:rPr lang="el-GR" sz="1900" dirty="0">
                <a:latin typeface="Times New Roman" panose="02020603050405020304" pitchFamily="18" charset="0"/>
                <a:cs typeface="Times New Roman" panose="02020603050405020304" pitchFamily="18" charset="0"/>
              </a:rPr>
              <a:t>για τη διδασκαλία της </a:t>
            </a:r>
            <a:r>
              <a:rPr lang="el-GR" sz="1900" b="1" dirty="0">
                <a:latin typeface="Times New Roman" panose="02020603050405020304" pitchFamily="18" charset="0"/>
                <a:cs typeface="Times New Roman" panose="02020603050405020304" pitchFamily="18" charset="0"/>
              </a:rPr>
              <a:t>Τοπικής Ιστορίας της Ιεράπετρας </a:t>
            </a:r>
            <a:r>
              <a:rPr lang="el-GR" sz="1900" dirty="0">
                <a:latin typeface="Times New Roman" panose="02020603050405020304" pitchFamily="18" charset="0"/>
                <a:cs typeface="Times New Roman" panose="02020603050405020304" pitchFamily="18" charset="0"/>
              </a:rPr>
              <a:t>σε μαθητές </a:t>
            </a:r>
            <a:r>
              <a:rPr lang="el-GR" sz="1900" b="1" dirty="0">
                <a:latin typeface="Times New Roman" panose="02020603050405020304" pitchFamily="18" charset="0"/>
                <a:cs typeface="Times New Roman" panose="02020603050405020304" pitchFamily="18" charset="0"/>
              </a:rPr>
              <a:t>ΣΤ’ τάξης</a:t>
            </a:r>
            <a:r>
              <a:rPr lang="el-GR" sz="1900" dirty="0">
                <a:latin typeface="Times New Roman" panose="02020603050405020304" pitchFamily="18" charset="0"/>
                <a:cs typeface="Times New Roman" panose="02020603050405020304" pitchFamily="18" charset="0"/>
              </a:rPr>
              <a:t> Δημοτικού στο πλαίσιο της ενότητας </a:t>
            </a:r>
            <a:r>
              <a:rPr lang="el-GR" sz="1900" b="1" dirty="0">
                <a:latin typeface="Times New Roman" panose="02020603050405020304" pitchFamily="18" charset="0"/>
                <a:cs typeface="Times New Roman" panose="02020603050405020304" pitchFamily="18" charset="0"/>
              </a:rPr>
              <a:t>του Εργαστηρίου Δεξιοτήτων: «</a:t>
            </a:r>
            <a:r>
              <a:rPr lang="el-GR" sz="1900" b="1" dirty="0">
                <a:effectLst/>
                <a:latin typeface="Times New Roman" panose="02020603050405020304" pitchFamily="18" charset="0"/>
                <a:ea typeface="Times New Roman" panose="02020603050405020304" pitchFamily="18" charset="0"/>
              </a:rPr>
              <a:t>Παγκόσμια και Τοπική Πολιτιστική Κληρονομιά» </a:t>
            </a:r>
            <a:r>
              <a:rPr lang="el-GR" sz="1900" dirty="0">
                <a:effectLst/>
                <a:latin typeface="Times New Roman" panose="02020603050405020304" pitchFamily="18" charset="0"/>
                <a:ea typeface="Times New Roman" panose="02020603050405020304" pitchFamily="18" charset="0"/>
              </a:rPr>
              <a:t>σε Μεικτό-Συνδυαστικό περιβάλλον μάθησης.</a:t>
            </a:r>
            <a:endParaRPr lang="el-GR" sz="19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17E55B21-8E1E-6BEE-ECA3-0C460D1130E0}"/>
              </a:ext>
            </a:extLst>
          </p:cNvPr>
          <p:cNvSpPr txBox="1"/>
          <p:nvPr/>
        </p:nvSpPr>
        <p:spPr>
          <a:xfrm>
            <a:off x="513387" y="3027959"/>
            <a:ext cx="6218854" cy="1554272"/>
          </a:xfrm>
          <a:prstGeom prst="rect">
            <a:avLst/>
          </a:prstGeom>
          <a:noFill/>
        </p:spPr>
        <p:txBody>
          <a:bodyPr wrap="square" rtlCol="0">
            <a:spAutoFit/>
          </a:bodyPr>
          <a:lstStyle/>
          <a:p>
            <a:pPr lvl="0" algn="l">
              <a:buNone/>
            </a:pPr>
            <a:r>
              <a:rPr lang="el-GR" sz="1900" b="1" dirty="0">
                <a:ea typeface="Times New Roman" panose="02020603050405020304" pitchFamily="18" charset="0"/>
              </a:rPr>
              <a:t>Α</a:t>
            </a:r>
            <a:r>
              <a:rPr lang="el-GR" sz="1900" b="1" dirty="0">
                <a:effectLst/>
                <a:latin typeface="Times New Roman" panose="02020603050405020304" pitchFamily="18" charset="0"/>
                <a:ea typeface="Times New Roman" panose="02020603050405020304" pitchFamily="18" charset="0"/>
              </a:rPr>
              <a:t>νάδειξη μνημείων </a:t>
            </a:r>
            <a:r>
              <a:rPr lang="el-GR" sz="1900" dirty="0">
                <a:effectLst/>
                <a:latin typeface="Times New Roman" panose="02020603050405020304" pitchFamily="18" charset="0"/>
                <a:ea typeface="Times New Roman" panose="02020603050405020304" pitchFamily="18" charset="0"/>
              </a:rPr>
              <a:t>– ορόσημα της πόλης</a:t>
            </a:r>
            <a:r>
              <a:rPr lang="en-US" sz="1900" dirty="0">
                <a:effectLst/>
                <a:latin typeface="Times New Roman" panose="02020603050405020304" pitchFamily="18" charset="0"/>
                <a:ea typeface="Times New Roman" panose="02020603050405020304" pitchFamily="18" charset="0"/>
              </a:rPr>
              <a:t> </a:t>
            </a:r>
            <a:r>
              <a:rPr lang="el-GR" sz="1900" b="1" dirty="0">
                <a:effectLst/>
                <a:latin typeface="Times New Roman" panose="02020603050405020304" pitchFamily="18" charset="0"/>
                <a:ea typeface="Times New Roman" panose="02020603050405020304" pitchFamily="18" charset="0"/>
              </a:rPr>
              <a:t>διαμέσου </a:t>
            </a:r>
            <a:r>
              <a:rPr lang="el-GR" sz="1900" b="1" dirty="0" err="1">
                <a:effectLst/>
                <a:latin typeface="Times New Roman" panose="02020603050405020304" pitchFamily="18" charset="0"/>
                <a:ea typeface="Times New Roman" panose="02020603050405020304" pitchFamily="18" charset="0"/>
              </a:rPr>
              <a:t>χωρο</a:t>
            </a:r>
            <a:r>
              <a:rPr lang="el-GR" sz="1900" b="1" dirty="0">
                <a:effectLst/>
                <a:latin typeface="Times New Roman" panose="02020603050405020304" pitchFamily="18" charset="0"/>
                <a:ea typeface="Times New Roman" panose="02020603050405020304" pitchFamily="18" charset="0"/>
              </a:rPr>
              <a:t>-ευαίσθητου παιχνιδιού Ε.Π.</a:t>
            </a:r>
            <a:r>
              <a:rPr lang="el-GR" sz="1900" dirty="0">
                <a:effectLst/>
                <a:latin typeface="Times New Roman" panose="02020603050405020304" pitchFamily="18" charset="0"/>
                <a:ea typeface="Times New Roman" panose="02020603050405020304" pitchFamily="18" charset="0"/>
              </a:rPr>
              <a:t> ενισχύοντας την </a:t>
            </a:r>
            <a:r>
              <a:rPr lang="el-GR" sz="1900" b="1" dirty="0">
                <a:effectLst/>
                <a:latin typeface="Times New Roman" panose="02020603050405020304" pitchFamily="18" charset="0"/>
                <a:ea typeface="Times New Roman" panose="02020603050405020304" pitchFamily="18" charset="0"/>
              </a:rPr>
              <a:t>ευαισθητοποίησή των μαθητών για την ιστορία </a:t>
            </a:r>
            <a:r>
              <a:rPr lang="el-GR" sz="1900" dirty="0">
                <a:effectLst/>
                <a:latin typeface="Times New Roman" panose="02020603050405020304" pitchFamily="18" charset="0"/>
                <a:ea typeface="Times New Roman" panose="02020603050405020304" pitchFamily="18" charset="0"/>
              </a:rPr>
              <a:t>του τόπου τους μέσω </a:t>
            </a:r>
            <a:r>
              <a:rPr lang="el-GR" sz="1900" b="1" dirty="0">
                <a:effectLst/>
                <a:latin typeface="Times New Roman" panose="02020603050405020304" pitchFamily="18" charset="0"/>
                <a:ea typeface="Times New Roman" panose="02020603050405020304" pitchFamily="18" charset="0"/>
              </a:rPr>
              <a:t>μιας διαδραστικής &amp; ψηφιακά εμπλουτισμένης μαθησιακής εμπειρίας.</a:t>
            </a:r>
            <a:endParaRPr lang="el-GR" sz="1900" b="1" dirty="0">
              <a:latin typeface="Times New Roman" panose="02020603050405020304" pitchFamily="18" charset="0"/>
              <a:cs typeface="Times New Roman" panose="02020603050405020304" pitchFamily="18" charset="0"/>
            </a:endParaRPr>
          </a:p>
        </p:txBody>
      </p:sp>
      <p:sp>
        <p:nvSpPr>
          <p:cNvPr id="17" name="Βέλος: Δεξιό 16">
            <a:extLst>
              <a:ext uri="{FF2B5EF4-FFF2-40B4-BE49-F238E27FC236}">
                <a16:creationId xmlns:a16="http://schemas.microsoft.com/office/drawing/2014/main" id="{00878585-66D6-96F7-433D-DA51584CFA07}"/>
              </a:ext>
            </a:extLst>
          </p:cNvPr>
          <p:cNvSpPr/>
          <p:nvPr/>
        </p:nvSpPr>
        <p:spPr>
          <a:xfrm>
            <a:off x="513387" y="4923091"/>
            <a:ext cx="1397109" cy="72008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l-GR"/>
          </a:p>
        </p:txBody>
      </p:sp>
      <p:sp>
        <p:nvSpPr>
          <p:cNvPr id="18" name="TextBox 17">
            <a:extLst>
              <a:ext uri="{FF2B5EF4-FFF2-40B4-BE49-F238E27FC236}">
                <a16:creationId xmlns:a16="http://schemas.microsoft.com/office/drawing/2014/main" id="{AE1A94B9-B802-B5EA-DAFF-EA87B0ADBFE0}"/>
              </a:ext>
            </a:extLst>
          </p:cNvPr>
          <p:cNvSpPr txBox="1"/>
          <p:nvPr/>
        </p:nvSpPr>
        <p:spPr>
          <a:xfrm>
            <a:off x="585394" y="5082448"/>
            <a:ext cx="1397109" cy="461665"/>
          </a:xfrm>
          <a:prstGeom prst="rect">
            <a:avLst/>
          </a:prstGeom>
          <a:noFill/>
        </p:spPr>
        <p:txBody>
          <a:bodyPr wrap="square" rtlCol="0">
            <a:spAutoFit/>
          </a:bodyPr>
          <a:lstStyle/>
          <a:p>
            <a:r>
              <a:rPr lang="el-GR" b="1" dirty="0"/>
              <a:t>ΔΟΜΗ</a:t>
            </a:r>
          </a:p>
        </p:txBody>
      </p:sp>
      <p:sp>
        <p:nvSpPr>
          <p:cNvPr id="19" name="TextBox 18">
            <a:extLst>
              <a:ext uri="{FF2B5EF4-FFF2-40B4-BE49-F238E27FC236}">
                <a16:creationId xmlns:a16="http://schemas.microsoft.com/office/drawing/2014/main" id="{7214BDE3-F4C9-9F39-8EF9-3D0E7BB3BC22}"/>
              </a:ext>
            </a:extLst>
          </p:cNvPr>
          <p:cNvSpPr txBox="1"/>
          <p:nvPr/>
        </p:nvSpPr>
        <p:spPr>
          <a:xfrm>
            <a:off x="1944776" y="4528450"/>
            <a:ext cx="6218854" cy="2031325"/>
          </a:xfrm>
          <a:prstGeom prst="rect">
            <a:avLst/>
          </a:prstGeom>
          <a:noFill/>
        </p:spPr>
        <p:txBody>
          <a:bodyPr wrap="square" rtlCol="0">
            <a:spAutoFit/>
          </a:bodyPr>
          <a:lstStyle/>
          <a:p>
            <a:pPr>
              <a:buNone/>
            </a:pPr>
            <a:r>
              <a:rPr lang="el-GR" sz="1800" dirty="0">
                <a:effectLst/>
                <a:latin typeface="Times New Roman" panose="02020603050405020304" pitchFamily="18" charset="0"/>
                <a:ea typeface="Times New Roman" panose="02020603050405020304" pitchFamily="18" charset="0"/>
              </a:rPr>
              <a:t>Εισαγωγή</a:t>
            </a:r>
          </a:p>
          <a:p>
            <a:pPr>
              <a:buNone/>
            </a:pPr>
            <a:r>
              <a:rPr lang="el-GR" sz="1800" dirty="0">
                <a:effectLst/>
                <a:latin typeface="Times New Roman" panose="02020603050405020304" pitchFamily="18" charset="0"/>
                <a:ea typeface="Times New Roman" panose="02020603050405020304" pitchFamily="18" charset="0"/>
              </a:rPr>
              <a:t>1</a:t>
            </a:r>
            <a:r>
              <a:rPr lang="el-GR" sz="1800" baseline="30000" dirty="0">
                <a:effectLst/>
                <a:latin typeface="Times New Roman" panose="02020603050405020304" pitchFamily="18" charset="0"/>
                <a:ea typeface="Times New Roman" panose="02020603050405020304" pitchFamily="18" charset="0"/>
              </a:rPr>
              <a:t>η</a:t>
            </a:r>
            <a:r>
              <a:rPr lang="el-GR" sz="1800" dirty="0">
                <a:effectLst/>
                <a:latin typeface="Times New Roman" panose="02020603050405020304" pitchFamily="18" charset="0"/>
                <a:ea typeface="Times New Roman" panose="02020603050405020304" pitchFamily="18" charset="0"/>
              </a:rPr>
              <a:t> ΔΕ: Η ονομασία της πόλης στην πορεία των αιώνων</a:t>
            </a:r>
          </a:p>
          <a:p>
            <a:pPr>
              <a:buNone/>
            </a:pPr>
            <a:r>
              <a:rPr lang="el-GR" sz="1800" dirty="0">
                <a:effectLst/>
                <a:latin typeface="Times New Roman" panose="02020603050405020304" pitchFamily="18" charset="0"/>
                <a:ea typeface="Times New Roman" panose="02020603050405020304" pitchFamily="18" charset="0"/>
              </a:rPr>
              <a:t>2</a:t>
            </a:r>
            <a:r>
              <a:rPr lang="el-GR" sz="1800" baseline="30000" dirty="0">
                <a:effectLst/>
                <a:latin typeface="Times New Roman" panose="02020603050405020304" pitchFamily="18" charset="0"/>
                <a:ea typeface="Times New Roman" panose="02020603050405020304" pitchFamily="18" charset="0"/>
              </a:rPr>
              <a:t>η</a:t>
            </a:r>
            <a:r>
              <a:rPr lang="el-GR" sz="1800" dirty="0">
                <a:effectLst/>
                <a:latin typeface="Times New Roman" panose="02020603050405020304" pitchFamily="18" charset="0"/>
                <a:ea typeface="Times New Roman" panose="02020603050405020304" pitchFamily="18" charset="0"/>
              </a:rPr>
              <a:t> ΔΕ: Η Ρωμαϊκή περίοδος της Ιεράπυτνας</a:t>
            </a:r>
          </a:p>
          <a:p>
            <a:pPr>
              <a:buNone/>
            </a:pPr>
            <a:r>
              <a:rPr lang="el-GR" sz="1800" dirty="0">
                <a:effectLst/>
                <a:latin typeface="Times New Roman" panose="02020603050405020304" pitchFamily="18" charset="0"/>
                <a:ea typeface="Times New Roman" panose="02020603050405020304" pitchFamily="18" charset="0"/>
              </a:rPr>
              <a:t>3</a:t>
            </a:r>
            <a:r>
              <a:rPr lang="el-GR" sz="1800" baseline="30000" dirty="0">
                <a:effectLst/>
                <a:latin typeface="Times New Roman" panose="02020603050405020304" pitchFamily="18" charset="0"/>
                <a:ea typeface="Times New Roman" panose="02020603050405020304" pitchFamily="18" charset="0"/>
              </a:rPr>
              <a:t>η</a:t>
            </a:r>
            <a:r>
              <a:rPr lang="el-GR" sz="1800" dirty="0">
                <a:effectLst/>
                <a:latin typeface="Times New Roman" panose="02020603050405020304" pitchFamily="18" charset="0"/>
                <a:ea typeface="Times New Roman" panose="02020603050405020304" pitchFamily="18" charset="0"/>
              </a:rPr>
              <a:t> ΔΕ: Η </a:t>
            </a:r>
            <a:r>
              <a:rPr lang="el-GR" sz="1800" dirty="0" err="1">
                <a:effectLst/>
                <a:latin typeface="Times New Roman" panose="02020603050405020304" pitchFamily="18" charset="0"/>
                <a:ea typeface="Times New Roman" panose="02020603050405020304" pitchFamily="18" charset="0"/>
              </a:rPr>
              <a:t>Βενετοκρατία</a:t>
            </a:r>
            <a:r>
              <a:rPr lang="el-GR" sz="1800" dirty="0">
                <a:effectLst/>
                <a:latin typeface="Times New Roman" panose="02020603050405020304" pitchFamily="18" charset="0"/>
                <a:ea typeface="Times New Roman" panose="02020603050405020304" pitchFamily="18" charset="0"/>
              </a:rPr>
              <a:t> στην Ιεράπετρα</a:t>
            </a:r>
          </a:p>
          <a:p>
            <a:pPr>
              <a:buNone/>
            </a:pPr>
            <a:r>
              <a:rPr lang="el-GR" sz="1800" dirty="0">
                <a:effectLst/>
                <a:latin typeface="Times New Roman" panose="02020603050405020304" pitchFamily="18" charset="0"/>
                <a:ea typeface="Times New Roman" panose="02020603050405020304" pitchFamily="18" charset="0"/>
              </a:rPr>
              <a:t>4</a:t>
            </a:r>
            <a:r>
              <a:rPr lang="el-GR" sz="1800" baseline="30000" dirty="0">
                <a:effectLst/>
                <a:latin typeface="Times New Roman" panose="02020603050405020304" pitchFamily="18" charset="0"/>
                <a:ea typeface="Times New Roman" panose="02020603050405020304" pitchFamily="18" charset="0"/>
              </a:rPr>
              <a:t>η</a:t>
            </a:r>
            <a:r>
              <a:rPr lang="el-GR" sz="1800" dirty="0">
                <a:effectLst/>
                <a:latin typeface="Times New Roman" panose="02020603050405020304" pitchFamily="18" charset="0"/>
                <a:ea typeface="Times New Roman" panose="02020603050405020304" pitchFamily="18" charset="0"/>
              </a:rPr>
              <a:t> ΔΕ: Η περίοδος της Τουρκοκρατίας στην Ιεράπετρα</a:t>
            </a:r>
          </a:p>
          <a:p>
            <a:pPr>
              <a:buNone/>
            </a:pPr>
            <a:r>
              <a:rPr lang="el-GR" sz="1800" dirty="0">
                <a:effectLst/>
                <a:latin typeface="Times New Roman" panose="02020603050405020304" pitchFamily="18" charset="0"/>
                <a:ea typeface="Times New Roman" panose="02020603050405020304" pitchFamily="18" charset="0"/>
              </a:rPr>
              <a:t>5</a:t>
            </a:r>
            <a:r>
              <a:rPr lang="el-GR" sz="1800" baseline="30000" dirty="0">
                <a:effectLst/>
                <a:latin typeface="Times New Roman" panose="02020603050405020304" pitchFamily="18" charset="0"/>
                <a:ea typeface="Times New Roman" panose="02020603050405020304" pitchFamily="18" charset="0"/>
              </a:rPr>
              <a:t>η</a:t>
            </a:r>
            <a:r>
              <a:rPr lang="el-GR" sz="1800" dirty="0">
                <a:effectLst/>
                <a:latin typeface="Times New Roman" panose="02020603050405020304" pitchFamily="18" charset="0"/>
                <a:ea typeface="Times New Roman" panose="02020603050405020304" pitchFamily="18" charset="0"/>
              </a:rPr>
              <a:t> ΔΕ: Οι ναοί στην Κάτω </a:t>
            </a:r>
            <a:r>
              <a:rPr lang="el-GR" sz="1800" dirty="0" err="1">
                <a:effectLst/>
                <a:latin typeface="Times New Roman" panose="02020603050405020304" pitchFamily="18" charset="0"/>
                <a:ea typeface="Times New Roman" panose="02020603050405020304" pitchFamily="18" charset="0"/>
              </a:rPr>
              <a:t>Μερά</a:t>
            </a:r>
            <a:r>
              <a:rPr lang="el-GR" sz="1800" dirty="0">
                <a:effectLst/>
                <a:latin typeface="Times New Roman" panose="02020603050405020304" pitchFamily="18" charset="0"/>
                <a:ea typeface="Times New Roman" panose="02020603050405020304" pitchFamily="18" charset="0"/>
              </a:rPr>
              <a:t> Ιεράπετρας</a:t>
            </a:r>
          </a:p>
          <a:p>
            <a:pPr>
              <a:buNone/>
            </a:pPr>
            <a:r>
              <a:rPr lang="el-GR" sz="1800" dirty="0">
                <a:effectLst/>
                <a:latin typeface="Times New Roman" panose="02020603050405020304" pitchFamily="18" charset="0"/>
                <a:ea typeface="Times New Roman" panose="02020603050405020304" pitchFamily="18" charset="0"/>
              </a:rPr>
              <a:t>6</a:t>
            </a:r>
            <a:r>
              <a:rPr lang="el-GR" sz="1800" baseline="30000" dirty="0">
                <a:effectLst/>
                <a:latin typeface="Times New Roman" panose="02020603050405020304" pitchFamily="18" charset="0"/>
                <a:ea typeface="Times New Roman" panose="02020603050405020304" pitchFamily="18" charset="0"/>
              </a:rPr>
              <a:t>η</a:t>
            </a:r>
            <a:r>
              <a:rPr lang="el-GR" sz="1800" dirty="0">
                <a:effectLst/>
                <a:latin typeface="Times New Roman" panose="02020603050405020304" pitchFamily="18" charset="0"/>
                <a:ea typeface="Times New Roman" panose="02020603050405020304" pitchFamily="18" charset="0"/>
              </a:rPr>
              <a:t>: Ο Ναπολέων Βοναπάρτης στην Ιεράπετρα</a:t>
            </a:r>
          </a:p>
        </p:txBody>
      </p:sp>
    </p:spTree>
    <p:extLst>
      <p:ext uri="{BB962C8B-B14F-4D97-AF65-F5344CB8AC3E}">
        <p14:creationId xmlns:p14="http://schemas.microsoft.com/office/powerpoint/2010/main" val="2954458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EBC4BC5F-AE0C-EABE-CC86-CEC583B287DF}"/>
              </a:ext>
            </a:extLst>
          </p:cNvPr>
          <p:cNvSpPr>
            <a:spLocks noGrp="1"/>
          </p:cNvSpPr>
          <p:nvPr>
            <p:ph type="title"/>
          </p:nvPr>
        </p:nvSpPr>
        <p:spPr/>
        <p:txBody>
          <a:bodyPr/>
          <a:lstStyle/>
          <a:p>
            <a:r>
              <a:rPr kumimoji="0" lang="el-GR" sz="32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6.</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el-GR" sz="32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Παραγόμενο εκπαιδευτικό υλικό 2/6</a:t>
            </a:r>
            <a:endParaRPr lang="el-GR" dirty="0"/>
          </a:p>
        </p:txBody>
      </p:sp>
      <p:graphicFrame>
        <p:nvGraphicFramePr>
          <p:cNvPr id="10" name="Θέση περιεχομένου 9">
            <a:extLst>
              <a:ext uri="{FF2B5EF4-FFF2-40B4-BE49-F238E27FC236}">
                <a16:creationId xmlns:a16="http://schemas.microsoft.com/office/drawing/2014/main" id="{F75D7066-C85E-4345-35DD-946097B749E8}"/>
              </a:ext>
            </a:extLst>
          </p:cNvPr>
          <p:cNvGraphicFramePr>
            <a:graphicFrameLocks noGrp="1"/>
          </p:cNvGraphicFramePr>
          <p:nvPr>
            <p:ph idx="1"/>
            <p:extLst>
              <p:ext uri="{D42A27DB-BD31-4B8C-83A1-F6EECF244321}">
                <p14:modId xmlns:p14="http://schemas.microsoft.com/office/powerpoint/2010/main" val="3366716754"/>
              </p:ext>
            </p:extLst>
          </p:nvPr>
        </p:nvGraphicFramePr>
        <p:xfrm>
          <a:off x="628650" y="1700808"/>
          <a:ext cx="8335838" cy="4476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TextBox 14">
            <a:extLst>
              <a:ext uri="{FF2B5EF4-FFF2-40B4-BE49-F238E27FC236}">
                <a16:creationId xmlns:a16="http://schemas.microsoft.com/office/drawing/2014/main" id="{36F7C433-D698-68FC-55F2-66EC5EEE6886}"/>
              </a:ext>
            </a:extLst>
          </p:cNvPr>
          <p:cNvSpPr txBox="1"/>
          <p:nvPr/>
        </p:nvSpPr>
        <p:spPr>
          <a:xfrm>
            <a:off x="1835696" y="1339830"/>
            <a:ext cx="5616624" cy="523220"/>
          </a:xfrm>
          <a:prstGeom prst="rect">
            <a:avLst/>
          </a:prstGeom>
          <a:noFill/>
        </p:spPr>
        <p:txBody>
          <a:bodyPr wrap="square" rtlCol="0">
            <a:spAutoFit/>
          </a:bodyPr>
          <a:lstStyle/>
          <a:p>
            <a:pPr algn="ctr"/>
            <a:r>
              <a:rPr lang="el-GR" sz="2800" b="1" dirty="0"/>
              <a:t>Αρχές σχεδιασμού Ε.Υ.</a:t>
            </a:r>
            <a:r>
              <a:rPr lang="en-US" sz="2800" b="1" dirty="0"/>
              <a:t> </a:t>
            </a:r>
            <a:r>
              <a:rPr lang="el-GR" sz="2800" b="1" dirty="0"/>
              <a:t>στην </a:t>
            </a:r>
            <a:r>
              <a:rPr lang="el-GR" sz="2800" b="1" dirty="0" err="1"/>
              <a:t>ΕξΑΕ</a:t>
            </a:r>
            <a:endParaRPr lang="el-GR" sz="2800" b="1" dirty="0"/>
          </a:p>
        </p:txBody>
      </p:sp>
    </p:spTree>
    <p:extLst>
      <p:ext uri="{BB962C8B-B14F-4D97-AF65-F5344CB8AC3E}">
        <p14:creationId xmlns:p14="http://schemas.microsoft.com/office/powerpoint/2010/main" val="2021449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0E4E8-C2EB-8307-F02B-C8A92D39023A}"/>
            </a:ext>
          </a:extLst>
        </p:cNvPr>
        <p:cNvGrpSpPr/>
        <p:nvPr/>
      </p:nvGrpSpPr>
      <p:grpSpPr>
        <a:xfrm>
          <a:off x="0" y="0"/>
          <a:ext cx="0" cy="0"/>
          <a:chOff x="0" y="0"/>
          <a:chExt cx="0" cy="0"/>
        </a:xfrm>
      </p:grpSpPr>
      <p:graphicFrame>
        <p:nvGraphicFramePr>
          <p:cNvPr id="4" name="Θέση περιεχομένου 3">
            <a:extLst>
              <a:ext uri="{FF2B5EF4-FFF2-40B4-BE49-F238E27FC236}">
                <a16:creationId xmlns:a16="http://schemas.microsoft.com/office/drawing/2014/main" id="{6B01DCF7-0153-50C6-4A31-44F3130E4DC4}"/>
              </a:ext>
            </a:extLst>
          </p:cNvPr>
          <p:cNvGraphicFramePr>
            <a:graphicFrameLocks noGrp="1"/>
          </p:cNvGraphicFramePr>
          <p:nvPr>
            <p:ph idx="1"/>
            <p:extLst>
              <p:ext uri="{D42A27DB-BD31-4B8C-83A1-F6EECF244321}">
                <p14:modId xmlns:p14="http://schemas.microsoft.com/office/powerpoint/2010/main" val="136030931"/>
              </p:ext>
            </p:extLst>
          </p:nvPr>
        </p:nvGraphicFramePr>
        <p:xfrm>
          <a:off x="638944" y="1052736"/>
          <a:ext cx="8325544" cy="55446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a:extLst>
              <a:ext uri="{FF2B5EF4-FFF2-40B4-BE49-F238E27FC236}">
                <a16:creationId xmlns:a16="http://schemas.microsoft.com/office/drawing/2014/main" id="{03C9435F-A87C-393B-7BD0-2E41780AB426}"/>
              </a:ext>
            </a:extLst>
          </p:cNvPr>
          <p:cNvSpPr>
            <a:spLocks noGrp="1"/>
          </p:cNvSpPr>
          <p:nvPr>
            <p:ph type="title"/>
          </p:nvPr>
        </p:nvSpPr>
        <p:spPr>
          <a:xfrm>
            <a:off x="1143000" y="365127"/>
            <a:ext cx="8325544" cy="615601"/>
          </a:xfrm>
        </p:spPr>
        <p:txBody>
          <a:bodyPr>
            <a:normAutofit/>
          </a:bodyPr>
          <a:lstStyle/>
          <a:p>
            <a:r>
              <a:rPr lang="el-GR" sz="3500" dirty="0">
                <a:latin typeface="Times New Roman" panose="02020603050405020304" pitchFamily="18" charset="0"/>
                <a:cs typeface="Times New Roman" panose="02020603050405020304" pitchFamily="18" charset="0"/>
              </a:rPr>
              <a:t>6.</a:t>
            </a:r>
            <a:r>
              <a:rPr lang="el-GR" sz="3200" dirty="0">
                <a:latin typeface="Times New Roman" panose="02020603050405020304" pitchFamily="18" charset="0"/>
                <a:cs typeface="Times New Roman" panose="02020603050405020304" pitchFamily="18" charset="0"/>
              </a:rPr>
              <a:t>Παραγόμενο εκπαιδευτικό υλικό 3/6</a:t>
            </a:r>
          </a:p>
        </p:txBody>
      </p:sp>
    </p:spTree>
    <p:extLst>
      <p:ext uri="{BB962C8B-B14F-4D97-AF65-F5344CB8AC3E}">
        <p14:creationId xmlns:p14="http://schemas.microsoft.com/office/powerpoint/2010/main" val="1170368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3" name="Ορθογώνιο: Στρογγύλεμα γωνιών 2">
            <a:extLst>
              <a:ext uri="{FF2B5EF4-FFF2-40B4-BE49-F238E27FC236}">
                <a16:creationId xmlns:a16="http://schemas.microsoft.com/office/drawing/2014/main" id="{8E55A7ED-2914-C1A6-A85A-276743850707}"/>
              </a:ext>
            </a:extLst>
          </p:cNvPr>
          <p:cNvSpPr/>
          <p:nvPr/>
        </p:nvSpPr>
        <p:spPr>
          <a:xfrm>
            <a:off x="2339751" y="1100487"/>
            <a:ext cx="4536504" cy="540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7" name="Google Shape;267;p22"/>
          <p:cNvSpPr/>
          <p:nvPr/>
        </p:nvSpPr>
        <p:spPr>
          <a:xfrm>
            <a:off x="462270" y="5049249"/>
            <a:ext cx="8430210" cy="1377418"/>
          </a:xfrm>
          <a:prstGeom prst="roundRect">
            <a:avLst>
              <a:gd name="adj" fmla="val 32678"/>
            </a:avLst>
          </a:prstGeom>
          <a:solidFill>
            <a:schemeClr val="accent6">
              <a:lumMod val="60000"/>
              <a:lumOff val="40000"/>
            </a:schemeClr>
          </a:solidFill>
          <a:ln w="38100"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b="1" dirty="0">
                <a:ea typeface="Calibri"/>
                <a:cs typeface="Times New Roman" panose="02020603050405020304" pitchFamily="18" charset="0"/>
                <a:sym typeface="Calibri"/>
              </a:rPr>
              <a:t>Διαδικτυακή σελίδα </a:t>
            </a:r>
            <a:r>
              <a:rPr lang="en-US" b="1" dirty="0">
                <a:ea typeface="Calibri"/>
                <a:cs typeface="Times New Roman" panose="02020603050405020304" pitchFamily="18" charset="0"/>
                <a:sym typeface="Calibri"/>
              </a:rPr>
              <a:t>E.Y.</a:t>
            </a:r>
            <a:r>
              <a:rPr lang="el-GR" b="1" dirty="0">
                <a:ea typeface="Calibri"/>
                <a:cs typeface="Times New Roman" panose="02020603050405020304" pitchFamily="18" charset="0"/>
                <a:sym typeface="Calibri"/>
              </a:rPr>
              <a:t>: </a:t>
            </a:r>
          </a:p>
          <a:p>
            <a:pPr marL="0" lvl="0" indent="0" algn="ctr" rtl="0">
              <a:spcBef>
                <a:spcPts val="0"/>
              </a:spcBef>
              <a:spcAft>
                <a:spcPts val="0"/>
              </a:spcAft>
              <a:buNone/>
            </a:pPr>
            <a:r>
              <a:rPr lang="el-GR" b="1" dirty="0">
                <a:effectLst>
                  <a:outerShdw blurRad="38100" dist="38100" dir="2700000" algn="tl">
                    <a:srgbClr val="000000">
                      <a:alpha val="43137"/>
                    </a:srgbClr>
                  </a:outerShdw>
                </a:effectLst>
                <a:ea typeface="Calibri"/>
                <a:cs typeface="Times New Roman" panose="02020603050405020304" pitchFamily="18" charset="0"/>
                <a:sym typeface="Calibri"/>
              </a:rPr>
              <a:t>«Ένα ταξίδι στο χρόνο. Ένα ταξίδι στο χθες για την πόλη και τα αξιοθέατα της Ιεράπετρας.»</a:t>
            </a:r>
          </a:p>
          <a:p>
            <a:pPr marL="0" lvl="0" indent="0" algn="ctr" rtl="0">
              <a:spcBef>
                <a:spcPts val="0"/>
              </a:spcBef>
              <a:spcAft>
                <a:spcPts val="0"/>
              </a:spcAft>
              <a:buNone/>
            </a:pPr>
            <a:r>
              <a:rPr lang="sk-SK" b="1" dirty="0">
                <a:ea typeface="Calibri"/>
                <a:cs typeface="Times New Roman" panose="02020603050405020304" pitchFamily="18" charset="0"/>
                <a:sym typeface="Calibri"/>
                <a:hlinkClick r:id="rId3">
                  <a:extLst>
                    <a:ext uri="{A12FA001-AC4F-418D-AE19-62706E023703}">
                      <ahyp:hlinkClr xmlns:ahyp="http://schemas.microsoft.com/office/drawing/2018/hyperlinkcolor" val="tx"/>
                    </a:ext>
                  </a:extLst>
                </a:hlinkClick>
              </a:rPr>
              <a:t>https://students.edivea.net/courses/127</a:t>
            </a:r>
            <a:r>
              <a:rPr lang="el-GR" b="1" dirty="0">
                <a:ea typeface="Calibri"/>
                <a:cs typeface="Times New Roman" panose="02020603050405020304" pitchFamily="18" charset="0"/>
                <a:sym typeface="Calibri"/>
              </a:rPr>
              <a:t> </a:t>
            </a:r>
          </a:p>
        </p:txBody>
      </p:sp>
      <p:sp>
        <p:nvSpPr>
          <p:cNvPr id="268" name="Google Shape;268;p22"/>
          <p:cNvSpPr txBox="1">
            <a:spLocks noGrp="1"/>
          </p:cNvSpPr>
          <p:nvPr>
            <p:ph type="title"/>
          </p:nvPr>
        </p:nvSpPr>
        <p:spPr>
          <a:xfrm>
            <a:off x="1383180" y="466743"/>
            <a:ext cx="7509300" cy="540000"/>
          </a:xfrm>
          <a:prstGeom prst="rect">
            <a:avLst/>
          </a:prstGeom>
          <a:noFill/>
          <a:ln>
            <a:noFill/>
          </a:ln>
        </p:spPr>
        <p:txBody>
          <a:bodyPr spcFirstLastPara="1" wrap="square" lIns="91425" tIns="45700" rIns="91425" bIns="45700" anchor="ctr" anchorCtr="0">
            <a:noAutofit/>
          </a:bodyPr>
          <a:lstStyle/>
          <a:p>
            <a:pPr lvl="0">
              <a:spcBef>
                <a:spcPts val="0"/>
              </a:spcBef>
              <a:buClr>
                <a:schemeClr val="dk1"/>
              </a:buClr>
              <a:buSzPts val="3600"/>
            </a:pPr>
            <a:r>
              <a:rPr lang="el-GR" sz="3200" dirty="0">
                <a:latin typeface="Times New Roman" panose="02020603050405020304" pitchFamily="18" charset="0"/>
                <a:cs typeface="Times New Roman" panose="02020603050405020304" pitchFamily="18" charset="0"/>
              </a:rPr>
              <a:t>6.Παραγόμενο εκπαιδευτικό υλικό 3/6</a:t>
            </a:r>
            <a:endParaRPr sz="3000" dirty="0">
              <a:solidFill>
                <a:srgbClr val="FF0000"/>
              </a:solidFill>
              <a:latin typeface="Times New Roman"/>
              <a:ea typeface="Times New Roman"/>
              <a:cs typeface="Times New Roman"/>
              <a:sym typeface="Times New Roman"/>
            </a:endParaRPr>
          </a:p>
        </p:txBody>
      </p:sp>
      <p:pic>
        <p:nvPicPr>
          <p:cNvPr id="272" name="Google Shape;272;p22"/>
          <p:cNvPicPr preferRelativeResize="0"/>
          <p:nvPr/>
        </p:nvPicPr>
        <p:blipFill>
          <a:blip r:embed="rId4">
            <a:alphaModFix/>
          </a:blip>
          <a:stretch>
            <a:fillRect/>
          </a:stretch>
        </p:blipFill>
        <p:spPr>
          <a:xfrm>
            <a:off x="338742" y="4651408"/>
            <a:ext cx="3595200" cy="643990"/>
          </a:xfrm>
          <a:prstGeom prst="rect">
            <a:avLst/>
          </a:prstGeom>
          <a:noFill/>
          <a:ln>
            <a:noFill/>
          </a:ln>
        </p:spPr>
      </p:pic>
      <p:sp>
        <p:nvSpPr>
          <p:cNvPr id="2" name="TextBox 1">
            <a:extLst>
              <a:ext uri="{FF2B5EF4-FFF2-40B4-BE49-F238E27FC236}">
                <a16:creationId xmlns:a16="http://schemas.microsoft.com/office/drawing/2014/main" id="{984B7C7A-072F-FE7E-A491-661766CB7AD3}"/>
              </a:ext>
            </a:extLst>
          </p:cNvPr>
          <p:cNvSpPr txBox="1"/>
          <p:nvPr/>
        </p:nvSpPr>
        <p:spPr>
          <a:xfrm>
            <a:off x="2627784" y="1148360"/>
            <a:ext cx="3888432" cy="461665"/>
          </a:xfrm>
          <a:prstGeom prst="rect">
            <a:avLst/>
          </a:prstGeom>
          <a:solidFill>
            <a:schemeClr val="accent1">
              <a:lumMod val="60000"/>
              <a:lumOff val="40000"/>
            </a:schemeClr>
          </a:solidFill>
        </p:spPr>
        <p:txBody>
          <a:bodyPr wrap="square" rtlCol="0">
            <a:spAutoFit/>
          </a:bodyPr>
          <a:lstStyle/>
          <a:p>
            <a:pPr algn="ctr"/>
            <a:r>
              <a:rPr lang="el-GR" b="1" dirty="0">
                <a:solidFill>
                  <a:schemeClr val="bg1"/>
                </a:solidFill>
              </a:rPr>
              <a:t>ΥΛΟΠΟΙΗΣΗ Ε.Υ.</a:t>
            </a:r>
          </a:p>
        </p:txBody>
      </p:sp>
      <p:graphicFrame>
        <p:nvGraphicFramePr>
          <p:cNvPr id="6" name="Διάγραμμα 5">
            <a:extLst>
              <a:ext uri="{FF2B5EF4-FFF2-40B4-BE49-F238E27FC236}">
                <a16:creationId xmlns:a16="http://schemas.microsoft.com/office/drawing/2014/main" id="{169C2AA2-8456-4A8B-3DB4-9CCBEDC61630}"/>
              </a:ext>
            </a:extLst>
          </p:cNvPr>
          <p:cNvGraphicFramePr/>
          <p:nvPr>
            <p:extLst>
              <p:ext uri="{D42A27DB-BD31-4B8C-83A1-F6EECF244321}">
                <p14:modId xmlns:p14="http://schemas.microsoft.com/office/powerpoint/2010/main" val="2758671878"/>
              </p:ext>
            </p:extLst>
          </p:nvPr>
        </p:nvGraphicFramePr>
        <p:xfrm>
          <a:off x="462270" y="1763642"/>
          <a:ext cx="6228692" cy="324560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Ορθογώνιο: Στρογγύλεμα γωνιών 6">
            <a:extLst>
              <a:ext uri="{FF2B5EF4-FFF2-40B4-BE49-F238E27FC236}">
                <a16:creationId xmlns:a16="http://schemas.microsoft.com/office/drawing/2014/main" id="{2096E01F-4576-A175-F8F5-864BF828E698}"/>
              </a:ext>
            </a:extLst>
          </p:cNvPr>
          <p:cNvSpPr/>
          <p:nvPr/>
        </p:nvSpPr>
        <p:spPr>
          <a:xfrm>
            <a:off x="6876255" y="2195638"/>
            <a:ext cx="2200707" cy="2466723"/>
          </a:xfrm>
          <a:prstGeom prst="roundRect">
            <a:avLst/>
          </a:prstGeom>
          <a:solidFill>
            <a:srgbClr val="FFD62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TextBox 7">
            <a:extLst>
              <a:ext uri="{FF2B5EF4-FFF2-40B4-BE49-F238E27FC236}">
                <a16:creationId xmlns:a16="http://schemas.microsoft.com/office/drawing/2014/main" id="{0477FA76-FCFB-D309-B908-F92CB5C8D0F8}"/>
              </a:ext>
            </a:extLst>
          </p:cNvPr>
          <p:cNvSpPr txBox="1"/>
          <p:nvPr/>
        </p:nvSpPr>
        <p:spPr>
          <a:xfrm>
            <a:off x="6752726" y="2924347"/>
            <a:ext cx="2447764" cy="1323439"/>
          </a:xfrm>
          <a:prstGeom prst="rect">
            <a:avLst/>
          </a:prstGeom>
          <a:noFill/>
        </p:spPr>
        <p:txBody>
          <a:bodyPr wrap="square" rtlCol="0">
            <a:spAutoFit/>
          </a:bodyPr>
          <a:lstStyle/>
          <a:p>
            <a:pPr algn="ctr"/>
            <a:r>
              <a:rPr lang="el-GR" sz="2000" b="1" dirty="0"/>
              <a:t>Ολοκληρωμένη παρέμβαση Συμπληρωματικής </a:t>
            </a:r>
            <a:r>
              <a:rPr lang="el-GR" sz="2000" b="1" dirty="0" err="1"/>
              <a:t>ΕξΑΕ</a:t>
            </a:r>
            <a:endParaRPr lang="el-GR" sz="20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96452-A6BA-9941-A286-57DC6CA9D946}"/>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CF0A0D9-6753-4A14-BE2B-4D635310585B}"/>
              </a:ext>
            </a:extLst>
          </p:cNvPr>
          <p:cNvSpPr>
            <a:spLocks noGrp="1"/>
          </p:cNvSpPr>
          <p:nvPr>
            <p:ph type="title"/>
          </p:nvPr>
        </p:nvSpPr>
        <p:spPr>
          <a:xfrm>
            <a:off x="1187624" y="332656"/>
            <a:ext cx="7848872" cy="765652"/>
          </a:xfrm>
        </p:spPr>
        <p:txBody>
          <a:bodyPr>
            <a:noAutofit/>
          </a:bodyPr>
          <a:lstStyle/>
          <a:p>
            <a:br>
              <a:rPr lang="el-GR" sz="3600" dirty="0">
                <a:latin typeface="Times New Roman" panose="02020603050405020304" pitchFamily="18" charset="0"/>
                <a:cs typeface="Times New Roman" panose="02020603050405020304" pitchFamily="18" charset="0"/>
              </a:rPr>
            </a:br>
            <a:r>
              <a:rPr lang="el-GR" sz="3600" dirty="0">
                <a:latin typeface="Times New Roman" panose="02020603050405020304" pitchFamily="18" charset="0"/>
                <a:cs typeface="Times New Roman" panose="02020603050405020304" pitchFamily="18" charset="0"/>
              </a:rPr>
              <a:t>6.Παραγόμενο εκπαιδευτικό υλικό 4/6 </a:t>
            </a:r>
            <a:endParaRPr lang="el-GR" sz="3600" b="1" dirty="0">
              <a:solidFill>
                <a:srgbClr val="FF0000"/>
              </a:solidFill>
              <a:latin typeface="Times New Roman" panose="02020603050405020304" pitchFamily="18" charset="0"/>
              <a:cs typeface="Times New Roman" panose="02020603050405020304" pitchFamily="18" charset="0"/>
            </a:endParaRPr>
          </a:p>
        </p:txBody>
      </p:sp>
      <p:sp>
        <p:nvSpPr>
          <p:cNvPr id="13" name="5 - Στρογγυλεμένο ορθογώνιο">
            <a:extLst>
              <a:ext uri="{FF2B5EF4-FFF2-40B4-BE49-F238E27FC236}">
                <a16:creationId xmlns:a16="http://schemas.microsoft.com/office/drawing/2014/main" id="{B757614D-5931-3C37-7CAC-072C16E79CEE}"/>
              </a:ext>
            </a:extLst>
          </p:cNvPr>
          <p:cNvSpPr/>
          <p:nvPr/>
        </p:nvSpPr>
        <p:spPr>
          <a:xfrm>
            <a:off x="971600" y="1188581"/>
            <a:ext cx="7513122" cy="439387"/>
          </a:xfrm>
          <a:prstGeom prst="roundRect">
            <a:avLst/>
          </a:prstGeom>
          <a:solidFill>
            <a:schemeClr val="accent5"/>
          </a:solidFill>
          <a:effectLst>
            <a:glow rad="139700">
              <a:schemeClr val="accent3">
                <a:satMod val="175000"/>
                <a:alpha val="40000"/>
              </a:schemeClr>
            </a:glow>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pPr lvl="0" algn="ctr" defTabSz="1244600">
              <a:lnSpc>
                <a:spcPct val="90000"/>
              </a:lnSpc>
              <a:spcAft>
                <a:spcPct val="35000"/>
              </a:spcAft>
            </a:pPr>
            <a:r>
              <a:rPr lang="el-GR" b="1" dirty="0">
                <a:solidFill>
                  <a:schemeClr val="bg1"/>
                </a:solidFill>
                <a:latin typeface="Times New Roman" panose="02020603050405020304" pitchFamily="18" charset="0"/>
                <a:cs typeface="Times New Roman" panose="02020603050405020304" pitchFamily="18" charset="0"/>
              </a:rPr>
              <a:t>Περιγραφή κύριου Εκπαιδευτικού Υλικού</a:t>
            </a:r>
            <a:endParaRPr lang="en-GB" b="1" dirty="0">
              <a:solidFill>
                <a:schemeClr val="bg1"/>
              </a:solidFill>
              <a:latin typeface="Times New Roman" panose="02020603050405020304" pitchFamily="18" charset="0"/>
              <a:cs typeface="Times New Roman" panose="02020603050405020304" pitchFamily="18" charset="0"/>
            </a:endParaRPr>
          </a:p>
        </p:txBody>
      </p:sp>
      <p:pic>
        <p:nvPicPr>
          <p:cNvPr id="4" name="Εικόνα 3">
            <a:extLst>
              <a:ext uri="{FF2B5EF4-FFF2-40B4-BE49-F238E27FC236}">
                <a16:creationId xmlns:a16="http://schemas.microsoft.com/office/drawing/2014/main" id="{93CA0F04-6F26-3007-2CB8-864930E1AB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1" y="1742657"/>
            <a:ext cx="3458219" cy="4994079"/>
          </a:xfrm>
          <a:prstGeom prst="rect">
            <a:avLst/>
          </a:prstGeom>
        </p:spPr>
      </p:pic>
      <p:pic>
        <p:nvPicPr>
          <p:cNvPr id="10" name="Εικόνα 9">
            <a:extLst>
              <a:ext uri="{FF2B5EF4-FFF2-40B4-BE49-F238E27FC236}">
                <a16:creationId xmlns:a16="http://schemas.microsoft.com/office/drawing/2014/main" id="{67CB726E-E44B-1417-10BE-28607CBE7FA3}"/>
              </a:ext>
            </a:extLst>
          </p:cNvPr>
          <p:cNvPicPr>
            <a:picLocks noChangeAspect="1"/>
          </p:cNvPicPr>
          <p:nvPr/>
        </p:nvPicPr>
        <p:blipFill>
          <a:blip r:embed="rId3"/>
          <a:stretch>
            <a:fillRect/>
          </a:stretch>
        </p:blipFill>
        <p:spPr>
          <a:xfrm>
            <a:off x="3997771" y="1742657"/>
            <a:ext cx="5038725" cy="4994079"/>
          </a:xfrm>
          <a:prstGeom prst="rect">
            <a:avLst/>
          </a:prstGeom>
        </p:spPr>
      </p:pic>
    </p:spTree>
    <p:extLst>
      <p:ext uri="{BB962C8B-B14F-4D97-AF65-F5344CB8AC3E}">
        <p14:creationId xmlns:p14="http://schemas.microsoft.com/office/powerpoint/2010/main" val="2172589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A140B-1937-2BF8-A70D-265B0E502369}"/>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06653380-E36B-419F-5A70-4731FD887845}"/>
              </a:ext>
            </a:extLst>
          </p:cNvPr>
          <p:cNvSpPr>
            <a:spLocks noGrp="1"/>
          </p:cNvSpPr>
          <p:nvPr>
            <p:ph type="title"/>
          </p:nvPr>
        </p:nvSpPr>
        <p:spPr>
          <a:xfrm>
            <a:off x="1187624" y="332656"/>
            <a:ext cx="7848872" cy="765652"/>
          </a:xfrm>
        </p:spPr>
        <p:txBody>
          <a:bodyPr>
            <a:noAutofit/>
          </a:bodyPr>
          <a:lstStyle/>
          <a:p>
            <a:br>
              <a:rPr lang="el-GR" sz="3600" dirty="0"/>
            </a:br>
            <a:r>
              <a:rPr lang="el-GR" sz="3200" dirty="0">
                <a:latin typeface="Times New Roman" panose="02020603050405020304" pitchFamily="18" charset="0"/>
                <a:cs typeface="Times New Roman" panose="02020603050405020304" pitchFamily="18" charset="0"/>
              </a:rPr>
              <a:t>6.Παραγόμενο εκπαιδευτικό υλικό 6/6 </a:t>
            </a:r>
            <a:endParaRPr lang="el-GR" sz="3200" b="1" dirty="0">
              <a:solidFill>
                <a:srgbClr val="FF0000"/>
              </a:solidFill>
              <a:latin typeface="Times New Roman" panose="02020603050405020304" pitchFamily="18" charset="0"/>
              <a:cs typeface="Times New Roman" panose="02020603050405020304" pitchFamily="18" charset="0"/>
            </a:endParaRPr>
          </a:p>
        </p:txBody>
      </p:sp>
      <p:sp>
        <p:nvSpPr>
          <p:cNvPr id="8" name="5 - Στρογγυλεμένο ορθογώνιο">
            <a:extLst>
              <a:ext uri="{FF2B5EF4-FFF2-40B4-BE49-F238E27FC236}">
                <a16:creationId xmlns:a16="http://schemas.microsoft.com/office/drawing/2014/main" id="{8F4C6DC0-D2A1-8E0B-3F84-488251DB3F39}"/>
              </a:ext>
            </a:extLst>
          </p:cNvPr>
          <p:cNvSpPr/>
          <p:nvPr/>
        </p:nvSpPr>
        <p:spPr>
          <a:xfrm>
            <a:off x="971600" y="1162506"/>
            <a:ext cx="7513122" cy="432048"/>
          </a:xfrm>
          <a:prstGeom prst="roundRect">
            <a:avLst/>
          </a:prstGeom>
          <a:solidFill>
            <a:schemeClr val="accent5"/>
          </a:solidFill>
          <a:effectLst>
            <a:glow rad="139700">
              <a:schemeClr val="accent3">
                <a:satMod val="175000"/>
                <a:alpha val="40000"/>
              </a:schemeClr>
            </a:glow>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pPr lvl="0" algn="ctr" defTabSz="1244600">
              <a:lnSpc>
                <a:spcPct val="90000"/>
              </a:lnSpc>
              <a:spcAft>
                <a:spcPct val="35000"/>
              </a:spcAft>
            </a:pPr>
            <a:r>
              <a:rPr lang="el-G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Περιγραφή </a:t>
            </a:r>
            <a:r>
              <a:rPr lang="el-GR"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Χωρο</a:t>
            </a:r>
            <a:r>
              <a:rPr lang="en-US"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ευαίσθητου Παιχνιδιού</a:t>
            </a:r>
            <a:endParaRPr lang="en-GB"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Εικόνα 3">
            <a:extLst>
              <a:ext uri="{FF2B5EF4-FFF2-40B4-BE49-F238E27FC236}">
                <a16:creationId xmlns:a16="http://schemas.microsoft.com/office/drawing/2014/main" id="{B2EFC3D4-E0F2-626C-0694-8CAD33ACE5AB}"/>
              </a:ext>
            </a:extLst>
          </p:cNvPr>
          <p:cNvPicPr>
            <a:picLocks noChangeAspect="1"/>
          </p:cNvPicPr>
          <p:nvPr/>
        </p:nvPicPr>
        <p:blipFill>
          <a:blip r:embed="rId2"/>
          <a:stretch>
            <a:fillRect/>
          </a:stretch>
        </p:blipFill>
        <p:spPr>
          <a:xfrm>
            <a:off x="486619" y="1817296"/>
            <a:ext cx="8170762" cy="4402462"/>
          </a:xfrm>
          <a:prstGeom prst="rect">
            <a:avLst/>
          </a:prstGeom>
        </p:spPr>
      </p:pic>
      <p:sp>
        <p:nvSpPr>
          <p:cNvPr id="9" name="TextBox 8">
            <a:extLst>
              <a:ext uri="{FF2B5EF4-FFF2-40B4-BE49-F238E27FC236}">
                <a16:creationId xmlns:a16="http://schemas.microsoft.com/office/drawing/2014/main" id="{98D77D9D-0EA6-F83D-DF83-EB48E12B7C2D}"/>
              </a:ext>
            </a:extLst>
          </p:cNvPr>
          <p:cNvSpPr txBox="1"/>
          <p:nvPr/>
        </p:nvSpPr>
        <p:spPr>
          <a:xfrm>
            <a:off x="971600" y="6442500"/>
            <a:ext cx="6912768" cy="830997"/>
          </a:xfrm>
          <a:prstGeom prst="rect">
            <a:avLst/>
          </a:prstGeom>
          <a:noFill/>
        </p:spPr>
        <p:txBody>
          <a:bodyPr wrap="square">
            <a:spAutoFit/>
          </a:bodyPr>
          <a:lstStyle/>
          <a:p>
            <a:r>
              <a:rPr lang="sk-SK" dirty="0">
                <a:hlinkClick r:id="rId3"/>
              </a:rPr>
              <a:t>https://actionbound.com/bound/napoleonIerapetra8925</a:t>
            </a:r>
            <a:endParaRPr lang="en-US" dirty="0"/>
          </a:p>
          <a:p>
            <a:endParaRPr lang="el-GR" dirty="0"/>
          </a:p>
        </p:txBody>
      </p:sp>
      <p:pic>
        <p:nvPicPr>
          <p:cNvPr id="5" name="Εικόνα 4">
            <a:extLst>
              <a:ext uri="{FF2B5EF4-FFF2-40B4-BE49-F238E27FC236}">
                <a16:creationId xmlns:a16="http://schemas.microsoft.com/office/drawing/2014/main" id="{841F959B-4D22-E74C-287E-1D6F2592D5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8144" y="1531657"/>
            <a:ext cx="1368152" cy="1897344"/>
          </a:xfrm>
          <a:prstGeom prst="rect">
            <a:avLst/>
          </a:prstGeom>
        </p:spPr>
      </p:pic>
    </p:spTree>
    <p:extLst>
      <p:ext uri="{BB962C8B-B14F-4D97-AF65-F5344CB8AC3E}">
        <p14:creationId xmlns:p14="http://schemas.microsoft.com/office/powerpoint/2010/main" val="2892787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7. Μεθοδολογία Έρευνας 1/2</a:t>
            </a:r>
            <a:endParaRPr lang="el-GR" sz="4000" b="1" dirty="0">
              <a:latin typeface="Times New Roman" panose="02020603050405020304" pitchFamily="18" charset="0"/>
              <a:cs typeface="Times New Roman" panose="02020603050405020304" pitchFamily="18" charset="0"/>
            </a:endParaRPr>
          </a:p>
        </p:txBody>
      </p:sp>
      <p:sp>
        <p:nvSpPr>
          <p:cNvPr id="4" name="Οβάλ 3">
            <a:extLst>
              <a:ext uri="{FF2B5EF4-FFF2-40B4-BE49-F238E27FC236}">
                <a16:creationId xmlns:a16="http://schemas.microsoft.com/office/drawing/2014/main" id="{83B6B609-3A8E-4D3D-BB9E-983D62A12770}"/>
              </a:ext>
            </a:extLst>
          </p:cNvPr>
          <p:cNvSpPr/>
          <p:nvPr/>
        </p:nvSpPr>
        <p:spPr>
          <a:xfrm>
            <a:off x="540250" y="2924944"/>
            <a:ext cx="1800200" cy="1642795"/>
          </a:xfrm>
          <a:prstGeom prst="ellipse">
            <a:avLst/>
          </a:prstGeom>
          <a:solidFill>
            <a:schemeClr val="accent6"/>
          </a:solidFill>
          <a:scene3d>
            <a:camera prst="orthographicFront"/>
            <a:lightRig rig="threePt" dir="t"/>
          </a:scene3d>
          <a:sp3d>
            <a:bevelT w="1524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lvl="0" algn="ctr" defTabSz="800100">
              <a:lnSpc>
                <a:spcPct val="90000"/>
              </a:lnSpc>
              <a:spcAft>
                <a:spcPct val="35000"/>
              </a:spcAft>
            </a:pPr>
            <a:r>
              <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Έρευνα κύριου Ε.Υ.</a:t>
            </a:r>
          </a:p>
        </p:txBody>
      </p:sp>
      <p:sp>
        <p:nvSpPr>
          <p:cNvPr id="6" name="Στρογγυλεμένο ορθογώνιο 4">
            <a:extLst>
              <a:ext uri="{FF2B5EF4-FFF2-40B4-BE49-F238E27FC236}">
                <a16:creationId xmlns:a16="http://schemas.microsoft.com/office/drawing/2014/main" id="{C1D60D37-A36A-4A3C-AFA4-1645C4C3971F}"/>
              </a:ext>
            </a:extLst>
          </p:cNvPr>
          <p:cNvSpPr/>
          <p:nvPr/>
        </p:nvSpPr>
        <p:spPr>
          <a:xfrm>
            <a:off x="2339752" y="1471395"/>
            <a:ext cx="6159535" cy="4896544"/>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just" defTabSz="1066800">
              <a:spcBef>
                <a:spcPct val="0"/>
              </a:spcBef>
              <a:spcAft>
                <a:spcPts val="0"/>
              </a:spcAft>
            </a:pPr>
            <a:r>
              <a:rPr lang="el-GR" sz="2100" b="1" kern="1200" dirty="0">
                <a:solidFill>
                  <a:schemeClr val="accent6">
                    <a:lumMod val="75000"/>
                  </a:schemeClr>
                </a:solidFill>
                <a:latin typeface="Times New Roman" panose="02020603050405020304" pitchFamily="18" charset="0"/>
                <a:cs typeface="Times New Roman" panose="02020603050405020304" pitchFamily="18" charset="0"/>
              </a:rPr>
              <a:t>Είδος </a:t>
            </a:r>
            <a:r>
              <a:rPr lang="el-GR" sz="2100" b="1" dirty="0">
                <a:solidFill>
                  <a:schemeClr val="accent6">
                    <a:lumMod val="75000"/>
                  </a:schemeClr>
                </a:solidFill>
                <a:latin typeface="Times New Roman" panose="02020603050405020304" pitchFamily="18" charset="0"/>
                <a:cs typeface="Times New Roman" panose="02020603050405020304" pitchFamily="18" charset="0"/>
              </a:rPr>
              <a:t>Έ</a:t>
            </a:r>
            <a:r>
              <a:rPr lang="el-GR" sz="2100" b="1" kern="1200" dirty="0">
                <a:solidFill>
                  <a:schemeClr val="accent6">
                    <a:lumMod val="75000"/>
                  </a:schemeClr>
                </a:solidFill>
                <a:latin typeface="Times New Roman" panose="02020603050405020304" pitchFamily="18" charset="0"/>
                <a:cs typeface="Times New Roman" panose="02020603050405020304" pitchFamily="18" charset="0"/>
              </a:rPr>
              <a:t>ρευνας: </a:t>
            </a:r>
            <a:r>
              <a:rPr lang="el-GR" sz="2100" b="1" kern="1200" dirty="0">
                <a:solidFill>
                  <a:schemeClr val="tx1"/>
                </a:solidFill>
                <a:latin typeface="Times New Roman" panose="02020603050405020304" pitchFamily="18" charset="0"/>
                <a:cs typeface="Times New Roman" panose="02020603050405020304" pitchFamily="18" charset="0"/>
              </a:rPr>
              <a:t>Διαμορφωτική Αξιολόγηση Ε.Υ. </a:t>
            </a:r>
          </a:p>
          <a:p>
            <a:pPr lvl="0" algn="just" defTabSz="1066800">
              <a:spcBef>
                <a:spcPct val="0"/>
              </a:spcBef>
              <a:spcAft>
                <a:spcPts val="0"/>
              </a:spcAft>
            </a:pPr>
            <a:r>
              <a:rPr lang="el-GR" sz="2100" b="1" kern="1200" dirty="0">
                <a:solidFill>
                  <a:schemeClr val="accent6">
                    <a:lumMod val="75000"/>
                  </a:schemeClr>
                </a:solidFill>
                <a:latin typeface="Times New Roman" panose="02020603050405020304" pitchFamily="18" charset="0"/>
                <a:cs typeface="Times New Roman" panose="02020603050405020304" pitchFamily="18" charset="0"/>
              </a:rPr>
              <a:t>Χρονική περίοδος: </a:t>
            </a:r>
            <a:r>
              <a:rPr lang="el-GR" sz="2100" b="1" dirty="0">
                <a:solidFill>
                  <a:schemeClr val="tx1"/>
                </a:solidFill>
                <a:latin typeface="Times New Roman" panose="02020603050405020304" pitchFamily="18" charset="0"/>
                <a:cs typeface="Times New Roman" panose="02020603050405020304" pitchFamily="18" charset="0"/>
              </a:rPr>
              <a:t>Μάιος </a:t>
            </a:r>
            <a:r>
              <a:rPr lang="el-GR" sz="2100" b="1" kern="1200" dirty="0">
                <a:solidFill>
                  <a:schemeClr val="tx1"/>
                </a:solidFill>
                <a:latin typeface="Times New Roman" panose="02020603050405020304" pitchFamily="18" charset="0"/>
                <a:cs typeface="Times New Roman" panose="02020603050405020304" pitchFamily="18" charset="0"/>
              </a:rPr>
              <a:t>202</a:t>
            </a:r>
            <a:r>
              <a:rPr lang="en-US" sz="2100" b="1" kern="1200" dirty="0">
                <a:solidFill>
                  <a:schemeClr val="tx1"/>
                </a:solidFill>
                <a:latin typeface="Times New Roman" panose="02020603050405020304" pitchFamily="18" charset="0"/>
                <a:cs typeface="Times New Roman" panose="02020603050405020304" pitchFamily="18" charset="0"/>
              </a:rPr>
              <a:t>5</a:t>
            </a:r>
            <a:endParaRPr lang="el-GR" sz="2100" b="1" kern="1200" dirty="0">
              <a:solidFill>
                <a:schemeClr val="tx1"/>
              </a:solidFill>
              <a:latin typeface="Times New Roman" panose="02020603050405020304" pitchFamily="18" charset="0"/>
              <a:cs typeface="Times New Roman" panose="02020603050405020304" pitchFamily="18" charset="0"/>
            </a:endParaRPr>
          </a:p>
          <a:p>
            <a:pPr lvl="0" algn="just" defTabSz="1066800">
              <a:spcBef>
                <a:spcPct val="0"/>
              </a:spcBef>
              <a:spcAft>
                <a:spcPts val="0"/>
              </a:spcAft>
            </a:pPr>
            <a:r>
              <a:rPr lang="el-GR" sz="2100" b="1" kern="1200" dirty="0">
                <a:solidFill>
                  <a:schemeClr val="accent6">
                    <a:lumMod val="75000"/>
                  </a:schemeClr>
                </a:solidFill>
                <a:latin typeface="Times New Roman" panose="02020603050405020304" pitchFamily="18" charset="0"/>
                <a:cs typeface="Times New Roman" panose="02020603050405020304" pitchFamily="18" charset="0"/>
              </a:rPr>
              <a:t>Δειγματοληψία: </a:t>
            </a:r>
            <a:r>
              <a:rPr lang="el-GR" sz="2100" b="1" kern="1200" dirty="0">
                <a:solidFill>
                  <a:schemeClr val="tx1"/>
                </a:solidFill>
                <a:latin typeface="Times New Roman" panose="02020603050405020304" pitchFamily="18" charset="0"/>
                <a:cs typeface="Times New Roman" panose="02020603050405020304" pitchFamily="18" charset="0"/>
              </a:rPr>
              <a:t>Σκόπιμη δειγματοληψία - 3 ειδικοί &amp; </a:t>
            </a:r>
            <a:r>
              <a:rPr lang="en-US" sz="2100" b="1" dirty="0">
                <a:solidFill>
                  <a:schemeClr val="tx1"/>
                </a:solidFill>
                <a:latin typeface="Times New Roman" panose="02020603050405020304" pitchFamily="18" charset="0"/>
                <a:cs typeface="Times New Roman" panose="02020603050405020304" pitchFamily="18" charset="0"/>
              </a:rPr>
              <a:t>8</a:t>
            </a:r>
            <a:r>
              <a:rPr lang="el-GR" sz="2100" b="1" kern="1200" dirty="0">
                <a:solidFill>
                  <a:schemeClr val="tx1"/>
                </a:solidFill>
                <a:latin typeface="Times New Roman" panose="02020603050405020304" pitchFamily="18" charset="0"/>
                <a:cs typeface="Times New Roman" panose="02020603050405020304" pitchFamily="18" charset="0"/>
              </a:rPr>
              <a:t> μαθητές</a:t>
            </a:r>
          </a:p>
          <a:p>
            <a:pPr lvl="0" algn="just" defTabSz="1066800">
              <a:spcBef>
                <a:spcPct val="0"/>
              </a:spcBef>
              <a:spcAft>
                <a:spcPts val="0"/>
              </a:spcAft>
            </a:pPr>
            <a:r>
              <a:rPr lang="el-GR" sz="2100" b="1" dirty="0">
                <a:solidFill>
                  <a:schemeClr val="accent6">
                    <a:lumMod val="75000"/>
                  </a:schemeClr>
                </a:solidFill>
                <a:latin typeface="Times New Roman" panose="02020603050405020304" pitchFamily="18" charset="0"/>
                <a:cs typeface="Times New Roman" panose="02020603050405020304" pitchFamily="18" charset="0"/>
              </a:rPr>
              <a:t>Μέθοδος: </a:t>
            </a:r>
            <a:r>
              <a:rPr lang="el-GR" sz="2100" b="1" dirty="0">
                <a:solidFill>
                  <a:schemeClr val="tx1"/>
                </a:solidFill>
                <a:latin typeface="Times New Roman" panose="02020603050405020304" pitchFamily="18" charset="0"/>
                <a:cs typeface="Times New Roman" panose="02020603050405020304" pitchFamily="18" charset="0"/>
              </a:rPr>
              <a:t>Έρευνα Απόψεων με Ποιοτική Ανάλυση Περιεχομένου</a:t>
            </a:r>
          </a:p>
          <a:p>
            <a:pPr lvl="0" algn="just" defTabSz="1066800">
              <a:spcBef>
                <a:spcPct val="0"/>
              </a:spcBef>
              <a:spcAft>
                <a:spcPts val="0"/>
              </a:spcAft>
            </a:pPr>
            <a:r>
              <a:rPr lang="el-GR" sz="2100" b="1" kern="1200" dirty="0">
                <a:solidFill>
                  <a:schemeClr val="accent6">
                    <a:lumMod val="75000"/>
                  </a:schemeClr>
                </a:solidFill>
                <a:latin typeface="Times New Roman" panose="02020603050405020304" pitchFamily="18" charset="0"/>
                <a:cs typeface="Times New Roman" panose="02020603050405020304" pitchFamily="18" charset="0"/>
              </a:rPr>
              <a:t>Μέσα συλλογής δεδομένων: </a:t>
            </a:r>
            <a:r>
              <a:rPr lang="el-GR" sz="2100" b="1" kern="1200" dirty="0">
                <a:solidFill>
                  <a:schemeClr val="tx1"/>
                </a:solidFill>
                <a:latin typeface="Times New Roman" panose="02020603050405020304" pitchFamily="18" charset="0"/>
                <a:cs typeface="Times New Roman" panose="02020603050405020304" pitchFamily="18" charset="0"/>
              </a:rPr>
              <a:t>Ερωτηματολόγια Ανοιχτών Ερωτήσεων</a:t>
            </a:r>
            <a:r>
              <a:rPr lang="en-US" sz="2100" b="1" kern="1200" dirty="0">
                <a:solidFill>
                  <a:schemeClr val="tx1"/>
                </a:solidFill>
                <a:latin typeface="Times New Roman" panose="02020603050405020304" pitchFamily="18" charset="0"/>
                <a:cs typeface="Times New Roman" panose="02020603050405020304" pitchFamily="18" charset="0"/>
              </a:rPr>
              <a:t> </a:t>
            </a:r>
            <a:r>
              <a:rPr lang="el-GR" sz="2100" b="1" kern="1200" dirty="0">
                <a:solidFill>
                  <a:schemeClr val="tx1"/>
                </a:solidFill>
                <a:latin typeface="Times New Roman" panose="02020603050405020304" pitchFamily="18" charset="0"/>
                <a:cs typeface="Times New Roman" panose="02020603050405020304" pitchFamily="18" charset="0"/>
              </a:rPr>
              <a:t>(ειδικοί) </a:t>
            </a:r>
            <a:r>
              <a:rPr lang="en-US" sz="2100" b="1" kern="1200" dirty="0">
                <a:solidFill>
                  <a:schemeClr val="tx1"/>
                </a:solidFill>
                <a:latin typeface="Times New Roman" panose="02020603050405020304" pitchFamily="18" charset="0"/>
                <a:cs typeface="Times New Roman" panose="02020603050405020304" pitchFamily="18" charset="0"/>
              </a:rPr>
              <a:t>&amp; </a:t>
            </a:r>
            <a:r>
              <a:rPr lang="el-GR" sz="2100" b="1" kern="1200" dirty="0">
                <a:solidFill>
                  <a:schemeClr val="tx1"/>
                </a:solidFill>
                <a:latin typeface="Times New Roman" panose="02020603050405020304" pitchFamily="18" charset="0"/>
                <a:cs typeface="Times New Roman" panose="02020603050405020304" pitchFamily="18" charset="0"/>
              </a:rPr>
              <a:t>Συνέντευξη (μαθητές)</a:t>
            </a:r>
          </a:p>
          <a:p>
            <a:pPr lvl="0" algn="just" defTabSz="1066800">
              <a:spcAft>
                <a:spcPts val="0"/>
              </a:spcAft>
            </a:pPr>
            <a:r>
              <a:rPr lang="el-GR" sz="2100" b="1" dirty="0">
                <a:solidFill>
                  <a:schemeClr val="accent6">
                    <a:lumMod val="75000"/>
                  </a:schemeClr>
                </a:solidFill>
                <a:latin typeface="Times New Roman" panose="02020603050405020304" pitchFamily="18" charset="0"/>
                <a:cs typeface="Times New Roman" panose="02020603050405020304" pitchFamily="18" charset="0"/>
              </a:rPr>
              <a:t>Επεξεργασία δεδομένων: </a:t>
            </a:r>
            <a:r>
              <a:rPr lang="el-GR" sz="2100" b="1" dirty="0">
                <a:solidFill>
                  <a:schemeClr val="tx1"/>
                </a:solidFill>
                <a:latin typeface="Times New Roman" panose="02020603050405020304" pitchFamily="18" charset="0"/>
                <a:cs typeface="Times New Roman" panose="02020603050405020304" pitchFamily="18" charset="0"/>
              </a:rPr>
              <a:t>Μονάδα ανάλυσης η πρόταση, κύρια ή δευτερεύουσα, με ολοκληρωμένο νόημα - 10 ερευνητικοί άξονες (ειδικοί), 5 ερευνητικοί άξονες (μαθητές) &amp; επιμέρους κατηγορίες ανάλυσης</a:t>
            </a:r>
          </a:p>
          <a:p>
            <a:pPr lvl="0" algn="just" defTabSz="1066800">
              <a:spcAft>
                <a:spcPts val="0"/>
              </a:spcAft>
            </a:pPr>
            <a:r>
              <a:rPr lang="el-GR" sz="2100" b="1" kern="1200" dirty="0">
                <a:solidFill>
                  <a:schemeClr val="accent6">
                    <a:lumMod val="75000"/>
                  </a:schemeClr>
                </a:solidFill>
                <a:latin typeface="Times New Roman" panose="02020603050405020304" pitchFamily="18" charset="0"/>
                <a:cs typeface="Times New Roman" panose="02020603050405020304" pitchFamily="18" charset="0"/>
              </a:rPr>
              <a:t>Αξιοπιστία-Εγκυρότητα: </a:t>
            </a:r>
            <a:r>
              <a:rPr lang="el-GR" sz="2100" b="1" kern="1200" dirty="0">
                <a:solidFill>
                  <a:schemeClr val="tx1"/>
                </a:solidFill>
                <a:latin typeface="Times New Roman" panose="02020603050405020304" pitchFamily="18" charset="0"/>
                <a:cs typeface="Times New Roman" panose="02020603050405020304" pitchFamily="18" charset="0"/>
              </a:rPr>
              <a:t>Τριγωνισμός μέσω της αποτίμησης από ειδικούς και μαθητές.</a:t>
            </a:r>
            <a:endParaRPr lang="en-GB" sz="2100" b="1" kern="1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6473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7. Μεθοδολογία Έρευνας 2/2</a:t>
            </a:r>
            <a:endParaRPr lang="el-GR" sz="4000" b="1" dirty="0">
              <a:latin typeface="Times New Roman" panose="02020603050405020304" pitchFamily="18" charset="0"/>
              <a:cs typeface="Times New Roman" panose="02020603050405020304" pitchFamily="18" charset="0"/>
            </a:endParaRPr>
          </a:p>
        </p:txBody>
      </p:sp>
      <p:sp>
        <p:nvSpPr>
          <p:cNvPr id="4" name="Οβάλ 3">
            <a:extLst>
              <a:ext uri="{FF2B5EF4-FFF2-40B4-BE49-F238E27FC236}">
                <a16:creationId xmlns:a16="http://schemas.microsoft.com/office/drawing/2014/main" id="{83B6B609-3A8E-4D3D-BB9E-983D62A12770}"/>
              </a:ext>
            </a:extLst>
          </p:cNvPr>
          <p:cNvSpPr/>
          <p:nvPr/>
        </p:nvSpPr>
        <p:spPr>
          <a:xfrm>
            <a:off x="443254" y="2528900"/>
            <a:ext cx="2616578" cy="2268252"/>
          </a:xfrm>
          <a:prstGeom prst="ellipse">
            <a:avLst/>
          </a:prstGeom>
          <a:solidFill>
            <a:schemeClr val="accent6">
              <a:lumMod val="75000"/>
            </a:schemeClr>
          </a:solidFill>
          <a:scene3d>
            <a:camera prst="orthographicFront"/>
            <a:lightRig rig="threePt" dir="t"/>
          </a:scene3d>
          <a:sp3d>
            <a:bevelT w="1524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lvl="0" algn="ctr" defTabSz="800100">
              <a:lnSpc>
                <a:spcPct val="90000"/>
              </a:lnSpc>
              <a:spcAft>
                <a:spcPct val="35000"/>
              </a:spcAft>
            </a:pPr>
            <a:r>
              <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Έρευνα </a:t>
            </a:r>
            <a:r>
              <a:rPr lang="el-GR"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χωρο</a:t>
            </a:r>
            <a:r>
              <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-ευαίσθητου παιχνιδιού</a:t>
            </a:r>
          </a:p>
          <a:p>
            <a:pPr lvl="0" algn="ctr" defTabSz="800100">
              <a:lnSpc>
                <a:spcPct val="90000"/>
              </a:lnSpc>
              <a:spcAft>
                <a:spcPct val="35000"/>
              </a:spcAft>
            </a:pPr>
            <a:r>
              <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Στρογγυλεμένο ορθογώνιο 4">
            <a:extLst>
              <a:ext uri="{FF2B5EF4-FFF2-40B4-BE49-F238E27FC236}">
                <a16:creationId xmlns:a16="http://schemas.microsoft.com/office/drawing/2014/main" id="{C1D60D37-A36A-4A3C-AFA4-1645C4C3971F}"/>
              </a:ext>
            </a:extLst>
          </p:cNvPr>
          <p:cNvSpPr/>
          <p:nvPr/>
        </p:nvSpPr>
        <p:spPr>
          <a:xfrm>
            <a:off x="3059638" y="1299540"/>
            <a:ext cx="5856941" cy="4937772"/>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just" defTabSz="1066800">
              <a:spcBef>
                <a:spcPct val="0"/>
              </a:spcBef>
              <a:spcAft>
                <a:spcPts val="0"/>
              </a:spcAft>
            </a:pPr>
            <a:r>
              <a:rPr lang="el-GR" sz="2100" b="1" kern="1200" dirty="0">
                <a:solidFill>
                  <a:schemeClr val="accent6">
                    <a:lumMod val="75000"/>
                  </a:schemeClr>
                </a:solidFill>
                <a:latin typeface="Times New Roman" panose="02020603050405020304" pitchFamily="18" charset="0"/>
                <a:cs typeface="Times New Roman" panose="02020603050405020304" pitchFamily="18" charset="0"/>
              </a:rPr>
              <a:t>Είδος </a:t>
            </a:r>
            <a:r>
              <a:rPr lang="el-GR" sz="2100" b="1" dirty="0">
                <a:solidFill>
                  <a:schemeClr val="accent6">
                    <a:lumMod val="75000"/>
                  </a:schemeClr>
                </a:solidFill>
                <a:latin typeface="Times New Roman" panose="02020603050405020304" pitchFamily="18" charset="0"/>
                <a:cs typeface="Times New Roman" panose="02020603050405020304" pitchFamily="18" charset="0"/>
              </a:rPr>
              <a:t>Έ</a:t>
            </a:r>
            <a:r>
              <a:rPr lang="el-GR" sz="2100" b="1" kern="1200" dirty="0">
                <a:solidFill>
                  <a:schemeClr val="accent6">
                    <a:lumMod val="75000"/>
                  </a:schemeClr>
                </a:solidFill>
                <a:latin typeface="Times New Roman" panose="02020603050405020304" pitchFamily="18" charset="0"/>
                <a:cs typeface="Times New Roman" panose="02020603050405020304" pitchFamily="18" charset="0"/>
              </a:rPr>
              <a:t>ρευνας: </a:t>
            </a:r>
            <a:r>
              <a:rPr lang="el-GR" sz="2100" b="1" kern="1200" dirty="0">
                <a:solidFill>
                  <a:schemeClr val="tx1"/>
                </a:solidFill>
                <a:latin typeface="Times New Roman" panose="02020603050405020304" pitchFamily="18" charset="0"/>
                <a:cs typeface="Times New Roman" panose="02020603050405020304" pitchFamily="18" charset="0"/>
              </a:rPr>
              <a:t>Διαμορφωτική Αξιολόγησ</a:t>
            </a:r>
            <a:r>
              <a:rPr lang="el-GR" sz="2100" b="1" dirty="0">
                <a:solidFill>
                  <a:schemeClr val="tx1"/>
                </a:solidFill>
                <a:latin typeface="Times New Roman" panose="02020603050405020304" pitchFamily="18" charset="0"/>
                <a:cs typeface="Times New Roman" panose="02020603050405020304" pitchFamily="18" charset="0"/>
              </a:rPr>
              <a:t>η</a:t>
            </a:r>
            <a:r>
              <a:rPr lang="el-GR" sz="2100" b="1" kern="1200" dirty="0">
                <a:solidFill>
                  <a:schemeClr val="tx1"/>
                </a:solidFill>
                <a:latin typeface="Times New Roman" panose="02020603050405020304" pitchFamily="18" charset="0"/>
                <a:cs typeface="Times New Roman" panose="02020603050405020304" pitchFamily="18" charset="0"/>
              </a:rPr>
              <a:t> </a:t>
            </a:r>
          </a:p>
          <a:p>
            <a:pPr lvl="0" algn="just" defTabSz="1066800">
              <a:spcBef>
                <a:spcPct val="0"/>
              </a:spcBef>
              <a:spcAft>
                <a:spcPts val="0"/>
              </a:spcAft>
            </a:pPr>
            <a:r>
              <a:rPr lang="el-GR" sz="2100" b="1" kern="1200" dirty="0">
                <a:solidFill>
                  <a:schemeClr val="accent6">
                    <a:lumMod val="75000"/>
                  </a:schemeClr>
                </a:solidFill>
                <a:latin typeface="Times New Roman" panose="02020603050405020304" pitchFamily="18" charset="0"/>
                <a:cs typeface="Times New Roman" panose="02020603050405020304" pitchFamily="18" charset="0"/>
              </a:rPr>
              <a:t>Χρονική περίοδος:</a:t>
            </a:r>
            <a:r>
              <a:rPr lang="el-GR" sz="2100" b="1" kern="1200" dirty="0">
                <a:solidFill>
                  <a:schemeClr val="accent4">
                    <a:lumMod val="50000"/>
                  </a:schemeClr>
                </a:solidFill>
                <a:latin typeface="Times New Roman" panose="02020603050405020304" pitchFamily="18" charset="0"/>
                <a:cs typeface="Times New Roman" panose="02020603050405020304" pitchFamily="18" charset="0"/>
              </a:rPr>
              <a:t> </a:t>
            </a:r>
            <a:r>
              <a:rPr lang="el-GR" sz="2100" b="1" dirty="0">
                <a:solidFill>
                  <a:schemeClr val="tx1"/>
                </a:solidFill>
                <a:latin typeface="Times New Roman" panose="02020603050405020304" pitchFamily="18" charset="0"/>
                <a:cs typeface="Times New Roman" panose="02020603050405020304" pitchFamily="18" charset="0"/>
              </a:rPr>
              <a:t>Ιούνιος</a:t>
            </a:r>
            <a:r>
              <a:rPr lang="el-GR" sz="2100" b="1" kern="1200" dirty="0">
                <a:solidFill>
                  <a:schemeClr val="tx1"/>
                </a:solidFill>
                <a:latin typeface="Times New Roman" panose="02020603050405020304" pitchFamily="18" charset="0"/>
                <a:cs typeface="Times New Roman" panose="02020603050405020304" pitchFamily="18" charset="0"/>
              </a:rPr>
              <a:t> 2025</a:t>
            </a:r>
          </a:p>
          <a:p>
            <a:pPr lvl="0" algn="just" defTabSz="1066800">
              <a:spcBef>
                <a:spcPct val="0"/>
              </a:spcBef>
              <a:spcAft>
                <a:spcPts val="0"/>
              </a:spcAft>
            </a:pPr>
            <a:r>
              <a:rPr lang="el-GR" sz="2100" b="1" kern="1200" dirty="0">
                <a:solidFill>
                  <a:schemeClr val="accent6">
                    <a:lumMod val="75000"/>
                  </a:schemeClr>
                </a:solidFill>
                <a:latin typeface="Times New Roman" panose="02020603050405020304" pitchFamily="18" charset="0"/>
                <a:cs typeface="Times New Roman" panose="02020603050405020304" pitchFamily="18" charset="0"/>
              </a:rPr>
              <a:t>Δειγματοληψία: </a:t>
            </a:r>
            <a:r>
              <a:rPr lang="el-GR" sz="2100" b="1" kern="1200" dirty="0">
                <a:solidFill>
                  <a:schemeClr val="tx1"/>
                </a:solidFill>
                <a:latin typeface="Times New Roman" panose="02020603050405020304" pitchFamily="18" charset="0"/>
                <a:cs typeface="Times New Roman" panose="02020603050405020304" pitchFamily="18" charset="0"/>
              </a:rPr>
              <a:t>Σκόπιμη δειγματοληψία σε </a:t>
            </a:r>
            <a:r>
              <a:rPr lang="el-GR" sz="2100" b="1" dirty="0">
                <a:solidFill>
                  <a:schemeClr val="tx1"/>
                </a:solidFill>
                <a:latin typeface="Times New Roman" panose="02020603050405020304" pitchFamily="18" charset="0"/>
                <a:cs typeface="Times New Roman" panose="02020603050405020304" pitchFamily="18" charset="0"/>
              </a:rPr>
              <a:t>7</a:t>
            </a:r>
            <a:r>
              <a:rPr lang="el-GR" sz="2100" b="1" kern="1200" dirty="0">
                <a:solidFill>
                  <a:schemeClr val="tx1"/>
                </a:solidFill>
                <a:latin typeface="Times New Roman" panose="02020603050405020304" pitchFamily="18" charset="0"/>
                <a:cs typeface="Times New Roman" panose="02020603050405020304" pitchFamily="18" charset="0"/>
              </a:rPr>
              <a:t> μαθητές</a:t>
            </a:r>
          </a:p>
          <a:p>
            <a:pPr lvl="0" algn="just" defTabSz="1066800">
              <a:spcBef>
                <a:spcPct val="0"/>
              </a:spcBef>
              <a:spcAft>
                <a:spcPts val="0"/>
              </a:spcAft>
            </a:pPr>
            <a:r>
              <a:rPr lang="el-GR" sz="2100" b="1" dirty="0">
                <a:solidFill>
                  <a:schemeClr val="accent6">
                    <a:lumMod val="75000"/>
                  </a:schemeClr>
                </a:solidFill>
                <a:latin typeface="Times New Roman" panose="02020603050405020304" pitchFamily="18" charset="0"/>
                <a:cs typeface="Times New Roman" panose="02020603050405020304" pitchFamily="18" charset="0"/>
              </a:rPr>
              <a:t>Μέθοδος: </a:t>
            </a:r>
            <a:r>
              <a:rPr lang="el-GR" sz="2100" b="1" dirty="0">
                <a:solidFill>
                  <a:schemeClr val="tx1"/>
                </a:solidFill>
                <a:latin typeface="Times New Roman" panose="02020603050405020304" pitchFamily="18" charset="0"/>
                <a:cs typeface="Times New Roman" panose="02020603050405020304" pitchFamily="18" charset="0"/>
              </a:rPr>
              <a:t>Έρευνα Απόψεων με Ποιοτική Ανάλυση Περιεχομένου</a:t>
            </a:r>
          </a:p>
          <a:p>
            <a:pPr lvl="0" algn="just" defTabSz="1066800">
              <a:spcBef>
                <a:spcPct val="0"/>
              </a:spcBef>
              <a:spcAft>
                <a:spcPts val="0"/>
              </a:spcAft>
            </a:pPr>
            <a:r>
              <a:rPr lang="el-GR" sz="2100" b="1" kern="1200" dirty="0">
                <a:solidFill>
                  <a:schemeClr val="accent6">
                    <a:lumMod val="75000"/>
                  </a:schemeClr>
                </a:solidFill>
                <a:latin typeface="Times New Roman" panose="02020603050405020304" pitchFamily="18" charset="0"/>
                <a:cs typeface="Times New Roman" panose="02020603050405020304" pitchFamily="18" charset="0"/>
              </a:rPr>
              <a:t>Μέσα συλλογής δεδομένων: </a:t>
            </a:r>
            <a:r>
              <a:rPr lang="el-GR" sz="2100" b="1" dirty="0">
                <a:solidFill>
                  <a:schemeClr val="tx1"/>
                </a:solidFill>
                <a:latin typeface="Times New Roman" panose="02020603050405020304" pitchFamily="18" charset="0"/>
                <a:cs typeface="Times New Roman" panose="02020603050405020304" pitchFamily="18" charset="0"/>
              </a:rPr>
              <a:t>Συνέντευξη</a:t>
            </a:r>
            <a:endParaRPr lang="el-GR" sz="2100" b="1" kern="1200" dirty="0">
              <a:solidFill>
                <a:schemeClr val="tx1"/>
              </a:solidFill>
              <a:latin typeface="Times New Roman" panose="02020603050405020304" pitchFamily="18" charset="0"/>
              <a:cs typeface="Times New Roman" panose="02020603050405020304" pitchFamily="18" charset="0"/>
            </a:endParaRPr>
          </a:p>
          <a:p>
            <a:pPr lvl="0" algn="just" defTabSz="1066800">
              <a:spcAft>
                <a:spcPts val="0"/>
              </a:spcAft>
            </a:pPr>
            <a:r>
              <a:rPr lang="el-GR" sz="2100" b="1" dirty="0">
                <a:solidFill>
                  <a:schemeClr val="accent6">
                    <a:lumMod val="75000"/>
                  </a:schemeClr>
                </a:solidFill>
                <a:latin typeface="Times New Roman" panose="02020603050405020304" pitchFamily="18" charset="0"/>
                <a:cs typeface="Times New Roman" panose="02020603050405020304" pitchFamily="18" charset="0"/>
              </a:rPr>
              <a:t>Επεξεργασία δεδομένων:</a:t>
            </a:r>
            <a:r>
              <a:rPr lang="el-GR" sz="2100" b="1" dirty="0">
                <a:solidFill>
                  <a:schemeClr val="accent4">
                    <a:lumMod val="50000"/>
                  </a:schemeClr>
                </a:solidFill>
                <a:latin typeface="Times New Roman" panose="02020603050405020304" pitchFamily="18" charset="0"/>
                <a:cs typeface="Times New Roman" panose="02020603050405020304" pitchFamily="18" charset="0"/>
              </a:rPr>
              <a:t> </a:t>
            </a:r>
            <a:r>
              <a:rPr lang="el-GR" sz="2100" b="1" dirty="0">
                <a:solidFill>
                  <a:schemeClr val="tx1"/>
                </a:solidFill>
                <a:latin typeface="Times New Roman" panose="02020603050405020304" pitchFamily="18" charset="0"/>
                <a:cs typeface="Times New Roman" panose="02020603050405020304" pitchFamily="18" charset="0"/>
              </a:rPr>
              <a:t>Μονάδα ανάλυσης η πρόταση, κύρια ή δευτερεύουσα, με ολοκληρωμένο νόημα – 6  ερευνητικοί άξονες &amp; επιμέρους κατηγορίες ανάλυσης</a:t>
            </a:r>
          </a:p>
          <a:p>
            <a:pPr lvl="0" algn="just" defTabSz="1066800">
              <a:spcAft>
                <a:spcPts val="0"/>
              </a:spcAft>
            </a:pPr>
            <a:r>
              <a:rPr lang="el-GR" sz="2100" b="1" kern="1200" dirty="0">
                <a:solidFill>
                  <a:schemeClr val="accent6">
                    <a:lumMod val="75000"/>
                  </a:schemeClr>
                </a:solidFill>
                <a:latin typeface="Times New Roman" panose="02020603050405020304" pitchFamily="18" charset="0"/>
                <a:cs typeface="Times New Roman" panose="02020603050405020304" pitchFamily="18" charset="0"/>
              </a:rPr>
              <a:t>Αξιοπιστία-Εγκυρότητα:</a:t>
            </a:r>
            <a:r>
              <a:rPr lang="en-US" sz="2100" b="1" dirty="0">
                <a:solidFill>
                  <a:schemeClr val="accent4">
                    <a:lumMod val="50000"/>
                  </a:schemeClr>
                </a:solidFill>
                <a:latin typeface="Times New Roman" panose="02020603050405020304" pitchFamily="18" charset="0"/>
                <a:cs typeface="Times New Roman" panose="02020603050405020304" pitchFamily="18" charset="0"/>
              </a:rPr>
              <a:t> </a:t>
            </a:r>
            <a:r>
              <a:rPr lang="el-GR" sz="2100" b="1" dirty="0">
                <a:solidFill>
                  <a:schemeClr val="tx1"/>
                </a:solidFill>
                <a:latin typeface="Times New Roman" panose="02020603050405020304" pitchFamily="18" charset="0"/>
                <a:cs typeface="Times New Roman" panose="02020603050405020304" pitchFamily="18" charset="0"/>
              </a:rPr>
              <a:t>Α</a:t>
            </a:r>
            <a:r>
              <a:rPr lang="el-GR" sz="2100" b="1" kern="1200" dirty="0">
                <a:solidFill>
                  <a:schemeClr val="tx1"/>
                </a:solidFill>
                <a:latin typeface="Times New Roman" panose="02020603050405020304" pitchFamily="18" charset="0"/>
                <a:cs typeface="Times New Roman" panose="02020603050405020304" pitchFamily="18" charset="0"/>
              </a:rPr>
              <a:t>ποτίμηση από τους μαθητές που αξιολόγησαν και το κύριο Ε.Υ.</a:t>
            </a:r>
            <a:endParaRPr lang="en-GB" sz="2100" b="1" kern="1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9464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822785FB-E9E5-4E59-A7B1-50902EB93A7F}"/>
              </a:ext>
            </a:extLst>
          </p:cNvPr>
          <p:cNvSpPr>
            <a:spLocks noGrp="1"/>
          </p:cNvSpPr>
          <p:nvPr>
            <p:ph idx="1"/>
          </p:nvPr>
        </p:nvSpPr>
        <p:spPr>
          <a:xfrm>
            <a:off x="1691680" y="2086941"/>
            <a:ext cx="6624736" cy="1852376"/>
          </a:xfrm>
        </p:spPr>
        <p:txBody>
          <a:bodyPr>
            <a:normAutofit lnSpcReduction="10000"/>
          </a:bodyPr>
          <a:lstStyle/>
          <a:p>
            <a:r>
              <a:rPr lang="el-GR" sz="2400" dirty="0">
                <a:latin typeface="Times New Roman" panose="02020603050405020304" pitchFamily="18" charset="0"/>
                <a:cs typeface="Times New Roman" panose="02020603050405020304" pitchFamily="18" charset="0"/>
              </a:rPr>
              <a:t>Καθηγητή κ. Αναστασιάδη Παναγιώτη</a:t>
            </a:r>
          </a:p>
          <a:p>
            <a:pPr lvl="0"/>
            <a:r>
              <a:rPr lang="el-GR" sz="2400" dirty="0">
                <a:latin typeface="Times New Roman" panose="02020603050405020304" pitchFamily="18" charset="0"/>
                <a:cs typeface="Times New Roman" panose="02020603050405020304" pitchFamily="18" charset="0"/>
              </a:rPr>
              <a:t>Διδάσκων κ. </a:t>
            </a:r>
            <a:r>
              <a:rPr lang="el-GR" sz="2400" dirty="0" err="1">
                <a:latin typeface="Times New Roman" panose="02020603050405020304" pitchFamily="18" charset="0"/>
                <a:cs typeface="Times New Roman" panose="02020603050405020304" pitchFamily="18" charset="0"/>
              </a:rPr>
              <a:t>Κωτσίδη</a:t>
            </a:r>
            <a:r>
              <a:rPr lang="el-GR" sz="2400" dirty="0">
                <a:latin typeface="Times New Roman" panose="02020603050405020304" pitchFamily="18" charset="0"/>
                <a:cs typeface="Times New Roman" panose="02020603050405020304" pitchFamily="18" charset="0"/>
              </a:rPr>
              <a:t> Κωνσταντίνο</a:t>
            </a:r>
            <a:endParaRPr lang="en-GB" sz="2400" dirty="0">
              <a:latin typeface="Times New Roman" panose="02020603050405020304" pitchFamily="18" charset="0"/>
              <a:cs typeface="Times New Roman" panose="02020603050405020304" pitchFamily="18" charset="0"/>
            </a:endParaRPr>
          </a:p>
          <a:p>
            <a:pPr lvl="0"/>
            <a:r>
              <a:rPr lang="el-GR" sz="2400" dirty="0">
                <a:latin typeface="Times New Roman" panose="02020603050405020304" pitchFamily="18" charset="0"/>
                <a:cs typeface="Times New Roman" panose="02020603050405020304" pitchFamily="18" charset="0"/>
              </a:rPr>
              <a:t>Διδάσκουσα κ. Σπανουδάκη Αλεξία</a:t>
            </a:r>
          </a:p>
          <a:p>
            <a:endParaRPr lang="el-GR" dirty="0"/>
          </a:p>
        </p:txBody>
      </p:sp>
      <p:sp>
        <p:nvSpPr>
          <p:cNvPr id="3" name="Τίτλος 2">
            <a:extLst>
              <a:ext uri="{FF2B5EF4-FFF2-40B4-BE49-F238E27FC236}">
                <a16:creationId xmlns:a16="http://schemas.microsoft.com/office/drawing/2014/main" id="{6552A7D5-F7FF-40BF-83B8-02337F598A4B}"/>
              </a:ext>
            </a:extLst>
          </p:cNvPr>
          <p:cNvSpPr>
            <a:spLocks noGrp="1"/>
          </p:cNvSpPr>
          <p:nvPr>
            <p:ph type="title"/>
          </p:nvPr>
        </p:nvSpPr>
        <p:spPr>
          <a:xfrm>
            <a:off x="1475656" y="404663"/>
            <a:ext cx="7039694" cy="1035853"/>
          </a:xfrm>
        </p:spPr>
        <p:txBody>
          <a:bodyPr>
            <a:normAutofit/>
          </a:bodyPr>
          <a:lstStyle/>
          <a:p>
            <a:r>
              <a:rPr lang="el-GR" sz="3600" dirty="0">
                <a:latin typeface="Times New Roman" panose="02020603050405020304" pitchFamily="18" charset="0"/>
                <a:cs typeface="Times New Roman" panose="02020603050405020304" pitchFamily="18" charset="0"/>
              </a:rPr>
              <a:t>Ευχαριστίες</a:t>
            </a:r>
          </a:p>
        </p:txBody>
      </p:sp>
      <p:grpSp>
        <p:nvGrpSpPr>
          <p:cNvPr id="14" name="4 - Ομάδα">
            <a:extLst>
              <a:ext uri="{FF2B5EF4-FFF2-40B4-BE49-F238E27FC236}">
                <a16:creationId xmlns:a16="http://schemas.microsoft.com/office/drawing/2014/main" id="{322897DB-7CD2-4F9B-8769-B0942E8F989B}"/>
              </a:ext>
            </a:extLst>
          </p:cNvPr>
          <p:cNvGrpSpPr/>
          <p:nvPr/>
        </p:nvGrpSpPr>
        <p:grpSpPr>
          <a:xfrm>
            <a:off x="1355068" y="1579536"/>
            <a:ext cx="6834214" cy="573664"/>
            <a:chOff x="0" y="49732"/>
            <a:chExt cx="6834214" cy="573664"/>
          </a:xfrm>
          <a:solidFill>
            <a:schemeClr val="accent6">
              <a:lumMod val="75000"/>
            </a:schemeClr>
          </a:solidFill>
          <a:scene3d>
            <a:camera prst="orthographicFront">
              <a:rot lat="0" lon="0" rev="0"/>
            </a:camera>
            <a:lightRig rig="balanced" dir="t">
              <a:rot lat="0" lon="0" rev="8700000"/>
            </a:lightRig>
          </a:scene3d>
        </p:grpSpPr>
        <p:sp>
          <p:nvSpPr>
            <p:cNvPr id="15" name="5 - Στρογγυλεμένο ορθογώνιο">
              <a:extLst>
                <a:ext uri="{FF2B5EF4-FFF2-40B4-BE49-F238E27FC236}">
                  <a16:creationId xmlns:a16="http://schemas.microsoft.com/office/drawing/2014/main" id="{D0F07394-F6CB-4BE1-858D-0075F7FE25E4}"/>
                </a:ext>
              </a:extLst>
            </p:cNvPr>
            <p:cNvSpPr/>
            <p:nvPr/>
          </p:nvSpPr>
          <p:spPr>
            <a:xfrm>
              <a:off x="0" y="49732"/>
              <a:ext cx="6834214" cy="573664"/>
            </a:xfrm>
            <a:prstGeom prst="roundRect">
              <a:avLst/>
            </a:prstGeom>
            <a:grpFill/>
            <a:ln>
              <a:noFill/>
            </a:ln>
            <a:effectLst>
              <a:outerShdw blurRad="44450" dist="27940" dir="5400000" algn="ctr">
                <a:srgbClr val="000000">
                  <a:alpha val="32000"/>
                </a:srgbClr>
              </a:outerShdw>
            </a:effectLst>
            <a:sp3d>
              <a:bevelT w="1905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l-GR"/>
            </a:p>
          </p:txBody>
        </p:sp>
        <p:sp>
          <p:nvSpPr>
            <p:cNvPr id="16" name="Στρογγυλεμένο ορθογώνιο 4">
              <a:extLst>
                <a:ext uri="{FF2B5EF4-FFF2-40B4-BE49-F238E27FC236}">
                  <a16:creationId xmlns:a16="http://schemas.microsoft.com/office/drawing/2014/main" id="{0651CDE2-6D5B-4801-8A9C-8F342D63B9A2}"/>
                </a:ext>
              </a:extLst>
            </p:cNvPr>
            <p:cNvSpPr/>
            <p:nvPr/>
          </p:nvSpPr>
          <p:spPr>
            <a:xfrm>
              <a:off x="10559" y="77736"/>
              <a:ext cx="6795651" cy="517656"/>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dirty="0">
                  <a:solidFill>
                    <a:schemeClr val="bg1"/>
                  </a:solidFill>
                  <a:latin typeface="Times New Roman" panose="02020603050405020304" pitchFamily="18" charset="0"/>
                  <a:cs typeface="Times New Roman" panose="02020603050405020304" pitchFamily="18" charset="0"/>
                </a:rPr>
                <a:t>Στην τριμελή επιτροπή επίβλεψης</a:t>
              </a:r>
              <a:endParaRPr lang="en-GB" sz="2800" b="1" kern="1200" dirty="0">
                <a:solidFill>
                  <a:schemeClr val="bg1"/>
                </a:solidFill>
                <a:latin typeface="Times New Roman" panose="02020603050405020304" pitchFamily="18" charset="0"/>
                <a:cs typeface="Times New Roman" panose="02020603050405020304" pitchFamily="18" charset="0"/>
              </a:endParaRPr>
            </a:p>
          </p:txBody>
        </p:sp>
      </p:grpSp>
      <p:grpSp>
        <p:nvGrpSpPr>
          <p:cNvPr id="17" name="4 - Ομάδα">
            <a:extLst>
              <a:ext uri="{FF2B5EF4-FFF2-40B4-BE49-F238E27FC236}">
                <a16:creationId xmlns:a16="http://schemas.microsoft.com/office/drawing/2014/main" id="{79E43AA2-1BC8-4A9A-BEA6-7B06B4A5E279}"/>
              </a:ext>
            </a:extLst>
          </p:cNvPr>
          <p:cNvGrpSpPr/>
          <p:nvPr/>
        </p:nvGrpSpPr>
        <p:grpSpPr>
          <a:xfrm>
            <a:off x="1365627" y="4319895"/>
            <a:ext cx="6834214" cy="573664"/>
            <a:chOff x="0" y="49732"/>
            <a:chExt cx="6834214" cy="573664"/>
          </a:xfrm>
          <a:solidFill>
            <a:schemeClr val="accent6">
              <a:lumMod val="75000"/>
            </a:schemeClr>
          </a:solidFill>
          <a:scene3d>
            <a:camera prst="orthographicFront">
              <a:rot lat="0" lon="0" rev="0"/>
            </a:camera>
            <a:lightRig rig="balanced" dir="t">
              <a:rot lat="0" lon="0" rev="8700000"/>
            </a:lightRig>
          </a:scene3d>
        </p:grpSpPr>
        <p:sp>
          <p:nvSpPr>
            <p:cNvPr id="18" name="5 - Στρογγυλεμένο ορθογώνιο">
              <a:extLst>
                <a:ext uri="{FF2B5EF4-FFF2-40B4-BE49-F238E27FC236}">
                  <a16:creationId xmlns:a16="http://schemas.microsoft.com/office/drawing/2014/main" id="{DA7177B4-A5C3-4686-8360-8F43E2AC0AFA}"/>
                </a:ext>
              </a:extLst>
            </p:cNvPr>
            <p:cNvSpPr/>
            <p:nvPr/>
          </p:nvSpPr>
          <p:spPr>
            <a:xfrm>
              <a:off x="0" y="49732"/>
              <a:ext cx="6834214" cy="573664"/>
            </a:xfrm>
            <a:prstGeom prst="roundRect">
              <a:avLst/>
            </a:prstGeom>
            <a:grpFill/>
            <a:ln>
              <a:noFill/>
            </a:ln>
            <a:effectLst>
              <a:outerShdw blurRad="44450" dist="27940" dir="5400000" algn="ctr">
                <a:srgbClr val="000000">
                  <a:alpha val="32000"/>
                </a:srgbClr>
              </a:outerShdw>
            </a:effectLst>
            <a:sp3d>
              <a:bevelT w="1905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l-GR"/>
            </a:p>
          </p:txBody>
        </p:sp>
        <p:sp>
          <p:nvSpPr>
            <p:cNvPr id="19" name="Στρογγυλεμένο ορθογώνιο 4">
              <a:extLst>
                <a:ext uri="{FF2B5EF4-FFF2-40B4-BE49-F238E27FC236}">
                  <a16:creationId xmlns:a16="http://schemas.microsoft.com/office/drawing/2014/main" id="{E72F8AFC-8822-4E4D-97BC-9B67A790AC0F}"/>
                </a:ext>
              </a:extLst>
            </p:cNvPr>
            <p:cNvSpPr/>
            <p:nvPr/>
          </p:nvSpPr>
          <p:spPr>
            <a:xfrm>
              <a:off x="28004" y="77736"/>
              <a:ext cx="6767647" cy="517656"/>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dirty="0">
                  <a:solidFill>
                    <a:schemeClr val="bg1"/>
                  </a:solidFill>
                  <a:latin typeface="Times New Roman" panose="02020603050405020304" pitchFamily="18" charset="0"/>
                  <a:cs typeface="Times New Roman" panose="02020603050405020304" pitchFamily="18" charset="0"/>
                </a:rPr>
                <a:t>Στους συμμετέχοντες στην έρευνα</a:t>
              </a:r>
              <a:endParaRPr lang="en-GB" sz="2800" b="1" kern="1200" dirty="0">
                <a:solidFill>
                  <a:schemeClr val="bg1"/>
                </a:solidFill>
                <a:latin typeface="Times New Roman" panose="02020603050405020304" pitchFamily="18" charset="0"/>
                <a:cs typeface="Times New Roman" panose="02020603050405020304" pitchFamily="18" charset="0"/>
              </a:endParaRPr>
            </a:p>
          </p:txBody>
        </p:sp>
      </p:grpSp>
      <p:grpSp>
        <p:nvGrpSpPr>
          <p:cNvPr id="20" name="4 - Ομάδα">
            <a:extLst>
              <a:ext uri="{FF2B5EF4-FFF2-40B4-BE49-F238E27FC236}">
                <a16:creationId xmlns:a16="http://schemas.microsoft.com/office/drawing/2014/main" id="{89591CBB-CB52-44E2-89CE-27213B009E6B}"/>
              </a:ext>
            </a:extLst>
          </p:cNvPr>
          <p:cNvGrpSpPr/>
          <p:nvPr/>
        </p:nvGrpSpPr>
        <p:grpSpPr>
          <a:xfrm>
            <a:off x="1337623" y="5274137"/>
            <a:ext cx="6862218" cy="573664"/>
            <a:chOff x="0" y="49732"/>
            <a:chExt cx="6834214" cy="573664"/>
          </a:xfrm>
          <a:solidFill>
            <a:schemeClr val="accent6">
              <a:lumMod val="75000"/>
            </a:schemeClr>
          </a:solidFill>
          <a:scene3d>
            <a:camera prst="orthographicFront">
              <a:rot lat="0" lon="0" rev="0"/>
            </a:camera>
            <a:lightRig rig="balanced" dir="t">
              <a:rot lat="0" lon="0" rev="8700000"/>
            </a:lightRig>
          </a:scene3d>
        </p:grpSpPr>
        <p:sp>
          <p:nvSpPr>
            <p:cNvPr id="21" name="5 - Στρογγυλεμένο ορθογώνιο">
              <a:extLst>
                <a:ext uri="{FF2B5EF4-FFF2-40B4-BE49-F238E27FC236}">
                  <a16:creationId xmlns:a16="http://schemas.microsoft.com/office/drawing/2014/main" id="{B56D5299-1C48-4249-AD67-EF758F58BD0E}"/>
                </a:ext>
              </a:extLst>
            </p:cNvPr>
            <p:cNvSpPr/>
            <p:nvPr/>
          </p:nvSpPr>
          <p:spPr>
            <a:xfrm>
              <a:off x="0" y="49732"/>
              <a:ext cx="6834214" cy="573664"/>
            </a:xfrm>
            <a:prstGeom prst="roundRect">
              <a:avLst/>
            </a:prstGeom>
            <a:grpFill/>
            <a:ln>
              <a:noFill/>
            </a:ln>
            <a:effectLst>
              <a:outerShdw blurRad="44450" dist="27940" dir="5400000" algn="ctr">
                <a:srgbClr val="000000">
                  <a:alpha val="32000"/>
                </a:srgbClr>
              </a:outerShdw>
            </a:effectLst>
            <a:sp3d>
              <a:bevelT w="1905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l-GR"/>
            </a:p>
          </p:txBody>
        </p:sp>
        <p:sp>
          <p:nvSpPr>
            <p:cNvPr id="22" name="Στρογγυλεμένο ορθογώνιο 4">
              <a:extLst>
                <a:ext uri="{FF2B5EF4-FFF2-40B4-BE49-F238E27FC236}">
                  <a16:creationId xmlns:a16="http://schemas.microsoft.com/office/drawing/2014/main" id="{F9258780-9C98-4D29-B5D5-C0FEE1F88307}"/>
                </a:ext>
              </a:extLst>
            </p:cNvPr>
            <p:cNvSpPr/>
            <p:nvPr/>
          </p:nvSpPr>
          <p:spPr>
            <a:xfrm>
              <a:off x="28005" y="77736"/>
              <a:ext cx="6767804" cy="517656"/>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dirty="0">
                  <a:solidFill>
                    <a:schemeClr val="bg1"/>
                  </a:solidFill>
                  <a:latin typeface="Times New Roman" panose="02020603050405020304" pitchFamily="18" charset="0"/>
                  <a:cs typeface="Times New Roman" panose="02020603050405020304" pitchFamily="18" charset="0"/>
                </a:rPr>
                <a:t>Στην οικογένειά μου</a:t>
              </a:r>
              <a:endParaRPr lang="en-GB" sz="2800" b="1" kern="1200" dirty="0">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669979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Θέση περιεχομένου 11">
            <a:extLst>
              <a:ext uri="{FF2B5EF4-FFF2-40B4-BE49-F238E27FC236}">
                <a16:creationId xmlns:a16="http://schemas.microsoft.com/office/drawing/2014/main" id="{ADECF040-07A0-4738-946E-AEC3D9AD85B3}"/>
              </a:ext>
            </a:extLst>
          </p:cNvPr>
          <p:cNvSpPr>
            <a:spLocks noGrp="1"/>
          </p:cNvSpPr>
          <p:nvPr>
            <p:ph idx="1"/>
          </p:nvPr>
        </p:nvSpPr>
        <p:spPr>
          <a:xfrm>
            <a:off x="2915816" y="1440517"/>
            <a:ext cx="5998321" cy="5052356"/>
          </a:xfrm>
        </p:spPr>
        <p:txBody>
          <a:bodyPr>
            <a:normAutofit fontScale="25000" lnSpcReduction="20000"/>
          </a:bodyPr>
          <a:lstStyle/>
          <a:p>
            <a:pPr algn="just"/>
            <a:r>
              <a:rPr lang="el-GR" sz="7600" b="1" dirty="0">
                <a:latin typeface="Times New Roman" panose="02020603050405020304" pitchFamily="18" charset="0"/>
                <a:cs typeface="Times New Roman" panose="02020603050405020304" pitchFamily="18" charset="0"/>
              </a:rPr>
              <a:t>Το Ε.Υ. </a:t>
            </a:r>
            <a:r>
              <a:rPr lang="el-GR" sz="7600" b="1" dirty="0">
                <a:solidFill>
                  <a:srgbClr val="931B1B"/>
                </a:solidFill>
                <a:latin typeface="Times New Roman" panose="02020603050405020304" pitchFamily="18" charset="0"/>
                <a:cs typeface="Times New Roman" panose="02020603050405020304" pitchFamily="18" charset="0"/>
              </a:rPr>
              <a:t>έχει σχεδιαστεί </a:t>
            </a:r>
            <a:r>
              <a:rPr lang="el-GR" sz="7600" b="1" dirty="0">
                <a:latin typeface="Times New Roman" panose="02020603050405020304" pitchFamily="18" charset="0"/>
                <a:cs typeface="Times New Roman" panose="02020603050405020304" pitchFamily="18" charset="0"/>
              </a:rPr>
              <a:t>σύμφωνα </a:t>
            </a:r>
            <a:r>
              <a:rPr lang="el-GR" sz="7600" b="1" dirty="0">
                <a:solidFill>
                  <a:srgbClr val="931B1B"/>
                </a:solidFill>
                <a:latin typeface="Times New Roman" panose="02020603050405020304" pitchFamily="18" charset="0"/>
                <a:cs typeface="Times New Roman" panose="02020603050405020304" pitchFamily="18" charset="0"/>
              </a:rPr>
              <a:t>με τις αρχές </a:t>
            </a:r>
            <a:r>
              <a:rPr lang="el-GR" sz="7600" b="1" dirty="0">
                <a:latin typeface="Times New Roman" panose="02020603050405020304" pitchFamily="18" charset="0"/>
                <a:cs typeface="Times New Roman" panose="02020603050405020304" pitchFamily="18" charset="0"/>
              </a:rPr>
              <a:t>και τη μεθοδολογία της </a:t>
            </a:r>
            <a:r>
              <a:rPr lang="el-GR" sz="7600" b="1" dirty="0" err="1">
                <a:solidFill>
                  <a:srgbClr val="931B1B"/>
                </a:solidFill>
                <a:latin typeface="Times New Roman" panose="02020603050405020304" pitchFamily="18" charset="0"/>
                <a:cs typeface="Times New Roman" panose="02020603050405020304" pitchFamily="18" charset="0"/>
              </a:rPr>
              <a:t>ΕξΑΕ</a:t>
            </a:r>
            <a:r>
              <a:rPr lang="el-GR" sz="7600" b="1" dirty="0">
                <a:latin typeface="Times New Roman" panose="02020603050405020304" pitchFamily="18" charset="0"/>
                <a:cs typeface="Times New Roman" panose="02020603050405020304" pitchFamily="18" charset="0"/>
              </a:rPr>
              <a:t>.</a:t>
            </a:r>
          </a:p>
          <a:p>
            <a:pPr algn="just"/>
            <a:r>
              <a:rPr lang="el-GR" sz="7600" b="1" dirty="0">
                <a:latin typeface="Times New Roman" panose="02020603050405020304" pitchFamily="18" charset="0"/>
                <a:cs typeface="Times New Roman" panose="02020603050405020304" pitchFamily="18" charset="0"/>
              </a:rPr>
              <a:t>Εφαρμόζονται οι </a:t>
            </a:r>
            <a:r>
              <a:rPr lang="el-GR" sz="7600" b="1" dirty="0">
                <a:solidFill>
                  <a:schemeClr val="accent1">
                    <a:lumMod val="75000"/>
                  </a:schemeClr>
                </a:solidFill>
                <a:latin typeface="Times New Roman" panose="02020603050405020304" pitchFamily="18" charset="0"/>
                <a:cs typeface="Times New Roman" panose="02020603050405020304" pitchFamily="18" charset="0"/>
              </a:rPr>
              <a:t>αρχές της Πολυμεσικής Μάθησης.</a:t>
            </a:r>
          </a:p>
          <a:p>
            <a:r>
              <a:rPr lang="el-GR" sz="7600" b="1" u="sng" dirty="0">
                <a:latin typeface="Times New Roman" panose="02020603050405020304" pitchFamily="18" charset="0"/>
                <a:cs typeface="Times New Roman" panose="02020603050405020304" pitchFamily="18" charset="0"/>
              </a:rPr>
              <a:t>Δυνατά σημεία:</a:t>
            </a:r>
            <a:r>
              <a:rPr lang="el-GR" sz="7600" b="1" dirty="0">
                <a:latin typeface="Times New Roman" panose="02020603050405020304" pitchFamily="18" charset="0"/>
                <a:cs typeface="Times New Roman" panose="02020603050405020304" pitchFamily="18" charset="0"/>
              </a:rPr>
              <a:t> </a:t>
            </a:r>
            <a:r>
              <a:rPr lang="el-GR" sz="7600" b="1" dirty="0">
                <a:solidFill>
                  <a:schemeClr val="accent2">
                    <a:lumMod val="75000"/>
                  </a:schemeClr>
                </a:solidFill>
                <a:latin typeface="Times New Roman" panose="02020603050405020304" pitchFamily="18" charset="0"/>
                <a:cs typeface="Times New Roman" panose="02020603050405020304" pitchFamily="18" charset="0"/>
              </a:rPr>
              <a:t>Καλαισθησία Ε.Υ</a:t>
            </a:r>
            <a:r>
              <a:rPr lang="el-GR" sz="7600" b="1" dirty="0">
                <a:latin typeface="Times New Roman" panose="02020603050405020304" pitchFamily="18" charset="0"/>
                <a:cs typeface="Times New Roman" panose="02020603050405020304" pitchFamily="18" charset="0"/>
              </a:rPr>
              <a:t>. με </a:t>
            </a:r>
            <a:r>
              <a:rPr lang="el-GR" sz="7600" b="1" dirty="0">
                <a:solidFill>
                  <a:schemeClr val="accent2">
                    <a:lumMod val="75000"/>
                  </a:schemeClr>
                </a:solidFill>
                <a:latin typeface="Times New Roman" panose="02020603050405020304" pitchFamily="18" charset="0"/>
                <a:cs typeface="Times New Roman" panose="02020603050405020304" pitchFamily="18" charset="0"/>
              </a:rPr>
              <a:t>οπτικοακουστικό υλικό</a:t>
            </a:r>
            <a:r>
              <a:rPr lang="el-GR" sz="7600" b="1" dirty="0">
                <a:latin typeface="Times New Roman" panose="02020603050405020304" pitchFamily="18" charset="0"/>
                <a:cs typeface="Times New Roman" panose="02020603050405020304" pitchFamily="18" charset="0"/>
              </a:rPr>
              <a:t>, </a:t>
            </a:r>
            <a:r>
              <a:rPr lang="el-GR" sz="7600" b="1" dirty="0">
                <a:solidFill>
                  <a:schemeClr val="accent2">
                    <a:lumMod val="75000"/>
                  </a:schemeClr>
                </a:solidFill>
                <a:latin typeface="Times New Roman" panose="02020603050405020304" pitchFamily="18" charset="0"/>
                <a:cs typeface="Times New Roman" panose="02020603050405020304" pitchFamily="18" charset="0"/>
              </a:rPr>
              <a:t>παιγνιώδης γλώσσα</a:t>
            </a:r>
            <a:r>
              <a:rPr lang="el-GR" sz="7600" b="1" dirty="0">
                <a:latin typeface="Times New Roman" panose="02020603050405020304" pitchFamily="18" charset="0"/>
                <a:cs typeface="Times New Roman" panose="02020603050405020304" pitchFamily="18" charset="0"/>
              </a:rPr>
              <a:t>, </a:t>
            </a:r>
            <a:r>
              <a:rPr lang="el-GR" sz="7600" b="1" dirty="0">
                <a:solidFill>
                  <a:schemeClr val="accent2">
                    <a:lumMod val="75000"/>
                  </a:schemeClr>
                </a:solidFill>
                <a:latin typeface="Times New Roman" panose="02020603050405020304" pitchFamily="18" charset="0"/>
                <a:cs typeface="Times New Roman" panose="02020603050405020304" pitchFamily="18" charset="0"/>
              </a:rPr>
              <a:t>απλότητα πλοήγησης</a:t>
            </a:r>
            <a:r>
              <a:rPr lang="el-GR" sz="7600" b="1" dirty="0">
                <a:latin typeface="Times New Roman" panose="02020603050405020304" pitchFamily="18" charset="0"/>
                <a:cs typeface="Times New Roman" panose="02020603050405020304" pitchFamily="18" charset="0"/>
              </a:rPr>
              <a:t>, ύπαρξη αρκετών </a:t>
            </a:r>
            <a:r>
              <a:rPr lang="el-GR" sz="7600" b="1" dirty="0">
                <a:solidFill>
                  <a:schemeClr val="accent2">
                    <a:lumMod val="75000"/>
                  </a:schemeClr>
                </a:solidFill>
                <a:latin typeface="Times New Roman" panose="02020603050405020304" pitchFamily="18" charset="0"/>
                <a:cs typeface="Times New Roman" panose="02020603050405020304" pitchFamily="18" charset="0"/>
              </a:rPr>
              <a:t>διαδραστικών ασκήσεων</a:t>
            </a:r>
            <a:r>
              <a:rPr lang="el-GR" sz="7600" b="1" dirty="0">
                <a:latin typeface="Times New Roman" panose="02020603050405020304" pitchFamily="18" charset="0"/>
                <a:cs typeface="Times New Roman" panose="02020603050405020304" pitchFamily="18" charset="0"/>
              </a:rPr>
              <a:t>, η </a:t>
            </a:r>
            <a:r>
              <a:rPr lang="el-GR" sz="7600" b="1" dirty="0">
                <a:solidFill>
                  <a:schemeClr val="accent2">
                    <a:lumMod val="75000"/>
                  </a:schemeClr>
                </a:solidFill>
                <a:latin typeface="Times New Roman" panose="02020603050405020304" pitchFamily="18" charset="0"/>
                <a:cs typeface="Times New Roman" panose="02020603050405020304" pitchFamily="18" charset="0"/>
              </a:rPr>
              <a:t>επιλογή </a:t>
            </a:r>
            <a:r>
              <a:rPr lang="el-GR" sz="7600" b="1" dirty="0">
                <a:latin typeface="Times New Roman" panose="02020603050405020304" pitchFamily="18" charset="0"/>
                <a:cs typeface="Times New Roman" panose="02020603050405020304" pitchFamily="18" charset="0"/>
              </a:rPr>
              <a:t>του </a:t>
            </a:r>
            <a:r>
              <a:rPr lang="el-GR" sz="7600" b="1" dirty="0">
                <a:solidFill>
                  <a:schemeClr val="accent2">
                    <a:lumMod val="75000"/>
                  </a:schemeClr>
                </a:solidFill>
                <a:latin typeface="Times New Roman" panose="02020603050405020304" pitchFamily="18" charset="0"/>
                <a:cs typeface="Times New Roman" panose="02020603050405020304" pitchFamily="18" charset="0"/>
              </a:rPr>
              <a:t>θέματος</a:t>
            </a:r>
            <a:r>
              <a:rPr lang="el-GR" sz="7600" b="1" dirty="0">
                <a:latin typeface="Times New Roman" panose="02020603050405020304" pitchFamily="18" charset="0"/>
                <a:cs typeface="Times New Roman" panose="02020603050405020304" pitchFamily="18" charset="0"/>
              </a:rPr>
              <a:t>.</a:t>
            </a:r>
            <a:endParaRPr lang="el-GR" sz="7600" b="1" dirty="0">
              <a:solidFill>
                <a:schemeClr val="accent2">
                  <a:lumMod val="75000"/>
                </a:schemeClr>
              </a:solidFill>
              <a:latin typeface="Times New Roman" panose="02020603050405020304" pitchFamily="18" charset="0"/>
              <a:cs typeface="Times New Roman" panose="02020603050405020304" pitchFamily="18" charset="0"/>
            </a:endParaRPr>
          </a:p>
          <a:p>
            <a:pPr algn="just"/>
            <a:r>
              <a:rPr lang="el-GR" sz="8000" b="1" u="sng" dirty="0">
                <a:latin typeface="Times New Roman" panose="02020603050405020304" pitchFamily="18" charset="0"/>
                <a:cs typeface="Times New Roman" panose="02020603050405020304" pitchFamily="18" charset="0"/>
              </a:rPr>
              <a:t>Προτάσεις:</a:t>
            </a:r>
            <a:r>
              <a:rPr lang="el-GR" sz="8000" b="1" dirty="0">
                <a:latin typeface="Times New Roman" panose="02020603050405020304" pitchFamily="18" charset="0"/>
                <a:cs typeface="Times New Roman" panose="02020603050405020304" pitchFamily="18" charset="0"/>
              </a:rPr>
              <a:t> </a:t>
            </a:r>
            <a:r>
              <a:rPr lang="el-GR" sz="8000" b="1" dirty="0">
                <a:solidFill>
                  <a:srgbClr val="00B050"/>
                </a:solidFill>
                <a:latin typeface="Times New Roman" panose="02020603050405020304" pitchFamily="18" charset="0"/>
                <a:cs typeface="Times New Roman" panose="02020603050405020304" pitchFamily="18" charset="0"/>
              </a:rPr>
              <a:t>Ο σύνδεσμος του Οδηγού Μελέτης </a:t>
            </a:r>
            <a:r>
              <a:rPr lang="el-GR" sz="8000" b="1" dirty="0">
                <a:latin typeface="Times New Roman" panose="02020603050405020304" pitchFamily="18" charset="0"/>
                <a:cs typeface="Times New Roman" panose="02020603050405020304" pitchFamily="18" charset="0"/>
              </a:rPr>
              <a:t>θα ήταν προτιμότερο </a:t>
            </a:r>
            <a:r>
              <a:rPr lang="el-GR" sz="8000" b="1" dirty="0">
                <a:solidFill>
                  <a:srgbClr val="00B050"/>
                </a:solidFill>
                <a:latin typeface="Times New Roman" panose="02020603050405020304" pitchFamily="18" charset="0"/>
                <a:cs typeface="Times New Roman" panose="02020603050405020304" pitchFamily="18" charset="0"/>
              </a:rPr>
              <a:t>να ανοίγει απευθείας σε νέα καρτέλα</a:t>
            </a:r>
            <a:r>
              <a:rPr lang="el-GR" sz="8000" b="1" dirty="0">
                <a:latin typeface="Times New Roman" panose="02020603050405020304" pitchFamily="18" charset="0"/>
                <a:cs typeface="Times New Roman" panose="02020603050405020304" pitchFamily="18" charset="0"/>
              </a:rPr>
              <a:t>.</a:t>
            </a:r>
            <a:endParaRPr lang="el-GR" sz="7600" b="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2" name="Τίτλος 1"/>
          <p:cNvSpPr>
            <a:spLocks noGrp="1"/>
          </p:cNvSpPr>
          <p:nvPr>
            <p:ph type="title"/>
          </p:nvPr>
        </p:nvSpPr>
        <p:spPr/>
        <p:txBody>
          <a:bodyPr>
            <a:noAutofit/>
          </a:bodyPr>
          <a:lstStyle/>
          <a:p>
            <a:r>
              <a:rPr lang="el-GR" sz="3200" dirty="0">
                <a:latin typeface="Times New Roman" panose="02020603050405020304" pitchFamily="18" charset="0"/>
                <a:cs typeface="Times New Roman" panose="02020603050405020304" pitchFamily="18" charset="0"/>
              </a:rPr>
              <a:t>7. Αποτίμηση Εκπαιδευτικού Υλικού 1/3</a:t>
            </a:r>
            <a:r>
              <a:rPr lang="en-US" sz="3200" dirty="0">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14" name="Διάγραμμα ροής: Εναλλακτική διεργασία 13">
            <a:extLst>
              <a:ext uri="{FF2B5EF4-FFF2-40B4-BE49-F238E27FC236}">
                <a16:creationId xmlns:a16="http://schemas.microsoft.com/office/drawing/2014/main" id="{26AE1530-68A7-4569-AC1C-78DEFBF7A1F1}"/>
              </a:ext>
            </a:extLst>
          </p:cNvPr>
          <p:cNvSpPr/>
          <p:nvPr/>
        </p:nvSpPr>
        <p:spPr>
          <a:xfrm>
            <a:off x="467544" y="2564904"/>
            <a:ext cx="2227850" cy="2107692"/>
          </a:xfrm>
          <a:prstGeom prst="flowChartAlternateProcess">
            <a:avLst/>
          </a:prstGeom>
          <a:solidFill>
            <a:schemeClr val="accent5"/>
          </a:soli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lvl="0" algn="ctr" defTabSz="800100">
              <a:lnSpc>
                <a:spcPct val="90000"/>
              </a:lnSpc>
              <a:spcAft>
                <a:spcPct val="35000"/>
              </a:spcAft>
            </a:pPr>
            <a:r>
              <a:rPr lang="el-GR" b="1" dirty="0">
                <a:solidFill>
                  <a:schemeClr val="bg1"/>
                </a:solidFill>
                <a:latin typeface="Times New Roman" panose="02020603050405020304" pitchFamily="18" charset="0"/>
                <a:cs typeface="Times New Roman" panose="02020603050405020304" pitchFamily="18" charset="0"/>
              </a:rPr>
              <a:t>Έρευνα κύριου Ε.Υ. – Οι απόψεις των ειδικών</a:t>
            </a:r>
          </a:p>
        </p:txBody>
      </p:sp>
    </p:spTree>
    <p:extLst>
      <p:ext uri="{BB962C8B-B14F-4D97-AF65-F5344CB8AC3E}">
        <p14:creationId xmlns:p14="http://schemas.microsoft.com/office/powerpoint/2010/main" val="18217353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200" dirty="0">
                <a:latin typeface="Times New Roman" panose="02020603050405020304" pitchFamily="18" charset="0"/>
                <a:cs typeface="Times New Roman" panose="02020603050405020304" pitchFamily="18" charset="0"/>
              </a:rPr>
              <a:t>7. Αποτίμηση Εκπαιδευτικού Υλικού</a:t>
            </a:r>
            <a:r>
              <a:rPr lang="en-US" sz="3200" dirty="0">
                <a:latin typeface="Times New Roman" panose="02020603050405020304" pitchFamily="18" charset="0"/>
                <a:cs typeface="Times New Roman" panose="02020603050405020304" pitchFamily="18" charset="0"/>
              </a:rPr>
              <a:t> </a:t>
            </a:r>
            <a:r>
              <a:rPr lang="el-GR" sz="3200" dirty="0">
                <a:latin typeface="Times New Roman" panose="02020603050405020304" pitchFamily="18" charset="0"/>
                <a:cs typeface="Times New Roman" panose="02020603050405020304" pitchFamily="18" charset="0"/>
              </a:rPr>
              <a:t>2</a:t>
            </a:r>
            <a:r>
              <a:rPr lang="en-US" sz="3200" dirty="0">
                <a:latin typeface="Times New Roman" panose="02020603050405020304" pitchFamily="18" charset="0"/>
                <a:cs typeface="Times New Roman" panose="02020603050405020304" pitchFamily="18" charset="0"/>
              </a:rPr>
              <a:t>/</a:t>
            </a:r>
            <a:r>
              <a:rPr lang="el-GR" sz="3200" dirty="0">
                <a:latin typeface="Times New Roman" panose="02020603050405020304" pitchFamily="18" charset="0"/>
                <a:cs typeface="Times New Roman" panose="02020603050405020304" pitchFamily="18" charset="0"/>
              </a:rPr>
              <a:t>3</a:t>
            </a:r>
            <a:endParaRPr lang="el-GR" sz="3200" b="1" dirty="0">
              <a:latin typeface="Times New Roman" panose="02020603050405020304" pitchFamily="18" charset="0"/>
              <a:cs typeface="Times New Roman" panose="02020603050405020304" pitchFamily="18" charset="0"/>
            </a:endParaRPr>
          </a:p>
        </p:txBody>
      </p:sp>
      <p:sp>
        <p:nvSpPr>
          <p:cNvPr id="15" name="Θέση περιεχομένου 11">
            <a:extLst>
              <a:ext uri="{FF2B5EF4-FFF2-40B4-BE49-F238E27FC236}">
                <a16:creationId xmlns:a16="http://schemas.microsoft.com/office/drawing/2014/main" id="{88554861-541D-4778-8379-1CB19E3C977B}"/>
              </a:ext>
            </a:extLst>
          </p:cNvPr>
          <p:cNvSpPr>
            <a:spLocks noGrp="1"/>
          </p:cNvSpPr>
          <p:nvPr>
            <p:ph idx="1"/>
          </p:nvPr>
        </p:nvSpPr>
        <p:spPr>
          <a:xfrm>
            <a:off x="2929393" y="1484784"/>
            <a:ext cx="5740999" cy="4896544"/>
          </a:xfrm>
        </p:spPr>
        <p:txBody>
          <a:bodyPr>
            <a:normAutofit fontScale="25000" lnSpcReduction="20000"/>
          </a:bodyPr>
          <a:lstStyle/>
          <a:p>
            <a:pPr algn="just"/>
            <a:r>
              <a:rPr lang="el-GR" sz="7200" b="1" dirty="0">
                <a:latin typeface="Times New Roman" panose="02020603050405020304" pitchFamily="18" charset="0"/>
                <a:cs typeface="Times New Roman" panose="02020603050405020304" pitchFamily="18" charset="0"/>
              </a:rPr>
              <a:t>Ο νέος διαδραστικός τρόπος διδασκαλίας της Τοπικής Ιστορίας παρουσιάζει </a:t>
            </a:r>
            <a:r>
              <a:rPr lang="el-GR" sz="7200" b="1" dirty="0">
                <a:solidFill>
                  <a:schemeClr val="accent4">
                    <a:lumMod val="75000"/>
                  </a:schemeClr>
                </a:solidFill>
                <a:latin typeface="Times New Roman" panose="02020603050405020304" pitchFamily="18" charset="0"/>
                <a:cs typeface="Times New Roman" panose="02020603050405020304" pitchFamily="18" charset="0"/>
              </a:rPr>
              <a:t>μεγάλο</a:t>
            </a:r>
            <a:r>
              <a:rPr lang="el-GR" sz="7200" b="1" dirty="0">
                <a:latin typeface="Times New Roman" panose="02020603050405020304" pitchFamily="18" charset="0"/>
                <a:cs typeface="Times New Roman" panose="02020603050405020304" pitchFamily="18" charset="0"/>
              </a:rPr>
              <a:t> </a:t>
            </a:r>
            <a:r>
              <a:rPr lang="el-GR" sz="7200" b="1" dirty="0">
                <a:solidFill>
                  <a:schemeClr val="accent4">
                    <a:lumMod val="75000"/>
                  </a:schemeClr>
                </a:solidFill>
                <a:latin typeface="Times New Roman" panose="02020603050405020304" pitchFamily="18" charset="0"/>
                <a:cs typeface="Times New Roman" panose="02020603050405020304" pitchFamily="18" charset="0"/>
              </a:rPr>
              <a:t>ενδιαφέρον </a:t>
            </a:r>
            <a:r>
              <a:rPr lang="el-GR" sz="7200" b="1" dirty="0">
                <a:latin typeface="Times New Roman" panose="02020603050405020304" pitchFamily="18" charset="0"/>
                <a:cs typeface="Times New Roman" panose="02020603050405020304" pitchFamily="18" charset="0"/>
              </a:rPr>
              <a:t>με πολλά </a:t>
            </a:r>
            <a:r>
              <a:rPr lang="el-GR" sz="7200" b="1" dirty="0">
                <a:solidFill>
                  <a:schemeClr val="accent4">
                    <a:lumMod val="75000"/>
                  </a:schemeClr>
                </a:solidFill>
                <a:latin typeface="Times New Roman" panose="02020603050405020304" pitchFamily="18" charset="0"/>
                <a:cs typeface="Times New Roman" panose="02020603050405020304" pitchFamily="18" charset="0"/>
              </a:rPr>
              <a:t>οπτικά ερεθίσματα, </a:t>
            </a:r>
            <a:r>
              <a:rPr lang="el-GR" sz="7200" b="1" dirty="0">
                <a:latin typeface="Times New Roman" panose="02020603050405020304" pitchFamily="18" charset="0"/>
                <a:cs typeface="Times New Roman" panose="02020603050405020304" pitchFamily="18" charset="0"/>
              </a:rPr>
              <a:t>ευχάριστος</a:t>
            </a:r>
            <a:r>
              <a:rPr lang="el-GR" sz="7200" b="1" dirty="0">
                <a:solidFill>
                  <a:schemeClr val="accent4">
                    <a:lumMod val="75000"/>
                  </a:schemeClr>
                </a:solidFill>
                <a:latin typeface="Times New Roman" panose="02020603050405020304" pitchFamily="18" charset="0"/>
                <a:cs typeface="Times New Roman" panose="02020603050405020304" pitchFamily="18" charset="0"/>
              </a:rPr>
              <a:t> τρόπος μάθησης χωρίς σχολικό εγχειρίδιο</a:t>
            </a:r>
            <a:r>
              <a:rPr lang="el-GR" sz="7200" b="1" dirty="0">
                <a:latin typeface="Times New Roman" panose="02020603050405020304" pitchFamily="18" charset="0"/>
                <a:cs typeface="Times New Roman" panose="02020603050405020304" pitchFamily="18" charset="0"/>
              </a:rPr>
              <a:t>.</a:t>
            </a:r>
          </a:p>
          <a:p>
            <a:pPr algn="just"/>
            <a:r>
              <a:rPr lang="el-GR" sz="7200" b="1" dirty="0">
                <a:latin typeface="Times New Roman" panose="02020603050405020304" pitchFamily="18" charset="0"/>
                <a:cs typeface="Times New Roman" panose="02020603050405020304" pitchFamily="18" charset="0"/>
              </a:rPr>
              <a:t>Η πλατφόρμα </a:t>
            </a:r>
            <a:r>
              <a:rPr lang="en-US" sz="7200" b="1" dirty="0">
                <a:latin typeface="Times New Roman" panose="02020603050405020304" pitchFamily="18" charset="0"/>
                <a:cs typeface="Times New Roman" panose="02020603050405020304" pitchFamily="18" charset="0"/>
              </a:rPr>
              <a:t>students.edivea.net</a:t>
            </a:r>
            <a:r>
              <a:rPr lang="el-GR" sz="7200" b="1" dirty="0">
                <a:latin typeface="Times New Roman" panose="02020603050405020304" pitchFamily="18" charset="0"/>
                <a:cs typeface="Times New Roman" panose="02020603050405020304" pitchFamily="18" charset="0"/>
              </a:rPr>
              <a:t> </a:t>
            </a:r>
            <a:r>
              <a:rPr lang="el-GR" sz="7200" b="1" dirty="0">
                <a:solidFill>
                  <a:srgbClr val="C00000"/>
                </a:solidFill>
                <a:latin typeface="Times New Roman" panose="02020603050405020304" pitchFamily="18" charset="0"/>
                <a:cs typeface="Times New Roman" panose="02020603050405020304" pitchFamily="18" charset="0"/>
              </a:rPr>
              <a:t>είναι εύχρηστη</a:t>
            </a:r>
            <a:r>
              <a:rPr lang="el-GR" sz="7200" b="1" dirty="0">
                <a:latin typeface="Times New Roman" panose="02020603050405020304" pitchFamily="18" charset="0"/>
                <a:cs typeface="Times New Roman" panose="02020603050405020304" pitchFamily="18" charset="0"/>
              </a:rPr>
              <a:t>, </a:t>
            </a:r>
            <a:r>
              <a:rPr lang="el-GR" sz="7200" b="1" dirty="0">
                <a:solidFill>
                  <a:srgbClr val="C00000"/>
                </a:solidFill>
                <a:latin typeface="Times New Roman" panose="02020603050405020304" pitchFamily="18" charset="0"/>
                <a:cs typeface="Times New Roman" panose="02020603050405020304" pitchFamily="18" charset="0"/>
              </a:rPr>
              <a:t>καθοδηγητική</a:t>
            </a:r>
            <a:r>
              <a:rPr lang="el-GR" sz="7200" b="1" dirty="0">
                <a:latin typeface="Times New Roman" panose="02020603050405020304" pitchFamily="18" charset="0"/>
                <a:cs typeface="Times New Roman" panose="02020603050405020304" pitchFamily="18" charset="0"/>
              </a:rPr>
              <a:t> και σημαντικό το όφελος της </a:t>
            </a:r>
            <a:r>
              <a:rPr lang="el-GR" sz="7200" b="1" dirty="0">
                <a:solidFill>
                  <a:srgbClr val="C00000"/>
                </a:solidFill>
                <a:latin typeface="Times New Roman" panose="02020603050405020304" pitchFamily="18" charset="0"/>
                <a:cs typeface="Times New Roman" panose="02020603050405020304" pitchFamily="18" charset="0"/>
              </a:rPr>
              <a:t>φωνητικής ηχογράφησης</a:t>
            </a:r>
            <a:r>
              <a:rPr lang="el-GR" sz="7200" b="1" dirty="0">
                <a:latin typeface="Times New Roman" panose="02020603050405020304" pitchFamily="18" charset="0"/>
                <a:cs typeface="Times New Roman" panose="02020603050405020304" pitchFamily="18" charset="0"/>
              </a:rPr>
              <a:t>. Το Ε</a:t>
            </a:r>
            <a:r>
              <a:rPr lang="en-US" sz="7200" b="1" dirty="0">
                <a:latin typeface="Times New Roman" panose="02020603050405020304" pitchFamily="18" charset="0"/>
                <a:cs typeface="Times New Roman" panose="02020603050405020304" pitchFamily="18" charset="0"/>
              </a:rPr>
              <a:t>.</a:t>
            </a:r>
            <a:r>
              <a:rPr lang="el-GR" sz="7200" b="1" dirty="0">
                <a:latin typeface="Times New Roman" panose="02020603050405020304" pitchFamily="18" charset="0"/>
                <a:cs typeface="Times New Roman" panose="02020603050405020304" pitchFamily="18" charset="0"/>
              </a:rPr>
              <a:t>Υ</a:t>
            </a:r>
            <a:r>
              <a:rPr lang="en-US" sz="7200" b="1" dirty="0">
                <a:latin typeface="Times New Roman" panose="02020603050405020304" pitchFamily="18" charset="0"/>
                <a:cs typeface="Times New Roman" panose="02020603050405020304" pitchFamily="18" charset="0"/>
              </a:rPr>
              <a:t>.</a:t>
            </a:r>
            <a:r>
              <a:rPr lang="el-GR" sz="7200" b="1" dirty="0">
                <a:latin typeface="Times New Roman" panose="02020603050405020304" pitchFamily="18" charset="0"/>
                <a:cs typeface="Times New Roman" panose="02020603050405020304" pitchFamily="18" charset="0"/>
              </a:rPr>
              <a:t>  ήταν </a:t>
            </a:r>
            <a:r>
              <a:rPr lang="el-GR" sz="7200" b="1" dirty="0">
                <a:solidFill>
                  <a:srgbClr val="C00000"/>
                </a:solidFill>
                <a:latin typeface="Times New Roman" panose="02020603050405020304" pitchFamily="18" charset="0"/>
                <a:cs typeface="Times New Roman" panose="02020603050405020304" pitchFamily="18" charset="0"/>
              </a:rPr>
              <a:t>ενδιαφέρον</a:t>
            </a:r>
            <a:r>
              <a:rPr lang="el-GR" sz="7200" b="1" dirty="0">
                <a:latin typeface="Times New Roman" panose="02020603050405020304" pitchFamily="18" charset="0"/>
                <a:cs typeface="Times New Roman" panose="02020603050405020304" pitchFamily="18" charset="0"/>
              </a:rPr>
              <a:t>,</a:t>
            </a:r>
            <a:r>
              <a:rPr lang="el-GR" sz="7200" b="1" dirty="0">
                <a:solidFill>
                  <a:srgbClr val="C00000"/>
                </a:solidFill>
                <a:latin typeface="Times New Roman" panose="02020603050405020304" pitchFamily="18" charset="0"/>
                <a:cs typeface="Times New Roman" panose="02020603050405020304" pitchFamily="18" charset="0"/>
              </a:rPr>
              <a:t> ελκυστικό</a:t>
            </a:r>
            <a:r>
              <a:rPr lang="el-GR" sz="7200" b="1" dirty="0">
                <a:latin typeface="Times New Roman" panose="02020603050405020304" pitchFamily="18" charset="0"/>
                <a:cs typeface="Times New Roman" panose="02020603050405020304" pitchFamily="18" charset="0"/>
              </a:rPr>
              <a:t>, είχε </a:t>
            </a:r>
            <a:r>
              <a:rPr lang="el-GR" sz="7200" b="1" dirty="0">
                <a:solidFill>
                  <a:srgbClr val="C00000"/>
                </a:solidFill>
                <a:latin typeface="Times New Roman" panose="02020603050405020304" pitchFamily="18" charset="0"/>
                <a:cs typeface="Times New Roman" panose="02020603050405020304" pitchFamily="18" charset="0"/>
              </a:rPr>
              <a:t>εύκολες δραστηριότητες </a:t>
            </a:r>
            <a:r>
              <a:rPr lang="el-GR" sz="7200" b="1" dirty="0">
                <a:latin typeface="Times New Roman" panose="02020603050405020304" pitchFamily="18" charset="0"/>
                <a:cs typeface="Times New Roman" panose="02020603050405020304" pitchFamily="18" charset="0"/>
              </a:rPr>
              <a:t>με χρήση βοήθειας σε περίπτωση κωλύματος, αποκόμισαν </a:t>
            </a:r>
            <a:r>
              <a:rPr lang="el-GR" sz="7200" b="1" dirty="0">
                <a:solidFill>
                  <a:srgbClr val="C00000"/>
                </a:solidFill>
                <a:latin typeface="Times New Roman" panose="02020603050405020304" pitchFamily="18" charset="0"/>
                <a:cs typeface="Times New Roman" panose="02020603050405020304" pitchFamily="18" charset="0"/>
              </a:rPr>
              <a:t>νέες γνώσεις </a:t>
            </a:r>
            <a:r>
              <a:rPr lang="el-GR" sz="7200" b="1" dirty="0">
                <a:latin typeface="Times New Roman" panose="02020603050405020304" pitchFamily="18" charset="0"/>
                <a:cs typeface="Times New Roman" panose="02020603050405020304" pitchFamily="18" charset="0"/>
              </a:rPr>
              <a:t>με τρόπο που δε φαντάζονταν.</a:t>
            </a:r>
          </a:p>
          <a:p>
            <a:pPr algn="just"/>
            <a:r>
              <a:rPr lang="el-GR" sz="7200" b="1" dirty="0">
                <a:latin typeface="Times New Roman" panose="02020603050405020304" pitchFamily="18" charset="0"/>
                <a:cs typeface="Times New Roman" panose="02020603050405020304" pitchFamily="18" charset="0"/>
              </a:rPr>
              <a:t>Μάθηση με </a:t>
            </a:r>
            <a:r>
              <a:rPr lang="el-GR" sz="7200" b="1" dirty="0">
                <a:solidFill>
                  <a:schemeClr val="accent1">
                    <a:lumMod val="50000"/>
                  </a:schemeClr>
                </a:solidFill>
                <a:latin typeface="Times New Roman" panose="02020603050405020304" pitchFamily="18" charset="0"/>
                <a:cs typeface="Times New Roman" panose="02020603050405020304" pitchFamily="18" charset="0"/>
              </a:rPr>
              <a:t>διασκεδαστικό</a:t>
            </a:r>
            <a:r>
              <a:rPr lang="el-GR" sz="7200" b="1" dirty="0">
                <a:solidFill>
                  <a:schemeClr val="accent1"/>
                </a:solidFill>
                <a:latin typeface="Times New Roman" panose="02020603050405020304" pitchFamily="18" charset="0"/>
                <a:cs typeface="Times New Roman" panose="02020603050405020304" pitchFamily="18" charset="0"/>
              </a:rPr>
              <a:t> </a:t>
            </a:r>
            <a:r>
              <a:rPr lang="el-GR" sz="7200" b="1" dirty="0">
                <a:solidFill>
                  <a:schemeClr val="accent1">
                    <a:lumMod val="50000"/>
                  </a:schemeClr>
                </a:solidFill>
                <a:latin typeface="Times New Roman" panose="02020603050405020304" pitchFamily="18" charset="0"/>
                <a:cs typeface="Times New Roman" panose="02020603050405020304" pitchFamily="18" charset="0"/>
              </a:rPr>
              <a:t>τρόπο</a:t>
            </a:r>
            <a:r>
              <a:rPr lang="el-GR" sz="7200" b="1" dirty="0">
                <a:latin typeface="Times New Roman" panose="02020603050405020304" pitchFamily="18" charset="0"/>
                <a:cs typeface="Times New Roman" panose="02020603050405020304" pitchFamily="18" charset="0"/>
              </a:rPr>
              <a:t> για την ιστορία της πόλης, μέσα από </a:t>
            </a:r>
            <a:r>
              <a:rPr lang="el-GR" sz="7200" b="1" dirty="0">
                <a:solidFill>
                  <a:schemeClr val="accent1">
                    <a:lumMod val="50000"/>
                  </a:schemeClr>
                </a:solidFill>
                <a:latin typeface="Times New Roman" panose="02020603050405020304" pitchFamily="18" charset="0"/>
                <a:cs typeface="Times New Roman" panose="02020603050405020304" pitchFamily="18" charset="0"/>
              </a:rPr>
              <a:t>ένα ωραία γραμμένο κείμενο, εικόνες, βίντεο</a:t>
            </a:r>
            <a:r>
              <a:rPr lang="el-GR" sz="7200" b="1" dirty="0">
                <a:latin typeface="Times New Roman" panose="02020603050405020304" pitchFamily="18" charset="0"/>
                <a:cs typeface="Times New Roman" panose="02020603050405020304" pitchFamily="18" charset="0"/>
              </a:rPr>
              <a:t> και </a:t>
            </a:r>
            <a:r>
              <a:rPr lang="el-GR" sz="7200" b="1" dirty="0">
                <a:solidFill>
                  <a:schemeClr val="accent1">
                    <a:lumMod val="50000"/>
                  </a:schemeClr>
                </a:solidFill>
                <a:latin typeface="Times New Roman" panose="02020603050405020304" pitchFamily="18" charset="0"/>
                <a:cs typeface="Times New Roman" panose="02020603050405020304" pitchFamily="18" charset="0"/>
              </a:rPr>
              <a:t>δραστηριότητες</a:t>
            </a:r>
            <a:r>
              <a:rPr lang="el-GR" sz="7200" b="1" dirty="0">
                <a:latin typeface="Times New Roman" panose="02020603050405020304" pitchFamily="18" charset="0"/>
                <a:cs typeface="Times New Roman" panose="02020603050405020304" pitchFamily="18" charset="0"/>
              </a:rPr>
              <a:t>.</a:t>
            </a:r>
          </a:p>
          <a:p>
            <a:pPr marL="0" indent="0">
              <a:buNone/>
            </a:pPr>
            <a:endParaRPr lang="el-GR" sz="7200" dirty="0"/>
          </a:p>
          <a:p>
            <a:pPr marL="0" indent="0">
              <a:buNone/>
            </a:pPr>
            <a:endParaRPr lang="el-GR" dirty="0"/>
          </a:p>
        </p:txBody>
      </p:sp>
      <p:sp>
        <p:nvSpPr>
          <p:cNvPr id="3" name="Διάγραμμα ροής: Εναλλακτική διεργασία 2">
            <a:extLst>
              <a:ext uri="{FF2B5EF4-FFF2-40B4-BE49-F238E27FC236}">
                <a16:creationId xmlns:a16="http://schemas.microsoft.com/office/drawing/2014/main" id="{40B64A2E-3FAE-C169-5B30-36309BE980C0}"/>
              </a:ext>
            </a:extLst>
          </p:cNvPr>
          <p:cNvSpPr/>
          <p:nvPr/>
        </p:nvSpPr>
        <p:spPr>
          <a:xfrm>
            <a:off x="673652" y="2375154"/>
            <a:ext cx="2227850" cy="2107692"/>
          </a:xfrm>
          <a:prstGeom prst="flowChartAlternateProcess">
            <a:avLst/>
          </a:prstGeom>
          <a:solidFill>
            <a:schemeClr val="accent1"/>
          </a:soli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lvl="0" algn="ctr" defTabSz="800100">
              <a:lnSpc>
                <a:spcPct val="90000"/>
              </a:lnSpc>
              <a:spcAft>
                <a:spcPct val="35000"/>
              </a:spcAft>
            </a:pPr>
            <a:r>
              <a:rPr lang="el-GR" b="1" dirty="0">
                <a:solidFill>
                  <a:schemeClr val="bg1"/>
                </a:solidFill>
                <a:latin typeface="Times New Roman" panose="02020603050405020304" pitchFamily="18" charset="0"/>
                <a:cs typeface="Times New Roman" panose="02020603050405020304" pitchFamily="18" charset="0"/>
              </a:rPr>
              <a:t>Έρευνα κύριου Ε.Υ. – Οι απόψεις των μαθητών</a:t>
            </a:r>
          </a:p>
        </p:txBody>
      </p:sp>
    </p:spTree>
    <p:extLst>
      <p:ext uri="{BB962C8B-B14F-4D97-AF65-F5344CB8AC3E}">
        <p14:creationId xmlns:p14="http://schemas.microsoft.com/office/powerpoint/2010/main" val="14740330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200" dirty="0">
                <a:latin typeface="Times New Roman" panose="02020603050405020304" pitchFamily="18" charset="0"/>
                <a:cs typeface="Times New Roman" panose="02020603050405020304" pitchFamily="18" charset="0"/>
              </a:rPr>
              <a:t>7. Αποτίμηση Εκπαιδευτικού Υλικού</a:t>
            </a:r>
            <a:r>
              <a:rPr lang="en-US" sz="3200" dirty="0">
                <a:latin typeface="Times New Roman" panose="02020603050405020304" pitchFamily="18" charset="0"/>
                <a:cs typeface="Times New Roman" panose="02020603050405020304" pitchFamily="18" charset="0"/>
              </a:rPr>
              <a:t> </a:t>
            </a:r>
            <a:r>
              <a:rPr lang="el-GR" sz="3200" dirty="0">
                <a:latin typeface="Times New Roman" panose="02020603050405020304" pitchFamily="18" charset="0"/>
                <a:cs typeface="Times New Roman" panose="02020603050405020304" pitchFamily="18" charset="0"/>
              </a:rPr>
              <a:t>3/3</a:t>
            </a:r>
            <a:endParaRPr lang="el-GR" sz="3200" b="1" dirty="0"/>
          </a:p>
        </p:txBody>
      </p:sp>
      <p:sp>
        <p:nvSpPr>
          <p:cNvPr id="19" name="Θέση περιεχομένου 11">
            <a:extLst>
              <a:ext uri="{FF2B5EF4-FFF2-40B4-BE49-F238E27FC236}">
                <a16:creationId xmlns:a16="http://schemas.microsoft.com/office/drawing/2014/main" id="{FCBE6CEE-7D39-4840-BF52-25E8F692D545}"/>
              </a:ext>
            </a:extLst>
          </p:cNvPr>
          <p:cNvSpPr>
            <a:spLocks noGrp="1"/>
          </p:cNvSpPr>
          <p:nvPr>
            <p:ph idx="1"/>
          </p:nvPr>
        </p:nvSpPr>
        <p:spPr>
          <a:xfrm>
            <a:off x="2772862" y="1196752"/>
            <a:ext cx="6191625" cy="5358877"/>
          </a:xfrm>
        </p:spPr>
        <p:txBody>
          <a:bodyPr>
            <a:normAutofit fontScale="25000" lnSpcReduction="20000"/>
          </a:bodyPr>
          <a:lstStyle/>
          <a:p>
            <a:pPr algn="just"/>
            <a:r>
              <a:rPr lang="el-GR" sz="7200" b="1" dirty="0">
                <a:latin typeface="Times New Roman" panose="02020603050405020304" pitchFamily="18" charset="0"/>
                <a:cs typeface="Times New Roman" panose="02020603050405020304" pitchFamily="18" charset="0"/>
              </a:rPr>
              <a:t>Εύκολη </a:t>
            </a:r>
            <a:r>
              <a:rPr lang="el-GR" sz="7200" b="1" dirty="0">
                <a:solidFill>
                  <a:schemeClr val="accent2"/>
                </a:solidFill>
                <a:latin typeface="Times New Roman" panose="02020603050405020304" pitchFamily="18" charset="0"/>
                <a:cs typeface="Times New Roman" panose="02020603050405020304" pitchFamily="18" charset="0"/>
              </a:rPr>
              <a:t>προσβασιμότητα</a:t>
            </a:r>
            <a:r>
              <a:rPr lang="el-GR" sz="7200" b="1" dirty="0">
                <a:latin typeface="Times New Roman" panose="02020603050405020304" pitchFamily="18" charset="0"/>
                <a:cs typeface="Times New Roman" panose="02020603050405020304" pitchFamily="18" charset="0"/>
              </a:rPr>
              <a:t> και </a:t>
            </a:r>
            <a:r>
              <a:rPr lang="el-GR" sz="7200" b="1" dirty="0">
                <a:solidFill>
                  <a:schemeClr val="accent2"/>
                </a:solidFill>
                <a:latin typeface="Times New Roman" panose="02020603050405020304" pitchFamily="18" charset="0"/>
                <a:cs typeface="Times New Roman" panose="02020603050405020304" pitchFamily="18" charset="0"/>
              </a:rPr>
              <a:t>χρήση κινητού τηλεφώνου</a:t>
            </a:r>
            <a:r>
              <a:rPr lang="el-GR" sz="7200" b="1" dirty="0">
                <a:latin typeface="Times New Roman" panose="02020603050405020304" pitchFamily="18" charset="0"/>
                <a:cs typeface="Times New Roman" panose="02020603050405020304" pitchFamily="18" charset="0"/>
              </a:rPr>
              <a:t>.</a:t>
            </a:r>
            <a:endParaRPr lang="el-GR" sz="7200" b="1" dirty="0">
              <a:solidFill>
                <a:srgbClr val="C00000"/>
              </a:solidFill>
              <a:latin typeface="Times New Roman" panose="02020603050405020304" pitchFamily="18" charset="0"/>
              <a:cs typeface="Times New Roman" panose="02020603050405020304" pitchFamily="18" charset="0"/>
            </a:endParaRPr>
          </a:p>
          <a:p>
            <a:pPr algn="just"/>
            <a:r>
              <a:rPr lang="el-GR" sz="7200" b="1" dirty="0">
                <a:solidFill>
                  <a:srgbClr val="C00000"/>
                </a:solidFill>
                <a:latin typeface="Times New Roman" panose="02020603050405020304" pitchFamily="18" charset="0"/>
                <a:cs typeface="Times New Roman" panose="02020603050405020304" pitchFamily="18" charset="0"/>
              </a:rPr>
              <a:t>Ομαλή διαδικασία παιχνιδιού</a:t>
            </a:r>
            <a:r>
              <a:rPr lang="el-GR" sz="7200" b="1" dirty="0">
                <a:latin typeface="Times New Roman" panose="02020603050405020304" pitchFamily="18" charset="0"/>
                <a:cs typeface="Times New Roman" panose="02020603050405020304" pitchFamily="18" charset="0"/>
              </a:rPr>
              <a:t>, χωρίς κάποιο ιδιαίτερο πρόβλημα πέραν της </a:t>
            </a:r>
            <a:r>
              <a:rPr lang="el-GR" sz="7200" b="1" u="sng" dirty="0">
                <a:latin typeface="Times New Roman" panose="02020603050405020304" pitchFamily="18" charset="0"/>
                <a:cs typeface="Times New Roman" panose="02020603050405020304" pitchFamily="18" charset="0"/>
              </a:rPr>
              <a:t>εξάντλησης της μπαταρίας</a:t>
            </a:r>
            <a:r>
              <a:rPr lang="el-GR" sz="7200" b="1" dirty="0">
                <a:latin typeface="Times New Roman" panose="02020603050405020304" pitchFamily="18" charset="0"/>
                <a:cs typeface="Times New Roman" panose="02020603050405020304" pitchFamily="18" charset="0"/>
              </a:rPr>
              <a:t> και </a:t>
            </a:r>
            <a:r>
              <a:rPr lang="el-GR" sz="7200" b="1" u="sng" dirty="0">
                <a:latin typeface="Times New Roman" panose="02020603050405020304" pitchFamily="18" charset="0"/>
                <a:cs typeface="Times New Roman" panose="02020603050405020304" pitchFamily="18" charset="0"/>
              </a:rPr>
              <a:t>δυσκολίας στο κατέβασμα της εφαρμογής</a:t>
            </a:r>
            <a:r>
              <a:rPr lang="el-GR" sz="7200" b="1" dirty="0">
                <a:latin typeface="Times New Roman" panose="02020603050405020304" pitchFamily="18" charset="0"/>
                <a:cs typeface="Times New Roman" panose="02020603050405020304" pitchFamily="18" charset="0"/>
              </a:rPr>
              <a:t>.</a:t>
            </a:r>
          </a:p>
          <a:p>
            <a:pPr algn="just"/>
            <a:r>
              <a:rPr lang="el-GR" sz="7200" b="1" dirty="0">
                <a:solidFill>
                  <a:schemeClr val="accent1"/>
                </a:solidFill>
                <a:latin typeface="Times New Roman" panose="02020603050405020304" pitchFamily="18" charset="0"/>
                <a:cs typeface="Times New Roman" panose="02020603050405020304" pitchFamily="18" charset="0"/>
              </a:rPr>
              <a:t>Ομαλή συνεργασία </a:t>
            </a:r>
            <a:r>
              <a:rPr lang="el-GR" sz="7200" b="1" dirty="0">
                <a:latin typeface="Times New Roman" panose="02020603050405020304" pitchFamily="18" charset="0"/>
                <a:cs typeface="Times New Roman" panose="02020603050405020304" pitchFamily="18" charset="0"/>
              </a:rPr>
              <a:t>των μελών των ομάδων. Μόνο </a:t>
            </a:r>
            <a:r>
              <a:rPr lang="el-GR" sz="7200" b="1" u="sng" dirty="0">
                <a:latin typeface="Times New Roman" panose="02020603050405020304" pitchFamily="18" charset="0"/>
                <a:cs typeface="Times New Roman" panose="02020603050405020304" pitchFamily="18" charset="0"/>
              </a:rPr>
              <a:t>ένας</a:t>
            </a:r>
            <a:r>
              <a:rPr lang="el-GR" sz="7200" b="1" dirty="0">
                <a:latin typeface="Times New Roman" panose="02020603050405020304" pitchFamily="18" charset="0"/>
                <a:cs typeface="Times New Roman" panose="02020603050405020304" pitchFamily="18" charset="0"/>
              </a:rPr>
              <a:t> μαθητής </a:t>
            </a:r>
            <a:r>
              <a:rPr lang="el-GR" sz="7200" b="1" u="sng" dirty="0">
                <a:latin typeface="Times New Roman" panose="02020603050405020304" pitchFamily="18" charset="0"/>
                <a:cs typeface="Times New Roman" panose="02020603050405020304" pitchFamily="18" charset="0"/>
              </a:rPr>
              <a:t>επιθυμούσε να κινηθεί αυτόνομα, </a:t>
            </a:r>
            <a:r>
              <a:rPr lang="el-GR" sz="7200" b="1" dirty="0">
                <a:latin typeface="Times New Roman" panose="02020603050405020304" pitchFamily="18" charset="0"/>
                <a:cs typeface="Times New Roman" panose="02020603050405020304" pitchFamily="18" charset="0"/>
              </a:rPr>
              <a:t>αν ήταν στο χέρι του.</a:t>
            </a:r>
          </a:p>
          <a:p>
            <a:pPr algn="just"/>
            <a:r>
              <a:rPr lang="el-GR" sz="7200" b="1" u="sng" dirty="0">
                <a:latin typeface="Times New Roman" panose="02020603050405020304" pitchFamily="18" charset="0"/>
                <a:cs typeface="Times New Roman" panose="02020603050405020304" pitchFamily="18" charset="0"/>
              </a:rPr>
              <a:t>Μειονεκτήματα:</a:t>
            </a:r>
            <a:r>
              <a:rPr lang="el-GR" sz="7200" b="1" dirty="0">
                <a:latin typeface="Times New Roman" panose="02020603050405020304" pitchFamily="18" charset="0"/>
                <a:cs typeface="Times New Roman" panose="02020603050405020304" pitchFamily="18" charset="0"/>
              </a:rPr>
              <a:t> </a:t>
            </a:r>
            <a:r>
              <a:rPr lang="el-GR" sz="7200" b="1" dirty="0">
                <a:solidFill>
                  <a:schemeClr val="accent4">
                    <a:lumMod val="75000"/>
                  </a:schemeClr>
                </a:solidFill>
                <a:latin typeface="Times New Roman" panose="02020603050405020304" pitchFamily="18" charset="0"/>
                <a:cs typeface="Times New Roman" panose="02020603050405020304" pitchFamily="18" charset="0"/>
              </a:rPr>
              <a:t>αστοχίες σύνδεσης στο διαδίκτυο (</a:t>
            </a:r>
            <a:r>
              <a:rPr lang="en-US" sz="7200" b="1" dirty="0">
                <a:solidFill>
                  <a:schemeClr val="accent4">
                    <a:lumMod val="75000"/>
                  </a:schemeClr>
                </a:solidFill>
                <a:latin typeface="Times New Roman" panose="02020603050405020304" pitchFamily="18" charset="0"/>
                <a:cs typeface="Times New Roman" panose="02020603050405020304" pitchFamily="18" charset="0"/>
              </a:rPr>
              <a:t>GPS) </a:t>
            </a:r>
            <a:r>
              <a:rPr lang="el-GR" sz="7200" b="1" dirty="0">
                <a:latin typeface="Times New Roman" panose="02020603050405020304" pitchFamily="18" charset="0"/>
                <a:cs typeface="Times New Roman" panose="02020603050405020304" pitchFamily="18" charset="0"/>
              </a:rPr>
              <a:t>στην Κάτω </a:t>
            </a:r>
            <a:r>
              <a:rPr lang="el-GR" sz="7200" b="1" dirty="0" err="1">
                <a:latin typeface="Times New Roman" panose="02020603050405020304" pitchFamily="18" charset="0"/>
                <a:cs typeface="Times New Roman" panose="02020603050405020304" pitchFamily="18" charset="0"/>
              </a:rPr>
              <a:t>Μερά</a:t>
            </a:r>
            <a:r>
              <a:rPr lang="el-GR" sz="7200" b="1" dirty="0">
                <a:latin typeface="Times New Roman" panose="02020603050405020304" pitchFamily="18" charset="0"/>
                <a:cs typeface="Times New Roman" panose="02020603050405020304" pitchFamily="18" charset="0"/>
              </a:rPr>
              <a:t>, η</a:t>
            </a:r>
            <a:r>
              <a:rPr lang="el-GR" sz="7200" b="1" dirty="0">
                <a:solidFill>
                  <a:srgbClr val="FFC000"/>
                </a:solidFill>
                <a:latin typeface="Times New Roman" panose="02020603050405020304" pitchFamily="18" charset="0"/>
                <a:cs typeface="Times New Roman" panose="02020603050405020304" pitchFamily="18" charset="0"/>
              </a:rPr>
              <a:t> </a:t>
            </a:r>
            <a:r>
              <a:rPr lang="el-GR" sz="7200" b="1" dirty="0">
                <a:solidFill>
                  <a:schemeClr val="accent4">
                    <a:lumMod val="75000"/>
                  </a:schemeClr>
                </a:solidFill>
                <a:latin typeface="Times New Roman" panose="02020603050405020304" pitchFamily="18" charset="0"/>
                <a:cs typeface="Times New Roman" panose="02020603050405020304" pitchFamily="18" charset="0"/>
              </a:rPr>
              <a:t>ζέστη</a:t>
            </a:r>
            <a:r>
              <a:rPr lang="en-US" sz="7200" b="1" dirty="0">
                <a:latin typeface="Times New Roman" panose="02020603050405020304" pitchFamily="18" charset="0"/>
                <a:cs typeface="Times New Roman" panose="02020603050405020304" pitchFamily="18" charset="0"/>
              </a:rPr>
              <a:t>.</a:t>
            </a:r>
            <a:endParaRPr lang="el-GR" sz="7200" b="1" u="sng" dirty="0">
              <a:latin typeface="Times New Roman" panose="02020603050405020304" pitchFamily="18" charset="0"/>
              <a:cs typeface="Times New Roman" panose="02020603050405020304" pitchFamily="18" charset="0"/>
            </a:endParaRPr>
          </a:p>
          <a:p>
            <a:pPr algn="just"/>
            <a:r>
              <a:rPr lang="el-GR" sz="7200" b="1" u="sng" dirty="0">
                <a:latin typeface="Times New Roman" panose="02020603050405020304" pitchFamily="18" charset="0"/>
                <a:cs typeface="Times New Roman" panose="02020603050405020304" pitchFamily="18" charset="0"/>
              </a:rPr>
              <a:t>Πλεονεκτήματα:</a:t>
            </a:r>
            <a:r>
              <a:rPr lang="el-GR" sz="7200" b="1" dirty="0">
                <a:latin typeface="Times New Roman" panose="02020603050405020304" pitchFamily="18" charset="0"/>
                <a:cs typeface="Times New Roman" panose="02020603050405020304" pitchFamily="18" charset="0"/>
              </a:rPr>
              <a:t> </a:t>
            </a:r>
            <a:r>
              <a:rPr lang="el-GR" sz="7200" b="1" dirty="0">
                <a:solidFill>
                  <a:schemeClr val="accent5">
                    <a:lumMod val="75000"/>
                  </a:schemeClr>
                </a:solidFill>
                <a:latin typeface="Times New Roman" panose="02020603050405020304" pitchFamily="18" charset="0"/>
                <a:cs typeface="Times New Roman" panose="02020603050405020304" pitchFamily="18" charset="0"/>
              </a:rPr>
              <a:t>ενδιαφέρον, ευχάριστο</a:t>
            </a:r>
            <a:r>
              <a:rPr lang="el-GR" sz="7200" b="1" dirty="0">
                <a:latin typeface="Times New Roman" panose="02020603050405020304" pitchFamily="18" charset="0"/>
                <a:cs typeface="Times New Roman" panose="02020603050405020304" pitchFamily="18" charset="0"/>
              </a:rPr>
              <a:t>, ξενάγηση σε </a:t>
            </a:r>
            <a:r>
              <a:rPr lang="el-GR" sz="7200" b="1" dirty="0">
                <a:solidFill>
                  <a:schemeClr val="accent5">
                    <a:lumMod val="75000"/>
                  </a:schemeClr>
                </a:solidFill>
                <a:latin typeface="Times New Roman" panose="02020603050405020304" pitchFamily="18" charset="0"/>
                <a:cs typeface="Times New Roman" panose="02020603050405020304" pitchFamily="18" charset="0"/>
              </a:rPr>
              <a:t>σημεία της πόλης που αγνοούσαν</a:t>
            </a:r>
            <a:r>
              <a:rPr lang="en-US" sz="7200" b="1" dirty="0">
                <a:latin typeface="Times New Roman" panose="02020603050405020304" pitchFamily="18" charset="0"/>
                <a:cs typeface="Times New Roman" panose="02020603050405020304" pitchFamily="18" charset="0"/>
              </a:rPr>
              <a:t>.</a:t>
            </a:r>
            <a:endParaRPr lang="el-GR" sz="7200" b="1" dirty="0">
              <a:latin typeface="Times New Roman" panose="02020603050405020304" pitchFamily="18" charset="0"/>
              <a:cs typeface="Times New Roman" panose="02020603050405020304" pitchFamily="18" charset="0"/>
            </a:endParaRPr>
          </a:p>
          <a:p>
            <a:pPr algn="just"/>
            <a:r>
              <a:rPr lang="el-GR" sz="7200" b="1" u="sng" dirty="0">
                <a:latin typeface="Times New Roman" panose="02020603050405020304" pitchFamily="18" charset="0"/>
                <a:cs typeface="Times New Roman" panose="02020603050405020304" pitchFamily="18" charset="0"/>
              </a:rPr>
              <a:t>Προτάσεις βελτίωσης:</a:t>
            </a:r>
            <a:r>
              <a:rPr lang="el-GR" sz="7200" b="1" dirty="0">
                <a:latin typeface="Times New Roman" panose="02020603050405020304" pitchFamily="18" charset="0"/>
                <a:cs typeface="Times New Roman" panose="02020603050405020304" pitchFamily="18" charset="0"/>
              </a:rPr>
              <a:t> </a:t>
            </a:r>
            <a:r>
              <a:rPr lang="el-GR" sz="7200" b="1" dirty="0">
                <a:solidFill>
                  <a:srgbClr val="7030A0"/>
                </a:solidFill>
                <a:latin typeface="Times New Roman" panose="02020603050405020304" pitchFamily="18" charset="0"/>
                <a:cs typeface="Times New Roman" panose="02020603050405020304" pitchFamily="18" charset="0"/>
              </a:rPr>
              <a:t>Δεν υπήρξαν</a:t>
            </a:r>
            <a:r>
              <a:rPr lang="el-GR" sz="7200" b="1" dirty="0">
                <a:latin typeface="Times New Roman" panose="02020603050405020304" pitchFamily="18" charset="0"/>
                <a:cs typeface="Times New Roman" panose="02020603050405020304" pitchFamily="18" charset="0"/>
              </a:rPr>
              <a:t>. Αντιθέτως θα ήθελαν να λάβει χώρα ξανά χωρίς κάποια αλλαγή.</a:t>
            </a:r>
            <a:endParaRPr lang="el-GR" dirty="0"/>
          </a:p>
        </p:txBody>
      </p:sp>
      <p:sp>
        <p:nvSpPr>
          <p:cNvPr id="4" name="Διάγραμμα ροής: Εναλλακτική διεργασία 3">
            <a:extLst>
              <a:ext uri="{FF2B5EF4-FFF2-40B4-BE49-F238E27FC236}">
                <a16:creationId xmlns:a16="http://schemas.microsoft.com/office/drawing/2014/main" id="{F399FDB5-D431-0040-6D3C-80E04A8382ED}"/>
              </a:ext>
            </a:extLst>
          </p:cNvPr>
          <p:cNvSpPr/>
          <p:nvPr/>
        </p:nvSpPr>
        <p:spPr>
          <a:xfrm>
            <a:off x="545012" y="2375154"/>
            <a:ext cx="2227850" cy="2107692"/>
          </a:xfrm>
          <a:prstGeom prst="flowChartAlternateProcess">
            <a:avLst/>
          </a:prstGeom>
          <a:solidFill>
            <a:schemeClr val="accent1">
              <a:lumMod val="50000"/>
            </a:schemeClr>
          </a:soli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lvl="0" algn="ctr" defTabSz="800100">
              <a:lnSpc>
                <a:spcPct val="90000"/>
              </a:lnSpc>
              <a:spcAft>
                <a:spcPct val="35000"/>
              </a:spcAft>
            </a:pPr>
            <a:r>
              <a:rPr lang="el-GR" b="1" dirty="0">
                <a:solidFill>
                  <a:schemeClr val="bg1"/>
                </a:solidFill>
                <a:latin typeface="Times New Roman" panose="02020603050405020304" pitchFamily="18" charset="0"/>
                <a:cs typeface="Times New Roman" panose="02020603050405020304" pitchFamily="18" charset="0"/>
              </a:rPr>
              <a:t>Έρευνα </a:t>
            </a:r>
            <a:r>
              <a:rPr lang="el-GR" b="1" dirty="0" err="1">
                <a:solidFill>
                  <a:schemeClr val="bg1"/>
                </a:solidFill>
                <a:latin typeface="Times New Roman" panose="02020603050405020304" pitchFamily="18" charset="0"/>
                <a:cs typeface="Times New Roman" panose="02020603050405020304" pitchFamily="18" charset="0"/>
              </a:rPr>
              <a:t>χωρό</a:t>
            </a:r>
            <a:r>
              <a:rPr lang="el-GR" b="1" dirty="0">
                <a:solidFill>
                  <a:schemeClr val="bg1"/>
                </a:solidFill>
                <a:latin typeface="Times New Roman" panose="02020603050405020304" pitchFamily="18" charset="0"/>
                <a:cs typeface="Times New Roman" panose="02020603050405020304" pitchFamily="18" charset="0"/>
              </a:rPr>
              <a:t>-ευαίσθητου παιχνιδιού Ε.Π.</a:t>
            </a:r>
          </a:p>
        </p:txBody>
      </p:sp>
    </p:spTree>
    <p:extLst>
      <p:ext uri="{BB962C8B-B14F-4D97-AF65-F5344CB8AC3E}">
        <p14:creationId xmlns:p14="http://schemas.microsoft.com/office/powerpoint/2010/main" val="29842325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60AF8-E8AE-71C4-28B3-FE8637B8AAA9}"/>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FEF5885B-92E2-F916-F3BB-91F4DCB6A9BA}"/>
              </a:ext>
            </a:extLst>
          </p:cNvPr>
          <p:cNvSpPr>
            <a:spLocks noGrp="1"/>
          </p:cNvSpPr>
          <p:nvPr>
            <p:ph type="title"/>
          </p:nvPr>
        </p:nvSpPr>
        <p:spPr>
          <a:xfrm>
            <a:off x="1187624" y="332656"/>
            <a:ext cx="7848872" cy="765652"/>
          </a:xfrm>
        </p:spPr>
        <p:txBody>
          <a:bodyPr>
            <a:noAutofit/>
          </a:bodyPr>
          <a:lstStyle/>
          <a:p>
            <a:r>
              <a:rPr lang="el-GR" sz="3200" dirty="0">
                <a:latin typeface="Times New Roman" panose="02020603050405020304" pitchFamily="18" charset="0"/>
                <a:cs typeface="Times New Roman" panose="02020603050405020304" pitchFamily="18" charset="0"/>
              </a:rPr>
              <a:t>Αποτελέσματα - Κύρια ευρήματα</a:t>
            </a:r>
            <a:endParaRPr lang="el-GR" sz="32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6" name="Διάγραμμα 5">
            <a:extLst>
              <a:ext uri="{FF2B5EF4-FFF2-40B4-BE49-F238E27FC236}">
                <a16:creationId xmlns:a16="http://schemas.microsoft.com/office/drawing/2014/main" id="{FB279729-23B9-63E5-278F-1BF2DFA34574}"/>
              </a:ext>
            </a:extLst>
          </p:cNvPr>
          <p:cNvGraphicFramePr/>
          <p:nvPr>
            <p:extLst>
              <p:ext uri="{D42A27DB-BD31-4B8C-83A1-F6EECF244321}">
                <p14:modId xmlns:p14="http://schemas.microsoft.com/office/powerpoint/2010/main" val="2401865288"/>
              </p:ext>
            </p:extLst>
          </p:nvPr>
        </p:nvGraphicFramePr>
        <p:xfrm>
          <a:off x="510750" y="1099322"/>
          <a:ext cx="8496944" cy="5565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E6C4C437-4634-A4C8-B373-6416879A6985}"/>
              </a:ext>
            </a:extLst>
          </p:cNvPr>
          <p:cNvSpPr txBox="1"/>
          <p:nvPr/>
        </p:nvSpPr>
        <p:spPr>
          <a:xfrm>
            <a:off x="4978389" y="3753848"/>
            <a:ext cx="4032448" cy="2985433"/>
          </a:xfrm>
          <a:prstGeom prst="rect">
            <a:avLst/>
          </a:prstGeom>
          <a:noFill/>
        </p:spPr>
        <p:txBody>
          <a:bodyPr wrap="square" rtlCol="0">
            <a:spAutoFit/>
          </a:bodyPr>
          <a:lstStyle/>
          <a:p>
            <a:pPr algn="ctr"/>
            <a:r>
              <a:rPr lang="el-GR" sz="1800" b="1" dirty="0"/>
              <a:t>ΤΠΕ - Ε.Υ. &amp; Τοπική Ιστορία (Ερώτημα 4)</a:t>
            </a:r>
            <a:endParaRPr lang="el-GR" sz="1500" b="1" dirty="0">
              <a:solidFill>
                <a:schemeClr val="bg1"/>
              </a:solidFill>
              <a:cs typeface="Times New Roman" panose="02020603050405020304" pitchFamily="18" charset="0"/>
            </a:endParaRPr>
          </a:p>
          <a:p>
            <a:r>
              <a:rPr lang="el-GR" sz="1500" b="1" dirty="0">
                <a:solidFill>
                  <a:schemeClr val="bg1"/>
                </a:solidFill>
                <a:cs typeface="Times New Roman" panose="02020603050405020304" pitchFamily="18" charset="0"/>
              </a:rPr>
              <a:t>Ελκυστικό ταξίδι γνώσεων σε άγνωστα μονοπάτια χωρίς εγχειρίδιο.</a:t>
            </a:r>
          </a:p>
          <a:p>
            <a:r>
              <a:rPr lang="el-GR" sz="1500" b="1" dirty="0">
                <a:solidFill>
                  <a:schemeClr val="bg1"/>
                </a:solidFill>
              </a:rPr>
              <a:t>Απλή και καθοδηγητική η πλατφόρμα μαθήματος όπως και οι δραστηριότητες.</a:t>
            </a:r>
          </a:p>
          <a:p>
            <a:r>
              <a:rPr lang="el-GR" sz="1500" b="1" dirty="0">
                <a:solidFill>
                  <a:schemeClr val="bg1"/>
                </a:solidFill>
              </a:rPr>
              <a:t>Διασκεδαστικός τρόπος εκμάθησης της Ιστορίας.</a:t>
            </a:r>
          </a:p>
          <a:p>
            <a:r>
              <a:rPr lang="el-GR" sz="1500" b="1" dirty="0">
                <a:solidFill>
                  <a:schemeClr val="bg1"/>
                </a:solidFill>
              </a:rPr>
              <a:t>Πρωτότυπη μαθησιακή εμπειρία.</a:t>
            </a:r>
          </a:p>
          <a:p>
            <a:br>
              <a:rPr lang="el-GR" sz="1500" b="1" dirty="0"/>
            </a:br>
            <a:r>
              <a:rPr lang="el-GR" sz="1600" b="1" dirty="0"/>
              <a:t>✔ Αποτελεσματικό εργαλείο βιωματικής μάθησης</a:t>
            </a:r>
          </a:p>
        </p:txBody>
      </p:sp>
    </p:spTree>
    <p:extLst>
      <p:ext uri="{BB962C8B-B14F-4D97-AF65-F5344CB8AC3E}">
        <p14:creationId xmlns:p14="http://schemas.microsoft.com/office/powerpoint/2010/main" val="28604546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50577" y="556035"/>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Συμπεράσματα 1/4</a:t>
            </a:r>
            <a:endParaRPr lang="el-GR" sz="4000" b="1" dirty="0">
              <a:latin typeface="Times New Roman" panose="02020603050405020304" pitchFamily="18" charset="0"/>
              <a:cs typeface="Times New Roman" panose="02020603050405020304" pitchFamily="18" charset="0"/>
            </a:endParaRPr>
          </a:p>
        </p:txBody>
      </p:sp>
      <p:sp>
        <p:nvSpPr>
          <p:cNvPr id="3" name="Ορθογώνιο 2">
            <a:extLst>
              <a:ext uri="{FF2B5EF4-FFF2-40B4-BE49-F238E27FC236}">
                <a16:creationId xmlns:a16="http://schemas.microsoft.com/office/drawing/2014/main" id="{016F230A-FB62-B577-6117-12AFB6B98B4D}"/>
              </a:ext>
            </a:extLst>
          </p:cNvPr>
          <p:cNvSpPr/>
          <p:nvPr/>
        </p:nvSpPr>
        <p:spPr>
          <a:xfrm>
            <a:off x="805318" y="1268760"/>
            <a:ext cx="3596207" cy="5112568"/>
          </a:xfrm>
          <a:prstGeom prst="rect">
            <a:avLst/>
          </a:prstGeom>
          <a:solidFill>
            <a:schemeClr val="accent1">
              <a:lumMod val="40000"/>
              <a:lumOff val="60000"/>
            </a:schemeClr>
          </a:solidFill>
          <a:effectLst>
            <a:glow rad="139700">
              <a:schemeClr val="accent5">
                <a:satMod val="175000"/>
                <a:alpha val="40000"/>
              </a:schemeClr>
            </a:glo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b="1" dirty="0">
                <a:solidFill>
                  <a:schemeClr val="tx1"/>
                </a:solidFill>
                <a:latin typeface="Times New Roman" panose="02020603050405020304" pitchFamily="18" charset="0"/>
                <a:cs typeface="Times New Roman" panose="02020603050405020304" pitchFamily="18" charset="0"/>
              </a:rPr>
              <a:t>Το Εκπαιδευτικό Υλικό (Ε</a:t>
            </a:r>
            <a:r>
              <a:rPr lang="en-US" sz="2000" b="1" dirty="0">
                <a:solidFill>
                  <a:schemeClr val="tx1"/>
                </a:solidFill>
                <a:latin typeface="Times New Roman" panose="02020603050405020304" pitchFamily="18" charset="0"/>
                <a:cs typeface="Times New Roman" panose="02020603050405020304" pitchFamily="18" charset="0"/>
              </a:rPr>
              <a:t>.</a:t>
            </a:r>
            <a:r>
              <a:rPr lang="el-GR" sz="2000" b="1" dirty="0">
                <a:solidFill>
                  <a:schemeClr val="tx1"/>
                </a:solidFill>
                <a:latin typeface="Times New Roman" panose="02020603050405020304" pitchFamily="18" charset="0"/>
                <a:cs typeface="Times New Roman" panose="02020603050405020304" pitchFamily="18" charset="0"/>
              </a:rPr>
              <a:t>Υ</a:t>
            </a:r>
            <a:r>
              <a:rPr lang="en-US" sz="2000" b="1" dirty="0">
                <a:solidFill>
                  <a:schemeClr val="tx1"/>
                </a:solidFill>
                <a:latin typeface="Times New Roman" panose="02020603050405020304" pitchFamily="18" charset="0"/>
                <a:cs typeface="Times New Roman" panose="02020603050405020304" pitchFamily="18" charset="0"/>
              </a:rPr>
              <a:t>.</a:t>
            </a:r>
            <a:r>
              <a:rPr lang="el-GR" sz="2000" b="1" dirty="0">
                <a:solidFill>
                  <a:schemeClr val="tx1"/>
                </a:solidFill>
                <a:latin typeface="Times New Roman" panose="02020603050405020304" pitchFamily="18" charset="0"/>
                <a:cs typeface="Times New Roman" panose="02020603050405020304" pitchFamily="18" charset="0"/>
              </a:rPr>
              <a:t>) παρουσίασε επιστημονική τεκμηρίωση, σαφή δομή και ευχρηστία, διευκολύνοντας την ενεργή εμπλοκή των μαθητών.</a:t>
            </a:r>
          </a:p>
          <a:p>
            <a:endParaRPr lang="el-GR" sz="2000" b="1" dirty="0">
              <a:solidFill>
                <a:schemeClr val="accent1">
                  <a:lumMod val="50000"/>
                </a:schemeClr>
              </a:solidFill>
              <a:latin typeface="Times New Roman" panose="02020603050405020304" pitchFamily="18" charset="0"/>
              <a:cs typeface="Times New Roman" panose="02020603050405020304" pitchFamily="18" charset="0"/>
            </a:endParaRPr>
          </a:p>
          <a:p>
            <a:r>
              <a:rPr lang="el-GR" sz="2000" dirty="0">
                <a:solidFill>
                  <a:schemeClr val="tx1"/>
                </a:solidFill>
                <a:latin typeface="Times New Roman" panose="02020603050405020304" pitchFamily="18" charset="0"/>
                <a:cs typeface="Times New Roman" panose="02020603050405020304" pitchFamily="18" charset="0"/>
              </a:rPr>
              <a:t>➤ Σύμφωνο με </a:t>
            </a:r>
            <a:r>
              <a:rPr lang="en-US" sz="2000" dirty="0">
                <a:solidFill>
                  <a:schemeClr val="tx1"/>
                </a:solidFill>
                <a:latin typeface="Times New Roman" panose="02020603050405020304" pitchFamily="18" charset="0"/>
                <a:cs typeface="Times New Roman" panose="02020603050405020304" pitchFamily="18" charset="0"/>
              </a:rPr>
              <a:t>Peters</a:t>
            </a:r>
            <a:r>
              <a:rPr lang="el-GR" sz="2000" dirty="0">
                <a:solidFill>
                  <a:schemeClr val="tx1"/>
                </a:solidFill>
                <a:latin typeface="Times New Roman" panose="02020603050405020304" pitchFamily="18" charset="0"/>
                <a:cs typeface="Times New Roman" panose="02020603050405020304" pitchFamily="18" charset="0"/>
              </a:rPr>
              <a:t> (20</a:t>
            </a:r>
            <a:r>
              <a:rPr lang="en-US" sz="2000" dirty="0">
                <a:solidFill>
                  <a:schemeClr val="tx1"/>
                </a:solidFill>
                <a:latin typeface="Times New Roman" panose="02020603050405020304" pitchFamily="18" charset="0"/>
                <a:cs typeface="Times New Roman" panose="02020603050405020304" pitchFamily="18" charset="0"/>
              </a:rPr>
              <a:t>20</a:t>
            </a:r>
            <a:r>
              <a:rPr lang="el-GR" sz="2000" dirty="0">
                <a:solidFill>
                  <a:schemeClr val="tx1"/>
                </a:solidFill>
                <a:latin typeface="Times New Roman" panose="02020603050405020304" pitchFamily="18" charset="0"/>
                <a:cs typeface="Times New Roman" panose="02020603050405020304" pitchFamily="18" charset="0"/>
              </a:rPr>
              <a:t>): Ο προσχεδιασμός, η ευχρηστία &amp; ο καταμερισμός εργασιών είναι βασικά χαρακτηριστικά στην </a:t>
            </a:r>
            <a:r>
              <a:rPr lang="el-GR" sz="2000" dirty="0" err="1">
                <a:solidFill>
                  <a:schemeClr val="tx1"/>
                </a:solidFill>
                <a:latin typeface="Times New Roman" panose="02020603050405020304" pitchFamily="18" charset="0"/>
                <a:cs typeface="Times New Roman" panose="02020603050405020304" pitchFamily="18" charset="0"/>
              </a:rPr>
              <a:t>ΕξΑΕ</a:t>
            </a:r>
            <a:r>
              <a:rPr lang="el-GR" sz="2000" dirty="0">
                <a:solidFill>
                  <a:schemeClr val="accent1">
                    <a:lumMod val="50000"/>
                  </a:schemeClr>
                </a:solidFill>
                <a:latin typeface="Times New Roman" panose="02020603050405020304" pitchFamily="18" charset="0"/>
                <a:cs typeface="Times New Roman" panose="02020603050405020304" pitchFamily="18" charset="0"/>
              </a:rPr>
              <a:t>.</a:t>
            </a:r>
          </a:p>
        </p:txBody>
      </p:sp>
      <p:sp>
        <p:nvSpPr>
          <p:cNvPr id="5" name="Ορθογώνιο 4">
            <a:extLst>
              <a:ext uri="{FF2B5EF4-FFF2-40B4-BE49-F238E27FC236}">
                <a16:creationId xmlns:a16="http://schemas.microsoft.com/office/drawing/2014/main" id="{FF42A139-98F6-9A5D-FD0D-DDB1B171DB63}"/>
              </a:ext>
            </a:extLst>
          </p:cNvPr>
          <p:cNvSpPr/>
          <p:nvPr/>
        </p:nvSpPr>
        <p:spPr>
          <a:xfrm>
            <a:off x="4709313" y="1268760"/>
            <a:ext cx="3816424" cy="5112568"/>
          </a:xfrm>
          <a:prstGeom prst="rect">
            <a:avLst/>
          </a:prstGeom>
          <a:solidFill>
            <a:schemeClr val="accent4">
              <a:lumMod val="40000"/>
              <a:lumOff val="60000"/>
            </a:schemeClr>
          </a:solidFill>
          <a:effectLst>
            <a:glow rad="139700">
              <a:schemeClr val="accent4">
                <a:satMod val="175000"/>
                <a:alpha val="40000"/>
              </a:schemeClr>
            </a:glo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b="1" dirty="0">
                <a:solidFill>
                  <a:schemeClr val="tx1"/>
                </a:solidFill>
                <a:latin typeface="Times New Roman" panose="02020603050405020304" pitchFamily="18" charset="0"/>
                <a:cs typeface="Times New Roman" panose="02020603050405020304" pitchFamily="18" charset="0"/>
              </a:rPr>
              <a:t>Η </a:t>
            </a:r>
            <a:r>
              <a:rPr lang="el-GR" sz="2000" b="1" dirty="0" err="1">
                <a:solidFill>
                  <a:schemeClr val="tx1"/>
                </a:solidFill>
                <a:latin typeface="Times New Roman" panose="02020603050405020304" pitchFamily="18" charset="0"/>
                <a:cs typeface="Times New Roman" panose="02020603050405020304" pitchFamily="18" charset="0"/>
              </a:rPr>
              <a:t>πολυμεσική</a:t>
            </a:r>
            <a:r>
              <a:rPr lang="el-GR" sz="2000" b="1" dirty="0">
                <a:solidFill>
                  <a:schemeClr val="tx1"/>
                </a:solidFill>
                <a:latin typeface="Times New Roman" panose="02020603050405020304" pitchFamily="18" charset="0"/>
                <a:cs typeface="Times New Roman" panose="02020603050405020304" pitchFamily="18" charset="0"/>
              </a:rPr>
              <a:t> μάθηση και οι διαδραστικές δραστηριότητες ενίσχυσαν την κατανόηση.</a:t>
            </a:r>
          </a:p>
          <a:p>
            <a:pPr algn="just"/>
            <a:endParaRPr lang="el-GR" sz="2000" b="1" dirty="0">
              <a:solidFill>
                <a:schemeClr val="tx1"/>
              </a:solidFill>
              <a:latin typeface="Times New Roman" panose="02020603050405020304" pitchFamily="18" charset="0"/>
              <a:cs typeface="Times New Roman" panose="02020603050405020304" pitchFamily="18" charset="0"/>
            </a:endParaRPr>
          </a:p>
          <a:p>
            <a:r>
              <a:rPr lang="el-GR" sz="2000" b="1" dirty="0">
                <a:solidFill>
                  <a:schemeClr val="tx1"/>
                </a:solidFill>
                <a:latin typeface="Times New Roman" panose="02020603050405020304" pitchFamily="18" charset="0"/>
                <a:cs typeface="Times New Roman" panose="02020603050405020304" pitchFamily="18" charset="0"/>
              </a:rPr>
              <a:t>➤ </a:t>
            </a:r>
            <a:r>
              <a:rPr lang="el-GR" sz="2000" dirty="0">
                <a:solidFill>
                  <a:schemeClr val="tx1"/>
                </a:solidFill>
                <a:latin typeface="Times New Roman" panose="02020603050405020304" pitchFamily="18" charset="0"/>
                <a:cs typeface="Times New Roman" panose="02020603050405020304" pitchFamily="18" charset="0"/>
              </a:rPr>
              <a:t>Επιβεβαίωση από </a:t>
            </a:r>
            <a:r>
              <a:rPr lang="el-GR" sz="2000" dirty="0" err="1">
                <a:solidFill>
                  <a:schemeClr val="tx1"/>
                </a:solidFill>
                <a:latin typeface="Times New Roman" panose="02020603050405020304" pitchFamily="18" charset="0"/>
                <a:cs typeface="Times New Roman" panose="02020603050405020304" pitchFamily="18" charset="0"/>
              </a:rPr>
              <a:t>Ακριτίδου</a:t>
            </a:r>
            <a:r>
              <a:rPr lang="el-GR" sz="2000" dirty="0">
                <a:solidFill>
                  <a:schemeClr val="tx1"/>
                </a:solidFill>
                <a:latin typeface="Times New Roman" panose="02020603050405020304" pitchFamily="18" charset="0"/>
                <a:cs typeface="Times New Roman" panose="02020603050405020304" pitchFamily="18" charset="0"/>
              </a:rPr>
              <a:t> (2023); </a:t>
            </a:r>
            <a:r>
              <a:rPr lang="el-GR" sz="2000" dirty="0">
                <a:solidFill>
                  <a:schemeClr val="tx1"/>
                </a:solidFill>
                <a:effectLst/>
                <a:latin typeface="Times New Roman" panose="02020603050405020304" pitchFamily="18" charset="0"/>
                <a:ea typeface="Times New Roman" panose="02020603050405020304" pitchFamily="18" charset="0"/>
              </a:rPr>
              <a:t>Παπαϊωάννου και συν. (2022): Η χρήση πολυμορφικού υλικού οδηγεί στη συμπερίληψη. Σωστά δομημένο και υλοποιημένο εκπαιδευτικό υλικό βοηθά τον εγκέφαλο να ενσωματώσει τη νέα γνώση αβίαστα. </a:t>
            </a:r>
            <a:endParaRPr lang="el-GR" sz="2000" dirty="0">
              <a:solidFill>
                <a:schemeClr val="tx1"/>
              </a:solidFill>
            </a:endParaRPr>
          </a:p>
        </p:txBody>
      </p:sp>
      <p:sp>
        <p:nvSpPr>
          <p:cNvPr id="8" name="Ορθογώνιο 7">
            <a:extLst>
              <a:ext uri="{FF2B5EF4-FFF2-40B4-BE49-F238E27FC236}">
                <a16:creationId xmlns:a16="http://schemas.microsoft.com/office/drawing/2014/main" id="{D3D0E5C9-1779-C847-48B3-8174E2091E1B}"/>
              </a:ext>
            </a:extLst>
          </p:cNvPr>
          <p:cNvSpPr/>
          <p:nvPr/>
        </p:nvSpPr>
        <p:spPr>
          <a:xfrm>
            <a:off x="901137" y="1389519"/>
            <a:ext cx="3312368" cy="352685"/>
          </a:xfrm>
          <a:prstGeom prst="rect">
            <a:avLst/>
          </a:prstGeom>
          <a:solidFill>
            <a:schemeClr val="accent6">
              <a:lumMod val="50000"/>
            </a:schemeClr>
          </a:solidFill>
          <a:effectLst>
            <a:glow rad="1397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latin typeface="Times New Roman" panose="02020603050405020304" pitchFamily="18" charset="0"/>
                <a:cs typeface="Times New Roman" panose="02020603050405020304" pitchFamily="18" charset="0"/>
              </a:rPr>
              <a:t>Ερευνητικό Ερώτημα 1</a:t>
            </a:r>
            <a:endParaRPr lang="el-GR" dirty="0"/>
          </a:p>
        </p:txBody>
      </p:sp>
      <p:sp>
        <p:nvSpPr>
          <p:cNvPr id="4" name="Ορθογώνιο 3">
            <a:extLst>
              <a:ext uri="{FF2B5EF4-FFF2-40B4-BE49-F238E27FC236}">
                <a16:creationId xmlns:a16="http://schemas.microsoft.com/office/drawing/2014/main" id="{63D50421-330A-F32C-3B5A-E15765B59757}"/>
              </a:ext>
            </a:extLst>
          </p:cNvPr>
          <p:cNvSpPr/>
          <p:nvPr/>
        </p:nvSpPr>
        <p:spPr>
          <a:xfrm>
            <a:off x="4826124" y="1323056"/>
            <a:ext cx="3596207" cy="388081"/>
          </a:xfrm>
          <a:prstGeom prst="rect">
            <a:avLst/>
          </a:prstGeom>
          <a:solidFill>
            <a:schemeClr val="accent6">
              <a:lumMod val="50000"/>
            </a:schemeClr>
          </a:solidFill>
          <a:effectLst>
            <a:glow rad="1397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latin typeface="Times New Roman" panose="02020603050405020304" pitchFamily="18" charset="0"/>
                <a:cs typeface="Times New Roman" panose="02020603050405020304" pitchFamily="18" charset="0"/>
              </a:rPr>
              <a:t>Ερευνητικό Ερώτημα 2</a:t>
            </a:r>
            <a:endParaRPr lang="el-GR" dirty="0"/>
          </a:p>
        </p:txBody>
      </p:sp>
    </p:spTree>
    <p:extLst>
      <p:ext uri="{BB962C8B-B14F-4D97-AF65-F5344CB8AC3E}">
        <p14:creationId xmlns:p14="http://schemas.microsoft.com/office/powerpoint/2010/main" val="17049836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53C31-1FF3-167C-BC85-44F7F2248AC9}"/>
            </a:ext>
          </a:extLst>
        </p:cNvPr>
        <p:cNvGrpSpPr/>
        <p:nvPr/>
      </p:nvGrpSpPr>
      <p:grpSpPr>
        <a:xfrm>
          <a:off x="0" y="0"/>
          <a:ext cx="0" cy="0"/>
          <a:chOff x="0" y="0"/>
          <a:chExt cx="0" cy="0"/>
        </a:xfrm>
      </p:grpSpPr>
      <p:sp>
        <p:nvSpPr>
          <p:cNvPr id="6" name="Ορθογώνιο 5">
            <a:extLst>
              <a:ext uri="{FF2B5EF4-FFF2-40B4-BE49-F238E27FC236}">
                <a16:creationId xmlns:a16="http://schemas.microsoft.com/office/drawing/2014/main" id="{AF4C52CB-449A-3996-8296-CD32CD5BA875}"/>
              </a:ext>
            </a:extLst>
          </p:cNvPr>
          <p:cNvSpPr/>
          <p:nvPr/>
        </p:nvSpPr>
        <p:spPr>
          <a:xfrm>
            <a:off x="683568" y="1324921"/>
            <a:ext cx="8280920" cy="5208714"/>
          </a:xfrm>
          <a:prstGeom prst="rect">
            <a:avLst/>
          </a:prstGeom>
          <a:solidFill>
            <a:schemeClr val="accent5">
              <a:lumMod val="60000"/>
              <a:lumOff val="40000"/>
            </a:schemeClr>
          </a:solidFill>
          <a:effectLst>
            <a:glow rad="101600">
              <a:schemeClr val="accent5">
                <a:satMod val="175000"/>
                <a:alpha val="40000"/>
              </a:schemeClr>
            </a:glo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b="1" dirty="0">
                <a:solidFill>
                  <a:schemeClr val="tx1"/>
                </a:solidFill>
                <a:latin typeface="Times New Roman" panose="02020603050405020304" pitchFamily="18" charset="0"/>
                <a:cs typeface="Times New Roman" panose="02020603050405020304" pitchFamily="18" charset="0"/>
              </a:rPr>
              <a:t>Αποτελεσματική η εκμάθηση της Ιστορίας μέσω Ε.Π. &amp; </a:t>
            </a:r>
            <a:r>
              <a:rPr lang="en-US" sz="2000" b="1" dirty="0">
                <a:solidFill>
                  <a:schemeClr val="tx1"/>
                </a:solidFill>
                <a:latin typeface="Times New Roman" panose="02020603050405020304" pitchFamily="18" charset="0"/>
                <a:cs typeface="Times New Roman" panose="02020603050405020304" pitchFamily="18" charset="0"/>
              </a:rPr>
              <a:t>m-Learning</a:t>
            </a:r>
            <a:r>
              <a:rPr lang="el-GR" sz="2000" b="1" dirty="0">
                <a:solidFill>
                  <a:schemeClr val="tx1"/>
                </a:solidFill>
                <a:latin typeface="Times New Roman" panose="02020603050405020304" pitchFamily="18" charset="0"/>
                <a:cs typeface="Times New Roman" panose="02020603050405020304" pitchFamily="18" charset="0"/>
              </a:rPr>
              <a:t> ως κορύφωση βιωματικής μάθησης - Συνδυασμός διασκέδασης &amp; μάθησης  </a:t>
            </a:r>
          </a:p>
          <a:p>
            <a:r>
              <a:rPr lang="el-GR" sz="2000" dirty="0">
                <a:solidFill>
                  <a:schemeClr val="tx1"/>
                </a:solidFill>
                <a:latin typeface="Times New Roman" panose="02020603050405020304" pitchFamily="18" charset="0"/>
                <a:cs typeface="Times New Roman" panose="02020603050405020304" pitchFamily="18" charset="0"/>
              </a:rPr>
              <a:t> </a:t>
            </a:r>
            <a:r>
              <a:rPr kumimoji="0" lang="el-GR" sz="20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el-GR" sz="2000" dirty="0">
                <a:solidFill>
                  <a:schemeClr val="tx1"/>
                </a:solidFill>
                <a:latin typeface="Times New Roman" panose="02020603050405020304" pitchFamily="18" charset="0"/>
                <a:cs typeface="Times New Roman" panose="02020603050405020304" pitchFamily="18" charset="0"/>
              </a:rPr>
              <a:t>Επιβεβαίωση </a:t>
            </a:r>
            <a:r>
              <a:rPr lang="el-GR" sz="2000" dirty="0" err="1">
                <a:solidFill>
                  <a:schemeClr val="tx1"/>
                </a:solidFill>
                <a:latin typeface="Times New Roman" panose="02020603050405020304" pitchFamily="18" charset="0"/>
                <a:cs typeface="Times New Roman" panose="02020603050405020304" pitchFamily="18" charset="0"/>
              </a:rPr>
              <a:t>Hall</a:t>
            </a:r>
            <a:r>
              <a:rPr lang="el-GR" sz="2000" dirty="0">
                <a:solidFill>
                  <a:schemeClr val="tx1"/>
                </a:solidFill>
                <a:latin typeface="Times New Roman" panose="02020603050405020304" pitchFamily="18" charset="0"/>
                <a:cs typeface="Times New Roman" panose="02020603050405020304" pitchFamily="18" charset="0"/>
              </a:rPr>
              <a:t> &amp; </a:t>
            </a:r>
            <a:r>
              <a:rPr lang="el-GR" sz="2000" dirty="0" err="1">
                <a:solidFill>
                  <a:schemeClr val="tx1"/>
                </a:solidFill>
                <a:latin typeface="Times New Roman" panose="02020603050405020304" pitchFamily="18" charset="0"/>
                <a:cs typeface="Times New Roman" panose="02020603050405020304" pitchFamily="18" charset="0"/>
              </a:rPr>
              <a:t>Bannon</a:t>
            </a:r>
            <a:r>
              <a:rPr lang="el-GR" sz="2000" dirty="0">
                <a:solidFill>
                  <a:schemeClr val="tx1"/>
                </a:solidFill>
                <a:latin typeface="Times New Roman" panose="02020603050405020304" pitchFamily="18" charset="0"/>
                <a:cs typeface="Times New Roman" panose="02020603050405020304" pitchFamily="18" charset="0"/>
              </a:rPr>
              <a:t>, 2005; </a:t>
            </a:r>
            <a:r>
              <a:rPr lang="el-GR" sz="2000" dirty="0" err="1">
                <a:solidFill>
                  <a:schemeClr val="tx1"/>
                </a:solidFill>
                <a:latin typeface="Times New Roman" panose="02020603050405020304" pitchFamily="18" charset="0"/>
                <a:cs typeface="Times New Roman" panose="02020603050405020304" pitchFamily="18" charset="0"/>
              </a:rPr>
              <a:t>Σιντόρης</a:t>
            </a:r>
            <a:r>
              <a:rPr lang="el-GR" sz="2000" dirty="0">
                <a:solidFill>
                  <a:schemeClr val="tx1"/>
                </a:solidFill>
                <a:latin typeface="Times New Roman" panose="02020603050405020304" pitchFamily="18" charset="0"/>
                <a:cs typeface="Times New Roman" panose="02020603050405020304" pitchFamily="18" charset="0"/>
              </a:rPr>
              <a:t> και συν., 2010.</a:t>
            </a:r>
          </a:p>
          <a:p>
            <a:endParaRPr lang="el-GR" sz="2000" dirty="0">
              <a:solidFill>
                <a:schemeClr val="tx1"/>
              </a:solidFill>
              <a:latin typeface="Times New Roman" panose="02020603050405020304" pitchFamily="18" charset="0"/>
              <a:cs typeface="Times New Roman" panose="02020603050405020304" pitchFamily="18" charset="0"/>
            </a:endParaRPr>
          </a:p>
          <a:p>
            <a:pPr algn="ctr"/>
            <a:r>
              <a:rPr lang="el-GR" sz="2000" b="1" dirty="0">
                <a:solidFill>
                  <a:schemeClr val="tx1"/>
                </a:solidFill>
                <a:latin typeface="Times New Roman" panose="02020603050405020304" pitchFamily="18" charset="0"/>
                <a:cs typeface="Times New Roman" panose="02020603050405020304" pitchFamily="18" charset="0"/>
              </a:rPr>
              <a:t>Μάθηση πλαισιωμένη από ομάδα</a:t>
            </a:r>
          </a:p>
          <a:p>
            <a:r>
              <a:rPr lang="el-GR" sz="2000" dirty="0">
                <a:solidFill>
                  <a:schemeClr val="tx1"/>
                </a:solidFill>
                <a:latin typeface="Times New Roman" panose="02020603050405020304" pitchFamily="18" charset="0"/>
                <a:cs typeface="Times New Roman" panose="02020603050405020304" pitchFamily="18" charset="0"/>
              </a:rPr>
              <a:t>➤ Επιβεβαίωση: </a:t>
            </a:r>
            <a:r>
              <a:rPr lang="el-GR" sz="2000" dirty="0" err="1">
                <a:solidFill>
                  <a:schemeClr val="tx1"/>
                </a:solidFill>
                <a:effectLst/>
                <a:latin typeface="Times New Roman" panose="02020603050405020304" pitchFamily="18" charset="0"/>
                <a:ea typeface="Times New Roman" panose="02020603050405020304" pitchFamily="18" charset="0"/>
              </a:rPr>
              <a:t>Moser</a:t>
            </a:r>
            <a:r>
              <a:rPr lang="el-GR" sz="2000" dirty="0">
                <a:solidFill>
                  <a:schemeClr val="tx1"/>
                </a:solidFill>
                <a:effectLst/>
                <a:latin typeface="Times New Roman" panose="02020603050405020304" pitchFamily="18" charset="0"/>
                <a:ea typeface="Times New Roman" panose="02020603050405020304" pitchFamily="18" charset="0"/>
              </a:rPr>
              <a:t> &amp; </a:t>
            </a:r>
            <a:r>
              <a:rPr lang="el-GR" sz="2000" dirty="0" err="1">
                <a:solidFill>
                  <a:schemeClr val="tx1"/>
                </a:solidFill>
                <a:effectLst/>
                <a:latin typeface="Times New Roman" panose="02020603050405020304" pitchFamily="18" charset="0"/>
                <a:ea typeface="Times New Roman" panose="02020603050405020304" pitchFamily="18" charset="0"/>
              </a:rPr>
              <a:t>Lewalter</a:t>
            </a:r>
            <a:r>
              <a:rPr lang="el-GR" sz="2000" dirty="0">
                <a:solidFill>
                  <a:schemeClr val="tx1"/>
                </a:solidFill>
                <a:effectLst/>
                <a:latin typeface="Times New Roman" panose="02020603050405020304" pitchFamily="18" charset="0"/>
                <a:ea typeface="Times New Roman" panose="02020603050405020304" pitchFamily="18" charset="0"/>
              </a:rPr>
              <a:t> (2024)</a:t>
            </a:r>
          </a:p>
          <a:p>
            <a:endParaRPr lang="el-GR" sz="2000" dirty="0">
              <a:solidFill>
                <a:schemeClr val="tx1"/>
              </a:solidFill>
              <a:effectLst/>
              <a:latin typeface="Times New Roman" panose="02020603050405020304" pitchFamily="18" charset="0"/>
              <a:ea typeface="Times New Roman" panose="02020603050405020304" pitchFamily="18" charset="0"/>
            </a:endParaRPr>
          </a:p>
          <a:p>
            <a:pPr algn="ctr"/>
            <a:r>
              <a:rPr lang="el-GR" sz="2000" b="1" dirty="0">
                <a:solidFill>
                  <a:schemeClr val="tx1"/>
                </a:solidFill>
                <a:latin typeface="Times New Roman" panose="02020603050405020304" pitchFamily="18" charset="0"/>
                <a:cs typeface="Times New Roman" panose="02020603050405020304" pitchFamily="18" charset="0"/>
              </a:rPr>
              <a:t>Καλλιέργεια κριτικής σκέψης σε συνεργατικό περιβάλλον μάθησης</a:t>
            </a:r>
          </a:p>
          <a:p>
            <a:pPr algn="just"/>
            <a:r>
              <a:rPr lang="el-GR" sz="2000" b="1" dirty="0">
                <a:solidFill>
                  <a:schemeClr val="tx1"/>
                </a:solidFill>
                <a:latin typeface="Times New Roman" panose="02020603050405020304" pitchFamily="18" charset="0"/>
                <a:cs typeface="Times New Roman" panose="02020603050405020304" pitchFamily="18" charset="0"/>
              </a:rPr>
              <a:t>➤</a:t>
            </a:r>
            <a:r>
              <a:rPr lang="el-GR" sz="2000" dirty="0">
                <a:solidFill>
                  <a:schemeClr val="tx1"/>
                </a:solidFill>
                <a:latin typeface="Times New Roman" panose="02020603050405020304" pitchFamily="18" charset="0"/>
                <a:cs typeface="Times New Roman" panose="02020603050405020304" pitchFamily="18" charset="0"/>
              </a:rPr>
              <a:t> Επιβεβαίωση: </a:t>
            </a:r>
            <a:r>
              <a:rPr lang="el-GR" sz="20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Fraggista</a:t>
            </a:r>
            <a:r>
              <a:rPr lang="el-GR"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και συν., 2023; </a:t>
            </a:r>
            <a:r>
              <a:rPr lang="el-GR" sz="20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Siouli</a:t>
            </a:r>
            <a:r>
              <a:rPr lang="el-GR"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και συν., 2018;</a:t>
            </a:r>
            <a:r>
              <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Papakostas</a:t>
            </a:r>
            <a:r>
              <a:rPr lang="el-GR"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2025.</a:t>
            </a:r>
          </a:p>
          <a:p>
            <a:pPr algn="ctr"/>
            <a:endParaRPr lang="el-GR" sz="2000" b="1" dirty="0">
              <a:solidFill>
                <a:schemeClr val="tx1"/>
              </a:solidFill>
              <a:latin typeface="Times New Roman" panose="02020603050405020304" pitchFamily="18" charset="0"/>
              <a:cs typeface="Times New Roman" panose="02020603050405020304" pitchFamily="18" charset="0"/>
            </a:endParaRPr>
          </a:p>
          <a:p>
            <a:pPr algn="ctr"/>
            <a:r>
              <a:rPr lang="el-GR" sz="2000" b="1" dirty="0">
                <a:solidFill>
                  <a:schemeClr val="tx1"/>
                </a:solidFill>
                <a:latin typeface="Times New Roman" panose="02020603050405020304" pitchFamily="18" charset="0"/>
                <a:cs typeface="Times New Roman" panose="02020603050405020304" pitchFamily="18" charset="0"/>
              </a:rPr>
              <a:t>Σύνδεση ψηφιακού με πραγματικού σε μουσεία &amp; φυσικούς χώρους</a:t>
            </a:r>
          </a:p>
          <a:p>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l-GR" sz="200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Επιβεβα</a:t>
            </a:r>
            <a:r>
              <a:rPr lang="el-GR" sz="2000" dirty="0">
                <a:solidFill>
                  <a:prstClr val="black"/>
                </a:solidFill>
                <a:latin typeface="Times New Roman" panose="02020603050405020304" pitchFamily="18" charset="0"/>
                <a:cs typeface="Times New Roman" panose="02020603050405020304" pitchFamily="18" charset="0"/>
              </a:rPr>
              <a:t>ίωση: </a:t>
            </a:r>
            <a:r>
              <a:rPr lang="el-GR" sz="2000" dirty="0" err="1">
                <a:solidFill>
                  <a:schemeClr val="tx1"/>
                </a:solidFill>
                <a:latin typeface="Times New Roman" panose="02020603050405020304" pitchFamily="18" charset="0"/>
                <a:cs typeface="Times New Roman" panose="02020603050405020304" pitchFamily="18" charset="0"/>
              </a:rPr>
              <a:t>Rashid</a:t>
            </a:r>
            <a:r>
              <a:rPr lang="el-GR" sz="2000" dirty="0">
                <a:solidFill>
                  <a:schemeClr val="tx1"/>
                </a:solidFill>
                <a:latin typeface="Times New Roman" panose="02020603050405020304" pitchFamily="18" charset="0"/>
                <a:cs typeface="Times New Roman" panose="02020603050405020304" pitchFamily="18" charset="0"/>
              </a:rPr>
              <a:t> </a:t>
            </a:r>
            <a:r>
              <a:rPr lang="el-GR" sz="2000" dirty="0" err="1">
                <a:solidFill>
                  <a:schemeClr val="tx1"/>
                </a:solidFill>
                <a:latin typeface="Times New Roman" panose="02020603050405020304" pitchFamily="18" charset="0"/>
                <a:cs typeface="Times New Roman" panose="02020603050405020304" pitchFamily="18" charset="0"/>
              </a:rPr>
              <a:t>et</a:t>
            </a:r>
            <a:r>
              <a:rPr lang="el-GR" sz="2000" dirty="0">
                <a:solidFill>
                  <a:schemeClr val="tx1"/>
                </a:solidFill>
                <a:latin typeface="Times New Roman" panose="02020603050405020304" pitchFamily="18" charset="0"/>
                <a:cs typeface="Times New Roman" panose="02020603050405020304" pitchFamily="18" charset="0"/>
              </a:rPr>
              <a:t> </a:t>
            </a:r>
            <a:r>
              <a:rPr lang="el-GR" sz="2000" dirty="0" err="1">
                <a:solidFill>
                  <a:schemeClr val="tx1"/>
                </a:solidFill>
                <a:latin typeface="Times New Roman" panose="02020603050405020304" pitchFamily="18" charset="0"/>
                <a:cs typeface="Times New Roman" panose="02020603050405020304" pitchFamily="18" charset="0"/>
              </a:rPr>
              <a:t>al</a:t>
            </a:r>
            <a:r>
              <a:rPr lang="el-GR" sz="2000" dirty="0">
                <a:solidFill>
                  <a:schemeClr val="tx1"/>
                </a:solidFill>
                <a:latin typeface="Times New Roman" panose="02020603050405020304" pitchFamily="18" charset="0"/>
                <a:cs typeface="Times New Roman" panose="02020603050405020304" pitchFamily="18" charset="0"/>
              </a:rPr>
              <a:t>., 2006</a:t>
            </a:r>
            <a:r>
              <a:rPr lang="en-US" sz="2000" dirty="0">
                <a:solidFill>
                  <a:schemeClr val="tx1"/>
                </a:solidFill>
                <a:latin typeface="Times New Roman" panose="02020603050405020304" pitchFamily="18" charset="0"/>
                <a:cs typeface="Times New Roman" panose="02020603050405020304" pitchFamily="18" charset="0"/>
              </a:rPr>
              <a:t>· </a:t>
            </a:r>
            <a:r>
              <a:rPr lang="el-GR" sz="2000" dirty="0" err="1">
                <a:solidFill>
                  <a:schemeClr val="tx1"/>
                </a:solidFill>
                <a:latin typeface="Times New Roman" panose="02020603050405020304" pitchFamily="18" charset="0"/>
                <a:cs typeface="Times New Roman" panose="02020603050405020304" pitchFamily="18" charset="0"/>
              </a:rPr>
              <a:t>Hall</a:t>
            </a:r>
            <a:r>
              <a:rPr lang="el-GR" sz="2000" dirty="0">
                <a:solidFill>
                  <a:schemeClr val="tx1"/>
                </a:solidFill>
                <a:latin typeface="Times New Roman" panose="02020603050405020304" pitchFamily="18" charset="0"/>
                <a:cs typeface="Times New Roman" panose="02020603050405020304" pitchFamily="18" charset="0"/>
              </a:rPr>
              <a:t> &amp; </a:t>
            </a:r>
            <a:r>
              <a:rPr lang="el-GR" sz="2000" dirty="0" err="1">
                <a:solidFill>
                  <a:schemeClr val="tx1"/>
                </a:solidFill>
                <a:latin typeface="Times New Roman" panose="02020603050405020304" pitchFamily="18" charset="0"/>
                <a:cs typeface="Times New Roman" panose="02020603050405020304" pitchFamily="18" charset="0"/>
              </a:rPr>
              <a:t>Bannon</a:t>
            </a:r>
            <a:r>
              <a:rPr lang="el-GR" sz="2000" dirty="0">
                <a:solidFill>
                  <a:schemeClr val="tx1"/>
                </a:solidFill>
                <a:latin typeface="Times New Roman" panose="02020603050405020304" pitchFamily="18" charset="0"/>
                <a:cs typeface="Times New Roman" panose="02020603050405020304" pitchFamily="18" charset="0"/>
              </a:rPr>
              <a:t>, 2005</a:t>
            </a:r>
            <a:r>
              <a:rPr lang="en-US" sz="2000" dirty="0">
                <a:solidFill>
                  <a:schemeClr val="tx1"/>
                </a:solidFill>
                <a:latin typeface="Times New Roman" panose="02020603050405020304" pitchFamily="18" charset="0"/>
                <a:cs typeface="Times New Roman" panose="02020603050405020304" pitchFamily="18" charset="0"/>
              </a:rPr>
              <a:t>.</a:t>
            </a:r>
            <a:endParaRPr lang="el-GR" sz="2000" dirty="0">
              <a:solidFill>
                <a:schemeClr val="tx1"/>
              </a:solidFill>
              <a:latin typeface="Times New Roman" panose="02020603050405020304" pitchFamily="18" charset="0"/>
              <a:cs typeface="Times New Roman" panose="02020603050405020304" pitchFamily="18" charset="0"/>
            </a:endParaRPr>
          </a:p>
          <a:p>
            <a:endParaRPr lang="el-GR" sz="2000" dirty="0">
              <a:solidFill>
                <a:schemeClr val="tx1"/>
              </a:solidFill>
              <a:latin typeface="Times New Roman" panose="02020603050405020304" pitchFamily="18" charset="0"/>
              <a:cs typeface="Times New Roman" panose="02020603050405020304" pitchFamily="18" charset="0"/>
            </a:endParaRPr>
          </a:p>
        </p:txBody>
      </p:sp>
      <p:sp>
        <p:nvSpPr>
          <p:cNvPr id="2" name="Τίτλος 1">
            <a:extLst>
              <a:ext uri="{FF2B5EF4-FFF2-40B4-BE49-F238E27FC236}">
                <a16:creationId xmlns:a16="http://schemas.microsoft.com/office/drawing/2014/main" id="{AC004464-AE4F-45EF-3717-ABF8C70E1E70}"/>
              </a:ext>
            </a:extLst>
          </p:cNvPr>
          <p:cNvSpPr>
            <a:spLocks noGrp="1"/>
          </p:cNvSpPr>
          <p:nvPr>
            <p:ph type="title"/>
          </p:nvPr>
        </p:nvSpPr>
        <p:spPr>
          <a:xfrm>
            <a:off x="1187624" y="620688"/>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Συμπεράσματα 2/4</a:t>
            </a:r>
            <a:endParaRPr lang="el-GR" sz="4000" b="1" dirty="0"/>
          </a:p>
        </p:txBody>
      </p:sp>
      <p:sp>
        <p:nvSpPr>
          <p:cNvPr id="8" name="Ορθογώνιο 7">
            <a:extLst>
              <a:ext uri="{FF2B5EF4-FFF2-40B4-BE49-F238E27FC236}">
                <a16:creationId xmlns:a16="http://schemas.microsoft.com/office/drawing/2014/main" id="{0B1BEF55-51FE-DF66-BD1F-E767DF8CCFDB}"/>
              </a:ext>
            </a:extLst>
          </p:cNvPr>
          <p:cNvSpPr/>
          <p:nvPr/>
        </p:nvSpPr>
        <p:spPr>
          <a:xfrm>
            <a:off x="2915816" y="1324921"/>
            <a:ext cx="3312368" cy="384179"/>
          </a:xfrm>
          <a:prstGeom prst="rect">
            <a:avLst/>
          </a:prstGeom>
          <a:solidFill>
            <a:schemeClr val="accent6">
              <a:lumMod val="50000"/>
            </a:schemeClr>
          </a:solidFill>
          <a:effectLst>
            <a:glow rad="1397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latin typeface="Times New Roman" panose="02020603050405020304" pitchFamily="18" charset="0"/>
                <a:cs typeface="Times New Roman" panose="02020603050405020304" pitchFamily="18" charset="0"/>
              </a:rPr>
              <a:t>Ερευνητικό Ερώτημα 3</a:t>
            </a:r>
            <a:endParaRPr lang="el-GR" dirty="0"/>
          </a:p>
        </p:txBody>
      </p:sp>
    </p:spTree>
    <p:extLst>
      <p:ext uri="{BB962C8B-B14F-4D97-AF65-F5344CB8AC3E}">
        <p14:creationId xmlns:p14="http://schemas.microsoft.com/office/powerpoint/2010/main" val="29185943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857A6-D518-ED01-1F2B-56B48219BC9A}"/>
            </a:ext>
          </a:extLst>
        </p:cNvPr>
        <p:cNvGrpSpPr/>
        <p:nvPr/>
      </p:nvGrpSpPr>
      <p:grpSpPr>
        <a:xfrm>
          <a:off x="0" y="0"/>
          <a:ext cx="0" cy="0"/>
          <a:chOff x="0" y="0"/>
          <a:chExt cx="0" cy="0"/>
        </a:xfrm>
      </p:grpSpPr>
      <p:sp>
        <p:nvSpPr>
          <p:cNvPr id="7" name="Ορθογώνιο 6">
            <a:extLst>
              <a:ext uri="{FF2B5EF4-FFF2-40B4-BE49-F238E27FC236}">
                <a16:creationId xmlns:a16="http://schemas.microsoft.com/office/drawing/2014/main" id="{ABC185AD-7210-599D-0CFD-D1C8446F4BE1}"/>
              </a:ext>
            </a:extLst>
          </p:cNvPr>
          <p:cNvSpPr/>
          <p:nvPr/>
        </p:nvSpPr>
        <p:spPr>
          <a:xfrm>
            <a:off x="447972" y="1228650"/>
            <a:ext cx="8517937" cy="5184576"/>
          </a:xfrm>
          <a:prstGeom prst="rect">
            <a:avLst/>
          </a:prstGeom>
          <a:solidFill>
            <a:schemeClr val="accent6">
              <a:lumMod val="60000"/>
              <a:lumOff val="40000"/>
            </a:schemeClr>
          </a:solidFill>
          <a:effectLst>
            <a:glow rad="139700">
              <a:schemeClr val="accent6">
                <a:satMod val="175000"/>
                <a:alpha val="40000"/>
              </a:schemeClr>
            </a:glo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sz="2000" b="1" dirty="0">
              <a:solidFill>
                <a:schemeClr val="tx1"/>
              </a:solidFill>
              <a:latin typeface="Times New Roman" panose="02020603050405020304" pitchFamily="18" charset="0"/>
              <a:cs typeface="Times New Roman" panose="02020603050405020304" pitchFamily="18" charset="0"/>
            </a:endParaRPr>
          </a:p>
          <a:p>
            <a:pPr algn="ctr"/>
            <a:endParaRPr lang="el-GR" sz="2000" b="1" dirty="0">
              <a:solidFill>
                <a:schemeClr val="tx1"/>
              </a:solidFill>
              <a:latin typeface="Times New Roman" panose="02020603050405020304" pitchFamily="18" charset="0"/>
              <a:cs typeface="Times New Roman" panose="02020603050405020304" pitchFamily="18" charset="0"/>
            </a:endParaRPr>
          </a:p>
          <a:p>
            <a:pPr algn="ctr"/>
            <a:endParaRPr lang="el-GR" sz="2000" b="1" dirty="0">
              <a:solidFill>
                <a:schemeClr val="tx1"/>
              </a:solidFill>
              <a:latin typeface="Times New Roman" panose="02020603050405020304" pitchFamily="18" charset="0"/>
              <a:cs typeface="Times New Roman" panose="02020603050405020304" pitchFamily="18" charset="0"/>
            </a:endParaRPr>
          </a:p>
          <a:p>
            <a:pPr algn="ctr"/>
            <a:endParaRPr lang="el-GR" sz="2000" b="1" dirty="0">
              <a:solidFill>
                <a:schemeClr val="tx1"/>
              </a:solidFill>
              <a:latin typeface="Times New Roman" panose="02020603050405020304" pitchFamily="18" charset="0"/>
              <a:cs typeface="Times New Roman" panose="02020603050405020304" pitchFamily="18" charset="0"/>
            </a:endParaRPr>
          </a:p>
          <a:p>
            <a:pPr algn="ctr"/>
            <a:r>
              <a:rPr lang="el-GR" sz="2000" b="1" dirty="0">
                <a:solidFill>
                  <a:schemeClr val="tx1"/>
                </a:solidFill>
                <a:latin typeface="Times New Roman" panose="02020603050405020304" pitchFamily="18" charset="0"/>
                <a:cs typeface="Times New Roman" panose="02020603050405020304" pitchFamily="18" charset="0"/>
              </a:rPr>
              <a:t>Εκπαιδευτικό Υλικό &amp; σύνδεση με την Τοπική Ιστορία της Ιεράπετρας</a:t>
            </a:r>
          </a:p>
          <a:p>
            <a:pPr algn="ctr"/>
            <a:endParaRPr lang="el-GR" sz="2000" b="1" dirty="0">
              <a:solidFill>
                <a:schemeClr val="tx1"/>
              </a:solidFill>
              <a:latin typeface="Times New Roman" panose="02020603050405020304" pitchFamily="18" charset="0"/>
              <a:cs typeface="Times New Roman" panose="02020603050405020304" pitchFamily="18" charset="0"/>
            </a:endParaRPr>
          </a:p>
          <a:p>
            <a:pPr algn="ctr">
              <a:buNone/>
            </a:pPr>
            <a:r>
              <a:rPr lang="el-GR" sz="2000" b="1" dirty="0">
                <a:solidFill>
                  <a:schemeClr val="tx1"/>
                </a:solidFill>
                <a:latin typeface="Times New Roman" panose="02020603050405020304" pitchFamily="18" charset="0"/>
                <a:cs typeface="Times New Roman" panose="02020603050405020304" pitchFamily="18" charset="0"/>
              </a:rPr>
              <a:t>Η </a:t>
            </a:r>
            <a:r>
              <a:rPr lang="el-GR" sz="2000" b="1" dirty="0">
                <a:solidFill>
                  <a:schemeClr val="tx1"/>
                </a:solidFill>
                <a:effectLst/>
                <a:latin typeface="Times New Roman" panose="02020603050405020304" pitchFamily="18" charset="0"/>
                <a:ea typeface="Times New Roman" panose="02020603050405020304" pitchFamily="18" charset="0"/>
              </a:rPr>
              <a:t>Τοπική Ιστορία ψυχογραφεί ανθρώπους μετριάζοντας την απόσταση από το χθες στο σήμερα.</a:t>
            </a:r>
          </a:p>
          <a:p>
            <a:r>
              <a:rPr lang="el-GR" sz="2000" dirty="0">
                <a:solidFill>
                  <a:schemeClr val="tx1"/>
                </a:solidFill>
                <a:latin typeface="Times New Roman" panose="02020603050405020304" pitchFamily="18" charset="0"/>
                <a:cs typeface="Times New Roman" panose="02020603050405020304" pitchFamily="18" charset="0"/>
              </a:rPr>
              <a:t> ➤ Σύμφωνο με: </a:t>
            </a:r>
            <a:r>
              <a:rPr lang="el-GR" sz="2000" dirty="0" err="1">
                <a:solidFill>
                  <a:schemeClr val="tx1"/>
                </a:solidFill>
                <a:latin typeface="Times New Roman" panose="02020603050405020304" pitchFamily="18" charset="0"/>
                <a:cs typeface="Times New Roman" panose="02020603050405020304" pitchFamily="18" charset="0"/>
              </a:rPr>
              <a:t>Λεοντσίνη</a:t>
            </a:r>
            <a:r>
              <a:rPr lang="el-GR" sz="2000" dirty="0">
                <a:solidFill>
                  <a:schemeClr val="tx1"/>
                </a:solidFill>
                <a:latin typeface="Times New Roman" panose="02020603050405020304" pitchFamily="18" charset="0"/>
                <a:cs typeface="Times New Roman" panose="02020603050405020304" pitchFamily="18" charset="0"/>
              </a:rPr>
              <a:t> (2016).</a:t>
            </a:r>
          </a:p>
          <a:p>
            <a:endParaRPr lang="el-GR" sz="2000" dirty="0">
              <a:solidFill>
                <a:schemeClr val="tx1"/>
              </a:solidFill>
              <a:latin typeface="Times New Roman" panose="02020603050405020304" pitchFamily="18" charset="0"/>
              <a:cs typeface="Times New Roman" panose="02020603050405020304" pitchFamily="18" charset="0"/>
            </a:endParaRPr>
          </a:p>
          <a:p>
            <a:pPr algn="ctr"/>
            <a:r>
              <a:rPr lang="el-GR" sz="2000" b="1" dirty="0">
                <a:solidFill>
                  <a:schemeClr val="tx1"/>
                </a:solidFill>
                <a:latin typeface="Times New Roman" panose="02020603050405020304" pitchFamily="18" charset="0"/>
                <a:cs typeface="Times New Roman" panose="02020603050405020304" pitchFamily="18" charset="0"/>
              </a:rPr>
              <a:t>Περιβάλλον μάθησης απόλυτα διαδραστικό και ευχάριστο με ρόλο ενισχυτή μάθησης για βαθιά κατανόηση.</a:t>
            </a:r>
            <a:endParaRPr lang="el-GR" sz="2000" dirty="0">
              <a:solidFill>
                <a:prstClr val="black"/>
              </a:solidFill>
              <a:latin typeface="Times New Roman" panose="02020603050405020304" pitchFamily="18" charset="0"/>
              <a:cs typeface="Times New Roman" panose="02020603050405020304" pitchFamily="18" charset="0"/>
            </a:endParaRPr>
          </a:p>
          <a:p>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➤Σύμφωνο με:</a:t>
            </a:r>
            <a:r>
              <a:rPr lang="el-GR" dirty="0"/>
              <a:t> </a:t>
            </a:r>
            <a:r>
              <a:rPr lang="el-GR" sz="2000" dirty="0" err="1">
                <a:solidFill>
                  <a:schemeClr val="tx1"/>
                </a:solidFill>
                <a:latin typeface="Times New Roman" panose="02020603050405020304" pitchFamily="18" charset="0"/>
                <a:cs typeface="Times New Roman" panose="02020603050405020304" pitchFamily="18" charset="0"/>
              </a:rPr>
              <a:t>Rodriguez</a:t>
            </a:r>
            <a:r>
              <a:rPr lang="el-GR" sz="2000" dirty="0">
                <a:solidFill>
                  <a:schemeClr val="tx1"/>
                </a:solidFill>
                <a:latin typeface="Times New Roman" panose="02020603050405020304" pitchFamily="18" charset="0"/>
                <a:cs typeface="Times New Roman" panose="02020603050405020304" pitchFamily="18" charset="0"/>
              </a:rPr>
              <a:t> </a:t>
            </a:r>
            <a:r>
              <a:rPr lang="el-GR" sz="2000" dirty="0" err="1">
                <a:solidFill>
                  <a:schemeClr val="tx1"/>
                </a:solidFill>
                <a:latin typeface="Times New Roman" panose="02020603050405020304" pitchFamily="18" charset="0"/>
                <a:cs typeface="Times New Roman" panose="02020603050405020304" pitchFamily="18" charset="0"/>
              </a:rPr>
              <a:t>et</a:t>
            </a:r>
            <a:r>
              <a:rPr lang="el-GR" sz="2000" dirty="0">
                <a:solidFill>
                  <a:schemeClr val="tx1"/>
                </a:solidFill>
                <a:latin typeface="Times New Roman" panose="02020603050405020304" pitchFamily="18" charset="0"/>
                <a:cs typeface="Times New Roman" panose="02020603050405020304" pitchFamily="18" charset="0"/>
              </a:rPr>
              <a:t> </a:t>
            </a:r>
            <a:r>
              <a:rPr lang="el-GR" sz="2000" dirty="0" err="1">
                <a:solidFill>
                  <a:schemeClr val="tx1"/>
                </a:solidFill>
                <a:latin typeface="Times New Roman" panose="02020603050405020304" pitchFamily="18" charset="0"/>
                <a:cs typeface="Times New Roman" panose="02020603050405020304" pitchFamily="18" charset="0"/>
              </a:rPr>
              <a:t>al</a:t>
            </a:r>
            <a:r>
              <a:rPr lang="el-GR" sz="2000" dirty="0">
                <a:solidFill>
                  <a:schemeClr val="tx1"/>
                </a:solidFill>
                <a:latin typeface="Times New Roman" panose="02020603050405020304" pitchFamily="18" charset="0"/>
                <a:cs typeface="Times New Roman" panose="02020603050405020304" pitchFamily="18" charset="0"/>
              </a:rPr>
              <a:t>. (2019); </a:t>
            </a:r>
            <a:r>
              <a:rPr lang="el-GR" sz="2000" dirty="0" err="1">
                <a:solidFill>
                  <a:schemeClr val="tx1"/>
                </a:solidFill>
                <a:latin typeface="Times New Roman" panose="02020603050405020304" pitchFamily="18" charset="0"/>
                <a:cs typeface="Times New Roman" panose="02020603050405020304" pitchFamily="18" charset="0"/>
              </a:rPr>
              <a:t>Ertmer</a:t>
            </a:r>
            <a:r>
              <a:rPr lang="el-GR" sz="2000" dirty="0">
                <a:solidFill>
                  <a:schemeClr val="tx1"/>
                </a:solidFill>
                <a:latin typeface="Times New Roman" panose="02020603050405020304" pitchFamily="18" charset="0"/>
                <a:cs typeface="Times New Roman" panose="02020603050405020304" pitchFamily="18" charset="0"/>
              </a:rPr>
              <a:t> </a:t>
            </a:r>
            <a:r>
              <a:rPr lang="el-GR" sz="2000" dirty="0" err="1">
                <a:solidFill>
                  <a:schemeClr val="tx1"/>
                </a:solidFill>
                <a:latin typeface="Times New Roman" panose="02020603050405020304" pitchFamily="18" charset="0"/>
                <a:cs typeface="Times New Roman" panose="02020603050405020304" pitchFamily="18" charset="0"/>
              </a:rPr>
              <a:t>et</a:t>
            </a:r>
            <a:r>
              <a:rPr lang="el-GR" sz="2000" dirty="0">
                <a:solidFill>
                  <a:schemeClr val="tx1"/>
                </a:solidFill>
                <a:latin typeface="Times New Roman" panose="02020603050405020304" pitchFamily="18" charset="0"/>
                <a:cs typeface="Times New Roman" panose="02020603050405020304" pitchFamily="18" charset="0"/>
              </a:rPr>
              <a:t> </a:t>
            </a:r>
            <a:r>
              <a:rPr lang="el-GR" sz="2000" dirty="0" err="1">
                <a:solidFill>
                  <a:schemeClr val="tx1"/>
                </a:solidFill>
                <a:latin typeface="Times New Roman" panose="02020603050405020304" pitchFamily="18" charset="0"/>
                <a:cs typeface="Times New Roman" panose="02020603050405020304" pitchFamily="18" charset="0"/>
              </a:rPr>
              <a:t>al</a:t>
            </a:r>
            <a:r>
              <a:rPr lang="el-GR" sz="2000" dirty="0">
                <a:solidFill>
                  <a:schemeClr val="tx1"/>
                </a:solidFill>
                <a:latin typeface="Times New Roman" panose="02020603050405020304" pitchFamily="18" charset="0"/>
                <a:cs typeface="Times New Roman" panose="02020603050405020304" pitchFamily="18" charset="0"/>
              </a:rPr>
              <a:t>. 2014; </a:t>
            </a:r>
            <a:r>
              <a:rPr lang="el-GR" sz="2000" dirty="0" err="1">
                <a:solidFill>
                  <a:schemeClr val="tx1"/>
                </a:solidFill>
                <a:latin typeface="Times New Roman" panose="02020603050405020304" pitchFamily="18" charset="0"/>
                <a:cs typeface="Times New Roman" panose="02020603050405020304" pitchFamily="18" charset="0"/>
              </a:rPr>
              <a:t>Miner</a:t>
            </a:r>
            <a:r>
              <a:rPr lang="el-GR" sz="2000" dirty="0">
                <a:solidFill>
                  <a:schemeClr val="tx1"/>
                </a:solidFill>
                <a:latin typeface="Times New Roman" panose="02020603050405020304" pitchFamily="18" charset="0"/>
                <a:cs typeface="Times New Roman" panose="02020603050405020304" pitchFamily="18" charset="0"/>
              </a:rPr>
              <a:t> </a:t>
            </a:r>
            <a:r>
              <a:rPr lang="el-GR" sz="2000" dirty="0" err="1">
                <a:solidFill>
                  <a:schemeClr val="tx1"/>
                </a:solidFill>
                <a:latin typeface="Times New Roman" panose="02020603050405020304" pitchFamily="18" charset="0"/>
                <a:cs typeface="Times New Roman" panose="02020603050405020304" pitchFamily="18" charset="0"/>
              </a:rPr>
              <a:t>et</a:t>
            </a:r>
            <a:r>
              <a:rPr lang="el-GR" sz="2000" dirty="0">
                <a:solidFill>
                  <a:schemeClr val="tx1"/>
                </a:solidFill>
                <a:latin typeface="Times New Roman" panose="02020603050405020304" pitchFamily="18" charset="0"/>
                <a:cs typeface="Times New Roman" panose="02020603050405020304" pitchFamily="18" charset="0"/>
              </a:rPr>
              <a:t> </a:t>
            </a:r>
            <a:r>
              <a:rPr lang="el-GR" sz="2000" dirty="0" err="1">
                <a:solidFill>
                  <a:schemeClr val="tx1"/>
                </a:solidFill>
                <a:latin typeface="Times New Roman" panose="02020603050405020304" pitchFamily="18" charset="0"/>
                <a:cs typeface="Times New Roman" panose="02020603050405020304" pitchFamily="18" charset="0"/>
              </a:rPr>
              <a:t>al</a:t>
            </a:r>
            <a:r>
              <a:rPr lang="el-GR" sz="2000" dirty="0">
                <a:solidFill>
                  <a:schemeClr val="tx1"/>
                </a:solidFill>
                <a:latin typeface="Times New Roman" panose="02020603050405020304" pitchFamily="18" charset="0"/>
                <a:cs typeface="Times New Roman" panose="02020603050405020304" pitchFamily="18" charset="0"/>
              </a:rPr>
              <a:t>. 2015.</a:t>
            </a:r>
          </a:p>
          <a:p>
            <a:endParaRPr lang="el-GR" sz="2000" dirty="0">
              <a:solidFill>
                <a:schemeClr val="tx1"/>
              </a:solidFill>
              <a:latin typeface="Times New Roman" panose="02020603050405020304" pitchFamily="18" charset="0"/>
              <a:cs typeface="Times New Roman" panose="02020603050405020304" pitchFamily="18" charset="0"/>
            </a:endParaRPr>
          </a:p>
          <a:p>
            <a:pPr algn="ctr"/>
            <a:r>
              <a:rPr lang="el-GR" sz="2000" b="1" dirty="0">
                <a:solidFill>
                  <a:schemeClr val="tx1"/>
                </a:solidFill>
                <a:latin typeface="Times New Roman" panose="02020603050405020304" pitchFamily="18" charset="0"/>
                <a:cs typeface="Times New Roman" panose="02020603050405020304" pitchFamily="18" charset="0"/>
              </a:rPr>
              <a:t>Η χρήση κειμένου και εικόνας. Δύο σημαντικά χαρακτηριστικά ώστε να κατανοηθεί η νέα παρεχόμενη γνώση</a:t>
            </a:r>
            <a:r>
              <a:rPr lang="el-GR" sz="2000" dirty="0">
                <a:solidFill>
                  <a:schemeClr val="tx1"/>
                </a:solidFill>
                <a:latin typeface="Times New Roman" panose="02020603050405020304" pitchFamily="18" charset="0"/>
                <a:cs typeface="Times New Roman" panose="02020603050405020304" pitchFamily="18" charset="0"/>
              </a:rPr>
              <a:t>.</a:t>
            </a:r>
          </a:p>
          <a:p>
            <a:r>
              <a:rPr lang="el-GR" sz="2000" dirty="0">
                <a:solidFill>
                  <a:prstClr val="black"/>
                </a:solidFill>
                <a:latin typeface="Times New Roman" panose="02020603050405020304" pitchFamily="18" charset="0"/>
                <a:cs typeface="Times New Roman" panose="02020603050405020304" pitchFamily="18" charset="0"/>
              </a:rPr>
              <a:t>➤</a:t>
            </a:r>
            <a:r>
              <a:rPr lang="el-GR" dirty="0"/>
              <a:t> </a:t>
            </a:r>
            <a:r>
              <a:rPr lang="el-GR" sz="2000" dirty="0">
                <a:solidFill>
                  <a:schemeClr val="tx1"/>
                </a:solidFill>
                <a:latin typeface="Times New Roman" panose="02020603050405020304" pitchFamily="18" charset="0"/>
                <a:cs typeface="Times New Roman" panose="02020603050405020304" pitchFamily="18" charset="0"/>
              </a:rPr>
              <a:t>Σύμφωνο με: </a:t>
            </a:r>
            <a:r>
              <a:rPr lang="el-GR" sz="2000" dirty="0" err="1">
                <a:solidFill>
                  <a:schemeClr val="tx1"/>
                </a:solidFill>
                <a:latin typeface="Times New Roman" panose="02020603050405020304" pitchFamily="18" charset="0"/>
                <a:cs typeface="Times New Roman" panose="02020603050405020304" pitchFamily="18" charset="0"/>
              </a:rPr>
              <a:t>Λιοναράκης</a:t>
            </a:r>
            <a:r>
              <a:rPr lang="el-GR" sz="2000" dirty="0">
                <a:solidFill>
                  <a:schemeClr val="tx1"/>
                </a:solidFill>
                <a:latin typeface="Times New Roman" panose="02020603050405020304" pitchFamily="18" charset="0"/>
                <a:cs typeface="Times New Roman" panose="02020603050405020304" pitchFamily="18" charset="0"/>
              </a:rPr>
              <a:t>, (2001).</a:t>
            </a:r>
          </a:p>
          <a:p>
            <a:endParaRPr lang="el-GR" sz="2000" dirty="0">
              <a:solidFill>
                <a:schemeClr val="tx1"/>
              </a:solidFill>
              <a:latin typeface="Times New Roman" panose="02020603050405020304" pitchFamily="18" charset="0"/>
              <a:cs typeface="Times New Roman" panose="02020603050405020304" pitchFamily="18" charset="0"/>
            </a:endParaRPr>
          </a:p>
          <a:p>
            <a:endParaRPr lang="el-GR" sz="2000" b="1" dirty="0">
              <a:solidFill>
                <a:schemeClr val="tx1"/>
              </a:solidFill>
              <a:latin typeface="Times New Roman" panose="02020603050405020304" pitchFamily="18" charset="0"/>
              <a:cs typeface="Times New Roman" panose="02020603050405020304" pitchFamily="18" charset="0"/>
            </a:endParaRPr>
          </a:p>
          <a:p>
            <a:endParaRPr lang="el-GR" sz="2000" dirty="0">
              <a:solidFill>
                <a:schemeClr val="tx1"/>
              </a:solidFill>
              <a:latin typeface="Times New Roman" panose="02020603050405020304" pitchFamily="18" charset="0"/>
              <a:cs typeface="Times New Roman" panose="02020603050405020304" pitchFamily="18" charset="0"/>
            </a:endParaRPr>
          </a:p>
        </p:txBody>
      </p:sp>
      <p:sp>
        <p:nvSpPr>
          <p:cNvPr id="2" name="Τίτλος 1">
            <a:extLst>
              <a:ext uri="{FF2B5EF4-FFF2-40B4-BE49-F238E27FC236}">
                <a16:creationId xmlns:a16="http://schemas.microsoft.com/office/drawing/2014/main" id="{BB9E620A-6314-0E21-1581-0874A48981E4}"/>
              </a:ext>
            </a:extLst>
          </p:cNvPr>
          <p:cNvSpPr>
            <a:spLocks noGrp="1"/>
          </p:cNvSpPr>
          <p:nvPr>
            <p:ph type="title"/>
          </p:nvPr>
        </p:nvSpPr>
        <p:spPr>
          <a:xfrm>
            <a:off x="1187624" y="620688"/>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Συμπεράσματα 3/4</a:t>
            </a:r>
            <a:endParaRPr lang="el-GR" sz="4000" b="1" dirty="0"/>
          </a:p>
        </p:txBody>
      </p:sp>
      <p:sp>
        <p:nvSpPr>
          <p:cNvPr id="10" name="Ορθογώνιο 9">
            <a:extLst>
              <a:ext uri="{FF2B5EF4-FFF2-40B4-BE49-F238E27FC236}">
                <a16:creationId xmlns:a16="http://schemas.microsoft.com/office/drawing/2014/main" id="{243CF37C-C002-321F-03FA-EBB5EDA4D06F}"/>
              </a:ext>
            </a:extLst>
          </p:cNvPr>
          <p:cNvSpPr/>
          <p:nvPr/>
        </p:nvSpPr>
        <p:spPr>
          <a:xfrm>
            <a:off x="2897037" y="1228650"/>
            <a:ext cx="3349926" cy="467975"/>
          </a:xfrm>
          <a:prstGeom prst="rect">
            <a:avLst/>
          </a:prstGeom>
          <a:solidFill>
            <a:schemeClr val="accent6">
              <a:lumMod val="50000"/>
            </a:schemeClr>
          </a:solidFill>
          <a:effectLst>
            <a:glow rad="1397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latin typeface="Times New Roman" panose="02020603050405020304" pitchFamily="18" charset="0"/>
                <a:cs typeface="Times New Roman" panose="02020603050405020304" pitchFamily="18" charset="0"/>
              </a:rPr>
              <a:t>Ερευνητικό Ερώτημα 4</a:t>
            </a:r>
            <a:endParaRPr lang="el-GR" dirty="0"/>
          </a:p>
        </p:txBody>
      </p:sp>
    </p:spTree>
    <p:extLst>
      <p:ext uri="{BB962C8B-B14F-4D97-AF65-F5344CB8AC3E}">
        <p14:creationId xmlns:p14="http://schemas.microsoft.com/office/powerpoint/2010/main" val="2341535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81D6C-34BF-E1D5-1BC4-4342122720B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F482617D-0200-F43A-2800-EA37864D7094}"/>
              </a:ext>
            </a:extLst>
          </p:cNvPr>
          <p:cNvSpPr>
            <a:spLocks noGrp="1"/>
          </p:cNvSpPr>
          <p:nvPr>
            <p:ph type="title"/>
          </p:nvPr>
        </p:nvSpPr>
        <p:spPr>
          <a:xfrm>
            <a:off x="1547664" y="516074"/>
            <a:ext cx="4680520" cy="576064"/>
          </a:xfrm>
        </p:spPr>
        <p:txBody>
          <a:bodyPr>
            <a:noAutofit/>
          </a:bodyPr>
          <a:lstStyle/>
          <a:p>
            <a:r>
              <a:rPr lang="el-GR" sz="3600" dirty="0">
                <a:latin typeface="Times New Roman" panose="02020603050405020304" pitchFamily="18" charset="0"/>
                <a:cs typeface="Times New Roman" panose="02020603050405020304" pitchFamily="18" charset="0"/>
              </a:rPr>
              <a:t>Συμπεράσματα 4/4</a:t>
            </a:r>
            <a:endParaRPr lang="el-GR" sz="4000" b="1" dirty="0">
              <a:latin typeface="Times New Roman" panose="02020603050405020304" pitchFamily="18" charset="0"/>
              <a:cs typeface="Times New Roman" panose="02020603050405020304" pitchFamily="18" charset="0"/>
            </a:endParaRPr>
          </a:p>
        </p:txBody>
      </p:sp>
      <p:sp>
        <p:nvSpPr>
          <p:cNvPr id="3" name="Ορθογώνιο 2">
            <a:extLst>
              <a:ext uri="{FF2B5EF4-FFF2-40B4-BE49-F238E27FC236}">
                <a16:creationId xmlns:a16="http://schemas.microsoft.com/office/drawing/2014/main" id="{8ACD5BB3-864A-2EFB-2AD3-6FC1C8EEDB2F}"/>
              </a:ext>
            </a:extLst>
          </p:cNvPr>
          <p:cNvSpPr/>
          <p:nvPr/>
        </p:nvSpPr>
        <p:spPr>
          <a:xfrm>
            <a:off x="611560" y="3173294"/>
            <a:ext cx="3584139" cy="2448273"/>
          </a:xfrm>
          <a:prstGeom prst="rect">
            <a:avLst/>
          </a:prstGeom>
          <a:solidFill>
            <a:schemeClr val="accent6">
              <a:lumMod val="40000"/>
              <a:lumOff val="60000"/>
            </a:schemeClr>
          </a:solidFill>
          <a:effectLst>
            <a:glow rad="139700">
              <a:schemeClr val="accent2">
                <a:satMod val="175000"/>
                <a:alpha val="40000"/>
              </a:schemeClr>
            </a:glo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l-GR" sz="2000" dirty="0">
                <a:solidFill>
                  <a:schemeClr val="tx1"/>
                </a:solidFill>
                <a:latin typeface="Times New Roman" panose="02020603050405020304" pitchFamily="18" charset="0"/>
                <a:cs typeface="Times New Roman" panose="02020603050405020304" pitchFamily="18" charset="0"/>
              </a:rPr>
              <a:t>Μικρό δείγμα μαθητών περιφερειακού σχολείου.</a:t>
            </a:r>
          </a:p>
          <a:p>
            <a:pPr marL="342900" indent="-342900">
              <a:buFont typeface="+mj-lt"/>
              <a:buAutoNum type="arabicPeriod"/>
            </a:pPr>
            <a:r>
              <a:rPr lang="el-GR" sz="2000" dirty="0">
                <a:solidFill>
                  <a:schemeClr val="tx1"/>
                </a:solidFill>
                <a:latin typeface="Times New Roman" panose="02020603050405020304" pitchFamily="18" charset="0"/>
                <a:cs typeface="Times New Roman" panose="02020603050405020304" pitchFamily="18" charset="0"/>
              </a:rPr>
              <a:t>Δεν περιλήφθηκε αξιολόγηση του Ε.Υ. από γνώστες της τοπικής ιστορίας της Ιεράπετρας για βαθύτερη τεκμηρίωση και ανατροφοδότηση.</a:t>
            </a:r>
          </a:p>
        </p:txBody>
      </p:sp>
      <p:sp>
        <p:nvSpPr>
          <p:cNvPr id="8" name="Ορθογώνιο 7">
            <a:extLst>
              <a:ext uri="{FF2B5EF4-FFF2-40B4-BE49-F238E27FC236}">
                <a16:creationId xmlns:a16="http://schemas.microsoft.com/office/drawing/2014/main" id="{DE251E88-F8C7-2158-0FBB-9BF753F73BCA}"/>
              </a:ext>
            </a:extLst>
          </p:cNvPr>
          <p:cNvSpPr/>
          <p:nvPr/>
        </p:nvSpPr>
        <p:spPr>
          <a:xfrm>
            <a:off x="977940" y="2492896"/>
            <a:ext cx="2851378" cy="576065"/>
          </a:xfrm>
          <a:prstGeom prst="rect">
            <a:avLst/>
          </a:prstGeom>
          <a:solidFill>
            <a:schemeClr val="accent6">
              <a:lumMod val="50000"/>
            </a:schemeClr>
          </a:solidFill>
          <a:effectLst>
            <a:glow rad="1397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Περιορισμοί</a:t>
            </a:r>
            <a:endParaRPr lang="el-GR" dirty="0"/>
          </a:p>
        </p:txBody>
      </p:sp>
      <p:sp>
        <p:nvSpPr>
          <p:cNvPr id="6" name="Ορθογώνιο 5">
            <a:extLst>
              <a:ext uri="{FF2B5EF4-FFF2-40B4-BE49-F238E27FC236}">
                <a16:creationId xmlns:a16="http://schemas.microsoft.com/office/drawing/2014/main" id="{9D8B3587-1C7F-37CC-372C-D0538D498F2F}"/>
              </a:ext>
            </a:extLst>
          </p:cNvPr>
          <p:cNvSpPr/>
          <p:nvPr/>
        </p:nvSpPr>
        <p:spPr>
          <a:xfrm>
            <a:off x="4075726" y="1141454"/>
            <a:ext cx="5040560" cy="576064"/>
          </a:xfrm>
          <a:prstGeom prst="rect">
            <a:avLst/>
          </a:prstGeom>
          <a:solidFill>
            <a:schemeClr val="accent6">
              <a:lumMod val="50000"/>
            </a:schemeClr>
          </a:solidFill>
          <a:effectLst>
            <a:glow rad="1397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Προτάσεις και κατευθύνσεις για μελλοντική χρήση</a:t>
            </a:r>
            <a:endParaRPr lang="el-GR" sz="2000" dirty="0"/>
          </a:p>
        </p:txBody>
      </p:sp>
      <p:sp>
        <p:nvSpPr>
          <p:cNvPr id="7" name="Ορθογώνιο 6">
            <a:extLst>
              <a:ext uri="{FF2B5EF4-FFF2-40B4-BE49-F238E27FC236}">
                <a16:creationId xmlns:a16="http://schemas.microsoft.com/office/drawing/2014/main" id="{30B32EEC-5078-C3D3-65A3-5A6A16CB91EB}"/>
              </a:ext>
            </a:extLst>
          </p:cNvPr>
          <p:cNvSpPr/>
          <p:nvPr/>
        </p:nvSpPr>
        <p:spPr>
          <a:xfrm>
            <a:off x="4292553" y="4238909"/>
            <a:ext cx="4834888" cy="2492896"/>
          </a:xfrm>
          <a:prstGeom prst="rect">
            <a:avLst/>
          </a:prstGeom>
          <a:solidFill>
            <a:schemeClr val="accent6">
              <a:lumMod val="60000"/>
              <a:lumOff val="40000"/>
            </a:schemeClr>
          </a:solidFill>
          <a:ln>
            <a:solidFill>
              <a:schemeClr val="accent6">
                <a:lumMod val="60000"/>
                <a:lumOff val="40000"/>
              </a:schemeClr>
            </a:solidFill>
          </a:ln>
          <a:effectLst>
            <a:glow rad="101600">
              <a:schemeClr val="accent5">
                <a:satMod val="175000"/>
                <a:alpha val="40000"/>
              </a:schemeClr>
            </a:glo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b="1" dirty="0">
                <a:solidFill>
                  <a:schemeClr val="tx1"/>
                </a:solidFill>
                <a:latin typeface="Times New Roman" panose="02020603050405020304" pitchFamily="18" charset="0"/>
                <a:cs typeface="Times New Roman" panose="02020603050405020304" pitchFamily="18" charset="0"/>
              </a:rPr>
              <a:t>Συνέχιση &amp; Διεύρυνση της Έρευνας</a:t>
            </a:r>
          </a:p>
          <a:p>
            <a:pPr marL="342900" indent="-342900">
              <a:buFont typeface="Arial" panose="020B0604020202020204" pitchFamily="34" charset="0"/>
              <a:buChar char="•"/>
            </a:pPr>
            <a:r>
              <a:rPr lang="el-GR" sz="2000" dirty="0">
                <a:solidFill>
                  <a:schemeClr val="tx1"/>
                </a:solidFill>
                <a:latin typeface="Times New Roman" panose="02020603050405020304" pitchFamily="18" charset="0"/>
                <a:cs typeface="Times New Roman" panose="02020603050405020304" pitchFamily="18" charset="0"/>
              </a:rPr>
              <a:t>Βάση για </a:t>
            </a:r>
            <a:r>
              <a:rPr lang="el-GR" sz="2000" b="1" dirty="0">
                <a:solidFill>
                  <a:schemeClr val="tx1"/>
                </a:solidFill>
                <a:latin typeface="Times New Roman" panose="02020603050405020304" pitchFamily="18" charset="0"/>
                <a:cs typeface="Times New Roman" panose="02020603050405020304" pitchFamily="18" charset="0"/>
              </a:rPr>
              <a:t>περαιτέρω έρευνα</a:t>
            </a:r>
            <a:r>
              <a:rPr lang="el-GR" sz="2000" dirty="0">
                <a:solidFill>
                  <a:schemeClr val="tx1"/>
                </a:solidFill>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r>
              <a:rPr lang="el-GR" sz="2000" dirty="0">
                <a:solidFill>
                  <a:schemeClr val="tx1"/>
                </a:solidFill>
                <a:latin typeface="Times New Roman" panose="02020603050405020304" pitchFamily="18" charset="0"/>
                <a:cs typeface="Times New Roman" panose="02020603050405020304" pitchFamily="18" charset="0"/>
              </a:rPr>
              <a:t>Δημιουργία </a:t>
            </a:r>
            <a:r>
              <a:rPr lang="el-GR" sz="2000" b="1" dirty="0">
                <a:solidFill>
                  <a:schemeClr val="tx1"/>
                </a:solidFill>
                <a:latin typeface="Times New Roman" panose="02020603050405020304" pitchFamily="18" charset="0"/>
                <a:cs typeface="Times New Roman" panose="02020603050405020304" pitchFamily="18" charset="0"/>
              </a:rPr>
              <a:t>νέων διαδραστικών εκπαιδευτικών υλικών</a:t>
            </a:r>
            <a:r>
              <a:rPr lang="el-GR" sz="2000" dirty="0">
                <a:solidFill>
                  <a:schemeClr val="tx1"/>
                </a:solidFill>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r>
              <a:rPr lang="el-GR" sz="2000" dirty="0">
                <a:solidFill>
                  <a:schemeClr val="tx1"/>
                </a:solidFill>
                <a:latin typeface="Times New Roman" panose="02020603050405020304" pitchFamily="18" charset="0"/>
                <a:cs typeface="Times New Roman" panose="02020603050405020304" pitchFamily="18" charset="0"/>
              </a:rPr>
              <a:t>Έναυσμα ανάδειξης της </a:t>
            </a:r>
            <a:r>
              <a:rPr lang="el-GR" sz="2000" b="1" dirty="0">
                <a:solidFill>
                  <a:schemeClr val="tx1"/>
                </a:solidFill>
                <a:latin typeface="Times New Roman" panose="02020603050405020304" pitchFamily="18" charset="0"/>
                <a:cs typeface="Times New Roman" panose="02020603050405020304" pitchFamily="18" charset="0"/>
              </a:rPr>
              <a:t>Τοπικής Ιστορίας</a:t>
            </a:r>
            <a:r>
              <a:rPr lang="el-GR" sz="2000" dirty="0">
                <a:solidFill>
                  <a:schemeClr val="tx1"/>
                </a:solidFill>
                <a:latin typeface="Times New Roman" panose="02020603050405020304" pitchFamily="18" charset="0"/>
                <a:cs typeface="Times New Roman" panose="02020603050405020304" pitchFamily="18" charset="0"/>
              </a:rPr>
              <a:t> &amp; άλλων περιοχών της Ελλάδας με </a:t>
            </a:r>
            <a:r>
              <a:rPr lang="el-GR" sz="2000" b="1" dirty="0">
                <a:solidFill>
                  <a:schemeClr val="tx1"/>
                </a:solidFill>
                <a:latin typeface="Times New Roman" panose="02020603050405020304" pitchFamily="18" charset="0"/>
                <a:cs typeface="Times New Roman" panose="02020603050405020304" pitchFamily="18" charset="0"/>
              </a:rPr>
              <a:t>παιδαγωγικά τεκμηριωμένο</a:t>
            </a:r>
            <a:r>
              <a:rPr lang="el-GR" sz="2000" dirty="0">
                <a:solidFill>
                  <a:schemeClr val="tx1"/>
                </a:solidFill>
                <a:latin typeface="Times New Roman" panose="02020603050405020304" pitchFamily="18" charset="0"/>
                <a:cs typeface="Times New Roman" panose="02020603050405020304" pitchFamily="18" charset="0"/>
              </a:rPr>
              <a:t> και </a:t>
            </a:r>
            <a:r>
              <a:rPr lang="el-GR" sz="2000" b="1" dirty="0">
                <a:solidFill>
                  <a:schemeClr val="tx1"/>
                </a:solidFill>
                <a:latin typeface="Times New Roman" panose="02020603050405020304" pitchFamily="18" charset="0"/>
                <a:cs typeface="Times New Roman" panose="02020603050405020304" pitchFamily="18" charset="0"/>
              </a:rPr>
              <a:t>τεχνολογικά καινοτόμο</a:t>
            </a:r>
            <a:r>
              <a:rPr lang="el-GR" sz="2000" dirty="0">
                <a:solidFill>
                  <a:schemeClr val="tx1"/>
                </a:solidFill>
                <a:latin typeface="Times New Roman" panose="02020603050405020304" pitchFamily="18" charset="0"/>
                <a:cs typeface="Times New Roman" panose="02020603050405020304" pitchFamily="18" charset="0"/>
              </a:rPr>
              <a:t> τρόπο.</a:t>
            </a:r>
          </a:p>
        </p:txBody>
      </p:sp>
      <p:sp>
        <p:nvSpPr>
          <p:cNvPr id="10" name="Ορθογώνιο 9">
            <a:extLst>
              <a:ext uri="{FF2B5EF4-FFF2-40B4-BE49-F238E27FC236}">
                <a16:creationId xmlns:a16="http://schemas.microsoft.com/office/drawing/2014/main" id="{1F354FCA-13F9-292D-B149-BC8EECD0F511}"/>
              </a:ext>
            </a:extLst>
          </p:cNvPr>
          <p:cNvSpPr/>
          <p:nvPr/>
        </p:nvSpPr>
        <p:spPr>
          <a:xfrm>
            <a:off x="4292553" y="1803245"/>
            <a:ext cx="4834888" cy="2448273"/>
          </a:xfrm>
          <a:prstGeom prst="rect">
            <a:avLst/>
          </a:prstGeom>
          <a:solidFill>
            <a:schemeClr val="accent6">
              <a:lumMod val="60000"/>
              <a:lumOff val="40000"/>
            </a:schemeClr>
          </a:solidFill>
          <a:ln>
            <a:solidFill>
              <a:schemeClr val="accent6">
                <a:lumMod val="60000"/>
                <a:lumOff val="40000"/>
              </a:schemeClr>
            </a:solidFill>
          </a:ln>
          <a:effectLst>
            <a:glow rad="101600">
              <a:schemeClr val="accent5">
                <a:satMod val="175000"/>
                <a:alpha val="40000"/>
              </a:schemeClr>
            </a:glo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sz="2000" b="1" dirty="0">
              <a:solidFill>
                <a:schemeClr val="tx1"/>
              </a:solidFill>
              <a:latin typeface="Times New Roman" panose="02020603050405020304" pitchFamily="18" charset="0"/>
              <a:cs typeface="Times New Roman" panose="02020603050405020304" pitchFamily="18" charset="0"/>
            </a:endParaRPr>
          </a:p>
          <a:p>
            <a:pPr algn="ctr"/>
            <a:r>
              <a:rPr lang="el-GR" sz="2000" b="1" dirty="0">
                <a:solidFill>
                  <a:schemeClr val="tx1"/>
                </a:solidFill>
                <a:latin typeface="Times New Roman" panose="02020603050405020304" pitchFamily="18" charset="0"/>
                <a:cs typeface="Times New Roman" panose="02020603050405020304" pitchFamily="18" charset="0"/>
              </a:rPr>
              <a:t>Αξιοποίηση Υλικού στην εκπαιδευτική πράξη</a:t>
            </a:r>
          </a:p>
          <a:p>
            <a:pPr marL="342900" indent="-342900">
              <a:buFont typeface="Arial" panose="020B0604020202020204" pitchFamily="34" charset="0"/>
              <a:buChar char="•"/>
            </a:pPr>
            <a:r>
              <a:rPr lang="el-GR" sz="2000" dirty="0">
                <a:solidFill>
                  <a:schemeClr val="tx1"/>
                </a:solidFill>
                <a:latin typeface="Times New Roman" panose="02020603050405020304" pitchFamily="18" charset="0"/>
                <a:cs typeface="Times New Roman" panose="02020603050405020304" pitchFamily="18" charset="0"/>
              </a:rPr>
              <a:t>Εκπαιδευτικό πρόγραμμα &amp; επισκέψεις από σχολεία της πόλης της Ιεράπετρας.</a:t>
            </a:r>
          </a:p>
          <a:p>
            <a:pPr marL="342900" indent="-342900">
              <a:buFont typeface="Arial" panose="020B0604020202020204" pitchFamily="34" charset="0"/>
              <a:buChar char="•"/>
            </a:pPr>
            <a:r>
              <a:rPr lang="el-GR" sz="2000" dirty="0">
                <a:solidFill>
                  <a:schemeClr val="tx1"/>
                </a:solidFill>
                <a:latin typeface="Times New Roman" panose="02020603050405020304" pitchFamily="18" charset="0"/>
                <a:cs typeface="Times New Roman" panose="02020603050405020304" pitchFamily="18" charset="0"/>
              </a:rPr>
              <a:t>Εκμετάλλευση από ιστορικούς &amp; αρχαιολόγους ως εμπειρία ξενάγησης.</a:t>
            </a:r>
          </a:p>
          <a:p>
            <a:r>
              <a:rPr lang="el-GR" sz="2000" b="1" dirty="0">
                <a:solidFill>
                  <a:schemeClr val="tx1"/>
                </a:solidFill>
                <a:latin typeface="Times New Roman" panose="02020603050405020304" pitchFamily="18" charset="0"/>
                <a:cs typeface="Times New Roman" panose="02020603050405020304" pitchFamily="18" charset="0"/>
              </a:rPr>
              <a:t>ΣΤΟΧΟΣ: </a:t>
            </a:r>
            <a:r>
              <a:rPr lang="el-GR" sz="2000" dirty="0">
                <a:solidFill>
                  <a:schemeClr val="tx1"/>
                </a:solidFill>
                <a:latin typeface="Times New Roman" panose="02020603050405020304" pitchFamily="18" charset="0"/>
                <a:cs typeface="Times New Roman" panose="02020603050405020304" pitchFamily="18" charset="0"/>
              </a:rPr>
              <a:t>Γνωριμία με την ιστορία τους.</a:t>
            </a:r>
            <a:endParaRPr lang="el-GR" sz="2000" b="1" dirty="0">
              <a:solidFill>
                <a:schemeClr val="tx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el-GR"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43046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4C2A402-A673-FB72-7DBB-EB823386C33E}"/>
              </a:ext>
            </a:extLst>
          </p:cNvPr>
          <p:cNvSpPr txBox="1"/>
          <p:nvPr/>
        </p:nvSpPr>
        <p:spPr>
          <a:xfrm>
            <a:off x="1321281" y="510325"/>
            <a:ext cx="402674" cy="615553"/>
          </a:xfrm>
          <a:prstGeom prst="rect">
            <a:avLst/>
          </a:prstGeom>
          <a:noFill/>
        </p:spPr>
        <p:txBody>
          <a:bodyPr wrap="none" rtlCol="0">
            <a:spAutoFit/>
          </a:bodyPr>
          <a:lstStyle/>
          <a:p>
            <a:r>
              <a:rPr lang="el-GR" sz="3400" b="1" dirty="0"/>
              <a:t>  </a:t>
            </a:r>
          </a:p>
        </p:txBody>
      </p:sp>
      <p:pic>
        <p:nvPicPr>
          <p:cNvPr id="5" name="Εικόνα 4">
            <a:extLst>
              <a:ext uri="{FF2B5EF4-FFF2-40B4-BE49-F238E27FC236}">
                <a16:creationId xmlns:a16="http://schemas.microsoft.com/office/drawing/2014/main" id="{E7CEBD2A-C70E-CA2C-F687-95C78C2D0DA2}"/>
              </a:ext>
            </a:extLst>
          </p:cNvPr>
          <p:cNvPicPr>
            <a:picLocks noChangeAspect="1"/>
          </p:cNvPicPr>
          <p:nvPr/>
        </p:nvPicPr>
        <p:blipFill>
          <a:blip r:embed="rId2"/>
          <a:stretch>
            <a:fillRect/>
          </a:stretch>
        </p:blipFill>
        <p:spPr>
          <a:xfrm>
            <a:off x="467544" y="0"/>
            <a:ext cx="8676456" cy="6858000"/>
          </a:xfrm>
          <a:prstGeom prst="rect">
            <a:avLst/>
          </a:prstGeom>
        </p:spPr>
      </p:pic>
      <p:pic>
        <p:nvPicPr>
          <p:cNvPr id="3" name="Εικόνα 2">
            <a:extLst>
              <a:ext uri="{FF2B5EF4-FFF2-40B4-BE49-F238E27FC236}">
                <a16:creationId xmlns:a16="http://schemas.microsoft.com/office/drawing/2014/main" id="{F604C65B-9B0B-63EA-11E8-989EA10B22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7306" y="3657600"/>
            <a:ext cx="1638300" cy="3200400"/>
          </a:xfrm>
          <a:prstGeom prst="rect">
            <a:avLst/>
          </a:prstGeom>
        </p:spPr>
      </p:pic>
    </p:spTree>
    <p:extLst>
      <p:ext uri="{BB962C8B-B14F-4D97-AF65-F5344CB8AC3E}">
        <p14:creationId xmlns:p14="http://schemas.microsoft.com/office/powerpoint/2010/main" val="1026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8A41E-5B62-60C4-9576-A1A4BD07D24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084EBD26-FC07-2733-38BC-B06D19EB8528}"/>
              </a:ext>
            </a:extLst>
          </p:cNvPr>
          <p:cNvSpPr>
            <a:spLocks noGrp="1"/>
          </p:cNvSpPr>
          <p:nvPr>
            <p:ph type="title"/>
          </p:nvPr>
        </p:nvSpPr>
        <p:spPr>
          <a:xfrm>
            <a:off x="1259632" y="476672"/>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1. Σκοπός</a:t>
            </a:r>
            <a:endParaRPr lang="el-GR" sz="3600" b="1" dirty="0">
              <a:latin typeface="Times New Roman" panose="02020603050405020304" pitchFamily="18" charset="0"/>
              <a:cs typeface="Times New Roman" panose="02020603050405020304" pitchFamily="18" charset="0"/>
            </a:endParaRPr>
          </a:p>
        </p:txBody>
      </p:sp>
      <p:sp>
        <p:nvSpPr>
          <p:cNvPr id="4" name="9 - Ορθογώνιο">
            <a:extLst>
              <a:ext uri="{FF2B5EF4-FFF2-40B4-BE49-F238E27FC236}">
                <a16:creationId xmlns:a16="http://schemas.microsoft.com/office/drawing/2014/main" id="{11F6FC67-FADC-8EBF-BC36-5B0BAEB722E2}"/>
              </a:ext>
            </a:extLst>
          </p:cNvPr>
          <p:cNvSpPr/>
          <p:nvPr/>
        </p:nvSpPr>
        <p:spPr>
          <a:xfrm>
            <a:off x="755576" y="1412776"/>
            <a:ext cx="7920880" cy="523220"/>
          </a:xfrm>
          <a:prstGeom prst="rect">
            <a:avLst/>
          </a:prstGeom>
        </p:spPr>
        <p:txBody>
          <a:bodyPr wrap="square">
            <a:spAutoFit/>
          </a:bodyPr>
          <a:lstStyle/>
          <a:p>
            <a:pPr algn="just"/>
            <a:endParaRPr lang="el-GR" sz="2800" b="1" dirty="0"/>
          </a:p>
        </p:txBody>
      </p:sp>
      <p:sp>
        <p:nvSpPr>
          <p:cNvPr id="9" name="Ορθογώνιο: Στρογγύλεμα μίας γωνίας 8">
            <a:extLst>
              <a:ext uri="{FF2B5EF4-FFF2-40B4-BE49-F238E27FC236}">
                <a16:creationId xmlns:a16="http://schemas.microsoft.com/office/drawing/2014/main" id="{E6891501-CC33-D58E-C9CA-B797283ED91F}"/>
              </a:ext>
            </a:extLst>
          </p:cNvPr>
          <p:cNvSpPr/>
          <p:nvPr/>
        </p:nvSpPr>
        <p:spPr>
          <a:xfrm rot="16200000">
            <a:off x="1388840" y="644217"/>
            <a:ext cx="2495330" cy="4032448"/>
          </a:xfrm>
          <a:prstGeom prst="round1Rect">
            <a:avLst/>
          </a:prstGeom>
          <a:solidFill>
            <a:srgbClr val="92D050">
              <a:alpha val="6200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10" name="Ορθογώνιο: Στρογγύλεμα μίας γωνίας 9">
            <a:extLst>
              <a:ext uri="{FF2B5EF4-FFF2-40B4-BE49-F238E27FC236}">
                <a16:creationId xmlns:a16="http://schemas.microsoft.com/office/drawing/2014/main" id="{5EC6532C-DB84-3F5E-BA85-845D5D5F58DA}"/>
              </a:ext>
            </a:extLst>
          </p:cNvPr>
          <p:cNvSpPr/>
          <p:nvPr/>
        </p:nvSpPr>
        <p:spPr>
          <a:xfrm>
            <a:off x="4788024" y="1412776"/>
            <a:ext cx="4032448" cy="2495330"/>
          </a:xfrm>
          <a:prstGeom prst="round1Rect">
            <a:avLst/>
          </a:prstGeom>
          <a:solidFill>
            <a:schemeClr val="accent5">
              <a:lumMod val="60000"/>
              <a:lumOff val="40000"/>
              <a:alpha val="47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11" name="Ορθογώνιο: Στρογγύλεμα μίας γωνίας 10">
            <a:extLst>
              <a:ext uri="{FF2B5EF4-FFF2-40B4-BE49-F238E27FC236}">
                <a16:creationId xmlns:a16="http://schemas.microsoft.com/office/drawing/2014/main" id="{EBFE11DD-3E5B-28B1-44B2-71AE50CF0B54}"/>
              </a:ext>
            </a:extLst>
          </p:cNvPr>
          <p:cNvSpPr/>
          <p:nvPr/>
        </p:nvSpPr>
        <p:spPr>
          <a:xfrm rot="10800000">
            <a:off x="648071" y="3861048"/>
            <a:ext cx="4032448" cy="2495330"/>
          </a:xfrm>
          <a:prstGeom prst="round1Rect">
            <a:avLst/>
          </a:prstGeom>
          <a:solidFill>
            <a:schemeClr val="accent4">
              <a:lumMod val="60000"/>
              <a:lumOff val="40000"/>
              <a:alpha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12" name="Ορθογώνιο: Στρογγύλεμα μίας γωνίας 11">
            <a:extLst>
              <a:ext uri="{FF2B5EF4-FFF2-40B4-BE49-F238E27FC236}">
                <a16:creationId xmlns:a16="http://schemas.microsoft.com/office/drawing/2014/main" id="{37275DFF-FE06-16DF-11FC-39F36188AD65}"/>
              </a:ext>
            </a:extLst>
          </p:cNvPr>
          <p:cNvSpPr/>
          <p:nvPr/>
        </p:nvSpPr>
        <p:spPr>
          <a:xfrm rot="5400000">
            <a:off x="5574838" y="3092489"/>
            <a:ext cx="2495330" cy="4032448"/>
          </a:xfrm>
          <a:prstGeom prst="round1Rect">
            <a:avLst/>
          </a:prstGeom>
          <a:solidFill>
            <a:schemeClr val="accent5">
              <a:lumMod val="75000"/>
              <a:alpha val="3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grpSp>
        <p:nvGrpSpPr>
          <p:cNvPr id="13" name="Ομάδα 12">
            <a:extLst>
              <a:ext uri="{FF2B5EF4-FFF2-40B4-BE49-F238E27FC236}">
                <a16:creationId xmlns:a16="http://schemas.microsoft.com/office/drawing/2014/main" id="{0D975AA4-3482-BD9F-28E3-E5006A6723A4}"/>
              </a:ext>
            </a:extLst>
          </p:cNvPr>
          <p:cNvGrpSpPr/>
          <p:nvPr/>
        </p:nvGrpSpPr>
        <p:grpSpPr>
          <a:xfrm>
            <a:off x="737321" y="1412774"/>
            <a:ext cx="7920880" cy="4680522"/>
            <a:chOff x="251517" y="504056"/>
            <a:chExt cx="7813380" cy="3888431"/>
          </a:xfrm>
        </p:grpSpPr>
        <p:sp>
          <p:nvSpPr>
            <p:cNvPr id="14" name="Ορθογώνιο: Στρογγύλεμα γωνιών 13">
              <a:extLst>
                <a:ext uri="{FF2B5EF4-FFF2-40B4-BE49-F238E27FC236}">
                  <a16:creationId xmlns:a16="http://schemas.microsoft.com/office/drawing/2014/main" id="{3CF85F62-ED29-CD0A-2016-993FFD1F9A74}"/>
                </a:ext>
              </a:extLst>
            </p:cNvPr>
            <p:cNvSpPr/>
            <p:nvPr/>
          </p:nvSpPr>
          <p:spPr>
            <a:xfrm>
              <a:off x="251517" y="504056"/>
              <a:ext cx="7813380" cy="3888431"/>
            </a:xfrm>
            <a:prstGeom prst="roundRect">
              <a:avLst/>
            </a:prstGeom>
            <a:solidFill>
              <a:schemeClr val="bg1"/>
            </a:solidFill>
          </p:spPr>
          <p:style>
            <a:lnRef idx="2">
              <a:schemeClr val="lt1">
                <a:hueOff val="0"/>
                <a:satOff val="0"/>
                <a:lumOff val="0"/>
                <a:alphaOff val="0"/>
              </a:schemeClr>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txBody>
            <a:bodyPr/>
            <a:lstStyle/>
            <a:p>
              <a:endParaRPr lang="el-GR"/>
            </a:p>
          </p:txBody>
        </p:sp>
        <p:sp>
          <p:nvSpPr>
            <p:cNvPr id="15" name="Ορθογώνιο: Στρογγύλεμα γωνιών 8">
              <a:extLst>
                <a:ext uri="{FF2B5EF4-FFF2-40B4-BE49-F238E27FC236}">
                  <a16:creationId xmlns:a16="http://schemas.microsoft.com/office/drawing/2014/main" id="{EEC03252-F046-99E5-C55F-8F76F155B2FB}"/>
                </a:ext>
              </a:extLst>
            </p:cNvPr>
            <p:cNvSpPr txBox="1"/>
            <p:nvPr/>
          </p:nvSpPr>
          <p:spPr>
            <a:xfrm>
              <a:off x="441335" y="693874"/>
              <a:ext cx="7433744" cy="350879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defTabSz="1066800">
                <a:lnSpc>
                  <a:spcPct val="90000"/>
                </a:lnSpc>
                <a:spcAft>
                  <a:spcPct val="35000"/>
                </a:spcAft>
              </a:pPr>
              <a:r>
                <a:rPr lang="el-GR" sz="2400" b="1" dirty="0">
                  <a:effectLst/>
                  <a:latin typeface="Times New Roman" panose="02020603050405020304" pitchFamily="18" charset="0"/>
                  <a:ea typeface="Times New Roman" panose="02020603050405020304" pitchFamily="18" charset="0"/>
                </a:rPr>
                <a:t>Σκοπός</a:t>
              </a:r>
              <a:r>
                <a:rPr lang="el-GR" sz="2400" dirty="0">
                  <a:effectLst/>
                  <a:latin typeface="Times New Roman" panose="02020603050405020304" pitchFamily="18" charset="0"/>
                  <a:ea typeface="Times New Roman" panose="02020603050405020304" pitchFamily="18" charset="0"/>
                </a:rPr>
                <a:t> της ερευνητικής εργασίας ήταν </a:t>
              </a:r>
              <a:r>
                <a:rPr lang="el-GR" sz="2400" b="1" dirty="0">
                  <a:solidFill>
                    <a:srgbClr val="0070C0"/>
                  </a:solidFill>
                  <a:effectLst/>
                  <a:latin typeface="Times New Roman" panose="02020603050405020304" pitchFamily="18" charset="0"/>
                  <a:ea typeface="Times New Roman" panose="02020603050405020304" pitchFamily="18" charset="0"/>
                </a:rPr>
                <a:t>ο σχεδιασμός, η δημιουργία και η υλοποίηση</a:t>
              </a:r>
              <a:r>
                <a:rPr lang="el-GR" sz="2400" b="1" dirty="0">
                  <a:effectLst/>
                  <a:latin typeface="Times New Roman" panose="02020603050405020304" pitchFamily="18" charset="0"/>
                  <a:ea typeface="Times New Roman" panose="02020603050405020304" pitchFamily="18" charset="0"/>
                </a:rPr>
                <a:t> </a:t>
              </a:r>
              <a:r>
                <a:rPr lang="el-GR" sz="2400" dirty="0">
                  <a:effectLst/>
                  <a:latin typeface="Times New Roman" panose="02020603050405020304" pitchFamily="18" charset="0"/>
                  <a:ea typeface="Times New Roman" panose="02020603050405020304" pitchFamily="18" charset="0"/>
                </a:rPr>
                <a:t>ολοκληρωμένης παρέμβασης σχολικής </a:t>
              </a:r>
              <a:r>
                <a:rPr lang="el-GR" sz="2400" dirty="0" err="1">
                  <a:effectLst/>
                  <a:latin typeface="Times New Roman" panose="02020603050405020304" pitchFamily="18" charset="0"/>
                  <a:ea typeface="Times New Roman" panose="02020603050405020304" pitchFamily="18" charset="0"/>
                </a:rPr>
                <a:t>ΕξΑΕ</a:t>
              </a:r>
              <a:r>
                <a:rPr lang="el-GR" sz="2400" dirty="0">
                  <a:effectLst/>
                  <a:latin typeface="Times New Roman" panose="02020603050405020304" pitchFamily="18" charset="0"/>
                  <a:ea typeface="Times New Roman" panose="02020603050405020304" pitchFamily="18" charset="0"/>
                </a:rPr>
                <a:t> </a:t>
              </a:r>
              <a:r>
                <a:rPr lang="el-GR" sz="2400" b="1" dirty="0">
                  <a:solidFill>
                    <a:schemeClr val="accent2"/>
                  </a:solidFill>
                  <a:effectLst/>
                  <a:latin typeface="Times New Roman" panose="02020603050405020304" pitchFamily="18" charset="0"/>
                  <a:ea typeface="Times New Roman" panose="02020603050405020304" pitchFamily="18" charset="0"/>
                </a:rPr>
                <a:t>με διαδραστικό εκπαιδευτικό υλικό και τη χρήση εφαρμογών επαυξημένης πραγματικότητας </a:t>
              </a:r>
              <a:r>
                <a:rPr lang="el-GR" sz="2400" dirty="0">
                  <a:solidFill>
                    <a:schemeClr val="tx1"/>
                  </a:solidFill>
                  <a:effectLst/>
                  <a:latin typeface="Times New Roman" panose="02020603050405020304" pitchFamily="18" charset="0"/>
                  <a:ea typeface="Times New Roman" panose="02020603050405020304" pitchFamily="18" charset="0"/>
                </a:rPr>
                <a:t>στο πλαίσιο του Εργαστηρίου </a:t>
              </a:r>
              <a:r>
                <a:rPr lang="el-GR" dirty="0">
                  <a:solidFill>
                    <a:schemeClr val="tx1"/>
                  </a:solidFill>
                  <a:latin typeface="Times New Roman" panose="02020603050405020304" pitchFamily="18" charset="0"/>
                  <a:ea typeface="Times New Roman" panose="02020603050405020304" pitchFamily="18" charset="0"/>
                </a:rPr>
                <a:t>Δ</a:t>
              </a:r>
              <a:r>
                <a:rPr lang="el-GR" sz="2400" dirty="0">
                  <a:solidFill>
                    <a:schemeClr val="tx1"/>
                  </a:solidFill>
                  <a:effectLst/>
                  <a:latin typeface="Times New Roman" panose="02020603050405020304" pitchFamily="18" charset="0"/>
                  <a:ea typeface="Times New Roman" panose="02020603050405020304" pitchFamily="18" charset="0"/>
                </a:rPr>
                <a:t>εξιοτήτων.</a:t>
              </a:r>
            </a:p>
            <a:p>
              <a:pPr lvl="0" defTabSz="1066800">
                <a:lnSpc>
                  <a:spcPct val="90000"/>
                </a:lnSpc>
                <a:spcAft>
                  <a:spcPct val="35000"/>
                </a:spcAft>
              </a:pPr>
              <a:r>
                <a:rPr lang="el-GR" b="1" dirty="0">
                  <a:latin typeface="Times New Roman" panose="02020603050405020304" pitchFamily="18" charset="0"/>
                  <a:cs typeface="Times New Roman" panose="02020603050405020304" pitchFamily="18" charset="0"/>
                </a:rPr>
                <a:t>Στόχος</a:t>
              </a:r>
              <a:r>
                <a:rPr lang="el-GR" dirty="0">
                  <a:latin typeface="Times New Roman" panose="02020603050405020304" pitchFamily="18" charset="0"/>
                  <a:cs typeface="Times New Roman" panose="02020603050405020304" pitchFamily="18" charset="0"/>
                </a:rPr>
                <a:t> ήταν η </a:t>
              </a:r>
              <a:r>
                <a:rPr lang="el-GR" b="1" dirty="0">
                  <a:solidFill>
                    <a:srgbClr val="BC8F00"/>
                  </a:solidFill>
                  <a:latin typeface="Times New Roman" panose="02020603050405020304" pitchFamily="18" charset="0"/>
                  <a:cs typeface="Times New Roman" panose="02020603050405020304" pitchFamily="18" charset="0"/>
                </a:rPr>
                <a:t>ενίσχυση της πολιτισμικής ταυτότητας με ένα ταξίδι γνώσης </a:t>
              </a:r>
              <a:r>
                <a:rPr lang="el-GR" dirty="0">
                  <a:solidFill>
                    <a:schemeClr val="tx1"/>
                  </a:solidFill>
                  <a:latin typeface="Times New Roman" panose="02020603050405020304" pitchFamily="18" charset="0"/>
                  <a:cs typeface="Times New Roman" panose="02020603050405020304" pitchFamily="18" charset="0"/>
                </a:rPr>
                <a:t>στην τοπική Ιστορία της Ιεράπετρας </a:t>
              </a:r>
              <a:r>
                <a:rPr lang="el-GR" b="1" dirty="0">
                  <a:solidFill>
                    <a:srgbClr val="BC8F00"/>
                  </a:solidFill>
                  <a:latin typeface="Times New Roman" panose="02020603050405020304" pitchFamily="18" charset="0"/>
                  <a:cs typeface="Times New Roman" panose="02020603050405020304" pitchFamily="18" charset="0"/>
                </a:rPr>
                <a:t>με τη μέθοδο της </a:t>
              </a:r>
              <a:r>
                <a:rPr lang="el-GR" b="1" dirty="0" err="1">
                  <a:solidFill>
                    <a:srgbClr val="BC8F00"/>
                  </a:solidFill>
                  <a:latin typeface="Times New Roman" panose="02020603050405020304" pitchFamily="18" charset="0"/>
                  <a:cs typeface="Times New Roman" panose="02020603050405020304" pitchFamily="18" charset="0"/>
                </a:rPr>
                <a:t>ΕξΑΕ</a:t>
              </a:r>
              <a:r>
                <a:rPr lang="el-GR" b="1" dirty="0">
                  <a:solidFill>
                    <a:schemeClr val="accent4"/>
                  </a:solidFill>
                  <a:latin typeface="Times New Roman" panose="02020603050405020304" pitchFamily="18" charset="0"/>
                  <a:cs typeface="Times New Roman" panose="02020603050405020304" pitchFamily="18" charset="0"/>
                </a:rPr>
                <a:t> </a:t>
              </a:r>
              <a:r>
                <a:rPr lang="el-GR" dirty="0">
                  <a:solidFill>
                    <a:schemeClr val="tx1"/>
                  </a:solidFill>
                  <a:latin typeface="Times New Roman" panose="02020603050405020304" pitchFamily="18" charset="0"/>
                  <a:cs typeface="Times New Roman" panose="02020603050405020304" pitchFamily="18" charset="0"/>
                </a:rPr>
                <a:t>αλλά και </a:t>
              </a:r>
              <a:r>
                <a:rPr lang="el-GR" b="1" dirty="0">
                  <a:solidFill>
                    <a:srgbClr val="BC8F00"/>
                  </a:solidFill>
                  <a:latin typeface="Times New Roman" panose="02020603050405020304" pitchFamily="18" charset="0"/>
                  <a:cs typeface="Times New Roman" panose="02020603050405020304" pitchFamily="18" charset="0"/>
                </a:rPr>
                <a:t>η ενίσχυση ψηφιακών δεξιοτήτων μέσω της πλατφόρμας διδασκαλίας </a:t>
              </a:r>
              <a:r>
                <a:rPr lang="el-GR" dirty="0">
                  <a:solidFill>
                    <a:schemeClr val="tx1"/>
                  </a:solidFill>
                  <a:latin typeface="Times New Roman" panose="02020603050405020304" pitchFamily="18" charset="0"/>
                  <a:cs typeface="Times New Roman" panose="02020603050405020304" pitchFamily="18" charset="0"/>
                </a:rPr>
                <a:t>αλλά και του </a:t>
              </a:r>
              <a:r>
                <a:rPr lang="el-GR" b="1" dirty="0">
                  <a:solidFill>
                    <a:srgbClr val="BC8F00"/>
                  </a:solidFill>
                  <a:latin typeface="Times New Roman" panose="02020603050405020304" pitchFamily="18" charset="0"/>
                  <a:cs typeface="Times New Roman" panose="02020603050405020304" pitchFamily="18" charset="0"/>
                </a:rPr>
                <a:t>χωροευαίσθητου παιχνιδιού επαυξημένης πραγματικότητας</a:t>
              </a:r>
              <a:r>
                <a:rPr lang="el-GR" b="1" dirty="0">
                  <a:solidFill>
                    <a:schemeClr val="tx1"/>
                  </a:solidFill>
                  <a:latin typeface="Times New Roman" panose="02020603050405020304" pitchFamily="18" charset="0"/>
                  <a:cs typeface="Times New Roman" panose="02020603050405020304" pitchFamily="18" charset="0"/>
                </a:rPr>
                <a:t>.</a:t>
              </a:r>
              <a:endParaRPr lang="el-GR" sz="2400" b="1" kern="1200" dirty="0">
                <a:solidFill>
                  <a:schemeClr val="tx1"/>
                </a:solidFill>
                <a:latin typeface="Times New Roman" panose="02020603050405020304" pitchFamily="18" charset="0"/>
                <a:cs typeface="Times New Roman" pitchFamily="18" charset="0"/>
              </a:endParaRPr>
            </a:p>
          </p:txBody>
        </p:sp>
      </p:grpSp>
    </p:spTree>
    <p:extLst>
      <p:ext uri="{BB962C8B-B14F-4D97-AF65-F5344CB8AC3E}">
        <p14:creationId xmlns:p14="http://schemas.microsoft.com/office/powerpoint/2010/main" val="393280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10170" y="489299"/>
            <a:ext cx="7199240" cy="576064"/>
          </a:xfrm>
        </p:spPr>
        <p:txBody>
          <a:bodyPr>
            <a:noAutofit/>
          </a:bodyPr>
          <a:lstStyle/>
          <a:p>
            <a:r>
              <a:rPr lang="el-GR" sz="3600" dirty="0">
                <a:latin typeface="Times New Roman" panose="02020603050405020304" pitchFamily="18" charset="0"/>
                <a:cs typeface="Times New Roman" panose="02020603050405020304" pitchFamily="18" charset="0"/>
              </a:rPr>
              <a:t>2. Συνεισφορά διπλωματικής 1/2</a:t>
            </a:r>
            <a:endParaRPr lang="el-GR" sz="3600" b="1" dirty="0">
              <a:latin typeface="Times New Roman" panose="02020603050405020304" pitchFamily="18" charset="0"/>
              <a:cs typeface="Times New Roman" panose="02020603050405020304" pitchFamily="18" charset="0"/>
            </a:endParaRPr>
          </a:p>
        </p:txBody>
      </p:sp>
      <p:grpSp>
        <p:nvGrpSpPr>
          <p:cNvPr id="5" name="Ομάδα 4">
            <a:extLst>
              <a:ext uri="{FF2B5EF4-FFF2-40B4-BE49-F238E27FC236}">
                <a16:creationId xmlns:a16="http://schemas.microsoft.com/office/drawing/2014/main" id="{B8AB5C93-13F4-7481-9C2B-9E1EFBA066D3}"/>
              </a:ext>
            </a:extLst>
          </p:cNvPr>
          <p:cNvGrpSpPr/>
          <p:nvPr/>
        </p:nvGrpSpPr>
        <p:grpSpPr>
          <a:xfrm>
            <a:off x="4991433" y="1235348"/>
            <a:ext cx="1772133" cy="1627101"/>
            <a:chOff x="1915717" y="-1"/>
            <a:chExt cx="1774526" cy="1837075"/>
          </a:xfrm>
          <a:scene3d>
            <a:camera prst="orthographicFront"/>
            <a:lightRig rig="threePt" dir="t"/>
          </a:scene3d>
        </p:grpSpPr>
        <p:sp>
          <p:nvSpPr>
            <p:cNvPr id="12" name="Διάγραμμα ροής: Εναλλακτική διεργασία 11">
              <a:extLst>
                <a:ext uri="{FF2B5EF4-FFF2-40B4-BE49-F238E27FC236}">
                  <a16:creationId xmlns:a16="http://schemas.microsoft.com/office/drawing/2014/main" id="{222D9E2A-CC18-6DB0-27BA-83BAB27742E5}"/>
                </a:ext>
              </a:extLst>
            </p:cNvPr>
            <p:cNvSpPr/>
            <p:nvPr/>
          </p:nvSpPr>
          <p:spPr>
            <a:xfrm rot="16200000">
              <a:off x="1884442" y="31274"/>
              <a:ext cx="1837075" cy="1774526"/>
            </a:xfrm>
            <a:prstGeom prst="flowChartAlternateProcess">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13" name="Διάγραμμα ροής: Εναλλακτική διεργασία 6">
              <a:extLst>
                <a:ext uri="{FF2B5EF4-FFF2-40B4-BE49-F238E27FC236}">
                  <a16:creationId xmlns:a16="http://schemas.microsoft.com/office/drawing/2014/main" id="{E7917C93-B61B-5877-7607-6F90D3AC3900}"/>
                </a:ext>
              </a:extLst>
            </p:cNvPr>
            <p:cNvSpPr txBox="1"/>
            <p:nvPr/>
          </p:nvSpPr>
          <p:spPr>
            <a:xfrm>
              <a:off x="2002339" y="-1"/>
              <a:ext cx="1601280" cy="175045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r>
                <a:rPr lang="el-GR" sz="2000" b="1" kern="1200" dirty="0">
                  <a:solidFill>
                    <a:schemeClr val="tx1"/>
                  </a:solidFill>
                  <a:latin typeface="Times New Roman" panose="02020603050405020304" pitchFamily="18" charset="0"/>
                  <a:cs typeface="Times New Roman" panose="02020603050405020304" pitchFamily="18" charset="0"/>
                </a:rPr>
                <a:t>Ερευνητική</a:t>
              </a:r>
              <a:endParaRPr lang="en-GB" sz="2000" b="1" kern="1200" dirty="0">
                <a:solidFill>
                  <a:schemeClr val="tx1"/>
                </a:solidFill>
                <a:latin typeface="Times New Roman" panose="02020603050405020304" pitchFamily="18" charset="0"/>
                <a:cs typeface="Times New Roman" panose="02020603050405020304" pitchFamily="18" charset="0"/>
              </a:endParaRPr>
            </a:p>
          </p:txBody>
        </p:sp>
      </p:grpSp>
      <p:pic>
        <p:nvPicPr>
          <p:cNvPr id="21" name="Εικόνα 20" descr="Εικόνα που περιέχει παιδική τέχνη, είδη γραφείου, πολυχρωμία, γραφική ύλη&#10;&#10;Το περιεχόμενο που δημιουργείται από AI ενδέχεται να είναι εσφαλμένο.">
            <a:extLst>
              <a:ext uri="{FF2B5EF4-FFF2-40B4-BE49-F238E27FC236}">
                <a16:creationId xmlns:a16="http://schemas.microsoft.com/office/drawing/2014/main" id="{6378D42A-CDF7-8648-4A6E-31BD9176F9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5060" y="1869386"/>
            <a:ext cx="1160295" cy="808357"/>
          </a:xfrm>
          <a:prstGeom prst="rect">
            <a:avLst/>
          </a:prstGeom>
        </p:spPr>
      </p:pic>
      <p:sp>
        <p:nvSpPr>
          <p:cNvPr id="26" name="Διάγραμμα ροής: Εναλλακτική διεργασία 25">
            <a:extLst>
              <a:ext uri="{FF2B5EF4-FFF2-40B4-BE49-F238E27FC236}">
                <a16:creationId xmlns:a16="http://schemas.microsoft.com/office/drawing/2014/main" id="{62C63BA7-D1CE-6AD6-0610-883B9348E5C6}"/>
              </a:ext>
            </a:extLst>
          </p:cNvPr>
          <p:cNvSpPr/>
          <p:nvPr/>
        </p:nvSpPr>
        <p:spPr>
          <a:xfrm rot="16200000">
            <a:off x="4047390" y="-483413"/>
            <a:ext cx="1261884" cy="8325481"/>
          </a:xfrm>
          <a:prstGeom prst="flowChartAlternateProcess">
            <a:avLst/>
          </a:prstGeom>
          <a:gradFill rotWithShape="0">
            <a:gsLst>
              <a:gs pos="0">
                <a:srgbClr val="C00000"/>
              </a:gs>
              <a:gs pos="88542">
                <a:srgbClr val="EDBE9B"/>
              </a:gs>
              <a:gs pos="74000">
                <a:srgbClr val="EDBE9B"/>
              </a:gs>
              <a:gs pos="83000">
                <a:srgbClr val="EDBE9B"/>
              </a:gs>
              <a:gs pos="100000">
                <a:srgbClr val="EDBE9B"/>
              </a:gs>
            </a:gsLst>
            <a:lin ang="5400000" scaled="1"/>
          </a:gra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dirty="0"/>
          </a:p>
        </p:txBody>
      </p:sp>
      <p:sp>
        <p:nvSpPr>
          <p:cNvPr id="27" name="Ορθογώνιο 26">
            <a:extLst>
              <a:ext uri="{FF2B5EF4-FFF2-40B4-BE49-F238E27FC236}">
                <a16:creationId xmlns:a16="http://schemas.microsoft.com/office/drawing/2014/main" id="{CAAACC0A-B1C2-4626-E9CE-A7CC8C1C9689}"/>
              </a:ext>
            </a:extLst>
          </p:cNvPr>
          <p:cNvSpPr/>
          <p:nvPr/>
        </p:nvSpPr>
        <p:spPr>
          <a:xfrm>
            <a:off x="597525" y="3057458"/>
            <a:ext cx="8384812" cy="1261884"/>
          </a:xfrm>
          <a:prstGeom prst="rect">
            <a:avLst/>
          </a:prstGeom>
        </p:spPr>
        <p:txBody>
          <a:bodyPr wrap="square">
            <a:spAutoFit/>
          </a:bodyPr>
          <a:lstStyle/>
          <a:p>
            <a:pPr marL="342900" indent="-342900">
              <a:buFont typeface="Arial" panose="020B0604020202020204" pitchFamily="34" charset="0"/>
              <a:buChar char="•"/>
            </a:pPr>
            <a:r>
              <a:rPr lang="el-GR" sz="1900" b="1" dirty="0"/>
              <a:t>Ανάπτυξη πρωτότυπου εκπαιδευτικού υλικού σχολικής </a:t>
            </a:r>
            <a:r>
              <a:rPr lang="el-GR" sz="1900" b="1" dirty="0" err="1"/>
              <a:t>ΕξΑΕ</a:t>
            </a:r>
            <a:r>
              <a:rPr lang="el-GR" sz="1900" b="1" dirty="0"/>
              <a:t> για την Τοπική Ιστορία της Ιεράπετρας για μαθητές Δημοτικού έως Λυκείου.</a:t>
            </a:r>
          </a:p>
          <a:p>
            <a:pPr marL="342900" indent="-342900">
              <a:buFont typeface="Arial" panose="020B0604020202020204" pitchFamily="34" charset="0"/>
              <a:buChar char="•"/>
            </a:pPr>
            <a:r>
              <a:rPr lang="el-GR" sz="1900" b="1" dirty="0"/>
              <a:t>Χρήση ως εκπαιδευτικού εργαλείου από εκπαιδευτικούς όλων των βαθμίδων</a:t>
            </a:r>
            <a:r>
              <a:rPr lang="el-GR" sz="1900" b="1" dirty="0">
                <a:effectLst>
                  <a:outerShdw blurRad="38100" dist="38100" dir="2700000" algn="tl">
                    <a:srgbClr val="000000">
                      <a:alpha val="43137"/>
                    </a:srgbClr>
                  </a:outerShdw>
                </a:effectLst>
              </a:rPr>
              <a:t>.</a:t>
            </a:r>
          </a:p>
        </p:txBody>
      </p:sp>
      <p:sp>
        <p:nvSpPr>
          <p:cNvPr id="28" name="Διάγραμμα ροής: Εναλλακτική διεργασία 27">
            <a:extLst>
              <a:ext uri="{FF2B5EF4-FFF2-40B4-BE49-F238E27FC236}">
                <a16:creationId xmlns:a16="http://schemas.microsoft.com/office/drawing/2014/main" id="{A4DD09CE-B4AA-3F54-B856-E39D2C91D0CE}"/>
              </a:ext>
            </a:extLst>
          </p:cNvPr>
          <p:cNvSpPr/>
          <p:nvPr/>
        </p:nvSpPr>
        <p:spPr>
          <a:xfrm rot="16200000">
            <a:off x="3815688" y="1137013"/>
            <a:ext cx="1725285" cy="8325483"/>
          </a:xfrm>
          <a:prstGeom prst="flowChartAlternateProcess">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29" name="Ορθογώνιο 28">
            <a:extLst>
              <a:ext uri="{FF2B5EF4-FFF2-40B4-BE49-F238E27FC236}">
                <a16:creationId xmlns:a16="http://schemas.microsoft.com/office/drawing/2014/main" id="{CAA8B318-7C45-219E-8F68-390070B78369}"/>
              </a:ext>
            </a:extLst>
          </p:cNvPr>
          <p:cNvSpPr/>
          <p:nvPr/>
        </p:nvSpPr>
        <p:spPr>
          <a:xfrm>
            <a:off x="560152" y="4011586"/>
            <a:ext cx="8280918" cy="2139047"/>
          </a:xfrm>
          <a:prstGeom prst="rect">
            <a:avLst/>
          </a:prstGeom>
        </p:spPr>
        <p:txBody>
          <a:bodyPr wrap="square">
            <a:spAutoFit/>
          </a:bodyPr>
          <a:lstStyle/>
          <a:p>
            <a:pPr lvl="0" algn="ctr"/>
            <a:endParaRPr lang="el-GR" sz="1900" b="1" dirty="0">
              <a:effectLst>
                <a:outerShdw blurRad="38100" dist="38100" dir="2700000" algn="tl">
                  <a:srgbClr val="000000">
                    <a:alpha val="43137"/>
                  </a:srgbClr>
                </a:outerShdw>
              </a:effectLst>
              <a:cs typeface="Times New Roman" panose="02020603050405020304" pitchFamily="18" charset="0"/>
            </a:endParaRPr>
          </a:p>
          <a:p>
            <a:pPr lvl="0" algn="ctr"/>
            <a:endParaRPr lang="el-GR" sz="1900" b="1" dirty="0">
              <a:effectLst>
                <a:outerShdw blurRad="38100" dist="38100" dir="2700000" algn="tl">
                  <a:srgbClr val="000000">
                    <a:alpha val="43137"/>
                  </a:srgbClr>
                </a:outerShdw>
              </a:effectLst>
              <a:cs typeface="Times New Roman" panose="02020603050405020304" pitchFamily="18" charset="0"/>
            </a:endParaRPr>
          </a:p>
          <a:p>
            <a:pPr marL="342900" lvl="0" indent="-342900">
              <a:buFont typeface="Arial" panose="020B0604020202020204" pitchFamily="34" charset="0"/>
              <a:buChar char="•"/>
            </a:pPr>
            <a:r>
              <a:rPr lang="el-GR" sz="1900" b="1" dirty="0">
                <a:cs typeface="Times New Roman" panose="02020603050405020304" pitchFamily="18" charset="0"/>
              </a:rPr>
              <a:t>Εμπλουτισμός  της ερευνητικής  βιβλιογραφίας </a:t>
            </a:r>
            <a:r>
              <a:rPr lang="el-GR" sz="1900" b="1" dirty="0"/>
              <a:t>με δεδομένα που αφορούν τη σχεδίαση, αξιολόγηση και αποδοτικότητα διαδραστικών μαθησιακών εμπειριών με χρήση A.R.</a:t>
            </a:r>
          </a:p>
          <a:p>
            <a:pPr marL="342900" lvl="0" indent="-342900">
              <a:buFont typeface="Arial" panose="020B0604020202020204" pitchFamily="34" charset="0"/>
              <a:buChar char="•"/>
            </a:pPr>
            <a:r>
              <a:rPr lang="el-GR" sz="1900" b="1" dirty="0">
                <a:cs typeface="Times New Roman" panose="02020603050405020304" pitchFamily="18" charset="0"/>
              </a:rPr>
              <a:t>Αφετηρία για περαιτέρω έρευνα και εξέλιξη καινοτόμων εκπαιδευτικών παρεμβάσεων.</a:t>
            </a:r>
          </a:p>
        </p:txBody>
      </p:sp>
      <p:grpSp>
        <p:nvGrpSpPr>
          <p:cNvPr id="4" name="Ομάδα 3">
            <a:extLst>
              <a:ext uri="{FF2B5EF4-FFF2-40B4-BE49-F238E27FC236}">
                <a16:creationId xmlns:a16="http://schemas.microsoft.com/office/drawing/2014/main" id="{430B3C5C-DFCE-4452-0A7D-71CF821987D5}"/>
              </a:ext>
            </a:extLst>
          </p:cNvPr>
          <p:cNvGrpSpPr/>
          <p:nvPr/>
        </p:nvGrpSpPr>
        <p:grpSpPr>
          <a:xfrm>
            <a:off x="2137415" y="1189645"/>
            <a:ext cx="1991900" cy="1688017"/>
            <a:chOff x="1" y="-93241"/>
            <a:chExt cx="1774526" cy="1930315"/>
          </a:xfrm>
          <a:scene3d>
            <a:camera prst="orthographicFront"/>
            <a:lightRig rig="threePt" dir="t"/>
          </a:scene3d>
        </p:grpSpPr>
        <p:sp>
          <p:nvSpPr>
            <p:cNvPr id="16" name="Διάγραμμα ροής: Εναλλακτική διεργασία 15">
              <a:extLst>
                <a:ext uri="{FF2B5EF4-FFF2-40B4-BE49-F238E27FC236}">
                  <a16:creationId xmlns:a16="http://schemas.microsoft.com/office/drawing/2014/main" id="{DF99833B-A385-BCE7-E35F-F8F91C8E4EA8}"/>
                </a:ext>
              </a:extLst>
            </p:cNvPr>
            <p:cNvSpPr/>
            <p:nvPr/>
          </p:nvSpPr>
          <p:spPr>
            <a:xfrm rot="16200000">
              <a:off x="-31274" y="31274"/>
              <a:ext cx="1837075" cy="1774526"/>
            </a:xfrm>
            <a:prstGeom prst="flowChartAlternateProcess">
              <a:avLst/>
            </a:prstGeom>
            <a:gradFill rotWithShape="0">
              <a:gsLst>
                <a:gs pos="0">
                  <a:srgbClr val="C00000"/>
                </a:gs>
                <a:gs pos="88542">
                  <a:srgbClr val="EDBE9B"/>
                </a:gs>
                <a:gs pos="74000">
                  <a:srgbClr val="EDBE9B"/>
                </a:gs>
                <a:gs pos="83000">
                  <a:srgbClr val="EDBE9B"/>
                </a:gs>
                <a:gs pos="100000">
                  <a:srgbClr val="EDBE9B"/>
                </a:gs>
              </a:gsLst>
              <a:lin ang="5400000" scaled="1"/>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18" name="Διάγραμμα ροής: Εναλλακτική διεργασία 4">
              <a:extLst>
                <a:ext uri="{FF2B5EF4-FFF2-40B4-BE49-F238E27FC236}">
                  <a16:creationId xmlns:a16="http://schemas.microsoft.com/office/drawing/2014/main" id="{0C08DCBC-3790-92DC-73A9-6448C1FD60D0}"/>
                </a:ext>
              </a:extLst>
            </p:cNvPr>
            <p:cNvSpPr txBox="1"/>
            <p:nvPr/>
          </p:nvSpPr>
          <p:spPr>
            <a:xfrm>
              <a:off x="29271" y="-93241"/>
              <a:ext cx="1580019" cy="163808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14300" tIns="324000" rIns="114300" bIns="0" numCol="1" spcCol="1270" anchor="t" anchorCtr="0">
              <a:noAutofit/>
            </a:bodyPr>
            <a:lstStyle/>
            <a:p>
              <a:pPr marL="0" lvl="0" indent="0" algn="ctr" defTabSz="800100">
                <a:lnSpc>
                  <a:spcPct val="90000"/>
                </a:lnSpc>
                <a:spcBef>
                  <a:spcPct val="0"/>
                </a:spcBef>
                <a:spcAft>
                  <a:spcPct val="35000"/>
                </a:spcAft>
                <a:buNone/>
              </a:pPr>
              <a:r>
                <a:rPr lang="el-GR" sz="1800" b="1" kern="1200" dirty="0">
                  <a:solidFill>
                    <a:schemeClr val="tx1"/>
                  </a:solidFill>
                  <a:latin typeface="Times New Roman" panose="02020603050405020304" pitchFamily="18" charset="0"/>
                  <a:cs typeface="Times New Roman" panose="02020603050405020304" pitchFamily="18" charset="0"/>
                </a:rPr>
                <a:t>Εκπαιδευτική</a:t>
              </a:r>
              <a:endParaRPr lang="en-GB" sz="1800" b="1" kern="1200" dirty="0">
                <a:solidFill>
                  <a:schemeClr val="tx1"/>
                </a:solidFill>
                <a:latin typeface="Times New Roman" panose="02020603050405020304" pitchFamily="18" charset="0"/>
                <a:cs typeface="Times New Roman" panose="02020603050405020304" pitchFamily="18" charset="0"/>
              </a:endParaRPr>
            </a:p>
          </p:txBody>
        </p:sp>
      </p:grpSp>
      <p:pic>
        <p:nvPicPr>
          <p:cNvPr id="17" name="Εικόνα 16" descr="Εικόνα που περιέχει ουρανός, χιόνι, άτομο&#10;&#10;Το περιεχόμενο που δημιουργείται από AI ενδέχεται να είναι εσφαλμένο.">
            <a:extLst>
              <a:ext uri="{FF2B5EF4-FFF2-40B4-BE49-F238E27FC236}">
                <a16:creationId xmlns:a16="http://schemas.microsoft.com/office/drawing/2014/main" id="{50F4617B-A87C-01F8-23FF-74E0F43340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2260" y="1840621"/>
            <a:ext cx="1249586" cy="808494"/>
          </a:xfrm>
          <a:prstGeom prst="rect">
            <a:avLst/>
          </a:prstGeom>
        </p:spPr>
      </p:pic>
    </p:spTree>
    <p:extLst>
      <p:ext uri="{BB962C8B-B14F-4D97-AF65-F5344CB8AC3E}">
        <p14:creationId xmlns:p14="http://schemas.microsoft.com/office/powerpoint/2010/main" val="2790992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95913-6EB8-EF4D-29F1-8AF1118ED63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550289C4-96C2-DB82-DE54-6D03045B6E69}"/>
              </a:ext>
            </a:extLst>
          </p:cNvPr>
          <p:cNvSpPr>
            <a:spLocks noGrp="1"/>
          </p:cNvSpPr>
          <p:nvPr>
            <p:ph type="title"/>
          </p:nvPr>
        </p:nvSpPr>
        <p:spPr>
          <a:xfrm>
            <a:off x="1310170" y="489299"/>
            <a:ext cx="7199240" cy="576064"/>
          </a:xfrm>
        </p:spPr>
        <p:txBody>
          <a:bodyPr>
            <a:noAutofit/>
          </a:bodyPr>
          <a:lstStyle/>
          <a:p>
            <a:r>
              <a:rPr lang="el-GR" sz="3600" dirty="0">
                <a:latin typeface="Times New Roman" panose="02020603050405020304" pitchFamily="18" charset="0"/>
                <a:cs typeface="Times New Roman" panose="02020603050405020304" pitchFamily="18" charset="0"/>
              </a:rPr>
              <a:t>2. Συνεισφορά διπλωματικής 2/2</a:t>
            </a:r>
            <a:endParaRPr lang="el-GR" sz="3600" b="1" dirty="0">
              <a:latin typeface="Times New Roman" panose="02020603050405020304" pitchFamily="18" charset="0"/>
              <a:cs typeface="Times New Roman" panose="02020603050405020304" pitchFamily="18" charset="0"/>
            </a:endParaRPr>
          </a:p>
        </p:txBody>
      </p:sp>
      <p:grpSp>
        <p:nvGrpSpPr>
          <p:cNvPr id="6" name="Ομάδα 5">
            <a:extLst>
              <a:ext uri="{FF2B5EF4-FFF2-40B4-BE49-F238E27FC236}">
                <a16:creationId xmlns:a16="http://schemas.microsoft.com/office/drawing/2014/main" id="{489B5919-519F-3EA0-679D-E91026DF3E69}"/>
              </a:ext>
            </a:extLst>
          </p:cNvPr>
          <p:cNvGrpSpPr/>
          <p:nvPr/>
        </p:nvGrpSpPr>
        <p:grpSpPr>
          <a:xfrm>
            <a:off x="2201727" y="1235339"/>
            <a:ext cx="1743310" cy="1611151"/>
            <a:chOff x="3787924" y="-1"/>
            <a:chExt cx="1774526" cy="1837075"/>
          </a:xfrm>
          <a:scene3d>
            <a:camera prst="orthographicFront"/>
            <a:lightRig rig="threePt" dir="t"/>
          </a:scene3d>
        </p:grpSpPr>
        <p:sp>
          <p:nvSpPr>
            <p:cNvPr id="10" name="Διάγραμμα ροής: Εναλλακτική διεργασία 9">
              <a:extLst>
                <a:ext uri="{FF2B5EF4-FFF2-40B4-BE49-F238E27FC236}">
                  <a16:creationId xmlns:a16="http://schemas.microsoft.com/office/drawing/2014/main" id="{09291808-1A98-9DA0-78BF-A4FA1B369393}"/>
                </a:ext>
              </a:extLst>
            </p:cNvPr>
            <p:cNvSpPr/>
            <p:nvPr/>
          </p:nvSpPr>
          <p:spPr>
            <a:xfrm rot="16200000">
              <a:off x="3756649" y="31274"/>
              <a:ext cx="1837075" cy="1774526"/>
            </a:xfrm>
            <a:prstGeom prst="flowChartAlternateProcess">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5400000" scaled="1"/>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11" name="Διάγραμμα ροής: Εναλλακτική διεργασία 8">
              <a:extLst>
                <a:ext uri="{FF2B5EF4-FFF2-40B4-BE49-F238E27FC236}">
                  <a16:creationId xmlns:a16="http://schemas.microsoft.com/office/drawing/2014/main" id="{7E3DFA6E-82B5-233E-BD92-2B4D40B08472}"/>
                </a:ext>
              </a:extLst>
            </p:cNvPr>
            <p:cNvSpPr txBox="1"/>
            <p:nvPr/>
          </p:nvSpPr>
          <p:spPr>
            <a:xfrm>
              <a:off x="3874546" y="-1"/>
              <a:ext cx="1601280" cy="175045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r>
                <a:rPr lang="el-GR" sz="2000" b="1" kern="1200" dirty="0">
                  <a:solidFill>
                    <a:schemeClr val="tx1"/>
                  </a:solidFill>
                  <a:latin typeface="Times New Roman" panose="02020603050405020304" pitchFamily="18" charset="0"/>
                  <a:cs typeface="Times New Roman" panose="02020603050405020304" pitchFamily="18" charset="0"/>
                </a:rPr>
                <a:t>Θεωρητική</a:t>
              </a:r>
              <a:endParaRPr lang="en-GB" sz="2000" b="1" kern="1200" dirty="0">
                <a:solidFill>
                  <a:schemeClr val="tx1"/>
                </a:solidFill>
                <a:latin typeface="Times New Roman" panose="02020603050405020304" pitchFamily="18" charset="0"/>
                <a:cs typeface="Times New Roman" panose="02020603050405020304" pitchFamily="18" charset="0"/>
              </a:endParaRPr>
            </a:p>
          </p:txBody>
        </p:sp>
      </p:grpSp>
      <p:grpSp>
        <p:nvGrpSpPr>
          <p:cNvPr id="7" name="Ομάδα 6">
            <a:extLst>
              <a:ext uri="{FF2B5EF4-FFF2-40B4-BE49-F238E27FC236}">
                <a16:creationId xmlns:a16="http://schemas.microsoft.com/office/drawing/2014/main" id="{AB713D83-0AC6-8E42-7226-FFE83B213D88}"/>
              </a:ext>
            </a:extLst>
          </p:cNvPr>
          <p:cNvGrpSpPr/>
          <p:nvPr/>
        </p:nvGrpSpPr>
        <p:grpSpPr>
          <a:xfrm>
            <a:off x="4745174" y="1254017"/>
            <a:ext cx="1795982" cy="1573795"/>
            <a:chOff x="5726464" y="-6317"/>
            <a:chExt cx="1774526" cy="1843391"/>
          </a:xfrm>
          <a:scene3d>
            <a:camera prst="orthographicFront"/>
            <a:lightRig rig="threePt" dir="t"/>
          </a:scene3d>
        </p:grpSpPr>
        <p:sp>
          <p:nvSpPr>
            <p:cNvPr id="8" name="Διάγραμμα ροής: Εναλλακτική διεργασία 7">
              <a:extLst>
                <a:ext uri="{FF2B5EF4-FFF2-40B4-BE49-F238E27FC236}">
                  <a16:creationId xmlns:a16="http://schemas.microsoft.com/office/drawing/2014/main" id="{A71EA5C3-425E-9E45-0A29-6BB08C63A88D}"/>
                </a:ext>
              </a:extLst>
            </p:cNvPr>
            <p:cNvSpPr/>
            <p:nvPr/>
          </p:nvSpPr>
          <p:spPr>
            <a:xfrm rot="16200000">
              <a:off x="5695189" y="31274"/>
              <a:ext cx="1837075" cy="1774526"/>
            </a:xfrm>
            <a:prstGeom prst="flowChartAlternateProcess">
              <a:avLst/>
            </a:prstGeom>
            <a:gradFill rotWithShape="0">
              <a:gsLst>
                <a:gs pos="0">
                  <a:schemeClr val="accent6"/>
                </a:gs>
                <a:gs pos="88542">
                  <a:schemeClr val="accent6">
                    <a:lumMod val="40000"/>
                    <a:lumOff val="60000"/>
                  </a:schemeClr>
                </a:gs>
                <a:gs pos="74000">
                  <a:schemeClr val="accent6">
                    <a:lumMod val="40000"/>
                    <a:lumOff val="60000"/>
                  </a:schemeClr>
                </a:gs>
                <a:gs pos="83000">
                  <a:schemeClr val="accent6">
                    <a:lumMod val="40000"/>
                    <a:lumOff val="60000"/>
                  </a:schemeClr>
                </a:gs>
                <a:gs pos="100000">
                  <a:schemeClr val="accent6">
                    <a:lumMod val="40000"/>
                    <a:lumOff val="60000"/>
                  </a:schemeClr>
                </a:gs>
              </a:gsLst>
              <a:lin ang="5400000" scaled="1"/>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9" name="Διάγραμμα ροής: Εναλλακτική διεργασία 10">
              <a:extLst>
                <a:ext uri="{FF2B5EF4-FFF2-40B4-BE49-F238E27FC236}">
                  <a16:creationId xmlns:a16="http://schemas.microsoft.com/office/drawing/2014/main" id="{23C22554-437F-3FFB-2C9E-74FBF5AA79B9}"/>
                </a:ext>
              </a:extLst>
            </p:cNvPr>
            <p:cNvSpPr txBox="1"/>
            <p:nvPr/>
          </p:nvSpPr>
          <p:spPr>
            <a:xfrm>
              <a:off x="5813086" y="-6317"/>
              <a:ext cx="1601280" cy="175676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r>
                <a:rPr lang="el-GR" sz="2000" b="1" kern="1200" dirty="0">
                  <a:solidFill>
                    <a:schemeClr val="tx1"/>
                  </a:solidFill>
                  <a:latin typeface="Times New Roman" panose="02020603050405020304" pitchFamily="18" charset="0"/>
                  <a:cs typeface="Times New Roman" panose="02020603050405020304" pitchFamily="18" charset="0"/>
                </a:rPr>
                <a:t>Κοινωνική</a:t>
              </a:r>
              <a:endParaRPr lang="en-GB" sz="2000" b="1" kern="1200" dirty="0">
                <a:solidFill>
                  <a:schemeClr val="tx1"/>
                </a:solidFill>
                <a:latin typeface="Times New Roman" panose="02020603050405020304" pitchFamily="18" charset="0"/>
                <a:cs typeface="Times New Roman" panose="02020603050405020304" pitchFamily="18" charset="0"/>
              </a:endParaRPr>
            </a:p>
          </p:txBody>
        </p:sp>
      </p:grpSp>
      <p:pic>
        <p:nvPicPr>
          <p:cNvPr id="23" name="Εικόνα 22" descr="Εικόνα που περιέχει βιβλίο, κείμενο, γράμμα, τελετή απονομής τίτλου σπουδών&#10;&#10;Το περιεχόμενο που δημιουργείται από AI ενδέχεται να είναι εσφαλμένο.">
            <a:extLst>
              <a:ext uri="{FF2B5EF4-FFF2-40B4-BE49-F238E27FC236}">
                <a16:creationId xmlns:a16="http://schemas.microsoft.com/office/drawing/2014/main" id="{19BCC71C-344B-3314-6AB8-2EC1C9FD51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4817" y="1837877"/>
            <a:ext cx="1077127" cy="836357"/>
          </a:xfrm>
          <a:prstGeom prst="rect">
            <a:avLst/>
          </a:prstGeom>
        </p:spPr>
      </p:pic>
      <p:pic>
        <p:nvPicPr>
          <p:cNvPr id="25" name="Εικόνα 24" descr="Εικόνα που περιέχει σκίτσο/σχέδιο, ζωγραφιά, τέχνη&#10;&#10;Το περιεχόμενο που δημιουργείται από AI ενδέχεται να είναι εσφαλμένο.">
            <a:extLst>
              <a:ext uri="{FF2B5EF4-FFF2-40B4-BE49-F238E27FC236}">
                <a16:creationId xmlns:a16="http://schemas.microsoft.com/office/drawing/2014/main" id="{7764280C-C07D-80FD-6DF1-7338849BEF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2514" y="1898610"/>
            <a:ext cx="998301" cy="789376"/>
          </a:xfrm>
          <a:prstGeom prst="rect">
            <a:avLst/>
          </a:prstGeom>
        </p:spPr>
      </p:pic>
      <p:sp>
        <p:nvSpPr>
          <p:cNvPr id="30" name="Διάγραμμα ροής: Εναλλακτική διεργασία 29">
            <a:extLst>
              <a:ext uri="{FF2B5EF4-FFF2-40B4-BE49-F238E27FC236}">
                <a16:creationId xmlns:a16="http://schemas.microsoft.com/office/drawing/2014/main" id="{FBC97A00-B39C-6A6E-E6EB-01DAD605EA86}"/>
              </a:ext>
            </a:extLst>
          </p:cNvPr>
          <p:cNvSpPr/>
          <p:nvPr/>
        </p:nvSpPr>
        <p:spPr>
          <a:xfrm rot="16200000">
            <a:off x="3924994" y="-293710"/>
            <a:ext cx="1611152" cy="8310128"/>
          </a:xfrm>
          <a:prstGeom prst="flowChartAlternateProcess">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5400000" scaled="1"/>
            <a:tileRect/>
          </a:gra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31" name="Ορθογώνιο 30">
            <a:extLst>
              <a:ext uri="{FF2B5EF4-FFF2-40B4-BE49-F238E27FC236}">
                <a16:creationId xmlns:a16="http://schemas.microsoft.com/office/drawing/2014/main" id="{722F75CA-4FF8-A540-8603-2F331CD2B406}"/>
              </a:ext>
            </a:extLst>
          </p:cNvPr>
          <p:cNvSpPr/>
          <p:nvPr/>
        </p:nvSpPr>
        <p:spPr>
          <a:xfrm>
            <a:off x="585233" y="3128460"/>
            <a:ext cx="8085872" cy="1554272"/>
          </a:xfrm>
          <a:prstGeom prst="rect">
            <a:avLst/>
          </a:prstGeom>
        </p:spPr>
        <p:txBody>
          <a:bodyPr wrap="square">
            <a:spAutoFit/>
          </a:bodyPr>
          <a:lstStyle/>
          <a:p>
            <a:pPr marL="342900" indent="-342900">
              <a:buFont typeface="Arial" panose="020B0604020202020204" pitchFamily="34" charset="0"/>
              <a:buChar char="•"/>
            </a:pPr>
            <a:r>
              <a:rPr lang="el-GR" sz="1900" b="1" dirty="0"/>
              <a:t>Ανάδειξη της Τοπικής Ιστορίας ως πεδίου με παιδαγωγική δυναμική.</a:t>
            </a:r>
          </a:p>
          <a:p>
            <a:pPr marL="342900" indent="-342900">
              <a:buFont typeface="Arial" panose="020B0604020202020204" pitchFamily="34" charset="0"/>
              <a:buChar char="•"/>
            </a:pPr>
            <a:r>
              <a:rPr lang="el-GR" sz="1900" b="1" dirty="0"/>
              <a:t>Σύνδεση βιωματικής μάθησης και επαυξημένης πραγματικότητας με τη διδακτική πράξη.</a:t>
            </a:r>
          </a:p>
          <a:p>
            <a:pPr marL="342900" indent="-342900">
              <a:buFont typeface="Arial" panose="020B0604020202020204" pitchFamily="34" charset="0"/>
              <a:buChar char="•"/>
            </a:pPr>
            <a:r>
              <a:rPr lang="el-GR" sz="1900" b="1" dirty="0"/>
              <a:t>Διαμόρφωση πλαισίου για μελλοντικές μελέτες στην εκπαιδευτική τεχνολογία.</a:t>
            </a:r>
          </a:p>
        </p:txBody>
      </p:sp>
      <p:sp>
        <p:nvSpPr>
          <p:cNvPr id="32" name="Διάγραμμα ροής: Εναλλακτική διεργασία 31">
            <a:extLst>
              <a:ext uri="{FF2B5EF4-FFF2-40B4-BE49-F238E27FC236}">
                <a16:creationId xmlns:a16="http://schemas.microsoft.com/office/drawing/2014/main" id="{DFFC86FB-9247-FBAA-B581-9BEEB716AC13}"/>
              </a:ext>
            </a:extLst>
          </p:cNvPr>
          <p:cNvSpPr/>
          <p:nvPr/>
        </p:nvSpPr>
        <p:spPr>
          <a:xfrm rot="16200000">
            <a:off x="3812836" y="1574340"/>
            <a:ext cx="1835470" cy="8276521"/>
          </a:xfrm>
          <a:prstGeom prst="flowChartAlternateProcess">
            <a:avLst/>
          </a:prstGeom>
          <a:gradFill rotWithShape="0">
            <a:gsLst>
              <a:gs pos="0">
                <a:schemeClr val="accent6"/>
              </a:gs>
              <a:gs pos="88542">
                <a:schemeClr val="accent6">
                  <a:lumMod val="40000"/>
                  <a:lumOff val="60000"/>
                </a:schemeClr>
              </a:gs>
              <a:gs pos="74000">
                <a:schemeClr val="accent6">
                  <a:lumMod val="40000"/>
                  <a:lumOff val="60000"/>
                </a:schemeClr>
              </a:gs>
              <a:gs pos="83000">
                <a:schemeClr val="accent6">
                  <a:lumMod val="40000"/>
                  <a:lumOff val="60000"/>
                </a:schemeClr>
              </a:gs>
              <a:gs pos="100000">
                <a:schemeClr val="accent6">
                  <a:lumMod val="40000"/>
                  <a:lumOff val="60000"/>
                </a:schemeClr>
              </a:gs>
            </a:gsLst>
            <a:lin ang="5400000" scaled="1"/>
          </a:gra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dirty="0"/>
          </a:p>
        </p:txBody>
      </p:sp>
      <p:sp>
        <p:nvSpPr>
          <p:cNvPr id="33" name="Ορθογώνιο 32">
            <a:extLst>
              <a:ext uri="{FF2B5EF4-FFF2-40B4-BE49-F238E27FC236}">
                <a16:creationId xmlns:a16="http://schemas.microsoft.com/office/drawing/2014/main" id="{016CA4F5-0EFC-647F-D01B-E5DF729D758A}"/>
              </a:ext>
            </a:extLst>
          </p:cNvPr>
          <p:cNvSpPr/>
          <p:nvPr/>
        </p:nvSpPr>
        <p:spPr>
          <a:xfrm>
            <a:off x="619513" y="4935464"/>
            <a:ext cx="8280919" cy="1554272"/>
          </a:xfrm>
          <a:prstGeom prst="rect">
            <a:avLst/>
          </a:prstGeom>
        </p:spPr>
        <p:txBody>
          <a:bodyPr wrap="square">
            <a:spAutoFit/>
          </a:bodyPr>
          <a:lstStyle/>
          <a:p>
            <a:pPr marL="342900" lvl="0" indent="-342900">
              <a:buFont typeface="Arial" panose="020B0604020202020204" pitchFamily="34" charset="0"/>
              <a:buChar char="•"/>
            </a:pPr>
            <a:r>
              <a:rPr lang="el-GR" sz="1900" b="1" dirty="0"/>
              <a:t>Ανάδειξη των ιστορικών μνημείων και ενίσχυση της τοπικής πολιτισμικής ταυτότητας.</a:t>
            </a:r>
          </a:p>
          <a:p>
            <a:pPr marL="342900" lvl="0" indent="-342900">
              <a:buFont typeface="Arial" panose="020B0604020202020204" pitchFamily="34" charset="0"/>
              <a:buChar char="•"/>
            </a:pPr>
            <a:r>
              <a:rPr lang="el-GR" sz="1900" b="1" dirty="0">
                <a:cs typeface="Times New Roman" panose="02020603050405020304" pitchFamily="18" charset="0"/>
              </a:rPr>
              <a:t>Ενεργή σύνδεση των μαθητών με το παρελθόν του τόπου τους.</a:t>
            </a:r>
          </a:p>
          <a:p>
            <a:pPr marL="342900" lvl="0" indent="-342900">
              <a:buFont typeface="Arial" panose="020B0604020202020204" pitchFamily="34" charset="0"/>
              <a:buChar char="•"/>
            </a:pPr>
            <a:r>
              <a:rPr lang="el-GR" sz="1900" b="1" dirty="0">
                <a:cs typeface="Times New Roman" panose="02020603050405020304" pitchFamily="18" charset="0"/>
              </a:rPr>
              <a:t>Δυνατότητα αξιοποίησης ως καινοτόμο εκπαιδευτικό πρόγραμμα και εργαλείο ξενάγησης.</a:t>
            </a:r>
            <a:endParaRPr lang="en-GB" sz="1900" b="1" dirty="0">
              <a:cs typeface="Times New Roman" panose="02020603050405020304" pitchFamily="18" charset="0"/>
            </a:endParaRPr>
          </a:p>
        </p:txBody>
      </p:sp>
    </p:spTree>
    <p:extLst>
      <p:ext uri="{BB962C8B-B14F-4D97-AF65-F5344CB8AC3E}">
        <p14:creationId xmlns:p14="http://schemas.microsoft.com/office/powerpoint/2010/main" val="3594465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latin typeface="Times New Roman" pitchFamily="18" charset="0"/>
                <a:cs typeface="Times New Roman" pitchFamily="18" charset="0"/>
              </a:rPr>
              <a:t>   3. Ερευνητικά Ερωτήματα 1/2</a:t>
            </a:r>
            <a:endParaRPr lang="el-GR" sz="4000" b="1" dirty="0">
              <a:latin typeface="Times New Roman" pitchFamily="18" charset="0"/>
              <a:cs typeface="Times New Roman" pitchFamily="18" charset="0"/>
            </a:endParaRPr>
          </a:p>
        </p:txBody>
      </p:sp>
      <p:sp>
        <p:nvSpPr>
          <p:cNvPr id="4" name="9 - Ορθογώνιο"/>
          <p:cNvSpPr/>
          <p:nvPr/>
        </p:nvSpPr>
        <p:spPr>
          <a:xfrm>
            <a:off x="1500166" y="1556792"/>
            <a:ext cx="7072362" cy="1200329"/>
          </a:xfrm>
          <a:prstGeom prst="rect">
            <a:avLst/>
          </a:prstGeom>
        </p:spPr>
        <p:txBody>
          <a:bodyPr wrap="square">
            <a:spAutoFit/>
          </a:bodyPr>
          <a:lstStyle/>
          <a:p>
            <a:r>
              <a:rPr lang="el-GR" dirty="0"/>
              <a:t> </a:t>
            </a:r>
          </a:p>
          <a:p>
            <a:pPr lvl="0">
              <a:buFont typeface="Arial" pitchFamily="34" charset="0"/>
              <a:buChar char="•"/>
            </a:pPr>
            <a:endParaRPr lang="el-GR" dirty="0"/>
          </a:p>
          <a:p>
            <a:pPr lvl="0">
              <a:buFont typeface="Arial" pitchFamily="34" charset="0"/>
              <a:buChar char="•"/>
            </a:pPr>
            <a:endParaRPr lang="el-GR" dirty="0"/>
          </a:p>
        </p:txBody>
      </p:sp>
      <p:sp>
        <p:nvSpPr>
          <p:cNvPr id="9" name="8 - Διάγραμμα ροής: Καθυστέρηση"/>
          <p:cNvSpPr/>
          <p:nvPr/>
        </p:nvSpPr>
        <p:spPr>
          <a:xfrm>
            <a:off x="872371" y="2041125"/>
            <a:ext cx="612648" cy="684086"/>
          </a:xfrm>
          <a:prstGeom prst="flowChartDelay">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1</a:t>
            </a:r>
            <a:r>
              <a:rPr lang="el-GR" baseline="30000" dirty="0"/>
              <a:t>ο</a:t>
            </a:r>
            <a:r>
              <a:rPr lang="el-GR" dirty="0"/>
              <a:t> </a:t>
            </a:r>
          </a:p>
        </p:txBody>
      </p:sp>
      <p:sp>
        <p:nvSpPr>
          <p:cNvPr id="10" name="9 - Διάγραμμα ροής: Καθυστέρηση"/>
          <p:cNvSpPr/>
          <p:nvPr/>
        </p:nvSpPr>
        <p:spPr>
          <a:xfrm>
            <a:off x="887518" y="4474832"/>
            <a:ext cx="612648" cy="612648"/>
          </a:xfrm>
          <a:prstGeom prst="flowChartDelay">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2</a:t>
            </a:r>
            <a:r>
              <a:rPr lang="el-GR" baseline="30000" dirty="0"/>
              <a:t>ο</a:t>
            </a:r>
            <a:r>
              <a:rPr lang="el-GR" dirty="0"/>
              <a:t> </a:t>
            </a:r>
          </a:p>
        </p:txBody>
      </p:sp>
      <p:sp>
        <p:nvSpPr>
          <p:cNvPr id="13" name="12 - Διάγραμμα ροής: Έξοδος σε δίσκο"/>
          <p:cNvSpPr/>
          <p:nvPr/>
        </p:nvSpPr>
        <p:spPr>
          <a:xfrm>
            <a:off x="1907704" y="1648216"/>
            <a:ext cx="7072362" cy="1469904"/>
          </a:xfrm>
          <a:prstGeom prst="flowChartOnlineStorage">
            <a:avLst/>
          </a:prstGeom>
          <a:solidFill>
            <a:schemeClr val="accent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b="1" dirty="0">
                <a:latin typeface="Times New Roman" panose="02020603050405020304" pitchFamily="18" charset="0"/>
                <a:cs typeface="Times New Roman" panose="02020603050405020304" pitchFamily="18" charset="0"/>
              </a:rPr>
              <a:t>Το εκπαιδευτικό υλικό διέπεται από τις αρχές και τη μεθοδολογία της εξ αποστάσεως εκπαίδευσης;</a:t>
            </a:r>
            <a:endParaRPr lang="el-GR" b="1" dirty="0">
              <a:solidFill>
                <a:schemeClr val="tx1"/>
              </a:solidFill>
              <a:latin typeface="Times New Roman" panose="02020603050405020304" pitchFamily="18" charset="0"/>
              <a:cs typeface="Times New Roman" pitchFamily="18" charset="0"/>
            </a:endParaRPr>
          </a:p>
        </p:txBody>
      </p:sp>
      <p:sp>
        <p:nvSpPr>
          <p:cNvPr id="14" name="13 - Διάγραμμα ροής: Έξοδος σε δίσκο"/>
          <p:cNvSpPr/>
          <p:nvPr/>
        </p:nvSpPr>
        <p:spPr>
          <a:xfrm>
            <a:off x="1907704" y="4031057"/>
            <a:ext cx="7072363" cy="1500198"/>
          </a:xfrm>
          <a:prstGeom prst="flowChartOnlineStorage">
            <a:avLst/>
          </a:prstGeom>
          <a:solidFill>
            <a:schemeClr val="accent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b="1" dirty="0">
                <a:latin typeface="Times New Roman" panose="02020603050405020304" pitchFamily="18" charset="0"/>
                <a:cs typeface="Times New Roman" panose="02020603050405020304" pitchFamily="18" charset="0"/>
              </a:rPr>
              <a:t>Το εκπαιδευτικό υλικό έχει δημιουργηθεί σύμφωνα με τις αρχές της Πολυμεσικής Μάθησης;</a:t>
            </a:r>
            <a:endParaRPr lang="el-GR" b="1" dirty="0">
              <a:solidFill>
                <a:schemeClr val="tx1"/>
              </a:solidFill>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984359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latin typeface="Times New Roman" pitchFamily="18" charset="0"/>
                <a:cs typeface="Times New Roman" pitchFamily="18" charset="0"/>
              </a:rPr>
              <a:t>   3. Ερευνητικά Ερωτήματα 2/2</a:t>
            </a:r>
            <a:endParaRPr lang="el-GR" sz="4000" b="1" dirty="0">
              <a:latin typeface="Times New Roman" pitchFamily="18" charset="0"/>
              <a:cs typeface="Times New Roman" pitchFamily="18" charset="0"/>
            </a:endParaRPr>
          </a:p>
        </p:txBody>
      </p:sp>
      <p:sp>
        <p:nvSpPr>
          <p:cNvPr id="4" name="9 - Ορθογώνιο"/>
          <p:cNvSpPr/>
          <p:nvPr/>
        </p:nvSpPr>
        <p:spPr>
          <a:xfrm>
            <a:off x="1500166" y="1556792"/>
            <a:ext cx="7072362" cy="1200329"/>
          </a:xfrm>
          <a:prstGeom prst="rect">
            <a:avLst/>
          </a:prstGeom>
        </p:spPr>
        <p:txBody>
          <a:bodyPr wrap="square">
            <a:spAutoFit/>
          </a:bodyPr>
          <a:lstStyle/>
          <a:p>
            <a:r>
              <a:rPr lang="el-GR" dirty="0"/>
              <a:t> </a:t>
            </a:r>
          </a:p>
          <a:p>
            <a:pPr lvl="0">
              <a:buFont typeface="Arial" pitchFamily="34" charset="0"/>
              <a:buChar char="•"/>
            </a:pPr>
            <a:endParaRPr lang="el-GR" dirty="0"/>
          </a:p>
          <a:p>
            <a:pPr lvl="0">
              <a:buFont typeface="Arial" pitchFamily="34" charset="0"/>
              <a:buChar char="•"/>
            </a:pPr>
            <a:endParaRPr lang="el-GR" dirty="0"/>
          </a:p>
        </p:txBody>
      </p:sp>
      <p:sp>
        <p:nvSpPr>
          <p:cNvPr id="9" name="8 - Διάγραμμα ροής: Καθυστέρηση"/>
          <p:cNvSpPr/>
          <p:nvPr/>
        </p:nvSpPr>
        <p:spPr>
          <a:xfrm>
            <a:off x="876194" y="2170235"/>
            <a:ext cx="612648" cy="612648"/>
          </a:xfrm>
          <a:prstGeom prst="flowChartDelay">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3</a:t>
            </a:r>
            <a:r>
              <a:rPr lang="el-GR" baseline="30000" dirty="0"/>
              <a:t>ο</a:t>
            </a:r>
            <a:r>
              <a:rPr lang="el-GR" dirty="0"/>
              <a:t> </a:t>
            </a:r>
          </a:p>
        </p:txBody>
      </p:sp>
      <p:sp>
        <p:nvSpPr>
          <p:cNvPr id="10" name="9 - Διάγραμμα ροής: Καθυστέρηση"/>
          <p:cNvSpPr/>
          <p:nvPr/>
        </p:nvSpPr>
        <p:spPr>
          <a:xfrm>
            <a:off x="876194" y="4708308"/>
            <a:ext cx="612648" cy="576065"/>
          </a:xfrm>
          <a:prstGeom prst="flowChartDelay">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4</a:t>
            </a:r>
            <a:r>
              <a:rPr lang="el-GR" baseline="30000" dirty="0"/>
              <a:t>ο</a:t>
            </a:r>
            <a:r>
              <a:rPr lang="el-GR" dirty="0"/>
              <a:t> </a:t>
            </a:r>
          </a:p>
        </p:txBody>
      </p:sp>
      <p:sp>
        <p:nvSpPr>
          <p:cNvPr id="12" name="11 - Διάγραμμα ροής: Έξοδος σε δίσκο"/>
          <p:cNvSpPr/>
          <p:nvPr/>
        </p:nvSpPr>
        <p:spPr>
          <a:xfrm>
            <a:off x="1725825" y="1599523"/>
            <a:ext cx="6880848" cy="1858528"/>
          </a:xfrm>
          <a:prstGeom prst="flowChartOnlineStorage">
            <a:avLst/>
          </a:prstGeom>
          <a:solidFill>
            <a:schemeClr val="accent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l-GR" sz="22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Πόσο αποτελεσματική είναι η εκμάθηση της Ιστορίας της πόλης της Ιεράπετρας μέσω της εφαρμογής Actionbound με την βοήθεια των κινητών συσκευών τους</a:t>
            </a:r>
            <a:r>
              <a:rPr kumimoji="0" lang="el-GR"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l-GR" sz="2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3" name="12 - Διάγραμμα ροής: Έξοδος σε δίσκο"/>
          <p:cNvSpPr/>
          <p:nvPr/>
        </p:nvSpPr>
        <p:spPr>
          <a:xfrm>
            <a:off x="1725825" y="3933057"/>
            <a:ext cx="6880848" cy="2448271"/>
          </a:xfrm>
          <a:prstGeom prst="flowChartOnlineStorage">
            <a:avLst/>
          </a:prstGeom>
          <a:solidFill>
            <a:schemeClr val="accent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200" b="1" dirty="0">
                <a:effectLst/>
                <a:latin typeface="Times New Roman" panose="02020603050405020304" pitchFamily="18" charset="0"/>
                <a:ea typeface="Times New Roman" panose="02020603050405020304" pitchFamily="18" charset="0"/>
              </a:rPr>
              <a:t>Το εκπαιδευτικό υλικό θα ενισχύσει τη σύνδεση των μαθητών με την πολιτιστική ταυτότητ</a:t>
            </a:r>
            <a:r>
              <a:rPr lang="el-GR" sz="2200" b="1" dirty="0">
                <a:latin typeface="Times New Roman" panose="02020603050405020304" pitchFamily="18" charset="0"/>
                <a:ea typeface="Times New Roman" panose="02020603050405020304" pitchFamily="18" charset="0"/>
              </a:rPr>
              <a:t>α</a:t>
            </a:r>
            <a:r>
              <a:rPr lang="el-GR" sz="2200" b="1" dirty="0">
                <a:effectLst/>
                <a:latin typeface="Times New Roman" panose="02020603050405020304" pitchFamily="18" charset="0"/>
                <a:ea typeface="Times New Roman" panose="02020603050405020304" pitchFamily="18" charset="0"/>
              </a:rPr>
              <a:t> της Ιεράπετρας, ενδυναμώνοντας την εκτίμησή τους για την τοπική ιστορία μέσω της χρήσης σύγχρονων τεχνολογιών;</a:t>
            </a:r>
            <a:endParaRPr lang="el-GR" sz="2200" b="1" dirty="0">
              <a:solidFill>
                <a:schemeClr val="tx1"/>
              </a:solidFill>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670830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B68AB-B4D6-6C9B-BC05-0742FA9B3B9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F30DED76-11B9-17FB-1519-91DD78FA7272}"/>
              </a:ext>
            </a:extLst>
          </p:cNvPr>
          <p:cNvSpPr>
            <a:spLocks noGrp="1"/>
          </p:cNvSpPr>
          <p:nvPr>
            <p:ph type="title"/>
          </p:nvPr>
        </p:nvSpPr>
        <p:spPr>
          <a:xfrm>
            <a:off x="1447423" y="257666"/>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4. Δομή της εργασίας</a:t>
            </a:r>
            <a:endParaRPr lang="el-GR" sz="3600" b="1" dirty="0">
              <a:latin typeface="Times New Roman" panose="02020603050405020304" pitchFamily="18" charset="0"/>
              <a:cs typeface="Times New Roman" panose="02020603050405020304" pitchFamily="18" charset="0"/>
            </a:endParaRPr>
          </a:p>
        </p:txBody>
      </p:sp>
      <p:sp>
        <p:nvSpPr>
          <p:cNvPr id="6" name="Διάγραμμα ροής: Εναλλακτική διεργασία 5">
            <a:extLst>
              <a:ext uri="{FF2B5EF4-FFF2-40B4-BE49-F238E27FC236}">
                <a16:creationId xmlns:a16="http://schemas.microsoft.com/office/drawing/2014/main" id="{0EBCADE2-15B6-D0F3-48BC-FBA96E570A36}"/>
              </a:ext>
            </a:extLst>
          </p:cNvPr>
          <p:cNvSpPr/>
          <p:nvPr/>
        </p:nvSpPr>
        <p:spPr>
          <a:xfrm>
            <a:off x="479103" y="1845407"/>
            <a:ext cx="1852256" cy="1080120"/>
          </a:xfrm>
          <a:prstGeom prst="flowChartAlternateProcess">
            <a:avLst/>
          </a:prstGeom>
          <a:solidFill>
            <a:schemeClr val="accent5"/>
          </a:soli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lvl="0" algn="ctr" defTabSz="800100">
              <a:lnSpc>
                <a:spcPct val="90000"/>
              </a:lnSpc>
              <a:spcAft>
                <a:spcPct val="35000"/>
              </a:spcAft>
            </a:pPr>
            <a:r>
              <a:rPr lang="el-GR" b="1" dirty="0">
                <a:solidFill>
                  <a:schemeClr val="tx1"/>
                </a:solidFill>
                <a:latin typeface="Times New Roman" panose="02020603050405020304" pitchFamily="18" charset="0"/>
                <a:cs typeface="Times New Roman" panose="02020603050405020304" pitchFamily="18" charset="0"/>
              </a:rPr>
              <a:t>Θεωρητικό</a:t>
            </a:r>
          </a:p>
          <a:p>
            <a:pPr lvl="0" algn="ctr" defTabSz="800100">
              <a:lnSpc>
                <a:spcPct val="90000"/>
              </a:lnSpc>
              <a:spcAft>
                <a:spcPct val="35000"/>
              </a:spcAft>
            </a:pPr>
            <a:r>
              <a:rPr lang="el-GR" b="1" dirty="0">
                <a:solidFill>
                  <a:schemeClr val="tx1"/>
                </a:solidFill>
                <a:latin typeface="Times New Roman" panose="02020603050405020304" pitchFamily="18" charset="0"/>
                <a:cs typeface="Times New Roman" panose="02020603050405020304" pitchFamily="18" charset="0"/>
              </a:rPr>
              <a:t>πλαίσιο</a:t>
            </a:r>
            <a:endParaRPr lang="en-GB" b="1" dirty="0">
              <a:solidFill>
                <a:schemeClr val="tx1"/>
              </a:solidFill>
              <a:latin typeface="Times New Roman" panose="02020603050405020304" pitchFamily="18" charset="0"/>
              <a:cs typeface="Times New Roman" panose="02020603050405020304" pitchFamily="18" charset="0"/>
            </a:endParaRPr>
          </a:p>
        </p:txBody>
      </p:sp>
      <p:sp>
        <p:nvSpPr>
          <p:cNvPr id="15" name="Ορθογώνιο: Στρογγύλεμα επάνω γωνιών 14">
            <a:extLst>
              <a:ext uri="{FF2B5EF4-FFF2-40B4-BE49-F238E27FC236}">
                <a16:creationId xmlns:a16="http://schemas.microsoft.com/office/drawing/2014/main" id="{DCAE0EC8-FE01-2495-13EC-AFCC8FB4313F}"/>
              </a:ext>
            </a:extLst>
          </p:cNvPr>
          <p:cNvSpPr/>
          <p:nvPr/>
        </p:nvSpPr>
        <p:spPr>
          <a:xfrm>
            <a:off x="2411845" y="1380431"/>
            <a:ext cx="6234818" cy="1874097"/>
          </a:xfrm>
          <a:prstGeom prst="round2SameRect">
            <a:avLst>
              <a:gd name="adj1" fmla="val 17557"/>
              <a:gd name="adj2" fmla="val 0"/>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algn="just"/>
            <a:r>
              <a:rPr lang="el-GR" sz="2000" b="1" dirty="0">
                <a:solidFill>
                  <a:schemeClr val="accent6">
                    <a:lumMod val="75000"/>
                  </a:schemeClr>
                </a:solidFill>
                <a:latin typeface="Times New Roman" panose="02020603050405020304" pitchFamily="18" charset="0"/>
                <a:cs typeface="Times New Roman" panose="02020603050405020304" pitchFamily="18" charset="0"/>
              </a:rPr>
              <a:t>1. Εισαγωγή</a:t>
            </a:r>
          </a:p>
          <a:p>
            <a:pPr algn="just"/>
            <a:r>
              <a:rPr lang="el-GR" sz="2000" b="1" dirty="0">
                <a:solidFill>
                  <a:schemeClr val="accent6">
                    <a:lumMod val="75000"/>
                  </a:schemeClr>
                </a:solidFill>
                <a:latin typeface="Times New Roman" panose="02020603050405020304" pitchFamily="18" charset="0"/>
                <a:cs typeface="Times New Roman" panose="02020603050405020304" pitchFamily="18" charset="0"/>
              </a:rPr>
              <a:t>2. Το θεωρητικό πλαίσιο της </a:t>
            </a:r>
            <a:r>
              <a:rPr lang="el-GR" sz="2000" b="1" dirty="0" err="1">
                <a:solidFill>
                  <a:schemeClr val="accent6">
                    <a:lumMod val="75000"/>
                  </a:schemeClr>
                </a:solidFill>
                <a:latin typeface="Times New Roman" panose="02020603050405020304" pitchFamily="18" charset="0"/>
                <a:cs typeface="Times New Roman" panose="02020603050405020304" pitchFamily="18" charset="0"/>
              </a:rPr>
              <a:t>ΕξΑΕ</a:t>
            </a:r>
            <a:r>
              <a:rPr lang="el-GR" sz="2000" b="1" dirty="0">
                <a:solidFill>
                  <a:schemeClr val="accent6">
                    <a:lumMod val="75000"/>
                  </a:schemeClr>
                </a:solidFill>
                <a:latin typeface="Times New Roman" panose="02020603050405020304" pitchFamily="18" charset="0"/>
                <a:cs typeface="Times New Roman" panose="02020603050405020304" pitchFamily="18" charset="0"/>
              </a:rPr>
              <a:t> </a:t>
            </a:r>
          </a:p>
          <a:p>
            <a:pPr algn="just"/>
            <a:r>
              <a:rPr lang="el-GR" sz="2000" b="1" dirty="0">
                <a:solidFill>
                  <a:schemeClr val="accent6">
                    <a:lumMod val="75000"/>
                  </a:schemeClr>
                </a:solidFill>
                <a:latin typeface="Times New Roman" panose="02020603050405020304" pitchFamily="18" charset="0"/>
                <a:cs typeface="Times New Roman" panose="02020603050405020304" pitchFamily="18" charset="0"/>
              </a:rPr>
              <a:t>3. Το εκπαιδευτικό υλικό στην </a:t>
            </a:r>
            <a:r>
              <a:rPr lang="el-GR" sz="2000" b="1" dirty="0" err="1">
                <a:solidFill>
                  <a:schemeClr val="accent6">
                    <a:lumMod val="75000"/>
                  </a:schemeClr>
                </a:solidFill>
                <a:latin typeface="Times New Roman" panose="02020603050405020304" pitchFamily="18" charset="0"/>
                <a:cs typeface="Times New Roman" panose="02020603050405020304" pitchFamily="18" charset="0"/>
              </a:rPr>
              <a:t>ΕξΑΕ</a:t>
            </a:r>
            <a:endParaRPr lang="el-GR" sz="2000" b="1" dirty="0">
              <a:solidFill>
                <a:schemeClr val="accent6">
                  <a:lumMod val="75000"/>
                </a:schemeClr>
              </a:solidFill>
              <a:latin typeface="Times New Roman" panose="02020603050405020304" pitchFamily="18" charset="0"/>
              <a:cs typeface="Times New Roman" panose="02020603050405020304" pitchFamily="18" charset="0"/>
            </a:endParaRPr>
          </a:p>
          <a:p>
            <a:pPr algn="just"/>
            <a:r>
              <a:rPr lang="el-GR" sz="2000" b="1" dirty="0">
                <a:solidFill>
                  <a:schemeClr val="accent6">
                    <a:lumMod val="75000"/>
                  </a:schemeClr>
                </a:solidFill>
                <a:latin typeface="Times New Roman" panose="02020603050405020304" pitchFamily="18" charset="0"/>
                <a:cs typeface="Times New Roman" panose="02020603050405020304" pitchFamily="18" charset="0"/>
              </a:rPr>
              <a:t>4. Η επαυξημένη πραγματικότητα</a:t>
            </a:r>
          </a:p>
          <a:p>
            <a:pPr algn="just"/>
            <a:r>
              <a:rPr lang="el-GR" sz="2000" b="1" dirty="0">
                <a:solidFill>
                  <a:schemeClr val="accent6">
                    <a:lumMod val="75000"/>
                  </a:schemeClr>
                </a:solidFill>
                <a:latin typeface="Times New Roman" panose="02020603050405020304" pitchFamily="18" charset="0"/>
                <a:cs typeface="Times New Roman" panose="02020603050405020304" pitchFamily="18" charset="0"/>
              </a:rPr>
              <a:t>5. Η Τοπική Ιστορία ως γνωστικό αντικείμενο</a:t>
            </a:r>
          </a:p>
          <a:p>
            <a:endPar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l-GR" dirty="0"/>
          </a:p>
        </p:txBody>
      </p:sp>
      <p:sp>
        <p:nvSpPr>
          <p:cNvPr id="9" name="Διάγραμμα ροής: Εναλλακτική διεργασία 8">
            <a:extLst>
              <a:ext uri="{FF2B5EF4-FFF2-40B4-BE49-F238E27FC236}">
                <a16:creationId xmlns:a16="http://schemas.microsoft.com/office/drawing/2014/main" id="{E892A930-CF18-F4F5-F4AE-9DDBBF9B7145}"/>
              </a:ext>
            </a:extLst>
          </p:cNvPr>
          <p:cNvSpPr/>
          <p:nvPr/>
        </p:nvSpPr>
        <p:spPr>
          <a:xfrm>
            <a:off x="479103" y="3481012"/>
            <a:ext cx="1852257" cy="1160631"/>
          </a:xfrm>
          <a:prstGeom prst="flowChartAlternateProcess">
            <a:avLst/>
          </a:prstGeom>
          <a:solidFill>
            <a:schemeClr val="accent5"/>
          </a:soli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lvl="0" algn="ctr" defTabSz="889000">
              <a:lnSpc>
                <a:spcPct val="90000"/>
              </a:lnSpc>
              <a:spcAft>
                <a:spcPct val="35000"/>
              </a:spcAft>
            </a:pPr>
            <a:r>
              <a:rPr lang="el-GR" b="1" dirty="0">
                <a:solidFill>
                  <a:schemeClr val="tx1"/>
                </a:solidFill>
                <a:latin typeface="Times New Roman" panose="02020603050405020304" pitchFamily="18" charset="0"/>
                <a:cs typeface="Times New Roman" panose="02020603050405020304" pitchFamily="18" charset="0"/>
              </a:rPr>
              <a:t>Δημιουργία Εκπαιδευτικού υλικού</a:t>
            </a:r>
            <a:endParaRPr lang="en-GB" b="1" dirty="0">
              <a:solidFill>
                <a:schemeClr val="tx1"/>
              </a:solidFill>
              <a:latin typeface="Times New Roman" panose="02020603050405020304" pitchFamily="18" charset="0"/>
              <a:cs typeface="Times New Roman" panose="02020603050405020304" pitchFamily="18" charset="0"/>
            </a:endParaRPr>
          </a:p>
        </p:txBody>
      </p:sp>
      <p:sp>
        <p:nvSpPr>
          <p:cNvPr id="17" name="Ορθογώνιο: Στρογγύλεμα επάνω γωνιών 16">
            <a:extLst>
              <a:ext uri="{FF2B5EF4-FFF2-40B4-BE49-F238E27FC236}">
                <a16:creationId xmlns:a16="http://schemas.microsoft.com/office/drawing/2014/main" id="{76729FB9-C4DE-3A69-6CA9-C6F64064414E}"/>
              </a:ext>
            </a:extLst>
          </p:cNvPr>
          <p:cNvSpPr/>
          <p:nvPr/>
        </p:nvSpPr>
        <p:spPr>
          <a:xfrm>
            <a:off x="2422978" y="3611641"/>
            <a:ext cx="6241919" cy="801868"/>
          </a:xfrm>
          <a:prstGeom prst="round2SameRect">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r>
              <a:rPr lang="el-GR" sz="2000" b="1" dirty="0">
                <a:solidFill>
                  <a:schemeClr val="accent6">
                    <a:lumMod val="75000"/>
                  </a:schemeClr>
                </a:solidFill>
                <a:latin typeface="Times New Roman" panose="02020603050405020304" pitchFamily="18" charset="0"/>
                <a:cs typeface="Times New Roman" panose="02020603050405020304" pitchFamily="18" charset="0"/>
              </a:rPr>
              <a:t>6. Σχεδιασμός, υλοποίηση και περιγραφή του Εκπαιδευτικού Υλικού</a:t>
            </a:r>
          </a:p>
        </p:txBody>
      </p:sp>
      <p:sp>
        <p:nvSpPr>
          <p:cNvPr id="12" name="Διάγραμμα ροής: Εναλλακτική διεργασία 11">
            <a:extLst>
              <a:ext uri="{FF2B5EF4-FFF2-40B4-BE49-F238E27FC236}">
                <a16:creationId xmlns:a16="http://schemas.microsoft.com/office/drawing/2014/main" id="{68E70B87-ACAE-9BBB-877E-83808580E59A}"/>
              </a:ext>
            </a:extLst>
          </p:cNvPr>
          <p:cNvSpPr/>
          <p:nvPr/>
        </p:nvSpPr>
        <p:spPr>
          <a:xfrm>
            <a:off x="499386" y="4993864"/>
            <a:ext cx="1852256" cy="1160631"/>
          </a:xfrm>
          <a:prstGeom prst="flowChartAlternateProcess">
            <a:avLst/>
          </a:prstGeom>
          <a:solidFill>
            <a:schemeClr val="accent5"/>
          </a:solidFill>
          <a:ln>
            <a:solidFill>
              <a:schemeClr val="accent5">
                <a:lumMod val="20000"/>
                <a:lumOff val="80000"/>
              </a:schemeClr>
            </a:solidFill>
          </a:ln>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lvl="0" algn="ctr" defTabSz="889000">
              <a:lnSpc>
                <a:spcPct val="90000"/>
              </a:lnSpc>
              <a:spcAft>
                <a:spcPct val="35000"/>
              </a:spcAft>
            </a:pPr>
            <a:r>
              <a:rPr lang="el-GR" b="1" dirty="0">
                <a:solidFill>
                  <a:schemeClr val="tx1"/>
                </a:solidFill>
                <a:latin typeface="Times New Roman" panose="02020603050405020304" pitchFamily="18" charset="0"/>
                <a:cs typeface="Times New Roman" panose="02020603050405020304" pitchFamily="18" charset="0"/>
              </a:rPr>
              <a:t>Αποτίμηση Εκπαιδευτικού υλικού</a:t>
            </a:r>
            <a:endParaRPr lang="en-GB" b="1" dirty="0">
              <a:solidFill>
                <a:schemeClr val="tx1"/>
              </a:solidFill>
              <a:latin typeface="Times New Roman" panose="02020603050405020304" pitchFamily="18" charset="0"/>
              <a:cs typeface="Times New Roman" panose="02020603050405020304" pitchFamily="18" charset="0"/>
            </a:endParaRPr>
          </a:p>
        </p:txBody>
      </p:sp>
      <p:sp>
        <p:nvSpPr>
          <p:cNvPr id="18" name="Ορθογώνιο: Στρογγύλεμα επάνω γωνιών 17">
            <a:extLst>
              <a:ext uri="{FF2B5EF4-FFF2-40B4-BE49-F238E27FC236}">
                <a16:creationId xmlns:a16="http://schemas.microsoft.com/office/drawing/2014/main" id="{34FF8CA6-6438-21C4-478D-EC0C7FF6D6BE}"/>
              </a:ext>
            </a:extLst>
          </p:cNvPr>
          <p:cNvSpPr/>
          <p:nvPr/>
        </p:nvSpPr>
        <p:spPr>
          <a:xfrm>
            <a:off x="2459388" y="4772273"/>
            <a:ext cx="6241919" cy="1603814"/>
          </a:xfrm>
          <a:prstGeom prst="round2SameRect">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marL="0" marR="0" lvl="0" indent="0" defTabSz="914400" rtl="0" eaLnBrk="1" fontAlgn="base" latinLnBrk="0" hangingPunct="1">
              <a:lnSpc>
                <a:spcPct val="100000"/>
              </a:lnSpc>
              <a:spcBef>
                <a:spcPct val="0"/>
              </a:spcBef>
              <a:spcAft>
                <a:spcPct val="0"/>
              </a:spcAft>
              <a:buClrTx/>
              <a:buSzTx/>
              <a:buFontTx/>
              <a:buNone/>
              <a:tabLst/>
              <a:defRPr/>
            </a:pPr>
            <a:r>
              <a:rPr lang="el-GR" sz="2000" b="1" noProof="0" dirty="0">
                <a:solidFill>
                  <a:schemeClr val="accent6">
                    <a:lumMod val="75000"/>
                  </a:schemeClr>
                </a:solidFill>
                <a:latin typeface="Times New Roman" panose="02020603050405020304" pitchFamily="18" charset="0"/>
                <a:cs typeface="Times New Roman" panose="02020603050405020304" pitchFamily="18" charset="0"/>
              </a:rPr>
              <a:t> </a:t>
            </a:r>
            <a:r>
              <a:rPr kumimoji="0" lang="el-GR" sz="2000" b="1" i="0" u="none" strike="noStrike" kern="1200" cap="none" spc="0" normalizeH="0" baseline="0" noProof="0" dirty="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7. Η αποτίμηση του εκπαιδευτικού υλικού</a:t>
            </a:r>
          </a:p>
          <a:p>
            <a:r>
              <a:rPr lang="el-GR" sz="2000" b="1" dirty="0">
                <a:solidFill>
                  <a:schemeClr val="accent6">
                    <a:lumMod val="75000"/>
                  </a:schemeClr>
                </a:solidFill>
                <a:latin typeface="Times New Roman" panose="02020603050405020304" pitchFamily="18" charset="0"/>
                <a:cs typeface="Times New Roman" panose="02020603050405020304" pitchFamily="18" charset="0"/>
              </a:rPr>
              <a:t> 8. Παρουσίαση των δεδομένων και αποτελεσμάτων της έρευνας </a:t>
            </a:r>
          </a:p>
          <a:p>
            <a:r>
              <a:rPr lang="el-GR" sz="2000" b="1" dirty="0">
                <a:solidFill>
                  <a:schemeClr val="accent6">
                    <a:lumMod val="75000"/>
                  </a:schemeClr>
                </a:solidFill>
                <a:latin typeface="Times New Roman" panose="02020603050405020304" pitchFamily="18" charset="0"/>
                <a:cs typeface="Times New Roman" panose="02020603050405020304" pitchFamily="18" charset="0"/>
              </a:rPr>
              <a:t> 9. Σύνοψη - Συμπεράσματα – Συνεισφορά</a:t>
            </a:r>
          </a:p>
          <a:p>
            <a:endParaRPr lang="el-GR" dirty="0">
              <a:effectLst>
                <a:outerShdw blurRad="38100" dist="38100" dir="2700000" algn="tl">
                  <a:srgbClr val="000000">
                    <a:alpha val="43137"/>
                  </a:srgbClr>
                </a:outerShdw>
              </a:effectLst>
            </a:endParaRPr>
          </a:p>
          <a:p>
            <a:endParaRPr lang="el-GR" dirty="0"/>
          </a:p>
        </p:txBody>
      </p:sp>
    </p:spTree>
    <p:extLst>
      <p:ext uri="{BB962C8B-B14F-4D97-AF65-F5344CB8AC3E}">
        <p14:creationId xmlns:p14="http://schemas.microsoft.com/office/powerpoint/2010/main" val="2080783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FDC5E-8EBB-A96F-B710-F9DBCE7D79C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13681705-B9CC-F54B-F108-2E997DF4EA31}"/>
              </a:ext>
            </a:extLst>
          </p:cNvPr>
          <p:cNvSpPr>
            <a:spLocks noGrp="1"/>
          </p:cNvSpPr>
          <p:nvPr>
            <p:ph type="title"/>
          </p:nvPr>
        </p:nvSpPr>
        <p:spPr>
          <a:xfrm>
            <a:off x="1403648" y="404664"/>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5. Θεωρητικό Πλαίσιο 1/3</a:t>
            </a:r>
            <a:endParaRPr lang="el-GR" sz="3600" b="1" dirty="0">
              <a:latin typeface="Times New Roman" panose="02020603050405020304" pitchFamily="18" charset="0"/>
              <a:cs typeface="Times New Roman" panose="02020603050405020304" pitchFamily="18" charset="0"/>
            </a:endParaRPr>
          </a:p>
        </p:txBody>
      </p:sp>
      <p:graphicFrame>
        <p:nvGraphicFramePr>
          <p:cNvPr id="5" name="4 - Διάγραμμα">
            <a:extLst>
              <a:ext uri="{FF2B5EF4-FFF2-40B4-BE49-F238E27FC236}">
                <a16:creationId xmlns:a16="http://schemas.microsoft.com/office/drawing/2014/main" id="{832645B3-D31A-8E54-99A3-034DEBD9EB06}"/>
              </a:ext>
            </a:extLst>
          </p:cNvPr>
          <p:cNvGraphicFramePr/>
          <p:nvPr>
            <p:extLst>
              <p:ext uri="{D42A27DB-BD31-4B8C-83A1-F6EECF244321}">
                <p14:modId xmlns:p14="http://schemas.microsoft.com/office/powerpoint/2010/main" val="3139233888"/>
              </p:ext>
            </p:extLst>
          </p:nvPr>
        </p:nvGraphicFramePr>
        <p:xfrm>
          <a:off x="971600" y="1268760"/>
          <a:ext cx="9145016" cy="53559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80433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10031</TotalTime>
  <Words>2077</Words>
  <Application>Microsoft Office PowerPoint</Application>
  <PresentationFormat>Προβολή στην οθόνη (4:3)</PresentationFormat>
  <Paragraphs>262</Paragraphs>
  <Slides>28</Slides>
  <Notes>13</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28</vt:i4>
      </vt:variant>
    </vt:vector>
  </HeadingPairs>
  <TitlesOfParts>
    <vt:vector size="34" baseType="lpstr">
      <vt:lpstr>Arial</vt:lpstr>
      <vt:lpstr>Book Antiqua</vt:lpstr>
      <vt:lpstr>Calibri</vt:lpstr>
      <vt:lpstr>Calibri Light</vt:lpstr>
      <vt:lpstr>Times New Roman</vt:lpstr>
      <vt:lpstr>Θέμα του Office</vt:lpstr>
      <vt:lpstr>Παρουσίαση του PowerPoint</vt:lpstr>
      <vt:lpstr>Ευχαριστίες</vt:lpstr>
      <vt:lpstr>1. Σκοπός</vt:lpstr>
      <vt:lpstr>2. Συνεισφορά διπλωματικής 1/2</vt:lpstr>
      <vt:lpstr>2. Συνεισφορά διπλωματικής 2/2</vt:lpstr>
      <vt:lpstr>   3. Ερευνητικά Ερωτήματα 1/2</vt:lpstr>
      <vt:lpstr>   3. Ερευνητικά Ερωτήματα 2/2</vt:lpstr>
      <vt:lpstr>4. Δομή της εργασίας</vt:lpstr>
      <vt:lpstr>5. Θεωρητικό Πλαίσιο 1/3</vt:lpstr>
      <vt:lpstr>5. Θεωρητικό Πλαίσιο 2/3 </vt:lpstr>
      <vt:lpstr>5. Θεωρητικό Πλαίσιο 3/3 </vt:lpstr>
      <vt:lpstr>6. Παραγόμενο εκπαιδευτικό υλικό 1/6</vt:lpstr>
      <vt:lpstr>6. Παραγόμενο εκπαιδευτικό υλικό 2/6</vt:lpstr>
      <vt:lpstr>6.Παραγόμενο εκπαιδευτικό υλικό 3/6</vt:lpstr>
      <vt:lpstr>6.Παραγόμενο εκπαιδευτικό υλικό 3/6</vt:lpstr>
      <vt:lpstr> 6.Παραγόμενο εκπαιδευτικό υλικό 4/6 </vt:lpstr>
      <vt:lpstr> 6.Παραγόμενο εκπαιδευτικό υλικό 6/6 </vt:lpstr>
      <vt:lpstr>7. Μεθοδολογία Έρευνας 1/2</vt:lpstr>
      <vt:lpstr>7. Μεθοδολογία Έρευνας 2/2</vt:lpstr>
      <vt:lpstr>7. Αποτίμηση Εκπαιδευτικού Υλικού 1/3 </vt:lpstr>
      <vt:lpstr>7. Αποτίμηση Εκπαιδευτικού Υλικού 2/3</vt:lpstr>
      <vt:lpstr>7. Αποτίμηση Εκπαιδευτικού Υλικού 3/3</vt:lpstr>
      <vt:lpstr>Αποτελέσματα - Κύρια ευρήματα</vt:lpstr>
      <vt:lpstr>Συμπεράσματα 1/4</vt:lpstr>
      <vt:lpstr>Συμπεράσματα 2/4</vt:lpstr>
      <vt:lpstr>Συμπεράσματα 3/4</vt:lpstr>
      <vt:lpstr>Συμπεράσματα 4/4</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Ευαγγελία Ζαχάκη</cp:lastModifiedBy>
  <cp:revision>1802</cp:revision>
  <dcterms:created xsi:type="dcterms:W3CDTF">2003-10-16T17:37:47Z</dcterms:created>
  <dcterms:modified xsi:type="dcterms:W3CDTF">2026-03-05T11:34:46Z</dcterms:modified>
</cp:coreProperties>
</file>