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83" r:id="rId8"/>
    <p:sldId id="268" r:id="rId9"/>
    <p:sldId id="269" r:id="rId10"/>
    <p:sldId id="284" r:id="rId11"/>
    <p:sldId id="285" r:id="rId12"/>
    <p:sldId id="271" r:id="rId13"/>
    <p:sldId id="272" r:id="rId14"/>
    <p:sldId id="274" r:id="rId15"/>
    <p:sldId id="275" r:id="rId16"/>
    <p:sldId id="276" r:id="rId17"/>
    <p:sldId id="286" r:id="rId18"/>
    <p:sldId id="277" r:id="rId19"/>
    <p:sldId id="278" r:id="rId20"/>
    <p:sldId id="279" r:id="rId21"/>
    <p:sldId id="280" r:id="rId22"/>
    <p:sldId id="282" r:id="rId23"/>
  </p:sldIdLst>
  <p:sldSz cx="9144000" cy="6858000" type="screen4x3"/>
  <p:notesSz cx="6858000" cy="9734550"/>
  <p:embeddedFontLst>
    <p:embeddedFont>
      <p:font typeface="Book Antiqua" panose="02040602050305030304" pitchFamily="18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he69JgJa/JLAykPY3ekHA/NM9B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5C26"/>
    <a:srgbClr val="6A2C67"/>
    <a:srgbClr val="613165"/>
    <a:srgbClr val="3634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A70F3D6-7655-49DB-870B-2376A5D8C08F}">
  <a:tblStyle styleId="{4A70F3D6-7655-49DB-870B-2376A5D8C08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tcBdr/>
        <a:fill>
          <a:solidFill>
            <a:srgbClr val="D0DEE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0DEE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l-G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3" name="Google Shape;2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0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7" name="Google Shape;30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cbda96ce46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17" name="Google Shape;317;g3cbda96ce46_0_122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8" name="Google Shape;318;g3cbda96ce46_0_122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/>
              <a:t>15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cbda96ce46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28" name="Google Shape;328;g3cbda96ce46_0_133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g3cbda96ce46_0_133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/>
              <a:t>16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1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2" name="Google Shape;3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cbda96ce46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51" name="Google Shape;351;g3cbda96ce46_0_154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" name="Google Shape;352;g3cbda96ce46_0_154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/>
              <a:t>19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cbda96ce46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61" name="Google Shape;361;g3cbda96ce46_0_168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2" name="Google Shape;362;g3cbda96ce46_0_168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/>
              <a:t>20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cbda96ce46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71" name="Google Shape;371;g3cbda96ce46_0_179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" name="Google Shape;372;g3cbda96ce46_0_179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/>
              <a:t>21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2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7" name="Google Shape;3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8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7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cbda96ce46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4" name="Google Shape;244;g3cbda96ce46_0_38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5" name="Google Shape;245;g3cbda96ce46_0_38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cbda96ce46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730250"/>
            <a:ext cx="4864100" cy="3649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4" name="Google Shape;264;g3cbda96ce46_0_60:notes"/>
          <p:cNvSpPr txBox="1">
            <a:spLocks noGrp="1"/>
          </p:cNvSpPr>
          <p:nvPr>
            <p:ph type="body" idx="1"/>
          </p:nvPr>
        </p:nvSpPr>
        <p:spPr>
          <a:xfrm>
            <a:off x="685800" y="4624388"/>
            <a:ext cx="5486400" cy="4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g3cbda96ce46_0_60:notes"/>
          <p:cNvSpPr txBox="1">
            <a:spLocks noGrp="1"/>
          </p:cNvSpPr>
          <p:nvPr>
            <p:ph type="sldNum" idx="12"/>
          </p:nvPr>
        </p:nvSpPr>
        <p:spPr>
          <a:xfrm>
            <a:off x="3884613" y="9245600"/>
            <a:ext cx="29718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/>
              <a:t>12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"/>
          <p:cNvSpPr txBox="1"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22" name="Google Shape;22;p14"/>
          <p:cNvSpPr/>
          <p:nvPr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4"/>
          <p:cNvSpPr/>
          <p:nvPr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" name="Google Shape;24;p14"/>
          <p:cNvSpPr/>
          <p:nvPr/>
        </p:nvSpPr>
        <p:spPr>
          <a:xfrm>
            <a:off x="467544" y="2316163"/>
            <a:ext cx="675456" cy="792088"/>
          </a:xfrm>
          <a:prstGeom prst="homePlate">
            <a:avLst>
              <a:gd name="adj" fmla="val 50000"/>
            </a:avLst>
          </a:prstGeom>
          <a:solidFill>
            <a:srgbClr val="BF9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4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>
  <p:cSld name="Τίτλος και περιεχόμενο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08000" algn="l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/>
            </a:lvl1pPr>
            <a:lvl2pPr marL="914400" lvl="1" indent="-4826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2pPr>
            <a:lvl3pPr marL="1371600" lvl="2" indent="-4318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4064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30" name="Google Shape;30;p15"/>
          <p:cNvSpPr/>
          <p:nvPr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" name="Google Shape;31;p15"/>
          <p:cNvCxnSpPr/>
          <p:nvPr/>
        </p:nvCxnSpPr>
        <p:spPr>
          <a:xfrm>
            <a:off x="1522058" y="1194393"/>
            <a:ext cx="7034182" cy="7353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" name="Google Shape;32;p15"/>
          <p:cNvCxnSpPr/>
          <p:nvPr/>
        </p:nvCxnSpPr>
        <p:spPr>
          <a:xfrm>
            <a:off x="467544" y="6453336"/>
            <a:ext cx="8476309" cy="19555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FEC5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" name="Google Shape;33;p15"/>
          <p:cNvSpPr/>
          <p:nvPr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" name="Google Shape;34;p15"/>
          <p:cNvSpPr/>
          <p:nvPr/>
        </p:nvSpPr>
        <p:spPr>
          <a:xfrm>
            <a:off x="467544" y="603852"/>
            <a:ext cx="675456" cy="792088"/>
          </a:xfrm>
          <a:prstGeom prst="homePlate">
            <a:avLst>
              <a:gd name="adj" fmla="val 50000"/>
            </a:avLst>
          </a:prstGeom>
          <a:solidFill>
            <a:srgbClr val="BF9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" name="Google Shape;35;p15"/>
          <p:cNvSpPr txBox="1"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7" name="Google Shape;77;p2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15" name="Google Shape;15;p13"/>
          <p:cNvSpPr/>
          <p:nvPr/>
        </p:nvSpPr>
        <p:spPr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 extrusionOk="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s.edivea.net/courses/13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741150" y="1261250"/>
            <a:ext cx="6430200" cy="17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222222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000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Σ</a:t>
            </a:r>
            <a:r>
              <a:rPr lang="el-GR" sz="1800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χεδιασμός, υλοποίηση και αποτίμηση διαδραστικού εκπαιδευτικού υλικού για τη διδασκαλία της Ρητορικής με τη μέθοδο της εξ αποστάσεως εκπαίδευσης σε μαθητές δευτεροβάθμιας εκπαίδευσης</a:t>
            </a:r>
            <a:r>
              <a:rPr lang="el-GR" sz="1100" b="0" dirty="0"/>
              <a:t> </a:t>
            </a:r>
            <a:endParaRPr sz="3600" dirty="0"/>
          </a:p>
        </p:txBody>
      </p:sp>
      <p:cxnSp>
        <p:nvCxnSpPr>
          <p:cNvPr id="99" name="Google Shape;99;p1"/>
          <p:cNvCxnSpPr/>
          <p:nvPr/>
        </p:nvCxnSpPr>
        <p:spPr>
          <a:xfrm>
            <a:off x="1789760" y="1045383"/>
            <a:ext cx="7034182" cy="7353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" name="Google Shape;100;p1"/>
          <p:cNvSpPr/>
          <p:nvPr/>
        </p:nvSpPr>
        <p:spPr>
          <a:xfrm>
            <a:off x="1604896" y="251187"/>
            <a:ext cx="740390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Πρόγραμμα Μεταπτυχιακών Σπουδών: </a:t>
            </a:r>
            <a:endParaRPr sz="1400" b="0" i="0" u="none" strike="noStrike" cap="none" dirty="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400" b="0" i="0" u="none" strike="noStrike" cap="none" dirty="0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«Επιστήμες της Αγωγής - Εξ Αποστάσεως Εκπαίδευση  με την αξιοποίηση Προηγμένων Μαθησιακών Τεχνολογιών (e-Learning)»</a:t>
            </a:r>
            <a:endParaRPr sz="1400" b="0" i="0" u="none" strike="noStrike" cap="none" dirty="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1187624" y="5933891"/>
            <a:ext cx="720427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ook Antiqua"/>
              <a:buNone/>
            </a:pPr>
            <a:r>
              <a:rPr lang="el-GR" sz="2000" b="0" i="1" u="none" strike="noStrike" cap="non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rPr>
              <a:t>Ρέθυμνο, 2026</a:t>
            </a:r>
            <a:endParaRPr sz="20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1"/>
          <p:cNvCxnSpPr/>
          <p:nvPr/>
        </p:nvCxnSpPr>
        <p:spPr>
          <a:xfrm rot="10800000" flipH="1">
            <a:off x="1789760" y="1101540"/>
            <a:ext cx="7034182" cy="1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" name="Google Shape;103;p1"/>
          <p:cNvCxnSpPr/>
          <p:nvPr/>
        </p:nvCxnSpPr>
        <p:spPr>
          <a:xfrm>
            <a:off x="1638680" y="5589240"/>
            <a:ext cx="6991725" cy="12969"/>
          </a:xfrm>
          <a:prstGeom prst="straightConnector1">
            <a:avLst/>
          </a:prstGeom>
          <a:solidFill>
            <a:schemeClr val="accent1"/>
          </a:solidFill>
          <a:ln w="9525" cap="flat" cmpd="sng">
            <a:solidFill>
              <a:srgbClr val="FEC51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" name="Google Shape;104;p1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l-GR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Ελένη Λουμπάκη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5" name="Google Shape;105;p1"/>
          <p:cNvGraphicFramePr/>
          <p:nvPr/>
        </p:nvGraphicFramePr>
        <p:xfrm>
          <a:off x="1908189" y="5015409"/>
          <a:ext cx="6096000" cy="370850"/>
        </p:xfrm>
        <a:graphic>
          <a:graphicData uri="http://schemas.openxmlformats.org/drawingml/2006/table">
            <a:tbl>
              <a:tblPr firstRow="1" bandRow="1">
                <a:noFill/>
                <a:tableStyleId>{4A70F3D6-7655-49DB-870B-2376A5D8C08F}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l-GR" sz="12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Παναγιώτης Αναστασιάδης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l-GR" sz="12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Κωνσταντίνος Κωτσίδης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l-GR" sz="12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Κελεσίδης Ευάγγελος </a:t>
                      </a:r>
                      <a:endParaRPr sz="2100" b="1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6" name="Google Shape;106;p1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Επιτροπή Κρίσης ΔΕ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ECAFCB-8AF8-8F8C-71DD-D038D290D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988" y="90446"/>
            <a:ext cx="1438476" cy="160042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422C3B-A425-9FE9-D7AE-09B9A17C1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0051A7-0C4F-4FEF-105D-BB2FA577C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893" y="143342"/>
            <a:ext cx="5746687" cy="1075390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Μεθοδολογία δημιουργίας Ε.Υ.(1/2)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8 - TextBox">
            <a:extLst>
              <a:ext uri="{FF2B5EF4-FFF2-40B4-BE49-F238E27FC236}">
                <a16:creationId xmlns:a16="http://schemas.microsoft.com/office/drawing/2014/main" id="{125ED2C1-E3CE-67D5-8AC6-D5856249651F}"/>
              </a:ext>
            </a:extLst>
          </p:cNvPr>
          <p:cNvSpPr txBox="1"/>
          <p:nvPr/>
        </p:nvSpPr>
        <p:spPr>
          <a:xfrm>
            <a:off x="1429863" y="1825625"/>
            <a:ext cx="2010453" cy="1384995"/>
          </a:xfrm>
          <a:prstGeom prst="rect">
            <a:avLst/>
          </a:prstGeom>
          <a:solidFill>
            <a:srgbClr val="613165">
              <a:alpha val="18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/>
              <a:t>Εργαλεία ανάπτυξης Ε.Υ.</a:t>
            </a:r>
            <a:endParaRPr lang="en-US" sz="2800" dirty="0"/>
          </a:p>
        </p:txBody>
      </p:sp>
      <p:sp>
        <p:nvSpPr>
          <p:cNvPr id="7" name="9 - TextBox">
            <a:extLst>
              <a:ext uri="{FF2B5EF4-FFF2-40B4-BE49-F238E27FC236}">
                <a16:creationId xmlns:a16="http://schemas.microsoft.com/office/drawing/2014/main" id="{C3550F45-CD02-DEBE-DCF6-56954E5D758D}"/>
              </a:ext>
            </a:extLst>
          </p:cNvPr>
          <p:cNvSpPr txBox="1"/>
          <p:nvPr/>
        </p:nvSpPr>
        <p:spPr>
          <a:xfrm>
            <a:off x="1352926" y="4081672"/>
            <a:ext cx="1928826" cy="1384995"/>
          </a:xfrm>
          <a:prstGeom prst="rect">
            <a:avLst/>
          </a:prstGeom>
          <a:solidFill>
            <a:srgbClr val="613165">
              <a:alpha val="18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/>
              <a:t>Βήματα ανάπτυξης Ε.Υ.</a:t>
            </a:r>
            <a:endParaRPr lang="en-US" sz="2800" dirty="0"/>
          </a:p>
        </p:txBody>
      </p:sp>
      <p:sp>
        <p:nvSpPr>
          <p:cNvPr id="8" name="10 - TextBox">
            <a:extLst>
              <a:ext uri="{FF2B5EF4-FFF2-40B4-BE49-F238E27FC236}">
                <a16:creationId xmlns:a16="http://schemas.microsoft.com/office/drawing/2014/main" id="{C16A1289-E0A4-5F74-247E-E422E64867D0}"/>
              </a:ext>
            </a:extLst>
          </p:cNvPr>
          <p:cNvSpPr txBox="1"/>
          <p:nvPr/>
        </p:nvSpPr>
        <p:spPr>
          <a:xfrm>
            <a:off x="3830606" y="3648602"/>
            <a:ext cx="4561956" cy="2785378"/>
          </a:xfrm>
          <a:prstGeom prst="rect">
            <a:avLst/>
          </a:prstGeom>
          <a:solidFill>
            <a:srgbClr val="613165">
              <a:alpha val="18000"/>
            </a:srgbClr>
          </a:solidFill>
        </p:spPr>
        <p:txBody>
          <a:bodyPr wrap="square" numCol="2" rtlCol="0">
            <a:spAutoFit/>
          </a:bodyPr>
          <a:lstStyle/>
          <a:p>
            <a:pPr lvl="0" algn="ctr"/>
            <a:endParaRPr lang="en-US" sz="2100" dirty="0"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r>
              <a:rPr lang="el-GR" sz="2200" dirty="0">
                <a:cs typeface="Times New Roman" pitchFamily="18" charset="0"/>
              </a:rPr>
              <a:t>Συγκέντρωση υλικού</a:t>
            </a:r>
          </a:p>
          <a:p>
            <a:pPr lvl="0" algn="ctr">
              <a:buFont typeface="Arial" pitchFamily="34" charset="0"/>
              <a:buChar char="•"/>
            </a:pPr>
            <a:r>
              <a:rPr lang="el-GR" sz="2200" dirty="0">
                <a:cs typeface="Times New Roman" pitchFamily="18" charset="0"/>
              </a:rPr>
              <a:t>Δομή ενοτήτων</a:t>
            </a:r>
            <a:endParaRPr lang="en-US" sz="2200" dirty="0">
              <a:cs typeface="Times New Roman" pitchFamily="18" charset="0"/>
            </a:endParaRPr>
          </a:p>
          <a:p>
            <a:pPr lvl="0" algn="ctr"/>
            <a:r>
              <a:rPr lang="en-US" sz="2200" dirty="0">
                <a:cs typeface="Times New Roman" pitchFamily="18" charset="0"/>
              </a:rPr>
              <a:t>(</a:t>
            </a:r>
            <a:r>
              <a:rPr lang="el-GR" sz="2200" dirty="0">
                <a:cs typeface="Times New Roman" pitchFamily="18" charset="0"/>
              </a:rPr>
              <a:t>Εισαγωγή- </a:t>
            </a:r>
            <a:r>
              <a:rPr lang="en-US" sz="2200" dirty="0">
                <a:cs typeface="Times New Roman" pitchFamily="18" charset="0"/>
              </a:rPr>
              <a:t> </a:t>
            </a:r>
            <a:endParaRPr lang="el-GR" sz="2200" dirty="0">
              <a:cs typeface="Times New Roman" pitchFamily="18" charset="0"/>
            </a:endParaRPr>
          </a:p>
          <a:p>
            <a:pPr lvl="0" algn="ctr"/>
            <a:r>
              <a:rPr lang="el-GR" sz="2200" dirty="0">
                <a:cs typeface="Times New Roman" pitchFamily="18" charset="0"/>
              </a:rPr>
              <a:t>5 κεφάλαια) </a:t>
            </a:r>
          </a:p>
          <a:p>
            <a:pPr lvl="0" algn="ctr">
              <a:buFont typeface="Arial" pitchFamily="34" charset="0"/>
              <a:buChar char="•"/>
            </a:pPr>
            <a:r>
              <a:rPr lang="el-GR" sz="2200" dirty="0">
                <a:cs typeface="Times New Roman" pitchFamily="18" charset="0"/>
              </a:rPr>
              <a:t>Στόχοι</a:t>
            </a:r>
          </a:p>
          <a:p>
            <a:pPr lvl="0" algn="ctr">
              <a:buFont typeface="Arial" pitchFamily="34" charset="0"/>
              <a:buChar char="•"/>
            </a:pPr>
            <a:endParaRPr lang="en-US" sz="2200" dirty="0">
              <a:cs typeface="Times New Roman" pitchFamily="18" charset="0"/>
            </a:endParaRPr>
          </a:p>
          <a:p>
            <a:pPr lvl="0" algn="ctr"/>
            <a:endParaRPr lang="en-US" sz="2200" dirty="0"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r>
              <a:rPr lang="el-GR" sz="2200" dirty="0">
                <a:cs typeface="Times New Roman" pitchFamily="18" charset="0"/>
              </a:rPr>
              <a:t>Δημιουργία βίντεο</a:t>
            </a:r>
          </a:p>
          <a:p>
            <a:pPr lvl="0" algn="ctr">
              <a:buFont typeface="Arial" pitchFamily="34" charset="0"/>
              <a:buChar char="•"/>
            </a:pPr>
            <a:r>
              <a:rPr lang="el-GR" sz="2200" dirty="0">
                <a:cs typeface="Times New Roman" pitchFamily="18" charset="0"/>
              </a:rPr>
              <a:t>Δημιουργία</a:t>
            </a:r>
          </a:p>
          <a:p>
            <a:pPr lvl="0" algn="ctr"/>
            <a:r>
              <a:rPr lang="el-GR" sz="2200" dirty="0">
                <a:cs typeface="Times New Roman" pitchFamily="18" charset="0"/>
              </a:rPr>
              <a:t>εισαγωγικών δραστηριοτήτων και   ασκήσεων</a:t>
            </a:r>
          </a:p>
          <a:p>
            <a:pPr lvl="0" algn="ctr"/>
            <a:r>
              <a:rPr lang="el-GR" sz="2200" dirty="0">
                <a:cs typeface="Times New Roman" pitchFamily="18" charset="0"/>
              </a:rPr>
              <a:t>αυτοαξιολόγησης</a:t>
            </a:r>
            <a:endParaRPr lang="en-US" sz="2200" dirty="0">
              <a:cs typeface="Times New Roman" pitchFamily="18" charset="0"/>
            </a:endParaRPr>
          </a:p>
        </p:txBody>
      </p:sp>
      <p:sp>
        <p:nvSpPr>
          <p:cNvPr id="6" name="4 - Στρογγυλεμένο ορθογώνιο">
            <a:extLst>
              <a:ext uri="{FF2B5EF4-FFF2-40B4-BE49-F238E27FC236}">
                <a16:creationId xmlns:a16="http://schemas.microsoft.com/office/drawing/2014/main" id="{BE65F99F-9F0F-BA19-96AB-D5D3CD7D8F7B}"/>
              </a:ext>
            </a:extLst>
          </p:cNvPr>
          <p:cNvSpPr/>
          <p:nvPr/>
        </p:nvSpPr>
        <p:spPr>
          <a:xfrm>
            <a:off x="3830606" y="1218732"/>
            <a:ext cx="4842613" cy="2172853"/>
          </a:xfrm>
          <a:prstGeom prst="roundRect">
            <a:avLst/>
          </a:prstGeom>
          <a:solidFill>
            <a:srgbClr val="613165">
              <a:alpha val="18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H5P,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Students.edivea.net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Plotagon, Doodly,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Kdenlive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Padlet, Google Form, Web 2.0, Youtube </a:t>
            </a:r>
          </a:p>
        </p:txBody>
      </p:sp>
    </p:spTree>
    <p:extLst>
      <p:ext uri="{BB962C8B-B14F-4D97-AF65-F5344CB8AC3E}">
        <p14:creationId xmlns:p14="http://schemas.microsoft.com/office/powerpoint/2010/main" val="1546725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Στρογγυλεμένο ορθογώνιο">
            <a:extLst>
              <a:ext uri="{FF2B5EF4-FFF2-40B4-BE49-F238E27FC236}">
                <a16:creationId xmlns:a16="http://schemas.microsoft.com/office/drawing/2014/main" id="{D58B736B-E850-2F85-1DBE-A395C74A7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1439" y="1240325"/>
            <a:ext cx="7079810" cy="1222217"/>
          </a:xfrm>
          <a:prstGeom prst="roundRect">
            <a:avLst/>
          </a:prstGeom>
          <a:solidFill>
            <a:srgbClr val="613165">
              <a:alpha val="16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Μοντέλο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West-</a:t>
            </a:r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Λιοναράκης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Αρχές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Πολυμεσικής Μάθησης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Mayer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F8869E-A46E-E3E5-E5F5-543611B24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107" y="66363"/>
            <a:ext cx="4796073" cy="1075390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Μεθοδολογία δημιουργίας Ε.Υ.(1/2)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5020C2-F3B8-B679-FC33-D2F1C32F7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9108" y="90447"/>
            <a:ext cx="1416355" cy="15758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342120-4648-9F0B-6ED9-B0912B5795AE}"/>
              </a:ext>
            </a:extLst>
          </p:cNvPr>
          <p:cNvSpPr txBox="1"/>
          <p:nvPr/>
        </p:nvSpPr>
        <p:spPr>
          <a:xfrm>
            <a:off x="968721" y="2643612"/>
            <a:ext cx="779503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στοιχεία/Προκείμενα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Οδηγός πλοήγησης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Περιεχόμενα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Γνωστικό αντικείμενο/Επικείμενα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Βίντεο-εικόνες/Παρακείμενα-Πολυκείμενα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Δραστηριότητες αυτοαξιολόγησης/Διακείμενα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Σύνοψη/Μετακείμενα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Βιβλιογραφία/Μετακείμενα</a:t>
            </a:r>
          </a:p>
        </p:txBody>
      </p:sp>
    </p:spTree>
    <p:extLst>
      <p:ext uri="{BB962C8B-B14F-4D97-AF65-F5344CB8AC3E}">
        <p14:creationId xmlns:p14="http://schemas.microsoft.com/office/powerpoint/2010/main" val="503604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cbda96ce46_0_60"/>
          <p:cNvSpPr txBox="1">
            <a:spLocks noGrp="1"/>
          </p:cNvSpPr>
          <p:nvPr>
            <p:ph type="body" idx="1"/>
          </p:nvPr>
        </p:nvSpPr>
        <p:spPr>
          <a:xfrm>
            <a:off x="543477" y="1312202"/>
            <a:ext cx="8446614" cy="545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r>
              <a:rPr lang="el-GR" sz="2100" u="sng" dirty="0">
                <a:solidFill>
                  <a:schemeClr val="hlink"/>
                </a:solidFill>
                <a:hlinkClick r:id="rId3"/>
              </a:rPr>
              <a:t>https://students.edivea.net/courses/133</a:t>
            </a:r>
            <a:endParaRPr sz="2100" dirty="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endParaRPr sz="3000" dirty="0"/>
          </a:p>
        </p:txBody>
      </p:sp>
      <p:sp>
        <p:nvSpPr>
          <p:cNvPr id="268" name="Google Shape;268;g3cbda96ce46_0_60"/>
          <p:cNvSpPr txBox="1">
            <a:spLocks noGrp="1"/>
          </p:cNvSpPr>
          <p:nvPr>
            <p:ph type="title"/>
          </p:nvPr>
        </p:nvSpPr>
        <p:spPr>
          <a:xfrm>
            <a:off x="1133947" y="236702"/>
            <a:ext cx="5447923" cy="10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Παρουσίαση Εκπαιδευτικού Υλικού 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9" name="Google Shape;269;g3cbda96ce46_0_60" descr="C:\Users\maril\Pictures\Screenshots\Στιγμιότυπο οθόνης 2025-09-07 123019.png"/>
          <p:cNvPicPr preferRelativeResize="0"/>
          <p:nvPr/>
        </p:nvPicPr>
        <p:blipFill rotWithShape="1">
          <a:blip r:embed="rId4">
            <a:alphaModFix/>
          </a:blip>
          <a:srcRect r="1179"/>
          <a:stretch>
            <a:fillRect/>
          </a:stretch>
        </p:blipFill>
        <p:spPr>
          <a:xfrm>
            <a:off x="543478" y="1874066"/>
            <a:ext cx="8446613" cy="474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g3cbda96ce46_0_60" descr="C:\Users\maril\Pictures\Screenshots\Στιγμιότυπο οθόνης 2025-09-07 12271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1870" y="6068742"/>
            <a:ext cx="2562130" cy="765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CE1D0A-7E96-2025-7BDA-8334AA786A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5040" y="2520673"/>
            <a:ext cx="1437356" cy="21228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Μεθοδολογία Έρευνας 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" name="Google Shape;276;p9"/>
          <p:cNvSpPr/>
          <p:nvPr/>
        </p:nvSpPr>
        <p:spPr>
          <a:xfrm>
            <a:off x="798000" y="1566678"/>
            <a:ext cx="7632900" cy="47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9"/>
          <p:cNvSpPr/>
          <p:nvPr/>
        </p:nvSpPr>
        <p:spPr>
          <a:xfrm>
            <a:off x="2529303" y="1887953"/>
            <a:ext cx="5736511" cy="1070023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l-GR" sz="24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Ποιοτική Έρευνα Διαμορφωτικής Αξιολόγησης</a:t>
            </a:r>
            <a:endParaRPr sz="24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cxnSp>
        <p:nvCxnSpPr>
          <p:cNvPr id="278" name="Google Shape;278;p9"/>
          <p:cNvCxnSpPr/>
          <p:nvPr/>
        </p:nvCxnSpPr>
        <p:spPr>
          <a:xfrm>
            <a:off x="3025000" y="3261450"/>
            <a:ext cx="4917000" cy="9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9" name="Google Shape;279;p9"/>
          <p:cNvCxnSpPr>
            <a:cxnSpLocks/>
            <a:stCxn id="277" idx="2"/>
          </p:cNvCxnSpPr>
          <p:nvPr/>
        </p:nvCxnSpPr>
        <p:spPr>
          <a:xfrm flipH="1">
            <a:off x="5389900" y="2957976"/>
            <a:ext cx="7659" cy="275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0" name="Google Shape;280;p9"/>
          <p:cNvSpPr/>
          <p:nvPr/>
        </p:nvSpPr>
        <p:spPr>
          <a:xfrm>
            <a:off x="950400" y="1719078"/>
            <a:ext cx="7632900" cy="47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9"/>
          <p:cNvSpPr/>
          <p:nvPr/>
        </p:nvSpPr>
        <p:spPr>
          <a:xfrm>
            <a:off x="1043608" y="1666259"/>
            <a:ext cx="8098500" cy="5191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2" name="Google Shape;282;p9"/>
          <p:cNvCxnSpPr>
            <a:cxnSpLocks/>
          </p:cNvCxnSpPr>
          <p:nvPr/>
        </p:nvCxnSpPr>
        <p:spPr>
          <a:xfrm>
            <a:off x="7942000" y="3261450"/>
            <a:ext cx="0" cy="27394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3" name="Google Shape;283;p9"/>
          <p:cNvCxnSpPr/>
          <p:nvPr/>
        </p:nvCxnSpPr>
        <p:spPr>
          <a:xfrm>
            <a:off x="5657311" y="3261450"/>
            <a:ext cx="0" cy="325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4" name="Google Shape;284;p9"/>
          <p:cNvSpPr/>
          <p:nvPr/>
        </p:nvSpPr>
        <p:spPr>
          <a:xfrm>
            <a:off x="6841451" y="3574824"/>
            <a:ext cx="1979024" cy="1376498"/>
          </a:xfrm>
          <a:prstGeom prst="rect">
            <a:avLst/>
          </a:prstGeom>
          <a:solidFill>
            <a:srgbClr val="613165">
              <a:alpha val="36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Μέθοδος Έρευνας- Μέσα Συλλογής Δεδομένων</a:t>
            </a:r>
            <a:endParaRPr sz="20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85" name="Google Shape;285;p9"/>
          <p:cNvSpPr/>
          <p:nvPr/>
        </p:nvSpPr>
        <p:spPr>
          <a:xfrm>
            <a:off x="4809050" y="3596175"/>
            <a:ext cx="1662550" cy="1074300"/>
          </a:xfrm>
          <a:prstGeom prst="rect">
            <a:avLst/>
          </a:prstGeom>
          <a:solidFill>
            <a:srgbClr val="6A2C67">
              <a:alpha val="35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Χρόνος Διεξαγωγής Έρευνας</a:t>
            </a:r>
            <a:endParaRPr sz="20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86" name="Google Shape;286;p9"/>
          <p:cNvSpPr/>
          <p:nvPr/>
        </p:nvSpPr>
        <p:spPr>
          <a:xfrm>
            <a:off x="1875451" y="3605550"/>
            <a:ext cx="2374799" cy="699900"/>
          </a:xfrm>
          <a:prstGeom prst="rect">
            <a:avLst/>
          </a:prstGeom>
          <a:solidFill>
            <a:srgbClr val="613165">
              <a:alpha val="35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Δείγμα Έρευνας</a:t>
            </a:r>
            <a:endParaRPr sz="20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cxnSp>
        <p:nvCxnSpPr>
          <p:cNvPr id="287" name="Google Shape;287;p9"/>
          <p:cNvCxnSpPr>
            <a:cxnSpLocks/>
            <a:endCxn id="286" idx="0"/>
          </p:cNvCxnSpPr>
          <p:nvPr/>
        </p:nvCxnSpPr>
        <p:spPr>
          <a:xfrm flipH="1">
            <a:off x="3062851" y="3271350"/>
            <a:ext cx="3259" cy="33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8" name="Google Shape;288;p9"/>
          <p:cNvCxnSpPr/>
          <p:nvPr/>
        </p:nvCxnSpPr>
        <p:spPr>
          <a:xfrm>
            <a:off x="1615975" y="4749350"/>
            <a:ext cx="2374800" cy="19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9" name="Google Shape;289;p9"/>
          <p:cNvCxnSpPr/>
          <p:nvPr/>
        </p:nvCxnSpPr>
        <p:spPr>
          <a:xfrm>
            <a:off x="2926175" y="4296075"/>
            <a:ext cx="300" cy="47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0" name="Google Shape;290;p9"/>
          <p:cNvSpPr/>
          <p:nvPr/>
        </p:nvSpPr>
        <p:spPr>
          <a:xfrm>
            <a:off x="730086" y="5115850"/>
            <a:ext cx="1748156" cy="1016672"/>
          </a:xfrm>
          <a:prstGeom prst="rect">
            <a:avLst/>
          </a:prstGeom>
          <a:solidFill>
            <a:srgbClr val="6FA8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Τρεις Ειδικοί της Εξ ΑΕ</a:t>
            </a:r>
            <a:endParaRPr sz="20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91" name="Google Shape;291;p9"/>
          <p:cNvSpPr/>
          <p:nvPr/>
        </p:nvSpPr>
        <p:spPr>
          <a:xfrm>
            <a:off x="2723850" y="5143300"/>
            <a:ext cx="2217600" cy="1084200"/>
          </a:xfrm>
          <a:prstGeom prst="rect">
            <a:avLst/>
          </a:prstGeom>
          <a:solidFill>
            <a:srgbClr val="6FA8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Έξι  μαθητές/τριες </a:t>
            </a:r>
            <a:endParaRPr sz="20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Ομίλου Ρητορικής Λυκείου</a:t>
            </a:r>
            <a:endParaRPr sz="20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92" name="Google Shape;292;p9"/>
          <p:cNvSpPr/>
          <p:nvPr/>
        </p:nvSpPr>
        <p:spPr>
          <a:xfrm>
            <a:off x="5034658" y="5143150"/>
            <a:ext cx="1496642" cy="1084200"/>
          </a:xfrm>
          <a:prstGeom prst="rect">
            <a:avLst/>
          </a:prstGeom>
          <a:solidFill>
            <a:srgbClr val="6FA8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Σεπτέμβριος-Νοέμβριος 2025</a:t>
            </a:r>
            <a:endParaRPr sz="20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93" name="Google Shape;293;p9"/>
          <p:cNvSpPr/>
          <p:nvPr/>
        </p:nvSpPr>
        <p:spPr>
          <a:xfrm>
            <a:off x="6736223" y="5143150"/>
            <a:ext cx="2189479" cy="1274769"/>
          </a:xfrm>
          <a:prstGeom prst="rect">
            <a:avLst/>
          </a:prstGeom>
          <a:solidFill>
            <a:srgbClr val="6FA8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Ποιοτική Ανάλυση Περιεχομένου- Ερωτηματολόγια Ανοικτού Τύπου</a:t>
            </a:r>
            <a:endParaRPr sz="200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cxnSp>
        <p:nvCxnSpPr>
          <p:cNvPr id="294" name="Google Shape;294;p9"/>
          <p:cNvCxnSpPr>
            <a:cxnSpLocks/>
          </p:cNvCxnSpPr>
          <p:nvPr/>
        </p:nvCxnSpPr>
        <p:spPr>
          <a:xfrm flipV="1">
            <a:off x="1615975" y="4759250"/>
            <a:ext cx="0" cy="28798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5" name="Google Shape;295;p9"/>
          <p:cNvCxnSpPr/>
          <p:nvPr/>
        </p:nvCxnSpPr>
        <p:spPr>
          <a:xfrm>
            <a:off x="3959763" y="4749350"/>
            <a:ext cx="5100" cy="344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6" name="Google Shape;296;p9"/>
          <p:cNvCxnSpPr>
            <a:cxnSpLocks/>
            <a:stCxn id="285" idx="2"/>
          </p:cNvCxnSpPr>
          <p:nvPr/>
        </p:nvCxnSpPr>
        <p:spPr>
          <a:xfrm>
            <a:off x="5640325" y="4670475"/>
            <a:ext cx="0" cy="42327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7" name="Google Shape;297;p9"/>
          <p:cNvCxnSpPr>
            <a:cxnSpLocks/>
            <a:stCxn id="293" idx="0"/>
            <a:endCxn id="284" idx="2"/>
          </p:cNvCxnSpPr>
          <p:nvPr/>
        </p:nvCxnSpPr>
        <p:spPr>
          <a:xfrm flipV="1">
            <a:off x="7830963" y="4951322"/>
            <a:ext cx="0" cy="191828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E911D22-F85F-804A-C66E-0815211A0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108" y="90447"/>
            <a:ext cx="1416355" cy="157581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"/>
          <p:cNvSpPr txBox="1">
            <a:spLocks noGrp="1"/>
          </p:cNvSpPr>
          <p:nvPr>
            <p:ph type="title"/>
          </p:nvPr>
        </p:nvSpPr>
        <p:spPr>
          <a:xfrm>
            <a:off x="1043609" y="144855"/>
            <a:ext cx="4098760" cy="97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Αποτελέσματα της Έρευνας 1/4 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9 - TextBox">
            <a:extLst>
              <a:ext uri="{FF2B5EF4-FFF2-40B4-BE49-F238E27FC236}">
                <a16:creationId xmlns:a16="http://schemas.microsoft.com/office/drawing/2014/main" id="{7F84F6A5-2C87-27A4-9226-71CD060C6C49}"/>
              </a:ext>
            </a:extLst>
          </p:cNvPr>
          <p:cNvSpPr txBox="1"/>
          <p:nvPr/>
        </p:nvSpPr>
        <p:spPr>
          <a:xfrm>
            <a:off x="839263" y="1558155"/>
            <a:ext cx="2500330" cy="1384995"/>
          </a:xfrm>
          <a:prstGeom prst="rect">
            <a:avLst/>
          </a:prstGeom>
          <a:solidFill>
            <a:srgbClr val="613165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Πλούσιο υλικό για ερμηνεία της Ρητορικής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11 - TextBox">
            <a:extLst>
              <a:ext uri="{FF2B5EF4-FFF2-40B4-BE49-F238E27FC236}">
                <a16:creationId xmlns:a16="http://schemas.microsoft.com/office/drawing/2014/main" id="{86BE8AC2-A7AB-5EDF-3487-663E388CD208}"/>
              </a:ext>
            </a:extLst>
          </p:cNvPr>
          <p:cNvSpPr txBox="1"/>
          <p:nvPr/>
        </p:nvSpPr>
        <p:spPr>
          <a:xfrm>
            <a:off x="1819892" y="3663616"/>
            <a:ext cx="2752108" cy="1815882"/>
          </a:xfrm>
          <a:prstGeom prst="rect">
            <a:avLst/>
          </a:prstGeom>
          <a:solidFill>
            <a:srgbClr val="6A2C67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Φιλικό ύφος γραφής και κατανοητό περιεχόμενο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12 - TextBox">
            <a:extLst>
              <a:ext uri="{FF2B5EF4-FFF2-40B4-BE49-F238E27FC236}">
                <a16:creationId xmlns:a16="http://schemas.microsoft.com/office/drawing/2014/main" id="{1F860984-12BE-B433-E9E7-93DD068AFEE8}"/>
              </a:ext>
            </a:extLst>
          </p:cNvPr>
          <p:cNvSpPr txBox="1"/>
          <p:nvPr/>
        </p:nvSpPr>
        <p:spPr>
          <a:xfrm>
            <a:off x="3926349" y="1593946"/>
            <a:ext cx="2752108" cy="1815882"/>
          </a:xfrm>
          <a:prstGeom prst="rect">
            <a:avLst/>
          </a:prstGeom>
          <a:solidFill>
            <a:srgbClr val="613165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Τμηματική παρουσίαση / ομοιομορφία υλικού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12 - TextBox">
            <a:extLst>
              <a:ext uri="{FF2B5EF4-FFF2-40B4-BE49-F238E27FC236}">
                <a16:creationId xmlns:a16="http://schemas.microsoft.com/office/drawing/2014/main" id="{8DD02434-C037-429F-D534-DA84E48F4EC6}"/>
              </a:ext>
            </a:extLst>
          </p:cNvPr>
          <p:cNvSpPr txBox="1"/>
          <p:nvPr/>
        </p:nvSpPr>
        <p:spPr>
          <a:xfrm>
            <a:off x="3339593" y="5722910"/>
            <a:ext cx="3286148" cy="954107"/>
          </a:xfrm>
          <a:prstGeom prst="rect">
            <a:avLst/>
          </a:prstGeom>
          <a:solidFill>
            <a:srgbClr val="6A2C67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Εισαγωγικές Δραστηριότητες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10 - TextBox">
            <a:extLst>
              <a:ext uri="{FF2B5EF4-FFF2-40B4-BE49-F238E27FC236}">
                <a16:creationId xmlns:a16="http://schemas.microsoft.com/office/drawing/2014/main" id="{8515213A-4E36-01D7-A953-2E51D86570CE}"/>
              </a:ext>
            </a:extLst>
          </p:cNvPr>
          <p:cNvSpPr txBox="1"/>
          <p:nvPr/>
        </p:nvSpPr>
        <p:spPr>
          <a:xfrm>
            <a:off x="6108495" y="3663616"/>
            <a:ext cx="2643206" cy="1600438"/>
          </a:xfrm>
          <a:prstGeom prst="rect">
            <a:avLst/>
          </a:prstGeom>
          <a:solidFill>
            <a:srgbClr val="6A2C67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Ανταποκρίνεται στο επίπεδο του αναγνώστη</a:t>
            </a:r>
          </a:p>
          <a:p>
            <a:endParaRPr lang="en-US" dirty="0"/>
          </a:p>
        </p:txBody>
      </p:sp>
      <p:pic>
        <p:nvPicPr>
          <p:cNvPr id="8" name="5 - Εικόνα" descr="αποτελέσματα.jpg">
            <a:extLst>
              <a:ext uri="{FF2B5EF4-FFF2-40B4-BE49-F238E27FC236}">
                <a16:creationId xmlns:a16="http://schemas.microsoft.com/office/drawing/2014/main" id="{AFA80796-8A73-C97D-0F61-638661C59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456" y="-23"/>
            <a:ext cx="2465543" cy="1768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cbda96ce46_0_122"/>
          <p:cNvSpPr txBox="1">
            <a:spLocks noGrp="1"/>
          </p:cNvSpPr>
          <p:nvPr>
            <p:ph type="title"/>
          </p:nvPr>
        </p:nvSpPr>
        <p:spPr>
          <a:xfrm>
            <a:off x="1097732" y="166313"/>
            <a:ext cx="4270972" cy="10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3600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Αποτελέσματα της Έρευνας 2/4 </a:t>
            </a:r>
            <a:endParaRPr sz="3600" dirty="0"/>
          </a:p>
        </p:txBody>
      </p:sp>
      <p:sp>
        <p:nvSpPr>
          <p:cNvPr id="4" name="9 - TextBox">
            <a:extLst>
              <a:ext uri="{FF2B5EF4-FFF2-40B4-BE49-F238E27FC236}">
                <a16:creationId xmlns:a16="http://schemas.microsoft.com/office/drawing/2014/main" id="{BACA55F6-B495-3870-F0F6-A3FD66551D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2972" y="2170120"/>
            <a:ext cx="3617425" cy="1487546"/>
          </a:xfrm>
          <a:prstGeom prst="rect">
            <a:avLst/>
          </a:prstGeom>
          <a:solidFill>
            <a:srgbClr val="613165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Ενθάρρυνση αυτο αξιολόγησης μέσω δραστηριοτήτων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10 - TextBox">
            <a:extLst>
              <a:ext uri="{FF2B5EF4-FFF2-40B4-BE49-F238E27FC236}">
                <a16:creationId xmlns:a16="http://schemas.microsoft.com/office/drawing/2014/main" id="{A59B1EDD-972F-F866-F77E-81C68AC1AD2A}"/>
              </a:ext>
            </a:extLst>
          </p:cNvPr>
          <p:cNvSpPr txBox="1"/>
          <p:nvPr/>
        </p:nvSpPr>
        <p:spPr>
          <a:xfrm>
            <a:off x="985108" y="3944107"/>
            <a:ext cx="2799241" cy="2246769"/>
          </a:xfrm>
          <a:prstGeom prst="rect">
            <a:avLst/>
          </a:prstGeom>
          <a:solidFill>
            <a:srgbClr val="6A2C67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Χρωματικές συνθέσεις που συμβάλλουν στην άνετη αλληλεπίδραση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12 - TextBox">
            <a:extLst>
              <a:ext uri="{FF2B5EF4-FFF2-40B4-BE49-F238E27FC236}">
                <a16:creationId xmlns:a16="http://schemas.microsoft.com/office/drawing/2014/main" id="{6AE6C6C9-C335-730A-0D1C-31281823AB6A}"/>
              </a:ext>
            </a:extLst>
          </p:cNvPr>
          <p:cNvSpPr txBox="1"/>
          <p:nvPr/>
        </p:nvSpPr>
        <p:spPr>
          <a:xfrm>
            <a:off x="5359653" y="2170120"/>
            <a:ext cx="2335648" cy="2246769"/>
          </a:xfrm>
          <a:prstGeom prst="rect">
            <a:avLst/>
          </a:prstGeom>
          <a:solidFill>
            <a:srgbClr val="613165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Ελκυστικός συνδυασμός εικόνων, ήχου, βίντεο, κειμένων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12 - TextBox">
            <a:extLst>
              <a:ext uri="{FF2B5EF4-FFF2-40B4-BE49-F238E27FC236}">
                <a16:creationId xmlns:a16="http://schemas.microsoft.com/office/drawing/2014/main" id="{D9E0B276-6DEB-12C1-2743-FDF0DD25A253}"/>
              </a:ext>
            </a:extLst>
          </p:cNvPr>
          <p:cNvSpPr txBox="1"/>
          <p:nvPr/>
        </p:nvSpPr>
        <p:spPr>
          <a:xfrm>
            <a:off x="4999492" y="4805881"/>
            <a:ext cx="3286148" cy="1384995"/>
          </a:xfrm>
          <a:prstGeom prst="rect">
            <a:avLst/>
          </a:prstGeom>
          <a:solidFill>
            <a:srgbClr val="6A2C67">
              <a:alpha val="29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Φιλικό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avatar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ενθαρρύνει και καθοδηγεί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5 - Εικόνα" descr="αποτελέσματα.jpg">
            <a:extLst>
              <a:ext uri="{FF2B5EF4-FFF2-40B4-BE49-F238E27FC236}">
                <a16:creationId xmlns:a16="http://schemas.microsoft.com/office/drawing/2014/main" id="{23A3044D-0C2B-50E1-6309-FD7CA6741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708" y="-23"/>
            <a:ext cx="2589291" cy="1857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cbda96ce46_0_133"/>
          <p:cNvSpPr txBox="1">
            <a:spLocks noGrp="1"/>
          </p:cNvSpPr>
          <p:nvPr>
            <p:ph type="body" idx="1"/>
          </p:nvPr>
        </p:nvSpPr>
        <p:spPr>
          <a:xfrm>
            <a:off x="615900" y="1294646"/>
            <a:ext cx="8426700" cy="524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l-G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 έρευνας από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l-G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μαθητές/ -τριες Ομίλου Ρητορικής</a:t>
            </a:r>
            <a:endParaRPr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endParaRPr sz="1400" dirty="0">
              <a:solidFill>
                <a:srgbClr val="000000"/>
              </a:solidFill>
            </a:endParaRPr>
          </a:p>
        </p:txBody>
      </p:sp>
      <p:sp>
        <p:nvSpPr>
          <p:cNvPr id="332" name="Google Shape;332;g3cbda96ce46_0_133"/>
          <p:cNvSpPr txBox="1">
            <a:spLocks noGrp="1"/>
          </p:cNvSpPr>
          <p:nvPr>
            <p:ph type="title"/>
          </p:nvPr>
        </p:nvSpPr>
        <p:spPr>
          <a:xfrm>
            <a:off x="1097733" y="97075"/>
            <a:ext cx="4442988" cy="10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100"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Αποτελέσματα της Έρευνας 3/4 </a:t>
            </a:r>
            <a:endParaRPr sz="3600" dirty="0"/>
          </a:p>
        </p:txBody>
      </p:sp>
      <p:sp>
        <p:nvSpPr>
          <p:cNvPr id="334" name="Google Shape;334;g3cbda96ce46_0_133"/>
          <p:cNvSpPr/>
          <p:nvPr/>
        </p:nvSpPr>
        <p:spPr>
          <a:xfrm>
            <a:off x="876096" y="2424339"/>
            <a:ext cx="2835825" cy="1494271"/>
          </a:xfrm>
          <a:prstGeom prst="roundRect">
            <a:avLst>
              <a:gd name="adj" fmla="val 16667"/>
            </a:avLst>
          </a:prstGeom>
          <a:solidFill>
            <a:srgbClr val="0070C0">
              <a:alpha val="27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20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Κατανόησαν τη Ρητορική ως εργαλείο προσωπικής ανάπτυξης και έκφρασης </a:t>
            </a: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36" name="Google Shape;336;g3cbda96ce46_0_133"/>
          <p:cNvSpPr/>
          <p:nvPr/>
        </p:nvSpPr>
        <p:spPr>
          <a:xfrm>
            <a:off x="4977600" y="2553228"/>
            <a:ext cx="2962025" cy="1176951"/>
          </a:xfrm>
          <a:prstGeom prst="roundRect">
            <a:avLst>
              <a:gd name="adj" fmla="val 16667"/>
            </a:avLst>
          </a:prstGeom>
          <a:solidFill>
            <a:srgbClr val="0070C0">
              <a:alpha val="27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20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Έμαθαν να </a:t>
            </a:r>
            <a:r>
              <a:rPr lang="el-GR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ο</a:t>
            </a:r>
            <a:r>
              <a:rPr lang="el-GR" sz="20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ργανώνουν την σκέψη τους</a:t>
            </a: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38" name="Google Shape;338;g3cbda96ce46_0_133"/>
          <p:cNvSpPr/>
          <p:nvPr/>
        </p:nvSpPr>
        <p:spPr>
          <a:xfrm>
            <a:off x="1658634" y="4427145"/>
            <a:ext cx="2962025" cy="1405968"/>
          </a:xfrm>
          <a:prstGeom prst="roundRect">
            <a:avLst>
              <a:gd name="adj" fmla="val 16667"/>
            </a:avLst>
          </a:prstGeom>
          <a:solidFill>
            <a:srgbClr val="0070C0">
              <a:alpha val="27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Απέκτησαν </a:t>
            </a:r>
            <a:r>
              <a:rPr lang="el-GR" sz="20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αυτοπεποίθηση  </a:t>
            </a: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20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κοινωνικές δεξιότητες.</a:t>
            </a: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337;g3cbda96ce46_0_133">
            <a:extLst>
              <a:ext uri="{FF2B5EF4-FFF2-40B4-BE49-F238E27FC236}">
                <a16:creationId xmlns:a16="http://schemas.microsoft.com/office/drawing/2014/main" id="{40F9445F-AC0E-5300-BFD7-1E4EF1B70DEE}"/>
              </a:ext>
            </a:extLst>
          </p:cNvPr>
          <p:cNvSpPr/>
          <p:nvPr/>
        </p:nvSpPr>
        <p:spPr>
          <a:xfrm>
            <a:off x="5663393" y="4220254"/>
            <a:ext cx="2571900" cy="1343100"/>
          </a:xfrm>
          <a:prstGeom prst="roundRect">
            <a:avLst>
              <a:gd name="adj" fmla="val 16667"/>
            </a:avLst>
          </a:prstGeom>
          <a:solidFill>
            <a:srgbClr val="0070C0">
              <a:alpha val="27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Έμαθαν να έχουν πειστικότητα και ροή στο λόγο τους</a:t>
            </a:r>
            <a:endParaRPr sz="20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4" name="5 - Εικόνα" descr="αποτελέσματα.jpg">
            <a:extLst>
              <a:ext uri="{FF2B5EF4-FFF2-40B4-BE49-F238E27FC236}">
                <a16:creationId xmlns:a16="http://schemas.microsoft.com/office/drawing/2014/main" id="{6D46AF10-D272-2F7E-D00C-A7871BB7E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794" y="-23"/>
            <a:ext cx="2236206" cy="1604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20B264-9757-5A2B-2789-4495BE0B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161" y="63374"/>
            <a:ext cx="4062743" cy="1075390"/>
          </a:xfrm>
        </p:spPr>
        <p:txBody>
          <a:bodyPr>
            <a:no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Αποτελέσματα της Έρευνας 4/4 </a:t>
            </a:r>
            <a:endParaRPr lang="en-US" sz="3600" dirty="0"/>
          </a:p>
        </p:txBody>
      </p:sp>
      <p:sp>
        <p:nvSpPr>
          <p:cNvPr id="5" name="Google Shape;339;g3cbda96ce46_0_133">
            <a:extLst>
              <a:ext uri="{FF2B5EF4-FFF2-40B4-BE49-F238E27FC236}">
                <a16:creationId xmlns:a16="http://schemas.microsoft.com/office/drawing/2014/main" id="{DAEC7121-25A9-4036-0B1A-976B811F5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75285" y="3988846"/>
            <a:ext cx="2498757" cy="1874067"/>
          </a:xfrm>
          <a:prstGeom prst="roundRect">
            <a:avLst>
              <a:gd name="adj" fmla="val 16667"/>
            </a:avLst>
          </a:prstGeom>
          <a:solidFill>
            <a:srgbClr val="0070C0">
              <a:alpha val="27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20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Κατανόησαν την Ρητορική ως δεξιότητα ζωής</a:t>
            </a: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Google Shape;335;g3cbda96ce46_0_133">
            <a:extLst>
              <a:ext uri="{FF2B5EF4-FFF2-40B4-BE49-F238E27FC236}">
                <a16:creationId xmlns:a16="http://schemas.microsoft.com/office/drawing/2014/main" id="{7EF0FD9A-995B-729F-69D2-B7317B0D732D}"/>
              </a:ext>
            </a:extLst>
          </p:cNvPr>
          <p:cNvSpPr/>
          <p:nvPr/>
        </p:nvSpPr>
        <p:spPr>
          <a:xfrm>
            <a:off x="959667" y="3848944"/>
            <a:ext cx="2771115" cy="2013969"/>
          </a:xfrm>
          <a:prstGeom prst="roundRect">
            <a:avLst>
              <a:gd name="adj" fmla="val 16667"/>
            </a:avLst>
          </a:prstGeom>
          <a:solidFill>
            <a:srgbClr val="0070C0">
              <a:alpha val="27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20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Ενισχύθηκε η τεχνολογική εξοικείωση και η ενεργός  συμμετοχή τους</a:t>
            </a: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7" name="Google Shape;337;g3cbda96ce46_0_133">
            <a:extLst>
              <a:ext uri="{FF2B5EF4-FFF2-40B4-BE49-F238E27FC236}">
                <a16:creationId xmlns:a16="http://schemas.microsoft.com/office/drawing/2014/main" id="{B3D152ED-4D32-AED8-4F23-AA1CFA447C2A}"/>
              </a:ext>
            </a:extLst>
          </p:cNvPr>
          <p:cNvSpPr/>
          <p:nvPr/>
        </p:nvSpPr>
        <p:spPr>
          <a:xfrm>
            <a:off x="3521799" y="1746187"/>
            <a:ext cx="3005750" cy="1874067"/>
          </a:xfrm>
          <a:prstGeom prst="roundRect">
            <a:avLst>
              <a:gd name="adj" fmla="val 16667"/>
            </a:avLst>
          </a:prstGeom>
          <a:solidFill>
            <a:srgbClr val="0070C0">
              <a:alpha val="27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200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Βελτιώθηκε η συνδυαστική σκέψη τους και η ικανότητά τους να παράγουν πρωτότυπες ιδέες</a:t>
            </a:r>
            <a:endParaRPr sz="200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8" name="5 - Εικόνα" descr="αποτελέσματα.jpg">
            <a:extLst>
              <a:ext uri="{FF2B5EF4-FFF2-40B4-BE49-F238E27FC236}">
                <a16:creationId xmlns:a16="http://schemas.microsoft.com/office/drawing/2014/main" id="{3DBA9EF1-1557-B207-2FC4-F55A09C8C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662" y="-23"/>
            <a:ext cx="2612338" cy="18740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9716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1"/>
          <p:cNvSpPr txBox="1">
            <a:spLocks noGrp="1"/>
          </p:cNvSpPr>
          <p:nvPr>
            <p:ph type="title"/>
          </p:nvPr>
        </p:nvSpPr>
        <p:spPr>
          <a:xfrm>
            <a:off x="1043608" y="332656"/>
            <a:ext cx="77769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Συμπεράσματα 1/2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551800" y="1428750"/>
            <a:ext cx="8268600" cy="5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2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l-GR"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2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l-GR"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2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600975" y="1234579"/>
            <a:ext cx="8129100" cy="1544171"/>
          </a:xfrm>
          <a:prstGeom prst="chevron">
            <a:avLst>
              <a:gd name="adj" fmla="val 50000"/>
            </a:avLst>
          </a:prstGeom>
          <a:solidFill>
            <a:srgbClr val="613165">
              <a:alpha val="32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Το Ε.</a:t>
            </a:r>
            <a:r>
              <a:rPr lang="el-GR" sz="2000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Υ.</a:t>
            </a:r>
            <a:r>
              <a:rPr lang="el-GR" sz="20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σχεδιάστηκε σύμφωνα με τις αρχές της ΕξΑΕ και της πολυμεσικής μάθησης, με έμφαση στη σαφήνεια, την τμηματική παρουσίαση και τη φιλικότητα προς τον μαθητή.</a:t>
            </a:r>
            <a:endParaRPr sz="200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621550" y="2995412"/>
            <a:ext cx="8522450" cy="1544170"/>
          </a:xfrm>
          <a:prstGeom prst="chevron">
            <a:avLst>
              <a:gd name="adj" fmla="val 50000"/>
            </a:avLst>
          </a:prstGeom>
          <a:solidFill>
            <a:srgbClr val="613165">
              <a:alpha val="32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Η χρήση πολυτροπικών στοιχείων (βίντεο, εικόνα, ήχος, avatar) ενίσχυσε τη μάθηση, την κατανόηση και τη συμμετοχή των μαθητών.</a:t>
            </a:r>
            <a:endParaRPr sz="200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799374" y="4747294"/>
            <a:ext cx="8268599" cy="1597743"/>
          </a:xfrm>
          <a:prstGeom prst="chevron">
            <a:avLst>
              <a:gd name="adj" fmla="val 50000"/>
            </a:avLst>
          </a:prstGeom>
          <a:solidFill>
            <a:srgbClr val="613165">
              <a:alpha val="34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Η αξιοποίηση του ψηφιακού υλικού βελτίωσε τη γνώση για τη Ρητορική, την κατανόηση της χρησιμότητάς της, την ανάπτυξη προφορικού λόγου και δημιουργικής γραφής.</a:t>
            </a:r>
            <a:endParaRPr sz="200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4 - Εικόνα" descr="συμπεράσματα.jpg">
            <a:extLst>
              <a:ext uri="{FF2B5EF4-FFF2-40B4-BE49-F238E27FC236}">
                <a16:creationId xmlns:a16="http://schemas.microsoft.com/office/drawing/2014/main" id="{325CC8B2-5C46-800A-EA51-1E94F6D93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826" y="0"/>
            <a:ext cx="1892173" cy="154417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cbda96ce46_0_154"/>
          <p:cNvSpPr txBox="1">
            <a:spLocks noGrp="1"/>
          </p:cNvSpPr>
          <p:nvPr>
            <p:ph type="body" idx="1"/>
          </p:nvPr>
        </p:nvSpPr>
        <p:spPr>
          <a:xfrm>
            <a:off x="605000" y="1399175"/>
            <a:ext cx="8288700" cy="50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endParaRPr sz="1400" dirty="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r>
              <a:rPr lang="el-GR" sz="2500" b="1" dirty="0"/>
              <a:t>4.</a:t>
            </a:r>
            <a:endParaRPr sz="2500" b="1" dirty="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endParaRPr sz="2500" b="1" dirty="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r>
              <a:rPr lang="el-GR" sz="2500" b="1" dirty="0"/>
              <a:t>5.</a:t>
            </a:r>
            <a:endParaRPr sz="2500" b="1" dirty="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endParaRPr sz="2500" b="1" dirty="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endParaRPr lang="el-GR" sz="2500" b="1" dirty="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r>
              <a:rPr lang="el-GR" sz="2500" b="1" dirty="0"/>
              <a:t>6.</a:t>
            </a:r>
            <a:endParaRPr sz="2500" b="1" dirty="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4400"/>
              <a:buNone/>
            </a:pPr>
            <a:endParaRPr sz="2500" b="1" dirty="0"/>
          </a:p>
        </p:txBody>
      </p:sp>
      <p:sp>
        <p:nvSpPr>
          <p:cNvPr id="355" name="Google Shape;355;g3cbda96ce46_0_154"/>
          <p:cNvSpPr txBox="1">
            <a:spLocks noGrp="1"/>
          </p:cNvSpPr>
          <p:nvPr>
            <p:ph type="title"/>
          </p:nvPr>
        </p:nvSpPr>
        <p:spPr>
          <a:xfrm>
            <a:off x="1285591" y="365127"/>
            <a:ext cx="4581055" cy="6993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Συμπεράσματα 2/2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6" name="Google Shape;356;g3cbda96ce46_0_154"/>
          <p:cNvSpPr/>
          <p:nvPr/>
        </p:nvSpPr>
        <p:spPr>
          <a:xfrm>
            <a:off x="748850" y="1586400"/>
            <a:ext cx="8001000" cy="1183960"/>
          </a:xfrm>
          <a:prstGeom prst="chevron">
            <a:avLst>
              <a:gd name="adj" fmla="val 50000"/>
            </a:avLst>
          </a:prstGeom>
          <a:solidFill>
            <a:srgbClr val="613165">
              <a:alpha val="32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Η ενεργός χρήση των ψηφιακών εργαλείων αύξησε την τεχνολογική εξοικείωση και ενίσχυσε την κριτική σκέψη των μαθητών.</a:t>
            </a:r>
            <a:endParaRPr sz="200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57" name="Google Shape;357;g3cbda96ce46_0_154"/>
          <p:cNvSpPr/>
          <p:nvPr/>
        </p:nvSpPr>
        <p:spPr>
          <a:xfrm>
            <a:off x="748850" y="2926350"/>
            <a:ext cx="8001000" cy="1482688"/>
          </a:xfrm>
          <a:prstGeom prst="chevron">
            <a:avLst>
              <a:gd name="adj" fmla="val 50000"/>
            </a:avLst>
          </a:prstGeom>
          <a:solidFill>
            <a:srgbClr val="613165">
              <a:alpha val="32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l-GR" sz="20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Η ανθρώπινη καθοδήγηση σε συνδυασμό με τα ψηφιακά μέσα αποδείχθηκε κρίσιμη για την επιτυχή μάθηση.</a:t>
            </a:r>
            <a:endParaRPr sz="200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58" name="Google Shape;358;g3cbda96ce46_0_154"/>
          <p:cNvSpPr/>
          <p:nvPr/>
        </p:nvSpPr>
        <p:spPr>
          <a:xfrm>
            <a:off x="892700" y="4675499"/>
            <a:ext cx="8001000" cy="1743407"/>
          </a:xfrm>
          <a:prstGeom prst="chevron">
            <a:avLst>
              <a:gd name="adj" fmla="val 50000"/>
            </a:avLst>
          </a:prstGeom>
          <a:solidFill>
            <a:srgbClr val="613165">
              <a:alpha val="32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00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Τα ευρήματα επιβεβαιώνουν τη βιβλιογραφία και προάγουν την κατανόηση και την αυτονομία των μαθητών</a:t>
            </a:r>
            <a:endParaRPr sz="200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" name="4 - Εικόνα" descr="συμπεράσματα.jpg">
            <a:extLst>
              <a:ext uri="{FF2B5EF4-FFF2-40B4-BE49-F238E27FC236}">
                <a16:creationId xmlns:a16="http://schemas.microsoft.com/office/drawing/2014/main" id="{27B6E073-045B-C193-19D3-0CC841B3C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826" y="0"/>
            <a:ext cx="1892173" cy="15441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2370087" cy="45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Σκοπός 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945925" y="1435750"/>
            <a:ext cx="695670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l-GR" sz="28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Σκοπός της εργασίας είναι ο </a:t>
            </a:r>
            <a:r>
              <a:rPr lang="el-GR" sz="280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σχεδιασμός και η ανάπτυξη ενός διαδραστικού εκπαιδευτικού υλικού για τη διδασκαλία της Ρητορικής, το οποίο θα αξιοποιεί την μεθοδολογία της εξ αποστάσεως Εκπαίδευσης και θα απευθύνεται σε μαθητές της δευτεροβάθμιας εκπαίδευσης. </a:t>
            </a:r>
            <a:endParaRPr sz="2800" i="0" u="none" strike="noStrike" cap="none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827584" y="4941168"/>
            <a:ext cx="8208900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sng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ΣΗΜΕΙΩΣΗ:</a:t>
            </a:r>
            <a:endParaRPr sz="14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l-GR" sz="12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Στο σημείο αυτό θα ήθελα να ευχαριστήσω τον επιβλέποντα καθηγητή και διευθυντή του ΠΜΣ κ. </a:t>
            </a:r>
            <a:r>
              <a:rPr lang="el-GR" sz="1200" b="1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Αναστασιάδη Παναγιώτη,</a:t>
            </a:r>
            <a:r>
              <a:rPr lang="el-GR" sz="12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για την επίβλεψη συνολικά της εργασίας μου, τον κ. </a:t>
            </a:r>
            <a:r>
              <a:rPr lang="el-GR" sz="1200" b="1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Κελεσίδη Ευάγγελο</a:t>
            </a:r>
            <a:r>
              <a:rPr lang="el-GR" sz="12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για την υποστήριξή του στο ερευνητικό μέρος της εργασίας μου, τον κ. </a:t>
            </a:r>
            <a:r>
              <a:rPr lang="el-GR" sz="1200" b="1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Κωτσίδη Κωνσταντίνο</a:t>
            </a:r>
            <a:r>
              <a:rPr lang="el-GR" sz="12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για τις σημαντικές συμβουλές του καθ’ όλη τη διάρκεια της συγγραφής της εργασίας αυτής. Τέλος, τον κ. </a:t>
            </a:r>
            <a:r>
              <a:rPr lang="el-GR" sz="1200" b="1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Γιαννενάκη Κωνσταντίνο </a:t>
            </a:r>
            <a:r>
              <a:rPr lang="el-GR" sz="12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για τη σημαντική συμβολή του στον σχεδιασμό και την ανάπτυξη του ψηφιακού εκπαιδευτικού υλικού μου.</a:t>
            </a:r>
            <a:endParaRPr sz="12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6 - Εικόνα" descr="σκοπός.jpg">
            <a:extLst>
              <a:ext uri="{FF2B5EF4-FFF2-40B4-BE49-F238E27FC236}">
                <a16:creationId xmlns:a16="http://schemas.microsoft.com/office/drawing/2014/main" id="{A709ED5A-B594-B3F7-4946-EDAD43C74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564" y="0"/>
            <a:ext cx="2444435" cy="12222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cbda96ce46_0_168"/>
          <p:cNvSpPr txBox="1">
            <a:spLocks noGrp="1"/>
          </p:cNvSpPr>
          <p:nvPr>
            <p:ph type="title"/>
          </p:nvPr>
        </p:nvSpPr>
        <p:spPr>
          <a:xfrm>
            <a:off x="1143000" y="365127"/>
            <a:ext cx="5746687" cy="10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Περιορισμοί Έρευνας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4 - Στρογγυλεμένο ορθογώνιο">
            <a:extLst>
              <a:ext uri="{FF2B5EF4-FFF2-40B4-BE49-F238E27FC236}">
                <a16:creationId xmlns:a16="http://schemas.microsoft.com/office/drawing/2014/main" id="{CC2A8109-906A-A1A1-7872-0AB2710F4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109" y="2977071"/>
            <a:ext cx="3354875" cy="3087231"/>
          </a:xfrm>
          <a:prstGeom prst="roundRect">
            <a:avLst/>
          </a:prstGeom>
          <a:solidFill>
            <a:srgbClr val="C0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Δείγμα μικρό, δείγμα ευκολίας → όχι τόσο αντιπροσωπευτικό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- Στρογγυλεμένο ορθογώνιο">
            <a:extLst>
              <a:ext uri="{FF2B5EF4-FFF2-40B4-BE49-F238E27FC236}">
                <a16:creationId xmlns:a16="http://schemas.microsoft.com/office/drawing/2014/main" id="{3458D23F-5F13-2A3D-13E5-72F246158E8A}"/>
              </a:ext>
            </a:extLst>
          </p:cNvPr>
          <p:cNvSpPr/>
          <p:nvPr/>
        </p:nvSpPr>
        <p:spPr>
          <a:xfrm>
            <a:off x="5128017" y="3177766"/>
            <a:ext cx="3031370" cy="2886536"/>
          </a:xfrm>
          <a:prstGeom prst="roundRect">
            <a:avLst/>
          </a:prstGeom>
          <a:solidFill>
            <a:srgbClr val="C0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Τεχνικοί περιορισμοί από τα ίδια τα εργαλεία →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H5P</a:t>
            </a:r>
          </a:p>
        </p:txBody>
      </p:sp>
      <p:pic>
        <p:nvPicPr>
          <p:cNvPr id="5" name="3 - Θέση περιεχομένου" descr="περιορισμοί.jpg">
            <a:extLst>
              <a:ext uri="{FF2B5EF4-FFF2-40B4-BE49-F238E27FC236}">
                <a16:creationId xmlns:a16="http://schemas.microsoft.com/office/drawing/2014/main" id="{22C44CEF-0BCB-85FB-B0E3-03E84E321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3762" y="172016"/>
            <a:ext cx="2254312" cy="231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cbda96ce46_0_179"/>
          <p:cNvSpPr txBox="1">
            <a:spLocks noGrp="1"/>
          </p:cNvSpPr>
          <p:nvPr>
            <p:ph type="title"/>
          </p:nvPr>
        </p:nvSpPr>
        <p:spPr>
          <a:xfrm>
            <a:off x="1143000" y="365127"/>
            <a:ext cx="7372500" cy="10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Προτάσεις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5 - Εικόνα" descr="προτασεις2.jpg">
            <a:extLst>
              <a:ext uri="{FF2B5EF4-FFF2-40B4-BE49-F238E27FC236}">
                <a16:creationId xmlns:a16="http://schemas.microsoft.com/office/drawing/2014/main" id="{3900100C-2E1C-92F6-7A85-44E53621E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4380" y="0"/>
            <a:ext cx="2729620" cy="1819747"/>
          </a:xfrm>
          <a:prstGeom prst="rect">
            <a:avLst/>
          </a:prstGeom>
        </p:spPr>
      </p:pic>
      <p:sp>
        <p:nvSpPr>
          <p:cNvPr id="3" name="6 - Στρογγυλεμένο ορθογώνιο">
            <a:extLst>
              <a:ext uri="{FF2B5EF4-FFF2-40B4-BE49-F238E27FC236}">
                <a16:creationId xmlns:a16="http://schemas.microsoft.com/office/drawing/2014/main" id="{006D03C1-8A6F-C525-B90C-D21558EC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39862"/>
            <a:ext cx="3635532" cy="1366711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Εφαρμογή προγράμματος σε μεγαλύτερο δείγμα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7 - Στρογγυλεμένο ορθογώνιο">
            <a:extLst>
              <a:ext uri="{FF2B5EF4-FFF2-40B4-BE49-F238E27FC236}">
                <a16:creationId xmlns:a16="http://schemas.microsoft.com/office/drawing/2014/main" id="{96DF135E-6EAE-EF8A-1E9B-14BED436BC05}"/>
              </a:ext>
            </a:extLst>
          </p:cNvPr>
          <p:cNvSpPr/>
          <p:nvPr/>
        </p:nvSpPr>
        <p:spPr>
          <a:xfrm>
            <a:off x="2014380" y="3296381"/>
            <a:ext cx="5357850" cy="107157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Επέκταση εκπαιδευτικού υλικού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8 - Στρογγυλεμένο ορθογώνιο">
            <a:extLst>
              <a:ext uri="{FF2B5EF4-FFF2-40B4-BE49-F238E27FC236}">
                <a16:creationId xmlns:a16="http://schemas.microsoft.com/office/drawing/2014/main" id="{FA19858F-1CB4-4B5C-C685-74644285C8C6}"/>
              </a:ext>
            </a:extLst>
          </p:cNvPr>
          <p:cNvSpPr/>
          <p:nvPr/>
        </p:nvSpPr>
        <p:spPr>
          <a:xfrm>
            <a:off x="3000364" y="4857759"/>
            <a:ext cx="5786478" cy="163511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Χρήση και άλλων μαθησιακών εργαλείων → αλληλεπίδραση εκπαιδευόμενων με εκπαιδευτή και </a:t>
            </a:r>
            <a:r>
              <a:rPr lang="el-G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μεταξύ </a:t>
            </a:r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τους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2"/>
          <p:cNvSpPr/>
          <p:nvPr/>
        </p:nvSpPr>
        <p:spPr>
          <a:xfrm>
            <a:off x="1167508" y="5523708"/>
            <a:ext cx="763284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l-GR" sz="36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Σας ευχαριστώ για την προσοχή σας!</a:t>
            </a:r>
            <a:endParaRPr sz="36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" name="5 - Εικόνα" descr="ευχαριστώ.jpg">
            <a:extLst>
              <a:ext uri="{FF2B5EF4-FFF2-40B4-BE49-F238E27FC236}">
                <a16:creationId xmlns:a16="http://schemas.microsoft.com/office/drawing/2014/main" id="{E3DD11DF-DC37-AC56-60C0-54F5EE305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772" y="1341840"/>
            <a:ext cx="4282289" cy="41743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Συνεισφορά της διπλωματικής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899600" y="1675075"/>
            <a:ext cx="7704900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l-GR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Η δημιουργία ενός πρωτότυπου Ε.Υ. </a:t>
            </a:r>
            <a:r>
              <a:rPr lang="el-G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γ</a:t>
            </a:r>
            <a:r>
              <a:rPr lang="el-GR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ια τη Ρητορική </a:t>
            </a:r>
            <a:r>
              <a:rPr lang="el-GR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</a:t>
            </a:r>
            <a:r>
              <a:rPr lang="el-GR" sz="2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ου να μπορεί να χρησιμοποιηθεί από τους μαθητές ως </a:t>
            </a:r>
            <a:r>
              <a:rPr lang="el-GR" sz="2800" b="1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βοηθητικό υλικό</a:t>
            </a:r>
            <a:r>
              <a:rPr lang="el-GR" sz="28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για την καλλιέργεια δεξιοτήτων επιχειρηματολογίας στη σχολική τάξη.</a:t>
            </a:r>
          </a:p>
          <a:p>
            <a:pPr marL="1143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el-GR" sz="28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indent="-342900" algn="just"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στην οποία θα μπορούσαν να στηριχθούν επόμενες έρευνες, για τις προδιαγραφές και περιεχόμενο που πρέπει να έχει ένα ψηφιακό Ε.Υ στην ΕξΑΕ ώστε να είναι αποτελεσματικό.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endParaRPr sz="2800" b="0" i="0" u="none" strike="noStrike" cap="none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Ερωτήματα 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827575" y="1418900"/>
            <a:ext cx="7632900" cy="49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2019950" y="2881825"/>
            <a:ext cx="6257100" cy="945900"/>
          </a:xfrm>
          <a:prstGeom prst="roundRect">
            <a:avLst>
              <a:gd name="adj" fmla="val 16667"/>
            </a:avLst>
          </a:prstGeom>
          <a:solidFill>
            <a:srgbClr val="7030A0">
              <a:alpha val="19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Έχει δημιουργηθεί </a:t>
            </a:r>
            <a:r>
              <a:rPr lang="el-G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σύμφωνα με τις αρχές της πολυμεσικής μάθησης του Mayer;</a:t>
            </a: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2019950" y="4000525"/>
            <a:ext cx="6257100" cy="945900"/>
          </a:xfrm>
          <a:prstGeom prst="roundRect">
            <a:avLst>
              <a:gd name="adj" fmla="val 16667"/>
            </a:avLst>
          </a:prstGeom>
          <a:solidFill>
            <a:srgbClr val="7030A0">
              <a:alpha val="19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Αλλάζει </a:t>
            </a:r>
            <a:r>
              <a:rPr lang="el-G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τις απόψεις των μαθητών για τη Ρητορική και την καλλιέργεια λόγου και σκέψης η αξιοποίηση ψηφιακών εφαρμογών και εφαρμογών Τεχνητής Νοημοσύνης;</a:t>
            </a: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2069225" y="5119225"/>
            <a:ext cx="6257100" cy="1009500"/>
          </a:xfrm>
          <a:prstGeom prst="roundRect">
            <a:avLst>
              <a:gd name="adj" fmla="val 16667"/>
            </a:avLst>
          </a:prstGeom>
          <a:solidFill>
            <a:srgbClr val="7030A0">
              <a:alpha val="1900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Αλλάζει</a:t>
            </a:r>
            <a:r>
              <a:rPr lang="el-G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η στάση των μαθητών σε σχέση με την αναγκαιότητα της Ρητορικής σήμερα μετά την υλοποίηση της συγκεκριμένης δράσης;</a:t>
            </a: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2019950" y="1738775"/>
            <a:ext cx="6257100" cy="970250"/>
          </a:xfrm>
          <a:prstGeom prst="roundRect">
            <a:avLst>
              <a:gd name="adj" fmla="val 16667"/>
            </a:avLst>
          </a:prstGeom>
          <a:solidFill>
            <a:srgbClr val="7030A0">
              <a:alpha val="19000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Διέπεται το </a:t>
            </a:r>
            <a:r>
              <a:rPr lang="el-GR" sz="18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διαδραστικό εκπαιδευτικό υλικό από τις αρχές και τη μεθοδολογία της Εξ Αποστάσεως Εκπαίδευσης;</a:t>
            </a:r>
            <a:endParaRPr sz="1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highlight>
                <a:srgbClr val="931B1B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7 - Εικόνα" descr="εε2.jpg">
            <a:extLst>
              <a:ext uri="{FF2B5EF4-FFF2-40B4-BE49-F238E27FC236}">
                <a16:creationId xmlns:a16="http://schemas.microsoft.com/office/drawing/2014/main" id="{9527AFA8-B217-2314-3F59-217BF0745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2237" y="136312"/>
            <a:ext cx="1602463" cy="16024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Δομή της παρουσίασης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1241525" y="1793325"/>
            <a:ext cx="702570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900384" y="5463418"/>
            <a:ext cx="8208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1189125" y="1797333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225958" y="3739411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1241525" y="5219654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4 - Εικόνα" descr="ολοκλήρωση.jpg">
            <a:extLst>
              <a:ext uri="{FF2B5EF4-FFF2-40B4-BE49-F238E27FC236}">
                <a16:creationId xmlns:a16="http://schemas.microsoft.com/office/drawing/2014/main" id="{698062B7-A232-E8F9-C333-20C5B1D8F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526" y="2"/>
            <a:ext cx="2608474" cy="17933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793841-0F59-0C8B-09CB-B1A90F37B774}"/>
              </a:ext>
            </a:extLst>
          </p:cNvPr>
          <p:cNvSpPr txBox="1"/>
          <p:nvPr/>
        </p:nvSpPr>
        <p:spPr>
          <a:xfrm>
            <a:off x="1707774" y="1609842"/>
            <a:ext cx="689667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Θεωρητικό πλαίσιο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Βιβλιογραφική Επισκόπηση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Παραγόμενο εκπαιδευτικό υλικό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δημιουργίας Ε.Υ.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Παρουσίαση εκπαιδευτικού υλικού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έρευνας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Αποτελέσματα- κύρια ευρήματα 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 έρευνας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 έρευνας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</a:t>
            </a:r>
          </a:p>
        </p:txBody>
      </p:sp>
      <p:sp>
        <p:nvSpPr>
          <p:cNvPr id="5" name="Google Shape;138;p5">
            <a:extLst>
              <a:ext uri="{FF2B5EF4-FFF2-40B4-BE49-F238E27FC236}">
                <a16:creationId xmlns:a16="http://schemas.microsoft.com/office/drawing/2014/main" id="{CD9CEB18-950A-A5B1-CA48-2FF0D86D5E24}"/>
              </a:ext>
            </a:extLst>
          </p:cNvPr>
          <p:cNvSpPr/>
          <p:nvPr/>
        </p:nvSpPr>
        <p:spPr>
          <a:xfrm>
            <a:off x="1185619" y="2264609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38;p5">
            <a:extLst>
              <a:ext uri="{FF2B5EF4-FFF2-40B4-BE49-F238E27FC236}">
                <a16:creationId xmlns:a16="http://schemas.microsoft.com/office/drawing/2014/main" id="{3D8AB8A4-4CB9-E6D2-84B3-2D1356767F2F}"/>
              </a:ext>
            </a:extLst>
          </p:cNvPr>
          <p:cNvSpPr/>
          <p:nvPr/>
        </p:nvSpPr>
        <p:spPr>
          <a:xfrm>
            <a:off x="1225958" y="2762070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38;p5">
            <a:extLst>
              <a:ext uri="{FF2B5EF4-FFF2-40B4-BE49-F238E27FC236}">
                <a16:creationId xmlns:a16="http://schemas.microsoft.com/office/drawing/2014/main" id="{260D6530-70D6-3608-E128-C9080A515C9E}"/>
              </a:ext>
            </a:extLst>
          </p:cNvPr>
          <p:cNvSpPr/>
          <p:nvPr/>
        </p:nvSpPr>
        <p:spPr>
          <a:xfrm>
            <a:off x="1225958" y="3233354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38;p5">
            <a:extLst>
              <a:ext uri="{FF2B5EF4-FFF2-40B4-BE49-F238E27FC236}">
                <a16:creationId xmlns:a16="http://schemas.microsoft.com/office/drawing/2014/main" id="{E6DEA8EA-02A7-B7EA-DF32-0DFC901533B0}"/>
              </a:ext>
            </a:extLst>
          </p:cNvPr>
          <p:cNvSpPr/>
          <p:nvPr/>
        </p:nvSpPr>
        <p:spPr>
          <a:xfrm>
            <a:off x="1235113" y="4230247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8;p5">
            <a:extLst>
              <a:ext uri="{FF2B5EF4-FFF2-40B4-BE49-F238E27FC236}">
                <a16:creationId xmlns:a16="http://schemas.microsoft.com/office/drawing/2014/main" id="{6FAC7B74-AA1C-2597-C5A8-E668219E9745}"/>
              </a:ext>
            </a:extLst>
          </p:cNvPr>
          <p:cNvSpPr/>
          <p:nvPr/>
        </p:nvSpPr>
        <p:spPr>
          <a:xfrm>
            <a:off x="1241525" y="4748025"/>
            <a:ext cx="358500" cy="2363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38;p5">
            <a:extLst>
              <a:ext uri="{FF2B5EF4-FFF2-40B4-BE49-F238E27FC236}">
                <a16:creationId xmlns:a16="http://schemas.microsoft.com/office/drawing/2014/main" id="{F1713580-4D29-1800-D55B-31683D4397BA}"/>
              </a:ext>
            </a:extLst>
          </p:cNvPr>
          <p:cNvSpPr/>
          <p:nvPr/>
        </p:nvSpPr>
        <p:spPr>
          <a:xfrm>
            <a:off x="1241525" y="5707628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38;p5">
            <a:extLst>
              <a:ext uri="{FF2B5EF4-FFF2-40B4-BE49-F238E27FC236}">
                <a16:creationId xmlns:a16="http://schemas.microsoft.com/office/drawing/2014/main" id="{4611AC28-7EB7-F8E2-E645-49BEB5A2DE99}"/>
              </a:ext>
            </a:extLst>
          </p:cNvPr>
          <p:cNvSpPr/>
          <p:nvPr/>
        </p:nvSpPr>
        <p:spPr>
          <a:xfrm>
            <a:off x="1241525" y="6132012"/>
            <a:ext cx="358500" cy="236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"/>
          <p:cNvSpPr txBox="1"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Θεωρητικό Πλαίσιο 1/2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847273" y="1428717"/>
            <a:ext cx="8139000" cy="48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2004475" y="2755174"/>
            <a:ext cx="6075300" cy="61080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2004475" y="4640344"/>
            <a:ext cx="6134400" cy="783541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2752030" y="2243619"/>
            <a:ext cx="3824918" cy="852665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Μορφές ΕξΑΕ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2369125" y="4128790"/>
            <a:ext cx="4620150" cy="950204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Αρχές δόμησης εκπαιδευτικού υλικού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4 - Εικόνα" descr="θεωρητικό πλαίσιο.jpg">
            <a:extLst>
              <a:ext uri="{FF2B5EF4-FFF2-40B4-BE49-F238E27FC236}">
                <a16:creationId xmlns:a16="http://schemas.microsoft.com/office/drawing/2014/main" id="{E8CC8696-88C3-557E-F039-8B55F6BF1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503" y="194029"/>
            <a:ext cx="1405208" cy="16318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B0E22B-D268-B0DE-3618-F83DFF81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Θεωρητικό Πλαίσιο 2/2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4 - Εικόνα" descr="θεωρητικό πλαίσιο.jpg">
            <a:extLst>
              <a:ext uri="{FF2B5EF4-FFF2-40B4-BE49-F238E27FC236}">
                <a16:creationId xmlns:a16="http://schemas.microsoft.com/office/drawing/2014/main" id="{B2E6E78C-1024-392A-4B11-3C70D9059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4503" y="194029"/>
            <a:ext cx="1405208" cy="1631857"/>
          </a:xfrm>
          <a:prstGeom prst="rect">
            <a:avLst/>
          </a:prstGeom>
        </p:spPr>
      </p:pic>
      <p:sp>
        <p:nvSpPr>
          <p:cNvPr id="5" name="Google Shape;148;p6">
            <a:extLst>
              <a:ext uri="{FF2B5EF4-FFF2-40B4-BE49-F238E27FC236}">
                <a16:creationId xmlns:a16="http://schemas.microsoft.com/office/drawing/2014/main" id="{E64E6784-281F-3562-B747-60BC3EB1D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901229"/>
            <a:ext cx="6134289" cy="918590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en-US" sz="2800" dirty="0"/>
          </a:p>
        </p:txBody>
      </p:sp>
      <p:sp>
        <p:nvSpPr>
          <p:cNvPr id="6" name="Google Shape;151;p6">
            <a:extLst>
              <a:ext uri="{FF2B5EF4-FFF2-40B4-BE49-F238E27FC236}">
                <a16:creationId xmlns:a16="http://schemas.microsoft.com/office/drawing/2014/main" id="{6DE53138-CA42-C32C-5A53-C44C253267B2}"/>
              </a:ext>
            </a:extLst>
          </p:cNvPr>
          <p:cNvSpPr/>
          <p:nvPr/>
        </p:nvSpPr>
        <p:spPr>
          <a:xfrm>
            <a:off x="1258433" y="1611615"/>
            <a:ext cx="4191754" cy="1077264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τέχνη της Ρητορικής στο σημερινό σχολείο</a:t>
            </a:r>
          </a:p>
        </p:txBody>
      </p:sp>
      <p:sp>
        <p:nvSpPr>
          <p:cNvPr id="7" name="Google Shape;148;p6">
            <a:extLst>
              <a:ext uri="{FF2B5EF4-FFF2-40B4-BE49-F238E27FC236}">
                <a16:creationId xmlns:a16="http://schemas.microsoft.com/office/drawing/2014/main" id="{C186E6DA-C503-8308-AF5F-91173BDE46E7}"/>
              </a:ext>
            </a:extLst>
          </p:cNvPr>
          <p:cNvSpPr/>
          <p:nvPr/>
        </p:nvSpPr>
        <p:spPr>
          <a:xfrm>
            <a:off x="1113394" y="3504243"/>
            <a:ext cx="6193500" cy="953789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Google Shape;151;p6">
            <a:extLst>
              <a:ext uri="{FF2B5EF4-FFF2-40B4-BE49-F238E27FC236}">
                <a16:creationId xmlns:a16="http://schemas.microsoft.com/office/drawing/2014/main" id="{DD9779B1-937E-052B-5BD6-E73D289478F6}"/>
              </a:ext>
            </a:extLst>
          </p:cNvPr>
          <p:cNvSpPr/>
          <p:nvPr/>
        </p:nvSpPr>
        <p:spPr>
          <a:xfrm>
            <a:off x="1258434" y="3194211"/>
            <a:ext cx="4372822" cy="843971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Νέα Προγράμματα Σπουδών</a:t>
            </a:r>
          </a:p>
        </p:txBody>
      </p:sp>
      <p:sp>
        <p:nvSpPr>
          <p:cNvPr id="11" name="Google Shape;148;p6">
            <a:extLst>
              <a:ext uri="{FF2B5EF4-FFF2-40B4-BE49-F238E27FC236}">
                <a16:creationId xmlns:a16="http://schemas.microsoft.com/office/drawing/2014/main" id="{EF4EB48B-433A-1E4A-A0E2-D818E65A52EA}"/>
              </a:ext>
            </a:extLst>
          </p:cNvPr>
          <p:cNvSpPr/>
          <p:nvPr/>
        </p:nvSpPr>
        <p:spPr>
          <a:xfrm>
            <a:off x="1143000" y="5032115"/>
            <a:ext cx="6193500" cy="953789"/>
          </a:xfrm>
          <a:prstGeom prst="rect">
            <a:avLst/>
          </a:prstGeom>
          <a:solidFill>
            <a:srgbClr val="BF9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151;p6">
            <a:extLst>
              <a:ext uri="{FF2B5EF4-FFF2-40B4-BE49-F238E27FC236}">
                <a16:creationId xmlns:a16="http://schemas.microsoft.com/office/drawing/2014/main" id="{8A8FA21B-3460-74C4-5CD2-CFA70010B8D9}"/>
              </a:ext>
            </a:extLst>
          </p:cNvPr>
          <p:cNvSpPr/>
          <p:nvPr/>
        </p:nvSpPr>
        <p:spPr>
          <a:xfrm>
            <a:off x="1258432" y="4883545"/>
            <a:ext cx="5305329" cy="895664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Όμιλοι και Ρητορικά Αγωνίσματα</a:t>
            </a:r>
          </a:p>
        </p:txBody>
      </p:sp>
    </p:spTree>
    <p:extLst>
      <p:ext uri="{BB962C8B-B14F-4D97-AF65-F5344CB8AC3E}">
        <p14:creationId xmlns:p14="http://schemas.microsoft.com/office/powerpoint/2010/main" val="44223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"/>
          <p:cNvSpPr txBox="1">
            <a:spLocks noGrp="1"/>
          </p:cNvSpPr>
          <p:nvPr>
            <p:ph type="title"/>
          </p:nvPr>
        </p:nvSpPr>
        <p:spPr>
          <a:xfrm>
            <a:off x="1128500" y="305450"/>
            <a:ext cx="5281353" cy="8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Παραγόμενο    Εκπαιδευτικό Υλικό 1/2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0" name="Google Shape;240;p8"/>
          <p:cNvSpPr/>
          <p:nvPr/>
        </p:nvSpPr>
        <p:spPr>
          <a:xfrm>
            <a:off x="902650" y="1428750"/>
            <a:ext cx="7861104" cy="462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l-GR" sz="32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Σκοπός του Εκπαιδευτικού Υλικού είναι:</a:t>
            </a:r>
            <a:endParaRPr lang="el-GR" sz="2800" b="1" u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l-GR" sz="2800" i="0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anose="05000000000000000000" pitchFamily="2" charset="2"/>
              <a:buChar char="ü"/>
            </a:pPr>
            <a:r>
              <a:rPr lang="el-GR" sz="2800" i="0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να παρουσιάσει: τη δύναμη του Λόγου,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l-GR" sz="2800" i="0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		            την τέχνη της Πειθούς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l-GR" sz="2800" i="0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                                τα Ρητορικά Αγωνίσματα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lang="el-GR" sz="2800" i="0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anose="05000000000000000000" pitchFamily="2" charset="2"/>
              <a:buChar char="ü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 διερευνήσει τις δυνατότητες της Εξ ΑΕ </a:t>
            </a:r>
          </a:p>
          <a:p>
            <a:pPr algn="just">
              <a:buSzPts val="2000"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στην εκμάθηση της ρητορικής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sng" strike="noStrike" cap="none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D06A93-64AF-61CA-E9B9-56B3046BC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587" y="66184"/>
            <a:ext cx="2467319" cy="16194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C26">
            <a:alpha val="16000"/>
          </a:srgbClr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cbda96ce46_0_38"/>
          <p:cNvSpPr txBox="1">
            <a:spLocks noGrp="1"/>
          </p:cNvSpPr>
          <p:nvPr>
            <p:ph type="body" idx="1"/>
          </p:nvPr>
        </p:nvSpPr>
        <p:spPr>
          <a:xfrm>
            <a:off x="628800" y="1285592"/>
            <a:ext cx="8116848" cy="5115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l-GR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Περιεχόμενα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Google Shape;248;g3cbda96ce46_0_38"/>
          <p:cNvSpPr txBox="1">
            <a:spLocks noGrp="1"/>
          </p:cNvSpPr>
          <p:nvPr>
            <p:ph type="title"/>
          </p:nvPr>
        </p:nvSpPr>
        <p:spPr>
          <a:xfrm>
            <a:off x="1143000" y="365125"/>
            <a:ext cx="5167265" cy="8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Παραγόμενο Εκπαιδευτικό Υλικό 2/2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4 - Στρογγυλεμένο ορθογώνιο">
            <a:extLst>
              <a:ext uri="{FF2B5EF4-FFF2-40B4-BE49-F238E27FC236}">
                <a16:creationId xmlns:a16="http://schemas.microsoft.com/office/drawing/2014/main" id="{E686120C-DB32-98E6-F165-88BB5AA1C55B}"/>
              </a:ext>
            </a:extLst>
          </p:cNvPr>
          <p:cNvSpPr/>
          <p:nvPr/>
        </p:nvSpPr>
        <p:spPr>
          <a:xfrm>
            <a:off x="663757" y="2125334"/>
            <a:ext cx="3859473" cy="136021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Βίντεο</a:t>
            </a:r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συνδυασμός κίνησης και έκφρασης</a:t>
            </a:r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5 - Στρογγυλεμένο ορθογώνιο">
            <a:extLst>
              <a:ext uri="{FF2B5EF4-FFF2-40B4-BE49-F238E27FC236}">
                <a16:creationId xmlns:a16="http://schemas.microsoft.com/office/drawing/2014/main" id="{C77A98D3-A2F4-B760-D1AE-49B3F41654DF}"/>
              </a:ext>
            </a:extLst>
          </p:cNvPr>
          <p:cNvSpPr/>
          <p:nvPr/>
        </p:nvSpPr>
        <p:spPr>
          <a:xfrm>
            <a:off x="853881" y="5087203"/>
            <a:ext cx="3429024" cy="103739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Δραστηριότητες αυτο αξιολόγησης</a:t>
            </a:r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6 - Στρογγυλεμένο ορθογώνιο">
            <a:extLst>
              <a:ext uri="{FF2B5EF4-FFF2-40B4-BE49-F238E27FC236}">
                <a16:creationId xmlns:a16="http://schemas.microsoft.com/office/drawing/2014/main" id="{D38AEAFD-0522-4DBC-E1BB-C3D7016F528D}"/>
              </a:ext>
            </a:extLst>
          </p:cNvPr>
          <p:cNvSpPr/>
          <p:nvPr/>
        </p:nvSpPr>
        <p:spPr>
          <a:xfrm>
            <a:off x="5158057" y="5379567"/>
            <a:ext cx="3571900" cy="80660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Εικόνες κατανόησης</a:t>
            </a:r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Στρογγυλεμένο ορθογώνιο">
            <a:extLst>
              <a:ext uri="{FF2B5EF4-FFF2-40B4-BE49-F238E27FC236}">
                <a16:creationId xmlns:a16="http://schemas.microsoft.com/office/drawing/2014/main" id="{992A5C14-26C1-2EFC-F437-750A235ACE18}"/>
              </a:ext>
            </a:extLst>
          </p:cNvPr>
          <p:cNvSpPr/>
          <p:nvPr/>
        </p:nvSpPr>
        <p:spPr>
          <a:xfrm>
            <a:off x="853881" y="3711360"/>
            <a:ext cx="3479227" cy="103739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Διαδραστικά Βίντεο</a:t>
            </a:r>
            <a:endParaRPr lang="en-US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4 - Στρογγυλεμένο ορθογώνιο">
            <a:extLst>
              <a:ext uri="{FF2B5EF4-FFF2-40B4-BE49-F238E27FC236}">
                <a16:creationId xmlns:a16="http://schemas.microsoft.com/office/drawing/2014/main" id="{6F0089CB-5272-480B-6B8A-2D20B6D858CA}"/>
              </a:ext>
            </a:extLst>
          </p:cNvPr>
          <p:cNvSpPr/>
          <p:nvPr/>
        </p:nvSpPr>
        <p:spPr>
          <a:xfrm>
            <a:off x="5269117" y="4325294"/>
            <a:ext cx="3349781" cy="52736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Το δικό μου Άβαταρ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1DA45F-4A39-421E-BBB4-ADC46B16D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340" y="2143007"/>
            <a:ext cx="1449333" cy="21405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D89DBA-CDD9-FE00-D815-DA503ACE6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7671" y="66184"/>
            <a:ext cx="2347235" cy="15406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971</Words>
  <Application>Microsoft Office PowerPoint</Application>
  <PresentationFormat>On-screen Show (4:3)</PresentationFormat>
  <Paragraphs>172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Times New Roman</vt:lpstr>
      <vt:lpstr>Book Antiqua</vt:lpstr>
      <vt:lpstr>Calibri</vt:lpstr>
      <vt:lpstr>Wingdings</vt:lpstr>
      <vt:lpstr>Θέμα του Office</vt:lpstr>
      <vt:lpstr> Σχεδιασμός, υλοποίηση και αποτίμηση διαδραστικού εκπαιδευτικού υλικού για τη διδασκαλία της Ρητορικής με τη μέθοδο της εξ αποστάσεως εκπαίδευσης σε μαθητές δευτεροβάθμιας εκπαίδευσης </vt:lpstr>
      <vt:lpstr>1. Σκοπός </vt:lpstr>
      <vt:lpstr>2. Συνεισφορά της διπλωματικής</vt:lpstr>
      <vt:lpstr>3. Ερευνητικά Ερωτήματα </vt:lpstr>
      <vt:lpstr>4. Δομή της παρουσίασης</vt:lpstr>
      <vt:lpstr>4. Θεωρητικό Πλαίσιο 1/2</vt:lpstr>
      <vt:lpstr>4. Θεωρητικό Πλαίσιο 2/2</vt:lpstr>
      <vt:lpstr>5. Παραγόμενο    Εκπαιδευτικό Υλικό 1/2</vt:lpstr>
      <vt:lpstr>5. Παραγόμενο Εκπαιδευτικό Υλικό 2/2</vt:lpstr>
      <vt:lpstr>6. Μεθοδολογία δημιουργίας Ε.Υ.(1/2)</vt:lpstr>
      <vt:lpstr>6. Μεθοδολογία δημιουργίας Ε.Υ.(1/2)</vt:lpstr>
      <vt:lpstr>7. Παρουσίαση Εκπαιδευτικού Υλικού </vt:lpstr>
      <vt:lpstr>8. Μεθοδολογία Έρευνας </vt:lpstr>
      <vt:lpstr>9. Αποτελέσματα της Έρευνας 1/4 </vt:lpstr>
      <vt:lpstr>9. Αποτελέσματα της Έρευνας 2/4 </vt:lpstr>
      <vt:lpstr>9. Αποτελέσματα της Έρευνας 3/4 </vt:lpstr>
      <vt:lpstr>9. Αποτελέσματα της Έρευνας 4/4 </vt:lpstr>
      <vt:lpstr>10. Συμπεράσματα 1/2</vt:lpstr>
      <vt:lpstr>10. Συμπεράσματα 2/2</vt:lpstr>
      <vt:lpstr>11. Περιορισμοί Έρευνας </vt:lpstr>
      <vt:lpstr>12. Προτάσεις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$</dc:creator>
  <cp:lastModifiedBy>Office</cp:lastModifiedBy>
  <cp:revision>4</cp:revision>
  <dcterms:created xsi:type="dcterms:W3CDTF">2003-10-16T17:37:47Z</dcterms:created>
  <dcterms:modified xsi:type="dcterms:W3CDTF">2026-03-05T21:29:33Z</dcterms:modified>
</cp:coreProperties>
</file>