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4"/>
  </p:notesMasterIdLst>
  <p:sldIdLst>
    <p:sldId id="1482" r:id="rId2"/>
    <p:sldId id="2013" r:id="rId3"/>
    <p:sldId id="2021" r:id="rId4"/>
    <p:sldId id="2014" r:id="rId5"/>
    <p:sldId id="2035" r:id="rId6"/>
    <p:sldId id="2020" r:id="rId7"/>
    <p:sldId id="2012" r:id="rId8"/>
    <p:sldId id="2037" r:id="rId9"/>
    <p:sldId id="2016" r:id="rId10"/>
    <p:sldId id="2039" r:id="rId11"/>
    <p:sldId id="2015" r:id="rId12"/>
    <p:sldId id="2040" r:id="rId13"/>
    <p:sldId id="2017" r:id="rId14"/>
    <p:sldId id="2041" r:id="rId15"/>
    <p:sldId id="2042" r:id="rId16"/>
    <p:sldId id="2043" r:id="rId17"/>
    <p:sldId id="2045" r:id="rId18"/>
    <p:sldId id="2047" r:id="rId19"/>
    <p:sldId id="2048" r:id="rId20"/>
    <p:sldId id="2049" r:id="rId21"/>
    <p:sldId id="2044" r:id="rId22"/>
    <p:sldId id="2019" r:id="rId2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657" autoAdjust="0"/>
    <p:restoredTop sz="89467" autoAdjust="0"/>
  </p:normalViewPr>
  <p:slideViewPr>
    <p:cSldViewPr>
      <p:cViewPr varScale="1">
        <p:scale>
          <a:sx n="103" d="100"/>
          <a:sy n="103" d="100"/>
        </p:scale>
        <p:origin x="-1854" y="-8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3/7/2026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3/7/2026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3/7/2026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3/7/2026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3/7/2026</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3/7/2026</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3/7/2026</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3/7/2026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3/7/2026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3/7/2026</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tudents.edivea.net/courses/265"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r>
              <a:rPr lang="el-GR" sz="2400" dirty="0" smtClean="0"/>
              <a:t>Σχεδιασμός, υλοποίηση και αποτίμηση υλικού με τη μέθοδο της εξ αποστάσεως εκπαίδευσης με θέμα «οι 3 νόμοι του Νεύτωνα» στο πλαίσιο του μαθήματος φυσικής Β τάξης γυμνασίου.</a:t>
            </a:r>
            <a:endParaRPr lang="el-GR" sz="2400"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kumimoji="0" lang="en-US" sz="2000" b="0" i="1" u="none" strike="noStrike" cap="none" normalizeH="0" dirty="0">
                <a:ln>
                  <a:noFill/>
                </a:ln>
                <a:solidFill>
                  <a:schemeClr val="tx1"/>
                </a:solidFill>
                <a:effectLst/>
                <a:latin typeface="Book Antiqua" pitchFamily="18" charset="0"/>
                <a:ea typeface="Times New Roman" pitchFamily="18" charset="0"/>
                <a:cs typeface="Arial" pitchFamily="34" charset="0"/>
              </a:rPr>
              <a:t>6</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smtClean="0"/>
              <a:t>Γεώργιος </a:t>
            </a:r>
            <a:r>
              <a:rPr lang="el-GR" sz="3200" dirty="0" err="1" smtClean="0"/>
              <a:t>Βλαχάκης</a:t>
            </a:r>
            <a:endParaRPr lang="el-GR" sz="3200" dirty="0"/>
          </a:p>
        </p:txBody>
      </p:sp>
      <p:graphicFrame>
        <p:nvGraphicFramePr>
          <p:cNvPr id="2" name="Πίνακας 1"/>
          <p:cNvGraphicFramePr>
            <a:graphicFrameLocks noGrp="1"/>
          </p:cNvGraphicFramePr>
          <p:nvPr>
            <p:extLst>
              <p:ext uri="{D42A27DB-BD31-4B8C-83A1-F6EECF244321}">
                <p14:modId xmlns="" xmlns:p14="http://schemas.microsoft.com/office/powerpoint/2010/main" val="3421610044"/>
              </p:ext>
            </p:extLst>
          </p:nvPr>
        </p:nvGraphicFramePr>
        <p:xfrm>
          <a:off x="1908189" y="5015409"/>
          <a:ext cx="6096000" cy="37084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l-GR" sz="1350" b="1" kern="1200" dirty="0" smtClean="0">
                          <a:solidFill>
                            <a:schemeClr val="tx1"/>
                          </a:solidFill>
                          <a:latin typeface="+mn-lt"/>
                          <a:ea typeface="+mn-ea"/>
                          <a:cs typeface="+mn-cs"/>
                        </a:rPr>
                        <a:t>Δημήτρης Σταύρου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350" b="1" kern="1200" dirty="0" smtClean="0">
                          <a:solidFill>
                            <a:schemeClr val="tx1"/>
                          </a:solidFill>
                          <a:latin typeface="+mn-lt"/>
                          <a:ea typeface="+mn-ea"/>
                          <a:cs typeface="+mn-cs"/>
                        </a:rPr>
                        <a:t>Μιχαηλίδη Εμιλυ</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350" b="1" kern="1200" dirty="0" smtClean="0">
                          <a:solidFill>
                            <a:schemeClr val="tx1"/>
                          </a:solidFill>
                          <a:latin typeface="+mn-lt"/>
                          <a:ea typeface="+mn-ea"/>
                          <a:cs typeface="+mn-cs"/>
                        </a:rPr>
                        <a:t>Κωτσίδης Κωνσταντίνος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03108"/>
            <a:ext cx="7848872" cy="765652"/>
          </a:xfrm>
        </p:spPr>
        <p:txBody>
          <a:bodyPr>
            <a:noAutofit/>
          </a:bodyPr>
          <a:lstStyle/>
          <a:p>
            <a:r>
              <a:rPr lang="el-GR" sz="3600" dirty="0"/>
              <a:t>Παραγόμενο εκπαιδευτικό υλικό</a:t>
            </a:r>
            <a:endParaRPr lang="el-GR" sz="3600" b="1" dirty="0">
              <a:solidFill>
                <a:srgbClr val="FF0000"/>
              </a:solidFill>
            </a:endParaRPr>
          </a:p>
        </p:txBody>
      </p:sp>
      <p:sp>
        <p:nvSpPr>
          <p:cNvPr id="4" name="9 - Ορθογώνιο"/>
          <p:cNvSpPr/>
          <p:nvPr/>
        </p:nvSpPr>
        <p:spPr>
          <a:xfrm>
            <a:off x="683568" y="1268760"/>
            <a:ext cx="8280920" cy="5109797"/>
          </a:xfrm>
          <a:prstGeom prst="rect">
            <a:avLst/>
          </a:prstGeom>
        </p:spPr>
        <p:txBody>
          <a:bodyPr wrap="square">
            <a:spAutoFit/>
          </a:bodyPr>
          <a:lstStyle/>
          <a:p>
            <a:pPr algn="just">
              <a:lnSpc>
                <a:spcPct val="150000"/>
              </a:lnSpc>
            </a:pPr>
            <a:r>
              <a:rPr lang="el-GR" sz="2200" b="1" dirty="0">
                <a:effectLst/>
                <a:ea typeface="Times New Roman" panose="02020603050405020304" pitchFamily="18" charset="0"/>
                <a:cs typeface="Times New Roman" panose="02020603050405020304" pitchFamily="18" charset="0"/>
              </a:rPr>
              <a:t>Τα εργαλεία που χρησιμοποιήθηκαν:</a:t>
            </a:r>
            <a:endParaRPr lang="x-none" sz="2200" b="1" dirty="0">
              <a:effectLst/>
              <a:ea typeface="Times New Roman" panose="02020603050405020304" pitchFamily="18" charset="0"/>
              <a:cs typeface="Times New Roman" panose="02020603050405020304" pitchFamily="18" charset="0"/>
            </a:endParaRPr>
          </a:p>
          <a:p>
            <a:pPr marL="342900" lvl="0" indent="-342900" algn="just">
              <a:lnSpc>
                <a:spcPct val="150000"/>
              </a:lnSpc>
              <a:buSzPct val="100000"/>
              <a:buFont typeface="Arial" panose="020B0604020202020204" pitchFamily="34" charset="0"/>
              <a:buChar char="•"/>
              <a:tabLst>
                <a:tab pos="457200" algn="l"/>
              </a:tabLst>
            </a:pPr>
            <a:r>
              <a:rPr lang="el-GR" sz="2200" dirty="0">
                <a:effectLst/>
                <a:ea typeface="Times New Roman" panose="02020603050405020304" pitchFamily="18" charset="0"/>
                <a:cs typeface="Times New Roman" panose="02020603050405020304" pitchFamily="18" charset="0"/>
              </a:rPr>
              <a:t>H5P: Για τη δημιουργία </a:t>
            </a:r>
            <a:r>
              <a:rPr lang="el-GR" sz="2200" dirty="0" err="1">
                <a:effectLst/>
                <a:ea typeface="Times New Roman" panose="02020603050405020304" pitchFamily="18" charset="0"/>
                <a:cs typeface="Times New Roman" panose="02020603050405020304" pitchFamily="18" charset="0"/>
              </a:rPr>
              <a:t>διαδραστικών</a:t>
            </a:r>
            <a:r>
              <a:rPr lang="el-GR" sz="2200" dirty="0">
                <a:effectLst/>
                <a:ea typeface="Times New Roman" panose="02020603050405020304" pitchFamily="18" charset="0"/>
                <a:cs typeface="Times New Roman" panose="02020603050405020304" pitchFamily="18" charset="0"/>
              </a:rPr>
              <a:t> ασκήσεων και πειραμάτων.</a:t>
            </a:r>
            <a:endParaRPr lang="x-none" sz="2200" dirty="0">
              <a:effectLst/>
              <a:ea typeface="Times New Roman" panose="02020603050405020304" pitchFamily="18" charset="0"/>
              <a:cs typeface="Times New Roman" panose="02020603050405020304" pitchFamily="18" charset="0"/>
            </a:endParaRPr>
          </a:p>
          <a:p>
            <a:pPr marL="342900" lvl="0" indent="-342900" algn="just">
              <a:lnSpc>
                <a:spcPct val="150000"/>
              </a:lnSpc>
              <a:buSzPct val="100000"/>
              <a:buFont typeface="Arial" panose="020B0604020202020204" pitchFamily="34" charset="0"/>
              <a:buChar char="•"/>
              <a:tabLst>
                <a:tab pos="457200" algn="l"/>
              </a:tabLst>
            </a:pPr>
            <a:r>
              <a:rPr lang="el-GR" sz="2200" dirty="0" err="1">
                <a:effectLst/>
                <a:ea typeface="Times New Roman" panose="02020603050405020304" pitchFamily="18" charset="0"/>
                <a:cs typeface="Times New Roman" panose="02020603050405020304" pitchFamily="18" charset="0"/>
              </a:rPr>
              <a:t>Plotagon</a:t>
            </a:r>
            <a:r>
              <a:rPr lang="el-GR" sz="2200" dirty="0">
                <a:effectLst/>
                <a:ea typeface="Times New Roman" panose="02020603050405020304" pitchFamily="18" charset="0"/>
                <a:cs typeface="Times New Roman" panose="02020603050405020304" pitchFamily="18" charset="0"/>
              </a:rPr>
              <a:t> &amp; </a:t>
            </a:r>
            <a:r>
              <a:rPr lang="el-GR" sz="2200" dirty="0" err="1">
                <a:effectLst/>
                <a:ea typeface="Times New Roman" panose="02020603050405020304" pitchFamily="18" charset="0"/>
                <a:cs typeface="Times New Roman" panose="02020603050405020304" pitchFamily="18" charset="0"/>
              </a:rPr>
              <a:t>Doodly</a:t>
            </a:r>
            <a:r>
              <a:rPr lang="el-GR" sz="2200" dirty="0">
                <a:effectLst/>
                <a:ea typeface="Times New Roman" panose="02020603050405020304" pitchFamily="18" charset="0"/>
                <a:cs typeface="Times New Roman" panose="02020603050405020304" pitchFamily="18" charset="0"/>
              </a:rPr>
              <a:t>: Για τη δημιουργία μικρών ταινιών και κινουμένων σχεδίων (ψηφιακές αφηγήσεις) που κάνουν το μάθημα πιο ελκυστικό.</a:t>
            </a:r>
            <a:endParaRPr lang="x-none" sz="2200" dirty="0">
              <a:effectLst/>
              <a:ea typeface="Times New Roman" panose="02020603050405020304" pitchFamily="18" charset="0"/>
              <a:cs typeface="Times New Roman" panose="02020603050405020304" pitchFamily="18" charset="0"/>
            </a:endParaRPr>
          </a:p>
          <a:p>
            <a:pPr marL="342900" lvl="0" indent="-342900" algn="just">
              <a:lnSpc>
                <a:spcPct val="150000"/>
              </a:lnSpc>
              <a:buSzPct val="100000"/>
              <a:buFont typeface="Arial" panose="020B0604020202020204" pitchFamily="34" charset="0"/>
              <a:buChar char="•"/>
              <a:tabLst>
                <a:tab pos="457200" algn="l"/>
              </a:tabLst>
            </a:pPr>
            <a:r>
              <a:rPr lang="el-GR" sz="2200" dirty="0" err="1">
                <a:effectLst/>
                <a:ea typeface="Times New Roman" panose="02020603050405020304" pitchFamily="18" charset="0"/>
                <a:cs typeface="Times New Roman" panose="02020603050405020304" pitchFamily="18" charset="0"/>
              </a:rPr>
              <a:t>Padlet</a:t>
            </a:r>
            <a:r>
              <a:rPr lang="el-GR" sz="2200" dirty="0">
                <a:effectLst/>
                <a:ea typeface="Times New Roman" panose="02020603050405020304" pitchFamily="18" charset="0"/>
                <a:cs typeface="Times New Roman" panose="02020603050405020304" pitchFamily="18" charset="0"/>
              </a:rPr>
              <a:t>: Για να μοιράζονται οι μαθητές τις ιδέες τους.</a:t>
            </a:r>
            <a:endParaRPr lang="x-none" sz="2200" dirty="0">
              <a:effectLst/>
              <a:ea typeface="Times New Roman" panose="02020603050405020304" pitchFamily="18" charset="0"/>
              <a:cs typeface="Times New Roman" panose="02020603050405020304" pitchFamily="18" charset="0"/>
            </a:endParaRPr>
          </a:p>
          <a:p>
            <a:pPr marL="342900" lvl="0" indent="-342900" algn="just">
              <a:lnSpc>
                <a:spcPct val="150000"/>
              </a:lnSpc>
              <a:buSzPct val="100000"/>
              <a:buFont typeface="Arial" panose="020B0604020202020204" pitchFamily="34" charset="0"/>
              <a:buChar char="•"/>
              <a:tabLst>
                <a:tab pos="457200" algn="l"/>
              </a:tabLst>
            </a:pPr>
            <a:r>
              <a:rPr lang="el-GR" sz="2200" dirty="0">
                <a:effectLst/>
                <a:ea typeface="Times New Roman" panose="02020603050405020304" pitchFamily="18" charset="0"/>
                <a:cs typeface="Times New Roman" panose="02020603050405020304" pitchFamily="18" charset="0"/>
              </a:rPr>
              <a:t>E-</a:t>
            </a:r>
            <a:r>
              <a:rPr lang="el-GR" sz="2200" dirty="0" err="1">
                <a:effectLst/>
                <a:ea typeface="Times New Roman" panose="02020603050405020304" pitchFamily="18" charset="0"/>
                <a:cs typeface="Times New Roman" panose="02020603050405020304" pitchFamily="18" charset="0"/>
              </a:rPr>
              <a:t>divea</a:t>
            </a:r>
            <a:r>
              <a:rPr lang="el-GR" sz="2200" dirty="0">
                <a:effectLst/>
                <a:ea typeface="Times New Roman" panose="02020603050405020304" pitchFamily="18" charset="0"/>
                <a:cs typeface="Times New Roman" panose="02020603050405020304" pitchFamily="18" charset="0"/>
              </a:rPr>
              <a:t>: Η πλατφόρμα όπου «φιλοξενείται» το μάθημα και την οποία επισκέπτονται οι μαθητές.</a:t>
            </a:r>
            <a:endParaRPr lang="x-none" sz="2200" dirty="0">
              <a:effectLst/>
              <a:ea typeface="Times New Roman" panose="02020603050405020304" pitchFamily="18" charset="0"/>
              <a:cs typeface="Times New Roman" panose="02020603050405020304" pitchFamily="18" charset="0"/>
            </a:endParaRPr>
          </a:p>
          <a:p>
            <a:pPr algn="just">
              <a:lnSpc>
                <a:spcPct val="150000"/>
              </a:lnSpc>
            </a:pPr>
            <a:r>
              <a:rPr lang="el-GR" sz="2200" dirty="0">
                <a:effectLst/>
                <a:ea typeface="Times New Roman" panose="02020603050405020304" pitchFamily="18" charset="0"/>
                <a:cs typeface="Times New Roman" panose="02020603050405020304" pitchFamily="18" charset="0"/>
              </a:rPr>
              <a:t>Ο σύνδεσμος στον οποίο έχει αναρτηθεί το εκπαιδευτικό στην πλατφόρμα είναι ο </a:t>
            </a:r>
            <a:r>
              <a:rPr lang="el-GR" sz="2200" u="sng" dirty="0">
                <a:solidFill>
                  <a:srgbClr val="0563C1"/>
                </a:solidFill>
                <a:effectLst/>
                <a:ea typeface="Times New Roman" panose="02020603050405020304" pitchFamily="18" charset="0"/>
                <a:cs typeface="Times New Roman" panose="02020603050405020304" pitchFamily="18" charset="0"/>
                <a:hlinkClick r:id="rId2"/>
              </a:rPr>
              <a:t>https://students.edivea.net/courses/265</a:t>
            </a:r>
            <a:endParaRPr lang="x-none" sz="22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7285350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Μεθοδολογία </a:t>
            </a:r>
            <a:r>
              <a:rPr lang="el-GR" sz="3600" dirty="0" err="1"/>
              <a:t>Αξιολ</a:t>
            </a:r>
            <a:r>
              <a:rPr lang="en-US" sz="3600" dirty="0" err="1"/>
              <a:t>ό</a:t>
            </a:r>
            <a:r>
              <a:rPr lang="el-GR" sz="3600" dirty="0" err="1"/>
              <a:t>γησης</a:t>
            </a:r>
            <a:endParaRPr lang="el-GR" sz="4000" b="1" dirty="0"/>
          </a:p>
        </p:txBody>
      </p:sp>
      <p:sp>
        <p:nvSpPr>
          <p:cNvPr id="4" name="9 - Ορθογώνιο"/>
          <p:cNvSpPr/>
          <p:nvPr/>
        </p:nvSpPr>
        <p:spPr>
          <a:xfrm>
            <a:off x="827584" y="1556792"/>
            <a:ext cx="7632848" cy="5016758"/>
          </a:xfrm>
          <a:prstGeom prst="rect">
            <a:avLst/>
          </a:prstGeom>
        </p:spPr>
        <p:txBody>
          <a:bodyPr wrap="square">
            <a:spAutoFit/>
          </a:bodyPr>
          <a:lstStyle/>
          <a:p>
            <a:pPr algn="just"/>
            <a:r>
              <a:rPr lang="el-GR" sz="1800" dirty="0">
                <a:effectLst/>
                <a:latin typeface="Arial" panose="020B0604020202020204" pitchFamily="34" charset="0"/>
                <a:ea typeface="Calibri" panose="020F0502020204030204" pitchFamily="34" charset="0"/>
              </a:rPr>
              <a:t>Η αξιολόγηση του εκπαιδευτικού υλικού βασίστηκε στην ποιοτική μέθοδο, η οποία κρίθηκε ως η πλέον ενδεδειγμένη για την αξιολόγηση και την αποτίμηση του εκπαιδευτικού υλικού</a:t>
            </a:r>
          </a:p>
          <a:p>
            <a:endParaRPr lang="el-GR" sz="1800" dirty="0">
              <a:latin typeface="Arial" panose="020B0604020202020204" pitchFamily="34" charset="0"/>
            </a:endParaRPr>
          </a:p>
          <a:p>
            <a:r>
              <a:rPr lang="el-GR" sz="1800" dirty="0">
                <a:effectLst/>
                <a:latin typeface="Arial" panose="020B0604020202020204" pitchFamily="34" charset="0"/>
                <a:ea typeface="Calibri" panose="020F0502020204030204" pitchFamily="34" charset="0"/>
              </a:rPr>
              <a:t>Αξιολόγηση από ειδικούς </a:t>
            </a:r>
            <a:r>
              <a:rPr lang="el-GR" sz="1800" dirty="0">
                <a:latin typeface="Arial" panose="020B0604020202020204" pitchFamily="34" charset="0"/>
                <a:ea typeface="Calibri" panose="020F0502020204030204" pitchFamily="34" charset="0"/>
              </a:rPr>
              <a:t>της </a:t>
            </a:r>
            <a:r>
              <a:rPr lang="el-GR" sz="1800" dirty="0" err="1">
                <a:latin typeface="Arial" panose="020B0604020202020204" pitchFamily="34" charset="0"/>
                <a:ea typeface="Calibri" panose="020F0502020204030204" pitchFamily="34" charset="0"/>
              </a:rPr>
              <a:t>ΕξΑΕ</a:t>
            </a:r>
            <a:r>
              <a:rPr lang="el-GR" sz="1800" dirty="0">
                <a:latin typeface="Arial" panose="020B0604020202020204" pitchFamily="34" charset="0"/>
                <a:ea typeface="Calibri" panose="020F0502020204030204" pitchFamily="34" charset="0"/>
              </a:rPr>
              <a:t> </a:t>
            </a:r>
          </a:p>
          <a:p>
            <a:pPr marL="285750" indent="-285750">
              <a:buFont typeface="Arial" panose="020B0604020202020204" pitchFamily="34" charset="0"/>
              <a:buChar char="•"/>
            </a:pPr>
            <a:r>
              <a:rPr lang="el-GR" sz="1800" dirty="0">
                <a:latin typeface="Arial" panose="020B0604020202020204" pitchFamily="34" charset="0"/>
                <a:ea typeface="Calibri" panose="020F0502020204030204" pitchFamily="34" charset="0"/>
              </a:rPr>
              <a:t>Σκόπιμη δειγματοληψία, </a:t>
            </a:r>
            <a:r>
              <a:rPr lang="el-GR" sz="1800" dirty="0">
                <a:effectLst/>
                <a:latin typeface="Arial" panose="020B0604020202020204" pitchFamily="34" charset="0"/>
                <a:ea typeface="Calibri" panose="020F0502020204030204" pitchFamily="34" charset="0"/>
              </a:rPr>
              <a:t>επιλογή με βάση εξειδικευμένη γνώση και εμπειρία</a:t>
            </a:r>
          </a:p>
          <a:p>
            <a:pPr marL="285750" indent="-285750">
              <a:buFont typeface="Arial" panose="020B0604020202020204" pitchFamily="34" charset="0"/>
              <a:buChar char="•"/>
            </a:pPr>
            <a:r>
              <a:rPr lang="el-GR" sz="1800" dirty="0">
                <a:effectLst/>
                <a:latin typeface="Arial" panose="020B0604020202020204" pitchFamily="34" charset="0"/>
                <a:ea typeface="Times New Roman" panose="02020603050405020304" pitchFamily="18" charset="0"/>
              </a:rPr>
              <a:t>Το εργαλείο αξιολόγησης προέρχεται από το Ε.ΔΙ.Β.Ε.Α.</a:t>
            </a:r>
            <a:endParaRPr lang="el-GR" sz="1800" dirty="0">
              <a:effectLst/>
              <a:latin typeface="Arial" panose="020B0604020202020204" pitchFamily="34" charset="0"/>
              <a:ea typeface="Calibri" panose="020F0502020204030204" pitchFamily="34" charset="0"/>
            </a:endParaRPr>
          </a:p>
          <a:p>
            <a:pPr marL="285750" indent="-285750">
              <a:buFont typeface="Arial" panose="020B0604020202020204" pitchFamily="34" charset="0"/>
              <a:buChar char="•"/>
            </a:pPr>
            <a:r>
              <a:rPr lang="el-GR" sz="1800" dirty="0">
                <a:effectLst/>
                <a:latin typeface="Arial" panose="020B0604020202020204" pitchFamily="34" charset="0"/>
                <a:ea typeface="Times New Roman" panose="02020603050405020304" pitchFamily="18" charset="0"/>
              </a:rPr>
              <a:t>Περιλαμβάνει δημογραφικά στοιχεία και 39 ερωτήσεις ανοικτού τύπου από 10 ερευνητικούς άξονες </a:t>
            </a:r>
            <a:endParaRPr lang="el-GR" sz="1800" dirty="0">
              <a:latin typeface="Arial" panose="020B0604020202020204" pitchFamily="34" charset="0"/>
              <a:ea typeface="Calibri" panose="020F0502020204030204" pitchFamily="34" charset="0"/>
            </a:endParaRPr>
          </a:p>
          <a:p>
            <a:endParaRPr lang="el-GR" sz="1800" dirty="0">
              <a:latin typeface="Arial" panose="020B0604020202020204" pitchFamily="34" charset="0"/>
              <a:ea typeface="Calibri" panose="020F0502020204030204" pitchFamily="34" charset="0"/>
            </a:endParaRPr>
          </a:p>
          <a:p>
            <a:r>
              <a:rPr lang="el-GR" sz="1800" dirty="0">
                <a:latin typeface="Arial" panose="020B0604020202020204" pitchFamily="34" charset="0"/>
                <a:ea typeface="Calibri" panose="020F0502020204030204" pitchFamily="34" charset="0"/>
              </a:rPr>
              <a:t>Αξιολόγηση μαθητών</a:t>
            </a:r>
          </a:p>
          <a:p>
            <a:pPr marL="285750" indent="-285750">
              <a:buFont typeface="Arial" panose="020B0604020202020204" pitchFamily="34" charset="0"/>
              <a:buChar char="•"/>
            </a:pPr>
            <a:r>
              <a:rPr lang="el-GR" sz="1800" dirty="0">
                <a:effectLst/>
                <a:latin typeface="Arial" panose="020B0604020202020204" pitchFamily="34" charset="0"/>
                <a:ea typeface="Calibri" panose="020F0502020204030204" pitchFamily="34" charset="0"/>
              </a:rPr>
              <a:t>Εφαρμόστηκε η δειγματοληψία ευκολίας </a:t>
            </a:r>
          </a:p>
          <a:p>
            <a:pPr marL="285750" indent="-285750">
              <a:buFont typeface="Arial" panose="020B0604020202020204" pitchFamily="34" charset="0"/>
              <a:buChar char="•"/>
            </a:pPr>
            <a:r>
              <a:rPr lang="el-GR" sz="1800" dirty="0">
                <a:latin typeface="Arial" panose="020B0604020202020204" pitchFamily="34" charset="0"/>
                <a:ea typeface="Calibri" panose="020F0502020204030204" pitchFamily="34" charset="0"/>
              </a:rPr>
              <a:t>Περιλαμβάνει 9 ερωτήσεις και αξιολόγηση με κλίμακα </a:t>
            </a:r>
            <a:r>
              <a:rPr lang="en-US" sz="1800" dirty="0">
                <a:latin typeface="Arial" panose="020B0604020202020204" pitchFamily="34" charset="0"/>
                <a:ea typeface="Calibri" panose="020F0502020204030204" pitchFamily="34" charset="0"/>
              </a:rPr>
              <a:t>Linkert</a:t>
            </a:r>
          </a:p>
          <a:p>
            <a:pPr marL="285750" indent="-285750">
              <a:buFont typeface="Arial" panose="020B0604020202020204" pitchFamily="34" charset="0"/>
              <a:buChar char="•"/>
            </a:pPr>
            <a:r>
              <a:rPr lang="el-GR" sz="1800" dirty="0">
                <a:effectLst/>
                <a:latin typeface="Arial" panose="020B0604020202020204" pitchFamily="34" charset="0"/>
                <a:ea typeface="Calibri" panose="020F0502020204030204" pitchFamily="34" charset="0"/>
              </a:rPr>
              <a:t>Οι </a:t>
            </a:r>
            <a:r>
              <a:rPr lang="el-GR" sz="1800" dirty="0" err="1">
                <a:effectLst/>
                <a:latin typeface="Arial" panose="020B0604020202020204" pitchFamily="34" charset="0"/>
                <a:ea typeface="Calibri" panose="020F0502020204030204" pitchFamily="34" charset="0"/>
              </a:rPr>
              <a:t>ερωτ</a:t>
            </a:r>
            <a:r>
              <a:rPr lang="en-US" sz="1800" dirty="0" err="1">
                <a:effectLst/>
                <a:latin typeface="Arial" panose="020B0604020202020204" pitchFamily="34" charset="0"/>
                <a:ea typeface="Calibri" panose="020F0502020204030204" pitchFamily="34" charset="0"/>
              </a:rPr>
              <a:t>ή</a:t>
            </a:r>
            <a:r>
              <a:rPr lang="el-GR" sz="1800" dirty="0">
                <a:effectLst/>
                <a:latin typeface="Arial" panose="020B0604020202020204" pitchFamily="34" charset="0"/>
                <a:ea typeface="Calibri" panose="020F0502020204030204" pitchFamily="34" charset="0"/>
              </a:rPr>
              <a:t>σεις σχετίζομαι με τις αρχές </a:t>
            </a:r>
            <a:r>
              <a:rPr lang="el-GR" sz="1800" dirty="0" err="1">
                <a:effectLst/>
                <a:latin typeface="Arial" panose="020B0604020202020204" pitchFamily="34" charset="0"/>
                <a:ea typeface="Calibri" panose="020F0502020204030204" pitchFamily="34" charset="0"/>
              </a:rPr>
              <a:t>πολυμεσικής</a:t>
            </a:r>
            <a:r>
              <a:rPr lang="el-GR" sz="1800" dirty="0">
                <a:effectLst/>
                <a:latin typeface="Arial" panose="020B0604020202020204" pitchFamily="34" charset="0"/>
                <a:ea typeface="Calibri" panose="020F0502020204030204" pitchFamily="34" charset="0"/>
              </a:rPr>
              <a:t> μάθησης</a:t>
            </a:r>
          </a:p>
          <a:p>
            <a:endParaRPr lang="el-GR" sz="1800" dirty="0">
              <a:latin typeface="Arial" panose="020B0604020202020204" pitchFamily="34" charset="0"/>
            </a:endParaRPr>
          </a:p>
          <a:p>
            <a:endParaRPr lang="el-GR" sz="3200" dirty="0"/>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620688"/>
            <a:ext cx="7776864" cy="576064"/>
          </a:xfrm>
        </p:spPr>
        <p:txBody>
          <a:bodyPr>
            <a:noAutofit/>
          </a:bodyPr>
          <a:lstStyle/>
          <a:p>
            <a:r>
              <a:rPr lang="el-GR" sz="3200" dirty="0"/>
              <a:t>Γνωστικό αντικείμενο εκπαιδευτικού υλικού</a:t>
            </a:r>
            <a:endParaRPr lang="el-GR" sz="3600" b="1" dirty="0"/>
          </a:p>
        </p:txBody>
      </p:sp>
      <p:sp>
        <p:nvSpPr>
          <p:cNvPr id="4" name="9 - Ορθογώνιο"/>
          <p:cNvSpPr/>
          <p:nvPr/>
        </p:nvSpPr>
        <p:spPr>
          <a:xfrm>
            <a:off x="827584" y="1340768"/>
            <a:ext cx="7632848" cy="5386090"/>
          </a:xfrm>
          <a:prstGeom prst="rect">
            <a:avLst/>
          </a:prstGeom>
        </p:spPr>
        <p:txBody>
          <a:bodyPr wrap="square">
            <a:spAutoFit/>
          </a:bodyPr>
          <a:lstStyle/>
          <a:p>
            <a:r>
              <a:rPr lang="el-GR" sz="2200" dirty="0"/>
              <a:t>Οι 3 νόμοι του Νεύτωνα: Μετάβαση από περιγραφική σε ποσοτική προσέγγιση των εννοιών της Μηχανικής</a:t>
            </a:r>
          </a:p>
          <a:p>
            <a:pPr marL="342900" indent="-342900">
              <a:buFont typeface="Arial" panose="020B0604020202020204" pitchFamily="34" charset="0"/>
              <a:buChar char="•"/>
            </a:pPr>
            <a:r>
              <a:rPr lang="el-GR" sz="2200" dirty="0"/>
              <a:t>1ος Νόμος: Αδράνεια – μάζα ως μέτρο αντίστασης στη μεταβολή της κίνησης</a:t>
            </a:r>
          </a:p>
          <a:p>
            <a:pPr marL="342900" indent="-342900">
              <a:buFont typeface="Arial" panose="020B0604020202020204" pitchFamily="34" charset="0"/>
              <a:buChar char="•"/>
            </a:pPr>
            <a:r>
              <a:rPr lang="el-GR" sz="2200" dirty="0"/>
              <a:t>2ος Νόμος: Ποιοτική κατανόηση της σχέσης δύναμης–μάζας–μεταβολής ταχύτητας </a:t>
            </a:r>
          </a:p>
          <a:p>
            <a:pPr marL="342900" indent="-342900">
              <a:buFont typeface="Arial" panose="020B0604020202020204" pitchFamily="34" charset="0"/>
              <a:buChar char="•"/>
            </a:pPr>
            <a:r>
              <a:rPr lang="en-GB" sz="2200" dirty="0"/>
              <a:t>3</a:t>
            </a:r>
            <a:r>
              <a:rPr lang="el-GR" sz="2200" dirty="0"/>
              <a:t>ος Νόμος: Δράση–Αντίδραση ως ζεύγος δυνάμεων σε διαφορετικά </a:t>
            </a:r>
            <a:r>
              <a:rPr lang="el-GR" sz="2200" dirty="0" smtClean="0"/>
              <a:t>σώματα</a:t>
            </a:r>
            <a:endParaRPr lang="el-GR" sz="2200" dirty="0"/>
          </a:p>
          <a:p>
            <a:r>
              <a:rPr lang="el-GR" sz="2200" dirty="0"/>
              <a:t>Στόχοι</a:t>
            </a:r>
          </a:p>
          <a:p>
            <a:pPr marL="342900" indent="-342900">
              <a:buFont typeface="Arial" panose="020B0604020202020204" pitchFamily="34" charset="0"/>
              <a:buChar char="•"/>
            </a:pPr>
            <a:r>
              <a:rPr lang="el-GR" sz="2000" dirty="0" smtClean="0"/>
              <a:t>Σύνδεση </a:t>
            </a:r>
            <a:r>
              <a:rPr lang="el-GR" sz="2000" dirty="0"/>
              <a:t>εννοιών με καθημερινά φαινόμενα (κίνηση, περπάτημα, κωπηλασία</a:t>
            </a:r>
            <a:r>
              <a:rPr lang="el-GR" sz="2000" dirty="0" smtClean="0"/>
              <a:t>)</a:t>
            </a:r>
          </a:p>
          <a:p>
            <a:pPr marL="342900" indent="-342900">
              <a:buFont typeface="Arial" panose="020B0604020202020204" pitchFamily="34" charset="0"/>
              <a:buChar char="•"/>
            </a:pPr>
            <a:r>
              <a:rPr lang="el-GR" sz="2000" dirty="0" smtClean="0"/>
              <a:t>Διακρίνει τη διαφορά μεταξύ μάζας (ποσότητα ύλης/μέτρο αδράνειας) και βάρους</a:t>
            </a:r>
          </a:p>
          <a:p>
            <a:pPr marL="342900" indent="-342900">
              <a:buFont typeface="Arial" panose="020B0604020202020204" pitchFamily="34" charset="0"/>
              <a:buChar char="•"/>
            </a:pPr>
            <a:r>
              <a:rPr lang="el-GR" sz="2000" dirty="0" smtClean="0"/>
              <a:t>Αναγνωρίζει ότι οι δυνάμεις στη φύση εμφανίζονται πάντα σε ζεύγη (δράση-</a:t>
            </a:r>
            <a:r>
              <a:rPr lang="el-GR" sz="2000" dirty="0" err="1" smtClean="0"/>
              <a:t>αντίδρασ</a:t>
            </a:r>
            <a:r>
              <a:rPr lang="el-GR" sz="2000" dirty="0" smtClean="0"/>
              <a:t>η) και ότι ασκούνται σε διαφορετικά σώματα.</a:t>
            </a:r>
          </a:p>
          <a:p>
            <a:pPr marL="342900" indent="-342900">
              <a:buFont typeface="Arial" panose="020B0604020202020204" pitchFamily="34" charset="0"/>
              <a:buChar char="•"/>
            </a:pPr>
            <a:endParaRPr lang="el-GR" sz="2200" dirty="0"/>
          </a:p>
        </p:txBody>
      </p:sp>
    </p:spTree>
    <p:extLst>
      <p:ext uri="{BB962C8B-B14F-4D97-AF65-F5344CB8AC3E}">
        <p14:creationId xmlns="" xmlns:p14="http://schemas.microsoft.com/office/powerpoint/2010/main" val="18217863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9312"/>
            <a:ext cx="7776864" cy="576064"/>
          </a:xfrm>
        </p:spPr>
        <p:txBody>
          <a:bodyPr>
            <a:noAutofit/>
          </a:bodyPr>
          <a:lstStyle/>
          <a:p>
            <a:r>
              <a:rPr lang="el-GR" sz="3600" dirty="0"/>
              <a:t>Αποτελέσματα – Ειδικοί </a:t>
            </a:r>
            <a:r>
              <a:rPr lang="el-GR" sz="3600" dirty="0" err="1"/>
              <a:t>ΕξΑΕ</a:t>
            </a:r>
            <a:endParaRPr lang="el-GR" sz="4000" b="1" dirty="0"/>
          </a:p>
        </p:txBody>
      </p:sp>
      <p:sp>
        <p:nvSpPr>
          <p:cNvPr id="4" name="9 - Ορθογώνιο"/>
          <p:cNvSpPr/>
          <p:nvPr/>
        </p:nvSpPr>
        <p:spPr>
          <a:xfrm>
            <a:off x="0" y="4839684"/>
            <a:ext cx="9143999" cy="2031325"/>
          </a:xfrm>
          <a:prstGeom prst="rect">
            <a:avLst/>
          </a:prstGeom>
          <a:solidFill>
            <a:schemeClr val="bg1"/>
          </a:solidFill>
        </p:spPr>
        <p:txBody>
          <a:bodyPr wrap="square">
            <a:spAutoFit/>
          </a:bodyPr>
          <a:lstStyle/>
          <a:p>
            <a:pPr algn="just"/>
            <a:r>
              <a:rPr lang="el-GR" sz="1800" dirty="0">
                <a:ea typeface="Calibri" panose="020F0502020204030204" pitchFamily="34" charset="0"/>
                <a:cs typeface="Times New Roman" panose="02020603050405020304" pitchFamily="18" charset="0"/>
              </a:rPr>
              <a:t>Τ</a:t>
            </a:r>
            <a:r>
              <a:rPr lang="el-GR" sz="1800" dirty="0">
                <a:effectLst/>
                <a:ea typeface="Calibri" panose="020F0502020204030204" pitchFamily="34" charset="0"/>
                <a:cs typeface="Times New Roman" panose="02020603050405020304" pitchFamily="18" charset="0"/>
              </a:rPr>
              <a:t>ο Ε.Υ. αξιολογήθηκε ως πλήρες και ενδιαφέρον με επαρκές οπτικοακουστικό υλικό και εικόνες. Λειτουργεί σύμφωνα με τις αρχές τις </a:t>
            </a:r>
            <a:r>
              <a:rPr lang="el-GR" sz="1800" dirty="0" err="1">
                <a:effectLst/>
                <a:ea typeface="Calibri" panose="020F0502020204030204" pitchFamily="34" charset="0"/>
                <a:cs typeface="Times New Roman" panose="02020603050405020304" pitchFamily="18" charset="0"/>
              </a:rPr>
              <a:t>πολυμεσικής</a:t>
            </a:r>
            <a:r>
              <a:rPr lang="el-GR" sz="1800" dirty="0">
                <a:effectLst/>
                <a:ea typeface="Calibri" panose="020F0502020204030204" pitchFamily="34" charset="0"/>
                <a:cs typeface="Times New Roman" panose="02020603050405020304" pitchFamily="18" charset="0"/>
              </a:rPr>
              <a:t> μάθησης. Η δομή της εφαρμογής ήταν κατάλληλη η χρήση εύκολη και ο σκοπός σαφής και ικανοποιείται. Ταυτόχρονα, προκαλεί σκέψη και δημιουργεί απορίες. Χρειάζονται βελτιώσεις στο κομμάτι του υλικού σε ότι αφορά την έκταση των κειμένων και προσθήκη </a:t>
            </a:r>
            <a:r>
              <a:rPr lang="el-GR" sz="1800" dirty="0" err="1">
                <a:effectLst/>
                <a:ea typeface="Calibri" panose="020F0502020204030204" pitchFamily="34" charset="0"/>
                <a:cs typeface="Times New Roman" panose="02020603050405020304" pitchFamily="18" charset="0"/>
              </a:rPr>
              <a:t>διαδραστικών</a:t>
            </a:r>
            <a:r>
              <a:rPr lang="el-GR" sz="1800" dirty="0">
                <a:effectLst/>
                <a:ea typeface="Calibri" panose="020F0502020204030204" pitchFamily="34" charset="0"/>
                <a:cs typeface="Times New Roman" panose="02020603050405020304" pitchFamily="18" charset="0"/>
              </a:rPr>
              <a:t> βίντεο. Επιπροσθέτως, συγκεκριμένες παρεμβάσεις μπορούν να γίνουν έτσι ώστε να ενθαρρύνεται η συσχέτιση με την πραγματικότητα και συγκεκριμένες κοινωνικές ομάδες. </a:t>
            </a:r>
            <a:endParaRPr lang="el-GR" sz="3200" dirty="0">
              <a:cs typeface="Times New Roman" panose="02020603050405020304" pitchFamily="18" charset="0"/>
            </a:endParaRPr>
          </a:p>
        </p:txBody>
      </p:sp>
      <p:graphicFrame>
        <p:nvGraphicFramePr>
          <p:cNvPr id="3" name="Table 2">
            <a:extLst>
              <a:ext uri="{FF2B5EF4-FFF2-40B4-BE49-F238E27FC236}">
                <a16:creationId xmlns="" xmlns:a16="http://schemas.microsoft.com/office/drawing/2014/main" id="{A1F8BC82-8829-01AF-BDC3-8838BDD88F7F}"/>
              </a:ext>
            </a:extLst>
          </p:cNvPr>
          <p:cNvGraphicFramePr>
            <a:graphicFrameLocks noGrp="1"/>
          </p:cNvGraphicFramePr>
          <p:nvPr>
            <p:extLst>
              <p:ext uri="{D42A27DB-BD31-4B8C-83A1-F6EECF244321}">
                <p14:modId xmlns="" xmlns:p14="http://schemas.microsoft.com/office/powerpoint/2010/main" val="3174511712"/>
              </p:ext>
            </p:extLst>
          </p:nvPr>
        </p:nvGraphicFramePr>
        <p:xfrm>
          <a:off x="0" y="543470"/>
          <a:ext cx="9143998" cy="4335850"/>
        </p:xfrm>
        <a:graphic>
          <a:graphicData uri="http://schemas.openxmlformats.org/drawingml/2006/table">
            <a:tbl>
              <a:tblPr firstRow="1" firstCol="1" bandRow="1">
                <a:tableStyleId>{5C22544A-7EE6-4342-B048-85BDC9FD1C3A}</a:tableStyleId>
              </a:tblPr>
              <a:tblGrid>
                <a:gridCol w="2069397">
                  <a:extLst>
                    <a:ext uri="{9D8B030D-6E8A-4147-A177-3AD203B41FA5}">
                      <a16:colId xmlns="" xmlns:a16="http://schemas.microsoft.com/office/drawing/2014/main" val="2207720614"/>
                    </a:ext>
                  </a:extLst>
                </a:gridCol>
                <a:gridCol w="5958987">
                  <a:extLst>
                    <a:ext uri="{9D8B030D-6E8A-4147-A177-3AD203B41FA5}">
                      <a16:colId xmlns="" xmlns:a16="http://schemas.microsoft.com/office/drawing/2014/main" val="1290092405"/>
                    </a:ext>
                  </a:extLst>
                </a:gridCol>
                <a:gridCol w="1115614">
                  <a:extLst>
                    <a:ext uri="{9D8B030D-6E8A-4147-A177-3AD203B41FA5}">
                      <a16:colId xmlns="" xmlns:a16="http://schemas.microsoft.com/office/drawing/2014/main" val="662210866"/>
                    </a:ext>
                  </a:extLst>
                </a:gridCol>
              </a:tblGrid>
              <a:tr h="231369">
                <a:tc>
                  <a:txBody>
                    <a:bodyPr/>
                    <a:lstStyle/>
                    <a:p>
                      <a:pPr algn="ctr">
                        <a:lnSpc>
                          <a:spcPct val="107000"/>
                        </a:lnSpc>
                        <a:spcAft>
                          <a:spcPts val="800"/>
                        </a:spcAft>
                      </a:pPr>
                      <a:r>
                        <a:rPr lang="el-GR" sz="1400" kern="0" dirty="0">
                          <a:effectLst/>
                        </a:rPr>
                        <a:t>ΕΝΟΤΗΤΑ</a:t>
                      </a:r>
                      <a:endParaRPr lang="x-non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dirty="0">
                          <a:effectLst/>
                        </a:rPr>
                        <a:t>Κωδικοποιημένο Συμπέρασμα</a:t>
                      </a:r>
                      <a:endParaRPr lang="x-non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Πρόσημο</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3492635937"/>
                  </a:ext>
                </a:extLst>
              </a:tr>
              <a:tr h="256665">
                <a:tc>
                  <a:txBody>
                    <a:bodyPr/>
                    <a:lstStyle/>
                    <a:p>
                      <a:pPr algn="ctr">
                        <a:lnSpc>
                          <a:spcPct val="107000"/>
                        </a:lnSpc>
                        <a:spcAft>
                          <a:spcPts val="800"/>
                        </a:spcAft>
                      </a:pPr>
                      <a:r>
                        <a:rPr lang="el-GR" sz="1400" kern="0">
                          <a:effectLst/>
                        </a:rPr>
                        <a:t>ΘΕΜΑΤΙΚΗ Α</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Επαρκές υλικό και πληροφορίες</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1047967209"/>
                  </a:ext>
                </a:extLst>
              </a:tr>
              <a:tr h="256665">
                <a:tc>
                  <a:txBody>
                    <a:bodyPr/>
                    <a:lstStyle/>
                    <a:p>
                      <a:pPr algn="ctr">
                        <a:lnSpc>
                          <a:spcPct val="107000"/>
                        </a:lnSpc>
                        <a:spcAft>
                          <a:spcPts val="800"/>
                        </a:spcAft>
                      </a:pPr>
                      <a:r>
                        <a:rPr lang="el-GR" sz="1400" kern="0">
                          <a:effectLst/>
                        </a:rPr>
                        <a:t>ΘΕΜΑΤΙΚΗ Β</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Το κείμενο και το λοιπό οπτικοακουστικό υλικό ήταν ικανοποιητικό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3715962610"/>
                  </a:ext>
                </a:extLst>
              </a:tr>
              <a:tr h="256665">
                <a:tc>
                  <a:txBody>
                    <a:bodyPr/>
                    <a:lstStyle/>
                    <a:p>
                      <a:pPr algn="ctr">
                        <a:lnSpc>
                          <a:spcPct val="107000"/>
                        </a:lnSpc>
                        <a:spcAft>
                          <a:spcPts val="800"/>
                        </a:spcAft>
                      </a:pPr>
                      <a:r>
                        <a:rPr lang="el-GR" sz="1400" kern="0">
                          <a:effectLst/>
                        </a:rPr>
                        <a:t>ΘΕΜΑΤΙΚΗ Γ</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Η πλοήγηση στην εφαρμογή ήταν εύκολη</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845099702"/>
                  </a:ext>
                </a:extLst>
              </a:tr>
              <a:tr h="256665">
                <a:tc>
                  <a:txBody>
                    <a:bodyPr/>
                    <a:lstStyle/>
                    <a:p>
                      <a:pPr algn="ctr">
                        <a:lnSpc>
                          <a:spcPct val="107000"/>
                        </a:lnSpc>
                        <a:spcAft>
                          <a:spcPts val="800"/>
                        </a:spcAft>
                      </a:pPr>
                      <a:r>
                        <a:rPr lang="el-GR" sz="1400" kern="0">
                          <a:effectLst/>
                        </a:rPr>
                        <a:t>ΘΕΜΑΤΙΚΗ Δ</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Υπάρχουν επαρκείς συμβουλές καθοδήγηση και σχόλια</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413311869"/>
                  </a:ext>
                </a:extLst>
              </a:tr>
              <a:tr h="256665">
                <a:tc>
                  <a:txBody>
                    <a:bodyPr/>
                    <a:lstStyle/>
                    <a:p>
                      <a:pPr algn="ctr">
                        <a:lnSpc>
                          <a:spcPct val="107000"/>
                        </a:lnSpc>
                        <a:spcAft>
                          <a:spcPts val="800"/>
                        </a:spcAft>
                      </a:pPr>
                      <a:r>
                        <a:rPr lang="el-GR" sz="1400" kern="0">
                          <a:effectLst/>
                        </a:rPr>
                        <a:t>ΘΕΜΑΤΙΚΗ Ε</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Δημιουργούνται απορίες και απόψεις</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2661634828"/>
                  </a:ext>
                </a:extLst>
              </a:tr>
              <a:tr h="256665">
                <a:tc>
                  <a:txBody>
                    <a:bodyPr/>
                    <a:lstStyle/>
                    <a:p>
                      <a:pPr algn="ctr">
                        <a:lnSpc>
                          <a:spcPct val="107000"/>
                        </a:lnSpc>
                        <a:spcAft>
                          <a:spcPts val="800"/>
                        </a:spcAft>
                      </a:pPr>
                      <a:r>
                        <a:rPr lang="el-GR" sz="1400" kern="0">
                          <a:effectLst/>
                        </a:rPr>
                        <a:t>ΘΕΜΑΤΙΚΗ Ε</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Δεν προκαλείται αίσθημα κοινωνικοποίησης και συζήτησης με άλλους</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Αρνητικό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1726497671"/>
                  </a:ext>
                </a:extLst>
              </a:tr>
              <a:tr h="339774">
                <a:tc>
                  <a:txBody>
                    <a:bodyPr/>
                    <a:lstStyle/>
                    <a:p>
                      <a:pPr algn="ctr">
                        <a:lnSpc>
                          <a:spcPct val="107000"/>
                        </a:lnSpc>
                        <a:spcAft>
                          <a:spcPts val="800"/>
                        </a:spcAft>
                      </a:pPr>
                      <a:r>
                        <a:rPr lang="el-GR" sz="1400" kern="0">
                          <a:effectLst/>
                        </a:rPr>
                        <a:t>ΘΕΜΑΤΙΚΗ Στ</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Παρέχεται η δυνατότητα εμπλουτισμού γνώσεων αναστοχασμού και αυτοαξιολόγησης</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1086657126"/>
                  </a:ext>
                </a:extLst>
              </a:tr>
              <a:tr h="256665">
                <a:tc>
                  <a:txBody>
                    <a:bodyPr/>
                    <a:lstStyle/>
                    <a:p>
                      <a:pPr algn="ctr">
                        <a:lnSpc>
                          <a:spcPct val="107000"/>
                        </a:lnSpc>
                        <a:spcAft>
                          <a:spcPts val="800"/>
                        </a:spcAft>
                      </a:pPr>
                      <a:r>
                        <a:rPr lang="el-GR" sz="1400" kern="0">
                          <a:effectLst/>
                        </a:rPr>
                        <a:t>ΘΕΜΑΤΙΚΗ Στ</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Δεν ενθαρρύνεται η συσχέτιση με την πραγματικότητα</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Αρνητικό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416248949"/>
                  </a:ext>
                </a:extLst>
              </a:tr>
              <a:tr h="256665">
                <a:tc>
                  <a:txBody>
                    <a:bodyPr/>
                    <a:lstStyle/>
                    <a:p>
                      <a:pPr algn="ctr">
                        <a:lnSpc>
                          <a:spcPct val="107000"/>
                        </a:lnSpc>
                        <a:spcAft>
                          <a:spcPts val="800"/>
                        </a:spcAft>
                      </a:pPr>
                      <a:r>
                        <a:rPr lang="el-GR" sz="1400" kern="0">
                          <a:effectLst/>
                        </a:rPr>
                        <a:t>ΘΕΜΑΤΙΚΗ Ζ</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Σαφής διατύπωση σκοπού και προσδοκιών</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4209597186"/>
                  </a:ext>
                </a:extLst>
              </a:tr>
              <a:tr h="256665">
                <a:tc>
                  <a:txBody>
                    <a:bodyPr/>
                    <a:lstStyle/>
                    <a:p>
                      <a:pPr algn="ctr">
                        <a:lnSpc>
                          <a:spcPct val="107000"/>
                        </a:lnSpc>
                        <a:spcAft>
                          <a:spcPts val="800"/>
                        </a:spcAft>
                      </a:pPr>
                      <a:r>
                        <a:rPr lang="el-GR" sz="1400" kern="0">
                          <a:effectLst/>
                        </a:rPr>
                        <a:t>ΘΕΜΑΤΙΚΗ Ζ</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Παρακίνηση για αυτοβελτίωση</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3545046502"/>
                  </a:ext>
                </a:extLst>
              </a:tr>
              <a:tr h="256665">
                <a:tc>
                  <a:txBody>
                    <a:bodyPr/>
                    <a:lstStyle/>
                    <a:p>
                      <a:pPr algn="ctr">
                        <a:lnSpc>
                          <a:spcPct val="107000"/>
                        </a:lnSpc>
                        <a:spcAft>
                          <a:spcPts val="800"/>
                        </a:spcAft>
                      </a:pPr>
                      <a:r>
                        <a:rPr lang="el-GR" sz="1400" kern="0">
                          <a:effectLst/>
                        </a:rPr>
                        <a:t>ΘΕΜΑΤΙΚΗ Ζ</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Επαρκής αξιολόγηση</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3677418385"/>
                  </a:ext>
                </a:extLst>
              </a:tr>
              <a:tr h="339774">
                <a:tc>
                  <a:txBody>
                    <a:bodyPr/>
                    <a:lstStyle/>
                    <a:p>
                      <a:pPr algn="ctr">
                        <a:lnSpc>
                          <a:spcPct val="107000"/>
                        </a:lnSpc>
                        <a:spcAft>
                          <a:spcPts val="800"/>
                        </a:spcAft>
                      </a:pPr>
                      <a:r>
                        <a:rPr lang="el-GR" sz="1400" kern="0">
                          <a:effectLst/>
                        </a:rPr>
                        <a:t>Ερευνητικό Ερώτημα 2</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Το Ε.Υ. έχει δημιουργηθεί σύμφωνα με τις αρχές της Πολυμεσικής Μάθησης</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3283899023"/>
                  </a:ext>
                </a:extLst>
              </a:tr>
              <a:tr h="370746">
                <a:tc>
                  <a:txBody>
                    <a:bodyPr/>
                    <a:lstStyle/>
                    <a:p>
                      <a:pPr algn="ctr">
                        <a:lnSpc>
                          <a:spcPct val="107000"/>
                        </a:lnSpc>
                        <a:spcAft>
                          <a:spcPts val="800"/>
                        </a:spcAft>
                      </a:pPr>
                      <a:r>
                        <a:rPr lang="el-GR" sz="1600" kern="0" dirty="0">
                          <a:effectLst/>
                        </a:rPr>
                        <a:t>Γενικές Επισημάνσεις</a:t>
                      </a:r>
                      <a:endParaRPr lang="x-non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Το υλικό και η δομή είναι σε ικανοποιητικό επίπεδο</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a:effectLst/>
                        </a:rPr>
                        <a:t>Θετικό</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1998399237"/>
                  </a:ext>
                </a:extLst>
              </a:tr>
              <a:tr h="370746">
                <a:tc>
                  <a:txBody>
                    <a:bodyPr/>
                    <a:lstStyle/>
                    <a:p>
                      <a:pPr algn="ctr">
                        <a:lnSpc>
                          <a:spcPct val="107000"/>
                        </a:lnSpc>
                        <a:spcAft>
                          <a:spcPts val="800"/>
                        </a:spcAft>
                      </a:pPr>
                      <a:r>
                        <a:rPr lang="el-GR" sz="1600" kern="0">
                          <a:effectLst/>
                        </a:rPr>
                        <a:t>Γενικές Επισημάνσεις</a:t>
                      </a:r>
                      <a:endParaRPr lang="x-none"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dirty="0">
                          <a:effectLst/>
                        </a:rPr>
                        <a:t>Βελτίωση σε κείμενα, γραφικά και προσθήκη </a:t>
                      </a:r>
                      <a:r>
                        <a:rPr lang="el-GR" sz="1400" kern="0" dirty="0" err="1">
                          <a:effectLst/>
                        </a:rPr>
                        <a:t>διαδραστικών</a:t>
                      </a:r>
                      <a:r>
                        <a:rPr lang="el-GR" sz="1400" kern="0" dirty="0">
                          <a:effectLst/>
                        </a:rPr>
                        <a:t> βίντεο</a:t>
                      </a:r>
                      <a:endParaRPr lang="x-non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tc>
                  <a:txBody>
                    <a:bodyPr/>
                    <a:lstStyle/>
                    <a:p>
                      <a:pPr algn="ctr">
                        <a:lnSpc>
                          <a:spcPct val="107000"/>
                        </a:lnSpc>
                        <a:spcAft>
                          <a:spcPts val="800"/>
                        </a:spcAft>
                      </a:pPr>
                      <a:r>
                        <a:rPr lang="el-GR" sz="1400" kern="0" dirty="0">
                          <a:effectLst/>
                        </a:rPr>
                        <a:t>Αρνητικό</a:t>
                      </a:r>
                      <a:endParaRPr lang="x-none"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6634" marR="66634" marT="0" marB="0"/>
                </a:tc>
                <a:extLst>
                  <a:ext uri="{0D108BD9-81ED-4DB2-BD59-A6C34878D82A}">
                    <a16:rowId xmlns="" xmlns:a16="http://schemas.microsoft.com/office/drawing/2014/main" val="889396627"/>
                  </a:ext>
                </a:extLst>
              </a:tr>
            </a:tbl>
          </a:graphicData>
        </a:graphic>
      </p:graphicFrame>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548680"/>
            <a:ext cx="7776864" cy="576064"/>
          </a:xfrm>
        </p:spPr>
        <p:txBody>
          <a:bodyPr>
            <a:noAutofit/>
          </a:bodyPr>
          <a:lstStyle/>
          <a:p>
            <a:r>
              <a:rPr lang="el-GR" sz="3600" dirty="0"/>
              <a:t>Αποτελέσματα – Μαθητές</a:t>
            </a:r>
            <a:endParaRPr lang="el-GR" sz="4000" b="1" dirty="0"/>
          </a:p>
        </p:txBody>
      </p:sp>
      <p:sp>
        <p:nvSpPr>
          <p:cNvPr id="4" name="9 - Ορθογώνιο"/>
          <p:cNvSpPr/>
          <p:nvPr/>
        </p:nvSpPr>
        <p:spPr>
          <a:xfrm>
            <a:off x="539553" y="1692082"/>
            <a:ext cx="8424935" cy="5217134"/>
          </a:xfrm>
          <a:prstGeom prst="rect">
            <a:avLst/>
          </a:prstGeom>
          <a:solidFill>
            <a:schemeClr val="bg1"/>
          </a:solidFill>
        </p:spPr>
        <p:txBody>
          <a:bodyPr wrap="square">
            <a:spAutoFit/>
          </a:bodyPr>
          <a:lstStyle/>
          <a:p>
            <a:pPr marL="285750" indent="-285750" algn="just">
              <a:lnSpc>
                <a:spcPct val="150000"/>
              </a:lnSpc>
              <a:spcAft>
                <a:spcPts val="800"/>
              </a:spcAft>
              <a:buFont typeface="Arial" panose="020B0604020202020204" pitchFamily="34" charset="0"/>
              <a:buChar char="•"/>
            </a:pPr>
            <a:r>
              <a:rPr lang="el-GR" dirty="0">
                <a:effectLst/>
                <a:ea typeface="Calibri" panose="020F0502020204030204" pitchFamily="34" charset="0"/>
                <a:cs typeface="Times New Roman" panose="02020603050405020304" pitchFamily="18" charset="0"/>
              </a:rPr>
              <a:t>Συνολικά, οι απαντήσεις των μαθητών σε όλες τις ερωτήσεις ήταν θετικές, με το συνολικό ποσοστό των απαντήσεων με βαθμολογία 4 = Συμφωνώ να είναι 30% και το 5 = Συμφωνώ απόλυτα να είναι 70%</a:t>
            </a:r>
            <a:endParaRPr lang="el-GR" kern="100" dirty="0">
              <a:effectLst/>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Arial" panose="020B0604020202020204" pitchFamily="34" charset="0"/>
              <a:buChar char="•"/>
            </a:pPr>
            <a:r>
              <a:rPr lang="el-GR" kern="100" dirty="0">
                <a:effectLst/>
                <a:ea typeface="Calibri" panose="020F0502020204030204" pitchFamily="34" charset="0"/>
                <a:cs typeface="Times New Roman" panose="02020603050405020304" pitchFamily="18" charset="0"/>
              </a:rPr>
              <a:t>Οι μαθητές είχαν πολύ θετική άποψη για τα </a:t>
            </a:r>
            <a:r>
              <a:rPr lang="el-GR" kern="100" dirty="0" err="1">
                <a:effectLst/>
                <a:ea typeface="Calibri" panose="020F0502020204030204" pitchFamily="34" charset="0"/>
                <a:cs typeface="Times New Roman" panose="02020603050405020304" pitchFamily="18" charset="0"/>
              </a:rPr>
              <a:t>animations</a:t>
            </a:r>
            <a:r>
              <a:rPr lang="el-GR" kern="100" dirty="0">
                <a:effectLst/>
                <a:ea typeface="Calibri" panose="020F0502020204030204" pitchFamily="34" charset="0"/>
                <a:cs typeface="Times New Roman" panose="02020603050405020304" pitchFamily="18" charset="0"/>
              </a:rPr>
              <a:t> και τα </a:t>
            </a:r>
            <a:r>
              <a:rPr lang="el-GR" kern="100" dirty="0" err="1">
                <a:effectLst/>
                <a:ea typeface="Calibri" panose="020F0502020204030204" pitchFamily="34" charset="0"/>
                <a:cs typeface="Times New Roman" panose="02020603050405020304" pitchFamily="18" charset="0"/>
              </a:rPr>
              <a:t>video</a:t>
            </a:r>
            <a:r>
              <a:rPr lang="el-GR" kern="100" dirty="0">
                <a:effectLst/>
                <a:ea typeface="Calibri" panose="020F0502020204030204" pitchFamily="34" charset="0"/>
                <a:cs typeface="Times New Roman" panose="02020603050405020304" pitchFamily="18" charset="0"/>
              </a:rPr>
              <a:t> και τους έκαναν να ενδιαφερθούν για το μάθημα της φυσικής </a:t>
            </a:r>
          </a:p>
          <a:p>
            <a:pPr marL="285750" indent="-285750" algn="just">
              <a:lnSpc>
                <a:spcPct val="150000"/>
              </a:lnSpc>
              <a:spcAft>
                <a:spcPts val="800"/>
              </a:spcAft>
              <a:buFont typeface="Arial" panose="020B0604020202020204" pitchFamily="34" charset="0"/>
              <a:buChar char="•"/>
            </a:pPr>
            <a:r>
              <a:rPr lang="el-GR" kern="100" dirty="0">
                <a:effectLst/>
                <a:ea typeface="Calibri" panose="020F0502020204030204" pitchFamily="34" charset="0"/>
                <a:cs typeface="Times New Roman" panose="02020603050405020304" pitchFamily="18" charset="0"/>
              </a:rPr>
              <a:t>Οι δραστηριότητες και τα κουίζ είχαν θετικές απόψεις και προκάλεσαν το ενδιαφέρον για την ύλη</a:t>
            </a:r>
          </a:p>
        </p:txBody>
      </p:sp>
    </p:spTree>
    <p:extLst>
      <p:ext uri="{BB962C8B-B14F-4D97-AF65-F5344CB8AC3E}">
        <p14:creationId xmlns="" xmlns:p14="http://schemas.microsoft.com/office/powerpoint/2010/main" val="2394095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476672"/>
            <a:ext cx="7776864" cy="576064"/>
          </a:xfrm>
        </p:spPr>
        <p:txBody>
          <a:bodyPr>
            <a:noAutofit/>
          </a:bodyPr>
          <a:lstStyle/>
          <a:p>
            <a:r>
              <a:rPr lang="el-GR" sz="3600" dirty="0"/>
              <a:t>Αποτελέσματα – Μαθητές</a:t>
            </a:r>
            <a:endParaRPr lang="el-GR" sz="4000" b="1" dirty="0"/>
          </a:p>
        </p:txBody>
      </p:sp>
      <p:sp>
        <p:nvSpPr>
          <p:cNvPr id="4" name="9 - Ορθογώνιο"/>
          <p:cNvSpPr/>
          <p:nvPr/>
        </p:nvSpPr>
        <p:spPr>
          <a:xfrm>
            <a:off x="611561" y="1772816"/>
            <a:ext cx="8352927" cy="4765728"/>
          </a:xfrm>
          <a:prstGeom prst="rect">
            <a:avLst/>
          </a:prstGeom>
          <a:solidFill>
            <a:schemeClr val="bg1"/>
          </a:solidFill>
        </p:spPr>
        <p:txBody>
          <a:bodyPr wrap="square">
            <a:spAutoFit/>
          </a:bodyPr>
          <a:lstStyle/>
          <a:p>
            <a:pPr marL="285750" indent="-285750" algn="just">
              <a:lnSpc>
                <a:spcPct val="150000"/>
              </a:lnSpc>
              <a:spcAft>
                <a:spcPts val="800"/>
              </a:spcAft>
              <a:buFont typeface="Arial" panose="020B0604020202020204" pitchFamily="34" charset="0"/>
              <a:buChar char="•"/>
            </a:pPr>
            <a:r>
              <a:rPr lang="el-GR" kern="100" dirty="0">
                <a:effectLst/>
                <a:ea typeface="Calibri" panose="020F0502020204030204" pitchFamily="34" charset="0"/>
                <a:cs typeface="Times New Roman" panose="02020603050405020304" pitchFamily="18" charset="0"/>
              </a:rPr>
              <a:t>Το εκπαιδευτικό υλικό ήταν πιο ενδιαφέρον από το παραδοσιακό βιβλίο και κατάλαβαν καλύτερα τους 3 Νόμους του Νεύτωνα</a:t>
            </a:r>
          </a:p>
          <a:p>
            <a:pPr marL="285750" indent="-285750" algn="just">
              <a:lnSpc>
                <a:spcPct val="150000"/>
              </a:lnSpc>
              <a:spcAft>
                <a:spcPts val="800"/>
              </a:spcAft>
              <a:buFont typeface="Arial" panose="020B0604020202020204" pitchFamily="34" charset="0"/>
              <a:buChar char="•"/>
            </a:pPr>
            <a:r>
              <a:rPr lang="el-GR" kern="100" dirty="0">
                <a:effectLst/>
                <a:ea typeface="Calibri" panose="020F0502020204030204" pitchFamily="34" charset="0"/>
                <a:cs typeface="Times New Roman" panose="02020603050405020304" pitchFamily="18" charset="0"/>
              </a:rPr>
              <a:t>Τα παραδείγματα με </a:t>
            </a:r>
            <a:r>
              <a:rPr lang="el-GR" kern="100" dirty="0" err="1">
                <a:effectLst/>
                <a:ea typeface="Calibri" panose="020F0502020204030204" pitchFamily="34" charset="0"/>
                <a:cs typeface="Times New Roman" panose="02020603050405020304" pitchFamily="18" charset="0"/>
              </a:rPr>
              <a:t>animations</a:t>
            </a:r>
            <a:r>
              <a:rPr lang="el-GR" kern="100" dirty="0">
                <a:effectLst/>
                <a:ea typeface="Calibri" panose="020F0502020204030204" pitchFamily="34" charset="0"/>
                <a:cs typeface="Times New Roman" panose="02020603050405020304" pitchFamily="18" charset="0"/>
              </a:rPr>
              <a:t> και </a:t>
            </a:r>
            <a:r>
              <a:rPr lang="el-GR" kern="100" dirty="0" err="1">
                <a:effectLst/>
                <a:ea typeface="Calibri" panose="020F0502020204030204" pitchFamily="34" charset="0"/>
                <a:cs typeface="Times New Roman" panose="02020603050405020304" pitchFamily="18" charset="0"/>
              </a:rPr>
              <a:t>videos</a:t>
            </a:r>
            <a:r>
              <a:rPr lang="el-GR" kern="100" dirty="0">
                <a:ea typeface="Calibri" panose="020F0502020204030204" pitchFamily="34" charset="0"/>
                <a:cs typeface="Times New Roman" panose="02020603050405020304" pitchFamily="18" charset="0"/>
              </a:rPr>
              <a:t> και οι </a:t>
            </a:r>
            <a:r>
              <a:rPr lang="el-GR" kern="100" dirty="0" err="1">
                <a:ea typeface="Calibri" panose="020F0502020204030204" pitchFamily="34" charset="0"/>
                <a:cs typeface="Times New Roman" panose="02020603050405020304" pitchFamily="18" charset="0"/>
              </a:rPr>
              <a:t>διαδραστικές</a:t>
            </a:r>
            <a:r>
              <a:rPr lang="el-GR" kern="100" dirty="0">
                <a:ea typeface="Calibri" panose="020F0502020204030204" pitchFamily="34" charset="0"/>
                <a:cs typeface="Times New Roman" panose="02020603050405020304" pitchFamily="18" charset="0"/>
              </a:rPr>
              <a:t> ασκήσεις </a:t>
            </a:r>
            <a:r>
              <a:rPr lang="el-GR" kern="100" dirty="0">
                <a:effectLst/>
                <a:ea typeface="Calibri" panose="020F0502020204030204" pitchFamily="34" charset="0"/>
                <a:cs typeface="Times New Roman" panose="02020603050405020304" pitchFamily="18" charset="0"/>
              </a:rPr>
              <a:t>είχαν πολύ θετικές κριτικές </a:t>
            </a:r>
          </a:p>
          <a:p>
            <a:pPr marL="285750" indent="-285750" algn="just">
              <a:lnSpc>
                <a:spcPct val="150000"/>
              </a:lnSpc>
              <a:spcAft>
                <a:spcPts val="800"/>
              </a:spcAft>
              <a:buFont typeface="Arial" panose="020B0604020202020204" pitchFamily="34" charset="0"/>
              <a:buChar char="•"/>
            </a:pPr>
            <a:r>
              <a:rPr lang="el-GR" kern="100" dirty="0">
                <a:ea typeface="Calibri" panose="020F0502020204030204" pitchFamily="34" charset="0"/>
                <a:cs typeface="Times New Roman" panose="02020603050405020304" pitchFamily="18" charset="0"/>
              </a:rPr>
              <a:t>Το υλικό</a:t>
            </a:r>
            <a:r>
              <a:rPr lang="el-GR" kern="100" dirty="0">
                <a:effectLst/>
                <a:ea typeface="Calibri" panose="020F0502020204030204" pitchFamily="34" charset="0"/>
                <a:cs typeface="Times New Roman" panose="02020603050405020304" pitchFamily="18" charset="0"/>
              </a:rPr>
              <a:t> βοήθησε να συνδεθεί η θεωρία με την καθημερινή ζωή</a:t>
            </a:r>
          </a:p>
          <a:p>
            <a:pPr marL="285750" indent="-285750" algn="just">
              <a:lnSpc>
                <a:spcPct val="150000"/>
              </a:lnSpc>
              <a:spcAft>
                <a:spcPts val="800"/>
              </a:spcAft>
              <a:buFont typeface="Arial" panose="020B0604020202020204" pitchFamily="34" charset="0"/>
              <a:buChar char="•"/>
            </a:pPr>
            <a:r>
              <a:rPr lang="el-GR" kern="100" dirty="0">
                <a:effectLst/>
                <a:ea typeface="Calibri" panose="020F0502020204030204" pitchFamily="34" charset="0"/>
                <a:cs typeface="Times New Roman" panose="02020603050405020304" pitchFamily="18" charset="0"/>
              </a:rPr>
              <a:t>Το σύνολο των μαθη</a:t>
            </a:r>
            <a:r>
              <a:rPr lang="el-GR" kern="100" dirty="0">
                <a:ea typeface="Calibri" panose="020F0502020204030204" pitchFamily="34" charset="0"/>
                <a:cs typeface="Times New Roman" panose="02020603050405020304" pitchFamily="18" charset="0"/>
              </a:rPr>
              <a:t>τών επιλέγει το εκπαιδευτικό υλικό αντί του σχολικού βιβλίου</a:t>
            </a:r>
            <a:endParaRPr lang="x-none" kern="100" dirty="0">
              <a:effectLs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4138694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Συμπεράσματα</a:t>
            </a:r>
            <a:endParaRPr lang="el-GR" sz="4000" b="1" dirty="0"/>
          </a:p>
        </p:txBody>
      </p:sp>
      <p:sp>
        <p:nvSpPr>
          <p:cNvPr id="4" name="9 - Ορθογώνιο"/>
          <p:cNvSpPr/>
          <p:nvPr/>
        </p:nvSpPr>
        <p:spPr>
          <a:xfrm>
            <a:off x="827584" y="1449718"/>
            <a:ext cx="7992888" cy="4715586"/>
          </a:xfrm>
          <a:prstGeom prst="rect">
            <a:avLst/>
          </a:prstGeom>
        </p:spPr>
        <p:txBody>
          <a:bodyPr wrap="square">
            <a:spAutoFit/>
          </a:bodyPr>
          <a:lstStyle/>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1) Το εκπαιδευτικό υλικό διέπεται από τις αρχές και τη μεθοδολογία της εξ αποστάσεως εκπαίδευσης;  </a:t>
            </a:r>
            <a:endParaRPr lang="x-none" sz="1800" kern="100" dirty="0">
              <a:effectLst/>
              <a:ea typeface="Calibri" panose="020F0502020204030204" pitchFamily="34" charset="0"/>
              <a:cs typeface="Times New Roman" panose="02020603050405020304" pitchFamily="18" charset="0"/>
            </a:endParaRPr>
          </a:p>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Σε υψηλό βαθμό. Η αξιολόγηση των ειδικών δείχνει ότι το υλικό εφαρμόζει συστηματικά τις βασικές αρχές της Εξ Αποστάσεως Εκπαίδευσης: σαφής παιδαγωγική σχεδίαση, δομημένη παρουσίαση μαθησιακής πορείας, ευχρηστία στην πλοήγηση και υποστήριξη αυτονομίας του μαθητή. Παράγοντες όπως η ύπαρξη </a:t>
            </a:r>
            <a:r>
              <a:rPr lang="el-GR" sz="1800" kern="100" dirty="0" err="1">
                <a:effectLst/>
                <a:ea typeface="Calibri" panose="020F0502020204030204" pitchFamily="34" charset="0"/>
                <a:cs typeface="Times New Roman" panose="02020603050405020304" pitchFamily="18" charset="0"/>
              </a:rPr>
              <a:t>avatar</a:t>
            </a:r>
            <a:r>
              <a:rPr lang="el-GR" sz="1800" kern="100" dirty="0">
                <a:effectLst/>
                <a:ea typeface="Calibri" panose="020F0502020204030204" pitchFamily="34" charset="0"/>
                <a:cs typeface="Times New Roman" panose="02020603050405020304" pitchFamily="18" charset="0"/>
              </a:rPr>
              <a:t> ως παιδαγωγικού οδηγού, οι ξεκάθαροι μαθησιακοί στόχοι, οι δραστηριότητες </a:t>
            </a:r>
            <a:r>
              <a:rPr lang="el-GR" sz="1800" kern="100" dirty="0" err="1">
                <a:effectLst/>
                <a:ea typeface="Calibri" panose="020F0502020204030204" pitchFamily="34" charset="0"/>
                <a:cs typeface="Times New Roman" panose="02020603050405020304" pitchFamily="18" charset="0"/>
              </a:rPr>
              <a:t>αυτοαξιολόγησης</a:t>
            </a:r>
            <a:r>
              <a:rPr lang="el-GR" sz="1800" kern="100" dirty="0">
                <a:effectLst/>
                <a:ea typeface="Calibri" panose="020F0502020204030204" pitchFamily="34" charset="0"/>
                <a:cs typeface="Times New Roman" panose="02020603050405020304" pitchFamily="18" charset="0"/>
              </a:rPr>
              <a:t> με άμεση ανατροφοδότηση και οι επεξηγηματικές υποστηρίξεις επιβεβαιώνουν τη συμμόρφωση με τη μεθοδολογία </a:t>
            </a:r>
            <a:r>
              <a:rPr lang="el-GR" sz="1800" kern="100" dirty="0" err="1">
                <a:effectLst/>
                <a:ea typeface="Calibri" panose="020F0502020204030204" pitchFamily="34" charset="0"/>
                <a:cs typeface="Times New Roman" panose="02020603050405020304" pitchFamily="18" charset="0"/>
              </a:rPr>
              <a:t>ΕξΑΕ</a:t>
            </a:r>
            <a:r>
              <a:rPr lang="el-GR" sz="1800" kern="100" dirty="0">
                <a:effectLst/>
                <a:ea typeface="Calibri" panose="020F0502020204030204" pitchFamily="34" charset="0"/>
                <a:cs typeface="Times New Roman" panose="02020603050405020304" pitchFamily="18" charset="0"/>
              </a:rPr>
              <a:t>. Προτείνεται βελτίωση μικροτεχνικών στοιχείων (π.χ. ποιότητα ήχου) και ενίσχυση στοιχείων κοινωνικής αλληλεπίδρασης.</a:t>
            </a:r>
            <a:endParaRPr lang="el-GR" sz="3200" dirty="0">
              <a:cs typeface="Times New Roman" panose="02020603050405020304" pitchFamily="18" charset="0"/>
            </a:endParaRPr>
          </a:p>
        </p:txBody>
      </p:sp>
    </p:spTree>
    <p:extLst>
      <p:ext uri="{BB962C8B-B14F-4D97-AF65-F5344CB8AC3E}">
        <p14:creationId xmlns="" xmlns:p14="http://schemas.microsoft.com/office/powerpoint/2010/main" val="3056869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Συμπεράσματα</a:t>
            </a:r>
            <a:endParaRPr lang="el-GR" sz="4000" b="1" dirty="0"/>
          </a:p>
        </p:txBody>
      </p:sp>
      <p:sp>
        <p:nvSpPr>
          <p:cNvPr id="4" name="9 - Ορθογώνιο"/>
          <p:cNvSpPr/>
          <p:nvPr/>
        </p:nvSpPr>
        <p:spPr>
          <a:xfrm>
            <a:off x="827584" y="1124744"/>
            <a:ext cx="7992888" cy="4300088"/>
          </a:xfrm>
          <a:prstGeom prst="rect">
            <a:avLst/>
          </a:prstGeom>
        </p:spPr>
        <p:txBody>
          <a:bodyPr wrap="square">
            <a:spAutoFit/>
          </a:bodyPr>
          <a:lstStyle/>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2) Το εκπαιδευτικό υλικό έχει δημιουργηθεί σύμφωνα με τις αρχές της </a:t>
            </a:r>
            <a:r>
              <a:rPr lang="el-GR" sz="1800" kern="100" dirty="0" err="1">
                <a:effectLst/>
                <a:ea typeface="Calibri" panose="020F0502020204030204" pitchFamily="34" charset="0"/>
                <a:cs typeface="Times New Roman" panose="02020603050405020304" pitchFamily="18" charset="0"/>
              </a:rPr>
              <a:t>πολυμεσικής</a:t>
            </a:r>
            <a:r>
              <a:rPr lang="el-GR" sz="1800" kern="100" dirty="0">
                <a:effectLst/>
                <a:ea typeface="Calibri" panose="020F0502020204030204" pitchFamily="34" charset="0"/>
                <a:cs typeface="Times New Roman" panose="02020603050405020304" pitchFamily="18" charset="0"/>
              </a:rPr>
              <a:t> μάθησης;  </a:t>
            </a:r>
            <a:endParaRPr lang="x-none" sz="1800" kern="100" dirty="0">
              <a:effectLst/>
              <a:ea typeface="Calibri" panose="020F0502020204030204" pitchFamily="34" charset="0"/>
              <a:cs typeface="Times New Roman" panose="02020603050405020304" pitchFamily="18" charset="0"/>
            </a:endParaRPr>
          </a:p>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Υπάρχει πλήρης συμφωνία με τις αρχές του </a:t>
            </a:r>
            <a:r>
              <a:rPr lang="el-GR" sz="1800" kern="100" dirty="0" err="1">
                <a:effectLst/>
                <a:ea typeface="Calibri" panose="020F0502020204030204" pitchFamily="34" charset="0"/>
                <a:cs typeface="Times New Roman" panose="02020603050405020304" pitchFamily="18" charset="0"/>
              </a:rPr>
              <a:t>Mayer</a:t>
            </a:r>
            <a:r>
              <a:rPr lang="el-GR" sz="1800" kern="100" dirty="0">
                <a:effectLst/>
                <a:ea typeface="Calibri" panose="020F0502020204030204" pitchFamily="34" charset="0"/>
                <a:cs typeface="Times New Roman" panose="02020603050405020304" pitchFamily="18" charset="0"/>
              </a:rPr>
              <a:t>. Το υλικό εφαρμόζει την </a:t>
            </a:r>
            <a:r>
              <a:rPr lang="el-GR" sz="1800" kern="100" dirty="0" err="1">
                <a:effectLst/>
                <a:ea typeface="Calibri" panose="020F0502020204030204" pitchFamily="34" charset="0"/>
                <a:cs typeface="Times New Roman" panose="02020603050405020304" pitchFamily="18" charset="0"/>
              </a:rPr>
              <a:t>Πολυμεσική</a:t>
            </a:r>
            <a:r>
              <a:rPr lang="el-GR" sz="1800" kern="100" dirty="0">
                <a:effectLst/>
                <a:ea typeface="Calibri" panose="020F0502020204030204" pitchFamily="34" charset="0"/>
                <a:cs typeface="Times New Roman" panose="02020603050405020304" pitchFamily="18" charset="0"/>
              </a:rPr>
              <a:t> Αρχή (συνδυασμός κειμένου, εικόνας, βίντεο), την Αρχή της Συνοχής (απουσία άσχετων πληροφοριών), την Κατάτμηση (σύντομες ενότητες), τη Σηματοδότηση (οπτικές επισημάνσεις), την Προσωποποίηση και τη Φωνή (φιλική, «ζεστή» αφήγηση) και την Προπαίδευση (εισαγωγικές δραστηριότητες). Το αποτέλεσμα είναι βελτιστοποίηση της γνωστικής επεξεργασίας και αύξηση μαθησιακής αποτελεσματικότητας. Μικρές προσθήκες βιβλιογραφικών παραπομπών και βελτίωση ηχητικής ποιότητας θα ενίσχυαν περαιτέρω την αξιοπιστία.  </a:t>
            </a:r>
            <a:endParaRPr lang="el-GR" sz="3200" dirty="0">
              <a:cs typeface="Times New Roman" panose="02020603050405020304" pitchFamily="18" charset="0"/>
            </a:endParaRPr>
          </a:p>
        </p:txBody>
      </p:sp>
    </p:spTree>
    <p:extLst>
      <p:ext uri="{BB962C8B-B14F-4D97-AF65-F5344CB8AC3E}">
        <p14:creationId xmlns="" xmlns:p14="http://schemas.microsoft.com/office/powerpoint/2010/main" val="1307535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Συμπεράσματα</a:t>
            </a:r>
            <a:endParaRPr lang="el-GR" sz="4000" b="1" dirty="0"/>
          </a:p>
        </p:txBody>
      </p:sp>
      <p:sp>
        <p:nvSpPr>
          <p:cNvPr id="4" name="9 - Ορθογώνιο"/>
          <p:cNvSpPr/>
          <p:nvPr/>
        </p:nvSpPr>
        <p:spPr>
          <a:xfrm>
            <a:off x="755576" y="1359875"/>
            <a:ext cx="7992888" cy="5131085"/>
          </a:xfrm>
          <a:prstGeom prst="rect">
            <a:avLst/>
          </a:prstGeom>
        </p:spPr>
        <p:txBody>
          <a:bodyPr wrap="square">
            <a:spAutoFit/>
          </a:bodyPr>
          <a:lstStyle/>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3) Είναι η σύνθεση και η δημιουργία </a:t>
            </a:r>
            <a:r>
              <a:rPr lang="el-GR" sz="1800" kern="100" dirty="0" err="1">
                <a:effectLst/>
                <a:ea typeface="Calibri" panose="020F0502020204030204" pitchFamily="34" charset="0"/>
                <a:cs typeface="Times New Roman" panose="02020603050405020304" pitchFamily="18" charset="0"/>
              </a:rPr>
              <a:t>διαδραστικού</a:t>
            </a:r>
            <a:r>
              <a:rPr lang="el-GR" sz="1800" kern="100" dirty="0">
                <a:effectLst/>
                <a:ea typeface="Calibri" panose="020F0502020204030204" pitchFamily="34" charset="0"/>
                <a:cs typeface="Times New Roman" panose="02020603050405020304" pitchFamily="18" charset="0"/>
              </a:rPr>
              <a:t> εκπαιδευτικού υλικού αποτελεσματική για την επίτευξη πολλαπλών εκπαιδευτικών στόχων (βαθύτερη κατανόηση, ενεργός συμμετοχή, διατήρηση γνώσης);  </a:t>
            </a:r>
            <a:endParaRPr lang="x-none" sz="1800" kern="100" dirty="0">
              <a:effectLst/>
              <a:ea typeface="Calibri" panose="020F0502020204030204" pitchFamily="34" charset="0"/>
              <a:cs typeface="Times New Roman" panose="02020603050405020304" pitchFamily="18" charset="0"/>
            </a:endParaRPr>
          </a:p>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Φαίνεται να είναι αποτελεσματική. Η διερευνητική, </a:t>
            </a:r>
            <a:r>
              <a:rPr lang="el-GR" sz="1800" kern="100" dirty="0" err="1">
                <a:effectLst/>
                <a:ea typeface="Calibri" panose="020F0502020204030204" pitchFamily="34" charset="0"/>
                <a:cs typeface="Times New Roman" panose="02020603050405020304" pitchFamily="18" charset="0"/>
              </a:rPr>
              <a:t>πολυμεσική</a:t>
            </a:r>
            <a:r>
              <a:rPr lang="el-GR" sz="1800" kern="100" dirty="0">
                <a:effectLst/>
                <a:ea typeface="Calibri" panose="020F0502020204030204" pitchFamily="34" charset="0"/>
                <a:cs typeface="Times New Roman" panose="02020603050405020304" pitchFamily="18" charset="0"/>
              </a:rPr>
              <a:t> και </a:t>
            </a:r>
            <a:r>
              <a:rPr lang="el-GR" sz="1800" kern="100" dirty="0" err="1">
                <a:effectLst/>
                <a:ea typeface="Calibri" panose="020F0502020204030204" pitchFamily="34" charset="0"/>
                <a:cs typeface="Times New Roman" panose="02020603050405020304" pitchFamily="18" charset="0"/>
              </a:rPr>
              <a:t>διαδραστική</a:t>
            </a:r>
            <a:r>
              <a:rPr lang="el-GR" sz="1800" kern="100" dirty="0">
                <a:effectLst/>
                <a:ea typeface="Calibri" panose="020F0502020204030204" pitchFamily="34" charset="0"/>
                <a:cs typeface="Times New Roman" panose="02020603050405020304" pitchFamily="18" charset="0"/>
              </a:rPr>
              <a:t> δομή του υλικού οδήγησε σε σημαντική βελτίωση της κατανόησης επιστημονικών εννοιών (π.χ. αδράνεια, δράση–αντίδραση), σε υψηλή ενεργό συμμετοχή και σε θετικά τεκμηριωμένη διατήρηση γνώσης από τους μαθητές της Β' Γυμνασίου. Δραστηριότητες όπως οι </a:t>
            </a:r>
            <a:r>
              <a:rPr lang="el-GR" sz="1800" kern="100" dirty="0" err="1">
                <a:effectLst/>
                <a:ea typeface="Calibri" panose="020F0502020204030204" pitchFamily="34" charset="0"/>
                <a:cs typeface="Times New Roman" panose="02020603050405020304" pitchFamily="18" charset="0"/>
              </a:rPr>
              <a:t>διαδραστικές</a:t>
            </a:r>
            <a:r>
              <a:rPr lang="el-GR" sz="1800" kern="100" dirty="0">
                <a:effectLst/>
                <a:ea typeface="Calibri" panose="020F0502020204030204" pitchFamily="34" charset="0"/>
                <a:cs typeface="Times New Roman" panose="02020603050405020304" pitchFamily="18" charset="0"/>
              </a:rPr>
              <a:t> ασκήσεις (</a:t>
            </a:r>
            <a:r>
              <a:rPr lang="el-GR" sz="1800" kern="100" dirty="0" err="1">
                <a:effectLst/>
                <a:ea typeface="Calibri" panose="020F0502020204030204" pitchFamily="34" charset="0"/>
                <a:cs typeface="Times New Roman" panose="02020603050405020304" pitchFamily="18" charset="0"/>
              </a:rPr>
              <a:t>drag</a:t>
            </a:r>
            <a:r>
              <a:rPr lang="el-GR" sz="1800" kern="100" dirty="0">
                <a:effectLst/>
                <a:ea typeface="Calibri" panose="020F0502020204030204" pitchFamily="34" charset="0"/>
                <a:cs typeface="Times New Roman" panose="02020603050405020304" pitchFamily="18" charset="0"/>
              </a:rPr>
              <a:t>-and-</a:t>
            </a:r>
            <a:r>
              <a:rPr lang="el-GR" sz="1800" kern="100" dirty="0" err="1">
                <a:effectLst/>
                <a:ea typeface="Calibri" panose="020F0502020204030204" pitchFamily="34" charset="0"/>
                <a:cs typeface="Times New Roman" panose="02020603050405020304" pitchFamily="18" charset="0"/>
              </a:rPr>
              <a:t>drop</a:t>
            </a:r>
            <a:r>
              <a:rPr lang="el-GR" sz="1800" kern="100" dirty="0">
                <a:effectLst/>
                <a:ea typeface="Calibri" panose="020F0502020204030204" pitchFamily="34" charset="0"/>
                <a:cs typeface="Times New Roman" panose="02020603050405020304" pitchFamily="18" charset="0"/>
              </a:rPr>
              <a:t>), οι προσομοιώσεις και οι αυτόματες διορθώσεις ενίσχυσαν την ανατροφοδότηση, την κριτική σκέψη και την εφαρμογή στη ζωή. Συστήνεται η συνέχιση της ολοκληρωμένης προσέγγισης και η ενσωμάτωση περισσότερων συνεργατικών δραστηριοτήτων για πολλαπλά επίπεδα στόχων </a:t>
            </a:r>
            <a:endParaRPr lang="x-none" sz="18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4140173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Συμπεράσματα</a:t>
            </a:r>
            <a:endParaRPr lang="el-GR" sz="4000" b="1" dirty="0"/>
          </a:p>
        </p:txBody>
      </p:sp>
      <p:sp>
        <p:nvSpPr>
          <p:cNvPr id="4" name="9 - Ορθογώνιο"/>
          <p:cNvSpPr/>
          <p:nvPr/>
        </p:nvSpPr>
        <p:spPr>
          <a:xfrm>
            <a:off x="755576" y="1359875"/>
            <a:ext cx="7992888" cy="4300088"/>
          </a:xfrm>
          <a:prstGeom prst="rect">
            <a:avLst/>
          </a:prstGeom>
        </p:spPr>
        <p:txBody>
          <a:bodyPr wrap="square">
            <a:spAutoFit/>
          </a:bodyPr>
          <a:lstStyle/>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4) Κατά πόσο η χρήση του </a:t>
            </a:r>
            <a:r>
              <a:rPr lang="el-GR" sz="1800" kern="100" dirty="0" err="1">
                <a:effectLst/>
                <a:ea typeface="Calibri" panose="020F0502020204030204" pitchFamily="34" charset="0"/>
                <a:cs typeface="Times New Roman" panose="02020603050405020304" pitchFamily="18" charset="0"/>
              </a:rPr>
              <a:t>διαδραστικού</a:t>
            </a:r>
            <a:r>
              <a:rPr lang="el-GR" sz="1800" kern="100" dirty="0">
                <a:effectLst/>
                <a:ea typeface="Calibri" panose="020F0502020204030204" pitchFamily="34" charset="0"/>
                <a:cs typeface="Times New Roman" panose="02020603050405020304" pitchFamily="18" charset="0"/>
              </a:rPr>
              <a:t> υλικού (</a:t>
            </a:r>
            <a:r>
              <a:rPr lang="el-GR" sz="1800" kern="100" dirty="0" err="1">
                <a:effectLst/>
                <a:ea typeface="Calibri" panose="020F0502020204030204" pitchFamily="34" charset="0"/>
                <a:cs typeface="Times New Roman" panose="02020603050405020304" pitchFamily="18" charset="0"/>
              </a:rPr>
              <a:t>animation</a:t>
            </a:r>
            <a:r>
              <a:rPr lang="el-GR" sz="1800" kern="100" dirty="0">
                <a:effectLst/>
                <a:ea typeface="Calibri" panose="020F0502020204030204" pitchFamily="34" charset="0"/>
                <a:cs typeface="Times New Roman" panose="02020603050405020304" pitchFamily="18" charset="0"/>
              </a:rPr>
              <a:t>, </a:t>
            </a:r>
            <a:r>
              <a:rPr lang="el-GR" sz="1800" kern="100" dirty="0" err="1">
                <a:effectLst/>
                <a:ea typeface="Calibri" panose="020F0502020204030204" pitchFamily="34" charset="0"/>
                <a:cs typeface="Times New Roman" panose="02020603050405020304" pitchFamily="18" charset="0"/>
              </a:rPr>
              <a:t>stop</a:t>
            </a:r>
            <a:r>
              <a:rPr lang="el-GR" sz="1800" kern="100" dirty="0">
                <a:effectLst/>
                <a:ea typeface="Calibri" panose="020F0502020204030204" pitchFamily="34" charset="0"/>
                <a:cs typeface="Times New Roman" panose="02020603050405020304" pitchFamily="18" charset="0"/>
              </a:rPr>
              <a:t> </a:t>
            </a:r>
            <a:r>
              <a:rPr lang="el-GR" sz="1800" kern="100" dirty="0" err="1">
                <a:effectLst/>
                <a:ea typeface="Calibri" panose="020F0502020204030204" pitchFamily="34" charset="0"/>
                <a:cs typeface="Times New Roman" panose="02020603050405020304" pitchFamily="18" charset="0"/>
              </a:rPr>
              <a:t>motion</a:t>
            </a:r>
            <a:r>
              <a:rPr lang="el-GR" sz="1800" kern="100" dirty="0">
                <a:effectLst/>
                <a:ea typeface="Calibri" panose="020F0502020204030204" pitchFamily="34" charset="0"/>
                <a:cs typeface="Times New Roman" panose="02020603050405020304" pitchFamily="18" charset="0"/>
              </a:rPr>
              <a:t>, </a:t>
            </a:r>
            <a:r>
              <a:rPr lang="el-GR" sz="1800" kern="100" dirty="0" err="1">
                <a:effectLst/>
                <a:ea typeface="Calibri" panose="020F0502020204030204" pitchFamily="34" charset="0"/>
                <a:cs typeface="Times New Roman" panose="02020603050405020304" pitchFamily="18" charset="0"/>
              </a:rPr>
              <a:t>video</a:t>
            </a:r>
            <a:r>
              <a:rPr lang="el-GR" sz="1800" kern="100" dirty="0">
                <a:effectLst/>
                <a:ea typeface="Calibri" panose="020F0502020204030204" pitchFamily="34" charset="0"/>
                <a:cs typeface="Times New Roman" panose="02020603050405020304" pitchFamily="18" charset="0"/>
              </a:rPr>
              <a:t>, H5P, </a:t>
            </a:r>
            <a:r>
              <a:rPr lang="el-GR" sz="1800" kern="100" dirty="0" err="1">
                <a:effectLst/>
                <a:ea typeface="Calibri" panose="020F0502020204030204" pitchFamily="34" charset="0"/>
                <a:cs typeface="Times New Roman" panose="02020603050405020304" pitchFamily="18" charset="0"/>
              </a:rPr>
              <a:t>Doodly</a:t>
            </a:r>
            <a:r>
              <a:rPr lang="el-GR" sz="1800" kern="100" dirty="0">
                <a:effectLst/>
                <a:ea typeface="Calibri" panose="020F0502020204030204" pitchFamily="34" charset="0"/>
                <a:cs typeface="Times New Roman" panose="02020603050405020304" pitchFamily="18" charset="0"/>
              </a:rPr>
              <a:t>, </a:t>
            </a:r>
            <a:r>
              <a:rPr lang="el-GR" sz="1800" kern="100" dirty="0" err="1">
                <a:effectLst/>
                <a:ea typeface="Calibri" panose="020F0502020204030204" pitchFamily="34" charset="0"/>
                <a:cs typeface="Times New Roman" panose="02020603050405020304" pitchFamily="18" charset="0"/>
              </a:rPr>
              <a:t>Plotagon</a:t>
            </a:r>
            <a:r>
              <a:rPr lang="el-GR" sz="1800" kern="100" dirty="0">
                <a:effectLst/>
                <a:ea typeface="Calibri" panose="020F0502020204030204" pitchFamily="34" charset="0"/>
                <a:cs typeface="Times New Roman" panose="02020603050405020304" pitchFamily="18" charset="0"/>
              </a:rPr>
              <a:t>) επηρεάζει θετικά το ενδιαφέρον των παιδιών για μάθηση;  </a:t>
            </a:r>
            <a:endParaRPr lang="x-none" sz="1800" kern="100" dirty="0">
              <a:effectLst/>
              <a:ea typeface="Calibri" panose="020F0502020204030204" pitchFamily="34" charset="0"/>
              <a:cs typeface="Times New Roman" panose="02020603050405020304" pitchFamily="18" charset="0"/>
            </a:endParaRPr>
          </a:p>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Το ενδιαφέρον επηρεάζεται θετικά. Οι μαθητές ανέφεραν ενθουσιασμό, αυξημένο ενδιαφέρον και θετική μεταβολή στάσης απέναντι στη Φυσική. Οπτικοακουστικά στοιχεία (</a:t>
            </a:r>
            <a:r>
              <a:rPr lang="el-GR" sz="1800" kern="100" dirty="0" err="1">
                <a:effectLst/>
                <a:ea typeface="Calibri" panose="020F0502020204030204" pitchFamily="34" charset="0"/>
                <a:cs typeface="Times New Roman" panose="02020603050405020304" pitchFamily="18" charset="0"/>
              </a:rPr>
              <a:t>Doodly</a:t>
            </a:r>
            <a:r>
              <a:rPr lang="el-GR" sz="1800" kern="100" dirty="0">
                <a:effectLst/>
                <a:ea typeface="Calibri" panose="020F0502020204030204" pitchFamily="34" charset="0"/>
                <a:cs typeface="Times New Roman" panose="02020603050405020304" pitchFamily="18" charset="0"/>
              </a:rPr>
              <a:t>, βίντεο, </a:t>
            </a:r>
            <a:r>
              <a:rPr lang="el-GR" sz="1800" kern="100" dirty="0" err="1">
                <a:effectLst/>
                <a:ea typeface="Calibri" panose="020F0502020204030204" pitchFamily="34" charset="0"/>
                <a:cs typeface="Times New Roman" panose="02020603050405020304" pitchFamily="18" charset="0"/>
              </a:rPr>
              <a:t>animation</a:t>
            </a:r>
            <a:r>
              <a:rPr lang="el-GR" sz="1800" kern="100" dirty="0">
                <a:effectLst/>
                <a:ea typeface="Calibri" panose="020F0502020204030204" pitchFamily="34" charset="0"/>
                <a:cs typeface="Times New Roman" panose="02020603050405020304" pitchFamily="18" charset="0"/>
              </a:rPr>
              <a:t>) και άμεσα </a:t>
            </a:r>
            <a:r>
              <a:rPr lang="el-GR" sz="1800" kern="100" dirty="0" err="1">
                <a:effectLst/>
                <a:ea typeface="Calibri" panose="020F0502020204030204" pitchFamily="34" charset="0"/>
                <a:cs typeface="Times New Roman" panose="02020603050405020304" pitchFamily="18" charset="0"/>
              </a:rPr>
              <a:t>διαδραστικά</a:t>
            </a:r>
            <a:r>
              <a:rPr lang="el-GR" sz="1800" kern="100" dirty="0">
                <a:effectLst/>
                <a:ea typeface="Calibri" panose="020F0502020204030204" pitchFamily="34" charset="0"/>
                <a:cs typeface="Times New Roman" panose="02020603050405020304" pitchFamily="18" charset="0"/>
              </a:rPr>
              <a:t> στοιχεία ξεχώρισαν ως τα πιο ελκυστικά και προσιτά, ειδικά για μαθητές που δυσκολεύονται με το παραδοσιακό κείμενο. Η </a:t>
            </a:r>
            <a:r>
              <a:rPr lang="el-GR" sz="1800" kern="100" dirty="0" err="1">
                <a:effectLst/>
                <a:ea typeface="Calibri" panose="020F0502020204030204" pitchFamily="34" charset="0"/>
                <a:cs typeface="Times New Roman" panose="02020603050405020304" pitchFamily="18" charset="0"/>
              </a:rPr>
              <a:t>διαδραστικότητα</a:t>
            </a:r>
            <a:r>
              <a:rPr lang="el-GR" sz="1800" kern="100" dirty="0">
                <a:effectLst/>
                <a:ea typeface="Calibri" panose="020F0502020204030204" pitchFamily="34" charset="0"/>
                <a:cs typeface="Times New Roman" panose="02020603050405020304" pitchFamily="18" charset="0"/>
              </a:rPr>
              <a:t> διατήρησε το ενδιαφέρον, αύξησε την προσοχή και προώθησε την αυτονομία μάθησης. Προτείνεται να διατηρηθεί η ποικιλία μέσων και να ενισχυθεί η κοινωνική διάσταση (συνεργατικά σενάρια, συζητήσεις σε πραγματικό χρόνο) για περαιτέρω αύξηση της κινητοποίησης.</a:t>
            </a:r>
            <a:endParaRPr lang="x-none" sz="18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064835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Σκοπός</a:t>
            </a:r>
            <a:endParaRPr lang="el-GR" sz="3600" b="1" dirty="0"/>
          </a:p>
        </p:txBody>
      </p:sp>
      <p:sp>
        <p:nvSpPr>
          <p:cNvPr id="4" name="9 - Ορθογώνιο"/>
          <p:cNvSpPr/>
          <p:nvPr/>
        </p:nvSpPr>
        <p:spPr>
          <a:xfrm>
            <a:off x="827584" y="1556792"/>
            <a:ext cx="6840760" cy="3416320"/>
          </a:xfrm>
          <a:prstGeom prst="rect">
            <a:avLst/>
          </a:prstGeom>
        </p:spPr>
        <p:txBody>
          <a:bodyPr wrap="square">
            <a:spAutoFit/>
          </a:bodyPr>
          <a:lstStyle/>
          <a:p>
            <a:r>
              <a:rPr lang="el-GR" dirty="0"/>
              <a:t>Δύο άξονες: </a:t>
            </a:r>
          </a:p>
          <a:p>
            <a:pPr marL="457200" indent="-457200">
              <a:buFont typeface="+mj-lt"/>
              <a:buAutoNum type="arabicPeriod"/>
            </a:pPr>
            <a:r>
              <a:rPr lang="el-GR" dirty="0"/>
              <a:t>Σχεδιασμός και υλοποίηση </a:t>
            </a:r>
            <a:r>
              <a:rPr lang="el-GR" dirty="0" err="1"/>
              <a:t>διαδραστικού</a:t>
            </a:r>
            <a:r>
              <a:rPr lang="el-GR" dirty="0"/>
              <a:t> ψηφιακού</a:t>
            </a:r>
            <a:r>
              <a:rPr lang="en-US" dirty="0"/>
              <a:t> </a:t>
            </a:r>
            <a:r>
              <a:rPr lang="el-GR" dirty="0"/>
              <a:t>εκπαιδευτικού υλικού με θέμα τους 3 Νόμους του Νεύτωνα στο μάθημα της φυσικής </a:t>
            </a:r>
            <a:r>
              <a:rPr lang="el-GR" dirty="0" smtClean="0"/>
              <a:t>2</a:t>
            </a:r>
            <a:r>
              <a:rPr lang="el-GR" baseline="30000" dirty="0" smtClean="0"/>
              <a:t>ης</a:t>
            </a:r>
            <a:r>
              <a:rPr lang="el-GR" dirty="0" smtClean="0"/>
              <a:t> </a:t>
            </a:r>
            <a:r>
              <a:rPr lang="el-GR" dirty="0"/>
              <a:t>Γυμνασίου</a:t>
            </a:r>
          </a:p>
          <a:p>
            <a:pPr marL="457200" indent="-457200">
              <a:buFont typeface="+mj-lt"/>
              <a:buAutoNum type="arabicPeriod"/>
            </a:pPr>
            <a:endParaRPr lang="el-GR" dirty="0"/>
          </a:p>
          <a:p>
            <a:pPr marL="457200" indent="-457200">
              <a:buFont typeface="+mj-lt"/>
              <a:buAutoNum type="arabicPeriod"/>
            </a:pPr>
            <a:r>
              <a:rPr lang="el-GR" dirty="0"/>
              <a:t>Αξιολόγηση από εκπαιδευτικούς και μαθητές</a:t>
            </a:r>
          </a:p>
          <a:p>
            <a:pPr marL="457200" indent="-457200">
              <a:buFont typeface="+mj-lt"/>
              <a:buAutoNum type="arabicPeriod"/>
            </a:pPr>
            <a:endParaRPr lang="el-GR" dirty="0"/>
          </a:p>
          <a:p>
            <a:pPr marL="457200" indent="-457200">
              <a:buFont typeface="+mj-lt"/>
              <a:buAutoNum type="arabicPeriod"/>
            </a:pPr>
            <a:endParaRPr lang="el-GR" dirty="0"/>
          </a:p>
        </p:txBody>
      </p:sp>
      <p:sp>
        <p:nvSpPr>
          <p:cNvPr id="3" name="TextBox 2"/>
          <p:cNvSpPr txBox="1"/>
          <p:nvPr/>
        </p:nvSpPr>
        <p:spPr>
          <a:xfrm>
            <a:off x="827584" y="4941168"/>
            <a:ext cx="8208912" cy="923330"/>
          </a:xfrm>
          <a:prstGeom prst="rect">
            <a:avLst/>
          </a:prstGeom>
          <a:noFill/>
        </p:spPr>
        <p:txBody>
          <a:bodyPr wrap="square" rtlCol="0">
            <a:spAutoFit/>
          </a:bodyPr>
          <a:lstStyle/>
          <a:p>
            <a:r>
              <a:rPr lang="el-GR" sz="1800" i="1" dirty="0"/>
              <a:t>Ευχαριστώ πολύ των επιβλέποντα καθηγητή κ. Δημήτρη Σταύρου, τα υπόλοιπα μέλη της τριμελούς εξεταστικής επιτροπής, τον κ Κωνσταντίνο </a:t>
            </a:r>
            <a:r>
              <a:rPr lang="el-GR" sz="1800" i="1" dirty="0" err="1"/>
              <a:t>Γιαννενάκη</a:t>
            </a:r>
            <a:r>
              <a:rPr lang="el-GR" sz="1800" i="1" dirty="0"/>
              <a:t> καθώς και τους συνεργάτες μου και την οικογένειά μου </a:t>
            </a:r>
            <a:endParaRPr lang="el-GR" sz="1600" i="1" dirty="0"/>
          </a:p>
        </p:txBody>
      </p:sp>
    </p:spTree>
    <p:extLst>
      <p:ext uri="{BB962C8B-B14F-4D97-AF65-F5344CB8AC3E}">
        <p14:creationId xmlns="" xmlns:p14="http://schemas.microsoft.com/office/powerpoint/2010/main"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Συμπέρασμα</a:t>
            </a:r>
            <a:endParaRPr lang="el-GR" sz="4000" b="1" dirty="0"/>
          </a:p>
        </p:txBody>
      </p:sp>
      <p:sp>
        <p:nvSpPr>
          <p:cNvPr id="4" name="9 - Ορθογώνιο"/>
          <p:cNvSpPr/>
          <p:nvPr/>
        </p:nvSpPr>
        <p:spPr>
          <a:xfrm>
            <a:off x="827584" y="1772816"/>
            <a:ext cx="7992888" cy="4457952"/>
          </a:xfrm>
          <a:prstGeom prst="rect">
            <a:avLst/>
          </a:prstGeom>
        </p:spPr>
        <p:txBody>
          <a:bodyPr wrap="square">
            <a:spAutoFit/>
          </a:bodyPr>
          <a:lstStyle/>
          <a:p>
            <a:pPr algn="just">
              <a:lnSpc>
                <a:spcPct val="150000"/>
              </a:lnSpc>
              <a:spcAft>
                <a:spcPts val="800"/>
              </a:spcAft>
            </a:pPr>
            <a:r>
              <a:rPr lang="el-GR" kern="100" dirty="0">
                <a:effectLst/>
                <a:ea typeface="Calibri" panose="020F0502020204030204" pitchFamily="34" charset="0"/>
                <a:cs typeface="Times New Roman" panose="02020603050405020304" pitchFamily="18" charset="0"/>
              </a:rPr>
              <a:t>Η διερευνητική προσέγγιση συμβάλλει σε εξαιρετικά υψηλό βαθμό στην κατανόηση των Φυσικών επιστημών. Η ομόφωνη θετική ανταπόκριση και η βαθιά κατανόηση των νόμων της κίνησης καταδεικνύουν την αποτελεσματικότητα της μεθοδολογίας, η οποία συνδυάζει τη γνώση με τη συναισθηματική εμπλοκή. Αναγνωρίζεται ότι το εκπαιδευτικό υλικό μπορεί να χρησιμοποιηθεί στο πλαίσιο της εκπαιδευτικής διαδικασίας με καλές προοπτικές.</a:t>
            </a:r>
            <a:endParaRPr lang="x-none" kern="100" dirty="0">
              <a:effectLs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077474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Μελλοντική Έρευνα</a:t>
            </a:r>
            <a:endParaRPr lang="el-GR" sz="4000" b="1" dirty="0"/>
          </a:p>
        </p:txBody>
      </p:sp>
      <p:sp>
        <p:nvSpPr>
          <p:cNvPr id="4" name="9 - Ορθογώνιο"/>
          <p:cNvSpPr/>
          <p:nvPr/>
        </p:nvSpPr>
        <p:spPr>
          <a:xfrm>
            <a:off x="827584" y="1124744"/>
            <a:ext cx="7992888" cy="4505272"/>
          </a:xfrm>
          <a:prstGeom prst="rect">
            <a:avLst/>
          </a:prstGeom>
        </p:spPr>
        <p:txBody>
          <a:bodyPr wrap="square">
            <a:spAutoFit/>
          </a:bodyPr>
          <a:lstStyle/>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Ο αριθμός των </a:t>
            </a:r>
            <a:r>
              <a:rPr lang="el-GR" sz="1800" kern="100" dirty="0" err="1">
                <a:effectLst/>
                <a:ea typeface="Calibri" panose="020F0502020204030204" pitchFamily="34" charset="0"/>
                <a:cs typeface="Times New Roman" panose="02020603050405020304" pitchFamily="18" charset="0"/>
              </a:rPr>
              <a:t>αξιολογητών</a:t>
            </a:r>
            <a:r>
              <a:rPr lang="el-GR" sz="1800" kern="100" dirty="0">
                <a:effectLst/>
                <a:ea typeface="Calibri" panose="020F0502020204030204" pitchFamily="34" charset="0"/>
                <a:cs typeface="Times New Roman" panose="02020603050405020304" pitchFamily="18" charset="0"/>
              </a:rPr>
              <a:t> ήταν περιορισμένος </a:t>
            </a:r>
          </a:p>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Χρειάζεται να δοκιμαστεί από περισσότερους επαγγελματίες με διαφορετική προέλευση, σε επίπεδο καταγωγής, τόπου διδασκαλίας, εμπειρίας αλλά κυρίως με διαφορετικά επίπεδα εξοικείωσης με τις τεχνολογίες </a:t>
            </a:r>
            <a:r>
              <a:rPr lang="el-GR" sz="1800" kern="100" dirty="0" err="1">
                <a:effectLst/>
                <a:ea typeface="Calibri" panose="020F0502020204030204" pitchFamily="34" charset="0"/>
                <a:cs typeface="Times New Roman" panose="02020603050405020304" pitchFamily="18" charset="0"/>
              </a:rPr>
              <a:t>ΕξΑΕ</a:t>
            </a:r>
            <a:r>
              <a:rPr lang="el-GR" sz="1800" kern="100" dirty="0">
                <a:effectLst/>
                <a:ea typeface="Calibri" panose="020F0502020204030204" pitchFamily="34" charset="0"/>
                <a:cs typeface="Times New Roman" panose="02020603050405020304" pitchFamily="18" charset="0"/>
              </a:rPr>
              <a:t>. </a:t>
            </a:r>
          </a:p>
          <a:p>
            <a:pPr algn="just">
              <a:lnSpc>
                <a:spcPct val="150000"/>
              </a:lnSpc>
              <a:spcAft>
                <a:spcPts val="800"/>
              </a:spcAft>
            </a:pPr>
            <a:r>
              <a:rPr lang="el-GR" sz="1800" kern="100" dirty="0">
                <a:ea typeface="Calibri" panose="020F0502020204030204" pitchFamily="34" charset="0"/>
                <a:cs typeface="Times New Roman" panose="02020603050405020304" pitchFamily="18" charset="0"/>
              </a:rPr>
              <a:t>Ο</a:t>
            </a:r>
            <a:r>
              <a:rPr lang="el-GR" sz="1800" kern="100" dirty="0">
                <a:effectLst/>
                <a:ea typeface="Calibri" panose="020F0502020204030204" pitchFamily="34" charset="0"/>
                <a:cs typeface="Times New Roman" panose="02020603050405020304" pitchFamily="18" charset="0"/>
              </a:rPr>
              <a:t>ι καθηγητές φυσικής προέρχονται από τμήματα όπου απαιτείται πλέον η χρήση πολυμέσων για την λήψη πτυχίου αυτό δεν συμβαίνει απαραίτητα με τους παλαιότερους συναδέλφους ή κάποιους που τελικά δεν απέκτησαν τον απαιτούμενο βαθμό εξοικείωσης με τις νέες τεχνολογίες. </a:t>
            </a:r>
          </a:p>
          <a:p>
            <a:pPr algn="just">
              <a:lnSpc>
                <a:spcPct val="150000"/>
              </a:lnSpc>
              <a:spcAft>
                <a:spcPts val="800"/>
              </a:spcAft>
            </a:pPr>
            <a:r>
              <a:rPr lang="el-GR" sz="1800" kern="100" dirty="0">
                <a:effectLst/>
                <a:ea typeface="Calibri" panose="020F0502020204030204" pitchFamily="34" charset="0"/>
                <a:cs typeface="Times New Roman" panose="02020603050405020304" pitchFamily="18" charset="0"/>
              </a:rPr>
              <a:t>Σε αυτούς θα πρέπει να δοθεί έμφαση σε πιθανές αξιολογήσεις προκειμένου ένα τέτοιο εκπαιδευτικό υλικό να μπορεί να χρησιμοποιηθεί ευρέως στην εκπαίδευση. </a:t>
            </a:r>
            <a:endParaRPr lang="x-none" sz="18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441301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Συνεισφορά της διπλωματικής</a:t>
            </a:r>
            <a:endParaRPr lang="el-GR" sz="3600" b="1" dirty="0"/>
          </a:p>
        </p:txBody>
      </p:sp>
      <p:sp>
        <p:nvSpPr>
          <p:cNvPr id="4" name="9 - Ορθογώνιο"/>
          <p:cNvSpPr/>
          <p:nvPr/>
        </p:nvSpPr>
        <p:spPr>
          <a:xfrm>
            <a:off x="899592" y="1659285"/>
            <a:ext cx="8244408" cy="4031873"/>
          </a:xfrm>
          <a:prstGeom prst="rect">
            <a:avLst/>
          </a:prstGeom>
        </p:spPr>
        <p:txBody>
          <a:bodyPr wrap="square">
            <a:spAutoFit/>
          </a:bodyPr>
          <a:lstStyle/>
          <a:p>
            <a:pPr marL="457200" indent="-457200">
              <a:buFont typeface="Arial" panose="020B0604020202020204" pitchFamily="34" charset="0"/>
              <a:buChar char="•"/>
            </a:pPr>
            <a:r>
              <a:rPr lang="el-GR" sz="3200" dirty="0"/>
              <a:t>Το μάθημα της Φυσικής γίνεται πιο ελκυστικό με τη χρήση </a:t>
            </a:r>
            <a:r>
              <a:rPr lang="el-GR" sz="3200" dirty="0" err="1"/>
              <a:t>διαδραστικών</a:t>
            </a:r>
            <a:r>
              <a:rPr lang="el-GR" sz="3200" dirty="0"/>
              <a:t> εργαλείων και πολυμέσων </a:t>
            </a:r>
          </a:p>
          <a:p>
            <a:pPr marL="457200" indent="-457200">
              <a:buFont typeface="Arial" panose="020B0604020202020204" pitchFamily="34" charset="0"/>
              <a:buChar char="•"/>
            </a:pPr>
            <a:r>
              <a:rPr lang="el-GR" sz="3200" dirty="0"/>
              <a:t>Διευκολύνει την κατανόηση σύνθετων εννοιών, </a:t>
            </a:r>
          </a:p>
          <a:p>
            <a:pPr marL="457200" indent="-457200">
              <a:buFont typeface="Arial" panose="020B0604020202020204" pitchFamily="34" charset="0"/>
              <a:buChar char="•"/>
            </a:pPr>
            <a:r>
              <a:rPr lang="el-GR" sz="3200" dirty="0" smtClean="0"/>
              <a:t>Η </a:t>
            </a:r>
            <a:r>
              <a:rPr lang="el-GR" sz="3200" dirty="0"/>
              <a:t>εφαρμογή τέτοιων τεχνολογιών στην ελληνική εκπαιδευτική διαδικασία είναι περιορισμένη </a:t>
            </a:r>
            <a:endParaRPr lang="en-US" sz="3200" dirty="0"/>
          </a:p>
        </p:txBody>
      </p:sp>
    </p:spTree>
    <p:extLst>
      <p:ext uri="{BB962C8B-B14F-4D97-AF65-F5344CB8AC3E}">
        <p14:creationId xmlns="" xmlns:p14="http://schemas.microsoft.com/office/powerpoint/2010/main" val="2790992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 Επιμέρους στόχοι</a:t>
            </a:r>
            <a:endParaRPr lang="el-GR" sz="4000" b="1" dirty="0"/>
          </a:p>
        </p:txBody>
      </p:sp>
      <p:sp>
        <p:nvSpPr>
          <p:cNvPr id="4" name="9 - Ορθογώνιο"/>
          <p:cNvSpPr/>
          <p:nvPr/>
        </p:nvSpPr>
        <p:spPr>
          <a:xfrm>
            <a:off x="467544" y="1268760"/>
            <a:ext cx="8604448" cy="5136150"/>
          </a:xfrm>
          <a:prstGeom prst="rect">
            <a:avLst/>
          </a:prstGeom>
        </p:spPr>
        <p:txBody>
          <a:bodyPr wrap="square">
            <a:spAutoFit/>
          </a:bodyPr>
          <a:lstStyle/>
          <a:p>
            <a:pPr marL="342900" lvl="0" indent="-342900" algn="just">
              <a:lnSpc>
                <a:spcPct val="150000"/>
              </a:lnSpc>
              <a:spcAft>
                <a:spcPts val="1000"/>
              </a:spcAft>
              <a:buFont typeface="+mj-lt"/>
              <a:buAutoNum type="arabicPeriod"/>
            </a:pPr>
            <a:r>
              <a:rPr lang="el-GR" sz="1700" kern="100" dirty="0">
                <a:effectLst/>
                <a:latin typeface="Arial" panose="020B0604020202020204" pitchFamily="34" charset="0"/>
                <a:ea typeface="Calibri" panose="020F0502020204030204" pitchFamily="34" charset="0"/>
                <a:cs typeface="Times New Roman" panose="02020603050405020304" pitchFamily="18" charset="0"/>
              </a:rPr>
              <a:t>Να αξιολογηθεί από τους ειδικούς εάν το εκπαιδευτικό υλικό ανταποκρίνεται σε μαθητές Β’ Γυμνασίου.</a:t>
            </a:r>
            <a:endParaRPr lang="x-none"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700" kern="100" dirty="0">
                <a:effectLst/>
                <a:latin typeface="Arial" panose="020B0604020202020204" pitchFamily="34" charset="0"/>
                <a:ea typeface="Calibri" panose="020F0502020204030204" pitchFamily="34" charset="0"/>
                <a:cs typeface="Times New Roman" panose="02020603050405020304" pitchFamily="18" charset="0"/>
              </a:rPr>
              <a:t>Να διερευνηθούν από τους ειδικούς εάν επιτυγχάνονται τα μαθησιακά αποτελέσματα με τη χρήση του υλικού</a:t>
            </a:r>
            <a:endParaRPr lang="x-none"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700" kern="100" dirty="0">
                <a:effectLst/>
                <a:latin typeface="Arial" panose="020B0604020202020204" pitchFamily="34" charset="0"/>
                <a:ea typeface="Calibri" panose="020F0502020204030204" pitchFamily="34" charset="0"/>
                <a:cs typeface="Times New Roman" panose="02020603050405020304" pitchFamily="18" charset="0"/>
              </a:rPr>
              <a:t>Να αξιολογηθεί από τους ειδικούς εάν υπάρχει ευχρηστία στο εκπαιδευτικό υλικό </a:t>
            </a:r>
            <a:endParaRPr lang="x-none"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700" kern="100" dirty="0">
                <a:effectLst/>
                <a:latin typeface="Arial" panose="020B0604020202020204" pitchFamily="34" charset="0"/>
                <a:ea typeface="Calibri" panose="020F0502020204030204" pitchFamily="34" charset="0"/>
                <a:cs typeface="Times New Roman" panose="02020603050405020304" pitchFamily="18" charset="0"/>
              </a:rPr>
              <a:t>Να εντοπιστούν δυνατά σημεία και σημεία που χρήζουν αλλαγών από τους ειδικούς </a:t>
            </a:r>
            <a:endParaRPr lang="x-none"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700" kern="100" dirty="0">
                <a:effectLst/>
                <a:latin typeface="Arial" panose="020B0604020202020204" pitchFamily="34" charset="0"/>
                <a:ea typeface="Calibri" panose="020F0502020204030204" pitchFamily="34" charset="0"/>
                <a:cs typeface="Times New Roman" panose="02020603050405020304" pitchFamily="18" charset="0"/>
              </a:rPr>
              <a:t>Να διερευνηθούν τα μαθησιακά αποτελέσματα που επιτυγχάνονται μέσω της χρήσης του υλικού.</a:t>
            </a:r>
            <a:endParaRPr lang="x-none"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700" kern="100" dirty="0">
                <a:effectLst/>
                <a:latin typeface="Arial" panose="020B0604020202020204" pitchFamily="34" charset="0"/>
                <a:ea typeface="Calibri" panose="020F0502020204030204" pitchFamily="34" charset="0"/>
                <a:cs typeface="Times New Roman" panose="02020603050405020304" pitchFamily="18" charset="0"/>
              </a:rPr>
              <a:t>Να καταγραφούν προτάσεις για βελτίωση και αλλαγές του υλικού από τους μαθητές.</a:t>
            </a:r>
            <a:endParaRPr lang="x-none"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700" kern="100" dirty="0">
                <a:effectLst/>
                <a:latin typeface="Arial" panose="020B0604020202020204" pitchFamily="34" charset="0"/>
                <a:ea typeface="Calibri" panose="020F0502020204030204" pitchFamily="34" charset="0"/>
                <a:cs typeface="Times New Roman" panose="02020603050405020304" pitchFamily="18" charset="0"/>
              </a:rPr>
              <a:t>Να αξιολογηθεί η συναισθηματική ανταπόκριση των μαθητών στο εκπαιδευτικό υλικό.</a:t>
            </a:r>
            <a:endParaRPr lang="x-none" sz="17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538920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 Ερευνητικά Ερωτήματα</a:t>
            </a:r>
            <a:endParaRPr lang="el-GR" sz="4000" b="1" dirty="0"/>
          </a:p>
        </p:txBody>
      </p:sp>
      <p:sp>
        <p:nvSpPr>
          <p:cNvPr id="4" name="9 - Ορθογώνιο"/>
          <p:cNvSpPr/>
          <p:nvPr/>
        </p:nvSpPr>
        <p:spPr>
          <a:xfrm>
            <a:off x="827584" y="1556792"/>
            <a:ext cx="7632848" cy="4997394"/>
          </a:xfrm>
          <a:prstGeom prst="rect">
            <a:avLst/>
          </a:prstGeom>
        </p:spPr>
        <p:txBody>
          <a:bodyPr wrap="square">
            <a:spAutoFit/>
          </a:bodyPr>
          <a:lstStyle/>
          <a:p>
            <a:pPr marL="342900" lvl="0" indent="-342900" algn="just">
              <a:lnSpc>
                <a:spcPct val="150000"/>
              </a:lnSpc>
              <a:spcAft>
                <a:spcPts val="1000"/>
              </a:spcAft>
              <a:buFont typeface="+mj-lt"/>
              <a:buAutoNum type="arabicPeriod"/>
            </a:pPr>
            <a:r>
              <a:rPr lang="el-GR" sz="1800" kern="100" dirty="0">
                <a:effectLst/>
                <a:latin typeface="Arial" panose="020B0604020202020204" pitchFamily="34" charset="0"/>
                <a:ea typeface="Times New Roman" panose="02020603050405020304" pitchFamily="18" charset="0"/>
                <a:cs typeface="Times New Roman" panose="02020603050405020304" pitchFamily="18" charset="0"/>
              </a:rPr>
              <a:t>Το εκπαιδευτικό υλικό </a:t>
            </a:r>
            <a:r>
              <a:rPr lang="el-GR" sz="1800" kern="100" dirty="0" err="1">
                <a:effectLst/>
                <a:latin typeface="Arial" panose="020B0604020202020204" pitchFamily="34" charset="0"/>
                <a:ea typeface="Times New Roman" panose="02020603050405020304" pitchFamily="18" charset="0"/>
                <a:cs typeface="Times New Roman" panose="02020603050405020304" pitchFamily="18" charset="0"/>
              </a:rPr>
              <a:t>διέπεται</a:t>
            </a:r>
            <a:r>
              <a:rPr lang="el-GR" sz="1800" kern="100" dirty="0">
                <a:effectLst/>
                <a:latin typeface="Arial" panose="020B0604020202020204" pitchFamily="34" charset="0"/>
                <a:ea typeface="Times New Roman" panose="02020603050405020304" pitchFamily="18" charset="0"/>
                <a:cs typeface="Times New Roman" panose="02020603050405020304" pitchFamily="18" charset="0"/>
              </a:rPr>
              <a:t> από τις αρχές και τη μεθοδολογία της εξ αποστάσεως εκπαίδευσης; </a:t>
            </a:r>
            <a:endParaRPr lang="x-non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800" kern="100" dirty="0">
                <a:effectLst/>
                <a:latin typeface="Arial" panose="020B0604020202020204" pitchFamily="34" charset="0"/>
                <a:ea typeface="Times New Roman" panose="02020603050405020304" pitchFamily="18" charset="0"/>
                <a:cs typeface="Times New Roman" panose="02020603050405020304" pitchFamily="18" charset="0"/>
              </a:rPr>
              <a:t>Το εκπαιδευτικό υλικό έχει δημιουργηθεί σύμφωνα με τις αρχές της </a:t>
            </a:r>
            <a:r>
              <a:rPr lang="el-GR" sz="1800" kern="100" dirty="0" err="1">
                <a:effectLst/>
                <a:latin typeface="Arial" panose="020B0604020202020204" pitchFamily="34" charset="0"/>
                <a:ea typeface="Times New Roman" panose="02020603050405020304" pitchFamily="18" charset="0"/>
                <a:cs typeface="Times New Roman" panose="02020603050405020304" pitchFamily="18" charset="0"/>
              </a:rPr>
              <a:t>πολυμεσικής</a:t>
            </a:r>
            <a:r>
              <a:rPr lang="el-GR" sz="1800" kern="100" dirty="0">
                <a:effectLst/>
                <a:latin typeface="Arial" panose="020B0604020202020204" pitchFamily="34" charset="0"/>
                <a:ea typeface="Times New Roman" panose="02020603050405020304" pitchFamily="18" charset="0"/>
                <a:cs typeface="Times New Roman" panose="02020603050405020304" pitchFamily="18" charset="0"/>
              </a:rPr>
              <a:t> μάθησης; </a:t>
            </a:r>
            <a:endParaRPr lang="x-non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8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Είναι η σύνθεση και η δημιουργία </a:t>
            </a:r>
            <a:r>
              <a:rPr lang="el-GR" sz="1800" kern="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διαδραστικού</a:t>
            </a:r>
            <a:r>
              <a:rPr lang="el-GR" sz="18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εκπαιδευτικού υλικού αποτελεσματική για την επίτευξη  </a:t>
            </a:r>
            <a:r>
              <a:rPr lang="el-GR" sz="1800" kern="100" dirty="0">
                <a:effectLst/>
                <a:latin typeface="Arial" panose="020B0604020202020204" pitchFamily="34" charset="0"/>
                <a:ea typeface="Times New Roman" panose="02020603050405020304" pitchFamily="18" charset="0"/>
                <a:cs typeface="Times New Roman" panose="02020603050405020304" pitchFamily="18" charset="0"/>
              </a:rPr>
              <a:t>πολλαπλών εκπαιδευτικών στόχων (όπως η βαθύτερη κατανόηση, η ενεργός συμμετοχή και η διατήρηση της γνώσης)</a:t>
            </a:r>
            <a:endParaRPr lang="x-non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8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Κατά πόσο η χρήση του </a:t>
            </a:r>
            <a:r>
              <a:rPr lang="el-GR" sz="1800" kern="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διαδραστικού</a:t>
            </a:r>
            <a:r>
              <a:rPr lang="el-GR" sz="18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υλικού (</a:t>
            </a:r>
            <a:r>
              <a:rPr lang="el-GR" sz="1800" kern="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animation</a:t>
            </a:r>
            <a:r>
              <a:rPr lang="el-GR" sz="18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l-GR" sz="1800" kern="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stop</a:t>
            </a:r>
            <a:r>
              <a:rPr lang="el-GR" sz="18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l-GR" sz="1800" kern="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motion</a:t>
            </a:r>
            <a:r>
              <a:rPr lang="el-GR" sz="18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l-GR" sz="1800" kern="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video</a:t>
            </a:r>
            <a:r>
              <a:rPr lang="el-GR" sz="18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h5p- </a:t>
            </a:r>
            <a:r>
              <a:rPr lang="el-GR" sz="1800" kern="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doodly-Plotagon</a:t>
            </a:r>
            <a:r>
              <a:rPr lang="el-GR" sz="1800"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επηρεάζει θετικά το ενδιαφέρον των παιδιών για μάθηση.</a:t>
            </a:r>
            <a:endParaRPr lang="x-non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714756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61192" y="548680"/>
            <a:ext cx="7199240" cy="765652"/>
          </a:xfrm>
        </p:spPr>
        <p:txBody>
          <a:bodyPr>
            <a:noAutofit/>
          </a:bodyPr>
          <a:lstStyle/>
          <a:p>
            <a:r>
              <a:rPr lang="el-GR" sz="3600" dirty="0"/>
              <a:t>Δομή της εργασίας</a:t>
            </a:r>
            <a:endParaRPr lang="el-GR" sz="3600" b="1" dirty="0"/>
          </a:p>
        </p:txBody>
      </p:sp>
      <p:sp>
        <p:nvSpPr>
          <p:cNvPr id="4" name="9 - Ορθογώνιο"/>
          <p:cNvSpPr/>
          <p:nvPr/>
        </p:nvSpPr>
        <p:spPr>
          <a:xfrm>
            <a:off x="827584" y="1556792"/>
            <a:ext cx="7920880" cy="5416868"/>
          </a:xfrm>
          <a:prstGeom prst="rect">
            <a:avLst/>
          </a:prstGeom>
        </p:spPr>
        <p:txBody>
          <a:bodyPr wrap="square">
            <a:spAutoFit/>
          </a:bodyPr>
          <a:lstStyle/>
          <a:p>
            <a:pPr marL="514350" indent="-514350">
              <a:buFont typeface="+mj-lt"/>
              <a:buAutoNum type="arabicPeriod"/>
            </a:pPr>
            <a:r>
              <a:rPr lang="el-GR" sz="3200" dirty="0">
                <a:cs typeface="Times New Roman" panose="02020603050405020304" pitchFamily="18" charset="0"/>
              </a:rPr>
              <a:t>Θεωρητικό πλαίσιο </a:t>
            </a:r>
            <a:endParaRPr lang="en-US" sz="3200" dirty="0">
              <a:cs typeface="Times New Roman" panose="02020603050405020304" pitchFamily="18" charset="0"/>
            </a:endParaRPr>
          </a:p>
          <a:p>
            <a:pPr marL="971550" lvl="1" indent="-514350">
              <a:buFont typeface="Wingdings" pitchFamily="2" charset="2"/>
              <a:buChar char="Ø"/>
            </a:pPr>
            <a:r>
              <a:rPr lang="el-GR" sz="1800" dirty="0">
                <a:effectLst/>
                <a:latin typeface="Arial" panose="020B0604020202020204" pitchFamily="34" charset="0"/>
                <a:ea typeface="Calibri" panose="020F0502020204030204" pitchFamily="34" charset="0"/>
              </a:rPr>
              <a:t>Οι αρχές της δημιουργίας εκπαιδευτικού υλικού</a:t>
            </a:r>
          </a:p>
          <a:p>
            <a:pPr marL="971550" lvl="1" indent="-514350">
              <a:buFont typeface="Wingdings" pitchFamily="2" charset="2"/>
              <a:buChar char="Ø"/>
            </a:pPr>
            <a:r>
              <a:rPr lang="el-GR" sz="1800" dirty="0">
                <a:effectLst/>
                <a:latin typeface="Arial" panose="020B0604020202020204" pitchFamily="34" charset="0"/>
                <a:ea typeface="Calibri" panose="020F0502020204030204" pitchFamily="34" charset="0"/>
              </a:rPr>
              <a:t>Ο Ορισμός και οι αρχές της </a:t>
            </a:r>
            <a:r>
              <a:rPr lang="el-GR" sz="1800" dirty="0" err="1">
                <a:effectLst/>
                <a:latin typeface="Arial" panose="020B0604020202020204" pitchFamily="34" charset="0"/>
                <a:ea typeface="Calibri" panose="020F0502020204030204" pitchFamily="34" charset="0"/>
              </a:rPr>
              <a:t>Πολυμεσικής</a:t>
            </a:r>
            <a:r>
              <a:rPr lang="el-GR" sz="1800" dirty="0">
                <a:effectLst/>
                <a:latin typeface="Arial" panose="020B0604020202020204" pitchFamily="34" charset="0"/>
                <a:ea typeface="Calibri" panose="020F0502020204030204" pitchFamily="34" charset="0"/>
              </a:rPr>
              <a:t> Εκπαίδευσης</a:t>
            </a:r>
          </a:p>
          <a:p>
            <a:pPr marL="971550" lvl="1" indent="-514350">
              <a:buFont typeface="Wingdings" pitchFamily="2" charset="2"/>
              <a:buChar char="Ø"/>
            </a:pPr>
            <a:endParaRPr lang="el-GR" sz="1800" dirty="0">
              <a:effectLst/>
              <a:latin typeface="Arial" panose="020B0604020202020204" pitchFamily="34" charset="0"/>
              <a:ea typeface="Calibri" panose="020F0502020204030204" pitchFamily="34" charset="0"/>
            </a:endParaRPr>
          </a:p>
          <a:p>
            <a:pPr marL="514350" indent="-514350">
              <a:buFont typeface="+mj-lt"/>
              <a:buAutoNum type="arabicPeriod"/>
            </a:pPr>
            <a:r>
              <a:rPr lang="el-GR" sz="3200" dirty="0">
                <a:cs typeface="Times New Roman" panose="02020603050405020304" pitchFamily="18" charset="0"/>
              </a:rPr>
              <a:t>Μεθοδολογία της Έρευνας</a:t>
            </a:r>
          </a:p>
          <a:p>
            <a:pPr marL="971550" lvl="1" indent="-514350">
              <a:buFont typeface="Wingdings" pitchFamily="2" charset="2"/>
              <a:buChar char="Ø"/>
            </a:pPr>
            <a:r>
              <a:rPr lang="el-GR" sz="2600" dirty="0">
                <a:cs typeface="Times New Roman" panose="02020603050405020304" pitchFamily="18" charset="0"/>
              </a:rPr>
              <a:t>Μεθοδολογία ανάπτυξης εκπαιδευτικού υλικού</a:t>
            </a:r>
          </a:p>
          <a:p>
            <a:pPr marL="971550" lvl="1" indent="-514350">
              <a:buFont typeface="Wingdings" pitchFamily="2" charset="2"/>
              <a:buChar char="Ø"/>
            </a:pPr>
            <a:r>
              <a:rPr lang="el-GR" sz="2600" dirty="0">
                <a:cs typeface="Times New Roman" panose="02020603050405020304" pitchFamily="18" charset="0"/>
              </a:rPr>
              <a:t>Μεθοδολογία αξιολόγησης εκπαιδευτικού υλικού</a:t>
            </a:r>
            <a:endParaRPr lang="el-GR" sz="1800" dirty="0">
              <a:cs typeface="Times New Roman" panose="02020603050405020304" pitchFamily="18" charset="0"/>
            </a:endParaRPr>
          </a:p>
          <a:p>
            <a:pPr marL="514350" indent="-514350">
              <a:lnSpc>
                <a:spcPct val="150000"/>
              </a:lnSpc>
              <a:buFont typeface="+mj-lt"/>
              <a:buAutoNum type="arabicPeriod" startAt="3"/>
            </a:pPr>
            <a:r>
              <a:rPr lang="el-GR" sz="3200" dirty="0">
                <a:cs typeface="Times New Roman" panose="02020603050405020304" pitchFamily="18" charset="0"/>
              </a:rPr>
              <a:t>Γνωστικό αντικείμενο</a:t>
            </a:r>
          </a:p>
          <a:p>
            <a:pPr marL="514350" indent="-514350">
              <a:lnSpc>
                <a:spcPct val="150000"/>
              </a:lnSpc>
              <a:buFont typeface="+mj-lt"/>
              <a:buAutoNum type="arabicPeriod" startAt="3"/>
            </a:pPr>
            <a:r>
              <a:rPr lang="el-GR" sz="3200" dirty="0">
                <a:cs typeface="Times New Roman" panose="02020603050405020304" pitchFamily="18" charset="0"/>
              </a:rPr>
              <a:t>Αποτελέσματα αξιολόγησης</a:t>
            </a:r>
          </a:p>
          <a:p>
            <a:pPr marL="514350" indent="-514350">
              <a:lnSpc>
                <a:spcPct val="150000"/>
              </a:lnSpc>
              <a:buFont typeface="+mj-lt"/>
              <a:buAutoNum type="arabicPeriod" startAt="3"/>
            </a:pPr>
            <a:r>
              <a:rPr lang="el-GR" sz="3200" dirty="0">
                <a:cs typeface="Times New Roman" panose="02020603050405020304" pitchFamily="18" charset="0"/>
              </a:rPr>
              <a:t>Συζήτηση – Συμπεράσματα</a:t>
            </a:r>
          </a:p>
          <a:p>
            <a:endParaRPr lang="el-GR" sz="3200" dirty="0">
              <a:cs typeface="Times New Roman" panose="02020603050405020304" pitchFamily="18" charset="0"/>
            </a:endParaRPr>
          </a:p>
        </p:txBody>
      </p:sp>
    </p:spTree>
    <p:extLst>
      <p:ext uri="{BB962C8B-B14F-4D97-AF65-F5344CB8AC3E}">
        <p14:creationId xmlns="" xmlns:p14="http://schemas.microsoft.com/office/powerpoint/2010/main"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Θεωρητικό Πλαίσιο</a:t>
            </a:r>
            <a:endParaRPr lang="el-GR" sz="3600" b="1" dirty="0"/>
          </a:p>
        </p:txBody>
      </p:sp>
      <p:sp>
        <p:nvSpPr>
          <p:cNvPr id="5" name="TextBox 4">
            <a:extLst>
              <a:ext uri="{FF2B5EF4-FFF2-40B4-BE49-F238E27FC236}">
                <a16:creationId xmlns="" xmlns:a16="http://schemas.microsoft.com/office/drawing/2014/main" id="{080A0088-5ADE-6F3B-4A54-7A566B74AF8C}"/>
              </a:ext>
            </a:extLst>
          </p:cNvPr>
          <p:cNvSpPr txBox="1"/>
          <p:nvPr/>
        </p:nvSpPr>
        <p:spPr>
          <a:xfrm>
            <a:off x="899592" y="1285860"/>
            <a:ext cx="7776864" cy="3477875"/>
          </a:xfrm>
          <a:prstGeom prst="rect">
            <a:avLst/>
          </a:prstGeom>
          <a:noFill/>
        </p:spPr>
        <p:txBody>
          <a:bodyPr wrap="square">
            <a:spAutoFit/>
          </a:bodyPr>
          <a:lstStyle/>
          <a:p>
            <a:pPr algn="just"/>
            <a:r>
              <a:rPr lang="el-GR" sz="2000" b="1" dirty="0">
                <a:cs typeface="Times New Roman" panose="02020603050405020304" pitchFamily="18" charset="0"/>
              </a:rPr>
              <a:t>Αρχές </a:t>
            </a:r>
            <a:r>
              <a:rPr lang="el-GR" sz="2000" b="1" dirty="0" err="1">
                <a:cs typeface="Times New Roman" panose="02020603050405020304" pitchFamily="18" charset="0"/>
              </a:rPr>
              <a:t>ΕξΑΕ</a:t>
            </a:r>
            <a:r>
              <a:rPr lang="el-GR" sz="2000" b="1" dirty="0">
                <a:cs typeface="Times New Roman" panose="02020603050405020304" pitchFamily="18" charset="0"/>
              </a:rPr>
              <a:t> </a:t>
            </a:r>
            <a:endParaRPr lang="en-US" sz="2000" b="1" dirty="0" smtClean="0">
              <a:cs typeface="Times New Roman" panose="02020603050405020304" pitchFamily="18" charset="0"/>
            </a:endParaRPr>
          </a:p>
          <a:p>
            <a:pPr algn="just"/>
            <a:endParaRPr lang="en-US" sz="2000" b="1" dirty="0" smtClean="0">
              <a:cs typeface="Times New Roman" panose="02020603050405020304" pitchFamily="18" charset="0"/>
            </a:endParaRPr>
          </a:p>
          <a:p>
            <a:pPr>
              <a:buFont typeface="Arial" pitchFamily="34" charset="0"/>
              <a:buChar char="•"/>
            </a:pPr>
            <a:r>
              <a:rPr lang="el-GR" sz="2000" b="1" dirty="0" smtClean="0"/>
              <a:t>Η </a:t>
            </a:r>
            <a:r>
              <a:rPr lang="el-GR" sz="2000" b="1" dirty="0" smtClean="0"/>
              <a:t>Παιδαγωγική Αυτονομία και η </a:t>
            </a:r>
            <a:r>
              <a:rPr lang="el-GR" sz="2000" b="1" dirty="0" err="1" smtClean="0"/>
              <a:t>Αυτοκατεύθυνση</a:t>
            </a:r>
            <a:endParaRPr lang="el-GR" sz="2000" b="1" dirty="0" smtClean="0"/>
          </a:p>
          <a:p>
            <a:endParaRPr lang="en-US" sz="2000" b="1" dirty="0" smtClean="0"/>
          </a:p>
          <a:p>
            <a:pPr>
              <a:buFont typeface="Arial" pitchFamily="34" charset="0"/>
              <a:buChar char="•"/>
            </a:pPr>
            <a:r>
              <a:rPr lang="el-GR" sz="2000" b="1" dirty="0" smtClean="0"/>
              <a:t>Η </a:t>
            </a:r>
            <a:r>
              <a:rPr lang="el-GR" sz="2000" b="1" dirty="0" smtClean="0"/>
              <a:t>Πολυμορφία και η </a:t>
            </a:r>
            <a:r>
              <a:rPr lang="el-GR" sz="2000" b="1" dirty="0" err="1" smtClean="0"/>
              <a:t>Πολυμεσικότητα</a:t>
            </a:r>
            <a:endParaRPr lang="el-GR" sz="2000" b="1" dirty="0" smtClean="0"/>
          </a:p>
          <a:p>
            <a:endParaRPr lang="en-US" sz="2000" b="1" dirty="0" smtClean="0"/>
          </a:p>
          <a:p>
            <a:pPr>
              <a:buFont typeface="Arial" pitchFamily="34" charset="0"/>
              <a:buChar char="•"/>
            </a:pPr>
            <a:r>
              <a:rPr lang="el-GR" sz="2000" b="1" dirty="0" smtClean="0"/>
              <a:t>Η </a:t>
            </a:r>
            <a:r>
              <a:rPr lang="el-GR" sz="2000" b="1" dirty="0" smtClean="0"/>
              <a:t>Αμφίδρομη Επικοινωνία και η Αλληλεπίδραση</a:t>
            </a:r>
          </a:p>
          <a:p>
            <a:endParaRPr lang="en-US" sz="2000" b="1" dirty="0" smtClean="0"/>
          </a:p>
          <a:p>
            <a:pPr>
              <a:buFont typeface="Arial" pitchFamily="34" charset="0"/>
              <a:buChar char="•"/>
            </a:pPr>
            <a:r>
              <a:rPr lang="el-GR" sz="2000" b="1" dirty="0" smtClean="0"/>
              <a:t>Η Ευελιξία</a:t>
            </a:r>
            <a:endParaRPr lang="el-GR" sz="2000" b="1" dirty="0" smtClean="0"/>
          </a:p>
          <a:p>
            <a:endParaRPr lang="en-US" sz="2000" b="1" dirty="0" smtClean="0"/>
          </a:p>
          <a:p>
            <a:pPr>
              <a:buFont typeface="Arial" pitchFamily="34" charset="0"/>
              <a:buChar char="•"/>
            </a:pPr>
            <a:r>
              <a:rPr lang="el-GR" sz="2000" b="1" dirty="0" smtClean="0"/>
              <a:t>Η </a:t>
            </a:r>
            <a:r>
              <a:rPr lang="el-GR" sz="2000" b="1" dirty="0" smtClean="0"/>
              <a:t>Συνεχής </a:t>
            </a:r>
            <a:r>
              <a:rPr lang="el-GR" sz="2000" b="1" dirty="0" smtClean="0"/>
              <a:t>Ανατροφοδότηση</a:t>
            </a:r>
            <a:endParaRPr lang="el-GR" sz="2000" b="1" dirty="0" smtClean="0"/>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445493"/>
            <a:ext cx="7886700" cy="4351338"/>
          </a:xfrm>
        </p:spPr>
        <p:txBody>
          <a:bodyPr>
            <a:normAutofit/>
          </a:bodyPr>
          <a:lstStyle/>
          <a:p>
            <a:pPr marL="342900" lvl="1" indent="-333375">
              <a:lnSpc>
                <a:spcPct val="100000"/>
              </a:lnSpc>
              <a:buNone/>
            </a:pPr>
            <a:r>
              <a:rPr sz="3200" dirty="0" err="1">
                <a:latin typeface="Times New Roman" panose="02020603050405020304" pitchFamily="18" charset="0"/>
                <a:cs typeface="Times New Roman" panose="02020603050405020304" pitchFamily="18" charset="0"/>
              </a:rPr>
              <a:t>Αρχές</a:t>
            </a:r>
            <a:r>
              <a:rPr sz="3200" dirty="0">
                <a:latin typeface="Times New Roman" panose="02020603050405020304" pitchFamily="18" charset="0"/>
                <a:cs typeface="Times New Roman" panose="02020603050405020304" pitchFamily="18" charset="0"/>
              </a:rPr>
              <a:t> </a:t>
            </a:r>
            <a:r>
              <a:rPr sz="3200" dirty="0" err="1">
                <a:latin typeface="Times New Roman" panose="02020603050405020304" pitchFamily="18" charset="0"/>
                <a:cs typeface="Times New Roman" panose="02020603050405020304" pitchFamily="18" charset="0"/>
              </a:rPr>
              <a:t>Πολυμεσικής</a:t>
            </a:r>
            <a:r>
              <a:rPr sz="3200" dirty="0">
                <a:latin typeface="Times New Roman" panose="02020603050405020304" pitchFamily="18" charset="0"/>
                <a:cs typeface="Times New Roman" panose="02020603050405020304" pitchFamily="18" charset="0"/>
              </a:rPr>
              <a:t> </a:t>
            </a:r>
            <a:r>
              <a:rPr sz="3200" dirty="0" err="1">
                <a:latin typeface="Times New Roman" panose="02020603050405020304" pitchFamily="18" charset="0"/>
                <a:cs typeface="Times New Roman" panose="02020603050405020304" pitchFamily="18" charset="0"/>
              </a:rPr>
              <a:t>Μάθησης</a:t>
            </a:r>
            <a:r>
              <a:rPr lang="x-none" sz="3200" dirty="0">
                <a:latin typeface="Times New Roman" panose="02020603050405020304" pitchFamily="18" charset="0"/>
                <a:cs typeface="Times New Roman" panose="02020603050405020304" pitchFamily="18" charset="0"/>
              </a:rPr>
              <a:t> </a:t>
            </a:r>
            <a:r>
              <a:rPr sz="3200" dirty="0">
                <a:latin typeface="Times New Roman" panose="02020603050405020304" pitchFamily="18" charset="0"/>
                <a:cs typeface="Times New Roman" panose="02020603050405020304" pitchFamily="18" charset="0"/>
              </a:rPr>
              <a:t>(Mayer)</a:t>
            </a:r>
            <a:endParaRPr lang="en-US" sz="3200" dirty="0">
              <a:latin typeface="Times New Roman" panose="02020603050405020304" pitchFamily="18" charset="0"/>
              <a:cs typeface="Times New Roman" panose="02020603050405020304" pitchFamily="18" charset="0"/>
            </a:endParaRPr>
          </a:p>
          <a:p>
            <a:pPr lvl="1" algn="just">
              <a:lnSpc>
                <a:spcPct val="100000"/>
              </a:lnSpc>
            </a:pPr>
            <a:r>
              <a:rPr lang="en-GB" sz="2400" dirty="0">
                <a:latin typeface="Times New Roman" panose="02020603050405020304" pitchFamily="18" charset="0"/>
                <a:cs typeface="Times New Roman" panose="02020603050405020304" pitchFamily="18" charset="0"/>
              </a:rPr>
              <a:t>H «</a:t>
            </a:r>
            <a:r>
              <a:rPr lang="el-GR" sz="2400" dirty="0">
                <a:latin typeface="Times New Roman" panose="02020603050405020304" pitchFamily="18" charset="0"/>
                <a:cs typeface="Times New Roman" panose="02020603050405020304" pitchFamily="18" charset="0"/>
              </a:rPr>
              <a:t>μάθηση μέσω πολυμέσων» προκύπτει από συνδυασμό «λέξεων» και «εικόνων» με στόχο την οικοδόμηση νοήματος </a:t>
            </a:r>
            <a:endParaRPr lang="en-US" sz="2400" dirty="0">
              <a:latin typeface="Times New Roman" panose="02020603050405020304" pitchFamily="18" charset="0"/>
              <a:cs typeface="Times New Roman" panose="02020603050405020304" pitchFamily="18" charset="0"/>
            </a:endParaRPr>
          </a:p>
          <a:p>
            <a:pPr lvl="1">
              <a:lnSpc>
                <a:spcPct val="100000"/>
              </a:lnSpc>
            </a:pPr>
            <a:r>
              <a:rPr lang="el-GR" sz="2400" dirty="0">
                <a:effectLst/>
                <a:latin typeface="Arial" panose="020B0604020202020204" pitchFamily="34" charset="0"/>
                <a:ea typeface="Calibri" panose="020F0502020204030204" pitchFamily="34" charset="0"/>
              </a:rPr>
              <a:t>Αρχή της Συνοχής (απουσία άσχετων πληροφοριών)</a:t>
            </a:r>
            <a:endParaRPr lang="en-US" sz="2400" dirty="0">
              <a:effectLst/>
              <a:latin typeface="Arial" panose="020B0604020202020204" pitchFamily="34" charset="0"/>
              <a:ea typeface="Calibri" panose="020F0502020204030204" pitchFamily="34" charset="0"/>
            </a:endParaRPr>
          </a:p>
          <a:p>
            <a:pPr lvl="1">
              <a:lnSpc>
                <a:spcPct val="100000"/>
              </a:lnSpc>
            </a:pPr>
            <a:r>
              <a:rPr lang="el-GR" sz="2400" dirty="0">
                <a:effectLst/>
                <a:latin typeface="Arial" panose="020B0604020202020204" pitchFamily="34" charset="0"/>
                <a:ea typeface="Calibri" panose="020F0502020204030204" pitchFamily="34" charset="0"/>
              </a:rPr>
              <a:t>Κατάτμηση (σύντομες ενότητες)</a:t>
            </a:r>
            <a:endParaRPr lang="en-US" sz="2400" dirty="0">
              <a:latin typeface="Arial" panose="020B0604020202020204" pitchFamily="34" charset="0"/>
              <a:ea typeface="Calibri" panose="020F0502020204030204" pitchFamily="34" charset="0"/>
            </a:endParaRPr>
          </a:p>
          <a:p>
            <a:pPr lvl="1">
              <a:lnSpc>
                <a:spcPct val="100000"/>
              </a:lnSpc>
            </a:pPr>
            <a:r>
              <a:rPr lang="el-GR" sz="2400" dirty="0">
                <a:effectLst/>
                <a:latin typeface="Arial" panose="020B0604020202020204" pitchFamily="34" charset="0"/>
                <a:ea typeface="Calibri" panose="020F0502020204030204" pitchFamily="34" charset="0"/>
              </a:rPr>
              <a:t>Σηματοδότηση (οπτικές επισημάνσεις)</a:t>
            </a:r>
            <a:endParaRPr lang="en-US" sz="2400" dirty="0">
              <a:effectLst/>
              <a:latin typeface="Arial" panose="020B0604020202020204" pitchFamily="34" charset="0"/>
              <a:ea typeface="Calibri" panose="020F0502020204030204" pitchFamily="34" charset="0"/>
            </a:endParaRPr>
          </a:p>
          <a:p>
            <a:pPr lvl="1">
              <a:lnSpc>
                <a:spcPct val="100000"/>
              </a:lnSpc>
            </a:pPr>
            <a:r>
              <a:rPr lang="el-GR" sz="2400" dirty="0">
                <a:effectLst/>
                <a:latin typeface="Arial" panose="020B0604020202020204" pitchFamily="34" charset="0"/>
                <a:ea typeface="Calibri" panose="020F0502020204030204" pitchFamily="34" charset="0"/>
              </a:rPr>
              <a:t>Προσωποποίηση</a:t>
            </a:r>
            <a:r>
              <a:rPr lang="en-US" sz="2400" dirty="0">
                <a:effectLst/>
                <a:latin typeface="Arial" panose="020B0604020202020204" pitchFamily="34" charset="0"/>
                <a:ea typeface="Calibri" panose="020F0502020204030204" pitchFamily="34" charset="0"/>
              </a:rPr>
              <a:t>, </a:t>
            </a:r>
            <a:r>
              <a:rPr lang="el-GR" sz="2400" dirty="0">
                <a:effectLst/>
                <a:latin typeface="Arial" panose="020B0604020202020204" pitchFamily="34" charset="0"/>
                <a:ea typeface="Calibri" panose="020F0502020204030204" pitchFamily="34" charset="0"/>
              </a:rPr>
              <a:t>Φωνή (φιλική, «ζεστή» αφήγηση) </a:t>
            </a:r>
            <a:endParaRPr lang="en-US" sz="2400" dirty="0">
              <a:effectLst/>
              <a:latin typeface="Arial" panose="020B0604020202020204" pitchFamily="34" charset="0"/>
              <a:ea typeface="Calibri" panose="020F0502020204030204" pitchFamily="34" charset="0"/>
            </a:endParaRPr>
          </a:p>
          <a:p>
            <a:pPr lvl="1">
              <a:lnSpc>
                <a:spcPct val="100000"/>
              </a:lnSpc>
            </a:pPr>
            <a:r>
              <a:rPr lang="el-GR" sz="2400" dirty="0">
                <a:effectLst/>
                <a:latin typeface="Arial" panose="020B0604020202020204" pitchFamily="34" charset="0"/>
                <a:ea typeface="Calibri" panose="020F0502020204030204" pitchFamily="34" charset="0"/>
              </a:rPr>
              <a:t>Προπαίδευση (εισαγωγικές δραστηριότητες</a:t>
            </a:r>
            <a:r>
              <a:rPr lang="el-GR" sz="1800" dirty="0">
                <a:effectLst/>
                <a:latin typeface="Arial" panose="020B0604020202020204" pitchFamily="34" charset="0"/>
                <a:ea typeface="Calibri" panose="020F0502020204030204" pitchFamily="34" charset="0"/>
              </a:rPr>
              <a:t>)</a:t>
            </a:r>
            <a:endParaRPr lang="el-GR" sz="2400" dirty="0">
              <a:latin typeface="Times New Roman" panose="02020603050405020304" pitchFamily="18" charset="0"/>
              <a:cs typeface="Times New Roman" panose="02020603050405020304" pitchFamily="18" charset="0"/>
            </a:endParaRPr>
          </a:p>
          <a:p>
            <a:pPr lvl="1"/>
            <a:endParaRPr lang="el-GR" sz="3200" dirty="0">
              <a:latin typeface="Times New Roman" panose="02020603050405020304" pitchFamily="18" charset="0"/>
              <a:cs typeface="Times New Roman" panose="02020603050405020304" pitchFamily="18" charset="0"/>
            </a:endParaRPr>
          </a:p>
          <a:p>
            <a:pPr lvl="1"/>
            <a:endParaRPr sz="32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r>
              <a:t>Θεωρητικό Πλαίσιο</a:t>
            </a:r>
          </a:p>
        </p:txBody>
      </p:sp>
    </p:spTree>
    <p:extLst>
      <p:ext uri="{BB962C8B-B14F-4D97-AF65-F5344CB8AC3E}">
        <p14:creationId xmlns="" xmlns:p14="http://schemas.microsoft.com/office/powerpoint/2010/main" val="26762151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03108"/>
            <a:ext cx="7848872" cy="765652"/>
          </a:xfrm>
        </p:spPr>
        <p:txBody>
          <a:bodyPr>
            <a:noAutofit/>
          </a:bodyPr>
          <a:lstStyle/>
          <a:p>
            <a:r>
              <a:rPr lang="el-GR" sz="3600" dirty="0"/>
              <a:t>Παραγόμενο εκπαιδευτικό υλικό</a:t>
            </a:r>
            <a:endParaRPr lang="el-GR" sz="3600" b="1" dirty="0">
              <a:solidFill>
                <a:srgbClr val="FF0000"/>
              </a:solidFill>
            </a:endParaRPr>
          </a:p>
        </p:txBody>
      </p:sp>
      <p:sp>
        <p:nvSpPr>
          <p:cNvPr id="4" name="9 - Ορθογώνιο"/>
          <p:cNvSpPr/>
          <p:nvPr/>
        </p:nvSpPr>
        <p:spPr>
          <a:xfrm>
            <a:off x="683568" y="1268760"/>
            <a:ext cx="8280920" cy="5078313"/>
          </a:xfrm>
          <a:prstGeom prst="rect">
            <a:avLst/>
          </a:prstGeom>
        </p:spPr>
        <p:txBody>
          <a:bodyPr wrap="square">
            <a:spAutoFit/>
          </a:bodyPr>
          <a:lstStyle/>
          <a:p>
            <a:pPr algn="just">
              <a:lnSpc>
                <a:spcPct val="150000"/>
              </a:lnSpc>
            </a:pPr>
            <a:r>
              <a:rPr lang="el-GR" dirty="0">
                <a:effectLst/>
                <a:ea typeface="Times New Roman" panose="02020603050405020304" pitchFamily="18" charset="0"/>
                <a:cs typeface="Times New Roman" panose="02020603050405020304" pitchFamily="18" charset="0"/>
              </a:rPr>
              <a:t>Δεν πρόκειται για μια απλή παρουσίαση, αλλά για μια ενεργητική εμπειρία. </a:t>
            </a:r>
            <a:endParaRPr lang="en-US" dirty="0">
              <a:effectLst/>
              <a:ea typeface="Times New Roman" panose="02020603050405020304" pitchFamily="18" charset="0"/>
              <a:cs typeface="Times New Roman" panose="02020603050405020304" pitchFamily="18" charset="0"/>
            </a:endParaRPr>
          </a:p>
          <a:p>
            <a:pPr algn="just">
              <a:lnSpc>
                <a:spcPct val="150000"/>
              </a:lnSpc>
            </a:pPr>
            <a:r>
              <a:rPr lang="el-GR" dirty="0">
                <a:effectLst/>
                <a:ea typeface="Times New Roman" panose="02020603050405020304" pitchFamily="18" charset="0"/>
                <a:cs typeface="Times New Roman" panose="02020603050405020304" pitchFamily="18" charset="0"/>
              </a:rPr>
              <a:t>Ο μαθητής:</a:t>
            </a:r>
            <a:endParaRPr lang="x-none" dirty="0">
              <a:effectLst/>
              <a:ea typeface="Times New Roman" panose="02020603050405020304" pitchFamily="18" charset="0"/>
              <a:cs typeface="Times New Roman" panose="02020603050405020304" pitchFamily="18" charset="0"/>
            </a:endParaRPr>
          </a:p>
          <a:p>
            <a:pPr marL="342900" lvl="0" indent="-342900" algn="just">
              <a:lnSpc>
                <a:spcPct val="150000"/>
              </a:lnSpc>
              <a:buSzPct val="100000"/>
              <a:tabLst>
                <a:tab pos="457200" algn="l"/>
              </a:tabLst>
            </a:pPr>
            <a:endParaRPr lang="x-none" smtClean="0">
              <a:effectLst/>
              <a:ea typeface="Times New Roman" panose="02020603050405020304" pitchFamily="18" charset="0"/>
              <a:cs typeface="Times New Roman" panose="02020603050405020304" pitchFamily="18" charset="0"/>
            </a:endParaRPr>
          </a:p>
          <a:p>
            <a:pPr marL="342900" lvl="0" indent="-342900" algn="just">
              <a:lnSpc>
                <a:spcPct val="150000"/>
              </a:lnSpc>
              <a:buSzPct val="100000"/>
              <a:buFont typeface="Symbol" pitchFamily="2" charset="2"/>
              <a:buChar char=""/>
              <a:tabLst>
                <a:tab pos="457200" algn="l"/>
              </a:tabLst>
            </a:pPr>
            <a:r>
              <a:rPr lang="el-GR" dirty="0">
                <a:effectLst/>
                <a:ea typeface="Times New Roman" panose="02020603050405020304" pitchFamily="18" charset="0"/>
                <a:cs typeface="Times New Roman" panose="02020603050405020304" pitchFamily="18" charset="0"/>
              </a:rPr>
              <a:t>Λύνει δραστηριότητες </a:t>
            </a:r>
            <a:r>
              <a:rPr lang="el-GR" dirty="0" err="1">
                <a:effectLst/>
                <a:ea typeface="Times New Roman" panose="02020603050405020304" pitchFamily="18" charset="0"/>
                <a:cs typeface="Times New Roman" panose="02020603050405020304" pitchFamily="18" charset="0"/>
              </a:rPr>
              <a:t>αυτοαξιολόγησης</a:t>
            </a:r>
            <a:r>
              <a:rPr lang="el-GR" dirty="0">
                <a:effectLst/>
                <a:ea typeface="Times New Roman" panose="02020603050405020304" pitchFamily="18" charset="0"/>
                <a:cs typeface="Times New Roman" panose="02020603050405020304" pitchFamily="18" charset="0"/>
              </a:rPr>
              <a:t> για να ελέγχει τι έμαθε.</a:t>
            </a:r>
            <a:endParaRPr lang="x-none" dirty="0">
              <a:effectLst/>
              <a:ea typeface="Times New Roman" panose="02020603050405020304" pitchFamily="18" charset="0"/>
              <a:cs typeface="Times New Roman" panose="02020603050405020304" pitchFamily="18" charset="0"/>
            </a:endParaRPr>
          </a:p>
          <a:p>
            <a:pPr marL="342900" lvl="0" indent="-342900" algn="just">
              <a:lnSpc>
                <a:spcPct val="150000"/>
              </a:lnSpc>
              <a:buSzPct val="100000"/>
              <a:buFont typeface="Symbol" pitchFamily="2" charset="2"/>
              <a:buChar char=""/>
              <a:tabLst>
                <a:tab pos="457200" algn="l"/>
              </a:tabLst>
            </a:pPr>
            <a:r>
              <a:rPr lang="el-GR" dirty="0">
                <a:effectLst/>
                <a:ea typeface="Times New Roman" panose="02020603050405020304" pitchFamily="18" charset="0"/>
                <a:cs typeface="Times New Roman" panose="02020603050405020304" pitchFamily="18" charset="0"/>
              </a:rPr>
              <a:t>Επικοινωνεί και </a:t>
            </a:r>
            <a:r>
              <a:rPr lang="el-GR" dirty="0" err="1">
                <a:effectLst/>
                <a:ea typeface="Times New Roman" panose="02020603050405020304" pitchFamily="18" charset="0"/>
                <a:cs typeface="Times New Roman" panose="02020603050405020304" pitchFamily="18" charset="0"/>
              </a:rPr>
              <a:t>αλληλεπιδρά</a:t>
            </a:r>
            <a:r>
              <a:rPr lang="el-GR" dirty="0">
                <a:effectLst/>
                <a:ea typeface="Times New Roman" panose="02020603050405020304" pitchFamily="18" charset="0"/>
                <a:cs typeface="Times New Roman" panose="02020603050405020304" pitchFamily="18" charset="0"/>
              </a:rPr>
              <a:t> με τους συμμαθητές του.</a:t>
            </a:r>
            <a:endParaRPr lang="x-none" dirty="0">
              <a:effectLst/>
              <a:ea typeface="Times New Roman" panose="02020603050405020304" pitchFamily="18" charset="0"/>
              <a:cs typeface="Times New Roman" panose="02020603050405020304" pitchFamily="18" charset="0"/>
            </a:endParaRPr>
          </a:p>
          <a:p>
            <a:pPr marL="342900" lvl="0" indent="-342900" algn="just">
              <a:lnSpc>
                <a:spcPct val="150000"/>
              </a:lnSpc>
              <a:buSzPct val="100000"/>
              <a:buFont typeface="Symbol" pitchFamily="2" charset="2"/>
              <a:buChar char=""/>
              <a:tabLst>
                <a:tab pos="457200" algn="l"/>
              </a:tabLst>
            </a:pPr>
            <a:r>
              <a:rPr lang="el-GR" dirty="0">
                <a:effectLst/>
                <a:ea typeface="Times New Roman" panose="02020603050405020304" pitchFamily="18" charset="0"/>
                <a:cs typeface="Times New Roman" panose="02020603050405020304" pitchFamily="18" charset="0"/>
              </a:rPr>
              <a:t>Λαμβάνει συνεχή βοήθεια (ανατροφοδότηση), ώστε να καταλαβαίνει τα λάθη του και να βελτιώνεται μόνος του.</a:t>
            </a:r>
            <a:endParaRPr lang="x-none" dirty="0">
              <a:effectLst/>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745266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2594</TotalTime>
  <Words>1771</Words>
  <Application>Microsoft Office PowerPoint</Application>
  <PresentationFormat>Προβολή στην οθόνη (4:3)</PresentationFormat>
  <Paragraphs>175</Paragraphs>
  <Slides>22</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Σχεδιασμός, υλοποίηση και αποτίμηση υλικού με τη μέθοδο της εξ αποστάσεως εκπαίδευσης με θέμα «οι 3 νόμοι του Νεύτωνα» στο πλαίσιο του μαθήματος φυσικής Β τάξης γυμνασίου.</vt:lpstr>
      <vt:lpstr>Σκοπός</vt:lpstr>
      <vt:lpstr>Συνεισφορά της διπλωματικής</vt:lpstr>
      <vt:lpstr> Επιμέρους στόχοι</vt:lpstr>
      <vt:lpstr> Ερευνητικά Ερωτήματα</vt:lpstr>
      <vt:lpstr>Δομή της εργασίας</vt:lpstr>
      <vt:lpstr>Θεωρητικό Πλαίσιο</vt:lpstr>
      <vt:lpstr>Θεωρητικό Πλαίσιο</vt:lpstr>
      <vt:lpstr>Παραγόμενο εκπαιδευτικό υλικό</vt:lpstr>
      <vt:lpstr>Παραγόμενο εκπαιδευτικό υλικό</vt:lpstr>
      <vt:lpstr>Μεθοδολογία Αξιολόγησης</vt:lpstr>
      <vt:lpstr>Γνωστικό αντικείμενο εκπαιδευτικού υλικού</vt:lpstr>
      <vt:lpstr>Αποτελέσματα – Ειδικοί ΕξΑΕ</vt:lpstr>
      <vt:lpstr>Αποτελέσματα – Μαθητές</vt:lpstr>
      <vt:lpstr>Αποτελέσματα – Μαθητές</vt:lpstr>
      <vt:lpstr>Συμπεράσματα</vt:lpstr>
      <vt:lpstr>Συμπεράσματα</vt:lpstr>
      <vt:lpstr>Συμπεράσματα</vt:lpstr>
      <vt:lpstr>Συμπεράσματα</vt:lpstr>
      <vt:lpstr>Συμπέρασμα</vt:lpstr>
      <vt:lpstr>Μελλοντική Έρευνα</vt:lpstr>
      <vt:lpstr>Διαφάνεια 22</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1681</cp:revision>
  <dcterms:created xsi:type="dcterms:W3CDTF">2003-10-16T17:37:47Z</dcterms:created>
  <dcterms:modified xsi:type="dcterms:W3CDTF">2026-03-07T09:30:47Z</dcterms:modified>
</cp:coreProperties>
</file>