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2"/>
  </p:notesMasterIdLst>
  <p:sldIdLst>
    <p:sldId id="1482" r:id="rId2"/>
    <p:sldId id="2023" r:id="rId3"/>
    <p:sldId id="2013" r:id="rId4"/>
    <p:sldId id="2021" r:id="rId5"/>
    <p:sldId id="2014" r:id="rId6"/>
    <p:sldId id="2020" r:id="rId7"/>
    <p:sldId id="2012" r:id="rId8"/>
    <p:sldId id="2024" r:id="rId9"/>
    <p:sldId id="2016" r:id="rId10"/>
    <p:sldId id="2025" r:id="rId11"/>
    <p:sldId id="2026" r:id="rId12"/>
    <p:sldId id="2015" r:id="rId13"/>
    <p:sldId id="2027" r:id="rId14"/>
    <p:sldId id="2017" r:id="rId15"/>
    <p:sldId id="2031" r:id="rId16"/>
    <p:sldId id="2030" r:id="rId17"/>
    <p:sldId id="2018" r:id="rId18"/>
    <p:sldId id="2028" r:id="rId19"/>
    <p:sldId id="2029" r:id="rId20"/>
    <p:sldId id="2019" r:id="rId21"/>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BE9B"/>
    <a:srgbClr val="F4F694"/>
    <a:srgbClr val="90CCAF"/>
    <a:srgbClr val="FFA54B"/>
    <a:srgbClr val="FFFFCC"/>
    <a:srgbClr val="931B1B"/>
    <a:srgbClr val="ADDB7B"/>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9528" autoAdjust="0"/>
  </p:normalViewPr>
  <p:slideViewPr>
    <p:cSldViewPr>
      <p:cViewPr varScale="1">
        <p:scale>
          <a:sx n="90" d="100"/>
          <a:sy n="90" d="100"/>
        </p:scale>
        <p:origin x="677" y="58"/>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3/1/2026</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3/1/2026</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3/1/2026</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3/1/2026</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3/1/2026</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3/1/2026</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3/1/2026</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3/1/2026</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3/1/2026</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3/1/2026</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students.edivea.net/courses/104"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54814" y="1626567"/>
            <a:ext cx="6430090" cy="1872208"/>
          </a:xfrm>
        </p:spPr>
        <p:txBody>
          <a:bodyPr>
            <a:noAutofit/>
          </a:bodyPr>
          <a:lstStyle/>
          <a:p>
            <a:pPr algn="just"/>
            <a:r>
              <a:rPr lang="el-GR" sz="1800" dirty="0"/>
              <a:t>«Σχεδιασμός, ανάπτυξη και αποτίμηση διαδραστικού </a:t>
            </a:r>
            <a:r>
              <a:rPr lang="el-GR" sz="1800" dirty="0" smtClean="0"/>
              <a:t>εκπαιδευτικού υλικού</a:t>
            </a:r>
            <a:r>
              <a:rPr lang="el-GR" sz="1800" dirty="0"/>
              <a:t> </a:t>
            </a:r>
            <a:r>
              <a:rPr lang="el-GR" sz="1800" dirty="0" smtClean="0"/>
              <a:t>με </a:t>
            </a:r>
            <a:r>
              <a:rPr lang="el-GR" sz="1800" dirty="0"/>
              <a:t>τη μέθοδο της εξ αποστάσεως εκπαίδευσης - Πρόγραμμα </a:t>
            </a:r>
            <a:r>
              <a:rPr lang="el-GR" sz="1800" dirty="0" smtClean="0"/>
              <a:t>ΟΔΥΣΣΕΑΣ-με </a:t>
            </a:r>
            <a:r>
              <a:rPr lang="el-GR" sz="1800" dirty="0"/>
              <a:t>έμφαση στην τέχνη και την τεχνητή νοημοσύνη»</a:t>
            </a:r>
            <a:br>
              <a:rPr lang="el-GR" sz="1800" dirty="0"/>
            </a:br>
            <a:r>
              <a:rPr lang="el-GR" sz="1800" dirty="0"/>
              <a:t> </a:t>
            </a:r>
            <a:br>
              <a:rPr lang="el-GR" sz="1800" dirty="0"/>
            </a:br>
            <a:endParaRPr lang="el-GR" sz="1800" b="1" dirty="0">
              <a:solidFill>
                <a:srgbClr val="C00000"/>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738664"/>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αξιοποίηση Προηγμένων Μαθησιακών Τεχνολογιών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a:t>
            </a:r>
            <a:r>
              <a:rPr kumimoji="0" lang="en-US" sz="2000" b="0" i="1" u="none" strike="noStrike" cap="none" normalizeH="0" dirty="0">
                <a:ln>
                  <a:noFill/>
                </a:ln>
                <a:solidFill>
                  <a:schemeClr val="tx1"/>
                </a:solidFill>
                <a:effectLst/>
                <a:latin typeface="Book Antiqua" pitchFamily="18" charset="0"/>
                <a:ea typeface="Times New Roman" pitchFamily="18" charset="0"/>
                <a:cs typeface="Arial" pitchFamily="34" charset="0"/>
              </a:rPr>
              <a:t>6</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r>
              <a:rPr lang="el-GR" sz="3200" dirty="0" smtClean="0"/>
              <a:t>Μαραυγάκη Γεωργία</a:t>
            </a:r>
            <a:endParaRPr lang="el-GR" sz="3200" dirty="0"/>
          </a:p>
        </p:txBody>
      </p:sp>
      <p:graphicFrame>
        <p:nvGraphicFramePr>
          <p:cNvPr id="2" name="Πίνακας 1"/>
          <p:cNvGraphicFramePr>
            <a:graphicFrameLocks noGrp="1"/>
          </p:cNvGraphicFramePr>
          <p:nvPr>
            <p:extLst>
              <p:ext uri="{D42A27DB-BD31-4B8C-83A1-F6EECF244321}">
                <p14:modId xmlns:p14="http://schemas.microsoft.com/office/powerpoint/2010/main" val="3088488664"/>
              </p:ext>
            </p:extLst>
          </p:nvPr>
        </p:nvGraphicFramePr>
        <p:xfrm>
          <a:off x="1908189" y="4890565"/>
          <a:ext cx="6096000" cy="642313"/>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xmlns="" val="20000"/>
                    </a:ext>
                  </a:extLst>
                </a:gridCol>
                <a:gridCol w="2032000">
                  <a:extLst>
                    <a:ext uri="{9D8B030D-6E8A-4147-A177-3AD203B41FA5}">
                      <a16:colId xmlns:a16="http://schemas.microsoft.com/office/drawing/2014/main" xmlns="" val="20001"/>
                    </a:ext>
                  </a:extLst>
                </a:gridCol>
                <a:gridCol w="2032000">
                  <a:extLst>
                    <a:ext uri="{9D8B030D-6E8A-4147-A177-3AD203B41FA5}">
                      <a16:colId xmlns:a16="http://schemas.microsoft.com/office/drawing/2014/main" xmlns="" val="20002"/>
                    </a:ext>
                  </a:extLst>
                </a:gridCol>
              </a:tblGrid>
              <a:tr h="642313">
                <a:tc>
                  <a:txBody>
                    <a:bodyPr/>
                    <a:lstStyle/>
                    <a:p>
                      <a:pPr algn="ctr"/>
                      <a:r>
                        <a:rPr lang="el-GR" sz="1800" b="0" kern="1200" dirty="0" smtClean="0">
                          <a:solidFill>
                            <a:schemeClr val="tx1"/>
                          </a:solidFill>
                          <a:latin typeface="Times New Roman" panose="02020603050405020304" pitchFamily="18" charset="0"/>
                          <a:ea typeface="+mn-ea"/>
                          <a:cs typeface="Times New Roman" panose="02020603050405020304" pitchFamily="18" charset="0"/>
                        </a:rPr>
                        <a:t>Αναστασιάδης</a:t>
                      </a:r>
                      <a:r>
                        <a:rPr lang="el-GR" sz="1800" b="0" kern="1200" baseline="0" dirty="0" smtClean="0">
                          <a:solidFill>
                            <a:schemeClr val="tx1"/>
                          </a:solidFill>
                          <a:latin typeface="Times New Roman" panose="02020603050405020304" pitchFamily="18" charset="0"/>
                          <a:ea typeface="+mn-ea"/>
                          <a:cs typeface="Times New Roman" panose="02020603050405020304" pitchFamily="18" charset="0"/>
                        </a:rPr>
                        <a:t> Παναγιώτης</a:t>
                      </a:r>
                      <a:endParaRPr lang="el-GR" sz="1800" b="0"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0" kern="1200" dirty="0" smtClean="0">
                          <a:solidFill>
                            <a:schemeClr val="tx1"/>
                          </a:solidFill>
                          <a:latin typeface="Times New Roman" panose="02020603050405020304" pitchFamily="18" charset="0"/>
                          <a:ea typeface="+mn-ea"/>
                          <a:cs typeface="Times New Roman" panose="02020603050405020304" pitchFamily="18" charset="0"/>
                        </a:rPr>
                        <a:t>Κωτσίδης Κωνσταντίνος</a:t>
                      </a:r>
                      <a:endParaRPr lang="el-GR" sz="1800" b="0"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0" kern="1200" dirty="0" smtClean="0">
                          <a:solidFill>
                            <a:schemeClr val="tx1"/>
                          </a:solidFill>
                          <a:latin typeface="Times New Roman" panose="02020603050405020304" pitchFamily="18" charset="0"/>
                          <a:ea typeface="+mn-ea"/>
                          <a:cs typeface="Times New Roman" panose="02020603050405020304" pitchFamily="18" charset="0"/>
                        </a:rPr>
                        <a:t>Χρηστίδης Κωνσταντίνος</a:t>
                      </a:r>
                      <a:endParaRPr lang="el-GR" sz="1800" b="0"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1115616" y="178002"/>
            <a:ext cx="7632848" cy="1075390"/>
          </a:xfrm>
        </p:spPr>
        <p:txBody>
          <a:bodyPr>
            <a:noAutofit/>
          </a:bodyPr>
          <a:lstStyle/>
          <a:p>
            <a:r>
              <a:rPr lang="el-GR" sz="3600" dirty="0"/>
              <a:t>5</a:t>
            </a:r>
            <a:r>
              <a:rPr lang="el-GR" sz="3600" dirty="0" smtClean="0"/>
              <a:t>. </a:t>
            </a:r>
            <a:r>
              <a:rPr lang="el-GR" sz="3600" dirty="0"/>
              <a:t>Παραγόμενο εκπαιδευτικό υλικό </a:t>
            </a:r>
            <a:r>
              <a:rPr lang="el-GR" sz="3600" dirty="0" smtClean="0"/>
              <a:t>(2/3)</a:t>
            </a:r>
            <a:endParaRPr lang="el-GR" sz="3600" dirty="0"/>
          </a:p>
        </p:txBody>
      </p:sp>
      <p:pic>
        <p:nvPicPr>
          <p:cNvPr id="4" name="Θέση περιεχομένου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971600" y="1700808"/>
            <a:ext cx="6751662" cy="2653658"/>
          </a:xfrm>
          <a:prstGeom prst="rect">
            <a:avLst/>
          </a:prstGeom>
        </p:spPr>
      </p:pic>
      <p:pic>
        <p:nvPicPr>
          <p:cNvPr id="5" name="Εικόνα 4"/>
          <p:cNvPicPr/>
          <p:nvPr/>
        </p:nvPicPr>
        <p:blipFill>
          <a:blip r:embed="rId3">
            <a:extLst>
              <a:ext uri="{28A0092B-C50C-407E-A947-70E740481C1C}">
                <a14:useLocalDpi xmlns:a14="http://schemas.microsoft.com/office/drawing/2010/main" val="0"/>
              </a:ext>
            </a:extLst>
          </a:blip>
          <a:stretch>
            <a:fillRect/>
          </a:stretch>
        </p:blipFill>
        <p:spPr>
          <a:xfrm>
            <a:off x="2555776" y="4356048"/>
            <a:ext cx="1531620" cy="1521224"/>
          </a:xfrm>
          <a:prstGeom prst="rect">
            <a:avLst/>
          </a:prstGeom>
        </p:spPr>
      </p:pic>
      <p:pic>
        <p:nvPicPr>
          <p:cNvPr id="6" name="Εικόνα 5"/>
          <p:cNvPicPr/>
          <p:nvPr/>
        </p:nvPicPr>
        <p:blipFill>
          <a:blip r:embed="rId4">
            <a:extLst>
              <a:ext uri="{28A0092B-C50C-407E-A947-70E740481C1C}">
                <a14:useLocalDpi xmlns:a14="http://schemas.microsoft.com/office/drawing/2010/main" val="0"/>
              </a:ext>
            </a:extLst>
          </a:blip>
          <a:stretch>
            <a:fillRect/>
          </a:stretch>
        </p:blipFill>
        <p:spPr>
          <a:xfrm>
            <a:off x="5292080" y="4568908"/>
            <a:ext cx="1713230" cy="1306782"/>
          </a:xfrm>
          <a:prstGeom prst="rect">
            <a:avLst/>
          </a:prstGeom>
        </p:spPr>
      </p:pic>
      <p:sp>
        <p:nvSpPr>
          <p:cNvPr id="7" name="TextBox 6"/>
          <p:cNvSpPr txBox="1"/>
          <p:nvPr/>
        </p:nvSpPr>
        <p:spPr>
          <a:xfrm>
            <a:off x="2555776" y="5877272"/>
            <a:ext cx="5863505" cy="646331"/>
          </a:xfrm>
          <a:prstGeom prst="rect">
            <a:avLst/>
          </a:prstGeom>
          <a:noFill/>
        </p:spPr>
        <p:txBody>
          <a:bodyPr wrap="square" rtlCol="0">
            <a:spAutoFit/>
          </a:bodyPr>
          <a:lstStyle/>
          <a:p>
            <a:r>
              <a:rPr lang="el-GR" sz="1800" dirty="0" smtClean="0"/>
              <a:t>κ. Γεωργία                                         Μαρία </a:t>
            </a:r>
          </a:p>
          <a:p>
            <a:r>
              <a:rPr lang="el-GR" sz="1800" dirty="0" smtClean="0"/>
              <a:t>                      Οι ηρωίδες του Ε.Υ.</a:t>
            </a:r>
            <a:endParaRPr lang="el-GR" sz="1800" dirty="0"/>
          </a:p>
        </p:txBody>
      </p:sp>
    </p:spTree>
    <p:extLst>
      <p:ext uri="{BB962C8B-B14F-4D97-AF65-F5344CB8AC3E}">
        <p14:creationId xmlns:p14="http://schemas.microsoft.com/office/powerpoint/2010/main" val="31374414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75656" y="1340769"/>
            <a:ext cx="5976664" cy="2664295"/>
          </a:xfrm>
        </p:spPr>
      </p:pic>
      <p:sp>
        <p:nvSpPr>
          <p:cNvPr id="3" name="Τίτλος 2"/>
          <p:cNvSpPr>
            <a:spLocks noGrp="1"/>
          </p:cNvSpPr>
          <p:nvPr>
            <p:ph type="title"/>
          </p:nvPr>
        </p:nvSpPr>
        <p:spPr>
          <a:xfrm>
            <a:off x="1065064" y="188640"/>
            <a:ext cx="7755408" cy="1075390"/>
          </a:xfrm>
        </p:spPr>
        <p:txBody>
          <a:bodyPr>
            <a:noAutofit/>
          </a:bodyPr>
          <a:lstStyle/>
          <a:p>
            <a:r>
              <a:rPr lang="el-GR" sz="3600" dirty="0"/>
              <a:t>5</a:t>
            </a:r>
            <a:r>
              <a:rPr lang="el-GR" sz="3600" dirty="0" smtClean="0"/>
              <a:t>. </a:t>
            </a:r>
            <a:r>
              <a:rPr lang="el-GR" sz="3600" dirty="0"/>
              <a:t>Παραγόμενο εκπαιδευτικό υλικό </a:t>
            </a:r>
            <a:r>
              <a:rPr lang="el-GR" sz="3600" dirty="0" smtClean="0"/>
              <a:t>(</a:t>
            </a:r>
            <a:r>
              <a:rPr lang="el-GR" sz="3600" dirty="0"/>
              <a:t>3</a:t>
            </a:r>
            <a:r>
              <a:rPr lang="el-GR" sz="3600" dirty="0" smtClean="0"/>
              <a:t>/3 )</a:t>
            </a:r>
            <a:endParaRPr lang="el-GR" sz="3600" dirty="0"/>
          </a:p>
        </p:txBody>
      </p:sp>
      <p:pic>
        <p:nvPicPr>
          <p:cNvPr id="5" name="Εικόνα 4"/>
          <p:cNvPicPr/>
          <p:nvPr/>
        </p:nvPicPr>
        <p:blipFill>
          <a:blip r:embed="rId3" cstate="print">
            <a:extLst>
              <a:ext uri="{28A0092B-C50C-407E-A947-70E740481C1C}">
                <a14:useLocalDpi xmlns:a14="http://schemas.microsoft.com/office/drawing/2010/main" val="0"/>
              </a:ext>
            </a:extLst>
          </a:blip>
          <a:stretch>
            <a:fillRect/>
          </a:stretch>
        </p:blipFill>
        <p:spPr>
          <a:xfrm>
            <a:off x="1475656" y="4149080"/>
            <a:ext cx="5976664" cy="2202180"/>
          </a:xfrm>
          <a:prstGeom prst="rect">
            <a:avLst/>
          </a:prstGeom>
        </p:spPr>
      </p:pic>
    </p:spTree>
    <p:extLst>
      <p:ext uri="{BB962C8B-B14F-4D97-AF65-F5344CB8AC3E}">
        <p14:creationId xmlns:p14="http://schemas.microsoft.com/office/powerpoint/2010/main" val="24384928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6. Μεθοδολογία (</a:t>
            </a:r>
            <a:r>
              <a:rPr lang="el-GR" sz="3600" dirty="0" smtClean="0"/>
              <a:t>1/2)</a:t>
            </a:r>
            <a:endParaRPr lang="el-GR" sz="4000" b="1" dirty="0"/>
          </a:p>
        </p:txBody>
      </p:sp>
      <p:sp>
        <p:nvSpPr>
          <p:cNvPr id="4" name="9 - Ορθογώνιο"/>
          <p:cNvSpPr/>
          <p:nvPr/>
        </p:nvSpPr>
        <p:spPr>
          <a:xfrm>
            <a:off x="827584" y="1556792"/>
            <a:ext cx="7632848" cy="3139321"/>
          </a:xfrm>
          <a:prstGeom prst="rect">
            <a:avLst/>
          </a:prstGeom>
        </p:spPr>
        <p:txBody>
          <a:bodyPr wrap="square">
            <a:spAutoFit/>
          </a:bodyPr>
          <a:lstStyle/>
          <a:p>
            <a:endParaRPr lang="el-GR" sz="1800" dirty="0" smtClean="0"/>
          </a:p>
          <a:p>
            <a:r>
              <a:rPr lang="el-GR" sz="1800" b="1" i="1" dirty="0" smtClean="0"/>
              <a:t>Μέσο συλλογής δεδομένων </a:t>
            </a:r>
            <a:r>
              <a:rPr lang="el-GR" sz="1800" dirty="0" smtClean="0"/>
              <a:t>: Ερωτηματολόγιο με ερωτήσεις ανοιχτού τύπου που απαντήθηκε από ειδικούς της ΕξΑΕ.</a:t>
            </a:r>
          </a:p>
          <a:p>
            <a:r>
              <a:rPr lang="el-GR" sz="1800" b="1" i="1" dirty="0" smtClean="0"/>
              <a:t>Δείγμα</a:t>
            </a:r>
            <a:r>
              <a:rPr lang="el-GR" sz="1800" dirty="0" smtClean="0"/>
              <a:t> : 3 ειδικοί ΕξΑΕ</a:t>
            </a:r>
          </a:p>
          <a:p>
            <a:r>
              <a:rPr lang="el-GR" sz="1800" b="1" i="1" dirty="0" smtClean="0"/>
              <a:t>Επεξεργασία των δεδομένων</a:t>
            </a:r>
            <a:r>
              <a:rPr lang="el-GR" sz="1800" dirty="0" smtClean="0"/>
              <a:t>: ποιοτική ανάλυση, ως μονάδα ανάλυσης ορίστηκε η πρόταση με ολοκληρωμένο νόημα.</a:t>
            </a:r>
          </a:p>
          <a:p>
            <a:r>
              <a:rPr lang="el-GR" sz="1800" dirty="0" smtClean="0"/>
              <a:t>Κάθε μονάδα ανάλυσης εντάχθηκε σε έναν άξονα.</a:t>
            </a:r>
          </a:p>
          <a:p>
            <a:endParaRPr lang="el-GR" sz="1800" dirty="0" smtClean="0"/>
          </a:p>
          <a:p>
            <a:endParaRPr lang="el-GR" sz="1800" dirty="0" smtClean="0"/>
          </a:p>
          <a:p>
            <a:endParaRPr lang="el-GR" sz="1800" dirty="0"/>
          </a:p>
          <a:p>
            <a:endParaRPr lang="el-GR" sz="1800" dirty="0"/>
          </a:p>
        </p:txBody>
      </p:sp>
      <p:pic>
        <p:nvPicPr>
          <p:cNvPr id="5" name="Εικόνα 4"/>
          <p:cNvPicPr/>
          <p:nvPr/>
        </p:nvPicPr>
        <p:blipFill>
          <a:blip r:embed="rId2">
            <a:extLst>
              <a:ext uri="{28A0092B-C50C-407E-A947-70E740481C1C}">
                <a14:useLocalDpi xmlns:a14="http://schemas.microsoft.com/office/drawing/2010/main" val="0"/>
              </a:ext>
            </a:extLst>
          </a:blip>
          <a:stretch>
            <a:fillRect/>
          </a:stretch>
        </p:blipFill>
        <p:spPr>
          <a:xfrm>
            <a:off x="827584" y="3789040"/>
            <a:ext cx="5486400" cy="2674620"/>
          </a:xfrm>
          <a:prstGeom prst="rect">
            <a:avLst/>
          </a:prstGeom>
        </p:spPr>
      </p:pic>
      <p:sp>
        <p:nvSpPr>
          <p:cNvPr id="6" name="Freeform 14"/>
          <p:cNvSpPr/>
          <p:nvPr/>
        </p:nvSpPr>
        <p:spPr>
          <a:xfrm>
            <a:off x="971600" y="1340768"/>
            <a:ext cx="2387410" cy="523635"/>
          </a:xfrm>
          <a:custGeom>
            <a:avLst/>
            <a:gdLst/>
            <a:ahLst/>
            <a:cxnLst>
              <a:cxn ang="0">
                <a:pos x="wd2" y="hd2"/>
              </a:cxn>
              <a:cxn ang="5400000">
                <a:pos x="wd2" y="hd2"/>
              </a:cxn>
              <a:cxn ang="10800000">
                <a:pos x="wd2" y="hd2"/>
              </a:cxn>
              <a:cxn ang="16200000">
                <a:pos x="wd2" y="hd2"/>
              </a:cxn>
            </a:cxnLst>
            <a:rect l="0" t="0" r="r" b="b"/>
            <a:pathLst>
              <a:path w="21600" h="21600" extrusionOk="0">
                <a:moveTo>
                  <a:pt x="581" y="0"/>
                </a:moveTo>
                <a:lnTo>
                  <a:pt x="21019" y="0"/>
                </a:lnTo>
                <a:cubicBezTo>
                  <a:pt x="21340" y="0"/>
                  <a:pt x="21600" y="1331"/>
                  <a:pt x="21600" y="2974"/>
                </a:cubicBezTo>
                <a:lnTo>
                  <a:pt x="21600" y="18626"/>
                </a:lnTo>
                <a:cubicBezTo>
                  <a:pt x="21600" y="20269"/>
                  <a:pt x="21340" y="21600"/>
                  <a:pt x="21019" y="21600"/>
                </a:cubicBezTo>
                <a:lnTo>
                  <a:pt x="581" y="21600"/>
                </a:lnTo>
                <a:cubicBezTo>
                  <a:pt x="260" y="21600"/>
                  <a:pt x="0" y="20269"/>
                  <a:pt x="0" y="18626"/>
                </a:cubicBezTo>
                <a:lnTo>
                  <a:pt x="0" y="2974"/>
                </a:lnTo>
                <a:cubicBezTo>
                  <a:pt x="0" y="1331"/>
                  <a:pt x="260" y="0"/>
                  <a:pt x="581" y="0"/>
                </a:cubicBezTo>
                <a:close/>
              </a:path>
            </a:pathLst>
          </a:custGeom>
          <a:solidFill>
            <a:schemeClr val="accent2">
              <a:lumMod val="60000"/>
              <a:lumOff val="40000"/>
            </a:schemeClr>
          </a:solidFill>
          <a:ln w="12700">
            <a:miter lim="400000"/>
          </a:ln>
        </p:spPr>
        <p:txBody>
          <a:bodyPr lIns="42862" tIns="42862" rIns="42862" bIns="42862"/>
          <a:lstStyle/>
          <a:p>
            <a:r>
              <a:rPr lang="el-GR" sz="2000" b="1" i="1" u="sng" dirty="0" smtClean="0">
                <a:cs typeface="Times New Roman" panose="02020603050405020304" pitchFamily="18" charset="0"/>
              </a:rPr>
              <a:t>Ποιοτική </a:t>
            </a:r>
            <a:r>
              <a:rPr lang="el-GR" sz="2000" b="1" i="1" u="sng" dirty="0">
                <a:cs typeface="Times New Roman" panose="02020603050405020304" pitchFamily="18" charset="0"/>
              </a:rPr>
              <a:t>έρευνα</a:t>
            </a:r>
          </a:p>
        </p:txBody>
      </p:sp>
    </p:spTree>
    <p:extLst>
      <p:ext uri="{BB962C8B-B14F-4D97-AF65-F5344CB8AC3E}">
        <p14:creationId xmlns:p14="http://schemas.microsoft.com/office/powerpoint/2010/main" val="18136764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marL="0" indent="0">
              <a:lnSpc>
                <a:spcPct val="100000"/>
              </a:lnSpc>
              <a:buNone/>
            </a:pPr>
            <a:r>
              <a:rPr lang="el-GR" sz="1800" b="1" i="1" dirty="0" smtClean="0">
                <a:latin typeface="Times New Roman" panose="02020603050405020304" pitchFamily="18" charset="0"/>
                <a:cs typeface="Times New Roman" panose="02020603050405020304" pitchFamily="18" charset="0"/>
              </a:rPr>
              <a:t>Μέσο </a:t>
            </a:r>
            <a:r>
              <a:rPr lang="el-GR" sz="1800" b="1" i="1" dirty="0">
                <a:latin typeface="Times New Roman" panose="02020603050405020304" pitchFamily="18" charset="0"/>
                <a:cs typeface="Times New Roman" panose="02020603050405020304" pitchFamily="18" charset="0"/>
              </a:rPr>
              <a:t>συλλογής δεδομένων </a:t>
            </a:r>
            <a:r>
              <a:rPr lang="el-GR" sz="1800" dirty="0">
                <a:latin typeface="Times New Roman" panose="02020603050405020304" pitchFamily="18" charset="0"/>
                <a:cs typeface="Times New Roman" panose="02020603050405020304" pitchFamily="18" charset="0"/>
              </a:rPr>
              <a:t>: Ερωτηματολόγιο </a:t>
            </a:r>
            <a:r>
              <a:rPr lang="el-GR" sz="1800" dirty="0" smtClean="0">
                <a:latin typeface="Times New Roman" panose="02020603050405020304" pitchFamily="18" charset="0"/>
                <a:cs typeface="Times New Roman" panose="02020603050405020304" pitchFamily="18" charset="0"/>
              </a:rPr>
              <a:t>με ερωτήσεις κλειστού τύπου.</a:t>
            </a:r>
          </a:p>
          <a:p>
            <a:pPr marL="0" indent="0">
              <a:lnSpc>
                <a:spcPct val="100000"/>
              </a:lnSpc>
              <a:buNone/>
            </a:pPr>
            <a:r>
              <a:rPr lang="el-GR" sz="1800" dirty="0">
                <a:latin typeface="Times New Roman" panose="02020603050405020304" pitchFamily="18" charset="0"/>
                <a:cs typeface="Times New Roman" panose="02020603050405020304" pitchFamily="18" charset="0"/>
              </a:rPr>
              <a:t>Τα ερωτηματολόγια απαντήθηκαν από τους μαθητές σε δύο χρονικές στιγμές. Πριν τις τηλεδιασκέψεις και την ανασχόλησή τους με το Ε.Υ. και αφότου συμμετείχαν στις τηλεδιασκέψεις και ήρθαν σε επαφή με το Ε.Υ</a:t>
            </a:r>
            <a:r>
              <a:rPr lang="el-GR" sz="1800" dirty="0" smtClean="0">
                <a:latin typeface="Times New Roman" panose="02020603050405020304" pitchFamily="18" charset="0"/>
                <a:cs typeface="Times New Roman" panose="02020603050405020304" pitchFamily="18" charset="0"/>
              </a:rPr>
              <a:t>.</a:t>
            </a:r>
          </a:p>
          <a:p>
            <a:pPr marL="0" indent="0">
              <a:lnSpc>
                <a:spcPct val="100000"/>
              </a:lnSpc>
              <a:buNone/>
            </a:pPr>
            <a:r>
              <a:rPr lang="el-GR" sz="1800" dirty="0" smtClean="0">
                <a:latin typeface="Times New Roman" panose="02020603050405020304" pitchFamily="18" charset="0"/>
                <a:cs typeface="Times New Roman" panose="02020603050405020304" pitchFamily="18" charset="0"/>
              </a:rPr>
              <a:t> </a:t>
            </a:r>
          </a:p>
          <a:p>
            <a:pPr marL="0" indent="0">
              <a:lnSpc>
                <a:spcPct val="100000"/>
              </a:lnSpc>
              <a:buNone/>
            </a:pPr>
            <a:r>
              <a:rPr lang="el-GR" sz="1800" b="1" i="1" dirty="0" smtClean="0">
                <a:latin typeface="Times New Roman" panose="02020603050405020304" pitchFamily="18" charset="0"/>
                <a:cs typeface="Times New Roman" panose="02020603050405020304" pitchFamily="18" charset="0"/>
              </a:rPr>
              <a:t>Δείγμα</a:t>
            </a:r>
            <a:r>
              <a:rPr lang="el-GR" sz="1800" dirty="0" smtClean="0">
                <a:latin typeface="Times New Roman" panose="02020603050405020304" pitchFamily="18" charset="0"/>
                <a:cs typeface="Times New Roman" panose="02020603050405020304" pitchFamily="18" charset="0"/>
              </a:rPr>
              <a:t>: 22 μαθητές Ε΄ τάξης που πήραν μέρος στο πρόγραμμα ΟΔΥΣΣΕΑΣ.</a:t>
            </a:r>
          </a:p>
          <a:p>
            <a:pPr marL="0" indent="0">
              <a:lnSpc>
                <a:spcPct val="100000"/>
              </a:lnSpc>
              <a:buNone/>
            </a:pPr>
            <a:endParaRPr lang="el-GR" sz="1800" dirty="0" smtClean="0">
              <a:latin typeface="Times New Roman" panose="02020603050405020304" pitchFamily="18" charset="0"/>
              <a:cs typeface="Times New Roman" panose="02020603050405020304" pitchFamily="18" charset="0"/>
            </a:endParaRPr>
          </a:p>
          <a:p>
            <a:pPr marL="0" indent="0">
              <a:lnSpc>
                <a:spcPct val="100000"/>
              </a:lnSpc>
              <a:buNone/>
            </a:pPr>
            <a:r>
              <a:rPr lang="el-GR" sz="1800" b="1" i="1" dirty="0" smtClean="0">
                <a:latin typeface="Times New Roman" panose="02020603050405020304" pitchFamily="18" charset="0"/>
                <a:cs typeface="Times New Roman" panose="02020603050405020304" pitchFamily="18" charset="0"/>
              </a:rPr>
              <a:t>Επεξεργασία δεδομένων:</a:t>
            </a:r>
            <a:r>
              <a:rPr lang="el-GR" sz="1800" dirty="0" smtClean="0">
                <a:latin typeface="Times New Roman" panose="02020603050405020304" pitchFamily="18" charset="0"/>
                <a:cs typeface="Times New Roman" panose="02020603050405020304" pitchFamily="18" charset="0"/>
              </a:rPr>
              <a:t> Στατιστική </a:t>
            </a:r>
            <a:r>
              <a:rPr lang="el-GR" sz="1800" dirty="0" smtClean="0">
                <a:latin typeface="Times New Roman" panose="02020603050405020304" pitchFamily="18" charset="0"/>
                <a:cs typeface="Times New Roman" panose="02020603050405020304" pitchFamily="18" charset="0"/>
              </a:rPr>
              <a:t>ανάλυση με το λογισμικό </a:t>
            </a:r>
            <a:r>
              <a:rPr lang="en-US" sz="1800" dirty="0" smtClean="0">
                <a:latin typeface="Times New Roman" panose="02020603050405020304" pitchFamily="18" charset="0"/>
                <a:cs typeface="Times New Roman" panose="02020603050405020304" pitchFamily="18" charset="0"/>
              </a:rPr>
              <a:t>SPSS. </a:t>
            </a:r>
            <a:r>
              <a:rPr lang="el-GR" sz="1800" dirty="0" smtClean="0">
                <a:latin typeface="Times New Roman" panose="02020603050405020304" pitchFamily="18" charset="0"/>
                <a:cs typeface="Times New Roman" panose="02020603050405020304" pitchFamily="18" charset="0"/>
              </a:rPr>
              <a:t>Κωδικοποίηση των απαντήσεων. Έλεγχος Σύγκρισης Μέσων Όρων, όπου ήταν εφικτό, για να διαπιστωθεί αν υπήρξε στατιστικά σημαντική διαφορά στις απόψεις των μαθητών.</a:t>
            </a:r>
            <a:endParaRPr lang="el-GR" sz="1800" dirty="0">
              <a:latin typeface="Times New Roman" panose="02020603050405020304" pitchFamily="18" charset="0"/>
              <a:cs typeface="Times New Roman" panose="02020603050405020304" pitchFamily="18" charset="0"/>
            </a:endParaRPr>
          </a:p>
        </p:txBody>
      </p:sp>
      <p:sp>
        <p:nvSpPr>
          <p:cNvPr id="3" name="Τίτλος 2"/>
          <p:cNvSpPr>
            <a:spLocks noGrp="1"/>
          </p:cNvSpPr>
          <p:nvPr>
            <p:ph type="title"/>
          </p:nvPr>
        </p:nvSpPr>
        <p:spPr>
          <a:xfrm>
            <a:off x="1259632" y="188640"/>
            <a:ext cx="7372350" cy="1075390"/>
          </a:xfrm>
        </p:spPr>
        <p:txBody>
          <a:bodyPr>
            <a:normAutofit/>
          </a:bodyPr>
          <a:lstStyle/>
          <a:p>
            <a:r>
              <a:rPr lang="el-GR" sz="3600" dirty="0"/>
              <a:t>6. Μεθοδολογία </a:t>
            </a:r>
            <a:r>
              <a:rPr lang="el-GR" sz="3600" dirty="0" smtClean="0"/>
              <a:t>(2/2 )</a:t>
            </a:r>
            <a:endParaRPr lang="el-GR" sz="3600" dirty="0"/>
          </a:p>
        </p:txBody>
      </p:sp>
      <p:sp>
        <p:nvSpPr>
          <p:cNvPr id="4" name="Freeform 14"/>
          <p:cNvSpPr/>
          <p:nvPr/>
        </p:nvSpPr>
        <p:spPr>
          <a:xfrm>
            <a:off x="816438" y="1301990"/>
            <a:ext cx="2387410" cy="523635"/>
          </a:xfrm>
          <a:custGeom>
            <a:avLst/>
            <a:gdLst/>
            <a:ahLst/>
            <a:cxnLst>
              <a:cxn ang="0">
                <a:pos x="wd2" y="hd2"/>
              </a:cxn>
              <a:cxn ang="5400000">
                <a:pos x="wd2" y="hd2"/>
              </a:cxn>
              <a:cxn ang="10800000">
                <a:pos x="wd2" y="hd2"/>
              </a:cxn>
              <a:cxn ang="16200000">
                <a:pos x="wd2" y="hd2"/>
              </a:cxn>
            </a:cxnLst>
            <a:rect l="0" t="0" r="r" b="b"/>
            <a:pathLst>
              <a:path w="21600" h="21600" extrusionOk="0">
                <a:moveTo>
                  <a:pt x="581" y="0"/>
                </a:moveTo>
                <a:lnTo>
                  <a:pt x="21019" y="0"/>
                </a:lnTo>
                <a:cubicBezTo>
                  <a:pt x="21340" y="0"/>
                  <a:pt x="21600" y="1331"/>
                  <a:pt x="21600" y="2974"/>
                </a:cubicBezTo>
                <a:lnTo>
                  <a:pt x="21600" y="18626"/>
                </a:lnTo>
                <a:cubicBezTo>
                  <a:pt x="21600" y="20269"/>
                  <a:pt x="21340" y="21600"/>
                  <a:pt x="21019" y="21600"/>
                </a:cubicBezTo>
                <a:lnTo>
                  <a:pt x="581" y="21600"/>
                </a:lnTo>
                <a:cubicBezTo>
                  <a:pt x="260" y="21600"/>
                  <a:pt x="0" y="20269"/>
                  <a:pt x="0" y="18626"/>
                </a:cubicBezTo>
                <a:lnTo>
                  <a:pt x="0" y="2974"/>
                </a:lnTo>
                <a:cubicBezTo>
                  <a:pt x="0" y="1331"/>
                  <a:pt x="260" y="0"/>
                  <a:pt x="581" y="0"/>
                </a:cubicBezTo>
                <a:close/>
              </a:path>
            </a:pathLst>
          </a:custGeom>
          <a:solidFill>
            <a:schemeClr val="accent2">
              <a:lumMod val="60000"/>
              <a:lumOff val="40000"/>
            </a:schemeClr>
          </a:solidFill>
          <a:ln w="12700">
            <a:miter lim="400000"/>
          </a:ln>
        </p:spPr>
        <p:txBody>
          <a:bodyPr lIns="42862" tIns="42862" rIns="42862" bIns="42862"/>
          <a:lstStyle/>
          <a:p>
            <a:r>
              <a:rPr lang="el-GR" sz="2000" b="1" i="1" u="sng" dirty="0">
                <a:cs typeface="Times New Roman" panose="02020603050405020304" pitchFamily="18" charset="0"/>
              </a:rPr>
              <a:t>Ποσοτική έρευνα</a:t>
            </a:r>
          </a:p>
        </p:txBody>
      </p:sp>
    </p:spTree>
    <p:extLst>
      <p:ext uri="{BB962C8B-B14F-4D97-AF65-F5344CB8AC3E}">
        <p14:creationId xmlns:p14="http://schemas.microsoft.com/office/powerpoint/2010/main" val="31785276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07542"/>
            <a:ext cx="7776864" cy="576064"/>
          </a:xfrm>
        </p:spPr>
        <p:txBody>
          <a:bodyPr>
            <a:noAutofit/>
          </a:bodyPr>
          <a:lstStyle/>
          <a:p>
            <a:r>
              <a:rPr lang="el-GR" sz="3200" dirty="0" smtClean="0"/>
              <a:t>7. Αποτελέσματα </a:t>
            </a:r>
            <a:r>
              <a:rPr lang="el-GR" sz="3200" dirty="0"/>
              <a:t>- Κύρια ευρήματα </a:t>
            </a:r>
            <a:r>
              <a:rPr lang="el-GR" sz="3200" dirty="0" smtClean="0"/>
              <a:t>(1/3) </a:t>
            </a:r>
            <a:endParaRPr lang="el-GR" sz="3600" b="1" dirty="0"/>
          </a:p>
        </p:txBody>
      </p:sp>
      <p:sp>
        <p:nvSpPr>
          <p:cNvPr id="3" name="Ορθογώνιο 2"/>
          <p:cNvSpPr/>
          <p:nvPr/>
        </p:nvSpPr>
        <p:spPr>
          <a:xfrm>
            <a:off x="1043608" y="1726068"/>
            <a:ext cx="7560840" cy="6186309"/>
          </a:xfrm>
          <a:prstGeom prst="rect">
            <a:avLst/>
          </a:prstGeom>
        </p:spPr>
        <p:txBody>
          <a:bodyPr wrap="square">
            <a:spAutoFit/>
          </a:bodyPr>
          <a:lstStyle/>
          <a:p>
            <a:endParaRPr lang="el-GR" dirty="0" smtClean="0">
              <a:ea typeface="Times New Roman" panose="02020603050405020304" pitchFamily="18" charset="0"/>
            </a:endParaRPr>
          </a:p>
          <a:p>
            <a:pPr marL="342900" indent="-342900">
              <a:buFont typeface="Arial" panose="020B0604020202020204" pitchFamily="34" charset="0"/>
              <a:buChar char="•"/>
            </a:pPr>
            <a:endParaRPr lang="el-GR" dirty="0">
              <a:ea typeface="Times New Roman" panose="02020603050405020304" pitchFamily="18" charset="0"/>
            </a:endParaRPr>
          </a:p>
          <a:p>
            <a:pPr marL="342900" indent="-342900">
              <a:buFont typeface="Arial" panose="020B0604020202020204" pitchFamily="34" charset="0"/>
              <a:buChar char="•"/>
            </a:pPr>
            <a:endParaRPr lang="el-GR" dirty="0" smtClean="0">
              <a:ea typeface="Times New Roman" panose="02020603050405020304" pitchFamily="18" charset="0"/>
            </a:endParaRPr>
          </a:p>
          <a:p>
            <a:pPr marL="342900" indent="-342900">
              <a:buFont typeface="Arial" panose="020B0604020202020204" pitchFamily="34" charset="0"/>
              <a:buChar char="•"/>
            </a:pPr>
            <a:endParaRPr lang="el-GR" dirty="0">
              <a:ea typeface="Times New Roman" panose="02020603050405020304" pitchFamily="18" charset="0"/>
            </a:endParaRPr>
          </a:p>
          <a:p>
            <a:pPr marL="342900" indent="-342900">
              <a:buFont typeface="Arial" panose="020B0604020202020204" pitchFamily="34" charset="0"/>
              <a:buChar char="•"/>
            </a:pPr>
            <a:endParaRPr lang="el-GR" dirty="0" smtClean="0">
              <a:ea typeface="Times New Roman" panose="02020603050405020304" pitchFamily="18" charset="0"/>
            </a:endParaRPr>
          </a:p>
          <a:p>
            <a:pPr marL="342900" indent="-342900">
              <a:buFont typeface="Arial" panose="020B0604020202020204" pitchFamily="34" charset="0"/>
              <a:buChar char="•"/>
            </a:pPr>
            <a:endParaRPr lang="el-GR" dirty="0">
              <a:ea typeface="Times New Roman" panose="02020603050405020304" pitchFamily="18" charset="0"/>
            </a:endParaRPr>
          </a:p>
          <a:p>
            <a:pPr marL="342900" indent="-342900">
              <a:buFont typeface="Arial" panose="020B0604020202020204" pitchFamily="34" charset="0"/>
              <a:buChar char="•"/>
            </a:pPr>
            <a:endParaRPr lang="el-GR" dirty="0" smtClean="0">
              <a:ea typeface="Times New Roman" panose="02020603050405020304" pitchFamily="18" charset="0"/>
            </a:endParaRPr>
          </a:p>
          <a:p>
            <a:endParaRPr lang="el-GR" dirty="0" smtClean="0">
              <a:ea typeface="Times New Roman" panose="02020603050405020304" pitchFamily="18" charset="0"/>
            </a:endParaRPr>
          </a:p>
          <a:p>
            <a:endParaRPr lang="el-GR" dirty="0" smtClean="0">
              <a:ea typeface="Times New Roman" panose="02020603050405020304" pitchFamily="18" charset="0"/>
            </a:endParaRPr>
          </a:p>
          <a:p>
            <a:endParaRPr lang="el-GR" dirty="0">
              <a:ea typeface="Times New Roman" panose="02020603050405020304" pitchFamily="18" charset="0"/>
            </a:endParaRPr>
          </a:p>
          <a:p>
            <a:endParaRPr lang="el-GR" dirty="0" smtClean="0">
              <a:ea typeface="Times New Roman" panose="02020603050405020304" pitchFamily="18" charset="0"/>
            </a:endParaRPr>
          </a:p>
          <a:p>
            <a:r>
              <a:rPr lang="el-GR" sz="1800" dirty="0" smtClean="0">
                <a:ea typeface="Times New Roman" panose="02020603050405020304" pitchFamily="18" charset="0"/>
              </a:rPr>
              <a:t>Τα </a:t>
            </a:r>
            <a:r>
              <a:rPr lang="el-GR" sz="1800" dirty="0">
                <a:ea typeface="Times New Roman" panose="02020603050405020304" pitchFamily="18" charset="0"/>
              </a:rPr>
              <a:t>ευρήματα δείχνουν ότι το Ε.Υ. ακολουθεί τις αρχές </a:t>
            </a:r>
            <a:r>
              <a:rPr lang="el-GR" sz="1800" dirty="0" smtClean="0">
                <a:ea typeface="Times New Roman" panose="02020603050405020304" pitchFamily="18" charset="0"/>
              </a:rPr>
              <a:t>της ΕξΑΕ </a:t>
            </a:r>
            <a:r>
              <a:rPr lang="el-GR" sz="1800" dirty="0">
                <a:ea typeface="Times New Roman" panose="02020603050405020304" pitchFamily="18" charset="0"/>
              </a:rPr>
              <a:t>και της πολυμεσικής </a:t>
            </a:r>
            <a:r>
              <a:rPr lang="el-GR" sz="1800" dirty="0" smtClean="0">
                <a:ea typeface="Times New Roman" panose="02020603050405020304" pitchFamily="18" charset="0"/>
              </a:rPr>
              <a:t>μάθησης.</a:t>
            </a:r>
          </a:p>
          <a:p>
            <a:endParaRPr lang="el-GR" dirty="0" smtClean="0"/>
          </a:p>
          <a:p>
            <a:endParaRPr lang="el-GR" dirty="0"/>
          </a:p>
          <a:p>
            <a:endParaRPr lang="el-GR" dirty="0" smtClean="0"/>
          </a:p>
          <a:p>
            <a:endParaRPr lang="el-GR" dirty="0"/>
          </a:p>
        </p:txBody>
      </p:sp>
      <p:sp>
        <p:nvSpPr>
          <p:cNvPr id="6" name="Freeform 14"/>
          <p:cNvSpPr/>
          <p:nvPr/>
        </p:nvSpPr>
        <p:spPr>
          <a:xfrm>
            <a:off x="717428" y="1776008"/>
            <a:ext cx="3765618" cy="735309"/>
          </a:xfrm>
          <a:custGeom>
            <a:avLst/>
            <a:gdLst/>
            <a:ahLst/>
            <a:cxnLst>
              <a:cxn ang="0">
                <a:pos x="wd2" y="hd2"/>
              </a:cxn>
              <a:cxn ang="5400000">
                <a:pos x="wd2" y="hd2"/>
              </a:cxn>
              <a:cxn ang="10800000">
                <a:pos x="wd2" y="hd2"/>
              </a:cxn>
              <a:cxn ang="16200000">
                <a:pos x="wd2" y="hd2"/>
              </a:cxn>
            </a:cxnLst>
            <a:rect l="0" t="0" r="r" b="b"/>
            <a:pathLst>
              <a:path w="21600" h="21600" extrusionOk="0">
                <a:moveTo>
                  <a:pt x="581" y="0"/>
                </a:moveTo>
                <a:lnTo>
                  <a:pt x="21019" y="0"/>
                </a:lnTo>
                <a:cubicBezTo>
                  <a:pt x="21340" y="0"/>
                  <a:pt x="21600" y="1331"/>
                  <a:pt x="21600" y="2974"/>
                </a:cubicBezTo>
                <a:lnTo>
                  <a:pt x="21600" y="18626"/>
                </a:lnTo>
                <a:cubicBezTo>
                  <a:pt x="21600" y="20269"/>
                  <a:pt x="21340" y="21600"/>
                  <a:pt x="21019" y="21600"/>
                </a:cubicBezTo>
                <a:lnTo>
                  <a:pt x="581" y="21600"/>
                </a:lnTo>
                <a:cubicBezTo>
                  <a:pt x="260" y="21600"/>
                  <a:pt x="0" y="20269"/>
                  <a:pt x="0" y="18626"/>
                </a:cubicBezTo>
                <a:lnTo>
                  <a:pt x="0" y="2974"/>
                </a:lnTo>
                <a:cubicBezTo>
                  <a:pt x="0" y="1331"/>
                  <a:pt x="260" y="0"/>
                  <a:pt x="581" y="0"/>
                </a:cubicBezTo>
                <a:close/>
              </a:path>
            </a:pathLst>
          </a:custGeom>
          <a:solidFill>
            <a:schemeClr val="accent2">
              <a:lumMod val="60000"/>
              <a:lumOff val="40000"/>
            </a:schemeClr>
          </a:solidFill>
          <a:ln w="12700">
            <a:miter lim="400000"/>
          </a:ln>
        </p:spPr>
        <p:txBody>
          <a:bodyPr lIns="42862" tIns="42862" rIns="42862" bIns="42862"/>
          <a:lstStyle/>
          <a:p>
            <a:pPr algn="ctr" defTabSz="857250">
              <a:defRPr sz="1600"/>
            </a:pPr>
            <a:r>
              <a:rPr lang="el-GR" sz="2000" dirty="0" smtClean="0"/>
              <a:t>Επιστημονική συνοχή και τεκμηρίωση</a:t>
            </a:r>
            <a:endParaRPr sz="2000" dirty="0"/>
          </a:p>
        </p:txBody>
      </p:sp>
      <p:sp>
        <p:nvSpPr>
          <p:cNvPr id="9" name="Freeform 14"/>
          <p:cNvSpPr/>
          <p:nvPr/>
        </p:nvSpPr>
        <p:spPr>
          <a:xfrm>
            <a:off x="4791227" y="1776008"/>
            <a:ext cx="3765618" cy="735309"/>
          </a:xfrm>
          <a:custGeom>
            <a:avLst/>
            <a:gdLst/>
            <a:ahLst/>
            <a:cxnLst>
              <a:cxn ang="0">
                <a:pos x="wd2" y="hd2"/>
              </a:cxn>
              <a:cxn ang="5400000">
                <a:pos x="wd2" y="hd2"/>
              </a:cxn>
              <a:cxn ang="10800000">
                <a:pos x="wd2" y="hd2"/>
              </a:cxn>
              <a:cxn ang="16200000">
                <a:pos x="wd2" y="hd2"/>
              </a:cxn>
            </a:cxnLst>
            <a:rect l="0" t="0" r="r" b="b"/>
            <a:pathLst>
              <a:path w="21600" h="21600" extrusionOk="0">
                <a:moveTo>
                  <a:pt x="581" y="0"/>
                </a:moveTo>
                <a:lnTo>
                  <a:pt x="21019" y="0"/>
                </a:lnTo>
                <a:cubicBezTo>
                  <a:pt x="21340" y="0"/>
                  <a:pt x="21600" y="1331"/>
                  <a:pt x="21600" y="2974"/>
                </a:cubicBezTo>
                <a:lnTo>
                  <a:pt x="21600" y="18626"/>
                </a:lnTo>
                <a:cubicBezTo>
                  <a:pt x="21600" y="20269"/>
                  <a:pt x="21340" y="21600"/>
                  <a:pt x="21019" y="21600"/>
                </a:cubicBezTo>
                <a:lnTo>
                  <a:pt x="581" y="21600"/>
                </a:lnTo>
                <a:cubicBezTo>
                  <a:pt x="260" y="21600"/>
                  <a:pt x="0" y="20269"/>
                  <a:pt x="0" y="18626"/>
                </a:cubicBezTo>
                <a:lnTo>
                  <a:pt x="0" y="2974"/>
                </a:lnTo>
                <a:cubicBezTo>
                  <a:pt x="0" y="1331"/>
                  <a:pt x="260" y="0"/>
                  <a:pt x="581" y="0"/>
                </a:cubicBezTo>
                <a:close/>
              </a:path>
            </a:pathLst>
          </a:custGeom>
          <a:solidFill>
            <a:schemeClr val="accent2">
              <a:lumMod val="60000"/>
              <a:lumOff val="40000"/>
            </a:schemeClr>
          </a:solidFill>
          <a:ln w="12700">
            <a:miter lim="400000"/>
          </a:ln>
        </p:spPr>
        <p:txBody>
          <a:bodyPr lIns="42862" tIns="42862" rIns="42862" bIns="42862"/>
          <a:lstStyle/>
          <a:p>
            <a:pPr algn="ctr" defTabSz="857250">
              <a:defRPr sz="1600"/>
            </a:pPr>
            <a:r>
              <a:rPr lang="el-GR" sz="2000" dirty="0" smtClean="0"/>
              <a:t>Απλή και κατανοητή παρουσίαση</a:t>
            </a:r>
            <a:endParaRPr sz="2000" dirty="0"/>
          </a:p>
        </p:txBody>
      </p:sp>
      <p:sp>
        <p:nvSpPr>
          <p:cNvPr id="10" name="Freeform 14"/>
          <p:cNvSpPr/>
          <p:nvPr/>
        </p:nvSpPr>
        <p:spPr>
          <a:xfrm>
            <a:off x="717428" y="2788315"/>
            <a:ext cx="3765618" cy="735309"/>
          </a:xfrm>
          <a:custGeom>
            <a:avLst/>
            <a:gdLst/>
            <a:ahLst/>
            <a:cxnLst>
              <a:cxn ang="0">
                <a:pos x="wd2" y="hd2"/>
              </a:cxn>
              <a:cxn ang="5400000">
                <a:pos x="wd2" y="hd2"/>
              </a:cxn>
              <a:cxn ang="10800000">
                <a:pos x="wd2" y="hd2"/>
              </a:cxn>
              <a:cxn ang="16200000">
                <a:pos x="wd2" y="hd2"/>
              </a:cxn>
            </a:cxnLst>
            <a:rect l="0" t="0" r="r" b="b"/>
            <a:pathLst>
              <a:path w="21600" h="21600" extrusionOk="0">
                <a:moveTo>
                  <a:pt x="581" y="0"/>
                </a:moveTo>
                <a:lnTo>
                  <a:pt x="21019" y="0"/>
                </a:lnTo>
                <a:cubicBezTo>
                  <a:pt x="21340" y="0"/>
                  <a:pt x="21600" y="1331"/>
                  <a:pt x="21600" y="2974"/>
                </a:cubicBezTo>
                <a:lnTo>
                  <a:pt x="21600" y="18626"/>
                </a:lnTo>
                <a:cubicBezTo>
                  <a:pt x="21600" y="20269"/>
                  <a:pt x="21340" y="21600"/>
                  <a:pt x="21019" y="21600"/>
                </a:cubicBezTo>
                <a:lnTo>
                  <a:pt x="581" y="21600"/>
                </a:lnTo>
                <a:cubicBezTo>
                  <a:pt x="260" y="21600"/>
                  <a:pt x="0" y="20269"/>
                  <a:pt x="0" y="18626"/>
                </a:cubicBezTo>
                <a:lnTo>
                  <a:pt x="0" y="2974"/>
                </a:lnTo>
                <a:cubicBezTo>
                  <a:pt x="0" y="1331"/>
                  <a:pt x="260" y="0"/>
                  <a:pt x="581" y="0"/>
                </a:cubicBezTo>
                <a:close/>
              </a:path>
            </a:pathLst>
          </a:custGeom>
          <a:solidFill>
            <a:schemeClr val="accent2">
              <a:lumMod val="60000"/>
              <a:lumOff val="40000"/>
            </a:schemeClr>
          </a:solidFill>
          <a:ln w="12700">
            <a:miter lim="400000"/>
          </a:ln>
        </p:spPr>
        <p:txBody>
          <a:bodyPr lIns="42862" tIns="42862" rIns="42862" bIns="42862"/>
          <a:lstStyle/>
          <a:p>
            <a:pPr algn="ctr" defTabSz="857250">
              <a:defRPr sz="1600"/>
            </a:pPr>
            <a:r>
              <a:rPr lang="el-GR" sz="2000" dirty="0" smtClean="0"/>
              <a:t>Ευχρηστία</a:t>
            </a:r>
            <a:endParaRPr sz="2000" dirty="0"/>
          </a:p>
        </p:txBody>
      </p:sp>
      <p:sp>
        <p:nvSpPr>
          <p:cNvPr id="11" name="Freeform 14"/>
          <p:cNvSpPr/>
          <p:nvPr/>
        </p:nvSpPr>
        <p:spPr>
          <a:xfrm>
            <a:off x="4838830" y="2813284"/>
            <a:ext cx="3765618" cy="735309"/>
          </a:xfrm>
          <a:custGeom>
            <a:avLst/>
            <a:gdLst/>
            <a:ahLst/>
            <a:cxnLst>
              <a:cxn ang="0">
                <a:pos x="wd2" y="hd2"/>
              </a:cxn>
              <a:cxn ang="5400000">
                <a:pos x="wd2" y="hd2"/>
              </a:cxn>
              <a:cxn ang="10800000">
                <a:pos x="wd2" y="hd2"/>
              </a:cxn>
              <a:cxn ang="16200000">
                <a:pos x="wd2" y="hd2"/>
              </a:cxn>
            </a:cxnLst>
            <a:rect l="0" t="0" r="r" b="b"/>
            <a:pathLst>
              <a:path w="21600" h="21600" extrusionOk="0">
                <a:moveTo>
                  <a:pt x="581" y="0"/>
                </a:moveTo>
                <a:lnTo>
                  <a:pt x="21019" y="0"/>
                </a:lnTo>
                <a:cubicBezTo>
                  <a:pt x="21340" y="0"/>
                  <a:pt x="21600" y="1331"/>
                  <a:pt x="21600" y="2974"/>
                </a:cubicBezTo>
                <a:lnTo>
                  <a:pt x="21600" y="18626"/>
                </a:lnTo>
                <a:cubicBezTo>
                  <a:pt x="21600" y="20269"/>
                  <a:pt x="21340" y="21600"/>
                  <a:pt x="21019" y="21600"/>
                </a:cubicBezTo>
                <a:lnTo>
                  <a:pt x="581" y="21600"/>
                </a:lnTo>
                <a:cubicBezTo>
                  <a:pt x="260" y="21600"/>
                  <a:pt x="0" y="20269"/>
                  <a:pt x="0" y="18626"/>
                </a:cubicBezTo>
                <a:lnTo>
                  <a:pt x="0" y="2974"/>
                </a:lnTo>
                <a:cubicBezTo>
                  <a:pt x="0" y="1331"/>
                  <a:pt x="260" y="0"/>
                  <a:pt x="581" y="0"/>
                </a:cubicBezTo>
                <a:close/>
              </a:path>
            </a:pathLst>
          </a:custGeom>
          <a:solidFill>
            <a:schemeClr val="accent2">
              <a:lumMod val="60000"/>
              <a:lumOff val="40000"/>
            </a:schemeClr>
          </a:solidFill>
          <a:ln w="12700">
            <a:miter lim="400000"/>
          </a:ln>
        </p:spPr>
        <p:txBody>
          <a:bodyPr lIns="42862" tIns="42862" rIns="42862" bIns="42862"/>
          <a:lstStyle/>
          <a:p>
            <a:pPr algn="ctr" defTabSz="857250">
              <a:defRPr sz="1600"/>
            </a:pPr>
            <a:r>
              <a:rPr lang="el-GR" sz="2000" dirty="0" smtClean="0"/>
              <a:t>Υποστήριξη προς τον εκπαιδευόμενο</a:t>
            </a:r>
            <a:endParaRPr sz="2000" dirty="0"/>
          </a:p>
        </p:txBody>
      </p:sp>
      <p:sp>
        <p:nvSpPr>
          <p:cNvPr id="12" name="Freeform 14"/>
          <p:cNvSpPr/>
          <p:nvPr/>
        </p:nvSpPr>
        <p:spPr>
          <a:xfrm>
            <a:off x="717428" y="3850562"/>
            <a:ext cx="3765618" cy="735309"/>
          </a:xfrm>
          <a:custGeom>
            <a:avLst/>
            <a:gdLst/>
            <a:ahLst/>
            <a:cxnLst>
              <a:cxn ang="0">
                <a:pos x="wd2" y="hd2"/>
              </a:cxn>
              <a:cxn ang="5400000">
                <a:pos x="wd2" y="hd2"/>
              </a:cxn>
              <a:cxn ang="10800000">
                <a:pos x="wd2" y="hd2"/>
              </a:cxn>
              <a:cxn ang="16200000">
                <a:pos x="wd2" y="hd2"/>
              </a:cxn>
            </a:cxnLst>
            <a:rect l="0" t="0" r="r" b="b"/>
            <a:pathLst>
              <a:path w="21600" h="21600" extrusionOk="0">
                <a:moveTo>
                  <a:pt x="581" y="0"/>
                </a:moveTo>
                <a:lnTo>
                  <a:pt x="21019" y="0"/>
                </a:lnTo>
                <a:cubicBezTo>
                  <a:pt x="21340" y="0"/>
                  <a:pt x="21600" y="1331"/>
                  <a:pt x="21600" y="2974"/>
                </a:cubicBezTo>
                <a:lnTo>
                  <a:pt x="21600" y="18626"/>
                </a:lnTo>
                <a:cubicBezTo>
                  <a:pt x="21600" y="20269"/>
                  <a:pt x="21340" y="21600"/>
                  <a:pt x="21019" y="21600"/>
                </a:cubicBezTo>
                <a:lnTo>
                  <a:pt x="581" y="21600"/>
                </a:lnTo>
                <a:cubicBezTo>
                  <a:pt x="260" y="21600"/>
                  <a:pt x="0" y="20269"/>
                  <a:pt x="0" y="18626"/>
                </a:cubicBezTo>
                <a:lnTo>
                  <a:pt x="0" y="2974"/>
                </a:lnTo>
                <a:cubicBezTo>
                  <a:pt x="0" y="1331"/>
                  <a:pt x="260" y="0"/>
                  <a:pt x="581" y="0"/>
                </a:cubicBezTo>
                <a:close/>
              </a:path>
            </a:pathLst>
          </a:custGeom>
          <a:solidFill>
            <a:schemeClr val="accent2">
              <a:lumMod val="60000"/>
              <a:lumOff val="40000"/>
            </a:schemeClr>
          </a:solidFill>
          <a:ln w="12700">
            <a:miter lim="400000"/>
          </a:ln>
        </p:spPr>
        <p:txBody>
          <a:bodyPr lIns="42862" tIns="42862" rIns="42862" bIns="42862"/>
          <a:lstStyle/>
          <a:p>
            <a:pPr algn="ctr" defTabSz="857250">
              <a:defRPr sz="1600"/>
            </a:pPr>
            <a:r>
              <a:rPr lang="el-GR" sz="2000" dirty="0" smtClean="0"/>
              <a:t>Δυνατότητα αναστοχασμού και αυτοαξιολόγησης</a:t>
            </a:r>
            <a:endParaRPr sz="2000" dirty="0"/>
          </a:p>
        </p:txBody>
      </p:sp>
      <p:sp>
        <p:nvSpPr>
          <p:cNvPr id="13" name="Freeform 14"/>
          <p:cNvSpPr/>
          <p:nvPr/>
        </p:nvSpPr>
        <p:spPr>
          <a:xfrm>
            <a:off x="4838830" y="3837592"/>
            <a:ext cx="3765618" cy="735309"/>
          </a:xfrm>
          <a:custGeom>
            <a:avLst/>
            <a:gdLst/>
            <a:ahLst/>
            <a:cxnLst>
              <a:cxn ang="0">
                <a:pos x="wd2" y="hd2"/>
              </a:cxn>
              <a:cxn ang="5400000">
                <a:pos x="wd2" y="hd2"/>
              </a:cxn>
              <a:cxn ang="10800000">
                <a:pos x="wd2" y="hd2"/>
              </a:cxn>
              <a:cxn ang="16200000">
                <a:pos x="wd2" y="hd2"/>
              </a:cxn>
            </a:cxnLst>
            <a:rect l="0" t="0" r="r" b="b"/>
            <a:pathLst>
              <a:path w="21600" h="21600" extrusionOk="0">
                <a:moveTo>
                  <a:pt x="581" y="0"/>
                </a:moveTo>
                <a:lnTo>
                  <a:pt x="21019" y="0"/>
                </a:lnTo>
                <a:cubicBezTo>
                  <a:pt x="21340" y="0"/>
                  <a:pt x="21600" y="1331"/>
                  <a:pt x="21600" y="2974"/>
                </a:cubicBezTo>
                <a:lnTo>
                  <a:pt x="21600" y="18626"/>
                </a:lnTo>
                <a:cubicBezTo>
                  <a:pt x="21600" y="20269"/>
                  <a:pt x="21340" y="21600"/>
                  <a:pt x="21019" y="21600"/>
                </a:cubicBezTo>
                <a:lnTo>
                  <a:pt x="581" y="21600"/>
                </a:lnTo>
                <a:cubicBezTo>
                  <a:pt x="260" y="21600"/>
                  <a:pt x="0" y="20269"/>
                  <a:pt x="0" y="18626"/>
                </a:cubicBezTo>
                <a:lnTo>
                  <a:pt x="0" y="2974"/>
                </a:lnTo>
                <a:cubicBezTo>
                  <a:pt x="0" y="1331"/>
                  <a:pt x="260" y="0"/>
                  <a:pt x="581" y="0"/>
                </a:cubicBezTo>
                <a:close/>
              </a:path>
            </a:pathLst>
          </a:custGeom>
          <a:solidFill>
            <a:schemeClr val="accent2">
              <a:lumMod val="60000"/>
              <a:lumOff val="40000"/>
            </a:schemeClr>
          </a:solidFill>
          <a:ln w="12700">
            <a:miter lim="400000"/>
          </a:ln>
        </p:spPr>
        <p:txBody>
          <a:bodyPr lIns="42862" tIns="42862" rIns="42862" bIns="42862"/>
          <a:lstStyle/>
          <a:p>
            <a:pPr algn="ctr" defTabSz="857250">
              <a:defRPr sz="1600"/>
            </a:pPr>
            <a:r>
              <a:rPr lang="el-GR" sz="1800" dirty="0" smtClean="0"/>
              <a:t>Σαφήνεια σκοπού και προσδοκώμενων μαθησιακών αποτελεσμάτων </a:t>
            </a:r>
            <a:endParaRPr sz="1800" dirty="0"/>
          </a:p>
        </p:txBody>
      </p:sp>
      <p:sp>
        <p:nvSpPr>
          <p:cNvPr id="16" name="TextBox 15"/>
          <p:cNvSpPr txBox="1"/>
          <p:nvPr/>
        </p:nvSpPr>
        <p:spPr>
          <a:xfrm>
            <a:off x="1475656" y="1168504"/>
            <a:ext cx="6408712" cy="461665"/>
          </a:xfrm>
          <a:prstGeom prst="rect">
            <a:avLst/>
          </a:prstGeom>
          <a:noFill/>
        </p:spPr>
        <p:txBody>
          <a:bodyPr wrap="square" rtlCol="0">
            <a:spAutoFit/>
          </a:bodyPr>
          <a:lstStyle/>
          <a:p>
            <a:r>
              <a:rPr lang="el-GR" dirty="0" smtClean="0"/>
              <a:t>Το εκπαιδευτικό υλικό διακρίνεται από: </a:t>
            </a:r>
            <a:endParaRPr lang="el-GR" dirty="0"/>
          </a:p>
        </p:txBody>
      </p:sp>
      <p:sp>
        <p:nvSpPr>
          <p:cNvPr id="18" name="Βέλος προς τα κάτω 17"/>
          <p:cNvSpPr/>
          <p:nvPr/>
        </p:nvSpPr>
        <p:spPr>
          <a:xfrm>
            <a:off x="3815916" y="4585870"/>
            <a:ext cx="1728192" cy="1219393"/>
          </a:xfrm>
          <a:prstGeom prst="downArrow">
            <a:avLst/>
          </a:prstGeom>
          <a:solidFill>
            <a:srgbClr val="F4F6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8350959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Autofit/>
          </a:bodyPr>
          <a:lstStyle/>
          <a:p>
            <a:r>
              <a:rPr lang="el-GR" sz="3200" dirty="0" smtClean="0"/>
              <a:t>7. Αποτελέσματα </a:t>
            </a:r>
            <a:r>
              <a:rPr lang="el-GR" sz="3200" dirty="0"/>
              <a:t>- Κύρια ευρήματα </a:t>
            </a:r>
            <a:r>
              <a:rPr lang="el-GR" sz="3200" dirty="0" smtClean="0"/>
              <a:t>(2/3</a:t>
            </a:r>
            <a:r>
              <a:rPr lang="el-GR" sz="3200" dirty="0"/>
              <a:t>) </a:t>
            </a:r>
          </a:p>
        </p:txBody>
      </p:sp>
      <p:sp>
        <p:nvSpPr>
          <p:cNvPr id="4" name="Freeform 14"/>
          <p:cNvSpPr>
            <a:spLocks noGrp="1"/>
          </p:cNvSpPr>
          <p:nvPr>
            <p:ph idx="1"/>
          </p:nvPr>
        </p:nvSpPr>
        <p:spPr>
          <a:xfrm>
            <a:off x="628650" y="1825625"/>
            <a:ext cx="7886700" cy="667271"/>
          </a:xfrm>
          <a:custGeom>
            <a:avLst/>
            <a:gdLst/>
            <a:ahLst/>
            <a:cxnLst>
              <a:cxn ang="0">
                <a:pos x="wd2" y="hd2"/>
              </a:cxn>
              <a:cxn ang="5400000">
                <a:pos x="wd2" y="hd2"/>
              </a:cxn>
              <a:cxn ang="10800000">
                <a:pos x="wd2" y="hd2"/>
              </a:cxn>
              <a:cxn ang="16200000">
                <a:pos x="wd2" y="hd2"/>
              </a:cxn>
            </a:cxnLst>
            <a:rect l="0" t="0" r="r" b="b"/>
            <a:pathLst>
              <a:path w="21600" h="21600" extrusionOk="0">
                <a:moveTo>
                  <a:pt x="581" y="0"/>
                </a:moveTo>
                <a:lnTo>
                  <a:pt x="21019" y="0"/>
                </a:lnTo>
                <a:cubicBezTo>
                  <a:pt x="21340" y="0"/>
                  <a:pt x="21600" y="1331"/>
                  <a:pt x="21600" y="2974"/>
                </a:cubicBezTo>
                <a:lnTo>
                  <a:pt x="21600" y="18626"/>
                </a:lnTo>
                <a:cubicBezTo>
                  <a:pt x="21600" y="20269"/>
                  <a:pt x="21340" y="21600"/>
                  <a:pt x="21019" y="21600"/>
                </a:cubicBezTo>
                <a:lnTo>
                  <a:pt x="581" y="21600"/>
                </a:lnTo>
                <a:cubicBezTo>
                  <a:pt x="260" y="21600"/>
                  <a:pt x="0" y="20269"/>
                  <a:pt x="0" y="18626"/>
                </a:cubicBezTo>
                <a:lnTo>
                  <a:pt x="0" y="2974"/>
                </a:lnTo>
                <a:cubicBezTo>
                  <a:pt x="0" y="1331"/>
                  <a:pt x="260" y="0"/>
                  <a:pt x="581" y="0"/>
                </a:cubicBezTo>
                <a:close/>
              </a:path>
            </a:pathLst>
          </a:custGeom>
          <a:solidFill>
            <a:schemeClr val="accent2">
              <a:lumMod val="60000"/>
              <a:lumOff val="40000"/>
            </a:schemeClr>
          </a:solidFill>
          <a:ln w="12700">
            <a:miter lim="400000"/>
          </a:ln>
        </p:spPr>
        <p:txBody>
          <a:bodyPr lIns="42862" tIns="42862" rIns="42862" bIns="42862">
            <a:normAutofit/>
          </a:bodyPr>
          <a:lstStyle/>
          <a:p>
            <a:pPr marL="0" indent="0" algn="ctr" defTabSz="857250">
              <a:buNone/>
              <a:defRPr sz="1600"/>
            </a:pPr>
            <a:r>
              <a:rPr lang="el-GR" sz="2400" dirty="0" smtClean="0"/>
              <a:t>Δυνατά σημεία του Εκπαιδευτικού Υλικού</a:t>
            </a:r>
            <a:endParaRPr sz="2400" dirty="0"/>
          </a:p>
        </p:txBody>
      </p:sp>
      <p:sp>
        <p:nvSpPr>
          <p:cNvPr id="6" name="Δεξιό βέλος 5"/>
          <p:cNvSpPr/>
          <p:nvPr/>
        </p:nvSpPr>
        <p:spPr>
          <a:xfrm>
            <a:off x="1447632" y="2864333"/>
            <a:ext cx="1008112" cy="550996"/>
          </a:xfrm>
          <a:prstGeom prst="right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TextBox 6"/>
          <p:cNvSpPr txBox="1"/>
          <p:nvPr/>
        </p:nvSpPr>
        <p:spPr>
          <a:xfrm>
            <a:off x="2565336" y="2979115"/>
            <a:ext cx="5760640" cy="369332"/>
          </a:xfrm>
          <a:prstGeom prst="rect">
            <a:avLst/>
          </a:prstGeom>
          <a:noFill/>
        </p:spPr>
        <p:txBody>
          <a:bodyPr wrap="square" rtlCol="0">
            <a:spAutoFit/>
          </a:bodyPr>
          <a:lstStyle/>
          <a:p>
            <a:r>
              <a:rPr lang="el-GR" sz="1800" dirty="0" smtClean="0"/>
              <a:t>Ενθαρρυντική και συνεχής ανατροφοδότηση</a:t>
            </a:r>
            <a:endParaRPr lang="el-GR" sz="1800" dirty="0"/>
          </a:p>
        </p:txBody>
      </p:sp>
      <p:sp>
        <p:nvSpPr>
          <p:cNvPr id="8" name="Δεξιό βέλος 7"/>
          <p:cNvSpPr/>
          <p:nvPr/>
        </p:nvSpPr>
        <p:spPr>
          <a:xfrm>
            <a:off x="1447632" y="3421587"/>
            <a:ext cx="1008112" cy="550996"/>
          </a:xfrm>
          <a:prstGeom prst="rightArrow">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TextBox 8"/>
          <p:cNvSpPr txBox="1"/>
          <p:nvPr/>
        </p:nvSpPr>
        <p:spPr>
          <a:xfrm>
            <a:off x="2533184" y="3512419"/>
            <a:ext cx="5760640" cy="369332"/>
          </a:xfrm>
          <a:prstGeom prst="rect">
            <a:avLst/>
          </a:prstGeom>
          <a:noFill/>
        </p:spPr>
        <p:txBody>
          <a:bodyPr wrap="square" rtlCol="0">
            <a:spAutoFit/>
          </a:bodyPr>
          <a:lstStyle/>
          <a:p>
            <a:r>
              <a:rPr lang="el-GR" sz="1800" dirty="0" smtClean="0"/>
              <a:t>Ελκυστική παρουσίαση με ευχάριστους και φιλικούς ήρωες</a:t>
            </a:r>
            <a:endParaRPr lang="el-GR" sz="1800" dirty="0"/>
          </a:p>
        </p:txBody>
      </p:sp>
      <p:sp>
        <p:nvSpPr>
          <p:cNvPr id="10" name="Δεξιό βέλος 9"/>
          <p:cNvSpPr/>
          <p:nvPr/>
        </p:nvSpPr>
        <p:spPr>
          <a:xfrm>
            <a:off x="1447632" y="4014245"/>
            <a:ext cx="1008112" cy="550996"/>
          </a:xfrm>
          <a:prstGeom prst="right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TextBox 10"/>
          <p:cNvSpPr txBox="1"/>
          <p:nvPr/>
        </p:nvSpPr>
        <p:spPr>
          <a:xfrm>
            <a:off x="2533184" y="3994916"/>
            <a:ext cx="5616624" cy="646331"/>
          </a:xfrm>
          <a:prstGeom prst="rect">
            <a:avLst/>
          </a:prstGeom>
          <a:noFill/>
        </p:spPr>
        <p:txBody>
          <a:bodyPr wrap="square" rtlCol="0">
            <a:spAutoFit/>
          </a:bodyPr>
          <a:lstStyle/>
          <a:p>
            <a:r>
              <a:rPr lang="el-GR" sz="1800" dirty="0" smtClean="0"/>
              <a:t>Λογική αλληλουχία κατανοητών βίντεο που διατηρούν το ενδιαφέρον των μαθητών</a:t>
            </a:r>
            <a:endParaRPr lang="el-GR" sz="1800" dirty="0"/>
          </a:p>
        </p:txBody>
      </p:sp>
      <p:sp>
        <p:nvSpPr>
          <p:cNvPr id="12" name="Δεξιό βέλος 11"/>
          <p:cNvSpPr/>
          <p:nvPr/>
        </p:nvSpPr>
        <p:spPr>
          <a:xfrm>
            <a:off x="1447632" y="4606903"/>
            <a:ext cx="1008112" cy="550996"/>
          </a:xfrm>
          <a:prstGeom prst="rightArrow">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TextBox 12"/>
          <p:cNvSpPr txBox="1"/>
          <p:nvPr/>
        </p:nvSpPr>
        <p:spPr>
          <a:xfrm>
            <a:off x="2482062" y="4657710"/>
            <a:ext cx="6048672" cy="646331"/>
          </a:xfrm>
          <a:prstGeom prst="rect">
            <a:avLst/>
          </a:prstGeom>
          <a:noFill/>
        </p:spPr>
        <p:txBody>
          <a:bodyPr wrap="square" rtlCol="0">
            <a:spAutoFit/>
          </a:bodyPr>
          <a:lstStyle/>
          <a:p>
            <a:r>
              <a:rPr lang="el-GR" sz="1800" dirty="0" smtClean="0"/>
              <a:t>Η χρήση δύο ηρώων </a:t>
            </a:r>
            <a:r>
              <a:rPr lang="en-US" sz="1800" dirty="0" smtClean="0"/>
              <a:t>avatar </a:t>
            </a:r>
            <a:r>
              <a:rPr lang="el-GR" sz="1800" dirty="0" smtClean="0"/>
              <a:t>δημιουργεί συνδέσεις με την πραγματικότητα και ενθαρρύνει τη συναισθηματική εμπλοκή</a:t>
            </a:r>
            <a:endParaRPr lang="el-GR" sz="1800" dirty="0"/>
          </a:p>
        </p:txBody>
      </p:sp>
      <p:sp>
        <p:nvSpPr>
          <p:cNvPr id="14" name="Freeform 14"/>
          <p:cNvSpPr txBox="1">
            <a:spLocks/>
          </p:cNvSpPr>
          <p:nvPr/>
        </p:nvSpPr>
        <p:spPr>
          <a:xfrm>
            <a:off x="755576" y="5341201"/>
            <a:ext cx="7886700" cy="609310"/>
          </a:xfrm>
          <a:custGeom>
            <a:avLst/>
            <a:gdLst/>
            <a:ahLst/>
            <a:cxnLst>
              <a:cxn ang="0">
                <a:pos x="wd2" y="hd2"/>
              </a:cxn>
              <a:cxn ang="5400000">
                <a:pos x="wd2" y="hd2"/>
              </a:cxn>
              <a:cxn ang="10800000">
                <a:pos x="wd2" y="hd2"/>
              </a:cxn>
              <a:cxn ang="16200000">
                <a:pos x="wd2" y="hd2"/>
              </a:cxn>
            </a:cxnLst>
            <a:rect l="0" t="0" r="r" b="b"/>
            <a:pathLst>
              <a:path w="21600" h="21600" extrusionOk="0">
                <a:moveTo>
                  <a:pt x="581" y="0"/>
                </a:moveTo>
                <a:lnTo>
                  <a:pt x="21019" y="0"/>
                </a:lnTo>
                <a:cubicBezTo>
                  <a:pt x="21340" y="0"/>
                  <a:pt x="21600" y="1331"/>
                  <a:pt x="21600" y="2974"/>
                </a:cubicBezTo>
                <a:lnTo>
                  <a:pt x="21600" y="18626"/>
                </a:lnTo>
                <a:cubicBezTo>
                  <a:pt x="21600" y="20269"/>
                  <a:pt x="21340" y="21600"/>
                  <a:pt x="21019" y="21600"/>
                </a:cubicBezTo>
                <a:lnTo>
                  <a:pt x="581" y="21600"/>
                </a:lnTo>
                <a:cubicBezTo>
                  <a:pt x="260" y="21600"/>
                  <a:pt x="0" y="20269"/>
                  <a:pt x="0" y="18626"/>
                </a:cubicBezTo>
                <a:lnTo>
                  <a:pt x="0" y="2974"/>
                </a:lnTo>
                <a:cubicBezTo>
                  <a:pt x="0" y="1331"/>
                  <a:pt x="260" y="0"/>
                  <a:pt x="581" y="0"/>
                </a:cubicBezTo>
                <a:close/>
              </a:path>
            </a:pathLst>
          </a:custGeom>
          <a:solidFill>
            <a:schemeClr val="accent2">
              <a:lumMod val="60000"/>
              <a:lumOff val="40000"/>
            </a:schemeClr>
          </a:solidFill>
          <a:ln w="12700">
            <a:miter lim="400000"/>
          </a:ln>
        </p:spPr>
        <p:txBody>
          <a:bodyPr vert="horz" lIns="42862" tIns="42862" rIns="42862" bIns="42862" rtlCol="0">
            <a:normAutofit lnSpcReduction="10000"/>
          </a:bodyPr>
          <a:lstStyle>
            <a:lvl1pPr marL="171450" indent="-171450" algn="l" defTabSz="685800" rtl="0" eaLnBrk="1" latinLnBrk="0" hangingPunct="1">
              <a:lnSpc>
                <a:spcPct val="150000"/>
              </a:lnSpc>
              <a:spcBef>
                <a:spcPts val="750"/>
              </a:spcBef>
              <a:buFont typeface="Arial" panose="020B0604020202020204" pitchFamily="34" charset="0"/>
              <a:buChar char="•"/>
              <a:defRPr sz="4400" kern="1200">
                <a:solidFill>
                  <a:schemeClr val="tx1"/>
                </a:solidFill>
                <a:latin typeface="+mn-lt"/>
                <a:ea typeface="+mn-ea"/>
                <a:cs typeface="+mn-cs"/>
              </a:defRPr>
            </a:lvl1pPr>
            <a:lvl2pPr marL="514350" indent="-171450" algn="l" defTabSz="685800" rtl="0" eaLnBrk="1" latinLnBrk="0" hangingPunct="1">
              <a:lnSpc>
                <a:spcPct val="150000"/>
              </a:lnSpc>
              <a:spcBef>
                <a:spcPts val="375"/>
              </a:spcBef>
              <a:buFont typeface="Arial" panose="020B0604020202020204" pitchFamily="34" charset="0"/>
              <a:buChar char="•"/>
              <a:defRPr sz="4000" kern="1200">
                <a:solidFill>
                  <a:schemeClr val="tx1"/>
                </a:solidFill>
                <a:latin typeface="+mn-lt"/>
                <a:ea typeface="+mn-ea"/>
                <a:cs typeface="+mn-cs"/>
              </a:defRPr>
            </a:lvl2pPr>
            <a:lvl3pPr marL="857250" indent="-171450" algn="l" defTabSz="685800" rtl="0" eaLnBrk="1" latinLnBrk="0" hangingPunct="1">
              <a:lnSpc>
                <a:spcPct val="150000"/>
              </a:lnSpc>
              <a:spcBef>
                <a:spcPts val="375"/>
              </a:spcBef>
              <a:buFont typeface="Arial" panose="020B0604020202020204" pitchFamily="34" charset="0"/>
              <a:buChar char="•"/>
              <a:defRPr sz="3200" kern="1200">
                <a:solidFill>
                  <a:schemeClr val="tx1"/>
                </a:solidFill>
                <a:latin typeface="+mn-lt"/>
                <a:ea typeface="+mn-ea"/>
                <a:cs typeface="+mn-cs"/>
              </a:defRPr>
            </a:lvl3pPr>
            <a:lvl4pPr marL="1200150" indent="-171450" algn="l" defTabSz="685800" rtl="0" eaLnBrk="1" latinLnBrk="0" hangingPunct="1">
              <a:lnSpc>
                <a:spcPct val="150000"/>
              </a:lnSpc>
              <a:spcBef>
                <a:spcPts val="375"/>
              </a:spcBef>
              <a:buFont typeface="Arial" panose="020B0604020202020204" pitchFamily="34" charset="0"/>
              <a:buChar char="•"/>
              <a:defRPr sz="2800" kern="1200">
                <a:solidFill>
                  <a:schemeClr val="tx1"/>
                </a:solidFill>
                <a:latin typeface="+mn-lt"/>
                <a:ea typeface="+mn-ea"/>
                <a:cs typeface="+mn-cs"/>
              </a:defRPr>
            </a:lvl4pPr>
            <a:lvl5pPr marL="1543050" indent="-171450" algn="l" defTabSz="685800" rtl="0" eaLnBrk="1" latinLnBrk="0" hangingPunct="1">
              <a:lnSpc>
                <a:spcPct val="150000"/>
              </a:lnSpc>
              <a:spcBef>
                <a:spcPts val="375"/>
              </a:spcBef>
              <a:buFont typeface="Arial" panose="020B0604020202020204" pitchFamily="34" charset="0"/>
              <a:buChar char="•"/>
              <a:defRPr sz="2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defTabSz="857250" fontAlgn="auto">
              <a:spcAft>
                <a:spcPts val="0"/>
              </a:spcAft>
              <a:buFont typeface="Arial" panose="020B0604020202020204" pitchFamily="34" charset="0"/>
              <a:buNone/>
              <a:defRPr sz="1600"/>
            </a:pPr>
            <a:r>
              <a:rPr lang="el-GR" sz="2400" dirty="0" smtClean="0"/>
              <a:t>Προτάσεις βελτίωσης του Εκπαιδευτικού Υλικού</a:t>
            </a:r>
            <a:endParaRPr lang="el-GR" sz="2400" dirty="0"/>
          </a:p>
        </p:txBody>
      </p:sp>
      <p:sp>
        <p:nvSpPr>
          <p:cNvPr id="15" name="Δεξιό βέλος 14"/>
          <p:cNvSpPr/>
          <p:nvPr/>
        </p:nvSpPr>
        <p:spPr>
          <a:xfrm>
            <a:off x="1440206" y="5950511"/>
            <a:ext cx="1008112" cy="550996"/>
          </a:xfrm>
          <a:prstGeom prst="right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TextBox 15"/>
          <p:cNvSpPr txBox="1"/>
          <p:nvPr/>
        </p:nvSpPr>
        <p:spPr>
          <a:xfrm>
            <a:off x="2461420" y="5919309"/>
            <a:ext cx="6192688" cy="646331"/>
          </a:xfrm>
          <a:prstGeom prst="rect">
            <a:avLst/>
          </a:prstGeom>
          <a:noFill/>
        </p:spPr>
        <p:txBody>
          <a:bodyPr wrap="square" rtlCol="0">
            <a:spAutoFit/>
          </a:bodyPr>
          <a:lstStyle/>
          <a:p>
            <a:r>
              <a:rPr lang="el-GR" sz="1800" dirty="0" smtClean="0"/>
              <a:t>Περισσότερες δραστηριότητες για ανταλλαγή απόψεων και διατύπωση αποριών.</a:t>
            </a:r>
            <a:endParaRPr lang="el-GR" sz="1800" dirty="0"/>
          </a:p>
        </p:txBody>
      </p:sp>
    </p:spTree>
    <p:extLst>
      <p:ext uri="{BB962C8B-B14F-4D97-AF65-F5344CB8AC3E}">
        <p14:creationId xmlns:p14="http://schemas.microsoft.com/office/powerpoint/2010/main" val="23668982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4"/>
          <p:cNvSpPr/>
          <p:nvPr/>
        </p:nvSpPr>
        <p:spPr>
          <a:xfrm>
            <a:off x="1143000" y="1384397"/>
            <a:ext cx="7317432" cy="4724786"/>
          </a:xfrm>
          <a:custGeom>
            <a:avLst/>
            <a:gdLst/>
            <a:ahLst/>
            <a:cxnLst>
              <a:cxn ang="0">
                <a:pos x="wd2" y="hd2"/>
              </a:cxn>
              <a:cxn ang="5400000">
                <a:pos x="wd2" y="hd2"/>
              </a:cxn>
              <a:cxn ang="10800000">
                <a:pos x="wd2" y="hd2"/>
              </a:cxn>
              <a:cxn ang="16200000">
                <a:pos x="wd2" y="hd2"/>
              </a:cxn>
            </a:cxnLst>
            <a:rect l="0" t="0" r="r" b="b"/>
            <a:pathLst>
              <a:path w="21600" h="21600" extrusionOk="0">
                <a:moveTo>
                  <a:pt x="581" y="0"/>
                </a:moveTo>
                <a:lnTo>
                  <a:pt x="21019" y="0"/>
                </a:lnTo>
                <a:cubicBezTo>
                  <a:pt x="21340" y="0"/>
                  <a:pt x="21600" y="1331"/>
                  <a:pt x="21600" y="2974"/>
                </a:cubicBezTo>
                <a:lnTo>
                  <a:pt x="21600" y="18626"/>
                </a:lnTo>
                <a:cubicBezTo>
                  <a:pt x="21600" y="20269"/>
                  <a:pt x="21340" y="21600"/>
                  <a:pt x="21019" y="21600"/>
                </a:cubicBezTo>
                <a:lnTo>
                  <a:pt x="581" y="21600"/>
                </a:lnTo>
                <a:cubicBezTo>
                  <a:pt x="260" y="21600"/>
                  <a:pt x="0" y="20269"/>
                  <a:pt x="0" y="18626"/>
                </a:cubicBezTo>
                <a:lnTo>
                  <a:pt x="0" y="2974"/>
                </a:lnTo>
                <a:cubicBezTo>
                  <a:pt x="0" y="1331"/>
                  <a:pt x="260" y="0"/>
                  <a:pt x="581" y="0"/>
                </a:cubicBezTo>
                <a:close/>
              </a:path>
            </a:pathLst>
          </a:custGeom>
          <a:solidFill>
            <a:srgbClr val="EDBE9B"/>
          </a:solidFill>
          <a:ln w="12700">
            <a:miter lim="400000"/>
          </a:ln>
        </p:spPr>
        <p:txBody>
          <a:bodyPr lIns="42862" tIns="42862" rIns="42862" bIns="42862"/>
          <a:lstStyle/>
          <a:p>
            <a:endParaRPr lang="el-GR" sz="2000" b="1" i="1" u="sng" dirty="0">
              <a:cs typeface="Times New Roman" panose="02020603050405020304" pitchFamily="18" charset="0"/>
            </a:endParaRPr>
          </a:p>
        </p:txBody>
      </p:sp>
      <p:sp>
        <p:nvSpPr>
          <p:cNvPr id="2" name="Θέση περιεχομένου 1"/>
          <p:cNvSpPr>
            <a:spLocks noGrp="1"/>
          </p:cNvSpPr>
          <p:nvPr>
            <p:ph idx="1"/>
          </p:nvPr>
        </p:nvSpPr>
        <p:spPr>
          <a:xfrm>
            <a:off x="2771800" y="1628800"/>
            <a:ext cx="5688632" cy="4464496"/>
          </a:xfrm>
        </p:spPr>
        <p:txBody>
          <a:bodyPr>
            <a:normAutofit fontScale="40000" lnSpcReduction="20000"/>
          </a:bodyPr>
          <a:lstStyle/>
          <a:p>
            <a:pPr marL="0" indent="0">
              <a:buNone/>
            </a:pPr>
            <a:r>
              <a:rPr lang="el-GR" sz="4000" dirty="0">
                <a:latin typeface="Times New Roman" panose="02020603050405020304" pitchFamily="18" charset="0"/>
                <a:cs typeface="Times New Roman" panose="02020603050405020304" pitchFamily="18" charset="0"/>
              </a:rPr>
              <a:t>Δ</a:t>
            </a:r>
            <a:r>
              <a:rPr lang="el-GR" sz="4000" dirty="0" smtClean="0">
                <a:latin typeface="Times New Roman" panose="02020603050405020304" pitchFamily="18" charset="0"/>
                <a:cs typeface="Times New Roman" panose="02020603050405020304" pitchFamily="18" charset="0"/>
              </a:rPr>
              <a:t>ιαπιστώνεται </a:t>
            </a:r>
            <a:r>
              <a:rPr lang="el-GR" sz="4000" dirty="0">
                <a:latin typeface="Times New Roman" panose="02020603050405020304" pitchFamily="18" charset="0"/>
                <a:cs typeface="Times New Roman" panose="02020603050405020304" pitchFamily="18" charset="0"/>
              </a:rPr>
              <a:t>ότι μετά τις τηλεδιασκέψεις και το Ε.Υ. οι μαθητές γνωρίζουν περισσότερα για την ασφαλή </a:t>
            </a:r>
            <a:r>
              <a:rPr lang="el-GR" sz="4000" dirty="0" smtClean="0">
                <a:latin typeface="Times New Roman" panose="02020603050405020304" pitchFamily="18" charset="0"/>
                <a:cs typeface="Times New Roman" panose="02020603050405020304" pitchFamily="18" charset="0"/>
              </a:rPr>
              <a:t>πλοήγηση.</a:t>
            </a:r>
          </a:p>
          <a:p>
            <a:pPr marL="0" indent="0">
              <a:buNone/>
            </a:pPr>
            <a:endParaRPr lang="el-GR" sz="4000" dirty="0" smtClean="0">
              <a:latin typeface="Times New Roman" panose="02020603050405020304" pitchFamily="18" charset="0"/>
              <a:cs typeface="Times New Roman" panose="02020603050405020304" pitchFamily="18" charset="0"/>
            </a:endParaRPr>
          </a:p>
          <a:p>
            <a:pPr marL="0" indent="0">
              <a:buNone/>
            </a:pPr>
            <a:r>
              <a:rPr lang="el-GR" sz="4000" dirty="0" smtClean="0">
                <a:latin typeface="Times New Roman" panose="02020603050405020304" pitchFamily="18" charset="0"/>
                <a:cs typeface="Times New Roman" panose="02020603050405020304" pitchFamily="18" charset="0"/>
              </a:rPr>
              <a:t>Έμαθαν </a:t>
            </a:r>
            <a:r>
              <a:rPr lang="el-GR" sz="4000" dirty="0">
                <a:latin typeface="Times New Roman" panose="02020603050405020304" pitchFamily="18" charset="0"/>
                <a:cs typeface="Times New Roman" panose="02020603050405020304" pitchFamily="18" charset="0"/>
              </a:rPr>
              <a:t>να αντιδρούν πιο υπεύθυνα και η διαδικτυακή συμπεριφορά τους συνάδει με την ορθή συμπεριφορά που πρέπει να έχουν όσοι είναι υπεύθυνοι χρήστες του </a:t>
            </a:r>
            <a:r>
              <a:rPr lang="el-GR" sz="4000" dirty="0" smtClean="0">
                <a:latin typeface="Times New Roman" panose="02020603050405020304" pitchFamily="18" charset="0"/>
                <a:cs typeface="Times New Roman" panose="02020603050405020304" pitchFamily="18" charset="0"/>
              </a:rPr>
              <a:t>διαδικτύου.</a:t>
            </a:r>
          </a:p>
          <a:p>
            <a:pPr marL="0" indent="0">
              <a:buNone/>
            </a:pPr>
            <a:endParaRPr lang="el-GR" sz="4000" dirty="0" smtClean="0">
              <a:latin typeface="Times New Roman" panose="02020603050405020304" pitchFamily="18" charset="0"/>
              <a:cs typeface="Times New Roman" panose="02020603050405020304" pitchFamily="18" charset="0"/>
            </a:endParaRPr>
          </a:p>
          <a:p>
            <a:pPr marL="0" indent="0">
              <a:buNone/>
            </a:pPr>
            <a:r>
              <a:rPr lang="el-GR" sz="4000" dirty="0" smtClean="0">
                <a:latin typeface="Times New Roman" panose="02020603050405020304" pitchFamily="18" charset="0"/>
                <a:cs typeface="Times New Roman" panose="02020603050405020304" pitchFamily="18" charset="0"/>
              </a:rPr>
              <a:t>Οι μαθητές θεωρούν ότι οι εφαρμογές Τεχνητής Νοημοσύνης ενισχύουν τη δημιουργικότητά τους και τη φαντασία τους.</a:t>
            </a:r>
          </a:p>
          <a:p>
            <a:pPr marL="0" indent="0">
              <a:buNone/>
            </a:pPr>
            <a:endParaRPr lang="el-GR" sz="4000" dirty="0" smtClean="0">
              <a:latin typeface="Times New Roman" panose="02020603050405020304" pitchFamily="18" charset="0"/>
              <a:cs typeface="Times New Roman" panose="02020603050405020304" pitchFamily="18" charset="0"/>
            </a:endParaRPr>
          </a:p>
          <a:p>
            <a:pPr marL="0" indent="0">
              <a:buNone/>
            </a:pPr>
            <a:r>
              <a:rPr lang="el-GR" sz="4000" dirty="0" smtClean="0">
                <a:latin typeface="Times New Roman" panose="02020603050405020304" pitchFamily="18" charset="0"/>
                <a:cs typeface="Times New Roman" panose="02020603050405020304" pitchFamily="18" charset="0"/>
              </a:rPr>
              <a:t>Η Τεχνητή Νοημοσύνη μπορεί να κάνει πιο ενδιαφέρον το μάθημα.</a:t>
            </a:r>
            <a:endParaRPr lang="el-GR" sz="4000" dirty="0">
              <a:latin typeface="Times New Roman" panose="02020603050405020304" pitchFamily="18" charset="0"/>
              <a:cs typeface="Times New Roman" panose="02020603050405020304" pitchFamily="18" charset="0"/>
            </a:endParaRPr>
          </a:p>
          <a:p>
            <a:pPr marL="0" indent="0">
              <a:buNone/>
            </a:pPr>
            <a:endParaRPr lang="el-GR" dirty="0"/>
          </a:p>
        </p:txBody>
      </p:sp>
      <p:sp>
        <p:nvSpPr>
          <p:cNvPr id="3" name="Τίτλος 2"/>
          <p:cNvSpPr>
            <a:spLocks noGrp="1"/>
          </p:cNvSpPr>
          <p:nvPr>
            <p:ph type="title"/>
          </p:nvPr>
        </p:nvSpPr>
        <p:spPr>
          <a:xfrm>
            <a:off x="1043608" y="358274"/>
            <a:ext cx="8325544" cy="1075390"/>
          </a:xfrm>
        </p:spPr>
        <p:txBody>
          <a:bodyPr>
            <a:normAutofit/>
          </a:bodyPr>
          <a:lstStyle/>
          <a:p>
            <a:r>
              <a:rPr lang="el-GR" sz="3200" dirty="0" smtClean="0"/>
              <a:t>7. Αποτελέσματα </a:t>
            </a:r>
            <a:r>
              <a:rPr lang="el-GR" sz="3200" dirty="0"/>
              <a:t>- Κύρια ευρήματα </a:t>
            </a:r>
            <a:r>
              <a:rPr lang="el-GR" sz="3200" dirty="0" smtClean="0"/>
              <a:t>(3/3) </a:t>
            </a:r>
            <a:endParaRPr lang="el-GR" sz="3200" dirty="0"/>
          </a:p>
        </p:txBody>
      </p:sp>
      <p:sp>
        <p:nvSpPr>
          <p:cNvPr id="8" name="Δεξιό βέλος 7"/>
          <p:cNvSpPr/>
          <p:nvPr/>
        </p:nvSpPr>
        <p:spPr>
          <a:xfrm>
            <a:off x="1685545" y="2979426"/>
            <a:ext cx="1116124" cy="598198"/>
          </a:xfrm>
          <a:prstGeom prst="rightArrow">
            <a:avLst/>
          </a:prstGeom>
          <a:solidFill>
            <a:srgbClr val="F4F6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Δεξιό βέλος 9"/>
          <p:cNvSpPr/>
          <p:nvPr/>
        </p:nvSpPr>
        <p:spPr>
          <a:xfrm>
            <a:off x="1685545" y="4224572"/>
            <a:ext cx="1116124" cy="598198"/>
          </a:xfrm>
          <a:prstGeom prst="rightArrow">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Δεξιό βέλος 10"/>
          <p:cNvSpPr/>
          <p:nvPr/>
        </p:nvSpPr>
        <p:spPr>
          <a:xfrm>
            <a:off x="1685545" y="5301208"/>
            <a:ext cx="1116124" cy="598198"/>
          </a:xfrm>
          <a:prstGeom prst="rightArrow">
            <a:avLst/>
          </a:prstGeom>
          <a:solidFill>
            <a:srgbClr val="F4F6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Δεξιό βέλος 11"/>
          <p:cNvSpPr/>
          <p:nvPr/>
        </p:nvSpPr>
        <p:spPr>
          <a:xfrm>
            <a:off x="1645969" y="1721010"/>
            <a:ext cx="1116124" cy="598198"/>
          </a:xfrm>
          <a:prstGeom prst="rightArrow">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962550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8. Συμπεράσματα </a:t>
            </a:r>
            <a:endParaRPr lang="el-GR" sz="4000" b="1" dirty="0"/>
          </a:p>
        </p:txBody>
      </p:sp>
      <p:sp>
        <p:nvSpPr>
          <p:cNvPr id="4" name="9 - Ορθογώνιο"/>
          <p:cNvSpPr/>
          <p:nvPr/>
        </p:nvSpPr>
        <p:spPr>
          <a:xfrm>
            <a:off x="827584" y="1124744"/>
            <a:ext cx="7992888" cy="1077218"/>
          </a:xfrm>
          <a:prstGeom prst="rect">
            <a:avLst/>
          </a:prstGeom>
        </p:spPr>
        <p:txBody>
          <a:bodyPr wrap="square">
            <a:spAutoFit/>
          </a:bodyPr>
          <a:lstStyle/>
          <a:p>
            <a:pPr marL="457200" indent="-457200">
              <a:buFont typeface="Arial" panose="020B0604020202020204" pitchFamily="34" charset="0"/>
              <a:buChar char="•"/>
            </a:pPr>
            <a:endParaRPr lang="el-GR" sz="3200" dirty="0"/>
          </a:p>
          <a:p>
            <a:endParaRPr lang="el-GR" sz="3200" dirty="0"/>
          </a:p>
        </p:txBody>
      </p:sp>
      <p:sp>
        <p:nvSpPr>
          <p:cNvPr id="5" name="TextBox 4"/>
          <p:cNvSpPr txBox="1"/>
          <p:nvPr/>
        </p:nvSpPr>
        <p:spPr>
          <a:xfrm>
            <a:off x="2232378" y="1434549"/>
            <a:ext cx="6804118" cy="4708981"/>
          </a:xfrm>
          <a:prstGeom prst="rect">
            <a:avLst/>
          </a:prstGeom>
          <a:solidFill>
            <a:schemeClr val="accent2">
              <a:lumMod val="20000"/>
              <a:lumOff val="80000"/>
            </a:schemeClr>
          </a:solidFill>
        </p:spPr>
        <p:txBody>
          <a:bodyPr wrap="square" rtlCol="0">
            <a:spAutoFit/>
          </a:bodyPr>
          <a:lstStyle/>
          <a:p>
            <a:r>
              <a:rPr lang="el-GR" sz="2000" b="1" i="1" u="sng" dirty="0" smtClean="0"/>
              <a:t>1</a:t>
            </a:r>
            <a:r>
              <a:rPr lang="el-GR" sz="2000" b="1" i="1" u="sng" baseline="30000" dirty="0" smtClean="0"/>
              <a:t>ο</a:t>
            </a:r>
            <a:r>
              <a:rPr lang="el-GR" sz="2000" b="1" i="1" u="sng" dirty="0" smtClean="0"/>
              <a:t> Ερευνητικό Ερώτημα:</a:t>
            </a:r>
          </a:p>
          <a:p>
            <a:r>
              <a:rPr lang="el-GR" sz="2000" dirty="0" smtClean="0"/>
              <a:t>Το Εκπαιδευτικό Υλικό είναι σχεδιασμένο με βάση τη μεθοδολογία και τις αρχές της ΕξΑΕ</a:t>
            </a:r>
            <a:r>
              <a:rPr lang="el-GR" sz="2000" dirty="0"/>
              <a:t>.</a:t>
            </a:r>
            <a:endParaRPr lang="el-GR" sz="2000" dirty="0" smtClean="0"/>
          </a:p>
          <a:p>
            <a:endParaRPr lang="el-GR" sz="2000" dirty="0"/>
          </a:p>
          <a:p>
            <a:r>
              <a:rPr lang="el-GR" sz="2000" b="1" i="1" u="sng" dirty="0" smtClean="0"/>
              <a:t>2</a:t>
            </a:r>
            <a:r>
              <a:rPr lang="el-GR" sz="2000" b="1" i="1" u="sng" baseline="30000" dirty="0" smtClean="0"/>
              <a:t>ο</a:t>
            </a:r>
            <a:r>
              <a:rPr lang="el-GR" sz="2000" b="1" i="1" u="sng" dirty="0" smtClean="0"/>
              <a:t> Ερευνητικό Ερώτημα: </a:t>
            </a:r>
            <a:r>
              <a:rPr lang="el-GR" sz="2000" dirty="0" smtClean="0"/>
              <a:t>Το Εκπαιδευτικό Υλικό έχει σχεδιαστεί σύμφωνα με τις αρχές της Πολυμεσικής μάθησης του </a:t>
            </a:r>
            <a:r>
              <a:rPr lang="en-US" sz="2000" dirty="0" smtClean="0"/>
              <a:t>Mayer.</a:t>
            </a:r>
          </a:p>
          <a:p>
            <a:endParaRPr lang="en-US" sz="2000" dirty="0"/>
          </a:p>
          <a:p>
            <a:r>
              <a:rPr lang="en-US" sz="2000" b="1" i="1" u="sng" dirty="0" smtClean="0"/>
              <a:t>3</a:t>
            </a:r>
            <a:r>
              <a:rPr lang="el-GR" sz="2000" b="1" i="1" u="sng" baseline="30000" dirty="0"/>
              <a:t>ο</a:t>
            </a:r>
            <a:r>
              <a:rPr lang="en-US" sz="2000" b="1" i="1" u="sng" dirty="0" smtClean="0"/>
              <a:t> </a:t>
            </a:r>
            <a:r>
              <a:rPr lang="el-GR" sz="2000" b="1" i="1" u="sng" dirty="0" smtClean="0"/>
              <a:t>Ερευνητικό Ερώτημα: </a:t>
            </a:r>
            <a:r>
              <a:rPr lang="el-GR" sz="2000" dirty="0" smtClean="0"/>
              <a:t>Η </a:t>
            </a:r>
            <a:r>
              <a:rPr lang="el-GR" sz="2000" dirty="0"/>
              <a:t>στάση των </a:t>
            </a:r>
            <a:r>
              <a:rPr lang="el-GR" sz="2000" dirty="0" smtClean="0"/>
              <a:t>μαθητών σε σχέση με την ασφαλή πλοήγηση άλλαξε μετά την ολοκλήρωση του προγράμματος ΟΔΥΣΣΕΑΣ και την επαφή τους με το Εκπαιδευτικό Υλικό.</a:t>
            </a:r>
          </a:p>
          <a:p>
            <a:endParaRPr lang="el-GR" sz="2000" dirty="0" smtClean="0"/>
          </a:p>
          <a:p>
            <a:r>
              <a:rPr lang="el-GR" sz="2000" b="1" i="1" u="sng" dirty="0" smtClean="0"/>
              <a:t>4</a:t>
            </a:r>
            <a:r>
              <a:rPr lang="el-GR" sz="2000" b="1" i="1" u="sng" baseline="30000" dirty="0" smtClean="0"/>
              <a:t>ο</a:t>
            </a:r>
            <a:r>
              <a:rPr lang="el-GR" sz="2000" b="1" i="1" u="sng" dirty="0" smtClean="0"/>
              <a:t> Ερευνητικό Ερώτημα: </a:t>
            </a:r>
            <a:r>
              <a:rPr lang="el-GR" sz="2000" dirty="0" smtClean="0"/>
              <a:t>Οι μαθητές θεωρούν ότι οι εφαρμογές Τεχνητής Νοημοσύνης ενισχύουν τη δημιουργικότητά τους.</a:t>
            </a:r>
            <a:endParaRPr lang="el-GR" sz="2000" dirty="0"/>
          </a:p>
        </p:txBody>
      </p:sp>
      <p:sp>
        <p:nvSpPr>
          <p:cNvPr id="6" name="Δεξιό βέλος 5"/>
          <p:cNvSpPr/>
          <p:nvPr/>
        </p:nvSpPr>
        <p:spPr>
          <a:xfrm>
            <a:off x="1043608" y="1663353"/>
            <a:ext cx="1116124" cy="792088"/>
          </a:xfrm>
          <a:prstGeom prst="rightArrow">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Δεξιό βέλος 6"/>
          <p:cNvSpPr/>
          <p:nvPr/>
        </p:nvSpPr>
        <p:spPr>
          <a:xfrm>
            <a:off x="1046229" y="2837164"/>
            <a:ext cx="1116124" cy="864096"/>
          </a:xfrm>
          <a:prstGeom prst="rightArrow">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Δεξιό βέλος 7"/>
          <p:cNvSpPr/>
          <p:nvPr/>
        </p:nvSpPr>
        <p:spPr>
          <a:xfrm>
            <a:off x="1046229" y="4130406"/>
            <a:ext cx="1116124" cy="864096"/>
          </a:xfrm>
          <a:prstGeom prst="rightArrow">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Δεξιό βέλος 8"/>
          <p:cNvSpPr/>
          <p:nvPr/>
        </p:nvSpPr>
        <p:spPr>
          <a:xfrm>
            <a:off x="1097750" y="5280509"/>
            <a:ext cx="1116124" cy="864096"/>
          </a:xfrm>
          <a:prstGeom prst="rightArrow">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7049836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marL="0" indent="0">
              <a:buNone/>
            </a:pPr>
            <a:endParaRPr lang="el-GR" sz="2000" b="1" i="1" u="sng" dirty="0" smtClean="0">
              <a:latin typeface="Times New Roman" panose="02020603050405020304" pitchFamily="18" charset="0"/>
              <a:cs typeface="Times New Roman" panose="02020603050405020304" pitchFamily="18" charset="0"/>
            </a:endParaRPr>
          </a:p>
          <a:p>
            <a:pPr marL="0" indent="0">
              <a:buNone/>
            </a:pPr>
            <a:r>
              <a:rPr lang="el-GR" sz="2000" dirty="0" smtClean="0">
                <a:latin typeface="Times New Roman" panose="02020603050405020304" pitchFamily="18" charset="0"/>
                <a:cs typeface="Times New Roman" panose="02020603050405020304" pitchFamily="18" charset="0"/>
              </a:rPr>
              <a:t>Υποκειμενικότητα που διέπει τη διαδικασία ανάλυσης</a:t>
            </a:r>
            <a:r>
              <a:rPr lang="el-GR" sz="2000" dirty="0">
                <a:latin typeface="Times New Roman" panose="02020603050405020304" pitchFamily="18" charset="0"/>
                <a:cs typeface="Times New Roman" panose="02020603050405020304" pitchFamily="18" charset="0"/>
                <a:sym typeface="Wingdings" panose="05000000000000000000" pitchFamily="2" charset="2"/>
              </a:rPr>
              <a:t> </a:t>
            </a: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Η ένταξη των μονάδων ανάλυσης σε κατηγορίες γίνεται σύμφωνα με την κρίση του ερευνητή, άρα η ερμηνεία του ερευνητή ίσως είναι διαφορετική από αυτή που ο ερωτώμενος ήθελε να εκφράσει.</a:t>
            </a:r>
            <a:endParaRPr lang="el-GR" sz="2000" dirty="0">
              <a:latin typeface="Times New Roman" panose="02020603050405020304" pitchFamily="18" charset="0"/>
              <a:cs typeface="Times New Roman" panose="02020603050405020304" pitchFamily="18" charset="0"/>
              <a:sym typeface="Wingdings" panose="05000000000000000000" pitchFamily="2" charset="2"/>
            </a:endParaRPr>
          </a:p>
          <a:p>
            <a:pPr marL="0" indent="0">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 </a:t>
            </a:r>
          </a:p>
          <a:p>
            <a:pPr marL="0" indent="0">
              <a:buNone/>
            </a:pPr>
            <a:r>
              <a:rPr lang="el-GR" sz="2000" dirty="0" smtClean="0">
                <a:latin typeface="Times New Roman" panose="02020603050405020304" pitchFamily="18" charset="0"/>
                <a:cs typeface="Times New Roman" panose="02020603050405020304" pitchFamily="18" charset="0"/>
                <a:sym typeface="Wingdings" panose="05000000000000000000" pitchFamily="2" charset="2"/>
              </a:rPr>
              <a:t>Μελέτη περίπτωσης, δείγμα περιορισμένο           Τα αποτελέσματα δεν μπορούν να γενικευτούν στον πληθυσμό.</a:t>
            </a:r>
            <a:endParaRPr lang="el-GR" sz="2000" dirty="0">
              <a:latin typeface="Times New Roman" panose="02020603050405020304" pitchFamily="18" charset="0"/>
              <a:cs typeface="Times New Roman" panose="02020603050405020304" pitchFamily="18" charset="0"/>
            </a:endParaRPr>
          </a:p>
        </p:txBody>
      </p:sp>
      <p:sp>
        <p:nvSpPr>
          <p:cNvPr id="3" name="Τίτλος 2"/>
          <p:cNvSpPr>
            <a:spLocks noGrp="1"/>
          </p:cNvSpPr>
          <p:nvPr>
            <p:ph type="title"/>
          </p:nvPr>
        </p:nvSpPr>
        <p:spPr/>
        <p:txBody>
          <a:bodyPr>
            <a:normAutofit/>
          </a:bodyPr>
          <a:lstStyle/>
          <a:p>
            <a:r>
              <a:rPr lang="el-GR" sz="3600" dirty="0" smtClean="0">
                <a:cs typeface="Times New Roman" panose="02020603050405020304" pitchFamily="18" charset="0"/>
              </a:rPr>
              <a:t>9.Περιορισμοί της έρευνας</a:t>
            </a:r>
            <a:endParaRPr lang="el-GR" sz="3600" dirty="0">
              <a:cs typeface="Times New Roman" panose="02020603050405020304" pitchFamily="18" charset="0"/>
            </a:endParaRPr>
          </a:p>
        </p:txBody>
      </p:sp>
      <p:sp>
        <p:nvSpPr>
          <p:cNvPr id="4" name="Freeform 14"/>
          <p:cNvSpPr/>
          <p:nvPr/>
        </p:nvSpPr>
        <p:spPr>
          <a:xfrm>
            <a:off x="899592" y="1809393"/>
            <a:ext cx="2998470" cy="739659"/>
          </a:xfrm>
          <a:custGeom>
            <a:avLst/>
            <a:gdLst/>
            <a:ahLst/>
            <a:cxnLst>
              <a:cxn ang="0">
                <a:pos x="wd2" y="hd2"/>
              </a:cxn>
              <a:cxn ang="5400000">
                <a:pos x="wd2" y="hd2"/>
              </a:cxn>
              <a:cxn ang="10800000">
                <a:pos x="wd2" y="hd2"/>
              </a:cxn>
              <a:cxn ang="16200000">
                <a:pos x="wd2" y="hd2"/>
              </a:cxn>
            </a:cxnLst>
            <a:rect l="0" t="0" r="r" b="b"/>
            <a:pathLst>
              <a:path w="21600" h="21600" extrusionOk="0">
                <a:moveTo>
                  <a:pt x="581" y="0"/>
                </a:moveTo>
                <a:lnTo>
                  <a:pt x="21019" y="0"/>
                </a:lnTo>
                <a:cubicBezTo>
                  <a:pt x="21340" y="0"/>
                  <a:pt x="21600" y="1331"/>
                  <a:pt x="21600" y="2974"/>
                </a:cubicBezTo>
                <a:lnTo>
                  <a:pt x="21600" y="18626"/>
                </a:lnTo>
                <a:cubicBezTo>
                  <a:pt x="21600" y="20269"/>
                  <a:pt x="21340" y="21600"/>
                  <a:pt x="21019" y="21600"/>
                </a:cubicBezTo>
                <a:lnTo>
                  <a:pt x="581" y="21600"/>
                </a:lnTo>
                <a:cubicBezTo>
                  <a:pt x="260" y="21600"/>
                  <a:pt x="0" y="20269"/>
                  <a:pt x="0" y="18626"/>
                </a:cubicBezTo>
                <a:lnTo>
                  <a:pt x="0" y="2974"/>
                </a:lnTo>
                <a:cubicBezTo>
                  <a:pt x="0" y="1331"/>
                  <a:pt x="260" y="0"/>
                  <a:pt x="581" y="0"/>
                </a:cubicBezTo>
                <a:close/>
              </a:path>
            </a:pathLst>
          </a:custGeom>
          <a:solidFill>
            <a:schemeClr val="accent2">
              <a:lumMod val="60000"/>
              <a:lumOff val="40000"/>
            </a:schemeClr>
          </a:solidFill>
          <a:ln w="12700">
            <a:miter lim="400000"/>
          </a:ln>
        </p:spPr>
        <p:txBody>
          <a:bodyPr lIns="42862" tIns="42862" rIns="42862" bIns="42862"/>
          <a:lstStyle/>
          <a:p>
            <a:r>
              <a:rPr lang="el-GR" sz="2000" b="1" i="1" u="sng" dirty="0" smtClean="0">
                <a:cs typeface="Times New Roman" panose="02020603050405020304" pitchFamily="18" charset="0"/>
              </a:rPr>
              <a:t>Για την Ποιοτική </a:t>
            </a:r>
            <a:r>
              <a:rPr lang="el-GR" sz="2000" b="1" i="1" u="sng" dirty="0">
                <a:cs typeface="Times New Roman" panose="02020603050405020304" pitchFamily="18" charset="0"/>
              </a:rPr>
              <a:t>έρευνα</a:t>
            </a:r>
          </a:p>
        </p:txBody>
      </p:sp>
      <p:sp>
        <p:nvSpPr>
          <p:cNvPr id="5" name="Freeform 14"/>
          <p:cNvSpPr/>
          <p:nvPr/>
        </p:nvSpPr>
        <p:spPr>
          <a:xfrm>
            <a:off x="899592" y="4293096"/>
            <a:ext cx="2998470" cy="739659"/>
          </a:xfrm>
          <a:custGeom>
            <a:avLst/>
            <a:gdLst/>
            <a:ahLst/>
            <a:cxnLst>
              <a:cxn ang="0">
                <a:pos x="wd2" y="hd2"/>
              </a:cxn>
              <a:cxn ang="5400000">
                <a:pos x="wd2" y="hd2"/>
              </a:cxn>
              <a:cxn ang="10800000">
                <a:pos x="wd2" y="hd2"/>
              </a:cxn>
              <a:cxn ang="16200000">
                <a:pos x="wd2" y="hd2"/>
              </a:cxn>
            </a:cxnLst>
            <a:rect l="0" t="0" r="r" b="b"/>
            <a:pathLst>
              <a:path w="21600" h="21600" extrusionOk="0">
                <a:moveTo>
                  <a:pt x="581" y="0"/>
                </a:moveTo>
                <a:lnTo>
                  <a:pt x="21019" y="0"/>
                </a:lnTo>
                <a:cubicBezTo>
                  <a:pt x="21340" y="0"/>
                  <a:pt x="21600" y="1331"/>
                  <a:pt x="21600" y="2974"/>
                </a:cubicBezTo>
                <a:lnTo>
                  <a:pt x="21600" y="18626"/>
                </a:lnTo>
                <a:cubicBezTo>
                  <a:pt x="21600" y="20269"/>
                  <a:pt x="21340" y="21600"/>
                  <a:pt x="21019" y="21600"/>
                </a:cubicBezTo>
                <a:lnTo>
                  <a:pt x="581" y="21600"/>
                </a:lnTo>
                <a:cubicBezTo>
                  <a:pt x="260" y="21600"/>
                  <a:pt x="0" y="20269"/>
                  <a:pt x="0" y="18626"/>
                </a:cubicBezTo>
                <a:lnTo>
                  <a:pt x="0" y="2974"/>
                </a:lnTo>
                <a:cubicBezTo>
                  <a:pt x="0" y="1331"/>
                  <a:pt x="260" y="0"/>
                  <a:pt x="581" y="0"/>
                </a:cubicBezTo>
                <a:close/>
              </a:path>
            </a:pathLst>
          </a:custGeom>
          <a:solidFill>
            <a:schemeClr val="accent2">
              <a:lumMod val="60000"/>
              <a:lumOff val="40000"/>
            </a:schemeClr>
          </a:solidFill>
          <a:ln w="12700">
            <a:miter lim="400000"/>
          </a:ln>
        </p:spPr>
        <p:txBody>
          <a:bodyPr lIns="42862" tIns="42862" rIns="42862" bIns="42862"/>
          <a:lstStyle/>
          <a:p>
            <a:r>
              <a:rPr lang="el-GR" sz="2000" b="1" i="1" u="sng" dirty="0" smtClean="0">
                <a:cs typeface="Times New Roman" panose="02020603050405020304" pitchFamily="18" charset="0"/>
              </a:rPr>
              <a:t>Για την Ποσοτική </a:t>
            </a:r>
            <a:r>
              <a:rPr lang="el-GR" sz="2000" b="1" i="1" u="sng" dirty="0">
                <a:cs typeface="Times New Roman" panose="02020603050405020304" pitchFamily="18" charset="0"/>
              </a:rPr>
              <a:t>έρευνα</a:t>
            </a:r>
          </a:p>
        </p:txBody>
      </p:sp>
      <p:sp>
        <p:nvSpPr>
          <p:cNvPr id="6" name="Δεξιό βέλος 5"/>
          <p:cNvSpPr/>
          <p:nvPr/>
        </p:nvSpPr>
        <p:spPr>
          <a:xfrm>
            <a:off x="6300192" y="2549052"/>
            <a:ext cx="504056" cy="303884"/>
          </a:xfrm>
          <a:prstGeom prst="rightArrow">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Δεξιό βέλος 6"/>
          <p:cNvSpPr/>
          <p:nvPr/>
        </p:nvSpPr>
        <p:spPr>
          <a:xfrm>
            <a:off x="5148064" y="5032755"/>
            <a:ext cx="504056" cy="303884"/>
          </a:xfrm>
          <a:prstGeom prst="rightArrow">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7790502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1007096" y="1700808"/>
            <a:ext cx="8136904" cy="5300851"/>
          </a:xfrm>
        </p:spPr>
        <p:txBody>
          <a:bodyPr>
            <a:normAutofit fontScale="25000" lnSpcReduction="20000"/>
          </a:bodyPr>
          <a:lstStyle/>
          <a:p>
            <a:pPr marL="0" indent="0">
              <a:buNone/>
            </a:pPr>
            <a:r>
              <a:rPr lang="el-GR" sz="6800" dirty="0">
                <a:latin typeface="Times New Roman" panose="02020603050405020304" pitchFamily="18" charset="0"/>
                <a:cs typeface="Times New Roman" panose="02020603050405020304" pitchFamily="18" charset="0"/>
              </a:rPr>
              <a:t>Μια </a:t>
            </a:r>
            <a:r>
              <a:rPr lang="el-GR" sz="6800" b="1" u="sng" dirty="0">
                <a:latin typeface="Times New Roman" panose="02020603050405020304" pitchFamily="18" charset="0"/>
                <a:cs typeface="Times New Roman" panose="02020603050405020304" pitchFamily="18" charset="0"/>
              </a:rPr>
              <a:t>συγκριτική μελέτη μεταξύ ομάδων μαθητών </a:t>
            </a:r>
            <a:r>
              <a:rPr lang="el-GR" sz="6800" dirty="0">
                <a:latin typeface="Times New Roman" panose="02020603050405020304" pitchFamily="18" charset="0"/>
                <a:cs typeface="Times New Roman" panose="02020603050405020304" pitchFamily="18" charset="0"/>
              </a:rPr>
              <a:t>που παρακολουθούν το πρόγραμμα ΟΔΥΣΣΕΑΣ και μαθητών που δεν το παρακολουθούν θα είχε ερευνητικό ενδιαφέρον</a:t>
            </a:r>
            <a:r>
              <a:rPr lang="el-GR" sz="6800" dirty="0" smtClean="0">
                <a:latin typeface="Times New Roman" panose="02020603050405020304" pitchFamily="18" charset="0"/>
                <a:cs typeface="Times New Roman" panose="02020603050405020304" pitchFamily="18" charset="0"/>
              </a:rPr>
              <a:t>.</a:t>
            </a:r>
            <a:endParaRPr lang="el-GR" sz="6800" b="1" u="sng" dirty="0">
              <a:latin typeface="Times New Roman" panose="02020603050405020304" pitchFamily="18" charset="0"/>
              <a:cs typeface="Times New Roman" panose="02020603050405020304" pitchFamily="18" charset="0"/>
            </a:endParaRPr>
          </a:p>
          <a:p>
            <a:pPr marL="0" indent="0">
              <a:buNone/>
            </a:pPr>
            <a:r>
              <a:rPr lang="el-GR" sz="6800" b="1" u="sng" dirty="0" smtClean="0">
                <a:latin typeface="Times New Roman" panose="02020603050405020304" pitchFamily="18" charset="0"/>
                <a:cs typeface="Times New Roman" panose="02020603050405020304" pitchFamily="18" charset="0"/>
              </a:rPr>
              <a:t>Έρευνα </a:t>
            </a:r>
            <a:r>
              <a:rPr lang="el-GR" sz="6800" b="1" u="sng" dirty="0">
                <a:latin typeface="Times New Roman" panose="02020603050405020304" pitchFamily="18" charset="0"/>
                <a:cs typeface="Times New Roman" panose="02020603050405020304" pitchFamily="18" charset="0"/>
              </a:rPr>
              <a:t>με τυχαίο δείγμα μεγαλύτερου πλήθους μαθητών </a:t>
            </a:r>
            <a:r>
              <a:rPr lang="el-GR" sz="6800" dirty="0">
                <a:latin typeface="Times New Roman" panose="02020603050405020304" pitchFamily="18" charset="0"/>
                <a:cs typeface="Times New Roman" panose="02020603050405020304" pitchFamily="18" charset="0"/>
              </a:rPr>
              <a:t>διαφορετικών ηλικιών από διαφορετικά σχολεία. Η</a:t>
            </a:r>
            <a:r>
              <a:rPr lang="el-GR" sz="6800" dirty="0" smtClean="0">
                <a:latin typeface="Times New Roman" panose="02020603050405020304" pitchFamily="18" charset="0"/>
                <a:cs typeface="Times New Roman" panose="02020603050405020304" pitchFamily="18" charset="0"/>
              </a:rPr>
              <a:t> </a:t>
            </a:r>
            <a:r>
              <a:rPr lang="el-GR" sz="6800" dirty="0">
                <a:latin typeface="Times New Roman" panose="02020603050405020304" pitchFamily="18" charset="0"/>
                <a:cs typeface="Times New Roman" panose="02020603050405020304" pitchFamily="18" charset="0"/>
              </a:rPr>
              <a:t>διερεύνηση διαφορών ανά τάξη, περιοχή και διαφορετικό επίπεδο ψηφιακής εξοικείωσης μπορεί να οδηγήσει τον ερευνητή να κατανοήσει καλύτερα ποιοι μαθητές ωφελούνται περισσότερο και με ποιους τρόπους.  </a:t>
            </a:r>
            <a:endParaRPr lang="el-GR" sz="6800" dirty="0" smtClean="0">
              <a:latin typeface="Times New Roman" panose="02020603050405020304" pitchFamily="18" charset="0"/>
              <a:cs typeface="Times New Roman" panose="02020603050405020304" pitchFamily="18" charset="0"/>
            </a:endParaRPr>
          </a:p>
          <a:p>
            <a:pPr marL="0" indent="0">
              <a:buNone/>
            </a:pPr>
            <a:r>
              <a:rPr lang="el-GR" sz="6800" dirty="0" smtClean="0">
                <a:latin typeface="Times New Roman" panose="02020603050405020304" pitchFamily="18" charset="0"/>
                <a:cs typeface="Times New Roman" panose="02020603050405020304" pitchFamily="18" charset="0"/>
              </a:rPr>
              <a:t>Να εξεταστεί με </a:t>
            </a:r>
            <a:r>
              <a:rPr lang="el-GR" sz="6800" dirty="0">
                <a:latin typeface="Times New Roman" panose="02020603050405020304" pitchFamily="18" charset="0"/>
                <a:cs typeface="Times New Roman" panose="02020603050405020304" pitchFamily="18" charset="0"/>
              </a:rPr>
              <a:t>ποιοτικές μεθόδους (π.χ συνεντεύξεις, ανάλυση </a:t>
            </a:r>
            <a:r>
              <a:rPr lang="el-GR" sz="6800" dirty="0" smtClean="0">
                <a:latin typeface="Times New Roman" panose="02020603050405020304" pitchFamily="18" charset="0"/>
                <a:cs typeface="Times New Roman" panose="02020603050405020304" pitchFamily="18" charset="0"/>
              </a:rPr>
              <a:t>έργων) η </a:t>
            </a:r>
            <a:r>
              <a:rPr lang="el-GR" sz="6800" b="1" u="sng" dirty="0" smtClean="0">
                <a:latin typeface="Times New Roman" panose="02020603050405020304" pitchFamily="18" charset="0"/>
                <a:cs typeface="Times New Roman" panose="02020603050405020304" pitchFamily="18" charset="0"/>
              </a:rPr>
              <a:t>σύνδεση </a:t>
            </a:r>
            <a:r>
              <a:rPr lang="el-GR" sz="6800" b="1" u="sng" dirty="0">
                <a:latin typeface="Times New Roman" panose="02020603050405020304" pitchFamily="18" charset="0"/>
                <a:cs typeface="Times New Roman" panose="02020603050405020304" pitchFamily="18" charset="0"/>
              </a:rPr>
              <a:t>της Τεχνητής Νοημοσύνης και της δημιουργικότητας </a:t>
            </a:r>
            <a:r>
              <a:rPr lang="el-GR" sz="6800" b="1" u="sng" dirty="0" smtClean="0">
                <a:latin typeface="Times New Roman" panose="02020603050405020304" pitchFamily="18" charset="0"/>
                <a:cs typeface="Times New Roman" panose="02020603050405020304" pitchFamily="18" charset="0"/>
              </a:rPr>
              <a:t>. </a:t>
            </a:r>
            <a:r>
              <a:rPr lang="el-GR" sz="6800" dirty="0" smtClean="0">
                <a:latin typeface="Times New Roman" panose="02020603050405020304" pitchFamily="18" charset="0"/>
                <a:cs typeface="Times New Roman" panose="02020603050405020304" pitchFamily="18" charset="0"/>
              </a:rPr>
              <a:t>Οι </a:t>
            </a:r>
            <a:r>
              <a:rPr lang="el-GR" sz="6800" dirty="0">
                <a:latin typeface="Times New Roman" panose="02020603050405020304" pitchFamily="18" charset="0"/>
                <a:cs typeface="Times New Roman" panose="02020603050405020304" pitchFamily="18" charset="0"/>
              </a:rPr>
              <a:t>ποιοτικές μέθοδοι μπορούν να φωτίσουν περισσότερο τις πολύπλοκες πτυχές της δημιουργικής διαδικασίας που δεν μπορούν να αποτυπωθούν ξεκάθαρα σε ένα ερωτηματολόγιο. </a:t>
            </a:r>
            <a:endParaRPr lang="el-GR" sz="6800" dirty="0" smtClean="0">
              <a:latin typeface="Times New Roman" panose="02020603050405020304" pitchFamily="18" charset="0"/>
              <a:cs typeface="Times New Roman" panose="02020603050405020304" pitchFamily="18" charset="0"/>
            </a:endParaRPr>
          </a:p>
          <a:p>
            <a:pPr marL="0" indent="0">
              <a:buNone/>
            </a:pPr>
            <a:r>
              <a:rPr lang="el-GR" sz="6800" dirty="0" smtClean="0">
                <a:latin typeface="Times New Roman" panose="02020603050405020304" pitchFamily="18" charset="0"/>
                <a:cs typeface="Times New Roman" panose="02020603050405020304" pitchFamily="18" charset="0"/>
              </a:rPr>
              <a:t>Μια  </a:t>
            </a:r>
            <a:r>
              <a:rPr lang="el-GR" sz="6800" b="1" u="sng" dirty="0">
                <a:latin typeface="Times New Roman" panose="02020603050405020304" pitchFamily="18" charset="0"/>
                <a:cs typeface="Times New Roman" panose="02020603050405020304" pitchFamily="18" charset="0"/>
              </a:rPr>
              <a:t>συγκριτική μελέτη με άλλα εκπαιδευτικά προγράμματα </a:t>
            </a:r>
            <a:r>
              <a:rPr lang="el-GR" sz="6800" dirty="0">
                <a:latin typeface="Times New Roman" panose="02020603050405020304" pitchFamily="18" charset="0"/>
                <a:cs typeface="Times New Roman" panose="02020603050405020304" pitchFamily="18" charset="0"/>
              </a:rPr>
              <a:t>θα έδινε πολύτιμα δεδομένα για την αποτελεσματικότητα και τη γενίκευση του προγράμματος ΟΔΥΣΣΕΑΣ.</a:t>
            </a:r>
          </a:p>
          <a:p>
            <a:pPr marL="0" indent="0">
              <a:buNone/>
            </a:pPr>
            <a:endParaRPr lang="el-GR" sz="6800" dirty="0"/>
          </a:p>
          <a:p>
            <a:pPr marL="0" indent="0">
              <a:buNone/>
            </a:pPr>
            <a:endParaRPr lang="el-GR" dirty="0"/>
          </a:p>
          <a:p>
            <a:endParaRPr lang="el-GR" dirty="0"/>
          </a:p>
        </p:txBody>
      </p:sp>
      <p:sp>
        <p:nvSpPr>
          <p:cNvPr id="3" name="Τίτλος 2"/>
          <p:cNvSpPr>
            <a:spLocks noGrp="1"/>
          </p:cNvSpPr>
          <p:nvPr>
            <p:ph type="title"/>
          </p:nvPr>
        </p:nvSpPr>
        <p:spPr>
          <a:xfrm>
            <a:off x="1143000" y="365127"/>
            <a:ext cx="7677472" cy="1075390"/>
          </a:xfrm>
        </p:spPr>
        <p:txBody>
          <a:bodyPr>
            <a:normAutofit/>
          </a:bodyPr>
          <a:lstStyle/>
          <a:p>
            <a:r>
              <a:rPr lang="el-GR" sz="3600" dirty="0" smtClean="0"/>
              <a:t>10.Προτάσεις για μελλοντική έρευνα</a:t>
            </a:r>
            <a:endParaRPr lang="el-GR" sz="3600" dirty="0"/>
          </a:p>
        </p:txBody>
      </p:sp>
      <p:sp>
        <p:nvSpPr>
          <p:cNvPr id="4" name="Δεξιό βέλος 3"/>
          <p:cNvSpPr/>
          <p:nvPr/>
        </p:nvSpPr>
        <p:spPr>
          <a:xfrm>
            <a:off x="467544" y="1785350"/>
            <a:ext cx="360040" cy="550996"/>
          </a:xfrm>
          <a:prstGeom prst="rightArrow">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Δεξιό βέλος 4"/>
          <p:cNvSpPr/>
          <p:nvPr/>
        </p:nvSpPr>
        <p:spPr>
          <a:xfrm>
            <a:off x="467544" y="2852936"/>
            <a:ext cx="360040" cy="550996"/>
          </a:xfrm>
          <a:prstGeom prst="rightArrow">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Δεξιό βέλος 5"/>
          <p:cNvSpPr/>
          <p:nvPr/>
        </p:nvSpPr>
        <p:spPr>
          <a:xfrm>
            <a:off x="467544" y="3998324"/>
            <a:ext cx="360040" cy="550996"/>
          </a:xfrm>
          <a:prstGeom prst="rightArrow">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Δεξιό βέλος 6"/>
          <p:cNvSpPr/>
          <p:nvPr/>
        </p:nvSpPr>
        <p:spPr>
          <a:xfrm>
            <a:off x="467544" y="5373216"/>
            <a:ext cx="360040" cy="550996"/>
          </a:xfrm>
          <a:prstGeom prst="rightArrow">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6708327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1852724"/>
          </a:xfrm>
        </p:spPr>
        <p:txBody>
          <a:bodyPr/>
          <a:lstStyle/>
          <a:p>
            <a:r>
              <a:rPr lang="el-GR" dirty="0" smtClean="0"/>
              <a:t>Ευχαριστίες</a:t>
            </a:r>
            <a:endParaRPr lang="el-GR" dirty="0"/>
          </a:p>
        </p:txBody>
      </p:sp>
      <p:sp>
        <p:nvSpPr>
          <p:cNvPr id="3" name="Υπότιτλος 2"/>
          <p:cNvSpPr>
            <a:spLocks noGrp="1"/>
          </p:cNvSpPr>
          <p:nvPr>
            <p:ph type="subTitle" idx="1"/>
          </p:nvPr>
        </p:nvSpPr>
        <p:spPr>
          <a:xfrm>
            <a:off x="1143000" y="3284984"/>
            <a:ext cx="6858000" cy="3312368"/>
          </a:xfrm>
        </p:spPr>
        <p:txBody>
          <a:bodyPr>
            <a:normAutofit/>
          </a:bodyPr>
          <a:lstStyle/>
          <a:p>
            <a:pPr algn="just"/>
            <a:r>
              <a:rPr lang="el-GR" dirty="0" smtClean="0">
                <a:latin typeface="Times New Roman" panose="02020603050405020304" pitchFamily="18" charset="0"/>
                <a:cs typeface="Times New Roman" panose="02020603050405020304" pitchFamily="18" charset="0"/>
              </a:rPr>
              <a:t>Ευχαριστώ </a:t>
            </a:r>
            <a:r>
              <a:rPr lang="el-GR" dirty="0">
                <a:latin typeface="Times New Roman" panose="02020603050405020304" pitchFamily="18" charset="0"/>
                <a:cs typeface="Times New Roman" panose="02020603050405020304" pitchFamily="18" charset="0"/>
              </a:rPr>
              <a:t>τον διευθυντή του ΠΜΣ και καθηγητή μας κ. </a:t>
            </a:r>
            <a:r>
              <a:rPr lang="el-GR" b="1" dirty="0">
                <a:latin typeface="Times New Roman" panose="02020603050405020304" pitchFamily="18" charset="0"/>
                <a:cs typeface="Times New Roman" panose="02020603050405020304" pitchFamily="18" charset="0"/>
              </a:rPr>
              <a:t>Αναστασιάδη Παναγιώτη </a:t>
            </a:r>
            <a:r>
              <a:rPr lang="el-GR" dirty="0">
                <a:latin typeface="Times New Roman" panose="02020603050405020304" pitchFamily="18" charset="0"/>
                <a:cs typeface="Times New Roman" panose="02020603050405020304" pitchFamily="18" charset="0"/>
              </a:rPr>
              <a:t>για όλες τις γνώσεις που μας προσέφερε. Επίσης, θα ήθελα να ευχαριστήσω θερμά τον κ. </a:t>
            </a:r>
            <a:r>
              <a:rPr lang="el-GR" b="1" dirty="0">
                <a:latin typeface="Times New Roman" panose="02020603050405020304" pitchFamily="18" charset="0"/>
                <a:cs typeface="Times New Roman" panose="02020603050405020304" pitchFamily="18" charset="0"/>
              </a:rPr>
              <a:t>Γιαννενάκη Κώστα </a:t>
            </a:r>
            <a:r>
              <a:rPr lang="el-GR" dirty="0">
                <a:latin typeface="Times New Roman" panose="02020603050405020304" pitchFamily="18" charset="0"/>
                <a:cs typeface="Times New Roman" panose="02020603050405020304" pitchFamily="18" charset="0"/>
              </a:rPr>
              <a:t>για την καθοδήγησή του κατά τον σχεδιασμό του εκπαιδευτικού υλικού</a:t>
            </a:r>
            <a:r>
              <a:rPr lang="el-GR" dirty="0" smtClean="0">
                <a:latin typeface="Times New Roman" panose="02020603050405020304" pitchFamily="18" charset="0"/>
                <a:cs typeface="Times New Roman" panose="02020603050405020304" pitchFamily="18" charset="0"/>
              </a:rPr>
              <a:t>. Ευχαριστώ τον κ</a:t>
            </a:r>
            <a:r>
              <a:rPr lang="el-GR" dirty="0">
                <a:latin typeface="Times New Roman" panose="02020603050405020304" pitchFamily="18" charset="0"/>
                <a:cs typeface="Times New Roman" panose="02020603050405020304" pitchFamily="18" charset="0"/>
              </a:rPr>
              <a:t>. </a:t>
            </a:r>
            <a:r>
              <a:rPr lang="el-GR" b="1" dirty="0">
                <a:latin typeface="Times New Roman" panose="02020603050405020304" pitchFamily="18" charset="0"/>
                <a:cs typeface="Times New Roman" panose="02020603050405020304" pitchFamily="18" charset="0"/>
              </a:rPr>
              <a:t>Κωτσίδη Κώστα </a:t>
            </a:r>
            <a:r>
              <a:rPr lang="el-GR" dirty="0">
                <a:latin typeface="Times New Roman" panose="02020603050405020304" pitchFamily="18" charset="0"/>
                <a:cs typeface="Times New Roman" panose="02020603050405020304" pitchFamily="18" charset="0"/>
              </a:rPr>
              <a:t>για την ουσιαστική καθοδήγηση </a:t>
            </a:r>
            <a:r>
              <a:rPr lang="el-GR" dirty="0" smtClean="0">
                <a:latin typeface="Times New Roman" panose="02020603050405020304" pitchFamily="18" charset="0"/>
                <a:cs typeface="Times New Roman" panose="02020603050405020304" pitchFamily="18" charset="0"/>
              </a:rPr>
              <a:t>καθ’ όλη </a:t>
            </a:r>
            <a:r>
              <a:rPr lang="el-GR" dirty="0">
                <a:latin typeface="Times New Roman" panose="02020603050405020304" pitchFamily="18" charset="0"/>
                <a:cs typeface="Times New Roman" panose="02020603050405020304" pitchFamily="18" charset="0"/>
              </a:rPr>
              <a:t>τη διάρκεια της εργασίας και, τέλος, </a:t>
            </a:r>
            <a:r>
              <a:rPr lang="el-GR" dirty="0" smtClean="0">
                <a:latin typeface="Times New Roman" panose="02020603050405020304" pitchFamily="18" charset="0"/>
                <a:cs typeface="Times New Roman" panose="02020603050405020304" pitchFamily="18" charset="0"/>
              </a:rPr>
              <a:t>ευχαριστώ </a:t>
            </a:r>
            <a:r>
              <a:rPr lang="el-GR" dirty="0">
                <a:latin typeface="Times New Roman" panose="02020603050405020304" pitchFamily="18" charset="0"/>
                <a:cs typeface="Times New Roman" panose="02020603050405020304" pitchFamily="18" charset="0"/>
              </a:rPr>
              <a:t>τον κ. </a:t>
            </a:r>
            <a:r>
              <a:rPr lang="el-GR" b="1" dirty="0">
                <a:latin typeface="Times New Roman" panose="02020603050405020304" pitchFamily="18" charset="0"/>
                <a:cs typeface="Times New Roman" panose="02020603050405020304" pitchFamily="18" charset="0"/>
              </a:rPr>
              <a:t>Χρηστίδη </a:t>
            </a:r>
            <a:r>
              <a:rPr lang="el-GR" b="1" dirty="0" smtClean="0">
                <a:latin typeface="Times New Roman" panose="02020603050405020304" pitchFamily="18" charset="0"/>
                <a:cs typeface="Times New Roman" panose="02020603050405020304" pitchFamily="18" charset="0"/>
              </a:rPr>
              <a:t>Κωνσταντίνο.</a:t>
            </a:r>
            <a:r>
              <a:rPr lang="el-GR" dirty="0" smtClean="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Θα ήθελα να </a:t>
            </a:r>
            <a:r>
              <a:rPr lang="el-GR" dirty="0" smtClean="0">
                <a:latin typeface="Times New Roman" panose="02020603050405020304" pitchFamily="18" charset="0"/>
                <a:cs typeface="Times New Roman" panose="02020603050405020304" pitchFamily="18" charset="0"/>
              </a:rPr>
              <a:t>ευχαριστήσω, ιδιαίτερα, </a:t>
            </a:r>
            <a:r>
              <a:rPr lang="el-GR" dirty="0">
                <a:latin typeface="Times New Roman" panose="02020603050405020304" pitchFamily="18" charset="0"/>
                <a:cs typeface="Times New Roman" panose="02020603050405020304" pitchFamily="18" charset="0"/>
              </a:rPr>
              <a:t>τους μαθητές μου που συμμετείχαν στο πρόγραμμα ΟΔΥΣΣΕΑΣ, αλλά και τους γονείς τους. Επίσης, ευχαριστώ θερμά τα υπόλοιπα μέλη της ομάδας μου, τις «Ανήσυχες μαμάδες», </a:t>
            </a:r>
            <a:r>
              <a:rPr lang="el-GR" dirty="0" smtClean="0">
                <a:latin typeface="Times New Roman" panose="02020603050405020304" pitchFamily="18" charset="0"/>
                <a:cs typeface="Times New Roman" panose="02020603050405020304" pitchFamily="18" charset="0"/>
              </a:rPr>
              <a:t>Ηρώ </a:t>
            </a:r>
            <a:r>
              <a:rPr lang="el-GR" dirty="0">
                <a:latin typeface="Times New Roman" panose="02020603050405020304" pitchFamily="18" charset="0"/>
                <a:cs typeface="Times New Roman" panose="02020603050405020304" pitchFamily="18" charset="0"/>
              </a:rPr>
              <a:t>Βενέρη, Κλαίρη </a:t>
            </a:r>
            <a:r>
              <a:rPr lang="el-GR" dirty="0" smtClean="0">
                <a:latin typeface="Times New Roman" panose="02020603050405020304" pitchFamily="18" charset="0"/>
                <a:cs typeface="Times New Roman" panose="02020603050405020304" pitchFamily="18" charset="0"/>
              </a:rPr>
              <a:t>Λουλούδη και Ελένη Λουμπάκη. </a:t>
            </a:r>
            <a:r>
              <a:rPr lang="el-GR" dirty="0">
                <a:latin typeface="Times New Roman" panose="02020603050405020304" pitchFamily="18" charset="0"/>
                <a:cs typeface="Times New Roman" panose="02020603050405020304" pitchFamily="18" charset="0"/>
              </a:rPr>
              <a:t>Κλείνοντας, θα ήθελα να ευχαριστήσω τον σύζυγό </a:t>
            </a:r>
            <a:r>
              <a:rPr lang="el-GR" dirty="0" smtClean="0">
                <a:latin typeface="Times New Roman" panose="02020603050405020304" pitchFamily="18" charset="0"/>
                <a:cs typeface="Times New Roman" panose="02020603050405020304" pitchFamily="18" charset="0"/>
              </a:rPr>
              <a:t>μου για </a:t>
            </a:r>
            <a:r>
              <a:rPr lang="el-GR" dirty="0">
                <a:latin typeface="Times New Roman" panose="02020603050405020304" pitchFamily="18" charset="0"/>
                <a:cs typeface="Times New Roman" panose="02020603050405020304" pitchFamily="18" charset="0"/>
              </a:rPr>
              <a:t>την απέραντη υπομονή </a:t>
            </a:r>
            <a:r>
              <a:rPr lang="el-GR" dirty="0" smtClean="0">
                <a:latin typeface="Times New Roman" panose="02020603050405020304" pitchFamily="18" charset="0"/>
                <a:cs typeface="Times New Roman" panose="02020603050405020304" pitchFamily="18" charset="0"/>
              </a:rPr>
              <a:t>του.</a:t>
            </a:r>
            <a:endParaRPr lang="el-GR"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4720893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Σύννεφο 1"/>
          <p:cNvSpPr/>
          <p:nvPr/>
        </p:nvSpPr>
        <p:spPr>
          <a:xfrm>
            <a:off x="1043608" y="1556792"/>
            <a:ext cx="7632848" cy="3384376"/>
          </a:xfrm>
          <a:prstGeom prst="cloud">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a:t>
            </a:r>
            <a:r>
              <a:rPr lang="el-GR" sz="3200" dirty="0" smtClean="0"/>
              <a:t>σας !</a:t>
            </a:r>
            <a:endParaRPr lang="el-GR" sz="3200" dirty="0"/>
          </a:p>
        </p:txBody>
      </p:sp>
    </p:spTree>
    <p:extLst>
      <p:ext uri="{BB962C8B-B14F-4D97-AF65-F5344CB8AC3E}">
        <p14:creationId xmlns:p14="http://schemas.microsoft.com/office/powerpoint/2010/main" val="1026120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659161" y="3933057"/>
            <a:ext cx="7161311" cy="1544112"/>
          </a:xfrm>
          <a:prstGeom prst="rect">
            <a:avLst/>
          </a:prstGeom>
          <a:solidFill>
            <a:schemeClr val="accent2">
              <a:lumMod val="60000"/>
              <a:lumOff val="40000"/>
            </a:schemeClr>
          </a:solidFill>
        </p:spPr>
        <p:txBody>
          <a:bodyPr wrap="square" rtlCol="0">
            <a:spAutoFit/>
          </a:bodyPr>
          <a:lstStyle/>
          <a:p>
            <a:endParaRPr lang="el-GR" dirty="0"/>
          </a:p>
        </p:txBody>
      </p:sp>
      <p:sp>
        <p:nvSpPr>
          <p:cNvPr id="3" name="TextBox 2"/>
          <p:cNvSpPr txBox="1"/>
          <p:nvPr/>
        </p:nvSpPr>
        <p:spPr>
          <a:xfrm>
            <a:off x="1659161" y="2745781"/>
            <a:ext cx="6873279" cy="755227"/>
          </a:xfrm>
          <a:prstGeom prst="rect">
            <a:avLst/>
          </a:prstGeom>
          <a:solidFill>
            <a:schemeClr val="accent2">
              <a:lumMod val="60000"/>
              <a:lumOff val="40000"/>
            </a:schemeClr>
          </a:solidFill>
        </p:spPr>
        <p:txBody>
          <a:bodyPr wrap="square" rtlCol="0">
            <a:spAutoFit/>
          </a:bodyPr>
          <a:lstStyle/>
          <a:p>
            <a:endParaRPr lang="el-GR" dirty="0"/>
          </a:p>
        </p:txBody>
      </p:sp>
      <p:sp>
        <p:nvSpPr>
          <p:cNvPr id="2" name="Τίτλος 1"/>
          <p:cNvSpPr>
            <a:spLocks noGrp="1"/>
          </p:cNvSpPr>
          <p:nvPr>
            <p:ph type="title"/>
          </p:nvPr>
        </p:nvSpPr>
        <p:spPr>
          <a:xfrm>
            <a:off x="1405208" y="548680"/>
            <a:ext cx="7199240" cy="765652"/>
          </a:xfrm>
        </p:spPr>
        <p:txBody>
          <a:bodyPr>
            <a:noAutofit/>
          </a:bodyPr>
          <a:lstStyle/>
          <a:p>
            <a:r>
              <a:rPr lang="el-GR" sz="3600" dirty="0"/>
              <a:t>1. Σκοπός </a:t>
            </a:r>
            <a:endParaRPr lang="el-GR" sz="3600" b="1" dirty="0"/>
          </a:p>
        </p:txBody>
      </p:sp>
      <p:sp>
        <p:nvSpPr>
          <p:cNvPr id="4" name="9 - Ορθογώνιο"/>
          <p:cNvSpPr/>
          <p:nvPr/>
        </p:nvSpPr>
        <p:spPr>
          <a:xfrm>
            <a:off x="827584" y="1556792"/>
            <a:ext cx="6840760" cy="584775"/>
          </a:xfrm>
          <a:prstGeom prst="rect">
            <a:avLst/>
          </a:prstGeom>
        </p:spPr>
        <p:txBody>
          <a:bodyPr wrap="square">
            <a:spAutoFit/>
          </a:bodyPr>
          <a:lstStyle/>
          <a:p>
            <a:pPr marL="457200" indent="-457200">
              <a:buFont typeface="Arial" panose="020B0604020202020204" pitchFamily="34" charset="0"/>
              <a:buChar char="•"/>
            </a:pPr>
            <a:endParaRPr lang="el-GR" sz="3200" dirty="0"/>
          </a:p>
        </p:txBody>
      </p:sp>
      <p:sp>
        <p:nvSpPr>
          <p:cNvPr id="5" name="Ορθογώνιο 4"/>
          <p:cNvSpPr/>
          <p:nvPr/>
        </p:nvSpPr>
        <p:spPr>
          <a:xfrm>
            <a:off x="1659161" y="2060848"/>
            <a:ext cx="7232173" cy="3416320"/>
          </a:xfrm>
          <a:prstGeom prst="rect">
            <a:avLst/>
          </a:prstGeom>
        </p:spPr>
        <p:txBody>
          <a:bodyPr wrap="square">
            <a:spAutoFit/>
          </a:bodyPr>
          <a:lstStyle/>
          <a:p>
            <a:pPr algn="just">
              <a:lnSpc>
                <a:spcPct val="150000"/>
              </a:lnSpc>
              <a:spcAft>
                <a:spcPts val="0"/>
              </a:spcAft>
            </a:pPr>
            <a:r>
              <a:rPr lang="el-GR" sz="1600" dirty="0">
                <a:ea typeface="Times New Roman" panose="02020603050405020304" pitchFamily="18" charset="0"/>
                <a:cs typeface="Times New Roman" panose="02020603050405020304" pitchFamily="18" charset="0"/>
              </a:rPr>
              <a:t>Ο ερευνητικός σκοπός της παρούσας εργασίας είναι διττός</a:t>
            </a:r>
            <a:r>
              <a:rPr lang="el-GR" sz="1600" dirty="0" smtClean="0">
                <a:ea typeface="Times New Roman" panose="02020603050405020304" pitchFamily="18" charset="0"/>
                <a:cs typeface="Times New Roman" panose="02020603050405020304" pitchFamily="18" charset="0"/>
              </a:rPr>
              <a:t>.</a:t>
            </a:r>
          </a:p>
          <a:p>
            <a:pPr algn="just">
              <a:lnSpc>
                <a:spcPct val="150000"/>
              </a:lnSpc>
              <a:spcAft>
                <a:spcPts val="0"/>
              </a:spcAft>
            </a:pPr>
            <a:endParaRPr lang="el-GR" sz="1600" dirty="0" smtClean="0">
              <a:ea typeface="Times New Roman" panose="02020603050405020304" pitchFamily="18" charset="0"/>
              <a:cs typeface="Times New Roman" panose="02020603050405020304" pitchFamily="18" charset="0"/>
            </a:endParaRPr>
          </a:p>
          <a:p>
            <a:pPr algn="just">
              <a:lnSpc>
                <a:spcPct val="150000"/>
              </a:lnSpc>
              <a:spcAft>
                <a:spcPts val="0"/>
              </a:spcAft>
            </a:pPr>
            <a:r>
              <a:rPr lang="el-GR" sz="1600" dirty="0" smtClean="0">
                <a:ea typeface="Times New Roman" panose="02020603050405020304" pitchFamily="18" charset="0"/>
                <a:cs typeface="Times New Roman" panose="02020603050405020304" pitchFamily="18" charset="0"/>
              </a:rPr>
              <a:t> Επιδιώκεται </a:t>
            </a:r>
            <a:r>
              <a:rPr lang="el-GR" sz="1600" dirty="0">
                <a:ea typeface="Times New Roman" panose="02020603050405020304" pitchFamily="18" charset="0"/>
                <a:cs typeface="Times New Roman" panose="02020603050405020304" pitchFamily="18" charset="0"/>
              </a:rPr>
              <a:t>η αποτίμηση του εκπαιδευτικού υλικού από τους ειδικούς της </a:t>
            </a:r>
            <a:r>
              <a:rPr lang="el-GR" sz="1600" dirty="0" smtClean="0">
                <a:ea typeface="Times New Roman" panose="02020603050405020304" pitchFamily="18" charset="0"/>
                <a:cs typeface="Times New Roman" panose="02020603050405020304" pitchFamily="18" charset="0"/>
              </a:rPr>
              <a:t>ΕξΑΕ.</a:t>
            </a:r>
          </a:p>
          <a:p>
            <a:pPr algn="just">
              <a:lnSpc>
                <a:spcPct val="150000"/>
              </a:lnSpc>
              <a:spcAft>
                <a:spcPts val="0"/>
              </a:spcAft>
            </a:pPr>
            <a:endParaRPr lang="el-GR" sz="1600" dirty="0" smtClean="0">
              <a:ea typeface="Times New Roman" panose="02020603050405020304" pitchFamily="18" charset="0"/>
              <a:cs typeface="Times New Roman" panose="02020603050405020304" pitchFamily="18" charset="0"/>
            </a:endParaRPr>
          </a:p>
          <a:p>
            <a:pPr algn="just">
              <a:lnSpc>
                <a:spcPct val="150000"/>
              </a:lnSpc>
              <a:spcAft>
                <a:spcPts val="0"/>
              </a:spcAft>
            </a:pPr>
            <a:endParaRPr lang="el-GR" sz="1600" dirty="0" smtClean="0">
              <a:ea typeface="Times New Roman" panose="02020603050405020304" pitchFamily="18" charset="0"/>
              <a:cs typeface="Times New Roman" panose="02020603050405020304" pitchFamily="18" charset="0"/>
            </a:endParaRPr>
          </a:p>
          <a:p>
            <a:pPr algn="just">
              <a:lnSpc>
                <a:spcPct val="150000"/>
              </a:lnSpc>
              <a:spcAft>
                <a:spcPts val="0"/>
              </a:spcAft>
            </a:pPr>
            <a:r>
              <a:rPr lang="el-GR" sz="1600" dirty="0" smtClean="0">
                <a:ea typeface="Times New Roman" panose="02020603050405020304" pitchFamily="18" charset="0"/>
                <a:cs typeface="Times New Roman" panose="02020603050405020304" pitchFamily="18" charset="0"/>
              </a:rPr>
              <a:t>Εξετάζεται </a:t>
            </a:r>
            <a:r>
              <a:rPr lang="el-GR" sz="1600" dirty="0">
                <a:ea typeface="Times New Roman" panose="02020603050405020304" pitchFamily="18" charset="0"/>
                <a:cs typeface="Times New Roman" panose="02020603050405020304" pitchFamily="18" charset="0"/>
              </a:rPr>
              <a:t>η επίδρασή του στους μαθητές της Ε΄ Δημοτικού που συμμετείχαν στο </a:t>
            </a:r>
            <a:r>
              <a:rPr lang="el-GR" sz="1600" dirty="0" smtClean="0">
                <a:ea typeface="Times New Roman" panose="02020603050405020304" pitchFamily="18" charset="0"/>
                <a:cs typeface="Times New Roman" panose="02020603050405020304" pitchFamily="18" charset="0"/>
              </a:rPr>
              <a:t>    πρόγραμμα ΟΔΥΣΣΕΑΣ </a:t>
            </a:r>
            <a:r>
              <a:rPr lang="el-GR" sz="1600" dirty="0">
                <a:ea typeface="Times New Roman" panose="02020603050405020304" pitchFamily="18" charset="0"/>
                <a:cs typeface="Times New Roman" panose="02020603050405020304" pitchFamily="18" charset="0"/>
              </a:rPr>
              <a:t>ως προς την αλλαγή στάσης τους σχετικά με την ασφαλή </a:t>
            </a:r>
            <a:r>
              <a:rPr lang="el-GR" sz="1600" dirty="0" smtClean="0">
                <a:ea typeface="Times New Roman" panose="02020603050405020304" pitchFamily="18" charset="0"/>
                <a:cs typeface="Times New Roman" panose="02020603050405020304" pitchFamily="18" charset="0"/>
              </a:rPr>
              <a:t>πλοήγηση και την </a:t>
            </a:r>
            <a:r>
              <a:rPr lang="el-GR" sz="1600" dirty="0">
                <a:ea typeface="Times New Roman" panose="02020603050405020304" pitchFamily="18" charset="0"/>
                <a:cs typeface="Times New Roman" panose="02020603050405020304" pitchFamily="18" charset="0"/>
              </a:rPr>
              <a:t>ενίσχυση της δημιουργικότητας τους μέσω εφαρμογών Τεχνητής </a:t>
            </a:r>
            <a:r>
              <a:rPr lang="el-GR" sz="1600" dirty="0" smtClean="0">
                <a:ea typeface="Times New Roman" panose="02020603050405020304" pitchFamily="18" charset="0"/>
                <a:cs typeface="Times New Roman" panose="02020603050405020304" pitchFamily="18" charset="0"/>
              </a:rPr>
              <a:t>Νοημοσύνης.</a:t>
            </a:r>
            <a:endParaRPr lang="el-GR"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Δεξιό βέλος 5"/>
          <p:cNvSpPr/>
          <p:nvPr/>
        </p:nvSpPr>
        <p:spPr>
          <a:xfrm>
            <a:off x="937521" y="2745781"/>
            <a:ext cx="648072" cy="598198"/>
          </a:xfrm>
          <a:prstGeom prst="rightArrow">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Δεξιό βέλος 6"/>
          <p:cNvSpPr/>
          <p:nvPr/>
        </p:nvSpPr>
        <p:spPr>
          <a:xfrm>
            <a:off x="937521" y="4437112"/>
            <a:ext cx="721640" cy="598198"/>
          </a:xfrm>
          <a:prstGeom prst="rightArrow">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672648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Σύννεφο 4"/>
          <p:cNvSpPr/>
          <p:nvPr/>
        </p:nvSpPr>
        <p:spPr>
          <a:xfrm>
            <a:off x="899592" y="1340768"/>
            <a:ext cx="7920880" cy="1424358"/>
          </a:xfrm>
          <a:prstGeom prst="cloud">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1259632" y="764704"/>
            <a:ext cx="7199240" cy="576064"/>
          </a:xfrm>
        </p:spPr>
        <p:txBody>
          <a:bodyPr>
            <a:noAutofit/>
          </a:bodyPr>
          <a:lstStyle/>
          <a:p>
            <a:r>
              <a:rPr lang="el-GR" sz="3600" dirty="0"/>
              <a:t>2. Συνεισφορά της </a:t>
            </a:r>
            <a:r>
              <a:rPr lang="el-GR" sz="3600" dirty="0" smtClean="0"/>
              <a:t>διπλωματικής</a:t>
            </a:r>
            <a:endParaRPr lang="el-GR" sz="3600" b="1" dirty="0"/>
          </a:p>
        </p:txBody>
      </p:sp>
      <p:sp>
        <p:nvSpPr>
          <p:cNvPr id="3" name="Ορθογώνιο 2"/>
          <p:cNvSpPr/>
          <p:nvPr/>
        </p:nvSpPr>
        <p:spPr>
          <a:xfrm>
            <a:off x="1115616" y="1772816"/>
            <a:ext cx="7704856" cy="4293483"/>
          </a:xfrm>
          <a:prstGeom prst="rect">
            <a:avLst/>
          </a:prstGeom>
        </p:spPr>
        <p:txBody>
          <a:bodyPr wrap="square">
            <a:spAutoFit/>
          </a:bodyPr>
          <a:lstStyle/>
          <a:p>
            <a:pPr algn="just">
              <a:lnSpc>
                <a:spcPct val="150000"/>
              </a:lnSpc>
              <a:spcAft>
                <a:spcPts val="0"/>
              </a:spcAft>
            </a:pPr>
            <a:r>
              <a:rPr lang="el-GR" sz="1400" dirty="0" smtClean="0">
                <a:ea typeface="Times New Roman" panose="02020603050405020304" pitchFamily="18" charset="0"/>
                <a:cs typeface="Times New Roman" panose="02020603050405020304" pitchFamily="18" charset="0"/>
              </a:rPr>
              <a:t>Η </a:t>
            </a:r>
            <a:r>
              <a:rPr lang="el-GR" sz="1400" dirty="0">
                <a:ea typeface="Times New Roman" panose="02020603050405020304" pitchFamily="18" charset="0"/>
                <a:cs typeface="Times New Roman" panose="02020603050405020304" pitchFamily="18" charset="0"/>
              </a:rPr>
              <a:t>νέα </a:t>
            </a:r>
            <a:r>
              <a:rPr lang="el-GR" sz="1400" dirty="0" smtClean="0">
                <a:ea typeface="Times New Roman" panose="02020603050405020304" pitchFamily="18" charset="0"/>
                <a:cs typeface="Times New Roman" panose="02020603050405020304" pitchFamily="18" charset="0"/>
              </a:rPr>
              <a:t>ψηφιακή πραγματικότητα </a:t>
            </a:r>
            <a:r>
              <a:rPr lang="el-GR" sz="1400" dirty="0">
                <a:ea typeface="Times New Roman" panose="02020603050405020304" pitchFamily="18" charset="0"/>
                <a:cs typeface="Times New Roman" panose="02020603050405020304" pitchFamily="18" charset="0"/>
              </a:rPr>
              <a:t>θέτει τους μαθητές σε ένα πλαίσιο όπου, αφενός, καλούνται να εκπαιδευτούν «ψηφιακά» και, αφετέρου, εκτίθενται σε </a:t>
            </a:r>
            <a:r>
              <a:rPr lang="el-GR" sz="1400" dirty="0" smtClean="0">
                <a:ea typeface="Times New Roman" panose="02020603050405020304" pitchFamily="18" charset="0"/>
                <a:cs typeface="Times New Roman" panose="02020603050405020304" pitchFamily="18" charset="0"/>
              </a:rPr>
              <a:t>κινδύνους</a:t>
            </a:r>
            <a:r>
              <a:rPr lang="el-GR" sz="1400" dirty="0">
                <a:ea typeface="Times New Roman" panose="02020603050405020304" pitchFamily="18" charset="0"/>
                <a:cs typeface="Times New Roman" panose="02020603050405020304" pitchFamily="18" charset="0"/>
              </a:rPr>
              <a:t> </a:t>
            </a:r>
            <a:r>
              <a:rPr lang="el-GR" sz="1400" dirty="0" smtClean="0">
                <a:ea typeface="Times New Roman" panose="02020603050405020304" pitchFamily="18" charset="0"/>
                <a:cs typeface="Times New Roman" panose="02020603050405020304" pitchFamily="18" charset="0"/>
              </a:rPr>
              <a:t>(Σχήμα οξύμωρο).</a:t>
            </a:r>
          </a:p>
          <a:p>
            <a:pPr algn="just">
              <a:lnSpc>
                <a:spcPct val="150000"/>
              </a:lnSpc>
              <a:spcAft>
                <a:spcPts val="0"/>
              </a:spcAft>
            </a:pPr>
            <a:endParaRPr lang="el-GR" sz="1400" dirty="0" smtClean="0">
              <a:ea typeface="Times New Roman" panose="02020603050405020304" pitchFamily="18" charset="0"/>
              <a:cs typeface="Times New Roman" panose="02020603050405020304" pitchFamily="18" charset="0"/>
            </a:endParaRPr>
          </a:p>
          <a:p>
            <a:pPr algn="just">
              <a:lnSpc>
                <a:spcPct val="150000"/>
              </a:lnSpc>
              <a:spcAft>
                <a:spcPts val="0"/>
              </a:spcAft>
            </a:pPr>
            <a:endParaRPr lang="el-GR" sz="1400" dirty="0">
              <a:ea typeface="Times New Roman" panose="02020603050405020304" pitchFamily="18" charset="0"/>
              <a:cs typeface="Times New Roman" panose="02020603050405020304" pitchFamily="18" charset="0"/>
            </a:endParaRPr>
          </a:p>
          <a:p>
            <a:pPr algn="just">
              <a:lnSpc>
                <a:spcPct val="150000"/>
              </a:lnSpc>
              <a:spcAft>
                <a:spcPts val="0"/>
              </a:spcAft>
            </a:pPr>
            <a:endParaRPr lang="el-GR" sz="1400" dirty="0" smtClean="0">
              <a:ea typeface="Times New Roman" panose="02020603050405020304" pitchFamily="18" charset="0"/>
              <a:cs typeface="Times New Roman" panose="02020603050405020304" pitchFamily="18" charset="0"/>
            </a:endParaRPr>
          </a:p>
          <a:p>
            <a:pPr algn="just">
              <a:lnSpc>
                <a:spcPct val="150000"/>
              </a:lnSpc>
              <a:spcAft>
                <a:spcPts val="0"/>
              </a:spcAft>
            </a:pPr>
            <a:endParaRPr lang="el-GR" sz="1400" dirty="0">
              <a:ea typeface="Times New Roman" panose="02020603050405020304" pitchFamily="18" charset="0"/>
              <a:cs typeface="Times New Roman" panose="02020603050405020304" pitchFamily="18" charset="0"/>
            </a:endParaRPr>
          </a:p>
          <a:p>
            <a:pPr algn="just">
              <a:lnSpc>
                <a:spcPct val="150000"/>
              </a:lnSpc>
              <a:spcAft>
                <a:spcPts val="0"/>
              </a:spcAft>
            </a:pPr>
            <a:r>
              <a:rPr lang="el-GR" sz="1400" dirty="0" smtClean="0">
                <a:ea typeface="Times New Roman" panose="02020603050405020304" pitchFamily="18" charset="0"/>
                <a:cs typeface="Times New Roman" panose="02020603050405020304" pitchFamily="18" charset="0"/>
              </a:rPr>
              <a:t>Είναι </a:t>
            </a:r>
            <a:r>
              <a:rPr lang="el-GR" sz="1400" dirty="0">
                <a:ea typeface="Times New Roman" panose="02020603050405020304" pitchFamily="18" charset="0"/>
                <a:cs typeface="Times New Roman" panose="02020603050405020304" pitchFamily="18" charset="0"/>
              </a:rPr>
              <a:t>αναγκαία </a:t>
            </a:r>
            <a:r>
              <a:rPr lang="el-GR" sz="1400" dirty="0" smtClean="0">
                <a:ea typeface="Times New Roman" panose="02020603050405020304" pitchFamily="18" charset="0"/>
                <a:cs typeface="Times New Roman" panose="02020603050405020304" pitchFamily="18" charset="0"/>
              </a:rPr>
              <a:t>η </a:t>
            </a:r>
            <a:r>
              <a:rPr lang="el-GR" sz="1400" dirty="0">
                <a:ea typeface="Times New Roman" panose="02020603050405020304" pitchFamily="18" charset="0"/>
                <a:cs typeface="Times New Roman" panose="02020603050405020304" pitchFamily="18" charset="0"/>
              </a:rPr>
              <a:t>διερεύνηση τρόπων όπου η τεχνολογία μπορεί να χρησιμοποιηθεί ως μια παιδαγωγική προσέγγιση που στοχεύει στην καλλιέργεια δεξιοτήτων ασφαλούς πλοήγησης και δημιουργικότητας. </a:t>
            </a:r>
            <a:endParaRPr lang="el-GR" sz="1400" dirty="0" smtClean="0">
              <a:ea typeface="Times New Roman" panose="02020603050405020304" pitchFamily="18" charset="0"/>
              <a:cs typeface="Times New Roman" panose="02020603050405020304" pitchFamily="18" charset="0"/>
            </a:endParaRPr>
          </a:p>
          <a:p>
            <a:pPr algn="just">
              <a:lnSpc>
                <a:spcPct val="150000"/>
              </a:lnSpc>
              <a:spcAft>
                <a:spcPts val="0"/>
              </a:spcAft>
            </a:pPr>
            <a:endParaRPr lang="el-GR" sz="14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0"/>
              </a:spcAft>
            </a:pPr>
            <a:r>
              <a:rPr lang="el-GR" sz="1400" dirty="0" smtClean="0">
                <a:ea typeface="Times New Roman" panose="02020603050405020304" pitchFamily="18" charset="0"/>
                <a:cs typeface="Times New Roman" panose="02020603050405020304" pitchFamily="18" charset="0"/>
              </a:rPr>
              <a:t>Επομένως, η συνεισφορά της εργασίας εστιάζει </a:t>
            </a:r>
            <a:r>
              <a:rPr lang="el-GR" sz="1400" dirty="0">
                <a:ea typeface="Times New Roman" panose="02020603050405020304" pitchFamily="18" charset="0"/>
                <a:cs typeface="Times New Roman" panose="02020603050405020304" pitchFamily="18" charset="0"/>
              </a:rPr>
              <a:t>στη διερεύνηση του κατά πόσο η συμμετοχή μαθητών στο πρόγραμμα σχολικής εξ αποστάσεως εκπαίδευσης «ΟΔΥΣΣΕΑΣ» </a:t>
            </a:r>
            <a:r>
              <a:rPr lang="el-GR" sz="1400" dirty="0" smtClean="0">
                <a:ea typeface="Times New Roman" panose="02020603050405020304" pitchFamily="18" charset="0"/>
                <a:cs typeface="Times New Roman" panose="02020603050405020304" pitchFamily="18" charset="0"/>
              </a:rPr>
              <a:t>συμβάλλει </a:t>
            </a:r>
            <a:r>
              <a:rPr lang="el-GR" sz="1400" dirty="0">
                <a:ea typeface="Times New Roman" panose="02020603050405020304" pitchFamily="18" charset="0"/>
                <a:cs typeface="Times New Roman" panose="02020603050405020304" pitchFamily="18" charset="0"/>
              </a:rPr>
              <a:t>στην αλλαγή της στάσης τους σχετικά με την ασφαλή πλοήγηση καθώς και στην ενίσχυση της δημιουργικότητάς τους μέσα από την αξιοποίηση ψηφιακού εκπαιδευτικού υλικού.</a:t>
            </a:r>
            <a:endParaRPr lang="el-GR"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Βέλος προς τα κάτω 3"/>
          <p:cNvSpPr/>
          <p:nvPr/>
        </p:nvSpPr>
        <p:spPr>
          <a:xfrm>
            <a:off x="4355196" y="2804316"/>
            <a:ext cx="1008112" cy="1080120"/>
          </a:xfrm>
          <a:prstGeom prst="downArrow">
            <a:avLst/>
          </a:prstGeom>
          <a:solidFill>
            <a:srgbClr val="EDBE9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7909929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Ερωτήματα </a:t>
            </a:r>
            <a:endParaRPr lang="el-GR" sz="4000" b="1" dirty="0"/>
          </a:p>
        </p:txBody>
      </p:sp>
      <p:sp>
        <p:nvSpPr>
          <p:cNvPr id="4" name="9 - Ορθογώνιο"/>
          <p:cNvSpPr/>
          <p:nvPr/>
        </p:nvSpPr>
        <p:spPr>
          <a:xfrm>
            <a:off x="827584" y="1556792"/>
            <a:ext cx="7632848" cy="584775"/>
          </a:xfrm>
          <a:prstGeom prst="rect">
            <a:avLst/>
          </a:prstGeom>
        </p:spPr>
        <p:txBody>
          <a:bodyPr wrap="square">
            <a:spAutoFit/>
          </a:bodyPr>
          <a:lstStyle/>
          <a:p>
            <a:endParaRPr lang="el-GR" sz="3200" dirty="0"/>
          </a:p>
        </p:txBody>
      </p:sp>
      <p:sp>
        <p:nvSpPr>
          <p:cNvPr id="3" name="Ορθογώνιο 2"/>
          <p:cNvSpPr/>
          <p:nvPr/>
        </p:nvSpPr>
        <p:spPr>
          <a:xfrm>
            <a:off x="818952" y="1849179"/>
            <a:ext cx="7569472" cy="3416320"/>
          </a:xfrm>
          <a:prstGeom prst="rect">
            <a:avLst/>
          </a:prstGeom>
        </p:spPr>
        <p:txBody>
          <a:bodyPr wrap="square">
            <a:spAutoFit/>
          </a:bodyPr>
          <a:lstStyle/>
          <a:p>
            <a:pPr marL="342900" lvl="0" indent="-342900" algn="just">
              <a:lnSpc>
                <a:spcPct val="150000"/>
              </a:lnSpc>
              <a:spcAft>
                <a:spcPts val="0"/>
              </a:spcAft>
              <a:buFont typeface="+mj-lt"/>
              <a:buAutoNum type="arabicPeriod"/>
            </a:pPr>
            <a:r>
              <a:rPr lang="el-GR" sz="1600" dirty="0" smtClean="0">
                <a:ea typeface="Calibri" panose="020F0502020204030204" pitchFamily="34" charset="0"/>
                <a:cs typeface="Times New Roman" panose="02020603050405020304" pitchFamily="18" charset="0"/>
              </a:rPr>
              <a:t>Το διαδραστικό </a:t>
            </a:r>
            <a:r>
              <a:rPr lang="el-GR" sz="1600" dirty="0">
                <a:ea typeface="Calibri" panose="020F0502020204030204" pitchFamily="34" charset="0"/>
                <a:cs typeface="Times New Roman" panose="02020603050405020304" pitchFamily="18" charset="0"/>
              </a:rPr>
              <a:t>εκπαιδευτικό υλικό δημιουργήθηκε σύμφωνα με τη μεθοδολογία και τις αρχές της </a:t>
            </a:r>
            <a:r>
              <a:rPr lang="el-GR" sz="1600" dirty="0" smtClean="0">
                <a:ea typeface="Calibri" panose="020F0502020204030204" pitchFamily="34" charset="0"/>
                <a:cs typeface="Times New Roman" panose="02020603050405020304" pitchFamily="18" charset="0"/>
              </a:rPr>
              <a:t>Εξ </a:t>
            </a:r>
            <a:r>
              <a:rPr lang="el-GR" sz="1600" dirty="0">
                <a:ea typeface="Calibri" panose="020F0502020204030204" pitchFamily="34" charset="0"/>
                <a:cs typeface="Times New Roman" panose="02020603050405020304" pitchFamily="18" charset="0"/>
              </a:rPr>
              <a:t>Αποστάσεως Εκπαίδευσης </a:t>
            </a:r>
            <a:r>
              <a:rPr lang="el-GR" sz="1600" dirty="0" smtClean="0">
                <a:ea typeface="Calibri" panose="020F0502020204030204" pitchFamily="34" charset="0"/>
                <a:cs typeface="Times New Roman" panose="02020603050405020304" pitchFamily="18" charset="0"/>
              </a:rPr>
              <a:t>;</a:t>
            </a:r>
            <a:endParaRPr lang="el-G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pPr>
            <a:r>
              <a:rPr lang="el-GR" sz="1600" dirty="0">
                <a:ea typeface="Calibri" panose="020F0502020204030204" pitchFamily="34" charset="0"/>
                <a:cs typeface="Times New Roman" panose="02020603050405020304" pitchFamily="18" charset="0"/>
              </a:rPr>
              <a:t>Το διαδραστικό </a:t>
            </a:r>
            <a:r>
              <a:rPr lang="el-GR" sz="1600" dirty="0" smtClean="0">
                <a:ea typeface="Calibri" panose="020F0502020204030204" pitchFamily="34" charset="0"/>
                <a:cs typeface="Times New Roman" panose="02020603050405020304" pitchFamily="18" charset="0"/>
              </a:rPr>
              <a:t>Εκπαιδευτικό Υλικό </a:t>
            </a:r>
            <a:r>
              <a:rPr lang="el-GR" sz="1600" dirty="0">
                <a:ea typeface="Calibri" panose="020F0502020204030204" pitchFamily="34" charset="0"/>
                <a:cs typeface="Times New Roman" panose="02020603050405020304" pitchFamily="18" charset="0"/>
              </a:rPr>
              <a:t>σχεδιάστηκε σύμφωνα με τις αρχές της πολυμεσικής μάθησης του Mayer;</a:t>
            </a:r>
            <a:endParaRPr lang="el-G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pPr>
            <a:r>
              <a:rPr lang="el-GR" sz="1600" dirty="0">
                <a:ea typeface="Calibri" panose="020F0502020204030204" pitchFamily="34" charset="0"/>
                <a:cs typeface="Times New Roman" panose="02020603050405020304" pitchFamily="18" charset="0"/>
              </a:rPr>
              <a:t>Άλλαξε η στάση των μαθητών σε σχέση με την ασφαλή πλοήγηση στο </a:t>
            </a:r>
            <a:r>
              <a:rPr lang="el-GR" sz="1600" dirty="0" smtClean="0">
                <a:ea typeface="Calibri" panose="020F0502020204030204" pitchFamily="34" charset="0"/>
                <a:cs typeface="Times New Roman" panose="02020603050405020304" pitchFamily="18" charset="0"/>
              </a:rPr>
              <a:t>διαδίκτυο μετά την </a:t>
            </a:r>
            <a:r>
              <a:rPr lang="el-GR" sz="1600" dirty="0">
                <a:ea typeface="Calibri" panose="020F0502020204030204" pitchFamily="34" charset="0"/>
                <a:cs typeface="Times New Roman" panose="02020603050405020304" pitchFamily="18" charset="0"/>
              </a:rPr>
              <a:t>επαφή τους με το </a:t>
            </a:r>
            <a:r>
              <a:rPr lang="el-GR" sz="1600" dirty="0" smtClean="0">
                <a:ea typeface="Calibri" panose="020F0502020204030204" pitchFamily="34" charset="0"/>
                <a:cs typeface="Times New Roman" panose="02020603050405020304" pitchFamily="18" charset="0"/>
              </a:rPr>
              <a:t>Εκπαιδευτικό Υλικό </a:t>
            </a:r>
            <a:r>
              <a:rPr lang="el-GR" sz="1600" dirty="0">
                <a:ea typeface="Calibri" panose="020F0502020204030204" pitchFamily="34" charset="0"/>
                <a:cs typeface="Times New Roman" panose="02020603050405020304" pitchFamily="18" charset="0"/>
              </a:rPr>
              <a:t>και τις τηλεδιασκέψεις του προγράμματος «ΟΔΥΣΣΕΑΣ»;</a:t>
            </a:r>
            <a:endParaRPr lang="el-G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mj-lt"/>
              <a:buAutoNum type="arabicPeriod"/>
            </a:pPr>
            <a:r>
              <a:rPr lang="el-GR" sz="1600" dirty="0">
                <a:ea typeface="Calibri" panose="020F0502020204030204" pitchFamily="34" charset="0"/>
                <a:cs typeface="Times New Roman" panose="02020603050405020304" pitchFamily="18" charset="0"/>
              </a:rPr>
              <a:t>Σε ποιον βαθμό οι μαθητές θεωρούν ότι οι εφαρμογές Τεχνητής Νοημοσύνης καλλιεργούν τη δημιουργικότητά τους;  </a:t>
            </a:r>
            <a:endParaRPr lang="el-G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8920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864096"/>
          </a:xfrm>
        </p:spPr>
        <p:txBody>
          <a:bodyPr>
            <a:noAutofit/>
          </a:bodyPr>
          <a:lstStyle/>
          <a:p>
            <a:r>
              <a:rPr lang="el-GR" sz="3600" dirty="0"/>
              <a:t>4. Δομή της εργασίας </a:t>
            </a:r>
            <a:endParaRPr lang="el-GR" sz="3600" b="1" dirty="0"/>
          </a:p>
        </p:txBody>
      </p:sp>
      <p:sp>
        <p:nvSpPr>
          <p:cNvPr id="6" name="TextBox 5"/>
          <p:cNvSpPr txBox="1"/>
          <p:nvPr/>
        </p:nvSpPr>
        <p:spPr>
          <a:xfrm>
            <a:off x="1043608" y="1556792"/>
            <a:ext cx="7560840" cy="4401205"/>
          </a:xfrm>
          <a:prstGeom prst="rect">
            <a:avLst/>
          </a:prstGeom>
          <a:noFill/>
        </p:spPr>
        <p:txBody>
          <a:bodyPr wrap="square" rtlCol="0">
            <a:spAutoFit/>
          </a:bodyPr>
          <a:lstStyle/>
          <a:p>
            <a:r>
              <a:rPr lang="el-GR" sz="2000" b="1" i="1" u="sng" dirty="0" smtClean="0"/>
              <a:t>1</a:t>
            </a:r>
            <a:r>
              <a:rPr lang="el-GR" sz="2000" b="1" i="1" u="sng" baseline="30000" dirty="0" smtClean="0"/>
              <a:t>ο</a:t>
            </a:r>
            <a:r>
              <a:rPr lang="el-GR" sz="2000" b="1" i="1" u="sng" dirty="0" smtClean="0"/>
              <a:t> Κεφάλαιο</a:t>
            </a:r>
            <a:r>
              <a:rPr lang="el-GR" sz="2000" dirty="0" smtClean="0"/>
              <a:t>: Προβληματική της εργασίας, σκοποί, στόχοι, ερευνητικά ερωτήματα</a:t>
            </a:r>
          </a:p>
          <a:p>
            <a:r>
              <a:rPr lang="el-GR" sz="2000" b="1" i="1" u="sng" dirty="0" smtClean="0"/>
              <a:t>2</a:t>
            </a:r>
            <a:r>
              <a:rPr lang="el-GR" sz="2000" b="1" i="1" u="sng" baseline="30000" dirty="0" smtClean="0"/>
              <a:t>ο</a:t>
            </a:r>
            <a:r>
              <a:rPr lang="el-GR" sz="2000" b="1" i="1" u="sng" dirty="0" smtClean="0"/>
              <a:t> Κεφάλαιο</a:t>
            </a:r>
            <a:r>
              <a:rPr lang="el-GR" sz="2000" dirty="0" smtClean="0"/>
              <a:t>: Εννοιολογικές προσεγγίσεις της ΕξΑΕ- σχολική ΕξΑΕ, συμπληρωματική σχολική ΕξΑΕ, χαρακτηριστικά Ε.Υ. κατάλληλο για ΕξΑΕ</a:t>
            </a:r>
          </a:p>
          <a:p>
            <a:r>
              <a:rPr lang="el-GR" sz="2000" b="1" i="1" u="sng" dirty="0" smtClean="0"/>
              <a:t>3</a:t>
            </a:r>
            <a:r>
              <a:rPr lang="el-GR" sz="2000" b="1" i="1" u="sng" baseline="30000" dirty="0" smtClean="0"/>
              <a:t>ο</a:t>
            </a:r>
            <a:r>
              <a:rPr lang="el-GR" sz="2000" b="1" i="1" u="sng" dirty="0" smtClean="0"/>
              <a:t> Κεφάλαιο</a:t>
            </a:r>
            <a:r>
              <a:rPr lang="el-GR" sz="2000" dirty="0" smtClean="0"/>
              <a:t>: Δημιουργικότητα, ο ρόλος του σχολείου για την ενίσχυσή της</a:t>
            </a:r>
          </a:p>
          <a:p>
            <a:r>
              <a:rPr lang="el-GR" sz="2000" b="1" i="1" u="sng" dirty="0" smtClean="0"/>
              <a:t>4</a:t>
            </a:r>
            <a:r>
              <a:rPr lang="el-GR" sz="2000" b="1" i="1" u="sng" baseline="30000" dirty="0" smtClean="0"/>
              <a:t>ο</a:t>
            </a:r>
            <a:r>
              <a:rPr lang="el-GR" sz="2000" b="1" i="1" u="sng" dirty="0" smtClean="0"/>
              <a:t> Κεφάλαιο</a:t>
            </a:r>
            <a:r>
              <a:rPr lang="el-GR" sz="2000" dirty="0" smtClean="0"/>
              <a:t>: Πρόγραμμα ΟΔΥΣΣΕΑΣ, παιδαγωγικό πλαίσιο, στάδια υλοποίησης , Ενότητες Εκπαιδευτικού Υλικού</a:t>
            </a:r>
          </a:p>
          <a:p>
            <a:r>
              <a:rPr lang="el-GR" sz="2000" b="1" i="1" u="sng" dirty="0" smtClean="0"/>
              <a:t>5</a:t>
            </a:r>
            <a:r>
              <a:rPr lang="el-GR" sz="2000" b="1" i="1" u="sng" baseline="30000" dirty="0" smtClean="0"/>
              <a:t>ο</a:t>
            </a:r>
            <a:r>
              <a:rPr lang="el-GR" sz="2000" b="1" i="1" u="sng" dirty="0" smtClean="0"/>
              <a:t> Κεφάλαιο</a:t>
            </a:r>
            <a:r>
              <a:rPr lang="el-GR" sz="2000" dirty="0" smtClean="0"/>
              <a:t>: Μεθοδολογία ανάπτυξης Ε.Υ., μεθοδολογία έρευνας (ποιοτική, ποσοτική)</a:t>
            </a:r>
          </a:p>
          <a:p>
            <a:r>
              <a:rPr lang="el-GR" sz="2000" b="1" i="1" u="sng" dirty="0" smtClean="0"/>
              <a:t>6</a:t>
            </a:r>
            <a:r>
              <a:rPr lang="el-GR" sz="2000" b="1" i="1" u="sng" baseline="30000" dirty="0" smtClean="0"/>
              <a:t>ο</a:t>
            </a:r>
            <a:r>
              <a:rPr lang="el-GR" sz="2000" b="1" i="1" u="sng" dirty="0" smtClean="0"/>
              <a:t> Κεφάλαιο</a:t>
            </a:r>
            <a:r>
              <a:rPr lang="el-GR" sz="2000" dirty="0" smtClean="0"/>
              <a:t>: Αποτελέσματα ποιοτικής, ποσοτικής έρευνας</a:t>
            </a:r>
          </a:p>
          <a:p>
            <a:r>
              <a:rPr lang="el-GR" sz="2000" b="1" i="1" u="sng" dirty="0" smtClean="0"/>
              <a:t>7</a:t>
            </a:r>
            <a:r>
              <a:rPr lang="el-GR" sz="2000" b="1" i="1" u="sng" baseline="30000" dirty="0" smtClean="0"/>
              <a:t>ο</a:t>
            </a:r>
            <a:r>
              <a:rPr lang="el-GR" sz="2000" b="1" i="1" u="sng" dirty="0" smtClean="0"/>
              <a:t> Κεφάλαιο</a:t>
            </a:r>
            <a:r>
              <a:rPr lang="el-GR" sz="2000" dirty="0" smtClean="0"/>
              <a:t>: Συμπεράσματα, συσχέτιση ευρημάτων με τη βιβλιογραφία</a:t>
            </a:r>
            <a:endParaRPr lang="el-GR" sz="2000" dirty="0"/>
          </a:p>
        </p:txBody>
      </p:sp>
    </p:spTree>
    <p:extLst>
      <p:ext uri="{BB962C8B-B14F-4D97-AF65-F5344CB8AC3E}">
        <p14:creationId xmlns:p14="http://schemas.microsoft.com/office/powerpoint/2010/main" val="13688952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Θεωρητικό Πλαίσιο </a:t>
            </a:r>
            <a:r>
              <a:rPr lang="el-GR" sz="3600" dirty="0" smtClean="0"/>
              <a:t>(1/2)</a:t>
            </a:r>
            <a:endParaRPr lang="el-GR" sz="3600" b="1" dirty="0"/>
          </a:p>
        </p:txBody>
      </p:sp>
      <p:sp>
        <p:nvSpPr>
          <p:cNvPr id="4" name="9 - Ορθογώνιο"/>
          <p:cNvSpPr/>
          <p:nvPr/>
        </p:nvSpPr>
        <p:spPr>
          <a:xfrm>
            <a:off x="827584" y="1556792"/>
            <a:ext cx="7560840" cy="5078313"/>
          </a:xfrm>
          <a:prstGeom prst="rect">
            <a:avLst/>
          </a:prstGeom>
        </p:spPr>
        <p:txBody>
          <a:bodyPr wrap="square">
            <a:spAutoFit/>
          </a:bodyPr>
          <a:lstStyle/>
          <a:p>
            <a:r>
              <a:rPr lang="el-GR" sz="1800" b="1" i="1" u="sng" dirty="0" smtClean="0"/>
              <a:t>Η συμπληρωματική σχολική ΕξΑΕ </a:t>
            </a:r>
            <a:r>
              <a:rPr lang="el-GR" sz="1800" i="1" dirty="0" smtClean="0"/>
              <a:t>               </a:t>
            </a:r>
            <a:r>
              <a:rPr lang="el-GR" sz="1800" dirty="0" smtClean="0"/>
              <a:t>υποστηρίζει το έργο του σχολείου, παρέχει εκπαιδευτικές εμπειρίες και καταργεί τα εμπόδια του τυπικού σχολείου (Βέργου κ.ά., 2016</a:t>
            </a:r>
            <a:r>
              <a:rPr lang="el-GR" sz="1800" dirty="0" smtClean="0"/>
              <a:t>)</a:t>
            </a:r>
            <a:endParaRPr lang="el-GR" sz="1800" dirty="0" smtClean="0"/>
          </a:p>
          <a:p>
            <a:endParaRPr lang="el-GR" sz="1800" dirty="0" smtClean="0"/>
          </a:p>
          <a:p>
            <a:r>
              <a:rPr lang="el-GR" sz="1800" b="1" i="1" u="sng" dirty="0" smtClean="0"/>
              <a:t>Εκπαιδευτικό Υλικό στην ΕξΑΕ</a:t>
            </a:r>
            <a:r>
              <a:rPr lang="el-GR" sz="1800" dirty="0" smtClean="0"/>
              <a:t>               βασικός μοχλός μάθησης που πρέπει να είναι δομημένο έτσι ώστε να αντικαθιστά με τον καλύτερο δυνατό τρόπο τον εκπαιδευτή (Λιοναράκης, 2001</a:t>
            </a:r>
            <a:r>
              <a:rPr lang="el-GR" sz="1800" dirty="0" smtClean="0"/>
              <a:t>)</a:t>
            </a:r>
            <a:endParaRPr lang="el-GR" sz="1800" dirty="0" smtClean="0"/>
          </a:p>
          <a:p>
            <a:endParaRPr lang="el-GR" sz="1800" dirty="0" smtClean="0"/>
          </a:p>
          <a:p>
            <a:r>
              <a:rPr lang="el-GR" sz="1800" b="1" i="1" u="sng" dirty="0" smtClean="0"/>
              <a:t>Πρόγραμμα ΟΔΥΣΣΕΑΣ </a:t>
            </a:r>
            <a:r>
              <a:rPr lang="el-GR" sz="1800" i="1" dirty="0" smtClean="0"/>
              <a:t>               </a:t>
            </a:r>
            <a:r>
              <a:rPr lang="el-GR" sz="1800" dirty="0" smtClean="0"/>
              <a:t>ολοκληρωμένο πρόγραμμα συμπληρωματικής σχολικής ΕξΑΕ </a:t>
            </a:r>
            <a:r>
              <a:rPr lang="el-GR" sz="1800" dirty="0"/>
              <a:t>που αξιοποιεί παιδαγωγικά τις ΤΠΕ και στοχεύει στην ανακαλυπτική μάθηση και στην ανάπτυξη κοινωνικών δεξιοτήτων των μαθητών (Αναστασιάδης, 2017</a:t>
            </a:r>
            <a:r>
              <a:rPr lang="el-GR" sz="1800" dirty="0" smtClean="0"/>
              <a:t>)</a:t>
            </a:r>
            <a:endParaRPr lang="el-GR" sz="1800" dirty="0" smtClean="0"/>
          </a:p>
          <a:p>
            <a:endParaRPr lang="el-GR" sz="1800" dirty="0" smtClean="0"/>
          </a:p>
          <a:p>
            <a:r>
              <a:rPr lang="el-GR" sz="1800" b="1" i="1" u="sng" dirty="0" smtClean="0"/>
              <a:t>Δημιουργικότητα </a:t>
            </a:r>
            <a:r>
              <a:rPr lang="el-GR" sz="1800" i="1" dirty="0" smtClean="0"/>
              <a:t>                </a:t>
            </a:r>
            <a:r>
              <a:rPr lang="el-GR" sz="1800" dirty="0" smtClean="0"/>
              <a:t>νοητική ευελιξία και ευχέρεια, πρωτότυπη σκέψη, επίλυση προβλημάτων, καινοτομία, φαντασία, αποκλίνουσα σκέψη, διαφορετικοί τρόποι έκφρασης (Αναστασιάδης, 2014)</a:t>
            </a:r>
          </a:p>
          <a:p>
            <a:endParaRPr lang="el-GR" sz="1800" dirty="0" smtClean="0"/>
          </a:p>
          <a:p>
            <a:endParaRPr lang="el-GR" sz="1800" dirty="0"/>
          </a:p>
        </p:txBody>
      </p:sp>
      <p:sp>
        <p:nvSpPr>
          <p:cNvPr id="5" name="Δεξιό βέλος 4"/>
          <p:cNvSpPr/>
          <p:nvPr/>
        </p:nvSpPr>
        <p:spPr>
          <a:xfrm>
            <a:off x="4355976" y="1566404"/>
            <a:ext cx="720080" cy="360040"/>
          </a:xfrm>
          <a:prstGeom prst="rightArrow">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Δεξιό βέλος 5"/>
          <p:cNvSpPr/>
          <p:nvPr/>
        </p:nvSpPr>
        <p:spPr>
          <a:xfrm>
            <a:off x="4067944" y="2708920"/>
            <a:ext cx="720080" cy="360040"/>
          </a:xfrm>
          <a:prstGeom prst="rightArrow">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Δεξιό βέλος 6"/>
          <p:cNvSpPr/>
          <p:nvPr/>
        </p:nvSpPr>
        <p:spPr>
          <a:xfrm>
            <a:off x="3419872" y="3759336"/>
            <a:ext cx="720080" cy="360040"/>
          </a:xfrm>
          <a:prstGeom prst="rightArrow">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Δεξιό βέλος 7"/>
          <p:cNvSpPr/>
          <p:nvPr/>
        </p:nvSpPr>
        <p:spPr>
          <a:xfrm>
            <a:off x="2771800" y="5157192"/>
            <a:ext cx="720080" cy="360040"/>
          </a:xfrm>
          <a:prstGeom prst="rightArrow">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5816692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628650" y="1340768"/>
            <a:ext cx="7886700" cy="4836195"/>
          </a:xfrm>
        </p:spPr>
        <p:txBody>
          <a:bodyPr>
            <a:normAutofit/>
          </a:bodyPr>
          <a:lstStyle/>
          <a:p>
            <a:pPr marL="0" indent="0">
              <a:buNone/>
            </a:pPr>
            <a:r>
              <a:rPr lang="el-GR" sz="1600" b="1" i="1" u="sng" dirty="0" smtClean="0">
                <a:latin typeface="Times New Roman" panose="02020603050405020304" pitchFamily="18" charset="0"/>
                <a:cs typeface="Times New Roman" panose="02020603050405020304" pitchFamily="18" charset="0"/>
              </a:rPr>
              <a:t>Τέχνη και Τεχνολογία </a:t>
            </a:r>
            <a:r>
              <a:rPr lang="el-GR" sz="1600" i="1" dirty="0" smtClean="0">
                <a:latin typeface="Times New Roman" panose="02020603050405020304" pitchFamily="18" charset="0"/>
                <a:cs typeface="Times New Roman" panose="02020603050405020304" pitchFamily="18" charset="0"/>
              </a:rPr>
              <a:t>                  </a:t>
            </a:r>
            <a:r>
              <a:rPr lang="el-GR" sz="1600" dirty="0" smtClean="0">
                <a:latin typeface="Times New Roman" panose="02020603050405020304" pitchFamily="18" charset="0"/>
                <a:cs typeface="Times New Roman" panose="02020603050405020304" pitchFamily="18" charset="0"/>
              </a:rPr>
              <a:t>ομόρριζες λέξεις παραγόμενες από το ρήμα τίκτω: γεννώ, παράγω, δημιουργώ. Αφορούν ανθρώπινες δραστηριότητες που εμπλέκουν έμπνευση, σκέψη και δημιουργικότητα για να παραχθεί κάτι (Βουτσινός &amp;Ηλιάδης, 1990</a:t>
            </a:r>
            <a:r>
              <a:rPr lang="el-GR" sz="1600" dirty="0" smtClean="0">
                <a:latin typeface="Times New Roman" panose="02020603050405020304" pitchFamily="18" charset="0"/>
                <a:cs typeface="Times New Roman" panose="02020603050405020304" pitchFamily="18" charset="0"/>
              </a:rPr>
              <a:t>)</a:t>
            </a:r>
            <a:endParaRPr lang="el-GR" sz="1600" dirty="0" smtClean="0">
              <a:latin typeface="Times New Roman" panose="02020603050405020304" pitchFamily="18" charset="0"/>
              <a:cs typeface="Times New Roman" panose="02020603050405020304" pitchFamily="18" charset="0"/>
            </a:endParaRPr>
          </a:p>
          <a:p>
            <a:pPr marL="0" indent="0">
              <a:buNone/>
            </a:pPr>
            <a:r>
              <a:rPr lang="el-GR" sz="1600" b="1" i="1" u="sng" dirty="0" smtClean="0">
                <a:latin typeface="Times New Roman" panose="02020603050405020304" pitchFamily="18" charset="0"/>
                <a:cs typeface="Times New Roman" panose="02020603050405020304" pitchFamily="18" charset="0"/>
              </a:rPr>
              <a:t>Εφαρμογές Τεχνητής Νοημοσύνης</a:t>
            </a:r>
            <a:r>
              <a:rPr lang="el-GR" sz="1600" dirty="0" smtClean="0">
                <a:latin typeface="Times New Roman" panose="02020603050405020304" pitchFamily="18" charset="0"/>
                <a:cs typeface="Times New Roman" panose="02020603050405020304" pitchFamily="18" charset="0"/>
              </a:rPr>
              <a:t>                 έχουν ενταχθεί σε διάφορα πεδία της εκπαίδευσης, σχετίζονται με τη μάθηση και τη διδασκαλία (</a:t>
            </a:r>
            <a:r>
              <a:rPr lang="en-US" sz="1600" dirty="0" smtClean="0">
                <a:latin typeface="Times New Roman" panose="02020603050405020304" pitchFamily="18" charset="0"/>
                <a:cs typeface="Times New Roman" panose="02020603050405020304" pitchFamily="18" charset="0"/>
              </a:rPr>
              <a:t>Chassignol </a:t>
            </a:r>
            <a:r>
              <a:rPr lang="en-US" sz="1600" dirty="0">
                <a:latin typeface="Times New Roman" panose="02020603050405020304" pitchFamily="18" charset="0"/>
                <a:cs typeface="Times New Roman" panose="02020603050405020304" pitchFamily="18" charset="0"/>
              </a:rPr>
              <a:t>et al</a:t>
            </a:r>
            <a:r>
              <a:rPr lang="el-GR" sz="1600" dirty="0">
                <a:latin typeface="Times New Roman" panose="02020603050405020304" pitchFamily="18" charset="0"/>
                <a:cs typeface="Times New Roman" panose="02020603050405020304" pitchFamily="18" charset="0"/>
              </a:rPr>
              <a:t>., 2018</a:t>
            </a:r>
            <a:r>
              <a:rPr lang="el-GR" sz="1600" dirty="0" smtClean="0">
                <a:latin typeface="Times New Roman" panose="02020603050405020304" pitchFamily="18" charset="0"/>
                <a:cs typeface="Times New Roman" panose="02020603050405020304" pitchFamily="18" charset="0"/>
              </a:rPr>
              <a:t>), βελτιώνουν το περιβάλλον μάθησης και διεγείρουν τον ενθουσιασμό των  </a:t>
            </a:r>
            <a:r>
              <a:rPr lang="el-GR" sz="1600" dirty="0" smtClean="0">
                <a:latin typeface="Times New Roman" panose="02020603050405020304" pitchFamily="18" charset="0"/>
                <a:cs typeface="Times New Roman" panose="02020603050405020304" pitchFamily="18" charset="0"/>
              </a:rPr>
              <a:t>μαθητών</a:t>
            </a:r>
            <a:endParaRPr lang="el-GR" sz="1600" dirty="0">
              <a:latin typeface="Times New Roman" panose="02020603050405020304" pitchFamily="18" charset="0"/>
              <a:cs typeface="Times New Roman" panose="02020603050405020304" pitchFamily="18" charset="0"/>
            </a:endParaRPr>
          </a:p>
          <a:p>
            <a:pPr marL="0" indent="0">
              <a:buNone/>
            </a:pPr>
            <a:r>
              <a:rPr lang="el-GR" sz="1600" b="1" i="1" u="sng" dirty="0" smtClean="0">
                <a:latin typeface="Times New Roman" panose="02020603050405020304" pitchFamily="18" charset="0"/>
                <a:cs typeface="Times New Roman" panose="02020603050405020304" pitchFamily="18" charset="0"/>
              </a:rPr>
              <a:t>Ποιοτική έρευνα </a:t>
            </a:r>
            <a:r>
              <a:rPr lang="el-GR" sz="1600" i="1" dirty="0" smtClean="0">
                <a:latin typeface="Times New Roman" panose="02020603050405020304" pitchFamily="18" charset="0"/>
                <a:cs typeface="Times New Roman" panose="02020603050405020304" pitchFamily="18" charset="0"/>
              </a:rPr>
              <a:t>                     </a:t>
            </a:r>
            <a:r>
              <a:rPr lang="el-GR" sz="1600" dirty="0" smtClean="0">
                <a:latin typeface="Times New Roman" panose="02020603050405020304" pitchFamily="18" charset="0"/>
                <a:cs typeface="Times New Roman" panose="02020603050405020304" pitchFamily="18" charset="0"/>
              </a:rPr>
              <a:t>έχει στόχο την </a:t>
            </a:r>
            <a:r>
              <a:rPr lang="el-GR" sz="1600" dirty="0">
                <a:latin typeface="Times New Roman" panose="02020603050405020304" pitchFamily="18" charset="0"/>
                <a:cs typeface="Times New Roman" panose="02020603050405020304" pitchFamily="18" charset="0"/>
              </a:rPr>
              <a:t>παραγωγή νοήματος και </a:t>
            </a:r>
            <a:r>
              <a:rPr lang="el-GR" sz="1600" dirty="0" smtClean="0">
                <a:latin typeface="Times New Roman" panose="02020603050405020304" pitchFamily="18" charset="0"/>
                <a:cs typeface="Times New Roman" panose="02020603050405020304" pitchFamily="18" charset="0"/>
              </a:rPr>
              <a:t>την </a:t>
            </a:r>
            <a:r>
              <a:rPr lang="el-GR" sz="1600" dirty="0">
                <a:latin typeface="Times New Roman" panose="02020603050405020304" pitchFamily="18" charset="0"/>
                <a:cs typeface="Times New Roman" panose="02020603050405020304" pitchFamily="18" charset="0"/>
              </a:rPr>
              <a:t>κατανόηση των σχέσεων μεταξύ των ατόμων με σκοπό την ερμηνεία των συμπεριφορών. Η ποιοτική έρευνα γίνεται μέσω τη ανάλυσης περιεχομένου και επεξεργάζεται κείμενα (Βάμβουκας, 1998</a:t>
            </a:r>
            <a:r>
              <a:rPr lang="el-GR" sz="1600" dirty="0" smtClean="0">
                <a:latin typeface="Times New Roman" panose="02020603050405020304" pitchFamily="18" charset="0"/>
                <a:cs typeface="Times New Roman" panose="02020603050405020304" pitchFamily="18" charset="0"/>
              </a:rPr>
              <a:t>) </a:t>
            </a:r>
            <a:endParaRPr lang="el-GR" sz="1600" dirty="0" smtClean="0">
              <a:latin typeface="Times New Roman" panose="02020603050405020304" pitchFamily="18" charset="0"/>
              <a:cs typeface="Times New Roman" panose="02020603050405020304" pitchFamily="18" charset="0"/>
            </a:endParaRPr>
          </a:p>
          <a:p>
            <a:pPr marL="0" indent="0">
              <a:buNone/>
            </a:pPr>
            <a:r>
              <a:rPr lang="el-GR" sz="1600" b="1" i="1" u="sng" dirty="0" smtClean="0">
                <a:latin typeface="Times New Roman" panose="02020603050405020304" pitchFamily="18" charset="0"/>
                <a:cs typeface="Times New Roman" panose="02020603050405020304" pitchFamily="18" charset="0"/>
              </a:rPr>
              <a:t>Ποσοτική έρευνα</a:t>
            </a:r>
            <a:r>
              <a:rPr lang="el-GR" sz="1600" i="1" dirty="0" smtClean="0">
                <a:latin typeface="Times New Roman" panose="02020603050405020304" pitchFamily="18" charset="0"/>
                <a:cs typeface="Times New Roman" panose="02020603050405020304" pitchFamily="18" charset="0"/>
              </a:rPr>
              <a:t>                    </a:t>
            </a:r>
            <a:r>
              <a:rPr lang="el-GR" sz="1600" dirty="0" smtClean="0">
                <a:latin typeface="Times New Roman" panose="02020603050405020304" pitchFamily="18" charset="0"/>
                <a:cs typeface="Times New Roman" panose="02020603050405020304" pitchFamily="18" charset="0"/>
              </a:rPr>
              <a:t>εξετάζει </a:t>
            </a:r>
            <a:r>
              <a:rPr lang="el-GR" sz="1600" dirty="0">
                <a:latin typeface="Times New Roman" panose="02020603050405020304" pitchFamily="18" charset="0"/>
                <a:cs typeface="Times New Roman" panose="02020603050405020304" pitchFamily="18" charset="0"/>
              </a:rPr>
              <a:t>τις αιτιακές σχέσεις καθώς εξελίσσονται σε ένα φαινόμενο με στόχο να το ερμηνεύσει ή να  το προβλέψει. Η έρευνα αυτού του είδους εμπλέκει μαθηματικά μοντέλα και στατιστική ανάλυση (Χαλικιάς </a:t>
            </a:r>
            <a:r>
              <a:rPr lang="el-GR" sz="1600" dirty="0" smtClean="0">
                <a:latin typeface="Times New Roman" panose="02020603050405020304" pitchFamily="18" charset="0"/>
                <a:cs typeface="Times New Roman" panose="02020603050405020304" pitchFamily="18" charset="0"/>
              </a:rPr>
              <a:t>κ.ά., </a:t>
            </a:r>
            <a:r>
              <a:rPr lang="el-GR" sz="1600" dirty="0">
                <a:latin typeface="Times New Roman" panose="02020603050405020304" pitchFamily="18" charset="0"/>
                <a:cs typeface="Times New Roman" panose="02020603050405020304" pitchFamily="18" charset="0"/>
              </a:rPr>
              <a:t>2015</a:t>
            </a:r>
            <a:r>
              <a:rPr lang="el-GR" sz="1600" dirty="0" smtClean="0">
                <a:latin typeface="Times New Roman" panose="02020603050405020304" pitchFamily="18" charset="0"/>
                <a:cs typeface="Times New Roman" panose="02020603050405020304" pitchFamily="18" charset="0"/>
              </a:rPr>
              <a:t>)</a:t>
            </a:r>
            <a:endParaRPr lang="el-GR" sz="1600" dirty="0">
              <a:latin typeface="Times New Roman" panose="02020603050405020304" pitchFamily="18" charset="0"/>
              <a:cs typeface="Times New Roman" panose="02020603050405020304" pitchFamily="18" charset="0"/>
            </a:endParaRPr>
          </a:p>
        </p:txBody>
      </p:sp>
      <p:sp>
        <p:nvSpPr>
          <p:cNvPr id="3" name="Τίτλος 2"/>
          <p:cNvSpPr>
            <a:spLocks noGrp="1"/>
          </p:cNvSpPr>
          <p:nvPr>
            <p:ph type="title"/>
          </p:nvPr>
        </p:nvSpPr>
        <p:spPr/>
        <p:txBody>
          <a:bodyPr/>
          <a:lstStyle/>
          <a:p>
            <a:r>
              <a:rPr lang="el-GR" dirty="0"/>
              <a:t>4. Θεωρητικό Πλαίσιο </a:t>
            </a:r>
            <a:r>
              <a:rPr lang="el-GR" dirty="0" smtClean="0"/>
              <a:t>(2/2</a:t>
            </a:r>
            <a:r>
              <a:rPr lang="el-GR" dirty="0"/>
              <a:t>)</a:t>
            </a:r>
          </a:p>
        </p:txBody>
      </p:sp>
      <p:sp>
        <p:nvSpPr>
          <p:cNvPr id="4" name="Δεξιό βέλος 3"/>
          <p:cNvSpPr/>
          <p:nvPr/>
        </p:nvSpPr>
        <p:spPr>
          <a:xfrm>
            <a:off x="2626709" y="1420789"/>
            <a:ext cx="720080" cy="360040"/>
          </a:xfrm>
          <a:prstGeom prst="rightArrow">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Δεξιό βέλος 4"/>
          <p:cNvSpPr/>
          <p:nvPr/>
        </p:nvSpPr>
        <p:spPr>
          <a:xfrm>
            <a:off x="3707904" y="2637461"/>
            <a:ext cx="720080" cy="360040"/>
          </a:xfrm>
          <a:prstGeom prst="rightArrow">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Δεξιό βέλος 5"/>
          <p:cNvSpPr/>
          <p:nvPr/>
        </p:nvSpPr>
        <p:spPr>
          <a:xfrm>
            <a:off x="2411760" y="3854134"/>
            <a:ext cx="720080" cy="360040"/>
          </a:xfrm>
          <a:prstGeom prst="rightArrow">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Δεξιό βέλος 6"/>
          <p:cNvSpPr/>
          <p:nvPr/>
        </p:nvSpPr>
        <p:spPr>
          <a:xfrm>
            <a:off x="2411760" y="5020484"/>
            <a:ext cx="720080" cy="360040"/>
          </a:xfrm>
          <a:prstGeom prst="rightArrow">
            <a:avLst/>
          </a:prstGeom>
          <a:solidFill>
            <a:srgbClr val="EDBE9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2651361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a:t>5</a:t>
            </a:r>
            <a:r>
              <a:rPr lang="el-GR" sz="3600" dirty="0" smtClean="0"/>
              <a:t>. </a:t>
            </a:r>
            <a:r>
              <a:rPr lang="el-GR" sz="3600" dirty="0"/>
              <a:t>Παραγόμενο εκπαιδευτικό υλικό </a:t>
            </a:r>
            <a:r>
              <a:rPr lang="el-GR" sz="3600" dirty="0" smtClean="0"/>
              <a:t>(1/3)</a:t>
            </a:r>
            <a:endParaRPr lang="el-GR" sz="3600" b="1" dirty="0">
              <a:solidFill>
                <a:srgbClr val="FF0000"/>
              </a:solidFill>
            </a:endParaRPr>
          </a:p>
        </p:txBody>
      </p:sp>
      <p:pic>
        <p:nvPicPr>
          <p:cNvPr id="5" name="Εικόνα 4"/>
          <p:cNvPicPr/>
          <p:nvPr/>
        </p:nvPicPr>
        <p:blipFill>
          <a:blip r:embed="rId2">
            <a:extLst>
              <a:ext uri="{28A0092B-C50C-407E-A947-70E740481C1C}">
                <a14:useLocalDpi xmlns:a14="http://schemas.microsoft.com/office/drawing/2010/main" val="0"/>
              </a:ext>
            </a:extLst>
          </a:blip>
          <a:stretch>
            <a:fillRect/>
          </a:stretch>
        </p:blipFill>
        <p:spPr>
          <a:xfrm>
            <a:off x="1475656" y="2492896"/>
            <a:ext cx="6696744" cy="3240360"/>
          </a:xfrm>
          <a:prstGeom prst="rect">
            <a:avLst/>
          </a:prstGeom>
        </p:spPr>
      </p:pic>
      <p:sp>
        <p:nvSpPr>
          <p:cNvPr id="3" name="TextBox 2"/>
          <p:cNvSpPr txBox="1"/>
          <p:nvPr/>
        </p:nvSpPr>
        <p:spPr>
          <a:xfrm>
            <a:off x="1439652" y="1370810"/>
            <a:ext cx="6336704" cy="1200329"/>
          </a:xfrm>
          <a:prstGeom prst="rect">
            <a:avLst/>
          </a:prstGeom>
          <a:noFill/>
        </p:spPr>
        <p:txBody>
          <a:bodyPr wrap="square" rtlCol="0">
            <a:spAutoFit/>
          </a:bodyPr>
          <a:lstStyle/>
          <a:p>
            <a:r>
              <a:rPr lang="el-GR" dirty="0" smtClean="0"/>
              <a:t>Διαθέσιμο στο: </a:t>
            </a:r>
          </a:p>
          <a:p>
            <a:r>
              <a:rPr lang="en-US" u="sng" dirty="0" smtClean="0">
                <a:hlinkClick r:id="rId3"/>
              </a:rPr>
              <a:t>https</a:t>
            </a:r>
            <a:r>
              <a:rPr lang="en-US" u="sng" dirty="0">
                <a:hlinkClick r:id="rId3"/>
              </a:rPr>
              <a:t>://</a:t>
            </a:r>
            <a:r>
              <a:rPr lang="en-US" u="sng" dirty="0" smtClean="0">
                <a:hlinkClick r:id="rId3"/>
              </a:rPr>
              <a:t>students.edivea.net/courses/104</a:t>
            </a:r>
            <a:r>
              <a:rPr lang="el-GR" u="sng" dirty="0" smtClean="0"/>
              <a:t> </a:t>
            </a:r>
            <a:endParaRPr lang="el-GR" u="sng" dirty="0"/>
          </a:p>
          <a:p>
            <a:endParaRPr lang="el-GR" dirty="0"/>
          </a:p>
        </p:txBody>
      </p:sp>
    </p:spTree>
    <p:extLst>
      <p:ext uri="{BB962C8B-B14F-4D97-AF65-F5344CB8AC3E}">
        <p14:creationId xmlns:p14="http://schemas.microsoft.com/office/powerpoint/2010/main" val="274526675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2878</TotalTime>
  <Words>1428</Words>
  <Application>Microsoft Office PowerPoint</Application>
  <PresentationFormat>Προβολή στην οθόνη (4:3)</PresentationFormat>
  <Paragraphs>139</Paragraphs>
  <Slides>20</Slides>
  <Notes>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20</vt:i4>
      </vt:variant>
    </vt:vector>
  </HeadingPairs>
  <TitlesOfParts>
    <vt:vector size="27" baseType="lpstr">
      <vt:lpstr>Arial</vt:lpstr>
      <vt:lpstr>Book Antiqua</vt:lpstr>
      <vt:lpstr>Calibri</vt:lpstr>
      <vt:lpstr>Calibri Light</vt:lpstr>
      <vt:lpstr>Times New Roman</vt:lpstr>
      <vt:lpstr>Wingdings</vt:lpstr>
      <vt:lpstr>Θέμα του Office</vt:lpstr>
      <vt:lpstr>«Σχεδιασμός, ανάπτυξη και αποτίμηση διαδραστικού εκπαιδευτικού υλικού με τη μέθοδο της εξ αποστάσεως εκπαίδευσης - Πρόγραμμα ΟΔΥΣΣΕΑΣ-με έμφαση στην τέχνη και την τεχνητή νοημοσύνη»   </vt:lpstr>
      <vt:lpstr>Ευχαριστίες</vt:lpstr>
      <vt:lpstr>1. Σκοπός </vt:lpstr>
      <vt:lpstr>2. Συνεισφορά της διπλωματικής</vt:lpstr>
      <vt:lpstr>3. Ερευνητικά Ερωτήματα </vt:lpstr>
      <vt:lpstr>4. Δομή της εργασίας </vt:lpstr>
      <vt:lpstr>4. Θεωρητικό Πλαίσιο (1/2)</vt:lpstr>
      <vt:lpstr>4. Θεωρητικό Πλαίσιο (2/2)</vt:lpstr>
      <vt:lpstr> 5. Παραγόμενο εκπαιδευτικό υλικό (1/3)</vt:lpstr>
      <vt:lpstr>5. Παραγόμενο εκπαιδευτικό υλικό (2/3)</vt:lpstr>
      <vt:lpstr>5. Παραγόμενο εκπαιδευτικό υλικό (3/3 )</vt:lpstr>
      <vt:lpstr>6. Μεθοδολογία (1/2)</vt:lpstr>
      <vt:lpstr>6. Μεθοδολογία (2/2 )</vt:lpstr>
      <vt:lpstr>7. Αποτελέσματα - Κύρια ευρήματα (1/3) </vt:lpstr>
      <vt:lpstr>7. Αποτελέσματα - Κύρια ευρήματα (2/3) </vt:lpstr>
      <vt:lpstr>7. Αποτελέσματα - Κύρια ευρήματα (3/3) </vt:lpstr>
      <vt:lpstr>8. Συμπεράσματα </vt:lpstr>
      <vt:lpstr>9.Περιορισμοί της έρευνας</vt:lpstr>
      <vt:lpstr>10.Προτάσεις για μελλοντική έρευνα</vt:lpstr>
      <vt:lpstr>Παρουσίαση του PowerPoint</vt:lpstr>
    </vt:vector>
  </TitlesOfParts>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Λογαριασμός Microsoft</cp:lastModifiedBy>
  <cp:revision>1728</cp:revision>
  <dcterms:created xsi:type="dcterms:W3CDTF">2003-10-16T17:37:47Z</dcterms:created>
  <dcterms:modified xsi:type="dcterms:W3CDTF">2026-03-01T14:48:33Z</dcterms:modified>
</cp:coreProperties>
</file>