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70" r:id="rId1"/>
  </p:sldMasterIdLst>
  <p:notesMasterIdLst>
    <p:notesMasterId r:id="rId21"/>
  </p:notesMasterIdLst>
  <p:sldIdLst>
    <p:sldId id="1482" r:id="rId2"/>
    <p:sldId id="2013" r:id="rId3"/>
    <p:sldId id="2027" r:id="rId4"/>
    <p:sldId id="2021" r:id="rId5"/>
    <p:sldId id="2023" r:id="rId6"/>
    <p:sldId id="2020" r:id="rId7"/>
    <p:sldId id="2012" r:id="rId8"/>
    <p:sldId id="2024" r:id="rId9"/>
    <p:sldId id="2016" r:id="rId10"/>
    <p:sldId id="2025" r:id="rId11"/>
    <p:sldId id="2026" r:id="rId12"/>
    <p:sldId id="2015" r:id="rId13"/>
    <p:sldId id="2028" r:id="rId14"/>
    <p:sldId id="2017" r:id="rId15"/>
    <p:sldId id="2029" r:id="rId16"/>
    <p:sldId id="2018" r:id="rId17"/>
    <p:sldId id="2030" r:id="rId18"/>
    <p:sldId id="2031" r:id="rId19"/>
    <p:sldId id="2019" r:id="rId20"/>
  </p:sldIdLst>
  <p:sldSz cx="9144000" cy="6858000" type="screen4x3"/>
  <p:notesSz cx="6858000" cy="9734550"/>
  <p:defaultTextStyle>
    <a:defPPr>
      <a:defRPr lang="de-DE"/>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viewer" initials="RV" lastIdx="2" clrIdx="0">
    <p:extLst>
      <p:ext uri="{19B8F6BF-5375-455C-9EA6-DF929625EA0E}">
        <p15:presenceInfo xmlns:p15="http://schemas.microsoft.com/office/powerpoint/2012/main" userId="review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31B1B"/>
    <a:srgbClr val="FFFFCC"/>
    <a:srgbClr val="EDBE9B"/>
    <a:srgbClr val="90CCAF"/>
    <a:srgbClr val="FFA54B"/>
    <a:srgbClr val="ADDB7B"/>
    <a:srgbClr val="F4F694"/>
    <a:srgbClr val="FFAD5B"/>
    <a:srgbClr val="FF9933"/>
    <a:srgbClr val="FFFF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4F0EA7-F6F7-4F38-82ED-42A1162E6902}" v="7" dt="2026-03-07T09:02:31.591"/>
  </p1510:revLst>
</p1510:revInfo>
</file>

<file path=ppt/tableStyles.xml><?xml version="1.0" encoding="utf-8"?>
<a:tblStyleLst xmlns:a="http://schemas.openxmlformats.org/drawingml/2006/main" def="{5C22544A-7EE6-4342-B048-85BDC9FD1C3A}">
  <a:tblStyle styleId="{2D5ABB26-0587-4C30-8999-92F81FD0307C}" styleName="Χωρίς στυλ, χωρίς πλέγμα">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DF18680-E054-41AD-8BC1-D1AEF772440D}" styleName="Μεσαίο στυλ 2 - Έμφαση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8958" autoAdjust="0"/>
    <p:restoredTop sz="89528" autoAdjust="0"/>
  </p:normalViewPr>
  <p:slideViewPr>
    <p:cSldViewPr>
      <p:cViewPr varScale="1">
        <p:scale>
          <a:sx n="44" d="100"/>
          <a:sy n="44" d="100"/>
        </p:scale>
        <p:origin x="40" y="304"/>
      </p:cViewPr>
      <p:guideLst>
        <p:guide orient="horz" pos="2160"/>
        <p:guide pos="2880"/>
      </p:guideLst>
    </p:cSldViewPr>
  </p:slideViewPr>
  <p:outlineViewPr>
    <p:cViewPr>
      <p:scale>
        <a:sx n="75" d="100"/>
        <a:sy n="75" d="100"/>
      </p:scale>
      <p:origin x="0" y="89592"/>
    </p:cViewPr>
  </p:outlineViewPr>
  <p:notesTextViewPr>
    <p:cViewPr>
      <p:scale>
        <a:sx n="100" d="100"/>
        <a:sy n="100" d="100"/>
      </p:scale>
      <p:origin x="0" y="0"/>
    </p:cViewPr>
  </p:notesTextViewPr>
  <p:sorterViewPr>
    <p:cViewPr>
      <p:scale>
        <a:sx n="100" d="100"/>
        <a:sy n="100" d="100"/>
      </p:scale>
      <p:origin x="0" y="2550"/>
    </p:cViewPr>
  </p:sorterViewPr>
  <p:notesViewPr>
    <p:cSldViewPr>
      <p:cViewPr varScale="1">
        <p:scale>
          <a:sx n="81" d="100"/>
          <a:sy n="81" d="100"/>
        </p:scale>
        <p:origin x="3894"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FTIHIA PAPAD" userId="afd95f7e2f07d55e" providerId="LiveId" clId="{9435166E-764E-4210-89C1-A3993B96C18E}"/>
    <pc:docChg chg="undo custSel modSld">
      <pc:chgData name="EFTIHIA PAPAD" userId="afd95f7e2f07d55e" providerId="LiveId" clId="{9435166E-764E-4210-89C1-A3993B96C18E}" dt="2026-03-07T09:16:56.740" v="330" actId="20577"/>
      <pc:docMkLst>
        <pc:docMk/>
      </pc:docMkLst>
      <pc:sldChg chg="addSp delSp modSp mod">
        <pc:chgData name="EFTIHIA PAPAD" userId="afd95f7e2f07d55e" providerId="LiveId" clId="{9435166E-764E-4210-89C1-A3993B96C18E}" dt="2026-03-06T23:27:03.918" v="210" actId="1076"/>
        <pc:sldMkLst>
          <pc:docMk/>
          <pc:sldMk cId="0" sldId="1482"/>
        </pc:sldMkLst>
        <pc:spChg chg="mod">
          <ac:chgData name="EFTIHIA PAPAD" userId="afd95f7e2f07d55e" providerId="LiveId" clId="{9435166E-764E-4210-89C1-A3993B96C18E}" dt="2026-03-06T23:26:49.901" v="208" actId="1076"/>
          <ac:spMkLst>
            <pc:docMk/>
            <pc:sldMk cId="0" sldId="1482"/>
            <ac:spMk id="10" creationId="{00000000-0000-0000-0000-000000000000}"/>
          </ac:spMkLst>
        </pc:spChg>
        <pc:spChg chg="mod">
          <ac:chgData name="EFTIHIA PAPAD" userId="afd95f7e2f07d55e" providerId="LiveId" clId="{9435166E-764E-4210-89C1-A3993B96C18E}" dt="2026-03-06T23:26:54.824" v="209" actId="1076"/>
          <ac:spMkLst>
            <pc:docMk/>
            <pc:sldMk cId="0" sldId="1482"/>
            <ac:spMk id="13" creationId="{00000000-0000-0000-0000-000000000000}"/>
          </ac:spMkLst>
        </pc:spChg>
        <pc:graphicFrameChg chg="add del mod modGraphic">
          <ac:chgData name="EFTIHIA PAPAD" userId="afd95f7e2f07d55e" providerId="LiveId" clId="{9435166E-764E-4210-89C1-A3993B96C18E}" dt="2026-03-06T23:27:03.918" v="210" actId="1076"/>
          <ac:graphicFrameMkLst>
            <pc:docMk/>
            <pc:sldMk cId="0" sldId="1482"/>
            <ac:graphicFrameMk id="2" creationId="{00000000-0000-0000-0000-000000000000}"/>
          </ac:graphicFrameMkLst>
        </pc:graphicFrameChg>
        <pc:graphicFrameChg chg="add del mod modGraphic">
          <ac:chgData name="EFTIHIA PAPAD" userId="afd95f7e2f07d55e" providerId="LiveId" clId="{9435166E-764E-4210-89C1-A3993B96C18E}" dt="2026-03-06T23:21:45.666" v="20" actId="3680"/>
          <ac:graphicFrameMkLst>
            <pc:docMk/>
            <pc:sldMk cId="0" sldId="1482"/>
            <ac:graphicFrameMk id="3" creationId="{5CC8E928-8384-55A3-DD33-CAC57F46833D}"/>
          </ac:graphicFrameMkLst>
        </pc:graphicFrameChg>
      </pc:sldChg>
      <pc:sldChg chg="modSp mod">
        <pc:chgData name="EFTIHIA PAPAD" userId="afd95f7e2f07d55e" providerId="LiveId" clId="{9435166E-764E-4210-89C1-A3993B96C18E}" dt="2026-03-07T08:02:29.972" v="252" actId="20577"/>
        <pc:sldMkLst>
          <pc:docMk/>
          <pc:sldMk cId="147737367" sldId="2023"/>
        </pc:sldMkLst>
        <pc:spChg chg="mod">
          <ac:chgData name="EFTIHIA PAPAD" userId="afd95f7e2f07d55e" providerId="LiveId" clId="{9435166E-764E-4210-89C1-A3993B96C18E}" dt="2026-03-07T08:02:29.972" v="252" actId="20577"/>
          <ac:spMkLst>
            <pc:docMk/>
            <pc:sldMk cId="147737367" sldId="2023"/>
            <ac:spMk id="4" creationId="{D09FA853-BC78-5A6F-E3CE-86F57EEC232B}"/>
          </ac:spMkLst>
        </pc:spChg>
      </pc:sldChg>
      <pc:sldChg chg="modSp">
        <pc:chgData name="EFTIHIA PAPAD" userId="afd95f7e2f07d55e" providerId="LiveId" clId="{9435166E-764E-4210-89C1-A3993B96C18E}" dt="2026-03-07T08:22:07.607" v="253"/>
        <pc:sldMkLst>
          <pc:docMk/>
          <pc:sldMk cId="2563243019" sldId="2025"/>
        </pc:sldMkLst>
        <pc:graphicFrameChg chg="mod">
          <ac:chgData name="EFTIHIA PAPAD" userId="afd95f7e2f07d55e" providerId="LiveId" clId="{9435166E-764E-4210-89C1-A3993B96C18E}" dt="2026-03-07T08:22:07.607" v="253"/>
          <ac:graphicFrameMkLst>
            <pc:docMk/>
            <pc:sldMk cId="2563243019" sldId="2025"/>
            <ac:graphicFrameMk id="10" creationId="{63095FEA-608A-E81F-BA69-1D0C2F1F957A}"/>
          </ac:graphicFrameMkLst>
        </pc:graphicFrameChg>
      </pc:sldChg>
      <pc:sldChg chg="addSp modSp mod">
        <pc:chgData name="EFTIHIA PAPAD" userId="afd95f7e2f07d55e" providerId="LiveId" clId="{9435166E-764E-4210-89C1-A3993B96C18E}" dt="2026-03-07T09:03:26.815" v="306" actId="1076"/>
        <pc:sldMkLst>
          <pc:docMk/>
          <pc:sldMk cId="1109552221" sldId="2029"/>
        </pc:sldMkLst>
        <pc:spChg chg="mod">
          <ac:chgData name="EFTIHIA PAPAD" userId="afd95f7e2f07d55e" providerId="LiveId" clId="{9435166E-764E-4210-89C1-A3993B96C18E}" dt="2026-03-07T09:01:55.046" v="292" actId="208"/>
          <ac:spMkLst>
            <pc:docMk/>
            <pc:sldMk cId="1109552221" sldId="2029"/>
            <ac:spMk id="2" creationId="{25EA339C-A8E3-9F7C-6735-E44585F5BCE6}"/>
          </ac:spMkLst>
        </pc:spChg>
        <pc:spChg chg="mod">
          <ac:chgData name="EFTIHIA PAPAD" userId="afd95f7e2f07d55e" providerId="LiveId" clId="{9435166E-764E-4210-89C1-A3993B96C18E}" dt="2026-03-07T09:03:26.815" v="306" actId="1076"/>
          <ac:spMkLst>
            <pc:docMk/>
            <pc:sldMk cId="1109552221" sldId="2029"/>
            <ac:spMk id="5" creationId="{77DDDA28-7FDF-2846-B7C2-FA3479112E36}"/>
          </ac:spMkLst>
        </pc:spChg>
        <pc:spChg chg="mod">
          <ac:chgData name="EFTIHIA PAPAD" userId="afd95f7e2f07d55e" providerId="LiveId" clId="{9435166E-764E-4210-89C1-A3993B96C18E}" dt="2026-03-07T09:03:14.446" v="304" actId="1076"/>
          <ac:spMkLst>
            <pc:docMk/>
            <pc:sldMk cId="1109552221" sldId="2029"/>
            <ac:spMk id="6" creationId="{D586DD6D-98F1-C05F-B5C1-7626E66DA03D}"/>
          </ac:spMkLst>
        </pc:spChg>
        <pc:spChg chg="add mod">
          <ac:chgData name="EFTIHIA PAPAD" userId="afd95f7e2f07d55e" providerId="LiveId" clId="{9435166E-764E-4210-89C1-A3993B96C18E}" dt="2026-03-07T09:03:22.787" v="305" actId="1076"/>
          <ac:spMkLst>
            <pc:docMk/>
            <pc:sldMk cId="1109552221" sldId="2029"/>
            <ac:spMk id="8" creationId="{DDAD7555-5B1D-F175-B581-C95179019493}"/>
          </ac:spMkLst>
        </pc:spChg>
        <pc:spChg chg="add mod">
          <ac:chgData name="EFTIHIA PAPAD" userId="afd95f7e2f07d55e" providerId="LiveId" clId="{9435166E-764E-4210-89C1-A3993B96C18E}" dt="2026-03-07T09:02:17.770" v="295" actId="767"/>
          <ac:spMkLst>
            <pc:docMk/>
            <pc:sldMk cId="1109552221" sldId="2029"/>
            <ac:spMk id="9" creationId="{C058F770-FCF1-75A6-07E3-BAB9FE4A7A13}"/>
          </ac:spMkLst>
        </pc:spChg>
        <pc:graphicFrameChg chg="mod">
          <ac:chgData name="EFTIHIA PAPAD" userId="afd95f7e2f07d55e" providerId="LiveId" clId="{9435166E-764E-4210-89C1-A3993B96C18E}" dt="2026-03-07T09:01:59.922" v="293" actId="1076"/>
          <ac:graphicFrameMkLst>
            <pc:docMk/>
            <pc:sldMk cId="1109552221" sldId="2029"/>
            <ac:graphicFrameMk id="3" creationId="{E2021B3C-D3BC-21D5-0331-04D79C48E716}"/>
          </ac:graphicFrameMkLst>
        </pc:graphicFrameChg>
      </pc:sldChg>
      <pc:sldChg chg="modSp mod">
        <pc:chgData name="EFTIHIA PAPAD" userId="afd95f7e2f07d55e" providerId="LiveId" clId="{9435166E-764E-4210-89C1-A3993B96C18E}" dt="2026-03-07T09:16:56.740" v="330" actId="20577"/>
        <pc:sldMkLst>
          <pc:docMk/>
          <pc:sldMk cId="4030048552" sldId="2031"/>
        </pc:sldMkLst>
        <pc:spChg chg="mod">
          <ac:chgData name="EFTIHIA PAPAD" userId="afd95f7e2f07d55e" providerId="LiveId" clId="{9435166E-764E-4210-89C1-A3993B96C18E}" dt="2026-03-07T09:16:56.740" v="330" actId="20577"/>
          <ac:spMkLst>
            <pc:docMk/>
            <pc:sldMk cId="4030048552" sldId="2031"/>
            <ac:spMk id="3" creationId="{6232A005-FF28-FF09-A2AC-E98CD3F2998C}"/>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E256F7-743B-418A-A244-06269587EB3F}" type="doc">
      <dgm:prSet loTypeId="urn:microsoft.com/office/officeart/2011/layout/HexagonRadial" loCatId="cycle" qsTypeId="urn:microsoft.com/office/officeart/2005/8/quickstyle/simple1" qsCatId="simple" csTypeId="urn:microsoft.com/office/officeart/2005/8/colors/accent2_1" csCatId="accent2" phldr="1"/>
      <dgm:spPr/>
      <dgm:t>
        <a:bodyPr/>
        <a:lstStyle/>
        <a:p>
          <a:endParaRPr lang="en-US"/>
        </a:p>
      </dgm:t>
    </dgm:pt>
    <dgm:pt modelId="{5FCE7C4F-2764-4317-AB32-94C4D3176553}">
      <dgm:prSet phldrT="[Text]" phldr="0"/>
      <dgm:spPr/>
      <dgm:t>
        <a:bodyPr/>
        <a:lstStyle/>
        <a:p>
          <a:r>
            <a:rPr lang="el-GR" dirty="0"/>
            <a:t>Ενδυνάμωση Εκπαιδευτικών:</a:t>
          </a:r>
          <a:br>
            <a:rPr lang="el-GR" dirty="0"/>
          </a:br>
          <a:r>
            <a:rPr lang="el-GR" dirty="0"/>
            <a:t>Ανάπτυξη δεξιοτήτων &amp; αλλαγή στάσεων</a:t>
          </a:r>
          <a:endParaRPr lang="en-US" dirty="0"/>
        </a:p>
      </dgm:t>
    </dgm:pt>
    <dgm:pt modelId="{68A2BCD8-E953-4CB0-942A-0A07E0B42659}" type="sibTrans" cxnId="{B613452A-6557-453E-82DC-8DA3BEE29A5E}">
      <dgm:prSet/>
      <dgm:spPr/>
      <dgm:t>
        <a:bodyPr/>
        <a:lstStyle/>
        <a:p>
          <a:endParaRPr lang="en-US"/>
        </a:p>
      </dgm:t>
    </dgm:pt>
    <dgm:pt modelId="{B37859CC-B956-4B1E-AEF2-37CDDA9E4BAB}" type="parTrans" cxnId="{B613452A-6557-453E-82DC-8DA3BEE29A5E}">
      <dgm:prSet/>
      <dgm:spPr/>
      <dgm:t>
        <a:bodyPr/>
        <a:lstStyle/>
        <a:p>
          <a:endParaRPr lang="en-US"/>
        </a:p>
      </dgm:t>
    </dgm:pt>
    <dgm:pt modelId="{17AB5AC9-421D-47A7-8011-32964DF043C9}">
      <dgm:prSet phldrT="[Text]" phldr="0"/>
      <dgm:spPr/>
      <dgm:t>
        <a:bodyPr/>
        <a:lstStyle/>
        <a:p>
          <a:r>
            <a:rPr lang="el-GR" dirty="0"/>
            <a:t>Διερεύνηση Προβλήματος </a:t>
          </a:r>
          <a:r>
            <a:rPr lang="en-US" dirty="0"/>
            <a:t>Teacher-Targeted Bullying</a:t>
          </a:r>
        </a:p>
      </dgm:t>
    </dgm:pt>
    <dgm:pt modelId="{D9B1A938-AF84-4FCC-BD68-4AF944DE1B70}" type="sibTrans" cxnId="{1E117142-3E7E-4E87-9377-9EE3A5D281AB}">
      <dgm:prSet/>
      <dgm:spPr/>
      <dgm:t>
        <a:bodyPr/>
        <a:lstStyle/>
        <a:p>
          <a:endParaRPr lang="en-US"/>
        </a:p>
      </dgm:t>
    </dgm:pt>
    <dgm:pt modelId="{0FA3710F-E318-48A3-AFDF-139D4A38AEB7}" type="parTrans" cxnId="{1E117142-3E7E-4E87-9377-9EE3A5D281AB}">
      <dgm:prSet/>
      <dgm:spPr/>
      <dgm:t>
        <a:bodyPr/>
        <a:lstStyle/>
        <a:p>
          <a:endParaRPr lang="en-US"/>
        </a:p>
      </dgm:t>
    </dgm:pt>
    <dgm:pt modelId="{6947052A-BEEC-402A-BD03-0CA91D6D856D}">
      <dgm:prSet phldrT="[Text]" phldr="0"/>
      <dgm:spPr/>
      <dgm:t>
        <a:bodyPr/>
        <a:lstStyle/>
        <a:p>
          <a:r>
            <a:rPr lang="el-GR" dirty="0"/>
            <a:t>Καθορισμός στόχων: Γνώσεις – Δεξιότητες – Στάσεις</a:t>
          </a:r>
          <a:endParaRPr lang="en-US" dirty="0"/>
        </a:p>
      </dgm:t>
    </dgm:pt>
    <dgm:pt modelId="{33D079B6-422E-45E3-9BD8-712A9A82A7C0}" type="sibTrans" cxnId="{7DCBC3FB-43A1-4E1B-A7AD-1B55C6FAECC7}">
      <dgm:prSet/>
      <dgm:spPr/>
      <dgm:t>
        <a:bodyPr/>
        <a:lstStyle/>
        <a:p>
          <a:endParaRPr lang="en-US"/>
        </a:p>
      </dgm:t>
    </dgm:pt>
    <dgm:pt modelId="{65E410B1-511F-4C41-85A4-1D149F0F96C7}" type="parTrans" cxnId="{7DCBC3FB-43A1-4E1B-A7AD-1B55C6FAECC7}">
      <dgm:prSet/>
      <dgm:spPr/>
      <dgm:t>
        <a:bodyPr/>
        <a:lstStyle/>
        <a:p>
          <a:endParaRPr lang="en-US"/>
        </a:p>
      </dgm:t>
    </dgm:pt>
    <dgm:pt modelId="{03BB9671-517D-4BE1-9241-005A97DB0212}">
      <dgm:prSet phldrT="[Text]" phldr="0"/>
      <dgm:spPr/>
      <dgm:t>
        <a:bodyPr/>
        <a:lstStyle/>
        <a:p>
          <a:r>
            <a:rPr lang="el-GR" dirty="0"/>
            <a:t>Σχεδιασμός υλικού: </a:t>
          </a:r>
          <a:r>
            <a:rPr lang="el-GR" dirty="0" err="1"/>
            <a:t>Πολυμεσικό</a:t>
          </a:r>
          <a:r>
            <a:rPr lang="el-GR" dirty="0"/>
            <a:t> εκπαιδευτικό περιβάλλον</a:t>
          </a:r>
          <a:endParaRPr lang="en-US" dirty="0"/>
        </a:p>
      </dgm:t>
    </dgm:pt>
    <dgm:pt modelId="{19D2BDDE-527C-4E69-AE6F-1E02168F9ADC}" type="sibTrans" cxnId="{033A708A-0926-4214-905E-0245C1013B7B}">
      <dgm:prSet/>
      <dgm:spPr/>
      <dgm:t>
        <a:bodyPr/>
        <a:lstStyle/>
        <a:p>
          <a:endParaRPr lang="en-US"/>
        </a:p>
      </dgm:t>
    </dgm:pt>
    <dgm:pt modelId="{37C801EC-D0D2-4A98-A2E5-869D74D58B3D}" type="parTrans" cxnId="{033A708A-0926-4214-905E-0245C1013B7B}">
      <dgm:prSet/>
      <dgm:spPr/>
      <dgm:t>
        <a:bodyPr/>
        <a:lstStyle/>
        <a:p>
          <a:endParaRPr lang="en-US"/>
        </a:p>
      </dgm:t>
    </dgm:pt>
    <dgm:pt modelId="{13F09E4E-97B7-413D-92B6-11F82D7766A9}">
      <dgm:prSet phldrT="[Text]" phldr="0"/>
      <dgm:spPr/>
      <dgm:t>
        <a:bodyPr/>
        <a:lstStyle/>
        <a:p>
          <a:r>
            <a:rPr lang="el-GR" dirty="0"/>
            <a:t>Προσωπικό Σχέδιο Δράσης: Πρόληψη &amp; διαχείριση εκφοβισμού</a:t>
          </a:r>
          <a:endParaRPr lang="en-US" dirty="0"/>
        </a:p>
      </dgm:t>
    </dgm:pt>
    <dgm:pt modelId="{D1310587-E2D4-47A2-97EA-F55315A571C6}" type="sibTrans" cxnId="{7BF832D4-F2C7-49B8-89CF-E45E4FFB9535}">
      <dgm:prSet/>
      <dgm:spPr/>
      <dgm:t>
        <a:bodyPr/>
        <a:lstStyle/>
        <a:p>
          <a:endParaRPr lang="en-US"/>
        </a:p>
      </dgm:t>
    </dgm:pt>
    <dgm:pt modelId="{D72472B4-CFAE-47F2-AE62-BBD5731ED979}" type="parTrans" cxnId="{7BF832D4-F2C7-49B8-89CF-E45E4FFB9535}">
      <dgm:prSet/>
      <dgm:spPr/>
      <dgm:t>
        <a:bodyPr/>
        <a:lstStyle/>
        <a:p>
          <a:endParaRPr lang="en-US"/>
        </a:p>
      </dgm:t>
    </dgm:pt>
    <dgm:pt modelId="{9D6E2668-DF7D-477B-AB54-2F8153E12441}">
      <dgm:prSet phldrT="[Text]" phldr="0"/>
      <dgm:spPr/>
      <dgm:t>
        <a:bodyPr/>
        <a:lstStyle/>
        <a:p>
          <a:r>
            <a:rPr lang="el-GR" dirty="0"/>
            <a:t>Ανάπτυξη δεξιοτήτων διαχείρισης: Στρατηγικές αντιμετώπισης περιστατικών</a:t>
          </a:r>
          <a:endParaRPr lang="en-US" dirty="0"/>
        </a:p>
      </dgm:t>
    </dgm:pt>
    <dgm:pt modelId="{AD318841-ACA4-4D75-B6AE-9C3C936C0035}" type="sibTrans" cxnId="{E3591FAA-B217-48D4-A6C9-6985B65D63D9}">
      <dgm:prSet/>
      <dgm:spPr/>
      <dgm:t>
        <a:bodyPr/>
        <a:lstStyle/>
        <a:p>
          <a:endParaRPr lang="en-US"/>
        </a:p>
      </dgm:t>
    </dgm:pt>
    <dgm:pt modelId="{66366B80-2E2F-4EB3-BF0A-FCA5E150125F}" type="parTrans" cxnId="{E3591FAA-B217-48D4-A6C9-6985B65D63D9}">
      <dgm:prSet/>
      <dgm:spPr/>
      <dgm:t>
        <a:bodyPr/>
        <a:lstStyle/>
        <a:p>
          <a:endParaRPr lang="en-US"/>
        </a:p>
      </dgm:t>
    </dgm:pt>
    <dgm:pt modelId="{9345D23B-EE79-4145-AB97-549914336DAE}">
      <dgm:prSet phldrT="[Text]" phldr="0"/>
      <dgm:spPr/>
      <dgm:t>
        <a:bodyPr/>
        <a:lstStyle/>
        <a:p>
          <a:r>
            <a:rPr lang="el-GR" dirty="0"/>
            <a:t>Εκπαιδευτική Παρέμβαση: Ασύγχρονη </a:t>
          </a:r>
          <a:r>
            <a:rPr lang="el-GR" dirty="0" err="1"/>
            <a:t>ΕξΑΕ</a:t>
          </a:r>
          <a:endParaRPr lang="en-US" dirty="0"/>
        </a:p>
      </dgm:t>
    </dgm:pt>
    <dgm:pt modelId="{1A89E62E-4034-498A-B630-F6F4C6321485}" type="sibTrans" cxnId="{5BCE22EA-C1A5-43A3-9E59-0973D2B47305}">
      <dgm:prSet/>
      <dgm:spPr/>
      <dgm:t>
        <a:bodyPr/>
        <a:lstStyle/>
        <a:p>
          <a:endParaRPr lang="en-US"/>
        </a:p>
      </dgm:t>
    </dgm:pt>
    <dgm:pt modelId="{DBFEA771-371D-41B1-BFA4-E26450000E91}" type="parTrans" cxnId="{5BCE22EA-C1A5-43A3-9E59-0973D2B47305}">
      <dgm:prSet/>
      <dgm:spPr/>
      <dgm:t>
        <a:bodyPr/>
        <a:lstStyle/>
        <a:p>
          <a:endParaRPr lang="en-US"/>
        </a:p>
      </dgm:t>
    </dgm:pt>
    <dgm:pt modelId="{5B4AF222-6013-423C-B4F5-C2EB74ED293C}" type="pres">
      <dgm:prSet presAssocID="{E1E256F7-743B-418A-A244-06269587EB3F}" presName="Name0" presStyleCnt="0">
        <dgm:presLayoutVars>
          <dgm:chMax val="1"/>
          <dgm:chPref val="1"/>
          <dgm:dir/>
          <dgm:animOne val="branch"/>
          <dgm:animLvl val="lvl"/>
        </dgm:presLayoutVars>
      </dgm:prSet>
      <dgm:spPr/>
    </dgm:pt>
    <dgm:pt modelId="{E645A8CD-6113-4E16-B95B-CCBA0C3A6DF9}" type="pres">
      <dgm:prSet presAssocID="{5FCE7C4F-2764-4317-AB32-94C4D3176553}" presName="Parent" presStyleLbl="node0" presStyleIdx="0" presStyleCnt="1">
        <dgm:presLayoutVars>
          <dgm:chMax val="6"/>
          <dgm:chPref val="6"/>
        </dgm:presLayoutVars>
      </dgm:prSet>
      <dgm:spPr/>
    </dgm:pt>
    <dgm:pt modelId="{9FEA253A-E2BC-4D04-BE93-D85708C61A67}" type="pres">
      <dgm:prSet presAssocID="{17AB5AC9-421D-47A7-8011-32964DF043C9}" presName="Accent1" presStyleCnt="0"/>
      <dgm:spPr/>
    </dgm:pt>
    <dgm:pt modelId="{3C1EE897-95AF-4681-A8A0-9ECA2B0B82BB}" type="pres">
      <dgm:prSet presAssocID="{17AB5AC9-421D-47A7-8011-32964DF043C9}" presName="Accent" presStyleLbl="bgShp" presStyleIdx="0" presStyleCnt="6"/>
      <dgm:spPr/>
    </dgm:pt>
    <dgm:pt modelId="{8E2C8171-FB79-480C-966B-B7D894652A3D}" type="pres">
      <dgm:prSet presAssocID="{17AB5AC9-421D-47A7-8011-32964DF043C9}" presName="Child1" presStyleLbl="node1" presStyleIdx="0" presStyleCnt="6" custLinFactNeighborX="3156">
        <dgm:presLayoutVars>
          <dgm:chMax val="0"/>
          <dgm:chPref val="0"/>
          <dgm:bulletEnabled val="1"/>
        </dgm:presLayoutVars>
      </dgm:prSet>
      <dgm:spPr/>
    </dgm:pt>
    <dgm:pt modelId="{7EE8A5FB-5C05-4661-9792-7F0938D9803A}" type="pres">
      <dgm:prSet presAssocID="{6947052A-BEEC-402A-BD03-0CA91D6D856D}" presName="Accent2" presStyleCnt="0"/>
      <dgm:spPr/>
    </dgm:pt>
    <dgm:pt modelId="{BF6C5AD8-A25E-4035-A181-FE4CAF079C9F}" type="pres">
      <dgm:prSet presAssocID="{6947052A-BEEC-402A-BD03-0CA91D6D856D}" presName="Accent" presStyleLbl="bgShp" presStyleIdx="1" presStyleCnt="6"/>
      <dgm:spPr/>
    </dgm:pt>
    <dgm:pt modelId="{EC143852-41CD-4CF9-AB0A-C54D01EBDD32}" type="pres">
      <dgm:prSet presAssocID="{6947052A-BEEC-402A-BD03-0CA91D6D856D}" presName="Child2" presStyleLbl="node1" presStyleIdx="1" presStyleCnt="6">
        <dgm:presLayoutVars>
          <dgm:chMax val="0"/>
          <dgm:chPref val="0"/>
          <dgm:bulletEnabled val="1"/>
        </dgm:presLayoutVars>
      </dgm:prSet>
      <dgm:spPr/>
    </dgm:pt>
    <dgm:pt modelId="{5072BFE1-BBBA-485A-AF94-BB1DFB9B820D}" type="pres">
      <dgm:prSet presAssocID="{03BB9671-517D-4BE1-9241-005A97DB0212}" presName="Accent3" presStyleCnt="0"/>
      <dgm:spPr/>
    </dgm:pt>
    <dgm:pt modelId="{78DF2653-CF9C-402F-8273-997446476D0C}" type="pres">
      <dgm:prSet presAssocID="{03BB9671-517D-4BE1-9241-005A97DB0212}" presName="Accent" presStyleLbl="bgShp" presStyleIdx="2" presStyleCnt="6"/>
      <dgm:spPr/>
    </dgm:pt>
    <dgm:pt modelId="{71A066DC-69C3-4F21-9A4E-9B8325AF3928}" type="pres">
      <dgm:prSet presAssocID="{03BB9671-517D-4BE1-9241-005A97DB0212}" presName="Child3" presStyleLbl="node1" presStyleIdx="2" presStyleCnt="6">
        <dgm:presLayoutVars>
          <dgm:chMax val="0"/>
          <dgm:chPref val="0"/>
          <dgm:bulletEnabled val="1"/>
        </dgm:presLayoutVars>
      </dgm:prSet>
      <dgm:spPr/>
    </dgm:pt>
    <dgm:pt modelId="{A71140FB-2E45-4CD8-96A0-74A38D348BFF}" type="pres">
      <dgm:prSet presAssocID="{9345D23B-EE79-4145-AB97-549914336DAE}" presName="Accent4" presStyleCnt="0"/>
      <dgm:spPr/>
    </dgm:pt>
    <dgm:pt modelId="{4981E4C7-890D-40C3-A60B-2678DCF3A3D3}" type="pres">
      <dgm:prSet presAssocID="{9345D23B-EE79-4145-AB97-549914336DAE}" presName="Accent" presStyleLbl="bgShp" presStyleIdx="3" presStyleCnt="6"/>
      <dgm:spPr/>
    </dgm:pt>
    <dgm:pt modelId="{50B264C1-0AA0-4636-826D-E9D3589839A7}" type="pres">
      <dgm:prSet presAssocID="{9345D23B-EE79-4145-AB97-549914336DAE}" presName="Child4" presStyleLbl="node1" presStyleIdx="3" presStyleCnt="6" custLinFactNeighborX="-213" custLinFactNeighborY="-3683">
        <dgm:presLayoutVars>
          <dgm:chMax val="0"/>
          <dgm:chPref val="0"/>
          <dgm:bulletEnabled val="1"/>
        </dgm:presLayoutVars>
      </dgm:prSet>
      <dgm:spPr/>
    </dgm:pt>
    <dgm:pt modelId="{3E43E2BC-C824-42A0-B1F3-B0DDEB91A0A1}" type="pres">
      <dgm:prSet presAssocID="{9D6E2668-DF7D-477B-AB54-2F8153E12441}" presName="Accent5" presStyleCnt="0"/>
      <dgm:spPr/>
    </dgm:pt>
    <dgm:pt modelId="{EAF68785-096F-4D98-8B67-3C1137B1AA8A}" type="pres">
      <dgm:prSet presAssocID="{9D6E2668-DF7D-477B-AB54-2F8153E12441}" presName="Accent" presStyleLbl="bgShp" presStyleIdx="4" presStyleCnt="6"/>
      <dgm:spPr/>
    </dgm:pt>
    <dgm:pt modelId="{14D6D8D4-31D0-44A4-89E4-395865914F7B}" type="pres">
      <dgm:prSet presAssocID="{9D6E2668-DF7D-477B-AB54-2F8153E12441}" presName="Child5" presStyleLbl="node1" presStyleIdx="4" presStyleCnt="6">
        <dgm:presLayoutVars>
          <dgm:chMax val="0"/>
          <dgm:chPref val="0"/>
          <dgm:bulletEnabled val="1"/>
        </dgm:presLayoutVars>
      </dgm:prSet>
      <dgm:spPr/>
    </dgm:pt>
    <dgm:pt modelId="{05BE8BB7-C99B-4A71-98F4-AD3503B1F547}" type="pres">
      <dgm:prSet presAssocID="{13F09E4E-97B7-413D-92B6-11F82D7766A9}" presName="Accent6" presStyleCnt="0"/>
      <dgm:spPr/>
    </dgm:pt>
    <dgm:pt modelId="{744AE2B8-27D7-4268-9046-5246E0B2F3AB}" type="pres">
      <dgm:prSet presAssocID="{13F09E4E-97B7-413D-92B6-11F82D7766A9}" presName="Accent" presStyleLbl="bgShp" presStyleIdx="5" presStyleCnt="6"/>
      <dgm:spPr/>
    </dgm:pt>
    <dgm:pt modelId="{8DAC1E38-B91C-4FDB-B589-F0F85C0EA463}" type="pres">
      <dgm:prSet presAssocID="{13F09E4E-97B7-413D-92B6-11F82D7766A9}" presName="Child6" presStyleLbl="node1" presStyleIdx="5" presStyleCnt="6">
        <dgm:presLayoutVars>
          <dgm:chMax val="0"/>
          <dgm:chPref val="0"/>
          <dgm:bulletEnabled val="1"/>
        </dgm:presLayoutVars>
      </dgm:prSet>
      <dgm:spPr/>
    </dgm:pt>
  </dgm:ptLst>
  <dgm:cxnLst>
    <dgm:cxn modelId="{EA18F800-6FE6-4BD6-BA96-B90261446B62}" type="presOf" srcId="{5FCE7C4F-2764-4317-AB32-94C4D3176553}" destId="{E645A8CD-6113-4E16-B95B-CCBA0C3A6DF9}" srcOrd="0" destOrd="0" presId="urn:microsoft.com/office/officeart/2011/layout/HexagonRadial"/>
    <dgm:cxn modelId="{27B45E0A-8460-4D9B-8BA7-A1820D71BE15}" type="presOf" srcId="{13F09E4E-97B7-413D-92B6-11F82D7766A9}" destId="{8DAC1E38-B91C-4FDB-B589-F0F85C0EA463}" srcOrd="0" destOrd="0" presId="urn:microsoft.com/office/officeart/2011/layout/HexagonRadial"/>
    <dgm:cxn modelId="{2A4BF40E-49D2-458E-A5FE-EF2B97EA83D9}" type="presOf" srcId="{17AB5AC9-421D-47A7-8011-32964DF043C9}" destId="{8E2C8171-FB79-480C-966B-B7D894652A3D}" srcOrd="0" destOrd="0" presId="urn:microsoft.com/office/officeart/2011/layout/HexagonRadial"/>
    <dgm:cxn modelId="{B613452A-6557-453E-82DC-8DA3BEE29A5E}" srcId="{E1E256F7-743B-418A-A244-06269587EB3F}" destId="{5FCE7C4F-2764-4317-AB32-94C4D3176553}" srcOrd="0" destOrd="0" parTransId="{B37859CC-B956-4B1E-AEF2-37CDDA9E4BAB}" sibTransId="{68A2BCD8-E953-4CB0-942A-0A07E0B42659}"/>
    <dgm:cxn modelId="{2B0F8939-23E1-4655-8257-7FB2548695EF}" type="presOf" srcId="{6947052A-BEEC-402A-BD03-0CA91D6D856D}" destId="{EC143852-41CD-4CF9-AB0A-C54D01EBDD32}" srcOrd="0" destOrd="0" presId="urn:microsoft.com/office/officeart/2011/layout/HexagonRadial"/>
    <dgm:cxn modelId="{1E117142-3E7E-4E87-9377-9EE3A5D281AB}" srcId="{5FCE7C4F-2764-4317-AB32-94C4D3176553}" destId="{17AB5AC9-421D-47A7-8011-32964DF043C9}" srcOrd="0" destOrd="0" parTransId="{0FA3710F-E318-48A3-AFDF-139D4A38AEB7}" sibTransId="{D9B1A938-AF84-4FCC-BD68-4AF944DE1B70}"/>
    <dgm:cxn modelId="{CA08D859-F89A-4E5B-8178-32D46BB7446F}" type="presOf" srcId="{9D6E2668-DF7D-477B-AB54-2F8153E12441}" destId="{14D6D8D4-31D0-44A4-89E4-395865914F7B}" srcOrd="0" destOrd="0" presId="urn:microsoft.com/office/officeart/2011/layout/HexagonRadial"/>
    <dgm:cxn modelId="{6E4D237B-D162-4AAD-AD23-56701126B32D}" type="presOf" srcId="{9345D23B-EE79-4145-AB97-549914336DAE}" destId="{50B264C1-0AA0-4636-826D-E9D3589839A7}" srcOrd="0" destOrd="0" presId="urn:microsoft.com/office/officeart/2011/layout/HexagonRadial"/>
    <dgm:cxn modelId="{033A708A-0926-4214-905E-0245C1013B7B}" srcId="{5FCE7C4F-2764-4317-AB32-94C4D3176553}" destId="{03BB9671-517D-4BE1-9241-005A97DB0212}" srcOrd="2" destOrd="0" parTransId="{37C801EC-D0D2-4A98-A2E5-869D74D58B3D}" sibTransId="{19D2BDDE-527C-4E69-AE6F-1E02168F9ADC}"/>
    <dgm:cxn modelId="{E3591FAA-B217-48D4-A6C9-6985B65D63D9}" srcId="{5FCE7C4F-2764-4317-AB32-94C4D3176553}" destId="{9D6E2668-DF7D-477B-AB54-2F8153E12441}" srcOrd="4" destOrd="0" parTransId="{66366B80-2E2F-4EB3-BF0A-FCA5E150125F}" sibTransId="{AD318841-ACA4-4D75-B6AE-9C3C936C0035}"/>
    <dgm:cxn modelId="{7BF832D4-F2C7-49B8-89CF-E45E4FFB9535}" srcId="{5FCE7C4F-2764-4317-AB32-94C4D3176553}" destId="{13F09E4E-97B7-413D-92B6-11F82D7766A9}" srcOrd="5" destOrd="0" parTransId="{D72472B4-CFAE-47F2-AE62-BBD5731ED979}" sibTransId="{D1310587-E2D4-47A2-97EA-F55315A571C6}"/>
    <dgm:cxn modelId="{A420E5DB-A930-4D48-B3BB-EFFDEB7BBDB3}" type="presOf" srcId="{03BB9671-517D-4BE1-9241-005A97DB0212}" destId="{71A066DC-69C3-4F21-9A4E-9B8325AF3928}" srcOrd="0" destOrd="0" presId="urn:microsoft.com/office/officeart/2011/layout/HexagonRadial"/>
    <dgm:cxn modelId="{5BCE22EA-C1A5-43A3-9E59-0973D2B47305}" srcId="{5FCE7C4F-2764-4317-AB32-94C4D3176553}" destId="{9345D23B-EE79-4145-AB97-549914336DAE}" srcOrd="3" destOrd="0" parTransId="{DBFEA771-371D-41B1-BFA4-E26450000E91}" sibTransId="{1A89E62E-4034-498A-B630-F6F4C6321485}"/>
    <dgm:cxn modelId="{D35C3BEA-4854-4D97-AD14-FB1DDC4198FF}" type="presOf" srcId="{E1E256F7-743B-418A-A244-06269587EB3F}" destId="{5B4AF222-6013-423C-B4F5-C2EB74ED293C}" srcOrd="0" destOrd="0" presId="urn:microsoft.com/office/officeart/2011/layout/HexagonRadial"/>
    <dgm:cxn modelId="{7DCBC3FB-43A1-4E1B-A7AD-1B55C6FAECC7}" srcId="{5FCE7C4F-2764-4317-AB32-94C4D3176553}" destId="{6947052A-BEEC-402A-BD03-0CA91D6D856D}" srcOrd="1" destOrd="0" parTransId="{65E410B1-511F-4C41-85A4-1D149F0F96C7}" sibTransId="{33D079B6-422E-45E3-9BD8-712A9A82A7C0}"/>
    <dgm:cxn modelId="{B0039162-E710-4E4C-8676-921493AD6FB7}" type="presParOf" srcId="{5B4AF222-6013-423C-B4F5-C2EB74ED293C}" destId="{E645A8CD-6113-4E16-B95B-CCBA0C3A6DF9}" srcOrd="0" destOrd="0" presId="urn:microsoft.com/office/officeart/2011/layout/HexagonRadial"/>
    <dgm:cxn modelId="{348701D7-34A0-46AF-B2FB-8EAE2D3423BA}" type="presParOf" srcId="{5B4AF222-6013-423C-B4F5-C2EB74ED293C}" destId="{9FEA253A-E2BC-4D04-BE93-D85708C61A67}" srcOrd="1" destOrd="0" presId="urn:microsoft.com/office/officeart/2011/layout/HexagonRadial"/>
    <dgm:cxn modelId="{A70A5095-6F24-47CC-9DF4-F0DCF044CB18}" type="presParOf" srcId="{9FEA253A-E2BC-4D04-BE93-D85708C61A67}" destId="{3C1EE897-95AF-4681-A8A0-9ECA2B0B82BB}" srcOrd="0" destOrd="0" presId="urn:microsoft.com/office/officeart/2011/layout/HexagonRadial"/>
    <dgm:cxn modelId="{D2C85C89-A060-4D33-8F9E-16A696CDA412}" type="presParOf" srcId="{5B4AF222-6013-423C-B4F5-C2EB74ED293C}" destId="{8E2C8171-FB79-480C-966B-B7D894652A3D}" srcOrd="2" destOrd="0" presId="urn:microsoft.com/office/officeart/2011/layout/HexagonRadial"/>
    <dgm:cxn modelId="{B9592F23-61B9-4B23-874A-DF1A5258B35F}" type="presParOf" srcId="{5B4AF222-6013-423C-B4F5-C2EB74ED293C}" destId="{7EE8A5FB-5C05-4661-9792-7F0938D9803A}" srcOrd="3" destOrd="0" presId="urn:microsoft.com/office/officeart/2011/layout/HexagonRadial"/>
    <dgm:cxn modelId="{15F4FA62-051B-4970-B381-56BE89B21C89}" type="presParOf" srcId="{7EE8A5FB-5C05-4661-9792-7F0938D9803A}" destId="{BF6C5AD8-A25E-4035-A181-FE4CAF079C9F}" srcOrd="0" destOrd="0" presId="urn:microsoft.com/office/officeart/2011/layout/HexagonRadial"/>
    <dgm:cxn modelId="{5E1EA8D2-0074-4ACD-ACDA-A3F3CF5018C2}" type="presParOf" srcId="{5B4AF222-6013-423C-B4F5-C2EB74ED293C}" destId="{EC143852-41CD-4CF9-AB0A-C54D01EBDD32}" srcOrd="4" destOrd="0" presId="urn:microsoft.com/office/officeart/2011/layout/HexagonRadial"/>
    <dgm:cxn modelId="{79074DB0-C87C-4A47-BB8E-A4F9C68E801A}" type="presParOf" srcId="{5B4AF222-6013-423C-B4F5-C2EB74ED293C}" destId="{5072BFE1-BBBA-485A-AF94-BB1DFB9B820D}" srcOrd="5" destOrd="0" presId="urn:microsoft.com/office/officeart/2011/layout/HexagonRadial"/>
    <dgm:cxn modelId="{4A155526-E23D-443B-93D8-6B7CDCC9508E}" type="presParOf" srcId="{5072BFE1-BBBA-485A-AF94-BB1DFB9B820D}" destId="{78DF2653-CF9C-402F-8273-997446476D0C}" srcOrd="0" destOrd="0" presId="urn:microsoft.com/office/officeart/2011/layout/HexagonRadial"/>
    <dgm:cxn modelId="{94169F24-8437-4E2F-84FE-F275F9D163C6}" type="presParOf" srcId="{5B4AF222-6013-423C-B4F5-C2EB74ED293C}" destId="{71A066DC-69C3-4F21-9A4E-9B8325AF3928}" srcOrd="6" destOrd="0" presId="urn:microsoft.com/office/officeart/2011/layout/HexagonRadial"/>
    <dgm:cxn modelId="{C3644513-6930-45FB-8793-E6E42C7153B4}" type="presParOf" srcId="{5B4AF222-6013-423C-B4F5-C2EB74ED293C}" destId="{A71140FB-2E45-4CD8-96A0-74A38D348BFF}" srcOrd="7" destOrd="0" presId="urn:microsoft.com/office/officeart/2011/layout/HexagonRadial"/>
    <dgm:cxn modelId="{16DCD6B4-7AC0-45A2-9476-C58D4024790A}" type="presParOf" srcId="{A71140FB-2E45-4CD8-96A0-74A38D348BFF}" destId="{4981E4C7-890D-40C3-A60B-2678DCF3A3D3}" srcOrd="0" destOrd="0" presId="urn:microsoft.com/office/officeart/2011/layout/HexagonRadial"/>
    <dgm:cxn modelId="{6EB3F3A9-96CC-4B1E-95D4-8FEC0729B3C8}" type="presParOf" srcId="{5B4AF222-6013-423C-B4F5-C2EB74ED293C}" destId="{50B264C1-0AA0-4636-826D-E9D3589839A7}" srcOrd="8" destOrd="0" presId="urn:microsoft.com/office/officeart/2011/layout/HexagonRadial"/>
    <dgm:cxn modelId="{A8823E8B-610C-4565-9C14-628A5066BC7C}" type="presParOf" srcId="{5B4AF222-6013-423C-B4F5-C2EB74ED293C}" destId="{3E43E2BC-C824-42A0-B1F3-B0DDEB91A0A1}" srcOrd="9" destOrd="0" presId="urn:microsoft.com/office/officeart/2011/layout/HexagonRadial"/>
    <dgm:cxn modelId="{4720E870-9181-49EF-BFC9-8963C3AF6E0B}" type="presParOf" srcId="{3E43E2BC-C824-42A0-B1F3-B0DDEB91A0A1}" destId="{EAF68785-096F-4D98-8B67-3C1137B1AA8A}" srcOrd="0" destOrd="0" presId="urn:microsoft.com/office/officeart/2011/layout/HexagonRadial"/>
    <dgm:cxn modelId="{FD1DD593-1222-4FA4-B7E9-C88487DE6675}" type="presParOf" srcId="{5B4AF222-6013-423C-B4F5-C2EB74ED293C}" destId="{14D6D8D4-31D0-44A4-89E4-395865914F7B}" srcOrd="10" destOrd="0" presId="urn:microsoft.com/office/officeart/2011/layout/HexagonRadial"/>
    <dgm:cxn modelId="{7A3C0F04-CAFC-46A8-9A22-A2B992873626}" type="presParOf" srcId="{5B4AF222-6013-423C-B4F5-C2EB74ED293C}" destId="{05BE8BB7-C99B-4A71-98F4-AD3503B1F547}" srcOrd="11" destOrd="0" presId="urn:microsoft.com/office/officeart/2011/layout/HexagonRadial"/>
    <dgm:cxn modelId="{563DB337-E82D-45DA-9C3E-6AD9E0684FDA}" type="presParOf" srcId="{05BE8BB7-C99B-4A71-98F4-AD3503B1F547}" destId="{744AE2B8-27D7-4268-9046-5246E0B2F3AB}" srcOrd="0" destOrd="0" presId="urn:microsoft.com/office/officeart/2011/layout/HexagonRadial"/>
    <dgm:cxn modelId="{14F78295-FF68-4E2B-A7E7-7FC0DF300D88}" type="presParOf" srcId="{5B4AF222-6013-423C-B4F5-C2EB74ED293C}" destId="{8DAC1E38-B91C-4FDB-B589-F0F85C0EA463}" srcOrd="12" destOrd="0" presId="urn:microsoft.com/office/officeart/2011/layout/HexagonRadial"/>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45A8CD-6113-4E16-B95B-CCBA0C3A6DF9}">
      <dsp:nvSpPr>
        <dsp:cNvPr id="0" name=""/>
        <dsp:cNvSpPr/>
      </dsp:nvSpPr>
      <dsp:spPr>
        <a:xfrm>
          <a:off x="2608225" y="1334276"/>
          <a:ext cx="1695923" cy="1467042"/>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Ενδυνάμωση Εκπαιδευτικών:</a:t>
          </a:r>
          <a:br>
            <a:rPr lang="el-GR" sz="900" kern="1200" dirty="0"/>
          </a:br>
          <a:r>
            <a:rPr lang="el-GR" sz="900" kern="1200" dirty="0"/>
            <a:t>Ανάπτυξη δεξιοτήτων &amp; αλλαγή στάσεων</a:t>
          </a:r>
          <a:endParaRPr lang="en-US" sz="900" kern="1200" dirty="0"/>
        </a:p>
      </dsp:txBody>
      <dsp:txXfrm>
        <a:off x="2889263" y="1577385"/>
        <a:ext cx="1133847" cy="980824"/>
      </dsp:txXfrm>
    </dsp:sp>
    <dsp:sp modelId="{BF6C5AD8-A25E-4035-A181-FE4CAF079C9F}">
      <dsp:nvSpPr>
        <dsp:cNvPr id="0" name=""/>
        <dsp:cNvSpPr/>
      </dsp:nvSpPr>
      <dsp:spPr>
        <a:xfrm>
          <a:off x="3670198" y="632395"/>
          <a:ext cx="639866" cy="551329"/>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E2C8171-FB79-480C-966B-B7D894652A3D}">
      <dsp:nvSpPr>
        <dsp:cNvPr id="0" name=""/>
        <dsp:cNvSpPr/>
      </dsp:nvSpPr>
      <dsp:spPr>
        <a:xfrm>
          <a:off x="2808306" y="0"/>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Διερεύνηση Προβλήματος </a:t>
          </a:r>
          <a:r>
            <a:rPr lang="en-US" sz="900" kern="1200" dirty="0"/>
            <a:t>Teacher-Targeted Bullying</a:t>
          </a:r>
        </a:p>
      </dsp:txBody>
      <dsp:txXfrm>
        <a:off x="3038625" y="199253"/>
        <a:ext cx="929158" cy="803831"/>
      </dsp:txXfrm>
    </dsp:sp>
    <dsp:sp modelId="{78DF2653-CF9C-402F-8273-997446476D0C}">
      <dsp:nvSpPr>
        <dsp:cNvPr id="0" name=""/>
        <dsp:cNvSpPr/>
      </dsp:nvSpPr>
      <dsp:spPr>
        <a:xfrm>
          <a:off x="4416973" y="1663088"/>
          <a:ext cx="639866" cy="551329"/>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C143852-41CD-4CF9-AB0A-C54D01EBDD32}">
      <dsp:nvSpPr>
        <dsp:cNvPr id="0" name=""/>
        <dsp:cNvSpPr/>
      </dsp:nvSpPr>
      <dsp:spPr>
        <a:xfrm>
          <a:off x="4039049" y="739518"/>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Καθορισμός στόχων: Γνώσεις – Δεξιότητες – Στάσεις</a:t>
          </a:r>
          <a:endParaRPr lang="en-US" sz="900" kern="1200" dirty="0"/>
        </a:p>
      </dsp:txBody>
      <dsp:txXfrm>
        <a:off x="4269368" y="938771"/>
        <a:ext cx="929158" cy="803831"/>
      </dsp:txXfrm>
    </dsp:sp>
    <dsp:sp modelId="{4981E4C7-890D-40C3-A60B-2678DCF3A3D3}">
      <dsp:nvSpPr>
        <dsp:cNvPr id="0" name=""/>
        <dsp:cNvSpPr/>
      </dsp:nvSpPr>
      <dsp:spPr>
        <a:xfrm>
          <a:off x="3898215" y="2826547"/>
          <a:ext cx="639866" cy="551329"/>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1A066DC-69C3-4F21-9A4E-9B8325AF3928}">
      <dsp:nvSpPr>
        <dsp:cNvPr id="0" name=""/>
        <dsp:cNvSpPr/>
      </dsp:nvSpPr>
      <dsp:spPr>
        <a:xfrm>
          <a:off x="4039049" y="2193325"/>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Σχεδιασμός υλικού: </a:t>
          </a:r>
          <a:r>
            <a:rPr lang="el-GR" sz="900" kern="1200" dirty="0" err="1"/>
            <a:t>Πολυμεσικό</a:t>
          </a:r>
          <a:r>
            <a:rPr lang="el-GR" sz="900" kern="1200" dirty="0"/>
            <a:t> εκπαιδευτικό περιβάλλον</a:t>
          </a:r>
          <a:endParaRPr lang="en-US" sz="900" kern="1200" dirty="0"/>
        </a:p>
      </dsp:txBody>
      <dsp:txXfrm>
        <a:off x="4269368" y="2392578"/>
        <a:ext cx="929158" cy="803831"/>
      </dsp:txXfrm>
    </dsp:sp>
    <dsp:sp modelId="{EAF68785-096F-4D98-8B67-3C1137B1AA8A}">
      <dsp:nvSpPr>
        <dsp:cNvPr id="0" name=""/>
        <dsp:cNvSpPr/>
      </dsp:nvSpPr>
      <dsp:spPr>
        <a:xfrm>
          <a:off x="2611381" y="2947319"/>
          <a:ext cx="639866" cy="551329"/>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0B264C1-0AA0-4636-826D-E9D3589839A7}">
      <dsp:nvSpPr>
        <dsp:cNvPr id="0" name=""/>
        <dsp:cNvSpPr/>
      </dsp:nvSpPr>
      <dsp:spPr>
        <a:xfrm>
          <a:off x="2761483" y="2889388"/>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Εκπαιδευτική Παρέμβαση: Ασύγχρονη </a:t>
          </a:r>
          <a:r>
            <a:rPr lang="el-GR" sz="900" kern="1200" dirty="0" err="1"/>
            <a:t>ΕξΑΕ</a:t>
          </a:r>
          <a:endParaRPr lang="en-US" sz="900" kern="1200" dirty="0"/>
        </a:p>
      </dsp:txBody>
      <dsp:txXfrm>
        <a:off x="2991802" y="3088641"/>
        <a:ext cx="929158" cy="803831"/>
      </dsp:txXfrm>
    </dsp:sp>
    <dsp:sp modelId="{744AE2B8-27D7-4268-9046-5246E0B2F3AB}">
      <dsp:nvSpPr>
        <dsp:cNvPr id="0" name=""/>
        <dsp:cNvSpPr/>
      </dsp:nvSpPr>
      <dsp:spPr>
        <a:xfrm>
          <a:off x="1852377" y="1917039"/>
          <a:ext cx="639866" cy="551329"/>
        </a:xfrm>
        <a:prstGeom prst="hexagon">
          <a:avLst>
            <a:gd name="adj" fmla="val 28900"/>
            <a:gd name="vf" fmla="val 115470"/>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4D6D8D4-31D0-44A4-89E4-395865914F7B}">
      <dsp:nvSpPr>
        <dsp:cNvPr id="0" name=""/>
        <dsp:cNvSpPr/>
      </dsp:nvSpPr>
      <dsp:spPr>
        <a:xfrm>
          <a:off x="1483921" y="2194152"/>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Ανάπτυξη δεξιοτήτων διαχείρισης: Στρατηγικές αντιμετώπισης περιστατικών</a:t>
          </a:r>
          <a:endParaRPr lang="en-US" sz="900" kern="1200" dirty="0"/>
        </a:p>
      </dsp:txBody>
      <dsp:txXfrm>
        <a:off x="1714240" y="2393405"/>
        <a:ext cx="929158" cy="803831"/>
      </dsp:txXfrm>
    </dsp:sp>
    <dsp:sp modelId="{8DAC1E38-B91C-4FDB-B589-F0F85C0EA463}">
      <dsp:nvSpPr>
        <dsp:cNvPr id="0" name=""/>
        <dsp:cNvSpPr/>
      </dsp:nvSpPr>
      <dsp:spPr>
        <a:xfrm>
          <a:off x="1483921" y="737863"/>
          <a:ext cx="1389796" cy="1202337"/>
        </a:xfrm>
        <a:prstGeom prst="hexagon">
          <a:avLst>
            <a:gd name="adj" fmla="val 28570"/>
            <a:gd name="vf" fmla="val 115470"/>
          </a:avLst>
        </a:prstGeom>
        <a:solidFill>
          <a:schemeClr val="lt1">
            <a:hueOff val="0"/>
            <a:satOff val="0"/>
            <a:lumOff val="0"/>
            <a:alphaOff val="0"/>
          </a:schemeClr>
        </a:solidFill>
        <a:ln w="12700" cap="flat" cmpd="sng" algn="ctr">
          <a:solidFill>
            <a:schemeClr val="accent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l-GR" sz="900" kern="1200" dirty="0"/>
            <a:t>Προσωπικό Σχέδιο Δράσης: Πρόληψη &amp; διαχείριση εκφοβισμού</a:t>
          </a:r>
          <a:endParaRPr lang="en-US" sz="900" kern="1200" dirty="0"/>
        </a:p>
      </dsp:txBody>
      <dsp:txXfrm>
        <a:off x="1714240" y="937116"/>
        <a:ext cx="929158" cy="803831"/>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8530" name="Rectangle 2"/>
          <p:cNvSpPr>
            <a:spLocks noGrp="1" noChangeArrowheads="1"/>
          </p:cNvSpPr>
          <p:nvPr>
            <p:ph type="hdr" sz="quarter"/>
          </p:nvPr>
        </p:nvSpPr>
        <p:spPr bwMode="auto">
          <a:xfrm>
            <a:off x="0"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l-GR"/>
          </a:p>
        </p:txBody>
      </p:sp>
      <p:sp>
        <p:nvSpPr>
          <p:cNvPr id="278531" name="Rectangle 3"/>
          <p:cNvSpPr>
            <a:spLocks noGrp="1" noChangeArrowheads="1"/>
          </p:cNvSpPr>
          <p:nvPr>
            <p:ph type="dt" idx="1"/>
          </p:nvPr>
        </p:nvSpPr>
        <p:spPr bwMode="auto">
          <a:xfrm>
            <a:off x="3884613" y="0"/>
            <a:ext cx="2971800" cy="4873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l-GR"/>
          </a:p>
        </p:txBody>
      </p:sp>
      <p:sp>
        <p:nvSpPr>
          <p:cNvPr id="71684" name="Rectangle 4"/>
          <p:cNvSpPr>
            <a:spLocks noGrp="1" noRot="1" noChangeAspect="1" noChangeArrowheads="1" noTextEdit="1"/>
          </p:cNvSpPr>
          <p:nvPr>
            <p:ph type="sldImg" idx="2"/>
          </p:nvPr>
        </p:nvSpPr>
        <p:spPr bwMode="auto">
          <a:xfrm>
            <a:off x="996950" y="730250"/>
            <a:ext cx="4864100" cy="3649663"/>
          </a:xfrm>
          <a:prstGeom prst="rect">
            <a:avLst/>
          </a:prstGeom>
          <a:noFill/>
          <a:ln w="9525">
            <a:solidFill>
              <a:srgbClr val="000000"/>
            </a:solidFill>
            <a:miter lim="800000"/>
            <a:headEnd/>
            <a:tailEnd/>
          </a:ln>
        </p:spPr>
      </p:sp>
      <p:sp>
        <p:nvSpPr>
          <p:cNvPr id="278533" name="Rectangle 5"/>
          <p:cNvSpPr>
            <a:spLocks noGrp="1" noChangeArrowheads="1"/>
          </p:cNvSpPr>
          <p:nvPr>
            <p:ph type="body" sz="quarter" idx="3"/>
          </p:nvPr>
        </p:nvSpPr>
        <p:spPr bwMode="auto">
          <a:xfrm>
            <a:off x="685800" y="4624388"/>
            <a:ext cx="5486400" cy="437991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l-GR" noProof="0"/>
              <a:t>Κάντε κλικ για να επεξεργαστείτε τα στυλ κειμένου του υποδείγματος</a:t>
            </a:r>
          </a:p>
          <a:p>
            <a:pPr lvl="1"/>
            <a:r>
              <a:rPr lang="el-GR" noProof="0"/>
              <a:t>Δεύτερου επιπέδου</a:t>
            </a:r>
          </a:p>
          <a:p>
            <a:pPr lvl="2"/>
            <a:r>
              <a:rPr lang="el-GR" noProof="0"/>
              <a:t>Τρίτου επιπέδου</a:t>
            </a:r>
          </a:p>
          <a:p>
            <a:pPr lvl="3"/>
            <a:r>
              <a:rPr lang="el-GR" noProof="0"/>
              <a:t>Τέταρτου επιπέδου</a:t>
            </a:r>
          </a:p>
          <a:p>
            <a:pPr lvl="4"/>
            <a:r>
              <a:rPr lang="el-GR" noProof="0"/>
              <a:t>Πέμπτου επιπέδου</a:t>
            </a:r>
          </a:p>
        </p:txBody>
      </p:sp>
      <p:sp>
        <p:nvSpPr>
          <p:cNvPr id="278534" name="Rectangle 6"/>
          <p:cNvSpPr>
            <a:spLocks noGrp="1" noChangeArrowheads="1"/>
          </p:cNvSpPr>
          <p:nvPr>
            <p:ph type="ftr" sz="quarter" idx="4"/>
          </p:nvPr>
        </p:nvSpPr>
        <p:spPr bwMode="auto">
          <a:xfrm>
            <a:off x="0"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l-GR"/>
          </a:p>
        </p:txBody>
      </p:sp>
      <p:sp>
        <p:nvSpPr>
          <p:cNvPr id="278535" name="Rectangle 7"/>
          <p:cNvSpPr>
            <a:spLocks noGrp="1" noChangeArrowheads="1"/>
          </p:cNvSpPr>
          <p:nvPr>
            <p:ph type="sldNum" sz="quarter" idx="5"/>
          </p:nvPr>
        </p:nvSpPr>
        <p:spPr bwMode="auto">
          <a:xfrm>
            <a:off x="3884613" y="9245600"/>
            <a:ext cx="2971800" cy="48736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08568C96-3D9B-4CEA-82D6-5318AA7F4D69}" type="slidenum">
              <a:rPr lang="el-GR"/>
              <a:pPr>
                <a:defRPr/>
              </a:pPr>
              <a:t>‹#›</a:t>
            </a:fld>
            <a:endParaRPr lang="el-GR"/>
          </a:p>
        </p:txBody>
      </p:sp>
    </p:spTree>
    <p:extLst>
      <p:ext uri="{BB962C8B-B14F-4D97-AF65-F5344CB8AC3E}">
        <p14:creationId xmlns:p14="http://schemas.microsoft.com/office/powerpoint/2010/main" val="274017023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l-GR" dirty="0"/>
          </a:p>
        </p:txBody>
      </p:sp>
      <p:sp>
        <p:nvSpPr>
          <p:cNvPr id="4" name="Slide Number Placeholder 3"/>
          <p:cNvSpPr>
            <a:spLocks noGrp="1"/>
          </p:cNvSpPr>
          <p:nvPr>
            <p:ph type="sldNum" sz="quarter" idx="10"/>
          </p:nvPr>
        </p:nvSpPr>
        <p:spPr/>
        <p:txBody>
          <a:bodyPr/>
          <a:lstStyle/>
          <a:p>
            <a:pPr>
              <a:defRPr/>
            </a:pPr>
            <a:fld id="{08568C96-3D9B-4CEA-82D6-5318AA7F4D69}" type="slidenum">
              <a:rPr lang="el-GR" smtClean="0"/>
              <a:pPr>
                <a:defRPr/>
              </a:pPr>
              <a:t>1</a:t>
            </a:fld>
            <a:endParaRPr lang="el-GR"/>
          </a:p>
        </p:txBody>
      </p:sp>
    </p:spTree>
    <p:extLst>
      <p:ext uri="{BB962C8B-B14F-4D97-AF65-F5344CB8AC3E}">
        <p14:creationId xmlns:p14="http://schemas.microsoft.com/office/powerpoint/2010/main" val="13039241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1143000" y="784188"/>
            <a:ext cx="6858000" cy="2387600"/>
          </a:xfrm>
        </p:spPr>
        <p:txBody>
          <a:bodyPr anchor="b">
            <a:normAutofit/>
          </a:bodyPr>
          <a:lstStyle>
            <a:lvl1pPr algn="ctr">
              <a:defRPr sz="6000" b="1"/>
            </a:lvl1pPr>
          </a:lstStyle>
          <a:p>
            <a:r>
              <a:rPr lang="el-GR" dirty="0"/>
              <a:t>Στυλ κύριου τίτλου</a:t>
            </a:r>
          </a:p>
        </p:txBody>
      </p:sp>
      <p:sp>
        <p:nvSpPr>
          <p:cNvPr id="3" name="Υπότιτλος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l-GR"/>
              <a:t>Στυλ κύριου υπότιτλου</a:t>
            </a:r>
          </a:p>
        </p:txBody>
      </p:sp>
      <p:sp>
        <p:nvSpPr>
          <p:cNvPr id="4" name="Θέση ημερομηνίας 3"/>
          <p:cNvSpPr>
            <a:spLocks noGrp="1"/>
          </p:cNvSpPr>
          <p:nvPr>
            <p:ph type="dt" sz="half" idx="10"/>
          </p:nvPr>
        </p:nvSpPr>
        <p:spPr/>
        <p:txBody>
          <a:bodyPr/>
          <a:lstStyle/>
          <a:p>
            <a:pPr>
              <a:defRPr/>
            </a:pPr>
            <a:endParaRPr lang="de-DE"/>
          </a:p>
        </p:txBody>
      </p:sp>
      <p:sp>
        <p:nvSpPr>
          <p:cNvPr id="5" name="Θέση υποσέλιδου 4"/>
          <p:cNvSpPr>
            <a:spLocks noGrp="1"/>
          </p:cNvSpPr>
          <p:nvPr>
            <p:ph type="ftr" sz="quarter" idx="11"/>
          </p:nvPr>
        </p:nvSpPr>
        <p:spPr/>
        <p:txBody>
          <a:bodyPr/>
          <a:lstStyle/>
          <a:p>
            <a:pPr>
              <a:defRPr/>
            </a:pPr>
            <a:endParaRPr lang="de-DE"/>
          </a:p>
        </p:txBody>
      </p:sp>
      <p:sp>
        <p:nvSpPr>
          <p:cNvPr id="6" name="Θέση αριθμού διαφάνειας 5"/>
          <p:cNvSpPr>
            <a:spLocks noGrp="1"/>
          </p:cNvSpPr>
          <p:nvPr>
            <p:ph type="sldNum" sz="quarter" idx="12"/>
          </p:nvPr>
        </p:nvSpPr>
        <p:spPr/>
        <p:txBody>
          <a:bodyPr/>
          <a:lstStyle/>
          <a:p>
            <a:pPr>
              <a:defRPr/>
            </a:pPr>
            <a:fld id="{AA02484D-3F63-488A-990A-36E3F22D10C7}" type="slidenum">
              <a:rPr lang="de-DE" smtClean="0"/>
              <a:pPr>
                <a:defRPr/>
              </a:pPr>
              <a:t>‹#›</a:t>
            </a:fld>
            <a:endParaRPr lang="de-DE"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9" name="Ορθογώνιο 8"/>
          <p:cNvSpPr/>
          <p:nvPr userDrawn="1"/>
        </p:nvSpPr>
        <p:spPr>
          <a:xfrm>
            <a:off x="467544" y="764704"/>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0" name="Πεντάγωνο 9"/>
          <p:cNvSpPr/>
          <p:nvPr userDrawn="1"/>
        </p:nvSpPr>
        <p:spPr>
          <a:xfrm>
            <a:off x="467544" y="2316163"/>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extLst>
      <p:ext uri="{BB962C8B-B14F-4D97-AF65-F5344CB8AC3E}">
        <p14:creationId xmlns:p14="http://schemas.microsoft.com/office/powerpoint/2010/main" val="31312477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DE9A7C16-FAF2-2C41-B697-563997C522AD}"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46066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543675" y="365125"/>
            <a:ext cx="1971675" cy="5811838"/>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628650" y="365125"/>
            <a:ext cx="5800725" cy="5811838"/>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10"/>
          </p:nvPr>
        </p:nvSpPr>
        <p:spPr/>
        <p:txBody>
          <a:bodyPr/>
          <a:lstStyle/>
          <a:p>
            <a:fld id="{0A19D9EA-0687-604F-B97A-763B6765DF9F}"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75731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
        <p:nvSpPr>
          <p:cNvPr id="3" name="Θέση περιεχομένου 2"/>
          <p:cNvSpPr>
            <a:spLocks noGrp="1"/>
          </p:cNvSpPr>
          <p:nvPr>
            <p:ph idx="1"/>
          </p:nvPr>
        </p:nvSpPr>
        <p:spPr/>
        <p:txBody>
          <a:bodyPr>
            <a:normAutofit/>
          </a:bodyPr>
          <a:lstStyle>
            <a:lvl1pPr>
              <a:lnSpc>
                <a:spcPct val="150000"/>
              </a:lnSpc>
              <a:defRPr sz="4400"/>
            </a:lvl1pPr>
            <a:lvl2pPr>
              <a:lnSpc>
                <a:spcPct val="150000"/>
              </a:lnSpc>
              <a:defRPr sz="4000"/>
            </a:lvl2pPr>
            <a:lvl3pPr>
              <a:lnSpc>
                <a:spcPct val="150000"/>
              </a:lnSpc>
              <a:defRPr sz="3200"/>
            </a:lvl3pPr>
            <a:lvl4pPr>
              <a:lnSpc>
                <a:spcPct val="150000"/>
              </a:lnSpc>
              <a:defRPr sz="2800"/>
            </a:lvl4pPr>
            <a:lvl5pPr>
              <a:lnSpc>
                <a:spcPct val="150000"/>
              </a:lnSpc>
              <a:defRPr sz="2800"/>
            </a:lvl5pPr>
          </a:lstStyle>
          <a:p>
            <a:pPr lvl="0"/>
            <a:r>
              <a:rPr lang="el-GR" dirty="0"/>
              <a:t>Στυλ υποδείγματος κειμένου</a:t>
            </a:r>
          </a:p>
          <a:p>
            <a:pPr lvl="1"/>
            <a:r>
              <a:rPr lang="el-GR" dirty="0"/>
              <a:t>Δεύτερου επιπέδου</a:t>
            </a:r>
          </a:p>
          <a:p>
            <a:pPr lvl="2"/>
            <a:r>
              <a:rPr lang="el-GR" dirty="0"/>
              <a:t>Τρίτου επιπέδου</a:t>
            </a:r>
          </a:p>
          <a:p>
            <a:pPr lvl="3"/>
            <a:r>
              <a:rPr lang="el-GR" dirty="0"/>
              <a:t>Τέταρτου επιπέδου</a:t>
            </a:r>
          </a:p>
          <a:p>
            <a:pPr lvl="4"/>
            <a:r>
              <a:rPr lang="el-GR" dirty="0"/>
              <a:t>Πέμπτου επιπέδου</a:t>
            </a:r>
          </a:p>
        </p:txBody>
      </p:sp>
      <p:sp>
        <p:nvSpPr>
          <p:cNvPr id="4" name="Θέση ημερομηνίας 3"/>
          <p:cNvSpPr>
            <a:spLocks noGrp="1"/>
          </p:cNvSpPr>
          <p:nvPr>
            <p:ph type="dt" sz="half" idx="10"/>
          </p:nvPr>
        </p:nvSpPr>
        <p:spPr/>
        <p:txBody>
          <a:bodyPr/>
          <a:lstStyle/>
          <a:p>
            <a:r>
              <a:rPr lang="el-GR"/>
              <a:t>2016</a:t>
            </a:r>
            <a:endParaRPr lang="en-US" dirty="0"/>
          </a:p>
        </p:txBody>
      </p:sp>
      <p:sp>
        <p:nvSpPr>
          <p:cNvPr id="5" name="Θέση υποσέλιδου 4"/>
          <p:cNvSpPr>
            <a:spLocks noGrp="1"/>
          </p:cNvSpPr>
          <p:nvPr>
            <p:ph type="ftr" sz="quarter" idx="11"/>
          </p:nvPr>
        </p:nvSpPr>
        <p:spPr/>
        <p:txBody>
          <a:bodyPr/>
          <a:lstStyle/>
          <a:p>
            <a:r>
              <a:rPr lang="el-GR"/>
              <a:t>Δρ Χαράλαμπος Μουζάκης</a:t>
            </a:r>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
        <p:nvSpPr>
          <p:cNvPr id="7" name="Rectangle 61"/>
          <p:cNvSpPr/>
          <p:nvPr userDrawn="1"/>
        </p:nvSpPr>
        <p:spPr>
          <a:xfrm>
            <a:off x="0" y="0"/>
            <a:ext cx="467544" cy="6858000"/>
          </a:xfrm>
          <a:prstGeom prst="rect">
            <a:avLst/>
          </a:prstGeom>
          <a:solidFill>
            <a:srgbClr val="931B1B"/>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8" name="15 - Ευθεία γραμμή σύνδεσης"/>
          <p:cNvCxnSpPr/>
          <p:nvPr userDrawn="1"/>
        </p:nvCxnSpPr>
        <p:spPr bwMode="auto">
          <a:xfrm>
            <a:off x="1522058" y="119439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userDrawn="1"/>
        </p:nvCxnSpPr>
        <p:spPr bwMode="auto">
          <a:xfrm>
            <a:off x="467544" y="6453336"/>
            <a:ext cx="8476309" cy="19555"/>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1" name="Ορθογώνιο 10"/>
          <p:cNvSpPr/>
          <p:nvPr userDrawn="1"/>
        </p:nvSpPr>
        <p:spPr>
          <a:xfrm>
            <a:off x="467544" y="628501"/>
            <a:ext cx="576064" cy="1008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Πεντάγωνο 11"/>
          <p:cNvSpPr/>
          <p:nvPr userDrawn="1"/>
        </p:nvSpPr>
        <p:spPr>
          <a:xfrm>
            <a:off x="467544" y="603852"/>
            <a:ext cx="675456" cy="792088"/>
          </a:xfrm>
          <a:prstGeom prst="homePlat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3" name="Τίτλος 1"/>
          <p:cNvSpPr>
            <a:spLocks noGrp="1"/>
          </p:cNvSpPr>
          <p:nvPr>
            <p:ph type="title"/>
          </p:nvPr>
        </p:nvSpPr>
        <p:spPr>
          <a:xfrm>
            <a:off x="1143000" y="365127"/>
            <a:ext cx="7372350" cy="1075390"/>
          </a:xfrm>
        </p:spPr>
        <p:txBody>
          <a:bodyPr>
            <a:normAutofit/>
          </a:bodyPr>
          <a:lstStyle>
            <a:lvl1pPr>
              <a:defRPr sz="4400" b="1"/>
            </a:lvl1pPr>
          </a:lstStyle>
          <a:p>
            <a:r>
              <a:rPr lang="el-GR" dirty="0"/>
              <a:t>Στυλ κύριου τίτλου</a:t>
            </a:r>
          </a:p>
        </p:txBody>
      </p:sp>
    </p:spTree>
    <p:extLst>
      <p:ext uri="{BB962C8B-B14F-4D97-AF65-F5344CB8AC3E}">
        <p14:creationId xmlns:p14="http://schemas.microsoft.com/office/powerpoint/2010/main" val="39898572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623888" y="1709739"/>
            <a:ext cx="7886700" cy="2852737"/>
          </a:xfrm>
        </p:spPr>
        <p:txBody>
          <a:bodyPr anchor="b"/>
          <a:lstStyle>
            <a:lvl1pPr>
              <a:defRPr sz="4500"/>
            </a:lvl1pPr>
          </a:lstStyle>
          <a:p>
            <a:r>
              <a:rPr lang="el-GR"/>
              <a:t>Στυλ κύριου τίτλου</a:t>
            </a:r>
          </a:p>
        </p:txBody>
      </p:sp>
      <p:sp>
        <p:nvSpPr>
          <p:cNvPr id="3" name="Θέση κειμένου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l-GR"/>
              <a:t>Στυλ υποδείγματος κειμένου</a:t>
            </a:r>
          </a:p>
        </p:txBody>
      </p:sp>
      <p:sp>
        <p:nvSpPr>
          <p:cNvPr id="4" name="Θέση ημερομηνίας 3"/>
          <p:cNvSpPr>
            <a:spLocks noGrp="1"/>
          </p:cNvSpPr>
          <p:nvPr>
            <p:ph type="dt" sz="half" idx="10"/>
          </p:nvPr>
        </p:nvSpPr>
        <p:spPr/>
        <p:txBody>
          <a:bodyPr/>
          <a:lstStyle/>
          <a:p>
            <a:fld id="{DABB9B27-4D02-2940-AED5-BC8F2B3B1507}" type="datetimeFigureOut">
              <a:rPr lang="en-US" smtClean="0"/>
              <a:pPr/>
              <a:t>3/7/2026</a:t>
            </a:fld>
            <a:endParaRPr lang="en-US" dirty="0"/>
          </a:p>
        </p:txBody>
      </p:sp>
      <p:sp>
        <p:nvSpPr>
          <p:cNvPr id="5" name="Θέση υποσέλιδου 4"/>
          <p:cNvSpPr>
            <a:spLocks noGrp="1"/>
          </p:cNvSpPr>
          <p:nvPr>
            <p:ph type="ftr" sz="quarter" idx="11"/>
          </p:nvPr>
        </p:nvSpPr>
        <p:spPr/>
        <p:txBody>
          <a:bodyPr/>
          <a:lstStyle/>
          <a:p>
            <a:endParaRPr lang="en-US" dirty="0"/>
          </a:p>
        </p:txBody>
      </p:sp>
      <p:sp>
        <p:nvSpPr>
          <p:cNvPr id="6" name="Θέση αριθμού διαφάνειας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815889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6286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29150" y="1825625"/>
            <a:ext cx="3886200" cy="435133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ημερομηνίας 4"/>
          <p:cNvSpPr>
            <a:spLocks noGrp="1"/>
          </p:cNvSpPr>
          <p:nvPr>
            <p:ph type="dt" sz="half" idx="10"/>
          </p:nvPr>
        </p:nvSpPr>
        <p:spPr/>
        <p:txBody>
          <a:bodyPr/>
          <a:lstStyle/>
          <a:p>
            <a:fld id="{04CF7878-2C98-7449-BB8F-764A5EA8E558}"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548238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365126"/>
            <a:ext cx="7886700" cy="1325563"/>
          </a:xfrm>
        </p:spPr>
        <p:txBody>
          <a:bodyPr/>
          <a:lstStyle/>
          <a:p>
            <a:r>
              <a:rPr lang="el-GR"/>
              <a:t>Στυλ κύριου τίτλου</a:t>
            </a:r>
          </a:p>
        </p:txBody>
      </p:sp>
      <p:sp>
        <p:nvSpPr>
          <p:cNvPr id="3" name="Θέση κειμένου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4" name="Θέση περιεχομένου 3"/>
          <p:cNvSpPr>
            <a:spLocks noGrp="1"/>
          </p:cNvSpPr>
          <p:nvPr>
            <p:ph sz="half" idx="2"/>
          </p:nvPr>
        </p:nvSpPr>
        <p:spPr>
          <a:xfrm>
            <a:off x="629842" y="2505075"/>
            <a:ext cx="3868340"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29150" y="2505075"/>
            <a:ext cx="3887391" cy="3684588"/>
          </a:xfrm>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Θέση ημερομηνίας 6"/>
          <p:cNvSpPr>
            <a:spLocks noGrp="1"/>
          </p:cNvSpPr>
          <p:nvPr>
            <p:ph type="dt" sz="half" idx="10"/>
          </p:nvPr>
        </p:nvSpPr>
        <p:spPr/>
        <p:txBody>
          <a:bodyPr/>
          <a:lstStyle/>
          <a:p>
            <a:fld id="{E6D2F403-9584-1749-B6AB-5E1C5F94527C}" type="datetimeFigureOut">
              <a:rPr lang="en-US" smtClean="0"/>
              <a:pPr/>
              <a:t>3/7/2026</a:t>
            </a:fld>
            <a:endParaRPr lang="en-US" dirty="0"/>
          </a:p>
        </p:txBody>
      </p:sp>
      <p:sp>
        <p:nvSpPr>
          <p:cNvPr id="8" name="Θέση υποσέλιδου 7"/>
          <p:cNvSpPr>
            <a:spLocks noGrp="1"/>
          </p:cNvSpPr>
          <p:nvPr>
            <p:ph type="ftr" sz="quarter" idx="11"/>
          </p:nvPr>
        </p:nvSpPr>
        <p:spPr/>
        <p:txBody>
          <a:bodyPr/>
          <a:lstStyle/>
          <a:p>
            <a:endParaRPr lang="en-US" dirty="0"/>
          </a:p>
        </p:txBody>
      </p:sp>
      <p:sp>
        <p:nvSpPr>
          <p:cNvPr id="9" name="Θέση αριθμού διαφάνειας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39687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ημερομηνίας 2"/>
          <p:cNvSpPr>
            <a:spLocks noGrp="1"/>
          </p:cNvSpPr>
          <p:nvPr>
            <p:ph type="dt" sz="half" idx="10"/>
          </p:nvPr>
        </p:nvSpPr>
        <p:spPr/>
        <p:txBody>
          <a:bodyPr/>
          <a:lstStyle/>
          <a:p>
            <a:fld id="{A58C0351-EB03-5444-BA93-B7E778374E24}" type="datetimeFigureOut">
              <a:rPr lang="en-US" smtClean="0"/>
              <a:pPr/>
              <a:t>3/7/2026</a:t>
            </a:fld>
            <a:endParaRPr lang="en-US" dirty="0"/>
          </a:p>
        </p:txBody>
      </p:sp>
      <p:sp>
        <p:nvSpPr>
          <p:cNvPr id="4" name="Θέση υποσέλιδου 3"/>
          <p:cNvSpPr>
            <a:spLocks noGrp="1"/>
          </p:cNvSpPr>
          <p:nvPr>
            <p:ph type="ftr" sz="quarter" idx="11"/>
          </p:nvPr>
        </p:nvSpPr>
        <p:spPr/>
        <p:txBody>
          <a:bodyPr/>
          <a:lstStyle/>
          <a:p>
            <a:endParaRPr lang="en-US" dirty="0"/>
          </a:p>
        </p:txBody>
      </p:sp>
      <p:sp>
        <p:nvSpPr>
          <p:cNvPr id="5" name="Θέση αριθμού διαφάνειας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326360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Θέση ημερομηνίας 1"/>
          <p:cNvSpPr>
            <a:spLocks noGrp="1"/>
          </p:cNvSpPr>
          <p:nvPr>
            <p:ph type="dt" sz="half" idx="10"/>
          </p:nvPr>
        </p:nvSpPr>
        <p:spPr/>
        <p:txBody>
          <a:bodyPr/>
          <a:lstStyle/>
          <a:p>
            <a:fld id="{A7EADB90-FF7E-5041-AB9F-1BC0957AB829}" type="datetimeFigureOut">
              <a:rPr lang="en-US" smtClean="0"/>
              <a:pPr/>
              <a:t>3/7/2026</a:t>
            </a:fld>
            <a:endParaRPr lang="en-US" dirty="0"/>
          </a:p>
        </p:txBody>
      </p:sp>
      <p:sp>
        <p:nvSpPr>
          <p:cNvPr id="3" name="Θέση υποσέλιδου 2"/>
          <p:cNvSpPr>
            <a:spLocks noGrp="1"/>
          </p:cNvSpPr>
          <p:nvPr>
            <p:ph type="ftr" sz="quarter" idx="11"/>
          </p:nvPr>
        </p:nvSpPr>
        <p:spPr/>
        <p:txBody>
          <a:bodyPr/>
          <a:lstStyle/>
          <a:p>
            <a:endParaRPr lang="en-US" dirty="0"/>
          </a:p>
        </p:txBody>
      </p:sp>
      <p:sp>
        <p:nvSpPr>
          <p:cNvPr id="4" name="Θέση αριθμού διαφάνειας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5034261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περιεχομένου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C1EB8CB6-48D8-4E47-B0D3-B56230F429D0}"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03374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629841" y="457200"/>
            <a:ext cx="2949178" cy="1600200"/>
          </a:xfrm>
        </p:spPr>
        <p:txBody>
          <a:bodyPr anchor="b"/>
          <a:lstStyle>
            <a:lvl1pPr>
              <a:defRPr sz="2400"/>
            </a:lvl1pPr>
          </a:lstStyle>
          <a:p>
            <a:r>
              <a:rPr lang="el-GR"/>
              <a:t>Στυλ κύριου τίτλου</a:t>
            </a:r>
          </a:p>
        </p:txBody>
      </p:sp>
      <p:sp>
        <p:nvSpPr>
          <p:cNvPr id="3" name="Θέση εικόνας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l-GR"/>
          </a:p>
        </p:txBody>
      </p:sp>
      <p:sp>
        <p:nvSpPr>
          <p:cNvPr id="4" name="Θέση κειμένου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l-GR"/>
              <a:t>Στυλ υποδείγματος κειμένου</a:t>
            </a:r>
          </a:p>
        </p:txBody>
      </p:sp>
      <p:sp>
        <p:nvSpPr>
          <p:cNvPr id="5" name="Θέση ημερομηνίας 4"/>
          <p:cNvSpPr>
            <a:spLocks noGrp="1"/>
          </p:cNvSpPr>
          <p:nvPr>
            <p:ph type="dt" sz="half" idx="10"/>
          </p:nvPr>
        </p:nvSpPr>
        <p:spPr/>
        <p:txBody>
          <a:bodyPr/>
          <a:lstStyle/>
          <a:p>
            <a:fld id="{4EF716D3-DCE8-CC45-8106-AE5DFCD073F9}" type="datetimeFigureOut">
              <a:rPr lang="en-US" smtClean="0"/>
              <a:pPr/>
              <a:t>3/7/2026</a:t>
            </a:fld>
            <a:endParaRPr lang="en-US" dirty="0"/>
          </a:p>
        </p:txBody>
      </p:sp>
      <p:sp>
        <p:nvSpPr>
          <p:cNvPr id="6" name="Θέση υποσέλιδου 5"/>
          <p:cNvSpPr>
            <a:spLocks noGrp="1"/>
          </p:cNvSpPr>
          <p:nvPr>
            <p:ph type="ftr" sz="quarter" idx="11"/>
          </p:nvPr>
        </p:nvSpPr>
        <p:spPr/>
        <p:txBody>
          <a:bodyPr/>
          <a:lstStyle/>
          <a:p>
            <a:endParaRPr lang="en-US" dirty="0"/>
          </a:p>
        </p:txBody>
      </p:sp>
      <p:sp>
        <p:nvSpPr>
          <p:cNvPr id="7" name="Θέση αριθμού διαφάνειας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13254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l-GR"/>
              <a:t>Στυλ κύριου τίτλου</a:t>
            </a:r>
          </a:p>
        </p:txBody>
      </p:sp>
      <p:sp>
        <p:nvSpPr>
          <p:cNvPr id="3" name="Θέση κειμένου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ημερομηνίας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9FFFB4-400D-1240-AB24-6F86C96D4DFB}" type="datetimeFigureOut">
              <a:rPr lang="en-US" smtClean="0"/>
              <a:pPr/>
              <a:t>3/7/2026</a:t>
            </a:fld>
            <a:endParaRPr lang="en-US" dirty="0"/>
          </a:p>
        </p:txBody>
      </p:sp>
      <p:sp>
        <p:nvSpPr>
          <p:cNvPr id="5" name="Θέση υποσέλιδου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Θέση αριθμού διαφάνειας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
        <p:nvSpPr>
          <p:cNvPr id="7" name="Freeform 8"/>
          <p:cNvSpPr/>
          <p:nvPr userDrawn="1"/>
        </p:nvSpPr>
        <p:spPr bwMode="auto">
          <a:xfrm>
            <a:off x="163906" y="796626"/>
            <a:ext cx="86598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txBody>
          <a:bodyPr/>
          <a:lstStyle/>
          <a:p>
            <a:endParaRPr lang="en-US"/>
          </a:p>
        </p:txBody>
      </p:sp>
    </p:spTree>
    <p:extLst>
      <p:ext uri="{BB962C8B-B14F-4D97-AF65-F5344CB8AC3E}">
        <p14:creationId xmlns:p14="http://schemas.microsoft.com/office/powerpoint/2010/main" val="1642712413"/>
      </p:ext>
    </p:extLst>
  </p:cSld>
  <p:clrMap bg1="lt1" tx1="dk1" bg2="lt2" tx2="dk2" accent1="accent1" accent2="accent2" accent3="accent3" accent4="accent4" accent5="accent5" accent6="accent6" hlink="hlink" folHlink="folHlink"/>
  <p:sldLayoutIdLst>
    <p:sldLayoutId id="2147484471" r:id="rId1"/>
    <p:sldLayoutId id="2147484472" r:id="rId2"/>
    <p:sldLayoutId id="2147484473" r:id="rId3"/>
    <p:sldLayoutId id="2147484474" r:id="rId4"/>
    <p:sldLayoutId id="2147484475" r:id="rId5"/>
    <p:sldLayoutId id="2147484476" r:id="rId6"/>
    <p:sldLayoutId id="2147484477" r:id="rId7"/>
    <p:sldLayoutId id="2147484478" r:id="rId8"/>
    <p:sldLayoutId id="2147484479" r:id="rId9"/>
    <p:sldLayoutId id="2147484480" r:id="rId10"/>
    <p:sldLayoutId id="214748448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l-G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students.edivea.net/courses/275"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741144" y="1735414"/>
            <a:ext cx="6430090" cy="1221565"/>
          </a:xfrm>
        </p:spPr>
        <p:txBody>
          <a:bodyPr>
            <a:noAutofit/>
          </a:bodyPr>
          <a:lstStyle/>
          <a:p>
            <a:r>
              <a:rPr lang="el-GR" sz="1800" dirty="0"/>
              <a:t>«Σχεδιασμός, υλοποίηση και αποτίμηση εκπαιδευτικού υλικού με τη μέθοδο της </a:t>
            </a:r>
            <a:r>
              <a:rPr lang="el-GR" sz="1800" dirty="0" err="1"/>
              <a:t>ΕξΑΕ</a:t>
            </a:r>
            <a:r>
              <a:rPr lang="el-GR" sz="1800" dirty="0"/>
              <a:t> με θέμα την ανάπτυξη δεξιοτήτων των εκπαιδευτικών για την αντιμετώπιση του φαινομένου του εκφοβισμού, τον οποίο δέχονται από τους μαθητές τους»</a:t>
            </a:r>
            <a:endParaRPr lang="el-GR" sz="1800" b="1" dirty="0">
              <a:solidFill>
                <a:srgbClr val="C00000"/>
              </a:solidFill>
            </a:endParaRPr>
          </a:p>
        </p:txBody>
      </p:sp>
      <p:cxnSp>
        <p:nvCxnSpPr>
          <p:cNvPr id="16" name="15 - Ευθεία γραμμή σύνδεσης"/>
          <p:cNvCxnSpPr/>
          <p:nvPr/>
        </p:nvCxnSpPr>
        <p:spPr bwMode="auto">
          <a:xfrm>
            <a:off x="1789760" y="1045383"/>
            <a:ext cx="7034182" cy="7353"/>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sp>
        <p:nvSpPr>
          <p:cNvPr id="3081" name="11 - Ορθογώνιο"/>
          <p:cNvSpPr>
            <a:spLocks noChangeArrowheads="1"/>
          </p:cNvSpPr>
          <p:nvPr/>
        </p:nvSpPr>
        <p:spPr bwMode="auto">
          <a:xfrm>
            <a:off x="1604896" y="251187"/>
            <a:ext cx="7403909" cy="738664"/>
          </a:xfrm>
          <a:prstGeom prst="rect">
            <a:avLst/>
          </a:prstGeom>
          <a:noFill/>
          <a:ln w="9525">
            <a:noFill/>
            <a:miter lim="800000"/>
            <a:headEnd/>
            <a:tailEnd/>
          </a:ln>
        </p:spPr>
        <p:txBody>
          <a:bodyPr wrap="square">
            <a:spAutoFit/>
          </a:bodyPr>
          <a:lstStyle/>
          <a:p>
            <a:pPr algn="ctr"/>
            <a:r>
              <a:rPr lang="el-GR" sz="1400" dirty="0">
                <a:latin typeface="Book Antiqua" panose="02040602050305030304" pitchFamily="18" charset="0"/>
              </a:rPr>
              <a:t>Πρόγραμμα Μεταπτυχιακών Σπουδών: </a:t>
            </a:r>
            <a:endParaRPr lang="en-US" sz="1400" dirty="0">
              <a:latin typeface="Book Antiqua" panose="02040602050305030304" pitchFamily="18" charset="0"/>
            </a:endParaRPr>
          </a:p>
          <a:p>
            <a:pPr algn="ctr"/>
            <a:r>
              <a:rPr lang="el-GR" sz="1400" dirty="0">
                <a:latin typeface="Book Antiqua" panose="02040602050305030304" pitchFamily="18" charset="0"/>
              </a:rPr>
              <a:t>«Επιστήμες της Αγωγής - Εξ Αποστάσεως Εκπαίδευση  με την αξιοποίηση Προηγμένων Μαθησιακών Τεχνολογιών (e-</a:t>
            </a:r>
            <a:r>
              <a:rPr lang="el-GR" sz="1400" dirty="0" err="1">
                <a:latin typeface="Book Antiqua" panose="02040602050305030304" pitchFamily="18" charset="0"/>
              </a:rPr>
              <a:t>Learning</a:t>
            </a:r>
            <a:r>
              <a:rPr lang="el-GR" sz="1400" dirty="0">
                <a:latin typeface="Book Antiqua" panose="02040602050305030304" pitchFamily="18" charset="0"/>
              </a:rPr>
              <a:t>)»</a:t>
            </a:r>
            <a:endParaRPr lang="el-GR" sz="1200" dirty="0">
              <a:latin typeface="Book Antiqua" panose="02040602050305030304" pitchFamily="18" charset="0"/>
            </a:endParaRPr>
          </a:p>
        </p:txBody>
      </p:sp>
      <p:sp>
        <p:nvSpPr>
          <p:cNvPr id="11" name="Rectangle 1"/>
          <p:cNvSpPr>
            <a:spLocks noChangeArrowheads="1"/>
          </p:cNvSpPr>
          <p:nvPr/>
        </p:nvSpPr>
        <p:spPr bwMode="auto">
          <a:xfrm>
            <a:off x="1187624" y="5933891"/>
            <a:ext cx="7204270"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l-GR" sz="2000" b="0" i="1" u="none" strike="noStrike" cap="none" normalizeH="0" baseline="0" dirty="0">
                <a:ln>
                  <a:noFill/>
                </a:ln>
                <a:solidFill>
                  <a:schemeClr val="tx1"/>
                </a:solidFill>
                <a:effectLst/>
                <a:latin typeface="Book Antiqua" pitchFamily="18" charset="0"/>
                <a:ea typeface="Times New Roman" pitchFamily="18" charset="0"/>
                <a:cs typeface="Arial" pitchFamily="34" charset="0"/>
              </a:rPr>
              <a:t>Ρέθυμνο,</a:t>
            </a:r>
            <a:r>
              <a:rPr kumimoji="0" lang="el-GR" sz="2000" b="0" i="1" u="none" strike="noStrike" cap="none" normalizeH="0" dirty="0">
                <a:ln>
                  <a:noFill/>
                </a:ln>
                <a:solidFill>
                  <a:schemeClr val="tx1"/>
                </a:solidFill>
                <a:effectLst/>
                <a:latin typeface="Book Antiqua" pitchFamily="18" charset="0"/>
                <a:ea typeface="Times New Roman" pitchFamily="18" charset="0"/>
                <a:cs typeface="Arial" pitchFamily="34" charset="0"/>
              </a:rPr>
              <a:t> 202</a:t>
            </a:r>
            <a:r>
              <a:rPr kumimoji="0" lang="en-US" sz="2000" b="0" i="1" u="none" strike="noStrike" cap="none" normalizeH="0" dirty="0">
                <a:ln>
                  <a:noFill/>
                </a:ln>
                <a:solidFill>
                  <a:schemeClr val="tx1"/>
                </a:solidFill>
                <a:effectLst/>
                <a:latin typeface="Book Antiqua" pitchFamily="18" charset="0"/>
                <a:ea typeface="Times New Roman" pitchFamily="18" charset="0"/>
                <a:cs typeface="Arial" pitchFamily="34" charset="0"/>
              </a:rPr>
              <a:t>6</a:t>
            </a:r>
            <a:endParaRPr kumimoji="0" lang="el-GR" sz="2000" b="0" i="1" u="none" strike="noStrike" cap="none" normalizeH="0" baseline="0" dirty="0">
              <a:ln>
                <a:noFill/>
              </a:ln>
              <a:solidFill>
                <a:schemeClr val="tx1"/>
              </a:solidFill>
              <a:effectLst/>
              <a:latin typeface="Arial" pitchFamily="34" charset="0"/>
              <a:cs typeface="Arial" pitchFamily="34" charset="0"/>
            </a:endParaRPr>
          </a:p>
        </p:txBody>
      </p:sp>
      <p:cxnSp>
        <p:nvCxnSpPr>
          <p:cNvPr id="7" name="15 - Ευθεία γραμμή σύνδεσης"/>
          <p:cNvCxnSpPr/>
          <p:nvPr/>
        </p:nvCxnSpPr>
        <p:spPr bwMode="auto">
          <a:xfrm flipV="1">
            <a:off x="1789760" y="1101540"/>
            <a:ext cx="7034182" cy="1"/>
          </a:xfrm>
          <a:prstGeom prst="line">
            <a:avLst/>
          </a:prstGeom>
          <a:solidFill>
            <a:schemeClr val="accent1"/>
          </a:solidFill>
          <a:ln w="9525" cap="flat" cmpd="sng" algn="ctr">
            <a:solidFill>
              <a:schemeClr val="accent1"/>
            </a:solidFill>
            <a:prstDash val="solid"/>
            <a:round/>
            <a:headEnd type="none" w="med" len="med"/>
            <a:tailEnd type="none" w="med" len="med"/>
          </a:ln>
          <a:effectLst/>
        </p:spPr>
      </p:cxnSp>
      <p:cxnSp>
        <p:nvCxnSpPr>
          <p:cNvPr id="9" name="15 - Ευθεία γραμμή σύνδεσης"/>
          <p:cNvCxnSpPr/>
          <p:nvPr/>
        </p:nvCxnSpPr>
        <p:spPr bwMode="auto">
          <a:xfrm>
            <a:off x="1638680" y="5589240"/>
            <a:ext cx="6991725" cy="12969"/>
          </a:xfrm>
          <a:prstGeom prst="line">
            <a:avLst/>
          </a:prstGeom>
          <a:solidFill>
            <a:schemeClr val="accent1"/>
          </a:solidFill>
          <a:ln w="9525" cap="flat" cmpd="sng" algn="ctr">
            <a:solidFill>
              <a:schemeClr val="accent4">
                <a:lumMod val="90000"/>
                <a:lumOff val="10000"/>
              </a:schemeClr>
            </a:solidFill>
            <a:prstDash val="solid"/>
            <a:round/>
            <a:headEnd type="none" w="med" len="med"/>
            <a:tailEnd type="none" w="med" len="med"/>
          </a:ln>
          <a:effectLst/>
        </p:spPr>
      </p:cxnSp>
      <p:sp>
        <p:nvSpPr>
          <p:cNvPr id="10" name="9 - Ορθογώνιο"/>
          <p:cNvSpPr/>
          <p:nvPr/>
        </p:nvSpPr>
        <p:spPr>
          <a:xfrm>
            <a:off x="1403648" y="3260076"/>
            <a:ext cx="6840760" cy="584775"/>
          </a:xfrm>
          <a:prstGeom prst="rect">
            <a:avLst/>
          </a:prstGeom>
        </p:spPr>
        <p:txBody>
          <a:bodyPr wrap="square">
            <a:spAutoFit/>
          </a:bodyPr>
          <a:lstStyle/>
          <a:p>
            <a:pPr algn="ctr"/>
            <a:r>
              <a:rPr lang="el-GR" sz="3200" dirty="0"/>
              <a:t>Παπαδοπούλου Ευτυχία</a:t>
            </a:r>
          </a:p>
        </p:txBody>
      </p:sp>
      <p:graphicFrame>
        <p:nvGraphicFramePr>
          <p:cNvPr id="2" name="Πίνακας 1"/>
          <p:cNvGraphicFramePr>
            <a:graphicFrameLocks noGrp="1"/>
          </p:cNvGraphicFramePr>
          <p:nvPr>
            <p:extLst>
              <p:ext uri="{D42A27DB-BD31-4B8C-83A1-F6EECF244321}">
                <p14:modId xmlns:p14="http://schemas.microsoft.com/office/powerpoint/2010/main" val="374280387"/>
              </p:ext>
            </p:extLst>
          </p:nvPr>
        </p:nvGraphicFramePr>
        <p:xfrm>
          <a:off x="1789760" y="4689660"/>
          <a:ext cx="6503264" cy="1066800"/>
        </p:xfrm>
        <a:graphic>
          <a:graphicData uri="http://schemas.openxmlformats.org/drawingml/2006/table">
            <a:tbl>
              <a:tblPr firstRow="1" bandRow="1">
                <a:tableStyleId>{5C22544A-7EE6-4342-B048-85BDC9FD1C3A}</a:tableStyleId>
              </a:tblPr>
              <a:tblGrid>
                <a:gridCol w="2085909">
                  <a:extLst>
                    <a:ext uri="{9D8B030D-6E8A-4147-A177-3AD203B41FA5}">
                      <a16:colId xmlns:a16="http://schemas.microsoft.com/office/drawing/2014/main" val="20000"/>
                    </a:ext>
                  </a:extLst>
                </a:gridCol>
                <a:gridCol w="2085411">
                  <a:extLst>
                    <a:ext uri="{9D8B030D-6E8A-4147-A177-3AD203B41FA5}">
                      <a16:colId xmlns:a16="http://schemas.microsoft.com/office/drawing/2014/main" val="20001"/>
                    </a:ext>
                  </a:extLst>
                </a:gridCol>
                <a:gridCol w="2331944">
                  <a:extLst>
                    <a:ext uri="{9D8B030D-6E8A-4147-A177-3AD203B41FA5}">
                      <a16:colId xmlns:a16="http://schemas.microsoft.com/office/drawing/2014/main" val="20002"/>
                    </a:ext>
                  </a:extLst>
                </a:gridCol>
              </a:tblGrid>
              <a:tr h="626521">
                <a:tc>
                  <a:txBody>
                    <a:bodyPr/>
                    <a:lstStyle/>
                    <a:p>
                      <a:r>
                        <a:rPr lang="el-GR" sz="1600" b="1" kern="1200" dirty="0">
                          <a:solidFill>
                            <a:schemeClr val="tx1"/>
                          </a:solidFill>
                          <a:latin typeface="Times New Roman" panose="02020603050405020304" pitchFamily="18" charset="0"/>
                          <a:ea typeface="+mn-ea"/>
                          <a:cs typeface="Times New Roman" panose="02020603050405020304" pitchFamily="18" charset="0"/>
                        </a:rPr>
                        <a:t>Κωνσταντίνος </a:t>
                      </a:r>
                      <a:r>
                        <a:rPr lang="el-GR" sz="1600" b="1" kern="1200" dirty="0" err="1">
                          <a:solidFill>
                            <a:schemeClr val="tx1"/>
                          </a:solidFill>
                          <a:latin typeface="Times New Roman" panose="02020603050405020304" pitchFamily="18" charset="0"/>
                          <a:ea typeface="+mn-ea"/>
                          <a:cs typeface="Times New Roman" panose="02020603050405020304" pitchFamily="18" charset="0"/>
                        </a:rPr>
                        <a:t>Κωτσίδης</a:t>
                      </a:r>
                      <a:endParaRPr lang="el-GR" sz="1600" b="1" kern="1200" dirty="0">
                        <a:solidFill>
                          <a:schemeClr val="tx1"/>
                        </a:solidFill>
                        <a:latin typeface="Times New Roman" panose="02020603050405020304" pitchFamily="18" charset="0"/>
                        <a:ea typeface="+mn-ea"/>
                        <a:cs typeface="Times New Roman" panose="02020603050405020304" pitchFamily="18" charset="0"/>
                      </a:endParaRPr>
                    </a:p>
                    <a:p>
                      <a:r>
                        <a:rPr lang="el-GR" sz="1600" b="1" kern="1200" dirty="0" err="1">
                          <a:solidFill>
                            <a:schemeClr val="tx1"/>
                          </a:solidFill>
                          <a:latin typeface="Times New Roman" panose="02020603050405020304" pitchFamily="18" charset="0"/>
                          <a:ea typeface="+mn-ea"/>
                          <a:cs typeface="Times New Roman" panose="02020603050405020304" pitchFamily="18" charset="0"/>
                        </a:rPr>
                        <a:t>λΔιδάσκων</a:t>
                      </a:r>
                      <a:r>
                        <a:rPr lang="el-GR" sz="1600" b="1" kern="1200" dirty="0">
                          <a:solidFill>
                            <a:schemeClr val="tx1"/>
                          </a:solidFill>
                          <a:latin typeface="Times New Roman" panose="02020603050405020304" pitchFamily="18" charset="0"/>
                          <a:ea typeface="+mn-ea"/>
                          <a:cs typeface="Times New Roman" panose="02020603050405020304" pitchFamily="18" charset="0"/>
                        </a:rPr>
                        <a:t> ΠΜΣ Παν.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600" b="1" kern="1200" dirty="0">
                          <a:solidFill>
                            <a:schemeClr val="tx1"/>
                          </a:solidFill>
                          <a:latin typeface="Times New Roman" panose="02020603050405020304" pitchFamily="18" charset="0"/>
                          <a:ea typeface="+mn-ea"/>
                          <a:cs typeface="Times New Roman" panose="02020603050405020304" pitchFamily="18" charset="0"/>
                        </a:rPr>
                        <a:t>Παναγιώτης </a:t>
                      </a:r>
                      <a:r>
                        <a:rPr lang="el-GR" sz="1600" b="1" kern="1200" dirty="0" err="1">
                          <a:solidFill>
                            <a:schemeClr val="tx1"/>
                          </a:solidFill>
                          <a:latin typeface="Times New Roman" panose="02020603050405020304" pitchFamily="18" charset="0"/>
                          <a:ea typeface="+mn-ea"/>
                          <a:cs typeface="Times New Roman" panose="02020603050405020304" pitchFamily="18" charset="0"/>
                        </a:rPr>
                        <a:t>Ανασταστιάδης</a:t>
                      </a:r>
                      <a:endParaRPr lang="el-GR" sz="1600" b="1" kern="1200" dirty="0">
                        <a:solidFill>
                          <a:schemeClr val="tx1"/>
                        </a:solidFill>
                        <a:latin typeface="Times New Roman" panose="02020603050405020304" pitchFamily="18" charset="0"/>
                        <a:ea typeface="+mn-ea"/>
                        <a:cs typeface="Times New Roman" panose="02020603050405020304" pitchFamily="18" charset="0"/>
                      </a:endParaRPr>
                    </a:p>
                    <a:p>
                      <a:r>
                        <a:rPr lang="el-GR" sz="1600" b="1" kern="1200" dirty="0">
                          <a:solidFill>
                            <a:schemeClr val="tx1"/>
                          </a:solidFill>
                          <a:latin typeface="Times New Roman" panose="02020603050405020304" pitchFamily="18" charset="0"/>
                          <a:ea typeface="+mn-ea"/>
                          <a:cs typeface="Times New Roman" panose="02020603050405020304" pitchFamily="18" charset="0"/>
                        </a:rPr>
                        <a:t>Καθηγητής Παν.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l-GR" sz="1600" b="1" kern="1200" dirty="0">
                          <a:solidFill>
                            <a:schemeClr val="tx1"/>
                          </a:solidFill>
                          <a:latin typeface="Times New Roman" panose="02020603050405020304" pitchFamily="18" charset="0"/>
                          <a:ea typeface="+mn-ea"/>
                          <a:cs typeface="Times New Roman" panose="02020603050405020304" pitchFamily="18" charset="0"/>
                        </a:rPr>
                        <a:t>Χαράλαμπος </a:t>
                      </a:r>
                      <a:r>
                        <a:rPr lang="el-GR" sz="1600" b="1" kern="1200" dirty="0" err="1">
                          <a:solidFill>
                            <a:schemeClr val="tx1"/>
                          </a:solidFill>
                          <a:latin typeface="Times New Roman" panose="02020603050405020304" pitchFamily="18" charset="0"/>
                          <a:ea typeface="+mn-ea"/>
                          <a:cs typeface="Times New Roman" panose="02020603050405020304" pitchFamily="18" charset="0"/>
                        </a:rPr>
                        <a:t>Μουζάκης</a:t>
                      </a:r>
                      <a:endParaRPr lang="el-GR" sz="1600" b="1" kern="1200" dirty="0">
                        <a:solidFill>
                          <a:schemeClr val="tx1"/>
                        </a:solidFill>
                        <a:latin typeface="Times New Roman" panose="02020603050405020304" pitchFamily="18" charset="0"/>
                        <a:ea typeface="+mn-ea"/>
                        <a:cs typeface="Times New Roman" panose="02020603050405020304" pitchFamily="18" charset="0"/>
                      </a:endParaRPr>
                    </a:p>
                    <a:p>
                      <a:r>
                        <a:rPr lang="el-GR" sz="1600" b="1" kern="1200" dirty="0">
                          <a:solidFill>
                            <a:schemeClr val="tx1"/>
                          </a:solidFill>
                          <a:latin typeface="Times New Roman" panose="02020603050405020304" pitchFamily="18" charset="0"/>
                          <a:ea typeface="+mn-ea"/>
                          <a:cs typeface="Times New Roman" panose="02020603050405020304" pitchFamily="18" charset="0"/>
                        </a:rPr>
                        <a:t>Διδάσκων ΠΜΣ Παν. Κρήτης</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bl>
          </a:graphicData>
        </a:graphic>
      </p:graphicFrame>
      <p:sp>
        <p:nvSpPr>
          <p:cNvPr id="13" name="9 - Ορθογώνιο"/>
          <p:cNvSpPr/>
          <p:nvPr/>
        </p:nvSpPr>
        <p:spPr>
          <a:xfrm>
            <a:off x="1587484" y="4176533"/>
            <a:ext cx="6840760" cy="369332"/>
          </a:xfrm>
          <a:prstGeom prst="rect">
            <a:avLst/>
          </a:prstGeom>
        </p:spPr>
        <p:txBody>
          <a:bodyPr wrap="square">
            <a:spAutoFit/>
          </a:bodyPr>
          <a:lstStyle/>
          <a:p>
            <a:pPr algn="ctr"/>
            <a:r>
              <a:rPr lang="el-GR" sz="1800" dirty="0"/>
              <a:t>Επιτροπή Κρίσης ΔΕ</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B4DB1-78A1-898D-0822-48E4C85F53DF}"/>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1FAA080-311F-9058-2050-670823D2F324}"/>
              </a:ext>
            </a:extLst>
          </p:cNvPr>
          <p:cNvSpPr>
            <a:spLocks noGrp="1"/>
          </p:cNvSpPr>
          <p:nvPr>
            <p:ph type="title"/>
          </p:nvPr>
        </p:nvSpPr>
        <p:spPr>
          <a:xfrm>
            <a:off x="1143000" y="365127"/>
            <a:ext cx="7372350" cy="759617"/>
          </a:xfrm>
        </p:spPr>
        <p:txBody>
          <a:bodyPr>
            <a:noAutofit/>
          </a:bodyPr>
          <a:lstStyle/>
          <a:p>
            <a:br>
              <a:rPr lang="el-GR" sz="3600" dirty="0"/>
            </a:br>
            <a:r>
              <a:rPr lang="el-GR" sz="3600" dirty="0"/>
              <a:t>7β. Παραγόμενο εκπαιδευτικό υλικό</a:t>
            </a:r>
            <a:endParaRPr lang="el-GR" sz="3600" b="1" dirty="0">
              <a:solidFill>
                <a:srgbClr val="FF0000"/>
              </a:solidFill>
            </a:endParaRPr>
          </a:p>
        </p:txBody>
      </p:sp>
      <p:graphicFrame>
        <p:nvGraphicFramePr>
          <p:cNvPr id="10" name="Diagram 9">
            <a:extLst>
              <a:ext uri="{FF2B5EF4-FFF2-40B4-BE49-F238E27FC236}">
                <a16:creationId xmlns:a16="http://schemas.microsoft.com/office/drawing/2014/main" id="{63095FEA-608A-E81F-BA69-1D0C2F1F957A}"/>
              </a:ext>
            </a:extLst>
          </p:cNvPr>
          <p:cNvGraphicFramePr/>
          <p:nvPr>
            <p:extLst>
              <p:ext uri="{D42A27DB-BD31-4B8C-83A1-F6EECF244321}">
                <p14:modId xmlns:p14="http://schemas.microsoft.com/office/powerpoint/2010/main" val="688175769"/>
              </p:ext>
            </p:extLst>
          </p:nvPr>
        </p:nvGraphicFramePr>
        <p:xfrm>
          <a:off x="1475656" y="1628800"/>
          <a:ext cx="6912768" cy="41360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632430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A488D-FD0E-4EA6-900F-35C06F891F51}"/>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F066A4A-7D23-B7CA-878C-824F1BB6C382}"/>
              </a:ext>
            </a:extLst>
          </p:cNvPr>
          <p:cNvSpPr>
            <a:spLocks noGrp="1"/>
          </p:cNvSpPr>
          <p:nvPr>
            <p:ph type="title"/>
          </p:nvPr>
        </p:nvSpPr>
        <p:spPr>
          <a:xfrm>
            <a:off x="1143000" y="365127"/>
            <a:ext cx="7372350" cy="759617"/>
          </a:xfrm>
        </p:spPr>
        <p:txBody>
          <a:bodyPr>
            <a:noAutofit/>
          </a:bodyPr>
          <a:lstStyle/>
          <a:p>
            <a:br>
              <a:rPr lang="el-GR" sz="3600" dirty="0"/>
            </a:br>
            <a:r>
              <a:rPr lang="el-GR" sz="3600" dirty="0"/>
              <a:t>7γ. Παραγόμενο εκπαιδευτικό υλικό</a:t>
            </a:r>
            <a:endParaRPr lang="el-GR" sz="3600" b="1" dirty="0">
              <a:solidFill>
                <a:srgbClr val="FF0000"/>
              </a:solidFill>
            </a:endParaRPr>
          </a:p>
        </p:txBody>
      </p:sp>
      <p:sp>
        <p:nvSpPr>
          <p:cNvPr id="6" name="Content Placeholder 5">
            <a:extLst>
              <a:ext uri="{FF2B5EF4-FFF2-40B4-BE49-F238E27FC236}">
                <a16:creationId xmlns:a16="http://schemas.microsoft.com/office/drawing/2014/main" id="{18E806DF-EE97-DB9A-2095-867AEDFFE426}"/>
              </a:ext>
            </a:extLst>
          </p:cNvPr>
          <p:cNvSpPr>
            <a:spLocks noGrp="1"/>
          </p:cNvSpPr>
          <p:nvPr>
            <p:ph idx="1"/>
          </p:nvPr>
        </p:nvSpPr>
        <p:spPr/>
        <p:txBody>
          <a:bodyPr/>
          <a:lstStyle/>
          <a:p>
            <a:pPr marL="0" indent="0" algn="ctr">
              <a:lnSpc>
                <a:spcPct val="100000"/>
              </a:lnSpc>
              <a:buNone/>
            </a:pPr>
            <a:r>
              <a:rPr lang="el-GR" sz="2000" dirty="0"/>
              <a:t>Για την είσοδο στο μάθημα με τίτλο</a:t>
            </a:r>
          </a:p>
          <a:p>
            <a:pPr marL="0" indent="0" algn="ctr">
              <a:lnSpc>
                <a:spcPct val="100000"/>
              </a:lnSpc>
              <a:buNone/>
            </a:pPr>
            <a:r>
              <a:rPr lang="el-GR" sz="2000" b="1" dirty="0"/>
              <a:t>«Αντιμετώπιση </a:t>
            </a:r>
            <a:r>
              <a:rPr lang="el-GR" sz="2000" b="1" dirty="0" err="1"/>
              <a:t>Bullying</a:t>
            </a:r>
            <a:r>
              <a:rPr lang="el-GR" sz="2000" b="1" dirty="0"/>
              <a:t> προς Εκπαιδευτικούς: Στρατηγικές &amp; Εργαλεία» </a:t>
            </a:r>
            <a:r>
              <a:rPr lang="el-GR" sz="2000" dirty="0"/>
              <a:t>είναι απαραίτητη η μετάβαση στον σύνδεσμο: </a:t>
            </a:r>
            <a:r>
              <a:rPr lang="en-US" sz="2000" dirty="0">
                <a:hlinkClick r:id="rId2"/>
              </a:rPr>
              <a:t>https://students.edivea.net/courses/275</a:t>
            </a:r>
            <a:endParaRPr lang="el-GR" sz="2000" dirty="0"/>
          </a:p>
        </p:txBody>
      </p:sp>
      <p:pic>
        <p:nvPicPr>
          <p:cNvPr id="10" name="Picture 9">
            <a:extLst>
              <a:ext uri="{FF2B5EF4-FFF2-40B4-BE49-F238E27FC236}">
                <a16:creationId xmlns:a16="http://schemas.microsoft.com/office/drawing/2014/main" id="{9CCECD17-D4E3-C11A-F8D3-22D3FD2787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9692" y="3645024"/>
            <a:ext cx="5544616" cy="1872208"/>
          </a:xfrm>
          <a:prstGeom prst="rect">
            <a:avLst/>
          </a:prstGeom>
        </p:spPr>
      </p:pic>
    </p:spTree>
    <p:extLst>
      <p:ext uri="{BB962C8B-B14F-4D97-AF65-F5344CB8AC3E}">
        <p14:creationId xmlns:p14="http://schemas.microsoft.com/office/powerpoint/2010/main" val="11985253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620688"/>
            <a:ext cx="7776864" cy="576064"/>
          </a:xfrm>
        </p:spPr>
        <p:txBody>
          <a:bodyPr>
            <a:noAutofit/>
          </a:bodyPr>
          <a:lstStyle/>
          <a:p>
            <a:r>
              <a:rPr lang="el-GR" sz="3600" dirty="0"/>
              <a:t>8α. Μεθοδολογία</a:t>
            </a:r>
            <a:endParaRPr lang="el-GR" sz="4000" b="1" dirty="0"/>
          </a:p>
        </p:txBody>
      </p:sp>
      <p:sp>
        <p:nvSpPr>
          <p:cNvPr id="4" name="9 - Ορθογώνιο"/>
          <p:cNvSpPr/>
          <p:nvPr/>
        </p:nvSpPr>
        <p:spPr>
          <a:xfrm>
            <a:off x="1151112" y="1484784"/>
            <a:ext cx="7776864" cy="1508105"/>
          </a:xfrm>
          <a:prstGeom prst="rect">
            <a:avLst/>
          </a:prstGeom>
        </p:spPr>
        <p:txBody>
          <a:bodyPr wrap="square">
            <a:spAutoFit/>
          </a:bodyPr>
          <a:lstStyle/>
          <a:p>
            <a:pPr algn="ctr"/>
            <a:r>
              <a:rPr lang="el-GR" sz="2800" b="1" dirty="0"/>
              <a:t>Μικτή</a:t>
            </a:r>
            <a:r>
              <a:rPr lang="el-GR" sz="2800" dirty="0"/>
              <a:t> μεθοδολογική προσέγγιση</a:t>
            </a:r>
          </a:p>
          <a:p>
            <a:pPr marL="3657600" lvl="7" indent="-457200" algn="ctr">
              <a:buFont typeface="Wingdings" panose="05000000000000000000" pitchFamily="2" charset="2"/>
              <a:buChar char="v"/>
            </a:pPr>
            <a:endParaRPr lang="el-GR" sz="3200" dirty="0"/>
          </a:p>
          <a:p>
            <a:pPr algn="ctr"/>
            <a:endParaRPr lang="el-GR" sz="3200" dirty="0"/>
          </a:p>
        </p:txBody>
      </p:sp>
      <p:graphicFrame>
        <p:nvGraphicFramePr>
          <p:cNvPr id="3" name="Table 2">
            <a:extLst>
              <a:ext uri="{FF2B5EF4-FFF2-40B4-BE49-F238E27FC236}">
                <a16:creationId xmlns:a16="http://schemas.microsoft.com/office/drawing/2014/main" id="{2130B4F1-ED90-6C1E-5C96-4FBE16761AB1}"/>
              </a:ext>
            </a:extLst>
          </p:cNvPr>
          <p:cNvGraphicFramePr>
            <a:graphicFrameLocks noGrp="1"/>
          </p:cNvGraphicFramePr>
          <p:nvPr>
            <p:extLst>
              <p:ext uri="{D42A27DB-BD31-4B8C-83A1-F6EECF244321}">
                <p14:modId xmlns:p14="http://schemas.microsoft.com/office/powerpoint/2010/main" val="2967483703"/>
              </p:ext>
            </p:extLst>
          </p:nvPr>
        </p:nvGraphicFramePr>
        <p:xfrm>
          <a:off x="683568" y="2370966"/>
          <a:ext cx="7992888" cy="3566160"/>
        </p:xfrm>
        <a:graphic>
          <a:graphicData uri="http://schemas.openxmlformats.org/drawingml/2006/table">
            <a:tbl>
              <a:tblPr firstRow="1" bandRow="1">
                <a:tableStyleId>{5DA37D80-6434-44D0-A028-1B22A696006F}</a:tableStyleId>
              </a:tblPr>
              <a:tblGrid>
                <a:gridCol w="3996444">
                  <a:extLst>
                    <a:ext uri="{9D8B030D-6E8A-4147-A177-3AD203B41FA5}">
                      <a16:colId xmlns:a16="http://schemas.microsoft.com/office/drawing/2014/main" val="3621129140"/>
                    </a:ext>
                  </a:extLst>
                </a:gridCol>
                <a:gridCol w="3996444">
                  <a:extLst>
                    <a:ext uri="{9D8B030D-6E8A-4147-A177-3AD203B41FA5}">
                      <a16:colId xmlns:a16="http://schemas.microsoft.com/office/drawing/2014/main" val="2229023402"/>
                    </a:ext>
                  </a:extLst>
                </a:gridCol>
              </a:tblGrid>
              <a:tr h="370840">
                <a:tc>
                  <a:txBody>
                    <a:bodyPr/>
                    <a:lstStyle/>
                    <a:p>
                      <a:pPr algn="ctr"/>
                      <a:r>
                        <a:rPr lang="el-GR" sz="2400" dirty="0"/>
                        <a:t>Ποιοτική Αξιολόγηση</a:t>
                      </a:r>
                      <a:endParaRPr lang="en-US" sz="2400" dirty="0"/>
                    </a:p>
                  </a:txBody>
                  <a:tcPr/>
                </a:tc>
                <a:tc>
                  <a:txBody>
                    <a:bodyPr/>
                    <a:lstStyle/>
                    <a:p>
                      <a:pPr algn="ctr"/>
                      <a:r>
                        <a:rPr lang="el-GR" sz="2400" dirty="0"/>
                        <a:t>Ποσοτική Αξιολόγηση</a:t>
                      </a:r>
                      <a:endParaRPr lang="en-US" sz="2400" dirty="0"/>
                    </a:p>
                  </a:txBody>
                  <a:tcPr/>
                </a:tc>
                <a:extLst>
                  <a:ext uri="{0D108BD9-81ED-4DB2-BD59-A6C34878D82A}">
                    <a16:rowId xmlns:a16="http://schemas.microsoft.com/office/drawing/2014/main" val="2506274024"/>
                  </a:ext>
                </a:extLst>
              </a:tr>
              <a:tr h="370840">
                <a:tc>
                  <a:txBody>
                    <a:bodyPr/>
                    <a:lstStyle/>
                    <a:p>
                      <a:pPr marL="285750" indent="-285750">
                        <a:buFont typeface="Wingdings" panose="05000000000000000000" pitchFamily="2" charset="2"/>
                        <a:buChar char="Ø"/>
                      </a:pPr>
                      <a:r>
                        <a:rPr lang="el-GR" sz="1800" dirty="0"/>
                        <a:t>3 ειδικοί της </a:t>
                      </a:r>
                      <a:r>
                        <a:rPr lang="el-GR" sz="1800" dirty="0" err="1"/>
                        <a:t>ΕξΑΕ</a:t>
                      </a:r>
                      <a:endParaRPr lang="el-GR" sz="1800" dirty="0"/>
                    </a:p>
                    <a:p>
                      <a:pPr marL="285750" indent="-285750">
                        <a:buFont typeface="Wingdings" panose="05000000000000000000" pitchFamily="2" charset="2"/>
                        <a:buChar char="Ø"/>
                      </a:pPr>
                      <a:r>
                        <a:rPr lang="el-GR" sz="1800" dirty="0"/>
                        <a:t>Δομημένο ερωτηματολόγιο αξιολόγησης εκπαιδευτικού υλικού Ε.ΔΙ.Β.Ε.Α. (ερωτήσεις ανοιχτού και κλειστού  τύπου)</a:t>
                      </a:r>
                    </a:p>
                    <a:p>
                      <a:pPr marL="285750" indent="-285750">
                        <a:buFont typeface="Wingdings" panose="05000000000000000000" pitchFamily="2" charset="2"/>
                        <a:buChar char="Ø"/>
                      </a:pPr>
                      <a:r>
                        <a:rPr lang="el-GR" sz="1800" dirty="0"/>
                        <a:t>Οργάνωση ερωτηματολογίου σε εννέα θεματικούς άξονες</a:t>
                      </a:r>
                    </a:p>
                    <a:p>
                      <a:pPr marL="285750" indent="-285750">
                        <a:buFont typeface="Wingdings" panose="05000000000000000000" pitchFamily="2" charset="2"/>
                        <a:buChar char="Ø"/>
                      </a:pPr>
                      <a:r>
                        <a:rPr lang="el-GR" sz="1800" dirty="0"/>
                        <a:t>Ανάλυση περιεχομένου: θεματικές κατηγορίες, σημασιολογική συνάφεια </a:t>
                      </a:r>
                    </a:p>
                    <a:p>
                      <a:pPr marL="285750" indent="-285750">
                        <a:buFont typeface="Wingdings" panose="05000000000000000000" pitchFamily="2" charset="2"/>
                        <a:buChar char="Ø"/>
                      </a:pPr>
                      <a:r>
                        <a:rPr lang="el-GR" sz="1800" dirty="0" err="1"/>
                        <a:t>Τριγωνοποίηση</a:t>
                      </a:r>
                      <a:r>
                        <a:rPr lang="el-GR" sz="1800" dirty="0"/>
                        <a:t> δεδομένων</a:t>
                      </a:r>
                    </a:p>
                  </a:txBody>
                  <a:tcPr/>
                </a:tc>
                <a:tc>
                  <a:txBody>
                    <a:bodyPr/>
                    <a:lstStyle/>
                    <a:p>
                      <a:pPr marL="285750" indent="-285750">
                        <a:buFont typeface="Wingdings" panose="05000000000000000000" pitchFamily="2" charset="2"/>
                        <a:buChar char="Ø"/>
                      </a:pPr>
                      <a:r>
                        <a:rPr lang="el-GR" sz="1800" dirty="0"/>
                        <a:t>36 εκπαιδευτικοί δευτεροβάθμιας που έχουν βιώσει εκφοβισμό</a:t>
                      </a:r>
                    </a:p>
                    <a:p>
                      <a:pPr marL="285750" indent="-285750">
                        <a:buFont typeface="Wingdings" panose="05000000000000000000" pitchFamily="2" charset="2"/>
                        <a:buChar char="Ø"/>
                      </a:pPr>
                      <a:r>
                        <a:rPr lang="el-GR" sz="1800" dirty="0"/>
                        <a:t>Δομημένο ερωτηματολόγιο κλειστού τύπου</a:t>
                      </a:r>
                    </a:p>
                    <a:p>
                      <a:pPr marL="285750" indent="-285750">
                        <a:buFont typeface="Wingdings" panose="05000000000000000000" pitchFamily="2" charset="2"/>
                        <a:buChar char="Ø"/>
                      </a:pPr>
                      <a:r>
                        <a:rPr lang="el-GR" sz="1800" dirty="0"/>
                        <a:t>Οργάνωση ερωτηματολογίου σε τέσσερεις θεματικούς άξονες</a:t>
                      </a:r>
                    </a:p>
                    <a:p>
                      <a:pPr marL="285750" indent="-285750">
                        <a:buFont typeface="Wingdings" panose="05000000000000000000" pitchFamily="2" charset="2"/>
                        <a:buChar char="Ø"/>
                      </a:pPr>
                      <a:r>
                        <a:rPr lang="el-GR" sz="1800" dirty="0"/>
                        <a:t>Συλλογή δεδομένων μέσω </a:t>
                      </a:r>
                      <a:r>
                        <a:rPr lang="el-GR" sz="1800" dirty="0" err="1"/>
                        <a:t>πενταβάθμιας</a:t>
                      </a:r>
                      <a:r>
                        <a:rPr lang="el-GR" sz="1800" dirty="0"/>
                        <a:t> κλίμακας </a:t>
                      </a:r>
                      <a:r>
                        <a:rPr lang="el-GR" sz="1800" kern="1200" dirty="0" err="1">
                          <a:solidFill>
                            <a:schemeClr val="dk1"/>
                          </a:solidFill>
                          <a:effectLst/>
                        </a:rPr>
                        <a:t>Likert</a:t>
                      </a:r>
                      <a:endParaRPr lang="el-GR" sz="1800" kern="1200" dirty="0">
                        <a:solidFill>
                          <a:schemeClr val="dk1"/>
                        </a:solidFill>
                        <a:effectLst/>
                      </a:endParaRPr>
                    </a:p>
                    <a:p>
                      <a:pPr marL="285750" indent="-285750">
                        <a:buFont typeface="Wingdings" panose="05000000000000000000" pitchFamily="2" charset="2"/>
                        <a:buChar char="Ø"/>
                      </a:pPr>
                      <a:r>
                        <a:rPr lang="el-GR" sz="1800" kern="1200" dirty="0">
                          <a:solidFill>
                            <a:schemeClr val="dk1"/>
                          </a:solidFill>
                          <a:effectLst/>
                        </a:rPr>
                        <a:t>Ανάλυση δεδομένων με το λογισμικό IBM SPSS </a:t>
                      </a:r>
                      <a:r>
                        <a:rPr lang="el-GR" sz="1800" kern="1200" dirty="0" err="1">
                          <a:solidFill>
                            <a:schemeClr val="dk1"/>
                          </a:solidFill>
                          <a:effectLst/>
                        </a:rPr>
                        <a:t>Statistics</a:t>
                      </a:r>
                      <a:endParaRPr lang="el-GR" sz="1800" dirty="0"/>
                    </a:p>
                    <a:p>
                      <a:pPr marL="285750" indent="-285750">
                        <a:buFont typeface="Wingdings" panose="05000000000000000000" pitchFamily="2" charset="2"/>
                        <a:buChar char="Ø"/>
                      </a:pPr>
                      <a:endParaRPr lang="en-US" sz="1800" dirty="0"/>
                    </a:p>
                  </a:txBody>
                  <a:tcPr/>
                </a:tc>
                <a:extLst>
                  <a:ext uri="{0D108BD9-81ED-4DB2-BD59-A6C34878D82A}">
                    <a16:rowId xmlns:a16="http://schemas.microsoft.com/office/drawing/2014/main" val="1730329201"/>
                  </a:ext>
                </a:extLst>
              </a:tr>
            </a:tbl>
          </a:graphicData>
        </a:graphic>
      </p:graphicFrame>
    </p:spTree>
    <p:extLst>
      <p:ext uri="{BB962C8B-B14F-4D97-AF65-F5344CB8AC3E}">
        <p14:creationId xmlns:p14="http://schemas.microsoft.com/office/powerpoint/2010/main" val="18136764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B7ACA1-7721-5150-A71F-77A8D275DF3A}"/>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F54C615F-F94B-C079-8B37-7B35E17A0392}"/>
              </a:ext>
            </a:extLst>
          </p:cNvPr>
          <p:cNvSpPr>
            <a:spLocks noGrp="1"/>
          </p:cNvSpPr>
          <p:nvPr>
            <p:ph type="title"/>
          </p:nvPr>
        </p:nvSpPr>
        <p:spPr>
          <a:xfrm>
            <a:off x="1043608" y="620688"/>
            <a:ext cx="7776864" cy="576064"/>
          </a:xfrm>
        </p:spPr>
        <p:txBody>
          <a:bodyPr>
            <a:noAutofit/>
          </a:bodyPr>
          <a:lstStyle/>
          <a:p>
            <a:r>
              <a:rPr lang="el-GR" sz="3600" dirty="0"/>
              <a:t>8β. Μεθοδολογία </a:t>
            </a:r>
            <a:endParaRPr lang="el-GR" sz="4000" b="1" dirty="0"/>
          </a:p>
        </p:txBody>
      </p:sp>
      <p:sp>
        <p:nvSpPr>
          <p:cNvPr id="3" name="TextBox 2">
            <a:extLst>
              <a:ext uri="{FF2B5EF4-FFF2-40B4-BE49-F238E27FC236}">
                <a16:creationId xmlns:a16="http://schemas.microsoft.com/office/drawing/2014/main" id="{B8732AEF-B7AF-D9D6-8FC5-335D868B9A28}"/>
              </a:ext>
            </a:extLst>
          </p:cNvPr>
          <p:cNvSpPr txBox="1"/>
          <p:nvPr/>
        </p:nvSpPr>
        <p:spPr>
          <a:xfrm>
            <a:off x="2411760" y="1988840"/>
            <a:ext cx="4104456" cy="523220"/>
          </a:xfrm>
          <a:prstGeom prst="rect">
            <a:avLst/>
          </a:prstGeom>
          <a:solidFill>
            <a:srgbClr val="FFFFCC"/>
          </a:solidFill>
          <a:ln>
            <a:solidFill>
              <a:srgbClr val="90CCAF"/>
            </a:solidFill>
          </a:ln>
        </p:spPr>
        <p:txBody>
          <a:bodyPr wrap="square" rtlCol="0">
            <a:spAutoFit/>
          </a:bodyPr>
          <a:lstStyle/>
          <a:p>
            <a:r>
              <a:rPr lang="el-GR" sz="2800" dirty="0"/>
              <a:t>Σκόπιμη Δειγματοληψία</a:t>
            </a:r>
            <a:endParaRPr lang="en-US" sz="2800" dirty="0"/>
          </a:p>
        </p:txBody>
      </p:sp>
      <p:sp>
        <p:nvSpPr>
          <p:cNvPr id="5" name="TextBox 4">
            <a:extLst>
              <a:ext uri="{FF2B5EF4-FFF2-40B4-BE49-F238E27FC236}">
                <a16:creationId xmlns:a16="http://schemas.microsoft.com/office/drawing/2014/main" id="{33769C14-4ECF-892B-2A72-8A3E3E98BDC8}"/>
              </a:ext>
            </a:extLst>
          </p:cNvPr>
          <p:cNvSpPr txBox="1"/>
          <p:nvPr/>
        </p:nvSpPr>
        <p:spPr>
          <a:xfrm>
            <a:off x="1403648" y="2780928"/>
            <a:ext cx="6336704" cy="2677656"/>
          </a:xfrm>
          <a:prstGeom prst="rect">
            <a:avLst/>
          </a:prstGeom>
          <a:solidFill>
            <a:srgbClr val="EDBE9B"/>
          </a:solidFill>
          <a:ln>
            <a:solidFill>
              <a:srgbClr val="931B1B"/>
            </a:solidFill>
          </a:ln>
        </p:spPr>
        <p:txBody>
          <a:bodyPr wrap="square" rtlCol="0">
            <a:spAutoFit/>
          </a:bodyPr>
          <a:lstStyle/>
          <a:p>
            <a:pPr marL="342900" indent="-342900">
              <a:buFont typeface="Wingdings" panose="05000000000000000000" pitchFamily="2" charset="2"/>
              <a:buChar char="v"/>
            </a:pPr>
            <a:r>
              <a:rPr lang="el-GR" sz="2800" dirty="0"/>
              <a:t>Εθελοντική συμμετοχή και ενημερωμένη συγκατάθεση</a:t>
            </a:r>
          </a:p>
          <a:p>
            <a:pPr marL="342900" indent="-342900">
              <a:buFont typeface="Wingdings" panose="05000000000000000000" pitchFamily="2" charset="2"/>
              <a:buChar char="v"/>
            </a:pPr>
            <a:r>
              <a:rPr lang="el-GR" sz="2800" dirty="0"/>
              <a:t>Ανωνυμία και εμπιστευτικότητα δεδομένων</a:t>
            </a:r>
          </a:p>
          <a:p>
            <a:pPr marL="342900" indent="-342900">
              <a:buFont typeface="Wingdings" panose="05000000000000000000" pitchFamily="2" charset="2"/>
              <a:buChar char="v"/>
            </a:pPr>
            <a:r>
              <a:rPr lang="el-GR" sz="2800" dirty="0"/>
              <a:t>Συμμόρφωση με τον </a:t>
            </a:r>
            <a:r>
              <a:rPr lang="en-US" sz="2800" dirty="0"/>
              <a:t>GDPR (</a:t>
            </a:r>
            <a:r>
              <a:rPr lang="el-GR" sz="2800" dirty="0"/>
              <a:t>ΕΕ 2016/679)</a:t>
            </a:r>
            <a:endParaRPr lang="en-US" sz="2800" dirty="0"/>
          </a:p>
        </p:txBody>
      </p:sp>
    </p:spTree>
    <p:extLst>
      <p:ext uri="{BB962C8B-B14F-4D97-AF65-F5344CB8AC3E}">
        <p14:creationId xmlns:p14="http://schemas.microsoft.com/office/powerpoint/2010/main" val="2496461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9α. Αποτελέσματα - Κύρια ευρήματα </a:t>
            </a:r>
            <a:endParaRPr lang="el-GR" sz="4000" b="1" dirty="0"/>
          </a:p>
        </p:txBody>
      </p:sp>
      <p:sp>
        <p:nvSpPr>
          <p:cNvPr id="4" name="9 - Ορθογώνιο"/>
          <p:cNvSpPr/>
          <p:nvPr/>
        </p:nvSpPr>
        <p:spPr>
          <a:xfrm>
            <a:off x="930164" y="1700808"/>
            <a:ext cx="7632848" cy="1138773"/>
          </a:xfrm>
          <a:prstGeom prst="rect">
            <a:avLst/>
          </a:prstGeom>
        </p:spPr>
        <p:txBody>
          <a:bodyPr wrap="square">
            <a:spAutoFit/>
          </a:bodyPr>
          <a:lstStyle/>
          <a:p>
            <a:pPr algn="ctr"/>
            <a:r>
              <a:rPr lang="el-GR" sz="3200" b="1" dirty="0"/>
              <a:t>Ειδικοί της </a:t>
            </a:r>
            <a:r>
              <a:rPr lang="el-GR" sz="3200" b="1" dirty="0" err="1"/>
              <a:t>ΕξΑΕ</a:t>
            </a:r>
            <a:r>
              <a:rPr lang="el-GR" sz="3200" b="1" dirty="0"/>
              <a:t> </a:t>
            </a:r>
          </a:p>
          <a:p>
            <a:endParaRPr lang="el-GR" sz="1800" dirty="0"/>
          </a:p>
          <a:p>
            <a:endParaRPr lang="el-GR" sz="1800" dirty="0"/>
          </a:p>
        </p:txBody>
      </p:sp>
      <p:graphicFrame>
        <p:nvGraphicFramePr>
          <p:cNvPr id="3" name="Table 2">
            <a:extLst>
              <a:ext uri="{FF2B5EF4-FFF2-40B4-BE49-F238E27FC236}">
                <a16:creationId xmlns:a16="http://schemas.microsoft.com/office/drawing/2014/main" id="{0B334C91-EC22-E811-D3AE-64CBB0988DC1}"/>
              </a:ext>
            </a:extLst>
          </p:cNvPr>
          <p:cNvGraphicFramePr>
            <a:graphicFrameLocks noGrp="1"/>
          </p:cNvGraphicFramePr>
          <p:nvPr>
            <p:extLst>
              <p:ext uri="{D42A27DB-BD31-4B8C-83A1-F6EECF244321}">
                <p14:modId xmlns:p14="http://schemas.microsoft.com/office/powerpoint/2010/main" val="3328344101"/>
              </p:ext>
            </p:extLst>
          </p:nvPr>
        </p:nvGraphicFramePr>
        <p:xfrm>
          <a:off x="1060376" y="2564904"/>
          <a:ext cx="7536668" cy="3125376"/>
        </p:xfrm>
        <a:graphic>
          <a:graphicData uri="http://schemas.openxmlformats.org/drawingml/2006/table">
            <a:tbl>
              <a:tblPr firstRow="1" bandRow="1">
                <a:tableStyleId>{5DA37D80-6434-44D0-A028-1B22A696006F}</a:tableStyleId>
              </a:tblPr>
              <a:tblGrid>
                <a:gridCol w="1794041">
                  <a:extLst>
                    <a:ext uri="{9D8B030D-6E8A-4147-A177-3AD203B41FA5}">
                      <a16:colId xmlns:a16="http://schemas.microsoft.com/office/drawing/2014/main" val="2883835597"/>
                    </a:ext>
                  </a:extLst>
                </a:gridCol>
                <a:gridCol w="1914209">
                  <a:extLst>
                    <a:ext uri="{9D8B030D-6E8A-4147-A177-3AD203B41FA5}">
                      <a16:colId xmlns:a16="http://schemas.microsoft.com/office/drawing/2014/main" val="4125915837"/>
                    </a:ext>
                  </a:extLst>
                </a:gridCol>
                <a:gridCol w="1914209">
                  <a:extLst>
                    <a:ext uri="{9D8B030D-6E8A-4147-A177-3AD203B41FA5}">
                      <a16:colId xmlns:a16="http://schemas.microsoft.com/office/drawing/2014/main" val="1671046917"/>
                    </a:ext>
                  </a:extLst>
                </a:gridCol>
                <a:gridCol w="1914209">
                  <a:extLst>
                    <a:ext uri="{9D8B030D-6E8A-4147-A177-3AD203B41FA5}">
                      <a16:colId xmlns:a16="http://schemas.microsoft.com/office/drawing/2014/main" val="1656224323"/>
                    </a:ext>
                  </a:extLst>
                </a:gridCol>
              </a:tblGrid>
              <a:tr h="1388016">
                <a:tc>
                  <a:txBody>
                    <a:bodyPr/>
                    <a:lstStyle/>
                    <a:p>
                      <a:pPr algn="ctr"/>
                      <a:r>
                        <a:rPr lang="el-GR" sz="2000" dirty="0"/>
                        <a:t>Επιστημονική &amp; Γνωστική ποιότητα</a:t>
                      </a:r>
                      <a:endParaRPr lang="en-US" sz="2000" dirty="0"/>
                    </a:p>
                  </a:txBody>
                  <a:tcPr/>
                </a:tc>
                <a:tc>
                  <a:txBody>
                    <a:bodyPr/>
                    <a:lstStyle/>
                    <a:p>
                      <a:pPr algn="ctr"/>
                      <a:r>
                        <a:rPr lang="el-GR" sz="2000" dirty="0" err="1"/>
                        <a:t>Λειτουργικότη</a:t>
                      </a:r>
                      <a:r>
                        <a:rPr lang="el-GR" sz="2000" dirty="0"/>
                        <a:t>-τα &amp; Καθοδήγηση</a:t>
                      </a:r>
                      <a:endParaRPr lang="en-US" sz="2000" dirty="0"/>
                    </a:p>
                  </a:txBody>
                  <a:tcPr/>
                </a:tc>
                <a:tc>
                  <a:txBody>
                    <a:bodyPr/>
                    <a:lstStyle/>
                    <a:p>
                      <a:pPr algn="ctr"/>
                      <a:r>
                        <a:rPr lang="el-GR" sz="2000" dirty="0" err="1"/>
                        <a:t>Αναστοχασμός</a:t>
                      </a:r>
                      <a:r>
                        <a:rPr lang="el-GR" sz="2000" dirty="0"/>
                        <a:t> &amp; Μαθησιακά αποτελέσματα</a:t>
                      </a:r>
                      <a:endParaRPr lang="en-US" sz="2000" dirty="0"/>
                    </a:p>
                  </a:txBody>
                  <a:tcPr/>
                </a:tc>
                <a:tc>
                  <a:txBody>
                    <a:bodyPr/>
                    <a:lstStyle/>
                    <a:p>
                      <a:pPr algn="ctr"/>
                      <a:r>
                        <a:rPr lang="el-GR" sz="2000" dirty="0" err="1"/>
                        <a:t>Πολυμεσικός</a:t>
                      </a:r>
                      <a:r>
                        <a:rPr lang="el-GR" sz="2000" dirty="0"/>
                        <a:t> σχεδιασμός &amp; Γενική αποτίμηση</a:t>
                      </a:r>
                      <a:endParaRPr lang="en-US" sz="2000" dirty="0"/>
                    </a:p>
                  </a:txBody>
                  <a:tcPr/>
                </a:tc>
                <a:extLst>
                  <a:ext uri="{0D108BD9-81ED-4DB2-BD59-A6C34878D82A}">
                    <a16:rowId xmlns:a16="http://schemas.microsoft.com/office/drawing/2014/main" val="303838708"/>
                  </a:ext>
                </a:extLst>
              </a:tr>
              <a:tr h="1708328">
                <a:tc>
                  <a:txBody>
                    <a:bodyPr/>
                    <a:lstStyle/>
                    <a:p>
                      <a:pPr algn="ctr"/>
                      <a:r>
                        <a:rPr lang="el-GR" sz="1800" dirty="0"/>
                        <a:t>Σαφές,</a:t>
                      </a:r>
                    </a:p>
                    <a:p>
                      <a:pPr algn="ctr"/>
                      <a:r>
                        <a:rPr lang="el-GR" sz="1800" dirty="0"/>
                        <a:t>Τεκμηριωμένο, </a:t>
                      </a:r>
                    </a:p>
                    <a:p>
                      <a:pPr algn="ctr"/>
                      <a:r>
                        <a:rPr lang="el-GR" sz="1800" dirty="0"/>
                        <a:t>Κατανοητό περιεχόμενο</a:t>
                      </a:r>
                      <a:endParaRPr lang="en-US" sz="1800" dirty="0"/>
                    </a:p>
                  </a:txBody>
                  <a:tcPr/>
                </a:tc>
                <a:tc>
                  <a:txBody>
                    <a:bodyPr/>
                    <a:lstStyle/>
                    <a:p>
                      <a:pPr algn="ctr"/>
                      <a:r>
                        <a:rPr lang="el-GR" sz="1800" dirty="0"/>
                        <a:t>Υψηλή ευχρηστία,</a:t>
                      </a:r>
                    </a:p>
                    <a:p>
                      <a:pPr algn="ctr"/>
                      <a:r>
                        <a:rPr lang="el-GR" sz="1800" dirty="0"/>
                        <a:t>Καθοδήγηση, </a:t>
                      </a:r>
                    </a:p>
                    <a:p>
                      <a:pPr algn="ctr"/>
                      <a:r>
                        <a:rPr lang="el-GR" sz="1800" dirty="0"/>
                        <a:t>αλληλεπίδραση </a:t>
                      </a:r>
                    </a:p>
                    <a:p>
                      <a:pPr algn="ctr"/>
                      <a:endParaRPr lang="en-US" sz="1800" dirty="0"/>
                    </a:p>
                  </a:txBody>
                  <a:tcPr/>
                </a:tc>
                <a:tc>
                  <a:txBody>
                    <a:bodyPr/>
                    <a:lstStyle/>
                    <a:p>
                      <a:pPr algn="ctr"/>
                      <a:r>
                        <a:rPr lang="el-GR" sz="1800" dirty="0" err="1"/>
                        <a:t>Αναστοχαστικό</a:t>
                      </a:r>
                      <a:r>
                        <a:rPr lang="el-GR" sz="1800" dirty="0"/>
                        <a:t> υλικό, σαφείς στόχοι και αποτελέσματα</a:t>
                      </a:r>
                      <a:endParaRPr lang="en-US" sz="1800" dirty="0"/>
                    </a:p>
                  </a:txBody>
                  <a:tcPr/>
                </a:tc>
                <a:tc>
                  <a:txBody>
                    <a:bodyPr/>
                    <a:lstStyle/>
                    <a:p>
                      <a:pPr algn="ctr"/>
                      <a:r>
                        <a:rPr lang="el-GR" sz="1800" dirty="0"/>
                        <a:t>Ορθή αξιοποίηση αρχών </a:t>
                      </a:r>
                      <a:r>
                        <a:rPr lang="el-GR" sz="1800" dirty="0" err="1"/>
                        <a:t>πολυμεσικής</a:t>
                      </a:r>
                      <a:r>
                        <a:rPr lang="el-GR" sz="1800" dirty="0"/>
                        <a:t> μάθησης.</a:t>
                      </a:r>
                    </a:p>
                    <a:p>
                      <a:pPr algn="ctr"/>
                      <a:r>
                        <a:rPr lang="el-GR" sz="1800" dirty="0"/>
                        <a:t>Συνολικά θετική αποτίμηση</a:t>
                      </a:r>
                      <a:endParaRPr lang="en-US" sz="1800" dirty="0"/>
                    </a:p>
                  </a:txBody>
                  <a:tcPr/>
                </a:tc>
                <a:extLst>
                  <a:ext uri="{0D108BD9-81ED-4DB2-BD59-A6C34878D82A}">
                    <a16:rowId xmlns:a16="http://schemas.microsoft.com/office/drawing/2014/main" val="3673520702"/>
                  </a:ext>
                </a:extLst>
              </a:tr>
            </a:tbl>
          </a:graphicData>
        </a:graphic>
      </p:graphicFrame>
    </p:spTree>
    <p:extLst>
      <p:ext uri="{BB962C8B-B14F-4D97-AF65-F5344CB8AC3E}">
        <p14:creationId xmlns:p14="http://schemas.microsoft.com/office/powerpoint/2010/main" val="38350959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63269-9CBB-F93D-7751-CE64963709E4}"/>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25EA339C-A8E3-9F7C-6735-E44585F5BCE6}"/>
              </a:ext>
            </a:extLst>
          </p:cNvPr>
          <p:cNvSpPr>
            <a:spLocks noGrp="1"/>
          </p:cNvSpPr>
          <p:nvPr>
            <p:ph type="title"/>
          </p:nvPr>
        </p:nvSpPr>
        <p:spPr>
          <a:xfrm>
            <a:off x="1043608" y="332656"/>
            <a:ext cx="7776864" cy="576064"/>
          </a:xfrm>
          <a:ln>
            <a:solidFill>
              <a:schemeClr val="accent6">
                <a:lumMod val="50000"/>
              </a:schemeClr>
            </a:solidFill>
          </a:ln>
        </p:spPr>
        <p:txBody>
          <a:bodyPr>
            <a:noAutofit/>
          </a:bodyPr>
          <a:lstStyle/>
          <a:p>
            <a:r>
              <a:rPr lang="el-GR" sz="3600" dirty="0"/>
              <a:t>9β. Αποτελέσματα - Κύρια ευρήματα </a:t>
            </a:r>
            <a:endParaRPr lang="el-GR" sz="4000" b="1" dirty="0"/>
          </a:p>
        </p:txBody>
      </p:sp>
      <p:sp>
        <p:nvSpPr>
          <p:cNvPr id="4" name="9 - Ορθογώνιο">
            <a:extLst>
              <a:ext uri="{FF2B5EF4-FFF2-40B4-BE49-F238E27FC236}">
                <a16:creationId xmlns:a16="http://schemas.microsoft.com/office/drawing/2014/main" id="{84FA1C39-A92C-116A-666C-A92A1E216AF0}"/>
              </a:ext>
            </a:extLst>
          </p:cNvPr>
          <p:cNvSpPr/>
          <p:nvPr/>
        </p:nvSpPr>
        <p:spPr>
          <a:xfrm>
            <a:off x="1060376" y="1416631"/>
            <a:ext cx="7632848" cy="1138773"/>
          </a:xfrm>
          <a:prstGeom prst="rect">
            <a:avLst/>
          </a:prstGeom>
        </p:spPr>
        <p:txBody>
          <a:bodyPr wrap="square">
            <a:spAutoFit/>
          </a:bodyPr>
          <a:lstStyle/>
          <a:p>
            <a:pPr algn="ctr"/>
            <a:r>
              <a:rPr lang="el-GR" sz="3200" b="1" dirty="0"/>
              <a:t>Εκπαιδευτικοί Δευτεροβάθμιας </a:t>
            </a:r>
          </a:p>
          <a:p>
            <a:endParaRPr lang="el-GR" sz="1800" dirty="0"/>
          </a:p>
          <a:p>
            <a:endParaRPr lang="el-GR" sz="1800" dirty="0"/>
          </a:p>
        </p:txBody>
      </p:sp>
      <p:graphicFrame>
        <p:nvGraphicFramePr>
          <p:cNvPr id="3" name="Table 2">
            <a:extLst>
              <a:ext uri="{FF2B5EF4-FFF2-40B4-BE49-F238E27FC236}">
                <a16:creationId xmlns:a16="http://schemas.microsoft.com/office/drawing/2014/main" id="{E2021B3C-D3BC-21D5-0331-04D79C48E716}"/>
              </a:ext>
            </a:extLst>
          </p:cNvPr>
          <p:cNvGraphicFramePr>
            <a:graphicFrameLocks noGrp="1"/>
          </p:cNvGraphicFramePr>
          <p:nvPr>
            <p:extLst>
              <p:ext uri="{D42A27DB-BD31-4B8C-83A1-F6EECF244321}">
                <p14:modId xmlns:p14="http://schemas.microsoft.com/office/powerpoint/2010/main" val="1609442978"/>
              </p:ext>
            </p:extLst>
          </p:nvPr>
        </p:nvGraphicFramePr>
        <p:xfrm>
          <a:off x="1043608" y="1956819"/>
          <a:ext cx="7536668" cy="3399696"/>
        </p:xfrm>
        <a:graphic>
          <a:graphicData uri="http://schemas.openxmlformats.org/drawingml/2006/table">
            <a:tbl>
              <a:tblPr firstRow="1" bandRow="1">
                <a:tableStyleId>{5DA37D80-6434-44D0-A028-1B22A696006F}</a:tableStyleId>
              </a:tblPr>
              <a:tblGrid>
                <a:gridCol w="1794041">
                  <a:extLst>
                    <a:ext uri="{9D8B030D-6E8A-4147-A177-3AD203B41FA5}">
                      <a16:colId xmlns:a16="http://schemas.microsoft.com/office/drawing/2014/main" val="2883835597"/>
                    </a:ext>
                  </a:extLst>
                </a:gridCol>
                <a:gridCol w="1914209">
                  <a:extLst>
                    <a:ext uri="{9D8B030D-6E8A-4147-A177-3AD203B41FA5}">
                      <a16:colId xmlns:a16="http://schemas.microsoft.com/office/drawing/2014/main" val="4125915837"/>
                    </a:ext>
                  </a:extLst>
                </a:gridCol>
                <a:gridCol w="1914209">
                  <a:extLst>
                    <a:ext uri="{9D8B030D-6E8A-4147-A177-3AD203B41FA5}">
                      <a16:colId xmlns:a16="http://schemas.microsoft.com/office/drawing/2014/main" val="1671046917"/>
                    </a:ext>
                  </a:extLst>
                </a:gridCol>
                <a:gridCol w="1914209">
                  <a:extLst>
                    <a:ext uri="{9D8B030D-6E8A-4147-A177-3AD203B41FA5}">
                      <a16:colId xmlns:a16="http://schemas.microsoft.com/office/drawing/2014/main" val="1656224323"/>
                    </a:ext>
                  </a:extLst>
                </a:gridCol>
              </a:tblGrid>
              <a:tr h="1388016">
                <a:tc>
                  <a:txBody>
                    <a:bodyPr/>
                    <a:lstStyle/>
                    <a:p>
                      <a:pPr algn="ctr"/>
                      <a:r>
                        <a:rPr lang="el-GR" sz="2000" dirty="0"/>
                        <a:t>Κατανόηση του φαινομένου</a:t>
                      </a:r>
                      <a:endParaRPr lang="en-US" sz="2000" dirty="0"/>
                    </a:p>
                  </a:txBody>
                  <a:tcPr/>
                </a:tc>
                <a:tc>
                  <a:txBody>
                    <a:bodyPr/>
                    <a:lstStyle/>
                    <a:p>
                      <a:pPr algn="ctr"/>
                      <a:r>
                        <a:rPr lang="el-GR" sz="2000" dirty="0"/>
                        <a:t>Συνάφεια με τις ανάγκες των εκπαιδευτικών</a:t>
                      </a:r>
                      <a:endParaRPr lang="en-US" sz="2000" dirty="0"/>
                    </a:p>
                  </a:txBody>
                  <a:tcPr/>
                </a:tc>
                <a:tc>
                  <a:txBody>
                    <a:bodyPr/>
                    <a:lstStyle/>
                    <a:p>
                      <a:pPr algn="ctr"/>
                      <a:r>
                        <a:rPr lang="el-GR" sz="2000" dirty="0"/>
                        <a:t>Ανάπτυξη δεξιοτήτων διαχείρισης</a:t>
                      </a:r>
                      <a:endParaRPr lang="en-US" sz="2000" dirty="0"/>
                    </a:p>
                  </a:txBody>
                  <a:tcPr/>
                </a:tc>
                <a:tc>
                  <a:txBody>
                    <a:bodyPr/>
                    <a:lstStyle/>
                    <a:p>
                      <a:pPr algn="ctr"/>
                      <a:r>
                        <a:rPr lang="el-GR" sz="2000" dirty="0"/>
                        <a:t>Παιδαγωγικός σχεδιασμός εκπαιδευτικού υλικού</a:t>
                      </a:r>
                      <a:endParaRPr lang="en-US" sz="2000" dirty="0"/>
                    </a:p>
                  </a:txBody>
                  <a:tcPr/>
                </a:tc>
                <a:extLst>
                  <a:ext uri="{0D108BD9-81ED-4DB2-BD59-A6C34878D82A}">
                    <a16:rowId xmlns:a16="http://schemas.microsoft.com/office/drawing/2014/main" val="303838708"/>
                  </a:ext>
                </a:extLst>
              </a:tr>
              <a:tr h="1708328">
                <a:tc>
                  <a:txBody>
                    <a:bodyPr/>
                    <a:lstStyle/>
                    <a:p>
                      <a:pPr algn="ctr"/>
                      <a:r>
                        <a:rPr lang="el-GR" sz="1800" dirty="0"/>
                        <a:t>Ενίσχυση της κατανόησης του εκφοβισμού και των μορφών του</a:t>
                      </a:r>
                      <a:endParaRPr lang="en-US" sz="1800" dirty="0"/>
                    </a:p>
                  </a:txBody>
                  <a:tcPr/>
                </a:tc>
                <a:tc>
                  <a:txBody>
                    <a:bodyPr/>
                    <a:lstStyle/>
                    <a:p>
                      <a:pPr algn="ctr"/>
                      <a:r>
                        <a:rPr lang="el-GR" sz="1800" dirty="0"/>
                        <a:t>Υλικό ανταποκρινόμενο στις πραγματικές ανάγκες της σχολικής καθημερινότητας</a:t>
                      </a:r>
                      <a:endParaRPr lang="en-US" sz="1800" dirty="0"/>
                    </a:p>
                  </a:txBody>
                  <a:tcPr/>
                </a:tc>
                <a:tc>
                  <a:txBody>
                    <a:bodyPr/>
                    <a:lstStyle/>
                    <a:p>
                      <a:pPr algn="ctr"/>
                      <a:r>
                        <a:rPr lang="el-GR" sz="1800" dirty="0"/>
                        <a:t>Ενίσχυση δεξιοτήτων επιλογής στρατηγικών αντιμετώπισης και διαχείρισης συγκρούσεων</a:t>
                      </a:r>
                      <a:endParaRPr lang="en-US" sz="1800" dirty="0"/>
                    </a:p>
                  </a:txBody>
                  <a:tcPr/>
                </a:tc>
                <a:tc>
                  <a:txBody>
                    <a:bodyPr/>
                    <a:lstStyle/>
                    <a:p>
                      <a:pPr algn="ctr"/>
                      <a:r>
                        <a:rPr lang="el-GR" sz="1800" dirty="0"/>
                        <a:t>Υλικό παιδαγωγικά κατάλληλο και λειτουργικό για επιμόρφωση εκπαιδευτικών</a:t>
                      </a:r>
                      <a:endParaRPr lang="en-US" sz="1800" dirty="0"/>
                    </a:p>
                  </a:txBody>
                  <a:tcPr/>
                </a:tc>
                <a:extLst>
                  <a:ext uri="{0D108BD9-81ED-4DB2-BD59-A6C34878D82A}">
                    <a16:rowId xmlns:a16="http://schemas.microsoft.com/office/drawing/2014/main" val="3673520702"/>
                  </a:ext>
                </a:extLst>
              </a:tr>
            </a:tbl>
          </a:graphicData>
        </a:graphic>
      </p:graphicFrame>
      <p:sp>
        <p:nvSpPr>
          <p:cNvPr id="5" name="TextBox 4">
            <a:extLst>
              <a:ext uri="{FF2B5EF4-FFF2-40B4-BE49-F238E27FC236}">
                <a16:creationId xmlns:a16="http://schemas.microsoft.com/office/drawing/2014/main" id="{77DDDA28-7FDF-2846-B7C2-FA3479112E36}"/>
              </a:ext>
            </a:extLst>
          </p:cNvPr>
          <p:cNvSpPr txBox="1"/>
          <p:nvPr/>
        </p:nvSpPr>
        <p:spPr>
          <a:xfrm>
            <a:off x="1663173" y="5549186"/>
            <a:ext cx="2448272"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l-GR" dirty="0"/>
              <a:t>Μ.Ο: 4,67- 4,79 </a:t>
            </a:r>
          </a:p>
          <a:p>
            <a:r>
              <a:rPr lang="el-GR" dirty="0"/>
              <a:t>Τ.Α: 0,19-0,34 	</a:t>
            </a:r>
            <a:endParaRPr lang="en-US" dirty="0"/>
          </a:p>
        </p:txBody>
      </p:sp>
      <p:sp>
        <p:nvSpPr>
          <p:cNvPr id="6" name="Arrow: Right 5">
            <a:extLst>
              <a:ext uri="{FF2B5EF4-FFF2-40B4-BE49-F238E27FC236}">
                <a16:creationId xmlns:a16="http://schemas.microsoft.com/office/drawing/2014/main" id="{D586DD6D-98F1-C05F-B5C1-7626E66DA03D}"/>
              </a:ext>
            </a:extLst>
          </p:cNvPr>
          <p:cNvSpPr/>
          <p:nvPr/>
        </p:nvSpPr>
        <p:spPr>
          <a:xfrm flipV="1">
            <a:off x="4453893" y="5847672"/>
            <a:ext cx="504056" cy="234026"/>
          </a:xfrm>
          <a:prstGeom prst="rightArrow">
            <a:avLst/>
          </a:prstGeom>
          <a:solidFill>
            <a:srgbClr val="EDBE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DAD7555-5B1D-F175-B581-C95179019493}"/>
              </a:ext>
            </a:extLst>
          </p:cNvPr>
          <p:cNvSpPr txBox="1"/>
          <p:nvPr/>
        </p:nvSpPr>
        <p:spPr>
          <a:xfrm>
            <a:off x="5292080" y="5549186"/>
            <a:ext cx="3072426" cy="830997"/>
          </a:xfrm>
          <a:prstGeom prst="rect">
            <a:avLst/>
          </a:prstGeom>
          <a:noFill/>
          <a:ln>
            <a:solidFill>
              <a:schemeClr val="accent6">
                <a:lumMod val="50000"/>
              </a:schemeClr>
            </a:solidFill>
          </a:ln>
        </p:spPr>
        <p:txBody>
          <a:bodyPr wrap="square">
            <a:spAutoFit/>
          </a:bodyPr>
          <a:lstStyle/>
          <a:p>
            <a:r>
              <a:rPr lang="el-GR" dirty="0"/>
              <a:t>Χαμηλή διασπορά </a:t>
            </a:r>
          </a:p>
          <a:p>
            <a:r>
              <a:rPr lang="el-GR" dirty="0"/>
              <a:t>απαντήσεων</a:t>
            </a:r>
            <a:endParaRPr lang="en-US" dirty="0"/>
          </a:p>
        </p:txBody>
      </p:sp>
    </p:spTree>
    <p:extLst>
      <p:ext uri="{BB962C8B-B14F-4D97-AF65-F5344CB8AC3E}">
        <p14:creationId xmlns:p14="http://schemas.microsoft.com/office/powerpoint/2010/main" val="110955222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4" name="9 - Ορθογώνιο"/>
          <p:cNvSpPr/>
          <p:nvPr/>
        </p:nvSpPr>
        <p:spPr>
          <a:xfrm>
            <a:off x="827584" y="1124744"/>
            <a:ext cx="7992888" cy="4708981"/>
          </a:xfrm>
          <a:prstGeom prst="rect">
            <a:avLst/>
          </a:prstGeom>
        </p:spPr>
        <p:txBody>
          <a:bodyPr wrap="square">
            <a:spAutoFit/>
          </a:bodyPr>
          <a:lstStyle/>
          <a:p>
            <a:pPr marL="514350" indent="-514350" algn="just">
              <a:spcBef>
                <a:spcPts val="600"/>
              </a:spcBef>
              <a:spcAft>
                <a:spcPts val="600"/>
              </a:spcAft>
              <a:buFont typeface="+mj-lt"/>
              <a:buAutoNum type="arabicPeriod"/>
            </a:pPr>
            <a:r>
              <a:rPr lang="el-GR" sz="2000" dirty="0"/>
              <a:t>Το εκπαιδευτικό υλικό αποσαφηνίζει με σαφή και επιστημονικά τεκμηριωμένο τρόπο το φαινόμενο του εκφοβισμού εκπαιδευτικών από μαθητές.</a:t>
            </a:r>
          </a:p>
          <a:p>
            <a:pPr marL="514350" indent="-514350" algn="just">
              <a:spcBef>
                <a:spcPts val="600"/>
              </a:spcBef>
              <a:spcAft>
                <a:spcPts val="600"/>
              </a:spcAft>
              <a:buFont typeface="+mj-lt"/>
              <a:buAutoNum type="arabicPeriod"/>
            </a:pPr>
            <a:r>
              <a:rPr lang="el-GR" sz="2000" dirty="0"/>
              <a:t>Το εκπαιδευτικό υλικό ανταποκρίνεται στις πραγματικές ανάγκες των εκπαιδευτικών και συνδέει τη θεωρητική γνώση με την εκπαιδευτική πρακτική.</a:t>
            </a:r>
          </a:p>
          <a:p>
            <a:pPr marL="514350" indent="-514350" algn="just">
              <a:spcBef>
                <a:spcPts val="600"/>
              </a:spcBef>
              <a:spcAft>
                <a:spcPts val="600"/>
              </a:spcAft>
              <a:buFont typeface="+mj-lt"/>
              <a:buAutoNum type="arabicPeriod"/>
            </a:pPr>
            <a:r>
              <a:rPr lang="el-GR" sz="2000" dirty="0"/>
              <a:t>Το πρόγραμμα συμβάλλει στην ανάπτυξη δεξιοτήτων αναγνώρισης, διαχείρισης και πρόληψης περιστατικών εκφοβισμού.</a:t>
            </a:r>
          </a:p>
          <a:p>
            <a:pPr marL="514350" indent="-514350" algn="just">
              <a:spcBef>
                <a:spcPts val="600"/>
              </a:spcBef>
              <a:spcAft>
                <a:spcPts val="600"/>
              </a:spcAft>
              <a:buFont typeface="+mj-lt"/>
              <a:buAutoNum type="arabicPeriod"/>
            </a:pPr>
            <a:r>
              <a:rPr lang="el-GR" sz="2000" dirty="0"/>
              <a:t>Ο σχεδιασμός του εκπαιδευτικού υλικού είναι συμβατός με τις αρχές της εξ αποστάσεως εκπαίδευσης και υποστηρίζει ενεργητικές μορφές μάθησης.</a:t>
            </a:r>
          </a:p>
          <a:p>
            <a:pPr marL="514350" indent="-514350" algn="just">
              <a:spcBef>
                <a:spcPts val="600"/>
              </a:spcBef>
              <a:spcAft>
                <a:spcPts val="600"/>
              </a:spcAft>
              <a:buFont typeface="+mj-lt"/>
              <a:buAutoNum type="arabicPeriod"/>
            </a:pPr>
            <a:r>
              <a:rPr lang="el-GR" sz="2000" dirty="0"/>
              <a:t>Η αξιοποίηση </a:t>
            </a:r>
            <a:r>
              <a:rPr lang="el-GR" sz="2000" dirty="0" err="1"/>
              <a:t>πολυμεσικών</a:t>
            </a:r>
            <a:r>
              <a:rPr lang="el-GR" sz="2000" dirty="0"/>
              <a:t> και </a:t>
            </a:r>
            <a:r>
              <a:rPr lang="el-GR" sz="2000" dirty="0" err="1"/>
              <a:t>διαδραστικών</a:t>
            </a:r>
            <a:r>
              <a:rPr lang="el-GR" sz="2000" dirty="0"/>
              <a:t> στοιχείων ενισχύει την κατανόηση και την ενεργή συμμετοχή των εκπαιδευόμενων.</a:t>
            </a:r>
          </a:p>
        </p:txBody>
      </p:sp>
    </p:spTree>
    <p:extLst>
      <p:ext uri="{BB962C8B-B14F-4D97-AF65-F5344CB8AC3E}">
        <p14:creationId xmlns:p14="http://schemas.microsoft.com/office/powerpoint/2010/main" val="17049836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83CB3-138F-CE63-DF42-6742132E0F4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9C538BFC-B06F-64CD-19E5-0F7BEF8B57CA}"/>
              </a:ext>
            </a:extLst>
          </p:cNvPr>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7" name="TextBox 6">
            <a:extLst>
              <a:ext uri="{FF2B5EF4-FFF2-40B4-BE49-F238E27FC236}">
                <a16:creationId xmlns:a16="http://schemas.microsoft.com/office/drawing/2014/main" id="{9D533E3D-21C1-552E-C1DB-0FC166457C0F}"/>
              </a:ext>
            </a:extLst>
          </p:cNvPr>
          <p:cNvSpPr txBox="1"/>
          <p:nvPr/>
        </p:nvSpPr>
        <p:spPr>
          <a:xfrm>
            <a:off x="827584" y="1433116"/>
            <a:ext cx="3600400" cy="4893647"/>
          </a:xfrm>
          <a:prstGeom prst="rect">
            <a:avLst/>
          </a:prstGeom>
          <a:solidFill>
            <a:srgbClr val="FFFFCC"/>
          </a:solidFill>
          <a:ln w="38100">
            <a:solidFill>
              <a:srgbClr val="C00000"/>
            </a:solidFill>
          </a:ln>
        </p:spPr>
        <p:txBody>
          <a:bodyPr wrap="square" rtlCol="0">
            <a:spAutoFit/>
          </a:bodyPr>
          <a:lstStyle/>
          <a:p>
            <a:pPr algn="ctr"/>
            <a:r>
              <a:rPr lang="el-GR" b="1" dirty="0"/>
              <a:t>Προτάσεις βελτίωσης ειδικών</a:t>
            </a:r>
          </a:p>
          <a:p>
            <a:pPr marL="342900" indent="-342900">
              <a:buFont typeface="Wingdings" panose="05000000000000000000" pitchFamily="2" charset="2"/>
              <a:buChar char="Ø"/>
            </a:pPr>
            <a:r>
              <a:rPr lang="el-GR" dirty="0"/>
              <a:t>Ενίσχυση υλικού μέσω της χρήσης παραδειγμάτων πραγματικών περιστατικών</a:t>
            </a:r>
          </a:p>
          <a:p>
            <a:pPr marL="342900" indent="-342900">
              <a:buFont typeface="Wingdings" panose="05000000000000000000" pitchFamily="2" charset="2"/>
              <a:buChar char="Ø"/>
            </a:pPr>
            <a:r>
              <a:rPr lang="el-GR" dirty="0"/>
              <a:t>Περαιτέρω ανάπτυξη δραστηριοτήτων και σεναρίων</a:t>
            </a:r>
          </a:p>
          <a:p>
            <a:pPr marL="342900" indent="-342900">
              <a:buFont typeface="Wingdings" panose="05000000000000000000" pitchFamily="2" charset="2"/>
              <a:buChar char="Ø"/>
            </a:pPr>
            <a:r>
              <a:rPr lang="el-GR" dirty="0"/>
              <a:t>Δημιουργία κοινοτήτων πρακτικής μεταξύ εκπαιδευτικών</a:t>
            </a:r>
            <a:endParaRPr lang="en-US" dirty="0"/>
          </a:p>
        </p:txBody>
      </p:sp>
      <p:sp>
        <p:nvSpPr>
          <p:cNvPr id="8" name="TextBox 7">
            <a:extLst>
              <a:ext uri="{FF2B5EF4-FFF2-40B4-BE49-F238E27FC236}">
                <a16:creationId xmlns:a16="http://schemas.microsoft.com/office/drawing/2014/main" id="{B7596C64-92BD-9620-DC2C-C01E0BF4FC7D}"/>
              </a:ext>
            </a:extLst>
          </p:cNvPr>
          <p:cNvSpPr txBox="1"/>
          <p:nvPr/>
        </p:nvSpPr>
        <p:spPr>
          <a:xfrm>
            <a:off x="4928840" y="1617781"/>
            <a:ext cx="3672408" cy="4524315"/>
          </a:xfrm>
          <a:prstGeom prst="rect">
            <a:avLst/>
          </a:prstGeom>
          <a:solidFill>
            <a:srgbClr val="FFFFCC"/>
          </a:solidFill>
          <a:ln w="38100">
            <a:solidFill>
              <a:srgbClr val="931B1B"/>
            </a:solidFill>
          </a:ln>
        </p:spPr>
        <p:txBody>
          <a:bodyPr wrap="square" rtlCol="0">
            <a:spAutoFit/>
          </a:bodyPr>
          <a:lstStyle/>
          <a:p>
            <a:pPr algn="ctr"/>
            <a:r>
              <a:rPr lang="el-GR" b="1" dirty="0"/>
              <a:t>Πρακτικές προεκτάσεις έρευνας</a:t>
            </a:r>
          </a:p>
          <a:p>
            <a:pPr marL="342900" indent="-342900">
              <a:buFont typeface="Wingdings" panose="05000000000000000000" pitchFamily="2" charset="2"/>
              <a:buChar char="Ø"/>
            </a:pPr>
            <a:r>
              <a:rPr lang="el-GR" dirty="0"/>
              <a:t>Ενδυνάμωση εκπαιδευτικών</a:t>
            </a:r>
          </a:p>
          <a:p>
            <a:pPr marL="342900" indent="-342900">
              <a:buFont typeface="Wingdings" panose="05000000000000000000" pitchFamily="2" charset="2"/>
              <a:buChar char="Ø"/>
            </a:pPr>
            <a:r>
              <a:rPr lang="el-GR" dirty="0"/>
              <a:t>Ανάπτυξη δεξιοτήτων διαχείρισης συγκρούσεων</a:t>
            </a:r>
          </a:p>
          <a:p>
            <a:pPr marL="342900" indent="-342900">
              <a:buFont typeface="Wingdings" panose="05000000000000000000" pitchFamily="2" charset="2"/>
              <a:buChar char="Ø"/>
            </a:pPr>
            <a:r>
              <a:rPr lang="el-GR" dirty="0"/>
              <a:t>Ανάπτυξη δεξιοτήτων επίλυσης προβλημάτων</a:t>
            </a:r>
          </a:p>
          <a:p>
            <a:pPr marL="342900" indent="-342900">
              <a:buFont typeface="Wingdings" panose="05000000000000000000" pitchFamily="2" charset="2"/>
              <a:buChar char="Ø"/>
            </a:pPr>
            <a:r>
              <a:rPr lang="el-GR" dirty="0"/>
              <a:t>Εκμάθηση δημιουργίας σχεδίων δράσης στο σχολικό περιβάλλον</a:t>
            </a:r>
            <a:endParaRPr lang="en-US" dirty="0"/>
          </a:p>
        </p:txBody>
      </p:sp>
    </p:spTree>
    <p:extLst>
      <p:ext uri="{BB962C8B-B14F-4D97-AF65-F5344CB8AC3E}">
        <p14:creationId xmlns:p14="http://schemas.microsoft.com/office/powerpoint/2010/main" val="35420166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6E9BD7-EE2F-0364-12F4-18E4C7AE530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BA97DCD7-5AFA-9B63-E5ED-14B96C607DB4}"/>
              </a:ext>
            </a:extLst>
          </p:cNvPr>
          <p:cNvSpPr>
            <a:spLocks noGrp="1"/>
          </p:cNvSpPr>
          <p:nvPr>
            <p:ph type="title"/>
          </p:nvPr>
        </p:nvSpPr>
        <p:spPr>
          <a:xfrm>
            <a:off x="1043608" y="332656"/>
            <a:ext cx="7776864" cy="576064"/>
          </a:xfrm>
        </p:spPr>
        <p:txBody>
          <a:bodyPr>
            <a:noAutofit/>
          </a:bodyPr>
          <a:lstStyle/>
          <a:p>
            <a:r>
              <a:rPr lang="el-GR" sz="3600" dirty="0"/>
              <a:t>Συμπεράσματα</a:t>
            </a:r>
            <a:endParaRPr lang="el-GR" sz="4000" b="1" dirty="0"/>
          </a:p>
        </p:txBody>
      </p:sp>
      <p:sp>
        <p:nvSpPr>
          <p:cNvPr id="3" name="TextBox 2">
            <a:extLst>
              <a:ext uri="{FF2B5EF4-FFF2-40B4-BE49-F238E27FC236}">
                <a16:creationId xmlns:a16="http://schemas.microsoft.com/office/drawing/2014/main" id="{6232A005-FF28-FF09-A2AC-E98CD3F2998C}"/>
              </a:ext>
            </a:extLst>
          </p:cNvPr>
          <p:cNvSpPr txBox="1"/>
          <p:nvPr/>
        </p:nvSpPr>
        <p:spPr>
          <a:xfrm>
            <a:off x="1017464" y="1667724"/>
            <a:ext cx="6552728"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el-GR" b="1" u="sng" dirty="0"/>
              <a:t>Περιορισμοί της έρευνας:</a:t>
            </a:r>
          </a:p>
          <a:p>
            <a:pPr marL="342900" indent="-342900">
              <a:buFont typeface="Wingdings" panose="05000000000000000000" pitchFamily="2" charset="2"/>
              <a:buChar char="Ø"/>
            </a:pPr>
            <a:r>
              <a:rPr lang="el-GR" dirty="0"/>
              <a:t>Περιορισμένο δείγμα ειδικών</a:t>
            </a:r>
          </a:p>
          <a:p>
            <a:pPr marL="342900" indent="-342900">
              <a:buFont typeface="Wingdings" panose="05000000000000000000" pitchFamily="2" charset="2"/>
              <a:buChar char="Ø"/>
            </a:pPr>
            <a:r>
              <a:rPr lang="el-GR" dirty="0"/>
              <a:t>Περιορισμένο </a:t>
            </a:r>
            <a:r>
              <a:rPr lang="el-GR"/>
              <a:t>δείγμα εκπαιδευτικών</a:t>
            </a:r>
            <a:endParaRPr lang="el-GR" dirty="0"/>
          </a:p>
          <a:p>
            <a:pPr marL="342900" indent="-342900">
              <a:buFont typeface="Wingdings" panose="05000000000000000000" pitchFamily="2" charset="2"/>
              <a:buChar char="Ø"/>
            </a:pPr>
            <a:r>
              <a:rPr lang="el-GR" dirty="0"/>
              <a:t>Χρήση σκόπιμης δειγματοληψίας</a:t>
            </a:r>
            <a:endParaRPr lang="en-US" dirty="0"/>
          </a:p>
        </p:txBody>
      </p:sp>
      <p:sp>
        <p:nvSpPr>
          <p:cNvPr id="5" name="TextBox 4">
            <a:extLst>
              <a:ext uri="{FF2B5EF4-FFF2-40B4-BE49-F238E27FC236}">
                <a16:creationId xmlns:a16="http://schemas.microsoft.com/office/drawing/2014/main" id="{5C7590EF-3CD7-6AAE-6B81-114AC03FF018}"/>
              </a:ext>
            </a:extLst>
          </p:cNvPr>
          <p:cNvSpPr txBox="1"/>
          <p:nvPr/>
        </p:nvSpPr>
        <p:spPr>
          <a:xfrm>
            <a:off x="1907704" y="3620617"/>
            <a:ext cx="6912768" cy="2677656"/>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l-GR" b="1" u="sng" dirty="0"/>
              <a:t>Προτάσεις για μελλοντική έρευνα</a:t>
            </a:r>
          </a:p>
          <a:p>
            <a:pPr marL="342900" indent="-342900">
              <a:buFont typeface="Wingdings" panose="05000000000000000000" pitchFamily="2" charset="2"/>
              <a:buChar char="v"/>
            </a:pPr>
            <a:r>
              <a:rPr lang="el-GR" dirty="0"/>
              <a:t>Εφαρμογή του προγράμματος σε μεγαλύτερο δείγμα εκπαιδευτικών</a:t>
            </a:r>
          </a:p>
          <a:p>
            <a:pPr marL="342900" indent="-342900">
              <a:buFont typeface="Wingdings" panose="05000000000000000000" pitchFamily="2" charset="2"/>
              <a:buChar char="v"/>
            </a:pPr>
            <a:r>
              <a:rPr lang="el-GR" dirty="0"/>
              <a:t>Διερεύνηση της μακροχρόνιας επίδρασης της επιμόρφωσης </a:t>
            </a:r>
          </a:p>
          <a:p>
            <a:pPr marL="342900" indent="-342900">
              <a:buFont typeface="Wingdings" panose="05000000000000000000" pitchFamily="2" charset="2"/>
              <a:buChar char="v"/>
            </a:pPr>
            <a:r>
              <a:rPr lang="el-GR" dirty="0"/>
              <a:t>Εφαρμογή του προγράμματος σε άλλες βαθμίδες εκπαίδευσης</a:t>
            </a:r>
            <a:endParaRPr lang="en-US" dirty="0"/>
          </a:p>
        </p:txBody>
      </p:sp>
    </p:spTree>
    <p:extLst>
      <p:ext uri="{BB962C8B-B14F-4D97-AF65-F5344CB8AC3E}">
        <p14:creationId xmlns:p14="http://schemas.microsoft.com/office/powerpoint/2010/main" val="4030048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9 - Ορθογώνιο"/>
          <p:cNvSpPr/>
          <p:nvPr/>
        </p:nvSpPr>
        <p:spPr>
          <a:xfrm>
            <a:off x="1477641" y="2852936"/>
            <a:ext cx="7632848" cy="584775"/>
          </a:xfrm>
          <a:prstGeom prst="rect">
            <a:avLst/>
          </a:prstGeom>
        </p:spPr>
        <p:txBody>
          <a:bodyPr wrap="square">
            <a:spAutoFit/>
          </a:bodyPr>
          <a:lstStyle/>
          <a:p>
            <a:r>
              <a:rPr lang="el-GR" sz="3200" dirty="0"/>
              <a:t>Σας ευχαριστώ για την προσοχή σας</a:t>
            </a:r>
          </a:p>
        </p:txBody>
      </p:sp>
    </p:spTree>
    <p:extLst>
      <p:ext uri="{BB962C8B-B14F-4D97-AF65-F5344CB8AC3E}">
        <p14:creationId xmlns:p14="http://schemas.microsoft.com/office/powerpoint/2010/main" val="10261208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b="1" dirty="0"/>
              <a:t>Ευχαριστίες</a:t>
            </a:r>
          </a:p>
        </p:txBody>
      </p:sp>
      <p:sp>
        <p:nvSpPr>
          <p:cNvPr id="4" name="9 - Ορθογώνιο"/>
          <p:cNvSpPr/>
          <p:nvPr/>
        </p:nvSpPr>
        <p:spPr>
          <a:xfrm>
            <a:off x="1511660" y="2006380"/>
            <a:ext cx="6840760" cy="1569660"/>
          </a:xfrm>
          <a:prstGeom prst="rect">
            <a:avLst/>
          </a:prstGeom>
        </p:spPr>
        <p:txBody>
          <a:bodyPr wrap="square">
            <a:spAutoFit/>
          </a:bodyPr>
          <a:lstStyle/>
          <a:p>
            <a:pPr marL="342900" indent="-342900" algn="ctr">
              <a:buFont typeface="Wingdings" panose="05000000000000000000" pitchFamily="2" charset="2"/>
              <a:buChar char="Ø"/>
            </a:pPr>
            <a:r>
              <a:rPr lang="el-GR" dirty="0"/>
              <a:t>Στους καθηγητές μου</a:t>
            </a:r>
          </a:p>
          <a:p>
            <a:pPr marL="342900" indent="-342900" algn="ctr">
              <a:buFont typeface="Wingdings" panose="05000000000000000000" pitchFamily="2" charset="2"/>
              <a:buChar char="Ø"/>
            </a:pPr>
            <a:r>
              <a:rPr lang="el-GR" dirty="0"/>
              <a:t>Στην ομάδα μου </a:t>
            </a:r>
            <a:r>
              <a:rPr lang="el-GR" i="1" dirty="0"/>
              <a:t>Τέσσερεις</a:t>
            </a:r>
            <a:r>
              <a:rPr lang="el-GR" dirty="0"/>
              <a:t> </a:t>
            </a:r>
          </a:p>
          <a:p>
            <a:pPr marL="342900" indent="-342900" algn="ctr">
              <a:buFont typeface="Wingdings" panose="05000000000000000000" pitchFamily="2" charset="2"/>
              <a:buChar char="Ø"/>
            </a:pPr>
            <a:r>
              <a:rPr lang="el-GR" dirty="0"/>
              <a:t>Στους συμμετέχοντες της έρευνας</a:t>
            </a:r>
          </a:p>
          <a:p>
            <a:pPr marL="342900" indent="-342900" algn="ctr">
              <a:buFont typeface="Wingdings" panose="05000000000000000000" pitchFamily="2" charset="2"/>
              <a:buChar char="Ø"/>
            </a:pPr>
            <a:r>
              <a:rPr lang="el-GR" dirty="0"/>
              <a:t>Στην οικογένεια μου</a:t>
            </a:r>
          </a:p>
        </p:txBody>
      </p:sp>
    </p:spTree>
    <p:extLst>
      <p:ext uri="{BB962C8B-B14F-4D97-AF65-F5344CB8AC3E}">
        <p14:creationId xmlns:p14="http://schemas.microsoft.com/office/powerpoint/2010/main" val="67264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1A325-6759-1879-589A-8E3A0F76937D}"/>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E1F23011-E0AD-10D8-9256-22ACFC21C506}"/>
              </a:ext>
            </a:extLst>
          </p:cNvPr>
          <p:cNvSpPr>
            <a:spLocks noGrp="1"/>
          </p:cNvSpPr>
          <p:nvPr>
            <p:ph type="title"/>
          </p:nvPr>
        </p:nvSpPr>
        <p:spPr>
          <a:xfrm>
            <a:off x="1405208" y="548680"/>
            <a:ext cx="7199240" cy="765652"/>
          </a:xfrm>
        </p:spPr>
        <p:txBody>
          <a:bodyPr>
            <a:noAutofit/>
          </a:bodyPr>
          <a:lstStyle/>
          <a:p>
            <a:r>
              <a:rPr lang="el-GR" sz="3600" dirty="0"/>
              <a:t>1. Σκοπός</a:t>
            </a:r>
            <a:endParaRPr lang="el-GR" sz="3600" b="1" dirty="0"/>
          </a:p>
        </p:txBody>
      </p:sp>
      <p:sp>
        <p:nvSpPr>
          <p:cNvPr id="4" name="9 - Ορθογώνιο">
            <a:extLst>
              <a:ext uri="{FF2B5EF4-FFF2-40B4-BE49-F238E27FC236}">
                <a16:creationId xmlns:a16="http://schemas.microsoft.com/office/drawing/2014/main" id="{A9D5A772-B22F-03F6-DBAE-F0220654D804}"/>
              </a:ext>
            </a:extLst>
          </p:cNvPr>
          <p:cNvSpPr/>
          <p:nvPr/>
        </p:nvSpPr>
        <p:spPr>
          <a:xfrm>
            <a:off x="1511660" y="2006380"/>
            <a:ext cx="6840760" cy="2308324"/>
          </a:xfrm>
          <a:prstGeom prst="rect">
            <a:avLst/>
          </a:prstGeom>
        </p:spPr>
        <p:txBody>
          <a:bodyPr wrap="square">
            <a:spAutoFit/>
          </a:bodyPr>
          <a:lstStyle/>
          <a:p>
            <a:pPr algn="ctr"/>
            <a:r>
              <a:rPr lang="el-GR" dirty="0"/>
              <a:t>Ο σχεδιασμός, η ανάπτυξη και η αποτίμηση εκπαιδευτικού υλικού εξ αποστάσεως εκπαίδευσης, με στόχο την ενίσχυση των δεξιοτήτων των εκπαιδευτικών στην αναγνώριση, διαχείριση και πρόληψη περιστατικών εκφοβισμού που δέχονται από μαθητές τους (</a:t>
            </a:r>
            <a:r>
              <a:rPr lang="el-GR" dirty="0" err="1"/>
              <a:t>Teacher</a:t>
            </a:r>
            <a:r>
              <a:rPr lang="el-GR" dirty="0"/>
              <a:t> </a:t>
            </a:r>
            <a:r>
              <a:rPr lang="el-GR" dirty="0" err="1"/>
              <a:t>Targeted</a:t>
            </a:r>
            <a:r>
              <a:rPr lang="el-GR" dirty="0"/>
              <a:t> </a:t>
            </a:r>
            <a:r>
              <a:rPr lang="el-GR" dirty="0" err="1"/>
              <a:t>Bullying</a:t>
            </a:r>
            <a:r>
              <a:rPr lang="el-GR" dirty="0"/>
              <a:t> – TTB).</a:t>
            </a:r>
          </a:p>
        </p:txBody>
      </p:sp>
    </p:spTree>
    <p:extLst>
      <p:ext uri="{BB962C8B-B14F-4D97-AF65-F5344CB8AC3E}">
        <p14:creationId xmlns:p14="http://schemas.microsoft.com/office/powerpoint/2010/main" val="6386060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576064"/>
          </a:xfrm>
        </p:spPr>
        <p:txBody>
          <a:bodyPr>
            <a:noAutofit/>
          </a:bodyPr>
          <a:lstStyle/>
          <a:p>
            <a:r>
              <a:rPr lang="el-GR" sz="3600" dirty="0"/>
              <a:t>2. Συνεισφορά της διπλωματικής</a:t>
            </a:r>
            <a:endParaRPr lang="el-GR" sz="3600" b="1" dirty="0"/>
          </a:p>
        </p:txBody>
      </p:sp>
      <p:sp>
        <p:nvSpPr>
          <p:cNvPr id="4" name="9 - Ορθογώνιο"/>
          <p:cNvSpPr/>
          <p:nvPr/>
        </p:nvSpPr>
        <p:spPr>
          <a:xfrm>
            <a:off x="899592" y="1485117"/>
            <a:ext cx="7704856" cy="5386090"/>
          </a:xfrm>
          <a:prstGeom prst="rect">
            <a:avLst/>
          </a:prstGeom>
        </p:spPr>
        <p:txBody>
          <a:bodyPr wrap="square">
            <a:spAutoFit/>
          </a:bodyPr>
          <a:lstStyle/>
          <a:p>
            <a:pPr marL="457200" indent="-457200">
              <a:lnSpc>
                <a:spcPct val="150000"/>
              </a:lnSpc>
              <a:buFont typeface="Wingdings" panose="05000000000000000000" pitchFamily="2" charset="2"/>
              <a:buChar char="Ø"/>
            </a:pPr>
            <a:r>
              <a:rPr lang="el-GR" sz="2600" dirty="0"/>
              <a:t>Αναδεικνύει το φαινόμενο του εκφοβισμού των εκπαιδευτικών από τους μαθητές.</a:t>
            </a:r>
          </a:p>
          <a:p>
            <a:pPr marL="457200" indent="-457200">
              <a:lnSpc>
                <a:spcPct val="150000"/>
              </a:lnSpc>
              <a:buFont typeface="Wingdings" panose="05000000000000000000" pitchFamily="2" charset="2"/>
              <a:buChar char="Ø"/>
            </a:pPr>
            <a:r>
              <a:rPr lang="el-GR" sz="2600" dirty="0"/>
              <a:t>Συμβάλλει στον σχεδιασμό και την ανάπτυξη εκπαιδευτικού υλικού εξ αποστάσεως εκπαίδευσης.</a:t>
            </a:r>
          </a:p>
          <a:p>
            <a:pPr marL="457200" indent="-457200">
              <a:lnSpc>
                <a:spcPct val="150000"/>
              </a:lnSpc>
              <a:buFont typeface="Wingdings" panose="05000000000000000000" pitchFamily="2" charset="2"/>
              <a:buChar char="Ø"/>
            </a:pPr>
            <a:r>
              <a:rPr lang="el-GR" sz="2600" dirty="0"/>
              <a:t>Παρουσιάζει πρακτικό χαρακτήρα, ως αξιοποιήσιμο εκπαιδευτικό εργαλείο ενίσχυσης των δεξιοτήτων των εκπαιδευτικών στην αναγνώριση, διαχείριση και πρόληψη περιστατικών εκφοβισμού.</a:t>
            </a:r>
          </a:p>
          <a:p>
            <a:pPr marL="457200" indent="-457200">
              <a:buFont typeface="Wingdings" panose="05000000000000000000" pitchFamily="2" charset="2"/>
              <a:buChar char="Ø"/>
            </a:pPr>
            <a:endParaRPr lang="el-GR" sz="3200" dirty="0"/>
          </a:p>
        </p:txBody>
      </p:sp>
    </p:spTree>
    <p:extLst>
      <p:ext uri="{BB962C8B-B14F-4D97-AF65-F5344CB8AC3E}">
        <p14:creationId xmlns:p14="http://schemas.microsoft.com/office/powerpoint/2010/main" val="2790992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D7FDE4-E68D-F023-287D-0DB98C2592B8}"/>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809B7E33-26C8-F74C-DB2B-4D7142EFA76F}"/>
              </a:ext>
            </a:extLst>
          </p:cNvPr>
          <p:cNvSpPr>
            <a:spLocks noGrp="1"/>
          </p:cNvSpPr>
          <p:nvPr>
            <p:ph type="title"/>
          </p:nvPr>
        </p:nvSpPr>
        <p:spPr>
          <a:xfrm>
            <a:off x="1043608" y="620688"/>
            <a:ext cx="7776864" cy="576064"/>
          </a:xfrm>
        </p:spPr>
        <p:txBody>
          <a:bodyPr>
            <a:noAutofit/>
          </a:bodyPr>
          <a:lstStyle/>
          <a:p>
            <a:r>
              <a:rPr lang="el-GR" sz="3600" dirty="0"/>
              <a:t>3. Ερευνητικά Ερωτήματα </a:t>
            </a:r>
            <a:endParaRPr lang="el-GR" sz="4000" b="1" dirty="0"/>
          </a:p>
        </p:txBody>
      </p:sp>
      <p:sp>
        <p:nvSpPr>
          <p:cNvPr id="4" name="9 - Ορθογώνιο">
            <a:extLst>
              <a:ext uri="{FF2B5EF4-FFF2-40B4-BE49-F238E27FC236}">
                <a16:creationId xmlns:a16="http://schemas.microsoft.com/office/drawing/2014/main" id="{D09FA853-BC78-5A6F-E3CE-86F57EEC232B}"/>
              </a:ext>
            </a:extLst>
          </p:cNvPr>
          <p:cNvSpPr/>
          <p:nvPr/>
        </p:nvSpPr>
        <p:spPr>
          <a:xfrm>
            <a:off x="755576" y="1844824"/>
            <a:ext cx="7632848" cy="4154984"/>
          </a:xfrm>
          <a:prstGeom prst="rect">
            <a:avLst/>
          </a:prstGeom>
        </p:spPr>
        <p:txBody>
          <a:bodyPr wrap="square">
            <a:spAutoFit/>
          </a:bodyPr>
          <a:lstStyle/>
          <a:p>
            <a:pPr marL="514350" indent="-514350">
              <a:buFont typeface="+mj-lt"/>
              <a:buAutoNum type="arabicPeriod"/>
            </a:pPr>
            <a:r>
              <a:rPr lang="el-GR" dirty="0"/>
              <a:t>Το εκπαιδευτικό υλικό αποσαφηνίζει τις βασικές έννοιες του εκφοβισμού που δέχονται από τους μαθητές τους;</a:t>
            </a:r>
          </a:p>
          <a:p>
            <a:pPr marL="514350" indent="-514350">
              <a:buFont typeface="+mj-lt"/>
              <a:buAutoNum type="arabicPeriod"/>
            </a:pPr>
            <a:r>
              <a:rPr lang="el-GR" dirty="0"/>
              <a:t>Το εκπαιδευτικό υλικό είναι συναφές με τις ανάγκες των εκπαιδευτικών;</a:t>
            </a:r>
          </a:p>
          <a:p>
            <a:pPr marL="514350" indent="-514350">
              <a:buFont typeface="+mj-lt"/>
              <a:buAutoNum type="arabicPeriod"/>
            </a:pPr>
            <a:r>
              <a:rPr lang="el-GR" dirty="0"/>
              <a:t>Το εκπαιδευτικό υλικό ενισχύει τις δεξιότητες αναγνώρισης, διαχείρισης και πρόληψης περιστατικών εκφοβισμού;</a:t>
            </a:r>
            <a:endParaRPr lang="en-US" dirty="0"/>
          </a:p>
          <a:p>
            <a:pPr marL="514350" indent="-514350">
              <a:buFont typeface="+mj-lt"/>
              <a:buAutoNum type="arabicPeriod"/>
            </a:pPr>
            <a:r>
              <a:rPr lang="el-GR" dirty="0"/>
              <a:t> Το εκπαιδευτικό υλικό </a:t>
            </a:r>
            <a:r>
              <a:rPr lang="el-GR" dirty="0" err="1"/>
              <a:t>διέπεται</a:t>
            </a:r>
            <a:r>
              <a:rPr lang="el-GR" dirty="0"/>
              <a:t> από τις  αρχές της εξ αποστάσεως εκπαίδευσης;</a:t>
            </a:r>
          </a:p>
          <a:p>
            <a:pPr marL="514350" indent="-514350">
              <a:buFont typeface="+mj-lt"/>
              <a:buAutoNum type="arabicPeriod"/>
            </a:pPr>
            <a:r>
              <a:rPr lang="el-GR" dirty="0"/>
              <a:t>Το εκπαιδευτικό υλικό έχει δημιουργηθεί σύμφωνα με τις αρχές της </a:t>
            </a:r>
            <a:r>
              <a:rPr lang="el-GR" dirty="0" err="1"/>
              <a:t>πολυμεσικής</a:t>
            </a:r>
            <a:r>
              <a:rPr lang="el-GR" dirty="0"/>
              <a:t> μάθησης;</a:t>
            </a:r>
          </a:p>
        </p:txBody>
      </p:sp>
    </p:spTree>
    <p:extLst>
      <p:ext uri="{BB962C8B-B14F-4D97-AF65-F5344CB8AC3E}">
        <p14:creationId xmlns:p14="http://schemas.microsoft.com/office/powerpoint/2010/main" val="1477373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l-GR" sz="3600" dirty="0"/>
              <a:t>4. Δομή της εργασίας </a:t>
            </a:r>
            <a:endParaRPr lang="el-GR" sz="3600" b="1" dirty="0"/>
          </a:p>
        </p:txBody>
      </p:sp>
      <p:sp>
        <p:nvSpPr>
          <p:cNvPr id="4" name="9 - Ορθογώνιο"/>
          <p:cNvSpPr/>
          <p:nvPr/>
        </p:nvSpPr>
        <p:spPr>
          <a:xfrm>
            <a:off x="827584" y="1556792"/>
            <a:ext cx="7776864" cy="4247317"/>
          </a:xfrm>
          <a:prstGeom prst="rect">
            <a:avLst/>
          </a:prstGeom>
        </p:spPr>
        <p:txBody>
          <a:bodyPr wrap="square">
            <a:spAutoFit/>
          </a:bodyPr>
          <a:lstStyle/>
          <a:p>
            <a:pPr marL="514350" indent="-514350">
              <a:buFont typeface="+mj-lt"/>
              <a:buAutoNum type="arabicPeriod"/>
            </a:pPr>
            <a:r>
              <a:rPr lang="el-GR" sz="2800" b="1" u="sng" dirty="0"/>
              <a:t>Θεωρητικό Πλαίσιο- Αποσαφήνιση εννοιών: </a:t>
            </a:r>
            <a:r>
              <a:rPr lang="el-GR" sz="2600" dirty="0"/>
              <a:t>Εκφοβισμός, Εργασιακός Εκφοβισμός, Εκφοβισμός Εκπαιδευτικών από μαθητές</a:t>
            </a:r>
          </a:p>
          <a:p>
            <a:pPr marL="514350" indent="-514350">
              <a:buFont typeface="+mj-lt"/>
              <a:buAutoNum type="arabicPeriod"/>
            </a:pPr>
            <a:r>
              <a:rPr lang="el-GR" sz="2800" b="1" u="sng" dirty="0"/>
              <a:t>Παιδαγωγικό Πλαίσιο</a:t>
            </a:r>
            <a:r>
              <a:rPr lang="el-GR" sz="2800" dirty="0"/>
              <a:t>: </a:t>
            </a:r>
            <a:r>
              <a:rPr lang="el-GR" sz="2600" dirty="0"/>
              <a:t>Αρχές Εκπαίδευσης Ενηλίκων, Εξ </a:t>
            </a:r>
            <a:r>
              <a:rPr lang="el-GR" sz="2600" dirty="0" err="1"/>
              <a:t>Αποστάστεως</a:t>
            </a:r>
            <a:r>
              <a:rPr lang="el-GR" sz="2600" dirty="0"/>
              <a:t> Εκπαίδευσης, </a:t>
            </a:r>
            <a:r>
              <a:rPr lang="el-GR" sz="2600" dirty="0" err="1"/>
              <a:t>Πολυμεσικής</a:t>
            </a:r>
            <a:r>
              <a:rPr lang="el-GR" sz="2600" dirty="0"/>
              <a:t> Μάθησης  </a:t>
            </a:r>
          </a:p>
          <a:p>
            <a:pPr marL="514350" indent="-514350">
              <a:buFont typeface="+mj-lt"/>
              <a:buAutoNum type="arabicPeriod"/>
            </a:pPr>
            <a:r>
              <a:rPr lang="el-GR" sz="2800" b="1" u="sng" dirty="0"/>
              <a:t>Σχεδιασμός εκπαιδευτικού υλικού</a:t>
            </a:r>
            <a:r>
              <a:rPr lang="el-GR" sz="2800" dirty="0"/>
              <a:t>: </a:t>
            </a:r>
            <a:r>
              <a:rPr lang="el-GR" sz="2600" dirty="0"/>
              <a:t>Ανάπτυξη επιμορφωτικού υλικού εξ αποστάσεως εκπαίδευσης</a:t>
            </a:r>
          </a:p>
          <a:p>
            <a:pPr marL="514350" indent="-514350">
              <a:buFont typeface="+mj-lt"/>
              <a:buAutoNum type="arabicPeriod"/>
            </a:pPr>
            <a:r>
              <a:rPr lang="el-GR" sz="2800" b="1" u="sng" dirty="0"/>
              <a:t>Ερευνητική Διερεύνηση</a:t>
            </a:r>
            <a:r>
              <a:rPr lang="el-GR" sz="2800" dirty="0"/>
              <a:t>: </a:t>
            </a:r>
            <a:r>
              <a:rPr lang="el-GR" sz="2600" dirty="0"/>
              <a:t>Μεθοδολογία, ανάλυση δεδομένων και συμπεράσματα </a:t>
            </a:r>
          </a:p>
        </p:txBody>
      </p:sp>
    </p:spTree>
    <p:extLst>
      <p:ext uri="{BB962C8B-B14F-4D97-AF65-F5344CB8AC3E}">
        <p14:creationId xmlns:p14="http://schemas.microsoft.com/office/powerpoint/2010/main" val="1368895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405208" y="548680"/>
            <a:ext cx="7199240" cy="765652"/>
          </a:xfrm>
        </p:spPr>
        <p:txBody>
          <a:bodyPr>
            <a:noAutofit/>
          </a:bodyPr>
          <a:lstStyle/>
          <a:p>
            <a:r>
              <a:rPr lang="en-US" sz="3600" dirty="0"/>
              <a:t>5</a:t>
            </a:r>
            <a:r>
              <a:rPr lang="el-GR" sz="3600" dirty="0"/>
              <a:t>α. Θεωρητικό Πλαίσιο</a:t>
            </a:r>
            <a:endParaRPr lang="el-GR" sz="3600" b="1" dirty="0"/>
          </a:p>
        </p:txBody>
      </p:sp>
      <p:sp>
        <p:nvSpPr>
          <p:cNvPr id="4" name="9 - Ορθογώνιο"/>
          <p:cNvSpPr/>
          <p:nvPr/>
        </p:nvSpPr>
        <p:spPr>
          <a:xfrm>
            <a:off x="827584" y="1484784"/>
            <a:ext cx="8064896" cy="5016758"/>
          </a:xfrm>
          <a:prstGeom prst="rect">
            <a:avLst/>
          </a:prstGeom>
        </p:spPr>
        <p:txBody>
          <a:bodyPr wrap="square">
            <a:spAutoFit/>
          </a:bodyPr>
          <a:lstStyle/>
          <a:p>
            <a:pPr marL="457200" indent="-457200" algn="just">
              <a:spcBef>
                <a:spcPts val="600"/>
              </a:spcBef>
              <a:buFont typeface="Arial" panose="020B0604020202020204" pitchFamily="34" charset="0"/>
              <a:buChar char="•"/>
            </a:pPr>
            <a:r>
              <a:rPr lang="el-GR" sz="2800" b="1" u="sng" dirty="0"/>
              <a:t>Εκφοβισμός:</a:t>
            </a:r>
          </a:p>
          <a:p>
            <a:pPr algn="just">
              <a:spcBef>
                <a:spcPts val="600"/>
              </a:spcBef>
            </a:pPr>
            <a:r>
              <a:rPr lang="el-GR" dirty="0"/>
              <a:t>Σκόπιμη και επαναλαμβανόμενη επιθετική συμπεριφορά που ασκείται σε βάρος ατόμου με μικρότερη ισχύ. (</a:t>
            </a:r>
            <a:r>
              <a:rPr lang="nl-NL" dirty="0"/>
              <a:t>Olweus, 1993</a:t>
            </a:r>
            <a:r>
              <a:rPr lang="el-GR" dirty="0"/>
              <a:t>;</a:t>
            </a:r>
            <a:r>
              <a:rPr lang="nl-NL" dirty="0"/>
              <a:t> Volk et al., 2014)</a:t>
            </a:r>
            <a:endParaRPr lang="el-GR" dirty="0"/>
          </a:p>
          <a:p>
            <a:pPr marL="457200" indent="-457200" algn="just">
              <a:spcBef>
                <a:spcPts val="600"/>
              </a:spcBef>
              <a:buFont typeface="Arial" panose="020B0604020202020204" pitchFamily="34" charset="0"/>
              <a:buChar char="•"/>
            </a:pPr>
            <a:r>
              <a:rPr lang="el-GR" sz="2800" b="1" u="sng" dirty="0"/>
              <a:t>Εργασιακός εκφοβισμός:</a:t>
            </a:r>
          </a:p>
          <a:p>
            <a:pPr algn="just">
              <a:spcBef>
                <a:spcPts val="600"/>
              </a:spcBef>
            </a:pPr>
            <a:r>
              <a:rPr lang="el-GR" dirty="0"/>
              <a:t>Συστηματικές αρνητικές συμπεριφορές στο εργασιακό περιβάλλον που οδηγούν σε ψυχολογική πίεση ή περιθωριοποίηση του εργαζομένου. </a:t>
            </a:r>
            <a:r>
              <a:rPr lang="en-US" dirty="0"/>
              <a:t>(Einarsen, 1999)</a:t>
            </a:r>
            <a:endParaRPr lang="el-GR" dirty="0"/>
          </a:p>
          <a:p>
            <a:pPr marL="342900" indent="-342900" algn="just">
              <a:spcBef>
                <a:spcPts val="600"/>
              </a:spcBef>
              <a:buFont typeface="Arial" panose="020B0604020202020204" pitchFamily="34" charset="0"/>
              <a:buChar char="•"/>
            </a:pPr>
            <a:r>
              <a:rPr lang="en-US" sz="2800" b="1" u="sng" dirty="0"/>
              <a:t>Teacher Targeted Bullying (TTB)</a:t>
            </a:r>
            <a:r>
              <a:rPr lang="el-GR" sz="2800" b="1" u="sng" dirty="0"/>
              <a:t>:</a:t>
            </a:r>
          </a:p>
          <a:p>
            <a:pPr algn="just"/>
            <a:r>
              <a:rPr lang="el-GR" dirty="0"/>
              <a:t>Εκφοβιστικές συμπεριφορές που ασκούνται από μαθητές προς εκπαιδευτικούς. Μπορεί να είναι λεκτικές, ψυχολογικές, σωματικές ή διαδικτυακές. </a:t>
            </a:r>
            <a:r>
              <a:rPr lang="en-US" dirty="0"/>
              <a:t>(Kauppi &amp; </a:t>
            </a:r>
            <a:r>
              <a:rPr lang="en-US" dirty="0" err="1"/>
              <a:t>Pörhölä</a:t>
            </a:r>
            <a:r>
              <a:rPr lang="en-US" dirty="0"/>
              <a:t>, 2012)</a:t>
            </a:r>
            <a:endParaRPr lang="el-GR" dirty="0"/>
          </a:p>
        </p:txBody>
      </p:sp>
    </p:spTree>
    <p:extLst>
      <p:ext uri="{BB962C8B-B14F-4D97-AF65-F5344CB8AC3E}">
        <p14:creationId xmlns:p14="http://schemas.microsoft.com/office/powerpoint/2010/main" val="3581669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7CABB-35CC-FB51-4A1E-A4FC57E98D17}"/>
            </a:ext>
          </a:extLst>
        </p:cNvPr>
        <p:cNvGrpSpPr/>
        <p:nvPr/>
      </p:nvGrpSpPr>
      <p:grpSpPr>
        <a:xfrm>
          <a:off x="0" y="0"/>
          <a:ext cx="0" cy="0"/>
          <a:chOff x="0" y="0"/>
          <a:chExt cx="0" cy="0"/>
        </a:xfrm>
      </p:grpSpPr>
      <p:sp>
        <p:nvSpPr>
          <p:cNvPr id="2" name="Τίτλος 1">
            <a:extLst>
              <a:ext uri="{FF2B5EF4-FFF2-40B4-BE49-F238E27FC236}">
                <a16:creationId xmlns:a16="http://schemas.microsoft.com/office/drawing/2014/main" id="{CF81A205-AE29-3907-809E-52F7031D15D9}"/>
              </a:ext>
            </a:extLst>
          </p:cNvPr>
          <p:cNvSpPr>
            <a:spLocks noGrp="1"/>
          </p:cNvSpPr>
          <p:nvPr>
            <p:ph type="title"/>
          </p:nvPr>
        </p:nvSpPr>
        <p:spPr>
          <a:xfrm>
            <a:off x="1165519" y="452665"/>
            <a:ext cx="7199240" cy="765652"/>
          </a:xfrm>
        </p:spPr>
        <p:txBody>
          <a:bodyPr>
            <a:noAutofit/>
          </a:bodyPr>
          <a:lstStyle/>
          <a:p>
            <a:r>
              <a:rPr lang="el-GR" sz="3600" dirty="0"/>
              <a:t>5β. Θεωρητικό Πλαίσιο </a:t>
            </a:r>
            <a:endParaRPr lang="el-GR" sz="3600" b="1" dirty="0"/>
          </a:p>
        </p:txBody>
      </p:sp>
      <p:graphicFrame>
        <p:nvGraphicFramePr>
          <p:cNvPr id="3" name="Table 2">
            <a:extLst>
              <a:ext uri="{FF2B5EF4-FFF2-40B4-BE49-F238E27FC236}">
                <a16:creationId xmlns:a16="http://schemas.microsoft.com/office/drawing/2014/main" id="{9350E50F-6296-F97A-AA4F-DEA3F3FA0850}"/>
              </a:ext>
            </a:extLst>
          </p:cNvPr>
          <p:cNvGraphicFramePr>
            <a:graphicFrameLocks noGrp="1"/>
          </p:cNvGraphicFramePr>
          <p:nvPr>
            <p:extLst>
              <p:ext uri="{D42A27DB-BD31-4B8C-83A1-F6EECF244321}">
                <p14:modId xmlns:p14="http://schemas.microsoft.com/office/powerpoint/2010/main" val="507801075"/>
              </p:ext>
            </p:extLst>
          </p:nvPr>
        </p:nvGraphicFramePr>
        <p:xfrm>
          <a:off x="827584" y="1514992"/>
          <a:ext cx="8064897" cy="4964689"/>
        </p:xfrm>
        <a:graphic>
          <a:graphicData uri="http://schemas.openxmlformats.org/drawingml/2006/table">
            <a:tbl>
              <a:tblPr firstRow="1" bandRow="1">
                <a:tableStyleId>{21E4AEA4-8DFA-4A89-87EB-49C32662AFE0}</a:tableStyleId>
              </a:tblPr>
              <a:tblGrid>
                <a:gridCol w="2688299">
                  <a:extLst>
                    <a:ext uri="{9D8B030D-6E8A-4147-A177-3AD203B41FA5}">
                      <a16:colId xmlns:a16="http://schemas.microsoft.com/office/drawing/2014/main" val="3242192965"/>
                    </a:ext>
                  </a:extLst>
                </a:gridCol>
                <a:gridCol w="2688299">
                  <a:extLst>
                    <a:ext uri="{9D8B030D-6E8A-4147-A177-3AD203B41FA5}">
                      <a16:colId xmlns:a16="http://schemas.microsoft.com/office/drawing/2014/main" val="3383229122"/>
                    </a:ext>
                  </a:extLst>
                </a:gridCol>
                <a:gridCol w="2688299">
                  <a:extLst>
                    <a:ext uri="{9D8B030D-6E8A-4147-A177-3AD203B41FA5}">
                      <a16:colId xmlns:a16="http://schemas.microsoft.com/office/drawing/2014/main" val="2250164211"/>
                    </a:ext>
                  </a:extLst>
                </a:gridCol>
              </a:tblGrid>
              <a:tr h="910849">
                <a:tc>
                  <a:txBody>
                    <a:bodyPr/>
                    <a:lstStyle/>
                    <a:p>
                      <a:r>
                        <a:rPr lang="el-GR" sz="2400" dirty="0"/>
                        <a:t>Εκπαίδευση Ενηλίκων</a:t>
                      </a:r>
                      <a:endParaRPr lang="en-US" sz="2400" dirty="0"/>
                    </a:p>
                  </a:txBody>
                  <a:tcPr/>
                </a:tc>
                <a:tc>
                  <a:txBody>
                    <a:bodyPr/>
                    <a:lstStyle/>
                    <a:p>
                      <a:r>
                        <a:rPr lang="el-GR" sz="2400" dirty="0"/>
                        <a:t>Εξ Αποστάσεως Εκπαίδευση</a:t>
                      </a:r>
                      <a:endParaRPr lang="en-US" sz="2400" dirty="0"/>
                    </a:p>
                  </a:txBody>
                  <a:tcPr/>
                </a:tc>
                <a:tc>
                  <a:txBody>
                    <a:bodyPr/>
                    <a:lstStyle/>
                    <a:p>
                      <a:r>
                        <a:rPr lang="el-GR" sz="2400" dirty="0" err="1"/>
                        <a:t>Πολυμεσική</a:t>
                      </a:r>
                      <a:r>
                        <a:rPr lang="el-GR" sz="2400" dirty="0"/>
                        <a:t> Μάθηση</a:t>
                      </a:r>
                      <a:endParaRPr lang="en-US" sz="2400" dirty="0"/>
                    </a:p>
                  </a:txBody>
                  <a:tcPr/>
                </a:tc>
                <a:extLst>
                  <a:ext uri="{0D108BD9-81ED-4DB2-BD59-A6C34878D82A}">
                    <a16:rowId xmlns:a16="http://schemas.microsoft.com/office/drawing/2014/main" val="1737941572"/>
                  </a:ext>
                </a:extLst>
              </a:tr>
              <a:tr h="3924151">
                <a:tc>
                  <a:txBody>
                    <a:bodyPr/>
                    <a:lstStyle/>
                    <a:p>
                      <a:pPr marL="285750" indent="-285750">
                        <a:buFont typeface="Arial" panose="020B0604020202020204" pitchFamily="34" charset="0"/>
                        <a:buChar char="•"/>
                      </a:pPr>
                      <a:r>
                        <a:rPr lang="el-GR" sz="2000" dirty="0"/>
                        <a:t>Ενεργητική συμμετοχή</a:t>
                      </a:r>
                    </a:p>
                    <a:p>
                      <a:pPr marL="285750" indent="-285750">
                        <a:buFont typeface="Arial" panose="020B0604020202020204" pitchFamily="34" charset="0"/>
                        <a:buChar char="•"/>
                      </a:pPr>
                      <a:r>
                        <a:rPr lang="el-GR" sz="2000" dirty="0"/>
                        <a:t>Αξιοποίηση εμπειριών</a:t>
                      </a:r>
                    </a:p>
                    <a:p>
                      <a:pPr marL="285750" indent="-285750">
                        <a:buFont typeface="Arial" panose="020B0604020202020204" pitchFamily="34" charset="0"/>
                        <a:buChar char="•"/>
                      </a:pPr>
                      <a:r>
                        <a:rPr lang="el-GR" sz="2000" dirty="0"/>
                        <a:t>Ανάπτυξη δεξιοτήτων επίλυσης προβλημάτων</a:t>
                      </a:r>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285750" indent="-285750">
                        <a:buFont typeface="Arial" panose="020B0604020202020204" pitchFamily="34" charset="0"/>
                        <a:buChar char="•"/>
                      </a:pPr>
                      <a:endParaRPr lang="el-GR" sz="2000" dirty="0"/>
                    </a:p>
                    <a:p>
                      <a:pPr marL="0" indent="0">
                        <a:buFont typeface="Arial" panose="020B0604020202020204" pitchFamily="34" charset="0"/>
                        <a:buNone/>
                      </a:pPr>
                      <a:r>
                        <a:rPr lang="el-GR" sz="2000" dirty="0"/>
                        <a:t>(</a:t>
                      </a:r>
                      <a:r>
                        <a:rPr lang="en-US" sz="2000" dirty="0"/>
                        <a:t>Knowles, 1984</a:t>
                      </a:r>
                      <a:r>
                        <a:rPr lang="el-GR" sz="2000" dirty="0"/>
                        <a:t>;</a:t>
                      </a:r>
                      <a:r>
                        <a:rPr lang="en-US" sz="2000" dirty="0"/>
                        <a:t> Mezirow, 1991</a:t>
                      </a:r>
                      <a:r>
                        <a:rPr lang="el-GR" sz="2000" dirty="0"/>
                        <a:t>)</a:t>
                      </a:r>
                      <a:endParaRPr lang="en-US" sz="2000" dirty="0"/>
                    </a:p>
                  </a:txBody>
                  <a:tcPr/>
                </a:tc>
                <a:tc>
                  <a:txBody>
                    <a:bodyPr/>
                    <a:lstStyle/>
                    <a:p>
                      <a:pPr marL="285750" indent="-285750">
                        <a:buFont typeface="Arial" panose="020B0604020202020204" pitchFamily="34" charset="0"/>
                        <a:buChar char="•"/>
                      </a:pPr>
                      <a:r>
                        <a:rPr lang="el-GR" sz="2000" dirty="0"/>
                        <a:t>Αυτονομία και ευελιξία των εκπαιδευομένων</a:t>
                      </a:r>
                    </a:p>
                    <a:p>
                      <a:pPr marL="285750" indent="-285750">
                        <a:buFont typeface="Arial" panose="020B0604020202020204" pitchFamily="34" charset="0"/>
                        <a:buChar char="•"/>
                      </a:pPr>
                      <a:r>
                        <a:rPr lang="el-GR" sz="2000" dirty="0"/>
                        <a:t>Κεντρικός ρόλος του εκπαιδευτικού υλικού στη μαθησιακή διαδικασία</a:t>
                      </a:r>
                    </a:p>
                    <a:p>
                      <a:pPr marL="285750" indent="-285750">
                        <a:buFont typeface="Arial" panose="020B0604020202020204" pitchFamily="34" charset="0"/>
                        <a:buChar char="•"/>
                      </a:pPr>
                      <a:r>
                        <a:rPr lang="el-GR" sz="2000" dirty="0"/>
                        <a:t>Καθοδήγηση μέσα στο υλικό</a:t>
                      </a:r>
                    </a:p>
                    <a:p>
                      <a:pPr marL="0" indent="0">
                        <a:buFont typeface="Arial" panose="020B0604020202020204" pitchFamily="34" charset="0"/>
                        <a:buNone/>
                      </a:pPr>
                      <a:endParaRPr lang="el-GR" sz="2000" dirty="0"/>
                    </a:p>
                    <a:p>
                      <a:pPr marL="0" indent="0">
                        <a:buFont typeface="Arial" panose="020B0604020202020204" pitchFamily="34" charset="0"/>
                        <a:buNone/>
                      </a:pPr>
                      <a:r>
                        <a:rPr lang="el-GR" sz="2000" dirty="0"/>
                        <a:t>(</a:t>
                      </a:r>
                      <a:r>
                        <a:rPr lang="en-US" sz="2000" dirty="0"/>
                        <a:t>Moore, 1993</a:t>
                      </a:r>
                      <a:r>
                        <a:rPr lang="el-GR" sz="2000" dirty="0"/>
                        <a:t>; </a:t>
                      </a:r>
                      <a:r>
                        <a:rPr lang="en-US" sz="2000" dirty="0"/>
                        <a:t>West &amp; </a:t>
                      </a:r>
                      <a:r>
                        <a:rPr lang="en-US" sz="2000" dirty="0" err="1"/>
                        <a:t>Lionarakis</a:t>
                      </a:r>
                      <a:r>
                        <a:rPr lang="el-GR" sz="2000" dirty="0"/>
                        <a:t>, 1996)</a:t>
                      </a:r>
                      <a:endParaRPr lang="en-US" sz="2000" dirty="0"/>
                    </a:p>
                  </a:txBody>
                  <a:tcPr/>
                </a:tc>
                <a:tc>
                  <a:txBody>
                    <a:bodyPr/>
                    <a:lstStyle/>
                    <a:p>
                      <a:pPr marL="285750" indent="-285750">
                        <a:buFont typeface="Arial" panose="020B0604020202020204" pitchFamily="34" charset="0"/>
                        <a:buChar char="•"/>
                      </a:pPr>
                      <a:r>
                        <a:rPr lang="el-GR" sz="2000" dirty="0"/>
                        <a:t>Συνδυασμός πολλαπλών μορφών πληροφορίας (κείμενο, εικόνα, βίντεο, </a:t>
                      </a:r>
                      <a:r>
                        <a:rPr lang="el-GR" sz="2000" dirty="0" err="1"/>
                        <a:t>διαδραστικές</a:t>
                      </a:r>
                      <a:r>
                        <a:rPr lang="el-GR" sz="2000" dirty="0"/>
                        <a:t> δραστηριότητες)</a:t>
                      </a:r>
                    </a:p>
                    <a:p>
                      <a:pPr marL="285750" indent="-285750">
                        <a:buFont typeface="Arial" panose="020B0604020202020204" pitchFamily="34" charset="0"/>
                        <a:buChar char="•"/>
                      </a:pPr>
                      <a:r>
                        <a:rPr lang="el-GR" sz="2000" dirty="0"/>
                        <a:t>Περιορισμός γνωστικού φορτίου </a:t>
                      </a:r>
                    </a:p>
                    <a:p>
                      <a:pPr marL="285750" indent="-285750">
                        <a:buFont typeface="Arial" panose="020B0604020202020204" pitchFamily="34" charset="0"/>
                        <a:buChar char="•"/>
                      </a:pPr>
                      <a:r>
                        <a:rPr lang="el-GR" sz="2000" dirty="0"/>
                        <a:t>Σαφής οργάνωση της πληροφορίας</a:t>
                      </a:r>
                    </a:p>
                    <a:p>
                      <a:pPr marL="285750" indent="-285750">
                        <a:buFont typeface="Arial" panose="020B0604020202020204" pitchFamily="34" charset="0"/>
                        <a:buChar char="•"/>
                      </a:pPr>
                      <a:endParaRPr lang="el-GR" sz="2000" dirty="0"/>
                    </a:p>
                    <a:p>
                      <a:pPr marL="0" indent="0">
                        <a:buFont typeface="Arial" panose="020B0604020202020204" pitchFamily="34" charset="0"/>
                        <a:buNone/>
                      </a:pPr>
                      <a:r>
                        <a:rPr lang="el-GR" sz="2000" dirty="0"/>
                        <a:t>(</a:t>
                      </a:r>
                      <a:r>
                        <a:rPr lang="en-US" sz="2000" dirty="0"/>
                        <a:t>Mayer, 2009</a:t>
                      </a:r>
                      <a:r>
                        <a:rPr lang="el-GR" sz="2000" dirty="0"/>
                        <a:t>)</a:t>
                      </a:r>
                      <a:endParaRPr lang="en-US" sz="2000" dirty="0"/>
                    </a:p>
                  </a:txBody>
                  <a:tcPr/>
                </a:tc>
                <a:extLst>
                  <a:ext uri="{0D108BD9-81ED-4DB2-BD59-A6C34878D82A}">
                    <a16:rowId xmlns:a16="http://schemas.microsoft.com/office/drawing/2014/main" val="556328779"/>
                  </a:ext>
                </a:extLst>
              </a:tr>
            </a:tbl>
          </a:graphicData>
        </a:graphic>
      </p:graphicFrame>
    </p:spTree>
    <p:extLst>
      <p:ext uri="{BB962C8B-B14F-4D97-AF65-F5344CB8AC3E}">
        <p14:creationId xmlns:p14="http://schemas.microsoft.com/office/powerpoint/2010/main" val="12212545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1187624" y="332656"/>
            <a:ext cx="7848872" cy="765652"/>
          </a:xfrm>
        </p:spPr>
        <p:txBody>
          <a:bodyPr>
            <a:noAutofit/>
          </a:bodyPr>
          <a:lstStyle/>
          <a:p>
            <a:br>
              <a:rPr lang="el-GR" sz="3600" dirty="0"/>
            </a:br>
            <a:r>
              <a:rPr lang="el-GR" sz="3600" dirty="0"/>
              <a:t>7α. Παραγόμενο εκπαιδευτικό υλικό </a:t>
            </a:r>
            <a:endParaRPr lang="el-GR" sz="3600" b="1" dirty="0">
              <a:solidFill>
                <a:srgbClr val="FF0000"/>
              </a:solidFill>
            </a:endParaRPr>
          </a:p>
        </p:txBody>
      </p:sp>
      <p:sp>
        <p:nvSpPr>
          <p:cNvPr id="4" name="9 - Ορθογώνιο"/>
          <p:cNvSpPr/>
          <p:nvPr/>
        </p:nvSpPr>
        <p:spPr>
          <a:xfrm>
            <a:off x="755576" y="1571459"/>
            <a:ext cx="8100900" cy="1569660"/>
          </a:xfrm>
          <a:prstGeom prst="rect">
            <a:avLst/>
          </a:prstGeom>
        </p:spPr>
        <p:txBody>
          <a:bodyPr wrap="square">
            <a:spAutoFit/>
          </a:bodyPr>
          <a:lstStyle/>
          <a:p>
            <a:pPr>
              <a:spcAft>
                <a:spcPts val="600"/>
              </a:spcAft>
            </a:pPr>
            <a:r>
              <a:rPr lang="el-GR" b="1" u="sng" dirty="0"/>
              <a:t>Σκοπός του εκπαιδευτικού υλικού</a:t>
            </a:r>
            <a:br>
              <a:rPr lang="el-GR" sz="3200" dirty="0"/>
            </a:br>
            <a:r>
              <a:rPr lang="el-GR" sz="1800" dirty="0"/>
              <a:t>Η ενδυνάμωση των εκπαιδευτικών ώστε να αναγνωρίζουν, να διαχειρίζονται και να προλαμβάνουν το </a:t>
            </a:r>
            <a:r>
              <a:rPr lang="el-GR" sz="1800" dirty="0" err="1"/>
              <a:t>bullying</a:t>
            </a:r>
            <a:r>
              <a:rPr lang="el-GR" sz="1800" dirty="0"/>
              <a:t> που ασκείται προς τους εκπαιδευτικούς από μαθητές, αναπτύσσοντας δεξιότητες επικοινωνίας, οριοθέτησης, συναισθηματικής ανθεκτικότητας και στρατηγικής αντιμετώπισης.</a:t>
            </a:r>
          </a:p>
        </p:txBody>
      </p:sp>
      <p:sp>
        <p:nvSpPr>
          <p:cNvPr id="5" name="TextBox 4">
            <a:extLst>
              <a:ext uri="{FF2B5EF4-FFF2-40B4-BE49-F238E27FC236}">
                <a16:creationId xmlns:a16="http://schemas.microsoft.com/office/drawing/2014/main" id="{399F99E4-563E-7C97-0C1D-570D40F3BBA1}"/>
              </a:ext>
            </a:extLst>
          </p:cNvPr>
          <p:cNvSpPr txBox="1"/>
          <p:nvPr/>
        </p:nvSpPr>
        <p:spPr>
          <a:xfrm>
            <a:off x="683568" y="3660412"/>
            <a:ext cx="2016224" cy="2215991"/>
          </a:xfrm>
          <a:prstGeom prst="rect">
            <a:avLst/>
          </a:prstGeom>
          <a:solidFill>
            <a:schemeClr val="accent6">
              <a:lumMod val="40000"/>
              <a:lumOff val="60000"/>
            </a:schemeClr>
          </a:solidFill>
        </p:spPr>
        <p:txBody>
          <a:bodyPr wrap="square" rtlCol="0">
            <a:spAutoFit/>
          </a:bodyPr>
          <a:lstStyle/>
          <a:p>
            <a:pPr algn="ctr"/>
            <a:r>
              <a:rPr lang="el-GR" sz="1600" b="1" dirty="0"/>
              <a:t>1η Δ.Ε.: </a:t>
            </a:r>
          </a:p>
          <a:p>
            <a:pPr algn="ctr"/>
            <a:r>
              <a:rPr lang="el-GR" sz="1600" dirty="0"/>
              <a:t>Το Φαινόμενο του </a:t>
            </a:r>
            <a:r>
              <a:rPr lang="el-GR" sz="1600" dirty="0" err="1"/>
              <a:t>Teacher-Targeted</a:t>
            </a:r>
            <a:r>
              <a:rPr lang="el-GR" sz="1600" dirty="0"/>
              <a:t> </a:t>
            </a:r>
            <a:r>
              <a:rPr lang="el-GR" sz="1600" dirty="0" err="1"/>
              <a:t>Bullying</a:t>
            </a:r>
            <a:r>
              <a:rPr lang="el-GR" sz="1600" dirty="0"/>
              <a:t>: Πλαίσιο, Αίτια και Πρώτα Βήματα Αναγνώρισης</a:t>
            </a:r>
          </a:p>
          <a:p>
            <a:endParaRPr lang="el-GR" sz="1800" dirty="0"/>
          </a:p>
          <a:p>
            <a:endParaRPr lang="en-US" dirty="0"/>
          </a:p>
        </p:txBody>
      </p:sp>
      <p:sp>
        <p:nvSpPr>
          <p:cNvPr id="6" name="Arrow: Right 5">
            <a:extLst>
              <a:ext uri="{FF2B5EF4-FFF2-40B4-BE49-F238E27FC236}">
                <a16:creationId xmlns:a16="http://schemas.microsoft.com/office/drawing/2014/main" id="{E18C5F76-3B5D-1413-3834-2A75071D3C81}"/>
              </a:ext>
            </a:extLst>
          </p:cNvPr>
          <p:cNvSpPr/>
          <p:nvPr/>
        </p:nvSpPr>
        <p:spPr>
          <a:xfrm>
            <a:off x="2799242" y="4313423"/>
            <a:ext cx="432048" cy="288032"/>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7" name="TextBox 6">
            <a:extLst>
              <a:ext uri="{FF2B5EF4-FFF2-40B4-BE49-F238E27FC236}">
                <a16:creationId xmlns:a16="http://schemas.microsoft.com/office/drawing/2014/main" id="{7A9A49A1-8B09-41FB-9FEE-F5926F4B3F1D}"/>
              </a:ext>
            </a:extLst>
          </p:cNvPr>
          <p:cNvSpPr txBox="1"/>
          <p:nvPr/>
        </p:nvSpPr>
        <p:spPr>
          <a:xfrm>
            <a:off x="3323235" y="3671175"/>
            <a:ext cx="1728194" cy="2185214"/>
          </a:xfrm>
          <a:prstGeom prst="rect">
            <a:avLst/>
          </a:prstGeom>
          <a:noFill/>
          <a:ln>
            <a:solidFill>
              <a:schemeClr val="accent6">
                <a:lumMod val="50000"/>
              </a:schemeClr>
            </a:solidFill>
          </a:ln>
        </p:spPr>
        <p:txBody>
          <a:bodyPr wrap="square" rtlCol="0">
            <a:spAutoFit/>
          </a:bodyPr>
          <a:lstStyle/>
          <a:p>
            <a:pPr algn="ctr"/>
            <a:r>
              <a:rPr lang="el-GR" sz="1600" b="1" dirty="0"/>
              <a:t>2η Δ.Ε.: </a:t>
            </a:r>
            <a:r>
              <a:rPr lang="el-GR" sz="1600" dirty="0"/>
              <a:t>Συναισθηματικές και Επαγγελματικές Επιπτώσεις στη ζωή του Εκπαιδευτικού</a:t>
            </a:r>
          </a:p>
          <a:p>
            <a:endParaRPr lang="en-US" dirty="0"/>
          </a:p>
        </p:txBody>
      </p:sp>
      <p:sp>
        <p:nvSpPr>
          <p:cNvPr id="8" name="Arrow: Right 7">
            <a:extLst>
              <a:ext uri="{FF2B5EF4-FFF2-40B4-BE49-F238E27FC236}">
                <a16:creationId xmlns:a16="http://schemas.microsoft.com/office/drawing/2014/main" id="{6F34568C-C667-1AD0-8F75-1124DD8505B8}"/>
              </a:ext>
            </a:extLst>
          </p:cNvPr>
          <p:cNvSpPr/>
          <p:nvPr/>
        </p:nvSpPr>
        <p:spPr>
          <a:xfrm>
            <a:off x="5143374" y="4308716"/>
            <a:ext cx="432048" cy="288032"/>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9" name="TextBox 8">
            <a:extLst>
              <a:ext uri="{FF2B5EF4-FFF2-40B4-BE49-F238E27FC236}">
                <a16:creationId xmlns:a16="http://schemas.microsoft.com/office/drawing/2014/main" id="{54DD92BB-F2E6-B71E-D4C5-65E43FE431ED}"/>
              </a:ext>
            </a:extLst>
          </p:cNvPr>
          <p:cNvSpPr txBox="1"/>
          <p:nvPr/>
        </p:nvSpPr>
        <p:spPr>
          <a:xfrm>
            <a:off x="5721233" y="3811918"/>
            <a:ext cx="1368152" cy="1569660"/>
          </a:xfrm>
          <a:prstGeom prst="rect">
            <a:avLst/>
          </a:prstGeom>
          <a:solidFill>
            <a:schemeClr val="accent6">
              <a:lumMod val="40000"/>
              <a:lumOff val="60000"/>
            </a:schemeClr>
          </a:solidFill>
        </p:spPr>
        <p:txBody>
          <a:bodyPr wrap="square" rtlCol="0">
            <a:spAutoFit/>
          </a:bodyPr>
          <a:lstStyle/>
          <a:p>
            <a:pPr algn="ctr"/>
            <a:r>
              <a:rPr lang="el-GR" sz="1600" b="1" dirty="0"/>
              <a:t>3η Δ.Ε.: </a:t>
            </a:r>
            <a:r>
              <a:rPr lang="el-GR" sz="1600" dirty="0"/>
              <a:t>Ενίσχυση Δεξιοτήτων Διαχείρισης Εκφοβιστικών Καταστάσεων</a:t>
            </a:r>
          </a:p>
        </p:txBody>
      </p:sp>
      <p:sp>
        <p:nvSpPr>
          <p:cNvPr id="10" name="Arrow: Right 9">
            <a:extLst>
              <a:ext uri="{FF2B5EF4-FFF2-40B4-BE49-F238E27FC236}">
                <a16:creationId xmlns:a16="http://schemas.microsoft.com/office/drawing/2014/main" id="{E0E86F5D-EA27-3DAB-2000-757983C98F1C}"/>
              </a:ext>
            </a:extLst>
          </p:cNvPr>
          <p:cNvSpPr/>
          <p:nvPr/>
        </p:nvSpPr>
        <p:spPr>
          <a:xfrm>
            <a:off x="7201407" y="4284864"/>
            <a:ext cx="432048" cy="288032"/>
          </a:xfrm>
          <a:prstGeom prst="rightArrow">
            <a:avLst/>
          </a:prstGeom>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1" name="TextBox 10">
            <a:extLst>
              <a:ext uri="{FF2B5EF4-FFF2-40B4-BE49-F238E27FC236}">
                <a16:creationId xmlns:a16="http://schemas.microsoft.com/office/drawing/2014/main" id="{94EFD3B8-933B-082E-7324-38B33932038A}"/>
              </a:ext>
            </a:extLst>
          </p:cNvPr>
          <p:cNvSpPr txBox="1"/>
          <p:nvPr/>
        </p:nvSpPr>
        <p:spPr>
          <a:xfrm>
            <a:off x="7743044" y="3806779"/>
            <a:ext cx="1228280" cy="1323439"/>
          </a:xfrm>
          <a:prstGeom prst="rect">
            <a:avLst/>
          </a:prstGeom>
          <a:noFill/>
          <a:ln>
            <a:solidFill>
              <a:schemeClr val="accent6">
                <a:lumMod val="50000"/>
              </a:schemeClr>
            </a:solidFill>
          </a:ln>
        </p:spPr>
        <p:txBody>
          <a:bodyPr wrap="square" rtlCol="0">
            <a:spAutoFit/>
          </a:bodyPr>
          <a:lstStyle/>
          <a:p>
            <a:pPr algn="ctr"/>
            <a:r>
              <a:rPr lang="el-GR" sz="1600" b="1" dirty="0"/>
              <a:t>4η Δ.Ε.: </a:t>
            </a:r>
            <a:r>
              <a:rPr lang="el-GR" sz="1600" dirty="0" err="1"/>
              <a:t>Οργανω</a:t>
            </a:r>
            <a:r>
              <a:rPr lang="el-GR" sz="1600" dirty="0"/>
              <a:t>-μένος Σχεδιασμός Δράσης</a:t>
            </a:r>
          </a:p>
        </p:txBody>
      </p:sp>
    </p:spTree>
    <p:extLst>
      <p:ext uri="{BB962C8B-B14F-4D97-AF65-F5344CB8AC3E}">
        <p14:creationId xmlns:p14="http://schemas.microsoft.com/office/powerpoint/2010/main" val="2745266755"/>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3075</TotalTime>
  <Words>1084</Words>
  <Application>Microsoft Office PowerPoint</Application>
  <PresentationFormat>On-screen Show (4:3)</PresentationFormat>
  <Paragraphs>156</Paragraphs>
  <Slides>19</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Arial</vt:lpstr>
      <vt:lpstr>Book Antiqua</vt:lpstr>
      <vt:lpstr>Calibri</vt:lpstr>
      <vt:lpstr>Calibri Light</vt:lpstr>
      <vt:lpstr>Times New Roman</vt:lpstr>
      <vt:lpstr>Wingdings</vt:lpstr>
      <vt:lpstr>Θέμα του Office</vt:lpstr>
      <vt:lpstr>«Σχεδιασμός, υλοποίηση και αποτίμηση εκπαιδευτικού υλικού με τη μέθοδο της ΕξΑΕ με θέμα την ανάπτυξη δεξιοτήτων των εκπαιδευτικών για την αντιμετώπιση του φαινομένου του εκφοβισμού, τον οποίο δέχονται από τους μαθητές τους»</vt:lpstr>
      <vt:lpstr>Ευχαριστίες</vt:lpstr>
      <vt:lpstr>1. Σκοπός</vt:lpstr>
      <vt:lpstr>2. Συνεισφορά της διπλωματικής</vt:lpstr>
      <vt:lpstr>3. Ερευνητικά Ερωτήματα </vt:lpstr>
      <vt:lpstr>4. Δομή της εργασίας </vt:lpstr>
      <vt:lpstr>5α. Θεωρητικό Πλαίσιο</vt:lpstr>
      <vt:lpstr>5β. Θεωρητικό Πλαίσιο </vt:lpstr>
      <vt:lpstr> 7α. Παραγόμενο εκπαιδευτικό υλικό </vt:lpstr>
      <vt:lpstr> 7β. Παραγόμενο εκπαιδευτικό υλικό</vt:lpstr>
      <vt:lpstr> 7γ. Παραγόμενο εκπαιδευτικό υλικό</vt:lpstr>
      <vt:lpstr>8α. Μεθοδολογία</vt:lpstr>
      <vt:lpstr>8β. Μεθοδολογία </vt:lpstr>
      <vt:lpstr>9α. Αποτελέσματα - Κύρια ευρήματα </vt:lpstr>
      <vt:lpstr>9β. Αποτελέσματα - Κύρια ευρήματα </vt:lpstr>
      <vt:lpstr>Συμπεράσματα</vt:lpstr>
      <vt:lpstr>Συμπεράσματα</vt:lpstr>
      <vt:lpstr>Συμπεράσματα</vt:lpstr>
      <vt:lpstr>PowerPoint Presentation</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dc:creator>
  <cp:lastModifiedBy>EFTIHIA PAPAD</cp:lastModifiedBy>
  <cp:revision>1673</cp:revision>
  <dcterms:created xsi:type="dcterms:W3CDTF">2003-10-16T17:37:47Z</dcterms:created>
  <dcterms:modified xsi:type="dcterms:W3CDTF">2026-03-07T09:16:57Z</dcterms:modified>
</cp:coreProperties>
</file>