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5.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51" r:id="rId1"/>
  </p:sldMasterIdLst>
  <p:notesMasterIdLst>
    <p:notesMasterId r:id="rId26"/>
  </p:notesMasterIdLst>
  <p:sldIdLst>
    <p:sldId id="256" r:id="rId2"/>
    <p:sldId id="257" r:id="rId3"/>
    <p:sldId id="258" r:id="rId4"/>
    <p:sldId id="259" r:id="rId5"/>
    <p:sldId id="260" r:id="rId6"/>
    <p:sldId id="261" r:id="rId7"/>
    <p:sldId id="262" r:id="rId8"/>
    <p:sldId id="263" r:id="rId9"/>
    <p:sldId id="271" r:id="rId10"/>
    <p:sldId id="270" r:id="rId11"/>
    <p:sldId id="272" r:id="rId12"/>
    <p:sldId id="279" r:id="rId13"/>
    <p:sldId id="280" r:id="rId14"/>
    <p:sldId id="264" r:id="rId15"/>
    <p:sldId id="275" r:id="rId16"/>
    <p:sldId id="273" r:id="rId17"/>
    <p:sldId id="266" r:id="rId18"/>
    <p:sldId id="267" r:id="rId19"/>
    <p:sldId id="276" r:id="rId20"/>
    <p:sldId id="268" r:id="rId21"/>
    <p:sldId id="277" r:id="rId22"/>
    <p:sldId id="278" r:id="rId23"/>
    <p:sldId id="274" r:id="rId24"/>
    <p:sldId id="269" r:id="rId25"/>
  </p:sldIdLst>
  <p:sldSz cx="9144000" cy="6858000" type="screen4x3"/>
  <p:notesSz cx="6858000" cy="9734550"/>
  <p:embeddedFontLst>
    <p:embeddedFont>
      <p:font typeface="Book Antiqua" panose="02040602050305030304" pitchFamily="18" charset="0"/>
      <p:regular r:id="rId27"/>
      <p:bold r:id="rId28"/>
      <p:italic r:id="rId29"/>
      <p:boldItalic r:id="rId30"/>
    </p:embeddedFont>
    <p:embeddedFont>
      <p:font typeface="Tw Cen MT" panose="020B0602020104020603" pitchFamily="34" charset="0"/>
      <p:regular r:id="rId31"/>
      <p:bold r:id="rId32"/>
      <p:italic r:id="rId33"/>
      <p:boldItalic r:id="rId34"/>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5" roundtripDataSignature="AMtx7mgDWcdKOYEIdgORSstUfJdmJCcZg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F783A75-B606-44CD-8AE2-DB5AC9B64712}">
  <a:tblStyle styleId="{CF783A75-B606-44CD-8AE2-DB5AC9B64712}"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9" d="100"/>
          <a:sy n="59" d="100"/>
        </p:scale>
        <p:origin x="1500" y="5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7.fntdata"/><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6.fntdata"/><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2.fntdata"/><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1.fntdata"/><Relationship Id="rId30" Type="http://schemas.openxmlformats.org/officeDocument/2006/relationships/font" Target="fonts/font4.fntdata"/><Relationship Id="rId35" Type="http://customschemas.google.com/relationships/presentationmetadata" Target="metadata"/><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D92A721-7677-4FA0-93AB-9169D3685D02}" type="doc">
      <dgm:prSet loTypeId="urn:microsoft.com/office/officeart/2005/8/layout/hList6" loCatId="list" qsTypeId="urn:microsoft.com/office/officeart/2005/8/quickstyle/simple4" qsCatId="simple" csTypeId="urn:microsoft.com/office/officeart/2005/8/colors/accent1_2" csCatId="accent1" phldr="0"/>
      <dgm:spPr/>
      <dgm:t>
        <a:bodyPr/>
        <a:lstStyle/>
        <a:p>
          <a:endParaRPr lang="el-GR"/>
        </a:p>
      </dgm:t>
    </dgm:pt>
    <dgm:pt modelId="{462701EA-CDB5-4578-B978-F039B1FAD5B2}" type="pres">
      <dgm:prSet presAssocID="{4D92A721-7677-4FA0-93AB-9169D3685D02}" presName="Name0" presStyleCnt="0">
        <dgm:presLayoutVars>
          <dgm:dir/>
          <dgm:resizeHandles val="exact"/>
        </dgm:presLayoutVars>
      </dgm:prSet>
      <dgm:spPr/>
    </dgm:pt>
  </dgm:ptLst>
  <dgm:cxnLst>
    <dgm:cxn modelId="{9E0A3797-EF02-4274-9103-5A0E18F311B4}" type="presOf" srcId="{4D92A721-7677-4FA0-93AB-9169D3685D02}" destId="{462701EA-CDB5-4578-B978-F039B1FAD5B2}" srcOrd="0"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3B1ACAF-8A52-4BD1-A00C-D8D4D5606B8B}"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l-GR"/>
        </a:p>
      </dgm:t>
    </dgm:pt>
    <dgm:pt modelId="{8BEEAA79-204E-4D84-AA16-EC393AB2F83E}">
      <dgm:prSet phldrT="[Κείμενο]"/>
      <dgm:spPr/>
      <dgm:t>
        <a:bodyPr/>
        <a:lstStyle/>
        <a:p>
          <a:r>
            <a:rPr lang="el-GR" dirty="0"/>
            <a:t>Χωρική &amp; χρονική απόσταση διδάσκοντα – εκπαιδευόμενου.</a:t>
          </a:r>
        </a:p>
      </dgm:t>
    </dgm:pt>
    <dgm:pt modelId="{85F199F7-D88A-4390-81E0-356146737EBA}" type="parTrans" cxnId="{4E94B51F-2B0E-4A45-9840-97BF9F6D8FCF}">
      <dgm:prSet/>
      <dgm:spPr/>
      <dgm:t>
        <a:bodyPr/>
        <a:lstStyle/>
        <a:p>
          <a:endParaRPr lang="el-GR"/>
        </a:p>
      </dgm:t>
    </dgm:pt>
    <dgm:pt modelId="{802BC5E9-F0A1-45CD-89C8-EAA4B66893D1}" type="sibTrans" cxnId="{4E94B51F-2B0E-4A45-9840-97BF9F6D8FCF}">
      <dgm:prSet/>
      <dgm:spPr/>
      <dgm:t>
        <a:bodyPr/>
        <a:lstStyle/>
        <a:p>
          <a:endParaRPr lang="el-GR"/>
        </a:p>
      </dgm:t>
    </dgm:pt>
    <dgm:pt modelId="{E8EF0351-2601-40D2-B6AB-0EEDC0EFC264}">
      <dgm:prSet phldrT="[Κείμενο]" phldr="1"/>
      <dgm:spPr/>
      <dgm:t>
        <a:bodyPr/>
        <a:lstStyle/>
        <a:p>
          <a:endParaRPr lang="el-GR"/>
        </a:p>
      </dgm:t>
    </dgm:pt>
    <dgm:pt modelId="{77062741-E34C-4637-BC59-2C18F0C77696}" type="parTrans" cxnId="{24071653-9060-483E-AFA6-A981DCEF42FC}">
      <dgm:prSet/>
      <dgm:spPr/>
      <dgm:t>
        <a:bodyPr/>
        <a:lstStyle/>
        <a:p>
          <a:endParaRPr lang="el-GR"/>
        </a:p>
      </dgm:t>
    </dgm:pt>
    <dgm:pt modelId="{8F54A5FC-749D-4ADC-BCB7-3AABB7971909}" type="sibTrans" cxnId="{24071653-9060-483E-AFA6-A981DCEF42FC}">
      <dgm:prSet/>
      <dgm:spPr/>
      <dgm:t>
        <a:bodyPr/>
        <a:lstStyle/>
        <a:p>
          <a:endParaRPr lang="el-GR"/>
        </a:p>
      </dgm:t>
    </dgm:pt>
    <dgm:pt modelId="{C890F508-3E1F-4EE5-9459-2616411893C5}">
      <dgm:prSet phldrT="[Κείμενο]" phldr="1"/>
      <dgm:spPr/>
      <dgm:t>
        <a:bodyPr/>
        <a:lstStyle/>
        <a:p>
          <a:endParaRPr lang="el-GR"/>
        </a:p>
      </dgm:t>
    </dgm:pt>
    <dgm:pt modelId="{7D262F13-4C25-4E5A-B218-05C5ECA2E887}" type="parTrans" cxnId="{E0D2F7DA-8FEA-41B5-AADA-AB6834F6524C}">
      <dgm:prSet/>
      <dgm:spPr/>
      <dgm:t>
        <a:bodyPr/>
        <a:lstStyle/>
        <a:p>
          <a:endParaRPr lang="el-GR"/>
        </a:p>
      </dgm:t>
    </dgm:pt>
    <dgm:pt modelId="{C7EDDC4C-A91E-4FD9-BB38-F4A9BB6A0821}" type="sibTrans" cxnId="{E0D2F7DA-8FEA-41B5-AADA-AB6834F6524C}">
      <dgm:prSet/>
      <dgm:spPr/>
      <dgm:t>
        <a:bodyPr/>
        <a:lstStyle/>
        <a:p>
          <a:endParaRPr lang="el-GR"/>
        </a:p>
      </dgm:t>
    </dgm:pt>
    <dgm:pt modelId="{483053A1-3608-4ED7-9C4F-9CF063C2D07F}">
      <dgm:prSet/>
      <dgm:spPr/>
      <dgm:t>
        <a:bodyPr/>
        <a:lstStyle/>
        <a:p>
          <a:r>
            <a:rPr lang="el-GR" dirty="0"/>
            <a:t>Οργανωμένο και θεσμοθετημένο εκπαιδευτικό πλαίσιο.</a:t>
          </a:r>
        </a:p>
      </dgm:t>
    </dgm:pt>
    <dgm:pt modelId="{7C1DF2B6-9838-455B-8A08-71E3E4DB5DE8}" type="parTrans" cxnId="{BF9FD3B5-4713-4090-8D01-F5A912BE115B}">
      <dgm:prSet/>
      <dgm:spPr/>
      <dgm:t>
        <a:bodyPr/>
        <a:lstStyle/>
        <a:p>
          <a:endParaRPr lang="el-GR"/>
        </a:p>
      </dgm:t>
    </dgm:pt>
    <dgm:pt modelId="{C497C7F8-7C8D-412C-BF92-2E3D30C575B3}" type="sibTrans" cxnId="{BF9FD3B5-4713-4090-8D01-F5A912BE115B}">
      <dgm:prSet/>
      <dgm:spPr/>
      <dgm:t>
        <a:bodyPr/>
        <a:lstStyle/>
        <a:p>
          <a:endParaRPr lang="el-GR"/>
        </a:p>
      </dgm:t>
    </dgm:pt>
    <dgm:pt modelId="{E7ED4BBB-C7DC-47C5-AECB-185939FB6B26}">
      <dgm:prSet/>
      <dgm:spPr/>
      <dgm:t>
        <a:bodyPr/>
        <a:lstStyle/>
        <a:p>
          <a:r>
            <a:rPr lang="el-GR" dirty="0"/>
            <a:t>Ειδικά σχεδιασμένο υλικό &amp; αξιοποίηση τεχνολογικών μέσων.</a:t>
          </a:r>
        </a:p>
      </dgm:t>
    </dgm:pt>
    <dgm:pt modelId="{5E4F2A9F-913B-4FC3-B24F-9A84520C33E5}" type="parTrans" cxnId="{95E5E98B-1D89-4891-A3AF-4B85D7789417}">
      <dgm:prSet/>
      <dgm:spPr/>
      <dgm:t>
        <a:bodyPr/>
        <a:lstStyle/>
        <a:p>
          <a:endParaRPr lang="el-GR"/>
        </a:p>
      </dgm:t>
    </dgm:pt>
    <dgm:pt modelId="{968DC329-11E3-4392-A582-59606F345F03}" type="sibTrans" cxnId="{95E5E98B-1D89-4891-A3AF-4B85D7789417}">
      <dgm:prSet/>
      <dgm:spPr/>
      <dgm:t>
        <a:bodyPr/>
        <a:lstStyle/>
        <a:p>
          <a:endParaRPr lang="el-GR"/>
        </a:p>
      </dgm:t>
    </dgm:pt>
    <dgm:pt modelId="{CF10184C-774B-4001-90AC-E468E80CB5EF}">
      <dgm:prSet/>
      <dgm:spPr/>
      <dgm:t>
        <a:bodyPr/>
        <a:lstStyle/>
        <a:p>
          <a:r>
            <a:rPr lang="el-GR" dirty="0"/>
            <a:t>Αμφίδρομη επικοινωνία και παιδαγωγική υποστήριξη.</a:t>
          </a:r>
        </a:p>
      </dgm:t>
    </dgm:pt>
    <dgm:pt modelId="{A6964536-839B-4F7A-953C-D0FB162F45B0}" type="parTrans" cxnId="{D3BE8747-884E-4C5F-88C8-993059E7A4BB}">
      <dgm:prSet/>
      <dgm:spPr/>
      <dgm:t>
        <a:bodyPr/>
        <a:lstStyle/>
        <a:p>
          <a:endParaRPr lang="el-GR"/>
        </a:p>
      </dgm:t>
    </dgm:pt>
    <dgm:pt modelId="{B08E4695-88C2-497C-9379-A3EF37D91815}" type="sibTrans" cxnId="{D3BE8747-884E-4C5F-88C8-993059E7A4BB}">
      <dgm:prSet/>
      <dgm:spPr/>
      <dgm:t>
        <a:bodyPr/>
        <a:lstStyle/>
        <a:p>
          <a:endParaRPr lang="el-GR"/>
        </a:p>
      </dgm:t>
    </dgm:pt>
    <dgm:pt modelId="{07B65A5A-857A-47B0-BDA4-0698AEE1511D}">
      <dgm:prSet/>
      <dgm:spPr/>
      <dgm:t>
        <a:bodyPr/>
        <a:lstStyle/>
        <a:p>
          <a:r>
            <a:rPr lang="el-GR" dirty="0"/>
            <a:t>Αυτονομία μάθησης, ευελιξία και προσβασιμότητα.</a:t>
          </a:r>
        </a:p>
      </dgm:t>
    </dgm:pt>
    <dgm:pt modelId="{7E356BE4-8D5C-4FD0-803D-5ED52707F15F}" type="parTrans" cxnId="{BF0754A5-43BB-48F9-90BB-49C0DDB5F8FE}">
      <dgm:prSet/>
      <dgm:spPr/>
      <dgm:t>
        <a:bodyPr/>
        <a:lstStyle/>
        <a:p>
          <a:endParaRPr lang="el-GR"/>
        </a:p>
      </dgm:t>
    </dgm:pt>
    <dgm:pt modelId="{5BDDE57F-B974-47EB-9B61-C6917628C539}" type="sibTrans" cxnId="{BF0754A5-43BB-48F9-90BB-49C0DDB5F8FE}">
      <dgm:prSet/>
      <dgm:spPr/>
      <dgm:t>
        <a:bodyPr/>
        <a:lstStyle/>
        <a:p>
          <a:endParaRPr lang="el-GR"/>
        </a:p>
      </dgm:t>
    </dgm:pt>
    <dgm:pt modelId="{E42D5672-0091-4D72-8EFB-38AD4B1A404B}" type="pres">
      <dgm:prSet presAssocID="{F3B1ACAF-8A52-4BD1-A00C-D8D4D5606B8B}" presName="outerComposite" presStyleCnt="0">
        <dgm:presLayoutVars>
          <dgm:chMax val="5"/>
          <dgm:dir/>
          <dgm:resizeHandles val="exact"/>
        </dgm:presLayoutVars>
      </dgm:prSet>
      <dgm:spPr/>
    </dgm:pt>
    <dgm:pt modelId="{08F6E0E6-78AA-4318-B272-69D62437F743}" type="pres">
      <dgm:prSet presAssocID="{F3B1ACAF-8A52-4BD1-A00C-D8D4D5606B8B}" presName="dummyMaxCanvas" presStyleCnt="0">
        <dgm:presLayoutVars/>
      </dgm:prSet>
      <dgm:spPr/>
    </dgm:pt>
    <dgm:pt modelId="{4EBEA0A3-3941-430C-ACCD-9524F9BDBFCB}" type="pres">
      <dgm:prSet presAssocID="{F3B1ACAF-8A52-4BD1-A00C-D8D4D5606B8B}" presName="FiveNodes_1" presStyleLbl="node1" presStyleIdx="0" presStyleCnt="5">
        <dgm:presLayoutVars>
          <dgm:bulletEnabled val="1"/>
        </dgm:presLayoutVars>
      </dgm:prSet>
      <dgm:spPr/>
    </dgm:pt>
    <dgm:pt modelId="{5AC60B4F-0B84-4C8C-8DD3-F4B8273BF286}" type="pres">
      <dgm:prSet presAssocID="{F3B1ACAF-8A52-4BD1-A00C-D8D4D5606B8B}" presName="FiveNodes_2" presStyleLbl="node1" presStyleIdx="1" presStyleCnt="5">
        <dgm:presLayoutVars>
          <dgm:bulletEnabled val="1"/>
        </dgm:presLayoutVars>
      </dgm:prSet>
      <dgm:spPr/>
    </dgm:pt>
    <dgm:pt modelId="{6650358A-6447-490A-85CC-A87639E66452}" type="pres">
      <dgm:prSet presAssocID="{F3B1ACAF-8A52-4BD1-A00C-D8D4D5606B8B}" presName="FiveNodes_3" presStyleLbl="node1" presStyleIdx="2" presStyleCnt="5">
        <dgm:presLayoutVars>
          <dgm:bulletEnabled val="1"/>
        </dgm:presLayoutVars>
      </dgm:prSet>
      <dgm:spPr/>
    </dgm:pt>
    <dgm:pt modelId="{1F4005BC-978F-4DFD-8049-753F880A4C7A}" type="pres">
      <dgm:prSet presAssocID="{F3B1ACAF-8A52-4BD1-A00C-D8D4D5606B8B}" presName="FiveNodes_4" presStyleLbl="node1" presStyleIdx="3" presStyleCnt="5">
        <dgm:presLayoutVars>
          <dgm:bulletEnabled val="1"/>
        </dgm:presLayoutVars>
      </dgm:prSet>
      <dgm:spPr/>
    </dgm:pt>
    <dgm:pt modelId="{46ECD292-673C-4E54-AB2D-F832FFA67AC5}" type="pres">
      <dgm:prSet presAssocID="{F3B1ACAF-8A52-4BD1-A00C-D8D4D5606B8B}" presName="FiveNodes_5" presStyleLbl="node1" presStyleIdx="4" presStyleCnt="5">
        <dgm:presLayoutVars>
          <dgm:bulletEnabled val="1"/>
        </dgm:presLayoutVars>
      </dgm:prSet>
      <dgm:spPr/>
    </dgm:pt>
    <dgm:pt modelId="{3F78A4F3-B786-49AC-9420-A2782D6E52AB}" type="pres">
      <dgm:prSet presAssocID="{F3B1ACAF-8A52-4BD1-A00C-D8D4D5606B8B}" presName="FiveConn_1-2" presStyleLbl="fgAccFollowNode1" presStyleIdx="0" presStyleCnt="4">
        <dgm:presLayoutVars>
          <dgm:bulletEnabled val="1"/>
        </dgm:presLayoutVars>
      </dgm:prSet>
      <dgm:spPr/>
    </dgm:pt>
    <dgm:pt modelId="{0A082B56-EC96-4C20-B19E-0F27F6156362}" type="pres">
      <dgm:prSet presAssocID="{F3B1ACAF-8A52-4BD1-A00C-D8D4D5606B8B}" presName="FiveConn_2-3" presStyleLbl="fgAccFollowNode1" presStyleIdx="1" presStyleCnt="4">
        <dgm:presLayoutVars>
          <dgm:bulletEnabled val="1"/>
        </dgm:presLayoutVars>
      </dgm:prSet>
      <dgm:spPr/>
    </dgm:pt>
    <dgm:pt modelId="{1B252893-9CF6-4318-96B4-032C09BA96E0}" type="pres">
      <dgm:prSet presAssocID="{F3B1ACAF-8A52-4BD1-A00C-D8D4D5606B8B}" presName="FiveConn_3-4" presStyleLbl="fgAccFollowNode1" presStyleIdx="2" presStyleCnt="4">
        <dgm:presLayoutVars>
          <dgm:bulletEnabled val="1"/>
        </dgm:presLayoutVars>
      </dgm:prSet>
      <dgm:spPr/>
    </dgm:pt>
    <dgm:pt modelId="{8F808C62-DF56-42CF-ACA9-5E16CEE1148D}" type="pres">
      <dgm:prSet presAssocID="{F3B1ACAF-8A52-4BD1-A00C-D8D4D5606B8B}" presName="FiveConn_4-5" presStyleLbl="fgAccFollowNode1" presStyleIdx="3" presStyleCnt="4">
        <dgm:presLayoutVars>
          <dgm:bulletEnabled val="1"/>
        </dgm:presLayoutVars>
      </dgm:prSet>
      <dgm:spPr/>
    </dgm:pt>
    <dgm:pt modelId="{4AAC189C-B21D-4A08-A23E-B6F4EAAE5D05}" type="pres">
      <dgm:prSet presAssocID="{F3B1ACAF-8A52-4BD1-A00C-D8D4D5606B8B}" presName="FiveNodes_1_text" presStyleLbl="node1" presStyleIdx="4" presStyleCnt="5">
        <dgm:presLayoutVars>
          <dgm:bulletEnabled val="1"/>
        </dgm:presLayoutVars>
      </dgm:prSet>
      <dgm:spPr/>
    </dgm:pt>
    <dgm:pt modelId="{7834A772-A49E-411B-BB5F-F9480D424EF3}" type="pres">
      <dgm:prSet presAssocID="{F3B1ACAF-8A52-4BD1-A00C-D8D4D5606B8B}" presName="FiveNodes_2_text" presStyleLbl="node1" presStyleIdx="4" presStyleCnt="5">
        <dgm:presLayoutVars>
          <dgm:bulletEnabled val="1"/>
        </dgm:presLayoutVars>
      </dgm:prSet>
      <dgm:spPr/>
    </dgm:pt>
    <dgm:pt modelId="{563C90C2-A1F4-49C4-A564-B6BD54462A21}" type="pres">
      <dgm:prSet presAssocID="{F3B1ACAF-8A52-4BD1-A00C-D8D4D5606B8B}" presName="FiveNodes_3_text" presStyleLbl="node1" presStyleIdx="4" presStyleCnt="5">
        <dgm:presLayoutVars>
          <dgm:bulletEnabled val="1"/>
        </dgm:presLayoutVars>
      </dgm:prSet>
      <dgm:spPr/>
    </dgm:pt>
    <dgm:pt modelId="{C6470CA2-2C00-48EC-B580-7107C1EAC49F}" type="pres">
      <dgm:prSet presAssocID="{F3B1ACAF-8A52-4BD1-A00C-D8D4D5606B8B}" presName="FiveNodes_4_text" presStyleLbl="node1" presStyleIdx="4" presStyleCnt="5">
        <dgm:presLayoutVars>
          <dgm:bulletEnabled val="1"/>
        </dgm:presLayoutVars>
      </dgm:prSet>
      <dgm:spPr/>
    </dgm:pt>
    <dgm:pt modelId="{0C6CC08F-5D7E-403E-AA20-844E2BC7BB26}" type="pres">
      <dgm:prSet presAssocID="{F3B1ACAF-8A52-4BD1-A00C-D8D4D5606B8B}" presName="FiveNodes_5_text" presStyleLbl="node1" presStyleIdx="4" presStyleCnt="5">
        <dgm:presLayoutVars>
          <dgm:bulletEnabled val="1"/>
        </dgm:presLayoutVars>
      </dgm:prSet>
      <dgm:spPr/>
    </dgm:pt>
  </dgm:ptLst>
  <dgm:cxnLst>
    <dgm:cxn modelId="{D250430B-B2C8-4145-BFFD-FAF830D08AD8}" type="presOf" srcId="{8BEEAA79-204E-4D84-AA16-EC393AB2F83E}" destId="{4EBEA0A3-3941-430C-ACCD-9524F9BDBFCB}" srcOrd="0" destOrd="0" presId="urn:microsoft.com/office/officeart/2005/8/layout/vProcess5"/>
    <dgm:cxn modelId="{4E94B51F-2B0E-4A45-9840-97BF9F6D8FCF}" srcId="{F3B1ACAF-8A52-4BD1-A00C-D8D4D5606B8B}" destId="{8BEEAA79-204E-4D84-AA16-EC393AB2F83E}" srcOrd="0" destOrd="0" parTransId="{85F199F7-D88A-4390-81E0-356146737EBA}" sibTransId="{802BC5E9-F0A1-45CD-89C8-EAA4B66893D1}"/>
    <dgm:cxn modelId="{D4775C24-8D95-49CF-A4DA-27209CCC526F}" type="presOf" srcId="{483053A1-3608-4ED7-9C4F-9CF063C2D07F}" destId="{5AC60B4F-0B84-4C8C-8DD3-F4B8273BF286}" srcOrd="0" destOrd="0" presId="urn:microsoft.com/office/officeart/2005/8/layout/vProcess5"/>
    <dgm:cxn modelId="{F2104324-8E7E-42B0-BD4A-C851C5261CCB}" type="presOf" srcId="{C497C7F8-7C8D-412C-BF92-2E3D30C575B3}" destId="{0A082B56-EC96-4C20-B19E-0F27F6156362}" srcOrd="0" destOrd="0" presId="urn:microsoft.com/office/officeart/2005/8/layout/vProcess5"/>
    <dgm:cxn modelId="{86701437-D44C-4161-8234-C6A565183E0A}" type="presOf" srcId="{07B65A5A-857A-47B0-BDA4-0698AEE1511D}" destId="{0C6CC08F-5D7E-403E-AA20-844E2BC7BB26}" srcOrd="1" destOrd="0" presId="urn:microsoft.com/office/officeart/2005/8/layout/vProcess5"/>
    <dgm:cxn modelId="{D3BE8747-884E-4C5F-88C8-993059E7A4BB}" srcId="{F3B1ACAF-8A52-4BD1-A00C-D8D4D5606B8B}" destId="{CF10184C-774B-4001-90AC-E468E80CB5EF}" srcOrd="3" destOrd="0" parTransId="{A6964536-839B-4F7A-953C-D0FB162F45B0}" sibTransId="{B08E4695-88C2-497C-9379-A3EF37D91815}"/>
    <dgm:cxn modelId="{C26A066A-4174-4FA9-AE48-468C98CFBDBF}" type="presOf" srcId="{CF10184C-774B-4001-90AC-E468E80CB5EF}" destId="{1F4005BC-978F-4DFD-8049-753F880A4C7A}" srcOrd="0" destOrd="0" presId="urn:microsoft.com/office/officeart/2005/8/layout/vProcess5"/>
    <dgm:cxn modelId="{0727866B-D6F5-4428-B83E-66952A7C6F5F}" type="presOf" srcId="{E7ED4BBB-C7DC-47C5-AECB-185939FB6B26}" destId="{563C90C2-A1F4-49C4-A564-B6BD54462A21}" srcOrd="1" destOrd="0" presId="urn:microsoft.com/office/officeart/2005/8/layout/vProcess5"/>
    <dgm:cxn modelId="{8F572E6C-BF63-4890-BF49-4EBC3CDAC808}" type="presOf" srcId="{E7ED4BBB-C7DC-47C5-AECB-185939FB6B26}" destId="{6650358A-6447-490A-85CC-A87639E66452}" srcOrd="0" destOrd="0" presId="urn:microsoft.com/office/officeart/2005/8/layout/vProcess5"/>
    <dgm:cxn modelId="{24071653-9060-483E-AFA6-A981DCEF42FC}" srcId="{F3B1ACAF-8A52-4BD1-A00C-D8D4D5606B8B}" destId="{E8EF0351-2601-40D2-B6AB-0EEDC0EFC264}" srcOrd="5" destOrd="0" parTransId="{77062741-E34C-4637-BC59-2C18F0C77696}" sibTransId="{8F54A5FC-749D-4ADC-BCB7-3AABB7971909}"/>
    <dgm:cxn modelId="{A36C9759-F4B6-4604-9250-4BEA72623B71}" type="presOf" srcId="{483053A1-3608-4ED7-9C4F-9CF063C2D07F}" destId="{7834A772-A49E-411B-BB5F-F9480D424EF3}" srcOrd="1" destOrd="0" presId="urn:microsoft.com/office/officeart/2005/8/layout/vProcess5"/>
    <dgm:cxn modelId="{8DB1A380-C903-47BD-A322-915C88220338}" type="presOf" srcId="{CF10184C-774B-4001-90AC-E468E80CB5EF}" destId="{C6470CA2-2C00-48EC-B580-7107C1EAC49F}" srcOrd="1" destOrd="0" presId="urn:microsoft.com/office/officeart/2005/8/layout/vProcess5"/>
    <dgm:cxn modelId="{95E5E98B-1D89-4891-A3AF-4B85D7789417}" srcId="{F3B1ACAF-8A52-4BD1-A00C-D8D4D5606B8B}" destId="{E7ED4BBB-C7DC-47C5-AECB-185939FB6B26}" srcOrd="2" destOrd="0" parTransId="{5E4F2A9F-913B-4FC3-B24F-9A84520C33E5}" sibTransId="{968DC329-11E3-4392-A582-59606F345F03}"/>
    <dgm:cxn modelId="{42FE9E9B-B638-4967-B837-B95E58B62911}" type="presOf" srcId="{968DC329-11E3-4392-A582-59606F345F03}" destId="{1B252893-9CF6-4318-96B4-032C09BA96E0}" srcOrd="0" destOrd="0" presId="urn:microsoft.com/office/officeart/2005/8/layout/vProcess5"/>
    <dgm:cxn modelId="{B3D48D9F-53DC-498D-AD03-83E69CC777C0}" type="presOf" srcId="{802BC5E9-F0A1-45CD-89C8-EAA4B66893D1}" destId="{3F78A4F3-B786-49AC-9420-A2782D6E52AB}" srcOrd="0" destOrd="0" presId="urn:microsoft.com/office/officeart/2005/8/layout/vProcess5"/>
    <dgm:cxn modelId="{BF0754A5-43BB-48F9-90BB-49C0DDB5F8FE}" srcId="{F3B1ACAF-8A52-4BD1-A00C-D8D4D5606B8B}" destId="{07B65A5A-857A-47B0-BDA4-0698AEE1511D}" srcOrd="4" destOrd="0" parTransId="{7E356BE4-8D5C-4FD0-803D-5ED52707F15F}" sibTransId="{5BDDE57F-B974-47EB-9B61-C6917628C539}"/>
    <dgm:cxn modelId="{411B51B1-049A-4FE0-A254-C259212B5306}" type="presOf" srcId="{8BEEAA79-204E-4D84-AA16-EC393AB2F83E}" destId="{4AAC189C-B21D-4A08-A23E-B6F4EAAE5D05}" srcOrd="1" destOrd="0" presId="urn:microsoft.com/office/officeart/2005/8/layout/vProcess5"/>
    <dgm:cxn modelId="{BF9FD3B5-4713-4090-8D01-F5A912BE115B}" srcId="{F3B1ACAF-8A52-4BD1-A00C-D8D4D5606B8B}" destId="{483053A1-3608-4ED7-9C4F-9CF063C2D07F}" srcOrd="1" destOrd="0" parTransId="{7C1DF2B6-9838-455B-8A08-71E3E4DB5DE8}" sibTransId="{C497C7F8-7C8D-412C-BF92-2E3D30C575B3}"/>
    <dgm:cxn modelId="{79EEC4BC-F361-4B72-898D-159DFE9FE43B}" type="presOf" srcId="{07B65A5A-857A-47B0-BDA4-0698AEE1511D}" destId="{46ECD292-673C-4E54-AB2D-F832FFA67AC5}" srcOrd="0" destOrd="0" presId="urn:microsoft.com/office/officeart/2005/8/layout/vProcess5"/>
    <dgm:cxn modelId="{C66044DA-7AD2-4E57-A13A-B5F9F6C803BB}" type="presOf" srcId="{B08E4695-88C2-497C-9379-A3EF37D91815}" destId="{8F808C62-DF56-42CF-ACA9-5E16CEE1148D}" srcOrd="0" destOrd="0" presId="urn:microsoft.com/office/officeart/2005/8/layout/vProcess5"/>
    <dgm:cxn modelId="{E0D2F7DA-8FEA-41B5-AADA-AB6834F6524C}" srcId="{F3B1ACAF-8A52-4BD1-A00C-D8D4D5606B8B}" destId="{C890F508-3E1F-4EE5-9459-2616411893C5}" srcOrd="6" destOrd="0" parTransId="{7D262F13-4C25-4E5A-B218-05C5ECA2E887}" sibTransId="{C7EDDC4C-A91E-4FD9-BB38-F4A9BB6A0821}"/>
    <dgm:cxn modelId="{F4FF48F3-CD8E-4BF7-B737-0701AC7B44BC}" type="presOf" srcId="{F3B1ACAF-8A52-4BD1-A00C-D8D4D5606B8B}" destId="{E42D5672-0091-4D72-8EFB-38AD4B1A404B}" srcOrd="0" destOrd="0" presId="urn:microsoft.com/office/officeart/2005/8/layout/vProcess5"/>
    <dgm:cxn modelId="{7E9877D8-78B4-4E71-802F-1B8FD7AB600D}" type="presParOf" srcId="{E42D5672-0091-4D72-8EFB-38AD4B1A404B}" destId="{08F6E0E6-78AA-4318-B272-69D62437F743}" srcOrd="0" destOrd="0" presId="urn:microsoft.com/office/officeart/2005/8/layout/vProcess5"/>
    <dgm:cxn modelId="{94382716-0DA4-482B-9B91-5B8FF8602870}" type="presParOf" srcId="{E42D5672-0091-4D72-8EFB-38AD4B1A404B}" destId="{4EBEA0A3-3941-430C-ACCD-9524F9BDBFCB}" srcOrd="1" destOrd="0" presId="urn:microsoft.com/office/officeart/2005/8/layout/vProcess5"/>
    <dgm:cxn modelId="{CF44415F-74AF-4FA0-A4F2-1B9A44844233}" type="presParOf" srcId="{E42D5672-0091-4D72-8EFB-38AD4B1A404B}" destId="{5AC60B4F-0B84-4C8C-8DD3-F4B8273BF286}" srcOrd="2" destOrd="0" presId="urn:microsoft.com/office/officeart/2005/8/layout/vProcess5"/>
    <dgm:cxn modelId="{00DA33EC-0ABE-47E8-B42A-A30A478C15A4}" type="presParOf" srcId="{E42D5672-0091-4D72-8EFB-38AD4B1A404B}" destId="{6650358A-6447-490A-85CC-A87639E66452}" srcOrd="3" destOrd="0" presId="urn:microsoft.com/office/officeart/2005/8/layout/vProcess5"/>
    <dgm:cxn modelId="{E24D63BE-F9A8-4B32-A1C1-F256C5828139}" type="presParOf" srcId="{E42D5672-0091-4D72-8EFB-38AD4B1A404B}" destId="{1F4005BC-978F-4DFD-8049-753F880A4C7A}" srcOrd="4" destOrd="0" presId="urn:microsoft.com/office/officeart/2005/8/layout/vProcess5"/>
    <dgm:cxn modelId="{D3063AD4-F297-4E86-BDD9-DCEB462B61D9}" type="presParOf" srcId="{E42D5672-0091-4D72-8EFB-38AD4B1A404B}" destId="{46ECD292-673C-4E54-AB2D-F832FFA67AC5}" srcOrd="5" destOrd="0" presId="urn:microsoft.com/office/officeart/2005/8/layout/vProcess5"/>
    <dgm:cxn modelId="{6863C165-42E2-43E5-9638-1E67040DAC59}" type="presParOf" srcId="{E42D5672-0091-4D72-8EFB-38AD4B1A404B}" destId="{3F78A4F3-B786-49AC-9420-A2782D6E52AB}" srcOrd="6" destOrd="0" presId="urn:microsoft.com/office/officeart/2005/8/layout/vProcess5"/>
    <dgm:cxn modelId="{56414CD4-7E35-42C3-BAD0-01495A0D230B}" type="presParOf" srcId="{E42D5672-0091-4D72-8EFB-38AD4B1A404B}" destId="{0A082B56-EC96-4C20-B19E-0F27F6156362}" srcOrd="7" destOrd="0" presId="urn:microsoft.com/office/officeart/2005/8/layout/vProcess5"/>
    <dgm:cxn modelId="{66CD81C0-565F-4676-A7FA-A56E844CFD78}" type="presParOf" srcId="{E42D5672-0091-4D72-8EFB-38AD4B1A404B}" destId="{1B252893-9CF6-4318-96B4-032C09BA96E0}" srcOrd="8" destOrd="0" presId="urn:microsoft.com/office/officeart/2005/8/layout/vProcess5"/>
    <dgm:cxn modelId="{FEDB1FE2-A0C8-436A-916E-7838E3FB69E1}" type="presParOf" srcId="{E42D5672-0091-4D72-8EFB-38AD4B1A404B}" destId="{8F808C62-DF56-42CF-ACA9-5E16CEE1148D}" srcOrd="9" destOrd="0" presId="urn:microsoft.com/office/officeart/2005/8/layout/vProcess5"/>
    <dgm:cxn modelId="{8238EABA-5377-47EB-BEAF-B6F54182087C}" type="presParOf" srcId="{E42D5672-0091-4D72-8EFB-38AD4B1A404B}" destId="{4AAC189C-B21D-4A08-A23E-B6F4EAAE5D05}" srcOrd="10" destOrd="0" presId="urn:microsoft.com/office/officeart/2005/8/layout/vProcess5"/>
    <dgm:cxn modelId="{1670ADAA-B216-481D-AE44-BE7647A1C239}" type="presParOf" srcId="{E42D5672-0091-4D72-8EFB-38AD4B1A404B}" destId="{7834A772-A49E-411B-BB5F-F9480D424EF3}" srcOrd="11" destOrd="0" presId="urn:microsoft.com/office/officeart/2005/8/layout/vProcess5"/>
    <dgm:cxn modelId="{CD324E1C-A1B7-4401-A8A9-3BB04E3A5409}" type="presParOf" srcId="{E42D5672-0091-4D72-8EFB-38AD4B1A404B}" destId="{563C90C2-A1F4-49C4-A564-B6BD54462A21}" srcOrd="12" destOrd="0" presId="urn:microsoft.com/office/officeart/2005/8/layout/vProcess5"/>
    <dgm:cxn modelId="{C543325C-03C8-4F9E-BDFA-EF95550343D8}" type="presParOf" srcId="{E42D5672-0091-4D72-8EFB-38AD4B1A404B}" destId="{C6470CA2-2C00-48EC-B580-7107C1EAC49F}" srcOrd="13" destOrd="0" presId="urn:microsoft.com/office/officeart/2005/8/layout/vProcess5"/>
    <dgm:cxn modelId="{B03592EF-2FAD-4861-BF4A-0F70AAD5B945}" type="presParOf" srcId="{E42D5672-0091-4D72-8EFB-38AD4B1A404B}" destId="{0C6CC08F-5D7E-403E-AA20-844E2BC7BB26}" srcOrd="14" destOrd="0" presId="urn:microsoft.com/office/officeart/2005/8/layout/vProcess5"/>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B8743EB-22B1-46F9-881E-5A01FE51CB76}"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l-GR"/>
        </a:p>
      </dgm:t>
    </dgm:pt>
    <dgm:pt modelId="{9E62B70E-7BDB-422E-A3BD-1E6BBE80501E}">
      <dgm:prSet phldrT="[Κείμενο]"/>
      <dgm:spPr/>
      <dgm:t>
        <a:bodyPr/>
        <a:lstStyle/>
        <a:p>
          <a:r>
            <a:rPr lang="el-GR" dirty="0"/>
            <a:t>Σύγχρονη </a:t>
          </a:r>
          <a:r>
            <a:rPr lang="el-GR" dirty="0" err="1"/>
            <a:t>ΕξΑΕ</a:t>
          </a:r>
          <a:endParaRPr lang="el-GR" dirty="0"/>
        </a:p>
      </dgm:t>
    </dgm:pt>
    <dgm:pt modelId="{90E7733D-54E7-4243-B858-C1FBC823E907}" type="parTrans" cxnId="{7A479C85-0F20-40EC-A9C1-3080F8E20D2D}">
      <dgm:prSet/>
      <dgm:spPr/>
      <dgm:t>
        <a:bodyPr/>
        <a:lstStyle/>
        <a:p>
          <a:endParaRPr lang="el-GR"/>
        </a:p>
      </dgm:t>
    </dgm:pt>
    <dgm:pt modelId="{51629D20-3C78-43C7-94FA-5CF669DA1A0E}" type="sibTrans" cxnId="{7A479C85-0F20-40EC-A9C1-3080F8E20D2D}">
      <dgm:prSet/>
      <dgm:spPr/>
      <dgm:t>
        <a:bodyPr/>
        <a:lstStyle/>
        <a:p>
          <a:endParaRPr lang="el-GR"/>
        </a:p>
      </dgm:t>
    </dgm:pt>
    <dgm:pt modelId="{68635286-A42D-4012-A183-95DF8EE42437}">
      <dgm:prSet phldrT="[Κείμενο]"/>
      <dgm:spPr/>
      <dgm:t>
        <a:bodyPr/>
        <a:lstStyle/>
        <a:p>
          <a:r>
            <a:rPr lang="el-GR" dirty="0"/>
            <a:t>Διδασκαλία σε πραγματικό χρόνο με άμεση αλληλεπίδραση.</a:t>
          </a:r>
        </a:p>
      </dgm:t>
    </dgm:pt>
    <dgm:pt modelId="{388EE0F1-415E-48F1-9EC0-02B34CE4B5CD}" type="parTrans" cxnId="{70540160-8DC1-41EF-8776-F39D006C2659}">
      <dgm:prSet/>
      <dgm:spPr/>
      <dgm:t>
        <a:bodyPr/>
        <a:lstStyle/>
        <a:p>
          <a:endParaRPr lang="el-GR"/>
        </a:p>
      </dgm:t>
    </dgm:pt>
    <dgm:pt modelId="{03C1E9EC-AD7C-4FFE-8A96-EBE97EC1478A}" type="sibTrans" cxnId="{70540160-8DC1-41EF-8776-F39D006C2659}">
      <dgm:prSet/>
      <dgm:spPr/>
      <dgm:t>
        <a:bodyPr/>
        <a:lstStyle/>
        <a:p>
          <a:endParaRPr lang="el-GR"/>
        </a:p>
      </dgm:t>
    </dgm:pt>
    <dgm:pt modelId="{AEB4B757-71B0-45AC-9A87-3E1B898A4BB3}">
      <dgm:prSet phldrT="[Κείμενο]"/>
      <dgm:spPr/>
      <dgm:t>
        <a:bodyPr/>
        <a:lstStyle/>
        <a:p>
          <a:r>
            <a:rPr lang="el-GR" dirty="0"/>
            <a:t>Ασύγχρονη </a:t>
          </a:r>
          <a:r>
            <a:rPr lang="el-GR" dirty="0" err="1"/>
            <a:t>ΕξΑΕ</a:t>
          </a:r>
          <a:endParaRPr lang="el-GR" dirty="0"/>
        </a:p>
      </dgm:t>
    </dgm:pt>
    <dgm:pt modelId="{EEF345AF-6806-48DC-AED7-9A48BBCCDB4D}" type="parTrans" cxnId="{7D1668DD-33D7-469E-A57D-CAECB54C0C84}">
      <dgm:prSet/>
      <dgm:spPr/>
      <dgm:t>
        <a:bodyPr/>
        <a:lstStyle/>
        <a:p>
          <a:endParaRPr lang="el-GR"/>
        </a:p>
      </dgm:t>
    </dgm:pt>
    <dgm:pt modelId="{32699214-6687-4782-8CB4-0F60A048526E}" type="sibTrans" cxnId="{7D1668DD-33D7-469E-A57D-CAECB54C0C84}">
      <dgm:prSet/>
      <dgm:spPr/>
      <dgm:t>
        <a:bodyPr/>
        <a:lstStyle/>
        <a:p>
          <a:endParaRPr lang="el-GR"/>
        </a:p>
      </dgm:t>
    </dgm:pt>
    <dgm:pt modelId="{6DAEB1E9-9616-4C59-92FC-645F458F774C}">
      <dgm:prSet phldrT="[Κείμενο]"/>
      <dgm:spPr/>
      <dgm:t>
        <a:bodyPr/>
        <a:lstStyle/>
        <a:p>
          <a:r>
            <a:rPr lang="el-GR" dirty="0"/>
            <a:t>Ευέλικτη μάθηση με αυτονομία στον χρόνο και στον ρυθμό μελέτης.</a:t>
          </a:r>
        </a:p>
      </dgm:t>
    </dgm:pt>
    <dgm:pt modelId="{F16235EA-90E0-400E-8F33-7A035B54C835}" type="parTrans" cxnId="{D9E865C7-8650-4F8D-9B96-15D4A02C3D40}">
      <dgm:prSet/>
      <dgm:spPr/>
      <dgm:t>
        <a:bodyPr/>
        <a:lstStyle/>
        <a:p>
          <a:endParaRPr lang="el-GR"/>
        </a:p>
      </dgm:t>
    </dgm:pt>
    <dgm:pt modelId="{F2B16074-B6FD-4AB1-87C1-33646A4DDFF5}" type="sibTrans" cxnId="{D9E865C7-8650-4F8D-9B96-15D4A02C3D40}">
      <dgm:prSet/>
      <dgm:spPr/>
      <dgm:t>
        <a:bodyPr/>
        <a:lstStyle/>
        <a:p>
          <a:endParaRPr lang="el-GR"/>
        </a:p>
      </dgm:t>
    </dgm:pt>
    <dgm:pt modelId="{93E527BF-A36C-4894-95DA-814B1BBD2E5B}">
      <dgm:prSet phldrT="[Κείμενο]"/>
      <dgm:spPr/>
      <dgm:t>
        <a:bodyPr/>
        <a:lstStyle/>
        <a:p>
          <a:r>
            <a:rPr lang="el-GR" dirty="0"/>
            <a:t>Μικτή (</a:t>
          </a:r>
          <a:r>
            <a:rPr lang="en-US" dirty="0"/>
            <a:t>Blended Learning)</a:t>
          </a:r>
          <a:endParaRPr lang="el-GR" dirty="0"/>
        </a:p>
      </dgm:t>
    </dgm:pt>
    <dgm:pt modelId="{BB1B41E3-A553-493C-951B-DB8A4D7FE138}" type="parTrans" cxnId="{8D768C1F-21F8-4A7F-A551-A16449F36B87}">
      <dgm:prSet/>
      <dgm:spPr/>
      <dgm:t>
        <a:bodyPr/>
        <a:lstStyle/>
        <a:p>
          <a:endParaRPr lang="el-GR"/>
        </a:p>
      </dgm:t>
    </dgm:pt>
    <dgm:pt modelId="{24D3CBA5-B597-4C5F-AF61-E7521CF79FB2}" type="sibTrans" cxnId="{8D768C1F-21F8-4A7F-A551-A16449F36B87}">
      <dgm:prSet/>
      <dgm:spPr/>
      <dgm:t>
        <a:bodyPr/>
        <a:lstStyle/>
        <a:p>
          <a:endParaRPr lang="el-GR"/>
        </a:p>
      </dgm:t>
    </dgm:pt>
    <dgm:pt modelId="{0E96B918-EF79-4AE0-9851-D0C837523633}">
      <dgm:prSet phldrT="[Κείμενο]"/>
      <dgm:spPr/>
      <dgm:t>
        <a:bodyPr/>
        <a:lstStyle/>
        <a:p>
          <a:r>
            <a:rPr lang="el-GR" dirty="0"/>
            <a:t>Συνδυασμός σύγχρονης &amp; ασύγχρονης διδασκαλίας.</a:t>
          </a:r>
        </a:p>
      </dgm:t>
    </dgm:pt>
    <dgm:pt modelId="{CA74066C-2600-45BE-9C60-E7FF6A8EB855}" type="parTrans" cxnId="{2D4A5BDC-0666-4245-8FD7-C0A6EAE7711D}">
      <dgm:prSet/>
      <dgm:spPr/>
      <dgm:t>
        <a:bodyPr/>
        <a:lstStyle/>
        <a:p>
          <a:endParaRPr lang="el-GR"/>
        </a:p>
      </dgm:t>
    </dgm:pt>
    <dgm:pt modelId="{A960EC0A-92F3-418F-9D5D-442B9543E075}" type="sibTrans" cxnId="{2D4A5BDC-0666-4245-8FD7-C0A6EAE7711D}">
      <dgm:prSet/>
      <dgm:spPr/>
      <dgm:t>
        <a:bodyPr/>
        <a:lstStyle/>
        <a:p>
          <a:endParaRPr lang="el-GR"/>
        </a:p>
      </dgm:t>
    </dgm:pt>
    <dgm:pt modelId="{D20719CF-8212-494B-B21A-82A4752C3E1E}" type="pres">
      <dgm:prSet presAssocID="{7B8743EB-22B1-46F9-881E-5A01FE51CB76}" presName="Name0" presStyleCnt="0">
        <dgm:presLayoutVars>
          <dgm:dir/>
          <dgm:animLvl val="lvl"/>
          <dgm:resizeHandles val="exact"/>
        </dgm:presLayoutVars>
      </dgm:prSet>
      <dgm:spPr/>
    </dgm:pt>
    <dgm:pt modelId="{BABD5D29-C206-4EF4-B32A-995A3A6412EB}" type="pres">
      <dgm:prSet presAssocID="{9E62B70E-7BDB-422E-A3BD-1E6BBE80501E}" presName="composite" presStyleCnt="0"/>
      <dgm:spPr/>
    </dgm:pt>
    <dgm:pt modelId="{4FA8680C-EA55-42C2-99C4-D65D9C831ACA}" type="pres">
      <dgm:prSet presAssocID="{9E62B70E-7BDB-422E-A3BD-1E6BBE80501E}" presName="parTx" presStyleLbl="alignNode1" presStyleIdx="0" presStyleCnt="3">
        <dgm:presLayoutVars>
          <dgm:chMax val="0"/>
          <dgm:chPref val="0"/>
          <dgm:bulletEnabled val="1"/>
        </dgm:presLayoutVars>
      </dgm:prSet>
      <dgm:spPr/>
    </dgm:pt>
    <dgm:pt modelId="{09BB73F1-4709-4B61-955F-8488CB5E9A13}" type="pres">
      <dgm:prSet presAssocID="{9E62B70E-7BDB-422E-A3BD-1E6BBE80501E}" presName="desTx" presStyleLbl="alignAccFollowNode1" presStyleIdx="0" presStyleCnt="3">
        <dgm:presLayoutVars>
          <dgm:bulletEnabled val="1"/>
        </dgm:presLayoutVars>
      </dgm:prSet>
      <dgm:spPr/>
    </dgm:pt>
    <dgm:pt modelId="{35E89C24-6A74-469B-AA02-51B0E08A1B99}" type="pres">
      <dgm:prSet presAssocID="{51629D20-3C78-43C7-94FA-5CF669DA1A0E}" presName="space" presStyleCnt="0"/>
      <dgm:spPr/>
    </dgm:pt>
    <dgm:pt modelId="{16E55F26-A7C4-442B-AA14-7E499E7F9980}" type="pres">
      <dgm:prSet presAssocID="{AEB4B757-71B0-45AC-9A87-3E1B898A4BB3}" presName="composite" presStyleCnt="0"/>
      <dgm:spPr/>
    </dgm:pt>
    <dgm:pt modelId="{3B898C6F-9C7A-4F0A-96FE-8C64C7BD5E68}" type="pres">
      <dgm:prSet presAssocID="{AEB4B757-71B0-45AC-9A87-3E1B898A4BB3}" presName="parTx" presStyleLbl="alignNode1" presStyleIdx="1" presStyleCnt="3">
        <dgm:presLayoutVars>
          <dgm:chMax val="0"/>
          <dgm:chPref val="0"/>
          <dgm:bulletEnabled val="1"/>
        </dgm:presLayoutVars>
      </dgm:prSet>
      <dgm:spPr/>
    </dgm:pt>
    <dgm:pt modelId="{3F61DE84-1133-48D3-8259-0F5E5265A83C}" type="pres">
      <dgm:prSet presAssocID="{AEB4B757-71B0-45AC-9A87-3E1B898A4BB3}" presName="desTx" presStyleLbl="alignAccFollowNode1" presStyleIdx="1" presStyleCnt="3">
        <dgm:presLayoutVars>
          <dgm:bulletEnabled val="1"/>
        </dgm:presLayoutVars>
      </dgm:prSet>
      <dgm:spPr/>
    </dgm:pt>
    <dgm:pt modelId="{E65E82DE-AD36-4A8E-B232-893087884EF5}" type="pres">
      <dgm:prSet presAssocID="{32699214-6687-4782-8CB4-0F60A048526E}" presName="space" presStyleCnt="0"/>
      <dgm:spPr/>
    </dgm:pt>
    <dgm:pt modelId="{DF0E78FE-8CE8-486C-BDBF-162717B80BEA}" type="pres">
      <dgm:prSet presAssocID="{93E527BF-A36C-4894-95DA-814B1BBD2E5B}" presName="composite" presStyleCnt="0"/>
      <dgm:spPr/>
    </dgm:pt>
    <dgm:pt modelId="{B8532830-7056-456F-8A09-ACCA5869F244}" type="pres">
      <dgm:prSet presAssocID="{93E527BF-A36C-4894-95DA-814B1BBD2E5B}" presName="parTx" presStyleLbl="alignNode1" presStyleIdx="2" presStyleCnt="3">
        <dgm:presLayoutVars>
          <dgm:chMax val="0"/>
          <dgm:chPref val="0"/>
          <dgm:bulletEnabled val="1"/>
        </dgm:presLayoutVars>
      </dgm:prSet>
      <dgm:spPr/>
    </dgm:pt>
    <dgm:pt modelId="{810308AB-EF52-40B2-800B-875027499B81}" type="pres">
      <dgm:prSet presAssocID="{93E527BF-A36C-4894-95DA-814B1BBD2E5B}" presName="desTx" presStyleLbl="alignAccFollowNode1" presStyleIdx="2" presStyleCnt="3">
        <dgm:presLayoutVars>
          <dgm:bulletEnabled val="1"/>
        </dgm:presLayoutVars>
      </dgm:prSet>
      <dgm:spPr/>
    </dgm:pt>
  </dgm:ptLst>
  <dgm:cxnLst>
    <dgm:cxn modelId="{D6AD9F00-A891-4572-8314-14FB07591244}" type="presOf" srcId="{0E96B918-EF79-4AE0-9851-D0C837523633}" destId="{810308AB-EF52-40B2-800B-875027499B81}" srcOrd="0" destOrd="0" presId="urn:microsoft.com/office/officeart/2005/8/layout/hList1"/>
    <dgm:cxn modelId="{8D768C1F-21F8-4A7F-A551-A16449F36B87}" srcId="{7B8743EB-22B1-46F9-881E-5A01FE51CB76}" destId="{93E527BF-A36C-4894-95DA-814B1BBD2E5B}" srcOrd="2" destOrd="0" parTransId="{BB1B41E3-A553-493C-951B-DB8A4D7FE138}" sibTransId="{24D3CBA5-B597-4C5F-AF61-E7521CF79FB2}"/>
    <dgm:cxn modelId="{A9B8F720-41D7-4BA1-9220-D191FD18FDBF}" type="presOf" srcId="{68635286-A42D-4012-A183-95DF8EE42437}" destId="{09BB73F1-4709-4B61-955F-8488CB5E9A13}" srcOrd="0" destOrd="0" presId="urn:microsoft.com/office/officeart/2005/8/layout/hList1"/>
    <dgm:cxn modelId="{70540160-8DC1-41EF-8776-F39D006C2659}" srcId="{9E62B70E-7BDB-422E-A3BD-1E6BBE80501E}" destId="{68635286-A42D-4012-A183-95DF8EE42437}" srcOrd="0" destOrd="0" parTransId="{388EE0F1-415E-48F1-9EC0-02B34CE4B5CD}" sibTransId="{03C1E9EC-AD7C-4FFE-8A96-EBE97EC1478A}"/>
    <dgm:cxn modelId="{7A479C85-0F20-40EC-A9C1-3080F8E20D2D}" srcId="{7B8743EB-22B1-46F9-881E-5A01FE51CB76}" destId="{9E62B70E-7BDB-422E-A3BD-1E6BBE80501E}" srcOrd="0" destOrd="0" parTransId="{90E7733D-54E7-4243-B858-C1FBC823E907}" sibTransId="{51629D20-3C78-43C7-94FA-5CF669DA1A0E}"/>
    <dgm:cxn modelId="{C5CE5E86-ABCA-4039-9404-B32800D1B685}" type="presOf" srcId="{7B8743EB-22B1-46F9-881E-5A01FE51CB76}" destId="{D20719CF-8212-494B-B21A-82A4752C3E1E}" srcOrd="0" destOrd="0" presId="urn:microsoft.com/office/officeart/2005/8/layout/hList1"/>
    <dgm:cxn modelId="{B3304CB0-1C00-43EC-A21E-7B3C3BB4578E}" type="presOf" srcId="{93E527BF-A36C-4894-95DA-814B1BBD2E5B}" destId="{B8532830-7056-456F-8A09-ACCA5869F244}" srcOrd="0" destOrd="0" presId="urn:microsoft.com/office/officeart/2005/8/layout/hList1"/>
    <dgm:cxn modelId="{D9E865C7-8650-4F8D-9B96-15D4A02C3D40}" srcId="{AEB4B757-71B0-45AC-9A87-3E1B898A4BB3}" destId="{6DAEB1E9-9616-4C59-92FC-645F458F774C}" srcOrd="0" destOrd="0" parTransId="{F16235EA-90E0-400E-8F33-7A035B54C835}" sibTransId="{F2B16074-B6FD-4AB1-87C1-33646A4DDFF5}"/>
    <dgm:cxn modelId="{2D4A5BDC-0666-4245-8FD7-C0A6EAE7711D}" srcId="{93E527BF-A36C-4894-95DA-814B1BBD2E5B}" destId="{0E96B918-EF79-4AE0-9851-D0C837523633}" srcOrd="0" destOrd="0" parTransId="{CA74066C-2600-45BE-9C60-E7FF6A8EB855}" sibTransId="{A960EC0A-92F3-418F-9D5D-442B9543E075}"/>
    <dgm:cxn modelId="{72CB51DC-136D-4D33-865C-76C8FBDF9BCC}" type="presOf" srcId="{AEB4B757-71B0-45AC-9A87-3E1B898A4BB3}" destId="{3B898C6F-9C7A-4F0A-96FE-8C64C7BD5E68}" srcOrd="0" destOrd="0" presId="urn:microsoft.com/office/officeart/2005/8/layout/hList1"/>
    <dgm:cxn modelId="{7D1668DD-33D7-469E-A57D-CAECB54C0C84}" srcId="{7B8743EB-22B1-46F9-881E-5A01FE51CB76}" destId="{AEB4B757-71B0-45AC-9A87-3E1B898A4BB3}" srcOrd="1" destOrd="0" parTransId="{EEF345AF-6806-48DC-AED7-9A48BBCCDB4D}" sibTransId="{32699214-6687-4782-8CB4-0F60A048526E}"/>
    <dgm:cxn modelId="{AEA9FBE7-7DB0-45AA-997F-FA54C652A349}" type="presOf" srcId="{6DAEB1E9-9616-4C59-92FC-645F458F774C}" destId="{3F61DE84-1133-48D3-8259-0F5E5265A83C}" srcOrd="0" destOrd="0" presId="urn:microsoft.com/office/officeart/2005/8/layout/hList1"/>
    <dgm:cxn modelId="{ADED5CFD-D133-47CB-BC04-8904B8F1A857}" type="presOf" srcId="{9E62B70E-7BDB-422E-A3BD-1E6BBE80501E}" destId="{4FA8680C-EA55-42C2-99C4-D65D9C831ACA}" srcOrd="0" destOrd="0" presId="urn:microsoft.com/office/officeart/2005/8/layout/hList1"/>
    <dgm:cxn modelId="{ED52AAA1-194B-4210-B684-FBE98BEB5603}" type="presParOf" srcId="{D20719CF-8212-494B-B21A-82A4752C3E1E}" destId="{BABD5D29-C206-4EF4-B32A-995A3A6412EB}" srcOrd="0" destOrd="0" presId="urn:microsoft.com/office/officeart/2005/8/layout/hList1"/>
    <dgm:cxn modelId="{B0987F5B-DB2C-410A-AB67-FBEE0AFADDC2}" type="presParOf" srcId="{BABD5D29-C206-4EF4-B32A-995A3A6412EB}" destId="{4FA8680C-EA55-42C2-99C4-D65D9C831ACA}" srcOrd="0" destOrd="0" presId="urn:microsoft.com/office/officeart/2005/8/layout/hList1"/>
    <dgm:cxn modelId="{01CA5853-35BA-4CD2-8749-A9024EB8FDFC}" type="presParOf" srcId="{BABD5D29-C206-4EF4-B32A-995A3A6412EB}" destId="{09BB73F1-4709-4B61-955F-8488CB5E9A13}" srcOrd="1" destOrd="0" presId="urn:microsoft.com/office/officeart/2005/8/layout/hList1"/>
    <dgm:cxn modelId="{6638073E-0A3A-413E-938E-7A8CF0037CAF}" type="presParOf" srcId="{D20719CF-8212-494B-B21A-82A4752C3E1E}" destId="{35E89C24-6A74-469B-AA02-51B0E08A1B99}" srcOrd="1" destOrd="0" presId="urn:microsoft.com/office/officeart/2005/8/layout/hList1"/>
    <dgm:cxn modelId="{7BF32C0F-D905-491B-B4CF-1266B7429676}" type="presParOf" srcId="{D20719CF-8212-494B-B21A-82A4752C3E1E}" destId="{16E55F26-A7C4-442B-AA14-7E499E7F9980}" srcOrd="2" destOrd="0" presId="urn:microsoft.com/office/officeart/2005/8/layout/hList1"/>
    <dgm:cxn modelId="{4497CC54-9A64-4828-B479-A982E8BE35D5}" type="presParOf" srcId="{16E55F26-A7C4-442B-AA14-7E499E7F9980}" destId="{3B898C6F-9C7A-4F0A-96FE-8C64C7BD5E68}" srcOrd="0" destOrd="0" presId="urn:microsoft.com/office/officeart/2005/8/layout/hList1"/>
    <dgm:cxn modelId="{1685558C-0468-443B-9ED9-3C1E3E4A8B38}" type="presParOf" srcId="{16E55F26-A7C4-442B-AA14-7E499E7F9980}" destId="{3F61DE84-1133-48D3-8259-0F5E5265A83C}" srcOrd="1" destOrd="0" presId="urn:microsoft.com/office/officeart/2005/8/layout/hList1"/>
    <dgm:cxn modelId="{A6B1AA80-D0AB-4727-BDCF-A345E1AEB41C}" type="presParOf" srcId="{D20719CF-8212-494B-B21A-82A4752C3E1E}" destId="{E65E82DE-AD36-4A8E-B232-893087884EF5}" srcOrd="3" destOrd="0" presId="urn:microsoft.com/office/officeart/2005/8/layout/hList1"/>
    <dgm:cxn modelId="{5D5EF9BA-CCF2-472A-ADFE-1DF19C0E67BC}" type="presParOf" srcId="{D20719CF-8212-494B-B21A-82A4752C3E1E}" destId="{DF0E78FE-8CE8-486C-BDBF-162717B80BEA}" srcOrd="4" destOrd="0" presId="urn:microsoft.com/office/officeart/2005/8/layout/hList1"/>
    <dgm:cxn modelId="{CF063071-5C72-481A-A5B2-5894BEE87F5E}" type="presParOf" srcId="{DF0E78FE-8CE8-486C-BDBF-162717B80BEA}" destId="{B8532830-7056-456F-8A09-ACCA5869F244}" srcOrd="0" destOrd="0" presId="urn:microsoft.com/office/officeart/2005/8/layout/hList1"/>
    <dgm:cxn modelId="{5E6A555D-00B2-47AD-9043-41AD284C1835}" type="presParOf" srcId="{DF0E78FE-8CE8-486C-BDBF-162717B80BEA}" destId="{810308AB-EF52-40B2-800B-875027499B81}"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3B1ACAF-8A52-4BD1-A00C-D8D4D5606B8B}"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l-GR"/>
        </a:p>
      </dgm:t>
    </dgm:pt>
    <dgm:pt modelId="{8BEEAA79-204E-4D84-AA16-EC393AB2F83E}">
      <dgm:prSet phldrT="[Κείμενο]"/>
      <dgm:spPr/>
      <dgm:t>
        <a:bodyPr/>
        <a:lstStyle/>
        <a:p>
          <a:r>
            <a:rPr lang="el-GR" dirty="0"/>
            <a:t>Κεντρικός ρόλος στη μαθησιακή διαδικασία – «αντισταθμίζει» την απουσία του διδάσκοντα.</a:t>
          </a:r>
        </a:p>
      </dgm:t>
    </dgm:pt>
    <dgm:pt modelId="{85F199F7-D88A-4390-81E0-356146737EBA}" type="parTrans" cxnId="{4E94B51F-2B0E-4A45-9840-97BF9F6D8FCF}">
      <dgm:prSet/>
      <dgm:spPr/>
      <dgm:t>
        <a:bodyPr/>
        <a:lstStyle/>
        <a:p>
          <a:endParaRPr lang="el-GR"/>
        </a:p>
      </dgm:t>
    </dgm:pt>
    <dgm:pt modelId="{802BC5E9-F0A1-45CD-89C8-EAA4B66893D1}" type="sibTrans" cxnId="{4E94B51F-2B0E-4A45-9840-97BF9F6D8FCF}">
      <dgm:prSet/>
      <dgm:spPr/>
      <dgm:t>
        <a:bodyPr/>
        <a:lstStyle/>
        <a:p>
          <a:endParaRPr lang="el-GR"/>
        </a:p>
      </dgm:t>
    </dgm:pt>
    <dgm:pt modelId="{E8EF0351-2601-40D2-B6AB-0EEDC0EFC264}">
      <dgm:prSet phldrT="[Κείμενο]"/>
      <dgm:spPr/>
      <dgm:t>
        <a:bodyPr/>
        <a:lstStyle/>
        <a:p>
          <a:r>
            <a:rPr lang="el-GR" dirty="0"/>
            <a:t>Πολυμορφικό &amp; </a:t>
          </a:r>
          <a:r>
            <a:rPr lang="el-GR" dirty="0" err="1"/>
            <a:t>πολυμεσικό</a:t>
          </a:r>
          <a:r>
            <a:rPr lang="el-GR" dirty="0"/>
            <a:t> (κείμενο, εικόνα, δραστηριότητες, ψηφιακά εργαλεία).</a:t>
          </a:r>
        </a:p>
      </dgm:t>
    </dgm:pt>
    <dgm:pt modelId="{77062741-E34C-4637-BC59-2C18F0C77696}" type="parTrans" cxnId="{24071653-9060-483E-AFA6-A981DCEF42FC}">
      <dgm:prSet/>
      <dgm:spPr/>
      <dgm:t>
        <a:bodyPr/>
        <a:lstStyle/>
        <a:p>
          <a:endParaRPr lang="el-GR"/>
        </a:p>
      </dgm:t>
    </dgm:pt>
    <dgm:pt modelId="{8F54A5FC-749D-4ADC-BCB7-3AABB7971909}" type="sibTrans" cxnId="{24071653-9060-483E-AFA6-A981DCEF42FC}">
      <dgm:prSet/>
      <dgm:spPr/>
      <dgm:t>
        <a:bodyPr/>
        <a:lstStyle/>
        <a:p>
          <a:endParaRPr lang="el-GR"/>
        </a:p>
      </dgm:t>
    </dgm:pt>
    <dgm:pt modelId="{C890F508-3E1F-4EE5-9459-2616411893C5}">
      <dgm:prSet phldrT="[Κείμενο]"/>
      <dgm:spPr/>
      <dgm:t>
        <a:bodyPr/>
        <a:lstStyle/>
        <a:p>
          <a:r>
            <a:rPr lang="el-GR" dirty="0"/>
            <a:t>Βασισμένο σε παιδαγωγικές αρχές (</a:t>
          </a:r>
          <a:r>
            <a:rPr lang="el-GR" dirty="0" err="1"/>
            <a:t>Λιοναράκης</a:t>
          </a:r>
          <a:r>
            <a:rPr lang="el-GR" dirty="0"/>
            <a:t>, </a:t>
          </a:r>
          <a:r>
            <a:rPr lang="el-GR" dirty="0" err="1"/>
            <a:t>Mayer</a:t>
          </a:r>
          <a:r>
            <a:rPr lang="el-GR" dirty="0"/>
            <a:t>).</a:t>
          </a:r>
        </a:p>
      </dgm:t>
    </dgm:pt>
    <dgm:pt modelId="{7D262F13-4C25-4E5A-B218-05C5ECA2E887}" type="parTrans" cxnId="{E0D2F7DA-8FEA-41B5-AADA-AB6834F6524C}">
      <dgm:prSet/>
      <dgm:spPr/>
      <dgm:t>
        <a:bodyPr/>
        <a:lstStyle/>
        <a:p>
          <a:endParaRPr lang="el-GR"/>
        </a:p>
      </dgm:t>
    </dgm:pt>
    <dgm:pt modelId="{C7EDDC4C-A91E-4FD9-BB38-F4A9BB6A0821}" type="sibTrans" cxnId="{E0D2F7DA-8FEA-41B5-AADA-AB6834F6524C}">
      <dgm:prSet/>
      <dgm:spPr/>
      <dgm:t>
        <a:bodyPr/>
        <a:lstStyle/>
        <a:p>
          <a:endParaRPr lang="el-GR"/>
        </a:p>
      </dgm:t>
    </dgm:pt>
    <dgm:pt modelId="{483053A1-3608-4ED7-9C4F-9CF063C2D07F}">
      <dgm:prSet/>
      <dgm:spPr/>
      <dgm:t>
        <a:bodyPr/>
        <a:lstStyle/>
        <a:p>
          <a:r>
            <a:rPr lang="el-GR" dirty="0"/>
            <a:t>Σχεδιασμένο για αυτονομία, αλληλεπίδραση &amp; ενεργητική μάθηση.</a:t>
          </a:r>
        </a:p>
      </dgm:t>
    </dgm:pt>
    <dgm:pt modelId="{7C1DF2B6-9838-455B-8A08-71E3E4DB5DE8}" type="parTrans" cxnId="{BF9FD3B5-4713-4090-8D01-F5A912BE115B}">
      <dgm:prSet/>
      <dgm:spPr/>
      <dgm:t>
        <a:bodyPr/>
        <a:lstStyle/>
        <a:p>
          <a:endParaRPr lang="el-GR"/>
        </a:p>
      </dgm:t>
    </dgm:pt>
    <dgm:pt modelId="{C497C7F8-7C8D-412C-BF92-2E3D30C575B3}" type="sibTrans" cxnId="{BF9FD3B5-4713-4090-8D01-F5A912BE115B}">
      <dgm:prSet/>
      <dgm:spPr/>
      <dgm:t>
        <a:bodyPr/>
        <a:lstStyle/>
        <a:p>
          <a:endParaRPr lang="el-GR"/>
        </a:p>
      </dgm:t>
    </dgm:pt>
    <dgm:pt modelId="{E7ED4BBB-C7DC-47C5-AECB-185939FB6B26}">
      <dgm:prSet/>
      <dgm:spPr/>
      <dgm:t>
        <a:bodyPr/>
        <a:lstStyle/>
        <a:p>
          <a:r>
            <a:rPr lang="el-GR" dirty="0"/>
            <a:t>Σαφείς στόχοι, καθοδήγηση &amp; υποστηρικτικά στοιχεία.</a:t>
          </a:r>
        </a:p>
      </dgm:t>
    </dgm:pt>
    <dgm:pt modelId="{5E4F2A9F-913B-4FC3-B24F-9A84520C33E5}" type="parTrans" cxnId="{95E5E98B-1D89-4891-A3AF-4B85D7789417}">
      <dgm:prSet/>
      <dgm:spPr/>
      <dgm:t>
        <a:bodyPr/>
        <a:lstStyle/>
        <a:p>
          <a:endParaRPr lang="el-GR"/>
        </a:p>
      </dgm:t>
    </dgm:pt>
    <dgm:pt modelId="{968DC329-11E3-4392-A582-59606F345F03}" type="sibTrans" cxnId="{95E5E98B-1D89-4891-A3AF-4B85D7789417}">
      <dgm:prSet/>
      <dgm:spPr/>
      <dgm:t>
        <a:bodyPr/>
        <a:lstStyle/>
        <a:p>
          <a:endParaRPr lang="el-GR"/>
        </a:p>
      </dgm:t>
    </dgm:pt>
    <dgm:pt modelId="{E42D5672-0091-4D72-8EFB-38AD4B1A404B}" type="pres">
      <dgm:prSet presAssocID="{F3B1ACAF-8A52-4BD1-A00C-D8D4D5606B8B}" presName="outerComposite" presStyleCnt="0">
        <dgm:presLayoutVars>
          <dgm:chMax val="5"/>
          <dgm:dir/>
          <dgm:resizeHandles val="exact"/>
        </dgm:presLayoutVars>
      </dgm:prSet>
      <dgm:spPr/>
    </dgm:pt>
    <dgm:pt modelId="{08F6E0E6-78AA-4318-B272-69D62437F743}" type="pres">
      <dgm:prSet presAssocID="{F3B1ACAF-8A52-4BD1-A00C-D8D4D5606B8B}" presName="dummyMaxCanvas" presStyleCnt="0">
        <dgm:presLayoutVars/>
      </dgm:prSet>
      <dgm:spPr/>
    </dgm:pt>
    <dgm:pt modelId="{4EBEA0A3-3941-430C-ACCD-9524F9BDBFCB}" type="pres">
      <dgm:prSet presAssocID="{F3B1ACAF-8A52-4BD1-A00C-D8D4D5606B8B}" presName="FiveNodes_1" presStyleLbl="node1" presStyleIdx="0" presStyleCnt="5">
        <dgm:presLayoutVars>
          <dgm:bulletEnabled val="1"/>
        </dgm:presLayoutVars>
      </dgm:prSet>
      <dgm:spPr/>
    </dgm:pt>
    <dgm:pt modelId="{5AC60B4F-0B84-4C8C-8DD3-F4B8273BF286}" type="pres">
      <dgm:prSet presAssocID="{F3B1ACAF-8A52-4BD1-A00C-D8D4D5606B8B}" presName="FiveNodes_2" presStyleLbl="node1" presStyleIdx="1" presStyleCnt="5">
        <dgm:presLayoutVars>
          <dgm:bulletEnabled val="1"/>
        </dgm:presLayoutVars>
      </dgm:prSet>
      <dgm:spPr/>
    </dgm:pt>
    <dgm:pt modelId="{6650358A-6447-490A-85CC-A87639E66452}" type="pres">
      <dgm:prSet presAssocID="{F3B1ACAF-8A52-4BD1-A00C-D8D4D5606B8B}" presName="FiveNodes_3" presStyleLbl="node1" presStyleIdx="2" presStyleCnt="5">
        <dgm:presLayoutVars>
          <dgm:bulletEnabled val="1"/>
        </dgm:presLayoutVars>
      </dgm:prSet>
      <dgm:spPr/>
    </dgm:pt>
    <dgm:pt modelId="{1F4005BC-978F-4DFD-8049-753F880A4C7A}" type="pres">
      <dgm:prSet presAssocID="{F3B1ACAF-8A52-4BD1-A00C-D8D4D5606B8B}" presName="FiveNodes_4" presStyleLbl="node1" presStyleIdx="3" presStyleCnt="5">
        <dgm:presLayoutVars>
          <dgm:bulletEnabled val="1"/>
        </dgm:presLayoutVars>
      </dgm:prSet>
      <dgm:spPr/>
    </dgm:pt>
    <dgm:pt modelId="{46ECD292-673C-4E54-AB2D-F832FFA67AC5}" type="pres">
      <dgm:prSet presAssocID="{F3B1ACAF-8A52-4BD1-A00C-D8D4D5606B8B}" presName="FiveNodes_5" presStyleLbl="node1" presStyleIdx="4" presStyleCnt="5">
        <dgm:presLayoutVars>
          <dgm:bulletEnabled val="1"/>
        </dgm:presLayoutVars>
      </dgm:prSet>
      <dgm:spPr/>
    </dgm:pt>
    <dgm:pt modelId="{3F78A4F3-B786-49AC-9420-A2782D6E52AB}" type="pres">
      <dgm:prSet presAssocID="{F3B1ACAF-8A52-4BD1-A00C-D8D4D5606B8B}" presName="FiveConn_1-2" presStyleLbl="fgAccFollowNode1" presStyleIdx="0" presStyleCnt="4">
        <dgm:presLayoutVars>
          <dgm:bulletEnabled val="1"/>
        </dgm:presLayoutVars>
      </dgm:prSet>
      <dgm:spPr/>
    </dgm:pt>
    <dgm:pt modelId="{0A082B56-EC96-4C20-B19E-0F27F6156362}" type="pres">
      <dgm:prSet presAssocID="{F3B1ACAF-8A52-4BD1-A00C-D8D4D5606B8B}" presName="FiveConn_2-3" presStyleLbl="fgAccFollowNode1" presStyleIdx="1" presStyleCnt="4">
        <dgm:presLayoutVars>
          <dgm:bulletEnabled val="1"/>
        </dgm:presLayoutVars>
      </dgm:prSet>
      <dgm:spPr/>
    </dgm:pt>
    <dgm:pt modelId="{1B252893-9CF6-4318-96B4-032C09BA96E0}" type="pres">
      <dgm:prSet presAssocID="{F3B1ACAF-8A52-4BD1-A00C-D8D4D5606B8B}" presName="FiveConn_3-4" presStyleLbl="fgAccFollowNode1" presStyleIdx="2" presStyleCnt="4">
        <dgm:presLayoutVars>
          <dgm:bulletEnabled val="1"/>
        </dgm:presLayoutVars>
      </dgm:prSet>
      <dgm:spPr/>
    </dgm:pt>
    <dgm:pt modelId="{8F808C62-DF56-42CF-ACA9-5E16CEE1148D}" type="pres">
      <dgm:prSet presAssocID="{F3B1ACAF-8A52-4BD1-A00C-D8D4D5606B8B}" presName="FiveConn_4-5" presStyleLbl="fgAccFollowNode1" presStyleIdx="3" presStyleCnt="4">
        <dgm:presLayoutVars>
          <dgm:bulletEnabled val="1"/>
        </dgm:presLayoutVars>
      </dgm:prSet>
      <dgm:spPr/>
    </dgm:pt>
    <dgm:pt modelId="{4AAC189C-B21D-4A08-A23E-B6F4EAAE5D05}" type="pres">
      <dgm:prSet presAssocID="{F3B1ACAF-8A52-4BD1-A00C-D8D4D5606B8B}" presName="FiveNodes_1_text" presStyleLbl="node1" presStyleIdx="4" presStyleCnt="5">
        <dgm:presLayoutVars>
          <dgm:bulletEnabled val="1"/>
        </dgm:presLayoutVars>
      </dgm:prSet>
      <dgm:spPr/>
    </dgm:pt>
    <dgm:pt modelId="{7834A772-A49E-411B-BB5F-F9480D424EF3}" type="pres">
      <dgm:prSet presAssocID="{F3B1ACAF-8A52-4BD1-A00C-D8D4D5606B8B}" presName="FiveNodes_2_text" presStyleLbl="node1" presStyleIdx="4" presStyleCnt="5">
        <dgm:presLayoutVars>
          <dgm:bulletEnabled val="1"/>
        </dgm:presLayoutVars>
      </dgm:prSet>
      <dgm:spPr/>
    </dgm:pt>
    <dgm:pt modelId="{563C90C2-A1F4-49C4-A564-B6BD54462A21}" type="pres">
      <dgm:prSet presAssocID="{F3B1ACAF-8A52-4BD1-A00C-D8D4D5606B8B}" presName="FiveNodes_3_text" presStyleLbl="node1" presStyleIdx="4" presStyleCnt="5">
        <dgm:presLayoutVars>
          <dgm:bulletEnabled val="1"/>
        </dgm:presLayoutVars>
      </dgm:prSet>
      <dgm:spPr/>
    </dgm:pt>
    <dgm:pt modelId="{C6470CA2-2C00-48EC-B580-7107C1EAC49F}" type="pres">
      <dgm:prSet presAssocID="{F3B1ACAF-8A52-4BD1-A00C-D8D4D5606B8B}" presName="FiveNodes_4_text" presStyleLbl="node1" presStyleIdx="4" presStyleCnt="5">
        <dgm:presLayoutVars>
          <dgm:bulletEnabled val="1"/>
        </dgm:presLayoutVars>
      </dgm:prSet>
      <dgm:spPr/>
    </dgm:pt>
    <dgm:pt modelId="{0C6CC08F-5D7E-403E-AA20-844E2BC7BB26}" type="pres">
      <dgm:prSet presAssocID="{F3B1ACAF-8A52-4BD1-A00C-D8D4D5606B8B}" presName="FiveNodes_5_text" presStyleLbl="node1" presStyleIdx="4" presStyleCnt="5">
        <dgm:presLayoutVars>
          <dgm:bulletEnabled val="1"/>
        </dgm:presLayoutVars>
      </dgm:prSet>
      <dgm:spPr/>
    </dgm:pt>
  </dgm:ptLst>
  <dgm:cxnLst>
    <dgm:cxn modelId="{FEE09403-1B72-451B-8982-014A6582F09B}" type="presOf" srcId="{C890F508-3E1F-4EE5-9459-2616411893C5}" destId="{0C6CC08F-5D7E-403E-AA20-844E2BC7BB26}" srcOrd="1" destOrd="0" presId="urn:microsoft.com/office/officeart/2005/8/layout/vProcess5"/>
    <dgm:cxn modelId="{506C7C0A-A9C9-4544-BF1D-35EBABD7882C}" type="presOf" srcId="{C890F508-3E1F-4EE5-9459-2616411893C5}" destId="{46ECD292-673C-4E54-AB2D-F832FFA67AC5}" srcOrd="0" destOrd="0" presId="urn:microsoft.com/office/officeart/2005/8/layout/vProcess5"/>
    <dgm:cxn modelId="{D250430B-B2C8-4145-BFFD-FAF830D08AD8}" type="presOf" srcId="{8BEEAA79-204E-4D84-AA16-EC393AB2F83E}" destId="{4EBEA0A3-3941-430C-ACCD-9524F9BDBFCB}" srcOrd="0" destOrd="0" presId="urn:microsoft.com/office/officeart/2005/8/layout/vProcess5"/>
    <dgm:cxn modelId="{4E94B51F-2B0E-4A45-9840-97BF9F6D8FCF}" srcId="{F3B1ACAF-8A52-4BD1-A00C-D8D4D5606B8B}" destId="{8BEEAA79-204E-4D84-AA16-EC393AB2F83E}" srcOrd="0" destOrd="0" parTransId="{85F199F7-D88A-4390-81E0-356146737EBA}" sibTransId="{802BC5E9-F0A1-45CD-89C8-EAA4B66893D1}"/>
    <dgm:cxn modelId="{D4775C24-8D95-49CF-A4DA-27209CCC526F}" type="presOf" srcId="{483053A1-3608-4ED7-9C4F-9CF063C2D07F}" destId="{5AC60B4F-0B84-4C8C-8DD3-F4B8273BF286}" srcOrd="0" destOrd="0" presId="urn:microsoft.com/office/officeart/2005/8/layout/vProcess5"/>
    <dgm:cxn modelId="{F2104324-8E7E-42B0-BD4A-C851C5261CCB}" type="presOf" srcId="{C497C7F8-7C8D-412C-BF92-2E3D30C575B3}" destId="{0A082B56-EC96-4C20-B19E-0F27F6156362}" srcOrd="0" destOrd="0" presId="urn:microsoft.com/office/officeart/2005/8/layout/vProcess5"/>
    <dgm:cxn modelId="{024D1D67-3108-476D-BED6-22B4BDA8F031}" type="presOf" srcId="{8F54A5FC-749D-4ADC-BCB7-3AABB7971909}" destId="{8F808C62-DF56-42CF-ACA9-5E16CEE1148D}" srcOrd="0" destOrd="0" presId="urn:microsoft.com/office/officeart/2005/8/layout/vProcess5"/>
    <dgm:cxn modelId="{0727866B-D6F5-4428-B83E-66952A7C6F5F}" type="presOf" srcId="{E7ED4BBB-C7DC-47C5-AECB-185939FB6B26}" destId="{563C90C2-A1F4-49C4-A564-B6BD54462A21}" srcOrd="1" destOrd="0" presId="urn:microsoft.com/office/officeart/2005/8/layout/vProcess5"/>
    <dgm:cxn modelId="{8F572E6C-BF63-4890-BF49-4EBC3CDAC808}" type="presOf" srcId="{E7ED4BBB-C7DC-47C5-AECB-185939FB6B26}" destId="{6650358A-6447-490A-85CC-A87639E66452}" srcOrd="0" destOrd="0" presId="urn:microsoft.com/office/officeart/2005/8/layout/vProcess5"/>
    <dgm:cxn modelId="{24071653-9060-483E-AFA6-A981DCEF42FC}" srcId="{F3B1ACAF-8A52-4BD1-A00C-D8D4D5606B8B}" destId="{E8EF0351-2601-40D2-B6AB-0EEDC0EFC264}" srcOrd="3" destOrd="0" parTransId="{77062741-E34C-4637-BC59-2C18F0C77696}" sibTransId="{8F54A5FC-749D-4ADC-BCB7-3AABB7971909}"/>
    <dgm:cxn modelId="{A36C9759-F4B6-4604-9250-4BEA72623B71}" type="presOf" srcId="{483053A1-3608-4ED7-9C4F-9CF063C2D07F}" destId="{7834A772-A49E-411B-BB5F-F9480D424EF3}" srcOrd="1" destOrd="0" presId="urn:microsoft.com/office/officeart/2005/8/layout/vProcess5"/>
    <dgm:cxn modelId="{95E5E98B-1D89-4891-A3AF-4B85D7789417}" srcId="{F3B1ACAF-8A52-4BD1-A00C-D8D4D5606B8B}" destId="{E7ED4BBB-C7DC-47C5-AECB-185939FB6B26}" srcOrd="2" destOrd="0" parTransId="{5E4F2A9F-913B-4FC3-B24F-9A84520C33E5}" sibTransId="{968DC329-11E3-4392-A582-59606F345F03}"/>
    <dgm:cxn modelId="{42FE9E9B-B638-4967-B837-B95E58B62911}" type="presOf" srcId="{968DC329-11E3-4392-A582-59606F345F03}" destId="{1B252893-9CF6-4318-96B4-032C09BA96E0}" srcOrd="0" destOrd="0" presId="urn:microsoft.com/office/officeart/2005/8/layout/vProcess5"/>
    <dgm:cxn modelId="{84270F9E-B208-4353-9B0E-C666F9597301}" type="presOf" srcId="{E8EF0351-2601-40D2-B6AB-0EEDC0EFC264}" destId="{1F4005BC-978F-4DFD-8049-753F880A4C7A}" srcOrd="0" destOrd="0" presId="urn:microsoft.com/office/officeart/2005/8/layout/vProcess5"/>
    <dgm:cxn modelId="{B3D48D9F-53DC-498D-AD03-83E69CC777C0}" type="presOf" srcId="{802BC5E9-F0A1-45CD-89C8-EAA4B66893D1}" destId="{3F78A4F3-B786-49AC-9420-A2782D6E52AB}" srcOrd="0" destOrd="0" presId="urn:microsoft.com/office/officeart/2005/8/layout/vProcess5"/>
    <dgm:cxn modelId="{411B51B1-049A-4FE0-A254-C259212B5306}" type="presOf" srcId="{8BEEAA79-204E-4D84-AA16-EC393AB2F83E}" destId="{4AAC189C-B21D-4A08-A23E-B6F4EAAE5D05}" srcOrd="1" destOrd="0" presId="urn:microsoft.com/office/officeart/2005/8/layout/vProcess5"/>
    <dgm:cxn modelId="{BF9FD3B5-4713-4090-8D01-F5A912BE115B}" srcId="{F3B1ACAF-8A52-4BD1-A00C-D8D4D5606B8B}" destId="{483053A1-3608-4ED7-9C4F-9CF063C2D07F}" srcOrd="1" destOrd="0" parTransId="{7C1DF2B6-9838-455B-8A08-71E3E4DB5DE8}" sibTransId="{C497C7F8-7C8D-412C-BF92-2E3D30C575B3}"/>
    <dgm:cxn modelId="{DE12DFB5-A267-469C-875D-A9001D39536B}" type="presOf" srcId="{E8EF0351-2601-40D2-B6AB-0EEDC0EFC264}" destId="{C6470CA2-2C00-48EC-B580-7107C1EAC49F}" srcOrd="1" destOrd="0" presId="urn:microsoft.com/office/officeart/2005/8/layout/vProcess5"/>
    <dgm:cxn modelId="{E0D2F7DA-8FEA-41B5-AADA-AB6834F6524C}" srcId="{F3B1ACAF-8A52-4BD1-A00C-D8D4D5606B8B}" destId="{C890F508-3E1F-4EE5-9459-2616411893C5}" srcOrd="4" destOrd="0" parTransId="{7D262F13-4C25-4E5A-B218-05C5ECA2E887}" sibTransId="{C7EDDC4C-A91E-4FD9-BB38-F4A9BB6A0821}"/>
    <dgm:cxn modelId="{F4FF48F3-CD8E-4BF7-B737-0701AC7B44BC}" type="presOf" srcId="{F3B1ACAF-8A52-4BD1-A00C-D8D4D5606B8B}" destId="{E42D5672-0091-4D72-8EFB-38AD4B1A404B}" srcOrd="0" destOrd="0" presId="urn:microsoft.com/office/officeart/2005/8/layout/vProcess5"/>
    <dgm:cxn modelId="{7E9877D8-78B4-4E71-802F-1B8FD7AB600D}" type="presParOf" srcId="{E42D5672-0091-4D72-8EFB-38AD4B1A404B}" destId="{08F6E0E6-78AA-4318-B272-69D62437F743}" srcOrd="0" destOrd="0" presId="urn:microsoft.com/office/officeart/2005/8/layout/vProcess5"/>
    <dgm:cxn modelId="{94382716-0DA4-482B-9B91-5B8FF8602870}" type="presParOf" srcId="{E42D5672-0091-4D72-8EFB-38AD4B1A404B}" destId="{4EBEA0A3-3941-430C-ACCD-9524F9BDBFCB}" srcOrd="1" destOrd="0" presId="urn:microsoft.com/office/officeart/2005/8/layout/vProcess5"/>
    <dgm:cxn modelId="{CF44415F-74AF-4FA0-A4F2-1B9A44844233}" type="presParOf" srcId="{E42D5672-0091-4D72-8EFB-38AD4B1A404B}" destId="{5AC60B4F-0B84-4C8C-8DD3-F4B8273BF286}" srcOrd="2" destOrd="0" presId="urn:microsoft.com/office/officeart/2005/8/layout/vProcess5"/>
    <dgm:cxn modelId="{00DA33EC-0ABE-47E8-B42A-A30A478C15A4}" type="presParOf" srcId="{E42D5672-0091-4D72-8EFB-38AD4B1A404B}" destId="{6650358A-6447-490A-85CC-A87639E66452}" srcOrd="3" destOrd="0" presId="urn:microsoft.com/office/officeart/2005/8/layout/vProcess5"/>
    <dgm:cxn modelId="{E24D63BE-F9A8-4B32-A1C1-F256C5828139}" type="presParOf" srcId="{E42D5672-0091-4D72-8EFB-38AD4B1A404B}" destId="{1F4005BC-978F-4DFD-8049-753F880A4C7A}" srcOrd="4" destOrd="0" presId="urn:microsoft.com/office/officeart/2005/8/layout/vProcess5"/>
    <dgm:cxn modelId="{D3063AD4-F297-4E86-BDD9-DCEB462B61D9}" type="presParOf" srcId="{E42D5672-0091-4D72-8EFB-38AD4B1A404B}" destId="{46ECD292-673C-4E54-AB2D-F832FFA67AC5}" srcOrd="5" destOrd="0" presId="urn:microsoft.com/office/officeart/2005/8/layout/vProcess5"/>
    <dgm:cxn modelId="{6863C165-42E2-43E5-9638-1E67040DAC59}" type="presParOf" srcId="{E42D5672-0091-4D72-8EFB-38AD4B1A404B}" destId="{3F78A4F3-B786-49AC-9420-A2782D6E52AB}" srcOrd="6" destOrd="0" presId="urn:microsoft.com/office/officeart/2005/8/layout/vProcess5"/>
    <dgm:cxn modelId="{56414CD4-7E35-42C3-BAD0-01495A0D230B}" type="presParOf" srcId="{E42D5672-0091-4D72-8EFB-38AD4B1A404B}" destId="{0A082B56-EC96-4C20-B19E-0F27F6156362}" srcOrd="7" destOrd="0" presId="urn:microsoft.com/office/officeart/2005/8/layout/vProcess5"/>
    <dgm:cxn modelId="{66CD81C0-565F-4676-A7FA-A56E844CFD78}" type="presParOf" srcId="{E42D5672-0091-4D72-8EFB-38AD4B1A404B}" destId="{1B252893-9CF6-4318-96B4-032C09BA96E0}" srcOrd="8" destOrd="0" presId="urn:microsoft.com/office/officeart/2005/8/layout/vProcess5"/>
    <dgm:cxn modelId="{FEDB1FE2-A0C8-436A-916E-7838E3FB69E1}" type="presParOf" srcId="{E42D5672-0091-4D72-8EFB-38AD4B1A404B}" destId="{8F808C62-DF56-42CF-ACA9-5E16CEE1148D}" srcOrd="9" destOrd="0" presId="urn:microsoft.com/office/officeart/2005/8/layout/vProcess5"/>
    <dgm:cxn modelId="{8238EABA-5377-47EB-BEAF-B6F54182087C}" type="presParOf" srcId="{E42D5672-0091-4D72-8EFB-38AD4B1A404B}" destId="{4AAC189C-B21D-4A08-A23E-B6F4EAAE5D05}" srcOrd="10" destOrd="0" presId="urn:microsoft.com/office/officeart/2005/8/layout/vProcess5"/>
    <dgm:cxn modelId="{1670ADAA-B216-481D-AE44-BE7647A1C239}" type="presParOf" srcId="{E42D5672-0091-4D72-8EFB-38AD4B1A404B}" destId="{7834A772-A49E-411B-BB5F-F9480D424EF3}" srcOrd="11" destOrd="0" presId="urn:microsoft.com/office/officeart/2005/8/layout/vProcess5"/>
    <dgm:cxn modelId="{CD324E1C-A1B7-4401-A8A9-3BB04E3A5409}" type="presParOf" srcId="{E42D5672-0091-4D72-8EFB-38AD4B1A404B}" destId="{563C90C2-A1F4-49C4-A564-B6BD54462A21}" srcOrd="12" destOrd="0" presId="urn:microsoft.com/office/officeart/2005/8/layout/vProcess5"/>
    <dgm:cxn modelId="{C543325C-03C8-4F9E-BDFA-EF95550343D8}" type="presParOf" srcId="{E42D5672-0091-4D72-8EFB-38AD4B1A404B}" destId="{C6470CA2-2C00-48EC-B580-7107C1EAC49F}" srcOrd="13" destOrd="0" presId="urn:microsoft.com/office/officeart/2005/8/layout/vProcess5"/>
    <dgm:cxn modelId="{B03592EF-2FAD-4861-BF4A-0F70AAD5B945}" type="presParOf" srcId="{E42D5672-0091-4D72-8EFB-38AD4B1A404B}" destId="{0C6CC08F-5D7E-403E-AA20-844E2BC7BB26}"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3B1ACAF-8A52-4BD1-A00C-D8D4D5606B8B}"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l-GR"/>
        </a:p>
      </dgm:t>
    </dgm:pt>
    <dgm:pt modelId="{6532065B-9905-40C3-A770-4E85F47AAAEA}">
      <dgm:prSet/>
      <dgm:spPr/>
      <dgm:t>
        <a:bodyPr/>
        <a:lstStyle/>
        <a:p>
          <a:r>
            <a:rPr lang="el-GR" dirty="0"/>
            <a:t>1. Διά βίου μάθηση &amp; συνεχής επαγγελματική ανάπτυξη.
2. Αναβάθμιση ποιότητας εκπαίδευσης.
3. Ανταπόκριση στις σύγχρονες &amp; ψηφιακές απαιτήσεις.
4. Ανάπτυξη διδακτικών, κοινωνικών &amp; ηθικών δεξιοτήτων.
5. Μετασχηματισμός σχολικής κουλτούρας &amp; ενίσχυση δημιουργικότητας.</a:t>
          </a:r>
        </a:p>
      </dgm:t>
    </dgm:pt>
    <dgm:pt modelId="{FC58799C-BC94-4FBC-B596-8F5DBF09F3F6}" type="parTrans" cxnId="{D94FECF9-4509-47C7-BE93-9F2AA8E3D133}">
      <dgm:prSet/>
      <dgm:spPr/>
      <dgm:t>
        <a:bodyPr/>
        <a:lstStyle/>
        <a:p>
          <a:endParaRPr lang="el-GR"/>
        </a:p>
      </dgm:t>
    </dgm:pt>
    <dgm:pt modelId="{863C7454-CD26-4AA4-9440-68EBCE562CCB}" type="sibTrans" cxnId="{D94FECF9-4509-47C7-BE93-9F2AA8E3D133}">
      <dgm:prSet/>
      <dgm:spPr/>
      <dgm:t>
        <a:bodyPr/>
        <a:lstStyle/>
        <a:p>
          <a:endParaRPr lang="el-GR"/>
        </a:p>
      </dgm:t>
    </dgm:pt>
    <dgm:pt modelId="{E42D5672-0091-4D72-8EFB-38AD4B1A404B}" type="pres">
      <dgm:prSet presAssocID="{F3B1ACAF-8A52-4BD1-A00C-D8D4D5606B8B}" presName="outerComposite" presStyleCnt="0">
        <dgm:presLayoutVars>
          <dgm:chMax val="5"/>
          <dgm:dir/>
          <dgm:resizeHandles val="exact"/>
        </dgm:presLayoutVars>
      </dgm:prSet>
      <dgm:spPr/>
    </dgm:pt>
    <dgm:pt modelId="{08F6E0E6-78AA-4318-B272-69D62437F743}" type="pres">
      <dgm:prSet presAssocID="{F3B1ACAF-8A52-4BD1-A00C-D8D4D5606B8B}" presName="dummyMaxCanvas" presStyleCnt="0">
        <dgm:presLayoutVars/>
      </dgm:prSet>
      <dgm:spPr/>
    </dgm:pt>
    <dgm:pt modelId="{9071DF3D-9F90-4809-9667-7F73A6B40957}" type="pres">
      <dgm:prSet presAssocID="{F3B1ACAF-8A52-4BD1-A00C-D8D4D5606B8B}" presName="OneNode_1" presStyleLbl="node1" presStyleIdx="0" presStyleCnt="1" custScaleX="96226" custScaleY="78240" custLinFactNeighborX="809" custLinFactNeighborY="-26734">
        <dgm:presLayoutVars>
          <dgm:bulletEnabled val="1"/>
        </dgm:presLayoutVars>
      </dgm:prSet>
      <dgm:spPr/>
    </dgm:pt>
  </dgm:ptLst>
  <dgm:cxnLst>
    <dgm:cxn modelId="{C4BB9507-2CE2-4816-9D22-2A35D22AC042}" type="presOf" srcId="{6532065B-9905-40C3-A770-4E85F47AAAEA}" destId="{9071DF3D-9F90-4809-9667-7F73A6B40957}" srcOrd="0" destOrd="0" presId="urn:microsoft.com/office/officeart/2005/8/layout/vProcess5"/>
    <dgm:cxn modelId="{F4FF48F3-CD8E-4BF7-B737-0701AC7B44BC}" type="presOf" srcId="{F3B1ACAF-8A52-4BD1-A00C-D8D4D5606B8B}" destId="{E42D5672-0091-4D72-8EFB-38AD4B1A404B}" srcOrd="0" destOrd="0" presId="urn:microsoft.com/office/officeart/2005/8/layout/vProcess5"/>
    <dgm:cxn modelId="{D94FECF9-4509-47C7-BE93-9F2AA8E3D133}" srcId="{F3B1ACAF-8A52-4BD1-A00C-D8D4D5606B8B}" destId="{6532065B-9905-40C3-A770-4E85F47AAAEA}" srcOrd="0" destOrd="0" parTransId="{FC58799C-BC94-4FBC-B596-8F5DBF09F3F6}" sibTransId="{863C7454-CD26-4AA4-9440-68EBCE562CCB}"/>
    <dgm:cxn modelId="{7E9877D8-78B4-4E71-802F-1B8FD7AB600D}" type="presParOf" srcId="{E42D5672-0091-4D72-8EFB-38AD4B1A404B}" destId="{08F6E0E6-78AA-4318-B272-69D62437F743}" srcOrd="0" destOrd="0" presId="urn:microsoft.com/office/officeart/2005/8/layout/vProcess5"/>
    <dgm:cxn modelId="{5DF19BFF-CBE2-4794-B237-525E865FFC8A}" type="presParOf" srcId="{E42D5672-0091-4D72-8EFB-38AD4B1A404B}" destId="{9071DF3D-9F90-4809-9667-7F73A6B40957}" srcOrd="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3B1ACAF-8A52-4BD1-A00C-D8D4D5606B8B}"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l-GR"/>
        </a:p>
      </dgm:t>
    </dgm:pt>
    <dgm:pt modelId="{FA48F6AB-2799-4C1A-8730-0BEFC8731325}">
      <dgm:prSet/>
      <dgm:spPr/>
      <dgm:t>
        <a:bodyPr/>
        <a:lstStyle/>
        <a:p>
          <a:r>
            <a:rPr lang="el-GR" dirty="0"/>
            <a:t>1. Γνωριμία με τον αρχαίο ελληνικό κόσμο και τη συμβολή του στον σύγχρονο πολιτισμό.
2. Καλλιέργεια κριτικής σκέψης και γλωσσικών δεξιοτήτων μέσα από τη μελέτη κειμένων.
3. Ανάδειξη της συνέχειας της ελληνικής γλώσσας και σύνδεση Αρχαίας – Νέας Ελληνικής.</a:t>
          </a:r>
        </a:p>
      </dgm:t>
    </dgm:pt>
    <dgm:pt modelId="{D269F7C1-5545-45B3-A549-D126ABB1677C}" type="parTrans" cxnId="{4DFEE3BE-AF2C-4BD3-960F-8D670E8CA725}">
      <dgm:prSet/>
      <dgm:spPr/>
      <dgm:t>
        <a:bodyPr/>
        <a:lstStyle/>
        <a:p>
          <a:endParaRPr lang="el-GR"/>
        </a:p>
      </dgm:t>
    </dgm:pt>
    <dgm:pt modelId="{28C0E66D-6BE5-443E-9972-01D4DB60F8F1}" type="sibTrans" cxnId="{4DFEE3BE-AF2C-4BD3-960F-8D670E8CA725}">
      <dgm:prSet/>
      <dgm:spPr/>
      <dgm:t>
        <a:bodyPr/>
        <a:lstStyle/>
        <a:p>
          <a:endParaRPr lang="el-GR"/>
        </a:p>
      </dgm:t>
    </dgm:pt>
    <dgm:pt modelId="{E42D5672-0091-4D72-8EFB-38AD4B1A404B}" type="pres">
      <dgm:prSet presAssocID="{F3B1ACAF-8A52-4BD1-A00C-D8D4D5606B8B}" presName="outerComposite" presStyleCnt="0">
        <dgm:presLayoutVars>
          <dgm:chMax val="5"/>
          <dgm:dir/>
          <dgm:resizeHandles val="exact"/>
        </dgm:presLayoutVars>
      </dgm:prSet>
      <dgm:spPr/>
    </dgm:pt>
    <dgm:pt modelId="{08F6E0E6-78AA-4318-B272-69D62437F743}" type="pres">
      <dgm:prSet presAssocID="{F3B1ACAF-8A52-4BD1-A00C-D8D4D5606B8B}" presName="dummyMaxCanvas" presStyleCnt="0">
        <dgm:presLayoutVars/>
      </dgm:prSet>
      <dgm:spPr/>
    </dgm:pt>
    <dgm:pt modelId="{604F494A-FC1D-4E7E-8D12-6A8DC224861C}" type="pres">
      <dgm:prSet presAssocID="{F3B1ACAF-8A52-4BD1-A00C-D8D4D5606B8B}" presName="OneNode_1" presStyleLbl="node1" presStyleIdx="0" presStyleCnt="1" custScaleX="86545" custScaleY="65597" custLinFactNeighborX="3519" custLinFactNeighborY="49790">
        <dgm:presLayoutVars>
          <dgm:bulletEnabled val="1"/>
        </dgm:presLayoutVars>
      </dgm:prSet>
      <dgm:spPr/>
    </dgm:pt>
  </dgm:ptLst>
  <dgm:cxnLst>
    <dgm:cxn modelId="{79636593-1562-4D2E-87A2-ACCA50499E6B}" type="presOf" srcId="{FA48F6AB-2799-4C1A-8730-0BEFC8731325}" destId="{604F494A-FC1D-4E7E-8D12-6A8DC224861C}" srcOrd="0" destOrd="0" presId="urn:microsoft.com/office/officeart/2005/8/layout/vProcess5"/>
    <dgm:cxn modelId="{4DFEE3BE-AF2C-4BD3-960F-8D670E8CA725}" srcId="{F3B1ACAF-8A52-4BD1-A00C-D8D4D5606B8B}" destId="{FA48F6AB-2799-4C1A-8730-0BEFC8731325}" srcOrd="0" destOrd="0" parTransId="{D269F7C1-5545-45B3-A549-D126ABB1677C}" sibTransId="{28C0E66D-6BE5-443E-9972-01D4DB60F8F1}"/>
    <dgm:cxn modelId="{F4FF48F3-CD8E-4BF7-B737-0701AC7B44BC}" type="presOf" srcId="{F3B1ACAF-8A52-4BD1-A00C-D8D4D5606B8B}" destId="{E42D5672-0091-4D72-8EFB-38AD4B1A404B}" srcOrd="0" destOrd="0" presId="urn:microsoft.com/office/officeart/2005/8/layout/vProcess5"/>
    <dgm:cxn modelId="{7E9877D8-78B4-4E71-802F-1B8FD7AB600D}" type="presParOf" srcId="{E42D5672-0091-4D72-8EFB-38AD4B1A404B}" destId="{08F6E0E6-78AA-4318-B272-69D62437F743}" srcOrd="0" destOrd="0" presId="urn:microsoft.com/office/officeart/2005/8/layout/vProcess5"/>
    <dgm:cxn modelId="{16BED294-3D82-40BF-AA72-BE4F5CA96DE7}" type="presParOf" srcId="{E42D5672-0091-4D72-8EFB-38AD4B1A404B}" destId="{604F494A-FC1D-4E7E-8D12-6A8DC224861C}" srcOrd="1" destOrd="0" presId="urn:microsoft.com/office/officeart/2005/8/layout/vProcess5"/>
  </dgm:cxnLst>
  <dgm:bg>
    <a:noFill/>
  </dgm:bg>
  <dgm:whole/>
  <dgm:extLst>
    <a:ext uri="http://schemas.microsoft.com/office/drawing/2008/diagram">
      <dsp:dataModelExt xmlns:dsp="http://schemas.microsoft.com/office/drawing/2008/diagram" relId="rId12"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2E44AEF-68B4-4308-816C-859F6DD4B554}"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l-GR"/>
        </a:p>
      </dgm:t>
    </dgm:pt>
    <dgm:pt modelId="{BF07D675-D087-46A3-B94A-59C935DC2525}">
      <dgm:prSet phldrT="[Κείμενο]"/>
      <dgm:spPr>
        <a:solidFill>
          <a:schemeClr val="accent6">
            <a:lumMod val="40000"/>
            <a:lumOff val="60000"/>
          </a:schemeClr>
        </a:solidFill>
      </dgm:spPr>
      <dgm:t>
        <a:bodyPr/>
        <a:lstStyle/>
        <a:p>
          <a:r>
            <a:rPr lang="el-GR" dirty="0"/>
            <a:t>ΕΙΔΟΣ ΕΡΕΥΝΑΣ</a:t>
          </a:r>
        </a:p>
      </dgm:t>
    </dgm:pt>
    <dgm:pt modelId="{AE11882C-39E4-417F-B294-C5E218680E56}" type="parTrans" cxnId="{FB2D3C93-243E-48E2-90AC-02F32BFB6750}">
      <dgm:prSet/>
      <dgm:spPr/>
      <dgm:t>
        <a:bodyPr/>
        <a:lstStyle/>
        <a:p>
          <a:endParaRPr lang="el-GR"/>
        </a:p>
      </dgm:t>
    </dgm:pt>
    <dgm:pt modelId="{13202664-5CD4-4E5E-AEBE-54CD6800607D}" type="sibTrans" cxnId="{FB2D3C93-243E-48E2-90AC-02F32BFB6750}">
      <dgm:prSet/>
      <dgm:spPr/>
      <dgm:t>
        <a:bodyPr/>
        <a:lstStyle/>
        <a:p>
          <a:endParaRPr lang="el-GR"/>
        </a:p>
      </dgm:t>
    </dgm:pt>
    <dgm:pt modelId="{E5A93A3A-AC6E-42C8-9D77-EF796E6BC918}">
      <dgm:prSet phldrT="[Κείμενο]"/>
      <dgm:spPr>
        <a:solidFill>
          <a:schemeClr val="accent2">
            <a:lumMod val="40000"/>
            <a:lumOff val="60000"/>
            <a:alpha val="90000"/>
          </a:schemeClr>
        </a:solidFill>
      </dgm:spPr>
      <dgm:t>
        <a:bodyPr/>
        <a:lstStyle/>
        <a:p>
          <a:r>
            <a:rPr lang="el-GR" dirty="0"/>
            <a:t>ΠΟΙΟΤΙΚΗ</a:t>
          </a:r>
        </a:p>
      </dgm:t>
    </dgm:pt>
    <dgm:pt modelId="{B04DE564-260B-4EF4-AFEB-FBCD0BA71C5B}" type="parTrans" cxnId="{048351D6-0BEA-48B4-A7CE-8A82AA4EDC06}">
      <dgm:prSet/>
      <dgm:spPr/>
      <dgm:t>
        <a:bodyPr/>
        <a:lstStyle/>
        <a:p>
          <a:endParaRPr lang="el-GR"/>
        </a:p>
      </dgm:t>
    </dgm:pt>
    <dgm:pt modelId="{27B8D66C-8002-40B9-896E-1C21B661773F}" type="sibTrans" cxnId="{048351D6-0BEA-48B4-A7CE-8A82AA4EDC06}">
      <dgm:prSet/>
      <dgm:spPr/>
      <dgm:t>
        <a:bodyPr/>
        <a:lstStyle/>
        <a:p>
          <a:endParaRPr lang="el-GR"/>
        </a:p>
      </dgm:t>
    </dgm:pt>
    <dgm:pt modelId="{52084AA2-FE9B-4DE5-B804-606378BD4510}">
      <dgm:prSet phldrT="[Κείμενο]"/>
      <dgm:spPr>
        <a:solidFill>
          <a:schemeClr val="accent6">
            <a:lumMod val="40000"/>
            <a:lumOff val="60000"/>
          </a:schemeClr>
        </a:solidFill>
      </dgm:spPr>
      <dgm:t>
        <a:bodyPr/>
        <a:lstStyle/>
        <a:p>
          <a:r>
            <a:rPr lang="el-GR" dirty="0"/>
            <a:t>ΧΡΟΝΟΣ ΔΙΕΞΑΓΩΓΗΣ</a:t>
          </a:r>
        </a:p>
      </dgm:t>
    </dgm:pt>
    <dgm:pt modelId="{82F8F8FD-71BB-4F09-AAFB-89D773752057}" type="parTrans" cxnId="{E87F5497-73E8-4D7E-862B-C63BF261339C}">
      <dgm:prSet/>
      <dgm:spPr/>
      <dgm:t>
        <a:bodyPr/>
        <a:lstStyle/>
        <a:p>
          <a:endParaRPr lang="el-GR"/>
        </a:p>
      </dgm:t>
    </dgm:pt>
    <dgm:pt modelId="{1A0C597C-72F7-4F69-BD20-A9960B978154}" type="sibTrans" cxnId="{E87F5497-73E8-4D7E-862B-C63BF261339C}">
      <dgm:prSet/>
      <dgm:spPr/>
      <dgm:t>
        <a:bodyPr/>
        <a:lstStyle/>
        <a:p>
          <a:endParaRPr lang="el-GR"/>
        </a:p>
      </dgm:t>
    </dgm:pt>
    <dgm:pt modelId="{7667C04E-DCBE-4A78-A355-2E9251CA0C1F}">
      <dgm:prSet phldrT="[Κείμενο]"/>
      <dgm:spPr>
        <a:solidFill>
          <a:schemeClr val="accent2">
            <a:lumMod val="40000"/>
            <a:lumOff val="60000"/>
            <a:alpha val="90000"/>
          </a:schemeClr>
        </a:solidFill>
      </dgm:spPr>
      <dgm:t>
        <a:bodyPr/>
        <a:lstStyle/>
        <a:p>
          <a:r>
            <a:rPr lang="el-GR" dirty="0"/>
            <a:t>ΔΕΚΕΜΒΡΙΟΣ 2025</a:t>
          </a:r>
        </a:p>
      </dgm:t>
    </dgm:pt>
    <dgm:pt modelId="{C49DBE98-D72D-4B41-80E5-73052F0142CF}" type="parTrans" cxnId="{913F254F-7503-46C8-BC6A-B9F6152602BF}">
      <dgm:prSet/>
      <dgm:spPr/>
      <dgm:t>
        <a:bodyPr/>
        <a:lstStyle/>
        <a:p>
          <a:endParaRPr lang="el-GR"/>
        </a:p>
      </dgm:t>
    </dgm:pt>
    <dgm:pt modelId="{9EA37FE4-8B55-4AB6-A514-EE3413957B86}" type="sibTrans" cxnId="{913F254F-7503-46C8-BC6A-B9F6152602BF}">
      <dgm:prSet/>
      <dgm:spPr/>
      <dgm:t>
        <a:bodyPr/>
        <a:lstStyle/>
        <a:p>
          <a:endParaRPr lang="el-GR"/>
        </a:p>
      </dgm:t>
    </dgm:pt>
    <dgm:pt modelId="{3FB5FACC-0399-4710-AEE2-03DFC445F672}">
      <dgm:prSet phldrT="[Κείμενο]"/>
      <dgm:spPr>
        <a:solidFill>
          <a:schemeClr val="accent6">
            <a:lumMod val="40000"/>
            <a:lumOff val="60000"/>
          </a:schemeClr>
        </a:solidFill>
      </dgm:spPr>
      <dgm:t>
        <a:bodyPr/>
        <a:lstStyle/>
        <a:p>
          <a:r>
            <a:rPr lang="el-GR" dirty="0"/>
            <a:t>ΣΥΜΜΕΤΕΧΟΝΤΕΣ</a:t>
          </a:r>
        </a:p>
      </dgm:t>
    </dgm:pt>
    <dgm:pt modelId="{EB2BD5C6-7762-4BF6-935C-40852B67C618}" type="parTrans" cxnId="{EFE0B6E6-DD6D-4993-929B-3A3E98B84D6C}">
      <dgm:prSet/>
      <dgm:spPr/>
      <dgm:t>
        <a:bodyPr/>
        <a:lstStyle/>
        <a:p>
          <a:endParaRPr lang="el-GR"/>
        </a:p>
      </dgm:t>
    </dgm:pt>
    <dgm:pt modelId="{8690873C-83E3-432A-AB37-CB2E9C7551EE}" type="sibTrans" cxnId="{EFE0B6E6-DD6D-4993-929B-3A3E98B84D6C}">
      <dgm:prSet/>
      <dgm:spPr/>
      <dgm:t>
        <a:bodyPr/>
        <a:lstStyle/>
        <a:p>
          <a:endParaRPr lang="el-GR"/>
        </a:p>
      </dgm:t>
    </dgm:pt>
    <dgm:pt modelId="{33DE3D50-3D4F-44CE-A58A-E2481216A10A}">
      <dgm:prSet phldrT="[Κείμενο]"/>
      <dgm:spPr>
        <a:solidFill>
          <a:schemeClr val="accent2">
            <a:lumMod val="40000"/>
            <a:lumOff val="60000"/>
            <a:alpha val="90000"/>
          </a:schemeClr>
        </a:solidFill>
      </dgm:spPr>
      <dgm:t>
        <a:bodyPr/>
        <a:lstStyle/>
        <a:p>
          <a:r>
            <a:rPr lang="el-GR" dirty="0"/>
            <a:t>3 ΕΙΔΙΚΟΙ ΤΗΣ </a:t>
          </a:r>
          <a:r>
            <a:rPr lang="el-GR" dirty="0" err="1"/>
            <a:t>ΕξΑΕ</a:t>
          </a:r>
          <a:endParaRPr lang="el-GR" dirty="0"/>
        </a:p>
      </dgm:t>
    </dgm:pt>
    <dgm:pt modelId="{ACF13C0C-12F3-4F32-8CD9-F7F2DA98D69A}" type="parTrans" cxnId="{60163EB2-A765-42D0-9B8F-0A3C76B2A0BD}">
      <dgm:prSet/>
      <dgm:spPr/>
      <dgm:t>
        <a:bodyPr/>
        <a:lstStyle/>
        <a:p>
          <a:endParaRPr lang="el-GR"/>
        </a:p>
      </dgm:t>
    </dgm:pt>
    <dgm:pt modelId="{802313B4-09B6-4A46-9121-9605F27F93E2}" type="sibTrans" cxnId="{60163EB2-A765-42D0-9B8F-0A3C76B2A0BD}">
      <dgm:prSet/>
      <dgm:spPr/>
      <dgm:t>
        <a:bodyPr/>
        <a:lstStyle/>
        <a:p>
          <a:endParaRPr lang="el-GR"/>
        </a:p>
      </dgm:t>
    </dgm:pt>
    <dgm:pt modelId="{B9821BFC-4226-4242-965E-F14162E45291}">
      <dgm:prSet phldrT="[Κείμενο]"/>
      <dgm:spPr>
        <a:solidFill>
          <a:schemeClr val="accent2">
            <a:lumMod val="40000"/>
            <a:lumOff val="60000"/>
            <a:alpha val="90000"/>
          </a:schemeClr>
        </a:solidFill>
      </dgm:spPr>
      <dgm:t>
        <a:bodyPr/>
        <a:lstStyle/>
        <a:p>
          <a:r>
            <a:rPr lang="el-GR" dirty="0"/>
            <a:t>6 ΕΚΠΑΙΔΕΥΤΙΚΟΙ ΦΙΛΟΛΟΓΟΙ ΔΕ</a:t>
          </a:r>
        </a:p>
      </dgm:t>
    </dgm:pt>
    <dgm:pt modelId="{72433C95-9B16-4738-9B4C-81B68D8A1086}" type="parTrans" cxnId="{E0985B9A-414A-4762-B74D-B1A5EE482597}">
      <dgm:prSet/>
      <dgm:spPr/>
      <dgm:t>
        <a:bodyPr/>
        <a:lstStyle/>
        <a:p>
          <a:endParaRPr lang="el-GR"/>
        </a:p>
      </dgm:t>
    </dgm:pt>
    <dgm:pt modelId="{BF8ACDDD-B3BE-42D3-9017-C2ED70BC74BC}" type="sibTrans" cxnId="{E0985B9A-414A-4762-B74D-B1A5EE482597}">
      <dgm:prSet/>
      <dgm:spPr/>
      <dgm:t>
        <a:bodyPr/>
        <a:lstStyle/>
        <a:p>
          <a:endParaRPr lang="el-GR"/>
        </a:p>
      </dgm:t>
    </dgm:pt>
    <dgm:pt modelId="{8B2A10D8-A9D4-4CC7-B9DC-8D02D8A6D469}">
      <dgm:prSet phldrT="[Κείμενο]"/>
      <dgm:spPr>
        <a:solidFill>
          <a:schemeClr val="accent6">
            <a:lumMod val="40000"/>
            <a:lumOff val="60000"/>
          </a:schemeClr>
        </a:solidFill>
      </dgm:spPr>
      <dgm:t>
        <a:bodyPr/>
        <a:lstStyle/>
        <a:p>
          <a:r>
            <a:rPr lang="el-GR" dirty="0"/>
            <a:t>ΕΡΕΥΝΗΤΙΚΑ ΕΡΓΑΛΕΙΑ</a:t>
          </a:r>
        </a:p>
      </dgm:t>
    </dgm:pt>
    <dgm:pt modelId="{FA5C6BC3-7318-4E2D-8C89-D6625A1C6A41}" type="parTrans" cxnId="{78089527-5448-4401-84A9-D354B958F4B4}">
      <dgm:prSet/>
      <dgm:spPr/>
      <dgm:t>
        <a:bodyPr/>
        <a:lstStyle/>
        <a:p>
          <a:endParaRPr lang="el-GR"/>
        </a:p>
      </dgm:t>
    </dgm:pt>
    <dgm:pt modelId="{A5E07349-B5DF-4F32-B6B3-5C3091E9B5C4}" type="sibTrans" cxnId="{78089527-5448-4401-84A9-D354B958F4B4}">
      <dgm:prSet/>
      <dgm:spPr/>
      <dgm:t>
        <a:bodyPr/>
        <a:lstStyle/>
        <a:p>
          <a:endParaRPr lang="el-GR"/>
        </a:p>
      </dgm:t>
    </dgm:pt>
    <dgm:pt modelId="{378BC009-FC9A-4B13-B09A-9C9E180FAD24}" type="pres">
      <dgm:prSet presAssocID="{62E44AEF-68B4-4308-816C-859F6DD4B554}" presName="Name0" presStyleCnt="0">
        <dgm:presLayoutVars>
          <dgm:dir/>
          <dgm:animLvl val="lvl"/>
          <dgm:resizeHandles val="exact"/>
        </dgm:presLayoutVars>
      </dgm:prSet>
      <dgm:spPr/>
    </dgm:pt>
    <dgm:pt modelId="{76E99000-532D-45ED-9998-45295E75DCCD}" type="pres">
      <dgm:prSet presAssocID="{BF07D675-D087-46A3-B94A-59C935DC2525}" presName="linNode" presStyleCnt="0"/>
      <dgm:spPr/>
    </dgm:pt>
    <dgm:pt modelId="{60F59DF4-B4CF-4E6E-8B43-E5313B657B3C}" type="pres">
      <dgm:prSet presAssocID="{BF07D675-D087-46A3-B94A-59C935DC2525}" presName="parentText" presStyleLbl="node1" presStyleIdx="0" presStyleCnt="4" custLinFactNeighborX="-1116">
        <dgm:presLayoutVars>
          <dgm:chMax val="1"/>
          <dgm:bulletEnabled val="1"/>
        </dgm:presLayoutVars>
      </dgm:prSet>
      <dgm:spPr/>
    </dgm:pt>
    <dgm:pt modelId="{F1657C7A-1D56-4E1F-9953-DB0AC92D1646}" type="pres">
      <dgm:prSet presAssocID="{BF07D675-D087-46A3-B94A-59C935DC2525}" presName="descendantText" presStyleLbl="alignAccFollowNode1" presStyleIdx="0" presStyleCnt="3">
        <dgm:presLayoutVars>
          <dgm:bulletEnabled val="1"/>
        </dgm:presLayoutVars>
      </dgm:prSet>
      <dgm:spPr/>
    </dgm:pt>
    <dgm:pt modelId="{CCE02A07-C07D-4FBC-8B76-F1B9588D8990}" type="pres">
      <dgm:prSet presAssocID="{13202664-5CD4-4E5E-AEBE-54CD6800607D}" presName="sp" presStyleCnt="0"/>
      <dgm:spPr/>
    </dgm:pt>
    <dgm:pt modelId="{1EE45B95-B465-4F7B-BE5B-9C453ED8C21D}" type="pres">
      <dgm:prSet presAssocID="{52084AA2-FE9B-4DE5-B804-606378BD4510}" presName="linNode" presStyleCnt="0"/>
      <dgm:spPr/>
    </dgm:pt>
    <dgm:pt modelId="{AE9C5020-758E-45F5-B8BF-4AD1F36DCCE4}" type="pres">
      <dgm:prSet presAssocID="{52084AA2-FE9B-4DE5-B804-606378BD4510}" presName="parentText" presStyleLbl="node1" presStyleIdx="1" presStyleCnt="4">
        <dgm:presLayoutVars>
          <dgm:chMax val="1"/>
          <dgm:bulletEnabled val="1"/>
        </dgm:presLayoutVars>
      </dgm:prSet>
      <dgm:spPr/>
    </dgm:pt>
    <dgm:pt modelId="{96030302-FDD6-4E88-91B7-E9A284C4DC5C}" type="pres">
      <dgm:prSet presAssocID="{52084AA2-FE9B-4DE5-B804-606378BD4510}" presName="descendantText" presStyleLbl="alignAccFollowNode1" presStyleIdx="1" presStyleCnt="3">
        <dgm:presLayoutVars>
          <dgm:bulletEnabled val="1"/>
        </dgm:presLayoutVars>
      </dgm:prSet>
      <dgm:spPr/>
    </dgm:pt>
    <dgm:pt modelId="{EE360FAB-84B0-4A69-BEF8-1507CB8FDAC9}" type="pres">
      <dgm:prSet presAssocID="{1A0C597C-72F7-4F69-BD20-A9960B978154}" presName="sp" presStyleCnt="0"/>
      <dgm:spPr/>
    </dgm:pt>
    <dgm:pt modelId="{198F64F2-5115-4152-8B19-261BA7B13A7E}" type="pres">
      <dgm:prSet presAssocID="{3FB5FACC-0399-4710-AEE2-03DFC445F672}" presName="linNode" presStyleCnt="0"/>
      <dgm:spPr/>
    </dgm:pt>
    <dgm:pt modelId="{C881C4C3-0DDF-450F-944C-960FA8C94107}" type="pres">
      <dgm:prSet presAssocID="{3FB5FACC-0399-4710-AEE2-03DFC445F672}" presName="parentText" presStyleLbl="node1" presStyleIdx="2" presStyleCnt="4">
        <dgm:presLayoutVars>
          <dgm:chMax val="1"/>
          <dgm:bulletEnabled val="1"/>
        </dgm:presLayoutVars>
      </dgm:prSet>
      <dgm:spPr/>
    </dgm:pt>
    <dgm:pt modelId="{658E2DEB-2AF4-4F8F-BD44-06271DA87A7D}" type="pres">
      <dgm:prSet presAssocID="{3FB5FACC-0399-4710-AEE2-03DFC445F672}" presName="descendantText" presStyleLbl="alignAccFollowNode1" presStyleIdx="2" presStyleCnt="3">
        <dgm:presLayoutVars>
          <dgm:bulletEnabled val="1"/>
        </dgm:presLayoutVars>
      </dgm:prSet>
      <dgm:spPr/>
    </dgm:pt>
    <dgm:pt modelId="{34978F08-9ADD-47FC-93D7-572EE652DC34}" type="pres">
      <dgm:prSet presAssocID="{8690873C-83E3-432A-AB37-CB2E9C7551EE}" presName="sp" presStyleCnt="0"/>
      <dgm:spPr/>
    </dgm:pt>
    <dgm:pt modelId="{13528D2B-B2E6-458B-9EE4-985286D071C5}" type="pres">
      <dgm:prSet presAssocID="{8B2A10D8-A9D4-4CC7-B9DC-8D02D8A6D469}" presName="linNode" presStyleCnt="0"/>
      <dgm:spPr/>
    </dgm:pt>
    <dgm:pt modelId="{BCEFD01A-47F4-42BB-9F1C-B0BC1690BC4B}" type="pres">
      <dgm:prSet presAssocID="{8B2A10D8-A9D4-4CC7-B9DC-8D02D8A6D469}" presName="parentText" presStyleLbl="node1" presStyleIdx="3" presStyleCnt="4">
        <dgm:presLayoutVars>
          <dgm:chMax val="1"/>
          <dgm:bulletEnabled val="1"/>
        </dgm:presLayoutVars>
      </dgm:prSet>
      <dgm:spPr/>
    </dgm:pt>
  </dgm:ptLst>
  <dgm:cxnLst>
    <dgm:cxn modelId="{AB9F2D05-D17A-4C81-B331-F8625F7B1CEF}" type="presOf" srcId="{7667C04E-DCBE-4A78-A355-2E9251CA0C1F}" destId="{96030302-FDD6-4E88-91B7-E9A284C4DC5C}" srcOrd="0" destOrd="0" presId="urn:microsoft.com/office/officeart/2005/8/layout/vList5"/>
    <dgm:cxn modelId="{78089527-5448-4401-84A9-D354B958F4B4}" srcId="{62E44AEF-68B4-4308-816C-859F6DD4B554}" destId="{8B2A10D8-A9D4-4CC7-B9DC-8D02D8A6D469}" srcOrd="3" destOrd="0" parTransId="{FA5C6BC3-7318-4E2D-8C89-D6625A1C6A41}" sibTransId="{A5E07349-B5DF-4F32-B6B3-5C3091E9B5C4}"/>
    <dgm:cxn modelId="{ECFDFF5B-4DC0-4349-967B-81CFBCBD086C}" type="presOf" srcId="{62E44AEF-68B4-4308-816C-859F6DD4B554}" destId="{378BC009-FC9A-4B13-B09A-9C9E180FAD24}" srcOrd="0" destOrd="0" presId="urn:microsoft.com/office/officeart/2005/8/layout/vList5"/>
    <dgm:cxn modelId="{30E53B42-BFC3-48BD-8260-C927509AD992}" type="presOf" srcId="{33DE3D50-3D4F-44CE-A58A-E2481216A10A}" destId="{658E2DEB-2AF4-4F8F-BD44-06271DA87A7D}" srcOrd="0" destOrd="0" presId="urn:microsoft.com/office/officeart/2005/8/layout/vList5"/>
    <dgm:cxn modelId="{913F254F-7503-46C8-BC6A-B9F6152602BF}" srcId="{52084AA2-FE9B-4DE5-B804-606378BD4510}" destId="{7667C04E-DCBE-4A78-A355-2E9251CA0C1F}" srcOrd="0" destOrd="0" parTransId="{C49DBE98-D72D-4B41-80E5-73052F0142CF}" sibTransId="{9EA37FE4-8B55-4AB6-A514-EE3413957B86}"/>
    <dgm:cxn modelId="{9661CF4F-5B5D-4681-9E03-A59FE16B18AA}" type="presOf" srcId="{E5A93A3A-AC6E-42C8-9D77-EF796E6BC918}" destId="{F1657C7A-1D56-4E1F-9953-DB0AC92D1646}" srcOrd="0" destOrd="0" presId="urn:microsoft.com/office/officeart/2005/8/layout/vList5"/>
    <dgm:cxn modelId="{48EE7D71-365C-48E6-AD50-39427670C1CA}" type="presOf" srcId="{52084AA2-FE9B-4DE5-B804-606378BD4510}" destId="{AE9C5020-758E-45F5-B8BF-4AD1F36DCCE4}" srcOrd="0" destOrd="0" presId="urn:microsoft.com/office/officeart/2005/8/layout/vList5"/>
    <dgm:cxn modelId="{8067E782-6AA8-4146-B613-86A4CD1DE112}" type="presOf" srcId="{B9821BFC-4226-4242-965E-F14162E45291}" destId="{658E2DEB-2AF4-4F8F-BD44-06271DA87A7D}" srcOrd="0" destOrd="1" presId="urn:microsoft.com/office/officeart/2005/8/layout/vList5"/>
    <dgm:cxn modelId="{FB2D3C93-243E-48E2-90AC-02F32BFB6750}" srcId="{62E44AEF-68B4-4308-816C-859F6DD4B554}" destId="{BF07D675-D087-46A3-B94A-59C935DC2525}" srcOrd="0" destOrd="0" parTransId="{AE11882C-39E4-417F-B294-C5E218680E56}" sibTransId="{13202664-5CD4-4E5E-AEBE-54CD6800607D}"/>
    <dgm:cxn modelId="{E87F5497-73E8-4D7E-862B-C63BF261339C}" srcId="{62E44AEF-68B4-4308-816C-859F6DD4B554}" destId="{52084AA2-FE9B-4DE5-B804-606378BD4510}" srcOrd="1" destOrd="0" parTransId="{82F8F8FD-71BB-4F09-AAFB-89D773752057}" sibTransId="{1A0C597C-72F7-4F69-BD20-A9960B978154}"/>
    <dgm:cxn modelId="{E0985B9A-414A-4762-B74D-B1A5EE482597}" srcId="{3FB5FACC-0399-4710-AEE2-03DFC445F672}" destId="{B9821BFC-4226-4242-965E-F14162E45291}" srcOrd="1" destOrd="0" parTransId="{72433C95-9B16-4738-9B4C-81B68D8A1086}" sibTransId="{BF8ACDDD-B3BE-42D3-9017-C2ED70BC74BC}"/>
    <dgm:cxn modelId="{CE47DAAB-E8A3-481A-847C-9FF7B0F1AA1C}" type="presOf" srcId="{3FB5FACC-0399-4710-AEE2-03DFC445F672}" destId="{C881C4C3-0DDF-450F-944C-960FA8C94107}" srcOrd="0" destOrd="0" presId="urn:microsoft.com/office/officeart/2005/8/layout/vList5"/>
    <dgm:cxn modelId="{60163EB2-A765-42D0-9B8F-0A3C76B2A0BD}" srcId="{3FB5FACC-0399-4710-AEE2-03DFC445F672}" destId="{33DE3D50-3D4F-44CE-A58A-E2481216A10A}" srcOrd="0" destOrd="0" parTransId="{ACF13C0C-12F3-4F32-8CD9-F7F2DA98D69A}" sibTransId="{802313B4-09B6-4A46-9121-9605F27F93E2}"/>
    <dgm:cxn modelId="{048351D6-0BEA-48B4-A7CE-8A82AA4EDC06}" srcId="{BF07D675-D087-46A3-B94A-59C935DC2525}" destId="{E5A93A3A-AC6E-42C8-9D77-EF796E6BC918}" srcOrd="0" destOrd="0" parTransId="{B04DE564-260B-4EF4-AFEB-FBCD0BA71C5B}" sibTransId="{27B8D66C-8002-40B9-896E-1C21B661773F}"/>
    <dgm:cxn modelId="{EFE0B6E6-DD6D-4993-929B-3A3E98B84D6C}" srcId="{62E44AEF-68B4-4308-816C-859F6DD4B554}" destId="{3FB5FACC-0399-4710-AEE2-03DFC445F672}" srcOrd="2" destOrd="0" parTransId="{EB2BD5C6-7762-4BF6-935C-40852B67C618}" sibTransId="{8690873C-83E3-432A-AB37-CB2E9C7551EE}"/>
    <dgm:cxn modelId="{36488DE7-A79B-43CF-AE09-382E0F1AF4F8}" type="presOf" srcId="{8B2A10D8-A9D4-4CC7-B9DC-8D02D8A6D469}" destId="{BCEFD01A-47F4-42BB-9F1C-B0BC1690BC4B}" srcOrd="0" destOrd="0" presId="urn:microsoft.com/office/officeart/2005/8/layout/vList5"/>
    <dgm:cxn modelId="{A21290FA-1941-493D-9A35-FB89056F67D9}" type="presOf" srcId="{BF07D675-D087-46A3-B94A-59C935DC2525}" destId="{60F59DF4-B4CF-4E6E-8B43-E5313B657B3C}" srcOrd="0" destOrd="0" presId="urn:microsoft.com/office/officeart/2005/8/layout/vList5"/>
    <dgm:cxn modelId="{7B456E74-7F91-4B6B-A7FE-2C4ACFCB2BE4}" type="presParOf" srcId="{378BC009-FC9A-4B13-B09A-9C9E180FAD24}" destId="{76E99000-532D-45ED-9998-45295E75DCCD}" srcOrd="0" destOrd="0" presId="urn:microsoft.com/office/officeart/2005/8/layout/vList5"/>
    <dgm:cxn modelId="{77A76ED4-6502-4A28-B086-A1A8CF164EFC}" type="presParOf" srcId="{76E99000-532D-45ED-9998-45295E75DCCD}" destId="{60F59DF4-B4CF-4E6E-8B43-E5313B657B3C}" srcOrd="0" destOrd="0" presId="urn:microsoft.com/office/officeart/2005/8/layout/vList5"/>
    <dgm:cxn modelId="{3F493939-527A-477B-A747-0805D709B3FA}" type="presParOf" srcId="{76E99000-532D-45ED-9998-45295E75DCCD}" destId="{F1657C7A-1D56-4E1F-9953-DB0AC92D1646}" srcOrd="1" destOrd="0" presId="urn:microsoft.com/office/officeart/2005/8/layout/vList5"/>
    <dgm:cxn modelId="{EB719F40-85D1-4506-9797-99C4EB4FD80E}" type="presParOf" srcId="{378BC009-FC9A-4B13-B09A-9C9E180FAD24}" destId="{CCE02A07-C07D-4FBC-8B76-F1B9588D8990}" srcOrd="1" destOrd="0" presId="urn:microsoft.com/office/officeart/2005/8/layout/vList5"/>
    <dgm:cxn modelId="{DA2A3DA6-678E-4C07-9205-E9098C7F63FF}" type="presParOf" srcId="{378BC009-FC9A-4B13-B09A-9C9E180FAD24}" destId="{1EE45B95-B465-4F7B-BE5B-9C453ED8C21D}" srcOrd="2" destOrd="0" presId="urn:microsoft.com/office/officeart/2005/8/layout/vList5"/>
    <dgm:cxn modelId="{7440E8EA-18DD-4350-B700-AF6FE4E8BA25}" type="presParOf" srcId="{1EE45B95-B465-4F7B-BE5B-9C453ED8C21D}" destId="{AE9C5020-758E-45F5-B8BF-4AD1F36DCCE4}" srcOrd="0" destOrd="0" presId="urn:microsoft.com/office/officeart/2005/8/layout/vList5"/>
    <dgm:cxn modelId="{2E4B8618-9B77-473A-97CD-BF87B497D53A}" type="presParOf" srcId="{1EE45B95-B465-4F7B-BE5B-9C453ED8C21D}" destId="{96030302-FDD6-4E88-91B7-E9A284C4DC5C}" srcOrd="1" destOrd="0" presId="urn:microsoft.com/office/officeart/2005/8/layout/vList5"/>
    <dgm:cxn modelId="{2D1F187D-A15E-490C-99B4-DFE1F996D96D}" type="presParOf" srcId="{378BC009-FC9A-4B13-B09A-9C9E180FAD24}" destId="{EE360FAB-84B0-4A69-BEF8-1507CB8FDAC9}" srcOrd="3" destOrd="0" presId="urn:microsoft.com/office/officeart/2005/8/layout/vList5"/>
    <dgm:cxn modelId="{004CFB2B-CE57-4BBF-BD9E-0BE437DC8618}" type="presParOf" srcId="{378BC009-FC9A-4B13-B09A-9C9E180FAD24}" destId="{198F64F2-5115-4152-8B19-261BA7B13A7E}" srcOrd="4" destOrd="0" presId="urn:microsoft.com/office/officeart/2005/8/layout/vList5"/>
    <dgm:cxn modelId="{C913E325-DD40-49B2-9D73-C4105D72DB43}" type="presParOf" srcId="{198F64F2-5115-4152-8B19-261BA7B13A7E}" destId="{C881C4C3-0DDF-450F-944C-960FA8C94107}" srcOrd="0" destOrd="0" presId="urn:microsoft.com/office/officeart/2005/8/layout/vList5"/>
    <dgm:cxn modelId="{6E1E6B4C-4A49-4AFD-815D-C381E00F2C9E}" type="presParOf" srcId="{198F64F2-5115-4152-8B19-261BA7B13A7E}" destId="{658E2DEB-2AF4-4F8F-BD44-06271DA87A7D}" srcOrd="1" destOrd="0" presId="urn:microsoft.com/office/officeart/2005/8/layout/vList5"/>
    <dgm:cxn modelId="{3437B108-1930-4B9C-A2F9-FE4610D1247D}" type="presParOf" srcId="{378BC009-FC9A-4B13-B09A-9C9E180FAD24}" destId="{34978F08-9ADD-47FC-93D7-572EE652DC34}" srcOrd="5" destOrd="0" presId="urn:microsoft.com/office/officeart/2005/8/layout/vList5"/>
    <dgm:cxn modelId="{FC868064-606A-4DD1-8DA9-3DEB2EB1C52B}" type="presParOf" srcId="{378BC009-FC9A-4B13-B09A-9C9E180FAD24}" destId="{13528D2B-B2E6-458B-9EE4-985286D071C5}" srcOrd="6" destOrd="0" presId="urn:microsoft.com/office/officeart/2005/8/layout/vList5"/>
    <dgm:cxn modelId="{9D454D77-4452-4C47-9A43-C988FDF2BD45}" type="presParOf" srcId="{13528D2B-B2E6-458B-9EE4-985286D071C5}" destId="{BCEFD01A-47F4-42BB-9F1C-B0BC1690BC4B}" srcOrd="0"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2E44AEF-68B4-4308-816C-859F6DD4B554}"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l-GR"/>
        </a:p>
      </dgm:t>
    </dgm:pt>
    <dgm:pt modelId="{BF07D675-D087-46A3-B94A-59C935DC2525}">
      <dgm:prSet phldrT="[Κείμενο]"/>
      <dgm:spPr>
        <a:solidFill>
          <a:schemeClr val="accent6">
            <a:lumMod val="40000"/>
            <a:lumOff val="60000"/>
          </a:schemeClr>
        </a:solidFill>
      </dgm:spPr>
      <dgm:t>
        <a:bodyPr/>
        <a:lstStyle/>
        <a:p>
          <a:r>
            <a:rPr lang="el-GR" dirty="0"/>
            <a:t>ΜΕΘΟΔΟΣ ΕΡΕΥΝΑΣ</a:t>
          </a:r>
        </a:p>
      </dgm:t>
    </dgm:pt>
    <dgm:pt modelId="{AE11882C-39E4-417F-B294-C5E218680E56}" type="parTrans" cxnId="{FB2D3C93-243E-48E2-90AC-02F32BFB6750}">
      <dgm:prSet/>
      <dgm:spPr/>
      <dgm:t>
        <a:bodyPr/>
        <a:lstStyle/>
        <a:p>
          <a:endParaRPr lang="el-GR"/>
        </a:p>
      </dgm:t>
    </dgm:pt>
    <dgm:pt modelId="{13202664-5CD4-4E5E-AEBE-54CD6800607D}" type="sibTrans" cxnId="{FB2D3C93-243E-48E2-90AC-02F32BFB6750}">
      <dgm:prSet/>
      <dgm:spPr/>
      <dgm:t>
        <a:bodyPr/>
        <a:lstStyle/>
        <a:p>
          <a:endParaRPr lang="el-GR"/>
        </a:p>
      </dgm:t>
    </dgm:pt>
    <dgm:pt modelId="{DCFFA6EB-4173-4FFB-BCB2-B7D78E2854CE}">
      <dgm:prSet phldrT="[Κείμενο]"/>
      <dgm:spPr>
        <a:solidFill>
          <a:schemeClr val="accent2">
            <a:lumMod val="40000"/>
            <a:lumOff val="60000"/>
            <a:alpha val="90000"/>
          </a:schemeClr>
        </a:solidFill>
      </dgm:spPr>
      <dgm:t>
        <a:bodyPr/>
        <a:lstStyle/>
        <a:p>
          <a:r>
            <a:rPr lang="el-GR" dirty="0"/>
            <a:t>ΠΟΙΟΤΙΚΗ ΑΝΑΛΥΣΗ ΠΕΡΙΕΧΟΜΕΝΟΥ</a:t>
          </a:r>
        </a:p>
      </dgm:t>
    </dgm:pt>
    <dgm:pt modelId="{827D0C2B-D58C-4B93-9C28-0E7252A222AF}" type="parTrans" cxnId="{2523B0F6-CEAE-4DB6-9D5D-CF29C5A07085}">
      <dgm:prSet/>
      <dgm:spPr/>
      <dgm:t>
        <a:bodyPr/>
        <a:lstStyle/>
        <a:p>
          <a:endParaRPr lang="el-GR"/>
        </a:p>
      </dgm:t>
    </dgm:pt>
    <dgm:pt modelId="{6309AB42-B6E1-4266-91AC-1F237208A1F7}" type="sibTrans" cxnId="{2523B0F6-CEAE-4DB6-9D5D-CF29C5A07085}">
      <dgm:prSet/>
      <dgm:spPr/>
      <dgm:t>
        <a:bodyPr/>
        <a:lstStyle/>
        <a:p>
          <a:endParaRPr lang="el-GR"/>
        </a:p>
      </dgm:t>
    </dgm:pt>
    <dgm:pt modelId="{52084AA2-FE9B-4DE5-B804-606378BD4510}">
      <dgm:prSet phldrT="[Κείμενο]"/>
      <dgm:spPr>
        <a:solidFill>
          <a:schemeClr val="accent6">
            <a:lumMod val="40000"/>
            <a:lumOff val="60000"/>
          </a:schemeClr>
        </a:solidFill>
      </dgm:spPr>
      <dgm:t>
        <a:bodyPr/>
        <a:lstStyle/>
        <a:p>
          <a:r>
            <a:rPr lang="el-GR" dirty="0"/>
            <a:t>ΕΠΕΞΕΡΓΑΣΙΑ ΔΕΔΟΜΕΝΩΝ</a:t>
          </a:r>
        </a:p>
      </dgm:t>
    </dgm:pt>
    <dgm:pt modelId="{82F8F8FD-71BB-4F09-AAFB-89D773752057}" type="parTrans" cxnId="{E87F5497-73E8-4D7E-862B-C63BF261339C}">
      <dgm:prSet/>
      <dgm:spPr/>
      <dgm:t>
        <a:bodyPr/>
        <a:lstStyle/>
        <a:p>
          <a:endParaRPr lang="el-GR"/>
        </a:p>
      </dgm:t>
    </dgm:pt>
    <dgm:pt modelId="{1A0C597C-72F7-4F69-BD20-A9960B978154}" type="sibTrans" cxnId="{E87F5497-73E8-4D7E-862B-C63BF261339C}">
      <dgm:prSet/>
      <dgm:spPr/>
      <dgm:t>
        <a:bodyPr/>
        <a:lstStyle/>
        <a:p>
          <a:endParaRPr lang="el-GR"/>
        </a:p>
      </dgm:t>
    </dgm:pt>
    <dgm:pt modelId="{7667C04E-DCBE-4A78-A355-2E9251CA0C1F}">
      <dgm:prSet phldrT="[Κείμενο]"/>
      <dgm:spPr>
        <a:solidFill>
          <a:schemeClr val="accent2">
            <a:lumMod val="40000"/>
            <a:lumOff val="60000"/>
            <a:alpha val="90000"/>
          </a:schemeClr>
        </a:solidFill>
      </dgm:spPr>
      <dgm:t>
        <a:bodyPr/>
        <a:lstStyle/>
        <a:p>
          <a:r>
            <a:rPr lang="el-GR" dirty="0"/>
            <a:t>ΜΟΝΑΔΑ ΑΝΑΛΥΣΗΣ ΤΟ ΛΕΚΤΙΚΟ ΣΥΝΟΛΟ</a:t>
          </a:r>
        </a:p>
      </dgm:t>
    </dgm:pt>
    <dgm:pt modelId="{C49DBE98-D72D-4B41-80E5-73052F0142CF}" type="parTrans" cxnId="{913F254F-7503-46C8-BC6A-B9F6152602BF}">
      <dgm:prSet/>
      <dgm:spPr/>
      <dgm:t>
        <a:bodyPr/>
        <a:lstStyle/>
        <a:p>
          <a:endParaRPr lang="el-GR"/>
        </a:p>
      </dgm:t>
    </dgm:pt>
    <dgm:pt modelId="{9EA37FE4-8B55-4AB6-A514-EE3413957B86}" type="sibTrans" cxnId="{913F254F-7503-46C8-BC6A-B9F6152602BF}">
      <dgm:prSet/>
      <dgm:spPr/>
      <dgm:t>
        <a:bodyPr/>
        <a:lstStyle/>
        <a:p>
          <a:endParaRPr lang="el-GR"/>
        </a:p>
      </dgm:t>
    </dgm:pt>
    <dgm:pt modelId="{FEE0636B-98AB-406A-B291-08C931F13328}">
      <dgm:prSet phldrT="[Κείμενο]"/>
      <dgm:spPr>
        <a:solidFill>
          <a:schemeClr val="accent2">
            <a:lumMod val="40000"/>
            <a:lumOff val="60000"/>
            <a:alpha val="90000"/>
          </a:schemeClr>
        </a:solidFill>
      </dgm:spPr>
      <dgm:t>
        <a:bodyPr/>
        <a:lstStyle/>
        <a:p>
          <a:r>
            <a:rPr lang="el-GR" dirty="0"/>
            <a:t>ΕΡΕΥΝΗΤΙΚΟΙ ΑΞΟΝΕΣ</a:t>
          </a:r>
        </a:p>
      </dgm:t>
    </dgm:pt>
    <dgm:pt modelId="{2C867827-86B7-4D0D-BAD8-7AF5E5493916}" type="parTrans" cxnId="{8269A768-72B3-45ED-A7E8-98ADDBB47D52}">
      <dgm:prSet/>
      <dgm:spPr/>
      <dgm:t>
        <a:bodyPr/>
        <a:lstStyle/>
        <a:p>
          <a:endParaRPr lang="el-GR"/>
        </a:p>
      </dgm:t>
    </dgm:pt>
    <dgm:pt modelId="{8FADF916-7E6F-4AEE-AA9D-F1824C1C2268}" type="sibTrans" cxnId="{8269A768-72B3-45ED-A7E8-98ADDBB47D52}">
      <dgm:prSet/>
      <dgm:spPr/>
      <dgm:t>
        <a:bodyPr/>
        <a:lstStyle/>
        <a:p>
          <a:endParaRPr lang="el-GR"/>
        </a:p>
      </dgm:t>
    </dgm:pt>
    <dgm:pt modelId="{378BC009-FC9A-4B13-B09A-9C9E180FAD24}" type="pres">
      <dgm:prSet presAssocID="{62E44AEF-68B4-4308-816C-859F6DD4B554}" presName="Name0" presStyleCnt="0">
        <dgm:presLayoutVars>
          <dgm:dir/>
          <dgm:animLvl val="lvl"/>
          <dgm:resizeHandles val="exact"/>
        </dgm:presLayoutVars>
      </dgm:prSet>
      <dgm:spPr/>
    </dgm:pt>
    <dgm:pt modelId="{76E99000-532D-45ED-9998-45295E75DCCD}" type="pres">
      <dgm:prSet presAssocID="{BF07D675-D087-46A3-B94A-59C935DC2525}" presName="linNode" presStyleCnt="0"/>
      <dgm:spPr/>
    </dgm:pt>
    <dgm:pt modelId="{60F59DF4-B4CF-4E6E-8B43-E5313B657B3C}" type="pres">
      <dgm:prSet presAssocID="{BF07D675-D087-46A3-B94A-59C935DC2525}" presName="parentText" presStyleLbl="node1" presStyleIdx="0" presStyleCnt="2" custLinFactNeighborX="-1116">
        <dgm:presLayoutVars>
          <dgm:chMax val="1"/>
          <dgm:bulletEnabled val="1"/>
        </dgm:presLayoutVars>
      </dgm:prSet>
      <dgm:spPr/>
    </dgm:pt>
    <dgm:pt modelId="{EC6B5D48-DBDF-48D8-A200-14F734708AC9}" type="pres">
      <dgm:prSet presAssocID="{BF07D675-D087-46A3-B94A-59C935DC2525}" presName="descendantText" presStyleLbl="alignAccFollowNode1" presStyleIdx="0" presStyleCnt="2">
        <dgm:presLayoutVars>
          <dgm:bulletEnabled val="1"/>
        </dgm:presLayoutVars>
      </dgm:prSet>
      <dgm:spPr/>
    </dgm:pt>
    <dgm:pt modelId="{CCE02A07-C07D-4FBC-8B76-F1B9588D8990}" type="pres">
      <dgm:prSet presAssocID="{13202664-5CD4-4E5E-AEBE-54CD6800607D}" presName="sp" presStyleCnt="0"/>
      <dgm:spPr/>
    </dgm:pt>
    <dgm:pt modelId="{1EE45B95-B465-4F7B-BE5B-9C453ED8C21D}" type="pres">
      <dgm:prSet presAssocID="{52084AA2-FE9B-4DE5-B804-606378BD4510}" presName="linNode" presStyleCnt="0"/>
      <dgm:spPr/>
    </dgm:pt>
    <dgm:pt modelId="{AE9C5020-758E-45F5-B8BF-4AD1F36DCCE4}" type="pres">
      <dgm:prSet presAssocID="{52084AA2-FE9B-4DE5-B804-606378BD4510}" presName="parentText" presStyleLbl="node1" presStyleIdx="1" presStyleCnt="2">
        <dgm:presLayoutVars>
          <dgm:chMax val="1"/>
          <dgm:bulletEnabled val="1"/>
        </dgm:presLayoutVars>
      </dgm:prSet>
      <dgm:spPr/>
    </dgm:pt>
    <dgm:pt modelId="{96030302-FDD6-4E88-91B7-E9A284C4DC5C}" type="pres">
      <dgm:prSet presAssocID="{52084AA2-FE9B-4DE5-B804-606378BD4510}" presName="descendantText" presStyleLbl="alignAccFollowNode1" presStyleIdx="1" presStyleCnt="2">
        <dgm:presLayoutVars>
          <dgm:bulletEnabled val="1"/>
        </dgm:presLayoutVars>
      </dgm:prSet>
      <dgm:spPr/>
    </dgm:pt>
  </dgm:ptLst>
  <dgm:cxnLst>
    <dgm:cxn modelId="{AB9F2D05-D17A-4C81-B331-F8625F7B1CEF}" type="presOf" srcId="{7667C04E-DCBE-4A78-A355-2E9251CA0C1F}" destId="{96030302-FDD6-4E88-91B7-E9A284C4DC5C}" srcOrd="0" destOrd="0" presId="urn:microsoft.com/office/officeart/2005/8/layout/vList5"/>
    <dgm:cxn modelId="{77244625-8630-40F1-952D-20D83276FE95}" type="presOf" srcId="{FEE0636B-98AB-406A-B291-08C931F13328}" destId="{96030302-FDD6-4E88-91B7-E9A284C4DC5C}" srcOrd="0" destOrd="1" presId="urn:microsoft.com/office/officeart/2005/8/layout/vList5"/>
    <dgm:cxn modelId="{D0DDD128-7E8D-435E-90D0-D77D825AADD1}" type="presOf" srcId="{DCFFA6EB-4173-4FFB-BCB2-B7D78E2854CE}" destId="{EC6B5D48-DBDF-48D8-A200-14F734708AC9}" srcOrd="0" destOrd="0" presId="urn:microsoft.com/office/officeart/2005/8/layout/vList5"/>
    <dgm:cxn modelId="{ECFDFF5B-4DC0-4349-967B-81CFBCBD086C}" type="presOf" srcId="{62E44AEF-68B4-4308-816C-859F6DD4B554}" destId="{378BC009-FC9A-4B13-B09A-9C9E180FAD24}" srcOrd="0" destOrd="0" presId="urn:microsoft.com/office/officeart/2005/8/layout/vList5"/>
    <dgm:cxn modelId="{8269A768-72B3-45ED-A7E8-98ADDBB47D52}" srcId="{52084AA2-FE9B-4DE5-B804-606378BD4510}" destId="{FEE0636B-98AB-406A-B291-08C931F13328}" srcOrd="1" destOrd="0" parTransId="{2C867827-86B7-4D0D-BAD8-7AF5E5493916}" sibTransId="{8FADF916-7E6F-4AEE-AA9D-F1824C1C2268}"/>
    <dgm:cxn modelId="{913F254F-7503-46C8-BC6A-B9F6152602BF}" srcId="{52084AA2-FE9B-4DE5-B804-606378BD4510}" destId="{7667C04E-DCBE-4A78-A355-2E9251CA0C1F}" srcOrd="0" destOrd="0" parTransId="{C49DBE98-D72D-4B41-80E5-73052F0142CF}" sibTransId="{9EA37FE4-8B55-4AB6-A514-EE3413957B86}"/>
    <dgm:cxn modelId="{48EE7D71-365C-48E6-AD50-39427670C1CA}" type="presOf" srcId="{52084AA2-FE9B-4DE5-B804-606378BD4510}" destId="{AE9C5020-758E-45F5-B8BF-4AD1F36DCCE4}" srcOrd="0" destOrd="0" presId="urn:microsoft.com/office/officeart/2005/8/layout/vList5"/>
    <dgm:cxn modelId="{FB2D3C93-243E-48E2-90AC-02F32BFB6750}" srcId="{62E44AEF-68B4-4308-816C-859F6DD4B554}" destId="{BF07D675-D087-46A3-B94A-59C935DC2525}" srcOrd="0" destOrd="0" parTransId="{AE11882C-39E4-417F-B294-C5E218680E56}" sibTransId="{13202664-5CD4-4E5E-AEBE-54CD6800607D}"/>
    <dgm:cxn modelId="{E87F5497-73E8-4D7E-862B-C63BF261339C}" srcId="{62E44AEF-68B4-4308-816C-859F6DD4B554}" destId="{52084AA2-FE9B-4DE5-B804-606378BD4510}" srcOrd="1" destOrd="0" parTransId="{82F8F8FD-71BB-4F09-AAFB-89D773752057}" sibTransId="{1A0C597C-72F7-4F69-BD20-A9960B978154}"/>
    <dgm:cxn modelId="{2523B0F6-CEAE-4DB6-9D5D-CF29C5A07085}" srcId="{BF07D675-D087-46A3-B94A-59C935DC2525}" destId="{DCFFA6EB-4173-4FFB-BCB2-B7D78E2854CE}" srcOrd="0" destOrd="0" parTransId="{827D0C2B-D58C-4B93-9C28-0E7252A222AF}" sibTransId="{6309AB42-B6E1-4266-91AC-1F237208A1F7}"/>
    <dgm:cxn modelId="{A21290FA-1941-493D-9A35-FB89056F67D9}" type="presOf" srcId="{BF07D675-D087-46A3-B94A-59C935DC2525}" destId="{60F59DF4-B4CF-4E6E-8B43-E5313B657B3C}" srcOrd="0" destOrd="0" presId="urn:microsoft.com/office/officeart/2005/8/layout/vList5"/>
    <dgm:cxn modelId="{7B456E74-7F91-4B6B-A7FE-2C4ACFCB2BE4}" type="presParOf" srcId="{378BC009-FC9A-4B13-B09A-9C9E180FAD24}" destId="{76E99000-532D-45ED-9998-45295E75DCCD}" srcOrd="0" destOrd="0" presId="urn:microsoft.com/office/officeart/2005/8/layout/vList5"/>
    <dgm:cxn modelId="{77A76ED4-6502-4A28-B086-A1A8CF164EFC}" type="presParOf" srcId="{76E99000-532D-45ED-9998-45295E75DCCD}" destId="{60F59DF4-B4CF-4E6E-8B43-E5313B657B3C}" srcOrd="0" destOrd="0" presId="urn:microsoft.com/office/officeart/2005/8/layout/vList5"/>
    <dgm:cxn modelId="{6C297FC9-63C9-4379-BCD2-42EC0E0CBFAE}" type="presParOf" srcId="{76E99000-532D-45ED-9998-45295E75DCCD}" destId="{EC6B5D48-DBDF-48D8-A200-14F734708AC9}" srcOrd="1" destOrd="0" presId="urn:microsoft.com/office/officeart/2005/8/layout/vList5"/>
    <dgm:cxn modelId="{EB719F40-85D1-4506-9797-99C4EB4FD80E}" type="presParOf" srcId="{378BC009-FC9A-4B13-B09A-9C9E180FAD24}" destId="{CCE02A07-C07D-4FBC-8B76-F1B9588D8990}" srcOrd="1" destOrd="0" presId="urn:microsoft.com/office/officeart/2005/8/layout/vList5"/>
    <dgm:cxn modelId="{DA2A3DA6-678E-4C07-9205-E9098C7F63FF}" type="presParOf" srcId="{378BC009-FC9A-4B13-B09A-9C9E180FAD24}" destId="{1EE45B95-B465-4F7B-BE5B-9C453ED8C21D}" srcOrd="2" destOrd="0" presId="urn:microsoft.com/office/officeart/2005/8/layout/vList5"/>
    <dgm:cxn modelId="{7440E8EA-18DD-4350-B700-AF6FE4E8BA25}" type="presParOf" srcId="{1EE45B95-B465-4F7B-BE5B-9C453ED8C21D}" destId="{AE9C5020-758E-45F5-B8BF-4AD1F36DCCE4}" srcOrd="0" destOrd="0" presId="urn:microsoft.com/office/officeart/2005/8/layout/vList5"/>
    <dgm:cxn modelId="{2E4B8618-9B77-473A-97CD-BF87B497D53A}" type="presParOf" srcId="{1EE45B95-B465-4F7B-BE5B-9C453ED8C21D}" destId="{96030302-FDD6-4E88-91B7-E9A284C4DC5C}"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BEA0A3-3941-430C-ACCD-9524F9BDBFCB}">
      <dsp:nvSpPr>
        <dsp:cNvPr id="0" name=""/>
        <dsp:cNvSpPr/>
      </dsp:nvSpPr>
      <dsp:spPr>
        <a:xfrm>
          <a:off x="0" y="0"/>
          <a:ext cx="4693920" cy="731520"/>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l-GR" sz="1900" kern="1200" dirty="0"/>
            <a:t>Χωρική &amp; χρονική απόσταση διδάσκοντα – εκπαιδευόμενου.</a:t>
          </a:r>
        </a:p>
      </dsp:txBody>
      <dsp:txXfrm>
        <a:off x="21425" y="21425"/>
        <a:ext cx="3818966" cy="688670"/>
      </dsp:txXfrm>
    </dsp:sp>
    <dsp:sp modelId="{5AC60B4F-0B84-4C8C-8DD3-F4B8273BF286}">
      <dsp:nvSpPr>
        <dsp:cNvPr id="0" name=""/>
        <dsp:cNvSpPr/>
      </dsp:nvSpPr>
      <dsp:spPr>
        <a:xfrm>
          <a:off x="350520" y="833120"/>
          <a:ext cx="4693920" cy="731520"/>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l-GR" sz="1900" kern="1200" dirty="0"/>
            <a:t>Οργανωμένο και θεσμοθετημένο εκπαιδευτικό πλαίσιο.</a:t>
          </a:r>
        </a:p>
      </dsp:txBody>
      <dsp:txXfrm>
        <a:off x="371945" y="854545"/>
        <a:ext cx="3825062" cy="688669"/>
      </dsp:txXfrm>
    </dsp:sp>
    <dsp:sp modelId="{6650358A-6447-490A-85CC-A87639E66452}">
      <dsp:nvSpPr>
        <dsp:cNvPr id="0" name=""/>
        <dsp:cNvSpPr/>
      </dsp:nvSpPr>
      <dsp:spPr>
        <a:xfrm>
          <a:off x="701039" y="1666240"/>
          <a:ext cx="4693920" cy="731520"/>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l-GR" sz="1900" kern="1200" dirty="0"/>
            <a:t>Ειδικά σχεδιασμένο υλικό &amp; αξιοποίηση τεχνολογικών μέσων.</a:t>
          </a:r>
        </a:p>
      </dsp:txBody>
      <dsp:txXfrm>
        <a:off x="722464" y="1687665"/>
        <a:ext cx="3825062" cy="688669"/>
      </dsp:txXfrm>
    </dsp:sp>
    <dsp:sp modelId="{1F4005BC-978F-4DFD-8049-753F880A4C7A}">
      <dsp:nvSpPr>
        <dsp:cNvPr id="0" name=""/>
        <dsp:cNvSpPr/>
      </dsp:nvSpPr>
      <dsp:spPr>
        <a:xfrm>
          <a:off x="1051559" y="2499360"/>
          <a:ext cx="4693920" cy="731520"/>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l-GR" sz="1900" kern="1200" dirty="0"/>
            <a:t>Αμφίδρομη επικοινωνία και παιδαγωγική υποστήριξη.</a:t>
          </a:r>
        </a:p>
      </dsp:txBody>
      <dsp:txXfrm>
        <a:off x="1072984" y="2520785"/>
        <a:ext cx="3825062" cy="688669"/>
      </dsp:txXfrm>
    </dsp:sp>
    <dsp:sp modelId="{46ECD292-673C-4E54-AB2D-F832FFA67AC5}">
      <dsp:nvSpPr>
        <dsp:cNvPr id="0" name=""/>
        <dsp:cNvSpPr/>
      </dsp:nvSpPr>
      <dsp:spPr>
        <a:xfrm>
          <a:off x="1402079" y="3332480"/>
          <a:ext cx="4693920" cy="731520"/>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l-GR" sz="1900" kern="1200" dirty="0"/>
            <a:t>Αυτονομία μάθησης, ευελιξία και προσβασιμότητα.</a:t>
          </a:r>
        </a:p>
      </dsp:txBody>
      <dsp:txXfrm>
        <a:off x="1423504" y="3353905"/>
        <a:ext cx="3825062" cy="688669"/>
      </dsp:txXfrm>
    </dsp:sp>
    <dsp:sp modelId="{3F78A4F3-B786-49AC-9420-A2782D6E52AB}">
      <dsp:nvSpPr>
        <dsp:cNvPr id="0" name=""/>
        <dsp:cNvSpPr/>
      </dsp:nvSpPr>
      <dsp:spPr>
        <a:xfrm>
          <a:off x="4218432" y="534416"/>
          <a:ext cx="475488" cy="475488"/>
        </a:xfrm>
        <a:prstGeom prst="downArrow">
          <a:avLst>
            <a:gd name="adj1" fmla="val 55000"/>
            <a:gd name="adj2" fmla="val 45000"/>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endParaRPr lang="el-GR" sz="2300" kern="1200"/>
        </a:p>
      </dsp:txBody>
      <dsp:txXfrm>
        <a:off x="4325417" y="534416"/>
        <a:ext cx="261518" cy="357805"/>
      </dsp:txXfrm>
    </dsp:sp>
    <dsp:sp modelId="{0A082B56-EC96-4C20-B19E-0F27F6156362}">
      <dsp:nvSpPr>
        <dsp:cNvPr id="0" name=""/>
        <dsp:cNvSpPr/>
      </dsp:nvSpPr>
      <dsp:spPr>
        <a:xfrm>
          <a:off x="4568952" y="1367536"/>
          <a:ext cx="475488" cy="475488"/>
        </a:xfrm>
        <a:prstGeom prst="downArrow">
          <a:avLst>
            <a:gd name="adj1" fmla="val 55000"/>
            <a:gd name="adj2" fmla="val 45000"/>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endParaRPr lang="el-GR" sz="2300" kern="1200"/>
        </a:p>
      </dsp:txBody>
      <dsp:txXfrm>
        <a:off x="4675937" y="1367536"/>
        <a:ext cx="261518" cy="357805"/>
      </dsp:txXfrm>
    </dsp:sp>
    <dsp:sp modelId="{1B252893-9CF6-4318-96B4-032C09BA96E0}">
      <dsp:nvSpPr>
        <dsp:cNvPr id="0" name=""/>
        <dsp:cNvSpPr/>
      </dsp:nvSpPr>
      <dsp:spPr>
        <a:xfrm>
          <a:off x="4919472" y="2188464"/>
          <a:ext cx="475488" cy="475488"/>
        </a:xfrm>
        <a:prstGeom prst="downArrow">
          <a:avLst>
            <a:gd name="adj1" fmla="val 55000"/>
            <a:gd name="adj2" fmla="val 45000"/>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endParaRPr lang="el-GR" sz="2300" kern="1200"/>
        </a:p>
      </dsp:txBody>
      <dsp:txXfrm>
        <a:off x="5026457" y="2188464"/>
        <a:ext cx="261518" cy="357805"/>
      </dsp:txXfrm>
    </dsp:sp>
    <dsp:sp modelId="{8F808C62-DF56-42CF-ACA9-5E16CEE1148D}">
      <dsp:nvSpPr>
        <dsp:cNvPr id="0" name=""/>
        <dsp:cNvSpPr/>
      </dsp:nvSpPr>
      <dsp:spPr>
        <a:xfrm>
          <a:off x="5269992" y="3029712"/>
          <a:ext cx="475488" cy="475488"/>
        </a:xfrm>
        <a:prstGeom prst="downArrow">
          <a:avLst>
            <a:gd name="adj1" fmla="val 55000"/>
            <a:gd name="adj2" fmla="val 45000"/>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endParaRPr lang="el-GR" sz="2300" kern="1200"/>
        </a:p>
      </dsp:txBody>
      <dsp:txXfrm>
        <a:off x="5376977" y="3029712"/>
        <a:ext cx="261518" cy="35780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A8680C-EA55-42C2-99C4-D65D9C831ACA}">
      <dsp:nvSpPr>
        <dsp:cNvPr id="0" name=""/>
        <dsp:cNvSpPr/>
      </dsp:nvSpPr>
      <dsp:spPr>
        <a:xfrm>
          <a:off x="2115" y="1001170"/>
          <a:ext cx="2063012" cy="660139"/>
        </a:xfrm>
        <a:prstGeom prst="rect">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l-GR" sz="1900" kern="1200" dirty="0"/>
            <a:t>Σύγχρονη </a:t>
          </a:r>
          <a:r>
            <a:rPr lang="el-GR" sz="1900" kern="1200" dirty="0" err="1"/>
            <a:t>ΕξΑΕ</a:t>
          </a:r>
          <a:endParaRPr lang="el-GR" sz="1900" kern="1200" dirty="0"/>
        </a:p>
      </dsp:txBody>
      <dsp:txXfrm>
        <a:off x="2115" y="1001170"/>
        <a:ext cx="2063012" cy="660139"/>
      </dsp:txXfrm>
    </dsp:sp>
    <dsp:sp modelId="{09BB73F1-4709-4B61-955F-8488CB5E9A13}">
      <dsp:nvSpPr>
        <dsp:cNvPr id="0" name=""/>
        <dsp:cNvSpPr/>
      </dsp:nvSpPr>
      <dsp:spPr>
        <a:xfrm>
          <a:off x="2115" y="1661310"/>
          <a:ext cx="2063012" cy="1579318"/>
        </a:xfrm>
        <a:prstGeom prst="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l-GR" sz="1900" kern="1200" dirty="0"/>
            <a:t>Διδασκαλία σε πραγματικό χρόνο με άμεση αλληλεπίδραση.</a:t>
          </a:r>
        </a:p>
      </dsp:txBody>
      <dsp:txXfrm>
        <a:off x="2115" y="1661310"/>
        <a:ext cx="2063012" cy="1579318"/>
      </dsp:txXfrm>
    </dsp:sp>
    <dsp:sp modelId="{3B898C6F-9C7A-4F0A-96FE-8C64C7BD5E68}">
      <dsp:nvSpPr>
        <dsp:cNvPr id="0" name=""/>
        <dsp:cNvSpPr/>
      </dsp:nvSpPr>
      <dsp:spPr>
        <a:xfrm>
          <a:off x="2353950" y="1001170"/>
          <a:ext cx="2063012" cy="660139"/>
        </a:xfrm>
        <a:prstGeom prst="rect">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l-GR" sz="1900" kern="1200" dirty="0"/>
            <a:t>Ασύγχρονη </a:t>
          </a:r>
          <a:r>
            <a:rPr lang="el-GR" sz="1900" kern="1200" dirty="0" err="1"/>
            <a:t>ΕξΑΕ</a:t>
          </a:r>
          <a:endParaRPr lang="el-GR" sz="1900" kern="1200" dirty="0"/>
        </a:p>
      </dsp:txBody>
      <dsp:txXfrm>
        <a:off x="2353950" y="1001170"/>
        <a:ext cx="2063012" cy="660139"/>
      </dsp:txXfrm>
    </dsp:sp>
    <dsp:sp modelId="{3F61DE84-1133-48D3-8259-0F5E5265A83C}">
      <dsp:nvSpPr>
        <dsp:cNvPr id="0" name=""/>
        <dsp:cNvSpPr/>
      </dsp:nvSpPr>
      <dsp:spPr>
        <a:xfrm>
          <a:off x="2353950" y="1661310"/>
          <a:ext cx="2063012" cy="1579318"/>
        </a:xfrm>
        <a:prstGeom prst="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l-GR" sz="1900" kern="1200" dirty="0"/>
            <a:t>Ευέλικτη μάθηση με αυτονομία στον χρόνο και στον ρυθμό μελέτης.</a:t>
          </a:r>
        </a:p>
      </dsp:txBody>
      <dsp:txXfrm>
        <a:off x="2353950" y="1661310"/>
        <a:ext cx="2063012" cy="1579318"/>
      </dsp:txXfrm>
    </dsp:sp>
    <dsp:sp modelId="{B8532830-7056-456F-8A09-ACCA5869F244}">
      <dsp:nvSpPr>
        <dsp:cNvPr id="0" name=""/>
        <dsp:cNvSpPr/>
      </dsp:nvSpPr>
      <dsp:spPr>
        <a:xfrm>
          <a:off x="4705785" y="1001170"/>
          <a:ext cx="2063012" cy="660139"/>
        </a:xfrm>
        <a:prstGeom prst="rect">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l-GR" sz="1900" kern="1200" dirty="0"/>
            <a:t>Μικτή (</a:t>
          </a:r>
          <a:r>
            <a:rPr lang="en-US" sz="1900" kern="1200" dirty="0"/>
            <a:t>Blended Learning)</a:t>
          </a:r>
          <a:endParaRPr lang="el-GR" sz="1900" kern="1200" dirty="0"/>
        </a:p>
      </dsp:txBody>
      <dsp:txXfrm>
        <a:off x="4705785" y="1001170"/>
        <a:ext cx="2063012" cy="660139"/>
      </dsp:txXfrm>
    </dsp:sp>
    <dsp:sp modelId="{810308AB-EF52-40B2-800B-875027499B81}">
      <dsp:nvSpPr>
        <dsp:cNvPr id="0" name=""/>
        <dsp:cNvSpPr/>
      </dsp:nvSpPr>
      <dsp:spPr>
        <a:xfrm>
          <a:off x="4705785" y="1661310"/>
          <a:ext cx="2063012" cy="1579318"/>
        </a:xfrm>
        <a:prstGeom prst="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l-GR" sz="1900" kern="1200" dirty="0"/>
            <a:t>Συνδυασμός σύγχρονης &amp; ασύγχρονης διδασκαλίας.</a:t>
          </a:r>
        </a:p>
      </dsp:txBody>
      <dsp:txXfrm>
        <a:off x="4705785" y="1661310"/>
        <a:ext cx="2063012" cy="157931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BEA0A3-3941-430C-ACCD-9524F9BDBFCB}">
      <dsp:nvSpPr>
        <dsp:cNvPr id="0" name=""/>
        <dsp:cNvSpPr/>
      </dsp:nvSpPr>
      <dsp:spPr>
        <a:xfrm>
          <a:off x="0" y="0"/>
          <a:ext cx="5448299" cy="789503"/>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l-GR" sz="1700" kern="1200" dirty="0"/>
            <a:t>Κεντρικός ρόλος στη μαθησιακή διαδικασία – «αντισταθμίζει» την απουσία του διδάσκοντα.</a:t>
          </a:r>
        </a:p>
      </dsp:txBody>
      <dsp:txXfrm>
        <a:off x="23124" y="23124"/>
        <a:ext cx="4503990" cy="743255"/>
      </dsp:txXfrm>
    </dsp:sp>
    <dsp:sp modelId="{5AC60B4F-0B84-4C8C-8DD3-F4B8273BF286}">
      <dsp:nvSpPr>
        <dsp:cNvPr id="0" name=""/>
        <dsp:cNvSpPr/>
      </dsp:nvSpPr>
      <dsp:spPr>
        <a:xfrm>
          <a:off x="406853" y="899156"/>
          <a:ext cx="5448299" cy="789503"/>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l-GR" sz="1700" kern="1200" dirty="0"/>
            <a:t>Σχεδιασμένο για αυτονομία, αλληλεπίδραση &amp; ενεργητική μάθηση.</a:t>
          </a:r>
        </a:p>
      </dsp:txBody>
      <dsp:txXfrm>
        <a:off x="429977" y="922280"/>
        <a:ext cx="4482020" cy="743255"/>
      </dsp:txXfrm>
    </dsp:sp>
    <dsp:sp modelId="{6650358A-6447-490A-85CC-A87639E66452}">
      <dsp:nvSpPr>
        <dsp:cNvPr id="0" name=""/>
        <dsp:cNvSpPr/>
      </dsp:nvSpPr>
      <dsp:spPr>
        <a:xfrm>
          <a:off x="813706" y="1798313"/>
          <a:ext cx="5448299" cy="789503"/>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l-GR" sz="1700" kern="1200" dirty="0"/>
            <a:t>Σαφείς στόχοι, καθοδήγηση &amp; υποστηρικτικά στοιχεία.</a:t>
          </a:r>
        </a:p>
      </dsp:txBody>
      <dsp:txXfrm>
        <a:off x="836830" y="1821437"/>
        <a:ext cx="4482020" cy="743255"/>
      </dsp:txXfrm>
    </dsp:sp>
    <dsp:sp modelId="{1F4005BC-978F-4DFD-8049-753F880A4C7A}">
      <dsp:nvSpPr>
        <dsp:cNvPr id="0" name=""/>
        <dsp:cNvSpPr/>
      </dsp:nvSpPr>
      <dsp:spPr>
        <a:xfrm>
          <a:off x="1220560" y="2697469"/>
          <a:ext cx="5448299" cy="789503"/>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l-GR" sz="1700" kern="1200" dirty="0"/>
            <a:t>Πολυμορφικό &amp; </a:t>
          </a:r>
          <a:r>
            <a:rPr lang="el-GR" sz="1700" kern="1200" dirty="0" err="1"/>
            <a:t>πολυμεσικό</a:t>
          </a:r>
          <a:r>
            <a:rPr lang="el-GR" sz="1700" kern="1200" dirty="0"/>
            <a:t> (κείμενο, εικόνα, δραστηριότητες, ψηφιακά εργαλεία).</a:t>
          </a:r>
        </a:p>
      </dsp:txBody>
      <dsp:txXfrm>
        <a:off x="1243684" y="2720593"/>
        <a:ext cx="4482020" cy="743255"/>
      </dsp:txXfrm>
    </dsp:sp>
    <dsp:sp modelId="{46ECD292-673C-4E54-AB2D-F832FFA67AC5}">
      <dsp:nvSpPr>
        <dsp:cNvPr id="0" name=""/>
        <dsp:cNvSpPr/>
      </dsp:nvSpPr>
      <dsp:spPr>
        <a:xfrm>
          <a:off x="1627413" y="3596626"/>
          <a:ext cx="5448299" cy="789503"/>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l-GR" sz="1700" kern="1200" dirty="0"/>
            <a:t>Βασισμένο σε παιδαγωγικές αρχές (</a:t>
          </a:r>
          <a:r>
            <a:rPr lang="el-GR" sz="1700" kern="1200" dirty="0" err="1"/>
            <a:t>Λιοναράκης</a:t>
          </a:r>
          <a:r>
            <a:rPr lang="el-GR" sz="1700" kern="1200" dirty="0"/>
            <a:t>, </a:t>
          </a:r>
          <a:r>
            <a:rPr lang="el-GR" sz="1700" kern="1200" dirty="0" err="1"/>
            <a:t>Mayer</a:t>
          </a:r>
          <a:r>
            <a:rPr lang="el-GR" sz="1700" kern="1200" dirty="0"/>
            <a:t>).</a:t>
          </a:r>
        </a:p>
      </dsp:txBody>
      <dsp:txXfrm>
        <a:off x="1650537" y="3619750"/>
        <a:ext cx="4482020" cy="743255"/>
      </dsp:txXfrm>
    </dsp:sp>
    <dsp:sp modelId="{3F78A4F3-B786-49AC-9420-A2782D6E52AB}">
      <dsp:nvSpPr>
        <dsp:cNvPr id="0" name=""/>
        <dsp:cNvSpPr/>
      </dsp:nvSpPr>
      <dsp:spPr>
        <a:xfrm>
          <a:off x="4935121" y="576776"/>
          <a:ext cx="513177" cy="513177"/>
        </a:xfrm>
        <a:prstGeom prst="downArrow">
          <a:avLst>
            <a:gd name="adj1" fmla="val 55000"/>
            <a:gd name="adj2" fmla="val 45000"/>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el-GR" sz="2500" kern="1200"/>
        </a:p>
      </dsp:txBody>
      <dsp:txXfrm>
        <a:off x="5050586" y="576776"/>
        <a:ext cx="282247" cy="386166"/>
      </dsp:txXfrm>
    </dsp:sp>
    <dsp:sp modelId="{0A082B56-EC96-4C20-B19E-0F27F6156362}">
      <dsp:nvSpPr>
        <dsp:cNvPr id="0" name=""/>
        <dsp:cNvSpPr/>
      </dsp:nvSpPr>
      <dsp:spPr>
        <a:xfrm>
          <a:off x="5341975" y="1475932"/>
          <a:ext cx="513177" cy="513177"/>
        </a:xfrm>
        <a:prstGeom prst="downArrow">
          <a:avLst>
            <a:gd name="adj1" fmla="val 55000"/>
            <a:gd name="adj2" fmla="val 45000"/>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el-GR" sz="2500" kern="1200"/>
        </a:p>
      </dsp:txBody>
      <dsp:txXfrm>
        <a:off x="5457440" y="1475932"/>
        <a:ext cx="282247" cy="386166"/>
      </dsp:txXfrm>
    </dsp:sp>
    <dsp:sp modelId="{1B252893-9CF6-4318-96B4-032C09BA96E0}">
      <dsp:nvSpPr>
        <dsp:cNvPr id="0" name=""/>
        <dsp:cNvSpPr/>
      </dsp:nvSpPr>
      <dsp:spPr>
        <a:xfrm>
          <a:off x="5748828" y="2361931"/>
          <a:ext cx="513177" cy="513177"/>
        </a:xfrm>
        <a:prstGeom prst="downArrow">
          <a:avLst>
            <a:gd name="adj1" fmla="val 55000"/>
            <a:gd name="adj2" fmla="val 45000"/>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el-GR" sz="2500" kern="1200"/>
        </a:p>
      </dsp:txBody>
      <dsp:txXfrm>
        <a:off x="5864293" y="2361931"/>
        <a:ext cx="282247" cy="386166"/>
      </dsp:txXfrm>
    </dsp:sp>
    <dsp:sp modelId="{8F808C62-DF56-42CF-ACA9-5E16CEE1148D}">
      <dsp:nvSpPr>
        <dsp:cNvPr id="0" name=""/>
        <dsp:cNvSpPr/>
      </dsp:nvSpPr>
      <dsp:spPr>
        <a:xfrm>
          <a:off x="6155682" y="3269859"/>
          <a:ext cx="513177" cy="513177"/>
        </a:xfrm>
        <a:prstGeom prst="downArrow">
          <a:avLst>
            <a:gd name="adj1" fmla="val 55000"/>
            <a:gd name="adj2" fmla="val 45000"/>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el-GR" sz="2500" kern="1200"/>
        </a:p>
      </dsp:txBody>
      <dsp:txXfrm>
        <a:off x="6271147" y="3269859"/>
        <a:ext cx="282247" cy="38616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71DF3D-9F90-4809-9667-7F73A6B40957}">
      <dsp:nvSpPr>
        <dsp:cNvPr id="0" name=""/>
        <dsp:cNvSpPr/>
      </dsp:nvSpPr>
      <dsp:spPr>
        <a:xfrm>
          <a:off x="217761" y="713532"/>
          <a:ext cx="7772366" cy="1634942"/>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l-GR" sz="1500" kern="1200" dirty="0"/>
            <a:t>1. Διά βίου μάθηση &amp; συνεχής επαγγελματική ανάπτυξη.
2. Αναβάθμιση ποιότητας εκπαίδευσης.
3. Ανταπόκριση στις σύγχρονες &amp; ψηφιακές απαιτήσεις.
4. Ανάπτυξη διδακτικών, κοινωνικών &amp; ηθικών δεξιοτήτων.
5. Μετασχηματισμός σχολικής κουλτούρας &amp; ενίσχυση δημιουργικότητας.</a:t>
          </a:r>
        </a:p>
      </dsp:txBody>
      <dsp:txXfrm>
        <a:off x="265647" y="761418"/>
        <a:ext cx="7676594" cy="153917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4F494A-FC1D-4E7E-8D12-6A8DC224861C}">
      <dsp:nvSpPr>
        <dsp:cNvPr id="0" name=""/>
        <dsp:cNvSpPr/>
      </dsp:nvSpPr>
      <dsp:spPr>
        <a:xfrm>
          <a:off x="919093" y="3145159"/>
          <a:ext cx="7762938" cy="1763487"/>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l-GR" sz="1600" kern="1200" dirty="0"/>
            <a:t>1. Γνωριμία με τον αρχαίο ελληνικό κόσμο και τη συμβολή του στον σύγχρονο πολιτισμό.
2. Καλλιέργεια κριτικής σκέψης και γλωσσικών δεξιοτήτων μέσα από τη μελέτη κειμένων.
3. Ανάδειξη της συνέχειας της ελληνικής γλώσσας και σύνδεση Αρχαίας – Νέας Ελληνικής.</a:t>
          </a:r>
        </a:p>
      </dsp:txBody>
      <dsp:txXfrm>
        <a:off x="970744" y="3196810"/>
        <a:ext cx="7659636" cy="166018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657C7A-1D56-4E1F-9953-DB0AC92D1646}">
      <dsp:nvSpPr>
        <dsp:cNvPr id="0" name=""/>
        <dsp:cNvSpPr/>
      </dsp:nvSpPr>
      <dsp:spPr>
        <a:xfrm rot="5400000">
          <a:off x="4617143" y="-1763985"/>
          <a:ext cx="1042016" cy="4835907"/>
        </a:xfrm>
        <a:prstGeom prst="round2SameRect">
          <a:avLst/>
        </a:prstGeom>
        <a:solidFill>
          <a:schemeClr val="accent2">
            <a:lumMod val="40000"/>
            <a:lumOff val="60000"/>
            <a:alpha val="9000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47625" rIns="95250" bIns="47625" numCol="1" spcCol="1270" anchor="ctr" anchorCtr="0">
          <a:noAutofit/>
        </a:bodyPr>
        <a:lstStyle/>
        <a:p>
          <a:pPr marL="228600" lvl="1" indent="-228600" algn="l" defTabSz="1111250">
            <a:lnSpc>
              <a:spcPct val="90000"/>
            </a:lnSpc>
            <a:spcBef>
              <a:spcPct val="0"/>
            </a:spcBef>
            <a:spcAft>
              <a:spcPct val="15000"/>
            </a:spcAft>
            <a:buChar char="•"/>
          </a:pPr>
          <a:r>
            <a:rPr lang="el-GR" sz="2500" kern="1200" dirty="0"/>
            <a:t>ΠΟΙΟΤΙΚΗ</a:t>
          </a:r>
        </a:p>
      </dsp:txBody>
      <dsp:txXfrm rot="-5400000">
        <a:off x="2720198" y="183827"/>
        <a:ext cx="4785040" cy="940282"/>
      </dsp:txXfrm>
    </dsp:sp>
    <dsp:sp modelId="{60F59DF4-B4CF-4E6E-8B43-E5313B657B3C}">
      <dsp:nvSpPr>
        <dsp:cNvPr id="0" name=""/>
        <dsp:cNvSpPr/>
      </dsp:nvSpPr>
      <dsp:spPr>
        <a:xfrm>
          <a:off x="0" y="2708"/>
          <a:ext cx="2720198" cy="1302520"/>
        </a:xfrm>
        <a:prstGeom prst="roundRect">
          <a:avLst/>
        </a:prstGeom>
        <a:solidFill>
          <a:schemeClr val="accent6">
            <a:lumMod val="40000"/>
            <a:lumOff val="6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l-GR" sz="2400" kern="1200" dirty="0"/>
            <a:t>ΕΙΔΟΣ ΕΡΕΥΝΑΣ</a:t>
          </a:r>
        </a:p>
      </dsp:txBody>
      <dsp:txXfrm>
        <a:off x="63584" y="66292"/>
        <a:ext cx="2593030" cy="1175352"/>
      </dsp:txXfrm>
    </dsp:sp>
    <dsp:sp modelId="{96030302-FDD6-4E88-91B7-E9A284C4DC5C}">
      <dsp:nvSpPr>
        <dsp:cNvPr id="0" name=""/>
        <dsp:cNvSpPr/>
      </dsp:nvSpPr>
      <dsp:spPr>
        <a:xfrm rot="5400000">
          <a:off x="4617143" y="-396338"/>
          <a:ext cx="1042016" cy="4835907"/>
        </a:xfrm>
        <a:prstGeom prst="round2SameRect">
          <a:avLst/>
        </a:prstGeom>
        <a:solidFill>
          <a:schemeClr val="accent2">
            <a:lumMod val="40000"/>
            <a:lumOff val="60000"/>
            <a:alpha val="9000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47625" rIns="95250" bIns="47625" numCol="1" spcCol="1270" anchor="ctr" anchorCtr="0">
          <a:noAutofit/>
        </a:bodyPr>
        <a:lstStyle/>
        <a:p>
          <a:pPr marL="228600" lvl="1" indent="-228600" algn="l" defTabSz="1111250">
            <a:lnSpc>
              <a:spcPct val="90000"/>
            </a:lnSpc>
            <a:spcBef>
              <a:spcPct val="0"/>
            </a:spcBef>
            <a:spcAft>
              <a:spcPct val="15000"/>
            </a:spcAft>
            <a:buChar char="•"/>
          </a:pPr>
          <a:r>
            <a:rPr lang="el-GR" sz="2500" kern="1200" dirty="0"/>
            <a:t>ΔΕΚΕΜΒΡΙΟΣ 2025</a:t>
          </a:r>
        </a:p>
      </dsp:txBody>
      <dsp:txXfrm rot="-5400000">
        <a:off x="2720198" y="1551474"/>
        <a:ext cx="4785040" cy="940282"/>
      </dsp:txXfrm>
    </dsp:sp>
    <dsp:sp modelId="{AE9C5020-758E-45F5-B8BF-4AD1F36DCCE4}">
      <dsp:nvSpPr>
        <dsp:cNvPr id="0" name=""/>
        <dsp:cNvSpPr/>
      </dsp:nvSpPr>
      <dsp:spPr>
        <a:xfrm>
          <a:off x="0" y="1370354"/>
          <a:ext cx="2720198" cy="1302520"/>
        </a:xfrm>
        <a:prstGeom prst="roundRect">
          <a:avLst/>
        </a:prstGeom>
        <a:solidFill>
          <a:schemeClr val="accent6">
            <a:lumMod val="40000"/>
            <a:lumOff val="6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l-GR" sz="2400" kern="1200" dirty="0"/>
            <a:t>ΧΡΟΝΟΣ ΔΙΕΞΑΓΩΓΗΣ</a:t>
          </a:r>
        </a:p>
      </dsp:txBody>
      <dsp:txXfrm>
        <a:off x="63584" y="1433938"/>
        <a:ext cx="2593030" cy="1175352"/>
      </dsp:txXfrm>
    </dsp:sp>
    <dsp:sp modelId="{658E2DEB-2AF4-4F8F-BD44-06271DA87A7D}">
      <dsp:nvSpPr>
        <dsp:cNvPr id="0" name=""/>
        <dsp:cNvSpPr/>
      </dsp:nvSpPr>
      <dsp:spPr>
        <a:xfrm rot="5400000">
          <a:off x="4617143" y="971307"/>
          <a:ext cx="1042016" cy="4835907"/>
        </a:xfrm>
        <a:prstGeom prst="round2SameRect">
          <a:avLst/>
        </a:prstGeom>
        <a:solidFill>
          <a:schemeClr val="accent2">
            <a:lumMod val="40000"/>
            <a:lumOff val="60000"/>
            <a:alpha val="9000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47625" rIns="95250" bIns="47625" numCol="1" spcCol="1270" anchor="ctr" anchorCtr="0">
          <a:noAutofit/>
        </a:bodyPr>
        <a:lstStyle/>
        <a:p>
          <a:pPr marL="228600" lvl="1" indent="-228600" algn="l" defTabSz="1111250">
            <a:lnSpc>
              <a:spcPct val="90000"/>
            </a:lnSpc>
            <a:spcBef>
              <a:spcPct val="0"/>
            </a:spcBef>
            <a:spcAft>
              <a:spcPct val="15000"/>
            </a:spcAft>
            <a:buChar char="•"/>
          </a:pPr>
          <a:r>
            <a:rPr lang="el-GR" sz="2500" kern="1200" dirty="0"/>
            <a:t>3 ΕΙΔΙΚΟΙ ΤΗΣ </a:t>
          </a:r>
          <a:r>
            <a:rPr lang="el-GR" sz="2500" kern="1200" dirty="0" err="1"/>
            <a:t>ΕξΑΕ</a:t>
          </a:r>
          <a:endParaRPr lang="el-GR" sz="2500" kern="1200" dirty="0"/>
        </a:p>
        <a:p>
          <a:pPr marL="228600" lvl="1" indent="-228600" algn="l" defTabSz="1111250">
            <a:lnSpc>
              <a:spcPct val="90000"/>
            </a:lnSpc>
            <a:spcBef>
              <a:spcPct val="0"/>
            </a:spcBef>
            <a:spcAft>
              <a:spcPct val="15000"/>
            </a:spcAft>
            <a:buChar char="•"/>
          </a:pPr>
          <a:r>
            <a:rPr lang="el-GR" sz="2500" kern="1200" dirty="0"/>
            <a:t>6 ΕΚΠΑΙΔΕΥΤΙΚΟΙ ΦΙΛΟΛΟΓΟΙ ΔΕ</a:t>
          </a:r>
        </a:p>
      </dsp:txBody>
      <dsp:txXfrm rot="-5400000">
        <a:off x="2720198" y="2919120"/>
        <a:ext cx="4785040" cy="940282"/>
      </dsp:txXfrm>
    </dsp:sp>
    <dsp:sp modelId="{C881C4C3-0DDF-450F-944C-960FA8C94107}">
      <dsp:nvSpPr>
        <dsp:cNvPr id="0" name=""/>
        <dsp:cNvSpPr/>
      </dsp:nvSpPr>
      <dsp:spPr>
        <a:xfrm>
          <a:off x="0" y="2738001"/>
          <a:ext cx="2720198" cy="1302520"/>
        </a:xfrm>
        <a:prstGeom prst="roundRect">
          <a:avLst/>
        </a:prstGeom>
        <a:solidFill>
          <a:schemeClr val="accent6">
            <a:lumMod val="40000"/>
            <a:lumOff val="6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l-GR" sz="2400" kern="1200" dirty="0"/>
            <a:t>ΣΥΜΜΕΤΕΧΟΝΤΕΣ</a:t>
          </a:r>
        </a:p>
      </dsp:txBody>
      <dsp:txXfrm>
        <a:off x="63584" y="2801585"/>
        <a:ext cx="2593030" cy="1175352"/>
      </dsp:txXfrm>
    </dsp:sp>
    <dsp:sp modelId="{BCEFD01A-47F4-42BB-9F1C-B0BC1690BC4B}">
      <dsp:nvSpPr>
        <dsp:cNvPr id="0" name=""/>
        <dsp:cNvSpPr/>
      </dsp:nvSpPr>
      <dsp:spPr>
        <a:xfrm>
          <a:off x="0" y="4105648"/>
          <a:ext cx="2720198" cy="1302520"/>
        </a:xfrm>
        <a:prstGeom prst="roundRect">
          <a:avLst/>
        </a:prstGeom>
        <a:solidFill>
          <a:schemeClr val="accent6">
            <a:lumMod val="40000"/>
            <a:lumOff val="6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l-GR" sz="2400" kern="1200" dirty="0"/>
            <a:t>ΕΡΕΥΝΗΤΙΚΑ ΕΡΓΑΛΕΙΑ</a:t>
          </a:r>
        </a:p>
      </dsp:txBody>
      <dsp:txXfrm>
        <a:off x="63584" y="4169232"/>
        <a:ext cx="2593030" cy="117535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6B5D48-DBDF-48D8-A200-14F734708AC9}">
      <dsp:nvSpPr>
        <dsp:cNvPr id="0" name=""/>
        <dsp:cNvSpPr/>
      </dsp:nvSpPr>
      <dsp:spPr>
        <a:xfrm rot="5400000">
          <a:off x="3311767" y="-1001094"/>
          <a:ext cx="1430153" cy="3789970"/>
        </a:xfrm>
        <a:prstGeom prst="round2SameRect">
          <a:avLst/>
        </a:prstGeom>
        <a:solidFill>
          <a:schemeClr val="accent2">
            <a:lumMod val="40000"/>
            <a:lumOff val="60000"/>
            <a:alpha val="9000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060" tIns="49530" rIns="99060" bIns="49530" numCol="1" spcCol="1270" anchor="ctr" anchorCtr="0">
          <a:noAutofit/>
        </a:bodyPr>
        <a:lstStyle/>
        <a:p>
          <a:pPr marL="228600" lvl="1" indent="-228600" algn="l" defTabSz="1155700">
            <a:lnSpc>
              <a:spcPct val="90000"/>
            </a:lnSpc>
            <a:spcBef>
              <a:spcPct val="0"/>
            </a:spcBef>
            <a:spcAft>
              <a:spcPct val="15000"/>
            </a:spcAft>
            <a:buChar char="•"/>
          </a:pPr>
          <a:r>
            <a:rPr lang="el-GR" sz="2600" kern="1200" dirty="0"/>
            <a:t>ΠΟΙΟΤΙΚΗ ΑΝΑΛΥΣΗ ΠΕΡΙΕΧΟΜΕΝΟΥ</a:t>
          </a:r>
        </a:p>
      </dsp:txBody>
      <dsp:txXfrm rot="-5400000">
        <a:off x="2131859" y="248628"/>
        <a:ext cx="3720156" cy="1290525"/>
      </dsp:txXfrm>
    </dsp:sp>
    <dsp:sp modelId="{60F59DF4-B4CF-4E6E-8B43-E5313B657B3C}">
      <dsp:nvSpPr>
        <dsp:cNvPr id="0" name=""/>
        <dsp:cNvSpPr/>
      </dsp:nvSpPr>
      <dsp:spPr>
        <a:xfrm>
          <a:off x="0" y="44"/>
          <a:ext cx="2131858" cy="1787691"/>
        </a:xfrm>
        <a:prstGeom prst="roundRect">
          <a:avLst/>
        </a:prstGeom>
        <a:solidFill>
          <a:schemeClr val="accent6">
            <a:lumMod val="40000"/>
            <a:lumOff val="6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l-GR" sz="2400" kern="1200" dirty="0"/>
            <a:t>ΜΕΘΟΔΟΣ ΕΡΕΥΝΑΣ</a:t>
          </a:r>
        </a:p>
      </dsp:txBody>
      <dsp:txXfrm>
        <a:off x="87268" y="87312"/>
        <a:ext cx="1957322" cy="1613155"/>
      </dsp:txXfrm>
    </dsp:sp>
    <dsp:sp modelId="{96030302-FDD6-4E88-91B7-E9A284C4DC5C}">
      <dsp:nvSpPr>
        <dsp:cNvPr id="0" name=""/>
        <dsp:cNvSpPr/>
      </dsp:nvSpPr>
      <dsp:spPr>
        <a:xfrm rot="5400000">
          <a:off x="3311767" y="875981"/>
          <a:ext cx="1430153" cy="3789970"/>
        </a:xfrm>
        <a:prstGeom prst="round2SameRect">
          <a:avLst/>
        </a:prstGeom>
        <a:solidFill>
          <a:schemeClr val="accent2">
            <a:lumMod val="40000"/>
            <a:lumOff val="60000"/>
            <a:alpha val="9000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060" tIns="49530" rIns="99060" bIns="49530" numCol="1" spcCol="1270" anchor="ctr" anchorCtr="0">
          <a:noAutofit/>
        </a:bodyPr>
        <a:lstStyle/>
        <a:p>
          <a:pPr marL="228600" lvl="1" indent="-228600" algn="l" defTabSz="1155700">
            <a:lnSpc>
              <a:spcPct val="90000"/>
            </a:lnSpc>
            <a:spcBef>
              <a:spcPct val="0"/>
            </a:spcBef>
            <a:spcAft>
              <a:spcPct val="15000"/>
            </a:spcAft>
            <a:buChar char="•"/>
          </a:pPr>
          <a:r>
            <a:rPr lang="el-GR" sz="2600" kern="1200" dirty="0"/>
            <a:t>ΜΟΝΑΔΑ ΑΝΑΛΥΣΗΣ ΤΟ ΛΕΚΤΙΚΟ ΣΥΝΟΛΟ</a:t>
          </a:r>
        </a:p>
        <a:p>
          <a:pPr marL="228600" lvl="1" indent="-228600" algn="l" defTabSz="1155700">
            <a:lnSpc>
              <a:spcPct val="90000"/>
            </a:lnSpc>
            <a:spcBef>
              <a:spcPct val="0"/>
            </a:spcBef>
            <a:spcAft>
              <a:spcPct val="15000"/>
            </a:spcAft>
            <a:buChar char="•"/>
          </a:pPr>
          <a:r>
            <a:rPr lang="el-GR" sz="2600" kern="1200" dirty="0"/>
            <a:t>ΕΡΕΥΝΗΤΙΚΟΙ ΑΞΟΝΕΣ</a:t>
          </a:r>
        </a:p>
      </dsp:txBody>
      <dsp:txXfrm rot="-5400000">
        <a:off x="2131859" y="2125703"/>
        <a:ext cx="3720156" cy="1290525"/>
      </dsp:txXfrm>
    </dsp:sp>
    <dsp:sp modelId="{AE9C5020-758E-45F5-B8BF-4AD1F36DCCE4}">
      <dsp:nvSpPr>
        <dsp:cNvPr id="0" name=""/>
        <dsp:cNvSpPr/>
      </dsp:nvSpPr>
      <dsp:spPr>
        <a:xfrm>
          <a:off x="0" y="1877120"/>
          <a:ext cx="2131858" cy="1787691"/>
        </a:xfrm>
        <a:prstGeom prst="roundRect">
          <a:avLst/>
        </a:prstGeom>
        <a:solidFill>
          <a:schemeClr val="accent6">
            <a:lumMod val="40000"/>
            <a:lumOff val="6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l-GR" sz="2400" kern="1200" dirty="0"/>
            <a:t>ΕΠΕΞΕΡΓΑΣΙΑ ΔΕΔΟΜΕΝΩΝ</a:t>
          </a:r>
        </a:p>
      </dsp:txBody>
      <dsp:txXfrm>
        <a:off x="87268" y="1964388"/>
        <a:ext cx="1957322" cy="1613155"/>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5.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6.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7.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87363"/>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Times New Roman"/>
                <a:ea typeface="Times New Roman"/>
                <a:cs typeface="Times New Roman"/>
                <a:sym typeface="Times New Roman"/>
              </a:defRPr>
            </a:lvl1pPr>
            <a:lvl2pPr marR="0" lvl="1"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2pPr>
            <a:lvl3pPr marR="0" lvl="2"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3pPr>
            <a:lvl4pPr marR="0" lvl="3"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4pPr>
            <a:lvl5pPr marR="0" lvl="4"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5pPr>
            <a:lvl6pPr marR="0" lvl="5"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6pPr>
            <a:lvl7pPr marR="0" lvl="6"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7pPr>
            <a:lvl8pPr marR="0" lvl="7"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8pPr>
            <a:lvl9pPr marR="0" lvl="8"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9pPr>
          </a:lstStyle>
          <a:p>
            <a:endParaRPr/>
          </a:p>
        </p:txBody>
      </p:sp>
      <p:sp>
        <p:nvSpPr>
          <p:cNvPr id="4" name="Google Shape;4;n"/>
          <p:cNvSpPr txBox="1">
            <a:spLocks noGrp="1"/>
          </p:cNvSpPr>
          <p:nvPr>
            <p:ph type="dt" idx="10"/>
          </p:nvPr>
        </p:nvSpPr>
        <p:spPr>
          <a:xfrm>
            <a:off x="3884613" y="0"/>
            <a:ext cx="2971800" cy="487363"/>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Times New Roman"/>
                <a:ea typeface="Times New Roman"/>
                <a:cs typeface="Times New Roman"/>
                <a:sym typeface="Times New Roman"/>
              </a:defRPr>
            </a:lvl1pPr>
            <a:lvl2pPr marR="0" lvl="1"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2pPr>
            <a:lvl3pPr marR="0" lvl="2"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3pPr>
            <a:lvl4pPr marR="0" lvl="3"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4pPr>
            <a:lvl5pPr marR="0" lvl="4"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5pPr>
            <a:lvl6pPr marR="0" lvl="5"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6pPr>
            <a:lvl7pPr marR="0" lvl="6"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7pPr>
            <a:lvl8pPr marR="0" lvl="7"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8pPr>
            <a:lvl9pPr marR="0" lvl="8"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9pPr>
          </a:lstStyle>
          <a:p>
            <a:endParaRPr/>
          </a:p>
        </p:txBody>
      </p:sp>
      <p:sp>
        <p:nvSpPr>
          <p:cNvPr id="5" name="Google Shape;5;n"/>
          <p:cNvSpPr>
            <a:spLocks noGrp="1" noRot="1" noChangeAspect="1"/>
          </p:cNvSpPr>
          <p:nvPr>
            <p:ph type="sldImg" idx="3"/>
          </p:nvPr>
        </p:nvSpPr>
        <p:spPr>
          <a:xfrm>
            <a:off x="996950" y="730250"/>
            <a:ext cx="4864100" cy="364966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 name="Google Shape;6;n"/>
          <p:cNvSpPr txBox="1">
            <a:spLocks noGrp="1"/>
          </p:cNvSpPr>
          <p:nvPr>
            <p:ph type="body" idx="1"/>
          </p:nvPr>
        </p:nvSpPr>
        <p:spPr>
          <a:xfrm>
            <a:off x="685800" y="4624388"/>
            <a:ext cx="5486400" cy="4379912"/>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360"/>
              </a:spcBef>
              <a:spcAft>
                <a:spcPts val="0"/>
              </a:spcAft>
              <a:buSzPts val="1400"/>
              <a:buNone/>
              <a:defRPr sz="1200" b="0" i="0" u="none" strike="noStrike" cap="none">
                <a:solidFill>
                  <a:schemeClr val="dk1"/>
                </a:solidFill>
                <a:latin typeface="Times New Roman"/>
                <a:ea typeface="Times New Roman"/>
                <a:cs typeface="Times New Roman"/>
                <a:sym typeface="Times New Roman"/>
              </a:defRPr>
            </a:lvl1pPr>
            <a:lvl2pPr marL="914400" marR="0" lvl="1" indent="-228600" algn="l" rtl="0">
              <a:spcBef>
                <a:spcPts val="360"/>
              </a:spcBef>
              <a:spcAft>
                <a:spcPts val="0"/>
              </a:spcAft>
              <a:buSzPts val="1400"/>
              <a:buNone/>
              <a:defRPr sz="1200" b="0" i="0" u="none" strike="noStrike" cap="none">
                <a:solidFill>
                  <a:schemeClr val="dk1"/>
                </a:solidFill>
                <a:latin typeface="Times New Roman"/>
                <a:ea typeface="Times New Roman"/>
                <a:cs typeface="Times New Roman"/>
                <a:sym typeface="Times New Roman"/>
              </a:defRPr>
            </a:lvl2pPr>
            <a:lvl3pPr marL="1371600" marR="0" lvl="2" indent="-228600" algn="l" rtl="0">
              <a:spcBef>
                <a:spcPts val="360"/>
              </a:spcBef>
              <a:spcAft>
                <a:spcPts val="0"/>
              </a:spcAft>
              <a:buSzPts val="1400"/>
              <a:buNone/>
              <a:defRPr sz="1200" b="0" i="0" u="none" strike="noStrike" cap="none">
                <a:solidFill>
                  <a:schemeClr val="dk1"/>
                </a:solidFill>
                <a:latin typeface="Times New Roman"/>
                <a:ea typeface="Times New Roman"/>
                <a:cs typeface="Times New Roman"/>
                <a:sym typeface="Times New Roman"/>
              </a:defRPr>
            </a:lvl3pPr>
            <a:lvl4pPr marL="1828800" marR="0" lvl="3" indent="-228600" algn="l" rtl="0">
              <a:spcBef>
                <a:spcPts val="360"/>
              </a:spcBef>
              <a:spcAft>
                <a:spcPts val="0"/>
              </a:spcAft>
              <a:buSzPts val="1400"/>
              <a:buNone/>
              <a:defRPr sz="1200" b="0" i="0" u="none" strike="noStrike" cap="none">
                <a:solidFill>
                  <a:schemeClr val="dk1"/>
                </a:solidFill>
                <a:latin typeface="Times New Roman"/>
                <a:ea typeface="Times New Roman"/>
                <a:cs typeface="Times New Roman"/>
                <a:sym typeface="Times New Roman"/>
              </a:defRPr>
            </a:lvl4pPr>
            <a:lvl5pPr marL="2286000" marR="0" lvl="4" indent="-228600" algn="l" rtl="0">
              <a:spcBef>
                <a:spcPts val="360"/>
              </a:spcBef>
              <a:spcAft>
                <a:spcPts val="0"/>
              </a:spcAft>
              <a:buSzPts val="1400"/>
              <a:buNone/>
              <a:defRPr sz="1200" b="0" i="0" u="none" strike="noStrike" cap="none">
                <a:solidFill>
                  <a:schemeClr val="dk1"/>
                </a:solidFill>
                <a:latin typeface="Times New Roman"/>
                <a:ea typeface="Times New Roman"/>
                <a:cs typeface="Times New Roman"/>
                <a:sym typeface="Times New Roman"/>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245600"/>
            <a:ext cx="2971800" cy="487363"/>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Times New Roman"/>
                <a:ea typeface="Times New Roman"/>
                <a:cs typeface="Times New Roman"/>
                <a:sym typeface="Times New Roman"/>
              </a:defRPr>
            </a:lvl1pPr>
            <a:lvl2pPr marR="0" lvl="1"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2pPr>
            <a:lvl3pPr marR="0" lvl="2"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3pPr>
            <a:lvl4pPr marR="0" lvl="3"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4pPr>
            <a:lvl5pPr marR="0" lvl="4"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5pPr>
            <a:lvl6pPr marR="0" lvl="5"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6pPr>
            <a:lvl7pPr marR="0" lvl="6"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7pPr>
            <a:lvl8pPr marR="0" lvl="7"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8pPr>
            <a:lvl9pPr marR="0" lvl="8" algn="l" rtl="0">
              <a:spcBef>
                <a:spcPts val="0"/>
              </a:spcBef>
              <a:spcAft>
                <a:spcPts val="0"/>
              </a:spcAft>
              <a:buSzPts val="1400"/>
              <a:buNone/>
              <a:defRPr sz="2400" b="0" i="0" u="none" strike="noStrike" cap="none">
                <a:solidFill>
                  <a:schemeClr val="dk1"/>
                </a:solidFill>
                <a:latin typeface="Times New Roman"/>
                <a:ea typeface="Times New Roman"/>
                <a:cs typeface="Times New Roman"/>
                <a:sym typeface="Times New Roman"/>
              </a:defRPr>
            </a:lvl9pPr>
          </a:lstStyle>
          <a:p>
            <a:endParaRPr/>
          </a:p>
        </p:txBody>
      </p:sp>
      <p:sp>
        <p:nvSpPr>
          <p:cNvPr id="8" name="Google Shape;8;n"/>
          <p:cNvSpPr txBox="1">
            <a:spLocks noGrp="1"/>
          </p:cNvSpPr>
          <p:nvPr>
            <p:ph type="sldNum" idx="12"/>
          </p:nvPr>
        </p:nvSpPr>
        <p:spPr>
          <a:xfrm>
            <a:off x="3884613" y="9245600"/>
            <a:ext cx="2971800" cy="487363"/>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l-GR" sz="1200" b="0" i="0" u="none" strike="noStrike" cap="none">
                <a:solidFill>
                  <a:schemeClr val="dk1"/>
                </a:solidFill>
                <a:latin typeface="Times New Roman"/>
                <a:ea typeface="Times New Roman"/>
                <a:cs typeface="Times New Roman"/>
                <a:sym typeface="Times New Roman"/>
              </a:rPr>
              <a:t>‹#›</a:t>
            </a:fld>
            <a:endParaRPr sz="1200" b="0" i="0" u="none" strike="noStrike" cap="none">
              <a:solidFill>
                <a:schemeClr val="dk1"/>
              </a:solidFill>
              <a:latin typeface="Times New Roman"/>
              <a:ea typeface="Times New Roman"/>
              <a:cs typeface="Times New Roman"/>
              <a:sym typeface="Times New Roman"/>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1:notes"/>
          <p:cNvSpPr>
            <a:spLocks noGrp="1" noRot="1" noChangeAspect="1"/>
          </p:cNvSpPr>
          <p:nvPr>
            <p:ph type="sldImg" idx="2"/>
          </p:nvPr>
        </p:nvSpPr>
        <p:spPr>
          <a:xfrm>
            <a:off x="996950" y="730250"/>
            <a:ext cx="4864100" cy="364966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95" name="Google Shape;95;p1:notes"/>
          <p:cNvSpPr txBox="1">
            <a:spLocks noGrp="1"/>
          </p:cNvSpPr>
          <p:nvPr>
            <p:ph type="body" idx="1"/>
          </p:nvPr>
        </p:nvSpPr>
        <p:spPr>
          <a:xfrm>
            <a:off x="685800" y="4624388"/>
            <a:ext cx="5486400" cy="4379912"/>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96" name="Google Shape;96;p1:notes"/>
          <p:cNvSpPr txBox="1">
            <a:spLocks noGrp="1"/>
          </p:cNvSpPr>
          <p:nvPr>
            <p:ph type="sldNum" idx="12"/>
          </p:nvPr>
        </p:nvSpPr>
        <p:spPr>
          <a:xfrm>
            <a:off x="3884613" y="9245600"/>
            <a:ext cx="2971800" cy="48736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l-GR"/>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6:notes"/>
          <p:cNvSpPr txBox="1">
            <a:spLocks noGrp="1"/>
          </p:cNvSpPr>
          <p:nvPr>
            <p:ph type="body" idx="1"/>
          </p:nvPr>
        </p:nvSpPr>
        <p:spPr>
          <a:xfrm>
            <a:off x="685800" y="4624388"/>
            <a:ext cx="5486400" cy="4379912"/>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7" name="Google Shape;147;p6:notes"/>
          <p:cNvSpPr>
            <a:spLocks noGrp="1" noRot="1" noChangeAspect="1"/>
          </p:cNvSpPr>
          <p:nvPr>
            <p:ph type="sldImg" idx="2"/>
          </p:nvPr>
        </p:nvSpPr>
        <p:spPr>
          <a:xfrm>
            <a:off x="996950" y="730250"/>
            <a:ext cx="4864100" cy="364966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824245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6:notes"/>
          <p:cNvSpPr txBox="1">
            <a:spLocks noGrp="1"/>
          </p:cNvSpPr>
          <p:nvPr>
            <p:ph type="body" idx="1"/>
          </p:nvPr>
        </p:nvSpPr>
        <p:spPr>
          <a:xfrm>
            <a:off x="685800" y="4624388"/>
            <a:ext cx="5486400" cy="4379912"/>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7" name="Google Shape;147;p6:notes"/>
          <p:cNvSpPr>
            <a:spLocks noGrp="1" noRot="1" noChangeAspect="1"/>
          </p:cNvSpPr>
          <p:nvPr>
            <p:ph type="sldImg" idx="2"/>
          </p:nvPr>
        </p:nvSpPr>
        <p:spPr>
          <a:xfrm>
            <a:off x="996950" y="730250"/>
            <a:ext cx="4864100" cy="364966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21237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7:notes"/>
          <p:cNvSpPr txBox="1">
            <a:spLocks noGrp="1"/>
          </p:cNvSpPr>
          <p:nvPr>
            <p:ph type="body" idx="1"/>
          </p:nvPr>
        </p:nvSpPr>
        <p:spPr>
          <a:xfrm>
            <a:off x="685800" y="4624388"/>
            <a:ext cx="5486400" cy="4379912"/>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53" name="Google Shape;153;p7:notes"/>
          <p:cNvSpPr>
            <a:spLocks noGrp="1" noRot="1" noChangeAspect="1"/>
          </p:cNvSpPr>
          <p:nvPr>
            <p:ph type="sldImg" idx="2"/>
          </p:nvPr>
        </p:nvSpPr>
        <p:spPr>
          <a:xfrm>
            <a:off x="996950" y="730250"/>
            <a:ext cx="4864100" cy="364966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7:notes"/>
          <p:cNvSpPr txBox="1">
            <a:spLocks noGrp="1"/>
          </p:cNvSpPr>
          <p:nvPr>
            <p:ph type="body" idx="1"/>
          </p:nvPr>
        </p:nvSpPr>
        <p:spPr>
          <a:xfrm>
            <a:off x="685800" y="4624388"/>
            <a:ext cx="5486400" cy="4379912"/>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53" name="Google Shape;153;p7:notes"/>
          <p:cNvSpPr>
            <a:spLocks noGrp="1" noRot="1" noChangeAspect="1"/>
          </p:cNvSpPr>
          <p:nvPr>
            <p:ph type="sldImg" idx="2"/>
          </p:nvPr>
        </p:nvSpPr>
        <p:spPr>
          <a:xfrm>
            <a:off x="996950" y="730250"/>
            <a:ext cx="4864100" cy="364966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105343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9:notes"/>
          <p:cNvSpPr txBox="1">
            <a:spLocks noGrp="1"/>
          </p:cNvSpPr>
          <p:nvPr>
            <p:ph type="body" idx="1"/>
          </p:nvPr>
        </p:nvSpPr>
        <p:spPr>
          <a:xfrm>
            <a:off x="685800" y="4624388"/>
            <a:ext cx="5486400" cy="4379912"/>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65" name="Google Shape;165;p9:notes"/>
          <p:cNvSpPr>
            <a:spLocks noGrp="1" noRot="1" noChangeAspect="1"/>
          </p:cNvSpPr>
          <p:nvPr>
            <p:ph type="sldImg" idx="2"/>
          </p:nvPr>
        </p:nvSpPr>
        <p:spPr>
          <a:xfrm>
            <a:off x="996950" y="730250"/>
            <a:ext cx="4864100" cy="364966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087093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9:notes"/>
          <p:cNvSpPr txBox="1">
            <a:spLocks noGrp="1"/>
          </p:cNvSpPr>
          <p:nvPr>
            <p:ph type="body" idx="1"/>
          </p:nvPr>
        </p:nvSpPr>
        <p:spPr>
          <a:xfrm>
            <a:off x="685800" y="4624388"/>
            <a:ext cx="5486400" cy="4379912"/>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65" name="Google Shape;165;p9:notes"/>
          <p:cNvSpPr>
            <a:spLocks noGrp="1" noRot="1" noChangeAspect="1"/>
          </p:cNvSpPr>
          <p:nvPr>
            <p:ph type="sldImg" idx="2"/>
          </p:nvPr>
        </p:nvSpPr>
        <p:spPr>
          <a:xfrm>
            <a:off x="996950" y="730250"/>
            <a:ext cx="4864100" cy="364966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10:notes"/>
          <p:cNvSpPr txBox="1">
            <a:spLocks noGrp="1"/>
          </p:cNvSpPr>
          <p:nvPr>
            <p:ph type="body" idx="1"/>
          </p:nvPr>
        </p:nvSpPr>
        <p:spPr>
          <a:xfrm>
            <a:off x="685800" y="4624388"/>
            <a:ext cx="5486400" cy="4379912"/>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r>
              <a:rPr lang="el-GR" dirty="0"/>
              <a:t>ι</a:t>
            </a:r>
            <a:endParaRPr dirty="0"/>
          </a:p>
        </p:txBody>
      </p:sp>
      <p:sp>
        <p:nvSpPr>
          <p:cNvPr id="171" name="Google Shape;171;p10:notes"/>
          <p:cNvSpPr>
            <a:spLocks noGrp="1" noRot="1" noChangeAspect="1"/>
          </p:cNvSpPr>
          <p:nvPr>
            <p:ph type="sldImg" idx="2"/>
          </p:nvPr>
        </p:nvSpPr>
        <p:spPr>
          <a:xfrm>
            <a:off x="996950" y="730250"/>
            <a:ext cx="4864100" cy="364966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10:notes"/>
          <p:cNvSpPr txBox="1">
            <a:spLocks noGrp="1"/>
          </p:cNvSpPr>
          <p:nvPr>
            <p:ph type="body" idx="1"/>
          </p:nvPr>
        </p:nvSpPr>
        <p:spPr>
          <a:xfrm>
            <a:off x="685800" y="4624388"/>
            <a:ext cx="5486400" cy="4379912"/>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r>
              <a:rPr lang="el-GR" dirty="0"/>
              <a:t>ι</a:t>
            </a:r>
            <a:endParaRPr dirty="0"/>
          </a:p>
        </p:txBody>
      </p:sp>
      <p:sp>
        <p:nvSpPr>
          <p:cNvPr id="171" name="Google Shape;171;p10:notes"/>
          <p:cNvSpPr>
            <a:spLocks noGrp="1" noRot="1" noChangeAspect="1"/>
          </p:cNvSpPr>
          <p:nvPr>
            <p:ph type="sldImg" idx="2"/>
          </p:nvPr>
        </p:nvSpPr>
        <p:spPr>
          <a:xfrm>
            <a:off x="996950" y="730250"/>
            <a:ext cx="4864100" cy="364966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328728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11:notes"/>
          <p:cNvSpPr txBox="1">
            <a:spLocks noGrp="1"/>
          </p:cNvSpPr>
          <p:nvPr>
            <p:ph type="body" idx="1"/>
          </p:nvPr>
        </p:nvSpPr>
        <p:spPr>
          <a:xfrm>
            <a:off x="685800" y="4624388"/>
            <a:ext cx="5486400" cy="4379912"/>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78" name="Google Shape;178;p11:notes"/>
          <p:cNvSpPr>
            <a:spLocks noGrp="1" noRot="1" noChangeAspect="1"/>
          </p:cNvSpPr>
          <p:nvPr>
            <p:ph type="sldImg" idx="2"/>
          </p:nvPr>
        </p:nvSpPr>
        <p:spPr>
          <a:xfrm>
            <a:off x="996950" y="730250"/>
            <a:ext cx="4864100" cy="364966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11:notes"/>
          <p:cNvSpPr txBox="1">
            <a:spLocks noGrp="1"/>
          </p:cNvSpPr>
          <p:nvPr>
            <p:ph type="body" idx="1"/>
          </p:nvPr>
        </p:nvSpPr>
        <p:spPr>
          <a:xfrm>
            <a:off x="685800" y="4624388"/>
            <a:ext cx="5486400" cy="4379912"/>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78" name="Google Shape;178;p11:notes"/>
          <p:cNvSpPr>
            <a:spLocks noGrp="1" noRot="1" noChangeAspect="1"/>
          </p:cNvSpPr>
          <p:nvPr>
            <p:ph type="sldImg" idx="2"/>
          </p:nvPr>
        </p:nvSpPr>
        <p:spPr>
          <a:xfrm>
            <a:off x="996950" y="730250"/>
            <a:ext cx="4864100" cy="364966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544348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3ca02075814_0_0:notes"/>
          <p:cNvSpPr>
            <a:spLocks noGrp="1" noRot="1" noChangeAspect="1"/>
          </p:cNvSpPr>
          <p:nvPr>
            <p:ph type="sldImg" idx="2"/>
          </p:nvPr>
        </p:nvSpPr>
        <p:spPr>
          <a:xfrm>
            <a:off x="996950" y="730250"/>
            <a:ext cx="4864100" cy="36496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3ca02075814_0_0:notes"/>
          <p:cNvSpPr txBox="1">
            <a:spLocks noGrp="1"/>
          </p:cNvSpPr>
          <p:nvPr>
            <p:ph type="body" idx="1"/>
          </p:nvPr>
        </p:nvSpPr>
        <p:spPr>
          <a:xfrm>
            <a:off x="685800" y="4624388"/>
            <a:ext cx="5486400" cy="43800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0" name="Google Shape;110;g3ca02075814_0_0:notes"/>
          <p:cNvSpPr txBox="1">
            <a:spLocks noGrp="1"/>
          </p:cNvSpPr>
          <p:nvPr>
            <p:ph type="sldNum" idx="12"/>
          </p:nvPr>
        </p:nvSpPr>
        <p:spPr>
          <a:xfrm>
            <a:off x="3884613" y="9245600"/>
            <a:ext cx="2971800" cy="4875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l-GR"/>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11:notes"/>
          <p:cNvSpPr txBox="1">
            <a:spLocks noGrp="1"/>
          </p:cNvSpPr>
          <p:nvPr>
            <p:ph type="body" idx="1"/>
          </p:nvPr>
        </p:nvSpPr>
        <p:spPr>
          <a:xfrm>
            <a:off x="685800" y="4624388"/>
            <a:ext cx="5486400" cy="4379912"/>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78" name="Google Shape;178;p11:notes"/>
          <p:cNvSpPr>
            <a:spLocks noGrp="1" noRot="1" noChangeAspect="1"/>
          </p:cNvSpPr>
          <p:nvPr>
            <p:ph type="sldImg" idx="2"/>
          </p:nvPr>
        </p:nvSpPr>
        <p:spPr>
          <a:xfrm>
            <a:off x="996950" y="730250"/>
            <a:ext cx="4864100" cy="364966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60180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11:notes"/>
          <p:cNvSpPr txBox="1">
            <a:spLocks noGrp="1"/>
          </p:cNvSpPr>
          <p:nvPr>
            <p:ph type="body" idx="1"/>
          </p:nvPr>
        </p:nvSpPr>
        <p:spPr>
          <a:xfrm>
            <a:off x="685800" y="4624388"/>
            <a:ext cx="5486400" cy="4379912"/>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78" name="Google Shape;178;p11:notes"/>
          <p:cNvSpPr>
            <a:spLocks noGrp="1" noRot="1" noChangeAspect="1"/>
          </p:cNvSpPr>
          <p:nvPr>
            <p:ph type="sldImg" idx="2"/>
          </p:nvPr>
        </p:nvSpPr>
        <p:spPr>
          <a:xfrm>
            <a:off x="996950" y="730250"/>
            <a:ext cx="4864100" cy="364966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369288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12:notes"/>
          <p:cNvSpPr txBox="1">
            <a:spLocks noGrp="1"/>
          </p:cNvSpPr>
          <p:nvPr>
            <p:ph type="body" idx="1"/>
          </p:nvPr>
        </p:nvSpPr>
        <p:spPr>
          <a:xfrm>
            <a:off x="685800" y="4624388"/>
            <a:ext cx="5486400" cy="4379912"/>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84" name="Google Shape;184;p12:notes"/>
          <p:cNvSpPr>
            <a:spLocks noGrp="1" noRot="1" noChangeAspect="1"/>
          </p:cNvSpPr>
          <p:nvPr>
            <p:ph type="sldImg" idx="2"/>
          </p:nvPr>
        </p:nvSpPr>
        <p:spPr>
          <a:xfrm>
            <a:off x="996950" y="730250"/>
            <a:ext cx="4864100" cy="364966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2:notes"/>
          <p:cNvSpPr txBox="1">
            <a:spLocks noGrp="1"/>
          </p:cNvSpPr>
          <p:nvPr>
            <p:ph type="body" idx="1"/>
          </p:nvPr>
        </p:nvSpPr>
        <p:spPr>
          <a:xfrm>
            <a:off x="685800" y="4624388"/>
            <a:ext cx="5486400" cy="4379912"/>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6" name="Google Shape;116;p2:notes"/>
          <p:cNvSpPr>
            <a:spLocks noGrp="1" noRot="1" noChangeAspect="1"/>
          </p:cNvSpPr>
          <p:nvPr>
            <p:ph type="sldImg" idx="2"/>
          </p:nvPr>
        </p:nvSpPr>
        <p:spPr>
          <a:xfrm>
            <a:off x="996950" y="730250"/>
            <a:ext cx="4864100" cy="364966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3:notes"/>
          <p:cNvSpPr txBox="1">
            <a:spLocks noGrp="1"/>
          </p:cNvSpPr>
          <p:nvPr>
            <p:ph type="body" idx="1"/>
          </p:nvPr>
        </p:nvSpPr>
        <p:spPr>
          <a:xfrm>
            <a:off x="685800" y="4624388"/>
            <a:ext cx="5486400" cy="4379912"/>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2" name="Google Shape;122;p3:notes"/>
          <p:cNvSpPr>
            <a:spLocks noGrp="1" noRot="1" noChangeAspect="1"/>
          </p:cNvSpPr>
          <p:nvPr>
            <p:ph type="sldImg" idx="2"/>
          </p:nvPr>
        </p:nvSpPr>
        <p:spPr>
          <a:xfrm>
            <a:off x="996950" y="730250"/>
            <a:ext cx="4864100" cy="364966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4:notes"/>
          <p:cNvSpPr txBox="1">
            <a:spLocks noGrp="1"/>
          </p:cNvSpPr>
          <p:nvPr>
            <p:ph type="body" idx="1"/>
          </p:nvPr>
        </p:nvSpPr>
        <p:spPr>
          <a:xfrm>
            <a:off x="685800" y="4624388"/>
            <a:ext cx="5486400" cy="4379912"/>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28" name="Google Shape;128;p4:notes"/>
          <p:cNvSpPr>
            <a:spLocks noGrp="1" noRot="1" noChangeAspect="1"/>
          </p:cNvSpPr>
          <p:nvPr>
            <p:ph type="sldImg" idx="2"/>
          </p:nvPr>
        </p:nvSpPr>
        <p:spPr>
          <a:xfrm>
            <a:off x="996950" y="730250"/>
            <a:ext cx="4864100" cy="364966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3ca02075814_0_6:notes"/>
          <p:cNvSpPr txBox="1">
            <a:spLocks noGrp="1"/>
          </p:cNvSpPr>
          <p:nvPr>
            <p:ph type="body" idx="1"/>
          </p:nvPr>
        </p:nvSpPr>
        <p:spPr>
          <a:xfrm>
            <a:off x="685800" y="4624388"/>
            <a:ext cx="5486400" cy="43800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34" name="Google Shape;134;g3ca02075814_0_6:notes"/>
          <p:cNvSpPr>
            <a:spLocks noGrp="1" noRot="1" noChangeAspect="1"/>
          </p:cNvSpPr>
          <p:nvPr>
            <p:ph type="sldImg" idx="2"/>
          </p:nvPr>
        </p:nvSpPr>
        <p:spPr>
          <a:xfrm>
            <a:off x="996950" y="730250"/>
            <a:ext cx="4864100" cy="364966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p5:notes"/>
          <p:cNvSpPr txBox="1">
            <a:spLocks noGrp="1"/>
          </p:cNvSpPr>
          <p:nvPr>
            <p:ph type="body" idx="1"/>
          </p:nvPr>
        </p:nvSpPr>
        <p:spPr>
          <a:xfrm>
            <a:off x="685800" y="4624388"/>
            <a:ext cx="5486400" cy="4379912"/>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0" name="Google Shape;140;p5:notes"/>
          <p:cNvSpPr>
            <a:spLocks noGrp="1" noRot="1" noChangeAspect="1"/>
          </p:cNvSpPr>
          <p:nvPr>
            <p:ph type="sldImg" idx="2"/>
          </p:nvPr>
        </p:nvSpPr>
        <p:spPr>
          <a:xfrm>
            <a:off x="996950" y="730250"/>
            <a:ext cx="4864100" cy="364966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6:notes"/>
          <p:cNvSpPr txBox="1">
            <a:spLocks noGrp="1"/>
          </p:cNvSpPr>
          <p:nvPr>
            <p:ph type="body" idx="1"/>
          </p:nvPr>
        </p:nvSpPr>
        <p:spPr>
          <a:xfrm>
            <a:off x="685800" y="4624388"/>
            <a:ext cx="5486400" cy="4379912"/>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7" name="Google Shape;147;p6:notes"/>
          <p:cNvSpPr>
            <a:spLocks noGrp="1" noRot="1" noChangeAspect="1"/>
          </p:cNvSpPr>
          <p:nvPr>
            <p:ph type="sldImg" idx="2"/>
          </p:nvPr>
        </p:nvSpPr>
        <p:spPr>
          <a:xfrm>
            <a:off x="996950" y="730250"/>
            <a:ext cx="4864100" cy="364966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6:notes"/>
          <p:cNvSpPr txBox="1">
            <a:spLocks noGrp="1"/>
          </p:cNvSpPr>
          <p:nvPr>
            <p:ph type="body" idx="1"/>
          </p:nvPr>
        </p:nvSpPr>
        <p:spPr>
          <a:xfrm>
            <a:off x="685800" y="4624388"/>
            <a:ext cx="5486400" cy="4379912"/>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7" name="Google Shape;147;p6:notes"/>
          <p:cNvSpPr>
            <a:spLocks noGrp="1" noRot="1" noChangeAspect="1"/>
          </p:cNvSpPr>
          <p:nvPr>
            <p:ph type="sldImg" idx="2"/>
          </p:nvPr>
        </p:nvSpPr>
        <p:spPr>
          <a:xfrm>
            <a:off x="996950" y="730250"/>
            <a:ext cx="4864100" cy="364966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0223395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pic>
        <p:nvPicPr>
          <p:cNvPr id="8" name="Picture 7" descr="Droplets-S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1313259" y="1300786"/>
            <a:ext cx="6517482" cy="2509213"/>
          </a:xfrm>
        </p:spPr>
        <p:txBody>
          <a:bodyPr anchor="b">
            <a:normAutofit/>
          </a:bodyPr>
          <a:lstStyle>
            <a:lvl1pPr algn="ctr">
              <a:defRPr sz="4800"/>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313259" y="3886201"/>
            <a:ext cx="6517482"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l-GR" smtClean="0"/>
              <a:t>‹#›</a:t>
            </a:fld>
            <a:endParaRPr lang="el-GR"/>
          </a:p>
        </p:txBody>
      </p:sp>
    </p:spTree>
    <p:extLst>
      <p:ext uri="{BB962C8B-B14F-4D97-AF65-F5344CB8AC3E}">
        <p14:creationId xmlns:p14="http://schemas.microsoft.com/office/powerpoint/2010/main" val="33195119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46" y="4289374"/>
            <a:ext cx="7773324" cy="811610"/>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888558" y="698261"/>
            <a:ext cx="7366899"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685331" y="5108728"/>
            <a:ext cx="7773339"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l-GR" smtClean="0"/>
              <a:t>‹#›</a:t>
            </a:fld>
            <a:endParaRPr lang="el-GR"/>
          </a:p>
        </p:txBody>
      </p:sp>
    </p:spTree>
    <p:extLst>
      <p:ext uri="{BB962C8B-B14F-4D97-AF65-F5344CB8AC3E}">
        <p14:creationId xmlns:p14="http://schemas.microsoft.com/office/powerpoint/2010/main" val="2081319527"/>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7773339" cy="3427245"/>
          </a:xfrm>
        </p:spPr>
        <p:txBody>
          <a:bodyPr anchor="ctr"/>
          <a:lstStyle>
            <a:lvl1pPr algn="ctr">
              <a:defRPr sz="32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685331" y="4204821"/>
            <a:ext cx="7773339"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l-GR" smtClean="0"/>
              <a:t>‹#›</a:t>
            </a:fld>
            <a:endParaRPr lang="el-GR"/>
          </a:p>
        </p:txBody>
      </p:sp>
    </p:spTree>
    <p:extLst>
      <p:ext uri="{BB962C8B-B14F-4D97-AF65-F5344CB8AC3E}">
        <p14:creationId xmlns:p14="http://schemas.microsoft.com/office/powerpoint/2010/main" val="2642483452"/>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pic>
        <p:nvPicPr>
          <p:cNvPr id="13" name="Picture 12"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084659" y="872588"/>
            <a:ext cx="6977064" cy="2729915"/>
          </a:xfrm>
        </p:spPr>
        <p:txBody>
          <a:bodyPr anchor="ctr"/>
          <a:lstStyle>
            <a:lvl1pPr>
              <a:defRPr sz="3200"/>
            </a:lvl1pPr>
          </a:lstStyle>
          <a:p>
            <a:r>
              <a:rPr lang="el-GR"/>
              <a:t>Κάντε κλικ για να επεξεργαστείτε τον τίτλο υποδείγματος</a:t>
            </a:r>
            <a:endParaRPr lang="en-US" dirty="0"/>
          </a:p>
        </p:txBody>
      </p:sp>
      <p:sp>
        <p:nvSpPr>
          <p:cNvPr id="12" name="Text Placeholder 3"/>
          <p:cNvSpPr>
            <a:spLocks noGrp="1"/>
          </p:cNvSpPr>
          <p:nvPr>
            <p:ph type="body" sz="half" idx="13"/>
          </p:nvPr>
        </p:nvSpPr>
        <p:spPr>
          <a:xfrm>
            <a:off x="1290484" y="3610032"/>
            <a:ext cx="6564224"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4" name="Text Placeholder 3"/>
          <p:cNvSpPr>
            <a:spLocks noGrp="1"/>
          </p:cNvSpPr>
          <p:nvPr>
            <p:ph type="body" sz="half" idx="2"/>
          </p:nvPr>
        </p:nvSpPr>
        <p:spPr>
          <a:xfrm>
            <a:off x="685331" y="4372797"/>
            <a:ext cx="7773339"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l-GR" smtClean="0"/>
              <a:t>‹#›</a:t>
            </a:fld>
            <a:endParaRPr lang="el-GR"/>
          </a:p>
        </p:txBody>
      </p:sp>
      <p:sp>
        <p:nvSpPr>
          <p:cNvPr id="11" name="TextBox 10"/>
          <p:cNvSpPr txBox="1"/>
          <p:nvPr/>
        </p:nvSpPr>
        <p:spPr>
          <a:xfrm>
            <a:off x="737626" y="887859"/>
            <a:ext cx="546888"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7850130" y="3120015"/>
            <a:ext cx="553641"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955079806"/>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2138722"/>
            <a:ext cx="7773339" cy="2511835"/>
          </a:xfrm>
        </p:spPr>
        <p:txBody>
          <a:bodyPr anchor="b"/>
          <a:lstStyle>
            <a:lvl1pPr algn="ctr">
              <a:defRPr sz="32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685331" y="4662335"/>
            <a:ext cx="777333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l-GR" smtClean="0"/>
              <a:t>‹#›</a:t>
            </a:fld>
            <a:endParaRPr lang="el-GR"/>
          </a:p>
        </p:txBody>
      </p:sp>
    </p:spTree>
    <p:extLst>
      <p:ext uri="{BB962C8B-B14F-4D97-AF65-F5344CB8AC3E}">
        <p14:creationId xmlns:p14="http://schemas.microsoft.com/office/powerpoint/2010/main" val="372492452"/>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στήλες">
    <p:spTree>
      <p:nvGrpSpPr>
        <p:cNvPr id="1" name=""/>
        <p:cNvGrpSpPr/>
        <p:nvPr/>
      </p:nvGrpSpPr>
      <p:grpSpPr>
        <a:xfrm>
          <a:off x="0" y="0"/>
          <a:ext cx="0" cy="0"/>
          <a:chOff x="0" y="0"/>
          <a:chExt cx="0" cy="0"/>
        </a:xfrm>
      </p:grpSpPr>
      <p:pic>
        <p:nvPicPr>
          <p:cNvPr id="14" name="Picture 13"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5" name="Title 1"/>
          <p:cNvSpPr>
            <a:spLocks noGrp="1"/>
          </p:cNvSpPr>
          <p:nvPr>
            <p:ph type="title"/>
          </p:nvPr>
        </p:nvSpPr>
        <p:spPr>
          <a:xfrm>
            <a:off x="685331" y="609600"/>
            <a:ext cx="7773339" cy="1605094"/>
          </a:xfrm>
        </p:spPr>
        <p:txBody>
          <a:bodyPr/>
          <a:lstStyle/>
          <a:p>
            <a:r>
              <a:rPr lang="el-GR"/>
              <a:t>Κάντε κλικ για να επεξεργαστείτε τον τίτλο υποδείγματος</a:t>
            </a:r>
            <a:endParaRPr lang="en-US" dirty="0"/>
          </a:p>
        </p:txBody>
      </p:sp>
      <p:sp>
        <p:nvSpPr>
          <p:cNvPr id="7" name="Text Placeholder 2"/>
          <p:cNvSpPr>
            <a:spLocks noGrp="1"/>
          </p:cNvSpPr>
          <p:nvPr>
            <p:ph type="body" idx="1"/>
          </p:nvPr>
        </p:nvSpPr>
        <p:spPr>
          <a:xfrm>
            <a:off x="685331" y="2367093"/>
            <a:ext cx="2474232"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8" name="Text Placeholder 3"/>
          <p:cNvSpPr>
            <a:spLocks noGrp="1"/>
          </p:cNvSpPr>
          <p:nvPr>
            <p:ph type="body" sz="half" idx="15"/>
          </p:nvPr>
        </p:nvSpPr>
        <p:spPr>
          <a:xfrm>
            <a:off x="685331" y="2943356"/>
            <a:ext cx="2474232"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9" name="Text Placeholder 4"/>
          <p:cNvSpPr>
            <a:spLocks noGrp="1"/>
          </p:cNvSpPr>
          <p:nvPr>
            <p:ph type="body" sz="quarter" idx="3"/>
          </p:nvPr>
        </p:nvSpPr>
        <p:spPr>
          <a:xfrm>
            <a:off x="3339292" y="2367093"/>
            <a:ext cx="2468641"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0" name="Text Placeholder 3"/>
          <p:cNvSpPr>
            <a:spLocks noGrp="1"/>
          </p:cNvSpPr>
          <p:nvPr>
            <p:ph type="body" sz="half" idx="16"/>
          </p:nvPr>
        </p:nvSpPr>
        <p:spPr>
          <a:xfrm>
            <a:off x="3331012" y="2943356"/>
            <a:ext cx="2477513"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11" name="Text Placeholder 4"/>
          <p:cNvSpPr>
            <a:spLocks noGrp="1"/>
          </p:cNvSpPr>
          <p:nvPr>
            <p:ph type="body" sz="quarter" idx="13"/>
          </p:nvPr>
        </p:nvSpPr>
        <p:spPr>
          <a:xfrm>
            <a:off x="5979974" y="2367093"/>
            <a:ext cx="2478696"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2" name="Text Placeholder 3"/>
          <p:cNvSpPr>
            <a:spLocks noGrp="1"/>
          </p:cNvSpPr>
          <p:nvPr>
            <p:ph type="body" sz="half" idx="17"/>
          </p:nvPr>
        </p:nvSpPr>
        <p:spPr>
          <a:xfrm>
            <a:off x="5979974" y="2943356"/>
            <a:ext cx="247869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3" name="Date Placeholder 2"/>
          <p:cNvSpPr>
            <a:spLocks noGrp="1"/>
          </p:cNvSpPr>
          <p:nvPr>
            <p:ph type="dt" sz="half" idx="10"/>
          </p:nvPr>
        </p:nvSpPr>
        <p:spPr/>
        <p:txBody>
          <a:bodyPr/>
          <a:lstStyle/>
          <a:p>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l-GR" smtClean="0"/>
              <a:t>‹#›</a:t>
            </a:fld>
            <a:endParaRPr lang="el-GR"/>
          </a:p>
        </p:txBody>
      </p:sp>
    </p:spTree>
    <p:extLst>
      <p:ext uri="{BB962C8B-B14F-4D97-AF65-F5344CB8AC3E}">
        <p14:creationId xmlns:p14="http://schemas.microsoft.com/office/powerpoint/2010/main" val="2362714767"/>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Στήλη 3 εικόνων">
    <p:spTree>
      <p:nvGrpSpPr>
        <p:cNvPr id="1" name=""/>
        <p:cNvGrpSpPr/>
        <p:nvPr/>
      </p:nvGrpSpPr>
      <p:grpSpPr>
        <a:xfrm>
          <a:off x="0" y="0"/>
          <a:ext cx="0" cy="0"/>
          <a:chOff x="0" y="0"/>
          <a:chExt cx="0" cy="0"/>
        </a:xfrm>
      </p:grpSpPr>
      <p:pic>
        <p:nvPicPr>
          <p:cNvPr id="17" name="Picture 1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0" name="Title 1"/>
          <p:cNvSpPr>
            <a:spLocks noGrp="1"/>
          </p:cNvSpPr>
          <p:nvPr>
            <p:ph type="title"/>
          </p:nvPr>
        </p:nvSpPr>
        <p:spPr>
          <a:xfrm>
            <a:off x="685331" y="610772"/>
            <a:ext cx="7773339" cy="1603922"/>
          </a:xfrm>
        </p:spPr>
        <p:txBody>
          <a:bodyPr/>
          <a:lstStyle/>
          <a:p>
            <a:r>
              <a:rPr lang="el-GR"/>
              <a:t>Κάντε κλικ για να επεξεργαστείτε τον τίτλο υποδείγματος</a:t>
            </a:r>
            <a:endParaRPr lang="en-US" dirty="0"/>
          </a:p>
        </p:txBody>
      </p:sp>
      <p:sp>
        <p:nvSpPr>
          <p:cNvPr id="19" name="Text Placeholder 2"/>
          <p:cNvSpPr>
            <a:spLocks noGrp="1"/>
          </p:cNvSpPr>
          <p:nvPr>
            <p:ph type="body" idx="1"/>
          </p:nvPr>
        </p:nvSpPr>
        <p:spPr>
          <a:xfrm>
            <a:off x="685331" y="4204820"/>
            <a:ext cx="2472307"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0" name="Picture Placeholder 2"/>
          <p:cNvSpPr>
            <a:spLocks noGrp="1" noChangeAspect="1"/>
          </p:cNvSpPr>
          <p:nvPr>
            <p:ph type="pic" idx="15"/>
          </p:nvPr>
        </p:nvSpPr>
        <p:spPr>
          <a:xfrm>
            <a:off x="685331" y="2367093"/>
            <a:ext cx="2472307"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21" name="Text Placeholder 3"/>
          <p:cNvSpPr>
            <a:spLocks noGrp="1"/>
          </p:cNvSpPr>
          <p:nvPr>
            <p:ph type="body" sz="half" idx="18"/>
          </p:nvPr>
        </p:nvSpPr>
        <p:spPr>
          <a:xfrm>
            <a:off x="685331" y="4781082"/>
            <a:ext cx="2472307"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22" name="Text Placeholder 4"/>
          <p:cNvSpPr>
            <a:spLocks noGrp="1"/>
          </p:cNvSpPr>
          <p:nvPr>
            <p:ph type="body" sz="quarter" idx="3"/>
          </p:nvPr>
        </p:nvSpPr>
        <p:spPr>
          <a:xfrm>
            <a:off x="3332069" y="4204820"/>
            <a:ext cx="247637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3" name="Picture Placeholder 2"/>
          <p:cNvSpPr>
            <a:spLocks noGrp="1" noChangeAspect="1"/>
          </p:cNvSpPr>
          <p:nvPr>
            <p:ph type="pic" idx="21"/>
          </p:nvPr>
        </p:nvSpPr>
        <p:spPr>
          <a:xfrm>
            <a:off x="3331011" y="2367093"/>
            <a:ext cx="2477514"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24" name="Text Placeholder 3"/>
          <p:cNvSpPr>
            <a:spLocks noGrp="1"/>
          </p:cNvSpPr>
          <p:nvPr>
            <p:ph type="body" sz="half" idx="19"/>
          </p:nvPr>
        </p:nvSpPr>
        <p:spPr>
          <a:xfrm>
            <a:off x="3331011" y="4781081"/>
            <a:ext cx="2477514"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25" name="Text Placeholder 4"/>
          <p:cNvSpPr>
            <a:spLocks noGrp="1"/>
          </p:cNvSpPr>
          <p:nvPr>
            <p:ph type="body" sz="quarter" idx="13"/>
          </p:nvPr>
        </p:nvSpPr>
        <p:spPr>
          <a:xfrm>
            <a:off x="5979974" y="4204820"/>
            <a:ext cx="247551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6" name="Picture Placeholder 2"/>
          <p:cNvSpPr>
            <a:spLocks noGrp="1" noChangeAspect="1"/>
          </p:cNvSpPr>
          <p:nvPr>
            <p:ph type="pic" idx="22"/>
          </p:nvPr>
        </p:nvSpPr>
        <p:spPr>
          <a:xfrm>
            <a:off x="5979974" y="2367093"/>
            <a:ext cx="2478696"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27" name="Text Placeholder 3"/>
          <p:cNvSpPr>
            <a:spLocks noGrp="1"/>
          </p:cNvSpPr>
          <p:nvPr>
            <p:ph type="body" sz="half" idx="20"/>
          </p:nvPr>
        </p:nvSpPr>
        <p:spPr>
          <a:xfrm>
            <a:off x="5979880" y="4781079"/>
            <a:ext cx="2478790"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3" name="Date Placeholder 2"/>
          <p:cNvSpPr>
            <a:spLocks noGrp="1"/>
          </p:cNvSpPr>
          <p:nvPr>
            <p:ph type="dt" sz="half" idx="10"/>
          </p:nvPr>
        </p:nvSpPr>
        <p:spPr/>
        <p:txBody>
          <a:bodyPr/>
          <a:lstStyle/>
          <a:p>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l-GR" smtClean="0"/>
              <a:t>‹#›</a:t>
            </a:fld>
            <a:endParaRPr lang="el-GR"/>
          </a:p>
        </p:txBody>
      </p:sp>
    </p:spTree>
    <p:extLst>
      <p:ext uri="{BB962C8B-B14F-4D97-AF65-F5344CB8AC3E}">
        <p14:creationId xmlns:p14="http://schemas.microsoft.com/office/powerpoint/2010/main" val="277646529"/>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11" name="Vertical Text Placeholder 2"/>
          <p:cNvSpPr>
            <a:spLocks noGrp="1"/>
          </p:cNvSpPr>
          <p:nvPr>
            <p:ph type="body" orient="vert" sz="quarter" idx="13"/>
          </p:nvPr>
        </p:nvSpPr>
        <p:spPr>
          <a:xfrm>
            <a:off x="685331" y="2367094"/>
            <a:ext cx="7773339" cy="3424107"/>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l-GR" smtClean="0"/>
              <a:t>‹#›</a:t>
            </a:fld>
            <a:endParaRPr lang="el-GR"/>
          </a:p>
        </p:txBody>
      </p:sp>
    </p:spTree>
    <p:extLst>
      <p:ext uri="{BB962C8B-B14F-4D97-AF65-F5344CB8AC3E}">
        <p14:creationId xmlns:p14="http://schemas.microsoft.com/office/powerpoint/2010/main" val="4121936719"/>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pic>
        <p:nvPicPr>
          <p:cNvPr id="10" name="Picture 9"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Vertical Title 1"/>
          <p:cNvSpPr>
            <a:spLocks noGrp="1"/>
          </p:cNvSpPr>
          <p:nvPr>
            <p:ph type="title" orient="vert"/>
          </p:nvPr>
        </p:nvSpPr>
        <p:spPr>
          <a:xfrm>
            <a:off x="6543675" y="609602"/>
            <a:ext cx="1914995" cy="5181599"/>
          </a:xfrm>
        </p:spPr>
        <p:txBody>
          <a:bodyPr vert="eaVert"/>
          <a:lstStyle>
            <a:lvl1pPr algn="l">
              <a:defRPr/>
            </a:lvl1pPr>
          </a:lstStyle>
          <a:p>
            <a:r>
              <a:rPr lang="el-GR"/>
              <a:t>Κάντε κλικ για να επεξεργαστείτε τον τίτλο υποδείγματος</a:t>
            </a:r>
            <a:endParaRPr lang="en-US" dirty="0"/>
          </a:p>
        </p:txBody>
      </p:sp>
      <p:sp>
        <p:nvSpPr>
          <p:cNvPr id="8" name="Vertical Text Placeholder 2"/>
          <p:cNvSpPr>
            <a:spLocks noGrp="1"/>
          </p:cNvSpPr>
          <p:nvPr>
            <p:ph type="body" orient="vert" sz="quarter" idx="13"/>
          </p:nvPr>
        </p:nvSpPr>
        <p:spPr>
          <a:xfrm>
            <a:off x="685331" y="609602"/>
            <a:ext cx="5744043" cy="5181599"/>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l-GR" smtClean="0"/>
              <a:t>‹#›</a:t>
            </a:fld>
            <a:endParaRPr lang="el-GR"/>
          </a:p>
        </p:txBody>
      </p:sp>
    </p:spTree>
    <p:extLst>
      <p:ext uri="{BB962C8B-B14F-4D97-AF65-F5344CB8AC3E}">
        <p14:creationId xmlns:p14="http://schemas.microsoft.com/office/powerpoint/2010/main" val="671752742"/>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Τίτλος και περιεχόμενο">
  <p:cSld name="1_Τίτλος και περιεχόμενο">
    <p:spTree>
      <p:nvGrpSpPr>
        <p:cNvPr id="1" name="Shape 25"/>
        <p:cNvGrpSpPr/>
        <p:nvPr/>
      </p:nvGrpSpPr>
      <p:grpSpPr>
        <a:xfrm>
          <a:off x="0" y="0"/>
          <a:ext cx="0" cy="0"/>
          <a:chOff x="0" y="0"/>
          <a:chExt cx="0" cy="0"/>
        </a:xfrm>
      </p:grpSpPr>
      <p:sp>
        <p:nvSpPr>
          <p:cNvPr id="26" name="Google Shape;26;p15"/>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lvl="0" indent="-508000" algn="l">
              <a:lnSpc>
                <a:spcPct val="150000"/>
              </a:lnSpc>
              <a:spcBef>
                <a:spcPts val="750"/>
              </a:spcBef>
              <a:spcAft>
                <a:spcPts val="0"/>
              </a:spcAft>
              <a:buClr>
                <a:schemeClr val="dk1"/>
              </a:buClr>
              <a:buSzPts val="4400"/>
              <a:buChar char="•"/>
              <a:defRPr sz="4400"/>
            </a:lvl1pPr>
            <a:lvl2pPr marL="914400" lvl="1" indent="-482600" algn="l">
              <a:lnSpc>
                <a:spcPct val="150000"/>
              </a:lnSpc>
              <a:spcBef>
                <a:spcPts val="375"/>
              </a:spcBef>
              <a:spcAft>
                <a:spcPts val="0"/>
              </a:spcAft>
              <a:buClr>
                <a:schemeClr val="dk1"/>
              </a:buClr>
              <a:buSzPts val="4000"/>
              <a:buChar char="•"/>
              <a:defRPr sz="4000"/>
            </a:lvl2pPr>
            <a:lvl3pPr marL="1371600" lvl="2" indent="-431800" algn="l">
              <a:lnSpc>
                <a:spcPct val="150000"/>
              </a:lnSpc>
              <a:spcBef>
                <a:spcPts val="375"/>
              </a:spcBef>
              <a:spcAft>
                <a:spcPts val="0"/>
              </a:spcAft>
              <a:buClr>
                <a:schemeClr val="dk1"/>
              </a:buClr>
              <a:buSzPts val="3200"/>
              <a:buChar char="•"/>
              <a:defRPr sz="3200"/>
            </a:lvl3pPr>
            <a:lvl4pPr marL="1828800" lvl="3" indent="-406400" algn="l">
              <a:lnSpc>
                <a:spcPct val="150000"/>
              </a:lnSpc>
              <a:spcBef>
                <a:spcPts val="375"/>
              </a:spcBef>
              <a:spcAft>
                <a:spcPts val="0"/>
              </a:spcAft>
              <a:buClr>
                <a:schemeClr val="dk1"/>
              </a:buClr>
              <a:buSzPts val="2800"/>
              <a:buChar char="•"/>
              <a:defRPr sz="2800"/>
            </a:lvl4pPr>
            <a:lvl5pPr marL="2286000" lvl="4" indent="-406400" algn="l">
              <a:lnSpc>
                <a:spcPct val="150000"/>
              </a:lnSpc>
              <a:spcBef>
                <a:spcPts val="375"/>
              </a:spcBef>
              <a:spcAft>
                <a:spcPts val="0"/>
              </a:spcAft>
              <a:buClr>
                <a:schemeClr val="dk1"/>
              </a:buClr>
              <a:buSzPts val="2800"/>
              <a:buChar char="•"/>
              <a:defRPr sz="2800"/>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7" name="Google Shape;27;p1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1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1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l-GR"/>
              <a:t>‹#›</a:t>
            </a:fld>
            <a:endParaRPr/>
          </a:p>
        </p:txBody>
      </p:sp>
      <p:sp>
        <p:nvSpPr>
          <p:cNvPr id="35" name="Google Shape;35;p15"/>
          <p:cNvSpPr txBox="1">
            <a:spLocks noGrp="1"/>
          </p:cNvSpPr>
          <p:nvPr>
            <p:ph type="title"/>
          </p:nvPr>
        </p:nvSpPr>
        <p:spPr>
          <a:xfrm>
            <a:off x="1143000" y="365127"/>
            <a:ext cx="7372350" cy="107539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400"/>
              <a:buFont typeface="Calibri"/>
              <a:buNone/>
              <a:defRPr sz="44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23379822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12" name="Content Placeholder 2"/>
          <p:cNvSpPr>
            <a:spLocks noGrp="1"/>
          </p:cNvSpPr>
          <p:nvPr>
            <p:ph sz="quarter" idx="13"/>
          </p:nvPr>
        </p:nvSpPr>
        <p:spPr>
          <a:xfrm>
            <a:off x="685330" y="2367093"/>
            <a:ext cx="7772870" cy="3424107"/>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l-GR" smtClean="0"/>
              <a:t>‹#›</a:t>
            </a:fld>
            <a:endParaRPr lang="el-GR"/>
          </a:p>
        </p:txBody>
      </p:sp>
    </p:spTree>
    <p:extLst>
      <p:ext uri="{BB962C8B-B14F-4D97-AF65-F5344CB8AC3E}">
        <p14:creationId xmlns:p14="http://schemas.microsoft.com/office/powerpoint/2010/main" val="2069630484"/>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pic>
        <p:nvPicPr>
          <p:cNvPr id="8" name="Picture 7"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828564"/>
            <a:ext cx="7763814" cy="2736819"/>
          </a:xfrm>
        </p:spPr>
        <p:txBody>
          <a:bodyPr anchor="b">
            <a:normAutofit/>
          </a:bodyPr>
          <a:lstStyle>
            <a:lvl1pPr>
              <a:defRPr sz="4000"/>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685331" y="3657458"/>
            <a:ext cx="7763814"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l-GR" smtClean="0"/>
              <a:t>‹#›</a:t>
            </a:fld>
            <a:endParaRPr lang="el-GR"/>
          </a:p>
        </p:txBody>
      </p:sp>
    </p:spTree>
    <p:extLst>
      <p:ext uri="{BB962C8B-B14F-4D97-AF65-F5344CB8AC3E}">
        <p14:creationId xmlns:p14="http://schemas.microsoft.com/office/powerpoint/2010/main" val="18740602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l-GR"/>
              <a:t>Κάντε κλικ για να επεξεργαστείτε τον τίτλο υποδείγματος</a:t>
            </a:r>
            <a:endParaRPr lang="en-US" dirty="0"/>
          </a:p>
        </p:txBody>
      </p:sp>
      <p:sp>
        <p:nvSpPr>
          <p:cNvPr id="12" name="Content Placeholder 2"/>
          <p:cNvSpPr>
            <a:spLocks noGrp="1"/>
          </p:cNvSpPr>
          <p:nvPr>
            <p:ph sz="quarter" idx="13"/>
          </p:nvPr>
        </p:nvSpPr>
        <p:spPr>
          <a:xfrm>
            <a:off x="685330" y="2367093"/>
            <a:ext cx="3829520" cy="3424107"/>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13" name="Content Placeholder 3"/>
          <p:cNvSpPr>
            <a:spLocks noGrp="1"/>
          </p:cNvSpPr>
          <p:nvPr>
            <p:ph sz="quarter" idx="14"/>
          </p:nvPr>
        </p:nvSpPr>
        <p:spPr>
          <a:xfrm>
            <a:off x="4629150" y="2367093"/>
            <a:ext cx="3829050" cy="3424107"/>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l-GR" smtClean="0"/>
              <a:t>‹#›</a:t>
            </a:fld>
            <a:endParaRPr lang="el-GR"/>
          </a:p>
        </p:txBody>
      </p:sp>
    </p:spTree>
    <p:extLst>
      <p:ext uri="{BB962C8B-B14F-4D97-AF65-F5344CB8AC3E}">
        <p14:creationId xmlns:p14="http://schemas.microsoft.com/office/powerpoint/2010/main" val="1694010761"/>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pic>
        <p:nvPicPr>
          <p:cNvPr id="11" name="Picture 10"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859746" y="2371018"/>
            <a:ext cx="3655106"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2" name="Content Placeholder 3"/>
          <p:cNvSpPr>
            <a:spLocks noGrp="1"/>
          </p:cNvSpPr>
          <p:nvPr>
            <p:ph sz="quarter" idx="13"/>
          </p:nvPr>
        </p:nvSpPr>
        <p:spPr>
          <a:xfrm>
            <a:off x="685331" y="3051013"/>
            <a:ext cx="3829520" cy="2740187"/>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4797317" y="2371018"/>
            <a:ext cx="3661353"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3" name="Content Placeholder 5"/>
          <p:cNvSpPr>
            <a:spLocks noGrp="1"/>
          </p:cNvSpPr>
          <p:nvPr>
            <p:ph sz="quarter" idx="14"/>
          </p:nvPr>
        </p:nvSpPr>
        <p:spPr>
          <a:xfrm>
            <a:off x="4629150" y="3051013"/>
            <a:ext cx="3829051" cy="2740187"/>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l-GR" smtClean="0"/>
              <a:t>‹#›</a:t>
            </a:fld>
            <a:endParaRPr lang="el-GR"/>
          </a:p>
        </p:txBody>
      </p:sp>
    </p:spTree>
    <p:extLst>
      <p:ext uri="{BB962C8B-B14F-4D97-AF65-F5344CB8AC3E}">
        <p14:creationId xmlns:p14="http://schemas.microsoft.com/office/powerpoint/2010/main" val="864611766"/>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l-GR" smtClean="0"/>
              <a:t>‹#›</a:t>
            </a:fld>
            <a:endParaRPr lang="el-GR"/>
          </a:p>
        </p:txBody>
      </p:sp>
    </p:spTree>
    <p:extLst>
      <p:ext uri="{BB962C8B-B14F-4D97-AF65-F5344CB8AC3E}">
        <p14:creationId xmlns:p14="http://schemas.microsoft.com/office/powerpoint/2010/main" val="14157436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pic>
        <p:nvPicPr>
          <p:cNvPr id="6" name="Picture 5"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Date Placeholder 1"/>
          <p:cNvSpPr>
            <a:spLocks noGrp="1"/>
          </p:cNvSpPr>
          <p:nvPr>
            <p:ph type="dt" sz="half" idx="10"/>
          </p:nvPr>
        </p:nvSpPr>
        <p:spPr/>
        <p:txBody>
          <a:bodyPr/>
          <a:lstStyle/>
          <a:p>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l-GR" smtClean="0"/>
              <a:t>‹#›</a:t>
            </a:fld>
            <a:endParaRPr lang="el-GR"/>
          </a:p>
        </p:txBody>
      </p:sp>
    </p:spTree>
    <p:extLst>
      <p:ext uri="{BB962C8B-B14F-4D97-AF65-F5344CB8AC3E}">
        <p14:creationId xmlns:p14="http://schemas.microsoft.com/office/powerpoint/2010/main" val="213871329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2951766" cy="2023252"/>
          </a:xfrm>
        </p:spPr>
        <p:txBody>
          <a:bodyPr anchor="b"/>
          <a:lstStyle>
            <a:lvl1pPr algn="ctr">
              <a:defRPr sz="3200"/>
            </a:lvl1pPr>
          </a:lstStyle>
          <a:p>
            <a:r>
              <a:rPr lang="el-GR"/>
              <a:t>Κάντε κλικ για να επεξεργαστείτε τον τίτλο υποδείγματος</a:t>
            </a:r>
            <a:endParaRPr lang="en-US" dirty="0"/>
          </a:p>
        </p:txBody>
      </p:sp>
      <p:sp>
        <p:nvSpPr>
          <p:cNvPr id="10" name="Content Placeholder 2"/>
          <p:cNvSpPr>
            <a:spLocks noGrp="1"/>
          </p:cNvSpPr>
          <p:nvPr>
            <p:ph sz="quarter" idx="13"/>
          </p:nvPr>
        </p:nvSpPr>
        <p:spPr>
          <a:xfrm>
            <a:off x="3808547" y="609601"/>
            <a:ext cx="4650122" cy="5181599"/>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685331" y="2632852"/>
            <a:ext cx="2951767"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l-GR" smtClean="0"/>
              <a:t>‹#›</a:t>
            </a:fld>
            <a:endParaRPr lang="el-GR"/>
          </a:p>
        </p:txBody>
      </p:sp>
    </p:spTree>
    <p:extLst>
      <p:ext uri="{BB962C8B-B14F-4D97-AF65-F5344CB8AC3E}">
        <p14:creationId xmlns:p14="http://schemas.microsoft.com/office/powerpoint/2010/main" val="2280297231"/>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2" y="609600"/>
            <a:ext cx="4129618" cy="2023254"/>
          </a:xfrm>
        </p:spPr>
        <p:txBody>
          <a:bodyPr anchor="b"/>
          <a:lstStyle>
            <a:lvl1pPr algn="ctr">
              <a:defRPr sz="32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5004270" y="609601"/>
            <a:ext cx="3005851"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685346" y="2632853"/>
            <a:ext cx="4129604"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l-GR" smtClean="0"/>
              <a:t>‹#›</a:t>
            </a:fld>
            <a:endParaRPr lang="el-GR"/>
          </a:p>
        </p:txBody>
      </p:sp>
    </p:spTree>
    <p:extLst>
      <p:ext uri="{BB962C8B-B14F-4D97-AF65-F5344CB8AC3E}">
        <p14:creationId xmlns:p14="http://schemas.microsoft.com/office/powerpoint/2010/main" val="3234906523"/>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0">
            <a:alphaModFix/>
            <a:extLst>
              <a:ext uri="{28A0092B-C50C-407E-A947-70E740481C1C}">
                <a14:useLocalDpi xmlns:a14="http://schemas.microsoft.com/office/drawing/2010/main" val="0"/>
              </a:ext>
            </a:extLst>
          </a:blip>
          <a:srcRect/>
          <a:stretch>
            <a:fillRect/>
          </a:stretch>
        </p:blipFill>
        <p:spPr bwMode="auto">
          <a:xfrm>
            <a:off x="1" y="-1"/>
            <a:ext cx="9144002"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685332" y="618518"/>
            <a:ext cx="7773338" cy="1596177"/>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685331" y="2367094"/>
            <a:ext cx="7773339" cy="3424107"/>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5759053" y="5883276"/>
            <a:ext cx="2057400" cy="365125"/>
          </a:xfrm>
          <a:prstGeom prst="rect">
            <a:avLst/>
          </a:prstGeom>
        </p:spPr>
        <p:txBody>
          <a:bodyPr vert="horz" lIns="91440" tIns="45720" rIns="91440" bIns="45720" rtlCol="0" anchor="ctr"/>
          <a:lstStyle>
            <a:lvl1pPr algn="r">
              <a:defRPr sz="1000">
                <a:solidFill>
                  <a:schemeClr val="tx1"/>
                </a:solidFill>
              </a:defRPr>
            </a:lvl1pPr>
          </a:lstStyle>
          <a:p>
            <a:endParaRPr lang="el-GR"/>
          </a:p>
        </p:txBody>
      </p:sp>
      <p:sp>
        <p:nvSpPr>
          <p:cNvPr id="5" name="Footer Placeholder 4"/>
          <p:cNvSpPr>
            <a:spLocks noGrp="1"/>
          </p:cNvSpPr>
          <p:nvPr>
            <p:ph type="ftr" sz="quarter" idx="3"/>
          </p:nvPr>
        </p:nvSpPr>
        <p:spPr>
          <a:xfrm>
            <a:off x="685331" y="5883276"/>
            <a:ext cx="5004665" cy="365125"/>
          </a:xfrm>
          <a:prstGeom prst="rect">
            <a:avLst/>
          </a:prstGeom>
        </p:spPr>
        <p:txBody>
          <a:bodyPr vert="horz" lIns="91440" tIns="45720" rIns="91440" bIns="45720" rtlCol="0" anchor="ctr"/>
          <a:lstStyle>
            <a:lvl1pPr algn="l">
              <a:defRPr sz="1000">
                <a:solidFill>
                  <a:schemeClr val="tx1"/>
                </a:solidFill>
              </a:defRPr>
            </a:lvl1pPr>
          </a:lstStyle>
          <a:p>
            <a:endParaRPr lang="el-GR"/>
          </a:p>
        </p:txBody>
      </p:sp>
      <p:sp>
        <p:nvSpPr>
          <p:cNvPr id="6" name="Slide Number Placeholder 5"/>
          <p:cNvSpPr>
            <a:spLocks noGrp="1"/>
          </p:cNvSpPr>
          <p:nvPr>
            <p:ph type="sldNum" sz="quarter" idx="4"/>
          </p:nvPr>
        </p:nvSpPr>
        <p:spPr>
          <a:xfrm>
            <a:off x="7885509" y="5883276"/>
            <a:ext cx="573161" cy="365125"/>
          </a:xfrm>
          <a:prstGeom prst="rect">
            <a:avLst/>
          </a:prstGeom>
        </p:spPr>
        <p:txBody>
          <a:bodyPr vert="horz" lIns="91440" tIns="45720" rIns="91440" bIns="45720" rtlCol="0" anchor="ctr"/>
          <a:lstStyle>
            <a:lvl1pPr algn="r">
              <a:defRPr sz="1000">
                <a:solidFill>
                  <a:schemeClr val="tx1"/>
                </a:solidFill>
              </a:defRPr>
            </a:lvl1pPr>
          </a:lstStyle>
          <a:p>
            <a:pPr marL="0" lvl="0" indent="0" algn="r" rtl="0">
              <a:spcBef>
                <a:spcPts val="0"/>
              </a:spcBef>
              <a:spcAft>
                <a:spcPts val="0"/>
              </a:spcAft>
              <a:buNone/>
            </a:pPr>
            <a:fld id="{00000000-1234-1234-1234-123412341234}" type="slidenum">
              <a:rPr lang="el-GR" smtClean="0"/>
              <a:t>‹#›</a:t>
            </a:fld>
            <a:endParaRPr lang="el-GR"/>
          </a:p>
        </p:txBody>
      </p:sp>
    </p:spTree>
    <p:extLst>
      <p:ext uri="{BB962C8B-B14F-4D97-AF65-F5344CB8AC3E}">
        <p14:creationId xmlns:p14="http://schemas.microsoft.com/office/powerpoint/2010/main" val="2735056790"/>
      </p:ext>
    </p:extLst>
  </p:cSld>
  <p:clrMap bg1="lt1" tx1="dk1" bg2="lt2" tx2="dk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 id="2147483762" r:id="rId11"/>
    <p:sldLayoutId id="2147483763" r:id="rId12"/>
    <p:sldLayoutId id="2147483764" r:id="rId13"/>
    <p:sldLayoutId id="2147483765" r:id="rId14"/>
    <p:sldLayoutId id="2147483766" r:id="rId15"/>
    <p:sldLayoutId id="2147483767" r:id="rId16"/>
    <p:sldLayoutId id="2147483768" r:id="rId17"/>
    <p:sldLayoutId id="2147483769" r:id="rId18"/>
  </p:sldLayoutIdLst>
  <p:hf sldNum="0" hdr="0" ftr="0" dt="0"/>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0.xml"/><Relationship Id="rId1" Type="http://schemas.openxmlformats.org/officeDocument/2006/relationships/slideLayout" Target="../slideLayouts/slideLayout18.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1.xml.rels><?xml version="1.0" encoding="UTF-8" standalone="yes"?>
<Relationships xmlns="http://schemas.openxmlformats.org/package/2006/relationships"><Relationship Id="rId8" Type="http://schemas.openxmlformats.org/officeDocument/2006/relationships/diagramData" Target="../diagrams/data6.xml"/><Relationship Id="rId3" Type="http://schemas.openxmlformats.org/officeDocument/2006/relationships/diagramData" Target="../diagrams/data5.xml"/><Relationship Id="rId7" Type="http://schemas.microsoft.com/office/2007/relationships/diagramDrawing" Target="../diagrams/drawing5.xml"/><Relationship Id="rId12" Type="http://schemas.microsoft.com/office/2007/relationships/diagramDrawing" Target="../diagrams/drawing6.xml"/><Relationship Id="rId2" Type="http://schemas.openxmlformats.org/officeDocument/2006/relationships/notesSlide" Target="../notesSlides/notesSlide11.xml"/><Relationship Id="rId1" Type="http://schemas.openxmlformats.org/officeDocument/2006/relationships/slideLayout" Target="../slideLayouts/slideLayout18.xml"/><Relationship Id="rId6" Type="http://schemas.openxmlformats.org/officeDocument/2006/relationships/diagramColors" Target="../diagrams/colors5.xml"/><Relationship Id="rId11" Type="http://schemas.openxmlformats.org/officeDocument/2006/relationships/diagramColors" Target="../diagrams/colors6.xml"/><Relationship Id="rId5" Type="http://schemas.openxmlformats.org/officeDocument/2006/relationships/diagramQuickStyle" Target="../diagrams/quickStyle5.xml"/><Relationship Id="rId10" Type="http://schemas.openxmlformats.org/officeDocument/2006/relationships/diagramQuickStyle" Target="../diagrams/quickStyle6.xml"/><Relationship Id="rId4" Type="http://schemas.openxmlformats.org/officeDocument/2006/relationships/diagramLayout" Target="../diagrams/layout5.xml"/><Relationship Id="rId9" Type="http://schemas.openxmlformats.org/officeDocument/2006/relationships/diagramLayout" Target="../diagrams/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hyperlink" Target="https://students.edivea.net/courses/132" TargetMode="External"/><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4.xml"/><Relationship Id="rId1" Type="http://schemas.openxmlformats.org/officeDocument/2006/relationships/slideLayout" Target="../slideLayouts/slideLayout18.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5.xml"/><Relationship Id="rId1" Type="http://schemas.openxmlformats.org/officeDocument/2006/relationships/slideLayout" Target="../slideLayouts/slideLayout18.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1.xml"/><Relationship Id="rId1" Type="http://schemas.openxmlformats.org/officeDocument/2006/relationships/slideLayout" Target="../slideLayouts/slideLayout18.xml"/><Relationship Id="rId4" Type="http://schemas.openxmlformats.org/officeDocument/2006/relationships/image" Target="../media/image10.png"/></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2.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8.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18.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9.xml"/><Relationship Id="rId1" Type="http://schemas.openxmlformats.org/officeDocument/2006/relationships/slideLayout" Target="../slideLayouts/slideLayout18.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97"/>
        <p:cNvGrpSpPr/>
        <p:nvPr/>
      </p:nvGrpSpPr>
      <p:grpSpPr>
        <a:xfrm>
          <a:off x="0" y="0"/>
          <a:ext cx="0" cy="0"/>
          <a:chOff x="0" y="0"/>
          <a:chExt cx="0" cy="0"/>
        </a:xfrm>
      </p:grpSpPr>
      <p:sp>
        <p:nvSpPr>
          <p:cNvPr id="98" name="Google Shape;98;p1"/>
          <p:cNvSpPr txBox="1">
            <a:spLocks noGrp="1"/>
          </p:cNvSpPr>
          <p:nvPr>
            <p:ph type="ctrTitle"/>
          </p:nvPr>
        </p:nvSpPr>
        <p:spPr>
          <a:xfrm>
            <a:off x="941487" y="2185800"/>
            <a:ext cx="7696544" cy="2027100"/>
          </a:xfrm>
          <a:prstGeom prst="rect">
            <a:avLst/>
          </a:prstGeom>
          <a:noFill/>
          <a:ln>
            <a:noFill/>
          </a:ln>
        </p:spPr>
        <p:txBody>
          <a:bodyPr spcFirstLastPara="1" wrap="square" lIns="91425" tIns="45700" rIns="91425" bIns="45700" anchor="b" anchorCtr="0">
            <a:noAutofit/>
          </a:bodyPr>
          <a:lstStyle/>
          <a:p>
            <a:pPr marL="180340" lvl="0" indent="180340" algn="ctr" rtl="0">
              <a:lnSpc>
                <a:spcPct val="115000"/>
              </a:lnSpc>
              <a:spcBef>
                <a:spcPts val="500"/>
              </a:spcBef>
              <a:spcAft>
                <a:spcPts val="0"/>
              </a:spcAft>
              <a:buClr>
                <a:schemeClr val="dk1"/>
              </a:buClr>
              <a:buSzPts val="1100"/>
              <a:buFont typeface="Arial"/>
              <a:buNone/>
            </a:pPr>
            <a:endParaRPr sz="1600" dirty="0">
              <a:latin typeface="Times New Roman"/>
              <a:ea typeface="Times New Roman"/>
              <a:cs typeface="Times New Roman"/>
              <a:sym typeface="Times New Roman"/>
            </a:endParaRPr>
          </a:p>
          <a:p>
            <a:pPr marL="180340" lvl="0" indent="180340" algn="ctr" rtl="0">
              <a:lnSpc>
                <a:spcPct val="115000"/>
              </a:lnSpc>
              <a:spcBef>
                <a:spcPts val="500"/>
              </a:spcBef>
              <a:spcAft>
                <a:spcPts val="0"/>
              </a:spcAft>
              <a:buClr>
                <a:schemeClr val="dk1"/>
              </a:buClr>
              <a:buSzPts val="1100"/>
              <a:buFont typeface="Arial"/>
              <a:buNone/>
            </a:pPr>
            <a:endParaRPr sz="1600" dirty="0">
              <a:latin typeface="Times New Roman"/>
              <a:ea typeface="Times New Roman"/>
              <a:cs typeface="Times New Roman"/>
              <a:sym typeface="Times New Roman"/>
            </a:endParaRPr>
          </a:p>
          <a:p>
            <a:pPr marL="180340" lvl="0" indent="180340" algn="ctr" rtl="0">
              <a:lnSpc>
                <a:spcPct val="115000"/>
              </a:lnSpc>
              <a:spcBef>
                <a:spcPts val="500"/>
              </a:spcBef>
              <a:spcAft>
                <a:spcPts val="0"/>
              </a:spcAft>
              <a:buClr>
                <a:schemeClr val="dk1"/>
              </a:buClr>
              <a:buSzPts val="1100"/>
              <a:buFont typeface="Arial"/>
              <a:buNone/>
            </a:pPr>
            <a:endParaRPr sz="1600" dirty="0">
              <a:latin typeface="Times New Roman"/>
              <a:ea typeface="Times New Roman"/>
              <a:cs typeface="Times New Roman"/>
              <a:sym typeface="Times New Roman"/>
            </a:endParaRPr>
          </a:p>
          <a:p>
            <a:pPr marL="180340" lvl="0" indent="180340" algn="ctr" rtl="0">
              <a:lnSpc>
                <a:spcPct val="115000"/>
              </a:lnSpc>
              <a:spcBef>
                <a:spcPts val="500"/>
              </a:spcBef>
              <a:spcAft>
                <a:spcPts val="0"/>
              </a:spcAft>
              <a:buClr>
                <a:schemeClr val="dk1"/>
              </a:buClr>
              <a:buSzPts val="1100"/>
              <a:buFont typeface="Arial"/>
              <a:buNone/>
            </a:pPr>
            <a:endParaRPr sz="1600" dirty="0">
              <a:latin typeface="Times New Roman"/>
              <a:ea typeface="Times New Roman"/>
              <a:cs typeface="Times New Roman"/>
              <a:sym typeface="Times New Roman"/>
            </a:endParaRPr>
          </a:p>
          <a:p>
            <a:pPr marL="180340" lvl="0" indent="180340" algn="ctr" rtl="0">
              <a:lnSpc>
                <a:spcPct val="115000"/>
              </a:lnSpc>
              <a:spcBef>
                <a:spcPts val="500"/>
              </a:spcBef>
              <a:spcAft>
                <a:spcPts val="0"/>
              </a:spcAft>
              <a:buClr>
                <a:schemeClr val="dk1"/>
              </a:buClr>
              <a:buSzPts val="1100"/>
              <a:buFont typeface="Arial"/>
              <a:buNone/>
            </a:pPr>
            <a:endParaRPr sz="1600" dirty="0">
              <a:latin typeface="Times New Roman"/>
              <a:ea typeface="Times New Roman"/>
              <a:cs typeface="Times New Roman"/>
              <a:sym typeface="Times New Roman"/>
            </a:endParaRPr>
          </a:p>
          <a:p>
            <a:pPr marL="180340" lvl="0" indent="180340" algn="ctr" rtl="0">
              <a:lnSpc>
                <a:spcPct val="115000"/>
              </a:lnSpc>
              <a:spcBef>
                <a:spcPts val="500"/>
              </a:spcBef>
              <a:spcAft>
                <a:spcPts val="0"/>
              </a:spcAft>
              <a:buClr>
                <a:schemeClr val="dk1"/>
              </a:buClr>
              <a:buSzPts val="1100"/>
              <a:buFont typeface="Arial"/>
              <a:buNone/>
            </a:pPr>
            <a:endParaRPr sz="1600" dirty="0">
              <a:latin typeface="Times New Roman"/>
              <a:ea typeface="Times New Roman"/>
              <a:cs typeface="Times New Roman"/>
              <a:sym typeface="Times New Roman"/>
            </a:endParaRPr>
          </a:p>
          <a:p>
            <a:pPr marL="180340" lvl="0" indent="180340" algn="ctr" rtl="0">
              <a:lnSpc>
                <a:spcPct val="115000"/>
              </a:lnSpc>
              <a:spcBef>
                <a:spcPts val="500"/>
              </a:spcBef>
              <a:spcAft>
                <a:spcPts val="0"/>
              </a:spcAft>
              <a:buClr>
                <a:schemeClr val="dk1"/>
              </a:buClr>
              <a:buSzPts val="1100"/>
              <a:buFont typeface="Arial"/>
              <a:buNone/>
            </a:pPr>
            <a:endParaRPr sz="1600" dirty="0">
              <a:latin typeface="Times New Roman"/>
              <a:ea typeface="Times New Roman"/>
              <a:cs typeface="Times New Roman"/>
              <a:sym typeface="Times New Roman"/>
            </a:endParaRPr>
          </a:p>
          <a:p>
            <a:pPr marL="180340" lvl="0" indent="180340" algn="ctr" rtl="0">
              <a:lnSpc>
                <a:spcPct val="115000"/>
              </a:lnSpc>
              <a:spcBef>
                <a:spcPts val="500"/>
              </a:spcBef>
              <a:spcAft>
                <a:spcPts val="0"/>
              </a:spcAft>
              <a:buClr>
                <a:schemeClr val="dk1"/>
              </a:buClr>
              <a:buSzPts val="1100"/>
              <a:buFont typeface="Arial"/>
              <a:buNone/>
            </a:pPr>
            <a:endParaRPr sz="1600" dirty="0">
              <a:latin typeface="Times New Roman"/>
              <a:ea typeface="Times New Roman"/>
              <a:cs typeface="Times New Roman"/>
              <a:sym typeface="Times New Roman"/>
            </a:endParaRPr>
          </a:p>
          <a:p>
            <a:pPr marL="180340" lvl="0" indent="180340" algn="ctr" rtl="0">
              <a:lnSpc>
                <a:spcPct val="115000"/>
              </a:lnSpc>
              <a:spcBef>
                <a:spcPts val="500"/>
              </a:spcBef>
              <a:spcAft>
                <a:spcPts val="0"/>
              </a:spcAft>
              <a:buClr>
                <a:schemeClr val="dk1"/>
              </a:buClr>
              <a:buSzPts val="1100"/>
              <a:buFont typeface="Arial"/>
              <a:buNone/>
            </a:pPr>
            <a:endParaRPr sz="1600" dirty="0">
              <a:latin typeface="Times New Roman"/>
              <a:ea typeface="Times New Roman"/>
              <a:cs typeface="Times New Roman"/>
              <a:sym typeface="Times New Roman"/>
            </a:endParaRPr>
          </a:p>
          <a:p>
            <a:pPr marL="180340" lvl="0" indent="180340" algn="ctr" rtl="0">
              <a:lnSpc>
                <a:spcPct val="115000"/>
              </a:lnSpc>
              <a:spcBef>
                <a:spcPts val="500"/>
              </a:spcBef>
              <a:spcAft>
                <a:spcPts val="0"/>
              </a:spcAft>
              <a:buClr>
                <a:schemeClr val="dk1"/>
              </a:buClr>
              <a:buSzPts val="1100"/>
              <a:buFont typeface="Arial"/>
              <a:buNone/>
            </a:pPr>
            <a:endParaRPr sz="1600" dirty="0">
              <a:latin typeface="Times New Roman"/>
              <a:ea typeface="Times New Roman"/>
              <a:cs typeface="Times New Roman"/>
              <a:sym typeface="Times New Roman"/>
            </a:endParaRPr>
          </a:p>
          <a:p>
            <a:pPr marL="180340" lvl="0" indent="180340" algn="ctr" rtl="0">
              <a:lnSpc>
                <a:spcPct val="115000"/>
              </a:lnSpc>
              <a:spcBef>
                <a:spcPts val="500"/>
              </a:spcBef>
              <a:spcAft>
                <a:spcPts val="0"/>
              </a:spcAft>
              <a:buClr>
                <a:schemeClr val="dk1"/>
              </a:buClr>
              <a:buSzPts val="1100"/>
              <a:buFont typeface="Arial"/>
              <a:buNone/>
            </a:pPr>
            <a:endParaRPr sz="1600" dirty="0">
              <a:latin typeface="Times New Roman"/>
              <a:ea typeface="Times New Roman"/>
              <a:cs typeface="Times New Roman"/>
              <a:sym typeface="Times New Roman"/>
            </a:endParaRPr>
          </a:p>
          <a:p>
            <a:pPr marL="180340" lvl="0" indent="180340" algn="ctr" rtl="0">
              <a:lnSpc>
                <a:spcPct val="115000"/>
              </a:lnSpc>
              <a:spcBef>
                <a:spcPts val="500"/>
              </a:spcBef>
              <a:spcAft>
                <a:spcPts val="0"/>
              </a:spcAft>
              <a:buClr>
                <a:schemeClr val="dk1"/>
              </a:buClr>
              <a:buSzPts val="1100"/>
              <a:buFont typeface="Arial"/>
              <a:buNone/>
            </a:pPr>
            <a:endParaRPr sz="1600" dirty="0">
              <a:latin typeface="Times New Roman"/>
              <a:ea typeface="Times New Roman"/>
              <a:cs typeface="Times New Roman"/>
              <a:sym typeface="Times New Roman"/>
            </a:endParaRPr>
          </a:p>
          <a:p>
            <a:pPr marL="0" lvl="0" indent="0" algn="l" rtl="0">
              <a:lnSpc>
                <a:spcPct val="107916"/>
              </a:lnSpc>
              <a:spcBef>
                <a:spcPts val="0"/>
              </a:spcBef>
              <a:spcAft>
                <a:spcPts val="0"/>
              </a:spcAft>
              <a:buClr>
                <a:schemeClr val="dk1"/>
              </a:buClr>
              <a:buSzPts val="1100"/>
              <a:buFont typeface="Arial"/>
              <a:buNone/>
            </a:pPr>
            <a:endParaRPr sz="3600" dirty="0"/>
          </a:p>
          <a:p>
            <a:pPr marL="180340" lvl="0" indent="180340" algn="ctr" rtl="0">
              <a:lnSpc>
                <a:spcPct val="115000"/>
              </a:lnSpc>
              <a:spcBef>
                <a:spcPts val="800"/>
              </a:spcBef>
              <a:spcAft>
                <a:spcPts val="0"/>
              </a:spcAft>
              <a:buClr>
                <a:schemeClr val="dk1"/>
              </a:buClr>
              <a:buSzPts val="1100"/>
              <a:buFont typeface="Arial"/>
              <a:buNone/>
            </a:pPr>
            <a:endParaRPr sz="1600" b="1" dirty="0">
              <a:solidFill>
                <a:schemeClr val="accent1">
                  <a:lumMod val="50000"/>
                </a:schemeClr>
              </a:solidFill>
              <a:latin typeface="Times New Roman"/>
              <a:ea typeface="Times New Roman"/>
              <a:cs typeface="Times New Roman"/>
              <a:sym typeface="Times New Roman"/>
            </a:endParaRPr>
          </a:p>
          <a:p>
            <a:pPr marL="180340" lvl="0" indent="180340" algn="ctr" rtl="0">
              <a:lnSpc>
                <a:spcPct val="115000"/>
              </a:lnSpc>
              <a:spcBef>
                <a:spcPts val="500"/>
              </a:spcBef>
              <a:spcAft>
                <a:spcPts val="0"/>
              </a:spcAft>
              <a:buClr>
                <a:schemeClr val="dk1"/>
              </a:buClr>
              <a:buSzPts val="1100"/>
              <a:buFont typeface="Arial"/>
              <a:buNone/>
            </a:pPr>
            <a:r>
              <a:rPr lang="el-GR" sz="1800" b="1" dirty="0" err="1">
                <a:solidFill>
                  <a:schemeClr val="accent1">
                    <a:lumMod val="50000"/>
                  </a:schemeClr>
                </a:solidFill>
                <a:latin typeface="Times New Roman"/>
                <a:ea typeface="Times New Roman"/>
                <a:cs typeface="Times New Roman"/>
                <a:sym typeface="Times New Roman"/>
              </a:rPr>
              <a:t>ΣχεδιασμΟς</a:t>
            </a:r>
            <a:r>
              <a:rPr lang="el-GR" sz="1800" b="1" dirty="0">
                <a:solidFill>
                  <a:schemeClr val="accent1">
                    <a:lumMod val="50000"/>
                  </a:schemeClr>
                </a:solidFill>
                <a:latin typeface="Times New Roman"/>
                <a:ea typeface="Times New Roman"/>
                <a:cs typeface="Times New Roman"/>
                <a:sym typeface="Times New Roman"/>
              </a:rPr>
              <a:t>, </a:t>
            </a:r>
            <a:r>
              <a:rPr lang="el-GR" sz="1800" b="1" dirty="0" err="1">
                <a:solidFill>
                  <a:schemeClr val="accent1">
                    <a:lumMod val="50000"/>
                  </a:schemeClr>
                </a:solidFill>
                <a:latin typeface="Times New Roman"/>
                <a:ea typeface="Times New Roman"/>
                <a:cs typeface="Times New Roman"/>
                <a:sym typeface="Times New Roman"/>
              </a:rPr>
              <a:t>ανΑπτυξη</a:t>
            </a:r>
            <a:r>
              <a:rPr lang="el-GR" sz="1800" b="1" dirty="0">
                <a:solidFill>
                  <a:schemeClr val="accent1">
                    <a:lumMod val="50000"/>
                  </a:schemeClr>
                </a:solidFill>
                <a:latin typeface="Times New Roman"/>
                <a:ea typeface="Times New Roman"/>
                <a:cs typeface="Times New Roman"/>
                <a:sym typeface="Times New Roman"/>
              </a:rPr>
              <a:t> και αποτίμηση </a:t>
            </a:r>
            <a:r>
              <a:rPr lang="el-GR" sz="1800" b="1" dirty="0" err="1">
                <a:solidFill>
                  <a:schemeClr val="accent1">
                    <a:lumMod val="50000"/>
                  </a:schemeClr>
                </a:solidFill>
                <a:latin typeface="Times New Roman"/>
                <a:ea typeface="Times New Roman"/>
                <a:cs typeface="Times New Roman"/>
                <a:sym typeface="Times New Roman"/>
              </a:rPr>
              <a:t>εκπαιδευτικΟύ</a:t>
            </a:r>
            <a:r>
              <a:rPr lang="el-GR" sz="1800" b="1" dirty="0">
                <a:solidFill>
                  <a:schemeClr val="accent1">
                    <a:lumMod val="50000"/>
                  </a:schemeClr>
                </a:solidFill>
                <a:latin typeface="Times New Roman"/>
                <a:ea typeface="Times New Roman"/>
                <a:cs typeface="Times New Roman"/>
                <a:sym typeface="Times New Roman"/>
              </a:rPr>
              <a:t> υλικού με την </a:t>
            </a:r>
            <a:r>
              <a:rPr lang="el-GR" sz="1800" b="1" dirty="0" err="1">
                <a:solidFill>
                  <a:schemeClr val="accent1">
                    <a:lumMod val="50000"/>
                  </a:schemeClr>
                </a:solidFill>
                <a:latin typeface="Times New Roman"/>
                <a:ea typeface="Times New Roman"/>
                <a:cs typeface="Times New Roman"/>
                <a:sym typeface="Times New Roman"/>
              </a:rPr>
              <a:t>μΕθοδο</a:t>
            </a:r>
            <a:r>
              <a:rPr lang="el-GR" sz="1800" b="1" dirty="0">
                <a:solidFill>
                  <a:schemeClr val="accent1">
                    <a:lumMod val="50000"/>
                  </a:schemeClr>
                </a:solidFill>
                <a:latin typeface="Times New Roman"/>
                <a:ea typeface="Times New Roman"/>
                <a:cs typeface="Times New Roman"/>
                <a:sym typeface="Times New Roman"/>
              </a:rPr>
              <a:t> της Εξ </a:t>
            </a:r>
            <a:r>
              <a:rPr lang="el-GR" sz="1800" b="1" dirty="0" err="1">
                <a:solidFill>
                  <a:schemeClr val="accent1">
                    <a:lumMod val="50000"/>
                  </a:schemeClr>
                </a:solidFill>
                <a:latin typeface="Times New Roman"/>
                <a:ea typeface="Times New Roman"/>
                <a:cs typeface="Times New Roman"/>
                <a:sym typeface="Times New Roman"/>
              </a:rPr>
              <a:t>ΑποστΑσεως</a:t>
            </a:r>
            <a:r>
              <a:rPr lang="el-GR" sz="1800" b="1" dirty="0">
                <a:solidFill>
                  <a:schemeClr val="accent1">
                    <a:lumMod val="50000"/>
                  </a:schemeClr>
                </a:solidFill>
                <a:latin typeface="Times New Roman"/>
                <a:ea typeface="Times New Roman"/>
                <a:cs typeface="Times New Roman"/>
                <a:sym typeface="Times New Roman"/>
              </a:rPr>
              <a:t> </a:t>
            </a:r>
            <a:r>
              <a:rPr lang="el-GR" sz="1800" b="1" dirty="0" err="1">
                <a:solidFill>
                  <a:schemeClr val="accent1">
                    <a:lumMod val="50000"/>
                  </a:schemeClr>
                </a:solidFill>
                <a:latin typeface="Times New Roman"/>
                <a:ea typeface="Times New Roman"/>
                <a:cs typeface="Times New Roman"/>
                <a:sym typeface="Times New Roman"/>
              </a:rPr>
              <a:t>ΕκπαΙδευσης</a:t>
            </a:r>
            <a:r>
              <a:rPr lang="el-GR" sz="1800" b="1" dirty="0">
                <a:solidFill>
                  <a:schemeClr val="accent1">
                    <a:lumMod val="50000"/>
                  </a:schemeClr>
                </a:solidFill>
                <a:latin typeface="Times New Roman"/>
                <a:ea typeface="Times New Roman"/>
                <a:cs typeface="Times New Roman"/>
                <a:sym typeface="Times New Roman"/>
              </a:rPr>
              <a:t> για την επιμόρφωση </a:t>
            </a:r>
            <a:r>
              <a:rPr lang="el-GR" sz="1800" b="1" dirty="0" err="1">
                <a:solidFill>
                  <a:schemeClr val="accent1">
                    <a:lumMod val="50000"/>
                  </a:schemeClr>
                </a:solidFill>
                <a:latin typeface="Times New Roman"/>
                <a:ea typeface="Times New Roman"/>
                <a:cs typeface="Times New Roman"/>
                <a:sym typeface="Times New Roman"/>
              </a:rPr>
              <a:t>εκπαιδευτικΩν</a:t>
            </a:r>
            <a:r>
              <a:rPr lang="el-GR" sz="1800" b="1" dirty="0">
                <a:solidFill>
                  <a:schemeClr val="accent1">
                    <a:lumMod val="50000"/>
                  </a:schemeClr>
                </a:solidFill>
                <a:latin typeface="Times New Roman"/>
                <a:ea typeface="Times New Roman"/>
                <a:cs typeface="Times New Roman"/>
                <a:sym typeface="Times New Roman"/>
              </a:rPr>
              <a:t> </a:t>
            </a:r>
            <a:r>
              <a:rPr lang="el-GR" sz="1800" b="1" dirty="0" err="1">
                <a:solidFill>
                  <a:schemeClr val="accent1">
                    <a:lumMod val="50000"/>
                  </a:schemeClr>
                </a:solidFill>
                <a:latin typeface="Times New Roman"/>
                <a:ea typeface="Times New Roman"/>
                <a:cs typeface="Times New Roman"/>
                <a:sym typeface="Times New Roman"/>
              </a:rPr>
              <a:t>δευτεροβΑθμιας</a:t>
            </a:r>
            <a:r>
              <a:rPr lang="el-GR" sz="1800" b="1" dirty="0">
                <a:solidFill>
                  <a:schemeClr val="accent1">
                    <a:lumMod val="50000"/>
                  </a:schemeClr>
                </a:solidFill>
                <a:latin typeface="Times New Roman"/>
                <a:ea typeface="Times New Roman"/>
                <a:cs typeface="Times New Roman"/>
                <a:sym typeface="Times New Roman"/>
              </a:rPr>
              <a:t> </a:t>
            </a:r>
            <a:r>
              <a:rPr lang="el-GR" sz="1800" b="1" dirty="0" err="1">
                <a:solidFill>
                  <a:schemeClr val="accent1">
                    <a:lumMod val="50000"/>
                  </a:schemeClr>
                </a:solidFill>
                <a:latin typeface="Times New Roman"/>
                <a:ea typeface="Times New Roman"/>
                <a:cs typeface="Times New Roman"/>
                <a:sym typeface="Times New Roman"/>
              </a:rPr>
              <a:t>εκπαΙδευσης</a:t>
            </a:r>
            <a:r>
              <a:rPr lang="el-GR" sz="1800" b="1" dirty="0">
                <a:solidFill>
                  <a:schemeClr val="accent1">
                    <a:lumMod val="50000"/>
                  </a:schemeClr>
                </a:solidFill>
                <a:latin typeface="Times New Roman"/>
                <a:ea typeface="Times New Roman"/>
                <a:cs typeface="Times New Roman"/>
                <a:sym typeface="Times New Roman"/>
              </a:rPr>
              <a:t> στο </a:t>
            </a:r>
            <a:r>
              <a:rPr lang="el-GR" sz="1800" b="1" dirty="0" err="1">
                <a:solidFill>
                  <a:schemeClr val="accent1">
                    <a:lumMod val="50000"/>
                  </a:schemeClr>
                </a:solidFill>
                <a:latin typeface="Times New Roman"/>
                <a:ea typeface="Times New Roman"/>
                <a:cs typeface="Times New Roman"/>
                <a:sym typeface="Times New Roman"/>
              </a:rPr>
              <a:t>μΑθημα</a:t>
            </a:r>
            <a:r>
              <a:rPr lang="el-GR" sz="1800" b="1" dirty="0">
                <a:solidFill>
                  <a:schemeClr val="accent1">
                    <a:lumMod val="50000"/>
                  </a:schemeClr>
                </a:solidFill>
                <a:latin typeface="Times New Roman"/>
                <a:ea typeface="Times New Roman"/>
                <a:cs typeface="Times New Roman"/>
                <a:sym typeface="Times New Roman"/>
              </a:rPr>
              <a:t> </a:t>
            </a:r>
            <a:r>
              <a:rPr lang="el-GR" sz="1800" b="1" dirty="0" err="1">
                <a:solidFill>
                  <a:schemeClr val="accent1">
                    <a:lumMod val="50000"/>
                  </a:schemeClr>
                </a:solidFill>
                <a:latin typeface="Times New Roman"/>
                <a:ea typeface="Times New Roman"/>
                <a:cs typeface="Times New Roman"/>
                <a:sym typeface="Times New Roman"/>
              </a:rPr>
              <a:t>ΑρχαΙων</a:t>
            </a:r>
            <a:r>
              <a:rPr lang="el-GR" sz="1800" b="1" dirty="0">
                <a:solidFill>
                  <a:schemeClr val="accent1">
                    <a:lumMod val="50000"/>
                  </a:schemeClr>
                </a:solidFill>
                <a:latin typeface="Times New Roman"/>
                <a:ea typeface="Times New Roman"/>
                <a:cs typeface="Times New Roman"/>
                <a:sym typeface="Times New Roman"/>
              </a:rPr>
              <a:t> </a:t>
            </a:r>
            <a:r>
              <a:rPr lang="el-GR" sz="1800" b="1" dirty="0" err="1">
                <a:solidFill>
                  <a:schemeClr val="accent1">
                    <a:lumMod val="50000"/>
                  </a:schemeClr>
                </a:solidFill>
                <a:latin typeface="Times New Roman"/>
                <a:ea typeface="Times New Roman"/>
                <a:cs typeface="Times New Roman"/>
                <a:sym typeface="Times New Roman"/>
              </a:rPr>
              <a:t>ΕλληνικΩν</a:t>
            </a:r>
            <a:r>
              <a:rPr lang="el-GR" sz="1800" b="1" dirty="0">
                <a:solidFill>
                  <a:schemeClr val="accent1">
                    <a:lumMod val="50000"/>
                  </a:schemeClr>
                </a:solidFill>
                <a:latin typeface="Times New Roman"/>
                <a:ea typeface="Times New Roman"/>
                <a:cs typeface="Times New Roman"/>
                <a:sym typeface="Times New Roman"/>
              </a:rPr>
              <a:t> Α' Γυμνασίου: Η Β’ </a:t>
            </a:r>
            <a:r>
              <a:rPr lang="el-GR" sz="1800" b="1" dirty="0" err="1">
                <a:solidFill>
                  <a:schemeClr val="accent1">
                    <a:lumMod val="50000"/>
                  </a:schemeClr>
                </a:solidFill>
                <a:latin typeface="Times New Roman"/>
                <a:ea typeface="Times New Roman"/>
                <a:cs typeface="Times New Roman"/>
                <a:sym typeface="Times New Roman"/>
              </a:rPr>
              <a:t>κλΙση</a:t>
            </a:r>
            <a:r>
              <a:rPr lang="el-GR" sz="1800" b="1" dirty="0">
                <a:solidFill>
                  <a:schemeClr val="accent1">
                    <a:lumMod val="50000"/>
                  </a:schemeClr>
                </a:solidFill>
                <a:latin typeface="Times New Roman"/>
                <a:ea typeface="Times New Roman"/>
                <a:cs typeface="Times New Roman"/>
                <a:sym typeface="Times New Roman"/>
              </a:rPr>
              <a:t> των </a:t>
            </a:r>
            <a:r>
              <a:rPr lang="el-GR" sz="1800" b="1" dirty="0" err="1">
                <a:solidFill>
                  <a:schemeClr val="accent1">
                    <a:lumMod val="50000"/>
                  </a:schemeClr>
                </a:solidFill>
                <a:latin typeface="Times New Roman"/>
                <a:ea typeface="Times New Roman"/>
                <a:cs typeface="Times New Roman"/>
                <a:sym typeface="Times New Roman"/>
              </a:rPr>
              <a:t>ουσιαστικΩν</a:t>
            </a:r>
            <a:endParaRPr sz="1800" b="1" dirty="0">
              <a:solidFill>
                <a:schemeClr val="accent1">
                  <a:lumMod val="50000"/>
                </a:schemeClr>
              </a:solidFill>
              <a:latin typeface="Times New Roman"/>
              <a:ea typeface="Times New Roman"/>
              <a:cs typeface="Times New Roman"/>
              <a:sym typeface="Times New Roman"/>
            </a:endParaRPr>
          </a:p>
          <a:p>
            <a:pPr marL="180340" lvl="0" indent="180340" algn="ctr" rtl="0">
              <a:lnSpc>
                <a:spcPct val="115000"/>
              </a:lnSpc>
              <a:spcBef>
                <a:spcPts val="500"/>
              </a:spcBef>
              <a:spcAft>
                <a:spcPts val="0"/>
              </a:spcAft>
              <a:buClr>
                <a:schemeClr val="dk1"/>
              </a:buClr>
              <a:buSzPts val="1100"/>
              <a:buFont typeface="Arial"/>
              <a:buNone/>
            </a:pPr>
            <a:endParaRPr sz="2000" dirty="0">
              <a:latin typeface="Times New Roman"/>
              <a:ea typeface="Times New Roman"/>
              <a:cs typeface="Times New Roman"/>
              <a:sym typeface="Times New Roman"/>
            </a:endParaRPr>
          </a:p>
          <a:p>
            <a:pPr marL="0" lvl="0" indent="0" algn="l" rtl="0">
              <a:lnSpc>
                <a:spcPct val="107916"/>
              </a:lnSpc>
              <a:spcBef>
                <a:spcPts val="0"/>
              </a:spcBef>
              <a:spcAft>
                <a:spcPts val="800"/>
              </a:spcAft>
              <a:buClr>
                <a:schemeClr val="dk1"/>
              </a:buClr>
              <a:buSzPts val="1100"/>
              <a:buFont typeface="Arial"/>
              <a:buNone/>
            </a:pPr>
            <a:endParaRPr sz="1800" dirty="0"/>
          </a:p>
        </p:txBody>
      </p:sp>
      <p:cxnSp>
        <p:nvCxnSpPr>
          <p:cNvPr id="99" name="Google Shape;99;p1"/>
          <p:cNvCxnSpPr/>
          <p:nvPr/>
        </p:nvCxnSpPr>
        <p:spPr>
          <a:xfrm>
            <a:off x="1789760" y="1045383"/>
            <a:ext cx="7034182" cy="7353"/>
          </a:xfrm>
          <a:prstGeom prst="straightConnector1">
            <a:avLst/>
          </a:prstGeom>
          <a:solidFill>
            <a:schemeClr val="accent1"/>
          </a:solidFill>
          <a:ln w="9525" cap="flat" cmpd="sng">
            <a:solidFill>
              <a:schemeClr val="accent1"/>
            </a:solidFill>
            <a:prstDash val="solid"/>
            <a:round/>
            <a:headEnd type="none" w="sm" len="sm"/>
            <a:tailEnd type="none" w="sm" len="sm"/>
          </a:ln>
        </p:spPr>
      </p:cxnSp>
      <p:sp>
        <p:nvSpPr>
          <p:cNvPr id="100" name="Google Shape;100;p1"/>
          <p:cNvSpPr/>
          <p:nvPr/>
        </p:nvSpPr>
        <p:spPr>
          <a:xfrm>
            <a:off x="1604896" y="251187"/>
            <a:ext cx="7403909" cy="7386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l-GR" sz="1400" b="0" i="0" u="none" strike="noStrike" cap="none" dirty="0">
                <a:solidFill>
                  <a:schemeClr val="dk1"/>
                </a:solidFill>
                <a:latin typeface="Book Antiqua"/>
                <a:ea typeface="Book Antiqua"/>
                <a:cs typeface="Book Antiqua"/>
                <a:sym typeface="Book Antiqua"/>
              </a:rPr>
              <a:t>Πρόγραμμα Μεταπτυχιακών Σπουδών: </a:t>
            </a:r>
            <a:endParaRPr sz="1400" b="0" i="0" u="none" strike="noStrike" cap="none" dirty="0">
              <a:solidFill>
                <a:schemeClr val="dk1"/>
              </a:solidFill>
              <a:latin typeface="Book Antiqua"/>
              <a:ea typeface="Book Antiqua"/>
              <a:cs typeface="Book Antiqua"/>
              <a:sym typeface="Book Antiqua"/>
            </a:endParaRPr>
          </a:p>
          <a:p>
            <a:pPr marL="0" marR="0" lvl="0" indent="0" algn="ctr" rtl="0">
              <a:spcBef>
                <a:spcPts val="0"/>
              </a:spcBef>
              <a:spcAft>
                <a:spcPts val="0"/>
              </a:spcAft>
              <a:buNone/>
            </a:pPr>
            <a:r>
              <a:rPr lang="el-GR" sz="1400" b="0" i="0" u="none" strike="noStrike" cap="none" dirty="0">
                <a:solidFill>
                  <a:schemeClr val="dk1"/>
                </a:solidFill>
                <a:latin typeface="Book Antiqua"/>
                <a:ea typeface="Book Antiqua"/>
                <a:cs typeface="Book Antiqua"/>
                <a:sym typeface="Book Antiqua"/>
              </a:rPr>
              <a:t>«Επιστήμες της Αγωγής - Εξ Αποστάσεως Εκπαίδευση  με την αξιοποίηση Προηγμένων Μαθησιακών Τεχνολογιών (e-</a:t>
            </a:r>
            <a:r>
              <a:rPr lang="el-GR" sz="1400" b="0" i="0" u="none" strike="noStrike" cap="none" dirty="0" err="1">
                <a:solidFill>
                  <a:schemeClr val="dk1"/>
                </a:solidFill>
                <a:latin typeface="Book Antiqua"/>
                <a:ea typeface="Book Antiqua"/>
                <a:cs typeface="Book Antiqua"/>
                <a:sym typeface="Book Antiqua"/>
              </a:rPr>
              <a:t>Learning</a:t>
            </a:r>
            <a:r>
              <a:rPr lang="el-GR" sz="1400" b="0" i="0" u="none" strike="noStrike" cap="none" dirty="0">
                <a:solidFill>
                  <a:schemeClr val="dk1"/>
                </a:solidFill>
                <a:latin typeface="Book Antiqua"/>
                <a:ea typeface="Book Antiqua"/>
                <a:cs typeface="Book Antiqua"/>
                <a:sym typeface="Book Antiqua"/>
              </a:rPr>
              <a:t>)»</a:t>
            </a:r>
            <a:endParaRPr sz="1200" b="0" i="0" u="none" strike="noStrike" cap="none" dirty="0">
              <a:solidFill>
                <a:schemeClr val="dk1"/>
              </a:solidFill>
              <a:latin typeface="Book Antiqua"/>
              <a:ea typeface="Book Antiqua"/>
              <a:cs typeface="Book Antiqua"/>
              <a:sym typeface="Book Antiqua"/>
            </a:endParaRPr>
          </a:p>
        </p:txBody>
      </p:sp>
      <p:sp>
        <p:nvSpPr>
          <p:cNvPr id="101" name="Google Shape;101;p1"/>
          <p:cNvSpPr/>
          <p:nvPr/>
        </p:nvSpPr>
        <p:spPr>
          <a:xfrm>
            <a:off x="1187624" y="5933891"/>
            <a:ext cx="7204270" cy="400110"/>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chemeClr val="dk1"/>
              </a:buClr>
              <a:buSzPts val="2000"/>
              <a:buFont typeface="Book Antiqua"/>
              <a:buNone/>
            </a:pPr>
            <a:r>
              <a:rPr lang="el-GR" sz="2000" b="0" i="1" u="none" strike="noStrike" cap="none" dirty="0">
                <a:solidFill>
                  <a:schemeClr val="dk1"/>
                </a:solidFill>
                <a:latin typeface="Book Antiqua"/>
                <a:ea typeface="Book Antiqua"/>
                <a:cs typeface="Book Antiqua"/>
                <a:sym typeface="Book Antiqua"/>
              </a:rPr>
              <a:t>Ρέθυμνο, 2026</a:t>
            </a:r>
            <a:endParaRPr sz="2000" b="0" i="1" u="none" strike="noStrike" cap="none" dirty="0">
              <a:solidFill>
                <a:schemeClr val="dk1"/>
              </a:solidFill>
              <a:latin typeface="Arial"/>
              <a:ea typeface="Arial"/>
              <a:cs typeface="Arial"/>
              <a:sym typeface="Arial"/>
            </a:endParaRPr>
          </a:p>
        </p:txBody>
      </p:sp>
      <p:cxnSp>
        <p:nvCxnSpPr>
          <p:cNvPr id="102" name="Google Shape;102;p1"/>
          <p:cNvCxnSpPr/>
          <p:nvPr/>
        </p:nvCxnSpPr>
        <p:spPr>
          <a:xfrm rot="10800000" flipH="1">
            <a:off x="1789760" y="1101540"/>
            <a:ext cx="7034182" cy="1"/>
          </a:xfrm>
          <a:prstGeom prst="straightConnector1">
            <a:avLst/>
          </a:prstGeom>
          <a:solidFill>
            <a:schemeClr val="accent1"/>
          </a:solidFill>
          <a:ln w="9525" cap="flat" cmpd="sng">
            <a:solidFill>
              <a:schemeClr val="accent1"/>
            </a:solidFill>
            <a:prstDash val="solid"/>
            <a:round/>
            <a:headEnd type="none" w="sm" len="sm"/>
            <a:tailEnd type="none" w="sm" len="sm"/>
          </a:ln>
        </p:spPr>
      </p:cxnSp>
      <p:cxnSp>
        <p:nvCxnSpPr>
          <p:cNvPr id="103" name="Google Shape;103;p1"/>
          <p:cNvCxnSpPr/>
          <p:nvPr/>
        </p:nvCxnSpPr>
        <p:spPr>
          <a:xfrm>
            <a:off x="1638680" y="5589240"/>
            <a:ext cx="6991725" cy="12969"/>
          </a:xfrm>
          <a:prstGeom prst="straightConnector1">
            <a:avLst/>
          </a:prstGeom>
          <a:solidFill>
            <a:schemeClr val="accent1"/>
          </a:solidFill>
          <a:ln w="9525" cap="flat" cmpd="sng">
            <a:solidFill>
              <a:srgbClr val="FEC519"/>
            </a:solidFill>
            <a:prstDash val="solid"/>
            <a:round/>
            <a:headEnd type="none" w="sm" len="sm"/>
            <a:tailEnd type="none" w="sm" len="sm"/>
          </a:ln>
        </p:spPr>
      </p:cxnSp>
      <p:sp>
        <p:nvSpPr>
          <p:cNvPr id="104" name="Google Shape;104;p1"/>
          <p:cNvSpPr/>
          <p:nvPr/>
        </p:nvSpPr>
        <p:spPr>
          <a:xfrm>
            <a:off x="1750068" y="3697357"/>
            <a:ext cx="5643863" cy="58473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l-GR" sz="3200" dirty="0">
                <a:solidFill>
                  <a:schemeClr val="dk1"/>
                </a:solidFill>
                <a:latin typeface="Times New Roman"/>
                <a:ea typeface="Times New Roman"/>
                <a:cs typeface="Times New Roman"/>
                <a:sym typeface="Times New Roman"/>
              </a:rPr>
              <a:t>         Ματθαίου Ελευθερία </a:t>
            </a:r>
            <a:endParaRPr dirty="0"/>
          </a:p>
        </p:txBody>
      </p:sp>
      <p:graphicFrame>
        <p:nvGraphicFramePr>
          <p:cNvPr id="105" name="Google Shape;105;p1"/>
          <p:cNvGraphicFramePr/>
          <p:nvPr>
            <p:extLst>
              <p:ext uri="{D42A27DB-BD31-4B8C-83A1-F6EECF244321}">
                <p14:modId xmlns:p14="http://schemas.microsoft.com/office/powerpoint/2010/main" val="3308646946"/>
              </p:ext>
            </p:extLst>
          </p:nvPr>
        </p:nvGraphicFramePr>
        <p:xfrm>
          <a:off x="1012467" y="5015409"/>
          <a:ext cx="7996338" cy="365770"/>
        </p:xfrm>
        <a:graphic>
          <a:graphicData uri="http://schemas.openxmlformats.org/drawingml/2006/table">
            <a:tbl>
              <a:tblPr firstRow="1" bandRow="1">
                <a:noFill/>
                <a:tableStyleId>{CF783A75-B606-44CD-8AE2-DB5AC9B64712}</a:tableStyleId>
              </a:tblPr>
              <a:tblGrid>
                <a:gridCol w="2665446">
                  <a:extLst>
                    <a:ext uri="{9D8B030D-6E8A-4147-A177-3AD203B41FA5}">
                      <a16:colId xmlns:a16="http://schemas.microsoft.com/office/drawing/2014/main" val="20000"/>
                    </a:ext>
                  </a:extLst>
                </a:gridCol>
                <a:gridCol w="2665446">
                  <a:extLst>
                    <a:ext uri="{9D8B030D-6E8A-4147-A177-3AD203B41FA5}">
                      <a16:colId xmlns:a16="http://schemas.microsoft.com/office/drawing/2014/main" val="20001"/>
                    </a:ext>
                  </a:extLst>
                </a:gridCol>
                <a:gridCol w="2665446">
                  <a:extLst>
                    <a:ext uri="{9D8B030D-6E8A-4147-A177-3AD203B41FA5}">
                      <a16:colId xmlns:a16="http://schemas.microsoft.com/office/drawing/2014/main" val="20002"/>
                    </a:ext>
                  </a:extLst>
                </a:gridCol>
              </a:tblGrid>
              <a:tr h="199476">
                <a:tc>
                  <a:txBody>
                    <a:bodyPr/>
                    <a:lstStyle/>
                    <a:p>
                      <a:pPr marL="0" marR="0" lvl="0" indent="0" algn="ctr" rtl="0">
                        <a:spcBef>
                          <a:spcPts val="0"/>
                        </a:spcBef>
                        <a:spcAft>
                          <a:spcPts val="0"/>
                        </a:spcAft>
                        <a:buNone/>
                      </a:pPr>
                      <a:r>
                        <a:rPr lang="el-GR" sz="1800" b="1" dirty="0" err="1">
                          <a:solidFill>
                            <a:schemeClr val="tx1"/>
                          </a:solidFill>
                          <a:latin typeface="Times New Roman"/>
                          <a:ea typeface="Times New Roman"/>
                          <a:cs typeface="Times New Roman"/>
                          <a:sym typeface="Times New Roman"/>
                        </a:rPr>
                        <a:t>Μουζάκης</a:t>
                      </a:r>
                      <a:r>
                        <a:rPr lang="el-GR" sz="1800" b="1" dirty="0">
                          <a:solidFill>
                            <a:schemeClr val="tx1"/>
                          </a:solidFill>
                          <a:latin typeface="Times New Roman"/>
                          <a:ea typeface="Times New Roman"/>
                          <a:cs typeface="Times New Roman"/>
                          <a:sym typeface="Times New Roman"/>
                        </a:rPr>
                        <a:t> </a:t>
                      </a:r>
                      <a:endParaRPr sz="1800" b="1" dirty="0">
                        <a:solidFill>
                          <a:schemeClr val="tx1"/>
                        </a:solidFill>
                        <a:latin typeface="Times New Roman"/>
                        <a:ea typeface="Times New Roman"/>
                        <a:cs typeface="Times New Roman"/>
                        <a:sym typeface="Times New Roman"/>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spcBef>
                          <a:spcPts val="0"/>
                        </a:spcBef>
                        <a:spcAft>
                          <a:spcPts val="0"/>
                        </a:spcAft>
                        <a:buNone/>
                      </a:pPr>
                      <a:r>
                        <a:rPr lang="el-GR" sz="1800" b="1" dirty="0">
                          <a:solidFill>
                            <a:schemeClr val="tx1"/>
                          </a:solidFill>
                          <a:latin typeface="Times New Roman"/>
                          <a:ea typeface="Times New Roman"/>
                          <a:cs typeface="Times New Roman"/>
                          <a:sym typeface="Times New Roman"/>
                        </a:rPr>
                        <a:t>Μανούσου </a:t>
                      </a:r>
                      <a:endParaRPr sz="1800" b="1" dirty="0">
                        <a:solidFill>
                          <a:schemeClr val="tx1"/>
                        </a:solidFill>
                        <a:latin typeface="Times New Roman"/>
                        <a:ea typeface="Times New Roman"/>
                        <a:cs typeface="Times New Roman"/>
                        <a:sym typeface="Times New Roman"/>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tc>
                  <a:txBody>
                    <a:bodyPr/>
                    <a:lstStyle/>
                    <a:p>
                      <a:pPr marL="0" marR="0" lvl="0" indent="0" algn="ctr" rtl="0">
                        <a:spcBef>
                          <a:spcPts val="0"/>
                        </a:spcBef>
                        <a:spcAft>
                          <a:spcPts val="0"/>
                        </a:spcAft>
                        <a:buNone/>
                      </a:pPr>
                      <a:r>
                        <a:rPr lang="el-GR" sz="1800" b="1" dirty="0">
                          <a:solidFill>
                            <a:schemeClr val="tx1"/>
                          </a:solidFill>
                          <a:latin typeface="Times New Roman"/>
                          <a:ea typeface="Times New Roman"/>
                          <a:cs typeface="Times New Roman"/>
                          <a:sym typeface="Times New Roman"/>
                        </a:rPr>
                        <a:t>Σπανουδάκη</a:t>
                      </a:r>
                      <a:endParaRPr sz="1800" b="1" dirty="0">
                        <a:solidFill>
                          <a:schemeClr val="tx1"/>
                        </a:solidFill>
                        <a:latin typeface="Times New Roman"/>
                        <a:ea typeface="Times New Roman"/>
                        <a:cs typeface="Times New Roman"/>
                        <a:sym typeface="Times New Roman"/>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lt1"/>
                    </a:solidFill>
                  </a:tcPr>
                </a:tc>
                <a:extLst>
                  <a:ext uri="{0D108BD9-81ED-4DB2-BD59-A6C34878D82A}">
                    <a16:rowId xmlns:a16="http://schemas.microsoft.com/office/drawing/2014/main" val="10000"/>
                  </a:ext>
                </a:extLst>
              </a:tr>
            </a:tbl>
          </a:graphicData>
        </a:graphic>
      </p:graphicFrame>
      <p:sp>
        <p:nvSpPr>
          <p:cNvPr id="106" name="Google Shape;106;p1"/>
          <p:cNvSpPr/>
          <p:nvPr/>
        </p:nvSpPr>
        <p:spPr>
          <a:xfrm>
            <a:off x="1151619" y="4480236"/>
            <a:ext cx="6840760"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l-GR" sz="1800" b="0" i="0" u="none" strike="noStrike" cap="none" dirty="0">
                <a:solidFill>
                  <a:schemeClr val="dk1"/>
                </a:solidFill>
                <a:latin typeface="Times New Roman"/>
                <a:ea typeface="Times New Roman"/>
                <a:cs typeface="Times New Roman"/>
                <a:sym typeface="Times New Roman"/>
              </a:rPr>
              <a:t>Επιτροπή Κρίσης ΔΕ</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6"/>
          <p:cNvSpPr txBox="1">
            <a:spLocks noGrp="1"/>
          </p:cNvSpPr>
          <p:nvPr>
            <p:ph type="title"/>
          </p:nvPr>
        </p:nvSpPr>
        <p:spPr>
          <a:xfrm>
            <a:off x="1405208" y="548680"/>
            <a:ext cx="7199240" cy="765652"/>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3600"/>
              <a:buFont typeface="Calibri"/>
              <a:buNone/>
            </a:pPr>
            <a:r>
              <a:rPr lang="el-GR" sz="3600" dirty="0"/>
              <a:t>5. </a:t>
            </a:r>
            <a:r>
              <a:rPr lang="el-GR" sz="3600" dirty="0" err="1"/>
              <a:t>ΘεωρητικΟ</a:t>
            </a:r>
            <a:r>
              <a:rPr lang="el-GR" sz="3600" dirty="0"/>
              <a:t> </a:t>
            </a:r>
            <a:r>
              <a:rPr lang="el-GR" sz="3600" dirty="0" err="1"/>
              <a:t>ΠλαΙσιο</a:t>
            </a:r>
            <a:r>
              <a:rPr lang="el-GR" sz="3600" dirty="0"/>
              <a:t> 3/4</a:t>
            </a:r>
            <a:endParaRPr sz="3600" b="1" dirty="0"/>
          </a:p>
        </p:txBody>
      </p:sp>
      <p:sp>
        <p:nvSpPr>
          <p:cNvPr id="2" name="Google Shape;143;p5">
            <a:extLst>
              <a:ext uri="{FF2B5EF4-FFF2-40B4-BE49-F238E27FC236}">
                <a16:creationId xmlns:a16="http://schemas.microsoft.com/office/drawing/2014/main" id="{5C9E01B5-FEF6-6C4B-3A2E-018AD6BCFDA1}"/>
              </a:ext>
            </a:extLst>
          </p:cNvPr>
          <p:cNvSpPr/>
          <p:nvPr/>
        </p:nvSpPr>
        <p:spPr>
          <a:xfrm>
            <a:off x="1113592" y="1314332"/>
            <a:ext cx="6258471" cy="568897"/>
          </a:xfrm>
          <a:prstGeom prst="roundRect">
            <a:avLst>
              <a:gd name="adj" fmla="val 16667"/>
            </a:avLst>
          </a:prstGeom>
          <a:solidFill>
            <a:schemeClr val="accent3">
              <a:alpha val="80000"/>
            </a:scheme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l-GR" sz="2000" b="1" dirty="0">
                <a:latin typeface="Times New Roman"/>
                <a:ea typeface="Times New Roman"/>
                <a:cs typeface="Times New Roman"/>
                <a:sym typeface="Times New Roman"/>
              </a:rPr>
              <a:t>ΤΟ ΕΚΠΑΙΔΕΥΤΙΚΟ ΥΛΙΚΟ ΣΤΗΝ </a:t>
            </a:r>
            <a:r>
              <a:rPr lang="el-GR" sz="2000" b="1" dirty="0" err="1">
                <a:latin typeface="Times New Roman"/>
                <a:ea typeface="Times New Roman"/>
                <a:cs typeface="Times New Roman"/>
                <a:sym typeface="Times New Roman"/>
              </a:rPr>
              <a:t>ΕξΑΕ</a:t>
            </a:r>
            <a:endParaRPr sz="2000" b="1" dirty="0">
              <a:latin typeface="Times New Roman"/>
              <a:ea typeface="Times New Roman"/>
              <a:cs typeface="Times New Roman"/>
              <a:sym typeface="Times New Roman"/>
            </a:endParaRPr>
          </a:p>
        </p:txBody>
      </p:sp>
      <p:graphicFrame>
        <p:nvGraphicFramePr>
          <p:cNvPr id="5" name="Διάγραμμα 4">
            <a:extLst>
              <a:ext uri="{FF2B5EF4-FFF2-40B4-BE49-F238E27FC236}">
                <a16:creationId xmlns:a16="http://schemas.microsoft.com/office/drawing/2014/main" id="{AADD9DA3-2382-E03B-F9DE-7BC6C5B5B3FD}"/>
              </a:ext>
            </a:extLst>
          </p:cNvPr>
          <p:cNvGraphicFramePr/>
          <p:nvPr>
            <p:extLst>
              <p:ext uri="{D42A27DB-BD31-4B8C-83A1-F6EECF244321}">
                <p14:modId xmlns:p14="http://schemas.microsoft.com/office/powerpoint/2010/main" val="1958118906"/>
              </p:ext>
            </p:extLst>
          </p:nvPr>
        </p:nvGraphicFramePr>
        <p:xfrm>
          <a:off x="1251857" y="2079984"/>
          <a:ext cx="7075713" cy="43861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615518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6"/>
          <p:cNvSpPr txBox="1">
            <a:spLocks noGrp="1"/>
          </p:cNvSpPr>
          <p:nvPr>
            <p:ph type="title"/>
          </p:nvPr>
        </p:nvSpPr>
        <p:spPr>
          <a:xfrm>
            <a:off x="1405208" y="548680"/>
            <a:ext cx="7199240" cy="765652"/>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3600"/>
              <a:buFont typeface="Calibri"/>
              <a:buNone/>
            </a:pPr>
            <a:r>
              <a:rPr lang="el-GR" sz="3600" dirty="0"/>
              <a:t>5. </a:t>
            </a:r>
            <a:r>
              <a:rPr lang="el-GR" sz="3600" dirty="0" err="1"/>
              <a:t>Θεωρητικο</a:t>
            </a:r>
            <a:r>
              <a:rPr lang="el-GR" sz="3600" dirty="0"/>
              <a:t> </a:t>
            </a:r>
            <a:r>
              <a:rPr lang="el-GR" sz="3600" dirty="0" err="1"/>
              <a:t>Πλαισιο</a:t>
            </a:r>
            <a:r>
              <a:rPr lang="el-GR" sz="3600" dirty="0"/>
              <a:t> 4/4</a:t>
            </a:r>
            <a:endParaRPr sz="3600" b="1" dirty="0"/>
          </a:p>
        </p:txBody>
      </p:sp>
      <p:sp>
        <p:nvSpPr>
          <p:cNvPr id="2" name="Google Shape;143;p5">
            <a:extLst>
              <a:ext uri="{FF2B5EF4-FFF2-40B4-BE49-F238E27FC236}">
                <a16:creationId xmlns:a16="http://schemas.microsoft.com/office/drawing/2014/main" id="{5C9E01B5-FEF6-6C4B-3A2E-018AD6BCFDA1}"/>
              </a:ext>
            </a:extLst>
          </p:cNvPr>
          <p:cNvSpPr/>
          <p:nvPr/>
        </p:nvSpPr>
        <p:spPr>
          <a:xfrm>
            <a:off x="1875592" y="1314332"/>
            <a:ext cx="6258471" cy="568897"/>
          </a:xfrm>
          <a:prstGeom prst="roundRect">
            <a:avLst>
              <a:gd name="adj" fmla="val 16667"/>
            </a:avLst>
          </a:prstGeom>
          <a:solidFill>
            <a:schemeClr val="accent3">
              <a:alpha val="80000"/>
            </a:scheme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l-GR" sz="2000" b="1" dirty="0">
                <a:latin typeface="Times New Roman"/>
                <a:ea typeface="Times New Roman"/>
                <a:cs typeface="Times New Roman"/>
                <a:sym typeface="Times New Roman"/>
              </a:rPr>
              <a:t>ΣΗΜΑΣΙΑ ΕΠΙΜΟΡΦΩΣΗΣ ΕΝΗΛΙΚΩΝ</a:t>
            </a:r>
            <a:endParaRPr sz="2000" b="1" dirty="0">
              <a:latin typeface="Times New Roman"/>
              <a:ea typeface="Times New Roman"/>
              <a:cs typeface="Times New Roman"/>
              <a:sym typeface="Times New Roman"/>
            </a:endParaRPr>
          </a:p>
        </p:txBody>
      </p:sp>
      <p:graphicFrame>
        <p:nvGraphicFramePr>
          <p:cNvPr id="5" name="Διάγραμμα 4">
            <a:extLst>
              <a:ext uri="{FF2B5EF4-FFF2-40B4-BE49-F238E27FC236}">
                <a16:creationId xmlns:a16="http://schemas.microsoft.com/office/drawing/2014/main" id="{AADD9DA3-2382-E03B-F9DE-7BC6C5B5B3FD}"/>
              </a:ext>
            </a:extLst>
          </p:cNvPr>
          <p:cNvGraphicFramePr/>
          <p:nvPr>
            <p:extLst>
              <p:ext uri="{D42A27DB-BD31-4B8C-83A1-F6EECF244321}">
                <p14:modId xmlns:p14="http://schemas.microsoft.com/office/powerpoint/2010/main" val="1522995342"/>
              </p:ext>
            </p:extLst>
          </p:nvPr>
        </p:nvGraphicFramePr>
        <p:xfrm>
          <a:off x="762000" y="1448612"/>
          <a:ext cx="8077200" cy="41793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Google Shape;143;p5">
            <a:extLst>
              <a:ext uri="{FF2B5EF4-FFF2-40B4-BE49-F238E27FC236}">
                <a16:creationId xmlns:a16="http://schemas.microsoft.com/office/drawing/2014/main" id="{EA10A607-E1E1-DCD1-9097-F40BA48708BF}"/>
              </a:ext>
            </a:extLst>
          </p:cNvPr>
          <p:cNvSpPr/>
          <p:nvPr/>
        </p:nvSpPr>
        <p:spPr>
          <a:xfrm>
            <a:off x="1875592" y="4003104"/>
            <a:ext cx="6258471" cy="568897"/>
          </a:xfrm>
          <a:prstGeom prst="roundRect">
            <a:avLst>
              <a:gd name="adj" fmla="val 16667"/>
            </a:avLst>
          </a:prstGeom>
          <a:solidFill>
            <a:schemeClr val="accent3">
              <a:alpha val="80000"/>
            </a:scheme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l-GR" sz="2000" b="1" dirty="0">
                <a:latin typeface="Times New Roman"/>
                <a:ea typeface="Times New Roman"/>
                <a:cs typeface="Times New Roman"/>
                <a:sym typeface="Times New Roman"/>
              </a:rPr>
              <a:t>ΤΑ ΑΡΧΑΙΑ ΕΛΛΗΝΙΚΑ</a:t>
            </a:r>
            <a:endParaRPr sz="2000" b="1" dirty="0">
              <a:latin typeface="Times New Roman"/>
              <a:ea typeface="Times New Roman"/>
              <a:cs typeface="Times New Roman"/>
              <a:sym typeface="Times New Roman"/>
            </a:endParaRPr>
          </a:p>
        </p:txBody>
      </p:sp>
      <p:graphicFrame>
        <p:nvGraphicFramePr>
          <p:cNvPr id="6" name="Διάγραμμα 5">
            <a:extLst>
              <a:ext uri="{FF2B5EF4-FFF2-40B4-BE49-F238E27FC236}">
                <a16:creationId xmlns:a16="http://schemas.microsoft.com/office/drawing/2014/main" id="{519F370F-F289-CE15-A3DB-94361B55B010}"/>
              </a:ext>
            </a:extLst>
          </p:cNvPr>
          <p:cNvGraphicFramePr/>
          <p:nvPr>
            <p:extLst>
              <p:ext uri="{D42A27DB-BD31-4B8C-83A1-F6EECF244321}">
                <p14:modId xmlns:p14="http://schemas.microsoft.com/office/powerpoint/2010/main" val="4252912952"/>
              </p:ext>
            </p:extLst>
          </p:nvPr>
        </p:nvGraphicFramePr>
        <p:xfrm>
          <a:off x="0" y="1601011"/>
          <a:ext cx="8969829" cy="5376731"/>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4249149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id="{BBB50A38-72E4-D598-1DF2-30DC2ED16870}"/>
              </a:ext>
            </a:extLst>
          </p:cNvPr>
          <p:cNvSpPr>
            <a:spLocks noGrp="1"/>
          </p:cNvSpPr>
          <p:nvPr>
            <p:ph type="title"/>
          </p:nvPr>
        </p:nvSpPr>
        <p:spPr>
          <a:xfrm>
            <a:off x="885825" y="250372"/>
            <a:ext cx="7372350" cy="777873"/>
          </a:xfrm>
        </p:spPr>
        <p:txBody>
          <a:bodyPr>
            <a:normAutofit/>
          </a:bodyPr>
          <a:lstStyle/>
          <a:p>
            <a:pPr algn="ctr"/>
            <a:r>
              <a:rPr lang="el-GR" sz="3600" dirty="0"/>
              <a:t>6. ΒΙΒΛΙΟΓΡΑΦΙΚΗ ΑΝΑΣΚΟΠΗΣΗ</a:t>
            </a:r>
          </a:p>
        </p:txBody>
      </p:sp>
      <p:sp>
        <p:nvSpPr>
          <p:cNvPr id="4" name="Ορθογώνιο: Στρογγύλεμα γωνιών 3">
            <a:extLst>
              <a:ext uri="{FF2B5EF4-FFF2-40B4-BE49-F238E27FC236}">
                <a16:creationId xmlns:a16="http://schemas.microsoft.com/office/drawing/2014/main" id="{4C1D5BE2-88D5-7C92-5B91-02E181BA94C5}"/>
              </a:ext>
            </a:extLst>
          </p:cNvPr>
          <p:cNvSpPr/>
          <p:nvPr/>
        </p:nvSpPr>
        <p:spPr>
          <a:xfrm>
            <a:off x="468085" y="1692273"/>
            <a:ext cx="8047264" cy="2890613"/>
          </a:xfrm>
          <a:prstGeom prst="round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endParaRPr lang="el-GR" dirty="0">
              <a:solidFill>
                <a:schemeClr val="tx1"/>
              </a:solidFill>
            </a:endParaRPr>
          </a:p>
          <a:p>
            <a:pPr marL="285750" indent="-285750">
              <a:buFont typeface="Wingdings" panose="05000000000000000000" pitchFamily="2" charset="2"/>
              <a:buChar char="v"/>
            </a:pPr>
            <a:r>
              <a:rPr lang="el-GR" sz="2000" dirty="0">
                <a:solidFill>
                  <a:schemeClr val="tx1"/>
                </a:solidFill>
                <a:latin typeface="Times New Roman" panose="02020603050405020304" pitchFamily="18" charset="0"/>
                <a:cs typeface="Times New Roman" panose="02020603050405020304" pitchFamily="18" charset="0"/>
              </a:rPr>
              <a:t>Στο πλαίσιο αυτό εξετάστηκαν </a:t>
            </a:r>
            <a:r>
              <a:rPr lang="el-GR" sz="2000" b="1" dirty="0">
                <a:solidFill>
                  <a:schemeClr val="tx1"/>
                </a:solidFill>
                <a:latin typeface="Times New Roman" panose="02020603050405020304" pitchFamily="18" charset="0"/>
                <a:cs typeface="Times New Roman" panose="02020603050405020304" pitchFamily="18" charset="0"/>
              </a:rPr>
              <a:t>δέκα έρευνες </a:t>
            </a:r>
            <a:r>
              <a:rPr lang="el-GR" sz="2000" dirty="0">
                <a:solidFill>
                  <a:schemeClr val="tx1"/>
                </a:solidFill>
                <a:latin typeface="Times New Roman" panose="02020603050405020304" pitchFamily="18" charset="0"/>
                <a:cs typeface="Times New Roman" panose="02020603050405020304" pitchFamily="18" charset="0"/>
              </a:rPr>
              <a:t>που αφορούν τον σχεδιασμό, την ανάπτυξη και την αποτίμηση ψηφιακού εκπαιδευτικού υλικού στην εξ αποστάσεως εκπαίδευση. Οι μελέτες αυτές επικεντρώνονται κυρίως στην επιμόρφωση εκπαιδευτικών και στην αξιοποίηση σύγχρονων ψηφιακών εργαλείων και </a:t>
            </a:r>
            <a:r>
              <a:rPr lang="el-GR" sz="2000" dirty="0" err="1">
                <a:solidFill>
                  <a:schemeClr val="tx1"/>
                </a:solidFill>
                <a:latin typeface="Times New Roman" panose="02020603050405020304" pitchFamily="18" charset="0"/>
                <a:cs typeface="Times New Roman" panose="02020603050405020304" pitchFamily="18" charset="0"/>
              </a:rPr>
              <a:t>πολυμεσικών</a:t>
            </a:r>
            <a:r>
              <a:rPr lang="el-GR" sz="2000" dirty="0">
                <a:solidFill>
                  <a:schemeClr val="tx1"/>
                </a:solidFill>
                <a:latin typeface="Times New Roman" panose="02020603050405020304" pitchFamily="18" charset="0"/>
                <a:cs typeface="Times New Roman" panose="02020603050405020304" pitchFamily="18" charset="0"/>
              </a:rPr>
              <a:t> περιβαλλόντων μάθησης.</a:t>
            </a:r>
          </a:p>
        </p:txBody>
      </p:sp>
    </p:spTree>
    <p:extLst>
      <p:ext uri="{BB962C8B-B14F-4D97-AF65-F5344CB8AC3E}">
        <p14:creationId xmlns:p14="http://schemas.microsoft.com/office/powerpoint/2010/main" val="2063513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id="{BBB50A38-72E4-D598-1DF2-30DC2ED16870}"/>
              </a:ext>
            </a:extLst>
          </p:cNvPr>
          <p:cNvSpPr>
            <a:spLocks noGrp="1"/>
          </p:cNvSpPr>
          <p:nvPr>
            <p:ph type="title"/>
          </p:nvPr>
        </p:nvSpPr>
        <p:spPr>
          <a:xfrm>
            <a:off x="787854" y="315685"/>
            <a:ext cx="7372350" cy="777873"/>
          </a:xfrm>
        </p:spPr>
        <p:txBody>
          <a:bodyPr>
            <a:normAutofit/>
          </a:bodyPr>
          <a:lstStyle/>
          <a:p>
            <a:pPr algn="ctr"/>
            <a:r>
              <a:rPr lang="el-GR" sz="3600" dirty="0"/>
              <a:t>6. ΒΙΒΛΙΟΓΡΑΦΙΚΗ ΑΝΑΣΚΟΠΗΣΗ</a:t>
            </a:r>
          </a:p>
        </p:txBody>
      </p:sp>
      <p:sp>
        <p:nvSpPr>
          <p:cNvPr id="5" name="Ορθογώνιο: Στρογγύλεμα γωνιών 4">
            <a:extLst>
              <a:ext uri="{FF2B5EF4-FFF2-40B4-BE49-F238E27FC236}">
                <a16:creationId xmlns:a16="http://schemas.microsoft.com/office/drawing/2014/main" id="{A59B3D40-FE62-106D-8E3E-C6B0CADDF906}"/>
              </a:ext>
            </a:extLst>
          </p:cNvPr>
          <p:cNvSpPr/>
          <p:nvPr/>
        </p:nvSpPr>
        <p:spPr>
          <a:xfrm>
            <a:off x="0" y="1513114"/>
            <a:ext cx="9144000" cy="4430486"/>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marL="285750" indent="-285750">
              <a:buFont typeface="Wingdings" panose="05000000000000000000" pitchFamily="2" charset="2"/>
              <a:buChar char="v"/>
            </a:pPr>
            <a:endParaRPr lang="el-GR" dirty="0">
              <a:solidFill>
                <a:schemeClr val="tx1"/>
              </a:solidFill>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v"/>
            </a:pPr>
            <a:r>
              <a:rPr lang="el-GR" dirty="0">
                <a:solidFill>
                  <a:schemeClr val="tx1"/>
                </a:solidFill>
                <a:latin typeface="Times New Roman" panose="02020603050405020304" pitchFamily="18" charset="0"/>
                <a:cs typeface="Times New Roman" panose="02020603050405020304" pitchFamily="18" charset="0"/>
              </a:rPr>
              <a:t>Τα </a:t>
            </a:r>
            <a:r>
              <a:rPr lang="el-GR" b="1" dirty="0">
                <a:solidFill>
                  <a:schemeClr val="tx1"/>
                </a:solidFill>
                <a:latin typeface="Times New Roman" panose="02020603050405020304" pitchFamily="18" charset="0"/>
                <a:cs typeface="Times New Roman" panose="02020603050405020304" pitchFamily="18" charset="0"/>
              </a:rPr>
              <a:t>αποτελέσματα </a:t>
            </a:r>
            <a:r>
              <a:rPr lang="el-GR" dirty="0">
                <a:solidFill>
                  <a:schemeClr val="tx1"/>
                </a:solidFill>
                <a:latin typeface="Times New Roman" panose="02020603050405020304" pitchFamily="18" charset="0"/>
                <a:cs typeface="Times New Roman" panose="02020603050405020304" pitchFamily="18" charset="0"/>
              </a:rPr>
              <a:t>των ερευνών </a:t>
            </a:r>
            <a:r>
              <a:rPr lang="el-GR"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a:t>
            </a:r>
            <a:r>
              <a:rPr lang="el-GR" dirty="0">
                <a:solidFill>
                  <a:schemeClr val="tx1"/>
                </a:solidFill>
                <a:latin typeface="Times New Roman" panose="02020603050405020304" pitchFamily="18" charset="0"/>
                <a:cs typeface="Times New Roman" panose="02020603050405020304" pitchFamily="18" charset="0"/>
              </a:rPr>
              <a:t> ότι η χρήση ψηφιακών </a:t>
            </a:r>
            <a:r>
              <a:rPr lang="el-GR" dirty="0" err="1">
                <a:solidFill>
                  <a:schemeClr val="tx1"/>
                </a:solidFill>
                <a:latin typeface="Times New Roman" panose="02020603050405020304" pitchFamily="18" charset="0"/>
                <a:cs typeface="Times New Roman" panose="02020603050405020304" pitchFamily="18" charset="0"/>
              </a:rPr>
              <a:t>πλατφορμών</a:t>
            </a:r>
            <a:r>
              <a:rPr lang="el-GR" dirty="0">
                <a:solidFill>
                  <a:schemeClr val="tx1"/>
                </a:solidFill>
                <a:latin typeface="Times New Roman" panose="02020603050405020304" pitchFamily="18" charset="0"/>
                <a:cs typeface="Times New Roman" panose="02020603050405020304" pitchFamily="18" charset="0"/>
              </a:rPr>
              <a:t> μάθησης και </a:t>
            </a:r>
            <a:r>
              <a:rPr lang="el-GR" dirty="0" err="1">
                <a:solidFill>
                  <a:schemeClr val="tx1"/>
                </a:solidFill>
                <a:latin typeface="Times New Roman" panose="02020603050405020304" pitchFamily="18" charset="0"/>
                <a:cs typeface="Times New Roman" panose="02020603050405020304" pitchFamily="18" charset="0"/>
              </a:rPr>
              <a:t>διαδραστικών</a:t>
            </a:r>
            <a:r>
              <a:rPr lang="el-GR" dirty="0">
                <a:solidFill>
                  <a:schemeClr val="tx1"/>
                </a:solidFill>
                <a:latin typeface="Times New Roman" panose="02020603050405020304" pitchFamily="18" charset="0"/>
                <a:cs typeface="Times New Roman" panose="02020603050405020304" pitchFamily="18" charset="0"/>
              </a:rPr>
              <a:t> εργαλείων, όπως τα πολυμέσα και οι δραστηριότητες αλληλεπίδρασης </a:t>
            </a:r>
            <a:r>
              <a:rPr lang="el-GR"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l-GR" b="1" dirty="0">
                <a:solidFill>
                  <a:schemeClr val="tx1"/>
                </a:solidFill>
                <a:latin typeface="Times New Roman" panose="02020603050405020304" pitchFamily="18" charset="0"/>
                <a:cs typeface="Times New Roman" panose="02020603050405020304" pitchFamily="18" charset="0"/>
              </a:rPr>
              <a:t>συμβάλλει </a:t>
            </a:r>
            <a:r>
              <a:rPr lang="el-GR" dirty="0">
                <a:solidFill>
                  <a:schemeClr val="tx1"/>
                </a:solidFill>
                <a:latin typeface="Times New Roman" panose="02020603050405020304" pitchFamily="18" charset="0"/>
                <a:cs typeface="Times New Roman" panose="02020603050405020304" pitchFamily="18" charset="0"/>
              </a:rPr>
              <a:t>σημαντικά στη </a:t>
            </a:r>
            <a:r>
              <a:rPr lang="el-GR" b="1" dirty="0">
                <a:solidFill>
                  <a:schemeClr val="tx1"/>
                </a:solidFill>
                <a:latin typeface="Times New Roman" panose="02020603050405020304" pitchFamily="18" charset="0"/>
                <a:cs typeface="Times New Roman" panose="02020603050405020304" pitchFamily="18" charset="0"/>
              </a:rPr>
              <a:t>βελτίωση της μαθησιακής εμπειρίας. </a:t>
            </a:r>
          </a:p>
          <a:p>
            <a:pPr marL="285750" indent="-285750">
              <a:buFont typeface="Wingdings" panose="05000000000000000000" pitchFamily="2" charset="2"/>
              <a:buChar char="v"/>
            </a:pPr>
            <a:endParaRPr lang="el-GR" b="1" dirty="0">
              <a:solidFill>
                <a:schemeClr val="tx1"/>
              </a:solidFill>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v"/>
            </a:pPr>
            <a:r>
              <a:rPr lang="en-US" dirty="0">
                <a:solidFill>
                  <a:schemeClr val="tx1"/>
                </a:solidFill>
                <a:latin typeface="Times New Roman" panose="02020603050405020304" pitchFamily="18" charset="0"/>
                <a:cs typeface="Times New Roman" panose="02020603050405020304" pitchFamily="18" charset="0"/>
              </a:rPr>
              <a:t>A</a:t>
            </a:r>
            <a:r>
              <a:rPr lang="el-GR" dirty="0" err="1">
                <a:solidFill>
                  <a:schemeClr val="tx1"/>
                </a:solidFill>
                <a:latin typeface="Times New Roman" panose="02020603050405020304" pitchFamily="18" charset="0"/>
                <a:cs typeface="Times New Roman" panose="02020603050405020304" pitchFamily="18" charset="0"/>
              </a:rPr>
              <a:t>ναδεικνύεται</a:t>
            </a:r>
            <a:r>
              <a:rPr lang="el-GR" dirty="0">
                <a:solidFill>
                  <a:schemeClr val="tx1"/>
                </a:solidFill>
                <a:latin typeface="Times New Roman" panose="02020603050405020304" pitchFamily="18" charset="0"/>
                <a:cs typeface="Times New Roman" panose="02020603050405020304" pitchFamily="18" charset="0"/>
              </a:rPr>
              <a:t> </a:t>
            </a:r>
            <a:r>
              <a:rPr lang="el-GR" b="1" dirty="0">
                <a:solidFill>
                  <a:schemeClr val="tx1"/>
                </a:solidFill>
                <a:latin typeface="Times New Roman" panose="02020603050405020304" pitchFamily="18" charset="0"/>
                <a:cs typeface="Times New Roman" panose="02020603050405020304" pitchFamily="18" charset="0"/>
              </a:rPr>
              <a:t>η σημασία του σωστού παιδαγωγικού σχεδιασμού</a:t>
            </a:r>
            <a:r>
              <a:rPr lang="el-GR" dirty="0">
                <a:solidFill>
                  <a:schemeClr val="tx1"/>
                </a:solidFill>
                <a:latin typeface="Times New Roman" panose="02020603050405020304" pitchFamily="18" charset="0"/>
                <a:cs typeface="Times New Roman" panose="02020603050405020304" pitchFamily="18" charset="0"/>
              </a:rPr>
              <a:t>, της </a:t>
            </a:r>
            <a:r>
              <a:rPr lang="el-GR" b="1" dirty="0">
                <a:solidFill>
                  <a:schemeClr val="tx1"/>
                </a:solidFill>
                <a:latin typeface="Times New Roman" panose="02020603050405020304" pitchFamily="18" charset="0"/>
                <a:cs typeface="Times New Roman" panose="02020603050405020304" pitchFamily="18" charset="0"/>
              </a:rPr>
              <a:t>σαφούς δομής</a:t>
            </a:r>
            <a:r>
              <a:rPr lang="el-GR" dirty="0">
                <a:solidFill>
                  <a:schemeClr val="tx1"/>
                </a:solidFill>
                <a:latin typeface="Times New Roman" panose="02020603050405020304" pitchFamily="18" charset="0"/>
                <a:cs typeface="Times New Roman" panose="02020603050405020304" pitchFamily="18" charset="0"/>
              </a:rPr>
              <a:t>, της </a:t>
            </a:r>
            <a:r>
              <a:rPr lang="el-GR" b="1" dirty="0">
                <a:solidFill>
                  <a:schemeClr val="tx1"/>
                </a:solidFill>
                <a:latin typeface="Times New Roman" panose="02020603050405020304" pitchFamily="18" charset="0"/>
                <a:cs typeface="Times New Roman" panose="02020603050405020304" pitchFamily="18" charset="0"/>
              </a:rPr>
              <a:t>ευχρηστίας του υλικού</a:t>
            </a:r>
            <a:r>
              <a:rPr lang="el-GR" dirty="0">
                <a:solidFill>
                  <a:schemeClr val="tx1"/>
                </a:solidFill>
                <a:latin typeface="Times New Roman" panose="02020603050405020304" pitchFamily="18" charset="0"/>
                <a:cs typeface="Times New Roman" panose="02020603050405020304" pitchFamily="18" charset="0"/>
              </a:rPr>
              <a:t> και της </a:t>
            </a:r>
            <a:r>
              <a:rPr lang="el-GR" b="1" dirty="0">
                <a:solidFill>
                  <a:schemeClr val="tx1"/>
                </a:solidFill>
                <a:latin typeface="Times New Roman" panose="02020603050405020304" pitchFamily="18" charset="0"/>
                <a:cs typeface="Times New Roman" panose="02020603050405020304" pitchFamily="18" charset="0"/>
              </a:rPr>
              <a:t>δυνατότητας </a:t>
            </a:r>
            <a:r>
              <a:rPr lang="el-GR" b="1" dirty="0" err="1">
                <a:solidFill>
                  <a:schemeClr val="tx1"/>
                </a:solidFill>
                <a:latin typeface="Times New Roman" panose="02020603050405020304" pitchFamily="18" charset="0"/>
                <a:cs typeface="Times New Roman" panose="02020603050405020304" pitchFamily="18" charset="0"/>
              </a:rPr>
              <a:t>αυτοαξιολόγησης</a:t>
            </a:r>
            <a:r>
              <a:rPr lang="el-GR" b="1" dirty="0">
                <a:solidFill>
                  <a:schemeClr val="tx1"/>
                </a:solidFill>
                <a:latin typeface="Times New Roman" panose="02020603050405020304" pitchFamily="18" charset="0"/>
                <a:cs typeface="Times New Roman" panose="02020603050405020304" pitchFamily="18" charset="0"/>
              </a:rPr>
              <a:t> των εκπαιδευομένων</a:t>
            </a:r>
            <a:r>
              <a:rPr lang="el-GR" dirty="0">
                <a:solidFill>
                  <a:schemeClr val="tx1"/>
                </a:solidFill>
                <a:latin typeface="Times New Roman" panose="02020603050405020304" pitchFamily="18" charset="0"/>
                <a:cs typeface="Times New Roman" panose="02020603050405020304" pitchFamily="18" charset="0"/>
              </a:rPr>
              <a:t>.</a:t>
            </a:r>
          </a:p>
          <a:p>
            <a:endParaRPr lang="el-GR" dirty="0">
              <a:solidFill>
                <a:schemeClr val="tx1"/>
              </a:solidFill>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v"/>
            </a:pPr>
            <a:r>
              <a:rPr lang="el-GR" dirty="0">
                <a:solidFill>
                  <a:schemeClr val="tx1"/>
                </a:solidFill>
                <a:latin typeface="Times New Roman" panose="02020603050405020304" pitchFamily="18" charset="0"/>
                <a:cs typeface="Times New Roman" panose="02020603050405020304" pitchFamily="18" charset="0"/>
              </a:rPr>
              <a:t> Οι περισσότερες έρευνες </a:t>
            </a:r>
            <a:r>
              <a:rPr lang="el-GR" dirty="0">
                <a:solidFill>
                  <a:schemeClr val="tx1"/>
                </a:solidFill>
                <a:latin typeface="Times New Roman" panose="02020603050405020304" pitchFamily="18" charset="0"/>
                <a:cs typeface="Times New Roman" panose="02020603050405020304" pitchFamily="18" charset="0"/>
                <a:sym typeface="Wingdings" panose="05000000000000000000" pitchFamily="2" charset="2"/>
              </a:rPr>
              <a:t> </a:t>
            </a:r>
            <a:r>
              <a:rPr lang="el-GR" dirty="0">
                <a:solidFill>
                  <a:schemeClr val="tx1"/>
                </a:solidFill>
                <a:latin typeface="Times New Roman" panose="02020603050405020304" pitchFamily="18" charset="0"/>
                <a:cs typeface="Times New Roman" panose="02020603050405020304" pitchFamily="18" charset="0"/>
              </a:rPr>
              <a:t>το ψηφιακό εκπαιδευτικό υλικό είναι αποτελεσματικό όταν βασίζεται σε σύγχρονες παιδαγωγικές θεωρίες, όπως οι αρχές της εξ αποστάσεως εκπαίδευσης, της εκπαίδευσης ενηλίκων και της </a:t>
            </a:r>
            <a:r>
              <a:rPr lang="el-GR" dirty="0" err="1">
                <a:solidFill>
                  <a:schemeClr val="tx1"/>
                </a:solidFill>
                <a:latin typeface="Times New Roman" panose="02020603050405020304" pitchFamily="18" charset="0"/>
                <a:cs typeface="Times New Roman" panose="02020603050405020304" pitchFamily="18" charset="0"/>
              </a:rPr>
              <a:t>πολυμεσικής</a:t>
            </a:r>
            <a:r>
              <a:rPr lang="el-GR" dirty="0">
                <a:solidFill>
                  <a:schemeClr val="tx1"/>
                </a:solidFill>
                <a:latin typeface="Times New Roman" panose="02020603050405020304" pitchFamily="18" charset="0"/>
                <a:cs typeface="Times New Roman" panose="02020603050405020304" pitchFamily="18" charset="0"/>
              </a:rPr>
              <a:t> μάθησης. </a:t>
            </a:r>
          </a:p>
          <a:p>
            <a:pPr marL="285750" indent="-285750">
              <a:buFont typeface="Wingdings" panose="05000000000000000000" pitchFamily="2" charset="2"/>
              <a:buChar char="v"/>
            </a:pPr>
            <a:endParaRPr lang="el-GR" dirty="0">
              <a:solidFill>
                <a:schemeClr val="tx1"/>
              </a:solidFill>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v"/>
            </a:pPr>
            <a:r>
              <a:rPr lang="el-GR" dirty="0">
                <a:solidFill>
                  <a:schemeClr val="tx1"/>
                </a:solidFill>
                <a:latin typeface="Times New Roman" panose="02020603050405020304" pitchFamily="18" charset="0"/>
                <a:cs typeface="Times New Roman" panose="02020603050405020304" pitchFamily="18" charset="0"/>
              </a:rPr>
              <a:t>Η ενσωμάτωση </a:t>
            </a:r>
            <a:r>
              <a:rPr lang="el-GR" dirty="0" err="1">
                <a:solidFill>
                  <a:schemeClr val="tx1"/>
                </a:solidFill>
                <a:latin typeface="Times New Roman" panose="02020603050405020304" pitchFamily="18" charset="0"/>
                <a:cs typeface="Times New Roman" panose="02020603050405020304" pitchFamily="18" charset="0"/>
              </a:rPr>
              <a:t>πολυμεσικών</a:t>
            </a:r>
            <a:r>
              <a:rPr lang="el-GR" dirty="0">
                <a:solidFill>
                  <a:schemeClr val="tx1"/>
                </a:solidFill>
                <a:latin typeface="Times New Roman" panose="02020603050405020304" pitchFamily="18" charset="0"/>
                <a:cs typeface="Times New Roman" panose="02020603050405020304" pitchFamily="18" charset="0"/>
              </a:rPr>
              <a:t> στοιχείων, </a:t>
            </a:r>
            <a:r>
              <a:rPr lang="el-GR" dirty="0" err="1">
                <a:solidFill>
                  <a:schemeClr val="tx1"/>
                </a:solidFill>
                <a:latin typeface="Times New Roman" panose="02020603050405020304" pitchFamily="18" charset="0"/>
                <a:cs typeface="Times New Roman" panose="02020603050405020304" pitchFamily="18" charset="0"/>
              </a:rPr>
              <a:t>διαδραστικών</a:t>
            </a:r>
            <a:r>
              <a:rPr lang="el-GR" dirty="0">
                <a:solidFill>
                  <a:schemeClr val="tx1"/>
                </a:solidFill>
                <a:latin typeface="Times New Roman" panose="02020603050405020304" pitchFamily="18" charset="0"/>
                <a:cs typeface="Times New Roman" panose="02020603050405020304" pitchFamily="18" charset="0"/>
              </a:rPr>
              <a:t> δραστηριοτήτων και καθοδηγητικής δομής </a:t>
            </a:r>
            <a:r>
              <a:rPr lang="el-GR" b="1" dirty="0">
                <a:solidFill>
                  <a:schemeClr val="tx1"/>
                </a:solidFill>
                <a:latin typeface="Times New Roman" panose="02020603050405020304" pitchFamily="18" charset="0"/>
                <a:cs typeface="Times New Roman" panose="02020603050405020304" pitchFamily="18" charset="0"/>
              </a:rPr>
              <a:t>ενισχύει</a:t>
            </a:r>
            <a:r>
              <a:rPr lang="el-GR" dirty="0">
                <a:solidFill>
                  <a:schemeClr val="tx1"/>
                </a:solidFill>
                <a:latin typeface="Times New Roman" panose="02020603050405020304" pitchFamily="18" charset="0"/>
                <a:cs typeface="Times New Roman" panose="02020603050405020304" pitchFamily="18" charset="0"/>
              </a:rPr>
              <a:t> την κατανόηση, την ενεργό συμμετοχή και τον </a:t>
            </a:r>
            <a:r>
              <a:rPr lang="el-GR" dirty="0" err="1">
                <a:solidFill>
                  <a:schemeClr val="tx1"/>
                </a:solidFill>
                <a:latin typeface="Times New Roman" panose="02020603050405020304" pitchFamily="18" charset="0"/>
                <a:cs typeface="Times New Roman" panose="02020603050405020304" pitchFamily="18" charset="0"/>
              </a:rPr>
              <a:t>αναστοχασμό</a:t>
            </a:r>
            <a:r>
              <a:rPr lang="el-GR" dirty="0">
                <a:solidFill>
                  <a:schemeClr val="tx1"/>
                </a:solidFill>
                <a:latin typeface="Times New Roman" panose="02020603050405020304" pitchFamily="18" charset="0"/>
                <a:cs typeface="Times New Roman" panose="02020603050405020304" pitchFamily="18" charset="0"/>
              </a:rPr>
              <a:t> των εκπαιδευομένων</a:t>
            </a:r>
            <a:r>
              <a:rPr lang="el-GR" dirty="0">
                <a:latin typeface="Times New Roman" panose="02020603050405020304" pitchFamily="18" charset="0"/>
                <a:cs typeface="Times New Roman" panose="02020603050405020304" pitchFamily="18" charset="0"/>
              </a:rPr>
              <a:t>.</a:t>
            </a:r>
          </a:p>
          <a:p>
            <a:pPr marL="285750" indent="-285750">
              <a:buFont typeface="Wingdings" panose="05000000000000000000" pitchFamily="2" charset="2"/>
              <a:buChar char="v"/>
            </a:pPr>
            <a:endParaRPr lang="el-GR"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980909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7"/>
          <p:cNvSpPr txBox="1">
            <a:spLocks noGrp="1"/>
          </p:cNvSpPr>
          <p:nvPr>
            <p:ph type="title"/>
          </p:nvPr>
        </p:nvSpPr>
        <p:spPr>
          <a:xfrm>
            <a:off x="647564" y="-1"/>
            <a:ext cx="8496436" cy="87085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3600"/>
              <a:buFont typeface="Calibri"/>
              <a:buNone/>
            </a:pPr>
            <a:br>
              <a:rPr lang="el-GR" sz="3600" dirty="0"/>
            </a:br>
            <a:r>
              <a:rPr lang="el-GR" sz="3600" dirty="0"/>
              <a:t>7. ΠαραγΟμενο εκπαιδευτικ0 υλικ0 1/2</a:t>
            </a:r>
            <a:endParaRPr sz="3600" b="1" dirty="0">
              <a:solidFill>
                <a:srgbClr val="FF0000"/>
              </a:solidFill>
            </a:endParaRPr>
          </a:p>
        </p:txBody>
      </p:sp>
      <p:sp>
        <p:nvSpPr>
          <p:cNvPr id="6" name="6 - Διάγραμμα ροής: Εναλλακτική διεργασία">
            <a:extLst>
              <a:ext uri="{FF2B5EF4-FFF2-40B4-BE49-F238E27FC236}">
                <a16:creationId xmlns:a16="http://schemas.microsoft.com/office/drawing/2014/main" id="{C4CE308C-AD31-7EC3-B35B-5BE07AF983C7}"/>
              </a:ext>
            </a:extLst>
          </p:cNvPr>
          <p:cNvSpPr/>
          <p:nvPr/>
        </p:nvSpPr>
        <p:spPr>
          <a:xfrm>
            <a:off x="974136" y="1810421"/>
            <a:ext cx="2291579" cy="1030750"/>
          </a:xfrm>
          <a:prstGeom prst="flowChartAlternateProcess">
            <a:avLst/>
          </a:prstGeom>
          <a:ln w="28575"/>
        </p:spPr>
        <p:style>
          <a:lnRef idx="1">
            <a:schemeClr val="accent4"/>
          </a:lnRef>
          <a:fillRef idx="2">
            <a:schemeClr val="accent4"/>
          </a:fillRef>
          <a:effectRef idx="1">
            <a:schemeClr val="accent4"/>
          </a:effectRef>
          <a:fontRef idx="minor">
            <a:schemeClr val="dk1"/>
          </a:fontRef>
        </p:style>
        <p:txBody>
          <a:bodyPr rtlCol="0" anchor="ctr"/>
          <a:lstStyle/>
          <a:p>
            <a:pPr algn="ctr"/>
            <a:r>
              <a:rPr lang="el-GR" sz="2000" b="1" dirty="0">
                <a:solidFill>
                  <a:srgbClr val="002060"/>
                </a:solidFill>
                <a:latin typeface="Times New Roman" pitchFamily="18" charset="0"/>
                <a:cs typeface="Times New Roman" pitchFamily="18" charset="0"/>
              </a:rPr>
              <a:t>Σκοπός</a:t>
            </a:r>
          </a:p>
        </p:txBody>
      </p:sp>
      <p:sp>
        <p:nvSpPr>
          <p:cNvPr id="7" name="9 - Διάγραμμα ροής: Εναλλακτική διεργασία">
            <a:extLst>
              <a:ext uri="{FF2B5EF4-FFF2-40B4-BE49-F238E27FC236}">
                <a16:creationId xmlns:a16="http://schemas.microsoft.com/office/drawing/2014/main" id="{B4978C74-13DB-A747-162E-F62D7C2DFB2E}"/>
              </a:ext>
            </a:extLst>
          </p:cNvPr>
          <p:cNvSpPr/>
          <p:nvPr/>
        </p:nvSpPr>
        <p:spPr>
          <a:xfrm>
            <a:off x="440525" y="2841171"/>
            <a:ext cx="3506238" cy="2536372"/>
          </a:xfrm>
          <a:prstGeom prst="flowChartAlternateProcess">
            <a:avLst/>
          </a:prstGeom>
          <a:gradFill flip="none" rotWithShape="1">
            <a:gsLst>
              <a:gs pos="0">
                <a:schemeClr val="accent4">
                  <a:tint val="50000"/>
                  <a:satMod val="300000"/>
                </a:schemeClr>
              </a:gs>
              <a:gs pos="35000">
                <a:schemeClr val="accent4">
                  <a:tint val="37000"/>
                  <a:satMod val="300000"/>
                </a:schemeClr>
              </a:gs>
              <a:gs pos="100000">
                <a:schemeClr val="accent4">
                  <a:tint val="15000"/>
                  <a:satMod val="350000"/>
                </a:schemeClr>
              </a:gs>
            </a:gsLst>
            <a:lin ang="18900000" scaled="1"/>
            <a:tileRect/>
          </a:gradFill>
          <a:ln w="28575"/>
        </p:spPr>
        <p:style>
          <a:lnRef idx="1">
            <a:schemeClr val="accent4"/>
          </a:lnRef>
          <a:fillRef idx="2">
            <a:schemeClr val="accent4"/>
          </a:fillRef>
          <a:effectRef idx="1">
            <a:schemeClr val="accent4"/>
          </a:effectRef>
          <a:fontRef idx="minor">
            <a:schemeClr val="dk1"/>
          </a:fontRef>
        </p:style>
        <p:txBody>
          <a:bodyPr rtlCol="0" anchor="ctr"/>
          <a:lstStyle/>
          <a:p>
            <a:pPr algn="just"/>
            <a:r>
              <a:rPr lang="el-GR" sz="2000" b="1" dirty="0">
                <a:solidFill>
                  <a:srgbClr val="002060"/>
                </a:solidFill>
              </a:rPr>
              <a:t>Βασικός σκοπός </a:t>
            </a:r>
            <a:r>
              <a:rPr lang="el-GR" sz="2000" dirty="0"/>
              <a:t>του ΕΥ είναι οι επιμορφούμενοι να </a:t>
            </a:r>
            <a:r>
              <a:rPr lang="el-GR" sz="2000" b="1" dirty="0">
                <a:solidFill>
                  <a:srgbClr val="002060"/>
                </a:solidFill>
              </a:rPr>
              <a:t>ωφεληθούν</a:t>
            </a:r>
            <a:r>
              <a:rPr lang="el-GR" sz="2000" dirty="0"/>
              <a:t> στο μέγιστο δυνατό βαθμό, ώστε να επιτευχθεί </a:t>
            </a:r>
            <a:r>
              <a:rPr lang="el-GR" sz="2000" b="1" dirty="0">
                <a:solidFill>
                  <a:srgbClr val="002060"/>
                </a:solidFill>
              </a:rPr>
              <a:t>η επιμόρφωσή </a:t>
            </a:r>
            <a:r>
              <a:rPr lang="el-GR" sz="2000" dirty="0"/>
              <a:t>τους μέσω του </a:t>
            </a:r>
            <a:r>
              <a:rPr lang="el-GR" sz="2000" b="1" dirty="0">
                <a:solidFill>
                  <a:srgbClr val="002060"/>
                </a:solidFill>
              </a:rPr>
              <a:t>πολυμεσικού περιεχομένου</a:t>
            </a:r>
            <a:r>
              <a:rPr lang="el-GR" sz="2000" dirty="0"/>
              <a:t> του ψηφιακού υλικού. </a:t>
            </a:r>
            <a:endParaRPr lang="el-GR" sz="2000" dirty="0">
              <a:latin typeface="Times New Roman" pitchFamily="18" charset="0"/>
              <a:cs typeface="Times New Roman" pitchFamily="18" charset="0"/>
            </a:endParaRPr>
          </a:p>
        </p:txBody>
      </p:sp>
      <p:sp>
        <p:nvSpPr>
          <p:cNvPr id="8" name="7 - Διάγραμμα ροής: Εναλλακτική διεργασία">
            <a:extLst>
              <a:ext uri="{FF2B5EF4-FFF2-40B4-BE49-F238E27FC236}">
                <a16:creationId xmlns:a16="http://schemas.microsoft.com/office/drawing/2014/main" id="{DF8C719A-24FA-0AE1-240D-CE2AE2D0B463}"/>
              </a:ext>
            </a:extLst>
          </p:cNvPr>
          <p:cNvSpPr/>
          <p:nvPr/>
        </p:nvSpPr>
        <p:spPr>
          <a:xfrm>
            <a:off x="5783721" y="1714487"/>
            <a:ext cx="2184621" cy="1126683"/>
          </a:xfrm>
          <a:prstGeom prst="flowChartAlternateProcess">
            <a:avLst/>
          </a:prstGeom>
          <a:ln w="28575"/>
        </p:spPr>
        <p:style>
          <a:lnRef idx="1">
            <a:schemeClr val="accent4"/>
          </a:lnRef>
          <a:fillRef idx="2">
            <a:schemeClr val="accent4"/>
          </a:fillRef>
          <a:effectRef idx="1">
            <a:schemeClr val="accent4"/>
          </a:effectRef>
          <a:fontRef idx="minor">
            <a:schemeClr val="dk1"/>
          </a:fontRef>
        </p:style>
        <p:txBody>
          <a:bodyPr rtlCol="0" anchor="ctr"/>
          <a:lstStyle/>
          <a:p>
            <a:pPr algn="ctr"/>
            <a:r>
              <a:rPr lang="el-GR" sz="2000" b="1" dirty="0">
                <a:solidFill>
                  <a:srgbClr val="002060"/>
                </a:solidFill>
                <a:latin typeface="Times New Roman" pitchFamily="18" charset="0"/>
                <a:cs typeface="Times New Roman" pitchFamily="18" charset="0"/>
              </a:rPr>
              <a:t>Περιεχόμενο</a:t>
            </a:r>
          </a:p>
        </p:txBody>
      </p:sp>
      <p:sp>
        <p:nvSpPr>
          <p:cNvPr id="9" name="10 - Διάγραμμα ροής: Εναλλακτική διεργασία">
            <a:extLst>
              <a:ext uri="{FF2B5EF4-FFF2-40B4-BE49-F238E27FC236}">
                <a16:creationId xmlns:a16="http://schemas.microsoft.com/office/drawing/2014/main" id="{0504A6FD-2FBE-D328-978F-2670FB7FDDCA}"/>
              </a:ext>
            </a:extLst>
          </p:cNvPr>
          <p:cNvSpPr/>
          <p:nvPr/>
        </p:nvSpPr>
        <p:spPr>
          <a:xfrm>
            <a:off x="5197238" y="2842279"/>
            <a:ext cx="3357586" cy="2428892"/>
          </a:xfrm>
          <a:prstGeom prst="flowChartAlternateProcess">
            <a:avLst/>
          </a:prstGeom>
          <a:gradFill flip="none" rotWithShape="1">
            <a:gsLst>
              <a:gs pos="0">
                <a:schemeClr val="accent4">
                  <a:tint val="50000"/>
                  <a:satMod val="300000"/>
                </a:schemeClr>
              </a:gs>
              <a:gs pos="35000">
                <a:schemeClr val="accent4">
                  <a:tint val="37000"/>
                  <a:satMod val="300000"/>
                </a:schemeClr>
              </a:gs>
              <a:gs pos="100000">
                <a:schemeClr val="accent4">
                  <a:tint val="15000"/>
                  <a:satMod val="350000"/>
                </a:schemeClr>
              </a:gs>
            </a:gsLst>
            <a:lin ang="18900000" scaled="1"/>
            <a:tileRect/>
          </a:gradFill>
          <a:ln w="28575"/>
        </p:spPr>
        <p:style>
          <a:lnRef idx="1">
            <a:schemeClr val="accent4"/>
          </a:lnRef>
          <a:fillRef idx="2">
            <a:schemeClr val="accent4"/>
          </a:fillRef>
          <a:effectRef idx="1">
            <a:schemeClr val="accent4"/>
          </a:effectRef>
          <a:fontRef idx="minor">
            <a:schemeClr val="dk1"/>
          </a:fontRef>
        </p:style>
        <p:txBody>
          <a:bodyPr rtlCol="0" anchor="ctr"/>
          <a:lstStyle/>
          <a:p>
            <a:pPr algn="just"/>
            <a:r>
              <a:rPr lang="el-GR" dirty="0">
                <a:latin typeface="Times New Roman" pitchFamily="18" charset="0"/>
                <a:cs typeface="Times New Roman" pitchFamily="18" charset="0"/>
              </a:rPr>
              <a:t>Δημιουργία εξ αποστάσεως </a:t>
            </a:r>
            <a:r>
              <a:rPr lang="el-GR" b="1" dirty="0">
                <a:solidFill>
                  <a:srgbClr val="000066"/>
                </a:solidFill>
                <a:latin typeface="Times New Roman" pitchFamily="18" charset="0"/>
                <a:cs typeface="Times New Roman" pitchFamily="18" charset="0"/>
              </a:rPr>
              <a:t>ΕΥ</a:t>
            </a:r>
            <a:r>
              <a:rPr lang="el-GR" dirty="0">
                <a:latin typeface="Times New Roman" pitchFamily="18" charset="0"/>
                <a:cs typeface="Times New Roman" pitchFamily="18" charset="0"/>
              </a:rPr>
              <a:t>, με τη βοήθεια του εργαλείου </a:t>
            </a:r>
            <a:r>
              <a:rPr lang="en-US" b="1" dirty="0">
                <a:solidFill>
                  <a:srgbClr val="002060"/>
                </a:solidFill>
                <a:latin typeface="Times New Roman" pitchFamily="18" charset="0"/>
                <a:cs typeface="Times New Roman" pitchFamily="18" charset="0"/>
              </a:rPr>
              <a:t>H5P</a:t>
            </a:r>
            <a:r>
              <a:rPr lang="el-GR" dirty="0">
                <a:latin typeface="Times New Roman" pitchFamily="18" charset="0"/>
                <a:cs typeface="Times New Roman" pitchFamily="18" charset="0"/>
              </a:rPr>
              <a:t> στην πλατφόρμα </a:t>
            </a:r>
            <a:r>
              <a:rPr lang="en-US" b="1" dirty="0" err="1">
                <a:solidFill>
                  <a:srgbClr val="002060"/>
                </a:solidFill>
                <a:latin typeface="Times New Roman" pitchFamily="18" charset="0"/>
                <a:cs typeface="Times New Roman" pitchFamily="18" charset="0"/>
              </a:rPr>
              <a:t>Edivea</a:t>
            </a:r>
            <a:r>
              <a:rPr lang="en-US" b="1" dirty="0">
                <a:solidFill>
                  <a:srgbClr val="002060"/>
                </a:solidFill>
                <a:latin typeface="Times New Roman" pitchFamily="18" charset="0"/>
                <a:cs typeface="Times New Roman" pitchFamily="18" charset="0"/>
              </a:rPr>
              <a:t> Students</a:t>
            </a:r>
            <a:r>
              <a:rPr lang="el-GR" b="1" dirty="0">
                <a:solidFill>
                  <a:srgbClr val="002060"/>
                </a:solidFill>
                <a:latin typeface="Times New Roman" pitchFamily="18" charset="0"/>
                <a:cs typeface="Times New Roman" pitchFamily="18" charset="0"/>
              </a:rPr>
              <a:t> </a:t>
            </a:r>
            <a:r>
              <a:rPr lang="el-GR" dirty="0">
                <a:latin typeface="Times New Roman" pitchFamily="18" charset="0"/>
                <a:cs typeface="Times New Roman" pitchFamily="18" charset="0"/>
              </a:rPr>
              <a:t>βασιζόμενο στο μάθημα των </a:t>
            </a:r>
            <a:r>
              <a:rPr lang="el-GR" b="1" dirty="0">
                <a:solidFill>
                  <a:srgbClr val="002060"/>
                </a:solidFill>
                <a:latin typeface="Times New Roman" pitchFamily="18" charset="0"/>
                <a:cs typeface="Times New Roman" pitchFamily="18" charset="0"/>
              </a:rPr>
              <a:t>Αρχαίων Ελληνικών </a:t>
            </a:r>
            <a:r>
              <a:rPr lang="el-GR" dirty="0">
                <a:latin typeface="Times New Roman" pitchFamily="18" charset="0"/>
                <a:cs typeface="Times New Roman" pitchFamily="18" charset="0"/>
              </a:rPr>
              <a:t>της Α’ Γυμνασίου, με θέμα τη </a:t>
            </a:r>
            <a:r>
              <a:rPr lang="el-GR" b="1" dirty="0">
                <a:solidFill>
                  <a:srgbClr val="002060"/>
                </a:solidFill>
                <a:latin typeface="Times New Roman" pitchFamily="18" charset="0"/>
                <a:cs typeface="Times New Roman" pitchFamily="18" charset="0"/>
              </a:rPr>
              <a:t>Β’ Κλίση Ουσιαστικών.</a:t>
            </a:r>
            <a:endParaRPr lang="el-GR" sz="2000" b="1" dirty="0">
              <a:solidFill>
                <a:srgbClr val="00206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7"/>
          <p:cNvSpPr txBox="1">
            <a:spLocks noGrp="1"/>
          </p:cNvSpPr>
          <p:nvPr>
            <p:ph type="title"/>
          </p:nvPr>
        </p:nvSpPr>
        <p:spPr>
          <a:xfrm>
            <a:off x="647563" y="-1"/>
            <a:ext cx="8300493" cy="810345"/>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3600"/>
              <a:buFont typeface="Calibri"/>
              <a:buNone/>
            </a:pPr>
            <a:br>
              <a:rPr lang="el-GR" sz="3600" dirty="0"/>
            </a:br>
            <a:r>
              <a:rPr lang="el-GR" sz="3600" dirty="0"/>
              <a:t>7. ΠαραγΟμενο εκπαιδευτικ0 υλικ0 2/2</a:t>
            </a:r>
            <a:endParaRPr sz="3600" b="1" dirty="0">
              <a:solidFill>
                <a:srgbClr val="FF0000"/>
              </a:solidFill>
            </a:endParaRPr>
          </a:p>
        </p:txBody>
      </p:sp>
      <p:sp>
        <p:nvSpPr>
          <p:cNvPr id="6" name="6 - Διάγραμμα ροής: Εναλλακτική διεργασία">
            <a:extLst>
              <a:ext uri="{FF2B5EF4-FFF2-40B4-BE49-F238E27FC236}">
                <a16:creationId xmlns:a16="http://schemas.microsoft.com/office/drawing/2014/main" id="{C4CE308C-AD31-7EC3-B35B-5BE07AF983C7}"/>
              </a:ext>
            </a:extLst>
          </p:cNvPr>
          <p:cNvSpPr/>
          <p:nvPr/>
        </p:nvSpPr>
        <p:spPr>
          <a:xfrm>
            <a:off x="1552439" y="1813113"/>
            <a:ext cx="2291579" cy="810345"/>
          </a:xfrm>
          <a:prstGeom prst="flowChartAlternateProcess">
            <a:avLst/>
          </a:prstGeom>
          <a:ln w="28575"/>
        </p:spPr>
        <p:style>
          <a:lnRef idx="1">
            <a:schemeClr val="accent4"/>
          </a:lnRef>
          <a:fillRef idx="2">
            <a:schemeClr val="accent4"/>
          </a:fillRef>
          <a:effectRef idx="1">
            <a:schemeClr val="accent4"/>
          </a:effectRef>
          <a:fontRef idx="minor">
            <a:schemeClr val="dk1"/>
          </a:fontRef>
        </p:style>
        <p:txBody>
          <a:bodyPr rtlCol="0" anchor="ctr"/>
          <a:lstStyle/>
          <a:p>
            <a:pPr algn="ctr"/>
            <a:r>
              <a:rPr lang="el-GR" sz="2000" b="1" dirty="0">
                <a:solidFill>
                  <a:srgbClr val="002060"/>
                </a:solidFill>
                <a:latin typeface="Times New Roman" pitchFamily="18" charset="0"/>
                <a:cs typeface="Times New Roman" pitchFamily="18" charset="0"/>
              </a:rPr>
              <a:t>Αρχές Ανάπτυξης</a:t>
            </a:r>
            <a:r>
              <a:rPr lang="en-US" sz="2000" b="1" dirty="0">
                <a:solidFill>
                  <a:srgbClr val="002060"/>
                </a:solidFill>
                <a:latin typeface="Times New Roman" pitchFamily="18" charset="0"/>
                <a:cs typeface="Times New Roman" pitchFamily="18" charset="0"/>
              </a:rPr>
              <a:t> E.Y</a:t>
            </a:r>
            <a:endParaRPr lang="el-GR" sz="2000" b="1" dirty="0">
              <a:solidFill>
                <a:srgbClr val="002060"/>
              </a:solidFill>
              <a:latin typeface="Times New Roman" pitchFamily="18" charset="0"/>
              <a:cs typeface="Times New Roman" pitchFamily="18" charset="0"/>
            </a:endParaRPr>
          </a:p>
        </p:txBody>
      </p:sp>
      <p:sp>
        <p:nvSpPr>
          <p:cNvPr id="3" name="9 - Διάγραμμα ροής: Εναλλακτική διεργασία">
            <a:extLst>
              <a:ext uri="{FF2B5EF4-FFF2-40B4-BE49-F238E27FC236}">
                <a16:creationId xmlns:a16="http://schemas.microsoft.com/office/drawing/2014/main" id="{B15C7E96-B634-BA32-6BD6-F6590586E46C}"/>
              </a:ext>
            </a:extLst>
          </p:cNvPr>
          <p:cNvSpPr/>
          <p:nvPr/>
        </p:nvSpPr>
        <p:spPr>
          <a:xfrm>
            <a:off x="945110" y="2623458"/>
            <a:ext cx="3506238" cy="2144485"/>
          </a:xfrm>
          <a:prstGeom prst="flowChartAlternateProcess">
            <a:avLst/>
          </a:prstGeom>
          <a:gradFill flip="none" rotWithShape="1">
            <a:gsLst>
              <a:gs pos="0">
                <a:schemeClr val="accent4">
                  <a:tint val="50000"/>
                  <a:satMod val="300000"/>
                </a:schemeClr>
              </a:gs>
              <a:gs pos="35000">
                <a:schemeClr val="accent4">
                  <a:tint val="37000"/>
                  <a:satMod val="300000"/>
                </a:schemeClr>
              </a:gs>
              <a:gs pos="100000">
                <a:schemeClr val="accent4">
                  <a:tint val="15000"/>
                  <a:satMod val="350000"/>
                </a:schemeClr>
              </a:gs>
            </a:gsLst>
            <a:lin ang="18900000" scaled="1"/>
            <a:tileRect/>
          </a:gradFill>
          <a:ln w="28575"/>
        </p:spPr>
        <p:style>
          <a:lnRef idx="1">
            <a:schemeClr val="accent4"/>
          </a:lnRef>
          <a:fillRef idx="2">
            <a:schemeClr val="accent4"/>
          </a:fillRef>
          <a:effectRef idx="1">
            <a:schemeClr val="accent4"/>
          </a:effectRef>
          <a:fontRef idx="minor">
            <a:schemeClr val="dk1"/>
          </a:fontRef>
        </p:style>
        <p:txBody>
          <a:bodyPr rtlCol="0" anchor="ctr"/>
          <a:lstStyle/>
          <a:p>
            <a:pPr lvl="0" algn="ctr"/>
            <a:r>
              <a:rPr lang="el-GR" dirty="0">
                <a:solidFill>
                  <a:prstClr val="black"/>
                </a:solidFill>
                <a:latin typeface="Times New Roman" panose="02020603050405020304" pitchFamily="18" charset="0"/>
                <a:cs typeface="Times New Roman" panose="02020603050405020304" pitchFamily="18" charset="0"/>
              </a:rPr>
              <a:t>Ταξινομία των </a:t>
            </a:r>
            <a:r>
              <a:rPr lang="el-GR" b="1" dirty="0" err="1">
                <a:solidFill>
                  <a:srgbClr val="002060"/>
                </a:solidFill>
                <a:latin typeface="Times New Roman" panose="02020603050405020304" pitchFamily="18" charset="0"/>
                <a:cs typeface="Times New Roman" panose="02020603050405020304" pitchFamily="18" charset="0"/>
              </a:rPr>
              <a:t>West</a:t>
            </a:r>
            <a:r>
              <a:rPr lang="el-GR" b="1" dirty="0">
                <a:solidFill>
                  <a:srgbClr val="002060"/>
                </a:solidFill>
                <a:latin typeface="Times New Roman" panose="02020603050405020304" pitchFamily="18" charset="0"/>
                <a:cs typeface="Times New Roman" panose="02020603050405020304" pitchFamily="18" charset="0"/>
              </a:rPr>
              <a:t>–</a:t>
            </a:r>
            <a:r>
              <a:rPr lang="el-GR" b="1" dirty="0" err="1">
                <a:solidFill>
                  <a:srgbClr val="002060"/>
                </a:solidFill>
                <a:latin typeface="Times New Roman" panose="02020603050405020304" pitchFamily="18" charset="0"/>
                <a:cs typeface="Times New Roman" panose="02020603050405020304" pitchFamily="18" charset="0"/>
              </a:rPr>
              <a:t>Λιοναράκη</a:t>
            </a:r>
            <a:endParaRPr lang="en-US" b="1" dirty="0">
              <a:solidFill>
                <a:srgbClr val="002060"/>
              </a:solidFill>
              <a:latin typeface="Times New Roman" panose="02020603050405020304" pitchFamily="18" charset="0"/>
              <a:cs typeface="Times New Roman" panose="02020603050405020304" pitchFamily="18" charset="0"/>
            </a:endParaRPr>
          </a:p>
          <a:p>
            <a:pPr lvl="0" algn="ctr"/>
            <a:endParaRPr lang="en-US" b="1" dirty="0">
              <a:solidFill>
                <a:srgbClr val="002060"/>
              </a:solidFill>
              <a:latin typeface="Times New Roman" panose="02020603050405020304" pitchFamily="18" charset="0"/>
              <a:cs typeface="Times New Roman" panose="02020603050405020304" pitchFamily="18" charset="0"/>
            </a:endParaRPr>
          </a:p>
          <a:p>
            <a:pPr lvl="0" algn="ctr"/>
            <a:r>
              <a:rPr lang="el-GR" b="1" dirty="0">
                <a:solidFill>
                  <a:srgbClr val="002060"/>
                </a:solidFill>
                <a:latin typeface="Times New Roman" panose="02020603050405020304" pitchFamily="18" charset="0"/>
                <a:cs typeface="Times New Roman" panose="02020603050405020304" pitchFamily="18" charset="0"/>
              </a:rPr>
              <a:t> </a:t>
            </a:r>
            <a:r>
              <a:rPr lang="el-GR" dirty="0" err="1">
                <a:solidFill>
                  <a:prstClr val="black"/>
                </a:solidFill>
                <a:latin typeface="Times New Roman" panose="02020603050405020304" pitchFamily="18" charset="0"/>
                <a:cs typeface="Times New Roman" panose="02020603050405020304" pitchFamily="18" charset="0"/>
              </a:rPr>
              <a:t>Πολυμεσική</a:t>
            </a:r>
            <a:r>
              <a:rPr lang="el-GR" dirty="0">
                <a:solidFill>
                  <a:prstClr val="black"/>
                </a:solidFill>
                <a:latin typeface="Times New Roman" panose="02020603050405020304" pitchFamily="18" charset="0"/>
                <a:cs typeface="Times New Roman" panose="02020603050405020304" pitchFamily="18" charset="0"/>
              </a:rPr>
              <a:t> Αρχή </a:t>
            </a:r>
            <a:r>
              <a:rPr lang="el-GR" b="1" dirty="0">
                <a:solidFill>
                  <a:srgbClr val="002060"/>
                </a:solidFill>
                <a:latin typeface="Times New Roman" panose="02020603050405020304" pitchFamily="18" charset="0"/>
                <a:cs typeface="Times New Roman" panose="02020603050405020304" pitchFamily="18" charset="0"/>
              </a:rPr>
              <a:t>του </a:t>
            </a:r>
            <a:r>
              <a:rPr lang="el-GR" b="1" dirty="0" err="1">
                <a:solidFill>
                  <a:srgbClr val="002060"/>
                </a:solidFill>
                <a:latin typeface="Times New Roman" panose="02020603050405020304" pitchFamily="18" charset="0"/>
                <a:cs typeface="Times New Roman" panose="02020603050405020304" pitchFamily="18" charset="0"/>
              </a:rPr>
              <a:t>Mayer</a:t>
            </a:r>
            <a:endParaRPr lang="el-GR" b="1" dirty="0">
              <a:solidFill>
                <a:srgbClr val="002060"/>
              </a:solidFill>
              <a:latin typeface="Times New Roman" panose="02020603050405020304" pitchFamily="18" charset="0"/>
              <a:cs typeface="Times New Roman" panose="02020603050405020304" pitchFamily="18" charset="0"/>
            </a:endParaRPr>
          </a:p>
        </p:txBody>
      </p:sp>
      <p:sp>
        <p:nvSpPr>
          <p:cNvPr id="4" name="6 - Διάγραμμα ροής: Εναλλακτική διεργασία">
            <a:extLst>
              <a:ext uri="{FF2B5EF4-FFF2-40B4-BE49-F238E27FC236}">
                <a16:creationId xmlns:a16="http://schemas.microsoft.com/office/drawing/2014/main" id="{55C0F9EF-5CD7-2386-E5F4-4A80255B6FB9}"/>
              </a:ext>
            </a:extLst>
          </p:cNvPr>
          <p:cNvSpPr/>
          <p:nvPr/>
        </p:nvSpPr>
        <p:spPr>
          <a:xfrm>
            <a:off x="5786982" y="1813113"/>
            <a:ext cx="2291579" cy="810345"/>
          </a:xfrm>
          <a:prstGeom prst="flowChartAlternateProcess">
            <a:avLst/>
          </a:prstGeom>
          <a:ln w="28575"/>
        </p:spPr>
        <p:style>
          <a:lnRef idx="1">
            <a:schemeClr val="accent4"/>
          </a:lnRef>
          <a:fillRef idx="2">
            <a:schemeClr val="accent4"/>
          </a:fillRef>
          <a:effectRef idx="1">
            <a:schemeClr val="accent4"/>
          </a:effectRef>
          <a:fontRef idx="minor">
            <a:schemeClr val="dk1"/>
          </a:fontRef>
        </p:style>
        <p:txBody>
          <a:bodyPr rtlCol="0" anchor="ctr"/>
          <a:lstStyle/>
          <a:p>
            <a:pPr algn="ctr"/>
            <a:r>
              <a:rPr lang="el-GR" sz="2000" b="1" dirty="0">
                <a:solidFill>
                  <a:srgbClr val="002060"/>
                </a:solidFill>
                <a:latin typeface="Times New Roman" pitchFamily="18" charset="0"/>
                <a:cs typeface="Times New Roman" pitchFamily="18" charset="0"/>
              </a:rPr>
              <a:t>Είσοδος στο Ε.Υ</a:t>
            </a:r>
          </a:p>
        </p:txBody>
      </p:sp>
      <p:sp>
        <p:nvSpPr>
          <p:cNvPr id="5" name="9 - Διάγραμμα ροής: Εναλλακτική διεργασία">
            <a:extLst>
              <a:ext uri="{FF2B5EF4-FFF2-40B4-BE49-F238E27FC236}">
                <a16:creationId xmlns:a16="http://schemas.microsoft.com/office/drawing/2014/main" id="{A5CBC5B6-AFF6-DE43-1A19-EC68898F79BB}"/>
              </a:ext>
            </a:extLst>
          </p:cNvPr>
          <p:cNvSpPr/>
          <p:nvPr/>
        </p:nvSpPr>
        <p:spPr>
          <a:xfrm>
            <a:off x="5179652" y="2677887"/>
            <a:ext cx="3506238" cy="2144485"/>
          </a:xfrm>
          <a:prstGeom prst="flowChartAlternateProcess">
            <a:avLst/>
          </a:prstGeom>
          <a:gradFill flip="none" rotWithShape="1">
            <a:gsLst>
              <a:gs pos="0">
                <a:schemeClr val="accent4">
                  <a:tint val="50000"/>
                  <a:satMod val="300000"/>
                </a:schemeClr>
              </a:gs>
              <a:gs pos="35000">
                <a:schemeClr val="accent4">
                  <a:tint val="37000"/>
                  <a:satMod val="300000"/>
                </a:schemeClr>
              </a:gs>
              <a:gs pos="100000">
                <a:schemeClr val="accent4">
                  <a:tint val="15000"/>
                  <a:satMod val="350000"/>
                </a:schemeClr>
              </a:gs>
            </a:gsLst>
            <a:lin ang="18900000" scaled="1"/>
            <a:tileRect/>
          </a:gradFill>
          <a:ln w="28575"/>
        </p:spPr>
        <p:style>
          <a:lnRef idx="1">
            <a:schemeClr val="accent4"/>
          </a:lnRef>
          <a:fillRef idx="2">
            <a:schemeClr val="accent4"/>
          </a:fillRef>
          <a:effectRef idx="1">
            <a:schemeClr val="accent4"/>
          </a:effectRef>
          <a:fontRef idx="minor">
            <a:schemeClr val="dk1"/>
          </a:fontRef>
        </p:style>
        <p:txBody>
          <a:bodyPr rtlCol="0" anchor="ctr"/>
          <a:lstStyle/>
          <a:p>
            <a:pPr lvl="0" algn="ctr"/>
            <a:r>
              <a:rPr lang="el-GR" b="1" dirty="0">
                <a:solidFill>
                  <a:srgbClr val="002060"/>
                </a:solidFill>
                <a:latin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Ψηφιακό Υλικό </a:t>
            </a:r>
            <a:endParaRPr lang="el-GR" b="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43270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3" grpId="0" animBg="1"/>
      <p:bldP spid="4" grpId="0" animBg="1"/>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9"/>
          <p:cNvSpPr txBox="1">
            <a:spLocks noGrp="1"/>
          </p:cNvSpPr>
          <p:nvPr>
            <p:ph type="title"/>
          </p:nvPr>
        </p:nvSpPr>
        <p:spPr>
          <a:xfrm>
            <a:off x="1043608" y="620688"/>
            <a:ext cx="7776864" cy="576064"/>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3600"/>
              <a:buFont typeface="Calibri"/>
              <a:buNone/>
            </a:pPr>
            <a:r>
              <a:rPr lang="el-GR" sz="3600" dirty="0"/>
              <a:t>8. </a:t>
            </a:r>
            <a:r>
              <a:rPr lang="el-GR" sz="3600" dirty="0" err="1"/>
              <a:t>ΜεθοδολογΙα</a:t>
            </a:r>
            <a:r>
              <a:rPr lang="el-GR" sz="3600" dirty="0"/>
              <a:t> 1/2</a:t>
            </a:r>
            <a:endParaRPr sz="4000" b="1" dirty="0"/>
          </a:p>
        </p:txBody>
      </p:sp>
      <p:graphicFrame>
        <p:nvGraphicFramePr>
          <p:cNvPr id="2" name="Διάγραμμα 1">
            <a:extLst>
              <a:ext uri="{FF2B5EF4-FFF2-40B4-BE49-F238E27FC236}">
                <a16:creationId xmlns:a16="http://schemas.microsoft.com/office/drawing/2014/main" id="{F9B5CFEA-E3E2-3EDF-48B4-0A6FB0A1894B}"/>
              </a:ext>
            </a:extLst>
          </p:cNvPr>
          <p:cNvGraphicFramePr/>
          <p:nvPr>
            <p:extLst>
              <p:ext uri="{D42A27DB-BD31-4B8C-83A1-F6EECF244321}">
                <p14:modId xmlns:p14="http://schemas.microsoft.com/office/powerpoint/2010/main" val="847356933"/>
              </p:ext>
            </p:extLst>
          </p:nvPr>
        </p:nvGraphicFramePr>
        <p:xfrm>
          <a:off x="1043609" y="1196752"/>
          <a:ext cx="7556106" cy="54108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Εικόνα 5">
            <a:extLst>
              <a:ext uri="{FF2B5EF4-FFF2-40B4-BE49-F238E27FC236}">
                <a16:creationId xmlns:a16="http://schemas.microsoft.com/office/drawing/2014/main" id="{871C58F4-60AF-16D5-2E65-FB754F5CE43E}"/>
              </a:ext>
            </a:extLst>
          </p:cNvPr>
          <p:cNvPicPr>
            <a:picLocks noChangeAspect="1"/>
          </p:cNvPicPr>
          <p:nvPr/>
        </p:nvPicPr>
        <p:blipFill>
          <a:blip r:embed="rId8"/>
          <a:stretch>
            <a:fillRect/>
          </a:stretch>
        </p:blipFill>
        <p:spPr>
          <a:xfrm>
            <a:off x="3820887" y="5399525"/>
            <a:ext cx="4778827" cy="1134689"/>
          </a:xfrm>
          <a:prstGeom prst="rect">
            <a:avLst/>
          </a:prstGeom>
        </p:spPr>
      </p:pic>
      <p:sp>
        <p:nvSpPr>
          <p:cNvPr id="7" name="TextBox 6">
            <a:extLst>
              <a:ext uri="{FF2B5EF4-FFF2-40B4-BE49-F238E27FC236}">
                <a16:creationId xmlns:a16="http://schemas.microsoft.com/office/drawing/2014/main" id="{28954E1A-7E5B-9F22-5159-733C68BC8DCE}"/>
              </a:ext>
            </a:extLst>
          </p:cNvPr>
          <p:cNvSpPr txBox="1"/>
          <p:nvPr/>
        </p:nvSpPr>
        <p:spPr>
          <a:xfrm>
            <a:off x="3820887" y="5500682"/>
            <a:ext cx="5246914" cy="830997"/>
          </a:xfrm>
          <a:prstGeom prst="rect">
            <a:avLst/>
          </a:prstGeom>
          <a:noFill/>
        </p:spPr>
        <p:txBody>
          <a:bodyPr wrap="square" rtlCol="0">
            <a:spAutoFit/>
          </a:bodyPr>
          <a:lstStyle/>
          <a:p>
            <a:pPr marL="342900" indent="-342900">
              <a:buFont typeface="Arial" panose="020B0604020202020204" pitchFamily="34" charset="0"/>
              <a:buChar char="•"/>
            </a:pPr>
            <a:r>
              <a:rPr lang="el-GR" sz="2400" dirty="0"/>
              <a:t>ΕΡΩΤΗΜΑΤΟΛΟΓΙΟ ΤΟΥ ΕΔΙΒΕΑ</a:t>
            </a:r>
          </a:p>
          <a:p>
            <a:pPr marL="342900" indent="-342900">
              <a:buFont typeface="Arial" panose="020B0604020202020204" pitchFamily="34" charset="0"/>
              <a:buChar char="•"/>
            </a:pPr>
            <a:r>
              <a:rPr lang="el-GR" sz="2400" dirty="0"/>
              <a:t>ΕΡΩΤΗΜΑΤΟΛΟΓΙΟ ΕΡΕΥΝΗΤΡΙΑΣ</a:t>
            </a:r>
          </a:p>
        </p:txBody>
      </p:sp>
    </p:spTree>
    <p:extLst>
      <p:ext uri="{BB962C8B-B14F-4D97-AF65-F5344CB8AC3E}">
        <p14:creationId xmlns:p14="http://schemas.microsoft.com/office/powerpoint/2010/main" val="17880053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9"/>
          <p:cNvSpPr txBox="1">
            <a:spLocks noGrp="1"/>
          </p:cNvSpPr>
          <p:nvPr>
            <p:ph type="title"/>
          </p:nvPr>
        </p:nvSpPr>
        <p:spPr>
          <a:xfrm>
            <a:off x="1043608" y="620688"/>
            <a:ext cx="7776864" cy="576064"/>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3600"/>
              <a:buFont typeface="Calibri"/>
              <a:buNone/>
            </a:pPr>
            <a:r>
              <a:rPr lang="el-GR" sz="3600" dirty="0"/>
              <a:t>8. </a:t>
            </a:r>
            <a:r>
              <a:rPr lang="el-GR" sz="3600" dirty="0" err="1"/>
              <a:t>ΜεθοδολογΙα</a:t>
            </a:r>
            <a:r>
              <a:rPr lang="el-GR" sz="3600" dirty="0"/>
              <a:t> 2/2</a:t>
            </a:r>
            <a:endParaRPr sz="4000" b="1" dirty="0"/>
          </a:p>
        </p:txBody>
      </p:sp>
      <p:graphicFrame>
        <p:nvGraphicFramePr>
          <p:cNvPr id="2" name="Διάγραμμα 1">
            <a:extLst>
              <a:ext uri="{FF2B5EF4-FFF2-40B4-BE49-F238E27FC236}">
                <a16:creationId xmlns:a16="http://schemas.microsoft.com/office/drawing/2014/main" id="{F9B5CFEA-E3E2-3EDF-48B4-0A6FB0A1894B}"/>
              </a:ext>
            </a:extLst>
          </p:cNvPr>
          <p:cNvGraphicFramePr/>
          <p:nvPr>
            <p:extLst>
              <p:ext uri="{D42A27DB-BD31-4B8C-83A1-F6EECF244321}">
                <p14:modId xmlns:p14="http://schemas.microsoft.com/office/powerpoint/2010/main" val="292606512"/>
              </p:ext>
            </p:extLst>
          </p:nvPr>
        </p:nvGraphicFramePr>
        <p:xfrm>
          <a:off x="1524000" y="1397000"/>
          <a:ext cx="5921829" cy="366485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10"/>
          <p:cNvSpPr txBox="1">
            <a:spLocks noGrp="1"/>
          </p:cNvSpPr>
          <p:nvPr>
            <p:ph type="title"/>
          </p:nvPr>
        </p:nvSpPr>
        <p:spPr>
          <a:xfrm>
            <a:off x="228600" y="332656"/>
            <a:ext cx="8591872" cy="576064"/>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3600"/>
              <a:buFont typeface="Calibri"/>
              <a:buNone/>
            </a:pPr>
            <a:r>
              <a:rPr lang="el-GR" sz="3600" dirty="0"/>
              <a:t>9. </a:t>
            </a:r>
            <a:r>
              <a:rPr lang="el-GR" sz="3600" dirty="0" err="1"/>
              <a:t>Αποτελεσματα</a:t>
            </a:r>
            <a:r>
              <a:rPr lang="el-GR" sz="3600" dirty="0"/>
              <a:t> - </a:t>
            </a:r>
            <a:r>
              <a:rPr lang="el-GR" sz="3600" dirty="0" err="1"/>
              <a:t>Κυρια</a:t>
            </a:r>
            <a:r>
              <a:rPr lang="el-GR" sz="3600" dirty="0"/>
              <a:t> </a:t>
            </a:r>
            <a:r>
              <a:rPr lang="el-GR" sz="3600" dirty="0" err="1"/>
              <a:t>ευρηματα</a:t>
            </a:r>
            <a:r>
              <a:rPr lang="el-GR" sz="3600" dirty="0"/>
              <a:t>  1/2</a:t>
            </a:r>
            <a:endParaRPr sz="4000" b="1" dirty="0"/>
          </a:p>
        </p:txBody>
      </p:sp>
      <p:sp>
        <p:nvSpPr>
          <p:cNvPr id="3" name="Οβάλ 2">
            <a:extLst>
              <a:ext uri="{FF2B5EF4-FFF2-40B4-BE49-F238E27FC236}">
                <a16:creationId xmlns:a16="http://schemas.microsoft.com/office/drawing/2014/main" id="{DD92DD3D-98F4-CC75-B6B5-2CF88058BFCB}"/>
              </a:ext>
            </a:extLst>
          </p:cNvPr>
          <p:cNvSpPr/>
          <p:nvPr/>
        </p:nvSpPr>
        <p:spPr>
          <a:xfrm>
            <a:off x="2971800" y="1186543"/>
            <a:ext cx="2852057" cy="1153886"/>
          </a:xfrm>
          <a:prstGeom prst="ellipse">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l-GR" sz="2000" b="1" dirty="0">
                <a:solidFill>
                  <a:srgbClr val="7030A0"/>
                </a:solidFill>
              </a:rPr>
              <a:t>Οι απόψεις των ειδικών της </a:t>
            </a:r>
            <a:r>
              <a:rPr lang="el-GR" sz="2000" b="1" dirty="0" err="1">
                <a:solidFill>
                  <a:srgbClr val="7030A0"/>
                </a:solidFill>
              </a:rPr>
              <a:t>ΕξΑΕ</a:t>
            </a:r>
            <a:endParaRPr lang="el-GR" sz="2000" b="1" dirty="0">
              <a:solidFill>
                <a:srgbClr val="7030A0"/>
              </a:solidFill>
            </a:endParaRPr>
          </a:p>
        </p:txBody>
      </p:sp>
      <p:sp>
        <p:nvSpPr>
          <p:cNvPr id="4" name="Ορθογώνιο: Στρογγύλεμα γωνιών 3">
            <a:extLst>
              <a:ext uri="{FF2B5EF4-FFF2-40B4-BE49-F238E27FC236}">
                <a16:creationId xmlns:a16="http://schemas.microsoft.com/office/drawing/2014/main" id="{57D79B59-0473-53D4-EC92-218F394F7ED1}"/>
              </a:ext>
            </a:extLst>
          </p:cNvPr>
          <p:cNvSpPr/>
          <p:nvPr/>
        </p:nvSpPr>
        <p:spPr>
          <a:xfrm>
            <a:off x="533400" y="2612571"/>
            <a:ext cx="8287072" cy="816429"/>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marL="285750" indent="-285750" algn="just">
              <a:buFont typeface="Wingdings" panose="05000000000000000000" pitchFamily="2" charset="2"/>
              <a:buChar char="v"/>
            </a:pPr>
            <a:r>
              <a:rPr lang="el-GR" sz="1800" dirty="0">
                <a:latin typeface="Calibri"/>
                <a:ea typeface="Calibri"/>
                <a:cs typeface="Calibri"/>
              </a:rPr>
              <a:t>Το Ε.Υ. έχει σχεδιαστεί σύμφωνα με τις </a:t>
            </a:r>
            <a:r>
              <a:rPr lang="el-GR" sz="1800" b="1" dirty="0">
                <a:latin typeface="Calibri"/>
                <a:ea typeface="Calibri"/>
                <a:cs typeface="Calibri"/>
              </a:rPr>
              <a:t>αρχές </a:t>
            </a:r>
            <a:r>
              <a:rPr lang="el-GR" sz="1800" dirty="0">
                <a:latin typeface="Calibri"/>
                <a:ea typeface="Calibri"/>
                <a:cs typeface="Calibri"/>
              </a:rPr>
              <a:t>και τη </a:t>
            </a:r>
            <a:r>
              <a:rPr lang="el-GR" sz="1800" b="1" dirty="0">
                <a:latin typeface="Calibri"/>
                <a:ea typeface="Calibri"/>
                <a:cs typeface="Calibri"/>
              </a:rPr>
              <a:t>μεθοδολογία </a:t>
            </a:r>
            <a:r>
              <a:rPr lang="el-GR" sz="1800" dirty="0">
                <a:latin typeface="Calibri"/>
                <a:ea typeface="Calibri"/>
                <a:cs typeface="Calibri"/>
              </a:rPr>
              <a:t>της </a:t>
            </a:r>
            <a:r>
              <a:rPr lang="el-GR" sz="1800" dirty="0" err="1">
                <a:latin typeface="Calibri"/>
                <a:ea typeface="Calibri"/>
                <a:cs typeface="Calibri"/>
              </a:rPr>
              <a:t>ΕξΑΕ</a:t>
            </a:r>
            <a:endParaRPr lang="en-US" sz="1800" dirty="0">
              <a:latin typeface="Calibri"/>
              <a:ea typeface="Calibri"/>
              <a:cs typeface="Calibri"/>
            </a:endParaRPr>
          </a:p>
          <a:p>
            <a:pPr marL="285750" indent="-285750" algn="just">
              <a:buFont typeface="Wingdings" panose="05000000000000000000" pitchFamily="2" charset="2"/>
              <a:buChar char="v"/>
            </a:pPr>
            <a:r>
              <a:rPr lang="el-GR" sz="1800" dirty="0">
                <a:latin typeface="Calibri"/>
                <a:ea typeface="Calibri"/>
                <a:cs typeface="Calibri"/>
              </a:rPr>
              <a:t>Εφαρμόζονται οι </a:t>
            </a:r>
            <a:r>
              <a:rPr lang="el-GR" sz="1800" b="1" dirty="0">
                <a:latin typeface="Calibri"/>
                <a:ea typeface="Calibri"/>
                <a:cs typeface="Calibri"/>
              </a:rPr>
              <a:t>αρχές </a:t>
            </a:r>
            <a:r>
              <a:rPr lang="el-GR" sz="1800" dirty="0">
                <a:latin typeface="Calibri"/>
                <a:ea typeface="Calibri"/>
                <a:cs typeface="Calibri"/>
              </a:rPr>
              <a:t>της </a:t>
            </a:r>
            <a:r>
              <a:rPr lang="el-GR" sz="1800" b="1" dirty="0" err="1">
                <a:latin typeface="Calibri"/>
                <a:ea typeface="Calibri"/>
                <a:cs typeface="Calibri"/>
              </a:rPr>
              <a:t>Πολυμεσικής</a:t>
            </a:r>
            <a:r>
              <a:rPr lang="el-GR" sz="1800" b="1" dirty="0">
                <a:latin typeface="Calibri"/>
                <a:ea typeface="Calibri"/>
                <a:cs typeface="Calibri"/>
              </a:rPr>
              <a:t> Μάθησης</a:t>
            </a:r>
            <a:endParaRPr lang="el-GR" dirty="0"/>
          </a:p>
        </p:txBody>
      </p:sp>
      <p:sp>
        <p:nvSpPr>
          <p:cNvPr id="5" name="Ορθογώνιο: Στρογγύλεμα γωνιών 4">
            <a:extLst>
              <a:ext uri="{FF2B5EF4-FFF2-40B4-BE49-F238E27FC236}">
                <a16:creationId xmlns:a16="http://schemas.microsoft.com/office/drawing/2014/main" id="{39C5E50B-EEDA-A9C9-D043-607A4A610B17}"/>
              </a:ext>
            </a:extLst>
          </p:cNvPr>
          <p:cNvSpPr/>
          <p:nvPr/>
        </p:nvSpPr>
        <p:spPr>
          <a:xfrm>
            <a:off x="533400" y="5132851"/>
            <a:ext cx="8287072" cy="816429"/>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marL="285750" indent="-285750" algn="just">
              <a:buFont typeface="Wingdings" panose="05000000000000000000" pitchFamily="2" charset="2"/>
              <a:buChar char="v"/>
            </a:pPr>
            <a:r>
              <a:rPr lang="el-GR" b="1" dirty="0"/>
              <a:t>Δυνατά σημεία </a:t>
            </a:r>
            <a:r>
              <a:rPr lang="el-GR" dirty="0">
                <a:sym typeface="Wingdings" panose="05000000000000000000" pitchFamily="2" charset="2"/>
              </a:rPr>
              <a:t> </a:t>
            </a:r>
            <a:r>
              <a:rPr lang="el-GR" dirty="0"/>
              <a:t>Σωστή </a:t>
            </a:r>
            <a:r>
              <a:rPr lang="el-GR" dirty="0" err="1"/>
              <a:t>τμηματοποίηση</a:t>
            </a:r>
            <a:r>
              <a:rPr lang="el-GR" dirty="0"/>
              <a:t> γνωστικού αντικειμένου, επαρκείς δραστηριότητες, βίντεο σύνοψης, φιλικό ύφος </a:t>
            </a:r>
          </a:p>
          <a:p>
            <a:pPr marL="285750" indent="-285750" algn="just">
              <a:buFont typeface="Wingdings" panose="05000000000000000000" pitchFamily="2" charset="2"/>
              <a:buChar char="v"/>
            </a:pPr>
            <a:r>
              <a:rPr lang="el-GR" b="1" dirty="0"/>
              <a:t>Δεν διατυπώθηκαν προτάσεις βελτίωσης</a:t>
            </a:r>
          </a:p>
        </p:txBody>
      </p:sp>
      <p:sp>
        <p:nvSpPr>
          <p:cNvPr id="6" name="Ορθογώνιο: Στρογγύλεμα γωνιών 5">
            <a:extLst>
              <a:ext uri="{FF2B5EF4-FFF2-40B4-BE49-F238E27FC236}">
                <a16:creationId xmlns:a16="http://schemas.microsoft.com/office/drawing/2014/main" id="{78E66CF6-E533-2A6E-03F9-55EE49E71A78}"/>
              </a:ext>
            </a:extLst>
          </p:cNvPr>
          <p:cNvSpPr/>
          <p:nvPr/>
        </p:nvSpPr>
        <p:spPr>
          <a:xfrm>
            <a:off x="533400" y="3916254"/>
            <a:ext cx="8287072" cy="816429"/>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marL="285750" indent="-285750" algn="just">
              <a:buFont typeface="Wingdings" panose="05000000000000000000" pitchFamily="2" charset="2"/>
              <a:buChar char="v"/>
            </a:pPr>
            <a:r>
              <a:rPr lang="el-GR" dirty="0"/>
              <a:t>Επαρκής βιβλιογραφική τεκμηρίωση, χρωματικές συνθέσεις, συνδυασμός ήχου- εικόνας- βίντεο, φιλικό ύφος, σαφήνεια, εύκολη πλοήγηση, φιλικό </a:t>
            </a:r>
            <a:r>
              <a:rPr lang="en-US" dirty="0"/>
              <a:t>avatar, </a:t>
            </a:r>
            <a:r>
              <a:rPr lang="el-GR" dirty="0"/>
              <a:t>ασκήσεις ανατροφοδότησης</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10"/>
          <p:cNvSpPr txBox="1">
            <a:spLocks noGrp="1"/>
          </p:cNvSpPr>
          <p:nvPr>
            <p:ph type="title"/>
          </p:nvPr>
        </p:nvSpPr>
        <p:spPr>
          <a:xfrm>
            <a:off x="272143" y="404514"/>
            <a:ext cx="8548329" cy="576064"/>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3600"/>
              <a:buFont typeface="Calibri"/>
              <a:buNone/>
            </a:pPr>
            <a:r>
              <a:rPr lang="el-GR" sz="3600" dirty="0"/>
              <a:t>9. </a:t>
            </a:r>
            <a:r>
              <a:rPr lang="el-GR" sz="3600" dirty="0" err="1"/>
              <a:t>Αποτελεσματα</a:t>
            </a:r>
            <a:r>
              <a:rPr lang="el-GR" sz="3600" dirty="0"/>
              <a:t> - </a:t>
            </a:r>
            <a:r>
              <a:rPr lang="el-GR" sz="3600" dirty="0" err="1"/>
              <a:t>Κυρια</a:t>
            </a:r>
            <a:r>
              <a:rPr lang="el-GR" sz="3600" dirty="0"/>
              <a:t> </a:t>
            </a:r>
            <a:r>
              <a:rPr lang="el-GR" sz="3600" dirty="0" err="1"/>
              <a:t>ευρηματα</a:t>
            </a:r>
            <a:r>
              <a:rPr lang="el-GR" sz="3600" dirty="0"/>
              <a:t> 1/2</a:t>
            </a:r>
            <a:endParaRPr sz="4000" b="1" dirty="0"/>
          </a:p>
        </p:txBody>
      </p:sp>
      <p:sp>
        <p:nvSpPr>
          <p:cNvPr id="3" name="Οβάλ 2">
            <a:extLst>
              <a:ext uri="{FF2B5EF4-FFF2-40B4-BE49-F238E27FC236}">
                <a16:creationId xmlns:a16="http://schemas.microsoft.com/office/drawing/2014/main" id="{DD92DD3D-98F4-CC75-B6B5-2CF88058BFCB}"/>
              </a:ext>
            </a:extLst>
          </p:cNvPr>
          <p:cNvSpPr/>
          <p:nvPr/>
        </p:nvSpPr>
        <p:spPr>
          <a:xfrm>
            <a:off x="2971800" y="1186543"/>
            <a:ext cx="2852057" cy="1153886"/>
          </a:xfrm>
          <a:prstGeom prst="ellipse">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l-GR" sz="2000" b="1" dirty="0">
                <a:solidFill>
                  <a:srgbClr val="7030A0"/>
                </a:solidFill>
              </a:rPr>
              <a:t>Οι απόψεις των εκπαιδευτικών</a:t>
            </a:r>
          </a:p>
        </p:txBody>
      </p:sp>
      <p:sp>
        <p:nvSpPr>
          <p:cNvPr id="4" name="Ορθογώνιο: Στρογγύλεμα γωνιών 3">
            <a:extLst>
              <a:ext uri="{FF2B5EF4-FFF2-40B4-BE49-F238E27FC236}">
                <a16:creationId xmlns:a16="http://schemas.microsoft.com/office/drawing/2014/main" id="{57D79B59-0473-53D4-EC92-218F394F7ED1}"/>
              </a:ext>
            </a:extLst>
          </p:cNvPr>
          <p:cNvSpPr/>
          <p:nvPr/>
        </p:nvSpPr>
        <p:spPr>
          <a:xfrm>
            <a:off x="533400" y="2612571"/>
            <a:ext cx="8287072" cy="816429"/>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marL="285750" indent="-285750" algn="just">
              <a:buFont typeface="Wingdings" panose="05000000000000000000" pitchFamily="2" charset="2"/>
              <a:buChar char="v"/>
            </a:pPr>
            <a:r>
              <a:rPr lang="el-GR" sz="1800" dirty="0">
                <a:latin typeface="Calibri"/>
                <a:ea typeface="Calibri"/>
                <a:cs typeface="Calibri"/>
              </a:rPr>
              <a:t>Συνδυασμός θεωρίας και πρακτικών ασκήσεων, πληρότητα θεωρητικού υλικού, ενίσχυση ψηφιακών δεξιοτήτων, ευχρηστία υλικού, εναλλακτικές διδακτικές </a:t>
            </a:r>
            <a:r>
              <a:rPr lang="el-GR" sz="1800" dirty="0" err="1">
                <a:latin typeface="Calibri"/>
                <a:ea typeface="Calibri"/>
                <a:cs typeface="Calibri"/>
              </a:rPr>
              <a:t>προσεγγίσειςς</a:t>
            </a:r>
            <a:r>
              <a:rPr lang="el-GR" sz="1800" dirty="0">
                <a:latin typeface="Calibri"/>
                <a:ea typeface="Calibri"/>
                <a:cs typeface="Calibri"/>
              </a:rPr>
              <a:t>, εμπλουτισμός βιβλίου</a:t>
            </a:r>
            <a:endParaRPr lang="en-US" sz="1800" dirty="0">
              <a:latin typeface="Calibri"/>
              <a:ea typeface="Calibri"/>
              <a:cs typeface="Calibri"/>
            </a:endParaRPr>
          </a:p>
        </p:txBody>
      </p:sp>
      <p:sp>
        <p:nvSpPr>
          <p:cNvPr id="5" name="Ορθογώνιο: Στρογγύλεμα γωνιών 4">
            <a:extLst>
              <a:ext uri="{FF2B5EF4-FFF2-40B4-BE49-F238E27FC236}">
                <a16:creationId xmlns:a16="http://schemas.microsoft.com/office/drawing/2014/main" id="{39C5E50B-EEDA-A9C9-D043-607A4A610B17}"/>
              </a:ext>
            </a:extLst>
          </p:cNvPr>
          <p:cNvSpPr/>
          <p:nvPr/>
        </p:nvSpPr>
        <p:spPr>
          <a:xfrm>
            <a:off x="533400" y="3922997"/>
            <a:ext cx="8287072" cy="816429"/>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marL="285750" indent="-285750" algn="just">
              <a:buFont typeface="Wingdings" panose="05000000000000000000" pitchFamily="2" charset="2"/>
              <a:buChar char="v"/>
            </a:pPr>
            <a:r>
              <a:rPr lang="el-GR" b="1" dirty="0"/>
              <a:t>Δυνατά σημεία </a:t>
            </a:r>
            <a:r>
              <a:rPr lang="el-GR" dirty="0">
                <a:sym typeface="Wingdings" panose="05000000000000000000" pitchFamily="2" charset="2"/>
              </a:rPr>
              <a:t> ηχητική αφήγηση, </a:t>
            </a:r>
            <a:r>
              <a:rPr lang="en-US" dirty="0">
                <a:sym typeface="Wingdings" panose="05000000000000000000" pitchFamily="2" charset="2"/>
              </a:rPr>
              <a:t>avatar, </a:t>
            </a:r>
            <a:r>
              <a:rPr lang="el-GR" dirty="0">
                <a:sym typeface="Wingdings" panose="05000000000000000000" pitchFamily="2" charset="2"/>
              </a:rPr>
              <a:t>άμεση ανατροφοδότηση, βίντεο σύνοψης</a:t>
            </a:r>
            <a:endParaRPr lang="el-GR" b="1" dirty="0"/>
          </a:p>
        </p:txBody>
      </p:sp>
      <p:sp>
        <p:nvSpPr>
          <p:cNvPr id="6" name="Ορθογώνιο: Στρογγύλεμα γωνιών 5">
            <a:extLst>
              <a:ext uri="{FF2B5EF4-FFF2-40B4-BE49-F238E27FC236}">
                <a16:creationId xmlns:a16="http://schemas.microsoft.com/office/drawing/2014/main" id="{78E66CF6-E533-2A6E-03F9-55EE49E71A78}"/>
              </a:ext>
            </a:extLst>
          </p:cNvPr>
          <p:cNvSpPr/>
          <p:nvPr/>
        </p:nvSpPr>
        <p:spPr>
          <a:xfrm>
            <a:off x="544286" y="5263242"/>
            <a:ext cx="8287072" cy="816429"/>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marL="285750" indent="-285750" algn="just">
              <a:buFont typeface="Wingdings" panose="05000000000000000000" pitchFamily="2" charset="2"/>
              <a:buChar char="v"/>
            </a:pPr>
            <a:r>
              <a:rPr lang="el-GR" b="1" dirty="0"/>
              <a:t>Προτάσεις Βελτίωσης </a:t>
            </a:r>
            <a:r>
              <a:rPr lang="el-GR" b="1" dirty="0">
                <a:sym typeface="Wingdings" panose="05000000000000000000" pitchFamily="2" charset="2"/>
              </a:rPr>
              <a:t> </a:t>
            </a:r>
            <a:r>
              <a:rPr lang="el-GR" dirty="0"/>
              <a:t>Πιο απλοποιημένη παρουσίαση κανόνων, ένταση χρωματικών επιλογών</a:t>
            </a:r>
          </a:p>
        </p:txBody>
      </p:sp>
    </p:spTree>
    <p:extLst>
      <p:ext uri="{BB962C8B-B14F-4D97-AF65-F5344CB8AC3E}">
        <p14:creationId xmlns:p14="http://schemas.microsoft.com/office/powerpoint/2010/main" val="21355952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g3ca02075814_0_0"/>
          <p:cNvSpPr txBox="1">
            <a:spLocks noGrp="1"/>
          </p:cNvSpPr>
          <p:nvPr>
            <p:ph type="ctrTitle"/>
          </p:nvPr>
        </p:nvSpPr>
        <p:spPr>
          <a:xfrm>
            <a:off x="1143000" y="784198"/>
            <a:ext cx="6858000" cy="835500"/>
          </a:xfrm>
          <a:prstGeom prst="rect">
            <a:avLst/>
          </a:prstGeom>
        </p:spPr>
        <p:txBody>
          <a:bodyPr spcFirstLastPara="1" wrap="square" lIns="91425" tIns="45700" rIns="91425" bIns="45700" anchor="b" anchorCtr="0">
            <a:normAutofit/>
          </a:bodyPr>
          <a:lstStyle/>
          <a:p>
            <a:pPr marL="0" lvl="0" indent="0" rtl="0">
              <a:spcBef>
                <a:spcPts val="0"/>
              </a:spcBef>
              <a:spcAft>
                <a:spcPts val="0"/>
              </a:spcAft>
              <a:buNone/>
            </a:pPr>
            <a:r>
              <a:rPr lang="el-GR" sz="3600" b="1" dirty="0" err="1"/>
              <a:t>ΕυχαριστΙες</a:t>
            </a:r>
            <a:endParaRPr sz="3600" b="1" dirty="0"/>
          </a:p>
        </p:txBody>
      </p:sp>
      <p:sp>
        <p:nvSpPr>
          <p:cNvPr id="113" name="Google Shape;113;g3ca02075814_0_0"/>
          <p:cNvSpPr txBox="1">
            <a:spLocks noGrp="1"/>
          </p:cNvSpPr>
          <p:nvPr>
            <p:ph type="subTitle" idx="1"/>
          </p:nvPr>
        </p:nvSpPr>
        <p:spPr>
          <a:xfrm>
            <a:off x="1313258" y="1894114"/>
            <a:ext cx="7079627" cy="2971800"/>
          </a:xfrm>
          <a:prstGeom prst="rect">
            <a:avLst/>
          </a:prstGeom>
        </p:spPr>
        <p:txBody>
          <a:bodyPr spcFirstLastPara="1" wrap="square" lIns="91425" tIns="45700" rIns="91425" bIns="45700" anchor="t" anchorCtr="0">
            <a:normAutofit/>
          </a:bodyPr>
          <a:lstStyle/>
          <a:p>
            <a:pPr marL="0" marR="0" lvl="0" indent="0" algn="l" defTabSz="914400" rtl="0" eaLnBrk="1" fontAlgn="base" latinLnBrk="0" hangingPunct="1">
              <a:lnSpc>
                <a:spcPct val="150000"/>
              </a:lnSpc>
              <a:spcBef>
                <a:spcPct val="0"/>
              </a:spcBef>
              <a:spcAft>
                <a:spcPct val="0"/>
              </a:spcAft>
              <a:buClrTx/>
              <a:buSzTx/>
              <a:buFontTx/>
              <a:buNone/>
              <a:tabLst/>
              <a:defRPr/>
            </a:pPr>
            <a:r>
              <a:rPr kumimoji="0" lang="el-GR" sz="2800" b="0" i="0" u="none" strike="noStrike" kern="1200" cap="none" spc="0" normalizeH="0" baseline="0" noProof="0" dirty="0">
                <a:ln>
                  <a:noFill/>
                </a:ln>
                <a:solidFill>
                  <a:prstClr val="black"/>
                </a:solidFill>
                <a:effectLst/>
                <a:uLnTx/>
                <a:uFillTx/>
                <a:latin typeface="Times New Roman" pitchFamily="18" charset="0"/>
                <a:ea typeface="+mn-ea"/>
                <a:cs typeface="+mn-cs"/>
              </a:rPr>
              <a:t>Τον σύζυγό μου και την μητέρα μου</a:t>
            </a:r>
          </a:p>
          <a:p>
            <a:pPr marL="0" marR="0" lvl="0" indent="0" algn="l" defTabSz="914400" rtl="0" eaLnBrk="1" fontAlgn="base" latinLnBrk="0" hangingPunct="1">
              <a:lnSpc>
                <a:spcPct val="150000"/>
              </a:lnSpc>
              <a:spcBef>
                <a:spcPct val="0"/>
              </a:spcBef>
              <a:spcAft>
                <a:spcPct val="0"/>
              </a:spcAft>
              <a:buClrTx/>
              <a:buSzTx/>
              <a:buFontTx/>
              <a:buNone/>
              <a:tabLst/>
              <a:defRPr/>
            </a:pPr>
            <a:r>
              <a:rPr kumimoji="0" lang="el-GR" sz="2800" b="0" i="0" u="none" strike="noStrike" kern="1200" cap="none" spc="0" normalizeH="0" baseline="0" noProof="0" dirty="0">
                <a:ln>
                  <a:noFill/>
                </a:ln>
                <a:solidFill>
                  <a:prstClr val="black"/>
                </a:solidFill>
                <a:effectLst/>
                <a:uLnTx/>
                <a:uFillTx/>
                <a:latin typeface="Times New Roman" pitchFamily="18" charset="0"/>
                <a:ea typeface="+mn-ea"/>
                <a:cs typeface="+mn-cs"/>
              </a:rPr>
              <a:t>Τα μέλη της ομάδας μου Τέσσερα &amp; ½</a:t>
            </a:r>
          </a:p>
          <a:p>
            <a:pPr algn="l" fontAlgn="base">
              <a:lnSpc>
                <a:spcPct val="150000"/>
              </a:lnSpc>
              <a:spcBef>
                <a:spcPct val="0"/>
              </a:spcBef>
              <a:spcAft>
                <a:spcPct val="0"/>
              </a:spcAft>
              <a:buClrTx/>
              <a:defRPr/>
            </a:pPr>
            <a:r>
              <a:rPr kumimoji="0" lang="el-GR" sz="2800" b="0" i="0" u="none" strike="noStrike" kern="1200" cap="none" spc="0" normalizeH="0" baseline="0" noProof="0" dirty="0">
                <a:ln>
                  <a:noFill/>
                </a:ln>
                <a:solidFill>
                  <a:prstClr val="black"/>
                </a:solidFill>
                <a:effectLst/>
                <a:uLnTx/>
                <a:uFillTx/>
                <a:latin typeface="Times New Roman" pitchFamily="18" charset="0"/>
                <a:ea typeface="+mn-ea"/>
                <a:cs typeface="+mn-cs"/>
              </a:rPr>
              <a:t>Τον επόπτη μου</a:t>
            </a:r>
          </a:p>
          <a:p>
            <a:pPr marL="0" marR="0" lvl="0" indent="0" algn="l" defTabSz="914400" rtl="0" eaLnBrk="1" fontAlgn="base" latinLnBrk="0" hangingPunct="1">
              <a:lnSpc>
                <a:spcPct val="150000"/>
              </a:lnSpc>
              <a:spcBef>
                <a:spcPct val="0"/>
              </a:spcBef>
              <a:spcAft>
                <a:spcPct val="0"/>
              </a:spcAft>
              <a:buClrTx/>
              <a:buSzTx/>
              <a:buFontTx/>
              <a:buNone/>
              <a:tabLst/>
              <a:defRPr/>
            </a:pPr>
            <a:r>
              <a:rPr kumimoji="0" lang="el-GR" sz="2800" b="0" i="0" u="none" strike="noStrike" kern="1200" cap="none" spc="0" normalizeH="0" baseline="0" noProof="0" dirty="0">
                <a:ln>
                  <a:noFill/>
                </a:ln>
                <a:solidFill>
                  <a:prstClr val="black"/>
                </a:solidFill>
                <a:effectLst/>
                <a:uLnTx/>
                <a:uFillTx/>
                <a:latin typeface="Times New Roman" pitchFamily="18" charset="0"/>
                <a:ea typeface="+mn-ea"/>
                <a:cs typeface="+mn-cs"/>
              </a:rPr>
              <a:t>Τους καθηγητές και τις καθηγήτριές μου</a:t>
            </a:r>
          </a:p>
          <a:p>
            <a:pPr marL="0" lvl="0" indent="0" algn="ctr" rtl="0">
              <a:spcBef>
                <a:spcPts val="750"/>
              </a:spcBef>
              <a:spcAft>
                <a:spcPts val="0"/>
              </a:spcAft>
              <a:buNone/>
            </a:pP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11"/>
          <p:cNvSpPr txBox="1">
            <a:spLocks noGrp="1"/>
          </p:cNvSpPr>
          <p:nvPr>
            <p:ph type="title"/>
          </p:nvPr>
        </p:nvSpPr>
        <p:spPr>
          <a:xfrm>
            <a:off x="683568" y="539906"/>
            <a:ext cx="7776864" cy="576064"/>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3600"/>
              <a:buFont typeface="Calibri"/>
              <a:buNone/>
            </a:pPr>
            <a:r>
              <a:rPr lang="el-GR" sz="3600" dirty="0"/>
              <a:t>10. </a:t>
            </a:r>
            <a:r>
              <a:rPr lang="el-GR" sz="3600" dirty="0" err="1"/>
              <a:t>Συμπερασματα</a:t>
            </a:r>
            <a:r>
              <a:rPr lang="el-GR" sz="3600" dirty="0"/>
              <a:t> 1/4</a:t>
            </a:r>
            <a:endParaRPr sz="4000" b="1" dirty="0"/>
          </a:p>
        </p:txBody>
      </p:sp>
      <p:sp>
        <p:nvSpPr>
          <p:cNvPr id="2" name="Ορθογώνιο: Στρογγύλεμα γωνιών 1">
            <a:extLst>
              <a:ext uri="{FF2B5EF4-FFF2-40B4-BE49-F238E27FC236}">
                <a16:creationId xmlns:a16="http://schemas.microsoft.com/office/drawing/2014/main" id="{4D683365-48FF-C73B-D04D-DEDFEF2EF909}"/>
              </a:ext>
            </a:extLst>
          </p:cNvPr>
          <p:cNvSpPr/>
          <p:nvPr/>
        </p:nvSpPr>
        <p:spPr>
          <a:xfrm>
            <a:off x="332014" y="1293132"/>
            <a:ext cx="8479971" cy="838200"/>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l-GR" b="1" dirty="0">
                <a:latin typeface="Times New Roman" panose="02020603050405020304" pitchFamily="18" charset="0"/>
                <a:cs typeface="Times New Roman" panose="02020603050405020304" pitchFamily="18" charset="0"/>
              </a:rPr>
              <a:t>1</a:t>
            </a:r>
            <a:r>
              <a:rPr lang="el-GR" b="1" baseline="30000" dirty="0">
                <a:latin typeface="Times New Roman" panose="02020603050405020304" pitchFamily="18" charset="0"/>
                <a:cs typeface="Times New Roman" panose="02020603050405020304" pitchFamily="18" charset="0"/>
              </a:rPr>
              <a:t>ο</a:t>
            </a:r>
            <a:r>
              <a:rPr lang="el-GR" b="1" dirty="0">
                <a:latin typeface="Times New Roman" panose="02020603050405020304" pitchFamily="18" charset="0"/>
                <a:cs typeface="Times New Roman" panose="02020603050405020304" pitchFamily="18" charset="0"/>
              </a:rPr>
              <a:t> Ερευνητικό Ερώτημα: </a:t>
            </a:r>
            <a:r>
              <a:rPr lang="el-GR" dirty="0">
                <a:latin typeface="Times New Roman" panose="02020603050405020304" pitchFamily="18" charset="0"/>
                <a:cs typeface="Times New Roman" panose="02020603050405020304" pitchFamily="18" charset="0"/>
              </a:rPr>
              <a:t>Διέπεται το εκπαιδευτικό υλικό από τις αρχές και τη μεθοδολογία της εξ αποστάσεως εκπαίδευσης, όπως αυτές προσεγγίζονται στο μοντέλο σχεδιασμού εκπαιδευτικού υλικού των </a:t>
            </a:r>
            <a:r>
              <a:rPr lang="el-GR" dirty="0" err="1">
                <a:latin typeface="Times New Roman" panose="02020603050405020304" pitchFamily="18" charset="0"/>
                <a:cs typeface="Times New Roman" panose="02020603050405020304" pitchFamily="18" charset="0"/>
              </a:rPr>
              <a:t>West</a:t>
            </a:r>
            <a:r>
              <a:rPr lang="el-GR" dirty="0">
                <a:latin typeface="Times New Roman" panose="02020603050405020304" pitchFamily="18" charset="0"/>
                <a:cs typeface="Times New Roman" panose="02020603050405020304" pitchFamily="18" charset="0"/>
              </a:rPr>
              <a:t> &amp; </a:t>
            </a:r>
            <a:r>
              <a:rPr lang="el-GR" dirty="0" err="1">
                <a:latin typeface="Times New Roman" panose="02020603050405020304" pitchFamily="18" charset="0"/>
                <a:cs typeface="Times New Roman" panose="02020603050405020304" pitchFamily="18" charset="0"/>
              </a:rPr>
              <a:t>Λιοναράκη</a:t>
            </a:r>
            <a:r>
              <a:rPr lang="el-GR" dirty="0">
                <a:latin typeface="Times New Roman" panose="02020603050405020304" pitchFamily="18" charset="0"/>
                <a:cs typeface="Times New Roman" panose="02020603050405020304" pitchFamily="18" charset="0"/>
              </a:rPr>
              <a:t>;</a:t>
            </a:r>
          </a:p>
        </p:txBody>
      </p:sp>
      <p:sp>
        <p:nvSpPr>
          <p:cNvPr id="3" name="Ορθογώνιο: Στρογγύλεμα γωνιών 2">
            <a:extLst>
              <a:ext uri="{FF2B5EF4-FFF2-40B4-BE49-F238E27FC236}">
                <a16:creationId xmlns:a16="http://schemas.microsoft.com/office/drawing/2014/main" id="{48161D9A-5089-E0DF-BE9C-F4FED14C307A}"/>
              </a:ext>
            </a:extLst>
          </p:cNvPr>
          <p:cNvSpPr/>
          <p:nvPr/>
        </p:nvSpPr>
        <p:spPr>
          <a:xfrm>
            <a:off x="500741" y="2367643"/>
            <a:ext cx="8142514" cy="1251857"/>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just"/>
            <a:r>
              <a:rPr lang="el-GR" dirty="0">
                <a:latin typeface="Calibri"/>
                <a:ea typeface="Calibri"/>
                <a:cs typeface="Times New Roman"/>
              </a:rPr>
              <a:t>Οι τρεις ειδικοί της </a:t>
            </a:r>
            <a:r>
              <a:rPr lang="el-GR" dirty="0" err="1">
                <a:latin typeface="Calibri"/>
                <a:ea typeface="Calibri"/>
                <a:cs typeface="Times New Roman"/>
              </a:rPr>
              <a:t>ΕξΑε</a:t>
            </a:r>
            <a:r>
              <a:rPr lang="el-GR" dirty="0">
                <a:latin typeface="Calibri"/>
                <a:ea typeface="Calibri"/>
                <a:cs typeface="Times New Roman"/>
              </a:rPr>
              <a:t> δηλώνουν ότι:</a:t>
            </a:r>
            <a:endParaRPr lang="el-GR" dirty="0">
              <a:latin typeface="Calibri"/>
              <a:ea typeface="Calibri"/>
              <a:cs typeface="Calibri"/>
            </a:endParaRPr>
          </a:p>
          <a:p>
            <a:pPr marL="342900" indent="-342900" algn="just">
              <a:buFont typeface="Wingdings" panose="05000000000000000000" pitchFamily="2" charset="2"/>
              <a:buChar char="v"/>
            </a:pPr>
            <a:r>
              <a:rPr lang="el-GR" dirty="0">
                <a:latin typeface="Calibri"/>
                <a:ea typeface="Calibri"/>
                <a:cs typeface="Times New Roman"/>
              </a:rPr>
              <a:t>Το </a:t>
            </a:r>
            <a:r>
              <a:rPr lang="el-GR" b="1" dirty="0">
                <a:latin typeface="Calibri"/>
                <a:ea typeface="Calibri"/>
                <a:cs typeface="Times New Roman"/>
              </a:rPr>
              <a:t>Ε.Υ</a:t>
            </a:r>
            <a:r>
              <a:rPr lang="el-GR" dirty="0">
                <a:latin typeface="Calibri"/>
                <a:ea typeface="Calibri"/>
                <a:cs typeface="Times New Roman"/>
              </a:rPr>
              <a:t> που σχεδιάστηκε και υλοποιήθηκε, </a:t>
            </a:r>
            <a:r>
              <a:rPr lang="el-GR" b="1" dirty="0">
                <a:latin typeface="Calibri"/>
                <a:ea typeface="Calibri"/>
                <a:cs typeface="Times New Roman"/>
              </a:rPr>
              <a:t>ακολουθεί </a:t>
            </a:r>
            <a:r>
              <a:rPr lang="el-GR" dirty="0">
                <a:latin typeface="Calibri"/>
                <a:ea typeface="Calibri"/>
                <a:cs typeface="Times New Roman"/>
              </a:rPr>
              <a:t>με συνέπεια τις </a:t>
            </a:r>
            <a:r>
              <a:rPr lang="el-GR" b="1" dirty="0">
                <a:latin typeface="Calibri"/>
                <a:ea typeface="Calibri"/>
                <a:cs typeface="Times New Roman"/>
              </a:rPr>
              <a:t>αρχές της </a:t>
            </a:r>
            <a:r>
              <a:rPr lang="el-GR" b="1" dirty="0" err="1">
                <a:latin typeface="Calibri"/>
                <a:ea typeface="Calibri"/>
                <a:cs typeface="Times New Roman"/>
              </a:rPr>
              <a:t>ΕξΑΕ</a:t>
            </a:r>
            <a:r>
              <a:rPr lang="el-GR" b="1" dirty="0">
                <a:latin typeface="Calibri"/>
                <a:ea typeface="Calibri"/>
                <a:cs typeface="Times New Roman"/>
              </a:rPr>
              <a:t>,</a:t>
            </a:r>
            <a:r>
              <a:rPr lang="el-GR" dirty="0">
                <a:latin typeface="Calibri"/>
                <a:ea typeface="Calibri"/>
                <a:cs typeface="Times New Roman"/>
              </a:rPr>
              <a:t> όπως </a:t>
            </a:r>
            <a:r>
              <a:rPr lang="el-GR" dirty="0" err="1">
                <a:latin typeface="Calibri"/>
                <a:ea typeface="Calibri"/>
                <a:cs typeface="Times New Roman"/>
              </a:rPr>
              <a:t>οριοθετούνται</a:t>
            </a:r>
            <a:r>
              <a:rPr lang="el-GR" dirty="0">
                <a:latin typeface="Calibri"/>
                <a:ea typeface="Calibri"/>
                <a:cs typeface="Times New Roman"/>
              </a:rPr>
              <a:t> από την </a:t>
            </a:r>
            <a:r>
              <a:rPr lang="el-GR" b="1" dirty="0">
                <a:latin typeface="Calibri"/>
                <a:ea typeface="Calibri"/>
                <a:cs typeface="Times New Roman"/>
              </a:rPr>
              <a:t>τυπολογία των </a:t>
            </a:r>
            <a:r>
              <a:rPr lang="el-GR" b="1" dirty="0" err="1">
                <a:latin typeface="Calibri"/>
                <a:ea typeface="Calibri"/>
                <a:cs typeface="Times New Roman"/>
              </a:rPr>
              <a:t>West</a:t>
            </a:r>
            <a:r>
              <a:rPr lang="el-GR" b="1" dirty="0">
                <a:latin typeface="Calibri"/>
                <a:ea typeface="Calibri"/>
                <a:cs typeface="Times New Roman"/>
              </a:rPr>
              <a:t> – </a:t>
            </a:r>
            <a:r>
              <a:rPr lang="el-GR" b="1" dirty="0" err="1">
                <a:latin typeface="Calibri"/>
                <a:ea typeface="Calibri"/>
                <a:cs typeface="Times New Roman"/>
              </a:rPr>
              <a:t>Λιοναράκη</a:t>
            </a:r>
            <a:r>
              <a:rPr lang="el-GR" dirty="0">
                <a:latin typeface="Calibri"/>
                <a:ea typeface="Calibri"/>
                <a:cs typeface="Times New Roman"/>
              </a:rPr>
              <a:t>.</a:t>
            </a:r>
            <a:endParaRPr lang="el-GR" dirty="0">
              <a:latin typeface="Calibri"/>
              <a:ea typeface="Calibri"/>
            </a:endParaRPr>
          </a:p>
        </p:txBody>
      </p:sp>
      <p:sp>
        <p:nvSpPr>
          <p:cNvPr id="6" name="Ορθογώνιο: Στρογγύλεμα γωνιών 5">
            <a:extLst>
              <a:ext uri="{FF2B5EF4-FFF2-40B4-BE49-F238E27FC236}">
                <a16:creationId xmlns:a16="http://schemas.microsoft.com/office/drawing/2014/main" id="{A80B6A58-FF64-A2E0-1711-E0603E692C81}"/>
              </a:ext>
            </a:extLst>
          </p:cNvPr>
          <p:cNvSpPr/>
          <p:nvPr/>
        </p:nvSpPr>
        <p:spPr>
          <a:xfrm>
            <a:off x="332013" y="3888469"/>
            <a:ext cx="8479971" cy="838200"/>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just">
              <a:lnSpc>
                <a:spcPct val="150000"/>
              </a:lnSpc>
            </a:pPr>
            <a:r>
              <a:rPr lang="el-GR" sz="1800" b="1" dirty="0">
                <a:effectLst/>
                <a:latin typeface="Times New Roman" panose="02020603050405020304" pitchFamily="18" charset="0"/>
                <a:ea typeface="Times New Roman" panose="02020603050405020304" pitchFamily="18" charset="0"/>
              </a:rPr>
              <a:t>2</a:t>
            </a:r>
            <a:r>
              <a:rPr lang="el-GR" sz="1800" b="1" baseline="30000" dirty="0">
                <a:effectLst/>
                <a:latin typeface="Times New Roman" panose="02020603050405020304" pitchFamily="18" charset="0"/>
                <a:ea typeface="Times New Roman" panose="02020603050405020304" pitchFamily="18" charset="0"/>
              </a:rPr>
              <a:t>ο</a:t>
            </a:r>
            <a:r>
              <a:rPr lang="el-GR" sz="1800" b="1" dirty="0">
                <a:effectLst/>
                <a:latin typeface="Times New Roman" panose="02020603050405020304" pitchFamily="18" charset="0"/>
                <a:ea typeface="Times New Roman" panose="02020603050405020304" pitchFamily="18" charset="0"/>
              </a:rPr>
              <a:t> ερευνητικό ερώτημα: </a:t>
            </a:r>
            <a:r>
              <a:rPr lang="el-GR" sz="1800" dirty="0">
                <a:effectLst/>
                <a:latin typeface="Times New Roman" panose="02020603050405020304" pitchFamily="18" charset="0"/>
                <a:ea typeface="Times New Roman" panose="02020603050405020304" pitchFamily="18" charset="0"/>
              </a:rPr>
              <a:t>Δημιουργήθηκε ελκυστικό και παιδαγωγικό κατάλληλο εκπαιδευτικό υλικό με βάση τις αρχές της </a:t>
            </a:r>
            <a:r>
              <a:rPr lang="el-GR" sz="1800" dirty="0" err="1">
                <a:effectLst/>
                <a:latin typeface="Times New Roman" panose="02020603050405020304" pitchFamily="18" charset="0"/>
                <a:ea typeface="Times New Roman" panose="02020603050405020304" pitchFamily="18" charset="0"/>
              </a:rPr>
              <a:t>πολυμεσικής</a:t>
            </a:r>
            <a:r>
              <a:rPr lang="el-GR" sz="1800" dirty="0">
                <a:effectLst/>
                <a:latin typeface="Times New Roman" panose="02020603050405020304" pitchFamily="18" charset="0"/>
                <a:ea typeface="Times New Roman" panose="02020603050405020304" pitchFamily="18" charset="0"/>
              </a:rPr>
              <a:t> θεωρίας του </a:t>
            </a:r>
            <a:r>
              <a:rPr lang="el-GR" sz="1800" dirty="0" err="1">
                <a:effectLst/>
                <a:latin typeface="Times New Roman" panose="02020603050405020304" pitchFamily="18" charset="0"/>
                <a:ea typeface="Times New Roman" panose="02020603050405020304" pitchFamily="18" charset="0"/>
              </a:rPr>
              <a:t>Mayers</a:t>
            </a:r>
            <a:r>
              <a:rPr lang="el-GR" sz="1800" dirty="0">
                <a:effectLst/>
                <a:latin typeface="Times New Roman" panose="02020603050405020304" pitchFamily="18" charset="0"/>
                <a:ea typeface="Times New Roman" panose="02020603050405020304" pitchFamily="18" charset="0"/>
              </a:rPr>
              <a:t>;</a:t>
            </a:r>
          </a:p>
        </p:txBody>
      </p:sp>
      <p:sp>
        <p:nvSpPr>
          <p:cNvPr id="7" name="Ορθογώνιο: Στρογγύλεμα γωνιών 6">
            <a:extLst>
              <a:ext uri="{FF2B5EF4-FFF2-40B4-BE49-F238E27FC236}">
                <a16:creationId xmlns:a16="http://schemas.microsoft.com/office/drawing/2014/main" id="{EC7B6086-8EE1-B96F-6B7B-690730201E9D}"/>
              </a:ext>
            </a:extLst>
          </p:cNvPr>
          <p:cNvSpPr/>
          <p:nvPr/>
        </p:nvSpPr>
        <p:spPr>
          <a:xfrm>
            <a:off x="500741" y="5066237"/>
            <a:ext cx="8142514" cy="1251857"/>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just"/>
            <a:r>
              <a:rPr lang="el-GR" dirty="0">
                <a:latin typeface="Calibri"/>
                <a:ea typeface="Calibri"/>
                <a:cs typeface="Times New Roman"/>
              </a:rPr>
              <a:t>Οι τρεις ειδικοί της </a:t>
            </a:r>
            <a:r>
              <a:rPr lang="el-GR" dirty="0" err="1">
                <a:latin typeface="Calibri"/>
                <a:ea typeface="Calibri"/>
                <a:cs typeface="Times New Roman"/>
              </a:rPr>
              <a:t>ΕξΑε</a:t>
            </a:r>
            <a:r>
              <a:rPr lang="el-GR" dirty="0">
                <a:latin typeface="Calibri"/>
                <a:ea typeface="Calibri"/>
                <a:cs typeface="Times New Roman"/>
              </a:rPr>
              <a:t> δηλώνουν ότι:</a:t>
            </a:r>
          </a:p>
          <a:p>
            <a:pPr marL="285750" indent="-285750" algn="just">
              <a:buFont typeface="Wingdings" panose="05000000000000000000" pitchFamily="2" charset="2"/>
              <a:buChar char="v"/>
            </a:pPr>
            <a:r>
              <a:rPr lang="el-GR" sz="1800" dirty="0">
                <a:effectLst/>
                <a:latin typeface="Calibri" panose="020F0502020204030204" pitchFamily="34" charset="0"/>
                <a:ea typeface="Calibri" panose="020F0502020204030204" pitchFamily="34" charset="0"/>
                <a:cs typeface="Times New Roman" panose="02020603050405020304" pitchFamily="18" charset="0"/>
              </a:rPr>
              <a:t>το </a:t>
            </a:r>
            <a:r>
              <a:rPr lang="el-GR" sz="1800" b="1" dirty="0">
                <a:effectLst/>
                <a:latin typeface="Calibri" panose="020F0502020204030204" pitchFamily="34" charset="0"/>
                <a:ea typeface="Calibri" panose="020F0502020204030204" pitchFamily="34" charset="0"/>
                <a:cs typeface="Times New Roman" panose="02020603050405020304" pitchFamily="18" charset="0"/>
              </a:rPr>
              <a:t>E.Y.</a:t>
            </a:r>
            <a:r>
              <a:rPr lang="el-GR" sz="18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b="1" dirty="0">
                <a:effectLst/>
                <a:latin typeface="Calibri" panose="020F0502020204030204" pitchFamily="34" charset="0"/>
                <a:ea typeface="Calibri" panose="020F0502020204030204" pitchFamily="34" charset="0"/>
                <a:cs typeface="Times New Roman" panose="02020603050405020304" pitchFamily="18" charset="0"/>
              </a:rPr>
              <a:t>εφαρμόζει </a:t>
            </a:r>
            <a:r>
              <a:rPr lang="el-GR" sz="1800" dirty="0">
                <a:effectLst/>
                <a:latin typeface="Calibri" panose="020F0502020204030204" pitchFamily="34" charset="0"/>
                <a:ea typeface="Calibri" panose="020F0502020204030204" pitchFamily="34" charset="0"/>
                <a:cs typeface="Times New Roman" panose="02020603050405020304" pitchFamily="18" charset="0"/>
              </a:rPr>
              <a:t>συστηματικά </a:t>
            </a:r>
            <a:r>
              <a:rPr lang="el-GR" sz="1800" b="1" dirty="0">
                <a:effectLst/>
                <a:latin typeface="Calibri" panose="020F0502020204030204" pitchFamily="34" charset="0"/>
                <a:ea typeface="Calibri" panose="020F0502020204030204" pitchFamily="34" charset="0"/>
                <a:cs typeface="Times New Roman" panose="02020603050405020304" pitchFamily="18" charset="0"/>
              </a:rPr>
              <a:t>τις αρχές </a:t>
            </a:r>
            <a:r>
              <a:rPr lang="el-GR" sz="1800" dirty="0">
                <a:effectLst/>
                <a:latin typeface="Calibri" panose="020F0502020204030204" pitchFamily="34" charset="0"/>
                <a:ea typeface="Calibri" panose="020F0502020204030204" pitchFamily="34" charset="0"/>
                <a:cs typeface="Times New Roman" panose="02020603050405020304" pitchFamily="18" charset="0"/>
              </a:rPr>
              <a:t>της </a:t>
            </a:r>
            <a:r>
              <a:rPr lang="el-GR" sz="1800" dirty="0" err="1">
                <a:effectLst/>
                <a:latin typeface="Calibri" panose="020F0502020204030204" pitchFamily="34" charset="0"/>
                <a:ea typeface="Calibri" panose="020F0502020204030204" pitchFamily="34" charset="0"/>
                <a:cs typeface="Times New Roman" panose="02020603050405020304" pitchFamily="18" charset="0"/>
              </a:rPr>
              <a:t>Πολυμεσικής</a:t>
            </a:r>
            <a:r>
              <a:rPr lang="el-GR" sz="1800" dirty="0">
                <a:effectLst/>
                <a:latin typeface="Calibri" panose="020F0502020204030204" pitchFamily="34" charset="0"/>
                <a:ea typeface="Calibri" panose="020F0502020204030204" pitchFamily="34" charset="0"/>
                <a:cs typeface="Times New Roman" panose="02020603050405020304" pitchFamily="18" charset="0"/>
              </a:rPr>
              <a:t> Θεωρίας Μάθησης </a:t>
            </a:r>
            <a:r>
              <a:rPr lang="el-GR" sz="1800" b="1" dirty="0">
                <a:effectLst/>
                <a:latin typeface="Calibri" panose="020F0502020204030204" pitchFamily="34" charset="0"/>
                <a:ea typeface="Calibri" panose="020F0502020204030204" pitchFamily="34" charset="0"/>
                <a:cs typeface="Times New Roman" panose="02020603050405020304" pitchFamily="18" charset="0"/>
              </a:rPr>
              <a:t>του </a:t>
            </a:r>
            <a:r>
              <a:rPr lang="el-GR" sz="1800" b="1" dirty="0" err="1">
                <a:effectLst/>
                <a:latin typeface="Calibri" panose="020F0502020204030204" pitchFamily="34" charset="0"/>
                <a:ea typeface="Calibri" panose="020F0502020204030204" pitchFamily="34" charset="0"/>
                <a:cs typeface="Times New Roman" panose="02020603050405020304" pitchFamily="18" charset="0"/>
              </a:rPr>
              <a:t>Mayer</a:t>
            </a:r>
            <a:r>
              <a:rPr lang="el-GR" sz="1800" b="1" dirty="0">
                <a:effectLst/>
                <a:latin typeface="Calibri" panose="020F0502020204030204" pitchFamily="34" charset="0"/>
                <a:ea typeface="Calibri" panose="020F0502020204030204" pitchFamily="34" charset="0"/>
                <a:cs typeface="Times New Roman" panose="02020603050405020304" pitchFamily="18" charset="0"/>
              </a:rPr>
              <a:t> </a:t>
            </a:r>
            <a:endParaRPr lang="el-GR" b="1" dirty="0">
              <a:latin typeface="Calibri"/>
              <a:ea typeface="Calibri"/>
              <a:cs typeface="Times New Roman"/>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11"/>
          <p:cNvSpPr txBox="1">
            <a:spLocks noGrp="1"/>
          </p:cNvSpPr>
          <p:nvPr>
            <p:ph type="title"/>
          </p:nvPr>
        </p:nvSpPr>
        <p:spPr>
          <a:xfrm>
            <a:off x="683568" y="539906"/>
            <a:ext cx="7776864" cy="576064"/>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3600"/>
              <a:buFont typeface="Calibri"/>
              <a:buNone/>
            </a:pPr>
            <a:r>
              <a:rPr lang="el-GR" sz="3600" dirty="0"/>
              <a:t>10. </a:t>
            </a:r>
            <a:r>
              <a:rPr lang="el-GR" sz="3600" dirty="0" err="1"/>
              <a:t>Συμπερασματα</a:t>
            </a:r>
            <a:r>
              <a:rPr lang="el-GR" sz="3600" dirty="0"/>
              <a:t> 2/4</a:t>
            </a:r>
            <a:endParaRPr sz="4000" b="1" dirty="0"/>
          </a:p>
        </p:txBody>
      </p:sp>
      <p:sp>
        <p:nvSpPr>
          <p:cNvPr id="2" name="Ορθογώνιο: Στρογγύλεμα γωνιών 1">
            <a:extLst>
              <a:ext uri="{FF2B5EF4-FFF2-40B4-BE49-F238E27FC236}">
                <a16:creationId xmlns:a16="http://schemas.microsoft.com/office/drawing/2014/main" id="{4D683365-48FF-C73B-D04D-DEDFEF2EF909}"/>
              </a:ext>
            </a:extLst>
          </p:cNvPr>
          <p:cNvSpPr/>
          <p:nvPr/>
        </p:nvSpPr>
        <p:spPr>
          <a:xfrm>
            <a:off x="332014" y="1293132"/>
            <a:ext cx="8479971" cy="838200"/>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just">
              <a:lnSpc>
                <a:spcPct val="150000"/>
              </a:lnSpc>
            </a:pPr>
            <a:r>
              <a:rPr lang="el-GR" sz="1800" b="1" dirty="0">
                <a:effectLst/>
                <a:latin typeface="Times New Roman" panose="02020603050405020304" pitchFamily="18" charset="0"/>
                <a:ea typeface="Times New Roman" panose="02020603050405020304" pitchFamily="18" charset="0"/>
              </a:rPr>
              <a:t>3</a:t>
            </a:r>
            <a:r>
              <a:rPr lang="el-GR" sz="1800" b="1" baseline="30000" dirty="0">
                <a:effectLst/>
                <a:latin typeface="Times New Roman" panose="02020603050405020304" pitchFamily="18" charset="0"/>
                <a:ea typeface="Times New Roman" panose="02020603050405020304" pitchFamily="18" charset="0"/>
              </a:rPr>
              <a:t>ο</a:t>
            </a:r>
            <a:r>
              <a:rPr lang="el-GR" sz="1800" b="1" dirty="0">
                <a:effectLst/>
                <a:latin typeface="Times New Roman" panose="02020603050405020304" pitchFamily="18" charset="0"/>
                <a:ea typeface="Times New Roman" panose="02020603050405020304" pitchFamily="18" charset="0"/>
              </a:rPr>
              <a:t> ερευνητικό ερώτημα: </a:t>
            </a:r>
            <a:r>
              <a:rPr lang="el-GR" sz="1800" dirty="0">
                <a:effectLst/>
                <a:latin typeface="Times New Roman" panose="02020603050405020304" pitchFamily="18" charset="0"/>
                <a:ea typeface="Times New Roman" panose="02020603050405020304" pitchFamily="18" charset="0"/>
              </a:rPr>
              <a:t>Αναπτύχθηκε θεωρητικό υλικό που συνδυάζει θεωρητική κατάρτιση και πρακτικές ασκήσεις για τη Β' κλίση των ουσιαστικών;</a:t>
            </a:r>
          </a:p>
        </p:txBody>
      </p:sp>
      <p:sp>
        <p:nvSpPr>
          <p:cNvPr id="3" name="Ορθογώνιο: Στρογγύλεμα γωνιών 2">
            <a:extLst>
              <a:ext uri="{FF2B5EF4-FFF2-40B4-BE49-F238E27FC236}">
                <a16:creationId xmlns:a16="http://schemas.microsoft.com/office/drawing/2014/main" id="{48161D9A-5089-E0DF-BE9C-F4FED14C307A}"/>
              </a:ext>
            </a:extLst>
          </p:cNvPr>
          <p:cNvSpPr/>
          <p:nvPr/>
        </p:nvSpPr>
        <p:spPr>
          <a:xfrm>
            <a:off x="500741" y="2367643"/>
            <a:ext cx="8142514" cy="1251857"/>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r>
              <a:rPr lang="el-GR" dirty="0">
                <a:ln w="0"/>
                <a:solidFill>
                  <a:schemeClr val="tx1"/>
                </a:solidFill>
                <a:latin typeface="Calibri" panose="020F0502020204030204" pitchFamily="34" charset="0"/>
                <a:ea typeface="Calibri" panose="020F0502020204030204" pitchFamily="34" charset="0"/>
                <a:cs typeface="Calibri" panose="020F0502020204030204" pitchFamily="34" charset="0"/>
              </a:rPr>
              <a:t>Οι 6 εκπαιδευτικοί φιλόλογοι της Δευτεροβάθμιας Εκπαίδευσης δηλώνουν ότι:</a:t>
            </a:r>
          </a:p>
          <a:p>
            <a:pPr marL="285750" indent="-285750">
              <a:buFont typeface="Wingdings" panose="05000000000000000000" pitchFamily="2" charset="2"/>
              <a:buChar char="v"/>
            </a:pPr>
            <a:r>
              <a:rPr lang="el-GR" sz="1800" dirty="0">
                <a:effectLst/>
                <a:latin typeface="Calibri" panose="020F0502020204030204" pitchFamily="34" charset="0"/>
                <a:ea typeface="Calibri" panose="020F0502020204030204" pitchFamily="34" charset="0"/>
                <a:cs typeface="Times New Roman" panose="02020603050405020304" pitchFamily="18" charset="0"/>
              </a:rPr>
              <a:t>Αναπτύχθηκε </a:t>
            </a:r>
            <a:r>
              <a:rPr lang="el-GR" sz="1800" b="1" dirty="0">
                <a:effectLst/>
                <a:latin typeface="Calibri" panose="020F0502020204030204" pitchFamily="34" charset="0"/>
                <a:ea typeface="Calibri" panose="020F0502020204030204" pitchFamily="34" charset="0"/>
                <a:cs typeface="Times New Roman" panose="02020603050405020304" pitchFamily="18" charset="0"/>
              </a:rPr>
              <a:t>ΕΥ</a:t>
            </a:r>
            <a:r>
              <a:rPr lang="el-GR" sz="1800" dirty="0">
                <a:effectLst/>
                <a:latin typeface="Calibri" panose="020F0502020204030204" pitchFamily="34" charset="0"/>
                <a:ea typeface="Calibri" panose="020F0502020204030204" pitchFamily="34" charset="0"/>
                <a:cs typeface="Times New Roman" panose="02020603050405020304" pitchFamily="18" charset="0"/>
              </a:rPr>
              <a:t> που συνδυάζει </a:t>
            </a:r>
            <a:r>
              <a:rPr lang="el-GR" sz="1800" b="1" dirty="0">
                <a:effectLst/>
                <a:latin typeface="Calibri" panose="020F0502020204030204" pitchFamily="34" charset="0"/>
                <a:ea typeface="Calibri" panose="020F0502020204030204" pitchFamily="34" charset="0"/>
                <a:cs typeface="Times New Roman" panose="02020603050405020304" pitchFamily="18" charset="0"/>
              </a:rPr>
              <a:t>θεωρητική κατάρτιση </a:t>
            </a:r>
            <a:r>
              <a:rPr lang="el-GR" sz="1800" dirty="0">
                <a:effectLst/>
                <a:latin typeface="Calibri" panose="020F0502020204030204" pitchFamily="34" charset="0"/>
                <a:ea typeface="Calibri" panose="020F0502020204030204" pitchFamily="34" charset="0"/>
                <a:cs typeface="Times New Roman" panose="02020603050405020304" pitchFamily="18" charset="0"/>
              </a:rPr>
              <a:t>και </a:t>
            </a:r>
            <a:r>
              <a:rPr lang="el-GR" sz="1800" b="1" dirty="0">
                <a:effectLst/>
                <a:latin typeface="Calibri" panose="020F0502020204030204" pitchFamily="34" charset="0"/>
                <a:ea typeface="Calibri" panose="020F0502020204030204" pitchFamily="34" charset="0"/>
                <a:cs typeface="Times New Roman" panose="02020603050405020304" pitchFamily="18" charset="0"/>
              </a:rPr>
              <a:t>πρακτικές ασκήσεις </a:t>
            </a:r>
            <a:r>
              <a:rPr lang="el-GR" sz="1800" dirty="0">
                <a:effectLst/>
                <a:latin typeface="Calibri" panose="020F0502020204030204" pitchFamily="34" charset="0"/>
                <a:ea typeface="Calibri" panose="020F0502020204030204" pitchFamily="34" charset="0"/>
                <a:cs typeface="Times New Roman" panose="02020603050405020304" pitchFamily="18" charset="0"/>
              </a:rPr>
              <a:t>σχετικά με τη </a:t>
            </a:r>
            <a:r>
              <a:rPr lang="el-GR" sz="1800" b="1" dirty="0">
                <a:effectLst/>
                <a:latin typeface="Calibri" panose="020F0502020204030204" pitchFamily="34" charset="0"/>
                <a:ea typeface="Calibri" panose="020F0502020204030204" pitchFamily="34" charset="0"/>
                <a:cs typeface="Times New Roman" panose="02020603050405020304" pitchFamily="18" charset="0"/>
              </a:rPr>
              <a:t>Β' κλίση των ουσιαστικών</a:t>
            </a:r>
            <a:endParaRPr lang="el-GR" b="1" dirty="0">
              <a:ln w="0"/>
              <a:solidFill>
                <a:schemeClr val="tx1"/>
              </a:solidFill>
              <a:effectLst>
                <a:outerShdw blurRad="38100" dist="19050" dir="2700000" algn="tl" rotWithShape="0">
                  <a:schemeClr val="dk1">
                    <a:alpha val="40000"/>
                  </a:schemeClr>
                </a:outerShdw>
              </a:effectLst>
            </a:endParaRPr>
          </a:p>
        </p:txBody>
      </p:sp>
      <p:sp>
        <p:nvSpPr>
          <p:cNvPr id="6" name="Ορθογώνιο: Στρογγύλεμα γωνιών 5">
            <a:extLst>
              <a:ext uri="{FF2B5EF4-FFF2-40B4-BE49-F238E27FC236}">
                <a16:creationId xmlns:a16="http://schemas.microsoft.com/office/drawing/2014/main" id="{A80B6A58-FF64-A2E0-1711-E0603E692C81}"/>
              </a:ext>
            </a:extLst>
          </p:cNvPr>
          <p:cNvSpPr/>
          <p:nvPr/>
        </p:nvSpPr>
        <p:spPr>
          <a:xfrm>
            <a:off x="332012" y="3923768"/>
            <a:ext cx="8479971" cy="802901"/>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just"/>
            <a:r>
              <a:rPr lang="el-GR" sz="1800" b="1" dirty="0">
                <a:effectLst/>
                <a:latin typeface="Times New Roman" panose="02020603050405020304" pitchFamily="18" charset="0"/>
                <a:ea typeface="Times New Roman" panose="02020603050405020304" pitchFamily="18" charset="0"/>
              </a:rPr>
              <a:t>4</a:t>
            </a:r>
            <a:r>
              <a:rPr lang="el-GR" sz="1800" b="1" baseline="30000" dirty="0">
                <a:effectLst/>
                <a:latin typeface="Times New Roman" panose="02020603050405020304" pitchFamily="18" charset="0"/>
                <a:ea typeface="Times New Roman" panose="02020603050405020304" pitchFamily="18" charset="0"/>
              </a:rPr>
              <a:t>ο</a:t>
            </a:r>
            <a:r>
              <a:rPr lang="el-GR" sz="1800" b="1" dirty="0">
                <a:effectLst/>
                <a:latin typeface="Times New Roman" panose="02020603050405020304" pitchFamily="18" charset="0"/>
                <a:ea typeface="Times New Roman" panose="02020603050405020304" pitchFamily="18" charset="0"/>
              </a:rPr>
              <a:t> ερευνητικό ερώτημα: </a:t>
            </a:r>
            <a:r>
              <a:rPr lang="el-GR" sz="1800" dirty="0">
                <a:effectLst/>
                <a:latin typeface="Times New Roman" panose="02020603050405020304" pitchFamily="18" charset="0"/>
                <a:ea typeface="Times New Roman" panose="02020603050405020304" pitchFamily="18" charset="0"/>
              </a:rPr>
              <a:t>Ενισχύθηκαν οι ικανότητες των εκπαιδευτικών στη χρήση ψηφιακών εργαλείων και τεχνολογιών για τη διδασκαλία της Αρχαίας Ελληνικής Α’ Γυμνασίου;</a:t>
            </a:r>
          </a:p>
        </p:txBody>
      </p:sp>
      <p:sp>
        <p:nvSpPr>
          <p:cNvPr id="7" name="Ορθογώνιο: Στρογγύλεμα γωνιών 6">
            <a:extLst>
              <a:ext uri="{FF2B5EF4-FFF2-40B4-BE49-F238E27FC236}">
                <a16:creationId xmlns:a16="http://schemas.microsoft.com/office/drawing/2014/main" id="{EC7B6086-8EE1-B96F-6B7B-690730201E9D}"/>
              </a:ext>
            </a:extLst>
          </p:cNvPr>
          <p:cNvSpPr/>
          <p:nvPr/>
        </p:nvSpPr>
        <p:spPr>
          <a:xfrm>
            <a:off x="500741" y="5066237"/>
            <a:ext cx="8142514" cy="1251857"/>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r>
              <a:rPr lang="el-GR" dirty="0">
                <a:ln w="0"/>
                <a:solidFill>
                  <a:schemeClr val="tx1"/>
                </a:solidFill>
                <a:latin typeface="Calibri" panose="020F0502020204030204" pitchFamily="34" charset="0"/>
                <a:ea typeface="Calibri" panose="020F0502020204030204" pitchFamily="34" charset="0"/>
                <a:cs typeface="Calibri" panose="020F0502020204030204" pitchFamily="34" charset="0"/>
              </a:rPr>
              <a:t>Οι 6 εκπαιδευτικοί φιλόλογοι της Δευτεροβάθμιας Εκπαίδευσης δηλώνουν ότι:</a:t>
            </a:r>
            <a:endParaRPr lang="el-GR" dirty="0">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Wingdings" panose="05000000000000000000" pitchFamily="2" charset="2"/>
              <a:buChar char="v"/>
            </a:pPr>
            <a:r>
              <a:rPr lang="el-GR" dirty="0">
                <a:latin typeface="Calibri" panose="020F0502020204030204" pitchFamily="34" charset="0"/>
                <a:ea typeface="Calibri" panose="020F0502020204030204" pitchFamily="34" charset="0"/>
                <a:cs typeface="Times New Roman" panose="02020603050405020304" pitchFamily="18" charset="0"/>
              </a:rPr>
              <a:t>Μ</a:t>
            </a:r>
            <a:r>
              <a:rPr lang="el-GR" sz="1800" dirty="0">
                <a:effectLst/>
                <a:latin typeface="Calibri" panose="020F0502020204030204" pitchFamily="34" charset="0"/>
                <a:ea typeface="Calibri" panose="020F0502020204030204" pitchFamily="34" charset="0"/>
                <a:cs typeface="Times New Roman" panose="02020603050405020304" pitchFamily="18" charset="0"/>
              </a:rPr>
              <a:t>έσα από την αλληλεπίδραση με το </a:t>
            </a:r>
            <a:r>
              <a:rPr lang="el-GR" sz="1800" b="1" dirty="0">
                <a:effectLst/>
                <a:latin typeface="Calibri" panose="020F0502020204030204" pitchFamily="34" charset="0"/>
                <a:ea typeface="Calibri" panose="020F0502020204030204" pitchFamily="34" charset="0"/>
                <a:cs typeface="Times New Roman" panose="02020603050405020304" pitchFamily="18" charset="0"/>
              </a:rPr>
              <a:t>ΕΥ</a:t>
            </a:r>
            <a:r>
              <a:rPr lang="el-GR" sz="18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b="1" dirty="0">
                <a:effectLst/>
                <a:latin typeface="Calibri" panose="020F0502020204030204" pitchFamily="34" charset="0"/>
                <a:ea typeface="Calibri" panose="020F0502020204030204" pitchFamily="34" charset="0"/>
                <a:cs typeface="Times New Roman" panose="02020603050405020304" pitchFamily="18" charset="0"/>
              </a:rPr>
              <a:t>εξοικειώθηκαν</a:t>
            </a:r>
            <a:r>
              <a:rPr lang="el-GR" sz="1800" dirty="0">
                <a:effectLst/>
                <a:latin typeface="Calibri" panose="020F0502020204030204" pitchFamily="34" charset="0"/>
                <a:ea typeface="Calibri" panose="020F0502020204030204" pitchFamily="34" charset="0"/>
                <a:cs typeface="Times New Roman" panose="02020603050405020304" pitchFamily="18" charset="0"/>
              </a:rPr>
              <a:t> με </a:t>
            </a:r>
            <a:r>
              <a:rPr lang="el-GR" sz="1800" b="1" dirty="0">
                <a:effectLst/>
                <a:latin typeface="Calibri" panose="020F0502020204030204" pitchFamily="34" charset="0"/>
                <a:ea typeface="Calibri" panose="020F0502020204030204" pitchFamily="34" charset="0"/>
                <a:cs typeface="Times New Roman" panose="02020603050405020304" pitchFamily="18" charset="0"/>
              </a:rPr>
              <a:t>νέα εργαλεία </a:t>
            </a:r>
            <a:r>
              <a:rPr lang="el-GR" sz="1800" dirty="0">
                <a:effectLst/>
                <a:latin typeface="Calibri" panose="020F0502020204030204" pitchFamily="34" charset="0"/>
                <a:ea typeface="Calibri" panose="020F0502020204030204" pitchFamily="34" charset="0"/>
                <a:cs typeface="Times New Roman" panose="02020603050405020304" pitchFamily="18" charset="0"/>
              </a:rPr>
              <a:t>και </a:t>
            </a:r>
            <a:r>
              <a:rPr lang="el-GR" sz="1800" b="1" dirty="0">
                <a:effectLst/>
                <a:latin typeface="Calibri" panose="020F0502020204030204" pitchFamily="34" charset="0"/>
                <a:ea typeface="Calibri" panose="020F0502020204030204" pitchFamily="34" charset="0"/>
                <a:cs typeface="Times New Roman" panose="02020603050405020304" pitchFamily="18" charset="0"/>
              </a:rPr>
              <a:t>μορφές ψηφιακού περιεχομένου</a:t>
            </a:r>
          </a:p>
        </p:txBody>
      </p:sp>
    </p:spTree>
    <p:extLst>
      <p:ext uri="{BB962C8B-B14F-4D97-AF65-F5344CB8AC3E}">
        <p14:creationId xmlns:p14="http://schemas.microsoft.com/office/powerpoint/2010/main" val="3598031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11"/>
          <p:cNvSpPr txBox="1">
            <a:spLocks noGrp="1"/>
          </p:cNvSpPr>
          <p:nvPr>
            <p:ph type="title"/>
          </p:nvPr>
        </p:nvSpPr>
        <p:spPr>
          <a:xfrm>
            <a:off x="683568" y="539906"/>
            <a:ext cx="7776864" cy="576064"/>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3600"/>
              <a:buFont typeface="Calibri"/>
              <a:buNone/>
            </a:pPr>
            <a:r>
              <a:rPr lang="el-GR" sz="3600" dirty="0"/>
              <a:t>10. </a:t>
            </a:r>
            <a:r>
              <a:rPr lang="el-GR" sz="3600" dirty="0" err="1"/>
              <a:t>Συμπερασματα</a:t>
            </a:r>
            <a:r>
              <a:rPr lang="el-GR" sz="3600" dirty="0"/>
              <a:t> 3/4</a:t>
            </a:r>
            <a:endParaRPr sz="4000" b="1" dirty="0"/>
          </a:p>
        </p:txBody>
      </p:sp>
      <p:sp>
        <p:nvSpPr>
          <p:cNvPr id="2" name="Ορθογώνιο: Στρογγύλεμα γωνιών 1">
            <a:extLst>
              <a:ext uri="{FF2B5EF4-FFF2-40B4-BE49-F238E27FC236}">
                <a16:creationId xmlns:a16="http://schemas.microsoft.com/office/drawing/2014/main" id="{4D683365-48FF-C73B-D04D-DEDFEF2EF909}"/>
              </a:ext>
            </a:extLst>
          </p:cNvPr>
          <p:cNvSpPr/>
          <p:nvPr/>
        </p:nvSpPr>
        <p:spPr>
          <a:xfrm>
            <a:off x="332013" y="1761218"/>
            <a:ext cx="8479971" cy="838200"/>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just">
              <a:lnSpc>
                <a:spcPct val="150000"/>
              </a:lnSpc>
            </a:pPr>
            <a:r>
              <a:rPr lang="el-GR" sz="1800" b="1" dirty="0">
                <a:effectLst/>
                <a:latin typeface="Times New Roman" panose="02020603050405020304" pitchFamily="18" charset="0"/>
                <a:ea typeface="Times New Roman" panose="02020603050405020304" pitchFamily="18" charset="0"/>
              </a:rPr>
              <a:t>5</a:t>
            </a:r>
            <a:r>
              <a:rPr lang="el-GR" sz="1800" b="1" baseline="30000" dirty="0">
                <a:effectLst/>
                <a:latin typeface="Times New Roman" panose="02020603050405020304" pitchFamily="18" charset="0"/>
                <a:ea typeface="Times New Roman" panose="02020603050405020304" pitchFamily="18" charset="0"/>
              </a:rPr>
              <a:t>ο</a:t>
            </a:r>
            <a:r>
              <a:rPr lang="el-GR" sz="1800" b="1" dirty="0">
                <a:effectLst/>
                <a:latin typeface="Times New Roman" panose="02020603050405020304" pitchFamily="18" charset="0"/>
                <a:ea typeface="Times New Roman" panose="02020603050405020304" pitchFamily="18" charset="0"/>
              </a:rPr>
              <a:t> ερευνητικό ερώτημα: </a:t>
            </a:r>
            <a:r>
              <a:rPr lang="el-GR" sz="1800" dirty="0">
                <a:effectLst/>
                <a:latin typeface="Times New Roman" panose="02020603050405020304" pitchFamily="18" charset="0"/>
                <a:ea typeface="Times New Roman" panose="02020603050405020304" pitchFamily="18" charset="0"/>
              </a:rPr>
              <a:t>Το εκπαιδευτικό υλικό προσέφερε μαθησιακά οφέλη προς τους εκπαιδευτικούς;</a:t>
            </a:r>
          </a:p>
        </p:txBody>
      </p:sp>
      <p:sp>
        <p:nvSpPr>
          <p:cNvPr id="3" name="Ορθογώνιο: Στρογγύλεμα γωνιών 2">
            <a:extLst>
              <a:ext uri="{FF2B5EF4-FFF2-40B4-BE49-F238E27FC236}">
                <a16:creationId xmlns:a16="http://schemas.microsoft.com/office/drawing/2014/main" id="{48161D9A-5089-E0DF-BE9C-F4FED14C307A}"/>
              </a:ext>
            </a:extLst>
          </p:cNvPr>
          <p:cNvSpPr/>
          <p:nvPr/>
        </p:nvSpPr>
        <p:spPr>
          <a:xfrm>
            <a:off x="500742" y="3009900"/>
            <a:ext cx="8142514" cy="1251857"/>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r>
              <a:rPr lang="el-GR" dirty="0">
                <a:ln w="0"/>
                <a:solidFill>
                  <a:schemeClr val="tx1"/>
                </a:solidFill>
                <a:latin typeface="Calibri" panose="020F0502020204030204" pitchFamily="34" charset="0"/>
                <a:ea typeface="Calibri" panose="020F0502020204030204" pitchFamily="34" charset="0"/>
                <a:cs typeface="Calibri" panose="020F0502020204030204" pitchFamily="34" charset="0"/>
              </a:rPr>
              <a:t>Οι 6 εκπαιδευτικοί φιλόλογοι της Δευτεροβάθμιας Εκπαίδευσης δηλώνουν ότι:</a:t>
            </a:r>
          </a:p>
          <a:p>
            <a:pPr marL="285750" indent="-285750">
              <a:buFont typeface="Wingdings" panose="05000000000000000000" pitchFamily="2" charset="2"/>
              <a:buChar char="v"/>
            </a:pPr>
            <a:r>
              <a:rPr lang="el-GR" dirty="0">
                <a:latin typeface="Calibri" panose="020F0502020204030204" pitchFamily="34" charset="0"/>
                <a:ea typeface="Calibri" panose="020F0502020204030204" pitchFamily="34" charset="0"/>
                <a:cs typeface="Times New Roman" panose="02020603050405020304" pitchFamily="18" charset="0"/>
              </a:rPr>
              <a:t>Μ</a:t>
            </a:r>
            <a:r>
              <a:rPr lang="el-GR" sz="1800" dirty="0">
                <a:effectLst/>
                <a:latin typeface="Calibri" panose="020F0502020204030204" pitchFamily="34" charset="0"/>
                <a:ea typeface="Calibri" panose="020F0502020204030204" pitchFamily="34" charset="0"/>
                <a:cs typeface="Times New Roman" panose="02020603050405020304" pitchFamily="18" charset="0"/>
              </a:rPr>
              <a:t>έσα από το </a:t>
            </a:r>
            <a:r>
              <a:rPr lang="el-GR" sz="1800" b="1" dirty="0">
                <a:effectLst/>
                <a:latin typeface="Calibri" panose="020F0502020204030204" pitchFamily="34" charset="0"/>
                <a:ea typeface="Calibri" panose="020F0502020204030204" pitchFamily="34" charset="0"/>
                <a:cs typeface="Times New Roman" panose="02020603050405020304" pitchFamily="18" charset="0"/>
              </a:rPr>
              <a:t>ΕΥ </a:t>
            </a:r>
            <a:r>
              <a:rPr lang="el-GR" sz="1800" dirty="0">
                <a:effectLst/>
                <a:latin typeface="Calibri" panose="020F0502020204030204" pitchFamily="34" charset="0"/>
                <a:ea typeface="Calibri" panose="020F0502020204030204" pitchFamily="34" charset="0"/>
                <a:cs typeface="Times New Roman" panose="02020603050405020304" pitchFamily="18" charset="0"/>
              </a:rPr>
              <a:t>γνώρισαν </a:t>
            </a:r>
            <a:r>
              <a:rPr lang="el-GR" sz="1800" b="1" dirty="0">
                <a:effectLst/>
                <a:latin typeface="Calibri" panose="020F0502020204030204" pitchFamily="34" charset="0"/>
                <a:ea typeface="Calibri" panose="020F0502020204030204" pitchFamily="34" charset="0"/>
                <a:cs typeface="Times New Roman" panose="02020603050405020304" pitchFamily="18" charset="0"/>
              </a:rPr>
              <a:t>νέες μεθόδους </a:t>
            </a:r>
            <a:r>
              <a:rPr lang="el-GR" sz="1800" dirty="0">
                <a:effectLst/>
                <a:latin typeface="Calibri" panose="020F0502020204030204" pitchFamily="34" charset="0"/>
                <a:ea typeface="Calibri" panose="020F0502020204030204" pitchFamily="34" charset="0"/>
                <a:cs typeface="Times New Roman" panose="02020603050405020304" pitchFamily="18" charset="0"/>
              </a:rPr>
              <a:t>διδασκαλίας, εμπλούτισαν το </a:t>
            </a:r>
            <a:r>
              <a:rPr lang="el-GR" sz="1800" b="1" dirty="0">
                <a:effectLst/>
                <a:latin typeface="Calibri" panose="020F0502020204030204" pitchFamily="34" charset="0"/>
                <a:ea typeface="Calibri" panose="020F0502020204030204" pitchFamily="34" charset="0"/>
                <a:cs typeface="Times New Roman" panose="02020603050405020304" pitchFamily="18" charset="0"/>
              </a:rPr>
              <a:t>διδακτικό τους υλικό </a:t>
            </a:r>
            <a:r>
              <a:rPr lang="el-GR" sz="1800" dirty="0">
                <a:effectLst/>
                <a:latin typeface="Calibri" panose="020F0502020204030204" pitchFamily="34" charset="0"/>
                <a:ea typeface="Calibri" panose="020F0502020204030204" pitchFamily="34" charset="0"/>
                <a:cs typeface="Times New Roman" panose="02020603050405020304" pitchFamily="18" charset="0"/>
              </a:rPr>
              <a:t>και κατανόησαν τη σημασία μιας πιο </a:t>
            </a:r>
            <a:r>
              <a:rPr lang="el-GR" sz="1800" b="1" dirty="0">
                <a:effectLst/>
                <a:latin typeface="Calibri" panose="020F0502020204030204" pitchFamily="34" charset="0"/>
                <a:ea typeface="Calibri" panose="020F0502020204030204" pitchFamily="34" charset="0"/>
                <a:cs typeface="Times New Roman" panose="02020603050405020304" pitchFamily="18" charset="0"/>
              </a:rPr>
              <a:t>σύγχρονης, βιωματικής και </a:t>
            </a:r>
            <a:r>
              <a:rPr lang="el-GR" sz="1800" b="1" dirty="0" err="1">
                <a:effectLst/>
                <a:latin typeface="Calibri" panose="020F0502020204030204" pitchFamily="34" charset="0"/>
                <a:ea typeface="Calibri" panose="020F0502020204030204" pitchFamily="34" charset="0"/>
                <a:cs typeface="Times New Roman" panose="02020603050405020304" pitchFamily="18" charset="0"/>
              </a:rPr>
              <a:t>μαθητοκεντρικής</a:t>
            </a:r>
            <a:r>
              <a:rPr lang="el-GR" sz="1800" b="1" dirty="0">
                <a:effectLst/>
                <a:latin typeface="Calibri" panose="020F0502020204030204" pitchFamily="34" charset="0"/>
                <a:ea typeface="Calibri" panose="020F0502020204030204" pitchFamily="34" charset="0"/>
                <a:cs typeface="Times New Roman" panose="02020603050405020304" pitchFamily="18" charset="0"/>
              </a:rPr>
              <a:t> προσέγγισης </a:t>
            </a:r>
            <a:r>
              <a:rPr lang="el-GR" sz="1800" i="1" u="sng" dirty="0">
                <a:effectLst/>
                <a:latin typeface="Calibri" panose="020F0502020204030204" pitchFamily="34" charset="0"/>
                <a:ea typeface="Calibri" panose="020F0502020204030204" pitchFamily="34" charset="0"/>
                <a:cs typeface="Times New Roman" panose="02020603050405020304" pitchFamily="18" charset="0"/>
              </a:rPr>
              <a:t>στα Αρχαία Ελληνικά </a:t>
            </a:r>
            <a:endParaRPr lang="el-GR" i="1" u="sng"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537393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11"/>
          <p:cNvSpPr txBox="1">
            <a:spLocks noGrp="1"/>
          </p:cNvSpPr>
          <p:nvPr>
            <p:ph type="title"/>
          </p:nvPr>
        </p:nvSpPr>
        <p:spPr>
          <a:xfrm>
            <a:off x="835968" y="347207"/>
            <a:ext cx="7776864" cy="576064"/>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3600"/>
              <a:buFont typeface="Calibri"/>
              <a:buNone/>
            </a:pPr>
            <a:r>
              <a:rPr lang="el-GR" sz="3600" dirty="0"/>
              <a:t>10. </a:t>
            </a:r>
            <a:r>
              <a:rPr lang="el-GR" sz="3600" dirty="0" err="1"/>
              <a:t>Συμπερασματα</a:t>
            </a:r>
            <a:r>
              <a:rPr lang="el-GR" sz="3600" dirty="0"/>
              <a:t> 4/4</a:t>
            </a:r>
            <a:endParaRPr sz="4000" b="1" dirty="0"/>
          </a:p>
        </p:txBody>
      </p:sp>
      <p:sp>
        <p:nvSpPr>
          <p:cNvPr id="181" name="Google Shape;181;p11"/>
          <p:cNvSpPr/>
          <p:nvPr/>
        </p:nvSpPr>
        <p:spPr>
          <a:xfrm>
            <a:off x="108857" y="1153696"/>
            <a:ext cx="9231086" cy="538604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l-GR" sz="2400" b="1" dirty="0">
                <a:solidFill>
                  <a:schemeClr val="accent1">
                    <a:lumMod val="75000"/>
                  </a:schemeClr>
                </a:solidFill>
                <a:latin typeface="Times New Roman"/>
                <a:cs typeface="Times New Roman"/>
                <a:sym typeface="Times New Roman"/>
              </a:rPr>
              <a:t>ΠΕΡΙΟΡΙΣΜΟΙ ΕΡΕΥΝΑΣ</a:t>
            </a:r>
            <a:r>
              <a:rPr lang="en-US" sz="2400" b="1" dirty="0">
                <a:solidFill>
                  <a:schemeClr val="accent1">
                    <a:lumMod val="75000"/>
                  </a:schemeClr>
                </a:solidFill>
                <a:latin typeface="Times New Roman"/>
                <a:cs typeface="Times New Roman"/>
                <a:sym typeface="Times New Roman"/>
              </a:rPr>
              <a:t>:</a:t>
            </a:r>
            <a:endParaRPr lang="el-GR" sz="2400" b="1" dirty="0">
              <a:solidFill>
                <a:schemeClr val="accent1">
                  <a:lumMod val="75000"/>
                </a:schemeClr>
              </a:solidFill>
              <a:latin typeface="Times New Roman"/>
              <a:cs typeface="Times New Roman"/>
              <a:sym typeface="Times New Roman"/>
            </a:endParaRPr>
          </a:p>
          <a:p>
            <a:pPr marL="457200" marR="0" lvl="0" indent="-457200" algn="l" rtl="0">
              <a:spcBef>
                <a:spcPts val="0"/>
              </a:spcBef>
              <a:spcAft>
                <a:spcPts val="0"/>
              </a:spcAft>
              <a:buFont typeface="Wingdings" panose="05000000000000000000" pitchFamily="2" charset="2"/>
              <a:buChar char="v"/>
            </a:pPr>
            <a:r>
              <a:rPr lang="el-GR" sz="2400" dirty="0">
                <a:solidFill>
                  <a:schemeClr val="dk1"/>
                </a:solidFill>
                <a:latin typeface="Times New Roman"/>
                <a:cs typeface="Times New Roman"/>
                <a:sym typeface="Times New Roman"/>
              </a:rPr>
              <a:t>Μικρό δείγμα.</a:t>
            </a:r>
          </a:p>
          <a:p>
            <a:pPr marR="0" lvl="0" algn="l" rtl="0">
              <a:spcBef>
                <a:spcPts val="0"/>
              </a:spcBef>
              <a:spcAft>
                <a:spcPts val="0"/>
              </a:spcAft>
            </a:pPr>
            <a:endParaRPr lang="el-GR" sz="2400" dirty="0">
              <a:solidFill>
                <a:schemeClr val="dk1"/>
              </a:solidFill>
              <a:latin typeface="Times New Roman"/>
              <a:cs typeface="Times New Roman"/>
              <a:sym typeface="Times New Roman"/>
            </a:endParaRPr>
          </a:p>
          <a:p>
            <a:pPr marL="457200" marR="0" lvl="0" indent="-457200" algn="l" rtl="0">
              <a:spcBef>
                <a:spcPts val="0"/>
              </a:spcBef>
              <a:spcAft>
                <a:spcPts val="0"/>
              </a:spcAft>
              <a:buFont typeface="Wingdings" panose="05000000000000000000" pitchFamily="2" charset="2"/>
              <a:buChar char="v"/>
            </a:pPr>
            <a:r>
              <a:rPr lang="el-GR" sz="2400" dirty="0">
                <a:solidFill>
                  <a:schemeClr val="dk1"/>
                </a:solidFill>
                <a:latin typeface="Times New Roman"/>
                <a:cs typeface="Times New Roman"/>
                <a:sym typeface="Times New Roman"/>
              </a:rPr>
              <a:t>Υποκειμενικές αξιολογήσεις.</a:t>
            </a:r>
          </a:p>
          <a:p>
            <a:pPr marR="0" lvl="0" algn="l" rtl="0">
              <a:spcBef>
                <a:spcPts val="0"/>
              </a:spcBef>
              <a:spcAft>
                <a:spcPts val="0"/>
              </a:spcAft>
            </a:pPr>
            <a:endParaRPr lang="el-GR" sz="2400" dirty="0">
              <a:solidFill>
                <a:schemeClr val="dk1"/>
              </a:solidFill>
              <a:latin typeface="Times New Roman"/>
              <a:cs typeface="Times New Roman"/>
              <a:sym typeface="Times New Roman"/>
            </a:endParaRPr>
          </a:p>
          <a:p>
            <a:pPr marL="457200" marR="0" lvl="0" indent="-457200" algn="l" rtl="0">
              <a:spcBef>
                <a:spcPts val="0"/>
              </a:spcBef>
              <a:spcAft>
                <a:spcPts val="0"/>
              </a:spcAft>
              <a:buFont typeface="Wingdings" panose="05000000000000000000" pitchFamily="2" charset="2"/>
              <a:buChar char="v"/>
            </a:pPr>
            <a:r>
              <a:rPr lang="el-GR" sz="2400" dirty="0">
                <a:solidFill>
                  <a:schemeClr val="dk1"/>
                </a:solidFill>
                <a:latin typeface="Times New Roman"/>
                <a:cs typeface="Times New Roman"/>
                <a:sym typeface="Times New Roman"/>
              </a:rPr>
              <a:t>Απουσία σύγκρισης με άλλο εκπαιδευτικό υλικό.</a:t>
            </a:r>
          </a:p>
          <a:p>
            <a:pPr marL="0" marR="0" lvl="0" indent="0" algn="l" rtl="0">
              <a:spcBef>
                <a:spcPts val="0"/>
              </a:spcBef>
              <a:spcAft>
                <a:spcPts val="0"/>
              </a:spcAft>
              <a:buNone/>
            </a:pPr>
            <a:endParaRPr lang="en-US" dirty="0">
              <a:solidFill>
                <a:schemeClr val="dk1"/>
              </a:solidFill>
              <a:latin typeface="Times New Roman"/>
              <a:cs typeface="Times New Roman"/>
              <a:sym typeface="Times New Roman"/>
            </a:endParaRPr>
          </a:p>
          <a:p>
            <a:pPr marL="0" marR="0" lvl="0" indent="0" algn="l" rtl="0">
              <a:spcBef>
                <a:spcPts val="0"/>
              </a:spcBef>
              <a:spcAft>
                <a:spcPts val="0"/>
              </a:spcAft>
              <a:buNone/>
            </a:pPr>
            <a:r>
              <a:rPr lang="el-GR" sz="2400" b="1" dirty="0">
                <a:solidFill>
                  <a:schemeClr val="accent1">
                    <a:lumMod val="75000"/>
                  </a:schemeClr>
                </a:solidFill>
                <a:latin typeface="Times New Roman"/>
                <a:cs typeface="Times New Roman"/>
                <a:sym typeface="Times New Roman"/>
              </a:rPr>
              <a:t>ΜΕΛΛΟΝΤΙΚΕΣ ΠΡΟΤΑΣΕΙΣ</a:t>
            </a:r>
            <a:r>
              <a:rPr lang="en-US" sz="2400" b="1" dirty="0">
                <a:solidFill>
                  <a:schemeClr val="accent1">
                    <a:lumMod val="75000"/>
                  </a:schemeClr>
                </a:solidFill>
                <a:latin typeface="Times New Roman"/>
                <a:cs typeface="Times New Roman"/>
                <a:sym typeface="Times New Roman"/>
              </a:rPr>
              <a:t>:</a:t>
            </a:r>
            <a:endParaRPr lang="el-GR" sz="2400" b="1" dirty="0">
              <a:solidFill>
                <a:schemeClr val="accent1">
                  <a:lumMod val="75000"/>
                </a:schemeClr>
              </a:solidFill>
              <a:latin typeface="Times New Roman"/>
              <a:cs typeface="Times New Roman"/>
              <a:sym typeface="Times New Roman"/>
            </a:endParaRPr>
          </a:p>
          <a:p>
            <a:pPr marL="342900" marR="0" lvl="0" indent="-342900" algn="l" rtl="0">
              <a:spcBef>
                <a:spcPts val="0"/>
              </a:spcBef>
              <a:spcAft>
                <a:spcPts val="0"/>
              </a:spcAft>
              <a:buFont typeface="Wingdings" panose="05000000000000000000" pitchFamily="2" charset="2"/>
              <a:buChar char="v"/>
            </a:pPr>
            <a:r>
              <a:rPr lang="el-GR" sz="2400" dirty="0">
                <a:latin typeface="Times New Roman"/>
                <a:cs typeface="Times New Roman"/>
                <a:sym typeface="Times New Roman"/>
              </a:rPr>
              <a:t>Διεύρυνση δείγματος (περισσότεροι φιλόλογοι από δημόσια και ιδιωτική εκπαίδευση).</a:t>
            </a:r>
          </a:p>
          <a:p>
            <a:pPr marL="342900" marR="0" lvl="0" indent="-342900" algn="l" rtl="0">
              <a:spcBef>
                <a:spcPts val="0"/>
              </a:spcBef>
              <a:spcAft>
                <a:spcPts val="0"/>
              </a:spcAft>
              <a:buFont typeface="Wingdings" panose="05000000000000000000" pitchFamily="2" charset="2"/>
              <a:buChar char="v"/>
            </a:pPr>
            <a:endParaRPr lang="el-GR" sz="2400" dirty="0">
              <a:latin typeface="Times New Roman"/>
              <a:cs typeface="Times New Roman"/>
              <a:sym typeface="Times New Roman"/>
            </a:endParaRPr>
          </a:p>
          <a:p>
            <a:pPr marL="342900" marR="0" lvl="0" indent="-342900" algn="l" rtl="0">
              <a:spcBef>
                <a:spcPts val="0"/>
              </a:spcBef>
              <a:spcAft>
                <a:spcPts val="0"/>
              </a:spcAft>
              <a:buFont typeface="Wingdings" panose="05000000000000000000" pitchFamily="2" charset="2"/>
              <a:buChar char="v"/>
            </a:pPr>
            <a:r>
              <a:rPr lang="el-GR" sz="2400" dirty="0">
                <a:latin typeface="Times New Roman"/>
                <a:cs typeface="Times New Roman"/>
                <a:sym typeface="Times New Roman"/>
              </a:rPr>
              <a:t>Εφαρμογή και σύγκριση του υλικού σε μαθητές.</a:t>
            </a:r>
          </a:p>
          <a:p>
            <a:pPr marR="0" lvl="0" algn="l" rtl="0">
              <a:spcBef>
                <a:spcPts val="0"/>
              </a:spcBef>
              <a:spcAft>
                <a:spcPts val="0"/>
              </a:spcAft>
            </a:pPr>
            <a:endParaRPr lang="el-GR" sz="2400" dirty="0">
              <a:latin typeface="Times New Roman"/>
              <a:cs typeface="Times New Roman"/>
              <a:sym typeface="Times New Roman"/>
            </a:endParaRPr>
          </a:p>
          <a:p>
            <a:pPr marL="342900" marR="0" lvl="0" indent="-342900" algn="l" rtl="0">
              <a:spcBef>
                <a:spcPts val="0"/>
              </a:spcBef>
              <a:spcAft>
                <a:spcPts val="0"/>
              </a:spcAft>
              <a:buFont typeface="Wingdings" panose="05000000000000000000" pitchFamily="2" charset="2"/>
              <a:buChar char="v"/>
            </a:pPr>
            <a:r>
              <a:rPr lang="el-GR" sz="2400" dirty="0">
                <a:latin typeface="Times New Roman"/>
                <a:cs typeface="Times New Roman"/>
                <a:sym typeface="Times New Roman"/>
              </a:rPr>
              <a:t>Προσαρμογή του υλικού σε μαθητές με μαθησιακές δυσκολίες.</a:t>
            </a:r>
          </a:p>
          <a:p>
            <a:pPr marL="0" marR="0" lvl="0" indent="0" algn="l" rtl="0">
              <a:spcBef>
                <a:spcPts val="0"/>
              </a:spcBef>
              <a:spcAft>
                <a:spcPts val="0"/>
              </a:spcAft>
              <a:buNone/>
            </a:pPr>
            <a:endParaRPr sz="1400" b="1" dirty="0">
              <a:solidFill>
                <a:schemeClr val="accent1">
                  <a:lumMod val="75000"/>
                </a:schemeClr>
              </a:solidFill>
            </a:endParaRPr>
          </a:p>
        </p:txBody>
      </p:sp>
      <p:pic>
        <p:nvPicPr>
          <p:cNvPr id="2" name="Εικόνα 1">
            <a:extLst>
              <a:ext uri="{FF2B5EF4-FFF2-40B4-BE49-F238E27FC236}">
                <a16:creationId xmlns:a16="http://schemas.microsoft.com/office/drawing/2014/main" id="{C7F82FE6-0FEB-64F5-C09E-49EB3BA8EBAE}"/>
              </a:ext>
            </a:extLst>
          </p:cNvPr>
          <p:cNvPicPr>
            <a:picLocks noChangeAspect="1"/>
          </p:cNvPicPr>
          <p:nvPr/>
        </p:nvPicPr>
        <p:blipFill>
          <a:blip r:embed="rId3"/>
          <a:stretch>
            <a:fillRect/>
          </a:stretch>
        </p:blipFill>
        <p:spPr>
          <a:xfrm>
            <a:off x="7143927" y="4446889"/>
            <a:ext cx="1676545" cy="1286367"/>
          </a:xfrm>
          <a:prstGeom prst="rect">
            <a:avLst/>
          </a:prstGeom>
        </p:spPr>
      </p:pic>
      <p:pic>
        <p:nvPicPr>
          <p:cNvPr id="3" name="Εικόνα 2">
            <a:extLst>
              <a:ext uri="{FF2B5EF4-FFF2-40B4-BE49-F238E27FC236}">
                <a16:creationId xmlns:a16="http://schemas.microsoft.com/office/drawing/2014/main" id="{26182D1A-FE7C-4C68-1133-4E1713CF88E3}"/>
              </a:ext>
            </a:extLst>
          </p:cNvPr>
          <p:cNvPicPr>
            <a:picLocks noChangeAspect="1"/>
          </p:cNvPicPr>
          <p:nvPr/>
        </p:nvPicPr>
        <p:blipFill>
          <a:blip r:embed="rId4"/>
          <a:stretch>
            <a:fillRect/>
          </a:stretch>
        </p:blipFill>
        <p:spPr>
          <a:xfrm>
            <a:off x="7375595" y="1551808"/>
            <a:ext cx="1444877" cy="1359526"/>
          </a:xfrm>
          <a:prstGeom prst="rect">
            <a:avLst/>
          </a:prstGeom>
        </p:spPr>
      </p:pic>
    </p:spTree>
    <p:extLst>
      <p:ext uri="{BB962C8B-B14F-4D97-AF65-F5344CB8AC3E}">
        <p14:creationId xmlns:p14="http://schemas.microsoft.com/office/powerpoint/2010/main" val="22703607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12"/>
          <p:cNvSpPr/>
          <p:nvPr/>
        </p:nvSpPr>
        <p:spPr>
          <a:xfrm>
            <a:off x="755575" y="2844225"/>
            <a:ext cx="7632848"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l-GR" sz="3200" b="1" dirty="0">
                <a:solidFill>
                  <a:schemeClr val="accent1">
                    <a:lumMod val="75000"/>
                  </a:schemeClr>
                </a:solidFill>
                <a:latin typeface="Times New Roman"/>
                <a:ea typeface="Times New Roman"/>
                <a:cs typeface="Times New Roman"/>
                <a:sym typeface="Times New Roman"/>
              </a:rPr>
              <a:t>Σας ευχαριστώ πολύ για την προσοχή σας</a:t>
            </a:r>
            <a:r>
              <a:rPr lang="en-US" sz="3200" b="1" dirty="0">
                <a:solidFill>
                  <a:schemeClr val="accent1">
                    <a:lumMod val="75000"/>
                  </a:schemeClr>
                </a:solidFill>
                <a:latin typeface="Times New Roman"/>
                <a:ea typeface="Times New Roman"/>
                <a:cs typeface="Times New Roman"/>
                <a:sym typeface="Times New Roman"/>
              </a:rPr>
              <a:t>!</a:t>
            </a:r>
            <a:endParaRPr b="1" dirty="0">
              <a:solidFill>
                <a:schemeClr val="accent1">
                  <a:lumMod val="75000"/>
                </a:schemeClr>
              </a:solidFill>
            </a:endParaRPr>
          </a:p>
        </p:txBody>
      </p:sp>
      <p:sp>
        <p:nvSpPr>
          <p:cNvPr id="3" name="Τίτλος 1">
            <a:extLst>
              <a:ext uri="{FF2B5EF4-FFF2-40B4-BE49-F238E27FC236}">
                <a16:creationId xmlns:a16="http://schemas.microsoft.com/office/drawing/2014/main" id="{76BFDED4-62C3-CD3E-65A2-51BDE9AF4B29}"/>
              </a:ext>
            </a:extLst>
          </p:cNvPr>
          <p:cNvSpPr>
            <a:spLocks noGrp="1"/>
          </p:cNvSpPr>
          <p:nvPr>
            <p:ph type="title"/>
          </p:nvPr>
        </p:nvSpPr>
        <p:spPr>
          <a:xfrm>
            <a:off x="972343" y="713015"/>
            <a:ext cx="7199313" cy="765175"/>
          </a:xfrm>
        </p:spPr>
        <p:txBody>
          <a:bodyPr rtlCol="0">
            <a:noAutofit/>
          </a:bodyPr>
          <a:lstStyle/>
          <a:p>
            <a:pPr algn="ctr" eaLnBrk="1" fontAlgn="auto" hangingPunct="1">
              <a:spcAft>
                <a:spcPts val="0"/>
              </a:spcAft>
              <a:defRPr/>
            </a:pPr>
            <a:r>
              <a:rPr lang="el-GR" sz="3600" dirty="0">
                <a:effectLst>
                  <a:outerShdw blurRad="38100" dist="38100" dir="2700000" algn="tl">
                    <a:srgbClr val="000000">
                      <a:alpha val="43137"/>
                    </a:srgbClr>
                  </a:outerShdw>
                </a:effectLst>
                <a:latin typeface="Calibri"/>
                <a:ea typeface="Calibri"/>
                <a:cs typeface="Times New Roman"/>
              </a:rPr>
              <a:t>Τ</a:t>
            </a:r>
            <a:r>
              <a:rPr lang="en-US" sz="3600" dirty="0">
                <a:effectLst>
                  <a:outerShdw blurRad="38100" dist="38100" dir="2700000" algn="tl">
                    <a:srgbClr val="000000">
                      <a:alpha val="43137"/>
                    </a:srgbClr>
                  </a:outerShdw>
                </a:effectLst>
                <a:latin typeface="Calibri"/>
                <a:ea typeface="Calibri"/>
                <a:cs typeface="Times New Roman"/>
              </a:rPr>
              <a:t>E</a:t>
            </a:r>
            <a:r>
              <a:rPr lang="el-GR" sz="3600" dirty="0" err="1">
                <a:effectLst>
                  <a:outerShdw blurRad="38100" dist="38100" dir="2700000" algn="tl">
                    <a:srgbClr val="000000">
                      <a:alpha val="43137"/>
                    </a:srgbClr>
                  </a:outerShdw>
                </a:effectLst>
                <a:latin typeface="Calibri"/>
                <a:ea typeface="Calibri"/>
                <a:cs typeface="Times New Roman"/>
              </a:rPr>
              <a:t>λος</a:t>
            </a:r>
            <a:r>
              <a:rPr lang="el-GR" sz="3600" dirty="0">
                <a:effectLst>
                  <a:outerShdw blurRad="38100" dist="38100" dir="2700000" algn="tl">
                    <a:srgbClr val="000000">
                      <a:alpha val="43137"/>
                    </a:srgbClr>
                  </a:outerShdw>
                </a:effectLst>
                <a:latin typeface="Calibri"/>
                <a:ea typeface="Calibri"/>
                <a:cs typeface="Times New Roman"/>
              </a:rPr>
              <a:t> </a:t>
            </a:r>
            <a:r>
              <a:rPr lang="el-GR" sz="3600" dirty="0" err="1">
                <a:effectLst>
                  <a:outerShdw blurRad="38100" dist="38100" dir="2700000" algn="tl">
                    <a:srgbClr val="000000">
                      <a:alpha val="43137"/>
                    </a:srgbClr>
                  </a:outerShdw>
                </a:effectLst>
                <a:latin typeface="Calibri"/>
                <a:ea typeface="Calibri"/>
                <a:cs typeface="Times New Roman"/>
              </a:rPr>
              <a:t>Παρουσ</a:t>
            </a:r>
            <a:r>
              <a:rPr lang="en-US" sz="3600" dirty="0">
                <a:effectLst>
                  <a:outerShdw blurRad="38100" dist="38100" dir="2700000" algn="tl">
                    <a:srgbClr val="000000">
                      <a:alpha val="43137"/>
                    </a:srgbClr>
                  </a:outerShdw>
                </a:effectLst>
                <a:latin typeface="Calibri"/>
                <a:ea typeface="Calibri"/>
                <a:cs typeface="Times New Roman"/>
              </a:rPr>
              <a:t>I</a:t>
            </a:r>
            <a:r>
              <a:rPr lang="el-GR" sz="3600" dirty="0" err="1">
                <a:effectLst>
                  <a:outerShdw blurRad="38100" dist="38100" dir="2700000" algn="tl">
                    <a:srgbClr val="000000">
                      <a:alpha val="43137"/>
                    </a:srgbClr>
                  </a:outerShdw>
                </a:effectLst>
                <a:latin typeface="Calibri"/>
                <a:ea typeface="Calibri"/>
                <a:cs typeface="Times New Roman"/>
              </a:rPr>
              <a:t>ασης</a:t>
            </a:r>
            <a:endParaRPr lang="el-GR" sz="3600" dirty="0">
              <a:effectLst>
                <a:outerShdw blurRad="38100" dist="38100" dir="2700000" algn="tl">
                  <a:srgbClr val="000000">
                    <a:alpha val="43137"/>
                  </a:srgbClr>
                </a:outerShdw>
              </a:effectLst>
              <a:latin typeface="Calibri"/>
              <a:ea typeface="Calibri"/>
              <a:cs typeface="Times New Roman"/>
            </a:endParaRPr>
          </a:p>
        </p:txBody>
      </p:sp>
      <p:pic>
        <p:nvPicPr>
          <p:cNvPr id="5" name="Εικόνα 4" descr="Εικόνα που περιέχει γραμματοσειρά, καρτούν, clipart, κείμενο&#10;&#10;Το περιεχόμενο που δημιουργείται από τεχνολογία AI ενδέχεται να είναι εσφαλμένο.">
            <a:extLst>
              <a:ext uri="{FF2B5EF4-FFF2-40B4-BE49-F238E27FC236}">
                <a16:creationId xmlns:a16="http://schemas.microsoft.com/office/drawing/2014/main" id="{0DE0574C-9CF1-8D15-A665-8A1FF7AACE2F}"/>
              </a:ext>
            </a:extLst>
          </p:cNvPr>
          <p:cNvPicPr>
            <a:picLocks noChangeAspect="1"/>
          </p:cNvPicPr>
          <p:nvPr/>
        </p:nvPicPr>
        <p:blipFill>
          <a:blip r:embed="rId3"/>
          <a:stretch>
            <a:fillRect/>
          </a:stretch>
        </p:blipFill>
        <p:spPr>
          <a:xfrm>
            <a:off x="6922142" y="3633654"/>
            <a:ext cx="2499028" cy="3527651"/>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2"/>
          <p:cNvSpPr txBox="1">
            <a:spLocks noGrp="1"/>
          </p:cNvSpPr>
          <p:nvPr>
            <p:ph type="title"/>
          </p:nvPr>
        </p:nvSpPr>
        <p:spPr>
          <a:xfrm>
            <a:off x="1405208" y="548680"/>
            <a:ext cx="7199240" cy="765652"/>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3600"/>
              <a:buFont typeface="Calibri"/>
              <a:buNone/>
            </a:pPr>
            <a:r>
              <a:rPr lang="el-GR" sz="3600" dirty="0"/>
              <a:t>1. </a:t>
            </a:r>
            <a:r>
              <a:rPr lang="el-GR" sz="3600" dirty="0" err="1"/>
              <a:t>ΣκοπΟς</a:t>
            </a:r>
            <a:r>
              <a:rPr lang="el-GR" sz="3600" dirty="0"/>
              <a:t> </a:t>
            </a:r>
            <a:endParaRPr sz="3600" b="1" dirty="0"/>
          </a:p>
        </p:txBody>
      </p:sp>
      <p:sp>
        <p:nvSpPr>
          <p:cNvPr id="119" name="Google Shape;119;p2"/>
          <p:cNvSpPr/>
          <p:nvPr/>
        </p:nvSpPr>
        <p:spPr>
          <a:xfrm>
            <a:off x="850825" y="2207725"/>
            <a:ext cx="7991100" cy="3539390"/>
          </a:xfrm>
          <a:prstGeom prst="rect">
            <a:avLst/>
          </a:prstGeom>
          <a:noFill/>
          <a:ln>
            <a:noFill/>
          </a:ln>
        </p:spPr>
        <p:txBody>
          <a:bodyPr spcFirstLastPara="1" wrap="square" lIns="91425" tIns="45700" rIns="91425" bIns="45700" anchor="t" anchorCtr="0">
            <a:spAutoFit/>
          </a:bodyPr>
          <a:lstStyle/>
          <a:p>
            <a:pPr marL="520700" marR="0" lvl="0" indent="-457200" algn="l" rtl="0">
              <a:spcBef>
                <a:spcPts val="0"/>
              </a:spcBef>
              <a:spcAft>
                <a:spcPts val="0"/>
              </a:spcAft>
              <a:buClr>
                <a:schemeClr val="dk1"/>
              </a:buClr>
              <a:buSzPts val="2600"/>
              <a:buFont typeface="Wingdings" panose="05000000000000000000" pitchFamily="2" charset="2"/>
              <a:buChar char="v"/>
            </a:pPr>
            <a:r>
              <a:rPr lang="el-GR" sz="2600" b="1" dirty="0">
                <a:solidFill>
                  <a:schemeClr val="dk1"/>
                </a:solidFill>
                <a:latin typeface="Times New Roman"/>
                <a:ea typeface="Times New Roman"/>
                <a:cs typeface="Times New Roman"/>
                <a:sym typeface="Times New Roman"/>
              </a:rPr>
              <a:t>Ο σχεδιασμός,</a:t>
            </a:r>
            <a:r>
              <a:rPr lang="el-GR" sz="2600" dirty="0">
                <a:solidFill>
                  <a:schemeClr val="dk1"/>
                </a:solidFill>
                <a:latin typeface="Times New Roman"/>
                <a:ea typeface="Times New Roman"/>
                <a:cs typeface="Times New Roman"/>
                <a:sym typeface="Times New Roman"/>
              </a:rPr>
              <a:t> </a:t>
            </a:r>
            <a:r>
              <a:rPr lang="el-GR" sz="2600" b="1" dirty="0">
                <a:solidFill>
                  <a:schemeClr val="dk1"/>
                </a:solidFill>
                <a:latin typeface="Times New Roman"/>
                <a:ea typeface="Times New Roman"/>
                <a:cs typeface="Times New Roman"/>
                <a:sym typeface="Times New Roman"/>
              </a:rPr>
              <a:t>η υλοποίηση </a:t>
            </a:r>
            <a:r>
              <a:rPr lang="el-GR" sz="2600" dirty="0">
                <a:solidFill>
                  <a:schemeClr val="dk1"/>
                </a:solidFill>
                <a:latin typeface="Times New Roman"/>
                <a:ea typeface="Times New Roman"/>
                <a:cs typeface="Times New Roman"/>
                <a:sym typeface="Times New Roman"/>
              </a:rPr>
              <a:t>και </a:t>
            </a:r>
            <a:r>
              <a:rPr lang="el-GR" sz="2600" b="1" dirty="0">
                <a:solidFill>
                  <a:schemeClr val="dk1"/>
                </a:solidFill>
                <a:latin typeface="Times New Roman"/>
                <a:ea typeface="Times New Roman"/>
                <a:cs typeface="Times New Roman"/>
                <a:sym typeface="Times New Roman"/>
              </a:rPr>
              <a:t>η αποτίμηση</a:t>
            </a:r>
            <a:r>
              <a:rPr lang="el-GR" sz="2600" dirty="0">
                <a:solidFill>
                  <a:schemeClr val="dk1"/>
                </a:solidFill>
                <a:latin typeface="Times New Roman"/>
                <a:ea typeface="Times New Roman"/>
                <a:cs typeface="Times New Roman"/>
                <a:sym typeface="Times New Roman"/>
              </a:rPr>
              <a:t> Επιμορφωτικού Υλικού με τη μέθοδο της Εξ Αποστάσεως Εκπαίδευσης, </a:t>
            </a:r>
            <a:r>
              <a:rPr lang="el-GR" sz="2600" b="1" dirty="0">
                <a:solidFill>
                  <a:schemeClr val="dk1"/>
                </a:solidFill>
                <a:latin typeface="Times New Roman"/>
                <a:ea typeface="Times New Roman"/>
                <a:cs typeface="Times New Roman"/>
                <a:sym typeface="Times New Roman"/>
              </a:rPr>
              <a:t>για την Επιμόρφωση Εκπαιδευτικών της Δευτεροβάθμιας Εκπαίδευσης</a:t>
            </a:r>
            <a:r>
              <a:rPr lang="el-GR" sz="2600" dirty="0">
                <a:solidFill>
                  <a:schemeClr val="dk1"/>
                </a:solidFill>
                <a:latin typeface="Times New Roman"/>
                <a:ea typeface="Times New Roman"/>
                <a:cs typeface="Times New Roman"/>
                <a:sym typeface="Times New Roman"/>
              </a:rPr>
              <a:t> στο μάθημα των </a:t>
            </a:r>
            <a:r>
              <a:rPr lang="el-GR" sz="2600" b="1" dirty="0">
                <a:solidFill>
                  <a:schemeClr val="dk1"/>
                </a:solidFill>
                <a:latin typeface="Times New Roman"/>
                <a:ea typeface="Times New Roman"/>
                <a:cs typeface="Times New Roman"/>
                <a:sym typeface="Times New Roman"/>
              </a:rPr>
              <a:t>Αρχαίων Ελληνικών της Α’ Γυμνασίου </a:t>
            </a:r>
            <a:r>
              <a:rPr lang="el-GR" sz="2600" dirty="0">
                <a:solidFill>
                  <a:schemeClr val="dk1"/>
                </a:solidFill>
                <a:latin typeface="Times New Roman"/>
                <a:ea typeface="Times New Roman"/>
                <a:cs typeface="Times New Roman"/>
                <a:sym typeface="Times New Roman"/>
              </a:rPr>
              <a:t>και συγκεκριμένα στην Κλίση των ουσιαστικών </a:t>
            </a:r>
            <a:r>
              <a:rPr lang="el-GR" sz="2600" b="1" dirty="0">
                <a:solidFill>
                  <a:schemeClr val="dk1"/>
                </a:solidFill>
                <a:latin typeface="Times New Roman"/>
                <a:ea typeface="Times New Roman"/>
                <a:cs typeface="Times New Roman"/>
                <a:sym typeface="Times New Roman"/>
              </a:rPr>
              <a:t>Β’ κλίσης </a:t>
            </a:r>
            <a:r>
              <a:rPr lang="el-GR" sz="2600" dirty="0">
                <a:solidFill>
                  <a:schemeClr val="dk1"/>
                </a:solidFill>
                <a:latin typeface="Times New Roman"/>
                <a:ea typeface="Times New Roman"/>
                <a:cs typeface="Times New Roman"/>
                <a:sym typeface="Times New Roman"/>
              </a:rPr>
              <a:t>και η διερεύνηση της αποτελεσματικότητά αυτού.</a:t>
            </a:r>
            <a:endParaRPr sz="2600" dirty="0">
              <a:solidFill>
                <a:schemeClr val="dk1"/>
              </a:solidFill>
              <a:latin typeface="Times New Roman"/>
              <a:ea typeface="Times New Roman"/>
              <a:cs typeface="Times New Roman"/>
              <a:sym typeface="Times New Roman"/>
            </a:endParaRPr>
          </a:p>
          <a:p>
            <a:pPr marL="457200" marR="0" lvl="0" indent="0" algn="l" rtl="0">
              <a:spcBef>
                <a:spcPts val="0"/>
              </a:spcBef>
              <a:spcAft>
                <a:spcPts val="0"/>
              </a:spcAft>
              <a:buNone/>
            </a:pPr>
            <a:endParaRPr sz="1600" dirty="0">
              <a:solidFill>
                <a:schemeClr val="dk1"/>
              </a:solidFill>
              <a:latin typeface="Times New Roman"/>
              <a:ea typeface="Times New Roman"/>
              <a:cs typeface="Times New Roman"/>
              <a:sym typeface="Times New Roman"/>
            </a:endParaRPr>
          </a:p>
        </p:txBody>
      </p:sp>
      <p:pic>
        <p:nvPicPr>
          <p:cNvPr id="2" name="Εικόνα 1">
            <a:extLst>
              <a:ext uri="{FF2B5EF4-FFF2-40B4-BE49-F238E27FC236}">
                <a16:creationId xmlns:a16="http://schemas.microsoft.com/office/drawing/2014/main" id="{8CAAA7C8-7E6C-5D9C-4C91-1CF493EF6AE0}"/>
              </a:ext>
            </a:extLst>
          </p:cNvPr>
          <p:cNvPicPr>
            <a:picLocks noChangeAspect="1"/>
          </p:cNvPicPr>
          <p:nvPr/>
        </p:nvPicPr>
        <p:blipFill>
          <a:blip r:embed="rId3"/>
          <a:stretch>
            <a:fillRect/>
          </a:stretch>
        </p:blipFill>
        <p:spPr>
          <a:xfrm>
            <a:off x="2520216" y="485204"/>
            <a:ext cx="1012024" cy="829128"/>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3"/>
          <p:cNvSpPr txBox="1">
            <a:spLocks noGrp="1"/>
          </p:cNvSpPr>
          <p:nvPr>
            <p:ph type="title"/>
          </p:nvPr>
        </p:nvSpPr>
        <p:spPr>
          <a:xfrm>
            <a:off x="1405200" y="548701"/>
            <a:ext cx="7199400" cy="5445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3600"/>
              <a:buFont typeface="Calibri"/>
              <a:buNone/>
            </a:pPr>
            <a:r>
              <a:rPr lang="el-GR" sz="3600" dirty="0"/>
              <a:t>2. </a:t>
            </a:r>
            <a:r>
              <a:rPr lang="el-GR" sz="3600" dirty="0" err="1"/>
              <a:t>ΣυνεισφορΑ</a:t>
            </a:r>
            <a:r>
              <a:rPr lang="el-GR" sz="3600" dirty="0"/>
              <a:t> της </a:t>
            </a:r>
            <a:r>
              <a:rPr lang="el-GR" sz="3600" dirty="0" err="1"/>
              <a:t>διπλωματικΗς</a:t>
            </a:r>
            <a:endParaRPr sz="3600" b="1" dirty="0"/>
          </a:p>
        </p:txBody>
      </p:sp>
      <p:sp>
        <p:nvSpPr>
          <p:cNvPr id="125" name="Google Shape;125;p3"/>
          <p:cNvSpPr/>
          <p:nvPr/>
        </p:nvSpPr>
        <p:spPr>
          <a:xfrm>
            <a:off x="576943" y="1276800"/>
            <a:ext cx="8566957" cy="5324494"/>
          </a:xfrm>
          <a:prstGeom prst="rect">
            <a:avLst/>
          </a:prstGeom>
          <a:noFill/>
          <a:ln>
            <a:noFill/>
          </a:ln>
        </p:spPr>
        <p:txBody>
          <a:bodyPr spcFirstLastPara="1" wrap="square" lIns="91425" tIns="45700" rIns="91425" bIns="45700" anchor="t" anchorCtr="0">
            <a:spAutoFit/>
          </a:bodyPr>
          <a:lstStyle/>
          <a:p>
            <a:pPr marL="457200" marR="0" lvl="0" indent="0" algn="l" rtl="0">
              <a:spcBef>
                <a:spcPts val="0"/>
              </a:spcBef>
              <a:buNone/>
            </a:pPr>
            <a:r>
              <a:rPr lang="el-GR" sz="2800" b="1" u="sng" dirty="0">
                <a:solidFill>
                  <a:srgbClr val="C00000"/>
                </a:solidFill>
                <a:highlight>
                  <a:srgbClr val="C0C0C0"/>
                </a:highlight>
                <a:latin typeface="Times New Roman"/>
                <a:ea typeface="Times New Roman"/>
                <a:cs typeface="Times New Roman"/>
                <a:sym typeface="Times New Roman"/>
              </a:rPr>
              <a:t>Εκπαιδευτική</a:t>
            </a:r>
          </a:p>
          <a:p>
            <a:pPr marL="457200" marR="0" lvl="0" indent="0" algn="l" rtl="0">
              <a:spcBef>
                <a:spcPts val="0"/>
              </a:spcBef>
              <a:buNone/>
            </a:pPr>
            <a:endParaRPr sz="3200" b="1" u="sng" dirty="0">
              <a:solidFill>
                <a:schemeClr val="dk1"/>
              </a:solidFill>
              <a:latin typeface="Times New Roman"/>
              <a:ea typeface="Times New Roman"/>
              <a:cs typeface="Times New Roman"/>
              <a:sym typeface="Times New Roman"/>
            </a:endParaRPr>
          </a:p>
          <a:p>
            <a:pPr marL="457200" marR="0" lvl="0" indent="-425450" algn="l" rtl="0">
              <a:spcBef>
                <a:spcPts val="0"/>
              </a:spcBef>
              <a:buClr>
                <a:schemeClr val="dk1"/>
              </a:buClr>
              <a:buSzPts val="3100"/>
              <a:buFont typeface="Wingdings" panose="05000000000000000000" pitchFamily="2" charset="2"/>
              <a:buChar char="v"/>
            </a:pPr>
            <a:r>
              <a:rPr lang="el-GR" sz="2400" dirty="0">
                <a:solidFill>
                  <a:schemeClr val="dk1"/>
                </a:solidFill>
                <a:latin typeface="Times New Roman"/>
                <a:ea typeface="Times New Roman"/>
                <a:cs typeface="Times New Roman"/>
                <a:sym typeface="Times New Roman"/>
              </a:rPr>
              <a:t>Θα προσφέρει στους εκπαιδευτικούς της Δ.Ε. ένα καινοτόμο και εύχρηστο Ε.Υ. με τη μέθοδο της </a:t>
            </a:r>
            <a:r>
              <a:rPr lang="el-GR" sz="2400" dirty="0" err="1">
                <a:solidFill>
                  <a:schemeClr val="dk1"/>
                </a:solidFill>
                <a:latin typeface="Times New Roman"/>
                <a:ea typeface="Times New Roman"/>
                <a:cs typeface="Times New Roman"/>
                <a:sym typeface="Times New Roman"/>
              </a:rPr>
              <a:t>ΕξΑΕ</a:t>
            </a:r>
            <a:r>
              <a:rPr lang="el-GR" sz="2400" dirty="0">
                <a:solidFill>
                  <a:schemeClr val="dk1"/>
                </a:solidFill>
                <a:latin typeface="Times New Roman"/>
                <a:ea typeface="Times New Roman"/>
                <a:cs typeface="Times New Roman"/>
                <a:sym typeface="Times New Roman"/>
              </a:rPr>
              <a:t> στο μάθημα των Αρχαίων Ελληνικών.</a:t>
            </a:r>
            <a:endParaRPr sz="2400" dirty="0">
              <a:solidFill>
                <a:schemeClr val="dk1"/>
              </a:solidFill>
              <a:latin typeface="Times New Roman"/>
              <a:ea typeface="Times New Roman"/>
              <a:cs typeface="Times New Roman"/>
              <a:sym typeface="Times New Roman"/>
            </a:endParaRPr>
          </a:p>
          <a:p>
            <a:pPr marL="457200" marR="0" lvl="0" indent="-425450" algn="l" rtl="0">
              <a:spcBef>
                <a:spcPts val="0"/>
              </a:spcBef>
              <a:spcAft>
                <a:spcPts val="0"/>
              </a:spcAft>
              <a:buClr>
                <a:schemeClr val="dk1"/>
              </a:buClr>
              <a:buSzPts val="3100"/>
              <a:buFont typeface="Times New Roman"/>
              <a:buChar char="★"/>
            </a:pPr>
            <a:endParaRPr lang="el-GR" sz="2400" dirty="0">
              <a:solidFill>
                <a:schemeClr val="dk1"/>
              </a:solidFill>
              <a:latin typeface="Times New Roman"/>
              <a:ea typeface="Times New Roman"/>
              <a:cs typeface="Times New Roman"/>
              <a:sym typeface="Times New Roman"/>
            </a:endParaRPr>
          </a:p>
          <a:p>
            <a:pPr marL="374650" marR="0" lvl="0" indent="-342900" algn="l" rtl="0">
              <a:spcBef>
                <a:spcPts val="0"/>
              </a:spcBef>
              <a:spcAft>
                <a:spcPts val="0"/>
              </a:spcAft>
              <a:buClr>
                <a:schemeClr val="dk1"/>
              </a:buClr>
              <a:buSzPts val="3100"/>
              <a:buFont typeface="Wingdings" panose="05000000000000000000" pitchFamily="2" charset="2"/>
              <a:buChar char="v"/>
            </a:pPr>
            <a:r>
              <a:rPr lang="el-GR" sz="2400" dirty="0">
                <a:solidFill>
                  <a:schemeClr val="dk1"/>
                </a:solidFill>
                <a:latin typeface="Times New Roman"/>
                <a:ea typeface="Times New Roman"/>
                <a:cs typeface="Times New Roman"/>
                <a:sym typeface="Times New Roman"/>
              </a:rPr>
              <a:t>Θα εκσυγχρονίσει τη διδασκαλία των Αρχαίων Ελληνικών που είναι αρκετά αμφιλεγόμενη.</a:t>
            </a:r>
            <a:endParaRPr lang="el-GR" sz="2400" b="1" u="sng" dirty="0">
              <a:solidFill>
                <a:schemeClr val="dk1"/>
              </a:solidFill>
              <a:latin typeface="Times New Roman"/>
              <a:ea typeface="Times New Roman"/>
              <a:cs typeface="Times New Roman"/>
              <a:sym typeface="Times New Roman"/>
            </a:endParaRPr>
          </a:p>
          <a:p>
            <a:pPr marL="457200" marR="0" lvl="0" indent="0" algn="l" rtl="0">
              <a:spcBef>
                <a:spcPts val="0"/>
              </a:spcBef>
              <a:spcAft>
                <a:spcPts val="0"/>
              </a:spcAft>
              <a:buNone/>
            </a:pPr>
            <a:endParaRPr lang="el-GR" sz="2800" b="1" u="sng" dirty="0">
              <a:solidFill>
                <a:srgbClr val="C00000"/>
              </a:solidFill>
              <a:highlight>
                <a:srgbClr val="C0C0C0"/>
              </a:highlight>
              <a:latin typeface="Times New Roman"/>
              <a:ea typeface="Times New Roman"/>
              <a:cs typeface="Times New Roman"/>
              <a:sym typeface="Times New Roman"/>
            </a:endParaRPr>
          </a:p>
          <a:p>
            <a:pPr marL="457200" marR="0" lvl="0" indent="0" algn="l" rtl="0">
              <a:spcBef>
                <a:spcPts val="0"/>
              </a:spcBef>
              <a:spcAft>
                <a:spcPts val="0"/>
              </a:spcAft>
              <a:buNone/>
            </a:pPr>
            <a:r>
              <a:rPr lang="el-GR" sz="2800" b="1" u="sng" dirty="0">
                <a:solidFill>
                  <a:srgbClr val="C00000"/>
                </a:solidFill>
                <a:highlight>
                  <a:srgbClr val="C0C0C0"/>
                </a:highlight>
                <a:latin typeface="Times New Roman"/>
                <a:ea typeface="Times New Roman"/>
                <a:cs typeface="Times New Roman"/>
                <a:sym typeface="Times New Roman"/>
              </a:rPr>
              <a:t>Ερευνητική</a:t>
            </a:r>
          </a:p>
          <a:p>
            <a:pPr marL="457200" marR="0" lvl="0" indent="0" algn="l" rtl="0">
              <a:spcBef>
                <a:spcPts val="0"/>
              </a:spcBef>
              <a:spcAft>
                <a:spcPts val="0"/>
              </a:spcAft>
              <a:buNone/>
            </a:pPr>
            <a:endParaRPr sz="3200" b="1" u="sng" dirty="0">
              <a:solidFill>
                <a:schemeClr val="dk1"/>
              </a:solidFill>
              <a:latin typeface="Times New Roman"/>
              <a:ea typeface="Times New Roman"/>
              <a:cs typeface="Times New Roman"/>
              <a:sym typeface="Times New Roman"/>
            </a:endParaRPr>
          </a:p>
          <a:p>
            <a:pPr marL="457200" marR="0" lvl="0" indent="-425450" algn="l" rtl="0">
              <a:spcBef>
                <a:spcPts val="0"/>
              </a:spcBef>
              <a:spcAft>
                <a:spcPts val="0"/>
              </a:spcAft>
              <a:buClr>
                <a:schemeClr val="dk1"/>
              </a:buClr>
              <a:buSzPts val="3100"/>
              <a:buFont typeface="Wingdings" panose="05000000000000000000" pitchFamily="2" charset="2"/>
              <a:buChar char="v"/>
            </a:pPr>
            <a:r>
              <a:rPr lang="el-GR" sz="2400" dirty="0">
                <a:solidFill>
                  <a:schemeClr val="dk1"/>
                </a:solidFill>
                <a:latin typeface="Times New Roman"/>
                <a:ea typeface="Times New Roman"/>
                <a:cs typeface="Times New Roman"/>
                <a:sym typeface="Times New Roman"/>
              </a:rPr>
              <a:t>Θα εμπλουτίσει την υπάρχουσα βιβλιογραφία της </a:t>
            </a:r>
            <a:r>
              <a:rPr lang="el-GR" sz="2400" dirty="0" err="1">
                <a:solidFill>
                  <a:schemeClr val="dk1"/>
                </a:solidFill>
                <a:latin typeface="Times New Roman"/>
                <a:ea typeface="Times New Roman"/>
                <a:cs typeface="Times New Roman"/>
                <a:sym typeface="Times New Roman"/>
              </a:rPr>
              <a:t>ΕξΑε</a:t>
            </a:r>
            <a:r>
              <a:rPr lang="el-GR" sz="2400" dirty="0">
                <a:solidFill>
                  <a:schemeClr val="dk1"/>
                </a:solidFill>
                <a:latin typeface="Times New Roman"/>
                <a:ea typeface="Times New Roman"/>
                <a:cs typeface="Times New Roman"/>
                <a:sym typeface="Times New Roman"/>
              </a:rPr>
              <a:t> στο μάθημα των Αρχαίων Ελληνικών.</a:t>
            </a:r>
            <a:endParaRPr sz="2400" dirty="0">
              <a:solidFill>
                <a:schemeClr val="dk1"/>
              </a:solidFill>
              <a:latin typeface="Times New Roman"/>
              <a:ea typeface="Times New Roman"/>
              <a:cs typeface="Times New Roman"/>
              <a:sym typeface="Times New Roman"/>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4"/>
          <p:cNvSpPr txBox="1">
            <a:spLocks noGrp="1"/>
          </p:cNvSpPr>
          <p:nvPr>
            <p:ph type="title"/>
          </p:nvPr>
        </p:nvSpPr>
        <p:spPr>
          <a:xfrm>
            <a:off x="575522" y="779206"/>
            <a:ext cx="7776864" cy="576064"/>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3600"/>
              <a:buFont typeface="Calibri"/>
              <a:buNone/>
            </a:pPr>
            <a:r>
              <a:rPr lang="el-GR" sz="3600" dirty="0"/>
              <a:t>3. </a:t>
            </a:r>
            <a:r>
              <a:rPr lang="el-GR" sz="3600" dirty="0" err="1"/>
              <a:t>ΕρευνητικΑ</a:t>
            </a:r>
            <a:r>
              <a:rPr lang="el-GR" sz="3600" dirty="0"/>
              <a:t> </a:t>
            </a:r>
            <a:r>
              <a:rPr lang="el-GR" sz="3600" dirty="0" err="1"/>
              <a:t>ΕρωτΗματα</a:t>
            </a:r>
            <a:r>
              <a:rPr lang="el-GR" sz="3600" dirty="0"/>
              <a:t> </a:t>
            </a:r>
            <a:endParaRPr sz="4000" b="1" dirty="0"/>
          </a:p>
        </p:txBody>
      </p:sp>
      <p:sp>
        <p:nvSpPr>
          <p:cNvPr id="131" name="Google Shape;131;p4"/>
          <p:cNvSpPr/>
          <p:nvPr/>
        </p:nvSpPr>
        <p:spPr>
          <a:xfrm>
            <a:off x="827575" y="1556825"/>
            <a:ext cx="7632900" cy="4949400"/>
          </a:xfrm>
          <a:prstGeom prst="rect">
            <a:avLst/>
          </a:prstGeom>
          <a:noFill/>
          <a:ln>
            <a:noFill/>
          </a:ln>
        </p:spPr>
        <p:txBody>
          <a:bodyPr spcFirstLastPara="1" wrap="square" lIns="91425" tIns="45700" rIns="91425" bIns="45700" anchor="t" anchorCtr="0">
            <a:spAutoFit/>
          </a:bodyPr>
          <a:lstStyle/>
          <a:p>
            <a:pPr marL="0" lvl="0" indent="0" algn="just" rtl="0">
              <a:lnSpc>
                <a:spcPct val="150000"/>
              </a:lnSpc>
              <a:spcBef>
                <a:spcPts val="1400"/>
              </a:spcBef>
              <a:spcAft>
                <a:spcPts val="0"/>
              </a:spcAft>
              <a:buClr>
                <a:schemeClr val="dk1"/>
              </a:buClr>
              <a:buSzPts val="1100"/>
              <a:buFont typeface="Arial"/>
              <a:buNone/>
            </a:pPr>
            <a:r>
              <a:rPr lang="el-GR" sz="2200" b="1" dirty="0">
                <a:solidFill>
                  <a:schemeClr val="dk1"/>
                </a:solidFill>
                <a:latin typeface="Times New Roman"/>
                <a:ea typeface="Times New Roman"/>
                <a:cs typeface="Times New Roman"/>
                <a:sym typeface="Times New Roman"/>
              </a:rPr>
              <a:t>1.</a:t>
            </a:r>
            <a:r>
              <a:rPr lang="el-GR" sz="2200" dirty="0">
                <a:solidFill>
                  <a:schemeClr val="dk1"/>
                </a:solidFill>
                <a:latin typeface="Times New Roman"/>
                <a:ea typeface="Times New Roman"/>
                <a:cs typeface="Times New Roman"/>
                <a:sym typeface="Times New Roman"/>
              </a:rPr>
              <a:t> Σχεδιάστηκε το εκπαιδευτικό υλικό με βάση τις αρχές της σχολικής ΕΞΑΕ των </a:t>
            </a:r>
            <a:r>
              <a:rPr lang="el-GR" sz="2200" dirty="0" err="1">
                <a:solidFill>
                  <a:schemeClr val="dk1"/>
                </a:solidFill>
                <a:latin typeface="Times New Roman"/>
                <a:ea typeface="Times New Roman"/>
                <a:cs typeface="Times New Roman"/>
                <a:sym typeface="Times New Roman"/>
              </a:rPr>
              <a:t>Λιοναράκη</a:t>
            </a:r>
            <a:r>
              <a:rPr lang="el-GR" sz="2200" dirty="0">
                <a:solidFill>
                  <a:schemeClr val="dk1"/>
                </a:solidFill>
                <a:latin typeface="Times New Roman"/>
                <a:ea typeface="Times New Roman"/>
                <a:cs typeface="Times New Roman"/>
                <a:sym typeface="Times New Roman"/>
              </a:rPr>
              <a:t> και </a:t>
            </a:r>
            <a:r>
              <a:rPr lang="el-GR" sz="2200" dirty="0" err="1">
                <a:solidFill>
                  <a:schemeClr val="dk1"/>
                </a:solidFill>
                <a:latin typeface="Times New Roman"/>
                <a:ea typeface="Times New Roman"/>
                <a:cs typeface="Times New Roman"/>
                <a:sym typeface="Times New Roman"/>
              </a:rPr>
              <a:t>West</a:t>
            </a:r>
            <a:r>
              <a:rPr lang="el-GR" sz="2200" dirty="0">
                <a:solidFill>
                  <a:schemeClr val="dk1"/>
                </a:solidFill>
                <a:latin typeface="Times New Roman"/>
                <a:ea typeface="Times New Roman"/>
                <a:cs typeface="Times New Roman"/>
                <a:sym typeface="Times New Roman"/>
              </a:rPr>
              <a:t>;</a:t>
            </a:r>
            <a:endParaRPr sz="2200" dirty="0">
              <a:solidFill>
                <a:schemeClr val="dk1"/>
              </a:solidFill>
              <a:latin typeface="Times New Roman"/>
              <a:ea typeface="Times New Roman"/>
              <a:cs typeface="Times New Roman"/>
              <a:sym typeface="Times New Roman"/>
            </a:endParaRPr>
          </a:p>
          <a:p>
            <a:pPr marL="0" lvl="0" indent="0" algn="just" rtl="0">
              <a:lnSpc>
                <a:spcPct val="150000"/>
              </a:lnSpc>
              <a:spcBef>
                <a:spcPts val="1400"/>
              </a:spcBef>
              <a:spcAft>
                <a:spcPts val="0"/>
              </a:spcAft>
              <a:buClr>
                <a:schemeClr val="dk1"/>
              </a:buClr>
              <a:buSzPts val="1100"/>
              <a:buFont typeface="Arial"/>
              <a:buNone/>
            </a:pPr>
            <a:r>
              <a:rPr lang="el-GR" sz="2200" b="1" dirty="0">
                <a:solidFill>
                  <a:schemeClr val="dk1"/>
                </a:solidFill>
                <a:latin typeface="Times New Roman"/>
                <a:ea typeface="Times New Roman"/>
                <a:cs typeface="Times New Roman"/>
                <a:sym typeface="Times New Roman"/>
              </a:rPr>
              <a:t>2.</a:t>
            </a:r>
            <a:r>
              <a:rPr lang="el-GR" sz="2200" dirty="0">
                <a:solidFill>
                  <a:schemeClr val="dk1"/>
                </a:solidFill>
                <a:latin typeface="Times New Roman"/>
                <a:ea typeface="Times New Roman"/>
                <a:cs typeface="Times New Roman"/>
                <a:sym typeface="Times New Roman"/>
              </a:rPr>
              <a:t> Δημιουργήθηκε ελκυστικό και παιδαγωγικό κατάλληλο εκπαιδευτικό υλικό με βάση τις αρχές της </a:t>
            </a:r>
            <a:r>
              <a:rPr lang="el-GR" sz="2200" dirty="0" err="1">
                <a:solidFill>
                  <a:schemeClr val="dk1"/>
                </a:solidFill>
                <a:latin typeface="Times New Roman"/>
                <a:ea typeface="Times New Roman"/>
                <a:cs typeface="Times New Roman"/>
                <a:sym typeface="Times New Roman"/>
              </a:rPr>
              <a:t>πολυμεσικής</a:t>
            </a:r>
            <a:r>
              <a:rPr lang="el-GR" sz="2200" dirty="0">
                <a:solidFill>
                  <a:schemeClr val="dk1"/>
                </a:solidFill>
                <a:latin typeface="Times New Roman"/>
                <a:ea typeface="Times New Roman"/>
                <a:cs typeface="Times New Roman"/>
                <a:sym typeface="Times New Roman"/>
              </a:rPr>
              <a:t> θεωρίας του </a:t>
            </a:r>
            <a:r>
              <a:rPr lang="el-GR" sz="2200" dirty="0" err="1">
                <a:solidFill>
                  <a:schemeClr val="dk1"/>
                </a:solidFill>
                <a:latin typeface="Times New Roman"/>
                <a:ea typeface="Times New Roman"/>
                <a:cs typeface="Times New Roman"/>
                <a:sym typeface="Times New Roman"/>
              </a:rPr>
              <a:t>Mayers</a:t>
            </a:r>
            <a:r>
              <a:rPr lang="el-GR" sz="2200" dirty="0">
                <a:solidFill>
                  <a:schemeClr val="dk1"/>
                </a:solidFill>
                <a:latin typeface="Times New Roman"/>
                <a:ea typeface="Times New Roman"/>
                <a:cs typeface="Times New Roman"/>
                <a:sym typeface="Times New Roman"/>
              </a:rPr>
              <a:t>;</a:t>
            </a:r>
            <a:endParaRPr sz="2200" dirty="0">
              <a:solidFill>
                <a:schemeClr val="dk1"/>
              </a:solidFill>
              <a:latin typeface="Times New Roman"/>
              <a:ea typeface="Times New Roman"/>
              <a:cs typeface="Times New Roman"/>
              <a:sym typeface="Times New Roman"/>
            </a:endParaRPr>
          </a:p>
          <a:p>
            <a:pPr marL="0" lvl="0" indent="0" algn="just" rtl="0">
              <a:lnSpc>
                <a:spcPct val="150000"/>
              </a:lnSpc>
              <a:spcBef>
                <a:spcPts val="1400"/>
              </a:spcBef>
              <a:spcAft>
                <a:spcPts val="1400"/>
              </a:spcAft>
              <a:buClr>
                <a:schemeClr val="dk1"/>
              </a:buClr>
              <a:buSzPts val="1100"/>
              <a:buFont typeface="Arial"/>
              <a:buNone/>
            </a:pPr>
            <a:r>
              <a:rPr lang="el-GR" sz="2200" b="1" dirty="0">
                <a:solidFill>
                  <a:schemeClr val="dk1"/>
                </a:solidFill>
                <a:latin typeface="Times New Roman"/>
                <a:ea typeface="Times New Roman"/>
                <a:cs typeface="Times New Roman"/>
                <a:sym typeface="Times New Roman"/>
              </a:rPr>
              <a:t>3.</a:t>
            </a:r>
            <a:r>
              <a:rPr lang="el-GR" sz="2200" dirty="0">
                <a:solidFill>
                  <a:schemeClr val="dk1"/>
                </a:solidFill>
                <a:latin typeface="Times New Roman"/>
                <a:ea typeface="Times New Roman"/>
                <a:cs typeface="Times New Roman"/>
                <a:sym typeface="Times New Roman"/>
              </a:rPr>
              <a:t> Αναπτύχθηκε θεωρητικό υλικό που συνδυάζει θεωρητική κατάρτιση και πρακτικές ασκήσεις για τη Β' κλίση των ουσιαστικών;</a:t>
            </a:r>
            <a:endParaRPr sz="2200" dirty="0">
              <a:solidFill>
                <a:schemeClr val="dk1"/>
              </a:solidFill>
              <a:latin typeface="Times New Roman"/>
              <a:ea typeface="Times New Roman"/>
              <a:cs typeface="Times New Roman"/>
              <a:sym typeface="Times New Roman"/>
            </a:endParaRPr>
          </a:p>
        </p:txBody>
      </p:sp>
      <p:pic>
        <p:nvPicPr>
          <p:cNvPr id="3" name="Εικόνα 2" descr="Εικόνα που περιέχει κύκλος, σύμβολο, ασπρόμαυρο, κλειδί&#10;&#10;Το περιεχόμενο που δημιουργείται από τεχνολογία AI ενδέχεται να είναι εσφαλμένο.">
            <a:extLst>
              <a:ext uri="{FF2B5EF4-FFF2-40B4-BE49-F238E27FC236}">
                <a16:creationId xmlns:a16="http://schemas.microsoft.com/office/drawing/2014/main" id="{073BBD41-816E-029A-59C1-8EB24B5F4B5E}"/>
              </a:ext>
            </a:extLst>
          </p:cNvPr>
          <p:cNvPicPr>
            <a:picLocks noChangeAspect="1"/>
          </p:cNvPicPr>
          <p:nvPr/>
        </p:nvPicPr>
        <p:blipFill>
          <a:blip r:embed="rId3"/>
          <a:stretch>
            <a:fillRect/>
          </a:stretch>
        </p:blipFill>
        <p:spPr>
          <a:xfrm>
            <a:off x="6926749" y="186645"/>
            <a:ext cx="1555237" cy="1555237"/>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g3ca02075814_0_6"/>
          <p:cNvSpPr txBox="1">
            <a:spLocks noGrp="1"/>
          </p:cNvSpPr>
          <p:nvPr>
            <p:ph type="title"/>
          </p:nvPr>
        </p:nvSpPr>
        <p:spPr>
          <a:xfrm>
            <a:off x="1043608" y="620688"/>
            <a:ext cx="7776900" cy="576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3600"/>
              <a:buFont typeface="Calibri"/>
              <a:buNone/>
            </a:pPr>
            <a:r>
              <a:rPr lang="el-GR" sz="3600" dirty="0"/>
              <a:t>3. </a:t>
            </a:r>
            <a:r>
              <a:rPr lang="el-GR" sz="3600" dirty="0" err="1"/>
              <a:t>ΕρευνητικΑ</a:t>
            </a:r>
            <a:r>
              <a:rPr lang="el-GR" sz="3600" dirty="0"/>
              <a:t> </a:t>
            </a:r>
            <a:r>
              <a:rPr lang="el-GR" sz="3600" dirty="0" err="1"/>
              <a:t>ΕρωτΗματα</a:t>
            </a:r>
            <a:r>
              <a:rPr lang="el-GR" sz="3600" dirty="0"/>
              <a:t> </a:t>
            </a:r>
            <a:endParaRPr sz="4000" b="1" dirty="0"/>
          </a:p>
        </p:txBody>
      </p:sp>
      <p:sp>
        <p:nvSpPr>
          <p:cNvPr id="137" name="Google Shape;137;g3ca02075814_0_6"/>
          <p:cNvSpPr/>
          <p:nvPr/>
        </p:nvSpPr>
        <p:spPr>
          <a:xfrm>
            <a:off x="827575" y="653311"/>
            <a:ext cx="7632900" cy="5551378"/>
          </a:xfrm>
          <a:prstGeom prst="rect">
            <a:avLst/>
          </a:prstGeom>
          <a:noFill/>
          <a:ln>
            <a:noFill/>
          </a:ln>
        </p:spPr>
        <p:txBody>
          <a:bodyPr spcFirstLastPara="1" wrap="square" lIns="91425" tIns="45700" rIns="91425" bIns="45700" anchor="t" anchorCtr="0">
            <a:noAutofit/>
          </a:bodyPr>
          <a:lstStyle/>
          <a:p>
            <a:pPr marL="0" lvl="0" indent="0" algn="ctr" rtl="0">
              <a:lnSpc>
                <a:spcPct val="150000"/>
              </a:lnSpc>
              <a:spcBef>
                <a:spcPts val="1400"/>
              </a:spcBef>
              <a:spcAft>
                <a:spcPts val="0"/>
              </a:spcAft>
              <a:buSzPts val="1100"/>
              <a:buNone/>
            </a:pPr>
            <a:r>
              <a:rPr lang="el-GR" sz="2300" dirty="0">
                <a:solidFill>
                  <a:schemeClr val="dk1"/>
                </a:solidFill>
                <a:latin typeface="Times New Roman"/>
                <a:ea typeface="Times New Roman"/>
                <a:cs typeface="Times New Roman"/>
                <a:sym typeface="Times New Roman"/>
              </a:rPr>
              <a:t> </a:t>
            </a:r>
            <a:endParaRPr sz="2300" dirty="0">
              <a:solidFill>
                <a:schemeClr val="dk1"/>
              </a:solidFill>
              <a:latin typeface="Times New Roman"/>
              <a:ea typeface="Times New Roman"/>
              <a:cs typeface="Times New Roman"/>
              <a:sym typeface="Times New Roman"/>
            </a:endParaRPr>
          </a:p>
          <a:p>
            <a:pPr marL="0" lvl="0" indent="0" algn="just" rtl="0">
              <a:lnSpc>
                <a:spcPct val="150000"/>
              </a:lnSpc>
              <a:spcBef>
                <a:spcPts val="1400"/>
              </a:spcBef>
              <a:spcAft>
                <a:spcPts val="0"/>
              </a:spcAft>
              <a:buSzPts val="1100"/>
              <a:buNone/>
            </a:pPr>
            <a:r>
              <a:rPr lang="el-GR" sz="2300" b="1" dirty="0">
                <a:solidFill>
                  <a:schemeClr val="dk1"/>
                </a:solidFill>
                <a:latin typeface="Times New Roman"/>
                <a:ea typeface="Times New Roman"/>
                <a:cs typeface="Times New Roman"/>
                <a:sym typeface="Times New Roman"/>
              </a:rPr>
              <a:t>4. </a:t>
            </a:r>
            <a:r>
              <a:rPr lang="el-GR" sz="2300" dirty="0">
                <a:solidFill>
                  <a:schemeClr val="dk1"/>
                </a:solidFill>
                <a:latin typeface="Times New Roman"/>
                <a:ea typeface="Times New Roman"/>
                <a:cs typeface="Times New Roman"/>
                <a:sym typeface="Times New Roman"/>
              </a:rPr>
              <a:t>Ενισχύθηκαν οι ικανότητες των εκπαιδευτικών στη χρήση ψηφιακών εργαλείων και τεχνολογιών για τη διδασκαλία της Αρχαίας Ελληνικής Α’ Γυμνασίου;</a:t>
            </a:r>
            <a:endParaRPr sz="2300" dirty="0">
              <a:solidFill>
                <a:schemeClr val="dk1"/>
              </a:solidFill>
              <a:latin typeface="Times New Roman"/>
              <a:ea typeface="Times New Roman"/>
              <a:cs typeface="Times New Roman"/>
              <a:sym typeface="Times New Roman"/>
            </a:endParaRPr>
          </a:p>
          <a:p>
            <a:pPr marL="0" lvl="0" indent="0" algn="just" rtl="0">
              <a:lnSpc>
                <a:spcPct val="150000"/>
              </a:lnSpc>
              <a:spcBef>
                <a:spcPts val="1400"/>
              </a:spcBef>
              <a:spcAft>
                <a:spcPts val="0"/>
              </a:spcAft>
              <a:buSzPts val="1100"/>
              <a:buNone/>
            </a:pPr>
            <a:endParaRPr sz="2300" dirty="0">
              <a:solidFill>
                <a:schemeClr val="dk1"/>
              </a:solidFill>
              <a:latin typeface="Times New Roman"/>
              <a:ea typeface="Times New Roman"/>
              <a:cs typeface="Times New Roman"/>
              <a:sym typeface="Times New Roman"/>
            </a:endParaRPr>
          </a:p>
          <a:p>
            <a:pPr marL="0" lvl="0" indent="0" algn="just" rtl="0">
              <a:lnSpc>
                <a:spcPct val="150000"/>
              </a:lnSpc>
              <a:spcBef>
                <a:spcPts val="1400"/>
              </a:spcBef>
              <a:spcAft>
                <a:spcPts val="0"/>
              </a:spcAft>
              <a:buSzPts val="1100"/>
              <a:buNone/>
            </a:pPr>
            <a:r>
              <a:rPr lang="el-GR" sz="2300" b="1" dirty="0">
                <a:solidFill>
                  <a:schemeClr val="dk1"/>
                </a:solidFill>
                <a:latin typeface="Times New Roman"/>
                <a:ea typeface="Times New Roman"/>
                <a:cs typeface="Times New Roman"/>
                <a:sym typeface="Times New Roman"/>
              </a:rPr>
              <a:t>5. </a:t>
            </a:r>
            <a:r>
              <a:rPr lang="el-GR" sz="2300" dirty="0">
                <a:solidFill>
                  <a:schemeClr val="dk1"/>
                </a:solidFill>
                <a:latin typeface="Times New Roman"/>
                <a:ea typeface="Times New Roman"/>
                <a:cs typeface="Times New Roman"/>
                <a:sym typeface="Times New Roman"/>
              </a:rPr>
              <a:t>Το εκπαιδευτικό υλικό προσέφερε μαθησιακά οφέλη προς τους εκπαιδευτικούς;</a:t>
            </a:r>
            <a:endParaRPr sz="2300" dirty="0">
              <a:solidFill>
                <a:schemeClr val="dk1"/>
              </a:solidFill>
              <a:latin typeface="Times New Roman"/>
              <a:ea typeface="Times New Roman"/>
              <a:cs typeface="Times New Roman"/>
              <a:sym typeface="Times New Roman"/>
            </a:endParaRPr>
          </a:p>
          <a:p>
            <a:pPr marL="0" lvl="0" indent="0" algn="just" rtl="0">
              <a:lnSpc>
                <a:spcPct val="150000"/>
              </a:lnSpc>
              <a:spcBef>
                <a:spcPts val="1400"/>
              </a:spcBef>
              <a:spcAft>
                <a:spcPts val="1400"/>
              </a:spcAft>
              <a:buSzPts val="1100"/>
              <a:buNone/>
            </a:pPr>
            <a:endParaRPr sz="2200" dirty="0">
              <a:solidFill>
                <a:schemeClr val="dk1"/>
              </a:solidFill>
              <a:latin typeface="Times New Roman"/>
              <a:ea typeface="Times New Roman"/>
              <a:cs typeface="Times New Roman"/>
              <a:sym typeface="Times New Roman"/>
            </a:endParaRPr>
          </a:p>
        </p:txBody>
      </p:sp>
      <p:pic>
        <p:nvPicPr>
          <p:cNvPr id="2" name="Εικόνα 1">
            <a:extLst>
              <a:ext uri="{FF2B5EF4-FFF2-40B4-BE49-F238E27FC236}">
                <a16:creationId xmlns:a16="http://schemas.microsoft.com/office/drawing/2014/main" id="{E1FDFF35-C0CC-AEEA-9F10-0A4D4023B76A}"/>
              </a:ext>
            </a:extLst>
          </p:cNvPr>
          <p:cNvPicPr>
            <a:picLocks noChangeAspect="1"/>
          </p:cNvPicPr>
          <p:nvPr/>
        </p:nvPicPr>
        <p:blipFill>
          <a:blip r:embed="rId3"/>
          <a:stretch>
            <a:fillRect/>
          </a:stretch>
        </p:blipFill>
        <p:spPr>
          <a:xfrm>
            <a:off x="7323084" y="-156620"/>
            <a:ext cx="1554615" cy="1554615"/>
          </a:xfrm>
          <a:prstGeom prst="rect">
            <a:avLst/>
          </a:prstGeom>
        </p:spPr>
      </p:pic>
      <p:pic>
        <p:nvPicPr>
          <p:cNvPr id="3" name="Εικόνα 2">
            <a:extLst>
              <a:ext uri="{FF2B5EF4-FFF2-40B4-BE49-F238E27FC236}">
                <a16:creationId xmlns:a16="http://schemas.microsoft.com/office/drawing/2014/main" id="{F34E4E4D-73AB-90EB-8291-B26935D349EC}"/>
              </a:ext>
            </a:extLst>
          </p:cNvPr>
          <p:cNvPicPr>
            <a:picLocks noChangeAspect="1"/>
          </p:cNvPicPr>
          <p:nvPr/>
        </p:nvPicPr>
        <p:blipFill>
          <a:blip r:embed="rId4"/>
          <a:stretch>
            <a:fillRect/>
          </a:stretch>
        </p:blipFill>
        <p:spPr>
          <a:xfrm>
            <a:off x="4047288" y="5050971"/>
            <a:ext cx="1049424" cy="1807029"/>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5"/>
          <p:cNvSpPr txBox="1">
            <a:spLocks noGrp="1"/>
          </p:cNvSpPr>
          <p:nvPr>
            <p:ph type="title"/>
          </p:nvPr>
        </p:nvSpPr>
        <p:spPr>
          <a:xfrm>
            <a:off x="1405208" y="548680"/>
            <a:ext cx="7199240" cy="765652"/>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3600"/>
              <a:buFont typeface="Calibri"/>
              <a:buNone/>
            </a:pPr>
            <a:r>
              <a:rPr lang="el-GR" sz="3600" dirty="0"/>
              <a:t>4. </a:t>
            </a:r>
            <a:r>
              <a:rPr lang="el-GR" sz="3600" dirty="0" err="1"/>
              <a:t>ΔομΗ</a:t>
            </a:r>
            <a:r>
              <a:rPr lang="el-GR" sz="3600" dirty="0"/>
              <a:t> της </a:t>
            </a:r>
            <a:r>
              <a:rPr lang="el-GR" sz="3600" dirty="0" err="1"/>
              <a:t>εργασΙας</a:t>
            </a:r>
            <a:r>
              <a:rPr lang="el-GR" sz="3600" dirty="0"/>
              <a:t> </a:t>
            </a:r>
            <a:endParaRPr sz="3600" b="1" dirty="0"/>
          </a:p>
        </p:txBody>
      </p:sp>
      <p:sp>
        <p:nvSpPr>
          <p:cNvPr id="143" name="Google Shape;143;p5"/>
          <p:cNvSpPr/>
          <p:nvPr/>
        </p:nvSpPr>
        <p:spPr>
          <a:xfrm>
            <a:off x="1840500" y="1314332"/>
            <a:ext cx="5463000" cy="1046100"/>
          </a:xfrm>
          <a:prstGeom prst="roundRect">
            <a:avLst>
              <a:gd name="adj" fmla="val 16667"/>
            </a:avLst>
          </a:prstGeom>
          <a:solidFill>
            <a:schemeClr val="accent3">
              <a:alpha val="80000"/>
            </a:scheme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l-GR" sz="2600" b="1" dirty="0">
                <a:latin typeface="Times New Roman"/>
                <a:ea typeface="Times New Roman"/>
                <a:cs typeface="Times New Roman"/>
                <a:sym typeface="Times New Roman"/>
              </a:rPr>
              <a:t>1. ΘΕΩΡΗΤΙΚΟ ΠΛΑΙΣΙΟ</a:t>
            </a:r>
            <a:endParaRPr sz="2600" b="1" dirty="0">
              <a:latin typeface="Times New Roman"/>
              <a:ea typeface="Times New Roman"/>
              <a:cs typeface="Times New Roman"/>
              <a:sym typeface="Times New Roman"/>
            </a:endParaRPr>
          </a:p>
        </p:txBody>
      </p:sp>
      <p:sp>
        <p:nvSpPr>
          <p:cNvPr id="144" name="Google Shape;144;p5"/>
          <p:cNvSpPr/>
          <p:nvPr/>
        </p:nvSpPr>
        <p:spPr>
          <a:xfrm>
            <a:off x="1840500" y="2382900"/>
            <a:ext cx="5463000" cy="10461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l-GR" sz="2600" b="1" dirty="0">
                <a:latin typeface="Times New Roman"/>
                <a:ea typeface="Times New Roman"/>
                <a:cs typeface="Times New Roman"/>
                <a:sym typeface="Times New Roman"/>
              </a:rPr>
              <a:t>2. ΒΙΒΛΙΟΓΡΑΦΙΚΗ ΑΝΑΣΚΟΠΗΣΗ</a:t>
            </a:r>
            <a:endParaRPr sz="2600" b="1" dirty="0">
              <a:latin typeface="Times New Roman"/>
              <a:ea typeface="Times New Roman"/>
              <a:cs typeface="Times New Roman"/>
              <a:sym typeface="Times New Roman"/>
            </a:endParaRPr>
          </a:p>
        </p:txBody>
      </p:sp>
      <p:sp>
        <p:nvSpPr>
          <p:cNvPr id="4" name="Google Shape;143;p5">
            <a:extLst>
              <a:ext uri="{FF2B5EF4-FFF2-40B4-BE49-F238E27FC236}">
                <a16:creationId xmlns:a16="http://schemas.microsoft.com/office/drawing/2014/main" id="{3A55B814-302C-9AF5-3044-1C64623D1B14}"/>
              </a:ext>
            </a:extLst>
          </p:cNvPr>
          <p:cNvSpPr/>
          <p:nvPr/>
        </p:nvSpPr>
        <p:spPr>
          <a:xfrm>
            <a:off x="1840500" y="3429000"/>
            <a:ext cx="5463000" cy="1046100"/>
          </a:xfrm>
          <a:prstGeom prst="roundRect">
            <a:avLst>
              <a:gd name="adj" fmla="val 16667"/>
            </a:avLst>
          </a:prstGeom>
          <a:solidFill>
            <a:schemeClr val="accent3">
              <a:alpha val="80000"/>
            </a:scheme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2600" b="1" dirty="0">
                <a:latin typeface="Times New Roman"/>
                <a:ea typeface="Times New Roman"/>
                <a:cs typeface="Times New Roman"/>
                <a:sym typeface="Times New Roman"/>
              </a:rPr>
              <a:t>3</a:t>
            </a:r>
            <a:r>
              <a:rPr lang="el-GR" sz="2600" b="1" dirty="0">
                <a:latin typeface="Times New Roman"/>
                <a:ea typeface="Times New Roman"/>
                <a:cs typeface="Times New Roman"/>
                <a:sym typeface="Times New Roman"/>
              </a:rPr>
              <a:t>. ΜΕΘΟΔΟΛΟΓΙΑ ΕΡΕΥΝΑΣ</a:t>
            </a:r>
            <a:endParaRPr sz="2600" b="1" dirty="0">
              <a:latin typeface="Times New Roman"/>
              <a:ea typeface="Times New Roman"/>
              <a:cs typeface="Times New Roman"/>
              <a:sym typeface="Times New Roman"/>
            </a:endParaRPr>
          </a:p>
        </p:txBody>
      </p:sp>
      <p:sp>
        <p:nvSpPr>
          <p:cNvPr id="5" name="Google Shape;144;p5">
            <a:extLst>
              <a:ext uri="{FF2B5EF4-FFF2-40B4-BE49-F238E27FC236}">
                <a16:creationId xmlns:a16="http://schemas.microsoft.com/office/drawing/2014/main" id="{E7F634CE-6128-636F-9C17-1481AFE1C2A7}"/>
              </a:ext>
            </a:extLst>
          </p:cNvPr>
          <p:cNvSpPr/>
          <p:nvPr/>
        </p:nvSpPr>
        <p:spPr>
          <a:xfrm>
            <a:off x="1840500" y="4398111"/>
            <a:ext cx="5463000" cy="10461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l-GR" sz="2600" b="1" dirty="0">
                <a:latin typeface="Times New Roman"/>
                <a:ea typeface="Times New Roman"/>
                <a:cs typeface="Times New Roman"/>
                <a:sym typeface="Times New Roman"/>
              </a:rPr>
              <a:t>4. ΑΠΟΤΕΛΕΣΜΑΤΑ</a:t>
            </a:r>
            <a:endParaRPr sz="2600" b="1" dirty="0">
              <a:latin typeface="Times New Roman"/>
              <a:ea typeface="Times New Roman"/>
              <a:cs typeface="Times New Roman"/>
              <a:sym typeface="Times New Roman"/>
            </a:endParaRPr>
          </a:p>
        </p:txBody>
      </p:sp>
      <p:sp>
        <p:nvSpPr>
          <p:cNvPr id="6" name="Google Shape;143;p5">
            <a:extLst>
              <a:ext uri="{FF2B5EF4-FFF2-40B4-BE49-F238E27FC236}">
                <a16:creationId xmlns:a16="http://schemas.microsoft.com/office/drawing/2014/main" id="{3DD09CFF-B70C-DBD0-A50E-24E122BA8361}"/>
              </a:ext>
            </a:extLst>
          </p:cNvPr>
          <p:cNvSpPr/>
          <p:nvPr/>
        </p:nvSpPr>
        <p:spPr>
          <a:xfrm>
            <a:off x="1840500" y="5367222"/>
            <a:ext cx="5463000" cy="1046100"/>
          </a:xfrm>
          <a:prstGeom prst="roundRect">
            <a:avLst>
              <a:gd name="adj" fmla="val 16667"/>
            </a:avLst>
          </a:prstGeom>
          <a:solidFill>
            <a:schemeClr val="accent3">
              <a:alpha val="80000"/>
            </a:scheme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l-GR" sz="2600" b="1" dirty="0">
                <a:latin typeface="Times New Roman"/>
                <a:ea typeface="Times New Roman"/>
                <a:cs typeface="Times New Roman"/>
                <a:sym typeface="Times New Roman"/>
              </a:rPr>
              <a:t>5. ΣΥΜΠΕΡΑΣΜΑΤΑ</a:t>
            </a:r>
            <a:endParaRPr sz="2600" b="1" dirty="0">
              <a:latin typeface="Times New Roman"/>
              <a:ea typeface="Times New Roman"/>
              <a:cs typeface="Times New Roman"/>
              <a:sym typeface="Times New Roman"/>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6"/>
          <p:cNvSpPr txBox="1">
            <a:spLocks noGrp="1"/>
          </p:cNvSpPr>
          <p:nvPr>
            <p:ph type="title"/>
          </p:nvPr>
        </p:nvSpPr>
        <p:spPr>
          <a:xfrm>
            <a:off x="1405208" y="548680"/>
            <a:ext cx="7199240" cy="765652"/>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3600"/>
              <a:buFont typeface="Calibri"/>
              <a:buNone/>
            </a:pPr>
            <a:r>
              <a:rPr lang="el-GR" sz="3600" dirty="0"/>
              <a:t>5. </a:t>
            </a:r>
            <a:r>
              <a:rPr lang="el-GR" sz="3600" dirty="0" err="1"/>
              <a:t>ΘεωρητικΟ</a:t>
            </a:r>
            <a:r>
              <a:rPr lang="el-GR" sz="3600" dirty="0"/>
              <a:t> </a:t>
            </a:r>
            <a:r>
              <a:rPr lang="el-GR" sz="3600" dirty="0" err="1"/>
              <a:t>ΠλαΙσιο</a:t>
            </a:r>
            <a:r>
              <a:rPr lang="el-GR" sz="3600" dirty="0"/>
              <a:t> 1/4</a:t>
            </a:r>
            <a:endParaRPr sz="3600" b="1" dirty="0"/>
          </a:p>
        </p:txBody>
      </p:sp>
      <p:sp>
        <p:nvSpPr>
          <p:cNvPr id="2" name="Google Shape;143;p5">
            <a:extLst>
              <a:ext uri="{FF2B5EF4-FFF2-40B4-BE49-F238E27FC236}">
                <a16:creationId xmlns:a16="http://schemas.microsoft.com/office/drawing/2014/main" id="{5C9E01B5-FEF6-6C4B-3A2E-018AD6BCFDA1}"/>
              </a:ext>
            </a:extLst>
          </p:cNvPr>
          <p:cNvSpPr/>
          <p:nvPr/>
        </p:nvSpPr>
        <p:spPr>
          <a:xfrm>
            <a:off x="1239185" y="1376796"/>
            <a:ext cx="6258471" cy="568897"/>
          </a:xfrm>
          <a:prstGeom prst="roundRect">
            <a:avLst>
              <a:gd name="adj" fmla="val 16667"/>
            </a:avLst>
          </a:prstGeom>
          <a:solidFill>
            <a:schemeClr val="accent3">
              <a:alpha val="80000"/>
            </a:scheme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l-GR" sz="2000" b="1" dirty="0">
                <a:latin typeface="Times New Roman"/>
                <a:ea typeface="Times New Roman"/>
                <a:cs typeface="Times New Roman"/>
                <a:sym typeface="Times New Roman"/>
              </a:rPr>
              <a:t>ΕΝΝΟΙΟΛΟΓΙΚΟΣ ΠΡΟΣΔΙΟΡΙΣΜΟΣ </a:t>
            </a:r>
            <a:r>
              <a:rPr lang="el-GR" sz="2000" b="1" dirty="0" err="1">
                <a:latin typeface="Times New Roman"/>
                <a:ea typeface="Times New Roman"/>
                <a:cs typeface="Times New Roman"/>
                <a:sym typeface="Times New Roman"/>
              </a:rPr>
              <a:t>ΕξΑΕ</a:t>
            </a:r>
            <a:endParaRPr sz="2000" b="1" dirty="0">
              <a:latin typeface="Times New Roman"/>
              <a:ea typeface="Times New Roman"/>
              <a:cs typeface="Times New Roman"/>
              <a:sym typeface="Times New Roman"/>
            </a:endParaRPr>
          </a:p>
        </p:txBody>
      </p:sp>
      <p:graphicFrame>
        <p:nvGraphicFramePr>
          <p:cNvPr id="4" name="Διάγραμμα 3">
            <a:extLst>
              <a:ext uri="{FF2B5EF4-FFF2-40B4-BE49-F238E27FC236}">
                <a16:creationId xmlns:a16="http://schemas.microsoft.com/office/drawing/2014/main" id="{9E08CB8D-A4CF-35FB-ABEE-2B42620FC65C}"/>
              </a:ext>
            </a:extLst>
          </p:cNvPr>
          <p:cNvGraphicFramePr/>
          <p:nvPr>
            <p:extLst>
              <p:ext uri="{D42A27DB-BD31-4B8C-83A1-F6EECF244321}">
                <p14:modId xmlns:p14="http://schemas.microsoft.com/office/powerpoint/2010/main" val="406715837"/>
              </p:ext>
            </p:extLst>
          </p:nvPr>
        </p:nvGraphicFramePr>
        <p:xfrm>
          <a:off x="1875592" y="2235201"/>
          <a:ext cx="6649548" cy="386729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Διάγραμμα 4">
            <a:extLst>
              <a:ext uri="{FF2B5EF4-FFF2-40B4-BE49-F238E27FC236}">
                <a16:creationId xmlns:a16="http://schemas.microsoft.com/office/drawing/2014/main" id="{251CEEEC-E0AB-9798-5DFA-DF4424C4E82B}"/>
              </a:ext>
            </a:extLst>
          </p:cNvPr>
          <p:cNvGraphicFramePr/>
          <p:nvPr>
            <p:extLst>
              <p:ext uri="{D42A27DB-BD31-4B8C-83A1-F6EECF244321}">
                <p14:modId xmlns:p14="http://schemas.microsoft.com/office/powerpoint/2010/main" val="1459638433"/>
              </p:ext>
            </p:extLst>
          </p:nvPr>
        </p:nvGraphicFramePr>
        <p:xfrm>
          <a:off x="1875592" y="2245320"/>
          <a:ext cx="6096000" cy="40640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6"/>
          <p:cNvSpPr txBox="1">
            <a:spLocks noGrp="1"/>
          </p:cNvSpPr>
          <p:nvPr>
            <p:ph type="title"/>
          </p:nvPr>
        </p:nvSpPr>
        <p:spPr>
          <a:xfrm>
            <a:off x="1405208" y="548680"/>
            <a:ext cx="7199240" cy="765652"/>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3600"/>
              <a:buFont typeface="Calibri"/>
              <a:buNone/>
            </a:pPr>
            <a:r>
              <a:rPr lang="el-GR" sz="3600" dirty="0"/>
              <a:t>5. </a:t>
            </a:r>
            <a:r>
              <a:rPr lang="el-GR" sz="3600" dirty="0" err="1"/>
              <a:t>Θεωρητικο</a:t>
            </a:r>
            <a:r>
              <a:rPr lang="el-GR" sz="3600" dirty="0"/>
              <a:t> </a:t>
            </a:r>
            <a:r>
              <a:rPr lang="el-GR" sz="3600" dirty="0" err="1"/>
              <a:t>Πλαισιο</a:t>
            </a:r>
            <a:r>
              <a:rPr lang="el-GR" sz="3600" dirty="0"/>
              <a:t> 2/4</a:t>
            </a:r>
            <a:endParaRPr sz="3600" b="1" dirty="0"/>
          </a:p>
        </p:txBody>
      </p:sp>
      <p:sp>
        <p:nvSpPr>
          <p:cNvPr id="2" name="Google Shape;143;p5">
            <a:extLst>
              <a:ext uri="{FF2B5EF4-FFF2-40B4-BE49-F238E27FC236}">
                <a16:creationId xmlns:a16="http://schemas.microsoft.com/office/drawing/2014/main" id="{5C9E01B5-FEF6-6C4B-3A2E-018AD6BCFDA1}"/>
              </a:ext>
            </a:extLst>
          </p:cNvPr>
          <p:cNvSpPr/>
          <p:nvPr/>
        </p:nvSpPr>
        <p:spPr>
          <a:xfrm>
            <a:off x="1875592" y="1314332"/>
            <a:ext cx="6258471" cy="568897"/>
          </a:xfrm>
          <a:prstGeom prst="roundRect">
            <a:avLst>
              <a:gd name="adj" fmla="val 16667"/>
            </a:avLst>
          </a:prstGeom>
          <a:solidFill>
            <a:schemeClr val="accent3">
              <a:alpha val="80000"/>
            </a:scheme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l-GR" sz="2000" b="1" dirty="0">
                <a:latin typeface="Times New Roman"/>
                <a:ea typeface="Times New Roman"/>
                <a:cs typeface="Times New Roman"/>
                <a:sym typeface="Times New Roman"/>
              </a:rPr>
              <a:t>ΜΟΡΦΕΣ </a:t>
            </a:r>
            <a:r>
              <a:rPr lang="el-GR" sz="2000" b="1" dirty="0" err="1">
                <a:latin typeface="Times New Roman"/>
                <a:ea typeface="Times New Roman"/>
                <a:cs typeface="Times New Roman"/>
                <a:sym typeface="Times New Roman"/>
              </a:rPr>
              <a:t>ΕξΑΕ</a:t>
            </a:r>
            <a:endParaRPr sz="2000" b="1" dirty="0">
              <a:latin typeface="Times New Roman"/>
              <a:ea typeface="Times New Roman"/>
              <a:cs typeface="Times New Roman"/>
              <a:sym typeface="Times New Roman"/>
            </a:endParaRPr>
          </a:p>
        </p:txBody>
      </p:sp>
      <p:graphicFrame>
        <p:nvGraphicFramePr>
          <p:cNvPr id="3" name="Διάγραμμα 2">
            <a:extLst>
              <a:ext uri="{FF2B5EF4-FFF2-40B4-BE49-F238E27FC236}">
                <a16:creationId xmlns:a16="http://schemas.microsoft.com/office/drawing/2014/main" id="{B61F85E3-E333-4969-C834-4DC2970C3EF8}"/>
              </a:ext>
            </a:extLst>
          </p:cNvPr>
          <p:cNvGraphicFramePr/>
          <p:nvPr>
            <p:extLst>
              <p:ext uri="{D42A27DB-BD31-4B8C-83A1-F6EECF244321}">
                <p14:modId xmlns:p14="http://schemas.microsoft.com/office/powerpoint/2010/main" val="222466835"/>
              </p:ext>
            </p:extLst>
          </p:nvPr>
        </p:nvGraphicFramePr>
        <p:xfrm>
          <a:off x="1524000" y="1397000"/>
          <a:ext cx="6770914" cy="4241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21089776"/>
      </p:ext>
    </p:extLst>
  </p:cSld>
  <p:clrMapOvr>
    <a:masterClrMapping/>
  </p:clrMapOvr>
</p:sld>
</file>

<file path=ppt/theme/theme1.xml><?xml version="1.0" encoding="utf-8"?>
<a:theme xmlns:a="http://schemas.openxmlformats.org/drawingml/2006/main" name="Σταγονίδιο">
  <a:themeElements>
    <a:clrScheme name="Σταγονίδιο">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Σταγονίδιο">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Σταγονίδιο">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TM04033925[[fn=Σταγονίδιο]]</Template>
  <TotalTime>9114</TotalTime>
  <Words>1372</Words>
  <Application>Microsoft Office PowerPoint</Application>
  <PresentationFormat>Προβολή στην οθόνη (4:3)</PresentationFormat>
  <Paragraphs>173</Paragraphs>
  <Slides>24</Slides>
  <Notes>22</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24</vt:i4>
      </vt:variant>
    </vt:vector>
  </HeadingPairs>
  <TitlesOfParts>
    <vt:vector size="31" baseType="lpstr">
      <vt:lpstr>Times New Roman</vt:lpstr>
      <vt:lpstr>Wingdings</vt:lpstr>
      <vt:lpstr>Arial</vt:lpstr>
      <vt:lpstr>Tw Cen MT</vt:lpstr>
      <vt:lpstr>Book Antiqua</vt:lpstr>
      <vt:lpstr>Calibri</vt:lpstr>
      <vt:lpstr>Σταγονίδιο</vt:lpstr>
      <vt:lpstr>              ΣχεδιασμΟς, ανΑπτυξη και αποτίμηση εκπαιδευτικΟύ υλικού με την μΕθοδο της Εξ ΑποστΑσεως ΕκπαΙδευσης για την επιμόρφωση εκπαιδευτικΩν δευτεροβΑθμιας εκπαΙδευσης στο μΑθημα ΑρχαΙων ΕλληνικΩν Α' Γυμνασίου: Η Β’ κλΙση των ουσιαστικΩν  </vt:lpstr>
      <vt:lpstr>ΕυχαριστΙες</vt:lpstr>
      <vt:lpstr>1. ΣκοπΟς </vt:lpstr>
      <vt:lpstr>2. ΣυνεισφορΑ της διπλωματικΗς</vt:lpstr>
      <vt:lpstr>3. ΕρευνητικΑ ΕρωτΗματα </vt:lpstr>
      <vt:lpstr>3. ΕρευνητικΑ ΕρωτΗματα </vt:lpstr>
      <vt:lpstr>4. ΔομΗ της εργασΙας </vt:lpstr>
      <vt:lpstr>5. ΘεωρητικΟ ΠλαΙσιο 1/4</vt:lpstr>
      <vt:lpstr>5. Θεωρητικο Πλαισιο 2/4</vt:lpstr>
      <vt:lpstr>5. ΘεωρητικΟ ΠλαΙσιο 3/4</vt:lpstr>
      <vt:lpstr>5. Θεωρητικο Πλαισιο 4/4</vt:lpstr>
      <vt:lpstr>6. ΒΙΒΛΙΟΓΡΑΦΙΚΗ ΑΝΑΣΚΟΠΗΣΗ</vt:lpstr>
      <vt:lpstr>6. ΒΙΒΛΙΟΓΡΑΦΙΚΗ ΑΝΑΣΚΟΠΗΣΗ</vt:lpstr>
      <vt:lpstr> 7. ΠαραγΟμενο εκπαιδευτικ0 υλικ0 1/2</vt:lpstr>
      <vt:lpstr> 7. ΠαραγΟμενο εκπαιδευτικ0 υλικ0 2/2</vt:lpstr>
      <vt:lpstr>8. ΜεθοδολογΙα 1/2</vt:lpstr>
      <vt:lpstr>8. ΜεθοδολογΙα 2/2</vt:lpstr>
      <vt:lpstr>9. Αποτελεσματα - Κυρια ευρηματα  1/2</vt:lpstr>
      <vt:lpstr>9. Αποτελεσματα - Κυρια ευρηματα 1/2</vt:lpstr>
      <vt:lpstr>10. Συμπερασματα 1/4</vt:lpstr>
      <vt:lpstr>10. Συμπερασματα 2/4</vt:lpstr>
      <vt:lpstr>10. Συμπερασματα 3/4</vt:lpstr>
      <vt:lpstr>10. Συμπερασματα 4/4</vt:lpstr>
      <vt:lpstr>ΤEλος ΠαρουσIασης</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dc:creator>
  <cp:lastModifiedBy>Ελευθερια Ματθαιου</cp:lastModifiedBy>
  <cp:revision>5</cp:revision>
  <dcterms:created xsi:type="dcterms:W3CDTF">2003-10-16T17:37:47Z</dcterms:created>
  <dcterms:modified xsi:type="dcterms:W3CDTF">2026-03-06T20:13:27Z</dcterms:modified>
</cp:coreProperties>
</file>