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lvl1pPr>
    <a:lvl2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lvl2pPr>
    <a:lvl3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lvl3pPr>
    <a:lvl4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lvl4pPr>
    <a:lvl5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lvl5pPr>
    <a:lvl6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lvl6pPr>
    <a:lvl7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lvl7pPr>
    <a:lvl8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lvl8pPr>
    <a:lvl9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b="def" i="def"/>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0DEEF"/>
          </a:solidFill>
        </a:fill>
      </a:tcStyle>
    </a:wholeTbl>
    <a:band2H>
      <a:tcTxStyle b="def" i="def"/>
      <a:tcStyle>
        <a:tcBdr/>
        <a:fill>
          <a:solidFill>
            <a:srgbClr val="E9EFF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b="def" i="def"/>
      <a:tcStyle>
        <a:tcBdr/>
        <a:fill>
          <a:solidFill>
            <a:srgbClr val="F0F0F0"/>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CF821DB8-F4EB-4A41-A1BA-3FCAFE7338EE}"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b="def" i="def"/>
      <a:tcStyle>
        <a:tcBdr/>
        <a:fill>
          <a:solidFill>
            <a:srgbClr val="EBF1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33BA23B1-9221-436E-865A-0063620EA4FD}"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08" name="Shape 108"/>
          <p:cNvSpPr/>
          <p:nvPr>
            <p:ph type="sldImg"/>
          </p:nvPr>
        </p:nvSpPr>
        <p:spPr>
          <a:xfrm>
            <a:off x="1143000" y="685800"/>
            <a:ext cx="4572000" cy="3429000"/>
          </a:xfrm>
          <a:prstGeom prst="rect">
            <a:avLst/>
          </a:prstGeom>
        </p:spPr>
        <p:txBody>
          <a:bodyPr/>
          <a:lstStyle/>
          <a:p>
            <a:pPr/>
          </a:p>
        </p:txBody>
      </p:sp>
      <p:sp>
        <p:nvSpPr>
          <p:cNvPr id="109" name="Shape 10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Times New Roman"/>
      </a:defRPr>
    </a:lvl1pPr>
    <a:lvl2pPr indent="228600" latinLnBrk="0">
      <a:spcBef>
        <a:spcPts val="400"/>
      </a:spcBef>
      <a:defRPr sz="1200">
        <a:latin typeface="+mn-lt"/>
        <a:ea typeface="+mn-ea"/>
        <a:cs typeface="+mn-cs"/>
        <a:sym typeface="Times New Roman"/>
      </a:defRPr>
    </a:lvl2pPr>
    <a:lvl3pPr indent="457200" latinLnBrk="0">
      <a:spcBef>
        <a:spcPts val="400"/>
      </a:spcBef>
      <a:defRPr sz="1200">
        <a:latin typeface="+mn-lt"/>
        <a:ea typeface="+mn-ea"/>
        <a:cs typeface="+mn-cs"/>
        <a:sym typeface="Times New Roman"/>
      </a:defRPr>
    </a:lvl3pPr>
    <a:lvl4pPr indent="685800" latinLnBrk="0">
      <a:spcBef>
        <a:spcPts val="400"/>
      </a:spcBef>
      <a:defRPr sz="1200">
        <a:latin typeface="+mn-lt"/>
        <a:ea typeface="+mn-ea"/>
        <a:cs typeface="+mn-cs"/>
        <a:sym typeface="Times New Roman"/>
      </a:defRPr>
    </a:lvl4pPr>
    <a:lvl5pPr indent="914400" latinLnBrk="0">
      <a:spcBef>
        <a:spcPts val="400"/>
      </a:spcBef>
      <a:defRPr sz="1200">
        <a:latin typeface="+mn-lt"/>
        <a:ea typeface="+mn-ea"/>
        <a:cs typeface="+mn-cs"/>
        <a:sym typeface="Times New Roman"/>
      </a:defRPr>
    </a:lvl5pPr>
    <a:lvl6pPr indent="1143000" latinLnBrk="0">
      <a:spcBef>
        <a:spcPts val="400"/>
      </a:spcBef>
      <a:defRPr sz="1200">
        <a:latin typeface="+mn-lt"/>
        <a:ea typeface="+mn-ea"/>
        <a:cs typeface="+mn-cs"/>
        <a:sym typeface="Times New Roman"/>
      </a:defRPr>
    </a:lvl6pPr>
    <a:lvl7pPr indent="1371600" latinLnBrk="0">
      <a:spcBef>
        <a:spcPts val="400"/>
      </a:spcBef>
      <a:defRPr sz="1200">
        <a:latin typeface="+mn-lt"/>
        <a:ea typeface="+mn-ea"/>
        <a:cs typeface="+mn-cs"/>
        <a:sym typeface="Times New Roman"/>
      </a:defRPr>
    </a:lvl7pPr>
    <a:lvl8pPr indent="1600200" latinLnBrk="0">
      <a:spcBef>
        <a:spcPts val="400"/>
      </a:spcBef>
      <a:defRPr sz="1200">
        <a:latin typeface="+mn-lt"/>
        <a:ea typeface="+mn-ea"/>
        <a:cs typeface="+mn-cs"/>
        <a:sym typeface="Times New Roman"/>
      </a:defRPr>
    </a:lvl8pPr>
    <a:lvl9pPr indent="1828800" latinLnBrk="0">
      <a:spcBef>
        <a:spcPts val="400"/>
      </a:spcBef>
      <a:defRPr sz="1200">
        <a:latin typeface="+mn-lt"/>
        <a:ea typeface="+mn-ea"/>
        <a:cs typeface="+mn-cs"/>
        <a:sym typeface="Times New Roman"/>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Διαφάνεια τίτλου">
    <p:spTree>
      <p:nvGrpSpPr>
        <p:cNvPr id="1" name=""/>
        <p:cNvGrpSpPr/>
        <p:nvPr/>
      </p:nvGrpSpPr>
      <p:grpSpPr>
        <a:xfrm>
          <a:off x="0" y="0"/>
          <a:ext cx="0" cy="0"/>
          <a:chOff x="0" y="0"/>
          <a:chExt cx="0" cy="0"/>
        </a:xfrm>
      </p:grpSpPr>
      <p:sp>
        <p:nvSpPr>
          <p:cNvPr id="17" name="Freeform 8"/>
          <p:cNvSpPr/>
          <p:nvPr/>
        </p:nvSpPr>
        <p:spPr>
          <a:xfrm>
            <a:off x="163905" y="796625"/>
            <a:ext cx="870347" cy="781783"/>
          </a:xfrm>
          <a:custGeom>
            <a:avLst/>
            <a:gdLst/>
            <a:ahLst/>
            <a:cxnLst>
              <a:cxn ang="0">
                <a:pos x="wd2" y="hd2"/>
              </a:cxn>
              <a:cxn ang="5400000">
                <a:pos x="wd2" y="hd2"/>
              </a:cxn>
              <a:cxn ang="10800000">
                <a:pos x="wd2" y="hd2"/>
              </a:cxn>
              <a:cxn ang="16200000">
                <a:pos x="wd2" y="hd2"/>
              </a:cxn>
            </a:cxnLst>
            <a:rect l="0" t="0" r="r" b="b"/>
            <a:pathLst>
              <a:path w="21564" h="21600" fill="norm" stroke="1" extrusionOk="0">
                <a:moveTo>
                  <a:pt x="15472" y="21600"/>
                </a:moveTo>
                <a:cubicBezTo>
                  <a:pt x="15688" y="21600"/>
                  <a:pt x="15832" y="21470"/>
                  <a:pt x="15904" y="21341"/>
                </a:cubicBezTo>
                <a:cubicBezTo>
                  <a:pt x="15904" y="21211"/>
                  <a:pt x="15976" y="21211"/>
                  <a:pt x="15976" y="21211"/>
                </a:cubicBezTo>
                <a:lnTo>
                  <a:pt x="21456" y="11362"/>
                </a:lnTo>
                <a:cubicBezTo>
                  <a:pt x="21600" y="11102"/>
                  <a:pt x="21600" y="10586"/>
                  <a:pt x="21456" y="10197"/>
                </a:cubicBezTo>
                <a:lnTo>
                  <a:pt x="15976" y="477"/>
                </a:lnTo>
                <a:cubicBezTo>
                  <a:pt x="15976" y="346"/>
                  <a:pt x="15904" y="346"/>
                  <a:pt x="15904" y="346"/>
                </a:cubicBezTo>
                <a:cubicBezTo>
                  <a:pt x="15832" y="218"/>
                  <a:pt x="15688" y="89"/>
                  <a:pt x="15472" y="89"/>
                </a:cubicBezTo>
                <a:lnTo>
                  <a:pt x="48" y="0"/>
                </a:lnTo>
                <a:cubicBezTo>
                  <a:pt x="32" y="7193"/>
                  <a:pt x="16" y="14388"/>
                  <a:pt x="0" y="21581"/>
                </a:cubicBezTo>
                <a:lnTo>
                  <a:pt x="15472" y="21600"/>
                </a:lnTo>
                <a:close/>
              </a:path>
            </a:pathLst>
          </a:custGeom>
          <a:solidFill>
            <a:schemeClr val="accent1"/>
          </a:solidFill>
          <a:ln w="12700">
            <a:miter lim="400000"/>
          </a:ln>
        </p:spPr>
        <p:txBody>
          <a:bodyPr lIns="45718" tIns="45718" rIns="45718" bIns="45718"/>
          <a:lstStyle/>
          <a:p>
            <a:pPr>
              <a:defRPr>
                <a:latin typeface="+mn-lt"/>
                <a:ea typeface="+mn-ea"/>
                <a:cs typeface="+mn-cs"/>
                <a:sym typeface="Times New Roman"/>
              </a:defRPr>
            </a:pPr>
          </a:p>
        </p:txBody>
      </p:sp>
      <p:sp>
        <p:nvSpPr>
          <p:cNvPr id="18" name="Κείμενο τίτλου"/>
          <p:cNvSpPr txBox="1"/>
          <p:nvPr>
            <p:ph type="title"/>
          </p:nvPr>
        </p:nvSpPr>
        <p:spPr>
          <a:xfrm>
            <a:off x="1143000" y="784187"/>
            <a:ext cx="6858000" cy="2387601"/>
          </a:xfrm>
          <a:prstGeom prst="rect">
            <a:avLst/>
          </a:prstGeom>
        </p:spPr>
        <p:txBody>
          <a:bodyPr anchor="b"/>
          <a:lstStyle>
            <a:lvl1pPr algn="ctr">
              <a:defRPr sz="6000"/>
            </a:lvl1pPr>
          </a:lstStyle>
          <a:p>
            <a:pPr/>
            <a:r>
              <a:t>Κείμενο τίτλου</a:t>
            </a:r>
          </a:p>
        </p:txBody>
      </p:sp>
      <p:sp>
        <p:nvSpPr>
          <p:cNvPr id="19" name="Επίπεδο κύριου τμήματος ένα…"/>
          <p:cNvSpPr txBox="1"/>
          <p:nvPr>
            <p:ph type="body" sz="quarter" idx="1"/>
          </p:nvPr>
        </p:nvSpPr>
        <p:spPr>
          <a:xfrm>
            <a:off x="1143000" y="3602037"/>
            <a:ext cx="6858000" cy="1655764"/>
          </a:xfrm>
          <a:prstGeom prst="rect">
            <a:avLst/>
          </a:prstGeom>
        </p:spPr>
        <p:txBody>
          <a:bodyPr/>
          <a:lstStyle>
            <a:lvl1pPr marL="0" indent="0" algn="ctr">
              <a:lnSpc>
                <a:spcPct val="90000"/>
              </a:lnSpc>
              <a:buSzTx/>
              <a:buFontTx/>
              <a:buNone/>
              <a:defRPr sz="1800"/>
            </a:lvl1pPr>
            <a:lvl2pPr marL="0" indent="0" algn="ctr">
              <a:lnSpc>
                <a:spcPct val="90000"/>
              </a:lnSpc>
              <a:buSzTx/>
              <a:buFontTx/>
              <a:buNone/>
              <a:defRPr sz="1800"/>
            </a:lvl2pPr>
            <a:lvl3pPr marL="0" indent="0" algn="ctr">
              <a:lnSpc>
                <a:spcPct val="90000"/>
              </a:lnSpc>
              <a:buSzTx/>
              <a:buFontTx/>
              <a:buNone/>
              <a:defRPr sz="1800"/>
            </a:lvl3pPr>
            <a:lvl4pPr marL="0" indent="0" algn="ctr">
              <a:lnSpc>
                <a:spcPct val="90000"/>
              </a:lnSpc>
              <a:buSzTx/>
              <a:buFontTx/>
              <a:buNone/>
              <a:defRPr sz="1800"/>
            </a:lvl4pPr>
            <a:lvl5pPr marL="0" indent="0" algn="ctr">
              <a:lnSpc>
                <a:spcPct val="90000"/>
              </a:lnSpc>
              <a:buSzTx/>
              <a:buFontTx/>
              <a:buNone/>
              <a:defRPr sz="1800"/>
            </a:lvl5pPr>
          </a:lstStyle>
          <a:p>
            <a:pPr/>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20" name="Rectangle 61"/>
          <p:cNvSpPr/>
          <p:nvPr/>
        </p:nvSpPr>
        <p:spPr>
          <a:xfrm>
            <a:off x="0" y="0"/>
            <a:ext cx="467544" cy="6858000"/>
          </a:xfrm>
          <a:prstGeom prst="rect">
            <a:avLst/>
          </a:prstGeom>
          <a:solidFill>
            <a:srgbClr val="931B1B"/>
          </a:solidFill>
          <a:ln w="12700">
            <a:miter lim="400000"/>
          </a:ln>
        </p:spPr>
        <p:txBody>
          <a:bodyPr lIns="45718" tIns="45718" rIns="45718" bIns="45718"/>
          <a:lstStyle/>
          <a:p>
            <a:pPr>
              <a:defRPr>
                <a:latin typeface="+mn-lt"/>
                <a:ea typeface="+mn-ea"/>
                <a:cs typeface="+mn-cs"/>
                <a:sym typeface="Times New Roman"/>
              </a:defRPr>
            </a:pPr>
          </a:p>
        </p:txBody>
      </p:sp>
      <p:sp>
        <p:nvSpPr>
          <p:cNvPr id="21" name="Ορθογώνιο 8"/>
          <p:cNvSpPr/>
          <p:nvPr/>
        </p:nvSpPr>
        <p:spPr>
          <a:xfrm>
            <a:off x="467543" y="764704"/>
            <a:ext cx="576067" cy="1008113"/>
          </a:xfrm>
          <a:prstGeom prst="rect">
            <a:avLst/>
          </a:prstGeom>
          <a:solidFill>
            <a:srgbClr val="FFFFFF"/>
          </a:solidFill>
          <a:ln w="12700">
            <a:miter lim="400000"/>
          </a:ln>
        </p:spPr>
        <p:txBody>
          <a:bodyPr lIns="45718" tIns="45718" rIns="45718" bIns="45718" anchor="ctr"/>
          <a:lstStyle/>
          <a:p>
            <a:pPr algn="ctr">
              <a:defRPr>
                <a:solidFill>
                  <a:srgbClr val="FFFFFF"/>
                </a:solidFill>
                <a:latin typeface="Calibri"/>
                <a:ea typeface="Calibri"/>
                <a:cs typeface="Calibri"/>
                <a:sym typeface="Calibri"/>
              </a:defRPr>
            </a:pPr>
          </a:p>
        </p:txBody>
      </p:sp>
      <p:sp>
        <p:nvSpPr>
          <p:cNvPr id="22" name="Πεντάγωνο 9"/>
          <p:cNvSpPr/>
          <p:nvPr/>
        </p:nvSpPr>
        <p:spPr>
          <a:xfrm>
            <a:off x="467543" y="2316163"/>
            <a:ext cx="675457" cy="7920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0800" y="0"/>
                </a:lnTo>
                <a:lnTo>
                  <a:pt x="21600" y="10800"/>
                </a:lnTo>
                <a:lnTo>
                  <a:pt x="10800" y="21600"/>
                </a:lnTo>
                <a:lnTo>
                  <a:pt x="0" y="21600"/>
                </a:lnTo>
                <a:close/>
              </a:path>
            </a:pathLst>
          </a:custGeom>
          <a:solidFill>
            <a:srgbClr val="BF9000"/>
          </a:solidFill>
          <a:ln w="12700">
            <a:miter lim="400000"/>
          </a:ln>
        </p:spPr>
        <p:txBody>
          <a:bodyPr lIns="45718" tIns="45718" rIns="45718" bIns="45718" anchor="ctr"/>
          <a:lstStyle/>
          <a:p>
            <a:pPr algn="ctr">
              <a:defRPr>
                <a:solidFill>
                  <a:srgbClr val="FFFFFF"/>
                </a:solidFill>
                <a:latin typeface="Calibri"/>
                <a:ea typeface="Calibri"/>
                <a:cs typeface="Calibri"/>
                <a:sym typeface="Calibri"/>
              </a:defRPr>
            </a:pPr>
          </a:p>
        </p:txBody>
      </p:sp>
      <p:sp>
        <p:nvSpPr>
          <p:cNvPr id="23" name="Αριθμός σλάιντ"/>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Τίτλος και περιεχόμενο">
    <p:spTree>
      <p:nvGrpSpPr>
        <p:cNvPr id="1" name=""/>
        <p:cNvGrpSpPr/>
        <p:nvPr/>
      </p:nvGrpSpPr>
      <p:grpSpPr>
        <a:xfrm>
          <a:off x="0" y="0"/>
          <a:ext cx="0" cy="0"/>
          <a:chOff x="0" y="0"/>
          <a:chExt cx="0" cy="0"/>
        </a:xfrm>
      </p:grpSpPr>
      <p:sp>
        <p:nvSpPr>
          <p:cNvPr id="30" name="Επίπεδο κύριου τμήματος ένα…"/>
          <p:cNvSpPr txBox="1"/>
          <p:nvPr>
            <p:ph type="body" idx="1"/>
          </p:nvPr>
        </p:nvSpPr>
        <p:spPr>
          <a:prstGeom prst="rect">
            <a:avLst/>
          </a:prstGeom>
        </p:spPr>
        <p:txBody>
          <a:bodyPr/>
          <a:lstStyle/>
          <a:p>
            <a:pPr/>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31" name="Κείμενο τίτλου"/>
          <p:cNvSpPr txBox="1"/>
          <p:nvPr>
            <p:ph type="title"/>
          </p:nvPr>
        </p:nvSpPr>
        <p:spPr>
          <a:prstGeom prst="rect">
            <a:avLst/>
          </a:prstGeom>
        </p:spPr>
        <p:txBody>
          <a:bodyPr/>
          <a:lstStyle/>
          <a:p>
            <a:pPr/>
            <a:r>
              <a:t>Κείμενο τίτλου</a:t>
            </a:r>
          </a:p>
        </p:txBody>
      </p:sp>
      <p:sp>
        <p:nvSpPr>
          <p:cNvPr id="32" name="Αριθμός σλάιντ"/>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Κεφαλίδα ενότητας">
    <p:spTree>
      <p:nvGrpSpPr>
        <p:cNvPr id="1" name=""/>
        <p:cNvGrpSpPr/>
        <p:nvPr/>
      </p:nvGrpSpPr>
      <p:grpSpPr>
        <a:xfrm>
          <a:off x="0" y="0"/>
          <a:ext cx="0" cy="0"/>
          <a:chOff x="0" y="0"/>
          <a:chExt cx="0" cy="0"/>
        </a:xfrm>
      </p:grpSpPr>
      <p:sp>
        <p:nvSpPr>
          <p:cNvPr id="39" name="Freeform 8"/>
          <p:cNvSpPr/>
          <p:nvPr/>
        </p:nvSpPr>
        <p:spPr>
          <a:xfrm>
            <a:off x="163905" y="796625"/>
            <a:ext cx="870347" cy="781783"/>
          </a:xfrm>
          <a:custGeom>
            <a:avLst/>
            <a:gdLst/>
            <a:ahLst/>
            <a:cxnLst>
              <a:cxn ang="0">
                <a:pos x="wd2" y="hd2"/>
              </a:cxn>
              <a:cxn ang="5400000">
                <a:pos x="wd2" y="hd2"/>
              </a:cxn>
              <a:cxn ang="10800000">
                <a:pos x="wd2" y="hd2"/>
              </a:cxn>
              <a:cxn ang="16200000">
                <a:pos x="wd2" y="hd2"/>
              </a:cxn>
            </a:cxnLst>
            <a:rect l="0" t="0" r="r" b="b"/>
            <a:pathLst>
              <a:path w="21564" h="21600" fill="norm" stroke="1" extrusionOk="0">
                <a:moveTo>
                  <a:pt x="15472" y="21600"/>
                </a:moveTo>
                <a:cubicBezTo>
                  <a:pt x="15688" y="21600"/>
                  <a:pt x="15832" y="21470"/>
                  <a:pt x="15904" y="21341"/>
                </a:cubicBezTo>
                <a:cubicBezTo>
                  <a:pt x="15904" y="21211"/>
                  <a:pt x="15976" y="21211"/>
                  <a:pt x="15976" y="21211"/>
                </a:cubicBezTo>
                <a:lnTo>
                  <a:pt x="21456" y="11362"/>
                </a:lnTo>
                <a:cubicBezTo>
                  <a:pt x="21600" y="11102"/>
                  <a:pt x="21600" y="10586"/>
                  <a:pt x="21456" y="10197"/>
                </a:cubicBezTo>
                <a:lnTo>
                  <a:pt x="15976" y="477"/>
                </a:lnTo>
                <a:cubicBezTo>
                  <a:pt x="15976" y="346"/>
                  <a:pt x="15904" y="346"/>
                  <a:pt x="15904" y="346"/>
                </a:cubicBezTo>
                <a:cubicBezTo>
                  <a:pt x="15832" y="218"/>
                  <a:pt x="15688" y="89"/>
                  <a:pt x="15472" y="89"/>
                </a:cubicBezTo>
                <a:lnTo>
                  <a:pt x="48" y="0"/>
                </a:lnTo>
                <a:cubicBezTo>
                  <a:pt x="32" y="7193"/>
                  <a:pt x="16" y="14388"/>
                  <a:pt x="0" y="21581"/>
                </a:cubicBezTo>
                <a:lnTo>
                  <a:pt x="15472" y="21600"/>
                </a:lnTo>
                <a:close/>
              </a:path>
            </a:pathLst>
          </a:custGeom>
          <a:solidFill>
            <a:schemeClr val="accent1"/>
          </a:solidFill>
          <a:ln w="12700">
            <a:miter lim="400000"/>
          </a:ln>
        </p:spPr>
        <p:txBody>
          <a:bodyPr lIns="45718" tIns="45718" rIns="45718" bIns="45718"/>
          <a:lstStyle/>
          <a:p>
            <a:pPr>
              <a:defRPr>
                <a:latin typeface="+mn-lt"/>
                <a:ea typeface="+mn-ea"/>
                <a:cs typeface="+mn-cs"/>
                <a:sym typeface="Times New Roman"/>
              </a:defRPr>
            </a:pPr>
          </a:p>
        </p:txBody>
      </p:sp>
      <p:sp>
        <p:nvSpPr>
          <p:cNvPr id="40" name="Κείμενο τίτλου"/>
          <p:cNvSpPr txBox="1"/>
          <p:nvPr>
            <p:ph type="title"/>
          </p:nvPr>
        </p:nvSpPr>
        <p:spPr>
          <a:xfrm>
            <a:off x="623887" y="1709739"/>
            <a:ext cx="7886701" cy="2852737"/>
          </a:xfrm>
          <a:prstGeom prst="rect">
            <a:avLst/>
          </a:prstGeom>
        </p:spPr>
        <p:txBody>
          <a:bodyPr anchor="b"/>
          <a:lstStyle>
            <a:lvl1pPr>
              <a:defRPr sz="4500"/>
            </a:lvl1pPr>
          </a:lstStyle>
          <a:p>
            <a:pPr/>
            <a:r>
              <a:t>Κείμενο τίτλου</a:t>
            </a:r>
          </a:p>
        </p:txBody>
      </p:sp>
      <p:sp>
        <p:nvSpPr>
          <p:cNvPr id="41" name="Επίπεδο κύριου τμήματος ένα…"/>
          <p:cNvSpPr txBox="1"/>
          <p:nvPr>
            <p:ph type="body" sz="quarter" idx="1"/>
          </p:nvPr>
        </p:nvSpPr>
        <p:spPr>
          <a:xfrm>
            <a:off x="623887" y="4589464"/>
            <a:ext cx="7886701" cy="1500189"/>
          </a:xfrm>
          <a:prstGeom prst="rect">
            <a:avLst/>
          </a:prstGeom>
        </p:spPr>
        <p:txBody>
          <a:bodyPr/>
          <a:lstStyle>
            <a:lvl1pPr marL="0" indent="0">
              <a:lnSpc>
                <a:spcPct val="90000"/>
              </a:lnSpc>
              <a:buSzTx/>
              <a:buFontTx/>
              <a:buNone/>
              <a:defRPr sz="1800">
                <a:solidFill>
                  <a:srgbClr val="888888"/>
                </a:solidFill>
              </a:defRPr>
            </a:lvl1pPr>
            <a:lvl2pPr marL="0" indent="0">
              <a:lnSpc>
                <a:spcPct val="90000"/>
              </a:lnSpc>
              <a:buSzTx/>
              <a:buFontTx/>
              <a:buNone/>
              <a:defRPr sz="1800">
                <a:solidFill>
                  <a:srgbClr val="888888"/>
                </a:solidFill>
              </a:defRPr>
            </a:lvl2pPr>
            <a:lvl3pPr marL="0" indent="0">
              <a:lnSpc>
                <a:spcPct val="90000"/>
              </a:lnSpc>
              <a:buSzTx/>
              <a:buFontTx/>
              <a:buNone/>
              <a:defRPr sz="1800">
                <a:solidFill>
                  <a:srgbClr val="888888"/>
                </a:solidFill>
              </a:defRPr>
            </a:lvl3pPr>
            <a:lvl4pPr marL="0" indent="0">
              <a:lnSpc>
                <a:spcPct val="90000"/>
              </a:lnSpc>
              <a:buSzTx/>
              <a:buFontTx/>
              <a:buNone/>
              <a:defRPr sz="1800">
                <a:solidFill>
                  <a:srgbClr val="888888"/>
                </a:solidFill>
              </a:defRPr>
            </a:lvl4pPr>
            <a:lvl5pPr marL="0" indent="0">
              <a:lnSpc>
                <a:spcPct val="90000"/>
              </a:lnSpc>
              <a:buSzTx/>
              <a:buFontTx/>
              <a:buNone/>
              <a:defRPr sz="1800">
                <a:solidFill>
                  <a:srgbClr val="888888"/>
                </a:solidFill>
              </a:defRPr>
            </a:lvl5pPr>
          </a:lstStyle>
          <a:p>
            <a:pPr/>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42" name="Αριθμός σλάιντ"/>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Δύο περιεχόμενα">
    <p:spTree>
      <p:nvGrpSpPr>
        <p:cNvPr id="1" name=""/>
        <p:cNvGrpSpPr/>
        <p:nvPr/>
      </p:nvGrpSpPr>
      <p:grpSpPr>
        <a:xfrm>
          <a:off x="0" y="0"/>
          <a:ext cx="0" cy="0"/>
          <a:chOff x="0" y="0"/>
          <a:chExt cx="0" cy="0"/>
        </a:xfrm>
      </p:grpSpPr>
      <p:sp>
        <p:nvSpPr>
          <p:cNvPr id="49" name="Freeform 8"/>
          <p:cNvSpPr/>
          <p:nvPr/>
        </p:nvSpPr>
        <p:spPr>
          <a:xfrm>
            <a:off x="163905" y="796625"/>
            <a:ext cx="870347" cy="781783"/>
          </a:xfrm>
          <a:custGeom>
            <a:avLst/>
            <a:gdLst/>
            <a:ahLst/>
            <a:cxnLst>
              <a:cxn ang="0">
                <a:pos x="wd2" y="hd2"/>
              </a:cxn>
              <a:cxn ang="5400000">
                <a:pos x="wd2" y="hd2"/>
              </a:cxn>
              <a:cxn ang="10800000">
                <a:pos x="wd2" y="hd2"/>
              </a:cxn>
              <a:cxn ang="16200000">
                <a:pos x="wd2" y="hd2"/>
              </a:cxn>
            </a:cxnLst>
            <a:rect l="0" t="0" r="r" b="b"/>
            <a:pathLst>
              <a:path w="21564" h="21600" fill="norm" stroke="1" extrusionOk="0">
                <a:moveTo>
                  <a:pt x="15472" y="21600"/>
                </a:moveTo>
                <a:cubicBezTo>
                  <a:pt x="15688" y="21600"/>
                  <a:pt x="15832" y="21470"/>
                  <a:pt x="15904" y="21341"/>
                </a:cubicBezTo>
                <a:cubicBezTo>
                  <a:pt x="15904" y="21211"/>
                  <a:pt x="15976" y="21211"/>
                  <a:pt x="15976" y="21211"/>
                </a:cubicBezTo>
                <a:lnTo>
                  <a:pt x="21456" y="11362"/>
                </a:lnTo>
                <a:cubicBezTo>
                  <a:pt x="21600" y="11102"/>
                  <a:pt x="21600" y="10586"/>
                  <a:pt x="21456" y="10197"/>
                </a:cubicBezTo>
                <a:lnTo>
                  <a:pt x="15976" y="477"/>
                </a:lnTo>
                <a:cubicBezTo>
                  <a:pt x="15976" y="346"/>
                  <a:pt x="15904" y="346"/>
                  <a:pt x="15904" y="346"/>
                </a:cubicBezTo>
                <a:cubicBezTo>
                  <a:pt x="15832" y="218"/>
                  <a:pt x="15688" y="89"/>
                  <a:pt x="15472" y="89"/>
                </a:cubicBezTo>
                <a:lnTo>
                  <a:pt x="48" y="0"/>
                </a:lnTo>
                <a:cubicBezTo>
                  <a:pt x="32" y="7193"/>
                  <a:pt x="16" y="14388"/>
                  <a:pt x="0" y="21581"/>
                </a:cubicBezTo>
                <a:lnTo>
                  <a:pt x="15472" y="21600"/>
                </a:lnTo>
                <a:close/>
              </a:path>
            </a:pathLst>
          </a:custGeom>
          <a:solidFill>
            <a:schemeClr val="accent1"/>
          </a:solidFill>
          <a:ln w="12700">
            <a:miter lim="400000"/>
          </a:ln>
        </p:spPr>
        <p:txBody>
          <a:bodyPr lIns="45718" tIns="45718" rIns="45718" bIns="45718"/>
          <a:lstStyle/>
          <a:p>
            <a:pPr>
              <a:defRPr>
                <a:latin typeface="+mn-lt"/>
                <a:ea typeface="+mn-ea"/>
                <a:cs typeface="+mn-cs"/>
                <a:sym typeface="Times New Roman"/>
              </a:defRPr>
            </a:pPr>
          </a:p>
        </p:txBody>
      </p:sp>
      <p:sp>
        <p:nvSpPr>
          <p:cNvPr id="50" name="Κείμενο τίτλου"/>
          <p:cNvSpPr txBox="1"/>
          <p:nvPr>
            <p:ph type="title"/>
          </p:nvPr>
        </p:nvSpPr>
        <p:spPr>
          <a:xfrm>
            <a:off x="628650" y="365125"/>
            <a:ext cx="7886700" cy="1325564"/>
          </a:xfrm>
          <a:prstGeom prst="rect">
            <a:avLst/>
          </a:prstGeom>
        </p:spPr>
        <p:txBody>
          <a:bodyPr/>
          <a:lstStyle>
            <a:lvl1pPr>
              <a:defRPr sz="3300"/>
            </a:lvl1pPr>
          </a:lstStyle>
          <a:p>
            <a:pPr/>
            <a:r>
              <a:t>Κείμενο τίτλου</a:t>
            </a:r>
          </a:p>
        </p:txBody>
      </p:sp>
      <p:sp>
        <p:nvSpPr>
          <p:cNvPr id="51" name="Επίπεδο κύριου τμήματος ένα…"/>
          <p:cNvSpPr txBox="1"/>
          <p:nvPr>
            <p:ph type="body" sz="half" idx="1"/>
          </p:nvPr>
        </p:nvSpPr>
        <p:spPr>
          <a:xfrm>
            <a:off x="628650" y="1825625"/>
            <a:ext cx="3886200" cy="4351338"/>
          </a:xfrm>
          <a:prstGeom prst="rect">
            <a:avLst/>
          </a:prstGeom>
        </p:spPr>
        <p:txBody>
          <a:bodyPr/>
          <a:lstStyle>
            <a:lvl1pPr>
              <a:lnSpc>
                <a:spcPct val="90000"/>
              </a:lnSpc>
              <a:defRPr sz="2100"/>
            </a:lvl1pPr>
            <a:lvl2pPr marL="542925" indent="-200025">
              <a:lnSpc>
                <a:spcPct val="90000"/>
              </a:lnSpc>
              <a:defRPr sz="2100"/>
            </a:lvl2pPr>
            <a:lvl3pPr marL="925830" indent="-240030">
              <a:lnSpc>
                <a:spcPct val="90000"/>
              </a:lnSpc>
              <a:defRPr sz="2100"/>
            </a:lvl3pPr>
            <a:lvl4pPr marL="1305657" indent="-276957">
              <a:lnSpc>
                <a:spcPct val="90000"/>
              </a:lnSpc>
              <a:defRPr sz="2100"/>
            </a:lvl4pPr>
            <a:lvl5pPr marL="1648556" indent="-276957">
              <a:lnSpc>
                <a:spcPct val="90000"/>
              </a:lnSpc>
              <a:defRPr sz="2100"/>
            </a:lvl5pPr>
          </a:lstStyle>
          <a:p>
            <a:pPr/>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52" name="Αριθμός σλάιντ"/>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Σύγκριση">
    <p:spTree>
      <p:nvGrpSpPr>
        <p:cNvPr id="1" name=""/>
        <p:cNvGrpSpPr/>
        <p:nvPr/>
      </p:nvGrpSpPr>
      <p:grpSpPr>
        <a:xfrm>
          <a:off x="0" y="0"/>
          <a:ext cx="0" cy="0"/>
          <a:chOff x="0" y="0"/>
          <a:chExt cx="0" cy="0"/>
        </a:xfrm>
      </p:grpSpPr>
      <p:sp>
        <p:nvSpPr>
          <p:cNvPr id="59" name="Freeform 8"/>
          <p:cNvSpPr/>
          <p:nvPr/>
        </p:nvSpPr>
        <p:spPr>
          <a:xfrm>
            <a:off x="163905" y="796625"/>
            <a:ext cx="870347" cy="781783"/>
          </a:xfrm>
          <a:custGeom>
            <a:avLst/>
            <a:gdLst/>
            <a:ahLst/>
            <a:cxnLst>
              <a:cxn ang="0">
                <a:pos x="wd2" y="hd2"/>
              </a:cxn>
              <a:cxn ang="5400000">
                <a:pos x="wd2" y="hd2"/>
              </a:cxn>
              <a:cxn ang="10800000">
                <a:pos x="wd2" y="hd2"/>
              </a:cxn>
              <a:cxn ang="16200000">
                <a:pos x="wd2" y="hd2"/>
              </a:cxn>
            </a:cxnLst>
            <a:rect l="0" t="0" r="r" b="b"/>
            <a:pathLst>
              <a:path w="21564" h="21600" fill="norm" stroke="1" extrusionOk="0">
                <a:moveTo>
                  <a:pt x="15472" y="21600"/>
                </a:moveTo>
                <a:cubicBezTo>
                  <a:pt x="15688" y="21600"/>
                  <a:pt x="15832" y="21470"/>
                  <a:pt x="15904" y="21341"/>
                </a:cubicBezTo>
                <a:cubicBezTo>
                  <a:pt x="15904" y="21211"/>
                  <a:pt x="15976" y="21211"/>
                  <a:pt x="15976" y="21211"/>
                </a:cubicBezTo>
                <a:lnTo>
                  <a:pt x="21456" y="11362"/>
                </a:lnTo>
                <a:cubicBezTo>
                  <a:pt x="21600" y="11102"/>
                  <a:pt x="21600" y="10586"/>
                  <a:pt x="21456" y="10197"/>
                </a:cubicBezTo>
                <a:lnTo>
                  <a:pt x="15976" y="477"/>
                </a:lnTo>
                <a:cubicBezTo>
                  <a:pt x="15976" y="346"/>
                  <a:pt x="15904" y="346"/>
                  <a:pt x="15904" y="346"/>
                </a:cubicBezTo>
                <a:cubicBezTo>
                  <a:pt x="15832" y="218"/>
                  <a:pt x="15688" y="89"/>
                  <a:pt x="15472" y="89"/>
                </a:cubicBezTo>
                <a:lnTo>
                  <a:pt x="48" y="0"/>
                </a:lnTo>
                <a:cubicBezTo>
                  <a:pt x="32" y="7193"/>
                  <a:pt x="16" y="14388"/>
                  <a:pt x="0" y="21581"/>
                </a:cubicBezTo>
                <a:lnTo>
                  <a:pt x="15472" y="21600"/>
                </a:lnTo>
                <a:close/>
              </a:path>
            </a:pathLst>
          </a:custGeom>
          <a:solidFill>
            <a:schemeClr val="accent1"/>
          </a:solidFill>
          <a:ln w="12700">
            <a:miter lim="400000"/>
          </a:ln>
        </p:spPr>
        <p:txBody>
          <a:bodyPr lIns="45718" tIns="45718" rIns="45718" bIns="45718"/>
          <a:lstStyle/>
          <a:p>
            <a:pPr>
              <a:defRPr>
                <a:latin typeface="+mn-lt"/>
                <a:ea typeface="+mn-ea"/>
                <a:cs typeface="+mn-cs"/>
                <a:sym typeface="Times New Roman"/>
              </a:defRPr>
            </a:pPr>
          </a:p>
        </p:txBody>
      </p:sp>
      <p:sp>
        <p:nvSpPr>
          <p:cNvPr id="60" name="Κείμενο τίτλου"/>
          <p:cNvSpPr txBox="1"/>
          <p:nvPr>
            <p:ph type="title"/>
          </p:nvPr>
        </p:nvSpPr>
        <p:spPr>
          <a:xfrm>
            <a:off x="629841" y="365125"/>
            <a:ext cx="7886701" cy="1325564"/>
          </a:xfrm>
          <a:prstGeom prst="rect">
            <a:avLst/>
          </a:prstGeom>
        </p:spPr>
        <p:txBody>
          <a:bodyPr/>
          <a:lstStyle>
            <a:lvl1pPr>
              <a:defRPr sz="3300"/>
            </a:lvl1pPr>
          </a:lstStyle>
          <a:p>
            <a:pPr/>
            <a:r>
              <a:t>Κείμενο τίτλου</a:t>
            </a:r>
          </a:p>
        </p:txBody>
      </p:sp>
      <p:sp>
        <p:nvSpPr>
          <p:cNvPr id="61" name="Επίπεδο κύριου τμήματος ένα…"/>
          <p:cNvSpPr txBox="1"/>
          <p:nvPr>
            <p:ph type="body" sz="quarter" idx="1"/>
          </p:nvPr>
        </p:nvSpPr>
        <p:spPr>
          <a:xfrm>
            <a:off x="629841" y="1681163"/>
            <a:ext cx="3868342" cy="823914"/>
          </a:xfrm>
          <a:prstGeom prst="rect">
            <a:avLst/>
          </a:prstGeom>
        </p:spPr>
        <p:txBody>
          <a:bodyPr anchor="b"/>
          <a:lstStyle>
            <a:lvl1pPr marL="0" indent="0">
              <a:lnSpc>
                <a:spcPct val="90000"/>
              </a:lnSpc>
              <a:buSzTx/>
              <a:buFontTx/>
              <a:buNone/>
              <a:defRPr b="1" sz="1800"/>
            </a:lvl1pPr>
            <a:lvl2pPr marL="0" indent="0">
              <a:lnSpc>
                <a:spcPct val="90000"/>
              </a:lnSpc>
              <a:buSzTx/>
              <a:buFontTx/>
              <a:buNone/>
              <a:defRPr b="1" sz="1800"/>
            </a:lvl2pPr>
            <a:lvl3pPr marL="0" indent="0">
              <a:lnSpc>
                <a:spcPct val="90000"/>
              </a:lnSpc>
              <a:buSzTx/>
              <a:buFontTx/>
              <a:buNone/>
              <a:defRPr b="1" sz="1800"/>
            </a:lvl3pPr>
            <a:lvl4pPr marL="0" indent="0">
              <a:lnSpc>
                <a:spcPct val="90000"/>
              </a:lnSpc>
              <a:buSzTx/>
              <a:buFontTx/>
              <a:buNone/>
              <a:defRPr b="1" sz="1800"/>
            </a:lvl4pPr>
            <a:lvl5pPr marL="0" indent="0">
              <a:lnSpc>
                <a:spcPct val="90000"/>
              </a:lnSpc>
              <a:buSzTx/>
              <a:buFontTx/>
              <a:buNone/>
              <a:defRPr b="1" sz="1800"/>
            </a:lvl5pPr>
          </a:lstStyle>
          <a:p>
            <a:pPr/>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62" name="Θέση κειμένου 4"/>
          <p:cNvSpPr/>
          <p:nvPr>
            <p:ph type="body" sz="quarter" idx="21"/>
          </p:nvPr>
        </p:nvSpPr>
        <p:spPr>
          <a:xfrm>
            <a:off x="4629150" y="1681163"/>
            <a:ext cx="3887393" cy="823914"/>
          </a:xfrm>
          <a:prstGeom prst="rect">
            <a:avLst/>
          </a:prstGeom>
        </p:spPr>
        <p:txBody>
          <a:bodyPr anchor="b"/>
          <a:lstStyle/>
          <a:p>
            <a:pPr/>
          </a:p>
        </p:txBody>
      </p:sp>
      <p:sp>
        <p:nvSpPr>
          <p:cNvPr id="63" name="Αριθμός σλάιντ"/>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Μόνο τίτλος">
    <p:spTree>
      <p:nvGrpSpPr>
        <p:cNvPr id="1" name=""/>
        <p:cNvGrpSpPr/>
        <p:nvPr/>
      </p:nvGrpSpPr>
      <p:grpSpPr>
        <a:xfrm>
          <a:off x="0" y="0"/>
          <a:ext cx="0" cy="0"/>
          <a:chOff x="0" y="0"/>
          <a:chExt cx="0" cy="0"/>
        </a:xfrm>
      </p:grpSpPr>
      <p:sp>
        <p:nvSpPr>
          <p:cNvPr id="70" name="Freeform 8"/>
          <p:cNvSpPr/>
          <p:nvPr/>
        </p:nvSpPr>
        <p:spPr>
          <a:xfrm>
            <a:off x="163905" y="796625"/>
            <a:ext cx="870347" cy="781783"/>
          </a:xfrm>
          <a:custGeom>
            <a:avLst/>
            <a:gdLst/>
            <a:ahLst/>
            <a:cxnLst>
              <a:cxn ang="0">
                <a:pos x="wd2" y="hd2"/>
              </a:cxn>
              <a:cxn ang="5400000">
                <a:pos x="wd2" y="hd2"/>
              </a:cxn>
              <a:cxn ang="10800000">
                <a:pos x="wd2" y="hd2"/>
              </a:cxn>
              <a:cxn ang="16200000">
                <a:pos x="wd2" y="hd2"/>
              </a:cxn>
            </a:cxnLst>
            <a:rect l="0" t="0" r="r" b="b"/>
            <a:pathLst>
              <a:path w="21564" h="21600" fill="norm" stroke="1" extrusionOk="0">
                <a:moveTo>
                  <a:pt x="15472" y="21600"/>
                </a:moveTo>
                <a:cubicBezTo>
                  <a:pt x="15688" y="21600"/>
                  <a:pt x="15832" y="21470"/>
                  <a:pt x="15904" y="21341"/>
                </a:cubicBezTo>
                <a:cubicBezTo>
                  <a:pt x="15904" y="21211"/>
                  <a:pt x="15976" y="21211"/>
                  <a:pt x="15976" y="21211"/>
                </a:cubicBezTo>
                <a:lnTo>
                  <a:pt x="21456" y="11362"/>
                </a:lnTo>
                <a:cubicBezTo>
                  <a:pt x="21600" y="11102"/>
                  <a:pt x="21600" y="10586"/>
                  <a:pt x="21456" y="10197"/>
                </a:cubicBezTo>
                <a:lnTo>
                  <a:pt x="15976" y="477"/>
                </a:lnTo>
                <a:cubicBezTo>
                  <a:pt x="15976" y="346"/>
                  <a:pt x="15904" y="346"/>
                  <a:pt x="15904" y="346"/>
                </a:cubicBezTo>
                <a:cubicBezTo>
                  <a:pt x="15832" y="218"/>
                  <a:pt x="15688" y="89"/>
                  <a:pt x="15472" y="89"/>
                </a:cubicBezTo>
                <a:lnTo>
                  <a:pt x="48" y="0"/>
                </a:lnTo>
                <a:cubicBezTo>
                  <a:pt x="32" y="7193"/>
                  <a:pt x="16" y="14388"/>
                  <a:pt x="0" y="21581"/>
                </a:cubicBezTo>
                <a:lnTo>
                  <a:pt x="15472" y="21600"/>
                </a:lnTo>
                <a:close/>
              </a:path>
            </a:pathLst>
          </a:custGeom>
          <a:solidFill>
            <a:schemeClr val="accent1"/>
          </a:solidFill>
          <a:ln w="12700">
            <a:miter lim="400000"/>
          </a:ln>
        </p:spPr>
        <p:txBody>
          <a:bodyPr lIns="45718" tIns="45718" rIns="45718" bIns="45718"/>
          <a:lstStyle/>
          <a:p>
            <a:pPr>
              <a:defRPr>
                <a:latin typeface="+mn-lt"/>
                <a:ea typeface="+mn-ea"/>
                <a:cs typeface="+mn-cs"/>
                <a:sym typeface="Times New Roman"/>
              </a:defRPr>
            </a:pPr>
          </a:p>
        </p:txBody>
      </p:sp>
      <p:sp>
        <p:nvSpPr>
          <p:cNvPr id="71" name="Κείμενο τίτλου"/>
          <p:cNvSpPr txBox="1"/>
          <p:nvPr>
            <p:ph type="title"/>
          </p:nvPr>
        </p:nvSpPr>
        <p:spPr>
          <a:xfrm>
            <a:off x="628650" y="365125"/>
            <a:ext cx="7886700" cy="1325564"/>
          </a:xfrm>
          <a:prstGeom prst="rect">
            <a:avLst/>
          </a:prstGeom>
        </p:spPr>
        <p:txBody>
          <a:bodyPr/>
          <a:lstStyle>
            <a:lvl1pPr>
              <a:defRPr sz="3300"/>
            </a:lvl1pPr>
          </a:lstStyle>
          <a:p>
            <a:pPr/>
            <a:r>
              <a:t>Κείμενο τίτλου</a:t>
            </a:r>
          </a:p>
        </p:txBody>
      </p:sp>
      <p:sp>
        <p:nvSpPr>
          <p:cNvPr id="72" name="Αριθμός σλάιντ"/>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Κενή">
    <p:spTree>
      <p:nvGrpSpPr>
        <p:cNvPr id="1" name=""/>
        <p:cNvGrpSpPr/>
        <p:nvPr/>
      </p:nvGrpSpPr>
      <p:grpSpPr>
        <a:xfrm>
          <a:off x="0" y="0"/>
          <a:ext cx="0" cy="0"/>
          <a:chOff x="0" y="0"/>
          <a:chExt cx="0" cy="0"/>
        </a:xfrm>
      </p:grpSpPr>
      <p:sp>
        <p:nvSpPr>
          <p:cNvPr id="79" name="Freeform 8"/>
          <p:cNvSpPr/>
          <p:nvPr/>
        </p:nvSpPr>
        <p:spPr>
          <a:xfrm>
            <a:off x="163905" y="796625"/>
            <a:ext cx="870347" cy="781783"/>
          </a:xfrm>
          <a:custGeom>
            <a:avLst/>
            <a:gdLst/>
            <a:ahLst/>
            <a:cxnLst>
              <a:cxn ang="0">
                <a:pos x="wd2" y="hd2"/>
              </a:cxn>
              <a:cxn ang="5400000">
                <a:pos x="wd2" y="hd2"/>
              </a:cxn>
              <a:cxn ang="10800000">
                <a:pos x="wd2" y="hd2"/>
              </a:cxn>
              <a:cxn ang="16200000">
                <a:pos x="wd2" y="hd2"/>
              </a:cxn>
            </a:cxnLst>
            <a:rect l="0" t="0" r="r" b="b"/>
            <a:pathLst>
              <a:path w="21564" h="21600" fill="norm" stroke="1" extrusionOk="0">
                <a:moveTo>
                  <a:pt x="15472" y="21600"/>
                </a:moveTo>
                <a:cubicBezTo>
                  <a:pt x="15688" y="21600"/>
                  <a:pt x="15832" y="21470"/>
                  <a:pt x="15904" y="21341"/>
                </a:cubicBezTo>
                <a:cubicBezTo>
                  <a:pt x="15904" y="21211"/>
                  <a:pt x="15976" y="21211"/>
                  <a:pt x="15976" y="21211"/>
                </a:cubicBezTo>
                <a:lnTo>
                  <a:pt x="21456" y="11362"/>
                </a:lnTo>
                <a:cubicBezTo>
                  <a:pt x="21600" y="11102"/>
                  <a:pt x="21600" y="10586"/>
                  <a:pt x="21456" y="10197"/>
                </a:cubicBezTo>
                <a:lnTo>
                  <a:pt x="15976" y="477"/>
                </a:lnTo>
                <a:cubicBezTo>
                  <a:pt x="15976" y="346"/>
                  <a:pt x="15904" y="346"/>
                  <a:pt x="15904" y="346"/>
                </a:cubicBezTo>
                <a:cubicBezTo>
                  <a:pt x="15832" y="218"/>
                  <a:pt x="15688" y="89"/>
                  <a:pt x="15472" y="89"/>
                </a:cubicBezTo>
                <a:lnTo>
                  <a:pt x="48" y="0"/>
                </a:lnTo>
                <a:cubicBezTo>
                  <a:pt x="32" y="7193"/>
                  <a:pt x="16" y="14388"/>
                  <a:pt x="0" y="21581"/>
                </a:cubicBezTo>
                <a:lnTo>
                  <a:pt x="15472" y="21600"/>
                </a:lnTo>
                <a:close/>
              </a:path>
            </a:pathLst>
          </a:custGeom>
          <a:solidFill>
            <a:schemeClr val="accent1"/>
          </a:solidFill>
          <a:ln w="12700">
            <a:miter lim="400000"/>
          </a:ln>
        </p:spPr>
        <p:txBody>
          <a:bodyPr lIns="45718" tIns="45718" rIns="45718" bIns="45718"/>
          <a:lstStyle/>
          <a:p>
            <a:pPr>
              <a:defRPr>
                <a:latin typeface="+mn-lt"/>
                <a:ea typeface="+mn-ea"/>
                <a:cs typeface="+mn-cs"/>
                <a:sym typeface="Times New Roman"/>
              </a:defRPr>
            </a:pPr>
          </a:p>
        </p:txBody>
      </p:sp>
      <p:sp>
        <p:nvSpPr>
          <p:cNvPr id="80" name="Αριθμός σλάιντ"/>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Περιεχόμενο με λεζάντα">
    <p:spTree>
      <p:nvGrpSpPr>
        <p:cNvPr id="1" name=""/>
        <p:cNvGrpSpPr/>
        <p:nvPr/>
      </p:nvGrpSpPr>
      <p:grpSpPr>
        <a:xfrm>
          <a:off x="0" y="0"/>
          <a:ext cx="0" cy="0"/>
          <a:chOff x="0" y="0"/>
          <a:chExt cx="0" cy="0"/>
        </a:xfrm>
      </p:grpSpPr>
      <p:sp>
        <p:nvSpPr>
          <p:cNvPr id="87" name="Freeform 8"/>
          <p:cNvSpPr/>
          <p:nvPr/>
        </p:nvSpPr>
        <p:spPr>
          <a:xfrm>
            <a:off x="163905" y="796625"/>
            <a:ext cx="870347" cy="781783"/>
          </a:xfrm>
          <a:custGeom>
            <a:avLst/>
            <a:gdLst/>
            <a:ahLst/>
            <a:cxnLst>
              <a:cxn ang="0">
                <a:pos x="wd2" y="hd2"/>
              </a:cxn>
              <a:cxn ang="5400000">
                <a:pos x="wd2" y="hd2"/>
              </a:cxn>
              <a:cxn ang="10800000">
                <a:pos x="wd2" y="hd2"/>
              </a:cxn>
              <a:cxn ang="16200000">
                <a:pos x="wd2" y="hd2"/>
              </a:cxn>
            </a:cxnLst>
            <a:rect l="0" t="0" r="r" b="b"/>
            <a:pathLst>
              <a:path w="21564" h="21600" fill="norm" stroke="1" extrusionOk="0">
                <a:moveTo>
                  <a:pt x="15472" y="21600"/>
                </a:moveTo>
                <a:cubicBezTo>
                  <a:pt x="15688" y="21600"/>
                  <a:pt x="15832" y="21470"/>
                  <a:pt x="15904" y="21341"/>
                </a:cubicBezTo>
                <a:cubicBezTo>
                  <a:pt x="15904" y="21211"/>
                  <a:pt x="15976" y="21211"/>
                  <a:pt x="15976" y="21211"/>
                </a:cubicBezTo>
                <a:lnTo>
                  <a:pt x="21456" y="11362"/>
                </a:lnTo>
                <a:cubicBezTo>
                  <a:pt x="21600" y="11102"/>
                  <a:pt x="21600" y="10586"/>
                  <a:pt x="21456" y="10197"/>
                </a:cubicBezTo>
                <a:lnTo>
                  <a:pt x="15976" y="477"/>
                </a:lnTo>
                <a:cubicBezTo>
                  <a:pt x="15976" y="346"/>
                  <a:pt x="15904" y="346"/>
                  <a:pt x="15904" y="346"/>
                </a:cubicBezTo>
                <a:cubicBezTo>
                  <a:pt x="15832" y="218"/>
                  <a:pt x="15688" y="89"/>
                  <a:pt x="15472" y="89"/>
                </a:cubicBezTo>
                <a:lnTo>
                  <a:pt x="48" y="0"/>
                </a:lnTo>
                <a:cubicBezTo>
                  <a:pt x="32" y="7193"/>
                  <a:pt x="16" y="14388"/>
                  <a:pt x="0" y="21581"/>
                </a:cubicBezTo>
                <a:lnTo>
                  <a:pt x="15472" y="21600"/>
                </a:lnTo>
                <a:close/>
              </a:path>
            </a:pathLst>
          </a:custGeom>
          <a:solidFill>
            <a:schemeClr val="accent1"/>
          </a:solidFill>
          <a:ln w="12700">
            <a:miter lim="400000"/>
          </a:ln>
        </p:spPr>
        <p:txBody>
          <a:bodyPr lIns="45718" tIns="45718" rIns="45718" bIns="45718"/>
          <a:lstStyle/>
          <a:p>
            <a:pPr>
              <a:defRPr>
                <a:latin typeface="+mn-lt"/>
                <a:ea typeface="+mn-ea"/>
                <a:cs typeface="+mn-cs"/>
                <a:sym typeface="Times New Roman"/>
              </a:defRPr>
            </a:pPr>
          </a:p>
        </p:txBody>
      </p:sp>
      <p:sp>
        <p:nvSpPr>
          <p:cNvPr id="88" name="Κείμενο τίτλου"/>
          <p:cNvSpPr txBox="1"/>
          <p:nvPr>
            <p:ph type="title"/>
          </p:nvPr>
        </p:nvSpPr>
        <p:spPr>
          <a:xfrm>
            <a:off x="629841" y="457200"/>
            <a:ext cx="2949178" cy="1600200"/>
          </a:xfrm>
          <a:prstGeom prst="rect">
            <a:avLst/>
          </a:prstGeom>
        </p:spPr>
        <p:txBody>
          <a:bodyPr anchor="b"/>
          <a:lstStyle>
            <a:lvl1pPr>
              <a:defRPr sz="2400"/>
            </a:lvl1pPr>
          </a:lstStyle>
          <a:p>
            <a:pPr/>
            <a:r>
              <a:t>Κείμενο τίτλου</a:t>
            </a:r>
          </a:p>
        </p:txBody>
      </p:sp>
      <p:sp>
        <p:nvSpPr>
          <p:cNvPr id="89" name="Επίπεδο κύριου τμήματος ένα…"/>
          <p:cNvSpPr txBox="1"/>
          <p:nvPr>
            <p:ph type="body" sz="half" idx="1"/>
          </p:nvPr>
        </p:nvSpPr>
        <p:spPr>
          <a:xfrm>
            <a:off x="3887391" y="987425"/>
            <a:ext cx="4629152" cy="4873627"/>
          </a:xfrm>
          <a:prstGeom prst="rect">
            <a:avLst/>
          </a:prstGeom>
        </p:spPr>
        <p:txBody>
          <a:bodyPr/>
          <a:lstStyle>
            <a:lvl1pPr>
              <a:lnSpc>
                <a:spcPct val="90000"/>
              </a:lnSpc>
              <a:defRPr sz="2400"/>
            </a:lvl1pPr>
            <a:lvl2pPr marL="538842" indent="-195942">
              <a:lnSpc>
                <a:spcPct val="90000"/>
              </a:lnSpc>
              <a:defRPr sz="2400"/>
            </a:lvl2pPr>
            <a:lvl3pPr marL="914400" indent="-228600">
              <a:lnSpc>
                <a:spcPct val="90000"/>
              </a:lnSpc>
              <a:defRPr sz="2400"/>
            </a:lvl3pPr>
            <a:lvl4pPr marL="1303019" indent="-274319">
              <a:lnSpc>
                <a:spcPct val="90000"/>
              </a:lnSpc>
              <a:defRPr sz="2400"/>
            </a:lvl4pPr>
            <a:lvl5pPr marL="1645920" indent="-274319">
              <a:lnSpc>
                <a:spcPct val="90000"/>
              </a:lnSpc>
              <a:defRPr sz="2400"/>
            </a:lvl5pPr>
          </a:lstStyle>
          <a:p>
            <a:pPr/>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90" name="Θέση κειμένου 3"/>
          <p:cNvSpPr/>
          <p:nvPr>
            <p:ph type="body" sz="quarter" idx="21"/>
          </p:nvPr>
        </p:nvSpPr>
        <p:spPr>
          <a:xfrm>
            <a:off x="629839" y="2057400"/>
            <a:ext cx="2949182" cy="3811588"/>
          </a:xfrm>
          <a:prstGeom prst="rect">
            <a:avLst/>
          </a:prstGeom>
        </p:spPr>
        <p:txBody>
          <a:bodyPr/>
          <a:lstStyle/>
          <a:p>
            <a:pPr/>
          </a:p>
        </p:txBody>
      </p:sp>
      <p:sp>
        <p:nvSpPr>
          <p:cNvPr id="91" name="Αριθμός σλάιντ"/>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Εικόνα με λεζάντα">
    <p:spTree>
      <p:nvGrpSpPr>
        <p:cNvPr id="1" name=""/>
        <p:cNvGrpSpPr/>
        <p:nvPr/>
      </p:nvGrpSpPr>
      <p:grpSpPr>
        <a:xfrm>
          <a:off x="0" y="0"/>
          <a:ext cx="0" cy="0"/>
          <a:chOff x="0" y="0"/>
          <a:chExt cx="0" cy="0"/>
        </a:xfrm>
      </p:grpSpPr>
      <p:sp>
        <p:nvSpPr>
          <p:cNvPr id="98" name="Freeform 8"/>
          <p:cNvSpPr/>
          <p:nvPr/>
        </p:nvSpPr>
        <p:spPr>
          <a:xfrm>
            <a:off x="163905" y="796625"/>
            <a:ext cx="870347" cy="781783"/>
          </a:xfrm>
          <a:custGeom>
            <a:avLst/>
            <a:gdLst/>
            <a:ahLst/>
            <a:cxnLst>
              <a:cxn ang="0">
                <a:pos x="wd2" y="hd2"/>
              </a:cxn>
              <a:cxn ang="5400000">
                <a:pos x="wd2" y="hd2"/>
              </a:cxn>
              <a:cxn ang="10800000">
                <a:pos x="wd2" y="hd2"/>
              </a:cxn>
              <a:cxn ang="16200000">
                <a:pos x="wd2" y="hd2"/>
              </a:cxn>
            </a:cxnLst>
            <a:rect l="0" t="0" r="r" b="b"/>
            <a:pathLst>
              <a:path w="21564" h="21600" fill="norm" stroke="1" extrusionOk="0">
                <a:moveTo>
                  <a:pt x="15472" y="21600"/>
                </a:moveTo>
                <a:cubicBezTo>
                  <a:pt x="15688" y="21600"/>
                  <a:pt x="15832" y="21470"/>
                  <a:pt x="15904" y="21341"/>
                </a:cubicBezTo>
                <a:cubicBezTo>
                  <a:pt x="15904" y="21211"/>
                  <a:pt x="15976" y="21211"/>
                  <a:pt x="15976" y="21211"/>
                </a:cubicBezTo>
                <a:lnTo>
                  <a:pt x="21456" y="11362"/>
                </a:lnTo>
                <a:cubicBezTo>
                  <a:pt x="21600" y="11102"/>
                  <a:pt x="21600" y="10586"/>
                  <a:pt x="21456" y="10197"/>
                </a:cubicBezTo>
                <a:lnTo>
                  <a:pt x="15976" y="477"/>
                </a:lnTo>
                <a:cubicBezTo>
                  <a:pt x="15976" y="346"/>
                  <a:pt x="15904" y="346"/>
                  <a:pt x="15904" y="346"/>
                </a:cubicBezTo>
                <a:cubicBezTo>
                  <a:pt x="15832" y="218"/>
                  <a:pt x="15688" y="89"/>
                  <a:pt x="15472" y="89"/>
                </a:cubicBezTo>
                <a:lnTo>
                  <a:pt x="48" y="0"/>
                </a:lnTo>
                <a:cubicBezTo>
                  <a:pt x="32" y="7193"/>
                  <a:pt x="16" y="14388"/>
                  <a:pt x="0" y="21581"/>
                </a:cubicBezTo>
                <a:lnTo>
                  <a:pt x="15472" y="21600"/>
                </a:lnTo>
                <a:close/>
              </a:path>
            </a:pathLst>
          </a:custGeom>
          <a:solidFill>
            <a:schemeClr val="accent1"/>
          </a:solidFill>
          <a:ln w="12700">
            <a:miter lim="400000"/>
          </a:ln>
        </p:spPr>
        <p:txBody>
          <a:bodyPr lIns="45718" tIns="45718" rIns="45718" bIns="45718"/>
          <a:lstStyle/>
          <a:p>
            <a:pPr>
              <a:defRPr>
                <a:latin typeface="+mn-lt"/>
                <a:ea typeface="+mn-ea"/>
                <a:cs typeface="+mn-cs"/>
                <a:sym typeface="Times New Roman"/>
              </a:defRPr>
            </a:pPr>
          </a:p>
        </p:txBody>
      </p:sp>
      <p:sp>
        <p:nvSpPr>
          <p:cNvPr id="99" name="Κείμενο τίτλου"/>
          <p:cNvSpPr txBox="1"/>
          <p:nvPr>
            <p:ph type="title"/>
          </p:nvPr>
        </p:nvSpPr>
        <p:spPr>
          <a:xfrm>
            <a:off x="629841" y="457200"/>
            <a:ext cx="2949178" cy="1600200"/>
          </a:xfrm>
          <a:prstGeom prst="rect">
            <a:avLst/>
          </a:prstGeom>
        </p:spPr>
        <p:txBody>
          <a:bodyPr anchor="b"/>
          <a:lstStyle>
            <a:lvl1pPr>
              <a:defRPr sz="2400"/>
            </a:lvl1pPr>
          </a:lstStyle>
          <a:p>
            <a:pPr/>
            <a:r>
              <a:t>Κείμενο τίτλου</a:t>
            </a:r>
          </a:p>
        </p:txBody>
      </p:sp>
      <p:sp>
        <p:nvSpPr>
          <p:cNvPr id="100" name="Θέση εικόνας 2"/>
          <p:cNvSpPr/>
          <p:nvPr>
            <p:ph type="pic" sz="half" idx="21"/>
          </p:nvPr>
        </p:nvSpPr>
        <p:spPr>
          <a:xfrm>
            <a:off x="3887391" y="987425"/>
            <a:ext cx="4629152" cy="4873627"/>
          </a:xfrm>
          <a:prstGeom prst="rect">
            <a:avLst/>
          </a:prstGeom>
        </p:spPr>
        <p:txBody>
          <a:bodyPr lIns="91439" tIns="45719" rIns="91439" bIns="45719">
            <a:noAutofit/>
          </a:bodyPr>
          <a:lstStyle/>
          <a:p>
            <a:pPr/>
          </a:p>
        </p:txBody>
      </p:sp>
      <p:sp>
        <p:nvSpPr>
          <p:cNvPr id="101" name="Επίπεδο κύριου τμήματος ένα…"/>
          <p:cNvSpPr txBox="1"/>
          <p:nvPr>
            <p:ph type="body" sz="quarter" idx="1"/>
          </p:nvPr>
        </p:nvSpPr>
        <p:spPr>
          <a:xfrm>
            <a:off x="629841" y="2057400"/>
            <a:ext cx="2949178" cy="3811588"/>
          </a:xfrm>
          <a:prstGeom prst="rect">
            <a:avLst/>
          </a:prstGeom>
        </p:spPr>
        <p:txBody>
          <a:bodyPr/>
          <a:lstStyle>
            <a:lvl1pPr marL="0" indent="0">
              <a:lnSpc>
                <a:spcPct val="90000"/>
              </a:lnSpc>
              <a:buSzTx/>
              <a:buFontTx/>
              <a:buNone/>
              <a:defRPr sz="1200"/>
            </a:lvl1pPr>
            <a:lvl2pPr marL="0" indent="0">
              <a:lnSpc>
                <a:spcPct val="90000"/>
              </a:lnSpc>
              <a:buSzTx/>
              <a:buFontTx/>
              <a:buNone/>
              <a:defRPr sz="1200"/>
            </a:lvl2pPr>
            <a:lvl3pPr marL="0" indent="0">
              <a:lnSpc>
                <a:spcPct val="90000"/>
              </a:lnSpc>
              <a:buSzTx/>
              <a:buFontTx/>
              <a:buNone/>
              <a:defRPr sz="1200"/>
            </a:lvl3pPr>
            <a:lvl4pPr marL="0" indent="0">
              <a:lnSpc>
                <a:spcPct val="90000"/>
              </a:lnSpc>
              <a:buSzTx/>
              <a:buFontTx/>
              <a:buNone/>
              <a:defRPr sz="1200"/>
            </a:lvl4pPr>
            <a:lvl5pPr marL="0" indent="0">
              <a:lnSpc>
                <a:spcPct val="90000"/>
              </a:lnSpc>
              <a:buSzTx/>
              <a:buFontTx/>
              <a:buNone/>
              <a:defRPr sz="1200"/>
            </a:lvl5pPr>
          </a:lstStyle>
          <a:p>
            <a:pPr/>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102" name="Αριθμός σλάιντ"/>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Freeform 8"/>
          <p:cNvSpPr/>
          <p:nvPr/>
        </p:nvSpPr>
        <p:spPr>
          <a:xfrm>
            <a:off x="163905" y="796625"/>
            <a:ext cx="870347" cy="781783"/>
          </a:xfrm>
          <a:custGeom>
            <a:avLst/>
            <a:gdLst/>
            <a:ahLst/>
            <a:cxnLst>
              <a:cxn ang="0">
                <a:pos x="wd2" y="hd2"/>
              </a:cxn>
              <a:cxn ang="5400000">
                <a:pos x="wd2" y="hd2"/>
              </a:cxn>
              <a:cxn ang="10800000">
                <a:pos x="wd2" y="hd2"/>
              </a:cxn>
              <a:cxn ang="16200000">
                <a:pos x="wd2" y="hd2"/>
              </a:cxn>
            </a:cxnLst>
            <a:rect l="0" t="0" r="r" b="b"/>
            <a:pathLst>
              <a:path w="21564" h="21600" fill="norm" stroke="1" extrusionOk="0">
                <a:moveTo>
                  <a:pt x="15472" y="21600"/>
                </a:moveTo>
                <a:cubicBezTo>
                  <a:pt x="15688" y="21600"/>
                  <a:pt x="15832" y="21470"/>
                  <a:pt x="15904" y="21341"/>
                </a:cubicBezTo>
                <a:cubicBezTo>
                  <a:pt x="15904" y="21211"/>
                  <a:pt x="15976" y="21211"/>
                  <a:pt x="15976" y="21211"/>
                </a:cubicBezTo>
                <a:lnTo>
                  <a:pt x="21456" y="11362"/>
                </a:lnTo>
                <a:cubicBezTo>
                  <a:pt x="21600" y="11102"/>
                  <a:pt x="21600" y="10586"/>
                  <a:pt x="21456" y="10197"/>
                </a:cubicBezTo>
                <a:lnTo>
                  <a:pt x="15976" y="477"/>
                </a:lnTo>
                <a:cubicBezTo>
                  <a:pt x="15976" y="346"/>
                  <a:pt x="15904" y="346"/>
                  <a:pt x="15904" y="346"/>
                </a:cubicBezTo>
                <a:cubicBezTo>
                  <a:pt x="15832" y="218"/>
                  <a:pt x="15688" y="89"/>
                  <a:pt x="15472" y="89"/>
                </a:cubicBezTo>
                <a:lnTo>
                  <a:pt x="48" y="0"/>
                </a:lnTo>
                <a:cubicBezTo>
                  <a:pt x="32" y="7193"/>
                  <a:pt x="16" y="14388"/>
                  <a:pt x="0" y="21581"/>
                </a:cubicBezTo>
                <a:lnTo>
                  <a:pt x="15472" y="21600"/>
                </a:lnTo>
                <a:close/>
              </a:path>
            </a:pathLst>
          </a:custGeom>
          <a:solidFill>
            <a:schemeClr val="accent1"/>
          </a:solidFill>
          <a:ln w="12700">
            <a:miter lim="400000"/>
          </a:ln>
        </p:spPr>
        <p:txBody>
          <a:bodyPr lIns="45718" tIns="45718" rIns="45718" bIns="45718"/>
          <a:lstStyle/>
          <a:p>
            <a:pPr>
              <a:defRPr>
                <a:latin typeface="+mn-lt"/>
                <a:ea typeface="+mn-ea"/>
                <a:cs typeface="+mn-cs"/>
                <a:sym typeface="Times New Roman"/>
              </a:defRPr>
            </a:pPr>
          </a:p>
        </p:txBody>
      </p:sp>
      <p:sp>
        <p:nvSpPr>
          <p:cNvPr id="3" name="Rectangle 61"/>
          <p:cNvSpPr/>
          <p:nvPr/>
        </p:nvSpPr>
        <p:spPr>
          <a:xfrm>
            <a:off x="0" y="0"/>
            <a:ext cx="467544" cy="6858000"/>
          </a:xfrm>
          <a:prstGeom prst="rect">
            <a:avLst/>
          </a:prstGeom>
          <a:solidFill>
            <a:srgbClr val="931B1B"/>
          </a:solidFill>
          <a:ln w="12700">
            <a:miter lim="400000"/>
          </a:ln>
        </p:spPr>
        <p:txBody>
          <a:bodyPr lIns="45718" tIns="45718" rIns="45718" bIns="45718"/>
          <a:lstStyle/>
          <a:p>
            <a:pPr>
              <a:defRPr>
                <a:latin typeface="+mn-lt"/>
                <a:ea typeface="+mn-ea"/>
                <a:cs typeface="+mn-cs"/>
                <a:sym typeface="Times New Roman"/>
              </a:defRPr>
            </a:pPr>
          </a:p>
        </p:txBody>
      </p:sp>
      <p:sp>
        <p:nvSpPr>
          <p:cNvPr id="4" name="15 - Ευθεία γραμμή σύνδεσης"/>
          <p:cNvSpPr/>
          <p:nvPr/>
        </p:nvSpPr>
        <p:spPr>
          <a:xfrm>
            <a:off x="1522058" y="1194392"/>
            <a:ext cx="7034182" cy="7355"/>
          </a:xfrm>
          <a:prstGeom prst="line">
            <a:avLst/>
          </a:prstGeom>
          <a:solidFill>
            <a:schemeClr val="accent1"/>
          </a:solidFill>
          <a:ln>
            <a:solidFill>
              <a:schemeClr val="accent1"/>
            </a:solidFill>
          </a:ln>
        </p:spPr>
        <p:txBody>
          <a:bodyPr lIns="45718" tIns="45718" rIns="45718" bIns="45718"/>
          <a:lstStyle/>
          <a:p>
            <a:pPr/>
          </a:p>
        </p:txBody>
      </p:sp>
      <p:sp>
        <p:nvSpPr>
          <p:cNvPr id="5" name="15 - Ευθεία γραμμή σύνδεσης"/>
          <p:cNvSpPr/>
          <p:nvPr/>
        </p:nvSpPr>
        <p:spPr>
          <a:xfrm>
            <a:off x="467543" y="6453336"/>
            <a:ext cx="8476311" cy="19554"/>
          </a:xfrm>
          <a:prstGeom prst="line">
            <a:avLst/>
          </a:prstGeom>
          <a:solidFill>
            <a:schemeClr val="accent1"/>
          </a:solidFill>
          <a:ln>
            <a:solidFill>
              <a:srgbClr val="FFC61A"/>
            </a:solidFill>
          </a:ln>
        </p:spPr>
        <p:txBody>
          <a:bodyPr lIns="45718" tIns="45718" rIns="45718" bIns="45718"/>
          <a:lstStyle/>
          <a:p>
            <a:pPr/>
          </a:p>
        </p:txBody>
      </p:sp>
      <p:sp>
        <p:nvSpPr>
          <p:cNvPr id="6" name="Ορθογώνιο 10"/>
          <p:cNvSpPr/>
          <p:nvPr/>
        </p:nvSpPr>
        <p:spPr>
          <a:xfrm>
            <a:off x="467543" y="628500"/>
            <a:ext cx="576067" cy="1008113"/>
          </a:xfrm>
          <a:prstGeom prst="rect">
            <a:avLst/>
          </a:prstGeom>
          <a:solidFill>
            <a:srgbClr val="FFFFFF"/>
          </a:solidFill>
          <a:ln w="12700">
            <a:miter lim="400000"/>
          </a:ln>
        </p:spPr>
        <p:txBody>
          <a:bodyPr lIns="45718" tIns="45718" rIns="45718" bIns="45718" anchor="ctr"/>
          <a:lstStyle/>
          <a:p>
            <a:pPr algn="ctr">
              <a:defRPr>
                <a:solidFill>
                  <a:srgbClr val="FFFFFF"/>
                </a:solidFill>
                <a:latin typeface="Calibri"/>
                <a:ea typeface="Calibri"/>
                <a:cs typeface="Calibri"/>
                <a:sym typeface="Calibri"/>
              </a:defRPr>
            </a:pPr>
          </a:p>
        </p:txBody>
      </p:sp>
      <p:sp>
        <p:nvSpPr>
          <p:cNvPr id="7" name="Πεντάγωνο 11"/>
          <p:cNvSpPr/>
          <p:nvPr/>
        </p:nvSpPr>
        <p:spPr>
          <a:xfrm>
            <a:off x="467543" y="603850"/>
            <a:ext cx="675457" cy="7920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10800" y="0"/>
                </a:lnTo>
                <a:lnTo>
                  <a:pt x="21600" y="10800"/>
                </a:lnTo>
                <a:lnTo>
                  <a:pt x="10800" y="21600"/>
                </a:lnTo>
                <a:lnTo>
                  <a:pt x="0" y="21600"/>
                </a:lnTo>
                <a:close/>
              </a:path>
            </a:pathLst>
          </a:custGeom>
          <a:solidFill>
            <a:srgbClr val="BF9000"/>
          </a:solidFill>
          <a:ln w="12700">
            <a:miter lim="400000"/>
          </a:ln>
        </p:spPr>
        <p:txBody>
          <a:bodyPr lIns="45718" tIns="45718" rIns="45718" bIns="45718" anchor="ctr"/>
          <a:lstStyle/>
          <a:p>
            <a:pPr algn="ctr">
              <a:defRPr>
                <a:solidFill>
                  <a:srgbClr val="FFFFFF"/>
                </a:solidFill>
                <a:latin typeface="Calibri"/>
                <a:ea typeface="Calibri"/>
                <a:cs typeface="Calibri"/>
                <a:sym typeface="Calibri"/>
              </a:defRPr>
            </a:pPr>
          </a:p>
        </p:txBody>
      </p:sp>
      <p:sp>
        <p:nvSpPr>
          <p:cNvPr id="8" name="Επίπεδο κύριου τμήματος ένα…"/>
          <p:cNvSpPr txBox="1"/>
          <p:nvPr>
            <p:ph type="body" idx="1"/>
          </p:nvPr>
        </p:nvSpPr>
        <p:spPr>
          <a:xfrm>
            <a:off x="628650" y="1825625"/>
            <a:ext cx="7886700" cy="435133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ormAutofit fontScale="100000" lnSpcReduction="0"/>
          </a:bodyPr>
          <a:lstStyle/>
          <a:p>
            <a:pPr/>
            <a:r>
              <a:t>Επίπεδο κύριου τμήματος ένα</a:t>
            </a:r>
          </a:p>
          <a:p>
            <a:pPr lvl="1"/>
            <a:r>
              <a:t>Επίπεδο κύριου τμήματος δύο</a:t>
            </a:r>
          </a:p>
          <a:p>
            <a:pPr lvl="2"/>
            <a:r>
              <a:t>Επίπεδο κύριου τμήματος τρία</a:t>
            </a:r>
          </a:p>
          <a:p>
            <a:pPr lvl="3"/>
            <a:r>
              <a:t>Επίπεδο κύριου τμήματος τέσσερα</a:t>
            </a:r>
          </a:p>
          <a:p>
            <a:pPr lvl="4"/>
            <a:r>
              <a:t>Επίπεδο κύριου τμήματος πέντε</a:t>
            </a:r>
          </a:p>
        </p:txBody>
      </p:sp>
      <p:sp>
        <p:nvSpPr>
          <p:cNvPr id="9" name="Κείμενο τίτλου"/>
          <p:cNvSpPr txBox="1"/>
          <p:nvPr>
            <p:ph type="title"/>
          </p:nvPr>
        </p:nvSpPr>
        <p:spPr>
          <a:xfrm>
            <a:off x="1143000" y="365127"/>
            <a:ext cx="7372350" cy="1075390"/>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normAutofit fontScale="100000" lnSpcReduction="0"/>
          </a:bodyPr>
          <a:lstStyle/>
          <a:p>
            <a:pPr/>
            <a:r>
              <a:t>Κείμενο τίτλου</a:t>
            </a:r>
          </a:p>
        </p:txBody>
      </p:sp>
      <p:sp>
        <p:nvSpPr>
          <p:cNvPr id="10" name="Αριθμός σλάιντ"/>
          <p:cNvSpPr txBox="1"/>
          <p:nvPr>
            <p:ph type="sldNum" sz="quarter" idx="2"/>
          </p:nvPr>
        </p:nvSpPr>
        <p:spPr>
          <a:xfrm>
            <a:off x="8296912" y="6432122"/>
            <a:ext cx="218439" cy="213584"/>
          </a:xfrm>
          <a:prstGeom prst="rect">
            <a:avLst/>
          </a:prstGeom>
          <a:ln w="12700">
            <a:miter lim="400000"/>
          </a:ln>
        </p:spPr>
        <p:txBody>
          <a:bodyPr wrap="none" lIns="45718" tIns="45718" rIns="45718" bIns="45718" anchor="ctr">
            <a:spAutoFit/>
          </a:bodyPr>
          <a:lstStyle>
            <a:lvl1pPr algn="r">
              <a:defRPr sz="900">
                <a:solidFill>
                  <a:srgbClr val="888888"/>
                </a:solidFill>
                <a:latin typeface="+mn-lt"/>
                <a:ea typeface="+mn-ea"/>
                <a:cs typeface="+mn-cs"/>
                <a:sym typeface="Times New Roman"/>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l" defTabSz="6858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1pPr>
      <a:lvl2pPr marL="0" marR="0" indent="0" algn="l" defTabSz="6858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2pPr>
      <a:lvl3pPr marL="0" marR="0" indent="0" algn="l" defTabSz="6858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3pPr>
      <a:lvl4pPr marL="0" marR="0" indent="0" algn="l" defTabSz="6858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4pPr>
      <a:lvl5pPr marL="0" marR="0" indent="0" algn="l" defTabSz="6858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5pPr>
      <a:lvl6pPr marL="0" marR="0" indent="0" algn="l" defTabSz="6858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6pPr>
      <a:lvl7pPr marL="0" marR="0" indent="0" algn="l" defTabSz="6858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7pPr>
      <a:lvl8pPr marL="0" marR="0" indent="0" algn="l" defTabSz="6858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8pPr>
      <a:lvl9pPr marL="0" marR="0" indent="0" algn="l" defTabSz="6858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Calibri Light"/>
          <a:ea typeface="Calibri Light"/>
          <a:cs typeface="Calibri Light"/>
          <a:sym typeface="Calibri Light"/>
        </a:defRPr>
      </a:lvl9pPr>
    </p:titleStyle>
    <p:bodyStyle>
      <a:lvl1pPr marL="171450" marR="0" indent="-171450" algn="l" defTabSz="685800" rtl="0" latinLnBrk="0">
        <a:lnSpc>
          <a:spcPct val="150000"/>
        </a:lnSpc>
        <a:spcBef>
          <a:spcPts val="700"/>
        </a:spcBef>
        <a:spcAft>
          <a:spcPts val="0"/>
        </a:spcAft>
        <a:buClrTx/>
        <a:buSzPct val="100000"/>
        <a:buFont typeface="Arial"/>
        <a:buChar char="•"/>
        <a:tabLst/>
        <a:defRPr b="0" baseline="0" cap="none" i="0" spc="0" strike="noStrike" sz="4400" u="none">
          <a:solidFill>
            <a:srgbClr val="000000"/>
          </a:solidFill>
          <a:uFillTx/>
          <a:latin typeface="Calibri"/>
          <a:ea typeface="Calibri"/>
          <a:cs typeface="Calibri"/>
          <a:sym typeface="Calibri"/>
        </a:defRPr>
      </a:lvl1pPr>
      <a:lvl2pPr marL="531494" marR="0" indent="-188594" algn="l" defTabSz="685800" rtl="0" latinLnBrk="0">
        <a:lnSpc>
          <a:spcPct val="150000"/>
        </a:lnSpc>
        <a:spcBef>
          <a:spcPts val="700"/>
        </a:spcBef>
        <a:spcAft>
          <a:spcPts val="0"/>
        </a:spcAft>
        <a:buClrTx/>
        <a:buSzPct val="100000"/>
        <a:buFont typeface="Arial"/>
        <a:buChar char="•"/>
        <a:tabLst/>
        <a:defRPr b="0" baseline="0" cap="none" i="0" spc="0" strike="noStrike" sz="4400" u="none">
          <a:solidFill>
            <a:srgbClr val="000000"/>
          </a:solidFill>
          <a:uFillTx/>
          <a:latin typeface="Calibri"/>
          <a:ea typeface="Calibri"/>
          <a:cs typeface="Calibri"/>
          <a:sym typeface="Calibri"/>
        </a:defRPr>
      </a:lvl2pPr>
      <a:lvl3pPr marL="921542" marR="0" indent="-235742" algn="l" defTabSz="685800" rtl="0" latinLnBrk="0">
        <a:lnSpc>
          <a:spcPct val="150000"/>
        </a:lnSpc>
        <a:spcBef>
          <a:spcPts val="700"/>
        </a:spcBef>
        <a:spcAft>
          <a:spcPts val="0"/>
        </a:spcAft>
        <a:buClrTx/>
        <a:buSzPct val="100000"/>
        <a:buFont typeface="Arial"/>
        <a:buChar char="•"/>
        <a:tabLst/>
        <a:defRPr b="0" baseline="0" cap="none" i="0" spc="0" strike="noStrike" sz="4400" u="none">
          <a:solidFill>
            <a:srgbClr val="000000"/>
          </a:solidFill>
          <a:uFillTx/>
          <a:latin typeface="Calibri"/>
          <a:ea typeface="Calibri"/>
          <a:cs typeface="Calibri"/>
          <a:sym typeface="Calibri"/>
        </a:defRPr>
      </a:lvl3pPr>
      <a:lvl4pPr marL="1298120" marR="0" indent="-269420" algn="l" defTabSz="685800" rtl="0" latinLnBrk="0">
        <a:lnSpc>
          <a:spcPct val="150000"/>
        </a:lnSpc>
        <a:spcBef>
          <a:spcPts val="700"/>
        </a:spcBef>
        <a:spcAft>
          <a:spcPts val="0"/>
        </a:spcAft>
        <a:buClrTx/>
        <a:buSzPct val="100000"/>
        <a:buFont typeface="Arial"/>
        <a:buChar char="•"/>
        <a:tabLst/>
        <a:defRPr b="0" baseline="0" cap="none" i="0" spc="0" strike="noStrike" sz="4400" u="none">
          <a:solidFill>
            <a:srgbClr val="000000"/>
          </a:solidFill>
          <a:uFillTx/>
          <a:latin typeface="Calibri"/>
          <a:ea typeface="Calibri"/>
          <a:cs typeface="Calibri"/>
          <a:sym typeface="Calibri"/>
        </a:defRPr>
      </a:lvl4pPr>
      <a:lvl5pPr marL="1641020" marR="0" indent="-269420" algn="l" defTabSz="685800" rtl="0" latinLnBrk="0">
        <a:lnSpc>
          <a:spcPct val="150000"/>
        </a:lnSpc>
        <a:spcBef>
          <a:spcPts val="700"/>
        </a:spcBef>
        <a:spcAft>
          <a:spcPts val="0"/>
        </a:spcAft>
        <a:buClrTx/>
        <a:buSzPct val="100000"/>
        <a:buFont typeface="Arial"/>
        <a:buChar char="•"/>
        <a:tabLst/>
        <a:defRPr b="0" baseline="0" cap="none" i="0" spc="0" strike="noStrike" sz="4400" u="none">
          <a:solidFill>
            <a:srgbClr val="000000"/>
          </a:solidFill>
          <a:uFillTx/>
          <a:latin typeface="Calibri"/>
          <a:ea typeface="Calibri"/>
          <a:cs typeface="Calibri"/>
          <a:sym typeface="Calibri"/>
        </a:defRPr>
      </a:lvl5pPr>
      <a:lvl6pPr marL="2294791" marR="0" indent="-580291" algn="l" defTabSz="685800" rtl="0" latinLnBrk="0">
        <a:lnSpc>
          <a:spcPct val="150000"/>
        </a:lnSpc>
        <a:spcBef>
          <a:spcPts val="700"/>
        </a:spcBef>
        <a:spcAft>
          <a:spcPts val="0"/>
        </a:spcAft>
        <a:buClrTx/>
        <a:buSzPct val="100000"/>
        <a:buFont typeface="Arial"/>
        <a:buChar char="•"/>
        <a:tabLst/>
        <a:defRPr b="0" baseline="0" cap="none" i="0" spc="0" strike="noStrike" sz="4400" u="none">
          <a:solidFill>
            <a:srgbClr val="000000"/>
          </a:solidFill>
          <a:uFillTx/>
          <a:latin typeface="Calibri"/>
          <a:ea typeface="Calibri"/>
          <a:cs typeface="Calibri"/>
          <a:sym typeface="Calibri"/>
        </a:defRPr>
      </a:lvl6pPr>
      <a:lvl7pPr marL="2637691" marR="0" indent="-580291" algn="l" defTabSz="685800" rtl="0" latinLnBrk="0">
        <a:lnSpc>
          <a:spcPct val="150000"/>
        </a:lnSpc>
        <a:spcBef>
          <a:spcPts val="700"/>
        </a:spcBef>
        <a:spcAft>
          <a:spcPts val="0"/>
        </a:spcAft>
        <a:buClrTx/>
        <a:buSzPct val="100000"/>
        <a:buFont typeface="Arial"/>
        <a:buChar char="•"/>
        <a:tabLst/>
        <a:defRPr b="0" baseline="0" cap="none" i="0" spc="0" strike="noStrike" sz="4400" u="none">
          <a:solidFill>
            <a:srgbClr val="000000"/>
          </a:solidFill>
          <a:uFillTx/>
          <a:latin typeface="Calibri"/>
          <a:ea typeface="Calibri"/>
          <a:cs typeface="Calibri"/>
          <a:sym typeface="Calibri"/>
        </a:defRPr>
      </a:lvl7pPr>
      <a:lvl8pPr marL="2980591" marR="0" indent="-580291" algn="l" defTabSz="685800" rtl="0" latinLnBrk="0">
        <a:lnSpc>
          <a:spcPct val="150000"/>
        </a:lnSpc>
        <a:spcBef>
          <a:spcPts val="700"/>
        </a:spcBef>
        <a:spcAft>
          <a:spcPts val="0"/>
        </a:spcAft>
        <a:buClrTx/>
        <a:buSzPct val="100000"/>
        <a:buFont typeface="Arial"/>
        <a:buChar char="•"/>
        <a:tabLst/>
        <a:defRPr b="0" baseline="0" cap="none" i="0" spc="0" strike="noStrike" sz="4400" u="none">
          <a:solidFill>
            <a:srgbClr val="000000"/>
          </a:solidFill>
          <a:uFillTx/>
          <a:latin typeface="Calibri"/>
          <a:ea typeface="Calibri"/>
          <a:cs typeface="Calibri"/>
          <a:sym typeface="Calibri"/>
        </a:defRPr>
      </a:lvl8pPr>
      <a:lvl9pPr marL="3323492" marR="0" indent="-580292" algn="l" defTabSz="685800" rtl="0" latinLnBrk="0">
        <a:lnSpc>
          <a:spcPct val="150000"/>
        </a:lnSpc>
        <a:spcBef>
          <a:spcPts val="700"/>
        </a:spcBef>
        <a:spcAft>
          <a:spcPts val="0"/>
        </a:spcAft>
        <a:buClrTx/>
        <a:buSzPct val="100000"/>
        <a:buFont typeface="Arial"/>
        <a:buChar char="•"/>
        <a:tabLst/>
        <a:defRPr b="0" baseline="0" cap="none" i="0" spc="0" strike="noStrike" sz="4400" u="none">
          <a:solidFill>
            <a:srgbClr val="000000"/>
          </a:solidFill>
          <a:uFillTx/>
          <a:latin typeface="Calibri"/>
          <a:ea typeface="Calibri"/>
          <a:cs typeface="Calibri"/>
          <a:sym typeface="Calibri"/>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Times New Roman"/>
        </a:defRPr>
      </a:lvl1pPr>
      <a:lvl2pPr marL="0" marR="0" indent="0" algn="r" defTabSz="9144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Times New Roman"/>
        </a:defRPr>
      </a:lvl2pPr>
      <a:lvl3pPr marL="0" marR="0" indent="0" algn="r" defTabSz="9144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Times New Roman"/>
        </a:defRPr>
      </a:lvl3pPr>
      <a:lvl4pPr marL="0" marR="0" indent="0" algn="r" defTabSz="9144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Times New Roman"/>
        </a:defRPr>
      </a:lvl4pPr>
      <a:lvl5pPr marL="0" marR="0" indent="0" algn="r" defTabSz="9144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Times New Roman"/>
        </a:defRPr>
      </a:lvl5pPr>
      <a:lvl6pPr marL="0" marR="0" indent="0" algn="r" defTabSz="9144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Times New Roman"/>
        </a:defRPr>
      </a:lvl6pPr>
      <a:lvl7pPr marL="0" marR="0" indent="0" algn="r" defTabSz="9144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Times New Roman"/>
        </a:defRPr>
      </a:lvl7pPr>
      <a:lvl8pPr marL="0" marR="0" indent="0" algn="r" defTabSz="9144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Times New Roman"/>
        </a:defRPr>
      </a:lvl8pPr>
      <a:lvl9pPr marL="0" marR="0" indent="0" algn="r" defTabSz="914400" rtl="0" latinLnBrk="0">
        <a:lnSpc>
          <a:spcPct val="100000"/>
        </a:lnSpc>
        <a:spcBef>
          <a:spcPts val="0"/>
        </a:spcBef>
        <a:spcAft>
          <a:spcPts val="0"/>
        </a:spcAft>
        <a:buClrTx/>
        <a:buSzTx/>
        <a:buFontTx/>
        <a:buNone/>
        <a:tabLst/>
        <a:defRPr b="0" baseline="0" cap="none" i="0" spc="0" strike="noStrike" sz="900" u="none">
          <a:solidFill>
            <a:schemeClr val="tx1"/>
          </a:solidFill>
          <a:uFillTx/>
          <a:latin typeface="+mn-lt"/>
          <a:ea typeface="+mn-ea"/>
          <a:cs typeface="+mn-cs"/>
          <a:sym typeface="Times New Roman"/>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chamilo.datacenter.uoc.gr/metchamilo/courses/1SXEDIASMOSYLOPOIHSHKAIAPOTIMHSHE/index.php" TargetMode="External"/></Relationships>

</file>

<file path=ppt/slides/_rels/slide1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 Id="rId3" Type="http://schemas.openxmlformats.org/officeDocument/2006/relationships/image" Target="../media/image11.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11" name="Rectangle 2"/>
          <p:cNvSpPr txBox="1"/>
          <p:nvPr>
            <p:ph type="ctrTitle"/>
          </p:nvPr>
        </p:nvSpPr>
        <p:spPr>
          <a:xfrm>
            <a:off x="1299953" y="1301016"/>
            <a:ext cx="7312470" cy="1872210"/>
          </a:xfrm>
          <a:prstGeom prst="rect">
            <a:avLst/>
          </a:prstGeom>
        </p:spPr>
        <p:txBody>
          <a:bodyPr/>
          <a:lstStyle>
            <a:lvl1pPr algn="just" defTabSz="298322">
              <a:defRPr b="1" sz="2625">
                <a:solidFill>
                  <a:srgbClr val="8F233F"/>
                </a:solidFill>
                <a:latin typeface="+mn-lt"/>
                <a:ea typeface="+mn-ea"/>
                <a:cs typeface="+mn-cs"/>
                <a:sym typeface="Times New Roman"/>
              </a:defRPr>
            </a:lvl1pPr>
          </a:lstStyle>
          <a:p>
            <a:pPr/>
            <a:r>
              <a:t>&lt;&lt;Σχεδιασμός, Υλοποίηση και Αποτίμηση Εκπαιδευτικού Υλικού με τη Μέθοδο της εξ Αποστάσεως Εκπαίδευσης (Εξ.Α.Ε.) για τη Διδασκαλία της Πρόσθεσης και της Αφαίρεσης σε Μαθητές Α΄ Δημοτικού&gt;&gt; </a:t>
            </a:r>
          </a:p>
        </p:txBody>
      </p:sp>
      <p:sp>
        <p:nvSpPr>
          <p:cNvPr id="112" name="15 - Ευθεία γραμμή σύνδεσης"/>
          <p:cNvSpPr/>
          <p:nvPr/>
        </p:nvSpPr>
        <p:spPr>
          <a:xfrm>
            <a:off x="1789760" y="1045382"/>
            <a:ext cx="7034182" cy="7355"/>
          </a:xfrm>
          <a:prstGeom prst="line">
            <a:avLst/>
          </a:prstGeom>
          <a:solidFill>
            <a:schemeClr val="accent1"/>
          </a:solidFill>
          <a:ln>
            <a:solidFill>
              <a:schemeClr val="accent1"/>
            </a:solidFill>
          </a:ln>
        </p:spPr>
        <p:txBody>
          <a:bodyPr lIns="45718" tIns="45718" rIns="45718" bIns="45718"/>
          <a:lstStyle/>
          <a:p>
            <a:pPr/>
          </a:p>
        </p:txBody>
      </p:sp>
      <p:sp>
        <p:nvSpPr>
          <p:cNvPr id="113" name="11 - Ορθογώνιο"/>
          <p:cNvSpPr txBox="1"/>
          <p:nvPr/>
        </p:nvSpPr>
        <p:spPr>
          <a:xfrm>
            <a:off x="1650614" y="251186"/>
            <a:ext cx="7312471" cy="7391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a:defRPr sz="1400">
                <a:latin typeface="Book Antiqua"/>
                <a:ea typeface="Book Antiqua"/>
                <a:cs typeface="Book Antiqua"/>
                <a:sym typeface="Book Antiqua"/>
              </a:defRPr>
            </a:pPr>
            <a:r>
              <a:t>Πρόγραμμα Μεταπτυχιακών Σπουδών: </a:t>
            </a:r>
          </a:p>
          <a:p>
            <a:pPr algn="ctr">
              <a:defRPr sz="1400">
                <a:latin typeface="Book Antiqua"/>
                <a:ea typeface="Book Antiqua"/>
                <a:cs typeface="Book Antiqua"/>
                <a:sym typeface="Book Antiqua"/>
              </a:defRPr>
            </a:pPr>
            <a:r>
              <a:t>«Επιστήμες της Αγωγής - Εξ Αποστάσεως Εκπαίδευση  με την αξιοποίηση Προηγμένων Μαθησιακών Τεχνολογιών (e-Learning)»</a:t>
            </a:r>
          </a:p>
        </p:txBody>
      </p:sp>
      <p:sp>
        <p:nvSpPr>
          <p:cNvPr id="114" name="Rectangle 1"/>
          <p:cNvSpPr txBox="1"/>
          <p:nvPr/>
        </p:nvSpPr>
        <p:spPr>
          <a:xfrm>
            <a:off x="1233343" y="5935825"/>
            <a:ext cx="7112831" cy="3962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lvl1pPr algn="ctr">
              <a:defRPr i="1" sz="2000">
                <a:latin typeface="Book Antiqua"/>
                <a:ea typeface="Book Antiqua"/>
                <a:cs typeface="Book Antiqua"/>
                <a:sym typeface="Book Antiqua"/>
              </a:defRPr>
            </a:lvl1pPr>
          </a:lstStyle>
          <a:p>
            <a:pPr/>
            <a:r>
              <a:t>Ρέθυμνο, 2026</a:t>
            </a:r>
          </a:p>
        </p:txBody>
      </p:sp>
      <p:sp>
        <p:nvSpPr>
          <p:cNvPr id="115" name="15 - Ευθεία γραμμή σύνδεσης"/>
          <p:cNvSpPr/>
          <p:nvPr/>
        </p:nvSpPr>
        <p:spPr>
          <a:xfrm flipV="1">
            <a:off x="1789760" y="1101539"/>
            <a:ext cx="7034182" cy="3"/>
          </a:xfrm>
          <a:prstGeom prst="line">
            <a:avLst/>
          </a:prstGeom>
          <a:solidFill>
            <a:schemeClr val="accent1"/>
          </a:solidFill>
          <a:ln>
            <a:solidFill>
              <a:schemeClr val="accent1"/>
            </a:solidFill>
          </a:ln>
        </p:spPr>
        <p:txBody>
          <a:bodyPr lIns="45718" tIns="45718" rIns="45718" bIns="45718"/>
          <a:lstStyle/>
          <a:p>
            <a:pPr/>
          </a:p>
        </p:txBody>
      </p:sp>
      <p:sp>
        <p:nvSpPr>
          <p:cNvPr id="116" name="15 - Ευθεία γραμμή σύνδεσης"/>
          <p:cNvSpPr/>
          <p:nvPr/>
        </p:nvSpPr>
        <p:spPr>
          <a:xfrm>
            <a:off x="1638680" y="5589238"/>
            <a:ext cx="6991725" cy="12972"/>
          </a:xfrm>
          <a:prstGeom prst="line">
            <a:avLst/>
          </a:prstGeom>
          <a:solidFill>
            <a:schemeClr val="accent1"/>
          </a:solidFill>
          <a:ln>
            <a:solidFill>
              <a:srgbClr val="FFC61A"/>
            </a:solidFill>
          </a:ln>
        </p:spPr>
        <p:txBody>
          <a:bodyPr lIns="45718" tIns="45718" rIns="45718" bIns="45718"/>
          <a:lstStyle/>
          <a:p>
            <a:pPr/>
          </a:p>
        </p:txBody>
      </p:sp>
      <p:sp>
        <p:nvSpPr>
          <p:cNvPr id="117" name="9 - Ορθογώνιο"/>
          <p:cNvSpPr txBox="1"/>
          <p:nvPr/>
        </p:nvSpPr>
        <p:spPr>
          <a:xfrm>
            <a:off x="1415097" y="3586866"/>
            <a:ext cx="6749323" cy="54407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b="1" sz="3200">
                <a:latin typeface="+mn-lt"/>
                <a:ea typeface="+mn-ea"/>
                <a:cs typeface="+mn-cs"/>
                <a:sym typeface="Times New Roman"/>
              </a:defRPr>
            </a:lvl1pPr>
          </a:lstStyle>
          <a:p>
            <a:pPr/>
            <a:r>
              <a:t>Φωκά Αικατερίνη </a:t>
            </a:r>
          </a:p>
        </p:txBody>
      </p:sp>
      <p:graphicFrame>
        <p:nvGraphicFramePr>
          <p:cNvPr id="118" name="Πίνακας 1"/>
          <p:cNvGraphicFramePr/>
          <p:nvPr/>
        </p:nvGraphicFramePr>
        <p:xfrm>
          <a:off x="1908187" y="5015407"/>
          <a:ext cx="6096003" cy="370842"/>
        </p:xfrm>
        <a:graphic xmlns:a="http://schemas.openxmlformats.org/drawingml/2006/main">
          <a:graphicData uri="http://schemas.openxmlformats.org/drawingml/2006/table">
            <a:tbl>
              <a:tblPr firstCol="0" firstRow="0" lastCol="0" lastRow="0" bandCol="0" bandRow="1" rtl="0">
                <a:tableStyleId>{4C3C2611-4C71-4FC5-86AE-919BDF0F9419}</a:tableStyleId>
              </a:tblPr>
              <a:tblGrid>
                <a:gridCol w="2032000"/>
                <a:gridCol w="2032000"/>
                <a:gridCol w="2032000"/>
              </a:tblGrid>
              <a:tr h="370840">
                <a:tc>
                  <a:txBody>
                    <a:bodyPr/>
                    <a:lstStyle/>
                    <a:p>
                      <a:pPr algn="l" defTabSz="685800">
                        <a:defRPr sz="1800"/>
                      </a:pPr>
                      <a:r>
                        <a:rPr sz="1300">
                          <a:latin typeface="+mn-lt"/>
                          <a:ea typeface="+mn-ea"/>
                          <a:cs typeface="+mn-cs"/>
                        </a:rPr>
                        <a:t>Ζαράνης Νικόλαος</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l" defTabSz="685800">
                        <a:defRPr sz="1800"/>
                      </a:pPr>
                      <a:r>
                        <a:rPr sz="1300">
                          <a:latin typeface="+mn-lt"/>
                          <a:ea typeface="+mn-ea"/>
                          <a:cs typeface="+mn-cs"/>
                        </a:rPr>
                        <a:t>Κωτσίδης Κωνσταντίνος </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c>
                  <a:txBody>
                    <a:bodyPr/>
                    <a:lstStyle/>
                    <a:p>
                      <a:pPr algn="l" defTabSz="685800">
                        <a:defRPr sz="1800"/>
                      </a:pPr>
                      <a:r>
                        <a:rPr sz="1300">
                          <a:latin typeface="+mn-lt"/>
                          <a:ea typeface="+mn-ea"/>
                          <a:cs typeface="+mn-cs"/>
                        </a:rPr>
                        <a:t>Μουζάκης Χαράλαμπος</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FFFFFF"/>
                    </a:solidFill>
                  </a:tcPr>
                </a:tc>
              </a:tr>
            </a:tbl>
          </a:graphicData>
        </a:graphic>
      </p:graphicFrame>
      <p:sp>
        <p:nvSpPr>
          <p:cNvPr id="119" name="9 - Ορθογώνιο"/>
          <p:cNvSpPr txBox="1"/>
          <p:nvPr/>
        </p:nvSpPr>
        <p:spPr>
          <a:xfrm>
            <a:off x="1581527" y="4544582"/>
            <a:ext cx="6749323" cy="34842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1800">
                <a:latin typeface="+mn-lt"/>
                <a:ea typeface="+mn-ea"/>
                <a:cs typeface="+mn-cs"/>
                <a:sym typeface="Times New Roman"/>
              </a:defRPr>
            </a:lvl1pPr>
          </a:lstStyle>
          <a:p>
            <a:pPr/>
            <a:r>
              <a:t>Επιτροπή Κρίσης ΔΕ</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9" name="Τίτλος 1"/>
          <p:cNvSpPr txBox="1"/>
          <p:nvPr>
            <p:ph type="title"/>
          </p:nvPr>
        </p:nvSpPr>
        <p:spPr>
          <a:xfrm>
            <a:off x="1455897" y="711862"/>
            <a:ext cx="7776866" cy="576067"/>
          </a:xfrm>
          <a:prstGeom prst="rect">
            <a:avLst/>
          </a:prstGeom>
        </p:spPr>
        <p:txBody>
          <a:bodyPr/>
          <a:lstStyle>
            <a:lvl1pPr defTabSz="658368">
              <a:defRPr b="1" sz="3400">
                <a:latin typeface="+mn-lt"/>
                <a:ea typeface="+mn-ea"/>
                <a:cs typeface="+mn-cs"/>
                <a:sym typeface="Times New Roman"/>
              </a:defRPr>
            </a:lvl1pPr>
          </a:lstStyle>
          <a:p>
            <a:pPr/>
            <a:r>
              <a:t>6α. Μεθοδολογία έρευνας</a:t>
            </a:r>
          </a:p>
        </p:txBody>
      </p:sp>
      <p:sp>
        <p:nvSpPr>
          <p:cNvPr id="150" name="Ερευνητική Μεθοδολογία:…"/>
          <p:cNvSpPr txBox="1"/>
          <p:nvPr/>
        </p:nvSpPr>
        <p:spPr>
          <a:xfrm>
            <a:off x="817265" y="4637743"/>
            <a:ext cx="7776866" cy="166760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nchor="ctr">
            <a:spAutoFit/>
          </a:bodyPr>
          <a:lstStyle/>
          <a:p>
            <a:pPr algn="just" defTabSz="457200">
              <a:defRPr sz="2100">
                <a:latin typeface="+mn-lt"/>
                <a:ea typeface="+mn-ea"/>
                <a:cs typeface="+mn-cs"/>
                <a:sym typeface="Times New Roman"/>
              </a:defRPr>
            </a:pPr>
          </a:p>
          <a:p>
            <a:pPr algn="just" defTabSz="457200">
              <a:defRPr sz="2100">
                <a:latin typeface="+mn-lt"/>
                <a:ea typeface="+mn-ea"/>
                <a:cs typeface="+mn-cs"/>
                <a:sym typeface="Times New Roman"/>
              </a:defRPr>
            </a:pPr>
          </a:p>
          <a:p>
            <a:pPr algn="just" defTabSz="457200">
              <a:defRPr sz="2100">
                <a:latin typeface="+mn-lt"/>
                <a:ea typeface="+mn-ea"/>
                <a:cs typeface="+mn-cs"/>
                <a:sym typeface="Times New Roman"/>
              </a:defRPr>
            </a:pPr>
            <a:r>
              <a:t>Αξιολογήθηκαν οι απόψεις των μαθητών/τριών που συμμετείχαν στην έρευνα σχετικά με το ΕΥ, κατά πόσον τους κίνησε το ενδιαφέρον και αναφέρθηκαν προτάσεις για βελτίωση.  </a:t>
            </a:r>
          </a:p>
        </p:txBody>
      </p:sp>
      <p:pic>
        <p:nvPicPr>
          <p:cNvPr id="151" name="Στιγμιότυπο οθόνης 2026-03-04, 5.35.48 μμ.png" descr="Στιγμιότυπο οθόνης 2026-03-04, 5.35.48 μμ.png"/>
          <p:cNvPicPr>
            <a:picLocks noChangeAspect="1"/>
          </p:cNvPicPr>
          <p:nvPr/>
        </p:nvPicPr>
        <p:blipFill>
          <a:blip r:embed="rId2">
            <a:extLst/>
          </a:blip>
          <a:stretch>
            <a:fillRect/>
          </a:stretch>
        </p:blipFill>
        <p:spPr>
          <a:xfrm>
            <a:off x="2081957" y="1299771"/>
            <a:ext cx="4980086" cy="3781560"/>
          </a:xfrm>
          <a:prstGeom prst="rect">
            <a:avLst/>
          </a:prstGeom>
          <a:ln w="12700">
            <a:miter lim="400000"/>
          </a:ln>
        </p:spPr>
      </p:pic>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Για την ομαλή διεξαγωγή της έρευνας συμμετείχαν 5 μεταπτυχιακοί φοιτητές ή απόφοιτοι, μέλη της ομάδας.…"/>
          <p:cNvSpPr txBox="1"/>
          <p:nvPr>
            <p:ph type="body" sz="half" idx="1"/>
          </p:nvPr>
        </p:nvSpPr>
        <p:spPr>
          <a:xfrm>
            <a:off x="923142" y="1825625"/>
            <a:ext cx="3836505" cy="4003834"/>
          </a:xfrm>
          <a:prstGeom prst="rect">
            <a:avLst/>
          </a:prstGeom>
        </p:spPr>
        <p:txBody>
          <a:bodyPr/>
          <a:lstStyle/>
          <a:p>
            <a:pPr marL="0" indent="0" defTabSz="242315">
              <a:lnSpc>
                <a:spcPct val="100000"/>
              </a:lnSpc>
              <a:spcBef>
                <a:spcPts val="600"/>
              </a:spcBef>
              <a:buSzTx/>
              <a:buFontTx/>
              <a:buNone/>
              <a:defRPr sz="2173">
                <a:latin typeface="Times Roman"/>
                <a:ea typeface="Times Roman"/>
                <a:cs typeface="Times Roman"/>
                <a:sym typeface="Times Roman"/>
              </a:defRPr>
            </a:pPr>
            <a:r>
              <a:t>Για την ομαλή διεξαγωγή της έρευνας συμμετείχαν 3</a:t>
            </a:r>
            <a:r>
              <a:rPr b="1"/>
              <a:t> μεταπτυχιακοί φοιτητές/απόφοιτοι</a:t>
            </a:r>
            <a:r>
              <a:t>, μέλη της ομάδας.</a:t>
            </a:r>
          </a:p>
          <a:p>
            <a:pPr marL="0" indent="0" defTabSz="242315">
              <a:lnSpc>
                <a:spcPct val="100000"/>
              </a:lnSpc>
              <a:spcBef>
                <a:spcPts val="600"/>
              </a:spcBef>
              <a:buSzTx/>
              <a:buFontTx/>
              <a:buNone/>
              <a:defRPr sz="2173">
                <a:latin typeface="Times Roman"/>
                <a:ea typeface="Times Roman"/>
                <a:cs typeface="Times Roman"/>
                <a:sym typeface="Times Roman"/>
              </a:defRPr>
            </a:pPr>
          </a:p>
          <a:p>
            <a:pPr marL="0" indent="0" defTabSz="242315">
              <a:lnSpc>
                <a:spcPct val="100000"/>
              </a:lnSpc>
              <a:spcBef>
                <a:spcPts val="600"/>
              </a:spcBef>
              <a:buSzTx/>
              <a:buFontTx/>
              <a:buNone/>
              <a:defRPr sz="2173">
                <a:latin typeface="Times Roman"/>
                <a:ea typeface="Times Roman"/>
                <a:cs typeface="Times Roman"/>
                <a:sym typeface="Times Roman"/>
              </a:defRPr>
            </a:pPr>
            <a:r>
              <a:t>Το ερευνητικό εργαλείο — </a:t>
            </a:r>
            <a:r>
              <a:rPr b="1"/>
              <a:t>ερωτηματολόγιο</a:t>
            </a:r>
            <a:r>
              <a:t> — αξιολογήθηκε με βάση:</a:t>
            </a:r>
          </a:p>
          <a:p>
            <a:pPr marL="242315" indent="-168274" defTabSz="242315">
              <a:lnSpc>
                <a:spcPct val="100000"/>
              </a:lnSpc>
              <a:spcBef>
                <a:spcPts val="0"/>
              </a:spcBef>
              <a:buFont typeface="Times Roman"/>
              <a:defRPr sz="2173">
                <a:latin typeface="Times Roman"/>
                <a:ea typeface="Times Roman"/>
                <a:cs typeface="Times Roman"/>
                <a:sym typeface="Times Roman"/>
              </a:defRPr>
            </a:pPr>
            <a:r>
              <a:t>Τις αρχές της </a:t>
            </a:r>
            <a:r>
              <a:rPr b="1"/>
              <a:t>ΕξΑΕ</a:t>
            </a:r>
          </a:p>
          <a:p>
            <a:pPr marL="242315" indent="-168274" defTabSz="242315">
              <a:lnSpc>
                <a:spcPct val="100000"/>
              </a:lnSpc>
              <a:spcBef>
                <a:spcPts val="0"/>
              </a:spcBef>
              <a:buFont typeface="Times Roman"/>
              <a:defRPr b="1" sz="2173">
                <a:latin typeface="Times Roman"/>
                <a:ea typeface="Times Roman"/>
                <a:cs typeface="Times Roman"/>
                <a:sym typeface="Times Roman"/>
              </a:defRPr>
            </a:pPr>
            <a:r>
              <a:rPr b="0"/>
              <a:t>Τις αρχές της </a:t>
            </a:r>
            <a:r>
              <a:t>πολυμεσικής μάθησης</a:t>
            </a:r>
          </a:p>
        </p:txBody>
      </p:sp>
      <p:sp>
        <p:nvSpPr>
          <p:cNvPr id="154" name="6β. Μεθοδολογία έρευνας"/>
          <p:cNvSpPr txBox="1"/>
          <p:nvPr>
            <p:ph type="title"/>
          </p:nvPr>
        </p:nvSpPr>
        <p:spPr>
          <a:prstGeom prst="rect">
            <a:avLst/>
          </a:prstGeom>
        </p:spPr>
        <p:txBody>
          <a:bodyPr/>
          <a:lstStyle>
            <a:lvl1pPr>
              <a:defRPr b="1" sz="3600">
                <a:latin typeface="+mn-lt"/>
                <a:ea typeface="+mn-ea"/>
                <a:cs typeface="+mn-cs"/>
                <a:sym typeface="Times New Roman"/>
              </a:defRPr>
            </a:lvl1pPr>
          </a:lstStyle>
          <a:p>
            <a:pPr/>
            <a:r>
              <a:t>6β. Μεθοδολογία έρευνας</a:t>
            </a:r>
          </a:p>
        </p:txBody>
      </p:sp>
      <p:pic>
        <p:nvPicPr>
          <p:cNvPr id="155" name="MODijQD2hBaE_84n0kIoy.png" descr="MODijQD2hBaE_84n0kIoy.png"/>
          <p:cNvPicPr>
            <a:picLocks noChangeAspect="1"/>
          </p:cNvPicPr>
          <p:nvPr/>
        </p:nvPicPr>
        <p:blipFill>
          <a:blip r:embed="rId2">
            <a:extLst/>
          </a:blip>
          <a:srcRect l="6076" t="4912" r="7091" b="0"/>
          <a:stretch>
            <a:fillRect/>
          </a:stretch>
        </p:blipFill>
        <p:spPr>
          <a:xfrm>
            <a:off x="4815140" y="2623149"/>
            <a:ext cx="4258976" cy="2642866"/>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7" name="Τίτλος 1"/>
          <p:cNvSpPr txBox="1"/>
          <p:nvPr>
            <p:ph type="title"/>
          </p:nvPr>
        </p:nvSpPr>
        <p:spPr>
          <a:xfrm>
            <a:off x="1187624" y="332656"/>
            <a:ext cx="7848873" cy="765654"/>
          </a:xfrm>
          <a:prstGeom prst="rect">
            <a:avLst/>
          </a:prstGeom>
        </p:spPr>
        <p:txBody>
          <a:bodyPr/>
          <a:lstStyle>
            <a:lvl1pPr>
              <a:defRPr b="1" sz="3600">
                <a:latin typeface="+mn-lt"/>
                <a:ea typeface="+mn-ea"/>
                <a:cs typeface="+mn-cs"/>
                <a:sym typeface="Times New Roman"/>
              </a:defRPr>
            </a:lvl1pPr>
          </a:lstStyle>
          <a:p>
            <a:pPr/>
            <a:r>
              <a:t>7α. Σκοπός Ε.Υ (1/4)</a:t>
            </a:r>
          </a:p>
        </p:txBody>
      </p:sp>
      <p:sp>
        <p:nvSpPr>
          <p:cNvPr id="158" name="9 - Ορθογώνιο"/>
          <p:cNvSpPr txBox="1"/>
          <p:nvPr/>
        </p:nvSpPr>
        <p:spPr>
          <a:xfrm>
            <a:off x="1197340" y="1673162"/>
            <a:ext cx="6749320" cy="376256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defTabSz="457200">
              <a:spcBef>
                <a:spcPts val="1000"/>
              </a:spcBef>
              <a:defRPr sz="2200">
                <a:solidFill>
                  <a:srgbClr val="333333"/>
                </a:solidFill>
                <a:latin typeface="+mn-lt"/>
                <a:ea typeface="+mn-ea"/>
                <a:cs typeface="+mn-cs"/>
                <a:sym typeface="Times New Roman"/>
              </a:defRPr>
            </a:pPr>
            <a:r>
              <a:t>Σκοπός του μαθήματος είναι </a:t>
            </a:r>
            <a:r>
              <a:rPr b="1"/>
              <a:t>η  καλύτερη κατανόηση της πρόσθεσης και της αφαίρεσης.</a:t>
            </a:r>
            <a:r>
              <a:t> </a:t>
            </a:r>
            <a:r>
              <a:rPr u="sng"/>
              <a:t>Το εκπαιδευτικό υλικό </a:t>
            </a:r>
            <a:r>
              <a:rPr b="1"/>
              <a:t>λειτουργεί συμπληρωματικά</a:t>
            </a:r>
            <a:r>
              <a:t> στη διδασκαλία των μαθηματικών πράξεων της πρόσθεσης και της αφαίρεσης στην Α΄ Δημοτικού, παρέχοντας στους μαθητές τη δυνατότητα:</a:t>
            </a:r>
          </a:p>
          <a:p>
            <a:pPr marL="220578" indent="-220578" algn="just" defTabSz="457200">
              <a:spcBef>
                <a:spcPts val="1000"/>
              </a:spcBef>
              <a:buSzPct val="100000"/>
              <a:buChar char="•"/>
              <a:defRPr sz="2200">
                <a:solidFill>
                  <a:srgbClr val="333333"/>
                </a:solidFill>
                <a:latin typeface="+mn-lt"/>
                <a:ea typeface="+mn-ea"/>
                <a:cs typeface="+mn-cs"/>
                <a:sym typeface="Times New Roman"/>
              </a:defRPr>
            </a:pPr>
            <a:r>
              <a:rPr b="1"/>
              <a:t>Αυτονόμησης.</a:t>
            </a:r>
            <a:endParaRPr b="1"/>
          </a:p>
          <a:p>
            <a:pPr marL="220578" indent="-220578" algn="just" defTabSz="457200">
              <a:spcBef>
                <a:spcPts val="1000"/>
              </a:spcBef>
              <a:buSzPct val="100000"/>
              <a:buChar char="•"/>
              <a:defRPr sz="2200">
                <a:solidFill>
                  <a:srgbClr val="333333"/>
                </a:solidFill>
                <a:latin typeface="+mn-lt"/>
                <a:ea typeface="+mn-ea"/>
                <a:cs typeface="+mn-cs"/>
                <a:sym typeface="Times New Roman"/>
              </a:defRPr>
            </a:pPr>
            <a:r>
              <a:rPr b="1"/>
              <a:t>Εξάσκησης στο περιβάλλον της πλατφόρμας Chamilo. </a:t>
            </a:r>
            <a:endParaRPr b="1"/>
          </a:p>
          <a:p>
            <a:pPr algn="just" defTabSz="457200">
              <a:spcBef>
                <a:spcPts val="1000"/>
              </a:spcBef>
              <a:defRPr sz="2200">
                <a:solidFill>
                  <a:srgbClr val="333333"/>
                </a:solidFill>
                <a:latin typeface="+mn-lt"/>
                <a:ea typeface="+mn-ea"/>
                <a:cs typeface="+mn-cs"/>
                <a:sym typeface="Times New Roman"/>
              </a:defRPr>
            </a:pPr>
            <a:r>
              <a:t>(Υπό την καθοδήγηση του/της εκπαιδευτικού.)</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0" name="Τίτλος 1"/>
          <p:cNvSpPr txBox="1"/>
          <p:nvPr>
            <p:ph type="title"/>
          </p:nvPr>
        </p:nvSpPr>
        <p:spPr>
          <a:xfrm>
            <a:off x="1187624" y="332656"/>
            <a:ext cx="7848873" cy="765654"/>
          </a:xfrm>
          <a:prstGeom prst="rect">
            <a:avLst/>
          </a:prstGeom>
        </p:spPr>
        <p:txBody>
          <a:bodyPr/>
          <a:lstStyle>
            <a:lvl1pPr algn="ctr" defTabSz="274320">
              <a:defRPr b="1" sz="3500">
                <a:latin typeface="+mn-lt"/>
                <a:ea typeface="+mn-ea"/>
                <a:cs typeface="+mn-cs"/>
                <a:sym typeface="Times New Roman"/>
              </a:defRPr>
            </a:lvl1pPr>
          </a:lstStyle>
          <a:p>
            <a:pPr/>
            <a:r>
              <a:t>7β. Αρχές ανάπτυξης Ε.Υ (2/4)</a:t>
            </a:r>
          </a:p>
        </p:txBody>
      </p:sp>
      <p:sp>
        <p:nvSpPr>
          <p:cNvPr id="161" name="9 - Ορθογώνιο"/>
          <p:cNvSpPr txBox="1"/>
          <p:nvPr/>
        </p:nvSpPr>
        <p:spPr>
          <a:xfrm>
            <a:off x="1225098" y="1391916"/>
            <a:ext cx="7219772" cy="15011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ctr" defTabSz="457200">
              <a:defRPr sz="2000">
                <a:latin typeface="Times Roman"/>
                <a:ea typeface="Times Roman"/>
                <a:cs typeface="Times Roman"/>
                <a:sym typeface="Times Roman"/>
              </a:defRPr>
            </a:pPr>
          </a:p>
          <a:p>
            <a:pPr algn="ctr" defTabSz="457200">
              <a:defRPr i="1" sz="2000">
                <a:latin typeface="+mn-lt"/>
                <a:ea typeface="+mn-ea"/>
                <a:cs typeface="+mn-cs"/>
                <a:sym typeface="Times New Roman"/>
              </a:defRPr>
            </a:pPr>
            <a:r>
              <a:t>(σύμφωνα με τη Θεωρία Πολυμεσικής Μάθησης κατά Mayer)</a:t>
            </a:r>
            <a:endParaRPr>
              <a:latin typeface="Times Roman"/>
              <a:ea typeface="Times Roman"/>
              <a:cs typeface="Times Roman"/>
              <a:sym typeface="Times Roman"/>
            </a:endParaRPr>
          </a:p>
          <a:p>
            <a:pPr defTabSz="457200">
              <a:defRPr sz="2700">
                <a:latin typeface="Times Roman"/>
                <a:ea typeface="Times Roman"/>
                <a:cs typeface="Times Roman"/>
                <a:sym typeface="Times Roman"/>
              </a:defRPr>
            </a:pPr>
          </a:p>
        </p:txBody>
      </p:sp>
      <p:pic>
        <p:nvPicPr>
          <p:cNvPr id="162" name="Στιγμιότυπο οθόνης 2026-03-04, 5.37.23 μμ.png" descr="Στιγμιότυπο οθόνης 2026-03-04, 5.37.23 μμ.png"/>
          <p:cNvPicPr>
            <a:picLocks noChangeAspect="1"/>
          </p:cNvPicPr>
          <p:nvPr/>
        </p:nvPicPr>
        <p:blipFill>
          <a:blip r:embed="rId2">
            <a:extLst/>
          </a:blip>
          <a:srcRect l="0" t="8967" r="0" b="0"/>
          <a:stretch>
            <a:fillRect/>
          </a:stretch>
        </p:blipFill>
        <p:spPr>
          <a:xfrm>
            <a:off x="910485" y="2323132"/>
            <a:ext cx="7848918" cy="3438983"/>
          </a:xfrm>
          <a:prstGeom prst="rect">
            <a:avLst/>
          </a:prstGeom>
          <a:ln w="12700">
            <a:miter lim="400000"/>
          </a:ln>
        </p:spPr>
      </p:pic>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4" name="üΗ πλατφόρμα Chamilo…"/>
          <p:cNvSpPr txBox="1"/>
          <p:nvPr>
            <p:ph type="body" idx="1"/>
          </p:nvPr>
        </p:nvSpPr>
        <p:spPr>
          <a:xfrm>
            <a:off x="666750" y="1435972"/>
            <a:ext cx="5825977" cy="4351340"/>
          </a:xfrm>
          <a:prstGeom prst="rect">
            <a:avLst/>
          </a:prstGeom>
        </p:spPr>
        <p:txBody>
          <a:bodyPr/>
          <a:lstStyle/>
          <a:p>
            <a:pPr marL="0" indent="0" algn="ctr" defTabSz="457200">
              <a:lnSpc>
                <a:spcPct val="100000"/>
              </a:lnSpc>
              <a:spcBef>
                <a:spcPts val="0"/>
              </a:spcBef>
              <a:buSzTx/>
              <a:buNone/>
              <a:defRPr sz="1200">
                <a:latin typeface="Times Roman"/>
                <a:ea typeface="Times Roman"/>
                <a:cs typeface="Times Roman"/>
                <a:sym typeface="Times Roman"/>
              </a:defRPr>
            </a:pPr>
          </a:p>
          <a:p>
            <a:pPr marL="0" indent="0" algn="ctr" defTabSz="457200">
              <a:lnSpc>
                <a:spcPct val="100000"/>
              </a:lnSpc>
              <a:spcBef>
                <a:spcPts val="0"/>
              </a:spcBef>
              <a:buSzTx/>
              <a:buNone/>
              <a:defRPr sz="1200">
                <a:latin typeface="Times Roman"/>
                <a:ea typeface="Times Roman"/>
                <a:cs typeface="Times Roman"/>
                <a:sym typeface="Times Roman"/>
              </a:defRPr>
            </a:pPr>
          </a:p>
          <a:p>
            <a:pPr marL="0" indent="0" defTabSz="457200">
              <a:lnSpc>
                <a:spcPct val="100000"/>
              </a:lnSpc>
              <a:spcBef>
                <a:spcPts val="0"/>
              </a:spcBef>
              <a:buSzTx/>
              <a:buNone/>
              <a:defRPr sz="3200">
                <a:latin typeface="Wingdings"/>
                <a:ea typeface="Wingdings"/>
                <a:cs typeface="Wingdings"/>
                <a:sym typeface="Wingdings"/>
              </a:defRPr>
            </a:pPr>
            <a:r>
              <a:t>✓</a:t>
            </a:r>
            <a:r>
              <a:rPr>
                <a:latin typeface="+mn-lt"/>
                <a:ea typeface="+mn-ea"/>
                <a:cs typeface="+mn-cs"/>
                <a:sym typeface="Times New Roman"/>
              </a:rPr>
              <a:t>Η πλατφόρμα </a:t>
            </a:r>
            <a:r>
              <a:rPr b="1">
                <a:latin typeface="+mn-lt"/>
                <a:ea typeface="+mn-ea"/>
                <a:cs typeface="+mn-cs"/>
                <a:sym typeface="Times New Roman"/>
              </a:rPr>
              <a:t>Chamilo</a:t>
            </a:r>
            <a:endParaRPr sz="1200">
              <a:latin typeface="Times Roman"/>
              <a:ea typeface="Times Roman"/>
              <a:cs typeface="Times Roman"/>
              <a:sym typeface="Times Roman"/>
            </a:endParaRPr>
          </a:p>
          <a:p>
            <a:pPr marL="0" indent="0" defTabSz="457200">
              <a:lnSpc>
                <a:spcPct val="100000"/>
              </a:lnSpc>
              <a:spcBef>
                <a:spcPts val="0"/>
              </a:spcBef>
              <a:buSzTx/>
              <a:buNone/>
              <a:defRPr sz="3200">
                <a:latin typeface="Wingdings"/>
                <a:ea typeface="Wingdings"/>
                <a:cs typeface="Wingdings"/>
                <a:sym typeface="Wingdings"/>
              </a:defRPr>
            </a:pPr>
            <a:r>
              <a:t>✓</a:t>
            </a:r>
            <a:r>
              <a:rPr>
                <a:latin typeface="+mn-lt"/>
                <a:ea typeface="+mn-ea"/>
                <a:cs typeface="+mn-cs"/>
                <a:sym typeface="Times New Roman"/>
              </a:rPr>
              <a:t>Το διαδικτυακό εργαλείο </a:t>
            </a:r>
            <a:r>
              <a:rPr b="1">
                <a:latin typeface="+mn-lt"/>
                <a:ea typeface="+mn-ea"/>
                <a:cs typeface="+mn-cs"/>
                <a:sym typeface="Times New Roman"/>
              </a:rPr>
              <a:t>H5P</a:t>
            </a:r>
            <a:endParaRPr sz="1200">
              <a:latin typeface="Times Roman"/>
              <a:ea typeface="Times Roman"/>
              <a:cs typeface="Times Roman"/>
              <a:sym typeface="Times Roman"/>
            </a:endParaRPr>
          </a:p>
          <a:p>
            <a:pPr marL="0" indent="0" defTabSz="457200">
              <a:lnSpc>
                <a:spcPct val="100000"/>
              </a:lnSpc>
              <a:spcBef>
                <a:spcPts val="0"/>
              </a:spcBef>
              <a:buSzTx/>
              <a:buNone/>
              <a:defRPr sz="3200">
                <a:latin typeface="Wingdings"/>
                <a:ea typeface="Wingdings"/>
                <a:cs typeface="Wingdings"/>
                <a:sym typeface="Wingdings"/>
              </a:defRPr>
            </a:pPr>
            <a:r>
              <a:t>✓</a:t>
            </a:r>
            <a:r>
              <a:rPr>
                <a:latin typeface="+mn-lt"/>
                <a:ea typeface="+mn-ea"/>
                <a:cs typeface="+mn-cs"/>
                <a:sym typeface="Times New Roman"/>
              </a:rPr>
              <a:t>Το ψηφιακό λογισμικό </a:t>
            </a:r>
            <a:r>
              <a:rPr b="1">
                <a:latin typeface="+mn-lt"/>
                <a:ea typeface="+mn-ea"/>
                <a:cs typeface="+mn-cs"/>
                <a:sym typeface="Times New Roman"/>
              </a:rPr>
              <a:t>Doodly</a:t>
            </a:r>
            <a:endParaRPr b="1" sz="1200">
              <a:latin typeface="Times Roman"/>
              <a:ea typeface="Times Roman"/>
              <a:cs typeface="Times Roman"/>
              <a:sym typeface="Times Roman"/>
            </a:endParaRPr>
          </a:p>
          <a:p>
            <a:pPr marL="0" indent="0" defTabSz="457200">
              <a:lnSpc>
                <a:spcPct val="100000"/>
              </a:lnSpc>
              <a:spcBef>
                <a:spcPts val="0"/>
              </a:spcBef>
              <a:buSzTx/>
              <a:buNone/>
              <a:defRPr sz="3200">
                <a:latin typeface="Wingdings"/>
                <a:ea typeface="Wingdings"/>
                <a:cs typeface="Wingdings"/>
                <a:sym typeface="Wingdings"/>
              </a:defRPr>
            </a:pPr>
            <a:r>
              <a:t>✓</a:t>
            </a:r>
            <a:r>
              <a:rPr>
                <a:latin typeface="+mn-lt"/>
                <a:ea typeface="+mn-ea"/>
                <a:cs typeface="+mn-cs"/>
                <a:sym typeface="Times New Roman"/>
              </a:rPr>
              <a:t>To πρόγραμμα δημιουργίας δραστηριοτήτων </a:t>
            </a:r>
            <a:r>
              <a:rPr b="1">
                <a:latin typeface="+mn-lt"/>
                <a:ea typeface="+mn-ea"/>
                <a:cs typeface="+mn-cs"/>
                <a:sym typeface="Times New Roman"/>
              </a:rPr>
              <a:t>Wordwall </a:t>
            </a:r>
            <a:endParaRPr>
              <a:latin typeface="+mn-lt"/>
              <a:ea typeface="+mn-ea"/>
              <a:cs typeface="+mn-cs"/>
              <a:sym typeface="Times New Roman"/>
            </a:endParaRPr>
          </a:p>
          <a:p>
            <a:pPr marL="0" indent="0" defTabSz="457200">
              <a:lnSpc>
                <a:spcPct val="100000"/>
              </a:lnSpc>
              <a:spcBef>
                <a:spcPts val="0"/>
              </a:spcBef>
              <a:buSzTx/>
              <a:buNone/>
              <a:defRPr sz="3200">
                <a:latin typeface="Wingdings"/>
                <a:ea typeface="Wingdings"/>
                <a:cs typeface="Wingdings"/>
                <a:sym typeface="Wingdings"/>
              </a:defRPr>
            </a:pPr>
            <a:r>
              <a:t>✓</a:t>
            </a:r>
            <a:r>
              <a:rPr>
                <a:latin typeface="+mn-lt"/>
                <a:ea typeface="+mn-ea"/>
                <a:cs typeface="+mn-cs"/>
                <a:sym typeface="Times New Roman"/>
              </a:rPr>
              <a:t>Το πρόγραμμα δημιουργίας βίντεο </a:t>
            </a:r>
            <a:r>
              <a:rPr b="1">
                <a:latin typeface="+mn-lt"/>
                <a:ea typeface="+mn-ea"/>
                <a:cs typeface="+mn-cs"/>
                <a:sym typeface="Times New Roman"/>
              </a:rPr>
              <a:t>Plotagon</a:t>
            </a:r>
            <a:r>
              <a:rPr>
                <a:latin typeface="+mn-lt"/>
                <a:ea typeface="+mn-ea"/>
                <a:cs typeface="+mn-cs"/>
                <a:sym typeface="Times New Roman"/>
              </a:rPr>
              <a:t> </a:t>
            </a:r>
            <a:r>
              <a:rPr b="1">
                <a:latin typeface="+mn-lt"/>
                <a:ea typeface="+mn-ea"/>
                <a:cs typeface="+mn-cs"/>
                <a:sym typeface="Times New Roman"/>
              </a:rPr>
              <a:t>Studio</a:t>
            </a:r>
          </a:p>
        </p:txBody>
      </p:sp>
      <p:sp>
        <p:nvSpPr>
          <p:cNvPr id="165" name="7γ. Εφαρμογές ανάπτυξης Ε.Υ (3/4)"/>
          <p:cNvSpPr txBox="1"/>
          <p:nvPr>
            <p:ph type="title"/>
          </p:nvPr>
        </p:nvSpPr>
        <p:spPr>
          <a:prstGeom prst="rect">
            <a:avLst/>
          </a:prstGeom>
        </p:spPr>
        <p:txBody>
          <a:bodyPr/>
          <a:lstStyle>
            <a:lvl1pPr defTabSz="589787">
              <a:defRPr b="1" sz="3700">
                <a:latin typeface="+mn-lt"/>
                <a:ea typeface="+mn-ea"/>
                <a:cs typeface="+mn-cs"/>
                <a:sym typeface="Times New Roman"/>
              </a:defRPr>
            </a:lvl1pPr>
          </a:lstStyle>
          <a:p>
            <a:pPr/>
            <a:r>
              <a:t>7γ. Εφαρμογές ανάπτυξης Ε.Υ (3/4)</a:t>
            </a:r>
          </a:p>
        </p:txBody>
      </p:sp>
      <p:pic>
        <p:nvPicPr>
          <p:cNvPr id="166" name="ChatGPT Image 4 Μαρ 2026, 01_07_59 μμ.png" descr="ChatGPT Image 4 Μαρ 2026, 01_07_59 μμ.png"/>
          <p:cNvPicPr>
            <a:picLocks noChangeAspect="1"/>
          </p:cNvPicPr>
          <p:nvPr/>
        </p:nvPicPr>
        <p:blipFill>
          <a:blip r:embed="rId2">
            <a:extLst/>
          </a:blip>
          <a:srcRect l="5947" t="8151" r="4864" b="10476"/>
          <a:stretch>
            <a:fillRect/>
          </a:stretch>
        </p:blipFill>
        <p:spPr>
          <a:xfrm>
            <a:off x="5662164" y="3966752"/>
            <a:ext cx="3348516" cy="2036678"/>
          </a:xfrm>
          <a:prstGeom prst="rect">
            <a:avLst/>
          </a:prstGeom>
          <a:ln w="12700">
            <a:miter lim="400000"/>
          </a:ln>
        </p:spPr>
      </p:pic>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Αρχική σελίδα…"/>
          <p:cNvSpPr txBox="1"/>
          <p:nvPr>
            <p:ph type="body" idx="1"/>
          </p:nvPr>
        </p:nvSpPr>
        <p:spPr>
          <a:xfrm>
            <a:off x="915551" y="1182811"/>
            <a:ext cx="8247196" cy="5276675"/>
          </a:xfrm>
          <a:prstGeom prst="rect">
            <a:avLst/>
          </a:prstGeom>
        </p:spPr>
        <p:txBody>
          <a:bodyPr/>
          <a:lstStyle/>
          <a:p>
            <a:pPr marL="68580" indent="-68580" defTabSz="274320">
              <a:spcBef>
                <a:spcPts val="200"/>
              </a:spcBef>
              <a:defRPr b="1" sz="2200">
                <a:latin typeface="+mn-lt"/>
                <a:ea typeface="+mn-ea"/>
                <a:cs typeface="+mn-cs"/>
                <a:sym typeface="Times New Roman"/>
              </a:defRPr>
            </a:pPr>
            <a:r>
              <a:t>Αρχική σελίδα</a:t>
            </a:r>
          </a:p>
          <a:p>
            <a:pPr marL="68580" indent="-68580" defTabSz="274320">
              <a:spcBef>
                <a:spcPts val="200"/>
              </a:spcBef>
              <a:defRPr b="1" sz="2200">
                <a:latin typeface="+mn-lt"/>
                <a:ea typeface="+mn-ea"/>
                <a:cs typeface="+mn-cs"/>
                <a:sym typeface="Times New Roman"/>
              </a:defRPr>
            </a:pPr>
            <a:r>
              <a:t>Εισαγωγική ενότητα</a:t>
            </a:r>
          </a:p>
          <a:p>
            <a:pPr marL="68580" indent="-68580" defTabSz="274320">
              <a:spcBef>
                <a:spcPts val="200"/>
              </a:spcBef>
              <a:defRPr b="1" sz="2200">
                <a:latin typeface="+mn-lt"/>
                <a:ea typeface="+mn-ea"/>
                <a:cs typeface="+mn-cs"/>
                <a:sym typeface="Times New Roman"/>
              </a:defRPr>
            </a:pPr>
            <a:r>
              <a:t>3 Διδακτικές ενότητες</a:t>
            </a:r>
            <a:r>
              <a:rPr b="0"/>
              <a:t> (εισαγωγικά στοιχεία και υποενότητες για εμβάθυνση)</a:t>
            </a:r>
          </a:p>
          <a:p>
            <a:pPr marL="68580" indent="-68580" defTabSz="274320">
              <a:spcBef>
                <a:spcPts val="200"/>
              </a:spcBef>
              <a:defRPr b="1" sz="2200">
                <a:latin typeface="+mn-lt"/>
                <a:ea typeface="+mn-ea"/>
                <a:cs typeface="+mn-cs"/>
                <a:sym typeface="Times New Roman"/>
              </a:defRPr>
            </a:pPr>
            <a:r>
              <a:t>Επανάληψη</a:t>
            </a:r>
          </a:p>
          <a:p>
            <a:pPr marL="68580" indent="-68580" defTabSz="274320">
              <a:spcBef>
                <a:spcPts val="200"/>
              </a:spcBef>
              <a:defRPr sz="2200">
                <a:latin typeface="+mn-lt"/>
                <a:ea typeface="+mn-ea"/>
                <a:cs typeface="+mn-cs"/>
                <a:sym typeface="Times New Roman"/>
              </a:defRPr>
            </a:pPr>
            <a:r>
              <a:t>Το Ε.Υ της παρούσας διπλωματικής αναπτύχθηκε στην πλατφόρμα ΕξΑΕ </a:t>
            </a:r>
            <a:r>
              <a:rPr b="1"/>
              <a:t>Chamilo</a:t>
            </a:r>
            <a:r>
              <a:t> μέσω της αξιοποίησης του συγγραφικού εργαλείου κώδικα </a:t>
            </a:r>
            <a:r>
              <a:rPr b="1"/>
              <a:t>H5P</a:t>
            </a:r>
            <a:r>
              <a:t>.</a:t>
            </a:r>
          </a:p>
          <a:p>
            <a:pPr marL="0" indent="0" defTabSz="182879">
              <a:lnSpc>
                <a:spcPct val="100000"/>
              </a:lnSpc>
              <a:spcBef>
                <a:spcPts val="0"/>
              </a:spcBef>
              <a:buSzTx/>
              <a:buNone/>
              <a:defRPr sz="2200" u="sng">
                <a:solidFill>
                  <a:srgbClr val="0563C1"/>
                </a:solidFill>
                <a:uFill>
                  <a:solidFill>
                    <a:srgbClr val="0563C1"/>
                  </a:solidFill>
                </a:uFill>
                <a:latin typeface="+mn-lt"/>
                <a:ea typeface="+mn-ea"/>
                <a:cs typeface="+mn-cs"/>
                <a:sym typeface="Times New Roman"/>
              </a:defRPr>
            </a:pPr>
            <a:r>
              <a:rPr>
                <a:solidFill>
                  <a:srgbClr val="0000FF"/>
                </a:solidFill>
                <a:uFill>
                  <a:solidFill>
                    <a:srgbClr val="0000FF"/>
                  </a:solidFill>
                </a:uFill>
                <a:hlinkClick r:id="rId2" invalidUrl="" action="" tgtFrame="" tooltip="" history="1" highlightClick="0" endSnd="0"/>
              </a:rPr>
              <a:t>http://chamilo.datacenter.uoc.gr/metchamilo/courses/1SXEDIASMOSYLOPOIHSHKAIAPOTIMHSHE/index.php</a:t>
            </a:r>
          </a:p>
        </p:txBody>
      </p:sp>
      <p:sp>
        <p:nvSpPr>
          <p:cNvPr id="169" name="7δ. Περιεχόμενο Ε.Υ"/>
          <p:cNvSpPr txBox="1"/>
          <p:nvPr>
            <p:ph type="title"/>
          </p:nvPr>
        </p:nvSpPr>
        <p:spPr>
          <a:xfrm>
            <a:off x="1895205" y="341619"/>
            <a:ext cx="7372352" cy="1075393"/>
          </a:xfrm>
          <a:prstGeom prst="rect">
            <a:avLst/>
          </a:prstGeom>
        </p:spPr>
        <p:txBody>
          <a:bodyPr/>
          <a:lstStyle>
            <a:lvl1pPr>
              <a:defRPr b="1">
                <a:latin typeface="+mn-lt"/>
                <a:ea typeface="+mn-ea"/>
                <a:cs typeface="+mn-cs"/>
                <a:sym typeface="Times New Roman"/>
              </a:defRPr>
            </a:lvl1pPr>
          </a:lstStyle>
          <a:p>
            <a:pPr/>
            <a:r>
              <a:t>7δ. Περιεχόμενο Ε.Υ</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1" name="Αποτελέσματα (1/3) – Αποτελεσματικότητα ΕξΑΕ"/>
          <p:cNvSpPr txBox="1"/>
          <p:nvPr>
            <p:ph type="title"/>
          </p:nvPr>
        </p:nvSpPr>
        <p:spPr>
          <a:xfrm>
            <a:off x="1566115" y="212334"/>
            <a:ext cx="7372351" cy="1075393"/>
          </a:xfrm>
          <a:prstGeom prst="rect">
            <a:avLst/>
          </a:prstGeom>
        </p:spPr>
        <p:txBody>
          <a:bodyPr/>
          <a:lstStyle/>
          <a:p>
            <a:pPr defTabSz="251459">
              <a:lnSpc>
                <a:spcPct val="100000"/>
              </a:lnSpc>
              <a:defRPr b="1" sz="3200">
                <a:latin typeface="Times Roman"/>
                <a:ea typeface="Times Roman"/>
                <a:cs typeface="Times Roman"/>
                <a:sym typeface="Times Roman"/>
              </a:defRPr>
            </a:pPr>
            <a:r>
              <a:t>Αποτελέσματα (1/3) – Αποτελεσματικότητα ΕξΑΕ</a:t>
            </a:r>
            <a:r>
              <a:rPr sz="600"/>
              <a:t> </a:t>
            </a:r>
          </a:p>
        </p:txBody>
      </p:sp>
      <p:pic>
        <p:nvPicPr>
          <p:cNvPr id="172" name="Στιγμιότυπο οθόνης 2026-03-04, 5.52.33 μμ.png" descr="Στιγμιότυπο οθόνης 2026-03-04, 5.52.33 μμ.png"/>
          <p:cNvPicPr>
            <a:picLocks noChangeAspect="1"/>
          </p:cNvPicPr>
          <p:nvPr/>
        </p:nvPicPr>
        <p:blipFill>
          <a:blip r:embed="rId2">
            <a:extLst/>
          </a:blip>
          <a:stretch>
            <a:fillRect/>
          </a:stretch>
        </p:blipFill>
        <p:spPr>
          <a:xfrm>
            <a:off x="1289398" y="1565585"/>
            <a:ext cx="6832601" cy="4191001"/>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Αποτελέσματα (2/3) – Αλληλεπίδραση &amp; Ψηφιακά Εργαλεία"/>
          <p:cNvSpPr txBox="1"/>
          <p:nvPr>
            <p:ph type="title"/>
          </p:nvPr>
        </p:nvSpPr>
        <p:spPr>
          <a:xfrm>
            <a:off x="1131246" y="235840"/>
            <a:ext cx="7372351" cy="1075393"/>
          </a:xfrm>
          <a:prstGeom prst="rect">
            <a:avLst/>
          </a:prstGeom>
        </p:spPr>
        <p:txBody>
          <a:bodyPr/>
          <a:lstStyle/>
          <a:p>
            <a:pPr defTabSz="251459">
              <a:lnSpc>
                <a:spcPct val="100000"/>
              </a:lnSpc>
              <a:defRPr b="1" sz="3200">
                <a:latin typeface="Times Roman"/>
                <a:ea typeface="Times Roman"/>
                <a:cs typeface="Times Roman"/>
                <a:sym typeface="Times Roman"/>
              </a:defRPr>
            </a:pPr>
            <a:r>
              <a:t>Αποτελέσματα (2/3) – Αλληλεπίδραση &amp; Ψηφιακά Εργαλεία</a:t>
            </a:r>
            <a:r>
              <a:rPr sz="600"/>
              <a:t> </a:t>
            </a:r>
          </a:p>
        </p:txBody>
      </p:sp>
      <p:pic>
        <p:nvPicPr>
          <p:cNvPr id="175" name="Στιγμιότυπο οθόνης 2026-03-04, 5.53.26 μμ.png" descr="Στιγμιότυπο οθόνης 2026-03-04, 5.53.26 μμ.png"/>
          <p:cNvPicPr>
            <a:picLocks noChangeAspect="1"/>
          </p:cNvPicPr>
          <p:nvPr/>
        </p:nvPicPr>
        <p:blipFill>
          <a:blip r:embed="rId2">
            <a:extLst/>
          </a:blip>
          <a:stretch>
            <a:fillRect/>
          </a:stretch>
        </p:blipFill>
        <p:spPr>
          <a:xfrm>
            <a:off x="4785162" y="1322468"/>
            <a:ext cx="4000501" cy="5486401"/>
          </a:xfrm>
          <a:prstGeom prst="rect">
            <a:avLst/>
          </a:prstGeom>
          <a:ln w="12700">
            <a:miter lim="400000"/>
          </a:ln>
        </p:spPr>
      </p:pic>
      <p:pic>
        <p:nvPicPr>
          <p:cNvPr id="176" name="V47tq8ds2QCP-7sVwzEbe.png" descr="V47tq8ds2QCP-7sVwzEbe.png"/>
          <p:cNvPicPr>
            <a:picLocks noChangeAspect="1"/>
          </p:cNvPicPr>
          <p:nvPr/>
        </p:nvPicPr>
        <p:blipFill>
          <a:blip r:embed="rId3">
            <a:extLst/>
          </a:blip>
          <a:stretch>
            <a:fillRect/>
          </a:stretch>
        </p:blipFill>
        <p:spPr>
          <a:xfrm>
            <a:off x="1287946" y="1765891"/>
            <a:ext cx="3171018" cy="4228024"/>
          </a:xfrm>
          <a:prstGeom prst="rect">
            <a:avLst/>
          </a:prstGeom>
          <a:ln w="12700">
            <a:miter lim="400000"/>
          </a:ln>
        </p:spPr>
      </p:pic>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Αποτελέσματα (3/3) – Δυσκολίες &amp; Συγκριτική Διάσταση"/>
          <p:cNvSpPr txBox="1"/>
          <p:nvPr>
            <p:ph type="title"/>
          </p:nvPr>
        </p:nvSpPr>
        <p:spPr>
          <a:xfrm>
            <a:off x="1154753" y="247593"/>
            <a:ext cx="7372351" cy="1075393"/>
          </a:xfrm>
          <a:prstGeom prst="rect">
            <a:avLst/>
          </a:prstGeom>
        </p:spPr>
        <p:txBody>
          <a:bodyPr/>
          <a:lstStyle/>
          <a:p>
            <a:pPr defTabSz="251459">
              <a:lnSpc>
                <a:spcPct val="100000"/>
              </a:lnSpc>
              <a:defRPr b="1" sz="3200">
                <a:latin typeface="Times Roman"/>
                <a:ea typeface="Times Roman"/>
                <a:cs typeface="Times Roman"/>
                <a:sym typeface="Times Roman"/>
              </a:defRPr>
            </a:pPr>
            <a:r>
              <a:t>Αποτελέσματα (3/3) – Δυσκολίες &amp; Συγκριτική Διάσταση</a:t>
            </a:r>
            <a:r>
              <a:rPr sz="600"/>
              <a:t> </a:t>
            </a:r>
          </a:p>
        </p:txBody>
      </p:sp>
      <p:pic>
        <p:nvPicPr>
          <p:cNvPr id="179" name="Στιγμιότυπο οθόνης 2026-03-04, 5.53.56 μμ.png" descr="Στιγμιότυπο οθόνης 2026-03-04, 5.53.56 μμ.png"/>
          <p:cNvPicPr>
            <a:picLocks noChangeAspect="1"/>
          </p:cNvPicPr>
          <p:nvPr/>
        </p:nvPicPr>
        <p:blipFill>
          <a:blip r:embed="rId2">
            <a:extLst/>
          </a:blip>
          <a:srcRect l="4250" t="10011" r="5406" b="2402"/>
          <a:stretch>
            <a:fillRect/>
          </a:stretch>
        </p:blipFill>
        <p:spPr>
          <a:xfrm>
            <a:off x="576705" y="1692414"/>
            <a:ext cx="8528608" cy="4459827"/>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Τα δεδομένα έδειξαν βελτίωση στην κατανόηση πρόσθεσης και αφαίρεσης.…"/>
          <p:cNvSpPr txBox="1"/>
          <p:nvPr>
            <p:ph type="body" idx="1"/>
          </p:nvPr>
        </p:nvSpPr>
        <p:spPr>
          <a:xfrm>
            <a:off x="628650" y="1866924"/>
            <a:ext cx="7886700" cy="4351339"/>
          </a:xfrm>
          <a:prstGeom prst="rect">
            <a:avLst/>
          </a:prstGeom>
        </p:spPr>
        <p:txBody>
          <a:bodyPr/>
          <a:lstStyle/>
          <a:p>
            <a:pPr marL="0" indent="0" defTabSz="292606">
              <a:lnSpc>
                <a:spcPct val="120000"/>
              </a:lnSpc>
              <a:spcBef>
                <a:spcPts val="0"/>
              </a:spcBef>
              <a:buSzTx/>
              <a:buNone/>
              <a:defRPr sz="2700">
                <a:latin typeface="Arial"/>
                <a:ea typeface="Arial"/>
                <a:cs typeface="Arial"/>
                <a:sym typeface="Arial"/>
              </a:defRPr>
            </a:pPr>
            <a:r>
              <a:t>•</a:t>
            </a:r>
            <a:r>
              <a:rPr>
                <a:latin typeface="Times Roman"/>
                <a:ea typeface="Times Roman"/>
                <a:cs typeface="Times Roman"/>
                <a:sym typeface="Times Roman"/>
              </a:rPr>
              <a:t>Τα δεδομένα έδειξαν βελτίωση στην κατανόηση πρόσθεσης και αφαίρεσης.</a:t>
            </a:r>
            <a:endParaRPr>
              <a:latin typeface="Times Roman"/>
              <a:ea typeface="Times Roman"/>
              <a:cs typeface="Times Roman"/>
              <a:sym typeface="Times Roman"/>
            </a:endParaRPr>
          </a:p>
          <a:p>
            <a:pPr marL="0" indent="0" defTabSz="292606">
              <a:lnSpc>
                <a:spcPct val="120000"/>
              </a:lnSpc>
              <a:spcBef>
                <a:spcPts val="0"/>
              </a:spcBef>
              <a:buSzTx/>
              <a:buNone/>
              <a:defRPr sz="2700">
                <a:latin typeface="Arial"/>
                <a:ea typeface="Arial"/>
                <a:cs typeface="Arial"/>
                <a:sym typeface="Arial"/>
              </a:defRPr>
            </a:pPr>
            <a:endParaRPr sz="700">
              <a:latin typeface="Times Roman"/>
              <a:ea typeface="Times Roman"/>
              <a:cs typeface="Times Roman"/>
              <a:sym typeface="Times Roman"/>
            </a:endParaRPr>
          </a:p>
          <a:p>
            <a:pPr marL="0" indent="0" defTabSz="292606">
              <a:lnSpc>
                <a:spcPct val="120000"/>
              </a:lnSpc>
              <a:spcBef>
                <a:spcPts val="0"/>
              </a:spcBef>
              <a:buSzTx/>
              <a:buNone/>
              <a:defRPr sz="2700">
                <a:latin typeface="Arial"/>
                <a:ea typeface="Arial"/>
                <a:cs typeface="Arial"/>
                <a:sym typeface="Arial"/>
              </a:defRPr>
            </a:pPr>
            <a:r>
              <a:t>•</a:t>
            </a:r>
            <a:r>
              <a:rPr>
                <a:latin typeface="Times Roman"/>
                <a:ea typeface="Times Roman"/>
                <a:cs typeface="Times Roman"/>
                <a:sym typeface="Times Roman"/>
              </a:rPr>
              <a:t>Η επίδοση των μαθητών παρουσίασε θετική μεταβολή μετά την παρέμβαση.</a:t>
            </a:r>
            <a:endParaRPr>
              <a:latin typeface="Times Roman"/>
              <a:ea typeface="Times Roman"/>
              <a:cs typeface="Times Roman"/>
              <a:sym typeface="Times Roman"/>
            </a:endParaRPr>
          </a:p>
          <a:p>
            <a:pPr marL="0" indent="0" defTabSz="292606">
              <a:lnSpc>
                <a:spcPct val="120000"/>
              </a:lnSpc>
              <a:spcBef>
                <a:spcPts val="0"/>
              </a:spcBef>
              <a:buSzTx/>
              <a:buNone/>
              <a:defRPr sz="2700">
                <a:latin typeface="Arial"/>
                <a:ea typeface="Arial"/>
                <a:cs typeface="Arial"/>
                <a:sym typeface="Arial"/>
              </a:defRPr>
            </a:pPr>
            <a:endParaRPr sz="700">
              <a:latin typeface="Times Roman"/>
              <a:ea typeface="Times Roman"/>
              <a:cs typeface="Times Roman"/>
              <a:sym typeface="Times Roman"/>
            </a:endParaRPr>
          </a:p>
          <a:p>
            <a:pPr marL="0" indent="0" defTabSz="292606">
              <a:lnSpc>
                <a:spcPct val="120000"/>
              </a:lnSpc>
              <a:spcBef>
                <a:spcPts val="0"/>
              </a:spcBef>
              <a:buSzTx/>
              <a:buNone/>
              <a:defRPr sz="2700">
                <a:latin typeface="Arial"/>
                <a:ea typeface="Arial"/>
                <a:cs typeface="Arial"/>
                <a:sym typeface="Arial"/>
              </a:defRPr>
            </a:pPr>
            <a:r>
              <a:t>•</a:t>
            </a:r>
            <a:r>
              <a:rPr>
                <a:latin typeface="Times Roman"/>
                <a:ea typeface="Times Roman"/>
                <a:cs typeface="Times Roman"/>
                <a:sym typeface="Times Roman"/>
              </a:rPr>
              <a:t>Η ενσωμάτωση πολυμεσικών στοιχείων συνέβαλε στη γνωστική υποστήριξη.</a:t>
            </a:r>
            <a:endParaRPr>
              <a:latin typeface="Times Roman"/>
              <a:ea typeface="Times Roman"/>
              <a:cs typeface="Times Roman"/>
              <a:sym typeface="Times Roman"/>
            </a:endParaRPr>
          </a:p>
          <a:p>
            <a:pPr marL="0" indent="0" defTabSz="292606">
              <a:lnSpc>
                <a:spcPct val="120000"/>
              </a:lnSpc>
              <a:spcBef>
                <a:spcPts val="0"/>
              </a:spcBef>
              <a:buSzTx/>
              <a:buNone/>
              <a:defRPr sz="2700">
                <a:latin typeface="Arial"/>
                <a:ea typeface="Arial"/>
                <a:cs typeface="Arial"/>
                <a:sym typeface="Arial"/>
              </a:defRPr>
            </a:pPr>
            <a:endParaRPr sz="700">
              <a:latin typeface="Times Roman"/>
              <a:ea typeface="Times Roman"/>
              <a:cs typeface="Times Roman"/>
              <a:sym typeface="Times Roman"/>
            </a:endParaRPr>
          </a:p>
          <a:p>
            <a:pPr marL="0" indent="0" defTabSz="292606">
              <a:lnSpc>
                <a:spcPct val="120000"/>
              </a:lnSpc>
              <a:spcBef>
                <a:spcPts val="0"/>
              </a:spcBef>
              <a:buSzTx/>
              <a:buNone/>
              <a:defRPr sz="2700">
                <a:latin typeface="Arial"/>
                <a:ea typeface="Arial"/>
                <a:cs typeface="Arial"/>
                <a:sym typeface="Arial"/>
              </a:defRPr>
            </a:pPr>
            <a:r>
              <a:t>•</a:t>
            </a:r>
            <a:r>
              <a:rPr>
                <a:latin typeface="Times Roman"/>
                <a:ea typeface="Times Roman"/>
                <a:cs typeface="Times Roman"/>
                <a:sym typeface="Times Roman"/>
              </a:rPr>
              <a:t>Το ΕΥ κρίνεται λειτουργικά αποτελεσματικό στο πλαίσιο της ΕξΑΕ.</a:t>
            </a:r>
          </a:p>
        </p:txBody>
      </p:sp>
      <p:sp>
        <p:nvSpPr>
          <p:cNvPr id="182" name="Συμπεράσματα (1/3) – Αποτελεσματικότητα ΕΥ (ΕΕ1)"/>
          <p:cNvSpPr txBox="1"/>
          <p:nvPr>
            <p:ph type="title"/>
          </p:nvPr>
        </p:nvSpPr>
        <p:spPr>
          <a:xfrm>
            <a:off x="1178259" y="271100"/>
            <a:ext cx="7372351" cy="1075393"/>
          </a:xfrm>
          <a:prstGeom prst="rect">
            <a:avLst/>
          </a:prstGeom>
        </p:spPr>
        <p:txBody>
          <a:bodyPr/>
          <a:lstStyle/>
          <a:p>
            <a:pPr defTabSz="251459">
              <a:lnSpc>
                <a:spcPct val="100000"/>
              </a:lnSpc>
              <a:defRPr b="1" sz="3200">
                <a:latin typeface="Times Roman"/>
                <a:ea typeface="Times Roman"/>
                <a:cs typeface="Times Roman"/>
                <a:sym typeface="Times Roman"/>
              </a:defRPr>
            </a:pPr>
            <a:r>
              <a:t>Συμπεράσματα (1/3) – Αποτελεσματικότητα ΕΥ (ΕΕ1)</a:t>
            </a:r>
            <a:r>
              <a:rPr sz="600"/>
              <a:t>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1" name="Στην τριμελή επιτροπή επίβλεψης…"/>
          <p:cNvSpPr txBox="1"/>
          <p:nvPr>
            <p:ph type="body" idx="1"/>
          </p:nvPr>
        </p:nvSpPr>
        <p:spPr>
          <a:xfrm>
            <a:off x="1149350" y="1550272"/>
            <a:ext cx="6173442" cy="4351340"/>
          </a:xfrm>
          <a:prstGeom prst="rect">
            <a:avLst/>
          </a:prstGeom>
        </p:spPr>
        <p:txBody>
          <a:bodyPr/>
          <a:lstStyle/>
          <a:p>
            <a:pPr marL="161162" indent="-161162" defTabSz="644651">
              <a:spcBef>
                <a:spcPts val="600"/>
              </a:spcBef>
              <a:defRPr sz="3000">
                <a:latin typeface="+mn-lt"/>
                <a:ea typeface="+mn-ea"/>
                <a:cs typeface="+mn-cs"/>
                <a:sym typeface="Times New Roman"/>
              </a:defRPr>
            </a:pPr>
            <a:r>
              <a:t>Στην τριμελή επιτροπή επίβλεψης</a:t>
            </a:r>
          </a:p>
          <a:p>
            <a:pPr lvl="5" marL="0" indent="1074419" defTabSz="644651">
              <a:spcBef>
                <a:spcPts val="600"/>
              </a:spcBef>
              <a:buSzTx/>
              <a:buNone/>
              <a:defRPr sz="2000">
                <a:latin typeface="+mn-lt"/>
                <a:ea typeface="+mn-ea"/>
                <a:cs typeface="+mn-cs"/>
                <a:sym typeface="Times New Roman"/>
              </a:defRPr>
            </a:pPr>
            <a:r>
              <a:t>Ζαράνης Νικόλαος</a:t>
            </a:r>
          </a:p>
          <a:p>
            <a:pPr lvl="5" marL="0" indent="1074419" defTabSz="644651">
              <a:spcBef>
                <a:spcPts val="600"/>
              </a:spcBef>
              <a:buSzTx/>
              <a:buNone/>
              <a:defRPr sz="2000">
                <a:latin typeface="+mn-lt"/>
                <a:ea typeface="+mn-ea"/>
                <a:cs typeface="+mn-cs"/>
                <a:sym typeface="Times New Roman"/>
              </a:defRPr>
            </a:pPr>
            <a:r>
              <a:t>Κωτσίδης Κωνσταντίνος</a:t>
            </a:r>
          </a:p>
          <a:p>
            <a:pPr lvl="5" marL="0" indent="1074419" defTabSz="644651">
              <a:spcBef>
                <a:spcPts val="600"/>
              </a:spcBef>
              <a:buSzTx/>
              <a:buNone/>
              <a:defRPr sz="2000">
                <a:latin typeface="+mn-lt"/>
                <a:ea typeface="+mn-ea"/>
                <a:cs typeface="+mn-cs"/>
                <a:sym typeface="Times New Roman"/>
              </a:defRPr>
            </a:pPr>
            <a:r>
              <a:t>Μουζάκης Χαράλαμπος</a:t>
            </a:r>
          </a:p>
          <a:p>
            <a:pPr marL="161162" indent="-161162" defTabSz="644651">
              <a:spcBef>
                <a:spcPts val="600"/>
              </a:spcBef>
              <a:defRPr sz="3000">
                <a:latin typeface="+mn-lt"/>
                <a:ea typeface="+mn-ea"/>
                <a:cs typeface="+mn-cs"/>
                <a:sym typeface="Times New Roman"/>
              </a:defRPr>
            </a:pPr>
            <a:r>
              <a:t>Στους συμμετέχοντες στην έρευνα</a:t>
            </a:r>
          </a:p>
          <a:p>
            <a:pPr marL="161162" indent="-161162" defTabSz="644651">
              <a:spcBef>
                <a:spcPts val="600"/>
              </a:spcBef>
              <a:defRPr sz="3000">
                <a:latin typeface="+mn-lt"/>
                <a:ea typeface="+mn-ea"/>
                <a:cs typeface="+mn-cs"/>
                <a:sym typeface="Times New Roman"/>
              </a:defRPr>
            </a:pPr>
            <a:r>
              <a:t>Στην οικογένεια μου</a:t>
            </a:r>
          </a:p>
          <a:p>
            <a:pPr marL="161162" indent="-161162" defTabSz="644651">
              <a:spcBef>
                <a:spcPts val="600"/>
              </a:spcBef>
              <a:defRPr sz="3000">
                <a:latin typeface="+mn-lt"/>
                <a:ea typeface="+mn-ea"/>
                <a:cs typeface="+mn-cs"/>
                <a:sym typeface="Times New Roman"/>
              </a:defRPr>
            </a:pPr>
            <a:r>
              <a:t>Στους φίλους μου</a:t>
            </a:r>
          </a:p>
        </p:txBody>
      </p:sp>
      <p:sp>
        <p:nvSpPr>
          <p:cNvPr id="122" name="Ευχαριστίες"/>
          <p:cNvSpPr txBox="1"/>
          <p:nvPr>
            <p:ph type="title"/>
          </p:nvPr>
        </p:nvSpPr>
        <p:spPr>
          <a:xfrm>
            <a:off x="1562948" y="365127"/>
            <a:ext cx="6952402" cy="1075390"/>
          </a:xfrm>
          <a:prstGeom prst="rect">
            <a:avLst/>
          </a:prstGeom>
        </p:spPr>
        <p:txBody>
          <a:bodyPr/>
          <a:lstStyle>
            <a:lvl1pPr>
              <a:defRPr b="1">
                <a:latin typeface="+mn-lt"/>
                <a:ea typeface="+mn-ea"/>
                <a:cs typeface="+mn-cs"/>
                <a:sym typeface="Times New Roman"/>
              </a:defRPr>
            </a:lvl1pPr>
          </a:lstStyle>
          <a:p>
            <a:pPr/>
            <a:r>
              <a:t>Ευχαριστίες</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Συμπεράσματα (2/3) – Δυσκολίες &amp; Στρατηγικές (ΕΕ2 &amp; ΕΕ3)"/>
          <p:cNvSpPr txBox="1"/>
          <p:nvPr>
            <p:ph type="title"/>
          </p:nvPr>
        </p:nvSpPr>
        <p:spPr>
          <a:xfrm>
            <a:off x="1154753" y="247593"/>
            <a:ext cx="7372351" cy="1075393"/>
          </a:xfrm>
          <a:prstGeom prst="rect">
            <a:avLst/>
          </a:prstGeom>
        </p:spPr>
        <p:txBody>
          <a:bodyPr/>
          <a:lstStyle/>
          <a:p>
            <a:pPr defTabSz="251459">
              <a:lnSpc>
                <a:spcPct val="100000"/>
              </a:lnSpc>
              <a:defRPr b="1" sz="3200">
                <a:latin typeface="Times Roman"/>
                <a:ea typeface="Times Roman"/>
                <a:cs typeface="Times Roman"/>
                <a:sym typeface="Times Roman"/>
              </a:defRPr>
            </a:pPr>
            <a:r>
              <a:t>Συμπεράσματα (2/3) – Δυσκολίες &amp; Στρατηγικές (ΕΕ2 &amp; ΕΕ3)</a:t>
            </a:r>
            <a:r>
              <a:rPr sz="600"/>
              <a:t> </a:t>
            </a:r>
          </a:p>
        </p:txBody>
      </p:sp>
      <p:pic>
        <p:nvPicPr>
          <p:cNvPr id="185" name="Στιγμιότυπο οθόνης 2026-03-04, 6.00.40 μμ.png" descr="Στιγμιότυπο οθόνης 2026-03-04, 6.00.40 μμ.png"/>
          <p:cNvPicPr>
            <a:picLocks noChangeAspect="1"/>
          </p:cNvPicPr>
          <p:nvPr/>
        </p:nvPicPr>
        <p:blipFill>
          <a:blip r:embed="rId2">
            <a:extLst/>
          </a:blip>
          <a:srcRect l="0" t="4348" r="48504" b="7784"/>
          <a:stretch>
            <a:fillRect/>
          </a:stretch>
        </p:blipFill>
        <p:spPr>
          <a:xfrm>
            <a:off x="765681" y="1434924"/>
            <a:ext cx="4811370" cy="2451171"/>
          </a:xfrm>
          <a:prstGeom prst="rect">
            <a:avLst/>
          </a:prstGeom>
          <a:ln w="12700">
            <a:miter lim="400000"/>
          </a:ln>
        </p:spPr>
      </p:pic>
      <p:pic>
        <p:nvPicPr>
          <p:cNvPr id="186" name="Στιγμιότυπο οθόνης 2026-03-04, 6.00.40 μμ.png" descr="Στιγμιότυπο οθόνης 2026-03-04, 6.00.40 μμ.png"/>
          <p:cNvPicPr>
            <a:picLocks noChangeAspect="1"/>
          </p:cNvPicPr>
          <p:nvPr/>
        </p:nvPicPr>
        <p:blipFill>
          <a:blip r:embed="rId2">
            <a:extLst/>
          </a:blip>
          <a:srcRect l="51384" t="10483" r="0" b="10483"/>
          <a:stretch>
            <a:fillRect/>
          </a:stretch>
        </p:blipFill>
        <p:spPr>
          <a:xfrm>
            <a:off x="4142260" y="3998127"/>
            <a:ext cx="4708743" cy="2285553"/>
          </a:xfrm>
          <a:prstGeom prst="rect">
            <a:avLst/>
          </a:prstGeom>
          <a:ln w="12700">
            <a:miter lim="400000"/>
          </a:ln>
        </p:spPr>
      </p:pic>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8" name="•Γονείς και εκπαιδευτικοί αξιολόγησαν θετικά την ευελιξία της ΕξΑΕ.…"/>
          <p:cNvSpPr txBox="1"/>
          <p:nvPr>
            <p:ph type="body" idx="1"/>
          </p:nvPr>
        </p:nvSpPr>
        <p:spPr>
          <a:xfrm>
            <a:off x="628650" y="1651872"/>
            <a:ext cx="8154097" cy="4540770"/>
          </a:xfrm>
          <a:prstGeom prst="rect">
            <a:avLst/>
          </a:prstGeom>
        </p:spPr>
        <p:txBody>
          <a:bodyPr/>
          <a:lstStyle/>
          <a:p>
            <a:pPr marL="0" indent="0" algn="just" defTabSz="292606">
              <a:lnSpc>
                <a:spcPct val="120000"/>
              </a:lnSpc>
              <a:spcBef>
                <a:spcPts val="0"/>
              </a:spcBef>
              <a:buSzTx/>
              <a:buNone/>
              <a:defRPr sz="2400">
                <a:latin typeface="Arial"/>
                <a:ea typeface="Arial"/>
                <a:cs typeface="Arial"/>
                <a:sym typeface="Arial"/>
              </a:defRPr>
            </a:pPr>
            <a:r>
              <a:t>•</a:t>
            </a:r>
            <a:r>
              <a:rPr>
                <a:latin typeface="Times Roman"/>
                <a:ea typeface="Times Roman"/>
                <a:cs typeface="Times Roman"/>
                <a:sym typeface="Times Roman"/>
              </a:rPr>
              <a:t>Γονείς και εκπαιδευτικοί αξιολόγησαν θετικά την ευελιξία της ΕξΑΕ.</a:t>
            </a:r>
            <a:endParaRPr>
              <a:latin typeface="Times Roman"/>
              <a:ea typeface="Times Roman"/>
              <a:cs typeface="Times Roman"/>
              <a:sym typeface="Times Roman"/>
            </a:endParaRPr>
          </a:p>
          <a:p>
            <a:pPr marL="0" indent="0" algn="just" defTabSz="292606">
              <a:lnSpc>
                <a:spcPct val="120000"/>
              </a:lnSpc>
              <a:spcBef>
                <a:spcPts val="0"/>
              </a:spcBef>
              <a:buSzTx/>
              <a:buNone/>
              <a:defRPr sz="2400">
                <a:latin typeface="Arial"/>
                <a:ea typeface="Arial"/>
                <a:cs typeface="Arial"/>
                <a:sym typeface="Arial"/>
              </a:defRPr>
            </a:pPr>
            <a:endParaRPr>
              <a:latin typeface="Times Roman"/>
              <a:ea typeface="Times Roman"/>
              <a:cs typeface="Times Roman"/>
              <a:sym typeface="Times Roman"/>
            </a:endParaRPr>
          </a:p>
          <a:p>
            <a:pPr marL="0" indent="0" algn="just" defTabSz="292606">
              <a:lnSpc>
                <a:spcPct val="120000"/>
              </a:lnSpc>
              <a:spcBef>
                <a:spcPts val="0"/>
              </a:spcBef>
              <a:buSzTx/>
              <a:buNone/>
              <a:defRPr sz="2400">
                <a:latin typeface="Arial"/>
                <a:ea typeface="Arial"/>
                <a:cs typeface="Arial"/>
                <a:sym typeface="Arial"/>
              </a:defRPr>
            </a:pPr>
            <a:r>
              <a:t>•</a:t>
            </a:r>
            <a:r>
              <a:rPr>
                <a:latin typeface="Times Roman"/>
                <a:ea typeface="Times Roman"/>
                <a:cs typeface="Times Roman"/>
                <a:sym typeface="Times Roman"/>
              </a:rPr>
              <a:t>Η ΕξΑΕ υπερέχει στην εξατομίκευση της μάθησης.</a:t>
            </a:r>
            <a:endParaRPr>
              <a:latin typeface="Times Roman"/>
              <a:ea typeface="Times Roman"/>
              <a:cs typeface="Times Roman"/>
              <a:sym typeface="Times Roman"/>
            </a:endParaRPr>
          </a:p>
          <a:p>
            <a:pPr marL="0" indent="0" algn="just" defTabSz="292606">
              <a:lnSpc>
                <a:spcPct val="120000"/>
              </a:lnSpc>
              <a:spcBef>
                <a:spcPts val="0"/>
              </a:spcBef>
              <a:buSzTx/>
              <a:buNone/>
              <a:defRPr sz="2400">
                <a:latin typeface="Arial"/>
                <a:ea typeface="Arial"/>
                <a:cs typeface="Arial"/>
                <a:sym typeface="Arial"/>
              </a:defRPr>
            </a:pPr>
            <a:endParaRPr>
              <a:latin typeface="Times Roman"/>
              <a:ea typeface="Times Roman"/>
              <a:cs typeface="Times Roman"/>
              <a:sym typeface="Times Roman"/>
            </a:endParaRPr>
          </a:p>
          <a:p>
            <a:pPr marL="0" indent="0" algn="just" defTabSz="292606">
              <a:lnSpc>
                <a:spcPct val="120000"/>
              </a:lnSpc>
              <a:spcBef>
                <a:spcPts val="0"/>
              </a:spcBef>
              <a:buSzTx/>
              <a:buNone/>
              <a:defRPr sz="2400">
                <a:latin typeface="Arial"/>
                <a:ea typeface="Arial"/>
                <a:cs typeface="Arial"/>
                <a:sym typeface="Arial"/>
              </a:defRPr>
            </a:pPr>
            <a:r>
              <a:t>•</a:t>
            </a:r>
            <a:r>
              <a:rPr>
                <a:latin typeface="Times Roman"/>
                <a:ea typeface="Times Roman"/>
                <a:cs typeface="Times Roman"/>
                <a:sym typeface="Times Roman"/>
              </a:rPr>
              <a:t>Η δια ζώσης διδασκαλία υπερείχε στη συναισθηματική υποστήριξη.</a:t>
            </a:r>
            <a:endParaRPr>
              <a:latin typeface="Times Roman"/>
              <a:ea typeface="Times Roman"/>
              <a:cs typeface="Times Roman"/>
              <a:sym typeface="Times Roman"/>
            </a:endParaRPr>
          </a:p>
          <a:p>
            <a:pPr marL="0" indent="0" algn="just" defTabSz="292606">
              <a:lnSpc>
                <a:spcPct val="120000"/>
              </a:lnSpc>
              <a:spcBef>
                <a:spcPts val="0"/>
              </a:spcBef>
              <a:buSzTx/>
              <a:buNone/>
              <a:defRPr sz="2400">
                <a:latin typeface="Arial"/>
                <a:ea typeface="Arial"/>
                <a:cs typeface="Arial"/>
                <a:sym typeface="Arial"/>
              </a:defRPr>
            </a:pPr>
            <a:endParaRPr>
              <a:latin typeface="Times Roman"/>
              <a:ea typeface="Times Roman"/>
              <a:cs typeface="Times Roman"/>
              <a:sym typeface="Times Roman"/>
            </a:endParaRPr>
          </a:p>
          <a:p>
            <a:pPr marL="0" indent="0" algn="just" defTabSz="292606">
              <a:lnSpc>
                <a:spcPct val="120000"/>
              </a:lnSpc>
              <a:spcBef>
                <a:spcPts val="0"/>
              </a:spcBef>
              <a:buSzTx/>
              <a:buNone/>
              <a:defRPr sz="2400">
                <a:latin typeface="Arial"/>
                <a:ea typeface="Arial"/>
                <a:cs typeface="Arial"/>
                <a:sym typeface="Arial"/>
              </a:defRPr>
            </a:pPr>
            <a:r>
              <a:t>•</a:t>
            </a:r>
            <a:r>
              <a:rPr>
                <a:latin typeface="Times Roman"/>
                <a:ea typeface="Times Roman"/>
                <a:cs typeface="Times Roman"/>
                <a:sym typeface="Times Roman"/>
              </a:rPr>
              <a:t>Τα δεδομένα υποστηρίζουν τη λειτουργικότητα ενός συνδυαστικού μοντέλου.</a:t>
            </a:r>
          </a:p>
        </p:txBody>
      </p:sp>
      <p:sp>
        <p:nvSpPr>
          <p:cNvPr id="189" name="Συμπεράσματα (3/3) – Αξιολόγηση &amp; Συγκριτική Διάσταση (ΕΕ4 &amp; ΕΕ5)"/>
          <p:cNvSpPr txBox="1"/>
          <p:nvPr>
            <p:ph type="title"/>
          </p:nvPr>
        </p:nvSpPr>
        <p:spPr>
          <a:xfrm>
            <a:off x="1154753" y="271100"/>
            <a:ext cx="7372351" cy="1075393"/>
          </a:xfrm>
          <a:prstGeom prst="rect">
            <a:avLst/>
          </a:prstGeom>
        </p:spPr>
        <p:txBody>
          <a:bodyPr/>
          <a:lstStyle/>
          <a:p>
            <a:pPr defTabSz="251459">
              <a:lnSpc>
                <a:spcPct val="100000"/>
              </a:lnSpc>
              <a:defRPr b="1" sz="3200">
                <a:latin typeface="Times Roman"/>
                <a:ea typeface="Times Roman"/>
                <a:cs typeface="Times Roman"/>
                <a:sym typeface="Times Roman"/>
              </a:defRPr>
            </a:pPr>
            <a:r>
              <a:t>Συμπεράσματα (3/3) – Αξιολόγηση &amp; Συγκριτική Διάσταση (ΕΕ4 &amp; ΕΕ5)</a:t>
            </a:r>
            <a:r>
              <a:rPr b="0" sz="600"/>
              <a:t> </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Περιορισμοί: μικρό δείγμα, σύντομη διάρκεια παρέμβασης, τεχνολογικές ανισότητες.…"/>
          <p:cNvSpPr txBox="1"/>
          <p:nvPr>
            <p:ph type="body" idx="1"/>
          </p:nvPr>
        </p:nvSpPr>
        <p:spPr>
          <a:prstGeom prst="rect">
            <a:avLst/>
          </a:prstGeom>
        </p:spPr>
        <p:txBody>
          <a:bodyPr/>
          <a:lstStyle/>
          <a:p>
            <a:pPr marL="0" indent="0" algn="just" defTabSz="278891">
              <a:lnSpc>
                <a:spcPct val="120000"/>
              </a:lnSpc>
              <a:spcBef>
                <a:spcPts val="0"/>
              </a:spcBef>
              <a:buSzTx/>
              <a:buNone/>
              <a:defRPr sz="2500">
                <a:latin typeface="+mn-lt"/>
                <a:ea typeface="+mn-ea"/>
                <a:cs typeface="+mn-cs"/>
                <a:sym typeface="Times New Roman"/>
              </a:defRPr>
            </a:pPr>
            <a:r>
              <a:t>•Περιορισμοί: μικρό δείγμα, σύντομη διάρκεια παρέμβασης, τεχνολογικές ανισότητες.</a:t>
            </a:r>
          </a:p>
          <a:p>
            <a:pPr marL="0" indent="0" algn="just" defTabSz="278891">
              <a:lnSpc>
                <a:spcPct val="120000"/>
              </a:lnSpc>
              <a:spcBef>
                <a:spcPts val="0"/>
              </a:spcBef>
              <a:buSzTx/>
              <a:buNone/>
              <a:defRPr sz="2500">
                <a:latin typeface="+mn-lt"/>
                <a:ea typeface="+mn-ea"/>
                <a:cs typeface="+mn-cs"/>
                <a:sym typeface="Times New Roman"/>
              </a:defRPr>
            </a:pPr>
          </a:p>
          <a:p>
            <a:pPr marL="0" indent="0" algn="just" defTabSz="278891">
              <a:lnSpc>
                <a:spcPct val="120000"/>
              </a:lnSpc>
              <a:spcBef>
                <a:spcPts val="0"/>
              </a:spcBef>
              <a:buSzTx/>
              <a:buNone/>
              <a:defRPr sz="2500">
                <a:latin typeface="+mn-lt"/>
                <a:ea typeface="+mn-ea"/>
                <a:cs typeface="+mn-cs"/>
                <a:sym typeface="Times New Roman"/>
              </a:defRPr>
            </a:pPr>
            <a:r>
              <a:t>•Επίδραση γονεϊκής υποστήριξης στην Α’ Δημοτικού.</a:t>
            </a:r>
          </a:p>
          <a:p>
            <a:pPr marL="0" indent="0" algn="just" defTabSz="278891">
              <a:lnSpc>
                <a:spcPct val="120000"/>
              </a:lnSpc>
              <a:spcBef>
                <a:spcPts val="0"/>
              </a:spcBef>
              <a:buSzTx/>
              <a:buNone/>
              <a:defRPr sz="2500">
                <a:latin typeface="+mn-lt"/>
                <a:ea typeface="+mn-ea"/>
                <a:cs typeface="+mn-cs"/>
                <a:sym typeface="Times New Roman"/>
              </a:defRPr>
            </a:pPr>
          </a:p>
          <a:p>
            <a:pPr marL="0" indent="0" algn="just" defTabSz="278891">
              <a:lnSpc>
                <a:spcPct val="120000"/>
              </a:lnSpc>
              <a:spcBef>
                <a:spcPts val="0"/>
              </a:spcBef>
              <a:buSzTx/>
              <a:buNone/>
              <a:defRPr sz="2500">
                <a:latin typeface="+mn-lt"/>
                <a:ea typeface="+mn-ea"/>
                <a:cs typeface="+mn-cs"/>
                <a:sym typeface="Times New Roman"/>
              </a:defRPr>
            </a:pPr>
            <a:r>
              <a:t>•Πρακτικές επιπτώσεις: ανάγκη επιμόρφωσης εκπαιδευτικών &amp; ενίσχυσης των υλικοτεχνικών υποδομών.</a:t>
            </a:r>
          </a:p>
          <a:p>
            <a:pPr marL="0" indent="0" algn="just" defTabSz="278891">
              <a:lnSpc>
                <a:spcPct val="120000"/>
              </a:lnSpc>
              <a:spcBef>
                <a:spcPts val="0"/>
              </a:spcBef>
              <a:buSzTx/>
              <a:buNone/>
              <a:defRPr sz="2500">
                <a:latin typeface="+mn-lt"/>
                <a:ea typeface="+mn-ea"/>
                <a:cs typeface="+mn-cs"/>
                <a:sym typeface="Times New Roman"/>
              </a:defRPr>
            </a:pPr>
          </a:p>
          <a:p>
            <a:pPr marL="0" indent="0" algn="just" defTabSz="278891">
              <a:lnSpc>
                <a:spcPct val="120000"/>
              </a:lnSpc>
              <a:spcBef>
                <a:spcPts val="0"/>
              </a:spcBef>
              <a:buSzTx/>
              <a:buNone/>
              <a:defRPr sz="2500">
                <a:latin typeface="+mn-lt"/>
                <a:ea typeface="+mn-ea"/>
                <a:cs typeface="+mn-cs"/>
                <a:sym typeface="Times New Roman"/>
              </a:defRPr>
            </a:pPr>
            <a:r>
              <a:t>•Μελλοντική έρευνα: μεγαλύτερο δείγμα &amp; συγκριτικές μελέτες.</a:t>
            </a:r>
          </a:p>
        </p:txBody>
      </p:sp>
      <p:sp>
        <p:nvSpPr>
          <p:cNvPr id="192" name="Περιορισμοί, Πρακτικές Επιπτώσεις &amp; Μελλοντική Έρευνα"/>
          <p:cNvSpPr txBox="1"/>
          <p:nvPr>
            <p:ph type="title"/>
          </p:nvPr>
        </p:nvSpPr>
        <p:spPr>
          <a:xfrm>
            <a:off x="1166506" y="271100"/>
            <a:ext cx="7372351" cy="1075393"/>
          </a:xfrm>
          <a:prstGeom prst="rect">
            <a:avLst/>
          </a:prstGeom>
        </p:spPr>
        <p:txBody>
          <a:bodyPr/>
          <a:lstStyle/>
          <a:p>
            <a:pPr defTabSz="251459">
              <a:lnSpc>
                <a:spcPct val="100000"/>
              </a:lnSpc>
              <a:defRPr b="1" sz="3200">
                <a:latin typeface="Times Roman"/>
                <a:ea typeface="Times Roman"/>
                <a:cs typeface="Times Roman"/>
                <a:sym typeface="Times Roman"/>
              </a:defRPr>
            </a:pPr>
            <a:r>
              <a:t>Περιορισμοί, Πρακτικές Επιπτώσεις &amp; Μελλοντική Έρευνα</a:t>
            </a:r>
            <a:r>
              <a:rPr sz="600"/>
              <a:t> </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4" name="•Η εφαρμογή της ΕξΑΕ συνέβαλε θετικά στην κατανόηση των μαθηματικών εννοιών.…"/>
          <p:cNvSpPr txBox="1"/>
          <p:nvPr>
            <p:ph type="body" idx="1"/>
          </p:nvPr>
        </p:nvSpPr>
        <p:spPr>
          <a:prstGeom prst="rect">
            <a:avLst/>
          </a:prstGeom>
        </p:spPr>
        <p:txBody>
          <a:bodyPr/>
          <a:lstStyle/>
          <a:p>
            <a:pPr marL="0" indent="0" algn="just" defTabSz="292606">
              <a:lnSpc>
                <a:spcPct val="120000"/>
              </a:lnSpc>
              <a:spcBef>
                <a:spcPts val="0"/>
              </a:spcBef>
              <a:buSzTx/>
              <a:buNone/>
              <a:defRPr sz="2700">
                <a:latin typeface="Arial"/>
                <a:ea typeface="Arial"/>
                <a:cs typeface="Arial"/>
                <a:sym typeface="Arial"/>
              </a:defRPr>
            </a:pPr>
            <a:r>
              <a:t>•</a:t>
            </a:r>
            <a:r>
              <a:rPr>
                <a:latin typeface="Times Roman"/>
                <a:ea typeface="Times Roman"/>
                <a:cs typeface="Times Roman"/>
                <a:sym typeface="Times Roman"/>
              </a:rPr>
              <a:t> Θετική συμβολή της ΕξΑΕ στην κατανόηση των μαθηματικών εννοιών. </a:t>
            </a:r>
            <a:endParaRPr>
              <a:latin typeface="Times Roman"/>
              <a:ea typeface="Times Roman"/>
              <a:cs typeface="Times Roman"/>
              <a:sym typeface="Times Roman"/>
            </a:endParaRPr>
          </a:p>
          <a:p>
            <a:pPr marL="0" indent="0" algn="just" defTabSz="292606">
              <a:lnSpc>
                <a:spcPct val="120000"/>
              </a:lnSpc>
              <a:spcBef>
                <a:spcPts val="0"/>
              </a:spcBef>
              <a:buSzTx/>
              <a:buNone/>
              <a:defRPr sz="2700">
                <a:latin typeface="Arial"/>
                <a:ea typeface="Arial"/>
                <a:cs typeface="Arial"/>
                <a:sym typeface="Arial"/>
              </a:defRPr>
            </a:pPr>
            <a:endParaRPr sz="700">
              <a:latin typeface="Times Roman"/>
              <a:ea typeface="Times Roman"/>
              <a:cs typeface="Times Roman"/>
              <a:sym typeface="Times Roman"/>
            </a:endParaRPr>
          </a:p>
          <a:p>
            <a:pPr marL="0" indent="0" algn="just" defTabSz="292606">
              <a:lnSpc>
                <a:spcPct val="120000"/>
              </a:lnSpc>
              <a:spcBef>
                <a:spcPts val="0"/>
              </a:spcBef>
              <a:buSzTx/>
              <a:buNone/>
              <a:defRPr sz="2700">
                <a:latin typeface="Arial"/>
                <a:ea typeface="Arial"/>
                <a:cs typeface="Arial"/>
                <a:sym typeface="Arial"/>
              </a:defRPr>
            </a:pPr>
            <a:r>
              <a:t>• </a:t>
            </a:r>
            <a:r>
              <a:rPr>
                <a:latin typeface="+mn-lt"/>
                <a:ea typeface="+mn-ea"/>
                <a:cs typeface="+mn-cs"/>
                <a:sym typeface="Times New Roman"/>
              </a:rPr>
              <a:t>Βελτίωση δεξιοτήτων αυτορρύθμισης, διαχείρισης χρόνου και μαθησιακής αυτονομίας </a:t>
            </a:r>
            <a:r>
              <a:rPr>
                <a:latin typeface="Times Roman"/>
                <a:ea typeface="Times Roman"/>
                <a:cs typeface="Times Roman"/>
                <a:sym typeface="Times Roman"/>
              </a:rPr>
              <a:t>(Zimmerman, 2002).</a:t>
            </a:r>
            <a:endParaRPr>
              <a:latin typeface="Times Roman"/>
              <a:ea typeface="Times Roman"/>
              <a:cs typeface="Times Roman"/>
              <a:sym typeface="Times Roman"/>
            </a:endParaRPr>
          </a:p>
          <a:p>
            <a:pPr marL="0" indent="0" algn="just" defTabSz="292606">
              <a:lnSpc>
                <a:spcPct val="120000"/>
              </a:lnSpc>
              <a:spcBef>
                <a:spcPts val="0"/>
              </a:spcBef>
              <a:buSzTx/>
              <a:buNone/>
              <a:defRPr sz="2700">
                <a:latin typeface="Arial"/>
                <a:ea typeface="Arial"/>
                <a:cs typeface="Arial"/>
                <a:sym typeface="Arial"/>
              </a:defRPr>
            </a:pPr>
            <a:endParaRPr sz="700">
              <a:latin typeface="Times Roman"/>
              <a:ea typeface="Times Roman"/>
              <a:cs typeface="Times Roman"/>
              <a:sym typeface="Times Roman"/>
            </a:endParaRPr>
          </a:p>
          <a:p>
            <a:pPr marL="0" indent="0" algn="just" defTabSz="292606">
              <a:lnSpc>
                <a:spcPct val="120000"/>
              </a:lnSpc>
              <a:spcBef>
                <a:spcPts val="0"/>
              </a:spcBef>
              <a:buSzTx/>
              <a:buNone/>
              <a:defRPr sz="2700">
                <a:latin typeface="Arial"/>
                <a:ea typeface="Arial"/>
                <a:cs typeface="Arial"/>
                <a:sym typeface="Arial"/>
              </a:defRPr>
            </a:pPr>
            <a:r>
              <a:t>• </a:t>
            </a:r>
            <a:r>
              <a:rPr>
                <a:latin typeface="+mn-lt"/>
                <a:ea typeface="+mn-ea"/>
                <a:cs typeface="+mn-cs"/>
                <a:sym typeface="Times New Roman"/>
              </a:rPr>
              <a:t>Αποτ</a:t>
            </a:r>
            <a:r>
              <a:rPr>
                <a:latin typeface="Times Roman"/>
                <a:ea typeface="Times Roman"/>
                <a:cs typeface="Times Roman"/>
                <a:sym typeface="Times Roman"/>
              </a:rPr>
              <a:t>ελεσματικότητα ως προς τον παιδαγωγικό σχεδιασμό του υλικού.</a:t>
            </a:r>
          </a:p>
        </p:txBody>
      </p:sp>
      <p:sp>
        <p:nvSpPr>
          <p:cNvPr id="195" name="Προτάσεις  για περαιτέρω έρευνα"/>
          <p:cNvSpPr txBox="1"/>
          <p:nvPr>
            <p:ph type="title"/>
          </p:nvPr>
        </p:nvSpPr>
        <p:spPr>
          <a:prstGeom prst="rect">
            <a:avLst/>
          </a:prstGeom>
        </p:spPr>
        <p:txBody>
          <a:bodyPr/>
          <a:lstStyle>
            <a:lvl1pPr defTabSz="315468">
              <a:lnSpc>
                <a:spcPct val="100000"/>
              </a:lnSpc>
              <a:defRPr b="1" sz="3700">
                <a:latin typeface="Times Roman"/>
                <a:ea typeface="Times Roman"/>
                <a:cs typeface="Times Roman"/>
                <a:sym typeface="Times Roman"/>
              </a:defRPr>
            </a:lvl1pPr>
          </a:lstStyle>
          <a:p>
            <a:pPr/>
            <a:r>
              <a:t>Προτάσεις  για περαιτέρω έρευνα</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9 - Ορθογώνιο"/>
          <p:cNvSpPr txBox="1"/>
          <p:nvPr/>
        </p:nvSpPr>
        <p:spPr>
          <a:xfrm>
            <a:off x="1728727" y="501148"/>
            <a:ext cx="6620844" cy="544074"/>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b="1" sz="3200">
                <a:latin typeface="+mn-lt"/>
                <a:ea typeface="+mn-ea"/>
                <a:cs typeface="+mn-cs"/>
                <a:sym typeface="Times New Roman"/>
              </a:defRPr>
            </a:lvl1pPr>
          </a:lstStyle>
          <a:p>
            <a:pPr/>
            <a:r>
              <a:t>Σας ευχαριστώ για την προσοχή σας!</a:t>
            </a:r>
          </a:p>
        </p:txBody>
      </p:sp>
      <p:pic>
        <p:nvPicPr>
          <p:cNvPr id="198" name="ChatGPT Image 4 Μαρ 2026, 02_14_53 μμ.png" descr="ChatGPT Image 4 Μαρ 2026, 02_14_53 μμ.png"/>
          <p:cNvPicPr>
            <a:picLocks noChangeAspect="1"/>
          </p:cNvPicPr>
          <p:nvPr/>
        </p:nvPicPr>
        <p:blipFill>
          <a:blip r:embed="rId2">
            <a:extLst/>
          </a:blip>
          <a:stretch>
            <a:fillRect/>
          </a:stretch>
        </p:blipFill>
        <p:spPr>
          <a:xfrm>
            <a:off x="1399970" y="1757129"/>
            <a:ext cx="6850605" cy="4567072"/>
          </a:xfrm>
          <a:prstGeom prst="rect">
            <a:avLst/>
          </a:prstGeom>
          <a:ln w="12700">
            <a:miter lim="400000"/>
          </a:ln>
          <a:effectLst>
            <a:outerShdw sx="100000" sy="100000" kx="0" ky="0" algn="b" rotWithShape="0" blurRad="254000" dist="127000" dir="16200000">
              <a:srgbClr val="000000">
                <a:alpha val="70000"/>
              </a:srgbClr>
            </a:outerShdw>
          </a:effectLst>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4" name="Τίτλος 1"/>
          <p:cNvSpPr txBox="1"/>
          <p:nvPr>
            <p:ph type="title"/>
          </p:nvPr>
        </p:nvSpPr>
        <p:spPr>
          <a:xfrm>
            <a:off x="1405208" y="548679"/>
            <a:ext cx="7199239" cy="765654"/>
          </a:xfrm>
          <a:prstGeom prst="rect">
            <a:avLst/>
          </a:prstGeom>
        </p:spPr>
        <p:txBody>
          <a:bodyPr/>
          <a:lstStyle>
            <a:lvl1pPr>
              <a:defRPr b="1" sz="3600">
                <a:latin typeface="+mn-lt"/>
                <a:ea typeface="+mn-ea"/>
                <a:cs typeface="+mn-cs"/>
                <a:sym typeface="Times New Roman"/>
              </a:defRPr>
            </a:lvl1pPr>
          </a:lstStyle>
          <a:p>
            <a:pPr/>
            <a:r>
              <a:t>1. Σκοπός εργασίας</a:t>
            </a:r>
          </a:p>
        </p:txBody>
      </p:sp>
      <p:sp>
        <p:nvSpPr>
          <p:cNvPr id="125" name="Ο σκοπός της Μεταπτυχιακής Διπλωματικής Εργασίας είναι να αναπτύξει, να υλοποιήσει και να αποτιμήσει ένα εκπαιδευτικό συμπληρωματικό υλικό, σχεδιασμένο για την εξ αποστάσεως διδασκαλία των βασικών μαθηματικών πράξεων της πρόσθεσης και της αφαίρεσης σε μα"/>
          <p:cNvSpPr txBox="1"/>
          <p:nvPr/>
        </p:nvSpPr>
        <p:spPr>
          <a:xfrm>
            <a:off x="1091792" y="1485954"/>
            <a:ext cx="7493160" cy="503344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defTabSz="457200">
              <a:lnSpc>
                <a:spcPct val="150000"/>
              </a:lnSpc>
              <a:spcBef>
                <a:spcPts val="600"/>
              </a:spcBef>
              <a:defRPr sz="2600">
                <a:uFill>
                  <a:solidFill>
                    <a:srgbClr val="000000"/>
                  </a:solidFill>
                </a:uFill>
                <a:latin typeface="+mn-lt"/>
                <a:ea typeface="+mn-ea"/>
                <a:cs typeface="+mn-cs"/>
                <a:sym typeface="Times New Roman"/>
              </a:defRPr>
            </a:pPr>
            <a:r>
              <a:t>Ο σκοπός της Μεταπτυχιακής Διπλωματικής Εργασίας είναι:</a:t>
            </a:r>
          </a:p>
          <a:p>
            <a:pPr marL="260684" indent="-260684" algn="just" defTabSz="457200">
              <a:lnSpc>
                <a:spcPct val="150000"/>
              </a:lnSpc>
              <a:spcBef>
                <a:spcPts val="600"/>
              </a:spcBef>
              <a:buSzPct val="100000"/>
              <a:buChar char="•"/>
              <a:defRPr sz="2600">
                <a:uFill>
                  <a:solidFill>
                    <a:srgbClr val="000000"/>
                  </a:solidFill>
                </a:uFill>
                <a:latin typeface="+mn-lt"/>
                <a:ea typeface="+mn-ea"/>
                <a:cs typeface="+mn-cs"/>
                <a:sym typeface="Times New Roman"/>
              </a:defRPr>
            </a:pPr>
            <a:r>
              <a:t>Η ανάπτυξη</a:t>
            </a:r>
          </a:p>
          <a:p>
            <a:pPr marL="260684" indent="-260684" algn="just" defTabSz="457200">
              <a:lnSpc>
                <a:spcPct val="150000"/>
              </a:lnSpc>
              <a:spcBef>
                <a:spcPts val="600"/>
              </a:spcBef>
              <a:buSzPct val="100000"/>
              <a:buChar char="•"/>
              <a:defRPr sz="2600">
                <a:uFill>
                  <a:solidFill>
                    <a:srgbClr val="000000"/>
                  </a:solidFill>
                </a:uFill>
                <a:latin typeface="+mn-lt"/>
                <a:ea typeface="+mn-ea"/>
                <a:cs typeface="+mn-cs"/>
                <a:sym typeface="Times New Roman"/>
              </a:defRPr>
            </a:pPr>
            <a:r>
              <a:t>Η υλοποίηση </a:t>
            </a:r>
          </a:p>
          <a:p>
            <a:pPr marL="260684" indent="-260684" algn="just" defTabSz="457200">
              <a:lnSpc>
                <a:spcPct val="150000"/>
              </a:lnSpc>
              <a:spcBef>
                <a:spcPts val="600"/>
              </a:spcBef>
              <a:buSzPct val="100000"/>
              <a:buChar char="•"/>
              <a:defRPr sz="2600">
                <a:uFill>
                  <a:solidFill>
                    <a:srgbClr val="000000"/>
                  </a:solidFill>
                </a:uFill>
                <a:latin typeface="+mn-lt"/>
                <a:ea typeface="+mn-ea"/>
                <a:cs typeface="+mn-cs"/>
                <a:sym typeface="Times New Roman"/>
              </a:defRPr>
            </a:pPr>
            <a:r>
              <a:t>Η αποτίμηση  </a:t>
            </a:r>
          </a:p>
          <a:p>
            <a:pPr algn="just" defTabSz="457200">
              <a:lnSpc>
                <a:spcPct val="150000"/>
              </a:lnSpc>
              <a:spcBef>
                <a:spcPts val="600"/>
              </a:spcBef>
              <a:defRPr sz="2600">
                <a:uFill>
                  <a:solidFill>
                    <a:srgbClr val="000000"/>
                  </a:solidFill>
                </a:uFill>
                <a:latin typeface="+mn-lt"/>
                <a:ea typeface="+mn-ea"/>
                <a:cs typeface="+mn-cs"/>
                <a:sym typeface="Times New Roman"/>
              </a:defRPr>
            </a:pPr>
            <a:r>
              <a:t>εκπαιδευτικού συμπληρωματικού υλικού για την ΕξΑΕ της πρόσθεσης και της αφαίρεσης στην Α΄Δημοτικού.</a:t>
            </a:r>
          </a:p>
          <a:p>
            <a:pPr defTabSz="457200">
              <a:spcBef>
                <a:spcPts val="1200"/>
              </a:spcBef>
              <a:defRPr b="1" sz="1200">
                <a:latin typeface="Times Roman"/>
                <a:ea typeface="Times Roman"/>
                <a:cs typeface="Times Roman"/>
                <a:sym typeface="Times Roman"/>
              </a:defRPr>
            </a:pPr>
            <a:endParaRPr b="0"/>
          </a:p>
          <a:p>
            <a:pPr marL="457200" indent="-317500" defTabSz="457200">
              <a:buClr>
                <a:srgbClr val="FFFFFF"/>
              </a:buClr>
              <a:buSzPct val="100000"/>
              <a:buFont typeface="Times Roman"/>
              <a:buChar char="•"/>
              <a:defRPr sz="1200">
                <a:latin typeface="Times Roman"/>
                <a:ea typeface="Times Roman"/>
                <a:cs typeface="Times Roman"/>
                <a:sym typeface="Times Roman"/>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7" name="Τίτλος 1"/>
          <p:cNvSpPr txBox="1"/>
          <p:nvPr>
            <p:ph type="title"/>
          </p:nvPr>
        </p:nvSpPr>
        <p:spPr>
          <a:xfrm>
            <a:off x="1405208" y="548679"/>
            <a:ext cx="7199239" cy="576066"/>
          </a:xfrm>
          <a:prstGeom prst="rect">
            <a:avLst/>
          </a:prstGeom>
        </p:spPr>
        <p:txBody>
          <a:bodyPr/>
          <a:lstStyle>
            <a:lvl1pPr defTabSz="658368">
              <a:defRPr b="1" sz="3400">
                <a:latin typeface="+mn-lt"/>
                <a:ea typeface="+mn-ea"/>
                <a:cs typeface="+mn-cs"/>
                <a:sym typeface="Times New Roman"/>
              </a:defRPr>
            </a:lvl1pPr>
          </a:lstStyle>
          <a:p>
            <a:pPr/>
            <a:r>
              <a:t>2. Συνεισφορά της διπλωματικής</a:t>
            </a:r>
          </a:p>
        </p:txBody>
      </p:sp>
      <p:sp>
        <p:nvSpPr>
          <p:cNvPr id="128" name="Η εργασία εξετάζει την εφαρμογή της ΕξΑΕ στην Α΄ Δημοτικού μέσω του σχεδιασμού και της αξιολόγησης εκπαιδευτικού υλικού για την πρόσθεση και την αφαίρεση.…"/>
          <p:cNvSpPr txBox="1"/>
          <p:nvPr/>
        </p:nvSpPr>
        <p:spPr>
          <a:xfrm>
            <a:off x="1064102" y="1084581"/>
            <a:ext cx="7476529" cy="3749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defTabSz="457200">
              <a:spcBef>
                <a:spcPts val="1200"/>
              </a:spcBef>
              <a:defRPr sz="2600">
                <a:latin typeface="Times Roman"/>
                <a:ea typeface="Times Roman"/>
                <a:cs typeface="Times Roman"/>
                <a:sym typeface="Times Roman"/>
              </a:defRPr>
            </a:pPr>
          </a:p>
          <a:p>
            <a:pPr algn="just" defTabSz="457200">
              <a:defRPr sz="2600">
                <a:latin typeface="Times Roman"/>
                <a:ea typeface="Times Roman"/>
                <a:cs typeface="Times Roman"/>
                <a:sym typeface="Times Roman"/>
              </a:defRPr>
            </a:pPr>
            <a:r>
              <a:t> </a:t>
            </a:r>
            <a:r>
              <a:t>Η εργασία εξετάζει την εφαρμογή της </a:t>
            </a:r>
            <a:r>
              <a:rPr b="1"/>
              <a:t>ΕξΑΕ </a:t>
            </a:r>
            <a:r>
              <a:t>στην Α΄ Δημοτικού μέσω του </a:t>
            </a:r>
            <a:r>
              <a:rPr b="1"/>
              <a:t>σχεδιασμού</a:t>
            </a:r>
            <a:r>
              <a:t> και της </a:t>
            </a:r>
            <a:r>
              <a:rPr b="1"/>
              <a:t>αξιολόγησης</a:t>
            </a:r>
            <a:r>
              <a:t> εκπαιδευτικού υλικού για την </a:t>
            </a:r>
            <a:r>
              <a:rPr>
                <a:solidFill>
                  <a:schemeClr val="accent2"/>
                </a:solidFill>
              </a:rPr>
              <a:t>πρόσθεση</a:t>
            </a:r>
            <a:r>
              <a:t> και την </a:t>
            </a:r>
            <a:r>
              <a:rPr>
                <a:solidFill>
                  <a:schemeClr val="accent2"/>
                </a:solidFill>
              </a:rPr>
              <a:t>αφαίρεση</a:t>
            </a:r>
            <a:r>
              <a:t>. Παρουσιάζει δεδομένα για την</a:t>
            </a:r>
            <a:r>
              <a:t> αποτελεσματικότητα της ΕξΑΕ, αναδεικνύει δυσκολίες και προτείνει κατάλληλες διδακτικές στρατηγικές για τη διδασκαλία των μαθηματικών.</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0" name="Τίτλος 1"/>
          <p:cNvSpPr txBox="1"/>
          <p:nvPr>
            <p:ph type="title"/>
          </p:nvPr>
        </p:nvSpPr>
        <p:spPr>
          <a:xfrm>
            <a:off x="2013049" y="507382"/>
            <a:ext cx="5385299" cy="576067"/>
          </a:xfrm>
          <a:prstGeom prst="rect">
            <a:avLst/>
          </a:prstGeom>
        </p:spPr>
        <p:txBody>
          <a:bodyPr/>
          <a:lstStyle>
            <a:lvl1pPr defTabSz="658368">
              <a:defRPr b="1" sz="3400">
                <a:latin typeface="+mn-lt"/>
                <a:ea typeface="+mn-ea"/>
                <a:cs typeface="+mn-cs"/>
                <a:sym typeface="Times New Roman"/>
              </a:defRPr>
            </a:lvl1pPr>
          </a:lstStyle>
          <a:p>
            <a:pPr/>
            <a:r>
              <a:t>3. Ερευνητικά Ερωτήματα</a:t>
            </a:r>
          </a:p>
        </p:txBody>
      </p:sp>
      <p:sp>
        <p:nvSpPr>
          <p:cNvPr id="131" name="9 - Ορθογώνιο"/>
          <p:cNvSpPr txBox="1"/>
          <p:nvPr/>
        </p:nvSpPr>
        <p:spPr>
          <a:xfrm>
            <a:off x="667597" y="1745441"/>
            <a:ext cx="8076203" cy="40411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220578" indent="-220578" algn="just" defTabSz="457200">
              <a:spcBef>
                <a:spcPts val="1200"/>
              </a:spcBef>
              <a:buSzPct val="100000"/>
              <a:buChar char="•"/>
              <a:defRPr sz="2100">
                <a:latin typeface="Times Roman"/>
                <a:ea typeface="Times Roman"/>
                <a:cs typeface="Times Roman"/>
                <a:sym typeface="Times Roman"/>
              </a:defRPr>
            </a:pPr>
            <a:r>
              <a:t>Πόσο αποτελεσματικό είναι το εκπαιδευτικό υλικό που έχει σχεδιαστεί για τη διδασκαλία της πρόσθεσης και της αφαίρεσης σε μαθητές Α’ Δημοτικού μέσω της ΕξΑΕ;</a:t>
            </a:r>
          </a:p>
          <a:p>
            <a:pPr marL="220578" indent="-220578" algn="just" defTabSz="457200">
              <a:spcBef>
                <a:spcPts val="1200"/>
              </a:spcBef>
              <a:buSzPct val="100000"/>
              <a:buChar char="•"/>
              <a:defRPr sz="2100">
                <a:latin typeface="Times Roman"/>
                <a:ea typeface="Times Roman"/>
                <a:cs typeface="Times Roman"/>
                <a:sym typeface="Times Roman"/>
              </a:defRPr>
            </a:pPr>
            <a:r>
              <a:t>Ποιες είναι οι κύριες προκλήσεις που αντιμετωπίζουν οι μαθητές Α’ Δημοτικού κατά τη συμμετοχή τους σε διαδικτυακή διδασκαλία μαθηματικών πράξεων;</a:t>
            </a:r>
          </a:p>
          <a:p>
            <a:pPr marL="220578" indent="-220578" algn="just" defTabSz="457200">
              <a:spcBef>
                <a:spcPts val="1200"/>
              </a:spcBef>
              <a:buSzPct val="100000"/>
              <a:buChar char="•"/>
              <a:defRPr sz="2100">
                <a:latin typeface="Times Roman"/>
                <a:ea typeface="Times Roman"/>
                <a:cs typeface="Times Roman"/>
                <a:sym typeface="Times Roman"/>
              </a:defRPr>
            </a:pPr>
            <a:r>
              <a:t>Ποια είναι η άποψη των γονέων για την αποτελεσματικότητα της ΕξΑΕ στη διδασκαλία της πρόσθεσης και της αφαίρεσης;</a:t>
            </a:r>
          </a:p>
          <a:p>
            <a:pPr marL="220578" indent="-220578" algn="just" defTabSz="457200">
              <a:spcBef>
                <a:spcPts val="1200"/>
              </a:spcBef>
              <a:buSzPct val="100000"/>
              <a:buChar char="•"/>
              <a:defRPr sz="2100">
                <a:latin typeface="Times Roman"/>
                <a:ea typeface="Times Roman"/>
                <a:cs typeface="Times Roman"/>
                <a:sym typeface="Times Roman"/>
              </a:defRPr>
            </a:pPr>
            <a:r>
              <a:t>Πώς συγκρίνεται η αποτελεσματικότητα της ΕξΑΕ με τις παραδοσιακές μεθόδους διδασκαλίας στη διδασκαλία μαθηματικών πράξεων;</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Το εκπαιδευτικό υλικό διέπεται από τις αρχές και τη μεθοδολογία της εξ αποστάσεως εκπαίδευσης;…"/>
          <p:cNvSpPr txBox="1"/>
          <p:nvPr>
            <p:ph type="body" idx="1"/>
          </p:nvPr>
        </p:nvSpPr>
        <p:spPr>
          <a:prstGeom prst="rect">
            <a:avLst/>
          </a:prstGeom>
        </p:spPr>
        <p:txBody>
          <a:bodyPr/>
          <a:lstStyle/>
          <a:p>
            <a:pPr marL="62345" indent="-62345" algn="just" defTabSz="457200">
              <a:lnSpc>
                <a:spcPct val="120000"/>
              </a:lnSpc>
              <a:spcBef>
                <a:spcPts val="0"/>
              </a:spcBef>
              <a:defRPr sz="2400">
                <a:latin typeface="Times Roman"/>
                <a:ea typeface="Times Roman"/>
                <a:cs typeface="Times Roman"/>
                <a:sym typeface="Times Roman"/>
              </a:defRPr>
            </a:pPr>
            <a:r>
              <a:t>Το εκπαιδευτικό υλικό διέπεται από τις αρχές και τη μεθοδολογία της εξ αποστάσεως εκπαίδευσης;</a:t>
            </a:r>
          </a:p>
          <a:p>
            <a:pPr marL="62345" indent="-62345" algn="just" defTabSz="457200">
              <a:lnSpc>
                <a:spcPct val="120000"/>
              </a:lnSpc>
              <a:spcBef>
                <a:spcPts val="0"/>
              </a:spcBef>
              <a:defRPr sz="2400">
                <a:latin typeface="Times Roman"/>
                <a:ea typeface="Times Roman"/>
                <a:cs typeface="Times Roman"/>
                <a:sym typeface="Times Roman"/>
              </a:defRPr>
            </a:pPr>
            <a:r>
              <a:t>Το εκπαιδευτικό υλικό έχει δημιουργηθεί σύμφωνα με τις αρχές της Πολυμεσικής Μάθησης;</a:t>
            </a:r>
          </a:p>
        </p:txBody>
      </p:sp>
      <p:sp>
        <p:nvSpPr>
          <p:cNvPr id="134" name="3. Ερευνητικά Ερωτήματα"/>
          <p:cNvSpPr txBox="1"/>
          <p:nvPr>
            <p:ph type="title"/>
          </p:nvPr>
        </p:nvSpPr>
        <p:spPr>
          <a:prstGeom prst="rect">
            <a:avLst/>
          </a:prstGeom>
        </p:spPr>
        <p:txBody>
          <a:bodyPr/>
          <a:lstStyle>
            <a:lvl1pPr defTabSz="658368">
              <a:defRPr b="1" sz="3400">
                <a:latin typeface="+mn-lt"/>
                <a:ea typeface="+mn-ea"/>
                <a:cs typeface="+mn-cs"/>
                <a:sym typeface="Times New Roman"/>
              </a:defRPr>
            </a:lvl1pPr>
          </a:lstStyle>
          <a:p>
            <a:pPr/>
            <a:r>
              <a:t>3. Ερευνητικά Ερωτήματα</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Τίτλος 1"/>
          <p:cNvSpPr txBox="1"/>
          <p:nvPr>
            <p:ph type="title"/>
          </p:nvPr>
        </p:nvSpPr>
        <p:spPr>
          <a:xfrm>
            <a:off x="1778041" y="617069"/>
            <a:ext cx="5855316" cy="765654"/>
          </a:xfrm>
          <a:prstGeom prst="rect">
            <a:avLst/>
          </a:prstGeom>
        </p:spPr>
        <p:txBody>
          <a:bodyPr/>
          <a:lstStyle>
            <a:lvl1pPr>
              <a:defRPr b="1" sz="3600">
                <a:latin typeface="+mn-lt"/>
                <a:ea typeface="+mn-ea"/>
                <a:cs typeface="+mn-cs"/>
                <a:sym typeface="Times New Roman"/>
              </a:defRPr>
            </a:lvl1pPr>
          </a:lstStyle>
          <a:p>
            <a:pPr/>
            <a:r>
              <a:t>4. Δομή της εργασίας</a:t>
            </a:r>
          </a:p>
        </p:txBody>
      </p:sp>
      <p:sp>
        <p:nvSpPr>
          <p:cNvPr id="137" name="9 - Ορθογώνιο"/>
          <p:cNvSpPr txBox="1"/>
          <p:nvPr/>
        </p:nvSpPr>
        <p:spPr>
          <a:xfrm>
            <a:off x="578811" y="1814959"/>
            <a:ext cx="6195494" cy="4025165"/>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marL="427789" indent="-427789">
              <a:lnSpc>
                <a:spcPct val="150000"/>
              </a:lnSpc>
              <a:buSzPct val="100000"/>
              <a:buAutoNum type="arabicPeriod" startAt="1"/>
              <a:defRPr sz="3200">
                <a:latin typeface="+mn-lt"/>
                <a:ea typeface="+mn-ea"/>
                <a:cs typeface="+mn-cs"/>
                <a:sym typeface="Times New Roman"/>
              </a:defRPr>
            </a:pPr>
            <a:r>
              <a:t>Θεωρητικό πλαίσιο </a:t>
            </a:r>
          </a:p>
          <a:p>
            <a:pPr marL="427789" indent="-427789">
              <a:lnSpc>
                <a:spcPct val="150000"/>
              </a:lnSpc>
              <a:buSzPct val="100000"/>
              <a:buAutoNum type="arabicPeriod" startAt="1"/>
              <a:defRPr sz="3200">
                <a:latin typeface="+mn-lt"/>
                <a:ea typeface="+mn-ea"/>
                <a:cs typeface="+mn-cs"/>
                <a:sym typeface="Times New Roman"/>
              </a:defRPr>
            </a:pPr>
            <a:r>
              <a:t>Σχεδιασμός και υλοποίηση Ε.Υ.</a:t>
            </a:r>
          </a:p>
          <a:p>
            <a:pPr marL="427789" indent="-427789">
              <a:lnSpc>
                <a:spcPct val="150000"/>
              </a:lnSpc>
              <a:buSzPct val="100000"/>
              <a:buAutoNum type="arabicPeriod" startAt="1"/>
              <a:defRPr sz="3200">
                <a:latin typeface="+mn-lt"/>
                <a:ea typeface="+mn-ea"/>
                <a:cs typeface="+mn-cs"/>
                <a:sym typeface="Times New Roman"/>
              </a:defRPr>
            </a:pPr>
            <a:r>
              <a:t>Αποτίμηση Ε.Υ. και Μεθοδολογία </a:t>
            </a:r>
          </a:p>
          <a:p>
            <a:pPr marL="427789" indent="-427789">
              <a:lnSpc>
                <a:spcPct val="150000"/>
              </a:lnSpc>
              <a:buSzPct val="100000"/>
              <a:buAutoNum type="arabicPeriod" startAt="1"/>
              <a:defRPr sz="3200">
                <a:latin typeface="+mn-lt"/>
                <a:ea typeface="+mn-ea"/>
                <a:cs typeface="+mn-cs"/>
                <a:sym typeface="Times New Roman"/>
              </a:defRPr>
            </a:pPr>
            <a:r>
              <a:t>Αξιολόγηση</a:t>
            </a:r>
          </a:p>
          <a:p>
            <a:pPr marL="427789" indent="-427789">
              <a:lnSpc>
                <a:spcPct val="150000"/>
              </a:lnSpc>
              <a:buSzPct val="100000"/>
              <a:buAutoNum type="arabicPeriod" startAt="1"/>
              <a:defRPr sz="3200">
                <a:latin typeface="+mn-lt"/>
                <a:ea typeface="+mn-ea"/>
                <a:cs typeface="+mn-cs"/>
                <a:sym typeface="Times New Roman"/>
              </a:defRPr>
            </a:pPr>
            <a:r>
              <a:t>Συμπεράσματα, Περιορισμοί και Προτάσεις για περαιτέρω έρευνα</a:t>
            </a:r>
          </a:p>
        </p:txBody>
      </p:sp>
      <p:pic>
        <p:nvPicPr>
          <p:cNvPr id="138" name="JkUDQTmgU1gEX0pAoq3_l.png" descr="JkUDQTmgU1gEX0pAoq3_l.png"/>
          <p:cNvPicPr>
            <a:picLocks noChangeAspect="1"/>
          </p:cNvPicPr>
          <p:nvPr/>
        </p:nvPicPr>
        <p:blipFill>
          <a:blip r:embed="rId2">
            <a:extLst/>
          </a:blip>
          <a:srcRect l="22063" t="0" r="25549" b="0"/>
          <a:stretch>
            <a:fillRect/>
          </a:stretch>
        </p:blipFill>
        <p:spPr>
          <a:xfrm>
            <a:off x="6885571" y="3979286"/>
            <a:ext cx="2023419" cy="2188737"/>
          </a:xfrm>
          <a:prstGeom prst="rect">
            <a:avLst/>
          </a:prstGeom>
          <a:ln w="12700">
            <a:miter lim="400000"/>
          </a:ln>
        </p:spPr>
      </p:pic>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0" name="Τίτλος 1"/>
          <p:cNvSpPr txBox="1"/>
          <p:nvPr>
            <p:ph type="title"/>
          </p:nvPr>
        </p:nvSpPr>
        <p:spPr>
          <a:xfrm>
            <a:off x="2251438" y="466406"/>
            <a:ext cx="7199240" cy="765655"/>
          </a:xfrm>
          <a:prstGeom prst="rect">
            <a:avLst/>
          </a:prstGeom>
        </p:spPr>
        <p:txBody>
          <a:bodyPr/>
          <a:lstStyle>
            <a:lvl1pPr>
              <a:defRPr b="1" sz="3600">
                <a:latin typeface="+mn-lt"/>
                <a:ea typeface="+mn-ea"/>
                <a:cs typeface="+mn-cs"/>
                <a:sym typeface="Times New Roman"/>
              </a:defRPr>
            </a:lvl1pPr>
          </a:lstStyle>
          <a:p>
            <a:pPr/>
            <a:r>
              <a:t>5α. Θεωρητικό Πλαίσιο</a:t>
            </a:r>
          </a:p>
        </p:txBody>
      </p:sp>
      <p:sp>
        <p:nvSpPr>
          <p:cNvPr id="141" name="9 - Ορθογώνιο"/>
          <p:cNvSpPr txBox="1"/>
          <p:nvPr/>
        </p:nvSpPr>
        <p:spPr>
          <a:xfrm>
            <a:off x="960626" y="1284258"/>
            <a:ext cx="7824549" cy="19837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lgn="just" defTabSz="457200">
              <a:defRPr b="1" sz="2300">
                <a:latin typeface="Times Roman"/>
                <a:ea typeface="Times Roman"/>
                <a:cs typeface="Times Roman"/>
                <a:sym typeface="Times Roman"/>
              </a:defRPr>
            </a:pPr>
            <a:r>
              <a:t>Εξ Αποστάσεως Εκπαίδευση, ΤΠΕ &amp; Πολυμεσική Μάθηση</a:t>
            </a:r>
          </a:p>
          <a:p>
            <a:pPr algn="just" defTabSz="457200">
              <a:defRPr b="1" sz="1800">
                <a:latin typeface="Times Roman"/>
                <a:ea typeface="Times Roman"/>
                <a:cs typeface="Times Roman"/>
                <a:sym typeface="Times Roman"/>
              </a:defRPr>
            </a:pPr>
          </a:p>
          <a:p>
            <a:pPr algn="just" defTabSz="457200">
              <a:spcBef>
                <a:spcPts val="1200"/>
              </a:spcBef>
              <a:defRPr sz="1800">
                <a:latin typeface="Times Roman"/>
                <a:ea typeface="Times Roman"/>
                <a:cs typeface="Times Roman"/>
                <a:sym typeface="Times Roman"/>
              </a:defRPr>
            </a:pPr>
          </a:p>
        </p:txBody>
      </p:sp>
      <p:pic>
        <p:nvPicPr>
          <p:cNvPr id="142" name="Στιγμιότυπο οθόνης 2026-03-04, 5.32.39 μμ.png" descr="Στιγμιότυπο οθόνης 2026-03-04, 5.32.39 μμ.png"/>
          <p:cNvPicPr>
            <a:picLocks noChangeAspect="1"/>
          </p:cNvPicPr>
          <p:nvPr/>
        </p:nvPicPr>
        <p:blipFill>
          <a:blip r:embed="rId2">
            <a:extLst/>
          </a:blip>
          <a:srcRect l="0" t="10724" r="0" b="0"/>
          <a:stretch>
            <a:fillRect/>
          </a:stretch>
        </p:blipFill>
        <p:spPr>
          <a:xfrm>
            <a:off x="626734" y="2121039"/>
            <a:ext cx="8492222" cy="3602609"/>
          </a:xfrm>
          <a:prstGeom prst="rect">
            <a:avLst/>
          </a:prstGeom>
          <a:ln w="12700">
            <a:miter lim="400000"/>
          </a:ln>
        </p:spPr>
      </p:pic>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4" name="Εφαρμογή της ΕξΑΕ στη Διδασκαλία Μαθηματικών στην Α΄ Δημοτικού"/>
          <p:cNvSpPr txBox="1"/>
          <p:nvPr>
            <p:ph type="body" sz="quarter" idx="1"/>
          </p:nvPr>
        </p:nvSpPr>
        <p:spPr>
          <a:xfrm>
            <a:off x="1095798" y="1264006"/>
            <a:ext cx="7886702" cy="988107"/>
          </a:xfrm>
          <a:prstGeom prst="rect">
            <a:avLst/>
          </a:prstGeom>
        </p:spPr>
        <p:txBody>
          <a:bodyPr/>
          <a:lstStyle>
            <a:lvl1pPr marL="0" indent="0" defTabSz="457200">
              <a:lnSpc>
                <a:spcPct val="100000"/>
              </a:lnSpc>
              <a:spcBef>
                <a:spcPts val="0"/>
              </a:spcBef>
              <a:buSzTx/>
              <a:buNone/>
              <a:defRPr b="1" sz="2500">
                <a:latin typeface="Times Roman"/>
                <a:ea typeface="Times Roman"/>
                <a:cs typeface="Times Roman"/>
                <a:sym typeface="Times Roman"/>
              </a:defRPr>
            </a:lvl1pPr>
          </a:lstStyle>
          <a:p>
            <a:pPr/>
            <a:r>
              <a:t>Εφαρμογή της ΕξΑΕ στη Διδασκαλία Μαθηματικών στην Α΄ Δημοτικού</a:t>
            </a:r>
          </a:p>
        </p:txBody>
      </p:sp>
      <p:sp>
        <p:nvSpPr>
          <p:cNvPr id="145" name="5β. Θεωρητικό Πλαίσιο"/>
          <p:cNvSpPr txBox="1"/>
          <p:nvPr>
            <p:ph type="title"/>
          </p:nvPr>
        </p:nvSpPr>
        <p:spPr>
          <a:xfrm>
            <a:off x="2425304" y="331772"/>
            <a:ext cx="4796384" cy="1075393"/>
          </a:xfrm>
          <a:prstGeom prst="rect">
            <a:avLst/>
          </a:prstGeom>
        </p:spPr>
        <p:txBody>
          <a:bodyPr/>
          <a:lstStyle>
            <a:lvl1pPr>
              <a:defRPr b="1" sz="3600">
                <a:latin typeface="+mn-lt"/>
                <a:ea typeface="+mn-ea"/>
                <a:cs typeface="+mn-cs"/>
                <a:sym typeface="Times New Roman"/>
              </a:defRPr>
            </a:lvl1pPr>
          </a:lstStyle>
          <a:p>
            <a:pPr/>
            <a:r>
              <a:t>5β. Θεωρητικό Πλαίσιο</a:t>
            </a:r>
          </a:p>
        </p:txBody>
      </p:sp>
      <p:pic>
        <p:nvPicPr>
          <p:cNvPr id="146" name="Στιγμιότυπο οθόνης 2026-03-04, 5.41.07 μμ.png" descr="Στιγμιότυπο οθόνης 2026-03-04, 5.41.07 μμ.png"/>
          <p:cNvPicPr>
            <a:picLocks noChangeAspect="1"/>
          </p:cNvPicPr>
          <p:nvPr/>
        </p:nvPicPr>
        <p:blipFill>
          <a:blip r:embed="rId2">
            <a:extLst/>
          </a:blip>
          <a:srcRect l="4342" t="0" r="4342" b="0"/>
          <a:stretch>
            <a:fillRect/>
          </a:stretch>
        </p:blipFill>
        <p:spPr>
          <a:xfrm>
            <a:off x="936661" y="2031940"/>
            <a:ext cx="3488917" cy="4802094"/>
          </a:xfrm>
          <a:prstGeom prst="rect">
            <a:avLst/>
          </a:prstGeom>
          <a:ln w="12700">
            <a:miter lim="400000"/>
          </a:ln>
        </p:spPr>
      </p:pic>
      <p:pic>
        <p:nvPicPr>
          <p:cNvPr id="147" name="UtcE-kL2CDSqSWRUGYQkl.png" descr="UtcE-kL2CDSqSWRUGYQkl.png"/>
          <p:cNvPicPr>
            <a:picLocks noChangeAspect="1"/>
          </p:cNvPicPr>
          <p:nvPr/>
        </p:nvPicPr>
        <p:blipFill>
          <a:blip r:embed="rId3">
            <a:extLst/>
          </a:blip>
          <a:stretch>
            <a:fillRect/>
          </a:stretch>
        </p:blipFill>
        <p:spPr>
          <a:xfrm>
            <a:off x="4604775" y="3052959"/>
            <a:ext cx="4186582" cy="2372397"/>
          </a:xfrm>
          <a:prstGeom prst="rect">
            <a:avLst/>
          </a:prstGeom>
          <a:ln w="12700">
            <a:miter lim="400000"/>
          </a:ln>
        </p:spPr>
      </p:pic>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Θέμα του Office">
  <a:themeElements>
    <a:clrScheme name="Θέμα του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Θέμα του Office">
      <a:majorFont>
        <a:latin typeface="Helvetica"/>
        <a:ea typeface="Helvetica"/>
        <a:cs typeface="Helvetica"/>
      </a:majorFont>
      <a:minorFont>
        <a:latin typeface="Times New Roman"/>
        <a:ea typeface="Times New Roman"/>
        <a:cs typeface="Times New Roman"/>
      </a:minorFont>
    </a:fontScheme>
    <a:fmtScheme name="Θέμα του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Θέμα του Office">
  <a:themeElements>
    <a:clrScheme name="Θέμα του Office">
      <a:dk1>
        <a:srgbClr val="000000"/>
      </a:dk1>
      <a:lt1>
        <a:srgbClr val="FFFFFF"/>
      </a:lt1>
      <a:dk2>
        <a:srgbClr val="A7A7A7"/>
      </a:dk2>
      <a:lt2>
        <a:srgbClr val="535353"/>
      </a:lt2>
      <a:accent1>
        <a:srgbClr val="5B9BD5"/>
      </a:accent1>
      <a:accent2>
        <a:srgbClr val="ED7D31"/>
      </a:accent2>
      <a:accent3>
        <a:srgbClr val="A5A5A5"/>
      </a:accent3>
      <a:accent4>
        <a:srgbClr val="FFC000"/>
      </a:accent4>
      <a:accent5>
        <a:srgbClr val="4472C4"/>
      </a:accent5>
      <a:accent6>
        <a:srgbClr val="70AD47"/>
      </a:accent6>
      <a:hlink>
        <a:srgbClr val="0000FF"/>
      </a:hlink>
      <a:folHlink>
        <a:srgbClr val="FF00FF"/>
      </a:folHlink>
    </a:clrScheme>
    <a:fontScheme name="Θέμα του Office">
      <a:majorFont>
        <a:latin typeface="Helvetica"/>
        <a:ea typeface="Helvetica"/>
        <a:cs typeface="Helvetica"/>
      </a:majorFont>
      <a:minorFont>
        <a:latin typeface="Times New Roman"/>
        <a:ea typeface="Times New Roman"/>
        <a:cs typeface="Times New Roman"/>
      </a:minorFont>
    </a:fontScheme>
    <a:fmtScheme name="Θέμα του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sp3d/>
      </a:spPr>
      <a:bodyPr rot="0" spcFirstLastPara="1" vertOverflow="overflow" horzOverflow="overflow" vert="horz" wrap="square" lIns="45718" tIns="45718" rIns="45718" bIns="45718"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