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23"/>
  </p:notesMasterIdLst>
  <p:sldIdLst>
    <p:sldId id="1482" r:id="rId3"/>
    <p:sldId id="2013" r:id="rId4"/>
    <p:sldId id="2023" r:id="rId5"/>
    <p:sldId id="2021" r:id="rId6"/>
    <p:sldId id="2014" r:id="rId7"/>
    <p:sldId id="2024" r:id="rId8"/>
    <p:sldId id="2020" r:id="rId9"/>
    <p:sldId id="2012" r:id="rId10"/>
    <p:sldId id="2025" r:id="rId11"/>
    <p:sldId id="2015" r:id="rId12"/>
    <p:sldId id="2030" r:id="rId13"/>
    <p:sldId id="2016" r:id="rId14"/>
    <p:sldId id="2026" r:id="rId15"/>
    <p:sldId id="2022" r:id="rId16"/>
    <p:sldId id="2017" r:id="rId17"/>
    <p:sldId id="2027" r:id="rId18"/>
    <p:sldId id="2029" r:id="rId19"/>
    <p:sldId id="2018" r:id="rId20"/>
    <p:sldId id="2028" r:id="rId21"/>
    <p:sldId id="2019" r:id="rId22"/>
  </p:sldIdLst>
  <p:sldSz cx="9144000" cy="6858000" type="screen4x3"/>
  <p:notesSz cx="6858000" cy="9734550"/>
  <p:defaultTextStyle>
    <a:defPPr>
      <a:defRPr lang="de-DE"/>
    </a:defPPr>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5pPr>
    <a:lvl6pPr marL="2286000" lvl="5"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6pPr>
    <a:lvl7pPr marL="2743200" lvl="6"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7pPr>
    <a:lvl8pPr marL="3200400" lvl="7"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8pPr>
    <a:lvl9pPr marL="3657600" lvl="8"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957"/>
    <p:restoredTop sz="89528"/>
  </p:normalViewPr>
  <p:slideViewPr>
    <p:cSldViewPr showGuides="1">
      <p:cViewPr varScale="1">
        <p:scale>
          <a:sx n="67" d="100"/>
          <a:sy n="67" d="100"/>
        </p:scale>
        <p:origin x="930" y="60"/>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showFormatting="0">
    <p:cViewPr>
      <p:scale>
        <a:sx n="100" d="100"/>
        <a:sy n="100" d="100"/>
      </p:scale>
      <p:origin x="0" y="25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ln>
          <a:effectLst/>
        </p:spPr>
        <p:txBody>
          <a:bodyPr vert="horz" wrap="square" lIns="91440" tIns="45720" rIns="91440" bIns="45720" numCol="1" anchor="t" anchorCtr="0" compatLnSpc="1"/>
          <a:lstStyle>
            <a:lvl1pPr>
              <a:defRPr sz="1200">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l-GR"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ln>
          <a:effectLst/>
        </p:spPr>
        <p:txBody>
          <a:bodyPr vert="horz" wrap="square" lIns="91440" tIns="45720" rIns="91440" bIns="45720" numCol="1" anchor="t" anchorCtr="0" compatLnSpc="1"/>
          <a:lstStyle>
            <a:lvl1pPr algn="r">
              <a:defRPr sz="1200">
                <a:cs typeface="+mn-cs"/>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l-GR"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23556" name="Rectangle 4"/>
          <p:cNvSpPr>
            <a:spLocks noGrp="1" noRot="1" noChangeAspect="1" noTextEdit="1"/>
          </p:cNvSpPr>
          <p:nvPr>
            <p:ph type="sldImg" idx="2"/>
          </p:nvPr>
        </p:nvSpPr>
        <p:spPr>
          <a:xfrm>
            <a:off x="996950" y="730250"/>
            <a:ext cx="4864100" cy="3649663"/>
          </a:xfrm>
          <a:prstGeom prst="rect">
            <a:avLst/>
          </a:prstGeom>
          <a:noFill/>
          <a:ln w="9525" cap="flat" cmpd="sng">
            <a:solidFill>
              <a:srgbClr val="000000"/>
            </a:solidFill>
            <a:prstDash val="solid"/>
            <a:miter/>
            <a:headEnd type="none" w="med" len="med"/>
            <a:tailEnd type="none" w="med" len="med"/>
          </a:ln>
        </p:spPr>
      </p:sp>
      <p:sp>
        <p:nvSpPr>
          <p:cNvPr id="278533" name="Rectangle 5"/>
          <p:cNvSpPr>
            <a:spLocks noGrp="1" noChangeArrowheads="1"/>
          </p:cNvSpPr>
          <p:nvPr>
            <p:ph type="body" sz="quarter" idx="3"/>
          </p:nvPr>
        </p:nvSpPr>
        <p:spPr bwMode="auto">
          <a:xfrm>
            <a:off x="685800" y="4624388"/>
            <a:ext cx="5486400" cy="4379913"/>
          </a:xfrm>
          <a:prstGeom prst="rect">
            <a:avLst/>
          </a:prstGeom>
          <a:noFill/>
          <a:ln w="9525">
            <a:noFill/>
            <a:miter lim="800000"/>
          </a:ln>
          <a:effectLst/>
        </p:spPr>
        <p:txBody>
          <a:bodyPr vert="horz" wrap="square" lIns="91440" tIns="45720" rIns="91440" bIns="45720" numCol="1" anchor="t" anchorCtr="0" compatLnSpc="1"/>
          <a:lstStyle/>
          <a:p>
            <a:pPr lvl="0"/>
            <a:r>
              <a:rPr lang="el-GR" altLang="x-none" dirty="0"/>
              <a:t>Κάντε κλικ για να επεξεργαστείτε τα στυλ κειμένου του υποδείγματος</a:t>
            </a:r>
          </a:p>
          <a:p>
            <a:pPr lvl="1"/>
            <a:r>
              <a:rPr lang="el-GR" altLang="x-none" dirty="0"/>
              <a:t>Δεύτερου επιπέδου</a:t>
            </a:r>
          </a:p>
          <a:p>
            <a:pPr lvl="2"/>
            <a:r>
              <a:rPr lang="el-GR" altLang="x-none" dirty="0"/>
              <a:t>Τρίτου επιπέδου</a:t>
            </a:r>
          </a:p>
          <a:p>
            <a:pPr lvl="3"/>
            <a:r>
              <a:rPr lang="el-GR" altLang="x-none" dirty="0"/>
              <a:t>Τέταρτου επιπέδου</a:t>
            </a:r>
          </a:p>
          <a:p>
            <a:pPr lvl="4"/>
            <a:r>
              <a:rPr lang="el-GR" altLang="x-none" dirty="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ln>
          <a:effectLst/>
        </p:spPr>
        <p:txBody>
          <a:bodyPr vert="horz" wrap="square" lIns="91440" tIns="45720" rIns="91440" bIns="45720" numCol="1" anchor="b" anchorCtr="0" compatLnSpc="1"/>
          <a:lstStyle>
            <a:lvl1pPr>
              <a:defRPr sz="1200">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l-GR"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ln>
          <a:effectLst/>
        </p:spPr>
        <p:txBody>
          <a:bodyPr vert="horz" wrap="square" lIns="91440" tIns="45720" rIns="91440" bIns="45720" numCol="1" anchor="b" anchorCtr="0" compatLnSpc="1"/>
          <a:lstStyle/>
          <a:p>
            <a:pPr lvl="0" algn="r" eaLnBrk="1" hangingPunct="1">
              <a:buNone/>
            </a:pPr>
            <a:fld id="{9A0DB2DC-4C9A-4742-B13C-FB6460FD3503}" type="slidenum">
              <a:rPr lang="el-GR" altLang="x-none" sz="1200" dirty="0"/>
              <a:t>‹#›</a:t>
            </a:fld>
            <a:endParaRPr lang="el-GR" altLang="x-none" sz="1200" dirty="0"/>
          </a:p>
        </p:txBody>
      </p:sp>
    </p:spTree>
    <p:extLst>
      <p:ext uri="{BB962C8B-B14F-4D97-AF65-F5344CB8AC3E}">
        <p14:creationId xmlns:p14="http://schemas.microsoft.com/office/powerpoint/2010/main" val="3041533930"/>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xfrm>
            <a:off x="685800" y="4624388"/>
            <a:ext cx="5486400" cy="4379912"/>
          </a:xfrm>
          <a:ln/>
        </p:spPr>
        <p:txBody>
          <a:bodyPr wrap="square" lIns="91440" tIns="45720" rIns="91440" bIns="45720" anchor="t" anchorCtr="0"/>
          <a:lstStyle/>
          <a:p>
            <a:pPr lvl="0"/>
            <a:endParaRPr lang="el-GR" altLang="x-none" dirty="0"/>
          </a:p>
        </p:txBody>
      </p:sp>
      <p:sp>
        <p:nvSpPr>
          <p:cNvPr id="17412" name="Slide Number Placeholder 3"/>
          <p:cNvSpPr txBox="1">
            <a:spLocks noGrp="1"/>
          </p:cNvSpPr>
          <p:nvPr>
            <p:ph type="sldNum" sz="quarter"/>
          </p:nvPr>
        </p:nvSpPr>
        <p:spPr bwMode="auto">
          <a:ln/>
        </p:spPr>
        <p:txBody>
          <a:bodyPr wrap="square" lIns="91440" tIns="45720" rIns="91440" bIns="45720" numCol="1" anchor="b" anchorCtr="0" compatLnSpc="1"/>
          <a:lstStyle/>
          <a:p>
            <a:pPr lvl="0" algn="r" eaLnBrk="1" hangingPunct="1"/>
            <a:fld id="{9A0DB2DC-4C9A-4742-B13C-FB6460FD3503}" type="slidenum">
              <a:rPr lang="el-GR" altLang="x-none" sz="1200" dirty="0"/>
              <a:t>1</a:t>
            </a:fld>
            <a:endParaRPr lang="el-GR" altLang="x-none" sz="1200" dirty="0"/>
          </a:p>
        </p:txBody>
      </p:sp>
    </p:spTree>
    <p:extLst>
      <p:ext uri="{BB962C8B-B14F-4D97-AF65-F5344CB8AC3E}">
        <p14:creationId xmlns:p14="http://schemas.microsoft.com/office/powerpoint/2010/main" val="1777223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Rectangle 61"/>
          <p:cNvSpPr/>
          <p:nvPr/>
        </p:nvSpPr>
        <p:spPr>
          <a:xfrm>
            <a:off x="0" y="0"/>
            <a:ext cx="468313"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p:nvSpPr>
        <p:spPr>
          <a:xfrm>
            <a:off x="468313" y="765175"/>
            <a:ext cx="574675" cy="1008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l-GR" sz="2400" b="0" i="0" u="none" strike="noStrike" kern="1200" cap="none" spc="0" normalizeH="0" baseline="0" noProof="0">
              <a:ln>
                <a:noFill/>
              </a:ln>
              <a:solidFill>
                <a:schemeClr val="lt1"/>
              </a:solidFill>
              <a:effectLst/>
              <a:uLnTx/>
              <a:uFillTx/>
              <a:latin typeface="+mn-lt"/>
              <a:ea typeface="+mn-ea"/>
              <a:cs typeface="+mn-cs"/>
            </a:endParaRPr>
          </a:p>
        </p:txBody>
      </p:sp>
      <p:sp>
        <p:nvSpPr>
          <p:cNvPr id="10" name="Πεντάγωνο 9"/>
          <p:cNvSpPr/>
          <p:nvPr/>
        </p:nvSpPr>
        <p:spPr>
          <a:xfrm>
            <a:off x="468313" y="2316163"/>
            <a:ext cx="674688" cy="792163"/>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l-GR" sz="2400" b="0" i="0" u="none" strike="noStrike" kern="1200" cap="none" spc="0" normalizeH="0" baseline="0" noProof="0">
              <a:ln>
                <a:noFill/>
              </a:ln>
              <a:solidFill>
                <a:schemeClr val="lt1"/>
              </a:solidFill>
              <a:effectLst/>
              <a:uLnTx/>
              <a:uFillTx/>
              <a:latin typeface="+mn-lt"/>
              <a:ea typeface="+mn-ea"/>
              <a:cs typeface="+mn-cs"/>
            </a:endParaRPr>
          </a:p>
        </p:txBody>
      </p:sp>
      <p:sp>
        <p:nvSpPr>
          <p:cNvPr id="2" name="Τίτλος 1"/>
          <p:cNvSpPr>
            <a:spLocks noGrp="1"/>
          </p:cNvSpPr>
          <p:nvPr>
            <p:ph type="ctrTitle" hasCustomPrompt="1"/>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hasCustomPrompt="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11" name="Θέση ημερομηνίας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12" name="Θέση υποσέλιδου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de-DE"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13" name="Θέση αριθμού διαφάνειας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p>
            <a:pPr algn="r">
              <a:buNone/>
            </a:pPr>
            <a:fld id="{9A0DB2DC-4C9A-4742-B13C-FB6460FD3503}" type="slidenum">
              <a:rPr lang="de-DE" dirty="0"/>
              <a:t>‹#›</a:t>
            </a:fld>
            <a:endParaRPr lang="de-D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a:lstStyle/>
          <a:p>
            <a:r>
              <a:rPr lang="el-GR"/>
              <a:t>Στυλ κύριου τίτλου</a:t>
            </a:r>
          </a:p>
        </p:txBody>
      </p:sp>
      <p:sp>
        <p:nvSpPr>
          <p:cNvPr id="3" name="Θέση κατακόρυφου κειμένου 2"/>
          <p:cNvSpPr>
            <a:spLocks noGrp="1"/>
          </p:cNvSpPr>
          <p:nvPr>
            <p:ph type="body" orient="vert" idx="1" hasCustomPrompt="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hasCustomPrompt="1"/>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hasCustomPrompt="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Rectangle 61"/>
          <p:cNvSpPr/>
          <p:nvPr/>
        </p:nvSpPr>
        <p:spPr>
          <a:xfrm>
            <a:off x="0" y="0"/>
            <a:ext cx="468313"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p:nvSpPr>
        <p:spPr>
          <a:xfrm>
            <a:off x="468313" y="765175"/>
            <a:ext cx="574675" cy="1008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l-GR" sz="2400" b="0" i="0" u="none" strike="noStrike" kern="1200" cap="none" spc="0" normalizeH="0" baseline="0" noProof="0">
              <a:ln>
                <a:noFill/>
              </a:ln>
              <a:solidFill>
                <a:schemeClr val="lt1"/>
              </a:solidFill>
              <a:effectLst/>
              <a:uLnTx/>
              <a:uFillTx/>
              <a:latin typeface="+mn-lt"/>
              <a:ea typeface="+mn-ea"/>
              <a:cs typeface="+mn-cs"/>
            </a:endParaRPr>
          </a:p>
        </p:txBody>
      </p:sp>
      <p:sp>
        <p:nvSpPr>
          <p:cNvPr id="10" name="Πεντάγωνο 9"/>
          <p:cNvSpPr/>
          <p:nvPr/>
        </p:nvSpPr>
        <p:spPr>
          <a:xfrm>
            <a:off x="468313" y="2316163"/>
            <a:ext cx="674688" cy="792163"/>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l-GR" sz="2400" b="0" i="0" u="none" strike="noStrike" kern="1200" cap="none" spc="0" normalizeH="0" baseline="0" noProof="0">
              <a:ln>
                <a:noFill/>
              </a:ln>
              <a:solidFill>
                <a:schemeClr val="lt1"/>
              </a:solidFill>
              <a:effectLst/>
              <a:uLnTx/>
              <a:uFillTx/>
              <a:latin typeface="+mn-lt"/>
              <a:ea typeface="+mn-ea"/>
              <a:cs typeface="+mn-cs"/>
            </a:endParaRPr>
          </a:p>
        </p:txBody>
      </p:sp>
      <p:sp>
        <p:nvSpPr>
          <p:cNvPr id="2" name="Τίτλος 1"/>
          <p:cNvSpPr>
            <a:spLocks noGrp="1"/>
          </p:cNvSpPr>
          <p:nvPr>
            <p:ph type="ctrTitle" hasCustomPrompt="1"/>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hasCustomPrompt="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11" name="Θέση ημερομηνίας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12" name="Θέση υποσέλιδου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de-DE"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13" name="Θέση αριθμού διαφάνειας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p>
            <a:pPr algn="r">
              <a:buNone/>
            </a:pPr>
            <a:fld id="{9A0DB2DC-4C9A-4742-B13C-FB6460FD3503}" type="slidenum">
              <a:rPr lang="de-DE" dirty="0"/>
              <a:t>‹#›</a:t>
            </a:fld>
            <a:endParaRPr lang="de-DE"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8" name="Rectangle 61"/>
          <p:cNvSpPr/>
          <p:nvPr/>
        </p:nvSpPr>
        <p:spPr>
          <a:xfrm>
            <a:off x="0" y="0"/>
            <a:ext cx="468313"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3076" name="15 - Ευθεία γραμμή σύνδεσης"/>
          <p:cNvCxnSpPr/>
          <p:nvPr userDrawn="1"/>
        </p:nvCxnSpPr>
        <p:spPr>
          <a:xfrm>
            <a:off x="1522413" y="1193800"/>
            <a:ext cx="7034212" cy="7938"/>
          </a:xfrm>
          <a:prstGeom prst="line">
            <a:avLst/>
          </a:prstGeom>
          <a:ln w="9525" cap="flat" cmpd="sng">
            <a:solidFill>
              <a:schemeClr val="accent1"/>
            </a:solidFill>
            <a:prstDash val="solid"/>
            <a:headEnd type="none" w="med" len="med"/>
            <a:tailEnd type="none" w="med" len="med"/>
          </a:ln>
        </p:spPr>
      </p:cxnSp>
      <p:cxnSp>
        <p:nvCxnSpPr>
          <p:cNvPr id="10" name="15 - Ευθεία γραμμή σύνδεσης"/>
          <p:cNvCxnSpPr/>
          <p:nvPr/>
        </p:nvCxnSpPr>
        <p:spPr bwMode="auto">
          <a:xfrm>
            <a:off x="468313" y="6453188"/>
            <a:ext cx="8475663" cy="19050"/>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p:nvSpPr>
        <p:spPr>
          <a:xfrm>
            <a:off x="468313" y="628650"/>
            <a:ext cx="574675" cy="1008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l-GR" sz="2400" b="0" i="0" u="none" strike="noStrike" kern="1200" cap="none" spc="0" normalizeH="0" baseline="0" noProof="0">
              <a:ln>
                <a:noFill/>
              </a:ln>
              <a:solidFill>
                <a:schemeClr val="lt1"/>
              </a:solidFill>
              <a:effectLst/>
              <a:uLnTx/>
              <a:uFillTx/>
              <a:latin typeface="+mn-lt"/>
              <a:ea typeface="+mn-ea"/>
              <a:cs typeface="+mn-cs"/>
            </a:endParaRPr>
          </a:p>
        </p:txBody>
      </p:sp>
      <p:sp>
        <p:nvSpPr>
          <p:cNvPr id="12" name="Πεντάγωνο 11"/>
          <p:cNvSpPr/>
          <p:nvPr/>
        </p:nvSpPr>
        <p:spPr>
          <a:xfrm>
            <a:off x="468313" y="603250"/>
            <a:ext cx="674688" cy="792163"/>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l-GR" sz="2400" b="0" i="0" u="none" strike="noStrike" kern="1200" cap="none" spc="0" normalizeH="0" baseline="0" noProof="0">
              <a:ln>
                <a:noFill/>
              </a:ln>
              <a:solidFill>
                <a:schemeClr val="lt1"/>
              </a:solidFill>
              <a:effectLst/>
              <a:uLnTx/>
              <a:uFillTx/>
              <a:latin typeface="+mn-lt"/>
              <a:ea typeface="+mn-ea"/>
              <a:cs typeface="+mn-cs"/>
            </a:endParaRPr>
          </a:p>
        </p:txBody>
      </p:sp>
      <p:sp>
        <p:nvSpPr>
          <p:cNvPr id="3" name="Θέση περιεχομένου 2"/>
          <p:cNvSpPr>
            <a:spLocks noGrp="1"/>
          </p:cNvSpPr>
          <p:nvPr>
            <p:ph idx="1" hasCustomPrompt="1"/>
          </p:nvPr>
        </p:nvSpPr>
        <p:spPr/>
        <p:txBody>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13" name="Τίτλος 1"/>
          <p:cNvSpPr>
            <a:spLocks noGrp="1"/>
          </p:cNvSpPr>
          <p:nvPr>
            <p:ph type="title" hasCustomPrompt="1"/>
          </p:nvPr>
        </p:nvSpPr>
        <p:spPr>
          <a:xfrm>
            <a:off x="1143000" y="365127"/>
            <a:ext cx="7372350" cy="1075390"/>
          </a:xfrm>
        </p:spPr>
        <p:txBody>
          <a:bodyPr>
            <a:normAutofit/>
          </a:bodyPr>
          <a:lstStyle>
            <a:lvl1pPr>
              <a:defRPr sz="4400" b="1"/>
            </a:lvl1pPr>
          </a:lstStyle>
          <a:p>
            <a:r>
              <a:rPr lang="el-GR" dirty="0"/>
              <a:t>Στυλ κύριου τίτλου</a:t>
            </a:r>
          </a:p>
        </p:txBody>
      </p:sp>
      <p:sp>
        <p:nvSpPr>
          <p:cNvPr id="2" name="Θέση ημερομηνίας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l-GR"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2016</a:t>
            </a:r>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14" name="Θέση υποσέλιδου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p>
            <a:pPr algn="ctr">
              <a:buNone/>
            </a:pPr>
            <a:r>
              <a:rPr lang="el-GR" altLang="x-none" dirty="0">
                <a:solidFill>
                  <a:srgbClr val="898989"/>
                </a:solidFill>
              </a:rPr>
              <a:t>Δρ Χαράλαμπος Μουζάκης</a:t>
            </a:r>
            <a:endParaRPr lang="en-US" altLang="x-none" dirty="0">
              <a:solidFill>
                <a:srgbClr val="898989"/>
              </a:solidFill>
            </a:endParaRPr>
          </a:p>
        </p:txBody>
      </p:sp>
      <p:sp>
        <p:nvSpPr>
          <p:cNvPr id="15" name="Θέση αριθμού διαφάνειας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p>
            <a:pPr algn="r">
              <a:buNone/>
            </a:pPr>
            <a:fld id="{9A0DB2DC-4C9A-4742-B13C-FB6460FD3503}" type="slidenum">
              <a:rPr lang="en-US" altLang="x-none" dirty="0"/>
              <a:t>‹#›</a:t>
            </a:fld>
            <a:endParaRPr lang="en-US" altLang="x-none"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hasCustomPrompt="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a:lstStyle/>
          <a:p>
            <a:r>
              <a:rPr lang="el-GR"/>
              <a:t>Στυλ κύριου τίτλου</a:t>
            </a:r>
          </a:p>
        </p:txBody>
      </p:sp>
      <p:sp>
        <p:nvSpPr>
          <p:cNvPr id="3" name="Θέση περιεχομένου 2"/>
          <p:cNvSpPr>
            <a:spLocks noGrp="1"/>
          </p:cNvSpPr>
          <p:nvPr>
            <p:ph sz="half" idx="1" hasCustomPrompt="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hasCustomPrompt="1"/>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hasCustomPrompt="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hasCustomPrompt="1"/>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hasCustomPrompt="1"/>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hasCustomPrompt="1"/>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9" name="Slide Number Placeholder 8"/>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a:lstStyle/>
          <a:p>
            <a:r>
              <a:rPr lang="el-GR"/>
              <a:t>Στυλ κύριου τίτλου</a:t>
            </a:r>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4" name="Slide Number Placeholder 3"/>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hasCustomPrompt="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hasCustomPrompt="1"/>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8" name="Rectangle 61"/>
          <p:cNvSpPr/>
          <p:nvPr/>
        </p:nvSpPr>
        <p:spPr>
          <a:xfrm>
            <a:off x="0" y="0"/>
            <a:ext cx="468313"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3076" name="15 - Ευθεία γραμμή σύνδεσης"/>
          <p:cNvCxnSpPr/>
          <p:nvPr userDrawn="1"/>
        </p:nvCxnSpPr>
        <p:spPr>
          <a:xfrm>
            <a:off x="1522413" y="1193800"/>
            <a:ext cx="7034212" cy="7938"/>
          </a:xfrm>
          <a:prstGeom prst="line">
            <a:avLst/>
          </a:prstGeom>
          <a:ln w="9525" cap="flat" cmpd="sng">
            <a:solidFill>
              <a:schemeClr val="accent1"/>
            </a:solidFill>
            <a:prstDash val="solid"/>
            <a:headEnd type="none" w="med" len="med"/>
            <a:tailEnd type="none" w="med" len="med"/>
          </a:ln>
        </p:spPr>
      </p:cxnSp>
      <p:cxnSp>
        <p:nvCxnSpPr>
          <p:cNvPr id="10" name="15 - Ευθεία γραμμή σύνδεσης"/>
          <p:cNvCxnSpPr/>
          <p:nvPr/>
        </p:nvCxnSpPr>
        <p:spPr bwMode="auto">
          <a:xfrm>
            <a:off x="468313" y="6453188"/>
            <a:ext cx="8475663" cy="19050"/>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p:nvSpPr>
        <p:spPr>
          <a:xfrm>
            <a:off x="468313" y="628650"/>
            <a:ext cx="574675" cy="1008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l-GR" sz="2400" b="0" i="0" u="none" strike="noStrike" kern="1200" cap="none" spc="0" normalizeH="0" baseline="0" noProof="0">
              <a:ln>
                <a:noFill/>
              </a:ln>
              <a:solidFill>
                <a:schemeClr val="lt1"/>
              </a:solidFill>
              <a:effectLst/>
              <a:uLnTx/>
              <a:uFillTx/>
              <a:latin typeface="+mn-lt"/>
              <a:ea typeface="+mn-ea"/>
              <a:cs typeface="+mn-cs"/>
            </a:endParaRPr>
          </a:p>
        </p:txBody>
      </p:sp>
      <p:sp>
        <p:nvSpPr>
          <p:cNvPr id="12" name="Πεντάγωνο 11"/>
          <p:cNvSpPr/>
          <p:nvPr/>
        </p:nvSpPr>
        <p:spPr>
          <a:xfrm>
            <a:off x="468313" y="603250"/>
            <a:ext cx="674688" cy="792163"/>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l-GR" sz="2400" b="0" i="0" u="none" strike="noStrike" kern="1200" cap="none" spc="0" normalizeH="0" baseline="0" noProof="0">
              <a:ln>
                <a:noFill/>
              </a:ln>
              <a:solidFill>
                <a:schemeClr val="lt1"/>
              </a:solidFill>
              <a:effectLst/>
              <a:uLnTx/>
              <a:uFillTx/>
              <a:latin typeface="+mn-lt"/>
              <a:ea typeface="+mn-ea"/>
              <a:cs typeface="+mn-cs"/>
            </a:endParaRPr>
          </a:p>
        </p:txBody>
      </p:sp>
      <p:sp>
        <p:nvSpPr>
          <p:cNvPr id="3" name="Θέση περιεχομένου 2"/>
          <p:cNvSpPr>
            <a:spLocks noGrp="1"/>
          </p:cNvSpPr>
          <p:nvPr>
            <p:ph idx="1" hasCustomPrompt="1"/>
          </p:nvPr>
        </p:nvSpPr>
        <p:spPr/>
        <p:txBody>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13" name="Τίτλος 1"/>
          <p:cNvSpPr>
            <a:spLocks noGrp="1"/>
          </p:cNvSpPr>
          <p:nvPr>
            <p:ph type="title" hasCustomPrompt="1"/>
          </p:nvPr>
        </p:nvSpPr>
        <p:spPr>
          <a:xfrm>
            <a:off x="1143000" y="365127"/>
            <a:ext cx="7372350" cy="1075390"/>
          </a:xfrm>
        </p:spPr>
        <p:txBody>
          <a:bodyPr>
            <a:normAutofit/>
          </a:bodyPr>
          <a:lstStyle>
            <a:lvl1pPr>
              <a:defRPr sz="4400" b="1"/>
            </a:lvl1pPr>
          </a:lstStyle>
          <a:p>
            <a:r>
              <a:rPr lang="el-GR" dirty="0"/>
              <a:t>Στυλ κύριου τίτλου</a:t>
            </a:r>
          </a:p>
        </p:txBody>
      </p:sp>
      <p:sp>
        <p:nvSpPr>
          <p:cNvPr id="2" name="Θέση ημερομηνίας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l-GR"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2016</a:t>
            </a:r>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14" name="Θέση υποσέλιδου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p>
            <a:pPr algn="ctr">
              <a:buNone/>
            </a:pPr>
            <a:r>
              <a:rPr lang="el-GR" altLang="x-none" dirty="0">
                <a:solidFill>
                  <a:srgbClr val="898989"/>
                </a:solidFill>
              </a:rPr>
              <a:t>Δρ Χαράλαμπος Μουζάκης</a:t>
            </a:r>
            <a:endParaRPr lang="en-US" altLang="x-none" dirty="0">
              <a:solidFill>
                <a:srgbClr val="898989"/>
              </a:solidFill>
            </a:endParaRPr>
          </a:p>
        </p:txBody>
      </p:sp>
      <p:sp>
        <p:nvSpPr>
          <p:cNvPr id="15" name="Θέση αριθμού διαφάνειας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p>
            <a:pPr algn="r">
              <a:buNone/>
            </a:pPr>
            <a:fld id="{9A0DB2DC-4C9A-4742-B13C-FB6460FD3503}" type="slidenum">
              <a:rPr lang="en-US" altLang="x-none" dirty="0"/>
              <a:t>‹#›</a:t>
            </a:fld>
            <a:endParaRPr lang="en-US" altLang="x-none"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el-GR" sz="2400" b="0" i="0" u="none" strike="noStrike" kern="1200" cap="none" spc="0" normalizeH="0" baseline="0" noProof="0">
              <a:ln>
                <a:noFill/>
              </a:ln>
              <a:solidFill>
                <a:schemeClr val="tx1"/>
              </a:solidFill>
              <a:effectLst/>
              <a:uLnTx/>
              <a:uFillTx/>
              <a:latin typeface="+mn-lt"/>
              <a:ea typeface="+mn-ea"/>
              <a:cs typeface="+mn-cs"/>
            </a:endParaRPr>
          </a:p>
        </p:txBody>
      </p:sp>
      <p:sp>
        <p:nvSpPr>
          <p:cNvPr id="4" name="Θέση κειμένου 3"/>
          <p:cNvSpPr>
            <a:spLocks noGrp="1"/>
          </p:cNvSpPr>
          <p:nvPr>
            <p:ph type="body" sz="half" idx="2" hasCustomPrompt="1"/>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a:lstStyle/>
          <a:p>
            <a:r>
              <a:rPr lang="el-GR"/>
              <a:t>Στυλ κύριου τίτλου</a:t>
            </a:r>
          </a:p>
        </p:txBody>
      </p:sp>
      <p:sp>
        <p:nvSpPr>
          <p:cNvPr id="3" name="Θέση κατακόρυφου κειμένου 2"/>
          <p:cNvSpPr>
            <a:spLocks noGrp="1"/>
          </p:cNvSpPr>
          <p:nvPr>
            <p:ph type="body" orient="vert" idx="1" hasCustomPrompt="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hasCustomPrompt="1"/>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hasCustomPrompt="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hasCustomPrompt="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a:lstStyle/>
          <a:p>
            <a:r>
              <a:rPr lang="el-GR"/>
              <a:t>Στυλ κύριου τίτλου</a:t>
            </a:r>
          </a:p>
        </p:txBody>
      </p:sp>
      <p:sp>
        <p:nvSpPr>
          <p:cNvPr id="3" name="Θέση περιεχομένου 2"/>
          <p:cNvSpPr>
            <a:spLocks noGrp="1"/>
          </p:cNvSpPr>
          <p:nvPr>
            <p:ph sz="half" idx="1" hasCustomPrompt="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hasCustomPrompt="1"/>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hasCustomPrompt="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hasCustomPrompt="1"/>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hasCustomPrompt="1"/>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hasCustomPrompt="1"/>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9" name="Slide Number Placeholder 8"/>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a:lstStyle/>
          <a:p>
            <a:r>
              <a:rPr lang="el-GR"/>
              <a:t>Στυλ κύριου τίτλου</a:t>
            </a:r>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4" name="Slide Number Placeholder 3"/>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hasCustomPrompt="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hasCustomPrompt="1"/>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el-GR" sz="2400" b="0" i="0" u="none" strike="noStrike" kern="1200" cap="none" spc="0" normalizeH="0" baseline="0" noProof="0">
              <a:ln>
                <a:noFill/>
              </a:ln>
              <a:solidFill>
                <a:schemeClr val="tx1"/>
              </a:solidFill>
              <a:effectLst/>
              <a:uLnTx/>
              <a:uFillTx/>
              <a:latin typeface="+mn-lt"/>
              <a:ea typeface="+mn-ea"/>
              <a:cs typeface="+mn-cs"/>
            </a:endParaRPr>
          </a:p>
        </p:txBody>
      </p:sp>
      <p:sp>
        <p:nvSpPr>
          <p:cNvPr id="4" name="Θέση κειμένου 3"/>
          <p:cNvSpPr>
            <a:spLocks noGrp="1"/>
          </p:cNvSpPr>
          <p:nvPr>
            <p:ph type="body" sz="half" idx="2" hasCustomPrompt="1"/>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a:xfrm>
            <a:off x="628650" y="365125"/>
            <a:ext cx="7886700" cy="1325563"/>
          </a:xfrm>
          <a:prstGeom prst="rect">
            <a:avLst/>
          </a:prstGeom>
          <a:noFill/>
          <a:ln w="9525">
            <a:noFill/>
          </a:ln>
        </p:spPr>
        <p:txBody>
          <a:bodyPr anchor="ctr" anchorCtr="0"/>
          <a:lstStyle/>
          <a:p>
            <a:pPr lvl="0"/>
            <a:r>
              <a:rPr lang="el-GR" altLang="x-none" dirty="0"/>
              <a:t>Στυλ κύριου τίτλου</a:t>
            </a:r>
          </a:p>
        </p:txBody>
      </p:sp>
      <p:sp>
        <p:nvSpPr>
          <p:cNvPr id="1027" name="Θέση κειμένου 2"/>
          <p:cNvSpPr>
            <a:spLocks noGrp="1"/>
          </p:cNvSpPr>
          <p:nvPr>
            <p:ph type="body" idx="1"/>
          </p:nvPr>
        </p:nvSpPr>
        <p:spPr>
          <a:xfrm>
            <a:off x="628650" y="1825625"/>
            <a:ext cx="7886700" cy="4351338"/>
          </a:xfrm>
          <a:prstGeom prst="rect">
            <a:avLst/>
          </a:prstGeom>
          <a:noFill/>
          <a:ln w="9525">
            <a:noFill/>
          </a:ln>
        </p:spPr>
        <p:txBody>
          <a:bodyPr/>
          <a:lstStyle/>
          <a:p>
            <a:pPr lvl="0"/>
            <a:r>
              <a:rPr lang="el-GR" altLang="x-none" dirty="0"/>
              <a:t>Στυλ υποδείγματος κειμένου</a:t>
            </a:r>
          </a:p>
          <a:p>
            <a:pPr lvl="1"/>
            <a:r>
              <a:rPr lang="el-GR" altLang="x-none" dirty="0"/>
              <a:t>Δεύτερου επιπέδου</a:t>
            </a:r>
          </a:p>
          <a:p>
            <a:pPr lvl="2"/>
            <a:r>
              <a:rPr lang="el-GR" altLang="x-none" dirty="0"/>
              <a:t>Τρίτου επιπέδου</a:t>
            </a:r>
          </a:p>
          <a:p>
            <a:pPr lvl="3"/>
            <a:r>
              <a:rPr lang="el-GR" altLang="x-none" dirty="0"/>
              <a:t>Τέταρτου επιπέδου</a:t>
            </a:r>
          </a:p>
          <a:p>
            <a:pPr lvl="4"/>
            <a:r>
              <a:rPr lang="el-GR" altLang="x-none" dirty="0"/>
              <a:t>Πέμπτου επιπέδου</a:t>
            </a:r>
          </a:p>
        </p:txBody>
      </p:sp>
      <p:sp>
        <p:nvSpPr>
          <p:cNvPr id="4" name="Θέση ημερομηνίας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Θέση υποσέλιδου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Θέση αριθμού διαφάνειας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rgbClr val="898989"/>
                </a:solidFill>
              </a:defRPr>
            </a:lvl1p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
        <p:nvSpPr>
          <p:cNvPr id="1031" name="Freeform 8"/>
          <p:cNvSpPr/>
          <p:nvPr/>
        </p:nvSpPr>
        <p:spPr bwMode="auto">
          <a:xfrm>
            <a:off x="163513" y="796925"/>
            <a:ext cx="866775" cy="781050"/>
          </a:xfrm>
          <a:custGeom>
            <a:avLst/>
            <a:gdLst/>
            <a:ahLst/>
            <a:cxnLst>
              <a:cxn ang="0">
                <a:pos x="5799" y="10000"/>
              </a:cxn>
              <a:cxn ang="0">
                <a:pos x="5961" y="9880"/>
              </a:cxn>
              <a:cxn ang="0">
                <a:pos x="5988" y="9820"/>
              </a:cxn>
              <a:cxn ang="0">
                <a:pos x="8042" y="5260"/>
              </a:cxn>
              <a:cxn ang="0">
                <a:pos x="8042" y="4721"/>
              </a:cxn>
              <a:cxn ang="0">
                <a:pos x="5988" y="221"/>
              </a:cxn>
              <a:cxn ang="0">
                <a:pos x="5961" y="160"/>
              </a:cxn>
              <a:cxn ang="0">
                <a:pos x="5799" y="41"/>
              </a:cxn>
              <a:cxn ang="0">
                <a:pos x="18" y="0"/>
              </a:cxn>
              <a:cxn ang="0">
                <a:pos x="0" y="9991"/>
              </a:cxn>
              <a:cxn ang="0">
                <a:pos x="5799" y="10000"/>
              </a:cxn>
            </a:cxnLst>
            <a:rect l="0" t="0"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l-GR" sz="2400" b="0" i="0" u="none" strike="noStrike" kern="1200" cap="none" spc="0" normalizeH="0" baseline="0" noProof="0">
              <a:ln>
                <a:noFill/>
              </a:ln>
              <a:solidFill>
                <a:schemeClr val="tx1"/>
              </a:solidFill>
              <a:effectLst/>
              <a:uLnTx/>
              <a:uFillTx/>
              <a:latin typeface="Times New Roman" panose="02020603050405020304" pitchFamily="18"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a:xfrm>
            <a:off x="628650" y="365125"/>
            <a:ext cx="7886700" cy="1325563"/>
          </a:xfrm>
          <a:prstGeom prst="rect">
            <a:avLst/>
          </a:prstGeom>
          <a:noFill/>
          <a:ln w="9525">
            <a:noFill/>
          </a:ln>
        </p:spPr>
        <p:txBody>
          <a:bodyPr anchor="ctr" anchorCtr="0"/>
          <a:lstStyle/>
          <a:p>
            <a:pPr lvl="0"/>
            <a:r>
              <a:rPr lang="el-GR" altLang="x-none" dirty="0"/>
              <a:t>Στυλ κύριου τίτλου</a:t>
            </a:r>
          </a:p>
        </p:txBody>
      </p:sp>
      <p:sp>
        <p:nvSpPr>
          <p:cNvPr id="1027" name="Θέση κειμένου 2"/>
          <p:cNvSpPr>
            <a:spLocks noGrp="1"/>
          </p:cNvSpPr>
          <p:nvPr>
            <p:ph type="body" idx="1"/>
          </p:nvPr>
        </p:nvSpPr>
        <p:spPr>
          <a:xfrm>
            <a:off x="628650" y="1825625"/>
            <a:ext cx="7886700" cy="4351338"/>
          </a:xfrm>
          <a:prstGeom prst="rect">
            <a:avLst/>
          </a:prstGeom>
          <a:noFill/>
          <a:ln w="9525">
            <a:noFill/>
          </a:ln>
        </p:spPr>
        <p:txBody>
          <a:bodyPr/>
          <a:lstStyle/>
          <a:p>
            <a:pPr lvl="0"/>
            <a:r>
              <a:rPr lang="el-GR" altLang="x-none" dirty="0"/>
              <a:t>Στυλ υποδείγματος κειμένου</a:t>
            </a:r>
          </a:p>
          <a:p>
            <a:pPr lvl="1"/>
            <a:r>
              <a:rPr lang="el-GR" altLang="x-none" dirty="0"/>
              <a:t>Δεύτερου επιπέδου</a:t>
            </a:r>
          </a:p>
          <a:p>
            <a:pPr lvl="2"/>
            <a:r>
              <a:rPr lang="el-GR" altLang="x-none" dirty="0"/>
              <a:t>Τρίτου επιπέδου</a:t>
            </a:r>
          </a:p>
          <a:p>
            <a:pPr lvl="3"/>
            <a:r>
              <a:rPr lang="el-GR" altLang="x-none" dirty="0"/>
              <a:t>Τέταρτου επιπέδου</a:t>
            </a:r>
          </a:p>
          <a:p>
            <a:pPr lvl="4"/>
            <a:r>
              <a:rPr lang="el-GR" altLang="x-none" dirty="0"/>
              <a:t>Πέμπτου επιπέδου</a:t>
            </a:r>
          </a:p>
        </p:txBody>
      </p:sp>
      <p:sp>
        <p:nvSpPr>
          <p:cNvPr id="4" name="Θέση ημερομηνίας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F037B47-475F-404A-898F-0D107837BA22}" type="datetimeFigureOut">
              <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3/25/2026</a:t>
            </a:fld>
            <a:endParaRPr kumimoji="0" lang="en-US" sz="9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Θέση υποσέλιδου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9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Θέση αριθμού διαφάνειας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rgbClr val="898989"/>
                </a:solidFill>
              </a:defRPr>
            </a:lvl1pPr>
          </a:lstStyle>
          <a:p>
            <a:pPr lvl="0" eaLnBrk="1" hangingPunct="1">
              <a:buNone/>
            </a:pPr>
            <a:fld id="{9A0DB2DC-4C9A-4742-B13C-FB6460FD3503}" type="slidenum">
              <a:rPr lang="en-US" altLang="x-none" dirty="0">
                <a:latin typeface="Times New Roman" panose="02020603050405020304" pitchFamily="18" charset="0"/>
              </a:rPr>
              <a:t>‹#›</a:t>
            </a:fld>
            <a:endParaRPr lang="en-US" altLang="x-none" dirty="0">
              <a:latin typeface="Times New Roman" panose="02020603050405020304" pitchFamily="18" charset="0"/>
            </a:endParaRPr>
          </a:p>
        </p:txBody>
      </p:sp>
      <p:sp>
        <p:nvSpPr>
          <p:cNvPr id="1031" name="Freeform 8"/>
          <p:cNvSpPr/>
          <p:nvPr/>
        </p:nvSpPr>
        <p:spPr bwMode="auto">
          <a:xfrm>
            <a:off x="163513" y="796925"/>
            <a:ext cx="866775" cy="781050"/>
          </a:xfrm>
          <a:custGeom>
            <a:avLst/>
            <a:gdLst/>
            <a:ahLst/>
            <a:cxnLst>
              <a:cxn ang="0">
                <a:pos x="5799" y="10000"/>
              </a:cxn>
              <a:cxn ang="0">
                <a:pos x="5961" y="9880"/>
              </a:cxn>
              <a:cxn ang="0">
                <a:pos x="5988" y="9820"/>
              </a:cxn>
              <a:cxn ang="0">
                <a:pos x="8042" y="5260"/>
              </a:cxn>
              <a:cxn ang="0">
                <a:pos x="8042" y="4721"/>
              </a:cxn>
              <a:cxn ang="0">
                <a:pos x="5988" y="221"/>
              </a:cxn>
              <a:cxn ang="0">
                <a:pos x="5961" y="160"/>
              </a:cxn>
              <a:cxn ang="0">
                <a:pos x="5799" y="41"/>
              </a:cxn>
              <a:cxn ang="0">
                <a:pos x="18" y="0"/>
              </a:cxn>
              <a:cxn ang="0">
                <a:pos x="0" y="9991"/>
              </a:cxn>
              <a:cxn ang="0">
                <a:pos x="5799" y="10000"/>
              </a:cxn>
            </a:cxnLst>
            <a:rect l="0" t="0"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l-GR" sz="2400" b="0" i="0" u="none" strike="noStrike" kern="1200" cap="none" spc="0" normalizeH="0" baseline="0" noProof="0">
              <a:ln>
                <a:noFill/>
              </a:ln>
              <a:solidFill>
                <a:schemeClr val="tx1"/>
              </a:solidFill>
              <a:effectLst/>
              <a:uLnTx/>
              <a:uFillTx/>
              <a:latin typeface="Times New Roman" panose="02020603050405020304" pitchFamily="18"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chamilo1.edivea.net/main/lp/lp_controller.php?cidReq=EKPAIDEYTIKOYLIKOENETIKATEIXHHRAKLEI&amp;id_session=0&amp;gidReq=0&amp;gradebook=0&amp;origin=&amp;action=view&amp;lp_id=3683&amp;isStudentView=true" TargetMode="External"/><Relationship Id="rId2" Type="http://schemas.openxmlformats.org/officeDocument/2006/relationships/hyperlink" Target="https://chamilo1.edivea.net/main/lp/lp_controller.php?cidReq=EKPAIDEYTIKOYLIKOENETIKATEIXHHRAKLEI&amp;id_session=0&amp;gidReq=0&amp;gradebook=0&amp;origin=&amp;action=view&amp;lp_id=3682" TargetMode="External"/><Relationship Id="rId1" Type="http://schemas.openxmlformats.org/officeDocument/2006/relationships/slideLayout" Target="../slideLayouts/slideLayout2.xml"/><Relationship Id="rId4" Type="http://schemas.openxmlformats.org/officeDocument/2006/relationships/hyperlink" Target="https://chamilo1.edivea.net/main/lp/lp_controller.php?cidReq=EKPAIDEYTIKOYLIKOENETIKATEIXHHRAKLEI&amp;id_session=0&amp;gidReq=0&amp;gradebook=0&amp;origin=&amp;action=view&amp;lp_id=3684"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p:cNvSpPr>
          <p:nvPr>
            <p:ph type="ctrTitle" hasCustomPrompt="1"/>
          </p:nvPr>
        </p:nvSpPr>
        <p:spPr>
          <a:xfrm>
            <a:off x="1403350" y="1557338"/>
            <a:ext cx="7272338" cy="1873250"/>
          </a:xfrm>
          <a:ln/>
        </p:spPr>
        <p:txBody>
          <a:bodyPr vert="horz" wrap="square" lIns="91440" tIns="45720" rIns="91440" bIns="45720" anchor="b" anchorCtr="0">
            <a:normAutofit fontScale="90000"/>
          </a:bodyPr>
          <a:lstStyle/>
          <a:p>
            <a:pPr defTabSz="685800" eaLnBrk="1" hangingPunct="1">
              <a:buClrTx/>
              <a:buSzTx/>
              <a:buFontTx/>
            </a:pPr>
            <a:r>
              <a:rPr lang="el-GR" altLang="x-none" sz="2400" kern="1200" dirty="0">
                <a:solidFill>
                  <a:srgbClr val="C00000"/>
                </a:solidFill>
                <a:latin typeface="+mj-lt"/>
                <a:ea typeface="+mj-ea"/>
                <a:cs typeface="+mj-cs"/>
              </a:rPr>
              <a:t>ΣΧΕΔΙΑΣΜΟΣ  ΥΛΟΠΟΙΗΣΗ ΚΑΙ ΑΠΟΤΙΜΗΣΗ ΕΚΠΑΙΔΕΥΤΙΚΟΥ ΥΛΙΚΟΥ</a:t>
            </a:r>
            <a:br>
              <a:rPr lang="el-GR" altLang="x-none" sz="2400" kern="1200" dirty="0">
                <a:solidFill>
                  <a:srgbClr val="C00000"/>
                </a:solidFill>
                <a:latin typeface="+mj-lt"/>
                <a:ea typeface="+mj-ea"/>
                <a:cs typeface="+mj-cs"/>
              </a:rPr>
            </a:br>
            <a:r>
              <a:rPr lang="el-GR" altLang="x-none" sz="2400" kern="1200" dirty="0">
                <a:solidFill>
                  <a:srgbClr val="C00000"/>
                </a:solidFill>
                <a:latin typeface="+mj-lt"/>
                <a:ea typeface="+mj-ea"/>
                <a:cs typeface="+mj-cs"/>
              </a:rPr>
              <a:t>ΜΕ ΤΗΝ ΜΕΘΟΔΟ ΤΗΣ ΕΞΑΕ ΜΕ ΘΕΜΑ ΤΗΝ ΑΝΑΔΕΙΞΗ ΤΩΝ ΕΝΕΤΙΚΩΝ</a:t>
            </a:r>
            <a:br>
              <a:rPr lang="el-GR" altLang="x-none" sz="2400" kern="1200" dirty="0">
                <a:solidFill>
                  <a:srgbClr val="C00000"/>
                </a:solidFill>
                <a:latin typeface="+mj-lt"/>
                <a:ea typeface="+mj-ea"/>
                <a:cs typeface="+mj-cs"/>
              </a:rPr>
            </a:br>
            <a:r>
              <a:rPr lang="el-GR" altLang="x-none" sz="2400" kern="1200" dirty="0">
                <a:solidFill>
                  <a:srgbClr val="C00000"/>
                </a:solidFill>
                <a:latin typeface="+mj-lt"/>
                <a:ea typeface="+mj-ea"/>
                <a:cs typeface="+mj-cs"/>
              </a:rPr>
              <a:t>ΤΕΙΧΩΝ ΤΗΣ ΠΟΛΗΣ ΤΟΥ ΗΡΑΚΛΕΙΟΥ ΚΑΙ ΤΗΣ ΙΣΤΟΡΙΚΟΤΗΤΑΣ ΤΟΥΣ</a:t>
            </a:r>
          </a:p>
        </p:txBody>
      </p:sp>
      <p:cxnSp>
        <p:nvCxnSpPr>
          <p:cNvPr id="4099" name="15 - Ευθεία γραμμή σύνδεσης"/>
          <p:cNvCxnSpPr/>
          <p:nvPr/>
        </p:nvCxnSpPr>
        <p:spPr>
          <a:xfrm>
            <a:off x="1789113" y="1046163"/>
            <a:ext cx="7034212" cy="6350"/>
          </a:xfrm>
          <a:prstGeom prst="line">
            <a:avLst/>
          </a:prstGeom>
          <a:ln w="9525" cap="flat" cmpd="sng">
            <a:solidFill>
              <a:schemeClr val="accent1"/>
            </a:solidFill>
            <a:prstDash val="solid"/>
            <a:headEnd type="none" w="med" len="med"/>
            <a:tailEnd type="none" w="med" len="med"/>
          </a:ln>
        </p:spPr>
      </p:cxnSp>
      <p:sp>
        <p:nvSpPr>
          <p:cNvPr id="4100" name="11 - Ορθογώνιο"/>
          <p:cNvSpPr/>
          <p:nvPr/>
        </p:nvSpPr>
        <p:spPr>
          <a:xfrm>
            <a:off x="1604963" y="250825"/>
            <a:ext cx="7404100" cy="739775"/>
          </a:xfrm>
          <a:prstGeom prst="rect">
            <a:avLst/>
          </a:prstGeom>
          <a:noFill/>
          <a:ln w="9525">
            <a:noFill/>
          </a:ln>
        </p:spPr>
        <p:txBody>
          <a:bodyPr>
            <a:spAutoFit/>
          </a:bodyPr>
          <a:lstStyle/>
          <a:p>
            <a:pPr algn="ctr"/>
            <a:r>
              <a:rPr lang="el-GR" altLang="x-none" sz="1400" dirty="0">
                <a:latin typeface="Book Antiqua" panose="02040602050305030304" pitchFamily="18" charset="0"/>
              </a:rPr>
              <a:t>Πρόγραμμα Μεταπτυχιακών Σπουδών: </a:t>
            </a:r>
            <a:endParaRPr lang="en-US" altLang="x-none" sz="1400" dirty="0">
              <a:latin typeface="Book Antiqua" panose="02040602050305030304" pitchFamily="18" charset="0"/>
            </a:endParaRPr>
          </a:p>
          <a:p>
            <a:pPr algn="ctr"/>
            <a:r>
              <a:rPr lang="el-GR" altLang="x-none"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(e-Learning)»</a:t>
            </a:r>
            <a:endParaRPr lang="el-GR" altLang="x-none" sz="1200" dirty="0">
              <a:latin typeface="Book Antiqua" panose="02040602050305030304" pitchFamily="18" charset="0"/>
            </a:endParaRPr>
          </a:p>
        </p:txBody>
      </p:sp>
      <p:sp>
        <p:nvSpPr>
          <p:cNvPr id="4101" name="Rectangle 1"/>
          <p:cNvSpPr/>
          <p:nvPr/>
        </p:nvSpPr>
        <p:spPr>
          <a:xfrm>
            <a:off x="1187450" y="5934075"/>
            <a:ext cx="7204075" cy="400050"/>
          </a:xfrm>
          <a:prstGeom prst="rect">
            <a:avLst/>
          </a:prstGeom>
          <a:noFill/>
          <a:ln w="9525">
            <a:noFill/>
          </a:ln>
        </p:spPr>
        <p:txBody>
          <a:bodyPr anchor="ctr" anchorCtr="0">
            <a:spAutoFit/>
          </a:bodyPr>
          <a:lstStyle/>
          <a:p>
            <a:pPr algn="ctr"/>
            <a:r>
              <a:rPr lang="el-GR" altLang="x-none" sz="2000" i="1" dirty="0">
                <a:latin typeface="Book Antiqua" panose="02040602050305030304" pitchFamily="18" charset="0"/>
                <a:cs typeface="Times New Roman" panose="02020603050405020304" pitchFamily="18" charset="0"/>
              </a:rPr>
              <a:t>Ρέθυμνο, 202</a:t>
            </a:r>
            <a:r>
              <a:rPr lang="en-US" altLang="x-none" sz="2000" i="1" dirty="0">
                <a:latin typeface="Book Antiqua" panose="02040602050305030304" pitchFamily="18" charset="0"/>
                <a:cs typeface="Times New Roman" panose="02020603050405020304" pitchFamily="18" charset="0"/>
              </a:rPr>
              <a:t>6</a:t>
            </a:r>
            <a:endParaRPr lang="el-GR" altLang="x-none" sz="2000" i="1" dirty="0">
              <a:latin typeface="Arial" panose="020B0604020202020204" pitchFamily="34" charset="0"/>
              <a:ea typeface="Times New Roman" panose="02020603050405020304" pitchFamily="18" charset="0"/>
            </a:endParaRPr>
          </a:p>
        </p:txBody>
      </p:sp>
      <p:cxnSp>
        <p:nvCxnSpPr>
          <p:cNvPr id="4102" name="15 - Ευθεία γραμμή σύνδεσης"/>
          <p:cNvCxnSpPr/>
          <p:nvPr/>
        </p:nvCxnSpPr>
        <p:spPr>
          <a:xfrm flipV="1">
            <a:off x="1789113" y="1101725"/>
            <a:ext cx="7034212" cy="0"/>
          </a:xfrm>
          <a:prstGeom prst="line">
            <a:avLst/>
          </a:prstGeom>
          <a:ln w="9525" cap="flat" cmpd="sng">
            <a:solidFill>
              <a:schemeClr val="accent1"/>
            </a:solidFill>
            <a:prstDash val="solid"/>
            <a:headEnd type="none" w="med" len="med"/>
            <a:tailEnd type="none" w="med" len="med"/>
          </a:ln>
        </p:spPr>
      </p:cxnSp>
      <p:cxnSp>
        <p:nvCxnSpPr>
          <p:cNvPr id="9" name="15 - Ευθεία γραμμή σύνδεσης"/>
          <p:cNvCxnSpPr/>
          <p:nvPr/>
        </p:nvCxnSpPr>
        <p:spPr bwMode="auto">
          <a:xfrm>
            <a:off x="1638300" y="5589588"/>
            <a:ext cx="6991350" cy="12700"/>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4104" name="9 - Ορθογώνιο"/>
          <p:cNvSpPr/>
          <p:nvPr/>
        </p:nvSpPr>
        <p:spPr>
          <a:xfrm>
            <a:off x="1370013" y="3484563"/>
            <a:ext cx="6840537" cy="1077912"/>
          </a:xfrm>
          <a:prstGeom prst="rect">
            <a:avLst/>
          </a:prstGeom>
          <a:noFill/>
          <a:ln w="9525">
            <a:noFill/>
          </a:ln>
        </p:spPr>
        <p:txBody>
          <a:bodyPr>
            <a:spAutoFit/>
          </a:bodyPr>
          <a:lstStyle/>
          <a:p>
            <a:pPr algn="ctr"/>
            <a:r>
              <a:rPr lang="el-GR" altLang="x-none" sz="3200" dirty="0">
                <a:latin typeface="Times New Roman" panose="02020603050405020304" pitchFamily="18" charset="0"/>
              </a:rPr>
              <a:t>ΙΩΑΝΝΗΣ ΑΘΑΝΑΣΙΟΣ ΚΑΝΑΒΑΚΗΣ</a:t>
            </a:r>
          </a:p>
        </p:txBody>
      </p:sp>
      <p:graphicFrame>
        <p:nvGraphicFramePr>
          <p:cNvPr id="4105" name="Table 4104"/>
          <p:cNvGraphicFramePr/>
          <p:nvPr/>
        </p:nvGraphicFramePr>
        <p:xfrm>
          <a:off x="1908175" y="5014913"/>
          <a:ext cx="6096000" cy="914400"/>
        </p:xfrm>
        <a:graphic>
          <a:graphicData uri="http://schemas.openxmlformats.org/drawingml/2006/table">
            <a:tbl>
              <a:tblPr/>
              <a:tblGrid>
                <a:gridCol w="2032000"/>
                <a:gridCol w="2032000"/>
                <a:gridCol w="2032000"/>
              </a:tblGrid>
              <a:tr h="914400">
                <a:tc>
                  <a:txBody>
                    <a:bodyPr/>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5pPr>
                    </a:lstStyle>
                    <a:p>
                      <a:pPr lvl="0" algn="ctr" defTabSz="685800" eaLnBrk="1" hangingPunct="1">
                        <a:buNone/>
                      </a:pPr>
                      <a:r>
                        <a:rPr lang="el-GR" altLang="x-none" sz="1800" dirty="0">
                          <a:latin typeface="Times New Roman" panose="02020603050405020304" pitchFamily="18" charset="0"/>
                          <a:cs typeface="Times New Roman" panose="02020603050405020304" pitchFamily="18" charset="0"/>
                        </a:rPr>
                        <a:t>Κωτσίδης Κωνσταντίνος</a:t>
                      </a:r>
                      <a:endParaRPr lang="el-GR" altLang="x-none" sz="1800" dirty="0">
                        <a:latin typeface="Times New Roman" panose="02020603050405020304" pitchFamily="18" charset="0"/>
                        <a:ea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5pPr>
                    </a:lstStyle>
                    <a:p>
                      <a:pPr lvl="0" algn="ctr" defTabSz="685800" eaLnBrk="1" hangingPunct="1">
                        <a:buNone/>
                      </a:pPr>
                      <a:r>
                        <a:rPr lang="el-GR" altLang="x-none" sz="1800" dirty="0">
                          <a:latin typeface="Times New Roman" panose="02020603050405020304" pitchFamily="18" charset="0"/>
                          <a:cs typeface="Times New Roman" panose="02020603050405020304" pitchFamily="18" charset="0"/>
                        </a:rPr>
                        <a:t>Παναγιώτης Αναστασιάδης</a:t>
                      </a:r>
                    </a:p>
                    <a:p>
                      <a:pPr lvl="0" algn="ctr" defTabSz="685800" eaLnBrk="1" hangingPunct="1">
                        <a:buNone/>
                      </a:pPr>
                      <a:endParaRPr lang="el-GR" altLang="x-none" sz="1800" dirty="0">
                        <a:latin typeface="Times New Roman" panose="02020603050405020304" pitchFamily="18" charset="0"/>
                        <a:ea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5pPr>
                    </a:lstStyle>
                    <a:p>
                      <a:pPr lvl="0" algn="ctr" defTabSz="685800" eaLnBrk="1" hangingPunct="1">
                        <a:buNone/>
                      </a:pPr>
                      <a:r>
                        <a:rPr lang="el-GR" altLang="x-none" sz="1800" dirty="0">
                          <a:latin typeface="Times New Roman" panose="02020603050405020304" pitchFamily="18" charset="0"/>
                          <a:ea typeface="Times New Roman" panose="02020603050405020304" pitchFamily="18" charset="0"/>
                        </a:rPr>
                        <a:t>Χαλκιαδάκης</a:t>
                      </a:r>
                    </a:p>
                    <a:p>
                      <a:pPr lvl="0" algn="ctr" defTabSz="685800" eaLnBrk="1" hangingPunct="1">
                        <a:buNone/>
                      </a:pPr>
                      <a:r>
                        <a:rPr lang="el-GR" altLang="x-none" sz="1800" dirty="0">
                          <a:latin typeface="Times New Roman" panose="02020603050405020304" pitchFamily="18" charset="0"/>
                          <a:ea typeface="Times New Roman" panose="02020603050405020304" pitchFamily="18" charset="0"/>
                        </a:rPr>
                        <a:t>Εμμανουήλ</a:t>
                      </a: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solidFill>
                  </a:tcPr>
                </a:tc>
              </a:tr>
            </a:tbl>
          </a:graphicData>
        </a:graphic>
      </p:graphicFrame>
      <p:sp>
        <p:nvSpPr>
          <p:cNvPr id="4115" name="9 - Ορθογώνιο"/>
          <p:cNvSpPr/>
          <p:nvPr/>
        </p:nvSpPr>
        <p:spPr>
          <a:xfrm>
            <a:off x="1535113" y="4545013"/>
            <a:ext cx="6842125" cy="368300"/>
          </a:xfrm>
          <a:prstGeom prst="rect">
            <a:avLst/>
          </a:prstGeom>
          <a:noFill/>
          <a:ln w="9525">
            <a:noFill/>
          </a:ln>
        </p:spPr>
        <p:txBody>
          <a:bodyPr>
            <a:spAutoFit/>
          </a:bodyPr>
          <a:lstStyle/>
          <a:p>
            <a:pPr algn="ctr"/>
            <a:r>
              <a:rPr lang="el-GR" altLang="x-none" sz="1800" dirty="0">
                <a:latin typeface="Times New Roman" panose="02020603050405020304" pitchFamily="18" charset="0"/>
              </a:rPr>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hasCustomPrompt="1"/>
          </p:nvPr>
        </p:nvSpPr>
        <p:spPr>
          <a:xfrm>
            <a:off x="1042988" y="620713"/>
            <a:ext cx="7777163" cy="576263"/>
          </a:xfrm>
        </p:spPr>
        <p:txBody>
          <a:bodyPr vert="horz" wrap="square" lIns="91440" tIns="45720" rIns="91440" bIns="45720" numCol="1" anchor="ctr" anchorCtr="0" compatLnSpc="1"/>
          <a:lstStyle/>
          <a:p>
            <a:pPr defTabSz="685800" eaLnBrk="1" hangingPunct="1"/>
            <a:r>
              <a:rPr lang="el-GR" altLang="x-none" sz="3200" kern="1200" dirty="0">
                <a:latin typeface="+mj-lt"/>
                <a:ea typeface="+mj-ea"/>
                <a:cs typeface="+mj-cs"/>
              </a:rPr>
              <a:t>6. Μεθοδολογία (1/2) </a:t>
            </a:r>
            <a:endParaRPr lang="el-GR" altLang="x-none" sz="3600" kern="1200" dirty="0">
              <a:latin typeface="+mj-lt"/>
              <a:ea typeface="+mj-ea"/>
              <a:cs typeface="+mj-cs"/>
            </a:endParaRPr>
          </a:p>
        </p:txBody>
      </p:sp>
      <p:sp>
        <p:nvSpPr>
          <p:cNvPr id="4" name="9 - Ορθογώνιο"/>
          <p:cNvSpPr/>
          <p:nvPr/>
        </p:nvSpPr>
        <p:spPr>
          <a:xfrm>
            <a:off x="971550" y="1268413"/>
            <a:ext cx="7632700" cy="4154170"/>
          </a:xfrm>
          <a:prstGeom prst="rect">
            <a:avLst/>
          </a:prstGeom>
        </p:spPr>
        <p:txBody>
          <a:bodyPr>
            <a:spAutoFit/>
          </a:bodyPr>
          <a:lstStyle/>
          <a:p>
            <a:pPr algn="just">
              <a:buNone/>
            </a:pPr>
            <a:r>
              <a:rPr lang="el-GR" altLang="x-none" dirty="0">
                <a:latin typeface="Times New Roman" panose="02020603050405020304" pitchFamily="18" charset="0"/>
              </a:rPr>
              <a:t>Η ανάλυση των δεδομένων της παρούσας μελέτης πραγματοποιήθηκε με τη χρήση ποιοτικής μεθόδου, η οποία θεωρήθηκε η πιο κατάλληλη για την αξιολόγηση και αποτίμηση του εκπαιδευτικού υλικού.</a:t>
            </a:r>
          </a:p>
          <a:p>
            <a:pPr algn="just">
              <a:buNone/>
            </a:pPr>
            <a:endParaRPr lang="el-GR" altLang="x-none" dirty="0">
              <a:latin typeface="Times New Roman" panose="02020603050405020304" pitchFamily="18" charset="0"/>
            </a:endParaRPr>
          </a:p>
          <a:p>
            <a:pPr algn="just">
              <a:buNone/>
            </a:pPr>
            <a:r>
              <a:rPr lang="el-GR" altLang="x-none" dirty="0">
                <a:latin typeface="Times New Roman" panose="02020603050405020304" pitchFamily="18" charset="0"/>
              </a:rPr>
              <a:t>Αυτή η διαδικασία συμπεριέλαβε τις απόψεις ειδικών στην ΕξΑΕ, καθώς και τις απόψεις των μαθητών που χρησιμοποίησαν το υλικό στο πλαίσιο συμπληρωματικής εξ αποστάσεως εκπαίδευσης, εφαρμόζοντας το διερευνητικό μοντέλο μάθησης. </a:t>
            </a:r>
          </a:p>
          <a:p>
            <a:pPr algn="just">
              <a:buNone/>
            </a:pPr>
            <a:endParaRPr lang="el-GR" altLang="x-none" dirty="0">
              <a:latin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hasCustomPrompt="1"/>
          </p:nvPr>
        </p:nvSpPr>
        <p:spPr>
          <a:xfrm>
            <a:off x="1042988" y="620713"/>
            <a:ext cx="7777163" cy="576263"/>
          </a:xfrm>
        </p:spPr>
        <p:txBody>
          <a:bodyPr vert="horz" wrap="square" lIns="91440" tIns="45720" rIns="91440" bIns="45720" numCol="1" anchor="ctr" anchorCtr="0" compatLnSpc="1"/>
          <a:lstStyle/>
          <a:p>
            <a:pPr defTabSz="685800" eaLnBrk="1" hangingPunct="1"/>
            <a:r>
              <a:rPr lang="el-GR" altLang="x-none" sz="3200" kern="1200" dirty="0">
                <a:latin typeface="+mj-lt"/>
                <a:ea typeface="+mj-ea"/>
                <a:cs typeface="+mj-cs"/>
              </a:rPr>
              <a:t>6. Μεθοδολογία (2/2) </a:t>
            </a:r>
            <a:endParaRPr lang="el-GR" altLang="x-none" sz="3600" kern="1200" dirty="0">
              <a:latin typeface="+mj-lt"/>
              <a:ea typeface="+mj-ea"/>
              <a:cs typeface="+mj-cs"/>
            </a:endParaRPr>
          </a:p>
        </p:txBody>
      </p:sp>
      <p:sp>
        <p:nvSpPr>
          <p:cNvPr id="4" name="9 - Ορθογώνιο"/>
          <p:cNvSpPr/>
          <p:nvPr/>
        </p:nvSpPr>
        <p:spPr>
          <a:xfrm>
            <a:off x="971550" y="1268413"/>
            <a:ext cx="7632700" cy="3784600"/>
          </a:xfrm>
          <a:prstGeom prst="rect">
            <a:avLst/>
          </a:prstGeom>
        </p:spPr>
        <p:txBody>
          <a:bodyPr>
            <a:spAutoFit/>
          </a:bodyPr>
          <a:lstStyle/>
          <a:p>
            <a:pPr algn="just">
              <a:buNone/>
            </a:pPr>
            <a:r>
              <a:rPr lang="el-GR" altLang="x-none" dirty="0">
                <a:sym typeface="+mn-ea"/>
              </a:rPr>
              <a:t>Το υλικό μετά τη σχεδίασή του διαμοιράστηκε, χρησιμοποιήθηκε και αξιολογήθηκε από μια ομάδα πολιτών του Ηρακλείου. Οι εκπαιδευόμενοι μελέτησαν το υλικό, απάντησαν σε ερωτήσεις αξιολόγησης των γνώσεων που απέκτησαν, καθώς και σε ερωτήσεις σχετικά με τον βαθμό ικανοποίησής τους από την παρουσίαση και το περιεχόμενο</a:t>
            </a:r>
            <a:endParaRPr lang="el-GR" altLang="x-none" dirty="0">
              <a:latin typeface="Times New Roman" panose="02020603050405020304" pitchFamily="18" charset="0"/>
            </a:endParaRPr>
          </a:p>
          <a:p>
            <a:pPr algn="just">
              <a:buNone/>
            </a:pPr>
            <a:endParaRPr lang="el-GR" altLang="x-none" dirty="0">
              <a:latin typeface="Times New Roman" panose="02020603050405020304" pitchFamily="18" charset="0"/>
            </a:endParaRPr>
          </a:p>
          <a:p>
            <a:pPr algn="just">
              <a:buNone/>
            </a:pPr>
            <a:r>
              <a:rPr lang="el-GR" altLang="x-none" dirty="0">
                <a:latin typeface="Times New Roman" panose="02020603050405020304" pitchFamily="18" charset="0"/>
              </a:rPr>
              <a:t>Το ερωτηματολόγιο περιελάβανε ερωτήσεις ανοιχτού τύπου όπου κάθε συμμετέχων μπορούσε να εκφράσει την άποψή του.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p:cNvSpPr>
          <p:nvPr>
            <p:ph type="title" hasCustomPrompt="1"/>
          </p:nvPr>
        </p:nvSpPr>
        <p:spPr>
          <a:xfrm>
            <a:off x="1187450" y="333375"/>
            <a:ext cx="7848600" cy="765175"/>
          </a:xfrm>
        </p:spPr>
        <p:txBody>
          <a:bodyPr vert="horz" wrap="square" lIns="91440" tIns="45720" rIns="91440" bIns="45720" numCol="1" anchor="ctr" anchorCtr="0" compatLnSpc="1">
            <a:normAutofit fontScale="90000"/>
          </a:bodyPr>
          <a:lstStyle/>
          <a:p>
            <a:pPr defTabSz="685800" eaLnBrk="1" hangingPunct="1"/>
            <a:r>
              <a:rPr lang="el-GR" altLang="x-none" sz="3200" kern="1200" dirty="0">
                <a:latin typeface="+mj-lt"/>
                <a:ea typeface="+mj-ea"/>
                <a:cs typeface="+mj-cs"/>
              </a:rPr>
              <a:t/>
            </a:r>
            <a:br>
              <a:rPr lang="el-GR" altLang="x-none" sz="3200" kern="1200" dirty="0">
                <a:latin typeface="+mj-lt"/>
                <a:ea typeface="+mj-ea"/>
                <a:cs typeface="+mj-cs"/>
              </a:rPr>
            </a:br>
            <a:r>
              <a:rPr lang="el-GR" altLang="x-none" sz="3200" kern="1200" dirty="0">
                <a:latin typeface="+mj-lt"/>
                <a:ea typeface="+mj-ea"/>
                <a:cs typeface="+mj-cs"/>
              </a:rPr>
              <a:t>7α. Παραγόμενο εκπαιδευτικό υλικό 1/2 </a:t>
            </a:r>
            <a:endParaRPr lang="el-GR" altLang="x-none" sz="3200" kern="1200" dirty="0">
              <a:solidFill>
                <a:srgbClr val="FF0000"/>
              </a:solidFill>
              <a:latin typeface="+mj-lt"/>
              <a:ea typeface="+mj-ea"/>
              <a:cs typeface="+mj-cs"/>
            </a:endParaRPr>
          </a:p>
        </p:txBody>
      </p:sp>
      <p:sp>
        <p:nvSpPr>
          <p:cNvPr id="14339" name="9 - Ορθογώνιο"/>
          <p:cNvSpPr/>
          <p:nvPr/>
        </p:nvSpPr>
        <p:spPr>
          <a:xfrm>
            <a:off x="971550" y="1557338"/>
            <a:ext cx="7345363" cy="3538537"/>
          </a:xfrm>
          <a:prstGeom prst="rect">
            <a:avLst/>
          </a:prstGeom>
          <a:noFill/>
          <a:ln w="9525">
            <a:noFill/>
          </a:ln>
        </p:spPr>
        <p:txBody>
          <a:bodyPr>
            <a:spAutoFit/>
          </a:bodyPr>
          <a:lstStyle/>
          <a:p>
            <a:pPr algn="just"/>
            <a:r>
              <a:rPr lang="el-GR" altLang="x-none" sz="3200" dirty="0">
                <a:latin typeface="Times New Roman" panose="02020603050405020304" pitchFamily="18" charset="0"/>
              </a:rPr>
              <a:t>Σκοπός του εκπαιδευτικού υλικού είναι η ανάδειξη των σημαντικών σημείων των Ενετικών τειχών της πόλης του Ηρακλείου, ενημερώνοντας ταυτόχρονα για τη ιστορικότητα τους με τρόπο διασκεδαστικό, κάνοντας χρήση των πολυμεσικών εφαρμογών.</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p:cNvSpPr>
          <p:nvPr>
            <p:ph type="title" hasCustomPrompt="1"/>
          </p:nvPr>
        </p:nvSpPr>
        <p:spPr>
          <a:xfrm>
            <a:off x="1187450" y="333375"/>
            <a:ext cx="7848600" cy="765175"/>
          </a:xfrm>
        </p:spPr>
        <p:txBody>
          <a:bodyPr vert="horz" wrap="square" lIns="91440" tIns="45720" rIns="91440" bIns="45720" numCol="1" anchor="ctr" anchorCtr="0" compatLnSpc="1">
            <a:normAutofit fontScale="90000"/>
          </a:bodyPr>
          <a:lstStyle/>
          <a:p>
            <a:pPr defTabSz="685800" eaLnBrk="1" hangingPunct="1"/>
            <a:r>
              <a:rPr lang="el-GR" altLang="x-none" sz="3200" kern="1200" dirty="0">
                <a:latin typeface="+mj-lt"/>
                <a:ea typeface="+mj-ea"/>
                <a:cs typeface="+mj-cs"/>
              </a:rPr>
              <a:t/>
            </a:r>
            <a:br>
              <a:rPr lang="el-GR" altLang="x-none" sz="3200" kern="1200" dirty="0">
                <a:latin typeface="+mj-lt"/>
                <a:ea typeface="+mj-ea"/>
                <a:cs typeface="+mj-cs"/>
              </a:rPr>
            </a:br>
            <a:r>
              <a:rPr lang="el-GR" altLang="x-none" sz="3200" kern="1200" dirty="0">
                <a:latin typeface="+mj-lt"/>
                <a:ea typeface="+mj-ea"/>
                <a:cs typeface="+mj-cs"/>
              </a:rPr>
              <a:t>7α. Παραγόμενο εκπαιδευτικό υλικό 2/2</a:t>
            </a:r>
            <a:endParaRPr lang="el-GR" altLang="x-none" sz="3200" kern="1200" dirty="0">
              <a:solidFill>
                <a:srgbClr val="FF0000"/>
              </a:solidFill>
              <a:latin typeface="+mj-lt"/>
              <a:ea typeface="+mj-ea"/>
              <a:cs typeface="+mj-cs"/>
            </a:endParaRPr>
          </a:p>
        </p:txBody>
      </p:sp>
      <p:sp>
        <p:nvSpPr>
          <p:cNvPr id="15363" name="9 - Ορθογώνιο"/>
          <p:cNvSpPr/>
          <p:nvPr/>
        </p:nvSpPr>
        <p:spPr>
          <a:xfrm>
            <a:off x="900113" y="1700213"/>
            <a:ext cx="6840537" cy="3540125"/>
          </a:xfrm>
          <a:prstGeom prst="rect">
            <a:avLst/>
          </a:prstGeom>
          <a:noFill/>
          <a:ln w="9525">
            <a:noFill/>
          </a:ln>
        </p:spPr>
        <p:txBody>
          <a:bodyPr>
            <a:spAutoFit/>
          </a:bodyPr>
          <a:lstStyle/>
          <a:p>
            <a:r>
              <a:rPr lang="el-GR" altLang="x-none" sz="3200" dirty="0">
                <a:latin typeface="Times New Roman" panose="02020603050405020304" pitchFamily="18" charset="0"/>
              </a:rPr>
              <a:t>Το εκπαιδευτικό υλικό αποτελείται από τρείς διδακτικές ενότητες:</a:t>
            </a:r>
          </a:p>
          <a:p>
            <a:endParaRPr lang="el-GR" altLang="x-none" sz="3200" dirty="0">
              <a:latin typeface="Times New Roman" panose="02020603050405020304" pitchFamily="18" charset="0"/>
            </a:endParaRPr>
          </a:p>
          <a:p>
            <a:pPr>
              <a:buFont typeface="Arial" panose="020B0604020202020204" pitchFamily="34" charset="0"/>
              <a:buChar char="•"/>
            </a:pPr>
            <a:r>
              <a:rPr lang="el-GR" altLang="x-none" sz="3200" dirty="0">
                <a:latin typeface="Times New Roman" panose="02020603050405020304" pitchFamily="18" charset="0"/>
              </a:rPr>
              <a:t> </a:t>
            </a:r>
            <a:r>
              <a:rPr lang="el-GR" altLang="x-none" sz="3200" dirty="0">
                <a:latin typeface="Times New Roman" panose="02020603050405020304" pitchFamily="18" charset="0"/>
                <a:hlinkClick r:id="rId2"/>
              </a:rPr>
              <a:t>Ιστορικά γεγονότα</a:t>
            </a:r>
            <a:endParaRPr lang="el-GR" altLang="x-none" sz="3200" dirty="0">
              <a:latin typeface="Times New Roman" panose="02020603050405020304" pitchFamily="18" charset="0"/>
            </a:endParaRPr>
          </a:p>
          <a:p>
            <a:pPr>
              <a:buFont typeface="Arial" panose="020B0604020202020204" pitchFamily="34" charset="0"/>
              <a:buChar char="•"/>
            </a:pPr>
            <a:r>
              <a:rPr lang="el-GR" altLang="x-none" sz="3200" dirty="0">
                <a:latin typeface="Times New Roman" panose="02020603050405020304" pitchFamily="18" charset="0"/>
              </a:rPr>
              <a:t> </a:t>
            </a:r>
            <a:r>
              <a:rPr lang="el-GR" altLang="x-none" sz="3200" dirty="0">
                <a:latin typeface="Times New Roman" panose="02020603050405020304" pitchFamily="18" charset="0"/>
                <a:hlinkClick r:id="rId3"/>
              </a:rPr>
              <a:t>Δομικά-Αρχιτεκτονική</a:t>
            </a:r>
            <a:endParaRPr lang="el-GR" altLang="x-none" sz="3200" dirty="0">
              <a:latin typeface="Times New Roman" panose="02020603050405020304" pitchFamily="18" charset="0"/>
            </a:endParaRPr>
          </a:p>
          <a:p>
            <a:pPr>
              <a:buFont typeface="Arial" panose="020B0604020202020204" pitchFamily="34" charset="0"/>
              <a:buChar char="•"/>
            </a:pPr>
            <a:r>
              <a:rPr lang="el-GR" altLang="x-none" sz="3200" dirty="0">
                <a:latin typeface="Times New Roman" panose="02020603050405020304" pitchFamily="18" charset="0"/>
              </a:rPr>
              <a:t> </a:t>
            </a:r>
            <a:r>
              <a:rPr lang="el-GR" altLang="x-none" sz="3200" dirty="0">
                <a:latin typeface="Times New Roman" panose="02020603050405020304" pitchFamily="18" charset="0"/>
                <a:hlinkClick r:id="rId4"/>
              </a:rPr>
              <a:t>Τα Τείχη σήμερα</a:t>
            </a:r>
            <a:endParaRPr lang="el-GR" altLang="x-none" sz="3200" dirty="0">
              <a:latin typeface="Times New Roman" panose="02020603050405020304" pitchFamily="18" charset="0"/>
            </a:endParaRPr>
          </a:p>
          <a:p>
            <a:endParaRPr lang="el-GR" altLang="x-none" sz="3200" dirty="0">
              <a:latin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Τίτλος 1"/>
          <p:cNvSpPr>
            <a:spLocks noGrp="1"/>
          </p:cNvSpPr>
          <p:nvPr>
            <p:ph type="title" hasCustomPrompt="1"/>
          </p:nvPr>
        </p:nvSpPr>
        <p:spPr>
          <a:xfrm>
            <a:off x="1116013" y="188913"/>
            <a:ext cx="8027988" cy="765175"/>
          </a:xfrm>
        </p:spPr>
        <p:txBody>
          <a:bodyPr vert="horz" wrap="square" lIns="91440" tIns="45720" rIns="91440" bIns="45720" numCol="1" anchor="ctr" anchorCtr="0" compatLnSpc="1">
            <a:normAutofit fontScale="90000"/>
          </a:bodyPr>
          <a:lstStyle/>
          <a:p>
            <a:pPr defTabSz="685800" eaLnBrk="1" hangingPunct="1"/>
            <a:r>
              <a:rPr lang="el-GR" altLang="x-none" sz="3200" kern="1200" dirty="0">
                <a:latin typeface="+mj-lt"/>
                <a:ea typeface="+mj-ea"/>
                <a:cs typeface="+mj-cs"/>
              </a:rPr>
              <a:t/>
            </a:r>
            <a:br>
              <a:rPr lang="el-GR" altLang="x-none" sz="3200" kern="1200" dirty="0">
                <a:latin typeface="+mj-lt"/>
                <a:ea typeface="+mj-ea"/>
                <a:cs typeface="+mj-cs"/>
              </a:rPr>
            </a:br>
            <a:r>
              <a:rPr lang="el-GR" altLang="x-none" sz="3200" kern="1200" dirty="0">
                <a:latin typeface="+mj-lt"/>
                <a:ea typeface="+mj-ea"/>
                <a:cs typeface="+mj-cs"/>
              </a:rPr>
              <a:t>7β. Παρουσίαση του βασικού μέρους της εργασίας</a:t>
            </a:r>
            <a:br>
              <a:rPr lang="el-GR" altLang="x-none" sz="3200" kern="1200" dirty="0">
                <a:latin typeface="+mj-lt"/>
                <a:ea typeface="+mj-ea"/>
                <a:cs typeface="+mj-cs"/>
              </a:rPr>
            </a:br>
            <a:endParaRPr lang="el-GR" altLang="x-none" sz="3200" kern="1200" dirty="0">
              <a:solidFill>
                <a:srgbClr val="FF0000"/>
              </a:solidFill>
              <a:latin typeface="+mj-lt"/>
              <a:ea typeface="+mj-ea"/>
              <a:cs typeface="+mj-cs"/>
            </a:endParaRPr>
          </a:p>
        </p:txBody>
      </p:sp>
      <p:sp>
        <p:nvSpPr>
          <p:cNvPr id="16387" name="3 - Ορθογώνιο"/>
          <p:cNvSpPr/>
          <p:nvPr/>
        </p:nvSpPr>
        <p:spPr>
          <a:xfrm>
            <a:off x="1042988" y="1484313"/>
            <a:ext cx="7705725" cy="4523105"/>
          </a:xfrm>
          <a:prstGeom prst="rect">
            <a:avLst/>
          </a:prstGeom>
          <a:noFill/>
          <a:ln w="9525">
            <a:noFill/>
          </a:ln>
        </p:spPr>
        <p:txBody>
          <a:bodyPr>
            <a:spAutoFit/>
          </a:bodyPr>
          <a:lstStyle/>
          <a:p>
            <a:pPr algn="just"/>
            <a:endParaRPr lang="el-GR" altLang="x-none" dirty="0">
              <a:latin typeface="Times New Roman" panose="02020603050405020304" pitchFamily="18" charset="0"/>
            </a:endParaRPr>
          </a:p>
          <a:p>
            <a:pPr algn="just"/>
            <a:r>
              <a:rPr lang="el-GR" altLang="x-none" dirty="0">
                <a:latin typeface="Times New Roman" panose="02020603050405020304" pitchFamily="18" charset="0"/>
              </a:rPr>
              <a:t>Καταβλήθηκε προσπάθεια ώστε η παρουσίαση του υλικού να προκαλέσει το ενδιαφέρον των συμμετεχόντων, τόσο για τα ιστορικά στοιχεία όσο και για τις λεπτομέρειες της κατασκευής των Ενετικών Τειχών του Χάνδακα και της κατάληψης της πόλης από τους Οθωμανούς Τούρκους.  </a:t>
            </a:r>
          </a:p>
          <a:p>
            <a:pPr algn="just"/>
            <a:endParaRPr lang="el-GR" altLang="x-none" dirty="0">
              <a:latin typeface="Times New Roman" panose="02020603050405020304" pitchFamily="18" charset="0"/>
            </a:endParaRPr>
          </a:p>
          <a:p>
            <a:pPr algn="just"/>
            <a:r>
              <a:rPr lang="en-US" altLang="en-US" dirty="0">
                <a:latin typeface="Times New Roman" panose="02020603050405020304" pitchFamily="18" charset="0"/>
              </a:rPr>
              <a:t>Συγκεκριμένα, </a:t>
            </a:r>
            <a:r>
              <a:rPr lang="el-GR" altLang="en-US" dirty="0">
                <a:latin typeface="Times New Roman" panose="02020603050405020304" pitchFamily="18" charset="0"/>
              </a:rPr>
              <a:t>τονίστηκε πως</a:t>
            </a:r>
            <a:r>
              <a:rPr lang="en-US" altLang="en-US" dirty="0">
                <a:latin typeface="Times New Roman" panose="02020603050405020304" pitchFamily="18" charset="0"/>
              </a:rPr>
              <a:t> η πολιορκία του Χάνδακα ήταν η μεγαλύτερη σε διάρκεια συνεχής πολιορκία της Ιστορίας (1648-1669).</a:t>
            </a:r>
          </a:p>
          <a:p>
            <a:r>
              <a:rPr lang="el-GR" altLang="x-none" dirty="0">
                <a:latin typeface="Times New Roman" panose="02020603050405020304" pitchFamily="18" charset="0"/>
              </a:rPr>
              <a:t> </a:t>
            </a:r>
          </a:p>
          <a:p>
            <a:pPr algn="just"/>
            <a:endParaRPr lang="el-GR" altLang="x-none" dirty="0">
              <a:latin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hasCustomPrompt="1"/>
          </p:nvPr>
        </p:nvSpPr>
        <p:spPr>
          <a:xfrm>
            <a:off x="1042988" y="333375"/>
            <a:ext cx="7777163" cy="574675"/>
          </a:xfrm>
        </p:spPr>
        <p:txBody>
          <a:bodyPr vert="horz" wrap="square" lIns="91440" tIns="45720" rIns="91440" bIns="45720" numCol="1" anchor="ctr" anchorCtr="0" compatLnSpc="1"/>
          <a:lstStyle/>
          <a:p>
            <a:pPr defTabSz="685800" eaLnBrk="1" hangingPunct="1"/>
            <a:r>
              <a:rPr lang="el-GR" altLang="x-none" sz="3200" kern="1200" dirty="0">
                <a:latin typeface="+mj-lt"/>
                <a:ea typeface="+mj-ea"/>
                <a:cs typeface="+mj-cs"/>
              </a:rPr>
              <a:t>Αποτελέσματα - Κύρια ευρήματα</a:t>
            </a:r>
            <a:endParaRPr lang="el-GR" altLang="x-none" sz="3600" kern="1200" dirty="0">
              <a:latin typeface="+mj-lt"/>
              <a:ea typeface="+mj-ea"/>
              <a:cs typeface="+mj-cs"/>
            </a:endParaRPr>
          </a:p>
        </p:txBody>
      </p:sp>
      <p:sp>
        <p:nvSpPr>
          <p:cNvPr id="17411" name="9 - Ορθογώνιο"/>
          <p:cNvSpPr/>
          <p:nvPr/>
        </p:nvSpPr>
        <p:spPr>
          <a:xfrm>
            <a:off x="827088" y="1557338"/>
            <a:ext cx="7632700" cy="4032250"/>
          </a:xfrm>
          <a:prstGeom prst="rect">
            <a:avLst/>
          </a:prstGeom>
          <a:noFill/>
          <a:ln w="9525">
            <a:noFill/>
          </a:ln>
        </p:spPr>
        <p:txBody>
          <a:bodyPr>
            <a:spAutoFit/>
          </a:bodyPr>
          <a:lstStyle/>
          <a:p>
            <a:pPr algn="just"/>
            <a:r>
              <a:rPr lang="el-GR" altLang="x-none" sz="3200" dirty="0">
                <a:latin typeface="Times New Roman" panose="02020603050405020304" pitchFamily="18" charset="0"/>
              </a:rPr>
              <a:t>Η πλειοψηφία των συμμετεχόντων ήταν γυναίκες με ηλικία έως 40 έτη. Οι περισσότεροι επίσης ανέφεραν ότι είχαν εξοικείωση με την τεχνολογία και την πληροφορική αλλά δεν αναφέρθηκε από κανέναν χρήση της τεχνολογίας σε εκπαιδευτική διαδικασία ή γενικότερα εξοικείωση με την ΕξΑΕ.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hasCustomPrompt="1"/>
          </p:nvPr>
        </p:nvSpPr>
        <p:spPr>
          <a:xfrm>
            <a:off x="1042988" y="333375"/>
            <a:ext cx="7777163" cy="574675"/>
          </a:xfrm>
        </p:spPr>
        <p:txBody>
          <a:bodyPr vert="horz" wrap="square" lIns="91440" tIns="45720" rIns="91440" bIns="45720" numCol="1" anchor="ctr" anchorCtr="0" compatLnSpc="1"/>
          <a:lstStyle/>
          <a:p>
            <a:pPr defTabSz="685800" eaLnBrk="1" hangingPunct="1"/>
            <a:r>
              <a:rPr lang="el-GR" altLang="x-none" sz="3200" kern="1200" dirty="0">
                <a:latin typeface="+mj-lt"/>
                <a:ea typeface="+mj-ea"/>
                <a:cs typeface="+mj-cs"/>
              </a:rPr>
              <a:t>Αποτελέσματα - Κύρια ευρήματα</a:t>
            </a:r>
            <a:endParaRPr lang="el-GR" altLang="x-none" sz="3600" kern="1200" dirty="0">
              <a:latin typeface="+mj-lt"/>
              <a:ea typeface="+mj-ea"/>
              <a:cs typeface="+mj-cs"/>
            </a:endParaRPr>
          </a:p>
        </p:txBody>
      </p:sp>
      <p:sp>
        <p:nvSpPr>
          <p:cNvPr id="18435" name="9 - Ορθογώνιο"/>
          <p:cNvSpPr/>
          <p:nvPr/>
        </p:nvSpPr>
        <p:spPr>
          <a:xfrm>
            <a:off x="827088" y="1557338"/>
            <a:ext cx="7632700" cy="6002337"/>
          </a:xfrm>
          <a:prstGeom prst="rect">
            <a:avLst/>
          </a:prstGeom>
          <a:noFill/>
          <a:ln w="9525">
            <a:noFill/>
          </a:ln>
        </p:spPr>
        <p:txBody>
          <a:bodyPr>
            <a:spAutoFit/>
          </a:bodyPr>
          <a:lstStyle/>
          <a:p>
            <a:pPr algn="just"/>
            <a:r>
              <a:rPr lang="el-GR" altLang="x-none" sz="3200" dirty="0">
                <a:latin typeface="Times New Roman" panose="02020603050405020304" pitchFamily="18" charset="0"/>
              </a:rPr>
              <a:t>Το εκπαιδευτικό υλικό σχεδιάστηκε σύμφωνα με τις αρχές τις Πολυμεσικής μάθησης.</a:t>
            </a:r>
          </a:p>
          <a:p>
            <a:pPr algn="just"/>
            <a:endParaRPr lang="el-GR" altLang="x-none" sz="3200" dirty="0">
              <a:latin typeface="Times New Roman" panose="02020603050405020304" pitchFamily="18" charset="0"/>
            </a:endParaRPr>
          </a:p>
          <a:p>
            <a:pPr algn="just"/>
            <a:r>
              <a:rPr lang="el-GR" altLang="x-none" sz="3200" dirty="0">
                <a:latin typeface="Times New Roman" panose="02020603050405020304" pitchFamily="18" charset="0"/>
              </a:rPr>
              <a:t>Συνολικά η δομή και λειτουργία του εκπαιδευτικού υλικού ήταν ικανοποιητική και οι παρεχόμενες πληροφορίες επαρκείς. Ταυτόχρονα, η χρήση του προκάλεσε σκέψεις, αίσθημα μάθησης και διάθεση συζήτησης για τις γνώσεις που αποκτήθηκαν.</a:t>
            </a:r>
          </a:p>
          <a:p>
            <a:pPr algn="just"/>
            <a:endParaRPr lang="el-GR" altLang="x-none" sz="3200" dirty="0">
              <a:latin typeface="Times New Roman" panose="02020603050405020304" pitchFamily="18" charset="0"/>
            </a:endParaRPr>
          </a:p>
          <a:p>
            <a:pPr algn="just"/>
            <a:endParaRPr lang="el-GR" altLang="x-none" sz="3200" dirty="0">
              <a:latin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hasCustomPrompt="1"/>
          </p:nvPr>
        </p:nvSpPr>
        <p:spPr>
          <a:xfrm>
            <a:off x="1042988" y="333375"/>
            <a:ext cx="7777163" cy="574675"/>
          </a:xfrm>
        </p:spPr>
        <p:txBody>
          <a:bodyPr vert="horz" wrap="square" lIns="91440" tIns="45720" rIns="91440" bIns="45720" numCol="1" anchor="ctr" anchorCtr="0" compatLnSpc="1"/>
          <a:lstStyle/>
          <a:p>
            <a:pPr defTabSz="685800" eaLnBrk="1" hangingPunct="1"/>
            <a:r>
              <a:rPr lang="el-GR" altLang="x-none" sz="3200" kern="1200" dirty="0">
                <a:latin typeface="+mj-lt"/>
                <a:ea typeface="+mj-ea"/>
                <a:cs typeface="+mj-cs"/>
              </a:rPr>
              <a:t>Συμπεράσματα</a:t>
            </a:r>
            <a:endParaRPr lang="el-GR" altLang="x-none" sz="3600" kern="1200" dirty="0">
              <a:latin typeface="+mj-lt"/>
              <a:ea typeface="+mj-ea"/>
              <a:cs typeface="+mj-cs"/>
            </a:endParaRPr>
          </a:p>
        </p:txBody>
      </p:sp>
      <p:sp>
        <p:nvSpPr>
          <p:cNvPr id="19459" name="9 - Ορθογώνιο"/>
          <p:cNvSpPr/>
          <p:nvPr/>
        </p:nvSpPr>
        <p:spPr>
          <a:xfrm>
            <a:off x="900113" y="1196975"/>
            <a:ext cx="7993062" cy="5400675"/>
          </a:xfrm>
          <a:prstGeom prst="rect">
            <a:avLst/>
          </a:prstGeom>
          <a:noFill/>
          <a:ln w="9525">
            <a:noFill/>
          </a:ln>
        </p:spPr>
        <p:txBody>
          <a:bodyPr>
            <a:spAutoFit/>
          </a:bodyPr>
          <a:lstStyle/>
          <a:p>
            <a:pPr algn="just"/>
            <a:r>
              <a:rPr lang="el-GR" altLang="x-none" sz="2300" dirty="0">
                <a:solidFill>
                  <a:srgbClr val="000000"/>
                </a:solidFill>
                <a:latin typeface="Times New Roman" panose="02020603050405020304" pitchFamily="18" charset="0"/>
                <a:cs typeface="Times New Roman" panose="02020603050405020304" pitchFamily="18" charset="0"/>
              </a:rPr>
              <a:t>Η τμηματική παρουσίαση του υλικού βοήθησε τους χρήστες να αφομοιώσουν καλύτερα το περιεχόμενο του. </a:t>
            </a:r>
            <a:r>
              <a:rPr lang="el-GR" altLang="x-none" sz="2300" dirty="0">
                <a:latin typeface="Times New Roman" panose="02020603050405020304" pitchFamily="18" charset="0"/>
              </a:rPr>
              <a:t>Η επιτυχία της διαδραστικότητας και της κοινωνικής αλληλεπίδρασης συνάδει με τις θεωρίες της Εξ Αποστάσεως Εκπαίδευσης σχετικά με την παρουσία και την εμπλοκή.</a:t>
            </a:r>
          </a:p>
          <a:p>
            <a:pPr algn="just"/>
            <a:endParaRPr lang="el-GR" altLang="x-none" sz="2300" dirty="0">
              <a:latin typeface="Times New Roman" panose="02020603050405020304" pitchFamily="18" charset="0"/>
            </a:endParaRPr>
          </a:p>
          <a:p>
            <a:pPr algn="just"/>
            <a:r>
              <a:rPr lang="el-GR" altLang="x-none" sz="2300" dirty="0">
                <a:latin typeface="Times New Roman" panose="02020603050405020304" pitchFamily="18" charset="0"/>
              </a:rPr>
              <a:t>Η χρήση εργαλείων όπως το βίντεο και οι διαδραστικές δραστηριότητες (H5P ) δεν προσφέρει μόνο οπτικό ερέθισμα, αλλά δημιουργεί ένα αυθεντικό πλαίσιο μάθησης που προάγει την κριτική σκέψη και το ενδιαφέρον.</a:t>
            </a:r>
          </a:p>
          <a:p>
            <a:pPr algn="just"/>
            <a:endParaRPr lang="el-GR" altLang="x-none" sz="2300" dirty="0">
              <a:latin typeface="Times New Roman" panose="02020603050405020304" pitchFamily="18" charset="0"/>
            </a:endParaRPr>
          </a:p>
          <a:p>
            <a:pPr algn="just"/>
            <a:r>
              <a:rPr lang="el-GR" altLang="x-none" sz="2300" dirty="0">
                <a:latin typeface="Times New Roman" panose="02020603050405020304" pitchFamily="18" charset="0"/>
              </a:rPr>
              <a:t>Η συνολική δράση αξιολόγησης πραγματοποιήθηκε τον Ιανουάριο του 2021. Λόγω των περιορισμών του </a:t>
            </a:r>
            <a:r>
              <a:rPr lang="en-US" altLang="x-none" sz="2300" dirty="0">
                <a:latin typeface="Times New Roman" panose="02020603050405020304" pitchFamily="18" charset="0"/>
              </a:rPr>
              <a:t>COVID</a:t>
            </a:r>
            <a:r>
              <a:rPr lang="el-GR" altLang="x-none" sz="2300" dirty="0">
                <a:latin typeface="Times New Roman" panose="02020603050405020304" pitchFamily="18" charset="0"/>
              </a:rPr>
              <a:t>-19 που ίσχυαν εκείνη την χρονική περίοδο το πληθυσμιακό δείγμα αξιολόγησης ήταν σχετικά περιορισμένο</a:t>
            </a:r>
            <a:r>
              <a:rPr lang="en-US" altLang="x-none" sz="2300" dirty="0">
                <a:latin typeface="Times New Roman" panose="02020603050405020304" pitchFamily="18" charset="0"/>
              </a:rPr>
              <a:t>.</a:t>
            </a:r>
            <a:endParaRPr lang="el-GR" altLang="x-none" sz="2300" dirty="0">
              <a:latin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hasCustomPrompt="1"/>
          </p:nvPr>
        </p:nvSpPr>
        <p:spPr>
          <a:xfrm>
            <a:off x="1042988" y="333375"/>
            <a:ext cx="7777163" cy="574675"/>
          </a:xfrm>
        </p:spPr>
        <p:txBody>
          <a:bodyPr vert="horz" wrap="square" lIns="91440" tIns="45720" rIns="91440" bIns="45720" numCol="1" anchor="ctr" anchorCtr="0" compatLnSpc="1"/>
          <a:lstStyle/>
          <a:p>
            <a:pPr defTabSz="685800" eaLnBrk="1" hangingPunct="1"/>
            <a:r>
              <a:rPr lang="el-GR" altLang="x-none" sz="3200" kern="1200" dirty="0">
                <a:latin typeface="+mj-lt"/>
                <a:ea typeface="+mj-ea"/>
                <a:cs typeface="+mj-cs"/>
              </a:rPr>
              <a:t>Συμπεράσματα</a:t>
            </a:r>
            <a:endParaRPr lang="el-GR" altLang="x-none" sz="3600" kern="1200" dirty="0">
              <a:latin typeface="+mj-lt"/>
              <a:ea typeface="+mj-ea"/>
              <a:cs typeface="+mj-cs"/>
            </a:endParaRPr>
          </a:p>
        </p:txBody>
      </p:sp>
      <p:sp>
        <p:nvSpPr>
          <p:cNvPr id="4" name="9 - Ορθογώνιο"/>
          <p:cNvSpPr/>
          <p:nvPr/>
        </p:nvSpPr>
        <p:spPr>
          <a:xfrm>
            <a:off x="827088" y="1125538"/>
            <a:ext cx="7993063" cy="4894263"/>
          </a:xfrm>
          <a:prstGeom prst="rect">
            <a:avLst/>
          </a:prstGeom>
        </p:spPr>
        <p:txBody>
          <a:bodyPr>
            <a:spAutoFit/>
          </a:bodyPr>
          <a:lstStyle/>
          <a:p>
            <a:pPr algn="just">
              <a:buNone/>
            </a:pPr>
            <a:r>
              <a:rPr lang="el-GR" altLang="x-none" dirty="0">
                <a:latin typeface="Times New Roman" panose="02020603050405020304" pitchFamily="18" charset="0"/>
              </a:rPr>
              <a:t>Ο σκοπός και τα προσδοκώμενα αποτελέσματα των ενοτήτων κρίνονται σαφή, κινητοποιώντας βελτίωση γνώσεων, δεξιοτήτων και στάσεων και ενδιαφέρον για αξιοποίηση των ευρημάτων.</a:t>
            </a:r>
          </a:p>
          <a:p>
            <a:pPr algn="just">
              <a:buNone/>
            </a:pPr>
            <a:endParaRPr lang="el-GR" altLang="x-none" dirty="0">
              <a:latin typeface="Times New Roman" panose="02020603050405020304" pitchFamily="18" charset="0"/>
            </a:endParaRPr>
          </a:p>
          <a:p>
            <a:pPr algn="just">
              <a:buNone/>
            </a:pPr>
            <a:r>
              <a:rPr lang="el-GR" altLang="x-none" dirty="0">
                <a:latin typeface="Times New Roman" panose="02020603050405020304" pitchFamily="18" charset="0"/>
              </a:rPr>
              <a:t>Το Εκπαιδευτικό Υλικό (Ε.Υ.) αξιολογείται συνολικά θετικά από τους εκπαιδευόμενους, με σαφή δυνατά σημεία αλλά και ορισμένες στοχευμένες ανάγκες βελτίωσης.</a:t>
            </a:r>
          </a:p>
          <a:p>
            <a:pPr algn="just">
              <a:buNone/>
            </a:pPr>
            <a:endParaRPr lang="el-GR" altLang="x-none" dirty="0">
              <a:latin typeface="Times New Roman" panose="02020603050405020304" pitchFamily="18" charset="0"/>
            </a:endParaRPr>
          </a:p>
          <a:p>
            <a:pPr algn="just">
              <a:buNone/>
            </a:pPr>
            <a:r>
              <a:rPr lang="el-GR" altLang="x-none" dirty="0">
                <a:latin typeface="Times New Roman" panose="02020603050405020304" pitchFamily="18" charset="0"/>
              </a:rPr>
              <a:t>Κάποιοι εκπαιδευόμενοι ζητούν περισσότερη επιστημονική εμβάθυνση, κάτι που δείχνει ότι το υλικό λειτουργεί παρακινητικά, αλλά δεν καλύπτει πλήρως την ανάγκη όλων για πληρότητα.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hasCustomPrompt="1"/>
          </p:nvPr>
        </p:nvSpPr>
        <p:spPr>
          <a:xfrm>
            <a:off x="1042988" y="333375"/>
            <a:ext cx="7777163" cy="574675"/>
          </a:xfrm>
        </p:spPr>
        <p:txBody>
          <a:bodyPr vert="horz" wrap="square" lIns="91440" tIns="45720" rIns="91440" bIns="45720" numCol="1" anchor="ctr" anchorCtr="0" compatLnSpc="1"/>
          <a:lstStyle/>
          <a:p>
            <a:pPr defTabSz="685800" eaLnBrk="1" hangingPunct="1"/>
            <a:r>
              <a:rPr lang="el-GR" altLang="x-none" sz="3200" kern="1200" dirty="0">
                <a:latin typeface="+mj-lt"/>
                <a:ea typeface="+mj-ea"/>
                <a:cs typeface="+mj-cs"/>
              </a:rPr>
              <a:t>Συμπεράσματα</a:t>
            </a:r>
            <a:endParaRPr lang="el-GR" altLang="x-none" sz="3600" kern="1200" dirty="0">
              <a:latin typeface="+mj-lt"/>
              <a:ea typeface="+mj-ea"/>
              <a:cs typeface="+mj-cs"/>
            </a:endParaRPr>
          </a:p>
        </p:txBody>
      </p:sp>
      <p:sp>
        <p:nvSpPr>
          <p:cNvPr id="4" name="9 - Ορθογώνιο"/>
          <p:cNvSpPr/>
          <p:nvPr/>
        </p:nvSpPr>
        <p:spPr>
          <a:xfrm>
            <a:off x="827088" y="1125538"/>
            <a:ext cx="7993063" cy="5632450"/>
          </a:xfrm>
          <a:prstGeom prst="rect">
            <a:avLst/>
          </a:prstGeom>
        </p:spPr>
        <p:txBody>
          <a:bodyPr>
            <a:spAutoFit/>
          </a:bodyPr>
          <a:lstStyle/>
          <a:p>
            <a:pPr algn="just">
              <a:buNone/>
            </a:pPr>
            <a:r>
              <a:rPr lang="el-GR" altLang="x-none" dirty="0">
                <a:latin typeface="Times New Roman" panose="02020603050405020304" pitchFamily="18" charset="0"/>
              </a:rPr>
              <a:t>Ως προς τις αρχές πολυμεσικής μάθησης, κυριαρχεί θετική εικόνα. Ο συνδυασμός κειμένου και εικόνων υποστηρίζει την κατανόηση, η παρουσίαση γίνεται τμηματικά, ενώ αποφεύγονται άσχετες πληροφορίες.</a:t>
            </a:r>
          </a:p>
          <a:p>
            <a:pPr algn="just">
              <a:buNone/>
            </a:pPr>
            <a:endParaRPr lang="el-GR" altLang="x-none" dirty="0">
              <a:latin typeface="Times New Roman" panose="02020603050405020304" pitchFamily="18" charset="0"/>
            </a:endParaRPr>
          </a:p>
          <a:p>
            <a:pPr algn="just">
              <a:buNone/>
            </a:pPr>
            <a:r>
              <a:rPr lang="el-GR" altLang="x-none" dirty="0">
                <a:latin typeface="Times New Roman" panose="02020603050405020304" pitchFamily="18" charset="0"/>
              </a:rPr>
              <a:t>Ο φιλικός χαρακτήρας (άβαταρ) βοηθά, αλλά επισημαίνεται έλλειψη ηχητικής αφήγησης, ανάγκη για περισσότερες οδηγίες και περισσότερες εισαγωγικές δραστηριότητες.</a:t>
            </a:r>
          </a:p>
          <a:p>
            <a:pPr algn="just">
              <a:buNone/>
            </a:pPr>
            <a:endParaRPr lang="el-GR" altLang="x-none" dirty="0">
              <a:latin typeface="Times New Roman" panose="02020603050405020304" pitchFamily="18" charset="0"/>
            </a:endParaRPr>
          </a:p>
          <a:p>
            <a:pPr algn="just">
              <a:buNone/>
            </a:pPr>
            <a:r>
              <a:rPr lang="el-GR" altLang="x-none" dirty="0">
                <a:latin typeface="Times New Roman" panose="02020603050405020304" pitchFamily="18" charset="0"/>
              </a:rPr>
              <a:t>Συμπληρωματικά, προκύπτει ότι οι εκπαιδευόμενοι</a:t>
            </a:r>
            <a:r>
              <a:rPr lang="en-US" altLang="x-none" dirty="0">
                <a:latin typeface="Times New Roman" panose="02020603050405020304" pitchFamily="18" charset="0"/>
              </a:rPr>
              <a:t> </a:t>
            </a:r>
            <a:r>
              <a:rPr lang="el-GR" altLang="x-none" dirty="0">
                <a:latin typeface="Times New Roman" panose="02020603050405020304" pitchFamily="18" charset="0"/>
              </a:rPr>
              <a:t>που συμμετείχαν λόγω των συνθηκών, εξ αποστάσεως,  απέκτησαν νέα ιστορική γνώση και ικανοποιήθηκαν ιδιαίτερα από τη μέθοδο διδασκαλίας με ΤΠΕ.</a:t>
            </a:r>
          </a:p>
          <a:p>
            <a:pPr algn="just">
              <a:buNone/>
            </a:pPr>
            <a:endParaRPr lang="el-GR" altLang="x-none" dirty="0">
              <a:latin typeface="Times New Roman" panose="02020603050405020304" pitchFamily="18" charset="0"/>
            </a:endParaRPr>
          </a:p>
          <a:p>
            <a:pPr algn="just">
              <a:buNone/>
            </a:pPr>
            <a:endParaRPr lang="el-GR" altLang="x-none" dirty="0">
              <a:latin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hasCustomPrompt="1"/>
          </p:nvPr>
        </p:nvSpPr>
        <p:spPr>
          <a:xfrm>
            <a:off x="1404938" y="549275"/>
            <a:ext cx="7199312" cy="765175"/>
          </a:xfrm>
          <a:ln/>
        </p:spPr>
        <p:txBody>
          <a:bodyPr vert="horz" wrap="square" lIns="91440" tIns="45720" rIns="91440" bIns="45720" anchor="ctr" anchorCtr="0"/>
          <a:lstStyle/>
          <a:p>
            <a:pPr defTabSz="685800" eaLnBrk="1" hangingPunct="1"/>
            <a:r>
              <a:rPr lang="el-GR" altLang="x-none" sz="3600" kern="1200" dirty="0">
                <a:latin typeface="+mj-lt"/>
                <a:ea typeface="+mj-ea"/>
                <a:cs typeface="+mj-cs"/>
              </a:rPr>
              <a:t>Ευχαριστίες</a:t>
            </a:r>
          </a:p>
        </p:txBody>
      </p:sp>
      <p:sp>
        <p:nvSpPr>
          <p:cNvPr id="5123" name="4 - TextBox"/>
          <p:cNvSpPr txBox="1"/>
          <p:nvPr/>
        </p:nvSpPr>
        <p:spPr>
          <a:xfrm>
            <a:off x="1404938" y="1484784"/>
            <a:ext cx="7235825" cy="4802187"/>
          </a:xfrm>
          <a:prstGeom prst="rect">
            <a:avLst/>
          </a:prstGeom>
          <a:noFill/>
          <a:ln w="9525">
            <a:noFill/>
          </a:ln>
        </p:spPr>
        <p:txBody>
          <a:bodyPr>
            <a:spAutoFit/>
          </a:bodyPr>
          <a:lstStyle/>
          <a:p>
            <a:pPr algn="just"/>
            <a:r>
              <a:rPr lang="el-GR" altLang="x-none" sz="1800" dirty="0">
                <a:latin typeface="Times New Roman" panose="02020603050405020304" pitchFamily="18" charset="0"/>
              </a:rPr>
              <a:t>Θα ήθελα να ευχαριστήσω τον επιβλέποντα καθηγήτη κ. Αναστασιάδη Παναγιώτη , όπως και τα υπόλοιπα μέλη της επιτροπής κ. </a:t>
            </a:r>
            <a:r>
              <a:rPr lang="el-GR" altLang="x-none" sz="1800" dirty="0" smtClean="0"/>
              <a:t>Χαλκιαδάκη</a:t>
            </a:r>
            <a:r>
              <a:rPr lang="el-GR" altLang="x-none" sz="1800" dirty="0" smtClean="0">
                <a:latin typeface="Times New Roman" panose="02020603050405020304" pitchFamily="18" charset="0"/>
              </a:rPr>
              <a:t> </a:t>
            </a:r>
            <a:r>
              <a:rPr lang="el-GR" altLang="x-none" sz="1800" dirty="0">
                <a:latin typeface="Times New Roman" panose="02020603050405020304" pitchFamily="18" charset="0"/>
              </a:rPr>
              <a:t>και κ. Κωτσίδη για την εξέχουσας σημασίας καθοδήγηση τους και την συμπαράσταση τους καθ όλη τη διάρκεια της εκπόνησης της εργασίας.</a:t>
            </a:r>
          </a:p>
          <a:p>
            <a:pPr algn="just"/>
            <a:endParaRPr lang="el-GR" altLang="x-none" sz="1800" dirty="0">
              <a:latin typeface="Times New Roman" panose="02020603050405020304" pitchFamily="18" charset="0"/>
            </a:endParaRPr>
          </a:p>
          <a:p>
            <a:pPr algn="just"/>
            <a:r>
              <a:rPr lang="el-GR" altLang="x-none" sz="1800" dirty="0">
                <a:latin typeface="Times New Roman" panose="02020603050405020304" pitchFamily="18" charset="0"/>
              </a:rPr>
              <a:t>Επίσης θα ήθελα να ευχαριστήσω όλους τους καθηγητές του Ε.ΔΙ.ΒΕ.Α. για την προσφορά τους  σε όλη τη διαδικασία του προγράμματος και για τις γνώσεις - και όχι μόνο- που μετέδωσαν σε όλους τους μεταπτυχιακούς φοιτητές που πορευθήκαμε μαζί.</a:t>
            </a:r>
          </a:p>
          <a:p>
            <a:pPr algn="just"/>
            <a:endParaRPr lang="el-GR" altLang="x-none" sz="1800" dirty="0">
              <a:latin typeface="Times New Roman" panose="02020603050405020304" pitchFamily="18" charset="0"/>
            </a:endParaRPr>
          </a:p>
          <a:p>
            <a:pPr algn="just"/>
            <a:r>
              <a:rPr lang="el-GR" altLang="x-none" sz="1800" dirty="0">
                <a:latin typeface="Times New Roman" panose="02020603050405020304" pitchFamily="18" charset="0"/>
              </a:rPr>
              <a:t>Θερμές ευχαριστίες και σε όλους τους μαθητές της Α΄ και Β΄ Λυκείου που βοήθησαν με τη συμμετοχή τους στην έρευνα. </a:t>
            </a:r>
          </a:p>
          <a:p>
            <a:pPr algn="just"/>
            <a:endParaRPr lang="el-GR" altLang="x-none" sz="1800" dirty="0">
              <a:latin typeface="Times New Roman" panose="02020603050405020304" pitchFamily="18" charset="0"/>
            </a:endParaRPr>
          </a:p>
          <a:p>
            <a:pPr algn="just"/>
            <a:r>
              <a:rPr lang="el-GR" altLang="x-none" sz="1800" dirty="0">
                <a:latin typeface="Times New Roman" panose="02020603050405020304" pitchFamily="18" charset="0"/>
              </a:rPr>
              <a:t>Τέλος , το μεγαλύτερο ευχαριστώ , στον άνθρωπο που πάντα θα πιστεύει σε μένα και θα με ωθεί προς το καλύτερο συνέχεια, την Κατερίνα μου , τη γυναίκα μου.</a:t>
            </a:r>
          </a:p>
          <a:p>
            <a:pPr algn="just"/>
            <a:endParaRPr lang="el-GR" altLang="x-none" sz="1800" dirty="0">
              <a:latin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9 - Ορθογώνιο"/>
          <p:cNvSpPr/>
          <p:nvPr/>
        </p:nvSpPr>
        <p:spPr>
          <a:xfrm>
            <a:off x="1477963" y="2852738"/>
            <a:ext cx="7632700" cy="584200"/>
          </a:xfrm>
          <a:prstGeom prst="rect">
            <a:avLst/>
          </a:prstGeom>
          <a:noFill/>
          <a:ln w="9525">
            <a:noFill/>
          </a:ln>
        </p:spPr>
        <p:txBody>
          <a:bodyPr>
            <a:spAutoFit/>
          </a:bodyPr>
          <a:lstStyle/>
          <a:p>
            <a:r>
              <a:rPr lang="el-GR" altLang="x-none" sz="3200" dirty="0">
                <a:latin typeface="Times New Roman" panose="02020603050405020304" pitchFamily="18" charset="0"/>
              </a:rPr>
              <a:t>Σας ευχαριστώ για την προσοχή σας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hasCustomPrompt="1"/>
          </p:nvPr>
        </p:nvSpPr>
        <p:spPr>
          <a:xfrm>
            <a:off x="1404938" y="549275"/>
            <a:ext cx="7199312" cy="765175"/>
          </a:xfrm>
          <a:ln/>
        </p:spPr>
        <p:txBody>
          <a:bodyPr vert="horz" wrap="square" lIns="91440" tIns="45720" rIns="91440" bIns="45720" anchor="ctr" anchorCtr="0"/>
          <a:lstStyle/>
          <a:p>
            <a:pPr defTabSz="685800" eaLnBrk="1" hangingPunct="1"/>
            <a:r>
              <a:rPr lang="el-GR" altLang="x-none" sz="3600" kern="1200" dirty="0">
                <a:latin typeface="+mj-lt"/>
                <a:ea typeface="+mj-ea"/>
                <a:cs typeface="+mj-cs"/>
              </a:rPr>
              <a:t>1. Σκοπός</a:t>
            </a:r>
          </a:p>
        </p:txBody>
      </p:sp>
      <p:sp>
        <p:nvSpPr>
          <p:cNvPr id="6147" name="9 - Ορθογώνιο"/>
          <p:cNvSpPr/>
          <p:nvPr/>
        </p:nvSpPr>
        <p:spPr>
          <a:xfrm>
            <a:off x="827088" y="1557338"/>
            <a:ext cx="6840537" cy="3046412"/>
          </a:xfrm>
          <a:prstGeom prst="rect">
            <a:avLst/>
          </a:prstGeom>
          <a:noFill/>
          <a:ln w="9525">
            <a:noFill/>
          </a:ln>
        </p:spPr>
        <p:txBody>
          <a:bodyPr>
            <a:spAutoFit/>
          </a:bodyPr>
          <a:lstStyle/>
          <a:p>
            <a:pPr marL="457200" indent="-457200" algn="just">
              <a:buFont typeface="Arial" panose="020B0604020202020204" pitchFamily="34" charset="0"/>
              <a:buChar char="•"/>
            </a:pPr>
            <a:r>
              <a:rPr lang="el-GR" altLang="x-none" dirty="0">
                <a:latin typeface="Times New Roman" panose="02020603050405020304" pitchFamily="18" charset="0"/>
              </a:rPr>
              <a:t>Σ</a:t>
            </a:r>
            <a:r>
              <a:rPr lang="el-GR" altLang="x-none" dirty="0">
                <a:latin typeface="Open Sans"/>
              </a:rPr>
              <a:t>κοπός του εκπαιδευτικού υλικού είναι η ανάδειξη των σημαντικών σημείων των Ενετικών τειχών της πόλης του Ηρακλείου, ενημερώνοντας ταυτόχρονα για τη ιστορικότητα τους με τρόπο διασκεδαστικό, κάνοντας χρήση των πολυμεσικών εφαρμογών.</a:t>
            </a:r>
            <a:endParaRPr lang="el-GR" altLang="x-none" dirty="0">
              <a:latin typeface="Times New Roman" panose="02020603050405020304" pitchFamily="18" charset="0"/>
            </a:endParaRPr>
          </a:p>
          <a:p>
            <a:pPr marL="457200" indent="-457200" algn="just">
              <a:buFont typeface="Arial" panose="020B0604020202020204" pitchFamily="34" charset="0"/>
              <a:buChar char="•"/>
            </a:pPr>
            <a:endParaRPr lang="el-GR" altLang="x-none" dirty="0">
              <a:latin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hasCustomPrompt="1"/>
          </p:nvPr>
        </p:nvSpPr>
        <p:spPr>
          <a:xfrm>
            <a:off x="1404938" y="549275"/>
            <a:ext cx="7199313" cy="576263"/>
          </a:xfrm>
        </p:spPr>
        <p:txBody>
          <a:bodyPr vert="horz" wrap="square" lIns="91440" tIns="45720" rIns="91440" bIns="45720" numCol="1" anchor="ctr" anchorCtr="0" compatLnSpc="1"/>
          <a:lstStyle/>
          <a:p>
            <a:pPr defTabSz="685800" eaLnBrk="1" hangingPunct="1"/>
            <a:r>
              <a:rPr lang="el-GR" altLang="x-none" sz="3200" kern="1200" dirty="0">
                <a:latin typeface="+mj-lt"/>
                <a:ea typeface="+mj-ea"/>
                <a:cs typeface="+mj-cs"/>
              </a:rPr>
              <a:t>2. Συνεισφορά της διπλωματικής</a:t>
            </a:r>
          </a:p>
        </p:txBody>
      </p:sp>
      <p:sp>
        <p:nvSpPr>
          <p:cNvPr id="7171" name="4 - TextBox"/>
          <p:cNvSpPr txBox="1"/>
          <p:nvPr/>
        </p:nvSpPr>
        <p:spPr>
          <a:xfrm>
            <a:off x="1763713" y="1700213"/>
            <a:ext cx="6480175" cy="3786187"/>
          </a:xfrm>
          <a:prstGeom prst="rect">
            <a:avLst/>
          </a:prstGeom>
          <a:noFill/>
          <a:ln w="9525">
            <a:noFill/>
          </a:ln>
        </p:spPr>
        <p:txBody>
          <a:bodyPr>
            <a:spAutoFit/>
          </a:bodyPr>
          <a:lstStyle/>
          <a:p>
            <a:pPr algn="just">
              <a:buFont typeface="Arial" panose="020B0604020202020204" pitchFamily="34" charset="0"/>
              <a:buChar char="•"/>
            </a:pPr>
            <a:r>
              <a:rPr lang="el-GR" altLang="x-none" dirty="0">
                <a:latin typeface="Times New Roman" panose="02020603050405020304" pitchFamily="18" charset="0"/>
              </a:rPr>
              <a:t> Οι μαθητές να αναγνωρίζουν τα σημαντικά σημεία και την ιστορία των τειχών του Ηρακλείου</a:t>
            </a:r>
          </a:p>
          <a:p>
            <a:pPr algn="just"/>
            <a:endParaRPr lang="el-GR" altLang="x-none" dirty="0">
              <a:latin typeface="Times New Roman" panose="02020603050405020304" pitchFamily="18" charset="0"/>
            </a:endParaRPr>
          </a:p>
          <a:p>
            <a:pPr algn="just">
              <a:buFont typeface="Arial" panose="020B0604020202020204" pitchFamily="34" charset="0"/>
              <a:buChar char="•"/>
            </a:pPr>
            <a:r>
              <a:rPr lang="el-GR" altLang="x-none" dirty="0">
                <a:latin typeface="Times New Roman" panose="02020603050405020304" pitchFamily="18" charset="0"/>
              </a:rPr>
              <a:t> Να αξιοποιήσουν τις γνώσεις τους γύρω από τα σημαντικά σημεία των Τειχών</a:t>
            </a:r>
          </a:p>
          <a:p>
            <a:pPr algn="just">
              <a:buFont typeface="Arial" panose="020B0604020202020204" pitchFamily="34" charset="0"/>
              <a:buChar char="•"/>
            </a:pPr>
            <a:endParaRPr lang="el-GR" altLang="x-none" dirty="0">
              <a:latin typeface="Times New Roman" panose="02020603050405020304" pitchFamily="18" charset="0"/>
            </a:endParaRPr>
          </a:p>
          <a:p>
            <a:pPr algn="just">
              <a:buFont typeface="Arial" panose="020B0604020202020204" pitchFamily="34" charset="0"/>
              <a:buChar char="•"/>
            </a:pPr>
            <a:r>
              <a:rPr lang="el-GR" altLang="x-none" dirty="0">
                <a:latin typeface="Times New Roman" panose="02020603050405020304" pitchFamily="18" charset="0"/>
              </a:rPr>
              <a:t> Το εκπαιδευτικό υλικό αποτελεί ένα χρήσιμό εργαλείο για την ιστορία του Ηρακλείου και να το χρησιμοποιούν σωστά </a:t>
            </a:r>
          </a:p>
          <a:p>
            <a:pPr algn="just">
              <a:buFont typeface="Arial" panose="020B0604020202020204" pitchFamily="34" charset="0"/>
              <a:buChar char="•"/>
            </a:pPr>
            <a:endParaRPr lang="el-GR" altLang="x-none" dirty="0">
              <a:latin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title" hasCustomPrompt="1"/>
          </p:nvPr>
        </p:nvSpPr>
        <p:spPr>
          <a:xfrm>
            <a:off x="1042988" y="620713"/>
            <a:ext cx="7777163" cy="576263"/>
          </a:xfrm>
        </p:spPr>
        <p:txBody>
          <a:bodyPr vert="horz" wrap="square" lIns="91440" tIns="45720" rIns="91440" bIns="45720" numCol="1" anchor="ctr" anchorCtr="0" compatLnSpc="1"/>
          <a:lstStyle/>
          <a:p>
            <a:pPr defTabSz="685800" eaLnBrk="1" hangingPunct="1"/>
            <a:r>
              <a:rPr lang="el-GR" altLang="x-none" sz="3200" kern="1200" dirty="0">
                <a:latin typeface="+mj-lt"/>
                <a:ea typeface="+mj-ea"/>
                <a:cs typeface="+mj-cs"/>
              </a:rPr>
              <a:t>3. Ερευνητικά Ερωτήματα 1/2 </a:t>
            </a:r>
            <a:endParaRPr lang="el-GR" altLang="x-none" sz="3600" kern="1200" dirty="0">
              <a:latin typeface="+mj-lt"/>
              <a:ea typeface="+mj-ea"/>
              <a:cs typeface="+mj-cs"/>
            </a:endParaRPr>
          </a:p>
        </p:txBody>
      </p:sp>
      <p:sp>
        <p:nvSpPr>
          <p:cNvPr id="8195" name="9 - Ορθογώνιο"/>
          <p:cNvSpPr/>
          <p:nvPr/>
        </p:nvSpPr>
        <p:spPr>
          <a:xfrm>
            <a:off x="827088" y="1557338"/>
            <a:ext cx="7632700" cy="3540125"/>
          </a:xfrm>
          <a:prstGeom prst="rect">
            <a:avLst/>
          </a:prstGeom>
          <a:noFill/>
          <a:ln w="9525">
            <a:noFill/>
          </a:ln>
        </p:spPr>
        <p:txBody>
          <a:bodyPr>
            <a:spAutoFit/>
          </a:bodyPr>
          <a:lstStyle/>
          <a:p>
            <a:pPr marL="514350" indent="-514350" algn="just">
              <a:buAutoNum type="arabicPeriod"/>
            </a:pPr>
            <a:r>
              <a:rPr lang="el-GR" altLang="x-none" sz="3200" dirty="0">
                <a:latin typeface="Times New Roman" panose="02020603050405020304" pitchFamily="18" charset="0"/>
              </a:rPr>
              <a:t>Το εκπαιδευτικό υλικό διέπεται από τις αρχές και τη μεθοδολογία της εξ αποστάσεως εκπαίδευσης;</a:t>
            </a:r>
          </a:p>
          <a:p>
            <a:pPr marL="514350" indent="-514350" algn="just">
              <a:buFont typeface="Calibri Light" panose="020F0302020204030204" pitchFamily="34" charset="0"/>
              <a:buAutoNum type="arabicPeriod"/>
            </a:pPr>
            <a:endParaRPr lang="el-GR" altLang="x-none" sz="3200" dirty="0">
              <a:latin typeface="Times New Roman" panose="02020603050405020304" pitchFamily="18" charset="0"/>
            </a:endParaRPr>
          </a:p>
          <a:p>
            <a:pPr marL="514350" indent="-514350" algn="just">
              <a:buAutoNum type="arabicPeriod"/>
            </a:pPr>
            <a:r>
              <a:rPr lang="el-GR" altLang="x-none" sz="3200" dirty="0">
                <a:latin typeface="Times New Roman" panose="02020603050405020304" pitchFamily="18" charset="0"/>
              </a:rPr>
              <a:t>Το εκπαιδευτικό υλικό έχει δημιουργηθεί σύμφωνα με τις αρχές της πολυμεσικής μάθησης;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title" hasCustomPrompt="1"/>
          </p:nvPr>
        </p:nvSpPr>
        <p:spPr>
          <a:xfrm>
            <a:off x="1042988" y="620713"/>
            <a:ext cx="7777163" cy="576263"/>
          </a:xfrm>
        </p:spPr>
        <p:txBody>
          <a:bodyPr vert="horz" wrap="square" lIns="91440" tIns="45720" rIns="91440" bIns="45720" numCol="1" anchor="ctr" anchorCtr="0" compatLnSpc="1"/>
          <a:lstStyle/>
          <a:p>
            <a:pPr defTabSz="685800" eaLnBrk="1" hangingPunct="1"/>
            <a:r>
              <a:rPr lang="el-GR" altLang="x-none" sz="3200" kern="1200" dirty="0">
                <a:latin typeface="+mj-lt"/>
                <a:ea typeface="+mj-ea"/>
                <a:cs typeface="+mj-cs"/>
              </a:rPr>
              <a:t>3. Ερευνητικά Ερωτήματα 2/2 </a:t>
            </a:r>
            <a:endParaRPr lang="el-GR" altLang="x-none" sz="3600" kern="1200" dirty="0">
              <a:latin typeface="+mj-lt"/>
              <a:ea typeface="+mj-ea"/>
              <a:cs typeface="+mj-cs"/>
            </a:endParaRPr>
          </a:p>
        </p:txBody>
      </p:sp>
      <p:sp>
        <p:nvSpPr>
          <p:cNvPr id="9219" name="9 - Ορθογώνιο"/>
          <p:cNvSpPr/>
          <p:nvPr/>
        </p:nvSpPr>
        <p:spPr>
          <a:xfrm>
            <a:off x="827088" y="1557338"/>
            <a:ext cx="7632700" cy="4032250"/>
          </a:xfrm>
          <a:prstGeom prst="rect">
            <a:avLst/>
          </a:prstGeom>
          <a:noFill/>
          <a:ln w="9525">
            <a:noFill/>
          </a:ln>
        </p:spPr>
        <p:txBody>
          <a:bodyPr>
            <a:spAutoFit/>
          </a:bodyPr>
          <a:lstStyle/>
          <a:p>
            <a:pPr marL="514350" indent="-514350" algn="just"/>
            <a:r>
              <a:rPr lang="el-GR" altLang="x-none" sz="3200" dirty="0">
                <a:latin typeface="Times New Roman" panose="02020603050405020304" pitchFamily="18" charset="0"/>
              </a:rPr>
              <a:t>3. Είναι η σύνθεση και η δημιουργία διαδραστικού εκπαιδευτικού υλικού αποτελεσματική για την επίτευξη πολλαπλών εκπαιδευτικών στόχων;</a:t>
            </a:r>
          </a:p>
          <a:p>
            <a:pPr marL="514350" indent="-514350" algn="just"/>
            <a:endParaRPr lang="el-GR" altLang="x-none" sz="3200" dirty="0">
              <a:latin typeface="Times New Roman" panose="02020603050405020304" pitchFamily="18" charset="0"/>
            </a:endParaRPr>
          </a:p>
          <a:p>
            <a:pPr marL="514350" indent="-514350" algn="just"/>
            <a:r>
              <a:rPr lang="el-GR" altLang="x-none" sz="3200" dirty="0">
                <a:latin typeface="Times New Roman" panose="02020603050405020304" pitchFamily="18" charset="0"/>
              </a:rPr>
              <a:t>4. Κατά πόσο η χρήση του διαδραστικού υλικού επηρεάζει θετικά το ενδιαφέρον των παιδιών για μάθηση;</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p:cNvSpPr>
          <p:nvPr>
            <p:ph type="title" hasCustomPrompt="1"/>
          </p:nvPr>
        </p:nvSpPr>
        <p:spPr>
          <a:xfrm>
            <a:off x="1404938" y="549275"/>
            <a:ext cx="7199312" cy="765175"/>
          </a:xfrm>
          <a:ln/>
        </p:spPr>
        <p:txBody>
          <a:bodyPr vert="horz" wrap="square" lIns="91440" tIns="45720" rIns="91440" bIns="45720" anchor="ctr" anchorCtr="0"/>
          <a:lstStyle/>
          <a:p>
            <a:pPr defTabSz="685800" eaLnBrk="1" hangingPunct="1"/>
            <a:r>
              <a:rPr lang="el-GR" altLang="x-none" sz="3600" kern="1200" dirty="0">
                <a:latin typeface="+mj-lt"/>
                <a:ea typeface="+mj-ea"/>
                <a:cs typeface="+mj-cs"/>
              </a:rPr>
              <a:t>4. Δομή της εργασίας</a:t>
            </a:r>
          </a:p>
        </p:txBody>
      </p:sp>
      <p:sp>
        <p:nvSpPr>
          <p:cNvPr id="4" name="9 - Ορθογώνιο"/>
          <p:cNvSpPr/>
          <p:nvPr/>
        </p:nvSpPr>
        <p:spPr>
          <a:xfrm>
            <a:off x="827088" y="1196975"/>
            <a:ext cx="7561263" cy="6432550"/>
          </a:xfrm>
          <a:prstGeom prst="rect">
            <a:avLst/>
          </a:prstGeom>
        </p:spPr>
        <p:txBody>
          <a:bodyPr>
            <a:spAutoFit/>
          </a:bodyPr>
          <a:lstStyle/>
          <a:p>
            <a:pPr marL="457200" indent="-457200">
              <a:buFont typeface="Arial" panose="020B0604020202020204" pitchFamily="34" charset="0"/>
              <a:buChar char="•"/>
            </a:pPr>
            <a:r>
              <a:rPr lang="el-GR" altLang="x-none" sz="3200" b="1" dirty="0">
                <a:latin typeface="Times New Roman" panose="02020603050405020304" pitchFamily="18" charset="0"/>
              </a:rPr>
              <a:t>Θεωρητικό πλαίσιο</a:t>
            </a:r>
          </a:p>
          <a:p>
            <a:pPr marL="457200" indent="-457200">
              <a:buNone/>
            </a:pPr>
            <a:r>
              <a:rPr lang="el-GR" altLang="x-none" sz="2000" dirty="0">
                <a:latin typeface="Times New Roman" panose="02020603050405020304" pitchFamily="18" charset="0"/>
              </a:rPr>
              <a:t>Εξ Αποστάσεως Εκπαίδευση</a:t>
            </a:r>
          </a:p>
          <a:p>
            <a:pPr marL="457200" indent="-457200">
              <a:buNone/>
            </a:pPr>
            <a:r>
              <a:rPr lang="el-GR" altLang="x-none" sz="2000" dirty="0">
                <a:latin typeface="Times New Roman" panose="02020603050405020304" pitchFamily="18" charset="0"/>
              </a:rPr>
              <a:t>Ανοικτή Εκπαίδευση</a:t>
            </a:r>
          </a:p>
          <a:p>
            <a:pPr marL="457200" indent="-457200">
              <a:buNone/>
            </a:pPr>
            <a:r>
              <a:rPr lang="el-GR" altLang="x-none" sz="2000" dirty="0">
                <a:latin typeface="Times New Roman" panose="02020603050405020304" pitchFamily="18" charset="0"/>
              </a:rPr>
              <a:t>Το Εκπαιδευτικό υλικό στην εξ αποστάσεως εκπαίδευση</a:t>
            </a:r>
          </a:p>
          <a:p>
            <a:pPr marL="457200" indent="-457200">
              <a:buFont typeface="Arial" panose="020B0604020202020204" pitchFamily="34" charset="0"/>
              <a:buChar char="•"/>
            </a:pPr>
            <a:r>
              <a:rPr lang="el-GR" altLang="x-none" sz="3200" b="1" dirty="0">
                <a:latin typeface="Times New Roman" panose="02020603050405020304" pitchFamily="18" charset="0"/>
              </a:rPr>
              <a:t>Το εκπαιδευτικό υλικό</a:t>
            </a:r>
          </a:p>
          <a:p>
            <a:pPr marL="457200" indent="-457200" algn="just">
              <a:buNone/>
            </a:pPr>
            <a:r>
              <a:rPr lang="el-GR" altLang="x-none" sz="2000" dirty="0">
                <a:latin typeface="Times New Roman" panose="02020603050405020304" pitchFamily="18" charset="0"/>
              </a:rPr>
              <a:t>Σχεδιασμός και δημιουργία ΕΥ με τίτλο: «Η ανάδειξη των ενετικών τειχών της πόλης του Ηρακλείου και της ιστορικότητάς τους»</a:t>
            </a:r>
          </a:p>
          <a:p>
            <a:pPr marL="457200" indent="-457200" algn="just">
              <a:buFont typeface="Arial" panose="020B0604020202020204" pitchFamily="34" charset="0"/>
              <a:buChar char="•"/>
            </a:pPr>
            <a:r>
              <a:rPr lang="el-GR" altLang="x-none" sz="3200" b="1" dirty="0">
                <a:latin typeface="Times New Roman" panose="02020603050405020304" pitchFamily="18" charset="0"/>
              </a:rPr>
              <a:t>    Μεθοδολογία</a:t>
            </a:r>
          </a:p>
          <a:p>
            <a:pPr marL="457200" indent="-457200" algn="just">
              <a:buNone/>
            </a:pPr>
            <a:r>
              <a:rPr lang="el-GR" altLang="x-none" sz="2000" dirty="0">
                <a:latin typeface="Times New Roman" panose="02020603050405020304" pitchFamily="18" charset="0"/>
              </a:rPr>
              <a:t>Μεθοδολογία της έρευνας</a:t>
            </a:r>
          </a:p>
          <a:p>
            <a:pPr marL="457200" indent="-457200" algn="just">
              <a:buNone/>
            </a:pPr>
            <a:r>
              <a:rPr lang="el-GR" altLang="x-none" sz="2000" dirty="0">
                <a:latin typeface="Times New Roman" panose="02020603050405020304" pitchFamily="18" charset="0"/>
              </a:rPr>
              <a:t>Είδος έρευνας</a:t>
            </a:r>
          </a:p>
          <a:p>
            <a:pPr marL="457200" indent="-457200" algn="just">
              <a:buNone/>
            </a:pPr>
            <a:r>
              <a:rPr lang="el-GR" altLang="x-none" sz="2000" dirty="0">
                <a:latin typeface="Times New Roman" panose="02020603050405020304" pitchFamily="18" charset="0"/>
              </a:rPr>
              <a:t>Διαδικασία συλλογής δείγματος αξιολόγησης – Περιορισμοί</a:t>
            </a:r>
          </a:p>
          <a:p>
            <a:pPr marL="457200" indent="-457200" algn="just">
              <a:buFont typeface="Arial" panose="020B0604020202020204" pitchFamily="34" charset="0"/>
              <a:buChar char="•"/>
            </a:pPr>
            <a:r>
              <a:rPr lang="el-GR" altLang="x-none" sz="3200" b="1" dirty="0">
                <a:latin typeface="Times New Roman" panose="02020603050405020304" pitchFamily="18" charset="0"/>
              </a:rPr>
              <a:t>    Αποτίμηση Εκπαιδευτικού Υλικού</a:t>
            </a:r>
          </a:p>
          <a:p>
            <a:pPr marL="457200" indent="-457200" algn="just">
              <a:buNone/>
            </a:pPr>
            <a:r>
              <a:rPr lang="el-GR" altLang="x-none" sz="2000" dirty="0">
                <a:latin typeface="Times New Roman" panose="02020603050405020304" pitchFamily="18" charset="0"/>
              </a:rPr>
              <a:t>Επιστημονική συνοχή / Τεκμηρίωση του Ε.Υ</a:t>
            </a:r>
          </a:p>
          <a:p>
            <a:pPr marL="457200" indent="-457200" algn="just">
              <a:buNone/>
            </a:pPr>
            <a:r>
              <a:rPr lang="el-GR" altLang="x-none" sz="2000" dirty="0">
                <a:latin typeface="Times New Roman" panose="02020603050405020304" pitchFamily="18" charset="0"/>
              </a:rPr>
              <a:t>Συμπεράσματα</a:t>
            </a:r>
            <a:endParaRPr lang="el-GR" altLang="x-none" sz="2000" b="1" dirty="0">
              <a:latin typeface="Times New Roman" panose="02020603050405020304" pitchFamily="18" charset="0"/>
            </a:endParaRPr>
          </a:p>
          <a:p>
            <a:pPr marL="457200" indent="-457200" algn="just">
              <a:buFont typeface="Arial" panose="020B0604020202020204" pitchFamily="34" charset="0"/>
              <a:buChar char="•"/>
            </a:pPr>
            <a:endParaRPr lang="el-GR" altLang="x-none" sz="3200" b="1" dirty="0">
              <a:latin typeface="Times New Roman" panose="02020603050405020304" pitchFamily="18" charset="0"/>
            </a:endParaRPr>
          </a:p>
          <a:p>
            <a:pPr marL="457200" indent="-457200" algn="just">
              <a:buNone/>
            </a:pPr>
            <a:endParaRPr lang="el-GR" altLang="x-none" sz="2000" dirty="0">
              <a:latin typeface="Times New Roman" panose="02020603050405020304" pitchFamily="18" charset="0"/>
            </a:endParaRPr>
          </a:p>
          <a:p>
            <a:pPr marL="457200" indent="-457200">
              <a:buNone/>
            </a:pPr>
            <a:endParaRPr lang="el-GR" altLang="x-none" sz="3200" dirty="0">
              <a:latin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Τίτλος 1"/>
          <p:cNvSpPr>
            <a:spLocks noGrp="1"/>
          </p:cNvSpPr>
          <p:nvPr>
            <p:ph type="title" hasCustomPrompt="1"/>
          </p:nvPr>
        </p:nvSpPr>
        <p:spPr>
          <a:xfrm>
            <a:off x="1404938" y="549275"/>
            <a:ext cx="7199312" cy="765175"/>
          </a:xfrm>
          <a:ln/>
        </p:spPr>
        <p:txBody>
          <a:bodyPr vert="horz" wrap="square" lIns="91440" tIns="45720" rIns="91440" bIns="45720" anchor="ctr" anchorCtr="0"/>
          <a:lstStyle/>
          <a:p>
            <a:pPr defTabSz="685800" eaLnBrk="1" hangingPunct="1"/>
            <a:r>
              <a:rPr lang="el-GR" altLang="x-none" sz="3600" kern="1200" dirty="0">
                <a:latin typeface="+mj-lt"/>
                <a:ea typeface="+mj-ea"/>
                <a:cs typeface="+mj-cs"/>
              </a:rPr>
              <a:t>5. Θεωρητικό Πλαίσιο 1/2</a:t>
            </a:r>
          </a:p>
        </p:txBody>
      </p:sp>
      <p:sp>
        <p:nvSpPr>
          <p:cNvPr id="11267" name="9 - Ορθογώνιο"/>
          <p:cNvSpPr/>
          <p:nvPr/>
        </p:nvSpPr>
        <p:spPr>
          <a:xfrm>
            <a:off x="827088" y="1557338"/>
            <a:ext cx="7345362" cy="5016500"/>
          </a:xfrm>
          <a:prstGeom prst="rect">
            <a:avLst/>
          </a:prstGeom>
          <a:noFill/>
          <a:ln w="9525">
            <a:noFill/>
          </a:ln>
        </p:spPr>
        <p:txBody>
          <a:bodyPr>
            <a:spAutoFit/>
          </a:bodyPr>
          <a:lstStyle/>
          <a:p>
            <a:pPr algn="just"/>
            <a:r>
              <a:rPr lang="el-GR" altLang="x-none" dirty="0">
                <a:latin typeface="Times New Roman" panose="02020603050405020304" pitchFamily="18" charset="0"/>
              </a:rPr>
              <a:t>Με την έννοια «εξ αποστάσεως εκπαίδευση» συνήθως αντιλαμβανόμαστε οποιαδήποτε μορφή μεταφοράς γνώσης, όπου εκπαιδευτής και εκπαιδευόμενος βρίσκονται σε φυσική απόσταση μεταξύ τους. </a:t>
            </a:r>
          </a:p>
          <a:p>
            <a:pPr algn="just"/>
            <a:endParaRPr lang="el-GR" altLang="x-none" dirty="0">
              <a:latin typeface="Times New Roman" panose="02020603050405020304" pitchFamily="18" charset="0"/>
            </a:endParaRPr>
          </a:p>
          <a:p>
            <a:pPr algn="just"/>
            <a:r>
              <a:rPr lang="el-GR" altLang="x-none" dirty="0">
                <a:latin typeface="Times New Roman" panose="02020603050405020304" pitchFamily="18" charset="0"/>
              </a:rPr>
              <a:t>Με την έννοια της «ανοικτής εκπαίδευσης» θεωρούμε κάθε μορφή εκπαίδευσης στην οποία μπορεί οποιοδήποτε άτομο να έχει ελεύθερη πρόσβαση και μάλιστα, αν το επιθυμεί, δια βίου. Δίδεται έτσι η δυνατότητα σε άτομα να αποκτήσουν γνώσεις που αλλιώς, δεν θα μπορούσαν να αποκτήσουν. </a:t>
            </a:r>
          </a:p>
          <a:p>
            <a:pPr algn="just"/>
            <a:endParaRPr lang="el-GR" altLang="x-none" dirty="0">
              <a:latin typeface="Times New Roman" panose="02020603050405020304" pitchFamily="18" charset="0"/>
            </a:endParaRPr>
          </a:p>
          <a:p>
            <a:pPr algn="just"/>
            <a:endParaRPr lang="el-GR" altLang="x-none" sz="3200" dirty="0">
              <a:latin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hasCustomPrompt="1"/>
          </p:nvPr>
        </p:nvSpPr>
        <p:spPr>
          <a:xfrm>
            <a:off x="1404938" y="549275"/>
            <a:ext cx="7199312" cy="765175"/>
          </a:xfrm>
          <a:ln/>
        </p:spPr>
        <p:txBody>
          <a:bodyPr vert="horz" wrap="square" lIns="91440" tIns="45720" rIns="91440" bIns="45720" anchor="ctr" anchorCtr="0"/>
          <a:lstStyle/>
          <a:p>
            <a:pPr defTabSz="685800" eaLnBrk="1" hangingPunct="1"/>
            <a:r>
              <a:rPr lang="el-GR" altLang="x-none" sz="3600" kern="1200" dirty="0">
                <a:latin typeface="+mj-lt"/>
                <a:ea typeface="+mj-ea"/>
                <a:cs typeface="+mj-cs"/>
              </a:rPr>
              <a:t>5. Θεωρητικό Πλαίσιο 2/2</a:t>
            </a:r>
          </a:p>
        </p:txBody>
      </p:sp>
      <p:sp>
        <p:nvSpPr>
          <p:cNvPr id="12291" name="9 - Ορθογώνιο"/>
          <p:cNvSpPr/>
          <p:nvPr/>
        </p:nvSpPr>
        <p:spPr>
          <a:xfrm>
            <a:off x="827088" y="1557338"/>
            <a:ext cx="7561262" cy="3786187"/>
          </a:xfrm>
          <a:prstGeom prst="rect">
            <a:avLst/>
          </a:prstGeom>
          <a:noFill/>
          <a:ln w="9525">
            <a:noFill/>
          </a:ln>
        </p:spPr>
        <p:txBody>
          <a:bodyPr>
            <a:spAutoFit/>
          </a:bodyPr>
          <a:lstStyle/>
          <a:p>
            <a:pPr algn="just"/>
            <a:r>
              <a:rPr lang="el-GR" altLang="x-none" dirty="0">
                <a:latin typeface="Times New Roman" panose="02020603050405020304" pitchFamily="18" charset="0"/>
              </a:rPr>
              <a:t>Το υλικό στην εξ αποστάσεως εκπαίδευση περιλαμβάνει ψηφιοποιημένο οπτικοακουστικό υλικό, οδηγούς χρήσης, ασκήσεις και ερωτηματολόγια αξιολόγησης, καθώς και διάφορες άλλες δραστηριότητες που κινητοποιούν τον εκπαιδευόμενο. </a:t>
            </a:r>
          </a:p>
          <a:p>
            <a:pPr algn="just"/>
            <a:endParaRPr lang="el-GR" altLang="x-none" dirty="0">
              <a:latin typeface="Times New Roman" panose="02020603050405020304" pitchFamily="18" charset="0"/>
            </a:endParaRPr>
          </a:p>
          <a:p>
            <a:pPr algn="just"/>
            <a:r>
              <a:rPr lang="el-GR" altLang="x-none" dirty="0">
                <a:latin typeface="Times New Roman" panose="02020603050405020304" pitchFamily="18" charset="0"/>
              </a:rPr>
              <a:t>Βασικό επίσης στοιχείο είναι το περιβάλλον (interface) στο οποίο αναπτύσσεται αυτό το υλικό, ώστε να διεγείρει το ενδιαφέρον των εκπαιδευομένων και να διευκολύνει την αλληλεπίδραση μέσα στην εκπαιδευτική διαδικασία</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1091</Words>
  <Application>Microsoft Office PowerPoint</Application>
  <PresentationFormat>Προβολή στην οθόνη (4:3)</PresentationFormat>
  <Paragraphs>105</Paragraphs>
  <Slides>20</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20</vt:i4>
      </vt:variant>
    </vt:vector>
  </HeadingPairs>
  <TitlesOfParts>
    <vt:vector size="28" baseType="lpstr">
      <vt:lpstr>Arial</vt:lpstr>
      <vt:lpstr>Book Antiqua</vt:lpstr>
      <vt:lpstr>Calibri</vt:lpstr>
      <vt:lpstr>Calibri Light</vt:lpstr>
      <vt:lpstr>Open Sans</vt:lpstr>
      <vt:lpstr>Times New Roman</vt:lpstr>
      <vt:lpstr>Θέμα του Office</vt:lpstr>
      <vt:lpstr>1_Θέμα του Office</vt:lpstr>
      <vt:lpstr>ΣΧΕΔΙΑΣΜΟΣ  ΥΛΟΠΟΙΗΣΗ ΚΑΙ ΑΠΟΤΙΜΗΣΗ ΕΚΠΑΙΔΕΥΤΙΚΟΥ ΥΛΙΚΟΥ ΜΕ ΤΗΝ ΜΕΘΟΔΟ ΤΗΣ ΕΞΑΕ ΜΕ ΘΕΜΑ ΤΗΝ ΑΝΑΔΕΙΞΗ ΤΩΝ ΕΝΕΤΙΚΩΝ ΤΕΙΧΩΝ ΤΗΣ ΠΟΛΗΣ ΤΟΥ ΗΡΑΚΛΕΙΟΥ ΚΑΙ ΤΗΣ ΙΣΤΟΡΙΚΟΤΗΤΑΣ ΤΟΥΣ</vt:lpstr>
      <vt:lpstr>Ευχαριστίες</vt:lpstr>
      <vt:lpstr>1. Σκοπός</vt:lpstr>
      <vt:lpstr>2. Συνεισφορά της διπλωματικής</vt:lpstr>
      <vt:lpstr>3. Ερευνητικά Ερωτήματα 1/2 </vt:lpstr>
      <vt:lpstr>3. Ερευνητικά Ερωτήματα 2/2 </vt:lpstr>
      <vt:lpstr>4. Δομή της εργασίας</vt:lpstr>
      <vt:lpstr>5. Θεωρητικό Πλαίσιο 1/2</vt:lpstr>
      <vt:lpstr>5. Θεωρητικό Πλαίσιο 2/2</vt:lpstr>
      <vt:lpstr>6. Μεθοδολογία (1/2) </vt:lpstr>
      <vt:lpstr>6. Μεθοδολογία (2/2) </vt:lpstr>
      <vt:lpstr> 7α. Παραγόμενο εκπαιδευτικό υλικό 1/2 </vt:lpstr>
      <vt:lpstr> 7α. Παραγόμενο εκπαιδευτικό υλικό 2/2</vt:lpstr>
      <vt:lpstr> 7β. Παρουσίαση του βασικού μέρους της εργασίας </vt:lpstr>
      <vt:lpstr>Αποτελέσματα - Κύρια ευρήματα</vt:lpstr>
      <vt:lpstr>Αποτελέσματα - Κύρια ευρήματα</vt:lpstr>
      <vt:lpstr>Συμπεράσματα</vt:lpstr>
      <vt:lpstr>Συμπεράσματα</vt:lpstr>
      <vt:lpstr>Συμπεράσματα</vt:lpstr>
      <vt:lpstr>Παρουσίαση του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ΣΧΕΔΙΑΣΜΟΣ  ΥΛΟΠΟΙΗΣΗ ΚΑΙ ΑΠΟΤΙΜΗΣΗ ΕΚΠΑΙΔΕΥΤΙΚΟΥ ΥΛΙΚΟΥ ΜΕ ΤΗΝ ΜΕΘΟΔΟ ΤΗΣ ΕΞΑΕ ΜΕ ΘΕΜΑ ΤΗΝ ΑΝΑΔΕΙΞΗ ΤΩΝ ΕΝΕΤΙΚΩΝ ΤΕΙΧΩΝ ΤΗΣ ΠΟΛΗΣ ΤΟΥ ΗΡΑΚΛΕΙΟΥ ΚΑΙ ΤΗΣ ΙΣΤΟΡΙΚΟΤΗΤΑΣ ΤΟΥΣ</dc:title>
  <dc:creator>Katerina Papoutsaki</dc:creator>
  <cp:lastModifiedBy>Katerina Papoutsaki</cp:lastModifiedBy>
  <cp:revision>6</cp:revision>
  <dcterms:created xsi:type="dcterms:W3CDTF">2003-10-16T17:37:47Z</dcterms:created>
  <dcterms:modified xsi:type="dcterms:W3CDTF">2026-03-25T15:56:27Z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79976F6568624C85B283B7CFF08813FC_13</vt:lpwstr>
  </property>
  <property fmtid="{D5CDD505-2E9C-101B-9397-08002B2CF9AE}" pid="3" name="KSOProductBuildVer">
    <vt:lpwstr>1033-12.2.0.22222</vt:lpwstr>
  </property>
</Properties>
</file>