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handoutMasterIdLst>
    <p:handoutMasterId r:id="rId55"/>
  </p:handoutMasterIdLst>
  <p:sldIdLst>
    <p:sldId id="286" r:id="rId2"/>
    <p:sldId id="412" r:id="rId3"/>
    <p:sldId id="257" r:id="rId4"/>
    <p:sldId id="411" r:id="rId5"/>
    <p:sldId id="413" r:id="rId6"/>
    <p:sldId id="300" r:id="rId7"/>
    <p:sldId id="299" r:id="rId8"/>
    <p:sldId id="289" r:id="rId9"/>
    <p:sldId id="271" r:id="rId10"/>
    <p:sldId id="272" r:id="rId11"/>
    <p:sldId id="407" r:id="rId12"/>
    <p:sldId id="303" r:id="rId13"/>
    <p:sldId id="430" r:id="rId14"/>
    <p:sldId id="422" r:id="rId15"/>
    <p:sldId id="409" r:id="rId16"/>
    <p:sldId id="423" r:id="rId17"/>
    <p:sldId id="424" r:id="rId18"/>
    <p:sldId id="417" r:id="rId19"/>
    <p:sldId id="434" r:id="rId20"/>
    <p:sldId id="435" r:id="rId21"/>
    <p:sldId id="436" r:id="rId22"/>
    <p:sldId id="437" r:id="rId23"/>
    <p:sldId id="453" r:id="rId24"/>
    <p:sldId id="454" r:id="rId25"/>
    <p:sldId id="459" r:id="rId26"/>
    <p:sldId id="462" r:id="rId27"/>
    <p:sldId id="464" r:id="rId28"/>
    <p:sldId id="465" r:id="rId29"/>
    <p:sldId id="477" r:id="rId30"/>
    <p:sldId id="478" r:id="rId31"/>
    <p:sldId id="475" r:id="rId32"/>
    <p:sldId id="476" r:id="rId33"/>
    <p:sldId id="482" r:id="rId34"/>
    <p:sldId id="480" r:id="rId35"/>
    <p:sldId id="481" r:id="rId36"/>
    <p:sldId id="479" r:id="rId37"/>
    <p:sldId id="471" r:id="rId38"/>
    <p:sldId id="472" r:id="rId39"/>
    <p:sldId id="473" r:id="rId40"/>
    <p:sldId id="474" r:id="rId41"/>
    <p:sldId id="406" r:id="rId42"/>
    <p:sldId id="374" r:id="rId43"/>
    <p:sldId id="376" r:id="rId44"/>
    <p:sldId id="377" r:id="rId45"/>
    <p:sldId id="379" r:id="rId46"/>
    <p:sldId id="405" r:id="rId47"/>
    <p:sldId id="431" r:id="rId48"/>
    <p:sldId id="432" r:id="rId49"/>
    <p:sldId id="433" r:id="rId50"/>
    <p:sldId id="385" r:id="rId51"/>
    <p:sldId id="386" r:id="rId52"/>
    <p:sldId id="388" r:id="rId53"/>
  </p:sldIdLst>
  <p:sldSz cx="9144000" cy="6858000" type="screen4x3"/>
  <p:notesSz cx="6954838" cy="93091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3BE54F"/>
    <a:srgbClr val="BCF6C3"/>
    <a:srgbClr val="9FFFBF"/>
    <a:srgbClr val="51F62A"/>
    <a:srgbClr val="2CF44D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7431" autoAdjust="0"/>
    <p:restoredTop sz="93548" autoAdjust="0"/>
  </p:normalViewPr>
  <p:slideViewPr>
    <p:cSldViewPr>
      <p:cViewPr>
        <p:scale>
          <a:sx n="100" d="100"/>
          <a:sy n="100" d="100"/>
        </p:scale>
        <p:origin x="-72" y="11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932"/>
        <p:guide pos="219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075" cy="465138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940175" y="0"/>
            <a:ext cx="3013075" cy="465138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pPr>
              <a:defRPr/>
            </a:pPr>
            <a:fld id="{87107675-664C-4FB4-B656-25CFBFBA7FC9}" type="datetimeFigureOut">
              <a:rPr lang="el-GR"/>
              <a:pPr>
                <a:defRPr/>
              </a:pPr>
              <a:t>10/12/2018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13075" cy="465138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940175" y="8842375"/>
            <a:ext cx="3013075" cy="465138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pPr>
              <a:defRPr/>
            </a:pPr>
            <a:fld id="{6AC8EBA2-49C0-458B-BAA6-4C5A35C75D3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075" cy="465138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940175" y="0"/>
            <a:ext cx="3013075" cy="465138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4C12EDE-A5AB-4DDE-8CB5-970512160FFE}" type="datetimeFigureOut">
              <a:rPr lang="el-GR"/>
              <a:pPr>
                <a:defRPr/>
              </a:pPr>
              <a:t>10/12/2018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30" tIns="46465" rIns="92930" bIns="46465" rtlCol="0" anchor="ctr"/>
          <a:lstStyle/>
          <a:p>
            <a:pPr lvl="0"/>
            <a:endParaRPr lang="el-GR" noProof="0" smtClean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95325" y="4421188"/>
            <a:ext cx="5564188" cy="4189412"/>
          </a:xfrm>
          <a:prstGeom prst="rect">
            <a:avLst/>
          </a:prstGeom>
        </p:spPr>
        <p:txBody>
          <a:bodyPr vert="horz" lIns="92930" tIns="46465" rIns="92930" bIns="46465" rtlCol="0">
            <a:normAutofit/>
          </a:bodyPr>
          <a:lstStyle/>
          <a:p>
            <a:pPr lvl="0"/>
            <a:r>
              <a:rPr lang="el-GR" noProof="0" smtClean="0"/>
              <a:t>Kλικ για επεξεργασία των στυλ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13075" cy="465138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940175" y="8842375"/>
            <a:ext cx="3013075" cy="465138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25253A1-A274-428B-9B50-7961CC157BF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C7DC5F2-8FEA-4643-B10D-97ED2C899F5E}" type="slidenum">
              <a:rPr lang="el-GR" smtClean="0"/>
              <a:pPr>
                <a:defRPr/>
              </a:pPr>
              <a:t>23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arn-CL" smtClean="0"/>
              <a:t>http://photodentro.edu.gr/aggregator/lo/photodentro-lor-8521-5327</a:t>
            </a:r>
            <a:endParaRPr lang="el-GR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4BC69BB-C07F-4C40-85ED-C743D7622462}" type="slidenum">
              <a:rPr lang="el-GR" smtClean="0"/>
              <a:pPr>
                <a:defRPr/>
              </a:pPr>
              <a:t>30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F9328-E1E7-40AE-8B39-165AF1475757}" type="datetime1">
              <a:rPr lang="el-GR"/>
              <a:pPr>
                <a:defRPr/>
              </a:pPr>
              <a:t>10/12/2018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C664B-4E0F-4B7C-B303-5FDFFC26066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E590E-99E3-4195-8D94-3573925AF5C3}" type="datetime1">
              <a:rPr lang="el-GR"/>
              <a:pPr>
                <a:defRPr/>
              </a:pPr>
              <a:t>10/12/2018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1A711-EB57-4524-A6F8-5CE373DE91E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781D6-80D9-4950-B95A-D9A8DA602B53}" type="datetime1">
              <a:rPr lang="el-GR"/>
              <a:pPr>
                <a:defRPr/>
              </a:pPr>
              <a:t>10/12/2018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546E6-025F-4AB9-B65B-BFAE9D95D84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1"/>
          <p:cNvSpPr/>
          <p:nvPr userDrawn="1"/>
        </p:nvSpPr>
        <p:spPr>
          <a:xfrm>
            <a:off x="0" y="0"/>
            <a:ext cx="468313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5" name="15 - Ευθεία γραμμή σύνδεσης"/>
          <p:cNvCxnSpPr>
            <a:cxnSpLocks noChangeShapeType="1"/>
          </p:cNvCxnSpPr>
          <p:nvPr userDrawn="1"/>
        </p:nvCxnSpPr>
        <p:spPr bwMode="auto">
          <a:xfrm>
            <a:off x="1522413" y="1193800"/>
            <a:ext cx="7034212" cy="7938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</p:cxnSp>
      <p:cxnSp>
        <p:nvCxnSpPr>
          <p:cNvPr id="6" name="15 - Ευθεία γραμμή σύνδεσης"/>
          <p:cNvCxnSpPr/>
          <p:nvPr userDrawn="1"/>
        </p:nvCxnSpPr>
        <p:spPr bwMode="auto">
          <a:xfrm>
            <a:off x="468313" y="6453188"/>
            <a:ext cx="8475662" cy="190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Ορθογώνιο 10"/>
          <p:cNvSpPr/>
          <p:nvPr userDrawn="1"/>
        </p:nvSpPr>
        <p:spPr>
          <a:xfrm>
            <a:off x="468313" y="628650"/>
            <a:ext cx="574675" cy="1008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8" name="Πεντάγωνο 11"/>
          <p:cNvSpPr/>
          <p:nvPr userDrawn="1"/>
        </p:nvSpPr>
        <p:spPr>
          <a:xfrm>
            <a:off x="468313" y="603250"/>
            <a:ext cx="674687" cy="792163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9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75DA3-FAAC-4650-93D7-690007871175}" type="datetime1">
              <a:rPr lang="el-GR"/>
              <a:pPr>
                <a:defRPr/>
              </a:pPr>
              <a:t>10/12/2018</a:t>
            </a:fld>
            <a:endParaRPr lang="en-US" dirty="0"/>
          </a:p>
        </p:txBody>
      </p:sp>
      <p:sp>
        <p:nvSpPr>
          <p:cNvPr id="10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2668D-3F70-4238-91E0-C3601BFD55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013A7-7B53-4BAD-B80E-C5D21CF2E3CD}" type="datetime1">
              <a:rPr lang="el-GR"/>
              <a:pPr>
                <a:defRPr/>
              </a:pPr>
              <a:t>10/12/2018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4A322-D555-4888-8AD6-989B0B9D6BA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EDCBB-4D4D-41AB-9A9F-7BE840DE72D6}" type="datetime1">
              <a:rPr lang="el-GR"/>
              <a:pPr>
                <a:defRPr/>
              </a:pPr>
              <a:t>10/12/2018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EAEE6-C67D-4311-B051-E255420440C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695BB-7C43-4110-A293-76DBE30F8B40}" type="datetime1">
              <a:rPr lang="el-GR"/>
              <a:pPr>
                <a:defRPr/>
              </a:pPr>
              <a:t>10/12/2018</a:t>
            </a:fld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ABB51-CB51-488B-A015-9196F96EFFD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CD294-4FB4-431A-89FD-97369C465EE0}" type="datetime1">
              <a:rPr lang="el-GR"/>
              <a:pPr>
                <a:defRPr/>
              </a:pPr>
              <a:t>10/12/2018</a:t>
            </a:fld>
            <a:endParaRPr lang="el-GR"/>
          </a:p>
        </p:txBody>
      </p:sp>
      <p:sp>
        <p:nvSpPr>
          <p:cNvPr id="8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D70B1-BBF5-4859-8E28-126456556BB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CF641-DF56-47E7-BF54-B6EEFAA8B8C7}" type="datetime1">
              <a:rPr lang="el-GR"/>
              <a:pPr>
                <a:defRPr/>
              </a:pPr>
              <a:t>10/12/2018</a:t>
            </a:fld>
            <a:endParaRPr lang="el-GR"/>
          </a:p>
        </p:txBody>
      </p:sp>
      <p:sp>
        <p:nvSpPr>
          <p:cNvPr id="4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ED7D58-7AD0-430C-8B54-40F98008E4E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746DE-183E-4858-9662-EF5A3CEABD84}" type="datetime1">
              <a:rPr lang="el-GR"/>
              <a:pPr>
                <a:defRPr/>
              </a:pPr>
              <a:t>10/12/2018</a:t>
            </a:fld>
            <a:endParaRPr lang="el-GR"/>
          </a:p>
        </p:txBody>
      </p:sp>
      <p:sp>
        <p:nvSpPr>
          <p:cNvPr id="3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34C56-5AFC-4965-A677-6B6F16BA3BC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DAE2D-F657-4599-9D20-0A0AC4232C59}" type="datetime1">
              <a:rPr lang="el-GR"/>
              <a:pPr>
                <a:defRPr/>
              </a:pPr>
              <a:t>10/12/2018</a:t>
            </a:fld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A110C-0B8C-406D-BDE3-03028BA4D6D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1F1DC-DA5F-4746-BEBD-2DC855CEB648}" type="datetime1">
              <a:rPr lang="el-GR"/>
              <a:pPr>
                <a:defRPr/>
              </a:pPr>
              <a:t>10/12/2018</a:t>
            </a:fld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33449B-A4E7-47BA-83B4-5919E8B4D2F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- Θέση τίτλου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του τίτλου</a:t>
            </a:r>
          </a:p>
        </p:txBody>
      </p:sp>
      <p:sp>
        <p:nvSpPr>
          <p:cNvPr id="1027" name="2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593A06-7735-47BC-BECB-A29FAA56D89C}" type="datetime1">
              <a:rPr lang="el-GR"/>
              <a:pPr>
                <a:defRPr/>
              </a:pPr>
              <a:t>10/12/2018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7CB879F-69BA-40CF-9EFC-B8D902D2F26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2" r:id="rId1"/>
    <p:sldLayoutId id="2147484243" r:id="rId2"/>
    <p:sldLayoutId id="2147484244" r:id="rId3"/>
    <p:sldLayoutId id="2147484245" r:id="rId4"/>
    <p:sldLayoutId id="2147484246" r:id="rId5"/>
    <p:sldLayoutId id="2147484247" r:id="rId6"/>
    <p:sldLayoutId id="2147484248" r:id="rId7"/>
    <p:sldLayoutId id="2147484249" r:id="rId8"/>
    <p:sldLayoutId id="2147484250" r:id="rId9"/>
    <p:sldLayoutId id="2147484251" r:id="rId10"/>
    <p:sldLayoutId id="2147484252" r:id="rId11"/>
    <p:sldLayoutId id="2147484253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hamilo.datacenter.uoc.gr/metchamilo/main/auth/set_temp_password.php?course_id=105&amp;session_id=0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7" Type="http://schemas.openxmlformats.org/officeDocument/2006/relationships/image" Target="../media/image4.jpeg"/><Relationship Id="rId2" Type="http://schemas.openxmlformats.org/officeDocument/2006/relationships/slide" Target="slide3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openxmlformats.org/officeDocument/2006/relationships/slide" Target="slide37.xml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44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slide" Target="slide46.xml"/><Relationship Id="rId4" Type="http://schemas.openxmlformats.org/officeDocument/2006/relationships/slide" Target="slide4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slide" Target="slide2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1.xml"/><Relationship Id="rId5" Type="http://schemas.openxmlformats.org/officeDocument/2006/relationships/slide" Target="slide32.xml"/><Relationship Id="rId4" Type="http://schemas.openxmlformats.org/officeDocument/2006/relationships/slide" Target="slide5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slide" Target="slide3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chamilo.datacenter.uoc.gr/metchamilo/main/auth/set_temp_password.php?course_id=105&amp;session_id=0" TargetMode="External"/><Relationship Id="rId2" Type="http://schemas.openxmlformats.org/officeDocument/2006/relationships/slide" Target="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z0OJeBgNtI" TargetMode="External"/><Relationship Id="rId2" Type="http://schemas.openxmlformats.org/officeDocument/2006/relationships/hyperlink" Target="http://chamilo.datacenter.uoc.gr/metchamilo/main/auth/set_temp_password.php?course_id=105&amp;session_id=0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hamilo.datacenter.uoc.gr/metchamilo/main/auth/set_temp_password.php?course_id=105&amp;session_id=0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youtube.com/watch?v=MUUEvUjtXhY&amp;feature=youtu.be" TargetMode="Externa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chamilo.datacenter.uoc.gr/metchamilo/main/lp/lp_controller.php?cidReq=PY8AGOREIO8EWRHMA&amp;id_session=0&amp;gidReq=0&amp;gradebook=0&amp;origin=&amp;action=view&amp;lp_id=40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chamilo.datacenter.uoc.gr/metchamilo/main/lp/lp_controller.php?cidReq=PY8AGOREIO8EWRHMA&amp;id_session=0&amp;gidReq=0&amp;gradebook=0&amp;origin=&amp;action=view&amp;lp_id=414" TargetMode="Externa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chamilo.datacenter.uoc.gr/metchamilo/main/lp/lp_controller.php?cidReq=PY8AGOREIO8EWRHMA&amp;id_session=0&amp;gidReq=0&amp;gradebook=0&amp;origin=&amp;action=view&amp;lp_id=414" TargetMode="Externa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photodentro.edu.gr/aggregator/lo/photodentro-lor-8521-5327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chamilo.datacenter.uoc.gr/metchamilo/main/lp/lp_controller.php?cidReq=PY8AGOREIO8EWRHMA&amp;id_session=0&amp;gidReq=0&amp;gradebook=0&amp;origin=&amp;action=view&amp;lp_id=415" TargetMode="Externa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http://chamilo.datacenter.uoc.gr/metchamilo/main/auth/set_temp_password.php?course_id=105&amp;session_id=0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1E7539-8591-4C6F-B7DB-536BA9468B87}" type="slidenum">
              <a:rPr lang="el-GR"/>
              <a:pPr>
                <a:defRPr/>
              </a:pPr>
              <a:t>1</a:t>
            </a:fld>
            <a:endParaRPr lang="el-GR"/>
          </a:p>
        </p:txBody>
      </p:sp>
      <p:sp>
        <p:nvSpPr>
          <p:cNvPr id="8" name="1 - Τίτλος"/>
          <p:cNvSpPr txBox="1">
            <a:spLocks/>
          </p:cNvSpPr>
          <p:nvPr/>
        </p:nvSpPr>
        <p:spPr bwMode="auto">
          <a:xfrm>
            <a:off x="1908175" y="1052513"/>
            <a:ext cx="5472113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el-GR" sz="19900" b="1" dirty="0">
              <a:latin typeface="+mj-lt"/>
              <a:ea typeface="+mj-ea"/>
              <a:cs typeface="+mj-cs"/>
            </a:endParaRPr>
          </a:p>
        </p:txBody>
      </p:sp>
      <p:sp>
        <p:nvSpPr>
          <p:cNvPr id="10" name="2 - Υπότιτλος"/>
          <p:cNvSpPr txBox="1">
            <a:spLocks/>
          </p:cNvSpPr>
          <p:nvPr/>
        </p:nvSpPr>
        <p:spPr bwMode="auto">
          <a:xfrm>
            <a:off x="250825" y="404813"/>
            <a:ext cx="864235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  <a:defRPr/>
            </a:pPr>
            <a:endParaRPr lang="el-GR" sz="3200" b="1" dirty="0">
              <a:latin typeface="+mn-lt"/>
              <a:cs typeface="+mn-cs"/>
            </a:endParaRPr>
          </a:p>
        </p:txBody>
      </p:sp>
      <p:sp>
        <p:nvSpPr>
          <p:cNvPr id="3077" name="AutoShape 7" descr="http://www.gnomionline.gr/wp-content/uploads/2017/04/%CE%91%CE%9A%CE%91%CE%94%CE%97%CE%9C%CE%99%CE%91-%CE%A0%CE%9B%CE%91%CE%A4%CE%A9%CE%9D%CE%9F%CE%A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078" name="8 - TextBox"/>
          <p:cNvSpPr txBox="1">
            <a:spLocks noChangeArrowheads="1"/>
          </p:cNvSpPr>
          <p:nvPr/>
        </p:nvSpPr>
        <p:spPr bwMode="auto">
          <a:xfrm>
            <a:off x="8820150" y="0"/>
            <a:ext cx="2159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hlinkClick r:id="rId3"/>
              </a:rPr>
              <a:t>R</a:t>
            </a:r>
            <a:endParaRPr lang="el-GR" sz="1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921A07-A07F-4154-821B-F36C30452365}" type="slidenum">
              <a:rPr lang="el-GR"/>
              <a:pPr>
                <a:defRPr/>
              </a:pPr>
              <a:t>10</a:t>
            </a:fld>
            <a:endParaRPr lang="el-GR"/>
          </a:p>
        </p:txBody>
      </p:sp>
      <p:sp>
        <p:nvSpPr>
          <p:cNvPr id="12291" name="2 - Υπότιτλος"/>
          <p:cNvSpPr txBox="1">
            <a:spLocks/>
          </p:cNvSpPr>
          <p:nvPr/>
        </p:nvSpPr>
        <p:spPr bwMode="auto">
          <a:xfrm>
            <a:off x="250825" y="404813"/>
            <a:ext cx="864235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l-GR" sz="3200" b="1">
                <a:latin typeface="Times New Roman" pitchFamily="18" charset="0"/>
                <a:cs typeface="Times New Roman" pitchFamily="18" charset="0"/>
              </a:rPr>
              <a:t>Δομή της εργασίας</a:t>
            </a:r>
          </a:p>
        </p:txBody>
      </p:sp>
      <p:sp>
        <p:nvSpPr>
          <p:cNvPr id="11" name="10 - TextBox"/>
          <p:cNvSpPr txBox="1"/>
          <p:nvPr/>
        </p:nvSpPr>
        <p:spPr>
          <a:xfrm>
            <a:off x="2254250" y="2060575"/>
            <a:ext cx="4192588" cy="31400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romanUcPeriod"/>
              <a:defRPr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Θεωρητικό πλαίσιο</a:t>
            </a:r>
          </a:p>
          <a:p>
            <a:pPr marL="342900" indent="-342900">
              <a:lnSpc>
                <a:spcPct val="150000"/>
              </a:lnSpc>
              <a:buFont typeface="+mj-lt"/>
              <a:buAutoNum type="romanUcPeriod"/>
              <a:defRPr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Μεθοδολογία</a:t>
            </a:r>
          </a:p>
          <a:p>
            <a:pPr marL="342900" indent="-342900">
              <a:lnSpc>
                <a:spcPct val="150000"/>
              </a:lnSpc>
              <a:buFont typeface="+mj-lt"/>
              <a:buAutoNum type="romanUcPeriod"/>
              <a:defRPr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Παρουσίαση αποτελεσμάτων</a:t>
            </a:r>
          </a:p>
          <a:p>
            <a:pPr marL="342900" indent="-342900">
              <a:lnSpc>
                <a:spcPct val="150000"/>
              </a:lnSpc>
              <a:buFont typeface="+mj-lt"/>
              <a:buAutoNum type="romanUcPeriod"/>
              <a:defRPr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Συμπεράσματα</a:t>
            </a:r>
          </a:p>
          <a:p>
            <a:pPr>
              <a:defRPr/>
            </a:pPr>
            <a:endParaRPr lang="el-GR" dirty="0"/>
          </a:p>
          <a:p>
            <a:pPr>
              <a:defRPr/>
            </a:pPr>
            <a:endParaRPr lang="el-GR" dirty="0"/>
          </a:p>
          <a:p>
            <a:pPr>
              <a:defRPr/>
            </a:pPr>
            <a:endParaRPr lang="el-GR" dirty="0"/>
          </a:p>
        </p:txBody>
      </p:sp>
      <p:sp>
        <p:nvSpPr>
          <p:cNvPr id="12293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622E69-98D2-496B-9461-DB77D098FDAC}" type="slidenum">
              <a:rPr lang="el-GR"/>
              <a:pPr>
                <a:defRPr/>
              </a:pPr>
              <a:t>11</a:t>
            </a:fld>
            <a:endParaRPr lang="el-GR"/>
          </a:p>
        </p:txBody>
      </p:sp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13316" name="2 - Υπότιτλος"/>
          <p:cNvSpPr txBox="1">
            <a:spLocks/>
          </p:cNvSpPr>
          <p:nvPr/>
        </p:nvSpPr>
        <p:spPr bwMode="auto">
          <a:xfrm>
            <a:off x="2411413" y="2708275"/>
            <a:ext cx="504031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4000" b="1">
                <a:latin typeface="Times New Roman" pitchFamily="18" charset="0"/>
                <a:cs typeface="Times New Roman" pitchFamily="18" charset="0"/>
              </a:rPr>
              <a:t>I-</a:t>
            </a:r>
            <a:r>
              <a:rPr lang="el-GR" sz="4000" b="1">
                <a:latin typeface="Times New Roman" pitchFamily="18" charset="0"/>
                <a:cs typeface="Times New Roman" pitchFamily="18" charset="0"/>
              </a:rPr>
              <a:t>Θεωρητικό πλαίσιο</a:t>
            </a:r>
            <a:endParaRPr lang="el-GR" sz="2800" b="1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20000"/>
              </a:spcBef>
            </a:pPr>
            <a:endParaRPr lang="el-GR" sz="40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250825" y="6356350"/>
            <a:ext cx="2133600" cy="365125"/>
          </a:xfrm>
        </p:spPr>
        <p:txBody>
          <a:bodyPr/>
          <a:lstStyle/>
          <a:p>
            <a:pPr>
              <a:defRPr/>
            </a:pPr>
            <a:fld id="{368F34CE-D436-4362-8C76-FE1D8C5AABE2}" type="slidenum">
              <a:rPr lang="el-GR"/>
              <a:pPr>
                <a:defRPr/>
              </a:pPr>
              <a:t>12</a:t>
            </a:fld>
            <a:endParaRPr lang="el-GR"/>
          </a:p>
        </p:txBody>
      </p:sp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250825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14340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l-GR" sz="3200" b="1">
                <a:latin typeface="Times New Roman" pitchFamily="18" charset="0"/>
                <a:cs typeface="Times New Roman" pitchFamily="18" charset="0"/>
              </a:rPr>
              <a:t>Θεωρητικό πλαίσιο/</a:t>
            </a:r>
            <a:r>
              <a:rPr lang="el-GR" sz="2000" b="1">
                <a:latin typeface="Times New Roman" pitchFamily="18" charset="0"/>
                <a:cs typeface="Times New Roman" pitchFamily="18" charset="0"/>
              </a:rPr>
              <a:t>ορισμοί</a:t>
            </a:r>
          </a:p>
        </p:txBody>
      </p:sp>
      <p:sp>
        <p:nvSpPr>
          <p:cNvPr id="13" name="12 - TextBox"/>
          <p:cNvSpPr txBox="1"/>
          <p:nvPr/>
        </p:nvSpPr>
        <p:spPr>
          <a:xfrm>
            <a:off x="250825" y="620713"/>
            <a:ext cx="7705725" cy="1784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buFont typeface="Arial" pitchFamily="34" charset="0"/>
              <a:buNone/>
              <a:defRPr/>
            </a:pPr>
            <a:r>
              <a:rPr lang="el-GR" sz="2000" b="1" dirty="0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Ανασκόπηση του προβλήματος της έρευνας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 </a:t>
            </a:r>
            <a:endParaRPr lang="el-GR" sz="2000" b="1" dirty="0">
              <a:latin typeface="Times New Roman" pitchFamily="18" charset="0"/>
              <a:cs typeface="Times New Roman" pitchFamily="18" charset="0"/>
              <a:hlinkClick r:id="rId2" action="ppaction://hlinksldjump"/>
            </a:endParaRPr>
          </a:p>
          <a:p>
            <a:pPr marL="514350" indent="-514350">
              <a:buFont typeface="+mj-lt"/>
              <a:buAutoNum type="romanUcPeriod"/>
              <a:defRPr/>
            </a:pPr>
            <a:r>
              <a:rPr lang="el-GR" sz="2000" b="1" dirty="0">
                <a:latin typeface="Times New Roman" pitchFamily="18" charset="0"/>
                <a:cs typeface="Times New Roman" pitchFamily="18" charset="0"/>
              </a:rPr>
              <a:t>Προβλήματα σχετικά με την παραγωγική δομή του μαθήματος</a:t>
            </a:r>
          </a:p>
          <a:p>
            <a:pPr marL="514350" indent="-514350">
              <a:buFont typeface="+mj-lt"/>
              <a:buAutoNum type="romanUcPeriod"/>
              <a:defRPr/>
            </a:pPr>
            <a:r>
              <a:rPr lang="el-GR" sz="2000" b="1" dirty="0">
                <a:latin typeface="Times New Roman" pitchFamily="18" charset="0"/>
                <a:cs typeface="Times New Roman" pitchFamily="18" charset="0"/>
              </a:rPr>
              <a:t>Δυσκολία στα θεωρήματα-σχήματα</a:t>
            </a:r>
          </a:p>
          <a:p>
            <a:pPr marL="514350" indent="-514350">
              <a:buFont typeface="+mj-lt"/>
              <a:buAutoNum type="romanUcPeriod"/>
              <a:defRPr/>
            </a:pPr>
            <a:r>
              <a:rPr lang="el-GR" sz="2000" b="1" dirty="0">
                <a:latin typeface="Times New Roman" pitchFamily="18" charset="0"/>
                <a:cs typeface="Times New Roman" pitchFamily="18" charset="0"/>
              </a:rPr>
              <a:t>Προβλήματα στη διατύπωση</a:t>
            </a:r>
          </a:p>
          <a:p>
            <a:pPr marL="514350" indent="-514350">
              <a:buFont typeface="+mj-lt"/>
              <a:buAutoNum type="romanUcPeriod"/>
              <a:defRPr/>
            </a:pPr>
            <a:r>
              <a:rPr lang="el-GR" sz="2000" b="1" dirty="0">
                <a:latin typeface="Times New Roman" pitchFamily="18" charset="0"/>
                <a:cs typeface="Times New Roman" pitchFamily="18" charset="0"/>
              </a:rPr>
              <a:t>Χρήση μη κατάλληλων εννοιών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250825" y="6356350"/>
            <a:ext cx="2133600" cy="365125"/>
          </a:xfrm>
        </p:spPr>
        <p:txBody>
          <a:bodyPr/>
          <a:lstStyle/>
          <a:p>
            <a:pPr>
              <a:defRPr/>
            </a:pPr>
            <a:fld id="{BEF8B1E6-4753-4A0F-8093-46892E84C1C7}" type="slidenum">
              <a:rPr lang="el-GR"/>
              <a:pPr>
                <a:defRPr/>
              </a:pPr>
              <a:t>13</a:t>
            </a:fld>
            <a:endParaRPr lang="el-GR"/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250825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15364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l-GR" sz="3200" b="1">
                <a:latin typeface="Times New Roman" pitchFamily="18" charset="0"/>
                <a:cs typeface="Times New Roman" pitchFamily="18" charset="0"/>
              </a:rPr>
              <a:t>Θεωρητικό πλαίσιο/</a:t>
            </a:r>
            <a:r>
              <a:rPr lang="el-GR" sz="2000" b="1">
                <a:latin typeface="Times New Roman" pitchFamily="18" charset="0"/>
                <a:cs typeface="Times New Roman" pitchFamily="18" charset="0"/>
              </a:rPr>
              <a:t>ορισμοί</a:t>
            </a:r>
          </a:p>
        </p:txBody>
      </p:sp>
      <p:sp>
        <p:nvSpPr>
          <p:cNvPr id="15" name="14 - TextBox"/>
          <p:cNvSpPr txBox="1">
            <a:spLocks noChangeArrowheads="1"/>
          </p:cNvSpPr>
          <p:nvPr/>
        </p:nvSpPr>
        <p:spPr bwMode="auto">
          <a:xfrm>
            <a:off x="250825" y="2492375"/>
            <a:ext cx="62007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Y</a:t>
            </a:r>
            <a:r>
              <a:rPr lang="el-GR" sz="2000" b="1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βριδικό μοντέλο διδασκαλίας</a:t>
            </a:r>
            <a:endParaRPr lang="en-US" sz="2000" b="1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el-GR" sz="2000" b="1">
                <a:latin typeface="Times New Roman" pitchFamily="18" charset="0"/>
                <a:cs typeface="Times New Roman" pitchFamily="18" charset="0"/>
              </a:rPr>
              <a:t>Συνδιασμός δια ζώσης και εξ αποστάσεως διδασκαλίας</a:t>
            </a:r>
          </a:p>
        </p:txBody>
      </p:sp>
      <p:sp>
        <p:nvSpPr>
          <p:cNvPr id="16" name="15 - TextBox"/>
          <p:cNvSpPr txBox="1">
            <a:spLocks noChangeArrowheads="1"/>
          </p:cNvSpPr>
          <p:nvPr/>
        </p:nvSpPr>
        <p:spPr bwMode="auto">
          <a:xfrm>
            <a:off x="250825" y="3133725"/>
            <a:ext cx="43513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000" b="1"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Μαθητεία</a:t>
            </a:r>
            <a:endParaRPr lang="el-GR" sz="2000" b="1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el-GR" sz="2000" b="1">
                <a:latin typeface="Times New Roman" pitchFamily="18" charset="0"/>
                <a:cs typeface="Times New Roman" pitchFamily="18" charset="0"/>
              </a:rPr>
              <a:t>Εξάσκηση υπό </a:t>
            </a:r>
          </a:p>
          <a:p>
            <a:pPr>
              <a:buFont typeface="Arial" charset="0"/>
              <a:buNone/>
            </a:pPr>
            <a:r>
              <a:rPr lang="el-GR" sz="2000" b="1">
                <a:latin typeface="Times New Roman" pitchFamily="18" charset="0"/>
                <a:cs typeface="Times New Roman" pitchFamily="18" charset="0"/>
              </a:rPr>
              <a:t>την καθοδήγηση ανώτερου                   </a:t>
            </a:r>
          </a:p>
        </p:txBody>
      </p:sp>
      <p:sp>
        <p:nvSpPr>
          <p:cNvPr id="17" name="16 - Ορθογώνιο"/>
          <p:cNvSpPr>
            <a:spLocks noChangeArrowheads="1"/>
          </p:cNvSpPr>
          <p:nvPr/>
        </p:nvSpPr>
        <p:spPr bwMode="auto">
          <a:xfrm>
            <a:off x="250825" y="4076700"/>
            <a:ext cx="8280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l-GR" sz="2000" b="1"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Σχέση γνωστικής μαθητείας με κοινωνικοπολιτισμικές θεωρίες μάθησης </a:t>
            </a:r>
          </a:p>
          <a:p>
            <a:pPr marL="342900" indent="-342900"/>
            <a:r>
              <a:rPr lang="el-GR" sz="2000" b="1">
                <a:latin typeface="Times New Roman" pitchFamily="18" charset="0"/>
                <a:cs typeface="Times New Roman" pitchFamily="18" charset="0"/>
              </a:rPr>
              <a:t>Καθοδηγούμενη συμμετοχή</a:t>
            </a:r>
          </a:p>
        </p:txBody>
      </p:sp>
      <p:sp>
        <p:nvSpPr>
          <p:cNvPr id="18" name="17 - Ορθογώνιο"/>
          <p:cNvSpPr/>
          <p:nvPr/>
        </p:nvSpPr>
        <p:spPr>
          <a:xfrm>
            <a:off x="250825" y="4797425"/>
            <a:ext cx="3889375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Ζώνη Επικείμενης Ανάπτυξης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r>
              <a:rPr lang="el-GR" sz="2000" b="1" dirty="0">
                <a:latin typeface="Times New Roman" pitchFamily="18" charset="0"/>
                <a:cs typeface="Times New Roman" pitchFamily="18" charset="0"/>
              </a:rPr>
              <a:t>Το παιδί είναι ικανό να φτάσει με την βοήθεια κάποιου ειδικού</a:t>
            </a:r>
          </a:p>
        </p:txBody>
      </p:sp>
      <p:sp>
        <p:nvSpPr>
          <p:cNvPr id="11" name="10 - TextBox"/>
          <p:cNvSpPr txBox="1"/>
          <p:nvPr/>
        </p:nvSpPr>
        <p:spPr>
          <a:xfrm>
            <a:off x="179388" y="620713"/>
            <a:ext cx="8856662" cy="2092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buFont typeface="Arial" pitchFamily="34" charset="0"/>
              <a:buNone/>
              <a:defRPr/>
            </a:pPr>
            <a:r>
              <a:rPr lang="el-GR" sz="2000" b="1" dirty="0"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Ανασκόπηση του προβλήματος της έρευνας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 </a:t>
            </a:r>
            <a:endParaRPr lang="el-GR" sz="2000" b="1" dirty="0">
              <a:latin typeface="Times New Roman" pitchFamily="18" charset="0"/>
              <a:cs typeface="Times New Roman" pitchFamily="18" charset="0"/>
              <a:hlinkClick r:id="rId6" action="ppaction://hlinksldjump"/>
            </a:endParaRPr>
          </a:p>
          <a:p>
            <a:pPr marL="514350" indent="-514350">
              <a:buFont typeface="+mj-lt"/>
              <a:buAutoNum type="romanUcPeriod"/>
              <a:defRPr/>
            </a:pPr>
            <a:r>
              <a:rPr lang="el-GR" sz="2000" b="1" dirty="0">
                <a:latin typeface="Times New Roman" pitchFamily="18" charset="0"/>
                <a:cs typeface="Times New Roman" pitchFamily="18" charset="0"/>
              </a:rPr>
              <a:t>Το μοντέλο της γνωστικής μαθητείας μπορεί να συμβάλλει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b="1" dirty="0">
                <a:latin typeface="Times New Roman" pitchFamily="18" charset="0"/>
                <a:cs typeface="Times New Roman" pitchFamily="18" charset="0"/>
              </a:rPr>
              <a:t>στην ανάπτυξη εικασιών και επίλυση προβλημάτων</a:t>
            </a:r>
          </a:p>
          <a:p>
            <a:pPr marL="514350" indent="-514350">
              <a:buFont typeface="+mj-lt"/>
              <a:buAutoNum type="romanUcPeriod"/>
              <a:defRPr/>
            </a:pPr>
            <a:r>
              <a:rPr lang="el-GR" sz="2000" b="1" dirty="0">
                <a:latin typeface="Times New Roman" pitchFamily="18" charset="0"/>
                <a:cs typeface="Times New Roman" pitchFamily="18" charset="0"/>
              </a:rPr>
              <a:t>Το μεικτό μοντέλο διδασκαλίας παρακινεί τους μαθητές για μελέτη</a:t>
            </a:r>
          </a:p>
          <a:p>
            <a:pPr marL="514350" indent="-514350">
              <a:buFont typeface="+mj-lt"/>
              <a:buAutoNum type="romanUcPeriod"/>
              <a:defRPr/>
            </a:pPr>
            <a:r>
              <a:rPr lang="el-GR" sz="2000" b="1" dirty="0">
                <a:latin typeface="Times New Roman" pitchFamily="18" charset="0"/>
                <a:cs typeface="Times New Roman" pitchFamily="18" charset="0"/>
              </a:rPr>
              <a:t>Συμβάλει στην ανάπτυξη της ουσιαστικής γνώσης του αντικειμένου</a:t>
            </a:r>
          </a:p>
          <a:p>
            <a:pPr>
              <a:buFont typeface="Arial" pitchFamily="34" charset="0"/>
              <a:buChar char="•"/>
              <a:defRPr/>
            </a:pPr>
            <a:endParaRPr lang="el-GR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5 - Εικόνα" descr="ζεα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4300" y="4508500"/>
            <a:ext cx="5219700" cy="220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- Δεξιό βέλος"/>
          <p:cNvSpPr/>
          <p:nvPr/>
        </p:nvSpPr>
        <p:spPr>
          <a:xfrm>
            <a:off x="3851275" y="3644900"/>
            <a:ext cx="2665413" cy="288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14" name="13 - Ορθογώνιο"/>
          <p:cNvSpPr>
            <a:spLocks noChangeArrowheads="1"/>
          </p:cNvSpPr>
          <p:nvPr/>
        </p:nvSpPr>
        <p:spPr bwMode="auto">
          <a:xfrm>
            <a:off x="6659563" y="3500438"/>
            <a:ext cx="24495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2000" b="1"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 Γνωστική μαθητεία</a:t>
            </a:r>
            <a:endParaRPr lang="el-GR" sz="20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auto">
          <a:xfrm>
            <a:off x="3851275" y="3357563"/>
            <a:ext cx="24495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el-GR" b="1">
                <a:latin typeface="Times New Roman" pitchFamily="18" charset="0"/>
                <a:cs typeface="Times New Roman" pitchFamily="18" charset="0"/>
              </a:rPr>
              <a:t>+στοιχεία εκπαίδευσης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allAtOnce"/>
      <p:bldP spid="12" grpId="0" animBg="1"/>
      <p:bldP spid="14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0" y="6356350"/>
            <a:ext cx="2133600" cy="365125"/>
          </a:xfrm>
        </p:spPr>
        <p:txBody>
          <a:bodyPr/>
          <a:lstStyle/>
          <a:p>
            <a:pPr>
              <a:defRPr/>
            </a:pPr>
            <a:fld id="{3DB0A002-D728-4432-ACCC-57AC83A5A98C}" type="slidenum">
              <a:rPr lang="el-GR"/>
              <a:pPr>
                <a:defRPr/>
              </a:pPr>
              <a:t>14</a:t>
            </a:fld>
            <a:endParaRPr lang="el-GR"/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0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16388" name="2 - Υπότιτλος"/>
          <p:cNvSpPr txBox="1">
            <a:spLocks/>
          </p:cNvSpPr>
          <p:nvPr/>
        </p:nvSpPr>
        <p:spPr bwMode="auto">
          <a:xfrm>
            <a:off x="0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l-GR" sz="3200" b="1">
                <a:latin typeface="Times New Roman" pitchFamily="18" charset="0"/>
                <a:cs typeface="Times New Roman" pitchFamily="18" charset="0"/>
              </a:rPr>
              <a:t>Θεωρητικό πλαίσιο/</a:t>
            </a:r>
            <a:r>
              <a:rPr lang="el-GR" sz="2000" b="1">
                <a:latin typeface="Times New Roman" pitchFamily="18" charset="0"/>
                <a:cs typeface="Times New Roman" pitchFamily="18" charset="0"/>
              </a:rPr>
              <a:t>ορισμοί</a:t>
            </a:r>
          </a:p>
        </p:txBody>
      </p:sp>
      <p:sp>
        <p:nvSpPr>
          <p:cNvPr id="13" name="12 - TextBox"/>
          <p:cNvSpPr txBox="1">
            <a:spLocks noChangeArrowheads="1"/>
          </p:cNvSpPr>
          <p:nvPr/>
        </p:nvSpPr>
        <p:spPr bwMode="auto">
          <a:xfrm>
            <a:off x="144463" y="908050"/>
            <a:ext cx="44989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el-GR" sz="2000" b="1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Κύκλο διδασκαλίας των  (</a:t>
            </a:r>
            <a:r>
              <a:rPr lang="en-US" sz="2000" b="1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Feez</a:t>
            </a:r>
            <a:r>
              <a:rPr lang="el-GR" sz="2000" b="1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, 2002) και  (Hyland, 2007)</a:t>
            </a:r>
            <a:endParaRPr lang="el-GR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14 - TextBox"/>
          <p:cNvSpPr txBox="1"/>
          <p:nvPr/>
        </p:nvSpPr>
        <p:spPr>
          <a:xfrm>
            <a:off x="107950" y="2060575"/>
            <a:ext cx="4968875" cy="1169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defRPr/>
            </a:pPr>
            <a:r>
              <a:rPr lang="el-GR" sz="2000" b="1" dirty="0"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ΤΠΕ στην εκπαίδευση</a:t>
            </a:r>
            <a:endParaRPr lang="el-GR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None/>
              <a:defRPr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l-GR" sz="2000" b="1" dirty="0" err="1">
                <a:latin typeface="Times New Roman" pitchFamily="18" charset="0"/>
                <a:cs typeface="Times New Roman" pitchFamily="18" charset="0"/>
              </a:rPr>
              <a:t>νσωμάτωση</a:t>
            </a:r>
            <a:r>
              <a:rPr lang="el-GR" sz="2000" b="1" dirty="0">
                <a:latin typeface="Times New Roman" pitchFamily="18" charset="0"/>
                <a:cs typeface="Times New Roman" pitchFamily="18" charset="0"/>
              </a:rPr>
              <a:t> και συστηματική χρήση των ψηφιακών τεχνολογιών </a:t>
            </a:r>
          </a:p>
        </p:txBody>
      </p:sp>
      <p:sp>
        <p:nvSpPr>
          <p:cNvPr id="16" name="15 - TextBox"/>
          <p:cNvSpPr txBox="1"/>
          <p:nvPr/>
        </p:nvSpPr>
        <p:spPr>
          <a:xfrm>
            <a:off x="98425" y="3284538"/>
            <a:ext cx="5553075" cy="8620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342900" indent="-342900">
              <a:lnSpc>
                <a:spcPct val="150000"/>
              </a:lnSpc>
              <a:defRPr/>
            </a:pPr>
            <a:r>
              <a:rPr lang="el-GR" sz="2000" b="1" dirty="0" err="1"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ΕξΑΕ</a:t>
            </a:r>
            <a:endParaRPr lang="el-GR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None/>
              <a:defRPr/>
            </a:pPr>
            <a:r>
              <a:rPr lang="el-GR" sz="2000" b="1" dirty="0">
                <a:latin typeface="Times New Roman" pitchFamily="18" charset="0"/>
                <a:cs typeface="Times New Roman" pitchFamily="18" charset="0"/>
              </a:rPr>
              <a:t>Δάσκαλος και μαθητής δεν βρίσκονται στην τάξη</a:t>
            </a:r>
          </a:p>
        </p:txBody>
      </p:sp>
      <p:sp>
        <p:nvSpPr>
          <p:cNvPr id="17" name="16 - Ορθογώνιο"/>
          <p:cNvSpPr>
            <a:spLocks noChangeArrowheads="1"/>
          </p:cNvSpPr>
          <p:nvPr/>
        </p:nvSpPr>
        <p:spPr bwMode="auto">
          <a:xfrm>
            <a:off x="107950" y="4221163"/>
            <a:ext cx="8496300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el-GR" sz="2000" b="1"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Εικασία- </a:t>
            </a:r>
            <a:r>
              <a:rPr lang="el-GR" sz="2000" b="1">
                <a:latin typeface="Times New Roman" pitchFamily="18" charset="0"/>
                <a:cs typeface="Times New Roman" pitchFamily="18" charset="0"/>
              </a:rPr>
              <a:t>Προέρχεται από την ίδια τη διαισθητική γνώση</a:t>
            </a:r>
            <a:endParaRPr lang="en-US" sz="2000" b="1">
              <a:latin typeface="Times New Roman" pitchFamily="18" charset="0"/>
              <a:cs typeface="Times New Roman" pitchFamily="18" charset="0"/>
              <a:hlinkClick r:id="rId5" action="ppaction://hlinksldjump"/>
            </a:endParaRPr>
          </a:p>
          <a:p>
            <a:pPr marL="342900" indent="-342900">
              <a:lnSpc>
                <a:spcPct val="150000"/>
              </a:lnSpc>
            </a:pPr>
            <a:r>
              <a:rPr lang="el-GR" sz="2000" b="1"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Μαθηματικό μοντέλο- </a:t>
            </a:r>
            <a:r>
              <a:rPr lang="el-GR" sz="2000" b="1">
                <a:latin typeface="Times New Roman" pitchFamily="18" charset="0"/>
                <a:cs typeface="Times New Roman" pitchFamily="18" charset="0"/>
              </a:rPr>
              <a:t>Περιγραφή ενός φαινομένου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b="1">
                <a:latin typeface="Times New Roman" pitchFamily="18" charset="0"/>
                <a:cs typeface="Times New Roman" pitchFamily="18" charset="0"/>
              </a:rPr>
              <a:t>με μαθηματικές έννοιες</a:t>
            </a:r>
            <a:endParaRPr lang="en-US" sz="2000" b="1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</a:pPr>
            <a:r>
              <a:rPr lang="el-GR" sz="2000" b="1"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Επίλυση  προβλήματος- </a:t>
            </a:r>
            <a:r>
              <a:rPr lang="el-GR" sz="2000" b="1">
                <a:latin typeface="Times New Roman" pitchFamily="18" charset="0"/>
                <a:cs typeface="Times New Roman" pitchFamily="18" charset="0"/>
              </a:rPr>
              <a:t>Απαιτούνται ιδιαίτερες ικανότητες</a:t>
            </a:r>
          </a:p>
          <a:p>
            <a:pPr marL="342900" indent="-342900">
              <a:buFont typeface="Arial" charset="0"/>
              <a:buNone/>
            </a:pPr>
            <a:endParaRPr lang="en-US" sz="2000" b="1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charset="0"/>
              <a:buNone/>
            </a:pPr>
            <a:endParaRPr lang="el-GR" sz="2000" b="1"/>
          </a:p>
        </p:txBody>
      </p:sp>
      <p:pic>
        <p:nvPicPr>
          <p:cNvPr id="10" name="9 - Εικόνα" descr="Εικόνα1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67300" y="-26988"/>
            <a:ext cx="4041775" cy="337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4457F7-5569-4E39-A952-E1BC13297280}" type="slidenum">
              <a:rPr lang="el-GR"/>
              <a:pPr>
                <a:defRPr/>
              </a:pPr>
              <a:t>15</a:t>
            </a:fld>
            <a:endParaRPr lang="el-GR"/>
          </a:p>
        </p:txBody>
      </p:sp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17412" name="2 - Υπότιτλος"/>
          <p:cNvSpPr txBox="1">
            <a:spLocks/>
          </p:cNvSpPr>
          <p:nvPr/>
        </p:nvSpPr>
        <p:spPr bwMode="auto">
          <a:xfrm>
            <a:off x="2411413" y="2708275"/>
            <a:ext cx="504031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4000" b="1">
                <a:latin typeface="Times New Roman" pitchFamily="18" charset="0"/>
                <a:cs typeface="Times New Roman" pitchFamily="18" charset="0"/>
              </a:rPr>
              <a:t>II-</a:t>
            </a:r>
            <a:r>
              <a:rPr lang="el-GR" sz="4000" b="1">
                <a:latin typeface="Times New Roman" pitchFamily="18" charset="0"/>
                <a:cs typeface="Times New Roman" pitchFamily="18" charset="0"/>
              </a:rPr>
              <a:t>Μεθοδολογία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250825" y="6356350"/>
            <a:ext cx="2133600" cy="365125"/>
          </a:xfrm>
        </p:spPr>
        <p:txBody>
          <a:bodyPr/>
          <a:lstStyle/>
          <a:p>
            <a:pPr>
              <a:defRPr/>
            </a:pPr>
            <a:fld id="{B239AB9C-5B85-46E9-8423-A8B22A5AAE41}" type="slidenum">
              <a:rPr lang="el-GR"/>
              <a:pPr>
                <a:defRPr/>
              </a:pPr>
              <a:t>16</a:t>
            </a:fld>
            <a:endParaRPr lang="el-GR"/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250825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18436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200" b="1">
                <a:latin typeface="Times New Roman" pitchFamily="18" charset="0"/>
                <a:cs typeface="Times New Roman" pitchFamily="18" charset="0"/>
              </a:rPr>
              <a:t>II-</a:t>
            </a:r>
            <a:r>
              <a:rPr lang="el-GR" sz="3200" b="1">
                <a:latin typeface="Times New Roman" pitchFamily="18" charset="0"/>
                <a:cs typeface="Times New Roman" pitchFamily="18" charset="0"/>
              </a:rPr>
              <a:t>Μεθοδολογία</a:t>
            </a:r>
          </a:p>
        </p:txBody>
      </p:sp>
      <p:sp>
        <p:nvSpPr>
          <p:cNvPr id="13" name="12 - TextBox"/>
          <p:cNvSpPr txBox="1">
            <a:spLocks noChangeArrowheads="1"/>
          </p:cNvSpPr>
          <p:nvPr/>
        </p:nvSpPr>
        <p:spPr bwMode="auto">
          <a:xfrm>
            <a:off x="323850" y="476250"/>
            <a:ext cx="828040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200000"/>
              </a:lnSpc>
            </a:pPr>
            <a:r>
              <a:rPr lang="el-GR" sz="2000" b="1">
                <a:latin typeface="Times New Roman" pitchFamily="18" charset="0"/>
                <a:cs typeface="Times New Roman" pitchFamily="18" charset="0"/>
                <a:hlinkClick r:id="rId2" action="ppaction://hlinksldjump" tooltip="περισότερα"/>
              </a:rPr>
              <a:t>Μέθοδος έρευνας</a:t>
            </a:r>
            <a:r>
              <a:rPr lang="en-US" sz="2000" b="1">
                <a:latin typeface="Times New Roman" pitchFamily="18" charset="0"/>
                <a:cs typeface="Times New Roman" pitchFamily="18" charset="0"/>
                <a:hlinkClick r:id="rId2" action="ppaction://hlinksldjump" tooltip="περισότερα"/>
              </a:rPr>
              <a:t>-</a:t>
            </a:r>
            <a:r>
              <a:rPr lang="el-GR" sz="2000" b="1">
                <a:latin typeface="Times New Roman" pitchFamily="18" charset="0"/>
                <a:cs typeface="Times New Roman" pitchFamily="18" charset="0"/>
              </a:rPr>
              <a:t>έρευνα δράσης</a:t>
            </a:r>
          </a:p>
          <a:p>
            <a:pPr marL="342900" indent="-342900">
              <a:lnSpc>
                <a:spcPct val="200000"/>
              </a:lnSpc>
            </a:pPr>
            <a:r>
              <a:rPr lang="el-GR" sz="2000" b="1">
                <a:latin typeface="Times New Roman" pitchFamily="18" charset="0"/>
                <a:cs typeface="Times New Roman" pitchFamily="18" charset="0"/>
                <a:hlinkClick r:id="rId2" action="ppaction://hlinksldjump" tooltip="περισότερα"/>
              </a:rPr>
              <a:t>Δείγμα-</a:t>
            </a:r>
            <a:r>
              <a:rPr lang="el-GR" sz="2000" b="1">
                <a:latin typeface="Times New Roman" pitchFamily="18" charset="0"/>
                <a:cs typeface="Times New Roman" pitchFamily="18" charset="0"/>
              </a:rPr>
              <a:t>6 μαθητές της δευτέρας λυκείου ΕΠΑΛ</a:t>
            </a:r>
          </a:p>
          <a:p>
            <a:pPr marL="342900" indent="-342900">
              <a:lnSpc>
                <a:spcPct val="200000"/>
              </a:lnSpc>
            </a:pPr>
            <a:r>
              <a:rPr lang="el-GR" sz="2000" b="1">
                <a:latin typeface="Times New Roman" pitchFamily="18" charset="0"/>
                <a:cs typeface="Times New Roman" pitchFamily="18" charset="0"/>
                <a:hlinkClick r:id="rId2" action="ppaction://hlinksldjump" tooltip="περισότερα"/>
              </a:rPr>
              <a:t>Συλλογή των πληροφοριών</a:t>
            </a:r>
            <a:r>
              <a:rPr lang="el-GR" sz="2000" b="1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marL="342900" indent="-342900">
              <a:buFont typeface="Arial" charset="0"/>
              <a:buChar char="•"/>
            </a:pPr>
            <a:r>
              <a:rPr lang="el-GR" sz="2000" b="1">
                <a:latin typeface="Times New Roman" pitchFamily="18" charset="0"/>
                <a:cs typeface="Times New Roman" pitchFamily="18" charset="0"/>
              </a:rPr>
              <a:t>ημιδομημένες, ηχογραφημένες συνεντεύξεις</a:t>
            </a:r>
          </a:p>
          <a:p>
            <a:pPr marL="342900" indent="-342900">
              <a:buFont typeface="Arial" charset="0"/>
              <a:buChar char="•"/>
            </a:pPr>
            <a:r>
              <a:rPr lang="el-GR" sz="2000" b="1">
                <a:latin typeface="Times New Roman" pitchFamily="18" charset="0"/>
                <a:cs typeface="Times New Roman" pitchFamily="18" charset="0"/>
              </a:rPr>
              <a:t> παρατήρηση καθηγητή</a:t>
            </a:r>
          </a:p>
          <a:p>
            <a:pPr marL="342900" indent="-342900">
              <a:buFont typeface="Arial" charset="0"/>
              <a:buChar char="•"/>
            </a:pPr>
            <a:r>
              <a:rPr lang="el-GR" sz="2000" b="1">
                <a:latin typeface="Times New Roman" pitchFamily="18" charset="0"/>
                <a:cs typeface="Times New Roman" pitchFamily="18" charset="0"/>
              </a:rPr>
              <a:t> παρατήρηση κριτικού φίλου</a:t>
            </a:r>
          </a:p>
        </p:txBody>
      </p:sp>
      <p:sp>
        <p:nvSpPr>
          <p:cNvPr id="18438" name="15 - TextBox"/>
          <p:cNvSpPr txBox="1">
            <a:spLocks noChangeArrowheads="1"/>
          </p:cNvSpPr>
          <p:nvPr/>
        </p:nvSpPr>
        <p:spPr bwMode="auto">
          <a:xfrm>
            <a:off x="5226050" y="2349500"/>
            <a:ext cx="3190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/>
              <a:t> </a:t>
            </a:r>
          </a:p>
        </p:txBody>
      </p:sp>
      <p:sp>
        <p:nvSpPr>
          <p:cNvPr id="17" name="16 - Ορθογώνιο"/>
          <p:cNvSpPr>
            <a:spLocks noChangeArrowheads="1"/>
          </p:cNvSpPr>
          <p:nvPr/>
        </p:nvSpPr>
        <p:spPr bwMode="auto">
          <a:xfrm>
            <a:off x="323850" y="3644900"/>
            <a:ext cx="76327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l-GR" sz="2000" b="1"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Κατασκευή</a:t>
            </a:r>
            <a:endParaRPr lang="el-GR" sz="2000" b="1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l-GR" sz="2000" b="1">
                <a:latin typeface="Times New Roman" pitchFamily="18" charset="0"/>
                <a:cs typeface="Times New Roman" pitchFamily="18" charset="0"/>
              </a:rPr>
              <a:t>H5p-Chamilo</a:t>
            </a:r>
          </a:p>
          <a:p>
            <a:pPr marL="342900" indent="-342900">
              <a:buFont typeface="Arial" charset="0"/>
              <a:buChar char="•"/>
            </a:pPr>
            <a:r>
              <a:rPr lang="el-GR" sz="2000" b="1"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Αρχές πολυμεσικών περιβαλλόντων</a:t>
            </a:r>
            <a:endParaRPr lang="el-GR" sz="2000" b="1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l-GR" sz="2000" b="1"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Συνδυαστικό δυναμικό μοντέλο γλωσσικής μάθησης (ΕΔΙΑΜΕ)</a:t>
            </a:r>
          </a:p>
          <a:p>
            <a:pPr marL="342900" indent="-342900">
              <a:buFont typeface="Arial" charset="0"/>
              <a:buChar char="•"/>
            </a:pPr>
            <a:r>
              <a:rPr lang="el-GR" sz="2000" b="1"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Σχέδιο δράσης</a:t>
            </a:r>
            <a:endParaRPr lang="el-GR" sz="2000" b="1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0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250825" y="6356350"/>
            <a:ext cx="2133600" cy="365125"/>
          </a:xfrm>
        </p:spPr>
        <p:txBody>
          <a:bodyPr/>
          <a:lstStyle/>
          <a:p>
            <a:pPr>
              <a:defRPr/>
            </a:pPr>
            <a:fld id="{D5AA1E4A-E5ED-4125-9D2F-32A7316C011B}" type="slidenum">
              <a:rPr lang="el-GR"/>
              <a:pPr>
                <a:defRPr/>
              </a:pPr>
              <a:t>17</a:t>
            </a:fld>
            <a:endParaRPr lang="el-GR"/>
          </a:p>
        </p:txBody>
      </p:sp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250825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15" name="14 - TextBox"/>
          <p:cNvSpPr txBox="1">
            <a:spLocks noChangeArrowheads="1"/>
          </p:cNvSpPr>
          <p:nvPr/>
        </p:nvSpPr>
        <p:spPr bwMode="auto">
          <a:xfrm>
            <a:off x="323850" y="3357563"/>
            <a:ext cx="40481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000" b="1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Ανάλυση των ποιοτικών δεδομένων</a:t>
            </a:r>
            <a:endParaRPr lang="en-US" sz="2000" b="1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el-GR" sz="2000" b="1">
                <a:latin typeface="Times New Roman" pitchFamily="18" charset="0"/>
                <a:cs typeface="Times New Roman" pitchFamily="18" charset="0"/>
              </a:rPr>
              <a:t>Θεματική ανάλυση </a:t>
            </a:r>
          </a:p>
        </p:txBody>
      </p:sp>
      <p:sp>
        <p:nvSpPr>
          <p:cNvPr id="16" name="15 - TextBox"/>
          <p:cNvSpPr txBox="1">
            <a:spLocks noChangeArrowheads="1"/>
          </p:cNvSpPr>
          <p:nvPr/>
        </p:nvSpPr>
        <p:spPr bwMode="auto">
          <a:xfrm>
            <a:off x="319088" y="4005263"/>
            <a:ext cx="46132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000" b="1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Επεξεργασία  και  παρουσίαση</a:t>
            </a:r>
            <a:endParaRPr lang="en-US" sz="2000" b="1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el-GR" sz="2000" b="1">
                <a:latin typeface="Times New Roman" pitchFamily="18" charset="0"/>
                <a:cs typeface="Times New Roman" pitchFamily="18" charset="0"/>
              </a:rPr>
              <a:t>Χωρίς βοήθεια σχετικών προγραμμάτων</a:t>
            </a:r>
            <a:endParaRPr lang="el-GR" sz="2000" b="1">
              <a:latin typeface="Times New Roman" pitchFamily="18" charset="0"/>
              <a:cs typeface="Times New Roman" pitchFamily="18" charset="0"/>
              <a:hlinkClick r:id="rId2" action="ppaction://hlinksldjump"/>
            </a:endParaRPr>
          </a:p>
        </p:txBody>
      </p:sp>
      <p:sp>
        <p:nvSpPr>
          <p:cNvPr id="17" name="16 - Ορθογώνιο"/>
          <p:cNvSpPr>
            <a:spLocks noChangeArrowheads="1"/>
          </p:cNvSpPr>
          <p:nvPr/>
        </p:nvSpPr>
        <p:spPr bwMode="auto">
          <a:xfrm>
            <a:off x="323850" y="4581525"/>
            <a:ext cx="8280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l-GR" sz="2000" b="1"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Εγκυρότητα</a:t>
            </a:r>
            <a:endParaRPr lang="el-GR" sz="2000" b="1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l-GR" sz="2000" b="1">
                <a:latin typeface="Times New Roman" pitchFamily="18" charset="0"/>
                <a:cs typeface="Times New Roman" pitchFamily="18" charset="0"/>
              </a:rPr>
              <a:t>Τριγωνοποίηση</a:t>
            </a:r>
          </a:p>
        </p:txBody>
      </p:sp>
      <p:sp>
        <p:nvSpPr>
          <p:cNvPr id="9" name="8 - Ορθογώνιο"/>
          <p:cNvSpPr>
            <a:spLocks noChangeArrowheads="1"/>
          </p:cNvSpPr>
          <p:nvPr/>
        </p:nvSpPr>
        <p:spPr bwMode="auto">
          <a:xfrm>
            <a:off x="323850" y="5157788"/>
            <a:ext cx="6840538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l-GR" sz="2000" b="1"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Περιορισμοί</a:t>
            </a:r>
            <a:endParaRPr lang="en-US" sz="2000" b="1">
              <a:latin typeface="Times New Roman" pitchFamily="18" charset="0"/>
              <a:cs typeface="Times New Roman" pitchFamily="18" charset="0"/>
              <a:hlinkClick r:id="rId3" action="ppaction://hlinksldjump"/>
            </a:endParaRPr>
          </a:p>
          <a:p>
            <a:pPr marL="342900" indent="-342900"/>
            <a:r>
              <a:rPr lang="el-GR" sz="2000" b="1">
                <a:latin typeface="Times New Roman" pitchFamily="18" charset="0"/>
                <a:cs typeface="Calibri" pitchFamily="34" charset="0"/>
              </a:rPr>
              <a:t>τοπικός χαρακτήρα-</a:t>
            </a:r>
            <a:r>
              <a:rPr lang="el-GR" sz="2000" b="1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l-GR" sz="2000" b="1">
                <a:latin typeface="Times New Roman" pitchFamily="18" charset="0"/>
                <a:cs typeface="Calibri" pitchFamily="34" charset="0"/>
              </a:rPr>
              <a:t>δύο ενότητες-ΕΠΑΛ</a:t>
            </a:r>
            <a:endParaRPr lang="el-GR" sz="3200" b="1"/>
          </a:p>
          <a:p>
            <a:pPr marL="342900" indent="-342900"/>
            <a:endParaRPr lang="el-GR" sz="20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4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200" b="1">
                <a:latin typeface="Times New Roman" pitchFamily="18" charset="0"/>
                <a:cs typeface="Times New Roman" pitchFamily="18" charset="0"/>
              </a:rPr>
              <a:t>II-</a:t>
            </a:r>
            <a:r>
              <a:rPr lang="el-GR" sz="3200" b="1">
                <a:latin typeface="Times New Roman" pitchFamily="18" charset="0"/>
                <a:cs typeface="Times New Roman" pitchFamily="18" charset="0"/>
              </a:rPr>
              <a:t>Μεθοδολογία</a:t>
            </a:r>
          </a:p>
        </p:txBody>
      </p:sp>
      <p:pic>
        <p:nvPicPr>
          <p:cNvPr id="11" name="10 - Εικόνα" descr="Εικόνα3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692150"/>
            <a:ext cx="4537075" cy="265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Εικόνα2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363" y="549275"/>
            <a:ext cx="4032250" cy="295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D83911-8283-4F8D-B524-6079159463C2}" type="slidenum">
              <a:rPr lang="el-GR"/>
              <a:pPr>
                <a:defRPr/>
              </a:pPr>
              <a:t>18</a:t>
            </a:fld>
            <a:endParaRPr lang="el-GR"/>
          </a:p>
        </p:txBody>
      </p:sp>
      <p:sp>
        <p:nvSpPr>
          <p:cNvPr id="20483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8" name="7 - TextBox"/>
          <p:cNvSpPr txBox="1"/>
          <p:nvPr/>
        </p:nvSpPr>
        <p:spPr>
          <a:xfrm>
            <a:off x="395288" y="1341438"/>
            <a:ext cx="8353425" cy="10144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defRPr/>
            </a:pPr>
            <a:r>
              <a:rPr lang="el-GR" sz="2400" b="1" dirty="0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Το υλικό στην πράξη</a:t>
            </a:r>
            <a:endParaRPr lang="el-GR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5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200" b="1">
                <a:latin typeface="Times New Roman" pitchFamily="18" charset="0"/>
                <a:cs typeface="Times New Roman" pitchFamily="18" charset="0"/>
              </a:rPr>
              <a:t>II-</a:t>
            </a:r>
            <a:r>
              <a:rPr lang="el-GR" sz="3200" b="1">
                <a:latin typeface="Times New Roman" pitchFamily="18" charset="0"/>
                <a:cs typeface="Times New Roman" pitchFamily="18" charset="0"/>
              </a:rPr>
              <a:t>Μεθοδολογία</a:t>
            </a:r>
            <a:endParaRPr lang="el-GR" sz="20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6" name="5 - Εικόνα" descr="c.jpg">
            <a:hlinkClick r:id="rId3"/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2349500"/>
            <a:ext cx="6624637" cy="261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A8E343-83AE-440E-88EE-524565C63794}" type="slidenum">
              <a:rPr lang="el-GR"/>
              <a:pPr>
                <a:defRPr/>
              </a:pPr>
              <a:t>19</a:t>
            </a:fld>
            <a:endParaRPr lang="el-GR"/>
          </a:p>
        </p:txBody>
      </p:sp>
      <p:sp>
        <p:nvSpPr>
          <p:cNvPr id="21507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21508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l-GR" sz="3200" b="1">
                <a:latin typeface="Times New Roman" pitchFamily="18" charset="0"/>
                <a:cs typeface="Times New Roman" pitchFamily="18" charset="0"/>
              </a:rPr>
              <a:t>Μεθοδολογία/</a:t>
            </a:r>
            <a:r>
              <a:rPr lang="el-GR" sz="2000" b="1">
                <a:latin typeface="Times New Roman" pitchFamily="18" charset="0"/>
                <a:cs typeface="Times New Roman" pitchFamily="18" charset="0"/>
              </a:rPr>
              <a:t>Ανάλυση δραστηριοτήτων του εκπαιδευτικού υλικού</a:t>
            </a:r>
          </a:p>
        </p:txBody>
      </p:sp>
      <p:sp>
        <p:nvSpPr>
          <p:cNvPr id="21509" name="5 - Ορθογώνιο"/>
          <p:cNvSpPr>
            <a:spLocks noChangeArrowheads="1"/>
          </p:cNvSpPr>
          <p:nvPr/>
        </p:nvSpPr>
        <p:spPr bwMode="auto">
          <a:xfrm>
            <a:off x="1042988" y="836613"/>
            <a:ext cx="64817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>
                <a:latin typeface="Times New Roman" pitchFamily="18" charset="0"/>
                <a:cs typeface="Times New Roman" pitchFamily="18" charset="0"/>
              </a:rPr>
              <a:t>Δραστηριότητες για κάθε φάση της γνωστικής μαθητείας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/</a:t>
            </a:r>
            <a:endParaRPr lang="el-GR" b="1">
              <a:latin typeface="Times New Roman" pitchFamily="18" charset="0"/>
              <a:cs typeface="Times New Roman" pitchFamily="18" charset="0"/>
            </a:endParaRPr>
          </a:p>
          <a:p>
            <a:r>
              <a:rPr lang="el-GR" b="1">
                <a:latin typeface="Times New Roman" pitchFamily="18" charset="0"/>
                <a:cs typeface="Times New Roman" pitchFamily="18" charset="0"/>
                <a:hlinkClick r:id="rId2"/>
              </a:rPr>
              <a:t>Φάση 1-Προβληματική κατάσταση</a:t>
            </a:r>
            <a:endParaRPr lang="el-GR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10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9975" y="1700213"/>
            <a:ext cx="7031038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0118C3-6303-4412-B0B7-7D50C3826703}" type="slidenum">
              <a:rPr lang="el-GR"/>
              <a:pPr>
                <a:defRPr/>
              </a:pPr>
              <a:t>2</a:t>
            </a:fld>
            <a:endParaRPr lang="el-GR"/>
          </a:p>
        </p:txBody>
      </p:sp>
      <p:sp>
        <p:nvSpPr>
          <p:cNvPr id="8" name="1 - Τίτλος"/>
          <p:cNvSpPr txBox="1">
            <a:spLocks/>
          </p:cNvSpPr>
          <p:nvPr/>
        </p:nvSpPr>
        <p:spPr bwMode="auto">
          <a:xfrm>
            <a:off x="1908175" y="1052513"/>
            <a:ext cx="5472113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el-GR" sz="19900" b="1" dirty="0">
              <a:latin typeface="+mj-lt"/>
              <a:ea typeface="+mj-ea"/>
              <a:cs typeface="+mj-cs"/>
            </a:endParaRPr>
          </a:p>
        </p:txBody>
      </p:sp>
      <p:sp>
        <p:nvSpPr>
          <p:cNvPr id="10" name="2 - Υπότιτλος"/>
          <p:cNvSpPr txBox="1">
            <a:spLocks/>
          </p:cNvSpPr>
          <p:nvPr/>
        </p:nvSpPr>
        <p:spPr bwMode="auto">
          <a:xfrm>
            <a:off x="250825" y="404813"/>
            <a:ext cx="864235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  <a:defRPr/>
            </a:pPr>
            <a:endParaRPr lang="el-GR" sz="3200" b="1" dirty="0">
              <a:latin typeface="+mn-lt"/>
              <a:cs typeface="+mn-cs"/>
            </a:endParaRPr>
          </a:p>
        </p:txBody>
      </p:sp>
      <p:sp>
        <p:nvSpPr>
          <p:cNvPr id="4102" name="5 - Ορθογώνιο"/>
          <p:cNvSpPr>
            <a:spLocks noChangeArrowheads="1"/>
          </p:cNvSpPr>
          <p:nvPr/>
        </p:nvSpPr>
        <p:spPr bwMode="auto">
          <a:xfrm>
            <a:off x="179388" y="115888"/>
            <a:ext cx="8713787" cy="76993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l-GR" sz="4400" u="sng" dirty="0">
                <a:hlinkClick r:id="rId3"/>
              </a:rPr>
              <a:t>«</a:t>
            </a:r>
            <a:r>
              <a:rPr lang="el-GR" sz="4400" b="1" u="sng" dirty="0" err="1">
                <a:hlinkClick r:id="rId3"/>
              </a:rPr>
              <a:t>ἀγεωμέτρητος</a:t>
            </a:r>
            <a:r>
              <a:rPr lang="el-GR" sz="4400" b="1" u="sng" dirty="0">
                <a:hlinkClick r:id="rId3"/>
              </a:rPr>
              <a:t> </a:t>
            </a:r>
            <a:r>
              <a:rPr lang="el-GR" sz="4400" b="1" u="sng" dirty="0" err="1">
                <a:hlinkClick r:id="rId3"/>
              </a:rPr>
              <a:t>μηδεὶς</a:t>
            </a:r>
            <a:r>
              <a:rPr lang="el-GR" sz="4400" b="1" u="sng" dirty="0">
                <a:hlinkClick r:id="rId3"/>
              </a:rPr>
              <a:t> </a:t>
            </a:r>
            <a:r>
              <a:rPr lang="el-GR" sz="4400" b="1" u="sng" dirty="0" err="1">
                <a:hlinkClick r:id="rId3"/>
              </a:rPr>
              <a:t>εἰσίτω</a:t>
            </a:r>
            <a:r>
              <a:rPr lang="el-GR" sz="4400" u="sng" dirty="0">
                <a:hlinkClick r:id="rId3"/>
              </a:rPr>
              <a:t>»</a:t>
            </a:r>
            <a:endParaRPr lang="el-GR" sz="4400" u="sng" dirty="0"/>
          </a:p>
        </p:txBody>
      </p:sp>
      <p:sp>
        <p:nvSpPr>
          <p:cNvPr id="4103" name="6 - Ορθογώνιο"/>
          <p:cNvSpPr>
            <a:spLocks noChangeArrowheads="1"/>
          </p:cNvSpPr>
          <p:nvPr/>
        </p:nvSpPr>
        <p:spPr bwMode="auto">
          <a:xfrm>
            <a:off x="755650" y="1241425"/>
            <a:ext cx="3600450" cy="514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3200" b="1">
                <a:latin typeface="Arial Black" pitchFamily="34" charset="0"/>
              </a:rPr>
              <a:t>Στην Πολιτεία</a:t>
            </a:r>
            <a:r>
              <a:rPr lang="el-GR" sz="2800" b="1">
                <a:latin typeface="Arial Black" pitchFamily="34" charset="0"/>
              </a:rPr>
              <a:t>, </a:t>
            </a:r>
            <a:r>
              <a:rPr lang="el-GR" sz="2800">
                <a:latin typeface="Arial Black" pitchFamily="34" charset="0"/>
              </a:rPr>
              <a:t>το μεγαλύτερο έργο του </a:t>
            </a:r>
            <a:r>
              <a:rPr lang="el-GR" sz="4000" b="1">
                <a:latin typeface="Arial Black" pitchFamily="34" charset="0"/>
              </a:rPr>
              <a:t>Πλάτωνα</a:t>
            </a:r>
            <a:r>
              <a:rPr lang="el-GR" sz="2800" b="1">
                <a:latin typeface="Arial Black" pitchFamily="34" charset="0"/>
              </a:rPr>
              <a:t> μαζί με τους Νόμους, αναφέρονται τα </a:t>
            </a:r>
            <a:r>
              <a:rPr lang="el-GR" sz="3200" b="1">
                <a:latin typeface="Arial Black" pitchFamily="34" charset="0"/>
              </a:rPr>
              <a:t>επτά μαθήματα</a:t>
            </a:r>
            <a:r>
              <a:rPr lang="el-GR" sz="2800" b="1">
                <a:latin typeface="Arial Black" pitchFamily="34" charset="0"/>
              </a:rPr>
              <a:t> που έπρεπε να διδάσκονται οι φύλακες και οι άρχοντες</a:t>
            </a:r>
          </a:p>
        </p:txBody>
      </p:sp>
      <p:sp>
        <p:nvSpPr>
          <p:cNvPr id="2" name="AutoShape 7" descr="http://www.gnomionline.gr/wp-content/uploads/2017/04/%CE%91%CE%9A%CE%91%CE%94%CE%97%CE%9C%CE%99%CE%91-%CE%A0%CE%9B%CE%91%CE%A4%CE%A9%CE%9D%CE%9F%CE%A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104" name="8 - Ορθογώνιο"/>
          <p:cNvSpPr>
            <a:spLocks noChangeArrowheads="1"/>
          </p:cNvSpPr>
          <p:nvPr/>
        </p:nvSpPr>
        <p:spPr bwMode="auto">
          <a:xfrm>
            <a:off x="5003800" y="1712913"/>
            <a:ext cx="3313113" cy="40925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2800" b="1">
                <a:latin typeface="Book Antiqua" pitchFamily="18" charset="0"/>
              </a:rPr>
              <a:t>και αυτά ήταν:</a:t>
            </a:r>
          </a:p>
          <a:p>
            <a:pPr>
              <a:buFont typeface="Arial" charset="0"/>
              <a:buChar char="•"/>
            </a:pPr>
            <a:r>
              <a:rPr lang="el-GR" sz="2800" b="1">
                <a:latin typeface="Book Antiqua" pitchFamily="18" charset="0"/>
              </a:rPr>
              <a:t>η αρμονική, </a:t>
            </a:r>
          </a:p>
          <a:p>
            <a:pPr>
              <a:buFont typeface="Arial" charset="0"/>
              <a:buChar char="•"/>
            </a:pPr>
            <a:r>
              <a:rPr lang="el-GR" sz="2800" b="1">
                <a:latin typeface="Book Antiqua" pitchFamily="18" charset="0"/>
              </a:rPr>
              <a:t>η μουσική, </a:t>
            </a:r>
          </a:p>
          <a:p>
            <a:pPr>
              <a:buFont typeface="Arial" charset="0"/>
              <a:buChar char="•"/>
            </a:pPr>
            <a:r>
              <a:rPr lang="el-GR" sz="2800" b="1">
                <a:latin typeface="Book Antiqua" pitchFamily="18" charset="0"/>
              </a:rPr>
              <a:t>η γυμναστική,</a:t>
            </a:r>
            <a:r>
              <a:rPr lang="en-US" sz="2800" b="1">
                <a:latin typeface="Book Antiqua" pitchFamily="18" charset="0"/>
              </a:rPr>
              <a:t> </a:t>
            </a:r>
            <a:endParaRPr lang="el-GR" sz="2800" b="1">
              <a:latin typeface="Book Antiqua" pitchFamily="18" charset="0"/>
            </a:endParaRPr>
          </a:p>
          <a:p>
            <a:pPr>
              <a:buFont typeface="Arial" charset="0"/>
              <a:buChar char="•"/>
            </a:pPr>
            <a:r>
              <a:rPr lang="el-GR" sz="2800" b="1">
                <a:latin typeface="Book Antiqua" pitchFamily="18" charset="0"/>
              </a:rPr>
              <a:t>η αστρονομία, </a:t>
            </a:r>
          </a:p>
          <a:p>
            <a:pPr>
              <a:buFont typeface="Arial" charset="0"/>
              <a:buChar char="•"/>
            </a:pPr>
            <a:r>
              <a:rPr lang="el-GR" sz="2800" b="1">
                <a:latin typeface="Book Antiqua" pitchFamily="18" charset="0"/>
              </a:rPr>
              <a:t>η στερεομετρία, </a:t>
            </a:r>
          </a:p>
          <a:p>
            <a:pPr>
              <a:buFont typeface="Arial" charset="0"/>
              <a:buChar char="•"/>
            </a:pPr>
            <a:r>
              <a:rPr lang="el-GR" sz="2800" b="1">
                <a:latin typeface="Book Antiqua" pitchFamily="18" charset="0"/>
              </a:rPr>
              <a:t>τα μαθηματικά </a:t>
            </a:r>
          </a:p>
          <a:p>
            <a:r>
              <a:rPr lang="el-GR" sz="2800" b="1">
                <a:latin typeface="Book Antiqua" pitchFamily="18" charset="0"/>
              </a:rPr>
              <a:t>και η</a:t>
            </a:r>
          </a:p>
          <a:p>
            <a:pPr>
              <a:buFont typeface="Arial" charset="0"/>
              <a:buChar char="•"/>
            </a:pPr>
            <a:r>
              <a:rPr lang="el-GR" sz="3600" b="1">
                <a:latin typeface="Book Antiqua" pitchFamily="18" charset="0"/>
              </a:rPr>
              <a:t>γεωμετρία</a:t>
            </a:r>
            <a:r>
              <a:rPr lang="el-GR" sz="2000" b="1">
                <a:latin typeface="Book Antiqua" pitchFamily="18" charset="0"/>
              </a:rPr>
              <a:t>.</a:t>
            </a:r>
            <a:r>
              <a:rPr lang="el-GR" sz="2000" b="1"/>
              <a:t> </a:t>
            </a:r>
            <a:endParaRPr lang="el-GR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  <p:bldP spid="410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B7FD56-01A8-4ADC-9503-FD9A14D6C3C5}" type="slidenum">
              <a:rPr lang="el-GR"/>
              <a:pPr>
                <a:defRPr/>
              </a:pPr>
              <a:t>20</a:t>
            </a:fld>
            <a:endParaRPr lang="el-GR"/>
          </a:p>
        </p:txBody>
      </p:sp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22532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l-GR" sz="3200" b="1">
                <a:latin typeface="Times New Roman" pitchFamily="18" charset="0"/>
                <a:cs typeface="Times New Roman" pitchFamily="18" charset="0"/>
              </a:rPr>
              <a:t>Μεθοδολογία/</a:t>
            </a:r>
            <a:r>
              <a:rPr lang="el-GR" sz="2000" b="1">
                <a:latin typeface="Times New Roman" pitchFamily="18" charset="0"/>
                <a:cs typeface="Times New Roman" pitchFamily="18" charset="0"/>
              </a:rPr>
              <a:t>Ανάλυση δραστηριοτήτων του εκπαιδευτικού υλικού</a:t>
            </a:r>
          </a:p>
        </p:txBody>
      </p:sp>
      <p:pic>
        <p:nvPicPr>
          <p:cNvPr id="2253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981075"/>
            <a:ext cx="3168650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0200" y="981075"/>
            <a:ext cx="3941763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975" y="3141663"/>
            <a:ext cx="4608513" cy="259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93466D-8AD1-4217-B901-C54A408B0A88}" type="slidenum">
              <a:rPr lang="el-GR"/>
              <a:pPr>
                <a:defRPr/>
              </a:pPr>
              <a:t>21</a:t>
            </a:fld>
            <a:endParaRPr lang="el-GR"/>
          </a:p>
        </p:txBody>
      </p:sp>
      <p:sp>
        <p:nvSpPr>
          <p:cNvPr id="23555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23556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l-GR" sz="3200" b="1">
                <a:latin typeface="Times New Roman" pitchFamily="18" charset="0"/>
                <a:cs typeface="Times New Roman" pitchFamily="18" charset="0"/>
              </a:rPr>
              <a:t>Μεθοδολογία/</a:t>
            </a:r>
            <a:r>
              <a:rPr lang="el-GR" sz="2000" b="1">
                <a:latin typeface="Times New Roman" pitchFamily="18" charset="0"/>
                <a:cs typeface="Times New Roman" pitchFamily="18" charset="0"/>
              </a:rPr>
              <a:t>Ανάλυση δραστηριοτήτων του εκπαιδευτικού υλικού</a:t>
            </a:r>
          </a:p>
        </p:txBody>
      </p:sp>
      <p:sp>
        <p:nvSpPr>
          <p:cNvPr id="23557" name="5 - Ορθογώνιο"/>
          <p:cNvSpPr>
            <a:spLocks noChangeArrowheads="1"/>
          </p:cNvSpPr>
          <p:nvPr/>
        </p:nvSpPr>
        <p:spPr bwMode="auto">
          <a:xfrm>
            <a:off x="1187450" y="1268413"/>
            <a:ext cx="64801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b="1">
                <a:latin typeface="Times New Roman" pitchFamily="18" charset="0"/>
                <a:cs typeface="Times New Roman" pitchFamily="18" charset="0"/>
              </a:rPr>
              <a:t>Φάση 2-Μοντελοποίηση</a:t>
            </a:r>
          </a:p>
        </p:txBody>
      </p:sp>
      <p:pic>
        <p:nvPicPr>
          <p:cNvPr id="23558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013" y="1628775"/>
            <a:ext cx="7035800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BC3EE1-AE04-4BED-871C-768643B87289}" type="slidenum">
              <a:rPr lang="el-GR"/>
              <a:pPr>
                <a:defRPr/>
              </a:pPr>
              <a:t>22</a:t>
            </a:fld>
            <a:endParaRPr lang="el-GR"/>
          </a:p>
        </p:txBody>
      </p:sp>
      <p:sp>
        <p:nvSpPr>
          <p:cNvPr id="24579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24580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l-GR" sz="3200" b="1">
                <a:latin typeface="Times New Roman" pitchFamily="18" charset="0"/>
                <a:cs typeface="Times New Roman" pitchFamily="18" charset="0"/>
              </a:rPr>
              <a:t>Μεθοδολογία/</a:t>
            </a:r>
            <a:r>
              <a:rPr lang="el-GR" sz="2000" b="1">
                <a:latin typeface="Times New Roman" pitchFamily="18" charset="0"/>
                <a:cs typeface="Times New Roman" pitchFamily="18" charset="0"/>
              </a:rPr>
              <a:t>Ανάλυση δραστηριοτήτων του εκπαιδευτικού υλικού</a:t>
            </a:r>
          </a:p>
        </p:txBody>
      </p:sp>
      <p:pic>
        <p:nvPicPr>
          <p:cNvPr id="2458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700213"/>
            <a:ext cx="7037387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CF3B4B-EDD6-4B64-8ADA-90FD55C6AD47}" type="slidenum">
              <a:rPr lang="el-GR"/>
              <a:pPr>
                <a:defRPr/>
              </a:pPr>
              <a:t>23</a:t>
            </a:fld>
            <a:endParaRPr lang="el-GR"/>
          </a:p>
        </p:txBody>
      </p:sp>
      <p:sp>
        <p:nvSpPr>
          <p:cNvPr id="25603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25604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200" b="1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el-GR" sz="3200" b="1">
                <a:latin typeface="Times New Roman" pitchFamily="18" charset="0"/>
                <a:cs typeface="Times New Roman" pitchFamily="18" charset="0"/>
              </a:rPr>
              <a:t>Μεθοδολογία/</a:t>
            </a:r>
            <a:r>
              <a:rPr lang="el-GR" sz="2000" b="1">
                <a:latin typeface="Times New Roman" pitchFamily="18" charset="0"/>
                <a:cs typeface="Times New Roman" pitchFamily="18" charset="0"/>
              </a:rPr>
              <a:t>Ανάλυση δραστηριοτήτων του εκπαιδευτικού υλικού</a:t>
            </a:r>
          </a:p>
        </p:txBody>
      </p:sp>
      <p:sp>
        <p:nvSpPr>
          <p:cNvPr id="25605" name="Rectangle 2"/>
          <p:cNvSpPr>
            <a:spLocks noChangeArrowheads="1"/>
          </p:cNvSpPr>
          <p:nvPr/>
        </p:nvSpPr>
        <p:spPr bwMode="auto">
          <a:xfrm>
            <a:off x="1042988" y="1196975"/>
            <a:ext cx="73453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el-GR" b="1">
                <a:latin typeface="Times New Roman" pitchFamily="18" charset="0"/>
                <a:cs typeface="Times New Roman" pitchFamily="18" charset="0"/>
              </a:rPr>
              <a:t>Τρίτη έκδοση υλικού </a:t>
            </a:r>
          </a:p>
          <a:p>
            <a:pPr eaLnBrk="0" hangingPunct="0"/>
            <a:endParaRPr lang="el-GR"/>
          </a:p>
        </p:txBody>
      </p:sp>
      <p:pic>
        <p:nvPicPr>
          <p:cNvPr id="25606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54100" y="1628775"/>
            <a:ext cx="7035800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19F108-93FC-4C13-A301-77B0AA8448D7}" type="slidenum">
              <a:rPr lang="el-GR"/>
              <a:pPr>
                <a:defRPr/>
              </a:pPr>
              <a:t>24</a:t>
            </a:fld>
            <a:endParaRPr lang="el-GR"/>
          </a:p>
        </p:txBody>
      </p:sp>
      <p:sp>
        <p:nvSpPr>
          <p:cNvPr id="26627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26628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200" b="1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el-GR" sz="3200" b="1">
                <a:latin typeface="Times New Roman" pitchFamily="18" charset="0"/>
                <a:cs typeface="Times New Roman" pitchFamily="18" charset="0"/>
              </a:rPr>
              <a:t>Μεθοδολογία/</a:t>
            </a:r>
            <a:r>
              <a:rPr lang="el-GR" sz="2000" b="1">
                <a:latin typeface="Times New Roman" pitchFamily="18" charset="0"/>
                <a:cs typeface="Times New Roman" pitchFamily="18" charset="0"/>
              </a:rPr>
              <a:t>Ανάλυση δραστηριοτήτων του εκπαιδευτικού υλικού</a:t>
            </a:r>
          </a:p>
        </p:txBody>
      </p:sp>
      <p:sp>
        <p:nvSpPr>
          <p:cNvPr id="26629" name="Rectangle 2"/>
          <p:cNvSpPr>
            <a:spLocks noChangeArrowheads="1"/>
          </p:cNvSpPr>
          <p:nvPr/>
        </p:nvSpPr>
        <p:spPr bwMode="auto">
          <a:xfrm>
            <a:off x="1042988" y="1196975"/>
            <a:ext cx="73453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el-GR" b="1">
                <a:latin typeface="Times New Roman" pitchFamily="18" charset="0"/>
                <a:cs typeface="Times New Roman" pitchFamily="18" charset="0"/>
              </a:rPr>
              <a:t>Τρίτη έκδοση υλικού </a:t>
            </a:r>
          </a:p>
          <a:p>
            <a:pPr eaLnBrk="0" hangingPunct="0"/>
            <a:endParaRPr lang="el-GR"/>
          </a:p>
        </p:txBody>
      </p:sp>
      <p:pic>
        <p:nvPicPr>
          <p:cNvPr id="266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9338" y="1628775"/>
            <a:ext cx="7045325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E222DF-8F7B-41AD-AAB4-9F35F1851B99}" type="slidenum">
              <a:rPr lang="el-GR"/>
              <a:pPr>
                <a:defRPr/>
              </a:pPr>
              <a:t>25</a:t>
            </a:fld>
            <a:endParaRPr lang="el-GR"/>
          </a:p>
        </p:txBody>
      </p:sp>
      <p:sp>
        <p:nvSpPr>
          <p:cNvPr id="27651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27652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200" b="1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el-GR" sz="3200" b="1">
                <a:latin typeface="Times New Roman" pitchFamily="18" charset="0"/>
                <a:cs typeface="Times New Roman" pitchFamily="18" charset="0"/>
              </a:rPr>
              <a:t>Μεθοδολογία/</a:t>
            </a:r>
            <a:r>
              <a:rPr lang="el-GR" sz="2000" b="1">
                <a:latin typeface="Times New Roman" pitchFamily="18" charset="0"/>
                <a:cs typeface="Times New Roman" pitchFamily="18" charset="0"/>
              </a:rPr>
              <a:t>Ανάλυση δραστηριοτήτων του εκπαιδευτικού υλικού</a:t>
            </a:r>
          </a:p>
        </p:txBody>
      </p:sp>
      <p:sp>
        <p:nvSpPr>
          <p:cNvPr id="27653" name="Rectangle 2"/>
          <p:cNvSpPr>
            <a:spLocks noChangeArrowheads="1"/>
          </p:cNvSpPr>
          <p:nvPr/>
        </p:nvSpPr>
        <p:spPr bwMode="auto">
          <a:xfrm>
            <a:off x="1042988" y="1196975"/>
            <a:ext cx="73453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el-GR" b="1">
                <a:latin typeface="Times New Roman" pitchFamily="18" charset="0"/>
                <a:cs typeface="Times New Roman" pitchFamily="18" charset="0"/>
              </a:rPr>
              <a:t>Τέταρτη έκδοση υλικού </a:t>
            </a:r>
          </a:p>
          <a:p>
            <a:pPr eaLnBrk="0" hangingPunct="0"/>
            <a:endParaRPr lang="el-GR"/>
          </a:p>
        </p:txBody>
      </p:sp>
      <p:pic>
        <p:nvPicPr>
          <p:cNvPr id="27654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9338" y="1700213"/>
            <a:ext cx="7045325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93AC1-CB21-434B-A83D-BFD77DC70D12}" type="slidenum">
              <a:rPr lang="el-GR"/>
              <a:pPr>
                <a:defRPr/>
              </a:pPr>
              <a:t>26</a:t>
            </a:fld>
            <a:endParaRPr lang="el-GR"/>
          </a:p>
        </p:txBody>
      </p:sp>
      <p:sp>
        <p:nvSpPr>
          <p:cNvPr id="28675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28676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200" b="1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el-GR" sz="3200" b="1">
                <a:latin typeface="Times New Roman" pitchFamily="18" charset="0"/>
                <a:cs typeface="Times New Roman" pitchFamily="18" charset="0"/>
              </a:rPr>
              <a:t>Μεθοδολογία/</a:t>
            </a:r>
            <a:r>
              <a:rPr lang="el-GR" sz="2000" b="1">
                <a:latin typeface="Times New Roman" pitchFamily="18" charset="0"/>
                <a:cs typeface="Times New Roman" pitchFamily="18" charset="0"/>
              </a:rPr>
              <a:t>Ανάλυση δραστηριοτήτων του εκπαιδευτικού υλικού</a:t>
            </a:r>
          </a:p>
        </p:txBody>
      </p:sp>
      <p:sp>
        <p:nvSpPr>
          <p:cNvPr id="28677" name="Rectangle 2"/>
          <p:cNvSpPr>
            <a:spLocks noChangeArrowheads="1"/>
          </p:cNvSpPr>
          <p:nvPr/>
        </p:nvSpPr>
        <p:spPr bwMode="auto">
          <a:xfrm>
            <a:off x="1547813" y="704850"/>
            <a:ext cx="73453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eaLnBrk="0" hangingPunct="0"/>
            <a:r>
              <a:rPr lang="el-GR" b="1">
                <a:latin typeface="Times New Roman" pitchFamily="18" charset="0"/>
                <a:cs typeface="Times New Roman" pitchFamily="18" charset="0"/>
              </a:rPr>
              <a:t>Τέταρτη έκδοση υλικού</a:t>
            </a:r>
          </a:p>
          <a:p>
            <a:pPr algn="r" eaLnBrk="0" hangingPunct="0"/>
            <a:r>
              <a:rPr lang="el-GR" b="1">
                <a:latin typeface="Times New Roman" pitchFamily="18" charset="0"/>
                <a:cs typeface="Times New Roman" pitchFamily="18" charset="0"/>
              </a:rPr>
              <a:t>Μοντελοποίηση </a:t>
            </a:r>
          </a:p>
          <a:p>
            <a:pPr eaLnBrk="0" hangingPunct="0"/>
            <a:endParaRPr lang="el-GR"/>
          </a:p>
        </p:txBody>
      </p:sp>
      <p:pic>
        <p:nvPicPr>
          <p:cNvPr id="28678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4100" y="1700213"/>
            <a:ext cx="7035800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803487-8302-44B1-BF96-FAE6E30F7088}" type="slidenum">
              <a:rPr lang="el-GR"/>
              <a:pPr>
                <a:defRPr/>
              </a:pPr>
              <a:t>27</a:t>
            </a:fld>
            <a:endParaRPr lang="el-GR"/>
          </a:p>
        </p:txBody>
      </p:sp>
      <p:sp>
        <p:nvSpPr>
          <p:cNvPr id="29699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29700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200" b="1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el-GR" sz="3200" b="1">
                <a:latin typeface="Times New Roman" pitchFamily="18" charset="0"/>
                <a:cs typeface="Times New Roman" pitchFamily="18" charset="0"/>
              </a:rPr>
              <a:t>Μεθοδολογία/</a:t>
            </a:r>
            <a:r>
              <a:rPr lang="el-GR" sz="2000" b="1">
                <a:latin typeface="Times New Roman" pitchFamily="18" charset="0"/>
                <a:cs typeface="Times New Roman" pitchFamily="18" charset="0"/>
              </a:rPr>
              <a:t>Ανάλυση δραστηριοτήτων του εκπαιδευτικού υλικού</a:t>
            </a:r>
          </a:p>
        </p:txBody>
      </p:sp>
      <p:sp>
        <p:nvSpPr>
          <p:cNvPr id="29701" name="Rectangle 2"/>
          <p:cNvSpPr>
            <a:spLocks noChangeArrowheads="1"/>
          </p:cNvSpPr>
          <p:nvPr/>
        </p:nvSpPr>
        <p:spPr bwMode="auto">
          <a:xfrm>
            <a:off x="1547813" y="704850"/>
            <a:ext cx="73453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eaLnBrk="0" hangingPunct="0"/>
            <a:r>
              <a:rPr lang="el-GR" b="1">
                <a:latin typeface="Times New Roman" pitchFamily="18" charset="0"/>
                <a:cs typeface="Times New Roman" pitchFamily="18" charset="0"/>
              </a:rPr>
              <a:t>Τέταρτη έκδοση υλικού</a:t>
            </a:r>
          </a:p>
          <a:p>
            <a:pPr algn="r" eaLnBrk="0" hangingPunct="0"/>
            <a:r>
              <a:rPr lang="el-GR" b="1">
                <a:latin typeface="Times New Roman" pitchFamily="18" charset="0"/>
                <a:cs typeface="Times New Roman" pitchFamily="18" charset="0"/>
              </a:rPr>
              <a:t>Ομαδική εκτέλεση-καθοδήγηση</a:t>
            </a:r>
          </a:p>
          <a:p>
            <a:pPr eaLnBrk="0" hangingPunct="0"/>
            <a:endParaRPr lang="el-GR"/>
          </a:p>
        </p:txBody>
      </p:sp>
      <p:pic>
        <p:nvPicPr>
          <p:cNvPr id="297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8" y="1484313"/>
            <a:ext cx="7629525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0F5C3C-A7D7-4959-AB14-393A4B74AE5B}" type="slidenum">
              <a:rPr lang="el-GR"/>
              <a:pPr>
                <a:defRPr/>
              </a:pPr>
              <a:t>28</a:t>
            </a:fld>
            <a:endParaRPr lang="el-GR"/>
          </a:p>
        </p:txBody>
      </p:sp>
      <p:sp>
        <p:nvSpPr>
          <p:cNvPr id="30723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30724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200" b="1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el-GR" sz="3200" b="1">
                <a:latin typeface="Times New Roman" pitchFamily="18" charset="0"/>
                <a:cs typeface="Times New Roman" pitchFamily="18" charset="0"/>
              </a:rPr>
              <a:t>Μεθοδολογία/</a:t>
            </a:r>
            <a:r>
              <a:rPr lang="el-GR" sz="2000" b="1">
                <a:latin typeface="Times New Roman" pitchFamily="18" charset="0"/>
                <a:cs typeface="Times New Roman" pitchFamily="18" charset="0"/>
              </a:rPr>
              <a:t>Ανάλυση δραστηριοτήτων του εκπαιδευτικού υλικού</a:t>
            </a:r>
          </a:p>
        </p:txBody>
      </p:sp>
      <p:sp>
        <p:nvSpPr>
          <p:cNvPr id="30725" name="Rectangle 2"/>
          <p:cNvSpPr>
            <a:spLocks noChangeArrowheads="1"/>
          </p:cNvSpPr>
          <p:nvPr/>
        </p:nvSpPr>
        <p:spPr bwMode="auto">
          <a:xfrm>
            <a:off x="1547813" y="704850"/>
            <a:ext cx="73453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eaLnBrk="0" hangingPunct="0"/>
            <a:r>
              <a:rPr lang="el-GR" b="1">
                <a:latin typeface="Times New Roman" pitchFamily="18" charset="0"/>
                <a:cs typeface="Times New Roman" pitchFamily="18" charset="0"/>
              </a:rPr>
              <a:t>Τέταρτη έκδοση υλικού</a:t>
            </a:r>
          </a:p>
          <a:p>
            <a:pPr algn="r" eaLnBrk="0" hangingPunct="0"/>
            <a:r>
              <a:rPr lang="el-GR" b="1">
                <a:latin typeface="Times New Roman" pitchFamily="18" charset="0"/>
                <a:cs typeface="Times New Roman" pitchFamily="18" charset="0"/>
              </a:rPr>
              <a:t>Ομαδική εκτέλεση-καθοδήγηση</a:t>
            </a:r>
          </a:p>
          <a:p>
            <a:pPr eaLnBrk="0" hangingPunct="0"/>
            <a:endParaRPr lang="el-GR"/>
          </a:p>
        </p:txBody>
      </p:sp>
      <p:pic>
        <p:nvPicPr>
          <p:cNvPr id="307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2513" y="1628775"/>
            <a:ext cx="7038975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DF7180-BC5E-4944-B996-46D7684A3518}" type="slidenum">
              <a:rPr lang="el-GR"/>
              <a:pPr>
                <a:defRPr/>
              </a:pPr>
              <a:t>29</a:t>
            </a:fld>
            <a:endParaRPr lang="el-GR"/>
          </a:p>
        </p:txBody>
      </p:sp>
      <p:sp>
        <p:nvSpPr>
          <p:cNvPr id="31747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31748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l-GR" sz="3200" b="1">
                <a:latin typeface="Times New Roman" pitchFamily="18" charset="0"/>
                <a:cs typeface="Times New Roman" pitchFamily="18" charset="0"/>
              </a:rPr>
              <a:t>Μεθοδολογία/</a:t>
            </a:r>
            <a:r>
              <a:rPr lang="el-GR" sz="2000" b="1">
                <a:latin typeface="Times New Roman" pitchFamily="18" charset="0"/>
                <a:cs typeface="Times New Roman" pitchFamily="18" charset="0"/>
              </a:rPr>
              <a:t>Ανάλυση δραστηριοτήτων του εκπαιδευτικού υλικού</a:t>
            </a:r>
          </a:p>
        </p:txBody>
      </p:sp>
      <p:sp>
        <p:nvSpPr>
          <p:cNvPr id="31749" name="5 - Ορθογώνιο"/>
          <p:cNvSpPr>
            <a:spLocks noChangeArrowheads="1"/>
          </p:cNvSpPr>
          <p:nvPr/>
        </p:nvSpPr>
        <p:spPr bwMode="auto">
          <a:xfrm>
            <a:off x="1187450" y="1268413"/>
            <a:ext cx="64801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b="1">
                <a:latin typeface="Times New Roman" pitchFamily="18" charset="0"/>
                <a:cs typeface="Times New Roman" pitchFamily="18" charset="0"/>
              </a:rPr>
              <a:t>Φάση 5-Καθημερινότητα-αναστοχασμός </a:t>
            </a:r>
          </a:p>
        </p:txBody>
      </p:sp>
      <p:pic>
        <p:nvPicPr>
          <p:cNvPr id="317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9338" y="1773238"/>
            <a:ext cx="7045325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- Τίτλος"/>
          <p:cNvSpPr>
            <a:spLocks noGrp="1"/>
          </p:cNvSpPr>
          <p:nvPr>
            <p:ph type="ctrTitle"/>
          </p:nvPr>
        </p:nvSpPr>
        <p:spPr>
          <a:xfrm>
            <a:off x="863600" y="1989138"/>
            <a:ext cx="7416800" cy="2160587"/>
          </a:xfrm>
        </p:spPr>
        <p:txBody>
          <a:bodyPr/>
          <a:lstStyle/>
          <a:p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b="1" smtClean="0">
                <a:latin typeface="Times New Roman" pitchFamily="18" charset="0"/>
                <a:cs typeface="Times New Roman" pitchFamily="18" charset="0"/>
              </a:rPr>
              <a:t>ΔΙΠΛΩΜΑΤΙΚΗ ΕΡΓΑΣΙΑ </a:t>
            </a:r>
            <a:r>
              <a:rPr lang="el-GR" sz="20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000" b="1" smtClean="0">
                <a:latin typeface="Times New Roman" pitchFamily="18" charset="0"/>
                <a:cs typeface="Times New Roman" pitchFamily="18" charset="0"/>
              </a:rPr>
            </a:br>
            <a:r>
              <a:rPr lang="el-GR" sz="2000" b="1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el-GR" sz="2000" b="1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b="1" smtClean="0">
                <a:latin typeface="Times New Roman" pitchFamily="18" charset="0"/>
                <a:cs typeface="Times New Roman" pitchFamily="18" charset="0"/>
              </a:rPr>
              <a:t>Μια εφαρμογή ενός υβριδικού μοντέλου </a:t>
            </a:r>
            <a:br>
              <a:rPr lang="el-GR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b="1" smtClean="0">
                <a:latin typeface="Times New Roman" pitchFamily="18" charset="0"/>
                <a:cs typeface="Times New Roman" pitchFamily="18" charset="0"/>
              </a:rPr>
              <a:t>διδασκαλίας Γεωμετρίας </a:t>
            </a:r>
            <a:br>
              <a:rPr lang="el-GR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b="1" smtClean="0">
                <a:latin typeface="Times New Roman" pitchFamily="18" charset="0"/>
                <a:cs typeface="Times New Roman" pitchFamily="18" charset="0"/>
              </a:rPr>
              <a:t>στη δευτεροβάθμια εκπαίδευση </a:t>
            </a:r>
            <a:r>
              <a:rPr lang="el-GR" sz="2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40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b="1" smtClean="0">
                <a:latin typeface="Times New Roman" pitchFamily="18" charset="0"/>
                <a:cs typeface="Times New Roman" pitchFamily="18" charset="0"/>
              </a:rPr>
              <a:t>βασισμένου στο μοντέλο της γνωστικής</a:t>
            </a: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b="1" smtClean="0">
                <a:latin typeface="Times New Roman" pitchFamily="18" charset="0"/>
                <a:cs typeface="Times New Roman" pitchFamily="18" charset="0"/>
              </a:rPr>
              <a:t>μαθητείας </a:t>
            </a:r>
            <a:r>
              <a:rPr lang="el-GR" sz="2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40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b="1" smtClean="0">
                <a:latin typeface="Times New Roman" pitchFamily="18" charset="0"/>
                <a:cs typeface="Times New Roman" pitchFamily="18" charset="0"/>
              </a:rPr>
              <a:t>με υποστήριξη Εξ Αποστάσεως Εκπαίδευσης και ΤΠΕ</a:t>
            </a:r>
            <a:r>
              <a:rPr lang="el-GR" sz="32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3200" b="1" smtClean="0">
                <a:latin typeface="Times New Roman" pitchFamily="18" charset="0"/>
                <a:cs typeface="Times New Roman" pitchFamily="18" charset="0"/>
              </a:rPr>
            </a:br>
            <a:r>
              <a:rPr lang="el-GR" sz="2000" b="1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el-GR" sz="2000" b="1" smtClean="0">
                <a:latin typeface="Times New Roman" pitchFamily="18" charset="0"/>
                <a:cs typeface="Times New Roman" pitchFamily="18" charset="0"/>
              </a:rPr>
            </a:br>
            <a:r>
              <a:rPr lang="el-GR" sz="18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1800" b="1" smtClean="0">
                <a:latin typeface="Times New Roman" pitchFamily="18" charset="0"/>
                <a:cs typeface="Times New Roman" pitchFamily="18" charset="0"/>
              </a:rPr>
            </a:br>
            <a:endParaRPr lang="el-GR" sz="18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0A3B94-E6AB-405F-BFCB-9FE994115B73}" type="slidenum">
              <a:rPr lang="el-GR"/>
              <a:pPr>
                <a:defRPr/>
              </a:pPr>
              <a:t>3</a:t>
            </a:fld>
            <a:endParaRPr lang="el-GR"/>
          </a:p>
        </p:txBody>
      </p:sp>
      <p:sp>
        <p:nvSpPr>
          <p:cNvPr id="5124" name="4 - TextBox"/>
          <p:cNvSpPr txBox="1">
            <a:spLocks noChangeArrowheads="1"/>
          </p:cNvSpPr>
          <p:nvPr/>
        </p:nvSpPr>
        <p:spPr bwMode="auto">
          <a:xfrm>
            <a:off x="3060700" y="4292600"/>
            <a:ext cx="30241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b="1">
                <a:latin typeface="Calibri" pitchFamily="34" charset="0"/>
              </a:rPr>
              <a:t>ΖΕΡΒΑΚΗΣ ΧΑΡΑΛΑΜΠΟΣ</a:t>
            </a:r>
            <a:endParaRPr lang="el-GR">
              <a:latin typeface="Calibri" pitchFamily="34" charset="0"/>
            </a:endParaRPr>
          </a:p>
        </p:txBody>
      </p:sp>
      <p:sp>
        <p:nvSpPr>
          <p:cNvPr id="5125" name="Rectangle 1"/>
          <p:cNvSpPr>
            <a:spLocks noChangeArrowheads="1"/>
          </p:cNvSpPr>
          <p:nvPr/>
        </p:nvSpPr>
        <p:spPr bwMode="auto">
          <a:xfrm>
            <a:off x="1187450" y="6342063"/>
            <a:ext cx="72040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l-GR" sz="2000" i="1">
                <a:latin typeface="Book Antiqua" pitchFamily="18" charset="0"/>
                <a:cs typeface="Times New Roman" pitchFamily="18" charset="0"/>
              </a:rPr>
              <a:t>Ρέθυμνο, 2018</a:t>
            </a:r>
            <a:endParaRPr lang="el-GR" sz="2000" i="1">
              <a:cs typeface="Times New Roman" pitchFamily="18" charset="0"/>
            </a:endParaRPr>
          </a:p>
        </p:txBody>
      </p:sp>
      <p:sp>
        <p:nvSpPr>
          <p:cNvPr id="5126" name="11 - Ορθογώνιο"/>
          <p:cNvSpPr>
            <a:spLocks noChangeArrowheads="1"/>
          </p:cNvSpPr>
          <p:nvPr/>
        </p:nvSpPr>
        <p:spPr bwMode="auto">
          <a:xfrm>
            <a:off x="869950" y="250825"/>
            <a:ext cx="74041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1400">
                <a:latin typeface="Book Antiqua" pitchFamily="18" charset="0"/>
              </a:rPr>
              <a:t>Πρόγραμμα Μεταπτυχιακών Σπουδών: </a:t>
            </a:r>
            <a:endParaRPr lang="en-US" sz="1400">
              <a:latin typeface="Book Antiqua" pitchFamily="18" charset="0"/>
            </a:endParaRPr>
          </a:p>
          <a:p>
            <a:pPr algn="ctr"/>
            <a:r>
              <a:rPr lang="el-GR" sz="1400">
                <a:latin typeface="Book Antiqua" pitchFamily="18" charset="0"/>
              </a:rPr>
              <a:t>«Επιστήμες της Αγωγής - Εξ Αποστάσεως Εκπαίδευση  με την χρήση των ΤΠΕ (e-Learning)»</a:t>
            </a:r>
            <a:endParaRPr lang="el-GR" sz="1200">
              <a:latin typeface="Book Antiqua" pitchFamily="18" charset="0"/>
            </a:endParaRPr>
          </a:p>
        </p:txBody>
      </p:sp>
      <p:cxnSp>
        <p:nvCxnSpPr>
          <p:cNvPr id="5127" name="15 - Ευθεία γραμμή σύνδεσης"/>
          <p:cNvCxnSpPr>
            <a:cxnSpLocks noChangeShapeType="1"/>
          </p:cNvCxnSpPr>
          <p:nvPr/>
        </p:nvCxnSpPr>
        <p:spPr bwMode="auto">
          <a:xfrm>
            <a:off x="1055688" y="1046163"/>
            <a:ext cx="7032625" cy="635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</p:cxnSp>
      <p:cxnSp>
        <p:nvCxnSpPr>
          <p:cNvPr id="5128" name="15 - Ευθεία γραμμή σύνδεσης"/>
          <p:cNvCxnSpPr>
            <a:cxnSpLocks noChangeShapeType="1"/>
          </p:cNvCxnSpPr>
          <p:nvPr/>
        </p:nvCxnSpPr>
        <p:spPr bwMode="auto">
          <a:xfrm flipV="1">
            <a:off x="1055688" y="1101725"/>
            <a:ext cx="7032625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</p:cxnSp>
      <p:graphicFrame>
        <p:nvGraphicFramePr>
          <p:cNvPr id="9" name="Πίνακας 1"/>
          <p:cNvGraphicFramePr>
            <a:graphicFrameLocks noGrp="1"/>
          </p:cNvGraphicFramePr>
          <p:nvPr/>
        </p:nvGraphicFramePr>
        <p:xfrm>
          <a:off x="323850" y="5265738"/>
          <a:ext cx="8496944" cy="9720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>
                  <a:extLst>
                    <a:ext uri="{9D8B030D-6E8A-4147-A177-3AD203B41FA5}"/>
                  </a:extLst>
                </a:gridCol>
                <a:gridCol w="2880320">
                  <a:extLst>
                    <a:ext uri="{9D8B030D-6E8A-4147-A177-3AD203B41FA5}"/>
                  </a:extLst>
                </a:gridCol>
                <a:gridCol w="3096344">
                  <a:extLst>
                    <a:ext uri="{9D8B030D-6E8A-4147-A177-3AD203B41FA5}"/>
                  </a:extLst>
                </a:gridCol>
              </a:tblGrid>
              <a:tr h="972021"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Ιωάννης Σπαντιδάκης</a:t>
                      </a:r>
                    </a:p>
                    <a:p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Καθηγητής ΠΤΔΕ Πανεπιστήμιο Κρήτης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Δέσποινα Βαρσαμίδου</a:t>
                      </a:r>
                    </a:p>
                    <a:p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Διδάσκουσα στο ΠΤΔΕ του Πανεπιστημίου Κρήτης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Αγγελική Μουζάκη</a:t>
                      </a:r>
                    </a:p>
                    <a:p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Επίκουρη Καθηγήτρια ΠΤΔΕ Πανεπιστήμιο Κρήτης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0" name="1 - Τίτλος"/>
          <p:cNvSpPr txBox="1">
            <a:spLocks/>
          </p:cNvSpPr>
          <p:nvPr/>
        </p:nvSpPr>
        <p:spPr bwMode="auto">
          <a:xfrm>
            <a:off x="1836738" y="4725988"/>
            <a:ext cx="547211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000" b="1" dirty="0"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en-US" sz="2000" b="1" dirty="0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US" sz="2000" b="1" dirty="0"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en-US" sz="2000" b="1" dirty="0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US" sz="2000" b="1" dirty="0"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en-US" sz="2000" b="1" dirty="0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l-GR" sz="2000" b="1" dirty="0">
                <a:latin typeface="Times New Roman" pitchFamily="18" charset="0"/>
                <a:ea typeface="+mj-ea"/>
                <a:cs typeface="Times New Roman" pitchFamily="18" charset="0"/>
              </a:rPr>
              <a:t>Επιτροπή Κρίσης</a:t>
            </a:r>
            <a:r>
              <a:rPr lang="el-GR" sz="20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l-GR" sz="2000" b="1" dirty="0">
                <a:latin typeface="Times New Roman" pitchFamily="18" charset="0"/>
                <a:ea typeface="+mj-ea"/>
                <a:cs typeface="Times New Roman" pitchFamily="18" charset="0"/>
              </a:rPr>
              <a:t>Διπλωματικής Εργασίας</a:t>
            </a:r>
            <a:br>
              <a:rPr lang="el-GR" sz="2000" b="1" dirty="0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l-GR" b="1" dirty="0"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el-GR" b="1" dirty="0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l-GR" b="1" dirty="0"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el-GR" b="1" dirty="0"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el-GR" b="1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2F20AB-D139-4913-9C19-800BAB63EEB7}" type="slidenum">
              <a:rPr lang="el-GR"/>
              <a:pPr>
                <a:defRPr/>
              </a:pPr>
              <a:t>30</a:t>
            </a:fld>
            <a:endParaRPr lang="el-GR"/>
          </a:p>
        </p:txBody>
      </p:sp>
      <p:sp>
        <p:nvSpPr>
          <p:cNvPr id="32771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32772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l-GR" sz="3200" b="1">
                <a:latin typeface="Times New Roman" pitchFamily="18" charset="0"/>
                <a:cs typeface="Times New Roman" pitchFamily="18" charset="0"/>
              </a:rPr>
              <a:t>Μεθοδολογία/</a:t>
            </a:r>
            <a:r>
              <a:rPr lang="el-GR" sz="2000" b="1">
                <a:latin typeface="Times New Roman" pitchFamily="18" charset="0"/>
                <a:cs typeface="Times New Roman" pitchFamily="18" charset="0"/>
              </a:rPr>
              <a:t>Ανάλυση δραστηριοτήτων του εκπαιδευτικού υλικού</a:t>
            </a:r>
          </a:p>
        </p:txBody>
      </p:sp>
      <p:pic>
        <p:nvPicPr>
          <p:cNvPr id="32773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765175"/>
            <a:ext cx="4484688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738" y="3286125"/>
            <a:ext cx="4794250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32C565-8F95-4036-9942-FC4C8DA1685D}" type="slidenum">
              <a:rPr lang="el-GR"/>
              <a:pPr>
                <a:defRPr/>
              </a:pPr>
              <a:t>31</a:t>
            </a:fld>
            <a:endParaRPr lang="el-GR"/>
          </a:p>
        </p:txBody>
      </p:sp>
      <p:sp>
        <p:nvSpPr>
          <p:cNvPr id="33795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33796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l-GR" sz="3200" b="1">
                <a:latin typeface="Times New Roman" pitchFamily="18" charset="0"/>
                <a:cs typeface="Times New Roman" pitchFamily="18" charset="0"/>
              </a:rPr>
              <a:t>Μεθοδολογία/</a:t>
            </a:r>
            <a:r>
              <a:rPr lang="el-GR" sz="2000" b="1">
                <a:latin typeface="Times New Roman" pitchFamily="18" charset="0"/>
                <a:cs typeface="Times New Roman" pitchFamily="18" charset="0"/>
              </a:rPr>
              <a:t>Ανάλυση δραστηριοτήτων του εκπαιδευτικού υλικού</a:t>
            </a:r>
          </a:p>
        </p:txBody>
      </p:sp>
      <p:sp>
        <p:nvSpPr>
          <p:cNvPr id="33797" name="5 - Ορθογώνιο"/>
          <p:cNvSpPr>
            <a:spLocks noChangeArrowheads="1"/>
          </p:cNvSpPr>
          <p:nvPr/>
        </p:nvSpPr>
        <p:spPr bwMode="auto">
          <a:xfrm>
            <a:off x="1187450" y="1268413"/>
            <a:ext cx="64801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b="1">
                <a:latin typeface="Times New Roman" pitchFamily="18" charset="0"/>
                <a:cs typeface="Times New Roman" pitchFamily="18" charset="0"/>
              </a:rPr>
              <a:t>Φάση 4-Ατομική εκτέλεση-υποστήριξη</a:t>
            </a:r>
          </a:p>
        </p:txBody>
      </p:sp>
      <p:pic>
        <p:nvPicPr>
          <p:cNvPr id="337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38" y="1700213"/>
            <a:ext cx="5572125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510F9-74A1-464A-82B7-CC63A61C11FF}" type="slidenum">
              <a:rPr lang="el-GR"/>
              <a:pPr>
                <a:defRPr/>
              </a:pPr>
              <a:t>32</a:t>
            </a:fld>
            <a:endParaRPr lang="el-GR"/>
          </a:p>
        </p:txBody>
      </p:sp>
      <p:sp>
        <p:nvSpPr>
          <p:cNvPr id="34819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34820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l-GR" sz="3200" b="1">
                <a:latin typeface="Times New Roman" pitchFamily="18" charset="0"/>
                <a:cs typeface="Times New Roman" pitchFamily="18" charset="0"/>
              </a:rPr>
              <a:t>Μεθοδολογία/</a:t>
            </a:r>
            <a:r>
              <a:rPr lang="el-GR" sz="2000" b="1">
                <a:latin typeface="Times New Roman" pitchFamily="18" charset="0"/>
                <a:cs typeface="Times New Roman" pitchFamily="18" charset="0"/>
              </a:rPr>
              <a:t>Ανάλυση δραστηριοτήτων του εκπαιδευτικού υλικού</a:t>
            </a:r>
          </a:p>
        </p:txBody>
      </p:sp>
      <p:pic>
        <p:nvPicPr>
          <p:cNvPr id="3482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5125" y="1701800"/>
            <a:ext cx="5873750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14971D-63E6-41F3-8CC5-1D71EE74A26D}" type="slidenum">
              <a:rPr lang="el-GR"/>
              <a:pPr>
                <a:defRPr/>
              </a:pPr>
              <a:t>33</a:t>
            </a:fld>
            <a:endParaRPr lang="el-GR"/>
          </a:p>
        </p:txBody>
      </p:sp>
      <p:sp>
        <p:nvSpPr>
          <p:cNvPr id="35843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35844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200" b="1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el-GR" sz="3200" b="1">
                <a:latin typeface="Times New Roman" pitchFamily="18" charset="0"/>
                <a:cs typeface="Times New Roman" pitchFamily="18" charset="0"/>
              </a:rPr>
              <a:t>Μεθοδολογία/</a:t>
            </a:r>
            <a:r>
              <a:rPr lang="el-GR" sz="2000" b="1">
                <a:latin typeface="Times New Roman" pitchFamily="18" charset="0"/>
                <a:cs typeface="Times New Roman" pitchFamily="18" charset="0"/>
              </a:rPr>
              <a:t>Ανάλυση δραστηριοτήτων του εκπαιδευτικού υλικού</a:t>
            </a:r>
          </a:p>
        </p:txBody>
      </p:sp>
      <p:sp>
        <p:nvSpPr>
          <p:cNvPr id="35845" name="Rectangle 2"/>
          <p:cNvSpPr>
            <a:spLocks noChangeArrowheads="1"/>
          </p:cNvSpPr>
          <p:nvPr/>
        </p:nvSpPr>
        <p:spPr bwMode="auto">
          <a:xfrm>
            <a:off x="1042988" y="1196975"/>
            <a:ext cx="73453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el-GR" b="1">
                <a:latin typeface="Times New Roman" pitchFamily="18" charset="0"/>
                <a:cs typeface="Times New Roman" pitchFamily="18" charset="0"/>
              </a:rPr>
              <a:t>Τρίτη έκδοση υλικού </a:t>
            </a:r>
          </a:p>
          <a:p>
            <a:pPr eaLnBrk="0" hangingPunct="0"/>
            <a:endParaRPr lang="el-GR"/>
          </a:p>
        </p:txBody>
      </p:sp>
      <p:pic>
        <p:nvPicPr>
          <p:cNvPr id="358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9338" y="1628775"/>
            <a:ext cx="7045325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009AB3-5B5E-43C1-9652-0A4A9D735951}" type="slidenum">
              <a:rPr lang="el-GR"/>
              <a:pPr>
                <a:defRPr/>
              </a:pPr>
              <a:t>34</a:t>
            </a:fld>
            <a:endParaRPr lang="el-GR"/>
          </a:p>
        </p:txBody>
      </p:sp>
      <p:sp>
        <p:nvSpPr>
          <p:cNvPr id="36867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36868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l-GR" sz="3200" b="1">
                <a:latin typeface="Times New Roman" pitchFamily="18" charset="0"/>
                <a:cs typeface="Times New Roman" pitchFamily="18" charset="0"/>
              </a:rPr>
              <a:t>Μεθοδολογία/</a:t>
            </a:r>
            <a:r>
              <a:rPr lang="el-GR" sz="2000" b="1">
                <a:latin typeface="Times New Roman" pitchFamily="18" charset="0"/>
                <a:cs typeface="Times New Roman" pitchFamily="18" charset="0"/>
              </a:rPr>
              <a:t>Ανάλυση δραστηριοτήτων του εκπαιδευτικού υλικού</a:t>
            </a:r>
          </a:p>
        </p:txBody>
      </p:sp>
      <p:sp>
        <p:nvSpPr>
          <p:cNvPr id="36869" name="Rectangle 2"/>
          <p:cNvSpPr>
            <a:spLocks noChangeArrowheads="1"/>
          </p:cNvSpPr>
          <p:nvPr/>
        </p:nvSpPr>
        <p:spPr bwMode="auto">
          <a:xfrm>
            <a:off x="1042988" y="1196975"/>
            <a:ext cx="73453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el-GR" b="1">
                <a:latin typeface="Times New Roman" pitchFamily="18" charset="0"/>
                <a:cs typeface="Times New Roman" pitchFamily="18" charset="0"/>
              </a:rPr>
              <a:t>Δεύτερη έκδοση υλικού </a:t>
            </a:r>
          </a:p>
          <a:p>
            <a:pPr eaLnBrk="0" hangingPunct="0"/>
            <a:endParaRPr lang="el-GR"/>
          </a:p>
        </p:txBody>
      </p:sp>
      <p:pic>
        <p:nvPicPr>
          <p:cNvPr id="368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4100" y="1628775"/>
            <a:ext cx="7035800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A9AA8B-56BE-41BD-9C00-87A5A89A1C66}" type="slidenum">
              <a:rPr lang="el-GR"/>
              <a:pPr>
                <a:defRPr/>
              </a:pPr>
              <a:t>35</a:t>
            </a:fld>
            <a:endParaRPr lang="el-GR"/>
          </a:p>
        </p:txBody>
      </p:sp>
      <p:sp>
        <p:nvSpPr>
          <p:cNvPr id="37891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37892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200" b="1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el-GR" sz="3200" b="1">
                <a:latin typeface="Times New Roman" pitchFamily="18" charset="0"/>
                <a:cs typeface="Times New Roman" pitchFamily="18" charset="0"/>
              </a:rPr>
              <a:t>Μεθοδολογία/</a:t>
            </a:r>
            <a:r>
              <a:rPr lang="el-GR" sz="2000" b="1">
                <a:latin typeface="Times New Roman" pitchFamily="18" charset="0"/>
                <a:cs typeface="Times New Roman" pitchFamily="18" charset="0"/>
              </a:rPr>
              <a:t>Ανάλυση δραστηριοτήτων του εκπαιδευτικού υλικού</a:t>
            </a:r>
          </a:p>
        </p:txBody>
      </p:sp>
      <p:sp>
        <p:nvSpPr>
          <p:cNvPr id="37893" name="Rectangle 2"/>
          <p:cNvSpPr>
            <a:spLocks noChangeArrowheads="1"/>
          </p:cNvSpPr>
          <p:nvPr/>
        </p:nvSpPr>
        <p:spPr bwMode="auto">
          <a:xfrm>
            <a:off x="1042988" y="1196975"/>
            <a:ext cx="73453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el-GR" b="1">
                <a:latin typeface="Times New Roman" pitchFamily="18" charset="0"/>
                <a:cs typeface="Times New Roman" pitchFamily="18" charset="0"/>
              </a:rPr>
              <a:t>Δεύτερη έκδοση υλικού </a:t>
            </a:r>
          </a:p>
          <a:p>
            <a:pPr eaLnBrk="0" hangingPunct="0"/>
            <a:endParaRPr lang="el-GR"/>
          </a:p>
        </p:txBody>
      </p:sp>
      <p:pic>
        <p:nvPicPr>
          <p:cNvPr id="37894" name="Picture 2" descr="wik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4563" y="1701800"/>
            <a:ext cx="7254875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783A9C-8B44-4776-A744-F0E1AE12C599}" type="slidenum">
              <a:rPr lang="el-GR"/>
              <a:pPr>
                <a:defRPr/>
              </a:pPr>
              <a:t>36</a:t>
            </a:fld>
            <a:endParaRPr lang="el-GR"/>
          </a:p>
        </p:txBody>
      </p:sp>
      <p:sp>
        <p:nvSpPr>
          <p:cNvPr id="38915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38916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l-GR" sz="3200" b="1">
                <a:latin typeface="Times New Roman" pitchFamily="18" charset="0"/>
                <a:cs typeface="Times New Roman" pitchFamily="18" charset="0"/>
              </a:rPr>
              <a:t>Μεθοδολογία/</a:t>
            </a:r>
            <a:r>
              <a:rPr lang="el-GR" sz="2000" b="1">
                <a:latin typeface="Times New Roman" pitchFamily="18" charset="0"/>
                <a:cs typeface="Times New Roman" pitchFamily="18" charset="0"/>
              </a:rPr>
              <a:t>Ανάλυση δραστηριοτήτων του εκπαιδευτικού υλικού</a:t>
            </a:r>
          </a:p>
        </p:txBody>
      </p:sp>
      <p:pic>
        <p:nvPicPr>
          <p:cNvPr id="3891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1773238"/>
            <a:ext cx="7035800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8" name="Rectangle 2"/>
          <p:cNvSpPr>
            <a:spLocks noChangeArrowheads="1"/>
          </p:cNvSpPr>
          <p:nvPr/>
        </p:nvSpPr>
        <p:spPr bwMode="auto">
          <a:xfrm>
            <a:off x="1042988" y="1196975"/>
            <a:ext cx="73453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el-GR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Δεύτερη</a:t>
            </a:r>
            <a:r>
              <a:rPr lang="el-GR" b="1">
                <a:latin typeface="Times New Roman" pitchFamily="18" charset="0"/>
                <a:cs typeface="Times New Roman" pitchFamily="18" charset="0"/>
              </a:rPr>
              <a:t> έκδοση υλικού </a:t>
            </a:r>
          </a:p>
          <a:p>
            <a:pPr eaLnBrk="0" hangingPunct="0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E7578B-8A95-4473-BE1C-455B5FD7CAE2}" type="slidenum">
              <a:rPr lang="el-GR"/>
              <a:pPr>
                <a:defRPr/>
              </a:pPr>
              <a:t>37</a:t>
            </a:fld>
            <a:endParaRPr lang="el-GR"/>
          </a:p>
        </p:txBody>
      </p:sp>
      <p:sp>
        <p:nvSpPr>
          <p:cNvPr id="39939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39940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200" b="1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el-GR" sz="3200" b="1">
                <a:latin typeface="Times New Roman" pitchFamily="18" charset="0"/>
                <a:cs typeface="Times New Roman" pitchFamily="18" charset="0"/>
              </a:rPr>
              <a:t>Μεθοδολογία/</a:t>
            </a:r>
            <a:r>
              <a:rPr lang="el-GR" sz="2000" b="1">
                <a:latin typeface="Times New Roman" pitchFamily="18" charset="0"/>
                <a:cs typeface="Times New Roman" pitchFamily="18" charset="0"/>
              </a:rPr>
              <a:t>Ανάλυση δραστηριοτήτων του εκπαιδευτικού υλικού</a:t>
            </a:r>
          </a:p>
        </p:txBody>
      </p:sp>
      <p:sp>
        <p:nvSpPr>
          <p:cNvPr id="39941" name="Rectangle 2"/>
          <p:cNvSpPr>
            <a:spLocks noChangeArrowheads="1"/>
          </p:cNvSpPr>
          <p:nvPr/>
        </p:nvSpPr>
        <p:spPr bwMode="auto">
          <a:xfrm>
            <a:off x="1116013" y="844550"/>
            <a:ext cx="77771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el-GR" b="1">
                <a:latin typeface="Times New Roman" pitchFamily="18" charset="0"/>
                <a:cs typeface="Times New Roman" pitchFamily="18" charset="0"/>
              </a:rPr>
              <a:t>Πέμπτη έκδοση υλικού</a:t>
            </a:r>
          </a:p>
          <a:p>
            <a:pPr eaLnBrk="0" hangingPunct="0"/>
            <a:r>
              <a:rPr lang="el-GR" b="1">
                <a:latin typeface="Times New Roman" pitchFamily="18" charset="0"/>
                <a:cs typeface="Times New Roman" pitchFamily="18" charset="0"/>
              </a:rPr>
              <a:t>Φάση «ΤΙ ΜΑΘΑΜΕ»</a:t>
            </a:r>
          </a:p>
        </p:txBody>
      </p:sp>
      <p:pic>
        <p:nvPicPr>
          <p:cNvPr id="39942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2513" y="1628775"/>
            <a:ext cx="7038975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4F347B-AA8D-4F8C-AD77-A17D09B82654}" type="slidenum">
              <a:rPr lang="el-GR"/>
              <a:pPr>
                <a:defRPr/>
              </a:pPr>
              <a:t>38</a:t>
            </a:fld>
            <a:endParaRPr lang="el-GR"/>
          </a:p>
        </p:txBody>
      </p:sp>
      <p:sp>
        <p:nvSpPr>
          <p:cNvPr id="40963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40964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200" b="1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el-GR" sz="3200" b="1">
                <a:latin typeface="Times New Roman" pitchFamily="18" charset="0"/>
                <a:cs typeface="Times New Roman" pitchFamily="18" charset="0"/>
              </a:rPr>
              <a:t>Μεθοδολογία/</a:t>
            </a:r>
            <a:r>
              <a:rPr lang="el-GR" sz="2000" b="1">
                <a:latin typeface="Times New Roman" pitchFamily="18" charset="0"/>
                <a:cs typeface="Times New Roman" pitchFamily="18" charset="0"/>
              </a:rPr>
              <a:t>Ανάλυση δραστηριοτήτων του εκπαιδευτικού υλικού</a:t>
            </a:r>
          </a:p>
        </p:txBody>
      </p:sp>
      <p:sp>
        <p:nvSpPr>
          <p:cNvPr id="40965" name="Rectangle 2"/>
          <p:cNvSpPr>
            <a:spLocks noChangeArrowheads="1"/>
          </p:cNvSpPr>
          <p:nvPr/>
        </p:nvSpPr>
        <p:spPr bwMode="auto">
          <a:xfrm>
            <a:off x="1547813" y="844550"/>
            <a:ext cx="73453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eaLnBrk="0" hangingPunct="0"/>
            <a:r>
              <a:rPr lang="el-GR" b="1">
                <a:latin typeface="Times New Roman" pitchFamily="18" charset="0"/>
                <a:cs typeface="Times New Roman" pitchFamily="18" charset="0"/>
              </a:rPr>
              <a:t>Πέμπτη έκδοση υλικού</a:t>
            </a:r>
          </a:p>
          <a:p>
            <a:pPr algn="r" eaLnBrk="0" hangingPunct="0"/>
            <a:r>
              <a:rPr lang="el-GR" b="1">
                <a:latin typeface="Times New Roman" pitchFamily="18" charset="0"/>
                <a:cs typeface="Times New Roman" pitchFamily="18" charset="0"/>
              </a:rPr>
              <a:t>Φάση «ΤΙ ΜΑΘΑΜΕ»</a:t>
            </a:r>
          </a:p>
        </p:txBody>
      </p:sp>
      <p:pic>
        <p:nvPicPr>
          <p:cNvPr id="409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2513" y="1628775"/>
            <a:ext cx="7038975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41B240-DAE5-480A-9491-1D632994068E}" type="slidenum">
              <a:rPr lang="el-GR"/>
              <a:pPr>
                <a:defRPr/>
              </a:pPr>
              <a:t>39</a:t>
            </a:fld>
            <a:endParaRPr lang="el-GR"/>
          </a:p>
        </p:txBody>
      </p:sp>
      <p:sp>
        <p:nvSpPr>
          <p:cNvPr id="41987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41988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200" b="1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el-GR" sz="3200" b="1">
                <a:latin typeface="Times New Roman" pitchFamily="18" charset="0"/>
                <a:cs typeface="Times New Roman" pitchFamily="18" charset="0"/>
              </a:rPr>
              <a:t>Μεθοδολογία/</a:t>
            </a:r>
            <a:r>
              <a:rPr lang="el-GR" sz="2000" b="1">
                <a:latin typeface="Times New Roman" pitchFamily="18" charset="0"/>
                <a:cs typeface="Times New Roman" pitchFamily="18" charset="0"/>
              </a:rPr>
              <a:t>Ανάλυση δραστηριοτήτων του εκπαιδευτικού υλικού</a:t>
            </a:r>
          </a:p>
        </p:txBody>
      </p:sp>
      <p:sp>
        <p:nvSpPr>
          <p:cNvPr id="41989" name="Rectangle 2"/>
          <p:cNvSpPr>
            <a:spLocks noChangeArrowheads="1"/>
          </p:cNvSpPr>
          <p:nvPr/>
        </p:nvSpPr>
        <p:spPr bwMode="auto">
          <a:xfrm>
            <a:off x="1547813" y="844550"/>
            <a:ext cx="73453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eaLnBrk="0" hangingPunct="0"/>
            <a:r>
              <a:rPr lang="el-GR" b="1">
                <a:latin typeface="Times New Roman" pitchFamily="18" charset="0"/>
                <a:cs typeface="Times New Roman" pitchFamily="18" charset="0"/>
              </a:rPr>
              <a:t>Πέμπτη έκδοση υλικού</a:t>
            </a:r>
          </a:p>
          <a:p>
            <a:pPr algn="r" eaLnBrk="0" hangingPunct="0"/>
            <a:r>
              <a:rPr lang="el-GR" b="1">
                <a:latin typeface="Times New Roman" pitchFamily="18" charset="0"/>
                <a:cs typeface="Times New Roman" pitchFamily="18" charset="0"/>
              </a:rPr>
              <a:t>Φάση «ΤΙ ΜΑΘΑΜΕ»</a:t>
            </a:r>
          </a:p>
        </p:txBody>
      </p:sp>
      <p:pic>
        <p:nvPicPr>
          <p:cNvPr id="419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2513" y="1557338"/>
            <a:ext cx="7038975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07E3E5-5D97-4ADC-B024-3790DFD29EB0}" type="slidenum">
              <a:rPr lang="el-GR"/>
              <a:pPr>
                <a:defRPr/>
              </a:pPr>
              <a:t>4</a:t>
            </a:fld>
            <a:endParaRPr lang="el-GR"/>
          </a:p>
        </p:txBody>
      </p:sp>
      <p:sp>
        <p:nvSpPr>
          <p:cNvPr id="8" name="1 - Τίτλος"/>
          <p:cNvSpPr txBox="1">
            <a:spLocks/>
          </p:cNvSpPr>
          <p:nvPr/>
        </p:nvSpPr>
        <p:spPr bwMode="auto">
          <a:xfrm>
            <a:off x="250825" y="1052513"/>
            <a:ext cx="864235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lnSpc>
                <a:spcPct val="150000"/>
              </a:lnSpc>
              <a:buFont typeface="Arial" charset="0"/>
              <a:buChar char="•"/>
            </a:pPr>
            <a:r>
              <a:rPr lang="el-GR" sz="2000" b="1" i="1"/>
              <a:t>Τον κ. Σπαντιδάκη Ιωάννη,</a:t>
            </a:r>
            <a:r>
              <a:rPr lang="el-GR" sz="2000" i="1"/>
              <a:t> </a:t>
            </a:r>
            <a:r>
              <a:rPr lang="el-GR" sz="2000" b="1" i="1"/>
              <a:t>καθηγητή ΠΤΔΕ Πανεπιστημίου Κρήτης</a:t>
            </a:r>
            <a:endParaRPr lang="el-GR" sz="2000" b="1"/>
          </a:p>
          <a:p>
            <a:pPr algn="r">
              <a:lnSpc>
                <a:spcPct val="150000"/>
              </a:lnSpc>
              <a:buFont typeface="Arial" charset="0"/>
              <a:buChar char="•"/>
            </a:pPr>
            <a:r>
              <a:rPr lang="el-GR" sz="2000" b="1" i="1"/>
              <a:t>Την συναδέλφο μαθηματικό Παπαθανασίου</a:t>
            </a:r>
            <a:r>
              <a:rPr lang="el-GR" sz="2000" b="1"/>
              <a:t> </a:t>
            </a:r>
            <a:r>
              <a:rPr lang="el-GR" sz="2000" b="1" i="1"/>
              <a:t>Ειρήνη</a:t>
            </a:r>
            <a:endParaRPr lang="el-GR" sz="2000"/>
          </a:p>
          <a:p>
            <a:pPr algn="r">
              <a:lnSpc>
                <a:spcPct val="150000"/>
              </a:lnSpc>
              <a:buFont typeface="Arial" charset="0"/>
              <a:buChar char="•"/>
            </a:pPr>
            <a:r>
              <a:rPr lang="el-GR" sz="2000" b="1" i="1"/>
              <a:t>Τους</a:t>
            </a:r>
            <a:r>
              <a:rPr lang="el-GR" sz="2000" i="1"/>
              <a:t> </a:t>
            </a:r>
            <a:r>
              <a:rPr lang="el-GR" sz="2000" b="1" i="1"/>
              <a:t>μαθητές του 6</a:t>
            </a:r>
            <a:r>
              <a:rPr lang="el-GR" sz="2000" b="1" i="1" baseline="30000"/>
              <a:t>ου</a:t>
            </a:r>
            <a:r>
              <a:rPr lang="el-GR" sz="2000" b="1" i="1"/>
              <a:t> ΕΠΑΛ Ηρακλείου</a:t>
            </a:r>
            <a:endParaRPr lang="el-GR" sz="2000" i="1"/>
          </a:p>
          <a:p>
            <a:pPr algn="r">
              <a:lnSpc>
                <a:spcPct val="150000"/>
              </a:lnSpc>
              <a:buFont typeface="Arial" charset="0"/>
              <a:buChar char="•"/>
            </a:pPr>
            <a:r>
              <a:rPr lang="el-GR" sz="2000" b="1" i="1"/>
              <a:t>Την οικογένεια μου</a:t>
            </a:r>
          </a:p>
        </p:txBody>
      </p:sp>
      <p:sp>
        <p:nvSpPr>
          <p:cNvPr id="10" name="2 - Υπότιτλος"/>
          <p:cNvSpPr txBox="1">
            <a:spLocks/>
          </p:cNvSpPr>
          <p:nvPr/>
        </p:nvSpPr>
        <p:spPr bwMode="auto">
          <a:xfrm>
            <a:off x="250825" y="404813"/>
            <a:ext cx="864235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spcBef>
                <a:spcPct val="20000"/>
              </a:spcBef>
              <a:defRPr/>
            </a:pPr>
            <a:r>
              <a:rPr lang="el-GR" sz="3200" b="1" dirty="0">
                <a:latin typeface="Times New Roman" pitchFamily="18" charset="0"/>
                <a:cs typeface="Times New Roman" pitchFamily="18" charset="0"/>
              </a:rPr>
              <a:t>Ευχαριστώ</a:t>
            </a:r>
          </a:p>
          <a:p>
            <a:pPr algn="ctr">
              <a:spcBef>
                <a:spcPct val="20000"/>
              </a:spcBef>
              <a:buFont typeface="Arial" charset="0"/>
              <a:buNone/>
              <a:defRPr/>
            </a:pPr>
            <a:endParaRPr lang="el-GR" sz="3200" b="1" dirty="0">
              <a:latin typeface="+mn-lt"/>
              <a:cs typeface="+mn-cs"/>
            </a:endParaRPr>
          </a:p>
        </p:txBody>
      </p:sp>
      <p:sp>
        <p:nvSpPr>
          <p:cNvPr id="6149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9D62BA-2447-41FF-AA04-FF3EBBC27185}" type="slidenum">
              <a:rPr lang="el-GR"/>
              <a:pPr>
                <a:defRPr/>
              </a:pPr>
              <a:t>40</a:t>
            </a:fld>
            <a:endParaRPr lang="el-GR"/>
          </a:p>
        </p:txBody>
      </p:sp>
      <p:sp>
        <p:nvSpPr>
          <p:cNvPr id="43011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43012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200" b="1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el-GR" sz="3200" b="1">
                <a:latin typeface="Times New Roman" pitchFamily="18" charset="0"/>
                <a:cs typeface="Times New Roman" pitchFamily="18" charset="0"/>
              </a:rPr>
              <a:t>Μεθοδολογία/</a:t>
            </a:r>
            <a:r>
              <a:rPr lang="el-GR" sz="2000" b="1">
                <a:latin typeface="Times New Roman" pitchFamily="18" charset="0"/>
                <a:cs typeface="Times New Roman" pitchFamily="18" charset="0"/>
              </a:rPr>
              <a:t>Ανάλυση δραστηριοτήτων του εκπαιδευτικού υλικού</a:t>
            </a:r>
          </a:p>
        </p:txBody>
      </p:sp>
      <p:pic>
        <p:nvPicPr>
          <p:cNvPr id="430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2513" y="1557338"/>
            <a:ext cx="7038975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B9E46A-670F-4AE7-9E3C-A38FA4E2E782}" type="slidenum">
              <a:rPr lang="el-GR"/>
              <a:pPr>
                <a:defRPr/>
              </a:pPr>
              <a:t>41</a:t>
            </a:fld>
            <a:endParaRPr lang="el-GR"/>
          </a:p>
        </p:txBody>
      </p:sp>
      <p:sp>
        <p:nvSpPr>
          <p:cNvPr id="44035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44036" name="2 - Υπότιτλος"/>
          <p:cNvSpPr txBox="1">
            <a:spLocks/>
          </p:cNvSpPr>
          <p:nvPr/>
        </p:nvSpPr>
        <p:spPr bwMode="auto">
          <a:xfrm>
            <a:off x="2411413" y="2708275"/>
            <a:ext cx="43211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4000" b="1">
                <a:latin typeface="Times New Roman" pitchFamily="18" charset="0"/>
                <a:cs typeface="Times New Roman" pitchFamily="18" charset="0"/>
              </a:rPr>
              <a:t>III-</a:t>
            </a:r>
            <a:r>
              <a:rPr lang="el-GR" sz="4000" b="1">
                <a:latin typeface="Times New Roman" pitchFamily="18" charset="0"/>
                <a:cs typeface="Times New Roman" pitchFamily="18" charset="0"/>
              </a:rPr>
              <a:t>Αποτελέσματα</a:t>
            </a:r>
            <a:endParaRPr lang="el-GR" sz="2800" b="1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20000"/>
              </a:spcBef>
            </a:pPr>
            <a:endParaRPr lang="el-GR" sz="40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57F5F4-7D26-41AE-B88D-C2084B62C2E8}" type="slidenum">
              <a:rPr lang="el-GR"/>
              <a:pPr>
                <a:defRPr/>
              </a:pPr>
              <a:t>42</a:t>
            </a:fld>
            <a:endParaRPr lang="el-GR"/>
          </a:p>
        </p:txBody>
      </p:sp>
      <p:sp>
        <p:nvSpPr>
          <p:cNvPr id="45059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45060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200" b="1">
                <a:latin typeface="Times New Roman" pitchFamily="18" charset="0"/>
                <a:cs typeface="Times New Roman" pitchFamily="18" charset="0"/>
              </a:rPr>
              <a:t>III-</a:t>
            </a:r>
            <a:r>
              <a:rPr lang="el-GR" sz="3200" b="1">
                <a:latin typeface="Times New Roman" pitchFamily="18" charset="0"/>
                <a:cs typeface="Times New Roman" pitchFamily="18" charset="0"/>
              </a:rPr>
              <a:t>Αποτελέσματα</a:t>
            </a:r>
            <a:endParaRPr lang="el-GR" sz="20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755650" y="1214438"/>
            <a:ext cx="7848600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lang="el-GR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Στις αρχικές συνεντεύξεις των μαθητών </a:t>
            </a:r>
            <a:r>
              <a:rPr lang="el-GR" sz="2000" b="1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πριν τις διδασκαλίες</a:t>
            </a:r>
            <a:r>
              <a:rPr lang="el-GR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000">
                <a:latin typeface="Times New Roman" pitchFamily="18" charset="0"/>
                <a:cs typeface="Times New Roman" pitchFamily="18" charset="0"/>
              </a:rPr>
              <a:t>οι </a:t>
            </a:r>
            <a:r>
              <a:rPr lang="el-GR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περισσότεροι</a:t>
            </a:r>
            <a:r>
              <a:rPr lang="en-US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>
                <a:latin typeface="Times New Roman" pitchFamily="18" charset="0"/>
                <a:cs typeface="Times New Roman" pitchFamily="18" charset="0"/>
              </a:rPr>
              <a:t>μαθητές αναφορικά με το Πυθαγόρειο θεώρημα, δηλώνουν ότι </a:t>
            </a:r>
            <a:r>
              <a:rPr lang="el-GR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το έχουν ξανακούσει </a:t>
            </a:r>
            <a:r>
              <a:rPr lang="el-GR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αλλά </a:t>
            </a:r>
            <a:r>
              <a:rPr lang="el-GR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δεν το θυμούνται</a:t>
            </a:r>
            <a:r>
              <a:rPr lang="en-US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 eaLnBrk="0" hangingPunct="0"/>
            <a:endParaRPr lang="el-GR" sz="200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lnSpc>
                <a:spcPct val="150000"/>
              </a:lnSpc>
            </a:pPr>
            <a:r>
              <a:rPr lang="el-GR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Το χουμε κάνει αλλά δεν το θυμάμαι 1Τσ1</a:t>
            </a:r>
            <a:endParaRPr lang="el-GR" sz="160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lnSpc>
                <a:spcPct val="150000"/>
              </a:lnSpc>
            </a:pPr>
            <a:r>
              <a:rPr lang="el-GR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(Το γνωρίζω) λίγο πολύ αλλά το έχω ξεχάσει 1Σσ1</a:t>
            </a:r>
            <a:endParaRPr lang="el-GR" sz="160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lnSpc>
                <a:spcPct val="150000"/>
              </a:lnSpc>
            </a:pPr>
            <a:r>
              <a:rPr lang="el-GR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Το έχω ξανακούσει από το γυμνάσιο και νομίζω ότι το είχαμε κάνει και πέρυσι 1Ξσ1 </a:t>
            </a:r>
            <a:endParaRPr lang="en-US" sz="16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lnSpc>
                <a:spcPct val="150000"/>
              </a:lnSpc>
            </a:pPr>
            <a:r>
              <a:rPr lang="el-GR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Δεν το θυμάμαι αυτή τη στιγμή 1Πσ1</a:t>
            </a:r>
            <a:endParaRPr lang="el-GR" sz="160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lnSpc>
                <a:spcPct val="150000"/>
              </a:lnSpc>
            </a:pPr>
            <a:r>
              <a:rPr lang="el-GR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Δεν το θυμάμαι 1Ρσ1</a:t>
            </a:r>
            <a:endParaRPr lang="el-GR" sz="160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/>
            <a:endParaRPr lang="el-GR" sz="16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5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5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15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5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5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5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5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5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5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1D2945-4C8F-49ED-9E52-14710F69819D}" type="slidenum">
              <a:rPr lang="el-GR"/>
              <a:pPr>
                <a:defRPr/>
              </a:pPr>
              <a:t>43</a:t>
            </a:fld>
            <a:endParaRPr lang="el-GR"/>
          </a:p>
        </p:txBody>
      </p:sp>
      <p:sp>
        <p:nvSpPr>
          <p:cNvPr id="46083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46084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200" b="1">
                <a:latin typeface="Times New Roman" pitchFamily="18" charset="0"/>
                <a:cs typeface="Times New Roman" pitchFamily="18" charset="0"/>
              </a:rPr>
              <a:t>III- </a:t>
            </a:r>
            <a:r>
              <a:rPr lang="el-GR" sz="3200" b="1">
                <a:latin typeface="Times New Roman" pitchFamily="18" charset="0"/>
                <a:cs typeface="Times New Roman" pitchFamily="18" charset="0"/>
              </a:rPr>
              <a:t>Αποτελέσματα</a:t>
            </a:r>
            <a:endParaRPr lang="el-GR" sz="20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755650" y="982663"/>
            <a:ext cx="7848600" cy="434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l-GR" sz="2000">
                <a:latin typeface="Times New Roman" pitchFamily="18" charset="0"/>
                <a:cs typeface="Times New Roman" pitchFamily="18" charset="0"/>
              </a:rPr>
              <a:t>Οι </a:t>
            </a:r>
            <a:r>
              <a:rPr lang="el-GR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μαθητές</a:t>
            </a:r>
            <a:r>
              <a:rPr lang="el-GR" sz="2000">
                <a:latin typeface="Times New Roman" pitchFamily="18" charset="0"/>
                <a:cs typeface="Times New Roman" pitchFamily="18" charset="0"/>
              </a:rPr>
              <a:t> αναφέρονται θετικά, </a:t>
            </a:r>
            <a:r>
              <a:rPr lang="el-GR" sz="2000" b="1" u="sng">
                <a:latin typeface="Times New Roman" pitchFamily="18" charset="0"/>
                <a:cs typeface="Times New Roman" pitchFamily="18" charset="0"/>
              </a:rPr>
              <a:t>μετά την πρώτη διδασκαλία</a:t>
            </a:r>
            <a:r>
              <a:rPr lang="el-GR" sz="2000">
                <a:latin typeface="Times New Roman" pitchFamily="18" charset="0"/>
                <a:cs typeface="Times New Roman" pitchFamily="18" charset="0"/>
              </a:rPr>
              <a:t>, σχετικά με το </a:t>
            </a:r>
            <a:r>
              <a:rPr lang="el-GR" sz="2000" b="1">
                <a:latin typeface="Times New Roman" pitchFamily="18" charset="0"/>
                <a:cs typeface="Times New Roman" pitchFamily="18" charset="0"/>
              </a:rPr>
              <a:t>πρώτο</a:t>
            </a:r>
            <a:r>
              <a:rPr lang="el-GR" sz="2000">
                <a:latin typeface="Times New Roman" pitchFamily="18" charset="0"/>
                <a:cs typeface="Times New Roman" pitchFamily="18" charset="0"/>
              </a:rPr>
              <a:t> ερευνητικό ερώτημα που αναφέρεται στην ικανότητα να </a:t>
            </a:r>
            <a:r>
              <a:rPr lang="el-GR" sz="2000" b="1">
                <a:latin typeface="Times New Roman" pitchFamily="18" charset="0"/>
                <a:cs typeface="Times New Roman" pitchFamily="18" charset="0"/>
              </a:rPr>
              <a:t>δημιουργούν εικασίες</a:t>
            </a:r>
            <a:r>
              <a:rPr lang="el-GR" sz="2000">
                <a:latin typeface="Times New Roman" pitchFamily="18" charset="0"/>
                <a:cs typeface="Times New Roman" pitchFamily="18" charset="0"/>
              </a:rPr>
              <a:t>, δηλώνοντας: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l-GR" sz="20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l-GR" sz="1600">
                <a:latin typeface="Times New Roman" pitchFamily="18" charset="0"/>
                <a:cs typeface="Times New Roman" pitchFamily="18" charset="0"/>
              </a:rPr>
              <a:t>Με το Πυθαγόρειο θεώρημα συνδέσαμε χωράφια 1Σσ2</a:t>
            </a:r>
          </a:p>
          <a:p>
            <a:pPr>
              <a:lnSpc>
                <a:spcPct val="150000"/>
              </a:lnSpc>
            </a:pPr>
            <a:r>
              <a:rPr lang="el-GR" sz="1600">
                <a:latin typeface="Times New Roman" pitchFamily="18" charset="0"/>
                <a:cs typeface="Times New Roman" pitchFamily="18" charset="0"/>
              </a:rPr>
              <a:t>Έχει να κάνει με τα σχήματα 1Ξσ2</a:t>
            </a:r>
          </a:p>
          <a:p>
            <a:pPr>
              <a:lnSpc>
                <a:spcPct val="150000"/>
              </a:lnSpc>
            </a:pPr>
            <a:r>
              <a:rPr lang="el-GR" sz="1600">
                <a:latin typeface="Times New Roman" pitchFamily="18" charset="0"/>
                <a:cs typeface="Times New Roman" pitchFamily="18" charset="0"/>
              </a:rPr>
              <a:t>Το συμπέρασμα έχει να κάνει με εμβαδά 1Πσ2</a:t>
            </a:r>
          </a:p>
          <a:p>
            <a:pPr>
              <a:lnSpc>
                <a:spcPct val="150000"/>
              </a:lnSpc>
            </a:pPr>
            <a:r>
              <a:rPr lang="el-GR" sz="1600">
                <a:latin typeface="Times New Roman" pitchFamily="18" charset="0"/>
                <a:cs typeface="Times New Roman" pitchFamily="18" charset="0"/>
              </a:rPr>
              <a:t>(Καταλήξαμε) στα τετράγωνα που μετρούσαμε τις πλευρές τους και το εμβαδό 1Λσ2</a:t>
            </a:r>
          </a:p>
          <a:p>
            <a:pPr>
              <a:lnSpc>
                <a:spcPct val="150000"/>
              </a:lnSpc>
            </a:pPr>
            <a:r>
              <a:rPr lang="el-GR" sz="1600">
                <a:latin typeface="Times New Roman" pitchFamily="18" charset="0"/>
                <a:cs typeface="Times New Roman" pitchFamily="18" charset="0"/>
              </a:rPr>
              <a:t>(Συσχετίζουμε ) τις πλευρές…τα τετράγωνα…το εμβαδόν…τα σχήματα 1Ρσ2</a:t>
            </a:r>
          </a:p>
          <a:p>
            <a:endParaRPr lang="el-GR" sz="2000"/>
          </a:p>
          <a:p>
            <a:pPr algn="just" eaLnBrk="0" hangingPunct="0"/>
            <a:endParaRPr lang="el-GR" sz="16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5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5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25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5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5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25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5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5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5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6C7B91-B6B6-4DFA-899C-26A2DF5DF049}" type="slidenum">
              <a:rPr lang="el-GR"/>
              <a:pPr>
                <a:defRPr/>
              </a:pPr>
              <a:t>44</a:t>
            </a:fld>
            <a:endParaRPr lang="el-GR"/>
          </a:p>
        </p:txBody>
      </p:sp>
      <p:sp>
        <p:nvSpPr>
          <p:cNvPr id="47107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47108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200" b="1">
                <a:latin typeface="Times New Roman" pitchFamily="18" charset="0"/>
                <a:cs typeface="Times New Roman" pitchFamily="18" charset="0"/>
              </a:rPr>
              <a:t>III- </a:t>
            </a:r>
            <a:r>
              <a:rPr lang="el-GR" sz="3200" b="1">
                <a:latin typeface="Times New Roman" pitchFamily="18" charset="0"/>
                <a:cs typeface="Times New Roman" pitchFamily="18" charset="0"/>
              </a:rPr>
              <a:t>Αποτελέσματα</a:t>
            </a:r>
            <a:endParaRPr lang="el-GR" sz="20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755650" y="1506538"/>
            <a:ext cx="7848600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 typeface="Arial" charset="0"/>
              <a:buChar char="•"/>
            </a:pPr>
            <a:r>
              <a:rPr lang="el-GR" sz="2000">
                <a:latin typeface="Times New Roman" pitchFamily="18" charset="0"/>
                <a:cs typeface="Times New Roman" pitchFamily="18" charset="0"/>
              </a:rPr>
              <a:t>Ο </a:t>
            </a:r>
            <a:r>
              <a:rPr lang="el-GR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κριτικός φίλος </a:t>
            </a:r>
            <a:r>
              <a:rPr lang="el-GR" sz="2000">
                <a:latin typeface="Times New Roman" pitchFamily="18" charset="0"/>
                <a:cs typeface="Times New Roman" pitchFamily="18" charset="0"/>
              </a:rPr>
              <a:t>δηλώνει σχετικά: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el-GR" sz="200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1600">
                <a:latin typeface="Times New Roman" pitchFamily="18" charset="0"/>
                <a:cs typeface="Times New Roman" pitchFamily="18" charset="0"/>
              </a:rPr>
              <a:t>Οι μαθητές αντιλήφθηκαν ότι πρόκειται για εμβαδόν τετραγώνου σε ορθογώνιο τρίγωνο. </a:t>
            </a:r>
          </a:p>
          <a:p>
            <a:pPr>
              <a:buFont typeface="Arial" charset="0"/>
              <a:buChar char="•"/>
            </a:pP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el-GR" sz="2000">
                <a:latin typeface="Times New Roman" pitchFamily="18" charset="0"/>
                <a:cs typeface="Times New Roman" pitchFamily="18" charset="0"/>
              </a:rPr>
              <a:t>Ο </a:t>
            </a:r>
            <a:r>
              <a:rPr lang="el-GR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καθηγητής</a:t>
            </a:r>
            <a:r>
              <a:rPr lang="el-GR" sz="2000">
                <a:latin typeface="Times New Roman" pitchFamily="18" charset="0"/>
                <a:cs typeface="Times New Roman" pitchFamily="18" charset="0"/>
              </a:rPr>
              <a:t> παρατηρεί ότι οι μαθητές πειραματίζονται και κάνουν εικασίες. Χαρακτηριστικά ένας μαθητής δηλώνει την ώρα του μαθήματος:</a:t>
            </a:r>
          </a:p>
          <a:p>
            <a:endParaRPr lang="en-US" sz="160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1600">
                <a:latin typeface="Times New Roman" pitchFamily="18" charset="0"/>
                <a:cs typeface="Times New Roman" pitchFamily="18" charset="0"/>
              </a:rPr>
              <a:t>σαν να μετράμε πέτρες(επιφάνεια)</a:t>
            </a:r>
          </a:p>
          <a:p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000">
                <a:latin typeface="Times New Roman" pitchFamily="18" charset="0"/>
                <a:cs typeface="Times New Roman" pitchFamily="18" charset="0"/>
              </a:rPr>
              <a:t>Φαίνεται δηλαδή ότι έχει στο μυαλό του την έννοια μέτρησης της επιφάνειας πέτρας</a:t>
            </a:r>
            <a:r>
              <a:rPr lang="el-GR" sz="2000"/>
              <a:t>.</a:t>
            </a:r>
            <a:endParaRPr lang="el-GR" sz="16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5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5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5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5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5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5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5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5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5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5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5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5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9EA2A4-7EFD-4D13-AC17-C4CF073A4276}" type="slidenum">
              <a:rPr lang="el-GR"/>
              <a:pPr>
                <a:defRPr/>
              </a:pPr>
              <a:t>45</a:t>
            </a:fld>
            <a:endParaRPr lang="el-GR"/>
          </a:p>
        </p:txBody>
      </p:sp>
      <p:sp>
        <p:nvSpPr>
          <p:cNvPr id="48131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48132" name="2 - Υπότιτλος"/>
          <p:cNvSpPr txBox="1">
            <a:spLocks/>
          </p:cNvSpPr>
          <p:nvPr/>
        </p:nvSpPr>
        <p:spPr bwMode="auto">
          <a:xfrm>
            <a:off x="2411413" y="2708275"/>
            <a:ext cx="43211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4000" b="1">
                <a:latin typeface="Times New Roman" pitchFamily="18" charset="0"/>
                <a:cs typeface="Times New Roman" pitchFamily="18" charset="0"/>
              </a:rPr>
              <a:t>IV-</a:t>
            </a:r>
            <a:r>
              <a:rPr lang="el-GR" sz="4000" b="1">
                <a:latin typeface="Times New Roman" pitchFamily="18" charset="0"/>
                <a:cs typeface="Times New Roman" pitchFamily="18" charset="0"/>
              </a:rPr>
              <a:t>Συμπεράσματα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DA92C6-1647-499C-8959-11BF57F5A5BA}" type="slidenum">
              <a:rPr lang="el-GR"/>
              <a:pPr>
                <a:defRPr/>
              </a:pPr>
              <a:t>46</a:t>
            </a:fld>
            <a:endParaRPr lang="el-GR"/>
          </a:p>
        </p:txBody>
      </p:sp>
      <p:sp>
        <p:nvSpPr>
          <p:cNvPr id="49155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49156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200" b="1">
                <a:latin typeface="Times New Roman" pitchFamily="18" charset="0"/>
                <a:cs typeface="Times New Roman" pitchFamily="18" charset="0"/>
              </a:rPr>
              <a:t>IV-</a:t>
            </a:r>
            <a:r>
              <a:rPr lang="el-GR" sz="3200" b="1">
                <a:latin typeface="Times New Roman" pitchFamily="18" charset="0"/>
                <a:cs typeface="Times New Roman" pitchFamily="18" charset="0"/>
              </a:rPr>
              <a:t>Συμπεράσματα</a:t>
            </a: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539750" y="1120775"/>
            <a:ext cx="82089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l-GR" sz="2400" b="1">
                <a:latin typeface="Times New Roman" pitchFamily="18" charset="0"/>
                <a:cs typeface="Times New Roman" pitchFamily="18" charset="0"/>
              </a:rPr>
              <a:t>Ωθεί τους μαθητές στο να δημιουργούν εικασίες</a:t>
            </a:r>
          </a:p>
        </p:txBody>
      </p:sp>
      <p:sp>
        <p:nvSpPr>
          <p:cNvPr id="49158" name="5 - TextBox"/>
          <p:cNvSpPr txBox="1">
            <a:spLocks noChangeArrowheads="1"/>
          </p:cNvSpPr>
          <p:nvPr/>
        </p:nvSpPr>
        <p:spPr bwMode="auto">
          <a:xfrm>
            <a:off x="655638" y="590550"/>
            <a:ext cx="5356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4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Πρώτο</a:t>
            </a:r>
            <a:r>
              <a:rPr lang="el-GR" sz="2400" u="sng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u="sng">
                <a:latin typeface="Times New Roman" pitchFamily="18" charset="0"/>
                <a:cs typeface="Times New Roman" pitchFamily="18" charset="0"/>
              </a:rPr>
              <a:t>ερευνητικό ερώτημα- «αναπτύσσω εικασίες»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539750" y="1625600"/>
            <a:ext cx="82089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l-GR" sz="2400" b="1">
                <a:latin typeface="Times New Roman" pitchFamily="18" charset="0"/>
                <a:cs typeface="Times New Roman" pitchFamily="18" charset="0"/>
              </a:rPr>
              <a:t>Sos η πρώτη φάση γνωστικής μαθητείας –εμπλοκή μαθητών</a:t>
            </a:r>
          </a:p>
        </p:txBody>
      </p:sp>
      <p:sp>
        <p:nvSpPr>
          <p:cNvPr id="9" name="8 - Ορθογώνιο"/>
          <p:cNvSpPr>
            <a:spLocks noChangeArrowheads="1"/>
          </p:cNvSpPr>
          <p:nvPr/>
        </p:nvSpPr>
        <p:spPr bwMode="auto">
          <a:xfrm>
            <a:off x="539750" y="2128838"/>
            <a:ext cx="83534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l-GR" sz="2400" b="1">
                <a:latin typeface="Times New Roman" pitchFamily="18" charset="0"/>
                <a:cs typeface="Times New Roman" pitchFamily="18" charset="0"/>
              </a:rPr>
              <a:t>Δημιουργία προσωπικών  νοημάτων από τους μαθητές</a:t>
            </a:r>
          </a:p>
        </p:txBody>
      </p:sp>
      <p:sp>
        <p:nvSpPr>
          <p:cNvPr id="10" name="9 - Ορθογώνιο"/>
          <p:cNvSpPr>
            <a:spLocks noChangeArrowheads="1"/>
          </p:cNvSpPr>
          <p:nvPr/>
        </p:nvSpPr>
        <p:spPr bwMode="auto">
          <a:xfrm>
            <a:off x="539750" y="2708275"/>
            <a:ext cx="83534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l-GR" sz="2400" b="1">
                <a:latin typeface="Times New Roman" pitchFamily="18" charset="0"/>
                <a:cs typeface="Times New Roman" pitchFamily="18" charset="0"/>
              </a:rPr>
              <a:t>Εικάζουν αν βρεθούν σε κατάσταση αμφιβολίας</a:t>
            </a:r>
          </a:p>
        </p:txBody>
      </p:sp>
      <p:sp>
        <p:nvSpPr>
          <p:cNvPr id="11" name="10 - Ορθογώνιο"/>
          <p:cNvSpPr>
            <a:spLocks noChangeArrowheads="1"/>
          </p:cNvSpPr>
          <p:nvPr/>
        </p:nvSpPr>
        <p:spPr bwMode="auto">
          <a:xfrm>
            <a:off x="539750" y="3381375"/>
            <a:ext cx="83534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l-GR" sz="2400" b="1">
                <a:latin typeface="Times New Roman" pitchFamily="18" charset="0"/>
                <a:cs typeface="Times New Roman" pitchFamily="18" charset="0"/>
              </a:rPr>
              <a:t>Το υλικό είναι πιο ελκυστικό αν περιλαμβάνει</a:t>
            </a:r>
          </a:p>
          <a:p>
            <a:pPr>
              <a:lnSpc>
                <a:spcPct val="150000"/>
              </a:lnSpc>
            </a:pPr>
            <a:r>
              <a:rPr lang="el-GR" sz="2400" b="1">
                <a:latin typeface="Times New Roman" pitchFamily="18" charset="0"/>
                <a:cs typeface="Times New Roman" pitchFamily="18" charset="0"/>
              </a:rPr>
              <a:t> εξερεύνηση, πειραματισμό και παροχή θεμελιωδών γνώσεων</a:t>
            </a:r>
          </a:p>
        </p:txBody>
      </p:sp>
      <p:sp>
        <p:nvSpPr>
          <p:cNvPr id="12" name="11 - Ορθογώνιο"/>
          <p:cNvSpPr>
            <a:spLocks noChangeArrowheads="1"/>
          </p:cNvSpPr>
          <p:nvPr/>
        </p:nvSpPr>
        <p:spPr bwMode="auto">
          <a:xfrm>
            <a:off x="539750" y="4541838"/>
            <a:ext cx="835342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l-GR" sz="2400" b="1">
                <a:latin typeface="Times New Roman" pitchFamily="18" charset="0"/>
                <a:cs typeface="Times New Roman" pitchFamily="18" charset="0"/>
              </a:rPr>
              <a:t>Η χρήση εικόνας, βίντεο, εικονικής πραγματικότητας ενισχύει τους μαθητές</a:t>
            </a:r>
            <a:endParaRPr lang="el-GR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/>
      <p:bldP spid="7" grpId="0"/>
      <p:bldP spid="9" grpId="0"/>
      <p:bldP spid="10" grpId="0"/>
      <p:bldP spid="11" grpId="0"/>
      <p:bldP spid="1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C1FA8F-B28D-4905-9790-E9EA8D7408AE}" type="slidenum">
              <a:rPr lang="el-GR"/>
              <a:pPr>
                <a:defRPr/>
              </a:pPr>
              <a:t>47</a:t>
            </a:fld>
            <a:endParaRPr lang="el-GR"/>
          </a:p>
        </p:txBody>
      </p:sp>
      <p:sp>
        <p:nvSpPr>
          <p:cNvPr id="50179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50180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200" b="1">
                <a:latin typeface="Times New Roman" pitchFamily="18" charset="0"/>
                <a:cs typeface="Times New Roman" pitchFamily="18" charset="0"/>
              </a:rPr>
              <a:t>IV-</a:t>
            </a:r>
            <a:r>
              <a:rPr lang="el-GR" sz="3200" b="1">
                <a:latin typeface="Times New Roman" pitchFamily="18" charset="0"/>
                <a:cs typeface="Times New Roman" pitchFamily="18" charset="0"/>
              </a:rPr>
              <a:t>Συμπεράσματα</a:t>
            </a: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50825" y="1087438"/>
            <a:ext cx="87137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l-GR" sz="2400" b="1">
                <a:latin typeface="Times New Roman" pitchFamily="18" charset="0"/>
                <a:cs typeface="Times New Roman" pitchFamily="18" charset="0"/>
              </a:rPr>
              <a:t>Ο μαθητής έδειξε ικανός να  καταλάβει το μαθηματικό μοντέλο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50825" y="1625600"/>
            <a:ext cx="82089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l-GR" sz="2400" b="1">
                <a:latin typeface="Times New Roman" pitchFamily="18" charset="0"/>
                <a:cs typeface="Times New Roman" pitchFamily="18" charset="0"/>
              </a:rPr>
              <a:t>Sos η δεύτερη φάση γνωστικής μαθητείας –μοντελοποίηση</a:t>
            </a:r>
          </a:p>
        </p:txBody>
      </p:sp>
      <p:sp>
        <p:nvSpPr>
          <p:cNvPr id="9" name="8 - Ορθογώνιο"/>
          <p:cNvSpPr>
            <a:spLocks noChangeArrowheads="1"/>
          </p:cNvSpPr>
          <p:nvPr/>
        </p:nvSpPr>
        <p:spPr bwMode="auto">
          <a:xfrm>
            <a:off x="250825" y="2128838"/>
            <a:ext cx="83534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l-GR" sz="2400" b="1">
                <a:latin typeface="Times New Roman" pitchFamily="18" charset="0"/>
                <a:cs typeface="Times New Roman" pitchFamily="18" charset="0"/>
              </a:rPr>
              <a:t>Οι ΤΠΕ βοηθούν στην αναπαράσταση διαδικασιών</a:t>
            </a:r>
          </a:p>
        </p:txBody>
      </p:sp>
      <p:sp>
        <p:nvSpPr>
          <p:cNvPr id="10" name="9 - Ορθογώνιο"/>
          <p:cNvSpPr>
            <a:spLocks noChangeArrowheads="1"/>
          </p:cNvSpPr>
          <p:nvPr/>
        </p:nvSpPr>
        <p:spPr bwMode="auto">
          <a:xfrm>
            <a:off x="250825" y="2636838"/>
            <a:ext cx="8353425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l-GR" sz="2400" b="1">
                <a:latin typeface="Times New Roman" pitchFamily="18" charset="0"/>
                <a:cs typeface="Times New Roman" pitchFamily="18" charset="0"/>
              </a:rPr>
              <a:t>Τα μαθηματικά αντικείμενα στην οθόνη του ΗΥ γίνονται   περισσότερο συγκεκριμένα</a:t>
            </a:r>
          </a:p>
        </p:txBody>
      </p:sp>
      <p:sp>
        <p:nvSpPr>
          <p:cNvPr id="11" name="10 - Ορθογώνιο"/>
          <p:cNvSpPr>
            <a:spLocks noChangeArrowheads="1"/>
          </p:cNvSpPr>
          <p:nvPr/>
        </p:nvSpPr>
        <p:spPr bwMode="auto">
          <a:xfrm>
            <a:off x="250825" y="3644900"/>
            <a:ext cx="83534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l-GR" sz="2400" b="1">
                <a:latin typeface="Times New Roman" pitchFamily="18" charset="0"/>
                <a:cs typeface="Times New Roman" pitchFamily="18" charset="0"/>
              </a:rPr>
              <a:t>Οι μαθητές πειραματίζονται χρησιμοποιώντας ΗΥ</a:t>
            </a:r>
          </a:p>
        </p:txBody>
      </p:sp>
      <p:sp>
        <p:nvSpPr>
          <p:cNvPr id="12" name="11 - Ορθογώνιο"/>
          <p:cNvSpPr>
            <a:spLocks noChangeArrowheads="1"/>
          </p:cNvSpPr>
          <p:nvPr/>
        </p:nvSpPr>
        <p:spPr bwMode="auto">
          <a:xfrm>
            <a:off x="250825" y="4149725"/>
            <a:ext cx="8569325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l-GR" sz="2400" b="1">
                <a:latin typeface="Times New Roman" pitchFamily="18" charset="0"/>
                <a:cs typeface="Times New Roman" pitchFamily="18" charset="0"/>
              </a:rPr>
              <a:t>Η χρήση υπολογιστή αυξάνει το πλήθος των προβλημάτων  και βοηθά στην εκτέλεση διαδικασιών με ακρίβεια αλλά και ταχύτητα</a:t>
            </a:r>
          </a:p>
        </p:txBody>
      </p:sp>
      <p:sp>
        <p:nvSpPr>
          <p:cNvPr id="50187" name="6 - TextBox"/>
          <p:cNvSpPr txBox="1">
            <a:spLocks noChangeArrowheads="1"/>
          </p:cNvSpPr>
          <p:nvPr/>
        </p:nvSpPr>
        <p:spPr bwMode="auto">
          <a:xfrm>
            <a:off x="250825" y="620713"/>
            <a:ext cx="70977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4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Δεύτερο</a:t>
            </a:r>
            <a:r>
              <a:rPr lang="el-GR" sz="2400" u="sng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u="sng">
                <a:latin typeface="Times New Roman" pitchFamily="18" charset="0"/>
                <a:cs typeface="Times New Roman" pitchFamily="18" charset="0"/>
              </a:rPr>
              <a:t>ερευνητικό ερώτημα- «</a:t>
            </a:r>
            <a:r>
              <a:rPr lang="el-GR" sz="2000" u="sng">
                <a:latin typeface="Times New Roman" pitchFamily="18" charset="0"/>
                <a:cs typeface="Times New Roman" pitchFamily="18" charset="0"/>
              </a:rPr>
              <a:t>αναγνωρίζω</a:t>
            </a:r>
            <a:r>
              <a:rPr lang="el-GR" u="sng">
                <a:latin typeface="Times New Roman" pitchFamily="18" charset="0"/>
                <a:cs typeface="Times New Roman" pitchFamily="18" charset="0"/>
              </a:rPr>
              <a:t> το μαθηματικό μοντέλο»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/>
      <p:bldP spid="7" grpId="0"/>
      <p:bldP spid="9" grpId="0"/>
      <p:bldP spid="10" grpId="0"/>
      <p:bldP spid="11" grpId="0"/>
      <p:bldP spid="1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E810CB-DC23-420E-9A5F-2A2C35362F34}" type="slidenum">
              <a:rPr lang="el-GR"/>
              <a:pPr>
                <a:defRPr/>
              </a:pPr>
              <a:t>48</a:t>
            </a:fld>
            <a:endParaRPr lang="el-GR"/>
          </a:p>
        </p:txBody>
      </p:sp>
      <p:sp>
        <p:nvSpPr>
          <p:cNvPr id="51203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51204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200" b="1">
                <a:latin typeface="Times New Roman" pitchFamily="18" charset="0"/>
                <a:cs typeface="Times New Roman" pitchFamily="18" charset="0"/>
              </a:rPr>
              <a:t>IV-</a:t>
            </a:r>
            <a:r>
              <a:rPr lang="el-GR" sz="3200" b="1">
                <a:latin typeface="Times New Roman" pitchFamily="18" charset="0"/>
                <a:cs typeface="Times New Roman" pitchFamily="18" charset="0"/>
              </a:rPr>
              <a:t>Συμπεράσματα</a:t>
            </a: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50825" y="1230313"/>
            <a:ext cx="871378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 typeface="Arial" charset="0"/>
              <a:buChar char="•"/>
            </a:pPr>
            <a:r>
              <a:rPr lang="el-GR" sz="2400" b="1">
                <a:latin typeface="Times New Roman" pitchFamily="18" charset="0"/>
                <a:cs typeface="Times New Roman" pitchFamily="18" charset="0"/>
              </a:rPr>
              <a:t>Το υβριδικό μοντέλο διδασκαλίας βοηθά τους μαθητές να επιλύσουν προβλήματα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50825" y="1912938"/>
            <a:ext cx="82089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l-GR" sz="2400" b="1">
                <a:latin typeface="Times New Roman" pitchFamily="18" charset="0"/>
                <a:cs typeface="Times New Roman" pitchFamily="18" charset="0"/>
              </a:rPr>
              <a:t>Sos η τρίτη και η τέταρτη φάση του μοντέλου</a:t>
            </a:r>
          </a:p>
        </p:txBody>
      </p:sp>
      <p:sp>
        <p:nvSpPr>
          <p:cNvPr id="9" name="8 - Ορθογώνιο"/>
          <p:cNvSpPr>
            <a:spLocks noChangeArrowheads="1"/>
          </p:cNvSpPr>
          <p:nvPr/>
        </p:nvSpPr>
        <p:spPr bwMode="auto">
          <a:xfrm>
            <a:off x="250825" y="2489200"/>
            <a:ext cx="83534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l-GR" sz="2400" b="1">
                <a:latin typeface="Times New Roman" pitchFamily="18" charset="0"/>
                <a:cs typeface="Times New Roman" pitchFamily="18" charset="0"/>
              </a:rPr>
              <a:t>Σημαντική η χρήση υπερκείμενων και υπερμέσων</a:t>
            </a:r>
          </a:p>
        </p:txBody>
      </p:sp>
      <p:sp>
        <p:nvSpPr>
          <p:cNvPr id="10" name="9 - Ορθογώνιο"/>
          <p:cNvSpPr>
            <a:spLocks noChangeArrowheads="1"/>
          </p:cNvSpPr>
          <p:nvPr/>
        </p:nvSpPr>
        <p:spPr bwMode="auto">
          <a:xfrm>
            <a:off x="250825" y="3136900"/>
            <a:ext cx="83534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l-GR" sz="2400" b="1">
                <a:latin typeface="Times New Roman" pitchFamily="18" charset="0"/>
                <a:cs typeface="Times New Roman" pitchFamily="18" charset="0"/>
              </a:rPr>
              <a:t>Εκπληρώνονται οι απαιτήσεις μαθητών</a:t>
            </a:r>
          </a:p>
        </p:txBody>
      </p:sp>
      <p:sp>
        <p:nvSpPr>
          <p:cNvPr id="11" name="10 - Ορθογώνιο"/>
          <p:cNvSpPr>
            <a:spLocks noChangeArrowheads="1"/>
          </p:cNvSpPr>
          <p:nvPr/>
        </p:nvSpPr>
        <p:spPr bwMode="auto">
          <a:xfrm>
            <a:off x="250825" y="3644900"/>
            <a:ext cx="83534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l-GR" sz="2400" b="1">
                <a:latin typeface="Times New Roman" pitchFamily="18" charset="0"/>
                <a:cs typeface="Times New Roman" pitchFamily="18" charset="0"/>
              </a:rPr>
              <a:t>Διάλογος με το περιβάλλον</a:t>
            </a:r>
          </a:p>
        </p:txBody>
      </p:sp>
      <p:sp>
        <p:nvSpPr>
          <p:cNvPr id="12" name="11 - Ορθογώνιο"/>
          <p:cNvSpPr>
            <a:spLocks noChangeArrowheads="1"/>
          </p:cNvSpPr>
          <p:nvPr/>
        </p:nvSpPr>
        <p:spPr bwMode="auto">
          <a:xfrm>
            <a:off x="250825" y="4149725"/>
            <a:ext cx="85693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l-GR" sz="2400" b="1">
                <a:latin typeface="Times New Roman" pitchFamily="18" charset="0"/>
                <a:cs typeface="Times New Roman" pitchFamily="18" charset="0"/>
              </a:rPr>
              <a:t>Έκαναν λάθη, τα διόρθωσαν και έμαθαν</a:t>
            </a:r>
          </a:p>
        </p:txBody>
      </p:sp>
      <p:sp>
        <p:nvSpPr>
          <p:cNvPr id="51211" name="5 - TextBox"/>
          <p:cNvSpPr txBox="1">
            <a:spLocks noChangeArrowheads="1"/>
          </p:cNvSpPr>
          <p:nvPr/>
        </p:nvSpPr>
        <p:spPr bwMode="auto">
          <a:xfrm>
            <a:off x="71438" y="549275"/>
            <a:ext cx="92535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4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Τρίτο</a:t>
            </a:r>
            <a:r>
              <a:rPr lang="el-GR" sz="2400" u="sng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u="sng">
                <a:latin typeface="Times New Roman" pitchFamily="18" charset="0"/>
                <a:cs typeface="Times New Roman" pitchFamily="18" charset="0"/>
              </a:rPr>
              <a:t>ερευνητικό ερώτημα-«βελτιώνω την απόδοση στην επίλυση προβλημάτων γεωμετρίας»</a:t>
            </a: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250825" y="4724400"/>
            <a:ext cx="860425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 typeface="Arial" charset="0"/>
              <a:buChar char="•"/>
            </a:pPr>
            <a:r>
              <a:rPr lang="el-GR" sz="2400" b="1">
                <a:latin typeface="Times New Roman" pitchFamily="18" charset="0"/>
                <a:cs typeface="Times New Roman" pitchFamily="18" charset="0"/>
              </a:rPr>
              <a:t>Οδηγία: Πρώτα ελέγχεις το αποτέλεσμα και μετά προχωράς παρακάτω</a:t>
            </a:r>
          </a:p>
          <a:p>
            <a:r>
              <a:rPr lang="el-GR" sz="2400"/>
              <a:t/>
            </a:r>
            <a:br>
              <a:rPr lang="el-GR" sz="2400"/>
            </a:br>
            <a:endParaRPr lang="el-GR" sz="24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/>
      <p:bldP spid="7" grpId="0"/>
      <p:bldP spid="9" grpId="0"/>
      <p:bldP spid="10" grpId="0"/>
      <p:bldP spid="11" grpId="0"/>
      <p:bldP spid="12" grpId="0"/>
      <p:bldP spid="15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C3D3C-6209-43A3-9334-F44AC5F14602}" type="slidenum">
              <a:rPr lang="el-GR"/>
              <a:pPr>
                <a:defRPr/>
              </a:pPr>
              <a:t>49</a:t>
            </a:fld>
            <a:endParaRPr lang="el-GR"/>
          </a:p>
        </p:txBody>
      </p:sp>
      <p:sp>
        <p:nvSpPr>
          <p:cNvPr id="52227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52228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200" b="1">
                <a:latin typeface="Times New Roman" pitchFamily="18" charset="0"/>
                <a:cs typeface="Times New Roman" pitchFamily="18" charset="0"/>
              </a:rPr>
              <a:t>IV-</a:t>
            </a:r>
            <a:r>
              <a:rPr lang="el-GR" sz="3200" b="1">
                <a:latin typeface="Times New Roman" pitchFamily="18" charset="0"/>
                <a:cs typeface="Times New Roman" pitchFamily="18" charset="0"/>
              </a:rPr>
              <a:t>Συμπεράσματα</a:t>
            </a: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50825" y="1622425"/>
            <a:ext cx="88931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 typeface="Arial" charset="0"/>
              <a:buChar char="•"/>
            </a:pPr>
            <a:r>
              <a:rPr lang="el-GR" sz="2400" b="1">
                <a:latin typeface="Times New Roman" pitchFamily="18" charset="0"/>
                <a:cs typeface="Times New Roman" pitchFamily="18" charset="0"/>
              </a:rPr>
              <a:t>Ο υπολογιστής χρησιμοποιείται εναλλακτικά και εξατομικευμένα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50825" y="2133600"/>
            <a:ext cx="82089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 typeface="Arial" charset="0"/>
              <a:buChar char="•"/>
            </a:pPr>
            <a:r>
              <a:rPr lang="el-GR" sz="2400" b="1">
                <a:latin typeface="Times New Roman" pitchFamily="18" charset="0"/>
                <a:cs typeface="Times New Roman" pitchFamily="18" charset="0"/>
              </a:rPr>
              <a:t>Το μενού-χάρτης πλοήγησης βοηθά σε θέματα οργάνωσης, ανάπτυξης και σύνδεσης του περιεχομένου διδασκαλίας </a:t>
            </a:r>
          </a:p>
        </p:txBody>
      </p:sp>
      <p:sp>
        <p:nvSpPr>
          <p:cNvPr id="9" name="8 - Ορθογώνιο"/>
          <p:cNvSpPr>
            <a:spLocks noChangeArrowheads="1"/>
          </p:cNvSpPr>
          <p:nvPr/>
        </p:nvSpPr>
        <p:spPr bwMode="auto">
          <a:xfrm>
            <a:off x="250825" y="3030538"/>
            <a:ext cx="83534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l-GR" sz="2400" b="1">
                <a:latin typeface="Times New Roman" pitchFamily="18" charset="0"/>
                <a:cs typeface="Times New Roman" pitchFamily="18" charset="0"/>
              </a:rPr>
              <a:t>Οι μνημονικοί κανόνες βοηθούν σε αποθήκευση και άμεση ανάσυρση απο μακρόχρονη μνήμη </a:t>
            </a:r>
          </a:p>
        </p:txBody>
      </p:sp>
      <p:sp>
        <p:nvSpPr>
          <p:cNvPr id="10" name="9 - Ορθογώνιο"/>
          <p:cNvSpPr>
            <a:spLocks noChangeArrowheads="1"/>
          </p:cNvSpPr>
          <p:nvPr/>
        </p:nvSpPr>
        <p:spPr bwMode="auto">
          <a:xfrm>
            <a:off x="250825" y="3965575"/>
            <a:ext cx="835342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l-GR" sz="2400" b="1">
                <a:latin typeface="Times New Roman" pitchFamily="18" charset="0"/>
                <a:cs typeface="Times New Roman" pitchFamily="18" charset="0"/>
              </a:rPr>
              <a:t>Οι οδηγίες - βήματα μέσα σε  ασκήσεις βοηθούν πολλαπλά τους μαθητές</a:t>
            </a:r>
          </a:p>
        </p:txBody>
      </p:sp>
      <p:sp>
        <p:nvSpPr>
          <p:cNvPr id="12" name="11 - Ορθογώνιο"/>
          <p:cNvSpPr>
            <a:spLocks noChangeArrowheads="1"/>
          </p:cNvSpPr>
          <p:nvPr/>
        </p:nvSpPr>
        <p:spPr bwMode="auto">
          <a:xfrm>
            <a:off x="250825" y="4830763"/>
            <a:ext cx="85693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l-GR" sz="2400" b="1">
                <a:latin typeface="Times New Roman" pitchFamily="18" charset="0"/>
                <a:cs typeface="Times New Roman" pitchFamily="18" charset="0"/>
              </a:rPr>
              <a:t>Οι ερωτήσεις αυτοαξιολόγησης ενισχύουν τις μεταγνωστικές ικανότητες των μαθητών</a:t>
            </a:r>
          </a:p>
        </p:txBody>
      </p:sp>
      <p:sp>
        <p:nvSpPr>
          <p:cNvPr id="52234" name="5 - TextBox"/>
          <p:cNvSpPr txBox="1">
            <a:spLocks noChangeArrowheads="1"/>
          </p:cNvSpPr>
          <p:nvPr/>
        </p:nvSpPr>
        <p:spPr bwMode="auto">
          <a:xfrm>
            <a:off x="323850" y="549275"/>
            <a:ext cx="86169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24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Τέταρτο</a:t>
            </a:r>
            <a:r>
              <a:rPr lang="el-GR" sz="2400" u="sng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u="sng">
                <a:latin typeface="Times New Roman" pitchFamily="18" charset="0"/>
                <a:cs typeface="Times New Roman" pitchFamily="18" charset="0"/>
              </a:rPr>
              <a:t>ερευνητικό ερώτημα- «εκτίμηση από τον ερευνητή του υβριδικού μοντέλου </a:t>
            </a:r>
          </a:p>
          <a:p>
            <a:r>
              <a:rPr lang="el-GR" u="sng">
                <a:latin typeface="Times New Roman" pitchFamily="18" charset="0"/>
                <a:cs typeface="Times New Roman" pitchFamily="18" charset="0"/>
              </a:rPr>
              <a:t>διδασκαλίας αναφορικά με το ΕξΑΕ υλικό και πως αυτό βοηθά τους μαθητές στην </a:t>
            </a:r>
          </a:p>
          <a:p>
            <a:r>
              <a:rPr lang="el-GR" u="sng">
                <a:latin typeface="Times New Roman" pitchFamily="18" charset="0"/>
                <a:cs typeface="Times New Roman" pitchFamily="18" charset="0"/>
              </a:rPr>
              <a:t>διαδικασία μάθησης »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/>
      <p:bldP spid="7" grpId="0"/>
      <p:bldP spid="9" grpId="0"/>
      <p:bldP spid="10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4E3E6F-C6CE-4B3A-ADEF-9C419681CE84}" type="slidenum">
              <a:rPr lang="el-GR"/>
              <a:pPr>
                <a:defRPr/>
              </a:pPr>
              <a:t>5</a:t>
            </a:fld>
            <a:endParaRPr lang="el-GR"/>
          </a:p>
        </p:txBody>
      </p:sp>
      <p:sp>
        <p:nvSpPr>
          <p:cNvPr id="8" name="1 - Τίτλος"/>
          <p:cNvSpPr txBox="1">
            <a:spLocks/>
          </p:cNvSpPr>
          <p:nvPr/>
        </p:nvSpPr>
        <p:spPr bwMode="auto">
          <a:xfrm>
            <a:off x="1908175" y="1052513"/>
            <a:ext cx="5472113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el-GR" sz="19900" b="1" dirty="0">
                <a:latin typeface="+mj-lt"/>
                <a:ea typeface="+mj-ea"/>
                <a:cs typeface="+mj-cs"/>
              </a:rPr>
              <a:t>;</a:t>
            </a:r>
          </a:p>
        </p:txBody>
      </p:sp>
      <p:sp>
        <p:nvSpPr>
          <p:cNvPr id="10" name="2 - Υπότιτλος"/>
          <p:cNvSpPr txBox="1">
            <a:spLocks/>
          </p:cNvSpPr>
          <p:nvPr/>
        </p:nvSpPr>
        <p:spPr bwMode="auto">
          <a:xfrm>
            <a:off x="250825" y="404813"/>
            <a:ext cx="864235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spcBef>
                <a:spcPct val="20000"/>
              </a:spcBef>
              <a:defRPr/>
            </a:pPr>
            <a:r>
              <a:rPr lang="el-GR" sz="3200" b="1" dirty="0">
                <a:latin typeface="Times New Roman" pitchFamily="18" charset="0"/>
                <a:cs typeface="Times New Roman" pitchFamily="18" charset="0"/>
              </a:rPr>
              <a:t>Προβληματισμός</a:t>
            </a:r>
          </a:p>
          <a:p>
            <a:pPr algn="ctr">
              <a:spcBef>
                <a:spcPct val="20000"/>
              </a:spcBef>
              <a:buFont typeface="Arial" charset="0"/>
              <a:buNone/>
              <a:defRPr/>
            </a:pPr>
            <a:endParaRPr lang="el-GR" sz="3200" b="1" dirty="0">
              <a:latin typeface="+mn-lt"/>
              <a:cs typeface="+mn-cs"/>
            </a:endParaRPr>
          </a:p>
        </p:txBody>
      </p:sp>
      <p:sp>
        <p:nvSpPr>
          <p:cNvPr id="7173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21E0D0-3D9A-41D8-88FD-EE767247D7DD}" type="slidenum">
              <a:rPr lang="el-GR"/>
              <a:pPr>
                <a:defRPr/>
              </a:pPr>
              <a:t>50</a:t>
            </a:fld>
            <a:endParaRPr lang="el-GR"/>
          </a:p>
        </p:txBody>
      </p:sp>
      <p:sp>
        <p:nvSpPr>
          <p:cNvPr id="53251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53252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200" b="1">
                <a:latin typeface="Times New Roman" pitchFamily="18" charset="0"/>
                <a:cs typeface="Times New Roman" pitchFamily="18" charset="0"/>
              </a:rPr>
              <a:t>IV-</a:t>
            </a:r>
            <a:r>
              <a:rPr lang="el-GR" sz="3200">
                <a:latin typeface="Times New Roman" pitchFamily="18" charset="0"/>
                <a:cs typeface="Times New Roman" pitchFamily="18" charset="0"/>
              </a:rPr>
              <a:t>Προτάσεις για </a:t>
            </a:r>
            <a:r>
              <a:rPr lang="el-GR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εκπαιδευτικούς </a:t>
            </a:r>
          </a:p>
          <a:p>
            <a:pPr>
              <a:spcBef>
                <a:spcPct val="20000"/>
              </a:spcBef>
            </a:pPr>
            <a:endParaRPr lang="el-GR" sz="3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68313" y="1989138"/>
            <a:ext cx="8135937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lnSpc>
                <a:spcPct val="150000"/>
              </a:lnSpc>
              <a:buFont typeface="Arial" charset="0"/>
              <a:buChar char="•"/>
            </a:pPr>
            <a:r>
              <a:rPr lang="el-GR" sz="2400" b="1">
                <a:latin typeface="Times New Roman" pitchFamily="18" charset="0"/>
                <a:cs typeface="Times New Roman" pitchFamily="18" charset="0"/>
              </a:rPr>
              <a:t>Οδηγός/μέθοδος διδασκαλίας μεταγνωστικών στρατηγικών</a:t>
            </a:r>
          </a:p>
          <a:p>
            <a:pPr algn="just">
              <a:lnSpc>
                <a:spcPct val="150000"/>
              </a:lnSpc>
              <a:buFont typeface="Arial" charset="0"/>
              <a:buChar char="•"/>
            </a:pPr>
            <a:r>
              <a:rPr lang="el-GR" sz="2400" b="1">
                <a:latin typeface="Times New Roman" pitchFamily="18" charset="0"/>
                <a:cs typeface="Times New Roman" pitchFamily="18" charset="0"/>
              </a:rPr>
              <a:t>Βοηθός/εργαλείο ελέγχου ροής μαθήματος</a:t>
            </a:r>
          </a:p>
          <a:p>
            <a:pPr algn="just">
              <a:lnSpc>
                <a:spcPct val="150000"/>
              </a:lnSpc>
              <a:buFont typeface="Arial" charset="0"/>
              <a:buChar char="•"/>
            </a:pPr>
            <a:r>
              <a:rPr lang="el-GR" sz="2400" b="1">
                <a:latin typeface="Times New Roman" pitchFamily="18" charset="0"/>
                <a:cs typeface="Times New Roman" pitchFamily="18" charset="0"/>
              </a:rPr>
              <a:t>Εργαλείο αποφυγής/απομάκρυνσης άγχους</a:t>
            </a:r>
          </a:p>
          <a:p>
            <a:pPr algn="just">
              <a:lnSpc>
                <a:spcPct val="150000"/>
              </a:lnSpc>
            </a:pPr>
            <a:endParaRPr lang="el-GR" sz="200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Arial" charset="0"/>
              <a:buChar char="•"/>
            </a:pPr>
            <a:endParaRPr lang="el-GR" sz="2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22CA95-4279-4624-9673-8A2D5F296B26}" type="slidenum">
              <a:rPr lang="el-GR"/>
              <a:pPr>
                <a:defRPr/>
              </a:pPr>
              <a:t>51</a:t>
            </a:fld>
            <a:endParaRPr lang="el-GR"/>
          </a:p>
        </p:txBody>
      </p:sp>
      <p:sp>
        <p:nvSpPr>
          <p:cNvPr id="54275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54276" name="2 - Υπότιτλος"/>
          <p:cNvSpPr txBox="1">
            <a:spLocks/>
          </p:cNvSpPr>
          <p:nvPr/>
        </p:nvSpPr>
        <p:spPr bwMode="auto">
          <a:xfrm>
            <a:off x="250825" y="188913"/>
            <a:ext cx="87137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3200" b="1">
                <a:latin typeface="Times New Roman" pitchFamily="18" charset="0"/>
                <a:cs typeface="Times New Roman" pitchFamily="18" charset="0"/>
              </a:rPr>
              <a:t>IV-</a:t>
            </a:r>
            <a:r>
              <a:rPr lang="el-GR" sz="3200">
                <a:latin typeface="Times New Roman" pitchFamily="18" charset="0"/>
                <a:cs typeface="Times New Roman" pitchFamily="18" charset="0"/>
              </a:rPr>
              <a:t>Προτάσεις για </a:t>
            </a:r>
            <a:r>
              <a:rPr lang="el-GR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περαιτέρω έρευνα</a:t>
            </a:r>
          </a:p>
          <a:p>
            <a:pPr>
              <a:spcBef>
                <a:spcPct val="20000"/>
              </a:spcBef>
            </a:pPr>
            <a:endParaRPr lang="el-GR" sz="3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755650" y="2111375"/>
            <a:ext cx="7993063" cy="323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buFont typeface="Arial" charset="0"/>
              <a:buChar char="•"/>
            </a:pPr>
            <a:r>
              <a:rPr lang="el-GR" sz="2400">
                <a:latin typeface="Times New Roman" pitchFamily="18" charset="0"/>
                <a:cs typeface="Times New Roman" pitchFamily="18" charset="0"/>
              </a:rPr>
              <a:t>Εφαρμογή του μοντέλου</a:t>
            </a:r>
            <a:r>
              <a:rPr lang="el-GR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σε </a:t>
            </a:r>
            <a:r>
              <a:rPr lang="el-GR" sz="2400" b="1">
                <a:latin typeface="Times New Roman" pitchFamily="18" charset="0"/>
                <a:cs typeface="Times New Roman" pitchFamily="18" charset="0"/>
              </a:rPr>
              <a:t>μεγαλύτερο δείγμα</a:t>
            </a:r>
          </a:p>
          <a:p>
            <a:pPr algn="just">
              <a:buFont typeface="Arial" charset="0"/>
              <a:buChar char="•"/>
            </a:pPr>
            <a:endParaRPr lang="el-GR" sz="240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el-GR" sz="2400">
                <a:latin typeface="Times New Roman" pitchFamily="18" charset="0"/>
                <a:cs typeface="Times New Roman" pitchFamily="18" charset="0"/>
              </a:rPr>
              <a:t>Εφαρμογή του μοντέλου  σε άτομα με </a:t>
            </a:r>
            <a:r>
              <a:rPr lang="el-GR" sz="2400" b="1">
                <a:latin typeface="Times New Roman" pitchFamily="18" charset="0"/>
                <a:cs typeface="Times New Roman" pitchFamily="18" charset="0"/>
              </a:rPr>
              <a:t>μαθησιακές δυσκολίες</a:t>
            </a:r>
          </a:p>
          <a:p>
            <a:pPr algn="just">
              <a:buFont typeface="Arial" charset="0"/>
              <a:buChar char="•"/>
            </a:pPr>
            <a:endParaRPr lang="el-GR" sz="240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el-GR" sz="2400">
                <a:latin typeface="Times New Roman" pitchFamily="18" charset="0"/>
                <a:cs typeface="Times New Roman" pitchFamily="18" charset="0"/>
              </a:rPr>
              <a:t>Εφαρμογή του μοντέλου συνδυαστικά και με </a:t>
            </a:r>
            <a:r>
              <a:rPr lang="el-GR" sz="2400" b="1">
                <a:latin typeface="Times New Roman" pitchFamily="18" charset="0"/>
                <a:cs typeface="Times New Roman" pitchFamily="18" charset="0"/>
              </a:rPr>
              <a:t>άλλους μεθόδους   διδασκαλίας.</a:t>
            </a:r>
          </a:p>
          <a:p>
            <a:pPr algn="just"/>
            <a:r>
              <a:rPr lang="el-GR" sz="2000"/>
              <a:t> </a:t>
            </a:r>
          </a:p>
          <a:p>
            <a:pPr algn="just"/>
            <a:endParaRPr lang="el-GR" sz="2000"/>
          </a:p>
          <a:p>
            <a:pPr algn="just"/>
            <a:endParaRPr lang="el-GR" sz="2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C71F0E-4050-466C-A4D6-A55AD2C1DCFE}" type="slidenum">
              <a:rPr lang="el-GR"/>
              <a:pPr>
                <a:defRPr/>
              </a:pPr>
              <a:t>52</a:t>
            </a:fld>
            <a:endParaRPr lang="el-GR"/>
          </a:p>
        </p:txBody>
      </p:sp>
      <p:sp>
        <p:nvSpPr>
          <p:cNvPr id="55299" name="11 - Ορθογώνιο"/>
          <p:cNvSpPr>
            <a:spLocks noChangeArrowheads="1"/>
          </p:cNvSpPr>
          <p:nvPr/>
        </p:nvSpPr>
        <p:spPr bwMode="auto">
          <a:xfrm>
            <a:off x="869950" y="250825"/>
            <a:ext cx="74041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1400">
                <a:latin typeface="Book Antiqua" pitchFamily="18" charset="0"/>
              </a:rPr>
              <a:t>Πρόγραμμα Μεταπτυχιακών Σπουδών: </a:t>
            </a:r>
            <a:endParaRPr lang="en-US" sz="1400">
              <a:latin typeface="Book Antiqua" pitchFamily="18" charset="0"/>
            </a:endParaRPr>
          </a:p>
          <a:p>
            <a:pPr algn="ctr"/>
            <a:r>
              <a:rPr lang="el-GR" sz="1400">
                <a:latin typeface="Book Antiqua" pitchFamily="18" charset="0"/>
              </a:rPr>
              <a:t>«Επιστήμες της Αγωγής - Εξ Αποστάσεως Εκπαίδευση  με την χρήση των ΤΠΕ (e-Learning)»</a:t>
            </a:r>
            <a:endParaRPr lang="el-GR" sz="1200">
              <a:latin typeface="Book Antiqua" pitchFamily="18" charset="0"/>
            </a:endParaRPr>
          </a:p>
        </p:txBody>
      </p:sp>
      <p:cxnSp>
        <p:nvCxnSpPr>
          <p:cNvPr id="55300" name="15 - Ευθεία γραμμή σύνδεσης"/>
          <p:cNvCxnSpPr>
            <a:cxnSpLocks noChangeShapeType="1"/>
          </p:cNvCxnSpPr>
          <p:nvPr/>
        </p:nvCxnSpPr>
        <p:spPr bwMode="auto">
          <a:xfrm>
            <a:off x="1055688" y="1046163"/>
            <a:ext cx="7032625" cy="635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</p:cxnSp>
      <p:cxnSp>
        <p:nvCxnSpPr>
          <p:cNvPr id="55301" name="15 - Ευθεία γραμμή σύνδεσης"/>
          <p:cNvCxnSpPr>
            <a:cxnSpLocks noChangeShapeType="1"/>
          </p:cNvCxnSpPr>
          <p:nvPr/>
        </p:nvCxnSpPr>
        <p:spPr bwMode="auto">
          <a:xfrm flipV="1">
            <a:off x="1055688" y="1101725"/>
            <a:ext cx="7032625" cy="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</p:cxnSp>
      <p:sp>
        <p:nvSpPr>
          <p:cNvPr id="48134" name="10 - Τίτλος"/>
          <p:cNvSpPr>
            <a:spLocks noGrp="1"/>
          </p:cNvSpPr>
          <p:nvPr>
            <p:ph type="ctrTitle"/>
          </p:nvPr>
        </p:nvSpPr>
        <p:spPr>
          <a:xfrm>
            <a:off x="685800" y="2822575"/>
            <a:ext cx="7772400" cy="1470025"/>
          </a:xfrm>
        </p:spPr>
        <p:txBody>
          <a:bodyPr/>
          <a:lstStyle/>
          <a:p>
            <a:r>
              <a:rPr lang="el-GR" sz="6600" smtClean="0">
                <a:latin typeface="Georgia" pitchFamily="18" charset="0"/>
              </a:rPr>
              <a:t>Σας ευχαριστώ </a:t>
            </a:r>
            <a:r>
              <a:rPr lang="el-GR" sz="6000" smtClean="0">
                <a:latin typeface="Georgia" pitchFamily="18" charset="0"/>
              </a:rPr>
              <a:t/>
            </a:r>
            <a:br>
              <a:rPr lang="el-GR" sz="6000" smtClean="0">
                <a:latin typeface="Georgia" pitchFamily="18" charset="0"/>
              </a:rPr>
            </a:br>
            <a:r>
              <a:rPr lang="el-GR" sz="6000" smtClean="0">
                <a:latin typeface="Georgia" pitchFamily="18" charset="0"/>
              </a:rPr>
              <a:t>για την προσοχή σας</a:t>
            </a:r>
          </a:p>
        </p:txBody>
      </p:sp>
      <p:sp>
        <p:nvSpPr>
          <p:cNvPr id="55303" name="6 - TextBox"/>
          <p:cNvSpPr txBox="1">
            <a:spLocks noChangeArrowheads="1"/>
          </p:cNvSpPr>
          <p:nvPr/>
        </p:nvSpPr>
        <p:spPr bwMode="auto">
          <a:xfrm>
            <a:off x="8675688" y="6381750"/>
            <a:ext cx="2952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b="1">
                <a:hlinkClick r:id="rId2"/>
              </a:rPr>
              <a:t>R</a:t>
            </a:r>
            <a:endParaRPr lang="el-GR" sz="12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- Τίτλος"/>
          <p:cNvSpPr>
            <a:spLocks noGrp="1"/>
          </p:cNvSpPr>
          <p:nvPr>
            <p:ph type="ctrTitle"/>
          </p:nvPr>
        </p:nvSpPr>
        <p:spPr>
          <a:xfrm>
            <a:off x="1187450" y="1125538"/>
            <a:ext cx="7056438" cy="338455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l-GR" sz="2400" b="1" smtClean="0"/>
              <a:t/>
            </a:r>
            <a:br>
              <a:rPr lang="el-GR" sz="2400" b="1" smtClean="0"/>
            </a:br>
            <a:r>
              <a:rPr lang="el-GR" sz="2800" b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Δεν υπάρχει </a:t>
            </a:r>
            <a:r>
              <a:rPr lang="el-GR" sz="3200" b="1" smtClean="0">
                <a:latin typeface="Times New Roman" pitchFamily="18" charset="0"/>
                <a:cs typeface="Times New Roman" pitchFamily="18" charset="0"/>
              </a:rPr>
              <a:t>μέθοδος</a:t>
            </a:r>
            <a:r>
              <a:rPr lang="el-GR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40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smtClean="0">
                <a:latin typeface="Times New Roman" pitchFamily="18" charset="0"/>
                <a:cs typeface="Times New Roman" pitchFamily="18" charset="0"/>
              </a:rPr>
              <a:t>που να </a:t>
            </a:r>
            <a:r>
              <a:rPr lang="el-GR" sz="2800" b="1" smtClean="0">
                <a:latin typeface="Times New Roman" pitchFamily="18" charset="0"/>
                <a:cs typeface="Times New Roman" pitchFamily="18" charset="0"/>
              </a:rPr>
              <a:t>εξασφαλίζει </a:t>
            </a:r>
            <a:r>
              <a:rPr lang="el-GR" sz="2400" b="1" smtClean="0">
                <a:latin typeface="Times New Roman" pitchFamily="18" charset="0"/>
                <a:cs typeface="Times New Roman" pitchFamily="18" charset="0"/>
              </a:rPr>
              <a:t>και να </a:t>
            </a:r>
            <a:r>
              <a:rPr lang="el-GR" sz="2800" b="1" smtClean="0">
                <a:latin typeface="Times New Roman" pitchFamily="18" charset="0"/>
                <a:cs typeface="Times New Roman" pitchFamily="18" charset="0"/>
              </a:rPr>
              <a:t>εγγυάται </a:t>
            </a:r>
            <a:r>
              <a:rPr lang="el-GR" sz="2400" b="1" smtClean="0">
                <a:latin typeface="Times New Roman" pitchFamily="18" charset="0"/>
                <a:cs typeface="Times New Roman" pitchFamily="18" charset="0"/>
              </a:rPr>
              <a:t>τη </a:t>
            </a:r>
            <a:r>
              <a:rPr lang="el-GR" sz="2800" b="1" smtClean="0">
                <a:latin typeface="Times New Roman" pitchFamily="18" charset="0"/>
                <a:cs typeface="Times New Roman" pitchFamily="18" charset="0"/>
              </a:rPr>
              <a:t>μάθηση </a:t>
            </a:r>
            <a:r>
              <a:rPr lang="el-GR" sz="2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40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smtClean="0">
                <a:latin typeface="Times New Roman" pitchFamily="18" charset="0"/>
                <a:cs typeface="Times New Roman" pitchFamily="18" charset="0"/>
              </a:rPr>
              <a:t>σε περιβάλλοντα </a:t>
            </a:r>
            <a:r>
              <a:rPr lang="el-GR" sz="2800" smtClean="0">
                <a:latin typeface="Times New Roman" pitchFamily="18" charset="0"/>
                <a:cs typeface="Times New Roman" pitchFamily="18" charset="0"/>
              </a:rPr>
              <a:t>μικτής-συνδυαστικής μάθησης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40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smtClean="0">
                <a:latin typeface="Times New Roman" pitchFamily="18" charset="0"/>
                <a:cs typeface="Times New Roman" pitchFamily="18" charset="0"/>
              </a:rPr>
              <a:t>με αναφορά στη δευτεροβάθμια εκπαίδευση </a:t>
            </a:r>
            <a:br>
              <a:rPr lang="el-GR" sz="240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smtClean="0">
                <a:latin typeface="Times New Roman" pitchFamily="18" charset="0"/>
                <a:cs typeface="Times New Roman" pitchFamily="18" charset="0"/>
              </a:rPr>
              <a:t>και ειδικότερα στη διδασκαλία της </a:t>
            </a:r>
            <a:r>
              <a:rPr lang="el-GR" sz="2800" smtClean="0">
                <a:latin typeface="Times New Roman" pitchFamily="18" charset="0"/>
                <a:cs typeface="Times New Roman" pitchFamily="18" charset="0"/>
              </a:rPr>
              <a:t>Γεωμετρίας</a:t>
            </a:r>
            <a:endParaRPr lang="el-GR" sz="24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FF0C8D-B57E-488D-AE7B-40537362F16D}" type="slidenum">
              <a:rPr lang="el-GR"/>
              <a:pPr>
                <a:defRPr/>
              </a:pPr>
              <a:t>6</a:t>
            </a:fld>
            <a:endParaRPr lang="el-GR"/>
          </a:p>
        </p:txBody>
      </p:sp>
      <p:sp>
        <p:nvSpPr>
          <p:cNvPr id="7" name="2 - Υπότιτλος"/>
          <p:cNvSpPr txBox="1">
            <a:spLocks/>
          </p:cNvSpPr>
          <p:nvPr/>
        </p:nvSpPr>
        <p:spPr bwMode="auto">
          <a:xfrm>
            <a:off x="250825" y="404813"/>
            <a:ext cx="889317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spcBef>
                <a:spcPct val="20000"/>
              </a:spcBef>
              <a:defRPr/>
            </a:pPr>
            <a:r>
              <a:rPr lang="el-GR" sz="3200" b="1" dirty="0">
                <a:latin typeface="Times New Roman" pitchFamily="18" charset="0"/>
                <a:cs typeface="Times New Roman" pitchFamily="18" charset="0"/>
              </a:rPr>
              <a:t>Προβληματισμός</a:t>
            </a:r>
          </a:p>
          <a:p>
            <a:pPr algn="ctr">
              <a:spcBef>
                <a:spcPct val="20000"/>
              </a:spcBef>
              <a:buFont typeface="Arial" charset="0"/>
              <a:buNone/>
              <a:defRPr/>
            </a:pPr>
            <a:endParaRPr lang="el-GR" sz="3200" b="1" dirty="0">
              <a:latin typeface="+mn-lt"/>
              <a:cs typeface="+mn-cs"/>
            </a:endParaRPr>
          </a:p>
        </p:txBody>
      </p:sp>
      <p:sp>
        <p:nvSpPr>
          <p:cNvPr id="8197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- Τίτλος"/>
          <p:cNvSpPr>
            <a:spLocks noGrp="1"/>
          </p:cNvSpPr>
          <p:nvPr>
            <p:ph type="ctrTitle"/>
          </p:nvPr>
        </p:nvSpPr>
        <p:spPr>
          <a:xfrm>
            <a:off x="395288" y="2133600"/>
            <a:ext cx="8243887" cy="2303463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l-GR" sz="2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40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smtClean="0"/>
              <a:t> </a:t>
            </a:r>
            <a:r>
              <a:rPr lang="el-GR" sz="2400" smtClean="0">
                <a:latin typeface="Times New Roman" pitchFamily="18" charset="0"/>
                <a:cs typeface="Times New Roman" pitchFamily="18" charset="0"/>
              </a:rPr>
              <a:t>Μέσω της έρευνας, </a:t>
            </a:r>
            <a:br>
              <a:rPr lang="el-GR" sz="240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smtClean="0">
                <a:latin typeface="Times New Roman" pitchFamily="18" charset="0"/>
                <a:cs typeface="Times New Roman" pitchFamily="18" charset="0"/>
              </a:rPr>
              <a:t>θα </a:t>
            </a:r>
            <a:r>
              <a:rPr lang="el-GR" sz="2800" b="1" smtClean="0">
                <a:latin typeface="Times New Roman" pitchFamily="18" charset="0"/>
                <a:cs typeface="Times New Roman" pitchFamily="18" charset="0"/>
              </a:rPr>
              <a:t>αξιολογηθεί </a:t>
            </a:r>
            <a:r>
              <a:rPr lang="el-GR" sz="2400" b="1" smtClean="0">
                <a:latin typeface="Times New Roman" pitchFamily="18" charset="0"/>
                <a:cs typeface="Times New Roman" pitchFamily="18" charset="0"/>
              </a:rPr>
              <a:t>η </a:t>
            </a:r>
            <a:r>
              <a:rPr lang="el-GR" sz="2800" b="1" smtClean="0">
                <a:latin typeface="Times New Roman" pitchFamily="18" charset="0"/>
                <a:cs typeface="Times New Roman" pitchFamily="18" charset="0"/>
              </a:rPr>
              <a:t>βοήθεια </a:t>
            </a:r>
            <a:r>
              <a:rPr lang="el-GR" sz="2400" smtClean="0">
                <a:latin typeface="Times New Roman" pitchFamily="18" charset="0"/>
                <a:cs typeface="Times New Roman" pitchFamily="18" charset="0"/>
              </a:rPr>
              <a:t>που μπορεί </a:t>
            </a:r>
            <a:br>
              <a:rPr lang="el-GR" sz="240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smtClean="0">
                <a:latin typeface="Times New Roman" pitchFamily="18" charset="0"/>
                <a:cs typeface="Times New Roman" pitchFamily="18" charset="0"/>
              </a:rPr>
              <a:t>να προσφέρει η </a:t>
            </a:r>
            <a:r>
              <a:rPr lang="el-GR" sz="2800" smtClean="0">
                <a:latin typeface="Times New Roman" pitchFamily="18" charset="0"/>
                <a:cs typeface="Times New Roman" pitchFamily="18" charset="0"/>
              </a:rPr>
              <a:t>εφαρμογή </a:t>
            </a:r>
            <a:r>
              <a:rPr lang="el-GR" sz="2400" smtClean="0">
                <a:latin typeface="Times New Roman" pitchFamily="18" charset="0"/>
                <a:cs typeface="Times New Roman" pitchFamily="18" charset="0"/>
              </a:rPr>
              <a:t>ενός </a:t>
            </a:r>
            <a:r>
              <a:rPr lang="el-GR" sz="2800" b="1" smtClean="0">
                <a:latin typeface="Times New Roman" pitchFamily="18" charset="0"/>
                <a:cs typeface="Times New Roman" pitchFamily="18" charset="0"/>
              </a:rPr>
              <a:t>υβριδικού μοντέλου </a:t>
            </a:r>
            <a:r>
              <a:rPr lang="el-GR" sz="2400" smtClean="0">
                <a:latin typeface="Times New Roman" pitchFamily="18" charset="0"/>
                <a:cs typeface="Times New Roman" pitchFamily="18" charset="0"/>
              </a:rPr>
              <a:t>διδασκαλίας της </a:t>
            </a:r>
            <a:r>
              <a:rPr lang="el-GR" sz="2800" smtClean="0">
                <a:latin typeface="Times New Roman" pitchFamily="18" charset="0"/>
                <a:cs typeface="Times New Roman" pitchFamily="18" charset="0"/>
              </a:rPr>
              <a:t>Γεωμετρίας</a:t>
            </a:r>
            <a:r>
              <a:rPr lang="el-GR" sz="2400" smtClean="0"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el-GR" sz="240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smtClean="0">
                <a:latin typeface="Times New Roman" pitchFamily="18" charset="0"/>
                <a:cs typeface="Times New Roman" pitchFamily="18" charset="0"/>
              </a:rPr>
              <a:t>στηριζόμενου στη </a:t>
            </a:r>
            <a:r>
              <a:rPr lang="el-GR" sz="2800" b="1" smtClean="0">
                <a:latin typeface="Times New Roman" pitchFamily="18" charset="0"/>
                <a:cs typeface="Times New Roman" pitchFamily="18" charset="0"/>
              </a:rPr>
              <a:t>γνωστική μαθητεία</a:t>
            </a:r>
            <a:r>
              <a:rPr lang="el-GR" sz="28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smtClean="0">
                <a:latin typeface="Times New Roman" pitchFamily="18" charset="0"/>
                <a:cs typeface="Times New Roman" pitchFamily="18" charset="0"/>
              </a:rPr>
              <a:t>με υποστήριξη</a:t>
            </a:r>
            <a:r>
              <a:rPr lang="el-GR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b="1" smtClean="0">
                <a:latin typeface="Times New Roman" pitchFamily="18" charset="0"/>
                <a:cs typeface="Times New Roman" pitchFamily="18" charset="0"/>
              </a:rPr>
              <a:t>Εξ Αποστάσεως Εκπαίδευσης </a:t>
            </a:r>
            <a:r>
              <a:rPr lang="el-GR" sz="2800" smtClean="0">
                <a:latin typeface="Times New Roman" pitchFamily="18" charset="0"/>
                <a:cs typeface="Times New Roman" pitchFamily="18" charset="0"/>
              </a:rPr>
              <a:t>και </a:t>
            </a:r>
            <a:r>
              <a:rPr lang="el-GR" sz="2800" b="1" smtClean="0">
                <a:latin typeface="Times New Roman" pitchFamily="18" charset="0"/>
                <a:cs typeface="Times New Roman" pitchFamily="18" charset="0"/>
              </a:rPr>
              <a:t>ΤΠΕ</a:t>
            </a:r>
            <a:r>
              <a:rPr lang="el-GR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40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400" smtClean="0">
                <a:latin typeface="Times New Roman" pitchFamily="18" charset="0"/>
                <a:cs typeface="Times New Roman" pitchFamily="18" charset="0"/>
              </a:rPr>
              <a:t>σε μαθητές δευτεροβάθμιας εκπαίδευσης.</a:t>
            </a:r>
            <a:r>
              <a:rPr lang="el-GR" sz="2400" smtClean="0"/>
              <a:t/>
            </a:r>
            <a:br>
              <a:rPr lang="el-GR" sz="2400" smtClean="0"/>
            </a:br>
            <a:r>
              <a:rPr lang="el-GR" sz="2400" smtClean="0"/>
              <a:t/>
            </a:r>
            <a:br>
              <a:rPr lang="el-GR" sz="2400" smtClean="0"/>
            </a:br>
            <a:endParaRPr lang="el-GR" sz="2400" smtClean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6BCADE-BC49-4D72-B00A-6D95E8104055}" type="slidenum">
              <a:rPr lang="el-GR"/>
              <a:pPr>
                <a:defRPr/>
              </a:pPr>
              <a:t>7</a:t>
            </a:fld>
            <a:endParaRPr lang="el-GR"/>
          </a:p>
        </p:txBody>
      </p:sp>
      <p:sp>
        <p:nvSpPr>
          <p:cNvPr id="9" name="2 - Υπότιτλος"/>
          <p:cNvSpPr txBox="1">
            <a:spLocks/>
          </p:cNvSpPr>
          <p:nvPr/>
        </p:nvSpPr>
        <p:spPr bwMode="auto">
          <a:xfrm>
            <a:off x="250825" y="404813"/>
            <a:ext cx="864235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spcBef>
                <a:spcPct val="20000"/>
              </a:spcBef>
              <a:defRPr/>
            </a:pPr>
            <a:r>
              <a:rPr lang="el-GR" sz="3200" b="1" dirty="0">
                <a:latin typeface="Times New Roman" pitchFamily="18" charset="0"/>
                <a:cs typeface="Times New Roman" pitchFamily="18" charset="0"/>
              </a:rPr>
              <a:t>Σκοπός</a:t>
            </a:r>
          </a:p>
          <a:p>
            <a:pPr algn="ctr">
              <a:spcBef>
                <a:spcPct val="20000"/>
              </a:spcBef>
              <a:buFont typeface="Arial" charset="0"/>
              <a:buNone/>
              <a:defRPr/>
            </a:pPr>
            <a:endParaRPr lang="el-GR" sz="3200" b="1" dirty="0">
              <a:latin typeface="+mn-lt"/>
              <a:cs typeface="+mn-cs"/>
            </a:endParaRPr>
          </a:p>
        </p:txBody>
      </p:sp>
      <p:sp>
        <p:nvSpPr>
          <p:cNvPr id="9221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9 - Ορθογώνιο"/>
          <p:cNvSpPr>
            <a:spLocks noChangeArrowheads="1"/>
          </p:cNvSpPr>
          <p:nvPr/>
        </p:nvSpPr>
        <p:spPr bwMode="auto">
          <a:xfrm>
            <a:off x="647700" y="1973263"/>
            <a:ext cx="8027988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l-GR" sz="2400" dirty="0">
                <a:latin typeface="Times New Roman" pitchFamily="18" charset="0"/>
                <a:ea typeface="+mj-ea"/>
                <a:cs typeface="Times New Roman" pitchFamily="18" charset="0"/>
              </a:rPr>
              <a:t>Η περαιτέρω έρευνα του πεδίου είναι σημαντική διότι </a:t>
            </a:r>
          </a:p>
          <a:p>
            <a:pPr algn="ctr">
              <a:lnSpc>
                <a:spcPct val="150000"/>
              </a:lnSpc>
              <a:defRPr/>
            </a:pPr>
            <a:r>
              <a:rPr lang="el-GR" sz="2400" dirty="0">
                <a:latin typeface="Times New Roman" pitchFamily="18" charset="0"/>
                <a:ea typeface="+mj-ea"/>
                <a:cs typeface="Times New Roman" pitchFamily="18" charset="0"/>
              </a:rPr>
              <a:t>θα </a:t>
            </a:r>
            <a:r>
              <a:rPr lang="el-GR" sz="2800" dirty="0">
                <a:latin typeface="Times New Roman" pitchFamily="18" charset="0"/>
                <a:ea typeface="+mj-ea"/>
                <a:cs typeface="Times New Roman" pitchFamily="18" charset="0"/>
              </a:rPr>
              <a:t>μπορέσει να δώσει </a:t>
            </a:r>
            <a:r>
              <a:rPr lang="el-GR" sz="3200" dirty="0">
                <a:latin typeface="Times New Roman" pitchFamily="18" charset="0"/>
                <a:ea typeface="+mj-ea"/>
                <a:cs typeface="Times New Roman" pitchFamily="18" charset="0"/>
              </a:rPr>
              <a:t>χρήσιμα στοιχεία </a:t>
            </a:r>
            <a:endParaRPr lang="el-GR" sz="2800" dirty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l-GR" sz="2400" dirty="0">
                <a:latin typeface="Times New Roman" pitchFamily="18" charset="0"/>
                <a:ea typeface="+mj-ea"/>
                <a:cs typeface="Times New Roman" pitchFamily="18" charset="0"/>
              </a:rPr>
              <a:t>στην προσπάθεια </a:t>
            </a:r>
            <a:r>
              <a:rPr lang="el-GR" sz="2800" b="1" dirty="0">
                <a:latin typeface="Times New Roman" pitchFamily="18" charset="0"/>
                <a:ea typeface="+mj-ea"/>
                <a:cs typeface="Times New Roman" pitchFamily="18" charset="0"/>
              </a:rPr>
              <a:t>ενίσχυσης της διαδικασίας μάθησης</a:t>
            </a:r>
            <a:r>
              <a:rPr lang="el-GR" sz="2400" dirty="0"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</a:p>
        </p:txBody>
      </p:sp>
      <p:sp>
        <p:nvSpPr>
          <p:cNvPr id="5" name="2 - Υπότιτλος"/>
          <p:cNvSpPr txBox="1">
            <a:spLocks/>
          </p:cNvSpPr>
          <p:nvPr/>
        </p:nvSpPr>
        <p:spPr bwMode="auto">
          <a:xfrm>
            <a:off x="250825" y="404813"/>
            <a:ext cx="864235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spcBef>
                <a:spcPct val="20000"/>
              </a:spcBef>
              <a:defRPr/>
            </a:pPr>
            <a:r>
              <a:rPr lang="el-GR" sz="3200" b="1" dirty="0">
                <a:latin typeface="Times New Roman" pitchFamily="18" charset="0"/>
                <a:cs typeface="Times New Roman" pitchFamily="18" charset="0"/>
              </a:rPr>
              <a:t>Συνεισφορά της διπλωματικής</a:t>
            </a:r>
          </a:p>
          <a:p>
            <a:pPr algn="ctr">
              <a:spcBef>
                <a:spcPct val="20000"/>
              </a:spcBef>
              <a:buFont typeface="Arial" charset="0"/>
              <a:buNone/>
              <a:defRPr/>
            </a:pPr>
            <a:endParaRPr lang="el-GR" sz="3200" b="1" dirty="0">
              <a:latin typeface="+mn-lt"/>
              <a:cs typeface="+mn-cs"/>
            </a:endParaRP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8CF28-2C94-4097-826D-7ED92E5D83A0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8096EA-4996-40F0-ABF0-FBC5767053B6}" type="slidenum">
              <a:rPr lang="el-GR"/>
              <a:pPr>
                <a:defRPr/>
              </a:pPr>
              <a:t>9</a:t>
            </a:fld>
            <a:endParaRPr lang="el-GR"/>
          </a:p>
        </p:txBody>
      </p:sp>
      <p:sp>
        <p:nvSpPr>
          <p:cNvPr id="8195" name="5 - TextBox"/>
          <p:cNvSpPr txBox="1">
            <a:spLocks noChangeArrowheads="1"/>
          </p:cNvSpPr>
          <p:nvPr/>
        </p:nvSpPr>
        <p:spPr bwMode="auto">
          <a:xfrm>
            <a:off x="395288" y="908050"/>
            <a:ext cx="8353425" cy="480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l-GR" sz="2000" b="1">
                <a:latin typeface="Times New Roman" pitchFamily="18" charset="0"/>
                <a:cs typeface="Times New Roman" pitchFamily="18" charset="0"/>
              </a:rPr>
              <a:t>α) </a:t>
            </a:r>
            <a:r>
              <a:rPr lang="el-GR" sz="2000">
                <a:latin typeface="Times New Roman" pitchFamily="18" charset="0"/>
                <a:cs typeface="Times New Roman" pitchFamily="18" charset="0"/>
              </a:rPr>
              <a:t>Κατά πόσο ένα τέτοιο μοντέλο διδασκαλίας μπορεί να βοηθήσει τους μαθητές </a:t>
            </a:r>
            <a:r>
              <a:rPr lang="el-GR" sz="2400" b="1">
                <a:latin typeface="Times New Roman" pitchFamily="18" charset="0"/>
                <a:cs typeface="Times New Roman" pitchFamily="18" charset="0"/>
              </a:rPr>
              <a:t>να αναπτύσσουν εικασίες</a:t>
            </a:r>
            <a:r>
              <a:rPr lang="el-GR" sz="200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l-GR" sz="2000" b="1">
                <a:latin typeface="Times New Roman" pitchFamily="18" charset="0"/>
                <a:cs typeface="Times New Roman" pitchFamily="18" charset="0"/>
              </a:rPr>
              <a:t>β) </a:t>
            </a:r>
            <a:r>
              <a:rPr lang="el-GR" sz="2000">
                <a:latin typeface="Times New Roman" pitchFamily="18" charset="0"/>
                <a:cs typeface="Times New Roman" pitchFamily="18" charset="0"/>
              </a:rPr>
              <a:t>Κατά πόσο ένα τέτοιο μοντέλο διδασκαλίας μπορεί να βοηθήσει τους μαθητές </a:t>
            </a:r>
            <a:r>
              <a:rPr lang="el-GR" sz="2400" b="1">
                <a:latin typeface="Times New Roman" pitchFamily="18" charset="0"/>
                <a:cs typeface="Times New Roman" pitchFamily="18" charset="0"/>
              </a:rPr>
              <a:t>να αναγνωρίζουν το μαθηματικό μοντέλο</a:t>
            </a:r>
            <a:r>
              <a:rPr lang="el-GR" sz="200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l-GR" sz="2000" b="1">
                <a:latin typeface="Times New Roman" pitchFamily="18" charset="0"/>
                <a:cs typeface="Times New Roman" pitchFamily="18" charset="0"/>
              </a:rPr>
              <a:t>γ) </a:t>
            </a:r>
            <a:r>
              <a:rPr lang="el-GR" sz="2000">
                <a:latin typeface="Times New Roman" pitchFamily="18" charset="0"/>
                <a:cs typeface="Times New Roman" pitchFamily="18" charset="0"/>
              </a:rPr>
              <a:t>Κατά πόσο ένα τέτοιο μοντέλο διδασκαλίας μπορεί να βοηθήσει τους μαθητές </a:t>
            </a:r>
            <a:r>
              <a:rPr lang="el-GR" sz="2400" b="1">
                <a:latin typeface="Times New Roman" pitchFamily="18" charset="0"/>
                <a:cs typeface="Times New Roman" pitchFamily="18" charset="0"/>
              </a:rPr>
              <a:t>να βελτιώσουν την απόδοσή τους στην επίλυση προβλημάτων γεωμετρίας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.</a:t>
            </a:r>
            <a:endParaRPr lang="el-GR" sz="200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l-GR" sz="2000" b="1">
                <a:latin typeface="Times New Roman" pitchFamily="18" charset="0"/>
                <a:cs typeface="Times New Roman" pitchFamily="18" charset="0"/>
              </a:rPr>
              <a:t>δ) 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Εκτίμηση του υβριδικού μοντέλου </a:t>
            </a:r>
            <a:r>
              <a:rPr lang="el-GR" sz="2000">
                <a:latin typeface="Times New Roman" pitchFamily="18" charset="0"/>
                <a:cs typeface="Times New Roman" pitchFamily="18" charset="0"/>
              </a:rPr>
              <a:t>διδασκαλίας αναφορικά με το </a:t>
            </a:r>
            <a:r>
              <a:rPr lang="el-GR" sz="2400" b="1">
                <a:latin typeface="Times New Roman" pitchFamily="18" charset="0"/>
                <a:cs typeface="Times New Roman" pitchFamily="18" charset="0"/>
              </a:rPr>
              <a:t>ΕξΑΕ υλικό</a:t>
            </a:r>
            <a:r>
              <a:rPr lang="el-GR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>
                <a:latin typeface="Times New Roman" pitchFamily="18" charset="0"/>
                <a:cs typeface="Times New Roman" pitchFamily="18" charset="0"/>
              </a:rPr>
              <a:t>και πως αυτό βοηθά τους μαθητές στην διαδικασία μάθησης.</a:t>
            </a:r>
          </a:p>
        </p:txBody>
      </p:sp>
      <p:sp>
        <p:nvSpPr>
          <p:cNvPr id="11268" name="2 - Υπότιτλος"/>
          <p:cNvSpPr txBox="1">
            <a:spLocks/>
          </p:cNvSpPr>
          <p:nvPr/>
        </p:nvSpPr>
        <p:spPr bwMode="auto">
          <a:xfrm>
            <a:off x="250825" y="404813"/>
            <a:ext cx="864235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el-GR" sz="3200" b="1">
                <a:latin typeface="Times New Roman" pitchFamily="18" charset="0"/>
                <a:cs typeface="Times New Roman" pitchFamily="18" charset="0"/>
              </a:rPr>
              <a:t>Ερευνητικά Ερωτήματα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1116013" y="5807075"/>
            <a:ext cx="6911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2636838" algn="ctr"/>
                <a:tab pos="5273675" algn="r"/>
              </a:tabLst>
            </a:pPr>
            <a:r>
              <a:rPr lang="el-GR" sz="1200" i="1">
                <a:latin typeface="Times New Roman" pitchFamily="18" charset="0"/>
                <a:cs typeface="Times New Roman" pitchFamily="18" charset="0"/>
              </a:rPr>
              <a:t>Ζερβάκης Χαράλαμπος, «Μια εφαρμογή ενός υβριδικού μοντέλου διδασκαλίας Γεωμετρίας στη δευτεροβάθμια εκπαίδευση βασισμένου στο μοντέλο της γνωστικής μαθητείας με υποστήριξη Εξ Αποστάσεως Εκπαίδευσης και ΤΠΕ»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5301</TotalTime>
  <Words>2590</Words>
  <Application>Microsoft Office PowerPoint</Application>
  <PresentationFormat>Προβολή στην οθόνη (4:3)</PresentationFormat>
  <Paragraphs>335</Paragraphs>
  <Slides>52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52</vt:i4>
      </vt:variant>
    </vt:vector>
  </HeadingPairs>
  <TitlesOfParts>
    <vt:vector size="59" baseType="lpstr">
      <vt:lpstr>Arial</vt:lpstr>
      <vt:lpstr>Calibri</vt:lpstr>
      <vt:lpstr>Arial Black</vt:lpstr>
      <vt:lpstr>Book Antiqua</vt:lpstr>
      <vt:lpstr>Times New Roman</vt:lpstr>
      <vt:lpstr>Georgia</vt:lpstr>
      <vt:lpstr>Θέμα του Office</vt:lpstr>
      <vt:lpstr>Διαφάνεια 1</vt:lpstr>
      <vt:lpstr>Διαφάνεια 2</vt:lpstr>
      <vt:lpstr> ΔΙΠΛΩΜΑΤΙΚΗ ΕΡΓΑΣΙΑ    Μια εφαρμογή ενός υβριδικού μοντέλου  διδασκαλίας Γεωμετρίας  στη δευτεροβάθμια εκπαίδευση  βασισμένου στο μοντέλο της γνωστικής μαθητείας  με υποστήριξη Εξ Αποστάσεως Εκπαίδευσης και ΤΠΕ    </vt:lpstr>
      <vt:lpstr>Διαφάνεια 4</vt:lpstr>
      <vt:lpstr>Διαφάνεια 5</vt:lpstr>
      <vt:lpstr> Δεν υπάρχει μέθοδος  που να εξασφαλίζει και να εγγυάται τη μάθηση  σε περιβάλλοντα μικτής-συνδυαστικής μάθησης   με αναφορά στη δευτεροβάθμια εκπαίδευση  και ειδικότερα στη διδασκαλία της Γεωμετρίας</vt:lpstr>
      <vt:lpstr>  Μέσω της έρευνας,  θα αξιολογηθεί η βοήθεια που μπορεί  να προσφέρει η εφαρμογή ενός υβριδικού μοντέλου διδασκαλίας της Γεωμετρίας,  στηριζόμενου στη γνωστική μαθητεία,  με υποστήριξη Εξ Αποστάσεως Εκπαίδευσης και ΤΠΕ  σε μαθητές δευτεροβάθμιας εκπαίδευσης.  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  <vt:lpstr>Διαφάνεια 24</vt:lpstr>
      <vt:lpstr>Διαφάνεια 25</vt:lpstr>
      <vt:lpstr>Διαφάνεια 26</vt:lpstr>
      <vt:lpstr>Διαφάνεια 27</vt:lpstr>
      <vt:lpstr>Διαφάνεια 28</vt:lpstr>
      <vt:lpstr>Διαφάνεια 29</vt:lpstr>
      <vt:lpstr>Διαφάνεια 30</vt:lpstr>
      <vt:lpstr>Διαφάνεια 31</vt:lpstr>
      <vt:lpstr>Διαφάνεια 32</vt:lpstr>
      <vt:lpstr>Διαφάνεια 33</vt:lpstr>
      <vt:lpstr>Διαφάνεια 34</vt:lpstr>
      <vt:lpstr>Διαφάνεια 35</vt:lpstr>
      <vt:lpstr>Διαφάνεια 36</vt:lpstr>
      <vt:lpstr>Διαφάνεια 37</vt:lpstr>
      <vt:lpstr>Διαφάνεια 38</vt:lpstr>
      <vt:lpstr>Διαφάνεια 39</vt:lpstr>
      <vt:lpstr>Διαφάνεια 40</vt:lpstr>
      <vt:lpstr>Διαφάνεια 41</vt:lpstr>
      <vt:lpstr>Διαφάνεια 42</vt:lpstr>
      <vt:lpstr>Διαφάνεια 43</vt:lpstr>
      <vt:lpstr>Διαφάνεια 44</vt:lpstr>
      <vt:lpstr>Διαφάνεια 45</vt:lpstr>
      <vt:lpstr>Διαφάνεια 46</vt:lpstr>
      <vt:lpstr>Διαφάνεια 47</vt:lpstr>
      <vt:lpstr>Διαφάνεια 48</vt:lpstr>
      <vt:lpstr>Διαφάνεια 49</vt:lpstr>
      <vt:lpstr>Διαφάνεια 50</vt:lpstr>
      <vt:lpstr>Διαφάνεια 51</vt:lpstr>
      <vt:lpstr>Σας ευχαριστώ  για την προσοχή σας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Windows User</dc:creator>
  <cp:lastModifiedBy>Windows User</cp:lastModifiedBy>
  <cp:revision>105</cp:revision>
  <dcterms:created xsi:type="dcterms:W3CDTF">2018-09-02T07:40:31Z</dcterms:created>
  <dcterms:modified xsi:type="dcterms:W3CDTF">2018-12-10T12:43:05Z</dcterms:modified>
</cp:coreProperties>
</file>