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94" r:id="rId1"/>
  </p:sldMasterIdLst>
  <p:notesMasterIdLst>
    <p:notesMasterId r:id="rId38"/>
  </p:notesMasterIdLst>
  <p:sldIdLst>
    <p:sldId id="1482" r:id="rId2"/>
    <p:sldId id="2056" r:id="rId3"/>
    <p:sldId id="2013" r:id="rId4"/>
    <p:sldId id="2021" r:id="rId5"/>
    <p:sldId id="2014" r:id="rId6"/>
    <p:sldId id="2026" r:id="rId7"/>
    <p:sldId id="2025" r:id="rId8"/>
    <p:sldId id="2024" r:id="rId9"/>
    <p:sldId id="2016" r:id="rId10"/>
    <p:sldId id="2027" r:id="rId11"/>
    <p:sldId id="2028" r:id="rId12"/>
    <p:sldId id="2030" r:id="rId13"/>
    <p:sldId id="2031" r:id="rId14"/>
    <p:sldId id="2033" r:id="rId15"/>
    <p:sldId id="2034" r:id="rId16"/>
    <p:sldId id="2035" r:id="rId17"/>
    <p:sldId id="2037" r:id="rId18"/>
    <p:sldId id="2038" r:id="rId19"/>
    <p:sldId id="2032" r:id="rId20"/>
    <p:sldId id="2015" r:id="rId21"/>
    <p:sldId id="2039" r:id="rId22"/>
    <p:sldId id="2046" r:id="rId23"/>
    <p:sldId id="2045" r:id="rId24"/>
    <p:sldId id="2017" r:id="rId25"/>
    <p:sldId id="2050" r:id="rId26"/>
    <p:sldId id="2047" r:id="rId27"/>
    <p:sldId id="2051" r:id="rId28"/>
    <p:sldId id="2048" r:id="rId29"/>
    <p:sldId id="2052" r:id="rId30"/>
    <p:sldId id="2042" r:id="rId31"/>
    <p:sldId id="2053" r:id="rId32"/>
    <p:sldId id="2054" r:id="rId33"/>
    <p:sldId id="2057" r:id="rId34"/>
    <p:sldId id="2058" r:id="rId35"/>
    <p:sldId id="2059" r:id="rId36"/>
    <p:sldId id="2019" r:id="rId37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:p15="http://schemas.microsoft.com/office/powerpoint/2012/main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CCAF"/>
    <a:srgbClr val="FFA54B"/>
    <a:srgbClr val="FFFFCC"/>
    <a:srgbClr val="931B1B"/>
    <a:srgbClr val="EDBE9B"/>
    <a:srgbClr val="ADDB7B"/>
    <a:srgbClr val="F4F694"/>
    <a:srgbClr val="FFAD5B"/>
    <a:srgbClr val="FF9933"/>
    <a:srgbClr val="FFF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98" autoAdjust="0"/>
    <p:restoredTop sz="89528" autoAdjust="0"/>
  </p:normalViewPr>
  <p:slideViewPr>
    <p:cSldViewPr>
      <p:cViewPr varScale="1">
        <p:scale>
          <a:sx n="67" d="100"/>
          <a:sy n="67" d="100"/>
        </p:scale>
        <p:origin x="1548" y="60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&#928;&#924;&#931;\&#916;&#921;&#928;&#923;&#937;&#924;&#913;&#932;&#921;&#922;&#919;\&#916;&#953;&#945;&#947;&#961;&#940;&#956;&#956;&#945;&#964;&#945;%20&#941;&#961;&#949;&#965;&#957;&#945;&#962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&#928;&#924;&#931;\&#916;&#921;&#928;&#923;&#937;&#924;&#913;&#932;&#921;&#922;&#919;\&#916;&#953;&#945;&#947;&#961;&#940;&#956;&#956;&#945;&#964;&#945;%20&#941;&#961;&#949;&#965;&#957;&#945;&#962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&#928;&#924;&#931;\&#916;&#921;&#928;&#923;&#937;&#924;&#913;&#932;&#921;&#922;&#919;\&#916;&#953;&#945;&#947;&#961;&#940;&#956;&#956;&#945;&#964;&#945;%20&#941;&#961;&#949;&#965;&#957;&#945;&#962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l-GR" sz="2000" b="1" dirty="0"/>
              <a:t>Επάρκεια</a:t>
            </a:r>
            <a:r>
              <a:rPr lang="el-GR" sz="2000" b="1" baseline="0" dirty="0"/>
              <a:t> (Μέσοι όροι αξιολόγησης)</a:t>
            </a:r>
            <a:endParaRPr lang="el-GR" sz="20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l-GR"/>
        </a:p>
      </c:txPr>
    </c:title>
    <c:autoTitleDeleted val="0"/>
    <c:plotArea>
      <c:layout>
        <c:manualLayout>
          <c:layoutTarget val="inner"/>
          <c:xMode val="edge"/>
          <c:yMode val="edge"/>
          <c:x val="3.210499038768487E-2"/>
          <c:y val="7.9418635170603671E-2"/>
          <c:w val="0.96789498742147906"/>
          <c:h val="0.682589093030037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Φύλλο1!$A$2:$A$15</c:f>
              <c:strCache>
                <c:ptCount val="14"/>
                <c:pt idx="0">
                  <c:v>Κάλυψη στόχων</c:v>
                </c:pt>
                <c:pt idx="1">
                  <c:v>Αυθεντικές καταστάσεις</c:v>
                </c:pt>
                <c:pt idx="2">
                  <c:v>Κριτική σκέψη</c:v>
                </c:pt>
                <c:pt idx="3">
                  <c:v>Προσαρμογή σε ανάγκες</c:v>
                </c:pt>
                <c:pt idx="4">
                  <c:v>Επικοινωνία-συνεργασία</c:v>
                </c:pt>
                <c:pt idx="5">
                  <c:v>Λήψη αποφάσεων</c:v>
                </c:pt>
                <c:pt idx="6">
                  <c:v>Ευελιξία</c:v>
                </c:pt>
                <c:pt idx="7">
                  <c:v>Διαθεματικότητα</c:v>
                </c:pt>
                <c:pt idx="8">
                  <c:v>Επιβράβευση μαθητή</c:v>
                </c:pt>
                <c:pt idx="9">
                  <c:v>Αλληλεπίδραση με δάσκαλο</c:v>
                </c:pt>
                <c:pt idx="10">
                  <c:v>Σύγχρονο περιεχόμενο</c:v>
                </c:pt>
                <c:pt idx="11">
                  <c:v>Διαφορετικά στιλ μάθησης</c:v>
                </c:pt>
                <c:pt idx="12">
                  <c:v>Επίλυση προβλημάτων</c:v>
                </c:pt>
                <c:pt idx="13">
                  <c:v>Ανάλυση επίδοσης</c:v>
                </c:pt>
              </c:strCache>
            </c:strRef>
          </c:cat>
          <c:val>
            <c:numRef>
              <c:f>Φύλλο1!$G$2:$G$15</c:f>
              <c:numCache>
                <c:formatCode>General</c:formatCode>
                <c:ptCount val="14"/>
                <c:pt idx="0">
                  <c:v>9.8000000000000007</c:v>
                </c:pt>
                <c:pt idx="1">
                  <c:v>9.6</c:v>
                </c:pt>
                <c:pt idx="2">
                  <c:v>8.1999999999999993</c:v>
                </c:pt>
                <c:pt idx="3">
                  <c:v>9.1999999999999993</c:v>
                </c:pt>
                <c:pt idx="4">
                  <c:v>8.4</c:v>
                </c:pt>
                <c:pt idx="5">
                  <c:v>9.1999999999999993</c:v>
                </c:pt>
                <c:pt idx="6">
                  <c:v>9.1999999999999993</c:v>
                </c:pt>
                <c:pt idx="7">
                  <c:v>8.8000000000000007</c:v>
                </c:pt>
                <c:pt idx="8">
                  <c:v>9.6</c:v>
                </c:pt>
                <c:pt idx="9">
                  <c:v>9</c:v>
                </c:pt>
                <c:pt idx="10">
                  <c:v>9.6</c:v>
                </c:pt>
                <c:pt idx="11">
                  <c:v>9.6</c:v>
                </c:pt>
                <c:pt idx="12">
                  <c:v>9</c:v>
                </c:pt>
                <c:pt idx="13">
                  <c:v>8.8000000000000007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AD0-48E4-9540-E7DEEDE880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89853088"/>
        <c:axId val="989854720"/>
      </c:barChart>
      <c:catAx>
        <c:axId val="989853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989854720"/>
        <c:crosses val="autoZero"/>
        <c:auto val="1"/>
        <c:lblAlgn val="ctr"/>
        <c:lblOffset val="100"/>
        <c:noMultiLvlLbl val="0"/>
      </c:catAx>
      <c:valAx>
        <c:axId val="989854720"/>
        <c:scaling>
          <c:orientation val="minMax"/>
          <c:max val="10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989853088"/>
        <c:crosses val="autoZero"/>
        <c:crossBetween val="between"/>
      </c:valAx>
      <c:spPr>
        <a:solidFill>
          <a:schemeClr val="bg2"/>
        </a:solidFill>
        <a:ln>
          <a:noFill/>
        </a:ln>
        <a:effectLst/>
      </c:spPr>
    </c:plotArea>
    <c:plotVisOnly val="1"/>
    <c:dispBlanksAs val="gap"/>
    <c:showDLblsOverMax val="0"/>
  </c:chart>
  <c:spPr>
    <a:pattFill prst="pct5">
      <a:fgClr>
        <a:schemeClr val="bg2"/>
      </a:fgClr>
      <a:bgClr>
        <a:schemeClr val="bg1"/>
      </a:bgClr>
    </a:pattFill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l-GR" sz="2000" b="1"/>
              <a:t>Ευχρηστία (Μέσοι όροι αξιολόγησης)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l-GR"/>
        </a:p>
      </c:txPr>
    </c:title>
    <c:autoTitleDeleted val="0"/>
    <c:plotArea>
      <c:layout>
        <c:manualLayout>
          <c:layoutTarget val="inner"/>
          <c:xMode val="edge"/>
          <c:yMode val="edge"/>
          <c:x val="0.15108606736657917"/>
          <c:y val="8.7644728002079272E-2"/>
          <c:w val="0.81477646544181992"/>
          <c:h val="0.5665876005923978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Φύλλο1!$A$20:$A$26</c:f>
              <c:strCache>
                <c:ptCount val="7"/>
                <c:pt idx="0">
                  <c:v>Έλεγχος ροής πληροφοριών</c:v>
                </c:pt>
                <c:pt idx="1">
                  <c:v>Διεπαφή χρήστη-υλικού</c:v>
                </c:pt>
                <c:pt idx="2">
                  <c:v>Αυτενέργεια-Αυτονομία</c:v>
                </c:pt>
                <c:pt idx="3">
                  <c:v>Περαιτέρω διερεύνηση</c:v>
                </c:pt>
                <c:pt idx="4">
                  <c:v>Εύκολος-γρήγορος χειρισμός</c:v>
                </c:pt>
                <c:pt idx="5">
                  <c:v>Παροχή βοήθειας</c:v>
                </c:pt>
                <c:pt idx="6">
                  <c:v>Εφαρμογή στο σχολείο</c:v>
                </c:pt>
              </c:strCache>
            </c:strRef>
          </c:cat>
          <c:val>
            <c:numRef>
              <c:f>Φύλλο1!$G$20:$G$26</c:f>
              <c:numCache>
                <c:formatCode>General</c:formatCode>
                <c:ptCount val="7"/>
                <c:pt idx="0">
                  <c:v>9.8000000000000007</c:v>
                </c:pt>
                <c:pt idx="1">
                  <c:v>8.6</c:v>
                </c:pt>
                <c:pt idx="2">
                  <c:v>9</c:v>
                </c:pt>
                <c:pt idx="3">
                  <c:v>8.8000000000000007</c:v>
                </c:pt>
                <c:pt idx="4">
                  <c:v>9.8000000000000007</c:v>
                </c:pt>
                <c:pt idx="5">
                  <c:v>9.1999999999999993</c:v>
                </c:pt>
                <c:pt idx="6">
                  <c:v>9.1999999999999993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2D1-4C47-9E1A-50CFF293B7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89854176"/>
        <c:axId val="989847648"/>
      </c:barChart>
      <c:catAx>
        <c:axId val="989854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989847648"/>
        <c:crosses val="autoZero"/>
        <c:auto val="1"/>
        <c:lblAlgn val="ctr"/>
        <c:lblOffset val="100"/>
        <c:noMultiLvlLbl val="0"/>
      </c:catAx>
      <c:valAx>
        <c:axId val="989847648"/>
        <c:scaling>
          <c:orientation val="minMax"/>
          <c:max val="10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989854176"/>
        <c:crosses val="autoZero"/>
        <c:crossBetween val="between"/>
      </c:valAx>
      <c:spPr>
        <a:solidFill>
          <a:schemeClr val="bg1">
            <a:lumMod val="85000"/>
          </a:schemeClr>
        </a:solidFill>
        <a:ln>
          <a:noFill/>
        </a:ln>
        <a:effectLst/>
      </c:spPr>
    </c:plotArea>
    <c:plotVisOnly val="1"/>
    <c:dispBlanksAs val="gap"/>
    <c:showDLblsOverMax val="0"/>
  </c:chart>
  <c:spPr>
    <a:pattFill prst="pct5">
      <a:fgClr>
        <a:schemeClr val="accent1"/>
      </a:fgClr>
      <a:bgClr>
        <a:schemeClr val="bg1"/>
      </a:bgClr>
    </a:pattFill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l-GR" sz="2000" b="1"/>
              <a:t>Δομή-Παρουσίαση</a:t>
            </a:r>
            <a:r>
              <a:rPr lang="el-GR" sz="2000" b="1" baseline="0"/>
              <a:t> (Μέσοι όροι αξιολόγησης) </a:t>
            </a:r>
            <a:endParaRPr lang="el-GR" sz="2000" b="1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l-GR"/>
        </a:p>
      </c:txPr>
    </c:title>
    <c:autoTitleDeleted val="0"/>
    <c:plotArea>
      <c:layout>
        <c:manualLayout>
          <c:layoutTarget val="inner"/>
          <c:xMode val="edge"/>
          <c:yMode val="edge"/>
          <c:x val="0.16645997375328084"/>
          <c:y val="0.10190230387868184"/>
          <c:w val="0.83354002624671919"/>
          <c:h val="0.4715001458151064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Φύλλο1!$A$35:$A$43</c:f>
              <c:strCache>
                <c:ptCount val="9"/>
                <c:pt idx="0">
                  <c:v>Προσέλκυση ενδιαφέροντος</c:v>
                </c:pt>
                <c:pt idx="1">
                  <c:v>Εμφάνιση-αισθητική</c:v>
                </c:pt>
                <c:pt idx="2">
                  <c:v>Κατανοητό-εύληπτο περιεχόμενο</c:v>
                </c:pt>
                <c:pt idx="3">
                  <c:v>Μαθησιακό επίπεδο-ηλικία</c:v>
                </c:pt>
                <c:pt idx="4">
                  <c:v>Θετική διάθεση-συνέχιση χρήσης</c:v>
                </c:pt>
                <c:pt idx="5">
                  <c:v>Σχέση με βιώματα παιδιών</c:v>
                </c:pt>
                <c:pt idx="6">
                  <c:v>Οργάνωση-Αλληλουχία περιεχομένου</c:v>
                </c:pt>
                <c:pt idx="7">
                  <c:v>Ορθογραφία-Γραμματική-Συντακτικό</c:v>
                </c:pt>
                <c:pt idx="8">
                  <c:v>Ευανάγνωστα κείμενα</c:v>
                </c:pt>
              </c:strCache>
            </c:strRef>
          </c:cat>
          <c:val>
            <c:numRef>
              <c:f>Φύλλο1!$G$35:$G$43</c:f>
              <c:numCache>
                <c:formatCode>General</c:formatCode>
                <c:ptCount val="9"/>
                <c:pt idx="0">
                  <c:v>9.8000000000000007</c:v>
                </c:pt>
                <c:pt idx="1">
                  <c:v>9.6</c:v>
                </c:pt>
                <c:pt idx="2">
                  <c:v>9.6</c:v>
                </c:pt>
                <c:pt idx="3">
                  <c:v>9.1999999999999993</c:v>
                </c:pt>
                <c:pt idx="4">
                  <c:v>9.1999999999999993</c:v>
                </c:pt>
                <c:pt idx="5">
                  <c:v>9.8000000000000007</c:v>
                </c:pt>
                <c:pt idx="6">
                  <c:v>9.6</c:v>
                </c:pt>
                <c:pt idx="7">
                  <c:v>10</c:v>
                </c:pt>
                <c:pt idx="8">
                  <c:v>9.6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B7C-46A8-B957-45695783C1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89848192"/>
        <c:axId val="989850912"/>
      </c:barChart>
      <c:catAx>
        <c:axId val="989848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989850912"/>
        <c:crosses val="autoZero"/>
        <c:auto val="1"/>
        <c:lblAlgn val="ctr"/>
        <c:lblOffset val="100"/>
        <c:noMultiLvlLbl val="0"/>
      </c:catAx>
      <c:valAx>
        <c:axId val="989850912"/>
        <c:scaling>
          <c:orientation val="minMax"/>
          <c:max val="10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989848192"/>
        <c:crosses val="autoZero"/>
        <c:crossBetween val="between"/>
      </c:valAx>
      <c:spPr>
        <a:solidFill>
          <a:schemeClr val="bg1">
            <a:lumMod val="85000"/>
          </a:schemeClr>
        </a:solidFill>
        <a:ln>
          <a:noFill/>
        </a:ln>
        <a:effectLst/>
      </c:spPr>
    </c:plotArea>
    <c:plotVisOnly val="1"/>
    <c:dispBlanksAs val="gap"/>
    <c:showDLblsOverMax val="0"/>
  </c:chart>
  <c:spPr>
    <a:pattFill prst="pct5">
      <a:fgClr>
        <a:schemeClr val="bg1">
          <a:lumMod val="85000"/>
        </a:schemeClr>
      </a:fgClr>
      <a:bgClr>
        <a:schemeClr val="bg1"/>
      </a:bgClr>
    </a:pattFill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Ορθογώνιο 7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Πεντάγωνο 8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95710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11/10/2018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333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11/10/2018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9075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3989857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smtClean="0"/>
              <a:t>2016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Δρ Χαράλαμπος Μουζάκης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Ορθογώνιο 9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Πεντάγωνο 10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38410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11/10/2018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217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11/10/2018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9152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11/10/2018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19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11/10/2018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795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11/10/2018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135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11/10/2018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778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11/10/2018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281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11/10/2018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857806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95" r:id="rId1"/>
    <p:sldLayoutId id="2147484496" r:id="rId2"/>
    <p:sldLayoutId id="2147484497" r:id="rId3"/>
    <p:sldLayoutId id="2147484498" r:id="rId4"/>
    <p:sldLayoutId id="2147484499" r:id="rId5"/>
    <p:sldLayoutId id="2147484500" r:id="rId6"/>
    <p:sldLayoutId id="2147484501" r:id="rId7"/>
    <p:sldLayoutId id="2147484502" r:id="rId8"/>
    <p:sldLayoutId id="2147484503" r:id="rId9"/>
    <p:sldLayoutId id="2147484504" r:id="rId10"/>
    <p:sldLayoutId id="2147484505" r:id="rId11"/>
    <p:sldLayoutId id="21474844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chamilo.datacenter.uoc.gr/metchamilo/courses/KYKLOFORIAKHAGWGH/index.php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open?id=1FjdG3c4BFzdrRhucCS3T_zitEn1LwIxc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45598" y="1339985"/>
            <a:ext cx="7821181" cy="2042436"/>
          </a:xfrm>
        </p:spPr>
        <p:txBody>
          <a:bodyPr>
            <a:noAutofit/>
          </a:bodyPr>
          <a:lstStyle/>
          <a:p>
            <a:r>
              <a:rPr lang="el-GR" sz="3600" b="1" dirty="0">
                <a:solidFill>
                  <a:srgbClr val="002060"/>
                </a:solidFill>
              </a:rPr>
              <a:t>Δημιουργία διαδραστικού εκπαιδευτικού υλικού με τη μέθοδο της ΕξΑΕ στο μάθημα της Κυκλοφοριακής Αγωγής για τις Ε' και Στ' τάξεις του Δημοτικού</a:t>
            </a:r>
          </a:p>
        </p:txBody>
      </p:sp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555132" y="265654"/>
            <a:ext cx="846925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6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600" dirty="0">
              <a:latin typeface="Book Antiqua" panose="02040602050305030304" pitchFamily="18" charset="0"/>
            </a:endParaRPr>
          </a:p>
          <a:p>
            <a:pPr algn="ctr"/>
            <a:r>
              <a:rPr lang="el-GR" sz="1600" dirty="0">
                <a:latin typeface="Book Antiqua" panose="02040602050305030304" pitchFamily="18" charset="0"/>
              </a:rPr>
              <a:t>«Επιστήμες της Αγωγής - Εξ Αποστάσεως Εκπαίδευση  με την χρήση των ΤΠΕ (e-</a:t>
            </a:r>
            <a:r>
              <a:rPr lang="el-GR" sz="1600" dirty="0" err="1">
                <a:latin typeface="Book Antiqua" panose="02040602050305030304" pitchFamily="18" charset="0"/>
              </a:rPr>
              <a:t>Learning</a:t>
            </a:r>
            <a:r>
              <a:rPr lang="el-GR" sz="1600" dirty="0">
                <a:latin typeface="Book Antiqua" panose="02040602050305030304" pitchFamily="18" charset="0"/>
              </a:rPr>
              <a:t>)»</a:t>
            </a: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5933891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2018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638680" y="5589240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369379" y="3483916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 smtClean="0"/>
              <a:t>Ευαγγελία Μαμαλάκη</a:t>
            </a:r>
            <a:endParaRPr lang="el-GR" sz="3200" dirty="0"/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0911661"/>
              </p:ext>
            </p:extLst>
          </p:nvPr>
        </p:nvGraphicFramePr>
        <p:xfrm>
          <a:off x="1789760" y="5015409"/>
          <a:ext cx="6214429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808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3486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714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Ιωάννης </a:t>
                      </a:r>
                      <a:r>
                        <a:rPr lang="el-GR" sz="1800" b="1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Γκιόσος</a:t>
                      </a:r>
                      <a:endParaRPr lang="el-GR" sz="18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Μαρία </a:t>
                      </a:r>
                      <a:r>
                        <a:rPr lang="el-GR" sz="1800" b="1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Κουτσούμπα</a:t>
                      </a:r>
                      <a:endParaRPr lang="el-GR" sz="18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Ηλίας</a:t>
                      </a:r>
                      <a:r>
                        <a:rPr lang="el-GR" sz="18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Μαυροειδής</a:t>
                      </a:r>
                      <a:endParaRPr lang="el-GR" sz="18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535809" y="4544582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/>
              <a:t>Επιτροπή Κρίσης ΔΕ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95128" y="692696"/>
            <a:ext cx="7848872" cy="504056"/>
          </a:xfrm>
        </p:spPr>
        <p:txBody>
          <a:bodyPr>
            <a:noAutofit/>
          </a:bodyPr>
          <a:lstStyle/>
          <a:p>
            <a:r>
              <a:rPr lang="el-GR" sz="3600" b="1" dirty="0">
                <a:solidFill>
                  <a:srgbClr val="002060"/>
                </a:solidFill>
              </a:rPr>
              <a:t>6</a:t>
            </a:r>
            <a:r>
              <a:rPr lang="el-GR" sz="3600" b="1" dirty="0" smtClean="0">
                <a:solidFill>
                  <a:srgbClr val="002060"/>
                </a:solidFill>
              </a:rPr>
              <a:t>. </a:t>
            </a:r>
            <a:r>
              <a:rPr lang="el-GR" sz="3600" b="1" dirty="0">
                <a:solidFill>
                  <a:srgbClr val="002060"/>
                </a:solidFill>
              </a:rPr>
              <a:t>Παραγόμενο εκπαιδευτικό </a:t>
            </a:r>
            <a:r>
              <a:rPr lang="el-GR" sz="3600" b="1" dirty="0" smtClean="0">
                <a:solidFill>
                  <a:srgbClr val="002060"/>
                </a:solidFill>
              </a:rPr>
              <a:t>υλικό (2/3)</a:t>
            </a:r>
            <a:endParaRPr lang="el-GR" sz="3600" b="1" dirty="0">
              <a:solidFill>
                <a:srgbClr val="00206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539552" y="1412776"/>
            <a:ext cx="842493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/>
              <a:t>Οι </a:t>
            </a:r>
            <a:r>
              <a:rPr lang="el-GR" sz="2800" b="1" dirty="0"/>
              <a:t>δραστηριότητες</a:t>
            </a:r>
            <a:r>
              <a:rPr lang="el-GR" sz="2800" dirty="0"/>
              <a:t> </a:t>
            </a:r>
            <a:r>
              <a:rPr lang="el-GR" sz="2800" dirty="0" smtClean="0"/>
              <a:t>πραγματοποιούνται </a:t>
            </a:r>
            <a:r>
              <a:rPr lang="el-GR" sz="2800" dirty="0"/>
              <a:t>από </a:t>
            </a:r>
            <a:r>
              <a:rPr lang="el-GR" sz="2800" dirty="0" smtClean="0"/>
              <a:t>κάθε </a:t>
            </a:r>
            <a:r>
              <a:rPr lang="el-GR" sz="2800" dirty="0"/>
              <a:t>μαθητή </a:t>
            </a:r>
            <a:r>
              <a:rPr lang="el-GR" sz="2800" dirty="0" smtClean="0"/>
              <a:t>είτε στη </a:t>
            </a:r>
            <a:r>
              <a:rPr lang="el-GR" sz="2800" b="1" dirty="0"/>
              <a:t>σχολική τάξη </a:t>
            </a:r>
            <a:r>
              <a:rPr lang="el-GR" sz="2800" dirty="0"/>
              <a:t>είτε </a:t>
            </a:r>
            <a:r>
              <a:rPr lang="el-GR" sz="2800" b="1" dirty="0"/>
              <a:t>εξ αποστάσεως </a:t>
            </a:r>
            <a:r>
              <a:rPr lang="el-GR" sz="2800" dirty="0" smtClean="0"/>
              <a:t>απ’ το σπίτι </a:t>
            </a:r>
            <a:r>
              <a:rPr lang="el-GR" sz="2800" dirty="0"/>
              <a:t>μέσω Η/Υ. Κ</a:t>
            </a:r>
            <a:r>
              <a:rPr lang="el-GR" sz="2800" dirty="0" smtClean="0"/>
              <a:t>ρίνεται </a:t>
            </a:r>
            <a:r>
              <a:rPr lang="el-GR" sz="2800" dirty="0"/>
              <a:t>σκόπιμο το υλικό να συνδυάζεται με </a:t>
            </a:r>
            <a:r>
              <a:rPr lang="el-GR" sz="2800" b="1" dirty="0"/>
              <a:t>συζήτηση</a:t>
            </a:r>
            <a:r>
              <a:rPr lang="el-GR" sz="2800" dirty="0"/>
              <a:t> στην τάξη, ώστε οι μαθητές να εκφράζουν σκέψεις και συμπεράσματα. </a:t>
            </a:r>
            <a:endParaRPr lang="el-GR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/>
              <a:t>Οι </a:t>
            </a:r>
            <a:r>
              <a:rPr lang="el-GR" sz="2800" dirty="0"/>
              <a:t>μαθητές με </a:t>
            </a:r>
            <a:r>
              <a:rPr lang="el-GR" sz="2800" dirty="0" smtClean="0"/>
              <a:t>καθοδήγηση κάνουν &amp; στέλνουν </a:t>
            </a:r>
            <a:r>
              <a:rPr lang="el-GR" sz="2800" dirty="0"/>
              <a:t>στην </a:t>
            </a:r>
            <a:r>
              <a:rPr lang="el-GR" sz="2800" dirty="0" smtClean="0"/>
              <a:t>εκπ/</a:t>
            </a:r>
            <a:r>
              <a:rPr lang="el-GR" sz="2800" dirty="0" err="1" smtClean="0"/>
              <a:t>κή</a:t>
            </a:r>
            <a:r>
              <a:rPr lang="el-GR" sz="2800" dirty="0" smtClean="0"/>
              <a:t> </a:t>
            </a:r>
            <a:r>
              <a:rPr lang="el-GR" sz="2800" dirty="0"/>
              <a:t>πλατφόρμα τις </a:t>
            </a:r>
            <a:r>
              <a:rPr lang="el-GR" sz="2800" b="1" dirty="0"/>
              <a:t>ατομικές </a:t>
            </a:r>
            <a:r>
              <a:rPr lang="el-GR" sz="2800" b="1" dirty="0" smtClean="0"/>
              <a:t>εργασίες</a:t>
            </a:r>
            <a:r>
              <a:rPr lang="el-GR" sz="2800" dirty="0" smtClean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/>
              <a:t>Οι </a:t>
            </a:r>
            <a:r>
              <a:rPr lang="el-GR" sz="2800" b="1" dirty="0"/>
              <a:t>ομαδικές εργασίες </a:t>
            </a:r>
            <a:r>
              <a:rPr lang="el-GR" sz="2800" dirty="0"/>
              <a:t>καλό είναι να ολοκληρώνονται </a:t>
            </a:r>
            <a:r>
              <a:rPr lang="el-GR" sz="2800" dirty="0" smtClean="0"/>
              <a:t>εντός σχολείου, </a:t>
            </a:r>
            <a:r>
              <a:rPr lang="el-GR" sz="2800" dirty="0"/>
              <a:t>ώστε να υπάρχει άμεση εποπτεία και συμβουλευτική κατά τη διάρκεια της συνεργασίας των ομάδων</a:t>
            </a:r>
            <a:r>
              <a:rPr lang="el-GR" sz="28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24163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95128" y="692696"/>
            <a:ext cx="7848872" cy="504056"/>
          </a:xfrm>
        </p:spPr>
        <p:txBody>
          <a:bodyPr>
            <a:noAutofit/>
          </a:bodyPr>
          <a:lstStyle/>
          <a:p>
            <a:r>
              <a:rPr lang="el-GR" sz="3600" b="1" dirty="0">
                <a:solidFill>
                  <a:srgbClr val="002060"/>
                </a:solidFill>
              </a:rPr>
              <a:t>6</a:t>
            </a:r>
            <a:r>
              <a:rPr lang="el-GR" sz="3600" b="1" dirty="0" smtClean="0">
                <a:solidFill>
                  <a:srgbClr val="002060"/>
                </a:solidFill>
              </a:rPr>
              <a:t>. </a:t>
            </a:r>
            <a:r>
              <a:rPr lang="el-GR" sz="3600" b="1" dirty="0">
                <a:solidFill>
                  <a:srgbClr val="002060"/>
                </a:solidFill>
              </a:rPr>
              <a:t>Παραγόμενο εκπαιδευτικό </a:t>
            </a:r>
            <a:r>
              <a:rPr lang="el-GR" sz="3600" b="1" dirty="0" smtClean="0">
                <a:solidFill>
                  <a:srgbClr val="002060"/>
                </a:solidFill>
              </a:rPr>
              <a:t>υλικό (3/3)</a:t>
            </a:r>
            <a:endParaRPr lang="el-GR" sz="3600" b="1" dirty="0">
              <a:solidFill>
                <a:srgbClr val="00206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539552" y="1224211"/>
            <a:ext cx="849694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b="1" dirty="0" smtClean="0"/>
              <a:t>Πέντε </a:t>
            </a:r>
            <a:r>
              <a:rPr lang="el-GR" sz="2800" b="1" dirty="0"/>
              <a:t>διδακτικές ενότητες: </a:t>
            </a:r>
          </a:p>
          <a:p>
            <a:r>
              <a:rPr lang="el-GR" sz="2800" b="1" dirty="0" smtClean="0"/>
              <a:t>1. </a:t>
            </a:r>
            <a:r>
              <a:rPr lang="el-GR" sz="2800" dirty="0" smtClean="0"/>
              <a:t>Κ.Ο.Κ</a:t>
            </a:r>
            <a:r>
              <a:rPr lang="el-GR" sz="2800" dirty="0"/>
              <a:t>. &amp; Προσανατολισμός-Εύρεση προορισμού</a:t>
            </a:r>
            <a:r>
              <a:rPr lang="el-GR" sz="2800" dirty="0" smtClean="0"/>
              <a:t>,</a:t>
            </a:r>
          </a:p>
          <a:p>
            <a:r>
              <a:rPr lang="el-GR" sz="2800" b="1" dirty="0" smtClean="0"/>
              <a:t>2</a:t>
            </a:r>
            <a:r>
              <a:rPr lang="el-GR" sz="2800" b="1" dirty="0"/>
              <a:t>.</a:t>
            </a:r>
            <a:r>
              <a:rPr lang="el-GR" sz="2800" dirty="0"/>
              <a:t> Σήματα-Σηματοδότες-Τροχονόμοι, </a:t>
            </a:r>
            <a:endParaRPr lang="el-GR" sz="2800" dirty="0" smtClean="0"/>
          </a:p>
          <a:p>
            <a:r>
              <a:rPr lang="el-GR" sz="2800" b="1" dirty="0" smtClean="0"/>
              <a:t>3</a:t>
            </a:r>
            <a:r>
              <a:rPr lang="el-GR" sz="2800" b="1" dirty="0"/>
              <a:t>.</a:t>
            </a:r>
            <a:r>
              <a:rPr lang="el-GR" sz="2800" dirty="0"/>
              <a:t> Κυκλοφορώ ως πεζός με ασφάλεια, </a:t>
            </a:r>
            <a:endParaRPr lang="el-GR" sz="2800" dirty="0" smtClean="0"/>
          </a:p>
          <a:p>
            <a:r>
              <a:rPr lang="el-GR" sz="2800" b="1" dirty="0" smtClean="0"/>
              <a:t>4</a:t>
            </a:r>
            <a:r>
              <a:rPr lang="el-GR" sz="2800" b="1" dirty="0"/>
              <a:t>. </a:t>
            </a:r>
            <a:r>
              <a:rPr lang="el-GR" sz="2800" dirty="0"/>
              <a:t>Κυκλοφορώ ως ποδηλάτης με ασφάλεια, </a:t>
            </a:r>
            <a:endParaRPr lang="el-GR" sz="2800" dirty="0" smtClean="0"/>
          </a:p>
          <a:p>
            <a:r>
              <a:rPr lang="el-GR" sz="2800" b="1" dirty="0" smtClean="0"/>
              <a:t>5</a:t>
            </a:r>
            <a:r>
              <a:rPr lang="el-GR" sz="2800" b="1" dirty="0"/>
              <a:t>.</a:t>
            </a:r>
            <a:r>
              <a:rPr lang="el-GR" sz="2800" dirty="0"/>
              <a:t> Κυκλοφορώ ως επιβάτης στο αυτοκίνητο και στα άλλα μέσα μεταφοράς</a:t>
            </a:r>
            <a:r>
              <a:rPr lang="el-GR" sz="2800" dirty="0" smtClean="0"/>
              <a:t>.</a:t>
            </a:r>
            <a:r>
              <a:rPr lang="el-GR" sz="2800" dirty="0"/>
              <a:t> </a:t>
            </a:r>
            <a:endParaRPr lang="el-GR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/>
              <a:t>Ο</a:t>
            </a:r>
            <a:r>
              <a:rPr lang="el-GR" sz="2800" dirty="0" smtClean="0"/>
              <a:t>ι </a:t>
            </a:r>
            <a:r>
              <a:rPr lang="el-GR" sz="2800" dirty="0"/>
              <a:t>ενότητες </a:t>
            </a:r>
            <a:r>
              <a:rPr lang="el-GR" sz="2800" dirty="0" smtClean="0"/>
              <a:t>είναι </a:t>
            </a:r>
            <a:r>
              <a:rPr lang="el-GR" sz="2800" dirty="0"/>
              <a:t>χωρισμένες σε διαφάνειες που ακολουθούν </a:t>
            </a:r>
            <a:r>
              <a:rPr lang="el-GR" sz="2800" b="1" dirty="0" smtClean="0"/>
              <a:t>συγκεκριμένη αλληλουχία.</a:t>
            </a:r>
            <a:endParaRPr lang="en-US" sz="2800" b="1" dirty="0" smtClean="0">
              <a:hlinkClick r:id="rId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smtClean="0">
                <a:hlinkClick r:id="rId2"/>
              </a:rPr>
              <a:t>Chamilo</a:t>
            </a:r>
            <a:r>
              <a:rPr lang="el-GR" sz="2800" dirty="0" smtClean="0"/>
              <a:t>: κάθε μαθητής φτιάχνει λογαριασμό, συνδέεται, μελετά, ανεβάζει εργασίες και παρακολουθεί πορεία επίτευξης αποτελεσμάτων.</a:t>
            </a:r>
          </a:p>
        </p:txBody>
      </p:sp>
    </p:spTree>
    <p:extLst>
      <p:ext uri="{BB962C8B-B14F-4D97-AF65-F5344CB8AC3E}">
        <p14:creationId xmlns:p14="http://schemas.microsoft.com/office/powerpoint/2010/main" val="2718479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36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264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241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028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70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915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245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579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b="1" dirty="0" smtClean="0">
                <a:solidFill>
                  <a:srgbClr val="002060"/>
                </a:solidFill>
              </a:rPr>
              <a:t>Δομή </a:t>
            </a:r>
            <a:r>
              <a:rPr lang="el-GR" sz="3600" b="1" dirty="0">
                <a:solidFill>
                  <a:srgbClr val="002060"/>
                </a:solidFill>
              </a:rPr>
              <a:t>της </a:t>
            </a:r>
            <a:r>
              <a:rPr lang="el-GR" sz="3600" b="1" dirty="0" smtClean="0">
                <a:solidFill>
                  <a:srgbClr val="002060"/>
                </a:solidFill>
              </a:rPr>
              <a:t>παρουσίασης</a:t>
            </a:r>
            <a:endParaRPr lang="el-GR" sz="3600" b="1" dirty="0">
              <a:solidFill>
                <a:srgbClr val="00206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1259632" y="1164134"/>
            <a:ext cx="734481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l-GR" sz="2800" dirty="0" smtClean="0"/>
              <a:t>Σκοπός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800" dirty="0" smtClean="0"/>
              <a:t>Συνεισφορά-Αναγκαιότητα της εργασίας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800" dirty="0" smtClean="0"/>
              <a:t>Ερευνητικά ερωτήματα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800" dirty="0" smtClean="0"/>
              <a:t>Εννοιολογικοί ορισμοί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800" dirty="0" smtClean="0"/>
              <a:t>Θεωρητικό πλαίσιο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800" dirty="0" smtClean="0"/>
              <a:t>Παραγόμενο εκπαιδευτικό υλικό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800" dirty="0" smtClean="0"/>
              <a:t>Μεθοδολογία δημιουργίας του υλικού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800" dirty="0" smtClean="0"/>
              <a:t>Μεθοδολογία έρευνας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800" dirty="0" smtClean="0"/>
              <a:t>Αποτελέσματα-Κύρια ευρήματα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800" dirty="0" smtClean="0"/>
              <a:t>Συμπεράσματα-Προτάσεις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800" dirty="0" smtClean="0"/>
              <a:t>Δυνατά σημεία του υλικού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800" dirty="0" smtClean="0"/>
              <a:t>Περιορισμοί-Μελλοντικές έρευνες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537698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15616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b="1" dirty="0">
                <a:solidFill>
                  <a:srgbClr val="002060"/>
                </a:solidFill>
              </a:rPr>
              <a:t>7</a:t>
            </a:r>
            <a:r>
              <a:rPr lang="el-GR" sz="3600" b="1" dirty="0" smtClean="0">
                <a:solidFill>
                  <a:srgbClr val="002060"/>
                </a:solidFill>
              </a:rPr>
              <a:t>. Μεθοδολογία δημιουργίας του υλικού</a:t>
            </a:r>
            <a:endParaRPr lang="el-GR" sz="4000" b="1" dirty="0">
              <a:solidFill>
                <a:srgbClr val="00206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539552" y="1340768"/>
            <a:ext cx="860444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b="1" dirty="0" smtClean="0"/>
              <a:t>Εργαλεία ανάπτυξης υλικού:</a:t>
            </a:r>
            <a:r>
              <a:rPr lang="el-GR" sz="2800" dirty="0" smtClean="0"/>
              <a:t> </a:t>
            </a:r>
            <a:r>
              <a:rPr lang="en-US" sz="2800" dirty="0" smtClean="0"/>
              <a:t>H5P, Chamilo, Google Drive, </a:t>
            </a:r>
            <a:r>
              <a:rPr lang="en-US" sz="2800" dirty="0" err="1" smtClean="0"/>
              <a:t>Padlet</a:t>
            </a:r>
            <a:r>
              <a:rPr lang="en-US" sz="2800" dirty="0" smtClean="0"/>
              <a:t>, YouTube, </a:t>
            </a:r>
            <a:r>
              <a:rPr lang="el-GR" sz="2800" dirty="0" smtClean="0"/>
              <a:t>Εργαλεία επεξεργασίας εικόνων (Ζωγραφική, αποκόμματα, </a:t>
            </a:r>
            <a:r>
              <a:rPr lang="en-US" sz="2800" dirty="0"/>
              <a:t>B</a:t>
            </a:r>
            <a:r>
              <a:rPr lang="en-US" sz="2800" dirty="0" smtClean="0"/>
              <a:t>onanza), Microsoft Office, </a:t>
            </a:r>
            <a:r>
              <a:rPr lang="en-US" sz="2800" dirty="0" err="1" smtClean="0"/>
              <a:t>Pixton</a:t>
            </a:r>
            <a:r>
              <a:rPr lang="el-GR" sz="2800" dirty="0" smtClean="0"/>
              <a:t>,</a:t>
            </a:r>
            <a:r>
              <a:rPr lang="en-US" sz="2800" dirty="0" smtClean="0"/>
              <a:t> Screencast-O-</a:t>
            </a:r>
            <a:r>
              <a:rPr lang="en-US" sz="2800" dirty="0" err="1" smtClean="0"/>
              <a:t>Matic</a:t>
            </a:r>
            <a:r>
              <a:rPr lang="en-US" sz="2800" dirty="0" smtClean="0"/>
              <a:t>, Windows Movie Maker, Free MP3 Cutter</a:t>
            </a:r>
            <a:endParaRPr lang="el-GR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b="1" dirty="0" smtClean="0"/>
              <a:t>Διαδικασία ανάπτυξης:</a:t>
            </a:r>
            <a:r>
              <a:rPr lang="el-GR" sz="2800" dirty="0" smtClean="0"/>
              <a:t> μελέτη βιβλιογραφίας, συγκέντρωση πηγών Κ.Α., οργάνωση ενοτήτων, στόχοι, προσθήκη εικονιδίων-εργαλείων βοήθειας</a:t>
            </a:r>
            <a:r>
              <a:rPr lang="el-GR" sz="2800" dirty="0"/>
              <a:t>, σενάριο-κόμικ, διαδραστικές </a:t>
            </a:r>
            <a:r>
              <a:rPr lang="el-GR" sz="2800" dirty="0" smtClean="0"/>
              <a:t>ερωτήσεις αυτοαξιολόγησης, υπερσύνδεσμοι, ομαδικές &amp; ατομικές εργασίες, περίληψη ενοτήτων σε βίντεο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813676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67136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b="1" dirty="0">
                <a:solidFill>
                  <a:srgbClr val="002060"/>
                </a:solidFill>
              </a:rPr>
              <a:t>8</a:t>
            </a:r>
            <a:r>
              <a:rPr lang="el-GR" sz="3600" b="1" dirty="0" smtClean="0">
                <a:solidFill>
                  <a:srgbClr val="002060"/>
                </a:solidFill>
              </a:rPr>
              <a:t>. </a:t>
            </a:r>
            <a:r>
              <a:rPr lang="el-GR" sz="3600" b="1" dirty="0">
                <a:solidFill>
                  <a:srgbClr val="002060"/>
                </a:solidFill>
              </a:rPr>
              <a:t>Μεθοδολογία </a:t>
            </a:r>
            <a:r>
              <a:rPr lang="el-GR" sz="3600" b="1" dirty="0" smtClean="0">
                <a:solidFill>
                  <a:srgbClr val="002060"/>
                </a:solidFill>
              </a:rPr>
              <a:t>έρευνας (</a:t>
            </a:r>
            <a:r>
              <a:rPr lang="el-GR" sz="3600" b="1" dirty="0">
                <a:solidFill>
                  <a:srgbClr val="002060"/>
                </a:solidFill>
              </a:rPr>
              <a:t>1</a:t>
            </a:r>
            <a:r>
              <a:rPr lang="el-GR" sz="3600" b="1" dirty="0" smtClean="0">
                <a:solidFill>
                  <a:srgbClr val="002060"/>
                </a:solidFill>
              </a:rPr>
              <a:t>/2)</a:t>
            </a:r>
            <a:endParaRPr lang="el-GR" sz="4000" b="1" dirty="0">
              <a:solidFill>
                <a:srgbClr val="00206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575048" y="1340768"/>
            <a:ext cx="856895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b="1" dirty="0" smtClean="0"/>
              <a:t>Δείγμα:</a:t>
            </a:r>
            <a:r>
              <a:rPr lang="el-GR" sz="2800" dirty="0" smtClean="0"/>
              <a:t> </a:t>
            </a:r>
          </a:p>
          <a:p>
            <a:r>
              <a:rPr lang="el-GR" sz="2800" dirty="0" smtClean="0"/>
              <a:t>Εκπαιδευτικοί Α/</a:t>
            </a:r>
            <a:r>
              <a:rPr lang="el-GR" sz="2800" dirty="0" err="1" smtClean="0"/>
              <a:t>βάθμιας</a:t>
            </a:r>
            <a:r>
              <a:rPr lang="el-GR" sz="2800" dirty="0" smtClean="0"/>
              <a:t> </a:t>
            </a:r>
            <a:r>
              <a:rPr lang="el-GR" sz="2800" dirty="0" err="1" smtClean="0"/>
              <a:t>εκπ</a:t>
            </a:r>
            <a:r>
              <a:rPr lang="el-GR" sz="2800" dirty="0" smtClean="0"/>
              <a:t>/</a:t>
            </a:r>
            <a:r>
              <a:rPr lang="el-GR" sz="2800" dirty="0" err="1" smtClean="0"/>
              <a:t>σης</a:t>
            </a:r>
            <a:r>
              <a:rPr lang="el-GR" sz="2800" dirty="0" smtClean="0"/>
              <a:t> με: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l-GR" sz="2800" dirty="0" smtClean="0"/>
              <a:t>εμπειρία/ χρόνια προϋπηρεσίας </a:t>
            </a:r>
            <a:r>
              <a:rPr lang="el-GR" sz="2800" dirty="0"/>
              <a:t>στα δημοτικά </a:t>
            </a:r>
            <a:r>
              <a:rPr lang="el-GR" sz="2800" dirty="0" smtClean="0"/>
              <a:t>σχολεία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l-GR" sz="2800" dirty="0" smtClean="0"/>
              <a:t>καλό </a:t>
            </a:r>
            <a:r>
              <a:rPr lang="el-GR" sz="2800" dirty="0"/>
              <a:t>επίπεδο γνώσης της χρήσης και αξιοποίησης των Η/Υ κατά τη </a:t>
            </a:r>
            <a:r>
              <a:rPr lang="el-GR" sz="2800" dirty="0" smtClean="0"/>
              <a:t>διδασκαλία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l-GR" sz="2800" dirty="0"/>
              <a:t>Ε</a:t>
            </a:r>
            <a:r>
              <a:rPr lang="el-GR" sz="2800" dirty="0" smtClean="0"/>
              <a:t>ίχαν </a:t>
            </a:r>
            <a:r>
              <a:rPr lang="el-GR" sz="2800" dirty="0"/>
              <a:t>αναγνωρίσει την αναγκαιότητα εφαρμογής προγραμμάτων Κυκλοφοριακής Αγωγής </a:t>
            </a:r>
            <a:r>
              <a:rPr lang="el-GR" sz="2800" dirty="0" smtClean="0"/>
              <a:t>για </a:t>
            </a:r>
            <a:r>
              <a:rPr lang="el-GR" sz="2800" dirty="0"/>
              <a:t>πρόληψη </a:t>
            </a:r>
            <a:r>
              <a:rPr lang="el-GR" sz="2800" dirty="0" smtClean="0"/>
              <a:t>των ατυχημάτων. </a:t>
            </a:r>
            <a:r>
              <a:rPr lang="el-GR" sz="2800" dirty="0"/>
              <a:t>Επομένως, προθυμοποιήθηκαν αμέσως να μελετήσουν </a:t>
            </a:r>
            <a:r>
              <a:rPr lang="el-GR" sz="2800" dirty="0" smtClean="0"/>
              <a:t>το </a:t>
            </a:r>
            <a:r>
              <a:rPr lang="el-GR" sz="2800" dirty="0"/>
              <a:t>υλικό και να καταθέτουν τη γνώμη τους σχετικά με τα ερευνητικά </a:t>
            </a:r>
            <a:r>
              <a:rPr lang="el-GR" sz="2800" dirty="0" smtClean="0"/>
              <a:t>ερωτήματα.</a:t>
            </a:r>
          </a:p>
        </p:txBody>
      </p:sp>
    </p:spTree>
    <p:extLst>
      <p:ext uri="{BB962C8B-B14F-4D97-AF65-F5344CB8AC3E}">
        <p14:creationId xmlns:p14="http://schemas.microsoft.com/office/powerpoint/2010/main" val="1132928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Πίνακας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9183163"/>
              </p:ext>
            </p:extLst>
          </p:nvPr>
        </p:nvGraphicFramePr>
        <p:xfrm>
          <a:off x="18801" y="16619"/>
          <a:ext cx="9125198" cy="68413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12526"/>
                <a:gridCol w="1004014"/>
                <a:gridCol w="892683"/>
                <a:gridCol w="1712964"/>
                <a:gridCol w="1551742"/>
                <a:gridCol w="1625634"/>
                <a:gridCol w="1625635"/>
              </a:tblGrid>
              <a:tr h="181772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2000">
                          <a:effectLst/>
                        </a:rPr>
                        <a:t> </a:t>
                      </a:r>
                      <a:endParaRPr lang="el-GR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2000">
                          <a:effectLst/>
                        </a:rPr>
                        <a:t>Φύλο</a:t>
                      </a:r>
                      <a:endParaRPr lang="el-GR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2000">
                          <a:effectLst/>
                        </a:rPr>
                        <a:t>Ηλικία</a:t>
                      </a:r>
                      <a:endParaRPr lang="el-GR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2000">
                          <a:effectLst/>
                        </a:rPr>
                        <a:t>Προϋπηρεσία</a:t>
                      </a:r>
                      <a:endParaRPr lang="el-GR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2000">
                          <a:effectLst/>
                        </a:rPr>
                        <a:t>Επίπεδο γνώσης Η/Υ</a:t>
                      </a:r>
                      <a:endParaRPr lang="el-GR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2000">
                          <a:effectLst/>
                        </a:rPr>
                        <a:t>ΠΜΣ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2000">
                          <a:effectLst/>
                        </a:rPr>
                        <a:t>(</a:t>
                      </a:r>
                      <a:r>
                        <a:rPr lang="en-US" sz="2000">
                          <a:effectLst/>
                        </a:rPr>
                        <a:t>e-learning)</a:t>
                      </a:r>
                      <a:endParaRPr lang="el-GR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2000">
                          <a:effectLst/>
                        </a:rPr>
                        <a:t>Νομός υπηρέτησης 2017-2018</a:t>
                      </a:r>
                      <a:endParaRPr lang="el-GR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00473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2000">
                          <a:effectLst/>
                        </a:rPr>
                        <a:t>Κ.</a:t>
                      </a:r>
                      <a:endParaRPr lang="el-GR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2000">
                          <a:effectLst/>
                        </a:rPr>
                        <a:t>γυναίκα</a:t>
                      </a:r>
                      <a:endParaRPr lang="el-GR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2000">
                          <a:effectLst/>
                        </a:rPr>
                        <a:t>50</a:t>
                      </a:r>
                      <a:endParaRPr lang="el-GR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2000">
                          <a:effectLst/>
                        </a:rPr>
                        <a:t>25 χρόνια</a:t>
                      </a:r>
                      <a:endParaRPr lang="el-GR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2000">
                          <a:effectLst/>
                        </a:rPr>
                        <a:t>Άριστο</a:t>
                      </a:r>
                      <a:endParaRPr lang="el-GR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2000">
                          <a:effectLst/>
                        </a:rPr>
                        <a:t>ΝΑΙ</a:t>
                      </a:r>
                      <a:endParaRPr lang="el-GR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2000">
                          <a:effectLst/>
                        </a:rPr>
                        <a:t>Χανίων</a:t>
                      </a:r>
                      <a:endParaRPr lang="el-GR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00473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2000">
                          <a:effectLst/>
                        </a:rPr>
                        <a:t>Μ.</a:t>
                      </a:r>
                      <a:endParaRPr lang="el-GR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2000">
                          <a:effectLst/>
                        </a:rPr>
                        <a:t>γυναίκα</a:t>
                      </a:r>
                      <a:endParaRPr lang="el-GR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2000">
                          <a:effectLst/>
                        </a:rPr>
                        <a:t>34</a:t>
                      </a:r>
                      <a:endParaRPr lang="el-GR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2000">
                          <a:effectLst/>
                        </a:rPr>
                        <a:t>12 χρόνια</a:t>
                      </a:r>
                      <a:endParaRPr lang="el-GR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2000">
                          <a:effectLst/>
                        </a:rPr>
                        <a:t>Άριστο</a:t>
                      </a:r>
                      <a:endParaRPr lang="el-GR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2000">
                          <a:effectLst/>
                        </a:rPr>
                        <a:t>ΟΧΙ</a:t>
                      </a:r>
                      <a:endParaRPr lang="el-GR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2000">
                          <a:effectLst/>
                        </a:rPr>
                        <a:t>Ρεθύμνου</a:t>
                      </a:r>
                      <a:endParaRPr lang="el-GR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00473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2000">
                          <a:effectLst/>
                        </a:rPr>
                        <a:t>Π.</a:t>
                      </a:r>
                      <a:endParaRPr lang="el-GR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2000">
                          <a:effectLst/>
                        </a:rPr>
                        <a:t>γυναίκα</a:t>
                      </a:r>
                      <a:endParaRPr lang="el-GR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2000">
                          <a:effectLst/>
                        </a:rPr>
                        <a:t>31</a:t>
                      </a:r>
                      <a:endParaRPr lang="el-GR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2000">
                          <a:effectLst/>
                        </a:rPr>
                        <a:t>9 χρόνια</a:t>
                      </a:r>
                      <a:endParaRPr lang="el-GR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2000">
                          <a:effectLst/>
                        </a:rPr>
                        <a:t>Άριστο</a:t>
                      </a:r>
                      <a:endParaRPr lang="el-GR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2000">
                          <a:effectLst/>
                        </a:rPr>
                        <a:t>ΟΧΙ</a:t>
                      </a:r>
                      <a:endParaRPr lang="el-GR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2000">
                          <a:effectLst/>
                        </a:rPr>
                        <a:t>Ηρακλείου</a:t>
                      </a:r>
                      <a:endParaRPr lang="el-GR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00473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2000">
                          <a:effectLst/>
                        </a:rPr>
                        <a:t>Σ.</a:t>
                      </a:r>
                      <a:endParaRPr lang="el-GR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2000">
                          <a:effectLst/>
                        </a:rPr>
                        <a:t>γυναίκα</a:t>
                      </a:r>
                      <a:endParaRPr lang="el-GR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2000">
                          <a:effectLst/>
                        </a:rPr>
                        <a:t>34</a:t>
                      </a:r>
                      <a:endParaRPr lang="el-GR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2000">
                          <a:effectLst/>
                        </a:rPr>
                        <a:t>12 χρόνια</a:t>
                      </a:r>
                      <a:endParaRPr lang="el-GR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2000">
                          <a:effectLst/>
                        </a:rPr>
                        <a:t>Άριστο</a:t>
                      </a:r>
                      <a:endParaRPr lang="el-GR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2000">
                          <a:effectLst/>
                        </a:rPr>
                        <a:t>ΝΑΙ</a:t>
                      </a:r>
                      <a:endParaRPr lang="el-GR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2000">
                          <a:effectLst/>
                        </a:rPr>
                        <a:t>Ηρακλείου</a:t>
                      </a:r>
                      <a:endParaRPr lang="el-GR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00473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2000">
                          <a:effectLst/>
                        </a:rPr>
                        <a:t>Χ.</a:t>
                      </a:r>
                      <a:endParaRPr lang="el-GR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2000">
                          <a:effectLst/>
                        </a:rPr>
                        <a:t>γυναίκα</a:t>
                      </a:r>
                      <a:endParaRPr lang="el-GR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2000">
                          <a:effectLst/>
                        </a:rPr>
                        <a:t>40</a:t>
                      </a:r>
                      <a:endParaRPr lang="el-GR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2000">
                          <a:effectLst/>
                        </a:rPr>
                        <a:t>15 χρόνια</a:t>
                      </a:r>
                      <a:endParaRPr lang="el-GR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2000">
                          <a:effectLst/>
                        </a:rPr>
                        <a:t>Άριστο</a:t>
                      </a:r>
                      <a:endParaRPr lang="el-GR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2000">
                          <a:effectLst/>
                        </a:rPr>
                        <a:t>ΝΑΙ</a:t>
                      </a:r>
                      <a:endParaRPr lang="el-GR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2000" dirty="0">
                          <a:effectLst/>
                        </a:rPr>
                        <a:t>Ηρακλείου</a:t>
                      </a:r>
                      <a:endParaRPr lang="el-GR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789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67136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b="1" dirty="0">
                <a:solidFill>
                  <a:srgbClr val="002060"/>
                </a:solidFill>
              </a:rPr>
              <a:t>8</a:t>
            </a:r>
            <a:r>
              <a:rPr lang="el-GR" sz="3600" b="1" dirty="0" smtClean="0">
                <a:solidFill>
                  <a:srgbClr val="002060"/>
                </a:solidFill>
              </a:rPr>
              <a:t>. </a:t>
            </a:r>
            <a:r>
              <a:rPr lang="el-GR" sz="3600" b="1" dirty="0">
                <a:solidFill>
                  <a:srgbClr val="002060"/>
                </a:solidFill>
              </a:rPr>
              <a:t>Μεθοδολογία </a:t>
            </a:r>
            <a:r>
              <a:rPr lang="el-GR" sz="3600" b="1" dirty="0" smtClean="0">
                <a:solidFill>
                  <a:srgbClr val="002060"/>
                </a:solidFill>
              </a:rPr>
              <a:t>έρευνας (2/2)</a:t>
            </a:r>
            <a:endParaRPr lang="el-GR" sz="4000" b="1" dirty="0">
              <a:solidFill>
                <a:srgbClr val="00206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539552" y="1427257"/>
            <a:ext cx="8604448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/>
              <a:t>Εργαλείο συλλογής δεδομένων</a:t>
            </a:r>
            <a:r>
              <a:rPr lang="el-GR" sz="2800" dirty="0" smtClean="0"/>
              <a:t>: </a:t>
            </a:r>
            <a:r>
              <a:rPr lang="el-GR" sz="2800" b="1" dirty="0" smtClean="0"/>
              <a:t>Συνέντευξη</a:t>
            </a:r>
          </a:p>
          <a:p>
            <a:endParaRPr lang="el-GR" sz="32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sz="32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sz="32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sz="32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b="1" dirty="0" smtClean="0">
                <a:hlinkClick r:id="rId2"/>
              </a:rPr>
              <a:t>Θεματικός </a:t>
            </a:r>
            <a:r>
              <a:rPr lang="el-GR" sz="2800" b="1" dirty="0">
                <a:hlinkClick r:id="rId2"/>
              </a:rPr>
              <a:t>οδηγός</a:t>
            </a:r>
            <a:r>
              <a:rPr lang="el-GR" sz="2800" dirty="0" smtClean="0"/>
              <a:t>:</a:t>
            </a:r>
            <a:endParaRPr lang="el-G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sz="32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b="1" dirty="0" smtClean="0"/>
              <a:t>Ανάλυση:</a:t>
            </a:r>
            <a:r>
              <a:rPr lang="el-GR" sz="3200" b="1" dirty="0" smtClean="0"/>
              <a:t> </a:t>
            </a:r>
            <a:endParaRPr lang="el-GR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691680" y="2049577"/>
            <a:ext cx="7884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Έ</a:t>
            </a:r>
            <a:r>
              <a:rPr lang="el-GR" dirty="0" smtClean="0"/>
              <a:t>μφαση στη </a:t>
            </a:r>
            <a:r>
              <a:rPr lang="el-GR" dirty="0"/>
              <a:t>συλλογή πληροφοριών μ</a:t>
            </a:r>
            <a:r>
              <a:rPr lang="el-GR" dirty="0" smtClean="0"/>
              <a:t>ε </a:t>
            </a:r>
            <a:r>
              <a:rPr lang="el-GR" dirty="0"/>
              <a:t>βάθος από </a:t>
            </a:r>
            <a:r>
              <a:rPr lang="el-GR" dirty="0" smtClean="0"/>
              <a:t>μικρό αριθμό εκπαιδευτικών.</a:t>
            </a:r>
          </a:p>
          <a:p>
            <a:r>
              <a:rPr lang="el-GR" dirty="0" smtClean="0"/>
              <a:t>Ερωτήσεις δομημένες </a:t>
            </a:r>
            <a:r>
              <a:rPr lang="el-GR" dirty="0" smtClean="0">
                <a:sym typeface="Wingdings" panose="05000000000000000000" pitchFamily="2" charset="2"/>
              </a:rPr>
              <a:t></a:t>
            </a:r>
            <a:r>
              <a:rPr lang="el-GR" dirty="0" smtClean="0"/>
              <a:t> Προσαρμογή στα υποκείμενα</a:t>
            </a:r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4355976" y="3455397"/>
            <a:ext cx="48965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Γενικές-αρχικές ερωτήσεις</a:t>
            </a:r>
          </a:p>
          <a:p>
            <a:r>
              <a:rPr lang="el-GR" dirty="0" smtClean="0"/>
              <a:t>Επάρκεια-Ευχρηστία-Δομή (30 ερωτ.)</a:t>
            </a:r>
          </a:p>
          <a:p>
            <a:r>
              <a:rPr lang="el-GR" dirty="0" smtClean="0"/>
              <a:t>Συμπερασματικές-τελικές ερωτήσεις</a:t>
            </a:r>
            <a:endParaRPr lang="el-GR" dirty="0"/>
          </a:p>
        </p:txBody>
      </p:sp>
      <p:sp>
        <p:nvSpPr>
          <p:cNvPr id="6" name="TextBox 5"/>
          <p:cNvSpPr txBox="1"/>
          <p:nvPr/>
        </p:nvSpPr>
        <p:spPr>
          <a:xfrm>
            <a:off x="2627784" y="4861217"/>
            <a:ext cx="54548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Απομαγνητοφώνηση</a:t>
            </a:r>
          </a:p>
          <a:p>
            <a:r>
              <a:rPr lang="el-GR" dirty="0"/>
              <a:t>Συχνότητα εμφάνισης </a:t>
            </a:r>
            <a:r>
              <a:rPr lang="el-GR" dirty="0" smtClean="0"/>
              <a:t>απόψεων</a:t>
            </a:r>
          </a:p>
          <a:p>
            <a:r>
              <a:rPr lang="el-GR" dirty="0" smtClean="0"/>
              <a:t>Εντοπίστηκαν ομοιότητες και διαφορές</a:t>
            </a:r>
          </a:p>
          <a:p>
            <a:r>
              <a:rPr lang="el-GR" dirty="0" smtClean="0"/>
              <a:t>Ερμηνεία με αντικειμενικότητα</a:t>
            </a:r>
          </a:p>
        </p:txBody>
      </p:sp>
    </p:spTree>
    <p:extLst>
      <p:ext uri="{BB962C8B-B14F-4D97-AF65-F5344CB8AC3E}">
        <p14:creationId xmlns:p14="http://schemas.microsoft.com/office/powerpoint/2010/main" val="1564318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59891" y="260648"/>
            <a:ext cx="7776864" cy="908720"/>
          </a:xfrm>
        </p:spPr>
        <p:txBody>
          <a:bodyPr>
            <a:noAutofit/>
          </a:bodyPr>
          <a:lstStyle/>
          <a:p>
            <a:r>
              <a:rPr lang="el-GR" sz="3600" b="1" dirty="0">
                <a:solidFill>
                  <a:srgbClr val="002060"/>
                </a:solidFill>
              </a:rPr>
              <a:t>9</a:t>
            </a:r>
            <a:r>
              <a:rPr lang="el-GR" sz="3600" b="1" dirty="0" smtClean="0">
                <a:solidFill>
                  <a:srgbClr val="002060"/>
                </a:solidFill>
              </a:rPr>
              <a:t>. Αποτελέσματα </a:t>
            </a:r>
            <a:r>
              <a:rPr lang="el-GR" sz="3600" b="1" dirty="0">
                <a:solidFill>
                  <a:srgbClr val="002060"/>
                </a:solidFill>
              </a:rPr>
              <a:t>- Κύρια </a:t>
            </a:r>
            <a:r>
              <a:rPr lang="el-GR" sz="3600" b="1" dirty="0" smtClean="0">
                <a:solidFill>
                  <a:srgbClr val="002060"/>
                </a:solidFill>
              </a:rPr>
              <a:t>ευρήματα</a:t>
            </a:r>
            <a:br>
              <a:rPr lang="el-GR" sz="3600" b="1" dirty="0" smtClean="0">
                <a:solidFill>
                  <a:srgbClr val="002060"/>
                </a:solidFill>
              </a:rPr>
            </a:br>
            <a:r>
              <a:rPr lang="el-GR" sz="3600" b="1" dirty="0" smtClean="0">
                <a:solidFill>
                  <a:srgbClr val="002060"/>
                </a:solidFill>
              </a:rPr>
              <a:t>(1</a:t>
            </a:r>
            <a:r>
              <a:rPr lang="el-GR" sz="3600" b="1" baseline="30000" dirty="0" smtClean="0">
                <a:solidFill>
                  <a:srgbClr val="002060"/>
                </a:solidFill>
              </a:rPr>
              <a:t>ο</a:t>
            </a:r>
            <a:r>
              <a:rPr lang="el-GR" sz="3600" b="1" dirty="0" smtClean="0">
                <a:solidFill>
                  <a:srgbClr val="002060"/>
                </a:solidFill>
              </a:rPr>
              <a:t> ερευνητικό ερώτημα: ΕΠΑΡΚΕΙΑ)</a:t>
            </a:r>
            <a:endParaRPr lang="el-GR" sz="4000" b="1" dirty="0">
              <a:solidFill>
                <a:srgbClr val="00206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634172" y="1340768"/>
            <a:ext cx="849720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/>
              <a:t>Καλύπτει ύλη, γνώσεις, στιλ και ρυθμούς μάθησης.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/>
              <a:t>Δίνει τη δυνατότητα εξάσκησης στους μαθητές.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/>
              <a:t>Οι δραστηριότητες εξυπηρετούν τους στόχους.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/>
              <a:t>Καταστάσεις πηγάζουν απ’ την πραγματικότητα.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/>
              <a:t>Μ</a:t>
            </a:r>
            <a:r>
              <a:rPr lang="el-GR" sz="2800" dirty="0" smtClean="0"/>
              <a:t>αθητές προβληματίζονται, ανταλλάσσουν ιδέες, αναπτύσσουν κριτική σκέψη, επιβραβεύονται.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/>
              <a:t>Επικοινωνία, συνεργασία </a:t>
            </a:r>
            <a:r>
              <a:rPr lang="el-GR" sz="2800" dirty="0" err="1" smtClean="0"/>
              <a:t>εκπ</a:t>
            </a:r>
            <a:r>
              <a:rPr lang="el-GR" sz="2800" dirty="0" smtClean="0"/>
              <a:t>/</a:t>
            </a:r>
            <a:r>
              <a:rPr lang="el-GR" sz="2800" dirty="0" err="1" smtClean="0"/>
              <a:t>μενων</a:t>
            </a:r>
            <a:r>
              <a:rPr lang="el-GR" sz="2800" dirty="0" smtClean="0"/>
              <a:t>, </a:t>
            </a:r>
            <a:r>
              <a:rPr lang="el-GR" sz="2800" dirty="0" err="1" smtClean="0"/>
              <a:t>εκπ</a:t>
            </a:r>
            <a:r>
              <a:rPr lang="el-GR" sz="2800" dirty="0" smtClean="0"/>
              <a:t>/</a:t>
            </a:r>
            <a:r>
              <a:rPr lang="el-GR" sz="2800" dirty="0" err="1" smtClean="0"/>
              <a:t>κού</a:t>
            </a:r>
            <a:r>
              <a:rPr lang="el-GR" sz="2800" dirty="0" smtClean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/>
              <a:t>Λήψη αποφάσεων τρόπων αντίδρασης στο δρόμο.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/>
              <a:t>Δουλεύεται με ποικίλους τρόπους (ευελιξία).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/>
              <a:t>Συνδυασμός γνώσεων διαφορετικών επιστημονικών περιοχών.</a:t>
            </a:r>
          </a:p>
        </p:txBody>
      </p:sp>
    </p:spTree>
    <p:extLst>
      <p:ext uri="{BB962C8B-B14F-4D97-AF65-F5344CB8AC3E}">
        <p14:creationId xmlns:p14="http://schemas.microsoft.com/office/powerpoint/2010/main" val="3835095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Γράφημα 1"/>
          <p:cNvGraphicFramePr/>
          <p:nvPr>
            <p:extLst>
              <p:ext uri="{D42A27DB-BD31-4B8C-83A1-F6EECF244321}">
                <p14:modId xmlns:p14="http://schemas.microsoft.com/office/powerpoint/2010/main" val="2421130119"/>
              </p:ext>
            </p:extLst>
          </p:nvPr>
        </p:nvGraphicFramePr>
        <p:xfrm>
          <a:off x="0" y="0"/>
          <a:ext cx="9143999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67636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59891" y="260648"/>
            <a:ext cx="7776864" cy="908720"/>
          </a:xfrm>
        </p:spPr>
        <p:txBody>
          <a:bodyPr>
            <a:noAutofit/>
          </a:bodyPr>
          <a:lstStyle/>
          <a:p>
            <a:r>
              <a:rPr lang="el-GR" sz="3600" b="1" dirty="0">
                <a:solidFill>
                  <a:srgbClr val="002060"/>
                </a:solidFill>
              </a:rPr>
              <a:t>9</a:t>
            </a:r>
            <a:r>
              <a:rPr lang="el-GR" sz="3600" b="1" dirty="0" smtClean="0">
                <a:solidFill>
                  <a:srgbClr val="002060"/>
                </a:solidFill>
              </a:rPr>
              <a:t>. Αποτελέσματα </a:t>
            </a:r>
            <a:r>
              <a:rPr lang="el-GR" sz="3600" b="1" dirty="0">
                <a:solidFill>
                  <a:srgbClr val="002060"/>
                </a:solidFill>
              </a:rPr>
              <a:t>- Κύρια </a:t>
            </a:r>
            <a:r>
              <a:rPr lang="el-GR" sz="3600" b="1" dirty="0" smtClean="0">
                <a:solidFill>
                  <a:srgbClr val="002060"/>
                </a:solidFill>
              </a:rPr>
              <a:t>ευρήματα</a:t>
            </a:r>
            <a:br>
              <a:rPr lang="el-GR" sz="3600" b="1" dirty="0" smtClean="0">
                <a:solidFill>
                  <a:srgbClr val="002060"/>
                </a:solidFill>
              </a:rPr>
            </a:br>
            <a:r>
              <a:rPr lang="el-GR" sz="3600" b="1" dirty="0" smtClean="0">
                <a:solidFill>
                  <a:srgbClr val="002060"/>
                </a:solidFill>
              </a:rPr>
              <a:t>(2</a:t>
            </a:r>
            <a:r>
              <a:rPr lang="el-GR" sz="3600" b="1" baseline="30000" dirty="0" smtClean="0">
                <a:solidFill>
                  <a:srgbClr val="002060"/>
                </a:solidFill>
              </a:rPr>
              <a:t>ο</a:t>
            </a:r>
            <a:r>
              <a:rPr lang="el-GR" sz="3600" b="1" dirty="0" smtClean="0">
                <a:solidFill>
                  <a:srgbClr val="002060"/>
                </a:solidFill>
              </a:rPr>
              <a:t> ερευνητικό ερώτημα: ΕΥΧΡΗΣΤΙΑ)</a:t>
            </a:r>
            <a:endParaRPr lang="el-GR" sz="4000" b="1" dirty="0">
              <a:solidFill>
                <a:srgbClr val="00206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611560" y="1556792"/>
            <a:ext cx="841031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/>
              <a:t>Πλοήγηση μέσω κουμπιών και εικονιδίων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/>
              <a:t>Παροχή βοήθειας, επεξηγήσεων-οδηγιών-συμβουλών</a:t>
            </a:r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/>
              <a:t>Ενσωμάτωση βίντεο στο κύριο σώμα του υλικού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/>
              <a:t>Ο χρήστης ελέγχει κάθε φορά πού βρίσκεται, τι έχει ακόμα να μελετήσει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/>
              <a:t>Μέσω των ασκήσεων αυτοαξιολόγησης και των </a:t>
            </a:r>
            <a:r>
              <a:rPr lang="el-GR" sz="2800" dirty="0" err="1" smtClean="0"/>
              <a:t>υπερσυνδέσμων</a:t>
            </a:r>
            <a:r>
              <a:rPr lang="el-GR" sz="2800" dirty="0" smtClean="0"/>
              <a:t> υπάρχει διεπαφή χρήστη-υλικού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/>
              <a:t>Αυτονομία, περιθώρια χρόνου και επιλογών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/>
              <a:t>Δίνεται το ερέθισμα για επιπλέον ψάξιμο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/>
              <a:t>Μπορεί να εφαρμοστεί στα περισσότερα σχολεία</a:t>
            </a:r>
          </a:p>
        </p:txBody>
      </p:sp>
    </p:spTree>
    <p:extLst>
      <p:ext uri="{BB962C8B-B14F-4D97-AF65-F5344CB8AC3E}">
        <p14:creationId xmlns:p14="http://schemas.microsoft.com/office/powerpoint/2010/main" val="1936314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Γράφημα 1"/>
          <p:cNvGraphicFramePr/>
          <p:nvPr>
            <p:extLst>
              <p:ext uri="{D42A27DB-BD31-4B8C-83A1-F6EECF244321}">
                <p14:modId xmlns:p14="http://schemas.microsoft.com/office/powerpoint/2010/main" val="4008397271"/>
              </p:ext>
            </p:extLst>
          </p:nvPr>
        </p:nvGraphicFramePr>
        <p:xfrm>
          <a:off x="0" y="332656"/>
          <a:ext cx="9144000" cy="6525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5860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59891" y="260648"/>
            <a:ext cx="7776864" cy="908720"/>
          </a:xfrm>
        </p:spPr>
        <p:txBody>
          <a:bodyPr>
            <a:noAutofit/>
          </a:bodyPr>
          <a:lstStyle/>
          <a:p>
            <a:r>
              <a:rPr lang="el-GR" sz="3600" b="1" dirty="0">
                <a:solidFill>
                  <a:srgbClr val="002060"/>
                </a:solidFill>
              </a:rPr>
              <a:t>9</a:t>
            </a:r>
            <a:r>
              <a:rPr lang="el-GR" sz="3600" b="1" dirty="0" smtClean="0">
                <a:solidFill>
                  <a:srgbClr val="002060"/>
                </a:solidFill>
              </a:rPr>
              <a:t>. Αποτελέσματα </a:t>
            </a:r>
            <a:r>
              <a:rPr lang="el-GR" sz="3600" b="1" dirty="0">
                <a:solidFill>
                  <a:srgbClr val="002060"/>
                </a:solidFill>
              </a:rPr>
              <a:t>- Κύρια </a:t>
            </a:r>
            <a:r>
              <a:rPr lang="el-GR" sz="3600" b="1" dirty="0" smtClean="0">
                <a:solidFill>
                  <a:srgbClr val="002060"/>
                </a:solidFill>
              </a:rPr>
              <a:t>ευρήματα</a:t>
            </a:r>
            <a:br>
              <a:rPr lang="el-GR" sz="3600" b="1" dirty="0" smtClean="0">
                <a:solidFill>
                  <a:srgbClr val="002060"/>
                </a:solidFill>
              </a:rPr>
            </a:br>
            <a:r>
              <a:rPr lang="el-GR" sz="3600" b="1" dirty="0" smtClean="0">
                <a:solidFill>
                  <a:srgbClr val="002060"/>
                </a:solidFill>
              </a:rPr>
              <a:t>(3</a:t>
            </a:r>
            <a:r>
              <a:rPr lang="el-GR" sz="3600" b="1" baseline="30000" dirty="0" smtClean="0">
                <a:solidFill>
                  <a:srgbClr val="002060"/>
                </a:solidFill>
              </a:rPr>
              <a:t>ο</a:t>
            </a:r>
            <a:r>
              <a:rPr lang="el-GR" sz="3600" b="1" dirty="0" smtClean="0">
                <a:solidFill>
                  <a:srgbClr val="002060"/>
                </a:solidFill>
              </a:rPr>
              <a:t> </a:t>
            </a:r>
            <a:r>
              <a:rPr lang="el-GR" sz="3600" b="1" dirty="0" err="1" smtClean="0">
                <a:solidFill>
                  <a:srgbClr val="002060"/>
                </a:solidFill>
              </a:rPr>
              <a:t>ερευνητ</a:t>
            </a:r>
            <a:r>
              <a:rPr lang="el-GR" sz="3600" b="1" dirty="0" smtClean="0">
                <a:solidFill>
                  <a:srgbClr val="002060"/>
                </a:solidFill>
              </a:rPr>
              <a:t>. </a:t>
            </a:r>
            <a:r>
              <a:rPr lang="el-GR" sz="3600" b="1" dirty="0" err="1" smtClean="0">
                <a:solidFill>
                  <a:srgbClr val="002060"/>
                </a:solidFill>
              </a:rPr>
              <a:t>ερώτ</a:t>
            </a:r>
            <a:r>
              <a:rPr lang="el-GR" sz="3600" b="1" dirty="0" smtClean="0">
                <a:solidFill>
                  <a:srgbClr val="002060"/>
                </a:solidFill>
              </a:rPr>
              <a:t>.: ΔΟΜΗ-ΠΑΡΟΥΣΙΑΣΗ)</a:t>
            </a:r>
            <a:endParaRPr lang="el-GR" sz="4000" b="1" dirty="0">
              <a:solidFill>
                <a:srgbClr val="00206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611560" y="1412776"/>
            <a:ext cx="853244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/>
              <a:t>Ευπαρουσίαστο, ελκυστικό, παιδικές φιγούρες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/>
              <a:t>Δόμηση με ομοιόμορφο τρόπο &amp; οργάνωση σε όλες τις ενότητες: </a:t>
            </a:r>
            <a:r>
              <a:rPr lang="el-GR" sz="2800" dirty="0" err="1" smtClean="0"/>
              <a:t>στοχοθεσία</a:t>
            </a:r>
            <a:r>
              <a:rPr lang="el-GR" sz="2800" dirty="0" smtClean="0"/>
              <a:t>, βίντεο-κόμικ, ασκήσεις, </a:t>
            </a:r>
            <a:r>
              <a:rPr lang="el-GR" sz="2800" dirty="0" err="1" smtClean="0"/>
              <a:t>ομαδικ</a:t>
            </a:r>
            <a:r>
              <a:rPr lang="el-GR" sz="2800" dirty="0" smtClean="0"/>
              <a:t>.+</a:t>
            </a:r>
            <a:r>
              <a:rPr lang="el-GR" sz="2800" dirty="0" err="1" smtClean="0"/>
              <a:t>ατομικ</a:t>
            </a:r>
            <a:r>
              <a:rPr lang="el-GR" sz="2800" dirty="0" smtClean="0"/>
              <a:t>. εργασία, σύνοψη-ανατροφοδότηση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/>
              <a:t>Κατανοητό περιεχόμενο, εικονικές αναπαραστάσεις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/>
              <a:t>Ανταποκρίνεται στο επίπεδο των παιδιών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/>
              <a:t>Ευχάριστο περιβάλλον για συνέχιση μελέτης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/>
              <a:t>Ποικιλία παρουσίασης πληροφοριών, εναλλαγές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/>
              <a:t>Μπορούν να προσπεραστούν δραστηριότητες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/>
              <a:t>Ευανάγνωστα κείμενα, ορθογραφικά-γραμματικά και συντακτικά σωστά.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222986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Γράφημα 1"/>
          <p:cNvGraphicFramePr/>
          <p:nvPr>
            <p:extLst>
              <p:ext uri="{D42A27DB-BD31-4B8C-83A1-F6EECF244321}">
                <p14:modId xmlns:p14="http://schemas.microsoft.com/office/powerpoint/2010/main" val="702446703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96242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b="1" dirty="0">
                <a:solidFill>
                  <a:srgbClr val="002060"/>
                </a:solidFill>
              </a:rPr>
              <a:t>1. </a:t>
            </a:r>
            <a:r>
              <a:rPr lang="el-GR" sz="3600" b="1" dirty="0" smtClean="0">
                <a:solidFill>
                  <a:srgbClr val="002060"/>
                </a:solidFill>
              </a:rPr>
              <a:t>Σκοπός</a:t>
            </a:r>
            <a:endParaRPr lang="el-GR" sz="3600" b="1" dirty="0">
              <a:solidFill>
                <a:srgbClr val="00206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611560" y="1342361"/>
            <a:ext cx="835292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H</a:t>
            </a:r>
            <a:r>
              <a:rPr lang="el-GR" sz="2800" dirty="0" smtClean="0"/>
              <a:t> </a:t>
            </a:r>
            <a:r>
              <a:rPr lang="el-GR" sz="2800" b="1" dirty="0"/>
              <a:t>αποτίμηση</a:t>
            </a:r>
            <a:r>
              <a:rPr lang="el-GR" sz="2800" dirty="0"/>
              <a:t> ενός εξ αποστάσεως εκπαιδευτικού </a:t>
            </a:r>
            <a:r>
              <a:rPr lang="el-GR" sz="2800" b="1" dirty="0"/>
              <a:t>υλικού</a:t>
            </a:r>
            <a:r>
              <a:rPr lang="el-GR" sz="2800" dirty="0"/>
              <a:t> για το μάθημα της </a:t>
            </a:r>
            <a:r>
              <a:rPr lang="el-GR" sz="2800" b="1" dirty="0" smtClean="0"/>
              <a:t>Κυκλοφοριακής Αγωγής</a:t>
            </a:r>
            <a:r>
              <a:rPr lang="el-GR" sz="2800" dirty="0" smtClean="0"/>
              <a:t>, </a:t>
            </a:r>
            <a:r>
              <a:rPr lang="el-GR" sz="2800" dirty="0"/>
              <a:t>που απευθύνεται στους μαθητές των Ε’ και Στ’ τάξεων του </a:t>
            </a:r>
            <a:r>
              <a:rPr lang="el-GR" sz="2800" dirty="0" smtClean="0"/>
              <a:t>Δημοτικού.</a:t>
            </a:r>
          </a:p>
          <a:p>
            <a:endParaRPr lang="el-G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/>
              <a:t>Το </a:t>
            </a:r>
            <a:r>
              <a:rPr lang="el-GR" sz="2800" dirty="0" smtClean="0"/>
              <a:t>υλικό </a:t>
            </a:r>
            <a:r>
              <a:rPr lang="el-GR" sz="2800" dirty="0"/>
              <a:t>θα αποτελέσει ένα </a:t>
            </a:r>
            <a:r>
              <a:rPr lang="el-GR" sz="2800" b="1" dirty="0"/>
              <a:t>εργαλείο</a:t>
            </a:r>
            <a:r>
              <a:rPr lang="el-GR" sz="2800" dirty="0"/>
              <a:t> του δασκάλου για να τον βοηθήσει να διδάξει το μάθημα και ως ένα </a:t>
            </a:r>
            <a:r>
              <a:rPr lang="el-GR" sz="2800" b="1" dirty="0"/>
              <a:t>μέσο</a:t>
            </a:r>
            <a:r>
              <a:rPr lang="el-GR" sz="2800" dirty="0"/>
              <a:t> που θα διευκολύνει τους μαθητές κατά την επεξεργασία, κατανόηση και εμπέδωση του γνωστικού αντικειμένου που διαπραγματεύεται.</a:t>
            </a:r>
          </a:p>
        </p:txBody>
      </p:sp>
    </p:spTree>
    <p:extLst>
      <p:ext uri="{BB962C8B-B14F-4D97-AF65-F5344CB8AC3E}">
        <p14:creationId xmlns:p14="http://schemas.microsoft.com/office/powerpoint/2010/main" val="672648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67136" y="548680"/>
            <a:ext cx="6805264" cy="576064"/>
          </a:xfrm>
        </p:spPr>
        <p:txBody>
          <a:bodyPr>
            <a:noAutofit/>
          </a:bodyPr>
          <a:lstStyle/>
          <a:p>
            <a:r>
              <a:rPr lang="el-GR" sz="3600" b="1" dirty="0" smtClean="0">
                <a:solidFill>
                  <a:srgbClr val="002060"/>
                </a:solidFill>
              </a:rPr>
              <a:t>10. Συμπεράσματα-Προτάσεις (1/3)</a:t>
            </a:r>
            <a:endParaRPr lang="el-GR" sz="4000" b="1" dirty="0">
              <a:solidFill>
                <a:srgbClr val="00206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494382" y="1340768"/>
            <a:ext cx="867645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/>
              <a:t>Προτείνεται να συμπεριληφθούν βίντεο με αληθινούς ανθρώπους στους δρόμους κι όχι μόνο με καρτούν για να προσεγγίζεται περισσότερο η πραγματικότητα.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/>
              <a:t>Ανταποκρίνεται στις ανάγκες των παιδιών, αλλά θα μπορούσε να καλλιεργείται καλύτερα η κριτική σκέψη με πιο πολλές ανοικτού τύπου ερωτήσεις.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/>
              <a:t>Μπορεί να προστεθεί και διαδικτυακή αλληλεπίδραση μέσω του </a:t>
            </a:r>
            <a:r>
              <a:rPr lang="en-US" sz="2800" dirty="0" smtClean="0"/>
              <a:t>forum </a:t>
            </a:r>
            <a:r>
              <a:rPr lang="el-GR" sz="2800" dirty="0" smtClean="0"/>
              <a:t>της πλατφόρμας ή του </a:t>
            </a:r>
            <a:r>
              <a:rPr lang="en-US" sz="2800" dirty="0" smtClean="0"/>
              <a:t>google docs</a:t>
            </a:r>
            <a:r>
              <a:rPr lang="el-GR" sz="2800" dirty="0" smtClean="0"/>
              <a:t> για εξ αποστάσεως συνεργασία.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/>
              <a:t>Ο δάσκαλος κατευθύνει, συντονίζει την προσπάθεια των μαθητών. Καλό θα ήταν να λύνει απορίες και εξ αποστάσεως μέσω του </a:t>
            </a:r>
            <a:r>
              <a:rPr lang="en-US" sz="2800" dirty="0"/>
              <a:t>forum.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583402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67136" y="548680"/>
            <a:ext cx="6805264" cy="576064"/>
          </a:xfrm>
        </p:spPr>
        <p:txBody>
          <a:bodyPr>
            <a:noAutofit/>
          </a:bodyPr>
          <a:lstStyle/>
          <a:p>
            <a:r>
              <a:rPr lang="el-GR" sz="3600" b="1" dirty="0" smtClean="0">
                <a:solidFill>
                  <a:srgbClr val="002060"/>
                </a:solidFill>
              </a:rPr>
              <a:t>10. Συμπεράσματα-Προτάσεις (2/3)</a:t>
            </a:r>
            <a:endParaRPr lang="el-GR" sz="4000" b="1" dirty="0">
              <a:solidFill>
                <a:srgbClr val="00206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611560" y="1268760"/>
            <a:ext cx="867645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/>
              <a:t>Οι μαθητές μπορούν να επαναλάβουν όσες φορές θέλουν μια άσκηση, καθώς και να αλλάζουν τη σειρά εκτέλεσης των δραστηριοτήτων.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/>
              <a:t>Πολλές </a:t>
            </a:r>
            <a:r>
              <a:rPr lang="el-GR" sz="2800" dirty="0"/>
              <a:t>ασκήσεις εντάσσονται και σε άλλα μαθήματα, </a:t>
            </a:r>
            <a:r>
              <a:rPr lang="el-GR" sz="2800" dirty="0" smtClean="0"/>
              <a:t>π.χ. </a:t>
            </a:r>
            <a:r>
              <a:rPr lang="el-GR" sz="2800" dirty="0"/>
              <a:t>Γλώσσα, Γεωγραφία, </a:t>
            </a:r>
            <a:r>
              <a:rPr lang="el-GR" sz="2800" dirty="0" smtClean="0"/>
              <a:t>Κ.Π.Α., </a:t>
            </a:r>
            <a:r>
              <a:rPr lang="el-GR" sz="2800" dirty="0"/>
              <a:t>Φυσική, Ιστορία, </a:t>
            </a:r>
            <a:r>
              <a:rPr lang="el-GR" sz="2800" dirty="0" smtClean="0"/>
              <a:t>Θ.Α., </a:t>
            </a:r>
            <a:r>
              <a:rPr lang="el-GR" sz="2800" dirty="0"/>
              <a:t>Μαθηματικά</a:t>
            </a:r>
            <a:r>
              <a:rPr lang="el-GR" sz="2800" dirty="0" smtClean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/>
              <a:t>Σύγχρονο, πολυμεσικό υλικό. Θα μπορούσαν να προστεθούν ηχητικές οδηγίες σε όλες τις ασκήσεις.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/>
              <a:t>Στην ενότητα «Σήματα-Σηματοδότες-Τροχονόμοι» παρουσιάζεται πρώτα η θεωρία και μετά δίνονται οι ασκήσεις. Αν οι ασκήσεις παρεμβάλλονται ενδιάμεσα, το υλικό θα γίνει πιο αλληλεπιδραστικό.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103156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67136" y="548680"/>
            <a:ext cx="6805264" cy="576064"/>
          </a:xfrm>
        </p:spPr>
        <p:txBody>
          <a:bodyPr>
            <a:noAutofit/>
          </a:bodyPr>
          <a:lstStyle/>
          <a:p>
            <a:r>
              <a:rPr lang="el-GR" sz="3600" b="1" dirty="0" smtClean="0">
                <a:solidFill>
                  <a:srgbClr val="002060"/>
                </a:solidFill>
              </a:rPr>
              <a:t>10. Συμπεράσματα-Προτάσεις (3/3)</a:t>
            </a:r>
            <a:endParaRPr lang="el-GR" sz="4000" b="1" dirty="0">
              <a:solidFill>
                <a:srgbClr val="00206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611560" y="1340768"/>
            <a:ext cx="867645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/>
              <a:t>Προωθείται η αυτενέργεια, ώστε ο μαθητής να μελετά και μόνος του. Καλή ιδέα είναι να προστεθούν προτάσεις για περαιτέρω μελέτη.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/>
              <a:t>Τ</a:t>
            </a:r>
            <a:r>
              <a:rPr lang="el-GR" sz="2800" dirty="0" smtClean="0"/>
              <a:t>ο </a:t>
            </a:r>
            <a:r>
              <a:rPr lang="el-GR" sz="2800" dirty="0"/>
              <a:t>αμαξάκι-βοηθός </a:t>
            </a:r>
            <a:r>
              <a:rPr lang="el-GR" sz="2800" dirty="0" smtClean="0"/>
              <a:t>θα μπορούσε να </a:t>
            </a:r>
            <a:r>
              <a:rPr lang="el-GR" sz="2800" dirty="0"/>
              <a:t>μην υπάρχει μόνιμα στις διαφάνειες, γιατί δε χρειάζεται πάντα. Να εμφανίζεται </a:t>
            </a:r>
            <a:r>
              <a:rPr lang="el-GR" sz="2800" dirty="0" smtClean="0"/>
              <a:t>μόνο </a:t>
            </a:r>
            <a:r>
              <a:rPr lang="el-GR" sz="2800" dirty="0"/>
              <a:t>όταν δίνει </a:t>
            </a:r>
            <a:r>
              <a:rPr lang="el-GR" sz="2800" dirty="0" smtClean="0"/>
              <a:t>χρήσιμες οδηγίες</a:t>
            </a:r>
            <a:r>
              <a:rPr lang="el-GR" sz="2800" dirty="0"/>
              <a:t>. </a:t>
            </a:r>
            <a:endParaRPr lang="el-GR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/>
              <a:t>Οι διαφάνειες-χωρισμένες </a:t>
            </a:r>
            <a:r>
              <a:rPr lang="el-GR" sz="2800" dirty="0"/>
              <a:t>στη </a:t>
            </a:r>
            <a:r>
              <a:rPr lang="el-GR" sz="2800" dirty="0" smtClean="0"/>
              <a:t>μέση με 2 ασκήσεις να γίνουν δύο. Η διαφάνεια με εικόνες και λεζάντες, να </a:t>
            </a:r>
            <a:r>
              <a:rPr lang="el-GR" sz="2800" dirty="0"/>
              <a:t>μετατραπεί σε δραστηριότητα με </a:t>
            </a:r>
            <a:r>
              <a:rPr lang="el-GR" sz="2800" dirty="0" smtClean="0"/>
              <a:t>κάρτες που γυρίζουν.</a:t>
            </a:r>
            <a:endParaRPr lang="el-G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/>
              <a:t>Τα βίντεο με τους ήρωες κόμικ που συνομιλούν, ενώ απέσπασαν πολύ καλές κριτικές, θεωρήθηκαν από μία εκπαιδευτικό κάπως πιο παιδικά για μαθητές ΣΤ’ τάξης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397489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67136" y="548680"/>
            <a:ext cx="6805264" cy="576064"/>
          </a:xfrm>
        </p:spPr>
        <p:txBody>
          <a:bodyPr>
            <a:noAutofit/>
          </a:bodyPr>
          <a:lstStyle/>
          <a:p>
            <a:r>
              <a:rPr lang="el-GR" sz="3600" b="1" dirty="0" smtClean="0">
                <a:solidFill>
                  <a:srgbClr val="002060"/>
                </a:solidFill>
              </a:rPr>
              <a:t>11. Δυνατά σημεία του υλικού (1/2)</a:t>
            </a:r>
            <a:endParaRPr lang="el-GR" sz="4000" b="1" dirty="0">
              <a:solidFill>
                <a:srgbClr val="00206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00187" y="1340768"/>
            <a:ext cx="831692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/>
              <a:t>Το </a:t>
            </a:r>
            <a:r>
              <a:rPr lang="el-GR" sz="2800" dirty="0"/>
              <a:t>σενάριο, δηλαδή η παρουσίαση της ύλης μέσω των </a:t>
            </a:r>
            <a:r>
              <a:rPr lang="el-GR" sz="2800" dirty="0" smtClean="0"/>
              <a:t>βίντεο-κόμικ</a:t>
            </a:r>
            <a:endParaRPr lang="el-G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/>
              <a:t>Η </a:t>
            </a:r>
            <a:r>
              <a:rPr lang="el-GR" sz="2800" dirty="0"/>
              <a:t>ποικιλία </a:t>
            </a:r>
            <a:r>
              <a:rPr lang="el-GR" sz="2800" dirty="0" smtClean="0"/>
              <a:t>δραστηριοτήτων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/>
              <a:t>Η δομή </a:t>
            </a:r>
            <a:r>
              <a:rPr lang="el-GR" sz="2800" dirty="0"/>
              <a:t>και ο χωρισμός σε </a:t>
            </a:r>
            <a:r>
              <a:rPr lang="el-GR" sz="2800" dirty="0" smtClean="0"/>
              <a:t>ενότητες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/>
              <a:t>Τ</a:t>
            </a:r>
            <a:r>
              <a:rPr lang="el-GR" sz="2800" dirty="0" smtClean="0"/>
              <a:t>α </a:t>
            </a:r>
            <a:r>
              <a:rPr lang="el-GR" sz="2800" dirty="0"/>
              <a:t>χρώματα, τα γραφικά, το φιλικό </a:t>
            </a:r>
            <a:r>
              <a:rPr lang="el-GR" sz="2800" dirty="0" smtClean="0"/>
              <a:t>περιβάλλον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/>
              <a:t>Το ότι υπάρχει η </a:t>
            </a:r>
            <a:r>
              <a:rPr lang="el-GR" sz="2800" dirty="0"/>
              <a:t>δυνατότητα να ξαναπροσπαθήσεις να λύσεις τις </a:t>
            </a:r>
            <a:r>
              <a:rPr lang="el-GR" sz="2800" dirty="0" smtClean="0"/>
              <a:t>ασκήσεις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/>
              <a:t>Η κάλυψη </a:t>
            </a:r>
            <a:r>
              <a:rPr lang="el-GR" sz="2800" dirty="0"/>
              <a:t>των στόχων μέσα από </a:t>
            </a:r>
            <a:r>
              <a:rPr lang="el-GR" sz="2800" dirty="0" smtClean="0"/>
              <a:t>δραστηριότητες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/>
              <a:t>Ο</a:t>
            </a:r>
            <a:r>
              <a:rPr lang="el-GR" sz="2800" dirty="0" smtClean="0"/>
              <a:t>ι </a:t>
            </a:r>
            <a:r>
              <a:rPr lang="el-GR" sz="2800" dirty="0"/>
              <a:t>εικόνες που είναι συνδεδεμένες με την καθημερινή </a:t>
            </a:r>
            <a:r>
              <a:rPr lang="el-GR" sz="2800" dirty="0" smtClean="0"/>
              <a:t>ζωή</a:t>
            </a:r>
            <a:endParaRPr lang="el-G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/>
              <a:t>Η </a:t>
            </a:r>
            <a:r>
              <a:rPr lang="el-GR" sz="2800" dirty="0"/>
              <a:t>εμβάθυνση στο θέμα της </a:t>
            </a:r>
            <a:r>
              <a:rPr lang="el-GR" sz="2800" dirty="0" smtClean="0"/>
              <a:t>Κ.Α.</a:t>
            </a:r>
          </a:p>
        </p:txBody>
      </p:sp>
    </p:spTree>
    <p:extLst>
      <p:ext uri="{BB962C8B-B14F-4D97-AF65-F5344CB8AC3E}">
        <p14:creationId xmlns:p14="http://schemas.microsoft.com/office/powerpoint/2010/main" val="674699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67136" y="548680"/>
            <a:ext cx="6805264" cy="576064"/>
          </a:xfrm>
        </p:spPr>
        <p:txBody>
          <a:bodyPr>
            <a:noAutofit/>
          </a:bodyPr>
          <a:lstStyle/>
          <a:p>
            <a:r>
              <a:rPr lang="el-GR" sz="3600" b="1" dirty="0" smtClean="0">
                <a:solidFill>
                  <a:srgbClr val="002060"/>
                </a:solidFill>
              </a:rPr>
              <a:t>11. Δυνατά σημεία του υλικού (2/2)</a:t>
            </a:r>
            <a:endParaRPr lang="el-GR" sz="4000" b="1" dirty="0">
              <a:solidFill>
                <a:srgbClr val="00206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755068" y="1484784"/>
            <a:ext cx="838893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3000" dirty="0" smtClean="0"/>
              <a:t>Η παιγνιώδης </a:t>
            </a:r>
            <a:r>
              <a:rPr lang="el-GR" sz="3000" dirty="0"/>
              <a:t>μορφή του </a:t>
            </a:r>
            <a:r>
              <a:rPr lang="el-GR" sz="3000" dirty="0" smtClean="0"/>
              <a:t>υλικού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3000" dirty="0" smtClean="0"/>
              <a:t>Το </a:t>
            </a:r>
            <a:r>
              <a:rPr lang="el-GR" sz="3000" dirty="0"/>
              <a:t>ότι μπορείς να περάσεις από τη μία διαφάνεια στην άλλη χωρίς να ολοκληρώσεις την προηγούμενη και να διαλέξεις τι θες να παρακολουθήσεις </a:t>
            </a:r>
            <a:r>
              <a:rPr lang="el-GR" sz="3000" dirty="0" smtClean="0"/>
              <a:t>ή πού να δώσεις έμφαση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3000" dirty="0"/>
              <a:t>Η</a:t>
            </a:r>
            <a:r>
              <a:rPr lang="el-GR" sz="3000" dirty="0" smtClean="0"/>
              <a:t> </a:t>
            </a:r>
            <a:r>
              <a:rPr lang="el-GR" sz="3000" dirty="0"/>
              <a:t>δυνατότητα αξιολόγησης της </a:t>
            </a:r>
            <a:r>
              <a:rPr lang="el-GR" sz="3000" dirty="0" smtClean="0"/>
              <a:t>επίδοσης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3000" dirty="0"/>
              <a:t>Τ</a:t>
            </a:r>
            <a:r>
              <a:rPr lang="el-GR" sz="3000" dirty="0" smtClean="0"/>
              <a:t>α </a:t>
            </a:r>
            <a:r>
              <a:rPr lang="el-GR" sz="3000" dirty="0"/>
              <a:t>βίντεο επανάληψης στο </a:t>
            </a:r>
            <a:r>
              <a:rPr lang="el-GR" sz="3000" dirty="0" smtClean="0"/>
              <a:t>τέλος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3000" dirty="0" smtClean="0"/>
              <a:t>Το </a:t>
            </a:r>
            <a:r>
              <a:rPr lang="el-GR" sz="3000" dirty="0"/>
              <a:t>ότι είναι επιστημονικά πλήρες και </a:t>
            </a:r>
            <a:r>
              <a:rPr lang="el-GR" sz="3000" dirty="0" smtClean="0"/>
              <a:t>καθοδηγητικό</a:t>
            </a:r>
            <a:endParaRPr lang="el-GR" sz="30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sz="3000" dirty="0"/>
          </a:p>
        </p:txBody>
      </p:sp>
    </p:spTree>
    <p:extLst>
      <p:ext uri="{BB962C8B-B14F-4D97-AF65-F5344CB8AC3E}">
        <p14:creationId xmlns:p14="http://schemas.microsoft.com/office/powerpoint/2010/main" val="3569560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21142" y="260648"/>
            <a:ext cx="5959170" cy="936104"/>
          </a:xfrm>
        </p:spPr>
        <p:txBody>
          <a:bodyPr>
            <a:noAutofit/>
          </a:bodyPr>
          <a:lstStyle/>
          <a:p>
            <a:r>
              <a:rPr lang="el-GR" sz="3600" b="1" dirty="0" smtClean="0">
                <a:solidFill>
                  <a:srgbClr val="002060"/>
                </a:solidFill>
              </a:rPr>
              <a:t>12. Περιορισμοί-</a:t>
            </a:r>
            <a:br>
              <a:rPr lang="el-GR" sz="3600" b="1" dirty="0" smtClean="0">
                <a:solidFill>
                  <a:srgbClr val="002060"/>
                </a:solidFill>
              </a:rPr>
            </a:br>
            <a:r>
              <a:rPr lang="el-GR" sz="3600" b="1" dirty="0" smtClean="0">
                <a:solidFill>
                  <a:srgbClr val="002060"/>
                </a:solidFill>
              </a:rPr>
              <a:t>Μελλοντικές έρευνες</a:t>
            </a:r>
            <a:endParaRPr lang="el-GR" sz="4000" b="1" dirty="0">
              <a:solidFill>
                <a:srgbClr val="00206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503548" y="1484784"/>
            <a:ext cx="86404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b="1" dirty="0" smtClean="0"/>
              <a:t>Περιορισμοί: </a:t>
            </a:r>
            <a:endParaRPr lang="el-GR" sz="2800" b="1" dirty="0"/>
          </a:p>
          <a:p>
            <a:endParaRPr lang="el-GR" sz="3000" dirty="0" smtClean="0"/>
          </a:p>
          <a:p>
            <a:endParaRPr lang="el-GR" sz="3000" dirty="0"/>
          </a:p>
          <a:p>
            <a:endParaRPr lang="el-GR" sz="3000" dirty="0" smtClean="0"/>
          </a:p>
          <a:p>
            <a:endParaRPr lang="el-GR" sz="3000" dirty="0" smtClean="0"/>
          </a:p>
          <a:p>
            <a:endParaRPr lang="el-GR" sz="30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b="1" dirty="0" smtClean="0"/>
              <a:t>Μελλοντικές</a:t>
            </a:r>
            <a:br>
              <a:rPr lang="el-GR" sz="2800" b="1" dirty="0" smtClean="0"/>
            </a:br>
            <a:r>
              <a:rPr lang="el-GR" sz="2800" b="1" dirty="0" smtClean="0"/>
              <a:t>έρευνες:</a:t>
            </a:r>
            <a:endParaRPr lang="el-GR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347864" y="1196752"/>
            <a:ext cx="56166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ym typeface="Wingdings" panose="05000000000000000000" pitchFamily="2" charset="2"/>
              </a:rPr>
              <a:t></a:t>
            </a:r>
            <a:r>
              <a:rPr lang="el-GR" dirty="0" smtClean="0"/>
              <a:t>αδύνατο </a:t>
            </a:r>
            <a:r>
              <a:rPr lang="el-GR" dirty="0"/>
              <a:t>να εξαντληθούν τα θέματα μέσα σε ένα εκπαιδευτικό πακέτο. </a:t>
            </a:r>
            <a:r>
              <a:rPr lang="el-GR" dirty="0" smtClean="0"/>
              <a:t>Θα </a:t>
            </a:r>
            <a:r>
              <a:rPr lang="el-GR" dirty="0"/>
              <a:t>μπορούσε να περιλαμβάνει </a:t>
            </a:r>
            <a:r>
              <a:rPr lang="el-GR" dirty="0" smtClean="0"/>
              <a:t>περισσότερα κεφάλαια </a:t>
            </a:r>
            <a:r>
              <a:rPr lang="el-GR" dirty="0"/>
              <a:t>και περιπτώσεις για το μάθημα της </a:t>
            </a:r>
            <a:r>
              <a:rPr lang="el-GR" dirty="0" smtClean="0"/>
              <a:t>Κ.Α</a:t>
            </a:r>
            <a:endParaRPr lang="el-GR" dirty="0"/>
          </a:p>
        </p:txBody>
      </p:sp>
      <p:sp>
        <p:nvSpPr>
          <p:cNvPr id="6" name="TextBox 5"/>
          <p:cNvSpPr txBox="1"/>
          <p:nvPr/>
        </p:nvSpPr>
        <p:spPr>
          <a:xfrm>
            <a:off x="503548" y="2766412"/>
            <a:ext cx="86404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ym typeface="Wingdings" panose="05000000000000000000" pitchFamily="2" charset="2"/>
              </a:rPr>
              <a:t></a:t>
            </a:r>
            <a:r>
              <a:rPr lang="el-GR" dirty="0" smtClean="0"/>
              <a:t>μικρό </a:t>
            </a:r>
            <a:r>
              <a:rPr lang="el-GR" dirty="0"/>
              <a:t>δείγμα </a:t>
            </a:r>
            <a:r>
              <a:rPr lang="el-GR" dirty="0" smtClean="0"/>
              <a:t>5 ατόμων. Θα </a:t>
            </a:r>
            <a:r>
              <a:rPr lang="el-GR" dirty="0"/>
              <a:t>μπορούσαν να συγκεντρωθούν ακόμα περισσότερες απόψεις και δεδομένα. Ωστόσο οι γνώμες τους ήταν πλήρεις, αντιπροσωπευτικές και κάλυπταν </a:t>
            </a:r>
            <a:r>
              <a:rPr lang="el-GR" dirty="0" smtClean="0"/>
              <a:t>μεγάλο φάσμα</a:t>
            </a:r>
            <a:endParaRPr lang="el-GR" dirty="0"/>
          </a:p>
        </p:txBody>
      </p:sp>
      <p:sp>
        <p:nvSpPr>
          <p:cNvPr id="7" name="TextBox 6"/>
          <p:cNvSpPr txBox="1"/>
          <p:nvPr/>
        </p:nvSpPr>
        <p:spPr>
          <a:xfrm>
            <a:off x="3347864" y="4134177"/>
            <a:ext cx="56166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ym typeface="Wingdings" panose="05000000000000000000" pitchFamily="2" charset="2"/>
              </a:rPr>
              <a:t></a:t>
            </a:r>
            <a:r>
              <a:rPr lang="el-GR" dirty="0" smtClean="0"/>
              <a:t>να </a:t>
            </a:r>
            <a:r>
              <a:rPr lang="el-GR" dirty="0"/>
              <a:t>δημιουργηθεί αντίστοιχο υλικό και για τις υπόλοιπες ηλικιακές ομάδες μαθητών (Α’-Β’ και Γ’-Δ’ τάξεις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8" name="TextBox 7"/>
          <p:cNvSpPr txBox="1"/>
          <p:nvPr/>
        </p:nvSpPr>
        <p:spPr>
          <a:xfrm>
            <a:off x="734417" y="5334506"/>
            <a:ext cx="83884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ym typeface="Wingdings" panose="05000000000000000000" pitchFamily="2" charset="2"/>
              </a:rPr>
              <a:t></a:t>
            </a:r>
            <a:r>
              <a:rPr lang="el-GR" dirty="0" smtClean="0"/>
              <a:t>να </a:t>
            </a:r>
            <a:r>
              <a:rPr lang="el-GR" dirty="0"/>
              <a:t>εφαρμοστεί στην πράξη σε σχολεία, ώστε να αξιολογηθεί και από τους μαθητές ή ακόμα να διαφανούν τα αποτελέσματά του μέσω των κατάλληλων μετρήσεων πριν και μετά την </a:t>
            </a:r>
            <a:r>
              <a:rPr lang="el-GR" dirty="0" smtClean="0"/>
              <a:t>υλοποίησή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28441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Σύννεφο 5"/>
          <p:cNvSpPr/>
          <p:nvPr/>
        </p:nvSpPr>
        <p:spPr>
          <a:xfrm>
            <a:off x="1475656" y="1700808"/>
            <a:ext cx="4032448" cy="2088232"/>
          </a:xfrm>
          <a:prstGeom prst="cloud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9 - Ορθογώνιο"/>
          <p:cNvSpPr/>
          <p:nvPr/>
        </p:nvSpPr>
        <p:spPr>
          <a:xfrm>
            <a:off x="1949489" y="2135758"/>
            <a:ext cx="32403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>
                <a:solidFill>
                  <a:srgbClr val="002060"/>
                </a:solidFill>
              </a:rPr>
              <a:t>Σας ευχαριστώ για την προσοχή </a:t>
            </a:r>
            <a:r>
              <a:rPr lang="el-GR" sz="3200" dirty="0" smtClean="0">
                <a:solidFill>
                  <a:srgbClr val="002060"/>
                </a:solidFill>
              </a:rPr>
              <a:t>σας.</a:t>
            </a:r>
            <a:endParaRPr lang="el-GR" sz="3200" dirty="0">
              <a:solidFill>
                <a:srgbClr val="002060"/>
              </a:solidFill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984" y="3212976"/>
            <a:ext cx="3434552" cy="306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12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75656" y="188640"/>
            <a:ext cx="7812360" cy="936104"/>
          </a:xfrm>
        </p:spPr>
        <p:txBody>
          <a:bodyPr>
            <a:noAutofit/>
          </a:bodyPr>
          <a:lstStyle/>
          <a:p>
            <a:r>
              <a:rPr lang="el-GR" sz="3600" b="1" dirty="0">
                <a:solidFill>
                  <a:srgbClr val="002060"/>
                </a:solidFill>
              </a:rPr>
              <a:t>2. </a:t>
            </a:r>
            <a:r>
              <a:rPr lang="el-GR" sz="3600" b="1" dirty="0" smtClean="0">
                <a:solidFill>
                  <a:srgbClr val="002060"/>
                </a:solidFill>
              </a:rPr>
              <a:t>Συνεισφορά-Αναγκαιότητα </a:t>
            </a:r>
            <a:r>
              <a:rPr lang="el-GR" sz="3600" b="1" dirty="0">
                <a:solidFill>
                  <a:srgbClr val="002060"/>
                </a:solidFill>
              </a:rPr>
              <a:t>της </a:t>
            </a:r>
            <a:r>
              <a:rPr lang="el-GR" sz="3600" b="1" dirty="0" smtClean="0">
                <a:solidFill>
                  <a:srgbClr val="002060"/>
                </a:solidFill>
              </a:rPr>
              <a:t>διπλωματικής</a:t>
            </a:r>
            <a:endParaRPr lang="el-GR" sz="3600" b="1" dirty="0">
              <a:solidFill>
                <a:srgbClr val="00206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484063" y="1412776"/>
            <a:ext cx="867645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b="1" dirty="0"/>
              <a:t>Εμπλουτισμός</a:t>
            </a:r>
            <a:r>
              <a:rPr lang="el-GR" sz="2800" dirty="0"/>
              <a:t> χώρου σχολικής </a:t>
            </a:r>
            <a:r>
              <a:rPr lang="el-GR" sz="2800" b="1" dirty="0"/>
              <a:t>ΕξΑΕ</a:t>
            </a:r>
            <a:r>
              <a:rPr lang="el-GR" sz="2800" dirty="0"/>
              <a:t> με ένα ολοκληρωμένο και πολυμορφικό </a:t>
            </a:r>
            <a:r>
              <a:rPr lang="el-GR" sz="2800" dirty="0" err="1"/>
              <a:t>εκπ</a:t>
            </a:r>
            <a:r>
              <a:rPr lang="el-GR" sz="2800" dirty="0"/>
              <a:t>/</a:t>
            </a:r>
            <a:r>
              <a:rPr lang="el-GR" sz="2800" dirty="0" err="1"/>
              <a:t>κό</a:t>
            </a:r>
            <a:r>
              <a:rPr lang="el-GR" sz="2800" dirty="0"/>
              <a:t> πακέτο</a:t>
            </a:r>
            <a:r>
              <a:rPr lang="el-GR" sz="2800" dirty="0" smtClean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/>
              <a:t>Η Ελλάδα </a:t>
            </a:r>
            <a:r>
              <a:rPr lang="el-GR" sz="2800" dirty="0"/>
              <a:t>βρίσκεται στην πέμπτη χειρότερη </a:t>
            </a:r>
            <a:r>
              <a:rPr lang="el-GR" sz="2800" dirty="0" smtClean="0"/>
              <a:t>θέση στην Ε.Ε. </a:t>
            </a:r>
            <a:r>
              <a:rPr lang="el-GR" sz="2800" dirty="0"/>
              <a:t>με τα πιο πολλά θανατηφόρα </a:t>
            </a:r>
            <a:r>
              <a:rPr lang="el-GR" sz="2800" b="1" dirty="0"/>
              <a:t>τροχαία</a:t>
            </a:r>
            <a:r>
              <a:rPr lang="el-GR" sz="2800" dirty="0"/>
              <a:t> </a:t>
            </a:r>
            <a:r>
              <a:rPr lang="el-GR" sz="2800" b="1" dirty="0"/>
              <a:t>ατυχήματα</a:t>
            </a:r>
            <a:r>
              <a:rPr lang="el-GR" sz="2800" dirty="0"/>
              <a:t> σε σχέση </a:t>
            </a:r>
            <a:r>
              <a:rPr lang="el-GR" sz="2800" dirty="0" smtClean="0"/>
              <a:t>με τον </a:t>
            </a:r>
            <a:r>
              <a:rPr lang="el-GR" sz="2800" dirty="0"/>
              <a:t>πληθυσμό της.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/>
              <a:t>Η</a:t>
            </a:r>
            <a:r>
              <a:rPr lang="el-GR" sz="2800" dirty="0" smtClean="0"/>
              <a:t> </a:t>
            </a:r>
            <a:r>
              <a:rPr lang="el-GR" sz="2800" dirty="0"/>
              <a:t>Κ.Α</a:t>
            </a:r>
            <a:r>
              <a:rPr lang="el-GR" sz="2800" dirty="0" smtClean="0"/>
              <a:t>. τείνει να οριστεί </a:t>
            </a:r>
            <a:r>
              <a:rPr lang="el-GR" sz="2800" dirty="0"/>
              <a:t>ως υποχρεωτικό μάθημα στα </a:t>
            </a:r>
            <a:r>
              <a:rPr lang="el-GR" sz="2800" dirty="0" smtClean="0"/>
              <a:t>σχολεία. </a:t>
            </a:r>
            <a:r>
              <a:rPr lang="el-GR" sz="2800" b="1" dirty="0" smtClean="0"/>
              <a:t>Διαπαιδαγώγηση</a:t>
            </a:r>
            <a:r>
              <a:rPr lang="el-GR" sz="2800" dirty="0" smtClean="0"/>
              <a:t>-Σεβασμός στη ζωή-</a:t>
            </a:r>
            <a:r>
              <a:rPr lang="el-GR" sz="2800" b="1" dirty="0" smtClean="0"/>
              <a:t>Πρόληψη</a:t>
            </a:r>
            <a:r>
              <a:rPr lang="el-GR" sz="2800" dirty="0" smtClean="0"/>
              <a:t> τροχαίων ατυχημάτων &amp; τραυματισμών.</a:t>
            </a:r>
            <a:endParaRPr lang="el-G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/>
              <a:t>Εγκύκλιοι </a:t>
            </a:r>
            <a:r>
              <a:rPr lang="el-GR" sz="2800" dirty="0"/>
              <a:t>του ΥΠ.Π.Ε.Θ. </a:t>
            </a:r>
            <a:r>
              <a:rPr lang="el-GR" sz="2800" dirty="0" smtClean="0"/>
              <a:t>2016 &amp; 2017-Διδασκαλία Κ.Α. στις Ε’ και ΣΤ’ τάξεις με διάχυση στα διδακτικά αντικείμενα (</a:t>
            </a:r>
            <a:r>
              <a:rPr lang="el-GR" sz="2800" b="1" dirty="0" smtClean="0"/>
              <a:t>Διαθεματική προσέγγιση</a:t>
            </a:r>
            <a:r>
              <a:rPr lang="el-GR" sz="2800" dirty="0" smtClean="0"/>
              <a:t>).</a:t>
            </a:r>
          </a:p>
          <a:p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790992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547664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b="1" dirty="0">
                <a:solidFill>
                  <a:srgbClr val="002060"/>
                </a:solidFill>
              </a:rPr>
              <a:t>3. Ερευνητικά </a:t>
            </a:r>
            <a:r>
              <a:rPr lang="el-GR" sz="3600" b="1" dirty="0" smtClean="0">
                <a:solidFill>
                  <a:srgbClr val="002060"/>
                </a:solidFill>
              </a:rPr>
              <a:t>Ερωτήματα </a:t>
            </a:r>
            <a:endParaRPr lang="el-GR" sz="4000" b="1" dirty="0">
              <a:solidFill>
                <a:srgbClr val="00206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683568" y="1268760"/>
            <a:ext cx="8136904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600" dirty="0"/>
              <a:t>Σε ποιο βαθμό το εξ αποστάσεως εκπαιδευτικό υλικό που </a:t>
            </a:r>
            <a:r>
              <a:rPr lang="el-GR" sz="2600" dirty="0" smtClean="0"/>
              <a:t>δημιουργήθηκε:</a:t>
            </a:r>
          </a:p>
          <a:p>
            <a:pPr marL="571500" indent="-571500">
              <a:buFont typeface="+mj-lt"/>
              <a:buAutoNum type="romanUcPeriod"/>
            </a:pPr>
            <a:r>
              <a:rPr lang="el-GR" sz="2600" dirty="0" smtClean="0"/>
              <a:t>καλύπτει </a:t>
            </a:r>
            <a:r>
              <a:rPr lang="el-GR" sz="2600" dirty="0"/>
              <a:t>τη διδασκόμενη ύλη και τους εκπαιδευτικούς στόχους για το μάθημα της Κυκλοφοριακής Αγωγής; (</a:t>
            </a:r>
            <a:r>
              <a:rPr lang="el-GR" sz="2600" b="1" dirty="0"/>
              <a:t>αποτίμηση επάρκειας</a:t>
            </a:r>
            <a:r>
              <a:rPr lang="el-GR" sz="2600" dirty="0" smtClean="0"/>
              <a:t>)</a:t>
            </a:r>
            <a:endParaRPr lang="el-GR" sz="2600" dirty="0"/>
          </a:p>
          <a:p>
            <a:pPr marL="571500" indent="-571500">
              <a:buFont typeface="+mj-lt"/>
              <a:buAutoNum type="romanUcPeriod"/>
            </a:pPr>
            <a:r>
              <a:rPr lang="el-GR" sz="2600" dirty="0" smtClean="0"/>
              <a:t>είναι </a:t>
            </a:r>
            <a:r>
              <a:rPr lang="el-GR" sz="2600" dirty="0"/>
              <a:t>εύκολο να αξιοποιηθεί αυτόνομα από τους δασκάλους και τους μαθητές στο σχολείο σύμφωνα με την καθοδήγηση που τους παρέχεται; (</a:t>
            </a:r>
            <a:r>
              <a:rPr lang="el-GR" sz="2600" b="1" dirty="0"/>
              <a:t>αποτίμηση ευχρηστίας</a:t>
            </a:r>
            <a:r>
              <a:rPr lang="el-GR" sz="2600" dirty="0" smtClean="0"/>
              <a:t>)</a:t>
            </a:r>
          </a:p>
          <a:p>
            <a:pPr marL="571500" indent="-571500">
              <a:buFont typeface="+mj-lt"/>
              <a:buAutoNum type="romanUcPeriod"/>
            </a:pPr>
            <a:r>
              <a:rPr lang="el-GR" sz="2600" dirty="0"/>
              <a:t>περιέχει δραστηριότητες κατανοητές, ευχάριστες και ελκυστικές, ώστε να αποφασίσει ένας δάσκαλος να το χρησιμοποιήσει στην τάξη του; (</a:t>
            </a:r>
            <a:r>
              <a:rPr lang="el-GR" sz="2600" b="1" dirty="0"/>
              <a:t>αποτίμηση τρόπου παρουσίασης και δομής περιεχομένου</a:t>
            </a:r>
            <a:r>
              <a:rPr lang="el-GR" sz="2600" dirty="0" smtClean="0"/>
              <a:t>)</a:t>
            </a:r>
            <a:endParaRPr lang="el-GR" sz="2600" dirty="0"/>
          </a:p>
        </p:txBody>
      </p:sp>
    </p:spTree>
    <p:extLst>
      <p:ext uri="{BB962C8B-B14F-4D97-AF65-F5344CB8AC3E}">
        <p14:creationId xmlns:p14="http://schemas.microsoft.com/office/powerpoint/2010/main" val="1538920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b="1" dirty="0">
                <a:solidFill>
                  <a:srgbClr val="002060"/>
                </a:solidFill>
              </a:rPr>
              <a:t>4</a:t>
            </a:r>
            <a:r>
              <a:rPr lang="el-GR" sz="3600" b="1" dirty="0" smtClean="0">
                <a:solidFill>
                  <a:srgbClr val="002060"/>
                </a:solidFill>
              </a:rPr>
              <a:t>. Εννοιολογικοί ορισμοί</a:t>
            </a:r>
            <a:endParaRPr lang="el-GR" sz="3600" b="1" dirty="0">
              <a:solidFill>
                <a:srgbClr val="00206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473387" y="1484784"/>
            <a:ext cx="8705031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b="1" dirty="0" smtClean="0">
                <a:solidFill>
                  <a:prstClr val="black"/>
                </a:solidFill>
              </a:rPr>
              <a:t>Εξ αποστάσεως</a:t>
            </a:r>
            <a:br>
              <a:rPr lang="el-GR" sz="2800" b="1" dirty="0" smtClean="0">
                <a:solidFill>
                  <a:prstClr val="black"/>
                </a:solidFill>
              </a:rPr>
            </a:br>
            <a:r>
              <a:rPr lang="el-GR" sz="2800" b="1" dirty="0" smtClean="0">
                <a:solidFill>
                  <a:prstClr val="black"/>
                </a:solidFill>
              </a:rPr>
              <a:t> εκπαίδευση</a:t>
            </a:r>
          </a:p>
          <a:p>
            <a:endParaRPr lang="el-GR" sz="3000" dirty="0">
              <a:solidFill>
                <a:prstClr val="black"/>
              </a:solidFill>
            </a:endParaRPr>
          </a:p>
          <a:p>
            <a:endParaRPr lang="el-GR" sz="3000" dirty="0" smtClean="0">
              <a:solidFill>
                <a:prstClr val="black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b="1" dirty="0" smtClean="0">
                <a:solidFill>
                  <a:prstClr val="black"/>
                </a:solidFill>
              </a:rPr>
              <a:t>Εξ αποστάσεως</a:t>
            </a:r>
            <a:br>
              <a:rPr lang="el-GR" sz="2800" b="1" dirty="0" smtClean="0">
                <a:solidFill>
                  <a:prstClr val="black"/>
                </a:solidFill>
              </a:rPr>
            </a:br>
            <a:r>
              <a:rPr lang="el-GR" sz="2800" b="1" dirty="0" smtClean="0">
                <a:solidFill>
                  <a:prstClr val="black"/>
                </a:solidFill>
              </a:rPr>
              <a:t> μαθησιακό υλικό</a:t>
            </a:r>
          </a:p>
          <a:p>
            <a:endParaRPr lang="el-GR" sz="3000" dirty="0">
              <a:solidFill>
                <a:prstClr val="black"/>
              </a:solidFill>
            </a:endParaRPr>
          </a:p>
          <a:p>
            <a:endParaRPr lang="el-GR" sz="3000" dirty="0" smtClean="0">
              <a:solidFill>
                <a:prstClr val="black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b="1" dirty="0" smtClean="0">
                <a:solidFill>
                  <a:prstClr val="black"/>
                </a:solidFill>
              </a:rPr>
              <a:t>Πρόγραμμα </a:t>
            </a:r>
            <a:br>
              <a:rPr lang="el-GR" sz="2800" b="1" dirty="0" smtClean="0">
                <a:solidFill>
                  <a:prstClr val="black"/>
                </a:solidFill>
              </a:rPr>
            </a:br>
            <a:r>
              <a:rPr lang="el-GR" sz="2800" b="1" dirty="0" smtClean="0">
                <a:solidFill>
                  <a:prstClr val="black"/>
                </a:solidFill>
              </a:rPr>
              <a:t>κυκλοφοριακής </a:t>
            </a:r>
            <a:br>
              <a:rPr lang="el-GR" sz="2800" b="1" dirty="0" smtClean="0">
                <a:solidFill>
                  <a:prstClr val="black"/>
                </a:solidFill>
              </a:rPr>
            </a:br>
            <a:r>
              <a:rPr lang="el-GR" sz="2800" b="1" dirty="0" smtClean="0">
                <a:solidFill>
                  <a:prstClr val="black"/>
                </a:solidFill>
              </a:rPr>
              <a:t>   αγωγής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48164" y="1167948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Ίδρυμα-σχολείο</a:t>
            </a:r>
            <a:endParaRPr lang="el-GR" dirty="0"/>
          </a:p>
        </p:txBody>
      </p:sp>
      <p:sp>
        <p:nvSpPr>
          <p:cNvPr id="6" name="TextBox 5"/>
          <p:cNvSpPr txBox="1"/>
          <p:nvPr/>
        </p:nvSpPr>
        <p:spPr>
          <a:xfrm>
            <a:off x="5004048" y="1507241"/>
            <a:ext cx="4032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Χ</a:t>
            </a:r>
            <a:r>
              <a:rPr lang="el-GR" dirty="0" smtClean="0"/>
              <a:t>ωρισμός τόπου ή/και χρόνου</a:t>
            </a:r>
            <a:endParaRPr lang="el-GR" dirty="0"/>
          </a:p>
        </p:txBody>
      </p:sp>
      <p:sp>
        <p:nvSpPr>
          <p:cNvPr id="7" name="TextBox 6"/>
          <p:cNvSpPr txBox="1"/>
          <p:nvPr/>
        </p:nvSpPr>
        <p:spPr>
          <a:xfrm>
            <a:off x="5292080" y="1884154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Ε</a:t>
            </a:r>
            <a:r>
              <a:rPr lang="el-GR" dirty="0" smtClean="0"/>
              <a:t>πικοινωνία-αλληλεπίδραση</a:t>
            </a:r>
            <a:endParaRPr lang="el-GR" dirty="0"/>
          </a:p>
        </p:txBody>
      </p:sp>
      <p:sp>
        <p:nvSpPr>
          <p:cNvPr id="8" name="TextBox 7"/>
          <p:cNvSpPr txBox="1"/>
          <p:nvPr/>
        </p:nvSpPr>
        <p:spPr>
          <a:xfrm>
            <a:off x="3334115" y="2223447"/>
            <a:ext cx="59442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Σύνδεση διδασκόμενων-εκπαιδευτικών-πηγών</a:t>
            </a:r>
            <a:endParaRPr lang="el-GR" dirty="0"/>
          </a:p>
        </p:txBody>
      </p:sp>
      <p:sp>
        <p:nvSpPr>
          <p:cNvPr id="9" name="TextBox 8"/>
          <p:cNvSpPr txBox="1"/>
          <p:nvPr/>
        </p:nvSpPr>
        <p:spPr>
          <a:xfrm>
            <a:off x="3580789" y="2598424"/>
            <a:ext cx="5450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Ευρετική πορεία αυτομάθησης και γνώσης</a:t>
            </a:r>
            <a:endParaRPr lang="el-GR" dirty="0"/>
          </a:p>
        </p:txBody>
      </p:sp>
      <p:sp>
        <p:nvSpPr>
          <p:cNvPr id="10" name="TextBox 9"/>
          <p:cNvSpPr txBox="1"/>
          <p:nvPr/>
        </p:nvSpPr>
        <p:spPr>
          <a:xfrm>
            <a:off x="4065065" y="3249770"/>
            <a:ext cx="52412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Σύνολο στοιχείων </a:t>
            </a:r>
            <a:r>
              <a:rPr lang="el-GR" dirty="0"/>
              <a:t>με διαδραστικό </a:t>
            </a:r>
            <a:r>
              <a:rPr lang="el-GR" dirty="0" smtClean="0"/>
              <a:t>χαρακτήρα που τίθενται  στη διάθεση των εκπαιδευόμενων και βασίζεται στις προϋπάρχουσες γνώσεις τους.</a:t>
            </a:r>
            <a:endParaRPr lang="el-GR" dirty="0"/>
          </a:p>
        </p:txBody>
      </p:sp>
      <p:sp>
        <p:nvSpPr>
          <p:cNvPr id="11" name="TextBox 10"/>
          <p:cNvSpPr txBox="1"/>
          <p:nvPr/>
        </p:nvSpPr>
        <p:spPr>
          <a:xfrm>
            <a:off x="4029658" y="4995527"/>
            <a:ext cx="48140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Σειρά μαθημάτων σε θέματα που αφορούν την ασφαλή κίνηση πεζών, επιβατών και οδηγών.</a:t>
            </a:r>
            <a:endParaRPr lang="el-GR" dirty="0"/>
          </a:p>
        </p:txBody>
      </p:sp>
      <p:sp>
        <p:nvSpPr>
          <p:cNvPr id="12" name="TextBox 11"/>
          <p:cNvSpPr txBox="1"/>
          <p:nvPr/>
        </p:nvSpPr>
        <p:spPr>
          <a:xfrm>
            <a:off x="3960241" y="6132579"/>
            <a:ext cx="5450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Ε</a:t>
            </a:r>
            <a:r>
              <a:rPr lang="el-GR" dirty="0" smtClean="0"/>
              <a:t>υαισθητοποίηση-Θετικές στάσεις</a:t>
            </a:r>
            <a:endParaRPr lang="el-GR" dirty="0"/>
          </a:p>
        </p:txBody>
      </p:sp>
      <p:cxnSp>
        <p:nvCxnSpPr>
          <p:cNvPr id="14" name="Ευθύγραμμο βέλος σύνδεσης 13"/>
          <p:cNvCxnSpPr/>
          <p:nvPr/>
        </p:nvCxnSpPr>
        <p:spPr>
          <a:xfrm flipV="1">
            <a:off x="3707904" y="1449980"/>
            <a:ext cx="1617712" cy="405986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Ευθύγραμμο βέλος σύνδεσης 14"/>
          <p:cNvCxnSpPr>
            <a:endCxn id="6" idx="1"/>
          </p:cNvCxnSpPr>
          <p:nvPr/>
        </p:nvCxnSpPr>
        <p:spPr>
          <a:xfrm flipV="1">
            <a:off x="3707904" y="1738074"/>
            <a:ext cx="1296144" cy="190809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Ευθύγραμμο βέλος σύνδεσης 15"/>
          <p:cNvCxnSpPr>
            <a:endCxn id="7" idx="1"/>
          </p:cNvCxnSpPr>
          <p:nvPr/>
        </p:nvCxnSpPr>
        <p:spPr>
          <a:xfrm>
            <a:off x="3375228" y="2040725"/>
            <a:ext cx="1916852" cy="74262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Ευθύγραμμο βέλος σύνδεσης 16"/>
          <p:cNvCxnSpPr/>
          <p:nvPr/>
        </p:nvCxnSpPr>
        <p:spPr>
          <a:xfrm>
            <a:off x="3054877" y="2114986"/>
            <a:ext cx="1278777" cy="251801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Ευθύγραμμο βέλος σύνδεσης 17"/>
          <p:cNvCxnSpPr/>
          <p:nvPr/>
        </p:nvCxnSpPr>
        <p:spPr>
          <a:xfrm>
            <a:off x="3046872" y="2291982"/>
            <a:ext cx="593978" cy="645735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Ευθύγραμμο βέλος σύνδεσης 18"/>
          <p:cNvCxnSpPr/>
          <p:nvPr/>
        </p:nvCxnSpPr>
        <p:spPr>
          <a:xfrm flipV="1">
            <a:off x="3593046" y="3521710"/>
            <a:ext cx="546906" cy="325935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Ευθύγραμμο βέλος σύνδεσης 34"/>
          <p:cNvCxnSpPr/>
          <p:nvPr/>
        </p:nvCxnSpPr>
        <p:spPr>
          <a:xfrm flipV="1">
            <a:off x="3147359" y="5301208"/>
            <a:ext cx="917706" cy="174738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Ευθύγραμμο βέλος σύνδεσης 36"/>
          <p:cNvCxnSpPr>
            <a:endCxn id="12" idx="1"/>
          </p:cNvCxnSpPr>
          <p:nvPr/>
        </p:nvCxnSpPr>
        <p:spPr>
          <a:xfrm>
            <a:off x="3147359" y="6226101"/>
            <a:ext cx="812882" cy="137311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7804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b="1" dirty="0">
                <a:solidFill>
                  <a:srgbClr val="002060"/>
                </a:solidFill>
              </a:rPr>
              <a:t>5</a:t>
            </a:r>
            <a:r>
              <a:rPr lang="el-GR" sz="3600" b="1" dirty="0" smtClean="0">
                <a:solidFill>
                  <a:srgbClr val="002060"/>
                </a:solidFill>
              </a:rPr>
              <a:t>. </a:t>
            </a:r>
            <a:r>
              <a:rPr lang="el-GR" sz="3600" b="1" dirty="0">
                <a:solidFill>
                  <a:srgbClr val="002060"/>
                </a:solidFill>
              </a:rPr>
              <a:t>Θεωρητικό Πλαίσιο </a:t>
            </a:r>
            <a:r>
              <a:rPr lang="el-GR" sz="3600" b="1" dirty="0" smtClean="0">
                <a:solidFill>
                  <a:srgbClr val="002060"/>
                </a:solidFill>
              </a:rPr>
              <a:t>(1/2)</a:t>
            </a:r>
            <a:endParaRPr lang="el-GR" sz="3600" b="1" dirty="0">
              <a:solidFill>
                <a:srgbClr val="00206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624844" y="1484784"/>
            <a:ext cx="849110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>
                <a:solidFill>
                  <a:prstClr val="black"/>
                </a:solidFill>
              </a:rPr>
              <a:t>Ηλεκτρονική μάθηση</a:t>
            </a:r>
            <a:r>
              <a:rPr lang="en-US" sz="2800" dirty="0" smtClean="0">
                <a:solidFill>
                  <a:prstClr val="black"/>
                </a:solidFill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</a:rPr>
              <a:t>e-learning</a:t>
            </a:r>
            <a:r>
              <a:rPr lang="el-GR" sz="2800" dirty="0" smtClean="0">
                <a:solidFill>
                  <a:prstClr val="black"/>
                </a:solidFill>
              </a:rPr>
              <a:t> (</a:t>
            </a:r>
            <a:r>
              <a:rPr lang="en-US" sz="2800" dirty="0" smtClean="0">
                <a:solidFill>
                  <a:prstClr val="black"/>
                </a:solidFill>
              </a:rPr>
              <a:t>Blended learning)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b="1" dirty="0" smtClean="0">
                <a:solidFill>
                  <a:prstClr val="black"/>
                </a:solidFill>
              </a:rPr>
              <a:t>Σχολική</a:t>
            </a:r>
            <a:r>
              <a:rPr lang="el-GR" sz="2800" dirty="0" smtClean="0">
                <a:solidFill>
                  <a:prstClr val="black"/>
                </a:solidFill>
              </a:rPr>
              <a:t> συμπληρωματική </a:t>
            </a:r>
            <a:r>
              <a:rPr lang="el-GR" sz="2800" b="1" dirty="0" smtClean="0">
                <a:solidFill>
                  <a:prstClr val="black"/>
                </a:solidFill>
              </a:rPr>
              <a:t>ΕξΑΕ</a:t>
            </a:r>
            <a:r>
              <a:rPr lang="el-GR" sz="2800" dirty="0" smtClean="0">
                <a:solidFill>
                  <a:prstClr val="black"/>
                </a:solidFill>
              </a:rPr>
              <a:t> (ανοικτή, συνεχής και προσβάσιμη)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b="1" dirty="0" smtClean="0">
                <a:solidFill>
                  <a:prstClr val="black"/>
                </a:solidFill>
              </a:rPr>
              <a:t>Απόψεις</a:t>
            </a:r>
            <a:r>
              <a:rPr lang="el-GR" sz="2800" dirty="0" smtClean="0">
                <a:solidFill>
                  <a:prstClr val="black"/>
                </a:solidFill>
              </a:rPr>
              <a:t> για μάθηση (μετασχηματισμός εμπειριών ατόμου, τύποι-στυλ μαθητευόμενων, γνωστική-κοινωνική-διδακτική παρουσία)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b="1" dirty="0" smtClean="0">
                <a:solidFill>
                  <a:prstClr val="black"/>
                </a:solidFill>
              </a:rPr>
              <a:t>Θεωρίες</a:t>
            </a:r>
            <a:r>
              <a:rPr lang="el-GR" sz="2800" dirty="0" smtClean="0">
                <a:solidFill>
                  <a:prstClr val="black"/>
                </a:solidFill>
              </a:rPr>
              <a:t> μάθησης </a:t>
            </a:r>
            <a:r>
              <a:rPr lang="en-US" sz="2800" dirty="0" smtClean="0">
                <a:solidFill>
                  <a:prstClr val="black"/>
                </a:solidFill>
              </a:rPr>
              <a:t>(</a:t>
            </a:r>
            <a:r>
              <a:rPr lang="el-GR" sz="2800" dirty="0" smtClean="0">
                <a:solidFill>
                  <a:prstClr val="black"/>
                </a:solidFill>
              </a:rPr>
              <a:t>συμπεριφοριστικές, γνωσιακές, κοινωνικοπολιτισμικές</a:t>
            </a:r>
            <a:r>
              <a:rPr lang="el-GR" sz="2800" dirty="0">
                <a:solidFill>
                  <a:prstClr val="black"/>
                </a:solidFill>
              </a:rPr>
              <a:t> </a:t>
            </a:r>
            <a:r>
              <a:rPr lang="el-GR" sz="2800" dirty="0" smtClean="0">
                <a:solidFill>
                  <a:prstClr val="black"/>
                </a:solidFill>
                <a:sym typeface="Wingdings" panose="05000000000000000000" pitchFamily="2" charset="2"/>
              </a:rPr>
              <a:t> </a:t>
            </a:r>
            <a:r>
              <a:rPr lang="el-GR" sz="2800" dirty="0" smtClean="0">
                <a:solidFill>
                  <a:prstClr val="black"/>
                </a:solidFill>
              </a:rPr>
              <a:t>συνεργατική μάθηση)</a:t>
            </a:r>
            <a:endParaRPr lang="en-US" sz="2800" dirty="0" smtClean="0">
              <a:solidFill>
                <a:prstClr val="black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b="1" dirty="0" smtClean="0">
                <a:solidFill>
                  <a:prstClr val="black"/>
                </a:solidFill>
              </a:rPr>
              <a:t>Νέες τεχνολογίες </a:t>
            </a:r>
            <a:r>
              <a:rPr lang="el-GR" sz="2800" dirty="0" smtClean="0">
                <a:solidFill>
                  <a:prstClr val="black"/>
                </a:solidFill>
              </a:rPr>
              <a:t>στην </a:t>
            </a:r>
            <a:r>
              <a:rPr lang="el-GR" sz="2800" dirty="0" err="1" smtClean="0">
                <a:solidFill>
                  <a:prstClr val="black"/>
                </a:solidFill>
              </a:rPr>
              <a:t>εκπ</a:t>
            </a:r>
            <a:r>
              <a:rPr lang="el-GR" sz="2800" dirty="0" smtClean="0">
                <a:solidFill>
                  <a:prstClr val="black"/>
                </a:solidFill>
              </a:rPr>
              <a:t>/</a:t>
            </a:r>
            <a:r>
              <a:rPr lang="el-GR" sz="2800" dirty="0" err="1" smtClean="0">
                <a:solidFill>
                  <a:prstClr val="black"/>
                </a:solidFill>
              </a:rPr>
              <a:t>ση</a:t>
            </a:r>
            <a:r>
              <a:rPr lang="el-GR" sz="2800" dirty="0" smtClean="0">
                <a:solidFill>
                  <a:prstClr val="black"/>
                </a:solidFill>
              </a:rPr>
              <a:t> (ευελιξία, σεβασμός ρυθμών μάθησης, αυτονομία, διευκόλυνση)</a:t>
            </a:r>
          </a:p>
        </p:txBody>
      </p:sp>
    </p:spTree>
    <p:extLst>
      <p:ext uri="{BB962C8B-B14F-4D97-AF65-F5344CB8AC3E}">
        <p14:creationId xmlns:p14="http://schemas.microsoft.com/office/powerpoint/2010/main" val="2275969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b="1" dirty="0">
                <a:solidFill>
                  <a:srgbClr val="002060"/>
                </a:solidFill>
              </a:rPr>
              <a:t>5</a:t>
            </a:r>
            <a:r>
              <a:rPr lang="el-GR" sz="3600" b="1" dirty="0" smtClean="0">
                <a:solidFill>
                  <a:srgbClr val="002060"/>
                </a:solidFill>
              </a:rPr>
              <a:t>. Θεωρητικό Πλαίσιο (2/2)</a:t>
            </a:r>
            <a:endParaRPr lang="el-GR" sz="3600" b="1" dirty="0">
              <a:solidFill>
                <a:srgbClr val="00206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575048" y="1700808"/>
            <a:ext cx="846144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b="1" dirty="0" smtClean="0">
                <a:solidFill>
                  <a:prstClr val="black"/>
                </a:solidFill>
              </a:rPr>
              <a:t>Μαθησιακό υλικό </a:t>
            </a:r>
            <a:r>
              <a:rPr lang="el-GR" sz="2800" dirty="0" smtClean="0">
                <a:solidFill>
                  <a:prstClr val="black"/>
                </a:solidFill>
              </a:rPr>
              <a:t>και τα επιμέρους στοιχεία του</a:t>
            </a:r>
            <a:endParaRPr lang="el-GR" sz="2800" b="1" dirty="0" smtClean="0">
              <a:solidFill>
                <a:prstClr val="black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b="1" dirty="0" smtClean="0">
                <a:solidFill>
                  <a:prstClr val="black"/>
                </a:solidFill>
              </a:rPr>
              <a:t>Αρχές</a:t>
            </a:r>
            <a:r>
              <a:rPr lang="el-GR" sz="2800" dirty="0" smtClean="0">
                <a:solidFill>
                  <a:prstClr val="black"/>
                </a:solidFill>
              </a:rPr>
              <a:t> </a:t>
            </a:r>
            <a:r>
              <a:rPr lang="el-GR" sz="2800" b="1" dirty="0" smtClean="0">
                <a:solidFill>
                  <a:prstClr val="black"/>
                </a:solidFill>
              </a:rPr>
              <a:t>δημιουργίας</a:t>
            </a:r>
            <a:r>
              <a:rPr lang="el-GR" sz="2800" dirty="0" smtClean="0">
                <a:solidFill>
                  <a:prstClr val="black"/>
                </a:solidFill>
              </a:rPr>
              <a:t> </a:t>
            </a:r>
            <a:r>
              <a:rPr lang="el-GR" sz="2800" b="1" dirty="0" err="1" smtClean="0">
                <a:solidFill>
                  <a:prstClr val="black"/>
                </a:solidFill>
              </a:rPr>
              <a:t>εκπ</a:t>
            </a:r>
            <a:r>
              <a:rPr lang="el-GR" sz="2800" b="1" dirty="0" smtClean="0">
                <a:solidFill>
                  <a:prstClr val="black"/>
                </a:solidFill>
              </a:rPr>
              <a:t>/</a:t>
            </a:r>
            <a:r>
              <a:rPr lang="el-GR" sz="2800" b="1" dirty="0" err="1" smtClean="0">
                <a:solidFill>
                  <a:prstClr val="black"/>
                </a:solidFill>
              </a:rPr>
              <a:t>κού</a:t>
            </a:r>
            <a:r>
              <a:rPr lang="el-GR" sz="2800" b="1" dirty="0" smtClean="0">
                <a:solidFill>
                  <a:prstClr val="black"/>
                </a:solidFill>
              </a:rPr>
              <a:t> υλικού </a:t>
            </a:r>
            <a:r>
              <a:rPr lang="el-GR" sz="2800" dirty="0" smtClean="0">
                <a:solidFill>
                  <a:prstClr val="black"/>
                </a:solidFill>
              </a:rPr>
              <a:t>με τη μέθοδο της ΕξΑΕ (</a:t>
            </a:r>
            <a:r>
              <a:rPr lang="el-GR" sz="2800" dirty="0" err="1" smtClean="0">
                <a:solidFill>
                  <a:prstClr val="black"/>
                </a:solidFill>
              </a:rPr>
              <a:t>πολυμεσικότητα</a:t>
            </a:r>
            <a:r>
              <a:rPr lang="el-GR" sz="2800" dirty="0" smtClean="0">
                <a:solidFill>
                  <a:prstClr val="black"/>
                </a:solidFill>
              </a:rPr>
              <a:t>, αλληλεπίδραση, πλεονασμός, τμηματοποίηση, αυθεντικοποιημένες δραστηριότητες)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b="1" dirty="0" smtClean="0">
                <a:solidFill>
                  <a:prstClr val="black"/>
                </a:solidFill>
              </a:rPr>
              <a:t>Αξιολόγηση</a:t>
            </a:r>
            <a:r>
              <a:rPr lang="el-GR" sz="2800" dirty="0" smtClean="0">
                <a:solidFill>
                  <a:prstClr val="black"/>
                </a:solidFill>
              </a:rPr>
              <a:t> εκπαιδευτικού λογισμικού (δυνατά-αδύναμα σημεία </a:t>
            </a:r>
            <a:r>
              <a:rPr lang="el-GR" sz="2800" dirty="0" smtClean="0">
                <a:solidFill>
                  <a:prstClr val="black"/>
                </a:solidFill>
                <a:sym typeface="Wingdings" panose="05000000000000000000" pitchFamily="2" charset="2"/>
              </a:rPr>
              <a:t> βελτίωση)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Ποιοτική έρευνα </a:t>
            </a:r>
            <a:r>
              <a:rPr lang="el-GR" sz="2800" dirty="0" smtClean="0">
                <a:solidFill>
                  <a:prstClr val="black"/>
                </a:solidFill>
                <a:sym typeface="Wingdings" panose="05000000000000000000" pitchFamily="2" charset="2"/>
              </a:rPr>
              <a:t>(ερμηνεία νοημάτων που αποδίδουν τα υποκείμενα σε διάφορες καταστάσεις)</a:t>
            </a:r>
            <a:endParaRPr lang="el-GR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803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95128" y="692696"/>
            <a:ext cx="7848872" cy="504056"/>
          </a:xfrm>
        </p:spPr>
        <p:txBody>
          <a:bodyPr>
            <a:noAutofit/>
          </a:bodyPr>
          <a:lstStyle/>
          <a:p>
            <a:r>
              <a:rPr lang="el-GR" sz="3600" b="1" dirty="0">
                <a:solidFill>
                  <a:srgbClr val="002060"/>
                </a:solidFill>
              </a:rPr>
              <a:t>6</a:t>
            </a:r>
            <a:r>
              <a:rPr lang="el-GR" sz="3600" b="1" dirty="0" smtClean="0">
                <a:solidFill>
                  <a:srgbClr val="002060"/>
                </a:solidFill>
              </a:rPr>
              <a:t>. </a:t>
            </a:r>
            <a:r>
              <a:rPr lang="el-GR" sz="3600" b="1" dirty="0">
                <a:solidFill>
                  <a:srgbClr val="002060"/>
                </a:solidFill>
              </a:rPr>
              <a:t>Παραγόμενο εκπαιδευτικό </a:t>
            </a:r>
            <a:r>
              <a:rPr lang="el-GR" sz="3600" b="1" dirty="0" smtClean="0">
                <a:solidFill>
                  <a:srgbClr val="002060"/>
                </a:solidFill>
              </a:rPr>
              <a:t>υλικό (1/3)</a:t>
            </a:r>
            <a:endParaRPr lang="el-GR" sz="3600" b="1" dirty="0">
              <a:solidFill>
                <a:srgbClr val="00206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683568" y="1340768"/>
            <a:ext cx="835292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b="1" dirty="0" smtClean="0"/>
              <a:t>Σκοπός:</a:t>
            </a:r>
            <a:r>
              <a:rPr lang="el-GR" sz="2800" dirty="0" smtClean="0"/>
              <a:t> γνωριμία μαθητών με βασικούς κανόνες οδικής συμπεριφοράς για την αποφυγή κινδύνων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b="1" dirty="0" smtClean="0"/>
              <a:t>Στόχοι:</a:t>
            </a:r>
            <a:r>
              <a:rPr lang="el-GR" sz="2800" dirty="0" smtClean="0"/>
              <a:t> κριτική ικανότητα, διάκριση σωστού-λάθους, συνεργασία, δημιουργικότητα, έκφραση απόψεων, διατύπωση οδηγιών, ασφαλείς επιλογές κατά την κυκλοφορία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b="1" dirty="0" smtClean="0"/>
              <a:t>Σύνδεση</a:t>
            </a:r>
            <a:r>
              <a:rPr lang="el-GR" sz="2800" dirty="0" smtClean="0"/>
              <a:t> με άλλα διδακτικά αντικείμενα (Γλώσσα, Κ.Π.Α., Γεωγραφία, Φυσική, </a:t>
            </a:r>
            <a:r>
              <a:rPr lang="el-GR" sz="2800" dirty="0" smtClean="0"/>
              <a:t>Ιστορία, Θ.Α</a:t>
            </a:r>
            <a:r>
              <a:rPr lang="el-GR" sz="2800" dirty="0" smtClean="0"/>
              <a:t>.)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smtClean="0"/>
              <a:t>H5P</a:t>
            </a:r>
            <a:r>
              <a:rPr lang="el-GR" sz="2800" b="1" dirty="0" smtClean="0"/>
              <a:t>:</a:t>
            </a:r>
            <a:r>
              <a:rPr lang="el-GR" sz="2800" dirty="0" smtClean="0"/>
              <a:t> οργάνωση περιεχομένου με </a:t>
            </a:r>
            <a:r>
              <a:rPr lang="el-GR" sz="2800" dirty="0"/>
              <a:t>εναλλακτικό τρόπο </a:t>
            </a:r>
            <a:r>
              <a:rPr lang="el-GR" sz="2800" dirty="0" smtClean="0"/>
              <a:t>παρουσίασης (κείμενο</a:t>
            </a:r>
            <a:r>
              <a:rPr lang="el-GR" sz="2800" dirty="0"/>
              <a:t>, εικόνες, ήχους, βίντεο, διαδραστικά βίντεο</a:t>
            </a:r>
            <a:r>
              <a:rPr lang="el-GR" sz="2800" dirty="0" smtClean="0"/>
              <a:t>, διάφορες ασκήσεις)</a:t>
            </a:r>
          </a:p>
        </p:txBody>
      </p:sp>
    </p:spTree>
    <p:extLst>
      <p:ext uri="{BB962C8B-B14F-4D97-AF65-F5344CB8AC3E}">
        <p14:creationId xmlns:p14="http://schemas.microsoft.com/office/powerpoint/2010/main" val="2745266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Θέμα του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Θέμα του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Θέμα του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3387</TotalTime>
  <Words>1785</Words>
  <Application>Microsoft Office PowerPoint</Application>
  <PresentationFormat>Προβολή στην οθόνη (4:3)</PresentationFormat>
  <Paragraphs>227</Paragraphs>
  <Slides>36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36</vt:i4>
      </vt:variant>
    </vt:vector>
  </HeadingPairs>
  <TitlesOfParts>
    <vt:vector size="43" baseType="lpstr">
      <vt:lpstr>Arial</vt:lpstr>
      <vt:lpstr>Book Antiqua</vt:lpstr>
      <vt:lpstr>Calibri</vt:lpstr>
      <vt:lpstr>Calibri Light</vt:lpstr>
      <vt:lpstr>Times New Roman</vt:lpstr>
      <vt:lpstr>Wingdings</vt:lpstr>
      <vt:lpstr>Office Theme</vt:lpstr>
      <vt:lpstr>Δημιουργία διαδραστικού εκπαιδευτικού υλικού με τη μέθοδο της ΕξΑΕ στο μάθημα της Κυκλοφοριακής Αγωγής για τις Ε' και Στ' τάξεις του Δημοτικού</vt:lpstr>
      <vt:lpstr>Δομή της παρουσίασης</vt:lpstr>
      <vt:lpstr>1. Σκοπός</vt:lpstr>
      <vt:lpstr>2. Συνεισφορά-Αναγκαιότητα της διπλωματικής</vt:lpstr>
      <vt:lpstr>3. Ερευνητικά Ερωτήματα </vt:lpstr>
      <vt:lpstr>4. Εννοιολογικοί ορισμοί</vt:lpstr>
      <vt:lpstr>5. Θεωρητικό Πλαίσιο (1/2)</vt:lpstr>
      <vt:lpstr>5. Θεωρητικό Πλαίσιο (2/2)</vt:lpstr>
      <vt:lpstr>6. Παραγόμενο εκπαιδευτικό υλικό (1/3)</vt:lpstr>
      <vt:lpstr>6. Παραγόμενο εκπαιδευτικό υλικό (2/3)</vt:lpstr>
      <vt:lpstr>6. Παραγόμενο εκπαιδευτικό υλικό (3/3)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7. Μεθοδολογία δημιουργίας του υλικού</vt:lpstr>
      <vt:lpstr>8. Μεθοδολογία έρευνας (1/2)</vt:lpstr>
      <vt:lpstr>Παρουσίαση του PowerPoint</vt:lpstr>
      <vt:lpstr>8. Μεθοδολογία έρευνας (2/2)</vt:lpstr>
      <vt:lpstr>9. Αποτελέσματα - Κύρια ευρήματα (1ο ερευνητικό ερώτημα: ΕΠΑΡΚΕΙΑ)</vt:lpstr>
      <vt:lpstr>Παρουσίαση του PowerPoint</vt:lpstr>
      <vt:lpstr>9. Αποτελέσματα - Κύρια ευρήματα (2ο ερευνητικό ερώτημα: ΕΥΧΡΗΣΤΙΑ)</vt:lpstr>
      <vt:lpstr>Παρουσίαση του PowerPoint</vt:lpstr>
      <vt:lpstr>9. Αποτελέσματα - Κύρια ευρήματα (3ο ερευνητ. ερώτ.: ΔΟΜΗ-ΠΑΡΟΥΣΙΑΣΗ)</vt:lpstr>
      <vt:lpstr>Παρουσίαση του PowerPoint</vt:lpstr>
      <vt:lpstr>10. Συμπεράσματα-Προτάσεις (1/3)</vt:lpstr>
      <vt:lpstr>10. Συμπεράσματα-Προτάσεις (2/3)</vt:lpstr>
      <vt:lpstr>10. Συμπεράσματα-Προτάσεις (3/3)</vt:lpstr>
      <vt:lpstr>11. Δυνατά σημεία του υλικού (1/2)</vt:lpstr>
      <vt:lpstr>11. Δυνατά σημεία του υλικού (2/2)</vt:lpstr>
      <vt:lpstr>12. Περιορισμοί- Μελλοντικές έρευνες</vt:lpstr>
      <vt:lpstr>Παρουσίαση του PowerPoint</vt:lpstr>
    </vt:vector>
  </TitlesOfParts>
  <Company>*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Evangelia Mamalaki</cp:lastModifiedBy>
  <cp:revision>1742</cp:revision>
  <dcterms:created xsi:type="dcterms:W3CDTF">2003-10-16T17:37:47Z</dcterms:created>
  <dcterms:modified xsi:type="dcterms:W3CDTF">2018-11-10T08:08:45Z</dcterms:modified>
</cp:coreProperties>
</file>