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7"/>
  </p:notesMasterIdLst>
  <p:sldIdLst>
    <p:sldId id="1482" r:id="rId2"/>
    <p:sldId id="2027" r:id="rId3"/>
    <p:sldId id="2029" r:id="rId4"/>
    <p:sldId id="2030" r:id="rId5"/>
    <p:sldId id="2013" r:id="rId6"/>
    <p:sldId id="2028" r:id="rId7"/>
    <p:sldId id="2014" r:id="rId8"/>
    <p:sldId id="2021" r:id="rId9"/>
    <p:sldId id="2026" r:id="rId10"/>
    <p:sldId id="2015" r:id="rId11"/>
    <p:sldId id="2012" r:id="rId12"/>
    <p:sldId id="2031" r:id="rId13"/>
    <p:sldId id="2022" r:id="rId14"/>
    <p:sldId id="2032" r:id="rId15"/>
    <p:sldId id="2023" r:id="rId16"/>
    <p:sldId id="2033" r:id="rId17"/>
    <p:sldId id="2024" r:id="rId18"/>
    <p:sldId id="2036" r:id="rId19"/>
    <p:sldId id="2025" r:id="rId20"/>
    <p:sldId id="2037" r:id="rId21"/>
    <p:sldId id="2038" r:id="rId22"/>
    <p:sldId id="2034" r:id="rId23"/>
    <p:sldId id="2035" r:id="rId24"/>
    <p:sldId id="2018" r:id="rId25"/>
    <p:sldId id="2019" r:id="rId26"/>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5DA"/>
    <a:srgbClr val="90CCAF"/>
    <a:srgbClr val="FFA54B"/>
    <a:srgbClr val="FFFFCC"/>
    <a:srgbClr val="931B1B"/>
    <a:srgbClr val="EDBE9B"/>
    <a:srgbClr val="ADDB7B"/>
    <a:srgbClr val="F4F694"/>
    <a:srgbClr val="FFAD5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51" d="100"/>
          <a:sy n="51" d="100"/>
        </p:scale>
        <p:origin x="53" y="413"/>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11/28/2019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11/28/2019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11/28/2019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11/28/2019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11/28/2019</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11/28/2019</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11/28/2019</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11/28/2019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11/28/2019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11/28/2019</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87624" y="1772816"/>
            <a:ext cx="7704856" cy="1823403"/>
          </a:xfrm>
          <a:solidFill>
            <a:srgbClr val="FEF5DA"/>
          </a:solidFill>
          <a:ln>
            <a:solidFill>
              <a:schemeClr val="accent4">
                <a:lumMod val="75000"/>
              </a:schemeClr>
            </a:solidFill>
          </a:ln>
        </p:spPr>
        <p:txBody>
          <a:bodyPr>
            <a:noAutofit/>
          </a:bodyPr>
          <a:lstStyle/>
          <a:p>
            <a:pPr>
              <a:lnSpc>
                <a:spcPct val="100000"/>
              </a:lnSpc>
            </a:pPr>
            <a:r>
              <a:rPr lang="el-GR" sz="2800" dirty="0">
                <a:effectLst>
                  <a:outerShdw blurRad="38100" dist="38100" dir="2700000" algn="tl">
                    <a:srgbClr val="000000">
                      <a:alpha val="43137"/>
                    </a:srgbClr>
                  </a:outerShdw>
                </a:effectLst>
              </a:rPr>
              <a:t>Η ΕΝΝΟΙΑ ΤΗΣ ΑΥΤΟΝΟΜΙΑΣ ΚΑΙ </a:t>
            </a:r>
            <a:br>
              <a:rPr lang="en-US" sz="2800" dirty="0">
                <a:effectLst>
                  <a:outerShdw blurRad="38100" dist="38100" dir="2700000" algn="tl">
                    <a:srgbClr val="000000">
                      <a:alpha val="43137"/>
                    </a:srgbClr>
                  </a:outerShdw>
                </a:effectLst>
              </a:rPr>
            </a:br>
            <a:r>
              <a:rPr lang="el-GR" sz="2800" dirty="0">
                <a:effectLst>
                  <a:outerShdw blurRad="38100" dist="38100" dir="2700000" algn="tl">
                    <a:srgbClr val="000000">
                      <a:alpha val="43137"/>
                    </a:srgbClr>
                  </a:outerShdw>
                </a:effectLst>
              </a:rPr>
              <a:t>ΤΗΣ ΑΛΛΗΛΕΠΙΔΡΑΣΗΣ ΣΕ ΠΕΡΙΒΑΛΛΟΝΤΑ </a:t>
            </a:r>
            <a:br>
              <a:rPr lang="en-US" sz="2800" dirty="0">
                <a:effectLst>
                  <a:outerShdw blurRad="38100" dist="38100" dir="2700000" algn="tl">
                    <a:srgbClr val="000000">
                      <a:alpha val="43137"/>
                    </a:srgbClr>
                  </a:outerShdw>
                </a:effectLst>
              </a:rPr>
            </a:br>
            <a:r>
              <a:rPr lang="el-GR" sz="2800" dirty="0">
                <a:effectLst>
                  <a:outerShdw blurRad="38100" dist="38100" dir="2700000" algn="tl">
                    <a:srgbClr val="000000">
                      <a:alpha val="43137"/>
                    </a:srgbClr>
                  </a:outerShdw>
                </a:effectLst>
              </a:rPr>
              <a:t>ΕΞ ΑΠΟΣΤΑΣΕΩΣ ΕΚΠΑΙΔΕΥΣΗΣ ΜΕ ΤΗ ΧΡΗΣΗ ΤΩΝ ΤΠΕ (E-LEARNING)</a:t>
            </a:r>
            <a:endParaRPr lang="el-GR" sz="2800" b="1" dirty="0">
              <a:solidFill>
                <a:srgbClr val="C00000"/>
              </a:solidFill>
              <a:effectLst>
                <a:outerShdw blurRad="38100" dist="38100" dir="2700000" algn="tl">
                  <a:srgbClr val="000000">
                    <a:alpha val="43137"/>
                  </a:srgbClr>
                </a:outerShdw>
              </a:effectLst>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6356647"/>
            <a:ext cx="72042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u="none" strike="noStrike" cap="none" normalizeH="0" baseline="0" dirty="0">
                <a:ln>
                  <a:noFill/>
                </a:ln>
                <a:solidFill>
                  <a:schemeClr val="tx1"/>
                </a:solidFill>
                <a:effectLst/>
                <a:latin typeface="+mn-lt"/>
                <a:ea typeface="Times New Roman" pitchFamily="18" charset="0"/>
                <a:cs typeface="Arial" pitchFamily="34" charset="0"/>
              </a:rPr>
              <a:t>Ρέθυμνο,</a:t>
            </a:r>
            <a:r>
              <a:rPr kumimoji="0" lang="el-GR" sz="1800" b="1" u="none" strike="noStrike" cap="none" normalizeH="0" dirty="0">
                <a:ln>
                  <a:noFill/>
                </a:ln>
                <a:solidFill>
                  <a:schemeClr val="tx1"/>
                </a:solidFill>
                <a:effectLst/>
                <a:latin typeface="+mn-lt"/>
                <a:ea typeface="Times New Roman" pitchFamily="18" charset="0"/>
                <a:cs typeface="Arial" pitchFamily="34" charset="0"/>
              </a:rPr>
              <a:t> 2019</a:t>
            </a:r>
            <a:endParaRPr kumimoji="0" lang="el-GR" sz="1800" b="1" u="none" strike="noStrike" cap="none" normalizeH="0" baseline="0" dirty="0">
              <a:ln>
                <a:noFill/>
              </a:ln>
              <a:solidFill>
                <a:schemeClr val="tx1"/>
              </a:solidFill>
              <a:effectLst/>
              <a:latin typeface="+mn-lt"/>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6129842"/>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619672" y="3985900"/>
            <a:ext cx="6840760" cy="523220"/>
          </a:xfrm>
          <a:prstGeom prst="rect">
            <a:avLst/>
          </a:prstGeom>
        </p:spPr>
        <p:txBody>
          <a:bodyPr wrap="square">
            <a:spAutoFit/>
          </a:bodyPr>
          <a:lstStyle/>
          <a:p>
            <a:pPr algn="ctr"/>
            <a:r>
              <a:rPr lang="el-GR" sz="2800" b="1" dirty="0">
                <a:latin typeface="+mn-lt"/>
              </a:rPr>
              <a:t>Δημαράς Σεραφείμ-Αθανάσιος</a:t>
            </a:r>
          </a:p>
        </p:txBody>
      </p:sp>
      <p:graphicFrame>
        <p:nvGraphicFramePr>
          <p:cNvPr id="2" name="Πίνακας 1"/>
          <p:cNvGraphicFramePr>
            <a:graphicFrameLocks noGrp="1"/>
          </p:cNvGraphicFramePr>
          <p:nvPr>
            <p:extLst>
              <p:ext uri="{D42A27DB-BD31-4B8C-83A1-F6EECF244321}">
                <p14:modId xmlns:p14="http://schemas.microsoft.com/office/powerpoint/2010/main" val="2433655069"/>
              </p:ext>
            </p:extLst>
          </p:nvPr>
        </p:nvGraphicFramePr>
        <p:xfrm>
          <a:off x="1676903" y="5578440"/>
          <a:ext cx="6855537" cy="370840"/>
        </p:xfrm>
        <a:graphic>
          <a:graphicData uri="http://schemas.openxmlformats.org/drawingml/2006/table">
            <a:tbl>
              <a:tblPr firstRow="1" bandRow="1">
                <a:tableStyleId>{5C22544A-7EE6-4342-B048-85BDC9FD1C3A}</a:tableStyleId>
              </a:tblPr>
              <a:tblGrid>
                <a:gridCol w="2175803">
                  <a:extLst>
                    <a:ext uri="{9D8B030D-6E8A-4147-A177-3AD203B41FA5}">
                      <a16:colId xmlns:a16="http://schemas.microsoft.com/office/drawing/2014/main" val="20000"/>
                    </a:ext>
                  </a:extLst>
                </a:gridCol>
                <a:gridCol w="2394555">
                  <a:extLst>
                    <a:ext uri="{9D8B030D-6E8A-4147-A177-3AD203B41FA5}">
                      <a16:colId xmlns:a16="http://schemas.microsoft.com/office/drawing/2014/main" val="20001"/>
                    </a:ext>
                  </a:extLst>
                </a:gridCol>
                <a:gridCol w="2285179">
                  <a:extLst>
                    <a:ext uri="{9D8B030D-6E8A-4147-A177-3AD203B41FA5}">
                      <a16:colId xmlns:a16="http://schemas.microsoft.com/office/drawing/2014/main" val="20002"/>
                    </a:ext>
                  </a:extLst>
                </a:gridCol>
              </a:tblGrid>
              <a:tr h="370840">
                <a:tc>
                  <a:txBody>
                    <a:bodyPr/>
                    <a:lstStyle/>
                    <a:p>
                      <a:pPr algn="ctr"/>
                      <a:r>
                        <a:rPr lang="el-GR" sz="1800" b="1" kern="1200" dirty="0">
                          <a:solidFill>
                            <a:schemeClr val="tx1"/>
                          </a:solidFill>
                          <a:latin typeface="+mn-lt"/>
                          <a:ea typeface="+mn-ea"/>
                          <a:cs typeface="Times New Roman" panose="02020603050405020304" pitchFamily="18" charset="0"/>
                        </a:rPr>
                        <a:t>Κουτσούμπα Μαρία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err="1">
                          <a:solidFill>
                            <a:schemeClr val="tx1"/>
                          </a:solidFill>
                          <a:latin typeface="+mn-lt"/>
                          <a:ea typeface="+mn-ea"/>
                          <a:cs typeface="Times New Roman" panose="02020603050405020304" pitchFamily="18" charset="0"/>
                        </a:rPr>
                        <a:t>Γκιόσος</a:t>
                      </a:r>
                      <a:r>
                        <a:rPr lang="en-US" sz="1800" b="1" kern="1200" baseline="0" dirty="0">
                          <a:solidFill>
                            <a:schemeClr val="tx1"/>
                          </a:solidFill>
                          <a:latin typeface="+mn-lt"/>
                          <a:ea typeface="+mn-ea"/>
                          <a:cs typeface="Times New Roman" panose="02020603050405020304" pitchFamily="18" charset="0"/>
                        </a:rPr>
                        <a:t> </a:t>
                      </a:r>
                      <a:r>
                        <a:rPr lang="el-GR" sz="1800" b="1" kern="1200" dirty="0">
                          <a:solidFill>
                            <a:schemeClr val="tx1"/>
                          </a:solidFill>
                          <a:latin typeface="+mn-lt"/>
                          <a:ea typeface="+mn-ea"/>
                          <a:cs typeface="Times New Roman" panose="02020603050405020304" pitchFamily="18" charset="0"/>
                        </a:rPr>
                        <a:t>Ιωάννης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mn-lt"/>
                          <a:ea typeface="+mn-ea"/>
                          <a:cs typeface="Times New Roman" panose="02020603050405020304" pitchFamily="18" charset="0"/>
                        </a:rPr>
                        <a:t>Μαυροειδής Ηλίας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619672" y="5147900"/>
            <a:ext cx="6840760" cy="369332"/>
          </a:xfrm>
          <a:prstGeom prst="rect">
            <a:avLst/>
          </a:prstGeom>
        </p:spPr>
        <p:txBody>
          <a:bodyPr wrap="square">
            <a:spAutoFit/>
          </a:bodyPr>
          <a:lstStyle/>
          <a:p>
            <a:pPr algn="ctr"/>
            <a:r>
              <a:rPr lang="el-GR" sz="1800" b="1" dirty="0">
                <a:latin typeface="+mn-lt"/>
              </a:rPr>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11152" y="597728"/>
            <a:ext cx="7776864" cy="576064"/>
          </a:xfrm>
        </p:spPr>
        <p:txBody>
          <a:bodyPr>
            <a:noAutofit/>
          </a:bodyPr>
          <a:lstStyle/>
          <a:p>
            <a:r>
              <a:rPr lang="el-GR" sz="3600" dirty="0">
                <a:effectLst>
                  <a:outerShdw blurRad="38100" dist="38100" dir="2700000" algn="tl">
                    <a:srgbClr val="000000">
                      <a:alpha val="43137"/>
                    </a:srgbClr>
                  </a:outerShdw>
                </a:effectLst>
              </a:rPr>
              <a:t>Μεθοδολογία</a:t>
            </a:r>
            <a:endParaRPr lang="el-GR" sz="4000" b="1" dirty="0">
              <a:effectLst>
                <a:outerShdw blurRad="38100" dist="38100" dir="2700000" algn="tl">
                  <a:srgbClr val="000000">
                    <a:alpha val="43137"/>
                  </a:srgbClr>
                </a:outerShdw>
              </a:effectLst>
            </a:endParaRPr>
          </a:p>
        </p:txBody>
      </p:sp>
      <p:sp>
        <p:nvSpPr>
          <p:cNvPr id="4" name="9 - Ορθογώνιο"/>
          <p:cNvSpPr/>
          <p:nvPr/>
        </p:nvSpPr>
        <p:spPr>
          <a:xfrm>
            <a:off x="1043608" y="1391690"/>
            <a:ext cx="7632848" cy="4773614"/>
          </a:xfrm>
          <a:prstGeom prst="rect">
            <a:avLst/>
          </a:prstGeom>
        </p:spPr>
        <p:txBody>
          <a:bodyPr wrap="square">
            <a:spAutoFit/>
          </a:bodyPr>
          <a:lstStyle/>
          <a:p>
            <a:pPr marL="457200" indent="-457200" algn="just">
              <a:lnSpc>
                <a:spcPct val="130000"/>
              </a:lnSpc>
              <a:buClr>
                <a:srgbClr val="931B1B"/>
              </a:buClr>
              <a:buFont typeface="Wingdings" panose="05000000000000000000" pitchFamily="2" charset="2"/>
              <a:buChar char="§"/>
            </a:pPr>
            <a:r>
              <a:rPr lang="el-GR" sz="2600" dirty="0">
                <a:latin typeface="+mn-lt"/>
              </a:rPr>
              <a:t>Ιστορική εξέλιξη της έννοιας της εξΑΕ </a:t>
            </a:r>
          </a:p>
          <a:p>
            <a:pPr marL="457200" indent="-457200" algn="just">
              <a:lnSpc>
                <a:spcPct val="130000"/>
              </a:lnSpc>
              <a:buClr>
                <a:srgbClr val="931B1B"/>
              </a:buClr>
              <a:buFont typeface="Wingdings" panose="05000000000000000000" pitchFamily="2" charset="2"/>
              <a:buChar char="§"/>
            </a:pPr>
            <a:r>
              <a:rPr lang="el-GR" sz="2600" dirty="0">
                <a:latin typeface="+mn-lt"/>
              </a:rPr>
              <a:t>Διαμόρφωση ορισμού όπου περιλαμβάνονται η αυτονομία και η αλληλεπίδραση ως έννοιες</a:t>
            </a:r>
          </a:p>
          <a:p>
            <a:pPr marL="457200" indent="-457200" algn="just">
              <a:lnSpc>
                <a:spcPct val="130000"/>
              </a:lnSpc>
              <a:buClr>
                <a:srgbClr val="931B1B"/>
              </a:buClr>
              <a:buFont typeface="Wingdings" panose="05000000000000000000" pitchFamily="2" charset="2"/>
              <a:buChar char="§"/>
            </a:pPr>
            <a:r>
              <a:rPr lang="el-GR" sz="2600" dirty="0">
                <a:latin typeface="+mn-lt"/>
              </a:rPr>
              <a:t>Μελέτη θέσεων των θεωρητικών για την αυτονομία </a:t>
            </a:r>
          </a:p>
          <a:p>
            <a:pPr marL="457200" indent="-457200" algn="just">
              <a:lnSpc>
                <a:spcPct val="130000"/>
              </a:lnSpc>
              <a:buClr>
                <a:srgbClr val="931B1B"/>
              </a:buClr>
              <a:buFont typeface="Wingdings" panose="05000000000000000000" pitchFamily="2" charset="2"/>
              <a:buChar char="§"/>
            </a:pPr>
            <a:r>
              <a:rPr lang="el-GR" sz="2600" dirty="0">
                <a:latin typeface="+mn-lt"/>
              </a:rPr>
              <a:t>Εξέταση μοντέλων που αυτοκατευθυνόμενης μάθησης </a:t>
            </a:r>
          </a:p>
          <a:p>
            <a:pPr marL="457200" indent="-457200" algn="just">
              <a:lnSpc>
                <a:spcPct val="130000"/>
              </a:lnSpc>
              <a:buClr>
                <a:srgbClr val="931B1B"/>
              </a:buClr>
              <a:buFont typeface="Wingdings" panose="05000000000000000000" pitchFamily="2" charset="2"/>
              <a:buChar char="§"/>
            </a:pPr>
            <a:r>
              <a:rPr lang="el-GR" sz="2600" dirty="0">
                <a:latin typeface="+mn-lt"/>
              </a:rPr>
              <a:t>Σύνδεση των δύο εννοιών και διερεύνησή τους με βάση και τη θεωρία της διαδραστικής απόστασης του Moore</a:t>
            </a:r>
          </a:p>
        </p:txBody>
      </p:sp>
    </p:spTree>
    <p:extLst>
      <p:ext uri="{BB962C8B-B14F-4D97-AF65-F5344CB8AC3E}">
        <p14:creationId xmlns:p14="http://schemas.microsoft.com/office/powerpoint/2010/main" val="181367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765652"/>
          </a:xfrm>
        </p:spPr>
        <p:txBody>
          <a:bodyPr>
            <a:noAutofit/>
          </a:bodyPr>
          <a:lstStyle/>
          <a:p>
            <a:r>
              <a:rPr lang="el-GR" sz="3600" dirty="0">
                <a:effectLst>
                  <a:outerShdw blurRad="38100" dist="38100" dir="2700000" algn="tl">
                    <a:srgbClr val="000000">
                      <a:alpha val="43137"/>
                    </a:srgbClr>
                  </a:outerShdw>
                </a:effectLst>
              </a:rPr>
              <a:t>Βασικές έννοιες</a:t>
            </a:r>
            <a:endParaRPr lang="el-GR" sz="3600" b="1" dirty="0">
              <a:effectLst>
                <a:outerShdw blurRad="38100" dist="38100" dir="2700000" algn="tl">
                  <a:srgbClr val="000000">
                    <a:alpha val="43137"/>
                  </a:srgbClr>
                </a:outerShdw>
              </a:effectLst>
            </a:endParaRPr>
          </a:p>
        </p:txBody>
      </p:sp>
      <p:sp>
        <p:nvSpPr>
          <p:cNvPr id="4" name="9 - Ορθογώνιο"/>
          <p:cNvSpPr/>
          <p:nvPr/>
        </p:nvSpPr>
        <p:spPr>
          <a:xfrm>
            <a:off x="1043608" y="1628800"/>
            <a:ext cx="6840760" cy="4524315"/>
          </a:xfrm>
          <a:prstGeom prst="rect">
            <a:avLst/>
          </a:prstGeom>
        </p:spPr>
        <p:txBody>
          <a:bodyPr wrap="square">
            <a:spAutoFit/>
          </a:bodyPr>
          <a:lstStyle/>
          <a:p>
            <a:pPr marL="457200" indent="-457200" algn="just">
              <a:lnSpc>
                <a:spcPct val="150000"/>
              </a:lnSpc>
              <a:buClr>
                <a:srgbClr val="931B1B"/>
              </a:buClr>
              <a:buFont typeface="Wingdings" panose="05000000000000000000" pitchFamily="2" charset="2"/>
              <a:buChar char="ü"/>
            </a:pPr>
            <a:r>
              <a:rPr lang="el-GR" sz="3200" dirty="0">
                <a:latin typeface="Calibri" panose="020F0502020204030204" pitchFamily="34" charset="0"/>
              </a:rPr>
              <a:t>Η εξΑΕ</a:t>
            </a:r>
          </a:p>
          <a:p>
            <a:pPr marL="457200" indent="-457200" algn="just">
              <a:lnSpc>
                <a:spcPct val="150000"/>
              </a:lnSpc>
              <a:buClr>
                <a:srgbClr val="931B1B"/>
              </a:buClr>
              <a:buFont typeface="Wingdings" panose="05000000000000000000" pitchFamily="2" charset="2"/>
              <a:buChar char="ü"/>
            </a:pPr>
            <a:r>
              <a:rPr lang="el-GR" sz="3200" dirty="0">
                <a:latin typeface="Calibri" panose="020F0502020204030204" pitchFamily="34" charset="0"/>
              </a:rPr>
              <a:t>Αυτονομία της μάθησης</a:t>
            </a:r>
          </a:p>
          <a:p>
            <a:pPr marL="457200" indent="-457200" algn="just">
              <a:lnSpc>
                <a:spcPct val="150000"/>
              </a:lnSpc>
              <a:buClr>
                <a:srgbClr val="931B1B"/>
              </a:buClr>
              <a:buFont typeface="Wingdings" panose="05000000000000000000" pitchFamily="2" charset="2"/>
              <a:buChar char="ü"/>
            </a:pPr>
            <a:r>
              <a:rPr lang="el-GR" sz="3200" dirty="0">
                <a:latin typeface="Calibri" panose="020F0502020204030204" pitchFamily="34" charset="0"/>
              </a:rPr>
              <a:t>Αλληλεπίδραση στη μάθηση</a:t>
            </a:r>
          </a:p>
          <a:p>
            <a:pPr marL="457200" indent="-457200" algn="just">
              <a:lnSpc>
                <a:spcPct val="150000"/>
              </a:lnSpc>
              <a:buClr>
                <a:srgbClr val="931B1B"/>
              </a:buClr>
              <a:buFont typeface="Wingdings" panose="05000000000000000000" pitchFamily="2" charset="2"/>
              <a:buChar char="ü"/>
            </a:pPr>
            <a:r>
              <a:rPr lang="el-GR" sz="3200" dirty="0">
                <a:latin typeface="Calibri" panose="020F0502020204030204" pitchFamily="34" charset="0"/>
              </a:rPr>
              <a:t>Περιβάλλοντα εξΑΕ (</a:t>
            </a:r>
            <a:r>
              <a:rPr lang="en-US" sz="3200" dirty="0">
                <a:latin typeface="Calibri" panose="020F0502020204030204" pitchFamily="34" charset="0"/>
              </a:rPr>
              <a:t>e-learning</a:t>
            </a:r>
            <a:r>
              <a:rPr lang="el-GR" sz="3200" dirty="0">
                <a:latin typeface="Calibri" panose="020F0502020204030204" pitchFamily="34" charset="0"/>
              </a:rPr>
              <a:t>)</a:t>
            </a:r>
            <a:endParaRPr lang="en-US" sz="3200" dirty="0">
              <a:latin typeface="Calibri" panose="020F0502020204030204" pitchFamily="34" charset="0"/>
            </a:endParaRPr>
          </a:p>
          <a:p>
            <a:pPr marL="457200" indent="-457200" algn="just">
              <a:lnSpc>
                <a:spcPct val="150000"/>
              </a:lnSpc>
              <a:buClr>
                <a:srgbClr val="931B1B"/>
              </a:buClr>
              <a:buFont typeface="Wingdings" panose="05000000000000000000" pitchFamily="2" charset="2"/>
              <a:buChar char="ü"/>
            </a:pPr>
            <a:r>
              <a:rPr lang="el-GR" sz="3200" dirty="0">
                <a:latin typeface="Calibri" panose="020F0502020204030204" pitchFamily="34" charset="0"/>
              </a:rPr>
              <a:t>Θεωρία διαδραστικής απόστασης του </a:t>
            </a:r>
            <a:r>
              <a:rPr lang="en-US" sz="3200" dirty="0">
                <a:latin typeface="Calibri" panose="020F0502020204030204" pitchFamily="34" charset="0"/>
              </a:rPr>
              <a:t>Moore</a:t>
            </a:r>
            <a:endParaRPr lang="el-GR" sz="3200" dirty="0">
              <a:latin typeface="Calibri" panose="020F0502020204030204" pitchFamily="34" charset="0"/>
            </a:endParaRPr>
          </a:p>
        </p:txBody>
      </p:sp>
    </p:spTree>
    <p:extLst>
      <p:ext uri="{BB962C8B-B14F-4D97-AF65-F5344CB8AC3E}">
        <p14:creationId xmlns:p14="http://schemas.microsoft.com/office/powerpoint/2010/main" val="3581669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765652"/>
          </a:xfrm>
        </p:spPr>
        <p:txBody>
          <a:bodyPr>
            <a:noAutofit/>
          </a:bodyPr>
          <a:lstStyle/>
          <a:p>
            <a:r>
              <a:rPr lang="el-GR" sz="3600" dirty="0">
                <a:effectLst>
                  <a:outerShdw blurRad="38100" dist="38100" dir="2700000" algn="tl">
                    <a:srgbClr val="000000">
                      <a:alpha val="43137"/>
                    </a:srgbClr>
                  </a:outerShdw>
                </a:effectLst>
              </a:rPr>
              <a:t>Βασικές έννοιες</a:t>
            </a:r>
            <a:endParaRPr lang="el-GR" sz="3600" b="1" dirty="0">
              <a:effectLst>
                <a:outerShdw blurRad="38100" dist="38100" dir="2700000" algn="tl">
                  <a:srgbClr val="000000">
                    <a:alpha val="43137"/>
                  </a:srgbClr>
                </a:outerShdw>
              </a:effectLst>
            </a:endParaRPr>
          </a:p>
        </p:txBody>
      </p:sp>
      <p:sp>
        <p:nvSpPr>
          <p:cNvPr id="4" name="9 - Ορθογώνιο"/>
          <p:cNvSpPr/>
          <p:nvPr/>
        </p:nvSpPr>
        <p:spPr>
          <a:xfrm>
            <a:off x="1043608" y="2243187"/>
            <a:ext cx="7560840" cy="2492990"/>
          </a:xfrm>
          <a:prstGeom prst="rect">
            <a:avLst/>
          </a:prstGeom>
        </p:spPr>
        <p:txBody>
          <a:bodyPr wrap="square">
            <a:spAutoFit/>
          </a:bodyPr>
          <a:lstStyle/>
          <a:p>
            <a:pPr marL="457200" indent="-457200" algn="just">
              <a:lnSpc>
                <a:spcPct val="150000"/>
              </a:lnSpc>
              <a:buClr>
                <a:srgbClr val="931B1B"/>
              </a:buClr>
              <a:buFont typeface="Wingdings" panose="05000000000000000000" pitchFamily="2" charset="2"/>
              <a:buChar char="ü"/>
            </a:pPr>
            <a:r>
              <a:rPr lang="el-GR" sz="3200" b="1" dirty="0">
                <a:latin typeface="Calibri" panose="020F0502020204030204" pitchFamily="34" charset="0"/>
              </a:rPr>
              <a:t>Η </a:t>
            </a:r>
            <a:r>
              <a:rPr lang="el-GR" sz="3200" b="1" dirty="0" err="1">
                <a:latin typeface="Calibri" panose="020F0502020204030204" pitchFamily="34" charset="0"/>
              </a:rPr>
              <a:t>εξΑΕ</a:t>
            </a:r>
            <a:endParaRPr lang="el-GR" sz="3200" b="1" dirty="0">
              <a:latin typeface="Calibri" panose="020F0502020204030204" pitchFamily="34" charset="0"/>
            </a:endParaRPr>
          </a:p>
          <a:p>
            <a:pPr marL="808038" indent="-273050" algn="just">
              <a:lnSpc>
                <a:spcPct val="150000"/>
              </a:lnSpc>
              <a:buClr>
                <a:srgbClr val="931B1B"/>
              </a:buClr>
              <a:buFont typeface="Wingdings" panose="05000000000000000000" pitchFamily="2" charset="2"/>
              <a:buChar char="§"/>
            </a:pPr>
            <a:r>
              <a:rPr lang="el-GR" dirty="0">
                <a:latin typeface="Calibri" panose="020F0502020204030204" pitchFamily="34" charset="0"/>
              </a:rPr>
              <a:t>Εννοιολογική προσέγγιση της </a:t>
            </a:r>
            <a:r>
              <a:rPr lang="el-GR" dirty="0" err="1">
                <a:latin typeface="Calibri" panose="020F0502020204030204" pitchFamily="34" charset="0"/>
              </a:rPr>
              <a:t>εξΑΕ</a:t>
            </a:r>
            <a:endParaRPr lang="el-GR" dirty="0">
              <a:latin typeface="Calibri" panose="020F0502020204030204" pitchFamily="34" charset="0"/>
            </a:endParaRPr>
          </a:p>
          <a:p>
            <a:pPr marL="808038" indent="-273050" algn="just">
              <a:lnSpc>
                <a:spcPct val="150000"/>
              </a:lnSpc>
              <a:buClr>
                <a:srgbClr val="931B1B"/>
              </a:buClr>
              <a:buFont typeface="Wingdings" panose="05000000000000000000" pitchFamily="2" charset="2"/>
              <a:buChar char="§"/>
            </a:pPr>
            <a:r>
              <a:rPr lang="el-GR" dirty="0">
                <a:latin typeface="Calibri" panose="020F0502020204030204" pitchFamily="34" charset="0"/>
              </a:rPr>
              <a:t>Μαθησιακά περιβάλλοντα στην </a:t>
            </a:r>
            <a:r>
              <a:rPr lang="el-GR" dirty="0" err="1">
                <a:latin typeface="Calibri" panose="020F0502020204030204" pitchFamily="34" charset="0"/>
              </a:rPr>
              <a:t>εξΑΕ</a:t>
            </a:r>
            <a:r>
              <a:rPr lang="el-GR" dirty="0">
                <a:latin typeface="Calibri" panose="020F0502020204030204" pitchFamily="34" charset="0"/>
              </a:rPr>
              <a:t> με τη χρήση ΤΠΕ (e-</a:t>
            </a:r>
            <a:r>
              <a:rPr lang="el-GR" dirty="0" err="1">
                <a:latin typeface="Calibri" panose="020F0502020204030204" pitchFamily="34" charset="0"/>
              </a:rPr>
              <a:t>learnin</a:t>
            </a:r>
            <a:r>
              <a:rPr lang="el-GR" dirty="0">
                <a:latin typeface="Calibri" panose="020F0502020204030204" pitchFamily="34" charset="0"/>
              </a:rPr>
              <a:t>g)</a:t>
            </a:r>
          </a:p>
        </p:txBody>
      </p:sp>
      <p:sp>
        <p:nvSpPr>
          <p:cNvPr id="3" name="Ορθογώνιο 2"/>
          <p:cNvSpPr/>
          <p:nvPr/>
        </p:nvSpPr>
        <p:spPr>
          <a:xfrm>
            <a:off x="611560" y="5274729"/>
            <a:ext cx="8424936" cy="1028423"/>
          </a:xfrm>
          <a:prstGeom prst="rect">
            <a:avLst/>
          </a:prstGeom>
        </p:spPr>
        <p:txBody>
          <a:bodyPr wrap="square">
            <a:spAutoFit/>
          </a:bodyPr>
          <a:lstStyle/>
          <a:p>
            <a:pPr algn="just">
              <a:lnSpc>
                <a:spcPct val="150000"/>
              </a:lnSpc>
              <a:buClr>
                <a:srgbClr val="931B1B"/>
              </a:buClr>
            </a:pPr>
            <a:r>
              <a:rPr lang="en-US" sz="1400" b="1" dirty="0">
                <a:latin typeface="Calibri" panose="020F0502020204030204" pitchFamily="34" charset="0"/>
              </a:rPr>
              <a:t>(</a:t>
            </a:r>
            <a:r>
              <a:rPr lang="el-GR" sz="1400" dirty="0">
                <a:latin typeface="Calibri" panose="020F0502020204030204" pitchFamily="34" charset="0"/>
              </a:rPr>
              <a:t>Λιοναράκης, 2001;</a:t>
            </a:r>
            <a:r>
              <a:rPr lang="en-US" sz="1400" dirty="0">
                <a:latin typeface="Calibri" panose="020F0502020204030204" pitchFamily="34" charset="0"/>
              </a:rPr>
              <a:t> Moore, 1993; </a:t>
            </a:r>
            <a:r>
              <a:rPr lang="el-GR" sz="1400" dirty="0" err="1">
                <a:latin typeface="Calibri" panose="020F0502020204030204" pitchFamily="34" charset="0"/>
              </a:rPr>
              <a:t>Μουζάκης</a:t>
            </a:r>
            <a:r>
              <a:rPr lang="el-GR" sz="1400" dirty="0">
                <a:latin typeface="Calibri" panose="020F0502020204030204" pitchFamily="34" charset="0"/>
              </a:rPr>
              <a:t>, 2006; </a:t>
            </a:r>
            <a:r>
              <a:rPr lang="en-US" sz="1400" dirty="0">
                <a:latin typeface="Calibri" panose="020F0502020204030204" pitchFamily="34" charset="0"/>
              </a:rPr>
              <a:t>Keegan, 1994; Schlosser &amp; Simonson, 2010; Anderson, 2008; Keegan, 2000; </a:t>
            </a:r>
            <a:r>
              <a:rPr lang="el-GR" sz="1400" dirty="0">
                <a:latin typeface="Calibri" panose="020F0502020204030204" pitchFamily="34" charset="0"/>
              </a:rPr>
              <a:t>Μακρή &amp; Βλαχόπουλος, 2017; </a:t>
            </a:r>
            <a:r>
              <a:rPr lang="en-US" sz="1400" dirty="0">
                <a:latin typeface="Calibri" panose="020F0502020204030204" pitchFamily="34" charset="0"/>
              </a:rPr>
              <a:t>Cleveland-Innes &amp; Garrison, 2010;</a:t>
            </a:r>
            <a:r>
              <a:rPr lang="el-GR" sz="1400" dirty="0">
                <a:latin typeface="Calibri" panose="020F0502020204030204" pitchFamily="34" charset="0"/>
              </a:rPr>
              <a:t> Αναστασιάδης, 2006</a:t>
            </a:r>
            <a:r>
              <a:rPr lang="en-US" sz="1400" dirty="0">
                <a:latin typeface="Calibri" panose="020F0502020204030204" pitchFamily="34" charset="0"/>
              </a:rPr>
              <a:t>; Simonson, </a:t>
            </a:r>
            <a:r>
              <a:rPr lang="en-US" sz="1400" dirty="0" err="1">
                <a:latin typeface="Calibri" panose="020F0502020204030204" pitchFamily="34" charset="0"/>
              </a:rPr>
              <a:t>Smaldino</a:t>
            </a:r>
            <a:r>
              <a:rPr lang="en-US" sz="1400" dirty="0">
                <a:latin typeface="Calibri" panose="020F0502020204030204" pitchFamily="34" charset="0"/>
              </a:rPr>
              <a:t> &amp; </a:t>
            </a:r>
            <a:r>
              <a:rPr lang="en-US" sz="1400" dirty="0" err="1">
                <a:latin typeface="Calibri" panose="020F0502020204030204" pitchFamily="34" charset="0"/>
              </a:rPr>
              <a:t>Zvacek</a:t>
            </a:r>
            <a:r>
              <a:rPr lang="en-US" sz="1400" dirty="0">
                <a:latin typeface="Calibri" panose="020F0502020204030204" pitchFamily="34" charset="0"/>
              </a:rPr>
              <a:t>, 2015, </a:t>
            </a:r>
            <a:r>
              <a:rPr lang="el-GR" sz="1400" dirty="0">
                <a:latin typeface="Calibri" panose="020F0502020204030204" pitchFamily="34" charset="0"/>
              </a:rPr>
              <a:t>Αναστασιάδης, 2014)</a:t>
            </a:r>
            <a:r>
              <a:rPr lang="en-US" sz="1400" dirty="0">
                <a:latin typeface="Calibri" panose="020F0502020204030204" pitchFamily="34" charset="0"/>
              </a:rPr>
              <a:t> </a:t>
            </a:r>
            <a:endParaRPr lang="el-GR" sz="1400" dirty="0">
              <a:latin typeface="Calibri" panose="020F0502020204030204" pitchFamily="34" charset="0"/>
            </a:endParaRPr>
          </a:p>
        </p:txBody>
      </p:sp>
    </p:spTree>
    <p:extLst>
      <p:ext uri="{BB962C8B-B14F-4D97-AF65-F5344CB8AC3E}">
        <p14:creationId xmlns:p14="http://schemas.microsoft.com/office/powerpoint/2010/main" val="149587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359092"/>
            <a:ext cx="7848872" cy="765652"/>
          </a:xfrm>
        </p:spPr>
        <p:txBody>
          <a:bodyPr>
            <a:noAutofit/>
          </a:bodyPr>
          <a:lstStyle/>
          <a:p>
            <a:pPr marL="457200" indent="-457200">
              <a:lnSpc>
                <a:spcPct val="150000"/>
              </a:lnSpc>
            </a:pPr>
            <a:r>
              <a:rPr lang="el-GR" sz="3600" dirty="0">
                <a:effectLst>
                  <a:outerShdw blurRad="38100" dist="38100" dir="2700000" algn="tl">
                    <a:srgbClr val="000000">
                      <a:alpha val="43137"/>
                    </a:srgbClr>
                  </a:outerShdw>
                </a:effectLst>
              </a:rPr>
              <a:t>Η </a:t>
            </a:r>
            <a:r>
              <a:rPr lang="el-GR" sz="3600" dirty="0" err="1">
                <a:effectLst>
                  <a:outerShdw blurRad="38100" dist="38100" dir="2700000" algn="tl">
                    <a:srgbClr val="000000">
                      <a:alpha val="43137"/>
                    </a:srgbClr>
                  </a:outerShdw>
                </a:effectLst>
              </a:rPr>
              <a:t>εξΑΕ</a:t>
            </a:r>
            <a:endParaRPr lang="el-GR" sz="3600" dirty="0">
              <a:effectLst>
                <a:outerShdw blurRad="38100" dist="38100" dir="2700000" algn="tl">
                  <a:srgbClr val="000000">
                    <a:alpha val="43137"/>
                  </a:srgbClr>
                </a:outerShdw>
              </a:effectLst>
            </a:endParaRPr>
          </a:p>
        </p:txBody>
      </p:sp>
      <p:sp>
        <p:nvSpPr>
          <p:cNvPr id="4" name="9 - Ορθογώνιο"/>
          <p:cNvSpPr/>
          <p:nvPr/>
        </p:nvSpPr>
        <p:spPr>
          <a:xfrm>
            <a:off x="1043608" y="1340768"/>
            <a:ext cx="7704856" cy="5021055"/>
          </a:xfrm>
          <a:prstGeom prst="rect">
            <a:avLst/>
          </a:prstGeom>
        </p:spPr>
        <p:txBody>
          <a:bodyPr wrap="square">
            <a:spAutoFit/>
          </a:bodyPr>
          <a:lstStyle/>
          <a:p>
            <a:pPr marL="457200" indent="-457200" algn="just">
              <a:lnSpc>
                <a:spcPct val="150000"/>
              </a:lnSpc>
              <a:buClr>
                <a:srgbClr val="931B1B"/>
              </a:buClr>
              <a:buFont typeface="Wingdings" panose="05000000000000000000" pitchFamily="2" charset="2"/>
              <a:buChar char="§"/>
            </a:pPr>
            <a:r>
              <a:rPr lang="el-GR" dirty="0">
                <a:latin typeface="+mn-lt"/>
              </a:rPr>
              <a:t>Η εξΑΕ ως έννοια είναι δύσκολο να οριστεί και διαρκώς εξελίσσεται.</a:t>
            </a:r>
            <a:r>
              <a:rPr lang="en-US" dirty="0">
                <a:latin typeface="+mn-lt"/>
              </a:rPr>
              <a:t> </a:t>
            </a:r>
            <a:r>
              <a:rPr lang="el-GR" i="1" dirty="0">
                <a:latin typeface="+mn-lt"/>
              </a:rPr>
              <a:t>Είναι όμως εφικτό να εντοπιστούν τα πιο σημαντικά κριτήρια εκπαιδευτικής, παιδαγωγικής, χωροταξικής και διαχειριστικής μορφής, τα οποία χαρακτηρίζουν την εξΑΕ</a:t>
            </a:r>
            <a:r>
              <a:rPr lang="el-GR" dirty="0">
                <a:latin typeface="+mn-lt"/>
              </a:rPr>
              <a:t> (Λιοναράκης, 2006)</a:t>
            </a:r>
          </a:p>
          <a:p>
            <a:pPr marL="457200" indent="-457200" algn="just">
              <a:lnSpc>
                <a:spcPct val="150000"/>
              </a:lnSpc>
              <a:buClr>
                <a:srgbClr val="931B1B"/>
              </a:buClr>
              <a:buFont typeface="Wingdings" panose="05000000000000000000" pitchFamily="2" charset="2"/>
              <a:buChar char="§"/>
            </a:pPr>
            <a:r>
              <a:rPr lang="el-GR" dirty="0">
                <a:latin typeface="+mn-lt"/>
              </a:rPr>
              <a:t>Η εξΑΕ προσφέρεται μέσα από μαθησιακά περιβάλλοντα (</a:t>
            </a:r>
            <a:r>
              <a:rPr lang="en-US" dirty="0">
                <a:latin typeface="+mn-lt"/>
              </a:rPr>
              <a:t>e-learning</a:t>
            </a:r>
            <a:r>
              <a:rPr lang="el-GR" dirty="0">
                <a:latin typeface="+mn-lt"/>
              </a:rPr>
              <a:t>)</a:t>
            </a:r>
            <a:r>
              <a:rPr lang="en-US" dirty="0">
                <a:latin typeface="+mn-lt"/>
              </a:rPr>
              <a:t>.</a:t>
            </a:r>
            <a:endParaRPr lang="el-GR" dirty="0">
              <a:latin typeface="+mn-lt"/>
            </a:endParaRPr>
          </a:p>
          <a:p>
            <a:pPr marL="457200" indent="-457200" algn="just">
              <a:lnSpc>
                <a:spcPct val="150000"/>
              </a:lnSpc>
              <a:buClr>
                <a:srgbClr val="931B1B"/>
              </a:buClr>
              <a:buFont typeface="Wingdings" panose="05000000000000000000" pitchFamily="2" charset="2"/>
              <a:buChar char="§"/>
            </a:pPr>
            <a:r>
              <a:rPr lang="el-GR" dirty="0">
                <a:latin typeface="+mn-lt"/>
              </a:rPr>
              <a:t>Υπάρχει ένα σύνολο παραπλήσιων εννοιών που αναφέρονται στο </a:t>
            </a:r>
            <a:r>
              <a:rPr lang="en-US" dirty="0">
                <a:latin typeface="+mn-lt"/>
              </a:rPr>
              <a:t>e-learning </a:t>
            </a:r>
            <a:r>
              <a:rPr lang="el-GR" dirty="0">
                <a:latin typeface="+mn-lt"/>
              </a:rPr>
              <a:t>ταυτίζοντάς το με την </a:t>
            </a:r>
            <a:r>
              <a:rPr lang="el-GR" dirty="0" err="1">
                <a:latin typeface="+mn-lt"/>
              </a:rPr>
              <a:t>εξΑΕ</a:t>
            </a:r>
            <a:r>
              <a:rPr lang="el-GR" dirty="0">
                <a:latin typeface="+mn-lt"/>
              </a:rPr>
              <a:t>.</a:t>
            </a:r>
          </a:p>
        </p:txBody>
      </p:sp>
    </p:spTree>
    <p:extLst>
      <p:ext uri="{BB962C8B-B14F-4D97-AF65-F5344CB8AC3E}">
        <p14:creationId xmlns:p14="http://schemas.microsoft.com/office/powerpoint/2010/main" val="3348164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765652"/>
          </a:xfrm>
        </p:spPr>
        <p:txBody>
          <a:bodyPr>
            <a:noAutofit/>
          </a:bodyPr>
          <a:lstStyle/>
          <a:p>
            <a:r>
              <a:rPr lang="el-GR" sz="3600" dirty="0">
                <a:effectLst>
                  <a:outerShdw blurRad="38100" dist="38100" dir="2700000" algn="tl">
                    <a:srgbClr val="000000">
                      <a:alpha val="43137"/>
                    </a:srgbClr>
                  </a:outerShdw>
                </a:effectLst>
              </a:rPr>
              <a:t>Βασικές έννοιες</a:t>
            </a:r>
            <a:endParaRPr lang="el-GR" sz="3600" b="1" dirty="0">
              <a:effectLst>
                <a:outerShdw blurRad="38100" dist="38100" dir="2700000" algn="tl">
                  <a:srgbClr val="000000">
                    <a:alpha val="43137"/>
                  </a:srgbClr>
                </a:outerShdw>
              </a:effectLst>
            </a:endParaRPr>
          </a:p>
        </p:txBody>
      </p:sp>
      <p:sp>
        <p:nvSpPr>
          <p:cNvPr id="4" name="9 - Ορθογώνιο"/>
          <p:cNvSpPr/>
          <p:nvPr/>
        </p:nvSpPr>
        <p:spPr>
          <a:xfrm>
            <a:off x="971600" y="1315090"/>
            <a:ext cx="7848872" cy="4228850"/>
          </a:xfrm>
          <a:prstGeom prst="rect">
            <a:avLst/>
          </a:prstGeom>
        </p:spPr>
        <p:txBody>
          <a:bodyPr wrap="square">
            <a:spAutoFit/>
          </a:bodyPr>
          <a:lstStyle/>
          <a:p>
            <a:pPr marL="457200" indent="-457200" algn="just">
              <a:lnSpc>
                <a:spcPct val="120000"/>
              </a:lnSpc>
              <a:buClr>
                <a:srgbClr val="931B1B"/>
              </a:buClr>
              <a:buFont typeface="Wingdings" panose="05000000000000000000" pitchFamily="2" charset="2"/>
              <a:buChar char="ü"/>
            </a:pPr>
            <a:r>
              <a:rPr lang="el-GR" sz="3200" b="1" dirty="0">
                <a:latin typeface="Calibri" panose="020F0502020204030204" pitchFamily="34" charset="0"/>
              </a:rPr>
              <a:t>Αυτονομία της μάθησης</a:t>
            </a:r>
          </a:p>
          <a:p>
            <a:pPr marL="808038" indent="-273050" algn="just">
              <a:lnSpc>
                <a:spcPct val="120000"/>
              </a:lnSpc>
              <a:buClr>
                <a:srgbClr val="931B1B"/>
              </a:buClr>
              <a:buFont typeface="Wingdings" panose="05000000000000000000" pitchFamily="2" charset="2"/>
              <a:buChar char="§"/>
            </a:pPr>
            <a:r>
              <a:rPr lang="el-GR" dirty="0">
                <a:latin typeface="Calibri" panose="020F0502020204030204" pitchFamily="34" charset="0"/>
              </a:rPr>
              <a:t>Ορολογία και ιστορική αναδρομή της αυτονομίας στη μάθηση</a:t>
            </a:r>
          </a:p>
          <a:p>
            <a:pPr marL="808038" indent="-273050" algn="just">
              <a:lnSpc>
                <a:spcPct val="120000"/>
              </a:lnSpc>
              <a:buClr>
                <a:srgbClr val="931B1B"/>
              </a:buClr>
              <a:buFont typeface="Wingdings" panose="05000000000000000000" pitchFamily="2" charset="2"/>
              <a:buChar char="§"/>
            </a:pPr>
            <a:r>
              <a:rPr lang="el-GR" dirty="0">
                <a:latin typeface="Calibri" panose="020F0502020204030204" pitchFamily="34" charset="0"/>
              </a:rPr>
              <a:t>Αυτονομία στη μάθηση</a:t>
            </a:r>
          </a:p>
          <a:p>
            <a:pPr marL="808038" indent="-273050" algn="just">
              <a:lnSpc>
                <a:spcPct val="120000"/>
              </a:lnSpc>
              <a:buClr>
                <a:srgbClr val="931B1B"/>
              </a:buClr>
              <a:buFont typeface="Wingdings" panose="05000000000000000000" pitchFamily="2" charset="2"/>
              <a:buChar char="§"/>
            </a:pPr>
            <a:r>
              <a:rPr lang="el-GR" dirty="0">
                <a:latin typeface="Calibri" panose="020F0502020204030204" pitchFamily="34" charset="0"/>
              </a:rPr>
              <a:t>Μοντέλα αυτοκατευθυνόμενης μάθησης</a:t>
            </a:r>
          </a:p>
          <a:p>
            <a:pPr marL="1149350" indent="-342900" algn="just">
              <a:lnSpc>
                <a:spcPct val="120000"/>
              </a:lnSpc>
              <a:buClr>
                <a:srgbClr val="931B1B"/>
              </a:buClr>
              <a:buFont typeface="Arial" panose="020B0604020202020204" pitchFamily="34" charset="0"/>
              <a:buChar char="•"/>
            </a:pPr>
            <a:r>
              <a:rPr lang="el-GR" dirty="0">
                <a:latin typeface="Calibri" panose="020F0502020204030204" pitchFamily="34" charset="0"/>
              </a:rPr>
              <a:t>Γραμμικά μοντέλα μάθησης</a:t>
            </a:r>
          </a:p>
          <a:p>
            <a:pPr marL="1149350" indent="-342900" algn="just">
              <a:lnSpc>
                <a:spcPct val="120000"/>
              </a:lnSpc>
              <a:buClr>
                <a:srgbClr val="931B1B"/>
              </a:buClr>
              <a:buFont typeface="Arial" panose="020B0604020202020204" pitchFamily="34" charset="0"/>
              <a:buChar char="•"/>
            </a:pPr>
            <a:r>
              <a:rPr lang="el-GR" dirty="0" err="1">
                <a:latin typeface="Calibri" panose="020F0502020204030204" pitchFamily="34" charset="0"/>
              </a:rPr>
              <a:t>Διαδραστικά</a:t>
            </a:r>
            <a:r>
              <a:rPr lang="el-GR" dirty="0">
                <a:latin typeface="Calibri" panose="020F0502020204030204" pitchFamily="34" charset="0"/>
              </a:rPr>
              <a:t> μοντέλα μάθησης	</a:t>
            </a:r>
          </a:p>
          <a:p>
            <a:pPr marL="1149350" indent="-342900" algn="just">
              <a:lnSpc>
                <a:spcPct val="120000"/>
              </a:lnSpc>
              <a:buClr>
                <a:srgbClr val="931B1B"/>
              </a:buClr>
              <a:buFont typeface="Arial" panose="020B0604020202020204" pitchFamily="34" charset="0"/>
              <a:buChar char="•"/>
            </a:pPr>
            <a:r>
              <a:rPr lang="el-GR" dirty="0">
                <a:latin typeface="Calibri" panose="020F0502020204030204" pitchFamily="34" charset="0"/>
              </a:rPr>
              <a:t>Διδακτικά μοντέλα μάθησης</a:t>
            </a:r>
          </a:p>
          <a:p>
            <a:pPr marL="808038" indent="-273050" algn="just">
              <a:lnSpc>
                <a:spcPct val="120000"/>
              </a:lnSpc>
              <a:buClr>
                <a:srgbClr val="931B1B"/>
              </a:buClr>
              <a:buFont typeface="Wingdings" panose="05000000000000000000" pitchFamily="2" charset="2"/>
              <a:buChar char="§"/>
            </a:pPr>
            <a:r>
              <a:rPr lang="el-GR" dirty="0">
                <a:latin typeface="Calibri" panose="020F0502020204030204" pitchFamily="34" charset="0"/>
              </a:rPr>
              <a:t>Αυτονομία στην </a:t>
            </a:r>
            <a:r>
              <a:rPr lang="el-GR" dirty="0" err="1">
                <a:latin typeface="Calibri" panose="020F0502020204030204" pitchFamily="34" charset="0"/>
              </a:rPr>
              <a:t>εξΑΕ</a:t>
            </a:r>
            <a:endParaRPr lang="el-GR" dirty="0">
              <a:latin typeface="Calibri" panose="020F0502020204030204" pitchFamily="34" charset="0"/>
            </a:endParaRPr>
          </a:p>
        </p:txBody>
      </p:sp>
      <p:sp>
        <p:nvSpPr>
          <p:cNvPr id="5" name="Ορθογώνιο 4"/>
          <p:cNvSpPr/>
          <p:nvPr/>
        </p:nvSpPr>
        <p:spPr>
          <a:xfrm>
            <a:off x="539552" y="5397023"/>
            <a:ext cx="8424936" cy="1028423"/>
          </a:xfrm>
          <a:prstGeom prst="rect">
            <a:avLst/>
          </a:prstGeom>
        </p:spPr>
        <p:txBody>
          <a:bodyPr wrap="square">
            <a:spAutoFit/>
          </a:bodyPr>
          <a:lstStyle/>
          <a:p>
            <a:pPr algn="just">
              <a:lnSpc>
                <a:spcPct val="150000"/>
              </a:lnSpc>
              <a:buClr>
                <a:srgbClr val="931B1B"/>
              </a:buClr>
            </a:pPr>
            <a:r>
              <a:rPr lang="el-GR" sz="1400" dirty="0">
                <a:latin typeface="Calibri" panose="020F0502020204030204" pitchFamily="34" charset="0"/>
              </a:rPr>
              <a:t>(</a:t>
            </a:r>
            <a:r>
              <a:rPr lang="en-US" sz="1400" dirty="0">
                <a:latin typeface="Calibri" panose="020F0502020204030204" pitchFamily="34" charset="0"/>
              </a:rPr>
              <a:t>Moore &amp; Kearsley, 2012; Brockett &amp; </a:t>
            </a:r>
            <a:r>
              <a:rPr lang="en-US" sz="1400" dirty="0" err="1">
                <a:latin typeface="Calibri" panose="020F0502020204030204" pitchFamily="34" charset="0"/>
              </a:rPr>
              <a:t>Hiemstra</a:t>
            </a:r>
            <a:r>
              <a:rPr lang="en-US" sz="1400" dirty="0">
                <a:latin typeface="Calibri" panose="020F0502020204030204" pitchFamily="34" charset="0"/>
              </a:rPr>
              <a:t>, 2018; Brookfield, 1986; Hoare, 2006; Merriam, </a:t>
            </a:r>
            <a:r>
              <a:rPr lang="en-US" sz="1400" dirty="0" err="1">
                <a:latin typeface="Calibri" panose="020F0502020204030204" pitchFamily="34" charset="0"/>
              </a:rPr>
              <a:t>Caffarella</a:t>
            </a:r>
            <a:r>
              <a:rPr lang="en-US" sz="1400" dirty="0">
                <a:latin typeface="Calibri" panose="020F0502020204030204" pitchFamily="34" charset="0"/>
              </a:rPr>
              <a:t> &amp; Baumgartner, 2007; Cheng, 2006; McIsaac &amp; Gunawardena, 2004; </a:t>
            </a:r>
            <a:r>
              <a:rPr lang="el-GR" sz="1400" dirty="0" err="1">
                <a:latin typeface="Calibri" panose="020F0502020204030204" pitchFamily="34" charset="0"/>
              </a:rPr>
              <a:t>Γιαγλή</a:t>
            </a:r>
            <a:r>
              <a:rPr lang="el-GR" sz="1400" dirty="0">
                <a:latin typeface="Calibri" panose="020F0502020204030204" pitchFamily="34" charset="0"/>
              </a:rPr>
              <a:t>, </a:t>
            </a:r>
            <a:r>
              <a:rPr lang="el-GR" sz="1400" dirty="0" err="1">
                <a:latin typeface="Calibri" panose="020F0502020204030204" pitchFamily="34" charset="0"/>
              </a:rPr>
              <a:t>Γιαγλής</a:t>
            </a:r>
            <a:r>
              <a:rPr lang="el-GR" sz="1400" dirty="0">
                <a:latin typeface="Calibri" panose="020F0502020204030204" pitchFamily="34" charset="0"/>
              </a:rPr>
              <a:t> &amp; Κουτσούμπα, 2010; </a:t>
            </a:r>
            <a:r>
              <a:rPr lang="en-US" sz="1400" dirty="0">
                <a:latin typeface="Calibri" panose="020F0502020204030204" pitchFamily="34" charset="0"/>
              </a:rPr>
              <a:t>Garrison, 2000; Moore, 2003; Carson, 2012)</a:t>
            </a:r>
            <a:endParaRPr lang="el-GR" sz="1400" dirty="0">
              <a:latin typeface="Calibri" panose="020F0502020204030204" pitchFamily="34" charset="0"/>
            </a:endParaRPr>
          </a:p>
        </p:txBody>
      </p:sp>
    </p:spTree>
    <p:extLst>
      <p:ext uri="{BB962C8B-B14F-4D97-AF65-F5344CB8AC3E}">
        <p14:creationId xmlns:p14="http://schemas.microsoft.com/office/powerpoint/2010/main" val="4072240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9 - Ορθογώνιο">
            <a:extLst>
              <a:ext uri="{FF2B5EF4-FFF2-40B4-BE49-F238E27FC236}">
                <a16:creationId xmlns:a16="http://schemas.microsoft.com/office/drawing/2014/main" id="{7269E6B9-37EE-43D3-8ECB-C4E3AA24E989}"/>
              </a:ext>
            </a:extLst>
          </p:cNvPr>
          <p:cNvSpPr/>
          <p:nvPr/>
        </p:nvSpPr>
        <p:spPr>
          <a:xfrm>
            <a:off x="1115616" y="1412776"/>
            <a:ext cx="7848872" cy="4947188"/>
          </a:xfrm>
          <a:prstGeom prst="rect">
            <a:avLst/>
          </a:prstGeom>
        </p:spPr>
        <p:txBody>
          <a:bodyPr wrap="square">
            <a:spAutoFit/>
          </a:bodyPr>
          <a:lstStyle/>
          <a:p>
            <a:pPr marL="342900" indent="-342900" algn="just">
              <a:lnSpc>
                <a:spcPct val="110000"/>
              </a:lnSpc>
              <a:buClr>
                <a:srgbClr val="931B1B"/>
              </a:buClr>
              <a:buFont typeface="Wingdings" panose="05000000000000000000" pitchFamily="2" charset="2"/>
              <a:buChar char="§"/>
            </a:pPr>
            <a:r>
              <a:rPr lang="el-GR" dirty="0">
                <a:latin typeface="+mn-lt"/>
              </a:rPr>
              <a:t>Υπάρχει ένα πλήθος όρων για την περιγραφή της αυτονομίας στη μάθηση διαχρονικά</a:t>
            </a:r>
            <a:r>
              <a:rPr lang="en-US" dirty="0">
                <a:latin typeface="+mn-lt"/>
              </a:rPr>
              <a:t>.</a:t>
            </a:r>
          </a:p>
          <a:p>
            <a:pPr marL="342900" indent="-342900" algn="just">
              <a:lnSpc>
                <a:spcPct val="110000"/>
              </a:lnSpc>
              <a:buClr>
                <a:srgbClr val="931B1B"/>
              </a:buClr>
              <a:buFont typeface="Wingdings" panose="05000000000000000000" pitchFamily="2" charset="2"/>
              <a:buChar char="§"/>
            </a:pPr>
            <a:r>
              <a:rPr lang="el-GR" dirty="0">
                <a:latin typeface="+mn-lt"/>
              </a:rPr>
              <a:t>Η ενεργός συμμετοχή των διδασκόμενων κάνει αποτελεσματικότερη τη μάθησή τους.</a:t>
            </a:r>
          </a:p>
          <a:p>
            <a:pPr marL="342900" indent="-342900" algn="just">
              <a:lnSpc>
                <a:spcPct val="110000"/>
              </a:lnSpc>
              <a:buClr>
                <a:srgbClr val="931B1B"/>
              </a:buClr>
              <a:buFont typeface="Wingdings" panose="05000000000000000000" pitchFamily="2" charset="2"/>
              <a:buChar char="§"/>
            </a:pPr>
            <a:r>
              <a:rPr lang="el-GR" dirty="0">
                <a:latin typeface="+mn-lt"/>
              </a:rPr>
              <a:t>Η ανάλυση των μοντέλων αυτοκατευθυνόμενης μάθησης (γραμμικά, </a:t>
            </a:r>
            <a:r>
              <a:rPr lang="el-GR" dirty="0" err="1">
                <a:latin typeface="+mn-lt"/>
              </a:rPr>
              <a:t>διαδραστικά</a:t>
            </a:r>
            <a:r>
              <a:rPr lang="el-GR" dirty="0">
                <a:latin typeface="+mn-lt"/>
              </a:rPr>
              <a:t>, διδακτικά) αναδεικνύει την αυτονομία του διδασκόμενου ως βασικό χαρακτηριστικό της μάθησης.</a:t>
            </a:r>
          </a:p>
          <a:p>
            <a:pPr marL="342900" indent="-342900" algn="just">
              <a:lnSpc>
                <a:spcPct val="110000"/>
              </a:lnSpc>
              <a:buClr>
                <a:srgbClr val="931B1B"/>
              </a:buClr>
              <a:buFont typeface="Wingdings" panose="05000000000000000000" pitchFamily="2" charset="2"/>
              <a:buChar char="§"/>
            </a:pPr>
            <a:r>
              <a:rPr lang="el-GR" dirty="0">
                <a:latin typeface="+mn-lt"/>
              </a:rPr>
              <a:t>Έρευνες και θεωρητικοί υποστηρίζουν την αυτονομία ως βασικό στοιχείο των περιβαλλόντων </a:t>
            </a:r>
            <a:r>
              <a:rPr lang="en-US" dirty="0">
                <a:latin typeface="+mn-lt"/>
              </a:rPr>
              <a:t>e-learning</a:t>
            </a:r>
            <a:r>
              <a:rPr lang="el-GR" dirty="0">
                <a:latin typeface="+mn-lt"/>
              </a:rPr>
              <a:t>.</a:t>
            </a:r>
          </a:p>
          <a:p>
            <a:pPr marL="342900" indent="-342900" algn="just">
              <a:lnSpc>
                <a:spcPct val="110000"/>
              </a:lnSpc>
              <a:buClr>
                <a:srgbClr val="931B1B"/>
              </a:buClr>
              <a:buFont typeface="Wingdings" panose="05000000000000000000" pitchFamily="2" charset="2"/>
              <a:buChar char="§"/>
            </a:pPr>
            <a:r>
              <a:rPr lang="el-GR" dirty="0">
                <a:latin typeface="+mn-lt"/>
              </a:rPr>
              <a:t>Η αυτοκατευθυνόμενη μάθηση μελετάται ως προσωπικό χαρακτηριστικό και ως διαδικασία.</a:t>
            </a:r>
          </a:p>
        </p:txBody>
      </p:sp>
      <p:sp>
        <p:nvSpPr>
          <p:cNvPr id="4" name="Τίτλος 1"/>
          <p:cNvSpPr txBox="1">
            <a:spLocks/>
          </p:cNvSpPr>
          <p:nvPr/>
        </p:nvSpPr>
        <p:spPr>
          <a:xfrm>
            <a:off x="1475656" y="359092"/>
            <a:ext cx="7848872"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marL="457200" indent="-457200" fontAlgn="auto">
              <a:lnSpc>
                <a:spcPct val="150000"/>
              </a:lnSpc>
              <a:spcAft>
                <a:spcPts val="0"/>
              </a:spcAft>
            </a:pPr>
            <a:r>
              <a:rPr lang="el-GR" sz="3600" dirty="0">
                <a:effectLst>
                  <a:outerShdw blurRad="38100" dist="38100" dir="2700000" algn="tl">
                    <a:srgbClr val="000000">
                      <a:alpha val="43137"/>
                    </a:srgbClr>
                  </a:outerShdw>
                </a:effectLst>
              </a:rPr>
              <a:t>Η αυτονομία</a:t>
            </a:r>
          </a:p>
        </p:txBody>
      </p:sp>
    </p:spTree>
    <p:extLst>
      <p:ext uri="{BB962C8B-B14F-4D97-AF65-F5344CB8AC3E}">
        <p14:creationId xmlns:p14="http://schemas.microsoft.com/office/powerpoint/2010/main" val="42501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765652"/>
          </a:xfrm>
        </p:spPr>
        <p:txBody>
          <a:bodyPr>
            <a:noAutofit/>
          </a:bodyPr>
          <a:lstStyle/>
          <a:p>
            <a:r>
              <a:rPr lang="el-GR" sz="3600" dirty="0">
                <a:effectLst>
                  <a:outerShdw blurRad="38100" dist="38100" dir="2700000" algn="tl">
                    <a:srgbClr val="000000">
                      <a:alpha val="43137"/>
                    </a:srgbClr>
                  </a:outerShdw>
                </a:effectLst>
              </a:rPr>
              <a:t>Βασικές έννοιες</a:t>
            </a:r>
            <a:endParaRPr lang="el-GR" sz="3600" b="1" dirty="0">
              <a:effectLst>
                <a:outerShdw blurRad="38100" dist="38100" dir="2700000" algn="tl">
                  <a:srgbClr val="000000">
                    <a:alpha val="43137"/>
                  </a:srgbClr>
                </a:outerShdw>
              </a:effectLst>
            </a:endParaRPr>
          </a:p>
        </p:txBody>
      </p:sp>
      <p:sp>
        <p:nvSpPr>
          <p:cNvPr id="4" name="9 - Ορθογώνιο"/>
          <p:cNvSpPr/>
          <p:nvPr/>
        </p:nvSpPr>
        <p:spPr>
          <a:xfrm>
            <a:off x="971600" y="2132856"/>
            <a:ext cx="7344816" cy="2899255"/>
          </a:xfrm>
          <a:prstGeom prst="rect">
            <a:avLst/>
          </a:prstGeom>
        </p:spPr>
        <p:txBody>
          <a:bodyPr wrap="square">
            <a:spAutoFit/>
          </a:bodyPr>
          <a:lstStyle/>
          <a:p>
            <a:pPr marL="457200" indent="-457200" algn="just">
              <a:lnSpc>
                <a:spcPct val="120000"/>
              </a:lnSpc>
              <a:buClr>
                <a:srgbClr val="931B1B"/>
              </a:buClr>
              <a:buFont typeface="Wingdings" panose="05000000000000000000" pitchFamily="2" charset="2"/>
              <a:buChar char="ü"/>
            </a:pPr>
            <a:r>
              <a:rPr lang="el-GR" sz="3200" b="1" dirty="0">
                <a:latin typeface="Calibri" panose="020F0502020204030204" pitchFamily="34" charset="0"/>
              </a:rPr>
              <a:t>Η αλληλεπίδραση στη μάθηση</a:t>
            </a:r>
          </a:p>
          <a:p>
            <a:pPr marL="808038" indent="-273050" algn="just">
              <a:lnSpc>
                <a:spcPct val="120000"/>
              </a:lnSpc>
              <a:buClr>
                <a:srgbClr val="931B1B"/>
              </a:buClr>
              <a:buFont typeface="Wingdings" panose="05000000000000000000" pitchFamily="2" charset="2"/>
              <a:buChar char="§"/>
            </a:pPr>
            <a:r>
              <a:rPr lang="el-GR" dirty="0">
                <a:latin typeface="Calibri" panose="020F0502020204030204" pitchFamily="34" charset="0"/>
              </a:rPr>
              <a:t>Η αλληλεπίδραση στην </a:t>
            </a:r>
            <a:r>
              <a:rPr lang="el-GR" dirty="0" err="1">
                <a:latin typeface="Calibri" panose="020F0502020204030204" pitchFamily="34" charset="0"/>
              </a:rPr>
              <a:t>εξΑΕ</a:t>
            </a:r>
            <a:r>
              <a:rPr lang="el-GR" dirty="0">
                <a:latin typeface="Calibri" panose="020F0502020204030204" pitchFamily="34" charset="0"/>
              </a:rPr>
              <a:t>	</a:t>
            </a:r>
          </a:p>
          <a:p>
            <a:pPr marL="808038" indent="-273050" algn="just">
              <a:lnSpc>
                <a:spcPct val="120000"/>
              </a:lnSpc>
              <a:buClr>
                <a:srgbClr val="931B1B"/>
              </a:buClr>
              <a:buFont typeface="Wingdings" panose="05000000000000000000" pitchFamily="2" charset="2"/>
              <a:buChar char="§"/>
            </a:pPr>
            <a:r>
              <a:rPr lang="el-GR" dirty="0">
                <a:latin typeface="Calibri" panose="020F0502020204030204" pitchFamily="34" charset="0"/>
              </a:rPr>
              <a:t>Αλληλεπίδραση και </a:t>
            </a:r>
            <a:r>
              <a:rPr lang="el-GR" dirty="0" err="1">
                <a:latin typeface="Calibri" panose="020F0502020204030204" pitchFamily="34" charset="0"/>
              </a:rPr>
              <a:t>διαδραστική</a:t>
            </a:r>
            <a:r>
              <a:rPr lang="el-GR" dirty="0">
                <a:latin typeface="Calibri" panose="020F0502020204030204" pitchFamily="34" charset="0"/>
              </a:rPr>
              <a:t> απόσταση στην </a:t>
            </a:r>
            <a:r>
              <a:rPr lang="el-GR" dirty="0" err="1">
                <a:latin typeface="Calibri" panose="020F0502020204030204" pitchFamily="34" charset="0"/>
              </a:rPr>
              <a:t>εξΑΕ</a:t>
            </a:r>
            <a:endParaRPr lang="el-GR" dirty="0">
              <a:latin typeface="Calibri" panose="020F0502020204030204" pitchFamily="34" charset="0"/>
            </a:endParaRPr>
          </a:p>
          <a:p>
            <a:pPr marL="808038" indent="-273050" algn="just">
              <a:lnSpc>
                <a:spcPct val="120000"/>
              </a:lnSpc>
              <a:buClr>
                <a:srgbClr val="931B1B"/>
              </a:buClr>
              <a:buFont typeface="Wingdings" panose="05000000000000000000" pitchFamily="2" charset="2"/>
              <a:buChar char="§"/>
            </a:pPr>
            <a:r>
              <a:rPr lang="el-GR" dirty="0">
                <a:latin typeface="Calibri" panose="020F0502020204030204" pitchFamily="34" charset="0"/>
              </a:rPr>
              <a:t>Θεωρία της </a:t>
            </a:r>
            <a:r>
              <a:rPr lang="el-GR" dirty="0" err="1">
                <a:latin typeface="Calibri" panose="020F0502020204030204" pitchFamily="34" charset="0"/>
              </a:rPr>
              <a:t>διαδραστικής</a:t>
            </a:r>
            <a:r>
              <a:rPr lang="el-GR" dirty="0">
                <a:latin typeface="Calibri" panose="020F0502020204030204" pitchFamily="34" charset="0"/>
              </a:rPr>
              <a:t> απόστασης και αυτονομία</a:t>
            </a:r>
          </a:p>
        </p:txBody>
      </p:sp>
      <p:sp>
        <p:nvSpPr>
          <p:cNvPr id="5" name="Ορθογώνιο 4"/>
          <p:cNvSpPr/>
          <p:nvPr/>
        </p:nvSpPr>
        <p:spPr>
          <a:xfrm>
            <a:off x="539552" y="5180999"/>
            <a:ext cx="8424936" cy="705258"/>
          </a:xfrm>
          <a:prstGeom prst="rect">
            <a:avLst/>
          </a:prstGeom>
        </p:spPr>
        <p:txBody>
          <a:bodyPr wrap="square">
            <a:spAutoFit/>
          </a:bodyPr>
          <a:lstStyle/>
          <a:p>
            <a:pPr algn="just">
              <a:lnSpc>
                <a:spcPct val="150000"/>
              </a:lnSpc>
              <a:buClr>
                <a:srgbClr val="931B1B"/>
              </a:buClr>
            </a:pPr>
            <a:r>
              <a:rPr lang="en-US" sz="1400" dirty="0">
                <a:latin typeface="Calibri" panose="020F0502020204030204" pitchFamily="34" charset="0"/>
              </a:rPr>
              <a:t>Garrison, 2000; Hoare, 2006; Fallon, 2011; Anderson, 2003; </a:t>
            </a:r>
            <a:r>
              <a:rPr lang="en-US" sz="1400" dirty="0" err="1">
                <a:latin typeface="Calibri" panose="020F0502020204030204" pitchFamily="34" charset="0"/>
              </a:rPr>
              <a:t>Simoson</a:t>
            </a:r>
            <a:r>
              <a:rPr lang="en-US" sz="1400" dirty="0">
                <a:latin typeface="Calibri" panose="020F0502020204030204" pitchFamily="34" charset="0"/>
              </a:rPr>
              <a:t> et. al., 2015; McIsaac &amp; Gunawardena, 2004; Moore &amp; Kearsley, 2012; </a:t>
            </a:r>
            <a:r>
              <a:rPr lang="en-US" sz="1400" dirty="0" err="1">
                <a:latin typeface="Calibri" panose="020F0502020204030204" pitchFamily="34" charset="0"/>
              </a:rPr>
              <a:t>Kyei</a:t>
            </a:r>
            <a:r>
              <a:rPr lang="en-US" sz="1400" dirty="0">
                <a:latin typeface="Calibri" panose="020F0502020204030204" pitchFamily="34" charset="0"/>
              </a:rPr>
              <a:t>-Blankson et al., 2016; Moore, 2013; Moore, 1993; </a:t>
            </a:r>
            <a:endParaRPr lang="el-GR" sz="1400" dirty="0">
              <a:latin typeface="Calibri" panose="020F0502020204030204" pitchFamily="34" charset="0"/>
            </a:endParaRPr>
          </a:p>
        </p:txBody>
      </p:sp>
    </p:spTree>
    <p:extLst>
      <p:ext uri="{BB962C8B-B14F-4D97-AF65-F5344CB8AC3E}">
        <p14:creationId xmlns:p14="http://schemas.microsoft.com/office/powerpoint/2010/main" val="3226086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9 - Ορθογώνιο">
            <a:extLst>
              <a:ext uri="{FF2B5EF4-FFF2-40B4-BE49-F238E27FC236}">
                <a16:creationId xmlns:a16="http://schemas.microsoft.com/office/drawing/2014/main" id="{7269E6B9-37EE-43D3-8ECB-C4E3AA24E989}"/>
              </a:ext>
            </a:extLst>
          </p:cNvPr>
          <p:cNvSpPr/>
          <p:nvPr/>
        </p:nvSpPr>
        <p:spPr>
          <a:xfrm>
            <a:off x="1043608" y="1556792"/>
            <a:ext cx="7704856" cy="3913059"/>
          </a:xfrm>
          <a:prstGeom prst="rect">
            <a:avLst/>
          </a:prstGeom>
        </p:spPr>
        <p:txBody>
          <a:bodyPr wrap="square">
            <a:spAutoFit/>
          </a:bodyPr>
          <a:lstStyle/>
          <a:p>
            <a:pPr marL="457200" indent="-457200" algn="just">
              <a:lnSpc>
                <a:spcPct val="150000"/>
              </a:lnSpc>
              <a:buClr>
                <a:srgbClr val="931B1B"/>
              </a:buClr>
              <a:buFont typeface="Wingdings" panose="05000000000000000000" pitchFamily="2" charset="2"/>
              <a:buChar char="§"/>
            </a:pPr>
            <a:r>
              <a:rPr lang="el-GR" dirty="0">
                <a:latin typeface="+mn-lt"/>
              </a:rPr>
              <a:t>Η αλληλεπίδραση αποτελεί απαραίτητο στοιχείο ενός αποτελεσματικού εξΑΕ προγράμματος.</a:t>
            </a:r>
          </a:p>
          <a:p>
            <a:pPr marL="457200" indent="-457200" algn="just">
              <a:lnSpc>
                <a:spcPct val="150000"/>
              </a:lnSpc>
              <a:buClr>
                <a:srgbClr val="931B1B"/>
              </a:buClr>
              <a:buFont typeface="Wingdings" panose="05000000000000000000" pitchFamily="2" charset="2"/>
              <a:buChar char="§"/>
            </a:pPr>
            <a:r>
              <a:rPr lang="el-GR" dirty="0">
                <a:latin typeface="+mn-lt"/>
              </a:rPr>
              <a:t>Τρεις τύποι αλληλεπίδρασης κατά </a:t>
            </a:r>
            <a:r>
              <a:rPr lang="en-US" dirty="0">
                <a:latin typeface="+mn-lt"/>
              </a:rPr>
              <a:t>Moore</a:t>
            </a:r>
            <a:r>
              <a:rPr lang="el-GR" dirty="0">
                <a:latin typeface="+mn-lt"/>
              </a:rPr>
              <a:t>.</a:t>
            </a:r>
            <a:endParaRPr lang="en-US" dirty="0">
              <a:latin typeface="+mn-lt"/>
            </a:endParaRPr>
          </a:p>
          <a:p>
            <a:pPr marL="457200" indent="-457200" algn="just">
              <a:lnSpc>
                <a:spcPct val="150000"/>
              </a:lnSpc>
              <a:buClr>
                <a:srgbClr val="931B1B"/>
              </a:buClr>
              <a:buFont typeface="Wingdings" panose="05000000000000000000" pitchFamily="2" charset="2"/>
              <a:buChar char="§"/>
            </a:pPr>
            <a:r>
              <a:rPr lang="el-GR" dirty="0">
                <a:latin typeface="+mn-lt"/>
              </a:rPr>
              <a:t>Δημιουργία θεωρίας διαδραστικής απόστασης </a:t>
            </a:r>
            <a:r>
              <a:rPr lang="en-US" dirty="0">
                <a:latin typeface="+mn-lt"/>
              </a:rPr>
              <a:t>Moore</a:t>
            </a:r>
            <a:r>
              <a:rPr lang="el-GR" dirty="0">
                <a:latin typeface="+mn-lt"/>
              </a:rPr>
              <a:t> (1993).</a:t>
            </a:r>
            <a:endParaRPr lang="en-US" dirty="0">
              <a:latin typeface="+mn-lt"/>
            </a:endParaRPr>
          </a:p>
          <a:p>
            <a:pPr marL="457200" indent="-457200" algn="just">
              <a:lnSpc>
                <a:spcPct val="150000"/>
              </a:lnSpc>
              <a:buClr>
                <a:srgbClr val="931B1B"/>
              </a:buClr>
              <a:buFont typeface="Wingdings" panose="05000000000000000000" pitchFamily="2" charset="2"/>
              <a:buChar char="§"/>
            </a:pPr>
            <a:r>
              <a:rPr lang="el-GR" dirty="0">
                <a:latin typeface="+mn-lt"/>
              </a:rPr>
              <a:t>Σύνολο ερευνών για τη σχέση διαδραστικής απόσταση και αυτονομίας</a:t>
            </a:r>
            <a:r>
              <a:rPr lang="en-US" dirty="0">
                <a:latin typeface="+mn-lt"/>
              </a:rPr>
              <a:t>. </a:t>
            </a:r>
            <a:endParaRPr lang="el-GR" dirty="0">
              <a:latin typeface="+mn-lt"/>
            </a:endParaRPr>
          </a:p>
        </p:txBody>
      </p:sp>
      <p:sp>
        <p:nvSpPr>
          <p:cNvPr id="4" name="Τίτλος 1"/>
          <p:cNvSpPr txBox="1">
            <a:spLocks/>
          </p:cNvSpPr>
          <p:nvPr/>
        </p:nvSpPr>
        <p:spPr>
          <a:xfrm>
            <a:off x="1475656" y="332656"/>
            <a:ext cx="7848872"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marL="457200" indent="-457200" fontAlgn="auto">
              <a:lnSpc>
                <a:spcPct val="150000"/>
              </a:lnSpc>
              <a:spcAft>
                <a:spcPts val="0"/>
              </a:spcAft>
            </a:pPr>
            <a:r>
              <a:rPr lang="el-GR" sz="3600" dirty="0">
                <a:effectLst>
                  <a:outerShdw blurRad="38100" dist="38100" dir="2700000" algn="tl">
                    <a:srgbClr val="000000">
                      <a:alpha val="43137"/>
                    </a:srgbClr>
                  </a:outerShdw>
                </a:effectLst>
              </a:rPr>
              <a:t>Η αλληλεπίδραση</a:t>
            </a:r>
          </a:p>
        </p:txBody>
      </p:sp>
    </p:spTree>
    <p:extLst>
      <p:ext uri="{BB962C8B-B14F-4D97-AF65-F5344CB8AC3E}">
        <p14:creationId xmlns:p14="http://schemas.microsoft.com/office/powerpoint/2010/main" val="3311782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9 - Ορθογώνιο">
            <a:extLst>
              <a:ext uri="{FF2B5EF4-FFF2-40B4-BE49-F238E27FC236}">
                <a16:creationId xmlns:a16="http://schemas.microsoft.com/office/drawing/2014/main" id="{7269E6B9-37EE-43D3-8ECB-C4E3AA24E989}"/>
              </a:ext>
            </a:extLst>
          </p:cNvPr>
          <p:cNvSpPr/>
          <p:nvPr/>
        </p:nvSpPr>
        <p:spPr>
          <a:xfrm>
            <a:off x="1043608" y="1106519"/>
            <a:ext cx="7704856" cy="4974888"/>
          </a:xfrm>
          <a:prstGeom prst="rect">
            <a:avLst/>
          </a:prstGeom>
        </p:spPr>
        <p:txBody>
          <a:bodyPr wrap="square">
            <a:spAutoFit/>
          </a:bodyPr>
          <a:lstStyle/>
          <a:p>
            <a:pPr marL="457200" indent="-457200" algn="just">
              <a:lnSpc>
                <a:spcPct val="150000"/>
              </a:lnSpc>
              <a:buClr>
                <a:srgbClr val="931B1B"/>
              </a:buClr>
              <a:buFont typeface="Wingdings" panose="05000000000000000000" pitchFamily="2" charset="2"/>
              <a:buChar char="§"/>
            </a:pPr>
            <a:r>
              <a:rPr lang="el-GR" dirty="0">
                <a:latin typeface="+mn-lt"/>
              </a:rPr>
              <a:t>Έρευνες που επιβεβαιώνουν τη θεωρία του </a:t>
            </a:r>
            <a:r>
              <a:rPr lang="en-US" dirty="0">
                <a:latin typeface="+mn-lt"/>
              </a:rPr>
              <a:t>Moore </a:t>
            </a:r>
            <a:r>
              <a:rPr lang="el-GR" dirty="0">
                <a:latin typeface="+mn-lt"/>
              </a:rPr>
              <a:t>για τη σχέση διαδραστικής απόσταση και αυτονομίας</a:t>
            </a:r>
            <a:r>
              <a:rPr lang="en-US" dirty="0">
                <a:latin typeface="+mn-lt"/>
              </a:rPr>
              <a:t>. </a:t>
            </a:r>
            <a:r>
              <a:rPr lang="en-US" sz="1400" dirty="0">
                <a:latin typeface="+mn-lt"/>
              </a:rPr>
              <a:t>(Saba &amp; Shearer, 1994; </a:t>
            </a:r>
            <a:r>
              <a:rPr lang="en-US" sz="1400" dirty="0" err="1">
                <a:latin typeface="+mn-lt"/>
              </a:rPr>
              <a:t>Quong</a:t>
            </a:r>
            <a:r>
              <a:rPr lang="en-US" sz="1400" dirty="0">
                <a:latin typeface="+mn-lt"/>
              </a:rPr>
              <a:t>, Snider &amp; Early, 2018; Kanuka, Collet &amp; Caswell, 2002; Garrison &amp; </a:t>
            </a:r>
            <a:r>
              <a:rPr lang="en-US" sz="1400" dirty="0" err="1">
                <a:latin typeface="+mn-lt"/>
              </a:rPr>
              <a:t>Baynton</a:t>
            </a:r>
            <a:r>
              <a:rPr lang="en-US" sz="1400" dirty="0">
                <a:latin typeface="+mn-lt"/>
              </a:rPr>
              <a:t>, 1987; Moore, 2013</a:t>
            </a:r>
            <a:endParaRPr lang="el-GR" dirty="0">
              <a:latin typeface="+mn-lt"/>
            </a:endParaRPr>
          </a:p>
          <a:p>
            <a:pPr marL="457200" indent="-457200" algn="just">
              <a:lnSpc>
                <a:spcPct val="150000"/>
              </a:lnSpc>
              <a:buClr>
                <a:srgbClr val="931B1B"/>
              </a:buClr>
              <a:buFont typeface="Wingdings" panose="05000000000000000000" pitchFamily="2" charset="2"/>
              <a:buChar char="§"/>
            </a:pPr>
            <a:r>
              <a:rPr lang="el-GR" dirty="0">
                <a:latin typeface="+mn-lt"/>
              </a:rPr>
              <a:t>Έρευνες που δεν επιβεβαιώνουν τη θεωρία του </a:t>
            </a:r>
            <a:r>
              <a:rPr lang="en-US" dirty="0">
                <a:latin typeface="+mn-lt"/>
              </a:rPr>
              <a:t>Moore </a:t>
            </a:r>
            <a:r>
              <a:rPr lang="el-GR" dirty="0">
                <a:latin typeface="+mn-lt"/>
              </a:rPr>
              <a:t>για </a:t>
            </a:r>
            <a:r>
              <a:rPr lang="el-GR" dirty="0"/>
              <a:t>τη σχέση διαδραστικής απόσταση και αυτονομίας</a:t>
            </a:r>
            <a:r>
              <a:rPr lang="en-US" dirty="0"/>
              <a:t>. </a:t>
            </a:r>
            <a:r>
              <a:rPr lang="en-US" sz="1400" dirty="0"/>
              <a:t>(</a:t>
            </a:r>
            <a:r>
              <a:rPr lang="en-US" sz="1400" dirty="0" err="1"/>
              <a:t>Vrasidas</a:t>
            </a:r>
            <a:r>
              <a:rPr lang="en-US" sz="1400" dirty="0"/>
              <a:t> &amp; Glass, 2002; </a:t>
            </a:r>
            <a:r>
              <a:rPr lang="en-US" sz="1400" dirty="0" err="1"/>
              <a:t>Rabinovich</a:t>
            </a:r>
            <a:r>
              <a:rPr lang="en-US" sz="1400" dirty="0"/>
              <a:t>, 2009; </a:t>
            </a:r>
            <a:r>
              <a:rPr lang="el-GR" sz="1400" dirty="0"/>
              <a:t>Βασιλούδης, 2013; </a:t>
            </a:r>
            <a:r>
              <a:rPr lang="en-US" sz="1400" dirty="0" err="1"/>
              <a:t>Gorsky</a:t>
            </a:r>
            <a:r>
              <a:rPr lang="en-US" sz="1400" dirty="0"/>
              <a:t> &amp; Caspi, 2005; Anderson, 1999; Moore, 2013; </a:t>
            </a:r>
            <a:r>
              <a:rPr lang="en-US" sz="1400" dirty="0" err="1"/>
              <a:t>Dron</a:t>
            </a:r>
            <a:r>
              <a:rPr lang="en-US" sz="1400" dirty="0"/>
              <a:t>, 2004; Larkin &amp; Jamieson-Proctor, 2015; Benson &amp; </a:t>
            </a:r>
            <a:r>
              <a:rPr lang="en-US" sz="1400" dirty="0" err="1"/>
              <a:t>Samarawickrema</a:t>
            </a:r>
            <a:r>
              <a:rPr lang="en-US" sz="1400" dirty="0"/>
              <a:t>, 2009; </a:t>
            </a:r>
            <a:r>
              <a:rPr lang="en-US" sz="1400" dirty="0" err="1"/>
              <a:t>Horzum</a:t>
            </a:r>
            <a:r>
              <a:rPr lang="en-US" sz="1400" dirty="0"/>
              <a:t>, 2011; Fallon, 2011)</a:t>
            </a:r>
            <a:endParaRPr lang="en-US" dirty="0">
              <a:latin typeface="+mn-lt"/>
            </a:endParaRPr>
          </a:p>
          <a:p>
            <a:pPr marL="457200" indent="-457200" algn="just">
              <a:lnSpc>
                <a:spcPct val="150000"/>
              </a:lnSpc>
              <a:buClr>
                <a:srgbClr val="931B1B"/>
              </a:buClr>
              <a:buFont typeface="Wingdings" panose="05000000000000000000" pitchFamily="2" charset="2"/>
              <a:buChar char="§"/>
            </a:pPr>
            <a:r>
              <a:rPr lang="el-GR" dirty="0">
                <a:latin typeface="+mn-lt"/>
              </a:rPr>
              <a:t>Ασκείται κριτική στη θεωρία του </a:t>
            </a:r>
            <a:r>
              <a:rPr lang="en-US" dirty="0">
                <a:latin typeface="+mn-lt"/>
              </a:rPr>
              <a:t>Moore </a:t>
            </a:r>
            <a:r>
              <a:rPr lang="el-GR" dirty="0">
                <a:latin typeface="+mn-lt"/>
              </a:rPr>
              <a:t>η οποία δεν επιβεβαιώνεται οριστικά. </a:t>
            </a:r>
          </a:p>
        </p:txBody>
      </p:sp>
      <p:sp>
        <p:nvSpPr>
          <p:cNvPr id="4" name="Τίτλος 1"/>
          <p:cNvSpPr txBox="1">
            <a:spLocks/>
          </p:cNvSpPr>
          <p:nvPr/>
        </p:nvSpPr>
        <p:spPr>
          <a:xfrm>
            <a:off x="1475656" y="332656"/>
            <a:ext cx="7848872"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lnSpc>
                <a:spcPct val="100000"/>
              </a:lnSpc>
              <a:spcAft>
                <a:spcPts val="0"/>
              </a:spcAft>
            </a:pPr>
            <a:r>
              <a:rPr lang="en-US" sz="3600" dirty="0">
                <a:effectLst>
                  <a:outerShdw blurRad="38100" dist="38100" dir="2700000" algn="tl">
                    <a:srgbClr val="000000">
                      <a:alpha val="43137"/>
                    </a:srgbClr>
                  </a:outerShdw>
                </a:effectLst>
              </a:rPr>
              <a:t>H </a:t>
            </a:r>
            <a:r>
              <a:rPr lang="el-GR" sz="3600" dirty="0">
                <a:effectLst>
                  <a:outerShdw blurRad="38100" dist="38100" dir="2700000" algn="tl">
                    <a:srgbClr val="000000">
                      <a:alpha val="43137"/>
                    </a:srgbClr>
                  </a:outerShdw>
                </a:effectLst>
              </a:rPr>
              <a:t>Θεωρία της διαδραστικής απόστασης του </a:t>
            </a:r>
            <a:r>
              <a:rPr lang="en-US" sz="3600" dirty="0">
                <a:effectLst>
                  <a:outerShdw blurRad="38100" dist="38100" dir="2700000" algn="tl">
                    <a:srgbClr val="000000">
                      <a:alpha val="43137"/>
                    </a:srgbClr>
                  </a:outerShdw>
                </a:effectLst>
              </a:rPr>
              <a:t>Moore</a:t>
            </a:r>
            <a:r>
              <a:rPr lang="el-GR" sz="3600" dirty="0">
                <a:effectLst>
                  <a:outerShdw blurRad="38100" dist="38100" dir="2700000" algn="tl">
                    <a:srgbClr val="000000">
                      <a:alpha val="43137"/>
                    </a:srgbClr>
                  </a:outerShdw>
                </a:effectLst>
              </a:rPr>
              <a:t> (1993)</a:t>
            </a:r>
          </a:p>
        </p:txBody>
      </p:sp>
    </p:spTree>
    <p:extLst>
      <p:ext uri="{BB962C8B-B14F-4D97-AF65-F5344CB8AC3E}">
        <p14:creationId xmlns:p14="http://schemas.microsoft.com/office/powerpoint/2010/main" val="394184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3105" y="586368"/>
            <a:ext cx="7776864" cy="576064"/>
          </a:xfrm>
        </p:spPr>
        <p:txBody>
          <a:bodyPr>
            <a:noAutofit/>
          </a:bodyPr>
          <a:lstStyle/>
          <a:p>
            <a:r>
              <a:rPr lang="el-GR" sz="3600" dirty="0">
                <a:effectLst>
                  <a:outerShdw blurRad="38100" dist="38100" dir="2700000" algn="tl">
                    <a:srgbClr val="000000">
                      <a:alpha val="43137"/>
                    </a:srgbClr>
                  </a:outerShdw>
                </a:effectLst>
              </a:rPr>
              <a:t>Συζήτηση-Συμπεράσματα</a:t>
            </a:r>
          </a:p>
        </p:txBody>
      </p:sp>
      <p:sp>
        <p:nvSpPr>
          <p:cNvPr id="4" name="9 - Ορθογώνιο"/>
          <p:cNvSpPr/>
          <p:nvPr/>
        </p:nvSpPr>
        <p:spPr>
          <a:xfrm>
            <a:off x="1043608" y="1628800"/>
            <a:ext cx="7848872" cy="3968138"/>
          </a:xfrm>
          <a:prstGeom prst="rect">
            <a:avLst/>
          </a:prstGeom>
        </p:spPr>
        <p:txBody>
          <a:bodyPr wrap="square">
            <a:spAutoFit/>
          </a:bodyPr>
          <a:lstStyle/>
          <a:p>
            <a:pPr marL="457200" indent="-457200" algn="just">
              <a:lnSpc>
                <a:spcPct val="130000"/>
              </a:lnSpc>
              <a:buClr>
                <a:srgbClr val="931B1B"/>
              </a:buClr>
              <a:buFont typeface="Wingdings" panose="05000000000000000000" pitchFamily="2" charset="2"/>
              <a:buChar char="Ø"/>
            </a:pPr>
            <a:r>
              <a:rPr lang="el-GR" sz="2800" dirty="0">
                <a:latin typeface="+mn-lt"/>
              </a:rPr>
              <a:t>Η αυτονομία της μάθησης αποτελεί βασικό στοιχείο των εξΑΕ περιβαλλόντων.</a:t>
            </a:r>
          </a:p>
          <a:p>
            <a:pPr algn="just">
              <a:lnSpc>
                <a:spcPct val="130000"/>
              </a:lnSpc>
              <a:buClr>
                <a:srgbClr val="931B1B"/>
              </a:buClr>
            </a:pPr>
            <a:endParaRPr lang="el-GR" sz="2800" dirty="0">
              <a:latin typeface="+mn-lt"/>
            </a:endParaRPr>
          </a:p>
          <a:p>
            <a:pPr algn="just">
              <a:lnSpc>
                <a:spcPct val="130000"/>
              </a:lnSpc>
              <a:buClr>
                <a:srgbClr val="931B1B"/>
              </a:buClr>
            </a:pPr>
            <a:r>
              <a:rPr lang="el-GR" sz="2800" dirty="0">
                <a:latin typeface="+mn-lt"/>
              </a:rPr>
              <a:t>Σκοπός της εξΑΕ είναι να απελευθερώσει τον διδασκόμενο από την καθοδήγηση του διδάσκοντα και να αυτονομηθεί. Η αυτονομία τίθεται ως προϋπόθεση στα εξΑΕ προγράμματα.</a:t>
            </a:r>
          </a:p>
        </p:txBody>
      </p:sp>
    </p:spTree>
    <p:extLst>
      <p:ext uri="{BB962C8B-B14F-4D97-AF65-F5344CB8AC3E}">
        <p14:creationId xmlns:p14="http://schemas.microsoft.com/office/powerpoint/2010/main" val="942786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4AF9202-B8FF-43B2-8C9E-48C5CB717618}"/>
              </a:ext>
            </a:extLst>
          </p:cNvPr>
          <p:cNvSpPr>
            <a:spLocks noGrp="1"/>
          </p:cNvSpPr>
          <p:nvPr>
            <p:ph idx="1"/>
          </p:nvPr>
        </p:nvSpPr>
        <p:spPr>
          <a:xfrm>
            <a:off x="1403648" y="1741958"/>
            <a:ext cx="7200800" cy="4567362"/>
          </a:xfrm>
        </p:spPr>
        <p:txBody>
          <a:bodyPr>
            <a:normAutofit fontScale="92500" lnSpcReduction="20000"/>
          </a:bodyPr>
          <a:lstStyle/>
          <a:p>
            <a:pPr marL="0" indent="0" algn="just">
              <a:buNone/>
            </a:pPr>
            <a:r>
              <a:rPr lang="el-GR" sz="2800" dirty="0">
                <a:latin typeface="Calibri" panose="020F0502020204030204" pitchFamily="34" charset="0"/>
                <a:cs typeface="Times New Roman" panose="02020603050405020304" pitchFamily="18" charset="0"/>
              </a:rPr>
              <a:t>Η έννοια της εξΑΕ εμπερικλείει τόσο την αυτονομία όσο και την αλληλεπίδραση.</a:t>
            </a:r>
            <a:endParaRPr lang="en-US" sz="2800" dirty="0">
              <a:latin typeface="Calibri" panose="020F0502020204030204" pitchFamily="34" charset="0"/>
              <a:cs typeface="Times New Roman" panose="02020603050405020304" pitchFamily="18" charset="0"/>
            </a:endParaRPr>
          </a:p>
          <a:p>
            <a:pPr marL="0" indent="0" algn="just">
              <a:buNone/>
            </a:pPr>
            <a:r>
              <a:rPr lang="en-US" sz="2800" dirty="0">
                <a:latin typeface="Calibri" panose="020F0502020204030204" pitchFamily="34" charset="0"/>
                <a:cs typeface="Times New Roman" panose="02020603050405020304" pitchFamily="18" charset="0"/>
              </a:rPr>
              <a:t>H </a:t>
            </a:r>
            <a:r>
              <a:rPr lang="el-GR" sz="2800" dirty="0">
                <a:latin typeface="Calibri" panose="020F0502020204030204" pitchFamily="34" charset="0"/>
                <a:cs typeface="Times New Roman" panose="02020603050405020304" pitchFamily="18" charset="0"/>
              </a:rPr>
              <a:t>εξΑΕ αποτελεί το ζητούμενο από συνεχώς αυξανόμενο αριθμό ανθρώπων.</a:t>
            </a:r>
          </a:p>
          <a:p>
            <a:pPr marL="0" indent="0" algn="just">
              <a:buNone/>
            </a:pPr>
            <a:r>
              <a:rPr lang="el-GR" sz="2800" dirty="0">
                <a:latin typeface="Calibri" panose="020F0502020204030204" pitchFamily="34" charset="0"/>
                <a:cs typeface="Times New Roman" panose="02020603050405020304" pitchFamily="18" charset="0"/>
              </a:rPr>
              <a:t>Ωστόσο, οι έννοιες της αυτονομίας και της αλληλεπίδρασης δεν έχουν μελετηθεί συνδυαστικά εκτενώς στο πλαίσιο της </a:t>
            </a:r>
            <a:r>
              <a:rPr lang="el-GR" sz="2800" dirty="0" err="1">
                <a:latin typeface="Calibri" panose="020F0502020204030204" pitchFamily="34" charset="0"/>
                <a:cs typeface="Times New Roman" panose="02020603050405020304" pitchFamily="18" charset="0"/>
              </a:rPr>
              <a:t>εξΑΕ</a:t>
            </a:r>
            <a:r>
              <a:rPr lang="el-GR" sz="2800" dirty="0">
                <a:latin typeface="Calibri" panose="020F0502020204030204" pitchFamily="34" charset="0"/>
                <a:cs typeface="Times New Roman" panose="02020603050405020304" pitchFamily="18" charset="0"/>
              </a:rPr>
              <a:t> πόσο μάλλον στην Ελλάδα.</a:t>
            </a:r>
          </a:p>
          <a:p>
            <a:pPr marL="0" indent="0">
              <a:lnSpc>
                <a:spcPct val="100000"/>
              </a:lnSpc>
              <a:buNone/>
            </a:pPr>
            <a:endParaRPr lang="el-GR" sz="3200" dirty="0">
              <a:latin typeface="Times New Roman" panose="02020603050405020304" pitchFamily="18" charset="0"/>
              <a:cs typeface="Times New Roman" panose="02020603050405020304" pitchFamily="18" charset="0"/>
            </a:endParaRPr>
          </a:p>
          <a:p>
            <a:pPr marL="0" indent="0">
              <a:buNone/>
            </a:pPr>
            <a:endParaRPr lang="el-GR" dirty="0"/>
          </a:p>
        </p:txBody>
      </p:sp>
      <p:sp>
        <p:nvSpPr>
          <p:cNvPr id="3" name="Τίτλος 2">
            <a:extLst>
              <a:ext uri="{FF2B5EF4-FFF2-40B4-BE49-F238E27FC236}">
                <a16:creationId xmlns:a16="http://schemas.microsoft.com/office/drawing/2014/main" id="{46608220-8111-41E5-9345-AF656D9BFD96}"/>
              </a:ext>
            </a:extLst>
          </p:cNvPr>
          <p:cNvSpPr>
            <a:spLocks noGrp="1"/>
          </p:cNvSpPr>
          <p:nvPr>
            <p:ph type="title"/>
          </p:nvPr>
        </p:nvSpPr>
        <p:spPr>
          <a:xfrm>
            <a:off x="1403648" y="332656"/>
            <a:ext cx="7372350" cy="1075390"/>
          </a:xfrm>
        </p:spPr>
        <p:txBody>
          <a:bodyPr>
            <a:normAutofit/>
          </a:bodyPr>
          <a:lstStyle/>
          <a:p>
            <a:r>
              <a:rPr lang="el-GR" sz="3600" dirty="0">
                <a:effectLst>
                  <a:outerShdw blurRad="38100" dist="38100" dir="2700000" algn="tl">
                    <a:srgbClr val="000000">
                      <a:alpha val="43137"/>
                    </a:srgbClr>
                  </a:outerShdw>
                </a:effectLst>
              </a:rPr>
              <a:t>Εισαγωγή</a:t>
            </a:r>
          </a:p>
        </p:txBody>
      </p:sp>
    </p:spTree>
    <p:extLst>
      <p:ext uri="{BB962C8B-B14F-4D97-AF65-F5344CB8AC3E}">
        <p14:creationId xmlns:p14="http://schemas.microsoft.com/office/powerpoint/2010/main" val="493154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3105" y="586368"/>
            <a:ext cx="7776864" cy="576064"/>
          </a:xfrm>
        </p:spPr>
        <p:txBody>
          <a:bodyPr>
            <a:noAutofit/>
          </a:bodyPr>
          <a:lstStyle/>
          <a:p>
            <a:r>
              <a:rPr lang="el-GR" sz="3600" dirty="0">
                <a:effectLst>
                  <a:outerShdw blurRad="38100" dist="38100" dir="2700000" algn="tl">
                    <a:srgbClr val="000000">
                      <a:alpha val="43137"/>
                    </a:srgbClr>
                  </a:outerShdw>
                </a:effectLst>
              </a:rPr>
              <a:t>Συζήτηση-Συμπεράσματα</a:t>
            </a:r>
          </a:p>
        </p:txBody>
      </p:sp>
      <p:sp>
        <p:nvSpPr>
          <p:cNvPr id="4" name="9 - Ορθογώνιο"/>
          <p:cNvSpPr/>
          <p:nvPr/>
        </p:nvSpPr>
        <p:spPr>
          <a:xfrm>
            <a:off x="971600" y="1700808"/>
            <a:ext cx="7848872" cy="4528291"/>
          </a:xfrm>
          <a:prstGeom prst="rect">
            <a:avLst/>
          </a:prstGeom>
        </p:spPr>
        <p:txBody>
          <a:bodyPr wrap="square">
            <a:spAutoFit/>
          </a:bodyPr>
          <a:lstStyle/>
          <a:p>
            <a:pPr marL="457200" indent="-457200" algn="just">
              <a:lnSpc>
                <a:spcPct val="130000"/>
              </a:lnSpc>
              <a:buClr>
                <a:srgbClr val="931B1B"/>
              </a:buClr>
              <a:buFont typeface="Wingdings" panose="05000000000000000000" pitchFamily="2" charset="2"/>
              <a:buChar char="Ø"/>
            </a:pPr>
            <a:r>
              <a:rPr lang="el-GR" sz="2800" dirty="0">
                <a:latin typeface="+mn-lt"/>
              </a:rPr>
              <a:t>Η αλληλεπίδραση αποτελεί βασικό χαρακτηριστικό των </a:t>
            </a:r>
            <a:r>
              <a:rPr lang="en-US" sz="2800" dirty="0">
                <a:latin typeface="+mn-lt"/>
              </a:rPr>
              <a:t>e-learning </a:t>
            </a:r>
            <a:r>
              <a:rPr lang="el-GR" sz="2800" dirty="0">
                <a:latin typeface="+mn-lt"/>
              </a:rPr>
              <a:t>περιβαλλόντων.</a:t>
            </a:r>
          </a:p>
          <a:p>
            <a:pPr algn="just">
              <a:lnSpc>
                <a:spcPct val="130000"/>
              </a:lnSpc>
              <a:buClr>
                <a:srgbClr val="931B1B"/>
              </a:buClr>
            </a:pPr>
            <a:endParaRPr lang="el-GR" sz="2800" dirty="0">
              <a:latin typeface="+mn-lt"/>
            </a:endParaRPr>
          </a:p>
          <a:p>
            <a:pPr algn="just">
              <a:lnSpc>
                <a:spcPct val="130000"/>
              </a:lnSpc>
              <a:buClr>
                <a:srgbClr val="931B1B"/>
              </a:buClr>
            </a:pPr>
            <a:r>
              <a:rPr lang="el-GR" sz="2800" dirty="0">
                <a:latin typeface="+mn-lt"/>
              </a:rPr>
              <a:t>Η αλληλεπίδραση αποτελεί μέρος της μάθησης και τα εξΑΕ περιβάλλοντα θα πρέπει να οικοδομούνται με τέτοιο τρόπο, ώστε να προάγεται μεταξύ όλων των μερών, γεγονός το οποίο προάγει την αποτελεσματική έκβαση στη μάθηση.</a:t>
            </a:r>
          </a:p>
        </p:txBody>
      </p:sp>
    </p:spTree>
    <p:extLst>
      <p:ext uri="{BB962C8B-B14F-4D97-AF65-F5344CB8AC3E}">
        <p14:creationId xmlns:p14="http://schemas.microsoft.com/office/powerpoint/2010/main" val="1204671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3105" y="586368"/>
            <a:ext cx="7776864" cy="576064"/>
          </a:xfrm>
        </p:spPr>
        <p:txBody>
          <a:bodyPr>
            <a:noAutofit/>
          </a:bodyPr>
          <a:lstStyle/>
          <a:p>
            <a:r>
              <a:rPr lang="el-GR" sz="3600" dirty="0">
                <a:effectLst>
                  <a:outerShdw blurRad="38100" dist="38100" dir="2700000" algn="tl">
                    <a:srgbClr val="000000">
                      <a:alpha val="43137"/>
                    </a:srgbClr>
                  </a:outerShdw>
                </a:effectLst>
              </a:rPr>
              <a:t>Συζήτηση-Συμπεράσματα</a:t>
            </a:r>
          </a:p>
        </p:txBody>
      </p:sp>
      <p:sp>
        <p:nvSpPr>
          <p:cNvPr id="4" name="9 - Ορθογώνιο"/>
          <p:cNvSpPr/>
          <p:nvPr/>
        </p:nvSpPr>
        <p:spPr>
          <a:xfrm>
            <a:off x="971600" y="1340768"/>
            <a:ext cx="7848872" cy="5088444"/>
          </a:xfrm>
          <a:prstGeom prst="rect">
            <a:avLst/>
          </a:prstGeom>
        </p:spPr>
        <p:txBody>
          <a:bodyPr wrap="square">
            <a:spAutoFit/>
          </a:bodyPr>
          <a:lstStyle/>
          <a:p>
            <a:pPr marL="457200" indent="-457200" algn="just">
              <a:lnSpc>
                <a:spcPct val="130000"/>
              </a:lnSpc>
              <a:buClr>
                <a:srgbClr val="931B1B"/>
              </a:buClr>
              <a:buFont typeface="Wingdings" panose="05000000000000000000" pitchFamily="2" charset="2"/>
              <a:buChar char="Ø"/>
            </a:pPr>
            <a:r>
              <a:rPr lang="el-GR" sz="2800" dirty="0">
                <a:latin typeface="+mn-lt"/>
              </a:rPr>
              <a:t>Δεν διαφαίνεται σαφής σύνδεση διαδραστικής απόστασης και αυτονομίας στα </a:t>
            </a:r>
            <a:r>
              <a:rPr lang="en-US" sz="2800" dirty="0">
                <a:latin typeface="+mn-lt"/>
              </a:rPr>
              <a:t>e-learning </a:t>
            </a:r>
            <a:r>
              <a:rPr lang="el-GR" sz="2800" dirty="0">
                <a:latin typeface="+mn-lt"/>
              </a:rPr>
              <a:t>περιβάλλοντα.</a:t>
            </a:r>
          </a:p>
          <a:p>
            <a:pPr algn="just">
              <a:lnSpc>
                <a:spcPct val="130000"/>
              </a:lnSpc>
              <a:buClr>
                <a:srgbClr val="931B1B"/>
              </a:buClr>
            </a:pPr>
            <a:endParaRPr lang="el-GR" sz="2800" dirty="0">
              <a:latin typeface="+mn-lt"/>
            </a:endParaRPr>
          </a:p>
          <a:p>
            <a:pPr algn="just">
              <a:lnSpc>
                <a:spcPct val="130000"/>
              </a:lnSpc>
              <a:buClr>
                <a:srgbClr val="931B1B"/>
              </a:buClr>
            </a:pPr>
            <a:r>
              <a:rPr lang="el-GR" sz="2800" dirty="0">
                <a:latin typeface="+mn-lt"/>
              </a:rPr>
              <a:t>Ενώ κάποιες έρευνες επιβεβαιώνουν τη θεωρία του </a:t>
            </a:r>
            <a:r>
              <a:rPr lang="en-US" sz="2800" dirty="0">
                <a:latin typeface="+mn-lt"/>
              </a:rPr>
              <a:t>Moore</a:t>
            </a:r>
            <a:r>
              <a:rPr lang="el-GR" sz="2800" dirty="0">
                <a:latin typeface="+mn-lt"/>
              </a:rPr>
              <a:t>, θέτουν ταυτόχρονα περιορισμούς. Άλλες έρευνες την απορρίπτουν ή ασκούν κριτική με αποτέλεσμα να χρήζει επανεξέτασης και προσαρμογής στο σύγχρονο πλαίσιο της εξΑΕ.</a:t>
            </a:r>
          </a:p>
        </p:txBody>
      </p:sp>
    </p:spTree>
    <p:extLst>
      <p:ext uri="{BB962C8B-B14F-4D97-AF65-F5344CB8AC3E}">
        <p14:creationId xmlns:p14="http://schemas.microsoft.com/office/powerpoint/2010/main" val="219713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33105" y="586368"/>
            <a:ext cx="7776864" cy="576064"/>
          </a:xfrm>
        </p:spPr>
        <p:txBody>
          <a:bodyPr>
            <a:noAutofit/>
          </a:bodyPr>
          <a:lstStyle/>
          <a:p>
            <a:r>
              <a:rPr lang="el-GR" sz="2800" dirty="0">
                <a:effectLst>
                  <a:outerShdw blurRad="38100" dist="38100" dir="2700000" algn="tl">
                    <a:srgbClr val="000000">
                      <a:alpha val="43137"/>
                    </a:srgbClr>
                  </a:outerShdw>
                </a:effectLst>
              </a:rPr>
              <a:t>Εν κατακλείδι:</a:t>
            </a:r>
          </a:p>
        </p:txBody>
      </p:sp>
      <p:sp>
        <p:nvSpPr>
          <p:cNvPr id="4" name="9 - Ορθογώνιο"/>
          <p:cNvSpPr/>
          <p:nvPr/>
        </p:nvSpPr>
        <p:spPr>
          <a:xfrm>
            <a:off x="1475656" y="1765118"/>
            <a:ext cx="7272808" cy="3970318"/>
          </a:xfrm>
          <a:prstGeom prst="rect">
            <a:avLst/>
          </a:prstGeom>
        </p:spPr>
        <p:txBody>
          <a:bodyPr wrap="square">
            <a:spAutoFit/>
          </a:bodyPr>
          <a:lstStyle/>
          <a:p>
            <a:pPr algn="just">
              <a:lnSpc>
                <a:spcPct val="150000"/>
              </a:lnSpc>
              <a:buClr>
                <a:srgbClr val="931B1B"/>
              </a:buClr>
            </a:pPr>
            <a:r>
              <a:rPr lang="el-GR" dirty="0">
                <a:latin typeface="+mn-lt"/>
              </a:rPr>
              <a:t>Οι έρευνες που έχουν γίνει και αφορούν τη σύνδεση αυτονομίας και αλληλεπίδρασης μέχρι σήμερα είναι λίγες και εστιάζουν κυρίως στη θεωρία της </a:t>
            </a:r>
            <a:r>
              <a:rPr lang="el-GR" dirty="0" err="1">
                <a:latin typeface="+mn-lt"/>
              </a:rPr>
              <a:t>διαδραστικής</a:t>
            </a:r>
            <a:r>
              <a:rPr lang="el-GR" dirty="0">
                <a:latin typeface="+mn-lt"/>
              </a:rPr>
              <a:t> απόστασης, η οποία, σύμφωνα με την παρούσα εργασία, δεν είναι ικανή να εξηγήσει, με βάση τα σημερινά δεδομένα και τις εξελίξεις στις ΤΠΕ, τη σύνδεση που υπάρχει μεταξύ τους. </a:t>
            </a:r>
          </a:p>
        </p:txBody>
      </p:sp>
      <p:sp>
        <p:nvSpPr>
          <p:cNvPr id="5" name="Καμπύλο βέλος προς τα κάτω 4"/>
          <p:cNvSpPr/>
          <p:nvPr/>
        </p:nvSpPr>
        <p:spPr>
          <a:xfrm>
            <a:off x="3491880" y="5805264"/>
            <a:ext cx="3168352" cy="432048"/>
          </a:xfrm>
          <a:prstGeom prst="curvedDownArrow">
            <a:avLst/>
          </a:prstGeom>
          <a:ln>
            <a:solidFill>
              <a:srgbClr val="C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839099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755576" y="1371365"/>
            <a:ext cx="8280920" cy="4937955"/>
          </a:xfrm>
          <a:prstGeom prst="rect">
            <a:avLst/>
          </a:prstGeom>
        </p:spPr>
        <p:txBody>
          <a:bodyPr wrap="square">
            <a:spAutoFit/>
          </a:bodyPr>
          <a:lstStyle/>
          <a:p>
            <a:pPr algn="just">
              <a:lnSpc>
                <a:spcPct val="120000"/>
              </a:lnSpc>
              <a:buClr>
                <a:srgbClr val="931B1B"/>
              </a:buClr>
            </a:pPr>
            <a:r>
              <a:rPr lang="el-GR" dirty="0">
                <a:latin typeface="+mn-lt"/>
              </a:rPr>
              <a:t>Με άλλα λόγια, στην παρούσα εργασία διαπιστώθηκε ότι, ναι μεν η συνδυαστική μελέτη της αυτονομίας στη μάθηση και της αλληλεπίδρασης είναι δυνατόν να εφαρμοστεί λειτουργικά στο πλαίσιο </a:t>
            </a:r>
            <a:r>
              <a:rPr lang="el-GR" dirty="0" err="1">
                <a:latin typeface="+mn-lt"/>
              </a:rPr>
              <a:t>εξΑΕ</a:t>
            </a:r>
            <a:r>
              <a:rPr lang="el-GR" dirty="0">
                <a:latin typeface="+mn-lt"/>
              </a:rPr>
              <a:t> περιβαλλόντων και ειδικά με τη χρήση ΤΠΕ (e-</a:t>
            </a:r>
            <a:r>
              <a:rPr lang="el-GR" dirty="0" err="1">
                <a:latin typeface="+mn-lt"/>
              </a:rPr>
              <a:t>learnin</a:t>
            </a:r>
            <a:r>
              <a:rPr lang="el-GR" dirty="0">
                <a:latin typeface="+mn-lt"/>
              </a:rPr>
              <a:t>g), </a:t>
            </a:r>
          </a:p>
          <a:p>
            <a:pPr algn="ctr">
              <a:lnSpc>
                <a:spcPct val="120000"/>
              </a:lnSpc>
              <a:buClr>
                <a:srgbClr val="931B1B"/>
              </a:buClr>
            </a:pPr>
            <a:r>
              <a:rPr lang="el-GR" b="1" i="1" dirty="0">
                <a:solidFill>
                  <a:srgbClr val="C00000"/>
                </a:solidFill>
                <a:latin typeface="+mn-lt"/>
              </a:rPr>
              <a:t>ωστόσο</a:t>
            </a:r>
          </a:p>
          <a:p>
            <a:pPr algn="just">
              <a:lnSpc>
                <a:spcPct val="120000"/>
              </a:lnSpc>
              <a:buClr>
                <a:srgbClr val="931B1B"/>
              </a:buClr>
            </a:pPr>
            <a:r>
              <a:rPr lang="el-GR" dirty="0">
                <a:latin typeface="+mn-lt"/>
              </a:rPr>
              <a:t>για τη σύνδεσή τους στην εξΑΕ, τουλάχιστον στην περίπτωση περιβαλλόντων e-learning, με βάση τη θεωρία της διαδραστικής απόστασης του </a:t>
            </a:r>
            <a:r>
              <a:rPr lang="el-GR" dirty="0" err="1">
                <a:latin typeface="+mn-lt"/>
              </a:rPr>
              <a:t>Moore</a:t>
            </a:r>
            <a:r>
              <a:rPr lang="el-GR" dirty="0">
                <a:latin typeface="+mn-lt"/>
              </a:rPr>
              <a:t>, απαιτείται περαιτέρω διερεύνηση, η οποία είναι αναγκαίο να εμπλουτιστεί με επιπλέον θεωρητικά σχήματα.</a:t>
            </a:r>
          </a:p>
        </p:txBody>
      </p:sp>
    </p:spTree>
    <p:extLst>
      <p:ext uri="{BB962C8B-B14F-4D97-AF65-F5344CB8AC3E}">
        <p14:creationId xmlns:p14="http://schemas.microsoft.com/office/powerpoint/2010/main" val="2033746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548680"/>
            <a:ext cx="7776864" cy="576064"/>
          </a:xfrm>
        </p:spPr>
        <p:txBody>
          <a:bodyPr>
            <a:noAutofit/>
          </a:bodyPr>
          <a:lstStyle/>
          <a:p>
            <a:r>
              <a:rPr lang="el-GR" sz="3600" dirty="0">
                <a:effectLst>
                  <a:outerShdw blurRad="38100" dist="38100" dir="2700000" algn="tl">
                    <a:srgbClr val="000000">
                      <a:alpha val="43137"/>
                    </a:srgbClr>
                  </a:outerShdw>
                </a:effectLst>
              </a:rPr>
              <a:t>Προτάσεις για μελλοντική έρευνα</a:t>
            </a:r>
          </a:p>
        </p:txBody>
      </p:sp>
      <p:sp>
        <p:nvSpPr>
          <p:cNvPr id="4" name="9 - Ορθογώνιο"/>
          <p:cNvSpPr/>
          <p:nvPr/>
        </p:nvSpPr>
        <p:spPr>
          <a:xfrm>
            <a:off x="1331640" y="1580014"/>
            <a:ext cx="7488832" cy="4801314"/>
          </a:xfrm>
          <a:prstGeom prst="rect">
            <a:avLst/>
          </a:prstGeom>
        </p:spPr>
        <p:txBody>
          <a:bodyPr wrap="square">
            <a:spAutoFit/>
          </a:bodyPr>
          <a:lstStyle/>
          <a:p>
            <a:pPr algn="just">
              <a:lnSpc>
                <a:spcPct val="150000"/>
              </a:lnSpc>
            </a:pPr>
            <a:r>
              <a:rPr lang="el-GR" dirty="0">
                <a:latin typeface="+mn-lt"/>
              </a:rPr>
              <a:t>Διερεύνηση συσχέτισης αλληλεπίδρασης-αυτονομίας με βάση άλλες θεωρίες, όπως η θεωρία των Κοινοτήτων Διερεύνησης </a:t>
            </a:r>
            <a:r>
              <a:rPr lang="el-GR" sz="1600" dirty="0">
                <a:latin typeface="+mn-lt"/>
              </a:rPr>
              <a:t>(</a:t>
            </a:r>
            <a:r>
              <a:rPr lang="en-US" sz="1600" dirty="0" err="1">
                <a:latin typeface="+mn-lt"/>
              </a:rPr>
              <a:t>Kyei-Blankson</a:t>
            </a:r>
            <a:r>
              <a:rPr lang="en-US" sz="1600" dirty="0">
                <a:latin typeface="+mn-lt"/>
              </a:rPr>
              <a:t> et al.</a:t>
            </a:r>
            <a:r>
              <a:rPr lang="el-GR" sz="1600" dirty="0">
                <a:latin typeface="+mn-lt"/>
              </a:rPr>
              <a:t>, </a:t>
            </a:r>
            <a:r>
              <a:rPr lang="en-US" sz="1600" dirty="0">
                <a:latin typeface="+mn-lt"/>
              </a:rPr>
              <a:t>2016)</a:t>
            </a:r>
            <a:r>
              <a:rPr lang="el-GR" dirty="0">
                <a:latin typeface="+mn-lt"/>
              </a:rPr>
              <a:t>.</a:t>
            </a:r>
          </a:p>
          <a:p>
            <a:pPr algn="just">
              <a:lnSpc>
                <a:spcPct val="150000"/>
              </a:lnSpc>
            </a:pPr>
            <a:r>
              <a:rPr lang="el-GR" sz="2200" dirty="0">
                <a:solidFill>
                  <a:srgbClr val="C00000"/>
                </a:solidFill>
                <a:latin typeface="+mn-lt"/>
              </a:rPr>
              <a:t>Σημείωση: </a:t>
            </a:r>
            <a:r>
              <a:rPr lang="el-GR" sz="2200" dirty="0">
                <a:latin typeface="+mn-lt"/>
              </a:rPr>
              <a:t>Βασικό χαρακτηριστικό της μελλοντικής έρευνας θα πρέπει να είναι η ισορροπία μεταξύ αυτονομίας και αλληλεπίδρασης, καθώς αυτή σε μεγάλο βαθμό θα καθορίσει την πορεία του διδασκόμενου, σε συνδυασμό με τον βαθμό στον οποίο οι δύο αυτές έννοιες επηρεάζονται από τις εξελίξεις στις ΤΠΕ. </a:t>
            </a:r>
          </a:p>
        </p:txBody>
      </p:sp>
    </p:spTree>
    <p:extLst>
      <p:ext uri="{BB962C8B-B14F-4D97-AF65-F5344CB8AC3E}">
        <p14:creationId xmlns:p14="http://schemas.microsoft.com/office/powerpoint/2010/main" val="1704983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259632" y="2852936"/>
            <a:ext cx="7272807" cy="646331"/>
          </a:xfrm>
          <a:prstGeom prst="rect">
            <a:avLst/>
          </a:prstGeom>
        </p:spPr>
        <p:txBody>
          <a:bodyPr wrap="square">
            <a:spAutoFit/>
          </a:bodyPr>
          <a:lstStyle/>
          <a:p>
            <a:pPr algn="ctr"/>
            <a:r>
              <a:rPr lang="el-GR" sz="3600" b="1" dirty="0">
                <a:solidFill>
                  <a:srgbClr val="C00000"/>
                </a:solidFill>
                <a:latin typeface="+mn-lt"/>
              </a:rPr>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24AF9202-B8FF-43B2-8C9E-48C5CB717618}"/>
              </a:ext>
            </a:extLst>
          </p:cNvPr>
          <p:cNvSpPr>
            <a:spLocks noGrp="1"/>
          </p:cNvSpPr>
          <p:nvPr>
            <p:ph idx="1"/>
          </p:nvPr>
        </p:nvSpPr>
        <p:spPr>
          <a:xfrm>
            <a:off x="827584" y="1512168"/>
            <a:ext cx="8064896" cy="4869160"/>
          </a:xfrm>
        </p:spPr>
        <p:txBody>
          <a:bodyPr>
            <a:normAutofit fontScale="40000" lnSpcReduction="20000"/>
          </a:bodyPr>
          <a:lstStyle/>
          <a:p>
            <a:pPr marL="0" indent="0" algn="just">
              <a:lnSpc>
                <a:spcPct val="120000"/>
              </a:lnSpc>
              <a:buNone/>
            </a:pPr>
            <a:r>
              <a:rPr lang="el-GR" sz="5500" dirty="0">
                <a:latin typeface="Calibri" panose="020F0502020204030204" pitchFamily="34" charset="0"/>
                <a:cs typeface="Times New Roman" panose="02020603050405020304" pitchFamily="18" charset="0"/>
              </a:rPr>
              <a:t>Από την ανασκόπηση της βιβλιογραφίας, προκύπτει πως η έννοια της αυτονομίας στη μάθηση δεν έχει μελετηθεί ιδιαίτερα στο πλαίσιο της </a:t>
            </a:r>
            <a:r>
              <a:rPr lang="el-GR" sz="5500" dirty="0" err="1">
                <a:latin typeface="Calibri" panose="020F0502020204030204" pitchFamily="34" charset="0"/>
                <a:cs typeface="Times New Roman" panose="02020603050405020304" pitchFamily="18" charset="0"/>
              </a:rPr>
              <a:t>εξΑΕ</a:t>
            </a:r>
            <a:r>
              <a:rPr lang="el-GR" sz="5500" dirty="0">
                <a:latin typeface="Calibri" panose="020F0502020204030204" pitchFamily="34" charset="0"/>
                <a:cs typeface="Times New Roman" panose="02020603050405020304" pitchFamily="18" charset="0"/>
              </a:rPr>
              <a:t> στην Ελλάδα </a:t>
            </a:r>
            <a:r>
              <a:rPr lang="el-GR" sz="2800" dirty="0">
                <a:latin typeface="Calibri" panose="020F0502020204030204" pitchFamily="34" charset="0"/>
                <a:cs typeface="Times New Roman" panose="02020603050405020304" pitchFamily="18" charset="0"/>
              </a:rPr>
              <a:t>(Νικολάκη &amp; </a:t>
            </a:r>
            <a:r>
              <a:rPr lang="el-GR" sz="2800" dirty="0" err="1">
                <a:latin typeface="Calibri" panose="020F0502020204030204" pitchFamily="34" charset="0"/>
                <a:cs typeface="Times New Roman" panose="02020603050405020304" pitchFamily="18" charset="0"/>
              </a:rPr>
              <a:t>Κουτσούμπα</a:t>
            </a:r>
            <a:r>
              <a:rPr lang="el-GR" sz="2800" dirty="0">
                <a:latin typeface="Calibri" panose="020F0502020204030204" pitchFamily="34" charset="0"/>
                <a:cs typeface="Times New Roman" panose="02020603050405020304" pitchFamily="18" charset="0"/>
              </a:rPr>
              <a:t>, 2013). </a:t>
            </a:r>
          </a:p>
          <a:p>
            <a:pPr marL="0" indent="0" algn="just">
              <a:lnSpc>
                <a:spcPct val="120000"/>
              </a:lnSpc>
              <a:buNone/>
            </a:pPr>
            <a:r>
              <a:rPr lang="el-GR" sz="5500" dirty="0">
                <a:latin typeface="Calibri" panose="020F0502020204030204" pitchFamily="34" charset="0"/>
                <a:cs typeface="Times New Roman" panose="02020603050405020304" pitchFamily="18" charset="0"/>
              </a:rPr>
              <a:t>Οι περισσότερες έρευνες που έχουν γίνει είτε για την αυτονομία, είτε για την </a:t>
            </a:r>
            <a:r>
              <a:rPr lang="el-GR" sz="5500" dirty="0" err="1">
                <a:latin typeface="Calibri" panose="020F0502020204030204" pitchFamily="34" charset="0"/>
                <a:cs typeface="Times New Roman" panose="02020603050405020304" pitchFamily="18" charset="0"/>
              </a:rPr>
              <a:t>αυτοκατεύθυνση</a:t>
            </a:r>
            <a:r>
              <a:rPr lang="el-GR" sz="5500" dirty="0">
                <a:latin typeface="Calibri" panose="020F0502020204030204" pitchFamily="34" charset="0"/>
                <a:cs typeface="Times New Roman" panose="02020603050405020304" pitchFamily="18" charset="0"/>
              </a:rPr>
              <a:t> της μάθησης στο πλαίσιο της </a:t>
            </a:r>
            <a:r>
              <a:rPr lang="el-GR" sz="5500" dirty="0" err="1">
                <a:latin typeface="Calibri" panose="020F0502020204030204" pitchFamily="34" charset="0"/>
                <a:cs typeface="Times New Roman" panose="02020603050405020304" pitchFamily="18" charset="0"/>
              </a:rPr>
              <a:t>εξΑΕ</a:t>
            </a:r>
            <a:r>
              <a:rPr lang="el-GR" sz="5500" dirty="0">
                <a:latin typeface="Calibri" panose="020F0502020204030204" pitchFamily="34" charset="0"/>
                <a:cs typeface="Times New Roman" panose="02020603050405020304" pitchFamily="18" charset="0"/>
              </a:rPr>
              <a:t> </a:t>
            </a:r>
            <a:r>
              <a:rPr lang="el-GR" sz="2800" dirty="0">
                <a:latin typeface="Calibri" panose="020F0502020204030204" pitchFamily="34" charset="0"/>
                <a:cs typeface="Times New Roman" panose="02020603050405020304" pitchFamily="18" charset="0"/>
              </a:rPr>
              <a:t>(</a:t>
            </a:r>
            <a:r>
              <a:rPr lang="el-GR" sz="2800" dirty="0" err="1">
                <a:latin typeface="Calibri" panose="020F0502020204030204" pitchFamily="34" charset="0"/>
                <a:cs typeface="Times New Roman" panose="02020603050405020304" pitchFamily="18" charset="0"/>
              </a:rPr>
              <a:t>Γιαγλή</a:t>
            </a:r>
            <a:r>
              <a:rPr lang="el-GR" sz="2800" dirty="0">
                <a:latin typeface="Calibri" panose="020F0502020204030204" pitchFamily="34" charset="0"/>
                <a:cs typeface="Times New Roman" panose="02020603050405020304" pitchFamily="18" charset="0"/>
              </a:rPr>
              <a:t>, 2009; </a:t>
            </a:r>
            <a:r>
              <a:rPr lang="el-GR" sz="2800" dirty="0" err="1">
                <a:latin typeface="Calibri" panose="020F0502020204030204" pitchFamily="34" charset="0"/>
                <a:cs typeface="Times New Roman" panose="02020603050405020304" pitchFamily="18" charset="0"/>
              </a:rPr>
              <a:t>Γιαγλή</a:t>
            </a:r>
            <a:r>
              <a:rPr lang="el-GR" sz="2800" dirty="0">
                <a:latin typeface="Calibri" panose="020F0502020204030204" pitchFamily="34" charset="0"/>
                <a:cs typeface="Times New Roman" panose="02020603050405020304" pitchFamily="18" charset="0"/>
              </a:rPr>
              <a:t>, </a:t>
            </a:r>
            <a:r>
              <a:rPr lang="el-GR" sz="2800" dirty="0" err="1">
                <a:latin typeface="Calibri" panose="020F0502020204030204" pitchFamily="34" charset="0"/>
                <a:cs typeface="Times New Roman" panose="02020603050405020304" pitchFamily="18" charset="0"/>
              </a:rPr>
              <a:t>Γιαγλής</a:t>
            </a:r>
            <a:r>
              <a:rPr lang="el-GR" sz="2800" dirty="0">
                <a:latin typeface="Calibri" panose="020F0502020204030204" pitchFamily="34" charset="0"/>
                <a:cs typeface="Times New Roman" panose="02020603050405020304" pitchFamily="18" charset="0"/>
              </a:rPr>
              <a:t> &amp; </a:t>
            </a:r>
            <a:r>
              <a:rPr lang="el-GR" sz="2800" dirty="0" err="1">
                <a:latin typeface="Calibri" panose="020F0502020204030204" pitchFamily="34" charset="0"/>
                <a:cs typeface="Times New Roman" panose="02020603050405020304" pitchFamily="18" charset="0"/>
              </a:rPr>
              <a:t>Κουτσούμπα</a:t>
            </a:r>
            <a:r>
              <a:rPr lang="el-GR" sz="2800" dirty="0">
                <a:latin typeface="Calibri" panose="020F0502020204030204" pitchFamily="34" charset="0"/>
                <a:cs typeface="Times New Roman" panose="02020603050405020304" pitchFamily="18" charset="0"/>
              </a:rPr>
              <a:t>, 2010; </a:t>
            </a:r>
            <a:r>
              <a:rPr lang="el-GR" sz="2800" dirty="0" err="1">
                <a:latin typeface="Calibri" panose="020F0502020204030204" pitchFamily="34" charset="0"/>
                <a:cs typeface="Times New Roman" panose="02020603050405020304" pitchFamily="18" charset="0"/>
              </a:rPr>
              <a:t>Τσιτλακίδου</a:t>
            </a:r>
            <a:r>
              <a:rPr lang="el-GR" sz="2800" dirty="0">
                <a:latin typeface="Calibri" panose="020F0502020204030204" pitchFamily="34" charset="0"/>
                <a:cs typeface="Times New Roman" panose="02020603050405020304" pitchFamily="18" charset="0"/>
              </a:rPr>
              <a:t> &amp; </a:t>
            </a:r>
            <a:r>
              <a:rPr lang="el-GR" sz="2800" dirty="0" err="1">
                <a:latin typeface="Calibri" panose="020F0502020204030204" pitchFamily="34" charset="0"/>
                <a:cs typeface="Times New Roman" panose="02020603050405020304" pitchFamily="18" charset="0"/>
              </a:rPr>
              <a:t>Μανούσου</a:t>
            </a:r>
            <a:r>
              <a:rPr lang="el-GR" sz="2800" dirty="0">
                <a:latin typeface="Calibri" panose="020F0502020204030204" pitchFamily="34" charset="0"/>
                <a:cs typeface="Times New Roman" panose="02020603050405020304" pitchFamily="18" charset="0"/>
              </a:rPr>
              <a:t>, 2013; </a:t>
            </a:r>
            <a:r>
              <a:rPr lang="el-GR" sz="2800" dirty="0" err="1">
                <a:latin typeface="Calibri" panose="020F0502020204030204" pitchFamily="34" charset="0"/>
                <a:cs typeface="Times New Roman" panose="02020603050405020304" pitchFamily="18" charset="0"/>
              </a:rPr>
              <a:t>Φωτιάδου</a:t>
            </a:r>
            <a:r>
              <a:rPr lang="el-GR" sz="2800" dirty="0">
                <a:latin typeface="Calibri" panose="020F0502020204030204" pitchFamily="34" charset="0"/>
                <a:cs typeface="Times New Roman" panose="02020603050405020304" pitchFamily="18" charset="0"/>
              </a:rPr>
              <a:t>, 2014; </a:t>
            </a:r>
            <a:r>
              <a:rPr lang="el-GR" sz="2800" dirty="0" err="1">
                <a:latin typeface="Calibri" panose="020F0502020204030204" pitchFamily="34" charset="0"/>
                <a:cs typeface="Times New Roman" panose="02020603050405020304" pitchFamily="18" charset="0"/>
              </a:rPr>
              <a:t>Λυραράκη</a:t>
            </a:r>
            <a:r>
              <a:rPr lang="el-GR" sz="2800" dirty="0">
                <a:latin typeface="Calibri" panose="020F0502020204030204" pitchFamily="34" charset="0"/>
                <a:cs typeface="Times New Roman" panose="02020603050405020304" pitchFamily="18" charset="0"/>
              </a:rPr>
              <a:t>, 2015; </a:t>
            </a:r>
            <a:r>
              <a:rPr lang="el-GR" sz="2800" dirty="0" err="1">
                <a:latin typeface="Calibri" panose="020F0502020204030204" pitchFamily="34" charset="0"/>
                <a:cs typeface="Times New Roman" panose="02020603050405020304" pitchFamily="18" charset="0"/>
              </a:rPr>
              <a:t>Κρομμυδάκη</a:t>
            </a:r>
            <a:r>
              <a:rPr lang="el-GR" sz="2800" dirty="0">
                <a:latin typeface="Calibri" panose="020F0502020204030204" pitchFamily="34" charset="0"/>
                <a:cs typeface="Times New Roman" panose="02020603050405020304" pitchFamily="18" charset="0"/>
              </a:rPr>
              <a:t>, 2015; Μπέη, 2016; </a:t>
            </a:r>
            <a:r>
              <a:rPr lang="el-GR" sz="2800" dirty="0" err="1">
                <a:latin typeface="Calibri" panose="020F0502020204030204" pitchFamily="34" charset="0"/>
                <a:cs typeface="Times New Roman" panose="02020603050405020304" pitchFamily="18" charset="0"/>
              </a:rPr>
              <a:t>Ναουμίδη</a:t>
            </a:r>
            <a:r>
              <a:rPr lang="el-GR" sz="2800" dirty="0">
                <a:latin typeface="Calibri" panose="020F0502020204030204" pitchFamily="34" charset="0"/>
                <a:cs typeface="Times New Roman" panose="02020603050405020304" pitchFamily="18" charset="0"/>
              </a:rPr>
              <a:t>, 2017; </a:t>
            </a:r>
            <a:r>
              <a:rPr lang="el-GR" sz="2800" dirty="0" err="1">
                <a:latin typeface="Calibri" panose="020F0502020204030204" pitchFamily="34" charset="0"/>
                <a:cs typeface="Times New Roman" panose="02020603050405020304" pitchFamily="18" charset="0"/>
              </a:rPr>
              <a:t>Γιαννοπούλου</a:t>
            </a:r>
            <a:r>
              <a:rPr lang="el-GR" sz="2800" dirty="0">
                <a:latin typeface="Calibri" panose="020F0502020204030204" pitchFamily="34" charset="0"/>
                <a:cs typeface="Times New Roman" panose="02020603050405020304" pitchFamily="18" charset="0"/>
              </a:rPr>
              <a:t>, 2018; </a:t>
            </a:r>
            <a:r>
              <a:rPr lang="el-GR" sz="2800" dirty="0" err="1">
                <a:latin typeface="Calibri" panose="020F0502020204030204" pitchFamily="34" charset="0"/>
                <a:cs typeface="Times New Roman" panose="02020603050405020304" pitchFamily="18" charset="0"/>
              </a:rPr>
              <a:t>Χύμη</a:t>
            </a:r>
            <a:r>
              <a:rPr lang="el-GR" sz="2800" dirty="0">
                <a:latin typeface="Calibri" panose="020F0502020204030204" pitchFamily="34" charset="0"/>
                <a:cs typeface="Times New Roman" panose="02020603050405020304" pitchFamily="18" charset="0"/>
              </a:rPr>
              <a:t>, 2018), </a:t>
            </a:r>
            <a:r>
              <a:rPr lang="el-GR" sz="5500" dirty="0">
                <a:latin typeface="Calibri" panose="020F0502020204030204" pitchFamily="34" charset="0"/>
                <a:cs typeface="Times New Roman" panose="02020603050405020304" pitchFamily="18" charset="0"/>
              </a:rPr>
              <a:t>αλλά και της αλληλεπίδρασης με βάση τη θεωρία της </a:t>
            </a:r>
            <a:r>
              <a:rPr lang="el-GR" sz="5500" dirty="0" err="1">
                <a:latin typeface="Calibri" panose="020F0502020204030204" pitchFamily="34" charset="0"/>
                <a:cs typeface="Times New Roman" panose="02020603050405020304" pitchFamily="18" charset="0"/>
              </a:rPr>
              <a:t>διαδραστικής</a:t>
            </a:r>
            <a:r>
              <a:rPr lang="el-GR" sz="5500" dirty="0">
                <a:latin typeface="Calibri" panose="020F0502020204030204" pitchFamily="34" charset="0"/>
                <a:cs typeface="Times New Roman" panose="02020603050405020304" pitchFamily="18" charset="0"/>
              </a:rPr>
              <a:t> απόστασης</a:t>
            </a:r>
            <a:r>
              <a:rPr lang="el-GR" sz="2800" dirty="0">
                <a:latin typeface="Calibri" panose="020F0502020204030204" pitchFamily="34" charset="0"/>
                <a:cs typeface="Times New Roman" panose="02020603050405020304" pitchFamily="18" charset="0"/>
              </a:rPr>
              <a:t> (</a:t>
            </a:r>
            <a:r>
              <a:rPr lang="el-GR" sz="2800" dirty="0" err="1">
                <a:latin typeface="Calibri" panose="020F0502020204030204" pitchFamily="34" charset="0"/>
                <a:cs typeface="Times New Roman" panose="02020603050405020304" pitchFamily="18" charset="0"/>
              </a:rPr>
              <a:t>Καρακατσάνη</a:t>
            </a:r>
            <a:r>
              <a:rPr lang="el-GR" sz="2800" dirty="0">
                <a:latin typeface="Calibri" panose="020F0502020204030204" pitchFamily="34" charset="0"/>
                <a:cs typeface="Times New Roman" panose="02020603050405020304" pitchFamily="18" charset="0"/>
              </a:rPr>
              <a:t>, 2006; </a:t>
            </a:r>
            <a:r>
              <a:rPr lang="el-GR" sz="2800" dirty="0" err="1">
                <a:latin typeface="Calibri" panose="020F0502020204030204" pitchFamily="34" charset="0"/>
                <a:cs typeface="Times New Roman" panose="02020603050405020304" pitchFamily="18" charset="0"/>
              </a:rPr>
              <a:t>Γκιόσος</a:t>
            </a:r>
            <a:r>
              <a:rPr lang="el-GR" sz="2800" dirty="0">
                <a:latin typeface="Calibri" panose="020F0502020204030204" pitchFamily="34" charset="0"/>
                <a:cs typeface="Times New Roman" panose="02020603050405020304" pitchFamily="18" charset="0"/>
              </a:rPr>
              <a:t>, 2009; </a:t>
            </a:r>
            <a:r>
              <a:rPr lang="el-GR" sz="2800" dirty="0" err="1">
                <a:latin typeface="Calibri" panose="020F0502020204030204" pitchFamily="34" charset="0"/>
                <a:cs typeface="Times New Roman" panose="02020603050405020304" pitchFamily="18" charset="0"/>
              </a:rPr>
              <a:t>Κασανδρίτου</a:t>
            </a:r>
            <a:r>
              <a:rPr lang="el-GR" sz="2800" dirty="0">
                <a:latin typeface="Calibri" panose="020F0502020204030204" pitchFamily="34" charset="0"/>
                <a:cs typeface="Times New Roman" panose="02020603050405020304" pitchFamily="18" charset="0"/>
              </a:rPr>
              <a:t>, 2012; Παπουτσή, 2013; </a:t>
            </a:r>
            <a:r>
              <a:rPr lang="el-GR" sz="2800" dirty="0" err="1">
                <a:latin typeface="Calibri" panose="020F0502020204030204" pitchFamily="34" charset="0"/>
                <a:cs typeface="Times New Roman" panose="02020603050405020304" pitchFamily="18" charset="0"/>
              </a:rPr>
              <a:t>Χορμόβα</a:t>
            </a:r>
            <a:r>
              <a:rPr lang="el-GR" sz="2800" dirty="0">
                <a:latin typeface="Calibri" panose="020F0502020204030204" pitchFamily="34" charset="0"/>
                <a:cs typeface="Times New Roman" panose="02020603050405020304" pitchFamily="18" charset="0"/>
              </a:rPr>
              <a:t>, 2013; Αναστασιάδης, 2014; </a:t>
            </a:r>
            <a:r>
              <a:rPr lang="el-GR" sz="2800" dirty="0" err="1">
                <a:latin typeface="Calibri" panose="020F0502020204030204" pitchFamily="34" charset="0"/>
                <a:cs typeface="Times New Roman" panose="02020603050405020304" pitchFamily="18" charset="0"/>
              </a:rPr>
              <a:t>Μαυροειδής</a:t>
            </a:r>
            <a:r>
              <a:rPr lang="el-GR" sz="2800" dirty="0">
                <a:latin typeface="Calibri" panose="020F0502020204030204" pitchFamily="34" charset="0"/>
                <a:cs typeface="Times New Roman" panose="02020603050405020304" pitchFamily="18" charset="0"/>
              </a:rPr>
              <a:t>, </a:t>
            </a:r>
            <a:r>
              <a:rPr lang="el-GR" sz="2800" dirty="0" err="1">
                <a:latin typeface="Calibri" panose="020F0502020204030204" pitchFamily="34" charset="0"/>
                <a:cs typeface="Times New Roman" panose="02020603050405020304" pitchFamily="18" charset="0"/>
              </a:rPr>
              <a:t>Γκιόσος</a:t>
            </a:r>
            <a:r>
              <a:rPr lang="el-GR" sz="2800" dirty="0">
                <a:latin typeface="Calibri" panose="020F0502020204030204" pitchFamily="34" charset="0"/>
                <a:cs typeface="Times New Roman" panose="02020603050405020304" pitchFamily="18" charset="0"/>
              </a:rPr>
              <a:t> &amp; </a:t>
            </a:r>
            <a:r>
              <a:rPr lang="el-GR" sz="2800" dirty="0" err="1">
                <a:latin typeface="Calibri" panose="020F0502020204030204" pitchFamily="34" charset="0"/>
                <a:cs typeface="Times New Roman" panose="02020603050405020304" pitchFamily="18" charset="0"/>
              </a:rPr>
              <a:t>Κουτσούμπα</a:t>
            </a:r>
            <a:r>
              <a:rPr lang="el-GR" sz="2800" dirty="0">
                <a:latin typeface="Calibri" panose="020F0502020204030204" pitchFamily="34" charset="0"/>
                <a:cs typeface="Times New Roman" panose="02020603050405020304" pitchFamily="18" charset="0"/>
              </a:rPr>
              <a:t>, 2014; </a:t>
            </a:r>
            <a:r>
              <a:rPr lang="el-GR" sz="2800" dirty="0" err="1">
                <a:latin typeface="Calibri" panose="020F0502020204030204" pitchFamily="34" charset="0"/>
                <a:cs typeface="Times New Roman" panose="02020603050405020304" pitchFamily="18" charset="0"/>
              </a:rPr>
              <a:t>Νάτσης</a:t>
            </a:r>
            <a:r>
              <a:rPr lang="el-GR" sz="2800" dirty="0">
                <a:latin typeface="Calibri" panose="020F0502020204030204" pitchFamily="34" charset="0"/>
                <a:cs typeface="Times New Roman" panose="02020603050405020304" pitchFamily="18" charset="0"/>
              </a:rPr>
              <a:t>, 2014; </a:t>
            </a:r>
            <a:r>
              <a:rPr lang="el-GR" sz="2800" dirty="0" err="1">
                <a:latin typeface="Calibri" panose="020F0502020204030204" pitchFamily="34" charset="0"/>
                <a:cs typeface="Times New Roman" panose="02020603050405020304" pitchFamily="18" charset="0"/>
              </a:rPr>
              <a:t>Χουϊαρίδου</a:t>
            </a:r>
            <a:r>
              <a:rPr lang="el-GR" sz="2800" dirty="0">
                <a:latin typeface="Calibri" panose="020F0502020204030204" pitchFamily="34" charset="0"/>
                <a:cs typeface="Times New Roman" panose="02020603050405020304" pitchFamily="18" charset="0"/>
              </a:rPr>
              <a:t>, 2015; </a:t>
            </a:r>
            <a:r>
              <a:rPr lang="el-GR" sz="2800" dirty="0" err="1">
                <a:latin typeface="Calibri" panose="020F0502020204030204" pitchFamily="34" charset="0"/>
                <a:cs typeface="Times New Roman" panose="02020603050405020304" pitchFamily="18" charset="0"/>
              </a:rPr>
              <a:t>Κίτσιος</a:t>
            </a:r>
            <a:r>
              <a:rPr lang="el-GR" sz="2800" dirty="0">
                <a:latin typeface="Calibri" panose="020F0502020204030204" pitchFamily="34" charset="0"/>
                <a:cs typeface="Times New Roman" panose="02020603050405020304" pitchFamily="18" charset="0"/>
              </a:rPr>
              <a:t>, 2016; </a:t>
            </a:r>
            <a:r>
              <a:rPr lang="el-GR" sz="2800" dirty="0" err="1">
                <a:latin typeface="Calibri" panose="020F0502020204030204" pitchFamily="34" charset="0"/>
                <a:cs typeface="Times New Roman" panose="02020603050405020304" pitchFamily="18" charset="0"/>
              </a:rPr>
              <a:t>Λαλακίδου</a:t>
            </a:r>
            <a:r>
              <a:rPr lang="el-GR" sz="2800" dirty="0">
                <a:latin typeface="Calibri" panose="020F0502020204030204" pitchFamily="34" charset="0"/>
                <a:cs typeface="Times New Roman" panose="02020603050405020304" pitchFamily="18" charset="0"/>
              </a:rPr>
              <a:t>, 2016; </a:t>
            </a:r>
            <a:r>
              <a:rPr lang="el-GR" sz="2800" dirty="0" err="1">
                <a:latin typeface="Calibri" panose="020F0502020204030204" pitchFamily="34" charset="0"/>
                <a:cs typeface="Times New Roman" panose="02020603050405020304" pitchFamily="18" charset="0"/>
              </a:rPr>
              <a:t>Πασχοδήμας</a:t>
            </a:r>
            <a:r>
              <a:rPr lang="el-GR" sz="2800" dirty="0">
                <a:latin typeface="Calibri" panose="020F0502020204030204" pitchFamily="34" charset="0"/>
                <a:cs typeface="Times New Roman" panose="02020603050405020304" pitchFamily="18" charset="0"/>
              </a:rPr>
              <a:t>, 2018), </a:t>
            </a:r>
            <a:r>
              <a:rPr lang="el-GR" sz="5500" dirty="0">
                <a:latin typeface="Calibri" panose="020F0502020204030204" pitchFamily="34" charset="0"/>
                <a:cs typeface="Times New Roman" panose="02020603050405020304" pitchFamily="18" charset="0"/>
              </a:rPr>
              <a:t>έχουν μελετήσει τις δύο έννοιες ξεχωριστά ή σε σχέση με άλλα χαρακτηριστικά. </a:t>
            </a:r>
          </a:p>
          <a:p>
            <a:pPr marL="0" indent="0" algn="just">
              <a:lnSpc>
                <a:spcPct val="120000"/>
              </a:lnSpc>
              <a:buNone/>
            </a:pPr>
            <a:r>
              <a:rPr lang="el-GR" sz="5500" dirty="0">
                <a:latin typeface="Calibri" panose="020F0502020204030204" pitchFamily="34" charset="0"/>
                <a:cs typeface="Times New Roman" panose="02020603050405020304" pitchFamily="18" charset="0"/>
              </a:rPr>
              <a:t>Υπάρχει μια έρευνα στην ελληνική βιβλιογραφία</a:t>
            </a:r>
            <a:r>
              <a:rPr lang="el-GR" sz="4200" dirty="0">
                <a:latin typeface="Calibri" panose="020F0502020204030204" pitchFamily="34" charset="0"/>
                <a:cs typeface="Times New Roman" panose="02020603050405020304" pitchFamily="18" charset="0"/>
              </a:rPr>
              <a:t> </a:t>
            </a:r>
            <a:r>
              <a:rPr lang="el-GR" sz="2800" dirty="0">
                <a:latin typeface="Calibri" panose="020F0502020204030204" pitchFamily="34" charset="0"/>
                <a:cs typeface="Times New Roman" panose="02020603050405020304" pitchFamily="18" charset="0"/>
              </a:rPr>
              <a:t>(</a:t>
            </a:r>
            <a:r>
              <a:rPr lang="el-GR" sz="2800" dirty="0" err="1">
                <a:latin typeface="Calibri" panose="020F0502020204030204" pitchFamily="34" charset="0"/>
                <a:cs typeface="Times New Roman" panose="02020603050405020304" pitchFamily="18" charset="0"/>
              </a:rPr>
              <a:t>Βασιλούδης</a:t>
            </a:r>
            <a:r>
              <a:rPr lang="el-GR" sz="2800" dirty="0">
                <a:latin typeface="Calibri" panose="020F0502020204030204" pitchFamily="34" charset="0"/>
                <a:cs typeface="Times New Roman" panose="02020603050405020304" pitchFamily="18" charset="0"/>
              </a:rPr>
              <a:t>, 2013), </a:t>
            </a:r>
            <a:r>
              <a:rPr lang="el-GR" sz="5500" dirty="0">
                <a:latin typeface="Calibri" panose="020F0502020204030204" pitchFamily="34" charset="0"/>
                <a:cs typeface="Times New Roman" panose="02020603050405020304" pitchFamily="18" charset="0"/>
              </a:rPr>
              <a:t>η οποία ερευνά την αλληλεξάρτηση της αυτονομίας και της </a:t>
            </a:r>
            <a:r>
              <a:rPr lang="el-GR" sz="5500" dirty="0" err="1">
                <a:latin typeface="Calibri" panose="020F0502020204030204" pitchFamily="34" charset="0"/>
                <a:cs typeface="Times New Roman" panose="02020603050405020304" pitchFamily="18" charset="0"/>
              </a:rPr>
              <a:t>διαδραστικής</a:t>
            </a:r>
            <a:r>
              <a:rPr lang="el-GR" sz="5500" dirty="0">
                <a:latin typeface="Calibri" panose="020F0502020204030204" pitchFamily="34" charset="0"/>
                <a:cs typeface="Times New Roman" panose="02020603050405020304" pitchFamily="18" charset="0"/>
              </a:rPr>
              <a:t> απόστασης στην </a:t>
            </a:r>
            <a:r>
              <a:rPr lang="el-GR" sz="5500" dirty="0" err="1">
                <a:latin typeface="Calibri" panose="020F0502020204030204" pitchFamily="34" charset="0"/>
                <a:cs typeface="Times New Roman" panose="02020603050405020304" pitchFamily="18" charset="0"/>
              </a:rPr>
              <a:t>εξΑΕ</a:t>
            </a:r>
            <a:r>
              <a:rPr lang="el-GR" sz="5500" dirty="0">
                <a:latin typeface="Calibri" panose="020F0502020204030204" pitchFamily="34" charset="0"/>
                <a:cs typeface="Times New Roman" panose="02020603050405020304" pitchFamily="18" charset="0"/>
              </a:rPr>
              <a:t>, μέσα από το παράδειγμα του Ε.Α.Π. </a:t>
            </a:r>
            <a:endParaRPr lang="el-GR" sz="5500" dirty="0"/>
          </a:p>
        </p:txBody>
      </p:sp>
      <p:sp>
        <p:nvSpPr>
          <p:cNvPr id="3" name="Τίτλος 2">
            <a:extLst>
              <a:ext uri="{FF2B5EF4-FFF2-40B4-BE49-F238E27FC236}">
                <a16:creationId xmlns:a16="http://schemas.microsoft.com/office/drawing/2014/main" id="{46608220-8111-41E5-9345-AF656D9BFD96}"/>
              </a:ext>
            </a:extLst>
          </p:cNvPr>
          <p:cNvSpPr>
            <a:spLocks noGrp="1"/>
          </p:cNvSpPr>
          <p:nvPr>
            <p:ph type="title"/>
          </p:nvPr>
        </p:nvSpPr>
        <p:spPr>
          <a:xfrm>
            <a:off x="1403648" y="332656"/>
            <a:ext cx="7372350" cy="1075390"/>
          </a:xfrm>
        </p:spPr>
        <p:txBody>
          <a:bodyPr>
            <a:normAutofit/>
          </a:bodyPr>
          <a:lstStyle/>
          <a:p>
            <a:r>
              <a:rPr lang="el-GR" sz="3200" dirty="0">
                <a:effectLst>
                  <a:outerShdw blurRad="38100" dist="38100" dir="2700000" algn="tl">
                    <a:srgbClr val="000000">
                      <a:alpha val="43137"/>
                    </a:srgbClr>
                  </a:outerShdw>
                </a:effectLst>
              </a:rPr>
              <a:t>Ειδικότερα:</a:t>
            </a:r>
          </a:p>
        </p:txBody>
      </p:sp>
    </p:spTree>
    <p:extLst>
      <p:ext uri="{BB962C8B-B14F-4D97-AF65-F5344CB8AC3E}">
        <p14:creationId xmlns:p14="http://schemas.microsoft.com/office/powerpoint/2010/main" val="27562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1115616" y="2215553"/>
            <a:ext cx="7488832" cy="2941639"/>
          </a:xfrm>
          <a:prstGeom prst="rect">
            <a:avLst/>
          </a:prstGeom>
          <a:ln>
            <a:solidFill>
              <a:srgbClr val="C00000"/>
            </a:solidFill>
          </a:ln>
        </p:spPr>
        <p:style>
          <a:lnRef idx="0">
            <a:scrgbClr r="0" g="0" b="0"/>
          </a:lnRef>
          <a:fillRef idx="1001">
            <a:schemeClr val="lt2"/>
          </a:fillRef>
          <a:effectRef idx="0">
            <a:scrgbClr r="0" g="0" b="0"/>
          </a:effectRef>
          <a:fontRef idx="major"/>
        </p:style>
        <p:txBody>
          <a:bodyPr wrap="square">
            <a:spAutoFit/>
          </a:bodyPr>
          <a:lstStyle/>
          <a:p>
            <a:pPr lvl="0" algn="just" defTabSz="685800" fontAlgn="auto">
              <a:lnSpc>
                <a:spcPct val="200000"/>
              </a:lnSpc>
              <a:spcBef>
                <a:spcPts val="750"/>
              </a:spcBef>
              <a:spcAft>
                <a:spcPts val="0"/>
              </a:spcAft>
            </a:pPr>
            <a:r>
              <a:rPr lang="el-GR" dirty="0">
                <a:solidFill>
                  <a:prstClr val="black"/>
                </a:solidFill>
                <a:latin typeface="Calibri" panose="020F0502020204030204" pitchFamily="34" charset="0"/>
                <a:cs typeface="Times New Roman" panose="02020603050405020304" pitchFamily="18" charset="0"/>
              </a:rPr>
              <a:t>Ωστόσο, η συνδυαστική τους μελέτη απουσιάζει κατά τη μεθοδολογία σχεδιασμού περιβαλλόντων e-</a:t>
            </a:r>
            <a:r>
              <a:rPr lang="el-GR" dirty="0" err="1">
                <a:solidFill>
                  <a:prstClr val="black"/>
                </a:solidFill>
                <a:latin typeface="Calibri" panose="020F0502020204030204" pitchFamily="34" charset="0"/>
                <a:cs typeface="Times New Roman" panose="02020603050405020304" pitchFamily="18" charset="0"/>
              </a:rPr>
              <a:t>learning</a:t>
            </a:r>
            <a:r>
              <a:rPr lang="el-GR" dirty="0">
                <a:solidFill>
                  <a:prstClr val="black"/>
                </a:solidFill>
                <a:latin typeface="Calibri" panose="020F0502020204030204" pitchFamily="34" charset="0"/>
                <a:cs typeface="Times New Roman" panose="02020603050405020304" pitchFamily="18" charset="0"/>
              </a:rPr>
              <a:t>. Το ερευνητικό αυτό κενό, έρχεται να καλύψει η παρούσα εργασία.</a:t>
            </a:r>
            <a:endParaRPr lang="el-GR" dirty="0">
              <a:solidFill>
                <a:prstClr val="black"/>
              </a:solidFill>
              <a:cs typeface="Times New Roman" panose="02020603050405020304" pitchFamily="18" charset="0"/>
            </a:endParaRPr>
          </a:p>
        </p:txBody>
      </p:sp>
    </p:spTree>
    <p:extLst>
      <p:ext uri="{BB962C8B-B14F-4D97-AF65-F5344CB8AC3E}">
        <p14:creationId xmlns:p14="http://schemas.microsoft.com/office/powerpoint/2010/main" val="1705530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effectLst>
                  <a:outerShdw blurRad="38100" dist="38100" dir="2700000" algn="tl">
                    <a:srgbClr val="000000">
                      <a:alpha val="43137"/>
                    </a:srgbClr>
                  </a:outerShdw>
                </a:effectLst>
              </a:rPr>
              <a:t>Σκοπός</a:t>
            </a:r>
            <a:endParaRPr lang="el-GR" sz="3600" b="1" dirty="0">
              <a:effectLst>
                <a:outerShdw blurRad="38100" dist="38100" dir="2700000" algn="tl">
                  <a:srgbClr val="000000">
                    <a:alpha val="43137"/>
                  </a:srgbClr>
                </a:outerShdw>
              </a:effectLst>
            </a:endParaRPr>
          </a:p>
        </p:txBody>
      </p:sp>
      <p:sp>
        <p:nvSpPr>
          <p:cNvPr id="4" name="9 - Ορθογώνιο"/>
          <p:cNvSpPr/>
          <p:nvPr/>
        </p:nvSpPr>
        <p:spPr>
          <a:xfrm>
            <a:off x="1405208" y="2112062"/>
            <a:ext cx="7343256" cy="3171125"/>
          </a:xfrm>
          <a:prstGeom prst="rect">
            <a:avLst/>
          </a:prstGeom>
        </p:spPr>
        <p:txBody>
          <a:bodyPr wrap="square">
            <a:spAutoFit/>
          </a:bodyPr>
          <a:lstStyle/>
          <a:p>
            <a:pPr algn="just">
              <a:lnSpc>
                <a:spcPct val="130000"/>
              </a:lnSpc>
            </a:pPr>
            <a:r>
              <a:rPr lang="el-GR" sz="2600" dirty="0">
                <a:latin typeface="Calibri" panose="020F0502020204030204" pitchFamily="34" charset="0"/>
              </a:rPr>
              <a:t>Σκοπός της εργασίας είναι να διερευνήσει το κατά πόσο είναι δυνατόν η συνδυαστική μελέτη της αυτονομίας στη μάθηση και της αλληλεπίδρασης να εφαρμοστεί λειτουργικά στο πλαίσιο </a:t>
            </a:r>
            <a:r>
              <a:rPr lang="el-GR" sz="2600" dirty="0" err="1">
                <a:latin typeface="Calibri" panose="020F0502020204030204" pitchFamily="34" charset="0"/>
              </a:rPr>
              <a:t>εξΑΕ</a:t>
            </a:r>
            <a:r>
              <a:rPr lang="el-GR" sz="2600" dirty="0">
                <a:latin typeface="Calibri" panose="020F0502020204030204" pitchFamily="34" charset="0"/>
              </a:rPr>
              <a:t> περιβαλλόντων και, ειδικά, με τη χρήση ΤΠΕ (</a:t>
            </a:r>
            <a:r>
              <a:rPr lang="en-US" sz="2600" dirty="0">
                <a:latin typeface="Calibri" panose="020F0502020204030204" pitchFamily="34" charset="0"/>
              </a:rPr>
              <a:t>e</a:t>
            </a:r>
            <a:r>
              <a:rPr lang="el-GR" sz="2600" dirty="0">
                <a:latin typeface="Calibri" panose="020F0502020204030204" pitchFamily="34" charset="0"/>
              </a:rPr>
              <a:t>-</a:t>
            </a:r>
            <a:r>
              <a:rPr lang="en-US" sz="2600" dirty="0">
                <a:latin typeface="Calibri" panose="020F0502020204030204" pitchFamily="34" charset="0"/>
              </a:rPr>
              <a:t>learning</a:t>
            </a:r>
            <a:r>
              <a:rPr lang="el-GR" sz="2600" dirty="0">
                <a:latin typeface="Calibri" panose="020F0502020204030204" pitchFamily="34" charset="0"/>
              </a:rPr>
              <a:t>). </a:t>
            </a:r>
          </a:p>
        </p:txBody>
      </p:sp>
      <p:sp>
        <p:nvSpPr>
          <p:cNvPr id="3" name="Καμπύλο βέλος προς τα κάτω 2"/>
          <p:cNvSpPr/>
          <p:nvPr/>
        </p:nvSpPr>
        <p:spPr>
          <a:xfrm>
            <a:off x="3563888" y="5661248"/>
            <a:ext cx="3168352" cy="432048"/>
          </a:xfrm>
          <a:prstGeom prst="curvedDownArrow">
            <a:avLst/>
          </a:prstGeom>
          <a:ln>
            <a:solidFill>
              <a:srgbClr val="C0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672648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200" dirty="0">
                <a:effectLst>
                  <a:outerShdw blurRad="38100" dist="38100" dir="2700000" algn="tl">
                    <a:srgbClr val="000000">
                      <a:alpha val="43137"/>
                    </a:srgbClr>
                  </a:outerShdw>
                </a:effectLst>
              </a:rPr>
              <a:t>Ειδικότερα:</a:t>
            </a:r>
            <a:endParaRPr lang="el-GR" sz="3200" b="1" dirty="0">
              <a:effectLst>
                <a:outerShdw blurRad="38100" dist="38100" dir="2700000" algn="tl">
                  <a:srgbClr val="000000">
                    <a:alpha val="43137"/>
                  </a:srgbClr>
                </a:outerShdw>
              </a:effectLst>
            </a:endParaRPr>
          </a:p>
        </p:txBody>
      </p:sp>
      <p:sp>
        <p:nvSpPr>
          <p:cNvPr id="4" name="9 - Ορθογώνιο"/>
          <p:cNvSpPr/>
          <p:nvPr/>
        </p:nvSpPr>
        <p:spPr>
          <a:xfrm>
            <a:off x="1405208" y="1700808"/>
            <a:ext cx="7343256" cy="4381456"/>
          </a:xfrm>
          <a:prstGeom prst="rect">
            <a:avLst/>
          </a:prstGeom>
        </p:spPr>
        <p:txBody>
          <a:bodyPr wrap="square">
            <a:spAutoFit/>
          </a:bodyPr>
          <a:lstStyle/>
          <a:p>
            <a:pPr algn="just">
              <a:lnSpc>
                <a:spcPct val="120000"/>
              </a:lnSpc>
            </a:pPr>
            <a:r>
              <a:rPr lang="el-GR" sz="2600" dirty="0">
                <a:latin typeface="Calibri" panose="020F0502020204030204" pitchFamily="34" charset="0"/>
              </a:rPr>
              <a:t>Η παρούσα εργασία στοχεύει μέσα από μια θεωρητική τεκμηρίωση και εννοιολογική αποσαφήνιση των εννοιών της εξΑΕ, της αυτονομίας και της αλληλεπίδρασης, να καταγράψει και να αναδείξει τις συνθήκες κάτω από τις οποίες επιτυγχάνεται η λειτουργική συνύπαρξή τους σε περιβάλλοντα </a:t>
            </a:r>
            <a:r>
              <a:rPr lang="en-US" sz="2600" dirty="0">
                <a:latin typeface="Calibri" panose="020F0502020204030204" pitchFamily="34" charset="0"/>
              </a:rPr>
              <a:t>e</a:t>
            </a:r>
            <a:r>
              <a:rPr lang="el-GR" sz="2600" dirty="0">
                <a:latin typeface="Calibri" panose="020F0502020204030204" pitchFamily="34" charset="0"/>
              </a:rPr>
              <a:t>-</a:t>
            </a:r>
            <a:r>
              <a:rPr lang="en-US" sz="2600" dirty="0">
                <a:latin typeface="Calibri" panose="020F0502020204030204" pitchFamily="34" charset="0"/>
              </a:rPr>
              <a:t>learning</a:t>
            </a:r>
            <a:r>
              <a:rPr lang="el-GR" sz="2600" dirty="0">
                <a:latin typeface="Calibri" panose="020F0502020204030204" pitchFamily="34" charset="0"/>
              </a:rPr>
              <a:t>, καθώς και τη σύνδεση αυτονομίας και αλληλεπίδρασης στην εξΑΕ, με βάση τη θεωρία της διαδραστικής απόστασης του </a:t>
            </a:r>
            <a:r>
              <a:rPr lang="en-US" sz="2600" dirty="0">
                <a:latin typeface="Calibri" panose="020F0502020204030204" pitchFamily="34" charset="0"/>
              </a:rPr>
              <a:t>Moore</a:t>
            </a:r>
            <a:r>
              <a:rPr lang="el-GR" sz="2600" dirty="0">
                <a:latin typeface="Calibri" panose="020F0502020204030204" pitchFamily="34" charset="0"/>
              </a:rPr>
              <a:t>. </a:t>
            </a:r>
          </a:p>
        </p:txBody>
      </p:sp>
    </p:spTree>
    <p:extLst>
      <p:ext uri="{BB962C8B-B14F-4D97-AF65-F5344CB8AC3E}">
        <p14:creationId xmlns:p14="http://schemas.microsoft.com/office/powerpoint/2010/main" val="3063878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87046" y="620688"/>
            <a:ext cx="7776864" cy="576064"/>
          </a:xfrm>
        </p:spPr>
        <p:txBody>
          <a:bodyPr>
            <a:noAutofit/>
          </a:bodyPr>
          <a:lstStyle/>
          <a:p>
            <a:r>
              <a:rPr lang="el-GR" sz="3600" dirty="0">
                <a:effectLst>
                  <a:outerShdw blurRad="38100" dist="38100" dir="2700000" algn="tl">
                    <a:srgbClr val="000000">
                      <a:alpha val="43137"/>
                    </a:srgbClr>
                  </a:outerShdw>
                </a:effectLst>
              </a:rPr>
              <a:t>Ερευνητικά Ερωτήματα</a:t>
            </a:r>
            <a:endParaRPr lang="el-GR" sz="4000" b="1" dirty="0">
              <a:effectLst>
                <a:outerShdw blurRad="38100" dist="38100" dir="2700000" algn="tl">
                  <a:srgbClr val="000000">
                    <a:alpha val="43137"/>
                  </a:srgbClr>
                </a:outerShdw>
              </a:effectLst>
            </a:endParaRPr>
          </a:p>
        </p:txBody>
      </p:sp>
      <p:sp>
        <p:nvSpPr>
          <p:cNvPr id="4" name="9 - Ορθογώνιο"/>
          <p:cNvSpPr/>
          <p:nvPr/>
        </p:nvSpPr>
        <p:spPr>
          <a:xfrm>
            <a:off x="1043608" y="1412776"/>
            <a:ext cx="7632848" cy="4374724"/>
          </a:xfrm>
          <a:prstGeom prst="rect">
            <a:avLst/>
          </a:prstGeom>
        </p:spPr>
        <p:txBody>
          <a:bodyPr wrap="square">
            <a:spAutoFit/>
          </a:bodyPr>
          <a:lstStyle/>
          <a:p>
            <a:pPr marL="457200" lvl="0" indent="-457200" algn="just">
              <a:lnSpc>
                <a:spcPct val="130000"/>
              </a:lnSpc>
              <a:buClr>
                <a:srgbClr val="931B1B"/>
              </a:buClr>
              <a:buFont typeface="Wingdings" panose="05000000000000000000" pitchFamily="2" charset="2"/>
              <a:buChar char="Ø"/>
            </a:pPr>
            <a:r>
              <a:rPr lang="el-GR" dirty="0">
                <a:latin typeface="+mn-lt"/>
              </a:rPr>
              <a:t>Αποτελεί η αυτονομία της μάθησης βασικό χαρακτηριστικό ενός εξΑΕ περιβάλλοντος </a:t>
            </a:r>
            <a:r>
              <a:rPr lang="en-US" dirty="0">
                <a:latin typeface="+mn-lt"/>
              </a:rPr>
              <a:t>e</a:t>
            </a:r>
            <a:r>
              <a:rPr lang="el-GR" dirty="0">
                <a:latin typeface="+mn-lt"/>
              </a:rPr>
              <a:t>-</a:t>
            </a:r>
            <a:r>
              <a:rPr lang="en-US" dirty="0">
                <a:latin typeface="+mn-lt"/>
              </a:rPr>
              <a:t>learning</a:t>
            </a:r>
            <a:r>
              <a:rPr lang="el-GR" dirty="0">
                <a:latin typeface="+mn-lt"/>
              </a:rPr>
              <a:t>;</a:t>
            </a:r>
          </a:p>
          <a:p>
            <a:pPr marL="457200" lvl="0" indent="-457200" algn="just">
              <a:lnSpc>
                <a:spcPct val="130000"/>
              </a:lnSpc>
              <a:buClr>
                <a:srgbClr val="931B1B"/>
              </a:buClr>
              <a:buFont typeface="Wingdings" panose="05000000000000000000" pitchFamily="2" charset="2"/>
              <a:buChar char="Ø"/>
            </a:pPr>
            <a:r>
              <a:rPr lang="el-GR" dirty="0">
                <a:latin typeface="+mn-lt"/>
              </a:rPr>
              <a:t>Πως επιτυγχάνεται η αλληλεπίδραση σε ένα εξΑΕ </a:t>
            </a:r>
            <a:r>
              <a:rPr lang="en-US" dirty="0">
                <a:latin typeface="+mn-lt"/>
              </a:rPr>
              <a:t>e</a:t>
            </a:r>
            <a:r>
              <a:rPr lang="el-GR" dirty="0">
                <a:latin typeface="+mn-lt"/>
              </a:rPr>
              <a:t>-</a:t>
            </a:r>
            <a:r>
              <a:rPr lang="en-US" dirty="0">
                <a:latin typeface="+mn-lt"/>
              </a:rPr>
              <a:t>learning</a:t>
            </a:r>
            <a:r>
              <a:rPr lang="el-GR" dirty="0">
                <a:latin typeface="+mn-lt"/>
              </a:rPr>
              <a:t> περιβάλλον;</a:t>
            </a:r>
          </a:p>
          <a:p>
            <a:pPr marL="457200" indent="-457200" algn="just">
              <a:lnSpc>
                <a:spcPct val="130000"/>
              </a:lnSpc>
              <a:buClr>
                <a:srgbClr val="931B1B"/>
              </a:buClr>
              <a:buFont typeface="Wingdings" panose="05000000000000000000" pitchFamily="2" charset="2"/>
              <a:buChar char="Ø"/>
            </a:pPr>
            <a:r>
              <a:rPr lang="el-GR" dirty="0">
                <a:latin typeface="+mn-lt"/>
              </a:rPr>
              <a:t>Ποια είναι η σύνδεση μεταξύ αυτονομίας και αλληλεπίδρασης σε ένα εξΑΕ </a:t>
            </a:r>
            <a:r>
              <a:rPr lang="en-US" dirty="0">
                <a:latin typeface="+mn-lt"/>
              </a:rPr>
              <a:t>e</a:t>
            </a:r>
            <a:r>
              <a:rPr lang="el-GR" dirty="0">
                <a:latin typeface="+mn-lt"/>
              </a:rPr>
              <a:t>-</a:t>
            </a:r>
            <a:r>
              <a:rPr lang="en-US" dirty="0">
                <a:latin typeface="+mn-lt"/>
              </a:rPr>
              <a:t>learning</a:t>
            </a:r>
            <a:r>
              <a:rPr lang="el-GR" dirty="0">
                <a:latin typeface="+mn-lt"/>
              </a:rPr>
              <a:t> περιβάλλον; </a:t>
            </a:r>
          </a:p>
          <a:p>
            <a:pPr marL="457200" indent="-457200" algn="just">
              <a:lnSpc>
                <a:spcPct val="130000"/>
              </a:lnSpc>
              <a:buClr>
                <a:srgbClr val="931B1B"/>
              </a:buClr>
              <a:buFont typeface="Wingdings" panose="05000000000000000000" pitchFamily="2" charset="2"/>
              <a:buChar char="Ø"/>
            </a:pPr>
            <a:r>
              <a:rPr lang="el-GR" dirty="0">
                <a:latin typeface="+mn-lt"/>
              </a:rPr>
              <a:t>Πως η σύνδεση αυτή ερμηνεύεται μέσα από τη θεωρία του </a:t>
            </a:r>
            <a:r>
              <a:rPr lang="en-US" dirty="0">
                <a:latin typeface="+mn-lt"/>
              </a:rPr>
              <a:t>Moore</a:t>
            </a:r>
            <a:r>
              <a:rPr lang="el-GR" dirty="0">
                <a:latin typeface="+mn-lt"/>
              </a:rPr>
              <a:t> με βάση την έννοια της διαδραστικής απόστασης;</a:t>
            </a:r>
          </a:p>
        </p:txBody>
      </p:sp>
    </p:spTree>
    <p:extLst>
      <p:ext uri="{BB962C8B-B14F-4D97-AF65-F5344CB8AC3E}">
        <p14:creationId xmlns:p14="http://schemas.microsoft.com/office/powerpoint/2010/main" val="1538920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effectLst>
                  <a:outerShdw blurRad="38100" dist="38100" dir="2700000" algn="tl">
                    <a:srgbClr val="000000">
                      <a:alpha val="43137"/>
                    </a:srgbClr>
                  </a:outerShdw>
                </a:effectLst>
              </a:rPr>
              <a:t>Συνεισφορά της διπλωματικής</a:t>
            </a:r>
            <a:endParaRPr lang="el-GR" sz="3600" b="1" dirty="0">
              <a:effectLst>
                <a:outerShdw blurRad="38100" dist="38100" dir="2700000" algn="tl">
                  <a:srgbClr val="000000">
                    <a:alpha val="43137"/>
                  </a:srgbClr>
                </a:outerShdw>
              </a:effectLst>
            </a:endParaRPr>
          </a:p>
        </p:txBody>
      </p:sp>
      <p:sp>
        <p:nvSpPr>
          <p:cNvPr id="4" name="9 - Ορθογώνιο"/>
          <p:cNvSpPr/>
          <p:nvPr/>
        </p:nvSpPr>
        <p:spPr>
          <a:xfrm>
            <a:off x="1423805" y="1484784"/>
            <a:ext cx="6840760" cy="4893647"/>
          </a:xfrm>
          <a:prstGeom prst="rect">
            <a:avLst/>
          </a:prstGeom>
        </p:spPr>
        <p:txBody>
          <a:bodyPr wrap="square">
            <a:spAutoFit/>
          </a:bodyPr>
          <a:lstStyle/>
          <a:p>
            <a:pPr marL="355600" indent="-355600" algn="just">
              <a:lnSpc>
                <a:spcPct val="150000"/>
              </a:lnSpc>
            </a:pPr>
            <a:r>
              <a:rPr lang="el-GR" sz="2600" b="1" dirty="0">
                <a:solidFill>
                  <a:srgbClr val="C00000"/>
                </a:solidFill>
                <a:latin typeface="+mn-lt"/>
              </a:rPr>
              <a:t>α. </a:t>
            </a:r>
            <a:r>
              <a:rPr lang="el-GR" sz="2600" dirty="0">
                <a:latin typeface="+mn-lt"/>
              </a:rPr>
              <a:t>Η συνδυαστική μελέτη της αυτονομίας και της αλληλεπίδρασης σε εξΑΕ περιβάλλοντα στην ελληνική βιβλιογραφία δεν έχει επεκταθεί επαρκώς. </a:t>
            </a:r>
          </a:p>
          <a:p>
            <a:pPr marL="355600" indent="-355600" algn="just">
              <a:lnSpc>
                <a:spcPct val="150000"/>
              </a:lnSpc>
            </a:pPr>
            <a:r>
              <a:rPr lang="el-GR" sz="2600" b="1" dirty="0">
                <a:solidFill>
                  <a:srgbClr val="C00000"/>
                </a:solidFill>
                <a:latin typeface="+mn-lt"/>
              </a:rPr>
              <a:t>β. </a:t>
            </a:r>
            <a:r>
              <a:rPr lang="el-GR" sz="2600" dirty="0">
                <a:latin typeface="+mn-lt"/>
              </a:rPr>
              <a:t>Η εξΑΕ εξελίσσεται συνεχώς με αποτέλεσμα να ανακύπτουν νέες πτυχές της, νέες προσεγγίσεις στις θεωρίες, να αναδιαμορφώνονται οι έννοιες. </a:t>
            </a:r>
          </a:p>
        </p:txBody>
      </p:sp>
    </p:spTree>
    <p:extLst>
      <p:ext uri="{BB962C8B-B14F-4D97-AF65-F5344CB8AC3E}">
        <p14:creationId xmlns:p14="http://schemas.microsoft.com/office/powerpoint/2010/main" val="2790992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11660" y="612397"/>
            <a:ext cx="7776864" cy="576064"/>
          </a:xfrm>
        </p:spPr>
        <p:txBody>
          <a:bodyPr>
            <a:noAutofit/>
          </a:bodyPr>
          <a:lstStyle/>
          <a:p>
            <a:r>
              <a:rPr lang="el-GR" sz="3600" dirty="0">
                <a:effectLst>
                  <a:outerShdw blurRad="38100" dist="38100" dir="2700000" algn="tl">
                    <a:srgbClr val="000000">
                      <a:alpha val="43137"/>
                    </a:srgbClr>
                  </a:outerShdw>
                </a:effectLst>
              </a:rPr>
              <a:t>Περιορισμοί της έρευνας</a:t>
            </a:r>
            <a:endParaRPr lang="el-GR" sz="4000" b="1" dirty="0">
              <a:effectLst>
                <a:outerShdw blurRad="38100" dist="38100" dir="2700000" algn="tl">
                  <a:srgbClr val="000000">
                    <a:alpha val="43137"/>
                  </a:srgbClr>
                </a:outerShdw>
              </a:effectLst>
            </a:endParaRPr>
          </a:p>
        </p:txBody>
      </p:sp>
      <p:sp>
        <p:nvSpPr>
          <p:cNvPr id="4" name="9 - Ορθογώνιο"/>
          <p:cNvSpPr/>
          <p:nvPr/>
        </p:nvSpPr>
        <p:spPr>
          <a:xfrm>
            <a:off x="1115616" y="1799813"/>
            <a:ext cx="7344816" cy="4293483"/>
          </a:xfrm>
          <a:prstGeom prst="rect">
            <a:avLst/>
          </a:prstGeom>
        </p:spPr>
        <p:txBody>
          <a:bodyPr wrap="square">
            <a:spAutoFit/>
          </a:bodyPr>
          <a:lstStyle/>
          <a:p>
            <a:pPr marL="457200" indent="-457200" algn="just">
              <a:lnSpc>
                <a:spcPct val="150000"/>
              </a:lnSpc>
              <a:buClr>
                <a:srgbClr val="C00000"/>
              </a:buClr>
              <a:buFont typeface="Wingdings" panose="05000000000000000000" pitchFamily="2" charset="2"/>
              <a:buChar char="Ø"/>
            </a:pPr>
            <a:r>
              <a:rPr lang="el-GR" sz="2600" dirty="0">
                <a:latin typeface="+mn-lt"/>
              </a:rPr>
              <a:t>Δυσκολία στην εύρεση ελληνικών βιβλιογραφικών πηγών.</a:t>
            </a:r>
          </a:p>
          <a:p>
            <a:pPr marL="457200" indent="-457200" algn="just">
              <a:lnSpc>
                <a:spcPct val="150000"/>
              </a:lnSpc>
              <a:buClr>
                <a:srgbClr val="C00000"/>
              </a:buClr>
              <a:buFont typeface="Wingdings" panose="05000000000000000000" pitchFamily="2" charset="2"/>
              <a:buChar char="Ø"/>
            </a:pPr>
            <a:r>
              <a:rPr lang="el-GR" sz="2600" dirty="0">
                <a:latin typeface="+mn-lt"/>
              </a:rPr>
              <a:t>Η έννοια της αυτονομίας έχει ποικίλες προσεγγίσεις και συναντάται με πολλούς εναλλακτικούς όρους.</a:t>
            </a:r>
          </a:p>
          <a:p>
            <a:pPr marL="457200" indent="-457200" algn="just">
              <a:lnSpc>
                <a:spcPct val="150000"/>
              </a:lnSpc>
              <a:buClr>
                <a:srgbClr val="C00000"/>
              </a:buClr>
              <a:buFont typeface="Wingdings" panose="05000000000000000000" pitchFamily="2" charset="2"/>
              <a:buChar char="Ø"/>
            </a:pPr>
            <a:r>
              <a:rPr lang="el-GR" sz="2600" dirty="0">
                <a:latin typeface="+mn-lt"/>
              </a:rPr>
              <a:t>Υποκειμενικότητα κατά την έρευνα για τη θεωρία της διαδραστικής απόστασης του </a:t>
            </a:r>
            <a:r>
              <a:rPr lang="en-US" sz="2600" dirty="0">
                <a:latin typeface="+mn-lt"/>
              </a:rPr>
              <a:t>Moore</a:t>
            </a:r>
            <a:r>
              <a:rPr lang="el-GR" sz="2600" dirty="0">
                <a:latin typeface="+mn-lt"/>
              </a:rPr>
              <a:t>.</a:t>
            </a:r>
            <a:endParaRPr lang="en-US" sz="2600" dirty="0">
              <a:latin typeface="+mn-lt"/>
            </a:endParaRPr>
          </a:p>
        </p:txBody>
      </p:sp>
    </p:spTree>
    <p:extLst>
      <p:ext uri="{BB962C8B-B14F-4D97-AF65-F5344CB8AC3E}">
        <p14:creationId xmlns:p14="http://schemas.microsoft.com/office/powerpoint/2010/main" val="360857932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3404</TotalTime>
  <Words>1577</Words>
  <Application>Microsoft Office PowerPoint</Application>
  <PresentationFormat>Προβολή στην οθόνη (4:3)</PresentationFormat>
  <Paragraphs>108</Paragraphs>
  <Slides>25</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25</vt:i4>
      </vt:variant>
    </vt:vector>
  </HeadingPairs>
  <TitlesOfParts>
    <vt:vector size="32" baseType="lpstr">
      <vt:lpstr>Arial</vt:lpstr>
      <vt:lpstr>Book Antiqua</vt:lpstr>
      <vt:lpstr>Calibri</vt:lpstr>
      <vt:lpstr>Calibri Light</vt:lpstr>
      <vt:lpstr>Times New Roman</vt:lpstr>
      <vt:lpstr>Wingdings</vt:lpstr>
      <vt:lpstr>Θέμα του Office</vt:lpstr>
      <vt:lpstr>Η ΕΝΝΟΙΑ ΤΗΣ ΑΥΤΟΝΟΜΙΑΣ ΚΑΙ  ΤΗΣ ΑΛΛΗΛΕΠΙΔΡΑΣΗΣ ΣΕ ΠΕΡΙΒΑΛΛΟΝΤΑ  ΕΞ ΑΠΟΣΤΑΣΕΩΣ ΕΚΠΑΙΔΕΥΣΗΣ ΜΕ ΤΗ ΧΡΗΣΗ ΤΩΝ ΤΠΕ (E-LEARNING)</vt:lpstr>
      <vt:lpstr>Εισαγωγή</vt:lpstr>
      <vt:lpstr>Ειδικότερα:</vt:lpstr>
      <vt:lpstr>Παρουσίαση του PowerPoint</vt:lpstr>
      <vt:lpstr>Σκοπός</vt:lpstr>
      <vt:lpstr>Ειδικότερα:</vt:lpstr>
      <vt:lpstr>Ερευνητικά Ερωτήματα</vt:lpstr>
      <vt:lpstr>Συνεισφορά της διπλωματικής</vt:lpstr>
      <vt:lpstr>Περιορισμοί της έρευνας</vt:lpstr>
      <vt:lpstr>Μεθοδολογία</vt:lpstr>
      <vt:lpstr>Βασικές έννοιες</vt:lpstr>
      <vt:lpstr>Βασικές έννοιες</vt:lpstr>
      <vt:lpstr>Η εξΑΕ</vt:lpstr>
      <vt:lpstr>Βασικές έννοιες</vt:lpstr>
      <vt:lpstr>Παρουσίαση του PowerPoint</vt:lpstr>
      <vt:lpstr>Βασικές έννοιες</vt:lpstr>
      <vt:lpstr>Παρουσίαση του PowerPoint</vt:lpstr>
      <vt:lpstr>Παρουσίαση του PowerPoint</vt:lpstr>
      <vt:lpstr>Συζήτηση-Συμπεράσματα</vt:lpstr>
      <vt:lpstr>Συζήτηση-Συμπεράσματα</vt:lpstr>
      <vt:lpstr>Συζήτηση-Συμπεράσματα</vt:lpstr>
      <vt:lpstr>Εν κατακλείδι:</vt:lpstr>
      <vt:lpstr>Παρουσίαση του PowerPoint</vt:lpstr>
      <vt:lpstr>Προτάσεις για μελλοντική έρευνα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Windows User</cp:lastModifiedBy>
  <cp:revision>1704</cp:revision>
  <dcterms:created xsi:type="dcterms:W3CDTF">2003-10-16T17:37:47Z</dcterms:created>
  <dcterms:modified xsi:type="dcterms:W3CDTF">2019-11-28T19:47:52Z</dcterms:modified>
</cp:coreProperties>
</file>