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notesSlides/notesSlide7.xml" ContentType="application/vnd.openxmlformats-officedocument.presentationml.notesSlide+xml"/>
  <Override PartName="/ppt/diagrams/quickStyle11.xml" ContentType="application/vnd.openxmlformats-officedocument.drawingml.diagramStyle+xml"/>
  <Override PartName="/ppt/diagrams/drawing12.xml" ContentType="application/vnd.ms-office.drawingml.diagramDrawing+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notesSlides/notesSlide5.xml" ContentType="application/vnd.openxmlformats-officedocument.presentationml.notesSlide+xml"/>
  <Override PartName="/ppt/diagrams/layout1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notesSlides/notesSlide3.xml" ContentType="application/vnd.openxmlformats-officedocument.presentationml.notesSlide+xml"/>
  <Default Extension="png" ContentType="image/png"/>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notesSlides/notesSlide6.xml" ContentType="application/vnd.openxmlformats-officedocument.presentationml.notesSlide+xml"/>
  <Override PartName="/ppt/diagrams/drawing1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notesSlides/notesSlide4.xml" ContentType="application/vnd.openxmlformats-officedocument.presentationml.notesSlide+xml"/>
  <Override PartName="/ppt/diagrams/layout12.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3"/>
  </p:notesMasterIdLst>
  <p:sldIdLst>
    <p:sldId id="1482" r:id="rId2"/>
    <p:sldId id="2022" r:id="rId3"/>
    <p:sldId id="2013" r:id="rId4"/>
    <p:sldId id="2021" r:id="rId5"/>
    <p:sldId id="2014" r:id="rId6"/>
    <p:sldId id="2020" r:id="rId7"/>
    <p:sldId id="2012" r:id="rId8"/>
    <p:sldId id="2023" r:id="rId9"/>
    <p:sldId id="2032" r:id="rId10"/>
    <p:sldId id="2029" r:id="rId11"/>
    <p:sldId id="2035" r:id="rId12"/>
    <p:sldId id="2065" r:id="rId13"/>
    <p:sldId id="2038" r:id="rId14"/>
    <p:sldId id="2066" r:id="rId15"/>
    <p:sldId id="2041" r:id="rId16"/>
    <p:sldId id="2067" r:id="rId17"/>
    <p:sldId id="2044" r:id="rId18"/>
    <p:sldId id="2068" r:id="rId19"/>
    <p:sldId id="2047" r:id="rId20"/>
    <p:sldId id="2049" r:id="rId21"/>
    <p:sldId id="2050" r:id="rId22"/>
    <p:sldId id="2052" r:id="rId23"/>
    <p:sldId id="2061" r:id="rId24"/>
    <p:sldId id="2062" r:id="rId25"/>
    <p:sldId id="2063" r:id="rId26"/>
    <p:sldId id="2064" r:id="rId27"/>
    <p:sldId id="2057" r:id="rId28"/>
    <p:sldId id="2056" r:id="rId29"/>
    <p:sldId id="2058" r:id="rId30"/>
    <p:sldId id="2059" r:id="rId31"/>
    <p:sldId id="2060" r:id="rId32"/>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31B1B"/>
    <a:srgbClr val="90CCAF"/>
    <a:srgbClr val="FFA54B"/>
    <a:srgbClr val="FFFFCC"/>
    <a:srgbClr val="EDBE9B"/>
    <a:srgbClr val="ADDB7B"/>
    <a:srgbClr val="F4F694"/>
    <a:srgbClr val="FFAD5B"/>
    <a:srgbClr val="FF9933"/>
    <a:srgbClr val="FFFF1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7455" autoAdjust="0"/>
  </p:normalViewPr>
  <p:slideViewPr>
    <p:cSldViewPr>
      <p:cViewPr varScale="1">
        <p:scale>
          <a:sx n="63" d="100"/>
          <a:sy n="63" d="100"/>
        </p:scale>
        <p:origin x="-1350" y="-114"/>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45B81E-53A6-4455-A6A6-8BB09172E817}" type="doc">
      <dgm:prSet loTypeId="urn:microsoft.com/office/officeart/2005/8/layout/process2" loCatId="process" qsTypeId="urn:microsoft.com/office/officeart/2005/8/quickstyle/simple1" qsCatId="simple" csTypeId="urn:microsoft.com/office/officeart/2005/8/colors/colorful3" csCatId="colorful" phldr="1"/>
      <dgm:spPr/>
      <dgm:t>
        <a:bodyPr/>
        <a:lstStyle/>
        <a:p>
          <a:endParaRPr lang="el-GR"/>
        </a:p>
      </dgm:t>
    </dgm:pt>
    <dgm:pt modelId="{2718723E-3D93-49A5-8418-D96408494893}">
      <dgm:prSet custT="1"/>
      <dgm:spPr>
        <a:solidFill>
          <a:srgbClr val="FFC000"/>
        </a:solidFill>
      </dgm:spPr>
      <dgm:t>
        <a:bodyPr/>
        <a:lstStyle/>
        <a:p>
          <a:pPr rtl="0"/>
          <a:r>
            <a:rPr lang="el-GR" sz="2400" dirty="0" smtClean="0">
              <a:solidFill>
                <a:schemeClr val="tx1"/>
              </a:solidFill>
            </a:rPr>
            <a:t>1)Ανάλυση του εννοιολογικού και θεωρητικού πλαισίου στο οποίο οικοδομήθηκε η έρευνα. </a:t>
          </a:r>
          <a:endParaRPr lang="el-GR" sz="2400" dirty="0">
            <a:solidFill>
              <a:schemeClr val="tx1"/>
            </a:solidFill>
          </a:endParaRPr>
        </a:p>
      </dgm:t>
    </dgm:pt>
    <dgm:pt modelId="{6D0F8D36-6DB3-4D87-8BC2-4AD34E849249}" type="parTrans" cxnId="{CC4E59FF-25FA-4122-8AE9-4BC4C525F8A0}">
      <dgm:prSet/>
      <dgm:spPr/>
      <dgm:t>
        <a:bodyPr/>
        <a:lstStyle/>
        <a:p>
          <a:endParaRPr lang="el-GR"/>
        </a:p>
      </dgm:t>
    </dgm:pt>
    <dgm:pt modelId="{B909A6A8-3233-4BB9-86DF-B803AFA9FD7E}" type="sibTrans" cxnId="{CC4E59FF-25FA-4122-8AE9-4BC4C525F8A0}">
      <dgm:prSet/>
      <dgm:spPr/>
      <dgm:t>
        <a:bodyPr/>
        <a:lstStyle/>
        <a:p>
          <a:endParaRPr lang="el-GR"/>
        </a:p>
      </dgm:t>
    </dgm:pt>
    <dgm:pt modelId="{39BC4270-CF16-4C70-A475-7D9B66B720B6}">
      <dgm:prSet custT="1"/>
      <dgm:spPr>
        <a:solidFill>
          <a:srgbClr val="FF0000"/>
        </a:solidFill>
      </dgm:spPr>
      <dgm:t>
        <a:bodyPr/>
        <a:lstStyle/>
        <a:p>
          <a:pPr rtl="0"/>
          <a:r>
            <a:rPr lang="el-GR" sz="2400" dirty="0" smtClean="0"/>
            <a:t>2)Η διδακτική παρέμβαση, η μεθοδολογία της έρευνας και η παρουσίαση των αποτελεσμάτων.</a:t>
          </a:r>
          <a:endParaRPr lang="el-GR" sz="2400" dirty="0"/>
        </a:p>
      </dgm:t>
    </dgm:pt>
    <dgm:pt modelId="{8F99C734-F489-4C91-ABFB-919041E0E63A}" type="parTrans" cxnId="{FC8B1F3B-0346-4377-960C-B4B3F4510E86}">
      <dgm:prSet/>
      <dgm:spPr/>
      <dgm:t>
        <a:bodyPr/>
        <a:lstStyle/>
        <a:p>
          <a:endParaRPr lang="el-GR"/>
        </a:p>
      </dgm:t>
    </dgm:pt>
    <dgm:pt modelId="{74708F46-F14C-4FED-9E39-DD2A8748E9E4}" type="sibTrans" cxnId="{FC8B1F3B-0346-4377-960C-B4B3F4510E86}">
      <dgm:prSet/>
      <dgm:spPr/>
      <dgm:t>
        <a:bodyPr/>
        <a:lstStyle/>
        <a:p>
          <a:endParaRPr lang="el-GR"/>
        </a:p>
      </dgm:t>
    </dgm:pt>
    <dgm:pt modelId="{32E640FD-9777-4E0A-A423-43CD9D1058EC}">
      <dgm:prSet custT="1"/>
      <dgm:spPr/>
      <dgm:t>
        <a:bodyPr/>
        <a:lstStyle/>
        <a:p>
          <a:pPr rtl="0"/>
          <a:r>
            <a:rPr lang="el-GR" sz="2400" dirty="0" smtClean="0"/>
            <a:t>3)Παρουσίαση των βασικών συμπερασμάτων.</a:t>
          </a:r>
          <a:endParaRPr lang="el-GR" sz="2400" dirty="0"/>
        </a:p>
      </dgm:t>
    </dgm:pt>
    <dgm:pt modelId="{5236CF9D-4391-4FB2-A171-29213F27875A}" type="parTrans" cxnId="{279A65A5-EC0C-4C89-AADC-A6E3786F8BC7}">
      <dgm:prSet/>
      <dgm:spPr/>
      <dgm:t>
        <a:bodyPr/>
        <a:lstStyle/>
        <a:p>
          <a:endParaRPr lang="el-GR"/>
        </a:p>
      </dgm:t>
    </dgm:pt>
    <dgm:pt modelId="{C56394B0-EA85-4024-8D3D-8D9D0D14B183}" type="sibTrans" cxnId="{279A65A5-EC0C-4C89-AADC-A6E3786F8BC7}">
      <dgm:prSet/>
      <dgm:spPr/>
      <dgm:t>
        <a:bodyPr/>
        <a:lstStyle/>
        <a:p>
          <a:endParaRPr lang="el-GR"/>
        </a:p>
      </dgm:t>
    </dgm:pt>
    <dgm:pt modelId="{ED1B8A04-F2BB-46D8-9CFF-E2CB2BCB9315}" type="pres">
      <dgm:prSet presAssocID="{BB45B81E-53A6-4455-A6A6-8BB09172E817}" presName="linearFlow" presStyleCnt="0">
        <dgm:presLayoutVars>
          <dgm:resizeHandles val="exact"/>
        </dgm:presLayoutVars>
      </dgm:prSet>
      <dgm:spPr/>
      <dgm:t>
        <a:bodyPr/>
        <a:lstStyle/>
        <a:p>
          <a:endParaRPr lang="el-GR"/>
        </a:p>
      </dgm:t>
    </dgm:pt>
    <dgm:pt modelId="{8C5458F2-AA73-4FFA-8621-56D7BE1F3544}" type="pres">
      <dgm:prSet presAssocID="{2718723E-3D93-49A5-8418-D96408494893}" presName="node" presStyleLbl="node1" presStyleIdx="0" presStyleCnt="3" custScaleX="2000000" custScaleY="79183">
        <dgm:presLayoutVars>
          <dgm:bulletEnabled val="1"/>
        </dgm:presLayoutVars>
      </dgm:prSet>
      <dgm:spPr/>
      <dgm:t>
        <a:bodyPr/>
        <a:lstStyle/>
        <a:p>
          <a:endParaRPr lang="el-GR"/>
        </a:p>
      </dgm:t>
    </dgm:pt>
    <dgm:pt modelId="{86AA6A4B-31B9-40BF-BF64-3CED70735837}" type="pres">
      <dgm:prSet presAssocID="{B909A6A8-3233-4BB9-86DF-B803AFA9FD7E}" presName="sibTrans" presStyleLbl="sibTrans2D1" presStyleIdx="0" presStyleCnt="2"/>
      <dgm:spPr/>
      <dgm:t>
        <a:bodyPr/>
        <a:lstStyle/>
        <a:p>
          <a:endParaRPr lang="el-GR"/>
        </a:p>
      </dgm:t>
    </dgm:pt>
    <dgm:pt modelId="{3ACBA10A-F7F8-4693-8BCD-EA8E84A8EDDD}" type="pres">
      <dgm:prSet presAssocID="{B909A6A8-3233-4BB9-86DF-B803AFA9FD7E}" presName="connectorText" presStyleLbl="sibTrans2D1" presStyleIdx="0" presStyleCnt="2"/>
      <dgm:spPr/>
      <dgm:t>
        <a:bodyPr/>
        <a:lstStyle/>
        <a:p>
          <a:endParaRPr lang="el-GR"/>
        </a:p>
      </dgm:t>
    </dgm:pt>
    <dgm:pt modelId="{C0DC93A1-E51A-402A-86B7-32004823376C}" type="pres">
      <dgm:prSet presAssocID="{39BC4270-CF16-4C70-A475-7D9B66B720B6}" presName="node" presStyleLbl="node1" presStyleIdx="1" presStyleCnt="3" custScaleX="2000000" custScaleY="79183">
        <dgm:presLayoutVars>
          <dgm:bulletEnabled val="1"/>
        </dgm:presLayoutVars>
      </dgm:prSet>
      <dgm:spPr/>
      <dgm:t>
        <a:bodyPr/>
        <a:lstStyle/>
        <a:p>
          <a:endParaRPr lang="el-GR"/>
        </a:p>
      </dgm:t>
    </dgm:pt>
    <dgm:pt modelId="{63791A29-7F96-4B45-B56F-433B2C44E84E}" type="pres">
      <dgm:prSet presAssocID="{74708F46-F14C-4FED-9E39-DD2A8748E9E4}" presName="sibTrans" presStyleLbl="sibTrans2D1" presStyleIdx="1" presStyleCnt="2"/>
      <dgm:spPr/>
      <dgm:t>
        <a:bodyPr/>
        <a:lstStyle/>
        <a:p>
          <a:endParaRPr lang="el-GR"/>
        </a:p>
      </dgm:t>
    </dgm:pt>
    <dgm:pt modelId="{E6868877-68FF-4377-B495-2BA65C28F1A5}" type="pres">
      <dgm:prSet presAssocID="{74708F46-F14C-4FED-9E39-DD2A8748E9E4}" presName="connectorText" presStyleLbl="sibTrans2D1" presStyleIdx="1" presStyleCnt="2"/>
      <dgm:spPr/>
      <dgm:t>
        <a:bodyPr/>
        <a:lstStyle/>
        <a:p>
          <a:endParaRPr lang="el-GR"/>
        </a:p>
      </dgm:t>
    </dgm:pt>
    <dgm:pt modelId="{BA2937BB-FBF3-4104-9813-FCB849954138}" type="pres">
      <dgm:prSet presAssocID="{32E640FD-9777-4E0A-A423-43CD9D1058EC}" presName="node" presStyleLbl="node1" presStyleIdx="2" presStyleCnt="3" custScaleX="2000000" custScaleY="79183">
        <dgm:presLayoutVars>
          <dgm:bulletEnabled val="1"/>
        </dgm:presLayoutVars>
      </dgm:prSet>
      <dgm:spPr/>
      <dgm:t>
        <a:bodyPr/>
        <a:lstStyle/>
        <a:p>
          <a:endParaRPr lang="el-GR"/>
        </a:p>
      </dgm:t>
    </dgm:pt>
  </dgm:ptLst>
  <dgm:cxnLst>
    <dgm:cxn modelId="{E6D14367-864E-4DDB-8361-AE625DC4A645}" type="presOf" srcId="{2718723E-3D93-49A5-8418-D96408494893}" destId="{8C5458F2-AA73-4FFA-8621-56D7BE1F3544}" srcOrd="0" destOrd="0" presId="urn:microsoft.com/office/officeart/2005/8/layout/process2"/>
    <dgm:cxn modelId="{74DCCC4F-38B9-4221-A9D6-180F3908D5A8}" type="presOf" srcId="{39BC4270-CF16-4C70-A475-7D9B66B720B6}" destId="{C0DC93A1-E51A-402A-86B7-32004823376C}" srcOrd="0" destOrd="0" presId="urn:microsoft.com/office/officeart/2005/8/layout/process2"/>
    <dgm:cxn modelId="{96A7E740-C953-43BE-AACE-8ED0E6AC1D48}" type="presOf" srcId="{32E640FD-9777-4E0A-A423-43CD9D1058EC}" destId="{BA2937BB-FBF3-4104-9813-FCB849954138}" srcOrd="0" destOrd="0" presId="urn:microsoft.com/office/officeart/2005/8/layout/process2"/>
    <dgm:cxn modelId="{1731CF77-4EA0-473B-95D9-54292F0697BD}" type="presOf" srcId="{BB45B81E-53A6-4455-A6A6-8BB09172E817}" destId="{ED1B8A04-F2BB-46D8-9CFF-E2CB2BCB9315}" srcOrd="0" destOrd="0" presId="urn:microsoft.com/office/officeart/2005/8/layout/process2"/>
    <dgm:cxn modelId="{C750A402-5D93-420D-B23E-6AF0BA7A9061}" type="presOf" srcId="{B909A6A8-3233-4BB9-86DF-B803AFA9FD7E}" destId="{86AA6A4B-31B9-40BF-BF64-3CED70735837}" srcOrd="0" destOrd="0" presId="urn:microsoft.com/office/officeart/2005/8/layout/process2"/>
    <dgm:cxn modelId="{279A65A5-EC0C-4C89-AADC-A6E3786F8BC7}" srcId="{BB45B81E-53A6-4455-A6A6-8BB09172E817}" destId="{32E640FD-9777-4E0A-A423-43CD9D1058EC}" srcOrd="2" destOrd="0" parTransId="{5236CF9D-4391-4FB2-A171-29213F27875A}" sibTransId="{C56394B0-EA85-4024-8D3D-8D9D0D14B183}"/>
    <dgm:cxn modelId="{2818F72D-07D4-4277-98D1-302AE9B615F7}" type="presOf" srcId="{74708F46-F14C-4FED-9E39-DD2A8748E9E4}" destId="{E6868877-68FF-4377-B495-2BA65C28F1A5}" srcOrd="1" destOrd="0" presId="urn:microsoft.com/office/officeart/2005/8/layout/process2"/>
    <dgm:cxn modelId="{CC4E59FF-25FA-4122-8AE9-4BC4C525F8A0}" srcId="{BB45B81E-53A6-4455-A6A6-8BB09172E817}" destId="{2718723E-3D93-49A5-8418-D96408494893}" srcOrd="0" destOrd="0" parTransId="{6D0F8D36-6DB3-4D87-8BC2-4AD34E849249}" sibTransId="{B909A6A8-3233-4BB9-86DF-B803AFA9FD7E}"/>
    <dgm:cxn modelId="{FC8B1F3B-0346-4377-960C-B4B3F4510E86}" srcId="{BB45B81E-53A6-4455-A6A6-8BB09172E817}" destId="{39BC4270-CF16-4C70-A475-7D9B66B720B6}" srcOrd="1" destOrd="0" parTransId="{8F99C734-F489-4C91-ABFB-919041E0E63A}" sibTransId="{74708F46-F14C-4FED-9E39-DD2A8748E9E4}"/>
    <dgm:cxn modelId="{13008282-E3A1-42AF-8F2C-C9FD97C092AD}" type="presOf" srcId="{74708F46-F14C-4FED-9E39-DD2A8748E9E4}" destId="{63791A29-7F96-4B45-B56F-433B2C44E84E}" srcOrd="0" destOrd="0" presId="urn:microsoft.com/office/officeart/2005/8/layout/process2"/>
    <dgm:cxn modelId="{A8904845-BA4D-4D13-B879-D4DD002BAA6E}" type="presOf" srcId="{B909A6A8-3233-4BB9-86DF-B803AFA9FD7E}" destId="{3ACBA10A-F7F8-4693-8BCD-EA8E84A8EDDD}" srcOrd="1" destOrd="0" presId="urn:microsoft.com/office/officeart/2005/8/layout/process2"/>
    <dgm:cxn modelId="{BD4C58B0-0A05-4AD6-84BA-4BB60F34C41B}" type="presParOf" srcId="{ED1B8A04-F2BB-46D8-9CFF-E2CB2BCB9315}" destId="{8C5458F2-AA73-4FFA-8621-56D7BE1F3544}" srcOrd="0" destOrd="0" presId="urn:microsoft.com/office/officeart/2005/8/layout/process2"/>
    <dgm:cxn modelId="{DB6156A2-1233-4C92-867A-7E30BCD0126D}" type="presParOf" srcId="{ED1B8A04-F2BB-46D8-9CFF-E2CB2BCB9315}" destId="{86AA6A4B-31B9-40BF-BF64-3CED70735837}" srcOrd="1" destOrd="0" presId="urn:microsoft.com/office/officeart/2005/8/layout/process2"/>
    <dgm:cxn modelId="{46EBEB64-D917-4570-ABC4-E0D2AB384731}" type="presParOf" srcId="{86AA6A4B-31B9-40BF-BF64-3CED70735837}" destId="{3ACBA10A-F7F8-4693-8BCD-EA8E84A8EDDD}" srcOrd="0" destOrd="0" presId="urn:microsoft.com/office/officeart/2005/8/layout/process2"/>
    <dgm:cxn modelId="{A5157DD8-9000-4E89-BF41-346BD50D8C83}" type="presParOf" srcId="{ED1B8A04-F2BB-46D8-9CFF-E2CB2BCB9315}" destId="{C0DC93A1-E51A-402A-86B7-32004823376C}" srcOrd="2" destOrd="0" presId="urn:microsoft.com/office/officeart/2005/8/layout/process2"/>
    <dgm:cxn modelId="{F1D554DF-0333-4A0D-AB67-7E0712F6CE9A}" type="presParOf" srcId="{ED1B8A04-F2BB-46D8-9CFF-E2CB2BCB9315}" destId="{63791A29-7F96-4B45-B56F-433B2C44E84E}" srcOrd="3" destOrd="0" presId="urn:microsoft.com/office/officeart/2005/8/layout/process2"/>
    <dgm:cxn modelId="{C0B1F8C8-4E71-4449-B7D8-E0BD34565C26}" type="presParOf" srcId="{63791A29-7F96-4B45-B56F-433B2C44E84E}" destId="{E6868877-68FF-4377-B495-2BA65C28F1A5}" srcOrd="0" destOrd="0" presId="urn:microsoft.com/office/officeart/2005/8/layout/process2"/>
    <dgm:cxn modelId="{97D940D4-F9E1-4DFB-80C7-547908A978F9}" type="presParOf" srcId="{ED1B8A04-F2BB-46D8-9CFF-E2CB2BCB9315}" destId="{BA2937BB-FBF3-4104-9813-FCB849954138}" srcOrd="4"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217EEF0-5893-4EC3-AC57-7A2AD6DDA1B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l-GR"/>
        </a:p>
      </dgm:t>
    </dgm:pt>
    <dgm:pt modelId="{6BEC3097-7CB2-4295-9BD2-409D983E538F}">
      <dgm:prSet/>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el-GR" dirty="0" smtClean="0"/>
            <a:t>Από τη βιβλιογραφία και τα ερευνητικά ερωτήματα, προέκυψαν τα βασικά αντικείμενα και στη βάση αυτών δημιουργήθηκαν δυο ερωτηματολόγια (πριν-μετά).</a:t>
          </a:r>
          <a:endParaRPr lang="el-GR" dirty="0"/>
        </a:p>
      </dgm:t>
    </dgm:pt>
    <dgm:pt modelId="{66DE22E2-6687-46B2-8AD0-71A8B31C7EBF}" type="parTrans" cxnId="{8523CF21-3211-4236-A9C5-4C20628FF05C}">
      <dgm:prSet/>
      <dgm:spPr/>
      <dgm:t>
        <a:bodyPr/>
        <a:lstStyle/>
        <a:p>
          <a:endParaRPr lang="el-GR"/>
        </a:p>
      </dgm:t>
    </dgm:pt>
    <dgm:pt modelId="{77C0E53C-67D1-4846-8171-54BDDB14BDD4}" type="sibTrans" cxnId="{8523CF21-3211-4236-A9C5-4C20628FF05C}">
      <dgm:prSet/>
      <dgm:spPr/>
      <dgm:t>
        <a:bodyPr/>
        <a:lstStyle/>
        <a:p>
          <a:endParaRPr lang="el-GR"/>
        </a:p>
      </dgm:t>
    </dgm:pt>
    <dgm:pt modelId="{2249FFD4-EAD7-413B-98E0-29A0934724A3}">
      <dgm:prSet/>
      <dgm:spPr/>
      <dgm:t>
        <a:bodyPr/>
        <a:lstStyle/>
        <a:p>
          <a:pPr rtl="0"/>
          <a:r>
            <a:rPr lang="el-GR" dirty="0" smtClean="0"/>
            <a:t>Οι ερωτήσεις ήταν ανά αντικείμενο.</a:t>
          </a:r>
          <a:endParaRPr lang="el-GR" dirty="0"/>
        </a:p>
      </dgm:t>
    </dgm:pt>
    <dgm:pt modelId="{A8C60F02-38FE-4173-8B94-7E96819E5FFC}" type="parTrans" cxnId="{598C2059-CEEF-4B78-AFF4-B659D3FAEDEE}">
      <dgm:prSet/>
      <dgm:spPr/>
      <dgm:t>
        <a:bodyPr/>
        <a:lstStyle/>
        <a:p>
          <a:endParaRPr lang="el-GR"/>
        </a:p>
      </dgm:t>
    </dgm:pt>
    <dgm:pt modelId="{B3ADBDA5-9ACD-43B9-BEA0-29F8CBEE6AF7}" type="sibTrans" cxnId="{598C2059-CEEF-4B78-AFF4-B659D3FAEDEE}">
      <dgm:prSet/>
      <dgm:spPr/>
      <dgm:t>
        <a:bodyPr/>
        <a:lstStyle/>
        <a:p>
          <a:endParaRPr lang="el-GR"/>
        </a:p>
      </dgm:t>
    </dgm:pt>
    <dgm:pt modelId="{D7045EA6-9CD1-4A1A-8449-87EDD457CB1E}">
      <dgm:prSet/>
      <dgm:spPr/>
      <dgm:t>
        <a:bodyPr/>
        <a:lstStyle/>
        <a:p>
          <a:pPr rtl="0"/>
          <a:r>
            <a:rPr lang="el-GR" dirty="0" smtClean="0"/>
            <a:t>Η επεξεργασία των δεδομένων  πραγματοποιήθηκε με την τεχνική της Ανάλυσης Περιεχομένου.</a:t>
          </a:r>
          <a:endParaRPr lang="el-GR" dirty="0"/>
        </a:p>
      </dgm:t>
    </dgm:pt>
    <dgm:pt modelId="{522D9BE5-F6B1-4B11-B379-EF8EA8FC280D}" type="parTrans" cxnId="{C621679E-6526-4421-853C-028F4BC8E8F3}">
      <dgm:prSet/>
      <dgm:spPr/>
      <dgm:t>
        <a:bodyPr/>
        <a:lstStyle/>
        <a:p>
          <a:endParaRPr lang="el-GR"/>
        </a:p>
      </dgm:t>
    </dgm:pt>
    <dgm:pt modelId="{41186C82-988D-4BBD-B268-756DCA15A573}" type="sibTrans" cxnId="{C621679E-6526-4421-853C-028F4BC8E8F3}">
      <dgm:prSet/>
      <dgm:spPr/>
      <dgm:t>
        <a:bodyPr/>
        <a:lstStyle/>
        <a:p>
          <a:endParaRPr lang="el-GR"/>
        </a:p>
      </dgm:t>
    </dgm:pt>
    <dgm:pt modelId="{9A44AD40-4480-4FCF-92CD-5BC59A437EB3}">
      <dgm:prSet/>
      <dgm:spPr/>
      <dgm:t>
        <a:bodyPr/>
        <a:lstStyle/>
        <a:p>
          <a:pPr rtl="0"/>
          <a:r>
            <a:rPr lang="el-GR" dirty="0" smtClean="0"/>
            <a:t>Έγινε κατηγοριοποίηση των απόψεων των μαθητών με βάση 6 άξονες.</a:t>
          </a:r>
          <a:endParaRPr lang="el-GR" dirty="0"/>
        </a:p>
      </dgm:t>
    </dgm:pt>
    <dgm:pt modelId="{6F9DB520-AEC8-41E8-99EC-BDE238F3C3DD}" type="parTrans" cxnId="{B54497B8-D122-48AA-96E7-D01ED933E4B4}">
      <dgm:prSet/>
      <dgm:spPr/>
      <dgm:t>
        <a:bodyPr/>
        <a:lstStyle/>
        <a:p>
          <a:endParaRPr lang="el-GR"/>
        </a:p>
      </dgm:t>
    </dgm:pt>
    <dgm:pt modelId="{1FE2E0AC-0D07-4746-BF9A-370DADA05912}" type="sibTrans" cxnId="{B54497B8-D122-48AA-96E7-D01ED933E4B4}">
      <dgm:prSet/>
      <dgm:spPr/>
      <dgm:t>
        <a:bodyPr/>
        <a:lstStyle/>
        <a:p>
          <a:endParaRPr lang="el-GR"/>
        </a:p>
      </dgm:t>
    </dgm:pt>
    <dgm:pt modelId="{69293E84-A156-43E1-BEF6-2A120D2B21BE}" type="pres">
      <dgm:prSet presAssocID="{8217EEF0-5893-4EC3-AC57-7A2AD6DDA1B9}" presName="outerComposite" presStyleCnt="0">
        <dgm:presLayoutVars>
          <dgm:chMax val="5"/>
          <dgm:dir/>
          <dgm:resizeHandles val="exact"/>
        </dgm:presLayoutVars>
      </dgm:prSet>
      <dgm:spPr/>
      <dgm:t>
        <a:bodyPr/>
        <a:lstStyle/>
        <a:p>
          <a:endParaRPr lang="el-GR"/>
        </a:p>
      </dgm:t>
    </dgm:pt>
    <dgm:pt modelId="{85DC3C00-B060-4B07-8B2F-908AC7977539}" type="pres">
      <dgm:prSet presAssocID="{8217EEF0-5893-4EC3-AC57-7A2AD6DDA1B9}" presName="dummyMaxCanvas" presStyleCnt="0">
        <dgm:presLayoutVars/>
      </dgm:prSet>
      <dgm:spPr/>
    </dgm:pt>
    <dgm:pt modelId="{DF3A7BF4-C4D5-4F9A-AD0D-6B584DEA4273}" type="pres">
      <dgm:prSet presAssocID="{8217EEF0-5893-4EC3-AC57-7A2AD6DDA1B9}" presName="FourNodes_1" presStyleLbl="node1" presStyleIdx="0" presStyleCnt="4">
        <dgm:presLayoutVars>
          <dgm:bulletEnabled val="1"/>
        </dgm:presLayoutVars>
      </dgm:prSet>
      <dgm:spPr/>
      <dgm:t>
        <a:bodyPr/>
        <a:lstStyle/>
        <a:p>
          <a:endParaRPr lang="el-GR"/>
        </a:p>
      </dgm:t>
    </dgm:pt>
    <dgm:pt modelId="{45D0E6EF-51AD-45AB-8226-088B2B4DD3BC}" type="pres">
      <dgm:prSet presAssocID="{8217EEF0-5893-4EC3-AC57-7A2AD6DDA1B9}" presName="FourNodes_2" presStyleLbl="node1" presStyleIdx="1" presStyleCnt="4">
        <dgm:presLayoutVars>
          <dgm:bulletEnabled val="1"/>
        </dgm:presLayoutVars>
      </dgm:prSet>
      <dgm:spPr/>
      <dgm:t>
        <a:bodyPr/>
        <a:lstStyle/>
        <a:p>
          <a:endParaRPr lang="el-GR"/>
        </a:p>
      </dgm:t>
    </dgm:pt>
    <dgm:pt modelId="{9D65CF63-B667-44F2-A9B6-11A455DABD1E}" type="pres">
      <dgm:prSet presAssocID="{8217EEF0-5893-4EC3-AC57-7A2AD6DDA1B9}" presName="FourNodes_3" presStyleLbl="node1" presStyleIdx="2" presStyleCnt="4">
        <dgm:presLayoutVars>
          <dgm:bulletEnabled val="1"/>
        </dgm:presLayoutVars>
      </dgm:prSet>
      <dgm:spPr/>
      <dgm:t>
        <a:bodyPr/>
        <a:lstStyle/>
        <a:p>
          <a:endParaRPr lang="el-GR"/>
        </a:p>
      </dgm:t>
    </dgm:pt>
    <dgm:pt modelId="{D3986CE3-D1FB-449E-B359-C358C62F67F7}" type="pres">
      <dgm:prSet presAssocID="{8217EEF0-5893-4EC3-AC57-7A2AD6DDA1B9}" presName="FourNodes_4" presStyleLbl="node1" presStyleIdx="3" presStyleCnt="4">
        <dgm:presLayoutVars>
          <dgm:bulletEnabled val="1"/>
        </dgm:presLayoutVars>
      </dgm:prSet>
      <dgm:spPr/>
      <dgm:t>
        <a:bodyPr/>
        <a:lstStyle/>
        <a:p>
          <a:endParaRPr lang="el-GR"/>
        </a:p>
      </dgm:t>
    </dgm:pt>
    <dgm:pt modelId="{4CA82D55-60EA-4198-8330-47419FDF77A8}" type="pres">
      <dgm:prSet presAssocID="{8217EEF0-5893-4EC3-AC57-7A2AD6DDA1B9}" presName="FourConn_1-2" presStyleLbl="fgAccFollowNode1" presStyleIdx="0" presStyleCnt="3">
        <dgm:presLayoutVars>
          <dgm:bulletEnabled val="1"/>
        </dgm:presLayoutVars>
      </dgm:prSet>
      <dgm:spPr/>
      <dgm:t>
        <a:bodyPr/>
        <a:lstStyle/>
        <a:p>
          <a:endParaRPr lang="el-GR"/>
        </a:p>
      </dgm:t>
    </dgm:pt>
    <dgm:pt modelId="{04DFD38C-E5BE-420D-BC37-1274FFD1846B}" type="pres">
      <dgm:prSet presAssocID="{8217EEF0-5893-4EC3-AC57-7A2AD6DDA1B9}" presName="FourConn_2-3" presStyleLbl="fgAccFollowNode1" presStyleIdx="1" presStyleCnt="3">
        <dgm:presLayoutVars>
          <dgm:bulletEnabled val="1"/>
        </dgm:presLayoutVars>
      </dgm:prSet>
      <dgm:spPr/>
      <dgm:t>
        <a:bodyPr/>
        <a:lstStyle/>
        <a:p>
          <a:endParaRPr lang="el-GR"/>
        </a:p>
      </dgm:t>
    </dgm:pt>
    <dgm:pt modelId="{7CE040D5-2B1E-477A-90B1-65E1A9F493FD}" type="pres">
      <dgm:prSet presAssocID="{8217EEF0-5893-4EC3-AC57-7A2AD6DDA1B9}" presName="FourConn_3-4" presStyleLbl="fgAccFollowNode1" presStyleIdx="2" presStyleCnt="3">
        <dgm:presLayoutVars>
          <dgm:bulletEnabled val="1"/>
        </dgm:presLayoutVars>
      </dgm:prSet>
      <dgm:spPr/>
      <dgm:t>
        <a:bodyPr/>
        <a:lstStyle/>
        <a:p>
          <a:endParaRPr lang="el-GR"/>
        </a:p>
      </dgm:t>
    </dgm:pt>
    <dgm:pt modelId="{81B14A21-5EB5-46D5-80F8-4F2245127B41}" type="pres">
      <dgm:prSet presAssocID="{8217EEF0-5893-4EC3-AC57-7A2AD6DDA1B9}" presName="FourNodes_1_text" presStyleLbl="node1" presStyleIdx="3" presStyleCnt="4">
        <dgm:presLayoutVars>
          <dgm:bulletEnabled val="1"/>
        </dgm:presLayoutVars>
      </dgm:prSet>
      <dgm:spPr/>
      <dgm:t>
        <a:bodyPr/>
        <a:lstStyle/>
        <a:p>
          <a:endParaRPr lang="el-GR"/>
        </a:p>
      </dgm:t>
    </dgm:pt>
    <dgm:pt modelId="{9454D09D-BC7F-4AD2-AC28-09BDB38FBC4C}" type="pres">
      <dgm:prSet presAssocID="{8217EEF0-5893-4EC3-AC57-7A2AD6DDA1B9}" presName="FourNodes_2_text" presStyleLbl="node1" presStyleIdx="3" presStyleCnt="4">
        <dgm:presLayoutVars>
          <dgm:bulletEnabled val="1"/>
        </dgm:presLayoutVars>
      </dgm:prSet>
      <dgm:spPr/>
      <dgm:t>
        <a:bodyPr/>
        <a:lstStyle/>
        <a:p>
          <a:endParaRPr lang="el-GR"/>
        </a:p>
      </dgm:t>
    </dgm:pt>
    <dgm:pt modelId="{B6B05037-078D-4519-8ECF-3EE092C22060}" type="pres">
      <dgm:prSet presAssocID="{8217EEF0-5893-4EC3-AC57-7A2AD6DDA1B9}" presName="FourNodes_3_text" presStyleLbl="node1" presStyleIdx="3" presStyleCnt="4">
        <dgm:presLayoutVars>
          <dgm:bulletEnabled val="1"/>
        </dgm:presLayoutVars>
      </dgm:prSet>
      <dgm:spPr/>
      <dgm:t>
        <a:bodyPr/>
        <a:lstStyle/>
        <a:p>
          <a:endParaRPr lang="el-GR"/>
        </a:p>
      </dgm:t>
    </dgm:pt>
    <dgm:pt modelId="{605DABF3-E902-4761-92F8-BF6007DAF5D2}" type="pres">
      <dgm:prSet presAssocID="{8217EEF0-5893-4EC3-AC57-7A2AD6DDA1B9}" presName="FourNodes_4_text" presStyleLbl="node1" presStyleIdx="3" presStyleCnt="4">
        <dgm:presLayoutVars>
          <dgm:bulletEnabled val="1"/>
        </dgm:presLayoutVars>
      </dgm:prSet>
      <dgm:spPr/>
      <dgm:t>
        <a:bodyPr/>
        <a:lstStyle/>
        <a:p>
          <a:endParaRPr lang="el-GR"/>
        </a:p>
      </dgm:t>
    </dgm:pt>
  </dgm:ptLst>
  <dgm:cxnLst>
    <dgm:cxn modelId="{08645EF8-8BDF-4063-831F-CA7F6BEBC4BA}" type="presOf" srcId="{9A44AD40-4480-4FCF-92CD-5BC59A437EB3}" destId="{605DABF3-E902-4761-92F8-BF6007DAF5D2}" srcOrd="1" destOrd="0" presId="urn:microsoft.com/office/officeart/2005/8/layout/vProcess5"/>
    <dgm:cxn modelId="{D02350F4-1186-4AA9-AEF0-491033738BA3}" type="presOf" srcId="{77C0E53C-67D1-4846-8171-54BDDB14BDD4}" destId="{4CA82D55-60EA-4198-8330-47419FDF77A8}" srcOrd="0" destOrd="0" presId="urn:microsoft.com/office/officeart/2005/8/layout/vProcess5"/>
    <dgm:cxn modelId="{598C2059-CEEF-4B78-AFF4-B659D3FAEDEE}" srcId="{8217EEF0-5893-4EC3-AC57-7A2AD6DDA1B9}" destId="{2249FFD4-EAD7-413B-98E0-29A0934724A3}" srcOrd="1" destOrd="0" parTransId="{A8C60F02-38FE-4173-8B94-7E96819E5FFC}" sibTransId="{B3ADBDA5-9ACD-43B9-BEA0-29F8CBEE6AF7}"/>
    <dgm:cxn modelId="{FF7608F8-4B1E-4185-A7BE-73F00AAD2EA0}" type="presOf" srcId="{9A44AD40-4480-4FCF-92CD-5BC59A437EB3}" destId="{D3986CE3-D1FB-449E-B359-C358C62F67F7}" srcOrd="0" destOrd="0" presId="urn:microsoft.com/office/officeart/2005/8/layout/vProcess5"/>
    <dgm:cxn modelId="{356FAC27-FB56-4571-9CEC-18160331D29B}" type="presOf" srcId="{B3ADBDA5-9ACD-43B9-BEA0-29F8CBEE6AF7}" destId="{04DFD38C-E5BE-420D-BC37-1274FFD1846B}" srcOrd="0" destOrd="0" presId="urn:microsoft.com/office/officeart/2005/8/layout/vProcess5"/>
    <dgm:cxn modelId="{D827E467-B5A3-472E-9E94-B990AD92E8A8}" type="presOf" srcId="{2249FFD4-EAD7-413B-98E0-29A0934724A3}" destId="{9454D09D-BC7F-4AD2-AC28-09BDB38FBC4C}" srcOrd="1" destOrd="0" presId="urn:microsoft.com/office/officeart/2005/8/layout/vProcess5"/>
    <dgm:cxn modelId="{8523CF21-3211-4236-A9C5-4C20628FF05C}" srcId="{8217EEF0-5893-4EC3-AC57-7A2AD6DDA1B9}" destId="{6BEC3097-7CB2-4295-9BD2-409D983E538F}" srcOrd="0" destOrd="0" parTransId="{66DE22E2-6687-46B2-8AD0-71A8B31C7EBF}" sibTransId="{77C0E53C-67D1-4846-8171-54BDDB14BDD4}"/>
    <dgm:cxn modelId="{F38092CC-1F39-49D0-AB01-D996E63C9983}" type="presOf" srcId="{2249FFD4-EAD7-413B-98E0-29A0934724A3}" destId="{45D0E6EF-51AD-45AB-8226-088B2B4DD3BC}" srcOrd="0" destOrd="0" presId="urn:microsoft.com/office/officeart/2005/8/layout/vProcess5"/>
    <dgm:cxn modelId="{C621679E-6526-4421-853C-028F4BC8E8F3}" srcId="{8217EEF0-5893-4EC3-AC57-7A2AD6DDA1B9}" destId="{D7045EA6-9CD1-4A1A-8449-87EDD457CB1E}" srcOrd="2" destOrd="0" parTransId="{522D9BE5-F6B1-4B11-B379-EF8EA8FC280D}" sibTransId="{41186C82-988D-4BBD-B268-756DCA15A573}"/>
    <dgm:cxn modelId="{5D6CAC04-5202-4387-8247-74501217F9A3}" type="presOf" srcId="{6BEC3097-7CB2-4295-9BD2-409D983E538F}" destId="{DF3A7BF4-C4D5-4F9A-AD0D-6B584DEA4273}" srcOrd="0" destOrd="0" presId="urn:microsoft.com/office/officeart/2005/8/layout/vProcess5"/>
    <dgm:cxn modelId="{B54497B8-D122-48AA-96E7-D01ED933E4B4}" srcId="{8217EEF0-5893-4EC3-AC57-7A2AD6DDA1B9}" destId="{9A44AD40-4480-4FCF-92CD-5BC59A437EB3}" srcOrd="3" destOrd="0" parTransId="{6F9DB520-AEC8-41E8-99EC-BDE238F3C3DD}" sibTransId="{1FE2E0AC-0D07-4746-BF9A-370DADA05912}"/>
    <dgm:cxn modelId="{97BE96F1-FCCC-4AC5-833F-015FAAEC480A}" type="presOf" srcId="{D7045EA6-9CD1-4A1A-8449-87EDD457CB1E}" destId="{B6B05037-078D-4519-8ECF-3EE092C22060}" srcOrd="1" destOrd="0" presId="urn:microsoft.com/office/officeart/2005/8/layout/vProcess5"/>
    <dgm:cxn modelId="{2A46BF2F-1B6A-4558-B524-07D00C37FC88}" type="presOf" srcId="{8217EEF0-5893-4EC3-AC57-7A2AD6DDA1B9}" destId="{69293E84-A156-43E1-BEF6-2A120D2B21BE}" srcOrd="0" destOrd="0" presId="urn:microsoft.com/office/officeart/2005/8/layout/vProcess5"/>
    <dgm:cxn modelId="{7721B668-AE16-4544-8C09-26A2662023BA}" type="presOf" srcId="{D7045EA6-9CD1-4A1A-8449-87EDD457CB1E}" destId="{9D65CF63-B667-44F2-A9B6-11A455DABD1E}" srcOrd="0" destOrd="0" presId="urn:microsoft.com/office/officeart/2005/8/layout/vProcess5"/>
    <dgm:cxn modelId="{682BA1FB-DA9D-4D2A-8C10-B0F633147836}" type="presOf" srcId="{6BEC3097-7CB2-4295-9BD2-409D983E538F}" destId="{81B14A21-5EB5-46D5-80F8-4F2245127B41}" srcOrd="1" destOrd="0" presId="urn:microsoft.com/office/officeart/2005/8/layout/vProcess5"/>
    <dgm:cxn modelId="{DBCCFF97-D596-499E-8D3C-1A618D7FFF64}" type="presOf" srcId="{41186C82-988D-4BBD-B268-756DCA15A573}" destId="{7CE040D5-2B1E-477A-90B1-65E1A9F493FD}" srcOrd="0" destOrd="0" presId="urn:microsoft.com/office/officeart/2005/8/layout/vProcess5"/>
    <dgm:cxn modelId="{32BD0074-A4A9-4CDF-A629-A69EAE78F457}" type="presParOf" srcId="{69293E84-A156-43E1-BEF6-2A120D2B21BE}" destId="{85DC3C00-B060-4B07-8B2F-908AC7977539}" srcOrd="0" destOrd="0" presId="urn:microsoft.com/office/officeart/2005/8/layout/vProcess5"/>
    <dgm:cxn modelId="{28787DDF-0459-4632-BCD7-FD16A7201D9B}" type="presParOf" srcId="{69293E84-A156-43E1-BEF6-2A120D2B21BE}" destId="{DF3A7BF4-C4D5-4F9A-AD0D-6B584DEA4273}" srcOrd="1" destOrd="0" presId="urn:microsoft.com/office/officeart/2005/8/layout/vProcess5"/>
    <dgm:cxn modelId="{DEE05FC4-647B-426A-8997-4CC2754831B0}" type="presParOf" srcId="{69293E84-A156-43E1-BEF6-2A120D2B21BE}" destId="{45D0E6EF-51AD-45AB-8226-088B2B4DD3BC}" srcOrd="2" destOrd="0" presId="urn:microsoft.com/office/officeart/2005/8/layout/vProcess5"/>
    <dgm:cxn modelId="{9D8AEEB7-60DB-435C-A5AE-42474F4F6F84}" type="presParOf" srcId="{69293E84-A156-43E1-BEF6-2A120D2B21BE}" destId="{9D65CF63-B667-44F2-A9B6-11A455DABD1E}" srcOrd="3" destOrd="0" presId="urn:microsoft.com/office/officeart/2005/8/layout/vProcess5"/>
    <dgm:cxn modelId="{432AF4DB-28B7-4E6F-AF96-C4115B9FB703}" type="presParOf" srcId="{69293E84-A156-43E1-BEF6-2A120D2B21BE}" destId="{D3986CE3-D1FB-449E-B359-C358C62F67F7}" srcOrd="4" destOrd="0" presId="urn:microsoft.com/office/officeart/2005/8/layout/vProcess5"/>
    <dgm:cxn modelId="{39827013-47AA-4490-A374-98B4DFD6A2E2}" type="presParOf" srcId="{69293E84-A156-43E1-BEF6-2A120D2B21BE}" destId="{4CA82D55-60EA-4198-8330-47419FDF77A8}" srcOrd="5" destOrd="0" presId="urn:microsoft.com/office/officeart/2005/8/layout/vProcess5"/>
    <dgm:cxn modelId="{7436F630-D3F7-491B-97DA-023CA6459BC7}" type="presParOf" srcId="{69293E84-A156-43E1-BEF6-2A120D2B21BE}" destId="{04DFD38C-E5BE-420D-BC37-1274FFD1846B}" srcOrd="6" destOrd="0" presId="urn:microsoft.com/office/officeart/2005/8/layout/vProcess5"/>
    <dgm:cxn modelId="{79AB6405-7005-4C7C-8255-EC5DB3B03A67}" type="presParOf" srcId="{69293E84-A156-43E1-BEF6-2A120D2B21BE}" destId="{7CE040D5-2B1E-477A-90B1-65E1A9F493FD}" srcOrd="7" destOrd="0" presId="urn:microsoft.com/office/officeart/2005/8/layout/vProcess5"/>
    <dgm:cxn modelId="{01A66BC1-3E76-4600-A700-620C20CA623C}" type="presParOf" srcId="{69293E84-A156-43E1-BEF6-2A120D2B21BE}" destId="{81B14A21-5EB5-46D5-80F8-4F2245127B41}" srcOrd="8" destOrd="0" presId="urn:microsoft.com/office/officeart/2005/8/layout/vProcess5"/>
    <dgm:cxn modelId="{DF03DF7F-1ED1-417B-8EC9-7978E3D1BA50}" type="presParOf" srcId="{69293E84-A156-43E1-BEF6-2A120D2B21BE}" destId="{9454D09D-BC7F-4AD2-AC28-09BDB38FBC4C}" srcOrd="9" destOrd="0" presId="urn:microsoft.com/office/officeart/2005/8/layout/vProcess5"/>
    <dgm:cxn modelId="{D2922F7C-0F9B-46A1-9D42-152E4C82762E}" type="presParOf" srcId="{69293E84-A156-43E1-BEF6-2A120D2B21BE}" destId="{B6B05037-078D-4519-8ECF-3EE092C22060}" srcOrd="10" destOrd="0" presId="urn:microsoft.com/office/officeart/2005/8/layout/vProcess5"/>
    <dgm:cxn modelId="{D74EB762-CEF7-4474-B3AA-D754B856146A}" type="presParOf" srcId="{69293E84-A156-43E1-BEF6-2A120D2B21BE}" destId="{605DABF3-E902-4761-92F8-BF6007DAF5D2}" srcOrd="11"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224B80C-8AEF-478D-9689-D840D662B163}" type="doc">
      <dgm:prSet loTypeId="urn:microsoft.com/office/officeart/2005/8/layout/process2" loCatId="process" qsTypeId="urn:microsoft.com/office/officeart/2005/8/quickstyle/3d1" qsCatId="3D" csTypeId="urn:microsoft.com/office/officeart/2005/8/colors/colorful3" csCatId="colorful" phldr="1"/>
      <dgm:spPr/>
      <dgm:t>
        <a:bodyPr/>
        <a:lstStyle/>
        <a:p>
          <a:endParaRPr lang="el-GR"/>
        </a:p>
      </dgm:t>
    </dgm:pt>
    <dgm:pt modelId="{162FC136-9ACC-4CC3-BAA2-052C407A9BF0}">
      <dgm:prSet custT="1"/>
      <dgm:spPr/>
      <dgm:t>
        <a:bodyPr/>
        <a:lstStyle/>
        <a:p>
          <a:pPr rtl="0"/>
          <a:r>
            <a:rPr lang="el-GR" sz="3200" b="1" dirty="0" smtClean="0">
              <a:effectLst>
                <a:outerShdw blurRad="38100" dist="38100" dir="2700000" algn="tl">
                  <a:srgbClr val="000000">
                    <a:alpha val="43137"/>
                  </a:srgbClr>
                </a:outerShdw>
              </a:effectLst>
            </a:rPr>
            <a:t>Απάντηση ερευνητικών ερωτημάτων</a:t>
          </a:r>
          <a:endParaRPr lang="el-GR" sz="3200" b="1" dirty="0">
            <a:effectLst>
              <a:outerShdw blurRad="38100" dist="38100" dir="2700000" algn="tl">
                <a:srgbClr val="000000">
                  <a:alpha val="43137"/>
                </a:srgbClr>
              </a:outerShdw>
            </a:effectLst>
          </a:endParaRPr>
        </a:p>
      </dgm:t>
    </dgm:pt>
    <dgm:pt modelId="{9A3BD772-DE50-4952-B4A1-BE7CCBB7C03D}" type="parTrans" cxnId="{FF055D83-ABBA-42F9-ABBF-4764D8C5D78A}">
      <dgm:prSet/>
      <dgm:spPr/>
      <dgm:t>
        <a:bodyPr/>
        <a:lstStyle/>
        <a:p>
          <a:endParaRPr lang="el-GR"/>
        </a:p>
      </dgm:t>
    </dgm:pt>
    <dgm:pt modelId="{9FCFAF03-EE5D-44F1-A054-967FD70CFC3F}" type="sibTrans" cxnId="{FF055D83-ABBA-42F9-ABBF-4764D8C5D78A}">
      <dgm:prSet/>
      <dgm:spPr/>
      <dgm:t>
        <a:bodyPr/>
        <a:lstStyle/>
        <a:p>
          <a:endParaRPr lang="el-GR"/>
        </a:p>
      </dgm:t>
    </dgm:pt>
    <dgm:pt modelId="{7588115F-96A5-4AA6-A674-EBD2B2A5EE25}">
      <dgm:prSet custT="1"/>
      <dgm:spPr/>
      <dgm:t>
        <a:bodyPr/>
        <a:lstStyle/>
        <a:p>
          <a:pPr rtl="0"/>
          <a:r>
            <a:rPr lang="el-GR" sz="2400" b="1" dirty="0" smtClean="0">
              <a:effectLst>
                <a:outerShdw blurRad="38100" dist="38100" dir="2700000" algn="tl">
                  <a:srgbClr val="000000">
                    <a:alpha val="43137"/>
                  </a:srgbClr>
                </a:outerShdw>
              </a:effectLst>
            </a:rPr>
            <a:t>Η κοινωνική και ψυχολογική συμπεριφορά των μαθητών επηρεάστηκε από την τηλεδιάσκεψη</a:t>
          </a:r>
          <a:r>
            <a:rPr lang="el-GR" sz="2400" dirty="0" smtClean="0"/>
            <a:t>. </a:t>
          </a:r>
          <a:endParaRPr lang="el-GR" sz="2400" dirty="0"/>
        </a:p>
      </dgm:t>
    </dgm:pt>
    <dgm:pt modelId="{0A16BA37-2B01-4CFE-A67F-E0F60BF98393}" type="parTrans" cxnId="{5E879EA2-FB4C-4652-A9EB-6862033DC853}">
      <dgm:prSet/>
      <dgm:spPr/>
      <dgm:t>
        <a:bodyPr/>
        <a:lstStyle/>
        <a:p>
          <a:endParaRPr lang="el-GR"/>
        </a:p>
      </dgm:t>
    </dgm:pt>
    <dgm:pt modelId="{3BF92544-DB4B-47DF-84AE-C7A41EF2F382}" type="sibTrans" cxnId="{5E879EA2-FB4C-4652-A9EB-6862033DC853}">
      <dgm:prSet/>
      <dgm:spPr/>
      <dgm:t>
        <a:bodyPr/>
        <a:lstStyle/>
        <a:p>
          <a:endParaRPr lang="el-GR"/>
        </a:p>
      </dgm:t>
    </dgm:pt>
    <dgm:pt modelId="{158AD4AF-FA54-4083-9AC4-475F4E0A25B2}">
      <dgm:prSet custT="1"/>
      <dgm:spPr/>
      <dgm:t>
        <a:bodyPr/>
        <a:lstStyle/>
        <a:p>
          <a:r>
            <a:rPr lang="el-GR" sz="2400" b="1" dirty="0" smtClean="0">
              <a:effectLst>
                <a:outerShdw blurRad="38100" dist="38100" dir="2700000" algn="tl">
                  <a:srgbClr val="000000">
                    <a:alpha val="43137"/>
                  </a:srgbClr>
                </a:outerShdw>
              </a:effectLst>
            </a:rPr>
            <a:t>Διαπιστώθηκαν μεταβολές στην κοινωνική, σχολική και συναισθηματική επάρκεια των μαθητών καθώς και στην αυτοαντίληψη.</a:t>
          </a:r>
          <a:endParaRPr lang="el-GR" dirty="0"/>
        </a:p>
      </dgm:t>
    </dgm:pt>
    <dgm:pt modelId="{D2C48C6A-51B3-400C-9405-FB9E06CBE597}" type="parTrans" cxnId="{EE69982D-0616-4BDD-A7C7-939849E4E62F}">
      <dgm:prSet/>
      <dgm:spPr/>
      <dgm:t>
        <a:bodyPr/>
        <a:lstStyle/>
        <a:p>
          <a:endParaRPr lang="el-GR"/>
        </a:p>
      </dgm:t>
    </dgm:pt>
    <dgm:pt modelId="{2F056AD6-71DA-4504-A574-7EE2B5713943}" type="sibTrans" cxnId="{EE69982D-0616-4BDD-A7C7-939849E4E62F}">
      <dgm:prSet/>
      <dgm:spPr/>
      <dgm:t>
        <a:bodyPr/>
        <a:lstStyle/>
        <a:p>
          <a:endParaRPr lang="el-GR"/>
        </a:p>
      </dgm:t>
    </dgm:pt>
    <dgm:pt modelId="{6348BAD2-CAE2-496E-A3ED-2E68EC0F39DA}" type="pres">
      <dgm:prSet presAssocID="{6224B80C-8AEF-478D-9689-D840D662B163}" presName="linearFlow" presStyleCnt="0">
        <dgm:presLayoutVars>
          <dgm:resizeHandles val="exact"/>
        </dgm:presLayoutVars>
      </dgm:prSet>
      <dgm:spPr/>
      <dgm:t>
        <a:bodyPr/>
        <a:lstStyle/>
        <a:p>
          <a:endParaRPr lang="el-GR"/>
        </a:p>
      </dgm:t>
    </dgm:pt>
    <dgm:pt modelId="{71D03265-7266-4EA9-945D-798D336E15CB}" type="pres">
      <dgm:prSet presAssocID="{162FC136-9ACC-4CC3-BAA2-052C407A9BF0}" presName="node" presStyleLbl="node1" presStyleIdx="0" presStyleCnt="3" custScaleX="130264" custScaleY="96124">
        <dgm:presLayoutVars>
          <dgm:bulletEnabled val="1"/>
        </dgm:presLayoutVars>
      </dgm:prSet>
      <dgm:spPr/>
      <dgm:t>
        <a:bodyPr/>
        <a:lstStyle/>
        <a:p>
          <a:endParaRPr lang="el-GR"/>
        </a:p>
      </dgm:t>
    </dgm:pt>
    <dgm:pt modelId="{9895E516-8CCC-4A63-B0A2-DE4C2526FDEA}" type="pres">
      <dgm:prSet presAssocID="{9FCFAF03-EE5D-44F1-A054-967FD70CFC3F}" presName="sibTrans" presStyleLbl="sibTrans2D1" presStyleIdx="0" presStyleCnt="2"/>
      <dgm:spPr/>
      <dgm:t>
        <a:bodyPr/>
        <a:lstStyle/>
        <a:p>
          <a:endParaRPr lang="el-GR"/>
        </a:p>
      </dgm:t>
    </dgm:pt>
    <dgm:pt modelId="{AE623E76-DAA7-4415-857A-C13A8466A3C7}" type="pres">
      <dgm:prSet presAssocID="{9FCFAF03-EE5D-44F1-A054-967FD70CFC3F}" presName="connectorText" presStyleLbl="sibTrans2D1" presStyleIdx="0" presStyleCnt="2"/>
      <dgm:spPr/>
      <dgm:t>
        <a:bodyPr/>
        <a:lstStyle/>
        <a:p>
          <a:endParaRPr lang="el-GR"/>
        </a:p>
      </dgm:t>
    </dgm:pt>
    <dgm:pt modelId="{0B62EE04-9367-43D4-94BA-FAFA8DC6745C}" type="pres">
      <dgm:prSet presAssocID="{158AD4AF-FA54-4083-9AC4-475F4E0A25B2}" presName="node" presStyleLbl="node1" presStyleIdx="1" presStyleCnt="3" custScaleX="107277" custScaleY="95112">
        <dgm:presLayoutVars>
          <dgm:bulletEnabled val="1"/>
        </dgm:presLayoutVars>
      </dgm:prSet>
      <dgm:spPr/>
      <dgm:t>
        <a:bodyPr/>
        <a:lstStyle/>
        <a:p>
          <a:endParaRPr lang="el-GR"/>
        </a:p>
      </dgm:t>
    </dgm:pt>
    <dgm:pt modelId="{2B65DCF8-6EEC-44AE-9227-976C304259B4}" type="pres">
      <dgm:prSet presAssocID="{2F056AD6-71DA-4504-A574-7EE2B5713943}" presName="sibTrans" presStyleLbl="sibTrans2D1" presStyleIdx="1" presStyleCnt="2"/>
      <dgm:spPr/>
      <dgm:t>
        <a:bodyPr/>
        <a:lstStyle/>
        <a:p>
          <a:endParaRPr lang="el-GR"/>
        </a:p>
      </dgm:t>
    </dgm:pt>
    <dgm:pt modelId="{0F1BB38A-841C-4FA7-BEC1-AFF8C8FB6E56}" type="pres">
      <dgm:prSet presAssocID="{2F056AD6-71DA-4504-A574-7EE2B5713943}" presName="connectorText" presStyleLbl="sibTrans2D1" presStyleIdx="1" presStyleCnt="2"/>
      <dgm:spPr/>
      <dgm:t>
        <a:bodyPr/>
        <a:lstStyle/>
        <a:p>
          <a:endParaRPr lang="el-GR"/>
        </a:p>
      </dgm:t>
    </dgm:pt>
    <dgm:pt modelId="{0E4D64D5-30A1-43EA-95BB-14EE3A99C70C}" type="pres">
      <dgm:prSet presAssocID="{7588115F-96A5-4AA6-A674-EBD2B2A5EE25}" presName="node" presStyleLbl="node1" presStyleIdx="2" presStyleCnt="3" custScaleX="108731" custScaleY="87001">
        <dgm:presLayoutVars>
          <dgm:bulletEnabled val="1"/>
        </dgm:presLayoutVars>
      </dgm:prSet>
      <dgm:spPr/>
      <dgm:t>
        <a:bodyPr/>
        <a:lstStyle/>
        <a:p>
          <a:endParaRPr lang="el-GR"/>
        </a:p>
      </dgm:t>
    </dgm:pt>
  </dgm:ptLst>
  <dgm:cxnLst>
    <dgm:cxn modelId="{12401955-5A0F-46B3-9A59-57EE580B0423}" type="presOf" srcId="{7588115F-96A5-4AA6-A674-EBD2B2A5EE25}" destId="{0E4D64D5-30A1-43EA-95BB-14EE3A99C70C}" srcOrd="0" destOrd="0" presId="urn:microsoft.com/office/officeart/2005/8/layout/process2"/>
    <dgm:cxn modelId="{FF055D83-ABBA-42F9-ABBF-4764D8C5D78A}" srcId="{6224B80C-8AEF-478D-9689-D840D662B163}" destId="{162FC136-9ACC-4CC3-BAA2-052C407A9BF0}" srcOrd="0" destOrd="0" parTransId="{9A3BD772-DE50-4952-B4A1-BE7CCBB7C03D}" sibTransId="{9FCFAF03-EE5D-44F1-A054-967FD70CFC3F}"/>
    <dgm:cxn modelId="{7430C2FC-4FF3-4702-85B8-DBEFB1C55045}" type="presOf" srcId="{162FC136-9ACC-4CC3-BAA2-052C407A9BF0}" destId="{71D03265-7266-4EA9-945D-798D336E15CB}" srcOrd="0" destOrd="0" presId="urn:microsoft.com/office/officeart/2005/8/layout/process2"/>
    <dgm:cxn modelId="{3D6B05BA-360C-4B10-81BB-80A9861F551A}" type="presOf" srcId="{2F056AD6-71DA-4504-A574-7EE2B5713943}" destId="{0F1BB38A-841C-4FA7-BEC1-AFF8C8FB6E56}" srcOrd="1" destOrd="0" presId="urn:microsoft.com/office/officeart/2005/8/layout/process2"/>
    <dgm:cxn modelId="{EE69982D-0616-4BDD-A7C7-939849E4E62F}" srcId="{6224B80C-8AEF-478D-9689-D840D662B163}" destId="{158AD4AF-FA54-4083-9AC4-475F4E0A25B2}" srcOrd="1" destOrd="0" parTransId="{D2C48C6A-51B3-400C-9405-FB9E06CBE597}" sibTransId="{2F056AD6-71DA-4504-A574-7EE2B5713943}"/>
    <dgm:cxn modelId="{0671D928-3E55-4B64-8AE2-C892754DB16C}" type="presOf" srcId="{9FCFAF03-EE5D-44F1-A054-967FD70CFC3F}" destId="{AE623E76-DAA7-4415-857A-C13A8466A3C7}" srcOrd="1" destOrd="0" presId="urn:microsoft.com/office/officeart/2005/8/layout/process2"/>
    <dgm:cxn modelId="{1C90875A-D82A-4FCD-970E-B86F802DDD4C}" type="presOf" srcId="{6224B80C-8AEF-478D-9689-D840D662B163}" destId="{6348BAD2-CAE2-496E-A3ED-2E68EC0F39DA}" srcOrd="0" destOrd="0" presId="urn:microsoft.com/office/officeart/2005/8/layout/process2"/>
    <dgm:cxn modelId="{582BE5E1-9B80-4E37-8D8E-CC5094CD03FA}" type="presOf" srcId="{9FCFAF03-EE5D-44F1-A054-967FD70CFC3F}" destId="{9895E516-8CCC-4A63-B0A2-DE4C2526FDEA}" srcOrd="0" destOrd="0" presId="urn:microsoft.com/office/officeart/2005/8/layout/process2"/>
    <dgm:cxn modelId="{5E879EA2-FB4C-4652-A9EB-6862033DC853}" srcId="{6224B80C-8AEF-478D-9689-D840D662B163}" destId="{7588115F-96A5-4AA6-A674-EBD2B2A5EE25}" srcOrd="2" destOrd="0" parTransId="{0A16BA37-2B01-4CFE-A67F-E0F60BF98393}" sibTransId="{3BF92544-DB4B-47DF-84AE-C7A41EF2F382}"/>
    <dgm:cxn modelId="{67D14576-D43D-4753-BE02-2E359809E2FF}" type="presOf" srcId="{158AD4AF-FA54-4083-9AC4-475F4E0A25B2}" destId="{0B62EE04-9367-43D4-94BA-FAFA8DC6745C}" srcOrd="0" destOrd="0" presId="urn:microsoft.com/office/officeart/2005/8/layout/process2"/>
    <dgm:cxn modelId="{0BFB01C7-15C1-4957-AB0C-076348EEA81D}" type="presOf" srcId="{2F056AD6-71DA-4504-A574-7EE2B5713943}" destId="{2B65DCF8-6EEC-44AE-9227-976C304259B4}" srcOrd="0" destOrd="0" presId="urn:microsoft.com/office/officeart/2005/8/layout/process2"/>
    <dgm:cxn modelId="{525492C8-DACC-4692-92F6-ECC4C2367098}" type="presParOf" srcId="{6348BAD2-CAE2-496E-A3ED-2E68EC0F39DA}" destId="{71D03265-7266-4EA9-945D-798D336E15CB}" srcOrd="0" destOrd="0" presId="urn:microsoft.com/office/officeart/2005/8/layout/process2"/>
    <dgm:cxn modelId="{C19A8C61-7512-44AD-A46F-66BDFC32D9D9}" type="presParOf" srcId="{6348BAD2-CAE2-496E-A3ED-2E68EC0F39DA}" destId="{9895E516-8CCC-4A63-B0A2-DE4C2526FDEA}" srcOrd="1" destOrd="0" presId="urn:microsoft.com/office/officeart/2005/8/layout/process2"/>
    <dgm:cxn modelId="{F2E790FA-64FA-4F59-B1E0-CF321611F78F}" type="presParOf" srcId="{9895E516-8CCC-4A63-B0A2-DE4C2526FDEA}" destId="{AE623E76-DAA7-4415-857A-C13A8466A3C7}" srcOrd="0" destOrd="0" presId="urn:microsoft.com/office/officeart/2005/8/layout/process2"/>
    <dgm:cxn modelId="{01777E36-9A64-4275-BDB3-F993B3E94FF4}" type="presParOf" srcId="{6348BAD2-CAE2-496E-A3ED-2E68EC0F39DA}" destId="{0B62EE04-9367-43D4-94BA-FAFA8DC6745C}" srcOrd="2" destOrd="0" presId="urn:microsoft.com/office/officeart/2005/8/layout/process2"/>
    <dgm:cxn modelId="{3EC62E0C-CC15-46E9-8570-A82B566126E3}" type="presParOf" srcId="{6348BAD2-CAE2-496E-A3ED-2E68EC0F39DA}" destId="{2B65DCF8-6EEC-44AE-9227-976C304259B4}" srcOrd="3" destOrd="0" presId="urn:microsoft.com/office/officeart/2005/8/layout/process2"/>
    <dgm:cxn modelId="{B009EF61-A0A0-456F-BB2B-2BA0B20FABEE}" type="presParOf" srcId="{2B65DCF8-6EEC-44AE-9227-976C304259B4}" destId="{0F1BB38A-841C-4FA7-BEC1-AFF8C8FB6E56}" srcOrd="0" destOrd="0" presId="urn:microsoft.com/office/officeart/2005/8/layout/process2"/>
    <dgm:cxn modelId="{09AC6693-CE20-4B96-A83D-049AEBCF8673}" type="presParOf" srcId="{6348BAD2-CAE2-496E-A3ED-2E68EC0F39DA}" destId="{0E4D64D5-30A1-43EA-95BB-14EE3A99C70C}" srcOrd="4"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E35D1C8-646F-4CCD-B2BB-D28187F509B5}" type="doc">
      <dgm:prSet loTypeId="urn:microsoft.com/office/officeart/2005/8/layout/vProcess5" loCatId="process" qsTypeId="urn:microsoft.com/office/officeart/2005/8/quickstyle/3d1" qsCatId="3D" csTypeId="urn:microsoft.com/office/officeart/2005/8/colors/colorful3" csCatId="colorful" phldr="1"/>
      <dgm:spPr/>
      <dgm:t>
        <a:bodyPr/>
        <a:lstStyle/>
        <a:p>
          <a:endParaRPr lang="el-GR"/>
        </a:p>
      </dgm:t>
    </dgm:pt>
    <dgm:pt modelId="{81E4EE39-7106-469D-8FE0-CE8B8374E54C}">
      <dgm:prSet custT="1"/>
      <dgm:spPr>
        <a:solidFill>
          <a:srgbClr val="931B1B"/>
        </a:solidFill>
      </dgm:spPr>
      <dgm:t>
        <a:bodyPr/>
        <a:lstStyle/>
        <a:p>
          <a:pPr rtl="0"/>
          <a:r>
            <a:rPr lang="el-GR" sz="2400" dirty="0" smtClean="0"/>
            <a:t>Δείγμα ευκολίας (14 μαθητές του 3/θ Δ.Σ. Βοριζίων)</a:t>
          </a:r>
          <a:endParaRPr lang="el-GR" sz="2400" dirty="0"/>
        </a:p>
      </dgm:t>
    </dgm:pt>
    <dgm:pt modelId="{EA4BB319-2615-46C7-AC6C-AE310F9F66E6}" type="parTrans" cxnId="{53B1571F-D03C-4262-9728-DD3F3C1CCF74}">
      <dgm:prSet/>
      <dgm:spPr/>
      <dgm:t>
        <a:bodyPr/>
        <a:lstStyle/>
        <a:p>
          <a:endParaRPr lang="el-GR" sz="2400"/>
        </a:p>
      </dgm:t>
    </dgm:pt>
    <dgm:pt modelId="{7AF86EE1-1050-4E0C-93AD-05A9112768EF}" type="sibTrans" cxnId="{53B1571F-D03C-4262-9728-DD3F3C1CCF74}">
      <dgm:prSet custT="1"/>
      <dgm:spPr/>
      <dgm:t>
        <a:bodyPr/>
        <a:lstStyle/>
        <a:p>
          <a:endParaRPr lang="el-GR" sz="2400"/>
        </a:p>
      </dgm:t>
    </dgm:pt>
    <dgm:pt modelId="{2A58064C-91BD-4B2C-BFB7-DF2ABF3FB88B}">
      <dgm:prSet custT="1"/>
      <dgm:spPr/>
      <dgm:t>
        <a:bodyPr/>
        <a:lstStyle/>
        <a:p>
          <a:pPr rtl="0"/>
          <a:r>
            <a:rPr lang="el-GR" sz="2400" dirty="0" smtClean="0"/>
            <a:t>Τα αποτελέσματα που προέκυψαν δεν μπορούν να γενικευτούν για τον ευρύτερο πληθυσμό.</a:t>
          </a:r>
          <a:endParaRPr lang="el-GR" sz="2400" dirty="0"/>
        </a:p>
      </dgm:t>
    </dgm:pt>
    <dgm:pt modelId="{FE5CE85B-C665-4DE8-A7A0-CFBA65B4D4CD}" type="parTrans" cxnId="{79A45702-B387-4870-8EC7-CCE4C47FE1FE}">
      <dgm:prSet/>
      <dgm:spPr/>
      <dgm:t>
        <a:bodyPr/>
        <a:lstStyle/>
        <a:p>
          <a:endParaRPr lang="el-GR" sz="2400"/>
        </a:p>
      </dgm:t>
    </dgm:pt>
    <dgm:pt modelId="{6D79811A-BE23-4C76-9C1F-1A29AAE4AB82}" type="sibTrans" cxnId="{79A45702-B387-4870-8EC7-CCE4C47FE1FE}">
      <dgm:prSet/>
      <dgm:spPr/>
      <dgm:t>
        <a:bodyPr/>
        <a:lstStyle/>
        <a:p>
          <a:endParaRPr lang="el-GR" sz="2400"/>
        </a:p>
      </dgm:t>
    </dgm:pt>
    <dgm:pt modelId="{54594147-76DE-42C4-8ED0-1E89E6C16E93}" type="pres">
      <dgm:prSet presAssocID="{EE35D1C8-646F-4CCD-B2BB-D28187F509B5}" presName="outerComposite" presStyleCnt="0">
        <dgm:presLayoutVars>
          <dgm:chMax val="5"/>
          <dgm:dir/>
          <dgm:resizeHandles val="exact"/>
        </dgm:presLayoutVars>
      </dgm:prSet>
      <dgm:spPr/>
      <dgm:t>
        <a:bodyPr/>
        <a:lstStyle/>
        <a:p>
          <a:endParaRPr lang="el-GR"/>
        </a:p>
      </dgm:t>
    </dgm:pt>
    <dgm:pt modelId="{330530EB-6D02-4DE1-8513-8EC9CA841229}" type="pres">
      <dgm:prSet presAssocID="{EE35D1C8-646F-4CCD-B2BB-D28187F509B5}" presName="dummyMaxCanvas" presStyleCnt="0">
        <dgm:presLayoutVars/>
      </dgm:prSet>
      <dgm:spPr/>
      <dgm:t>
        <a:bodyPr/>
        <a:lstStyle/>
        <a:p>
          <a:endParaRPr lang="el-GR"/>
        </a:p>
      </dgm:t>
    </dgm:pt>
    <dgm:pt modelId="{B274D14E-B177-43EB-B242-B36813B2D6A4}" type="pres">
      <dgm:prSet presAssocID="{EE35D1C8-646F-4CCD-B2BB-D28187F509B5}" presName="TwoNodes_1" presStyleLbl="node1" presStyleIdx="0" presStyleCnt="2">
        <dgm:presLayoutVars>
          <dgm:bulletEnabled val="1"/>
        </dgm:presLayoutVars>
      </dgm:prSet>
      <dgm:spPr/>
      <dgm:t>
        <a:bodyPr/>
        <a:lstStyle/>
        <a:p>
          <a:endParaRPr lang="el-GR"/>
        </a:p>
      </dgm:t>
    </dgm:pt>
    <dgm:pt modelId="{08EAE7A7-46D2-425B-880E-E1942362F600}" type="pres">
      <dgm:prSet presAssocID="{EE35D1C8-646F-4CCD-B2BB-D28187F509B5}" presName="TwoNodes_2" presStyleLbl="node1" presStyleIdx="1" presStyleCnt="2">
        <dgm:presLayoutVars>
          <dgm:bulletEnabled val="1"/>
        </dgm:presLayoutVars>
      </dgm:prSet>
      <dgm:spPr/>
      <dgm:t>
        <a:bodyPr/>
        <a:lstStyle/>
        <a:p>
          <a:endParaRPr lang="el-GR"/>
        </a:p>
      </dgm:t>
    </dgm:pt>
    <dgm:pt modelId="{74DDA689-A4BC-4089-896A-BE05F850234C}" type="pres">
      <dgm:prSet presAssocID="{EE35D1C8-646F-4CCD-B2BB-D28187F509B5}" presName="TwoConn_1-2" presStyleLbl="fgAccFollowNode1" presStyleIdx="0" presStyleCnt="1">
        <dgm:presLayoutVars>
          <dgm:bulletEnabled val="1"/>
        </dgm:presLayoutVars>
      </dgm:prSet>
      <dgm:spPr/>
      <dgm:t>
        <a:bodyPr/>
        <a:lstStyle/>
        <a:p>
          <a:endParaRPr lang="el-GR"/>
        </a:p>
      </dgm:t>
    </dgm:pt>
    <dgm:pt modelId="{FCD545DA-936B-4975-AF8A-E6125A8C7655}" type="pres">
      <dgm:prSet presAssocID="{EE35D1C8-646F-4CCD-B2BB-D28187F509B5}" presName="TwoNodes_1_text" presStyleLbl="node1" presStyleIdx="1" presStyleCnt="2">
        <dgm:presLayoutVars>
          <dgm:bulletEnabled val="1"/>
        </dgm:presLayoutVars>
      </dgm:prSet>
      <dgm:spPr/>
      <dgm:t>
        <a:bodyPr/>
        <a:lstStyle/>
        <a:p>
          <a:endParaRPr lang="el-GR"/>
        </a:p>
      </dgm:t>
    </dgm:pt>
    <dgm:pt modelId="{48BCA296-ECE5-4F31-86AA-B0971F406FDA}" type="pres">
      <dgm:prSet presAssocID="{EE35D1C8-646F-4CCD-B2BB-D28187F509B5}" presName="TwoNodes_2_text" presStyleLbl="node1" presStyleIdx="1" presStyleCnt="2">
        <dgm:presLayoutVars>
          <dgm:bulletEnabled val="1"/>
        </dgm:presLayoutVars>
      </dgm:prSet>
      <dgm:spPr/>
      <dgm:t>
        <a:bodyPr/>
        <a:lstStyle/>
        <a:p>
          <a:endParaRPr lang="el-GR"/>
        </a:p>
      </dgm:t>
    </dgm:pt>
  </dgm:ptLst>
  <dgm:cxnLst>
    <dgm:cxn modelId="{714F301B-A5B3-4A75-A6BE-49DDF0626D28}" type="presOf" srcId="{EE35D1C8-646F-4CCD-B2BB-D28187F509B5}" destId="{54594147-76DE-42C4-8ED0-1E89E6C16E93}" srcOrd="0" destOrd="0" presId="urn:microsoft.com/office/officeart/2005/8/layout/vProcess5"/>
    <dgm:cxn modelId="{3FA66263-77F5-4732-ACE2-A3006E86255D}" type="presOf" srcId="{81E4EE39-7106-469D-8FE0-CE8B8374E54C}" destId="{B274D14E-B177-43EB-B242-B36813B2D6A4}" srcOrd="0" destOrd="0" presId="urn:microsoft.com/office/officeart/2005/8/layout/vProcess5"/>
    <dgm:cxn modelId="{7CAC3B26-6F24-4D58-BA11-D5C22D2DFCE4}" type="presOf" srcId="{2A58064C-91BD-4B2C-BFB7-DF2ABF3FB88B}" destId="{48BCA296-ECE5-4F31-86AA-B0971F406FDA}" srcOrd="1" destOrd="0" presId="urn:microsoft.com/office/officeart/2005/8/layout/vProcess5"/>
    <dgm:cxn modelId="{AC4E1AC1-027C-4012-94D4-EEEAE53D1AA6}" type="presOf" srcId="{2A58064C-91BD-4B2C-BFB7-DF2ABF3FB88B}" destId="{08EAE7A7-46D2-425B-880E-E1942362F600}" srcOrd="0" destOrd="0" presId="urn:microsoft.com/office/officeart/2005/8/layout/vProcess5"/>
    <dgm:cxn modelId="{53B1571F-D03C-4262-9728-DD3F3C1CCF74}" srcId="{EE35D1C8-646F-4CCD-B2BB-D28187F509B5}" destId="{81E4EE39-7106-469D-8FE0-CE8B8374E54C}" srcOrd="0" destOrd="0" parTransId="{EA4BB319-2615-46C7-AC6C-AE310F9F66E6}" sibTransId="{7AF86EE1-1050-4E0C-93AD-05A9112768EF}"/>
    <dgm:cxn modelId="{79A45702-B387-4870-8EC7-CCE4C47FE1FE}" srcId="{EE35D1C8-646F-4CCD-B2BB-D28187F509B5}" destId="{2A58064C-91BD-4B2C-BFB7-DF2ABF3FB88B}" srcOrd="1" destOrd="0" parTransId="{FE5CE85B-C665-4DE8-A7A0-CFBA65B4D4CD}" sibTransId="{6D79811A-BE23-4C76-9C1F-1A29AAE4AB82}"/>
    <dgm:cxn modelId="{D7497A87-C224-42B4-8AA3-B06C406B3871}" type="presOf" srcId="{7AF86EE1-1050-4E0C-93AD-05A9112768EF}" destId="{74DDA689-A4BC-4089-896A-BE05F850234C}" srcOrd="0" destOrd="0" presId="urn:microsoft.com/office/officeart/2005/8/layout/vProcess5"/>
    <dgm:cxn modelId="{F18BFE0A-0111-4465-9150-3EDE514CDDF5}" type="presOf" srcId="{81E4EE39-7106-469D-8FE0-CE8B8374E54C}" destId="{FCD545DA-936B-4975-AF8A-E6125A8C7655}" srcOrd="1" destOrd="0" presId="urn:microsoft.com/office/officeart/2005/8/layout/vProcess5"/>
    <dgm:cxn modelId="{AB8B4C24-9A6B-4545-A831-6C0C7DFCDAC2}" type="presParOf" srcId="{54594147-76DE-42C4-8ED0-1E89E6C16E93}" destId="{330530EB-6D02-4DE1-8513-8EC9CA841229}" srcOrd="0" destOrd="0" presId="urn:microsoft.com/office/officeart/2005/8/layout/vProcess5"/>
    <dgm:cxn modelId="{C862E2E7-C854-4F30-B990-C773C1A7DD3F}" type="presParOf" srcId="{54594147-76DE-42C4-8ED0-1E89E6C16E93}" destId="{B274D14E-B177-43EB-B242-B36813B2D6A4}" srcOrd="1" destOrd="0" presId="urn:microsoft.com/office/officeart/2005/8/layout/vProcess5"/>
    <dgm:cxn modelId="{5C9357A3-065D-4C66-847C-F203697FDA20}" type="presParOf" srcId="{54594147-76DE-42C4-8ED0-1E89E6C16E93}" destId="{08EAE7A7-46D2-425B-880E-E1942362F600}" srcOrd="2" destOrd="0" presId="urn:microsoft.com/office/officeart/2005/8/layout/vProcess5"/>
    <dgm:cxn modelId="{9A7E3226-90E7-4375-B4A9-E61C4A69B588}" type="presParOf" srcId="{54594147-76DE-42C4-8ED0-1E89E6C16E93}" destId="{74DDA689-A4BC-4089-896A-BE05F850234C}" srcOrd="3" destOrd="0" presId="urn:microsoft.com/office/officeart/2005/8/layout/vProcess5"/>
    <dgm:cxn modelId="{AC525489-7D24-44C9-9AB5-8FF92240DF7E}" type="presParOf" srcId="{54594147-76DE-42C4-8ED0-1E89E6C16E93}" destId="{FCD545DA-936B-4975-AF8A-E6125A8C7655}" srcOrd="4" destOrd="0" presId="urn:microsoft.com/office/officeart/2005/8/layout/vProcess5"/>
    <dgm:cxn modelId="{80BFD153-1541-46BC-A26A-FE7A99F5269E}" type="presParOf" srcId="{54594147-76DE-42C4-8ED0-1E89E6C16E93}" destId="{48BCA296-ECE5-4F31-86AA-B0971F406FDA}" srcOrd="5"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80BF8C0-54D1-4519-9DFD-11A88A256915}" type="doc">
      <dgm:prSet loTypeId="urn:microsoft.com/office/officeart/2005/8/layout/vList2" loCatId="list" qsTypeId="urn:microsoft.com/office/officeart/2005/8/quickstyle/simple1" qsCatId="simple" csTypeId="urn:microsoft.com/office/officeart/2005/8/colors/accent2_4" csCatId="accent2" phldr="1"/>
      <dgm:spPr/>
      <dgm:t>
        <a:bodyPr/>
        <a:lstStyle/>
        <a:p>
          <a:endParaRPr lang="el-GR"/>
        </a:p>
      </dgm:t>
    </dgm:pt>
    <dgm:pt modelId="{BE609F6F-FA89-4933-9FE0-8BB4EB9A5E9E}">
      <dgm:prSet/>
      <dgm:spPr>
        <a:solidFill>
          <a:srgbClr val="AD450B"/>
        </a:solidFill>
      </dgm:spPr>
      <dgm:t>
        <a:bodyPr/>
        <a:lstStyle/>
        <a:p>
          <a:pPr algn="just" rtl="0"/>
          <a:r>
            <a:rPr lang="el-GR" dirty="0" smtClean="0">
              <a:solidFill>
                <a:schemeClr val="tx1"/>
              </a:solidFill>
            </a:rPr>
            <a:t>Στην παρούσα ΔΕ </a:t>
          </a:r>
          <a:r>
            <a:rPr lang="el-GR" b="1" dirty="0" smtClean="0">
              <a:solidFill>
                <a:schemeClr val="tx1"/>
              </a:solidFill>
              <a:effectLst>
                <a:outerShdw blurRad="38100" dist="38100" dir="2700000" algn="tl">
                  <a:srgbClr val="000000">
                    <a:alpha val="43137"/>
                  </a:srgbClr>
                </a:outerShdw>
              </a:effectLst>
            </a:rPr>
            <a:t>επιχειρήθηκε να διερευνηθεί η επίδραση του προγράμματος «ΟΔΥΣΣΕΑΣ 2019»   στην κοινωνική και ψυχολογική συμπεριφορά των μαθητών ενός ολιγοθέσιου Δημοτικού Σχολείου, έρευνα η οποία δύναται να </a:t>
          </a:r>
          <a:r>
            <a:rPr lang="el-GR" dirty="0" smtClean="0">
              <a:solidFill>
                <a:schemeClr val="tx1"/>
              </a:solidFill>
            </a:rPr>
            <a:t>αποτελέσει στο μέλλον έναυσμα για περαιτέρω μελέτη με ιδιαίτερα σημαντικά, παιδαγωγικά συμπεράσματα για την επίδραση των διαδραστικών τηλεδιασκέψεων στα ολιγοθέσια σχολεία.</a:t>
          </a:r>
          <a:endParaRPr lang="el-GR" dirty="0">
            <a:solidFill>
              <a:schemeClr val="tx1"/>
            </a:solidFill>
          </a:endParaRPr>
        </a:p>
      </dgm:t>
    </dgm:pt>
    <dgm:pt modelId="{78FE8EBC-964A-4657-97F4-F822406B0E7E}" type="parTrans" cxnId="{A50A6673-60B4-40C9-815E-60F18B9FD354}">
      <dgm:prSet/>
      <dgm:spPr/>
      <dgm:t>
        <a:bodyPr/>
        <a:lstStyle/>
        <a:p>
          <a:endParaRPr lang="el-GR"/>
        </a:p>
      </dgm:t>
    </dgm:pt>
    <dgm:pt modelId="{371AF8A1-5640-4FEC-BDD4-802960234990}" type="sibTrans" cxnId="{A50A6673-60B4-40C9-815E-60F18B9FD354}">
      <dgm:prSet/>
      <dgm:spPr/>
      <dgm:t>
        <a:bodyPr/>
        <a:lstStyle/>
        <a:p>
          <a:endParaRPr lang="el-GR"/>
        </a:p>
      </dgm:t>
    </dgm:pt>
    <dgm:pt modelId="{1DFBAB38-E91B-45CD-A589-62FF21A40495}" type="pres">
      <dgm:prSet presAssocID="{C80BF8C0-54D1-4519-9DFD-11A88A256915}" presName="linear" presStyleCnt="0">
        <dgm:presLayoutVars>
          <dgm:animLvl val="lvl"/>
          <dgm:resizeHandles val="exact"/>
        </dgm:presLayoutVars>
      </dgm:prSet>
      <dgm:spPr/>
      <dgm:t>
        <a:bodyPr/>
        <a:lstStyle/>
        <a:p>
          <a:endParaRPr lang="el-GR"/>
        </a:p>
      </dgm:t>
    </dgm:pt>
    <dgm:pt modelId="{7DAF3CC1-9994-4DFB-996C-0B4A0634148B}" type="pres">
      <dgm:prSet presAssocID="{BE609F6F-FA89-4933-9FE0-8BB4EB9A5E9E}" presName="parentText" presStyleLbl="node1" presStyleIdx="0" presStyleCnt="1" custLinFactNeighborX="-935" custLinFactNeighborY="5040">
        <dgm:presLayoutVars>
          <dgm:chMax val="0"/>
          <dgm:bulletEnabled val="1"/>
        </dgm:presLayoutVars>
      </dgm:prSet>
      <dgm:spPr/>
      <dgm:t>
        <a:bodyPr/>
        <a:lstStyle/>
        <a:p>
          <a:endParaRPr lang="el-GR"/>
        </a:p>
      </dgm:t>
    </dgm:pt>
  </dgm:ptLst>
  <dgm:cxnLst>
    <dgm:cxn modelId="{A50A6673-60B4-40C9-815E-60F18B9FD354}" srcId="{C80BF8C0-54D1-4519-9DFD-11A88A256915}" destId="{BE609F6F-FA89-4933-9FE0-8BB4EB9A5E9E}" srcOrd="0" destOrd="0" parTransId="{78FE8EBC-964A-4657-97F4-F822406B0E7E}" sibTransId="{371AF8A1-5640-4FEC-BDD4-802960234990}"/>
    <dgm:cxn modelId="{1CF899AE-BF8E-46E0-AB24-1F53CFF12443}" type="presOf" srcId="{C80BF8C0-54D1-4519-9DFD-11A88A256915}" destId="{1DFBAB38-E91B-45CD-A589-62FF21A40495}" srcOrd="0" destOrd="0" presId="urn:microsoft.com/office/officeart/2005/8/layout/vList2"/>
    <dgm:cxn modelId="{313A142E-4190-468E-9C38-91C23DD37DD9}" type="presOf" srcId="{BE609F6F-FA89-4933-9FE0-8BB4EB9A5E9E}" destId="{7DAF3CC1-9994-4DFB-996C-0B4A0634148B}" srcOrd="0" destOrd="0" presId="urn:microsoft.com/office/officeart/2005/8/layout/vList2"/>
    <dgm:cxn modelId="{9D1E0019-7739-429F-8D36-205E7F6C6947}" type="presParOf" srcId="{1DFBAB38-E91B-45CD-A589-62FF21A40495}" destId="{7DAF3CC1-9994-4DFB-996C-0B4A0634148B}"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22043E-23BD-4EE2-BEE7-1D79C900148B}"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el-GR"/>
        </a:p>
      </dgm:t>
    </dgm:pt>
    <dgm:pt modelId="{E52D7648-9FB0-4611-9859-EEB778E5C55D}">
      <dgm:prSet/>
      <dgm:spPr/>
      <dgm:t>
        <a:bodyPr/>
        <a:lstStyle/>
        <a:p>
          <a:pPr rtl="0"/>
          <a:r>
            <a:rPr lang="el-GR" dirty="0" smtClean="0"/>
            <a:t>Σκοπός (με βάση το μεθοδολογικό πλαίσιο)</a:t>
          </a:r>
          <a:endParaRPr lang="el-GR" dirty="0"/>
        </a:p>
      </dgm:t>
    </dgm:pt>
    <dgm:pt modelId="{14B9BCFD-D3A5-40AC-B0CF-C8C036659599}" type="parTrans" cxnId="{975CA943-EB35-4F1C-B958-55A1FB68EF1B}">
      <dgm:prSet/>
      <dgm:spPr/>
      <dgm:t>
        <a:bodyPr/>
        <a:lstStyle/>
        <a:p>
          <a:endParaRPr lang="el-GR"/>
        </a:p>
      </dgm:t>
    </dgm:pt>
    <dgm:pt modelId="{5FBD0728-9E5B-4F9A-919C-3858638AC4E2}" type="sibTrans" cxnId="{975CA943-EB35-4F1C-B958-55A1FB68EF1B}">
      <dgm:prSet/>
      <dgm:spPr/>
      <dgm:t>
        <a:bodyPr/>
        <a:lstStyle/>
        <a:p>
          <a:endParaRPr lang="el-GR"/>
        </a:p>
      </dgm:t>
    </dgm:pt>
    <dgm:pt modelId="{FAF3E192-4C13-4D9E-A850-193CC055C5D6}">
      <dgm:prSet/>
      <dgm:spPr/>
      <dgm:t>
        <a:bodyPr/>
        <a:lstStyle/>
        <a:p>
          <a:pPr rtl="0"/>
          <a:r>
            <a:rPr lang="el-GR" dirty="0" smtClean="0"/>
            <a:t>1η Τηλεδιάσκεψη: Γνωριμία των τάξεων και ανάδειξη του Θέματος.</a:t>
          </a:r>
          <a:endParaRPr lang="el-GR" dirty="0"/>
        </a:p>
      </dgm:t>
    </dgm:pt>
    <dgm:pt modelId="{196B07D9-2C77-4ADD-961F-A6BD27D52826}" type="parTrans" cxnId="{2E191E00-B836-4978-813A-3DC1B58B376C}">
      <dgm:prSet/>
      <dgm:spPr/>
      <dgm:t>
        <a:bodyPr/>
        <a:lstStyle/>
        <a:p>
          <a:endParaRPr lang="el-GR"/>
        </a:p>
      </dgm:t>
    </dgm:pt>
    <dgm:pt modelId="{C0859C8E-62F8-4975-9B07-82268FAF24AC}" type="sibTrans" cxnId="{2E191E00-B836-4978-813A-3DC1B58B376C}">
      <dgm:prSet/>
      <dgm:spPr/>
      <dgm:t>
        <a:bodyPr/>
        <a:lstStyle/>
        <a:p>
          <a:endParaRPr lang="el-GR"/>
        </a:p>
      </dgm:t>
    </dgm:pt>
    <dgm:pt modelId="{D557244A-2C8B-4392-B4DA-417B147BAEF5}">
      <dgm:prSet/>
      <dgm:spPr/>
      <dgm:t>
        <a:bodyPr/>
        <a:lstStyle/>
        <a:p>
          <a:pPr rtl="0"/>
          <a:r>
            <a:rPr lang="el-GR" dirty="0" smtClean="0"/>
            <a:t>2η Τηλεδιάσκεψη: Διερεύνηση του θέματος και ανάδειξη των υποενοτήτων.</a:t>
          </a:r>
          <a:endParaRPr lang="el-GR" dirty="0"/>
        </a:p>
      </dgm:t>
    </dgm:pt>
    <dgm:pt modelId="{152D963F-4F47-44CF-8926-7D22E76F2E53}" type="parTrans" cxnId="{65E2644F-58F4-49C4-88E0-95828AE59016}">
      <dgm:prSet/>
      <dgm:spPr/>
      <dgm:t>
        <a:bodyPr/>
        <a:lstStyle/>
        <a:p>
          <a:endParaRPr lang="el-GR"/>
        </a:p>
      </dgm:t>
    </dgm:pt>
    <dgm:pt modelId="{14C7CD5C-52E4-4A66-9E70-39418C01F983}" type="sibTrans" cxnId="{65E2644F-58F4-49C4-88E0-95828AE59016}">
      <dgm:prSet/>
      <dgm:spPr/>
      <dgm:t>
        <a:bodyPr/>
        <a:lstStyle/>
        <a:p>
          <a:endParaRPr lang="el-GR"/>
        </a:p>
      </dgm:t>
    </dgm:pt>
    <dgm:pt modelId="{CE5860E4-DBEB-403B-B25D-963F133BC645}">
      <dgm:prSet/>
      <dgm:spPr/>
      <dgm:t>
        <a:bodyPr/>
        <a:lstStyle/>
        <a:p>
          <a:pPr rtl="0"/>
          <a:r>
            <a:rPr lang="el-GR" dirty="0" smtClean="0"/>
            <a:t>3η Τηλεδιάσκεψη: Οι μαθητές συνεργάζονται σε ομάδες ανταλλάσσοντας ιδέες και απόψεις σχετικά με το πως θα δουλέψουν το θέμα τους.</a:t>
          </a:r>
          <a:endParaRPr lang="el-GR" dirty="0"/>
        </a:p>
      </dgm:t>
    </dgm:pt>
    <dgm:pt modelId="{C129087E-6CF0-4AC5-AD08-1CD5D66573E7}" type="parTrans" cxnId="{1D90042E-7AC2-46FB-B928-7BFD26BF9A45}">
      <dgm:prSet/>
      <dgm:spPr/>
      <dgm:t>
        <a:bodyPr/>
        <a:lstStyle/>
        <a:p>
          <a:endParaRPr lang="el-GR"/>
        </a:p>
      </dgm:t>
    </dgm:pt>
    <dgm:pt modelId="{582798DF-7EF7-44A4-B3D8-2D22441E96D7}" type="sibTrans" cxnId="{1D90042E-7AC2-46FB-B928-7BFD26BF9A45}">
      <dgm:prSet/>
      <dgm:spPr/>
      <dgm:t>
        <a:bodyPr/>
        <a:lstStyle/>
        <a:p>
          <a:endParaRPr lang="el-GR"/>
        </a:p>
      </dgm:t>
    </dgm:pt>
    <dgm:pt modelId="{2E2A9413-0478-414B-9477-09386D7D9106}">
      <dgm:prSet/>
      <dgm:spPr/>
      <dgm:t>
        <a:bodyPr/>
        <a:lstStyle/>
        <a:p>
          <a:pPr rtl="0"/>
          <a:r>
            <a:rPr lang="el-GR" dirty="0" smtClean="0"/>
            <a:t>4η Τηλεδιάσκεψη: Οι μαθητές παρουσιάζουν τις εργασίες τους και ακολουθεί διάλογος, συζήτηση.</a:t>
          </a:r>
          <a:endParaRPr lang="el-GR" dirty="0"/>
        </a:p>
      </dgm:t>
    </dgm:pt>
    <dgm:pt modelId="{7D62AD12-8C08-4C8D-84D5-4EB0A92109B8}" type="parTrans" cxnId="{4DB5EEFF-5AC5-4D06-B7F8-59AD230B2894}">
      <dgm:prSet/>
      <dgm:spPr/>
      <dgm:t>
        <a:bodyPr/>
        <a:lstStyle/>
        <a:p>
          <a:endParaRPr lang="el-GR"/>
        </a:p>
      </dgm:t>
    </dgm:pt>
    <dgm:pt modelId="{D456A250-1351-45D3-84BF-09190D725D07}" type="sibTrans" cxnId="{4DB5EEFF-5AC5-4D06-B7F8-59AD230B2894}">
      <dgm:prSet/>
      <dgm:spPr/>
      <dgm:t>
        <a:bodyPr/>
        <a:lstStyle/>
        <a:p>
          <a:endParaRPr lang="el-GR"/>
        </a:p>
      </dgm:t>
    </dgm:pt>
    <dgm:pt modelId="{F0890536-5DE0-42F0-85A0-95F37FC754D9}" type="pres">
      <dgm:prSet presAssocID="{D622043E-23BD-4EE2-BEE7-1D79C900148B}" presName="linear" presStyleCnt="0">
        <dgm:presLayoutVars>
          <dgm:animLvl val="lvl"/>
          <dgm:resizeHandles val="exact"/>
        </dgm:presLayoutVars>
      </dgm:prSet>
      <dgm:spPr/>
      <dgm:t>
        <a:bodyPr/>
        <a:lstStyle/>
        <a:p>
          <a:endParaRPr lang="el-GR"/>
        </a:p>
      </dgm:t>
    </dgm:pt>
    <dgm:pt modelId="{3719F39B-ECA8-400E-8619-2D87E5DD0498}" type="pres">
      <dgm:prSet presAssocID="{E52D7648-9FB0-4611-9859-EEB778E5C55D}" presName="parentText" presStyleLbl="node1" presStyleIdx="0" presStyleCnt="1">
        <dgm:presLayoutVars>
          <dgm:chMax val="0"/>
          <dgm:bulletEnabled val="1"/>
        </dgm:presLayoutVars>
      </dgm:prSet>
      <dgm:spPr/>
      <dgm:t>
        <a:bodyPr/>
        <a:lstStyle/>
        <a:p>
          <a:endParaRPr lang="el-GR"/>
        </a:p>
      </dgm:t>
    </dgm:pt>
    <dgm:pt modelId="{EAB5CFFE-3DAE-42A7-A7CB-252EEEF32B51}" type="pres">
      <dgm:prSet presAssocID="{E52D7648-9FB0-4611-9859-EEB778E5C55D}" presName="childText" presStyleLbl="revTx" presStyleIdx="0" presStyleCnt="1">
        <dgm:presLayoutVars>
          <dgm:bulletEnabled val="1"/>
        </dgm:presLayoutVars>
      </dgm:prSet>
      <dgm:spPr/>
      <dgm:t>
        <a:bodyPr/>
        <a:lstStyle/>
        <a:p>
          <a:endParaRPr lang="el-GR"/>
        </a:p>
      </dgm:t>
    </dgm:pt>
  </dgm:ptLst>
  <dgm:cxnLst>
    <dgm:cxn modelId="{38818FBC-9592-4DAB-812A-38885FE97CFB}" type="presOf" srcId="{E52D7648-9FB0-4611-9859-EEB778E5C55D}" destId="{3719F39B-ECA8-400E-8619-2D87E5DD0498}" srcOrd="0" destOrd="0" presId="urn:microsoft.com/office/officeart/2005/8/layout/vList2"/>
    <dgm:cxn modelId="{975CA943-EB35-4F1C-B958-55A1FB68EF1B}" srcId="{D622043E-23BD-4EE2-BEE7-1D79C900148B}" destId="{E52D7648-9FB0-4611-9859-EEB778E5C55D}" srcOrd="0" destOrd="0" parTransId="{14B9BCFD-D3A5-40AC-B0CF-C8C036659599}" sibTransId="{5FBD0728-9E5B-4F9A-919C-3858638AC4E2}"/>
    <dgm:cxn modelId="{4DB5EEFF-5AC5-4D06-B7F8-59AD230B2894}" srcId="{E52D7648-9FB0-4611-9859-EEB778E5C55D}" destId="{2E2A9413-0478-414B-9477-09386D7D9106}" srcOrd="3" destOrd="0" parTransId="{7D62AD12-8C08-4C8D-84D5-4EB0A92109B8}" sibTransId="{D456A250-1351-45D3-84BF-09190D725D07}"/>
    <dgm:cxn modelId="{65E2644F-58F4-49C4-88E0-95828AE59016}" srcId="{E52D7648-9FB0-4611-9859-EEB778E5C55D}" destId="{D557244A-2C8B-4392-B4DA-417B147BAEF5}" srcOrd="1" destOrd="0" parTransId="{152D963F-4F47-44CF-8926-7D22E76F2E53}" sibTransId="{14C7CD5C-52E4-4A66-9E70-39418C01F983}"/>
    <dgm:cxn modelId="{2E191E00-B836-4978-813A-3DC1B58B376C}" srcId="{E52D7648-9FB0-4611-9859-EEB778E5C55D}" destId="{FAF3E192-4C13-4D9E-A850-193CC055C5D6}" srcOrd="0" destOrd="0" parTransId="{196B07D9-2C77-4ADD-961F-A6BD27D52826}" sibTransId="{C0859C8E-62F8-4975-9B07-82268FAF24AC}"/>
    <dgm:cxn modelId="{ADB85AE4-17F6-4A22-BCE0-E27B8CC48D05}" type="presOf" srcId="{D622043E-23BD-4EE2-BEE7-1D79C900148B}" destId="{F0890536-5DE0-42F0-85A0-95F37FC754D9}" srcOrd="0" destOrd="0" presId="urn:microsoft.com/office/officeart/2005/8/layout/vList2"/>
    <dgm:cxn modelId="{C7F0FF18-BEE2-4E41-AA0B-CFACA621609F}" type="presOf" srcId="{CE5860E4-DBEB-403B-B25D-963F133BC645}" destId="{EAB5CFFE-3DAE-42A7-A7CB-252EEEF32B51}" srcOrd="0" destOrd="2" presId="urn:microsoft.com/office/officeart/2005/8/layout/vList2"/>
    <dgm:cxn modelId="{0F9BB8F3-D7D9-41B6-B4EE-E910456BDECE}" type="presOf" srcId="{FAF3E192-4C13-4D9E-A850-193CC055C5D6}" destId="{EAB5CFFE-3DAE-42A7-A7CB-252EEEF32B51}" srcOrd="0" destOrd="0" presId="urn:microsoft.com/office/officeart/2005/8/layout/vList2"/>
    <dgm:cxn modelId="{FE590ECF-FA19-4BA7-BA23-D87143A7E80A}" type="presOf" srcId="{D557244A-2C8B-4392-B4DA-417B147BAEF5}" destId="{EAB5CFFE-3DAE-42A7-A7CB-252EEEF32B51}" srcOrd="0" destOrd="1" presId="urn:microsoft.com/office/officeart/2005/8/layout/vList2"/>
    <dgm:cxn modelId="{AC0B4890-E575-4C58-887A-A5CD4650F1F8}" type="presOf" srcId="{2E2A9413-0478-414B-9477-09386D7D9106}" destId="{EAB5CFFE-3DAE-42A7-A7CB-252EEEF32B51}" srcOrd="0" destOrd="3" presId="urn:microsoft.com/office/officeart/2005/8/layout/vList2"/>
    <dgm:cxn modelId="{1D90042E-7AC2-46FB-B928-7BFD26BF9A45}" srcId="{E52D7648-9FB0-4611-9859-EEB778E5C55D}" destId="{CE5860E4-DBEB-403B-B25D-963F133BC645}" srcOrd="2" destOrd="0" parTransId="{C129087E-6CF0-4AC5-AD08-1CD5D66573E7}" sibTransId="{582798DF-7EF7-44A4-B3D8-2D22441E96D7}"/>
    <dgm:cxn modelId="{6FCA4D7E-5201-4E97-A4BC-48362650A5B1}" type="presParOf" srcId="{F0890536-5DE0-42F0-85A0-95F37FC754D9}" destId="{3719F39B-ECA8-400E-8619-2D87E5DD0498}" srcOrd="0" destOrd="0" presId="urn:microsoft.com/office/officeart/2005/8/layout/vList2"/>
    <dgm:cxn modelId="{852ABC7F-3000-4C32-9531-275E152E3FC0}" type="presParOf" srcId="{F0890536-5DE0-42F0-85A0-95F37FC754D9}" destId="{EAB5CFFE-3DAE-42A7-A7CB-252EEEF32B51}"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4E0F84-CA49-42AD-A792-07F0C428D705}"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FE32FFE0-269B-4193-879A-0198B3E69B2D}">
      <dgm:prSet custT="1"/>
      <dgm:spPr>
        <a:solidFill>
          <a:srgbClr val="BF2323"/>
        </a:solidFill>
      </dgm:spPr>
      <dgm:t>
        <a:bodyPr/>
        <a:lstStyle/>
        <a:p>
          <a:pPr algn="ctr" rtl="0"/>
          <a:r>
            <a:rPr lang="el-GR" sz="2400" dirty="0" smtClean="0"/>
            <a:t>Δραστηριότητες πριν την 1η τηλεδιάσκεψη</a:t>
          </a:r>
          <a:endParaRPr lang="el-GR" sz="2400" dirty="0"/>
        </a:p>
      </dgm:t>
    </dgm:pt>
    <dgm:pt modelId="{999E771B-644E-4029-A60B-0C644CB77BB7}" type="parTrans" cxnId="{D74EA415-377D-4D9A-8680-A549FF0C10EF}">
      <dgm:prSet/>
      <dgm:spPr/>
      <dgm:t>
        <a:bodyPr/>
        <a:lstStyle/>
        <a:p>
          <a:endParaRPr lang="el-GR"/>
        </a:p>
      </dgm:t>
    </dgm:pt>
    <dgm:pt modelId="{6BB70E88-7F13-4A99-991C-1DFA2F924DD2}" type="sibTrans" cxnId="{D74EA415-377D-4D9A-8680-A549FF0C10EF}">
      <dgm:prSet/>
      <dgm:spPr/>
      <dgm:t>
        <a:bodyPr/>
        <a:lstStyle/>
        <a:p>
          <a:endParaRPr lang="el-GR"/>
        </a:p>
      </dgm:t>
    </dgm:pt>
    <dgm:pt modelId="{410C4C2F-4544-470D-9B3F-1C8D6C18C5E8}">
      <dgm:prSet custT="1"/>
      <dgm:spPr/>
      <dgm:t>
        <a:bodyPr/>
        <a:lstStyle/>
        <a:p>
          <a:pPr rtl="0"/>
          <a:r>
            <a:rPr lang="el-GR" sz="2000" dirty="0" smtClean="0"/>
            <a:t>Ενημέρωση Μαθητών </a:t>
          </a:r>
          <a:endParaRPr lang="el-GR" sz="2000" dirty="0"/>
        </a:p>
      </dgm:t>
    </dgm:pt>
    <dgm:pt modelId="{61434ADD-3466-4C05-BEFF-33913E6B817A}" type="parTrans" cxnId="{B16185AD-6CA8-4216-AD89-DE1B02D804B2}">
      <dgm:prSet/>
      <dgm:spPr/>
      <dgm:t>
        <a:bodyPr/>
        <a:lstStyle/>
        <a:p>
          <a:endParaRPr lang="el-GR"/>
        </a:p>
      </dgm:t>
    </dgm:pt>
    <dgm:pt modelId="{F902EA93-1537-418D-BE9D-1C1F49AB69D4}" type="sibTrans" cxnId="{B16185AD-6CA8-4216-AD89-DE1B02D804B2}">
      <dgm:prSet/>
      <dgm:spPr/>
      <dgm:t>
        <a:bodyPr/>
        <a:lstStyle/>
        <a:p>
          <a:endParaRPr lang="el-GR"/>
        </a:p>
      </dgm:t>
    </dgm:pt>
    <dgm:pt modelId="{B65CCB07-2C06-44A1-8245-065E167EC30F}">
      <dgm:prSet custT="1"/>
      <dgm:spPr/>
      <dgm:t>
        <a:bodyPr/>
        <a:lstStyle/>
        <a:p>
          <a:pPr rtl="0"/>
          <a:r>
            <a:rPr lang="el-GR" sz="2000" dirty="0" smtClean="0"/>
            <a:t>Ενημέρωση Γονέων </a:t>
          </a:r>
          <a:endParaRPr lang="el-GR" sz="2000" dirty="0"/>
        </a:p>
      </dgm:t>
    </dgm:pt>
    <dgm:pt modelId="{B6D64352-69BA-4699-80BC-1456A6382FDE}" type="parTrans" cxnId="{6805AEF5-BB03-4975-9EDD-619FC0738FEA}">
      <dgm:prSet/>
      <dgm:spPr/>
      <dgm:t>
        <a:bodyPr/>
        <a:lstStyle/>
        <a:p>
          <a:endParaRPr lang="el-GR"/>
        </a:p>
      </dgm:t>
    </dgm:pt>
    <dgm:pt modelId="{D8DB8A62-9620-436C-9E8F-9F3F3479DB1D}" type="sibTrans" cxnId="{6805AEF5-BB03-4975-9EDD-619FC0738FEA}">
      <dgm:prSet/>
      <dgm:spPr/>
      <dgm:t>
        <a:bodyPr/>
        <a:lstStyle/>
        <a:p>
          <a:endParaRPr lang="el-GR"/>
        </a:p>
      </dgm:t>
    </dgm:pt>
    <dgm:pt modelId="{1ADCAF7C-1A1B-4392-969F-1CDD56BFDE9F}">
      <dgm:prSet custT="1"/>
      <dgm:spPr/>
      <dgm:t>
        <a:bodyPr/>
        <a:lstStyle/>
        <a:p>
          <a:pPr rtl="0"/>
          <a:r>
            <a:rPr lang="el-GR" sz="2000" dirty="0" smtClean="0"/>
            <a:t>Οι μαθητές γράφουν έκθεση σχετικά με τις προσδοκίες τους από τις τηλεδιασκέψεις</a:t>
          </a:r>
          <a:endParaRPr lang="el-GR" sz="2000" dirty="0"/>
        </a:p>
      </dgm:t>
    </dgm:pt>
    <dgm:pt modelId="{69AA7265-25FA-4967-B68E-D067C001BDA5}" type="parTrans" cxnId="{E1E6A170-B8B9-4202-8783-0641301201B0}">
      <dgm:prSet/>
      <dgm:spPr/>
      <dgm:t>
        <a:bodyPr/>
        <a:lstStyle/>
        <a:p>
          <a:endParaRPr lang="el-GR"/>
        </a:p>
      </dgm:t>
    </dgm:pt>
    <dgm:pt modelId="{8B875A9F-F762-4232-B464-ED4A52D496FD}" type="sibTrans" cxnId="{E1E6A170-B8B9-4202-8783-0641301201B0}">
      <dgm:prSet/>
      <dgm:spPr/>
      <dgm:t>
        <a:bodyPr/>
        <a:lstStyle/>
        <a:p>
          <a:endParaRPr lang="el-GR"/>
        </a:p>
      </dgm:t>
    </dgm:pt>
    <dgm:pt modelId="{EC8EF8CF-8688-4BA9-B1A3-7FA20474FD5A}">
      <dgm:prSet custT="1"/>
      <dgm:spPr/>
      <dgm:t>
        <a:bodyPr/>
        <a:lstStyle/>
        <a:p>
          <a:pPr rtl="0"/>
          <a:r>
            <a:rPr lang="el-GR" sz="2000" dirty="0" smtClean="0"/>
            <a:t>Οι μαθητές ζωγραφίζουν αποτυπώνοντας τις προσδοκίες τους από τις τηλεδιασκέψεις</a:t>
          </a:r>
          <a:endParaRPr lang="el-GR" sz="2000" dirty="0"/>
        </a:p>
      </dgm:t>
    </dgm:pt>
    <dgm:pt modelId="{5049E20D-AEF5-49C3-B6F9-9D854B7FDC61}" type="parTrans" cxnId="{B8F8B0F4-4D78-43F3-96C8-D7887834D9B1}">
      <dgm:prSet/>
      <dgm:spPr/>
      <dgm:t>
        <a:bodyPr/>
        <a:lstStyle/>
        <a:p>
          <a:endParaRPr lang="el-GR"/>
        </a:p>
      </dgm:t>
    </dgm:pt>
    <dgm:pt modelId="{760FAD9B-9A6B-4C2A-AFA9-F8FD483B5307}" type="sibTrans" cxnId="{B8F8B0F4-4D78-43F3-96C8-D7887834D9B1}">
      <dgm:prSet/>
      <dgm:spPr/>
      <dgm:t>
        <a:bodyPr/>
        <a:lstStyle/>
        <a:p>
          <a:endParaRPr lang="el-GR"/>
        </a:p>
      </dgm:t>
    </dgm:pt>
    <dgm:pt modelId="{190C6217-B80B-4AC8-A3D7-718EE7ED624D}">
      <dgm:prSet custT="1"/>
      <dgm:spPr/>
      <dgm:t>
        <a:bodyPr/>
        <a:lstStyle/>
        <a:p>
          <a:pPr rtl="0"/>
          <a:r>
            <a:rPr lang="el-GR" sz="2000" dirty="0" smtClean="0"/>
            <a:t>Οι μαθητές προετοιμάζουν το υλικό των παρουσιάσεών τους.</a:t>
          </a:r>
          <a:endParaRPr lang="el-GR" sz="2000" dirty="0"/>
        </a:p>
      </dgm:t>
    </dgm:pt>
    <dgm:pt modelId="{F7BD0D26-168B-4903-9845-028AA4BF7162}" type="parTrans" cxnId="{056FD396-D7CB-4252-97CD-592514DB3CF1}">
      <dgm:prSet/>
      <dgm:spPr/>
      <dgm:t>
        <a:bodyPr/>
        <a:lstStyle/>
        <a:p>
          <a:endParaRPr lang="el-GR"/>
        </a:p>
      </dgm:t>
    </dgm:pt>
    <dgm:pt modelId="{C812759D-D522-4E87-8632-EA8F21111DD8}" type="sibTrans" cxnId="{056FD396-D7CB-4252-97CD-592514DB3CF1}">
      <dgm:prSet/>
      <dgm:spPr/>
      <dgm:t>
        <a:bodyPr/>
        <a:lstStyle/>
        <a:p>
          <a:endParaRPr lang="el-GR"/>
        </a:p>
      </dgm:t>
    </dgm:pt>
    <dgm:pt modelId="{BC35BB5D-9258-435F-88FE-392BB259BB8C}">
      <dgm:prSet custT="1"/>
      <dgm:spPr/>
      <dgm:t>
        <a:bodyPr/>
        <a:lstStyle/>
        <a:p>
          <a:pPr rtl="0"/>
          <a:r>
            <a:rPr lang="el-GR" sz="2000" dirty="0" smtClean="0"/>
            <a:t>Οι μαθητές συμπληρώνουν τα ερωτηματολόγια (EXANTE &amp; TET)</a:t>
          </a:r>
          <a:endParaRPr lang="el-GR" sz="2000" dirty="0"/>
        </a:p>
      </dgm:t>
    </dgm:pt>
    <dgm:pt modelId="{A55D56A9-2D9A-47D3-BD67-4B17E079BEC3}" type="parTrans" cxnId="{C3C1B8B9-C6A8-4140-9A41-BFADD9BD4356}">
      <dgm:prSet/>
      <dgm:spPr/>
      <dgm:t>
        <a:bodyPr/>
        <a:lstStyle/>
        <a:p>
          <a:endParaRPr lang="el-GR"/>
        </a:p>
      </dgm:t>
    </dgm:pt>
    <dgm:pt modelId="{79FC94EE-6AE7-4CF8-AAAE-AC38A9D10FC6}" type="sibTrans" cxnId="{C3C1B8B9-C6A8-4140-9A41-BFADD9BD4356}">
      <dgm:prSet/>
      <dgm:spPr/>
      <dgm:t>
        <a:bodyPr/>
        <a:lstStyle/>
        <a:p>
          <a:endParaRPr lang="el-GR"/>
        </a:p>
      </dgm:t>
    </dgm:pt>
    <dgm:pt modelId="{A571B3EA-7578-40BE-A0B0-FC99A6436E9A}" type="pres">
      <dgm:prSet presAssocID="{D64E0F84-CA49-42AD-A792-07F0C428D705}" presName="linear" presStyleCnt="0">
        <dgm:presLayoutVars>
          <dgm:animLvl val="lvl"/>
          <dgm:resizeHandles val="exact"/>
        </dgm:presLayoutVars>
      </dgm:prSet>
      <dgm:spPr/>
      <dgm:t>
        <a:bodyPr/>
        <a:lstStyle/>
        <a:p>
          <a:endParaRPr lang="el-GR"/>
        </a:p>
      </dgm:t>
    </dgm:pt>
    <dgm:pt modelId="{8633FBE6-6670-4015-BD4E-9B9081B33715}" type="pres">
      <dgm:prSet presAssocID="{FE32FFE0-269B-4193-879A-0198B3E69B2D}" presName="parentText" presStyleLbl="node1" presStyleIdx="0" presStyleCnt="1" custScaleY="57463" custLinFactNeighborY="-18706">
        <dgm:presLayoutVars>
          <dgm:chMax val="0"/>
          <dgm:bulletEnabled val="1"/>
        </dgm:presLayoutVars>
      </dgm:prSet>
      <dgm:spPr/>
      <dgm:t>
        <a:bodyPr/>
        <a:lstStyle/>
        <a:p>
          <a:endParaRPr lang="el-GR"/>
        </a:p>
      </dgm:t>
    </dgm:pt>
    <dgm:pt modelId="{908D9750-B8F6-4CF0-81E2-CD60D88AEFFB}" type="pres">
      <dgm:prSet presAssocID="{FE32FFE0-269B-4193-879A-0198B3E69B2D}" presName="childText" presStyleLbl="revTx" presStyleIdx="0" presStyleCnt="1">
        <dgm:presLayoutVars>
          <dgm:bulletEnabled val="1"/>
        </dgm:presLayoutVars>
      </dgm:prSet>
      <dgm:spPr/>
      <dgm:t>
        <a:bodyPr/>
        <a:lstStyle/>
        <a:p>
          <a:endParaRPr lang="el-GR"/>
        </a:p>
      </dgm:t>
    </dgm:pt>
  </dgm:ptLst>
  <dgm:cxnLst>
    <dgm:cxn modelId="{E1E6A170-B8B9-4202-8783-0641301201B0}" srcId="{FE32FFE0-269B-4193-879A-0198B3E69B2D}" destId="{1ADCAF7C-1A1B-4392-969F-1CDD56BFDE9F}" srcOrd="2" destOrd="0" parTransId="{69AA7265-25FA-4967-B68E-D067C001BDA5}" sibTransId="{8B875A9F-F762-4232-B464-ED4A52D496FD}"/>
    <dgm:cxn modelId="{8B46B4E7-8ABE-4632-8F52-3238C6618C5A}" type="presOf" srcId="{410C4C2F-4544-470D-9B3F-1C8D6C18C5E8}" destId="{908D9750-B8F6-4CF0-81E2-CD60D88AEFFB}" srcOrd="0" destOrd="0" presId="urn:microsoft.com/office/officeart/2005/8/layout/vList2"/>
    <dgm:cxn modelId="{D74EA415-377D-4D9A-8680-A549FF0C10EF}" srcId="{D64E0F84-CA49-42AD-A792-07F0C428D705}" destId="{FE32FFE0-269B-4193-879A-0198B3E69B2D}" srcOrd="0" destOrd="0" parTransId="{999E771B-644E-4029-A60B-0C644CB77BB7}" sibTransId="{6BB70E88-7F13-4A99-991C-1DFA2F924DD2}"/>
    <dgm:cxn modelId="{056FD396-D7CB-4252-97CD-592514DB3CF1}" srcId="{FE32FFE0-269B-4193-879A-0198B3E69B2D}" destId="{190C6217-B80B-4AC8-A3D7-718EE7ED624D}" srcOrd="4" destOrd="0" parTransId="{F7BD0D26-168B-4903-9845-028AA4BF7162}" sibTransId="{C812759D-D522-4E87-8632-EA8F21111DD8}"/>
    <dgm:cxn modelId="{6805AEF5-BB03-4975-9EDD-619FC0738FEA}" srcId="{FE32FFE0-269B-4193-879A-0198B3E69B2D}" destId="{B65CCB07-2C06-44A1-8245-065E167EC30F}" srcOrd="1" destOrd="0" parTransId="{B6D64352-69BA-4699-80BC-1456A6382FDE}" sibTransId="{D8DB8A62-9620-436C-9E8F-9F3F3479DB1D}"/>
    <dgm:cxn modelId="{98AC1475-6E25-4A27-9595-79D43C689B93}" type="presOf" srcId="{EC8EF8CF-8688-4BA9-B1A3-7FA20474FD5A}" destId="{908D9750-B8F6-4CF0-81E2-CD60D88AEFFB}" srcOrd="0" destOrd="3" presId="urn:microsoft.com/office/officeart/2005/8/layout/vList2"/>
    <dgm:cxn modelId="{36B5A6AF-4A85-4B98-98EE-263FE5065256}" type="presOf" srcId="{BC35BB5D-9258-435F-88FE-392BB259BB8C}" destId="{908D9750-B8F6-4CF0-81E2-CD60D88AEFFB}" srcOrd="0" destOrd="5" presId="urn:microsoft.com/office/officeart/2005/8/layout/vList2"/>
    <dgm:cxn modelId="{C3C1B8B9-C6A8-4140-9A41-BFADD9BD4356}" srcId="{FE32FFE0-269B-4193-879A-0198B3E69B2D}" destId="{BC35BB5D-9258-435F-88FE-392BB259BB8C}" srcOrd="5" destOrd="0" parTransId="{A55D56A9-2D9A-47D3-BD67-4B17E079BEC3}" sibTransId="{79FC94EE-6AE7-4CF8-AAAE-AC38A9D10FC6}"/>
    <dgm:cxn modelId="{B8F8B0F4-4D78-43F3-96C8-D7887834D9B1}" srcId="{FE32FFE0-269B-4193-879A-0198B3E69B2D}" destId="{EC8EF8CF-8688-4BA9-B1A3-7FA20474FD5A}" srcOrd="3" destOrd="0" parTransId="{5049E20D-AEF5-49C3-B6F9-9D854B7FDC61}" sibTransId="{760FAD9B-9A6B-4C2A-AFA9-F8FD483B5307}"/>
    <dgm:cxn modelId="{B16185AD-6CA8-4216-AD89-DE1B02D804B2}" srcId="{FE32FFE0-269B-4193-879A-0198B3E69B2D}" destId="{410C4C2F-4544-470D-9B3F-1C8D6C18C5E8}" srcOrd="0" destOrd="0" parTransId="{61434ADD-3466-4C05-BEFF-33913E6B817A}" sibTransId="{F902EA93-1537-418D-BE9D-1C1F49AB69D4}"/>
    <dgm:cxn modelId="{3A5AEE7A-B73B-42B9-850D-037FD8FA29F3}" type="presOf" srcId="{1ADCAF7C-1A1B-4392-969F-1CDD56BFDE9F}" destId="{908D9750-B8F6-4CF0-81E2-CD60D88AEFFB}" srcOrd="0" destOrd="2" presId="urn:microsoft.com/office/officeart/2005/8/layout/vList2"/>
    <dgm:cxn modelId="{0146D99D-3472-48A9-8E7A-3226A27DE81E}" type="presOf" srcId="{B65CCB07-2C06-44A1-8245-065E167EC30F}" destId="{908D9750-B8F6-4CF0-81E2-CD60D88AEFFB}" srcOrd="0" destOrd="1" presId="urn:microsoft.com/office/officeart/2005/8/layout/vList2"/>
    <dgm:cxn modelId="{270EDDB0-452D-4328-B6C8-698F1B8A8B94}" type="presOf" srcId="{190C6217-B80B-4AC8-A3D7-718EE7ED624D}" destId="{908D9750-B8F6-4CF0-81E2-CD60D88AEFFB}" srcOrd="0" destOrd="4" presId="urn:microsoft.com/office/officeart/2005/8/layout/vList2"/>
    <dgm:cxn modelId="{55336E2A-E2AA-4D3B-8553-7B14473B22F0}" type="presOf" srcId="{FE32FFE0-269B-4193-879A-0198B3E69B2D}" destId="{8633FBE6-6670-4015-BD4E-9B9081B33715}" srcOrd="0" destOrd="0" presId="urn:microsoft.com/office/officeart/2005/8/layout/vList2"/>
    <dgm:cxn modelId="{82F60731-6AD4-4983-8373-BE6A362E0282}" type="presOf" srcId="{D64E0F84-CA49-42AD-A792-07F0C428D705}" destId="{A571B3EA-7578-40BE-A0B0-FC99A6436E9A}" srcOrd="0" destOrd="0" presId="urn:microsoft.com/office/officeart/2005/8/layout/vList2"/>
    <dgm:cxn modelId="{2E70F5F8-0F8B-4432-B9B0-79C62E5AB315}" type="presParOf" srcId="{A571B3EA-7578-40BE-A0B0-FC99A6436E9A}" destId="{8633FBE6-6670-4015-BD4E-9B9081B33715}" srcOrd="0" destOrd="0" presId="urn:microsoft.com/office/officeart/2005/8/layout/vList2"/>
    <dgm:cxn modelId="{9E5B63E9-FB5C-44F1-9CE2-CCA10A27B7C7}" type="presParOf" srcId="{A571B3EA-7578-40BE-A0B0-FC99A6436E9A}" destId="{908D9750-B8F6-4CF0-81E2-CD60D88AEFFB}"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CD99342-0AA4-4B39-B933-766E0AEDDDDD}"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1CDC3DE4-BCF7-4CD5-9D4E-97478586B8BF}">
      <dgm:prSet/>
      <dgm:spPr/>
      <dgm:t>
        <a:bodyPr/>
        <a:lstStyle/>
        <a:p>
          <a:pPr rtl="0"/>
          <a:r>
            <a:rPr lang="el-GR" dirty="0" smtClean="0"/>
            <a:t>Συζήτηση πάνω στις εμπειρίες των μαθητών σχετικά με την πρώτη τηλεδιάσκεψη σε τοπικό επίπεδο.</a:t>
          </a:r>
          <a:endParaRPr lang="el-GR" dirty="0"/>
        </a:p>
      </dgm:t>
    </dgm:pt>
    <dgm:pt modelId="{A190DBE9-A055-40AE-9FF2-FEC83F1BE31C}" type="parTrans" cxnId="{B094E263-6B5B-49FC-80D4-DB1D5796906D}">
      <dgm:prSet/>
      <dgm:spPr/>
      <dgm:t>
        <a:bodyPr/>
        <a:lstStyle/>
        <a:p>
          <a:endParaRPr lang="el-GR"/>
        </a:p>
      </dgm:t>
    </dgm:pt>
    <dgm:pt modelId="{D93FD507-346E-4F1F-BE7A-71A61E34DB82}" type="sibTrans" cxnId="{B094E263-6B5B-49FC-80D4-DB1D5796906D}">
      <dgm:prSet/>
      <dgm:spPr/>
      <dgm:t>
        <a:bodyPr/>
        <a:lstStyle/>
        <a:p>
          <a:endParaRPr lang="el-GR"/>
        </a:p>
      </dgm:t>
    </dgm:pt>
    <dgm:pt modelId="{20D197AF-2FA5-4569-B2E5-7C7EE74D840F}">
      <dgm:prSet/>
      <dgm:spPr/>
      <dgm:t>
        <a:bodyPr/>
        <a:lstStyle/>
        <a:p>
          <a:pPr rtl="0"/>
          <a:r>
            <a:rPr lang="el-GR" dirty="0" err="1" smtClean="0"/>
            <a:t>Ομαδοσυνεργατική</a:t>
          </a:r>
          <a:r>
            <a:rPr lang="el-GR" dirty="0" smtClean="0"/>
            <a:t> διερεύνηση του θέματος της ασφάλειας στο διαδίκτυο, στις τοπικές τάξεις, μέσα από ιστοσελίδες, βίντεο και άρθρα.</a:t>
          </a:r>
          <a:endParaRPr lang="el-GR" dirty="0"/>
        </a:p>
      </dgm:t>
    </dgm:pt>
    <dgm:pt modelId="{9C320A68-E71E-440B-A744-66056B3F3593}" type="parTrans" cxnId="{BD0A3C20-58F1-4B92-B47A-F4F84C45BC97}">
      <dgm:prSet/>
      <dgm:spPr/>
      <dgm:t>
        <a:bodyPr/>
        <a:lstStyle/>
        <a:p>
          <a:endParaRPr lang="el-GR"/>
        </a:p>
      </dgm:t>
    </dgm:pt>
    <dgm:pt modelId="{5B8314D5-261D-4F8F-843D-D638AD6E239D}" type="sibTrans" cxnId="{BD0A3C20-58F1-4B92-B47A-F4F84C45BC97}">
      <dgm:prSet/>
      <dgm:spPr/>
      <dgm:t>
        <a:bodyPr/>
        <a:lstStyle/>
        <a:p>
          <a:endParaRPr lang="el-GR"/>
        </a:p>
      </dgm:t>
    </dgm:pt>
    <dgm:pt modelId="{8745927F-304B-4F46-B743-2C5EA27FDCA0}">
      <dgm:prSet/>
      <dgm:spPr/>
      <dgm:t>
        <a:bodyPr/>
        <a:lstStyle/>
        <a:p>
          <a:pPr rtl="0"/>
          <a:r>
            <a:rPr lang="el-GR" dirty="0" smtClean="0"/>
            <a:t>Συνεργασία των συμμετεχόντων εκπαιδευτικών μέσω τηλεδιάσκεψης, προκειμένου να συζητήσουν την οργάνωση και το σχεδιασμό της 2ης τηλεδιάσκεψης της ομάδας των σχολείων τους.</a:t>
          </a:r>
          <a:endParaRPr lang="el-GR" dirty="0"/>
        </a:p>
      </dgm:t>
    </dgm:pt>
    <dgm:pt modelId="{B99BDA89-2A1D-4E2C-97BA-AE73CDFF65A1}" type="parTrans" cxnId="{EA64CEC0-3081-4ADD-8959-686B34FD64BF}">
      <dgm:prSet/>
      <dgm:spPr/>
      <dgm:t>
        <a:bodyPr/>
        <a:lstStyle/>
        <a:p>
          <a:endParaRPr lang="el-GR"/>
        </a:p>
      </dgm:t>
    </dgm:pt>
    <dgm:pt modelId="{6CA65C6A-FAB7-4457-AD7B-71756E419730}" type="sibTrans" cxnId="{EA64CEC0-3081-4ADD-8959-686B34FD64BF}">
      <dgm:prSet/>
      <dgm:spPr/>
      <dgm:t>
        <a:bodyPr/>
        <a:lstStyle/>
        <a:p>
          <a:endParaRPr lang="el-GR"/>
        </a:p>
      </dgm:t>
    </dgm:pt>
    <dgm:pt modelId="{DAFE3531-660D-4DDE-9E7A-6862821F5664}">
      <dgm:prSet/>
      <dgm:spPr/>
      <dgm:t>
        <a:bodyPr/>
        <a:lstStyle/>
        <a:p>
          <a:pPr rtl="0"/>
          <a:r>
            <a:rPr lang="el-GR" dirty="0" smtClean="0"/>
            <a:t>Δημιουργία από τους εκπαιδευτικούς των δύο σχολείων (Γαράζου, Βοριζίων) του σεναρίου της 2ης τηλεδιάσκεψης.</a:t>
          </a:r>
          <a:endParaRPr lang="el-GR" dirty="0"/>
        </a:p>
      </dgm:t>
    </dgm:pt>
    <dgm:pt modelId="{38B177F4-9ABE-4C38-AF4A-BD2EE3320378}" type="parTrans" cxnId="{EC8627A6-D7E9-4B02-AD0C-4865AA482283}">
      <dgm:prSet/>
      <dgm:spPr/>
      <dgm:t>
        <a:bodyPr/>
        <a:lstStyle/>
        <a:p>
          <a:endParaRPr lang="el-GR"/>
        </a:p>
      </dgm:t>
    </dgm:pt>
    <dgm:pt modelId="{D77DF6FB-11C2-4933-BDF0-1BE44F366ECF}" type="sibTrans" cxnId="{EC8627A6-D7E9-4B02-AD0C-4865AA482283}">
      <dgm:prSet/>
      <dgm:spPr/>
      <dgm:t>
        <a:bodyPr/>
        <a:lstStyle/>
        <a:p>
          <a:endParaRPr lang="el-GR"/>
        </a:p>
      </dgm:t>
    </dgm:pt>
    <dgm:pt modelId="{DE164E26-6F0C-437F-B5C7-AA226C3A9BC7}">
      <dgm:prSet/>
      <dgm:spPr/>
      <dgm:t>
        <a:bodyPr/>
        <a:lstStyle/>
        <a:p>
          <a:pPr rtl="0"/>
          <a:r>
            <a:rPr lang="el-GR" dirty="0" smtClean="0"/>
            <a:t>Σχεδιασμός δραστηριοτήτων από τους εκπαιδευτικούς, ώστε να αναδειχθούν οι τρεις υποενότητες του θέματος και δημιουργία του φύλλου εργασίας.</a:t>
          </a:r>
          <a:endParaRPr lang="el-GR" dirty="0"/>
        </a:p>
      </dgm:t>
    </dgm:pt>
    <dgm:pt modelId="{FD25F1EA-5BF4-4F78-90E3-C3CD11A15586}" type="parTrans" cxnId="{E212B10E-201F-465E-BA7A-C188CC768F37}">
      <dgm:prSet/>
      <dgm:spPr/>
      <dgm:t>
        <a:bodyPr/>
        <a:lstStyle/>
        <a:p>
          <a:endParaRPr lang="el-GR"/>
        </a:p>
      </dgm:t>
    </dgm:pt>
    <dgm:pt modelId="{17F14230-2D4D-4FB4-B10F-54F76D5C67EF}" type="sibTrans" cxnId="{E212B10E-201F-465E-BA7A-C188CC768F37}">
      <dgm:prSet/>
      <dgm:spPr/>
      <dgm:t>
        <a:bodyPr/>
        <a:lstStyle/>
        <a:p>
          <a:endParaRPr lang="el-GR"/>
        </a:p>
      </dgm:t>
    </dgm:pt>
    <dgm:pt modelId="{405F503E-F04E-43CF-AF3A-7927865FF1D7}">
      <dgm:prSet/>
      <dgm:spPr/>
      <dgm:t>
        <a:bodyPr/>
        <a:lstStyle/>
        <a:p>
          <a:pPr rtl="0"/>
          <a:r>
            <a:rPr lang="el-GR" dirty="0" smtClean="0"/>
            <a:t>Συμπλήρωση της φόρμας της 2ης ΤΔ και ανάρτησή της στο LSN.</a:t>
          </a:r>
          <a:endParaRPr lang="el-GR" dirty="0"/>
        </a:p>
      </dgm:t>
    </dgm:pt>
    <dgm:pt modelId="{6351A83E-08C3-4930-A2D2-5915D7EE0618}" type="parTrans" cxnId="{DCC60FC2-7D8C-43B4-9190-9CC56CF5EE9D}">
      <dgm:prSet/>
      <dgm:spPr/>
      <dgm:t>
        <a:bodyPr/>
        <a:lstStyle/>
        <a:p>
          <a:endParaRPr lang="el-GR"/>
        </a:p>
      </dgm:t>
    </dgm:pt>
    <dgm:pt modelId="{DA619BFF-106D-4B30-B24F-B8437699FEF9}" type="sibTrans" cxnId="{DCC60FC2-7D8C-43B4-9190-9CC56CF5EE9D}">
      <dgm:prSet/>
      <dgm:spPr/>
      <dgm:t>
        <a:bodyPr/>
        <a:lstStyle/>
        <a:p>
          <a:endParaRPr lang="el-GR"/>
        </a:p>
      </dgm:t>
    </dgm:pt>
    <dgm:pt modelId="{33C39B6E-F2B2-417A-8B41-193142141D5B}">
      <dgm:prSet/>
      <dgm:spPr>
        <a:solidFill>
          <a:srgbClr val="C67810"/>
        </a:solidFill>
      </dgm:spPr>
      <dgm:t>
        <a:bodyPr/>
        <a:lstStyle/>
        <a:p>
          <a:pPr algn="ctr" rtl="0"/>
          <a:r>
            <a:rPr lang="el-GR" b="1" dirty="0" smtClean="0"/>
            <a:t>Δραστηριότητες πριν την </a:t>
          </a:r>
          <a:r>
            <a:rPr lang="en-US" b="1" dirty="0" smtClean="0"/>
            <a:t>2</a:t>
          </a:r>
          <a:r>
            <a:rPr lang="el-GR" b="1" dirty="0" err="1" smtClean="0"/>
            <a:t>ηΤηλεδιάσκεψη</a:t>
          </a:r>
          <a:endParaRPr lang="el-GR" dirty="0"/>
        </a:p>
      </dgm:t>
    </dgm:pt>
    <dgm:pt modelId="{B9E03EC7-1F1D-4CA2-8E13-99D03DB35441}" type="parTrans" cxnId="{BBDA937D-90FE-47B1-B694-F2F92D84759E}">
      <dgm:prSet/>
      <dgm:spPr/>
      <dgm:t>
        <a:bodyPr/>
        <a:lstStyle/>
        <a:p>
          <a:endParaRPr lang="el-GR"/>
        </a:p>
      </dgm:t>
    </dgm:pt>
    <dgm:pt modelId="{AD7077B9-59F9-4817-AF6F-C77C0AB5B5CE}" type="sibTrans" cxnId="{BBDA937D-90FE-47B1-B694-F2F92D84759E}">
      <dgm:prSet/>
      <dgm:spPr/>
      <dgm:t>
        <a:bodyPr/>
        <a:lstStyle/>
        <a:p>
          <a:endParaRPr lang="el-GR"/>
        </a:p>
      </dgm:t>
    </dgm:pt>
    <dgm:pt modelId="{D43E8C1E-70CD-4417-B188-E68475B976C2}" type="pres">
      <dgm:prSet presAssocID="{5CD99342-0AA4-4B39-B933-766E0AEDDDDD}" presName="linear" presStyleCnt="0">
        <dgm:presLayoutVars>
          <dgm:animLvl val="lvl"/>
          <dgm:resizeHandles val="exact"/>
        </dgm:presLayoutVars>
      </dgm:prSet>
      <dgm:spPr/>
      <dgm:t>
        <a:bodyPr/>
        <a:lstStyle/>
        <a:p>
          <a:endParaRPr lang="el-GR"/>
        </a:p>
      </dgm:t>
    </dgm:pt>
    <dgm:pt modelId="{B46A6198-580B-4540-A17F-1B9A120F2559}" type="pres">
      <dgm:prSet presAssocID="{33C39B6E-F2B2-417A-8B41-193142141D5B}" presName="parentText" presStyleLbl="node1" presStyleIdx="0" presStyleCnt="1">
        <dgm:presLayoutVars>
          <dgm:chMax val="0"/>
          <dgm:bulletEnabled val="1"/>
        </dgm:presLayoutVars>
      </dgm:prSet>
      <dgm:spPr/>
      <dgm:t>
        <a:bodyPr/>
        <a:lstStyle/>
        <a:p>
          <a:endParaRPr lang="el-GR"/>
        </a:p>
      </dgm:t>
    </dgm:pt>
    <dgm:pt modelId="{1B10B054-BC66-4FFD-8390-52042F040174}" type="pres">
      <dgm:prSet presAssocID="{33C39B6E-F2B2-417A-8B41-193142141D5B}" presName="childText" presStyleLbl="revTx" presStyleIdx="0" presStyleCnt="1">
        <dgm:presLayoutVars>
          <dgm:bulletEnabled val="1"/>
        </dgm:presLayoutVars>
      </dgm:prSet>
      <dgm:spPr/>
      <dgm:t>
        <a:bodyPr/>
        <a:lstStyle/>
        <a:p>
          <a:endParaRPr lang="el-GR"/>
        </a:p>
      </dgm:t>
    </dgm:pt>
  </dgm:ptLst>
  <dgm:cxnLst>
    <dgm:cxn modelId="{BD0A3C20-58F1-4B92-B47A-F4F84C45BC97}" srcId="{33C39B6E-F2B2-417A-8B41-193142141D5B}" destId="{20D197AF-2FA5-4569-B2E5-7C7EE74D840F}" srcOrd="1" destOrd="0" parTransId="{9C320A68-E71E-440B-A744-66056B3F3593}" sibTransId="{5B8314D5-261D-4F8F-843D-D638AD6E239D}"/>
    <dgm:cxn modelId="{EA64CEC0-3081-4ADD-8959-686B34FD64BF}" srcId="{33C39B6E-F2B2-417A-8B41-193142141D5B}" destId="{8745927F-304B-4F46-B743-2C5EA27FDCA0}" srcOrd="2" destOrd="0" parTransId="{B99BDA89-2A1D-4E2C-97BA-AE73CDFF65A1}" sibTransId="{6CA65C6A-FAB7-4457-AD7B-71756E419730}"/>
    <dgm:cxn modelId="{E212B10E-201F-465E-BA7A-C188CC768F37}" srcId="{33C39B6E-F2B2-417A-8B41-193142141D5B}" destId="{DE164E26-6F0C-437F-B5C7-AA226C3A9BC7}" srcOrd="4" destOrd="0" parTransId="{FD25F1EA-5BF4-4F78-90E3-C3CD11A15586}" sibTransId="{17F14230-2D4D-4FB4-B10F-54F76D5C67EF}"/>
    <dgm:cxn modelId="{27C4BCD2-55AD-4FC8-945E-E54F28DBEE51}" type="presOf" srcId="{33C39B6E-F2B2-417A-8B41-193142141D5B}" destId="{B46A6198-580B-4540-A17F-1B9A120F2559}" srcOrd="0" destOrd="0" presId="urn:microsoft.com/office/officeart/2005/8/layout/vList2"/>
    <dgm:cxn modelId="{DCC60FC2-7D8C-43B4-9190-9CC56CF5EE9D}" srcId="{33C39B6E-F2B2-417A-8B41-193142141D5B}" destId="{405F503E-F04E-43CF-AF3A-7927865FF1D7}" srcOrd="5" destOrd="0" parTransId="{6351A83E-08C3-4930-A2D2-5915D7EE0618}" sibTransId="{DA619BFF-106D-4B30-B24F-B8437699FEF9}"/>
    <dgm:cxn modelId="{31459619-4963-489E-A977-FA69B3FA8C4B}" type="presOf" srcId="{1CDC3DE4-BCF7-4CD5-9D4E-97478586B8BF}" destId="{1B10B054-BC66-4FFD-8390-52042F040174}" srcOrd="0" destOrd="0" presId="urn:microsoft.com/office/officeart/2005/8/layout/vList2"/>
    <dgm:cxn modelId="{B094E263-6B5B-49FC-80D4-DB1D5796906D}" srcId="{33C39B6E-F2B2-417A-8B41-193142141D5B}" destId="{1CDC3DE4-BCF7-4CD5-9D4E-97478586B8BF}" srcOrd="0" destOrd="0" parTransId="{A190DBE9-A055-40AE-9FF2-FEC83F1BE31C}" sibTransId="{D93FD507-346E-4F1F-BE7A-71A61E34DB82}"/>
    <dgm:cxn modelId="{BBDA937D-90FE-47B1-B694-F2F92D84759E}" srcId="{5CD99342-0AA4-4B39-B933-766E0AEDDDDD}" destId="{33C39B6E-F2B2-417A-8B41-193142141D5B}" srcOrd="0" destOrd="0" parTransId="{B9E03EC7-1F1D-4CA2-8E13-99D03DB35441}" sibTransId="{AD7077B9-59F9-4817-AF6F-C77C0AB5B5CE}"/>
    <dgm:cxn modelId="{B21C6115-4B6B-4181-AF2B-C92EE66551BB}" type="presOf" srcId="{405F503E-F04E-43CF-AF3A-7927865FF1D7}" destId="{1B10B054-BC66-4FFD-8390-52042F040174}" srcOrd="0" destOrd="5" presId="urn:microsoft.com/office/officeart/2005/8/layout/vList2"/>
    <dgm:cxn modelId="{96FE0D21-F9C5-4D34-B28C-31DE461AE2EA}" type="presOf" srcId="{DAFE3531-660D-4DDE-9E7A-6862821F5664}" destId="{1B10B054-BC66-4FFD-8390-52042F040174}" srcOrd="0" destOrd="3" presId="urn:microsoft.com/office/officeart/2005/8/layout/vList2"/>
    <dgm:cxn modelId="{68852D3D-0304-456D-99A1-20D4CF7E1F5F}" type="presOf" srcId="{8745927F-304B-4F46-B743-2C5EA27FDCA0}" destId="{1B10B054-BC66-4FFD-8390-52042F040174}" srcOrd="0" destOrd="2" presId="urn:microsoft.com/office/officeart/2005/8/layout/vList2"/>
    <dgm:cxn modelId="{4A30CC7E-3512-4EE0-B9E1-88394B308971}" type="presOf" srcId="{DE164E26-6F0C-437F-B5C7-AA226C3A9BC7}" destId="{1B10B054-BC66-4FFD-8390-52042F040174}" srcOrd="0" destOrd="4" presId="urn:microsoft.com/office/officeart/2005/8/layout/vList2"/>
    <dgm:cxn modelId="{EC8627A6-D7E9-4B02-AD0C-4865AA482283}" srcId="{33C39B6E-F2B2-417A-8B41-193142141D5B}" destId="{DAFE3531-660D-4DDE-9E7A-6862821F5664}" srcOrd="3" destOrd="0" parTransId="{38B177F4-9ABE-4C38-AF4A-BD2EE3320378}" sibTransId="{D77DF6FB-11C2-4933-BDF0-1BE44F366ECF}"/>
    <dgm:cxn modelId="{C14867F7-C320-4F32-A5C9-ABB894E0A172}" type="presOf" srcId="{5CD99342-0AA4-4B39-B933-766E0AEDDDDD}" destId="{D43E8C1E-70CD-4417-B188-E68475B976C2}" srcOrd="0" destOrd="0" presId="urn:microsoft.com/office/officeart/2005/8/layout/vList2"/>
    <dgm:cxn modelId="{4267610C-BBE0-4479-B492-0289B151C221}" type="presOf" srcId="{20D197AF-2FA5-4569-B2E5-7C7EE74D840F}" destId="{1B10B054-BC66-4FFD-8390-52042F040174}" srcOrd="0" destOrd="1" presId="urn:microsoft.com/office/officeart/2005/8/layout/vList2"/>
    <dgm:cxn modelId="{17E1E5CD-3BDF-4246-AA9B-09B4B6B4C4D2}" type="presParOf" srcId="{D43E8C1E-70CD-4417-B188-E68475B976C2}" destId="{B46A6198-580B-4540-A17F-1B9A120F2559}" srcOrd="0" destOrd="0" presId="urn:microsoft.com/office/officeart/2005/8/layout/vList2"/>
    <dgm:cxn modelId="{325313E7-41C8-4071-9897-67A8D9B52541}" type="presParOf" srcId="{D43E8C1E-70CD-4417-B188-E68475B976C2}" destId="{1B10B054-BC66-4FFD-8390-52042F040174}"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86CC12-68E1-464E-9265-A7C2D9DFF0F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1193C31D-2D98-41B7-A620-106DBC658AB9}">
      <dgm:prSet/>
      <dgm:spPr/>
      <dgm:t>
        <a:bodyPr/>
        <a:lstStyle/>
        <a:p>
          <a:pPr rtl="0"/>
          <a:r>
            <a:rPr lang="el-GR" dirty="0" smtClean="0">
              <a:latin typeface="Times New Roman" pitchFamily="18" charset="0"/>
              <a:cs typeface="Times New Roman" pitchFamily="18" charset="0"/>
            </a:rPr>
            <a:t>Εισαγωγή – Καλωσόρισμα από τους εκπαιδευτικούς  Βοριζίων – Γαράζου</a:t>
          </a:r>
          <a:endParaRPr lang="el-GR" dirty="0">
            <a:latin typeface="Times New Roman" pitchFamily="18" charset="0"/>
            <a:cs typeface="Times New Roman" pitchFamily="18" charset="0"/>
          </a:endParaRPr>
        </a:p>
      </dgm:t>
    </dgm:pt>
    <dgm:pt modelId="{E4D58EAA-A01F-49F4-A29D-8A8034A130F4}" type="parTrans" cxnId="{D956A680-9828-4F8D-93CF-202825810658}">
      <dgm:prSet/>
      <dgm:spPr/>
      <dgm:t>
        <a:bodyPr/>
        <a:lstStyle/>
        <a:p>
          <a:endParaRPr lang="el-GR"/>
        </a:p>
      </dgm:t>
    </dgm:pt>
    <dgm:pt modelId="{8FFF1B42-9F97-4065-BAF1-08321B637217}" type="sibTrans" cxnId="{D956A680-9828-4F8D-93CF-202825810658}">
      <dgm:prSet/>
      <dgm:spPr/>
      <dgm:t>
        <a:bodyPr/>
        <a:lstStyle/>
        <a:p>
          <a:endParaRPr lang="el-GR"/>
        </a:p>
      </dgm:t>
    </dgm:pt>
    <dgm:pt modelId="{DC197134-F9CE-4A02-B8DA-050206C19A6A}">
      <dgm:prSet/>
      <dgm:spPr/>
      <dgm:t>
        <a:bodyPr/>
        <a:lstStyle/>
        <a:p>
          <a:pPr rtl="0"/>
          <a:r>
            <a:rPr lang="el-GR" dirty="0" smtClean="0">
              <a:latin typeface="Times New Roman" pitchFamily="18" charset="0"/>
              <a:cs typeface="Times New Roman" pitchFamily="18" charset="0"/>
            </a:rPr>
            <a:t>Οι μαθητές των δύο σχολείων (Βοριζίων - Γαράζου) κάνουν μια ζωγραφιά σχετικά με το τι θυμούνται από την 1η ΤΔ και γράφουν μία λέξη κλειδί. Τη ζωγραφιά αυτή την παρουσιάζουν μπροστά στην κάμερα, αφού συστηθούν, προκειμένου να εμπλακούν πιο </a:t>
          </a:r>
          <a:r>
            <a:rPr lang="el-GR" dirty="0" err="1" smtClean="0">
              <a:latin typeface="Times New Roman" pitchFamily="18" charset="0"/>
              <a:cs typeface="Times New Roman" pitchFamily="18" charset="0"/>
            </a:rPr>
            <a:t>προσωποκεντρικά</a:t>
          </a:r>
          <a:r>
            <a:rPr lang="el-GR" dirty="0" smtClean="0">
              <a:latin typeface="Times New Roman" pitchFamily="18" charset="0"/>
              <a:cs typeface="Times New Roman" pitchFamily="18" charset="0"/>
            </a:rPr>
            <a:t> στη διαδικασία.</a:t>
          </a:r>
          <a:endParaRPr lang="el-GR" dirty="0">
            <a:latin typeface="Times New Roman" pitchFamily="18" charset="0"/>
            <a:cs typeface="Times New Roman" pitchFamily="18" charset="0"/>
          </a:endParaRPr>
        </a:p>
      </dgm:t>
    </dgm:pt>
    <dgm:pt modelId="{303C04D2-A866-4CB4-8D61-3EC66FDFC0D8}" type="parTrans" cxnId="{62205DA6-54CD-4717-892F-2DC5BAE729E8}">
      <dgm:prSet/>
      <dgm:spPr/>
      <dgm:t>
        <a:bodyPr/>
        <a:lstStyle/>
        <a:p>
          <a:endParaRPr lang="el-GR"/>
        </a:p>
      </dgm:t>
    </dgm:pt>
    <dgm:pt modelId="{825C8002-B5C0-4845-9D86-20A0D0CD47D6}" type="sibTrans" cxnId="{62205DA6-54CD-4717-892F-2DC5BAE729E8}">
      <dgm:prSet/>
      <dgm:spPr/>
      <dgm:t>
        <a:bodyPr/>
        <a:lstStyle/>
        <a:p>
          <a:endParaRPr lang="el-GR"/>
        </a:p>
      </dgm:t>
    </dgm:pt>
    <dgm:pt modelId="{56811FAE-1B3E-474C-932B-2CEC161A01E6}">
      <dgm:prSet/>
      <dgm:spPr/>
      <dgm:t>
        <a:bodyPr/>
        <a:lstStyle/>
        <a:p>
          <a:pPr rtl="0"/>
          <a:r>
            <a:rPr lang="el-GR" dirty="0" smtClean="0">
              <a:latin typeface="Times New Roman" pitchFamily="18" charset="0"/>
              <a:cs typeface="Times New Roman" pitchFamily="18" charset="0"/>
            </a:rPr>
            <a:t>Μοιράζεται στους μαθητές το φύλλο εργασίας της 2ης ΤΔ.</a:t>
          </a:r>
          <a:endParaRPr lang="el-GR" dirty="0">
            <a:latin typeface="Times New Roman" pitchFamily="18" charset="0"/>
            <a:cs typeface="Times New Roman" pitchFamily="18" charset="0"/>
          </a:endParaRPr>
        </a:p>
      </dgm:t>
    </dgm:pt>
    <dgm:pt modelId="{853CBD9E-5B73-4259-9268-860B7FA463B1}" type="parTrans" cxnId="{FE39C143-DBD4-4813-AC5B-DB2460B70901}">
      <dgm:prSet/>
      <dgm:spPr/>
      <dgm:t>
        <a:bodyPr/>
        <a:lstStyle/>
        <a:p>
          <a:endParaRPr lang="el-GR"/>
        </a:p>
      </dgm:t>
    </dgm:pt>
    <dgm:pt modelId="{A5A65D52-A6A8-478D-93D1-59D69F8F74B2}" type="sibTrans" cxnId="{FE39C143-DBD4-4813-AC5B-DB2460B70901}">
      <dgm:prSet/>
      <dgm:spPr/>
      <dgm:t>
        <a:bodyPr/>
        <a:lstStyle/>
        <a:p>
          <a:endParaRPr lang="el-GR"/>
        </a:p>
      </dgm:t>
    </dgm:pt>
    <dgm:pt modelId="{352A38E8-FE16-40EB-994B-C3073735F412}">
      <dgm:prSet/>
      <dgm:spPr/>
      <dgm:t>
        <a:bodyPr/>
        <a:lstStyle/>
        <a:p>
          <a:pPr rtl="0"/>
          <a:r>
            <a:rPr lang="el-GR" dirty="0" smtClean="0">
              <a:latin typeface="Times New Roman" pitchFamily="18" charset="0"/>
              <a:cs typeface="Times New Roman" pitchFamily="18" charset="0"/>
            </a:rPr>
            <a:t>Οι μαθητές παρακολουθούν τα σχετικά με την ασφάλεια, τον εκφοβισμό και τον εθισμό </a:t>
          </a:r>
          <a:r>
            <a:rPr lang="el-GR" dirty="0" err="1" smtClean="0">
              <a:latin typeface="Times New Roman" pitchFamily="18" charset="0"/>
              <a:cs typeface="Times New Roman" pitchFamily="18" charset="0"/>
            </a:rPr>
            <a:t>video</a:t>
          </a:r>
          <a:r>
            <a:rPr lang="el-GR" dirty="0" smtClean="0">
              <a:latin typeface="Times New Roman" pitchFamily="18" charset="0"/>
              <a:cs typeface="Times New Roman" pitchFamily="18" charset="0"/>
            </a:rPr>
            <a:t>.</a:t>
          </a:r>
          <a:endParaRPr lang="el-GR" dirty="0">
            <a:latin typeface="Times New Roman" pitchFamily="18" charset="0"/>
            <a:cs typeface="Times New Roman" pitchFamily="18" charset="0"/>
          </a:endParaRPr>
        </a:p>
      </dgm:t>
    </dgm:pt>
    <dgm:pt modelId="{C7E837B4-1F9E-4329-AED2-5FC4C3C28429}" type="parTrans" cxnId="{C3F22631-8C87-496E-B2A2-E9842C69588B}">
      <dgm:prSet/>
      <dgm:spPr/>
      <dgm:t>
        <a:bodyPr/>
        <a:lstStyle/>
        <a:p>
          <a:endParaRPr lang="el-GR"/>
        </a:p>
      </dgm:t>
    </dgm:pt>
    <dgm:pt modelId="{9F991385-E313-4483-81FF-FFC57B8A4741}" type="sibTrans" cxnId="{C3F22631-8C87-496E-B2A2-E9842C69588B}">
      <dgm:prSet/>
      <dgm:spPr/>
      <dgm:t>
        <a:bodyPr/>
        <a:lstStyle/>
        <a:p>
          <a:endParaRPr lang="el-GR"/>
        </a:p>
      </dgm:t>
    </dgm:pt>
    <dgm:pt modelId="{FB7FCDDF-9D67-4792-9D50-A9BFCEA4A080}">
      <dgm:prSet/>
      <dgm:spPr/>
      <dgm:t>
        <a:bodyPr/>
        <a:lstStyle/>
        <a:p>
          <a:pPr rtl="0"/>
          <a:r>
            <a:rPr lang="el-GR" dirty="0" smtClean="0">
              <a:latin typeface="Times New Roman" pitchFamily="18" charset="0"/>
              <a:cs typeface="Times New Roman" pitchFamily="18" charset="0"/>
            </a:rPr>
            <a:t>Στη συνέχεια, οι μαθητές παρακολουθούν στιγμιότυπα από τα κομβικά σημεία των βίντεο, συζητούν πάνω σε αυτά, με σκοπό την προετοιμασία ανάδειξης των, προς μελέτη, υποενοτήτων και απαντούν στις σχετικές ερωτήσεις  του φύλλου εργασίας.</a:t>
          </a:r>
          <a:endParaRPr lang="el-GR" dirty="0">
            <a:latin typeface="Times New Roman" pitchFamily="18" charset="0"/>
            <a:cs typeface="Times New Roman" pitchFamily="18" charset="0"/>
          </a:endParaRPr>
        </a:p>
      </dgm:t>
    </dgm:pt>
    <dgm:pt modelId="{4AE47D06-EE8C-40ED-A0A6-A42E110CEF65}" type="parTrans" cxnId="{39CA448C-20BE-40A5-90A0-07183DD43420}">
      <dgm:prSet/>
      <dgm:spPr/>
      <dgm:t>
        <a:bodyPr/>
        <a:lstStyle/>
        <a:p>
          <a:endParaRPr lang="el-GR"/>
        </a:p>
      </dgm:t>
    </dgm:pt>
    <dgm:pt modelId="{0FCA20E4-45AA-4FF0-9769-E682E4720E4F}" type="sibTrans" cxnId="{39CA448C-20BE-40A5-90A0-07183DD43420}">
      <dgm:prSet/>
      <dgm:spPr/>
      <dgm:t>
        <a:bodyPr/>
        <a:lstStyle/>
        <a:p>
          <a:endParaRPr lang="el-GR"/>
        </a:p>
      </dgm:t>
    </dgm:pt>
    <dgm:pt modelId="{09D92AA7-00A6-478F-80B7-80739AA748E3}">
      <dgm:prSet/>
      <dgm:spPr/>
      <dgm:t>
        <a:bodyPr/>
        <a:lstStyle/>
        <a:p>
          <a:pPr rtl="0"/>
          <a:r>
            <a:rPr lang="el-GR" dirty="0" smtClean="0">
              <a:latin typeface="Times New Roman" pitchFamily="18" charset="0"/>
              <a:cs typeface="Times New Roman" pitchFamily="18" charset="0"/>
            </a:rPr>
            <a:t>Σύνοψη και ανάδειξη των 3 υποενοτήτων με τις οποίες θα ασχοληθούν οι μαθητές (ασφάλεια, εθισμός,</a:t>
          </a:r>
          <a:r>
            <a:rPr lang="en-US" dirty="0" err="1" smtClean="0">
              <a:latin typeface="Times New Roman" pitchFamily="18" charset="0"/>
              <a:cs typeface="Times New Roman" pitchFamily="18" charset="0"/>
            </a:rPr>
            <a:t>cyberbulling</a:t>
          </a:r>
          <a:r>
            <a:rPr lang="en-US" dirty="0" smtClean="0">
              <a:latin typeface="Times New Roman" pitchFamily="18" charset="0"/>
              <a:cs typeface="Times New Roman" pitchFamily="18" charset="0"/>
            </a:rPr>
            <a:t>)</a:t>
          </a:r>
          <a:endParaRPr lang="el-GR" dirty="0">
            <a:latin typeface="Times New Roman" pitchFamily="18" charset="0"/>
            <a:cs typeface="Times New Roman" pitchFamily="18" charset="0"/>
          </a:endParaRPr>
        </a:p>
      </dgm:t>
    </dgm:pt>
    <dgm:pt modelId="{4D71A1B8-06B7-4FA9-BB1A-3E28152FF3B5}" type="parTrans" cxnId="{A99020B1-BDA1-4579-8B52-D2F38575D2E8}">
      <dgm:prSet/>
      <dgm:spPr/>
      <dgm:t>
        <a:bodyPr/>
        <a:lstStyle/>
        <a:p>
          <a:endParaRPr lang="el-GR"/>
        </a:p>
      </dgm:t>
    </dgm:pt>
    <dgm:pt modelId="{AFF4BD79-2501-4FC5-A66D-4D81107A4547}" type="sibTrans" cxnId="{A99020B1-BDA1-4579-8B52-D2F38575D2E8}">
      <dgm:prSet/>
      <dgm:spPr/>
      <dgm:t>
        <a:bodyPr/>
        <a:lstStyle/>
        <a:p>
          <a:endParaRPr lang="el-GR"/>
        </a:p>
      </dgm:t>
    </dgm:pt>
    <dgm:pt modelId="{1641995D-6A4B-4E0C-A2BE-510406442CC5}">
      <dgm:prSet/>
      <dgm:spPr/>
      <dgm:t>
        <a:bodyPr/>
        <a:lstStyle/>
        <a:p>
          <a:pPr rtl="0"/>
          <a:r>
            <a:rPr lang="el-GR" dirty="0" smtClean="0">
              <a:latin typeface="Times New Roman" pitchFamily="18" charset="0"/>
              <a:cs typeface="Times New Roman" pitchFamily="18" charset="0"/>
            </a:rPr>
            <a:t>Κλείσιμο</a:t>
          </a:r>
          <a:endParaRPr lang="el-GR" dirty="0">
            <a:latin typeface="Times New Roman" pitchFamily="18" charset="0"/>
            <a:cs typeface="Times New Roman" pitchFamily="18" charset="0"/>
          </a:endParaRPr>
        </a:p>
      </dgm:t>
    </dgm:pt>
    <dgm:pt modelId="{34ECE80C-B4C0-4042-AE4A-5A7D1A55846B}" type="parTrans" cxnId="{DE123B84-A1BE-4262-A49D-B7D86978FFF3}">
      <dgm:prSet/>
      <dgm:spPr/>
      <dgm:t>
        <a:bodyPr/>
        <a:lstStyle/>
        <a:p>
          <a:endParaRPr lang="el-GR"/>
        </a:p>
      </dgm:t>
    </dgm:pt>
    <dgm:pt modelId="{42264F99-4F11-44FB-A4FE-27E1E9098EED}" type="sibTrans" cxnId="{DE123B84-A1BE-4262-A49D-B7D86978FFF3}">
      <dgm:prSet/>
      <dgm:spPr/>
      <dgm:t>
        <a:bodyPr/>
        <a:lstStyle/>
        <a:p>
          <a:endParaRPr lang="el-GR"/>
        </a:p>
      </dgm:t>
    </dgm:pt>
    <dgm:pt modelId="{0DB0AB56-E993-4FC9-BE1A-FF18E8740CF0}">
      <dgm:prSet/>
      <dgm:spPr/>
      <dgm:t>
        <a:bodyPr/>
        <a:lstStyle/>
        <a:p>
          <a:pPr rtl="0"/>
          <a:r>
            <a:rPr lang="el-GR" dirty="0" smtClean="0">
              <a:latin typeface="Times New Roman" pitchFamily="18" charset="0"/>
              <a:cs typeface="Times New Roman" pitchFamily="18" charset="0"/>
            </a:rPr>
            <a:t>Συμπλήρωση του ερωτηματολογίου ONGOING 2, από τους μαθητές, μετά το τέλος της τηλεδιάσκεψης.</a:t>
          </a:r>
          <a:endParaRPr lang="el-GR" dirty="0">
            <a:latin typeface="Times New Roman" pitchFamily="18" charset="0"/>
            <a:cs typeface="Times New Roman" pitchFamily="18" charset="0"/>
          </a:endParaRPr>
        </a:p>
      </dgm:t>
    </dgm:pt>
    <dgm:pt modelId="{B959617E-6335-447A-8B29-D37955FC7C34}" type="parTrans" cxnId="{12487083-E360-434B-BBCC-3673F91CF2C5}">
      <dgm:prSet/>
      <dgm:spPr/>
      <dgm:t>
        <a:bodyPr/>
        <a:lstStyle/>
        <a:p>
          <a:endParaRPr lang="el-GR"/>
        </a:p>
      </dgm:t>
    </dgm:pt>
    <dgm:pt modelId="{9D51AC62-9872-4ACB-9D79-EDE5CFC3DBC0}" type="sibTrans" cxnId="{12487083-E360-434B-BBCC-3673F91CF2C5}">
      <dgm:prSet/>
      <dgm:spPr/>
      <dgm:t>
        <a:bodyPr/>
        <a:lstStyle/>
        <a:p>
          <a:endParaRPr lang="el-GR"/>
        </a:p>
      </dgm:t>
    </dgm:pt>
    <dgm:pt modelId="{B3316099-878C-4A6E-857A-B76B279DD23A}">
      <dgm:prSet/>
      <dgm:spPr>
        <a:solidFill>
          <a:srgbClr val="BF2323"/>
        </a:solidFill>
      </dgm:spPr>
      <dgm:t>
        <a:bodyPr/>
        <a:lstStyle/>
        <a:p>
          <a:pPr algn="ctr" rtl="0"/>
          <a:r>
            <a:rPr lang="el-GR" dirty="0" smtClean="0"/>
            <a:t>Δραστηριότητες 2ης Τηλεδιάσκεψης</a:t>
          </a:r>
          <a:endParaRPr lang="el-GR" dirty="0"/>
        </a:p>
      </dgm:t>
    </dgm:pt>
    <dgm:pt modelId="{4CB4BC3C-7A18-4428-8A10-2A2A80E38EC0}" type="parTrans" cxnId="{5CD9A9AF-13C0-435A-8729-A829EA642408}">
      <dgm:prSet/>
      <dgm:spPr/>
      <dgm:t>
        <a:bodyPr/>
        <a:lstStyle/>
        <a:p>
          <a:endParaRPr lang="el-GR"/>
        </a:p>
      </dgm:t>
    </dgm:pt>
    <dgm:pt modelId="{063B2B54-46CF-4487-B0B9-6D80B2D2E9FA}" type="sibTrans" cxnId="{5CD9A9AF-13C0-435A-8729-A829EA642408}">
      <dgm:prSet/>
      <dgm:spPr/>
      <dgm:t>
        <a:bodyPr/>
        <a:lstStyle/>
        <a:p>
          <a:endParaRPr lang="el-GR"/>
        </a:p>
      </dgm:t>
    </dgm:pt>
    <dgm:pt modelId="{356CE11E-B9BC-42D4-A65A-D4250B3C74FF}" type="pres">
      <dgm:prSet presAssocID="{3A86CC12-68E1-464E-9265-A7C2D9DFF0F6}" presName="linear" presStyleCnt="0">
        <dgm:presLayoutVars>
          <dgm:animLvl val="lvl"/>
          <dgm:resizeHandles val="exact"/>
        </dgm:presLayoutVars>
      </dgm:prSet>
      <dgm:spPr/>
      <dgm:t>
        <a:bodyPr/>
        <a:lstStyle/>
        <a:p>
          <a:endParaRPr lang="el-GR"/>
        </a:p>
      </dgm:t>
    </dgm:pt>
    <dgm:pt modelId="{55E114C4-D7D1-4169-B8AF-0D1A24E3759F}" type="pres">
      <dgm:prSet presAssocID="{B3316099-878C-4A6E-857A-B76B279DD23A}" presName="parentText" presStyleLbl="node1" presStyleIdx="0" presStyleCnt="1" custLinFactNeighborX="-207" custLinFactNeighborY="-3234">
        <dgm:presLayoutVars>
          <dgm:chMax val="0"/>
          <dgm:bulletEnabled val="1"/>
        </dgm:presLayoutVars>
      </dgm:prSet>
      <dgm:spPr/>
      <dgm:t>
        <a:bodyPr/>
        <a:lstStyle/>
        <a:p>
          <a:endParaRPr lang="el-GR"/>
        </a:p>
      </dgm:t>
    </dgm:pt>
    <dgm:pt modelId="{AABB5F64-7019-48A2-8FDF-05961466CA43}" type="pres">
      <dgm:prSet presAssocID="{B3316099-878C-4A6E-857A-B76B279DD23A}" presName="childText" presStyleLbl="revTx" presStyleIdx="0" presStyleCnt="1" custScaleY="107939">
        <dgm:presLayoutVars>
          <dgm:bulletEnabled val="1"/>
        </dgm:presLayoutVars>
      </dgm:prSet>
      <dgm:spPr/>
      <dgm:t>
        <a:bodyPr/>
        <a:lstStyle/>
        <a:p>
          <a:endParaRPr lang="el-GR"/>
        </a:p>
      </dgm:t>
    </dgm:pt>
  </dgm:ptLst>
  <dgm:cxnLst>
    <dgm:cxn modelId="{22C42E37-BE44-46A8-8EFE-DBB9B4849361}" type="presOf" srcId="{56811FAE-1B3E-474C-932B-2CEC161A01E6}" destId="{AABB5F64-7019-48A2-8FDF-05961466CA43}" srcOrd="0" destOrd="2" presId="urn:microsoft.com/office/officeart/2005/8/layout/vList2"/>
    <dgm:cxn modelId="{67CDD9F4-801C-4CC9-8E42-795AE2530491}" type="presOf" srcId="{3A86CC12-68E1-464E-9265-A7C2D9DFF0F6}" destId="{356CE11E-B9BC-42D4-A65A-D4250B3C74FF}" srcOrd="0" destOrd="0" presId="urn:microsoft.com/office/officeart/2005/8/layout/vList2"/>
    <dgm:cxn modelId="{DE123B84-A1BE-4262-A49D-B7D86978FFF3}" srcId="{B3316099-878C-4A6E-857A-B76B279DD23A}" destId="{1641995D-6A4B-4E0C-A2BE-510406442CC5}" srcOrd="6" destOrd="0" parTransId="{34ECE80C-B4C0-4042-AE4A-5A7D1A55846B}" sibTransId="{42264F99-4F11-44FB-A4FE-27E1E9098EED}"/>
    <dgm:cxn modelId="{D2CFB408-4F17-4793-913B-6924B1DE6D43}" type="presOf" srcId="{FB7FCDDF-9D67-4792-9D50-A9BFCEA4A080}" destId="{AABB5F64-7019-48A2-8FDF-05961466CA43}" srcOrd="0" destOrd="4" presId="urn:microsoft.com/office/officeart/2005/8/layout/vList2"/>
    <dgm:cxn modelId="{2D34B88E-754F-43DF-9B2E-066A94EE1438}" type="presOf" srcId="{0DB0AB56-E993-4FC9-BE1A-FF18E8740CF0}" destId="{AABB5F64-7019-48A2-8FDF-05961466CA43}" srcOrd="0" destOrd="7" presId="urn:microsoft.com/office/officeart/2005/8/layout/vList2"/>
    <dgm:cxn modelId="{EAE47395-F591-4453-B68A-9F8AD7C8417F}" type="presOf" srcId="{09D92AA7-00A6-478F-80B7-80739AA748E3}" destId="{AABB5F64-7019-48A2-8FDF-05961466CA43}" srcOrd="0" destOrd="5" presId="urn:microsoft.com/office/officeart/2005/8/layout/vList2"/>
    <dgm:cxn modelId="{FE39C143-DBD4-4813-AC5B-DB2460B70901}" srcId="{B3316099-878C-4A6E-857A-B76B279DD23A}" destId="{56811FAE-1B3E-474C-932B-2CEC161A01E6}" srcOrd="2" destOrd="0" parTransId="{853CBD9E-5B73-4259-9268-860B7FA463B1}" sibTransId="{A5A65D52-A6A8-478D-93D1-59D69F8F74B2}"/>
    <dgm:cxn modelId="{92AFA269-10C8-4A48-AD9F-555E833FD33C}" type="presOf" srcId="{1641995D-6A4B-4E0C-A2BE-510406442CC5}" destId="{AABB5F64-7019-48A2-8FDF-05961466CA43}" srcOrd="0" destOrd="6" presId="urn:microsoft.com/office/officeart/2005/8/layout/vList2"/>
    <dgm:cxn modelId="{5CD9A9AF-13C0-435A-8729-A829EA642408}" srcId="{3A86CC12-68E1-464E-9265-A7C2D9DFF0F6}" destId="{B3316099-878C-4A6E-857A-B76B279DD23A}" srcOrd="0" destOrd="0" parTransId="{4CB4BC3C-7A18-4428-8A10-2A2A80E38EC0}" sibTransId="{063B2B54-46CF-4487-B0B9-6D80B2D2E9FA}"/>
    <dgm:cxn modelId="{D956A680-9828-4F8D-93CF-202825810658}" srcId="{B3316099-878C-4A6E-857A-B76B279DD23A}" destId="{1193C31D-2D98-41B7-A620-106DBC658AB9}" srcOrd="0" destOrd="0" parTransId="{E4D58EAA-A01F-49F4-A29D-8A8034A130F4}" sibTransId="{8FFF1B42-9F97-4065-BAF1-08321B637217}"/>
    <dgm:cxn modelId="{12487083-E360-434B-BBCC-3673F91CF2C5}" srcId="{B3316099-878C-4A6E-857A-B76B279DD23A}" destId="{0DB0AB56-E993-4FC9-BE1A-FF18E8740CF0}" srcOrd="7" destOrd="0" parTransId="{B959617E-6335-447A-8B29-D37955FC7C34}" sibTransId="{9D51AC62-9872-4ACB-9D79-EDE5CFC3DBC0}"/>
    <dgm:cxn modelId="{A99020B1-BDA1-4579-8B52-D2F38575D2E8}" srcId="{B3316099-878C-4A6E-857A-B76B279DD23A}" destId="{09D92AA7-00A6-478F-80B7-80739AA748E3}" srcOrd="5" destOrd="0" parTransId="{4D71A1B8-06B7-4FA9-BB1A-3E28152FF3B5}" sibTransId="{AFF4BD79-2501-4FC5-A66D-4D81107A4547}"/>
    <dgm:cxn modelId="{C3F22631-8C87-496E-B2A2-E9842C69588B}" srcId="{B3316099-878C-4A6E-857A-B76B279DD23A}" destId="{352A38E8-FE16-40EB-994B-C3073735F412}" srcOrd="3" destOrd="0" parTransId="{C7E837B4-1F9E-4329-AED2-5FC4C3C28429}" sibTransId="{9F991385-E313-4483-81FF-FFC57B8A4741}"/>
    <dgm:cxn modelId="{C1261CF5-679D-4E35-B630-C1C3A630824A}" type="presOf" srcId="{DC197134-F9CE-4A02-B8DA-050206C19A6A}" destId="{AABB5F64-7019-48A2-8FDF-05961466CA43}" srcOrd="0" destOrd="1" presId="urn:microsoft.com/office/officeart/2005/8/layout/vList2"/>
    <dgm:cxn modelId="{59D4E242-8C4D-4DD4-80E3-96F558826D3F}" type="presOf" srcId="{1193C31D-2D98-41B7-A620-106DBC658AB9}" destId="{AABB5F64-7019-48A2-8FDF-05961466CA43}" srcOrd="0" destOrd="0" presId="urn:microsoft.com/office/officeart/2005/8/layout/vList2"/>
    <dgm:cxn modelId="{28AC63F5-C2C0-4A21-B0EF-407BB1842ACF}" type="presOf" srcId="{352A38E8-FE16-40EB-994B-C3073735F412}" destId="{AABB5F64-7019-48A2-8FDF-05961466CA43}" srcOrd="0" destOrd="3" presId="urn:microsoft.com/office/officeart/2005/8/layout/vList2"/>
    <dgm:cxn modelId="{22073649-C370-44E3-AC8E-B63C444617ED}" type="presOf" srcId="{B3316099-878C-4A6E-857A-B76B279DD23A}" destId="{55E114C4-D7D1-4169-B8AF-0D1A24E3759F}" srcOrd="0" destOrd="0" presId="urn:microsoft.com/office/officeart/2005/8/layout/vList2"/>
    <dgm:cxn modelId="{62205DA6-54CD-4717-892F-2DC5BAE729E8}" srcId="{B3316099-878C-4A6E-857A-B76B279DD23A}" destId="{DC197134-F9CE-4A02-B8DA-050206C19A6A}" srcOrd="1" destOrd="0" parTransId="{303C04D2-A866-4CB4-8D61-3EC66FDFC0D8}" sibTransId="{825C8002-B5C0-4845-9D86-20A0D0CD47D6}"/>
    <dgm:cxn modelId="{39CA448C-20BE-40A5-90A0-07183DD43420}" srcId="{B3316099-878C-4A6E-857A-B76B279DD23A}" destId="{FB7FCDDF-9D67-4792-9D50-A9BFCEA4A080}" srcOrd="4" destOrd="0" parTransId="{4AE47D06-EE8C-40ED-A0A6-A42E110CEF65}" sibTransId="{0FCA20E4-45AA-4FF0-9769-E682E4720E4F}"/>
    <dgm:cxn modelId="{A7881268-3F33-4D28-A4E1-3074065F3B78}" type="presParOf" srcId="{356CE11E-B9BC-42D4-A65A-D4250B3C74FF}" destId="{55E114C4-D7D1-4169-B8AF-0D1A24E3759F}" srcOrd="0" destOrd="0" presId="urn:microsoft.com/office/officeart/2005/8/layout/vList2"/>
    <dgm:cxn modelId="{C8E771BE-1FDC-4921-A1D0-02EDBEF467AE}" type="presParOf" srcId="{356CE11E-B9BC-42D4-A65A-D4250B3C74FF}" destId="{AABB5F64-7019-48A2-8FDF-05961466CA43}" srcOrd="1"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923F609-9139-4332-8BA9-A9769FEB458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645BF5FB-7E7E-4AF2-9907-76067B673594}">
      <dgm:prSet/>
      <dgm:spPr/>
      <dgm:t>
        <a:bodyPr/>
        <a:lstStyle/>
        <a:p>
          <a:pPr rtl="0"/>
          <a:r>
            <a:rPr lang="el-GR" dirty="0" smtClean="0"/>
            <a:t>Συζήτηση πάνω στις εμπειρίες των μαθητών σχετικά με την 2η τηλεδιάσκεψη σε τοπικό επίπεδο.</a:t>
          </a:r>
          <a:endParaRPr lang="el-GR" dirty="0"/>
        </a:p>
      </dgm:t>
    </dgm:pt>
    <dgm:pt modelId="{285A64B4-7E1B-4DAA-BDA8-AD3E143ACCDF}" type="parTrans" cxnId="{8189300A-867B-471A-B33F-D92939725F31}">
      <dgm:prSet/>
      <dgm:spPr/>
      <dgm:t>
        <a:bodyPr/>
        <a:lstStyle/>
        <a:p>
          <a:endParaRPr lang="el-GR"/>
        </a:p>
      </dgm:t>
    </dgm:pt>
    <dgm:pt modelId="{1500AE00-B901-49DF-B251-A530682D6782}" type="sibTrans" cxnId="{8189300A-867B-471A-B33F-D92939725F31}">
      <dgm:prSet/>
      <dgm:spPr/>
      <dgm:t>
        <a:bodyPr/>
        <a:lstStyle/>
        <a:p>
          <a:endParaRPr lang="el-GR"/>
        </a:p>
      </dgm:t>
    </dgm:pt>
    <dgm:pt modelId="{45185280-D887-4A81-83A8-42A914CED563}">
      <dgm:prSet/>
      <dgm:spPr/>
      <dgm:t>
        <a:bodyPr/>
        <a:lstStyle/>
        <a:p>
          <a:pPr rtl="0"/>
          <a:r>
            <a:rPr lang="el-GR" dirty="0" smtClean="0"/>
            <a:t>Υπενθύμιση των </a:t>
          </a:r>
          <a:r>
            <a:rPr lang="el-GR" dirty="0" err="1" smtClean="0"/>
            <a:t>υποενοτήτων</a:t>
          </a:r>
          <a:r>
            <a:rPr lang="el-GR" dirty="0" smtClean="0"/>
            <a:t> που αναδείχθηκαν στη 2η ΤΔ και ανάθεσή τους στις ομάδες που δημιουργήθηκαν σε επίπεδο τοπικής τάξης.</a:t>
          </a:r>
          <a:endParaRPr lang="el-GR" dirty="0"/>
        </a:p>
      </dgm:t>
    </dgm:pt>
    <dgm:pt modelId="{29AADEFC-D204-4BC8-9839-9844963CFCD5}" type="parTrans" cxnId="{94715095-D65D-488E-8391-D11246E681C5}">
      <dgm:prSet/>
      <dgm:spPr/>
      <dgm:t>
        <a:bodyPr/>
        <a:lstStyle/>
        <a:p>
          <a:endParaRPr lang="el-GR"/>
        </a:p>
      </dgm:t>
    </dgm:pt>
    <dgm:pt modelId="{81544BD9-627F-4402-BC44-553A635B3514}" type="sibTrans" cxnId="{94715095-D65D-488E-8391-D11246E681C5}">
      <dgm:prSet/>
      <dgm:spPr/>
      <dgm:t>
        <a:bodyPr/>
        <a:lstStyle/>
        <a:p>
          <a:endParaRPr lang="el-GR"/>
        </a:p>
      </dgm:t>
    </dgm:pt>
    <dgm:pt modelId="{DEE9F43A-918B-44A7-8C18-49B87F9CA1C2}">
      <dgm:prSet/>
      <dgm:spPr/>
      <dgm:t>
        <a:bodyPr/>
        <a:lstStyle/>
        <a:p>
          <a:pPr rtl="0"/>
          <a:r>
            <a:rPr lang="el-GR" dirty="0" err="1" smtClean="0"/>
            <a:t>Ομαδοσυνεργατική</a:t>
          </a:r>
          <a:r>
            <a:rPr lang="el-GR" dirty="0" smtClean="0"/>
            <a:t> διερεύνηση των θεμάτων ασφάλειας στο διαδίκτυο, </a:t>
          </a:r>
          <a:r>
            <a:rPr lang="en-US" dirty="0" err="1" smtClean="0"/>
            <a:t>cyberbulling</a:t>
          </a:r>
          <a:r>
            <a:rPr lang="el-GR" dirty="0" smtClean="0"/>
            <a:t> και εθισμού στο διαδίκτυο, στις ομάδες των τοπικών τάξεων, μέσα από έρευνα των παιδιών σε ιστοσελίδες, βίντεο και άρθρα.</a:t>
          </a:r>
          <a:endParaRPr lang="el-GR" dirty="0"/>
        </a:p>
      </dgm:t>
    </dgm:pt>
    <dgm:pt modelId="{B1269400-FECA-485C-A5FD-18C04F1CEC25}" type="parTrans" cxnId="{D01A85D9-B6CB-4D17-A668-6D7A989645F7}">
      <dgm:prSet/>
      <dgm:spPr/>
      <dgm:t>
        <a:bodyPr/>
        <a:lstStyle/>
        <a:p>
          <a:endParaRPr lang="el-GR"/>
        </a:p>
      </dgm:t>
    </dgm:pt>
    <dgm:pt modelId="{E821BD3E-8640-481D-9A7C-33BE783D888B}" type="sibTrans" cxnId="{D01A85D9-B6CB-4D17-A668-6D7A989645F7}">
      <dgm:prSet/>
      <dgm:spPr/>
      <dgm:t>
        <a:bodyPr/>
        <a:lstStyle/>
        <a:p>
          <a:endParaRPr lang="el-GR"/>
        </a:p>
      </dgm:t>
    </dgm:pt>
    <dgm:pt modelId="{5F6ECD3E-EA20-49CD-AC85-43A035CC8731}">
      <dgm:prSet/>
      <dgm:spPr/>
      <dgm:t>
        <a:bodyPr/>
        <a:lstStyle/>
        <a:p>
          <a:pPr rtl="0"/>
          <a:r>
            <a:rPr lang="el-GR" dirty="0" smtClean="0"/>
            <a:t>Συνεργασία των συμμετεχόντων εκπαιδευτικών μέσω τηλεδιάσκεψης, προκειμένου να συζητήσουν την οργάνωση και το σχεδιασμό της 3ης τηλεδιάσκεψης της ομάδας των σχολείων τους.</a:t>
          </a:r>
          <a:endParaRPr lang="el-GR" dirty="0"/>
        </a:p>
      </dgm:t>
    </dgm:pt>
    <dgm:pt modelId="{8EEFBD83-5CFC-46BB-9C1A-0A3EE0C28C53}" type="parTrans" cxnId="{36C36720-8A3F-40F6-A3AA-800817D3C01C}">
      <dgm:prSet/>
      <dgm:spPr/>
      <dgm:t>
        <a:bodyPr/>
        <a:lstStyle/>
        <a:p>
          <a:endParaRPr lang="el-GR"/>
        </a:p>
      </dgm:t>
    </dgm:pt>
    <dgm:pt modelId="{A465D1DB-851F-42BB-A83C-9BE0204E5E0A}" type="sibTrans" cxnId="{36C36720-8A3F-40F6-A3AA-800817D3C01C}">
      <dgm:prSet/>
      <dgm:spPr/>
      <dgm:t>
        <a:bodyPr/>
        <a:lstStyle/>
        <a:p>
          <a:endParaRPr lang="el-GR"/>
        </a:p>
      </dgm:t>
    </dgm:pt>
    <dgm:pt modelId="{C7FA747C-4D0D-4B75-84A5-E035176D1F1A}">
      <dgm:prSet/>
      <dgm:spPr/>
      <dgm:t>
        <a:bodyPr/>
        <a:lstStyle/>
        <a:p>
          <a:pPr rtl="0"/>
          <a:r>
            <a:rPr lang="el-GR" dirty="0" smtClean="0"/>
            <a:t>Δημιουργία από τους εκπαιδευτικούς των δύο σχολείων (</a:t>
          </a:r>
          <a:r>
            <a:rPr lang="el-GR" dirty="0" err="1" smtClean="0"/>
            <a:t>Βοριζίων,Γαράζου</a:t>
          </a:r>
          <a:r>
            <a:rPr lang="el-GR" dirty="0" smtClean="0"/>
            <a:t>) του σεναρίου της 3ης τηλεδιάσκεψης.</a:t>
          </a:r>
          <a:endParaRPr lang="el-GR" dirty="0"/>
        </a:p>
      </dgm:t>
    </dgm:pt>
    <dgm:pt modelId="{42B9A97C-9F72-47E0-A867-51FD1DE7030A}" type="parTrans" cxnId="{FB9E0867-799F-4553-85FC-585875CD01F3}">
      <dgm:prSet/>
      <dgm:spPr/>
      <dgm:t>
        <a:bodyPr/>
        <a:lstStyle/>
        <a:p>
          <a:endParaRPr lang="el-GR"/>
        </a:p>
      </dgm:t>
    </dgm:pt>
    <dgm:pt modelId="{F7F2CCF4-A16F-464D-B6AD-82F8A33B802A}" type="sibTrans" cxnId="{FB9E0867-799F-4553-85FC-585875CD01F3}">
      <dgm:prSet/>
      <dgm:spPr/>
      <dgm:t>
        <a:bodyPr/>
        <a:lstStyle/>
        <a:p>
          <a:endParaRPr lang="el-GR"/>
        </a:p>
      </dgm:t>
    </dgm:pt>
    <dgm:pt modelId="{9060EE5D-AA73-4577-A497-5B24DDC559F7}">
      <dgm:prSet/>
      <dgm:spPr/>
      <dgm:t>
        <a:bodyPr/>
        <a:lstStyle/>
        <a:p>
          <a:pPr rtl="0"/>
          <a:r>
            <a:rPr lang="el-GR" dirty="0" smtClean="0"/>
            <a:t>Συμπλήρωση της φόρμας της 3ης ΤΔ και ανάρτησή της στο LSN.</a:t>
          </a:r>
          <a:endParaRPr lang="el-GR" dirty="0"/>
        </a:p>
      </dgm:t>
    </dgm:pt>
    <dgm:pt modelId="{82C6EDE8-DB53-4B40-86A9-AA95D001B3AB}" type="parTrans" cxnId="{10525B37-104F-4475-882E-E6BD5C26DD82}">
      <dgm:prSet/>
      <dgm:spPr/>
      <dgm:t>
        <a:bodyPr/>
        <a:lstStyle/>
        <a:p>
          <a:endParaRPr lang="el-GR"/>
        </a:p>
      </dgm:t>
    </dgm:pt>
    <dgm:pt modelId="{1C0CC691-5056-4216-A0CE-BA2F8BFB157E}" type="sibTrans" cxnId="{10525B37-104F-4475-882E-E6BD5C26DD82}">
      <dgm:prSet/>
      <dgm:spPr/>
      <dgm:t>
        <a:bodyPr/>
        <a:lstStyle/>
        <a:p>
          <a:endParaRPr lang="el-GR"/>
        </a:p>
      </dgm:t>
    </dgm:pt>
    <dgm:pt modelId="{605C7934-AA69-42CE-8309-D39780490705}">
      <dgm:prSet/>
      <dgm:spPr>
        <a:solidFill>
          <a:srgbClr val="AD450B"/>
        </a:solidFill>
      </dgm:spPr>
      <dgm:t>
        <a:bodyPr/>
        <a:lstStyle/>
        <a:p>
          <a:pPr algn="ctr" rtl="0"/>
          <a:r>
            <a:rPr lang="el-GR" dirty="0" smtClean="0"/>
            <a:t>Δραστηριότητες πριν την 3η Τηλεδιάσκεψη</a:t>
          </a:r>
          <a:endParaRPr lang="el-GR" dirty="0"/>
        </a:p>
      </dgm:t>
    </dgm:pt>
    <dgm:pt modelId="{721C1A1E-A3C9-4FDF-B4B2-B812911CD816}" type="parTrans" cxnId="{A1FFA476-6B1F-449F-AD0A-A18F4D9CA735}">
      <dgm:prSet/>
      <dgm:spPr/>
      <dgm:t>
        <a:bodyPr/>
        <a:lstStyle/>
        <a:p>
          <a:endParaRPr lang="el-GR"/>
        </a:p>
      </dgm:t>
    </dgm:pt>
    <dgm:pt modelId="{D5E7FD49-0994-424F-AB9E-866CE391F3E1}" type="sibTrans" cxnId="{A1FFA476-6B1F-449F-AD0A-A18F4D9CA735}">
      <dgm:prSet/>
      <dgm:spPr/>
      <dgm:t>
        <a:bodyPr/>
        <a:lstStyle/>
        <a:p>
          <a:endParaRPr lang="el-GR"/>
        </a:p>
      </dgm:t>
    </dgm:pt>
    <dgm:pt modelId="{DDDAB13B-F39F-4C5A-9D8F-DD1562E2CEF2}" type="pres">
      <dgm:prSet presAssocID="{E923F609-9139-4332-8BA9-A9769FEB4580}" presName="linear" presStyleCnt="0">
        <dgm:presLayoutVars>
          <dgm:animLvl val="lvl"/>
          <dgm:resizeHandles val="exact"/>
        </dgm:presLayoutVars>
      </dgm:prSet>
      <dgm:spPr/>
      <dgm:t>
        <a:bodyPr/>
        <a:lstStyle/>
        <a:p>
          <a:endParaRPr lang="el-GR"/>
        </a:p>
      </dgm:t>
    </dgm:pt>
    <dgm:pt modelId="{B78C7585-C0EB-43DB-B4AE-A4E0AD591199}" type="pres">
      <dgm:prSet presAssocID="{605C7934-AA69-42CE-8309-D39780490705}" presName="parentText" presStyleLbl="node1" presStyleIdx="0" presStyleCnt="1">
        <dgm:presLayoutVars>
          <dgm:chMax val="0"/>
          <dgm:bulletEnabled val="1"/>
        </dgm:presLayoutVars>
      </dgm:prSet>
      <dgm:spPr/>
      <dgm:t>
        <a:bodyPr/>
        <a:lstStyle/>
        <a:p>
          <a:endParaRPr lang="el-GR"/>
        </a:p>
      </dgm:t>
    </dgm:pt>
    <dgm:pt modelId="{32287D84-4CC0-4D59-8BA3-914EC866BB6B}" type="pres">
      <dgm:prSet presAssocID="{605C7934-AA69-42CE-8309-D39780490705}" presName="childText" presStyleLbl="revTx" presStyleIdx="0" presStyleCnt="1">
        <dgm:presLayoutVars>
          <dgm:bulletEnabled val="1"/>
        </dgm:presLayoutVars>
      </dgm:prSet>
      <dgm:spPr/>
      <dgm:t>
        <a:bodyPr/>
        <a:lstStyle/>
        <a:p>
          <a:endParaRPr lang="el-GR"/>
        </a:p>
      </dgm:t>
    </dgm:pt>
  </dgm:ptLst>
  <dgm:cxnLst>
    <dgm:cxn modelId="{FB9E0867-799F-4553-85FC-585875CD01F3}" srcId="{605C7934-AA69-42CE-8309-D39780490705}" destId="{C7FA747C-4D0D-4B75-84A5-E035176D1F1A}" srcOrd="4" destOrd="0" parTransId="{42B9A97C-9F72-47E0-A867-51FD1DE7030A}" sibTransId="{F7F2CCF4-A16F-464D-B6AD-82F8A33B802A}"/>
    <dgm:cxn modelId="{A945A2DB-4DB7-4A92-9B5C-5CC5C71D58D1}" type="presOf" srcId="{DEE9F43A-918B-44A7-8C18-49B87F9CA1C2}" destId="{32287D84-4CC0-4D59-8BA3-914EC866BB6B}" srcOrd="0" destOrd="2" presId="urn:microsoft.com/office/officeart/2005/8/layout/vList2"/>
    <dgm:cxn modelId="{62A14F9B-BB95-4887-ADB4-39C82D34F926}" type="presOf" srcId="{E923F609-9139-4332-8BA9-A9769FEB4580}" destId="{DDDAB13B-F39F-4C5A-9D8F-DD1562E2CEF2}" srcOrd="0" destOrd="0" presId="urn:microsoft.com/office/officeart/2005/8/layout/vList2"/>
    <dgm:cxn modelId="{D01A85D9-B6CB-4D17-A668-6D7A989645F7}" srcId="{605C7934-AA69-42CE-8309-D39780490705}" destId="{DEE9F43A-918B-44A7-8C18-49B87F9CA1C2}" srcOrd="2" destOrd="0" parTransId="{B1269400-FECA-485C-A5FD-18C04F1CEC25}" sibTransId="{E821BD3E-8640-481D-9A7C-33BE783D888B}"/>
    <dgm:cxn modelId="{10525B37-104F-4475-882E-E6BD5C26DD82}" srcId="{605C7934-AA69-42CE-8309-D39780490705}" destId="{9060EE5D-AA73-4577-A497-5B24DDC559F7}" srcOrd="5" destOrd="0" parTransId="{82C6EDE8-DB53-4B40-86A9-AA95D001B3AB}" sibTransId="{1C0CC691-5056-4216-A0CE-BA2F8BFB157E}"/>
    <dgm:cxn modelId="{120BEB47-F952-462B-8BE1-81BA7A77149C}" type="presOf" srcId="{5F6ECD3E-EA20-49CD-AC85-43A035CC8731}" destId="{32287D84-4CC0-4D59-8BA3-914EC866BB6B}" srcOrd="0" destOrd="3" presId="urn:microsoft.com/office/officeart/2005/8/layout/vList2"/>
    <dgm:cxn modelId="{A1FFA476-6B1F-449F-AD0A-A18F4D9CA735}" srcId="{E923F609-9139-4332-8BA9-A9769FEB4580}" destId="{605C7934-AA69-42CE-8309-D39780490705}" srcOrd="0" destOrd="0" parTransId="{721C1A1E-A3C9-4FDF-B4B2-B812911CD816}" sibTransId="{D5E7FD49-0994-424F-AB9E-866CE391F3E1}"/>
    <dgm:cxn modelId="{B99CEEA3-1FB5-45AC-AF6F-842B18191BFD}" type="presOf" srcId="{605C7934-AA69-42CE-8309-D39780490705}" destId="{B78C7585-C0EB-43DB-B4AE-A4E0AD591199}" srcOrd="0" destOrd="0" presId="urn:microsoft.com/office/officeart/2005/8/layout/vList2"/>
    <dgm:cxn modelId="{EC85195E-0A9F-41F7-9358-D4D1B62714FE}" type="presOf" srcId="{645BF5FB-7E7E-4AF2-9907-76067B673594}" destId="{32287D84-4CC0-4D59-8BA3-914EC866BB6B}" srcOrd="0" destOrd="0" presId="urn:microsoft.com/office/officeart/2005/8/layout/vList2"/>
    <dgm:cxn modelId="{02746A70-8CF8-4B84-9396-B546CF5C5648}" type="presOf" srcId="{45185280-D887-4A81-83A8-42A914CED563}" destId="{32287D84-4CC0-4D59-8BA3-914EC866BB6B}" srcOrd="0" destOrd="1" presId="urn:microsoft.com/office/officeart/2005/8/layout/vList2"/>
    <dgm:cxn modelId="{68CDBE7C-6D44-418E-87B6-94456E920F7E}" type="presOf" srcId="{9060EE5D-AA73-4577-A497-5B24DDC559F7}" destId="{32287D84-4CC0-4D59-8BA3-914EC866BB6B}" srcOrd="0" destOrd="5" presId="urn:microsoft.com/office/officeart/2005/8/layout/vList2"/>
    <dgm:cxn modelId="{36C36720-8A3F-40F6-A3AA-800817D3C01C}" srcId="{605C7934-AA69-42CE-8309-D39780490705}" destId="{5F6ECD3E-EA20-49CD-AC85-43A035CC8731}" srcOrd="3" destOrd="0" parTransId="{8EEFBD83-5CFC-46BB-9C1A-0A3EE0C28C53}" sibTransId="{A465D1DB-851F-42BB-A83C-9BE0204E5E0A}"/>
    <dgm:cxn modelId="{A00B7A6B-7554-4880-A6F2-ED848FAA46F0}" type="presOf" srcId="{C7FA747C-4D0D-4B75-84A5-E035176D1F1A}" destId="{32287D84-4CC0-4D59-8BA3-914EC866BB6B}" srcOrd="0" destOrd="4" presId="urn:microsoft.com/office/officeart/2005/8/layout/vList2"/>
    <dgm:cxn modelId="{8189300A-867B-471A-B33F-D92939725F31}" srcId="{605C7934-AA69-42CE-8309-D39780490705}" destId="{645BF5FB-7E7E-4AF2-9907-76067B673594}" srcOrd="0" destOrd="0" parTransId="{285A64B4-7E1B-4DAA-BDA8-AD3E143ACCDF}" sibTransId="{1500AE00-B901-49DF-B251-A530682D6782}"/>
    <dgm:cxn modelId="{94715095-D65D-488E-8391-D11246E681C5}" srcId="{605C7934-AA69-42CE-8309-D39780490705}" destId="{45185280-D887-4A81-83A8-42A914CED563}" srcOrd="1" destOrd="0" parTransId="{29AADEFC-D204-4BC8-9839-9844963CFCD5}" sibTransId="{81544BD9-627F-4402-BC44-553A635B3514}"/>
    <dgm:cxn modelId="{C22A06DD-6CFA-4AA4-96BC-D8E7B6E21E98}" type="presParOf" srcId="{DDDAB13B-F39F-4C5A-9D8F-DD1562E2CEF2}" destId="{B78C7585-C0EB-43DB-B4AE-A4E0AD591199}" srcOrd="0" destOrd="0" presId="urn:microsoft.com/office/officeart/2005/8/layout/vList2"/>
    <dgm:cxn modelId="{132566F6-482E-4FF3-8A56-3BC725246EA6}" type="presParOf" srcId="{DDDAB13B-F39F-4C5A-9D8F-DD1562E2CEF2}" destId="{32287D84-4CC0-4D59-8BA3-914EC866BB6B}"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8ED4F5D-1C74-41DF-B1F1-58ED23D780AB}"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19BA7DDE-D264-4938-A4F5-A43A19F42166}">
      <dgm:prSet/>
      <dgm:spPr/>
      <dgm:t>
        <a:bodyPr/>
        <a:lstStyle/>
        <a:p>
          <a:pPr rtl="0"/>
          <a:r>
            <a:rPr lang="el-GR" dirty="0" smtClean="0"/>
            <a:t>Συζήτηση πάνω στις εμπειρίες των μαθητών σχετικά με την 3η τηλεδιάσκεψη σε τοπικό επίπεδο.</a:t>
          </a:r>
          <a:endParaRPr lang="el-GR" dirty="0"/>
        </a:p>
      </dgm:t>
    </dgm:pt>
    <dgm:pt modelId="{574924DD-814D-4C21-AE76-FBBFCF7A2636}" type="parTrans" cxnId="{D1A58991-E739-4401-8CBC-F60F2D5BB252}">
      <dgm:prSet/>
      <dgm:spPr/>
      <dgm:t>
        <a:bodyPr/>
        <a:lstStyle/>
        <a:p>
          <a:endParaRPr lang="el-GR"/>
        </a:p>
      </dgm:t>
    </dgm:pt>
    <dgm:pt modelId="{04F0F038-CFAB-44ED-BC24-7214E05CDE71}" type="sibTrans" cxnId="{D1A58991-E739-4401-8CBC-F60F2D5BB252}">
      <dgm:prSet/>
      <dgm:spPr/>
      <dgm:t>
        <a:bodyPr/>
        <a:lstStyle/>
        <a:p>
          <a:endParaRPr lang="el-GR"/>
        </a:p>
      </dgm:t>
    </dgm:pt>
    <dgm:pt modelId="{FF658228-9D55-4A66-A98E-A2B13CAFE5A9}">
      <dgm:prSet/>
      <dgm:spPr/>
      <dgm:t>
        <a:bodyPr/>
        <a:lstStyle/>
        <a:p>
          <a:pPr rtl="0"/>
          <a:r>
            <a:rPr lang="el-GR" dirty="0" smtClean="0"/>
            <a:t>Συζήτηση με τα παιδιά σχετικά με τον τρόπο παρουσίασης των παραδοτέων τους.</a:t>
          </a:r>
          <a:endParaRPr lang="el-GR" dirty="0"/>
        </a:p>
      </dgm:t>
    </dgm:pt>
    <dgm:pt modelId="{8CB62376-D049-43CC-A029-BCDEA61FB1F2}" type="parTrans" cxnId="{7F4E9B03-A31B-4815-AEDB-5FBB23EA692A}">
      <dgm:prSet/>
      <dgm:spPr/>
      <dgm:t>
        <a:bodyPr/>
        <a:lstStyle/>
        <a:p>
          <a:endParaRPr lang="el-GR"/>
        </a:p>
      </dgm:t>
    </dgm:pt>
    <dgm:pt modelId="{5EEE23E4-77FD-4670-8306-F0136145D762}" type="sibTrans" cxnId="{7F4E9B03-A31B-4815-AEDB-5FBB23EA692A}">
      <dgm:prSet/>
      <dgm:spPr/>
      <dgm:t>
        <a:bodyPr/>
        <a:lstStyle/>
        <a:p>
          <a:endParaRPr lang="el-GR"/>
        </a:p>
      </dgm:t>
    </dgm:pt>
    <dgm:pt modelId="{C71A5BB6-8145-4F61-A34C-BF2605EBE393}">
      <dgm:prSet/>
      <dgm:spPr/>
      <dgm:t>
        <a:bodyPr/>
        <a:lstStyle/>
        <a:p>
          <a:pPr rtl="0"/>
          <a:r>
            <a:rPr lang="el-GR" dirty="0" smtClean="0"/>
            <a:t> Παρουσίαση των απαραίτητων εργαλείων για τη δημιουργία των παραδοτέων και εξοικείωση των μαθητών με αυτά.</a:t>
          </a:r>
          <a:endParaRPr lang="el-GR" dirty="0"/>
        </a:p>
      </dgm:t>
    </dgm:pt>
    <dgm:pt modelId="{26EAEB30-1910-4AAE-9D9B-CF4210E24A82}" type="parTrans" cxnId="{98394586-99A2-41DA-B3BD-49F9987729E6}">
      <dgm:prSet/>
      <dgm:spPr/>
      <dgm:t>
        <a:bodyPr/>
        <a:lstStyle/>
        <a:p>
          <a:endParaRPr lang="el-GR"/>
        </a:p>
      </dgm:t>
    </dgm:pt>
    <dgm:pt modelId="{FA6F070C-FA11-476C-994A-E5B790A64083}" type="sibTrans" cxnId="{98394586-99A2-41DA-B3BD-49F9987729E6}">
      <dgm:prSet/>
      <dgm:spPr/>
      <dgm:t>
        <a:bodyPr/>
        <a:lstStyle/>
        <a:p>
          <a:endParaRPr lang="el-GR"/>
        </a:p>
      </dgm:t>
    </dgm:pt>
    <dgm:pt modelId="{83B229EF-E238-4214-9C9A-B498BEE5CB82}">
      <dgm:prSet/>
      <dgm:spPr/>
      <dgm:t>
        <a:bodyPr/>
        <a:lstStyle/>
        <a:p>
          <a:pPr rtl="0"/>
          <a:r>
            <a:rPr lang="el-GR" dirty="0" smtClean="0"/>
            <a:t>Κατανομή ρόλων μέσα στις ομάδες των παιδιών.</a:t>
          </a:r>
          <a:endParaRPr lang="el-GR" dirty="0"/>
        </a:p>
      </dgm:t>
    </dgm:pt>
    <dgm:pt modelId="{A03C8D09-834A-4167-98C0-2E7CD85D3C63}" type="parTrans" cxnId="{AD0533C4-6A0C-47ED-B8E4-0797B0B643AD}">
      <dgm:prSet/>
      <dgm:spPr/>
      <dgm:t>
        <a:bodyPr/>
        <a:lstStyle/>
        <a:p>
          <a:endParaRPr lang="el-GR"/>
        </a:p>
      </dgm:t>
    </dgm:pt>
    <dgm:pt modelId="{52C91FEB-5CEC-49DD-A4E7-30CF2645E448}" type="sibTrans" cxnId="{AD0533C4-6A0C-47ED-B8E4-0797B0B643AD}">
      <dgm:prSet/>
      <dgm:spPr/>
      <dgm:t>
        <a:bodyPr/>
        <a:lstStyle/>
        <a:p>
          <a:endParaRPr lang="el-GR"/>
        </a:p>
      </dgm:t>
    </dgm:pt>
    <dgm:pt modelId="{C1ACEB07-3B07-4969-8F3B-B91784ACCFC4}">
      <dgm:prSet/>
      <dgm:spPr/>
      <dgm:t>
        <a:bodyPr/>
        <a:lstStyle/>
        <a:p>
          <a:pPr rtl="0"/>
          <a:r>
            <a:rPr lang="el-GR" dirty="0" smtClean="0"/>
            <a:t>Δημιουργία των τεχνουργημάτων.</a:t>
          </a:r>
          <a:endParaRPr lang="el-GR" dirty="0"/>
        </a:p>
      </dgm:t>
    </dgm:pt>
    <dgm:pt modelId="{FB4EBE81-AF2B-4B46-BE4D-194251B9EA06}" type="parTrans" cxnId="{DD489486-B4C9-41B6-B7DF-132662DE9BF8}">
      <dgm:prSet/>
      <dgm:spPr/>
      <dgm:t>
        <a:bodyPr/>
        <a:lstStyle/>
        <a:p>
          <a:endParaRPr lang="el-GR"/>
        </a:p>
      </dgm:t>
    </dgm:pt>
    <dgm:pt modelId="{C03D6C0D-0B43-40C9-A6CE-35C04E611071}" type="sibTrans" cxnId="{DD489486-B4C9-41B6-B7DF-132662DE9BF8}">
      <dgm:prSet/>
      <dgm:spPr/>
      <dgm:t>
        <a:bodyPr/>
        <a:lstStyle/>
        <a:p>
          <a:endParaRPr lang="el-GR"/>
        </a:p>
      </dgm:t>
    </dgm:pt>
    <dgm:pt modelId="{0E09FDE6-5D07-4841-A5C8-09B92601DC1B}">
      <dgm:prSet/>
      <dgm:spPr/>
      <dgm:t>
        <a:bodyPr/>
        <a:lstStyle/>
        <a:p>
          <a:pPr rtl="0"/>
          <a:r>
            <a:rPr lang="el-GR" dirty="0" smtClean="0"/>
            <a:t>Συνεργασία των εμπλεκόμενων εκπαιδευτικών, για την προετοιμασία της 4ης τηλεδιάσκεψης.</a:t>
          </a:r>
          <a:endParaRPr lang="el-GR" dirty="0"/>
        </a:p>
      </dgm:t>
    </dgm:pt>
    <dgm:pt modelId="{AE45DBCD-C74B-4957-86AC-7B0E4EA6CF80}" type="parTrans" cxnId="{C9FFE7FD-5FA7-4ED0-B32D-D0DB6432E839}">
      <dgm:prSet/>
      <dgm:spPr/>
      <dgm:t>
        <a:bodyPr/>
        <a:lstStyle/>
        <a:p>
          <a:endParaRPr lang="el-GR"/>
        </a:p>
      </dgm:t>
    </dgm:pt>
    <dgm:pt modelId="{196C5770-6228-434C-B767-3459DC608FDE}" type="sibTrans" cxnId="{C9FFE7FD-5FA7-4ED0-B32D-D0DB6432E839}">
      <dgm:prSet/>
      <dgm:spPr/>
      <dgm:t>
        <a:bodyPr/>
        <a:lstStyle/>
        <a:p>
          <a:endParaRPr lang="el-GR"/>
        </a:p>
      </dgm:t>
    </dgm:pt>
    <dgm:pt modelId="{E971592B-C8CD-4076-8321-8711B21FD0A0}">
      <dgm:prSet/>
      <dgm:spPr/>
      <dgm:t>
        <a:bodyPr/>
        <a:lstStyle/>
        <a:p>
          <a:pPr rtl="0"/>
          <a:r>
            <a:rPr lang="el-GR" dirty="0" smtClean="0"/>
            <a:t>Συμπλήρωση της φόρμας της 4ης ΤΔ.</a:t>
          </a:r>
          <a:endParaRPr lang="el-GR" dirty="0"/>
        </a:p>
      </dgm:t>
    </dgm:pt>
    <dgm:pt modelId="{351009AC-DDE7-48D3-B65B-7ABD87138C0C}" type="parTrans" cxnId="{C24534FE-BC12-4DDE-8025-D98B719FE1E3}">
      <dgm:prSet/>
      <dgm:spPr/>
      <dgm:t>
        <a:bodyPr/>
        <a:lstStyle/>
        <a:p>
          <a:endParaRPr lang="el-GR"/>
        </a:p>
      </dgm:t>
    </dgm:pt>
    <dgm:pt modelId="{0E57E5F8-1DAF-4A7B-A7E5-F99A0D3AB945}" type="sibTrans" cxnId="{C24534FE-BC12-4DDE-8025-D98B719FE1E3}">
      <dgm:prSet/>
      <dgm:spPr/>
      <dgm:t>
        <a:bodyPr/>
        <a:lstStyle/>
        <a:p>
          <a:endParaRPr lang="el-GR"/>
        </a:p>
      </dgm:t>
    </dgm:pt>
    <dgm:pt modelId="{ADC9F4A4-C3EC-4210-944B-74CCB704362B}">
      <dgm:prSet/>
      <dgm:spPr/>
      <dgm:t>
        <a:bodyPr/>
        <a:lstStyle/>
        <a:p>
          <a:pPr algn="ctr" rtl="0"/>
          <a:r>
            <a:rPr lang="el-GR" dirty="0" smtClean="0"/>
            <a:t>Δραστηριότητες πριν την 4η Τηλεδιάσκεψη</a:t>
          </a:r>
          <a:endParaRPr lang="el-GR" dirty="0"/>
        </a:p>
      </dgm:t>
    </dgm:pt>
    <dgm:pt modelId="{61AE9DD9-9548-4B6E-AC7D-0F265D7F7807}" type="parTrans" cxnId="{3285DE57-504B-4D69-9B52-E693FB8BF927}">
      <dgm:prSet/>
      <dgm:spPr/>
      <dgm:t>
        <a:bodyPr/>
        <a:lstStyle/>
        <a:p>
          <a:endParaRPr lang="el-GR"/>
        </a:p>
      </dgm:t>
    </dgm:pt>
    <dgm:pt modelId="{D2BA0490-E166-4C78-9CFF-2318E7C44E55}" type="sibTrans" cxnId="{3285DE57-504B-4D69-9B52-E693FB8BF927}">
      <dgm:prSet/>
      <dgm:spPr/>
      <dgm:t>
        <a:bodyPr/>
        <a:lstStyle/>
        <a:p>
          <a:endParaRPr lang="el-GR"/>
        </a:p>
      </dgm:t>
    </dgm:pt>
    <dgm:pt modelId="{3B15643D-38FD-4AD4-B89A-6DFEDFF7A60D}" type="pres">
      <dgm:prSet presAssocID="{A8ED4F5D-1C74-41DF-B1F1-58ED23D780AB}" presName="linear" presStyleCnt="0">
        <dgm:presLayoutVars>
          <dgm:animLvl val="lvl"/>
          <dgm:resizeHandles val="exact"/>
        </dgm:presLayoutVars>
      </dgm:prSet>
      <dgm:spPr/>
      <dgm:t>
        <a:bodyPr/>
        <a:lstStyle/>
        <a:p>
          <a:endParaRPr lang="el-GR"/>
        </a:p>
      </dgm:t>
    </dgm:pt>
    <dgm:pt modelId="{D4228181-95A9-4795-8144-66DCC009A33A}" type="pres">
      <dgm:prSet presAssocID="{ADC9F4A4-C3EC-4210-944B-74CCB704362B}" presName="parentText" presStyleLbl="node1" presStyleIdx="0" presStyleCnt="1">
        <dgm:presLayoutVars>
          <dgm:chMax val="0"/>
          <dgm:bulletEnabled val="1"/>
        </dgm:presLayoutVars>
      </dgm:prSet>
      <dgm:spPr/>
      <dgm:t>
        <a:bodyPr/>
        <a:lstStyle/>
        <a:p>
          <a:endParaRPr lang="el-GR"/>
        </a:p>
      </dgm:t>
    </dgm:pt>
    <dgm:pt modelId="{A20EE356-4B8D-44A9-8A98-78E9B4C1B075}" type="pres">
      <dgm:prSet presAssocID="{ADC9F4A4-C3EC-4210-944B-74CCB704362B}" presName="childText" presStyleLbl="revTx" presStyleIdx="0" presStyleCnt="1">
        <dgm:presLayoutVars>
          <dgm:bulletEnabled val="1"/>
        </dgm:presLayoutVars>
      </dgm:prSet>
      <dgm:spPr/>
      <dgm:t>
        <a:bodyPr/>
        <a:lstStyle/>
        <a:p>
          <a:endParaRPr lang="el-GR"/>
        </a:p>
      </dgm:t>
    </dgm:pt>
  </dgm:ptLst>
  <dgm:cxnLst>
    <dgm:cxn modelId="{D74D225D-A6C7-4510-8A99-5E1A27B7435F}" type="presOf" srcId="{19BA7DDE-D264-4938-A4F5-A43A19F42166}" destId="{A20EE356-4B8D-44A9-8A98-78E9B4C1B075}" srcOrd="0" destOrd="0" presId="urn:microsoft.com/office/officeart/2005/8/layout/vList2"/>
    <dgm:cxn modelId="{D1A58991-E739-4401-8CBC-F60F2D5BB252}" srcId="{ADC9F4A4-C3EC-4210-944B-74CCB704362B}" destId="{19BA7DDE-D264-4938-A4F5-A43A19F42166}" srcOrd="0" destOrd="0" parTransId="{574924DD-814D-4C21-AE76-FBBFCF7A2636}" sibTransId="{04F0F038-CFAB-44ED-BC24-7214E05CDE71}"/>
    <dgm:cxn modelId="{A41DE1A0-B174-4E1A-BBE6-C519CC51DC73}" type="presOf" srcId="{0E09FDE6-5D07-4841-A5C8-09B92601DC1B}" destId="{A20EE356-4B8D-44A9-8A98-78E9B4C1B075}" srcOrd="0" destOrd="5" presId="urn:microsoft.com/office/officeart/2005/8/layout/vList2"/>
    <dgm:cxn modelId="{AD0533C4-6A0C-47ED-B8E4-0797B0B643AD}" srcId="{ADC9F4A4-C3EC-4210-944B-74CCB704362B}" destId="{83B229EF-E238-4214-9C9A-B498BEE5CB82}" srcOrd="3" destOrd="0" parTransId="{A03C8D09-834A-4167-98C0-2E7CD85D3C63}" sibTransId="{52C91FEB-5CEC-49DD-A4E7-30CF2645E448}"/>
    <dgm:cxn modelId="{3C06B3E8-59BF-4357-9760-3D4EF68F6339}" type="presOf" srcId="{ADC9F4A4-C3EC-4210-944B-74CCB704362B}" destId="{D4228181-95A9-4795-8144-66DCC009A33A}" srcOrd="0" destOrd="0" presId="urn:microsoft.com/office/officeart/2005/8/layout/vList2"/>
    <dgm:cxn modelId="{39DB9BAB-86F8-4180-968C-AA11EA72C9B2}" type="presOf" srcId="{FF658228-9D55-4A66-A98E-A2B13CAFE5A9}" destId="{A20EE356-4B8D-44A9-8A98-78E9B4C1B075}" srcOrd="0" destOrd="1" presId="urn:microsoft.com/office/officeart/2005/8/layout/vList2"/>
    <dgm:cxn modelId="{CE8C66DA-5972-4826-8C3D-530F13A0121F}" type="presOf" srcId="{E971592B-C8CD-4076-8321-8711B21FD0A0}" destId="{A20EE356-4B8D-44A9-8A98-78E9B4C1B075}" srcOrd="0" destOrd="6" presId="urn:microsoft.com/office/officeart/2005/8/layout/vList2"/>
    <dgm:cxn modelId="{3285DE57-504B-4D69-9B52-E693FB8BF927}" srcId="{A8ED4F5D-1C74-41DF-B1F1-58ED23D780AB}" destId="{ADC9F4A4-C3EC-4210-944B-74CCB704362B}" srcOrd="0" destOrd="0" parTransId="{61AE9DD9-9548-4B6E-AC7D-0F265D7F7807}" sibTransId="{D2BA0490-E166-4C78-9CFF-2318E7C44E55}"/>
    <dgm:cxn modelId="{C24534FE-BC12-4DDE-8025-D98B719FE1E3}" srcId="{ADC9F4A4-C3EC-4210-944B-74CCB704362B}" destId="{E971592B-C8CD-4076-8321-8711B21FD0A0}" srcOrd="6" destOrd="0" parTransId="{351009AC-DDE7-48D3-B65B-7ABD87138C0C}" sibTransId="{0E57E5F8-1DAF-4A7B-A7E5-F99A0D3AB945}"/>
    <dgm:cxn modelId="{98394586-99A2-41DA-B3BD-49F9987729E6}" srcId="{ADC9F4A4-C3EC-4210-944B-74CCB704362B}" destId="{C71A5BB6-8145-4F61-A34C-BF2605EBE393}" srcOrd="2" destOrd="0" parTransId="{26EAEB30-1910-4AAE-9D9B-CF4210E24A82}" sibTransId="{FA6F070C-FA11-476C-994A-E5B790A64083}"/>
    <dgm:cxn modelId="{E9231359-61AC-40A8-8054-7EB5F1B5C8BF}" type="presOf" srcId="{A8ED4F5D-1C74-41DF-B1F1-58ED23D780AB}" destId="{3B15643D-38FD-4AD4-B89A-6DFEDFF7A60D}" srcOrd="0" destOrd="0" presId="urn:microsoft.com/office/officeart/2005/8/layout/vList2"/>
    <dgm:cxn modelId="{DD489486-B4C9-41B6-B7DF-132662DE9BF8}" srcId="{ADC9F4A4-C3EC-4210-944B-74CCB704362B}" destId="{C1ACEB07-3B07-4969-8F3B-B91784ACCFC4}" srcOrd="4" destOrd="0" parTransId="{FB4EBE81-AF2B-4B46-BE4D-194251B9EA06}" sibTransId="{C03D6C0D-0B43-40C9-A6CE-35C04E611071}"/>
    <dgm:cxn modelId="{ED32A594-41CF-4E13-9FC4-AD91C43AC957}" type="presOf" srcId="{C71A5BB6-8145-4F61-A34C-BF2605EBE393}" destId="{A20EE356-4B8D-44A9-8A98-78E9B4C1B075}" srcOrd="0" destOrd="2" presId="urn:microsoft.com/office/officeart/2005/8/layout/vList2"/>
    <dgm:cxn modelId="{C9FFE7FD-5FA7-4ED0-B32D-D0DB6432E839}" srcId="{ADC9F4A4-C3EC-4210-944B-74CCB704362B}" destId="{0E09FDE6-5D07-4841-A5C8-09B92601DC1B}" srcOrd="5" destOrd="0" parTransId="{AE45DBCD-C74B-4957-86AC-7B0E4EA6CF80}" sibTransId="{196C5770-6228-434C-B767-3459DC608FDE}"/>
    <dgm:cxn modelId="{0668A274-CC70-4773-AA59-D19556ABCD44}" type="presOf" srcId="{C1ACEB07-3B07-4969-8F3B-B91784ACCFC4}" destId="{A20EE356-4B8D-44A9-8A98-78E9B4C1B075}" srcOrd="0" destOrd="4" presId="urn:microsoft.com/office/officeart/2005/8/layout/vList2"/>
    <dgm:cxn modelId="{87C0ABE6-D316-4E16-BE35-600A49EA6D2C}" type="presOf" srcId="{83B229EF-E238-4214-9C9A-B498BEE5CB82}" destId="{A20EE356-4B8D-44A9-8A98-78E9B4C1B075}" srcOrd="0" destOrd="3" presId="urn:microsoft.com/office/officeart/2005/8/layout/vList2"/>
    <dgm:cxn modelId="{7F4E9B03-A31B-4815-AEDB-5FBB23EA692A}" srcId="{ADC9F4A4-C3EC-4210-944B-74CCB704362B}" destId="{FF658228-9D55-4A66-A98E-A2B13CAFE5A9}" srcOrd="1" destOrd="0" parTransId="{8CB62376-D049-43CC-A029-BCDEA61FB1F2}" sibTransId="{5EEE23E4-77FD-4670-8306-F0136145D762}"/>
    <dgm:cxn modelId="{9E68459B-6EE8-4EC7-800E-3F86DC51987C}" type="presParOf" srcId="{3B15643D-38FD-4AD4-B89A-6DFEDFF7A60D}" destId="{D4228181-95A9-4795-8144-66DCC009A33A}" srcOrd="0" destOrd="0" presId="urn:microsoft.com/office/officeart/2005/8/layout/vList2"/>
    <dgm:cxn modelId="{34C2F1EC-5853-4ABF-85FD-74ADDDE5C517}" type="presParOf" srcId="{3B15643D-38FD-4AD4-B89A-6DFEDFF7A60D}" destId="{A20EE356-4B8D-44A9-8A98-78E9B4C1B075}"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26BD914-DD7A-41BD-8350-36A1B16C29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0E392F60-1010-4BD2-8980-E3FD46AA6D87}">
      <dgm:prSet/>
      <dgm:spPr/>
      <dgm:t>
        <a:bodyPr/>
        <a:lstStyle/>
        <a:p>
          <a:pPr rtl="0"/>
          <a:r>
            <a:rPr lang="el-GR" dirty="0" smtClean="0"/>
            <a:t>Εισαγωγή – Καλωσόρισμα από τους εκπαιδευτικούς Βοριζίων - Γαράζου</a:t>
          </a:r>
          <a:endParaRPr lang="el-GR" dirty="0"/>
        </a:p>
      </dgm:t>
    </dgm:pt>
    <dgm:pt modelId="{17267FA1-4E67-4AFD-8083-220C47866F0D}" type="parTrans" cxnId="{0879ADFF-ACEC-4ECD-B262-6F58927DD93A}">
      <dgm:prSet/>
      <dgm:spPr/>
      <dgm:t>
        <a:bodyPr/>
        <a:lstStyle/>
        <a:p>
          <a:endParaRPr lang="el-GR"/>
        </a:p>
      </dgm:t>
    </dgm:pt>
    <dgm:pt modelId="{5927DBAF-FB35-4B72-9AC9-79B90E23632D}" type="sibTrans" cxnId="{0879ADFF-ACEC-4ECD-B262-6F58927DD93A}">
      <dgm:prSet/>
      <dgm:spPr/>
      <dgm:t>
        <a:bodyPr/>
        <a:lstStyle/>
        <a:p>
          <a:endParaRPr lang="el-GR"/>
        </a:p>
      </dgm:t>
    </dgm:pt>
    <dgm:pt modelId="{C9AAF373-C215-400F-8C18-EF5A261D7277}">
      <dgm:prSet/>
      <dgm:spPr/>
      <dgm:t>
        <a:bodyPr/>
        <a:lstStyle/>
        <a:p>
          <a:pPr rtl="0"/>
          <a:r>
            <a:rPr lang="el-GR" dirty="0" smtClean="0"/>
            <a:t>Οι μαθητές των δύο σχολείων (Βοριζίων – Γαράζου) παρουσιάζουν τα τεχνουργήματά τους</a:t>
          </a:r>
          <a:endParaRPr lang="el-GR" dirty="0"/>
        </a:p>
      </dgm:t>
    </dgm:pt>
    <dgm:pt modelId="{E524ADB7-574A-4E99-8B08-AC87424D0368}" type="parTrans" cxnId="{93FF7883-48C0-41E9-B44D-2FDEDA804E19}">
      <dgm:prSet/>
      <dgm:spPr/>
      <dgm:t>
        <a:bodyPr/>
        <a:lstStyle/>
        <a:p>
          <a:endParaRPr lang="el-GR"/>
        </a:p>
      </dgm:t>
    </dgm:pt>
    <dgm:pt modelId="{D08AA2F5-228F-4102-822F-A008C243E99E}" type="sibTrans" cxnId="{93FF7883-48C0-41E9-B44D-2FDEDA804E19}">
      <dgm:prSet/>
      <dgm:spPr/>
      <dgm:t>
        <a:bodyPr/>
        <a:lstStyle/>
        <a:p>
          <a:endParaRPr lang="el-GR"/>
        </a:p>
      </dgm:t>
    </dgm:pt>
    <dgm:pt modelId="{98D10F81-AB4A-44A2-8DCF-8154904ABE22}">
      <dgm:prSet/>
      <dgm:spPr/>
      <dgm:t>
        <a:bodyPr/>
        <a:lstStyle/>
        <a:p>
          <a:pPr rtl="0"/>
          <a:r>
            <a:rPr lang="el-GR" dirty="0" smtClean="0"/>
            <a:t>Οι μαθητές ανταλλάσσουν απόψεις και συζητούν γύρω από τα παραδοτέα.</a:t>
          </a:r>
          <a:endParaRPr lang="el-GR" dirty="0"/>
        </a:p>
      </dgm:t>
    </dgm:pt>
    <dgm:pt modelId="{668B6241-F37C-46C7-9542-B519E21CA085}" type="parTrans" cxnId="{BFA4C81C-29C0-4171-8458-4FB00E4BF9D8}">
      <dgm:prSet/>
      <dgm:spPr/>
      <dgm:t>
        <a:bodyPr/>
        <a:lstStyle/>
        <a:p>
          <a:endParaRPr lang="el-GR"/>
        </a:p>
      </dgm:t>
    </dgm:pt>
    <dgm:pt modelId="{7F917541-9CEF-47E6-9594-BB2D61E1534F}" type="sibTrans" cxnId="{BFA4C81C-29C0-4171-8458-4FB00E4BF9D8}">
      <dgm:prSet/>
      <dgm:spPr/>
      <dgm:t>
        <a:bodyPr/>
        <a:lstStyle/>
        <a:p>
          <a:endParaRPr lang="el-GR"/>
        </a:p>
      </dgm:t>
    </dgm:pt>
    <dgm:pt modelId="{D2196823-52BB-49FB-B131-3088D3ECE8BE}">
      <dgm:prSet/>
      <dgm:spPr/>
      <dgm:t>
        <a:bodyPr/>
        <a:lstStyle/>
        <a:p>
          <a:pPr rtl="0"/>
          <a:r>
            <a:rPr lang="el-GR" dirty="0" smtClean="0"/>
            <a:t>Οι μαθητές καλούνται να γράψουν σε ένα χαρτί τα συναισθήματά τους σχετικά με το πρόγραμμα ΟΔΥΣΣΕΑΣ και να μιλήσουν για αυτά στους συμμαθητές τους.</a:t>
          </a:r>
          <a:endParaRPr lang="el-GR" dirty="0"/>
        </a:p>
      </dgm:t>
    </dgm:pt>
    <dgm:pt modelId="{B735BC0F-1D5B-4DEF-837A-9DE36D885901}" type="parTrans" cxnId="{D89A3394-BB2F-40B2-911E-6830FC78B251}">
      <dgm:prSet/>
      <dgm:spPr/>
      <dgm:t>
        <a:bodyPr/>
        <a:lstStyle/>
        <a:p>
          <a:endParaRPr lang="el-GR"/>
        </a:p>
      </dgm:t>
    </dgm:pt>
    <dgm:pt modelId="{3EC4E7DA-EC8E-4ACC-A4D8-285FAD18C8FF}" type="sibTrans" cxnId="{D89A3394-BB2F-40B2-911E-6830FC78B251}">
      <dgm:prSet/>
      <dgm:spPr/>
      <dgm:t>
        <a:bodyPr/>
        <a:lstStyle/>
        <a:p>
          <a:endParaRPr lang="el-GR"/>
        </a:p>
      </dgm:t>
    </dgm:pt>
    <dgm:pt modelId="{7107A1C7-CE64-4DAF-BD34-608785049C5A}">
      <dgm:prSet/>
      <dgm:spPr/>
      <dgm:t>
        <a:bodyPr/>
        <a:lstStyle/>
        <a:p>
          <a:pPr rtl="0"/>
          <a:r>
            <a:rPr lang="el-GR" dirty="0" smtClean="0"/>
            <a:t>Σύνοψη και αποχαιρετισμός. Κλείσιμο της ΤΔ.</a:t>
          </a:r>
          <a:endParaRPr lang="el-GR" dirty="0"/>
        </a:p>
      </dgm:t>
    </dgm:pt>
    <dgm:pt modelId="{235DD82F-765F-46DB-954B-0557C2C11CD4}" type="parTrans" cxnId="{E88981F0-0CF4-43F4-B72C-58BD97BD6BD3}">
      <dgm:prSet/>
      <dgm:spPr/>
      <dgm:t>
        <a:bodyPr/>
        <a:lstStyle/>
        <a:p>
          <a:endParaRPr lang="el-GR"/>
        </a:p>
      </dgm:t>
    </dgm:pt>
    <dgm:pt modelId="{C82EFDA6-8591-4043-AAC6-B6525182AEEC}" type="sibTrans" cxnId="{E88981F0-0CF4-43F4-B72C-58BD97BD6BD3}">
      <dgm:prSet/>
      <dgm:spPr/>
      <dgm:t>
        <a:bodyPr/>
        <a:lstStyle/>
        <a:p>
          <a:endParaRPr lang="el-GR"/>
        </a:p>
      </dgm:t>
    </dgm:pt>
    <dgm:pt modelId="{AD98FD6C-10EC-4904-AFF1-446EBE757CC2}">
      <dgm:prSet/>
      <dgm:spPr/>
      <dgm:t>
        <a:bodyPr/>
        <a:lstStyle/>
        <a:p>
          <a:pPr rtl="0"/>
          <a:r>
            <a:rPr lang="el-GR" dirty="0" smtClean="0"/>
            <a:t>Συμπλήρωση του ερωτηματολογίου ONGOING 4, ΤΕΤ, EXPOST από τους μαθητές, μετά το τέλος της τηλεδιάσκεψης. Παραγωγή ενός σύντομου κειμένου σχετικά με τις εντυπώσεις τους από το πρόγραμμα και δημιουργία ζωγραφιάς. </a:t>
          </a:r>
          <a:endParaRPr lang="el-GR" dirty="0"/>
        </a:p>
      </dgm:t>
    </dgm:pt>
    <dgm:pt modelId="{96300E48-0F33-4001-9BBD-95ACC2EA8A0E}" type="parTrans" cxnId="{48D108B5-B882-47B8-A324-50B8E737F066}">
      <dgm:prSet/>
      <dgm:spPr/>
      <dgm:t>
        <a:bodyPr/>
        <a:lstStyle/>
        <a:p>
          <a:endParaRPr lang="el-GR"/>
        </a:p>
      </dgm:t>
    </dgm:pt>
    <dgm:pt modelId="{5F3259D7-CACE-4A24-A5F3-E6D6823793CB}" type="sibTrans" cxnId="{48D108B5-B882-47B8-A324-50B8E737F066}">
      <dgm:prSet/>
      <dgm:spPr/>
      <dgm:t>
        <a:bodyPr/>
        <a:lstStyle/>
        <a:p>
          <a:endParaRPr lang="el-GR"/>
        </a:p>
      </dgm:t>
    </dgm:pt>
    <dgm:pt modelId="{B6016AB9-91EC-498C-ACBF-FEF1E5F301E8}">
      <dgm:prSet/>
      <dgm:spPr>
        <a:solidFill>
          <a:srgbClr val="E44B0E"/>
        </a:solidFill>
      </dgm:spPr>
      <dgm:t>
        <a:bodyPr/>
        <a:lstStyle/>
        <a:p>
          <a:pPr algn="ctr" rtl="0"/>
          <a:r>
            <a:rPr lang="el-GR" dirty="0" smtClean="0"/>
            <a:t>Δραστηριότητες 4ης Τηλεδιάσκεψης</a:t>
          </a:r>
          <a:endParaRPr lang="el-GR" dirty="0"/>
        </a:p>
      </dgm:t>
    </dgm:pt>
    <dgm:pt modelId="{8BA9C7E6-602F-41FE-8CCF-DFEF1F2F2E97}" type="parTrans" cxnId="{4332B2B3-CDBD-4523-B318-1DC433B44AD8}">
      <dgm:prSet/>
      <dgm:spPr/>
      <dgm:t>
        <a:bodyPr/>
        <a:lstStyle/>
        <a:p>
          <a:endParaRPr lang="el-GR"/>
        </a:p>
      </dgm:t>
    </dgm:pt>
    <dgm:pt modelId="{834BEA19-206A-4F62-88F7-B443D3A4C3FD}" type="sibTrans" cxnId="{4332B2B3-CDBD-4523-B318-1DC433B44AD8}">
      <dgm:prSet/>
      <dgm:spPr/>
      <dgm:t>
        <a:bodyPr/>
        <a:lstStyle/>
        <a:p>
          <a:endParaRPr lang="el-GR"/>
        </a:p>
      </dgm:t>
    </dgm:pt>
    <dgm:pt modelId="{8F5F5E1B-61E8-448D-8C32-18190996575C}" type="pres">
      <dgm:prSet presAssocID="{F26BD914-DD7A-41BD-8350-36A1B16C2963}" presName="linear" presStyleCnt="0">
        <dgm:presLayoutVars>
          <dgm:animLvl val="lvl"/>
          <dgm:resizeHandles val="exact"/>
        </dgm:presLayoutVars>
      </dgm:prSet>
      <dgm:spPr/>
      <dgm:t>
        <a:bodyPr/>
        <a:lstStyle/>
        <a:p>
          <a:endParaRPr lang="el-GR"/>
        </a:p>
      </dgm:t>
    </dgm:pt>
    <dgm:pt modelId="{18755DF3-614D-43C5-B153-8BA0133FF79F}" type="pres">
      <dgm:prSet presAssocID="{B6016AB9-91EC-498C-ACBF-FEF1E5F301E8}" presName="parentText" presStyleLbl="node1" presStyleIdx="0" presStyleCnt="1" custLinFactNeighborX="-16651" custLinFactNeighborY="-6657">
        <dgm:presLayoutVars>
          <dgm:chMax val="0"/>
          <dgm:bulletEnabled val="1"/>
        </dgm:presLayoutVars>
      </dgm:prSet>
      <dgm:spPr/>
      <dgm:t>
        <a:bodyPr/>
        <a:lstStyle/>
        <a:p>
          <a:endParaRPr lang="el-GR"/>
        </a:p>
      </dgm:t>
    </dgm:pt>
    <dgm:pt modelId="{B87B3930-F0ED-49A5-A96B-A1F17E9EFC84}" type="pres">
      <dgm:prSet presAssocID="{B6016AB9-91EC-498C-ACBF-FEF1E5F301E8}" presName="childText" presStyleLbl="revTx" presStyleIdx="0" presStyleCnt="1">
        <dgm:presLayoutVars>
          <dgm:bulletEnabled val="1"/>
        </dgm:presLayoutVars>
      </dgm:prSet>
      <dgm:spPr/>
      <dgm:t>
        <a:bodyPr/>
        <a:lstStyle/>
        <a:p>
          <a:endParaRPr lang="el-GR"/>
        </a:p>
      </dgm:t>
    </dgm:pt>
  </dgm:ptLst>
  <dgm:cxnLst>
    <dgm:cxn modelId="{5FA82B31-D76A-49CE-85DB-AF47BFFD20B1}" type="presOf" srcId="{0E392F60-1010-4BD2-8980-E3FD46AA6D87}" destId="{B87B3930-F0ED-49A5-A96B-A1F17E9EFC84}" srcOrd="0" destOrd="0" presId="urn:microsoft.com/office/officeart/2005/8/layout/vList2"/>
    <dgm:cxn modelId="{4332B2B3-CDBD-4523-B318-1DC433B44AD8}" srcId="{F26BD914-DD7A-41BD-8350-36A1B16C2963}" destId="{B6016AB9-91EC-498C-ACBF-FEF1E5F301E8}" srcOrd="0" destOrd="0" parTransId="{8BA9C7E6-602F-41FE-8CCF-DFEF1F2F2E97}" sibTransId="{834BEA19-206A-4F62-88F7-B443D3A4C3FD}"/>
    <dgm:cxn modelId="{48D108B5-B882-47B8-A324-50B8E737F066}" srcId="{B6016AB9-91EC-498C-ACBF-FEF1E5F301E8}" destId="{AD98FD6C-10EC-4904-AFF1-446EBE757CC2}" srcOrd="5" destOrd="0" parTransId="{96300E48-0F33-4001-9BBD-95ACC2EA8A0E}" sibTransId="{5F3259D7-CACE-4A24-A5F3-E6D6823793CB}"/>
    <dgm:cxn modelId="{E88981F0-0CF4-43F4-B72C-58BD97BD6BD3}" srcId="{B6016AB9-91EC-498C-ACBF-FEF1E5F301E8}" destId="{7107A1C7-CE64-4DAF-BD34-608785049C5A}" srcOrd="4" destOrd="0" parTransId="{235DD82F-765F-46DB-954B-0557C2C11CD4}" sibTransId="{C82EFDA6-8591-4043-AAC6-B6525182AEEC}"/>
    <dgm:cxn modelId="{4BEAE14E-0687-4301-814A-5A03CA091757}" type="presOf" srcId="{C9AAF373-C215-400F-8C18-EF5A261D7277}" destId="{B87B3930-F0ED-49A5-A96B-A1F17E9EFC84}" srcOrd="0" destOrd="1" presId="urn:microsoft.com/office/officeart/2005/8/layout/vList2"/>
    <dgm:cxn modelId="{0879ADFF-ACEC-4ECD-B262-6F58927DD93A}" srcId="{B6016AB9-91EC-498C-ACBF-FEF1E5F301E8}" destId="{0E392F60-1010-4BD2-8980-E3FD46AA6D87}" srcOrd="0" destOrd="0" parTransId="{17267FA1-4E67-4AFD-8083-220C47866F0D}" sibTransId="{5927DBAF-FB35-4B72-9AC9-79B90E23632D}"/>
    <dgm:cxn modelId="{63B2160F-99C4-457A-A238-B03ADE3E09D5}" type="presOf" srcId="{AD98FD6C-10EC-4904-AFF1-446EBE757CC2}" destId="{B87B3930-F0ED-49A5-A96B-A1F17E9EFC84}" srcOrd="0" destOrd="5" presId="urn:microsoft.com/office/officeart/2005/8/layout/vList2"/>
    <dgm:cxn modelId="{42D64789-8015-4288-800E-0C79BC77A8D8}" type="presOf" srcId="{B6016AB9-91EC-498C-ACBF-FEF1E5F301E8}" destId="{18755DF3-614D-43C5-B153-8BA0133FF79F}" srcOrd="0" destOrd="0" presId="urn:microsoft.com/office/officeart/2005/8/layout/vList2"/>
    <dgm:cxn modelId="{7CF4C389-B549-4480-B32B-D3D70C0A38ED}" type="presOf" srcId="{D2196823-52BB-49FB-B131-3088D3ECE8BE}" destId="{B87B3930-F0ED-49A5-A96B-A1F17E9EFC84}" srcOrd="0" destOrd="3" presId="urn:microsoft.com/office/officeart/2005/8/layout/vList2"/>
    <dgm:cxn modelId="{93FF7883-48C0-41E9-B44D-2FDEDA804E19}" srcId="{B6016AB9-91EC-498C-ACBF-FEF1E5F301E8}" destId="{C9AAF373-C215-400F-8C18-EF5A261D7277}" srcOrd="1" destOrd="0" parTransId="{E524ADB7-574A-4E99-8B08-AC87424D0368}" sibTransId="{D08AA2F5-228F-4102-822F-A008C243E99E}"/>
    <dgm:cxn modelId="{BFA4C81C-29C0-4171-8458-4FB00E4BF9D8}" srcId="{B6016AB9-91EC-498C-ACBF-FEF1E5F301E8}" destId="{98D10F81-AB4A-44A2-8DCF-8154904ABE22}" srcOrd="2" destOrd="0" parTransId="{668B6241-F37C-46C7-9542-B519E21CA085}" sibTransId="{7F917541-9CEF-47E6-9594-BB2D61E1534F}"/>
    <dgm:cxn modelId="{DCD84D15-A893-4D95-BF4B-7A3266D6C737}" type="presOf" srcId="{98D10F81-AB4A-44A2-8DCF-8154904ABE22}" destId="{B87B3930-F0ED-49A5-A96B-A1F17E9EFC84}" srcOrd="0" destOrd="2" presId="urn:microsoft.com/office/officeart/2005/8/layout/vList2"/>
    <dgm:cxn modelId="{CB354416-710D-486A-8567-1B2823C79E27}" type="presOf" srcId="{7107A1C7-CE64-4DAF-BD34-608785049C5A}" destId="{B87B3930-F0ED-49A5-A96B-A1F17E9EFC84}" srcOrd="0" destOrd="4" presId="urn:microsoft.com/office/officeart/2005/8/layout/vList2"/>
    <dgm:cxn modelId="{D89A3394-BB2F-40B2-911E-6830FC78B251}" srcId="{B6016AB9-91EC-498C-ACBF-FEF1E5F301E8}" destId="{D2196823-52BB-49FB-B131-3088D3ECE8BE}" srcOrd="3" destOrd="0" parTransId="{B735BC0F-1D5B-4DEF-837A-9DE36D885901}" sibTransId="{3EC4E7DA-EC8E-4ACC-A4D8-285FAD18C8FF}"/>
    <dgm:cxn modelId="{A097BDC0-48F6-4491-8937-108C3FB08E52}" type="presOf" srcId="{F26BD914-DD7A-41BD-8350-36A1B16C2963}" destId="{8F5F5E1B-61E8-448D-8C32-18190996575C}" srcOrd="0" destOrd="0" presId="urn:microsoft.com/office/officeart/2005/8/layout/vList2"/>
    <dgm:cxn modelId="{42839450-22B6-44AB-BDFA-B4031ABCC725}" type="presParOf" srcId="{8F5F5E1B-61E8-448D-8C32-18190996575C}" destId="{18755DF3-614D-43C5-B153-8BA0133FF79F}" srcOrd="0" destOrd="0" presId="urn:microsoft.com/office/officeart/2005/8/layout/vList2"/>
    <dgm:cxn modelId="{1918DF8A-FDF8-4AA4-A9D4-399AF0311C3D}" type="presParOf" srcId="{8F5F5E1B-61E8-448D-8C32-18190996575C}" destId="{B87B3930-F0ED-49A5-A96B-A1F17E9EFC84}"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DF1C6D5-DA64-49AE-8FE8-5EEAFAF1E108}"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l-GR"/>
        </a:p>
      </dgm:t>
    </dgm:pt>
    <dgm:pt modelId="{A3A5867C-77D2-4A40-AFAF-D4996A8FB4C1}">
      <dgm:prSet custT="1"/>
      <dgm:spPr/>
      <dgm:t>
        <a:bodyPr/>
        <a:lstStyle/>
        <a:p>
          <a:pPr rtl="0"/>
          <a:r>
            <a:rPr lang="el-GR" sz="2400" b="1" dirty="0" smtClean="0"/>
            <a:t>Είδος έρευνας:</a:t>
          </a:r>
          <a:endParaRPr lang="el-GR" sz="2400" dirty="0"/>
        </a:p>
      </dgm:t>
    </dgm:pt>
    <dgm:pt modelId="{D1B981FE-568B-4A30-8A7F-EC07B1643A03}" type="parTrans" cxnId="{589C000E-7FA6-43B5-A11F-7A91CD02DED9}">
      <dgm:prSet/>
      <dgm:spPr/>
      <dgm:t>
        <a:bodyPr/>
        <a:lstStyle/>
        <a:p>
          <a:endParaRPr lang="el-GR"/>
        </a:p>
      </dgm:t>
    </dgm:pt>
    <dgm:pt modelId="{188D043A-04DF-48A3-9F47-74302D665EBD}" type="sibTrans" cxnId="{589C000E-7FA6-43B5-A11F-7A91CD02DED9}">
      <dgm:prSet/>
      <dgm:spPr/>
      <dgm:t>
        <a:bodyPr/>
        <a:lstStyle/>
        <a:p>
          <a:endParaRPr lang="el-GR"/>
        </a:p>
      </dgm:t>
    </dgm:pt>
    <dgm:pt modelId="{5305FEFA-B7C5-4137-BCF5-AC3EEF801C9B}">
      <dgm:prSet custT="1"/>
      <dgm:spPr/>
      <dgm:t>
        <a:bodyPr/>
        <a:lstStyle/>
        <a:p>
          <a:pPr rtl="0"/>
          <a:r>
            <a:rPr lang="el-GR" sz="2400" b="1" dirty="0" smtClean="0"/>
            <a:t>Μεθοδολογική προσέγγιση:</a:t>
          </a:r>
          <a:endParaRPr lang="el-GR" sz="2400" dirty="0"/>
        </a:p>
      </dgm:t>
    </dgm:pt>
    <dgm:pt modelId="{F2EB5C9A-4E76-4DBB-9D17-E871888F88C2}" type="parTrans" cxnId="{FD212226-E4D7-45B2-9D7C-9266B37BD7FC}">
      <dgm:prSet/>
      <dgm:spPr/>
      <dgm:t>
        <a:bodyPr/>
        <a:lstStyle/>
        <a:p>
          <a:endParaRPr lang="el-GR"/>
        </a:p>
      </dgm:t>
    </dgm:pt>
    <dgm:pt modelId="{2C96E5EC-2867-44BD-9FCC-FB54F4D583C0}" type="sibTrans" cxnId="{FD212226-E4D7-45B2-9D7C-9266B37BD7FC}">
      <dgm:prSet/>
      <dgm:spPr/>
      <dgm:t>
        <a:bodyPr/>
        <a:lstStyle/>
        <a:p>
          <a:endParaRPr lang="el-GR"/>
        </a:p>
      </dgm:t>
    </dgm:pt>
    <dgm:pt modelId="{DA65EE03-B0A0-41D2-A726-1C4A8FF478F0}">
      <dgm:prSet custT="1"/>
      <dgm:spPr/>
      <dgm:t>
        <a:bodyPr/>
        <a:lstStyle/>
        <a:p>
          <a:pPr rtl="0"/>
          <a:r>
            <a:rPr lang="el-GR" sz="2400" b="1" dirty="0" smtClean="0"/>
            <a:t>Χρονική περίοδος διενέργειας έρευνας:</a:t>
          </a:r>
          <a:endParaRPr lang="el-GR" sz="2400" dirty="0"/>
        </a:p>
      </dgm:t>
    </dgm:pt>
    <dgm:pt modelId="{6DC35BF9-03BB-4606-BE94-BE7312328021}" type="parTrans" cxnId="{1AEA6D94-617D-4516-BB4E-A91E521E48F3}">
      <dgm:prSet/>
      <dgm:spPr/>
      <dgm:t>
        <a:bodyPr/>
        <a:lstStyle/>
        <a:p>
          <a:endParaRPr lang="el-GR"/>
        </a:p>
      </dgm:t>
    </dgm:pt>
    <dgm:pt modelId="{DCC1F119-5F6A-4331-9448-EE20704F058A}" type="sibTrans" cxnId="{1AEA6D94-617D-4516-BB4E-A91E521E48F3}">
      <dgm:prSet/>
      <dgm:spPr/>
      <dgm:t>
        <a:bodyPr/>
        <a:lstStyle/>
        <a:p>
          <a:endParaRPr lang="el-GR"/>
        </a:p>
      </dgm:t>
    </dgm:pt>
    <dgm:pt modelId="{7D0FE48A-0016-4042-915B-ADB59A1EC236}">
      <dgm:prSet custT="1"/>
      <dgm:spPr/>
      <dgm:t>
        <a:bodyPr/>
        <a:lstStyle/>
        <a:p>
          <a:pPr rtl="0"/>
          <a:r>
            <a:rPr lang="el-GR" sz="2400" dirty="0" smtClean="0"/>
            <a:t>Εφαρμοσμένη εκπαιδευτική έρευνα δράσης, συγχρονική, επιτόπια</a:t>
          </a:r>
          <a:endParaRPr lang="el-GR" sz="2400" dirty="0"/>
        </a:p>
      </dgm:t>
    </dgm:pt>
    <dgm:pt modelId="{99E45393-2BB7-4673-B02E-06299EA81252}" type="parTrans" cxnId="{FDD74CC8-B26F-4DFC-8EAD-7C626D546067}">
      <dgm:prSet/>
      <dgm:spPr/>
      <dgm:t>
        <a:bodyPr/>
        <a:lstStyle/>
        <a:p>
          <a:endParaRPr lang="el-GR"/>
        </a:p>
      </dgm:t>
    </dgm:pt>
    <dgm:pt modelId="{0B0C4AB1-A3A8-4B17-9455-A08B4807DA3A}" type="sibTrans" cxnId="{FDD74CC8-B26F-4DFC-8EAD-7C626D546067}">
      <dgm:prSet/>
      <dgm:spPr/>
      <dgm:t>
        <a:bodyPr/>
        <a:lstStyle/>
        <a:p>
          <a:endParaRPr lang="el-GR"/>
        </a:p>
      </dgm:t>
    </dgm:pt>
    <dgm:pt modelId="{99A48A71-CB5E-4D44-A444-C84835BCAF17}">
      <dgm:prSet/>
      <dgm:spPr/>
      <dgm:t>
        <a:bodyPr/>
        <a:lstStyle/>
        <a:p>
          <a:pPr rtl="0"/>
          <a:r>
            <a:rPr lang="el-GR" dirty="0" smtClean="0"/>
            <a:t>Ποιοτική</a:t>
          </a:r>
          <a:endParaRPr lang="el-GR" dirty="0"/>
        </a:p>
      </dgm:t>
    </dgm:pt>
    <dgm:pt modelId="{3D6035F7-C58B-4060-87CB-F3BE869BB6A7}" type="parTrans" cxnId="{7DFAE3A1-8559-4853-B85A-AA59E681828A}">
      <dgm:prSet/>
      <dgm:spPr/>
      <dgm:t>
        <a:bodyPr/>
        <a:lstStyle/>
        <a:p>
          <a:endParaRPr lang="el-GR"/>
        </a:p>
      </dgm:t>
    </dgm:pt>
    <dgm:pt modelId="{35231EF7-3198-4576-9A8E-7A433D75DDD2}" type="sibTrans" cxnId="{7DFAE3A1-8559-4853-B85A-AA59E681828A}">
      <dgm:prSet/>
      <dgm:spPr/>
      <dgm:t>
        <a:bodyPr/>
        <a:lstStyle/>
        <a:p>
          <a:endParaRPr lang="el-GR"/>
        </a:p>
      </dgm:t>
    </dgm:pt>
    <dgm:pt modelId="{FC113DC9-6072-4970-AB11-FB3E18BAE0F3}">
      <dgm:prSet/>
      <dgm:spPr/>
      <dgm:t>
        <a:bodyPr/>
        <a:lstStyle/>
        <a:p>
          <a:pPr rtl="0"/>
          <a:r>
            <a:rPr lang="el-GR" dirty="0" smtClean="0"/>
            <a:t>Φεβρουάριος - Ιούνιος 2019.</a:t>
          </a:r>
          <a:endParaRPr lang="el-GR" dirty="0"/>
        </a:p>
      </dgm:t>
    </dgm:pt>
    <dgm:pt modelId="{A902B1D7-112A-436E-9A93-F911B3AC1516}" type="parTrans" cxnId="{7B0BFD02-AED0-4C91-940A-63B0C11BC591}">
      <dgm:prSet/>
      <dgm:spPr/>
      <dgm:t>
        <a:bodyPr/>
        <a:lstStyle/>
        <a:p>
          <a:endParaRPr lang="el-GR"/>
        </a:p>
      </dgm:t>
    </dgm:pt>
    <dgm:pt modelId="{D02E984B-74F6-4EDE-A3F5-1A809F9AE6E8}" type="sibTrans" cxnId="{7B0BFD02-AED0-4C91-940A-63B0C11BC591}">
      <dgm:prSet/>
      <dgm:spPr/>
      <dgm:t>
        <a:bodyPr/>
        <a:lstStyle/>
        <a:p>
          <a:endParaRPr lang="el-GR"/>
        </a:p>
      </dgm:t>
    </dgm:pt>
    <dgm:pt modelId="{D76BA453-726E-4CB5-A056-BF70D0C6ABAF}">
      <dgm:prSet custT="1"/>
      <dgm:spPr/>
      <dgm:t>
        <a:bodyPr/>
        <a:lstStyle/>
        <a:p>
          <a:pPr rtl="0"/>
          <a:r>
            <a:rPr lang="el-GR" sz="2400" b="1" dirty="0" smtClean="0"/>
            <a:t>Ερευνητικό εργαλείο:</a:t>
          </a:r>
          <a:endParaRPr lang="el-GR" sz="2400" dirty="0"/>
        </a:p>
      </dgm:t>
    </dgm:pt>
    <dgm:pt modelId="{7F773571-7ABD-4BA7-82D4-233E6EC9DB39}" type="parTrans" cxnId="{0416E3F9-9953-49C0-BDEA-AEA156DBE729}">
      <dgm:prSet/>
      <dgm:spPr/>
      <dgm:t>
        <a:bodyPr/>
        <a:lstStyle/>
        <a:p>
          <a:endParaRPr lang="el-GR"/>
        </a:p>
      </dgm:t>
    </dgm:pt>
    <dgm:pt modelId="{93355AB3-44AB-4D93-A9FC-860AB6E06846}" type="sibTrans" cxnId="{0416E3F9-9953-49C0-BDEA-AEA156DBE729}">
      <dgm:prSet/>
      <dgm:spPr/>
      <dgm:t>
        <a:bodyPr/>
        <a:lstStyle/>
        <a:p>
          <a:endParaRPr lang="el-GR"/>
        </a:p>
      </dgm:t>
    </dgm:pt>
    <dgm:pt modelId="{3323CD06-CC47-43D5-BF09-66DE3218FDA9}">
      <dgm:prSet custT="1"/>
      <dgm:spPr/>
      <dgm:t>
        <a:bodyPr/>
        <a:lstStyle/>
        <a:p>
          <a:pPr rtl="0"/>
          <a:r>
            <a:rPr lang="el-GR" sz="2200" dirty="0" smtClean="0"/>
            <a:t>Ερωτηματολόγια μαθητών</a:t>
          </a:r>
          <a:endParaRPr lang="el-GR" sz="2200" dirty="0"/>
        </a:p>
      </dgm:t>
    </dgm:pt>
    <dgm:pt modelId="{57660F10-A264-4D7D-B25F-374C6ADAE344}" type="parTrans" cxnId="{6018885D-BA38-4C70-92A6-40B21E4D24B9}">
      <dgm:prSet/>
      <dgm:spPr/>
      <dgm:t>
        <a:bodyPr/>
        <a:lstStyle/>
        <a:p>
          <a:endParaRPr lang="el-GR"/>
        </a:p>
      </dgm:t>
    </dgm:pt>
    <dgm:pt modelId="{EBD3B0B3-CC95-4B81-BE2C-FA6E203E1B43}" type="sibTrans" cxnId="{6018885D-BA38-4C70-92A6-40B21E4D24B9}">
      <dgm:prSet/>
      <dgm:spPr/>
      <dgm:t>
        <a:bodyPr/>
        <a:lstStyle/>
        <a:p>
          <a:endParaRPr lang="el-GR"/>
        </a:p>
      </dgm:t>
    </dgm:pt>
    <dgm:pt modelId="{C836E304-44FF-4A53-8941-6B58E335F3E5}">
      <dgm:prSet custT="1"/>
      <dgm:spPr/>
      <dgm:t>
        <a:bodyPr/>
        <a:lstStyle/>
        <a:p>
          <a:pPr rtl="0"/>
          <a:r>
            <a:rPr lang="el-GR" sz="2400" b="1" dirty="0" smtClean="0"/>
            <a:t>Δείγμα έρευνας:</a:t>
          </a:r>
          <a:endParaRPr lang="el-GR" sz="2400" dirty="0"/>
        </a:p>
      </dgm:t>
    </dgm:pt>
    <dgm:pt modelId="{316AF39E-92E8-4E66-93B7-AA464B3ACB38}" type="parTrans" cxnId="{211CA621-E4A7-4A15-8D0B-329CB4053CC4}">
      <dgm:prSet/>
      <dgm:spPr/>
      <dgm:t>
        <a:bodyPr/>
        <a:lstStyle/>
        <a:p>
          <a:endParaRPr lang="el-GR"/>
        </a:p>
      </dgm:t>
    </dgm:pt>
    <dgm:pt modelId="{94AC824F-FD34-4E05-A673-2D305EE0F77D}" type="sibTrans" cxnId="{211CA621-E4A7-4A15-8D0B-329CB4053CC4}">
      <dgm:prSet/>
      <dgm:spPr/>
      <dgm:t>
        <a:bodyPr/>
        <a:lstStyle/>
        <a:p>
          <a:endParaRPr lang="el-GR"/>
        </a:p>
      </dgm:t>
    </dgm:pt>
    <dgm:pt modelId="{A1316BFB-1D3B-457E-9EEE-1A7737AB585A}">
      <dgm:prSet/>
      <dgm:spPr/>
      <dgm:t>
        <a:bodyPr/>
        <a:lstStyle/>
        <a:p>
          <a:pPr rtl="0"/>
          <a:r>
            <a:rPr lang="el-GR" dirty="0" smtClean="0"/>
            <a:t>14 μαθητές Ε’-Στ’ τάξης του 3/Θ Δημοτικού Σχολείου Βοριζίων.</a:t>
          </a:r>
          <a:endParaRPr lang="el-GR" dirty="0"/>
        </a:p>
      </dgm:t>
    </dgm:pt>
    <dgm:pt modelId="{6178CAE6-6870-46C9-AD87-6AD22E3E961F}" type="parTrans" cxnId="{D1D65D27-4AE2-467B-B474-B4B43B2BF660}">
      <dgm:prSet/>
      <dgm:spPr/>
      <dgm:t>
        <a:bodyPr/>
        <a:lstStyle/>
        <a:p>
          <a:endParaRPr lang="el-GR"/>
        </a:p>
      </dgm:t>
    </dgm:pt>
    <dgm:pt modelId="{9B84DCA3-237F-484D-B051-D6D23CCFE5F2}" type="sibTrans" cxnId="{D1D65D27-4AE2-467B-B474-B4B43B2BF660}">
      <dgm:prSet/>
      <dgm:spPr/>
      <dgm:t>
        <a:bodyPr/>
        <a:lstStyle/>
        <a:p>
          <a:endParaRPr lang="el-GR"/>
        </a:p>
      </dgm:t>
    </dgm:pt>
    <dgm:pt modelId="{7E2B4E9A-B905-4D34-9A6E-8FC971B9339D}" type="pres">
      <dgm:prSet presAssocID="{BDF1C6D5-DA64-49AE-8FE8-5EEAFAF1E108}" presName="Name0" presStyleCnt="0">
        <dgm:presLayoutVars>
          <dgm:dir/>
          <dgm:animLvl val="lvl"/>
          <dgm:resizeHandles val="exact"/>
        </dgm:presLayoutVars>
      </dgm:prSet>
      <dgm:spPr/>
      <dgm:t>
        <a:bodyPr/>
        <a:lstStyle/>
        <a:p>
          <a:endParaRPr lang="el-GR"/>
        </a:p>
      </dgm:t>
    </dgm:pt>
    <dgm:pt modelId="{1380E11B-555C-411B-B690-E7565EFA1D82}" type="pres">
      <dgm:prSet presAssocID="{A3A5867C-77D2-4A40-AFAF-D4996A8FB4C1}" presName="linNode" presStyleCnt="0"/>
      <dgm:spPr/>
    </dgm:pt>
    <dgm:pt modelId="{6DEB6E87-E405-4950-9C09-09DE609C567D}" type="pres">
      <dgm:prSet presAssocID="{A3A5867C-77D2-4A40-AFAF-D4996A8FB4C1}" presName="parentText" presStyleLbl="node1" presStyleIdx="0" presStyleCnt="5">
        <dgm:presLayoutVars>
          <dgm:chMax val="1"/>
          <dgm:bulletEnabled val="1"/>
        </dgm:presLayoutVars>
      </dgm:prSet>
      <dgm:spPr/>
      <dgm:t>
        <a:bodyPr/>
        <a:lstStyle/>
        <a:p>
          <a:endParaRPr lang="el-GR"/>
        </a:p>
      </dgm:t>
    </dgm:pt>
    <dgm:pt modelId="{92291109-D7DD-4309-B094-5A20258FC970}" type="pres">
      <dgm:prSet presAssocID="{A3A5867C-77D2-4A40-AFAF-D4996A8FB4C1}" presName="descendantText" presStyleLbl="alignAccFollowNode1" presStyleIdx="0" presStyleCnt="5">
        <dgm:presLayoutVars>
          <dgm:bulletEnabled val="1"/>
        </dgm:presLayoutVars>
      </dgm:prSet>
      <dgm:spPr/>
      <dgm:t>
        <a:bodyPr/>
        <a:lstStyle/>
        <a:p>
          <a:endParaRPr lang="el-GR"/>
        </a:p>
      </dgm:t>
    </dgm:pt>
    <dgm:pt modelId="{9E6BB51D-2D72-40AB-B8C7-C17C1E34EFFB}" type="pres">
      <dgm:prSet presAssocID="{188D043A-04DF-48A3-9F47-74302D665EBD}" presName="sp" presStyleCnt="0"/>
      <dgm:spPr/>
    </dgm:pt>
    <dgm:pt modelId="{20BCE97F-38FD-4E8F-9191-7D57A9CD9090}" type="pres">
      <dgm:prSet presAssocID="{5305FEFA-B7C5-4137-BCF5-AC3EEF801C9B}" presName="linNode" presStyleCnt="0"/>
      <dgm:spPr/>
    </dgm:pt>
    <dgm:pt modelId="{BFA7B182-D827-46EE-ABCC-01ED37962553}" type="pres">
      <dgm:prSet presAssocID="{5305FEFA-B7C5-4137-BCF5-AC3EEF801C9B}" presName="parentText" presStyleLbl="node1" presStyleIdx="1" presStyleCnt="5" custLinFactNeighborY="-1137">
        <dgm:presLayoutVars>
          <dgm:chMax val="1"/>
          <dgm:bulletEnabled val="1"/>
        </dgm:presLayoutVars>
      </dgm:prSet>
      <dgm:spPr/>
      <dgm:t>
        <a:bodyPr/>
        <a:lstStyle/>
        <a:p>
          <a:endParaRPr lang="el-GR"/>
        </a:p>
      </dgm:t>
    </dgm:pt>
    <dgm:pt modelId="{93A0190C-338D-4C97-BD15-B7B2C1291B75}" type="pres">
      <dgm:prSet presAssocID="{5305FEFA-B7C5-4137-BCF5-AC3EEF801C9B}" presName="descendantText" presStyleLbl="alignAccFollowNode1" presStyleIdx="1" presStyleCnt="5">
        <dgm:presLayoutVars>
          <dgm:bulletEnabled val="1"/>
        </dgm:presLayoutVars>
      </dgm:prSet>
      <dgm:spPr/>
      <dgm:t>
        <a:bodyPr/>
        <a:lstStyle/>
        <a:p>
          <a:endParaRPr lang="el-GR"/>
        </a:p>
      </dgm:t>
    </dgm:pt>
    <dgm:pt modelId="{DAC39E4A-7F97-46C8-96EF-9332AC9CE619}" type="pres">
      <dgm:prSet presAssocID="{2C96E5EC-2867-44BD-9FCC-FB54F4D583C0}" presName="sp" presStyleCnt="0"/>
      <dgm:spPr/>
    </dgm:pt>
    <dgm:pt modelId="{0C2393A3-7C3A-4A13-88C2-02185DFF6616}" type="pres">
      <dgm:prSet presAssocID="{DA65EE03-B0A0-41D2-A726-1C4A8FF478F0}" presName="linNode" presStyleCnt="0"/>
      <dgm:spPr/>
    </dgm:pt>
    <dgm:pt modelId="{4FE730DA-4000-40EA-A330-15D5729E764B}" type="pres">
      <dgm:prSet presAssocID="{DA65EE03-B0A0-41D2-A726-1C4A8FF478F0}" presName="parentText" presStyleLbl="node1" presStyleIdx="2" presStyleCnt="5">
        <dgm:presLayoutVars>
          <dgm:chMax val="1"/>
          <dgm:bulletEnabled val="1"/>
        </dgm:presLayoutVars>
      </dgm:prSet>
      <dgm:spPr/>
      <dgm:t>
        <a:bodyPr/>
        <a:lstStyle/>
        <a:p>
          <a:endParaRPr lang="el-GR"/>
        </a:p>
      </dgm:t>
    </dgm:pt>
    <dgm:pt modelId="{045CAA9C-BF72-4CD7-BC4C-CA11150452A1}" type="pres">
      <dgm:prSet presAssocID="{DA65EE03-B0A0-41D2-A726-1C4A8FF478F0}" presName="descendantText" presStyleLbl="alignAccFollowNode1" presStyleIdx="2" presStyleCnt="5">
        <dgm:presLayoutVars>
          <dgm:bulletEnabled val="1"/>
        </dgm:presLayoutVars>
      </dgm:prSet>
      <dgm:spPr/>
      <dgm:t>
        <a:bodyPr/>
        <a:lstStyle/>
        <a:p>
          <a:endParaRPr lang="el-GR"/>
        </a:p>
      </dgm:t>
    </dgm:pt>
    <dgm:pt modelId="{E24F6A25-6863-4DD0-9E4C-D89B73108C43}" type="pres">
      <dgm:prSet presAssocID="{DCC1F119-5F6A-4331-9448-EE20704F058A}" presName="sp" presStyleCnt="0"/>
      <dgm:spPr/>
    </dgm:pt>
    <dgm:pt modelId="{3C63EB87-1C35-4C51-830A-B9729E6BD04E}" type="pres">
      <dgm:prSet presAssocID="{D76BA453-726E-4CB5-A056-BF70D0C6ABAF}" presName="linNode" presStyleCnt="0"/>
      <dgm:spPr/>
    </dgm:pt>
    <dgm:pt modelId="{DEF78AC2-2324-4DD4-BFEB-6B377249E158}" type="pres">
      <dgm:prSet presAssocID="{D76BA453-726E-4CB5-A056-BF70D0C6ABAF}" presName="parentText" presStyleLbl="node1" presStyleIdx="3" presStyleCnt="5">
        <dgm:presLayoutVars>
          <dgm:chMax val="1"/>
          <dgm:bulletEnabled val="1"/>
        </dgm:presLayoutVars>
      </dgm:prSet>
      <dgm:spPr/>
      <dgm:t>
        <a:bodyPr/>
        <a:lstStyle/>
        <a:p>
          <a:endParaRPr lang="el-GR"/>
        </a:p>
      </dgm:t>
    </dgm:pt>
    <dgm:pt modelId="{25AC7B15-EF91-449C-86B8-FD9C09E38C8E}" type="pres">
      <dgm:prSet presAssocID="{D76BA453-726E-4CB5-A056-BF70D0C6ABAF}" presName="descendantText" presStyleLbl="alignAccFollowNode1" presStyleIdx="3" presStyleCnt="5">
        <dgm:presLayoutVars>
          <dgm:bulletEnabled val="1"/>
        </dgm:presLayoutVars>
      </dgm:prSet>
      <dgm:spPr/>
      <dgm:t>
        <a:bodyPr/>
        <a:lstStyle/>
        <a:p>
          <a:endParaRPr lang="el-GR"/>
        </a:p>
      </dgm:t>
    </dgm:pt>
    <dgm:pt modelId="{A7795D8D-46E1-449F-A929-EFBFA01974BD}" type="pres">
      <dgm:prSet presAssocID="{93355AB3-44AB-4D93-A9FC-860AB6E06846}" presName="sp" presStyleCnt="0"/>
      <dgm:spPr/>
    </dgm:pt>
    <dgm:pt modelId="{76D64496-8C96-449C-AE44-A822E90129AF}" type="pres">
      <dgm:prSet presAssocID="{C836E304-44FF-4A53-8941-6B58E335F3E5}" presName="linNode" presStyleCnt="0"/>
      <dgm:spPr/>
    </dgm:pt>
    <dgm:pt modelId="{89180363-CE4D-498A-B6B8-3E342CE30B94}" type="pres">
      <dgm:prSet presAssocID="{C836E304-44FF-4A53-8941-6B58E335F3E5}" presName="parentText" presStyleLbl="node1" presStyleIdx="4" presStyleCnt="5">
        <dgm:presLayoutVars>
          <dgm:chMax val="1"/>
          <dgm:bulletEnabled val="1"/>
        </dgm:presLayoutVars>
      </dgm:prSet>
      <dgm:spPr/>
      <dgm:t>
        <a:bodyPr/>
        <a:lstStyle/>
        <a:p>
          <a:endParaRPr lang="el-GR"/>
        </a:p>
      </dgm:t>
    </dgm:pt>
    <dgm:pt modelId="{391E2BCE-DFC6-4B1A-89CE-9800A77616D0}" type="pres">
      <dgm:prSet presAssocID="{C836E304-44FF-4A53-8941-6B58E335F3E5}" presName="descendantText" presStyleLbl="alignAccFollowNode1" presStyleIdx="4" presStyleCnt="5">
        <dgm:presLayoutVars>
          <dgm:bulletEnabled val="1"/>
        </dgm:presLayoutVars>
      </dgm:prSet>
      <dgm:spPr/>
      <dgm:t>
        <a:bodyPr/>
        <a:lstStyle/>
        <a:p>
          <a:endParaRPr lang="el-GR"/>
        </a:p>
      </dgm:t>
    </dgm:pt>
  </dgm:ptLst>
  <dgm:cxnLst>
    <dgm:cxn modelId="{1AEA6D94-617D-4516-BB4E-A91E521E48F3}" srcId="{BDF1C6D5-DA64-49AE-8FE8-5EEAFAF1E108}" destId="{DA65EE03-B0A0-41D2-A726-1C4A8FF478F0}" srcOrd="2" destOrd="0" parTransId="{6DC35BF9-03BB-4606-BE94-BE7312328021}" sibTransId="{DCC1F119-5F6A-4331-9448-EE20704F058A}"/>
    <dgm:cxn modelId="{D1D65D27-4AE2-467B-B474-B4B43B2BF660}" srcId="{C836E304-44FF-4A53-8941-6B58E335F3E5}" destId="{A1316BFB-1D3B-457E-9EEE-1A7737AB585A}" srcOrd="0" destOrd="0" parTransId="{6178CAE6-6870-46C9-AD87-6AD22E3E961F}" sibTransId="{9B84DCA3-237F-484D-B051-D6D23CCFE5F2}"/>
    <dgm:cxn modelId="{118C3E27-4251-41FB-8131-B4D920FD8640}" type="presOf" srcId="{C836E304-44FF-4A53-8941-6B58E335F3E5}" destId="{89180363-CE4D-498A-B6B8-3E342CE30B94}" srcOrd="0" destOrd="0" presId="urn:microsoft.com/office/officeart/2005/8/layout/vList5"/>
    <dgm:cxn modelId="{589C000E-7FA6-43B5-A11F-7A91CD02DED9}" srcId="{BDF1C6D5-DA64-49AE-8FE8-5EEAFAF1E108}" destId="{A3A5867C-77D2-4A40-AFAF-D4996A8FB4C1}" srcOrd="0" destOrd="0" parTransId="{D1B981FE-568B-4A30-8A7F-EC07B1643A03}" sibTransId="{188D043A-04DF-48A3-9F47-74302D665EBD}"/>
    <dgm:cxn modelId="{74A63AA0-51AE-49A6-A9E7-C9F2B660E79A}" type="presOf" srcId="{A1316BFB-1D3B-457E-9EEE-1A7737AB585A}" destId="{391E2BCE-DFC6-4B1A-89CE-9800A77616D0}" srcOrd="0" destOrd="0" presId="urn:microsoft.com/office/officeart/2005/8/layout/vList5"/>
    <dgm:cxn modelId="{B79DD92D-D48D-4248-B24E-A3F76B43D909}" type="presOf" srcId="{A3A5867C-77D2-4A40-AFAF-D4996A8FB4C1}" destId="{6DEB6E87-E405-4950-9C09-09DE609C567D}" srcOrd="0" destOrd="0" presId="urn:microsoft.com/office/officeart/2005/8/layout/vList5"/>
    <dgm:cxn modelId="{C13AD076-7517-4B8F-BE3B-C97E061D339F}" type="presOf" srcId="{7D0FE48A-0016-4042-915B-ADB59A1EC236}" destId="{92291109-D7DD-4309-B094-5A20258FC970}" srcOrd="0" destOrd="0" presId="urn:microsoft.com/office/officeart/2005/8/layout/vList5"/>
    <dgm:cxn modelId="{FD212226-E4D7-45B2-9D7C-9266B37BD7FC}" srcId="{BDF1C6D5-DA64-49AE-8FE8-5EEAFAF1E108}" destId="{5305FEFA-B7C5-4137-BCF5-AC3EEF801C9B}" srcOrd="1" destOrd="0" parTransId="{F2EB5C9A-4E76-4DBB-9D17-E871888F88C2}" sibTransId="{2C96E5EC-2867-44BD-9FCC-FB54F4D583C0}"/>
    <dgm:cxn modelId="{6018885D-BA38-4C70-92A6-40B21E4D24B9}" srcId="{D76BA453-726E-4CB5-A056-BF70D0C6ABAF}" destId="{3323CD06-CC47-43D5-BF09-66DE3218FDA9}" srcOrd="0" destOrd="0" parTransId="{57660F10-A264-4D7D-B25F-374C6ADAE344}" sibTransId="{EBD3B0B3-CC95-4B81-BE2C-FA6E203E1B43}"/>
    <dgm:cxn modelId="{211CA621-E4A7-4A15-8D0B-329CB4053CC4}" srcId="{BDF1C6D5-DA64-49AE-8FE8-5EEAFAF1E108}" destId="{C836E304-44FF-4A53-8941-6B58E335F3E5}" srcOrd="4" destOrd="0" parTransId="{316AF39E-92E8-4E66-93B7-AA464B3ACB38}" sibTransId="{94AC824F-FD34-4E05-A673-2D305EE0F77D}"/>
    <dgm:cxn modelId="{FDD74CC8-B26F-4DFC-8EAD-7C626D546067}" srcId="{A3A5867C-77D2-4A40-AFAF-D4996A8FB4C1}" destId="{7D0FE48A-0016-4042-915B-ADB59A1EC236}" srcOrd="0" destOrd="0" parTransId="{99E45393-2BB7-4673-B02E-06299EA81252}" sibTransId="{0B0C4AB1-A3A8-4B17-9455-A08B4807DA3A}"/>
    <dgm:cxn modelId="{5403D4C2-C767-4668-BC7C-4185CD4C1133}" type="presOf" srcId="{3323CD06-CC47-43D5-BF09-66DE3218FDA9}" destId="{25AC7B15-EF91-449C-86B8-FD9C09E38C8E}" srcOrd="0" destOrd="0" presId="urn:microsoft.com/office/officeart/2005/8/layout/vList5"/>
    <dgm:cxn modelId="{7B0BFD02-AED0-4C91-940A-63B0C11BC591}" srcId="{DA65EE03-B0A0-41D2-A726-1C4A8FF478F0}" destId="{FC113DC9-6072-4970-AB11-FB3E18BAE0F3}" srcOrd="0" destOrd="0" parTransId="{A902B1D7-112A-436E-9A93-F911B3AC1516}" sibTransId="{D02E984B-74F6-4EDE-A3F5-1A809F9AE6E8}"/>
    <dgm:cxn modelId="{661FFC70-4505-4C23-B2EC-3694F1B91328}" type="presOf" srcId="{5305FEFA-B7C5-4137-BCF5-AC3EEF801C9B}" destId="{BFA7B182-D827-46EE-ABCC-01ED37962553}" srcOrd="0" destOrd="0" presId="urn:microsoft.com/office/officeart/2005/8/layout/vList5"/>
    <dgm:cxn modelId="{0416E3F9-9953-49C0-BDEA-AEA156DBE729}" srcId="{BDF1C6D5-DA64-49AE-8FE8-5EEAFAF1E108}" destId="{D76BA453-726E-4CB5-A056-BF70D0C6ABAF}" srcOrd="3" destOrd="0" parTransId="{7F773571-7ABD-4BA7-82D4-233E6EC9DB39}" sibTransId="{93355AB3-44AB-4D93-A9FC-860AB6E06846}"/>
    <dgm:cxn modelId="{120D46A2-7BC2-4B9F-B52E-8CE2A9317F8D}" type="presOf" srcId="{D76BA453-726E-4CB5-A056-BF70D0C6ABAF}" destId="{DEF78AC2-2324-4DD4-BFEB-6B377249E158}" srcOrd="0" destOrd="0" presId="urn:microsoft.com/office/officeart/2005/8/layout/vList5"/>
    <dgm:cxn modelId="{489B3C29-5574-4ADE-AE47-DB3899482566}" type="presOf" srcId="{99A48A71-CB5E-4D44-A444-C84835BCAF17}" destId="{93A0190C-338D-4C97-BD15-B7B2C1291B75}" srcOrd="0" destOrd="0" presId="urn:microsoft.com/office/officeart/2005/8/layout/vList5"/>
    <dgm:cxn modelId="{7DFAE3A1-8559-4853-B85A-AA59E681828A}" srcId="{5305FEFA-B7C5-4137-BCF5-AC3EEF801C9B}" destId="{99A48A71-CB5E-4D44-A444-C84835BCAF17}" srcOrd="0" destOrd="0" parTransId="{3D6035F7-C58B-4060-87CB-F3BE869BB6A7}" sibTransId="{35231EF7-3198-4576-9A8E-7A433D75DDD2}"/>
    <dgm:cxn modelId="{724BFB83-DA98-4B85-9A2C-4C1F99837736}" type="presOf" srcId="{BDF1C6D5-DA64-49AE-8FE8-5EEAFAF1E108}" destId="{7E2B4E9A-B905-4D34-9A6E-8FC971B9339D}" srcOrd="0" destOrd="0" presId="urn:microsoft.com/office/officeart/2005/8/layout/vList5"/>
    <dgm:cxn modelId="{92BEE25F-7F84-4BD3-BAA0-78FC19A45738}" type="presOf" srcId="{FC113DC9-6072-4970-AB11-FB3E18BAE0F3}" destId="{045CAA9C-BF72-4CD7-BC4C-CA11150452A1}" srcOrd="0" destOrd="0" presId="urn:microsoft.com/office/officeart/2005/8/layout/vList5"/>
    <dgm:cxn modelId="{2CF89E37-8215-4922-A123-9BD1D8602CA8}" type="presOf" srcId="{DA65EE03-B0A0-41D2-A726-1C4A8FF478F0}" destId="{4FE730DA-4000-40EA-A330-15D5729E764B}" srcOrd="0" destOrd="0" presId="urn:microsoft.com/office/officeart/2005/8/layout/vList5"/>
    <dgm:cxn modelId="{CE65C21F-82DB-459D-B443-58E2BB44220B}" type="presParOf" srcId="{7E2B4E9A-B905-4D34-9A6E-8FC971B9339D}" destId="{1380E11B-555C-411B-B690-E7565EFA1D82}" srcOrd="0" destOrd="0" presId="urn:microsoft.com/office/officeart/2005/8/layout/vList5"/>
    <dgm:cxn modelId="{F913B7E9-1C7F-412F-8158-FE0926800D00}" type="presParOf" srcId="{1380E11B-555C-411B-B690-E7565EFA1D82}" destId="{6DEB6E87-E405-4950-9C09-09DE609C567D}" srcOrd="0" destOrd="0" presId="urn:microsoft.com/office/officeart/2005/8/layout/vList5"/>
    <dgm:cxn modelId="{0FADCD5B-A2AA-4C86-9913-696FF0B1BDC0}" type="presParOf" srcId="{1380E11B-555C-411B-B690-E7565EFA1D82}" destId="{92291109-D7DD-4309-B094-5A20258FC970}" srcOrd="1" destOrd="0" presId="urn:microsoft.com/office/officeart/2005/8/layout/vList5"/>
    <dgm:cxn modelId="{9513986B-7153-4633-82E6-E9705C8F4E3C}" type="presParOf" srcId="{7E2B4E9A-B905-4D34-9A6E-8FC971B9339D}" destId="{9E6BB51D-2D72-40AB-B8C7-C17C1E34EFFB}" srcOrd="1" destOrd="0" presId="urn:microsoft.com/office/officeart/2005/8/layout/vList5"/>
    <dgm:cxn modelId="{AFB82254-E809-455F-8974-90985814B9F3}" type="presParOf" srcId="{7E2B4E9A-B905-4D34-9A6E-8FC971B9339D}" destId="{20BCE97F-38FD-4E8F-9191-7D57A9CD9090}" srcOrd="2" destOrd="0" presId="urn:microsoft.com/office/officeart/2005/8/layout/vList5"/>
    <dgm:cxn modelId="{EFE40B18-C045-411C-8FE1-3FB0386DA266}" type="presParOf" srcId="{20BCE97F-38FD-4E8F-9191-7D57A9CD9090}" destId="{BFA7B182-D827-46EE-ABCC-01ED37962553}" srcOrd="0" destOrd="0" presId="urn:microsoft.com/office/officeart/2005/8/layout/vList5"/>
    <dgm:cxn modelId="{B22987C3-00EF-49B8-98DF-677D6EFCE7DC}" type="presParOf" srcId="{20BCE97F-38FD-4E8F-9191-7D57A9CD9090}" destId="{93A0190C-338D-4C97-BD15-B7B2C1291B75}" srcOrd="1" destOrd="0" presId="urn:microsoft.com/office/officeart/2005/8/layout/vList5"/>
    <dgm:cxn modelId="{C0EA6762-87F6-43FB-ABA4-D80CC96235FA}" type="presParOf" srcId="{7E2B4E9A-B905-4D34-9A6E-8FC971B9339D}" destId="{DAC39E4A-7F97-46C8-96EF-9332AC9CE619}" srcOrd="3" destOrd="0" presId="urn:microsoft.com/office/officeart/2005/8/layout/vList5"/>
    <dgm:cxn modelId="{893F3173-E57F-4F40-BF17-45E0E42C85E1}" type="presParOf" srcId="{7E2B4E9A-B905-4D34-9A6E-8FC971B9339D}" destId="{0C2393A3-7C3A-4A13-88C2-02185DFF6616}" srcOrd="4" destOrd="0" presId="urn:microsoft.com/office/officeart/2005/8/layout/vList5"/>
    <dgm:cxn modelId="{FD1CB05E-9C7E-436B-BAFC-2B076942DCA7}" type="presParOf" srcId="{0C2393A3-7C3A-4A13-88C2-02185DFF6616}" destId="{4FE730DA-4000-40EA-A330-15D5729E764B}" srcOrd="0" destOrd="0" presId="urn:microsoft.com/office/officeart/2005/8/layout/vList5"/>
    <dgm:cxn modelId="{29747183-FFB3-4612-AABA-6BDA2A8EFACC}" type="presParOf" srcId="{0C2393A3-7C3A-4A13-88C2-02185DFF6616}" destId="{045CAA9C-BF72-4CD7-BC4C-CA11150452A1}" srcOrd="1" destOrd="0" presId="urn:microsoft.com/office/officeart/2005/8/layout/vList5"/>
    <dgm:cxn modelId="{30D77C15-2105-47B3-85C4-818AB6B7FFF6}" type="presParOf" srcId="{7E2B4E9A-B905-4D34-9A6E-8FC971B9339D}" destId="{E24F6A25-6863-4DD0-9E4C-D89B73108C43}" srcOrd="5" destOrd="0" presId="urn:microsoft.com/office/officeart/2005/8/layout/vList5"/>
    <dgm:cxn modelId="{159B9223-A75C-4D90-B4B0-852D93F7C16B}" type="presParOf" srcId="{7E2B4E9A-B905-4D34-9A6E-8FC971B9339D}" destId="{3C63EB87-1C35-4C51-830A-B9729E6BD04E}" srcOrd="6" destOrd="0" presId="urn:microsoft.com/office/officeart/2005/8/layout/vList5"/>
    <dgm:cxn modelId="{78F7E7E0-97D0-48BD-A8B2-6178B7AA699D}" type="presParOf" srcId="{3C63EB87-1C35-4C51-830A-B9729E6BD04E}" destId="{DEF78AC2-2324-4DD4-BFEB-6B377249E158}" srcOrd="0" destOrd="0" presId="urn:microsoft.com/office/officeart/2005/8/layout/vList5"/>
    <dgm:cxn modelId="{315973E1-03C5-4A1A-951D-CE906203648C}" type="presParOf" srcId="{3C63EB87-1C35-4C51-830A-B9729E6BD04E}" destId="{25AC7B15-EF91-449C-86B8-FD9C09E38C8E}" srcOrd="1" destOrd="0" presId="urn:microsoft.com/office/officeart/2005/8/layout/vList5"/>
    <dgm:cxn modelId="{0ADEEBCE-ECEC-4793-969F-0150AC9446DA}" type="presParOf" srcId="{7E2B4E9A-B905-4D34-9A6E-8FC971B9339D}" destId="{A7795D8D-46E1-449F-A929-EFBFA01974BD}" srcOrd="7" destOrd="0" presId="urn:microsoft.com/office/officeart/2005/8/layout/vList5"/>
    <dgm:cxn modelId="{FEA55984-5404-473E-8FA9-701A02BBC67D}" type="presParOf" srcId="{7E2B4E9A-B905-4D34-9A6E-8FC971B9339D}" destId="{76D64496-8C96-449C-AE44-A822E90129AF}" srcOrd="8" destOrd="0" presId="urn:microsoft.com/office/officeart/2005/8/layout/vList5"/>
    <dgm:cxn modelId="{A528A356-514D-4B4E-90BA-6283A794AF90}" type="presParOf" srcId="{76D64496-8C96-449C-AE44-A822E90129AF}" destId="{89180363-CE4D-498A-B6B8-3E342CE30B94}" srcOrd="0" destOrd="0" presId="urn:microsoft.com/office/officeart/2005/8/layout/vList5"/>
    <dgm:cxn modelId="{C6C58387-5585-4AA1-8308-A8F78619F2C7}" type="presParOf" srcId="{76D64496-8C96-449C-AE44-A822E90129AF}" destId="{391E2BCE-DFC6-4B1A-89CE-9800A77616D0}"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5458F2-AA73-4FFA-8621-56D7BE1F3544}">
      <dsp:nvSpPr>
        <dsp:cNvPr id="0" name=""/>
        <dsp:cNvSpPr/>
      </dsp:nvSpPr>
      <dsp:spPr>
        <a:xfrm>
          <a:off x="0" y="2673"/>
          <a:ext cx="7776864" cy="1046037"/>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kern="1200" dirty="0" smtClean="0">
              <a:solidFill>
                <a:schemeClr val="tx1"/>
              </a:solidFill>
            </a:rPr>
            <a:t>1)Ανάλυση του εννοιολογικού και θεωρητικού πλαισίου στο οποίο οικοδομήθηκε η έρευνα. </a:t>
          </a:r>
          <a:endParaRPr lang="el-GR" sz="2400" kern="1200" dirty="0">
            <a:solidFill>
              <a:schemeClr val="tx1"/>
            </a:solidFill>
          </a:endParaRPr>
        </a:p>
      </dsp:txBody>
      <dsp:txXfrm>
        <a:off x="0" y="2673"/>
        <a:ext cx="7776864" cy="1046037"/>
      </dsp:txXfrm>
    </dsp:sp>
    <dsp:sp modelId="{86AA6A4B-31B9-40BF-BF64-3CED70735837}">
      <dsp:nvSpPr>
        <dsp:cNvPr id="0" name=""/>
        <dsp:cNvSpPr/>
      </dsp:nvSpPr>
      <dsp:spPr>
        <a:xfrm rot="5400000">
          <a:off x="3640737" y="1081736"/>
          <a:ext cx="495389" cy="59446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l-GR" sz="2400" kern="1200"/>
        </a:p>
      </dsp:txBody>
      <dsp:txXfrm rot="5400000">
        <a:off x="3640737" y="1081736"/>
        <a:ext cx="495389" cy="594466"/>
      </dsp:txXfrm>
    </dsp:sp>
    <dsp:sp modelId="{C0DC93A1-E51A-402A-86B7-32004823376C}">
      <dsp:nvSpPr>
        <dsp:cNvPr id="0" name=""/>
        <dsp:cNvSpPr/>
      </dsp:nvSpPr>
      <dsp:spPr>
        <a:xfrm>
          <a:off x="0" y="1709229"/>
          <a:ext cx="7776864" cy="1046037"/>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kern="1200" dirty="0" smtClean="0"/>
            <a:t>2)Η διδακτική παρέμβαση, η μεθοδολογία της έρευνας και η παρουσίαση των αποτελεσμάτων.</a:t>
          </a:r>
          <a:endParaRPr lang="el-GR" sz="2400" kern="1200" dirty="0"/>
        </a:p>
      </dsp:txBody>
      <dsp:txXfrm>
        <a:off x="0" y="1709229"/>
        <a:ext cx="7776864" cy="1046037"/>
      </dsp:txXfrm>
    </dsp:sp>
    <dsp:sp modelId="{63791A29-7F96-4B45-B56F-433B2C44E84E}">
      <dsp:nvSpPr>
        <dsp:cNvPr id="0" name=""/>
        <dsp:cNvSpPr/>
      </dsp:nvSpPr>
      <dsp:spPr>
        <a:xfrm rot="5400000">
          <a:off x="3640737" y="2788292"/>
          <a:ext cx="495389" cy="594466"/>
        </a:xfrm>
        <a:prstGeom prst="rightArrow">
          <a:avLst>
            <a:gd name="adj1" fmla="val 60000"/>
            <a:gd name="adj2" fmla="val 50000"/>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l-GR" sz="2400" kern="1200"/>
        </a:p>
      </dsp:txBody>
      <dsp:txXfrm rot="5400000">
        <a:off x="3640737" y="2788292"/>
        <a:ext cx="495389" cy="594466"/>
      </dsp:txXfrm>
    </dsp:sp>
    <dsp:sp modelId="{BA2937BB-FBF3-4104-9813-FCB849954138}">
      <dsp:nvSpPr>
        <dsp:cNvPr id="0" name=""/>
        <dsp:cNvSpPr/>
      </dsp:nvSpPr>
      <dsp:spPr>
        <a:xfrm>
          <a:off x="0" y="3415785"/>
          <a:ext cx="7776864" cy="1046037"/>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kern="1200" dirty="0" smtClean="0"/>
            <a:t>3)Παρουσίαση των βασικών συμπερασμάτων.</a:t>
          </a:r>
          <a:endParaRPr lang="el-GR" sz="2400" kern="1200" dirty="0"/>
        </a:p>
      </dsp:txBody>
      <dsp:txXfrm>
        <a:off x="0" y="3415785"/>
        <a:ext cx="7776864" cy="1046037"/>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F3A7BF4-C4D5-4F9A-AD0D-6B584DEA4273}">
      <dsp:nvSpPr>
        <dsp:cNvPr id="0" name=""/>
        <dsp:cNvSpPr/>
      </dsp:nvSpPr>
      <dsp:spPr>
        <a:xfrm>
          <a:off x="0" y="0"/>
          <a:ext cx="6624736" cy="104555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1800" kern="1200" dirty="0" smtClean="0"/>
            <a:t>Από τη βιβλιογραφία και τα ερευνητικά ερωτήματα, προέκυψαν τα βασικά αντικείμενα και στη βάση αυτών δημιουργήθηκαν δυο ερωτηματολόγια (πριν-μετά).</a:t>
          </a:r>
          <a:endParaRPr lang="el-GR" sz="1800" kern="1200" dirty="0"/>
        </a:p>
      </dsp:txBody>
      <dsp:txXfrm>
        <a:off x="0" y="0"/>
        <a:ext cx="5469396" cy="1045556"/>
      </dsp:txXfrm>
    </dsp:sp>
    <dsp:sp modelId="{45D0E6EF-51AD-45AB-8226-088B2B4DD3BC}">
      <dsp:nvSpPr>
        <dsp:cNvPr id="0" name=""/>
        <dsp:cNvSpPr/>
      </dsp:nvSpPr>
      <dsp:spPr>
        <a:xfrm>
          <a:off x="554821" y="1235657"/>
          <a:ext cx="6624736" cy="1045556"/>
        </a:xfrm>
        <a:prstGeom prst="roundRect">
          <a:avLst>
            <a:gd name="adj" fmla="val 10000"/>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l-GR" sz="1800" kern="1200" dirty="0" smtClean="0"/>
            <a:t>Οι ερωτήσεις ήταν ανά αντικείμενο.</a:t>
          </a:r>
          <a:endParaRPr lang="el-GR" sz="1800" kern="1200" dirty="0"/>
        </a:p>
      </dsp:txBody>
      <dsp:txXfrm>
        <a:off x="554821" y="1235657"/>
        <a:ext cx="5390302" cy="1045556"/>
      </dsp:txXfrm>
    </dsp:sp>
    <dsp:sp modelId="{9D65CF63-B667-44F2-A9B6-11A455DABD1E}">
      <dsp:nvSpPr>
        <dsp:cNvPr id="0" name=""/>
        <dsp:cNvSpPr/>
      </dsp:nvSpPr>
      <dsp:spPr>
        <a:xfrm>
          <a:off x="1101362" y="2471314"/>
          <a:ext cx="6624736" cy="1045556"/>
        </a:xfrm>
        <a:prstGeom prst="roundRect">
          <a:avLst>
            <a:gd name="adj" fmla="val 10000"/>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l-GR" sz="1800" kern="1200" dirty="0" smtClean="0"/>
            <a:t>Η επεξεργασία των δεδομένων  πραγματοποιήθηκε με την τεχνική της Ανάλυσης Περιεχομένου.</a:t>
          </a:r>
          <a:endParaRPr lang="el-GR" sz="1800" kern="1200" dirty="0"/>
        </a:p>
      </dsp:txBody>
      <dsp:txXfrm>
        <a:off x="1101362" y="2471314"/>
        <a:ext cx="5398583" cy="1045556"/>
      </dsp:txXfrm>
    </dsp:sp>
    <dsp:sp modelId="{D3986CE3-D1FB-449E-B359-C358C62F67F7}">
      <dsp:nvSpPr>
        <dsp:cNvPr id="0" name=""/>
        <dsp:cNvSpPr/>
      </dsp:nvSpPr>
      <dsp:spPr>
        <a:xfrm>
          <a:off x="1656183" y="3706971"/>
          <a:ext cx="6624736" cy="1045556"/>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l-GR" sz="1800" kern="1200" dirty="0" smtClean="0"/>
            <a:t>Έγινε κατηγοριοποίηση των απόψεων των μαθητών με βάση 6 άξονες.</a:t>
          </a:r>
          <a:endParaRPr lang="el-GR" sz="1800" kern="1200" dirty="0"/>
        </a:p>
      </dsp:txBody>
      <dsp:txXfrm>
        <a:off x="1656183" y="3706971"/>
        <a:ext cx="5390302" cy="1045556"/>
      </dsp:txXfrm>
    </dsp:sp>
    <dsp:sp modelId="{4CA82D55-60EA-4198-8330-47419FDF77A8}">
      <dsp:nvSpPr>
        <dsp:cNvPr id="0" name=""/>
        <dsp:cNvSpPr/>
      </dsp:nvSpPr>
      <dsp:spPr>
        <a:xfrm>
          <a:off x="5945124" y="800800"/>
          <a:ext cx="679611" cy="679611"/>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l-GR" sz="3100" kern="1200"/>
        </a:p>
      </dsp:txBody>
      <dsp:txXfrm>
        <a:off x="5945124" y="800800"/>
        <a:ext cx="679611" cy="679611"/>
      </dsp:txXfrm>
    </dsp:sp>
    <dsp:sp modelId="{04DFD38C-E5BE-420D-BC37-1274FFD1846B}">
      <dsp:nvSpPr>
        <dsp:cNvPr id="0" name=""/>
        <dsp:cNvSpPr/>
      </dsp:nvSpPr>
      <dsp:spPr>
        <a:xfrm>
          <a:off x="6499946" y="2036458"/>
          <a:ext cx="679611" cy="679611"/>
        </a:xfrm>
        <a:prstGeom prst="downArrow">
          <a:avLst>
            <a:gd name="adj1" fmla="val 55000"/>
            <a:gd name="adj2" fmla="val 45000"/>
          </a:avLst>
        </a:prstGeom>
        <a:solidFill>
          <a:schemeClr val="accent3">
            <a:tint val="40000"/>
            <a:alpha val="90000"/>
            <a:hueOff val="1014570"/>
            <a:satOff val="50000"/>
            <a:lumOff val="890"/>
            <a:alphaOff val="0"/>
          </a:schemeClr>
        </a:solidFill>
        <a:ln w="12700" cap="flat" cmpd="sng" algn="ctr">
          <a:solidFill>
            <a:schemeClr val="accent3">
              <a:tint val="40000"/>
              <a:alpha val="90000"/>
              <a:hueOff val="1014570"/>
              <a:satOff val="50000"/>
              <a:lumOff val="8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l-GR" sz="3100" kern="1200"/>
        </a:p>
      </dsp:txBody>
      <dsp:txXfrm>
        <a:off x="6499946" y="2036458"/>
        <a:ext cx="679611" cy="679611"/>
      </dsp:txXfrm>
    </dsp:sp>
    <dsp:sp modelId="{7CE040D5-2B1E-477A-90B1-65E1A9F493FD}">
      <dsp:nvSpPr>
        <dsp:cNvPr id="0" name=""/>
        <dsp:cNvSpPr/>
      </dsp:nvSpPr>
      <dsp:spPr>
        <a:xfrm>
          <a:off x="7046486" y="3272115"/>
          <a:ext cx="679611" cy="679611"/>
        </a:xfrm>
        <a:prstGeom prst="downArrow">
          <a:avLst>
            <a:gd name="adj1" fmla="val 55000"/>
            <a:gd name="adj2" fmla="val 45000"/>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l-GR" sz="3100" kern="1200"/>
        </a:p>
      </dsp:txBody>
      <dsp:txXfrm>
        <a:off x="7046486" y="3272115"/>
        <a:ext cx="679611" cy="679611"/>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1D03265-7266-4EA9-945D-798D336E15CB}">
      <dsp:nvSpPr>
        <dsp:cNvPr id="0" name=""/>
        <dsp:cNvSpPr/>
      </dsp:nvSpPr>
      <dsp:spPr>
        <a:xfrm>
          <a:off x="310329" y="4794"/>
          <a:ext cx="7228213" cy="133345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l-GR" sz="3200" b="1" kern="1200" dirty="0" smtClean="0">
              <a:effectLst>
                <a:outerShdw blurRad="38100" dist="38100" dir="2700000" algn="tl">
                  <a:srgbClr val="000000">
                    <a:alpha val="43137"/>
                  </a:srgbClr>
                </a:outerShdw>
              </a:effectLst>
            </a:rPr>
            <a:t>Απάντηση ερευνητικών ερωτημάτων</a:t>
          </a:r>
          <a:endParaRPr lang="el-GR" sz="3200" b="1" kern="1200" dirty="0">
            <a:effectLst>
              <a:outerShdw blurRad="38100" dist="38100" dir="2700000" algn="tl">
                <a:srgbClr val="000000">
                  <a:alpha val="43137"/>
                </a:srgbClr>
              </a:outerShdw>
            </a:effectLst>
          </a:endParaRPr>
        </a:p>
      </dsp:txBody>
      <dsp:txXfrm>
        <a:off x="310329" y="4794"/>
        <a:ext cx="7228213" cy="1333455"/>
      </dsp:txXfrm>
    </dsp:sp>
    <dsp:sp modelId="{9895E516-8CCC-4A63-B0A2-DE4C2526FDEA}">
      <dsp:nvSpPr>
        <dsp:cNvPr id="0" name=""/>
        <dsp:cNvSpPr/>
      </dsp:nvSpPr>
      <dsp:spPr>
        <a:xfrm rot="5400000">
          <a:off x="3664331" y="1372930"/>
          <a:ext cx="520209" cy="624250"/>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l-GR" sz="2600" kern="1200"/>
        </a:p>
      </dsp:txBody>
      <dsp:txXfrm rot="5400000">
        <a:off x="3664331" y="1372930"/>
        <a:ext cx="520209" cy="624250"/>
      </dsp:txXfrm>
    </dsp:sp>
    <dsp:sp modelId="{0B62EE04-9367-43D4-94BA-FAFA8DC6745C}">
      <dsp:nvSpPr>
        <dsp:cNvPr id="0" name=""/>
        <dsp:cNvSpPr/>
      </dsp:nvSpPr>
      <dsp:spPr>
        <a:xfrm>
          <a:off x="948091" y="2031861"/>
          <a:ext cx="5952689" cy="1319416"/>
        </a:xfrm>
        <a:prstGeom prst="roundRect">
          <a:avLst>
            <a:gd name="adj" fmla="val 10000"/>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effectLst>
                <a:outerShdw blurRad="38100" dist="38100" dir="2700000" algn="tl">
                  <a:srgbClr val="000000">
                    <a:alpha val="43137"/>
                  </a:srgbClr>
                </a:outerShdw>
              </a:effectLst>
            </a:rPr>
            <a:t>Διαπιστώθηκαν μεταβολές στην κοινωνική, σχολική και συναισθηματική επάρκεια των μαθητών καθώς και στην αυτοαντίληψη.</a:t>
          </a:r>
          <a:endParaRPr lang="el-GR" kern="1200" dirty="0"/>
        </a:p>
      </dsp:txBody>
      <dsp:txXfrm>
        <a:off x="948091" y="2031861"/>
        <a:ext cx="5952689" cy="1319416"/>
      </dsp:txXfrm>
    </dsp:sp>
    <dsp:sp modelId="{2B65DCF8-6EEC-44AE-9227-976C304259B4}">
      <dsp:nvSpPr>
        <dsp:cNvPr id="0" name=""/>
        <dsp:cNvSpPr/>
      </dsp:nvSpPr>
      <dsp:spPr>
        <a:xfrm rot="5400000">
          <a:off x="3664331" y="3385959"/>
          <a:ext cx="520209" cy="624250"/>
        </a:xfrm>
        <a:prstGeom prst="rightArrow">
          <a:avLst>
            <a:gd name="adj1" fmla="val 60000"/>
            <a:gd name="adj2" fmla="val 50000"/>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l-GR" sz="2600" kern="1200"/>
        </a:p>
      </dsp:txBody>
      <dsp:txXfrm rot="5400000">
        <a:off x="3664331" y="3385959"/>
        <a:ext cx="520209" cy="624250"/>
      </dsp:txXfrm>
    </dsp:sp>
    <dsp:sp modelId="{0E4D64D5-30A1-43EA-95BB-14EE3A99C70C}">
      <dsp:nvSpPr>
        <dsp:cNvPr id="0" name=""/>
        <dsp:cNvSpPr/>
      </dsp:nvSpPr>
      <dsp:spPr>
        <a:xfrm>
          <a:off x="907750" y="4044890"/>
          <a:ext cx="6033370" cy="1206898"/>
        </a:xfrm>
        <a:prstGeom prst="roundRect">
          <a:avLst>
            <a:gd name="adj" fmla="val 10000"/>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b="1" kern="1200" dirty="0" smtClean="0">
              <a:effectLst>
                <a:outerShdw blurRad="38100" dist="38100" dir="2700000" algn="tl">
                  <a:srgbClr val="000000">
                    <a:alpha val="43137"/>
                  </a:srgbClr>
                </a:outerShdw>
              </a:effectLst>
            </a:rPr>
            <a:t>Η κοινωνική και ψυχολογική συμπεριφορά των μαθητών επηρεάστηκε από την τηλεδιάσκεψη</a:t>
          </a:r>
          <a:r>
            <a:rPr lang="el-GR" sz="2400" kern="1200" dirty="0" smtClean="0"/>
            <a:t>. </a:t>
          </a:r>
          <a:endParaRPr lang="el-GR" sz="2400" kern="1200" dirty="0"/>
        </a:p>
      </dsp:txBody>
      <dsp:txXfrm>
        <a:off x="907750" y="4044890"/>
        <a:ext cx="6033370" cy="1206898"/>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274D14E-B177-43EB-B242-B36813B2D6A4}">
      <dsp:nvSpPr>
        <dsp:cNvPr id="0" name=""/>
        <dsp:cNvSpPr/>
      </dsp:nvSpPr>
      <dsp:spPr>
        <a:xfrm>
          <a:off x="0" y="0"/>
          <a:ext cx="6426714" cy="1620179"/>
        </a:xfrm>
        <a:prstGeom prst="roundRect">
          <a:avLst>
            <a:gd name="adj" fmla="val 10000"/>
          </a:avLst>
        </a:prstGeom>
        <a:solidFill>
          <a:srgbClr val="931B1B"/>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l-GR" sz="2400" kern="1200" dirty="0" smtClean="0"/>
            <a:t>Δείγμα ευκολίας (14 μαθητές του 3/θ Δ.Σ. Βοριζίων)</a:t>
          </a:r>
          <a:endParaRPr lang="el-GR" sz="2400" kern="1200" dirty="0"/>
        </a:p>
      </dsp:txBody>
      <dsp:txXfrm>
        <a:off x="0" y="0"/>
        <a:ext cx="4847038" cy="1620179"/>
      </dsp:txXfrm>
    </dsp:sp>
    <dsp:sp modelId="{08EAE7A7-46D2-425B-880E-E1942362F600}">
      <dsp:nvSpPr>
        <dsp:cNvPr id="0" name=""/>
        <dsp:cNvSpPr/>
      </dsp:nvSpPr>
      <dsp:spPr>
        <a:xfrm>
          <a:off x="1134125" y="1980220"/>
          <a:ext cx="6426714" cy="1620179"/>
        </a:xfrm>
        <a:prstGeom prst="roundRect">
          <a:avLst>
            <a:gd name="adj" fmla="val 10000"/>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l-GR" sz="2400" kern="1200" dirty="0" smtClean="0"/>
            <a:t>Τα αποτελέσματα που προέκυψαν δεν μπορούν να γενικευτούν για τον ευρύτερο πληθυσμό.</a:t>
          </a:r>
          <a:endParaRPr lang="el-GR" sz="2400" kern="1200" dirty="0"/>
        </a:p>
      </dsp:txBody>
      <dsp:txXfrm>
        <a:off x="1134125" y="1980220"/>
        <a:ext cx="4239471" cy="1620179"/>
      </dsp:txXfrm>
    </dsp:sp>
    <dsp:sp modelId="{74DDA689-A4BC-4089-896A-BE05F850234C}">
      <dsp:nvSpPr>
        <dsp:cNvPr id="0" name=""/>
        <dsp:cNvSpPr/>
      </dsp:nvSpPr>
      <dsp:spPr>
        <a:xfrm>
          <a:off x="5373597" y="1273641"/>
          <a:ext cx="1053117" cy="1053117"/>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l-GR" sz="2400" kern="1200"/>
        </a:p>
      </dsp:txBody>
      <dsp:txXfrm>
        <a:off x="5373597" y="1273641"/>
        <a:ext cx="1053117" cy="1053117"/>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DAF3CC1-9994-4DFB-996C-0B4A0634148B}">
      <dsp:nvSpPr>
        <dsp:cNvPr id="0" name=""/>
        <dsp:cNvSpPr/>
      </dsp:nvSpPr>
      <dsp:spPr>
        <a:xfrm>
          <a:off x="0" y="265899"/>
          <a:ext cx="8136904" cy="3334500"/>
        </a:xfrm>
        <a:prstGeom prst="roundRect">
          <a:avLst/>
        </a:prstGeom>
        <a:solidFill>
          <a:srgbClr val="AD450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el-GR" sz="2500" kern="1200" dirty="0" smtClean="0">
              <a:solidFill>
                <a:schemeClr val="tx1"/>
              </a:solidFill>
            </a:rPr>
            <a:t>Στην παρούσα ΔΕ </a:t>
          </a:r>
          <a:r>
            <a:rPr lang="el-GR" sz="2500" b="1" kern="1200" dirty="0" smtClean="0">
              <a:solidFill>
                <a:schemeClr val="tx1"/>
              </a:solidFill>
              <a:effectLst>
                <a:outerShdw blurRad="38100" dist="38100" dir="2700000" algn="tl">
                  <a:srgbClr val="000000">
                    <a:alpha val="43137"/>
                  </a:srgbClr>
                </a:outerShdw>
              </a:effectLst>
            </a:rPr>
            <a:t>επιχειρήθηκε να διερευνηθεί η επίδραση του προγράμματος «ΟΔΥΣΣΕΑΣ 2019»   στην κοινωνική και ψυχολογική συμπεριφορά των μαθητών ενός ολιγοθέσιου Δημοτικού Σχολείου, έρευνα η οποία δύναται να </a:t>
          </a:r>
          <a:r>
            <a:rPr lang="el-GR" sz="2500" kern="1200" dirty="0" smtClean="0">
              <a:solidFill>
                <a:schemeClr val="tx1"/>
              </a:solidFill>
            </a:rPr>
            <a:t>αποτελέσει στο μέλλον έναυσμα για περαιτέρω μελέτη με ιδιαίτερα σημαντικά, παιδαγωγικά συμπεράσματα για την επίδραση των διαδραστικών τηλεδιασκέψεων στα ολιγοθέσια σχολεία.</a:t>
          </a:r>
          <a:endParaRPr lang="el-GR" sz="2500" kern="1200" dirty="0">
            <a:solidFill>
              <a:schemeClr val="tx1"/>
            </a:solidFill>
          </a:endParaRPr>
        </a:p>
      </dsp:txBody>
      <dsp:txXfrm>
        <a:off x="0" y="265899"/>
        <a:ext cx="8136904" cy="33345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719F39B-ECA8-400E-8619-2D87E5DD0498}">
      <dsp:nvSpPr>
        <dsp:cNvPr id="0" name=""/>
        <dsp:cNvSpPr/>
      </dsp:nvSpPr>
      <dsp:spPr>
        <a:xfrm>
          <a:off x="0" y="180838"/>
          <a:ext cx="8335838" cy="83947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l-GR" sz="3500" kern="1200" dirty="0" smtClean="0"/>
            <a:t>Σκοπός (με βάση το μεθοδολογικό πλαίσιο)</a:t>
          </a:r>
          <a:endParaRPr lang="el-GR" sz="3500" kern="1200" dirty="0"/>
        </a:p>
      </dsp:txBody>
      <dsp:txXfrm>
        <a:off x="0" y="180838"/>
        <a:ext cx="8335838" cy="839474"/>
      </dsp:txXfrm>
    </dsp:sp>
    <dsp:sp modelId="{EAB5CFFE-3DAE-42A7-A7CB-252EEEF32B51}">
      <dsp:nvSpPr>
        <dsp:cNvPr id="0" name=""/>
        <dsp:cNvSpPr/>
      </dsp:nvSpPr>
      <dsp:spPr>
        <a:xfrm>
          <a:off x="0" y="1020313"/>
          <a:ext cx="8335838" cy="3767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4663"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l-GR" sz="2700" kern="1200" dirty="0" smtClean="0"/>
            <a:t>1η Τηλεδιάσκεψη: Γνωριμία των τάξεων και ανάδειξη του Θέματος.</a:t>
          </a:r>
          <a:endParaRPr lang="el-GR" sz="2700" kern="1200" dirty="0"/>
        </a:p>
        <a:p>
          <a:pPr marL="228600" lvl="1" indent="-228600" algn="l" defTabSz="1200150" rtl="0">
            <a:lnSpc>
              <a:spcPct val="90000"/>
            </a:lnSpc>
            <a:spcBef>
              <a:spcPct val="0"/>
            </a:spcBef>
            <a:spcAft>
              <a:spcPct val="20000"/>
            </a:spcAft>
            <a:buChar char="••"/>
          </a:pPr>
          <a:r>
            <a:rPr lang="el-GR" sz="2700" kern="1200" dirty="0" smtClean="0"/>
            <a:t>2η Τηλεδιάσκεψη: Διερεύνηση του θέματος και ανάδειξη των υποενοτήτων.</a:t>
          </a:r>
          <a:endParaRPr lang="el-GR" sz="2700" kern="1200" dirty="0"/>
        </a:p>
        <a:p>
          <a:pPr marL="228600" lvl="1" indent="-228600" algn="l" defTabSz="1200150" rtl="0">
            <a:lnSpc>
              <a:spcPct val="90000"/>
            </a:lnSpc>
            <a:spcBef>
              <a:spcPct val="0"/>
            </a:spcBef>
            <a:spcAft>
              <a:spcPct val="20000"/>
            </a:spcAft>
            <a:buChar char="••"/>
          </a:pPr>
          <a:r>
            <a:rPr lang="el-GR" sz="2700" kern="1200" dirty="0" smtClean="0"/>
            <a:t>3η Τηλεδιάσκεψη: Οι μαθητές συνεργάζονται σε ομάδες ανταλλάσσοντας ιδέες και απόψεις σχετικά με το πως θα δουλέψουν το θέμα τους.</a:t>
          </a:r>
          <a:endParaRPr lang="el-GR" sz="2700" kern="1200" dirty="0"/>
        </a:p>
        <a:p>
          <a:pPr marL="228600" lvl="1" indent="-228600" algn="l" defTabSz="1200150" rtl="0">
            <a:lnSpc>
              <a:spcPct val="90000"/>
            </a:lnSpc>
            <a:spcBef>
              <a:spcPct val="0"/>
            </a:spcBef>
            <a:spcAft>
              <a:spcPct val="20000"/>
            </a:spcAft>
            <a:buChar char="••"/>
          </a:pPr>
          <a:r>
            <a:rPr lang="el-GR" sz="2700" kern="1200" dirty="0" smtClean="0"/>
            <a:t>4η Τηλεδιάσκεψη: Οι μαθητές παρουσιάζουν τις εργασίες τους και ακολουθεί διάλογος, συζήτηση.</a:t>
          </a:r>
          <a:endParaRPr lang="el-GR" sz="2700" kern="1200" dirty="0"/>
        </a:p>
      </dsp:txBody>
      <dsp:txXfrm>
        <a:off x="0" y="1020313"/>
        <a:ext cx="8335838" cy="376740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633FBE6-6670-4015-BD4E-9B9081B33715}">
      <dsp:nvSpPr>
        <dsp:cNvPr id="0" name=""/>
        <dsp:cNvSpPr/>
      </dsp:nvSpPr>
      <dsp:spPr>
        <a:xfrm>
          <a:off x="0" y="720068"/>
          <a:ext cx="8280920" cy="699209"/>
        </a:xfrm>
        <a:prstGeom prst="roundRect">
          <a:avLst/>
        </a:prstGeom>
        <a:solidFill>
          <a:srgbClr val="BF23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kern="1200" dirty="0" smtClean="0"/>
            <a:t>Δραστηριότητες πριν την 1η τηλεδιάσκεψη</a:t>
          </a:r>
          <a:endParaRPr lang="el-GR" sz="2400" kern="1200" dirty="0"/>
        </a:p>
      </dsp:txBody>
      <dsp:txXfrm>
        <a:off x="0" y="720068"/>
        <a:ext cx="8280920" cy="699209"/>
      </dsp:txXfrm>
    </dsp:sp>
    <dsp:sp modelId="{908D9750-B8F6-4CF0-81E2-CD60D88AEFFB}">
      <dsp:nvSpPr>
        <dsp:cNvPr id="0" name=""/>
        <dsp:cNvSpPr/>
      </dsp:nvSpPr>
      <dsp:spPr>
        <a:xfrm>
          <a:off x="0" y="1910071"/>
          <a:ext cx="8280920" cy="2623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19"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l-GR" sz="2000" kern="1200" dirty="0" smtClean="0"/>
            <a:t>Ενημέρωση Μαθητών </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Ενημέρωση Γονέων </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Οι μαθητές γράφουν έκθεση σχετικά με τις προσδοκίες τους από τις τηλεδιασκέψεις</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Οι μαθητές ζωγραφίζουν αποτυπώνοντας τις προσδοκίες τους από τις τηλεδιασκέψεις</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Οι μαθητές προετοιμάζουν το υλικό των παρουσιάσεών τους.</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Οι μαθητές συμπληρώνουν τα ερωτηματολόγια (EXANTE &amp; TET)</a:t>
          </a:r>
          <a:endParaRPr lang="el-GR" sz="2000" kern="1200" dirty="0"/>
        </a:p>
      </dsp:txBody>
      <dsp:txXfrm>
        <a:off x="0" y="1910071"/>
        <a:ext cx="8280920" cy="262372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46A6198-580B-4540-A17F-1B9A120F2559}">
      <dsp:nvSpPr>
        <dsp:cNvPr id="0" name=""/>
        <dsp:cNvSpPr/>
      </dsp:nvSpPr>
      <dsp:spPr>
        <a:xfrm>
          <a:off x="0" y="120749"/>
          <a:ext cx="7886700" cy="575639"/>
        </a:xfrm>
        <a:prstGeom prst="roundRect">
          <a:avLst/>
        </a:prstGeom>
        <a:solidFill>
          <a:srgbClr val="C6781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b="1" kern="1200" dirty="0" smtClean="0"/>
            <a:t>Δραστηριότητες πριν την </a:t>
          </a:r>
          <a:r>
            <a:rPr lang="en-US" sz="2400" b="1" kern="1200" dirty="0" smtClean="0"/>
            <a:t>2</a:t>
          </a:r>
          <a:r>
            <a:rPr lang="el-GR" sz="2400" b="1" kern="1200" dirty="0" err="1" smtClean="0"/>
            <a:t>ηΤηλεδιάσκεψη</a:t>
          </a:r>
          <a:endParaRPr lang="el-GR" sz="2400" kern="1200" dirty="0"/>
        </a:p>
      </dsp:txBody>
      <dsp:txXfrm>
        <a:off x="0" y="120749"/>
        <a:ext cx="7886700" cy="575639"/>
      </dsp:txXfrm>
    </dsp:sp>
    <dsp:sp modelId="{1B10B054-BC66-4FFD-8390-52042F040174}">
      <dsp:nvSpPr>
        <dsp:cNvPr id="0" name=""/>
        <dsp:cNvSpPr/>
      </dsp:nvSpPr>
      <dsp:spPr>
        <a:xfrm>
          <a:off x="0" y="696389"/>
          <a:ext cx="7886700" cy="387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l-GR" sz="1900" kern="1200" dirty="0" smtClean="0"/>
            <a:t>Συζήτηση πάνω στις εμπειρίες των μαθητών σχετικά με την πρώτη τηλεδιάσκεψη σε τοπικό επίπεδο.</a:t>
          </a:r>
          <a:endParaRPr lang="el-GR" sz="1900" kern="1200" dirty="0"/>
        </a:p>
        <a:p>
          <a:pPr marL="171450" lvl="1" indent="-171450" algn="l" defTabSz="844550" rtl="0">
            <a:lnSpc>
              <a:spcPct val="90000"/>
            </a:lnSpc>
            <a:spcBef>
              <a:spcPct val="0"/>
            </a:spcBef>
            <a:spcAft>
              <a:spcPct val="20000"/>
            </a:spcAft>
            <a:buChar char="••"/>
          </a:pPr>
          <a:r>
            <a:rPr lang="el-GR" sz="1900" kern="1200" dirty="0" err="1" smtClean="0"/>
            <a:t>Ομαδοσυνεργατική</a:t>
          </a:r>
          <a:r>
            <a:rPr lang="el-GR" sz="1900" kern="1200" dirty="0" smtClean="0"/>
            <a:t> διερεύνηση του θέματος της ασφάλειας στο διαδίκτυο, στις τοπικές τάξεις, μέσα από ιστοσελίδες, βίντεο και άρθρα.</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Συνεργασία των συμμετεχόντων εκπαιδευτικών μέσω τηλεδιάσκεψης, προκειμένου να συζητήσουν την οργάνωση και το σχεδιασμό της 2ης τηλεδιάσκεψης της ομάδας των σχολείων τους.</a:t>
          </a:r>
          <a:endParaRPr lang="el-GR" sz="1900" kern="1200" dirty="0"/>
        </a:p>
        <a:p>
          <a:pPr marL="171450" lvl="1" indent="-171450" algn="l" defTabSz="844550" rtl="0">
            <a:lnSpc>
              <a:spcPct val="90000"/>
            </a:lnSpc>
            <a:spcBef>
              <a:spcPct val="0"/>
            </a:spcBef>
            <a:spcAft>
              <a:spcPct val="20000"/>
            </a:spcAft>
            <a:buChar char="••"/>
          </a:pPr>
          <a:r>
            <a:rPr lang="el-GR" sz="1900" kern="1200" dirty="0" smtClean="0"/>
            <a:t>Δημιουργία από τους εκπαιδευτικούς των δύο σχολείων (Γαράζου, Βοριζίων) του σεναρίου της 2ης τηλεδιάσκεψης.</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Σχεδιασμός δραστηριοτήτων από τους εκπαιδευτικούς, ώστε να αναδειχθούν οι τρεις υποενότητες του θέματος και δημιουργία του φύλλου εργασίας.</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Συμπλήρωση της φόρμας της 2ης ΤΔ και ανάρτησή της στο LSN.</a:t>
          </a:r>
          <a:endParaRPr lang="el-GR" sz="1900" kern="1200" dirty="0"/>
        </a:p>
      </dsp:txBody>
      <dsp:txXfrm>
        <a:off x="0" y="696389"/>
        <a:ext cx="7886700" cy="387504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5E114C4-D7D1-4169-B8AF-0D1A24E3759F}">
      <dsp:nvSpPr>
        <dsp:cNvPr id="0" name=""/>
        <dsp:cNvSpPr/>
      </dsp:nvSpPr>
      <dsp:spPr>
        <a:xfrm>
          <a:off x="0" y="0"/>
          <a:ext cx="8263830" cy="551655"/>
        </a:xfrm>
        <a:prstGeom prst="roundRect">
          <a:avLst/>
        </a:prstGeom>
        <a:solidFill>
          <a:srgbClr val="BF23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l-GR" sz="2300" kern="1200" dirty="0" smtClean="0"/>
            <a:t>Δραστηριότητες 2ης Τηλεδιάσκεψης</a:t>
          </a:r>
          <a:endParaRPr lang="el-GR" sz="2300" kern="1200" dirty="0"/>
        </a:p>
      </dsp:txBody>
      <dsp:txXfrm>
        <a:off x="0" y="0"/>
        <a:ext cx="8263830" cy="551655"/>
      </dsp:txXfrm>
    </dsp:sp>
    <dsp:sp modelId="{AABB5F64-7019-48A2-8FDF-05961466CA43}">
      <dsp:nvSpPr>
        <dsp:cNvPr id="0" name=""/>
        <dsp:cNvSpPr/>
      </dsp:nvSpPr>
      <dsp:spPr>
        <a:xfrm>
          <a:off x="0" y="591580"/>
          <a:ext cx="8263830" cy="4625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377"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l-GR" sz="1800" kern="1200" dirty="0" smtClean="0">
              <a:latin typeface="Times New Roman" pitchFamily="18" charset="0"/>
              <a:cs typeface="Times New Roman" pitchFamily="18" charset="0"/>
            </a:rPr>
            <a:t>Εισαγωγή – Καλωσόρισμα από τους εκπαιδευτικούς  Βοριζίων – Γαράζου</a:t>
          </a:r>
          <a:endParaRPr lang="el-GR" sz="1800" kern="1200" dirty="0">
            <a:latin typeface="Times New Roman" pitchFamily="18" charset="0"/>
            <a:cs typeface="Times New Roman" pitchFamily="18" charset="0"/>
          </a:endParaRPr>
        </a:p>
        <a:p>
          <a:pPr marL="171450" lvl="1" indent="-171450" algn="l" defTabSz="800100" rtl="0">
            <a:lnSpc>
              <a:spcPct val="90000"/>
            </a:lnSpc>
            <a:spcBef>
              <a:spcPct val="0"/>
            </a:spcBef>
            <a:spcAft>
              <a:spcPct val="20000"/>
            </a:spcAft>
            <a:buChar char="••"/>
          </a:pPr>
          <a:r>
            <a:rPr lang="el-GR" sz="1800" kern="1200" dirty="0" smtClean="0">
              <a:latin typeface="Times New Roman" pitchFamily="18" charset="0"/>
              <a:cs typeface="Times New Roman" pitchFamily="18" charset="0"/>
            </a:rPr>
            <a:t>Οι μαθητές των δύο σχολείων (Βοριζίων - Γαράζου) κάνουν μια ζωγραφιά σχετικά με το τι θυμούνται από την 1η ΤΔ και γράφουν μία λέξη κλειδί. Τη ζωγραφιά αυτή την παρουσιάζουν μπροστά στην κάμερα, αφού συστηθούν, προκειμένου να εμπλακούν πιο </a:t>
          </a:r>
          <a:r>
            <a:rPr lang="el-GR" sz="1800" kern="1200" dirty="0" err="1" smtClean="0">
              <a:latin typeface="Times New Roman" pitchFamily="18" charset="0"/>
              <a:cs typeface="Times New Roman" pitchFamily="18" charset="0"/>
            </a:rPr>
            <a:t>προσωποκεντρικά</a:t>
          </a:r>
          <a:r>
            <a:rPr lang="el-GR" sz="1800" kern="1200" dirty="0" smtClean="0">
              <a:latin typeface="Times New Roman" pitchFamily="18" charset="0"/>
              <a:cs typeface="Times New Roman" pitchFamily="18" charset="0"/>
            </a:rPr>
            <a:t> στη διαδικασία.</a:t>
          </a:r>
          <a:endParaRPr lang="el-GR" sz="1800" kern="1200" dirty="0">
            <a:latin typeface="Times New Roman" pitchFamily="18" charset="0"/>
            <a:cs typeface="Times New Roman" pitchFamily="18" charset="0"/>
          </a:endParaRPr>
        </a:p>
        <a:p>
          <a:pPr marL="171450" lvl="1" indent="-171450" algn="l" defTabSz="800100" rtl="0">
            <a:lnSpc>
              <a:spcPct val="90000"/>
            </a:lnSpc>
            <a:spcBef>
              <a:spcPct val="0"/>
            </a:spcBef>
            <a:spcAft>
              <a:spcPct val="20000"/>
            </a:spcAft>
            <a:buChar char="••"/>
          </a:pPr>
          <a:r>
            <a:rPr lang="el-GR" sz="1800" kern="1200" dirty="0" smtClean="0">
              <a:latin typeface="Times New Roman" pitchFamily="18" charset="0"/>
              <a:cs typeface="Times New Roman" pitchFamily="18" charset="0"/>
            </a:rPr>
            <a:t>Μοιράζεται στους μαθητές το φύλλο εργασίας της 2ης ΤΔ.</a:t>
          </a:r>
          <a:endParaRPr lang="el-GR" sz="1800" kern="1200" dirty="0">
            <a:latin typeface="Times New Roman" pitchFamily="18" charset="0"/>
            <a:cs typeface="Times New Roman" pitchFamily="18" charset="0"/>
          </a:endParaRPr>
        </a:p>
        <a:p>
          <a:pPr marL="171450" lvl="1" indent="-171450" algn="l" defTabSz="800100" rtl="0">
            <a:lnSpc>
              <a:spcPct val="90000"/>
            </a:lnSpc>
            <a:spcBef>
              <a:spcPct val="0"/>
            </a:spcBef>
            <a:spcAft>
              <a:spcPct val="20000"/>
            </a:spcAft>
            <a:buChar char="••"/>
          </a:pPr>
          <a:r>
            <a:rPr lang="el-GR" sz="1800" kern="1200" dirty="0" smtClean="0">
              <a:latin typeface="Times New Roman" pitchFamily="18" charset="0"/>
              <a:cs typeface="Times New Roman" pitchFamily="18" charset="0"/>
            </a:rPr>
            <a:t>Οι μαθητές παρακολουθούν τα σχετικά με την ασφάλεια, τον εκφοβισμό και τον εθισμό </a:t>
          </a:r>
          <a:r>
            <a:rPr lang="el-GR" sz="1800" kern="1200" dirty="0" err="1" smtClean="0">
              <a:latin typeface="Times New Roman" pitchFamily="18" charset="0"/>
              <a:cs typeface="Times New Roman" pitchFamily="18" charset="0"/>
            </a:rPr>
            <a:t>video</a:t>
          </a:r>
          <a:r>
            <a:rPr lang="el-GR" sz="1800" kern="1200" dirty="0" smtClean="0">
              <a:latin typeface="Times New Roman" pitchFamily="18" charset="0"/>
              <a:cs typeface="Times New Roman" pitchFamily="18" charset="0"/>
            </a:rPr>
            <a:t>.</a:t>
          </a:r>
          <a:endParaRPr lang="el-GR" sz="1800" kern="1200" dirty="0">
            <a:latin typeface="Times New Roman" pitchFamily="18" charset="0"/>
            <a:cs typeface="Times New Roman" pitchFamily="18" charset="0"/>
          </a:endParaRPr>
        </a:p>
        <a:p>
          <a:pPr marL="171450" lvl="1" indent="-171450" algn="l" defTabSz="800100" rtl="0">
            <a:lnSpc>
              <a:spcPct val="90000"/>
            </a:lnSpc>
            <a:spcBef>
              <a:spcPct val="0"/>
            </a:spcBef>
            <a:spcAft>
              <a:spcPct val="20000"/>
            </a:spcAft>
            <a:buChar char="••"/>
          </a:pPr>
          <a:r>
            <a:rPr lang="el-GR" sz="1800" kern="1200" dirty="0" smtClean="0">
              <a:latin typeface="Times New Roman" pitchFamily="18" charset="0"/>
              <a:cs typeface="Times New Roman" pitchFamily="18" charset="0"/>
            </a:rPr>
            <a:t>Στη συνέχεια, οι μαθητές παρακολουθούν στιγμιότυπα από τα κομβικά σημεία των βίντεο, συζητούν πάνω σε αυτά, με σκοπό την προετοιμασία ανάδειξης των, προς μελέτη, υποενοτήτων και απαντούν στις σχετικές ερωτήσεις  του φύλλου εργασίας.</a:t>
          </a:r>
          <a:endParaRPr lang="el-GR" sz="1800" kern="1200" dirty="0">
            <a:latin typeface="Times New Roman" pitchFamily="18" charset="0"/>
            <a:cs typeface="Times New Roman" pitchFamily="18" charset="0"/>
          </a:endParaRPr>
        </a:p>
        <a:p>
          <a:pPr marL="171450" lvl="1" indent="-171450" algn="l" defTabSz="800100" rtl="0">
            <a:lnSpc>
              <a:spcPct val="90000"/>
            </a:lnSpc>
            <a:spcBef>
              <a:spcPct val="0"/>
            </a:spcBef>
            <a:spcAft>
              <a:spcPct val="20000"/>
            </a:spcAft>
            <a:buChar char="••"/>
          </a:pPr>
          <a:r>
            <a:rPr lang="el-GR" sz="1800" kern="1200" dirty="0" smtClean="0">
              <a:latin typeface="Times New Roman" pitchFamily="18" charset="0"/>
              <a:cs typeface="Times New Roman" pitchFamily="18" charset="0"/>
            </a:rPr>
            <a:t>Σύνοψη και ανάδειξη των 3 υποενοτήτων με τις οποίες θα ασχοληθούν οι μαθητές (ασφάλεια, εθισμός,</a:t>
          </a:r>
          <a:r>
            <a:rPr lang="en-US" sz="1800" kern="1200" dirty="0" err="1" smtClean="0">
              <a:latin typeface="Times New Roman" pitchFamily="18" charset="0"/>
              <a:cs typeface="Times New Roman" pitchFamily="18" charset="0"/>
            </a:rPr>
            <a:t>cyberbulling</a:t>
          </a:r>
          <a:r>
            <a:rPr lang="en-US" sz="1800" kern="1200" dirty="0" smtClean="0">
              <a:latin typeface="Times New Roman" pitchFamily="18" charset="0"/>
              <a:cs typeface="Times New Roman" pitchFamily="18" charset="0"/>
            </a:rPr>
            <a:t>)</a:t>
          </a:r>
          <a:endParaRPr lang="el-GR" sz="1800" kern="1200" dirty="0">
            <a:latin typeface="Times New Roman" pitchFamily="18" charset="0"/>
            <a:cs typeface="Times New Roman" pitchFamily="18" charset="0"/>
          </a:endParaRPr>
        </a:p>
        <a:p>
          <a:pPr marL="171450" lvl="1" indent="-171450" algn="l" defTabSz="800100" rtl="0">
            <a:lnSpc>
              <a:spcPct val="90000"/>
            </a:lnSpc>
            <a:spcBef>
              <a:spcPct val="0"/>
            </a:spcBef>
            <a:spcAft>
              <a:spcPct val="20000"/>
            </a:spcAft>
            <a:buChar char="••"/>
          </a:pPr>
          <a:r>
            <a:rPr lang="el-GR" sz="1800" kern="1200" dirty="0" smtClean="0">
              <a:latin typeface="Times New Roman" pitchFamily="18" charset="0"/>
              <a:cs typeface="Times New Roman" pitchFamily="18" charset="0"/>
            </a:rPr>
            <a:t>Κλείσιμο</a:t>
          </a:r>
          <a:endParaRPr lang="el-GR" sz="1800" kern="1200" dirty="0">
            <a:latin typeface="Times New Roman" pitchFamily="18" charset="0"/>
            <a:cs typeface="Times New Roman" pitchFamily="18" charset="0"/>
          </a:endParaRPr>
        </a:p>
        <a:p>
          <a:pPr marL="171450" lvl="1" indent="-171450" algn="l" defTabSz="800100" rtl="0">
            <a:lnSpc>
              <a:spcPct val="90000"/>
            </a:lnSpc>
            <a:spcBef>
              <a:spcPct val="0"/>
            </a:spcBef>
            <a:spcAft>
              <a:spcPct val="20000"/>
            </a:spcAft>
            <a:buChar char="••"/>
          </a:pPr>
          <a:r>
            <a:rPr lang="el-GR" sz="1800" kern="1200" dirty="0" smtClean="0">
              <a:latin typeface="Times New Roman" pitchFamily="18" charset="0"/>
              <a:cs typeface="Times New Roman" pitchFamily="18" charset="0"/>
            </a:rPr>
            <a:t>Συμπλήρωση του ερωτηματολογίου ONGOING 2, από τους μαθητές, μετά το τέλος της τηλεδιάσκεψης.</a:t>
          </a:r>
          <a:endParaRPr lang="el-GR" sz="1800" kern="1200" dirty="0">
            <a:latin typeface="Times New Roman" pitchFamily="18" charset="0"/>
            <a:cs typeface="Times New Roman" pitchFamily="18" charset="0"/>
          </a:endParaRPr>
        </a:p>
      </dsp:txBody>
      <dsp:txXfrm>
        <a:off x="0" y="591580"/>
        <a:ext cx="8263830" cy="4625078"/>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78C7585-C0EB-43DB-B4AE-A4E0AD591199}">
      <dsp:nvSpPr>
        <dsp:cNvPr id="0" name=""/>
        <dsp:cNvSpPr/>
      </dsp:nvSpPr>
      <dsp:spPr>
        <a:xfrm>
          <a:off x="0" y="120749"/>
          <a:ext cx="7886700" cy="575639"/>
        </a:xfrm>
        <a:prstGeom prst="roundRect">
          <a:avLst/>
        </a:prstGeom>
        <a:solidFill>
          <a:srgbClr val="AD450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kern="1200" dirty="0" smtClean="0"/>
            <a:t>Δραστηριότητες πριν την 3η Τηλεδιάσκεψη</a:t>
          </a:r>
          <a:endParaRPr lang="el-GR" sz="2400" kern="1200" dirty="0"/>
        </a:p>
      </dsp:txBody>
      <dsp:txXfrm>
        <a:off x="0" y="120749"/>
        <a:ext cx="7886700" cy="575639"/>
      </dsp:txXfrm>
    </dsp:sp>
    <dsp:sp modelId="{32287D84-4CC0-4D59-8BA3-914EC866BB6B}">
      <dsp:nvSpPr>
        <dsp:cNvPr id="0" name=""/>
        <dsp:cNvSpPr/>
      </dsp:nvSpPr>
      <dsp:spPr>
        <a:xfrm>
          <a:off x="0" y="696389"/>
          <a:ext cx="7886700" cy="387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l-GR" sz="1900" kern="1200" dirty="0" smtClean="0"/>
            <a:t>Συζήτηση πάνω στις εμπειρίες των μαθητών σχετικά με την 2η τηλεδιάσκεψη σε τοπικό επίπεδο.</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Υπενθύμιση των </a:t>
          </a:r>
          <a:r>
            <a:rPr lang="el-GR" sz="1900" kern="1200" dirty="0" err="1" smtClean="0"/>
            <a:t>υποενοτήτων</a:t>
          </a:r>
          <a:r>
            <a:rPr lang="el-GR" sz="1900" kern="1200" dirty="0" smtClean="0"/>
            <a:t> που αναδείχθηκαν στη 2η ΤΔ και ανάθεσή τους στις ομάδες που δημιουργήθηκαν σε επίπεδο τοπικής τάξης.</a:t>
          </a:r>
          <a:endParaRPr lang="el-GR" sz="1900" kern="1200" dirty="0"/>
        </a:p>
        <a:p>
          <a:pPr marL="171450" lvl="1" indent="-171450" algn="l" defTabSz="844550" rtl="0">
            <a:lnSpc>
              <a:spcPct val="90000"/>
            </a:lnSpc>
            <a:spcBef>
              <a:spcPct val="0"/>
            </a:spcBef>
            <a:spcAft>
              <a:spcPct val="20000"/>
            </a:spcAft>
            <a:buChar char="••"/>
          </a:pPr>
          <a:r>
            <a:rPr lang="el-GR" sz="1900" kern="1200" dirty="0" err="1" smtClean="0"/>
            <a:t>Ομαδοσυνεργατική</a:t>
          </a:r>
          <a:r>
            <a:rPr lang="el-GR" sz="1900" kern="1200" dirty="0" smtClean="0"/>
            <a:t> διερεύνηση των θεμάτων ασφάλειας στο διαδίκτυο, </a:t>
          </a:r>
          <a:r>
            <a:rPr lang="en-US" sz="1900" kern="1200" dirty="0" err="1" smtClean="0"/>
            <a:t>cyberbulling</a:t>
          </a:r>
          <a:r>
            <a:rPr lang="el-GR" sz="1900" kern="1200" dirty="0" smtClean="0"/>
            <a:t> και εθισμού στο διαδίκτυο, στις ομάδες των τοπικών τάξεων, μέσα από έρευνα των παιδιών σε ιστοσελίδες, βίντεο και άρθρα.</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Συνεργασία των συμμετεχόντων εκπαιδευτικών μέσω τηλεδιάσκεψης, προκειμένου να συζητήσουν την οργάνωση και το σχεδιασμό της 3ης τηλεδιάσκεψης της ομάδας των σχολείων τους.</a:t>
          </a:r>
          <a:endParaRPr lang="el-GR" sz="1900" kern="1200" dirty="0"/>
        </a:p>
        <a:p>
          <a:pPr marL="171450" lvl="1" indent="-171450" algn="l" defTabSz="844550" rtl="0">
            <a:lnSpc>
              <a:spcPct val="90000"/>
            </a:lnSpc>
            <a:spcBef>
              <a:spcPct val="0"/>
            </a:spcBef>
            <a:spcAft>
              <a:spcPct val="20000"/>
            </a:spcAft>
            <a:buChar char="••"/>
          </a:pPr>
          <a:r>
            <a:rPr lang="el-GR" sz="1900" kern="1200" dirty="0" smtClean="0"/>
            <a:t>Δημιουργία από τους εκπαιδευτικούς των δύο σχολείων (</a:t>
          </a:r>
          <a:r>
            <a:rPr lang="el-GR" sz="1900" kern="1200" dirty="0" err="1" smtClean="0"/>
            <a:t>Βοριζίων,Γαράζου</a:t>
          </a:r>
          <a:r>
            <a:rPr lang="el-GR" sz="1900" kern="1200" dirty="0" smtClean="0"/>
            <a:t>) του σεναρίου της 3ης τηλεδιάσκεψης.</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Συμπλήρωση της φόρμας της 3ης ΤΔ και ανάρτησή της στο LSN.</a:t>
          </a:r>
          <a:endParaRPr lang="el-GR" sz="1900" kern="1200" dirty="0"/>
        </a:p>
      </dsp:txBody>
      <dsp:txXfrm>
        <a:off x="0" y="696389"/>
        <a:ext cx="7886700" cy="387504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4228181-95A9-4795-8144-66DCC009A33A}">
      <dsp:nvSpPr>
        <dsp:cNvPr id="0" name=""/>
        <dsp:cNvSpPr/>
      </dsp:nvSpPr>
      <dsp:spPr>
        <a:xfrm>
          <a:off x="0" y="3655"/>
          <a:ext cx="7903790" cy="6715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l-GR" sz="2800" kern="1200" dirty="0" smtClean="0"/>
            <a:t>Δραστηριότητες πριν την 4η Τηλεδιάσκεψη</a:t>
          </a:r>
          <a:endParaRPr lang="el-GR" sz="2800" kern="1200" dirty="0"/>
        </a:p>
      </dsp:txBody>
      <dsp:txXfrm>
        <a:off x="0" y="3655"/>
        <a:ext cx="7903790" cy="671580"/>
      </dsp:txXfrm>
    </dsp:sp>
    <dsp:sp modelId="{A20EE356-4B8D-44A9-8A98-78E9B4C1B075}">
      <dsp:nvSpPr>
        <dsp:cNvPr id="0" name=""/>
        <dsp:cNvSpPr/>
      </dsp:nvSpPr>
      <dsp:spPr>
        <a:xfrm>
          <a:off x="0" y="675235"/>
          <a:ext cx="7903790" cy="3941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945"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l-GR" sz="2200" kern="1200" dirty="0" smtClean="0"/>
            <a:t>Συζήτηση πάνω στις εμπειρίες των μαθητών σχετικά με την 3η τηλεδιάσκεψη σε τοπικό επίπεδο.</a:t>
          </a:r>
          <a:endParaRPr lang="el-GR" sz="2200" kern="1200" dirty="0"/>
        </a:p>
        <a:p>
          <a:pPr marL="228600" lvl="1" indent="-228600" algn="l" defTabSz="977900" rtl="0">
            <a:lnSpc>
              <a:spcPct val="90000"/>
            </a:lnSpc>
            <a:spcBef>
              <a:spcPct val="0"/>
            </a:spcBef>
            <a:spcAft>
              <a:spcPct val="20000"/>
            </a:spcAft>
            <a:buChar char="••"/>
          </a:pPr>
          <a:r>
            <a:rPr lang="el-GR" sz="2200" kern="1200" dirty="0" smtClean="0"/>
            <a:t>Συζήτηση με τα παιδιά σχετικά με τον τρόπο παρουσίασης των παραδοτέων τους.</a:t>
          </a:r>
          <a:endParaRPr lang="el-GR" sz="2200" kern="1200" dirty="0"/>
        </a:p>
        <a:p>
          <a:pPr marL="228600" lvl="1" indent="-228600" algn="l" defTabSz="977900" rtl="0">
            <a:lnSpc>
              <a:spcPct val="90000"/>
            </a:lnSpc>
            <a:spcBef>
              <a:spcPct val="0"/>
            </a:spcBef>
            <a:spcAft>
              <a:spcPct val="20000"/>
            </a:spcAft>
            <a:buChar char="••"/>
          </a:pPr>
          <a:r>
            <a:rPr lang="el-GR" sz="2200" kern="1200" dirty="0" smtClean="0"/>
            <a:t> Παρουσίαση των απαραίτητων εργαλείων για τη δημιουργία των παραδοτέων και εξοικείωση των μαθητών με αυτά.</a:t>
          </a:r>
          <a:endParaRPr lang="el-GR" sz="2200" kern="1200" dirty="0"/>
        </a:p>
        <a:p>
          <a:pPr marL="228600" lvl="1" indent="-228600" algn="l" defTabSz="977900" rtl="0">
            <a:lnSpc>
              <a:spcPct val="90000"/>
            </a:lnSpc>
            <a:spcBef>
              <a:spcPct val="0"/>
            </a:spcBef>
            <a:spcAft>
              <a:spcPct val="20000"/>
            </a:spcAft>
            <a:buChar char="••"/>
          </a:pPr>
          <a:r>
            <a:rPr lang="el-GR" sz="2200" kern="1200" dirty="0" smtClean="0"/>
            <a:t>Κατανομή ρόλων μέσα στις ομάδες των παιδιών.</a:t>
          </a:r>
          <a:endParaRPr lang="el-GR" sz="2200" kern="1200" dirty="0"/>
        </a:p>
        <a:p>
          <a:pPr marL="228600" lvl="1" indent="-228600" algn="l" defTabSz="977900" rtl="0">
            <a:lnSpc>
              <a:spcPct val="90000"/>
            </a:lnSpc>
            <a:spcBef>
              <a:spcPct val="0"/>
            </a:spcBef>
            <a:spcAft>
              <a:spcPct val="20000"/>
            </a:spcAft>
            <a:buChar char="••"/>
          </a:pPr>
          <a:r>
            <a:rPr lang="el-GR" sz="2200" kern="1200" dirty="0" smtClean="0"/>
            <a:t>Δημιουργία των τεχνουργημάτων.</a:t>
          </a:r>
          <a:endParaRPr lang="el-GR" sz="2200" kern="1200" dirty="0"/>
        </a:p>
        <a:p>
          <a:pPr marL="228600" lvl="1" indent="-228600" algn="l" defTabSz="977900" rtl="0">
            <a:lnSpc>
              <a:spcPct val="90000"/>
            </a:lnSpc>
            <a:spcBef>
              <a:spcPct val="0"/>
            </a:spcBef>
            <a:spcAft>
              <a:spcPct val="20000"/>
            </a:spcAft>
            <a:buChar char="••"/>
          </a:pPr>
          <a:r>
            <a:rPr lang="el-GR" sz="2200" kern="1200" dirty="0" smtClean="0"/>
            <a:t>Συνεργασία των εμπλεκόμενων εκπαιδευτικών, για την προετοιμασία της 4ης τηλεδιάσκεψης.</a:t>
          </a:r>
          <a:endParaRPr lang="el-GR" sz="2200" kern="1200" dirty="0"/>
        </a:p>
        <a:p>
          <a:pPr marL="228600" lvl="1" indent="-228600" algn="l" defTabSz="977900" rtl="0">
            <a:lnSpc>
              <a:spcPct val="90000"/>
            </a:lnSpc>
            <a:spcBef>
              <a:spcPct val="0"/>
            </a:spcBef>
            <a:spcAft>
              <a:spcPct val="20000"/>
            </a:spcAft>
            <a:buChar char="••"/>
          </a:pPr>
          <a:r>
            <a:rPr lang="el-GR" sz="2200" kern="1200" dirty="0" smtClean="0"/>
            <a:t>Συμπλήρωση της φόρμας της 4ης ΤΔ.</a:t>
          </a:r>
          <a:endParaRPr lang="el-GR" sz="2200" kern="1200" dirty="0"/>
        </a:p>
      </dsp:txBody>
      <dsp:txXfrm>
        <a:off x="0" y="675235"/>
        <a:ext cx="7903790" cy="3941280"/>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755DF3-614D-43C5-B153-8BA0133FF79F}">
      <dsp:nvSpPr>
        <dsp:cNvPr id="0" name=""/>
        <dsp:cNvSpPr/>
      </dsp:nvSpPr>
      <dsp:spPr>
        <a:xfrm>
          <a:off x="0" y="0"/>
          <a:ext cx="7886700" cy="575639"/>
        </a:xfrm>
        <a:prstGeom prst="roundRect">
          <a:avLst/>
        </a:prstGeom>
        <a:solidFill>
          <a:srgbClr val="E44B0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kern="1200" dirty="0" smtClean="0"/>
            <a:t>Δραστηριότητες 4ης Τηλεδιάσκεψης</a:t>
          </a:r>
          <a:endParaRPr lang="el-GR" sz="2400" kern="1200" dirty="0"/>
        </a:p>
      </dsp:txBody>
      <dsp:txXfrm>
        <a:off x="0" y="0"/>
        <a:ext cx="7886700" cy="575639"/>
      </dsp:txXfrm>
    </dsp:sp>
    <dsp:sp modelId="{B87B3930-F0ED-49A5-A96B-A1F17E9EFC84}">
      <dsp:nvSpPr>
        <dsp:cNvPr id="0" name=""/>
        <dsp:cNvSpPr/>
      </dsp:nvSpPr>
      <dsp:spPr>
        <a:xfrm>
          <a:off x="0" y="770762"/>
          <a:ext cx="7886700" cy="387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l-GR" sz="1900" kern="1200" dirty="0" smtClean="0"/>
            <a:t>Εισαγωγή – Καλωσόρισμα από τους εκπαιδευτικούς Βοριζίων - Γαράζου</a:t>
          </a:r>
          <a:endParaRPr lang="el-GR" sz="1900" kern="1200" dirty="0"/>
        </a:p>
        <a:p>
          <a:pPr marL="171450" lvl="1" indent="-171450" algn="l" defTabSz="844550" rtl="0">
            <a:lnSpc>
              <a:spcPct val="90000"/>
            </a:lnSpc>
            <a:spcBef>
              <a:spcPct val="0"/>
            </a:spcBef>
            <a:spcAft>
              <a:spcPct val="20000"/>
            </a:spcAft>
            <a:buChar char="••"/>
          </a:pPr>
          <a:r>
            <a:rPr lang="el-GR" sz="1900" kern="1200" dirty="0" smtClean="0"/>
            <a:t>Οι μαθητές των δύο σχολείων (Βοριζίων – Γαράζου) παρουσιάζουν τα τεχνουργήματά τους</a:t>
          </a:r>
          <a:endParaRPr lang="el-GR" sz="1900" kern="1200" dirty="0"/>
        </a:p>
        <a:p>
          <a:pPr marL="171450" lvl="1" indent="-171450" algn="l" defTabSz="844550" rtl="0">
            <a:lnSpc>
              <a:spcPct val="90000"/>
            </a:lnSpc>
            <a:spcBef>
              <a:spcPct val="0"/>
            </a:spcBef>
            <a:spcAft>
              <a:spcPct val="20000"/>
            </a:spcAft>
            <a:buChar char="••"/>
          </a:pPr>
          <a:r>
            <a:rPr lang="el-GR" sz="1900" kern="1200" dirty="0" smtClean="0"/>
            <a:t>Οι μαθητές ανταλλάσσουν απόψεις και συζητούν γύρω από τα παραδοτέα.</a:t>
          </a:r>
          <a:endParaRPr lang="el-GR" sz="1900" kern="1200" dirty="0"/>
        </a:p>
        <a:p>
          <a:pPr marL="171450" lvl="1" indent="-171450" algn="l" defTabSz="844550" rtl="0">
            <a:lnSpc>
              <a:spcPct val="90000"/>
            </a:lnSpc>
            <a:spcBef>
              <a:spcPct val="0"/>
            </a:spcBef>
            <a:spcAft>
              <a:spcPct val="20000"/>
            </a:spcAft>
            <a:buChar char="••"/>
          </a:pPr>
          <a:r>
            <a:rPr lang="el-GR" sz="1900" kern="1200" dirty="0" smtClean="0"/>
            <a:t>Οι μαθητές καλούνται να γράψουν σε ένα χαρτί τα συναισθήματά τους σχετικά με το πρόγραμμα ΟΔΥΣΣΕΑΣ και να μιλήσουν για αυτά στους συμμαθητές τους.</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Σύνοψη και αποχαιρετισμός. Κλείσιμο της ΤΔ.</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Συμπλήρωση του ερωτηματολογίου ONGOING 4, ΤΕΤ, EXPOST από τους μαθητές, μετά το τέλος της τηλεδιάσκεψης. Παραγωγή ενός σύντομου κειμένου σχετικά με τις εντυπώσεις τους από το πρόγραμμα και δημιουργία ζωγραφιάς. </a:t>
          </a:r>
          <a:endParaRPr lang="el-GR" sz="1900" kern="1200" dirty="0"/>
        </a:p>
      </dsp:txBody>
      <dsp:txXfrm>
        <a:off x="0" y="770762"/>
        <a:ext cx="7886700" cy="3875040"/>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2291109-D7DD-4309-B094-5A20258FC970}">
      <dsp:nvSpPr>
        <dsp:cNvPr id="0" name=""/>
        <dsp:cNvSpPr/>
      </dsp:nvSpPr>
      <dsp:spPr>
        <a:xfrm rot="5400000">
          <a:off x="5317424" y="-2198162"/>
          <a:ext cx="774789" cy="5369241"/>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690" tIns="93345" rIns="186690" bIns="93345" numCol="1" spcCol="1270" anchor="ctr" anchorCtr="0">
          <a:noAutofit/>
        </a:bodyPr>
        <a:lstStyle/>
        <a:p>
          <a:pPr marL="228600" lvl="1" indent="-228600" algn="l" defTabSz="1066800" rtl="0">
            <a:lnSpc>
              <a:spcPct val="90000"/>
            </a:lnSpc>
            <a:spcBef>
              <a:spcPct val="0"/>
            </a:spcBef>
            <a:spcAft>
              <a:spcPct val="15000"/>
            </a:spcAft>
            <a:buChar char="••"/>
          </a:pPr>
          <a:r>
            <a:rPr lang="el-GR" sz="2400" kern="1200" dirty="0" smtClean="0"/>
            <a:t>Εφαρμοσμένη εκπαιδευτική έρευνα δράσης, συγχρονική, επιτόπια</a:t>
          </a:r>
          <a:endParaRPr lang="el-GR" sz="2400" kern="1200" dirty="0"/>
        </a:p>
      </dsp:txBody>
      <dsp:txXfrm rot="5400000">
        <a:off x="5317424" y="-2198162"/>
        <a:ext cx="774789" cy="5369241"/>
      </dsp:txXfrm>
    </dsp:sp>
    <dsp:sp modelId="{6DEB6E87-E405-4950-9C09-09DE609C567D}">
      <dsp:nvSpPr>
        <dsp:cNvPr id="0" name=""/>
        <dsp:cNvSpPr/>
      </dsp:nvSpPr>
      <dsp:spPr>
        <a:xfrm>
          <a:off x="0" y="2215"/>
          <a:ext cx="3020198" cy="96848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l-GR" sz="2400" b="1" kern="1200" dirty="0" smtClean="0"/>
            <a:t>Είδος έρευνας:</a:t>
          </a:r>
          <a:endParaRPr lang="el-GR" sz="2400" kern="1200" dirty="0"/>
        </a:p>
      </dsp:txBody>
      <dsp:txXfrm>
        <a:off x="0" y="2215"/>
        <a:ext cx="3020198" cy="968486"/>
      </dsp:txXfrm>
    </dsp:sp>
    <dsp:sp modelId="{93A0190C-338D-4C97-BD15-B7B2C1291B75}">
      <dsp:nvSpPr>
        <dsp:cNvPr id="0" name=""/>
        <dsp:cNvSpPr/>
      </dsp:nvSpPr>
      <dsp:spPr>
        <a:xfrm rot="5400000">
          <a:off x="5317424" y="-1181251"/>
          <a:ext cx="774789" cy="5369241"/>
        </a:xfrm>
        <a:prstGeom prst="round2SameRect">
          <a:avLst/>
        </a:prstGeom>
        <a:solidFill>
          <a:schemeClr val="accent3">
            <a:tint val="40000"/>
            <a:alpha val="90000"/>
            <a:hueOff val="507285"/>
            <a:satOff val="25000"/>
            <a:lumOff val="445"/>
            <a:alphaOff val="0"/>
          </a:schemeClr>
        </a:solidFill>
        <a:ln w="12700" cap="flat" cmpd="sng" algn="ctr">
          <a:solidFill>
            <a:schemeClr val="accent3">
              <a:tint val="40000"/>
              <a:alpha val="90000"/>
              <a:hueOff val="507285"/>
              <a:satOff val="25000"/>
              <a:lumOff val="4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el-GR" sz="2200" kern="1200" dirty="0" smtClean="0"/>
            <a:t>Ποιοτική</a:t>
          </a:r>
          <a:endParaRPr lang="el-GR" sz="2200" kern="1200" dirty="0"/>
        </a:p>
      </dsp:txBody>
      <dsp:txXfrm rot="5400000">
        <a:off x="5317424" y="-1181251"/>
        <a:ext cx="774789" cy="5369241"/>
      </dsp:txXfrm>
    </dsp:sp>
    <dsp:sp modelId="{BFA7B182-D827-46EE-ABCC-01ED37962553}">
      <dsp:nvSpPr>
        <dsp:cNvPr id="0" name=""/>
        <dsp:cNvSpPr/>
      </dsp:nvSpPr>
      <dsp:spPr>
        <a:xfrm>
          <a:off x="0" y="1008114"/>
          <a:ext cx="3020198" cy="968486"/>
        </a:xfrm>
        <a:prstGeom prst="roundRect">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l-GR" sz="2400" b="1" kern="1200" dirty="0" smtClean="0"/>
            <a:t>Μεθοδολογική προσέγγιση:</a:t>
          </a:r>
          <a:endParaRPr lang="el-GR" sz="2400" kern="1200" dirty="0"/>
        </a:p>
      </dsp:txBody>
      <dsp:txXfrm>
        <a:off x="0" y="1008114"/>
        <a:ext cx="3020198" cy="968486"/>
      </dsp:txXfrm>
    </dsp:sp>
    <dsp:sp modelId="{045CAA9C-BF72-4CD7-BC4C-CA11150452A1}">
      <dsp:nvSpPr>
        <dsp:cNvPr id="0" name=""/>
        <dsp:cNvSpPr/>
      </dsp:nvSpPr>
      <dsp:spPr>
        <a:xfrm rot="5400000">
          <a:off x="5317424" y="-164340"/>
          <a:ext cx="774789" cy="5369241"/>
        </a:xfrm>
        <a:prstGeom prst="round2SameRect">
          <a:avLst/>
        </a:prstGeom>
        <a:solidFill>
          <a:schemeClr val="accent3">
            <a:tint val="40000"/>
            <a:alpha val="90000"/>
            <a:hueOff val="1014570"/>
            <a:satOff val="50000"/>
            <a:lumOff val="890"/>
            <a:alphaOff val="0"/>
          </a:schemeClr>
        </a:solidFill>
        <a:ln w="12700" cap="flat" cmpd="sng" algn="ctr">
          <a:solidFill>
            <a:schemeClr val="accent3">
              <a:tint val="40000"/>
              <a:alpha val="90000"/>
              <a:hueOff val="1014570"/>
              <a:satOff val="50000"/>
              <a:lumOff val="8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el-GR" sz="2200" kern="1200" dirty="0" smtClean="0"/>
            <a:t>Φεβρουάριος - Ιούνιος 2019.</a:t>
          </a:r>
          <a:endParaRPr lang="el-GR" sz="2200" kern="1200" dirty="0"/>
        </a:p>
      </dsp:txBody>
      <dsp:txXfrm rot="5400000">
        <a:off x="5317424" y="-164340"/>
        <a:ext cx="774789" cy="5369241"/>
      </dsp:txXfrm>
    </dsp:sp>
    <dsp:sp modelId="{4FE730DA-4000-40EA-A330-15D5729E764B}">
      <dsp:nvSpPr>
        <dsp:cNvPr id="0" name=""/>
        <dsp:cNvSpPr/>
      </dsp:nvSpPr>
      <dsp:spPr>
        <a:xfrm>
          <a:off x="0" y="2036036"/>
          <a:ext cx="3020198" cy="968486"/>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l-GR" sz="2400" b="1" kern="1200" dirty="0" smtClean="0"/>
            <a:t>Χρονική περίοδος διενέργειας έρευνας:</a:t>
          </a:r>
          <a:endParaRPr lang="el-GR" sz="2400" kern="1200" dirty="0"/>
        </a:p>
      </dsp:txBody>
      <dsp:txXfrm>
        <a:off x="0" y="2036036"/>
        <a:ext cx="3020198" cy="968486"/>
      </dsp:txXfrm>
    </dsp:sp>
    <dsp:sp modelId="{25AC7B15-EF91-449C-86B8-FD9C09E38C8E}">
      <dsp:nvSpPr>
        <dsp:cNvPr id="0" name=""/>
        <dsp:cNvSpPr/>
      </dsp:nvSpPr>
      <dsp:spPr>
        <a:xfrm rot="5400000">
          <a:off x="5317424" y="852570"/>
          <a:ext cx="774789" cy="5369241"/>
        </a:xfrm>
        <a:prstGeom prst="round2SameRect">
          <a:avLst/>
        </a:prstGeom>
        <a:solidFill>
          <a:schemeClr val="accent3">
            <a:tint val="40000"/>
            <a:alpha val="90000"/>
            <a:hueOff val="1521856"/>
            <a:satOff val="75000"/>
            <a:lumOff val="1334"/>
            <a:alphaOff val="0"/>
          </a:schemeClr>
        </a:solidFill>
        <a:ln w="12700" cap="flat" cmpd="sng" algn="ctr">
          <a:solidFill>
            <a:schemeClr val="accent3">
              <a:tint val="40000"/>
              <a:alpha val="90000"/>
              <a:hueOff val="1521856"/>
              <a:satOff val="75000"/>
              <a:lumOff val="133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59055" rIns="118110" bIns="59055" numCol="1" spcCol="1270" anchor="ctr" anchorCtr="0">
          <a:noAutofit/>
        </a:bodyPr>
        <a:lstStyle/>
        <a:p>
          <a:pPr marL="228600" lvl="1" indent="-228600" algn="l" defTabSz="977900" rtl="0">
            <a:lnSpc>
              <a:spcPct val="90000"/>
            </a:lnSpc>
            <a:spcBef>
              <a:spcPct val="0"/>
            </a:spcBef>
            <a:spcAft>
              <a:spcPct val="15000"/>
            </a:spcAft>
            <a:buChar char="••"/>
          </a:pPr>
          <a:r>
            <a:rPr lang="el-GR" sz="2200" kern="1200" dirty="0" smtClean="0"/>
            <a:t>Ερωτηματολόγια μαθητών</a:t>
          </a:r>
          <a:endParaRPr lang="el-GR" sz="2200" kern="1200" dirty="0"/>
        </a:p>
      </dsp:txBody>
      <dsp:txXfrm rot="5400000">
        <a:off x="5317424" y="852570"/>
        <a:ext cx="774789" cy="5369241"/>
      </dsp:txXfrm>
    </dsp:sp>
    <dsp:sp modelId="{DEF78AC2-2324-4DD4-BFEB-6B377249E158}">
      <dsp:nvSpPr>
        <dsp:cNvPr id="0" name=""/>
        <dsp:cNvSpPr/>
      </dsp:nvSpPr>
      <dsp:spPr>
        <a:xfrm>
          <a:off x="0" y="3052947"/>
          <a:ext cx="3020198" cy="968486"/>
        </a:xfrm>
        <a:prstGeom prst="roundRect">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l-GR" sz="2400" b="1" kern="1200" dirty="0" smtClean="0"/>
            <a:t>Ερευνητικό εργαλείο:</a:t>
          </a:r>
          <a:endParaRPr lang="el-GR" sz="2400" kern="1200" dirty="0"/>
        </a:p>
      </dsp:txBody>
      <dsp:txXfrm>
        <a:off x="0" y="3052947"/>
        <a:ext cx="3020198" cy="968486"/>
      </dsp:txXfrm>
    </dsp:sp>
    <dsp:sp modelId="{391E2BCE-DFC6-4B1A-89CE-9800A77616D0}">
      <dsp:nvSpPr>
        <dsp:cNvPr id="0" name=""/>
        <dsp:cNvSpPr/>
      </dsp:nvSpPr>
      <dsp:spPr>
        <a:xfrm rot="5400000">
          <a:off x="5317424" y="1869480"/>
          <a:ext cx="774789" cy="5369241"/>
        </a:xfrm>
        <a:prstGeom prst="round2Same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el-GR" sz="2200" kern="1200" dirty="0" smtClean="0"/>
            <a:t>14 μαθητές Ε’-Στ’ τάξης του 3/Θ Δημοτικού Σχολείου Βοριζίων.</a:t>
          </a:r>
          <a:endParaRPr lang="el-GR" sz="2200" kern="1200" dirty="0"/>
        </a:p>
      </dsp:txBody>
      <dsp:txXfrm rot="5400000">
        <a:off x="5317424" y="1869480"/>
        <a:ext cx="774789" cy="5369241"/>
      </dsp:txXfrm>
    </dsp:sp>
    <dsp:sp modelId="{89180363-CE4D-498A-B6B8-3E342CE30B94}">
      <dsp:nvSpPr>
        <dsp:cNvPr id="0" name=""/>
        <dsp:cNvSpPr/>
      </dsp:nvSpPr>
      <dsp:spPr>
        <a:xfrm>
          <a:off x="0" y="4069858"/>
          <a:ext cx="3020198" cy="968486"/>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l-GR" sz="2400" b="1" kern="1200" dirty="0" smtClean="0"/>
            <a:t>Δείγμα έρευνας:</a:t>
          </a:r>
          <a:endParaRPr lang="el-GR" sz="2400" kern="1200" dirty="0"/>
        </a:p>
      </dsp:txBody>
      <dsp:txXfrm>
        <a:off x="0" y="4069858"/>
        <a:ext cx="3020198" cy="968486"/>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20</a:t>
            </a:fld>
            <a:endParaRPr lang="el-GR"/>
          </a:p>
        </p:txBody>
      </p:sp>
    </p:spTree>
    <p:extLst>
      <p:ext uri="{BB962C8B-B14F-4D97-AF65-F5344CB8AC3E}">
        <p14:creationId xmlns:p14="http://schemas.microsoft.com/office/powerpoint/2010/main" xmlns="" val="2053197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22</a:t>
            </a:fld>
            <a:endParaRPr lang="el-GR"/>
          </a:p>
        </p:txBody>
      </p:sp>
    </p:spTree>
    <p:extLst>
      <p:ext uri="{BB962C8B-B14F-4D97-AF65-F5344CB8AC3E}">
        <p14:creationId xmlns:p14="http://schemas.microsoft.com/office/powerpoint/2010/main" xmlns="" val="2085474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23</a:t>
            </a:fld>
            <a:endParaRPr lang="el-GR"/>
          </a:p>
        </p:txBody>
      </p:sp>
    </p:spTree>
    <p:extLst>
      <p:ext uri="{BB962C8B-B14F-4D97-AF65-F5344CB8AC3E}">
        <p14:creationId xmlns:p14="http://schemas.microsoft.com/office/powerpoint/2010/main" xmlns="" val="701391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24</a:t>
            </a:fld>
            <a:endParaRPr lang="el-GR"/>
          </a:p>
        </p:txBody>
      </p:sp>
    </p:spTree>
    <p:extLst>
      <p:ext uri="{BB962C8B-B14F-4D97-AF65-F5344CB8AC3E}">
        <p14:creationId xmlns:p14="http://schemas.microsoft.com/office/powerpoint/2010/main" xmlns="" val="701391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25</a:t>
            </a:fld>
            <a:endParaRPr lang="el-GR"/>
          </a:p>
        </p:txBody>
      </p:sp>
    </p:spTree>
    <p:extLst>
      <p:ext uri="{BB962C8B-B14F-4D97-AF65-F5344CB8AC3E}">
        <p14:creationId xmlns:p14="http://schemas.microsoft.com/office/powerpoint/2010/main" xmlns="" val="701391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26</a:t>
            </a:fld>
            <a:endParaRPr lang="el-GR"/>
          </a:p>
        </p:txBody>
      </p:sp>
    </p:spTree>
    <p:extLst>
      <p:ext uri="{BB962C8B-B14F-4D97-AF65-F5344CB8AC3E}">
        <p14:creationId xmlns:p14="http://schemas.microsoft.com/office/powerpoint/2010/main" xmlns="" val="701391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11/10/2019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11/10/2019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11/10/2019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11/10/2019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11/10/2019</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11/10/2019</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11/10/2019</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11/10/2019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11/10/2019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11/10/2019</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6TJvBfeUFA4&amp;t=11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11.xml"/><Relationship Id="rId7" Type="http://schemas.openxmlformats.org/officeDocument/2006/relationships/image" Target="../media/image1.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63688" y="1484784"/>
            <a:ext cx="6574106" cy="1832236"/>
          </a:xfrm>
        </p:spPr>
        <p:txBody>
          <a:bodyPr>
            <a:noAutofit/>
          </a:bodyPr>
          <a:lstStyle/>
          <a:p>
            <a:r>
              <a:rPr lang="el-GR" sz="2400" i="1" dirty="0" smtClean="0">
                <a:latin typeface="Times New Roman" pitchFamily="18" charset="0"/>
                <a:cs typeface="Times New Roman" pitchFamily="18" charset="0"/>
              </a:rPr>
              <a:t>Η επίδραση των διαδραστικών τηλεδιασκέψεων του προγράμματος «ΟΔΥΣΣΕΑΣ» στο κοινωνικό και ψυχολογικό προφίλ των μαθητών ολιγοθέσιων Δημοτικών σχολείων. Η περίπτωση του 3/θ Δ.Σ Βοριζίων</a:t>
            </a:r>
            <a:endParaRPr lang="el-GR" sz="2400" b="1" i="1" dirty="0">
              <a:latin typeface="Times New Roman" pitchFamily="18" charset="0"/>
              <a:cs typeface="Times New Roman"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187624" y="404664"/>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6093296"/>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2019</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10" name="9 - Ορθογώνιο"/>
          <p:cNvSpPr/>
          <p:nvPr/>
        </p:nvSpPr>
        <p:spPr>
          <a:xfrm>
            <a:off x="1619672" y="3501008"/>
            <a:ext cx="6840760" cy="400110"/>
          </a:xfrm>
          <a:prstGeom prst="rect">
            <a:avLst/>
          </a:prstGeom>
        </p:spPr>
        <p:txBody>
          <a:bodyPr wrap="square">
            <a:spAutoFit/>
          </a:bodyPr>
          <a:lstStyle/>
          <a:p>
            <a:pPr algn="ctr"/>
            <a:r>
              <a:rPr lang="el-GR" sz="2000" b="1" dirty="0" smtClean="0"/>
              <a:t>Χαράλαμπος  Γεωργιακάκης</a:t>
            </a:r>
            <a:endParaRPr lang="el-GR" sz="2000" b="1" dirty="0"/>
          </a:p>
        </p:txBody>
      </p:sp>
      <p:graphicFrame>
        <p:nvGraphicFramePr>
          <p:cNvPr id="2" name="Πίνακας 1"/>
          <p:cNvGraphicFramePr>
            <a:graphicFrameLocks noGrp="1"/>
          </p:cNvGraphicFramePr>
          <p:nvPr>
            <p:extLst>
              <p:ext uri="{D42A27DB-BD31-4B8C-83A1-F6EECF244321}">
                <p14:modId xmlns="" xmlns:p14="http://schemas.microsoft.com/office/powerpoint/2010/main" val="3421610044"/>
              </p:ext>
            </p:extLst>
          </p:nvPr>
        </p:nvGraphicFramePr>
        <p:xfrm>
          <a:off x="683568" y="4653136"/>
          <a:ext cx="8136903" cy="1224136"/>
        </p:xfrm>
        <a:graphic>
          <a:graphicData uri="http://schemas.openxmlformats.org/drawingml/2006/table">
            <a:tbl>
              <a:tblPr firstRow="1" bandRow="1">
                <a:tableStyleId>{5C22544A-7EE6-4342-B048-85BDC9FD1C3A}</a:tableStyleId>
              </a:tblPr>
              <a:tblGrid>
                <a:gridCol w="2712301">
                  <a:extLst>
                    <a:ext uri="{9D8B030D-6E8A-4147-A177-3AD203B41FA5}">
                      <a16:colId xmlns="" xmlns:a16="http://schemas.microsoft.com/office/drawing/2014/main" val="20000"/>
                    </a:ext>
                  </a:extLst>
                </a:gridCol>
                <a:gridCol w="2688299">
                  <a:extLst>
                    <a:ext uri="{9D8B030D-6E8A-4147-A177-3AD203B41FA5}">
                      <a16:colId xmlns="" xmlns:a16="http://schemas.microsoft.com/office/drawing/2014/main" val="20001"/>
                    </a:ext>
                  </a:extLst>
                </a:gridCol>
                <a:gridCol w="2736303">
                  <a:extLst>
                    <a:ext uri="{9D8B030D-6E8A-4147-A177-3AD203B41FA5}">
                      <a16:colId xmlns="" xmlns:a16="http://schemas.microsoft.com/office/drawing/2014/main" val="20002"/>
                    </a:ext>
                  </a:extLst>
                </a:gridCol>
              </a:tblGrid>
              <a:tr h="1224136">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l-GR" sz="1800" b="1" kern="1200" dirty="0" smtClean="0">
                          <a:solidFill>
                            <a:schemeClr val="tx1"/>
                          </a:solidFill>
                          <a:latin typeface="Times New Roman" panose="02020603050405020304" pitchFamily="18" charset="0"/>
                          <a:ea typeface="+mn-ea"/>
                          <a:cs typeface="Times New Roman" panose="02020603050405020304" pitchFamily="18" charset="0"/>
                        </a:rPr>
                        <a:t>Μαρία</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Ιβρίντελη,</a:t>
                      </a:r>
                    </a:p>
                    <a:p>
                      <a:pPr marL="0" marR="0" indent="0" algn="l" defTabSz="685800" rtl="0" eaLnBrk="1" fontAlgn="auto" latinLnBrk="0" hangingPunct="1">
                        <a:lnSpc>
                          <a:spcPct val="100000"/>
                        </a:lnSpc>
                        <a:spcBef>
                          <a:spcPts val="0"/>
                        </a:spcBef>
                        <a:spcAft>
                          <a:spcPts val="0"/>
                        </a:spcAft>
                        <a:buClrTx/>
                        <a:buSzTx/>
                        <a:buFontTx/>
                        <a:buNone/>
                        <a:tabLst/>
                        <a:defRPr/>
                      </a:pPr>
                      <a:r>
                        <a:rPr lang="el-GR" sz="1800" b="1" kern="1200" dirty="0" smtClean="0">
                          <a:solidFill>
                            <a:schemeClr val="tx1"/>
                          </a:solidFill>
                          <a:latin typeface="Times New Roman" panose="02020603050405020304" pitchFamily="18" charset="0"/>
                          <a:ea typeface="+mn-ea"/>
                          <a:cs typeface="Times New Roman" panose="02020603050405020304" pitchFamily="18" charset="0"/>
                        </a:rPr>
                        <a:t>Καθηγήτρια Πανεπιστημίου</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Κρήτης</a:t>
                      </a:r>
                      <a:endParaRPr lang="el-GR" sz="1800" b="1" kern="1200" dirty="0" smtClean="0">
                        <a:solidFill>
                          <a:schemeClr val="tx1"/>
                        </a:solidFill>
                        <a:latin typeface="Times New Roman" panose="02020603050405020304" pitchFamily="18" charset="0"/>
                        <a:ea typeface="+mn-ea"/>
                        <a:cs typeface="Times New Roman" panose="02020603050405020304" pitchFamily="18" charset="0"/>
                      </a:endParaRPr>
                    </a:p>
                    <a:p>
                      <a:pPr algn="l"/>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l-GR" sz="1800" b="1" kern="1200" dirty="0" smtClean="0">
                          <a:solidFill>
                            <a:schemeClr val="tx1"/>
                          </a:solidFill>
                          <a:latin typeface="Times New Roman" panose="02020603050405020304" pitchFamily="18" charset="0"/>
                          <a:ea typeface="+mn-ea"/>
                          <a:cs typeface="Times New Roman" panose="02020603050405020304" pitchFamily="18" charset="0"/>
                        </a:rPr>
                        <a:t>Ευαγγελία</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Μανούσου,</a:t>
                      </a:r>
                      <a:endParaRPr lang="el-GR" sz="1800" b="1" kern="1200" dirty="0" smtClean="0">
                        <a:solidFill>
                          <a:schemeClr val="lt1"/>
                        </a:solidFill>
                        <a:latin typeface="Times New Roman" panose="02020603050405020304" pitchFamily="18" charset="0"/>
                        <a:ea typeface="+mn-ea"/>
                        <a:cs typeface="Times New Roman" panose="02020603050405020304" pitchFamily="18" charset="0"/>
                      </a:endParaRPr>
                    </a:p>
                    <a:p>
                      <a:pPr marL="0" marR="0" indent="0" algn="l" defTabSz="685800" rtl="0" eaLnBrk="1" fontAlgn="auto" latinLnBrk="0" hangingPunct="1">
                        <a:lnSpc>
                          <a:spcPct val="100000"/>
                        </a:lnSpc>
                        <a:spcBef>
                          <a:spcPts val="0"/>
                        </a:spcBef>
                        <a:spcAft>
                          <a:spcPts val="0"/>
                        </a:spcAft>
                        <a:buClrTx/>
                        <a:buSzTx/>
                        <a:buFontTx/>
                        <a:buNone/>
                        <a:tabLst/>
                        <a:defRPr/>
                      </a:pPr>
                      <a:r>
                        <a:rPr lang="el-GR" sz="1800" b="1" kern="1200" dirty="0" smtClean="0">
                          <a:solidFill>
                            <a:schemeClr val="tx1"/>
                          </a:solidFill>
                          <a:latin typeface="Times New Roman" panose="02020603050405020304" pitchFamily="18" charset="0"/>
                          <a:ea typeface="+mn-ea"/>
                          <a:cs typeface="Times New Roman" panose="02020603050405020304" pitchFamily="18" charset="0"/>
                        </a:rPr>
                        <a:t>Καθηγήτρια Ελληνικού Ανοιχτού Πανεπιστημίου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l-GR" sz="1800" b="1" kern="1200" dirty="0" smtClean="0">
                          <a:solidFill>
                            <a:schemeClr val="tx1"/>
                          </a:solidFill>
                          <a:latin typeface="Times New Roman" panose="02020603050405020304" pitchFamily="18" charset="0"/>
                          <a:ea typeface="+mn-ea"/>
                          <a:cs typeface="Times New Roman" panose="02020603050405020304" pitchFamily="18" charset="0"/>
                        </a:rPr>
                        <a:t>Χρήστος Παναγιωτακόπουλος</a:t>
                      </a:r>
                      <a:r>
                        <a:rPr lang="en-US" sz="1800" b="1" kern="1200" dirty="0" smtClean="0">
                          <a:solidFill>
                            <a:schemeClr val="tx1"/>
                          </a:solidFill>
                          <a:latin typeface="Times New Roman" panose="02020603050405020304" pitchFamily="18" charset="0"/>
                          <a:ea typeface="+mn-ea"/>
                          <a:cs typeface="Times New Roman" panose="02020603050405020304" pitchFamily="18" charset="0"/>
                        </a:rPr>
                        <a:t>,</a:t>
                      </a:r>
                      <a:endParaRPr lang="el-GR" sz="1800" b="1" kern="1200" dirty="0" smtClean="0">
                        <a:solidFill>
                          <a:schemeClr val="tx1"/>
                        </a:solidFill>
                        <a:latin typeface="Times New Roman" panose="02020603050405020304" pitchFamily="18" charset="0"/>
                        <a:ea typeface="+mn-ea"/>
                        <a:cs typeface="Times New Roman" panose="02020603050405020304" pitchFamily="18" charset="0"/>
                      </a:endParaRPr>
                    </a:p>
                    <a:p>
                      <a:pPr algn="l"/>
                      <a:r>
                        <a:rPr lang="el-GR" sz="1800" b="1" kern="1200" dirty="0" smtClean="0">
                          <a:solidFill>
                            <a:schemeClr val="tx1"/>
                          </a:solidFill>
                          <a:latin typeface="Times New Roman" panose="02020603050405020304" pitchFamily="18" charset="0"/>
                          <a:ea typeface="+mn-ea"/>
                          <a:cs typeface="Times New Roman" panose="02020603050405020304" pitchFamily="18" charset="0"/>
                        </a:rPr>
                        <a:t>Καθηγητής</a:t>
                      </a:r>
                      <a:r>
                        <a:rPr lang="en-US" sz="1800" b="1" kern="1200" dirty="0" smtClean="0">
                          <a:solidFill>
                            <a:schemeClr val="tx1"/>
                          </a:solidFill>
                          <a:latin typeface="Times New Roman" panose="02020603050405020304" pitchFamily="18" charset="0"/>
                          <a:ea typeface="+mn-ea"/>
                          <a:cs typeface="Times New Roman" panose="02020603050405020304" pitchFamily="18" charset="0"/>
                        </a:rPr>
                        <a:t> </a:t>
                      </a:r>
                      <a:r>
                        <a:rPr lang="el-GR" sz="1800" b="1" kern="1200" dirty="0" smtClean="0">
                          <a:solidFill>
                            <a:schemeClr val="tx1"/>
                          </a:solidFill>
                          <a:latin typeface="Times New Roman" panose="02020603050405020304" pitchFamily="18" charset="0"/>
                          <a:ea typeface="+mn-ea"/>
                          <a:cs typeface="Times New Roman" panose="02020603050405020304" pitchFamily="18" charset="0"/>
                        </a:rPr>
                        <a:t>Πανεπιστημίου</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Πατρών</a:t>
                      </a:r>
                      <a:endParaRPr lang="el-GR" sz="1800" b="1" kern="1200" dirty="0" smtClean="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bl>
          </a:graphicData>
        </a:graphic>
      </p:graphicFrame>
      <p:sp>
        <p:nvSpPr>
          <p:cNvPr id="13" name="9 - Ορθογώνιο"/>
          <p:cNvSpPr/>
          <p:nvPr/>
        </p:nvSpPr>
        <p:spPr>
          <a:xfrm>
            <a:off x="1547664" y="4149080"/>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971600" y="404664"/>
            <a:ext cx="7632848" cy="584775"/>
          </a:xfrm>
          <a:prstGeom prst="rect">
            <a:avLst/>
          </a:prstGeom>
        </p:spPr>
        <p:txBody>
          <a:bodyPr wrap="square">
            <a:spAutoFit/>
          </a:bodyPr>
          <a:lstStyle/>
          <a:p>
            <a:pPr algn="ctr"/>
            <a:r>
              <a:rPr lang="el-GR" sz="3200" b="1" dirty="0" smtClean="0">
                <a:ea typeface="+mj-ea"/>
                <a:cs typeface="Times New Roman" pitchFamily="18" charset="0"/>
              </a:rPr>
              <a:t>Κοινωνικοποίηση στο Δημοτικό Σχολείο</a:t>
            </a:r>
          </a:p>
        </p:txBody>
      </p:sp>
      <p:sp>
        <p:nvSpPr>
          <p:cNvPr id="7" name="6 - Ορθογώνιο"/>
          <p:cNvSpPr/>
          <p:nvPr/>
        </p:nvSpPr>
        <p:spPr>
          <a:xfrm>
            <a:off x="1403648" y="1556793"/>
            <a:ext cx="6480720" cy="2308324"/>
          </a:xfrm>
          <a:prstGeom prst="rect">
            <a:avLst/>
          </a:prstGeom>
        </p:spPr>
        <p:txBody>
          <a:bodyPr wrap="square">
            <a:spAutoFit/>
          </a:bodyPr>
          <a:lstStyle/>
          <a:p>
            <a:pPr lvl="0"/>
            <a:endParaRPr lang="el-GR" smtClean="0"/>
          </a:p>
          <a:p>
            <a:pPr lvl="0"/>
            <a:endParaRPr lang="el-GR" smtClean="0"/>
          </a:p>
          <a:p>
            <a:pPr lvl="0"/>
            <a:endParaRPr lang="el-GR" smtClean="0"/>
          </a:p>
          <a:p>
            <a:pPr lvl="0"/>
            <a:endParaRPr lang="el-GR" smtClean="0"/>
          </a:p>
          <a:p>
            <a:pPr lvl="0"/>
            <a:endParaRPr lang="el-GR" smtClean="0"/>
          </a:p>
          <a:p>
            <a:pPr lvl="0"/>
            <a:endParaRPr lang="el-GR" dirty="0"/>
          </a:p>
        </p:txBody>
      </p:sp>
      <p:sp>
        <p:nvSpPr>
          <p:cNvPr id="9" name="8 - Ορθογώνιο"/>
          <p:cNvSpPr/>
          <p:nvPr/>
        </p:nvSpPr>
        <p:spPr>
          <a:xfrm>
            <a:off x="1403648" y="1556792"/>
            <a:ext cx="6480720" cy="2308324"/>
          </a:xfrm>
          <a:prstGeom prst="rect">
            <a:avLst/>
          </a:prstGeom>
        </p:spPr>
        <p:txBody>
          <a:bodyPr wrap="square">
            <a:spAutoFit/>
          </a:bodyPr>
          <a:lstStyle/>
          <a:p>
            <a:pPr lvl="0"/>
            <a:endParaRPr lang="el-GR" dirty="0" smtClean="0"/>
          </a:p>
          <a:p>
            <a:pPr lvl="0"/>
            <a:endParaRPr lang="el-GR" dirty="0" smtClean="0"/>
          </a:p>
          <a:p>
            <a:pPr lvl="0"/>
            <a:endParaRPr lang="el-GR" dirty="0" smtClean="0"/>
          </a:p>
          <a:p>
            <a:pPr lvl="0"/>
            <a:endParaRPr lang="el-GR" dirty="0" smtClean="0"/>
          </a:p>
          <a:p>
            <a:pPr lvl="0"/>
            <a:endParaRPr lang="el-GR" dirty="0" smtClean="0"/>
          </a:p>
          <a:p>
            <a:pPr lvl="0"/>
            <a:endParaRPr lang="el-GR" dirty="0"/>
          </a:p>
        </p:txBody>
      </p:sp>
      <p:sp>
        <p:nvSpPr>
          <p:cNvPr id="10" name="9 - Ορθογώνιο"/>
          <p:cNvSpPr/>
          <p:nvPr/>
        </p:nvSpPr>
        <p:spPr>
          <a:xfrm>
            <a:off x="1115616" y="1412776"/>
            <a:ext cx="7416824" cy="5078313"/>
          </a:xfrm>
          <a:prstGeom prst="rect">
            <a:avLst/>
          </a:prstGeom>
        </p:spPr>
        <p:txBody>
          <a:bodyPr wrap="square">
            <a:spAutoFit/>
          </a:bodyPr>
          <a:lstStyle/>
          <a:p>
            <a:pPr algn="just">
              <a:lnSpc>
                <a:spcPct val="150000"/>
              </a:lnSpc>
            </a:pPr>
            <a:endParaRPr lang="el-GR" dirty="0" smtClean="0"/>
          </a:p>
          <a:p>
            <a:pPr algn="just">
              <a:lnSpc>
                <a:spcPct val="150000"/>
              </a:lnSpc>
            </a:pPr>
            <a:endParaRPr lang="el-GR" dirty="0" smtClean="0"/>
          </a:p>
          <a:p>
            <a:pPr algn="just">
              <a:lnSpc>
                <a:spcPct val="150000"/>
              </a:lnSpc>
            </a:pPr>
            <a:endParaRPr lang="el-GR" dirty="0" smtClean="0"/>
          </a:p>
          <a:p>
            <a:pPr algn="just">
              <a:lnSpc>
                <a:spcPct val="150000"/>
              </a:lnSpc>
            </a:pPr>
            <a:endParaRPr lang="el-GR" dirty="0" smtClean="0"/>
          </a:p>
          <a:p>
            <a:pPr algn="just">
              <a:lnSpc>
                <a:spcPct val="150000"/>
              </a:lnSpc>
            </a:pPr>
            <a:endParaRPr lang="el-GR" dirty="0" smtClean="0"/>
          </a:p>
          <a:p>
            <a:pPr algn="just">
              <a:lnSpc>
                <a:spcPct val="150000"/>
              </a:lnSpc>
            </a:pPr>
            <a:endParaRPr lang="el-GR" dirty="0" smtClean="0"/>
          </a:p>
          <a:p>
            <a:pPr algn="just">
              <a:lnSpc>
                <a:spcPct val="150000"/>
              </a:lnSpc>
            </a:pPr>
            <a:endParaRPr lang="el-GR" dirty="0" smtClean="0"/>
          </a:p>
          <a:p>
            <a:pPr algn="just">
              <a:lnSpc>
                <a:spcPct val="150000"/>
              </a:lnSpc>
            </a:pPr>
            <a:endParaRPr lang="el-GR" dirty="0" smtClean="0"/>
          </a:p>
          <a:p>
            <a:pPr algn="just">
              <a:lnSpc>
                <a:spcPct val="150000"/>
              </a:lnSpc>
            </a:pPr>
            <a:endParaRPr lang="el-GR" dirty="0" smtClean="0"/>
          </a:p>
        </p:txBody>
      </p:sp>
      <p:sp>
        <p:nvSpPr>
          <p:cNvPr id="6" name="5 - Ορθογώνιο"/>
          <p:cNvSpPr/>
          <p:nvPr/>
        </p:nvSpPr>
        <p:spPr>
          <a:xfrm>
            <a:off x="1043608" y="1124745"/>
            <a:ext cx="7416824" cy="6370975"/>
          </a:xfrm>
          <a:prstGeom prst="rect">
            <a:avLst/>
          </a:prstGeom>
        </p:spPr>
        <p:txBody>
          <a:bodyPr wrap="square">
            <a:spAutoFit/>
          </a:bodyPr>
          <a:lstStyle/>
          <a:p>
            <a:pPr lvl="0" algn="just">
              <a:lnSpc>
                <a:spcPct val="150000"/>
              </a:lnSpc>
            </a:pPr>
            <a:endParaRPr lang="el-GR" b="1" u="sng" dirty="0" smtClean="0">
              <a:solidFill>
                <a:schemeClr val="accent2">
                  <a:lumMod val="75000"/>
                </a:schemeClr>
              </a:solidFill>
            </a:endParaRPr>
          </a:p>
          <a:p>
            <a:pPr lvl="0" algn="just">
              <a:lnSpc>
                <a:spcPct val="150000"/>
              </a:lnSpc>
              <a:buFont typeface="Wingdings" pitchFamily="2" charset="2"/>
              <a:buChar char="Ø"/>
            </a:pPr>
            <a:r>
              <a:rPr lang="el-GR" b="1" u="sng" dirty="0" smtClean="0">
                <a:solidFill>
                  <a:schemeClr val="accent2">
                    <a:lumMod val="75000"/>
                  </a:schemeClr>
                </a:solidFill>
              </a:rPr>
              <a:t>Κοινωνικοποίηση</a:t>
            </a:r>
            <a:r>
              <a:rPr lang="en-US" b="1" u="sng" dirty="0" smtClean="0">
                <a:solidFill>
                  <a:schemeClr val="accent2">
                    <a:lumMod val="75000"/>
                  </a:schemeClr>
                </a:solidFill>
              </a:rPr>
              <a:t>:</a:t>
            </a:r>
            <a:r>
              <a:rPr lang="el-GR" dirty="0" smtClean="0"/>
              <a:t> η εξέλιξή του ατόμου, βάσει της επίδρασης του φυσικού, κοινωνικού, πολιτικού και ιστορικού περιβάλλοντος (</a:t>
            </a:r>
            <a:r>
              <a:rPr lang="el-GR" dirty="0" err="1" smtClean="0"/>
              <a:t>Kraus</a:t>
            </a:r>
            <a:r>
              <a:rPr lang="el-GR" dirty="0" smtClean="0"/>
              <a:t>, 1976).</a:t>
            </a:r>
          </a:p>
          <a:p>
            <a:pPr lvl="0" algn="just">
              <a:lnSpc>
                <a:spcPct val="150000"/>
              </a:lnSpc>
              <a:buFont typeface="Wingdings" pitchFamily="2" charset="2"/>
              <a:buChar char="Ø"/>
            </a:pPr>
            <a:endParaRPr lang="el-GR" dirty="0" smtClean="0"/>
          </a:p>
          <a:p>
            <a:pPr algn="just">
              <a:lnSpc>
                <a:spcPct val="150000"/>
              </a:lnSpc>
              <a:buFont typeface="Wingdings" pitchFamily="2" charset="2"/>
              <a:buChar char="Ø"/>
            </a:pPr>
            <a:r>
              <a:rPr lang="el-GR" b="1" u="sng" dirty="0" smtClean="0">
                <a:solidFill>
                  <a:srgbClr val="0070C0"/>
                </a:solidFill>
              </a:rPr>
              <a:t>Σχολική Κοινωνικοποίηση</a:t>
            </a:r>
            <a:r>
              <a:rPr lang="en-US" b="1" u="sng" dirty="0" smtClean="0">
                <a:solidFill>
                  <a:srgbClr val="0070C0"/>
                </a:solidFill>
              </a:rPr>
              <a:t>:</a:t>
            </a:r>
            <a:r>
              <a:rPr lang="el-GR" dirty="0" smtClean="0">
                <a:solidFill>
                  <a:srgbClr val="0070C0"/>
                </a:solidFill>
              </a:rPr>
              <a:t> </a:t>
            </a:r>
            <a:r>
              <a:rPr lang="el-GR" dirty="0" smtClean="0"/>
              <a:t>το σύνολο των επιδράσεων που εισπράττει ο μαθητής στο περιβάλλον του σχολείου και της τάξης (Κωνσταντίνου, 1998).</a:t>
            </a:r>
          </a:p>
          <a:p>
            <a:pPr lvl="0" algn="just">
              <a:lnSpc>
                <a:spcPct val="150000"/>
              </a:lnSpc>
            </a:pPr>
            <a:endParaRPr lang="el-GR" dirty="0" smtClean="0"/>
          </a:p>
          <a:p>
            <a:endParaRPr lang="el-GR" dirty="0" smtClean="0"/>
          </a:p>
          <a:p>
            <a:pPr algn="just">
              <a:lnSpc>
                <a:spcPct val="150000"/>
              </a:lnSpc>
            </a:pPr>
            <a:endParaRPr lang="el-GR" dirty="0" smtClean="0"/>
          </a:p>
          <a:p>
            <a:pPr algn="just"/>
            <a:r>
              <a:rPr lang="en-US" dirty="0" smtClean="0"/>
              <a:t> </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xmlns="" val="4035921201"/>
              </p:ext>
            </p:extLst>
          </p:nvPr>
        </p:nvGraphicFramePr>
        <p:xfrm>
          <a:off x="628650" y="1412776"/>
          <a:ext cx="8335838"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87624" y="404664"/>
            <a:ext cx="7372350" cy="1075390"/>
          </a:xfrm>
        </p:spPr>
        <p:txBody>
          <a:bodyPr>
            <a:normAutofit/>
          </a:bodyPr>
          <a:lstStyle/>
          <a:p>
            <a:pPr algn="ctr" fontAlgn="base">
              <a:spcAft>
                <a:spcPct val="0"/>
              </a:spcAft>
            </a:pPr>
            <a:r>
              <a:rPr lang="el-GR" sz="3200" dirty="0" smtClean="0">
                <a:latin typeface="Times New Roman" pitchFamily="18" charset="0"/>
                <a:cs typeface="Times New Roman" pitchFamily="18" charset="0"/>
              </a:rPr>
              <a:t>Διδακτική Παρέμβαση - Τηλεδιασκέψεις</a:t>
            </a:r>
            <a:br>
              <a:rPr lang="el-GR" sz="3200" dirty="0" smtClean="0">
                <a:latin typeface="Times New Roman" pitchFamily="18" charset="0"/>
                <a:cs typeface="Times New Roman" pitchFamily="18" charset="0"/>
              </a:rPr>
            </a:br>
            <a:endParaRPr lang="el-GR" sz="3200" dirty="0">
              <a:latin typeface="Times New Roman" pitchFamily="18" charset="0"/>
              <a:cs typeface="Times New Roman" pitchFamily="18" charset="0"/>
            </a:endParaRPr>
          </a:p>
        </p:txBody>
      </p:sp>
    </p:spTree>
    <p:extLst>
      <p:ext uri="{BB962C8B-B14F-4D97-AF65-F5344CB8AC3E}">
        <p14:creationId xmlns:p14="http://schemas.microsoft.com/office/powerpoint/2010/main" xmlns="" val="228712638"/>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Θέση περιεχομένου 5"/>
          <p:cNvGraphicFramePr>
            <a:graphicFrameLocks noGrp="1"/>
          </p:cNvGraphicFramePr>
          <p:nvPr>
            <p:ph idx="1"/>
            <p:extLst>
              <p:ext uri="{D42A27DB-BD31-4B8C-83A1-F6EECF244321}">
                <p14:modId xmlns="" xmlns:p14="http://schemas.microsoft.com/office/powerpoint/2010/main" val="393935745"/>
              </p:ext>
            </p:extLst>
          </p:nvPr>
        </p:nvGraphicFramePr>
        <p:xfrm>
          <a:off x="539552" y="1124744"/>
          <a:ext cx="8280920" cy="5744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Τίτλος 2"/>
          <p:cNvSpPr>
            <a:spLocks noGrp="1"/>
          </p:cNvSpPr>
          <p:nvPr>
            <p:ph type="title"/>
          </p:nvPr>
        </p:nvSpPr>
        <p:spPr>
          <a:xfrm>
            <a:off x="1187624" y="188640"/>
            <a:ext cx="7372350" cy="1075390"/>
          </a:xfrm>
        </p:spPr>
        <p:txBody>
          <a:bodyPr>
            <a:normAutofit/>
          </a:bodyPr>
          <a:lstStyle/>
          <a:p>
            <a:pPr algn="ctr" fontAlgn="base">
              <a:spcAft>
                <a:spcPct val="0"/>
              </a:spcAft>
            </a:pPr>
            <a:r>
              <a:rPr lang="el-GR" sz="2800" dirty="0" smtClean="0">
                <a:latin typeface="Times New Roman" pitchFamily="18" charset="0"/>
                <a:cs typeface="Times New Roman" pitchFamily="18" charset="0"/>
              </a:rPr>
              <a:t>Διδακτική Παρέμβαση - 1η Τηλεδιάσκεψη</a:t>
            </a:r>
            <a:endParaRPr lang="el-G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1087496731"/>
      </p:ext>
    </p:extLst>
  </p:cSld>
  <p:clrMapOvr>
    <a:masterClrMapping/>
  </p:clrMapOvr>
  <mc:AlternateContent xmlns:mc="http://schemas.openxmlformats.org/markup-compatibility/2006">
    <mc:Choice xmlns=""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87624" y="188640"/>
            <a:ext cx="7372350" cy="1075390"/>
          </a:xfrm>
        </p:spPr>
        <p:txBody>
          <a:bodyPr>
            <a:normAutofit/>
          </a:bodyPr>
          <a:lstStyle/>
          <a:p>
            <a:pPr algn="ctr" fontAlgn="base">
              <a:spcAft>
                <a:spcPct val="0"/>
              </a:spcAft>
            </a:pPr>
            <a:r>
              <a:rPr lang="el-GR" sz="2800" dirty="0" smtClean="0">
                <a:latin typeface="Times New Roman" pitchFamily="18" charset="0"/>
                <a:cs typeface="Times New Roman" pitchFamily="18" charset="0"/>
              </a:rPr>
              <a:t>Διδακτική Παρέμβαση - 1η Τηλεδιάσκεψη</a:t>
            </a:r>
            <a:endParaRPr lang="el-GR" sz="2800" dirty="0">
              <a:latin typeface="Times New Roman" pitchFamily="18" charset="0"/>
              <a:cs typeface="Times New Roman" pitchFamily="18" charset="0"/>
            </a:endParaRPr>
          </a:p>
        </p:txBody>
      </p:sp>
      <p:sp>
        <p:nvSpPr>
          <p:cNvPr id="6" name="5 - Ορθογώνιο"/>
          <p:cNvSpPr/>
          <p:nvPr/>
        </p:nvSpPr>
        <p:spPr>
          <a:xfrm>
            <a:off x="971600" y="1340768"/>
            <a:ext cx="7560840" cy="5224315"/>
          </a:xfrm>
          <a:prstGeom prst="rect">
            <a:avLst/>
          </a:prstGeom>
        </p:spPr>
        <p:txBody>
          <a:bodyPr wrap="square">
            <a:spAutoFit/>
          </a:bodyPr>
          <a:lstStyle/>
          <a:p>
            <a:pPr lvl="0" algn="just">
              <a:lnSpc>
                <a:spcPct val="150000"/>
              </a:lnSpc>
            </a:pPr>
            <a:r>
              <a:rPr lang="el-GR" sz="1400" dirty="0" smtClean="0">
                <a:solidFill>
                  <a:prstClr val="black"/>
                </a:solidFill>
                <a:ea typeface="Times New Roman" pitchFamily="18" charset="0"/>
                <a:cs typeface="Times New Roman" pitchFamily="18" charset="0"/>
              </a:rPr>
              <a:t>Βήμα 1: Εισαγωγή – Καλωσόρισμα από τους δασκάλους των Βοριζίων / Γαράζου</a:t>
            </a:r>
            <a:endParaRPr lang="el-GR" sz="1400" dirty="0" smtClean="0">
              <a:solidFill>
                <a:prstClr val="black"/>
              </a:solidFill>
              <a:cs typeface="Times New Roman" pitchFamily="18" charset="0"/>
            </a:endParaRPr>
          </a:p>
          <a:p>
            <a:pPr lvl="0" algn="just" eaLnBrk="0" hangingPunct="0">
              <a:lnSpc>
                <a:spcPct val="150000"/>
              </a:lnSpc>
            </a:pPr>
            <a:r>
              <a:rPr lang="el-GR" sz="1400" dirty="0" smtClean="0">
                <a:solidFill>
                  <a:prstClr val="black"/>
                </a:solidFill>
                <a:ea typeface="Times New Roman" pitchFamily="18" charset="0"/>
                <a:cs typeface="Times New Roman" pitchFamily="18" charset="0"/>
              </a:rPr>
              <a:t>Βήμα 2: Καλωσόρισμα από μαθητή των Βοριζίων.</a:t>
            </a:r>
            <a:endParaRPr lang="el-GR" sz="1400" dirty="0" smtClean="0">
              <a:solidFill>
                <a:prstClr val="black"/>
              </a:solidFill>
              <a:cs typeface="Times New Roman" pitchFamily="18" charset="0"/>
            </a:endParaRPr>
          </a:p>
          <a:p>
            <a:pPr lvl="0" algn="just" eaLnBrk="0" hangingPunct="0">
              <a:lnSpc>
                <a:spcPct val="150000"/>
              </a:lnSpc>
            </a:pPr>
            <a:r>
              <a:rPr lang="el-GR" sz="1400" dirty="0" smtClean="0">
                <a:solidFill>
                  <a:prstClr val="black"/>
                </a:solidFill>
                <a:ea typeface="Times New Roman" pitchFamily="18" charset="0"/>
                <a:cs typeface="Times New Roman" pitchFamily="18" charset="0"/>
              </a:rPr>
              <a:t>Βήμα 3: Παρουσίαση Βοριζίων: « Νομός - Περιοχή – Σχολείο - Τάξη »   </a:t>
            </a:r>
            <a:endParaRPr lang="el-GR" sz="1400" dirty="0" smtClean="0">
              <a:solidFill>
                <a:prstClr val="black"/>
              </a:solidFill>
              <a:cs typeface="Times New Roman" pitchFamily="18" charset="0"/>
            </a:endParaRPr>
          </a:p>
          <a:p>
            <a:pPr lvl="0" algn="just" eaLnBrk="0" hangingPunct="0">
              <a:lnSpc>
                <a:spcPct val="150000"/>
              </a:lnSpc>
            </a:pPr>
            <a:r>
              <a:rPr lang="el-GR" sz="1400" dirty="0" smtClean="0">
                <a:solidFill>
                  <a:prstClr val="black"/>
                </a:solidFill>
                <a:ea typeface="Times New Roman" pitchFamily="18" charset="0"/>
                <a:cs typeface="Times New Roman" pitchFamily="18" charset="0"/>
              </a:rPr>
              <a:t>Βήμα 4: Καλωσόρισμα από μαθητή του Γαράζου</a:t>
            </a:r>
            <a:endParaRPr lang="el-GR" sz="1400" dirty="0" smtClean="0">
              <a:solidFill>
                <a:prstClr val="black"/>
              </a:solidFill>
              <a:cs typeface="Times New Roman" pitchFamily="18" charset="0"/>
            </a:endParaRPr>
          </a:p>
          <a:p>
            <a:pPr lvl="0" algn="just" eaLnBrk="0" hangingPunct="0">
              <a:lnSpc>
                <a:spcPct val="150000"/>
              </a:lnSpc>
            </a:pPr>
            <a:r>
              <a:rPr lang="el-GR" sz="1400" dirty="0" smtClean="0">
                <a:solidFill>
                  <a:prstClr val="black"/>
                </a:solidFill>
                <a:ea typeface="Times New Roman" pitchFamily="18" charset="0"/>
                <a:cs typeface="Times New Roman" pitchFamily="18" charset="0"/>
              </a:rPr>
              <a:t>Βήμα 5: Παρουσίαση Γαράζου: «Νομός - Περιοχή – Σχολείο - Τάξη»</a:t>
            </a:r>
            <a:endParaRPr lang="el-GR" sz="1400" dirty="0" smtClean="0">
              <a:solidFill>
                <a:prstClr val="black"/>
              </a:solidFill>
              <a:cs typeface="Times New Roman" pitchFamily="18" charset="0"/>
            </a:endParaRPr>
          </a:p>
          <a:p>
            <a:pPr lvl="0" algn="just" eaLnBrk="0" hangingPunct="0">
              <a:lnSpc>
                <a:spcPct val="150000"/>
              </a:lnSpc>
            </a:pPr>
            <a:r>
              <a:rPr lang="el-GR" sz="1400" dirty="0" smtClean="0">
                <a:solidFill>
                  <a:prstClr val="black"/>
                </a:solidFill>
                <a:ea typeface="Times New Roman" pitchFamily="18" charset="0"/>
                <a:cs typeface="Times New Roman" pitchFamily="18" charset="0"/>
              </a:rPr>
              <a:t>Βήμα 6: Παρακολούθηση </a:t>
            </a:r>
            <a:r>
              <a:rPr lang="en-US" sz="1400" dirty="0" smtClean="0">
                <a:solidFill>
                  <a:prstClr val="black"/>
                </a:solidFill>
                <a:ea typeface="Times New Roman" pitchFamily="18" charset="0"/>
                <a:cs typeface="Times New Roman" pitchFamily="18" charset="0"/>
              </a:rPr>
              <a:t>video</a:t>
            </a:r>
            <a:r>
              <a:rPr lang="el-GR" sz="1400" dirty="0" smtClean="0">
                <a:solidFill>
                  <a:prstClr val="black"/>
                </a:solidFill>
                <a:ea typeface="Times New Roman" pitchFamily="18" charset="0"/>
                <a:cs typeface="Times New Roman" pitchFamily="18" charset="0"/>
              </a:rPr>
              <a:t> με τίτλο «</a:t>
            </a:r>
            <a:r>
              <a:rPr lang="el-GR" sz="1400" dirty="0" smtClean="0">
                <a:solidFill>
                  <a:srgbClr val="000000"/>
                </a:solidFill>
                <a:ea typeface="Times New Roman" pitchFamily="18" charset="0"/>
                <a:cs typeface="Times New Roman" pitchFamily="18" charset="0"/>
              </a:rPr>
              <a:t> Όταν βλέπεις κάτι παράξενο στο Διαδίκτυο, πάντα να ζητάς βοήθεια </a:t>
            </a:r>
            <a:r>
              <a:rPr lang="el-GR" sz="1400" dirty="0" smtClean="0">
                <a:solidFill>
                  <a:prstClr val="black"/>
                </a:solidFill>
                <a:ea typeface="Times New Roman" pitchFamily="18" charset="0"/>
                <a:cs typeface="Times New Roman" pitchFamily="18" charset="0"/>
              </a:rPr>
              <a:t>» </a:t>
            </a:r>
            <a:r>
              <a:rPr lang="el-GR" sz="1400" dirty="0" smtClean="0">
                <a:solidFill>
                  <a:srgbClr val="000000"/>
                </a:solidFill>
                <a:ea typeface="Times New Roman" pitchFamily="18" charset="0"/>
                <a:cs typeface="Times New Roman" pitchFamily="18" charset="0"/>
              </a:rPr>
              <a:t>από το </a:t>
            </a:r>
            <a:r>
              <a:rPr lang="en-US" sz="1400" dirty="0" err="1" smtClean="0">
                <a:solidFill>
                  <a:srgbClr val="000000"/>
                </a:solidFill>
                <a:ea typeface="Times New Roman" pitchFamily="18" charset="0"/>
                <a:cs typeface="Times New Roman" pitchFamily="18" charset="0"/>
              </a:rPr>
              <a:t>youtube</a:t>
            </a:r>
            <a:r>
              <a:rPr lang="el-GR" sz="1400" dirty="0" smtClean="0">
                <a:solidFill>
                  <a:srgbClr val="000000"/>
                </a:solidFill>
                <a:ea typeface="Times New Roman" pitchFamily="18" charset="0"/>
                <a:cs typeface="Times New Roman" pitchFamily="18" charset="0"/>
              </a:rPr>
              <a:t>  για </a:t>
            </a:r>
            <a:r>
              <a:rPr lang="el-GR" sz="1400" dirty="0" err="1" smtClean="0">
                <a:solidFill>
                  <a:srgbClr val="000000"/>
                </a:solidFill>
                <a:ea typeface="Times New Roman" pitchFamily="18" charset="0"/>
                <a:cs typeface="Times New Roman" pitchFamily="18" charset="0"/>
              </a:rPr>
              <a:t>αφόρμηση</a:t>
            </a:r>
            <a:r>
              <a:rPr lang="el-GR" sz="1400" dirty="0" smtClean="0">
                <a:solidFill>
                  <a:srgbClr val="000000"/>
                </a:solidFill>
                <a:ea typeface="Times New Roman" pitchFamily="18" charset="0"/>
                <a:cs typeface="Times New Roman" pitchFamily="18" charset="0"/>
              </a:rPr>
              <a:t> :</a:t>
            </a:r>
            <a:endParaRPr lang="el-GR" sz="1400" dirty="0" smtClean="0">
              <a:solidFill>
                <a:prstClr val="black"/>
              </a:solidFill>
              <a:cs typeface="Times New Roman" pitchFamily="18" charset="0"/>
            </a:endParaRPr>
          </a:p>
          <a:p>
            <a:pPr lvl="0" algn="just" eaLnBrk="0" hangingPunct="0">
              <a:lnSpc>
                <a:spcPct val="150000"/>
              </a:lnSpc>
            </a:pPr>
            <a:r>
              <a:rPr lang="el-GR" sz="1400" dirty="0" smtClean="0">
                <a:solidFill>
                  <a:srgbClr val="000000"/>
                </a:solidFill>
                <a:ea typeface="Times New Roman" pitchFamily="18" charset="0"/>
                <a:cs typeface="Times New Roman" pitchFamily="18" charset="0"/>
              </a:rPr>
              <a:t> ( </a:t>
            </a:r>
            <a:r>
              <a:rPr lang="el-GR" sz="1400" dirty="0" smtClean="0">
                <a:solidFill>
                  <a:prstClr val="black"/>
                </a:solidFill>
                <a:ea typeface="Times New Roman" pitchFamily="18" charset="0"/>
                <a:cs typeface="Times New Roman" pitchFamily="18" charset="0"/>
                <a:hlinkClick r:id="rId2"/>
              </a:rPr>
              <a:t>https://www.youtube.com/watch?v=6TJvBfeUFA4&amp;t=11s</a:t>
            </a:r>
            <a:r>
              <a:rPr lang="el-GR" sz="1400" dirty="0" smtClean="0">
                <a:solidFill>
                  <a:srgbClr val="000000"/>
                </a:solidFill>
                <a:ea typeface="Times New Roman" pitchFamily="18" charset="0"/>
                <a:cs typeface="Times New Roman" pitchFamily="18" charset="0"/>
              </a:rPr>
              <a:t> )</a:t>
            </a:r>
            <a:endParaRPr lang="el-GR" sz="1400" dirty="0" smtClean="0">
              <a:solidFill>
                <a:prstClr val="black"/>
              </a:solidFill>
              <a:cs typeface="Times New Roman" pitchFamily="18" charset="0"/>
            </a:endParaRPr>
          </a:p>
          <a:p>
            <a:pPr lvl="0" algn="just" eaLnBrk="0" hangingPunct="0">
              <a:lnSpc>
                <a:spcPct val="150000"/>
              </a:lnSpc>
            </a:pPr>
            <a:r>
              <a:rPr lang="el-GR" sz="1400" dirty="0" smtClean="0">
                <a:solidFill>
                  <a:prstClr val="black"/>
                </a:solidFill>
                <a:ea typeface="Times New Roman" pitchFamily="18" charset="0"/>
                <a:cs typeface="Times New Roman" pitchFamily="18" charset="0"/>
              </a:rPr>
              <a:t>Βήμα 7: </a:t>
            </a:r>
            <a:r>
              <a:rPr lang="el-GR" sz="1400" dirty="0" smtClean="0">
                <a:solidFill>
                  <a:srgbClr val="000000"/>
                </a:solidFill>
                <a:ea typeface="Times New Roman" pitchFamily="18" charset="0"/>
                <a:cs typeface="Times New Roman" pitchFamily="18" charset="0"/>
              </a:rPr>
              <a:t>Δίνεται φύλλο εργασίας στις ομάδες (με κλειστά τα μικρόφωνα) </a:t>
            </a:r>
            <a:endParaRPr lang="el-GR" sz="1400" dirty="0" smtClean="0">
              <a:solidFill>
                <a:prstClr val="black"/>
              </a:solidFill>
              <a:cs typeface="Times New Roman" pitchFamily="18" charset="0"/>
            </a:endParaRPr>
          </a:p>
          <a:p>
            <a:pPr lvl="0" algn="just" eaLnBrk="0" hangingPunct="0">
              <a:lnSpc>
                <a:spcPct val="150000"/>
              </a:lnSpc>
            </a:pPr>
            <a:r>
              <a:rPr lang="el-GR" sz="1400" dirty="0" smtClean="0">
                <a:solidFill>
                  <a:prstClr val="black"/>
                </a:solidFill>
                <a:ea typeface="Times New Roman" pitchFamily="18" charset="0"/>
                <a:cs typeface="Times New Roman" pitchFamily="18" charset="0"/>
              </a:rPr>
              <a:t>Βήμα 8:  Συζήτηση – απαντήσεις στις ερωτήσεις του φύλλου εργασίας </a:t>
            </a:r>
            <a:r>
              <a:rPr lang="el-GR" sz="1400" dirty="0" smtClean="0">
                <a:solidFill>
                  <a:srgbClr val="000000"/>
                </a:solidFill>
                <a:ea typeface="Times New Roman" pitchFamily="18" charset="0"/>
                <a:cs typeface="Times New Roman" pitchFamily="18" charset="0"/>
              </a:rPr>
              <a:t>(drasthr_1hs_thlediask_2019.doc) για να αναδειχθεί το θέμα. Η πρώτη και η δεύτερη ερώτηση γίνονται από το δάσκαλο των Βοριζίων. Η τρίτη και η τέταρτη ερώτηση γίνονται από το δάσκαλο του Γαράζου.</a:t>
            </a:r>
            <a:endParaRPr lang="el-GR" sz="1400" dirty="0" smtClean="0">
              <a:solidFill>
                <a:prstClr val="black"/>
              </a:solidFill>
              <a:cs typeface="Times New Roman" pitchFamily="18" charset="0"/>
            </a:endParaRPr>
          </a:p>
          <a:p>
            <a:pPr lvl="0" algn="just" eaLnBrk="0" hangingPunct="0">
              <a:lnSpc>
                <a:spcPct val="150000"/>
              </a:lnSpc>
            </a:pPr>
            <a:r>
              <a:rPr lang="el-GR" sz="1400" dirty="0" smtClean="0">
                <a:solidFill>
                  <a:prstClr val="black"/>
                </a:solidFill>
                <a:ea typeface="Times New Roman" pitchFamily="18" charset="0"/>
                <a:cs typeface="Times New Roman" pitchFamily="18" charset="0"/>
              </a:rPr>
              <a:t>Βήμα 9: Συμπεράσματα – Κλείσιμο</a:t>
            </a:r>
            <a:endParaRPr lang="el-GR" sz="1400" dirty="0" smtClean="0">
              <a:solidFill>
                <a:prstClr val="black"/>
              </a:solidFill>
              <a:cs typeface="Times New Roman" pitchFamily="18" charset="0"/>
            </a:endParaRPr>
          </a:p>
          <a:p>
            <a:pPr lvl="0" algn="just" eaLnBrk="0" hangingPunct="0">
              <a:lnSpc>
                <a:spcPct val="150000"/>
              </a:lnSpc>
            </a:pPr>
            <a:r>
              <a:rPr lang="el-GR" sz="1400" dirty="0" smtClean="0">
                <a:solidFill>
                  <a:prstClr val="black"/>
                </a:solidFill>
                <a:ea typeface="Times New Roman" pitchFamily="18" charset="0"/>
                <a:cs typeface="Times New Roman" pitchFamily="18" charset="0"/>
              </a:rPr>
              <a:t>Βήμα 10: Συμπλήρωση από τους μαθητές του ερωτηματολογίου </a:t>
            </a:r>
            <a:r>
              <a:rPr lang="en-US" sz="1400" dirty="0" smtClean="0">
                <a:solidFill>
                  <a:prstClr val="black"/>
                </a:solidFill>
                <a:ea typeface="Times New Roman" pitchFamily="18" charset="0"/>
                <a:cs typeface="Times New Roman" pitchFamily="18" charset="0"/>
              </a:rPr>
              <a:t>ONGOING</a:t>
            </a:r>
            <a:r>
              <a:rPr lang="el-GR" sz="1400" dirty="0" smtClean="0">
                <a:solidFill>
                  <a:prstClr val="black"/>
                </a:solidFill>
                <a:ea typeface="Times New Roman" pitchFamily="18" charset="0"/>
                <a:cs typeface="Times New Roman" pitchFamily="18" charset="0"/>
              </a:rPr>
              <a:t> 1, μετά το τέλος της τηλεδιάσκεψης.</a:t>
            </a:r>
            <a:endParaRPr lang="el-GR" sz="1400" dirty="0" smtClean="0">
              <a:solidFill>
                <a:prstClr val="black"/>
              </a:solidFill>
              <a:cs typeface="Times New Roman" pitchFamily="18" charset="0"/>
            </a:endParaRPr>
          </a:p>
        </p:txBody>
      </p:sp>
    </p:spTree>
    <p:extLst>
      <p:ext uri="{BB962C8B-B14F-4D97-AF65-F5344CB8AC3E}">
        <p14:creationId xmlns:p14="http://schemas.microsoft.com/office/powerpoint/2010/main" xmlns="" val="3994807369"/>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 xmlns:p14="http://schemas.microsoft.com/office/powerpoint/2010/main" val="3693652"/>
              </p:ext>
            </p:extLst>
          </p:nvPr>
        </p:nvGraphicFramePr>
        <p:xfrm>
          <a:off x="628650" y="1484784"/>
          <a:ext cx="7886700" cy="4692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Τίτλος 2"/>
          <p:cNvSpPr>
            <a:spLocks noGrp="1"/>
          </p:cNvSpPr>
          <p:nvPr>
            <p:ph type="title"/>
          </p:nvPr>
        </p:nvSpPr>
        <p:spPr>
          <a:xfrm>
            <a:off x="1187624" y="188640"/>
            <a:ext cx="7372350" cy="1075390"/>
          </a:xfrm>
        </p:spPr>
        <p:txBody>
          <a:bodyPr>
            <a:normAutofit/>
          </a:bodyPr>
          <a:lstStyle/>
          <a:p>
            <a:pPr algn="ctr" fontAlgn="base">
              <a:spcAft>
                <a:spcPct val="0"/>
              </a:spcAft>
            </a:pPr>
            <a:r>
              <a:rPr lang="el-GR" sz="2800" dirty="0" smtClean="0">
                <a:latin typeface="Times New Roman" pitchFamily="18" charset="0"/>
                <a:cs typeface="Times New Roman" pitchFamily="18" charset="0"/>
              </a:rPr>
              <a:t>Διδακτική Παρέμβαση - 2η Τηλεδιάσκεψη</a:t>
            </a:r>
            <a:endParaRPr lang="el-G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3511947249"/>
      </p:ext>
    </p:extLst>
  </p:cSld>
  <p:clrMapOvr>
    <a:masterClrMapping/>
  </p:clrMapOvr>
  <mc:AlternateContent xmlns:mc="http://schemas.openxmlformats.org/markup-compatibility/2006">
    <mc:Choice xmlns=""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 name="Θέση περιεχομένου 3"/>
          <p:cNvGraphicFramePr>
            <a:graphicFrameLocks noGrp="1"/>
          </p:cNvGraphicFramePr>
          <p:nvPr>
            <p:ph idx="1"/>
            <p:extLst>
              <p:ext uri="{D42A27DB-BD31-4B8C-83A1-F6EECF244321}">
                <p14:modId xmlns:p14="http://schemas.microsoft.com/office/powerpoint/2010/main" xmlns="" val="122925300"/>
              </p:ext>
            </p:extLst>
          </p:nvPr>
        </p:nvGraphicFramePr>
        <p:xfrm>
          <a:off x="628650" y="1484784"/>
          <a:ext cx="8263830"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Τίτλος 2"/>
          <p:cNvSpPr>
            <a:spLocks noGrp="1"/>
          </p:cNvSpPr>
          <p:nvPr>
            <p:ph type="title"/>
          </p:nvPr>
        </p:nvSpPr>
        <p:spPr>
          <a:xfrm>
            <a:off x="1187624" y="188640"/>
            <a:ext cx="7372350" cy="1075390"/>
          </a:xfrm>
        </p:spPr>
        <p:txBody>
          <a:bodyPr>
            <a:normAutofit/>
          </a:bodyPr>
          <a:lstStyle/>
          <a:p>
            <a:pPr algn="ctr" fontAlgn="base">
              <a:spcAft>
                <a:spcPct val="0"/>
              </a:spcAft>
            </a:pPr>
            <a:r>
              <a:rPr lang="el-GR" sz="2800" dirty="0" smtClean="0">
                <a:latin typeface="Times New Roman" pitchFamily="18" charset="0"/>
                <a:cs typeface="Times New Roman" pitchFamily="18" charset="0"/>
              </a:rPr>
              <a:t>Διδακτική Παρέμβαση - 2η Τηλεδιάσκεψη</a:t>
            </a:r>
            <a:endParaRPr lang="el-GR"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39948073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 xmlns:p14="http://schemas.microsoft.com/office/powerpoint/2010/main" val="3824613917"/>
              </p:ext>
            </p:extLst>
          </p:nvPr>
        </p:nvGraphicFramePr>
        <p:xfrm>
          <a:off x="628650" y="1484784"/>
          <a:ext cx="7886700" cy="4692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Τίτλος 2"/>
          <p:cNvSpPr>
            <a:spLocks noGrp="1"/>
          </p:cNvSpPr>
          <p:nvPr>
            <p:ph type="title"/>
          </p:nvPr>
        </p:nvSpPr>
        <p:spPr>
          <a:xfrm>
            <a:off x="1187624" y="188640"/>
            <a:ext cx="7372350" cy="1075390"/>
          </a:xfrm>
        </p:spPr>
        <p:txBody>
          <a:bodyPr>
            <a:normAutofit/>
          </a:bodyPr>
          <a:lstStyle/>
          <a:p>
            <a:pPr algn="ctr" fontAlgn="base">
              <a:spcAft>
                <a:spcPct val="0"/>
              </a:spcAft>
            </a:pPr>
            <a:r>
              <a:rPr lang="el-GR" sz="2800" dirty="0" smtClean="0">
                <a:latin typeface="Times New Roman" pitchFamily="18" charset="0"/>
                <a:cs typeface="Times New Roman" pitchFamily="18" charset="0"/>
              </a:rPr>
              <a:t>Διδακτική Παρέμβαση - 3η Τηλεδιάσκεψη</a:t>
            </a:r>
            <a:endParaRPr lang="el-G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1010360733"/>
      </p:ext>
    </p:extLst>
  </p:cSld>
  <p:clrMapOvr>
    <a:masterClrMapping/>
  </p:clrMapOvr>
  <mc:AlternateContent xmlns:mc="http://schemas.openxmlformats.org/markup-compatibility/2006">
    <mc:Choice xmlns=""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87624" y="188640"/>
            <a:ext cx="7372350" cy="1075390"/>
          </a:xfrm>
        </p:spPr>
        <p:txBody>
          <a:bodyPr>
            <a:normAutofit/>
          </a:bodyPr>
          <a:lstStyle/>
          <a:p>
            <a:pPr algn="ctr" fontAlgn="base">
              <a:spcAft>
                <a:spcPct val="0"/>
              </a:spcAft>
            </a:pPr>
            <a:r>
              <a:rPr lang="el-GR" sz="2800" dirty="0" smtClean="0">
                <a:latin typeface="Times New Roman" pitchFamily="18" charset="0"/>
                <a:cs typeface="Times New Roman" pitchFamily="18" charset="0"/>
              </a:rPr>
              <a:t>Διδακτική Παρέμβαση - 3η Τηλεδιάσκεψη</a:t>
            </a:r>
            <a:endParaRPr lang="el-GR" sz="2800" dirty="0">
              <a:latin typeface="Times New Roman" pitchFamily="18" charset="0"/>
              <a:cs typeface="Times New Roman" pitchFamily="18" charset="0"/>
            </a:endParaRPr>
          </a:p>
        </p:txBody>
      </p:sp>
      <p:sp>
        <p:nvSpPr>
          <p:cNvPr id="44033" name="Rectangle 1"/>
          <p:cNvSpPr>
            <a:spLocks noChangeArrowheads="1"/>
          </p:cNvSpPr>
          <p:nvPr/>
        </p:nvSpPr>
        <p:spPr bwMode="auto">
          <a:xfrm>
            <a:off x="683568" y="1268760"/>
            <a:ext cx="8136904" cy="51291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dirty="0" smtClean="0">
                <a:ln>
                  <a:noFill/>
                </a:ln>
                <a:solidFill>
                  <a:schemeClr val="tx1"/>
                </a:solidFill>
                <a:effectLst/>
                <a:ea typeface="Times New Roman" pitchFamily="18" charset="0"/>
                <a:cs typeface="Times New Roman" pitchFamily="18" charset="0"/>
              </a:rPr>
              <a:t>Βήμα 1: Εισαγωγή – Καλωσόρισμα από τους </a:t>
            </a:r>
            <a:r>
              <a:rPr kumimoji="0" lang="el-GR" sz="1500" i="0" u="none" strike="noStrike" cap="none" normalizeH="0" baseline="0" dirty="0" smtClean="0">
                <a:ln>
                  <a:noFill/>
                </a:ln>
                <a:solidFill>
                  <a:schemeClr val="tx1"/>
                </a:solidFill>
                <a:effectLst/>
                <a:ea typeface="Times New Roman" pitchFamily="18" charset="0"/>
                <a:cs typeface="Times New Roman" pitchFamily="18" charset="0"/>
              </a:rPr>
              <a:t>εκπαιδευτικούς Βοριζίων και Γαράζου</a:t>
            </a:r>
            <a:endParaRPr kumimoji="0" lang="el-GR" sz="1500" i="0" u="none" strike="noStrike" cap="none" normalizeH="0" baseline="0" dirty="0" smtClean="0">
              <a:ln>
                <a:noFill/>
              </a:ln>
              <a:solidFill>
                <a:schemeClr val="tx1"/>
              </a:solidFill>
              <a:effectLst/>
              <a:cs typeface="Times New Roman" pitchFamily="18" charset="0"/>
            </a:endParaRPr>
          </a:p>
          <a:p>
            <a:pPr marL="0" marR="0" indent="0" algn="just" defTabSz="914400" eaLnBrk="0" latinLnBrk="0" hangingPunct="0">
              <a:lnSpc>
                <a:spcPct val="150000"/>
              </a:lnSpc>
              <a:buClrTx/>
              <a:buSzTx/>
              <a:buFontTx/>
              <a:buNone/>
              <a:tabLst/>
            </a:pPr>
            <a:r>
              <a:rPr lang="el-GR" sz="1500" dirty="0" smtClean="0">
                <a:solidFill>
                  <a:prstClr val="black"/>
                </a:solidFill>
                <a:ea typeface="Times New Roman" pitchFamily="18" charset="0"/>
                <a:cs typeface="Times New Roman" pitchFamily="18" charset="0"/>
              </a:rPr>
              <a:t>Βήμα 2: Υπενθύμιση του τι είχε συζητηθεί στη 2η ΤΔ (σύνδεση με την προηγούμενη ΤΔ – αναφορά στις υποενότητες)</a:t>
            </a:r>
          </a:p>
          <a:p>
            <a:pPr marL="0" marR="0" indent="0" algn="just" defTabSz="914400" eaLnBrk="0" latinLnBrk="0" hangingPunct="0">
              <a:lnSpc>
                <a:spcPct val="150000"/>
              </a:lnSpc>
              <a:buClrTx/>
              <a:buSzTx/>
              <a:buFontTx/>
              <a:buNone/>
              <a:tabLst/>
            </a:pPr>
            <a:r>
              <a:rPr lang="el-GR" sz="1500" dirty="0" smtClean="0">
                <a:solidFill>
                  <a:prstClr val="black"/>
                </a:solidFill>
                <a:ea typeface="Times New Roman" pitchFamily="18" charset="0"/>
                <a:cs typeface="Times New Roman" pitchFamily="18" charset="0"/>
              </a:rPr>
              <a:t>Βήμα 3: Οι μαθητές των δύο σχολείων (Βοριζίων &amp; Γαράζου) παρουσιάζουν τα αποτελέσματα της έρευνάς τους. </a:t>
            </a:r>
          </a:p>
          <a:p>
            <a:pPr marL="0" marR="0" indent="0" algn="just" defTabSz="914400" eaLnBrk="0" latinLnBrk="0" hangingPunct="0">
              <a:lnSpc>
                <a:spcPct val="150000"/>
              </a:lnSpc>
              <a:buClrTx/>
              <a:buSzTx/>
              <a:buFontTx/>
              <a:buNone/>
              <a:tabLst/>
            </a:pPr>
            <a:r>
              <a:rPr lang="el-GR" sz="1500" dirty="0" smtClean="0">
                <a:solidFill>
                  <a:prstClr val="black"/>
                </a:solidFill>
                <a:ea typeface="Times New Roman" pitchFamily="18" charset="0"/>
                <a:cs typeface="Times New Roman" pitchFamily="18" charset="0"/>
              </a:rPr>
              <a:t>Βήμα 4: Οι μαθητές ανταλλάσσουν απόψεις και συζητούν γύρω από τις υποενότητες και όσα συγκέντρωσαν σχετικά με αυτές.</a:t>
            </a:r>
          </a:p>
          <a:p>
            <a:pPr marL="0" marR="0" indent="0" algn="just" defTabSz="914400" eaLnBrk="0" latinLnBrk="0" hangingPunct="0">
              <a:lnSpc>
                <a:spcPct val="150000"/>
              </a:lnSpc>
              <a:buClrTx/>
              <a:buSzTx/>
              <a:buFontTx/>
              <a:buNone/>
              <a:tabLst/>
            </a:pPr>
            <a:r>
              <a:rPr lang="el-GR" sz="1500" dirty="0" smtClean="0">
                <a:solidFill>
                  <a:prstClr val="black"/>
                </a:solidFill>
                <a:ea typeface="Times New Roman" pitchFamily="18" charset="0"/>
                <a:cs typeface="Times New Roman" pitchFamily="18" charset="0"/>
              </a:rPr>
              <a:t>Βήμα 5: Στη συνέχεια, οι μαθητές καλούνται, με βάση αφενός τις πληροφορίες που έχουν συλλέξει και αφετέρου τη συζήτηση με τους μαθητές των απομακρυσμένων τάξεων, να δημιουργήσουν το σενάριο της ιστορίας τους, την πλοκή του οποίου θα αποτυπώσουν σε φύλλο με έξι καρέ.</a:t>
            </a:r>
          </a:p>
          <a:p>
            <a:pPr marL="0" marR="0" indent="0" algn="just" defTabSz="914400" eaLnBrk="0" latinLnBrk="0" hangingPunct="0">
              <a:lnSpc>
                <a:spcPct val="150000"/>
              </a:lnSpc>
              <a:buClrTx/>
              <a:buSzTx/>
              <a:buFontTx/>
              <a:buNone/>
              <a:tabLst/>
            </a:pPr>
            <a:r>
              <a:rPr lang="el-GR" sz="1500" dirty="0" smtClean="0">
                <a:solidFill>
                  <a:prstClr val="black"/>
                </a:solidFill>
                <a:ea typeface="Times New Roman" pitchFamily="18" charset="0"/>
                <a:cs typeface="Times New Roman" pitchFamily="18" charset="0"/>
              </a:rPr>
              <a:t>Βήμα 6: Οι μαθητές παρουσιάζουν το σενάριο που δημιούργησαν στην ολομέλεια.</a:t>
            </a:r>
          </a:p>
          <a:p>
            <a:pPr marL="0" marR="0" indent="0" algn="just" defTabSz="914400" eaLnBrk="0" latinLnBrk="0" hangingPunct="0">
              <a:lnSpc>
                <a:spcPct val="150000"/>
              </a:lnSpc>
              <a:buClrTx/>
              <a:buSzTx/>
              <a:buFontTx/>
              <a:buNone/>
              <a:tabLst/>
            </a:pPr>
            <a:r>
              <a:rPr lang="el-GR" sz="1500" dirty="0" smtClean="0">
                <a:solidFill>
                  <a:prstClr val="black"/>
                </a:solidFill>
                <a:ea typeface="Times New Roman" pitchFamily="18" charset="0"/>
                <a:cs typeface="Times New Roman" pitchFamily="18" charset="0"/>
              </a:rPr>
              <a:t>Βήμα 7: Σύνοψη και αποχαιρετισμός. Κλείσιμο της ΤΔ.</a:t>
            </a:r>
          </a:p>
          <a:p>
            <a:pPr marL="0" marR="0" indent="0" algn="just" defTabSz="914400" eaLnBrk="0" latinLnBrk="0" hangingPunct="0">
              <a:lnSpc>
                <a:spcPct val="150000"/>
              </a:lnSpc>
              <a:buClrTx/>
              <a:buSzTx/>
              <a:buFontTx/>
              <a:buNone/>
              <a:tabLst/>
            </a:pPr>
            <a:r>
              <a:rPr lang="el-GR" sz="1500" dirty="0" smtClean="0">
                <a:solidFill>
                  <a:prstClr val="black"/>
                </a:solidFill>
                <a:ea typeface="Times New Roman" pitchFamily="18" charset="0"/>
                <a:cs typeface="Times New Roman" pitchFamily="18" charset="0"/>
              </a:rPr>
              <a:t>Βήμα 8: Συμπλήρωση του ερωτηματολογίου </a:t>
            </a:r>
            <a:r>
              <a:rPr lang="en-US" sz="1500" dirty="0" smtClean="0">
                <a:solidFill>
                  <a:prstClr val="black"/>
                </a:solidFill>
                <a:ea typeface="Times New Roman" pitchFamily="18" charset="0"/>
                <a:cs typeface="Times New Roman" pitchFamily="18" charset="0"/>
              </a:rPr>
              <a:t>ONGOING</a:t>
            </a:r>
            <a:r>
              <a:rPr lang="el-GR" sz="1500" dirty="0" smtClean="0">
                <a:solidFill>
                  <a:prstClr val="black"/>
                </a:solidFill>
                <a:ea typeface="Times New Roman" pitchFamily="18" charset="0"/>
                <a:cs typeface="Times New Roman" pitchFamily="18" charset="0"/>
              </a:rPr>
              <a:t> 3, από τους μαθητές, μετά το τέλος της τηλεδιάσκεψης.</a:t>
            </a:r>
          </a:p>
          <a:p>
            <a:pPr marL="0" marR="0" indent="0" algn="just" defTabSz="914400" eaLnBrk="0" latinLnBrk="0" hangingPunct="0">
              <a:lnSpc>
                <a:spcPct val="150000"/>
              </a:lnSpc>
              <a:buClrTx/>
              <a:buSzTx/>
              <a:buFontTx/>
              <a:buNone/>
              <a:tabLst/>
            </a:pPr>
            <a:r>
              <a:rPr lang="el-GR" sz="1500" dirty="0" smtClean="0">
                <a:solidFill>
                  <a:prstClr val="black"/>
                </a:solidFill>
                <a:ea typeface="Times New Roman" pitchFamily="18" charset="0"/>
                <a:cs typeface="Times New Roman" pitchFamily="18" charset="0"/>
              </a:rPr>
              <a:t>Βήμα 9:  Κλείσιμο</a:t>
            </a:r>
          </a:p>
        </p:txBody>
      </p:sp>
    </p:spTree>
    <p:extLst>
      <p:ext uri="{BB962C8B-B14F-4D97-AF65-F5344CB8AC3E}">
        <p14:creationId xmlns:p14="http://schemas.microsoft.com/office/powerpoint/2010/main" xmlns="" val="3994807369"/>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 xmlns:p14="http://schemas.microsoft.com/office/powerpoint/2010/main" val="421833730"/>
              </p:ext>
            </p:extLst>
          </p:nvPr>
        </p:nvGraphicFramePr>
        <p:xfrm>
          <a:off x="611560" y="1556792"/>
          <a:ext cx="7903790" cy="4620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Τίτλος 2"/>
          <p:cNvSpPr>
            <a:spLocks noGrp="1"/>
          </p:cNvSpPr>
          <p:nvPr>
            <p:ph type="title"/>
          </p:nvPr>
        </p:nvSpPr>
        <p:spPr>
          <a:xfrm>
            <a:off x="1187624" y="188640"/>
            <a:ext cx="7372350" cy="1075390"/>
          </a:xfrm>
        </p:spPr>
        <p:txBody>
          <a:bodyPr>
            <a:normAutofit/>
          </a:bodyPr>
          <a:lstStyle/>
          <a:p>
            <a:pPr algn="ctr" fontAlgn="base">
              <a:spcAft>
                <a:spcPct val="0"/>
              </a:spcAft>
            </a:pPr>
            <a:r>
              <a:rPr lang="el-GR" sz="2800" dirty="0" smtClean="0">
                <a:latin typeface="Times New Roman" pitchFamily="18" charset="0"/>
                <a:cs typeface="Times New Roman" pitchFamily="18" charset="0"/>
              </a:rPr>
              <a:t>Διδακτική Παρέμβαση  - 4η Τηλεδιάσκεψη</a:t>
            </a:r>
            <a:endParaRPr lang="el-GR"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1523958602"/>
      </p:ext>
    </p:extLst>
  </p:cSld>
  <p:clrMapOvr>
    <a:masterClrMapping/>
  </p:clrMapOvr>
  <mc:AlternateContent xmlns:mc="http://schemas.openxmlformats.org/markup-compatibility/2006">
    <mc:Choice xmlns=""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87624" y="188640"/>
            <a:ext cx="7372350" cy="1075390"/>
          </a:xfrm>
        </p:spPr>
        <p:txBody>
          <a:bodyPr>
            <a:normAutofit/>
          </a:bodyPr>
          <a:lstStyle/>
          <a:p>
            <a:pPr algn="ctr" fontAlgn="base">
              <a:spcAft>
                <a:spcPct val="0"/>
              </a:spcAft>
            </a:pPr>
            <a:r>
              <a:rPr lang="el-GR" sz="2800" dirty="0" smtClean="0">
                <a:latin typeface="Times New Roman" pitchFamily="18" charset="0"/>
                <a:cs typeface="Times New Roman" pitchFamily="18" charset="0"/>
              </a:rPr>
              <a:t>Διδακτική Παρέμβαση  - 4η Τηλεδιάσκεψη</a:t>
            </a:r>
            <a:endParaRPr lang="el-GR" sz="2800" dirty="0">
              <a:latin typeface="Times New Roman" pitchFamily="18" charset="0"/>
              <a:cs typeface="Times New Roman" pitchFamily="18" charset="0"/>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xmlns="" val="1045375808"/>
              </p:ext>
            </p:extLst>
          </p:nvPr>
        </p:nvGraphicFramePr>
        <p:xfrm>
          <a:off x="628650" y="1336038"/>
          <a:ext cx="7886700" cy="4840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994807369"/>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28650" y="1410712"/>
            <a:ext cx="8335838" cy="4970616"/>
          </a:xfrm>
        </p:spPr>
        <p:style>
          <a:lnRef idx="2">
            <a:schemeClr val="dk1"/>
          </a:lnRef>
          <a:fillRef idx="1">
            <a:schemeClr val="lt1"/>
          </a:fillRef>
          <a:effectRef idx="0">
            <a:schemeClr val="dk1"/>
          </a:effectRef>
          <a:fontRef idx="minor">
            <a:schemeClr val="dk1"/>
          </a:fontRef>
        </p:style>
        <p:txBody>
          <a:bodyPr>
            <a:noAutofit/>
          </a:bodyPr>
          <a:lstStyle/>
          <a:p>
            <a:pPr marL="0" indent="0" algn="just" fontAlgn="base">
              <a:spcBef>
                <a:spcPct val="0"/>
              </a:spcBef>
              <a:spcAft>
                <a:spcPct val="0"/>
              </a:spcAft>
              <a:buNone/>
            </a:pPr>
            <a:r>
              <a:rPr lang="el-GR" sz="2400" dirty="0" smtClean="0">
                <a:latin typeface="Times New Roman" pitchFamily="18" charset="0"/>
              </a:rPr>
              <a:t>Θα </a:t>
            </a:r>
            <a:r>
              <a:rPr lang="el-GR" sz="2400" dirty="0">
                <a:latin typeface="Times New Roman" pitchFamily="18" charset="0"/>
              </a:rPr>
              <a:t>ήθελα να ευχαριστήσω </a:t>
            </a:r>
            <a:r>
              <a:rPr lang="el-GR" sz="2400" dirty="0" smtClean="0">
                <a:latin typeface="Times New Roman" pitchFamily="18" charset="0"/>
              </a:rPr>
              <a:t>ιδιαιτέρως</a:t>
            </a:r>
          </a:p>
          <a:p>
            <a:pPr algn="just" fontAlgn="base">
              <a:spcBef>
                <a:spcPct val="0"/>
              </a:spcBef>
              <a:spcAft>
                <a:spcPct val="0"/>
              </a:spcAft>
            </a:pPr>
            <a:r>
              <a:rPr lang="el-GR" sz="2400" dirty="0" smtClean="0">
                <a:latin typeface="Times New Roman" pitchFamily="18" charset="0"/>
              </a:rPr>
              <a:t>Την οικογένειά μου.</a:t>
            </a:r>
          </a:p>
          <a:p>
            <a:pPr algn="just" fontAlgn="base">
              <a:spcBef>
                <a:spcPct val="0"/>
              </a:spcBef>
              <a:spcAft>
                <a:spcPct val="0"/>
              </a:spcAft>
            </a:pPr>
            <a:r>
              <a:rPr lang="el-GR" sz="2400" dirty="0" smtClean="0">
                <a:latin typeface="Times New Roman" pitchFamily="18" charset="0"/>
              </a:rPr>
              <a:t>Την </a:t>
            </a:r>
            <a:r>
              <a:rPr lang="el-GR" sz="2400" dirty="0">
                <a:latin typeface="Times New Roman" pitchFamily="18" charset="0"/>
              </a:rPr>
              <a:t>ομάδα μου </a:t>
            </a:r>
            <a:r>
              <a:rPr lang="el-GR" sz="2400" dirty="0" smtClean="0">
                <a:latin typeface="Times New Roman" pitchFamily="18" charset="0"/>
              </a:rPr>
              <a:t>“</a:t>
            </a:r>
            <a:r>
              <a:rPr lang="en-US" sz="2400" dirty="0" smtClean="0">
                <a:latin typeface="Times New Roman" pitchFamily="18" charset="0"/>
              </a:rPr>
              <a:t>e-</a:t>
            </a:r>
            <a:r>
              <a:rPr lang="el-GR" sz="2400" dirty="0" err="1" smtClean="0">
                <a:latin typeface="Times New Roman" pitchFamily="18" charset="0"/>
              </a:rPr>
              <a:t>κπαιδευτικοί</a:t>
            </a:r>
            <a:r>
              <a:rPr lang="el-GR" sz="2400" dirty="0" smtClean="0">
                <a:latin typeface="Times New Roman" pitchFamily="18" charset="0"/>
              </a:rPr>
              <a:t>”, «Αντωνία, Σάκη, Αργυρώ» </a:t>
            </a:r>
            <a:endParaRPr lang="el-GR" sz="2400" dirty="0">
              <a:latin typeface="Times New Roman" pitchFamily="18" charset="0"/>
            </a:endParaRPr>
          </a:p>
          <a:p>
            <a:pPr algn="just" fontAlgn="base">
              <a:spcBef>
                <a:spcPct val="0"/>
              </a:spcBef>
              <a:spcAft>
                <a:spcPct val="0"/>
              </a:spcAft>
            </a:pPr>
            <a:r>
              <a:rPr lang="el-GR" sz="2400" dirty="0" smtClean="0">
                <a:latin typeface="Times New Roman" pitchFamily="18" charset="0"/>
              </a:rPr>
              <a:t>Την Αλεξία Σπανουδάκη, τον </a:t>
            </a:r>
            <a:r>
              <a:rPr lang="el-GR" sz="2400" dirty="0">
                <a:latin typeface="Times New Roman" pitchFamily="18" charset="0"/>
              </a:rPr>
              <a:t>κ. Λάμπρο </a:t>
            </a:r>
            <a:r>
              <a:rPr lang="el-GR" sz="2400" dirty="0" smtClean="0">
                <a:latin typeface="Times New Roman" pitchFamily="18" charset="0"/>
              </a:rPr>
              <a:t>Καρβούνη, την κα Γκέλη Μανούσου και τον κ. Παναγιώτη Αναστασιάδη  </a:t>
            </a:r>
            <a:r>
              <a:rPr lang="el-GR" sz="2400" dirty="0">
                <a:latin typeface="Times New Roman" pitchFamily="18" charset="0"/>
              </a:rPr>
              <a:t>για </a:t>
            </a:r>
            <a:r>
              <a:rPr lang="el-GR" sz="2400" dirty="0" smtClean="0">
                <a:latin typeface="Times New Roman" pitchFamily="18" charset="0"/>
              </a:rPr>
              <a:t>την πολύτιμη </a:t>
            </a:r>
            <a:r>
              <a:rPr lang="el-GR" sz="2400" dirty="0">
                <a:latin typeface="Times New Roman" pitchFamily="18" charset="0"/>
              </a:rPr>
              <a:t>βοήθειά </a:t>
            </a:r>
            <a:r>
              <a:rPr lang="el-GR" sz="2400" dirty="0" smtClean="0">
                <a:latin typeface="Times New Roman" pitchFamily="18" charset="0"/>
              </a:rPr>
              <a:t>τους σε όλη τη διάρκεια του ΠΜΣ.</a:t>
            </a:r>
            <a:endParaRPr lang="el-GR" sz="2400" dirty="0">
              <a:latin typeface="Times New Roman" pitchFamily="18" charset="0"/>
            </a:endParaRPr>
          </a:p>
          <a:p>
            <a:pPr algn="just" fontAlgn="base">
              <a:spcBef>
                <a:spcPct val="0"/>
              </a:spcBef>
              <a:spcAft>
                <a:spcPct val="0"/>
              </a:spcAft>
            </a:pPr>
            <a:r>
              <a:rPr lang="el-GR" sz="2400" dirty="0" smtClean="0">
                <a:latin typeface="Times New Roman" pitchFamily="18" charset="0"/>
              </a:rPr>
              <a:t>Την </a:t>
            </a:r>
            <a:r>
              <a:rPr lang="el-GR" sz="2400" dirty="0">
                <a:latin typeface="Times New Roman" pitchFamily="18" charset="0"/>
              </a:rPr>
              <a:t>τριμελή επιτροπή αξιολόγησης για τη συμβολή της στην ολοκλήρωση της ΔΕ μου.</a:t>
            </a:r>
          </a:p>
          <a:p>
            <a:pPr marL="0" indent="0">
              <a:buNone/>
            </a:pPr>
            <a:endParaRPr lang="el-GR" sz="2000" dirty="0">
              <a:effectLst>
                <a:outerShdw blurRad="38100" dist="38100" dir="2700000" algn="tl">
                  <a:srgbClr val="000000">
                    <a:alpha val="43137"/>
                  </a:srgbClr>
                </a:outerShdw>
              </a:effectLst>
            </a:endParaRPr>
          </a:p>
        </p:txBody>
      </p:sp>
      <p:sp>
        <p:nvSpPr>
          <p:cNvPr id="2" name="Τίτλος 1"/>
          <p:cNvSpPr>
            <a:spLocks noGrp="1"/>
          </p:cNvSpPr>
          <p:nvPr>
            <p:ph type="title"/>
          </p:nvPr>
        </p:nvSpPr>
        <p:spPr/>
        <p:txBody>
          <a:bodyPr/>
          <a:lstStyle/>
          <a:p>
            <a:r>
              <a:rPr lang="el-GR" dirty="0"/>
              <a:t>Ευχαριστίες</a:t>
            </a:r>
          </a:p>
        </p:txBody>
      </p:sp>
      <p:sp>
        <p:nvSpPr>
          <p:cNvPr id="5" name="Θέση περιεχομένου 2"/>
          <p:cNvSpPr txBox="1">
            <a:spLocks/>
          </p:cNvSpPr>
          <p:nvPr/>
        </p:nvSpPr>
        <p:spPr>
          <a:xfrm>
            <a:off x="4247889" y="1410712"/>
            <a:ext cx="4475706" cy="131761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endParaRPr lang="el-GR" sz="18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015041700"/>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  Μεθοδολογία έρευνας </a:t>
            </a:r>
            <a:endParaRPr lang="el-GR" sz="4000" b="1" dirty="0"/>
          </a:p>
        </p:txBody>
      </p:sp>
      <p:graphicFrame>
        <p:nvGraphicFramePr>
          <p:cNvPr id="5" name="Διάγραμμα 4"/>
          <p:cNvGraphicFramePr/>
          <p:nvPr>
            <p:extLst>
              <p:ext uri="{D42A27DB-BD31-4B8C-83A1-F6EECF244321}">
                <p14:modId xmlns:p14="http://schemas.microsoft.com/office/powerpoint/2010/main" xmlns="" val="3852275049"/>
              </p:ext>
            </p:extLst>
          </p:nvPr>
        </p:nvGraphicFramePr>
        <p:xfrm>
          <a:off x="575048" y="1484784"/>
          <a:ext cx="8389440"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813676464"/>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864096"/>
          </a:xfrm>
        </p:spPr>
        <p:txBody>
          <a:bodyPr>
            <a:noAutofit/>
          </a:bodyPr>
          <a:lstStyle/>
          <a:p>
            <a:r>
              <a:rPr lang="el-GR" sz="3600" dirty="0" smtClean="0"/>
              <a:t/>
            </a:r>
            <a:br>
              <a:rPr lang="el-GR" sz="3600" dirty="0" smtClean="0"/>
            </a:br>
            <a:r>
              <a:rPr lang="el-GR" sz="3600" dirty="0" smtClean="0"/>
              <a:t>  </a:t>
            </a:r>
            <a:endParaRPr lang="el-GR" sz="4000" b="1" dirty="0"/>
          </a:p>
        </p:txBody>
      </p:sp>
      <p:graphicFrame>
        <p:nvGraphicFramePr>
          <p:cNvPr id="6" name="Διάγραμμα 5"/>
          <p:cNvGraphicFramePr/>
          <p:nvPr>
            <p:extLst>
              <p:ext uri="{D42A27DB-BD31-4B8C-83A1-F6EECF244321}">
                <p14:modId xmlns:p14="http://schemas.microsoft.com/office/powerpoint/2010/main" xmlns="" val="321153063"/>
              </p:ext>
            </p:extLst>
          </p:nvPr>
        </p:nvGraphicFramePr>
        <p:xfrm>
          <a:off x="683568" y="1484784"/>
          <a:ext cx="828092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Ορθογώνιο 2"/>
          <p:cNvSpPr/>
          <p:nvPr/>
        </p:nvSpPr>
        <p:spPr>
          <a:xfrm>
            <a:off x="1259632" y="550421"/>
            <a:ext cx="4451860" cy="646331"/>
          </a:xfrm>
          <a:prstGeom prst="rect">
            <a:avLst/>
          </a:prstGeom>
        </p:spPr>
        <p:txBody>
          <a:bodyPr wrap="none">
            <a:spAutoFit/>
          </a:bodyPr>
          <a:lstStyle/>
          <a:p>
            <a:r>
              <a:rPr lang="el-GR" sz="3600" b="1" dirty="0">
                <a:solidFill>
                  <a:prstClr val="black"/>
                </a:solidFill>
                <a:latin typeface="Calibri Light"/>
                <a:ea typeface="+mj-ea"/>
                <a:cs typeface="+mj-cs"/>
              </a:rPr>
              <a:t>Μεθοδολογία έρευνας </a:t>
            </a:r>
            <a:endParaRPr lang="el-GR" dirty="0"/>
          </a:p>
        </p:txBody>
      </p:sp>
    </p:spTree>
    <p:extLst>
      <p:ext uri="{BB962C8B-B14F-4D97-AF65-F5344CB8AC3E}">
        <p14:creationId xmlns:p14="http://schemas.microsoft.com/office/powerpoint/2010/main" xmlns="" val="1794525848"/>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827584" y="1366193"/>
            <a:ext cx="7687766" cy="5491261"/>
          </a:xfrm>
          <a:prstGeom prst="rect">
            <a:avLst/>
          </a:prstGeom>
        </p:spPr>
        <p:txBody>
          <a:bodyPr/>
          <a:lstStyle/>
          <a:p>
            <a:pPr lvl="0" rtl="0">
              <a:buChar char="•"/>
            </a:pPr>
            <a:endParaRPr lang="el-GR" sz="1200" dirty="0"/>
          </a:p>
        </p:txBody>
      </p:sp>
      <p:graphicFrame>
        <p:nvGraphicFramePr>
          <p:cNvPr id="3" name="Πίνακας 2"/>
          <p:cNvGraphicFramePr>
            <a:graphicFrameLocks noGrp="1"/>
          </p:cNvGraphicFramePr>
          <p:nvPr>
            <p:extLst>
              <p:ext uri="{D42A27DB-BD31-4B8C-83A1-F6EECF244321}">
                <p14:modId xmlns:p14="http://schemas.microsoft.com/office/powerpoint/2010/main" xmlns="" val="4032372452"/>
              </p:ext>
            </p:extLst>
          </p:nvPr>
        </p:nvGraphicFramePr>
        <p:xfrm>
          <a:off x="467544" y="0"/>
          <a:ext cx="8573363" cy="6758488"/>
        </p:xfrm>
        <a:graphic>
          <a:graphicData uri="http://schemas.openxmlformats.org/drawingml/2006/table">
            <a:tbl>
              <a:tblPr firstRow="1" bandRow="1">
                <a:tableStyleId>{85BE263C-DBD7-4A20-BB59-AAB30ACAA65A}</a:tableStyleId>
              </a:tblPr>
              <a:tblGrid>
                <a:gridCol w="1762747"/>
                <a:gridCol w="6810616"/>
              </a:tblGrid>
              <a:tr h="756852">
                <a:tc gridSpan="2">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l-GR" sz="2800" spc="300" dirty="0" smtClean="0">
                          <a:effectLst>
                            <a:outerShdw blurRad="38100" dist="38100" dir="2700000" algn="tl">
                              <a:srgbClr val="000000">
                                <a:alpha val="43137"/>
                              </a:srgbClr>
                            </a:outerShdw>
                          </a:effectLst>
                        </a:rPr>
                        <a:t>ΚΩΔΙΚΟΠΟΙΗΣΗ</a:t>
                      </a:r>
                    </a:p>
                    <a:p>
                      <a:pPr algn="l"/>
                      <a:endParaRPr lang="el-GR" sz="1600" dirty="0"/>
                    </a:p>
                  </a:txBody>
                  <a:tcPr marL="45368" marR="45368" marT="45368" marB="45368" anchor="b">
                    <a:solidFill>
                      <a:srgbClr val="931B1B"/>
                    </a:solidFill>
                  </a:tcPr>
                </a:tc>
                <a:tc hMerge="1">
                  <a:txBody>
                    <a:bodyPr/>
                    <a:lstStyle/>
                    <a:p>
                      <a:endParaRPr lang="el-GR" sz="1600" dirty="0"/>
                    </a:p>
                  </a:txBody>
                  <a:tcPr/>
                </a:tc>
              </a:tr>
              <a:tr h="105987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smtClean="0"/>
                        <a:t>1ος Άξονας: Κοινωνική Επάρκεια</a:t>
                      </a:r>
                    </a:p>
                    <a:p>
                      <a:endParaRPr lang="el-GR" sz="1600" b="1" dirty="0"/>
                    </a:p>
                  </a:txBody>
                  <a:tcPr marL="90735" marR="90735" marT="45368" marB="45368"/>
                </a:tc>
                <a:tc>
                  <a:txBody>
                    <a:bodyPr/>
                    <a:lstStyle/>
                    <a:p>
                      <a:pPr marL="285750" lvl="0" indent="-285750" algn="l" rtl="0">
                        <a:buFont typeface="Arial" panose="020B0604020202020204" pitchFamily="34" charset="0"/>
                        <a:buChar char="•"/>
                      </a:pPr>
                      <a:r>
                        <a:rPr lang="el-GR" sz="1600" dirty="0" smtClean="0">
                          <a:effectLst/>
                        </a:rPr>
                        <a:t>Δεξιότητες Διεκδίκησης/ Ηγετικές Ικανότητες</a:t>
                      </a:r>
                    </a:p>
                    <a:p>
                      <a:pPr marL="285750" lvl="0" indent="-285750" algn="l" rtl="0">
                        <a:buFont typeface="Arial" panose="020B0604020202020204" pitchFamily="34" charset="0"/>
                        <a:buChar char="•"/>
                      </a:pPr>
                      <a:r>
                        <a:rPr lang="el-GR" sz="1600" dirty="0" smtClean="0">
                          <a:effectLst/>
                        </a:rPr>
                        <a:t>Διαπροσωπική Επικοινωνία</a:t>
                      </a:r>
                    </a:p>
                    <a:p>
                      <a:pPr marL="285750" lvl="0" indent="-285750" algn="l" rtl="0">
                        <a:buFont typeface="Arial" panose="020B0604020202020204" pitchFamily="34" charset="0"/>
                        <a:buChar char="•"/>
                      </a:pPr>
                      <a:r>
                        <a:rPr lang="el-GR" sz="1600" dirty="0" smtClean="0">
                          <a:effectLst/>
                        </a:rPr>
                        <a:t>Συνεργασία Με Συνομήλικους</a:t>
                      </a:r>
                    </a:p>
                  </a:txBody>
                  <a:tcPr marL="180000" marR="90735" marT="45368" marB="45368" anchor="ctr"/>
                </a:tc>
              </a:tr>
              <a:tr h="85627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smtClean="0"/>
                        <a:t>2ος Άξονας: Σχολική Επάρκεια</a:t>
                      </a:r>
                    </a:p>
                    <a:p>
                      <a:endParaRPr lang="el-GR" sz="1600" b="1" dirty="0"/>
                    </a:p>
                  </a:txBody>
                  <a:tcPr marL="90735" marR="90735" marT="45368" marB="45368"/>
                </a:tc>
                <a:tc>
                  <a:txBody>
                    <a:bodyPr/>
                    <a:lstStyle/>
                    <a:p>
                      <a:pPr marL="285750" lvl="0" indent="-285750" algn="l" rtl="0">
                        <a:buFont typeface="Arial" panose="020B0604020202020204" pitchFamily="34" charset="0"/>
                        <a:buChar char="•"/>
                      </a:pPr>
                      <a:r>
                        <a:rPr lang="el-GR" sz="1600" dirty="0" smtClean="0">
                          <a:effectLst/>
                        </a:rPr>
                        <a:t>Κίνητρα</a:t>
                      </a:r>
                    </a:p>
                    <a:p>
                      <a:pPr marL="285750" lvl="0" indent="-285750" algn="l" rtl="0">
                        <a:buFont typeface="Arial" panose="020B0604020202020204" pitchFamily="34" charset="0"/>
                        <a:buChar char="•"/>
                      </a:pPr>
                      <a:r>
                        <a:rPr lang="el-GR" sz="1600" dirty="0" smtClean="0">
                          <a:effectLst/>
                        </a:rPr>
                        <a:t>Οργάνωση/ Σχεδιασμός</a:t>
                      </a:r>
                    </a:p>
                    <a:p>
                      <a:pPr marL="285750" lvl="0" indent="-285750" algn="l" rtl="0">
                        <a:buFont typeface="Arial" panose="020B0604020202020204" pitchFamily="34" charset="0"/>
                        <a:buChar char="•"/>
                      </a:pPr>
                      <a:r>
                        <a:rPr lang="el-GR" sz="1600" dirty="0" smtClean="0">
                          <a:effectLst/>
                        </a:rPr>
                        <a:t>Σχολική Αποτελεσματικότητα</a:t>
                      </a:r>
                    </a:p>
                  </a:txBody>
                  <a:tcPr marL="180000" marR="0" marT="0" marB="0"/>
                </a:tc>
              </a:tr>
              <a:tr h="105987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smtClean="0"/>
                        <a:t>3ος Άξονας: Συναισθηματική Επάρκεια</a:t>
                      </a:r>
                    </a:p>
                    <a:p>
                      <a:endParaRPr lang="el-GR" sz="1600" b="1" dirty="0"/>
                    </a:p>
                  </a:txBody>
                  <a:tcPr marL="90735" marR="90735" marT="45368" marB="45368"/>
                </a:tc>
                <a:tc>
                  <a:txBody>
                    <a:bodyPr/>
                    <a:lstStyle/>
                    <a:p>
                      <a:pPr marL="285750" lvl="0" indent="-285750" algn="l" rtl="0">
                        <a:buFont typeface="Arial" panose="020B0604020202020204" pitchFamily="34" charset="0"/>
                        <a:buChar char="•"/>
                      </a:pPr>
                      <a:r>
                        <a:rPr lang="el-GR" sz="1600" dirty="0" smtClean="0">
                          <a:effectLst/>
                        </a:rPr>
                        <a:t>Αυτοέλεγχος</a:t>
                      </a:r>
                    </a:p>
                    <a:p>
                      <a:pPr marL="285750" lvl="0" indent="-285750" algn="l" rtl="0">
                        <a:buFont typeface="Arial" panose="020B0604020202020204" pitchFamily="34" charset="0"/>
                        <a:buChar char="•"/>
                      </a:pPr>
                      <a:r>
                        <a:rPr lang="el-GR" sz="1600" dirty="0" smtClean="0">
                          <a:effectLst/>
                        </a:rPr>
                        <a:t>Διαχείριση Συναισθημάτων</a:t>
                      </a:r>
                    </a:p>
                    <a:p>
                      <a:pPr marL="285750" lvl="0" indent="-285750" algn="l" rtl="0">
                        <a:buFont typeface="Arial" panose="020B0604020202020204" pitchFamily="34" charset="0"/>
                        <a:buChar char="•"/>
                      </a:pPr>
                      <a:r>
                        <a:rPr lang="el-GR" sz="1600" dirty="0" smtClean="0">
                          <a:effectLst/>
                        </a:rPr>
                        <a:t>Ενσυναίσθηση</a:t>
                      </a:r>
                    </a:p>
                  </a:txBody>
                  <a:tcPr marL="180000" marR="90735" marT="0" marB="0"/>
                </a:tc>
              </a:tr>
              <a:tr h="81745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smtClean="0"/>
                        <a:t>4ος Άξονας: Αυτοαντίληψη</a:t>
                      </a:r>
                    </a:p>
                    <a:p>
                      <a:endParaRPr lang="el-GR" sz="1600" b="1" dirty="0"/>
                    </a:p>
                  </a:txBody>
                  <a:tcPr marL="90735" marR="90735" marT="45368" marB="45368"/>
                </a:tc>
                <a:tc>
                  <a:txBody>
                    <a:bodyPr/>
                    <a:lstStyle/>
                    <a:p>
                      <a:pPr marL="285750" lvl="0" indent="-285750" algn="l" rtl="0">
                        <a:buFont typeface="Arial" panose="020B0604020202020204" pitchFamily="34" charset="0"/>
                        <a:buChar char="•"/>
                      </a:pPr>
                      <a:r>
                        <a:rPr lang="el-GR" sz="1600" dirty="0" smtClean="0">
                          <a:effectLst/>
                        </a:rPr>
                        <a:t>Γενική Αυτοεκτίμηση</a:t>
                      </a:r>
                    </a:p>
                  </a:txBody>
                  <a:tcPr marL="180000" marR="90735" marT="45368" marB="45368"/>
                </a:tc>
              </a:tr>
              <a:tr h="136421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smtClean="0"/>
                        <a:t>5ος Άξονας: Τηλεδιάσκεψη</a:t>
                      </a:r>
                    </a:p>
                    <a:p>
                      <a:endParaRPr lang="el-GR" sz="1600" b="1" dirty="0"/>
                    </a:p>
                  </a:txBody>
                  <a:tcPr marL="90735" marR="90735" marT="45368" marB="45368"/>
                </a:tc>
                <a:tc>
                  <a:txBody>
                    <a:bodyPr/>
                    <a:lstStyle/>
                    <a:p>
                      <a:pPr marL="285750" lvl="0" indent="-285750" algn="l" rtl="0">
                        <a:buFont typeface="Arial" panose="020B0604020202020204" pitchFamily="34" charset="0"/>
                        <a:buChar char="•"/>
                      </a:pPr>
                      <a:r>
                        <a:rPr lang="el-GR" sz="1600" dirty="0" smtClean="0">
                          <a:effectLst/>
                        </a:rPr>
                        <a:t>Προσδοκίες</a:t>
                      </a:r>
                    </a:p>
                    <a:p>
                      <a:pPr marL="285750" lvl="0" indent="-285750" algn="l" rtl="0">
                        <a:buFont typeface="Arial" panose="020B0604020202020204" pitchFamily="34" charset="0"/>
                        <a:buChar char="•"/>
                      </a:pPr>
                      <a:r>
                        <a:rPr lang="el-GR" sz="1600" dirty="0" smtClean="0">
                          <a:effectLst/>
                        </a:rPr>
                        <a:t>Σχέσεις με τους συμμαθητές της τοπικής τάξης μέσα από την Τ/Δ</a:t>
                      </a:r>
                    </a:p>
                    <a:p>
                      <a:pPr marL="285750" lvl="0" indent="-285750" algn="l" rtl="0">
                        <a:buFont typeface="Arial" panose="020B0604020202020204" pitchFamily="34" charset="0"/>
                        <a:buChar char="•"/>
                      </a:pPr>
                      <a:r>
                        <a:rPr lang="el-GR" sz="1600" dirty="0" smtClean="0">
                          <a:effectLst/>
                        </a:rPr>
                        <a:t>Σχέσεις με τους συμμαθητές της απομακρυσμένης τάξης μέσα από την Τ/Δ</a:t>
                      </a:r>
                    </a:p>
                    <a:p>
                      <a:pPr marL="285750" lvl="0" indent="-285750" algn="l" rtl="0">
                        <a:buFont typeface="Arial" panose="020B0604020202020204" pitchFamily="34" charset="0"/>
                        <a:buChar char="•"/>
                      </a:pPr>
                      <a:r>
                        <a:rPr lang="el-GR" sz="1600" dirty="0" smtClean="0">
                          <a:effectLst/>
                        </a:rPr>
                        <a:t>Απόκτηση γνώσεων μέσω Τ/Δ</a:t>
                      </a:r>
                    </a:p>
                    <a:p>
                      <a:pPr marL="285750" lvl="0" indent="-285750" algn="l" rtl="0">
                        <a:buFont typeface="Arial" panose="020B0604020202020204" pitchFamily="34" charset="0"/>
                        <a:buChar char="•"/>
                      </a:pPr>
                      <a:r>
                        <a:rPr lang="el-GR" sz="1600" dirty="0" smtClean="0">
                          <a:effectLst/>
                        </a:rPr>
                        <a:t>Συναισθήματα για την Τ/Δ</a:t>
                      </a:r>
                    </a:p>
                  </a:txBody>
                  <a:tcPr marL="180000" marR="90735" marT="45368" marB="45368"/>
                </a:tc>
              </a:tr>
              <a:tr h="81745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smtClean="0"/>
                        <a:t>6ος Άξονας: Διάφορα</a:t>
                      </a:r>
                    </a:p>
                    <a:p>
                      <a:endParaRPr lang="el-GR" sz="1600" b="1" dirty="0"/>
                    </a:p>
                  </a:txBody>
                  <a:tcPr marL="90735" marR="90735" marT="45368" marB="45368"/>
                </a:tc>
                <a:tc>
                  <a:txBody>
                    <a:bodyPr/>
                    <a:lstStyle/>
                    <a:p>
                      <a:pPr marL="285750" lvl="0" indent="-285750" algn="l" rtl="0">
                        <a:buFont typeface="Arial" panose="020B0604020202020204" pitchFamily="34" charset="0"/>
                        <a:buChar char="•"/>
                      </a:pPr>
                      <a:r>
                        <a:rPr lang="el-GR" sz="1600" dirty="0" smtClean="0"/>
                        <a:t>Απόψεις που δεν αφορούν την έρευνα</a:t>
                      </a:r>
                    </a:p>
                  </a:txBody>
                  <a:tcPr marL="180000" marR="90735" marT="45368" marB="45368"/>
                </a:tc>
              </a:tr>
            </a:tbl>
          </a:graphicData>
        </a:graphic>
      </p:graphicFrame>
    </p:spTree>
    <p:extLst>
      <p:ext uri="{BB962C8B-B14F-4D97-AF65-F5344CB8AC3E}">
        <p14:creationId xmlns:p14="http://schemas.microsoft.com/office/powerpoint/2010/main" xmlns="" val="697866377"/>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0"/>
            <a:ext cx="7776864" cy="864096"/>
          </a:xfrm>
        </p:spPr>
        <p:txBody>
          <a:bodyPr>
            <a:noAutofit/>
          </a:bodyPr>
          <a:lstStyle/>
          <a:p>
            <a:pPr algn="ctr"/>
            <a:r>
              <a:rPr lang="el-GR" sz="3600" dirty="0" smtClean="0"/>
              <a:t/>
            </a:r>
            <a:br>
              <a:rPr lang="el-GR" sz="3600" dirty="0" smtClean="0"/>
            </a:br>
            <a:r>
              <a:rPr lang="el-GR" sz="3600" dirty="0" smtClean="0"/>
              <a:t>  Αποτελέσματα </a:t>
            </a:r>
            <a:r>
              <a:rPr lang="el-GR" sz="3600" dirty="0"/>
              <a:t>- Κύρια ευρήματα </a:t>
            </a:r>
            <a:endParaRPr lang="el-GR" sz="4000" b="1" dirty="0"/>
          </a:p>
        </p:txBody>
      </p:sp>
      <p:sp>
        <p:nvSpPr>
          <p:cNvPr id="4" name="3 - Ορθογώνιο"/>
          <p:cNvSpPr/>
          <p:nvPr/>
        </p:nvSpPr>
        <p:spPr>
          <a:xfrm>
            <a:off x="971600" y="1268760"/>
            <a:ext cx="7488832" cy="4893647"/>
          </a:xfrm>
          <a:prstGeom prst="rect">
            <a:avLst/>
          </a:prstGeom>
        </p:spPr>
        <p:txBody>
          <a:bodyPr wrap="square">
            <a:spAutoFit/>
          </a:bodyPr>
          <a:lstStyle/>
          <a:p>
            <a:pPr algn="ctr"/>
            <a:r>
              <a:rPr lang="el-GR" b="1" dirty="0" smtClean="0"/>
              <a:t>1</a:t>
            </a:r>
            <a:r>
              <a:rPr lang="el-GR" b="1" baseline="30000" dirty="0" smtClean="0"/>
              <a:t>ος</a:t>
            </a:r>
            <a:r>
              <a:rPr lang="el-GR" b="1" dirty="0" smtClean="0"/>
              <a:t> Άξονας Κοινωνικής Επάρκειας</a:t>
            </a:r>
            <a:r>
              <a:rPr lang="en-US" dirty="0" smtClean="0"/>
              <a:t>:</a:t>
            </a:r>
            <a:endParaRPr lang="el-GR" dirty="0" smtClean="0"/>
          </a:p>
          <a:p>
            <a:pPr algn="just">
              <a:buFont typeface="Arial" pitchFamily="34" charset="0"/>
              <a:buChar char="•"/>
            </a:pPr>
            <a:endParaRPr lang="el-GR" dirty="0" smtClean="0"/>
          </a:p>
          <a:p>
            <a:pPr algn="just">
              <a:buFont typeface="Arial" pitchFamily="34" charset="0"/>
              <a:buChar char="•"/>
            </a:pPr>
            <a:r>
              <a:rPr lang="el-GR" dirty="0" smtClean="0"/>
              <a:t>Τα συγκεκριμένα παιδιά μέσω της τηλεδιάσκεψης είχαν τη δυνατότητα για πρώτη φορά να έρθουν σε επαφή με</a:t>
            </a:r>
            <a:r>
              <a:rPr lang="en-US" dirty="0" smtClean="0"/>
              <a:t> </a:t>
            </a:r>
            <a:r>
              <a:rPr lang="el-GR" dirty="0" smtClean="0"/>
              <a:t>μαθητές ενός άλλου σχολείου, να συζητήσουν, να ακούσουν και να ανταλλάξουν απόψεις οικοδομώντας</a:t>
            </a:r>
            <a:r>
              <a:rPr lang="en-US" dirty="0" smtClean="0"/>
              <a:t> </a:t>
            </a:r>
            <a:r>
              <a:rPr lang="el-GR" dirty="0" smtClean="0"/>
              <a:t>συνεργατικά τις μεταξύ τους σχέσεις. </a:t>
            </a:r>
          </a:p>
          <a:p>
            <a:pPr algn="just">
              <a:buFont typeface="Arial" pitchFamily="34" charset="0"/>
              <a:buChar char="•"/>
            </a:pPr>
            <a:endParaRPr lang="el-GR" dirty="0" smtClean="0"/>
          </a:p>
          <a:p>
            <a:pPr algn="just">
              <a:buFont typeface="Arial" pitchFamily="34" charset="0"/>
              <a:buChar char="•"/>
            </a:pPr>
            <a:r>
              <a:rPr lang="el-GR" dirty="0" smtClean="0"/>
              <a:t>Τα αποτελέσματα αυτής της αλληλεπίδρασης φαίνονται στις τελικές απόψεις των μαθητών της έρευνας, όπου δηλώνουν πλέον ιδιαίτερα πρόθυμα στο να επικοινωνούν και να συνεργάζονται με άλλα γνωστά ή μη πρόσωπα σύμφωνα με την κρίση του ερευνητή.</a:t>
            </a:r>
            <a:endParaRPr lang="el-GR" dirty="0"/>
          </a:p>
        </p:txBody>
      </p:sp>
    </p:spTree>
    <p:extLst>
      <p:ext uri="{BB962C8B-B14F-4D97-AF65-F5344CB8AC3E}">
        <p14:creationId xmlns:p14="http://schemas.microsoft.com/office/powerpoint/2010/main" xmlns="" val="3835095983"/>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584" y="0"/>
            <a:ext cx="7776864" cy="864096"/>
          </a:xfrm>
        </p:spPr>
        <p:txBody>
          <a:bodyPr>
            <a:noAutofit/>
          </a:bodyPr>
          <a:lstStyle/>
          <a:p>
            <a:pPr algn="ctr"/>
            <a:r>
              <a:rPr lang="el-GR" sz="3600" dirty="0" smtClean="0"/>
              <a:t/>
            </a:r>
            <a:br>
              <a:rPr lang="el-GR" sz="3600" dirty="0" smtClean="0"/>
            </a:br>
            <a:r>
              <a:rPr lang="el-GR" sz="3600" dirty="0" smtClean="0"/>
              <a:t>  Αποτελέσματα </a:t>
            </a:r>
            <a:r>
              <a:rPr lang="el-GR" sz="3600" dirty="0"/>
              <a:t>- Κύρια ευρήματα </a:t>
            </a:r>
          </a:p>
        </p:txBody>
      </p:sp>
      <p:sp>
        <p:nvSpPr>
          <p:cNvPr id="5" name="4 - Ορθογώνιο"/>
          <p:cNvSpPr/>
          <p:nvPr/>
        </p:nvSpPr>
        <p:spPr>
          <a:xfrm>
            <a:off x="1043608" y="1484784"/>
            <a:ext cx="7344816" cy="3785652"/>
          </a:xfrm>
          <a:prstGeom prst="rect">
            <a:avLst/>
          </a:prstGeom>
        </p:spPr>
        <p:txBody>
          <a:bodyPr wrap="square">
            <a:spAutoFit/>
          </a:bodyPr>
          <a:lstStyle/>
          <a:p>
            <a:pPr algn="ctr"/>
            <a:r>
              <a:rPr lang="el-GR" b="1" dirty="0" smtClean="0"/>
              <a:t>2</a:t>
            </a:r>
            <a:r>
              <a:rPr lang="el-GR" b="1" baseline="30000" dirty="0" smtClean="0"/>
              <a:t>ος</a:t>
            </a:r>
            <a:r>
              <a:rPr lang="el-GR" b="1" dirty="0" smtClean="0"/>
              <a:t> Άξονας Σχολικής Επάρκειας</a:t>
            </a:r>
            <a:r>
              <a:rPr lang="en-US" dirty="0" smtClean="0"/>
              <a:t>:</a:t>
            </a:r>
            <a:endParaRPr lang="el-GR" dirty="0" smtClean="0"/>
          </a:p>
          <a:p>
            <a:pPr algn="just"/>
            <a:endParaRPr lang="el-GR" dirty="0" smtClean="0"/>
          </a:p>
          <a:p>
            <a:pPr algn="just">
              <a:buFont typeface="Arial" pitchFamily="34" charset="0"/>
              <a:buChar char="•"/>
            </a:pPr>
            <a:r>
              <a:rPr lang="el-GR" dirty="0" smtClean="0"/>
              <a:t>Τα παιδιά καταθέτουν ότι έμαθαν πολλά καινούρια πράγματα στο σχολείο ιδιαίτερα  κατά τη φετινή σχολική χρονιά αναφερόμενα στη θετική για αυτά εμπειρία των τηλεδιασκέψεων ως κίνητρο για να έρχονται στο σχολείο. </a:t>
            </a:r>
          </a:p>
          <a:p>
            <a:pPr algn="just">
              <a:buFont typeface="Arial" pitchFamily="34" charset="0"/>
              <a:buChar char="•"/>
            </a:pPr>
            <a:endParaRPr lang="el-GR" dirty="0" smtClean="0"/>
          </a:p>
          <a:p>
            <a:pPr algn="just">
              <a:buFont typeface="Arial" pitchFamily="34" charset="0"/>
              <a:buChar char="•"/>
            </a:pPr>
            <a:r>
              <a:rPr lang="el-GR" dirty="0" smtClean="0"/>
              <a:t>Το γεγονός αυτό αντανακλά τα σημαντικά οφέλη της διαδικασίας τηλεδιάσκεψης στους μαθητές και αποτελεί ξεχωριστό σημείο αναφοράς σε αυτόν τον άξονα.</a:t>
            </a:r>
            <a:endParaRPr lang="el-GR" dirty="0"/>
          </a:p>
        </p:txBody>
      </p:sp>
    </p:spTree>
    <p:extLst>
      <p:ext uri="{BB962C8B-B14F-4D97-AF65-F5344CB8AC3E}">
        <p14:creationId xmlns:p14="http://schemas.microsoft.com/office/powerpoint/2010/main" xmlns="" val="3835095983"/>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0"/>
            <a:ext cx="7776864" cy="864096"/>
          </a:xfrm>
        </p:spPr>
        <p:txBody>
          <a:bodyPr>
            <a:noAutofit/>
          </a:bodyPr>
          <a:lstStyle/>
          <a:p>
            <a:pPr algn="ctr"/>
            <a:r>
              <a:rPr lang="el-GR" sz="3600" dirty="0" smtClean="0"/>
              <a:t/>
            </a:r>
            <a:br>
              <a:rPr lang="el-GR" sz="3600" dirty="0" smtClean="0"/>
            </a:br>
            <a:r>
              <a:rPr lang="el-GR" sz="3600" dirty="0" smtClean="0"/>
              <a:t>  Αποτελέσματα </a:t>
            </a:r>
            <a:r>
              <a:rPr lang="el-GR" sz="3600" dirty="0"/>
              <a:t>- Κύρια ευρήματα </a:t>
            </a:r>
          </a:p>
        </p:txBody>
      </p:sp>
      <p:sp>
        <p:nvSpPr>
          <p:cNvPr id="5" name="4 - Ορθογώνιο"/>
          <p:cNvSpPr/>
          <p:nvPr/>
        </p:nvSpPr>
        <p:spPr>
          <a:xfrm>
            <a:off x="899592" y="1225689"/>
            <a:ext cx="7848872" cy="4862870"/>
          </a:xfrm>
          <a:prstGeom prst="rect">
            <a:avLst/>
          </a:prstGeom>
        </p:spPr>
        <p:txBody>
          <a:bodyPr wrap="square">
            <a:spAutoFit/>
          </a:bodyPr>
          <a:lstStyle/>
          <a:p>
            <a:pPr algn="ctr"/>
            <a:r>
              <a:rPr lang="el-GR" sz="2200" b="1" dirty="0" smtClean="0"/>
              <a:t>3</a:t>
            </a:r>
            <a:r>
              <a:rPr lang="el-GR" sz="2200" b="1" baseline="30000" dirty="0" smtClean="0"/>
              <a:t>ος </a:t>
            </a:r>
            <a:r>
              <a:rPr lang="el-GR" sz="2200" b="1" dirty="0" smtClean="0"/>
              <a:t>&amp; 4</a:t>
            </a:r>
            <a:r>
              <a:rPr lang="el-GR" sz="2200" b="1" baseline="30000" dirty="0" smtClean="0"/>
              <a:t>ος </a:t>
            </a:r>
            <a:r>
              <a:rPr lang="el-GR" sz="2200" b="1" dirty="0" smtClean="0"/>
              <a:t>Άξονας Συναισθηματική Επάρκεια - Αυτοαντίληψη</a:t>
            </a:r>
            <a:r>
              <a:rPr lang="en-US" sz="2200" dirty="0" smtClean="0"/>
              <a:t>:</a:t>
            </a:r>
            <a:endParaRPr lang="el-GR" sz="2200" dirty="0" smtClean="0"/>
          </a:p>
          <a:p>
            <a:pPr algn="just"/>
            <a:endParaRPr lang="el-GR" dirty="0" smtClean="0"/>
          </a:p>
          <a:p>
            <a:pPr algn="just">
              <a:buFont typeface="Arial" pitchFamily="34" charset="0"/>
              <a:buChar char="•"/>
            </a:pPr>
            <a:r>
              <a:rPr lang="el-GR" dirty="0" smtClean="0"/>
              <a:t>Οι μαθητές του Δημοτικού Σχολείου Βοριζίων κατάφεραν να εκτεθούν για πρώτη τους φορά σε άγνωστο κοινό άλλων μαθητών, να παρουσιάσουν τον εαυτό τους, να συνεργαστούν, να πουν τη γνώμη τους, να αλληλεπιδράσουν και να παρουσιάσουν τα αποτελέσματα της συνεργατικής δουλειάς τους </a:t>
            </a:r>
          </a:p>
          <a:p>
            <a:pPr algn="just">
              <a:buFont typeface="Arial" pitchFamily="34" charset="0"/>
              <a:buChar char="•"/>
            </a:pPr>
            <a:endParaRPr lang="el-GR" dirty="0" smtClean="0"/>
          </a:p>
          <a:p>
            <a:pPr algn="just">
              <a:buFont typeface="Arial" pitchFamily="34" charset="0"/>
              <a:buChar char="•"/>
            </a:pPr>
            <a:r>
              <a:rPr lang="el-GR" dirty="0" smtClean="0"/>
              <a:t>Η έκθεση των μαθητών σε ένα άγνωστο κοινό για πρώτη φορά λειτούργησε ευεργετικά για την ήδη υψηλή αυτοπεποίθησή τους και τους έκανε να αισθάνονται ακόμα μεγαλύτερη σιγουριά για τον εαυτό τους.</a:t>
            </a:r>
            <a:endParaRPr lang="el-GR" dirty="0"/>
          </a:p>
        </p:txBody>
      </p:sp>
    </p:spTree>
    <p:extLst>
      <p:ext uri="{BB962C8B-B14F-4D97-AF65-F5344CB8AC3E}">
        <p14:creationId xmlns:p14="http://schemas.microsoft.com/office/powerpoint/2010/main" xmlns="" val="3835095983"/>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27584" y="0"/>
            <a:ext cx="7776864" cy="864096"/>
          </a:xfrm>
        </p:spPr>
        <p:txBody>
          <a:bodyPr>
            <a:noAutofit/>
          </a:bodyPr>
          <a:lstStyle/>
          <a:p>
            <a:pPr algn="ctr"/>
            <a:r>
              <a:rPr lang="el-GR" sz="3600" dirty="0" smtClean="0"/>
              <a:t/>
            </a:r>
            <a:br>
              <a:rPr lang="el-GR" sz="3600" dirty="0" smtClean="0"/>
            </a:br>
            <a:r>
              <a:rPr lang="el-GR" sz="3600" dirty="0" smtClean="0"/>
              <a:t>  Αποτελέσματα </a:t>
            </a:r>
            <a:r>
              <a:rPr lang="el-GR" sz="3600" dirty="0"/>
              <a:t>- Κύρια ευρήματα </a:t>
            </a:r>
          </a:p>
        </p:txBody>
      </p:sp>
      <p:sp>
        <p:nvSpPr>
          <p:cNvPr id="5" name="4 - Ορθογώνιο"/>
          <p:cNvSpPr/>
          <p:nvPr/>
        </p:nvSpPr>
        <p:spPr>
          <a:xfrm>
            <a:off x="827584" y="1268760"/>
            <a:ext cx="7344816" cy="461665"/>
          </a:xfrm>
          <a:prstGeom prst="rect">
            <a:avLst/>
          </a:prstGeom>
        </p:spPr>
        <p:txBody>
          <a:bodyPr wrap="square">
            <a:spAutoFit/>
          </a:bodyPr>
          <a:lstStyle/>
          <a:p>
            <a:pPr algn="ctr"/>
            <a:r>
              <a:rPr lang="el-GR" b="1" dirty="0" smtClean="0"/>
              <a:t>5</a:t>
            </a:r>
            <a:r>
              <a:rPr lang="el-GR" b="1" baseline="30000" dirty="0" smtClean="0"/>
              <a:t>ος</a:t>
            </a:r>
            <a:r>
              <a:rPr lang="el-GR" b="1" dirty="0" smtClean="0"/>
              <a:t> Άξονας Τηλεδιάσκεψη</a:t>
            </a:r>
            <a:r>
              <a:rPr lang="en-US" dirty="0" smtClean="0"/>
              <a:t>:</a:t>
            </a:r>
            <a:endParaRPr lang="el-GR" dirty="0"/>
          </a:p>
        </p:txBody>
      </p:sp>
      <p:sp>
        <p:nvSpPr>
          <p:cNvPr id="4" name="3 - Ορθογώνιο"/>
          <p:cNvSpPr/>
          <p:nvPr/>
        </p:nvSpPr>
        <p:spPr>
          <a:xfrm>
            <a:off x="611560" y="1700808"/>
            <a:ext cx="7992888" cy="4708981"/>
          </a:xfrm>
          <a:prstGeom prst="rect">
            <a:avLst/>
          </a:prstGeom>
        </p:spPr>
        <p:txBody>
          <a:bodyPr wrap="square">
            <a:spAutoFit/>
          </a:bodyPr>
          <a:lstStyle/>
          <a:p>
            <a:pPr algn="just">
              <a:buFont typeface="Arial" pitchFamily="34" charset="0"/>
              <a:buChar char="•"/>
            </a:pPr>
            <a:r>
              <a:rPr lang="el-GR" sz="2000" dirty="0" smtClean="0"/>
              <a:t>Οι μαθητές έμειναν ευχαριστημένοι από τις τηλεδιασκέψεις, οι οποίες τους άρεσαν πάρα πολύ καθώς γνώρισαν καινούρια παιδιά και έμαθαν πράγματα που δεν τα ήξεραν για τους υπολογιστές και το διαδίκτυο.</a:t>
            </a:r>
          </a:p>
          <a:p>
            <a:pPr algn="just">
              <a:buFont typeface="Arial" pitchFamily="34" charset="0"/>
              <a:buChar char="•"/>
            </a:pPr>
            <a:endParaRPr lang="el-GR" sz="2000" dirty="0" smtClean="0"/>
          </a:p>
          <a:p>
            <a:pPr algn="just">
              <a:buFont typeface="Arial" pitchFamily="34" charset="0"/>
              <a:buChar char="•"/>
            </a:pPr>
            <a:r>
              <a:rPr lang="el-GR" sz="2000" dirty="0" smtClean="0"/>
              <a:t>Μέσα από τις τηλεδιασκέψεις ήρθαν πιο κοντά καθώς συνεργάστηκαν, συζήτησαν, μίλησαν για όλα αυτά που είχαν να επεξεργαστούν καταφέρνοντας να λειτουργήσουν σε ομάδες ώστε να σχεδιάσουν και να δημιουργήσουν για τις ανάγκες του προγράμματος.</a:t>
            </a:r>
          </a:p>
          <a:p>
            <a:pPr algn="just">
              <a:buFont typeface="Arial" pitchFamily="34" charset="0"/>
              <a:buChar char="•"/>
            </a:pPr>
            <a:endParaRPr lang="el-GR" sz="2000" dirty="0" smtClean="0"/>
          </a:p>
          <a:p>
            <a:pPr algn="just">
              <a:buFont typeface="Arial" pitchFamily="34" charset="0"/>
              <a:buChar char="•"/>
            </a:pPr>
            <a:r>
              <a:rPr lang="el-GR" sz="2000" dirty="0" smtClean="0"/>
              <a:t>Γνωρίστηκαν με τα παιδιά της απομακρυσμένης τάξης μέσω των τηλεδιασκέψεων συζητώντας και μιλώντας για όσα είχαν να κάνουν. </a:t>
            </a:r>
          </a:p>
          <a:p>
            <a:pPr algn="just">
              <a:buFont typeface="Arial" pitchFamily="34" charset="0"/>
              <a:buChar char="•"/>
            </a:pPr>
            <a:endParaRPr lang="el-GR" sz="2000" dirty="0" smtClean="0"/>
          </a:p>
          <a:p>
            <a:pPr algn="just">
              <a:buFont typeface="Arial" pitchFamily="34" charset="0"/>
              <a:buChar char="•"/>
            </a:pPr>
            <a:r>
              <a:rPr lang="el-GR" sz="2000" dirty="0" smtClean="0"/>
              <a:t>Όλα τα παιδιά παραδέχονται ότι έμαθαν αρκετά πράγματα από τις τηλεδιασκέψεις για τον Η/Υ και κυρίως πώς να χρησιμοποιούν με ασφάλεια τις δυνατότητες του διαδικτύου</a:t>
            </a:r>
            <a:endParaRPr lang="el-GR" sz="2000" dirty="0"/>
          </a:p>
        </p:txBody>
      </p:sp>
    </p:spTree>
    <p:extLst>
      <p:ext uri="{BB962C8B-B14F-4D97-AF65-F5344CB8AC3E}">
        <p14:creationId xmlns:p14="http://schemas.microsoft.com/office/powerpoint/2010/main" xmlns="" val="38350959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0"/>
            <a:ext cx="7776864" cy="792088"/>
          </a:xfrm>
        </p:spPr>
        <p:txBody>
          <a:bodyPr>
            <a:noAutofit/>
          </a:bodyPr>
          <a:lstStyle/>
          <a:p>
            <a:pPr algn="ctr"/>
            <a:r>
              <a:rPr lang="el-GR" sz="3600" dirty="0" smtClean="0"/>
              <a:t/>
            </a:r>
            <a:br>
              <a:rPr lang="el-GR" sz="3600" dirty="0" smtClean="0"/>
            </a:br>
            <a:r>
              <a:rPr lang="el-GR" sz="3600" dirty="0" smtClean="0"/>
              <a:t>  Συμπεράσματα  έρευνας</a:t>
            </a:r>
            <a:endParaRPr lang="el-GR" sz="3600" dirty="0"/>
          </a:p>
        </p:txBody>
      </p:sp>
      <p:sp>
        <p:nvSpPr>
          <p:cNvPr id="4" name="3 - Ορθογώνιο"/>
          <p:cNvSpPr/>
          <p:nvPr/>
        </p:nvSpPr>
        <p:spPr>
          <a:xfrm>
            <a:off x="827584" y="1340768"/>
            <a:ext cx="7992888" cy="5016758"/>
          </a:xfrm>
          <a:prstGeom prst="rect">
            <a:avLst/>
          </a:prstGeom>
        </p:spPr>
        <p:txBody>
          <a:bodyPr wrap="square">
            <a:spAutoFit/>
          </a:bodyPr>
          <a:lstStyle/>
          <a:p>
            <a:pPr algn="just">
              <a:buFont typeface="Arial" pitchFamily="34" charset="0"/>
              <a:buChar char="•"/>
            </a:pPr>
            <a:r>
              <a:rPr lang="el-GR" sz="2000" dirty="0" smtClean="0"/>
              <a:t>Η διαδικασία των τηλεδιασκέψεων κρίνεται ιδιαίτερα σημαντική και εποικοδομητική για τους μαθητές του συγκεκριμένου σχολείου. </a:t>
            </a:r>
          </a:p>
          <a:p>
            <a:pPr algn="just">
              <a:buFont typeface="Arial" pitchFamily="34" charset="0"/>
              <a:buChar char="•"/>
            </a:pPr>
            <a:r>
              <a:rPr lang="el-GR" sz="2000" dirty="0" smtClean="0"/>
              <a:t>Δόθηκε η δυνατότητα σε μαθητές ενός απομακρυσμένου σχολείου να έρθουν για πρώτη φορά σε επαφή με μια νέα εκπαιδευτική διαδικασία με νέα διδακτικά αντικείμενα μέσα από το χώρο των υπολογιστών και της πληροφορικής.</a:t>
            </a:r>
          </a:p>
          <a:p>
            <a:pPr algn="just">
              <a:buFont typeface="Arial" pitchFamily="34" charset="0"/>
              <a:buChar char="•"/>
            </a:pPr>
            <a:r>
              <a:rPr lang="el-GR" sz="2000" dirty="0" smtClean="0"/>
              <a:t>Βελτιώθηκε το επίπεδο γνώσεων και σχέσεων με τους συμμαθητές τους και με τους μαθητές ενός άλλου σχολείου. </a:t>
            </a:r>
          </a:p>
          <a:p>
            <a:pPr algn="just">
              <a:buFont typeface="Arial" pitchFamily="34" charset="0"/>
              <a:buChar char="•"/>
            </a:pPr>
            <a:r>
              <a:rPr lang="el-GR" sz="2000" dirty="0" smtClean="0"/>
              <a:t>Τα παιδιά ένιωσαν χαρούμενα και ωφελημένα τόσο σε κοινωνικό όσο και σε ψυχολογικό επίπεδο από τις τηλεδιασκέψεις όπως αυτό φαίνεται μέσα από τις απόψεις τους, βελτίωσαν τις διαπροσωπικές τους σχέσεις, έμαθαν να συνεργάζονται καλύτερα, να ακούνε και να δέχονται περισσότερο την άλλη άποψη, να γνωρίζουν και να αλληλεπιδρούν με νέα πρόσωπα και να αγαπήσουν ακόμα περισσότερο τη μάθηση και το σχολείο για τα ερεθίσματα που αυτό τους παρέχει και έχουν ανάγκη στην περιοχή και στο χώρο που βρίσκονται.</a:t>
            </a:r>
            <a:endParaRPr lang="el-GR" sz="2000" dirty="0"/>
          </a:p>
        </p:txBody>
      </p:sp>
    </p:spTree>
    <p:extLst>
      <p:ext uri="{BB962C8B-B14F-4D97-AF65-F5344CB8AC3E}">
        <p14:creationId xmlns:p14="http://schemas.microsoft.com/office/powerpoint/2010/main" xmlns="" val="3275537895"/>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648072"/>
          </a:xfrm>
        </p:spPr>
        <p:txBody>
          <a:bodyPr>
            <a:noAutofit/>
          </a:bodyPr>
          <a:lstStyle/>
          <a:p>
            <a:r>
              <a:rPr lang="el-GR" sz="3600" dirty="0" smtClean="0"/>
              <a:t>  </a:t>
            </a:r>
            <a:br>
              <a:rPr lang="el-GR" sz="3600" dirty="0" smtClean="0"/>
            </a:br>
            <a:r>
              <a:rPr lang="el-GR" sz="3600" dirty="0" smtClean="0"/>
              <a:t>  Συμπεράσματα</a:t>
            </a:r>
            <a:endParaRPr lang="el-GR" sz="4000" b="1" dirty="0"/>
          </a:p>
        </p:txBody>
      </p:sp>
      <p:graphicFrame>
        <p:nvGraphicFramePr>
          <p:cNvPr id="3" name="Διάγραμμα 2"/>
          <p:cNvGraphicFramePr/>
          <p:nvPr>
            <p:extLst>
              <p:ext uri="{D42A27DB-BD31-4B8C-83A1-F6EECF244321}">
                <p14:modId xmlns:p14="http://schemas.microsoft.com/office/powerpoint/2010/main" xmlns="" val="3098455026"/>
              </p:ext>
            </p:extLst>
          </p:nvPr>
        </p:nvGraphicFramePr>
        <p:xfrm>
          <a:off x="827584" y="1268760"/>
          <a:ext cx="784887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Εικόνα 3"/>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372593" y="5047291"/>
            <a:ext cx="1721934" cy="1721934"/>
          </a:xfrm>
          <a:prstGeom prst="rect">
            <a:avLst/>
          </a:prstGeom>
        </p:spPr>
      </p:pic>
      <p:pic>
        <p:nvPicPr>
          <p:cNvPr id="5" name="Εικόνα 4"/>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380160" y="3140968"/>
            <a:ext cx="1714367" cy="1714367"/>
          </a:xfrm>
          <a:prstGeom prst="rect">
            <a:avLst/>
          </a:prstGeom>
        </p:spPr>
      </p:pic>
    </p:spTree>
    <p:extLst>
      <p:ext uri="{BB962C8B-B14F-4D97-AF65-F5344CB8AC3E}">
        <p14:creationId xmlns:p14="http://schemas.microsoft.com/office/powerpoint/2010/main" xmlns="" val="1704983671"/>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332656"/>
            <a:ext cx="7776864" cy="792088"/>
          </a:xfrm>
        </p:spPr>
        <p:txBody>
          <a:bodyPr>
            <a:noAutofit/>
          </a:bodyPr>
          <a:lstStyle/>
          <a:p>
            <a:r>
              <a:rPr lang="el-GR" sz="3600" dirty="0" smtClean="0"/>
              <a:t/>
            </a:r>
            <a:br>
              <a:rPr lang="el-GR" sz="3600" dirty="0" smtClean="0"/>
            </a:br>
            <a:r>
              <a:rPr lang="el-GR" sz="3600" dirty="0" smtClean="0"/>
              <a:t> Περιορισμοί</a:t>
            </a:r>
            <a:endParaRPr lang="el-GR" sz="4000" b="1" dirty="0"/>
          </a:p>
        </p:txBody>
      </p:sp>
      <p:graphicFrame>
        <p:nvGraphicFramePr>
          <p:cNvPr id="3" name="Διάγραμμα 2"/>
          <p:cNvGraphicFramePr/>
          <p:nvPr>
            <p:extLst>
              <p:ext uri="{D42A27DB-BD31-4B8C-83A1-F6EECF244321}">
                <p14:modId xmlns:p14="http://schemas.microsoft.com/office/powerpoint/2010/main" xmlns="" val="3570189407"/>
              </p:ext>
            </p:extLst>
          </p:nvPr>
        </p:nvGraphicFramePr>
        <p:xfrm>
          <a:off x="1115616" y="1772816"/>
          <a:ext cx="7560840"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475005845"/>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5" name="4 - Ορθογώνιο"/>
          <p:cNvSpPr/>
          <p:nvPr/>
        </p:nvSpPr>
        <p:spPr>
          <a:xfrm>
            <a:off x="971600" y="1412776"/>
            <a:ext cx="7704856" cy="4524315"/>
          </a:xfrm>
          <a:prstGeom prst="rect">
            <a:avLst/>
          </a:prstGeom>
        </p:spPr>
        <p:txBody>
          <a:bodyPr wrap="square">
            <a:spAutoFit/>
          </a:bodyPr>
          <a:lstStyle/>
          <a:p>
            <a:pPr algn="just">
              <a:lnSpc>
                <a:spcPct val="150000"/>
              </a:lnSpc>
            </a:pPr>
            <a:r>
              <a:rPr lang="el-GR" dirty="0" smtClean="0"/>
              <a:t>Η παρούσα Διπλωματική Εργασία έχει ως σκοπό να ερευνήσει και να μελετήσει την κοινωνική και ψυχολογική συμπεριφορά 14 μαθητών των Ε’ και Στ’ τάξεων του ολιγοθέσιου Δημοτικού Σχολείου Βοριζίων όπως αυτή διαμορφώνεται πριν και μετά τη διδακτική αξιοποίηση της διαδραστικής τηλεδιάσκεψης, μέσω του ερευνητικού εκπαιδευτικού προγράμματος εξ αποστάσεως εκπαίδευσης «Οδυσσέας»</a:t>
            </a:r>
            <a:endParaRPr lang="el-GR" dirty="0"/>
          </a:p>
        </p:txBody>
      </p:sp>
    </p:spTree>
    <p:extLst>
      <p:ext uri="{BB962C8B-B14F-4D97-AF65-F5344CB8AC3E}">
        <p14:creationId xmlns="" xmlns:p14="http://schemas.microsoft.com/office/powerpoint/2010/main" val="6726484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792088"/>
          </a:xfrm>
        </p:spPr>
        <p:txBody>
          <a:bodyPr>
            <a:noAutofit/>
          </a:bodyPr>
          <a:lstStyle/>
          <a:p>
            <a:r>
              <a:rPr lang="el-GR" sz="3600" dirty="0" smtClean="0"/>
              <a:t/>
            </a:r>
            <a:br>
              <a:rPr lang="el-GR" sz="3600" dirty="0" smtClean="0"/>
            </a:br>
            <a:r>
              <a:rPr lang="el-GR" sz="3600" dirty="0" smtClean="0"/>
              <a:t>  Σύνοψη </a:t>
            </a:r>
            <a:endParaRPr lang="el-GR" sz="4000" b="1" dirty="0"/>
          </a:p>
        </p:txBody>
      </p:sp>
      <p:graphicFrame>
        <p:nvGraphicFramePr>
          <p:cNvPr id="3" name="Διάγραμμα 2"/>
          <p:cNvGraphicFramePr/>
          <p:nvPr>
            <p:extLst>
              <p:ext uri="{D42A27DB-BD31-4B8C-83A1-F6EECF244321}">
                <p14:modId xmlns:p14="http://schemas.microsoft.com/office/powerpoint/2010/main" xmlns="" val="2420742546"/>
              </p:ext>
            </p:extLst>
          </p:nvPr>
        </p:nvGraphicFramePr>
        <p:xfrm>
          <a:off x="683568" y="1484784"/>
          <a:ext cx="8136904"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899131615"/>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971600" y="3212976"/>
            <a:ext cx="7848872" cy="584775"/>
          </a:xfrm>
          <a:prstGeom prst="rect">
            <a:avLst/>
          </a:prstGeom>
        </p:spPr>
        <p:txBody>
          <a:bodyPr wrap="square">
            <a:spAutoFit/>
          </a:bodyPr>
          <a:lstStyle/>
          <a:p>
            <a:r>
              <a:rPr lang="el-GR" sz="3200" b="1" i="1" dirty="0">
                <a:effectLst>
                  <a:outerShdw blurRad="38100" dist="38100" dir="2700000" algn="tl">
                    <a:srgbClr val="000000">
                      <a:alpha val="43137"/>
                    </a:srgbClr>
                  </a:outerShdw>
                </a:effectLst>
                <a:latin typeface="Segoe Script" panose="030B0504020000000003" pitchFamily="66" charset="0"/>
              </a:rPr>
              <a:t>Σας ευχαριστώ για την προσοχή σας</a:t>
            </a:r>
          </a:p>
        </p:txBody>
      </p:sp>
    </p:spTree>
    <p:extLst>
      <p:ext uri="{BB962C8B-B14F-4D97-AF65-F5344CB8AC3E}">
        <p14:creationId xmlns:p14="http://schemas.microsoft.com/office/powerpoint/2010/main" xmlns="" val="1026120844"/>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3 - Ορθογώνιο"/>
          <p:cNvSpPr/>
          <p:nvPr/>
        </p:nvSpPr>
        <p:spPr>
          <a:xfrm>
            <a:off x="1115616" y="1268760"/>
            <a:ext cx="7344816" cy="7294305"/>
          </a:xfrm>
          <a:prstGeom prst="rect">
            <a:avLst/>
          </a:prstGeom>
        </p:spPr>
        <p:txBody>
          <a:bodyPr wrap="square">
            <a:spAutoFit/>
          </a:bodyPr>
          <a:lstStyle/>
          <a:p>
            <a:pPr algn="just">
              <a:lnSpc>
                <a:spcPct val="150000"/>
              </a:lnSpc>
              <a:buFont typeface="Wingdings" pitchFamily="2" charset="2"/>
              <a:buChar char="Ø"/>
            </a:pPr>
            <a:r>
              <a:rPr lang="el-GR" b="1" dirty="0" smtClean="0"/>
              <a:t>Ανάδειξη</a:t>
            </a:r>
            <a:r>
              <a:rPr lang="el-GR" dirty="0" smtClean="0"/>
              <a:t> ελλείψεων και αδυναμιών του ολιγοθέσιου Δημοτικού Σχολείου σε επίπεδο γνώσεων και στην Ψυχοκοινωνική Προσαρμογή των μαθητών του.</a:t>
            </a:r>
          </a:p>
          <a:p>
            <a:pPr algn="just">
              <a:lnSpc>
                <a:spcPct val="150000"/>
              </a:lnSpc>
              <a:buFont typeface="Wingdings" pitchFamily="2" charset="2"/>
              <a:buChar char="Ø"/>
            </a:pPr>
            <a:r>
              <a:rPr lang="el-GR" dirty="0" smtClean="0"/>
              <a:t> </a:t>
            </a:r>
            <a:r>
              <a:rPr lang="el-GR" b="1" dirty="0" smtClean="0"/>
              <a:t>Προσπάθεια</a:t>
            </a:r>
            <a:r>
              <a:rPr lang="el-GR" dirty="0" smtClean="0"/>
              <a:t> να διερευνηθούν οι ψυχοκοινωνικές αδυναμίες του ολιγοθέσιου Δημοτικού Σχολείου Βοριζίων.</a:t>
            </a:r>
          </a:p>
          <a:p>
            <a:pPr algn="just">
              <a:lnSpc>
                <a:spcPct val="150000"/>
              </a:lnSpc>
              <a:buFont typeface="Wingdings" pitchFamily="2" charset="2"/>
              <a:buChar char="Ø"/>
            </a:pPr>
            <a:r>
              <a:rPr lang="el-GR" b="1" dirty="0" smtClean="0"/>
              <a:t>Αντιμετώπιση</a:t>
            </a:r>
            <a:r>
              <a:rPr lang="el-GR" dirty="0" smtClean="0"/>
              <a:t> ψυχοκοινωνικών αδυναμιών μέσω της </a:t>
            </a:r>
            <a:r>
              <a:rPr lang="el-GR" dirty="0" err="1" smtClean="0"/>
              <a:t>εξΑΕ</a:t>
            </a:r>
            <a:r>
              <a:rPr lang="el-GR" dirty="0" smtClean="0"/>
              <a:t> και πιο συγκεκριμένα μέσω του προγράμματος Διαδραστικών Τηλεδιασκέψεων «Οδυσσέας».</a:t>
            </a:r>
          </a:p>
          <a:p>
            <a:pPr algn="just">
              <a:lnSpc>
                <a:spcPct val="150000"/>
              </a:lnSpc>
            </a:pPr>
            <a:endParaRPr lang="el-GR" dirty="0" smtClean="0"/>
          </a:p>
          <a:p>
            <a:pPr algn="just">
              <a:lnSpc>
                <a:spcPct val="150000"/>
              </a:lnSpc>
            </a:pPr>
            <a:endParaRPr lang="el-GR" dirty="0" smtClean="0"/>
          </a:p>
          <a:p>
            <a:pPr algn="just">
              <a:lnSpc>
                <a:spcPct val="150000"/>
              </a:lnSpc>
            </a:pPr>
            <a:endParaRPr lang="el-GR" dirty="0" smtClean="0"/>
          </a:p>
          <a:p>
            <a:pPr algn="just">
              <a:lnSpc>
                <a:spcPct val="150000"/>
              </a:lnSpc>
            </a:pPr>
            <a:endParaRPr lang="el-GR" dirty="0"/>
          </a:p>
        </p:txBody>
      </p:sp>
    </p:spTree>
    <p:extLst>
      <p:ext uri="{BB962C8B-B14F-4D97-AF65-F5344CB8AC3E}">
        <p14:creationId xmlns="" xmlns:p14="http://schemas.microsoft.com/office/powerpoint/2010/main" val="279099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 </a:t>
            </a:r>
            <a:endParaRPr lang="el-GR" sz="4000" b="1" dirty="0"/>
          </a:p>
        </p:txBody>
      </p:sp>
      <p:sp>
        <p:nvSpPr>
          <p:cNvPr id="5" name="4 - Ορθογώνιο"/>
          <p:cNvSpPr/>
          <p:nvPr/>
        </p:nvSpPr>
        <p:spPr>
          <a:xfrm>
            <a:off x="1043608" y="1412776"/>
            <a:ext cx="7344816" cy="2123658"/>
          </a:xfrm>
          <a:prstGeom prst="rect">
            <a:avLst/>
          </a:prstGeom>
        </p:spPr>
        <p:txBody>
          <a:bodyPr wrap="square">
            <a:spAutoFit/>
          </a:bodyPr>
          <a:lstStyle/>
          <a:p>
            <a:pPr algn="just"/>
            <a:r>
              <a:rPr lang="el-GR" sz="2000" dirty="0" smtClean="0"/>
              <a:t>1.</a:t>
            </a:r>
            <a:r>
              <a:rPr lang="el-GR" sz="2200" dirty="0" smtClean="0"/>
              <a:t>Πώς διαμορφώνεται η κοινωνική και ψυχολογική συμπεριφορά των μαθητών των Ε’-Στ’ τάξεων στο Ολιγοθέσιο Δημοτικό Σχολείο Βοριζίων </a:t>
            </a:r>
            <a:r>
              <a:rPr lang="el-GR" sz="2200" b="1" u="sng" dirty="0" smtClean="0"/>
              <a:t>πριν</a:t>
            </a:r>
            <a:r>
              <a:rPr lang="el-GR" sz="2200" dirty="0" smtClean="0"/>
              <a:t> την διδακτική αξιοποίηση της διαδραστικής τηλεδιάσκεψης, μέσω του ερευνητικού εκπαιδευτικού προγράμματος εξ αποστάσεως εκπαίδευσης «Οδυσσέας»;</a:t>
            </a:r>
          </a:p>
        </p:txBody>
      </p:sp>
      <p:sp>
        <p:nvSpPr>
          <p:cNvPr id="6" name="5 - Ορθογώνιο"/>
          <p:cNvSpPr/>
          <p:nvPr/>
        </p:nvSpPr>
        <p:spPr>
          <a:xfrm>
            <a:off x="971600" y="3789040"/>
            <a:ext cx="7704856" cy="2123658"/>
          </a:xfrm>
          <a:prstGeom prst="rect">
            <a:avLst/>
          </a:prstGeom>
        </p:spPr>
        <p:txBody>
          <a:bodyPr wrap="square">
            <a:spAutoFit/>
          </a:bodyPr>
          <a:lstStyle/>
          <a:p>
            <a:pPr algn="just"/>
            <a:r>
              <a:rPr lang="el-GR" sz="1800" dirty="0" smtClean="0"/>
              <a:t>2. </a:t>
            </a:r>
            <a:r>
              <a:rPr lang="el-GR" sz="2200" dirty="0" smtClean="0"/>
              <a:t>Πώς διαμορφώνεται η κοινωνική και ψυχολογική συμπεριφορά των μαθητών των Ε’-Στ’ τάξεων στο Ολιγοθέσιο Δημοτικό Σχολείο Βοριζίων </a:t>
            </a:r>
            <a:r>
              <a:rPr lang="el-GR" sz="2200" b="1" u="sng" dirty="0" smtClean="0"/>
              <a:t>μετά</a:t>
            </a:r>
            <a:r>
              <a:rPr lang="el-GR" sz="2200" dirty="0" smtClean="0"/>
              <a:t> την διδακτική αξιοποίηση της διαδραστικής τηλεδιάσκεψης, μέσω του ερευνητικού εκπαιδευτικού προγράμματος εξ αποστάσεως εκπαίδευσης «Οδυσσέας»;</a:t>
            </a:r>
          </a:p>
        </p:txBody>
      </p:sp>
    </p:spTree>
    <p:extLst>
      <p:ext uri="{BB962C8B-B14F-4D97-AF65-F5344CB8AC3E}">
        <p14:creationId xmlns="" xmlns:p14="http://schemas.microsoft.com/office/powerpoint/2010/main" val="153892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4.Δομή </a:t>
            </a:r>
            <a:r>
              <a:rPr lang="el-GR" sz="3600" dirty="0"/>
              <a:t>της εργασίας </a:t>
            </a:r>
            <a:endParaRPr lang="el-GR" sz="3600" b="1" dirty="0"/>
          </a:p>
        </p:txBody>
      </p:sp>
      <p:graphicFrame>
        <p:nvGraphicFramePr>
          <p:cNvPr id="5" name="Διάγραμμα 2"/>
          <p:cNvGraphicFramePr/>
          <p:nvPr>
            <p:extLst>
              <p:ext uri="{D42A27DB-BD31-4B8C-83A1-F6EECF244321}">
                <p14:modId xmlns:p14="http://schemas.microsoft.com/office/powerpoint/2010/main" xmlns="" val="3707223495"/>
              </p:ext>
            </p:extLst>
          </p:nvPr>
        </p:nvGraphicFramePr>
        <p:xfrm>
          <a:off x="899592" y="1484784"/>
          <a:ext cx="7776864"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36889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1331640" y="548680"/>
            <a:ext cx="6984776" cy="646331"/>
          </a:xfrm>
          <a:prstGeom prst="rect">
            <a:avLst/>
          </a:prstGeom>
        </p:spPr>
        <p:txBody>
          <a:bodyPr wrap="square">
            <a:spAutoFit/>
          </a:bodyPr>
          <a:lstStyle/>
          <a:p>
            <a:r>
              <a:rPr lang="el-GR" sz="3600" b="1" dirty="0" smtClean="0">
                <a:latin typeface="+mj-lt"/>
                <a:ea typeface="+mj-ea"/>
                <a:cs typeface="+mj-cs"/>
              </a:rPr>
              <a:t>Θεωρητικό Πλαίσιο</a:t>
            </a:r>
          </a:p>
        </p:txBody>
      </p:sp>
      <p:sp>
        <p:nvSpPr>
          <p:cNvPr id="7" name="9 - Ορθογώνιο"/>
          <p:cNvSpPr/>
          <p:nvPr/>
        </p:nvSpPr>
        <p:spPr>
          <a:xfrm>
            <a:off x="827584" y="1556792"/>
            <a:ext cx="7632848" cy="584775"/>
          </a:xfrm>
          <a:prstGeom prst="rect">
            <a:avLst/>
          </a:prstGeom>
        </p:spPr>
        <p:txBody>
          <a:bodyPr wrap="square">
            <a:spAutoFit/>
          </a:bodyPr>
          <a:lstStyle/>
          <a:p>
            <a:endParaRPr lang="el-GR" sz="3200" dirty="0"/>
          </a:p>
        </p:txBody>
      </p:sp>
      <p:sp>
        <p:nvSpPr>
          <p:cNvPr id="8" name="7 - Ορθογώνιο"/>
          <p:cNvSpPr/>
          <p:nvPr/>
        </p:nvSpPr>
        <p:spPr>
          <a:xfrm>
            <a:off x="1403648" y="1556792"/>
            <a:ext cx="6480720" cy="5632311"/>
          </a:xfrm>
          <a:prstGeom prst="rect">
            <a:avLst/>
          </a:prstGeom>
        </p:spPr>
        <p:txBody>
          <a:bodyPr wrap="square">
            <a:spAutoFit/>
          </a:bodyPr>
          <a:lstStyle/>
          <a:p>
            <a:pPr lvl="0" algn="just">
              <a:lnSpc>
                <a:spcPct val="150000"/>
              </a:lnSpc>
            </a:pPr>
            <a:r>
              <a:rPr lang="el-GR" dirty="0" smtClean="0"/>
              <a:t>Το θεωρητικό μέρος της διπλωματικής εργασίας βασίζεται σε</a:t>
            </a:r>
            <a:r>
              <a:rPr lang="el-GR" b="1" dirty="0" smtClean="0">
                <a:effectLst>
                  <a:outerShdw blurRad="38100" dist="38100" dir="2700000" algn="tl">
                    <a:srgbClr val="000000">
                      <a:alpha val="43137"/>
                    </a:srgbClr>
                  </a:outerShdw>
                </a:effectLst>
              </a:rPr>
              <a:t> </a:t>
            </a:r>
            <a:r>
              <a:rPr lang="el-GR" b="1" u="sng" dirty="0" smtClean="0">
                <a:solidFill>
                  <a:srgbClr val="0070C0"/>
                </a:solidFill>
                <a:effectLst>
                  <a:outerShdw blurRad="38100" dist="38100" dir="2700000" algn="tl">
                    <a:srgbClr val="000000">
                      <a:alpha val="43137"/>
                    </a:srgbClr>
                  </a:outerShdw>
                </a:effectLst>
              </a:rPr>
              <a:t>τρία</a:t>
            </a:r>
            <a:r>
              <a:rPr lang="el-GR" b="1" dirty="0" smtClean="0">
                <a:effectLst>
                  <a:outerShdw blurRad="38100" dist="38100" dir="2700000" algn="tl">
                    <a:srgbClr val="000000">
                      <a:alpha val="43137"/>
                    </a:srgbClr>
                  </a:outerShdw>
                </a:effectLst>
              </a:rPr>
              <a:t> </a:t>
            </a:r>
            <a:r>
              <a:rPr lang="el-GR" dirty="0" smtClean="0"/>
              <a:t>κεφάλαια.</a:t>
            </a:r>
          </a:p>
          <a:p>
            <a:pPr marL="457200" lvl="0" indent="-457200">
              <a:lnSpc>
                <a:spcPct val="200000"/>
              </a:lnSpc>
              <a:buFont typeface="Wingdings" pitchFamily="2" charset="2"/>
              <a:buChar char="Ø"/>
            </a:pPr>
            <a:r>
              <a:rPr lang="el-GR" dirty="0" smtClean="0">
                <a:solidFill>
                  <a:srgbClr val="FF0000"/>
                </a:solidFill>
              </a:rPr>
              <a:t>ΤΠΕ στην Εκπαίδευση</a:t>
            </a:r>
          </a:p>
          <a:p>
            <a:pPr marL="457200" lvl="0" indent="-457200">
              <a:lnSpc>
                <a:spcPct val="200000"/>
              </a:lnSpc>
              <a:buFont typeface="Wingdings" pitchFamily="2" charset="2"/>
              <a:buChar char="Ø"/>
            </a:pPr>
            <a:r>
              <a:rPr lang="el-GR" dirty="0" smtClean="0">
                <a:solidFill>
                  <a:srgbClr val="002060"/>
                </a:solidFill>
              </a:rPr>
              <a:t>Ολιγοθέσια Δημοτικά Σχολεία</a:t>
            </a:r>
          </a:p>
          <a:p>
            <a:pPr marL="457200" lvl="0" indent="-457200">
              <a:lnSpc>
                <a:spcPct val="200000"/>
              </a:lnSpc>
              <a:buFont typeface="Wingdings" pitchFamily="2" charset="2"/>
              <a:buChar char="Ø"/>
            </a:pPr>
            <a:r>
              <a:rPr lang="el-GR" dirty="0" smtClean="0">
                <a:solidFill>
                  <a:srgbClr val="931B1B"/>
                </a:solidFill>
              </a:rPr>
              <a:t>Κοινωνικοποίηση στο Δημοτικό Σχολείο</a:t>
            </a:r>
          </a:p>
          <a:p>
            <a:pPr lvl="0"/>
            <a:endParaRPr lang="el-GR" dirty="0" smtClean="0"/>
          </a:p>
          <a:p>
            <a:pPr lvl="0"/>
            <a:endParaRPr lang="el-GR" dirty="0" smtClean="0"/>
          </a:p>
          <a:p>
            <a:pPr lvl="0"/>
            <a:endParaRPr lang="el-GR" dirty="0" smtClean="0"/>
          </a:p>
          <a:p>
            <a:pPr lvl="0"/>
            <a:endParaRPr lang="el-GR" dirty="0" smtClean="0"/>
          </a:p>
          <a:p>
            <a:pPr lvl="0"/>
            <a:endParaRPr lang="el-GR" dirty="0" smtClean="0"/>
          </a:p>
          <a:p>
            <a:pPr lvl="0"/>
            <a:endParaRPr lang="el-GR" dirty="0"/>
          </a:p>
        </p:txBody>
      </p:sp>
    </p:spTree>
    <p:extLst>
      <p:ext uri="{BB962C8B-B14F-4D97-AF65-F5344CB8AC3E}">
        <p14:creationId xmlns="" xmlns:p14="http://schemas.microsoft.com/office/powerpoint/2010/main" val="358166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1331640" y="548680"/>
            <a:ext cx="6984776" cy="646331"/>
          </a:xfrm>
          <a:prstGeom prst="rect">
            <a:avLst/>
          </a:prstGeom>
        </p:spPr>
        <p:txBody>
          <a:bodyPr wrap="square">
            <a:spAutoFit/>
          </a:bodyPr>
          <a:lstStyle/>
          <a:p>
            <a:pPr algn="ctr"/>
            <a:r>
              <a:rPr lang="el-GR" sz="3600" b="1" dirty="0" smtClean="0">
                <a:ea typeface="+mj-ea"/>
                <a:cs typeface="Times New Roman" pitchFamily="18" charset="0"/>
              </a:rPr>
              <a:t>ΤΠΕ στην Εκπαίδευση</a:t>
            </a:r>
          </a:p>
        </p:txBody>
      </p:sp>
      <p:sp>
        <p:nvSpPr>
          <p:cNvPr id="7" name="6 - Ορθογώνιο"/>
          <p:cNvSpPr/>
          <p:nvPr/>
        </p:nvSpPr>
        <p:spPr>
          <a:xfrm>
            <a:off x="1403648" y="1556793"/>
            <a:ext cx="6480720" cy="2308324"/>
          </a:xfrm>
          <a:prstGeom prst="rect">
            <a:avLst/>
          </a:prstGeom>
        </p:spPr>
        <p:txBody>
          <a:bodyPr wrap="square">
            <a:spAutoFit/>
          </a:bodyPr>
          <a:lstStyle/>
          <a:p>
            <a:pPr lvl="0"/>
            <a:endParaRPr lang="el-GR" smtClean="0"/>
          </a:p>
          <a:p>
            <a:pPr lvl="0"/>
            <a:endParaRPr lang="el-GR" smtClean="0"/>
          </a:p>
          <a:p>
            <a:pPr lvl="0"/>
            <a:endParaRPr lang="el-GR" smtClean="0"/>
          </a:p>
          <a:p>
            <a:pPr lvl="0"/>
            <a:endParaRPr lang="el-GR" smtClean="0"/>
          </a:p>
          <a:p>
            <a:pPr lvl="0"/>
            <a:endParaRPr lang="el-GR" smtClean="0"/>
          </a:p>
          <a:p>
            <a:pPr lvl="0"/>
            <a:endParaRPr lang="el-GR" dirty="0"/>
          </a:p>
        </p:txBody>
      </p:sp>
      <p:sp>
        <p:nvSpPr>
          <p:cNvPr id="9" name="8 - Ορθογώνιο"/>
          <p:cNvSpPr/>
          <p:nvPr/>
        </p:nvSpPr>
        <p:spPr>
          <a:xfrm>
            <a:off x="1403648" y="1556792"/>
            <a:ext cx="6480720" cy="2308324"/>
          </a:xfrm>
          <a:prstGeom prst="rect">
            <a:avLst/>
          </a:prstGeom>
        </p:spPr>
        <p:txBody>
          <a:bodyPr wrap="square">
            <a:spAutoFit/>
          </a:bodyPr>
          <a:lstStyle/>
          <a:p>
            <a:pPr lvl="0"/>
            <a:endParaRPr lang="el-GR" dirty="0" smtClean="0"/>
          </a:p>
          <a:p>
            <a:pPr lvl="0"/>
            <a:endParaRPr lang="el-GR" dirty="0" smtClean="0"/>
          </a:p>
          <a:p>
            <a:pPr lvl="0"/>
            <a:endParaRPr lang="el-GR" dirty="0" smtClean="0"/>
          </a:p>
          <a:p>
            <a:pPr lvl="0"/>
            <a:endParaRPr lang="el-GR" dirty="0" smtClean="0"/>
          </a:p>
          <a:p>
            <a:pPr lvl="0"/>
            <a:endParaRPr lang="el-GR" dirty="0" smtClean="0"/>
          </a:p>
          <a:p>
            <a:pPr lvl="0"/>
            <a:endParaRPr lang="el-GR" dirty="0"/>
          </a:p>
        </p:txBody>
      </p:sp>
      <p:sp>
        <p:nvSpPr>
          <p:cNvPr id="10" name="9 - Ορθογώνιο"/>
          <p:cNvSpPr/>
          <p:nvPr/>
        </p:nvSpPr>
        <p:spPr>
          <a:xfrm>
            <a:off x="1043608" y="1124744"/>
            <a:ext cx="7416824" cy="7478970"/>
          </a:xfrm>
          <a:prstGeom prst="rect">
            <a:avLst/>
          </a:prstGeom>
        </p:spPr>
        <p:txBody>
          <a:bodyPr wrap="square">
            <a:spAutoFit/>
          </a:bodyPr>
          <a:lstStyle/>
          <a:p>
            <a:pPr algn="just">
              <a:lnSpc>
                <a:spcPct val="150000"/>
              </a:lnSpc>
              <a:buFont typeface="Wingdings" pitchFamily="2" charset="2"/>
              <a:buChar char="Ø"/>
            </a:pPr>
            <a:r>
              <a:rPr lang="el-GR" sz="2300" b="1" u="sng" dirty="0" smtClean="0">
                <a:solidFill>
                  <a:schemeClr val="accent2">
                    <a:lumMod val="75000"/>
                  </a:schemeClr>
                </a:solidFill>
              </a:rPr>
              <a:t>Εξ αποστάσεως εκπαίδευση</a:t>
            </a:r>
            <a:r>
              <a:rPr lang="en-US" sz="2300" b="1" u="sng" dirty="0" smtClean="0">
                <a:solidFill>
                  <a:schemeClr val="accent2">
                    <a:lumMod val="75000"/>
                  </a:schemeClr>
                </a:solidFill>
              </a:rPr>
              <a:t>:</a:t>
            </a:r>
            <a:r>
              <a:rPr lang="en-US" sz="2300" dirty="0" smtClean="0">
                <a:solidFill>
                  <a:schemeClr val="accent2">
                    <a:lumMod val="75000"/>
                  </a:schemeClr>
                </a:solidFill>
              </a:rPr>
              <a:t> </a:t>
            </a:r>
            <a:r>
              <a:rPr lang="el-GR" sz="2300" dirty="0" smtClean="0"/>
              <a:t>πολυδιάστατο εκπαιδευτικό φαινόμενο</a:t>
            </a:r>
            <a:r>
              <a:rPr lang="en-US" sz="2300" dirty="0" smtClean="0"/>
              <a:t> </a:t>
            </a:r>
            <a:r>
              <a:rPr lang="el-GR" sz="2300" dirty="0" smtClean="0"/>
              <a:t>με γνώρισμα την απόσταση.</a:t>
            </a:r>
          </a:p>
          <a:p>
            <a:pPr algn="just">
              <a:lnSpc>
                <a:spcPct val="150000"/>
              </a:lnSpc>
              <a:buFont typeface="Wingdings" pitchFamily="2" charset="2"/>
              <a:buChar char="Ø"/>
            </a:pPr>
            <a:r>
              <a:rPr lang="el-GR" sz="2300" b="1" u="sng" dirty="0" smtClean="0">
                <a:solidFill>
                  <a:srgbClr val="0070C0"/>
                </a:solidFill>
              </a:rPr>
              <a:t>Τηλεδιάσκεψη</a:t>
            </a:r>
            <a:r>
              <a:rPr lang="en-US" sz="2300" b="1" u="sng" dirty="0" smtClean="0">
                <a:solidFill>
                  <a:srgbClr val="0070C0"/>
                </a:solidFill>
              </a:rPr>
              <a:t>:</a:t>
            </a:r>
            <a:r>
              <a:rPr lang="en-US" sz="2300" b="1" dirty="0" smtClean="0"/>
              <a:t> </a:t>
            </a:r>
            <a:r>
              <a:rPr lang="el-GR" sz="2300" dirty="0" smtClean="0"/>
              <a:t>επικοινωνία σε πραγματικό χρόνο μέσω ήχου, κινούμενης εικόνας και δεδομένων ανάμεσα σε απομακρυσμένα σημεία (</a:t>
            </a:r>
            <a:r>
              <a:rPr lang="en-US" sz="2300" dirty="0" smtClean="0"/>
              <a:t>Reed</a:t>
            </a:r>
            <a:r>
              <a:rPr lang="el-GR" sz="2300" dirty="0" smtClean="0"/>
              <a:t> &amp; </a:t>
            </a:r>
            <a:r>
              <a:rPr lang="en-US" sz="2300" dirty="0" smtClean="0"/>
              <a:t>Woodruff</a:t>
            </a:r>
            <a:r>
              <a:rPr lang="el-GR" sz="2300" dirty="0" smtClean="0"/>
              <a:t>, 1995∙ </a:t>
            </a:r>
            <a:r>
              <a:rPr lang="en-US" sz="2300" dirty="0" err="1" smtClean="0"/>
              <a:t>Suthers</a:t>
            </a:r>
            <a:r>
              <a:rPr lang="el-GR" sz="2300" dirty="0" smtClean="0"/>
              <a:t>, 2001∙ </a:t>
            </a:r>
            <a:r>
              <a:rPr lang="en-US" sz="2300" dirty="0" smtClean="0"/>
              <a:t>Gibson </a:t>
            </a:r>
            <a:r>
              <a:rPr lang="el-GR" sz="2300" dirty="0" smtClean="0"/>
              <a:t>και </a:t>
            </a:r>
            <a:r>
              <a:rPr lang="en-US" sz="2300" dirty="0" smtClean="0"/>
              <a:t>Cohen</a:t>
            </a:r>
            <a:r>
              <a:rPr lang="el-GR" sz="2300" dirty="0" smtClean="0"/>
              <a:t>, 2003).</a:t>
            </a:r>
          </a:p>
          <a:p>
            <a:pPr algn="just">
              <a:lnSpc>
                <a:spcPct val="150000"/>
              </a:lnSpc>
              <a:buFont typeface="Wingdings" pitchFamily="2" charset="2"/>
              <a:buChar char="Ø"/>
            </a:pPr>
            <a:r>
              <a:rPr lang="el-GR" sz="2300" b="1" u="sng" dirty="0" smtClean="0">
                <a:solidFill>
                  <a:srgbClr val="00B050"/>
                </a:solidFill>
              </a:rPr>
              <a:t> Διαδραστική Τηλεδιάσκεψη</a:t>
            </a:r>
            <a:r>
              <a:rPr lang="en-US" sz="2300" b="1" u="sng" dirty="0" smtClean="0">
                <a:solidFill>
                  <a:srgbClr val="00B050"/>
                </a:solidFill>
              </a:rPr>
              <a:t>:</a:t>
            </a:r>
            <a:r>
              <a:rPr lang="el-GR" sz="2300" dirty="0" smtClean="0">
                <a:solidFill>
                  <a:srgbClr val="00B050"/>
                </a:solidFill>
              </a:rPr>
              <a:t> </a:t>
            </a:r>
            <a:r>
              <a:rPr lang="el-GR" sz="2300" dirty="0" smtClean="0"/>
              <a:t>σημαντικό τεχνολογικό μέσο με ιδιαίτερη παιδαγωγική αξιοποίηση.</a:t>
            </a:r>
          </a:p>
          <a:p>
            <a:pPr algn="just">
              <a:lnSpc>
                <a:spcPct val="150000"/>
              </a:lnSpc>
              <a:buFont typeface="Wingdings" pitchFamily="2" charset="2"/>
              <a:buChar char="Ø"/>
            </a:pPr>
            <a:r>
              <a:rPr lang="el-GR" sz="2300" b="1" u="sng" dirty="0" smtClean="0">
                <a:solidFill>
                  <a:srgbClr val="0070C0"/>
                </a:solidFill>
              </a:rPr>
              <a:t>Πρόγραμμα</a:t>
            </a:r>
            <a:r>
              <a:rPr lang="en-US" sz="2300" b="1" u="sng" dirty="0" smtClean="0">
                <a:solidFill>
                  <a:srgbClr val="0070C0"/>
                </a:solidFill>
              </a:rPr>
              <a:t> </a:t>
            </a:r>
            <a:r>
              <a:rPr lang="el-GR" sz="2300" b="1" u="sng" dirty="0" smtClean="0">
                <a:solidFill>
                  <a:srgbClr val="0070C0"/>
                </a:solidFill>
              </a:rPr>
              <a:t>«Οδυσσέας</a:t>
            </a:r>
            <a:r>
              <a:rPr lang="el-GR" sz="2300" dirty="0" smtClean="0"/>
              <a:t>»</a:t>
            </a:r>
            <a:r>
              <a:rPr lang="en-US" sz="2300" dirty="0" smtClean="0"/>
              <a:t>:</a:t>
            </a:r>
            <a:r>
              <a:rPr lang="el-GR" sz="2300" dirty="0" smtClean="0"/>
              <a:t> διαθεματικές δραστηριότητες συνεργατικής οικοδόμησης της γνώσης από απόσταση. </a:t>
            </a:r>
          </a:p>
          <a:p>
            <a:pPr lvl="0" algn="just">
              <a:lnSpc>
                <a:spcPct val="150000"/>
              </a:lnSpc>
            </a:pPr>
            <a:endParaRPr lang="el-GR" dirty="0" smtClean="0"/>
          </a:p>
          <a:p>
            <a:endParaRPr lang="el-GR" dirty="0" smtClean="0"/>
          </a:p>
          <a:p>
            <a:pPr algn="just">
              <a:lnSpc>
                <a:spcPct val="150000"/>
              </a:lnSpc>
            </a:pPr>
            <a:endParaRPr lang="el-GR" dirty="0" smtClean="0"/>
          </a:p>
          <a:p>
            <a:pPr algn="just"/>
            <a:r>
              <a:rPr lang="en-US" dirty="0" smtClean="0"/>
              <a:t> </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1187624" y="476672"/>
            <a:ext cx="7200800" cy="646331"/>
          </a:xfrm>
          <a:prstGeom prst="rect">
            <a:avLst/>
          </a:prstGeom>
        </p:spPr>
        <p:txBody>
          <a:bodyPr wrap="square">
            <a:spAutoFit/>
          </a:bodyPr>
          <a:lstStyle/>
          <a:p>
            <a:pPr algn="ctr"/>
            <a:r>
              <a:rPr lang="el-GR" sz="3600" b="1" dirty="0" smtClean="0">
                <a:ea typeface="+mj-ea"/>
                <a:cs typeface="Times New Roman" pitchFamily="18" charset="0"/>
              </a:rPr>
              <a:t>Ολιγοθέσια Δημοτικά Σχολεία </a:t>
            </a:r>
          </a:p>
        </p:txBody>
      </p:sp>
      <p:sp>
        <p:nvSpPr>
          <p:cNvPr id="7" name="6 - Ορθογώνιο"/>
          <p:cNvSpPr/>
          <p:nvPr/>
        </p:nvSpPr>
        <p:spPr>
          <a:xfrm>
            <a:off x="1403648" y="1556793"/>
            <a:ext cx="6480720" cy="2308324"/>
          </a:xfrm>
          <a:prstGeom prst="rect">
            <a:avLst/>
          </a:prstGeom>
        </p:spPr>
        <p:txBody>
          <a:bodyPr wrap="square">
            <a:spAutoFit/>
          </a:bodyPr>
          <a:lstStyle/>
          <a:p>
            <a:pPr lvl="0"/>
            <a:endParaRPr lang="el-GR" smtClean="0"/>
          </a:p>
          <a:p>
            <a:pPr lvl="0"/>
            <a:endParaRPr lang="el-GR" smtClean="0"/>
          </a:p>
          <a:p>
            <a:pPr lvl="0"/>
            <a:endParaRPr lang="el-GR" smtClean="0"/>
          </a:p>
          <a:p>
            <a:pPr lvl="0"/>
            <a:endParaRPr lang="el-GR" smtClean="0"/>
          </a:p>
          <a:p>
            <a:pPr lvl="0"/>
            <a:endParaRPr lang="el-GR" smtClean="0"/>
          </a:p>
          <a:p>
            <a:pPr lvl="0"/>
            <a:endParaRPr lang="el-GR" dirty="0"/>
          </a:p>
        </p:txBody>
      </p:sp>
      <p:sp>
        <p:nvSpPr>
          <p:cNvPr id="9" name="8 - Ορθογώνιο"/>
          <p:cNvSpPr/>
          <p:nvPr/>
        </p:nvSpPr>
        <p:spPr>
          <a:xfrm>
            <a:off x="1619672" y="2636912"/>
            <a:ext cx="6480720" cy="2308324"/>
          </a:xfrm>
          <a:prstGeom prst="rect">
            <a:avLst/>
          </a:prstGeom>
        </p:spPr>
        <p:txBody>
          <a:bodyPr wrap="square">
            <a:spAutoFit/>
          </a:bodyPr>
          <a:lstStyle/>
          <a:p>
            <a:pPr lvl="0"/>
            <a:endParaRPr lang="el-GR" dirty="0" smtClean="0"/>
          </a:p>
          <a:p>
            <a:pPr lvl="0"/>
            <a:endParaRPr lang="el-GR" dirty="0" smtClean="0"/>
          </a:p>
          <a:p>
            <a:pPr lvl="0"/>
            <a:endParaRPr lang="el-GR" dirty="0" smtClean="0"/>
          </a:p>
          <a:p>
            <a:pPr lvl="0"/>
            <a:endParaRPr lang="el-GR" dirty="0" smtClean="0"/>
          </a:p>
          <a:p>
            <a:pPr lvl="0"/>
            <a:endParaRPr lang="el-GR" dirty="0" smtClean="0"/>
          </a:p>
          <a:p>
            <a:pPr lvl="0"/>
            <a:endParaRPr lang="el-GR" dirty="0"/>
          </a:p>
        </p:txBody>
      </p:sp>
      <p:sp>
        <p:nvSpPr>
          <p:cNvPr id="8" name="7 - Ορθογώνιο"/>
          <p:cNvSpPr/>
          <p:nvPr/>
        </p:nvSpPr>
        <p:spPr>
          <a:xfrm>
            <a:off x="971600" y="1124744"/>
            <a:ext cx="7416824" cy="6186309"/>
          </a:xfrm>
          <a:prstGeom prst="rect">
            <a:avLst/>
          </a:prstGeom>
        </p:spPr>
        <p:txBody>
          <a:bodyPr wrap="square">
            <a:spAutoFit/>
          </a:bodyPr>
          <a:lstStyle/>
          <a:p>
            <a:pPr lvl="0" algn="just">
              <a:lnSpc>
                <a:spcPct val="150000"/>
              </a:lnSpc>
              <a:buFont typeface="Wingdings" pitchFamily="2" charset="2"/>
              <a:buChar char="Ø"/>
            </a:pPr>
            <a:r>
              <a:rPr lang="el-GR" dirty="0" smtClean="0"/>
              <a:t>Βρίσκονται συνήθως σε αγροτικές, ορεινές περιοχές.</a:t>
            </a:r>
          </a:p>
          <a:p>
            <a:pPr algn="just">
              <a:lnSpc>
                <a:spcPct val="150000"/>
              </a:lnSpc>
              <a:buFont typeface="Wingdings" pitchFamily="2" charset="2"/>
              <a:buChar char="Ø"/>
            </a:pPr>
            <a:r>
              <a:rPr lang="el-GR" dirty="0" smtClean="0"/>
              <a:t>Κύρια στρατηγική διδασκαλίας αποτελούν οι σιωπηρές εργασίες.</a:t>
            </a:r>
          </a:p>
          <a:p>
            <a:pPr lvl="0" algn="just">
              <a:lnSpc>
                <a:spcPct val="150000"/>
              </a:lnSpc>
              <a:buFont typeface="Wingdings" pitchFamily="2" charset="2"/>
              <a:buChar char="Ø"/>
            </a:pPr>
            <a:r>
              <a:rPr lang="el-GR" dirty="0" smtClean="0"/>
              <a:t>Ο εκπαιδευτικός εργάζεται συγχρόνως με δύο ή περισσότερες τάξεις, με μαθητές διαφορετικών ηλικιών.</a:t>
            </a:r>
          </a:p>
          <a:p>
            <a:pPr lvl="0" algn="just">
              <a:lnSpc>
                <a:spcPct val="150000"/>
              </a:lnSpc>
              <a:buFont typeface="Wingdings" pitchFamily="2" charset="2"/>
              <a:buChar char="Ø"/>
            </a:pPr>
            <a:r>
              <a:rPr lang="el-GR" dirty="0" smtClean="0"/>
              <a:t>Η διδασκαλία μαθημάτων ειδικοτήτων ενδέχεται να μη πραγματοποιείται (π.χ. Αγγλικά).</a:t>
            </a:r>
          </a:p>
          <a:p>
            <a:pPr lvl="0" algn="just">
              <a:lnSpc>
                <a:spcPct val="150000"/>
              </a:lnSpc>
              <a:buFont typeface="Wingdings" pitchFamily="2" charset="2"/>
              <a:buChar char="Ø"/>
            </a:pPr>
            <a:r>
              <a:rPr lang="el-GR" dirty="0" smtClean="0"/>
              <a:t>Κοινό Αναλυτικό Πρόγραμμα με Πολυθέσια Δημοτικά Σχολεία αλλά μικρότερη αναλογία μαθητών-δασκάλων.</a:t>
            </a:r>
          </a:p>
          <a:p>
            <a:pPr>
              <a:lnSpc>
                <a:spcPct val="150000"/>
              </a:lnSpc>
            </a:pPr>
            <a:endParaRPr lang="el-GR" dirty="0" smtClean="0"/>
          </a:p>
          <a:p>
            <a:pPr>
              <a:lnSpc>
                <a:spcPct val="150000"/>
              </a:lnSpc>
            </a:pPr>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3697</TotalTime>
  <Words>2475</Words>
  <Application>Microsoft Office PowerPoint</Application>
  <PresentationFormat>Προβολή στην οθόνη (4:3)</PresentationFormat>
  <Paragraphs>265</Paragraphs>
  <Slides>31</Slides>
  <Notes>7</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Η επίδραση των διαδραστικών τηλεδιασκέψεων του προγράμματος «ΟΔΥΣΣΕΑΣ» στο κοινωνικό και ψυχολογικό προφίλ των μαθητών ολιγοθέσιων Δημοτικών σχολείων. Η περίπτωση του 3/θ Δ.Σ Βοριζίων</vt:lpstr>
      <vt:lpstr>Ευχαριστίες</vt:lpstr>
      <vt:lpstr>1. Σκοπός </vt:lpstr>
      <vt:lpstr>2. Συνεισφορά της διπλωματικής</vt:lpstr>
      <vt:lpstr>3. Ερευνητικά Ερωτήματα </vt:lpstr>
      <vt:lpstr>4.Δομή της εργασίας </vt:lpstr>
      <vt:lpstr>Διαφάνεια 7</vt:lpstr>
      <vt:lpstr>Διαφάνεια 8</vt:lpstr>
      <vt:lpstr>Διαφάνεια 9</vt:lpstr>
      <vt:lpstr>Διαφάνεια 10</vt:lpstr>
      <vt:lpstr>Διδακτική Παρέμβαση - Τηλεδιασκέψεις </vt:lpstr>
      <vt:lpstr>Διδακτική Παρέμβαση - 1η Τηλεδιάσκεψη</vt:lpstr>
      <vt:lpstr>Διδακτική Παρέμβαση - 1η Τηλεδιάσκεψη</vt:lpstr>
      <vt:lpstr>Διδακτική Παρέμβαση - 2η Τηλεδιάσκεψη</vt:lpstr>
      <vt:lpstr>Διδακτική Παρέμβαση - 2η Τηλεδιάσκεψη</vt:lpstr>
      <vt:lpstr>Διδακτική Παρέμβαση - 3η Τηλεδιάσκεψη</vt:lpstr>
      <vt:lpstr>Διδακτική Παρέμβαση - 3η Τηλεδιάσκεψη</vt:lpstr>
      <vt:lpstr>Διδακτική Παρέμβαση  - 4η Τηλεδιάσκεψη</vt:lpstr>
      <vt:lpstr>Διδακτική Παρέμβαση  - 4η Τηλεδιάσκεψη</vt:lpstr>
      <vt:lpstr>  Μεθοδολογία έρευνας </vt:lpstr>
      <vt:lpstr>   </vt:lpstr>
      <vt:lpstr>Διαφάνεια 22</vt:lpstr>
      <vt:lpstr>   Αποτελέσματα - Κύρια ευρήματα </vt:lpstr>
      <vt:lpstr>   Αποτελέσματα - Κύρια ευρήματα </vt:lpstr>
      <vt:lpstr>   Αποτελέσματα - Κύρια ευρήματα </vt:lpstr>
      <vt:lpstr>   Αποτελέσματα - Κύρια ευρήματα </vt:lpstr>
      <vt:lpstr>   Συμπεράσματα  έρευνας</vt:lpstr>
      <vt:lpstr>     Συμπεράσματα</vt:lpstr>
      <vt:lpstr>  Περιορισμοί</vt:lpstr>
      <vt:lpstr>   Σύνοψη </vt:lpstr>
      <vt:lpstr>Διαφάνεια 31</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Haris</cp:lastModifiedBy>
  <cp:revision>1753</cp:revision>
  <dcterms:created xsi:type="dcterms:W3CDTF">2003-10-16T17:37:47Z</dcterms:created>
  <dcterms:modified xsi:type="dcterms:W3CDTF">2019-11-09T22:18:48Z</dcterms:modified>
</cp:coreProperties>
</file>