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notesMasterIdLst>
    <p:notesMasterId r:id="rId43"/>
  </p:notesMasterIdLst>
  <p:handoutMasterIdLst>
    <p:handoutMasterId r:id="rId44"/>
  </p:handoutMasterIdLst>
  <p:sldIdLst>
    <p:sldId id="257" r:id="rId2"/>
    <p:sldId id="267" r:id="rId3"/>
    <p:sldId id="258" r:id="rId4"/>
    <p:sldId id="286" r:id="rId5"/>
    <p:sldId id="285" r:id="rId6"/>
    <p:sldId id="268" r:id="rId7"/>
    <p:sldId id="269" r:id="rId8"/>
    <p:sldId id="287" r:id="rId9"/>
    <p:sldId id="270" r:id="rId10"/>
    <p:sldId id="288" r:id="rId11"/>
    <p:sldId id="281" r:id="rId12"/>
    <p:sldId id="282" r:id="rId13"/>
    <p:sldId id="283" r:id="rId14"/>
    <p:sldId id="271" r:id="rId15"/>
    <p:sldId id="273" r:id="rId16"/>
    <p:sldId id="292" r:id="rId17"/>
    <p:sldId id="272" r:id="rId18"/>
    <p:sldId id="300" r:id="rId19"/>
    <p:sldId id="301" r:id="rId20"/>
    <p:sldId id="302" r:id="rId21"/>
    <p:sldId id="303" r:id="rId22"/>
    <p:sldId id="304" r:id="rId23"/>
    <p:sldId id="299" r:id="rId24"/>
    <p:sldId id="296" r:id="rId25"/>
    <p:sldId id="297" r:id="rId26"/>
    <p:sldId id="298" r:id="rId27"/>
    <p:sldId id="305" r:id="rId28"/>
    <p:sldId id="310" r:id="rId29"/>
    <p:sldId id="306" r:id="rId30"/>
    <p:sldId id="308" r:id="rId31"/>
    <p:sldId id="307" r:id="rId32"/>
    <p:sldId id="309" r:id="rId33"/>
    <p:sldId id="293" r:id="rId34"/>
    <p:sldId id="275" r:id="rId35"/>
    <p:sldId id="276" r:id="rId36"/>
    <p:sldId id="277" r:id="rId37"/>
    <p:sldId id="278" r:id="rId38"/>
    <p:sldId id="279" r:id="rId39"/>
    <p:sldId id="289" r:id="rId40"/>
    <p:sldId id="290" r:id="rId41"/>
    <p:sldId id="284" r:id="rId42"/>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DF1E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22" autoAdjust="0"/>
    <p:restoredTop sz="96182" autoAdjust="0"/>
  </p:normalViewPr>
  <p:slideViewPr>
    <p:cSldViewPr showGuides="1">
      <p:cViewPr varScale="1">
        <p:scale>
          <a:sx n="78" d="100"/>
          <a:sy n="78" d="100"/>
        </p:scale>
        <p:origin x="-228" y="-84"/>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164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4D181E-3816-4EB8-95E1-455F08EA43CB}" type="doc">
      <dgm:prSet loTypeId="urn:microsoft.com/office/officeart/2005/8/layout/arrow2" loCatId="process" qsTypeId="urn:microsoft.com/office/officeart/2005/8/quickstyle/simple1" qsCatId="simple" csTypeId="urn:microsoft.com/office/officeart/2005/8/colors/accent0_3" csCatId="mainScheme" phldr="1"/>
      <dgm:spPr/>
    </dgm:pt>
    <dgm:pt modelId="{8324FA57-C1DA-47B1-9228-766BFDDDD8B4}">
      <dgm:prSet phldrT="[Κείμενο]" custT="1"/>
      <dgm:spPr/>
      <dgm:t>
        <a:bodyPr/>
        <a:lstStyle/>
        <a:p>
          <a:r>
            <a:rPr lang="el-GR" sz="2000" dirty="0" smtClean="0"/>
            <a:t>Εργαλεία ηλεκτρονικής μάθησης και</a:t>
          </a:r>
        </a:p>
        <a:p>
          <a:r>
            <a:rPr lang="el-GR" sz="2000" dirty="0" smtClean="0"/>
            <a:t>πολυμέσα</a:t>
          </a:r>
          <a:endParaRPr lang="el-GR" sz="2000" dirty="0"/>
        </a:p>
      </dgm:t>
    </dgm:pt>
    <dgm:pt modelId="{111841C5-7091-4151-972B-50B88AA02F9E}" type="parTrans" cxnId="{7BF9AAF7-6349-4E5C-BD2B-74623144E049}">
      <dgm:prSet/>
      <dgm:spPr/>
      <dgm:t>
        <a:bodyPr/>
        <a:lstStyle/>
        <a:p>
          <a:endParaRPr lang="el-GR"/>
        </a:p>
      </dgm:t>
    </dgm:pt>
    <dgm:pt modelId="{6FE45384-89EB-4CDE-AE35-8BD8966346C4}" type="sibTrans" cxnId="{7BF9AAF7-6349-4E5C-BD2B-74623144E049}">
      <dgm:prSet/>
      <dgm:spPr/>
      <dgm:t>
        <a:bodyPr/>
        <a:lstStyle/>
        <a:p>
          <a:endParaRPr lang="el-GR"/>
        </a:p>
      </dgm:t>
    </dgm:pt>
    <dgm:pt modelId="{999C6893-3740-4F84-BAC1-5F49B42AE984}">
      <dgm:prSet phldrT="[Κείμενο]" custT="1"/>
      <dgm:spPr/>
      <dgm:t>
        <a:bodyPr/>
        <a:lstStyle/>
        <a:p>
          <a:r>
            <a:rPr lang="el-GR" sz="2000" dirty="0" smtClean="0"/>
            <a:t>Καινοτόμες εκπαιδευτικές μέθοδοι </a:t>
          </a:r>
        </a:p>
        <a:p>
          <a:r>
            <a:rPr lang="el-GR" sz="2000" dirty="0" smtClean="0"/>
            <a:t>ποιοτική εκπαίδευση</a:t>
          </a:r>
          <a:endParaRPr lang="el-GR" sz="2000" dirty="0"/>
        </a:p>
      </dgm:t>
    </dgm:pt>
    <dgm:pt modelId="{33CADC47-73E2-4348-9B04-14B7BBB877EC}" type="parTrans" cxnId="{C89C3D95-3A3F-4C3C-921B-C53E7D3E60BA}">
      <dgm:prSet/>
      <dgm:spPr/>
      <dgm:t>
        <a:bodyPr/>
        <a:lstStyle/>
        <a:p>
          <a:endParaRPr lang="el-GR"/>
        </a:p>
      </dgm:t>
    </dgm:pt>
    <dgm:pt modelId="{1BA65739-0D66-4D5C-BFCA-4FED1D83AD6F}" type="sibTrans" cxnId="{C89C3D95-3A3F-4C3C-921B-C53E7D3E60BA}">
      <dgm:prSet/>
      <dgm:spPr/>
      <dgm:t>
        <a:bodyPr/>
        <a:lstStyle/>
        <a:p>
          <a:endParaRPr lang="el-GR"/>
        </a:p>
      </dgm:t>
    </dgm:pt>
    <dgm:pt modelId="{DBADF5E4-0232-4BA4-839A-8BFD554F282E}">
      <dgm:prSet phldrT="[Κείμενο]" custT="1"/>
      <dgm:spPr/>
      <dgm:t>
        <a:bodyPr/>
        <a:lstStyle/>
        <a:p>
          <a:r>
            <a:rPr lang="el-GR" sz="2000" dirty="0" smtClean="0"/>
            <a:t>Συνεργασία</a:t>
          </a:r>
        </a:p>
        <a:p>
          <a:r>
            <a:rPr lang="el-GR" sz="2000" dirty="0" smtClean="0"/>
            <a:t>Αλληλεπίδραση</a:t>
          </a:r>
        </a:p>
        <a:p>
          <a:r>
            <a:rPr lang="el-GR" sz="2000" dirty="0" smtClean="0"/>
            <a:t>Εξατομικευμένη μάθηση</a:t>
          </a:r>
          <a:endParaRPr lang="el-GR" sz="2000" dirty="0"/>
        </a:p>
      </dgm:t>
    </dgm:pt>
    <dgm:pt modelId="{8B5ECD3C-FE11-4FBB-8E5D-8C639A92DBAE}" type="parTrans" cxnId="{107B7BC5-2D9B-4261-9E88-DA0125D22884}">
      <dgm:prSet/>
      <dgm:spPr/>
      <dgm:t>
        <a:bodyPr/>
        <a:lstStyle/>
        <a:p>
          <a:endParaRPr lang="el-GR"/>
        </a:p>
      </dgm:t>
    </dgm:pt>
    <dgm:pt modelId="{F7731082-4F16-42B7-9850-69CAD3440B43}" type="sibTrans" cxnId="{107B7BC5-2D9B-4261-9E88-DA0125D22884}">
      <dgm:prSet/>
      <dgm:spPr/>
      <dgm:t>
        <a:bodyPr/>
        <a:lstStyle/>
        <a:p>
          <a:endParaRPr lang="el-GR"/>
        </a:p>
      </dgm:t>
    </dgm:pt>
    <dgm:pt modelId="{8ADB1901-29BA-4693-A3B1-0B78FB1B691F}" type="pres">
      <dgm:prSet presAssocID="{6F4D181E-3816-4EB8-95E1-455F08EA43CB}" presName="arrowDiagram" presStyleCnt="0">
        <dgm:presLayoutVars>
          <dgm:chMax val="5"/>
          <dgm:dir/>
          <dgm:resizeHandles val="exact"/>
        </dgm:presLayoutVars>
      </dgm:prSet>
      <dgm:spPr/>
    </dgm:pt>
    <dgm:pt modelId="{0C8FCB11-28FB-4D6F-BD4D-01EE0335211D}" type="pres">
      <dgm:prSet presAssocID="{6F4D181E-3816-4EB8-95E1-455F08EA43CB}" presName="arrow" presStyleLbl="bgShp" presStyleIdx="0" presStyleCnt="1" custLinFactNeighborY="-4751"/>
      <dgm:spPr/>
    </dgm:pt>
    <dgm:pt modelId="{E05E712C-FD27-4E0A-BAAF-C74D8EC508EC}" type="pres">
      <dgm:prSet presAssocID="{6F4D181E-3816-4EB8-95E1-455F08EA43CB}" presName="arrowDiagram3" presStyleCnt="0"/>
      <dgm:spPr/>
    </dgm:pt>
    <dgm:pt modelId="{E05041F2-5A34-4E1D-9257-5A18A998B7BC}" type="pres">
      <dgm:prSet presAssocID="{8324FA57-C1DA-47B1-9228-766BFDDDD8B4}" presName="bullet3a" presStyleLbl="node1" presStyleIdx="0" presStyleCnt="3"/>
      <dgm:spPr/>
    </dgm:pt>
    <dgm:pt modelId="{D894586C-187E-4536-BAAF-F2A6DDF42715}" type="pres">
      <dgm:prSet presAssocID="{8324FA57-C1DA-47B1-9228-766BFDDDD8B4}" presName="textBox3a" presStyleLbl="revTx" presStyleIdx="0" presStyleCnt="3">
        <dgm:presLayoutVars>
          <dgm:bulletEnabled val="1"/>
        </dgm:presLayoutVars>
      </dgm:prSet>
      <dgm:spPr/>
      <dgm:t>
        <a:bodyPr/>
        <a:lstStyle/>
        <a:p>
          <a:endParaRPr lang="el-GR"/>
        </a:p>
      </dgm:t>
    </dgm:pt>
    <dgm:pt modelId="{CF7BD071-CD82-4659-96C6-5888596AABCD}" type="pres">
      <dgm:prSet presAssocID="{999C6893-3740-4F84-BAC1-5F49B42AE984}" presName="bullet3b" presStyleLbl="node1" presStyleIdx="1" presStyleCnt="3"/>
      <dgm:spPr/>
    </dgm:pt>
    <dgm:pt modelId="{5A679E6C-7050-44E4-8098-83A722256A57}" type="pres">
      <dgm:prSet presAssocID="{999C6893-3740-4F84-BAC1-5F49B42AE984}" presName="textBox3b" presStyleLbl="revTx" presStyleIdx="1" presStyleCnt="3">
        <dgm:presLayoutVars>
          <dgm:bulletEnabled val="1"/>
        </dgm:presLayoutVars>
      </dgm:prSet>
      <dgm:spPr/>
      <dgm:t>
        <a:bodyPr/>
        <a:lstStyle/>
        <a:p>
          <a:endParaRPr lang="el-GR"/>
        </a:p>
      </dgm:t>
    </dgm:pt>
    <dgm:pt modelId="{D2F29AF9-8444-479B-A2B6-00C7B888FE0F}" type="pres">
      <dgm:prSet presAssocID="{DBADF5E4-0232-4BA4-839A-8BFD554F282E}" presName="bullet3c" presStyleLbl="node1" presStyleIdx="2" presStyleCnt="3"/>
      <dgm:spPr/>
    </dgm:pt>
    <dgm:pt modelId="{A73D19CE-1C65-420F-9339-660CF21FE3B5}" type="pres">
      <dgm:prSet presAssocID="{DBADF5E4-0232-4BA4-839A-8BFD554F282E}" presName="textBox3c" presStyleLbl="revTx" presStyleIdx="2" presStyleCnt="3" custScaleX="124347" custScaleY="84686">
        <dgm:presLayoutVars>
          <dgm:bulletEnabled val="1"/>
        </dgm:presLayoutVars>
      </dgm:prSet>
      <dgm:spPr/>
      <dgm:t>
        <a:bodyPr/>
        <a:lstStyle/>
        <a:p>
          <a:endParaRPr lang="el-GR"/>
        </a:p>
      </dgm:t>
    </dgm:pt>
  </dgm:ptLst>
  <dgm:cxnLst>
    <dgm:cxn modelId="{C89C3D95-3A3F-4C3C-921B-C53E7D3E60BA}" srcId="{6F4D181E-3816-4EB8-95E1-455F08EA43CB}" destId="{999C6893-3740-4F84-BAC1-5F49B42AE984}" srcOrd="1" destOrd="0" parTransId="{33CADC47-73E2-4348-9B04-14B7BBB877EC}" sibTransId="{1BA65739-0D66-4D5C-BFCA-4FED1D83AD6F}"/>
    <dgm:cxn modelId="{3493E781-CDC8-49D0-8509-59BEB0E7F631}" type="presOf" srcId="{DBADF5E4-0232-4BA4-839A-8BFD554F282E}" destId="{A73D19CE-1C65-420F-9339-660CF21FE3B5}" srcOrd="0" destOrd="0" presId="urn:microsoft.com/office/officeart/2005/8/layout/arrow2"/>
    <dgm:cxn modelId="{C24C7E39-9CE4-4DCB-8E00-6D63D55CA500}" type="presOf" srcId="{6F4D181E-3816-4EB8-95E1-455F08EA43CB}" destId="{8ADB1901-29BA-4693-A3B1-0B78FB1B691F}" srcOrd="0" destOrd="0" presId="urn:microsoft.com/office/officeart/2005/8/layout/arrow2"/>
    <dgm:cxn modelId="{03994899-B881-4C19-84CC-E7135E4879C7}" type="presOf" srcId="{8324FA57-C1DA-47B1-9228-766BFDDDD8B4}" destId="{D894586C-187E-4536-BAAF-F2A6DDF42715}" srcOrd="0" destOrd="0" presId="urn:microsoft.com/office/officeart/2005/8/layout/arrow2"/>
    <dgm:cxn modelId="{107B7BC5-2D9B-4261-9E88-DA0125D22884}" srcId="{6F4D181E-3816-4EB8-95E1-455F08EA43CB}" destId="{DBADF5E4-0232-4BA4-839A-8BFD554F282E}" srcOrd="2" destOrd="0" parTransId="{8B5ECD3C-FE11-4FBB-8E5D-8C639A92DBAE}" sibTransId="{F7731082-4F16-42B7-9850-69CAD3440B43}"/>
    <dgm:cxn modelId="{5A7A7DB6-A72C-45AA-A67E-19F520BD1777}" type="presOf" srcId="{999C6893-3740-4F84-BAC1-5F49B42AE984}" destId="{5A679E6C-7050-44E4-8098-83A722256A57}" srcOrd="0" destOrd="0" presId="urn:microsoft.com/office/officeart/2005/8/layout/arrow2"/>
    <dgm:cxn modelId="{7BF9AAF7-6349-4E5C-BD2B-74623144E049}" srcId="{6F4D181E-3816-4EB8-95E1-455F08EA43CB}" destId="{8324FA57-C1DA-47B1-9228-766BFDDDD8B4}" srcOrd="0" destOrd="0" parTransId="{111841C5-7091-4151-972B-50B88AA02F9E}" sibTransId="{6FE45384-89EB-4CDE-AE35-8BD8966346C4}"/>
    <dgm:cxn modelId="{248C503C-CC40-47EC-AE5A-92DE644244F3}" type="presParOf" srcId="{8ADB1901-29BA-4693-A3B1-0B78FB1B691F}" destId="{0C8FCB11-28FB-4D6F-BD4D-01EE0335211D}" srcOrd="0" destOrd="0" presId="urn:microsoft.com/office/officeart/2005/8/layout/arrow2"/>
    <dgm:cxn modelId="{0927A22C-6CED-4E2D-83CB-24A286694AEF}" type="presParOf" srcId="{8ADB1901-29BA-4693-A3B1-0B78FB1B691F}" destId="{E05E712C-FD27-4E0A-BAAF-C74D8EC508EC}" srcOrd="1" destOrd="0" presId="urn:microsoft.com/office/officeart/2005/8/layout/arrow2"/>
    <dgm:cxn modelId="{63EB7239-40F7-4E46-94F9-C33017921BD4}" type="presParOf" srcId="{E05E712C-FD27-4E0A-BAAF-C74D8EC508EC}" destId="{E05041F2-5A34-4E1D-9257-5A18A998B7BC}" srcOrd="0" destOrd="0" presId="urn:microsoft.com/office/officeart/2005/8/layout/arrow2"/>
    <dgm:cxn modelId="{F4EFF04E-52FD-48D2-8ED2-78653C28E291}" type="presParOf" srcId="{E05E712C-FD27-4E0A-BAAF-C74D8EC508EC}" destId="{D894586C-187E-4536-BAAF-F2A6DDF42715}" srcOrd="1" destOrd="0" presId="urn:microsoft.com/office/officeart/2005/8/layout/arrow2"/>
    <dgm:cxn modelId="{18AB04B5-69A3-44C1-8988-13D3A2A2D940}" type="presParOf" srcId="{E05E712C-FD27-4E0A-BAAF-C74D8EC508EC}" destId="{CF7BD071-CD82-4659-96C6-5888596AABCD}" srcOrd="2" destOrd="0" presId="urn:microsoft.com/office/officeart/2005/8/layout/arrow2"/>
    <dgm:cxn modelId="{6767E6AD-ED12-44A6-A14F-9D298D1DBAD6}" type="presParOf" srcId="{E05E712C-FD27-4E0A-BAAF-C74D8EC508EC}" destId="{5A679E6C-7050-44E4-8098-83A722256A57}" srcOrd="3" destOrd="0" presId="urn:microsoft.com/office/officeart/2005/8/layout/arrow2"/>
    <dgm:cxn modelId="{38CDEE2C-A0E7-4631-B2E6-EBE0FEB3F593}" type="presParOf" srcId="{E05E712C-FD27-4E0A-BAAF-C74D8EC508EC}" destId="{D2F29AF9-8444-479B-A2B6-00C7B888FE0F}" srcOrd="4" destOrd="0" presId="urn:microsoft.com/office/officeart/2005/8/layout/arrow2"/>
    <dgm:cxn modelId="{8923A2CF-B4B6-4B6F-9EC2-1001AE6BC299}" type="presParOf" srcId="{E05E712C-FD27-4E0A-BAAF-C74D8EC508EC}" destId="{A73D19CE-1C65-420F-9339-660CF21FE3B5}" srcOrd="5"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8FCB11-28FB-4D6F-BD4D-01EE0335211D}">
      <dsp:nvSpPr>
        <dsp:cNvPr id="0" name=""/>
        <dsp:cNvSpPr/>
      </dsp:nvSpPr>
      <dsp:spPr>
        <a:xfrm>
          <a:off x="0" y="0"/>
          <a:ext cx="8125883" cy="5078676"/>
        </a:xfrm>
        <a:prstGeom prst="swooshArrow">
          <a:avLst>
            <a:gd name="adj1" fmla="val 25000"/>
            <a:gd name="adj2" fmla="val 25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5041F2-5A34-4E1D-9257-5A18A998B7BC}">
      <dsp:nvSpPr>
        <dsp:cNvPr id="0" name=""/>
        <dsp:cNvSpPr/>
      </dsp:nvSpPr>
      <dsp:spPr>
        <a:xfrm>
          <a:off x="1031987" y="3674592"/>
          <a:ext cx="211272" cy="21127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4586C-187E-4536-BAAF-F2A6DDF42715}">
      <dsp:nvSpPr>
        <dsp:cNvPr id="0" name=""/>
        <dsp:cNvSpPr/>
      </dsp:nvSpPr>
      <dsp:spPr>
        <a:xfrm>
          <a:off x="1137623" y="3780228"/>
          <a:ext cx="1893330" cy="1467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49" tIns="0" rIns="0" bIns="0" numCol="1" spcCol="1270" anchor="t" anchorCtr="0">
          <a:noAutofit/>
        </a:bodyPr>
        <a:lstStyle/>
        <a:p>
          <a:pPr lvl="0" algn="l" defTabSz="889000">
            <a:lnSpc>
              <a:spcPct val="90000"/>
            </a:lnSpc>
            <a:spcBef>
              <a:spcPct val="0"/>
            </a:spcBef>
            <a:spcAft>
              <a:spcPct val="35000"/>
            </a:spcAft>
          </a:pPr>
          <a:r>
            <a:rPr lang="el-GR" sz="2000" kern="1200" dirty="0" smtClean="0"/>
            <a:t>Εργαλεία ηλεκτρονικής μάθησης και</a:t>
          </a:r>
        </a:p>
        <a:p>
          <a:pPr lvl="0" algn="l" defTabSz="889000">
            <a:lnSpc>
              <a:spcPct val="90000"/>
            </a:lnSpc>
            <a:spcBef>
              <a:spcPct val="0"/>
            </a:spcBef>
            <a:spcAft>
              <a:spcPct val="35000"/>
            </a:spcAft>
          </a:pPr>
          <a:r>
            <a:rPr lang="el-GR" sz="2000" kern="1200" dirty="0" smtClean="0"/>
            <a:t>πολυμέσα</a:t>
          </a:r>
          <a:endParaRPr lang="el-GR" sz="2000" kern="1200" dirty="0"/>
        </a:p>
      </dsp:txBody>
      <dsp:txXfrm>
        <a:off x="1137623" y="3780228"/>
        <a:ext cx="1893330" cy="1467737"/>
      </dsp:txXfrm>
    </dsp:sp>
    <dsp:sp modelId="{CF7BD071-CD82-4659-96C6-5888596AABCD}">
      <dsp:nvSpPr>
        <dsp:cNvPr id="0" name=""/>
        <dsp:cNvSpPr/>
      </dsp:nvSpPr>
      <dsp:spPr>
        <a:xfrm>
          <a:off x="2896877" y="2294207"/>
          <a:ext cx="381916" cy="38191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679E6C-7050-44E4-8098-83A722256A57}">
      <dsp:nvSpPr>
        <dsp:cNvPr id="0" name=""/>
        <dsp:cNvSpPr/>
      </dsp:nvSpPr>
      <dsp:spPr>
        <a:xfrm>
          <a:off x="3087835" y="2485166"/>
          <a:ext cx="1950211" cy="276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370" tIns="0" rIns="0" bIns="0" numCol="1" spcCol="1270" anchor="t" anchorCtr="0">
          <a:noAutofit/>
        </a:bodyPr>
        <a:lstStyle/>
        <a:p>
          <a:pPr lvl="0" algn="l" defTabSz="889000">
            <a:lnSpc>
              <a:spcPct val="90000"/>
            </a:lnSpc>
            <a:spcBef>
              <a:spcPct val="0"/>
            </a:spcBef>
            <a:spcAft>
              <a:spcPct val="35000"/>
            </a:spcAft>
          </a:pPr>
          <a:r>
            <a:rPr lang="el-GR" sz="2000" kern="1200" dirty="0" smtClean="0"/>
            <a:t>Καινοτόμες εκπαιδευτικές μέθοδοι </a:t>
          </a:r>
        </a:p>
        <a:p>
          <a:pPr lvl="0" algn="l" defTabSz="889000">
            <a:lnSpc>
              <a:spcPct val="90000"/>
            </a:lnSpc>
            <a:spcBef>
              <a:spcPct val="0"/>
            </a:spcBef>
            <a:spcAft>
              <a:spcPct val="35000"/>
            </a:spcAft>
          </a:pPr>
          <a:r>
            <a:rPr lang="el-GR" sz="2000" kern="1200" dirty="0" smtClean="0"/>
            <a:t>ποιοτική εκπαίδευση</a:t>
          </a:r>
          <a:endParaRPr lang="el-GR" sz="2000" kern="1200" dirty="0"/>
        </a:p>
      </dsp:txBody>
      <dsp:txXfrm>
        <a:off x="3087835" y="2485166"/>
        <a:ext cx="1950211" cy="2762800"/>
      </dsp:txXfrm>
    </dsp:sp>
    <dsp:sp modelId="{D2F29AF9-8444-479B-A2B6-00C7B888FE0F}">
      <dsp:nvSpPr>
        <dsp:cNvPr id="0" name=""/>
        <dsp:cNvSpPr/>
      </dsp:nvSpPr>
      <dsp:spPr>
        <a:xfrm>
          <a:off x="5139620" y="1454194"/>
          <a:ext cx="528182" cy="52818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3D19CE-1C65-420F-9339-660CF21FE3B5}">
      <dsp:nvSpPr>
        <dsp:cNvPr id="0" name=""/>
        <dsp:cNvSpPr/>
      </dsp:nvSpPr>
      <dsp:spPr>
        <a:xfrm>
          <a:off x="5166303" y="1988553"/>
          <a:ext cx="2425030" cy="2989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873" tIns="0" rIns="0" bIns="0" numCol="1" spcCol="1270" anchor="t" anchorCtr="0">
          <a:noAutofit/>
        </a:bodyPr>
        <a:lstStyle/>
        <a:p>
          <a:pPr lvl="0" algn="l" defTabSz="889000">
            <a:lnSpc>
              <a:spcPct val="90000"/>
            </a:lnSpc>
            <a:spcBef>
              <a:spcPct val="0"/>
            </a:spcBef>
            <a:spcAft>
              <a:spcPct val="35000"/>
            </a:spcAft>
          </a:pPr>
          <a:r>
            <a:rPr lang="el-GR" sz="2000" kern="1200" dirty="0" smtClean="0"/>
            <a:t>Συνεργασία</a:t>
          </a:r>
        </a:p>
        <a:p>
          <a:pPr lvl="0" algn="l" defTabSz="889000">
            <a:lnSpc>
              <a:spcPct val="90000"/>
            </a:lnSpc>
            <a:spcBef>
              <a:spcPct val="0"/>
            </a:spcBef>
            <a:spcAft>
              <a:spcPct val="35000"/>
            </a:spcAft>
          </a:pPr>
          <a:r>
            <a:rPr lang="el-GR" sz="2000" kern="1200" dirty="0" smtClean="0"/>
            <a:t>Αλληλεπίδραση</a:t>
          </a:r>
        </a:p>
        <a:p>
          <a:pPr lvl="0" algn="l" defTabSz="889000">
            <a:lnSpc>
              <a:spcPct val="90000"/>
            </a:lnSpc>
            <a:spcBef>
              <a:spcPct val="0"/>
            </a:spcBef>
            <a:spcAft>
              <a:spcPct val="35000"/>
            </a:spcAft>
          </a:pPr>
          <a:r>
            <a:rPr lang="el-GR" sz="2000" kern="1200" dirty="0" smtClean="0"/>
            <a:t>Εξατομικευμένη μάθηση</a:t>
          </a:r>
          <a:endParaRPr lang="el-GR" sz="2000" kern="1200" dirty="0"/>
        </a:p>
      </dsp:txBody>
      <dsp:txXfrm>
        <a:off x="5166303" y="1988553"/>
        <a:ext cx="2425030" cy="298914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11/30/2019</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xmlns=""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11/30/2019</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xmlns=""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xmlns="" val="1607705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10</a:t>
            </a:fld>
            <a:endParaRPr lang="en-US"/>
          </a:p>
        </p:txBody>
      </p:sp>
    </p:spTree>
    <p:extLst>
      <p:ext uri="{BB962C8B-B14F-4D97-AF65-F5344CB8AC3E}">
        <p14:creationId xmlns:p14="http://schemas.microsoft.com/office/powerpoint/2010/main" xmlns="" val="3014030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11</a:t>
            </a:fld>
            <a:endParaRPr lang="en-US"/>
          </a:p>
        </p:txBody>
      </p:sp>
    </p:spTree>
    <p:extLst>
      <p:ext uri="{BB962C8B-B14F-4D97-AF65-F5344CB8AC3E}">
        <p14:creationId xmlns:p14="http://schemas.microsoft.com/office/powerpoint/2010/main" xmlns="" val="3014030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12</a:t>
            </a:fld>
            <a:endParaRPr lang="en-US"/>
          </a:p>
        </p:txBody>
      </p:sp>
    </p:spTree>
    <p:extLst>
      <p:ext uri="{BB962C8B-B14F-4D97-AF65-F5344CB8AC3E}">
        <p14:creationId xmlns:p14="http://schemas.microsoft.com/office/powerpoint/2010/main" xmlns="" val="3014030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13</a:t>
            </a:fld>
            <a:endParaRPr lang="en-US"/>
          </a:p>
        </p:txBody>
      </p:sp>
    </p:spTree>
    <p:extLst>
      <p:ext uri="{BB962C8B-B14F-4D97-AF65-F5344CB8AC3E}">
        <p14:creationId xmlns:p14="http://schemas.microsoft.com/office/powerpoint/2010/main" xmlns="" val="3014030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14</a:t>
            </a:fld>
            <a:endParaRPr lang="en-US"/>
          </a:p>
        </p:txBody>
      </p:sp>
    </p:spTree>
    <p:extLst>
      <p:ext uri="{BB962C8B-B14F-4D97-AF65-F5344CB8AC3E}">
        <p14:creationId xmlns:p14="http://schemas.microsoft.com/office/powerpoint/2010/main" xmlns="" val="227370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15</a:t>
            </a:fld>
            <a:endParaRPr lang="en-US"/>
          </a:p>
        </p:txBody>
      </p:sp>
    </p:spTree>
    <p:extLst>
      <p:ext uri="{BB962C8B-B14F-4D97-AF65-F5344CB8AC3E}">
        <p14:creationId xmlns:p14="http://schemas.microsoft.com/office/powerpoint/2010/main" xmlns="" val="3563734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16</a:t>
            </a:fld>
            <a:endParaRPr lang="en-US"/>
          </a:p>
        </p:txBody>
      </p:sp>
    </p:spTree>
    <p:extLst>
      <p:ext uri="{BB962C8B-B14F-4D97-AF65-F5344CB8AC3E}">
        <p14:creationId xmlns:p14="http://schemas.microsoft.com/office/powerpoint/2010/main" xmlns="" val="2383270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17</a:t>
            </a:fld>
            <a:endParaRPr lang="en-US"/>
          </a:p>
        </p:txBody>
      </p:sp>
    </p:spTree>
    <p:extLst>
      <p:ext uri="{BB962C8B-B14F-4D97-AF65-F5344CB8AC3E}">
        <p14:creationId xmlns:p14="http://schemas.microsoft.com/office/powerpoint/2010/main" xmlns="" val="2383270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33</a:t>
            </a:fld>
            <a:endParaRPr lang="en-US"/>
          </a:p>
        </p:txBody>
      </p:sp>
    </p:spTree>
    <p:extLst>
      <p:ext uri="{BB962C8B-B14F-4D97-AF65-F5344CB8AC3E}">
        <p14:creationId xmlns:p14="http://schemas.microsoft.com/office/powerpoint/2010/main" xmlns="" val="2383270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34</a:t>
            </a:fld>
            <a:endParaRPr lang="en-US"/>
          </a:p>
        </p:txBody>
      </p:sp>
    </p:spTree>
    <p:extLst>
      <p:ext uri="{BB962C8B-B14F-4D97-AF65-F5344CB8AC3E}">
        <p14:creationId xmlns:p14="http://schemas.microsoft.com/office/powerpoint/2010/main" xmlns="" val="280546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xmlns="" val="1514691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35</a:t>
            </a:fld>
            <a:endParaRPr lang="en-US"/>
          </a:p>
        </p:txBody>
      </p:sp>
    </p:spTree>
    <p:extLst>
      <p:ext uri="{BB962C8B-B14F-4D97-AF65-F5344CB8AC3E}">
        <p14:creationId xmlns:p14="http://schemas.microsoft.com/office/powerpoint/2010/main" xmlns="" val="1469059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36</a:t>
            </a:fld>
            <a:endParaRPr lang="en-US"/>
          </a:p>
        </p:txBody>
      </p:sp>
    </p:spTree>
    <p:extLst>
      <p:ext uri="{BB962C8B-B14F-4D97-AF65-F5344CB8AC3E}">
        <p14:creationId xmlns:p14="http://schemas.microsoft.com/office/powerpoint/2010/main" xmlns="" val="197565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37</a:t>
            </a:fld>
            <a:endParaRPr lang="en-US"/>
          </a:p>
        </p:txBody>
      </p:sp>
    </p:spTree>
    <p:extLst>
      <p:ext uri="{BB962C8B-B14F-4D97-AF65-F5344CB8AC3E}">
        <p14:creationId xmlns:p14="http://schemas.microsoft.com/office/powerpoint/2010/main" xmlns="" val="1582179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38</a:t>
            </a:fld>
            <a:endParaRPr lang="en-US"/>
          </a:p>
        </p:txBody>
      </p:sp>
    </p:spTree>
    <p:extLst>
      <p:ext uri="{BB962C8B-B14F-4D97-AF65-F5344CB8AC3E}">
        <p14:creationId xmlns:p14="http://schemas.microsoft.com/office/powerpoint/2010/main" xmlns="" val="780791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39</a:t>
            </a:fld>
            <a:endParaRPr lang="en-US"/>
          </a:p>
        </p:txBody>
      </p:sp>
    </p:spTree>
    <p:extLst>
      <p:ext uri="{BB962C8B-B14F-4D97-AF65-F5344CB8AC3E}">
        <p14:creationId xmlns:p14="http://schemas.microsoft.com/office/powerpoint/2010/main" xmlns="" val="780791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40</a:t>
            </a:fld>
            <a:endParaRPr lang="en-US"/>
          </a:p>
        </p:txBody>
      </p:sp>
    </p:spTree>
    <p:extLst>
      <p:ext uri="{BB962C8B-B14F-4D97-AF65-F5344CB8AC3E}">
        <p14:creationId xmlns:p14="http://schemas.microsoft.com/office/powerpoint/2010/main" xmlns="" val="780791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41</a:t>
            </a:fld>
            <a:endParaRPr lang="en-US"/>
          </a:p>
        </p:txBody>
      </p:sp>
    </p:spTree>
    <p:extLst>
      <p:ext uri="{BB962C8B-B14F-4D97-AF65-F5344CB8AC3E}">
        <p14:creationId xmlns:p14="http://schemas.microsoft.com/office/powerpoint/2010/main" xmlns="" val="1184701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3</a:t>
            </a:fld>
            <a:endParaRPr lang="en-US"/>
          </a:p>
        </p:txBody>
      </p:sp>
    </p:spTree>
    <p:extLst>
      <p:ext uri="{BB962C8B-B14F-4D97-AF65-F5344CB8AC3E}">
        <p14:creationId xmlns:p14="http://schemas.microsoft.com/office/powerpoint/2010/main" xmlns="" val="1284804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4</a:t>
            </a:fld>
            <a:endParaRPr lang="en-US"/>
          </a:p>
        </p:txBody>
      </p:sp>
    </p:spTree>
    <p:extLst>
      <p:ext uri="{BB962C8B-B14F-4D97-AF65-F5344CB8AC3E}">
        <p14:creationId xmlns:p14="http://schemas.microsoft.com/office/powerpoint/2010/main" xmlns="" val="1284804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5</a:t>
            </a:fld>
            <a:endParaRPr lang="en-US"/>
          </a:p>
        </p:txBody>
      </p:sp>
    </p:spTree>
    <p:extLst>
      <p:ext uri="{BB962C8B-B14F-4D97-AF65-F5344CB8AC3E}">
        <p14:creationId xmlns:p14="http://schemas.microsoft.com/office/powerpoint/2010/main" xmlns="" val="128480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6</a:t>
            </a:fld>
            <a:endParaRPr lang="en-US"/>
          </a:p>
        </p:txBody>
      </p:sp>
    </p:spTree>
    <p:extLst>
      <p:ext uri="{BB962C8B-B14F-4D97-AF65-F5344CB8AC3E}">
        <p14:creationId xmlns:p14="http://schemas.microsoft.com/office/powerpoint/2010/main" xmlns="" val="1826628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7</a:t>
            </a:fld>
            <a:endParaRPr lang="en-US"/>
          </a:p>
        </p:txBody>
      </p:sp>
    </p:spTree>
    <p:extLst>
      <p:ext uri="{BB962C8B-B14F-4D97-AF65-F5344CB8AC3E}">
        <p14:creationId xmlns:p14="http://schemas.microsoft.com/office/powerpoint/2010/main" xmlns="" val="396371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8</a:t>
            </a:fld>
            <a:endParaRPr lang="en-US"/>
          </a:p>
        </p:txBody>
      </p:sp>
    </p:spTree>
    <p:extLst>
      <p:ext uri="{BB962C8B-B14F-4D97-AF65-F5344CB8AC3E}">
        <p14:creationId xmlns:p14="http://schemas.microsoft.com/office/powerpoint/2010/main" xmlns="" val="3963717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9</a:t>
            </a:fld>
            <a:endParaRPr lang="en-US"/>
          </a:p>
        </p:txBody>
      </p:sp>
    </p:spTree>
    <p:extLst>
      <p:ext uri="{BB962C8B-B14F-4D97-AF65-F5344CB8AC3E}">
        <p14:creationId xmlns:p14="http://schemas.microsoft.com/office/powerpoint/2010/main" xmlns="" val="3014030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p:cNvGrpSpPr/>
          <p:nvPr/>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nvGrpSpPr>
            <p:cNvPr id="12" name="Group 11"/>
            <p:cNvGrpSpPr/>
            <p:nvPr/>
          </p:nvGrpSpPr>
          <p:grpSpPr>
            <a:xfrm>
              <a:off x="0" y="0"/>
              <a:ext cx="4742741" cy="6858000"/>
              <a:chOff x="0" y="0"/>
              <a:chExt cx="4742741" cy="6858000"/>
            </a:xfrm>
          </p:grpSpPr>
          <p:pic>
            <p:nvPicPr>
              <p:cNvPr id="9" name="Picture 8" descr="Stacked books"/>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4591594" cy="6858000"/>
              </a:xfrm>
              <a:prstGeom prst="rect">
                <a:avLst/>
              </a:prstGeom>
            </p:spPr>
          </p:pic>
          <p:sp>
            <p:nvSpPr>
              <p:cNvPr id="10" name="Rectangle 9"/>
              <p:cNvSpPr/>
              <p:nvPr/>
            </p:nvSpPr>
            <p:spPr>
              <a:xfrm>
                <a:off x="4605581"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smtClean="0"/>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dirty="0"/>
          </a:p>
        </p:txBody>
      </p:sp>
      <p:sp>
        <p:nvSpPr>
          <p:cNvPr id="5" name="Date Placeholder 4"/>
          <p:cNvSpPr>
            <a:spLocks noGrp="1"/>
          </p:cNvSpPr>
          <p:nvPr>
            <p:ph type="dt" sz="half" idx="10"/>
          </p:nvPr>
        </p:nvSpPr>
        <p:spPr/>
        <p:txBody>
          <a:bodyPr/>
          <a:lstStyle/>
          <a:p>
            <a:fld id="{5706A09E-12D5-4B1D-B8BB-C300B1DDD423}" type="datetime1">
              <a:rPr lang="en-US" smtClean="0"/>
              <a:pPr/>
              <a:t>11/30/2019</a:t>
            </a:fld>
            <a:endParaRPr lang="en-US"/>
          </a:p>
        </p:txBody>
      </p:sp>
      <p:sp>
        <p:nvSpPr>
          <p:cNvPr id="7" name="Footer Placeholder 6"/>
          <p:cNvSpPr>
            <a:spLocks noGrp="1"/>
          </p:cNvSpPr>
          <p:nvPr>
            <p:ph type="ftr" sz="quarter" idx="11"/>
          </p:nvPr>
        </p:nvSpPr>
        <p:spPr/>
        <p:txBody>
          <a:bodyPr/>
          <a:lstStyle/>
          <a:p>
            <a:r>
              <a:rPr lang="en-US" dirty="0"/>
              <a:t>Add a footer</a:t>
            </a:r>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3322012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hasCustomPrompt="1"/>
          </p:nvPr>
        </p:nvSpPr>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D91CA53D-4C84-40AA-983E-A1E818A7FEFC}" type="datetime1">
              <a:rPr lang="en-US" smtClean="0"/>
              <a:pPr/>
              <a:t>11/30/2019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xmlns="" val="18176198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smtClean="0"/>
              <a:t>Click to edit Master title style</a:t>
            </a:r>
            <a:endParaRPr/>
          </a:p>
        </p:txBody>
      </p:sp>
      <p:sp>
        <p:nvSpPr>
          <p:cNvPr id="3" name="Vertical Text Placeholder 2"/>
          <p:cNvSpPr>
            <a:spLocks noGrp="1"/>
          </p:cNvSpPr>
          <p:nvPr>
            <p:ph type="body" orient="vert" idx="1" hasCustomPrompt="1"/>
          </p:nvPr>
        </p:nvSpPr>
        <p:spPr>
          <a:xfrm>
            <a:off x="1117309" y="274638"/>
            <a:ext cx="8532178" cy="5897561"/>
          </a:xfrm>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C8E2FCEE-AE66-4EAB-9C04-97F8A56A6354}" type="datetime1">
              <a:rPr lang="en-US" smtClean="0"/>
              <a:pPr/>
              <a:t>11/30/2019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xmlns="" val="37236915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5A9377B-053C-438C-8A98-92C419A6701C}" type="datetime1">
              <a:rPr lang="en-US" smtClean="0"/>
              <a:pPr/>
              <a:t>11/30/2019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DA60BA0E-20D0-4E7C-B286-26C960A6788F}" type="slidenum">
              <a:rPr lang="en-US" smtClean="0"/>
              <a:pPr/>
              <a:t>‹#›</a:t>
            </a:fld>
            <a:endParaRPr lang="en-US"/>
          </a:p>
        </p:txBody>
      </p:sp>
    </p:spTree>
    <p:extLst>
      <p:ext uri="{BB962C8B-B14F-4D97-AF65-F5344CB8AC3E}">
        <p14:creationId xmlns:p14="http://schemas.microsoft.com/office/powerpoint/2010/main" xmlns="" val="28653597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pic>
          <p:nvPicPr>
            <p:cNvPr id="10" name="Picture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solidFill>
                  <a:schemeClr val="tx2"/>
                </a:solidFill>
              </a:endParaRPr>
            </a:p>
          </p:txBody>
        </p:sp>
      </p:grpSp>
      <p:pic>
        <p:nvPicPr>
          <p:cNvPr id="5" name="Picture 4" descr="Stacked books"/>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smtClean="0"/>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dirty="0"/>
          </a:p>
        </p:txBody>
      </p:sp>
      <p:sp>
        <p:nvSpPr>
          <p:cNvPr id="2" name="Date Placeholder 1"/>
          <p:cNvSpPr>
            <a:spLocks noGrp="1"/>
          </p:cNvSpPr>
          <p:nvPr>
            <p:ph type="dt" sz="half" idx="10"/>
          </p:nvPr>
        </p:nvSpPr>
        <p:spPr/>
        <p:txBody>
          <a:bodyPr/>
          <a:lstStyle/>
          <a:p>
            <a:fld id="{B07CEF46-0123-4A75-9835-49DC49D53DE2}" type="datetime1">
              <a:rPr lang="en-US" smtClean="0"/>
              <a:pPr/>
              <a:t>11/30/2019</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305258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hasCustomPrompt="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buFont typeface="Century Gothic" panose="020B0502020202020204" pitchFamily="34" charset="0"/>
              <a:buChar char="–"/>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8"/>
            <a:endParaRPr dirty="0"/>
          </a:p>
        </p:txBody>
      </p:sp>
      <p:sp>
        <p:nvSpPr>
          <p:cNvPr id="4" name="Content Placeholder 3"/>
          <p:cNvSpPr>
            <a:spLocks noGrp="1"/>
          </p:cNvSpPr>
          <p:nvPr>
            <p:ph sz="half" idx="2" hasCustomPrompt="1"/>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p>
            <a:fld id="{62A6378D-18AE-47D1-B10A-42F623B40082}" type="datetime1">
              <a:rPr lang="en-US" smtClean="0"/>
              <a:pPr/>
              <a:t>11/30/2019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20250459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Edit Master text styles</a:t>
            </a:r>
          </a:p>
        </p:txBody>
      </p:sp>
      <p:sp>
        <p:nvSpPr>
          <p:cNvPr id="4" name="Content Placeholder 3"/>
          <p:cNvSpPr>
            <a:spLocks noGrp="1"/>
          </p:cNvSpPr>
          <p:nvPr>
            <p:ph sz="half" idx="2" hasCustomPrompt="1"/>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Edit Master text styles</a:t>
            </a:r>
          </a:p>
        </p:txBody>
      </p:sp>
      <p:sp>
        <p:nvSpPr>
          <p:cNvPr id="6" name="Content Placeholder 5"/>
          <p:cNvSpPr>
            <a:spLocks noGrp="1"/>
          </p:cNvSpPr>
          <p:nvPr>
            <p:ph sz="quarter" idx="4" hasCustomPrompt="1"/>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 name="Date Placeholder 6"/>
          <p:cNvSpPr>
            <a:spLocks noGrp="1"/>
          </p:cNvSpPr>
          <p:nvPr>
            <p:ph type="dt" sz="half" idx="10"/>
          </p:nvPr>
        </p:nvSpPr>
        <p:spPr/>
        <p:txBody>
          <a:bodyPr/>
          <a:lstStyle/>
          <a:p>
            <a:fld id="{321F6AE8-D704-41F6-B16A-5547B5672AC1}" type="datetime1">
              <a:rPr lang="en-US" smtClean="0"/>
              <a:pPr/>
              <a:t>11/30/2019</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9200728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58AB9538-6F63-4C0B-916D-ED3F4E0A1B28}" type="datetime1">
              <a:rPr lang="en-US" smtClean="0"/>
              <a:pPr/>
              <a:t>11/30/2019</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23048451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8F15BF-7116-4A9E-8022-5A2DC937F971}" type="datetime1">
              <a:rPr lang="en-US" smtClean="0"/>
              <a:pPr/>
              <a:t>11/30/2019</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2195072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smtClean="0"/>
              <a:t>Click to edit Master title style</a:t>
            </a:r>
            <a:endParaRPr dirty="0"/>
          </a:p>
        </p:txBody>
      </p:sp>
      <p:sp>
        <p:nvSpPr>
          <p:cNvPr id="3" name="Content Placeholder 2"/>
          <p:cNvSpPr>
            <a:spLocks noGrp="1"/>
          </p:cNvSpPr>
          <p:nvPr>
            <p:ph idx="1" hasCustomPrompt="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marL="2418976" indent="-285750">
              <a:buFont typeface="Century Gothic" panose="020B0502020202020204" pitchFamily="34" charset="0"/>
              <a:buChar cha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Edit Master text styles</a:t>
            </a:r>
          </a:p>
        </p:txBody>
      </p:sp>
      <p:sp>
        <p:nvSpPr>
          <p:cNvPr id="5" name="Date Placeholder 4"/>
          <p:cNvSpPr>
            <a:spLocks noGrp="1"/>
          </p:cNvSpPr>
          <p:nvPr>
            <p:ph type="dt" sz="half" idx="10"/>
          </p:nvPr>
        </p:nvSpPr>
        <p:spPr/>
        <p:txBody>
          <a:bodyPr/>
          <a:lstStyle/>
          <a:p>
            <a:fld id="{41B8DC91-5A3B-40CE-8C1D-279A8EF6E008}" type="datetime1">
              <a:rPr lang="en-US" smtClean="0"/>
              <a:pPr/>
              <a:t>11/30/2019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xmlns="" val="7891109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Edit Master text styles</a:t>
            </a:r>
          </a:p>
        </p:txBody>
      </p:sp>
      <p:sp>
        <p:nvSpPr>
          <p:cNvPr id="5" name="Date Placeholder 4"/>
          <p:cNvSpPr>
            <a:spLocks noGrp="1"/>
          </p:cNvSpPr>
          <p:nvPr>
            <p:ph type="dt" sz="half" idx="10"/>
          </p:nvPr>
        </p:nvSpPr>
        <p:spPr/>
        <p:txBody>
          <a:bodyPr/>
          <a:lstStyle/>
          <a:p>
            <a:fld id="{36B7C20A-B94A-4E20-B4B2-88A7825AE904}" type="datetime1">
              <a:rPr lang="en-US" smtClean="0"/>
              <a:pPr/>
              <a:t>11/30/2019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xmlns="" val="35213725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859468AF-EFCF-4AAD-ACF4-3BA83EC4AF4E}" type="datetime1">
              <a:rPr lang="en-US" smtClean="0"/>
              <a:pPr/>
              <a:t>11/30/2019</a:t>
            </a:fld>
            <a:endParaRPr lang="en-US" dirty="0"/>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xmlns="" val="20601877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DIE8NEISKANONISMOITENISITF&amp;id_session=0&amp;gidReq=0&amp;gradebook=0&amp;origin=&amp;isStudentView=tru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dx.doi.org/10.12681/icodl.613"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ncbi.nlm.nih.gov/pmc/articles/PMC3737889/" TargetMode="External"/><Relationship Id="rId5" Type="http://schemas.openxmlformats.org/officeDocument/2006/relationships/hyperlink" Target="https://www.sciencedirect.com/science/article/pii/S1877042811008457" TargetMode="External"/><Relationship Id="rId4" Type="http://schemas.openxmlformats.org/officeDocument/2006/relationships/hyperlink" Target="http://ojs.staff.duth.gr/ojs/index.php/ExSoc/article/view/377"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98268" y="1772816"/>
            <a:ext cx="7390558" cy="2376264"/>
          </a:xfrm>
          <a:solidFill>
            <a:srgbClr val="FDF1E9"/>
          </a:solidFill>
        </p:spPr>
        <p:txBody>
          <a:bodyPr>
            <a:noAutofit/>
          </a:bodyPr>
          <a:lstStyle/>
          <a:p>
            <a:pPr algn="ctr"/>
            <a:r>
              <a:rPr lang="el-GR" sz="2600" b="1" dirty="0" smtClean="0">
                <a:latin typeface="Times New Roman" pitchFamily="18" charset="0"/>
                <a:cs typeface="Times New Roman" pitchFamily="18" charset="0"/>
              </a:rPr>
              <a:t>ΔΗΜΙΟΥΡΓΙΑ ΚΑΙ ΑΞΙΟΛΟΓΗΣΗ </a:t>
            </a:r>
            <a:r>
              <a:rPr lang="en-US" sz="2600" b="1" dirty="0" smtClean="0">
                <a:latin typeface="Times New Roman" pitchFamily="18" charset="0"/>
                <a:cs typeface="Times New Roman" pitchFamily="18" charset="0"/>
              </a:rPr>
              <a:t/>
            </a:r>
            <a:br>
              <a:rPr lang="en-US" sz="2600" b="1" dirty="0" smtClean="0">
                <a:latin typeface="Times New Roman" pitchFamily="18" charset="0"/>
                <a:cs typeface="Times New Roman" pitchFamily="18" charset="0"/>
              </a:rPr>
            </a:br>
            <a:r>
              <a:rPr lang="el-GR" sz="2600" b="1" dirty="0" smtClean="0">
                <a:latin typeface="Times New Roman" pitchFamily="18" charset="0"/>
                <a:cs typeface="Times New Roman" pitchFamily="18" charset="0"/>
              </a:rPr>
              <a:t>ΕΞ ΑΠΟΣΤΑΣΕΩΣ ΕΚΠΑΙΔΕΥΤΙΚΟΥ</a:t>
            </a:r>
            <a:r>
              <a:rPr lang="en-US" sz="2600" b="1" dirty="0" smtClean="0">
                <a:latin typeface="Times New Roman" pitchFamily="18" charset="0"/>
                <a:cs typeface="Times New Roman" pitchFamily="18" charset="0"/>
              </a:rPr>
              <a:t> </a:t>
            </a:r>
            <a:r>
              <a:rPr lang="el-GR" sz="2600" b="1" dirty="0" smtClean="0">
                <a:latin typeface="Times New Roman" pitchFamily="18" charset="0"/>
                <a:cs typeface="Times New Roman" pitchFamily="18" charset="0"/>
              </a:rPr>
              <a:t>ΥΛΙΚΟΥ</a:t>
            </a:r>
            <a:br>
              <a:rPr lang="el-GR" sz="2600" b="1" dirty="0" smtClean="0">
                <a:latin typeface="Times New Roman" pitchFamily="18" charset="0"/>
                <a:cs typeface="Times New Roman" pitchFamily="18" charset="0"/>
              </a:rPr>
            </a:br>
            <a:r>
              <a:rPr lang="el-GR" sz="2600" b="1" dirty="0" smtClean="0">
                <a:latin typeface="Times New Roman" pitchFamily="18" charset="0"/>
                <a:cs typeface="Times New Roman" pitchFamily="18" charset="0"/>
              </a:rPr>
              <a:t>ΓΙΑ ΤΗΝ ΕΚΜΑΘΗΣΗ ΤΩΝ ΔΙΕΘΝΩΝ ΚΑΝΟΝΙΣΜΩΝ ΑΝΤΙΣΦΑΙΡΙΣΗΣ </a:t>
            </a:r>
            <a:r>
              <a:rPr lang="en-US" sz="2600" b="1" dirty="0" smtClean="0">
                <a:latin typeface="Times New Roman" pitchFamily="18" charset="0"/>
                <a:cs typeface="Times New Roman" pitchFamily="18" charset="0"/>
              </a:rPr>
              <a:t/>
            </a:r>
            <a:br>
              <a:rPr lang="en-US" sz="2600" b="1" dirty="0" smtClean="0">
                <a:latin typeface="Times New Roman" pitchFamily="18" charset="0"/>
                <a:cs typeface="Times New Roman" pitchFamily="18" charset="0"/>
              </a:rPr>
            </a:br>
            <a:r>
              <a:rPr lang="el-GR" sz="2600" b="1" dirty="0" smtClean="0">
                <a:latin typeface="Times New Roman" pitchFamily="18" charset="0"/>
                <a:cs typeface="Times New Roman" pitchFamily="18" charset="0"/>
              </a:rPr>
              <a:t>ΣΤΟ ΠΛΑΙΣΙΟ ΤΗΣ ΣΧΟΛΗΣ ΔΙΑΙΤΗΣΙΑΣ </a:t>
            </a:r>
            <a:r>
              <a:rPr lang="en-US" sz="2600" b="1" dirty="0" smtClean="0">
                <a:latin typeface="Times New Roman" pitchFamily="18" charset="0"/>
                <a:cs typeface="Times New Roman" pitchFamily="18" charset="0"/>
              </a:rPr>
              <a:t/>
            </a:r>
            <a:br>
              <a:rPr lang="en-US" sz="2600" b="1" dirty="0" smtClean="0">
                <a:latin typeface="Times New Roman" pitchFamily="18" charset="0"/>
                <a:cs typeface="Times New Roman" pitchFamily="18" charset="0"/>
              </a:rPr>
            </a:br>
            <a:r>
              <a:rPr lang="el-GR" sz="2600" b="1" dirty="0" smtClean="0">
                <a:latin typeface="Times New Roman" pitchFamily="18" charset="0"/>
                <a:cs typeface="Times New Roman" pitchFamily="18" charset="0"/>
              </a:rPr>
              <a:t>(ΕΘΝΙΚΟ ΕΠΙΠΕΔΟ-</a:t>
            </a:r>
            <a:r>
              <a:rPr lang="en-US" sz="2600" b="1" dirty="0" smtClean="0">
                <a:latin typeface="Times New Roman" pitchFamily="18" charset="0"/>
                <a:cs typeface="Times New Roman" pitchFamily="18" charset="0"/>
              </a:rPr>
              <a:t>LEVEL</a:t>
            </a:r>
            <a:r>
              <a:rPr lang="el-GR" sz="2600" b="1" dirty="0" smtClean="0">
                <a:latin typeface="Times New Roman" pitchFamily="18" charset="0"/>
                <a:cs typeface="Times New Roman" pitchFamily="18" charset="0"/>
              </a:rPr>
              <a:t> 1)</a:t>
            </a:r>
            <a:endParaRPr lang="en-US" sz="2600" b="1" dirty="0"/>
          </a:p>
        </p:txBody>
      </p:sp>
      <p:sp>
        <p:nvSpPr>
          <p:cNvPr id="5" name="Subtitle 4"/>
          <p:cNvSpPr>
            <a:spLocks noGrp="1"/>
          </p:cNvSpPr>
          <p:nvPr>
            <p:ph type="subTitle" idx="1"/>
          </p:nvPr>
        </p:nvSpPr>
        <p:spPr>
          <a:xfrm>
            <a:off x="4879346" y="5241974"/>
            <a:ext cx="7008574" cy="1427386"/>
          </a:xfrm>
        </p:spPr>
        <p:txBody>
          <a:bodyPr>
            <a:normAutofit/>
          </a:bodyPr>
          <a:lstStyle/>
          <a:p>
            <a:pPr>
              <a:lnSpc>
                <a:spcPct val="150000"/>
              </a:lnSpc>
            </a:pPr>
            <a:r>
              <a:rPr lang="el-GR" b="1" dirty="0" smtClean="0">
                <a:effectLst>
                  <a:outerShdw blurRad="38100" dist="38100" dir="2700000" algn="tl">
                    <a:srgbClr val="000000">
                      <a:alpha val="43137"/>
                    </a:srgbClr>
                  </a:outerShdw>
                </a:effectLst>
              </a:rPr>
              <a:t>Μαρία Περογιαννάκη</a:t>
            </a:r>
            <a:endParaRPr lang="el-GR" b="1" dirty="0">
              <a:effectLst>
                <a:outerShdw blurRad="38100" dist="38100" dir="2700000" algn="tl">
                  <a:srgbClr val="000000">
                    <a:alpha val="43137"/>
                  </a:srgbClr>
                </a:outerShdw>
              </a:effectLst>
            </a:endParaRPr>
          </a:p>
          <a:p>
            <a:pPr>
              <a:lnSpc>
                <a:spcPct val="150000"/>
              </a:lnSpc>
            </a:pPr>
            <a:r>
              <a:rPr lang="el-GR" sz="2400" dirty="0" smtClean="0"/>
              <a:t>Ρέθυμνο, 2019</a:t>
            </a: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4661463" cy="6858000"/>
          </a:xfrm>
          <a:prstGeom prst="rect">
            <a:avLst/>
          </a:prstGeom>
        </p:spPr>
      </p:pic>
      <p:sp>
        <p:nvSpPr>
          <p:cNvPr id="4" name="TextBox 3"/>
          <p:cNvSpPr txBox="1"/>
          <p:nvPr/>
        </p:nvSpPr>
        <p:spPr>
          <a:xfrm>
            <a:off x="5158307" y="188640"/>
            <a:ext cx="6729613" cy="923330"/>
          </a:xfrm>
          <a:prstGeom prst="rect">
            <a:avLst/>
          </a:prstGeom>
          <a:noFill/>
        </p:spPr>
        <p:txBody>
          <a:bodyPr wrap="square" rtlCol="0">
            <a:spAutoFit/>
          </a:bodyPr>
          <a:lstStyle/>
          <a:p>
            <a:pPr algn="ctr"/>
            <a:r>
              <a:rPr lang="el-GR" sz="1800" dirty="0">
                <a:ln w="0"/>
                <a:solidFill>
                  <a:schemeClr val="tx2"/>
                </a:solidFill>
                <a:latin typeface="Times New Roman" pitchFamily="18" charset="0"/>
                <a:ea typeface="+mj-ea"/>
                <a:cs typeface="Times New Roman" pitchFamily="18" charset="0"/>
              </a:rPr>
              <a:t>Πρόγραμμα Μεταπτυχιακών Σπουδών: </a:t>
            </a:r>
            <a:endParaRPr lang="en-US" sz="1800" dirty="0">
              <a:ln w="0"/>
              <a:solidFill>
                <a:schemeClr val="tx2"/>
              </a:solidFill>
              <a:latin typeface="Times New Roman" pitchFamily="18" charset="0"/>
              <a:ea typeface="+mj-ea"/>
              <a:cs typeface="Times New Roman" pitchFamily="18" charset="0"/>
            </a:endParaRPr>
          </a:p>
          <a:p>
            <a:pPr algn="ctr"/>
            <a:r>
              <a:rPr lang="el-GR" sz="1800" dirty="0">
                <a:ln w="0"/>
                <a:solidFill>
                  <a:schemeClr val="tx2"/>
                </a:solidFill>
                <a:latin typeface="Times New Roman" pitchFamily="18" charset="0"/>
                <a:ea typeface="+mj-ea"/>
                <a:cs typeface="Times New Roman" pitchFamily="18" charset="0"/>
              </a:rPr>
              <a:t>«Επιστήμες της Αγωγής - Εξ Αποστάσεως Εκπαίδευση  με την χρήση των ΤΠΕ (e-Learning)»</a:t>
            </a:r>
          </a:p>
        </p:txBody>
      </p:sp>
    </p:spTree>
    <p:extLst>
      <p:ext uri="{BB962C8B-B14F-4D97-AF65-F5344CB8AC3E}">
        <p14:creationId xmlns:p14="http://schemas.microsoft.com/office/powerpoint/2010/main" xmlns="" val="1689887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852" y="436240"/>
            <a:ext cx="10157354" cy="1048544"/>
          </a:xfrm>
        </p:spPr>
        <p:txBody>
          <a:bodyPr>
            <a:normAutofit/>
          </a:bodyPr>
          <a:lstStyle/>
          <a:p>
            <a:r>
              <a:rPr lang="el-GR" sz="3600" b="1" dirty="0" smtClean="0"/>
              <a:t>Ανασκόπηση βιβλιογραφίας (2 από 5)</a:t>
            </a:r>
            <a:endParaRPr lang="en-US" sz="3600" b="1" dirty="0"/>
          </a:p>
        </p:txBody>
      </p:sp>
      <p:sp>
        <p:nvSpPr>
          <p:cNvPr id="3" name="Content Placeholder 2"/>
          <p:cNvSpPr>
            <a:spLocks noGrp="1"/>
          </p:cNvSpPr>
          <p:nvPr>
            <p:ph idx="1"/>
          </p:nvPr>
        </p:nvSpPr>
        <p:spPr>
          <a:xfrm>
            <a:off x="1117309" y="1844824"/>
            <a:ext cx="10157354" cy="3960440"/>
          </a:xfrm>
        </p:spPr>
        <p:txBody>
          <a:bodyPr>
            <a:noAutofit/>
          </a:bodyPr>
          <a:lstStyle/>
          <a:p>
            <a:pPr marL="0" indent="0" algn="just">
              <a:lnSpc>
                <a:spcPct val="130000"/>
              </a:lnSpc>
              <a:spcBef>
                <a:spcPts val="0"/>
              </a:spcBef>
              <a:buNone/>
            </a:pPr>
            <a:r>
              <a:rPr lang="el-GR" b="1" i="1" dirty="0" err="1"/>
              <a:t>εξΑΕ</a:t>
            </a:r>
            <a:r>
              <a:rPr lang="el-GR" b="1" i="1" dirty="0"/>
              <a:t> &amp; Εκπαιδευτικό Υλικό (ΕΥ)</a:t>
            </a:r>
          </a:p>
          <a:p>
            <a:pPr algn="just">
              <a:lnSpc>
                <a:spcPct val="130000"/>
              </a:lnSpc>
              <a:spcBef>
                <a:spcPts val="0"/>
              </a:spcBef>
              <a:buNone/>
            </a:pPr>
            <a:r>
              <a:rPr lang="el-GR" sz="2000" dirty="0" smtClean="0"/>
              <a:t>Το ΕΥ στην </a:t>
            </a:r>
            <a:r>
              <a:rPr lang="el-GR" sz="2000" dirty="0" err="1"/>
              <a:t>εξΑΕ</a:t>
            </a:r>
            <a:r>
              <a:rPr lang="el-GR" sz="2000" dirty="0"/>
              <a:t> </a:t>
            </a:r>
            <a:r>
              <a:rPr lang="el-GR" sz="2000" dirty="0" smtClean="0"/>
              <a:t>(</a:t>
            </a:r>
            <a:r>
              <a:rPr lang="el-GR" sz="2000" dirty="0"/>
              <a:t>Λιοναράκης, 2009) </a:t>
            </a:r>
          </a:p>
          <a:p>
            <a:pPr algn="just">
              <a:lnSpc>
                <a:spcPct val="130000"/>
              </a:lnSpc>
              <a:spcBef>
                <a:spcPts val="0"/>
              </a:spcBef>
              <a:buClr>
                <a:schemeClr val="tx1"/>
              </a:buClr>
              <a:buFont typeface="Wingdings" charset="2"/>
              <a:buChar char="Ø"/>
            </a:pPr>
            <a:r>
              <a:rPr lang="el-GR" sz="2000" dirty="0" smtClean="0"/>
              <a:t>Στοχεύει </a:t>
            </a:r>
            <a:r>
              <a:rPr lang="el-GR" sz="2000" dirty="0"/>
              <a:t>στην αυτόνομη και ανακαλυπτική μάθηση μέσα από την δημιουργία ενός πλούσιου σε ερεθίσματα αλληλεπιδραστικού περιβάλλοντος</a:t>
            </a:r>
          </a:p>
          <a:p>
            <a:pPr algn="just">
              <a:lnSpc>
                <a:spcPct val="130000"/>
              </a:lnSpc>
              <a:spcBef>
                <a:spcPts val="0"/>
              </a:spcBef>
              <a:buClr>
                <a:schemeClr val="tx1"/>
              </a:buClr>
              <a:buFont typeface="Wingdings" charset="2"/>
              <a:buChar char="Ø"/>
            </a:pPr>
            <a:r>
              <a:rPr lang="el-GR" sz="2000" dirty="0"/>
              <a:t>Παρέχει κίνητρα για μάθηση</a:t>
            </a:r>
          </a:p>
          <a:p>
            <a:pPr algn="just">
              <a:lnSpc>
                <a:spcPct val="130000"/>
              </a:lnSpc>
              <a:spcBef>
                <a:spcPts val="0"/>
              </a:spcBef>
              <a:buClr>
                <a:schemeClr val="tx1"/>
              </a:buClr>
              <a:buFont typeface="Wingdings" charset="2"/>
              <a:buChar char="Ø"/>
            </a:pPr>
            <a:r>
              <a:rPr lang="el-GR" sz="2000" dirty="0"/>
              <a:t>Εμψυχώνει και ενθαρρύνει τον εκπαιδευόμενο</a:t>
            </a:r>
          </a:p>
          <a:p>
            <a:pPr algn="just">
              <a:lnSpc>
                <a:spcPct val="130000"/>
              </a:lnSpc>
              <a:spcBef>
                <a:spcPts val="0"/>
              </a:spcBef>
              <a:buClr>
                <a:schemeClr val="tx1"/>
              </a:buClr>
              <a:buFont typeface="Wingdings" charset="2"/>
              <a:buChar char="Ø"/>
            </a:pPr>
            <a:r>
              <a:rPr lang="el-GR" sz="2000" dirty="0"/>
              <a:t>Παρέχει πολύπλευρες δραστηριότητες για την εις βάθος εμπέδωση του περιεχομένου</a:t>
            </a:r>
          </a:p>
          <a:p>
            <a:pPr algn="just">
              <a:lnSpc>
                <a:spcPct val="130000"/>
              </a:lnSpc>
              <a:spcBef>
                <a:spcPts val="0"/>
              </a:spcBef>
              <a:buClr>
                <a:schemeClr val="tx1"/>
              </a:buClr>
              <a:buFont typeface="Wingdings" charset="2"/>
              <a:buChar char="Ø"/>
            </a:pPr>
            <a:r>
              <a:rPr lang="el-GR" sz="2000" dirty="0"/>
              <a:t>Έχει μια πολυμορφική </a:t>
            </a:r>
            <a:r>
              <a:rPr lang="el-GR" sz="2000" dirty="0" smtClean="0"/>
              <a:t>διάσταση</a:t>
            </a:r>
            <a:endParaRPr lang="el-GR" sz="2000" dirty="0"/>
          </a:p>
        </p:txBody>
      </p:sp>
    </p:spTree>
    <p:extLst>
      <p:ext uri="{BB962C8B-B14F-4D97-AF65-F5344CB8AC3E}">
        <p14:creationId xmlns:p14="http://schemas.microsoft.com/office/powerpoint/2010/main" xmlns="" val="3944199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364232"/>
            <a:ext cx="10157354" cy="1048544"/>
          </a:xfrm>
        </p:spPr>
        <p:txBody>
          <a:bodyPr>
            <a:normAutofit/>
          </a:bodyPr>
          <a:lstStyle/>
          <a:p>
            <a:r>
              <a:rPr lang="el-GR" sz="3600" b="1" dirty="0" smtClean="0"/>
              <a:t>Ανασκόπηση βιβλιογραφίας (3 </a:t>
            </a:r>
            <a:r>
              <a:rPr lang="el-GR" sz="3600" b="1" dirty="0"/>
              <a:t>από </a:t>
            </a:r>
            <a:r>
              <a:rPr lang="el-GR" sz="3600" b="1" dirty="0" smtClean="0"/>
              <a:t>5)</a:t>
            </a:r>
            <a:endParaRPr lang="en-US" sz="3600" b="1" dirty="0"/>
          </a:p>
        </p:txBody>
      </p:sp>
      <p:sp>
        <p:nvSpPr>
          <p:cNvPr id="3" name="Content Placeholder 2"/>
          <p:cNvSpPr>
            <a:spLocks noGrp="1"/>
          </p:cNvSpPr>
          <p:nvPr>
            <p:ph idx="1"/>
          </p:nvPr>
        </p:nvSpPr>
        <p:spPr>
          <a:xfrm>
            <a:off x="765820" y="1628800"/>
            <a:ext cx="10801200" cy="4680520"/>
          </a:xfrm>
        </p:spPr>
        <p:txBody>
          <a:bodyPr>
            <a:noAutofit/>
          </a:bodyPr>
          <a:lstStyle/>
          <a:p>
            <a:pPr marL="0" indent="0" algn="just">
              <a:lnSpc>
                <a:spcPct val="150000"/>
              </a:lnSpc>
              <a:spcBef>
                <a:spcPts val="0"/>
              </a:spcBef>
              <a:buNone/>
            </a:pPr>
            <a:r>
              <a:rPr lang="el-GR" b="1" i="1" dirty="0" smtClean="0"/>
              <a:t>Το </a:t>
            </a:r>
            <a:r>
              <a:rPr lang="el-GR" b="1" i="1" dirty="0"/>
              <a:t>μοντέλο του «εκπαιδευτικού πακέτου» κατά τους </a:t>
            </a:r>
            <a:r>
              <a:rPr lang="en-US" b="1" i="1" dirty="0"/>
              <a:t>West </a:t>
            </a:r>
            <a:r>
              <a:rPr lang="el-GR" b="1" i="1" dirty="0"/>
              <a:t>και </a:t>
            </a:r>
            <a:r>
              <a:rPr lang="el-GR" b="1" i="1" dirty="0" err="1" smtClean="0"/>
              <a:t>Λιοναράκη</a:t>
            </a:r>
            <a:endParaRPr lang="el-GR" b="1" i="1" dirty="0"/>
          </a:p>
          <a:p>
            <a:pPr algn="just">
              <a:lnSpc>
                <a:spcPct val="150000"/>
              </a:lnSpc>
              <a:spcBef>
                <a:spcPts val="0"/>
              </a:spcBef>
              <a:buClr>
                <a:schemeClr val="tx1"/>
              </a:buClr>
              <a:buFont typeface="Wingdings" charset="2"/>
              <a:buChar char="Ø"/>
            </a:pPr>
            <a:r>
              <a:rPr lang="el-GR" sz="2000" dirty="0" smtClean="0"/>
              <a:t>Εισάγει την έννοια της </a:t>
            </a:r>
            <a:r>
              <a:rPr lang="el-GR" sz="2000" dirty="0" err="1" smtClean="0"/>
              <a:t>πολυμορφικότητας</a:t>
            </a:r>
            <a:endParaRPr lang="el-GR" sz="2000" dirty="0" smtClean="0"/>
          </a:p>
          <a:p>
            <a:pPr lvl="1" algn="just">
              <a:lnSpc>
                <a:spcPct val="150000"/>
              </a:lnSpc>
              <a:spcBef>
                <a:spcPts val="0"/>
              </a:spcBef>
              <a:buClr>
                <a:schemeClr val="tx1"/>
              </a:buClr>
              <a:buFont typeface="Wingdings" charset="2"/>
              <a:buChar char="§"/>
            </a:pPr>
            <a:r>
              <a:rPr lang="el-GR" sz="1600" i="1" dirty="0" smtClean="0"/>
              <a:t>χρήση νέων τεχνολογιών</a:t>
            </a:r>
          </a:p>
          <a:p>
            <a:pPr lvl="1" algn="just">
              <a:lnSpc>
                <a:spcPct val="150000"/>
              </a:lnSpc>
              <a:spcBef>
                <a:spcPts val="0"/>
              </a:spcBef>
              <a:buClr>
                <a:schemeClr val="tx1"/>
              </a:buClr>
              <a:buFont typeface="Wingdings" charset="2"/>
              <a:buChar char="§"/>
            </a:pPr>
            <a:r>
              <a:rPr lang="el-GR" sz="1600" i="1" dirty="0" smtClean="0"/>
              <a:t>αξιοποίηση ποικίλων μορφών εκπαιδευτικού υλικού</a:t>
            </a:r>
          </a:p>
          <a:p>
            <a:pPr algn="just">
              <a:lnSpc>
                <a:spcPct val="150000"/>
              </a:lnSpc>
              <a:spcBef>
                <a:spcPts val="0"/>
              </a:spcBef>
              <a:buClr>
                <a:schemeClr val="tx1"/>
              </a:buClr>
              <a:buNone/>
            </a:pPr>
            <a:r>
              <a:rPr lang="el-GR" sz="1600" i="1" dirty="0" smtClean="0"/>
              <a:t>			(</a:t>
            </a:r>
            <a:r>
              <a:rPr lang="el-GR" sz="1600" i="1" dirty="0" err="1"/>
              <a:t>Γκιόσος</a:t>
            </a:r>
            <a:r>
              <a:rPr lang="el-GR" sz="1600" i="1" dirty="0"/>
              <a:t> &amp; </a:t>
            </a:r>
            <a:r>
              <a:rPr lang="el-GR" sz="1600" i="1" dirty="0" err="1" smtClean="0"/>
              <a:t>Κουτσούμπα</a:t>
            </a:r>
            <a:r>
              <a:rPr lang="el-GR" sz="1600" i="1" dirty="0" smtClean="0"/>
              <a:t>, </a:t>
            </a:r>
            <a:r>
              <a:rPr lang="el-GR" sz="1600" i="1" dirty="0"/>
              <a:t>2005)</a:t>
            </a:r>
          </a:p>
          <a:p>
            <a:pPr algn="just">
              <a:lnSpc>
                <a:spcPct val="150000"/>
              </a:lnSpc>
              <a:spcBef>
                <a:spcPts val="0"/>
              </a:spcBef>
              <a:buClr>
                <a:schemeClr val="tx1"/>
              </a:buClr>
              <a:buFont typeface="Wingdings" charset="2"/>
              <a:buChar char="Ø"/>
            </a:pPr>
            <a:r>
              <a:rPr lang="el-GR" sz="2000" dirty="0" smtClean="0"/>
              <a:t>Ενθαρρύνει την ενεργητική εμπλοκή του εκπαιδευόμενου στην κατάκτηση της γνώσης</a:t>
            </a:r>
          </a:p>
          <a:p>
            <a:pPr algn="just">
              <a:lnSpc>
                <a:spcPct val="150000"/>
              </a:lnSpc>
              <a:spcBef>
                <a:spcPts val="0"/>
              </a:spcBef>
              <a:buClr>
                <a:schemeClr val="tx1"/>
              </a:buClr>
              <a:buFont typeface="Wingdings" charset="2"/>
              <a:buChar char="Ø"/>
            </a:pPr>
            <a:r>
              <a:rPr lang="el-GR" sz="2000" dirty="0" smtClean="0"/>
              <a:t>Δημιουργεί τις προϋποθέσεις για μια εξατομικευμένη μάθηση</a:t>
            </a:r>
          </a:p>
          <a:p>
            <a:pPr algn="just">
              <a:lnSpc>
                <a:spcPct val="150000"/>
              </a:lnSpc>
              <a:spcBef>
                <a:spcPts val="0"/>
              </a:spcBef>
              <a:buClr>
                <a:schemeClr val="tx1"/>
              </a:buClr>
              <a:buFont typeface="Wingdings" charset="2"/>
              <a:buChar char="Ø"/>
            </a:pPr>
            <a:r>
              <a:rPr lang="el-GR" sz="2000" dirty="0" smtClean="0"/>
              <a:t>Αναπτύσσεται σε τρεις δέσμες θεμελίων με κείμενα που επιτρέπουν την αλληλεπίδραση του σπουδαστή με το διδακτικό υλικό</a:t>
            </a:r>
            <a:endParaRPr lang="el-GR" sz="2000" dirty="0"/>
          </a:p>
        </p:txBody>
      </p:sp>
    </p:spTree>
    <p:extLst>
      <p:ext uri="{BB962C8B-B14F-4D97-AF65-F5344CB8AC3E}">
        <p14:creationId xmlns:p14="http://schemas.microsoft.com/office/powerpoint/2010/main" xmlns="" val="3944199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188640"/>
            <a:ext cx="10157354" cy="1048544"/>
          </a:xfrm>
        </p:spPr>
        <p:txBody>
          <a:bodyPr>
            <a:normAutofit/>
          </a:bodyPr>
          <a:lstStyle/>
          <a:p>
            <a:r>
              <a:rPr lang="el-GR" sz="3600" b="1" dirty="0" smtClean="0"/>
              <a:t>Ανασκόπηση βιβλιογραφίας (4 </a:t>
            </a:r>
            <a:r>
              <a:rPr lang="el-GR" sz="3600" b="1" dirty="0"/>
              <a:t>από </a:t>
            </a:r>
            <a:r>
              <a:rPr lang="el-GR" sz="3600" b="1" dirty="0" smtClean="0"/>
              <a:t>5)</a:t>
            </a:r>
            <a:endParaRPr lang="en-US" sz="3600" b="1" dirty="0"/>
          </a:p>
        </p:txBody>
      </p:sp>
      <p:sp>
        <p:nvSpPr>
          <p:cNvPr id="3" name="Content Placeholder 2"/>
          <p:cNvSpPr>
            <a:spLocks noGrp="1"/>
          </p:cNvSpPr>
          <p:nvPr>
            <p:ph idx="1"/>
          </p:nvPr>
        </p:nvSpPr>
        <p:spPr>
          <a:xfrm>
            <a:off x="765820" y="1340768"/>
            <a:ext cx="10801200" cy="5112568"/>
          </a:xfrm>
        </p:spPr>
        <p:txBody>
          <a:bodyPr>
            <a:noAutofit/>
          </a:bodyPr>
          <a:lstStyle/>
          <a:p>
            <a:pPr marL="0" indent="0" algn="just">
              <a:lnSpc>
                <a:spcPct val="130000"/>
              </a:lnSpc>
              <a:spcBef>
                <a:spcPts val="0"/>
              </a:spcBef>
              <a:buNone/>
            </a:pPr>
            <a:r>
              <a:rPr lang="el-GR" b="1" i="1" dirty="0"/>
              <a:t>Η συμβολή της ηλεκτρονικής μάθησης στην εφαρμογή καινοτόμων εκπαιδευτικών μεθόδων στο χώρο της ΦΑ</a:t>
            </a:r>
          </a:p>
          <a:p>
            <a:pPr algn="just">
              <a:lnSpc>
                <a:spcPct val="130000"/>
              </a:lnSpc>
              <a:spcBef>
                <a:spcPts val="0"/>
              </a:spcBef>
              <a:buClr>
                <a:schemeClr val="tx1"/>
              </a:buClr>
              <a:buFont typeface="Wingdings" charset="2"/>
              <a:buChar char="Ø"/>
            </a:pPr>
            <a:r>
              <a:rPr lang="el-GR" sz="2800" dirty="0" smtClean="0"/>
              <a:t> </a:t>
            </a:r>
            <a:r>
              <a:rPr lang="el-GR" sz="1800" dirty="0" smtClean="0"/>
              <a:t>Υιοθέτηση εποικοδομητικών στρατηγικών διδασκαλίας με στόχο  </a:t>
            </a:r>
          </a:p>
          <a:p>
            <a:pPr lvl="1" algn="just">
              <a:lnSpc>
                <a:spcPct val="130000"/>
              </a:lnSpc>
              <a:spcBef>
                <a:spcPts val="0"/>
              </a:spcBef>
              <a:buClr>
                <a:schemeClr val="tx1"/>
              </a:buClr>
              <a:buFont typeface="Wingdings" charset="2"/>
              <a:buChar char="§"/>
            </a:pPr>
            <a:r>
              <a:rPr lang="el-GR" sz="1400" dirty="0" smtClean="0"/>
              <a:t>την  αποτελεσματική συνεργασία των μαθητών</a:t>
            </a:r>
            <a:r>
              <a:rPr lang="en-US" sz="1400" dirty="0" smtClean="0"/>
              <a:t> </a:t>
            </a:r>
            <a:r>
              <a:rPr lang="el-GR" sz="1400" dirty="0" smtClean="0"/>
              <a:t>(Παπαμίχου, </a:t>
            </a:r>
            <a:r>
              <a:rPr lang="el-GR" sz="1400" dirty="0" err="1" smtClean="0"/>
              <a:t>Δέρρη</a:t>
            </a:r>
            <a:r>
              <a:rPr lang="el-GR" sz="1400" dirty="0" smtClean="0"/>
              <a:t>, &amp; </a:t>
            </a:r>
            <a:r>
              <a:rPr lang="el-GR" sz="1400" dirty="0" err="1" smtClean="0"/>
              <a:t>Βερναδάκης</a:t>
            </a:r>
            <a:r>
              <a:rPr lang="el-GR" sz="1400" dirty="0" smtClean="0"/>
              <a:t>, 2018)</a:t>
            </a:r>
          </a:p>
          <a:p>
            <a:pPr lvl="1" algn="just">
              <a:lnSpc>
                <a:spcPct val="130000"/>
              </a:lnSpc>
              <a:spcBef>
                <a:spcPts val="0"/>
              </a:spcBef>
              <a:buClr>
                <a:schemeClr val="tx1"/>
              </a:buClr>
              <a:buFont typeface="Wingdings" charset="2"/>
              <a:buChar char="§"/>
            </a:pPr>
            <a:r>
              <a:rPr lang="el-GR" sz="1400" dirty="0" smtClean="0"/>
              <a:t>την οικοδόμηση νέων γνώσεων σε παιχνίδια, δεξιότητες, στο χορό και τη γυμναστική</a:t>
            </a:r>
            <a:r>
              <a:rPr lang="en-US" sz="1400" dirty="0" smtClean="0"/>
              <a:t> </a:t>
            </a:r>
            <a:r>
              <a:rPr lang="el-GR" sz="1400" dirty="0" smtClean="0"/>
              <a:t>(</a:t>
            </a:r>
            <a:r>
              <a:rPr lang="el-GR" sz="1400" dirty="0" err="1" smtClean="0"/>
              <a:t>Δέρρη</a:t>
            </a:r>
            <a:r>
              <a:rPr lang="el-GR" sz="1400" dirty="0" smtClean="0"/>
              <a:t>, </a:t>
            </a:r>
            <a:r>
              <a:rPr lang="el-GR" sz="1400" dirty="0" err="1" smtClean="0"/>
              <a:t>Τζέτζης</a:t>
            </a:r>
            <a:r>
              <a:rPr lang="el-GR" sz="1400" dirty="0" smtClean="0"/>
              <a:t>, &amp; </a:t>
            </a:r>
            <a:r>
              <a:rPr lang="el-GR" sz="1400" dirty="0" err="1" smtClean="0"/>
              <a:t>Παπαμίχου</a:t>
            </a:r>
            <a:r>
              <a:rPr lang="el-GR" sz="1400" dirty="0" smtClean="0"/>
              <a:t>, 2018) </a:t>
            </a:r>
          </a:p>
          <a:p>
            <a:pPr algn="just">
              <a:lnSpc>
                <a:spcPct val="130000"/>
              </a:lnSpc>
              <a:spcBef>
                <a:spcPts val="0"/>
              </a:spcBef>
              <a:buClr>
                <a:schemeClr val="tx1"/>
              </a:buClr>
              <a:buFont typeface="Wingdings" charset="2"/>
              <a:buChar char="Ø"/>
            </a:pPr>
            <a:r>
              <a:rPr lang="el-GR" sz="1800" dirty="0" smtClean="0"/>
              <a:t>Τα </a:t>
            </a:r>
            <a:r>
              <a:rPr lang="el-GR" sz="1800" b="1" i="1" dirty="0" smtClean="0"/>
              <a:t>μέσα απεικόνισης της κίνησης </a:t>
            </a:r>
            <a:r>
              <a:rPr lang="el-GR" sz="1800" dirty="0" smtClean="0"/>
              <a:t>(βίντεο, </a:t>
            </a:r>
            <a:r>
              <a:rPr lang="en-US" sz="1800" dirty="0" smtClean="0"/>
              <a:t>animation</a:t>
            </a:r>
            <a:r>
              <a:rPr lang="el-GR" sz="1800" dirty="0" smtClean="0"/>
              <a:t>)</a:t>
            </a:r>
            <a:r>
              <a:rPr lang="en-US" sz="1800" dirty="0" smtClean="0"/>
              <a:t> </a:t>
            </a:r>
            <a:r>
              <a:rPr lang="el-GR" sz="1800" dirty="0" smtClean="0"/>
              <a:t>παρέχουν ποικίλους τρόπους παρουσίασης της εκτέλεσης διαφόρων κινήσεων και της απεικόνισης αθλητικών τεχνικών</a:t>
            </a:r>
            <a:r>
              <a:rPr lang="en-US" sz="1800" dirty="0" smtClean="0"/>
              <a:t> (</a:t>
            </a:r>
            <a:r>
              <a:rPr lang="el-GR" sz="1800" dirty="0" smtClean="0"/>
              <a:t>αργή κίνηση, κίνηση κινούμενων εικόνων</a:t>
            </a:r>
            <a:r>
              <a:rPr lang="en-US" sz="1800" dirty="0" smtClean="0"/>
              <a:t>)</a:t>
            </a:r>
            <a:r>
              <a:rPr lang="el-GR" sz="1800" dirty="0" smtClean="0"/>
              <a:t> (</a:t>
            </a:r>
            <a:r>
              <a:rPr lang="en-US" sz="1800" dirty="0" err="1" smtClean="0"/>
              <a:t>Leser</a:t>
            </a:r>
            <a:r>
              <a:rPr lang="el-GR" sz="1800" dirty="0" smtClean="0"/>
              <a:t>, </a:t>
            </a:r>
            <a:r>
              <a:rPr lang="en-US" sz="1800" dirty="0" smtClean="0"/>
              <a:t>Baca</a:t>
            </a:r>
            <a:r>
              <a:rPr lang="el-GR" sz="1800" dirty="0" smtClean="0"/>
              <a:t>, &amp; </a:t>
            </a:r>
            <a:r>
              <a:rPr lang="en-US" sz="1800" dirty="0" err="1" smtClean="0"/>
              <a:t>Uhlig</a:t>
            </a:r>
            <a:r>
              <a:rPr lang="el-GR" sz="1800" dirty="0" smtClean="0"/>
              <a:t>, 2011)</a:t>
            </a:r>
          </a:p>
          <a:p>
            <a:pPr algn="just">
              <a:lnSpc>
                <a:spcPct val="130000"/>
              </a:lnSpc>
              <a:spcBef>
                <a:spcPts val="0"/>
              </a:spcBef>
              <a:buClr>
                <a:schemeClr val="tx1"/>
              </a:buClr>
              <a:buNone/>
            </a:pPr>
            <a:endParaRPr lang="el-GR" sz="1800" dirty="0" smtClean="0"/>
          </a:p>
          <a:p>
            <a:pPr algn="just">
              <a:lnSpc>
                <a:spcPct val="130000"/>
              </a:lnSpc>
              <a:spcBef>
                <a:spcPts val="0"/>
              </a:spcBef>
              <a:buClr>
                <a:schemeClr val="tx1"/>
              </a:buClr>
              <a:buFont typeface="Wingdings" charset="2"/>
              <a:buChar char="Ø"/>
            </a:pPr>
            <a:r>
              <a:rPr lang="el-GR" sz="1800" dirty="0" smtClean="0"/>
              <a:t>Τα ηλεκτρονικά περιβάλλοντα μάθησης που υποστηρίζονται από τη χρήση πολυμέσων (κείμενο, εικόνα, ήχο, γραφικά) επιτρέπουν τη συνεργασία των χρηστών, την αλληλεπίδραση χρήση και μέσου ενώ παρέχουν τη δυνατότητα εξατομικευμένης μάθησης (</a:t>
            </a:r>
            <a:r>
              <a:rPr lang="en-US" sz="1800" dirty="0" smtClean="0"/>
              <a:t>Dania, </a:t>
            </a:r>
            <a:r>
              <a:rPr lang="en-US" sz="1800" dirty="0" err="1" smtClean="0"/>
              <a:t>Chatzicharistos</a:t>
            </a:r>
            <a:r>
              <a:rPr lang="en-US" sz="1800" dirty="0" smtClean="0"/>
              <a:t>, </a:t>
            </a:r>
            <a:r>
              <a:rPr lang="en-US" sz="1800" dirty="0" err="1" smtClean="0"/>
              <a:t>Koutsouba</a:t>
            </a:r>
            <a:r>
              <a:rPr lang="en-US" sz="1800" dirty="0" smtClean="0"/>
              <a:t> &amp; </a:t>
            </a:r>
            <a:r>
              <a:rPr lang="en-US" sz="1800" dirty="0" err="1" smtClean="0"/>
              <a:t>Tyrovola</a:t>
            </a:r>
            <a:r>
              <a:rPr lang="en-US" sz="1800" dirty="0" smtClean="0"/>
              <a:t>, 2011</a:t>
            </a:r>
            <a:r>
              <a:rPr lang="el-GR" sz="1800" dirty="0" smtClean="0"/>
              <a:t>).</a:t>
            </a:r>
          </a:p>
        </p:txBody>
      </p:sp>
    </p:spTree>
    <p:extLst>
      <p:ext uri="{BB962C8B-B14F-4D97-AF65-F5344CB8AC3E}">
        <p14:creationId xmlns:p14="http://schemas.microsoft.com/office/powerpoint/2010/main" xmlns="" val="3944199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436240"/>
            <a:ext cx="10157354" cy="1048544"/>
          </a:xfrm>
        </p:spPr>
        <p:txBody>
          <a:bodyPr>
            <a:normAutofit/>
          </a:bodyPr>
          <a:lstStyle/>
          <a:p>
            <a:r>
              <a:rPr lang="el-GR" sz="3600" b="1" dirty="0" smtClean="0"/>
              <a:t>Ανασκόπηση βιβλιογραφίας (5 </a:t>
            </a:r>
            <a:r>
              <a:rPr lang="el-GR" sz="3600" b="1" dirty="0"/>
              <a:t>από </a:t>
            </a:r>
            <a:r>
              <a:rPr lang="el-GR" sz="3600" b="1" dirty="0" smtClean="0"/>
              <a:t>5)</a:t>
            </a:r>
            <a:endParaRPr lang="en-US" sz="3600" b="1" dirty="0"/>
          </a:p>
        </p:txBody>
      </p:sp>
      <p:sp>
        <p:nvSpPr>
          <p:cNvPr id="3" name="Content Placeholder 2"/>
          <p:cNvSpPr>
            <a:spLocks noGrp="1"/>
          </p:cNvSpPr>
          <p:nvPr>
            <p:ph idx="1"/>
          </p:nvPr>
        </p:nvSpPr>
        <p:spPr>
          <a:xfrm>
            <a:off x="765820" y="1944216"/>
            <a:ext cx="10729192" cy="4149080"/>
          </a:xfrm>
        </p:spPr>
        <p:txBody>
          <a:bodyPr>
            <a:noAutofit/>
          </a:bodyPr>
          <a:lstStyle/>
          <a:p>
            <a:pPr marL="0" indent="0" algn="just">
              <a:lnSpc>
                <a:spcPct val="130000"/>
              </a:lnSpc>
              <a:spcBef>
                <a:spcPts val="600"/>
              </a:spcBef>
              <a:buNone/>
            </a:pPr>
            <a:r>
              <a:rPr lang="el-GR" b="1" i="1" dirty="0"/>
              <a:t>Η συμβολή της ηλεκτρονικής μάθησης στην εφαρμογή καινοτόμων εκπαιδευτικών μεθόδων στο χώρο της </a:t>
            </a:r>
            <a:r>
              <a:rPr lang="el-GR" b="1" i="1" dirty="0" smtClean="0"/>
              <a:t>ΦΑ</a:t>
            </a:r>
            <a:endParaRPr lang="el-GR" sz="2000" dirty="0" smtClean="0"/>
          </a:p>
          <a:p>
            <a:pPr algn="just">
              <a:lnSpc>
                <a:spcPct val="130000"/>
              </a:lnSpc>
              <a:spcBef>
                <a:spcPts val="600"/>
              </a:spcBef>
              <a:buClr>
                <a:schemeClr val="tx1"/>
              </a:buClr>
              <a:buFont typeface="Wingdings" charset="2"/>
              <a:buChar char="Ø"/>
            </a:pPr>
            <a:r>
              <a:rPr lang="el-GR" sz="2000" dirty="0" smtClean="0"/>
              <a:t>Η </a:t>
            </a:r>
            <a:r>
              <a:rPr lang="el-GR" sz="2000" dirty="0" err="1" smtClean="0"/>
              <a:t>εξΑΕ</a:t>
            </a:r>
            <a:r>
              <a:rPr lang="el-GR" sz="2000" dirty="0" smtClean="0"/>
              <a:t> μέσω της τηλεδιάσκεψης και των εφαρμογών του διαδικτύου αξιοποιείται τη δεκαετία που διανύουμε για τη διδασκαλία κινητικών δεξιοτήτων, όπως αυτή του χορού ως υποστηρικτικό υλικό αυτόνομα ή σε εκπαιδευτικές πλατφόρμες (</a:t>
            </a:r>
            <a:r>
              <a:rPr lang="el-GR" sz="2000" dirty="0" err="1" smtClean="0"/>
              <a:t>Δανιά</a:t>
            </a:r>
            <a:r>
              <a:rPr lang="el-GR" sz="2000" dirty="0" smtClean="0"/>
              <a:t>, Κουτσουμπά &amp; </a:t>
            </a:r>
            <a:r>
              <a:rPr lang="el-GR" sz="2000" dirty="0" err="1" smtClean="0"/>
              <a:t>Τυροβολά</a:t>
            </a:r>
            <a:r>
              <a:rPr lang="el-GR" sz="2000" dirty="0" smtClean="0"/>
              <a:t>, 2016)</a:t>
            </a:r>
          </a:p>
          <a:p>
            <a:pPr lvl="1" algn="just">
              <a:lnSpc>
                <a:spcPct val="130000"/>
              </a:lnSpc>
              <a:spcBef>
                <a:spcPts val="600"/>
              </a:spcBef>
              <a:buClr>
                <a:schemeClr val="tx1"/>
              </a:buClr>
              <a:buFont typeface="Wingdings" charset="2"/>
              <a:buChar char="§"/>
            </a:pPr>
            <a:r>
              <a:rPr lang="el-GR" sz="1600" dirty="0" err="1" smtClean="0"/>
              <a:t>πρόγμαμμα</a:t>
            </a:r>
            <a:r>
              <a:rPr lang="el-GR" sz="1600" dirty="0" smtClean="0"/>
              <a:t> </a:t>
            </a:r>
            <a:r>
              <a:rPr lang="en-US" sz="1600" dirty="0" err="1" smtClean="0"/>
              <a:t>openDane</a:t>
            </a:r>
            <a:endParaRPr lang="en-US" sz="1600" dirty="0" smtClean="0"/>
          </a:p>
          <a:p>
            <a:pPr lvl="1" algn="just">
              <a:lnSpc>
                <a:spcPct val="130000"/>
              </a:lnSpc>
              <a:spcBef>
                <a:spcPts val="600"/>
              </a:spcBef>
              <a:buClr>
                <a:schemeClr val="tx1"/>
              </a:buClr>
              <a:buFont typeface="Wingdings" charset="2"/>
              <a:buChar char="§"/>
            </a:pPr>
            <a:r>
              <a:rPr lang="el-GR" sz="1600" dirty="0" err="1" smtClean="0"/>
              <a:t>πολυμεσική</a:t>
            </a:r>
            <a:r>
              <a:rPr lang="el-GR" sz="1600" dirty="0" smtClean="0"/>
              <a:t> εφαρμογή </a:t>
            </a:r>
            <a:r>
              <a:rPr lang="el-GR" sz="1600" i="1" dirty="0" err="1" smtClean="0"/>
              <a:t>Labankido</a:t>
            </a:r>
            <a:r>
              <a:rPr lang="el-GR" sz="1600" dirty="0" smtClean="0"/>
              <a:t>©</a:t>
            </a:r>
            <a:endParaRPr lang="en-US" sz="1600" dirty="0" smtClean="0"/>
          </a:p>
          <a:p>
            <a:pPr lvl="1" algn="just">
              <a:lnSpc>
                <a:spcPct val="130000"/>
              </a:lnSpc>
              <a:spcBef>
                <a:spcPts val="600"/>
              </a:spcBef>
              <a:buClr>
                <a:schemeClr val="tx1"/>
              </a:buClr>
              <a:buFont typeface="Wingdings" charset="2"/>
              <a:buChar char="§"/>
            </a:pPr>
            <a:r>
              <a:rPr lang="el-GR" sz="1600" dirty="0" smtClean="0"/>
              <a:t>αξιοποίηση βίντεο </a:t>
            </a:r>
            <a:r>
              <a:rPr lang="en-US" sz="1600" dirty="0" err="1" smtClean="0"/>
              <a:t>youtube</a:t>
            </a:r>
            <a:endParaRPr lang="el-GR" sz="1600" dirty="0" smtClean="0"/>
          </a:p>
        </p:txBody>
      </p:sp>
    </p:spTree>
    <p:extLst>
      <p:ext uri="{BB962C8B-B14F-4D97-AF65-F5344CB8AC3E}">
        <p14:creationId xmlns:p14="http://schemas.microsoft.com/office/powerpoint/2010/main" xmlns="" val="3944199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404664"/>
            <a:ext cx="9937104" cy="1048544"/>
          </a:xfrm>
        </p:spPr>
        <p:txBody>
          <a:bodyPr>
            <a:noAutofit/>
          </a:bodyPr>
          <a:lstStyle/>
          <a:p>
            <a:pPr algn="just"/>
            <a:r>
              <a:rPr lang="el-GR" sz="3600" b="1" dirty="0"/>
              <a:t/>
            </a:r>
            <a:br>
              <a:rPr lang="el-GR" sz="3600" b="1" dirty="0"/>
            </a:br>
            <a:r>
              <a:rPr lang="el-GR" sz="3600" b="1" dirty="0" smtClean="0"/>
              <a:t>Μεθοδολογία παραγόμενου εκπαιδευτικού υλικού (1 από 3)</a:t>
            </a:r>
            <a:endParaRPr lang="en-US" sz="3600" b="1" dirty="0"/>
          </a:p>
        </p:txBody>
      </p:sp>
      <p:sp>
        <p:nvSpPr>
          <p:cNvPr id="3" name="Content Placeholder 2"/>
          <p:cNvSpPr>
            <a:spLocks noGrp="1"/>
          </p:cNvSpPr>
          <p:nvPr>
            <p:ph idx="1"/>
          </p:nvPr>
        </p:nvSpPr>
        <p:spPr>
          <a:xfrm>
            <a:off x="621804" y="1628800"/>
            <a:ext cx="11017224" cy="5184576"/>
          </a:xfrm>
        </p:spPr>
        <p:txBody>
          <a:bodyPr>
            <a:noAutofit/>
          </a:bodyPr>
          <a:lstStyle/>
          <a:p>
            <a:pPr marL="0" indent="0" algn="just">
              <a:lnSpc>
                <a:spcPct val="130000"/>
              </a:lnSpc>
              <a:spcBef>
                <a:spcPts val="0"/>
              </a:spcBef>
              <a:buNone/>
            </a:pPr>
            <a:r>
              <a:rPr lang="el-GR" b="1" i="1" dirty="0"/>
              <a:t>Σκοπός δημιουργίας υλικού</a:t>
            </a:r>
          </a:p>
          <a:p>
            <a:pPr marL="0" indent="0" algn="just">
              <a:lnSpc>
                <a:spcPct val="130000"/>
              </a:lnSpc>
              <a:spcBef>
                <a:spcPts val="0"/>
              </a:spcBef>
              <a:buClr>
                <a:schemeClr val="tx1"/>
              </a:buClr>
              <a:buNone/>
            </a:pPr>
            <a:r>
              <a:rPr lang="el-GR" sz="2000" dirty="0"/>
              <a:t>Η διαμόρφωση </a:t>
            </a:r>
            <a:r>
              <a:rPr lang="el-GR" sz="2000" dirty="0" smtClean="0"/>
              <a:t>της ενότητας «Κανονισμοί αντισφαίρισης» του εντύπου υλικού σε </a:t>
            </a:r>
            <a:r>
              <a:rPr lang="el-GR" sz="2000" dirty="0"/>
              <a:t>εξ αποστάσεως πολυμορφικό εκπαιδευτικό </a:t>
            </a:r>
            <a:r>
              <a:rPr lang="el-GR" sz="2000" dirty="0" smtClean="0"/>
              <a:t>υλικό</a:t>
            </a:r>
          </a:p>
          <a:p>
            <a:pPr algn="just">
              <a:lnSpc>
                <a:spcPct val="130000"/>
              </a:lnSpc>
              <a:spcBef>
                <a:spcPts val="0"/>
              </a:spcBef>
              <a:buClr>
                <a:schemeClr val="tx1"/>
              </a:buClr>
              <a:buNone/>
            </a:pPr>
            <a:endParaRPr lang="el-GR" sz="2000" b="1" i="1" dirty="0" smtClean="0"/>
          </a:p>
          <a:p>
            <a:pPr algn="just">
              <a:lnSpc>
                <a:spcPct val="130000"/>
              </a:lnSpc>
              <a:spcBef>
                <a:spcPts val="0"/>
              </a:spcBef>
              <a:buClr>
                <a:schemeClr val="tx1"/>
              </a:buClr>
              <a:buNone/>
            </a:pPr>
            <a:r>
              <a:rPr lang="el-GR" sz="2000" b="1" i="1" dirty="0" smtClean="0"/>
              <a:t>Περιεχόμενο</a:t>
            </a:r>
          </a:p>
          <a:p>
            <a:pPr algn="just">
              <a:lnSpc>
                <a:spcPct val="130000"/>
              </a:lnSpc>
              <a:spcBef>
                <a:spcPts val="0"/>
              </a:spcBef>
              <a:buClr>
                <a:schemeClr val="tx1"/>
              </a:buClr>
              <a:buNone/>
            </a:pPr>
            <a:r>
              <a:rPr lang="el-GR" sz="2000" dirty="0" smtClean="0"/>
              <a:t>Το βασικό κορμό του ΕΥ αποτελούν οι ενότητες:</a:t>
            </a:r>
          </a:p>
          <a:p>
            <a:pPr algn="just">
              <a:lnSpc>
                <a:spcPct val="130000"/>
              </a:lnSpc>
              <a:spcBef>
                <a:spcPts val="0"/>
              </a:spcBef>
              <a:buClr>
                <a:schemeClr val="tx1"/>
              </a:buClr>
              <a:buNone/>
            </a:pPr>
            <a:r>
              <a:rPr lang="en-US" sz="2000" dirty="0" err="1" smtClean="0"/>
              <a:t>i</a:t>
            </a:r>
            <a:r>
              <a:rPr lang="en-US" sz="2000" dirty="0" smtClean="0"/>
              <a:t>) </a:t>
            </a:r>
            <a:r>
              <a:rPr lang="el-GR" sz="2000" dirty="0" smtClean="0"/>
              <a:t>Εισαγωγικά στην Αντισφαίριση</a:t>
            </a:r>
            <a:endParaRPr lang="en-US" sz="2000" dirty="0" smtClean="0"/>
          </a:p>
          <a:p>
            <a:pPr algn="just">
              <a:lnSpc>
                <a:spcPct val="130000"/>
              </a:lnSpc>
              <a:spcBef>
                <a:spcPts val="0"/>
              </a:spcBef>
              <a:buClr>
                <a:schemeClr val="tx1"/>
              </a:buClr>
              <a:buNone/>
            </a:pPr>
            <a:r>
              <a:rPr lang="en-US" sz="2000" dirty="0" smtClean="0"/>
              <a:t>ii)</a:t>
            </a:r>
            <a:r>
              <a:rPr lang="el-GR" sz="2000" dirty="0" smtClean="0"/>
              <a:t> Εισαγωγικά στη διεξαγωγή του αγώνα</a:t>
            </a:r>
            <a:endParaRPr lang="en-US" sz="2000" dirty="0" smtClean="0"/>
          </a:p>
          <a:p>
            <a:pPr algn="just">
              <a:lnSpc>
                <a:spcPct val="130000"/>
              </a:lnSpc>
              <a:spcBef>
                <a:spcPts val="0"/>
              </a:spcBef>
              <a:buClr>
                <a:schemeClr val="tx1"/>
              </a:buClr>
              <a:buNone/>
            </a:pPr>
            <a:r>
              <a:rPr lang="en-US" sz="2000" dirty="0" smtClean="0"/>
              <a:t>iii)</a:t>
            </a:r>
            <a:r>
              <a:rPr lang="el-GR" sz="2000" dirty="0" smtClean="0"/>
              <a:t> Οι κανόνες του παιχνιδιού</a:t>
            </a:r>
          </a:p>
        </p:txBody>
      </p:sp>
    </p:spTree>
    <p:extLst>
      <p:ext uri="{BB962C8B-B14F-4D97-AF65-F5344CB8AC3E}">
        <p14:creationId xmlns:p14="http://schemas.microsoft.com/office/powerpoint/2010/main" xmlns="" val="41686889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360040"/>
            <a:ext cx="10225136" cy="980728"/>
          </a:xfrm>
        </p:spPr>
        <p:txBody>
          <a:bodyPr>
            <a:noAutofit/>
          </a:bodyPr>
          <a:lstStyle/>
          <a:p>
            <a:pPr algn="just"/>
            <a:r>
              <a:rPr lang="el-GR" sz="3600" b="1" dirty="0"/>
              <a:t/>
            </a:r>
            <a:br>
              <a:rPr lang="el-GR" sz="3600" b="1" dirty="0"/>
            </a:br>
            <a:r>
              <a:rPr lang="el-GR" sz="3600" b="1" dirty="0" smtClean="0"/>
              <a:t>Μεθοδολογία παραγόμενου </a:t>
            </a:r>
            <a:r>
              <a:rPr lang="el-GR" sz="3600" b="1" dirty="0" err="1" smtClean="0"/>
              <a:t>εκπαιδευτικ</a:t>
            </a:r>
            <a:r>
              <a:rPr lang="en-US" sz="3600" b="1" dirty="0" smtClean="0"/>
              <a:t>o</a:t>
            </a:r>
            <a:r>
              <a:rPr lang="el-GR" sz="3600" b="1" dirty="0" smtClean="0"/>
              <a:t>ύ υλικού (2 από 3)</a:t>
            </a:r>
            <a:endParaRPr lang="en-US" sz="3600" b="1" dirty="0"/>
          </a:p>
        </p:txBody>
      </p:sp>
      <p:sp>
        <p:nvSpPr>
          <p:cNvPr id="3" name="Content Placeholder 2"/>
          <p:cNvSpPr>
            <a:spLocks noGrp="1"/>
          </p:cNvSpPr>
          <p:nvPr>
            <p:ph idx="1"/>
          </p:nvPr>
        </p:nvSpPr>
        <p:spPr>
          <a:xfrm>
            <a:off x="693812" y="1484784"/>
            <a:ext cx="10729192" cy="5184576"/>
          </a:xfrm>
        </p:spPr>
        <p:txBody>
          <a:bodyPr>
            <a:noAutofit/>
          </a:bodyPr>
          <a:lstStyle/>
          <a:p>
            <a:pPr algn="just">
              <a:lnSpc>
                <a:spcPct val="130000"/>
              </a:lnSpc>
              <a:spcBef>
                <a:spcPts val="0"/>
              </a:spcBef>
              <a:spcAft>
                <a:spcPts val="600"/>
              </a:spcAft>
              <a:buNone/>
            </a:pPr>
            <a:r>
              <a:rPr lang="el-GR" sz="2000" b="1" i="1" dirty="0"/>
              <a:t>Αρχές ανάπτυξης ΕΥ με βάση την κατηγοριοποίηση των </a:t>
            </a:r>
            <a:r>
              <a:rPr lang="en-US" sz="2000" b="1" i="1" dirty="0"/>
              <a:t>West &amp; </a:t>
            </a:r>
            <a:r>
              <a:rPr lang="el-GR" sz="2000" b="1" i="1" dirty="0" err="1"/>
              <a:t>Λιοναράκη</a:t>
            </a:r>
            <a:endParaRPr lang="el-GR" sz="2000" b="1" i="1" dirty="0"/>
          </a:p>
          <a:p>
            <a:pPr algn="just">
              <a:lnSpc>
                <a:spcPct val="130000"/>
              </a:lnSpc>
              <a:spcBef>
                <a:spcPts val="0"/>
              </a:spcBef>
              <a:spcAft>
                <a:spcPts val="600"/>
              </a:spcAft>
              <a:buFont typeface="Wingdings" pitchFamily="2" charset="2"/>
              <a:buChar char="Ø"/>
            </a:pPr>
            <a:r>
              <a:rPr lang="el-GR" sz="1800" dirty="0"/>
              <a:t>Σταθερό αρχικό κείμενο, με λόγο απλό και κατανοητό</a:t>
            </a:r>
          </a:p>
          <a:p>
            <a:pPr algn="just">
              <a:lnSpc>
                <a:spcPct val="130000"/>
              </a:lnSpc>
              <a:spcBef>
                <a:spcPts val="0"/>
              </a:spcBef>
              <a:spcAft>
                <a:spcPts val="600"/>
              </a:spcAft>
              <a:buFont typeface="Wingdings" pitchFamily="2" charset="2"/>
              <a:buChar char="Ø"/>
            </a:pPr>
            <a:r>
              <a:rPr lang="el-GR" sz="1800" dirty="0"/>
              <a:t>Περιεχόμενα μαθήματος, τίτλοι ενοτήτων, σκοπός, προσδοκώμενα αποτελέσματα, έννοιες κλειδιά (προκείμενα)</a:t>
            </a:r>
          </a:p>
          <a:p>
            <a:pPr algn="just">
              <a:lnSpc>
                <a:spcPct val="130000"/>
              </a:lnSpc>
              <a:spcBef>
                <a:spcPts val="0"/>
              </a:spcBef>
              <a:spcAft>
                <a:spcPts val="600"/>
              </a:spcAft>
              <a:buFont typeface="Wingdings" pitchFamily="2" charset="2"/>
              <a:buChar char="Ø"/>
            </a:pPr>
            <a:r>
              <a:rPr lang="el-GR" sz="1800" dirty="0"/>
              <a:t>Παραπομπές, οδηγοί για περαιτέρω μελέτη, δραστηριότητες ελέγχου (μετακείμενα)</a:t>
            </a:r>
          </a:p>
          <a:p>
            <a:pPr algn="just">
              <a:lnSpc>
                <a:spcPct val="130000"/>
              </a:lnSpc>
              <a:spcBef>
                <a:spcPts val="0"/>
              </a:spcBef>
              <a:spcAft>
                <a:spcPts val="600"/>
              </a:spcAft>
              <a:buFont typeface="Wingdings" pitchFamily="2" charset="2"/>
              <a:buChar char="Ø"/>
            </a:pPr>
            <a:r>
              <a:rPr lang="el-GR" sz="1800" dirty="0"/>
              <a:t>Ασκήσεις αυτοαξιολόγησης (διακείμενα)</a:t>
            </a:r>
          </a:p>
          <a:p>
            <a:pPr algn="just">
              <a:lnSpc>
                <a:spcPct val="130000"/>
              </a:lnSpc>
              <a:spcBef>
                <a:spcPts val="0"/>
              </a:spcBef>
              <a:spcAft>
                <a:spcPts val="600"/>
              </a:spcAft>
              <a:buFont typeface="Wingdings" pitchFamily="2" charset="2"/>
              <a:buChar char="Ø"/>
            </a:pPr>
            <a:r>
              <a:rPr lang="el-GR" sz="1800" dirty="0"/>
              <a:t>Σύνδεσμοι για τη διευκόλυνση του εκπαιδευόμενου (επικείμενα)</a:t>
            </a:r>
          </a:p>
          <a:p>
            <a:pPr algn="just">
              <a:lnSpc>
                <a:spcPct val="130000"/>
              </a:lnSpc>
              <a:spcBef>
                <a:spcPts val="0"/>
              </a:spcBef>
              <a:spcAft>
                <a:spcPts val="600"/>
              </a:spcAft>
              <a:buFont typeface="Wingdings" pitchFamily="2" charset="2"/>
              <a:buChar char="Ø"/>
            </a:pPr>
            <a:r>
              <a:rPr lang="el-GR" sz="1800" dirty="0"/>
              <a:t>Φωτογραφίες – γραφήματα για την κατανόηση των κειμένων και των οπτικών δεδομένων (παρακείμενα)</a:t>
            </a:r>
          </a:p>
          <a:p>
            <a:pPr algn="just">
              <a:lnSpc>
                <a:spcPct val="130000"/>
              </a:lnSpc>
              <a:spcBef>
                <a:spcPts val="0"/>
              </a:spcBef>
              <a:spcAft>
                <a:spcPts val="600"/>
              </a:spcAft>
              <a:buFont typeface="Wingdings" pitchFamily="2" charset="2"/>
              <a:buChar char="Ø"/>
            </a:pPr>
            <a:r>
              <a:rPr lang="el-GR" sz="1800" dirty="0"/>
              <a:t>Μελέτες περίπτωσης και παραδείγματα  (περικείμενα)</a:t>
            </a:r>
          </a:p>
          <a:p>
            <a:pPr algn="just">
              <a:lnSpc>
                <a:spcPct val="130000"/>
              </a:lnSpc>
              <a:spcBef>
                <a:spcPts val="0"/>
              </a:spcBef>
              <a:spcAft>
                <a:spcPts val="600"/>
              </a:spcAft>
              <a:buFont typeface="Wingdings" pitchFamily="2" charset="2"/>
              <a:buChar char="Ø"/>
            </a:pPr>
            <a:r>
              <a:rPr lang="el-GR" sz="1800" dirty="0"/>
              <a:t>Οδηγίες και κατευθύνσεις για την πραγματοποίηση εργασιών (πολυκείμενα)</a:t>
            </a:r>
          </a:p>
          <a:p>
            <a:pPr algn="just">
              <a:lnSpc>
                <a:spcPct val="130000"/>
              </a:lnSpc>
              <a:spcBef>
                <a:spcPts val="0"/>
              </a:spcBef>
              <a:spcAft>
                <a:spcPts val="600"/>
              </a:spcAft>
              <a:buFont typeface="Wingdings" pitchFamily="2" charset="2"/>
              <a:buChar char="Ø"/>
            </a:pPr>
            <a:r>
              <a:rPr lang="el-GR" sz="1800" dirty="0"/>
              <a:t>Οπτικοακουστικά μέσα – ηλεκτρονικό ταχυδρομείο – διαδίκτυο  (</a:t>
            </a:r>
            <a:r>
              <a:rPr lang="el-GR" sz="1800" dirty="0" err="1" smtClean="0"/>
              <a:t>πολυαντικείμενα</a:t>
            </a:r>
            <a:r>
              <a:rPr lang="el-GR" sz="1800" dirty="0"/>
              <a:t>)</a:t>
            </a:r>
            <a:endParaRPr lang="el-GR" sz="1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5308713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301" y="580256"/>
            <a:ext cx="10233687" cy="1048544"/>
          </a:xfrm>
        </p:spPr>
        <p:txBody>
          <a:bodyPr>
            <a:noAutofit/>
          </a:bodyPr>
          <a:lstStyle/>
          <a:p>
            <a:pPr algn="just"/>
            <a:r>
              <a:rPr lang="el-GR" sz="3600" b="1" dirty="0"/>
              <a:t/>
            </a:r>
            <a:br>
              <a:rPr lang="el-GR" sz="3600" b="1" dirty="0"/>
            </a:br>
            <a:r>
              <a:rPr lang="el-GR" sz="3600" b="1" dirty="0" smtClean="0"/>
              <a:t>Μεθοδολογία παραγόμενου εκπαιδευτικού υλικό (3 από 3)</a:t>
            </a:r>
            <a:endParaRPr lang="en-US" sz="3600" b="1" dirty="0"/>
          </a:p>
        </p:txBody>
      </p:sp>
      <p:sp>
        <p:nvSpPr>
          <p:cNvPr id="5" name="1 - Θέση περιεχομένου"/>
          <p:cNvSpPr txBox="1">
            <a:spLocks/>
          </p:cNvSpPr>
          <p:nvPr/>
        </p:nvSpPr>
        <p:spPr>
          <a:xfrm>
            <a:off x="1053852" y="2492896"/>
            <a:ext cx="10153128" cy="2736304"/>
          </a:xfrm>
          <a:prstGeom prst="rect">
            <a:avLst/>
          </a:prstGeom>
        </p:spPr>
        <p:txBody>
          <a:bodyPr vert="horz" lIns="121899" tIns="60949" rIns="121899" bIns="60949" rtlCol="0">
            <a:norm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marL="0" indent="0">
              <a:lnSpc>
                <a:spcPct val="150000"/>
              </a:lnSpc>
              <a:buNone/>
            </a:pPr>
            <a:r>
              <a:rPr lang="el-GR" b="1" dirty="0"/>
              <a:t>Εργαλεία</a:t>
            </a:r>
          </a:p>
          <a:p>
            <a:pPr algn="just">
              <a:lnSpc>
                <a:spcPct val="150000"/>
              </a:lnSpc>
            </a:pPr>
            <a:r>
              <a:rPr lang="el-GR" sz="1800" dirty="0"/>
              <a:t>Πλατφόρμα ασύγχρονης </a:t>
            </a:r>
            <a:r>
              <a:rPr lang="el-GR" sz="1800" dirty="0" err="1"/>
              <a:t>τηλεκπαίδευσης</a:t>
            </a:r>
            <a:r>
              <a:rPr lang="el-GR" sz="1800" dirty="0"/>
              <a:t> </a:t>
            </a:r>
            <a:r>
              <a:rPr lang="en-US" sz="1800" dirty="0" err="1"/>
              <a:t>Chamilo</a:t>
            </a:r>
            <a:r>
              <a:rPr lang="en-US" sz="1800" dirty="0"/>
              <a:t> e</a:t>
            </a:r>
            <a:r>
              <a:rPr lang="el-GR" sz="1800" dirty="0"/>
              <a:t>-</a:t>
            </a:r>
            <a:r>
              <a:rPr lang="en-US" sz="1800" dirty="0"/>
              <a:t>learning</a:t>
            </a:r>
            <a:r>
              <a:rPr lang="el-GR" sz="1800" dirty="0"/>
              <a:t> &amp; </a:t>
            </a:r>
            <a:r>
              <a:rPr lang="en-US" sz="1800" dirty="0"/>
              <a:t>Collaboration Software</a:t>
            </a:r>
            <a:endParaRPr lang="el-GR" sz="1800" dirty="0"/>
          </a:p>
          <a:p>
            <a:pPr algn="just">
              <a:lnSpc>
                <a:spcPct val="150000"/>
              </a:lnSpc>
              <a:buFont typeface="Arial" pitchFamily="34" charset="0"/>
              <a:buNone/>
            </a:pPr>
            <a:r>
              <a:rPr lang="el-GR" sz="1800" dirty="0"/>
              <a:t>     -ευελιξία στον χώρο, τον χρόνο και τον ρυθμό της μάθησης </a:t>
            </a:r>
          </a:p>
          <a:p>
            <a:pPr algn="just">
              <a:lnSpc>
                <a:spcPct val="150000"/>
              </a:lnSpc>
              <a:buFont typeface="Arial" pitchFamily="34" charset="0"/>
              <a:buNone/>
            </a:pPr>
            <a:r>
              <a:rPr lang="el-GR" sz="1800" dirty="0"/>
              <a:t>     -ποικίλων εργαλείων </a:t>
            </a:r>
            <a:r>
              <a:rPr lang="el-GR" sz="1800" dirty="0" smtClean="0"/>
              <a:t>διαχείρισης μαθημάτων</a:t>
            </a:r>
            <a:endParaRPr lang="el-GR" sz="1800" dirty="0"/>
          </a:p>
        </p:txBody>
      </p:sp>
    </p:spTree>
    <p:extLst>
      <p:ext uri="{BB962C8B-B14F-4D97-AF65-F5344CB8AC3E}">
        <p14:creationId xmlns:p14="http://schemas.microsoft.com/office/powerpoint/2010/main" xmlns="" val="8272867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44" y="364232"/>
            <a:ext cx="10449711" cy="1048544"/>
          </a:xfrm>
        </p:spPr>
        <p:txBody>
          <a:bodyPr>
            <a:noAutofit/>
          </a:bodyPr>
          <a:lstStyle/>
          <a:p>
            <a:r>
              <a:rPr lang="el-GR" sz="3600" b="1" dirty="0"/>
              <a:t/>
            </a:r>
            <a:br>
              <a:rPr lang="el-GR" sz="3600" b="1" dirty="0"/>
            </a:br>
            <a:r>
              <a:rPr lang="el-GR" sz="3600" b="1" dirty="0" smtClean="0"/>
              <a:t>Παραγόμενο εκπαιδευτικό υλικό (1 από </a:t>
            </a:r>
            <a:r>
              <a:rPr lang="en-US" sz="3600" b="1" dirty="0" smtClean="0"/>
              <a:t>2</a:t>
            </a:r>
            <a:r>
              <a:rPr lang="el-GR" sz="3600" b="1" dirty="0" smtClean="0"/>
              <a:t>)</a:t>
            </a:r>
            <a:endParaRPr lang="en-US" sz="3600" b="1" dirty="0"/>
          </a:p>
        </p:txBody>
      </p:sp>
      <p:sp>
        <p:nvSpPr>
          <p:cNvPr id="3" name="Content Placeholder 2"/>
          <p:cNvSpPr>
            <a:spLocks noGrp="1"/>
          </p:cNvSpPr>
          <p:nvPr>
            <p:ph idx="1"/>
          </p:nvPr>
        </p:nvSpPr>
        <p:spPr>
          <a:xfrm>
            <a:off x="981844" y="1628800"/>
            <a:ext cx="10157354" cy="864096"/>
          </a:xfrm>
        </p:spPr>
        <p:txBody>
          <a:bodyPr>
            <a:noAutofit/>
          </a:bodyPr>
          <a:lstStyle/>
          <a:p>
            <a:pPr>
              <a:buNone/>
            </a:pPr>
            <a:r>
              <a:rPr lang="el-GR" sz="2000" b="1" i="1" dirty="0" smtClean="0"/>
              <a:t>Το μάθημα στην ηλεκτρονική πλατφόρμα </a:t>
            </a:r>
            <a:r>
              <a:rPr lang="en-US" sz="2000" b="1" i="1" dirty="0" err="1" smtClean="0"/>
              <a:t>Chamillo</a:t>
            </a:r>
            <a:endParaRPr lang="en-US" sz="2000" b="1" i="1" dirty="0" smtClean="0"/>
          </a:p>
        </p:txBody>
      </p:sp>
      <p:sp>
        <p:nvSpPr>
          <p:cNvPr id="4" name="Content Placeholder 2"/>
          <p:cNvSpPr txBox="1">
            <a:spLocks/>
          </p:cNvSpPr>
          <p:nvPr/>
        </p:nvSpPr>
        <p:spPr>
          <a:xfrm>
            <a:off x="1269709" y="3861048"/>
            <a:ext cx="10157354" cy="2880320"/>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algn="just">
              <a:lnSpc>
                <a:spcPct val="130000"/>
              </a:lnSpc>
              <a:spcBef>
                <a:spcPts val="0"/>
              </a:spcBef>
              <a:buClr>
                <a:schemeClr val="tx1"/>
              </a:buClr>
              <a:buNone/>
            </a:pPr>
            <a:endParaRPr lang="el-GR" sz="2000" b="1" dirty="0">
              <a:solidFill>
                <a:srgbClr val="FF0000"/>
              </a:solidFill>
            </a:endParaRPr>
          </a:p>
        </p:txBody>
      </p:sp>
      <p:sp>
        <p:nvSpPr>
          <p:cNvPr id="5" name="Content Placeholder 2"/>
          <p:cNvSpPr txBox="1">
            <a:spLocks/>
          </p:cNvSpPr>
          <p:nvPr/>
        </p:nvSpPr>
        <p:spPr>
          <a:xfrm>
            <a:off x="1422109" y="4013448"/>
            <a:ext cx="10157354" cy="2880320"/>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algn="just">
              <a:lnSpc>
                <a:spcPct val="130000"/>
              </a:lnSpc>
              <a:spcBef>
                <a:spcPts val="0"/>
              </a:spcBef>
              <a:buClr>
                <a:schemeClr val="tx1"/>
              </a:buClr>
              <a:buNone/>
            </a:pPr>
            <a:endParaRPr lang="el-GR" sz="2000" b="1" dirty="0">
              <a:solidFill>
                <a:srgbClr val="FF0000"/>
              </a:solidFill>
            </a:endParaRPr>
          </a:p>
        </p:txBody>
      </p:sp>
      <p:pic>
        <p:nvPicPr>
          <p:cNvPr id="11" name="10 - Εικόνα" descr="ΕΙΣ ΑΝ 1.PNG"/>
          <p:cNvPicPr>
            <a:picLocks noChangeAspect="1"/>
          </p:cNvPicPr>
          <p:nvPr/>
        </p:nvPicPr>
        <p:blipFill>
          <a:blip r:embed="rId3"/>
          <a:stretch>
            <a:fillRect/>
          </a:stretch>
        </p:blipFill>
        <p:spPr>
          <a:xfrm>
            <a:off x="1197868" y="2132856"/>
            <a:ext cx="9535857" cy="4176464"/>
          </a:xfrm>
          <a:prstGeom prst="rect">
            <a:avLst/>
          </a:prstGeom>
        </p:spPr>
      </p:pic>
    </p:spTree>
    <p:extLst>
      <p:ext uri="{BB962C8B-B14F-4D97-AF65-F5344CB8AC3E}">
        <p14:creationId xmlns:p14="http://schemas.microsoft.com/office/powerpoint/2010/main" xmlns="" val="27291071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Ν 2.PNG"/>
          <p:cNvPicPr>
            <a:picLocks noChangeAspect="1"/>
          </p:cNvPicPr>
          <p:nvPr/>
        </p:nvPicPr>
        <p:blipFill>
          <a:blip r:embed="rId2"/>
          <a:stretch>
            <a:fillRect/>
          </a:stretch>
        </p:blipFill>
        <p:spPr>
          <a:xfrm>
            <a:off x="1326484" y="1009312"/>
            <a:ext cx="9535857" cy="483937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Ν 3.PNG"/>
          <p:cNvPicPr>
            <a:picLocks noChangeAspect="1"/>
          </p:cNvPicPr>
          <p:nvPr/>
        </p:nvPicPr>
        <p:blipFill>
          <a:blip r:embed="rId2"/>
          <a:stretch>
            <a:fillRect/>
          </a:stretch>
        </p:blipFill>
        <p:spPr>
          <a:xfrm>
            <a:off x="1336010" y="1004549"/>
            <a:ext cx="9516804" cy="4848902"/>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98268" y="2204864"/>
            <a:ext cx="7488832" cy="3168352"/>
          </a:xfrm>
        </p:spPr>
        <p:txBody>
          <a:bodyPr>
            <a:noAutofit/>
          </a:bodyPr>
          <a:lstStyle/>
          <a:p>
            <a:pPr algn="ctr"/>
            <a:r>
              <a:rPr lang="el-GR" sz="2800" dirty="0">
                <a:solidFill>
                  <a:schemeClr val="tx2">
                    <a:lumMod val="50000"/>
                  </a:schemeClr>
                </a:solidFill>
              </a:rPr>
              <a:t>Επιτροπή Κρίσης </a:t>
            </a:r>
            <a:r>
              <a:rPr lang="el-GR" sz="2800" dirty="0" smtClean="0">
                <a:solidFill>
                  <a:schemeClr val="tx2">
                    <a:lumMod val="50000"/>
                  </a:schemeClr>
                </a:solidFill>
              </a:rPr>
              <a:t>ΔΕ:</a:t>
            </a:r>
            <a:br>
              <a:rPr lang="el-GR" sz="2800" dirty="0" smtClean="0">
                <a:solidFill>
                  <a:schemeClr val="tx2">
                    <a:lumMod val="50000"/>
                  </a:schemeClr>
                </a:solidFill>
              </a:rPr>
            </a:br>
            <a:r>
              <a:rPr lang="el-GR" sz="2800" dirty="0">
                <a:solidFill>
                  <a:schemeClr val="tx2">
                    <a:lumMod val="50000"/>
                  </a:schemeClr>
                </a:solidFill>
              </a:rPr>
              <a:t/>
            </a:r>
            <a:br>
              <a:rPr lang="el-GR" sz="2800" dirty="0">
                <a:solidFill>
                  <a:schemeClr val="tx2">
                    <a:lumMod val="50000"/>
                  </a:schemeClr>
                </a:solidFill>
              </a:rPr>
            </a:br>
            <a:r>
              <a:rPr lang="el-GR" sz="2800" dirty="0" smtClean="0">
                <a:solidFill>
                  <a:schemeClr val="tx2">
                    <a:lumMod val="50000"/>
                  </a:schemeClr>
                </a:solidFill>
              </a:rPr>
              <a:t>κα Μαρία </a:t>
            </a:r>
            <a:r>
              <a:rPr lang="el-GR" sz="2800" dirty="0" err="1" smtClean="0">
                <a:solidFill>
                  <a:schemeClr val="tx2">
                    <a:lumMod val="50000"/>
                  </a:schemeClr>
                </a:solidFill>
              </a:rPr>
              <a:t>Κουτσούμπα</a:t>
            </a:r>
            <a:r>
              <a:rPr lang="el-GR" sz="2800" dirty="0" smtClean="0">
                <a:solidFill>
                  <a:schemeClr val="tx2">
                    <a:lumMod val="50000"/>
                  </a:schemeClr>
                </a:solidFill>
              </a:rPr>
              <a:t/>
            </a:r>
            <a:br>
              <a:rPr lang="el-GR" sz="2800" dirty="0" smtClean="0">
                <a:solidFill>
                  <a:schemeClr val="tx2">
                    <a:lumMod val="50000"/>
                  </a:schemeClr>
                </a:solidFill>
              </a:rPr>
            </a:br>
            <a:r>
              <a:rPr lang="el-GR" sz="2800" dirty="0" smtClean="0">
                <a:solidFill>
                  <a:schemeClr val="tx2">
                    <a:lumMod val="50000"/>
                  </a:schemeClr>
                </a:solidFill>
              </a:rPr>
              <a:t>κ. Ιωάννης </a:t>
            </a:r>
            <a:r>
              <a:rPr lang="el-GR" sz="2800" dirty="0" err="1" smtClean="0">
                <a:solidFill>
                  <a:schemeClr val="tx2">
                    <a:lumMod val="50000"/>
                  </a:schemeClr>
                </a:solidFill>
              </a:rPr>
              <a:t>Γκιόσος</a:t>
            </a:r>
            <a:r>
              <a:rPr lang="el-GR" sz="2800" dirty="0" smtClean="0">
                <a:solidFill>
                  <a:schemeClr val="tx2">
                    <a:lumMod val="50000"/>
                  </a:schemeClr>
                </a:solidFill>
              </a:rPr>
              <a:t/>
            </a:r>
            <a:br>
              <a:rPr lang="el-GR" sz="2800" dirty="0" smtClean="0">
                <a:solidFill>
                  <a:schemeClr val="tx2">
                    <a:lumMod val="50000"/>
                  </a:schemeClr>
                </a:solidFill>
              </a:rPr>
            </a:br>
            <a:r>
              <a:rPr lang="el-GR" sz="2800" dirty="0" smtClean="0">
                <a:solidFill>
                  <a:schemeClr val="tx2">
                    <a:lumMod val="50000"/>
                  </a:schemeClr>
                </a:solidFill>
              </a:rPr>
              <a:t>κ. Ηλίας </a:t>
            </a:r>
            <a:r>
              <a:rPr lang="el-GR" sz="2800" dirty="0" err="1" smtClean="0">
                <a:solidFill>
                  <a:schemeClr val="tx2">
                    <a:lumMod val="50000"/>
                  </a:schemeClr>
                </a:solidFill>
              </a:rPr>
              <a:t>Μαυροειδής</a:t>
            </a:r>
            <a:r>
              <a:rPr lang="el-GR" sz="2800" dirty="0" smtClean="0">
                <a:solidFill>
                  <a:schemeClr val="tx2">
                    <a:lumMod val="50000"/>
                  </a:schemeClr>
                </a:solidFill>
              </a:rPr>
              <a:t/>
            </a:r>
            <a:br>
              <a:rPr lang="el-GR" sz="2800" dirty="0" smtClean="0">
                <a:solidFill>
                  <a:schemeClr val="tx2">
                    <a:lumMod val="50000"/>
                  </a:schemeClr>
                </a:solidFill>
              </a:rPr>
            </a:br>
            <a:endParaRPr lang="el-GR" sz="2800" dirty="0">
              <a:solidFill>
                <a:schemeClr val="tx2">
                  <a:lumMod val="50000"/>
                </a:schemeClr>
              </a:solidFill>
            </a:endParaRPr>
          </a:p>
        </p:txBody>
      </p:sp>
      <p:sp>
        <p:nvSpPr>
          <p:cNvPr id="4" name="TextBox 3"/>
          <p:cNvSpPr txBox="1"/>
          <p:nvPr/>
        </p:nvSpPr>
        <p:spPr>
          <a:xfrm>
            <a:off x="5158307" y="188640"/>
            <a:ext cx="6729613" cy="923330"/>
          </a:xfrm>
          <a:prstGeom prst="rect">
            <a:avLst/>
          </a:prstGeom>
          <a:noFill/>
        </p:spPr>
        <p:txBody>
          <a:bodyPr wrap="square" rtlCol="0">
            <a:spAutoFit/>
          </a:bodyPr>
          <a:lstStyle/>
          <a:p>
            <a:pPr algn="ctr"/>
            <a:r>
              <a:rPr lang="el-GR" sz="1800" dirty="0">
                <a:ln w="0"/>
                <a:solidFill>
                  <a:schemeClr val="tx2">
                    <a:lumMod val="50000"/>
                  </a:schemeClr>
                </a:solidFill>
                <a:latin typeface="Times New Roman" pitchFamily="18" charset="0"/>
                <a:ea typeface="+mj-ea"/>
                <a:cs typeface="Times New Roman" pitchFamily="18" charset="0"/>
              </a:rPr>
              <a:t>Πρόγραμμα Μεταπτυχιακών Σπουδών: </a:t>
            </a:r>
            <a:endParaRPr lang="en-US" sz="1800" dirty="0">
              <a:ln w="0"/>
              <a:solidFill>
                <a:schemeClr val="tx2">
                  <a:lumMod val="50000"/>
                </a:schemeClr>
              </a:solidFill>
              <a:latin typeface="Times New Roman" pitchFamily="18" charset="0"/>
              <a:ea typeface="+mj-ea"/>
              <a:cs typeface="Times New Roman" pitchFamily="18" charset="0"/>
            </a:endParaRPr>
          </a:p>
          <a:p>
            <a:pPr algn="ctr"/>
            <a:r>
              <a:rPr lang="el-GR" sz="1800" dirty="0">
                <a:ln w="0"/>
                <a:solidFill>
                  <a:schemeClr val="tx2">
                    <a:lumMod val="50000"/>
                  </a:schemeClr>
                </a:solidFill>
                <a:latin typeface="Times New Roman" pitchFamily="18" charset="0"/>
                <a:ea typeface="+mj-ea"/>
                <a:cs typeface="Times New Roman" pitchFamily="18" charset="0"/>
              </a:rPr>
              <a:t>«Επιστήμες της Αγωγής - Εξ Αποστάσεως Εκπαίδευση  με την χρήση των ΤΠΕ (e-Learning)»</a:t>
            </a:r>
          </a:p>
        </p:txBody>
      </p:sp>
      <p:pic>
        <p:nvPicPr>
          <p:cNvPr id="5" name="Picture 4"/>
          <p:cNvPicPr>
            <a:picLocks noChangeAspect="1"/>
          </p:cNvPicPr>
          <p:nvPr/>
        </p:nvPicPr>
        <p:blipFill>
          <a:blip r:embed="rId3">
            <a:grayscl/>
            <a:extLst>
              <a:ext uri="{28A0092B-C50C-407E-A947-70E740481C1C}">
                <a14:useLocalDpi xmlns:a14="http://schemas.microsoft.com/office/drawing/2010/main" xmlns="" val="0"/>
              </a:ext>
            </a:extLst>
          </a:blip>
          <a:stretch>
            <a:fillRect/>
          </a:stretch>
        </p:blipFill>
        <p:spPr>
          <a:xfrm>
            <a:off x="0" y="0"/>
            <a:ext cx="4661463" cy="6858000"/>
          </a:xfrm>
          <a:prstGeom prst="rect">
            <a:avLst/>
          </a:prstGeom>
        </p:spPr>
      </p:pic>
    </p:spTree>
    <p:extLst>
      <p:ext uri="{BB962C8B-B14F-4D97-AF65-F5344CB8AC3E}">
        <p14:creationId xmlns:p14="http://schemas.microsoft.com/office/powerpoint/2010/main" xmlns="" val="31356893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Ν 4.PNG"/>
          <p:cNvPicPr>
            <a:picLocks noChangeAspect="1"/>
          </p:cNvPicPr>
          <p:nvPr/>
        </p:nvPicPr>
        <p:blipFill>
          <a:blip r:embed="rId2"/>
          <a:stretch>
            <a:fillRect/>
          </a:stretch>
        </p:blipFill>
        <p:spPr>
          <a:xfrm>
            <a:off x="1331247" y="1009312"/>
            <a:ext cx="9526330" cy="483937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Ν 5.PNG"/>
          <p:cNvPicPr>
            <a:picLocks noChangeAspect="1"/>
          </p:cNvPicPr>
          <p:nvPr/>
        </p:nvPicPr>
        <p:blipFill>
          <a:blip r:embed="rId2"/>
          <a:stretch>
            <a:fillRect/>
          </a:stretch>
        </p:blipFill>
        <p:spPr>
          <a:xfrm>
            <a:off x="1340773" y="1018838"/>
            <a:ext cx="9507278" cy="4820323"/>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Ν 6.PNG"/>
          <p:cNvPicPr>
            <a:picLocks noChangeAspect="1"/>
          </p:cNvPicPr>
          <p:nvPr/>
        </p:nvPicPr>
        <p:blipFill>
          <a:blip r:embed="rId2"/>
          <a:stretch>
            <a:fillRect/>
          </a:stretch>
        </p:blipFill>
        <p:spPr>
          <a:xfrm>
            <a:off x="1336010" y="1023601"/>
            <a:ext cx="9516804" cy="4810797"/>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Γ 1.PNG"/>
          <p:cNvPicPr>
            <a:picLocks noChangeAspect="1"/>
          </p:cNvPicPr>
          <p:nvPr/>
        </p:nvPicPr>
        <p:blipFill>
          <a:blip r:embed="rId2"/>
          <a:stretch>
            <a:fillRect/>
          </a:stretch>
        </p:blipFill>
        <p:spPr>
          <a:xfrm>
            <a:off x="1413892" y="1340768"/>
            <a:ext cx="9535857" cy="446449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Γ 2.PNG"/>
          <p:cNvPicPr>
            <a:picLocks noChangeAspect="1"/>
          </p:cNvPicPr>
          <p:nvPr/>
        </p:nvPicPr>
        <p:blipFill>
          <a:blip r:embed="rId2"/>
          <a:stretch>
            <a:fillRect/>
          </a:stretch>
        </p:blipFill>
        <p:spPr>
          <a:xfrm>
            <a:off x="1345537" y="995022"/>
            <a:ext cx="9497751" cy="486795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Γ 3.PNG"/>
          <p:cNvPicPr>
            <a:picLocks noChangeAspect="1"/>
          </p:cNvPicPr>
          <p:nvPr/>
        </p:nvPicPr>
        <p:blipFill>
          <a:blip r:embed="rId2"/>
          <a:stretch>
            <a:fillRect/>
          </a:stretch>
        </p:blipFill>
        <p:spPr>
          <a:xfrm>
            <a:off x="1316958" y="1018838"/>
            <a:ext cx="9554909" cy="4820323"/>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ΕΙΣ ΑΓ 5.PNG"/>
          <p:cNvPicPr>
            <a:picLocks noChangeAspect="1"/>
          </p:cNvPicPr>
          <p:nvPr/>
        </p:nvPicPr>
        <p:blipFill>
          <a:blip r:embed="rId2"/>
          <a:stretch>
            <a:fillRect/>
          </a:stretch>
        </p:blipFill>
        <p:spPr>
          <a:xfrm>
            <a:off x="1331247" y="1028365"/>
            <a:ext cx="9526330" cy="480127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συγχαρητηρια.PNG"/>
          <p:cNvPicPr>
            <a:picLocks noChangeAspect="1"/>
          </p:cNvPicPr>
          <p:nvPr/>
        </p:nvPicPr>
        <p:blipFill>
          <a:blip r:embed="rId2"/>
          <a:stretch>
            <a:fillRect/>
          </a:stretch>
        </p:blipFill>
        <p:spPr>
          <a:xfrm>
            <a:off x="1340773" y="899759"/>
            <a:ext cx="9507278" cy="505848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Δ Β.PNG"/>
          <p:cNvPicPr>
            <a:picLocks noChangeAspect="1"/>
          </p:cNvPicPr>
          <p:nvPr/>
        </p:nvPicPr>
        <p:blipFill>
          <a:blip r:embed="rId2"/>
          <a:stretch>
            <a:fillRect/>
          </a:stretch>
        </p:blipFill>
        <p:spPr>
          <a:xfrm>
            <a:off x="1378879" y="947391"/>
            <a:ext cx="9431067" cy="496321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ΚΑ 1.PNG"/>
          <p:cNvPicPr>
            <a:picLocks noChangeAspect="1"/>
          </p:cNvPicPr>
          <p:nvPr/>
        </p:nvPicPr>
        <p:blipFill>
          <a:blip r:embed="rId2"/>
          <a:stretch>
            <a:fillRect/>
          </a:stretch>
        </p:blipFill>
        <p:spPr>
          <a:xfrm>
            <a:off x="1326484" y="1042654"/>
            <a:ext cx="9535857" cy="477269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634" y="188640"/>
            <a:ext cx="10157354" cy="1120552"/>
          </a:xfrm>
        </p:spPr>
        <p:txBody>
          <a:bodyPr>
            <a:normAutofit/>
          </a:bodyPr>
          <a:lstStyle/>
          <a:p>
            <a:r>
              <a:rPr lang="el-GR" sz="3600" b="1" dirty="0" smtClean="0"/>
              <a:t>Διατύπωση προβλήματος (1 από 2)</a:t>
            </a:r>
            <a:endParaRPr lang="en-US" sz="3600" b="1" dirty="0"/>
          </a:p>
        </p:txBody>
      </p:sp>
      <p:graphicFrame>
        <p:nvGraphicFramePr>
          <p:cNvPr id="4" name="3 - Διάγραμμα"/>
          <p:cNvGraphicFramePr/>
          <p:nvPr>
            <p:extLst>
              <p:ext uri="{D42A27DB-BD31-4B8C-83A1-F6EECF244321}">
                <p14:modId xmlns:p14="http://schemas.microsoft.com/office/powerpoint/2010/main" xmlns="" val="3268320762"/>
              </p:ext>
            </p:extLst>
          </p:nvPr>
        </p:nvGraphicFramePr>
        <p:xfrm>
          <a:off x="2505033" y="1468128"/>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 TextBox"/>
          <p:cNvSpPr txBox="1"/>
          <p:nvPr/>
        </p:nvSpPr>
        <p:spPr>
          <a:xfrm>
            <a:off x="2710036" y="1988840"/>
            <a:ext cx="4608512" cy="443198"/>
          </a:xfrm>
          <a:prstGeom prst="rect">
            <a:avLst/>
          </a:prstGeom>
          <a:noFill/>
        </p:spPr>
        <p:txBody>
          <a:bodyPr wrap="square" rtlCol="0">
            <a:spAutoFit/>
          </a:bodyPr>
          <a:lstStyle/>
          <a:p>
            <a:pPr>
              <a:lnSpc>
                <a:spcPct val="95000"/>
              </a:lnSpc>
            </a:pPr>
            <a:r>
              <a:rPr lang="el-GR" b="1" dirty="0" smtClean="0"/>
              <a:t>Στο χώρο του αθλητισμού </a:t>
            </a:r>
            <a:endParaRPr lang="el-GR" b="1" dirty="0"/>
          </a:p>
        </p:txBody>
      </p:sp>
    </p:spTree>
    <p:extLst>
      <p:ext uri="{BB962C8B-B14F-4D97-AF65-F5344CB8AC3E}">
        <p14:creationId xmlns:p14="http://schemas.microsoft.com/office/powerpoint/2010/main" xmlns="" val="29953219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ΚΑ 4.PNG"/>
          <p:cNvPicPr>
            <a:picLocks noChangeAspect="1"/>
          </p:cNvPicPr>
          <p:nvPr/>
        </p:nvPicPr>
        <p:blipFill>
          <a:blip r:embed="rId2"/>
          <a:stretch>
            <a:fillRect/>
          </a:stretch>
        </p:blipFill>
        <p:spPr>
          <a:xfrm>
            <a:off x="1321721" y="1056944"/>
            <a:ext cx="9545383" cy="4744112"/>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ΚΑ 5.PNG"/>
          <p:cNvPicPr>
            <a:picLocks noChangeAspect="1"/>
          </p:cNvPicPr>
          <p:nvPr/>
        </p:nvPicPr>
        <p:blipFill>
          <a:blip r:embed="rId2"/>
          <a:stretch>
            <a:fillRect/>
          </a:stretch>
        </p:blipFill>
        <p:spPr>
          <a:xfrm>
            <a:off x="1340773" y="1014075"/>
            <a:ext cx="9507278" cy="482984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ΚΑ 6.PNG"/>
          <p:cNvPicPr>
            <a:picLocks noChangeAspect="1"/>
          </p:cNvPicPr>
          <p:nvPr/>
        </p:nvPicPr>
        <p:blipFill>
          <a:blip r:embed="rId2"/>
          <a:stretch>
            <a:fillRect/>
          </a:stretch>
        </p:blipFill>
        <p:spPr>
          <a:xfrm>
            <a:off x="1345537" y="1009312"/>
            <a:ext cx="9497751" cy="483937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44" y="364232"/>
            <a:ext cx="10449711" cy="1048544"/>
          </a:xfrm>
        </p:spPr>
        <p:txBody>
          <a:bodyPr>
            <a:noAutofit/>
          </a:bodyPr>
          <a:lstStyle/>
          <a:p>
            <a:r>
              <a:rPr lang="el-GR" sz="3600" b="1" dirty="0"/>
              <a:t/>
            </a:r>
            <a:br>
              <a:rPr lang="el-GR" sz="3600" b="1" dirty="0"/>
            </a:br>
            <a:r>
              <a:rPr lang="el-GR" sz="3600" b="1" dirty="0" smtClean="0"/>
              <a:t>Παραγόμενο εκπαιδευτικό υλικό (</a:t>
            </a:r>
            <a:r>
              <a:rPr lang="en-US" sz="3600" b="1" dirty="0" smtClean="0"/>
              <a:t>2</a:t>
            </a:r>
            <a:r>
              <a:rPr lang="el-GR" sz="3600" b="1" dirty="0" smtClean="0"/>
              <a:t> από </a:t>
            </a:r>
            <a:r>
              <a:rPr lang="en-US" sz="3600" b="1" dirty="0" smtClean="0"/>
              <a:t>2</a:t>
            </a:r>
            <a:r>
              <a:rPr lang="el-GR" sz="3600" b="1" dirty="0" smtClean="0"/>
              <a:t>)</a:t>
            </a:r>
            <a:endParaRPr lang="en-US" sz="3600" b="1" dirty="0"/>
          </a:p>
        </p:txBody>
      </p:sp>
      <p:sp>
        <p:nvSpPr>
          <p:cNvPr id="3" name="Content Placeholder 2"/>
          <p:cNvSpPr>
            <a:spLocks noGrp="1"/>
          </p:cNvSpPr>
          <p:nvPr>
            <p:ph idx="1"/>
          </p:nvPr>
        </p:nvSpPr>
        <p:spPr>
          <a:xfrm>
            <a:off x="981844" y="1628800"/>
            <a:ext cx="10157354" cy="1440160"/>
          </a:xfrm>
        </p:spPr>
        <p:txBody>
          <a:bodyPr>
            <a:noAutofit/>
          </a:bodyPr>
          <a:lstStyle/>
          <a:p>
            <a:pPr>
              <a:buNone/>
            </a:pPr>
            <a:r>
              <a:rPr lang="el-GR" sz="2000" b="1" i="1" dirty="0" smtClean="0"/>
              <a:t>Το μάθημα στην ηλεκτρονική πλατφόρμα </a:t>
            </a:r>
            <a:r>
              <a:rPr lang="en-US" sz="2000" b="1" i="1" dirty="0" err="1" smtClean="0"/>
              <a:t>Chamillo</a:t>
            </a:r>
            <a:endParaRPr lang="en-US" sz="2000" b="1" i="1" dirty="0" smtClean="0"/>
          </a:p>
          <a:p>
            <a:pPr>
              <a:buNone/>
            </a:pPr>
            <a:endParaRPr lang="el-GR" sz="2000" b="1" i="1" dirty="0" smtClean="0">
              <a:hlinkClick r:id="rId3"/>
            </a:endParaRPr>
          </a:p>
          <a:p>
            <a:pPr>
              <a:buNone/>
            </a:pPr>
            <a:r>
              <a:rPr lang="en-US" sz="2000" b="1" i="1" dirty="0" smtClean="0">
                <a:hlinkClick r:id="rId3"/>
              </a:rPr>
              <a:t> </a:t>
            </a:r>
            <a:r>
              <a:rPr lang="el-GR" sz="2000" b="1" dirty="0" smtClean="0">
                <a:hlinkClick r:id="rId3"/>
              </a:rPr>
              <a:t>ΔΙΕΘΝΕΙΣ ΚΑΝΟΝΙΣΜΟΙ ΤΕΝΙΣ</a:t>
            </a:r>
            <a:endParaRPr lang="el-GR" sz="2000" b="1" dirty="0"/>
          </a:p>
        </p:txBody>
      </p:sp>
      <p:sp>
        <p:nvSpPr>
          <p:cNvPr id="4" name="Content Placeholder 2"/>
          <p:cNvSpPr txBox="1">
            <a:spLocks/>
          </p:cNvSpPr>
          <p:nvPr/>
        </p:nvSpPr>
        <p:spPr>
          <a:xfrm>
            <a:off x="1269709" y="3861048"/>
            <a:ext cx="10157354" cy="2880320"/>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algn="just">
              <a:lnSpc>
                <a:spcPct val="130000"/>
              </a:lnSpc>
              <a:spcBef>
                <a:spcPts val="0"/>
              </a:spcBef>
              <a:buClr>
                <a:schemeClr val="tx1"/>
              </a:buClr>
              <a:buNone/>
            </a:pPr>
            <a:endParaRPr lang="el-GR" sz="2000" b="1" dirty="0">
              <a:solidFill>
                <a:srgbClr val="FF0000"/>
              </a:solidFill>
            </a:endParaRPr>
          </a:p>
        </p:txBody>
      </p:sp>
      <p:sp>
        <p:nvSpPr>
          <p:cNvPr id="5" name="Content Placeholder 2"/>
          <p:cNvSpPr txBox="1">
            <a:spLocks/>
          </p:cNvSpPr>
          <p:nvPr/>
        </p:nvSpPr>
        <p:spPr>
          <a:xfrm>
            <a:off x="1422109" y="4013448"/>
            <a:ext cx="10157354" cy="2880320"/>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algn="just">
              <a:lnSpc>
                <a:spcPct val="130000"/>
              </a:lnSpc>
              <a:spcBef>
                <a:spcPts val="0"/>
              </a:spcBef>
              <a:buClr>
                <a:schemeClr val="tx1"/>
              </a:buClr>
              <a:buNone/>
            </a:pPr>
            <a:endParaRPr lang="el-GR" sz="2000" b="1" dirty="0">
              <a:solidFill>
                <a:srgbClr val="FF0000"/>
              </a:solidFill>
            </a:endParaRPr>
          </a:p>
        </p:txBody>
      </p:sp>
    </p:spTree>
    <p:extLst>
      <p:ext uri="{BB962C8B-B14F-4D97-AF65-F5344CB8AC3E}">
        <p14:creationId xmlns:p14="http://schemas.microsoft.com/office/powerpoint/2010/main" xmlns="" val="27291071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812" y="0"/>
            <a:ext cx="10157354" cy="1048544"/>
          </a:xfrm>
        </p:spPr>
        <p:txBody>
          <a:bodyPr>
            <a:normAutofit/>
          </a:bodyPr>
          <a:lstStyle/>
          <a:p>
            <a:r>
              <a:rPr lang="el-GR" sz="3600" b="1" dirty="0" smtClean="0"/>
              <a:t>Αξιολόγηση παραγόμενου </a:t>
            </a:r>
            <a:r>
              <a:rPr lang="el-GR" sz="3600" b="1" dirty="0" err="1" smtClean="0"/>
              <a:t>εξΑΕ</a:t>
            </a:r>
            <a:r>
              <a:rPr lang="el-GR" sz="3600" b="1" dirty="0" smtClean="0"/>
              <a:t> υλικού</a:t>
            </a:r>
            <a:endParaRPr lang="en-US" sz="3600" b="1" dirty="0"/>
          </a:p>
        </p:txBody>
      </p:sp>
      <p:sp>
        <p:nvSpPr>
          <p:cNvPr id="3" name="Content Placeholder 2"/>
          <p:cNvSpPr>
            <a:spLocks noGrp="1"/>
          </p:cNvSpPr>
          <p:nvPr>
            <p:ph idx="1"/>
          </p:nvPr>
        </p:nvSpPr>
        <p:spPr>
          <a:xfrm>
            <a:off x="477788" y="1268760"/>
            <a:ext cx="11017224" cy="4941168"/>
          </a:xfrm>
        </p:spPr>
        <p:txBody>
          <a:bodyPr>
            <a:noAutofit/>
          </a:bodyPr>
          <a:lstStyle/>
          <a:p>
            <a:pPr algn="just">
              <a:lnSpc>
                <a:spcPct val="130000"/>
              </a:lnSpc>
              <a:spcBef>
                <a:spcPts val="0"/>
              </a:spcBef>
              <a:spcAft>
                <a:spcPts val="600"/>
              </a:spcAft>
              <a:buNone/>
            </a:pPr>
            <a:r>
              <a:rPr lang="el-GR" sz="1800" b="1" i="1" dirty="0"/>
              <a:t>Ερευνητική μέθοδος</a:t>
            </a:r>
          </a:p>
          <a:p>
            <a:pPr algn="just">
              <a:lnSpc>
                <a:spcPct val="130000"/>
              </a:lnSpc>
              <a:spcBef>
                <a:spcPts val="0"/>
              </a:spcBef>
              <a:spcAft>
                <a:spcPts val="600"/>
              </a:spcAft>
              <a:buFont typeface="Wingdings" pitchFamily="2" charset="2"/>
              <a:buChar char="Ø"/>
            </a:pPr>
            <a:r>
              <a:rPr lang="el-GR" sz="1800" dirty="0"/>
              <a:t>Ποιοτική έρευνα με  </a:t>
            </a:r>
            <a:r>
              <a:rPr lang="el-GR" sz="1800" dirty="0" err="1"/>
              <a:t>ημι</a:t>
            </a:r>
            <a:r>
              <a:rPr lang="el-GR" sz="1800" dirty="0"/>
              <a:t> -</a:t>
            </a:r>
            <a:r>
              <a:rPr lang="el-GR" sz="1800" dirty="0" smtClean="0"/>
              <a:t>δομημένες </a:t>
            </a:r>
            <a:r>
              <a:rPr lang="el-GR" sz="1800" dirty="0"/>
              <a:t>συνεντεύξεις για την ανάδειξη των προσωπικών αντιλήψεων και απόψεων των </a:t>
            </a:r>
            <a:r>
              <a:rPr lang="el-GR" sz="1800" dirty="0" smtClean="0"/>
              <a:t>συμμετεχόντων στο μελετώμενο θέμα</a:t>
            </a:r>
            <a:endParaRPr lang="el-GR" sz="1800" dirty="0"/>
          </a:p>
          <a:p>
            <a:pPr algn="just">
              <a:lnSpc>
                <a:spcPct val="130000"/>
              </a:lnSpc>
              <a:spcBef>
                <a:spcPts val="0"/>
              </a:spcBef>
              <a:spcAft>
                <a:spcPts val="600"/>
              </a:spcAft>
              <a:buNone/>
            </a:pPr>
            <a:r>
              <a:rPr lang="el-GR" sz="1800" b="1" i="1" dirty="0"/>
              <a:t>Συμμετέχοντες</a:t>
            </a:r>
          </a:p>
          <a:p>
            <a:pPr lvl="1" algn="just">
              <a:lnSpc>
                <a:spcPct val="130000"/>
              </a:lnSpc>
              <a:spcBef>
                <a:spcPts val="0"/>
              </a:spcBef>
              <a:spcAft>
                <a:spcPts val="600"/>
              </a:spcAft>
              <a:buFont typeface="Wingdings" pitchFamily="2" charset="2"/>
              <a:buChar char="§"/>
            </a:pPr>
            <a:r>
              <a:rPr lang="el-GR" sz="1200" dirty="0" smtClean="0"/>
              <a:t>διεθνής </a:t>
            </a:r>
            <a:r>
              <a:rPr lang="el-GR" sz="1200" dirty="0"/>
              <a:t>διαιτητής αντισφαίρισης (</a:t>
            </a:r>
            <a:r>
              <a:rPr lang="en-US" sz="1200" dirty="0"/>
              <a:t>expert</a:t>
            </a:r>
            <a:r>
              <a:rPr lang="el-GR" sz="1200" dirty="0"/>
              <a:t>)</a:t>
            </a:r>
            <a:r>
              <a:rPr lang="en-US" sz="1200" dirty="0"/>
              <a:t> </a:t>
            </a:r>
            <a:endParaRPr lang="el-GR" sz="1200" dirty="0" smtClean="0"/>
          </a:p>
          <a:p>
            <a:pPr lvl="1" algn="just">
              <a:lnSpc>
                <a:spcPct val="130000"/>
              </a:lnSpc>
              <a:spcBef>
                <a:spcPts val="0"/>
              </a:spcBef>
              <a:spcAft>
                <a:spcPts val="600"/>
              </a:spcAft>
              <a:buFont typeface="Wingdings" pitchFamily="2" charset="2"/>
              <a:buChar char="§"/>
            </a:pPr>
            <a:r>
              <a:rPr lang="el-GR" sz="1200" dirty="0" smtClean="0"/>
              <a:t> προπονητής</a:t>
            </a:r>
          </a:p>
          <a:p>
            <a:pPr lvl="1" algn="just">
              <a:lnSpc>
                <a:spcPct val="130000"/>
              </a:lnSpc>
              <a:spcBef>
                <a:spcPts val="0"/>
              </a:spcBef>
              <a:spcAft>
                <a:spcPts val="600"/>
              </a:spcAft>
              <a:buFont typeface="Wingdings" pitchFamily="2" charset="2"/>
              <a:buChar char="§"/>
            </a:pPr>
            <a:r>
              <a:rPr lang="el-GR" sz="1200" dirty="0" smtClean="0"/>
              <a:t> </a:t>
            </a:r>
            <a:r>
              <a:rPr lang="el-GR" sz="1200" dirty="0"/>
              <a:t>έμπειρος </a:t>
            </a:r>
            <a:r>
              <a:rPr lang="el-GR" sz="1200" dirty="0" smtClean="0"/>
              <a:t>αθλητής</a:t>
            </a:r>
          </a:p>
          <a:p>
            <a:pPr lvl="1" algn="just">
              <a:lnSpc>
                <a:spcPct val="130000"/>
              </a:lnSpc>
              <a:spcBef>
                <a:spcPts val="0"/>
              </a:spcBef>
              <a:spcAft>
                <a:spcPts val="600"/>
              </a:spcAft>
              <a:buFont typeface="Wingdings" pitchFamily="2" charset="2"/>
              <a:buChar char="§"/>
            </a:pPr>
            <a:r>
              <a:rPr lang="el-GR" sz="1200" dirty="0" smtClean="0"/>
              <a:t>αρχάριος αθλητής </a:t>
            </a:r>
          </a:p>
          <a:p>
            <a:pPr lvl="1" algn="just">
              <a:lnSpc>
                <a:spcPct val="130000"/>
              </a:lnSpc>
              <a:spcBef>
                <a:spcPts val="0"/>
              </a:spcBef>
              <a:spcAft>
                <a:spcPts val="600"/>
              </a:spcAft>
              <a:buFont typeface="Wingdings" pitchFamily="2" charset="2"/>
              <a:buChar char="§"/>
            </a:pPr>
            <a:r>
              <a:rPr lang="el-GR" sz="1200" dirty="0" smtClean="0"/>
              <a:t>ανεξάρτητος </a:t>
            </a:r>
            <a:r>
              <a:rPr lang="el-GR" sz="1200" dirty="0"/>
              <a:t>από </a:t>
            </a:r>
            <a:r>
              <a:rPr lang="el-GR" sz="1200" dirty="0" smtClean="0"/>
              <a:t>τον </a:t>
            </a:r>
            <a:r>
              <a:rPr lang="el-GR" sz="1200" dirty="0"/>
              <a:t>χώρο του αθλήματος παρατηρητής</a:t>
            </a:r>
            <a:r>
              <a:rPr lang="el-GR" sz="1400" dirty="0" smtClean="0"/>
              <a:t>.</a:t>
            </a:r>
            <a:endParaRPr lang="el-GR" sz="1400" dirty="0"/>
          </a:p>
          <a:p>
            <a:pPr algn="just">
              <a:lnSpc>
                <a:spcPct val="130000"/>
              </a:lnSpc>
              <a:spcBef>
                <a:spcPts val="0"/>
              </a:spcBef>
              <a:spcAft>
                <a:spcPts val="600"/>
              </a:spcAft>
              <a:buNone/>
            </a:pPr>
            <a:r>
              <a:rPr lang="el-GR" sz="1800" b="1" i="1" dirty="0"/>
              <a:t>Επιλογή δείγματος</a:t>
            </a:r>
          </a:p>
          <a:p>
            <a:pPr algn="just">
              <a:lnSpc>
                <a:spcPct val="130000"/>
              </a:lnSpc>
              <a:spcBef>
                <a:spcPts val="0"/>
              </a:spcBef>
              <a:spcAft>
                <a:spcPts val="600"/>
              </a:spcAft>
              <a:buFont typeface="Wingdings" pitchFamily="2" charset="2"/>
              <a:buChar char="Ø"/>
            </a:pPr>
            <a:r>
              <a:rPr lang="el-GR" sz="1800" dirty="0"/>
              <a:t>Η αξιολόγηση του ΕΥ από εκπροσώπους με αντίθετα χαρακτηριστικά μεταξύ </a:t>
            </a:r>
            <a:r>
              <a:rPr lang="el-GR" sz="1800" dirty="0" smtClean="0"/>
              <a:t>τους</a:t>
            </a:r>
            <a:r>
              <a:rPr lang="en-US" sz="1800" dirty="0" smtClean="0"/>
              <a:t>, </a:t>
            </a:r>
            <a:r>
              <a:rPr lang="el-GR" sz="1800" dirty="0" smtClean="0"/>
              <a:t>όπως η ιδιότητα και ο χρόνος ενασχόλησης με το άθλημα </a:t>
            </a:r>
            <a:r>
              <a:rPr lang="el-GR" sz="1800" dirty="0"/>
              <a:t>εξυπηρετεί την ολιστική εξέταση και την εις βάθος διερεύνηση της καταλληλότητας και της αποτελεσματικότητας του </a:t>
            </a:r>
            <a:r>
              <a:rPr lang="el-GR" sz="1800" dirty="0" smtClean="0"/>
              <a:t>υλικού</a:t>
            </a:r>
            <a:endParaRPr lang="el-GR" sz="1800" dirty="0"/>
          </a:p>
        </p:txBody>
      </p:sp>
    </p:spTree>
    <p:extLst>
      <p:ext uri="{BB962C8B-B14F-4D97-AF65-F5344CB8AC3E}">
        <p14:creationId xmlns:p14="http://schemas.microsoft.com/office/powerpoint/2010/main" xmlns="" val="13895300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836" y="548680"/>
            <a:ext cx="10157354" cy="1048544"/>
          </a:xfrm>
        </p:spPr>
        <p:txBody>
          <a:bodyPr>
            <a:normAutofit/>
          </a:bodyPr>
          <a:lstStyle/>
          <a:p>
            <a:r>
              <a:rPr lang="el-GR" sz="3600" b="1" dirty="0" smtClean="0"/>
              <a:t>Αποτελέσματα αξιολόγησης (1 από 3) </a:t>
            </a:r>
            <a:endParaRPr lang="en-US" sz="3600" b="1" dirty="0"/>
          </a:p>
        </p:txBody>
      </p:sp>
      <p:sp>
        <p:nvSpPr>
          <p:cNvPr id="3" name="Content Placeholder 2"/>
          <p:cNvSpPr>
            <a:spLocks noGrp="1"/>
          </p:cNvSpPr>
          <p:nvPr>
            <p:ph idx="1"/>
          </p:nvPr>
        </p:nvSpPr>
        <p:spPr>
          <a:xfrm>
            <a:off x="909836" y="1916832"/>
            <a:ext cx="10513168" cy="4680520"/>
          </a:xfrm>
        </p:spPr>
        <p:txBody>
          <a:bodyPr>
            <a:noAutofit/>
          </a:bodyPr>
          <a:lstStyle/>
          <a:p>
            <a:pPr algn="just">
              <a:lnSpc>
                <a:spcPct val="130000"/>
              </a:lnSpc>
              <a:spcBef>
                <a:spcPts val="0"/>
              </a:spcBef>
              <a:spcAft>
                <a:spcPts val="600"/>
              </a:spcAft>
              <a:buNone/>
            </a:pPr>
            <a:r>
              <a:rPr lang="el-GR" sz="1800" b="1" i="1" dirty="0"/>
              <a:t>1</a:t>
            </a:r>
            <a:r>
              <a:rPr lang="el-GR" sz="1800" b="1" i="1" baseline="30000" dirty="0"/>
              <a:t>ο</a:t>
            </a:r>
            <a:r>
              <a:rPr lang="el-GR" sz="1800" b="1" i="1" dirty="0"/>
              <a:t> ερευνητικό </a:t>
            </a:r>
            <a:r>
              <a:rPr lang="el-GR" sz="1800" b="1" i="1" dirty="0" smtClean="0"/>
              <a:t>ερώτημα</a:t>
            </a:r>
            <a:r>
              <a:rPr lang="el-GR" sz="1800" i="1" dirty="0" smtClean="0"/>
              <a:t>: «Σε </a:t>
            </a:r>
            <a:r>
              <a:rPr lang="el-GR" sz="1800" i="1" dirty="0"/>
              <a:t>ποιο βαθμό η μορφή και η παρουσίαση του εξ αποστάσεως εκπαιδευτικού υλικού υποκινεί το ενδιαφέρον των εκπαιδευόμενων για την εκμάθηση των διεθνών κανονισμών </a:t>
            </a:r>
            <a:r>
              <a:rPr lang="el-GR" sz="1800" i="1" dirty="0" smtClean="0"/>
              <a:t>αντισφαίρισης».</a:t>
            </a:r>
          </a:p>
          <a:p>
            <a:pPr algn="just">
              <a:lnSpc>
                <a:spcPct val="130000"/>
              </a:lnSpc>
              <a:spcBef>
                <a:spcPts val="0"/>
              </a:spcBef>
              <a:spcAft>
                <a:spcPts val="600"/>
              </a:spcAft>
              <a:buNone/>
            </a:pPr>
            <a:endParaRPr lang="el-GR" sz="1800" i="1" dirty="0"/>
          </a:p>
          <a:p>
            <a:pPr marL="457200" indent="-457200" algn="just">
              <a:lnSpc>
                <a:spcPct val="130000"/>
              </a:lnSpc>
              <a:spcBef>
                <a:spcPts val="0"/>
              </a:spcBef>
              <a:spcAft>
                <a:spcPts val="600"/>
              </a:spcAft>
            </a:pPr>
            <a:r>
              <a:rPr lang="el-GR" sz="1800" dirty="0"/>
              <a:t>Όλοι οι συμμετέχοντες εκφράζονται θετικά προς αυτό. Από τις απαντήσεις που δίνουν ξεχωρίζουν τα παρακάτω χαρακτηριστικά του </a:t>
            </a:r>
            <a:r>
              <a:rPr lang="el-GR" sz="1800" dirty="0" smtClean="0"/>
              <a:t>ΕΥ:</a:t>
            </a:r>
          </a:p>
          <a:p>
            <a:pPr marL="457200" indent="-457200" algn="just">
              <a:lnSpc>
                <a:spcPct val="130000"/>
              </a:lnSpc>
              <a:spcBef>
                <a:spcPts val="0"/>
              </a:spcBef>
              <a:spcAft>
                <a:spcPts val="600"/>
              </a:spcAft>
              <a:buNone/>
            </a:pPr>
            <a:endParaRPr lang="el-GR" sz="1800" dirty="0"/>
          </a:p>
          <a:p>
            <a:pPr marL="457200" indent="-457200" algn="just">
              <a:lnSpc>
                <a:spcPct val="130000"/>
              </a:lnSpc>
              <a:spcBef>
                <a:spcPts val="0"/>
              </a:spcBef>
              <a:spcAft>
                <a:spcPts val="600"/>
              </a:spcAft>
              <a:buFont typeface="Wingdings" pitchFamily="2" charset="2"/>
              <a:buChar char="ü"/>
            </a:pPr>
            <a:r>
              <a:rPr lang="el-GR" sz="1800" i="1" dirty="0"/>
              <a:t>Ξεκάθαρη δομή</a:t>
            </a:r>
          </a:p>
          <a:p>
            <a:pPr marL="457200" indent="-457200" algn="just">
              <a:lnSpc>
                <a:spcPct val="130000"/>
              </a:lnSpc>
              <a:spcBef>
                <a:spcPts val="0"/>
              </a:spcBef>
              <a:spcAft>
                <a:spcPts val="600"/>
              </a:spcAft>
              <a:buFont typeface="Wingdings" pitchFamily="2" charset="2"/>
              <a:buChar char="ü"/>
            </a:pPr>
            <a:r>
              <a:rPr lang="el-GR" sz="1800" i="1" dirty="0"/>
              <a:t>Σαφήνεια και επάρκεια των οδηγιών</a:t>
            </a:r>
          </a:p>
          <a:p>
            <a:pPr marL="457200" indent="-457200" algn="just">
              <a:lnSpc>
                <a:spcPct val="130000"/>
              </a:lnSpc>
              <a:spcBef>
                <a:spcPts val="0"/>
              </a:spcBef>
              <a:spcAft>
                <a:spcPts val="600"/>
              </a:spcAft>
              <a:buFont typeface="Wingdings" pitchFamily="2" charset="2"/>
              <a:buChar char="ü"/>
            </a:pPr>
            <a:r>
              <a:rPr lang="el-GR" sz="1800" i="1" dirty="0"/>
              <a:t>Ευχρηστία, ποικιλία εικόνων και επεξηγηματικών βίντεο</a:t>
            </a:r>
          </a:p>
          <a:p>
            <a:pPr marL="457200" indent="-457200" algn="just">
              <a:lnSpc>
                <a:spcPct val="130000"/>
              </a:lnSpc>
              <a:spcBef>
                <a:spcPts val="0"/>
              </a:spcBef>
              <a:spcAft>
                <a:spcPts val="600"/>
              </a:spcAft>
              <a:buFont typeface="Wingdings" pitchFamily="2" charset="2"/>
              <a:buChar char="ü"/>
            </a:pPr>
            <a:r>
              <a:rPr lang="el-GR" sz="1800" i="1" dirty="0"/>
              <a:t>Ικανοποιητική έκταση</a:t>
            </a:r>
          </a:p>
        </p:txBody>
      </p:sp>
    </p:spTree>
    <p:extLst>
      <p:ext uri="{BB962C8B-B14F-4D97-AF65-F5344CB8AC3E}">
        <p14:creationId xmlns:p14="http://schemas.microsoft.com/office/powerpoint/2010/main" xmlns="" val="7732066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3812" y="1844824"/>
            <a:ext cx="10801199" cy="4248472"/>
          </a:xfrm>
        </p:spPr>
        <p:txBody>
          <a:bodyPr>
            <a:noAutofit/>
          </a:bodyPr>
          <a:lstStyle/>
          <a:p>
            <a:pPr algn="just">
              <a:lnSpc>
                <a:spcPct val="130000"/>
              </a:lnSpc>
              <a:spcBef>
                <a:spcPts val="0"/>
              </a:spcBef>
              <a:spcAft>
                <a:spcPts val="600"/>
              </a:spcAft>
              <a:buNone/>
            </a:pPr>
            <a:r>
              <a:rPr lang="el-GR" sz="1800" b="1" i="1" dirty="0"/>
              <a:t>2</a:t>
            </a:r>
            <a:r>
              <a:rPr lang="el-GR" sz="1800" b="1" i="1" baseline="30000" dirty="0"/>
              <a:t>ο</a:t>
            </a:r>
            <a:r>
              <a:rPr lang="el-GR" sz="1800" b="1" i="1" dirty="0"/>
              <a:t> ερευνητικό </a:t>
            </a:r>
            <a:r>
              <a:rPr lang="el-GR" sz="1800" b="1" i="1" dirty="0" smtClean="0"/>
              <a:t>ερώτημα</a:t>
            </a:r>
            <a:r>
              <a:rPr lang="el-GR" sz="1800" i="1" dirty="0" smtClean="0"/>
              <a:t>: «Σε </a:t>
            </a:r>
            <a:r>
              <a:rPr lang="el-GR" sz="1800" i="1" dirty="0"/>
              <a:t>ποιο βαθμό το περιεχόμενο του εξ αποστάσεως εκπαιδευτικού υλικού υποκινεί το ενδιαφέρον των εκπαιδευόμενων για την εκμάθηση των διεθνών κανονισμών </a:t>
            </a:r>
            <a:r>
              <a:rPr lang="el-GR" sz="1800" i="1" dirty="0" smtClean="0"/>
              <a:t>αντισφαίρισης».</a:t>
            </a:r>
            <a:endParaRPr lang="el-GR" sz="1800" i="1" dirty="0"/>
          </a:p>
          <a:p>
            <a:pPr marL="457200" indent="-457200" algn="just">
              <a:lnSpc>
                <a:spcPct val="130000"/>
              </a:lnSpc>
              <a:spcBef>
                <a:spcPts val="0"/>
              </a:spcBef>
              <a:spcAft>
                <a:spcPts val="600"/>
              </a:spcAft>
            </a:pPr>
            <a:endParaRPr lang="el-GR" sz="1800" dirty="0"/>
          </a:p>
          <a:p>
            <a:pPr marL="457200" indent="-457200" algn="just">
              <a:lnSpc>
                <a:spcPct val="130000"/>
              </a:lnSpc>
              <a:spcBef>
                <a:spcPts val="0"/>
              </a:spcBef>
              <a:spcAft>
                <a:spcPts val="600"/>
              </a:spcAft>
            </a:pPr>
            <a:r>
              <a:rPr lang="el-GR" sz="1800" dirty="0"/>
              <a:t>Οι συμμετέχοντες θεωρούν ενδιαφέρον το περιεχόμενο του ΕΥ. Υποστηρίζουν ότι οι δραστηριότητες – ασκήσεις αυτοαξιολόγησης υποβοηθούν τη μαθησιακή πορεία των εκπαιδευόμενων.</a:t>
            </a:r>
          </a:p>
          <a:p>
            <a:pPr marL="457200" indent="-457200" algn="just">
              <a:lnSpc>
                <a:spcPct val="130000"/>
              </a:lnSpc>
              <a:spcBef>
                <a:spcPts val="0"/>
              </a:spcBef>
              <a:spcAft>
                <a:spcPts val="600"/>
              </a:spcAft>
            </a:pPr>
            <a:endParaRPr lang="el-GR" sz="1800" dirty="0"/>
          </a:p>
          <a:p>
            <a:pPr marL="457200" indent="-457200" algn="just">
              <a:lnSpc>
                <a:spcPct val="130000"/>
              </a:lnSpc>
              <a:spcBef>
                <a:spcPts val="0"/>
              </a:spcBef>
              <a:spcAft>
                <a:spcPts val="600"/>
              </a:spcAft>
            </a:pPr>
            <a:r>
              <a:rPr lang="el-GR" sz="1800" dirty="0"/>
              <a:t>Ο διαιτητής αντισφαίρισης επισημαίνει την αναγκαιότητα εμπλουτισμού του υλικού με περισσότερες στοχευμένες ασκήσεις.</a:t>
            </a:r>
          </a:p>
        </p:txBody>
      </p:sp>
      <p:sp>
        <p:nvSpPr>
          <p:cNvPr id="5" name="Title 1"/>
          <p:cNvSpPr>
            <a:spLocks noGrp="1"/>
          </p:cNvSpPr>
          <p:nvPr>
            <p:ph type="title"/>
          </p:nvPr>
        </p:nvSpPr>
        <p:spPr>
          <a:xfrm>
            <a:off x="693812" y="476672"/>
            <a:ext cx="10157354" cy="1048544"/>
          </a:xfrm>
        </p:spPr>
        <p:txBody>
          <a:bodyPr>
            <a:normAutofit/>
          </a:bodyPr>
          <a:lstStyle/>
          <a:p>
            <a:r>
              <a:rPr lang="el-GR" sz="3600" b="1" dirty="0" smtClean="0"/>
              <a:t>Αποτελέσματα αξιολόγησης (2 από 3) </a:t>
            </a:r>
            <a:endParaRPr lang="en-US" sz="3600" b="1" dirty="0"/>
          </a:p>
        </p:txBody>
      </p:sp>
    </p:spTree>
    <p:extLst>
      <p:ext uri="{BB962C8B-B14F-4D97-AF65-F5344CB8AC3E}">
        <p14:creationId xmlns:p14="http://schemas.microsoft.com/office/powerpoint/2010/main" xmlns="" val="35168298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9836" y="1916832"/>
            <a:ext cx="10585176" cy="4032448"/>
          </a:xfrm>
        </p:spPr>
        <p:txBody>
          <a:bodyPr>
            <a:noAutofit/>
          </a:bodyPr>
          <a:lstStyle/>
          <a:p>
            <a:pPr algn="just">
              <a:lnSpc>
                <a:spcPct val="130000"/>
              </a:lnSpc>
              <a:spcBef>
                <a:spcPts val="0"/>
              </a:spcBef>
              <a:spcAft>
                <a:spcPts val="600"/>
              </a:spcAft>
              <a:buNone/>
            </a:pPr>
            <a:r>
              <a:rPr lang="en-US" sz="1800" b="1" i="1" dirty="0"/>
              <a:t>3</a:t>
            </a:r>
            <a:r>
              <a:rPr lang="el-GR" sz="1800" b="1" i="1" baseline="30000" dirty="0"/>
              <a:t>ο</a:t>
            </a:r>
            <a:r>
              <a:rPr lang="el-GR" sz="1800" b="1" i="1" dirty="0"/>
              <a:t> ερευνητικό </a:t>
            </a:r>
            <a:r>
              <a:rPr lang="el-GR" sz="1800" b="1" i="1" dirty="0" smtClean="0"/>
              <a:t>ερώτημα: </a:t>
            </a:r>
            <a:r>
              <a:rPr lang="el-GR" sz="1800" dirty="0" smtClean="0"/>
              <a:t>«Σε ποιο βαθμό το περιεχόμενο του εξ αποστάσεως εκπαιδευτικού υλικού συμβάλλει στην επίτευξη των στόχων και των προσδοκώμενων αποτελεσμάτων».</a:t>
            </a:r>
            <a:endParaRPr lang="el-GR" sz="1800" dirty="0"/>
          </a:p>
          <a:p>
            <a:pPr marL="457200" indent="-457200" algn="just">
              <a:lnSpc>
                <a:spcPct val="130000"/>
              </a:lnSpc>
              <a:spcBef>
                <a:spcPts val="0"/>
              </a:spcBef>
              <a:spcAft>
                <a:spcPts val="600"/>
              </a:spcAft>
              <a:buNone/>
            </a:pPr>
            <a:endParaRPr lang="el-GR" sz="1800" dirty="0"/>
          </a:p>
          <a:p>
            <a:pPr marL="457200" indent="-457200" algn="just">
              <a:lnSpc>
                <a:spcPct val="130000"/>
              </a:lnSpc>
              <a:spcBef>
                <a:spcPts val="0"/>
              </a:spcBef>
              <a:spcAft>
                <a:spcPts val="600"/>
              </a:spcAft>
            </a:pPr>
            <a:r>
              <a:rPr lang="el-GR" sz="1800" dirty="0"/>
              <a:t>Το περιεχόμενο των διδακτικών ενοτήτων που δημιουργήθηκαν βρίσκεται σε συμφωνία με τους εισαγωγικούς στόχους και τα προσδοκώμενα αποτελέσματα κάθε ενότητας</a:t>
            </a:r>
          </a:p>
          <a:p>
            <a:pPr marL="457200" indent="-457200" algn="just">
              <a:lnSpc>
                <a:spcPct val="130000"/>
              </a:lnSpc>
              <a:spcBef>
                <a:spcPts val="0"/>
              </a:spcBef>
              <a:spcAft>
                <a:spcPts val="600"/>
              </a:spcAft>
            </a:pPr>
            <a:endParaRPr lang="el-GR" sz="1800" dirty="0"/>
          </a:p>
          <a:p>
            <a:pPr marL="457200" indent="-457200" algn="just">
              <a:lnSpc>
                <a:spcPct val="130000"/>
              </a:lnSpc>
              <a:spcBef>
                <a:spcPts val="0"/>
              </a:spcBef>
              <a:spcAft>
                <a:spcPts val="600"/>
              </a:spcAft>
            </a:pPr>
            <a:r>
              <a:rPr lang="el-GR" sz="1800" dirty="0"/>
              <a:t>Επισημαίνεται η αναγκαιότητα της πρακτικής εξάσκησης στο εν λόγω αντικείμενο ώστε να μπορέσουν στην πράξη οι επιμορφούμενοι να εφαρμόσουν τις γνώσεις που αποκομίζουν.</a:t>
            </a:r>
          </a:p>
        </p:txBody>
      </p:sp>
      <p:sp>
        <p:nvSpPr>
          <p:cNvPr id="5" name="Title 1"/>
          <p:cNvSpPr>
            <a:spLocks noGrp="1"/>
          </p:cNvSpPr>
          <p:nvPr>
            <p:ph type="title"/>
          </p:nvPr>
        </p:nvSpPr>
        <p:spPr>
          <a:xfrm>
            <a:off x="909836" y="548680"/>
            <a:ext cx="10157354" cy="1048544"/>
          </a:xfrm>
        </p:spPr>
        <p:txBody>
          <a:bodyPr>
            <a:normAutofit/>
          </a:bodyPr>
          <a:lstStyle/>
          <a:p>
            <a:r>
              <a:rPr lang="el-GR" sz="3600" b="1" dirty="0" smtClean="0"/>
              <a:t>Αποτελέσματα αξιολόγησης (3 από 3) </a:t>
            </a:r>
            <a:endParaRPr lang="en-US" sz="3600" b="1" dirty="0"/>
          </a:p>
        </p:txBody>
      </p:sp>
    </p:spTree>
    <p:extLst>
      <p:ext uri="{BB962C8B-B14F-4D97-AF65-F5344CB8AC3E}">
        <p14:creationId xmlns:p14="http://schemas.microsoft.com/office/powerpoint/2010/main" xmlns="" val="21120425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220216"/>
            <a:ext cx="10157354" cy="1048544"/>
          </a:xfrm>
        </p:spPr>
        <p:txBody>
          <a:bodyPr>
            <a:normAutofit/>
          </a:bodyPr>
          <a:lstStyle/>
          <a:p>
            <a:r>
              <a:rPr lang="el-GR" sz="3600" b="1" dirty="0" smtClean="0"/>
              <a:t>Συμπεράσματα</a:t>
            </a:r>
            <a:endParaRPr lang="en-US" sz="3600" b="1" dirty="0"/>
          </a:p>
        </p:txBody>
      </p:sp>
      <p:sp>
        <p:nvSpPr>
          <p:cNvPr id="3" name="Content Placeholder 2"/>
          <p:cNvSpPr>
            <a:spLocks noGrp="1"/>
          </p:cNvSpPr>
          <p:nvPr>
            <p:ph idx="1"/>
          </p:nvPr>
        </p:nvSpPr>
        <p:spPr>
          <a:xfrm>
            <a:off x="405780" y="1484784"/>
            <a:ext cx="11305256" cy="5256584"/>
          </a:xfrm>
        </p:spPr>
        <p:txBody>
          <a:bodyPr>
            <a:noAutofit/>
          </a:bodyPr>
          <a:lstStyle/>
          <a:p>
            <a:pPr marL="457200" indent="-457200" algn="just">
              <a:lnSpc>
                <a:spcPct val="120000"/>
              </a:lnSpc>
              <a:spcBef>
                <a:spcPts val="0"/>
              </a:spcBef>
              <a:spcAft>
                <a:spcPts val="600"/>
              </a:spcAft>
              <a:buFont typeface="Wingdings" pitchFamily="2" charset="2"/>
              <a:buChar char="ü"/>
            </a:pPr>
            <a:r>
              <a:rPr lang="el-GR" sz="1800" dirty="0" smtClean="0"/>
              <a:t>Το έντυπο υλικό της Σχολής διαιτησίας αντισφαίρισης μπορεί να διαμορφωθεί σε εξ αποστάσεως ΕΥ με βάση το μοντέλο δημιουργίας εκπαιδευτικού υλικού των </a:t>
            </a:r>
            <a:r>
              <a:rPr lang="en-US" sz="1800" dirty="0" smtClean="0"/>
              <a:t>West &amp; </a:t>
            </a:r>
            <a:r>
              <a:rPr lang="el-GR" sz="1800" dirty="0" err="1" smtClean="0"/>
              <a:t>Λιοναράκη</a:t>
            </a:r>
            <a:r>
              <a:rPr lang="el-GR" sz="1800" dirty="0" smtClean="0"/>
              <a:t> (1996, 2001).</a:t>
            </a:r>
          </a:p>
          <a:p>
            <a:pPr marL="457200" indent="-457200" algn="just">
              <a:lnSpc>
                <a:spcPct val="120000"/>
              </a:lnSpc>
              <a:spcBef>
                <a:spcPts val="0"/>
              </a:spcBef>
              <a:spcAft>
                <a:spcPts val="600"/>
              </a:spcAft>
              <a:buFont typeface="Wingdings" pitchFamily="2" charset="2"/>
              <a:buChar char="ü"/>
            </a:pPr>
            <a:r>
              <a:rPr lang="el-GR" sz="1800" dirty="0" smtClean="0"/>
              <a:t>Οι στόχοι δημιουργίας του υλικού εναρμονίζονται με τους στόχους που θέτει η </a:t>
            </a:r>
            <a:r>
              <a:rPr lang="el-GR" sz="1800" dirty="0" err="1" smtClean="0"/>
              <a:t>εξΑΕ</a:t>
            </a:r>
            <a:r>
              <a:rPr lang="el-GR" sz="1800" dirty="0" smtClean="0"/>
              <a:t> για το εκπαιδευτικό υλικό, διαθέτει μια πολυμορφική διάσταση και ενισχύει την αλληλεπίδραση υλικού με τον εκπαιδευόμενο</a:t>
            </a:r>
          </a:p>
          <a:p>
            <a:pPr marL="457200" indent="-457200" algn="just">
              <a:lnSpc>
                <a:spcPct val="120000"/>
              </a:lnSpc>
              <a:spcBef>
                <a:spcPts val="0"/>
              </a:spcBef>
              <a:spcAft>
                <a:spcPts val="600"/>
              </a:spcAft>
              <a:buFont typeface="Wingdings" pitchFamily="2" charset="2"/>
              <a:buChar char="ü"/>
            </a:pPr>
            <a:endParaRPr lang="el-GR" sz="1800" dirty="0" smtClean="0"/>
          </a:p>
          <a:p>
            <a:pPr marL="457200" indent="-457200" algn="just">
              <a:lnSpc>
                <a:spcPct val="120000"/>
              </a:lnSpc>
              <a:spcBef>
                <a:spcPts val="0"/>
              </a:spcBef>
              <a:spcAft>
                <a:spcPts val="600"/>
              </a:spcAft>
              <a:buFont typeface="Wingdings" pitchFamily="2" charset="2"/>
              <a:buChar char="ü"/>
            </a:pPr>
            <a:r>
              <a:rPr lang="el-GR" sz="1800" dirty="0" smtClean="0"/>
              <a:t>Το εξ αποστάσεως ΕΥ που δημιουργήθηκε είναι κατάλληλο για την εκμάθηση των διεθνών κανονισμών αντισφαίρισης με τη μέθοδο της εξ αποστάσεως.</a:t>
            </a:r>
          </a:p>
          <a:p>
            <a:pPr marL="457200" indent="-457200" algn="just">
              <a:lnSpc>
                <a:spcPct val="120000"/>
              </a:lnSpc>
              <a:spcBef>
                <a:spcPts val="0"/>
              </a:spcBef>
              <a:spcAft>
                <a:spcPts val="600"/>
              </a:spcAft>
              <a:buFont typeface="Wingdings" pitchFamily="2" charset="2"/>
              <a:buChar char="ü"/>
            </a:pPr>
            <a:endParaRPr lang="el-GR" sz="1800" dirty="0" smtClean="0"/>
          </a:p>
          <a:p>
            <a:pPr marL="457200" indent="-457200" algn="just">
              <a:lnSpc>
                <a:spcPct val="120000"/>
              </a:lnSpc>
              <a:spcBef>
                <a:spcPts val="0"/>
              </a:spcBef>
              <a:spcAft>
                <a:spcPts val="600"/>
              </a:spcAft>
              <a:buFont typeface="Wingdings" pitchFamily="2" charset="2"/>
              <a:buChar char="ü"/>
            </a:pPr>
            <a:r>
              <a:rPr lang="el-GR" sz="1800" dirty="0" smtClean="0"/>
              <a:t>Το ΕΥ είναι αποτελεσματικό για την εκμάθηση του εν λόγω αντικειμένου. Το περιεχόμενο των ενοτήτων που δημιουργήθηκαν βρίσκεται σε συνάφεια με τους εισαγωγικούς στόχους και τα προσδοκώμενα αποτελέσματα</a:t>
            </a:r>
          </a:p>
          <a:p>
            <a:pPr marL="457200" indent="-457200" algn="just">
              <a:lnSpc>
                <a:spcPct val="120000"/>
              </a:lnSpc>
              <a:spcBef>
                <a:spcPts val="0"/>
              </a:spcBef>
              <a:spcAft>
                <a:spcPts val="600"/>
              </a:spcAft>
              <a:buFont typeface="Wingdings" pitchFamily="2" charset="2"/>
              <a:buChar char="ü"/>
            </a:pPr>
            <a:r>
              <a:rPr lang="el-GR" sz="1800" dirty="0" smtClean="0"/>
              <a:t>Το υλικό μπορεί να αξιοποιηθεί ως εκπαιδευτικό υλικό για τη θεωρητική μόνο προετοιμασία των υποψηφίων διαιτητών.</a:t>
            </a:r>
          </a:p>
          <a:p>
            <a:pPr marL="457200" indent="-457200" algn="just">
              <a:lnSpc>
                <a:spcPct val="120000"/>
              </a:lnSpc>
              <a:spcBef>
                <a:spcPts val="0"/>
              </a:spcBef>
              <a:spcAft>
                <a:spcPts val="600"/>
              </a:spcAft>
              <a:buFont typeface="Wingdings" pitchFamily="2" charset="2"/>
              <a:buChar char="ü"/>
            </a:pPr>
            <a:endParaRPr lang="el-GR" sz="1800" dirty="0" smtClean="0"/>
          </a:p>
        </p:txBody>
      </p:sp>
    </p:spTree>
    <p:extLst>
      <p:ext uri="{BB962C8B-B14F-4D97-AF65-F5344CB8AC3E}">
        <p14:creationId xmlns:p14="http://schemas.microsoft.com/office/powerpoint/2010/main" xmlns="" val="17748457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42" y="724272"/>
            <a:ext cx="10157354" cy="1048544"/>
          </a:xfrm>
        </p:spPr>
        <p:txBody>
          <a:bodyPr>
            <a:normAutofit/>
          </a:bodyPr>
          <a:lstStyle/>
          <a:p>
            <a:r>
              <a:rPr lang="el-GR" sz="3600" b="1" dirty="0" smtClean="0"/>
              <a:t>Προτάσεις</a:t>
            </a:r>
            <a:endParaRPr lang="en-US" sz="3600" b="1" dirty="0"/>
          </a:p>
        </p:txBody>
      </p:sp>
      <p:sp>
        <p:nvSpPr>
          <p:cNvPr id="3" name="Content Placeholder 2"/>
          <p:cNvSpPr>
            <a:spLocks noGrp="1"/>
          </p:cNvSpPr>
          <p:nvPr>
            <p:ph idx="1"/>
          </p:nvPr>
        </p:nvSpPr>
        <p:spPr>
          <a:xfrm>
            <a:off x="693812" y="2204864"/>
            <a:ext cx="10801200" cy="2952328"/>
          </a:xfrm>
        </p:spPr>
        <p:txBody>
          <a:bodyPr>
            <a:noAutofit/>
          </a:bodyPr>
          <a:lstStyle/>
          <a:p>
            <a:pPr marL="457200" indent="-457200" algn="just">
              <a:lnSpc>
                <a:spcPct val="150000"/>
              </a:lnSpc>
              <a:spcBef>
                <a:spcPts val="600"/>
              </a:spcBef>
              <a:spcAft>
                <a:spcPts val="600"/>
              </a:spcAft>
              <a:buFont typeface="Wingdings" pitchFamily="2" charset="2"/>
              <a:buChar char="v"/>
            </a:pPr>
            <a:r>
              <a:rPr lang="el-GR" sz="1800" dirty="0" smtClean="0"/>
              <a:t>Το υλικό μπορεί να αποτελέσει πρότυπο για τη δημιουργία περαιτέρω ΕΥ που θα καλύπτει το σύνολο του εντύπου διδακτικού υλικού της Σχολής διαιτησίας αντισφαίρισης, στο θεωρητικό της μέρος, με απώτερο στόχο τη μελλοντική του διενέργεια με τη μέθοδο της εξ αποστάσεως.</a:t>
            </a:r>
          </a:p>
          <a:p>
            <a:pPr marL="457200" indent="-457200" algn="just">
              <a:lnSpc>
                <a:spcPct val="150000"/>
              </a:lnSpc>
              <a:spcBef>
                <a:spcPts val="600"/>
              </a:spcBef>
              <a:spcAft>
                <a:spcPts val="600"/>
              </a:spcAft>
              <a:buFont typeface="Wingdings" pitchFamily="2" charset="2"/>
              <a:buChar char="v"/>
            </a:pPr>
            <a:r>
              <a:rPr lang="el-GR" sz="1800" dirty="0" smtClean="0"/>
              <a:t>Η διερεύνηση της αποτελεσματικότητας  του συγκεκριμένου υλικού σε ομάδα υποψηφίων διαιτητών σε σχέση με την απόδοσή τους σε εξετάσεις πιστοποίησης για την κατοχή του τίτλου διαιτησίας </a:t>
            </a:r>
            <a:r>
              <a:rPr lang="en-US" sz="1800" dirty="0" smtClean="0"/>
              <a:t>E</a:t>
            </a:r>
            <a:r>
              <a:rPr lang="el-GR" sz="1800" dirty="0" err="1" smtClean="0"/>
              <a:t>θνικού</a:t>
            </a:r>
            <a:r>
              <a:rPr lang="el-GR" sz="1800" dirty="0" smtClean="0"/>
              <a:t> </a:t>
            </a:r>
            <a:r>
              <a:rPr lang="en-US" sz="1800" dirty="0" smtClean="0"/>
              <a:t>E</a:t>
            </a:r>
            <a:r>
              <a:rPr lang="el-GR" sz="1800" dirty="0" err="1" smtClean="0"/>
              <a:t>πιπέδου</a:t>
            </a:r>
            <a:r>
              <a:rPr lang="el-GR" sz="1800" dirty="0" smtClean="0"/>
              <a:t> (</a:t>
            </a:r>
            <a:r>
              <a:rPr lang="en-US" sz="1800" dirty="0" smtClean="0"/>
              <a:t>level</a:t>
            </a:r>
            <a:r>
              <a:rPr lang="el-GR" sz="1800" dirty="0" smtClean="0"/>
              <a:t> 1) συνδυαστικά με την πρακτική τους άσκηση. </a:t>
            </a:r>
          </a:p>
          <a:p>
            <a:pPr marL="457200" indent="-457200" algn="just">
              <a:lnSpc>
                <a:spcPct val="150000"/>
              </a:lnSpc>
              <a:spcBef>
                <a:spcPts val="600"/>
              </a:spcBef>
              <a:spcAft>
                <a:spcPts val="600"/>
              </a:spcAft>
              <a:buNone/>
            </a:pPr>
            <a:endParaRPr lang="el-GR" sz="1800" dirty="0"/>
          </a:p>
        </p:txBody>
      </p:sp>
    </p:spTree>
    <p:extLst>
      <p:ext uri="{BB962C8B-B14F-4D97-AF65-F5344CB8AC3E}">
        <p14:creationId xmlns:p14="http://schemas.microsoft.com/office/powerpoint/2010/main" xmlns="" val="17748457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820" y="292224"/>
            <a:ext cx="10157354" cy="1120552"/>
          </a:xfrm>
        </p:spPr>
        <p:txBody>
          <a:bodyPr>
            <a:normAutofit/>
          </a:bodyPr>
          <a:lstStyle/>
          <a:p>
            <a:r>
              <a:rPr lang="el-GR" sz="3600" b="1" dirty="0" smtClean="0"/>
              <a:t>Διατύπωση προβλήματος (2 από 2)</a:t>
            </a:r>
            <a:endParaRPr lang="en-US" sz="3600" b="1" dirty="0"/>
          </a:p>
        </p:txBody>
      </p:sp>
      <p:sp>
        <p:nvSpPr>
          <p:cNvPr id="3" name="Content Placeholder 2"/>
          <p:cNvSpPr>
            <a:spLocks noGrp="1"/>
          </p:cNvSpPr>
          <p:nvPr>
            <p:ph idx="1"/>
          </p:nvPr>
        </p:nvSpPr>
        <p:spPr>
          <a:xfrm>
            <a:off x="765820" y="1700808"/>
            <a:ext cx="10945216" cy="4968552"/>
          </a:xfrm>
        </p:spPr>
        <p:txBody>
          <a:bodyPr>
            <a:noAutofit/>
          </a:bodyPr>
          <a:lstStyle/>
          <a:p>
            <a:pPr>
              <a:lnSpc>
                <a:spcPct val="150000"/>
              </a:lnSpc>
              <a:buNone/>
            </a:pPr>
            <a:r>
              <a:rPr lang="el-GR" sz="1800" b="1" dirty="0" smtClean="0"/>
              <a:t>Συμπέρασμα:</a:t>
            </a:r>
          </a:p>
          <a:p>
            <a:pPr algn="just">
              <a:lnSpc>
                <a:spcPct val="150000"/>
              </a:lnSpc>
              <a:buNone/>
            </a:pPr>
            <a:r>
              <a:rPr lang="el-GR" sz="1800" dirty="0" smtClean="0"/>
              <a:t>     Η επέκταση της χρήσης των πολυμέσων και των εφαρμογών του διαδικτύου  στο χώρο του αθλητισμού μπορεί όχι μόνο να εμπλουτίσει τον παραδοσιακό τρόπο διδασκαλίας αλλά και να τον μεταβάλλει ριζικά.</a:t>
            </a:r>
          </a:p>
          <a:p>
            <a:pPr>
              <a:lnSpc>
                <a:spcPct val="150000"/>
              </a:lnSpc>
              <a:buNone/>
            </a:pPr>
            <a:r>
              <a:rPr lang="el-GR" sz="1800" b="1" dirty="0" smtClean="0"/>
              <a:t>Ανάδειξη ερωτήματος:</a:t>
            </a:r>
          </a:p>
          <a:p>
            <a:pPr marL="0" indent="0" algn="just">
              <a:lnSpc>
                <a:spcPct val="150000"/>
              </a:lnSpc>
              <a:buNone/>
            </a:pPr>
            <a:r>
              <a:rPr lang="el-GR" sz="1800" i="1" dirty="0" smtClean="0"/>
              <a:t>Κατά πόσο η εξ αποστάσεως εκπαίδευση με τις δυνατότητες που παρέχει μπορεί να αξιοποιηθεί επιτυχώς για την εκπαίδευση σε τεχνικά ζητήματα των αθλημάτων; </a:t>
            </a:r>
          </a:p>
          <a:p>
            <a:pPr algn="just">
              <a:lnSpc>
                <a:spcPct val="150000"/>
              </a:lnSpc>
              <a:buNone/>
            </a:pPr>
            <a:r>
              <a:rPr lang="el-GR" sz="1800" b="1" dirty="0" smtClean="0"/>
              <a:t>Παράδειγμα</a:t>
            </a:r>
            <a:r>
              <a:rPr lang="el-GR" sz="1800" dirty="0" smtClean="0"/>
              <a:t>: Η  διαιτησία του αθλήματος της αντισφαίρισης</a:t>
            </a:r>
          </a:p>
        </p:txBody>
      </p:sp>
    </p:spTree>
    <p:extLst>
      <p:ext uri="{BB962C8B-B14F-4D97-AF65-F5344CB8AC3E}">
        <p14:creationId xmlns:p14="http://schemas.microsoft.com/office/powerpoint/2010/main" xmlns="" val="29953219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780" y="76200"/>
            <a:ext cx="10157354" cy="1048544"/>
          </a:xfrm>
        </p:spPr>
        <p:txBody>
          <a:bodyPr>
            <a:normAutofit/>
          </a:bodyPr>
          <a:lstStyle/>
          <a:p>
            <a:r>
              <a:rPr lang="el-GR" sz="3600" b="1" dirty="0" smtClean="0"/>
              <a:t>Ενδεικτική Βιβλιογραφία</a:t>
            </a:r>
            <a:endParaRPr lang="en-US" sz="3600" b="1" dirty="0"/>
          </a:p>
        </p:txBody>
      </p:sp>
      <p:sp>
        <p:nvSpPr>
          <p:cNvPr id="3" name="Content Placeholder 2"/>
          <p:cNvSpPr>
            <a:spLocks noGrp="1"/>
          </p:cNvSpPr>
          <p:nvPr>
            <p:ph idx="1"/>
          </p:nvPr>
        </p:nvSpPr>
        <p:spPr>
          <a:xfrm>
            <a:off x="405780" y="1340768"/>
            <a:ext cx="11377264" cy="3600400"/>
          </a:xfrm>
        </p:spPr>
        <p:txBody>
          <a:bodyPr>
            <a:noAutofit/>
          </a:bodyPr>
          <a:lstStyle/>
          <a:p>
            <a:pPr marL="457200" indent="-457200" algn="just">
              <a:buNone/>
            </a:pPr>
            <a:r>
              <a:rPr lang="el-GR" sz="1400" b="1" dirty="0" smtClean="0"/>
              <a:t>Ελληνόγλωσση</a:t>
            </a:r>
            <a:endParaRPr lang="en-US" sz="1400" b="1" dirty="0"/>
          </a:p>
          <a:p>
            <a:pPr marL="457200" indent="-457200" algn="just">
              <a:buNone/>
            </a:pPr>
            <a:r>
              <a:rPr lang="el-GR" sz="1400" dirty="0" err="1" smtClean="0"/>
              <a:t>Γκιόσος</a:t>
            </a:r>
            <a:r>
              <a:rPr lang="el-GR" sz="1400" dirty="0" smtClean="0"/>
              <a:t>, Ι., &amp; </a:t>
            </a:r>
            <a:r>
              <a:rPr lang="el-GR" sz="1400" dirty="0" err="1" smtClean="0"/>
              <a:t>Κουτσούμπα</a:t>
            </a:r>
            <a:r>
              <a:rPr lang="el-GR" sz="1400" dirty="0" smtClean="0"/>
              <a:t>, Μ. (2005). Θεωρητικές προσεγγίσεις στο σχεδιασμό και την ανάπτυξη εκπαιδευτικού υλικού στην </a:t>
            </a:r>
            <a:r>
              <a:rPr lang="el-GR" sz="1400" dirty="0" err="1" smtClean="0"/>
              <a:t>ΑεξΑΕ</a:t>
            </a:r>
            <a:r>
              <a:rPr lang="el-GR" sz="1400" dirty="0" smtClean="0"/>
              <a:t> στο Ελληνικό Ανοικτό Πανεπιστήμιο. Στο </a:t>
            </a:r>
            <a:r>
              <a:rPr lang="el-GR" sz="1400" i="1" dirty="0" smtClean="0"/>
              <a:t>Σπουδές στην Εκπαίδευση, Παιδαγωγικές και Τεχνολογικές Εφαρμογές.</a:t>
            </a:r>
            <a:r>
              <a:rPr lang="el-GR" sz="1400" dirty="0" smtClean="0"/>
              <a:t> </a:t>
            </a:r>
          </a:p>
          <a:p>
            <a:pPr marL="360363" indent="-360363" algn="just">
              <a:buNone/>
            </a:pPr>
            <a:r>
              <a:rPr lang="el-GR" sz="1400" dirty="0" err="1" smtClean="0"/>
              <a:t>Δανιά</a:t>
            </a:r>
            <a:r>
              <a:rPr lang="el-GR" sz="1400" dirty="0" smtClean="0"/>
              <a:t>, Α., </a:t>
            </a:r>
            <a:r>
              <a:rPr lang="el-GR" sz="1400" dirty="0" err="1" smtClean="0"/>
              <a:t>Κουτσούμπα</a:t>
            </a:r>
            <a:r>
              <a:rPr lang="el-GR" sz="1400" dirty="0" smtClean="0"/>
              <a:t>, Μ., &amp; </a:t>
            </a:r>
            <a:r>
              <a:rPr lang="el-GR" sz="1400" dirty="0" err="1" smtClean="0"/>
              <a:t>Τυροβολά</a:t>
            </a:r>
            <a:r>
              <a:rPr lang="el-GR" sz="1400" dirty="0" smtClean="0"/>
              <a:t>, Β.. (2016). </a:t>
            </a:r>
            <a:r>
              <a:rPr lang="el-GR" sz="1400" dirty="0" err="1" smtClean="0"/>
              <a:t>Labankido</a:t>
            </a:r>
            <a:r>
              <a:rPr lang="el-GR" sz="1400" dirty="0" smtClean="0"/>
              <a:t>©: μία τεχνολογική εφαρμογή για την εξ αποστάσεως διδασκαλία του ελληνικού παραδοσιακού χορού. </a:t>
            </a:r>
            <a:r>
              <a:rPr lang="el-GR" sz="1400" i="1" dirty="0" smtClean="0"/>
              <a:t>Διεθνές Συνέδριο για την Ανοικτή &amp; εξ Αποστάσεως Εκπαίδευση</a:t>
            </a:r>
            <a:r>
              <a:rPr lang="el-GR" sz="1400" dirty="0" smtClean="0"/>
              <a:t>, </a:t>
            </a:r>
            <a:r>
              <a:rPr lang="el-GR" sz="1400" i="1" dirty="0" smtClean="0"/>
              <a:t>7(3Α).</a:t>
            </a:r>
            <a:r>
              <a:rPr lang="el-GR" sz="1400" dirty="0" smtClean="0"/>
              <a:t> Ανακτήθηκε 5 Ιουνίου, 2019, από: </a:t>
            </a:r>
            <a:r>
              <a:rPr lang="en-US" sz="1400" dirty="0" err="1" smtClean="0"/>
              <a:t>doi</a:t>
            </a:r>
            <a:r>
              <a:rPr lang="el-GR" sz="1400" dirty="0" smtClean="0"/>
              <a:t>: </a:t>
            </a:r>
            <a:r>
              <a:rPr lang="el-GR" sz="1400" u="sng" dirty="0" smtClean="0">
                <a:hlinkClick r:id="rId3"/>
              </a:rPr>
              <a:t>http://dx.doi.org/10.12681/icodl.613</a:t>
            </a:r>
            <a:r>
              <a:rPr lang="el-GR" sz="1400" dirty="0" smtClean="0"/>
              <a:t> </a:t>
            </a:r>
          </a:p>
          <a:p>
            <a:pPr marL="360363" indent="-360363" algn="just">
              <a:buNone/>
            </a:pPr>
            <a:r>
              <a:rPr lang="el-GR" sz="1400" dirty="0" err="1" smtClean="0"/>
              <a:t>Δέρρη</a:t>
            </a:r>
            <a:r>
              <a:rPr lang="el-GR" sz="1400" dirty="0" smtClean="0"/>
              <a:t>, Β., </a:t>
            </a:r>
            <a:r>
              <a:rPr lang="el-GR" sz="1400" dirty="0" err="1" smtClean="0"/>
              <a:t>Τζέτζης</a:t>
            </a:r>
            <a:r>
              <a:rPr lang="el-GR" sz="1400" dirty="0" smtClean="0"/>
              <a:t>, Γ., &amp; </a:t>
            </a:r>
            <a:r>
              <a:rPr lang="el-GR" sz="1400" dirty="0" err="1" smtClean="0"/>
              <a:t>Παπαμίχου</a:t>
            </a:r>
            <a:r>
              <a:rPr lang="el-GR" sz="1400" dirty="0" smtClean="0"/>
              <a:t>, Α. (2018). Η επίδραση ενός εξ αποστάσεως επιμορφωτικού προγράμματος στην εφαρμογή εποικοδομητικών στρατηγικών διδασκαλίας από εκπαιδευτικούς Φυσικής Αγωγής. </a:t>
            </a:r>
            <a:r>
              <a:rPr lang="el-GR" sz="1400" i="1" dirty="0" smtClean="0"/>
              <a:t>Άθληση και Κοινωνία</a:t>
            </a:r>
            <a:r>
              <a:rPr lang="el-GR" sz="1400" dirty="0" smtClean="0"/>
              <a:t> (1), </a:t>
            </a:r>
            <a:r>
              <a:rPr lang="el-GR" sz="1400" dirty="0" err="1" smtClean="0"/>
              <a:t>σσ</a:t>
            </a:r>
            <a:r>
              <a:rPr lang="el-GR" sz="1400" dirty="0" smtClean="0"/>
              <a:t>. 44-56. Ανακτήθηκε 2 Ιουνίου, 2019, από: </a:t>
            </a:r>
            <a:r>
              <a:rPr lang="el-GR" sz="1400" u="sng" dirty="0" smtClean="0">
                <a:hlinkClick r:id="rId4"/>
              </a:rPr>
              <a:t>http://ojs.staff.duth.gr/ojs/index.php/ExSoc/article/view/377</a:t>
            </a:r>
            <a:endParaRPr lang="el-GR" sz="1400" u="sng" dirty="0" smtClean="0"/>
          </a:p>
          <a:p>
            <a:pPr marL="360363" indent="-360363" algn="just">
              <a:buNone/>
            </a:pPr>
            <a:r>
              <a:rPr lang="el-GR" sz="1400" dirty="0" err="1" smtClean="0"/>
              <a:t>Λιοναράκης</a:t>
            </a:r>
            <a:r>
              <a:rPr lang="el-GR" sz="1400" dirty="0" smtClean="0"/>
              <a:t>, Α. (2001). Ανοικτή και εξ αποστάσεως πολυμορφική εκπαίδευση: Προβληματισμοί  για μια ποιοτική προσέγγιση σχεδιασμού διδακτικού υλικού. Στο Α. </a:t>
            </a:r>
            <a:r>
              <a:rPr lang="el-GR" sz="1400" dirty="0" err="1" smtClean="0"/>
              <a:t>Λιοναράκης</a:t>
            </a:r>
            <a:r>
              <a:rPr lang="el-GR" sz="1400" dirty="0" smtClean="0"/>
              <a:t> (</a:t>
            </a:r>
            <a:r>
              <a:rPr lang="el-GR" sz="1400" dirty="0" err="1" smtClean="0"/>
              <a:t>Επιμ</a:t>
            </a:r>
            <a:r>
              <a:rPr lang="el-GR" sz="1400" dirty="0" smtClean="0"/>
              <a:t>),  </a:t>
            </a:r>
            <a:r>
              <a:rPr lang="el-GR" sz="1400" i="1" dirty="0" smtClean="0"/>
              <a:t>Απόψεις και προβληματισμοί για την Ανοικτή και εξ Αποστάσεως Εκπαίδευση.</a:t>
            </a:r>
            <a:r>
              <a:rPr lang="el-GR" sz="1400" dirty="0" smtClean="0"/>
              <a:t> (</a:t>
            </a:r>
            <a:r>
              <a:rPr lang="el-GR" sz="1400" dirty="0" err="1" smtClean="0"/>
              <a:t>σσ</a:t>
            </a:r>
            <a:r>
              <a:rPr lang="el-GR" sz="1400" dirty="0" smtClean="0"/>
              <a:t>. 33-52). Αθήνα: Προπομπός. </a:t>
            </a:r>
          </a:p>
          <a:p>
            <a:pPr algn="just"/>
            <a:endParaRPr lang="el-GR" sz="1400" dirty="0"/>
          </a:p>
        </p:txBody>
      </p:sp>
      <p:sp>
        <p:nvSpPr>
          <p:cNvPr id="4" name="Content Placeholder 2"/>
          <p:cNvSpPr txBox="1">
            <a:spLocks/>
          </p:cNvSpPr>
          <p:nvPr/>
        </p:nvSpPr>
        <p:spPr>
          <a:xfrm>
            <a:off x="405780" y="4941168"/>
            <a:ext cx="11377264" cy="2016224"/>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marL="457200" indent="-457200" algn="just">
              <a:buFont typeface="Arial" pitchFamily="34" charset="0"/>
              <a:buNone/>
            </a:pPr>
            <a:r>
              <a:rPr lang="el-GR" sz="1400" b="1" dirty="0" smtClean="0"/>
              <a:t>Ξενόγλωσση</a:t>
            </a:r>
          </a:p>
          <a:p>
            <a:pPr marL="360363" indent="-360363" algn="just">
              <a:buFont typeface="Arial" pitchFamily="34" charset="0"/>
              <a:buNone/>
            </a:pPr>
            <a:r>
              <a:rPr lang="en-US" sz="1400" dirty="0" smtClean="0"/>
              <a:t>Dania, A., </a:t>
            </a:r>
            <a:r>
              <a:rPr lang="en-US" sz="1400" dirty="0" err="1" smtClean="0"/>
              <a:t>Chatziharistos</a:t>
            </a:r>
            <a:r>
              <a:rPr lang="en-US" sz="1400" dirty="0" smtClean="0"/>
              <a:t>, D., </a:t>
            </a:r>
            <a:r>
              <a:rPr lang="en-US" sz="1400" dirty="0" err="1" smtClean="0"/>
              <a:t>Koutsouba</a:t>
            </a:r>
            <a:r>
              <a:rPr lang="en-US" sz="1400" dirty="0" smtClean="0"/>
              <a:t>, M., &amp; </a:t>
            </a:r>
            <a:r>
              <a:rPr lang="en-US" sz="1400" dirty="0" err="1" smtClean="0"/>
              <a:t>Tyrovola</a:t>
            </a:r>
            <a:r>
              <a:rPr lang="en-US" sz="1400" dirty="0" smtClean="0"/>
              <a:t>, V. (2011). The use of technology in movement and dance education: recent practices and future perspectives. </a:t>
            </a:r>
            <a:r>
              <a:rPr lang="en-US" sz="1400" i="1" dirty="0" smtClean="0"/>
              <a:t>Procedia-Social and Behavioral Sciences</a:t>
            </a:r>
            <a:r>
              <a:rPr lang="en-US" sz="1400" dirty="0" smtClean="0"/>
              <a:t> (15), </a:t>
            </a:r>
            <a:r>
              <a:rPr lang="el-GR" sz="1400" dirty="0" err="1" smtClean="0"/>
              <a:t>σσ</a:t>
            </a:r>
            <a:r>
              <a:rPr lang="en-US" sz="1400" dirty="0" smtClean="0"/>
              <a:t>. 3355-3351. Available in: </a:t>
            </a:r>
            <a:r>
              <a:rPr lang="en-US" sz="1400" u="sng" dirty="0" smtClean="0">
                <a:hlinkClick r:id="rId5"/>
              </a:rPr>
              <a:t>https://www.sciencedirect.com/science/article/pii/S1877042811008457</a:t>
            </a:r>
            <a:endParaRPr lang="el-GR" sz="1400" dirty="0" smtClean="0"/>
          </a:p>
          <a:p>
            <a:pPr marL="360363" indent="-360363" algn="just">
              <a:buFont typeface="Arial" pitchFamily="34" charset="0"/>
              <a:buNone/>
            </a:pPr>
            <a:r>
              <a:rPr lang="en-US" sz="1400" dirty="0" err="1" smtClean="0"/>
              <a:t>Leser</a:t>
            </a:r>
            <a:r>
              <a:rPr lang="en-US" sz="1400" dirty="0" smtClean="0"/>
              <a:t>, R., Baca, A., &amp; </a:t>
            </a:r>
            <a:r>
              <a:rPr lang="en-US" sz="1400" dirty="0" err="1" smtClean="0"/>
              <a:t>Uhlig</a:t>
            </a:r>
            <a:r>
              <a:rPr lang="en-US" sz="1400" dirty="0" smtClean="0"/>
              <a:t>, J. (2011, March). Effectiveness of Multimedia-Supported Education in Practical Sports Courses. </a:t>
            </a:r>
            <a:r>
              <a:rPr lang="en-US" sz="1400" i="1" dirty="0" smtClean="0"/>
              <a:t>Journal of Sports Science &amp; Medicine</a:t>
            </a:r>
            <a:r>
              <a:rPr lang="en-US" sz="1400" dirty="0" smtClean="0"/>
              <a:t> </a:t>
            </a:r>
            <a:r>
              <a:rPr lang="en-US" sz="1400" i="1" dirty="0" smtClean="0"/>
              <a:t>, 10</a:t>
            </a:r>
            <a:r>
              <a:rPr lang="en-US" sz="1400" dirty="0" smtClean="0"/>
              <a:t> (1), </a:t>
            </a:r>
            <a:r>
              <a:rPr lang="el-GR" sz="1400" dirty="0" err="1" smtClean="0"/>
              <a:t>σσ</a:t>
            </a:r>
            <a:r>
              <a:rPr lang="en-US" sz="1400" dirty="0" smtClean="0"/>
              <a:t>. 184-192. </a:t>
            </a:r>
            <a:r>
              <a:rPr lang="el-GR" sz="1400" dirty="0" smtClean="0"/>
              <a:t>Α</a:t>
            </a:r>
            <a:r>
              <a:rPr lang="en-US" sz="1400" dirty="0" err="1" smtClean="0"/>
              <a:t>vailable</a:t>
            </a:r>
            <a:r>
              <a:rPr lang="en-US" sz="1400" dirty="0" smtClean="0"/>
              <a:t> in: </a:t>
            </a:r>
            <a:r>
              <a:rPr lang="en-US" sz="1400" u="sng" dirty="0" smtClean="0">
                <a:hlinkClick r:id="rId6"/>
              </a:rPr>
              <a:t>https://www.ncbi.nlm.nih.gov/pmc/articles/PMC3737889/</a:t>
            </a:r>
            <a:endParaRPr lang="el-GR" sz="1400" dirty="0" smtClean="0"/>
          </a:p>
          <a:p>
            <a:pPr algn="just"/>
            <a:endParaRPr lang="el-GR" sz="1400" dirty="0"/>
          </a:p>
        </p:txBody>
      </p:sp>
    </p:spTree>
    <p:extLst>
      <p:ext uri="{BB962C8B-B14F-4D97-AF65-F5344CB8AC3E}">
        <p14:creationId xmlns:p14="http://schemas.microsoft.com/office/powerpoint/2010/main" xmlns="" val="17748457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8159" y="3645024"/>
            <a:ext cx="7416824" cy="936104"/>
          </a:xfrm>
        </p:spPr>
        <p:txBody>
          <a:bodyPr>
            <a:noAutofit/>
          </a:bodyPr>
          <a:lstStyle/>
          <a:p>
            <a:pPr algn="ctr"/>
            <a:r>
              <a:rPr lang="el-GR" sz="3200" b="1" dirty="0" smtClean="0">
                <a:latin typeface="Times New Roman" pitchFamily="18" charset="0"/>
                <a:cs typeface="Times New Roman" pitchFamily="18" charset="0"/>
              </a:rPr>
              <a:t>Ευχαριστώ για την προσοχή σας!</a:t>
            </a:r>
            <a:endParaRPr lang="en-US" sz="3200" b="1" dirty="0"/>
          </a:p>
        </p:txBody>
      </p:sp>
      <p:sp>
        <p:nvSpPr>
          <p:cNvPr id="5" name="Subtitle 4"/>
          <p:cNvSpPr>
            <a:spLocks noGrp="1"/>
          </p:cNvSpPr>
          <p:nvPr>
            <p:ph type="subTitle" idx="1"/>
          </p:nvPr>
        </p:nvSpPr>
        <p:spPr>
          <a:xfrm>
            <a:off x="4942284" y="1993006"/>
            <a:ext cx="7008574" cy="1427386"/>
          </a:xfrm>
        </p:spPr>
        <p:txBody>
          <a:bodyPr>
            <a:normAutofit/>
          </a:bodyPr>
          <a:lstStyle/>
          <a:p>
            <a:pPr algn="ctr">
              <a:lnSpc>
                <a:spcPct val="150000"/>
              </a:lnSpc>
            </a:pPr>
            <a:r>
              <a:rPr lang="el-GR" sz="4800" dirty="0" smtClean="0"/>
              <a:t>Τέλος</a:t>
            </a:r>
            <a:endParaRPr lang="en-US" sz="3200"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xmlns="" val="0"/>
              </a:ext>
            </a:extLst>
          </a:blip>
          <a:srcRect r="9534"/>
          <a:stretch/>
        </p:blipFill>
        <p:spPr>
          <a:xfrm>
            <a:off x="0" y="0"/>
            <a:ext cx="4654252" cy="6858000"/>
          </a:xfrm>
          <a:prstGeom prst="rect">
            <a:avLst/>
          </a:prstGeom>
        </p:spPr>
      </p:pic>
    </p:spTree>
    <p:extLst>
      <p:ext uri="{BB962C8B-B14F-4D97-AF65-F5344CB8AC3E}">
        <p14:creationId xmlns:p14="http://schemas.microsoft.com/office/powerpoint/2010/main" xmlns="" val="579517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836" y="292224"/>
            <a:ext cx="10157354" cy="1120552"/>
          </a:xfrm>
        </p:spPr>
        <p:txBody>
          <a:bodyPr>
            <a:normAutofit/>
          </a:bodyPr>
          <a:lstStyle/>
          <a:p>
            <a:r>
              <a:rPr lang="el-GR" sz="3600" b="1" dirty="0" smtClean="0"/>
              <a:t>Σκοπός </a:t>
            </a:r>
            <a:endParaRPr lang="en-US" sz="3600" b="1" dirty="0"/>
          </a:p>
        </p:txBody>
      </p:sp>
      <p:sp>
        <p:nvSpPr>
          <p:cNvPr id="3" name="Content Placeholder 2"/>
          <p:cNvSpPr>
            <a:spLocks noGrp="1"/>
          </p:cNvSpPr>
          <p:nvPr>
            <p:ph idx="1"/>
          </p:nvPr>
        </p:nvSpPr>
        <p:spPr>
          <a:xfrm>
            <a:off x="621804" y="1412776"/>
            <a:ext cx="11017224" cy="5112568"/>
          </a:xfrm>
        </p:spPr>
        <p:txBody>
          <a:bodyPr>
            <a:noAutofit/>
          </a:bodyPr>
          <a:lstStyle/>
          <a:p>
            <a:pPr algn="just">
              <a:lnSpc>
                <a:spcPct val="140000"/>
              </a:lnSpc>
              <a:spcBef>
                <a:spcPts val="0"/>
              </a:spcBef>
              <a:buFont typeface="Wingdings" pitchFamily="2" charset="2"/>
              <a:buChar char="ü"/>
            </a:pPr>
            <a:r>
              <a:rPr lang="el-GR" sz="1800" dirty="0" smtClean="0"/>
              <a:t>Η </a:t>
            </a:r>
            <a:r>
              <a:rPr lang="el-GR" sz="1800" dirty="0"/>
              <a:t>δημιουργία και η αξιολόγηση εξ αποστάσεως εκπαιδευτικού υλικού </a:t>
            </a:r>
            <a:endParaRPr lang="el-GR" sz="1800" dirty="0" smtClean="0"/>
          </a:p>
          <a:p>
            <a:pPr lvl="1" algn="just">
              <a:lnSpc>
                <a:spcPct val="140000"/>
              </a:lnSpc>
              <a:spcBef>
                <a:spcPts val="0"/>
              </a:spcBef>
              <a:buFont typeface="Arial" pitchFamily="34" charset="0"/>
              <a:buChar char="•"/>
            </a:pPr>
            <a:r>
              <a:rPr lang="el-GR" sz="1400" dirty="0" smtClean="0"/>
              <a:t>μοντέλο </a:t>
            </a:r>
            <a:r>
              <a:rPr lang="el-GR" sz="1400" dirty="0"/>
              <a:t>κατηγοριοποίησης των </a:t>
            </a:r>
            <a:r>
              <a:rPr lang="en-US" sz="1400" dirty="0"/>
              <a:t>West (1996) &amp; </a:t>
            </a:r>
            <a:r>
              <a:rPr lang="el-GR" sz="1400" dirty="0" err="1"/>
              <a:t>Λιοναράκη</a:t>
            </a:r>
            <a:r>
              <a:rPr lang="el-GR" sz="1400" dirty="0"/>
              <a:t> </a:t>
            </a:r>
            <a:r>
              <a:rPr lang="el-GR" sz="1400" dirty="0" smtClean="0"/>
              <a:t>(2001)</a:t>
            </a:r>
          </a:p>
          <a:p>
            <a:pPr lvl="1" algn="just">
              <a:lnSpc>
                <a:spcPct val="140000"/>
              </a:lnSpc>
              <a:spcBef>
                <a:spcPts val="0"/>
              </a:spcBef>
              <a:buFont typeface="Arial" pitchFamily="34" charset="0"/>
              <a:buChar char="•"/>
            </a:pPr>
            <a:r>
              <a:rPr lang="el-GR" sz="1400" dirty="0" smtClean="0"/>
              <a:t>έντυπο διδακτικό </a:t>
            </a:r>
            <a:r>
              <a:rPr lang="el-GR" sz="1400" dirty="0"/>
              <a:t>υλικό της Σχολής Διαιτησίας εθνικού επιπέδου (</a:t>
            </a:r>
            <a:r>
              <a:rPr lang="en-US" sz="1400" dirty="0"/>
              <a:t>level 1</a:t>
            </a:r>
            <a:r>
              <a:rPr lang="el-GR" sz="1400" dirty="0" smtClean="0"/>
              <a:t>)</a:t>
            </a:r>
            <a:r>
              <a:rPr lang="en-US" sz="1400" dirty="0" smtClean="0"/>
              <a:t>. </a:t>
            </a:r>
            <a:endParaRPr lang="el-GR" sz="1400" dirty="0" smtClean="0"/>
          </a:p>
          <a:p>
            <a:pPr lvl="1" algn="just">
              <a:lnSpc>
                <a:spcPct val="140000"/>
              </a:lnSpc>
              <a:spcBef>
                <a:spcPts val="0"/>
              </a:spcBef>
              <a:buNone/>
            </a:pPr>
            <a:endParaRPr lang="en-US" sz="1400" dirty="0" smtClean="0"/>
          </a:p>
          <a:p>
            <a:pPr algn="just">
              <a:lnSpc>
                <a:spcPct val="140000"/>
              </a:lnSpc>
              <a:spcBef>
                <a:spcPts val="0"/>
              </a:spcBef>
              <a:buFont typeface="Wingdings" charset="2"/>
              <a:buChar char="ü"/>
            </a:pPr>
            <a:r>
              <a:rPr lang="el-GR" sz="1800" dirty="0" smtClean="0"/>
              <a:t>Η ανάδειξη της συμβολής της εξ αποστάσεως εκπαίδευσης και του πολυμορφικού υλικού στην επιμόρφωση σε τεχνικά ζητήματα των αθλημάτων στο χώρο της ΦΑ</a:t>
            </a:r>
          </a:p>
          <a:p>
            <a:pPr marL="0" indent="0" algn="just">
              <a:lnSpc>
                <a:spcPct val="140000"/>
              </a:lnSpc>
              <a:spcBef>
                <a:spcPts val="0"/>
              </a:spcBef>
              <a:buNone/>
            </a:pPr>
            <a:endParaRPr lang="el-GR" sz="1800" dirty="0" smtClean="0"/>
          </a:p>
          <a:p>
            <a:pPr marL="0" indent="0" algn="just">
              <a:lnSpc>
                <a:spcPct val="140000"/>
              </a:lnSpc>
              <a:spcBef>
                <a:spcPts val="0"/>
              </a:spcBef>
              <a:buNone/>
            </a:pPr>
            <a:r>
              <a:rPr lang="el-GR" sz="1800" b="1" dirty="0" smtClean="0"/>
              <a:t>Επιμέρους στόχοι</a:t>
            </a:r>
            <a:endParaRPr lang="el-GR" sz="1800" b="1" dirty="0"/>
          </a:p>
          <a:p>
            <a:pPr algn="just">
              <a:lnSpc>
                <a:spcPct val="140000"/>
              </a:lnSpc>
              <a:spcBef>
                <a:spcPts val="0"/>
              </a:spcBef>
              <a:buFont typeface="Wingdings" charset="2"/>
              <a:buChar char="ü"/>
            </a:pPr>
            <a:r>
              <a:rPr lang="el-GR" sz="1800" dirty="0"/>
              <a:t>Να διερευνηθεί η </a:t>
            </a:r>
            <a:r>
              <a:rPr lang="el-GR" sz="1800" b="1" i="1" dirty="0"/>
              <a:t>καταλληλότητα</a:t>
            </a:r>
            <a:r>
              <a:rPr lang="el-GR" sz="1800" dirty="0"/>
              <a:t> του εξ αποστάσεως εκπαιδευτικού υλικού για την εκμάθηση των διεθνών κανονισμών </a:t>
            </a:r>
            <a:r>
              <a:rPr lang="el-GR" sz="1800" dirty="0" smtClean="0"/>
              <a:t>αντισφαίρισης</a:t>
            </a:r>
            <a:endParaRPr lang="el-GR" sz="1800" dirty="0"/>
          </a:p>
          <a:p>
            <a:pPr algn="just">
              <a:lnSpc>
                <a:spcPct val="140000"/>
              </a:lnSpc>
              <a:spcBef>
                <a:spcPts val="0"/>
              </a:spcBef>
              <a:buFont typeface="Wingdings" charset="2"/>
              <a:buChar char="ü"/>
            </a:pPr>
            <a:r>
              <a:rPr lang="el-GR" sz="1800" dirty="0"/>
              <a:t>Να διερευνηθεί η </a:t>
            </a:r>
            <a:r>
              <a:rPr lang="el-GR" sz="1800" b="1" dirty="0"/>
              <a:t>αποτελεσματικότητα</a:t>
            </a:r>
            <a:r>
              <a:rPr lang="el-GR" sz="1800" dirty="0"/>
              <a:t> του εξ αποστάσεως εκπαιδευτικού υλικού για την εκμάθηση των διεθνών κανονισμών </a:t>
            </a:r>
            <a:r>
              <a:rPr lang="el-GR" sz="1800" dirty="0" smtClean="0"/>
              <a:t>αντισφαίρισης</a:t>
            </a:r>
          </a:p>
        </p:txBody>
      </p:sp>
    </p:spTree>
    <p:extLst>
      <p:ext uri="{BB962C8B-B14F-4D97-AF65-F5344CB8AC3E}">
        <p14:creationId xmlns:p14="http://schemas.microsoft.com/office/powerpoint/2010/main" xmlns="" val="29953219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44" y="292224"/>
            <a:ext cx="10157354" cy="1048544"/>
          </a:xfrm>
        </p:spPr>
        <p:txBody>
          <a:bodyPr>
            <a:normAutofit/>
          </a:bodyPr>
          <a:lstStyle/>
          <a:p>
            <a:r>
              <a:rPr lang="el-GR" sz="3200" b="1" dirty="0" smtClean="0"/>
              <a:t>Συνεισφορά </a:t>
            </a:r>
            <a:r>
              <a:rPr lang="el-GR" sz="3200" b="1" dirty="0"/>
              <a:t>της </a:t>
            </a:r>
            <a:r>
              <a:rPr lang="el-GR" sz="3200" b="1" dirty="0" smtClean="0"/>
              <a:t>διπλωματικής</a:t>
            </a:r>
            <a:endParaRPr lang="en-US" sz="3200" b="1" dirty="0"/>
          </a:p>
        </p:txBody>
      </p:sp>
      <p:sp>
        <p:nvSpPr>
          <p:cNvPr id="3" name="Content Placeholder 2"/>
          <p:cNvSpPr>
            <a:spLocks noGrp="1"/>
          </p:cNvSpPr>
          <p:nvPr>
            <p:ph idx="1"/>
          </p:nvPr>
        </p:nvSpPr>
        <p:spPr>
          <a:xfrm>
            <a:off x="693812" y="1700808"/>
            <a:ext cx="10801200" cy="4968552"/>
          </a:xfrm>
        </p:spPr>
        <p:txBody>
          <a:bodyPr>
            <a:noAutofit/>
          </a:bodyPr>
          <a:lstStyle/>
          <a:p>
            <a:pPr algn="just">
              <a:lnSpc>
                <a:spcPct val="130000"/>
              </a:lnSpc>
              <a:spcBef>
                <a:spcPts val="0"/>
              </a:spcBef>
              <a:buFont typeface="Wingdings" pitchFamily="2" charset="2"/>
              <a:buChar char="ü"/>
            </a:pPr>
            <a:r>
              <a:rPr lang="el-GR" sz="2000" dirty="0" smtClean="0"/>
              <a:t>Πρώτη προσπάθεια για την</a:t>
            </a:r>
            <a:r>
              <a:rPr lang="en-US" sz="2000" dirty="0" smtClean="0"/>
              <a:t> </a:t>
            </a:r>
            <a:r>
              <a:rPr lang="el-GR" sz="2000" dirty="0" smtClean="0"/>
              <a:t>εξ αποστάσεως επιμόρφωση </a:t>
            </a:r>
            <a:r>
              <a:rPr lang="el-GR" sz="2000" dirty="0"/>
              <a:t>αθλητών, προπονητών και υποψηφίων </a:t>
            </a:r>
            <a:r>
              <a:rPr lang="el-GR" sz="2000" dirty="0" smtClean="0"/>
              <a:t>διαιτητών με σκοπό την </a:t>
            </a:r>
            <a:r>
              <a:rPr lang="el-GR" sz="2000" dirty="0"/>
              <a:t>ανάπτυξη της γνώσης τους αναφορικά με τα τεχνικά ζητήματα του </a:t>
            </a:r>
            <a:r>
              <a:rPr lang="el-GR" sz="2000" dirty="0" smtClean="0"/>
              <a:t>αθλήματος της αντισφαίρισης.</a:t>
            </a:r>
          </a:p>
          <a:p>
            <a:pPr algn="just">
              <a:lnSpc>
                <a:spcPct val="130000"/>
              </a:lnSpc>
              <a:spcBef>
                <a:spcPts val="0"/>
              </a:spcBef>
              <a:buNone/>
            </a:pPr>
            <a:endParaRPr lang="en-US" sz="2000" dirty="0"/>
          </a:p>
          <a:p>
            <a:pPr algn="just">
              <a:lnSpc>
                <a:spcPct val="130000"/>
              </a:lnSpc>
              <a:spcBef>
                <a:spcPts val="0"/>
              </a:spcBef>
              <a:buFont typeface="Wingdings" pitchFamily="2" charset="2"/>
              <a:buChar char="ü"/>
            </a:pPr>
            <a:r>
              <a:rPr lang="el-GR" sz="2000" dirty="0" smtClean="0"/>
              <a:t>Το παραγόμενο εκπαιδευτικό υλικό μπορεί να αποτελέσει την αφετηρία για</a:t>
            </a:r>
            <a:endParaRPr lang="el-GR" sz="2000" dirty="0"/>
          </a:p>
          <a:p>
            <a:pPr lvl="1" algn="just">
              <a:lnSpc>
                <a:spcPct val="130000"/>
              </a:lnSpc>
              <a:spcBef>
                <a:spcPts val="0"/>
              </a:spcBef>
              <a:buFont typeface="Wingdings" panose="05000000000000000000" pitchFamily="2" charset="2"/>
              <a:buChar char="§"/>
            </a:pPr>
            <a:r>
              <a:rPr lang="el-GR" sz="1800" dirty="0" smtClean="0"/>
              <a:t>Τη δημιουργία περαιτέρω υλικού και τη διαμόρφωση του συνόλου του εντύπου υλικού της Σχολής Διαιτησίας σε εξ αποστάσεως εκπαιδευτικό υλικό</a:t>
            </a:r>
          </a:p>
          <a:p>
            <a:pPr lvl="1" algn="just">
              <a:lnSpc>
                <a:spcPct val="130000"/>
              </a:lnSpc>
              <a:spcBef>
                <a:spcPts val="0"/>
              </a:spcBef>
              <a:buFont typeface="Wingdings" panose="05000000000000000000" pitchFamily="2" charset="2"/>
              <a:buChar char="§"/>
            </a:pPr>
            <a:r>
              <a:rPr lang="el-GR" sz="1800" dirty="0" smtClean="0"/>
              <a:t>τη διενέργεια του θεωρητικού μέρους </a:t>
            </a:r>
            <a:r>
              <a:rPr lang="el-GR" sz="1800" dirty="0"/>
              <a:t>της Σχολής Διαιτησίας </a:t>
            </a:r>
            <a:r>
              <a:rPr lang="el-GR" sz="1800" dirty="0" smtClean="0"/>
              <a:t>με εξ αποστάσεως επιμορφωτικό πρόγραμμα</a:t>
            </a:r>
          </a:p>
          <a:p>
            <a:pPr lvl="1" algn="just">
              <a:lnSpc>
                <a:spcPct val="130000"/>
              </a:lnSpc>
              <a:spcBef>
                <a:spcPts val="0"/>
              </a:spcBef>
              <a:buNone/>
            </a:pPr>
            <a:endParaRPr lang="el-GR" sz="1600" dirty="0"/>
          </a:p>
          <a:p>
            <a:pPr algn="just">
              <a:lnSpc>
                <a:spcPct val="130000"/>
              </a:lnSpc>
              <a:spcBef>
                <a:spcPts val="0"/>
              </a:spcBef>
              <a:buFont typeface="Wingdings" pitchFamily="2" charset="2"/>
              <a:buChar char="ü"/>
            </a:pPr>
            <a:r>
              <a:rPr lang="el-GR" sz="2000" dirty="0"/>
              <a:t>Μακροπρόθεσμή ανάπτυξη του δικτύου διαιτησίας στην Ελλάδα με την αύξηση των συμμετεχόντων στη Σχολή</a:t>
            </a:r>
            <a:r>
              <a:rPr lang="el-GR" sz="2000" dirty="0" smtClean="0"/>
              <a:t>.</a:t>
            </a:r>
            <a:endParaRPr lang="el-GR" sz="2000" dirty="0"/>
          </a:p>
        </p:txBody>
      </p:sp>
    </p:spTree>
    <p:extLst>
      <p:ext uri="{BB962C8B-B14F-4D97-AF65-F5344CB8AC3E}">
        <p14:creationId xmlns:p14="http://schemas.microsoft.com/office/powerpoint/2010/main" xmlns="" val="18879868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9626" y="652264"/>
            <a:ext cx="10157354" cy="1048544"/>
          </a:xfrm>
        </p:spPr>
        <p:txBody>
          <a:bodyPr>
            <a:normAutofit/>
          </a:bodyPr>
          <a:lstStyle/>
          <a:p>
            <a:r>
              <a:rPr lang="el-GR" sz="3600" b="1" dirty="0" smtClean="0"/>
              <a:t>Ερευνητικά Ερωτήματα</a:t>
            </a:r>
            <a:endParaRPr lang="en-US" sz="3600" b="1" dirty="0"/>
          </a:p>
        </p:txBody>
      </p:sp>
      <p:sp>
        <p:nvSpPr>
          <p:cNvPr id="3" name="Content Placeholder 2"/>
          <p:cNvSpPr>
            <a:spLocks noGrp="1"/>
          </p:cNvSpPr>
          <p:nvPr>
            <p:ph idx="1"/>
          </p:nvPr>
        </p:nvSpPr>
        <p:spPr>
          <a:xfrm>
            <a:off x="693812" y="1988840"/>
            <a:ext cx="10801199" cy="4248472"/>
          </a:xfrm>
        </p:spPr>
        <p:txBody>
          <a:bodyPr>
            <a:noAutofit/>
          </a:bodyPr>
          <a:lstStyle/>
          <a:p>
            <a:pPr algn="just">
              <a:lnSpc>
                <a:spcPct val="130000"/>
              </a:lnSpc>
              <a:spcBef>
                <a:spcPts val="0"/>
              </a:spcBef>
              <a:buClr>
                <a:schemeClr val="tx1"/>
              </a:buClr>
              <a:buFont typeface="Wingdings" pitchFamily="2" charset="2"/>
              <a:buChar char="Ø"/>
            </a:pPr>
            <a:r>
              <a:rPr lang="el-GR" sz="2000" dirty="0"/>
              <a:t>Σε ποιο βαθμό η </a:t>
            </a:r>
            <a:r>
              <a:rPr lang="el-GR" sz="2000" b="1" dirty="0"/>
              <a:t>μορφή</a:t>
            </a:r>
            <a:r>
              <a:rPr lang="el-GR" sz="2000" dirty="0"/>
              <a:t> και η </a:t>
            </a:r>
            <a:r>
              <a:rPr lang="el-GR" sz="2000" b="1" dirty="0"/>
              <a:t>παρουσίαση</a:t>
            </a:r>
            <a:r>
              <a:rPr lang="el-GR" sz="2000" dirty="0"/>
              <a:t> του εξ αποστάσεως εκπαιδευτικού υλικού υποκινεί το ενδιαφέρον των εκπαιδευόμενων για την εκμάθηση των διεθνών κανονισμών αντισφαίρισης;</a:t>
            </a:r>
          </a:p>
          <a:p>
            <a:pPr algn="just">
              <a:lnSpc>
                <a:spcPct val="130000"/>
              </a:lnSpc>
              <a:spcBef>
                <a:spcPts val="0"/>
              </a:spcBef>
              <a:buClr>
                <a:schemeClr val="tx1"/>
              </a:buClr>
            </a:pPr>
            <a:endParaRPr lang="el-GR" sz="2000" dirty="0"/>
          </a:p>
          <a:p>
            <a:pPr algn="just">
              <a:lnSpc>
                <a:spcPct val="130000"/>
              </a:lnSpc>
              <a:spcBef>
                <a:spcPts val="0"/>
              </a:spcBef>
              <a:buClr>
                <a:schemeClr val="tx1"/>
              </a:buClr>
              <a:buFont typeface="Wingdings" pitchFamily="2" charset="2"/>
              <a:buChar char="Ø"/>
            </a:pPr>
            <a:r>
              <a:rPr lang="el-GR" sz="2000" dirty="0"/>
              <a:t>Σε ποιο βαθμό το </a:t>
            </a:r>
            <a:r>
              <a:rPr lang="el-GR" sz="2000" b="1" dirty="0"/>
              <a:t>περιεχόμενο</a:t>
            </a:r>
            <a:r>
              <a:rPr lang="el-GR" sz="2000" dirty="0"/>
              <a:t> του εξ αποστάσεως εκπαιδευτικού υλικού υποκινεί το ενδιαφέρον των εκπαιδευόμενων για την εκμάθηση των διεθνών κανονισμών αντισφαίρισης;</a:t>
            </a:r>
          </a:p>
          <a:p>
            <a:pPr algn="just">
              <a:lnSpc>
                <a:spcPct val="130000"/>
              </a:lnSpc>
              <a:spcBef>
                <a:spcPts val="0"/>
              </a:spcBef>
              <a:buClr>
                <a:schemeClr val="tx1"/>
              </a:buClr>
            </a:pPr>
            <a:endParaRPr lang="el-GR" sz="2000" dirty="0"/>
          </a:p>
          <a:p>
            <a:pPr algn="just">
              <a:lnSpc>
                <a:spcPct val="130000"/>
              </a:lnSpc>
              <a:spcBef>
                <a:spcPts val="0"/>
              </a:spcBef>
              <a:buClr>
                <a:schemeClr val="tx1"/>
              </a:buClr>
              <a:buFont typeface="Wingdings" pitchFamily="2" charset="2"/>
              <a:buChar char="Ø"/>
            </a:pPr>
            <a:r>
              <a:rPr lang="el-GR" sz="2000" dirty="0"/>
              <a:t>Σε ποιο βαθμό το εξ αποστάσεως εκπαιδευτικό υλικό συμβάλλει στην επίτευξη των στόχων και των προσδοκώμενων αποτελεσμάτων;</a:t>
            </a:r>
          </a:p>
          <a:p>
            <a:pPr marL="0" indent="0">
              <a:lnSpc>
                <a:spcPct val="130000"/>
              </a:lnSpc>
              <a:spcBef>
                <a:spcPts val="0"/>
              </a:spcBef>
              <a:buClr>
                <a:schemeClr val="tx1"/>
              </a:buClr>
              <a:buNone/>
            </a:pPr>
            <a:endParaRPr lang="el-GR" sz="2000" dirty="0"/>
          </a:p>
        </p:txBody>
      </p:sp>
    </p:spTree>
    <p:extLst>
      <p:ext uri="{BB962C8B-B14F-4D97-AF65-F5344CB8AC3E}">
        <p14:creationId xmlns:p14="http://schemas.microsoft.com/office/powerpoint/2010/main" xmlns="" val="19477306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44" y="940296"/>
            <a:ext cx="10157354" cy="1048544"/>
          </a:xfrm>
        </p:spPr>
        <p:txBody>
          <a:bodyPr>
            <a:normAutofit/>
          </a:bodyPr>
          <a:lstStyle/>
          <a:p>
            <a:r>
              <a:rPr lang="el-GR" sz="3600" b="1" dirty="0" smtClean="0"/>
              <a:t>Περιορισμοί εργασίας</a:t>
            </a:r>
            <a:endParaRPr lang="en-US" sz="3600" b="1" dirty="0"/>
          </a:p>
        </p:txBody>
      </p:sp>
      <p:sp>
        <p:nvSpPr>
          <p:cNvPr id="3" name="Content Placeholder 2"/>
          <p:cNvSpPr>
            <a:spLocks noGrp="1"/>
          </p:cNvSpPr>
          <p:nvPr>
            <p:ph idx="1"/>
          </p:nvPr>
        </p:nvSpPr>
        <p:spPr>
          <a:xfrm>
            <a:off x="621804" y="2492896"/>
            <a:ext cx="10801200" cy="2952328"/>
          </a:xfrm>
        </p:spPr>
        <p:txBody>
          <a:bodyPr>
            <a:noAutofit/>
          </a:bodyPr>
          <a:lstStyle/>
          <a:p>
            <a:pPr marL="360363" indent="-360363" algn="just">
              <a:lnSpc>
                <a:spcPct val="150000"/>
              </a:lnSpc>
              <a:spcBef>
                <a:spcPts val="0"/>
              </a:spcBef>
              <a:buClr>
                <a:schemeClr val="tx1"/>
              </a:buClr>
              <a:buFont typeface="Wingdings" pitchFamily="2" charset="2"/>
              <a:buChar char="Ø"/>
            </a:pPr>
            <a:r>
              <a:rPr lang="el-GR" sz="2000" dirty="0" smtClean="0"/>
              <a:t>Το εκπαιδευτικό υλικό αντιπροσωπεύει ένα μόνο τμήμα της Σχολής διαιτησίας αντισφαίρισης εθνικού επιπέδου (</a:t>
            </a:r>
            <a:r>
              <a:rPr lang="en-US" sz="2000" dirty="0" smtClean="0"/>
              <a:t>level 1</a:t>
            </a:r>
            <a:r>
              <a:rPr lang="el-GR" sz="2000" dirty="0" smtClean="0"/>
              <a:t>)</a:t>
            </a:r>
            <a:r>
              <a:rPr lang="en-US" sz="2000" dirty="0" smtClean="0"/>
              <a:t> </a:t>
            </a:r>
            <a:r>
              <a:rPr lang="el-GR" sz="2000" dirty="0" smtClean="0"/>
              <a:t>και όχι ολόκληρη τη Σχολή.</a:t>
            </a:r>
          </a:p>
          <a:p>
            <a:pPr marL="0" indent="0" algn="just">
              <a:lnSpc>
                <a:spcPct val="150000"/>
              </a:lnSpc>
              <a:spcBef>
                <a:spcPts val="0"/>
              </a:spcBef>
              <a:buClr>
                <a:schemeClr val="tx1"/>
              </a:buClr>
              <a:buNone/>
            </a:pPr>
            <a:endParaRPr lang="el-GR" sz="2000" dirty="0" smtClean="0"/>
          </a:p>
          <a:p>
            <a:pPr marL="360363" indent="-360363" algn="just">
              <a:lnSpc>
                <a:spcPct val="150000"/>
              </a:lnSpc>
              <a:spcBef>
                <a:spcPts val="0"/>
              </a:spcBef>
              <a:buClr>
                <a:schemeClr val="tx1"/>
              </a:buClr>
              <a:buFont typeface="Wingdings" pitchFamily="2" charset="2"/>
              <a:buChar char="Ø"/>
            </a:pPr>
            <a:r>
              <a:rPr lang="el-GR" sz="2000" dirty="0" smtClean="0"/>
              <a:t>Η έρευνα που διεξήχθη για την αξιολόγηση του εκπαιδευτικού υλικού αναφέρεται σε ένα μικρό δείγμα γι’ αυτό και τα αποτελέσματά της αποτελούν ενδείξεις και όχι γενικεύσιμα αποτελέσματα.</a:t>
            </a:r>
            <a:endParaRPr lang="el-GR" sz="2000" dirty="0"/>
          </a:p>
        </p:txBody>
      </p:sp>
    </p:spTree>
    <p:extLst>
      <p:ext uri="{BB962C8B-B14F-4D97-AF65-F5344CB8AC3E}">
        <p14:creationId xmlns:p14="http://schemas.microsoft.com/office/powerpoint/2010/main" xmlns="" val="19477306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828" y="220216"/>
            <a:ext cx="10157354" cy="1048544"/>
          </a:xfrm>
        </p:spPr>
        <p:txBody>
          <a:bodyPr>
            <a:normAutofit/>
          </a:bodyPr>
          <a:lstStyle/>
          <a:p>
            <a:r>
              <a:rPr lang="el-GR" sz="3600" b="1" dirty="0" smtClean="0"/>
              <a:t>Ανασκόπηση βιβλιογραφίας(1 από 5)</a:t>
            </a:r>
            <a:endParaRPr lang="en-US" sz="3600" b="1" dirty="0"/>
          </a:p>
        </p:txBody>
      </p:sp>
      <p:sp>
        <p:nvSpPr>
          <p:cNvPr id="7" name="6 - TextBox"/>
          <p:cNvSpPr txBox="1"/>
          <p:nvPr/>
        </p:nvSpPr>
        <p:spPr>
          <a:xfrm>
            <a:off x="2854052" y="1988840"/>
            <a:ext cx="7704856" cy="443198"/>
          </a:xfrm>
          <a:prstGeom prst="rect">
            <a:avLst/>
          </a:prstGeom>
          <a:noFill/>
        </p:spPr>
        <p:txBody>
          <a:bodyPr wrap="square" rtlCol="0">
            <a:spAutoFit/>
          </a:bodyPr>
          <a:lstStyle/>
          <a:p>
            <a:pPr>
              <a:lnSpc>
                <a:spcPct val="95000"/>
              </a:lnSpc>
            </a:pPr>
            <a:endParaRPr lang="el-GR" dirty="0"/>
          </a:p>
        </p:txBody>
      </p:sp>
      <p:sp>
        <p:nvSpPr>
          <p:cNvPr id="9" name="8 - Ορθογώνιο"/>
          <p:cNvSpPr/>
          <p:nvPr/>
        </p:nvSpPr>
        <p:spPr>
          <a:xfrm>
            <a:off x="909836" y="3140968"/>
            <a:ext cx="3168352" cy="151216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Αυτορρυθμιζόμενη μάθηση</a:t>
            </a:r>
            <a:endParaRPr lang="el-GR" dirty="0"/>
          </a:p>
        </p:txBody>
      </p:sp>
      <p:sp>
        <p:nvSpPr>
          <p:cNvPr id="10" name="9 - Ορθογώνιο"/>
          <p:cNvSpPr/>
          <p:nvPr/>
        </p:nvSpPr>
        <p:spPr>
          <a:xfrm>
            <a:off x="7966620" y="3140968"/>
            <a:ext cx="3168352" cy="151216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Ο ρόλος του διδάσκοντα</a:t>
            </a:r>
            <a:endParaRPr lang="el-GR" dirty="0"/>
          </a:p>
        </p:txBody>
      </p:sp>
      <p:sp>
        <p:nvSpPr>
          <p:cNvPr id="11" name="10 - Ορθογώνιο"/>
          <p:cNvSpPr/>
          <p:nvPr/>
        </p:nvSpPr>
        <p:spPr>
          <a:xfrm>
            <a:off x="909836" y="5157192"/>
            <a:ext cx="3168352" cy="151216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ΤΠΕ και αυτονομία μάθησης</a:t>
            </a:r>
            <a:endParaRPr lang="el-GR" dirty="0"/>
          </a:p>
        </p:txBody>
      </p:sp>
      <p:sp>
        <p:nvSpPr>
          <p:cNvPr id="12" name="11 - Ορθογώνιο"/>
          <p:cNvSpPr/>
          <p:nvPr/>
        </p:nvSpPr>
        <p:spPr>
          <a:xfrm>
            <a:off x="7822604" y="5157192"/>
            <a:ext cx="3168352" cy="151216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Εκπαίδευση Ενηλίκων</a:t>
            </a:r>
            <a:endParaRPr lang="el-GR" dirty="0"/>
          </a:p>
        </p:txBody>
      </p:sp>
      <p:sp>
        <p:nvSpPr>
          <p:cNvPr id="13" name="12 - Ορθογώνιο"/>
          <p:cNvSpPr/>
          <p:nvPr/>
        </p:nvSpPr>
        <p:spPr>
          <a:xfrm>
            <a:off x="4582244" y="1556792"/>
            <a:ext cx="3168352" cy="151216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Εκπαιδευτικό υλικό</a:t>
            </a:r>
            <a:endParaRPr lang="el-GR" dirty="0"/>
          </a:p>
        </p:txBody>
      </p:sp>
    </p:spTree>
    <p:extLst>
      <p:ext uri="{BB962C8B-B14F-4D97-AF65-F5344CB8AC3E}">
        <p14:creationId xmlns:p14="http://schemas.microsoft.com/office/powerpoint/2010/main" xmlns="" val="3944199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lass open house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xmlns="" name="Classroom open house presentation.potx" id="{AB7D8AB0-4323-4322-AB21-8CB398DB9E96}" vid="{5BFEA1FF-C39F-48A2-B239-4B55565FC3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open house presentation</Template>
  <TotalTime>826</TotalTime>
  <Words>1738</Words>
  <Application>Microsoft Office PowerPoint</Application>
  <PresentationFormat>Προσαρμογή</PresentationFormat>
  <Paragraphs>199</Paragraphs>
  <Slides>41</Slides>
  <Notes>26</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Class open house presentation</vt:lpstr>
      <vt:lpstr>ΔΗΜΙΟΥΡΓΙΑ ΚΑΙ ΑΞΙΟΛΟΓΗΣΗ  ΕΞ ΑΠΟΣΤΑΣΕΩΣ ΕΚΠΑΙΔΕΥΤΙΚΟΥ ΥΛΙΚΟΥ ΓΙΑ ΤΗΝ ΕΚΜΑΘΗΣΗ ΤΩΝ ΔΙΕΘΝΩΝ ΚΑΝΟΝΙΣΜΩΝ ΑΝΤΙΣΦΑΙΡΙΣΗΣ  ΣΤΟ ΠΛΑΙΣΙΟ ΤΗΣ ΣΧΟΛΗΣ ΔΙΑΙΤΗΣΙΑΣ  (ΕΘΝΙΚΟ ΕΠΙΠΕΔΟ-LEVEL 1)</vt:lpstr>
      <vt:lpstr>Επιτροπή Κρίσης ΔΕ:  κα Μαρία Κουτσούμπα κ. Ιωάννης Γκιόσος κ. Ηλίας Μαυροειδής </vt:lpstr>
      <vt:lpstr>Διατύπωση προβλήματος (1 από 2)</vt:lpstr>
      <vt:lpstr>Διατύπωση προβλήματος (2 από 2)</vt:lpstr>
      <vt:lpstr>Σκοπός </vt:lpstr>
      <vt:lpstr>Συνεισφορά της διπλωματικής</vt:lpstr>
      <vt:lpstr>Ερευνητικά Ερωτήματα</vt:lpstr>
      <vt:lpstr>Περιορισμοί εργασίας</vt:lpstr>
      <vt:lpstr>Ανασκόπηση βιβλιογραφίας(1 από 5)</vt:lpstr>
      <vt:lpstr>Ανασκόπηση βιβλιογραφίας (2 από 5)</vt:lpstr>
      <vt:lpstr>Ανασκόπηση βιβλιογραφίας (3 από 5)</vt:lpstr>
      <vt:lpstr>Ανασκόπηση βιβλιογραφίας (4 από 5)</vt:lpstr>
      <vt:lpstr>Ανασκόπηση βιβλιογραφίας (5 από 5)</vt:lpstr>
      <vt:lpstr> Μεθοδολογία παραγόμενου εκπαιδευτικού υλικού (1 από 3)</vt:lpstr>
      <vt:lpstr> Μεθοδολογία παραγόμενου εκπαιδευτικoύ υλικού (2 από 3)</vt:lpstr>
      <vt:lpstr> Μεθοδολογία παραγόμενου εκπαιδευτικού υλικό (3 από 3)</vt:lpstr>
      <vt:lpstr> Παραγόμενο εκπαιδευτικό υλικό (1 από 2)</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 Παραγόμενο εκπαιδευτικό υλικό (2 από 2)</vt:lpstr>
      <vt:lpstr>Αξιολόγηση παραγόμενου εξΑΕ υλικού</vt:lpstr>
      <vt:lpstr>Αποτελέσματα αξιολόγησης (1 από 3) </vt:lpstr>
      <vt:lpstr>Αποτελέσματα αξιολόγησης (2 από 3) </vt:lpstr>
      <vt:lpstr>Αποτελέσματα αξιολόγησης (3 από 3) </vt:lpstr>
      <vt:lpstr>Συμπεράσματα</vt:lpstr>
      <vt:lpstr>Προτάσεις</vt:lpstr>
      <vt:lpstr>Ενδεικτική Βιβλιογραφία</vt:lpstr>
      <vt:lpstr>Ευχαριστώ για την προσοχή σας!</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Δημιουργία &amp; αξιολόγηση εξ αποστάσεως εκπαιδευτικού υλικού για την εκμάθηση των διεθνών κανονισμών αντισφαίρισης στο πλαίσιο της Σχολής Διαιτησίας  (εθνικό επίπεδο-level 1)</dc:title>
  <dc:creator>Dirty Harry</dc:creator>
  <cp:lastModifiedBy>Maria Pero</cp:lastModifiedBy>
  <cp:revision>36</cp:revision>
  <dcterms:created xsi:type="dcterms:W3CDTF">2019-11-02T11:29:17Z</dcterms:created>
  <dcterms:modified xsi:type="dcterms:W3CDTF">2019-11-30T09:11:04Z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