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notesMasterIdLst>
    <p:notesMasterId r:id="rId35"/>
  </p:notesMasterIdLst>
  <p:sldIdLst>
    <p:sldId id="256" r:id="rId2"/>
    <p:sldId id="257" r:id="rId3"/>
    <p:sldId id="258" r:id="rId4"/>
    <p:sldId id="259" r:id="rId5"/>
    <p:sldId id="260" r:id="rId6"/>
    <p:sldId id="272" r:id="rId7"/>
    <p:sldId id="261" r:id="rId8"/>
    <p:sldId id="263" r:id="rId9"/>
    <p:sldId id="273" r:id="rId10"/>
    <p:sldId id="274" r:id="rId11"/>
    <p:sldId id="276" r:id="rId12"/>
    <p:sldId id="275" r:id="rId13"/>
    <p:sldId id="264" r:id="rId14"/>
    <p:sldId id="282" r:id="rId15"/>
    <p:sldId id="289" r:id="rId16"/>
    <p:sldId id="278" r:id="rId17"/>
    <p:sldId id="266" r:id="rId18"/>
    <p:sldId id="265" r:id="rId19"/>
    <p:sldId id="283" r:id="rId20"/>
    <p:sldId id="279" r:id="rId21"/>
    <p:sldId id="280" r:id="rId22"/>
    <p:sldId id="281" r:id="rId23"/>
    <p:sldId id="284" r:id="rId24"/>
    <p:sldId id="285" r:id="rId25"/>
    <p:sldId id="286" r:id="rId26"/>
    <p:sldId id="288" r:id="rId27"/>
    <p:sldId id="268" r:id="rId28"/>
    <p:sldId id="287" r:id="rId29"/>
    <p:sldId id="269" r:id="rId30"/>
    <p:sldId id="270" r:id="rId31"/>
    <p:sldId id="271" r:id="rId32"/>
    <p:sldId id="262" r:id="rId33"/>
    <p:sldId id="277" r:id="rId3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816" y="19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44AF2F-95F7-4227-B841-FAB686A6DD0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9743D090-FF2C-4585-9DAA-4A2E70F69CBD}">
      <dgm:prSet phldrT="[Κείμενο]"/>
      <dgm:spPr/>
      <dgm:t>
        <a:bodyPr/>
        <a:lstStyle/>
        <a:p>
          <a:r>
            <a:rPr lang="el-GR" dirty="0" smtClean="0"/>
            <a:t>Η συμπληρωματική σχολική εξ αποστάσεως εκπαίδευση στην Ελλάδα </a:t>
          </a:r>
          <a:endParaRPr lang="el-GR" dirty="0"/>
        </a:p>
      </dgm:t>
    </dgm:pt>
    <dgm:pt modelId="{052F8742-1732-4E6F-BCCF-77DC8FB9A718}" type="parTrans" cxnId="{06BD5C01-459D-4E84-BF72-F94A3920AE37}">
      <dgm:prSet/>
      <dgm:spPr/>
      <dgm:t>
        <a:bodyPr/>
        <a:lstStyle/>
        <a:p>
          <a:endParaRPr lang="el-GR"/>
        </a:p>
      </dgm:t>
    </dgm:pt>
    <dgm:pt modelId="{640EE2AF-8469-4852-AC19-83E61A69E2C4}" type="sibTrans" cxnId="{06BD5C01-459D-4E84-BF72-F94A3920AE37}">
      <dgm:prSet/>
      <dgm:spPr/>
      <dgm:t>
        <a:bodyPr/>
        <a:lstStyle/>
        <a:p>
          <a:endParaRPr lang="el-GR"/>
        </a:p>
      </dgm:t>
    </dgm:pt>
    <dgm:pt modelId="{864A0CDB-72D0-4A18-8F08-4B6742C8C0C2}">
      <dgm:prSet phldrT="[Κείμενο]" custT="1"/>
      <dgm:spPr/>
      <dgm:t>
        <a:bodyPr/>
        <a:lstStyle/>
        <a:p>
          <a:r>
            <a:rPr lang="el-GR" sz="1800" b="1" u="sng" dirty="0" smtClean="0"/>
            <a:t>Σύγχρονη</a:t>
          </a:r>
          <a:r>
            <a:rPr lang="el-GR" sz="1800" u="sng" dirty="0" smtClean="0"/>
            <a:t> </a:t>
          </a:r>
        </a:p>
        <a:p>
          <a:r>
            <a:rPr lang="el-GR" sz="1800" dirty="0" smtClean="0"/>
            <a:t>«Οίκαδε», «Οδυσσέας», «Σχεδία»</a:t>
          </a:r>
          <a:endParaRPr lang="el-GR" sz="1800" dirty="0"/>
        </a:p>
      </dgm:t>
    </dgm:pt>
    <dgm:pt modelId="{F3710DED-6BF3-4093-9D97-E48B72FA702B}" type="parTrans" cxnId="{F99D0A0F-8599-478D-94A6-52D0537EE341}">
      <dgm:prSet/>
      <dgm:spPr/>
      <dgm:t>
        <a:bodyPr/>
        <a:lstStyle/>
        <a:p>
          <a:endParaRPr lang="el-GR"/>
        </a:p>
      </dgm:t>
    </dgm:pt>
    <dgm:pt modelId="{53936B15-C5AC-440C-AA94-D642CF2785D2}" type="sibTrans" cxnId="{F99D0A0F-8599-478D-94A6-52D0537EE341}">
      <dgm:prSet/>
      <dgm:spPr/>
      <dgm:t>
        <a:bodyPr/>
        <a:lstStyle/>
        <a:p>
          <a:endParaRPr lang="el-GR"/>
        </a:p>
      </dgm:t>
    </dgm:pt>
    <dgm:pt modelId="{71E88477-5214-4EB8-8618-39B2BE2F3370}">
      <dgm:prSet phldrT="[Κείμενο]" custT="1"/>
      <dgm:spPr/>
      <dgm:t>
        <a:bodyPr/>
        <a:lstStyle/>
        <a:p>
          <a:r>
            <a:rPr lang="el-GR" sz="1800" b="1" u="sng" dirty="0" smtClean="0"/>
            <a:t>Ασύγχρονη</a:t>
          </a:r>
          <a:r>
            <a:rPr lang="el-GR" sz="1800" u="sng" dirty="0" smtClean="0"/>
            <a:t> </a:t>
          </a:r>
        </a:p>
        <a:p>
          <a:r>
            <a:rPr lang="el-GR" sz="1600" dirty="0" smtClean="0"/>
            <a:t>«Νησί των Φαιάκων», «Ολοκληρωμένη πλατφόρμα ανοιχτού λογισμικού» (υπουργείο παιδείας 2011) </a:t>
          </a:r>
          <a:r>
            <a:rPr lang="el-GR" sz="1600" u="sng" dirty="0" smtClean="0"/>
            <a:t>http://digitalschool.minedu.gov.gr/manuals/sxoleio.php </a:t>
          </a:r>
          <a:endParaRPr lang="el-GR" sz="1600" dirty="0"/>
        </a:p>
      </dgm:t>
    </dgm:pt>
    <dgm:pt modelId="{33C408F6-6849-4B63-B66E-AFA301138961}" type="parTrans" cxnId="{504E38A4-E9A4-41DC-9361-619DCB50C3C6}">
      <dgm:prSet/>
      <dgm:spPr/>
      <dgm:t>
        <a:bodyPr/>
        <a:lstStyle/>
        <a:p>
          <a:endParaRPr lang="el-GR"/>
        </a:p>
      </dgm:t>
    </dgm:pt>
    <dgm:pt modelId="{117C8860-1F70-484D-9E94-3C605A9ACA94}" type="sibTrans" cxnId="{504E38A4-E9A4-41DC-9361-619DCB50C3C6}">
      <dgm:prSet/>
      <dgm:spPr/>
      <dgm:t>
        <a:bodyPr/>
        <a:lstStyle/>
        <a:p>
          <a:endParaRPr lang="el-GR"/>
        </a:p>
      </dgm:t>
    </dgm:pt>
    <dgm:pt modelId="{A1BE6ED0-7107-4C3C-8B63-84A3BABC2AAD}">
      <dgm:prSet phldrT="[Κείμενο]"/>
      <dgm:spPr/>
      <dgm:t>
        <a:bodyPr/>
        <a:lstStyle/>
        <a:p>
          <a:r>
            <a:rPr lang="el-GR" b="1" u="sng" dirty="0" smtClean="0"/>
            <a:t>Συνδυασμός σύγχρονης και ασύγχρονης σχολικής εξ αποστάσεως συμπληρωματικής εκπαίδευσης στην πρωτοβάθμια εκπαίδευση</a:t>
          </a:r>
        </a:p>
        <a:p>
          <a:r>
            <a:rPr lang="el-GR" i="0" u="none" dirty="0" smtClean="0"/>
            <a:t>«</a:t>
          </a:r>
          <a:r>
            <a:rPr lang="el-GR" i="0" u="none" dirty="0" err="1" smtClean="0"/>
            <a:t>eTwinning</a:t>
          </a:r>
          <a:r>
            <a:rPr lang="el-GR" i="0" u="none" dirty="0" smtClean="0"/>
            <a:t>», «Διδασκαλία της ελληνικής ως δεύτερης και ξένης γλώσσας» </a:t>
          </a:r>
          <a:endParaRPr lang="el-GR" i="0" u="none" dirty="0"/>
        </a:p>
      </dgm:t>
    </dgm:pt>
    <dgm:pt modelId="{E1973C67-7681-4569-A637-9088F9EACB61}" type="parTrans" cxnId="{C8DC7414-B0F6-489C-A709-B8B877F08FC0}">
      <dgm:prSet/>
      <dgm:spPr/>
      <dgm:t>
        <a:bodyPr/>
        <a:lstStyle/>
        <a:p>
          <a:endParaRPr lang="el-GR"/>
        </a:p>
      </dgm:t>
    </dgm:pt>
    <dgm:pt modelId="{4C6997A2-91B0-405B-89EC-4AA942F7C226}" type="sibTrans" cxnId="{C8DC7414-B0F6-489C-A709-B8B877F08FC0}">
      <dgm:prSet/>
      <dgm:spPr/>
      <dgm:t>
        <a:bodyPr/>
        <a:lstStyle/>
        <a:p>
          <a:endParaRPr lang="el-GR"/>
        </a:p>
      </dgm:t>
    </dgm:pt>
    <dgm:pt modelId="{E01E155A-7415-4B38-AB85-55FD978D3CD3}" type="pres">
      <dgm:prSet presAssocID="{5744AF2F-95F7-4227-B841-FAB686A6DD08}" presName="hierChild1" presStyleCnt="0">
        <dgm:presLayoutVars>
          <dgm:orgChart val="1"/>
          <dgm:chPref val="1"/>
          <dgm:dir/>
          <dgm:animOne val="branch"/>
          <dgm:animLvl val="lvl"/>
          <dgm:resizeHandles/>
        </dgm:presLayoutVars>
      </dgm:prSet>
      <dgm:spPr/>
      <dgm:t>
        <a:bodyPr/>
        <a:lstStyle/>
        <a:p>
          <a:endParaRPr lang="el-GR"/>
        </a:p>
      </dgm:t>
    </dgm:pt>
    <dgm:pt modelId="{9A7DA673-54EE-41AF-A2E1-AC677C8F0577}" type="pres">
      <dgm:prSet presAssocID="{9743D090-FF2C-4585-9DAA-4A2E70F69CBD}" presName="hierRoot1" presStyleCnt="0">
        <dgm:presLayoutVars>
          <dgm:hierBranch val="init"/>
        </dgm:presLayoutVars>
      </dgm:prSet>
      <dgm:spPr/>
    </dgm:pt>
    <dgm:pt modelId="{2E1641EC-41ED-4683-9C45-B5DEF5495182}" type="pres">
      <dgm:prSet presAssocID="{9743D090-FF2C-4585-9DAA-4A2E70F69CBD}" presName="rootComposite1" presStyleCnt="0"/>
      <dgm:spPr/>
    </dgm:pt>
    <dgm:pt modelId="{8ACA8E4C-BE67-4C14-B5FF-109882E8BD1D}" type="pres">
      <dgm:prSet presAssocID="{9743D090-FF2C-4585-9DAA-4A2E70F69CBD}" presName="rootText1" presStyleLbl="node0" presStyleIdx="0" presStyleCnt="1" custScaleX="114170" custScaleY="177089" custLinFactNeighborX="2073" custLinFactNeighborY="-8577">
        <dgm:presLayoutVars>
          <dgm:chPref val="3"/>
        </dgm:presLayoutVars>
      </dgm:prSet>
      <dgm:spPr/>
      <dgm:t>
        <a:bodyPr/>
        <a:lstStyle/>
        <a:p>
          <a:endParaRPr lang="el-GR"/>
        </a:p>
      </dgm:t>
    </dgm:pt>
    <dgm:pt modelId="{C1E02FAC-4E3A-4287-8DE6-3887234AF4D7}" type="pres">
      <dgm:prSet presAssocID="{9743D090-FF2C-4585-9DAA-4A2E70F69CBD}" presName="rootConnector1" presStyleLbl="node1" presStyleIdx="0" presStyleCnt="0"/>
      <dgm:spPr/>
      <dgm:t>
        <a:bodyPr/>
        <a:lstStyle/>
        <a:p>
          <a:endParaRPr lang="el-GR"/>
        </a:p>
      </dgm:t>
    </dgm:pt>
    <dgm:pt modelId="{DD89DC22-1AD5-4B6E-AC69-082C16125A19}" type="pres">
      <dgm:prSet presAssocID="{9743D090-FF2C-4585-9DAA-4A2E70F69CBD}" presName="hierChild2" presStyleCnt="0"/>
      <dgm:spPr/>
    </dgm:pt>
    <dgm:pt modelId="{25C7223F-699F-4DDA-8BB5-F0DD88C6B1BE}" type="pres">
      <dgm:prSet presAssocID="{F3710DED-6BF3-4093-9D97-E48B72FA702B}" presName="Name37" presStyleLbl="parChTrans1D2" presStyleIdx="0" presStyleCnt="3"/>
      <dgm:spPr/>
      <dgm:t>
        <a:bodyPr/>
        <a:lstStyle/>
        <a:p>
          <a:endParaRPr lang="el-GR"/>
        </a:p>
      </dgm:t>
    </dgm:pt>
    <dgm:pt modelId="{E5ED2F77-0D9E-4D36-BDC2-9E084E5ED532}" type="pres">
      <dgm:prSet presAssocID="{864A0CDB-72D0-4A18-8F08-4B6742C8C0C2}" presName="hierRoot2" presStyleCnt="0">
        <dgm:presLayoutVars>
          <dgm:hierBranch val="init"/>
        </dgm:presLayoutVars>
      </dgm:prSet>
      <dgm:spPr/>
    </dgm:pt>
    <dgm:pt modelId="{F2842EF6-1098-4B85-A166-3867A1DEE0AF}" type="pres">
      <dgm:prSet presAssocID="{864A0CDB-72D0-4A18-8F08-4B6742C8C0C2}" presName="rootComposite" presStyleCnt="0"/>
      <dgm:spPr/>
    </dgm:pt>
    <dgm:pt modelId="{092BC33F-E879-4D67-A893-1748511D9841}" type="pres">
      <dgm:prSet presAssocID="{864A0CDB-72D0-4A18-8F08-4B6742C8C0C2}" presName="rootText" presStyleLbl="node2" presStyleIdx="0" presStyleCnt="3" custScaleX="118053" custScaleY="203854">
        <dgm:presLayoutVars>
          <dgm:chPref val="3"/>
        </dgm:presLayoutVars>
      </dgm:prSet>
      <dgm:spPr/>
      <dgm:t>
        <a:bodyPr/>
        <a:lstStyle/>
        <a:p>
          <a:endParaRPr lang="el-GR"/>
        </a:p>
      </dgm:t>
    </dgm:pt>
    <dgm:pt modelId="{2331669C-CC5D-4E1A-B8F7-8DE52F9B0E3C}" type="pres">
      <dgm:prSet presAssocID="{864A0CDB-72D0-4A18-8F08-4B6742C8C0C2}" presName="rootConnector" presStyleLbl="node2" presStyleIdx="0" presStyleCnt="3"/>
      <dgm:spPr/>
      <dgm:t>
        <a:bodyPr/>
        <a:lstStyle/>
        <a:p>
          <a:endParaRPr lang="el-GR"/>
        </a:p>
      </dgm:t>
    </dgm:pt>
    <dgm:pt modelId="{898EA079-A253-47FB-954E-107DF77E17DA}" type="pres">
      <dgm:prSet presAssocID="{864A0CDB-72D0-4A18-8F08-4B6742C8C0C2}" presName="hierChild4" presStyleCnt="0"/>
      <dgm:spPr/>
    </dgm:pt>
    <dgm:pt modelId="{2DD5A9D5-6EBF-4FCF-AEE0-839E9925CD87}" type="pres">
      <dgm:prSet presAssocID="{864A0CDB-72D0-4A18-8F08-4B6742C8C0C2}" presName="hierChild5" presStyleCnt="0"/>
      <dgm:spPr/>
    </dgm:pt>
    <dgm:pt modelId="{FA8455F7-E1EB-4B5B-897B-8DB753F18653}" type="pres">
      <dgm:prSet presAssocID="{33C408F6-6849-4B63-B66E-AFA301138961}" presName="Name37" presStyleLbl="parChTrans1D2" presStyleIdx="1" presStyleCnt="3"/>
      <dgm:spPr/>
      <dgm:t>
        <a:bodyPr/>
        <a:lstStyle/>
        <a:p>
          <a:endParaRPr lang="el-GR"/>
        </a:p>
      </dgm:t>
    </dgm:pt>
    <dgm:pt modelId="{C52D2482-18AC-4644-8F45-AEAA3C0BF340}" type="pres">
      <dgm:prSet presAssocID="{71E88477-5214-4EB8-8618-39B2BE2F3370}" presName="hierRoot2" presStyleCnt="0">
        <dgm:presLayoutVars>
          <dgm:hierBranch val="init"/>
        </dgm:presLayoutVars>
      </dgm:prSet>
      <dgm:spPr/>
    </dgm:pt>
    <dgm:pt modelId="{A4B3A976-443F-4BDB-9CC1-FB37D87BCF93}" type="pres">
      <dgm:prSet presAssocID="{71E88477-5214-4EB8-8618-39B2BE2F3370}" presName="rootComposite" presStyleCnt="0"/>
      <dgm:spPr/>
    </dgm:pt>
    <dgm:pt modelId="{4803A619-AE92-4CCD-A18F-A8E3BFCC6F96}" type="pres">
      <dgm:prSet presAssocID="{71E88477-5214-4EB8-8618-39B2BE2F3370}" presName="rootText" presStyleLbl="node2" presStyleIdx="1" presStyleCnt="3" custScaleX="116970" custScaleY="203854" custLinFactNeighborX="3641" custLinFactNeighborY="-1408">
        <dgm:presLayoutVars>
          <dgm:chPref val="3"/>
        </dgm:presLayoutVars>
      </dgm:prSet>
      <dgm:spPr/>
      <dgm:t>
        <a:bodyPr/>
        <a:lstStyle/>
        <a:p>
          <a:endParaRPr lang="el-GR"/>
        </a:p>
      </dgm:t>
    </dgm:pt>
    <dgm:pt modelId="{16810A96-8843-40B7-83CF-7216388DFF0C}" type="pres">
      <dgm:prSet presAssocID="{71E88477-5214-4EB8-8618-39B2BE2F3370}" presName="rootConnector" presStyleLbl="node2" presStyleIdx="1" presStyleCnt="3"/>
      <dgm:spPr/>
      <dgm:t>
        <a:bodyPr/>
        <a:lstStyle/>
        <a:p>
          <a:endParaRPr lang="el-GR"/>
        </a:p>
      </dgm:t>
    </dgm:pt>
    <dgm:pt modelId="{5039F337-75AF-4097-A91B-5AE94918DFCF}" type="pres">
      <dgm:prSet presAssocID="{71E88477-5214-4EB8-8618-39B2BE2F3370}" presName="hierChild4" presStyleCnt="0"/>
      <dgm:spPr/>
    </dgm:pt>
    <dgm:pt modelId="{550AD85F-B014-43C9-8F96-988EC189CF65}" type="pres">
      <dgm:prSet presAssocID="{71E88477-5214-4EB8-8618-39B2BE2F3370}" presName="hierChild5" presStyleCnt="0"/>
      <dgm:spPr/>
    </dgm:pt>
    <dgm:pt modelId="{C8A6ED94-CDBA-487E-9130-0EE5DE27F8CA}" type="pres">
      <dgm:prSet presAssocID="{E1973C67-7681-4569-A637-9088F9EACB61}" presName="Name37" presStyleLbl="parChTrans1D2" presStyleIdx="2" presStyleCnt="3"/>
      <dgm:spPr/>
      <dgm:t>
        <a:bodyPr/>
        <a:lstStyle/>
        <a:p>
          <a:endParaRPr lang="el-GR"/>
        </a:p>
      </dgm:t>
    </dgm:pt>
    <dgm:pt modelId="{43AB7557-B255-4660-B825-1BC41968DD0D}" type="pres">
      <dgm:prSet presAssocID="{A1BE6ED0-7107-4C3C-8B63-84A3BABC2AAD}" presName="hierRoot2" presStyleCnt="0">
        <dgm:presLayoutVars>
          <dgm:hierBranch val="init"/>
        </dgm:presLayoutVars>
      </dgm:prSet>
      <dgm:spPr/>
    </dgm:pt>
    <dgm:pt modelId="{5B00E403-3A35-47A6-A45D-1BAFBB2CAF00}" type="pres">
      <dgm:prSet presAssocID="{A1BE6ED0-7107-4C3C-8B63-84A3BABC2AAD}" presName="rootComposite" presStyleCnt="0"/>
      <dgm:spPr/>
    </dgm:pt>
    <dgm:pt modelId="{2F7B7FCA-B032-409C-BF6E-069B60C9FC20}" type="pres">
      <dgm:prSet presAssocID="{A1BE6ED0-7107-4C3C-8B63-84A3BABC2AAD}" presName="rootText" presStyleLbl="node2" presStyleIdx="2" presStyleCnt="3" custScaleX="114704" custScaleY="197096">
        <dgm:presLayoutVars>
          <dgm:chPref val="3"/>
        </dgm:presLayoutVars>
      </dgm:prSet>
      <dgm:spPr/>
      <dgm:t>
        <a:bodyPr/>
        <a:lstStyle/>
        <a:p>
          <a:endParaRPr lang="el-GR"/>
        </a:p>
      </dgm:t>
    </dgm:pt>
    <dgm:pt modelId="{69191672-CF44-4D41-B6A4-214DFF3AD22F}" type="pres">
      <dgm:prSet presAssocID="{A1BE6ED0-7107-4C3C-8B63-84A3BABC2AAD}" presName="rootConnector" presStyleLbl="node2" presStyleIdx="2" presStyleCnt="3"/>
      <dgm:spPr/>
      <dgm:t>
        <a:bodyPr/>
        <a:lstStyle/>
        <a:p>
          <a:endParaRPr lang="el-GR"/>
        </a:p>
      </dgm:t>
    </dgm:pt>
    <dgm:pt modelId="{4DC4E84A-3FC9-474B-97E5-957E6326AB53}" type="pres">
      <dgm:prSet presAssocID="{A1BE6ED0-7107-4C3C-8B63-84A3BABC2AAD}" presName="hierChild4" presStyleCnt="0"/>
      <dgm:spPr/>
    </dgm:pt>
    <dgm:pt modelId="{000BC001-DBCE-4910-BCEB-5F53DA8A9E57}" type="pres">
      <dgm:prSet presAssocID="{A1BE6ED0-7107-4C3C-8B63-84A3BABC2AAD}" presName="hierChild5" presStyleCnt="0"/>
      <dgm:spPr/>
    </dgm:pt>
    <dgm:pt modelId="{C503BE30-F046-4409-9ED0-C1335F1E96C1}" type="pres">
      <dgm:prSet presAssocID="{9743D090-FF2C-4585-9DAA-4A2E70F69CBD}" presName="hierChild3" presStyleCnt="0"/>
      <dgm:spPr/>
    </dgm:pt>
  </dgm:ptLst>
  <dgm:cxnLst>
    <dgm:cxn modelId="{63CF7DA4-1403-4C63-BE20-F9D95360C912}" type="presOf" srcId="{A1BE6ED0-7107-4C3C-8B63-84A3BABC2AAD}" destId="{69191672-CF44-4D41-B6A4-214DFF3AD22F}" srcOrd="1" destOrd="0" presId="urn:microsoft.com/office/officeart/2005/8/layout/orgChart1"/>
    <dgm:cxn modelId="{FBB6D10A-9251-41BC-8A51-FFB13356077C}" type="presOf" srcId="{33C408F6-6849-4B63-B66E-AFA301138961}" destId="{FA8455F7-E1EB-4B5B-897B-8DB753F18653}" srcOrd="0" destOrd="0" presId="urn:microsoft.com/office/officeart/2005/8/layout/orgChart1"/>
    <dgm:cxn modelId="{504E38A4-E9A4-41DC-9361-619DCB50C3C6}" srcId="{9743D090-FF2C-4585-9DAA-4A2E70F69CBD}" destId="{71E88477-5214-4EB8-8618-39B2BE2F3370}" srcOrd="1" destOrd="0" parTransId="{33C408F6-6849-4B63-B66E-AFA301138961}" sibTransId="{117C8860-1F70-484D-9E94-3C605A9ACA94}"/>
    <dgm:cxn modelId="{A85B01BE-2012-4BCC-B81F-F6363CEC6FC9}" type="presOf" srcId="{864A0CDB-72D0-4A18-8F08-4B6742C8C0C2}" destId="{2331669C-CC5D-4E1A-B8F7-8DE52F9B0E3C}" srcOrd="1" destOrd="0" presId="urn:microsoft.com/office/officeart/2005/8/layout/orgChart1"/>
    <dgm:cxn modelId="{0FF0E90F-89B1-4DD9-A3FD-EC7D0692E4F6}" type="presOf" srcId="{71E88477-5214-4EB8-8618-39B2BE2F3370}" destId="{4803A619-AE92-4CCD-A18F-A8E3BFCC6F96}" srcOrd="0" destOrd="0" presId="urn:microsoft.com/office/officeart/2005/8/layout/orgChart1"/>
    <dgm:cxn modelId="{C8DC7414-B0F6-489C-A709-B8B877F08FC0}" srcId="{9743D090-FF2C-4585-9DAA-4A2E70F69CBD}" destId="{A1BE6ED0-7107-4C3C-8B63-84A3BABC2AAD}" srcOrd="2" destOrd="0" parTransId="{E1973C67-7681-4569-A637-9088F9EACB61}" sibTransId="{4C6997A2-91B0-405B-89EC-4AA942F7C226}"/>
    <dgm:cxn modelId="{BDF9EB2B-5580-4DFE-8EB2-D8F0D345005A}" type="presOf" srcId="{5744AF2F-95F7-4227-B841-FAB686A6DD08}" destId="{E01E155A-7415-4B38-AB85-55FD978D3CD3}" srcOrd="0" destOrd="0" presId="urn:microsoft.com/office/officeart/2005/8/layout/orgChart1"/>
    <dgm:cxn modelId="{EA7D5CF0-F876-4B5A-BF29-F6971107E1FA}" type="presOf" srcId="{9743D090-FF2C-4585-9DAA-4A2E70F69CBD}" destId="{8ACA8E4C-BE67-4C14-B5FF-109882E8BD1D}" srcOrd="0" destOrd="0" presId="urn:microsoft.com/office/officeart/2005/8/layout/orgChart1"/>
    <dgm:cxn modelId="{6D278752-5D20-464C-B5AC-97575D6AB343}" type="presOf" srcId="{864A0CDB-72D0-4A18-8F08-4B6742C8C0C2}" destId="{092BC33F-E879-4D67-A893-1748511D9841}" srcOrd="0" destOrd="0" presId="urn:microsoft.com/office/officeart/2005/8/layout/orgChart1"/>
    <dgm:cxn modelId="{5B90D5F4-885B-4ABA-8D32-06D03D90C639}" type="presOf" srcId="{9743D090-FF2C-4585-9DAA-4A2E70F69CBD}" destId="{C1E02FAC-4E3A-4287-8DE6-3887234AF4D7}" srcOrd="1" destOrd="0" presId="urn:microsoft.com/office/officeart/2005/8/layout/orgChart1"/>
    <dgm:cxn modelId="{DF7D76CF-1268-48D5-AAA0-0DCFDD150B73}" type="presOf" srcId="{71E88477-5214-4EB8-8618-39B2BE2F3370}" destId="{16810A96-8843-40B7-83CF-7216388DFF0C}" srcOrd="1" destOrd="0" presId="urn:microsoft.com/office/officeart/2005/8/layout/orgChart1"/>
    <dgm:cxn modelId="{06BD5C01-459D-4E84-BF72-F94A3920AE37}" srcId="{5744AF2F-95F7-4227-B841-FAB686A6DD08}" destId="{9743D090-FF2C-4585-9DAA-4A2E70F69CBD}" srcOrd="0" destOrd="0" parTransId="{052F8742-1732-4E6F-BCCF-77DC8FB9A718}" sibTransId="{640EE2AF-8469-4852-AC19-83E61A69E2C4}"/>
    <dgm:cxn modelId="{8A06F194-D17E-4F6B-A6B5-3B4A175C4240}" type="presOf" srcId="{E1973C67-7681-4569-A637-9088F9EACB61}" destId="{C8A6ED94-CDBA-487E-9130-0EE5DE27F8CA}" srcOrd="0" destOrd="0" presId="urn:microsoft.com/office/officeart/2005/8/layout/orgChart1"/>
    <dgm:cxn modelId="{1E4AE975-B5B1-4C3E-81D9-26DDA73EF025}" type="presOf" srcId="{A1BE6ED0-7107-4C3C-8B63-84A3BABC2AAD}" destId="{2F7B7FCA-B032-409C-BF6E-069B60C9FC20}" srcOrd="0" destOrd="0" presId="urn:microsoft.com/office/officeart/2005/8/layout/orgChart1"/>
    <dgm:cxn modelId="{F99D0A0F-8599-478D-94A6-52D0537EE341}" srcId="{9743D090-FF2C-4585-9DAA-4A2E70F69CBD}" destId="{864A0CDB-72D0-4A18-8F08-4B6742C8C0C2}" srcOrd="0" destOrd="0" parTransId="{F3710DED-6BF3-4093-9D97-E48B72FA702B}" sibTransId="{53936B15-C5AC-440C-AA94-D642CF2785D2}"/>
    <dgm:cxn modelId="{5DDC5774-BB50-4B42-AC20-8DCCEA790809}" type="presOf" srcId="{F3710DED-6BF3-4093-9D97-E48B72FA702B}" destId="{25C7223F-699F-4DDA-8BB5-F0DD88C6B1BE}" srcOrd="0" destOrd="0" presId="urn:microsoft.com/office/officeart/2005/8/layout/orgChart1"/>
    <dgm:cxn modelId="{1EE9CA78-C4A3-4C2F-9D1C-38F02BDA9134}" type="presParOf" srcId="{E01E155A-7415-4B38-AB85-55FD978D3CD3}" destId="{9A7DA673-54EE-41AF-A2E1-AC677C8F0577}" srcOrd="0" destOrd="0" presId="urn:microsoft.com/office/officeart/2005/8/layout/orgChart1"/>
    <dgm:cxn modelId="{34D0E44F-2D17-4838-9DAE-49500090D70F}" type="presParOf" srcId="{9A7DA673-54EE-41AF-A2E1-AC677C8F0577}" destId="{2E1641EC-41ED-4683-9C45-B5DEF5495182}" srcOrd="0" destOrd="0" presId="urn:microsoft.com/office/officeart/2005/8/layout/orgChart1"/>
    <dgm:cxn modelId="{0448211F-D4F2-4451-8F28-A26782FEF1B9}" type="presParOf" srcId="{2E1641EC-41ED-4683-9C45-B5DEF5495182}" destId="{8ACA8E4C-BE67-4C14-B5FF-109882E8BD1D}" srcOrd="0" destOrd="0" presId="urn:microsoft.com/office/officeart/2005/8/layout/orgChart1"/>
    <dgm:cxn modelId="{5981E596-E4C8-41E3-824C-15CB6988502E}" type="presParOf" srcId="{2E1641EC-41ED-4683-9C45-B5DEF5495182}" destId="{C1E02FAC-4E3A-4287-8DE6-3887234AF4D7}" srcOrd="1" destOrd="0" presId="urn:microsoft.com/office/officeart/2005/8/layout/orgChart1"/>
    <dgm:cxn modelId="{A2ED4831-7EF1-48A5-AABB-58F4A6608FD9}" type="presParOf" srcId="{9A7DA673-54EE-41AF-A2E1-AC677C8F0577}" destId="{DD89DC22-1AD5-4B6E-AC69-082C16125A19}" srcOrd="1" destOrd="0" presId="urn:microsoft.com/office/officeart/2005/8/layout/orgChart1"/>
    <dgm:cxn modelId="{4882397B-6AF9-42D8-BD9A-86608F4058E9}" type="presParOf" srcId="{DD89DC22-1AD5-4B6E-AC69-082C16125A19}" destId="{25C7223F-699F-4DDA-8BB5-F0DD88C6B1BE}" srcOrd="0" destOrd="0" presId="urn:microsoft.com/office/officeart/2005/8/layout/orgChart1"/>
    <dgm:cxn modelId="{D63FD384-BC16-48DC-9A17-D5F845CA5AB2}" type="presParOf" srcId="{DD89DC22-1AD5-4B6E-AC69-082C16125A19}" destId="{E5ED2F77-0D9E-4D36-BDC2-9E084E5ED532}" srcOrd="1" destOrd="0" presId="urn:microsoft.com/office/officeart/2005/8/layout/orgChart1"/>
    <dgm:cxn modelId="{DE38C1EE-0268-4805-8A74-B001B14252CB}" type="presParOf" srcId="{E5ED2F77-0D9E-4D36-BDC2-9E084E5ED532}" destId="{F2842EF6-1098-4B85-A166-3867A1DEE0AF}" srcOrd="0" destOrd="0" presId="urn:microsoft.com/office/officeart/2005/8/layout/orgChart1"/>
    <dgm:cxn modelId="{63EDD75B-F559-4C9B-8C24-70127863BA5B}" type="presParOf" srcId="{F2842EF6-1098-4B85-A166-3867A1DEE0AF}" destId="{092BC33F-E879-4D67-A893-1748511D9841}" srcOrd="0" destOrd="0" presId="urn:microsoft.com/office/officeart/2005/8/layout/orgChart1"/>
    <dgm:cxn modelId="{B48EAFDC-24AF-4062-89FA-B1A2F2C5231C}" type="presParOf" srcId="{F2842EF6-1098-4B85-A166-3867A1DEE0AF}" destId="{2331669C-CC5D-4E1A-B8F7-8DE52F9B0E3C}" srcOrd="1" destOrd="0" presId="urn:microsoft.com/office/officeart/2005/8/layout/orgChart1"/>
    <dgm:cxn modelId="{E4059477-5C2B-442D-B843-D7B6F708A6C4}" type="presParOf" srcId="{E5ED2F77-0D9E-4D36-BDC2-9E084E5ED532}" destId="{898EA079-A253-47FB-954E-107DF77E17DA}" srcOrd="1" destOrd="0" presId="urn:microsoft.com/office/officeart/2005/8/layout/orgChart1"/>
    <dgm:cxn modelId="{C807F31E-74F6-457C-84B5-8D55C96BF720}" type="presParOf" srcId="{E5ED2F77-0D9E-4D36-BDC2-9E084E5ED532}" destId="{2DD5A9D5-6EBF-4FCF-AEE0-839E9925CD87}" srcOrd="2" destOrd="0" presId="urn:microsoft.com/office/officeart/2005/8/layout/orgChart1"/>
    <dgm:cxn modelId="{1CC8BE40-BD99-4A37-94DA-808F2F9FD2E9}" type="presParOf" srcId="{DD89DC22-1AD5-4B6E-AC69-082C16125A19}" destId="{FA8455F7-E1EB-4B5B-897B-8DB753F18653}" srcOrd="2" destOrd="0" presId="urn:microsoft.com/office/officeart/2005/8/layout/orgChart1"/>
    <dgm:cxn modelId="{11053617-B2C0-4DF6-9F0D-8F18B5741D6E}" type="presParOf" srcId="{DD89DC22-1AD5-4B6E-AC69-082C16125A19}" destId="{C52D2482-18AC-4644-8F45-AEAA3C0BF340}" srcOrd="3" destOrd="0" presId="urn:microsoft.com/office/officeart/2005/8/layout/orgChart1"/>
    <dgm:cxn modelId="{0F60B16F-CDB7-4B95-8DEB-A458A4F04044}" type="presParOf" srcId="{C52D2482-18AC-4644-8F45-AEAA3C0BF340}" destId="{A4B3A976-443F-4BDB-9CC1-FB37D87BCF93}" srcOrd="0" destOrd="0" presId="urn:microsoft.com/office/officeart/2005/8/layout/orgChart1"/>
    <dgm:cxn modelId="{D66DD6E2-1A10-4736-A999-68DD92DCF806}" type="presParOf" srcId="{A4B3A976-443F-4BDB-9CC1-FB37D87BCF93}" destId="{4803A619-AE92-4CCD-A18F-A8E3BFCC6F96}" srcOrd="0" destOrd="0" presId="urn:microsoft.com/office/officeart/2005/8/layout/orgChart1"/>
    <dgm:cxn modelId="{E335ED26-7C06-473F-BE9B-7258A450AF0C}" type="presParOf" srcId="{A4B3A976-443F-4BDB-9CC1-FB37D87BCF93}" destId="{16810A96-8843-40B7-83CF-7216388DFF0C}" srcOrd="1" destOrd="0" presId="urn:microsoft.com/office/officeart/2005/8/layout/orgChart1"/>
    <dgm:cxn modelId="{129DF6DE-8A57-4B1D-99A3-B078B91F339F}" type="presParOf" srcId="{C52D2482-18AC-4644-8F45-AEAA3C0BF340}" destId="{5039F337-75AF-4097-A91B-5AE94918DFCF}" srcOrd="1" destOrd="0" presId="urn:microsoft.com/office/officeart/2005/8/layout/orgChart1"/>
    <dgm:cxn modelId="{4F5B1E6F-082B-435E-980F-2DB0D829BCE4}" type="presParOf" srcId="{C52D2482-18AC-4644-8F45-AEAA3C0BF340}" destId="{550AD85F-B014-43C9-8F96-988EC189CF65}" srcOrd="2" destOrd="0" presId="urn:microsoft.com/office/officeart/2005/8/layout/orgChart1"/>
    <dgm:cxn modelId="{DA206356-2B03-4720-9138-EE2C1F04EC20}" type="presParOf" srcId="{DD89DC22-1AD5-4B6E-AC69-082C16125A19}" destId="{C8A6ED94-CDBA-487E-9130-0EE5DE27F8CA}" srcOrd="4" destOrd="0" presId="urn:microsoft.com/office/officeart/2005/8/layout/orgChart1"/>
    <dgm:cxn modelId="{EA6D3C53-9F35-4B16-97C1-A5268AA0562B}" type="presParOf" srcId="{DD89DC22-1AD5-4B6E-AC69-082C16125A19}" destId="{43AB7557-B255-4660-B825-1BC41968DD0D}" srcOrd="5" destOrd="0" presId="urn:microsoft.com/office/officeart/2005/8/layout/orgChart1"/>
    <dgm:cxn modelId="{0FDF1212-E058-4A39-8BEA-C961FA466AC7}" type="presParOf" srcId="{43AB7557-B255-4660-B825-1BC41968DD0D}" destId="{5B00E403-3A35-47A6-A45D-1BAFBB2CAF00}" srcOrd="0" destOrd="0" presId="urn:microsoft.com/office/officeart/2005/8/layout/orgChart1"/>
    <dgm:cxn modelId="{28D3DE6A-4CE6-4626-A80C-1777DB9AA516}" type="presParOf" srcId="{5B00E403-3A35-47A6-A45D-1BAFBB2CAF00}" destId="{2F7B7FCA-B032-409C-BF6E-069B60C9FC20}" srcOrd="0" destOrd="0" presId="urn:microsoft.com/office/officeart/2005/8/layout/orgChart1"/>
    <dgm:cxn modelId="{CD2A3D1C-8F87-469D-A428-69BC77C9B107}" type="presParOf" srcId="{5B00E403-3A35-47A6-A45D-1BAFBB2CAF00}" destId="{69191672-CF44-4D41-B6A4-214DFF3AD22F}" srcOrd="1" destOrd="0" presId="urn:microsoft.com/office/officeart/2005/8/layout/orgChart1"/>
    <dgm:cxn modelId="{932B7F0A-9E6C-4EC4-9FA2-09EB8238249F}" type="presParOf" srcId="{43AB7557-B255-4660-B825-1BC41968DD0D}" destId="{4DC4E84A-3FC9-474B-97E5-957E6326AB53}" srcOrd="1" destOrd="0" presId="urn:microsoft.com/office/officeart/2005/8/layout/orgChart1"/>
    <dgm:cxn modelId="{C4CAA155-21CF-499B-BCA4-E083A3E8F2A9}" type="presParOf" srcId="{43AB7557-B255-4660-B825-1BC41968DD0D}" destId="{000BC001-DBCE-4910-BCEB-5F53DA8A9E57}" srcOrd="2" destOrd="0" presId="urn:microsoft.com/office/officeart/2005/8/layout/orgChart1"/>
    <dgm:cxn modelId="{8CBAEAA7-8140-40ED-B43E-7FAD42E6E7C8}" type="presParOf" srcId="{9A7DA673-54EE-41AF-A2E1-AC677C8F0577}" destId="{C503BE30-F046-4409-9ED0-C1335F1E96C1}"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7AE165-977D-4123-9782-38253E035B44}" type="doc">
      <dgm:prSet loTypeId="urn:microsoft.com/office/officeart/2005/8/layout/target2" loCatId="relationship" qsTypeId="urn:microsoft.com/office/officeart/2005/8/quickstyle/simple1" qsCatId="simple" csTypeId="urn:microsoft.com/office/officeart/2005/8/colors/accent2_2" csCatId="accent2" phldr="1"/>
      <dgm:spPr/>
      <dgm:t>
        <a:bodyPr/>
        <a:lstStyle/>
        <a:p>
          <a:endParaRPr lang="el-GR"/>
        </a:p>
      </dgm:t>
    </dgm:pt>
    <dgm:pt modelId="{AF941361-3330-42F8-A6B2-F80CCA31B08C}">
      <dgm:prSet phldrT="[Κείμενο]" custT="1"/>
      <dgm:spPr/>
      <dgm:t>
        <a:bodyPr/>
        <a:lstStyle/>
        <a:p>
          <a:r>
            <a:rPr lang="el-GR" sz="2300" b="1" dirty="0" smtClean="0">
              <a:latin typeface="Times New Roman" pitchFamily="18" charset="0"/>
              <a:cs typeface="Times New Roman" pitchFamily="18" charset="0"/>
            </a:rPr>
            <a:t>Λόγοι επιλογής </a:t>
          </a:r>
          <a:r>
            <a:rPr lang="el-GR" sz="2300" b="1" i="1" u="sng" dirty="0" smtClean="0">
              <a:latin typeface="Times New Roman" pitchFamily="18" charset="0"/>
              <a:cs typeface="Times New Roman" pitchFamily="18" charset="0"/>
            </a:rPr>
            <a:t>του περιεχομένου </a:t>
          </a:r>
          <a:r>
            <a:rPr lang="el-GR" sz="2300" b="1" dirty="0" smtClean="0">
              <a:latin typeface="Times New Roman" pitchFamily="18" charset="0"/>
              <a:cs typeface="Times New Roman" pitchFamily="18" charset="0"/>
            </a:rPr>
            <a:t>του Ε.Υ., λόγοι επιλογής </a:t>
          </a:r>
          <a:r>
            <a:rPr lang="el-GR" sz="2300" b="1" i="1" u="sng" dirty="0" smtClean="0">
              <a:latin typeface="Times New Roman" pitchFamily="18" charset="0"/>
              <a:cs typeface="Times New Roman" pitchFamily="18" charset="0"/>
            </a:rPr>
            <a:t>της Ε.Ζ</a:t>
          </a:r>
          <a:r>
            <a:rPr lang="el-GR" sz="2300" b="1" u="sng" dirty="0" smtClean="0">
              <a:latin typeface="Times New Roman" pitchFamily="18" charset="0"/>
              <a:cs typeface="Times New Roman" pitchFamily="18" charset="0"/>
            </a:rPr>
            <a:t>. </a:t>
          </a:r>
          <a:r>
            <a:rPr lang="el-GR" sz="2300" b="1" dirty="0" smtClean="0">
              <a:latin typeface="Times New Roman" pitchFamily="18" charset="0"/>
              <a:cs typeface="Times New Roman" pitchFamily="18" charset="0"/>
            </a:rPr>
            <a:t>για την ένταξη του Ε.Υ. στο ωρολόγιο πρόγραμμα του σχολείου</a:t>
          </a:r>
          <a:endParaRPr lang="el-GR" sz="2300" dirty="0">
            <a:latin typeface="Times New Roman" panose="02020603050405020304" pitchFamily="18" charset="0"/>
            <a:cs typeface="Times New Roman" panose="02020603050405020304" pitchFamily="18" charset="0"/>
          </a:endParaRPr>
        </a:p>
      </dgm:t>
    </dgm:pt>
    <dgm:pt modelId="{097AF08A-97F0-4316-ADC9-514AF729BE36}" type="parTrans" cxnId="{4F66FE1F-80E8-4663-9891-3C9A11A3BC93}">
      <dgm:prSet/>
      <dgm:spPr/>
      <dgm:t>
        <a:bodyPr/>
        <a:lstStyle/>
        <a:p>
          <a:endParaRPr lang="el-GR">
            <a:latin typeface="Times New Roman" panose="02020603050405020304" pitchFamily="18" charset="0"/>
            <a:cs typeface="Times New Roman" panose="02020603050405020304" pitchFamily="18" charset="0"/>
          </a:endParaRPr>
        </a:p>
      </dgm:t>
    </dgm:pt>
    <dgm:pt modelId="{24288143-B2C3-4FC6-9F94-A51A81B6044C}" type="sibTrans" cxnId="{4F66FE1F-80E8-4663-9891-3C9A11A3BC93}">
      <dgm:prSet/>
      <dgm:spPr/>
      <dgm:t>
        <a:bodyPr/>
        <a:lstStyle/>
        <a:p>
          <a:endParaRPr lang="el-GR">
            <a:latin typeface="Times New Roman" panose="02020603050405020304" pitchFamily="18" charset="0"/>
            <a:cs typeface="Times New Roman" panose="02020603050405020304" pitchFamily="18" charset="0"/>
          </a:endParaRPr>
        </a:p>
      </dgm:t>
    </dgm:pt>
    <dgm:pt modelId="{D9939D2B-8089-4301-8FDE-22F3A50BE86B}" type="pres">
      <dgm:prSet presAssocID="{8F7AE165-977D-4123-9782-38253E035B44}" presName="Name0" presStyleCnt="0">
        <dgm:presLayoutVars>
          <dgm:chMax val="3"/>
          <dgm:chPref val="1"/>
          <dgm:dir/>
          <dgm:animLvl val="lvl"/>
          <dgm:resizeHandles/>
        </dgm:presLayoutVars>
      </dgm:prSet>
      <dgm:spPr/>
      <dgm:t>
        <a:bodyPr/>
        <a:lstStyle/>
        <a:p>
          <a:endParaRPr lang="el-GR"/>
        </a:p>
      </dgm:t>
    </dgm:pt>
    <dgm:pt modelId="{E344CEEB-D3D1-4386-ACE9-EA2959C846BD}" type="pres">
      <dgm:prSet presAssocID="{8F7AE165-977D-4123-9782-38253E035B44}" presName="outerBox" presStyleCnt="0"/>
      <dgm:spPr/>
      <dgm:t>
        <a:bodyPr/>
        <a:lstStyle/>
        <a:p>
          <a:endParaRPr lang="el-GR"/>
        </a:p>
      </dgm:t>
    </dgm:pt>
    <dgm:pt modelId="{78EAD273-3811-46E4-BD7D-57987ECC2CB6}" type="pres">
      <dgm:prSet presAssocID="{8F7AE165-977D-4123-9782-38253E035B44}" presName="outerBoxParent" presStyleLbl="node1" presStyleIdx="0" presStyleCnt="1" custLinFactNeighborY="-1563"/>
      <dgm:spPr/>
      <dgm:t>
        <a:bodyPr/>
        <a:lstStyle/>
        <a:p>
          <a:endParaRPr lang="el-GR"/>
        </a:p>
      </dgm:t>
    </dgm:pt>
    <dgm:pt modelId="{51B36C5D-92EE-4955-A787-67E702C79499}" type="pres">
      <dgm:prSet presAssocID="{8F7AE165-977D-4123-9782-38253E035B44}" presName="outerBoxChildren" presStyleCnt="0"/>
      <dgm:spPr/>
      <dgm:t>
        <a:bodyPr/>
        <a:lstStyle/>
        <a:p>
          <a:endParaRPr lang="el-GR"/>
        </a:p>
      </dgm:t>
    </dgm:pt>
  </dgm:ptLst>
  <dgm:cxnLst>
    <dgm:cxn modelId="{4F66FE1F-80E8-4663-9891-3C9A11A3BC93}" srcId="{8F7AE165-977D-4123-9782-38253E035B44}" destId="{AF941361-3330-42F8-A6B2-F80CCA31B08C}" srcOrd="0" destOrd="0" parTransId="{097AF08A-97F0-4316-ADC9-514AF729BE36}" sibTransId="{24288143-B2C3-4FC6-9F94-A51A81B6044C}"/>
    <dgm:cxn modelId="{ACAD6456-169E-4F34-B878-92C82B9653FB}" type="presOf" srcId="{8F7AE165-977D-4123-9782-38253E035B44}" destId="{D9939D2B-8089-4301-8FDE-22F3A50BE86B}" srcOrd="0" destOrd="0" presId="urn:microsoft.com/office/officeart/2005/8/layout/target2"/>
    <dgm:cxn modelId="{C95FBA42-19B6-49DB-96CE-0B61835D44FD}" type="presOf" srcId="{AF941361-3330-42F8-A6B2-F80CCA31B08C}" destId="{78EAD273-3811-46E4-BD7D-57987ECC2CB6}" srcOrd="0" destOrd="0" presId="urn:microsoft.com/office/officeart/2005/8/layout/target2"/>
    <dgm:cxn modelId="{D1C6BE1F-6B25-49CD-BB0D-F14E0E4C8D77}" type="presParOf" srcId="{D9939D2B-8089-4301-8FDE-22F3A50BE86B}" destId="{E344CEEB-D3D1-4386-ACE9-EA2959C846BD}" srcOrd="0" destOrd="0" presId="urn:microsoft.com/office/officeart/2005/8/layout/target2"/>
    <dgm:cxn modelId="{BF728965-3023-4FF3-9D10-27B48E417619}" type="presParOf" srcId="{E344CEEB-D3D1-4386-ACE9-EA2959C846BD}" destId="{78EAD273-3811-46E4-BD7D-57987ECC2CB6}" srcOrd="0" destOrd="0" presId="urn:microsoft.com/office/officeart/2005/8/layout/target2"/>
    <dgm:cxn modelId="{256BFB1D-893C-46CD-A20B-75309D88760C}" type="presParOf" srcId="{E344CEEB-D3D1-4386-ACE9-EA2959C846BD}" destId="{51B36C5D-92EE-4955-A787-67E702C79499}" srcOrd="1" destOrd="0" presId="urn:microsoft.com/office/officeart/2005/8/layout/targe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6C0BCA-ED28-48BB-84A1-89E1A932D8B0}"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l-GR"/>
        </a:p>
      </dgm:t>
    </dgm:pt>
    <dgm:pt modelId="{275388B9-DEF7-43C5-8F02-29BC3B3E5F51}">
      <dgm:prSet phldrT="[Κείμενο]"/>
      <dgm:spPr/>
      <dgm:t>
        <a:bodyPr/>
        <a:lstStyle/>
        <a:p>
          <a:r>
            <a:rPr lang="el-GR" dirty="0" smtClean="0"/>
            <a:t>Ε.Υ.</a:t>
          </a:r>
          <a:endParaRPr lang="el-GR" dirty="0"/>
        </a:p>
      </dgm:t>
    </dgm:pt>
    <dgm:pt modelId="{02C526D7-8DA2-465C-A8A9-C4BB8C8E125F}" type="parTrans" cxnId="{AE4599A2-FF21-4E52-9406-97CAF4DC8A2C}">
      <dgm:prSet/>
      <dgm:spPr/>
      <dgm:t>
        <a:bodyPr/>
        <a:lstStyle/>
        <a:p>
          <a:endParaRPr lang="el-GR"/>
        </a:p>
      </dgm:t>
    </dgm:pt>
    <dgm:pt modelId="{717A8730-1C6A-45CC-9DB4-673DDDFEA3DB}" type="sibTrans" cxnId="{AE4599A2-FF21-4E52-9406-97CAF4DC8A2C}">
      <dgm:prSet/>
      <dgm:spPr/>
      <dgm:t>
        <a:bodyPr/>
        <a:lstStyle/>
        <a:p>
          <a:endParaRPr lang="el-GR"/>
        </a:p>
      </dgm:t>
    </dgm:pt>
    <dgm:pt modelId="{5A53372D-C22D-480A-8AA1-1B1C17D0EEA9}">
      <dgm:prSet phldrT="[Κείμενο]"/>
      <dgm:spPr/>
      <dgm:t>
        <a:bodyPr/>
        <a:lstStyle/>
        <a:p>
          <a:r>
            <a:rPr lang="el-GR" dirty="0" smtClean="0"/>
            <a:t>ΕΞ ΑΠΟΣΤΑΣΕΩΣ ΕΚΠΑΙΔΕΥΣΗ</a:t>
          </a:r>
          <a:endParaRPr lang="el-GR" dirty="0"/>
        </a:p>
      </dgm:t>
    </dgm:pt>
    <dgm:pt modelId="{18A582E8-819C-4D75-AFA8-C59B80187ED3}" type="parTrans" cxnId="{6BB63729-9BB6-404A-9A8E-5D31BA00F66F}">
      <dgm:prSet/>
      <dgm:spPr/>
      <dgm:t>
        <a:bodyPr/>
        <a:lstStyle/>
        <a:p>
          <a:endParaRPr lang="el-GR"/>
        </a:p>
      </dgm:t>
    </dgm:pt>
    <dgm:pt modelId="{8D6C20FA-CB3A-45C8-AA94-A33C330CBB1A}" type="sibTrans" cxnId="{6BB63729-9BB6-404A-9A8E-5D31BA00F66F}">
      <dgm:prSet/>
      <dgm:spPr/>
      <dgm:t>
        <a:bodyPr/>
        <a:lstStyle/>
        <a:p>
          <a:endParaRPr lang="el-GR"/>
        </a:p>
      </dgm:t>
    </dgm:pt>
    <dgm:pt modelId="{C5F63148-B9C4-4CC4-86A8-788992B4311C}">
      <dgm:prSet phldrT="[Κείμενο]"/>
      <dgm:spPr/>
      <dgm:t>
        <a:bodyPr/>
        <a:lstStyle/>
        <a:p>
          <a:r>
            <a:rPr lang="el-GR" dirty="0" smtClean="0"/>
            <a:t>ΣΤΟΜΑΤΙΚΗ ΥΓΙΕΙΝΗ</a:t>
          </a:r>
          <a:endParaRPr lang="el-GR" dirty="0"/>
        </a:p>
      </dgm:t>
    </dgm:pt>
    <dgm:pt modelId="{D71237F5-CC1A-472B-A1F6-558BB34E4BAD}" type="parTrans" cxnId="{C32836DD-3178-4ED5-AFC6-433D59501243}">
      <dgm:prSet/>
      <dgm:spPr/>
      <dgm:t>
        <a:bodyPr/>
        <a:lstStyle/>
        <a:p>
          <a:endParaRPr lang="el-GR"/>
        </a:p>
      </dgm:t>
    </dgm:pt>
    <dgm:pt modelId="{C32FB7CB-AF9B-448F-9329-D0FA2311EEFD}" type="sibTrans" cxnId="{C32836DD-3178-4ED5-AFC6-433D59501243}">
      <dgm:prSet/>
      <dgm:spPr/>
      <dgm:t>
        <a:bodyPr/>
        <a:lstStyle/>
        <a:p>
          <a:endParaRPr lang="el-GR"/>
        </a:p>
      </dgm:t>
    </dgm:pt>
    <dgm:pt modelId="{A270A7DF-127F-4578-8E1A-8C0B173D5FCC}">
      <dgm:prSet phldrT="[Κείμενο]"/>
      <dgm:spPr/>
      <dgm:t>
        <a:bodyPr/>
        <a:lstStyle/>
        <a:p>
          <a:r>
            <a:rPr lang="el-GR" dirty="0" smtClean="0"/>
            <a:t>ΠΡΩΤΟΒΑΘΜΙΑ ΕΚΠΑΙΔΕΥΣΗ</a:t>
          </a:r>
          <a:endParaRPr lang="el-GR" dirty="0"/>
        </a:p>
      </dgm:t>
    </dgm:pt>
    <dgm:pt modelId="{89EF4DA2-2CF1-45FD-A7B1-FABC1EFF24A5}" type="parTrans" cxnId="{9F736C0F-609A-4041-9F4F-273E0529D1DC}">
      <dgm:prSet/>
      <dgm:spPr/>
      <dgm:t>
        <a:bodyPr/>
        <a:lstStyle/>
        <a:p>
          <a:endParaRPr lang="el-GR"/>
        </a:p>
      </dgm:t>
    </dgm:pt>
    <dgm:pt modelId="{EE6D4BB9-0D28-4CF3-BBD2-D6F080847E23}" type="sibTrans" cxnId="{9F736C0F-609A-4041-9F4F-273E0529D1DC}">
      <dgm:prSet/>
      <dgm:spPr/>
      <dgm:t>
        <a:bodyPr/>
        <a:lstStyle/>
        <a:p>
          <a:endParaRPr lang="el-GR"/>
        </a:p>
      </dgm:t>
    </dgm:pt>
    <dgm:pt modelId="{CF68245E-9D3A-483C-9FB5-B8FF62378FE8}" type="pres">
      <dgm:prSet presAssocID="{616C0BCA-ED28-48BB-84A1-89E1A932D8B0}" presName="cycle" presStyleCnt="0">
        <dgm:presLayoutVars>
          <dgm:chMax val="1"/>
          <dgm:dir/>
          <dgm:animLvl val="ctr"/>
          <dgm:resizeHandles val="exact"/>
        </dgm:presLayoutVars>
      </dgm:prSet>
      <dgm:spPr/>
      <dgm:t>
        <a:bodyPr/>
        <a:lstStyle/>
        <a:p>
          <a:endParaRPr lang="el-GR"/>
        </a:p>
      </dgm:t>
    </dgm:pt>
    <dgm:pt modelId="{DE05D21D-87BB-4117-83E9-CD0F3A4468A6}" type="pres">
      <dgm:prSet presAssocID="{275388B9-DEF7-43C5-8F02-29BC3B3E5F51}" presName="centerShape" presStyleLbl="node0" presStyleIdx="0" presStyleCnt="1"/>
      <dgm:spPr/>
      <dgm:t>
        <a:bodyPr/>
        <a:lstStyle/>
        <a:p>
          <a:endParaRPr lang="el-GR"/>
        </a:p>
      </dgm:t>
    </dgm:pt>
    <dgm:pt modelId="{9EB4B984-B9C3-41E6-A637-98175949D7A8}" type="pres">
      <dgm:prSet presAssocID="{18A582E8-819C-4D75-AFA8-C59B80187ED3}" presName="parTrans" presStyleLbl="bgSibTrans2D1" presStyleIdx="0" presStyleCnt="3"/>
      <dgm:spPr/>
      <dgm:t>
        <a:bodyPr/>
        <a:lstStyle/>
        <a:p>
          <a:endParaRPr lang="el-GR"/>
        </a:p>
      </dgm:t>
    </dgm:pt>
    <dgm:pt modelId="{81058B66-0CB0-4AC5-9255-DAFA85C6BEE5}" type="pres">
      <dgm:prSet presAssocID="{5A53372D-C22D-480A-8AA1-1B1C17D0EEA9}" presName="node" presStyleLbl="node1" presStyleIdx="0" presStyleCnt="3">
        <dgm:presLayoutVars>
          <dgm:bulletEnabled val="1"/>
        </dgm:presLayoutVars>
      </dgm:prSet>
      <dgm:spPr/>
      <dgm:t>
        <a:bodyPr/>
        <a:lstStyle/>
        <a:p>
          <a:endParaRPr lang="el-GR"/>
        </a:p>
      </dgm:t>
    </dgm:pt>
    <dgm:pt modelId="{7663E7B0-DF05-4C4D-8E79-495E9808536C}" type="pres">
      <dgm:prSet presAssocID="{D71237F5-CC1A-472B-A1F6-558BB34E4BAD}" presName="parTrans" presStyleLbl="bgSibTrans2D1" presStyleIdx="1" presStyleCnt="3"/>
      <dgm:spPr/>
      <dgm:t>
        <a:bodyPr/>
        <a:lstStyle/>
        <a:p>
          <a:endParaRPr lang="el-GR"/>
        </a:p>
      </dgm:t>
    </dgm:pt>
    <dgm:pt modelId="{413929FF-6BBB-43C3-AF1E-FF6BF568B217}" type="pres">
      <dgm:prSet presAssocID="{C5F63148-B9C4-4CC4-86A8-788992B4311C}" presName="node" presStyleLbl="node1" presStyleIdx="1" presStyleCnt="3">
        <dgm:presLayoutVars>
          <dgm:bulletEnabled val="1"/>
        </dgm:presLayoutVars>
      </dgm:prSet>
      <dgm:spPr/>
      <dgm:t>
        <a:bodyPr/>
        <a:lstStyle/>
        <a:p>
          <a:endParaRPr lang="el-GR"/>
        </a:p>
      </dgm:t>
    </dgm:pt>
    <dgm:pt modelId="{25751BC2-F4DA-42EC-863D-4D3D8F480025}" type="pres">
      <dgm:prSet presAssocID="{89EF4DA2-2CF1-45FD-A7B1-FABC1EFF24A5}" presName="parTrans" presStyleLbl="bgSibTrans2D1" presStyleIdx="2" presStyleCnt="3"/>
      <dgm:spPr/>
      <dgm:t>
        <a:bodyPr/>
        <a:lstStyle/>
        <a:p>
          <a:endParaRPr lang="el-GR"/>
        </a:p>
      </dgm:t>
    </dgm:pt>
    <dgm:pt modelId="{8495B7FA-9F2A-4E29-9BA1-D1173EDB310A}" type="pres">
      <dgm:prSet presAssocID="{A270A7DF-127F-4578-8E1A-8C0B173D5FCC}" presName="node" presStyleLbl="node1" presStyleIdx="2" presStyleCnt="3">
        <dgm:presLayoutVars>
          <dgm:bulletEnabled val="1"/>
        </dgm:presLayoutVars>
      </dgm:prSet>
      <dgm:spPr/>
      <dgm:t>
        <a:bodyPr/>
        <a:lstStyle/>
        <a:p>
          <a:endParaRPr lang="el-GR"/>
        </a:p>
      </dgm:t>
    </dgm:pt>
  </dgm:ptLst>
  <dgm:cxnLst>
    <dgm:cxn modelId="{C1D6C0C8-EC31-458F-8C3D-D90AE23C17A6}" type="presOf" srcId="{89EF4DA2-2CF1-45FD-A7B1-FABC1EFF24A5}" destId="{25751BC2-F4DA-42EC-863D-4D3D8F480025}" srcOrd="0" destOrd="0" presId="urn:microsoft.com/office/officeart/2005/8/layout/radial4"/>
    <dgm:cxn modelId="{B0CE494C-7AFA-40D2-8455-AAD962144FBA}" type="presOf" srcId="{616C0BCA-ED28-48BB-84A1-89E1A932D8B0}" destId="{CF68245E-9D3A-483C-9FB5-B8FF62378FE8}" srcOrd="0" destOrd="0" presId="urn:microsoft.com/office/officeart/2005/8/layout/radial4"/>
    <dgm:cxn modelId="{D5C1B8DE-EDB0-4E8A-8745-4D758440F4E4}" type="presOf" srcId="{A270A7DF-127F-4578-8E1A-8C0B173D5FCC}" destId="{8495B7FA-9F2A-4E29-9BA1-D1173EDB310A}" srcOrd="0" destOrd="0" presId="urn:microsoft.com/office/officeart/2005/8/layout/radial4"/>
    <dgm:cxn modelId="{C32836DD-3178-4ED5-AFC6-433D59501243}" srcId="{275388B9-DEF7-43C5-8F02-29BC3B3E5F51}" destId="{C5F63148-B9C4-4CC4-86A8-788992B4311C}" srcOrd="1" destOrd="0" parTransId="{D71237F5-CC1A-472B-A1F6-558BB34E4BAD}" sibTransId="{C32FB7CB-AF9B-448F-9329-D0FA2311EEFD}"/>
    <dgm:cxn modelId="{AE4599A2-FF21-4E52-9406-97CAF4DC8A2C}" srcId="{616C0BCA-ED28-48BB-84A1-89E1A932D8B0}" destId="{275388B9-DEF7-43C5-8F02-29BC3B3E5F51}" srcOrd="0" destOrd="0" parTransId="{02C526D7-8DA2-465C-A8A9-C4BB8C8E125F}" sibTransId="{717A8730-1C6A-45CC-9DB4-673DDDFEA3DB}"/>
    <dgm:cxn modelId="{E50B8586-59EF-4805-8964-7DFDDD89CE81}" type="presOf" srcId="{18A582E8-819C-4D75-AFA8-C59B80187ED3}" destId="{9EB4B984-B9C3-41E6-A637-98175949D7A8}" srcOrd="0" destOrd="0" presId="urn:microsoft.com/office/officeart/2005/8/layout/radial4"/>
    <dgm:cxn modelId="{9F736C0F-609A-4041-9F4F-273E0529D1DC}" srcId="{275388B9-DEF7-43C5-8F02-29BC3B3E5F51}" destId="{A270A7DF-127F-4578-8E1A-8C0B173D5FCC}" srcOrd="2" destOrd="0" parTransId="{89EF4DA2-2CF1-45FD-A7B1-FABC1EFF24A5}" sibTransId="{EE6D4BB9-0D28-4CF3-BBD2-D6F080847E23}"/>
    <dgm:cxn modelId="{0C191476-51A8-45DB-B6DA-B5F4265B104B}" type="presOf" srcId="{275388B9-DEF7-43C5-8F02-29BC3B3E5F51}" destId="{DE05D21D-87BB-4117-83E9-CD0F3A4468A6}" srcOrd="0" destOrd="0" presId="urn:microsoft.com/office/officeart/2005/8/layout/radial4"/>
    <dgm:cxn modelId="{6BB63729-9BB6-404A-9A8E-5D31BA00F66F}" srcId="{275388B9-DEF7-43C5-8F02-29BC3B3E5F51}" destId="{5A53372D-C22D-480A-8AA1-1B1C17D0EEA9}" srcOrd="0" destOrd="0" parTransId="{18A582E8-819C-4D75-AFA8-C59B80187ED3}" sibTransId="{8D6C20FA-CB3A-45C8-AA94-A33C330CBB1A}"/>
    <dgm:cxn modelId="{897D4E87-29AD-46D8-89F3-37934A83BD55}" type="presOf" srcId="{C5F63148-B9C4-4CC4-86A8-788992B4311C}" destId="{413929FF-6BBB-43C3-AF1E-FF6BF568B217}" srcOrd="0" destOrd="0" presId="urn:microsoft.com/office/officeart/2005/8/layout/radial4"/>
    <dgm:cxn modelId="{453ECFDC-F58C-44D0-B051-F216FEB41774}" type="presOf" srcId="{5A53372D-C22D-480A-8AA1-1B1C17D0EEA9}" destId="{81058B66-0CB0-4AC5-9255-DAFA85C6BEE5}" srcOrd="0" destOrd="0" presId="urn:microsoft.com/office/officeart/2005/8/layout/radial4"/>
    <dgm:cxn modelId="{F8D9CF57-4E52-4ACE-B438-B5BA9609F2D0}" type="presOf" srcId="{D71237F5-CC1A-472B-A1F6-558BB34E4BAD}" destId="{7663E7B0-DF05-4C4D-8E79-495E9808536C}" srcOrd="0" destOrd="0" presId="urn:microsoft.com/office/officeart/2005/8/layout/radial4"/>
    <dgm:cxn modelId="{B98BBE9B-D4D1-4DE0-A118-B94A4D19B698}" type="presParOf" srcId="{CF68245E-9D3A-483C-9FB5-B8FF62378FE8}" destId="{DE05D21D-87BB-4117-83E9-CD0F3A4468A6}" srcOrd="0" destOrd="0" presId="urn:microsoft.com/office/officeart/2005/8/layout/radial4"/>
    <dgm:cxn modelId="{4601441B-F6A9-4550-A90D-5CBE0D9A199B}" type="presParOf" srcId="{CF68245E-9D3A-483C-9FB5-B8FF62378FE8}" destId="{9EB4B984-B9C3-41E6-A637-98175949D7A8}" srcOrd="1" destOrd="0" presId="urn:microsoft.com/office/officeart/2005/8/layout/radial4"/>
    <dgm:cxn modelId="{0732632B-E4CB-4605-AA9A-72BE6B89A87D}" type="presParOf" srcId="{CF68245E-9D3A-483C-9FB5-B8FF62378FE8}" destId="{81058B66-0CB0-4AC5-9255-DAFA85C6BEE5}" srcOrd="2" destOrd="0" presId="urn:microsoft.com/office/officeart/2005/8/layout/radial4"/>
    <dgm:cxn modelId="{48D0359F-B556-460B-AF06-C21806EA138C}" type="presParOf" srcId="{CF68245E-9D3A-483C-9FB5-B8FF62378FE8}" destId="{7663E7B0-DF05-4C4D-8E79-495E9808536C}" srcOrd="3" destOrd="0" presId="urn:microsoft.com/office/officeart/2005/8/layout/radial4"/>
    <dgm:cxn modelId="{44F6E319-BDC5-4D56-8CDE-9A5C61B1CF3D}" type="presParOf" srcId="{CF68245E-9D3A-483C-9FB5-B8FF62378FE8}" destId="{413929FF-6BBB-43C3-AF1E-FF6BF568B217}" srcOrd="4" destOrd="0" presId="urn:microsoft.com/office/officeart/2005/8/layout/radial4"/>
    <dgm:cxn modelId="{057ED983-47E4-431E-860F-B5903CE5EA43}" type="presParOf" srcId="{CF68245E-9D3A-483C-9FB5-B8FF62378FE8}" destId="{25751BC2-F4DA-42EC-863D-4D3D8F480025}" srcOrd="5" destOrd="0" presId="urn:microsoft.com/office/officeart/2005/8/layout/radial4"/>
    <dgm:cxn modelId="{A128FC83-C2E6-4145-9C54-4C11326F1C33}" type="presParOf" srcId="{CF68245E-9D3A-483C-9FB5-B8FF62378FE8}" destId="{8495B7FA-9F2A-4E29-9BA1-D1173EDB310A}" srcOrd="6"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E88199-4AB6-4433-BFA5-1E767C5C8FBB}" type="doc">
      <dgm:prSet loTypeId="urn:microsoft.com/office/officeart/2005/8/layout/vList2" loCatId="list" qsTypeId="urn:microsoft.com/office/officeart/2005/8/quickstyle/simple2" qsCatId="simple" csTypeId="urn:microsoft.com/office/officeart/2005/8/colors/accent2_2" csCatId="accent2" phldr="1"/>
      <dgm:spPr/>
      <dgm:t>
        <a:bodyPr/>
        <a:lstStyle/>
        <a:p>
          <a:endParaRPr lang="el-GR"/>
        </a:p>
      </dgm:t>
    </dgm:pt>
    <dgm:pt modelId="{0A047BE6-3900-463B-843E-36E9BE790939}">
      <dgm:prSet phldrT="[Κείμενο]" custT="1"/>
      <dgm:spPr/>
      <dgm:t>
        <a:bodyPr/>
        <a:lstStyle/>
        <a:p>
          <a:pPr algn="ctr">
            <a:lnSpc>
              <a:spcPct val="100000"/>
            </a:lnSpc>
            <a:spcAft>
              <a:spcPts val="600"/>
            </a:spcAft>
          </a:pPr>
          <a:r>
            <a:rPr lang="el-GR" sz="3200" dirty="0" smtClean="0">
              <a:latin typeface="Times New Roman" panose="02020603050405020304" pitchFamily="18" charset="0"/>
              <a:cs typeface="Times New Roman" panose="02020603050405020304" pitchFamily="18" charset="0"/>
            </a:rPr>
            <a:t>Μέθοδος διερεύνησης</a:t>
          </a:r>
        </a:p>
      </dgm:t>
    </dgm:pt>
    <dgm:pt modelId="{D4FADA76-ED6C-4E16-BB2A-145C411341AA}" type="parTrans" cxnId="{95BBC86B-E37C-4580-A976-922565FEDA80}">
      <dgm:prSet/>
      <dgm:spPr/>
      <dgm:t>
        <a:bodyPr/>
        <a:lstStyle/>
        <a:p>
          <a:endParaRPr lang="el-GR" sz="2400">
            <a:latin typeface="Times New Roman" panose="02020603050405020304" pitchFamily="18" charset="0"/>
            <a:cs typeface="Times New Roman" panose="02020603050405020304" pitchFamily="18" charset="0"/>
          </a:endParaRPr>
        </a:p>
      </dgm:t>
    </dgm:pt>
    <dgm:pt modelId="{2E6B3BC4-DEF5-4DFC-8597-4E204805A7D6}" type="sibTrans" cxnId="{95BBC86B-E37C-4580-A976-922565FEDA80}">
      <dgm:prSet/>
      <dgm:spPr/>
      <dgm:t>
        <a:bodyPr/>
        <a:lstStyle/>
        <a:p>
          <a:endParaRPr lang="el-GR" sz="2400">
            <a:latin typeface="Times New Roman" panose="02020603050405020304" pitchFamily="18" charset="0"/>
            <a:cs typeface="Times New Roman" panose="02020603050405020304" pitchFamily="18" charset="0"/>
          </a:endParaRPr>
        </a:p>
      </dgm:t>
    </dgm:pt>
    <dgm:pt modelId="{C298FF39-6C98-47D4-8F50-E38B75C5B7A7}">
      <dgm:prSet phldrT="[Κείμενο]" custT="1"/>
      <dgm:spPr/>
      <dgm:t>
        <a:bodyPr/>
        <a:lstStyle/>
        <a:p>
          <a:pPr algn="l"/>
          <a:r>
            <a:rPr lang="el-GR" sz="2400" b="1" u="sng" smtClean="0">
              <a:latin typeface="Times New Roman" panose="02020603050405020304" pitchFamily="18" charset="0"/>
              <a:cs typeface="Times New Roman" panose="02020603050405020304" pitchFamily="18" charset="0"/>
            </a:rPr>
            <a:t>Ποιοτική έρευνα</a:t>
          </a:r>
          <a:r>
            <a:rPr lang="el-GR" sz="2400" b="1" u="none" smtClean="0">
              <a:latin typeface="Times New Roman" panose="02020603050405020304" pitchFamily="18" charset="0"/>
              <a:cs typeface="Times New Roman" panose="02020603050405020304" pitchFamily="18" charset="0"/>
            </a:rPr>
            <a:t> :</a:t>
          </a:r>
        </a:p>
      </dgm:t>
    </dgm:pt>
    <dgm:pt modelId="{562BF1B6-C64D-4F7D-815D-FE46EB8899D5}" type="parTrans" cxnId="{0EECC2CD-B829-4A00-9A06-A8B67D262699}">
      <dgm:prSet/>
      <dgm:spPr/>
      <dgm:t>
        <a:bodyPr/>
        <a:lstStyle/>
        <a:p>
          <a:endParaRPr lang="el-GR" sz="2400">
            <a:latin typeface="Times New Roman" panose="02020603050405020304" pitchFamily="18" charset="0"/>
            <a:cs typeface="Times New Roman" panose="02020603050405020304" pitchFamily="18" charset="0"/>
          </a:endParaRPr>
        </a:p>
      </dgm:t>
    </dgm:pt>
    <dgm:pt modelId="{61D64DB2-3C5B-4A94-A170-E1A9480AE851}" type="sibTrans" cxnId="{0EECC2CD-B829-4A00-9A06-A8B67D262699}">
      <dgm:prSet/>
      <dgm:spPr/>
      <dgm:t>
        <a:bodyPr/>
        <a:lstStyle/>
        <a:p>
          <a:endParaRPr lang="el-GR" sz="2400">
            <a:latin typeface="Times New Roman" panose="02020603050405020304" pitchFamily="18" charset="0"/>
            <a:cs typeface="Times New Roman" panose="02020603050405020304" pitchFamily="18" charset="0"/>
          </a:endParaRPr>
        </a:p>
      </dgm:t>
    </dgm:pt>
    <dgm:pt modelId="{D7C7C284-89DD-4D27-A2C7-BD42272B2EA7}">
      <dgm:prSet phldrT="[Κείμενο]" custT="1"/>
      <dgm:spPr/>
      <dgm:t>
        <a:bodyPr/>
        <a:lstStyle/>
        <a:p>
          <a:pPr algn="l"/>
          <a:r>
            <a:rPr lang="el-GR" sz="2400" dirty="0" smtClean="0">
              <a:latin typeface="Times New Roman" pitchFamily="18" charset="0"/>
              <a:cs typeface="Times New Roman" pitchFamily="18" charset="0"/>
            </a:rPr>
            <a:t>- Επιστημονική μέθοδος παρατήρησης για τη συλλογή μη-αριθμητικών δεδομένων </a:t>
          </a:r>
          <a:endParaRPr lang="el-GR" sz="2400" b="1" u="none" dirty="0" smtClean="0">
            <a:latin typeface="Times New Roman" pitchFamily="18" charset="0"/>
            <a:cs typeface="Times New Roman" pitchFamily="18" charset="0"/>
          </a:endParaRPr>
        </a:p>
      </dgm:t>
    </dgm:pt>
    <dgm:pt modelId="{44A268C9-4127-4738-A069-7A40235EFB79}" type="parTrans" cxnId="{4804807E-E9A1-41FF-81B0-CDFECE312457}">
      <dgm:prSet/>
      <dgm:spPr/>
      <dgm:t>
        <a:bodyPr/>
        <a:lstStyle/>
        <a:p>
          <a:endParaRPr lang="el-GR"/>
        </a:p>
      </dgm:t>
    </dgm:pt>
    <dgm:pt modelId="{7471971E-EC98-4A0A-8E0F-E1F005734714}" type="sibTrans" cxnId="{4804807E-E9A1-41FF-81B0-CDFECE312457}">
      <dgm:prSet/>
      <dgm:spPr/>
      <dgm:t>
        <a:bodyPr/>
        <a:lstStyle/>
        <a:p>
          <a:endParaRPr lang="el-GR"/>
        </a:p>
      </dgm:t>
    </dgm:pt>
    <dgm:pt modelId="{63E0B1FD-0285-4F60-8D0E-DD08FDEA59AB}">
      <dgm:prSet phldrT="[Κείμενο]" custT="1"/>
      <dgm:spPr/>
      <dgm:t>
        <a:bodyPr/>
        <a:lstStyle/>
        <a:p>
          <a:pPr algn="l"/>
          <a:r>
            <a:rPr lang="el-GR" sz="2400" b="1" u="none" dirty="0" smtClean="0">
              <a:latin typeface="Times New Roman" pitchFamily="18" charset="0"/>
              <a:cs typeface="Times New Roman" pitchFamily="18" charset="0"/>
            </a:rPr>
            <a:t>-</a:t>
          </a:r>
          <a:r>
            <a:rPr lang="el-GR" sz="2400" b="0" u="none" dirty="0" smtClean="0">
              <a:latin typeface="Times New Roman" pitchFamily="18" charset="0"/>
              <a:cs typeface="Times New Roman" pitchFamily="18" charset="0"/>
            </a:rPr>
            <a:t>Εμπλοκή του ερευνητή στο πεδίο της έρευνας και επικοινωνία με τα υποκείμενά της </a:t>
          </a:r>
          <a:endParaRPr lang="el-GR" sz="2400" b="1" u="none" dirty="0" smtClean="0">
            <a:latin typeface="Times New Roman" pitchFamily="18" charset="0"/>
            <a:cs typeface="Times New Roman" pitchFamily="18" charset="0"/>
          </a:endParaRPr>
        </a:p>
      </dgm:t>
    </dgm:pt>
    <dgm:pt modelId="{5463A73A-EB09-4765-87AC-ECCEB48DB17E}" type="parTrans" cxnId="{6F4D9CBD-8DD4-4924-B7F9-3364CABDDF99}">
      <dgm:prSet/>
      <dgm:spPr/>
      <dgm:t>
        <a:bodyPr/>
        <a:lstStyle/>
        <a:p>
          <a:endParaRPr lang="el-GR"/>
        </a:p>
      </dgm:t>
    </dgm:pt>
    <dgm:pt modelId="{5DA25AFF-ADFA-4D38-8796-DF0442FC3309}" type="sibTrans" cxnId="{6F4D9CBD-8DD4-4924-B7F9-3364CABDDF99}">
      <dgm:prSet/>
      <dgm:spPr/>
      <dgm:t>
        <a:bodyPr/>
        <a:lstStyle/>
        <a:p>
          <a:endParaRPr lang="el-GR"/>
        </a:p>
      </dgm:t>
    </dgm:pt>
    <dgm:pt modelId="{1E4E8132-90D6-4E4F-9185-78C6D4FF9FB0}">
      <dgm:prSet phldrT="[Κείμενο]" custT="1"/>
      <dgm:spPr/>
      <dgm:t>
        <a:bodyPr/>
        <a:lstStyle/>
        <a:p>
          <a:pPr algn="l"/>
          <a:r>
            <a:rPr lang="el-GR" sz="2400" b="1" u="none" dirty="0" smtClean="0">
              <a:latin typeface="Times New Roman" pitchFamily="18" charset="0"/>
              <a:cs typeface="Times New Roman" pitchFamily="18" charset="0"/>
            </a:rPr>
            <a:t>-  </a:t>
          </a:r>
          <a:r>
            <a:rPr lang="el-GR" sz="2400" b="0" u="none" dirty="0" smtClean="0">
              <a:latin typeface="Times New Roman" pitchFamily="18" charset="0"/>
              <a:cs typeface="Times New Roman" pitchFamily="18" charset="0"/>
            </a:rPr>
            <a:t>Ερευνά τα ίδια τα κίνητρα του ερευνητή, την προσωπικότητά του, την κοινωνικοποίηση και τη βιογραφία του, τους λόγους επιλογής συγκεκριμένης μεθόδου, τον τρόπο αξιοποίησης των ευρημάτων του, το ερευνητικό του πλαίσιο </a:t>
          </a:r>
          <a:endParaRPr lang="el-GR" sz="2400" b="1" u="none" dirty="0" smtClean="0">
            <a:latin typeface="Times New Roman" pitchFamily="18" charset="0"/>
            <a:cs typeface="Times New Roman" pitchFamily="18" charset="0"/>
          </a:endParaRPr>
        </a:p>
      </dgm:t>
    </dgm:pt>
    <dgm:pt modelId="{F50F4964-4208-43A7-8219-A811850017CB}" type="parTrans" cxnId="{03637694-76C9-4ECC-B36D-76BC485A87B4}">
      <dgm:prSet/>
      <dgm:spPr/>
      <dgm:t>
        <a:bodyPr/>
        <a:lstStyle/>
        <a:p>
          <a:endParaRPr lang="el-GR"/>
        </a:p>
      </dgm:t>
    </dgm:pt>
    <dgm:pt modelId="{091A0CD2-DC00-4FFA-A11F-B3FA4C4CF443}" type="sibTrans" cxnId="{03637694-76C9-4ECC-B36D-76BC485A87B4}">
      <dgm:prSet/>
      <dgm:spPr/>
      <dgm:t>
        <a:bodyPr/>
        <a:lstStyle/>
        <a:p>
          <a:endParaRPr lang="el-GR"/>
        </a:p>
      </dgm:t>
    </dgm:pt>
    <dgm:pt modelId="{409F482E-CF09-4260-9A2F-0B68054CCB0C}">
      <dgm:prSet phldrT="[Κείμενο]" custT="1"/>
      <dgm:spPr/>
      <dgm:t>
        <a:bodyPr/>
        <a:lstStyle/>
        <a:p>
          <a:pPr algn="l"/>
          <a:r>
            <a:rPr lang="el-GR" sz="2400" b="1" u="none" dirty="0" smtClean="0">
              <a:latin typeface="Times New Roman" pitchFamily="18" charset="0"/>
              <a:cs typeface="Times New Roman" pitchFamily="18" charset="0"/>
            </a:rPr>
            <a:t>- </a:t>
          </a:r>
          <a:r>
            <a:rPr lang="el-GR" sz="2400" b="0" u="none" dirty="0" smtClean="0">
              <a:latin typeface="Times New Roman" pitchFamily="18" charset="0"/>
              <a:cs typeface="Times New Roman" pitchFamily="18" charset="0"/>
            </a:rPr>
            <a:t>Ανακάλυψη νέων πτυχών κοινωνικής ζωής , ανάπτυξη εμπειρικά εμπεδωμένων θεωριών</a:t>
          </a:r>
          <a:endParaRPr lang="el-GR" sz="2400" b="1" u="none" dirty="0" smtClean="0">
            <a:latin typeface="Times New Roman" pitchFamily="18" charset="0"/>
            <a:cs typeface="Times New Roman" pitchFamily="18" charset="0"/>
          </a:endParaRPr>
        </a:p>
      </dgm:t>
    </dgm:pt>
    <dgm:pt modelId="{2D4E71C8-70CA-4B89-A7FC-6FDC6C3FCE8A}" type="parTrans" cxnId="{E5494131-FE9A-4531-A545-C79E30AECF6C}">
      <dgm:prSet/>
      <dgm:spPr/>
      <dgm:t>
        <a:bodyPr/>
        <a:lstStyle/>
        <a:p>
          <a:endParaRPr lang="el-GR"/>
        </a:p>
      </dgm:t>
    </dgm:pt>
    <dgm:pt modelId="{C29A0374-35DF-406F-9D5B-AE4ED60CDDCD}" type="sibTrans" cxnId="{E5494131-FE9A-4531-A545-C79E30AECF6C}">
      <dgm:prSet/>
      <dgm:spPr/>
      <dgm:t>
        <a:bodyPr/>
        <a:lstStyle/>
        <a:p>
          <a:endParaRPr lang="el-GR"/>
        </a:p>
      </dgm:t>
    </dgm:pt>
    <dgm:pt modelId="{85D36AA6-C7EB-4957-9552-C4D217116A22}">
      <dgm:prSet phldrT="[Κείμενο]" custT="1"/>
      <dgm:spPr/>
      <dgm:t>
        <a:bodyPr/>
        <a:lstStyle/>
        <a:p>
          <a:pPr algn="l"/>
          <a:r>
            <a:rPr lang="el-GR" sz="2400" b="1" u="none" dirty="0" smtClean="0">
              <a:latin typeface="Times New Roman" pitchFamily="18" charset="0"/>
              <a:cs typeface="Times New Roman" pitchFamily="18" charset="0"/>
            </a:rPr>
            <a:t>- </a:t>
          </a:r>
          <a:r>
            <a:rPr lang="el-GR" sz="2400" b="0" u="none" dirty="0" smtClean="0">
              <a:latin typeface="Times New Roman" pitchFamily="18" charset="0"/>
              <a:cs typeface="Times New Roman" pitchFamily="18" charset="0"/>
            </a:rPr>
            <a:t>Αρχή </a:t>
          </a:r>
          <a:r>
            <a:rPr lang="el-GR" sz="2400" b="0" u="none" dirty="0" err="1" smtClean="0">
              <a:latin typeface="Times New Roman" pitchFamily="18" charset="0"/>
              <a:cs typeface="Times New Roman" pitchFamily="18" charset="0"/>
            </a:rPr>
            <a:t>ανοικτότητας</a:t>
          </a:r>
          <a:r>
            <a:rPr lang="el-GR" sz="2400" b="0" u="none" dirty="0" smtClean="0">
              <a:latin typeface="Times New Roman" pitchFamily="18" charset="0"/>
              <a:cs typeface="Times New Roman" pitchFamily="18" charset="0"/>
            </a:rPr>
            <a:t> </a:t>
          </a:r>
          <a:endParaRPr lang="el-GR" sz="2400" b="1" u="none" dirty="0" smtClean="0">
            <a:latin typeface="Times New Roman" pitchFamily="18" charset="0"/>
            <a:cs typeface="Times New Roman" pitchFamily="18" charset="0"/>
          </a:endParaRPr>
        </a:p>
      </dgm:t>
    </dgm:pt>
    <dgm:pt modelId="{B10A47C3-9010-4BD4-94F6-E3AB3F977B11}" type="parTrans" cxnId="{B698A828-4510-4EB9-B1E6-9AA87EC4A9CD}">
      <dgm:prSet/>
      <dgm:spPr/>
      <dgm:t>
        <a:bodyPr/>
        <a:lstStyle/>
        <a:p>
          <a:endParaRPr lang="el-GR"/>
        </a:p>
      </dgm:t>
    </dgm:pt>
    <dgm:pt modelId="{FD8EC7BC-65C3-4740-887F-DADB676A263A}" type="sibTrans" cxnId="{B698A828-4510-4EB9-B1E6-9AA87EC4A9CD}">
      <dgm:prSet/>
      <dgm:spPr/>
      <dgm:t>
        <a:bodyPr/>
        <a:lstStyle/>
        <a:p>
          <a:endParaRPr lang="el-GR"/>
        </a:p>
      </dgm:t>
    </dgm:pt>
    <dgm:pt modelId="{FC53954E-C658-4C57-8FE9-53A610E30828}">
      <dgm:prSet phldrT="[Κείμενο]" custT="1"/>
      <dgm:spPr/>
      <dgm:t>
        <a:bodyPr/>
        <a:lstStyle/>
        <a:p>
          <a:pPr algn="l"/>
          <a:r>
            <a:rPr lang="el-GR" sz="2400" b="1" u="none" dirty="0" smtClean="0">
              <a:latin typeface="Times New Roman" pitchFamily="18" charset="0"/>
              <a:cs typeface="Times New Roman" pitchFamily="18" charset="0"/>
            </a:rPr>
            <a:t>- </a:t>
          </a:r>
          <a:r>
            <a:rPr lang="el-GR" sz="2400" b="0" u="none" dirty="0" smtClean="0">
              <a:latin typeface="Times New Roman" pitchFamily="18" charset="0"/>
              <a:cs typeface="Times New Roman" pitchFamily="18" charset="0"/>
            </a:rPr>
            <a:t>Φάσμα μεθόδων, επιλογή συμβατής</a:t>
          </a:r>
          <a:endParaRPr lang="el-GR" sz="2400" b="1" u="none" dirty="0" smtClean="0">
            <a:latin typeface="Times New Roman" pitchFamily="18" charset="0"/>
            <a:cs typeface="Times New Roman" pitchFamily="18" charset="0"/>
          </a:endParaRPr>
        </a:p>
      </dgm:t>
    </dgm:pt>
    <dgm:pt modelId="{E7FEE6FE-C2C6-4427-8325-9F8B0F1691A0}" type="parTrans" cxnId="{1530716D-668C-4FD3-93D8-B83BC1A01402}">
      <dgm:prSet/>
      <dgm:spPr/>
      <dgm:t>
        <a:bodyPr/>
        <a:lstStyle/>
        <a:p>
          <a:endParaRPr lang="el-GR"/>
        </a:p>
      </dgm:t>
    </dgm:pt>
    <dgm:pt modelId="{AFBA6C23-CB2A-4531-A61E-E775B7B9976E}" type="sibTrans" cxnId="{1530716D-668C-4FD3-93D8-B83BC1A01402}">
      <dgm:prSet/>
      <dgm:spPr/>
      <dgm:t>
        <a:bodyPr/>
        <a:lstStyle/>
        <a:p>
          <a:endParaRPr lang="el-GR"/>
        </a:p>
      </dgm:t>
    </dgm:pt>
    <dgm:pt modelId="{9CE2870E-EFCD-4E9C-9E21-2048865F9925}" type="pres">
      <dgm:prSet presAssocID="{D4E88199-4AB6-4433-BFA5-1E767C5C8FBB}" presName="linear" presStyleCnt="0">
        <dgm:presLayoutVars>
          <dgm:animLvl val="lvl"/>
          <dgm:resizeHandles val="exact"/>
        </dgm:presLayoutVars>
      </dgm:prSet>
      <dgm:spPr/>
      <dgm:t>
        <a:bodyPr/>
        <a:lstStyle/>
        <a:p>
          <a:endParaRPr lang="el-GR"/>
        </a:p>
      </dgm:t>
    </dgm:pt>
    <dgm:pt modelId="{394E8DF0-D41B-4B5D-B622-43AD089845F7}" type="pres">
      <dgm:prSet presAssocID="{0A047BE6-3900-463B-843E-36E9BE790939}" presName="parentText" presStyleLbl="node1" presStyleIdx="0" presStyleCnt="1" custScaleY="83326" custLinFactNeighborY="-53793">
        <dgm:presLayoutVars>
          <dgm:chMax val="0"/>
          <dgm:bulletEnabled val="1"/>
        </dgm:presLayoutVars>
      </dgm:prSet>
      <dgm:spPr/>
      <dgm:t>
        <a:bodyPr/>
        <a:lstStyle/>
        <a:p>
          <a:endParaRPr lang="el-GR"/>
        </a:p>
      </dgm:t>
    </dgm:pt>
    <dgm:pt modelId="{2F25F57B-96E1-4A79-A945-F1AD179B62A6}" type="pres">
      <dgm:prSet presAssocID="{0A047BE6-3900-463B-843E-36E9BE790939}" presName="childText" presStyleLbl="revTx" presStyleIdx="0" presStyleCnt="1" custScaleY="215937" custLinFactNeighborY="8548">
        <dgm:presLayoutVars>
          <dgm:bulletEnabled val="1"/>
        </dgm:presLayoutVars>
      </dgm:prSet>
      <dgm:spPr/>
      <dgm:t>
        <a:bodyPr/>
        <a:lstStyle/>
        <a:p>
          <a:endParaRPr lang="el-GR"/>
        </a:p>
      </dgm:t>
    </dgm:pt>
  </dgm:ptLst>
  <dgm:cxnLst>
    <dgm:cxn modelId="{6F4D9CBD-8DD4-4924-B7F9-3364CABDDF99}" srcId="{0A047BE6-3900-463B-843E-36E9BE790939}" destId="{63E0B1FD-0285-4F60-8D0E-DD08FDEA59AB}" srcOrd="2" destOrd="0" parTransId="{5463A73A-EB09-4765-87AC-ECCEB48DB17E}" sibTransId="{5DA25AFF-ADFA-4D38-8796-DF0442FC3309}"/>
    <dgm:cxn modelId="{E5494131-FE9A-4531-A545-C79E30AECF6C}" srcId="{0A047BE6-3900-463B-843E-36E9BE790939}" destId="{409F482E-CF09-4260-9A2F-0B68054CCB0C}" srcOrd="5" destOrd="0" parTransId="{2D4E71C8-70CA-4B89-A7FC-6FDC6C3FCE8A}" sibTransId="{C29A0374-35DF-406F-9D5B-AE4ED60CDDCD}"/>
    <dgm:cxn modelId="{0EECC2CD-B829-4A00-9A06-A8B67D262699}" srcId="{0A047BE6-3900-463B-843E-36E9BE790939}" destId="{C298FF39-6C98-47D4-8F50-E38B75C5B7A7}" srcOrd="0" destOrd="0" parTransId="{562BF1B6-C64D-4F7D-815D-FE46EB8899D5}" sibTransId="{61D64DB2-3C5B-4A94-A170-E1A9480AE851}"/>
    <dgm:cxn modelId="{B73BBEA8-74BA-499A-A5AD-2647A6F78A46}" type="presOf" srcId="{D7C7C284-89DD-4D27-A2C7-BD42272B2EA7}" destId="{2F25F57B-96E1-4A79-A945-F1AD179B62A6}" srcOrd="0" destOrd="1" presId="urn:microsoft.com/office/officeart/2005/8/layout/vList2"/>
    <dgm:cxn modelId="{CEFFCC86-498C-4C29-AEF4-A149A94EF1B7}" type="presOf" srcId="{C298FF39-6C98-47D4-8F50-E38B75C5B7A7}" destId="{2F25F57B-96E1-4A79-A945-F1AD179B62A6}" srcOrd="0" destOrd="0" presId="urn:microsoft.com/office/officeart/2005/8/layout/vList2"/>
    <dgm:cxn modelId="{03637694-76C9-4ECC-B36D-76BC485A87B4}" srcId="{0A047BE6-3900-463B-843E-36E9BE790939}" destId="{1E4E8132-90D6-4E4F-9185-78C6D4FF9FB0}" srcOrd="4" destOrd="0" parTransId="{F50F4964-4208-43A7-8219-A811850017CB}" sibTransId="{091A0CD2-DC00-4FFA-A11F-B3FA4C4CF443}"/>
    <dgm:cxn modelId="{4804807E-E9A1-41FF-81B0-CDFECE312457}" srcId="{0A047BE6-3900-463B-843E-36E9BE790939}" destId="{D7C7C284-89DD-4D27-A2C7-BD42272B2EA7}" srcOrd="1" destOrd="0" parTransId="{44A268C9-4127-4738-A069-7A40235EFB79}" sibTransId="{7471971E-EC98-4A0A-8E0F-E1F005734714}"/>
    <dgm:cxn modelId="{2851AB7B-ED79-4AA0-93C9-B26348F250BD}" type="presOf" srcId="{FC53954E-C658-4C57-8FE9-53A610E30828}" destId="{2F25F57B-96E1-4A79-A945-F1AD179B62A6}" srcOrd="0" destOrd="6" presId="urn:microsoft.com/office/officeart/2005/8/layout/vList2"/>
    <dgm:cxn modelId="{2B434C14-B69A-4D0B-B495-EB6EA298E2AF}" type="presOf" srcId="{409F482E-CF09-4260-9A2F-0B68054CCB0C}" destId="{2F25F57B-96E1-4A79-A945-F1AD179B62A6}" srcOrd="0" destOrd="5" presId="urn:microsoft.com/office/officeart/2005/8/layout/vList2"/>
    <dgm:cxn modelId="{1E5D28F8-8133-4CDF-9C53-F804F366E5AB}" type="presOf" srcId="{D4E88199-4AB6-4433-BFA5-1E767C5C8FBB}" destId="{9CE2870E-EFCD-4E9C-9E21-2048865F9925}" srcOrd="0" destOrd="0" presId="urn:microsoft.com/office/officeart/2005/8/layout/vList2"/>
    <dgm:cxn modelId="{6E38F59A-5E9B-444A-9635-F248FFE09E61}" type="presOf" srcId="{63E0B1FD-0285-4F60-8D0E-DD08FDEA59AB}" destId="{2F25F57B-96E1-4A79-A945-F1AD179B62A6}" srcOrd="0" destOrd="2" presId="urn:microsoft.com/office/officeart/2005/8/layout/vList2"/>
    <dgm:cxn modelId="{51093EE6-48B5-477B-8873-0F53B67B9126}" type="presOf" srcId="{1E4E8132-90D6-4E4F-9185-78C6D4FF9FB0}" destId="{2F25F57B-96E1-4A79-A945-F1AD179B62A6}" srcOrd="0" destOrd="4" presId="urn:microsoft.com/office/officeart/2005/8/layout/vList2"/>
    <dgm:cxn modelId="{B698A828-4510-4EB9-B1E6-9AA87EC4A9CD}" srcId="{0A047BE6-3900-463B-843E-36E9BE790939}" destId="{85D36AA6-C7EB-4957-9552-C4D217116A22}" srcOrd="3" destOrd="0" parTransId="{B10A47C3-9010-4BD4-94F6-E3AB3F977B11}" sibTransId="{FD8EC7BC-65C3-4740-887F-DADB676A263A}"/>
    <dgm:cxn modelId="{95BBC86B-E37C-4580-A976-922565FEDA80}" srcId="{D4E88199-4AB6-4433-BFA5-1E767C5C8FBB}" destId="{0A047BE6-3900-463B-843E-36E9BE790939}" srcOrd="0" destOrd="0" parTransId="{D4FADA76-ED6C-4E16-BB2A-145C411341AA}" sibTransId="{2E6B3BC4-DEF5-4DFC-8597-4E204805A7D6}"/>
    <dgm:cxn modelId="{3CB3E693-F95B-4B83-9E4C-3941E445F035}" type="presOf" srcId="{0A047BE6-3900-463B-843E-36E9BE790939}" destId="{394E8DF0-D41B-4B5D-B622-43AD089845F7}" srcOrd="0" destOrd="0" presId="urn:microsoft.com/office/officeart/2005/8/layout/vList2"/>
    <dgm:cxn modelId="{1530716D-668C-4FD3-93D8-B83BC1A01402}" srcId="{0A047BE6-3900-463B-843E-36E9BE790939}" destId="{FC53954E-C658-4C57-8FE9-53A610E30828}" srcOrd="6" destOrd="0" parTransId="{E7FEE6FE-C2C6-4427-8325-9F8B0F1691A0}" sibTransId="{AFBA6C23-CB2A-4531-A61E-E775B7B9976E}"/>
    <dgm:cxn modelId="{E748993D-935E-446D-9768-8DD4327C6975}" type="presOf" srcId="{85D36AA6-C7EB-4957-9552-C4D217116A22}" destId="{2F25F57B-96E1-4A79-A945-F1AD179B62A6}" srcOrd="0" destOrd="3" presId="urn:microsoft.com/office/officeart/2005/8/layout/vList2"/>
    <dgm:cxn modelId="{B1A98679-24F2-4DEE-9046-1A9CAD51233A}" type="presParOf" srcId="{9CE2870E-EFCD-4E9C-9E21-2048865F9925}" destId="{394E8DF0-D41B-4B5D-B622-43AD089845F7}" srcOrd="0" destOrd="0" presId="urn:microsoft.com/office/officeart/2005/8/layout/vList2"/>
    <dgm:cxn modelId="{1B354B3F-24D8-437C-879B-E56ACF3D1322}" type="presParOf" srcId="{9CE2870E-EFCD-4E9C-9E21-2048865F9925}" destId="{2F25F57B-96E1-4A79-A945-F1AD179B62A6}"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4E88199-4AB6-4433-BFA5-1E767C5C8FBB}" type="doc">
      <dgm:prSet loTypeId="urn:microsoft.com/office/officeart/2005/8/layout/vList2" loCatId="list" qsTypeId="urn:microsoft.com/office/officeart/2005/8/quickstyle/simple2" qsCatId="simple" csTypeId="urn:microsoft.com/office/officeart/2005/8/colors/accent2_2" csCatId="accent2" phldr="1"/>
      <dgm:spPr/>
      <dgm:t>
        <a:bodyPr/>
        <a:lstStyle/>
        <a:p>
          <a:endParaRPr lang="el-GR"/>
        </a:p>
      </dgm:t>
    </dgm:pt>
    <dgm:pt modelId="{0A047BE6-3900-463B-843E-36E9BE790939}">
      <dgm:prSet phldrT="[Κείμενο]" custT="1"/>
      <dgm:spPr/>
      <dgm:t>
        <a:bodyPr/>
        <a:lstStyle/>
        <a:p>
          <a:pPr algn="ctr">
            <a:lnSpc>
              <a:spcPct val="100000"/>
            </a:lnSpc>
            <a:spcAft>
              <a:spcPts val="600"/>
            </a:spcAft>
          </a:pPr>
          <a:r>
            <a:rPr lang="el-GR" sz="3200" dirty="0" smtClean="0">
              <a:latin typeface="Times New Roman" panose="02020603050405020304" pitchFamily="18" charset="0"/>
              <a:cs typeface="Times New Roman" panose="02020603050405020304" pitchFamily="18" charset="0"/>
            </a:rPr>
            <a:t>Δείγμα έρευνας</a:t>
          </a:r>
        </a:p>
      </dgm:t>
    </dgm:pt>
    <dgm:pt modelId="{D4FADA76-ED6C-4E16-BB2A-145C411341AA}" type="parTrans" cxnId="{95BBC86B-E37C-4580-A976-922565FEDA80}">
      <dgm:prSet/>
      <dgm:spPr/>
      <dgm:t>
        <a:bodyPr/>
        <a:lstStyle/>
        <a:p>
          <a:endParaRPr lang="el-GR" sz="2400">
            <a:latin typeface="Times New Roman" panose="02020603050405020304" pitchFamily="18" charset="0"/>
            <a:cs typeface="Times New Roman" panose="02020603050405020304" pitchFamily="18" charset="0"/>
          </a:endParaRPr>
        </a:p>
      </dgm:t>
    </dgm:pt>
    <dgm:pt modelId="{2E6B3BC4-DEF5-4DFC-8597-4E204805A7D6}" type="sibTrans" cxnId="{95BBC86B-E37C-4580-A976-922565FEDA80}">
      <dgm:prSet/>
      <dgm:spPr/>
      <dgm:t>
        <a:bodyPr/>
        <a:lstStyle/>
        <a:p>
          <a:endParaRPr lang="el-GR" sz="2400">
            <a:latin typeface="Times New Roman" panose="02020603050405020304" pitchFamily="18" charset="0"/>
            <a:cs typeface="Times New Roman" panose="02020603050405020304" pitchFamily="18" charset="0"/>
          </a:endParaRPr>
        </a:p>
      </dgm:t>
    </dgm:pt>
    <dgm:pt modelId="{C298FF39-6C98-47D4-8F50-E38B75C5B7A7}">
      <dgm:prSet phldrT="[Κείμενο]" custT="1"/>
      <dgm:spPr/>
      <dgm:t>
        <a:bodyPr/>
        <a:lstStyle/>
        <a:p>
          <a:pPr algn="l"/>
          <a:endParaRPr lang="el-GR" sz="2400" dirty="0">
            <a:latin typeface="Times New Roman" panose="02020603050405020304" pitchFamily="18" charset="0"/>
            <a:cs typeface="Times New Roman" panose="02020603050405020304" pitchFamily="18" charset="0"/>
          </a:endParaRPr>
        </a:p>
      </dgm:t>
    </dgm:pt>
    <dgm:pt modelId="{562BF1B6-C64D-4F7D-815D-FE46EB8899D5}" type="parTrans" cxnId="{0EECC2CD-B829-4A00-9A06-A8B67D262699}">
      <dgm:prSet/>
      <dgm:spPr/>
      <dgm:t>
        <a:bodyPr/>
        <a:lstStyle/>
        <a:p>
          <a:endParaRPr lang="el-GR" sz="2400">
            <a:latin typeface="Times New Roman" panose="02020603050405020304" pitchFamily="18" charset="0"/>
            <a:cs typeface="Times New Roman" panose="02020603050405020304" pitchFamily="18" charset="0"/>
          </a:endParaRPr>
        </a:p>
      </dgm:t>
    </dgm:pt>
    <dgm:pt modelId="{61D64DB2-3C5B-4A94-A170-E1A9480AE851}" type="sibTrans" cxnId="{0EECC2CD-B829-4A00-9A06-A8B67D262699}">
      <dgm:prSet/>
      <dgm:spPr/>
      <dgm:t>
        <a:bodyPr/>
        <a:lstStyle/>
        <a:p>
          <a:endParaRPr lang="el-GR" sz="2400">
            <a:latin typeface="Times New Roman" panose="02020603050405020304" pitchFamily="18" charset="0"/>
            <a:cs typeface="Times New Roman" panose="02020603050405020304" pitchFamily="18" charset="0"/>
          </a:endParaRPr>
        </a:p>
      </dgm:t>
    </dgm:pt>
    <dgm:pt modelId="{7BAC9E07-31CA-47E7-BF26-299DBD6F8F95}">
      <dgm:prSet phldrT="[Κείμενο]" custT="1"/>
      <dgm:spPr/>
      <dgm:t>
        <a:bodyPr/>
        <a:lstStyle/>
        <a:p>
          <a:pPr algn="l"/>
          <a:r>
            <a:rPr lang="el-GR" sz="2400" i="1" u="sng" dirty="0" smtClean="0">
              <a:latin typeface="Times New Roman" pitchFamily="18" charset="0"/>
              <a:cs typeface="Times New Roman" pitchFamily="18" charset="0"/>
            </a:rPr>
            <a:t>Επιστημονικό πλαίσιο </a:t>
          </a:r>
          <a:r>
            <a:rPr lang="el-GR" sz="2400" i="1" dirty="0" smtClean="0">
              <a:latin typeface="Times New Roman" pitchFamily="18" charset="0"/>
              <a:cs typeface="Times New Roman" pitchFamily="18" charset="0"/>
            </a:rPr>
            <a:t>: ένας οδοντίατρος</a:t>
          </a:r>
          <a:endParaRPr lang="el-GR" sz="2400" dirty="0">
            <a:latin typeface="Times New Roman" pitchFamily="18" charset="0"/>
            <a:cs typeface="Times New Roman" pitchFamily="18" charset="0"/>
          </a:endParaRPr>
        </a:p>
      </dgm:t>
    </dgm:pt>
    <dgm:pt modelId="{42831616-C303-4CDC-941E-33B9A82641D1}" type="sibTrans" cxnId="{70CA96D6-5011-433A-8EA8-8098F6EB2AD2}">
      <dgm:prSet/>
      <dgm:spPr/>
      <dgm:t>
        <a:bodyPr/>
        <a:lstStyle/>
        <a:p>
          <a:endParaRPr lang="el-GR" sz="2400">
            <a:latin typeface="Times New Roman" panose="02020603050405020304" pitchFamily="18" charset="0"/>
            <a:cs typeface="Times New Roman" panose="02020603050405020304" pitchFamily="18" charset="0"/>
          </a:endParaRPr>
        </a:p>
      </dgm:t>
    </dgm:pt>
    <dgm:pt modelId="{ACF62CC3-916E-44D8-8E5C-B5A690CF7868}" type="parTrans" cxnId="{70CA96D6-5011-433A-8EA8-8098F6EB2AD2}">
      <dgm:prSet/>
      <dgm:spPr/>
      <dgm:t>
        <a:bodyPr/>
        <a:lstStyle/>
        <a:p>
          <a:endParaRPr lang="el-GR" sz="2400">
            <a:latin typeface="Times New Roman" panose="02020603050405020304" pitchFamily="18" charset="0"/>
            <a:cs typeface="Times New Roman" panose="02020603050405020304" pitchFamily="18" charset="0"/>
          </a:endParaRPr>
        </a:p>
      </dgm:t>
    </dgm:pt>
    <dgm:pt modelId="{95B225F2-D437-406A-8C2B-2890BB733D5C}">
      <dgm:prSet phldrT="[Κείμενο]" custT="1"/>
      <dgm:spPr/>
      <dgm:t>
        <a:bodyPr/>
        <a:lstStyle/>
        <a:p>
          <a:pPr algn="l"/>
          <a:r>
            <a:rPr lang="el-GR" sz="2400" i="1" u="sng" dirty="0" smtClean="0">
              <a:latin typeface="Times New Roman" pitchFamily="18" charset="0"/>
              <a:cs typeface="Times New Roman" pitchFamily="18" charset="0"/>
            </a:rPr>
            <a:t>Εκπαιδευτικός ερευνήτρια</a:t>
          </a:r>
          <a:r>
            <a:rPr lang="el-GR" sz="2400" i="1" dirty="0" smtClean="0">
              <a:latin typeface="Times New Roman" pitchFamily="18" charset="0"/>
              <a:cs typeface="Times New Roman" pitchFamily="18" charset="0"/>
            </a:rPr>
            <a:t> : η δασκάλα της τάξης</a:t>
          </a:r>
          <a:endParaRPr lang="el-GR" sz="2400" dirty="0">
            <a:latin typeface="Times New Roman" pitchFamily="18" charset="0"/>
            <a:cs typeface="Times New Roman" pitchFamily="18" charset="0"/>
          </a:endParaRPr>
        </a:p>
      </dgm:t>
    </dgm:pt>
    <dgm:pt modelId="{2190843F-E247-4F71-882F-CDED63942AEB}" type="sibTrans" cxnId="{B538BC17-DDA8-4304-9A76-BEB0D69DE6B6}">
      <dgm:prSet/>
      <dgm:spPr/>
      <dgm:t>
        <a:bodyPr/>
        <a:lstStyle/>
        <a:p>
          <a:endParaRPr lang="el-GR" sz="2400">
            <a:latin typeface="Times New Roman" panose="02020603050405020304" pitchFamily="18" charset="0"/>
            <a:cs typeface="Times New Roman" panose="02020603050405020304" pitchFamily="18" charset="0"/>
          </a:endParaRPr>
        </a:p>
      </dgm:t>
    </dgm:pt>
    <dgm:pt modelId="{C034F79A-A32A-4A63-9CB7-F625C5E0D6B5}" type="parTrans" cxnId="{B538BC17-DDA8-4304-9A76-BEB0D69DE6B6}">
      <dgm:prSet/>
      <dgm:spPr/>
      <dgm:t>
        <a:bodyPr/>
        <a:lstStyle/>
        <a:p>
          <a:endParaRPr lang="el-GR" sz="2400">
            <a:latin typeface="Times New Roman" panose="02020603050405020304" pitchFamily="18" charset="0"/>
            <a:cs typeface="Times New Roman" panose="02020603050405020304" pitchFamily="18" charset="0"/>
          </a:endParaRPr>
        </a:p>
      </dgm:t>
    </dgm:pt>
    <dgm:pt modelId="{B564BDBD-E13A-4B3D-B05B-45F3BB6B07FC}">
      <dgm:prSet phldrT="[Κείμενο]" custT="1"/>
      <dgm:spPr/>
      <dgm:t>
        <a:bodyPr/>
        <a:lstStyle/>
        <a:p>
          <a:pPr algn="l"/>
          <a:r>
            <a:rPr lang="el-GR" sz="2400" i="1" u="sng" dirty="0" smtClean="0">
              <a:latin typeface="Times New Roman" pitchFamily="18" charset="0"/>
              <a:cs typeface="Times New Roman" pitchFamily="18" charset="0"/>
            </a:rPr>
            <a:t>Εκπαιδευτικοί</a:t>
          </a:r>
          <a:r>
            <a:rPr lang="el-GR" sz="2400" i="1" dirty="0" smtClean="0">
              <a:latin typeface="Times New Roman" pitchFamily="18" charset="0"/>
              <a:cs typeface="Times New Roman" pitchFamily="18" charset="0"/>
            </a:rPr>
            <a:t> : δύο εκπαιδευτικοί Πρωτοβάθμιας  Εκπαίδευσης</a:t>
          </a:r>
          <a:endParaRPr lang="el-GR" sz="2400" dirty="0">
            <a:latin typeface="Times New Roman" pitchFamily="18" charset="0"/>
            <a:cs typeface="Times New Roman" pitchFamily="18" charset="0"/>
          </a:endParaRPr>
        </a:p>
      </dgm:t>
    </dgm:pt>
    <dgm:pt modelId="{457E698B-B196-420D-AD1E-2B3119D9FC3E}" type="sibTrans" cxnId="{96038954-80A3-46C9-81A2-1973F20B8675}">
      <dgm:prSet/>
      <dgm:spPr/>
      <dgm:t>
        <a:bodyPr/>
        <a:lstStyle/>
        <a:p>
          <a:endParaRPr lang="el-GR" sz="2400">
            <a:latin typeface="Times New Roman" panose="02020603050405020304" pitchFamily="18" charset="0"/>
            <a:cs typeface="Times New Roman" panose="02020603050405020304" pitchFamily="18" charset="0"/>
          </a:endParaRPr>
        </a:p>
      </dgm:t>
    </dgm:pt>
    <dgm:pt modelId="{E1679145-D3C7-4826-A712-F080B78DE07B}" type="parTrans" cxnId="{96038954-80A3-46C9-81A2-1973F20B8675}">
      <dgm:prSet/>
      <dgm:spPr/>
      <dgm:t>
        <a:bodyPr/>
        <a:lstStyle/>
        <a:p>
          <a:endParaRPr lang="el-GR" sz="2400">
            <a:latin typeface="Times New Roman" panose="02020603050405020304" pitchFamily="18" charset="0"/>
            <a:cs typeface="Times New Roman" panose="02020603050405020304" pitchFamily="18" charset="0"/>
          </a:endParaRPr>
        </a:p>
      </dgm:t>
    </dgm:pt>
    <dgm:pt modelId="{E55E3758-3FA4-4AB2-83AE-06492FC3E5DD}">
      <dgm:prSet phldrT="[Κείμενο]" custT="1"/>
      <dgm:spPr/>
      <dgm:t>
        <a:bodyPr/>
        <a:lstStyle/>
        <a:p>
          <a:pPr algn="l"/>
          <a:r>
            <a:rPr lang="el-GR" sz="2400" i="1" u="sng" dirty="0" smtClean="0">
              <a:latin typeface="Times New Roman" pitchFamily="18" charset="0"/>
              <a:cs typeface="Times New Roman" pitchFamily="18" charset="0"/>
            </a:rPr>
            <a:t>Παιδιά</a:t>
          </a:r>
          <a:r>
            <a:rPr lang="el-GR" sz="2400" i="1" dirty="0" smtClean="0">
              <a:latin typeface="Times New Roman" pitchFamily="18" charset="0"/>
              <a:cs typeface="Times New Roman" pitchFamily="18" charset="0"/>
            </a:rPr>
            <a:t> : δέκα μαθητές Β΄ τάξης Δημοτικού Σχολείου</a:t>
          </a:r>
          <a:endParaRPr lang="el-GR" sz="2400" dirty="0">
            <a:latin typeface="Times New Roman" pitchFamily="18" charset="0"/>
            <a:cs typeface="Times New Roman" pitchFamily="18" charset="0"/>
          </a:endParaRPr>
        </a:p>
      </dgm:t>
    </dgm:pt>
    <dgm:pt modelId="{4C77BB2B-3299-496C-97D6-12F251D2AEC8}" type="sibTrans" cxnId="{19D91132-80B0-4DD8-8C67-E0F6D6066DD4}">
      <dgm:prSet/>
      <dgm:spPr/>
      <dgm:t>
        <a:bodyPr/>
        <a:lstStyle/>
        <a:p>
          <a:endParaRPr lang="el-GR" sz="2400">
            <a:latin typeface="Times New Roman" panose="02020603050405020304" pitchFamily="18" charset="0"/>
            <a:cs typeface="Times New Roman" panose="02020603050405020304" pitchFamily="18" charset="0"/>
          </a:endParaRPr>
        </a:p>
      </dgm:t>
    </dgm:pt>
    <dgm:pt modelId="{A09A2C1F-47EB-478A-8D59-D60F8F78A722}" type="parTrans" cxnId="{19D91132-80B0-4DD8-8C67-E0F6D6066DD4}">
      <dgm:prSet/>
      <dgm:spPr/>
      <dgm:t>
        <a:bodyPr/>
        <a:lstStyle/>
        <a:p>
          <a:endParaRPr lang="el-GR" sz="2400">
            <a:latin typeface="Times New Roman" panose="02020603050405020304" pitchFamily="18" charset="0"/>
            <a:cs typeface="Times New Roman" panose="02020603050405020304" pitchFamily="18" charset="0"/>
          </a:endParaRPr>
        </a:p>
      </dgm:t>
    </dgm:pt>
    <dgm:pt modelId="{9CE2870E-EFCD-4E9C-9E21-2048865F9925}" type="pres">
      <dgm:prSet presAssocID="{D4E88199-4AB6-4433-BFA5-1E767C5C8FBB}" presName="linear" presStyleCnt="0">
        <dgm:presLayoutVars>
          <dgm:animLvl val="lvl"/>
          <dgm:resizeHandles val="exact"/>
        </dgm:presLayoutVars>
      </dgm:prSet>
      <dgm:spPr/>
      <dgm:t>
        <a:bodyPr/>
        <a:lstStyle/>
        <a:p>
          <a:endParaRPr lang="el-GR"/>
        </a:p>
      </dgm:t>
    </dgm:pt>
    <dgm:pt modelId="{394E8DF0-D41B-4B5D-B622-43AD089845F7}" type="pres">
      <dgm:prSet presAssocID="{0A047BE6-3900-463B-843E-36E9BE790939}" presName="parentText" presStyleLbl="node1" presStyleIdx="0" presStyleCnt="1" custScaleY="65378" custLinFactNeighborY="-53793">
        <dgm:presLayoutVars>
          <dgm:chMax val="0"/>
          <dgm:bulletEnabled val="1"/>
        </dgm:presLayoutVars>
      </dgm:prSet>
      <dgm:spPr/>
      <dgm:t>
        <a:bodyPr/>
        <a:lstStyle/>
        <a:p>
          <a:endParaRPr lang="el-GR"/>
        </a:p>
      </dgm:t>
    </dgm:pt>
    <dgm:pt modelId="{2F25F57B-96E1-4A79-A945-F1AD179B62A6}" type="pres">
      <dgm:prSet presAssocID="{0A047BE6-3900-463B-843E-36E9BE790939}" presName="childText" presStyleLbl="revTx" presStyleIdx="0" presStyleCnt="1" custScaleY="98868" custLinFactNeighborY="-28576">
        <dgm:presLayoutVars>
          <dgm:bulletEnabled val="1"/>
        </dgm:presLayoutVars>
      </dgm:prSet>
      <dgm:spPr/>
      <dgm:t>
        <a:bodyPr/>
        <a:lstStyle/>
        <a:p>
          <a:endParaRPr lang="el-GR"/>
        </a:p>
      </dgm:t>
    </dgm:pt>
  </dgm:ptLst>
  <dgm:cxnLst>
    <dgm:cxn modelId="{0EECC2CD-B829-4A00-9A06-A8B67D262699}" srcId="{0A047BE6-3900-463B-843E-36E9BE790939}" destId="{C298FF39-6C98-47D4-8F50-E38B75C5B7A7}" srcOrd="0" destOrd="0" parTransId="{562BF1B6-C64D-4F7D-815D-FE46EB8899D5}" sibTransId="{61D64DB2-3C5B-4A94-A170-E1A9480AE851}"/>
    <dgm:cxn modelId="{B2F783C7-7097-4686-AD7A-400E7F555A21}" type="presOf" srcId="{E55E3758-3FA4-4AB2-83AE-06492FC3E5DD}" destId="{2F25F57B-96E1-4A79-A945-F1AD179B62A6}" srcOrd="0" destOrd="1" presId="urn:microsoft.com/office/officeart/2005/8/layout/vList2"/>
    <dgm:cxn modelId="{70CA96D6-5011-433A-8EA8-8098F6EB2AD2}" srcId="{0A047BE6-3900-463B-843E-36E9BE790939}" destId="{7BAC9E07-31CA-47E7-BF26-299DBD6F8F95}" srcOrd="4" destOrd="0" parTransId="{ACF62CC3-916E-44D8-8E5C-B5A690CF7868}" sibTransId="{42831616-C303-4CDC-941E-33B9A82641D1}"/>
    <dgm:cxn modelId="{F71C9980-480B-441B-BBB4-9D7D8BD9BF5B}" type="presOf" srcId="{C298FF39-6C98-47D4-8F50-E38B75C5B7A7}" destId="{2F25F57B-96E1-4A79-A945-F1AD179B62A6}" srcOrd="0" destOrd="0" presId="urn:microsoft.com/office/officeart/2005/8/layout/vList2"/>
    <dgm:cxn modelId="{EA370D51-2883-444E-9783-0FC730110066}" type="presOf" srcId="{7BAC9E07-31CA-47E7-BF26-299DBD6F8F95}" destId="{2F25F57B-96E1-4A79-A945-F1AD179B62A6}" srcOrd="0" destOrd="4" presId="urn:microsoft.com/office/officeart/2005/8/layout/vList2"/>
    <dgm:cxn modelId="{BF2F749A-FE28-4B86-A351-ED6450B95405}" type="presOf" srcId="{D4E88199-4AB6-4433-BFA5-1E767C5C8FBB}" destId="{9CE2870E-EFCD-4E9C-9E21-2048865F9925}" srcOrd="0" destOrd="0" presId="urn:microsoft.com/office/officeart/2005/8/layout/vList2"/>
    <dgm:cxn modelId="{D35DF830-3CEB-4A5E-9006-BCB2B0AD1EAA}" type="presOf" srcId="{95B225F2-D437-406A-8C2B-2890BB733D5C}" destId="{2F25F57B-96E1-4A79-A945-F1AD179B62A6}" srcOrd="0" destOrd="3" presId="urn:microsoft.com/office/officeart/2005/8/layout/vList2"/>
    <dgm:cxn modelId="{19D91132-80B0-4DD8-8C67-E0F6D6066DD4}" srcId="{0A047BE6-3900-463B-843E-36E9BE790939}" destId="{E55E3758-3FA4-4AB2-83AE-06492FC3E5DD}" srcOrd="1" destOrd="0" parTransId="{A09A2C1F-47EB-478A-8D59-D60F8F78A722}" sibTransId="{4C77BB2B-3299-496C-97D6-12F251D2AEC8}"/>
    <dgm:cxn modelId="{2DD61452-30D5-4AEA-82FA-48B063AB9FB9}" type="presOf" srcId="{0A047BE6-3900-463B-843E-36E9BE790939}" destId="{394E8DF0-D41B-4B5D-B622-43AD089845F7}" srcOrd="0" destOrd="0" presId="urn:microsoft.com/office/officeart/2005/8/layout/vList2"/>
    <dgm:cxn modelId="{96038954-80A3-46C9-81A2-1973F20B8675}" srcId="{0A047BE6-3900-463B-843E-36E9BE790939}" destId="{B564BDBD-E13A-4B3D-B05B-45F3BB6B07FC}" srcOrd="2" destOrd="0" parTransId="{E1679145-D3C7-4826-A712-F080B78DE07B}" sibTransId="{457E698B-B196-420D-AD1E-2B3119D9FC3E}"/>
    <dgm:cxn modelId="{95BBC86B-E37C-4580-A976-922565FEDA80}" srcId="{D4E88199-4AB6-4433-BFA5-1E767C5C8FBB}" destId="{0A047BE6-3900-463B-843E-36E9BE790939}" srcOrd="0" destOrd="0" parTransId="{D4FADA76-ED6C-4E16-BB2A-145C411341AA}" sibTransId="{2E6B3BC4-DEF5-4DFC-8597-4E204805A7D6}"/>
    <dgm:cxn modelId="{B538BC17-DDA8-4304-9A76-BEB0D69DE6B6}" srcId="{0A047BE6-3900-463B-843E-36E9BE790939}" destId="{95B225F2-D437-406A-8C2B-2890BB733D5C}" srcOrd="3" destOrd="0" parTransId="{C034F79A-A32A-4A63-9CB7-F625C5E0D6B5}" sibTransId="{2190843F-E247-4F71-882F-CDED63942AEB}"/>
    <dgm:cxn modelId="{3214BF67-2473-4455-87DB-4AC9AFDC155D}" type="presOf" srcId="{B564BDBD-E13A-4B3D-B05B-45F3BB6B07FC}" destId="{2F25F57B-96E1-4A79-A945-F1AD179B62A6}" srcOrd="0" destOrd="2" presId="urn:microsoft.com/office/officeart/2005/8/layout/vList2"/>
    <dgm:cxn modelId="{43F862F6-A4CB-4096-9A8C-B51211FA03E0}" type="presParOf" srcId="{9CE2870E-EFCD-4E9C-9E21-2048865F9925}" destId="{394E8DF0-D41B-4B5D-B622-43AD089845F7}" srcOrd="0" destOrd="0" presId="urn:microsoft.com/office/officeart/2005/8/layout/vList2"/>
    <dgm:cxn modelId="{F5903C7E-1269-4023-A986-EA0566F91655}" type="presParOf" srcId="{9CE2870E-EFCD-4E9C-9E21-2048865F9925}" destId="{2F25F57B-96E1-4A79-A945-F1AD179B62A6}"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F7AE165-977D-4123-9782-38253E035B44}" type="doc">
      <dgm:prSet loTypeId="urn:microsoft.com/office/officeart/2005/8/layout/hierarchy3" loCatId="relationship" qsTypeId="urn:microsoft.com/office/officeart/2005/8/quickstyle/simple2" qsCatId="simple" csTypeId="urn:microsoft.com/office/officeart/2005/8/colors/accent2_2" csCatId="accent2" phldr="1"/>
      <dgm:spPr/>
      <dgm:t>
        <a:bodyPr/>
        <a:lstStyle/>
        <a:p>
          <a:endParaRPr lang="el-GR"/>
        </a:p>
      </dgm:t>
    </dgm:pt>
    <dgm:pt modelId="{AF941361-3330-42F8-A6B2-F80CCA31B08C}">
      <dgm:prSet phldrT="[Κείμενο]" custT="1"/>
      <dgm:spPr/>
      <dgm:t>
        <a:bodyPr/>
        <a:lstStyle/>
        <a:p>
          <a:r>
            <a:rPr lang="el-GR" sz="3200" dirty="0" smtClean="0">
              <a:latin typeface="Times New Roman" panose="02020603050405020304" pitchFamily="18" charset="0"/>
              <a:cs typeface="Times New Roman" panose="02020603050405020304" pitchFamily="18" charset="0"/>
            </a:rPr>
            <a:t>Μέσα συλλογής δεδομένων</a:t>
          </a:r>
          <a:endParaRPr lang="el-GR" sz="3200" dirty="0">
            <a:latin typeface="Times New Roman" panose="02020603050405020304" pitchFamily="18" charset="0"/>
            <a:cs typeface="Times New Roman" panose="02020603050405020304" pitchFamily="18" charset="0"/>
          </a:endParaRPr>
        </a:p>
      </dgm:t>
    </dgm:pt>
    <dgm:pt modelId="{097AF08A-97F0-4316-ADC9-514AF729BE36}" type="parTrans" cxnId="{4F66FE1F-80E8-4663-9891-3C9A11A3BC93}">
      <dgm:prSet/>
      <dgm:spPr/>
      <dgm:t>
        <a:bodyPr/>
        <a:lstStyle/>
        <a:p>
          <a:endParaRPr lang="el-GR">
            <a:latin typeface="Times New Roman" panose="02020603050405020304" pitchFamily="18" charset="0"/>
            <a:cs typeface="Times New Roman" panose="02020603050405020304" pitchFamily="18" charset="0"/>
          </a:endParaRPr>
        </a:p>
      </dgm:t>
    </dgm:pt>
    <dgm:pt modelId="{24288143-B2C3-4FC6-9F94-A51A81B6044C}" type="sibTrans" cxnId="{4F66FE1F-80E8-4663-9891-3C9A11A3BC93}">
      <dgm:prSet/>
      <dgm:spPr/>
      <dgm:t>
        <a:bodyPr/>
        <a:lstStyle/>
        <a:p>
          <a:endParaRPr lang="el-GR">
            <a:latin typeface="Times New Roman" panose="02020603050405020304" pitchFamily="18" charset="0"/>
            <a:cs typeface="Times New Roman" panose="02020603050405020304" pitchFamily="18" charset="0"/>
          </a:endParaRPr>
        </a:p>
      </dgm:t>
    </dgm:pt>
    <dgm:pt modelId="{5B04D001-A4E4-4698-914F-70C9D9B33B7F}">
      <dgm:prSet phldrT="[Κείμενο]" custT="1"/>
      <dgm:spPr/>
      <dgm:t>
        <a:bodyPr/>
        <a:lstStyle/>
        <a:p>
          <a:pPr marL="173038" indent="0" algn="l"/>
          <a:r>
            <a:rPr lang="el-GR" sz="2600" dirty="0" smtClean="0">
              <a:latin typeface="Times New Roman" panose="02020603050405020304" pitchFamily="18" charset="0"/>
              <a:cs typeface="Times New Roman" panose="02020603050405020304" pitchFamily="18" charset="0"/>
            </a:rPr>
            <a:t>Ερωτηματολόγιο μαθητών ανοικτού τύπου</a:t>
          </a:r>
          <a:endParaRPr lang="el-GR" sz="2600" dirty="0">
            <a:latin typeface="Times New Roman" panose="02020603050405020304" pitchFamily="18" charset="0"/>
            <a:cs typeface="Times New Roman" panose="02020603050405020304" pitchFamily="18" charset="0"/>
          </a:endParaRPr>
        </a:p>
      </dgm:t>
    </dgm:pt>
    <dgm:pt modelId="{A12D11F1-8C94-45B7-87A0-59EC654586A3}" type="parTrans" cxnId="{44888701-475B-4A85-AE36-99F5D1A68953}">
      <dgm:prSet/>
      <dgm:spPr/>
      <dgm:t>
        <a:bodyPr/>
        <a:lstStyle/>
        <a:p>
          <a:endParaRPr lang="el-GR">
            <a:latin typeface="Times New Roman" panose="02020603050405020304" pitchFamily="18" charset="0"/>
            <a:cs typeface="Times New Roman" panose="02020603050405020304" pitchFamily="18" charset="0"/>
          </a:endParaRPr>
        </a:p>
      </dgm:t>
    </dgm:pt>
    <dgm:pt modelId="{A3064A1B-8A21-4090-9252-7F10FA1634C4}" type="sibTrans" cxnId="{44888701-475B-4A85-AE36-99F5D1A68953}">
      <dgm:prSet/>
      <dgm:spPr/>
      <dgm:t>
        <a:bodyPr/>
        <a:lstStyle/>
        <a:p>
          <a:endParaRPr lang="el-GR">
            <a:latin typeface="Times New Roman" panose="02020603050405020304" pitchFamily="18" charset="0"/>
            <a:cs typeface="Times New Roman" panose="02020603050405020304" pitchFamily="18" charset="0"/>
          </a:endParaRPr>
        </a:p>
      </dgm:t>
    </dgm:pt>
    <dgm:pt modelId="{604C348A-DA84-458C-8849-8D0A5846DC87}">
      <dgm:prSet phldrT="[Κείμενο]" custT="1"/>
      <dgm:spPr/>
      <dgm:t>
        <a:bodyPr/>
        <a:lstStyle/>
        <a:p>
          <a:pPr marL="173038" indent="0" algn="l"/>
          <a:r>
            <a:rPr lang="el-GR" sz="2600" dirty="0" err="1" smtClean="0">
              <a:latin typeface="Times New Roman" panose="02020603050405020304" pitchFamily="18" charset="0"/>
              <a:cs typeface="Times New Roman" panose="02020603050405020304" pitchFamily="18" charset="0"/>
            </a:rPr>
            <a:t>Ημιδομημένη</a:t>
          </a:r>
          <a:r>
            <a:rPr lang="el-GR" sz="2600" dirty="0" smtClean="0">
              <a:latin typeface="Times New Roman" panose="02020603050405020304" pitchFamily="18" charset="0"/>
              <a:cs typeface="Times New Roman" panose="02020603050405020304" pitchFamily="18" charset="0"/>
            </a:rPr>
            <a:t> συνέντευξη κριτών εκπαιδευτικών </a:t>
          </a:r>
        </a:p>
      </dgm:t>
    </dgm:pt>
    <dgm:pt modelId="{9923E100-FA84-4523-8456-E6EB7BAE0B1B}" type="parTrans" cxnId="{B6EA8BB7-B891-4349-ABFE-383B2AC30CE1}">
      <dgm:prSet/>
      <dgm:spPr/>
      <dgm:t>
        <a:bodyPr/>
        <a:lstStyle/>
        <a:p>
          <a:endParaRPr lang="el-GR">
            <a:latin typeface="Times New Roman" panose="02020603050405020304" pitchFamily="18" charset="0"/>
            <a:cs typeface="Times New Roman" panose="02020603050405020304" pitchFamily="18" charset="0"/>
          </a:endParaRPr>
        </a:p>
      </dgm:t>
    </dgm:pt>
    <dgm:pt modelId="{2E9235B6-30A1-4CA6-A769-B439A85501DC}" type="sibTrans" cxnId="{B6EA8BB7-B891-4349-ABFE-383B2AC30CE1}">
      <dgm:prSet/>
      <dgm:spPr/>
      <dgm:t>
        <a:bodyPr/>
        <a:lstStyle/>
        <a:p>
          <a:endParaRPr lang="el-GR">
            <a:latin typeface="Times New Roman" panose="02020603050405020304" pitchFamily="18" charset="0"/>
            <a:cs typeface="Times New Roman" panose="02020603050405020304" pitchFamily="18" charset="0"/>
          </a:endParaRPr>
        </a:p>
      </dgm:t>
    </dgm:pt>
    <dgm:pt modelId="{C25795C8-5FEC-43C5-8112-DFCAA559B59A}">
      <dgm:prSet custT="1"/>
      <dgm:spPr/>
      <dgm:t>
        <a:bodyPr/>
        <a:lstStyle/>
        <a:p>
          <a:pPr marL="173038" indent="0" algn="l"/>
          <a:r>
            <a:rPr lang="el-GR" sz="2600" dirty="0" smtClean="0">
              <a:latin typeface="Times New Roman" panose="02020603050405020304" pitchFamily="18" charset="0"/>
              <a:cs typeface="Times New Roman" panose="02020603050405020304" pitchFamily="18" charset="0"/>
            </a:rPr>
            <a:t>Μη δομημένη συνέντευξη κριτή οδοντίατρου</a:t>
          </a:r>
          <a:endParaRPr lang="en-US" sz="2600" dirty="0" smtClean="0">
            <a:latin typeface="Times New Roman" panose="02020603050405020304" pitchFamily="18" charset="0"/>
            <a:cs typeface="Times New Roman" panose="02020603050405020304" pitchFamily="18" charset="0"/>
          </a:endParaRPr>
        </a:p>
      </dgm:t>
    </dgm:pt>
    <dgm:pt modelId="{E898A9E8-40DA-418D-AC1E-219F21A1CAC5}" type="parTrans" cxnId="{6307D900-B53E-410E-A5A1-DB67A0E1809F}">
      <dgm:prSet/>
      <dgm:spPr/>
      <dgm:t>
        <a:bodyPr/>
        <a:lstStyle/>
        <a:p>
          <a:endParaRPr lang="el-GR">
            <a:latin typeface="Times New Roman" panose="02020603050405020304" pitchFamily="18" charset="0"/>
            <a:cs typeface="Times New Roman" panose="02020603050405020304" pitchFamily="18" charset="0"/>
          </a:endParaRPr>
        </a:p>
      </dgm:t>
    </dgm:pt>
    <dgm:pt modelId="{71B5B786-9466-4A89-9CC4-0A7EC4589EB7}" type="sibTrans" cxnId="{6307D900-B53E-410E-A5A1-DB67A0E1809F}">
      <dgm:prSet/>
      <dgm:spPr/>
      <dgm:t>
        <a:bodyPr/>
        <a:lstStyle/>
        <a:p>
          <a:endParaRPr lang="el-GR">
            <a:latin typeface="Times New Roman" panose="02020603050405020304" pitchFamily="18" charset="0"/>
            <a:cs typeface="Times New Roman" panose="02020603050405020304" pitchFamily="18" charset="0"/>
          </a:endParaRPr>
        </a:p>
      </dgm:t>
    </dgm:pt>
    <dgm:pt modelId="{D19EFA71-218D-4A7F-8E31-1E3F64419E34}">
      <dgm:prSet custT="1"/>
      <dgm:spPr/>
      <dgm:t>
        <a:bodyPr/>
        <a:lstStyle/>
        <a:p>
          <a:pPr marL="173038" indent="0" algn="l"/>
          <a:r>
            <a:rPr lang="el-GR" sz="2600" dirty="0" smtClean="0">
              <a:latin typeface="Times New Roman" panose="02020603050405020304" pitchFamily="18" charset="0"/>
              <a:cs typeface="Times New Roman" panose="02020603050405020304" pitchFamily="18" charset="0"/>
            </a:rPr>
            <a:t>Ημερολόγιο</a:t>
          </a:r>
          <a:r>
            <a:rPr lang="en-US" sz="2600" dirty="0" smtClean="0">
              <a:latin typeface="Times New Roman" panose="02020603050405020304" pitchFamily="18" charset="0"/>
              <a:cs typeface="Times New Roman" panose="02020603050405020304" pitchFamily="18" charset="0"/>
            </a:rPr>
            <a:t> </a:t>
          </a:r>
          <a:r>
            <a:rPr lang="el-GR" sz="2600" dirty="0" smtClean="0">
              <a:latin typeface="Times New Roman" panose="02020603050405020304" pitchFamily="18" charset="0"/>
              <a:cs typeface="Times New Roman" panose="02020603050405020304" pitchFamily="18" charset="0"/>
            </a:rPr>
            <a:t>ερευνήτριας </a:t>
          </a:r>
        </a:p>
      </dgm:t>
    </dgm:pt>
    <dgm:pt modelId="{71E97BA7-9077-4FAB-AF56-4AD5EC005A62}" type="parTrans" cxnId="{65E850CD-6362-4078-BA58-9873A4841C1C}">
      <dgm:prSet/>
      <dgm:spPr/>
      <dgm:t>
        <a:bodyPr/>
        <a:lstStyle/>
        <a:p>
          <a:endParaRPr lang="el-GR">
            <a:latin typeface="Times New Roman" panose="02020603050405020304" pitchFamily="18" charset="0"/>
            <a:cs typeface="Times New Roman" panose="02020603050405020304" pitchFamily="18" charset="0"/>
          </a:endParaRPr>
        </a:p>
      </dgm:t>
    </dgm:pt>
    <dgm:pt modelId="{ECBE056C-D674-4A95-A8C2-12E2B0D52D8C}" type="sibTrans" cxnId="{65E850CD-6362-4078-BA58-9873A4841C1C}">
      <dgm:prSet/>
      <dgm:spPr/>
      <dgm:t>
        <a:bodyPr/>
        <a:lstStyle/>
        <a:p>
          <a:endParaRPr lang="el-GR">
            <a:latin typeface="Times New Roman" panose="02020603050405020304" pitchFamily="18" charset="0"/>
            <a:cs typeface="Times New Roman" panose="02020603050405020304" pitchFamily="18" charset="0"/>
          </a:endParaRPr>
        </a:p>
      </dgm:t>
    </dgm:pt>
    <dgm:pt modelId="{C9150719-FABD-48E7-9B0E-45CF070DC5D0}">
      <dgm:prSet custT="1"/>
      <dgm:spPr/>
      <dgm:t>
        <a:bodyPr/>
        <a:lstStyle/>
        <a:p>
          <a:pPr marL="173038" indent="0" algn="l"/>
          <a:r>
            <a:rPr lang="el-GR" sz="2600" dirty="0" smtClean="0">
              <a:latin typeface="Times New Roman" panose="02020603050405020304" pitchFamily="18" charset="0"/>
              <a:cs typeface="Times New Roman" panose="02020603050405020304" pitchFamily="18" charset="0"/>
            </a:rPr>
            <a:t>Συμμετοχική παρατήρηση από την ερευνήτρια </a:t>
          </a:r>
          <a:endParaRPr lang="el-GR" sz="2600" dirty="0">
            <a:latin typeface="Times New Roman" panose="02020603050405020304" pitchFamily="18" charset="0"/>
            <a:cs typeface="Times New Roman" panose="02020603050405020304" pitchFamily="18" charset="0"/>
          </a:endParaRPr>
        </a:p>
      </dgm:t>
    </dgm:pt>
    <dgm:pt modelId="{5B57CAF0-A48F-4E1B-A42C-FC1FFA9DD802}" type="parTrans" cxnId="{F3666619-27C9-4FE3-9B74-5705624986D2}">
      <dgm:prSet/>
      <dgm:spPr/>
      <dgm:t>
        <a:bodyPr/>
        <a:lstStyle/>
        <a:p>
          <a:endParaRPr lang="el-GR">
            <a:latin typeface="Times New Roman" panose="02020603050405020304" pitchFamily="18" charset="0"/>
            <a:cs typeface="Times New Roman" panose="02020603050405020304" pitchFamily="18" charset="0"/>
          </a:endParaRPr>
        </a:p>
      </dgm:t>
    </dgm:pt>
    <dgm:pt modelId="{5ED7B613-4A58-4C0A-B0F9-8CD3C1C5D177}" type="sibTrans" cxnId="{F3666619-27C9-4FE3-9B74-5705624986D2}">
      <dgm:prSet/>
      <dgm:spPr/>
      <dgm:t>
        <a:bodyPr/>
        <a:lstStyle/>
        <a:p>
          <a:endParaRPr lang="el-GR">
            <a:latin typeface="Times New Roman" panose="02020603050405020304" pitchFamily="18" charset="0"/>
            <a:cs typeface="Times New Roman" panose="02020603050405020304" pitchFamily="18" charset="0"/>
          </a:endParaRPr>
        </a:p>
      </dgm:t>
    </dgm:pt>
    <dgm:pt modelId="{73650C2A-3AFA-4946-A527-A7E66BDFA72A}">
      <dgm:prSet custT="1"/>
      <dgm:spPr/>
      <dgm:t>
        <a:bodyPr/>
        <a:lstStyle/>
        <a:p>
          <a:pPr marL="173038" indent="0" algn="l"/>
          <a:r>
            <a:rPr lang="el-GR" sz="2600" dirty="0" smtClean="0">
              <a:latin typeface="Times New Roman" panose="02020603050405020304" pitchFamily="18" charset="0"/>
              <a:cs typeface="Times New Roman" panose="02020603050405020304" pitchFamily="18" charset="0"/>
            </a:rPr>
            <a:t>Πλατφόρμα </a:t>
          </a:r>
          <a:r>
            <a:rPr lang="en-US" sz="2600" dirty="0" smtClean="0">
              <a:latin typeface="Times New Roman" panose="02020603050405020304" pitchFamily="18" charset="0"/>
              <a:cs typeface="Times New Roman" panose="02020603050405020304" pitchFamily="18" charset="0"/>
            </a:rPr>
            <a:t>Chamilo</a:t>
          </a:r>
          <a:endParaRPr lang="el-GR" sz="2600" dirty="0">
            <a:latin typeface="Times New Roman" panose="02020603050405020304" pitchFamily="18" charset="0"/>
            <a:cs typeface="Times New Roman" panose="02020603050405020304" pitchFamily="18" charset="0"/>
          </a:endParaRPr>
        </a:p>
      </dgm:t>
    </dgm:pt>
    <dgm:pt modelId="{1DE232F7-577D-4859-8CD8-54F66A2AF89B}" type="sibTrans" cxnId="{3FE1582C-0325-40EA-84E9-E2970B6BCA94}">
      <dgm:prSet/>
      <dgm:spPr/>
      <dgm:t>
        <a:bodyPr/>
        <a:lstStyle/>
        <a:p>
          <a:endParaRPr lang="el-GR">
            <a:latin typeface="Times New Roman" panose="02020603050405020304" pitchFamily="18" charset="0"/>
            <a:cs typeface="Times New Roman" panose="02020603050405020304" pitchFamily="18" charset="0"/>
          </a:endParaRPr>
        </a:p>
      </dgm:t>
    </dgm:pt>
    <dgm:pt modelId="{0241B1A0-A36B-4FE7-B050-1D7DE5DB5D6B}" type="parTrans" cxnId="{3FE1582C-0325-40EA-84E9-E2970B6BCA94}">
      <dgm:prSet/>
      <dgm:spPr/>
      <dgm:t>
        <a:bodyPr/>
        <a:lstStyle/>
        <a:p>
          <a:endParaRPr lang="el-GR">
            <a:latin typeface="Times New Roman" panose="02020603050405020304" pitchFamily="18" charset="0"/>
            <a:cs typeface="Times New Roman" panose="02020603050405020304" pitchFamily="18" charset="0"/>
          </a:endParaRPr>
        </a:p>
      </dgm:t>
    </dgm:pt>
    <dgm:pt modelId="{1C6A3048-19B9-47E6-B659-00302B52C8D6}" type="pres">
      <dgm:prSet presAssocID="{8F7AE165-977D-4123-9782-38253E035B44}" presName="diagram" presStyleCnt="0">
        <dgm:presLayoutVars>
          <dgm:chPref val="1"/>
          <dgm:dir/>
          <dgm:animOne val="branch"/>
          <dgm:animLvl val="lvl"/>
          <dgm:resizeHandles/>
        </dgm:presLayoutVars>
      </dgm:prSet>
      <dgm:spPr/>
      <dgm:t>
        <a:bodyPr/>
        <a:lstStyle/>
        <a:p>
          <a:endParaRPr lang="el-GR"/>
        </a:p>
      </dgm:t>
    </dgm:pt>
    <dgm:pt modelId="{B9BDDAF0-C562-4406-88CE-717391F34C54}" type="pres">
      <dgm:prSet presAssocID="{AF941361-3330-42F8-A6B2-F80CCA31B08C}" presName="root" presStyleCnt="0"/>
      <dgm:spPr/>
      <dgm:t>
        <a:bodyPr/>
        <a:lstStyle/>
        <a:p>
          <a:endParaRPr lang="el-GR"/>
        </a:p>
      </dgm:t>
    </dgm:pt>
    <dgm:pt modelId="{8B2EE40B-02DB-41DE-9766-25F90CC1E7EA}" type="pres">
      <dgm:prSet presAssocID="{AF941361-3330-42F8-A6B2-F80CCA31B08C}" presName="rootComposite" presStyleCnt="0"/>
      <dgm:spPr/>
      <dgm:t>
        <a:bodyPr/>
        <a:lstStyle/>
        <a:p>
          <a:endParaRPr lang="el-GR"/>
        </a:p>
      </dgm:t>
    </dgm:pt>
    <dgm:pt modelId="{A770C410-E99F-432A-A72A-BCCF3731ABD9}" type="pres">
      <dgm:prSet presAssocID="{AF941361-3330-42F8-A6B2-F80CCA31B08C}" presName="rootText" presStyleLbl="node1" presStyleIdx="0" presStyleCnt="1" custScaleX="700961" custScaleY="136568" custLinFactNeighborX="-353" custLinFactNeighborY="-46728"/>
      <dgm:spPr/>
      <dgm:t>
        <a:bodyPr/>
        <a:lstStyle/>
        <a:p>
          <a:endParaRPr lang="el-GR"/>
        </a:p>
      </dgm:t>
    </dgm:pt>
    <dgm:pt modelId="{558A878C-F64F-410F-8EA5-C2E5C442F75A}" type="pres">
      <dgm:prSet presAssocID="{AF941361-3330-42F8-A6B2-F80CCA31B08C}" presName="rootConnector" presStyleLbl="node1" presStyleIdx="0" presStyleCnt="1"/>
      <dgm:spPr/>
      <dgm:t>
        <a:bodyPr/>
        <a:lstStyle/>
        <a:p>
          <a:endParaRPr lang="el-GR"/>
        </a:p>
      </dgm:t>
    </dgm:pt>
    <dgm:pt modelId="{E391D369-E06D-49EA-A7BD-2DFCF1AB8B1A}" type="pres">
      <dgm:prSet presAssocID="{AF941361-3330-42F8-A6B2-F80CCA31B08C}" presName="childShape" presStyleCnt="0"/>
      <dgm:spPr/>
      <dgm:t>
        <a:bodyPr/>
        <a:lstStyle/>
        <a:p>
          <a:endParaRPr lang="el-GR"/>
        </a:p>
      </dgm:t>
    </dgm:pt>
    <dgm:pt modelId="{A7D611E1-35E1-4AF9-B561-4E2A2FA18415}" type="pres">
      <dgm:prSet presAssocID="{A12D11F1-8C94-45B7-87A0-59EC654586A3}" presName="Name13" presStyleLbl="parChTrans1D2" presStyleIdx="0" presStyleCnt="6"/>
      <dgm:spPr/>
      <dgm:t>
        <a:bodyPr/>
        <a:lstStyle/>
        <a:p>
          <a:endParaRPr lang="el-GR"/>
        </a:p>
      </dgm:t>
    </dgm:pt>
    <dgm:pt modelId="{38F1E824-7FC8-495D-8704-FAD87F833CE6}" type="pres">
      <dgm:prSet presAssocID="{5B04D001-A4E4-4698-914F-70C9D9B33B7F}" presName="childText" presStyleLbl="bgAcc1" presStyleIdx="0" presStyleCnt="6" custScaleX="695246" custLinFactNeighborX="10016" custLinFactNeighborY="-7271">
        <dgm:presLayoutVars>
          <dgm:bulletEnabled val="1"/>
        </dgm:presLayoutVars>
      </dgm:prSet>
      <dgm:spPr/>
      <dgm:t>
        <a:bodyPr/>
        <a:lstStyle/>
        <a:p>
          <a:endParaRPr lang="el-GR"/>
        </a:p>
      </dgm:t>
    </dgm:pt>
    <dgm:pt modelId="{C956817C-970E-4352-83A4-A5F0D19A0838}" type="pres">
      <dgm:prSet presAssocID="{9923E100-FA84-4523-8456-E6EB7BAE0B1B}" presName="Name13" presStyleLbl="parChTrans1D2" presStyleIdx="1" presStyleCnt="6"/>
      <dgm:spPr/>
      <dgm:t>
        <a:bodyPr/>
        <a:lstStyle/>
        <a:p>
          <a:endParaRPr lang="el-GR"/>
        </a:p>
      </dgm:t>
    </dgm:pt>
    <dgm:pt modelId="{DDB4027F-F504-4E96-8D6B-041C85177B6B}" type="pres">
      <dgm:prSet presAssocID="{604C348A-DA84-458C-8849-8D0A5846DC87}" presName="childText" presStyleLbl="bgAcc1" presStyleIdx="1" presStyleCnt="6" custScaleX="695035" custScaleY="128672" custLinFactNeighborX="10016" custLinFactNeighborY="-7271">
        <dgm:presLayoutVars>
          <dgm:bulletEnabled val="1"/>
        </dgm:presLayoutVars>
      </dgm:prSet>
      <dgm:spPr/>
      <dgm:t>
        <a:bodyPr/>
        <a:lstStyle/>
        <a:p>
          <a:endParaRPr lang="el-GR"/>
        </a:p>
      </dgm:t>
    </dgm:pt>
    <dgm:pt modelId="{BE90F686-3400-4AB1-9E9E-A2F0C0046CAC}" type="pres">
      <dgm:prSet presAssocID="{E898A9E8-40DA-418D-AC1E-219F21A1CAC5}" presName="Name13" presStyleLbl="parChTrans1D2" presStyleIdx="2" presStyleCnt="6"/>
      <dgm:spPr/>
      <dgm:t>
        <a:bodyPr/>
        <a:lstStyle/>
        <a:p>
          <a:endParaRPr lang="el-GR"/>
        </a:p>
      </dgm:t>
    </dgm:pt>
    <dgm:pt modelId="{0FA72F3B-723D-4061-A3D1-CA5381527CE6}" type="pres">
      <dgm:prSet presAssocID="{C25795C8-5FEC-43C5-8112-DFCAA559B59A}" presName="childText" presStyleLbl="bgAcc1" presStyleIdx="2" presStyleCnt="6" custScaleX="695050" custScaleY="127971" custLinFactNeighborX="10016" custLinFactNeighborY="-7271">
        <dgm:presLayoutVars>
          <dgm:bulletEnabled val="1"/>
        </dgm:presLayoutVars>
      </dgm:prSet>
      <dgm:spPr/>
      <dgm:t>
        <a:bodyPr/>
        <a:lstStyle/>
        <a:p>
          <a:endParaRPr lang="el-GR"/>
        </a:p>
      </dgm:t>
    </dgm:pt>
    <dgm:pt modelId="{3CDDFDE2-F264-4A59-B219-2B0BBB37AC5D}" type="pres">
      <dgm:prSet presAssocID="{71E97BA7-9077-4FAB-AF56-4AD5EC005A62}" presName="Name13" presStyleLbl="parChTrans1D2" presStyleIdx="3" presStyleCnt="6"/>
      <dgm:spPr/>
      <dgm:t>
        <a:bodyPr/>
        <a:lstStyle/>
        <a:p>
          <a:endParaRPr lang="el-GR"/>
        </a:p>
      </dgm:t>
    </dgm:pt>
    <dgm:pt modelId="{CB869B9B-A67B-4356-8409-C9D83409B4DB}" type="pres">
      <dgm:prSet presAssocID="{D19EFA71-218D-4A7F-8E31-1E3F64419E34}" presName="childText" presStyleLbl="bgAcc1" presStyleIdx="3" presStyleCnt="6" custScaleX="695359" custLinFactY="76101" custLinFactNeighborX="6645" custLinFactNeighborY="100000">
        <dgm:presLayoutVars>
          <dgm:bulletEnabled val="1"/>
        </dgm:presLayoutVars>
      </dgm:prSet>
      <dgm:spPr/>
      <dgm:t>
        <a:bodyPr/>
        <a:lstStyle/>
        <a:p>
          <a:endParaRPr lang="el-GR"/>
        </a:p>
      </dgm:t>
    </dgm:pt>
    <dgm:pt modelId="{F756AD41-389B-4898-9F3B-2A2215E6BC52}" type="pres">
      <dgm:prSet presAssocID="{5B57CAF0-A48F-4E1B-A42C-FC1FFA9DD802}" presName="Name13" presStyleLbl="parChTrans1D2" presStyleIdx="4" presStyleCnt="6"/>
      <dgm:spPr/>
      <dgm:t>
        <a:bodyPr/>
        <a:lstStyle/>
        <a:p>
          <a:endParaRPr lang="el-GR"/>
        </a:p>
      </dgm:t>
    </dgm:pt>
    <dgm:pt modelId="{88DBF1CA-4821-401F-A3DE-5A154806A6E6}" type="pres">
      <dgm:prSet presAssocID="{C9150719-FABD-48E7-9B0E-45CF070DC5D0}" presName="childText" presStyleLbl="bgAcc1" presStyleIdx="4" presStyleCnt="6" custScaleX="695163" custScaleY="155707" custLinFactY="-43380" custLinFactNeighborX="6645" custLinFactNeighborY="-100000">
        <dgm:presLayoutVars>
          <dgm:bulletEnabled val="1"/>
        </dgm:presLayoutVars>
      </dgm:prSet>
      <dgm:spPr/>
      <dgm:t>
        <a:bodyPr/>
        <a:lstStyle/>
        <a:p>
          <a:endParaRPr lang="el-GR"/>
        </a:p>
      </dgm:t>
    </dgm:pt>
    <dgm:pt modelId="{BB8F4212-12E7-4CBB-93C8-E9A70B7FEEA6}" type="pres">
      <dgm:prSet presAssocID="{0241B1A0-A36B-4FE7-B050-1D7DE5DB5D6B}" presName="Name13" presStyleLbl="parChTrans1D2" presStyleIdx="5" presStyleCnt="6"/>
      <dgm:spPr/>
      <dgm:t>
        <a:bodyPr/>
        <a:lstStyle/>
        <a:p>
          <a:endParaRPr lang="el-GR"/>
        </a:p>
      </dgm:t>
    </dgm:pt>
    <dgm:pt modelId="{19418418-A829-4A0F-ABB9-CEAA57C327FE}" type="pres">
      <dgm:prSet presAssocID="{73650C2A-3AFA-4946-A527-A7E66BDFA72A}" presName="childText" presStyleLbl="bgAcc1" presStyleIdx="5" presStyleCnt="6" custScaleX="702094" custScaleY="97938" custLinFactNeighborX="6059" custLinFactNeighborY="-7271">
        <dgm:presLayoutVars>
          <dgm:bulletEnabled val="1"/>
        </dgm:presLayoutVars>
      </dgm:prSet>
      <dgm:spPr/>
      <dgm:t>
        <a:bodyPr/>
        <a:lstStyle/>
        <a:p>
          <a:endParaRPr lang="el-GR"/>
        </a:p>
      </dgm:t>
    </dgm:pt>
  </dgm:ptLst>
  <dgm:cxnLst>
    <dgm:cxn modelId="{60254CC3-FF82-4EFD-9386-52D5AA542818}" type="presOf" srcId="{AF941361-3330-42F8-A6B2-F80CCA31B08C}" destId="{A770C410-E99F-432A-A72A-BCCF3731ABD9}" srcOrd="0" destOrd="0" presId="urn:microsoft.com/office/officeart/2005/8/layout/hierarchy3"/>
    <dgm:cxn modelId="{B8DD20DE-959D-4858-86B5-3136708B2D97}" type="presOf" srcId="{0241B1A0-A36B-4FE7-B050-1D7DE5DB5D6B}" destId="{BB8F4212-12E7-4CBB-93C8-E9A70B7FEEA6}" srcOrd="0" destOrd="0" presId="urn:microsoft.com/office/officeart/2005/8/layout/hierarchy3"/>
    <dgm:cxn modelId="{F3666619-27C9-4FE3-9B74-5705624986D2}" srcId="{AF941361-3330-42F8-A6B2-F80CCA31B08C}" destId="{C9150719-FABD-48E7-9B0E-45CF070DC5D0}" srcOrd="4" destOrd="0" parTransId="{5B57CAF0-A48F-4E1B-A42C-FC1FFA9DD802}" sibTransId="{5ED7B613-4A58-4C0A-B0F9-8CD3C1C5D177}"/>
    <dgm:cxn modelId="{B6EA8BB7-B891-4349-ABFE-383B2AC30CE1}" srcId="{AF941361-3330-42F8-A6B2-F80CCA31B08C}" destId="{604C348A-DA84-458C-8849-8D0A5846DC87}" srcOrd="1" destOrd="0" parTransId="{9923E100-FA84-4523-8456-E6EB7BAE0B1B}" sibTransId="{2E9235B6-30A1-4CA6-A769-B439A85501DC}"/>
    <dgm:cxn modelId="{44888701-475B-4A85-AE36-99F5D1A68953}" srcId="{AF941361-3330-42F8-A6B2-F80CCA31B08C}" destId="{5B04D001-A4E4-4698-914F-70C9D9B33B7F}" srcOrd="0" destOrd="0" parTransId="{A12D11F1-8C94-45B7-87A0-59EC654586A3}" sibTransId="{A3064A1B-8A21-4090-9252-7F10FA1634C4}"/>
    <dgm:cxn modelId="{8B725130-2591-47EB-B9A0-897E83E086F9}" type="presOf" srcId="{AF941361-3330-42F8-A6B2-F80CCA31B08C}" destId="{558A878C-F64F-410F-8EA5-C2E5C442F75A}" srcOrd="1" destOrd="0" presId="urn:microsoft.com/office/officeart/2005/8/layout/hierarchy3"/>
    <dgm:cxn modelId="{7468D6D1-B97C-476A-98FB-3A590064D116}" type="presOf" srcId="{D19EFA71-218D-4A7F-8E31-1E3F64419E34}" destId="{CB869B9B-A67B-4356-8409-C9D83409B4DB}" srcOrd="0" destOrd="0" presId="urn:microsoft.com/office/officeart/2005/8/layout/hierarchy3"/>
    <dgm:cxn modelId="{0715F4C4-AFB3-472C-8FCB-7382DA2FDA8B}" type="presOf" srcId="{C25795C8-5FEC-43C5-8112-DFCAA559B59A}" destId="{0FA72F3B-723D-4061-A3D1-CA5381527CE6}" srcOrd="0" destOrd="0" presId="urn:microsoft.com/office/officeart/2005/8/layout/hierarchy3"/>
    <dgm:cxn modelId="{4F66FE1F-80E8-4663-9891-3C9A11A3BC93}" srcId="{8F7AE165-977D-4123-9782-38253E035B44}" destId="{AF941361-3330-42F8-A6B2-F80CCA31B08C}" srcOrd="0" destOrd="0" parTransId="{097AF08A-97F0-4316-ADC9-514AF729BE36}" sibTransId="{24288143-B2C3-4FC6-9F94-A51A81B6044C}"/>
    <dgm:cxn modelId="{F81A79C0-5F52-4357-AA9B-335FF3ED866B}" type="presOf" srcId="{9923E100-FA84-4523-8456-E6EB7BAE0B1B}" destId="{C956817C-970E-4352-83A4-A5F0D19A0838}" srcOrd="0" destOrd="0" presId="urn:microsoft.com/office/officeart/2005/8/layout/hierarchy3"/>
    <dgm:cxn modelId="{3FC0F400-661E-4F9A-AA98-73C47387B283}" type="presOf" srcId="{73650C2A-3AFA-4946-A527-A7E66BDFA72A}" destId="{19418418-A829-4A0F-ABB9-CEAA57C327FE}" srcOrd="0" destOrd="0" presId="urn:microsoft.com/office/officeart/2005/8/layout/hierarchy3"/>
    <dgm:cxn modelId="{A9412835-2A69-4BEC-BA9D-C0A40C486428}" type="presOf" srcId="{5B57CAF0-A48F-4E1B-A42C-FC1FFA9DD802}" destId="{F756AD41-389B-4898-9F3B-2A2215E6BC52}" srcOrd="0" destOrd="0" presId="urn:microsoft.com/office/officeart/2005/8/layout/hierarchy3"/>
    <dgm:cxn modelId="{49D19270-B6A7-41FF-883C-E00968EC81E1}" type="presOf" srcId="{A12D11F1-8C94-45B7-87A0-59EC654586A3}" destId="{A7D611E1-35E1-4AF9-B561-4E2A2FA18415}" srcOrd="0" destOrd="0" presId="urn:microsoft.com/office/officeart/2005/8/layout/hierarchy3"/>
    <dgm:cxn modelId="{D6692FE3-B43C-4036-AF2B-47A253B08298}" type="presOf" srcId="{8F7AE165-977D-4123-9782-38253E035B44}" destId="{1C6A3048-19B9-47E6-B659-00302B52C8D6}" srcOrd="0" destOrd="0" presId="urn:microsoft.com/office/officeart/2005/8/layout/hierarchy3"/>
    <dgm:cxn modelId="{66DE651E-13A7-4226-87A4-CA5F4791FA4E}" type="presOf" srcId="{5B04D001-A4E4-4698-914F-70C9D9B33B7F}" destId="{38F1E824-7FC8-495D-8704-FAD87F833CE6}" srcOrd="0" destOrd="0" presId="urn:microsoft.com/office/officeart/2005/8/layout/hierarchy3"/>
    <dgm:cxn modelId="{6307D900-B53E-410E-A5A1-DB67A0E1809F}" srcId="{AF941361-3330-42F8-A6B2-F80CCA31B08C}" destId="{C25795C8-5FEC-43C5-8112-DFCAA559B59A}" srcOrd="2" destOrd="0" parTransId="{E898A9E8-40DA-418D-AC1E-219F21A1CAC5}" sibTransId="{71B5B786-9466-4A89-9CC4-0A7EC4589EB7}"/>
    <dgm:cxn modelId="{970E91AC-D2B1-43D9-BBA1-DD623B306E0B}" type="presOf" srcId="{C9150719-FABD-48E7-9B0E-45CF070DC5D0}" destId="{88DBF1CA-4821-401F-A3DE-5A154806A6E6}" srcOrd="0" destOrd="0" presId="urn:microsoft.com/office/officeart/2005/8/layout/hierarchy3"/>
    <dgm:cxn modelId="{644A15F7-B254-4163-BEF3-ADF1679BA5F7}" type="presOf" srcId="{604C348A-DA84-458C-8849-8D0A5846DC87}" destId="{DDB4027F-F504-4E96-8D6B-041C85177B6B}" srcOrd="0" destOrd="0" presId="urn:microsoft.com/office/officeart/2005/8/layout/hierarchy3"/>
    <dgm:cxn modelId="{522B354E-E15E-443A-A7A7-14A656D56335}" type="presOf" srcId="{71E97BA7-9077-4FAB-AF56-4AD5EC005A62}" destId="{3CDDFDE2-F264-4A59-B219-2B0BBB37AC5D}" srcOrd="0" destOrd="0" presId="urn:microsoft.com/office/officeart/2005/8/layout/hierarchy3"/>
    <dgm:cxn modelId="{65E850CD-6362-4078-BA58-9873A4841C1C}" srcId="{AF941361-3330-42F8-A6B2-F80CCA31B08C}" destId="{D19EFA71-218D-4A7F-8E31-1E3F64419E34}" srcOrd="3" destOrd="0" parTransId="{71E97BA7-9077-4FAB-AF56-4AD5EC005A62}" sibTransId="{ECBE056C-D674-4A95-A8C2-12E2B0D52D8C}"/>
    <dgm:cxn modelId="{3FE1582C-0325-40EA-84E9-E2970B6BCA94}" srcId="{AF941361-3330-42F8-A6B2-F80CCA31B08C}" destId="{73650C2A-3AFA-4946-A527-A7E66BDFA72A}" srcOrd="5" destOrd="0" parTransId="{0241B1A0-A36B-4FE7-B050-1D7DE5DB5D6B}" sibTransId="{1DE232F7-577D-4859-8CD8-54F66A2AF89B}"/>
    <dgm:cxn modelId="{C7ECEA6B-5B92-45F5-B0AB-6793A1844B0B}" type="presOf" srcId="{E898A9E8-40DA-418D-AC1E-219F21A1CAC5}" destId="{BE90F686-3400-4AB1-9E9E-A2F0C0046CAC}" srcOrd="0" destOrd="0" presId="urn:microsoft.com/office/officeart/2005/8/layout/hierarchy3"/>
    <dgm:cxn modelId="{F94756BC-310F-4E27-A928-3C125197FAC4}" type="presParOf" srcId="{1C6A3048-19B9-47E6-B659-00302B52C8D6}" destId="{B9BDDAF0-C562-4406-88CE-717391F34C54}" srcOrd="0" destOrd="0" presId="urn:microsoft.com/office/officeart/2005/8/layout/hierarchy3"/>
    <dgm:cxn modelId="{8281E644-FAA2-4F57-A0D9-33C65479A24D}" type="presParOf" srcId="{B9BDDAF0-C562-4406-88CE-717391F34C54}" destId="{8B2EE40B-02DB-41DE-9766-25F90CC1E7EA}" srcOrd="0" destOrd="0" presId="urn:microsoft.com/office/officeart/2005/8/layout/hierarchy3"/>
    <dgm:cxn modelId="{46F7739A-FB45-46BC-B4C5-C9544FB67857}" type="presParOf" srcId="{8B2EE40B-02DB-41DE-9766-25F90CC1E7EA}" destId="{A770C410-E99F-432A-A72A-BCCF3731ABD9}" srcOrd="0" destOrd="0" presId="urn:microsoft.com/office/officeart/2005/8/layout/hierarchy3"/>
    <dgm:cxn modelId="{1446A71E-68BF-4CC7-BD66-356920979D2B}" type="presParOf" srcId="{8B2EE40B-02DB-41DE-9766-25F90CC1E7EA}" destId="{558A878C-F64F-410F-8EA5-C2E5C442F75A}" srcOrd="1" destOrd="0" presId="urn:microsoft.com/office/officeart/2005/8/layout/hierarchy3"/>
    <dgm:cxn modelId="{B0966163-3141-4964-B17A-8D854EA17B44}" type="presParOf" srcId="{B9BDDAF0-C562-4406-88CE-717391F34C54}" destId="{E391D369-E06D-49EA-A7BD-2DFCF1AB8B1A}" srcOrd="1" destOrd="0" presId="urn:microsoft.com/office/officeart/2005/8/layout/hierarchy3"/>
    <dgm:cxn modelId="{90FA5806-5045-4819-93C7-98528426931B}" type="presParOf" srcId="{E391D369-E06D-49EA-A7BD-2DFCF1AB8B1A}" destId="{A7D611E1-35E1-4AF9-B561-4E2A2FA18415}" srcOrd="0" destOrd="0" presId="urn:microsoft.com/office/officeart/2005/8/layout/hierarchy3"/>
    <dgm:cxn modelId="{AE785752-69A9-46CB-948B-C99F8EF5002F}" type="presParOf" srcId="{E391D369-E06D-49EA-A7BD-2DFCF1AB8B1A}" destId="{38F1E824-7FC8-495D-8704-FAD87F833CE6}" srcOrd="1" destOrd="0" presId="urn:microsoft.com/office/officeart/2005/8/layout/hierarchy3"/>
    <dgm:cxn modelId="{86F5C05D-7FF0-4EE6-82B5-ABE0A5926714}" type="presParOf" srcId="{E391D369-E06D-49EA-A7BD-2DFCF1AB8B1A}" destId="{C956817C-970E-4352-83A4-A5F0D19A0838}" srcOrd="2" destOrd="0" presId="urn:microsoft.com/office/officeart/2005/8/layout/hierarchy3"/>
    <dgm:cxn modelId="{8B47949C-DA65-424A-A269-412CC597FDB7}" type="presParOf" srcId="{E391D369-E06D-49EA-A7BD-2DFCF1AB8B1A}" destId="{DDB4027F-F504-4E96-8D6B-041C85177B6B}" srcOrd="3" destOrd="0" presId="urn:microsoft.com/office/officeart/2005/8/layout/hierarchy3"/>
    <dgm:cxn modelId="{3D5F9778-9521-4D77-B70C-27AAE15182F3}" type="presParOf" srcId="{E391D369-E06D-49EA-A7BD-2DFCF1AB8B1A}" destId="{BE90F686-3400-4AB1-9E9E-A2F0C0046CAC}" srcOrd="4" destOrd="0" presId="urn:microsoft.com/office/officeart/2005/8/layout/hierarchy3"/>
    <dgm:cxn modelId="{54EA5CC3-030D-42DD-8C8F-A775003A5E26}" type="presParOf" srcId="{E391D369-E06D-49EA-A7BD-2DFCF1AB8B1A}" destId="{0FA72F3B-723D-4061-A3D1-CA5381527CE6}" srcOrd="5" destOrd="0" presId="urn:microsoft.com/office/officeart/2005/8/layout/hierarchy3"/>
    <dgm:cxn modelId="{C3789772-C426-4508-B460-AFFB2DEC62DD}" type="presParOf" srcId="{E391D369-E06D-49EA-A7BD-2DFCF1AB8B1A}" destId="{3CDDFDE2-F264-4A59-B219-2B0BBB37AC5D}" srcOrd="6" destOrd="0" presId="urn:microsoft.com/office/officeart/2005/8/layout/hierarchy3"/>
    <dgm:cxn modelId="{C4034F83-A42E-46A9-BDB2-E1747BA34926}" type="presParOf" srcId="{E391D369-E06D-49EA-A7BD-2DFCF1AB8B1A}" destId="{CB869B9B-A67B-4356-8409-C9D83409B4DB}" srcOrd="7" destOrd="0" presId="urn:microsoft.com/office/officeart/2005/8/layout/hierarchy3"/>
    <dgm:cxn modelId="{6BA2AF57-0F34-4C29-9462-6ED725ABD467}" type="presParOf" srcId="{E391D369-E06D-49EA-A7BD-2DFCF1AB8B1A}" destId="{F756AD41-389B-4898-9F3B-2A2215E6BC52}" srcOrd="8" destOrd="0" presId="urn:microsoft.com/office/officeart/2005/8/layout/hierarchy3"/>
    <dgm:cxn modelId="{55EC7EC7-E373-4EF3-8E7A-CEE7A09F8F50}" type="presParOf" srcId="{E391D369-E06D-49EA-A7BD-2DFCF1AB8B1A}" destId="{88DBF1CA-4821-401F-A3DE-5A154806A6E6}" srcOrd="9" destOrd="0" presId="urn:microsoft.com/office/officeart/2005/8/layout/hierarchy3"/>
    <dgm:cxn modelId="{3270C178-3632-4DEC-BF45-7AEDEAFF6056}" type="presParOf" srcId="{E391D369-E06D-49EA-A7BD-2DFCF1AB8B1A}" destId="{BB8F4212-12E7-4CBB-93C8-E9A70B7FEEA6}" srcOrd="10" destOrd="0" presId="urn:microsoft.com/office/officeart/2005/8/layout/hierarchy3"/>
    <dgm:cxn modelId="{0B29ECDB-EAB6-464D-BE4D-45907DDD1585}" type="presParOf" srcId="{E391D369-E06D-49EA-A7BD-2DFCF1AB8B1A}" destId="{19418418-A829-4A0F-ABB9-CEAA57C327FE}" srcOrd="11" destOrd="0" presId="urn:microsoft.com/office/officeart/2005/8/layout/hierarchy3"/>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30BD68C-96FA-4C67-99BF-C1AF0A6673FA}"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l-GR"/>
        </a:p>
      </dgm:t>
    </dgm:pt>
    <dgm:pt modelId="{9359AB0D-8365-479B-99F9-473DD56BDA7B}">
      <dgm:prSet phldrT="[Κείμενο]" custT="1"/>
      <dgm:spPr/>
      <dgm:t>
        <a:bodyPr/>
        <a:lstStyle/>
        <a:p>
          <a:pPr algn="ctr"/>
          <a:r>
            <a:rPr lang="el-GR" sz="3200" dirty="0" smtClean="0">
              <a:latin typeface="Times New Roman" panose="02020603050405020304" pitchFamily="18" charset="0"/>
              <a:cs typeface="Times New Roman" panose="02020603050405020304" pitchFamily="18" charset="0"/>
            </a:rPr>
            <a:t>Μεθοδολογική </a:t>
          </a:r>
          <a:r>
            <a:rPr lang="el-GR" sz="3200" dirty="0" err="1" smtClean="0">
              <a:latin typeface="Times New Roman" panose="02020603050405020304" pitchFamily="18" charset="0"/>
              <a:cs typeface="Times New Roman" panose="02020603050405020304" pitchFamily="18" charset="0"/>
            </a:rPr>
            <a:t>τριγωνοποίηση</a:t>
          </a:r>
          <a:endParaRPr lang="el-GR" sz="3200" dirty="0">
            <a:latin typeface="Times New Roman" panose="02020603050405020304" pitchFamily="18" charset="0"/>
            <a:cs typeface="Times New Roman" panose="02020603050405020304" pitchFamily="18" charset="0"/>
          </a:endParaRPr>
        </a:p>
      </dgm:t>
    </dgm:pt>
    <dgm:pt modelId="{912B6B02-DEED-4E67-ACE4-567AF6BF166F}" type="parTrans" cxnId="{ECA79A52-CC4D-45AE-B4C2-386E25926099}">
      <dgm:prSet/>
      <dgm:spPr/>
      <dgm:t>
        <a:bodyPr/>
        <a:lstStyle/>
        <a:p>
          <a:endParaRPr lang="el-GR">
            <a:latin typeface="Times New Roman" panose="02020603050405020304" pitchFamily="18" charset="0"/>
            <a:cs typeface="Times New Roman" panose="02020603050405020304" pitchFamily="18" charset="0"/>
          </a:endParaRPr>
        </a:p>
      </dgm:t>
    </dgm:pt>
    <dgm:pt modelId="{46DED7B1-7113-4C39-8592-33C25A324119}" type="sibTrans" cxnId="{ECA79A52-CC4D-45AE-B4C2-386E25926099}">
      <dgm:prSet/>
      <dgm:spPr/>
      <dgm:t>
        <a:bodyPr/>
        <a:lstStyle/>
        <a:p>
          <a:endParaRPr lang="el-GR">
            <a:latin typeface="Times New Roman" panose="02020603050405020304" pitchFamily="18" charset="0"/>
            <a:cs typeface="Times New Roman" panose="02020603050405020304" pitchFamily="18" charset="0"/>
          </a:endParaRPr>
        </a:p>
      </dgm:t>
    </dgm:pt>
    <dgm:pt modelId="{EBA4882E-DC3F-430D-9C3C-052658BFBAD4}">
      <dgm:prSet phldrT="[Κείμενο]" custT="1"/>
      <dgm:spPr/>
      <dgm:t>
        <a:bodyPr/>
        <a:lstStyle/>
        <a:p>
          <a:pPr algn="l"/>
          <a:r>
            <a:rPr lang="el-GR" sz="2400" dirty="0" smtClean="0">
              <a:latin typeface="Times New Roman" panose="02020603050405020304" pitchFamily="18" charset="0"/>
              <a:cs typeface="Times New Roman" panose="02020603050405020304" pitchFamily="18" charset="0"/>
            </a:rPr>
            <a:t>Συγκέντρωση ποιοτικών δεδομένων από </a:t>
          </a:r>
          <a:r>
            <a:rPr lang="el-GR" sz="2400" b="1" dirty="0" smtClean="0">
              <a:latin typeface="Times New Roman" panose="02020603050405020304" pitchFamily="18" charset="0"/>
              <a:cs typeface="Times New Roman" panose="02020603050405020304" pitchFamily="18" charset="0"/>
            </a:rPr>
            <a:t>τρεις διαφορετικές πηγές </a:t>
          </a:r>
          <a:r>
            <a:rPr lang="el-GR" sz="2400" dirty="0" smtClean="0">
              <a:latin typeface="Times New Roman" panose="02020603050405020304" pitchFamily="18" charset="0"/>
              <a:cs typeface="Times New Roman" panose="02020603050405020304" pitchFamily="18" charset="0"/>
            </a:rPr>
            <a:t>(μαθητών, ερευνήτριας - παρατηρητή, κριτών – εκπαιδευτικών και κριτή – οδοντίατρου)</a:t>
          </a:r>
          <a:endParaRPr lang="el-GR" sz="2400" dirty="0">
            <a:latin typeface="Times New Roman" panose="02020603050405020304" pitchFamily="18" charset="0"/>
            <a:cs typeface="Times New Roman" panose="02020603050405020304" pitchFamily="18" charset="0"/>
          </a:endParaRPr>
        </a:p>
      </dgm:t>
    </dgm:pt>
    <dgm:pt modelId="{568DF380-82E5-479D-8D1A-7BC8A6B48272}" type="parTrans" cxnId="{136C840C-AEFE-44D8-9EE1-EDD25A75D2BF}">
      <dgm:prSet/>
      <dgm:spPr/>
      <dgm:t>
        <a:bodyPr/>
        <a:lstStyle/>
        <a:p>
          <a:endParaRPr lang="el-GR">
            <a:latin typeface="Times New Roman" panose="02020603050405020304" pitchFamily="18" charset="0"/>
            <a:cs typeface="Times New Roman" panose="02020603050405020304" pitchFamily="18" charset="0"/>
          </a:endParaRPr>
        </a:p>
      </dgm:t>
    </dgm:pt>
    <dgm:pt modelId="{5596AFC5-9C35-4C3D-B630-2E710AFC31A0}" type="sibTrans" cxnId="{136C840C-AEFE-44D8-9EE1-EDD25A75D2BF}">
      <dgm:prSet/>
      <dgm:spPr/>
      <dgm:t>
        <a:bodyPr/>
        <a:lstStyle/>
        <a:p>
          <a:endParaRPr lang="el-GR">
            <a:latin typeface="Times New Roman" panose="02020603050405020304" pitchFamily="18" charset="0"/>
            <a:cs typeface="Times New Roman" panose="02020603050405020304" pitchFamily="18" charset="0"/>
          </a:endParaRPr>
        </a:p>
      </dgm:t>
    </dgm:pt>
    <dgm:pt modelId="{DBA151AC-6422-416C-A9E2-BE32B4935EC7}">
      <dgm:prSet phldrT="[Κείμενο]" custT="1"/>
      <dgm:spPr/>
      <dgm:t>
        <a:bodyPr/>
        <a:lstStyle/>
        <a:p>
          <a:pPr algn="just"/>
          <a:r>
            <a:rPr lang="el-GR" sz="2400" dirty="0" smtClean="0">
              <a:latin typeface="Times New Roman" panose="02020603050405020304" pitchFamily="18" charset="0"/>
              <a:cs typeface="Times New Roman" panose="02020603050405020304" pitchFamily="18" charset="0"/>
            </a:rPr>
            <a:t>Χρήση </a:t>
          </a:r>
          <a:r>
            <a:rPr lang="el-GR" sz="2400" b="1" dirty="0" smtClean="0">
              <a:latin typeface="Times New Roman" panose="02020603050405020304" pitchFamily="18" charset="0"/>
              <a:cs typeface="Times New Roman" panose="02020603050405020304" pitchFamily="18" charset="0"/>
            </a:rPr>
            <a:t>διαφορετικών μεθόδων συλλογής δεδομένων </a:t>
          </a:r>
          <a:r>
            <a:rPr lang="el-GR" sz="2400" dirty="0" smtClean="0">
              <a:latin typeface="Times New Roman" panose="02020603050405020304" pitchFamily="18" charset="0"/>
              <a:cs typeface="Times New Roman" panose="02020603050405020304" pitchFamily="18" charset="0"/>
            </a:rPr>
            <a:t>(ερωτηματολόγια ανοιχτού τύπου μαθητών, συμμετοχική παρατήρηση ερευνήτριας, μελέτη δεδομένων στην πλατφόρμα </a:t>
          </a:r>
          <a:r>
            <a:rPr lang="en-US" sz="2400" dirty="0" smtClean="0">
              <a:latin typeface="Times New Roman" panose="02020603050405020304" pitchFamily="18" charset="0"/>
              <a:cs typeface="Times New Roman" panose="02020603050405020304" pitchFamily="18" charset="0"/>
            </a:rPr>
            <a:t>Chamilo, </a:t>
          </a:r>
          <a:r>
            <a:rPr lang="el-GR" sz="2400" dirty="0" smtClean="0">
              <a:latin typeface="Times New Roman" panose="02020603050405020304" pitchFamily="18" charset="0"/>
              <a:cs typeface="Times New Roman" panose="02020603050405020304" pitchFamily="18" charset="0"/>
            </a:rPr>
            <a:t>σχολιασμός </a:t>
          </a:r>
          <a:r>
            <a:rPr lang="en-US" sz="2400" dirty="0" smtClean="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του υλικού από τους μαθητές στο </a:t>
          </a:r>
          <a:r>
            <a:rPr lang="en-US" sz="2400" dirty="0" err="1" smtClean="0">
              <a:latin typeface="Times New Roman" panose="02020603050405020304" pitchFamily="18" charset="0"/>
              <a:cs typeface="Times New Roman" panose="02020603050405020304" pitchFamily="18" charset="0"/>
            </a:rPr>
            <a:t>Padlet</a:t>
          </a:r>
          <a:r>
            <a:rPr lang="el-GR" sz="2400" dirty="0" smtClean="0">
              <a:latin typeface="Times New Roman" panose="02020603050405020304" pitchFamily="18" charset="0"/>
              <a:cs typeface="Times New Roman" panose="02020603050405020304" pitchFamily="18" charset="0"/>
            </a:rPr>
            <a:t>, ημερολόγιο ερευνήτριας, σχόλια κριτών εκπαιδευτικών, έκθεση κριτή οδοντίατρου)</a:t>
          </a:r>
          <a:endParaRPr lang="el-GR" sz="2400" dirty="0">
            <a:latin typeface="Times New Roman" panose="02020603050405020304" pitchFamily="18" charset="0"/>
            <a:cs typeface="Times New Roman" panose="02020603050405020304" pitchFamily="18" charset="0"/>
          </a:endParaRPr>
        </a:p>
      </dgm:t>
    </dgm:pt>
    <dgm:pt modelId="{8C721911-8536-4260-B911-5E4DF61E3E0E}" type="parTrans" cxnId="{AE015CBB-4FE3-4045-81C5-FA69CB9B224B}">
      <dgm:prSet/>
      <dgm:spPr/>
      <dgm:t>
        <a:bodyPr/>
        <a:lstStyle/>
        <a:p>
          <a:endParaRPr lang="el-GR">
            <a:latin typeface="Times New Roman" panose="02020603050405020304" pitchFamily="18" charset="0"/>
            <a:cs typeface="Times New Roman" panose="02020603050405020304" pitchFamily="18" charset="0"/>
          </a:endParaRPr>
        </a:p>
      </dgm:t>
    </dgm:pt>
    <dgm:pt modelId="{B4AD61A3-C35B-4932-9F70-B636487B9FEE}" type="sibTrans" cxnId="{AE015CBB-4FE3-4045-81C5-FA69CB9B224B}">
      <dgm:prSet/>
      <dgm:spPr/>
      <dgm:t>
        <a:bodyPr/>
        <a:lstStyle/>
        <a:p>
          <a:endParaRPr lang="el-GR">
            <a:latin typeface="Times New Roman" panose="02020603050405020304" pitchFamily="18" charset="0"/>
            <a:cs typeface="Times New Roman" panose="02020603050405020304" pitchFamily="18" charset="0"/>
          </a:endParaRPr>
        </a:p>
      </dgm:t>
    </dgm:pt>
    <dgm:pt modelId="{E9A88B58-6DDC-4E09-8E23-353DA5D9251C}">
      <dgm:prSet custT="1"/>
      <dgm:spPr/>
      <dgm:t>
        <a:bodyPr/>
        <a:lstStyle/>
        <a:p>
          <a:pPr algn="ctr"/>
          <a:r>
            <a:rPr lang="el-GR" sz="3200" dirty="0" smtClean="0">
              <a:latin typeface="Times New Roman" panose="02020603050405020304" pitchFamily="18" charset="0"/>
              <a:cs typeface="Times New Roman" panose="02020603050405020304" pitchFamily="18" charset="0"/>
            </a:rPr>
            <a:t>Κριτής οδοντίατρος</a:t>
          </a:r>
          <a:endParaRPr lang="el-GR" sz="3200" dirty="0">
            <a:latin typeface="Times New Roman" panose="02020603050405020304" pitchFamily="18" charset="0"/>
            <a:cs typeface="Times New Roman" panose="02020603050405020304" pitchFamily="18" charset="0"/>
          </a:endParaRPr>
        </a:p>
      </dgm:t>
    </dgm:pt>
    <dgm:pt modelId="{1F7EF15B-84C0-48FA-AE2D-4E350EEBADA3}" type="sibTrans" cxnId="{316468B4-4A65-46B4-A202-B585173319F5}">
      <dgm:prSet/>
      <dgm:spPr/>
      <dgm:t>
        <a:bodyPr/>
        <a:lstStyle/>
        <a:p>
          <a:endParaRPr lang="el-GR">
            <a:latin typeface="Times New Roman" panose="02020603050405020304" pitchFamily="18" charset="0"/>
            <a:cs typeface="Times New Roman" panose="02020603050405020304" pitchFamily="18" charset="0"/>
          </a:endParaRPr>
        </a:p>
      </dgm:t>
    </dgm:pt>
    <dgm:pt modelId="{8D2135DA-D0A8-4F2D-A1B0-E0C6C25340F0}" type="parTrans" cxnId="{316468B4-4A65-46B4-A202-B585173319F5}">
      <dgm:prSet/>
      <dgm:spPr/>
      <dgm:t>
        <a:bodyPr/>
        <a:lstStyle/>
        <a:p>
          <a:endParaRPr lang="el-GR">
            <a:latin typeface="Times New Roman" panose="02020603050405020304" pitchFamily="18" charset="0"/>
            <a:cs typeface="Times New Roman" panose="02020603050405020304" pitchFamily="18" charset="0"/>
          </a:endParaRPr>
        </a:p>
      </dgm:t>
    </dgm:pt>
    <dgm:pt modelId="{E4E2A601-4009-4A68-84DA-324D47E3A919}" type="pres">
      <dgm:prSet presAssocID="{F30BD68C-96FA-4C67-99BF-C1AF0A6673FA}" presName="linear" presStyleCnt="0">
        <dgm:presLayoutVars>
          <dgm:animLvl val="lvl"/>
          <dgm:resizeHandles val="exact"/>
        </dgm:presLayoutVars>
      </dgm:prSet>
      <dgm:spPr/>
      <dgm:t>
        <a:bodyPr/>
        <a:lstStyle/>
        <a:p>
          <a:endParaRPr lang="el-GR"/>
        </a:p>
      </dgm:t>
    </dgm:pt>
    <dgm:pt modelId="{2F4111D4-B302-4054-A604-4695DB748756}" type="pres">
      <dgm:prSet presAssocID="{9359AB0D-8365-479B-99F9-473DD56BDA7B}" presName="parentText" presStyleLbl="node1" presStyleIdx="0" presStyleCnt="2" custScaleY="38686" custLinFactNeighborX="-327" custLinFactNeighborY="-26811">
        <dgm:presLayoutVars>
          <dgm:chMax val="0"/>
          <dgm:bulletEnabled val="1"/>
        </dgm:presLayoutVars>
      </dgm:prSet>
      <dgm:spPr/>
      <dgm:t>
        <a:bodyPr/>
        <a:lstStyle/>
        <a:p>
          <a:endParaRPr lang="el-GR"/>
        </a:p>
      </dgm:t>
    </dgm:pt>
    <dgm:pt modelId="{4D49B93F-9F90-4880-A404-04965C4CD1D6}" type="pres">
      <dgm:prSet presAssocID="{9359AB0D-8365-479B-99F9-473DD56BDA7B}" presName="childText" presStyleLbl="revTx" presStyleIdx="0" presStyleCnt="1" custScaleY="108163" custLinFactNeighborX="-327" custLinFactNeighborY="-43331">
        <dgm:presLayoutVars>
          <dgm:bulletEnabled val="1"/>
        </dgm:presLayoutVars>
      </dgm:prSet>
      <dgm:spPr/>
      <dgm:t>
        <a:bodyPr/>
        <a:lstStyle/>
        <a:p>
          <a:endParaRPr lang="el-GR"/>
        </a:p>
      </dgm:t>
    </dgm:pt>
    <dgm:pt modelId="{992EFD43-4EDA-40B1-9374-84373AA3C365}" type="pres">
      <dgm:prSet presAssocID="{E9A88B58-6DDC-4E09-8E23-353DA5D9251C}" presName="parentText" presStyleLbl="node1" presStyleIdx="1" presStyleCnt="2" custScaleY="32236" custLinFactNeighborX="-327" custLinFactNeighborY="-23325">
        <dgm:presLayoutVars>
          <dgm:chMax val="0"/>
          <dgm:bulletEnabled val="1"/>
        </dgm:presLayoutVars>
      </dgm:prSet>
      <dgm:spPr/>
      <dgm:t>
        <a:bodyPr/>
        <a:lstStyle/>
        <a:p>
          <a:endParaRPr lang="el-GR"/>
        </a:p>
      </dgm:t>
    </dgm:pt>
  </dgm:ptLst>
  <dgm:cxnLst>
    <dgm:cxn modelId="{ECA79A52-CC4D-45AE-B4C2-386E25926099}" srcId="{F30BD68C-96FA-4C67-99BF-C1AF0A6673FA}" destId="{9359AB0D-8365-479B-99F9-473DD56BDA7B}" srcOrd="0" destOrd="0" parTransId="{912B6B02-DEED-4E67-ACE4-567AF6BF166F}" sibTransId="{46DED7B1-7113-4C39-8592-33C25A324119}"/>
    <dgm:cxn modelId="{316468B4-4A65-46B4-A202-B585173319F5}" srcId="{F30BD68C-96FA-4C67-99BF-C1AF0A6673FA}" destId="{E9A88B58-6DDC-4E09-8E23-353DA5D9251C}" srcOrd="1" destOrd="0" parTransId="{8D2135DA-D0A8-4F2D-A1B0-E0C6C25340F0}" sibTransId="{1F7EF15B-84C0-48FA-AE2D-4E350EEBADA3}"/>
    <dgm:cxn modelId="{AA68029B-EE33-445D-9F94-EB604D2F3973}" type="presOf" srcId="{9359AB0D-8365-479B-99F9-473DD56BDA7B}" destId="{2F4111D4-B302-4054-A604-4695DB748756}" srcOrd="0" destOrd="0" presId="urn:microsoft.com/office/officeart/2005/8/layout/vList2"/>
    <dgm:cxn modelId="{E551A20E-0AA4-466E-8587-5482FD83182F}" type="presOf" srcId="{DBA151AC-6422-416C-A9E2-BE32B4935EC7}" destId="{4D49B93F-9F90-4880-A404-04965C4CD1D6}" srcOrd="0" destOrd="1" presId="urn:microsoft.com/office/officeart/2005/8/layout/vList2"/>
    <dgm:cxn modelId="{136C840C-AEFE-44D8-9EE1-EDD25A75D2BF}" srcId="{9359AB0D-8365-479B-99F9-473DD56BDA7B}" destId="{EBA4882E-DC3F-430D-9C3C-052658BFBAD4}" srcOrd="0" destOrd="0" parTransId="{568DF380-82E5-479D-8D1A-7BC8A6B48272}" sibTransId="{5596AFC5-9C35-4C3D-B630-2E710AFC31A0}"/>
    <dgm:cxn modelId="{50D9D2EA-DD0E-4CF5-9D94-69E37D784BB4}" type="presOf" srcId="{E9A88B58-6DDC-4E09-8E23-353DA5D9251C}" destId="{992EFD43-4EDA-40B1-9374-84373AA3C365}" srcOrd="0" destOrd="0" presId="urn:microsoft.com/office/officeart/2005/8/layout/vList2"/>
    <dgm:cxn modelId="{AE015CBB-4FE3-4045-81C5-FA69CB9B224B}" srcId="{9359AB0D-8365-479B-99F9-473DD56BDA7B}" destId="{DBA151AC-6422-416C-A9E2-BE32B4935EC7}" srcOrd="1" destOrd="0" parTransId="{8C721911-8536-4260-B911-5E4DF61E3E0E}" sibTransId="{B4AD61A3-C35B-4932-9F70-B636487B9FEE}"/>
    <dgm:cxn modelId="{AD81A5CA-062F-4DB5-A995-53D26FF2A8B7}" type="presOf" srcId="{EBA4882E-DC3F-430D-9C3C-052658BFBAD4}" destId="{4D49B93F-9F90-4880-A404-04965C4CD1D6}" srcOrd="0" destOrd="0" presId="urn:microsoft.com/office/officeart/2005/8/layout/vList2"/>
    <dgm:cxn modelId="{86FEC2E4-8899-4423-A41E-32C4C1ABAD82}" type="presOf" srcId="{F30BD68C-96FA-4C67-99BF-C1AF0A6673FA}" destId="{E4E2A601-4009-4A68-84DA-324D47E3A919}" srcOrd="0" destOrd="0" presId="urn:microsoft.com/office/officeart/2005/8/layout/vList2"/>
    <dgm:cxn modelId="{2AA236E7-06D4-4020-9AC2-DE5063756F0F}" type="presParOf" srcId="{E4E2A601-4009-4A68-84DA-324D47E3A919}" destId="{2F4111D4-B302-4054-A604-4695DB748756}" srcOrd="0" destOrd="0" presId="urn:microsoft.com/office/officeart/2005/8/layout/vList2"/>
    <dgm:cxn modelId="{EF15A15E-C1AB-42C8-81C4-6F1C363A0918}" type="presParOf" srcId="{E4E2A601-4009-4A68-84DA-324D47E3A919}" destId="{4D49B93F-9F90-4880-A404-04965C4CD1D6}" srcOrd="1" destOrd="0" presId="urn:microsoft.com/office/officeart/2005/8/layout/vList2"/>
    <dgm:cxn modelId="{E97169C6-C730-4090-B8C3-DDC49F613960}" type="presParOf" srcId="{E4E2A601-4009-4A68-84DA-324D47E3A919}" destId="{992EFD43-4EDA-40B1-9374-84373AA3C365}"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8A6ED94-CDBA-487E-9130-0EE5DE27F8CA}">
      <dsp:nvSpPr>
        <dsp:cNvPr id="0" name=""/>
        <dsp:cNvSpPr/>
      </dsp:nvSpPr>
      <dsp:spPr>
        <a:xfrm>
          <a:off x="4389342" y="2114757"/>
          <a:ext cx="3023800" cy="560453"/>
        </a:xfrm>
        <a:custGeom>
          <a:avLst/>
          <a:gdLst/>
          <a:ahLst/>
          <a:cxnLst/>
          <a:rect l="0" t="0" r="0" b="0"/>
          <a:pathLst>
            <a:path>
              <a:moveTo>
                <a:pt x="0" y="0"/>
              </a:moveTo>
              <a:lnTo>
                <a:pt x="0" y="327748"/>
              </a:lnTo>
              <a:lnTo>
                <a:pt x="3023800" y="327748"/>
              </a:lnTo>
              <a:lnTo>
                <a:pt x="3023800" y="5604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8455F7-E1EB-4B5B-897B-8DB753F18653}">
      <dsp:nvSpPr>
        <dsp:cNvPr id="0" name=""/>
        <dsp:cNvSpPr/>
      </dsp:nvSpPr>
      <dsp:spPr>
        <a:xfrm>
          <a:off x="4343622" y="2114757"/>
          <a:ext cx="91440" cy="544850"/>
        </a:xfrm>
        <a:custGeom>
          <a:avLst/>
          <a:gdLst/>
          <a:ahLst/>
          <a:cxnLst/>
          <a:rect l="0" t="0" r="0" b="0"/>
          <a:pathLst>
            <a:path>
              <a:moveTo>
                <a:pt x="45720" y="0"/>
              </a:moveTo>
              <a:lnTo>
                <a:pt x="45720" y="312145"/>
              </a:lnTo>
              <a:lnTo>
                <a:pt x="117581" y="312145"/>
              </a:lnTo>
              <a:lnTo>
                <a:pt x="117581" y="5448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C7223F-699F-4DDA-8BB5-F0DD88C6B1BE}">
      <dsp:nvSpPr>
        <dsp:cNvPr id="0" name=""/>
        <dsp:cNvSpPr/>
      </dsp:nvSpPr>
      <dsp:spPr>
        <a:xfrm>
          <a:off x="1310768" y="2114757"/>
          <a:ext cx="3078574" cy="560453"/>
        </a:xfrm>
        <a:custGeom>
          <a:avLst/>
          <a:gdLst/>
          <a:ahLst/>
          <a:cxnLst/>
          <a:rect l="0" t="0" r="0" b="0"/>
          <a:pathLst>
            <a:path>
              <a:moveTo>
                <a:pt x="3078574" y="0"/>
              </a:moveTo>
              <a:lnTo>
                <a:pt x="3078574" y="327748"/>
              </a:lnTo>
              <a:lnTo>
                <a:pt x="0" y="327748"/>
              </a:lnTo>
              <a:lnTo>
                <a:pt x="0" y="5604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CA8E4C-BE67-4C14-B5FF-109882E8BD1D}">
      <dsp:nvSpPr>
        <dsp:cNvPr id="0" name=""/>
        <dsp:cNvSpPr/>
      </dsp:nvSpPr>
      <dsp:spPr>
        <a:xfrm>
          <a:off x="3124203" y="152402"/>
          <a:ext cx="2530277" cy="19623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smtClean="0"/>
            <a:t>Η συμπληρωματική σχολική εξ αποστάσεως εκπαίδευση στην Ελλάδα </a:t>
          </a:r>
          <a:endParaRPr lang="el-GR" sz="1600" kern="1200" dirty="0"/>
        </a:p>
      </dsp:txBody>
      <dsp:txXfrm>
        <a:off x="3124203" y="152402"/>
        <a:ext cx="2530277" cy="1962355"/>
      </dsp:txXfrm>
    </dsp:sp>
    <dsp:sp modelId="{092BC33F-E879-4D67-A893-1748511D9841}">
      <dsp:nvSpPr>
        <dsp:cNvPr id="0" name=""/>
        <dsp:cNvSpPr/>
      </dsp:nvSpPr>
      <dsp:spPr>
        <a:xfrm>
          <a:off x="2601" y="2675210"/>
          <a:ext cx="2616334" cy="22589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b="1" u="sng" kern="1200" dirty="0" smtClean="0"/>
            <a:t>Σύγχρονη</a:t>
          </a:r>
          <a:r>
            <a:rPr lang="el-GR" sz="1800" u="sng" kern="1200" dirty="0" smtClean="0"/>
            <a:t> </a:t>
          </a:r>
        </a:p>
        <a:p>
          <a:pPr lvl="0" algn="ctr" defTabSz="800100">
            <a:lnSpc>
              <a:spcPct val="90000"/>
            </a:lnSpc>
            <a:spcBef>
              <a:spcPct val="0"/>
            </a:spcBef>
            <a:spcAft>
              <a:spcPct val="35000"/>
            </a:spcAft>
          </a:pPr>
          <a:r>
            <a:rPr lang="el-GR" sz="1800" kern="1200" dirty="0" smtClean="0"/>
            <a:t>«Οίκαδε», «Οδυσσέας», «Σχεδία»</a:t>
          </a:r>
          <a:endParaRPr lang="el-GR" sz="1800" kern="1200" dirty="0"/>
        </a:p>
      </dsp:txBody>
      <dsp:txXfrm>
        <a:off x="2601" y="2675210"/>
        <a:ext cx="2616334" cy="2258943"/>
      </dsp:txXfrm>
    </dsp:sp>
    <dsp:sp modelId="{4803A619-AE92-4CCD-A18F-A8E3BFCC6F96}">
      <dsp:nvSpPr>
        <dsp:cNvPr id="0" name=""/>
        <dsp:cNvSpPr/>
      </dsp:nvSpPr>
      <dsp:spPr>
        <a:xfrm>
          <a:off x="3165037" y="2659608"/>
          <a:ext cx="2592332" cy="22589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b="1" u="sng" kern="1200" dirty="0" smtClean="0"/>
            <a:t>Ασύγχρονη</a:t>
          </a:r>
          <a:r>
            <a:rPr lang="el-GR" sz="1800" u="sng" kern="1200" dirty="0" smtClean="0"/>
            <a:t> </a:t>
          </a:r>
        </a:p>
        <a:p>
          <a:pPr lvl="0" algn="ctr" defTabSz="800100">
            <a:lnSpc>
              <a:spcPct val="90000"/>
            </a:lnSpc>
            <a:spcBef>
              <a:spcPct val="0"/>
            </a:spcBef>
            <a:spcAft>
              <a:spcPct val="35000"/>
            </a:spcAft>
          </a:pPr>
          <a:r>
            <a:rPr lang="el-GR" sz="1600" kern="1200" dirty="0" smtClean="0"/>
            <a:t>«Νησί των Φαιάκων», «Ολοκληρωμένη πλατφόρμα ανοιχτού λογισμικού» (υπουργείο παιδείας 2011) </a:t>
          </a:r>
          <a:r>
            <a:rPr lang="el-GR" sz="1600" u="sng" kern="1200" dirty="0" smtClean="0"/>
            <a:t>http://digitalschool.minedu.gov.gr/manuals/sxoleio.php </a:t>
          </a:r>
          <a:endParaRPr lang="el-GR" sz="1600" kern="1200" dirty="0"/>
        </a:p>
      </dsp:txBody>
      <dsp:txXfrm>
        <a:off x="3165037" y="2659608"/>
        <a:ext cx="2592332" cy="2258943"/>
      </dsp:txXfrm>
    </dsp:sp>
    <dsp:sp modelId="{2F7B7FCA-B032-409C-BF6E-069B60C9FC20}">
      <dsp:nvSpPr>
        <dsp:cNvPr id="0" name=""/>
        <dsp:cNvSpPr/>
      </dsp:nvSpPr>
      <dsp:spPr>
        <a:xfrm>
          <a:off x="6142086" y="2675210"/>
          <a:ext cx="2542112" cy="21840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b="1" u="sng" kern="1200" dirty="0" smtClean="0"/>
            <a:t>Συνδυασμός σύγχρονης και ασύγχρονης σχολικής εξ αποστάσεως συμπληρωματικής εκπαίδευσης στην πρωτοβάθμια εκπαίδευση</a:t>
          </a:r>
        </a:p>
        <a:p>
          <a:pPr lvl="0" algn="ctr" defTabSz="711200">
            <a:lnSpc>
              <a:spcPct val="90000"/>
            </a:lnSpc>
            <a:spcBef>
              <a:spcPct val="0"/>
            </a:spcBef>
            <a:spcAft>
              <a:spcPct val="35000"/>
            </a:spcAft>
          </a:pPr>
          <a:r>
            <a:rPr lang="el-GR" sz="1600" i="0" u="none" kern="1200" dirty="0" smtClean="0"/>
            <a:t>«</a:t>
          </a:r>
          <a:r>
            <a:rPr lang="el-GR" sz="1600" i="0" u="none" kern="1200" dirty="0" err="1" smtClean="0"/>
            <a:t>eTwinning</a:t>
          </a:r>
          <a:r>
            <a:rPr lang="el-GR" sz="1600" i="0" u="none" kern="1200" dirty="0" smtClean="0"/>
            <a:t>», «Διδασκαλία της ελληνικής ως δεύτερης και ξένης γλώσσας» </a:t>
          </a:r>
          <a:endParaRPr lang="el-GR" sz="1600" i="0" u="none" kern="1200" dirty="0"/>
        </a:p>
      </dsp:txBody>
      <dsp:txXfrm>
        <a:off x="6142086" y="2675210"/>
        <a:ext cx="2542112" cy="218405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8EAD273-3811-46E4-BD7D-57987ECC2CB6}">
      <dsp:nvSpPr>
        <dsp:cNvPr id="0" name=""/>
        <dsp:cNvSpPr/>
      </dsp:nvSpPr>
      <dsp:spPr>
        <a:xfrm>
          <a:off x="0" y="0"/>
          <a:ext cx="9144000" cy="4953000"/>
        </a:xfrm>
        <a:prstGeom prst="roundRect">
          <a:avLst>
            <a:gd name="adj" fmla="val 8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3057790" numCol="1" spcCol="1270" anchor="t" anchorCtr="0">
          <a:noAutofit/>
        </a:bodyPr>
        <a:lstStyle/>
        <a:p>
          <a:pPr lvl="0" algn="l" defTabSz="1022350">
            <a:lnSpc>
              <a:spcPct val="90000"/>
            </a:lnSpc>
            <a:spcBef>
              <a:spcPct val="0"/>
            </a:spcBef>
            <a:spcAft>
              <a:spcPct val="35000"/>
            </a:spcAft>
          </a:pPr>
          <a:r>
            <a:rPr lang="el-GR" sz="2300" b="1" kern="1200" dirty="0" smtClean="0">
              <a:latin typeface="Times New Roman" pitchFamily="18" charset="0"/>
              <a:cs typeface="Times New Roman" pitchFamily="18" charset="0"/>
            </a:rPr>
            <a:t>Λόγοι επιλογής </a:t>
          </a:r>
          <a:r>
            <a:rPr lang="el-GR" sz="2300" b="1" i="1" u="sng" kern="1200" dirty="0" smtClean="0">
              <a:latin typeface="Times New Roman" pitchFamily="18" charset="0"/>
              <a:cs typeface="Times New Roman" pitchFamily="18" charset="0"/>
            </a:rPr>
            <a:t>του περιεχομένου </a:t>
          </a:r>
          <a:r>
            <a:rPr lang="el-GR" sz="2300" b="1" kern="1200" dirty="0" smtClean="0">
              <a:latin typeface="Times New Roman" pitchFamily="18" charset="0"/>
              <a:cs typeface="Times New Roman" pitchFamily="18" charset="0"/>
            </a:rPr>
            <a:t>του Ε.Υ., λόγοι επιλογής </a:t>
          </a:r>
          <a:r>
            <a:rPr lang="el-GR" sz="2300" b="1" i="1" u="sng" kern="1200" dirty="0" smtClean="0">
              <a:latin typeface="Times New Roman" pitchFamily="18" charset="0"/>
              <a:cs typeface="Times New Roman" pitchFamily="18" charset="0"/>
            </a:rPr>
            <a:t>της Ε.Ζ</a:t>
          </a:r>
          <a:r>
            <a:rPr lang="el-GR" sz="2300" b="1" u="sng" kern="1200" dirty="0" smtClean="0">
              <a:latin typeface="Times New Roman" pitchFamily="18" charset="0"/>
              <a:cs typeface="Times New Roman" pitchFamily="18" charset="0"/>
            </a:rPr>
            <a:t>. </a:t>
          </a:r>
          <a:r>
            <a:rPr lang="el-GR" sz="2300" b="1" kern="1200" dirty="0" smtClean="0">
              <a:latin typeface="Times New Roman" pitchFamily="18" charset="0"/>
              <a:cs typeface="Times New Roman" pitchFamily="18" charset="0"/>
            </a:rPr>
            <a:t>για την ένταξη του Ε.Υ. στο ωρολόγιο πρόγραμμα του σχολείου</a:t>
          </a:r>
          <a:endParaRPr lang="el-GR" sz="2300" kern="1200" dirty="0">
            <a:latin typeface="Times New Roman" panose="02020603050405020304" pitchFamily="18" charset="0"/>
            <a:cs typeface="Times New Roman" panose="02020603050405020304" pitchFamily="18" charset="0"/>
          </a:endParaRPr>
        </a:p>
      </dsp:txBody>
      <dsp:txXfrm>
        <a:off x="0" y="0"/>
        <a:ext cx="9144000" cy="495300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E05D21D-87BB-4117-83E9-CD0F3A4468A6}">
      <dsp:nvSpPr>
        <dsp:cNvPr id="0" name=""/>
        <dsp:cNvSpPr/>
      </dsp:nvSpPr>
      <dsp:spPr>
        <a:xfrm>
          <a:off x="2746626" y="1987917"/>
          <a:ext cx="1669547" cy="166954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el-GR" sz="5400" kern="1200" dirty="0" smtClean="0"/>
            <a:t>Ε.Υ.</a:t>
          </a:r>
          <a:endParaRPr lang="el-GR" sz="5400" kern="1200" dirty="0"/>
        </a:p>
      </dsp:txBody>
      <dsp:txXfrm>
        <a:off x="2746626" y="1987917"/>
        <a:ext cx="1669547" cy="1669547"/>
      </dsp:txXfrm>
    </dsp:sp>
    <dsp:sp modelId="{9EB4B984-B9C3-41E6-A637-98175949D7A8}">
      <dsp:nvSpPr>
        <dsp:cNvPr id="0" name=""/>
        <dsp:cNvSpPr/>
      </dsp:nvSpPr>
      <dsp:spPr>
        <a:xfrm rot="12900000">
          <a:off x="1673344" y="1696501"/>
          <a:ext cx="1278920" cy="47582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058B66-0CB0-4AC5-9255-DAFA85C6BEE5}">
      <dsp:nvSpPr>
        <dsp:cNvPr id="0" name=""/>
        <dsp:cNvSpPr/>
      </dsp:nvSpPr>
      <dsp:spPr>
        <a:xfrm>
          <a:off x="995954" y="933204"/>
          <a:ext cx="1586070" cy="12688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lvl="0" algn="ctr" defTabSz="666750">
            <a:lnSpc>
              <a:spcPct val="90000"/>
            </a:lnSpc>
            <a:spcBef>
              <a:spcPct val="0"/>
            </a:spcBef>
            <a:spcAft>
              <a:spcPct val="35000"/>
            </a:spcAft>
          </a:pPr>
          <a:r>
            <a:rPr lang="el-GR" sz="1500" kern="1200" dirty="0" smtClean="0"/>
            <a:t>ΕΞ ΑΠΟΣΤΑΣΕΩΣ ΕΚΠΑΙΔΕΥΣΗ</a:t>
          </a:r>
          <a:endParaRPr lang="el-GR" sz="1500" kern="1200" dirty="0"/>
        </a:p>
      </dsp:txBody>
      <dsp:txXfrm>
        <a:off x="995954" y="933204"/>
        <a:ext cx="1586070" cy="1268856"/>
      </dsp:txXfrm>
    </dsp:sp>
    <dsp:sp modelId="{7663E7B0-DF05-4C4D-8E79-495E9808536C}">
      <dsp:nvSpPr>
        <dsp:cNvPr id="0" name=""/>
        <dsp:cNvSpPr/>
      </dsp:nvSpPr>
      <dsp:spPr>
        <a:xfrm rot="16200000">
          <a:off x="2941939" y="1036112"/>
          <a:ext cx="1278920" cy="47582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3929FF-6BBB-43C3-AF1E-FF6BF568B217}">
      <dsp:nvSpPr>
        <dsp:cNvPr id="0" name=""/>
        <dsp:cNvSpPr/>
      </dsp:nvSpPr>
      <dsp:spPr>
        <a:xfrm>
          <a:off x="2788364" y="134"/>
          <a:ext cx="1586070" cy="12688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lvl="0" algn="ctr" defTabSz="666750">
            <a:lnSpc>
              <a:spcPct val="90000"/>
            </a:lnSpc>
            <a:spcBef>
              <a:spcPct val="0"/>
            </a:spcBef>
            <a:spcAft>
              <a:spcPct val="35000"/>
            </a:spcAft>
          </a:pPr>
          <a:r>
            <a:rPr lang="el-GR" sz="1500" kern="1200" dirty="0" smtClean="0"/>
            <a:t>ΣΤΟΜΑΤΙΚΗ ΥΓΙΕΙΝΗ</a:t>
          </a:r>
          <a:endParaRPr lang="el-GR" sz="1500" kern="1200" dirty="0"/>
        </a:p>
      </dsp:txBody>
      <dsp:txXfrm>
        <a:off x="2788364" y="134"/>
        <a:ext cx="1586070" cy="1268856"/>
      </dsp:txXfrm>
    </dsp:sp>
    <dsp:sp modelId="{25751BC2-F4DA-42EC-863D-4D3D8F480025}">
      <dsp:nvSpPr>
        <dsp:cNvPr id="0" name=""/>
        <dsp:cNvSpPr/>
      </dsp:nvSpPr>
      <dsp:spPr>
        <a:xfrm rot="19500000">
          <a:off x="4210534" y="1696501"/>
          <a:ext cx="1278920" cy="47582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495B7FA-9F2A-4E29-9BA1-D1173EDB310A}">
      <dsp:nvSpPr>
        <dsp:cNvPr id="0" name=""/>
        <dsp:cNvSpPr/>
      </dsp:nvSpPr>
      <dsp:spPr>
        <a:xfrm>
          <a:off x="4580775" y="933204"/>
          <a:ext cx="1586070" cy="12688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lvl="0" algn="ctr" defTabSz="666750">
            <a:lnSpc>
              <a:spcPct val="90000"/>
            </a:lnSpc>
            <a:spcBef>
              <a:spcPct val="0"/>
            </a:spcBef>
            <a:spcAft>
              <a:spcPct val="35000"/>
            </a:spcAft>
          </a:pPr>
          <a:r>
            <a:rPr lang="el-GR" sz="1500" kern="1200" dirty="0" smtClean="0"/>
            <a:t>ΠΡΩΤΟΒΑΘΜΙΑ ΕΚΠΑΙΔΕΥΣΗ</a:t>
          </a:r>
          <a:endParaRPr lang="el-GR" sz="1500" kern="1200" dirty="0"/>
        </a:p>
      </dsp:txBody>
      <dsp:txXfrm>
        <a:off x="4580775" y="933204"/>
        <a:ext cx="1586070" cy="1268856"/>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94E8DF0-D41B-4B5D-B622-43AD089845F7}">
      <dsp:nvSpPr>
        <dsp:cNvPr id="0" name=""/>
        <dsp:cNvSpPr/>
      </dsp:nvSpPr>
      <dsp:spPr>
        <a:xfrm>
          <a:off x="0" y="0"/>
          <a:ext cx="8763000" cy="591079"/>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100000"/>
            </a:lnSpc>
            <a:spcBef>
              <a:spcPct val="0"/>
            </a:spcBef>
            <a:spcAft>
              <a:spcPts val="600"/>
            </a:spcAft>
          </a:pPr>
          <a:r>
            <a:rPr lang="el-GR" sz="3200" kern="1200" dirty="0" smtClean="0">
              <a:latin typeface="Times New Roman" panose="02020603050405020304" pitchFamily="18" charset="0"/>
              <a:cs typeface="Times New Roman" panose="02020603050405020304" pitchFamily="18" charset="0"/>
            </a:rPr>
            <a:t>Μέθοδος διερεύνησης</a:t>
          </a:r>
        </a:p>
      </dsp:txBody>
      <dsp:txXfrm>
        <a:off x="0" y="0"/>
        <a:ext cx="8763000" cy="591079"/>
      </dsp:txXfrm>
    </dsp:sp>
    <dsp:sp modelId="{2F25F57B-96E1-4A79-A945-F1AD179B62A6}">
      <dsp:nvSpPr>
        <dsp:cNvPr id="0" name=""/>
        <dsp:cNvSpPr/>
      </dsp:nvSpPr>
      <dsp:spPr>
        <a:xfrm>
          <a:off x="0" y="594717"/>
          <a:ext cx="8763000" cy="489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225"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l-GR" sz="2400" b="1" u="sng" kern="1200" smtClean="0">
              <a:latin typeface="Times New Roman" panose="02020603050405020304" pitchFamily="18" charset="0"/>
              <a:cs typeface="Times New Roman" panose="02020603050405020304" pitchFamily="18" charset="0"/>
            </a:rPr>
            <a:t>Ποιοτική έρευνα</a:t>
          </a:r>
          <a:r>
            <a:rPr lang="el-GR" sz="2400" b="1" u="none" kern="1200" smtClean="0">
              <a:latin typeface="Times New Roman" panose="02020603050405020304" pitchFamily="18" charset="0"/>
              <a:cs typeface="Times New Roman" panose="02020603050405020304" pitchFamily="18" charset="0"/>
            </a:rPr>
            <a:t> :</a:t>
          </a:r>
        </a:p>
        <a:p>
          <a:pPr marL="228600" lvl="1" indent="-228600" algn="l" defTabSz="1066800">
            <a:lnSpc>
              <a:spcPct val="90000"/>
            </a:lnSpc>
            <a:spcBef>
              <a:spcPct val="0"/>
            </a:spcBef>
            <a:spcAft>
              <a:spcPct val="20000"/>
            </a:spcAft>
            <a:buChar char="••"/>
          </a:pPr>
          <a:r>
            <a:rPr lang="el-GR" sz="2400" kern="1200" dirty="0" smtClean="0">
              <a:latin typeface="Times New Roman" pitchFamily="18" charset="0"/>
              <a:cs typeface="Times New Roman" pitchFamily="18" charset="0"/>
            </a:rPr>
            <a:t>- Επιστημονική μέθοδος παρατήρησης για τη συλλογή μη-αριθμητικών δεδομένων </a:t>
          </a:r>
          <a:endParaRPr lang="el-GR" sz="2400" b="1" u="none" kern="1200" dirty="0" smtClean="0">
            <a:latin typeface="Times New Roman" pitchFamily="18" charset="0"/>
            <a:cs typeface="Times New Roman" pitchFamily="18" charset="0"/>
          </a:endParaRPr>
        </a:p>
        <a:p>
          <a:pPr marL="228600" lvl="1" indent="-228600" algn="l" defTabSz="1066800">
            <a:lnSpc>
              <a:spcPct val="90000"/>
            </a:lnSpc>
            <a:spcBef>
              <a:spcPct val="0"/>
            </a:spcBef>
            <a:spcAft>
              <a:spcPct val="20000"/>
            </a:spcAft>
            <a:buChar char="••"/>
          </a:pPr>
          <a:r>
            <a:rPr lang="el-GR" sz="2400" b="1" u="none" kern="1200" dirty="0" smtClean="0">
              <a:latin typeface="Times New Roman" pitchFamily="18" charset="0"/>
              <a:cs typeface="Times New Roman" pitchFamily="18" charset="0"/>
            </a:rPr>
            <a:t>-</a:t>
          </a:r>
          <a:r>
            <a:rPr lang="el-GR" sz="2400" b="0" u="none" kern="1200" dirty="0" smtClean="0">
              <a:latin typeface="Times New Roman" pitchFamily="18" charset="0"/>
              <a:cs typeface="Times New Roman" pitchFamily="18" charset="0"/>
            </a:rPr>
            <a:t>Εμπλοκή του ερευνητή στο πεδίο της έρευνας και επικοινωνία με τα υποκείμενά της </a:t>
          </a:r>
          <a:endParaRPr lang="el-GR" sz="2400" b="1" u="none" kern="1200" dirty="0" smtClean="0">
            <a:latin typeface="Times New Roman" pitchFamily="18" charset="0"/>
            <a:cs typeface="Times New Roman" pitchFamily="18" charset="0"/>
          </a:endParaRPr>
        </a:p>
        <a:p>
          <a:pPr marL="228600" lvl="1" indent="-228600" algn="l" defTabSz="1066800">
            <a:lnSpc>
              <a:spcPct val="90000"/>
            </a:lnSpc>
            <a:spcBef>
              <a:spcPct val="0"/>
            </a:spcBef>
            <a:spcAft>
              <a:spcPct val="20000"/>
            </a:spcAft>
            <a:buChar char="••"/>
          </a:pPr>
          <a:r>
            <a:rPr lang="el-GR" sz="2400" b="1" u="none" kern="1200" dirty="0" smtClean="0">
              <a:latin typeface="Times New Roman" pitchFamily="18" charset="0"/>
              <a:cs typeface="Times New Roman" pitchFamily="18" charset="0"/>
            </a:rPr>
            <a:t>- </a:t>
          </a:r>
          <a:r>
            <a:rPr lang="el-GR" sz="2400" b="0" u="none" kern="1200" dirty="0" smtClean="0">
              <a:latin typeface="Times New Roman" pitchFamily="18" charset="0"/>
              <a:cs typeface="Times New Roman" pitchFamily="18" charset="0"/>
            </a:rPr>
            <a:t>Αρχή </a:t>
          </a:r>
          <a:r>
            <a:rPr lang="el-GR" sz="2400" b="0" u="none" kern="1200" dirty="0" err="1" smtClean="0">
              <a:latin typeface="Times New Roman" pitchFamily="18" charset="0"/>
              <a:cs typeface="Times New Roman" pitchFamily="18" charset="0"/>
            </a:rPr>
            <a:t>ανοικτότητας</a:t>
          </a:r>
          <a:r>
            <a:rPr lang="el-GR" sz="2400" b="0" u="none" kern="1200" dirty="0" smtClean="0">
              <a:latin typeface="Times New Roman" pitchFamily="18" charset="0"/>
              <a:cs typeface="Times New Roman" pitchFamily="18" charset="0"/>
            </a:rPr>
            <a:t> </a:t>
          </a:r>
          <a:endParaRPr lang="el-GR" sz="2400" b="1" u="none" kern="1200" dirty="0" smtClean="0">
            <a:latin typeface="Times New Roman" pitchFamily="18" charset="0"/>
            <a:cs typeface="Times New Roman" pitchFamily="18" charset="0"/>
          </a:endParaRPr>
        </a:p>
        <a:p>
          <a:pPr marL="228600" lvl="1" indent="-228600" algn="l" defTabSz="1066800">
            <a:lnSpc>
              <a:spcPct val="90000"/>
            </a:lnSpc>
            <a:spcBef>
              <a:spcPct val="0"/>
            </a:spcBef>
            <a:spcAft>
              <a:spcPct val="20000"/>
            </a:spcAft>
            <a:buChar char="••"/>
          </a:pPr>
          <a:r>
            <a:rPr lang="el-GR" sz="2400" b="1" u="none" kern="1200" dirty="0" smtClean="0">
              <a:latin typeface="Times New Roman" pitchFamily="18" charset="0"/>
              <a:cs typeface="Times New Roman" pitchFamily="18" charset="0"/>
            </a:rPr>
            <a:t>-  </a:t>
          </a:r>
          <a:r>
            <a:rPr lang="el-GR" sz="2400" b="0" u="none" kern="1200" dirty="0" smtClean="0">
              <a:latin typeface="Times New Roman" pitchFamily="18" charset="0"/>
              <a:cs typeface="Times New Roman" pitchFamily="18" charset="0"/>
            </a:rPr>
            <a:t>Ερευνά τα ίδια τα κίνητρα του ερευνητή, την προσωπικότητά του, την κοινωνικοποίηση και τη βιογραφία του, τους λόγους επιλογής συγκεκριμένης μεθόδου, τον τρόπο αξιοποίησης των ευρημάτων του, το ερευνητικό του πλαίσιο </a:t>
          </a:r>
          <a:endParaRPr lang="el-GR" sz="2400" b="1" u="none" kern="1200" dirty="0" smtClean="0">
            <a:latin typeface="Times New Roman" pitchFamily="18" charset="0"/>
            <a:cs typeface="Times New Roman" pitchFamily="18" charset="0"/>
          </a:endParaRPr>
        </a:p>
        <a:p>
          <a:pPr marL="228600" lvl="1" indent="-228600" algn="l" defTabSz="1066800">
            <a:lnSpc>
              <a:spcPct val="90000"/>
            </a:lnSpc>
            <a:spcBef>
              <a:spcPct val="0"/>
            </a:spcBef>
            <a:spcAft>
              <a:spcPct val="20000"/>
            </a:spcAft>
            <a:buChar char="••"/>
          </a:pPr>
          <a:r>
            <a:rPr lang="el-GR" sz="2400" b="1" u="none" kern="1200" dirty="0" smtClean="0">
              <a:latin typeface="Times New Roman" pitchFamily="18" charset="0"/>
              <a:cs typeface="Times New Roman" pitchFamily="18" charset="0"/>
            </a:rPr>
            <a:t>- </a:t>
          </a:r>
          <a:r>
            <a:rPr lang="el-GR" sz="2400" b="0" u="none" kern="1200" dirty="0" smtClean="0">
              <a:latin typeface="Times New Roman" pitchFamily="18" charset="0"/>
              <a:cs typeface="Times New Roman" pitchFamily="18" charset="0"/>
            </a:rPr>
            <a:t>Ανακάλυψη νέων πτυχών κοινωνικής ζωής , ανάπτυξη εμπειρικά εμπεδωμένων θεωριών</a:t>
          </a:r>
          <a:endParaRPr lang="el-GR" sz="2400" b="1" u="none" kern="1200" dirty="0" smtClean="0">
            <a:latin typeface="Times New Roman" pitchFamily="18" charset="0"/>
            <a:cs typeface="Times New Roman" pitchFamily="18" charset="0"/>
          </a:endParaRPr>
        </a:p>
        <a:p>
          <a:pPr marL="228600" lvl="1" indent="-228600" algn="l" defTabSz="1066800">
            <a:lnSpc>
              <a:spcPct val="90000"/>
            </a:lnSpc>
            <a:spcBef>
              <a:spcPct val="0"/>
            </a:spcBef>
            <a:spcAft>
              <a:spcPct val="20000"/>
            </a:spcAft>
            <a:buChar char="••"/>
          </a:pPr>
          <a:r>
            <a:rPr lang="el-GR" sz="2400" b="1" u="none" kern="1200" dirty="0" smtClean="0">
              <a:latin typeface="Times New Roman" pitchFamily="18" charset="0"/>
              <a:cs typeface="Times New Roman" pitchFamily="18" charset="0"/>
            </a:rPr>
            <a:t>- </a:t>
          </a:r>
          <a:r>
            <a:rPr lang="el-GR" sz="2400" b="0" u="none" kern="1200" dirty="0" smtClean="0">
              <a:latin typeface="Times New Roman" pitchFamily="18" charset="0"/>
              <a:cs typeface="Times New Roman" pitchFamily="18" charset="0"/>
            </a:rPr>
            <a:t>Φάσμα μεθόδων, επιλογή συμβατής</a:t>
          </a:r>
          <a:endParaRPr lang="el-GR" sz="2400" b="1" u="none" kern="1200" dirty="0" smtClean="0">
            <a:latin typeface="Times New Roman" pitchFamily="18" charset="0"/>
            <a:cs typeface="Times New Roman" pitchFamily="18" charset="0"/>
          </a:endParaRPr>
        </a:p>
      </dsp:txBody>
      <dsp:txXfrm>
        <a:off x="0" y="594717"/>
        <a:ext cx="8763000" cy="489168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94E8DF0-D41B-4B5D-B622-43AD089845F7}">
      <dsp:nvSpPr>
        <dsp:cNvPr id="0" name=""/>
        <dsp:cNvSpPr/>
      </dsp:nvSpPr>
      <dsp:spPr>
        <a:xfrm>
          <a:off x="0" y="0"/>
          <a:ext cx="8686800" cy="795519"/>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100000"/>
            </a:lnSpc>
            <a:spcBef>
              <a:spcPct val="0"/>
            </a:spcBef>
            <a:spcAft>
              <a:spcPts val="600"/>
            </a:spcAft>
          </a:pPr>
          <a:r>
            <a:rPr lang="el-GR" sz="3200" kern="1200" dirty="0" smtClean="0">
              <a:latin typeface="Times New Roman" panose="02020603050405020304" pitchFamily="18" charset="0"/>
              <a:cs typeface="Times New Roman" panose="02020603050405020304" pitchFamily="18" charset="0"/>
            </a:rPr>
            <a:t>Δείγμα έρευνας</a:t>
          </a:r>
        </a:p>
      </dsp:txBody>
      <dsp:txXfrm>
        <a:off x="0" y="0"/>
        <a:ext cx="8686800" cy="795519"/>
      </dsp:txXfrm>
    </dsp:sp>
    <dsp:sp modelId="{2F25F57B-96E1-4A79-A945-F1AD179B62A6}">
      <dsp:nvSpPr>
        <dsp:cNvPr id="0" name=""/>
        <dsp:cNvSpPr/>
      </dsp:nvSpPr>
      <dsp:spPr>
        <a:xfrm>
          <a:off x="0" y="609602"/>
          <a:ext cx="8686800" cy="1928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806" tIns="30480" rIns="170688" bIns="30480" numCol="1" spcCol="1270" anchor="t" anchorCtr="0">
          <a:noAutofit/>
        </a:bodyPr>
        <a:lstStyle/>
        <a:p>
          <a:pPr marL="228600" lvl="1" indent="-228600" algn="l" defTabSz="1066800">
            <a:lnSpc>
              <a:spcPct val="90000"/>
            </a:lnSpc>
            <a:spcBef>
              <a:spcPct val="0"/>
            </a:spcBef>
            <a:spcAft>
              <a:spcPct val="20000"/>
            </a:spcAft>
            <a:buChar char="••"/>
          </a:pPr>
          <a:endParaRPr lang="el-GR" sz="2400" kern="1200" dirty="0">
            <a:latin typeface="Times New Roman" panose="02020603050405020304" pitchFamily="18" charset="0"/>
            <a:cs typeface="Times New Roman" panose="02020603050405020304" pitchFamily="18" charset="0"/>
          </a:endParaRPr>
        </a:p>
        <a:p>
          <a:pPr marL="228600" lvl="1" indent="-228600" algn="l" defTabSz="1066800">
            <a:lnSpc>
              <a:spcPct val="90000"/>
            </a:lnSpc>
            <a:spcBef>
              <a:spcPct val="0"/>
            </a:spcBef>
            <a:spcAft>
              <a:spcPct val="20000"/>
            </a:spcAft>
            <a:buChar char="••"/>
          </a:pPr>
          <a:r>
            <a:rPr lang="el-GR" sz="2400" i="1" u="sng" kern="1200" dirty="0" smtClean="0">
              <a:latin typeface="Times New Roman" pitchFamily="18" charset="0"/>
              <a:cs typeface="Times New Roman" pitchFamily="18" charset="0"/>
            </a:rPr>
            <a:t>Παιδιά</a:t>
          </a:r>
          <a:r>
            <a:rPr lang="el-GR" sz="2400" i="1" kern="1200" dirty="0" smtClean="0">
              <a:latin typeface="Times New Roman" pitchFamily="18" charset="0"/>
              <a:cs typeface="Times New Roman" pitchFamily="18" charset="0"/>
            </a:rPr>
            <a:t> : δέκα μαθητές Β΄ τάξης Δημοτικού Σχολείου</a:t>
          </a:r>
          <a:endParaRPr lang="el-GR" sz="2400" kern="1200" dirty="0">
            <a:latin typeface="Times New Roman" pitchFamily="18" charset="0"/>
            <a:cs typeface="Times New Roman" pitchFamily="18" charset="0"/>
          </a:endParaRPr>
        </a:p>
        <a:p>
          <a:pPr marL="228600" lvl="1" indent="-228600" algn="l" defTabSz="1066800">
            <a:lnSpc>
              <a:spcPct val="90000"/>
            </a:lnSpc>
            <a:spcBef>
              <a:spcPct val="0"/>
            </a:spcBef>
            <a:spcAft>
              <a:spcPct val="20000"/>
            </a:spcAft>
            <a:buChar char="••"/>
          </a:pPr>
          <a:r>
            <a:rPr lang="el-GR" sz="2400" i="1" u="sng" kern="1200" dirty="0" smtClean="0">
              <a:latin typeface="Times New Roman" pitchFamily="18" charset="0"/>
              <a:cs typeface="Times New Roman" pitchFamily="18" charset="0"/>
            </a:rPr>
            <a:t>Εκπαιδευτικοί</a:t>
          </a:r>
          <a:r>
            <a:rPr lang="el-GR" sz="2400" i="1" kern="1200" dirty="0" smtClean="0">
              <a:latin typeface="Times New Roman" pitchFamily="18" charset="0"/>
              <a:cs typeface="Times New Roman" pitchFamily="18" charset="0"/>
            </a:rPr>
            <a:t> : δύο εκπαιδευτικοί Πρωτοβάθμιας  Εκπαίδευσης</a:t>
          </a:r>
          <a:endParaRPr lang="el-GR" sz="2400" kern="1200" dirty="0">
            <a:latin typeface="Times New Roman" pitchFamily="18" charset="0"/>
            <a:cs typeface="Times New Roman" pitchFamily="18" charset="0"/>
          </a:endParaRPr>
        </a:p>
        <a:p>
          <a:pPr marL="228600" lvl="1" indent="-228600" algn="l" defTabSz="1066800">
            <a:lnSpc>
              <a:spcPct val="90000"/>
            </a:lnSpc>
            <a:spcBef>
              <a:spcPct val="0"/>
            </a:spcBef>
            <a:spcAft>
              <a:spcPct val="20000"/>
            </a:spcAft>
            <a:buChar char="••"/>
          </a:pPr>
          <a:r>
            <a:rPr lang="el-GR" sz="2400" i="1" u="sng" kern="1200" dirty="0" smtClean="0">
              <a:latin typeface="Times New Roman" pitchFamily="18" charset="0"/>
              <a:cs typeface="Times New Roman" pitchFamily="18" charset="0"/>
            </a:rPr>
            <a:t>Εκπαιδευτικός ερευνήτρια</a:t>
          </a:r>
          <a:r>
            <a:rPr lang="el-GR" sz="2400" i="1" kern="1200" dirty="0" smtClean="0">
              <a:latin typeface="Times New Roman" pitchFamily="18" charset="0"/>
              <a:cs typeface="Times New Roman" pitchFamily="18" charset="0"/>
            </a:rPr>
            <a:t> : η δασκάλα της τάξης</a:t>
          </a:r>
          <a:endParaRPr lang="el-GR" sz="2400" kern="1200" dirty="0">
            <a:latin typeface="Times New Roman" pitchFamily="18" charset="0"/>
            <a:cs typeface="Times New Roman" pitchFamily="18" charset="0"/>
          </a:endParaRPr>
        </a:p>
        <a:p>
          <a:pPr marL="228600" lvl="1" indent="-228600" algn="l" defTabSz="1066800">
            <a:lnSpc>
              <a:spcPct val="90000"/>
            </a:lnSpc>
            <a:spcBef>
              <a:spcPct val="0"/>
            </a:spcBef>
            <a:spcAft>
              <a:spcPct val="20000"/>
            </a:spcAft>
            <a:buChar char="••"/>
          </a:pPr>
          <a:r>
            <a:rPr lang="el-GR" sz="2400" i="1" u="sng" kern="1200" dirty="0" smtClean="0">
              <a:latin typeface="Times New Roman" pitchFamily="18" charset="0"/>
              <a:cs typeface="Times New Roman" pitchFamily="18" charset="0"/>
            </a:rPr>
            <a:t>Επιστημονικό πλαίσιο </a:t>
          </a:r>
          <a:r>
            <a:rPr lang="el-GR" sz="2400" i="1" kern="1200" dirty="0" smtClean="0">
              <a:latin typeface="Times New Roman" pitchFamily="18" charset="0"/>
              <a:cs typeface="Times New Roman" pitchFamily="18" charset="0"/>
            </a:rPr>
            <a:t>: ένας οδοντίατρος</a:t>
          </a:r>
          <a:endParaRPr lang="el-GR" sz="2400" kern="1200" dirty="0">
            <a:latin typeface="Times New Roman" pitchFamily="18" charset="0"/>
            <a:cs typeface="Times New Roman" pitchFamily="18" charset="0"/>
          </a:endParaRPr>
        </a:p>
      </dsp:txBody>
      <dsp:txXfrm>
        <a:off x="0" y="609602"/>
        <a:ext cx="8686800" cy="1928889"/>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770C410-E99F-432A-A72A-BCCF3731ABD9}">
      <dsp:nvSpPr>
        <dsp:cNvPr id="0" name=""/>
        <dsp:cNvSpPr/>
      </dsp:nvSpPr>
      <dsp:spPr>
        <a:xfrm>
          <a:off x="0" y="0"/>
          <a:ext cx="7690061" cy="749126"/>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l-GR" sz="3200" kern="1200" dirty="0" smtClean="0">
              <a:latin typeface="Times New Roman" panose="02020603050405020304" pitchFamily="18" charset="0"/>
              <a:cs typeface="Times New Roman" panose="02020603050405020304" pitchFamily="18" charset="0"/>
            </a:rPr>
            <a:t>Μέσα συλλογής δεδομένων</a:t>
          </a:r>
          <a:endParaRPr lang="el-GR" sz="3200" kern="1200" dirty="0">
            <a:latin typeface="Times New Roman" panose="02020603050405020304" pitchFamily="18" charset="0"/>
            <a:cs typeface="Times New Roman" panose="02020603050405020304" pitchFamily="18" charset="0"/>
          </a:endParaRPr>
        </a:p>
      </dsp:txBody>
      <dsp:txXfrm>
        <a:off x="0" y="0"/>
        <a:ext cx="7690061" cy="749126"/>
      </dsp:txXfrm>
    </dsp:sp>
    <dsp:sp modelId="{A7D611E1-35E1-4AF9-B561-4E2A2FA18415}">
      <dsp:nvSpPr>
        <dsp:cNvPr id="0" name=""/>
        <dsp:cNvSpPr/>
      </dsp:nvSpPr>
      <dsp:spPr>
        <a:xfrm>
          <a:off x="769006" y="749126"/>
          <a:ext cx="836848" cy="418756"/>
        </a:xfrm>
        <a:custGeom>
          <a:avLst/>
          <a:gdLst/>
          <a:ahLst/>
          <a:cxnLst/>
          <a:rect l="0" t="0" r="0" b="0"/>
          <a:pathLst>
            <a:path>
              <a:moveTo>
                <a:pt x="0" y="0"/>
              </a:moveTo>
              <a:lnTo>
                <a:pt x="0" y="418756"/>
              </a:lnTo>
              <a:lnTo>
                <a:pt x="836848" y="41875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F1E824-7FC8-495D-8704-FAD87F833CE6}">
      <dsp:nvSpPr>
        <dsp:cNvPr id="0" name=""/>
        <dsp:cNvSpPr/>
      </dsp:nvSpPr>
      <dsp:spPr>
        <a:xfrm>
          <a:off x="1605854" y="893614"/>
          <a:ext cx="6101890" cy="54853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173038" lvl="0" indent="0" algn="l" defTabSz="1155700">
            <a:lnSpc>
              <a:spcPct val="90000"/>
            </a:lnSpc>
            <a:spcBef>
              <a:spcPct val="0"/>
            </a:spcBef>
            <a:spcAft>
              <a:spcPct val="35000"/>
            </a:spcAft>
          </a:pPr>
          <a:r>
            <a:rPr lang="el-GR" sz="2600" kern="1200" dirty="0" smtClean="0">
              <a:latin typeface="Times New Roman" panose="02020603050405020304" pitchFamily="18" charset="0"/>
              <a:cs typeface="Times New Roman" panose="02020603050405020304" pitchFamily="18" charset="0"/>
            </a:rPr>
            <a:t>Ερωτηματολόγιο μαθητών ανοικτού τύπου</a:t>
          </a:r>
          <a:endParaRPr lang="el-GR" sz="2600" kern="1200" dirty="0">
            <a:latin typeface="Times New Roman" panose="02020603050405020304" pitchFamily="18" charset="0"/>
            <a:cs typeface="Times New Roman" panose="02020603050405020304" pitchFamily="18" charset="0"/>
          </a:endParaRPr>
        </a:p>
      </dsp:txBody>
      <dsp:txXfrm>
        <a:off x="1605854" y="893614"/>
        <a:ext cx="6101890" cy="548537"/>
      </dsp:txXfrm>
    </dsp:sp>
    <dsp:sp modelId="{C956817C-970E-4352-83A4-A5F0D19A0838}">
      <dsp:nvSpPr>
        <dsp:cNvPr id="0" name=""/>
        <dsp:cNvSpPr/>
      </dsp:nvSpPr>
      <dsp:spPr>
        <a:xfrm>
          <a:off x="769006" y="749126"/>
          <a:ext cx="838699" cy="1183066"/>
        </a:xfrm>
        <a:custGeom>
          <a:avLst/>
          <a:gdLst/>
          <a:ahLst/>
          <a:cxnLst/>
          <a:rect l="0" t="0" r="0" b="0"/>
          <a:pathLst>
            <a:path>
              <a:moveTo>
                <a:pt x="0" y="0"/>
              </a:moveTo>
              <a:lnTo>
                <a:pt x="0" y="1183066"/>
              </a:lnTo>
              <a:lnTo>
                <a:pt x="838699" y="118306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B4027F-F504-4E96-8D6B-041C85177B6B}">
      <dsp:nvSpPr>
        <dsp:cNvPr id="0" name=""/>
        <dsp:cNvSpPr/>
      </dsp:nvSpPr>
      <dsp:spPr>
        <a:xfrm>
          <a:off x="1607706" y="1579285"/>
          <a:ext cx="6100038" cy="70581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173038" lvl="0" indent="0" algn="l" defTabSz="1155700">
            <a:lnSpc>
              <a:spcPct val="90000"/>
            </a:lnSpc>
            <a:spcBef>
              <a:spcPct val="0"/>
            </a:spcBef>
            <a:spcAft>
              <a:spcPct val="35000"/>
            </a:spcAft>
          </a:pPr>
          <a:r>
            <a:rPr lang="el-GR" sz="2600" kern="1200" dirty="0" err="1" smtClean="0">
              <a:latin typeface="Times New Roman" panose="02020603050405020304" pitchFamily="18" charset="0"/>
              <a:cs typeface="Times New Roman" panose="02020603050405020304" pitchFamily="18" charset="0"/>
            </a:rPr>
            <a:t>Ημιδομημένη</a:t>
          </a:r>
          <a:r>
            <a:rPr lang="el-GR" sz="2600" kern="1200" dirty="0" smtClean="0">
              <a:latin typeface="Times New Roman" panose="02020603050405020304" pitchFamily="18" charset="0"/>
              <a:cs typeface="Times New Roman" panose="02020603050405020304" pitchFamily="18" charset="0"/>
            </a:rPr>
            <a:t> συνέντευξη κριτών εκπαιδευτικών </a:t>
          </a:r>
        </a:p>
      </dsp:txBody>
      <dsp:txXfrm>
        <a:off x="1607706" y="1579285"/>
        <a:ext cx="6100038" cy="705813"/>
      </dsp:txXfrm>
    </dsp:sp>
    <dsp:sp modelId="{BE90F686-3400-4AB1-9E9E-A2F0C0046CAC}">
      <dsp:nvSpPr>
        <dsp:cNvPr id="0" name=""/>
        <dsp:cNvSpPr/>
      </dsp:nvSpPr>
      <dsp:spPr>
        <a:xfrm>
          <a:off x="769006" y="749126"/>
          <a:ext cx="838568" cy="2024091"/>
        </a:xfrm>
        <a:custGeom>
          <a:avLst/>
          <a:gdLst/>
          <a:ahLst/>
          <a:cxnLst/>
          <a:rect l="0" t="0" r="0" b="0"/>
          <a:pathLst>
            <a:path>
              <a:moveTo>
                <a:pt x="0" y="0"/>
              </a:moveTo>
              <a:lnTo>
                <a:pt x="0" y="2024091"/>
              </a:lnTo>
              <a:lnTo>
                <a:pt x="838568" y="202409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A72F3B-723D-4061-A3D1-CA5381527CE6}">
      <dsp:nvSpPr>
        <dsp:cNvPr id="0" name=""/>
        <dsp:cNvSpPr/>
      </dsp:nvSpPr>
      <dsp:spPr>
        <a:xfrm>
          <a:off x="1607574" y="2422233"/>
          <a:ext cx="6100170" cy="701968"/>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173038" lvl="0" indent="0" algn="l" defTabSz="1155700">
            <a:lnSpc>
              <a:spcPct val="90000"/>
            </a:lnSpc>
            <a:spcBef>
              <a:spcPct val="0"/>
            </a:spcBef>
            <a:spcAft>
              <a:spcPct val="35000"/>
            </a:spcAft>
          </a:pPr>
          <a:r>
            <a:rPr lang="el-GR" sz="2600" kern="1200" dirty="0" smtClean="0">
              <a:latin typeface="Times New Roman" panose="02020603050405020304" pitchFamily="18" charset="0"/>
              <a:cs typeface="Times New Roman" panose="02020603050405020304" pitchFamily="18" charset="0"/>
            </a:rPr>
            <a:t>Μη δομημένη συνέντευξη κριτή οδοντίατρου</a:t>
          </a:r>
          <a:endParaRPr lang="en-US" sz="2600" kern="1200" dirty="0" smtClean="0">
            <a:latin typeface="Times New Roman" panose="02020603050405020304" pitchFamily="18" charset="0"/>
            <a:cs typeface="Times New Roman" panose="02020603050405020304" pitchFamily="18" charset="0"/>
          </a:endParaRPr>
        </a:p>
      </dsp:txBody>
      <dsp:txXfrm>
        <a:off x="1607574" y="2422233"/>
        <a:ext cx="6100170" cy="701968"/>
      </dsp:txXfrm>
    </dsp:sp>
    <dsp:sp modelId="{3CDDFDE2-F264-4A59-B219-2B0BBB37AC5D}">
      <dsp:nvSpPr>
        <dsp:cNvPr id="0" name=""/>
        <dsp:cNvSpPr/>
      </dsp:nvSpPr>
      <dsp:spPr>
        <a:xfrm>
          <a:off x="769006" y="749126"/>
          <a:ext cx="831196" cy="3792341"/>
        </a:xfrm>
        <a:custGeom>
          <a:avLst/>
          <a:gdLst/>
          <a:ahLst/>
          <a:cxnLst/>
          <a:rect l="0" t="0" r="0" b="0"/>
          <a:pathLst>
            <a:path>
              <a:moveTo>
                <a:pt x="0" y="0"/>
              </a:moveTo>
              <a:lnTo>
                <a:pt x="0" y="3792341"/>
              </a:lnTo>
              <a:lnTo>
                <a:pt x="831196" y="379234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869B9B-A67B-4356-8409-C9D83409B4DB}">
      <dsp:nvSpPr>
        <dsp:cNvPr id="0" name=""/>
        <dsp:cNvSpPr/>
      </dsp:nvSpPr>
      <dsp:spPr>
        <a:xfrm>
          <a:off x="1600202" y="4267199"/>
          <a:ext cx="6102882" cy="54853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173038" lvl="0" indent="0" algn="l" defTabSz="1155700">
            <a:lnSpc>
              <a:spcPct val="90000"/>
            </a:lnSpc>
            <a:spcBef>
              <a:spcPct val="0"/>
            </a:spcBef>
            <a:spcAft>
              <a:spcPct val="35000"/>
            </a:spcAft>
          </a:pPr>
          <a:r>
            <a:rPr lang="el-GR" sz="2600" kern="1200" dirty="0" smtClean="0">
              <a:latin typeface="Times New Roman" panose="02020603050405020304" pitchFamily="18" charset="0"/>
              <a:cs typeface="Times New Roman" panose="02020603050405020304" pitchFamily="18" charset="0"/>
            </a:rPr>
            <a:t>Ημερολόγιο</a:t>
          </a:r>
          <a:r>
            <a:rPr lang="en-US" sz="2600" kern="1200" dirty="0" smtClean="0">
              <a:latin typeface="Times New Roman" panose="02020603050405020304" pitchFamily="18" charset="0"/>
              <a:cs typeface="Times New Roman" panose="02020603050405020304" pitchFamily="18" charset="0"/>
            </a:rPr>
            <a:t> </a:t>
          </a:r>
          <a:r>
            <a:rPr lang="el-GR" sz="2600" kern="1200" dirty="0" smtClean="0">
              <a:latin typeface="Times New Roman" panose="02020603050405020304" pitchFamily="18" charset="0"/>
              <a:cs typeface="Times New Roman" panose="02020603050405020304" pitchFamily="18" charset="0"/>
            </a:rPr>
            <a:t>ερευνήτριας </a:t>
          </a:r>
        </a:p>
      </dsp:txBody>
      <dsp:txXfrm>
        <a:off x="1600202" y="4267199"/>
        <a:ext cx="6102882" cy="548537"/>
      </dsp:txXfrm>
    </dsp:sp>
    <dsp:sp modelId="{F756AD41-389B-4898-9F3B-2A2215E6BC52}">
      <dsp:nvSpPr>
        <dsp:cNvPr id="0" name=""/>
        <dsp:cNvSpPr/>
      </dsp:nvSpPr>
      <dsp:spPr>
        <a:xfrm>
          <a:off x="769006" y="749126"/>
          <a:ext cx="831196" cy="2878327"/>
        </a:xfrm>
        <a:custGeom>
          <a:avLst/>
          <a:gdLst/>
          <a:ahLst/>
          <a:cxnLst/>
          <a:rect l="0" t="0" r="0" b="0"/>
          <a:pathLst>
            <a:path>
              <a:moveTo>
                <a:pt x="0" y="0"/>
              </a:moveTo>
              <a:lnTo>
                <a:pt x="0" y="2878327"/>
              </a:lnTo>
              <a:lnTo>
                <a:pt x="831196" y="2878327"/>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DBF1CA-4821-401F-A3DE-5A154806A6E6}">
      <dsp:nvSpPr>
        <dsp:cNvPr id="0" name=""/>
        <dsp:cNvSpPr/>
      </dsp:nvSpPr>
      <dsp:spPr>
        <a:xfrm>
          <a:off x="1600202" y="3200398"/>
          <a:ext cx="6101162" cy="85411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173038" lvl="0" indent="0" algn="l" defTabSz="1155700">
            <a:lnSpc>
              <a:spcPct val="90000"/>
            </a:lnSpc>
            <a:spcBef>
              <a:spcPct val="0"/>
            </a:spcBef>
            <a:spcAft>
              <a:spcPct val="35000"/>
            </a:spcAft>
          </a:pPr>
          <a:r>
            <a:rPr lang="el-GR" sz="2600" kern="1200" dirty="0" smtClean="0">
              <a:latin typeface="Times New Roman" panose="02020603050405020304" pitchFamily="18" charset="0"/>
              <a:cs typeface="Times New Roman" panose="02020603050405020304" pitchFamily="18" charset="0"/>
            </a:rPr>
            <a:t>Συμμετοχική παρατήρηση από την ερευνήτρια </a:t>
          </a:r>
          <a:endParaRPr lang="el-GR" sz="2600" kern="1200" dirty="0">
            <a:latin typeface="Times New Roman" panose="02020603050405020304" pitchFamily="18" charset="0"/>
            <a:cs typeface="Times New Roman" panose="02020603050405020304" pitchFamily="18" charset="0"/>
          </a:endParaRPr>
        </a:p>
      </dsp:txBody>
      <dsp:txXfrm>
        <a:off x="1600202" y="3200398"/>
        <a:ext cx="6101162" cy="854110"/>
      </dsp:txXfrm>
    </dsp:sp>
    <dsp:sp modelId="{BB8F4212-12E7-4CBB-93C8-E9A70B7FEEA6}">
      <dsp:nvSpPr>
        <dsp:cNvPr id="0" name=""/>
        <dsp:cNvSpPr/>
      </dsp:nvSpPr>
      <dsp:spPr>
        <a:xfrm>
          <a:off x="769006" y="749126"/>
          <a:ext cx="776745" cy="4457738"/>
        </a:xfrm>
        <a:custGeom>
          <a:avLst/>
          <a:gdLst/>
          <a:ahLst/>
          <a:cxnLst/>
          <a:rect l="0" t="0" r="0" b="0"/>
          <a:pathLst>
            <a:path>
              <a:moveTo>
                <a:pt x="0" y="0"/>
              </a:moveTo>
              <a:lnTo>
                <a:pt x="0" y="4457738"/>
              </a:lnTo>
              <a:lnTo>
                <a:pt x="776745" y="445773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18418-A829-4A0F-ABB9-CEAA57C327FE}">
      <dsp:nvSpPr>
        <dsp:cNvPr id="0" name=""/>
        <dsp:cNvSpPr/>
      </dsp:nvSpPr>
      <dsp:spPr>
        <a:xfrm>
          <a:off x="1545752" y="4938251"/>
          <a:ext cx="6161992" cy="53722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173038" lvl="0" indent="0" algn="l" defTabSz="1155700">
            <a:lnSpc>
              <a:spcPct val="90000"/>
            </a:lnSpc>
            <a:spcBef>
              <a:spcPct val="0"/>
            </a:spcBef>
            <a:spcAft>
              <a:spcPct val="35000"/>
            </a:spcAft>
          </a:pPr>
          <a:r>
            <a:rPr lang="el-GR" sz="2600" kern="1200" dirty="0" smtClean="0">
              <a:latin typeface="Times New Roman" panose="02020603050405020304" pitchFamily="18" charset="0"/>
              <a:cs typeface="Times New Roman" panose="02020603050405020304" pitchFamily="18" charset="0"/>
            </a:rPr>
            <a:t>Πλατφόρμα </a:t>
          </a:r>
          <a:r>
            <a:rPr lang="en-US" sz="2600" kern="1200" dirty="0" smtClean="0">
              <a:latin typeface="Times New Roman" panose="02020603050405020304" pitchFamily="18" charset="0"/>
              <a:cs typeface="Times New Roman" panose="02020603050405020304" pitchFamily="18" charset="0"/>
            </a:rPr>
            <a:t>Chamilo</a:t>
          </a:r>
          <a:endParaRPr lang="el-GR" sz="2600" kern="1200" dirty="0">
            <a:latin typeface="Times New Roman" panose="02020603050405020304" pitchFamily="18" charset="0"/>
            <a:cs typeface="Times New Roman" panose="02020603050405020304" pitchFamily="18" charset="0"/>
          </a:endParaRPr>
        </a:p>
      </dsp:txBody>
      <dsp:txXfrm>
        <a:off x="1545752" y="4938251"/>
        <a:ext cx="6161992" cy="537226"/>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F4111D4-B302-4054-A604-4695DB748756}">
      <dsp:nvSpPr>
        <dsp:cNvPr id="0" name=""/>
        <dsp:cNvSpPr/>
      </dsp:nvSpPr>
      <dsp:spPr>
        <a:xfrm>
          <a:off x="0" y="0"/>
          <a:ext cx="8108818" cy="46348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l-GR" sz="3200" kern="1200" dirty="0" smtClean="0">
              <a:latin typeface="Times New Roman" panose="02020603050405020304" pitchFamily="18" charset="0"/>
              <a:cs typeface="Times New Roman" panose="02020603050405020304" pitchFamily="18" charset="0"/>
            </a:rPr>
            <a:t>Μεθοδολογική </a:t>
          </a:r>
          <a:r>
            <a:rPr lang="el-GR" sz="3200" kern="1200" dirty="0" err="1" smtClean="0">
              <a:latin typeface="Times New Roman" panose="02020603050405020304" pitchFamily="18" charset="0"/>
              <a:cs typeface="Times New Roman" panose="02020603050405020304" pitchFamily="18" charset="0"/>
            </a:rPr>
            <a:t>τριγωνοποίηση</a:t>
          </a:r>
          <a:endParaRPr lang="el-GR" sz="3200" kern="1200" dirty="0">
            <a:latin typeface="Times New Roman" panose="02020603050405020304" pitchFamily="18" charset="0"/>
            <a:cs typeface="Times New Roman" panose="02020603050405020304" pitchFamily="18" charset="0"/>
          </a:endParaRPr>
        </a:p>
      </dsp:txBody>
      <dsp:txXfrm>
        <a:off x="0" y="0"/>
        <a:ext cx="8108818" cy="463489"/>
      </dsp:txXfrm>
    </dsp:sp>
    <dsp:sp modelId="{4D49B93F-9F90-4880-A404-04965C4CD1D6}">
      <dsp:nvSpPr>
        <dsp:cNvPr id="0" name=""/>
        <dsp:cNvSpPr/>
      </dsp:nvSpPr>
      <dsp:spPr>
        <a:xfrm>
          <a:off x="0" y="456149"/>
          <a:ext cx="8108818" cy="3224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455"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l-GR" sz="2400" kern="1200" dirty="0" smtClean="0">
              <a:latin typeface="Times New Roman" panose="02020603050405020304" pitchFamily="18" charset="0"/>
              <a:cs typeface="Times New Roman" panose="02020603050405020304" pitchFamily="18" charset="0"/>
            </a:rPr>
            <a:t>Συγκέντρωση ποιοτικών δεδομένων από </a:t>
          </a:r>
          <a:r>
            <a:rPr lang="el-GR" sz="2400" b="1" kern="1200" dirty="0" smtClean="0">
              <a:latin typeface="Times New Roman" panose="02020603050405020304" pitchFamily="18" charset="0"/>
              <a:cs typeface="Times New Roman" panose="02020603050405020304" pitchFamily="18" charset="0"/>
            </a:rPr>
            <a:t>τρεις διαφορετικές πηγές </a:t>
          </a:r>
          <a:r>
            <a:rPr lang="el-GR" sz="2400" kern="1200" dirty="0" smtClean="0">
              <a:latin typeface="Times New Roman" panose="02020603050405020304" pitchFamily="18" charset="0"/>
              <a:cs typeface="Times New Roman" panose="02020603050405020304" pitchFamily="18" charset="0"/>
            </a:rPr>
            <a:t>(μαθητών, ερευνήτριας - παρατηρητή, κριτών – εκπαιδευτικών και κριτή – οδοντίατρου)</a:t>
          </a:r>
          <a:endParaRPr lang="el-GR" sz="2400" kern="1200" dirty="0">
            <a:latin typeface="Times New Roman" panose="02020603050405020304" pitchFamily="18" charset="0"/>
            <a:cs typeface="Times New Roman" panose="02020603050405020304" pitchFamily="18" charset="0"/>
          </a:endParaRPr>
        </a:p>
        <a:p>
          <a:pPr marL="228600" lvl="1" indent="-228600" algn="just" defTabSz="1066800">
            <a:lnSpc>
              <a:spcPct val="90000"/>
            </a:lnSpc>
            <a:spcBef>
              <a:spcPct val="0"/>
            </a:spcBef>
            <a:spcAft>
              <a:spcPct val="20000"/>
            </a:spcAft>
            <a:buChar char="••"/>
          </a:pPr>
          <a:r>
            <a:rPr lang="el-GR" sz="2400" kern="1200" dirty="0" smtClean="0">
              <a:latin typeface="Times New Roman" panose="02020603050405020304" pitchFamily="18" charset="0"/>
              <a:cs typeface="Times New Roman" panose="02020603050405020304" pitchFamily="18" charset="0"/>
            </a:rPr>
            <a:t>Χρήση </a:t>
          </a:r>
          <a:r>
            <a:rPr lang="el-GR" sz="2400" b="1" kern="1200" dirty="0" smtClean="0">
              <a:latin typeface="Times New Roman" panose="02020603050405020304" pitchFamily="18" charset="0"/>
              <a:cs typeface="Times New Roman" panose="02020603050405020304" pitchFamily="18" charset="0"/>
            </a:rPr>
            <a:t>διαφορετικών μεθόδων συλλογής δεδομένων </a:t>
          </a:r>
          <a:r>
            <a:rPr lang="el-GR" sz="2400" kern="1200" dirty="0" smtClean="0">
              <a:latin typeface="Times New Roman" panose="02020603050405020304" pitchFamily="18" charset="0"/>
              <a:cs typeface="Times New Roman" panose="02020603050405020304" pitchFamily="18" charset="0"/>
            </a:rPr>
            <a:t>(ερωτηματολόγια ανοιχτού τύπου μαθητών, συμμετοχική παρατήρηση ερευνήτριας, μελέτη δεδομένων στην πλατφόρμα </a:t>
          </a:r>
          <a:r>
            <a:rPr lang="en-US" sz="2400" kern="1200" dirty="0" smtClean="0">
              <a:latin typeface="Times New Roman" panose="02020603050405020304" pitchFamily="18" charset="0"/>
              <a:cs typeface="Times New Roman" panose="02020603050405020304" pitchFamily="18" charset="0"/>
            </a:rPr>
            <a:t>Chamilo, </a:t>
          </a:r>
          <a:r>
            <a:rPr lang="el-GR" sz="2400" kern="1200" dirty="0" smtClean="0">
              <a:latin typeface="Times New Roman" panose="02020603050405020304" pitchFamily="18" charset="0"/>
              <a:cs typeface="Times New Roman" panose="02020603050405020304" pitchFamily="18" charset="0"/>
            </a:rPr>
            <a:t>σχολιασμός </a:t>
          </a:r>
          <a:r>
            <a:rPr lang="en-US" sz="2400" kern="1200" dirty="0" smtClean="0">
              <a:latin typeface="Times New Roman" panose="02020603050405020304" pitchFamily="18" charset="0"/>
              <a:cs typeface="Times New Roman" panose="02020603050405020304" pitchFamily="18" charset="0"/>
            </a:rPr>
            <a:t> </a:t>
          </a:r>
          <a:r>
            <a:rPr lang="el-GR" sz="2400" kern="1200" dirty="0" smtClean="0">
              <a:latin typeface="Times New Roman" panose="02020603050405020304" pitchFamily="18" charset="0"/>
              <a:cs typeface="Times New Roman" panose="02020603050405020304" pitchFamily="18" charset="0"/>
            </a:rPr>
            <a:t>του υλικού από τους μαθητές στο </a:t>
          </a:r>
          <a:r>
            <a:rPr lang="en-US" sz="2400" kern="1200" dirty="0" err="1" smtClean="0">
              <a:latin typeface="Times New Roman" panose="02020603050405020304" pitchFamily="18" charset="0"/>
              <a:cs typeface="Times New Roman" panose="02020603050405020304" pitchFamily="18" charset="0"/>
            </a:rPr>
            <a:t>Padlet</a:t>
          </a:r>
          <a:r>
            <a:rPr lang="el-GR" sz="2400" kern="1200" dirty="0" smtClean="0">
              <a:latin typeface="Times New Roman" panose="02020603050405020304" pitchFamily="18" charset="0"/>
              <a:cs typeface="Times New Roman" panose="02020603050405020304" pitchFamily="18" charset="0"/>
            </a:rPr>
            <a:t>, ημερολόγιο ερευνήτριας, σχόλια κριτών εκπαιδευτικών, έκθεση κριτή οδοντίατρου)</a:t>
          </a:r>
          <a:endParaRPr lang="el-GR" sz="2400" kern="1200" dirty="0">
            <a:latin typeface="Times New Roman" panose="02020603050405020304" pitchFamily="18" charset="0"/>
            <a:cs typeface="Times New Roman" panose="02020603050405020304" pitchFamily="18" charset="0"/>
          </a:endParaRPr>
        </a:p>
      </dsp:txBody>
      <dsp:txXfrm>
        <a:off x="0" y="456149"/>
        <a:ext cx="8108818" cy="3224122"/>
      </dsp:txXfrm>
    </dsp:sp>
    <dsp:sp modelId="{992EFD43-4EDA-40B1-9374-84373AA3C365}">
      <dsp:nvSpPr>
        <dsp:cNvPr id="0" name=""/>
        <dsp:cNvSpPr/>
      </dsp:nvSpPr>
      <dsp:spPr>
        <a:xfrm>
          <a:off x="0" y="3504140"/>
          <a:ext cx="8108818" cy="38621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l-GR" sz="3200" kern="1200" dirty="0" smtClean="0">
              <a:latin typeface="Times New Roman" panose="02020603050405020304" pitchFamily="18" charset="0"/>
              <a:cs typeface="Times New Roman" panose="02020603050405020304" pitchFamily="18" charset="0"/>
            </a:rPr>
            <a:t>Κριτής οδοντίατρος</a:t>
          </a:r>
          <a:endParaRPr lang="el-GR" sz="3200" kern="1200" dirty="0">
            <a:latin typeface="Times New Roman" panose="02020603050405020304" pitchFamily="18" charset="0"/>
            <a:cs typeface="Times New Roman" panose="02020603050405020304" pitchFamily="18" charset="0"/>
          </a:endParaRPr>
        </a:p>
      </dsp:txBody>
      <dsp:txXfrm>
        <a:off x="0" y="3504140"/>
        <a:ext cx="8108818" cy="38621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010A6E-4838-4D55-A950-8BADD8AEBAF4}" type="datetimeFigureOut">
              <a:rPr lang="el-GR" smtClean="0"/>
              <a:pPr/>
              <a:t>7/12/2019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85322F-062D-42FE-90A3-F03BF0A7F0D8}"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9D85322F-062D-42FE-90A3-F03BF0A7F0D8}" type="slidenum">
              <a:rPr lang="el-GR" smtClean="0"/>
              <a:pPr/>
              <a:t>30</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7F7FD3B0-73F1-45A9-845D-C1EBAE1EE7C6}" type="datetimeFigureOut">
              <a:rPr lang="el-GR" smtClean="0"/>
              <a:pPr/>
              <a:t>7/12/2019</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1569E499-F51D-497D-96CD-60167B398467}"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7F7FD3B0-73F1-45A9-845D-C1EBAE1EE7C6}" type="datetimeFigureOut">
              <a:rPr lang="el-GR" smtClean="0"/>
              <a:pPr/>
              <a:t>7/12/2019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569E499-F51D-497D-96CD-60167B39846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7F7FD3B0-73F1-45A9-845D-C1EBAE1EE7C6}" type="datetimeFigureOut">
              <a:rPr lang="el-GR" smtClean="0"/>
              <a:pPr/>
              <a:t>7/12/2019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569E499-F51D-497D-96CD-60167B398467}"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7F7FD3B0-73F1-45A9-845D-C1EBAE1EE7C6}" type="datetimeFigureOut">
              <a:rPr lang="el-GR" smtClean="0"/>
              <a:pPr/>
              <a:t>7/12/2019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569E499-F51D-497D-96CD-60167B398467}"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7F7FD3B0-73F1-45A9-845D-C1EBAE1EE7C6}" type="datetimeFigureOut">
              <a:rPr lang="el-GR" smtClean="0"/>
              <a:pPr/>
              <a:t>7/12/2019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569E499-F51D-497D-96CD-60167B398467}"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7F7FD3B0-73F1-45A9-845D-C1EBAE1EE7C6}" type="datetimeFigureOut">
              <a:rPr lang="el-GR" smtClean="0"/>
              <a:pPr/>
              <a:t>7/12/2019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569E499-F51D-497D-96CD-60167B398467}"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7F7FD3B0-73F1-45A9-845D-C1EBAE1EE7C6}" type="datetimeFigureOut">
              <a:rPr lang="el-GR" smtClean="0"/>
              <a:pPr/>
              <a:t>7/12/2019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1569E499-F51D-497D-96CD-60167B398467}"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7F7FD3B0-73F1-45A9-845D-C1EBAE1EE7C6}" type="datetimeFigureOut">
              <a:rPr lang="el-GR" smtClean="0"/>
              <a:pPr/>
              <a:t>7/12/2019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1569E499-F51D-497D-96CD-60167B39846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7F7FD3B0-73F1-45A9-845D-C1EBAE1EE7C6}" type="datetimeFigureOut">
              <a:rPr lang="el-GR" smtClean="0"/>
              <a:pPr/>
              <a:t>7/12/2019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1569E499-F51D-497D-96CD-60167B39846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7F7FD3B0-73F1-45A9-845D-C1EBAE1EE7C6}" type="datetimeFigureOut">
              <a:rPr lang="el-GR" smtClean="0"/>
              <a:pPr/>
              <a:t>7/12/2019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569E499-F51D-497D-96CD-60167B398467}"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7F7FD3B0-73F1-45A9-845D-C1EBAE1EE7C6}" type="datetimeFigureOut">
              <a:rPr lang="el-GR" smtClean="0"/>
              <a:pPr/>
              <a:t>7/12/2019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1569E499-F51D-497D-96CD-60167B398467}" type="slidenum">
              <a:rPr lang="el-GR" smtClean="0"/>
              <a:pPr/>
              <a:t>‹#›</a:t>
            </a:fld>
            <a:endParaRPr lang="el-G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F7FD3B0-73F1-45A9-845D-C1EBAE1EE7C6}" type="datetimeFigureOut">
              <a:rPr lang="el-GR" smtClean="0"/>
              <a:pPr/>
              <a:t>7/12/2019</a:t>
            </a:fld>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569E499-F51D-497D-96CD-60167B398467}" type="slidenum">
              <a:rPr lang="el-GR" smtClean="0"/>
              <a:pPr/>
              <a:t>‹#›</a:t>
            </a:fld>
            <a:endParaRPr lang="el-GR"/>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chamilo.datacenter.uoc.gr/metchamilo/main/lp/lp_controller.php?cidReq=XARATSOYPAKH&amp;id_session=0&amp;gidReq=0&amp;gradebook=0&amp;origin=&amp;action=view&amp;lp_id=547&amp;isStudentView=tru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childrensuniversity.manchester.ac.uk/media/services/thechildrensuniversityofmanchester/flash/teethandeating_c_stamp.sw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chamilo.datacenter.uoc.gr/metchamilo/main/lp/lp_controller.php?action=add_item&amp;type=step&amp;lp_id=571&amp;cidReq=XARATSOYPAKH&amp;id_session=0&amp;gidReq=0&amp;gradebook=0&amp;origin=&amp;isStudentView=tru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chamilo.datacenter.uoc.gr/metchamilo/main/lp/lp_controller.php?cidReq=XARATSOYPAKH&amp;id_session=0&amp;gidReq=0&amp;gradebook=0&amp;origin=&amp;action=view&amp;lp_id=592&amp;isStudentView=tru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457200" y="2057400"/>
            <a:ext cx="8382000" cy="1905000"/>
          </a:xfrm>
        </p:spPr>
        <p:txBody>
          <a:bodyPr>
            <a:normAutofit lnSpcReduction="10000"/>
          </a:bodyPr>
          <a:lstStyle/>
          <a:p>
            <a:pPr algn="ctr"/>
            <a:r>
              <a:rPr lang="el-GR" sz="2400" b="1" dirty="0" smtClean="0">
                <a:latin typeface="Times New Roman" pitchFamily="18" charset="0"/>
                <a:cs typeface="Times New Roman" pitchFamily="18" charset="0"/>
              </a:rPr>
              <a:t>Σχεδιασμός, υλοποίηση και αποτίμηση ενός προγράμματος συμπληρωματικής σχολικής εξ αποστάσεως εκπαίδευσης σε μαθητές Β΄ Δημοτικού στα πλαίσια του μαθήματος</a:t>
            </a:r>
            <a:endParaRPr lang="el-GR" sz="2400" dirty="0" smtClean="0">
              <a:latin typeface="Times New Roman" pitchFamily="18" charset="0"/>
              <a:cs typeface="Times New Roman" pitchFamily="18" charset="0"/>
            </a:endParaRPr>
          </a:p>
          <a:p>
            <a:pPr algn="ctr"/>
            <a:r>
              <a:rPr lang="el-GR" sz="2400" b="1" dirty="0" smtClean="0">
                <a:latin typeface="Times New Roman" pitchFamily="18" charset="0"/>
                <a:cs typeface="Times New Roman" pitchFamily="18" charset="0"/>
              </a:rPr>
              <a:t>της Ευέλικτης Ζώνης με θέμα :</a:t>
            </a:r>
            <a:endParaRPr lang="el-GR" sz="2400" dirty="0" smtClean="0">
              <a:latin typeface="Times New Roman" pitchFamily="18" charset="0"/>
              <a:cs typeface="Times New Roman" pitchFamily="18" charset="0"/>
            </a:endParaRPr>
          </a:p>
          <a:p>
            <a:pPr algn="ctr"/>
            <a:r>
              <a:rPr lang="el-GR" sz="2400" b="1" dirty="0" smtClean="0">
                <a:latin typeface="Times New Roman" pitchFamily="18" charset="0"/>
                <a:cs typeface="Times New Roman" pitchFamily="18" charset="0"/>
              </a:rPr>
              <a:t>«ΣΤΟΜΑΤΙΚΗ ΥΓΙΕΙΝΗ»</a:t>
            </a:r>
            <a:endParaRPr lang="el-GR" sz="2400" dirty="0" smtClean="0">
              <a:latin typeface="Times New Roman" pitchFamily="18" charset="0"/>
              <a:cs typeface="Times New Roman" pitchFamily="18" charset="0"/>
            </a:endParaRPr>
          </a:p>
          <a:p>
            <a:endParaRPr lang="el-GR" dirty="0"/>
          </a:p>
        </p:txBody>
      </p:sp>
      <p:sp>
        <p:nvSpPr>
          <p:cNvPr id="4" name="3 - Ορθογώνιο"/>
          <p:cNvSpPr/>
          <p:nvPr/>
        </p:nvSpPr>
        <p:spPr>
          <a:xfrm>
            <a:off x="2438400" y="685800"/>
            <a:ext cx="6172200" cy="830997"/>
          </a:xfrm>
          <a:prstGeom prst="rect">
            <a:avLst/>
          </a:prstGeom>
        </p:spPr>
        <p:txBody>
          <a:bodyPr wrap="square">
            <a:spAutoFit/>
          </a:bodyPr>
          <a:lstStyle/>
          <a:p>
            <a:pPr algn="ctr"/>
            <a:r>
              <a:rPr lang="el-GR" sz="1600" b="1" dirty="0" smtClean="0">
                <a:latin typeface="Times New Roman" pitchFamily="18" charset="0"/>
                <a:ea typeface="+mj-ea"/>
                <a:cs typeface="Times New Roman" pitchFamily="18" charset="0"/>
              </a:rPr>
              <a:t>Πρόγραμμα Μεταπτυχιακών Σπουδών :</a:t>
            </a:r>
          </a:p>
          <a:p>
            <a:pPr algn="ctr"/>
            <a:r>
              <a:rPr lang="el-GR" sz="1600" b="1" dirty="0" smtClean="0">
                <a:latin typeface="Times New Roman" pitchFamily="18" charset="0"/>
                <a:ea typeface="+mj-ea"/>
                <a:cs typeface="Times New Roman" pitchFamily="18" charset="0"/>
              </a:rPr>
              <a:t>«</a:t>
            </a:r>
            <a:r>
              <a:rPr lang="el-GR" sz="1600" b="1" dirty="0">
                <a:latin typeface="Times New Roman" pitchFamily="18" charset="0"/>
                <a:ea typeface="+mj-ea"/>
                <a:cs typeface="Times New Roman" pitchFamily="18" charset="0"/>
              </a:rPr>
              <a:t>Επιστήμες της Αγωγής - Εξ Αποστάσεως Εκπαίδευση με την χρήση των ΤΠΕ (e-</a:t>
            </a:r>
            <a:r>
              <a:rPr lang="el-GR" sz="1600" b="1" dirty="0" err="1">
                <a:latin typeface="Times New Roman" pitchFamily="18" charset="0"/>
                <a:ea typeface="+mj-ea"/>
                <a:cs typeface="Times New Roman" pitchFamily="18" charset="0"/>
              </a:rPr>
              <a:t>Learnin</a:t>
            </a:r>
            <a:r>
              <a:rPr lang="el-GR" sz="1600" b="1" dirty="0">
                <a:latin typeface="Times New Roman" pitchFamily="18" charset="0"/>
                <a:ea typeface="+mj-ea"/>
                <a:cs typeface="Times New Roman" pitchFamily="18" charset="0"/>
              </a:rPr>
              <a:t>g)» </a:t>
            </a:r>
            <a:endParaRPr lang="el-GR" b="1" dirty="0"/>
          </a:p>
        </p:txBody>
      </p:sp>
      <p:pic>
        <p:nvPicPr>
          <p:cNvPr id="5" name="Picture 9"/>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33400" y="152400"/>
            <a:ext cx="1058984" cy="1058088"/>
          </a:xfrm>
          <a:prstGeom prst="rect">
            <a:avLst/>
          </a:prstGeom>
        </p:spPr>
      </p:pic>
      <p:sp>
        <p:nvSpPr>
          <p:cNvPr id="6" name="Ορθογώνιο 1"/>
          <p:cNvSpPr/>
          <p:nvPr/>
        </p:nvSpPr>
        <p:spPr>
          <a:xfrm>
            <a:off x="0" y="1219200"/>
            <a:ext cx="2268932" cy="584775"/>
          </a:xfrm>
          <a:prstGeom prst="rect">
            <a:avLst/>
          </a:prstGeom>
        </p:spPr>
        <p:txBody>
          <a:bodyPr wrap="square">
            <a:spAutoFit/>
          </a:bodyPr>
          <a:lstStyle/>
          <a:p>
            <a:pPr algn="ctr"/>
            <a:r>
              <a:rPr lang="el-GR" sz="1600" b="1" dirty="0" smtClean="0">
                <a:latin typeface="Times New Roman" panose="02020603050405020304" pitchFamily="18" charset="0"/>
                <a:cs typeface="Times New Roman" panose="02020603050405020304" pitchFamily="18" charset="0"/>
              </a:rPr>
              <a:t>Π.Τ.Δ.Ε</a:t>
            </a:r>
            <a:r>
              <a:rPr lang="en-US" sz="1600" b="1" dirty="0" smtClean="0">
                <a:latin typeface="Times New Roman" panose="02020603050405020304" pitchFamily="18" charset="0"/>
                <a:cs typeface="Times New Roman" panose="02020603050405020304" pitchFamily="18" charset="0"/>
              </a:rPr>
              <a:t>.</a:t>
            </a:r>
            <a:endParaRPr lang="el-GR" sz="1600" b="1" dirty="0" smtClean="0">
              <a:latin typeface="Times New Roman" panose="02020603050405020304" pitchFamily="18" charset="0"/>
              <a:cs typeface="Times New Roman" panose="02020603050405020304" pitchFamily="18" charset="0"/>
            </a:endParaRPr>
          </a:p>
          <a:p>
            <a:pPr algn="ctr"/>
            <a:r>
              <a:rPr lang="el-GR" sz="1600" b="1" dirty="0" smtClean="0">
                <a:latin typeface="Times New Roman" panose="02020603050405020304" pitchFamily="18" charset="0"/>
                <a:cs typeface="Times New Roman" panose="02020603050405020304" pitchFamily="18" charset="0"/>
              </a:rPr>
              <a:t>Πανεπιστήμιο Κρήτης</a:t>
            </a:r>
            <a:endParaRPr lang="el-GR" sz="1600" b="1" dirty="0">
              <a:latin typeface="Times New Roman" panose="02020603050405020304" pitchFamily="18" charset="0"/>
              <a:cs typeface="Times New Roman" panose="02020603050405020304" pitchFamily="18" charset="0"/>
            </a:endParaRPr>
          </a:p>
        </p:txBody>
      </p:sp>
      <p:sp>
        <p:nvSpPr>
          <p:cNvPr id="8" name="2 - Υπότιτλος"/>
          <p:cNvSpPr txBox="1">
            <a:spLocks/>
          </p:cNvSpPr>
          <p:nvPr/>
        </p:nvSpPr>
        <p:spPr>
          <a:xfrm>
            <a:off x="2743200" y="4114800"/>
            <a:ext cx="4267200" cy="609600"/>
          </a:xfrm>
          <a:prstGeom prst="rect">
            <a:avLst/>
          </a:prstGeom>
        </p:spPr>
        <p:txBody>
          <a:bodyPr vert="horz" lIns="0" rIns="18288">
            <a:normAutofit/>
          </a:bodyPr>
          <a:lstStyle/>
          <a:p>
            <a:pPr marL="0" marR="45720" lvl="0" indent="0" algn="ctr"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l-GR" sz="2600" b="1" noProof="0" dirty="0" smtClean="0">
                <a:latin typeface="Times New Roman" pitchFamily="18" charset="0"/>
                <a:cs typeface="Times New Roman" pitchFamily="18" charset="0"/>
              </a:rPr>
              <a:t>Χαρίκλεια  </a:t>
            </a:r>
            <a:r>
              <a:rPr lang="el-GR" sz="2600" b="1" noProof="0" dirty="0" err="1" smtClean="0">
                <a:latin typeface="Times New Roman" pitchFamily="18" charset="0"/>
                <a:cs typeface="Times New Roman" pitchFamily="18" charset="0"/>
              </a:rPr>
              <a:t>Τσουπάκη</a:t>
            </a:r>
            <a:endParaRPr kumimoji="0" lang="el-GR" sz="2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45720" lvl="0" indent="0" algn="r"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l-GR" sz="26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9" name="Πίνακας 4"/>
          <p:cNvGraphicFramePr>
            <a:graphicFrameLocks noGrp="1"/>
          </p:cNvGraphicFramePr>
          <p:nvPr>
            <p:extLst>
              <p:ext uri="{D42A27DB-BD31-4B8C-83A1-F6EECF244321}">
                <p14:modId xmlns:p14="http://schemas.microsoft.com/office/powerpoint/2010/main" xmlns="" val="399789566"/>
              </p:ext>
            </p:extLst>
          </p:nvPr>
        </p:nvGraphicFramePr>
        <p:xfrm>
          <a:off x="228600" y="5486400"/>
          <a:ext cx="8686800" cy="461012"/>
        </p:xfrm>
        <a:graphic>
          <a:graphicData uri="http://schemas.openxmlformats.org/drawingml/2006/table">
            <a:tbl>
              <a:tblPr firstRow="1" bandRow="1"/>
              <a:tblGrid>
                <a:gridCol w="2767476">
                  <a:extLst>
                    <a:ext uri="{9D8B030D-6E8A-4147-A177-3AD203B41FA5}">
                      <a16:colId xmlns:a16="http://schemas.microsoft.com/office/drawing/2014/main" xmlns="" val="20000"/>
                    </a:ext>
                  </a:extLst>
                </a:gridCol>
                <a:gridCol w="2998099">
                  <a:extLst>
                    <a:ext uri="{9D8B030D-6E8A-4147-A177-3AD203B41FA5}">
                      <a16:colId xmlns:a16="http://schemas.microsoft.com/office/drawing/2014/main" xmlns="" val="20001"/>
                    </a:ext>
                  </a:extLst>
                </a:gridCol>
                <a:gridCol w="2921225">
                  <a:extLst>
                    <a:ext uri="{9D8B030D-6E8A-4147-A177-3AD203B41FA5}">
                      <a16:colId xmlns:a16="http://schemas.microsoft.com/office/drawing/2014/main" xmlns="" val="20002"/>
                    </a:ext>
                  </a:extLst>
                </a:gridCol>
              </a:tblGrid>
              <a:tr h="46101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l-GR" sz="2200" b="0" kern="1200" dirty="0" err="1" smtClean="0">
                          <a:solidFill>
                            <a:schemeClr val="bg1"/>
                          </a:solidFill>
                          <a:latin typeface="Times New Roman" panose="02020603050405020304" pitchFamily="18" charset="0"/>
                          <a:ea typeface="+mn-ea"/>
                          <a:cs typeface="Times New Roman" panose="02020603050405020304" pitchFamily="18" charset="0"/>
                        </a:rPr>
                        <a:t>Ιβρίντελη</a:t>
                      </a:r>
                      <a:r>
                        <a:rPr lang="el-GR" sz="2200" b="0" kern="1200" baseline="0" dirty="0" smtClean="0">
                          <a:solidFill>
                            <a:schemeClr val="bg1"/>
                          </a:solidFill>
                          <a:latin typeface="Times New Roman" panose="02020603050405020304" pitchFamily="18" charset="0"/>
                          <a:ea typeface="+mn-ea"/>
                          <a:cs typeface="Times New Roman" panose="02020603050405020304" pitchFamily="18" charset="0"/>
                        </a:rPr>
                        <a:t> Μαρία</a:t>
                      </a:r>
                      <a:endParaRPr lang="el-GR" sz="2200" b="0" kern="1200" dirty="0">
                        <a:solidFill>
                          <a:schemeClr val="bg1"/>
                        </a:solidFill>
                        <a:latin typeface="Times New Roman" panose="02020603050405020304" pitchFamily="18" charset="0"/>
                        <a:ea typeface="+mn-ea"/>
                        <a:cs typeface="Times New Roman" panose="02020603050405020304" pitchFamily="18" charset="0"/>
                      </a:endParaRPr>
                    </a:p>
                  </a:txBody>
                  <a:tcPr marL="68580" marR="68580" marT="34290" marB="3429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l-GR" sz="2200" b="0" kern="1200" dirty="0" smtClean="0">
                          <a:solidFill>
                            <a:schemeClr val="bg1"/>
                          </a:solidFill>
                          <a:latin typeface="Times New Roman" panose="02020603050405020304" pitchFamily="18" charset="0"/>
                          <a:ea typeface="+mn-ea"/>
                          <a:cs typeface="Times New Roman" panose="02020603050405020304" pitchFamily="18" charset="0"/>
                        </a:rPr>
                        <a:t>Καρβούνης</a:t>
                      </a:r>
                      <a:r>
                        <a:rPr lang="el-GR" sz="2200" b="0" kern="1200" baseline="0" dirty="0" smtClean="0">
                          <a:solidFill>
                            <a:schemeClr val="bg1"/>
                          </a:solidFill>
                          <a:latin typeface="Times New Roman" panose="02020603050405020304" pitchFamily="18" charset="0"/>
                          <a:ea typeface="+mn-ea"/>
                          <a:cs typeface="Times New Roman" panose="02020603050405020304" pitchFamily="18" charset="0"/>
                        </a:rPr>
                        <a:t> Λάμπρος</a:t>
                      </a:r>
                      <a:endParaRPr lang="el-GR" sz="2200" b="0" kern="1200" dirty="0">
                        <a:solidFill>
                          <a:schemeClr val="bg1"/>
                        </a:solidFill>
                        <a:latin typeface="Times New Roman" panose="02020603050405020304" pitchFamily="18" charset="0"/>
                        <a:ea typeface="+mn-ea"/>
                        <a:cs typeface="Times New Roman" panose="02020603050405020304" pitchFamily="18" charset="0"/>
                      </a:endParaRPr>
                    </a:p>
                  </a:txBody>
                  <a:tcPr marL="68580" marR="68580" marT="34290" marB="3429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l-GR" sz="2200" b="0" kern="1200" dirty="0" err="1" smtClean="0">
                          <a:solidFill>
                            <a:schemeClr val="bg1"/>
                          </a:solidFill>
                          <a:latin typeface="Times New Roman" panose="02020603050405020304" pitchFamily="18" charset="0"/>
                          <a:ea typeface="+mn-ea"/>
                          <a:cs typeface="Times New Roman" panose="02020603050405020304" pitchFamily="18" charset="0"/>
                        </a:rPr>
                        <a:t>Φιλιππούσης</a:t>
                      </a:r>
                      <a:r>
                        <a:rPr lang="el-GR" sz="2200" b="0" kern="1200" baseline="0" dirty="0" smtClean="0">
                          <a:solidFill>
                            <a:schemeClr val="bg1"/>
                          </a:solidFill>
                          <a:latin typeface="Times New Roman" panose="02020603050405020304" pitchFamily="18" charset="0"/>
                          <a:ea typeface="+mn-ea"/>
                          <a:cs typeface="Times New Roman" panose="02020603050405020304" pitchFamily="18" charset="0"/>
                        </a:rPr>
                        <a:t> </a:t>
                      </a:r>
                      <a:r>
                        <a:rPr lang="el-GR" sz="2200" b="0" kern="1200" baseline="0" dirty="0" err="1" smtClean="0">
                          <a:solidFill>
                            <a:schemeClr val="bg1"/>
                          </a:solidFill>
                          <a:latin typeface="Times New Roman" panose="02020603050405020304" pitchFamily="18" charset="0"/>
                          <a:ea typeface="+mn-ea"/>
                          <a:cs typeface="Times New Roman" panose="02020603050405020304" pitchFamily="18" charset="0"/>
                        </a:rPr>
                        <a:t>Γεώργιος</a:t>
                      </a:r>
                      <a:r>
                        <a:rPr lang="el-GR" sz="2200" b="0" kern="1200" dirty="0" err="1" smtClean="0">
                          <a:solidFill>
                            <a:schemeClr val="tx1"/>
                          </a:solidFill>
                          <a:latin typeface="Times New Roman" panose="02020603050405020304" pitchFamily="18" charset="0"/>
                          <a:ea typeface="+mn-ea"/>
                          <a:cs typeface="Times New Roman" panose="02020603050405020304" pitchFamily="18" charset="0"/>
                        </a:rPr>
                        <a:t>Κ</a:t>
                      </a:r>
                      <a:endParaRPr lang="el-GR" sz="2200" b="0" kern="1200" dirty="0">
                        <a:solidFill>
                          <a:schemeClr val="bg1"/>
                        </a:solidFill>
                        <a:latin typeface="Times New Roman" panose="02020603050405020304" pitchFamily="18" charset="0"/>
                        <a:ea typeface="+mn-ea"/>
                        <a:cs typeface="Times New Roman" panose="02020603050405020304" pitchFamily="18" charset="0"/>
                      </a:endParaRPr>
                    </a:p>
                  </a:txBody>
                  <a:tcPr marL="68580" marR="68580" marT="34290" marB="3429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xmlns="" val="10000"/>
                  </a:ext>
                </a:extLst>
              </a:tr>
            </a:tbl>
          </a:graphicData>
        </a:graphic>
      </p:graphicFrame>
      <p:sp>
        <p:nvSpPr>
          <p:cNvPr id="10" name="9 - Ορθογώνιο"/>
          <p:cNvSpPr/>
          <p:nvPr/>
        </p:nvSpPr>
        <p:spPr>
          <a:xfrm>
            <a:off x="1981200" y="4876800"/>
            <a:ext cx="5334000" cy="400110"/>
          </a:xfrm>
          <a:prstGeom prst="rect">
            <a:avLst/>
          </a:prstGeom>
        </p:spPr>
        <p:txBody>
          <a:bodyPr wrap="square">
            <a:spAutoFit/>
          </a:bodyPr>
          <a:lstStyle/>
          <a:p>
            <a:pPr algn="ctr"/>
            <a:r>
              <a:rPr lang="el-GR" sz="2000" dirty="0">
                <a:solidFill>
                  <a:schemeClr val="bg1"/>
                </a:solidFill>
                <a:latin typeface="Times New Roman" panose="02020603050405020304" pitchFamily="18" charset="0"/>
                <a:cs typeface="Times New Roman" panose="02020603050405020304" pitchFamily="18" charset="0"/>
              </a:rPr>
              <a:t>Επιτροπή Κρίσης ΔΕ</a:t>
            </a:r>
          </a:p>
        </p:txBody>
      </p:sp>
      <p:sp>
        <p:nvSpPr>
          <p:cNvPr id="11" name="10 - Ορθογώνιο"/>
          <p:cNvSpPr/>
          <p:nvPr/>
        </p:nvSpPr>
        <p:spPr>
          <a:xfrm>
            <a:off x="2057400" y="6096000"/>
            <a:ext cx="5334000" cy="400110"/>
          </a:xfrm>
          <a:prstGeom prst="rect">
            <a:avLst/>
          </a:prstGeom>
        </p:spPr>
        <p:txBody>
          <a:bodyPr wrap="square">
            <a:spAutoFit/>
          </a:bodyPr>
          <a:lstStyle/>
          <a:p>
            <a:pPr algn="ctr"/>
            <a:r>
              <a:rPr lang="el-GR" sz="2000" dirty="0" smtClean="0">
                <a:solidFill>
                  <a:schemeClr val="bg1"/>
                </a:solidFill>
                <a:latin typeface="Times New Roman" panose="02020603050405020304" pitchFamily="18" charset="0"/>
                <a:cs typeface="Times New Roman" panose="02020603050405020304" pitchFamily="18" charset="0"/>
              </a:rPr>
              <a:t>Ρέθυμνο 2019</a:t>
            </a:r>
            <a:endParaRPr lang="el-GR" sz="20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1143000"/>
          </a:xfrm>
        </p:spPr>
        <p:txBody>
          <a:bodyPr/>
          <a:lstStyle/>
          <a:p>
            <a:r>
              <a:rPr lang="el-GR" dirty="0" smtClean="0"/>
              <a:t>5. Θεωρητικό πλαίσιο (3/5)</a:t>
            </a:r>
            <a:endParaRPr lang="el-GR" dirty="0"/>
          </a:p>
        </p:txBody>
      </p:sp>
      <p:sp>
        <p:nvSpPr>
          <p:cNvPr id="3" name="2 - Θέση περιεχομένου"/>
          <p:cNvSpPr>
            <a:spLocks noGrp="1"/>
          </p:cNvSpPr>
          <p:nvPr>
            <p:ph idx="1"/>
          </p:nvPr>
        </p:nvSpPr>
        <p:spPr>
          <a:xfrm>
            <a:off x="152400" y="1524000"/>
            <a:ext cx="8839200" cy="5562600"/>
          </a:xfrm>
        </p:spPr>
        <p:txBody>
          <a:bodyPr>
            <a:normAutofit/>
          </a:bodyPr>
          <a:lstStyle/>
          <a:p>
            <a:r>
              <a:rPr lang="el-GR" sz="2100" b="1" dirty="0" smtClean="0">
                <a:latin typeface="Times New Roman" pitchFamily="18" charset="0"/>
                <a:cs typeface="Times New Roman" pitchFamily="18" charset="0"/>
              </a:rPr>
              <a:t>Το εκπαιδευτικό υλικό στη σχολική εξ αποστάσεως εκπαίδευση </a:t>
            </a:r>
          </a:p>
          <a:p>
            <a:pPr algn="just">
              <a:buNone/>
            </a:pPr>
            <a:r>
              <a:rPr lang="el-GR" sz="2100" b="1" dirty="0" smtClean="0">
                <a:latin typeface="Times New Roman" pitchFamily="18" charset="0"/>
                <a:cs typeface="Times New Roman" pitchFamily="18" charset="0"/>
              </a:rPr>
              <a:t>     </a:t>
            </a:r>
            <a:r>
              <a:rPr lang="el-GR" sz="2100" dirty="0" smtClean="0">
                <a:latin typeface="Times New Roman" pitchFamily="18" charset="0"/>
                <a:cs typeface="Times New Roman" pitchFamily="18" charset="0"/>
              </a:rPr>
              <a:t>Ο βασικός μοχλός στη διαδικασία της διδασκαλίας, σύμμαχος του εκπαιδευόμενου, αναπλήρωση του διδάσκοντα. Δάσκαλος σε ετοιμότητα </a:t>
            </a:r>
            <a:r>
              <a:rPr lang="en-US" sz="2100" dirty="0" smtClean="0">
                <a:latin typeface="Times New Roman" pitchFamily="18" charset="0"/>
                <a:cs typeface="Times New Roman" pitchFamily="18" charset="0"/>
              </a:rPr>
              <a:t>(</a:t>
            </a:r>
            <a:r>
              <a:rPr lang="en-US" sz="2100" dirty="0" err="1" smtClean="0">
                <a:latin typeface="Times New Roman" pitchFamily="18" charset="0"/>
                <a:cs typeface="Times New Roman" pitchFamily="18" charset="0"/>
              </a:rPr>
              <a:t>Rowntree</a:t>
            </a:r>
            <a:r>
              <a:rPr lang="en-US" sz="2100" dirty="0" smtClean="0">
                <a:latin typeface="Times New Roman" pitchFamily="18" charset="0"/>
                <a:cs typeface="Times New Roman" pitchFamily="18" charset="0"/>
              </a:rPr>
              <a:t>, 1994).  </a:t>
            </a:r>
            <a:endParaRPr lang="el-GR" sz="2100" b="1" dirty="0" smtClean="0">
              <a:latin typeface="Times New Roman" pitchFamily="18" charset="0"/>
              <a:cs typeface="Times New Roman" pitchFamily="18" charset="0"/>
            </a:endParaRPr>
          </a:p>
          <a:p>
            <a:r>
              <a:rPr lang="el-GR" sz="2100" b="1" dirty="0" smtClean="0">
                <a:latin typeface="Times New Roman" pitchFamily="18" charset="0"/>
                <a:cs typeface="Times New Roman" pitchFamily="18" charset="0"/>
              </a:rPr>
              <a:t>Μοντέλο σχεδιασμού του εκπαιδευτικού υλικού για τη στοματική υγιεινή</a:t>
            </a:r>
          </a:p>
          <a:p>
            <a:pPr lvl="0">
              <a:buFont typeface="Wingdings" pitchFamily="2" charset="2"/>
              <a:buChar char="v"/>
            </a:pPr>
            <a:r>
              <a:rPr lang="el-GR" sz="2100" i="1" u="sng" dirty="0" smtClean="0">
                <a:latin typeface="Times New Roman" pitchFamily="18" charset="0"/>
                <a:cs typeface="Times New Roman" pitchFamily="18" charset="0"/>
              </a:rPr>
              <a:t>Μοντέλο-κατηγοριοποίηση </a:t>
            </a:r>
            <a:r>
              <a:rPr lang="el-GR" sz="2100" i="1" u="sng" dirty="0" err="1" smtClean="0">
                <a:latin typeface="Times New Roman" pitchFamily="18" charset="0"/>
                <a:cs typeface="Times New Roman" pitchFamily="18" charset="0"/>
              </a:rPr>
              <a:t>West</a:t>
            </a:r>
            <a:r>
              <a:rPr lang="el-GR" sz="2100" i="1" u="sng" dirty="0" smtClean="0">
                <a:latin typeface="Times New Roman" pitchFamily="18" charset="0"/>
                <a:cs typeface="Times New Roman" pitchFamily="18" charset="0"/>
              </a:rPr>
              <a:t> και </a:t>
            </a:r>
            <a:r>
              <a:rPr lang="el-GR" sz="2100" i="1" u="sng" dirty="0" err="1" smtClean="0">
                <a:latin typeface="Times New Roman" pitchFamily="18" charset="0"/>
                <a:cs typeface="Times New Roman" pitchFamily="18" charset="0"/>
              </a:rPr>
              <a:t>Λιοναράκη</a:t>
            </a:r>
            <a:r>
              <a:rPr lang="el-GR" sz="2100" i="1" u="sng" dirty="0" smtClean="0">
                <a:latin typeface="Times New Roman" pitchFamily="18" charset="0"/>
                <a:cs typeface="Times New Roman" pitchFamily="18" charset="0"/>
              </a:rPr>
              <a:t> (2001)</a:t>
            </a:r>
            <a:endParaRPr lang="el-GR" sz="2100" b="1" dirty="0" smtClean="0">
              <a:latin typeface="Times New Roman" pitchFamily="18" charset="0"/>
              <a:cs typeface="Times New Roman" pitchFamily="18" charset="0"/>
            </a:endParaRPr>
          </a:p>
          <a:p>
            <a:pPr lvl="0" algn="just">
              <a:buNone/>
            </a:pPr>
            <a:r>
              <a:rPr lang="el-GR" sz="2100" dirty="0" smtClean="0">
                <a:latin typeface="Times New Roman" pitchFamily="18" charset="0"/>
                <a:cs typeface="Times New Roman" pitchFamily="18" charset="0"/>
              </a:rPr>
              <a:t>    Τυπολογία για τη </a:t>
            </a:r>
            <a:r>
              <a:rPr lang="el-GR" sz="2100" i="1" u="sng" dirty="0" smtClean="0">
                <a:latin typeface="Times New Roman" pitchFamily="18" charset="0"/>
                <a:cs typeface="Times New Roman" pitchFamily="18" charset="0"/>
              </a:rPr>
              <a:t>δομή</a:t>
            </a:r>
            <a:r>
              <a:rPr lang="el-GR" sz="2100" dirty="0" smtClean="0">
                <a:latin typeface="Times New Roman" pitchFamily="18" charset="0"/>
                <a:cs typeface="Times New Roman" pitchFamily="18" charset="0"/>
              </a:rPr>
              <a:t>, την </a:t>
            </a:r>
            <a:r>
              <a:rPr lang="el-GR" sz="2100" i="1" u="sng" dirty="0" smtClean="0">
                <a:latin typeface="Times New Roman" pitchFamily="18" charset="0"/>
                <a:cs typeface="Times New Roman" pitchFamily="18" charset="0"/>
              </a:rPr>
              <a:t>οργάνωση</a:t>
            </a:r>
            <a:r>
              <a:rPr lang="el-GR" sz="2100" dirty="0" smtClean="0">
                <a:latin typeface="Times New Roman" pitchFamily="18" charset="0"/>
                <a:cs typeface="Times New Roman" pitchFamily="18" charset="0"/>
              </a:rPr>
              <a:t> αλλά και τις </a:t>
            </a:r>
            <a:r>
              <a:rPr lang="el-GR" sz="2100" i="1" u="sng" dirty="0" smtClean="0">
                <a:latin typeface="Times New Roman" pitchFamily="18" charset="0"/>
                <a:cs typeface="Times New Roman" pitchFamily="18" charset="0"/>
              </a:rPr>
              <a:t>μορφές</a:t>
            </a:r>
            <a:r>
              <a:rPr lang="el-GR" sz="2100" dirty="0" smtClean="0">
                <a:latin typeface="Times New Roman" pitchFamily="18" charset="0"/>
                <a:cs typeface="Times New Roman" pitchFamily="18" charset="0"/>
              </a:rPr>
              <a:t> του Ε.Υ. Ταξινόμηση του Ε.Υ. : </a:t>
            </a:r>
            <a:r>
              <a:rPr lang="el-GR" sz="2100" i="1" u="sng" dirty="0" err="1" smtClean="0">
                <a:latin typeface="Times New Roman" pitchFamily="18" charset="0"/>
                <a:cs typeface="Times New Roman" pitchFamily="18" charset="0"/>
              </a:rPr>
              <a:t>εποικοδομητισμός</a:t>
            </a:r>
            <a:r>
              <a:rPr lang="el-GR" sz="2100" dirty="0" smtClean="0">
                <a:latin typeface="Times New Roman" pitchFamily="18" charset="0"/>
                <a:cs typeface="Times New Roman" pitchFamily="18" charset="0"/>
              </a:rPr>
              <a:t>, </a:t>
            </a:r>
            <a:r>
              <a:rPr lang="el-GR" sz="2100" i="1" u="sng" dirty="0" err="1" smtClean="0">
                <a:latin typeface="Times New Roman" pitchFamily="18" charset="0"/>
                <a:cs typeface="Times New Roman" pitchFamily="18" charset="0"/>
              </a:rPr>
              <a:t>πολυμορφικότητα</a:t>
            </a:r>
            <a:r>
              <a:rPr lang="el-GR" sz="2100" dirty="0" smtClean="0">
                <a:latin typeface="Times New Roman" pitchFamily="18" charset="0"/>
                <a:cs typeface="Times New Roman" pitchFamily="18" charset="0"/>
              </a:rPr>
              <a:t> (</a:t>
            </a:r>
            <a:r>
              <a:rPr lang="el-GR" sz="2100" dirty="0" err="1" smtClean="0">
                <a:latin typeface="Times New Roman" pitchFamily="18" charset="0"/>
                <a:cs typeface="Times New Roman" pitchFamily="18" charset="0"/>
              </a:rPr>
              <a:t>Γκιόσος</a:t>
            </a:r>
            <a:r>
              <a:rPr lang="el-GR" sz="2100" dirty="0" smtClean="0">
                <a:latin typeface="Times New Roman" pitchFamily="18" charset="0"/>
                <a:cs typeface="Times New Roman" pitchFamily="18" charset="0"/>
              </a:rPr>
              <a:t> &amp; </a:t>
            </a:r>
            <a:r>
              <a:rPr lang="el-GR" sz="2100" dirty="0" err="1" smtClean="0">
                <a:latin typeface="Times New Roman" pitchFamily="18" charset="0"/>
                <a:cs typeface="Times New Roman" pitchFamily="18" charset="0"/>
              </a:rPr>
              <a:t>Κουτσούμπα</a:t>
            </a:r>
            <a:r>
              <a:rPr lang="el-GR" sz="2100" dirty="0" smtClean="0">
                <a:latin typeface="Times New Roman" pitchFamily="18" charset="0"/>
                <a:cs typeface="Times New Roman" pitchFamily="18" charset="0"/>
              </a:rPr>
              <a:t>, 2005: 42-61). Τρεις βασικές δέσμες. </a:t>
            </a:r>
            <a:r>
              <a:rPr lang="el-GR" sz="2100" i="1" u="sng" dirty="0" smtClean="0">
                <a:latin typeface="Times New Roman" pitchFamily="18" charset="0"/>
                <a:cs typeface="Times New Roman" pitchFamily="18" charset="0"/>
              </a:rPr>
              <a:t>Πρώτη δέσμη</a:t>
            </a:r>
            <a:r>
              <a:rPr lang="el-GR" sz="2100" dirty="0" smtClean="0">
                <a:latin typeface="Times New Roman" pitchFamily="18" charset="0"/>
                <a:cs typeface="Times New Roman" pitchFamily="18" charset="0"/>
              </a:rPr>
              <a:t> : Κείμενο-προκείμενα-</a:t>
            </a:r>
            <a:r>
              <a:rPr lang="el-GR" sz="2100" dirty="0" err="1" smtClean="0">
                <a:latin typeface="Times New Roman" pitchFamily="18" charset="0"/>
                <a:cs typeface="Times New Roman" pitchFamily="18" charset="0"/>
              </a:rPr>
              <a:t>μετακείμενα</a:t>
            </a:r>
            <a:r>
              <a:rPr lang="el-GR" sz="2100" dirty="0" smtClean="0">
                <a:latin typeface="Times New Roman" pitchFamily="18" charset="0"/>
                <a:cs typeface="Times New Roman" pitchFamily="18" charset="0"/>
              </a:rPr>
              <a:t>, </a:t>
            </a:r>
            <a:r>
              <a:rPr lang="el-GR" sz="2100" i="1" u="sng" dirty="0" smtClean="0">
                <a:latin typeface="Times New Roman" pitchFamily="18" charset="0"/>
                <a:cs typeface="Times New Roman" pitchFamily="18" charset="0"/>
              </a:rPr>
              <a:t>Δεύτερη δέσμη</a:t>
            </a:r>
            <a:r>
              <a:rPr lang="el-GR" sz="2100" dirty="0" smtClean="0">
                <a:latin typeface="Times New Roman" pitchFamily="18" charset="0"/>
                <a:cs typeface="Times New Roman" pitchFamily="18" charset="0"/>
              </a:rPr>
              <a:t>: Διακείμενα-επικείμενα-παρακείμενα-περικείμενα, </a:t>
            </a:r>
            <a:r>
              <a:rPr lang="el-GR" sz="2100" i="1" u="sng" dirty="0" smtClean="0">
                <a:latin typeface="Times New Roman" pitchFamily="18" charset="0"/>
                <a:cs typeface="Times New Roman" pitchFamily="18" charset="0"/>
              </a:rPr>
              <a:t>Τρίτη δέσμη </a:t>
            </a:r>
            <a:r>
              <a:rPr lang="el-GR" sz="2100" dirty="0" smtClean="0">
                <a:latin typeface="Times New Roman" pitchFamily="18" charset="0"/>
                <a:cs typeface="Times New Roman" pitchFamily="18" charset="0"/>
              </a:rPr>
              <a:t>: </a:t>
            </a:r>
            <a:r>
              <a:rPr lang="el-GR" sz="2100" dirty="0" err="1" smtClean="0">
                <a:latin typeface="Times New Roman" pitchFamily="18" charset="0"/>
                <a:cs typeface="Times New Roman" pitchFamily="18" charset="0"/>
              </a:rPr>
              <a:t>Πολυκείμενα</a:t>
            </a:r>
            <a:r>
              <a:rPr lang="el-GR" sz="2100" dirty="0" smtClean="0">
                <a:latin typeface="Times New Roman" pitchFamily="18" charset="0"/>
                <a:cs typeface="Times New Roman" pitchFamily="18" charset="0"/>
              </a:rPr>
              <a:t>-</a:t>
            </a:r>
            <a:r>
              <a:rPr lang="el-GR" sz="2100" dirty="0" err="1" smtClean="0">
                <a:latin typeface="Times New Roman" pitchFamily="18" charset="0"/>
                <a:cs typeface="Times New Roman" pitchFamily="18" charset="0"/>
              </a:rPr>
              <a:t>Πολυαντικείμενα</a:t>
            </a:r>
            <a:r>
              <a:rPr lang="el-GR" sz="2100" dirty="0" smtClean="0">
                <a:latin typeface="Times New Roman" pitchFamily="18" charset="0"/>
                <a:cs typeface="Times New Roman" pitchFamily="18" charset="0"/>
              </a:rPr>
              <a:t> </a:t>
            </a:r>
          </a:p>
          <a:p>
            <a:pPr lvl="0"/>
            <a:r>
              <a:rPr lang="el-GR" sz="2100" b="1" dirty="0" smtClean="0">
                <a:latin typeface="Times New Roman" pitchFamily="18" charset="0"/>
                <a:cs typeface="Times New Roman" pitchFamily="18" charset="0"/>
              </a:rPr>
              <a:t>Ο ρόλος του εκπαιδευτικού στη σχολική εξ αποστάσεως εκπαίδευση</a:t>
            </a:r>
          </a:p>
          <a:p>
            <a:pPr algn="just">
              <a:buNone/>
            </a:pPr>
            <a:r>
              <a:rPr lang="el-GR" sz="2000" dirty="0" smtClean="0"/>
              <a:t>     </a:t>
            </a:r>
            <a:r>
              <a:rPr lang="el-GR" sz="2100" dirty="0" smtClean="0"/>
              <a:t>Αυτονομία στη μάθηση, συμβουλευτικός, υποστηρικτικός, εμψυχωτικός, σχεδίαση πολυμορφικού εκπαιδευτικού υλικού, συντονιστής, καθοδηγητής, </a:t>
            </a:r>
            <a:r>
              <a:rPr lang="el-GR" sz="2100" dirty="0" err="1" smtClean="0"/>
              <a:t>ανατροφοδότης</a:t>
            </a:r>
            <a:r>
              <a:rPr lang="el-GR" sz="2100" dirty="0" smtClean="0"/>
              <a:t>, συνεργάτης, </a:t>
            </a:r>
            <a:r>
              <a:rPr lang="el-GR" sz="2100" dirty="0" err="1" smtClean="0"/>
              <a:t>πάροχος</a:t>
            </a:r>
            <a:r>
              <a:rPr lang="el-GR" sz="2100" dirty="0" smtClean="0"/>
              <a:t> κινήτρων</a:t>
            </a:r>
          </a:p>
          <a:p>
            <a:endParaRPr lang="el-GR" sz="2000" b="1" dirty="0" smtClean="0"/>
          </a:p>
          <a:p>
            <a:endParaRPr lang="en-US" sz="2000" b="1" dirty="0" smtClean="0"/>
          </a:p>
          <a:p>
            <a:pPr>
              <a:buNone/>
            </a:pPr>
            <a:endParaRPr lang="el-GR" sz="2000" b="1" dirty="0" smtClean="0"/>
          </a:p>
          <a:p>
            <a:endParaRPr lang="el-GR" sz="2000" b="1" dirty="0" smtClean="0"/>
          </a:p>
          <a:p>
            <a:endParaRPr lang="el-GR" sz="2000" b="1" dirty="0" smtClean="0"/>
          </a:p>
          <a:p>
            <a:endParaRPr lang="el-GR"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1143000"/>
          </a:xfrm>
        </p:spPr>
        <p:txBody>
          <a:bodyPr/>
          <a:lstStyle/>
          <a:p>
            <a:r>
              <a:rPr lang="el-GR" dirty="0" smtClean="0"/>
              <a:t>5. Θεωρητικό πλαίσιο (4/5)</a:t>
            </a:r>
            <a:endParaRPr lang="el-GR" dirty="0"/>
          </a:p>
        </p:txBody>
      </p:sp>
      <p:sp>
        <p:nvSpPr>
          <p:cNvPr id="3" name="2 - Θέση περιεχομένου"/>
          <p:cNvSpPr>
            <a:spLocks noGrp="1"/>
          </p:cNvSpPr>
          <p:nvPr>
            <p:ph idx="1"/>
          </p:nvPr>
        </p:nvSpPr>
        <p:spPr>
          <a:xfrm>
            <a:off x="0" y="1219200"/>
            <a:ext cx="8991600" cy="6019800"/>
          </a:xfrm>
        </p:spPr>
        <p:txBody>
          <a:bodyPr>
            <a:noAutofit/>
          </a:bodyPr>
          <a:lstStyle/>
          <a:p>
            <a:r>
              <a:rPr lang="el-GR" sz="2100" b="1" dirty="0" smtClean="0">
                <a:latin typeface="Times New Roman" pitchFamily="18" charset="0"/>
                <a:cs typeface="Times New Roman" pitchFamily="18" charset="0"/>
              </a:rPr>
              <a:t>Προδιαγραφές του μαθήματος της Αγωγής Υγείας για την πρωτοβάθμια εκπαίδευση</a:t>
            </a:r>
          </a:p>
          <a:p>
            <a:pPr algn="just">
              <a:buNone/>
            </a:pPr>
            <a:r>
              <a:rPr lang="el-GR" sz="1900" dirty="0" smtClean="0">
                <a:latin typeface="Times New Roman" pitchFamily="18" charset="0"/>
                <a:cs typeface="Times New Roman" pitchFamily="18" charset="0"/>
              </a:rPr>
              <a:t>     Αντίληψη αξιών για ζητήματά υγείας από τους μαθητές, ανάπτυξη αυτοεκτίμησης, απόκτηση γνώσεων και δεξιοτήτων για υιοθέτηση βασικών κανόνων υγιεινής, υποστηρικτικός – προληπτικός ρόλος σχολείου, διαπαιδαγώγηση, βιωματική μάθηση, </a:t>
            </a:r>
            <a:r>
              <a:rPr lang="el-GR" sz="1900" dirty="0" err="1" smtClean="0">
                <a:latin typeface="Times New Roman" pitchFamily="18" charset="0"/>
                <a:cs typeface="Times New Roman" pitchFamily="18" charset="0"/>
              </a:rPr>
              <a:t>διαθεματική</a:t>
            </a:r>
            <a:r>
              <a:rPr lang="el-GR" sz="1900" dirty="0" smtClean="0">
                <a:latin typeface="Times New Roman" pitchFamily="18" charset="0"/>
                <a:cs typeface="Times New Roman" pitchFamily="18" charset="0"/>
              </a:rPr>
              <a:t> προσέγγιση, </a:t>
            </a:r>
            <a:r>
              <a:rPr lang="el-GR" sz="1900" dirty="0" err="1" smtClean="0">
                <a:latin typeface="Times New Roman" pitchFamily="18" charset="0"/>
                <a:cs typeface="Times New Roman" pitchFamily="18" charset="0"/>
              </a:rPr>
              <a:t>ομαδοσυνεργατική</a:t>
            </a:r>
            <a:r>
              <a:rPr lang="el-GR" sz="1900" dirty="0" smtClean="0">
                <a:latin typeface="Times New Roman" pitchFamily="18" charset="0"/>
                <a:cs typeface="Times New Roman" pitchFamily="18" charset="0"/>
              </a:rPr>
              <a:t> διδασκαλία, δημιουργικότητα, τεχνολογία, πλαίσιο στήριξης και αποδοχής για το μαθητή, κλίμα εμπιστοσύνης – ασφάλειας στην τάξη, αυτονομία μαθητή, δημιουργική ζωή, υιοθέτηση θετικών στάσεων – συμπεριφορών στη ζωή, δεξιότητες για προαγωγή ψυχικής – σωματικής υγείας </a:t>
            </a:r>
            <a:endParaRPr lang="el-GR" sz="1900" b="1" dirty="0" smtClean="0">
              <a:latin typeface="Times New Roman" pitchFamily="18" charset="0"/>
              <a:cs typeface="Times New Roman" pitchFamily="18" charset="0"/>
            </a:endParaRPr>
          </a:p>
          <a:p>
            <a:r>
              <a:rPr lang="el-GR" sz="2100" b="1" dirty="0" smtClean="0">
                <a:latin typeface="Times New Roman" pitchFamily="18" charset="0"/>
                <a:cs typeface="Times New Roman" pitchFamily="18" charset="0"/>
              </a:rPr>
              <a:t>Προδιαγραφές εκπαιδευτικού υλικού για την Ευέλικτη Ζώνη «Στοματική Υγιεινή»</a:t>
            </a:r>
          </a:p>
          <a:p>
            <a:pPr algn="just">
              <a:buNone/>
            </a:pPr>
            <a:r>
              <a:rPr lang="el-GR" sz="2100" dirty="0" smtClean="0"/>
              <a:t>    </a:t>
            </a:r>
            <a:r>
              <a:rPr lang="el-GR" sz="1900" dirty="0" smtClean="0">
                <a:latin typeface="Times New Roman" pitchFamily="18" charset="0"/>
                <a:cs typeface="Times New Roman" pitchFamily="18" charset="0"/>
              </a:rPr>
              <a:t>Διαμόρφωση του υλικού με τέτοιο τρόπο ώστε οι μαθητές να ενημερωθούν για : τις κατηγορίες των δοντιών, την αλλαγή των δοντιών, τις παθήσεις τους, τους τρόπους διατήρησης της καλής τους υγείας, τις τροφές που βοηθούν σε αυτό. Υιοθέτηση θετικής στάσης  μαθητών για τη φροντίδα της στοματικής υγείας, </a:t>
            </a:r>
            <a:r>
              <a:rPr lang="el-GR" sz="1900" dirty="0" err="1" smtClean="0">
                <a:latin typeface="Times New Roman" pitchFamily="18" charset="0"/>
                <a:cs typeface="Times New Roman" pitchFamily="18" charset="0"/>
              </a:rPr>
              <a:t>διαθεματική</a:t>
            </a:r>
            <a:r>
              <a:rPr lang="el-GR" sz="1900" dirty="0" smtClean="0">
                <a:latin typeface="Times New Roman" pitchFamily="18" charset="0"/>
                <a:cs typeface="Times New Roman" pitchFamily="18" charset="0"/>
              </a:rPr>
              <a:t> μελέτη θέματος, σύνδεση σχολικής → εξωσχολικής ζωής, επιστημονικής γνώσης → βιωματικής εμπειρίας (Ουλής, 2009)</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5. Θεωρητικό πλαίσιο (5/5)</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sz="2800" b="1" u="sng" dirty="0" smtClean="0">
                <a:latin typeface="Times New Roman" pitchFamily="18" charset="0"/>
                <a:cs typeface="Times New Roman" pitchFamily="18" charset="0"/>
              </a:rPr>
              <a:t>Βασικές αρχές σχεδιασμού και ανάπτυξης εκπαιδευτικού υλικού για τη συμπληρωματική, σχολική εξ αποστάσεως εκπαίδευση </a:t>
            </a:r>
          </a:p>
          <a:p>
            <a:pPr>
              <a:buNone/>
            </a:pPr>
            <a:endParaRPr lang="el-GR" sz="2800" b="1" dirty="0" smtClean="0">
              <a:latin typeface="Times New Roman" pitchFamily="18" charset="0"/>
              <a:cs typeface="Times New Roman" pitchFamily="18" charset="0"/>
            </a:endParaRPr>
          </a:p>
          <a:p>
            <a:pPr marL="514350" indent="-514350">
              <a:buFont typeface="Wingdings" pitchFamily="2" charset="2"/>
              <a:buChar char="ü"/>
            </a:pPr>
            <a:r>
              <a:rPr lang="el-GR" sz="2800" b="1" dirty="0" smtClean="0">
                <a:latin typeface="Times New Roman" pitchFamily="18" charset="0"/>
                <a:cs typeface="Times New Roman" pitchFamily="18" charset="0"/>
              </a:rPr>
              <a:t>1η Αρχή: </a:t>
            </a:r>
            <a:r>
              <a:rPr lang="el-GR" sz="2800" dirty="0" smtClean="0">
                <a:latin typeface="Times New Roman" pitchFamily="18" charset="0"/>
                <a:cs typeface="Times New Roman" pitchFamily="18" charset="0"/>
              </a:rPr>
              <a:t>Διδακτικοί Στόχοι και Μαθησιακά Αποτελέσματα</a:t>
            </a:r>
          </a:p>
          <a:p>
            <a:pPr marL="514350" indent="-514350">
              <a:buFont typeface="Wingdings" pitchFamily="2" charset="2"/>
              <a:buChar char="ü"/>
            </a:pPr>
            <a:r>
              <a:rPr lang="el-GR" sz="2800" b="1" dirty="0" smtClean="0">
                <a:latin typeface="Times New Roman" pitchFamily="18" charset="0"/>
                <a:cs typeface="Times New Roman" pitchFamily="18" charset="0"/>
              </a:rPr>
              <a:t>2η Αρχή: </a:t>
            </a:r>
            <a:r>
              <a:rPr lang="el-GR" sz="2800" dirty="0" smtClean="0">
                <a:latin typeface="Times New Roman" pitchFamily="18" charset="0"/>
                <a:cs typeface="Times New Roman" pitchFamily="18" charset="0"/>
              </a:rPr>
              <a:t>Ο προφορικός λόγος</a:t>
            </a:r>
          </a:p>
          <a:p>
            <a:pPr marL="514350" indent="-514350">
              <a:buFont typeface="Wingdings" pitchFamily="2" charset="2"/>
              <a:buChar char="ü"/>
            </a:pPr>
            <a:r>
              <a:rPr lang="el-GR" sz="2800" b="1" dirty="0" smtClean="0">
                <a:latin typeface="Times New Roman" pitchFamily="18" charset="0"/>
                <a:cs typeface="Times New Roman" pitchFamily="18" charset="0"/>
              </a:rPr>
              <a:t>3η Αρχή: </a:t>
            </a:r>
            <a:r>
              <a:rPr lang="el-GR" sz="2800" dirty="0" err="1" smtClean="0">
                <a:latin typeface="Times New Roman" pitchFamily="18" charset="0"/>
                <a:cs typeface="Times New Roman" pitchFamily="18" charset="0"/>
              </a:rPr>
              <a:t>Ανακαλυπτική</a:t>
            </a:r>
            <a:r>
              <a:rPr lang="el-GR" sz="2800" dirty="0" smtClean="0">
                <a:latin typeface="Times New Roman" pitchFamily="18" charset="0"/>
                <a:cs typeface="Times New Roman" pitchFamily="18" charset="0"/>
              </a:rPr>
              <a:t> Μάθηση</a:t>
            </a:r>
          </a:p>
          <a:p>
            <a:pPr marL="514350" indent="-514350">
              <a:buFont typeface="Wingdings" pitchFamily="2" charset="2"/>
              <a:buChar char="ü"/>
            </a:pPr>
            <a:r>
              <a:rPr lang="el-GR" sz="2800" b="1" dirty="0" smtClean="0">
                <a:latin typeface="Times New Roman" pitchFamily="18" charset="0"/>
                <a:cs typeface="Times New Roman" pitchFamily="18" charset="0"/>
              </a:rPr>
              <a:t>4η Αρχή: </a:t>
            </a:r>
            <a:r>
              <a:rPr lang="el-GR" sz="2800" dirty="0" smtClean="0">
                <a:latin typeface="Times New Roman" pitchFamily="18" charset="0"/>
                <a:cs typeface="Times New Roman" pitchFamily="18" charset="0"/>
              </a:rPr>
              <a:t>Τι είμαι ικανός να κάνω με αυτά που έμαθα;</a:t>
            </a:r>
          </a:p>
          <a:p>
            <a:pPr marL="514350" indent="-514350">
              <a:buFont typeface="Wingdings" pitchFamily="2" charset="2"/>
              <a:buChar char="ü"/>
            </a:pPr>
            <a:r>
              <a:rPr lang="el-GR" sz="2800" b="1" dirty="0" smtClean="0">
                <a:latin typeface="Times New Roman" pitchFamily="18" charset="0"/>
                <a:cs typeface="Times New Roman" pitchFamily="18" charset="0"/>
              </a:rPr>
              <a:t>5η Αρχή: </a:t>
            </a:r>
            <a:r>
              <a:rPr lang="el-GR" sz="2800" dirty="0" smtClean="0">
                <a:latin typeface="Times New Roman" pitchFamily="18" charset="0"/>
                <a:cs typeface="Times New Roman" pitchFamily="18" charset="0"/>
              </a:rPr>
              <a:t>Τα Αυτονόητα</a:t>
            </a:r>
          </a:p>
          <a:p>
            <a:pPr marL="514350" indent="-514350">
              <a:buFont typeface="Wingdings" pitchFamily="2" charset="2"/>
              <a:buChar char="ü"/>
            </a:pPr>
            <a:r>
              <a:rPr lang="el-GR" sz="2800" b="1" dirty="0" smtClean="0">
                <a:latin typeface="Times New Roman" pitchFamily="18" charset="0"/>
                <a:cs typeface="Times New Roman" pitchFamily="18" charset="0"/>
              </a:rPr>
              <a:t>6η Αρχή: </a:t>
            </a:r>
            <a:r>
              <a:rPr lang="el-GR" sz="2800" dirty="0" smtClean="0">
                <a:latin typeface="Times New Roman" pitchFamily="18" charset="0"/>
                <a:cs typeface="Times New Roman" pitchFamily="18" charset="0"/>
              </a:rPr>
              <a:t>Γιατί αυτό και όχι το άλλο;</a:t>
            </a:r>
          </a:p>
          <a:p>
            <a:pPr marL="514350" lvl="0" indent="-514350">
              <a:buFont typeface="Wingdings" pitchFamily="2" charset="2"/>
              <a:buChar char="ü"/>
            </a:pPr>
            <a:r>
              <a:rPr lang="el-GR" sz="2800" b="1" dirty="0" smtClean="0">
                <a:latin typeface="Times New Roman" pitchFamily="18" charset="0"/>
                <a:cs typeface="Times New Roman" pitchFamily="18" charset="0"/>
              </a:rPr>
              <a:t>7η Αρχή: </a:t>
            </a:r>
            <a:r>
              <a:rPr lang="el-GR" sz="2800" dirty="0" smtClean="0">
                <a:latin typeface="Times New Roman" pitchFamily="18" charset="0"/>
                <a:cs typeface="Times New Roman" pitchFamily="18" charset="0"/>
              </a:rPr>
              <a:t>Οι Εικόνες στις Έννοιες</a:t>
            </a:r>
          </a:p>
          <a:p>
            <a:pPr marL="514350" indent="-514350">
              <a:buFont typeface="Wingdings" pitchFamily="2" charset="2"/>
              <a:buChar char="ü"/>
            </a:pPr>
            <a:endParaRPr lang="el-GR" sz="2800" dirty="0" smtClean="0">
              <a:latin typeface="Times New Roman" pitchFamily="18" charset="0"/>
              <a:cs typeface="Times New Roman" pitchFamily="18" charset="0"/>
            </a:endParaRPr>
          </a:p>
          <a:p>
            <a:pPr marL="514350" indent="-514350">
              <a:buNone/>
            </a:pPr>
            <a:endParaRPr lang="el-GR" sz="2800" dirty="0" smtClean="0"/>
          </a:p>
          <a:p>
            <a:pPr marL="514350" indent="-514350">
              <a:buFont typeface="Wingdings" pitchFamily="2" charset="2"/>
              <a:buChar char="ü"/>
            </a:pPr>
            <a:endParaRPr lang="el-GR" sz="2800" dirty="0" smtClean="0"/>
          </a:p>
          <a:p>
            <a:pPr marL="514350" indent="-514350">
              <a:buFont typeface="+mj-lt"/>
              <a:buAutoNum type="arabicPeriod"/>
            </a:pPr>
            <a:endParaRPr lang="el-GR" sz="2800" b="1" dirty="0" smtClean="0"/>
          </a:p>
          <a:p>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6. Παραγόμενο εκπαιδευτικό υλικό (1/12)</a:t>
            </a:r>
            <a:endParaRPr lang="el-GR" dirty="0"/>
          </a:p>
        </p:txBody>
      </p:sp>
      <p:sp>
        <p:nvSpPr>
          <p:cNvPr id="3" name="2 - Θέση περιεχομένου"/>
          <p:cNvSpPr>
            <a:spLocks noGrp="1"/>
          </p:cNvSpPr>
          <p:nvPr>
            <p:ph idx="1"/>
          </p:nvPr>
        </p:nvSpPr>
        <p:spPr>
          <a:xfrm>
            <a:off x="304800" y="1935480"/>
            <a:ext cx="8534400" cy="4389120"/>
          </a:xfrm>
        </p:spPr>
        <p:txBody>
          <a:bodyPr>
            <a:normAutofit fontScale="92500" lnSpcReduction="20000"/>
          </a:bodyPr>
          <a:lstStyle/>
          <a:p>
            <a:r>
              <a:rPr lang="el-GR" b="1" dirty="0" smtClean="0">
                <a:latin typeface="Times New Roman" pitchFamily="18" charset="0"/>
                <a:cs typeface="Times New Roman" pitchFamily="18" charset="0"/>
              </a:rPr>
              <a:t>Σκοπός</a:t>
            </a:r>
          </a:p>
          <a:p>
            <a:pPr>
              <a:buNone/>
            </a:pPr>
            <a:r>
              <a:rPr lang="el-GR" dirty="0" smtClean="0">
                <a:latin typeface="Times New Roman" pitchFamily="18" charset="0"/>
                <a:cs typeface="Times New Roman" pitchFamily="18" charset="0"/>
              </a:rPr>
              <a:t>    </a:t>
            </a:r>
            <a:r>
              <a:rPr lang="el-GR" u="sng" dirty="0" smtClean="0">
                <a:latin typeface="Times New Roman" pitchFamily="18" charset="0"/>
                <a:cs typeface="Times New Roman" pitchFamily="18" charset="0"/>
              </a:rPr>
              <a:t>Με τη χρήση της εφαρμογής </a:t>
            </a:r>
            <a:r>
              <a:rPr lang="en-US" u="sng" dirty="0" smtClean="0">
                <a:latin typeface="Times New Roman" pitchFamily="18" charset="0"/>
                <a:cs typeface="Times New Roman" pitchFamily="18" charset="0"/>
              </a:rPr>
              <a:t>h</a:t>
            </a:r>
            <a:r>
              <a:rPr lang="el-GR" u="sng" dirty="0" smtClean="0">
                <a:latin typeface="Times New Roman" pitchFamily="18" charset="0"/>
                <a:cs typeface="Times New Roman" pitchFamily="18" charset="0"/>
              </a:rPr>
              <a:t>5</a:t>
            </a:r>
            <a:r>
              <a:rPr lang="en-US" u="sng" dirty="0" smtClean="0">
                <a:latin typeface="Times New Roman" pitchFamily="18" charset="0"/>
                <a:cs typeface="Times New Roman" pitchFamily="18" charset="0"/>
              </a:rPr>
              <a:t>p</a:t>
            </a:r>
            <a:r>
              <a:rPr lang="el-GR" u="sng" dirty="0" smtClean="0">
                <a:latin typeface="Times New Roman" pitchFamily="18" charset="0"/>
                <a:cs typeface="Times New Roman" pitchFamily="18" charset="0"/>
              </a:rPr>
              <a:t> της πλατφόρμας </a:t>
            </a:r>
            <a:r>
              <a:rPr lang="en-US" u="sng" dirty="0" err="1" smtClean="0">
                <a:latin typeface="Times New Roman" pitchFamily="18" charset="0"/>
                <a:cs typeface="Times New Roman" pitchFamily="18" charset="0"/>
              </a:rPr>
              <a:t>chamilo</a:t>
            </a:r>
            <a:r>
              <a:rPr lang="en-US" u="sng" dirty="0" smtClean="0">
                <a:latin typeface="Times New Roman" pitchFamily="18" charset="0"/>
                <a:cs typeface="Times New Roman" pitchFamily="18" charset="0"/>
              </a:rPr>
              <a:t> </a:t>
            </a:r>
            <a:r>
              <a:rPr lang="el-GR" u="sng" dirty="0" smtClean="0">
                <a:latin typeface="Times New Roman" pitchFamily="18" charset="0"/>
                <a:cs typeface="Times New Roman" pitchFamily="18" charset="0"/>
              </a:rPr>
              <a:t>οι μαθητές να διδαχθούν :</a:t>
            </a:r>
          </a:p>
          <a:p>
            <a:pPr>
              <a:buNone/>
            </a:pPr>
            <a:endParaRPr lang="el-GR" dirty="0" smtClean="0">
              <a:latin typeface="Times New Roman" pitchFamily="18" charset="0"/>
              <a:cs typeface="Times New Roman" pitchFamily="18" charset="0"/>
            </a:endParaRPr>
          </a:p>
          <a:p>
            <a:pPr algn="just">
              <a:buFont typeface="Wingdings" pitchFamily="2" charset="2"/>
              <a:buChar char="Ø"/>
            </a:pPr>
            <a:r>
              <a:rPr lang="el-GR" dirty="0" smtClean="0">
                <a:latin typeface="Times New Roman" pitchFamily="18" charset="0"/>
                <a:cs typeface="Times New Roman" pitchFamily="18" charset="0"/>
              </a:rPr>
              <a:t>Τις κατηγορίες των δοντιών, τον αριθμό των δοντιών ανά κατηγορία καθώς και τη χρησιμότητα της κάθε κατηγορίας</a:t>
            </a:r>
          </a:p>
          <a:p>
            <a:pPr algn="just">
              <a:buFont typeface="Wingdings" pitchFamily="2" charset="2"/>
              <a:buChar char="Ø"/>
            </a:pPr>
            <a:r>
              <a:rPr lang="el-GR" dirty="0" smtClean="0">
                <a:latin typeface="Times New Roman" pitchFamily="18" charset="0"/>
                <a:cs typeface="Times New Roman" pitchFamily="18" charset="0"/>
              </a:rPr>
              <a:t>Τις ονομασίες των εσωτερικών και εξωτερικών τμημάτων του δοντιού</a:t>
            </a:r>
          </a:p>
          <a:p>
            <a:pPr algn="just">
              <a:buFont typeface="Wingdings" pitchFamily="2" charset="2"/>
              <a:buChar char="Ø"/>
            </a:pPr>
            <a:r>
              <a:rPr lang="el-GR" dirty="0" smtClean="0">
                <a:latin typeface="Times New Roman" pitchFamily="18" charset="0"/>
                <a:cs typeface="Times New Roman" pitchFamily="18" charset="0"/>
              </a:rPr>
              <a:t>Σε ποια ηλικία πέφτουν τα δόντια μας και γιατί συμβαίνει αυτό </a:t>
            </a:r>
          </a:p>
          <a:p>
            <a:pPr algn="just">
              <a:buFont typeface="Wingdings" pitchFamily="2" charset="2"/>
              <a:buChar char="Ø"/>
            </a:pPr>
            <a:r>
              <a:rPr lang="el-GR" dirty="0" smtClean="0">
                <a:latin typeface="Times New Roman" pitchFamily="18" charset="0"/>
                <a:cs typeface="Times New Roman" pitchFamily="18" charset="0"/>
              </a:rPr>
              <a:t>Τις ασθένειες των δοντιών, πότε εμφανίζεται η κάθε ασθένεια, ποια είναι τα χαρακτηριστικά της, πώς μπορούν να προφυλαχθούν από αυτήν</a:t>
            </a:r>
          </a:p>
          <a:p>
            <a:pPr>
              <a:buFont typeface="Wingdings" pitchFamily="2" charset="2"/>
              <a:buChar char="Ø"/>
            </a:pPr>
            <a:endParaRPr lang="el-GR" b="1" dirty="0" smtClean="0"/>
          </a:p>
          <a:p>
            <a:pPr>
              <a:buNone/>
            </a:pPr>
            <a:endParaRPr lang="el-GR" dirty="0" smtClean="0"/>
          </a:p>
          <a:p>
            <a:pPr>
              <a:buNone/>
            </a:pPr>
            <a:endParaRPr lang="el-GR"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6. Παραγόμενο εκπαιδευτικό υλικό (2/12)</a:t>
            </a:r>
            <a:endParaRPr lang="el-GR" dirty="0"/>
          </a:p>
        </p:txBody>
      </p:sp>
      <p:sp>
        <p:nvSpPr>
          <p:cNvPr id="3" name="2 - Θέση περιεχομένου"/>
          <p:cNvSpPr>
            <a:spLocks noGrp="1"/>
          </p:cNvSpPr>
          <p:nvPr>
            <p:ph idx="1"/>
          </p:nvPr>
        </p:nvSpPr>
        <p:spPr>
          <a:xfrm>
            <a:off x="304800" y="1935480"/>
            <a:ext cx="8534400" cy="4617720"/>
          </a:xfrm>
        </p:spPr>
        <p:txBody>
          <a:bodyPr>
            <a:normAutofit fontScale="92500" lnSpcReduction="10000"/>
          </a:bodyPr>
          <a:lstStyle/>
          <a:p>
            <a:pPr algn="just">
              <a:buFont typeface="Wingdings" pitchFamily="2" charset="2"/>
              <a:buChar char="Ø"/>
            </a:pPr>
            <a:r>
              <a:rPr lang="el-GR" dirty="0" smtClean="0"/>
              <a:t>Ποιες τροφές ευνοούν την εμφάνιση κάποιων ασθενειών και ποιες βοηθούν στη διατήρηση της καλής στοματικής υγείας</a:t>
            </a:r>
          </a:p>
          <a:p>
            <a:pPr algn="just">
              <a:buFont typeface="Wingdings" pitchFamily="2" charset="2"/>
              <a:buChar char="Ø"/>
            </a:pPr>
            <a:r>
              <a:rPr lang="el-GR" dirty="0" smtClean="0"/>
              <a:t>Πόσο σημαντικό είναι να φροντίζουμε και να καθαρίζουμε τα δόντια μας </a:t>
            </a:r>
          </a:p>
          <a:p>
            <a:pPr algn="just">
              <a:buFont typeface="Wingdings" pitchFamily="2" charset="2"/>
              <a:buChar char="Ø"/>
            </a:pPr>
            <a:r>
              <a:rPr lang="el-GR" dirty="0" smtClean="0"/>
              <a:t>Πόσο συχνά πρέπει να βουρτσίζουμε τα δόντια μας και γιατί και ποιος είναι ο σωστός τρόπος για να το επιτύχουμε αυτό</a:t>
            </a:r>
          </a:p>
          <a:p>
            <a:pPr algn="just">
              <a:buFont typeface="Wingdings" pitchFamily="2" charset="2"/>
              <a:buChar char="Ø"/>
            </a:pPr>
            <a:r>
              <a:rPr lang="el-GR" dirty="0" smtClean="0"/>
              <a:t>Τα μέσα που χρησιμοποιούμε για να καθαρίσουμε τα δόντια μας </a:t>
            </a:r>
          </a:p>
          <a:p>
            <a:pPr algn="just">
              <a:buFont typeface="Wingdings" pitchFamily="2" charset="2"/>
              <a:buChar char="Ø"/>
            </a:pPr>
            <a:r>
              <a:rPr lang="el-GR" dirty="0" smtClean="0"/>
              <a:t>Ιστορικά στοιχεία για το πώς δημιουργήθηκαν κάποια από τα μέσα με τα οποία καθαρίζουμε τα δόντια μας </a:t>
            </a:r>
          </a:p>
          <a:p>
            <a:pPr algn="just">
              <a:buFont typeface="Wingdings" pitchFamily="2" charset="2"/>
              <a:buChar char="Ø"/>
            </a:pPr>
            <a:r>
              <a:rPr lang="el-GR" dirty="0" smtClean="0"/>
              <a:t>Το λόγο για τον οποίο πρέπει να πηγαίνουμε στον οδοντίατρο και πόσο συχνά</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09600"/>
            <a:ext cx="8229600" cy="1143000"/>
          </a:xfrm>
        </p:spPr>
        <p:txBody>
          <a:bodyPr>
            <a:normAutofit fontScale="90000"/>
          </a:bodyPr>
          <a:lstStyle/>
          <a:p>
            <a:r>
              <a:rPr lang="el-GR" dirty="0" smtClean="0"/>
              <a:t>6. Παραγόμενο εκπαιδευτικό υλικό (3/12)</a:t>
            </a:r>
            <a:endParaRPr lang="el-GR" dirty="0"/>
          </a:p>
        </p:txBody>
      </p:sp>
      <p:sp>
        <p:nvSpPr>
          <p:cNvPr id="3" name="2 - Θέση περιεχομένου"/>
          <p:cNvSpPr>
            <a:spLocks noGrp="1"/>
          </p:cNvSpPr>
          <p:nvPr>
            <p:ph idx="1"/>
          </p:nvPr>
        </p:nvSpPr>
        <p:spPr>
          <a:xfrm>
            <a:off x="304800" y="1935480"/>
            <a:ext cx="8534400" cy="4617720"/>
          </a:xfrm>
        </p:spPr>
        <p:txBody>
          <a:bodyPr>
            <a:normAutofit/>
          </a:bodyPr>
          <a:lstStyle/>
          <a:p>
            <a:pPr>
              <a:buNone/>
            </a:pPr>
            <a:r>
              <a:rPr lang="el-GR" sz="2400" b="1" dirty="0" smtClean="0">
                <a:latin typeface="Times New Roman" pitchFamily="18" charset="0"/>
                <a:cs typeface="Times New Roman" pitchFamily="18" charset="0"/>
              </a:rPr>
              <a:t>    </a:t>
            </a:r>
            <a:endParaRPr lang="el-GR" sz="2400" b="1" dirty="0">
              <a:latin typeface="Times New Roman" pitchFamily="18" charset="0"/>
              <a:cs typeface="Times New Roman" pitchFamily="18" charset="0"/>
            </a:endParaRPr>
          </a:p>
        </p:txBody>
      </p:sp>
      <p:graphicFrame>
        <p:nvGraphicFramePr>
          <p:cNvPr id="4" name="Διάγραμμα 4"/>
          <p:cNvGraphicFramePr/>
          <p:nvPr>
            <p:extLst>
              <p:ext uri="{D42A27DB-BD31-4B8C-83A1-F6EECF244321}">
                <p14:modId xmlns="" xmlns:p14="http://schemas.microsoft.com/office/powerpoint/2010/main" val="3611105545"/>
              </p:ext>
            </p:extLst>
          </p:nvPr>
        </p:nvGraphicFramePr>
        <p:xfrm>
          <a:off x="0" y="1752600"/>
          <a:ext cx="91440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 Στρογγυλεμένο ορθογώνιο"/>
          <p:cNvSpPr/>
          <p:nvPr/>
        </p:nvSpPr>
        <p:spPr>
          <a:xfrm>
            <a:off x="152400" y="3048000"/>
            <a:ext cx="2895600" cy="1676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Στρογγυλεμένο ορθογώνιο"/>
          <p:cNvSpPr/>
          <p:nvPr/>
        </p:nvSpPr>
        <p:spPr>
          <a:xfrm>
            <a:off x="3276600" y="2971800"/>
            <a:ext cx="2514600" cy="1752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Στρογγυλεμένο ορθογώνιο"/>
          <p:cNvSpPr/>
          <p:nvPr/>
        </p:nvSpPr>
        <p:spPr>
          <a:xfrm>
            <a:off x="5943600" y="2895600"/>
            <a:ext cx="2971800" cy="1752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TextBox"/>
          <p:cNvSpPr txBox="1"/>
          <p:nvPr/>
        </p:nvSpPr>
        <p:spPr>
          <a:xfrm>
            <a:off x="5943600" y="2895600"/>
            <a:ext cx="3200400" cy="1754326"/>
          </a:xfrm>
          <a:prstGeom prst="rect">
            <a:avLst/>
          </a:prstGeom>
          <a:noFill/>
        </p:spPr>
        <p:txBody>
          <a:bodyPr wrap="square" rtlCol="0">
            <a:spAutoFit/>
          </a:bodyPr>
          <a:lstStyle/>
          <a:p>
            <a:r>
              <a:rPr lang="el-GR" dirty="0" smtClean="0">
                <a:solidFill>
                  <a:schemeClr val="tx2">
                    <a:lumMod val="75000"/>
                  </a:schemeClr>
                </a:solidFill>
                <a:latin typeface="Times New Roman" pitchFamily="18" charset="0"/>
                <a:cs typeface="Times New Roman" pitchFamily="18" charset="0"/>
              </a:rPr>
              <a:t>Αμέλεια των παιδιών για την καθαριότητα των δοντιών. Ενημέρωση για τη σωστή υγιεινή των δοντιών και υιοθέτηση σωστών συνηθειών ως προς τη φροντίδα τους.</a:t>
            </a:r>
            <a:endParaRPr lang="el-GR" dirty="0">
              <a:solidFill>
                <a:schemeClr val="tx2">
                  <a:lumMod val="75000"/>
                </a:schemeClr>
              </a:solidFill>
              <a:latin typeface="Times New Roman" pitchFamily="18" charset="0"/>
              <a:cs typeface="Times New Roman" pitchFamily="18" charset="0"/>
            </a:endParaRPr>
          </a:p>
        </p:txBody>
      </p:sp>
      <p:sp>
        <p:nvSpPr>
          <p:cNvPr id="12" name="11 - TextBox"/>
          <p:cNvSpPr txBox="1"/>
          <p:nvPr/>
        </p:nvSpPr>
        <p:spPr>
          <a:xfrm>
            <a:off x="3276600" y="2971800"/>
            <a:ext cx="2514600" cy="1754326"/>
          </a:xfrm>
          <a:prstGeom prst="rect">
            <a:avLst/>
          </a:prstGeom>
          <a:noFill/>
        </p:spPr>
        <p:txBody>
          <a:bodyPr wrap="square" rtlCol="0">
            <a:spAutoFit/>
          </a:bodyPr>
          <a:lstStyle/>
          <a:p>
            <a:r>
              <a:rPr lang="el-GR" dirty="0" smtClean="0">
                <a:solidFill>
                  <a:schemeClr val="tx2">
                    <a:lumMod val="75000"/>
                  </a:schemeClr>
                </a:solidFill>
                <a:latin typeface="Times New Roman" pitchFamily="18" charset="0"/>
                <a:cs typeface="Times New Roman" pitchFamily="18" charset="0"/>
              </a:rPr>
              <a:t>Η κατάλληλη ηλικία (6-13) για να ενημερωθούν τα παιδιά. Τα νεογιλά δόντια πέφτουν και βγαίνουν τα μόνιμα δόντια.</a:t>
            </a:r>
            <a:endParaRPr lang="el-GR" dirty="0">
              <a:solidFill>
                <a:schemeClr val="tx2">
                  <a:lumMod val="75000"/>
                </a:schemeClr>
              </a:solidFill>
              <a:latin typeface="Times New Roman" pitchFamily="18" charset="0"/>
              <a:cs typeface="Times New Roman" pitchFamily="18" charset="0"/>
            </a:endParaRPr>
          </a:p>
        </p:txBody>
      </p:sp>
      <p:sp>
        <p:nvSpPr>
          <p:cNvPr id="13" name="12 - Στρογγυλεμένο ορθογώνιο"/>
          <p:cNvSpPr/>
          <p:nvPr/>
        </p:nvSpPr>
        <p:spPr>
          <a:xfrm>
            <a:off x="152400" y="4876800"/>
            <a:ext cx="2971800" cy="1752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Στρογγυλεμένο ορθογώνιο"/>
          <p:cNvSpPr/>
          <p:nvPr/>
        </p:nvSpPr>
        <p:spPr>
          <a:xfrm>
            <a:off x="3352800" y="4876800"/>
            <a:ext cx="2819400" cy="1752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Στρογγυλεμένο ορθογώνιο"/>
          <p:cNvSpPr/>
          <p:nvPr/>
        </p:nvSpPr>
        <p:spPr>
          <a:xfrm>
            <a:off x="6324600" y="4800600"/>
            <a:ext cx="2667000" cy="18288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15 - TextBox"/>
          <p:cNvSpPr txBox="1"/>
          <p:nvPr/>
        </p:nvSpPr>
        <p:spPr>
          <a:xfrm>
            <a:off x="228600" y="4876800"/>
            <a:ext cx="2971800" cy="1754326"/>
          </a:xfrm>
          <a:prstGeom prst="rect">
            <a:avLst/>
          </a:prstGeom>
          <a:noFill/>
        </p:spPr>
        <p:txBody>
          <a:bodyPr wrap="square" rtlCol="0">
            <a:spAutoFit/>
          </a:bodyPr>
          <a:lstStyle/>
          <a:p>
            <a:r>
              <a:rPr lang="el-GR" dirty="0" smtClean="0">
                <a:solidFill>
                  <a:schemeClr val="tx2">
                    <a:lumMod val="75000"/>
                  </a:schemeClr>
                </a:solidFill>
                <a:latin typeface="Times New Roman" pitchFamily="18" charset="0"/>
                <a:cs typeface="Times New Roman" pitchFamily="18" charset="0"/>
              </a:rPr>
              <a:t>Η Ε.Ζ. αποτελεί ένα λειτουργικό πλαίσιο εκπόνησης των προγραμμάτων δραστηριοτήτων, δίνει αυτονομία στον εκπαιδευτικό.</a:t>
            </a:r>
            <a:endParaRPr lang="el-GR" dirty="0">
              <a:solidFill>
                <a:schemeClr val="tx2">
                  <a:lumMod val="75000"/>
                </a:schemeClr>
              </a:solidFill>
              <a:latin typeface="Times New Roman" pitchFamily="18" charset="0"/>
              <a:cs typeface="Times New Roman" pitchFamily="18" charset="0"/>
            </a:endParaRPr>
          </a:p>
        </p:txBody>
      </p:sp>
      <p:sp>
        <p:nvSpPr>
          <p:cNvPr id="17" name="16 - TextBox"/>
          <p:cNvSpPr txBox="1"/>
          <p:nvPr/>
        </p:nvSpPr>
        <p:spPr>
          <a:xfrm>
            <a:off x="3429000" y="4876800"/>
            <a:ext cx="2667000" cy="1754326"/>
          </a:xfrm>
          <a:prstGeom prst="rect">
            <a:avLst/>
          </a:prstGeom>
          <a:noFill/>
        </p:spPr>
        <p:txBody>
          <a:bodyPr wrap="square" rtlCol="0">
            <a:spAutoFit/>
          </a:bodyPr>
          <a:lstStyle/>
          <a:p>
            <a:r>
              <a:rPr lang="el-GR" dirty="0" smtClean="0">
                <a:solidFill>
                  <a:schemeClr val="tx2">
                    <a:lumMod val="75000"/>
                  </a:schemeClr>
                </a:solidFill>
                <a:latin typeface="Times New Roman" pitchFamily="18" charset="0"/>
                <a:cs typeface="Times New Roman" pitchFamily="18" charset="0"/>
              </a:rPr>
              <a:t>Η διάρκεια του μαθήματος της Ε.Ζ. είναι 3 ώρες , ιδανικός χρόνος για </a:t>
            </a:r>
            <a:r>
              <a:rPr lang="el-GR" dirty="0" smtClean="0">
                <a:solidFill>
                  <a:schemeClr val="tx2">
                    <a:lumMod val="75000"/>
                  </a:schemeClr>
                </a:solidFill>
                <a:latin typeface="Times New Roman" pitchFamily="18" charset="0"/>
                <a:cs typeface="Times New Roman" pitchFamily="18" charset="0"/>
              </a:rPr>
              <a:t>να μελετηθεί</a:t>
            </a:r>
            <a:r>
              <a:rPr lang="el-GR" dirty="0" smtClean="0">
                <a:solidFill>
                  <a:schemeClr val="tx2">
                    <a:lumMod val="75000"/>
                  </a:schemeClr>
                </a:solidFill>
                <a:latin typeface="Times New Roman" pitchFamily="18" charset="0"/>
                <a:cs typeface="Times New Roman" pitchFamily="18" charset="0"/>
              </a:rPr>
              <a:t> η στοματική υγιεινή από όλες τις πτυχές της.</a:t>
            </a:r>
            <a:endParaRPr lang="el-GR" dirty="0">
              <a:solidFill>
                <a:schemeClr val="tx2">
                  <a:lumMod val="75000"/>
                </a:schemeClr>
              </a:solidFill>
              <a:latin typeface="Times New Roman" pitchFamily="18" charset="0"/>
              <a:cs typeface="Times New Roman" pitchFamily="18" charset="0"/>
            </a:endParaRPr>
          </a:p>
        </p:txBody>
      </p:sp>
      <p:sp>
        <p:nvSpPr>
          <p:cNvPr id="18" name="17 - TextBox"/>
          <p:cNvSpPr txBox="1"/>
          <p:nvPr/>
        </p:nvSpPr>
        <p:spPr>
          <a:xfrm>
            <a:off x="6477000" y="4826675"/>
            <a:ext cx="2514600" cy="2031325"/>
          </a:xfrm>
          <a:prstGeom prst="rect">
            <a:avLst/>
          </a:prstGeom>
          <a:noFill/>
        </p:spPr>
        <p:txBody>
          <a:bodyPr wrap="square" rtlCol="0">
            <a:spAutoFit/>
          </a:bodyPr>
          <a:lstStyle/>
          <a:p>
            <a:pPr lvl="0"/>
            <a:r>
              <a:rPr lang="el-GR" dirty="0" smtClean="0">
                <a:solidFill>
                  <a:schemeClr val="tx2">
                    <a:lumMod val="75000"/>
                  </a:schemeClr>
                </a:solidFill>
                <a:latin typeface="Times New Roman" pitchFamily="18" charset="0"/>
                <a:cs typeface="Times New Roman" pitchFamily="18" charset="0"/>
              </a:rPr>
              <a:t>Το περιεχόμενο του </a:t>
            </a:r>
            <a:r>
              <a:rPr lang="el-GR" dirty="0" smtClean="0">
                <a:solidFill>
                  <a:schemeClr val="tx2">
                    <a:lumMod val="75000"/>
                  </a:schemeClr>
                </a:solidFill>
                <a:latin typeface="Times New Roman" pitchFamily="18" charset="0"/>
                <a:cs typeface="Times New Roman" pitchFamily="18" charset="0"/>
              </a:rPr>
              <a:t>μαθήματος «Στοματική </a:t>
            </a:r>
            <a:r>
              <a:rPr lang="el-GR" dirty="0" smtClean="0">
                <a:solidFill>
                  <a:schemeClr val="tx2">
                    <a:lumMod val="75000"/>
                  </a:schemeClr>
                </a:solidFill>
                <a:latin typeface="Times New Roman" pitchFamily="18" charset="0"/>
                <a:cs typeface="Times New Roman" pitchFamily="18" charset="0"/>
              </a:rPr>
              <a:t>Υγιεινή» μπορεί να μελετηθεί </a:t>
            </a:r>
            <a:r>
              <a:rPr lang="el-GR" dirty="0" err="1" smtClean="0">
                <a:solidFill>
                  <a:schemeClr val="tx2">
                    <a:lumMod val="75000"/>
                  </a:schemeClr>
                </a:solidFill>
                <a:latin typeface="Times New Roman" pitchFamily="18" charset="0"/>
                <a:cs typeface="Times New Roman" pitchFamily="18" charset="0"/>
              </a:rPr>
              <a:t>διαθεματικά</a:t>
            </a:r>
            <a:r>
              <a:rPr lang="el-GR" dirty="0" smtClean="0">
                <a:solidFill>
                  <a:schemeClr val="tx2">
                    <a:lumMod val="75000"/>
                  </a:schemeClr>
                </a:solidFill>
                <a:latin typeface="Times New Roman" pitchFamily="18" charset="0"/>
                <a:cs typeface="Times New Roman" pitchFamily="18" charset="0"/>
              </a:rPr>
              <a:t> στα πλαίσια κι άλλων μαθημάτων.</a:t>
            </a:r>
          </a:p>
          <a:p>
            <a:endParaRPr lang="el-GR" dirty="0">
              <a:solidFill>
                <a:schemeClr val="tx2">
                  <a:lumMod val="75000"/>
                </a:schemeClr>
              </a:solidFill>
              <a:latin typeface="Times New Roman" pitchFamily="18" charset="0"/>
              <a:cs typeface="Times New Roman" pitchFamily="18" charset="0"/>
            </a:endParaRPr>
          </a:p>
        </p:txBody>
      </p:sp>
      <p:sp>
        <p:nvSpPr>
          <p:cNvPr id="20" name="19 - TextBox"/>
          <p:cNvSpPr txBox="1"/>
          <p:nvPr/>
        </p:nvSpPr>
        <p:spPr>
          <a:xfrm>
            <a:off x="304800" y="3124200"/>
            <a:ext cx="2514600" cy="1477328"/>
          </a:xfrm>
          <a:prstGeom prst="rect">
            <a:avLst/>
          </a:prstGeom>
          <a:noFill/>
        </p:spPr>
        <p:txBody>
          <a:bodyPr wrap="square" rtlCol="0">
            <a:spAutoFit/>
          </a:bodyPr>
          <a:lstStyle/>
          <a:p>
            <a:r>
              <a:rPr lang="el-GR" dirty="0" smtClean="0">
                <a:solidFill>
                  <a:schemeClr val="tx2">
                    <a:lumMod val="75000"/>
                  </a:schemeClr>
                </a:solidFill>
                <a:latin typeface="Times New Roman" pitchFamily="18" charset="0"/>
                <a:cs typeface="Times New Roman" pitchFamily="18" charset="0"/>
              </a:rPr>
              <a:t>Η στοματική κοιλότητα είναι ένα από τα σημαντικότερα όργανα του ανθρώπινου οργανισμού.</a:t>
            </a:r>
            <a:endParaRPr lang="el-GR" dirty="0">
              <a:solidFill>
                <a:schemeClr val="tx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6. Παραγόμενο εκπαιδευτικό υλικό (4/12)</a:t>
            </a:r>
            <a:endParaRPr lang="el-GR" dirty="0"/>
          </a:p>
        </p:txBody>
      </p:sp>
      <p:sp>
        <p:nvSpPr>
          <p:cNvPr id="3" name="2 - Θέση περιεχομένου"/>
          <p:cNvSpPr>
            <a:spLocks noGrp="1"/>
          </p:cNvSpPr>
          <p:nvPr>
            <p:ph idx="1"/>
          </p:nvPr>
        </p:nvSpPr>
        <p:spPr>
          <a:xfrm>
            <a:off x="304800" y="1935480"/>
            <a:ext cx="8686800" cy="4922520"/>
          </a:xfrm>
        </p:spPr>
        <p:txBody>
          <a:bodyPr/>
          <a:lstStyle/>
          <a:p>
            <a:r>
              <a:rPr lang="el-GR" dirty="0" smtClean="0"/>
              <a:t>Περιεχόμενο : Θεματικές ενότητες εκπαιδευτικού υλικού για τη Στοματική Υγιεινή</a:t>
            </a:r>
          </a:p>
          <a:p>
            <a:pPr>
              <a:buNone/>
            </a:pPr>
            <a:endParaRPr lang="el-GR" dirty="0"/>
          </a:p>
        </p:txBody>
      </p:sp>
      <p:pic>
        <p:nvPicPr>
          <p:cNvPr id="4" name="12 - Εικόνα" descr="κατηγορίες Ε.Υ..JPG"/>
          <p:cNvPicPr/>
          <p:nvPr/>
        </p:nvPicPr>
        <p:blipFill>
          <a:blip r:embed="rId2" cstate="print"/>
          <a:stretch>
            <a:fillRect/>
          </a:stretch>
        </p:blipFill>
        <p:spPr>
          <a:xfrm>
            <a:off x="0" y="2895600"/>
            <a:ext cx="7924800" cy="39624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6. Παραγόμενο εκπαιδευτικό υλικό (5/12)</a:t>
            </a:r>
            <a:endParaRPr lang="el-GR" dirty="0"/>
          </a:p>
        </p:txBody>
      </p:sp>
      <p:sp>
        <p:nvSpPr>
          <p:cNvPr id="3" name="2 - Θέση περιεχομένου"/>
          <p:cNvSpPr>
            <a:spLocks noGrp="1"/>
          </p:cNvSpPr>
          <p:nvPr>
            <p:ph idx="1"/>
          </p:nvPr>
        </p:nvSpPr>
        <p:spPr/>
        <p:txBody>
          <a:bodyPr/>
          <a:lstStyle/>
          <a:p>
            <a:r>
              <a:rPr lang="el-GR" dirty="0" smtClean="0"/>
              <a:t>Αρχές ανάπτυξης εκπαιδευτικού υλικού</a:t>
            </a:r>
          </a:p>
          <a:p>
            <a:pPr>
              <a:buNone/>
            </a:pPr>
            <a:endParaRPr lang="el-GR" dirty="0"/>
          </a:p>
        </p:txBody>
      </p:sp>
      <p:graphicFrame>
        <p:nvGraphicFramePr>
          <p:cNvPr id="4" name="3 - Διάγραμμα"/>
          <p:cNvGraphicFramePr/>
          <p:nvPr/>
        </p:nvGraphicFramePr>
        <p:xfrm>
          <a:off x="762000" y="2819400"/>
          <a:ext cx="71628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6. Παραγόμενο εκπαιδευτικό υλικό (6/12)</a:t>
            </a:r>
            <a:endParaRPr lang="el-GR" dirty="0"/>
          </a:p>
        </p:txBody>
      </p:sp>
      <p:sp>
        <p:nvSpPr>
          <p:cNvPr id="3" name="2 - Θέση περιεχομένου"/>
          <p:cNvSpPr>
            <a:spLocks noGrp="1"/>
          </p:cNvSpPr>
          <p:nvPr>
            <p:ph idx="1"/>
          </p:nvPr>
        </p:nvSpPr>
        <p:spPr>
          <a:xfrm>
            <a:off x="457200" y="1935480"/>
            <a:ext cx="8229600" cy="4770120"/>
          </a:xfrm>
        </p:spPr>
        <p:txBody>
          <a:bodyPr/>
          <a:lstStyle/>
          <a:p>
            <a:r>
              <a:rPr lang="el-GR" dirty="0" smtClean="0"/>
              <a:t>1</a:t>
            </a:r>
            <a:r>
              <a:rPr lang="el-GR" baseline="30000" dirty="0" smtClean="0"/>
              <a:t>η</a:t>
            </a:r>
            <a:r>
              <a:rPr lang="el-GR" dirty="0" smtClean="0"/>
              <a:t> διδακτική ενότητα «</a:t>
            </a:r>
            <a:r>
              <a:rPr lang="el-GR" dirty="0" smtClean="0">
                <a:hlinkClick r:id="rId2"/>
              </a:rPr>
              <a:t>Γνωριμία με τα δόντια μας</a:t>
            </a:r>
            <a:r>
              <a:rPr lang="el-GR" dirty="0" smtClean="0"/>
              <a:t>»  Α΄ : Εικόνα και κείμενο θεωρίας της ονομασίας και της θέσης του κάθε δοντιού. </a:t>
            </a:r>
          </a:p>
          <a:p>
            <a:pPr>
              <a:buNone/>
            </a:pPr>
            <a:endParaRPr lang="el-GR" dirty="0" smtClean="0"/>
          </a:p>
          <a:p>
            <a:endParaRPr lang="el-GR" dirty="0"/>
          </a:p>
        </p:txBody>
      </p:sp>
      <p:pic>
        <p:nvPicPr>
          <p:cNvPr id="4" name="3 - Εικόνα" descr="kef 1.2 JPG.JPG"/>
          <p:cNvPicPr>
            <a:picLocks noChangeAspect="1"/>
          </p:cNvPicPr>
          <p:nvPr/>
        </p:nvPicPr>
        <p:blipFill>
          <a:blip r:embed="rId3" cstate="print"/>
          <a:stretch>
            <a:fillRect/>
          </a:stretch>
        </p:blipFill>
        <p:spPr>
          <a:xfrm>
            <a:off x="838200" y="3276600"/>
            <a:ext cx="7391400" cy="32766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6. Παραγόμενο εκπαιδευτικό υλικό (7/12)</a:t>
            </a:r>
            <a:endParaRPr lang="el-GR" dirty="0"/>
          </a:p>
        </p:txBody>
      </p:sp>
      <p:sp>
        <p:nvSpPr>
          <p:cNvPr id="3" name="2 - Θέση περιεχομένου"/>
          <p:cNvSpPr>
            <a:spLocks noGrp="1"/>
          </p:cNvSpPr>
          <p:nvPr>
            <p:ph idx="1"/>
          </p:nvPr>
        </p:nvSpPr>
        <p:spPr/>
        <p:txBody>
          <a:bodyPr/>
          <a:lstStyle/>
          <a:p>
            <a:r>
              <a:rPr lang="el-GR" dirty="0" smtClean="0"/>
              <a:t>1</a:t>
            </a:r>
            <a:r>
              <a:rPr lang="el-GR" baseline="30000" dirty="0" smtClean="0"/>
              <a:t>η</a:t>
            </a:r>
            <a:r>
              <a:rPr lang="el-GR" dirty="0" smtClean="0"/>
              <a:t> διδακτική ενότητα «Γνωριμία με τα δόντια μας»  Β΄ : </a:t>
            </a:r>
            <a:r>
              <a:rPr lang="el-GR" dirty="0" smtClean="0">
                <a:hlinkClick r:id="rId2"/>
              </a:rPr>
              <a:t>Εφαρμογή</a:t>
            </a:r>
            <a:r>
              <a:rPr lang="el-GR" dirty="0" smtClean="0"/>
              <a:t> εμπέδωσης της ονομασίας και της θέσης του κάθε δοντιού. </a:t>
            </a:r>
          </a:p>
          <a:p>
            <a:endParaRPr lang="el-GR" dirty="0" smtClean="0"/>
          </a:p>
          <a:p>
            <a:pPr>
              <a:buNone/>
            </a:pPr>
            <a:endParaRPr lang="el-GR" dirty="0"/>
          </a:p>
        </p:txBody>
      </p:sp>
      <p:pic>
        <p:nvPicPr>
          <p:cNvPr id="4" name="3 - Εικόνα" descr="kef 1.3  JPG.JPG"/>
          <p:cNvPicPr>
            <a:picLocks noChangeAspect="1"/>
          </p:cNvPicPr>
          <p:nvPr/>
        </p:nvPicPr>
        <p:blipFill>
          <a:blip r:embed="rId3" cstate="print"/>
          <a:stretch>
            <a:fillRect/>
          </a:stretch>
        </p:blipFill>
        <p:spPr>
          <a:xfrm>
            <a:off x="914400" y="3200400"/>
            <a:ext cx="7616410" cy="34290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1143000"/>
          </a:xfrm>
        </p:spPr>
        <p:txBody>
          <a:bodyPr/>
          <a:lstStyle/>
          <a:p>
            <a:r>
              <a:rPr lang="el-GR" dirty="0" smtClean="0"/>
              <a:t>1. Σκοπός</a:t>
            </a:r>
            <a:endParaRPr lang="el-GR" dirty="0"/>
          </a:p>
        </p:txBody>
      </p:sp>
      <p:sp>
        <p:nvSpPr>
          <p:cNvPr id="3" name="2 - Θέση περιεχομένου"/>
          <p:cNvSpPr>
            <a:spLocks noGrp="1"/>
          </p:cNvSpPr>
          <p:nvPr>
            <p:ph idx="1"/>
          </p:nvPr>
        </p:nvSpPr>
        <p:spPr>
          <a:xfrm>
            <a:off x="0" y="1676400"/>
            <a:ext cx="8839200" cy="5486400"/>
          </a:xfrm>
        </p:spPr>
        <p:txBody>
          <a:bodyPr>
            <a:noAutofit/>
          </a:bodyPr>
          <a:lstStyle/>
          <a:p>
            <a:pPr algn="just"/>
            <a:r>
              <a:rPr lang="el-GR" sz="2400" dirty="0" smtClean="0">
                <a:latin typeface="Times New Roman" pitchFamily="18" charset="0"/>
                <a:cs typeface="Times New Roman" pitchFamily="18" charset="0"/>
              </a:rPr>
              <a:t>Στην παρούσα εργασία σκοπός είναι να εφαρμοστεί η συμπληρωματική </a:t>
            </a:r>
            <a:r>
              <a:rPr lang="el-GR" sz="2400" dirty="0" err="1" smtClean="0">
                <a:latin typeface="Times New Roman" pitchFamily="18" charset="0"/>
                <a:cs typeface="Times New Roman" pitchFamily="18" charset="0"/>
              </a:rPr>
              <a:t>ΕξΑΕ</a:t>
            </a:r>
            <a:r>
              <a:rPr lang="el-GR" sz="2400" dirty="0" smtClean="0">
                <a:latin typeface="Times New Roman" pitchFamily="18" charset="0"/>
                <a:cs typeface="Times New Roman" pitchFamily="18" charset="0"/>
              </a:rPr>
              <a:t> στα πλαίσια του μαθήματος της Ευέλικτης Ζώνης με θέμα «Στοματική υγιεινή» σε παιδιά Β΄ Δημοτικού με την ταυτόχρονη αξιοποίηση των ΤΠΕ. Για να πραγματοποιηθεί αυτό, μετασχηματίστηκε το συμβατικό εκπαιδευτικό υλικό για την Ευέλικτη Ζώνη από έντυπη μορφή σε πολυμορφικό εκπαιδευτικό υλικό με τη μέθοδο της </a:t>
            </a:r>
            <a:r>
              <a:rPr lang="el-GR" sz="2400" dirty="0" err="1" smtClean="0">
                <a:latin typeface="Times New Roman" pitchFamily="18" charset="0"/>
                <a:cs typeface="Times New Roman" pitchFamily="18" charset="0"/>
              </a:rPr>
              <a:t>ΕξΑΕ</a:t>
            </a:r>
            <a:r>
              <a:rPr lang="el-GR" sz="2400" dirty="0" smtClean="0">
                <a:latin typeface="Times New Roman" pitchFamily="18" charset="0"/>
                <a:cs typeface="Times New Roman" pitchFamily="18" charset="0"/>
              </a:rPr>
              <a:t>, σύμφωνα με τις προδιαγραφές : α) ενός προγράμματος Αγωγής Υγείας – Στοματικής Υγιεινής και β) της Πρωτοβάθμιας Εκπαίδευσης. Στη συνέχεια σκοπός είναι να διερευνηθεί εάν η συμπληρωματική </a:t>
            </a:r>
            <a:r>
              <a:rPr lang="el-GR" sz="2400" dirty="0" err="1" smtClean="0">
                <a:latin typeface="Times New Roman" pitchFamily="18" charset="0"/>
                <a:cs typeface="Times New Roman" pitchFamily="18" charset="0"/>
              </a:rPr>
              <a:t>ΕξΑΕ</a:t>
            </a:r>
            <a:r>
              <a:rPr lang="el-GR" sz="2400" dirty="0" smtClean="0">
                <a:latin typeface="Times New Roman" pitchFamily="18" charset="0"/>
                <a:cs typeface="Times New Roman" pitchFamily="18" charset="0"/>
              </a:rPr>
              <a:t> συμβάλλει ουσιαστικά στη βελτίωση του μαθήματος της Ε.Ζ.</a:t>
            </a:r>
          </a:p>
          <a:p>
            <a:pPr lvl="0"/>
            <a:endParaRPr lang="el-GR" sz="2400" dirty="0" smtClean="0">
              <a:latin typeface="Times New Roman" pitchFamily="18" charset="0"/>
              <a:cs typeface="Times New Roman" pitchFamily="18" charset="0"/>
            </a:endParaRPr>
          </a:p>
          <a:p>
            <a:pPr algn="just"/>
            <a:endParaRPr lang="el-G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6. Παραγόμενο εκπαιδευτικό υλικό (8/12)</a:t>
            </a:r>
            <a:endParaRPr lang="el-GR" dirty="0"/>
          </a:p>
        </p:txBody>
      </p:sp>
      <p:sp>
        <p:nvSpPr>
          <p:cNvPr id="3" name="2 - Θέση περιεχομένου"/>
          <p:cNvSpPr>
            <a:spLocks noGrp="1"/>
          </p:cNvSpPr>
          <p:nvPr>
            <p:ph idx="1"/>
          </p:nvPr>
        </p:nvSpPr>
        <p:spPr>
          <a:xfrm>
            <a:off x="457200" y="1935480"/>
            <a:ext cx="8229600" cy="4770120"/>
          </a:xfrm>
        </p:spPr>
        <p:txBody>
          <a:bodyPr/>
          <a:lstStyle/>
          <a:p>
            <a:r>
              <a:rPr lang="el-GR" dirty="0" smtClean="0"/>
              <a:t>2</a:t>
            </a:r>
            <a:r>
              <a:rPr lang="el-GR" baseline="30000" dirty="0" smtClean="0"/>
              <a:t>η</a:t>
            </a:r>
            <a:r>
              <a:rPr lang="el-GR" dirty="0" smtClean="0"/>
              <a:t> διδακτική ενότητα «</a:t>
            </a:r>
            <a:r>
              <a:rPr lang="el-GR" dirty="0" smtClean="0">
                <a:hlinkClick r:id="rId2"/>
              </a:rPr>
              <a:t>Οι ασθένειες των δοντιών μας</a:t>
            </a:r>
            <a:r>
              <a:rPr lang="el-GR" dirty="0" smtClean="0"/>
              <a:t>»  Α΄ : Οδηγός περεταίρω μελέτης για τα στάδια της τερηδόνας</a:t>
            </a:r>
          </a:p>
          <a:p>
            <a:pPr>
              <a:buNone/>
            </a:pPr>
            <a:endParaRPr lang="el-GR" dirty="0"/>
          </a:p>
        </p:txBody>
      </p:sp>
      <p:pic>
        <p:nvPicPr>
          <p:cNvPr id="4" name="4 - Εικόνα" descr="odhgos pereterw meleths.JPG"/>
          <p:cNvPicPr/>
          <p:nvPr/>
        </p:nvPicPr>
        <p:blipFill>
          <a:blip r:embed="rId3" cstate="print"/>
          <a:stretch>
            <a:fillRect/>
          </a:stretch>
        </p:blipFill>
        <p:spPr>
          <a:xfrm>
            <a:off x="914400" y="3200400"/>
            <a:ext cx="7162800" cy="34290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6. Παραγόμενο εκπαιδευτικό υλικό (9/12)</a:t>
            </a:r>
            <a:endParaRPr lang="el-GR" dirty="0"/>
          </a:p>
        </p:txBody>
      </p:sp>
      <p:sp>
        <p:nvSpPr>
          <p:cNvPr id="3" name="2 - Θέση περιεχομένου"/>
          <p:cNvSpPr>
            <a:spLocks noGrp="1"/>
          </p:cNvSpPr>
          <p:nvPr>
            <p:ph idx="1"/>
          </p:nvPr>
        </p:nvSpPr>
        <p:spPr>
          <a:xfrm>
            <a:off x="457200" y="1935480"/>
            <a:ext cx="8229600" cy="4770120"/>
          </a:xfrm>
        </p:spPr>
        <p:txBody>
          <a:bodyPr/>
          <a:lstStyle/>
          <a:p>
            <a:r>
              <a:rPr lang="el-GR" dirty="0" smtClean="0"/>
              <a:t>2</a:t>
            </a:r>
            <a:r>
              <a:rPr lang="el-GR" baseline="30000" dirty="0" smtClean="0"/>
              <a:t>η</a:t>
            </a:r>
            <a:r>
              <a:rPr lang="el-GR" dirty="0" smtClean="0"/>
              <a:t> διδακτική ενότητα «Οι ασθένειες των δοντιών μας»  Β΄ : Άσκηση </a:t>
            </a:r>
            <a:r>
              <a:rPr lang="el-GR" dirty="0" err="1" smtClean="0"/>
              <a:t>αυτοαξιολόγησης</a:t>
            </a:r>
            <a:r>
              <a:rPr lang="el-GR" dirty="0" smtClean="0"/>
              <a:t> για τα στάδια της τερηδόνας.</a:t>
            </a:r>
          </a:p>
          <a:p>
            <a:pPr>
              <a:buNone/>
            </a:pPr>
            <a:endParaRPr lang="el-GR" dirty="0" smtClean="0"/>
          </a:p>
          <a:p>
            <a:pPr>
              <a:buNone/>
            </a:pPr>
            <a:endParaRPr lang="el-GR" dirty="0"/>
          </a:p>
        </p:txBody>
      </p:sp>
      <p:pic>
        <p:nvPicPr>
          <p:cNvPr id="5" name="4 - Εικόνα" descr="κεφ 1.4.JPG"/>
          <p:cNvPicPr>
            <a:picLocks noChangeAspect="1"/>
          </p:cNvPicPr>
          <p:nvPr/>
        </p:nvPicPr>
        <p:blipFill>
          <a:blip r:embed="rId2" cstate="print"/>
          <a:stretch>
            <a:fillRect/>
          </a:stretch>
        </p:blipFill>
        <p:spPr>
          <a:xfrm>
            <a:off x="685800" y="3200400"/>
            <a:ext cx="8229600" cy="3488996"/>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6. Παραγόμενο εκπαιδευτικό υλικό (10/12)</a:t>
            </a:r>
            <a:endParaRPr lang="el-GR" dirty="0"/>
          </a:p>
        </p:txBody>
      </p:sp>
      <p:sp>
        <p:nvSpPr>
          <p:cNvPr id="3" name="2 - Θέση περιεχομένου"/>
          <p:cNvSpPr>
            <a:spLocks noGrp="1"/>
          </p:cNvSpPr>
          <p:nvPr>
            <p:ph idx="1"/>
          </p:nvPr>
        </p:nvSpPr>
        <p:spPr>
          <a:xfrm>
            <a:off x="457200" y="1935480"/>
            <a:ext cx="8229600" cy="4770120"/>
          </a:xfrm>
        </p:spPr>
        <p:txBody>
          <a:bodyPr/>
          <a:lstStyle/>
          <a:p>
            <a:r>
              <a:rPr lang="el-GR" dirty="0" smtClean="0"/>
              <a:t>3</a:t>
            </a:r>
            <a:r>
              <a:rPr lang="el-GR" baseline="30000" dirty="0" smtClean="0"/>
              <a:t>η</a:t>
            </a:r>
            <a:r>
              <a:rPr lang="el-GR" dirty="0" smtClean="0"/>
              <a:t> διδακτική ενότητα «</a:t>
            </a:r>
            <a:r>
              <a:rPr lang="el-GR" dirty="0" smtClean="0">
                <a:hlinkClick r:id="rId2"/>
              </a:rPr>
              <a:t>Η φροντίδα των δοντιών μας</a:t>
            </a:r>
            <a:r>
              <a:rPr lang="el-GR" dirty="0" smtClean="0"/>
              <a:t>»  Α΄ : Εικόνα και κείμενο θεωρίας για το ρόλο της οδοντόβουρτσας</a:t>
            </a:r>
          </a:p>
          <a:p>
            <a:endParaRPr lang="el-GR" dirty="0"/>
          </a:p>
        </p:txBody>
      </p:sp>
      <p:pic>
        <p:nvPicPr>
          <p:cNvPr id="4" name="3 - Εικόνα" descr="kef 1.5.JPG"/>
          <p:cNvPicPr>
            <a:picLocks noChangeAspect="1"/>
          </p:cNvPicPr>
          <p:nvPr/>
        </p:nvPicPr>
        <p:blipFill>
          <a:blip r:embed="rId3" cstate="print"/>
          <a:stretch>
            <a:fillRect/>
          </a:stretch>
        </p:blipFill>
        <p:spPr>
          <a:xfrm>
            <a:off x="1143000" y="3352800"/>
            <a:ext cx="7162800" cy="32766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6. Παραγόμενο εκπαιδευτικό υλικό (11/12)</a:t>
            </a:r>
            <a:endParaRPr lang="el-GR" dirty="0"/>
          </a:p>
        </p:txBody>
      </p:sp>
      <p:sp>
        <p:nvSpPr>
          <p:cNvPr id="3" name="2 - Θέση περιεχομένου"/>
          <p:cNvSpPr>
            <a:spLocks noGrp="1"/>
          </p:cNvSpPr>
          <p:nvPr>
            <p:ph idx="1"/>
          </p:nvPr>
        </p:nvSpPr>
        <p:spPr>
          <a:xfrm>
            <a:off x="457200" y="1935480"/>
            <a:ext cx="8229600" cy="4770120"/>
          </a:xfrm>
        </p:spPr>
        <p:txBody>
          <a:bodyPr/>
          <a:lstStyle/>
          <a:p>
            <a:r>
              <a:rPr lang="el-GR" dirty="0" smtClean="0"/>
              <a:t>3</a:t>
            </a:r>
            <a:r>
              <a:rPr lang="el-GR" baseline="30000" dirty="0" smtClean="0"/>
              <a:t>η</a:t>
            </a:r>
            <a:r>
              <a:rPr lang="el-GR" dirty="0" smtClean="0"/>
              <a:t> διδακτική ενότητα «Η φροντίδα των δοντιών μας»  Β΄ : Βίντεο θεωρίας σχετικά με την επίσκεψη σε οδοντιατρείο για παιδιά και ερωτήσεις εμπέδωσης κατά τη διάρκειά του</a:t>
            </a:r>
          </a:p>
          <a:p>
            <a:endParaRPr lang="el-GR" dirty="0"/>
          </a:p>
        </p:txBody>
      </p:sp>
      <p:pic>
        <p:nvPicPr>
          <p:cNvPr id="5" name="4 - Εικόνα" descr="ΚΕΦ 1,7.JPG"/>
          <p:cNvPicPr>
            <a:picLocks noChangeAspect="1"/>
          </p:cNvPicPr>
          <p:nvPr/>
        </p:nvPicPr>
        <p:blipFill>
          <a:blip r:embed="rId2" cstate="print"/>
          <a:stretch>
            <a:fillRect/>
          </a:stretch>
        </p:blipFill>
        <p:spPr>
          <a:xfrm>
            <a:off x="1066800" y="3581400"/>
            <a:ext cx="6858000" cy="3029824"/>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6. Παραγόμενο εκπαιδευτικό υλικό (12/12)</a:t>
            </a:r>
            <a:endParaRPr lang="el-GR" dirty="0"/>
          </a:p>
        </p:txBody>
      </p:sp>
      <p:sp>
        <p:nvSpPr>
          <p:cNvPr id="3" name="2 - Θέση περιεχομένου"/>
          <p:cNvSpPr>
            <a:spLocks noGrp="1"/>
          </p:cNvSpPr>
          <p:nvPr>
            <p:ph idx="1"/>
          </p:nvPr>
        </p:nvSpPr>
        <p:spPr>
          <a:xfrm>
            <a:off x="457200" y="1935480"/>
            <a:ext cx="8229600" cy="4770120"/>
          </a:xfrm>
        </p:spPr>
        <p:txBody>
          <a:bodyPr/>
          <a:lstStyle/>
          <a:p>
            <a:r>
              <a:rPr lang="el-GR" dirty="0" smtClean="0"/>
              <a:t>3</a:t>
            </a:r>
            <a:r>
              <a:rPr lang="el-GR" baseline="30000" dirty="0" smtClean="0"/>
              <a:t>η</a:t>
            </a:r>
            <a:r>
              <a:rPr lang="el-GR" dirty="0" smtClean="0"/>
              <a:t> διδακτική ενότητα «Η φροντίδα των δοντιών μας»  Γ΄ : Άσκηση </a:t>
            </a:r>
            <a:r>
              <a:rPr lang="el-GR" dirty="0" err="1" smtClean="0"/>
              <a:t>αυτοαξιολόγησης</a:t>
            </a:r>
            <a:r>
              <a:rPr lang="el-GR" dirty="0" smtClean="0"/>
              <a:t> για ολόκληρη την ενότητα σε μορφή σταυρόλεξου</a:t>
            </a:r>
          </a:p>
          <a:p>
            <a:pPr>
              <a:buNone/>
            </a:pPr>
            <a:r>
              <a:rPr lang="el-GR" dirty="0" smtClean="0"/>
              <a:t> </a:t>
            </a:r>
            <a:endParaRPr lang="el-GR" dirty="0"/>
          </a:p>
        </p:txBody>
      </p:sp>
      <p:pic>
        <p:nvPicPr>
          <p:cNvPr id="4" name="3 - Εικόνα" descr="ΚΕΦ 1,8.JPG"/>
          <p:cNvPicPr>
            <a:picLocks noChangeAspect="1"/>
          </p:cNvPicPr>
          <p:nvPr/>
        </p:nvPicPr>
        <p:blipFill>
          <a:blip r:embed="rId2" cstate="print"/>
          <a:stretch>
            <a:fillRect/>
          </a:stretch>
        </p:blipFill>
        <p:spPr>
          <a:xfrm>
            <a:off x="914400" y="3200400"/>
            <a:ext cx="6781800" cy="3370545"/>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1143000"/>
          </a:xfrm>
        </p:spPr>
        <p:txBody>
          <a:bodyPr>
            <a:normAutofit fontScale="90000"/>
          </a:bodyPr>
          <a:lstStyle/>
          <a:p>
            <a:r>
              <a:rPr lang="el-GR" dirty="0" smtClean="0"/>
              <a:t>7. Μεθοδολογία και δείγμα έρευνας (1/4)</a:t>
            </a:r>
            <a:endParaRPr lang="el-GR" dirty="0"/>
          </a:p>
        </p:txBody>
      </p:sp>
      <p:graphicFrame>
        <p:nvGraphicFramePr>
          <p:cNvPr id="5" name="Διάγραμμα 3"/>
          <p:cNvGraphicFramePr/>
          <p:nvPr>
            <p:extLst>
              <p:ext uri="{D42A27DB-BD31-4B8C-83A1-F6EECF244321}">
                <p14:modId xmlns="" xmlns:p14="http://schemas.microsoft.com/office/powerpoint/2010/main" val="4099385244"/>
              </p:ext>
            </p:extLst>
          </p:nvPr>
        </p:nvGraphicFramePr>
        <p:xfrm>
          <a:off x="228600" y="1371600"/>
          <a:ext cx="87630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1143000"/>
          </a:xfrm>
        </p:spPr>
        <p:txBody>
          <a:bodyPr>
            <a:normAutofit fontScale="90000"/>
          </a:bodyPr>
          <a:lstStyle/>
          <a:p>
            <a:r>
              <a:rPr lang="el-GR" dirty="0" smtClean="0"/>
              <a:t>7. Μεθοδολογία και δείγμα έρευνας (2/4)</a:t>
            </a:r>
            <a:endParaRPr lang="el-GR" dirty="0"/>
          </a:p>
        </p:txBody>
      </p:sp>
      <p:graphicFrame>
        <p:nvGraphicFramePr>
          <p:cNvPr id="6" name="Διάγραμμα 3"/>
          <p:cNvGraphicFramePr/>
          <p:nvPr>
            <p:extLst>
              <p:ext uri="{D42A27DB-BD31-4B8C-83A1-F6EECF244321}">
                <p14:modId xmlns="" xmlns:p14="http://schemas.microsoft.com/office/powerpoint/2010/main" val="4099385244"/>
              </p:ext>
            </p:extLst>
          </p:nvPr>
        </p:nvGraphicFramePr>
        <p:xfrm>
          <a:off x="228600" y="4038600"/>
          <a:ext cx="8686800" cy="304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8 - Ορθογώνιο"/>
          <p:cNvSpPr/>
          <p:nvPr/>
        </p:nvSpPr>
        <p:spPr>
          <a:xfrm>
            <a:off x="304800" y="1371601"/>
            <a:ext cx="8610600" cy="2985433"/>
          </a:xfrm>
          <a:prstGeom prst="rect">
            <a:avLst/>
          </a:prstGeom>
        </p:spPr>
        <p:txBody>
          <a:bodyPr wrap="square">
            <a:spAutoFit/>
          </a:bodyPr>
          <a:lstStyle/>
          <a:p>
            <a:pPr lvl="0">
              <a:buFont typeface="Arial" pitchFamily="34" charset="0"/>
              <a:buChar char="•"/>
            </a:pPr>
            <a:r>
              <a:rPr lang="el-GR" sz="2400" b="1" u="sng" dirty="0" smtClean="0">
                <a:latin typeface="Times New Roman" pitchFamily="18" charset="0"/>
                <a:cs typeface="Times New Roman" pitchFamily="18" charset="0"/>
              </a:rPr>
              <a:t> Συμμετοχική παρατήρηση</a:t>
            </a:r>
          </a:p>
          <a:p>
            <a:pPr lvl="0"/>
            <a:r>
              <a:rPr lang="el-GR" sz="2000" dirty="0" smtClean="0">
                <a:latin typeface="Times New Roman" pitchFamily="18" charset="0"/>
                <a:cs typeface="Times New Roman" pitchFamily="18" charset="0"/>
              </a:rPr>
              <a:t>Η συμμετοχική παρατήρηση αφορά τη μερική ή ολική συμμετοχή του ερευνητή σε ένα ερευνητικό πεδίο της κοινωνικής ζωής και τη συστηματική παρατήρηση κάποιων διαστάσεων αυτού του πεδίου καθώς αυτές εκτυλίσσονται μέσα σε αυτό. Αυτή η διαδικασία προϋποθέτει ο ερευνητής να αφιερώσει χρόνο, να παρατηρήσει, να ακούσει, να θέσει ερωτήσεις και γενικότερα να συμμετάσχει στην καθημερινότητα των ανθρώπων και του κοινωνικού πλαισίου, συνήθως, για ένα μεγάλο χρονικό διάστημα.</a:t>
            </a:r>
          </a:p>
          <a:p>
            <a:pPr lvl="0"/>
            <a:endParaRPr lang="el-GR"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1143000"/>
          </a:xfrm>
        </p:spPr>
        <p:txBody>
          <a:bodyPr/>
          <a:lstStyle/>
          <a:p>
            <a:r>
              <a:rPr lang="el-GR" dirty="0" smtClean="0"/>
              <a:t>7. Ερευνητικά εργαλεία (3/4)</a:t>
            </a:r>
            <a:endParaRPr lang="el-GR" dirty="0"/>
          </a:p>
        </p:txBody>
      </p:sp>
      <p:graphicFrame>
        <p:nvGraphicFramePr>
          <p:cNvPr id="4" name="Διάγραμμα 4"/>
          <p:cNvGraphicFramePr/>
          <p:nvPr>
            <p:extLst>
              <p:ext uri="{D42A27DB-BD31-4B8C-83A1-F6EECF244321}">
                <p14:modId xmlns="" xmlns:p14="http://schemas.microsoft.com/office/powerpoint/2010/main" val="3833794700"/>
              </p:ext>
            </p:extLst>
          </p:nvPr>
        </p:nvGraphicFramePr>
        <p:xfrm>
          <a:off x="533400" y="1295400"/>
          <a:ext cx="7707745"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1143000"/>
          </a:xfrm>
        </p:spPr>
        <p:txBody>
          <a:bodyPr>
            <a:normAutofit fontScale="90000"/>
          </a:bodyPr>
          <a:lstStyle/>
          <a:p>
            <a:r>
              <a:rPr lang="el-GR" dirty="0" smtClean="0"/>
              <a:t>7. Εγκυρότητα και αξιοπιστία (4/4)</a:t>
            </a:r>
            <a:endParaRPr lang="el-GR" dirty="0"/>
          </a:p>
        </p:txBody>
      </p:sp>
      <p:graphicFrame>
        <p:nvGraphicFramePr>
          <p:cNvPr id="5" name="Διάγραμμα 3"/>
          <p:cNvGraphicFramePr/>
          <p:nvPr>
            <p:extLst>
              <p:ext uri="{D42A27DB-BD31-4B8C-83A1-F6EECF244321}">
                <p14:modId xmlns="" xmlns:p14="http://schemas.microsoft.com/office/powerpoint/2010/main" val="2231575529"/>
              </p:ext>
            </p:extLst>
          </p:nvPr>
        </p:nvGraphicFramePr>
        <p:xfrm>
          <a:off x="559891" y="1372647"/>
          <a:ext cx="8108818" cy="5097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2 - Θέση περιεχομένου"/>
          <p:cNvSpPr>
            <a:spLocks noGrp="1"/>
          </p:cNvSpPr>
          <p:nvPr>
            <p:ph idx="1"/>
          </p:nvPr>
        </p:nvSpPr>
        <p:spPr>
          <a:xfrm>
            <a:off x="685800" y="5257800"/>
            <a:ext cx="7848600" cy="1341120"/>
          </a:xfrm>
        </p:spPr>
        <p:txBody>
          <a:bodyPr>
            <a:normAutofit/>
          </a:bodyPr>
          <a:lstStyle/>
          <a:p>
            <a:pPr lvl="0" algn="just">
              <a:buFont typeface="Arial" pitchFamily="34" charset="0"/>
              <a:buChar char="•"/>
            </a:pPr>
            <a:r>
              <a:rPr lang="el-GR" sz="2400" dirty="0" smtClean="0"/>
              <a:t>Σημαντική η κριτική του οδοντίατρου ως ειδικού επάνω στον τρόπο προσέγγισης των εννοιών του εκπαιδευτικού υλικού από την επιστημονική σκοπιά. </a:t>
            </a:r>
            <a:endParaRPr lang="el-GR" sz="2400"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33400"/>
            <a:ext cx="8229600" cy="1143000"/>
          </a:xfrm>
        </p:spPr>
        <p:txBody>
          <a:bodyPr>
            <a:normAutofit fontScale="90000"/>
          </a:bodyPr>
          <a:lstStyle/>
          <a:p>
            <a:r>
              <a:rPr lang="el-GR" dirty="0" smtClean="0"/>
              <a:t>8. Αποτελέσματα – Κύρια ευρήματα (1/2)</a:t>
            </a:r>
            <a:endParaRPr lang="el-GR" dirty="0"/>
          </a:p>
        </p:txBody>
      </p:sp>
      <p:sp>
        <p:nvSpPr>
          <p:cNvPr id="4" name="3 - Θέση περιεχομένου"/>
          <p:cNvSpPr>
            <a:spLocks noGrp="1"/>
          </p:cNvSpPr>
          <p:nvPr>
            <p:ph idx="1"/>
          </p:nvPr>
        </p:nvSpPr>
        <p:spPr>
          <a:xfrm>
            <a:off x="228600" y="1676400"/>
            <a:ext cx="8686800" cy="5181600"/>
          </a:xfrm>
        </p:spPr>
        <p:txBody>
          <a:bodyPr>
            <a:noAutofit/>
          </a:bodyPr>
          <a:lstStyle/>
          <a:p>
            <a:r>
              <a:rPr lang="el-GR" sz="2100" b="1" i="1" u="sng" dirty="0" smtClean="0">
                <a:latin typeface="Times New Roman" pitchFamily="18" charset="0"/>
                <a:cs typeface="Times New Roman" pitchFamily="18" charset="0"/>
              </a:rPr>
              <a:t>1</a:t>
            </a:r>
            <a:r>
              <a:rPr lang="el-GR" sz="2100" b="1" i="1" u="sng" baseline="30000" dirty="0" smtClean="0">
                <a:latin typeface="Times New Roman" pitchFamily="18" charset="0"/>
                <a:cs typeface="Times New Roman" pitchFamily="18" charset="0"/>
              </a:rPr>
              <a:t>ο</a:t>
            </a:r>
            <a:r>
              <a:rPr lang="el-GR" sz="2100" b="1" i="1" u="sng" dirty="0" smtClean="0">
                <a:latin typeface="Times New Roman" pitchFamily="18" charset="0"/>
                <a:cs typeface="Times New Roman" pitchFamily="18" charset="0"/>
              </a:rPr>
              <a:t> ερευνητικό ερώτημα.</a:t>
            </a:r>
            <a:r>
              <a:rPr lang="el-GR" sz="2100" b="1" dirty="0" smtClean="0">
                <a:latin typeface="Times New Roman" pitchFamily="18" charset="0"/>
                <a:cs typeface="Times New Roman" pitchFamily="18" charset="0"/>
              </a:rPr>
              <a:t> </a:t>
            </a:r>
          </a:p>
          <a:p>
            <a:pPr algn="just">
              <a:buNone/>
            </a:pPr>
            <a:r>
              <a:rPr lang="el-GR" sz="2100" dirty="0" smtClean="0">
                <a:latin typeface="Times New Roman" pitchFamily="18" charset="0"/>
                <a:cs typeface="Times New Roman" pitchFamily="18" charset="0"/>
              </a:rPr>
              <a:t>    </a:t>
            </a:r>
            <a:r>
              <a:rPr lang="el-GR" sz="2100" u="sng" dirty="0" smtClean="0">
                <a:latin typeface="Times New Roman" pitchFamily="18" charset="0"/>
                <a:cs typeface="Times New Roman" pitchFamily="18" charset="0"/>
              </a:rPr>
              <a:t>Σε μεγάλο βαθμό συνέβαλλε η συμπληρωματική </a:t>
            </a:r>
            <a:r>
              <a:rPr lang="el-GR" sz="2100" u="sng" dirty="0" err="1" smtClean="0">
                <a:latin typeface="Times New Roman" pitchFamily="18" charset="0"/>
                <a:cs typeface="Times New Roman" pitchFamily="18" charset="0"/>
              </a:rPr>
              <a:t>ΕξΑΕ</a:t>
            </a:r>
            <a:r>
              <a:rPr lang="el-GR" sz="2100" u="sng" dirty="0" smtClean="0">
                <a:latin typeface="Times New Roman" pitchFamily="18" charset="0"/>
                <a:cs typeface="Times New Roman" pitchFamily="18" charset="0"/>
              </a:rPr>
              <a:t> </a:t>
            </a:r>
            <a:r>
              <a:rPr lang="el-GR" sz="2100" dirty="0" smtClean="0">
                <a:latin typeface="Times New Roman" pitchFamily="18" charset="0"/>
                <a:cs typeface="Times New Roman" pitchFamily="18" charset="0"/>
              </a:rPr>
              <a:t>στην βαθύτερη και ουσιαστικότερη κατανόηση των εννοιών του μαθήματος της «Στοματικής υγιεινής», από τους μαθητές,  </a:t>
            </a:r>
            <a:r>
              <a:rPr lang="el-GR" sz="2100" u="sng" dirty="0" smtClean="0">
                <a:latin typeface="Times New Roman" pitchFamily="18" charset="0"/>
                <a:cs typeface="Times New Roman" pitchFamily="18" charset="0"/>
              </a:rPr>
              <a:t>σύμφωνα με τα μαθησιακά τους αποτελέσματα.</a:t>
            </a:r>
            <a:endParaRPr lang="el-GR" sz="2100" i="1" u="sng" dirty="0" smtClean="0">
              <a:latin typeface="Times New Roman" pitchFamily="18" charset="0"/>
              <a:cs typeface="Times New Roman" pitchFamily="18" charset="0"/>
            </a:endParaRPr>
          </a:p>
          <a:p>
            <a:r>
              <a:rPr lang="el-GR" sz="2100" b="1" i="1" u="sng" dirty="0" smtClean="0">
                <a:latin typeface="Times New Roman" pitchFamily="18" charset="0"/>
                <a:cs typeface="Times New Roman" pitchFamily="18" charset="0"/>
              </a:rPr>
              <a:t>2</a:t>
            </a:r>
            <a:r>
              <a:rPr lang="el-GR" sz="2100" b="1" i="1" u="sng" baseline="30000" dirty="0" smtClean="0">
                <a:latin typeface="Times New Roman" pitchFamily="18" charset="0"/>
                <a:cs typeface="Times New Roman" pitchFamily="18" charset="0"/>
              </a:rPr>
              <a:t>ο</a:t>
            </a:r>
            <a:r>
              <a:rPr lang="el-GR" sz="2100" b="1" i="1" u="sng" dirty="0" smtClean="0">
                <a:latin typeface="Times New Roman" pitchFamily="18" charset="0"/>
                <a:cs typeface="Times New Roman" pitchFamily="18" charset="0"/>
              </a:rPr>
              <a:t> ερευνητικό ερώτημα.</a:t>
            </a:r>
          </a:p>
          <a:p>
            <a:pPr algn="just">
              <a:buNone/>
            </a:pPr>
            <a:r>
              <a:rPr lang="el-GR" sz="2100" dirty="0" smtClean="0">
                <a:latin typeface="Times New Roman" pitchFamily="18" charset="0"/>
                <a:cs typeface="Times New Roman" pitchFamily="18" charset="0"/>
              </a:rPr>
              <a:t>   </a:t>
            </a:r>
            <a:r>
              <a:rPr lang="en-US" sz="2100" dirty="0" smtClean="0">
                <a:latin typeface="Times New Roman" pitchFamily="18" charset="0"/>
                <a:cs typeface="Times New Roman" pitchFamily="18" charset="0"/>
              </a:rPr>
              <a:t> </a:t>
            </a:r>
            <a:r>
              <a:rPr lang="el-GR" sz="2100" u="sng" dirty="0" smtClean="0">
                <a:latin typeface="Times New Roman" pitchFamily="18" charset="0"/>
                <a:cs typeface="Times New Roman" pitchFamily="18" charset="0"/>
              </a:rPr>
              <a:t>Ουσιαστική ήταν η συμβολή της συμπληρωματικής </a:t>
            </a:r>
            <a:r>
              <a:rPr lang="el-GR" sz="2100" u="sng" dirty="0" err="1" smtClean="0">
                <a:latin typeface="Times New Roman" pitchFamily="18" charset="0"/>
                <a:cs typeface="Times New Roman" pitchFamily="18" charset="0"/>
              </a:rPr>
              <a:t>ΕξΑΕ</a:t>
            </a:r>
            <a:r>
              <a:rPr lang="el-GR" sz="2100" u="sng" dirty="0" smtClean="0">
                <a:latin typeface="Times New Roman" pitchFamily="18" charset="0"/>
                <a:cs typeface="Times New Roman" pitchFamily="18" charset="0"/>
              </a:rPr>
              <a:t> </a:t>
            </a:r>
            <a:r>
              <a:rPr lang="el-GR" sz="2100" dirty="0" smtClean="0">
                <a:latin typeface="Times New Roman" pitchFamily="18" charset="0"/>
                <a:cs typeface="Times New Roman" pitchFamily="18" charset="0"/>
              </a:rPr>
              <a:t>στην βαθύτερη και ουσιαστικότερη κατανόηση των εννοιών του μαθήματος της «Στοματικής υγιεινής», από τους μαθητές,  </a:t>
            </a:r>
            <a:r>
              <a:rPr lang="el-GR" sz="2100" u="sng" dirty="0" smtClean="0">
                <a:latin typeface="Times New Roman" pitchFamily="18" charset="0"/>
                <a:cs typeface="Times New Roman" pitchFamily="18" charset="0"/>
              </a:rPr>
              <a:t>σύμφωνα με τη γνώμη των μαθητών</a:t>
            </a:r>
            <a:r>
              <a:rPr lang="el-GR" sz="2100" dirty="0" smtClean="0">
                <a:latin typeface="Times New Roman" pitchFamily="18" charset="0"/>
                <a:cs typeface="Times New Roman" pitchFamily="18" charset="0"/>
              </a:rPr>
              <a:t>.</a:t>
            </a:r>
            <a:endParaRPr lang="el-GR" sz="2100" i="1" u="sng" dirty="0" smtClean="0">
              <a:latin typeface="Times New Roman" pitchFamily="18" charset="0"/>
              <a:cs typeface="Times New Roman" pitchFamily="18" charset="0"/>
            </a:endParaRPr>
          </a:p>
          <a:p>
            <a:r>
              <a:rPr lang="el-GR" sz="2100" b="1" i="1" u="sng" dirty="0" smtClean="0">
                <a:latin typeface="Times New Roman" pitchFamily="18" charset="0"/>
                <a:cs typeface="Times New Roman" pitchFamily="18" charset="0"/>
              </a:rPr>
              <a:t>3</a:t>
            </a:r>
            <a:r>
              <a:rPr lang="el-GR" sz="2100" b="1" i="1" u="sng" baseline="30000" dirty="0" smtClean="0">
                <a:latin typeface="Times New Roman" pitchFamily="18" charset="0"/>
                <a:cs typeface="Times New Roman" pitchFamily="18" charset="0"/>
              </a:rPr>
              <a:t>ο</a:t>
            </a:r>
            <a:r>
              <a:rPr lang="el-GR" sz="2100" b="1" i="1" u="sng" dirty="0" smtClean="0">
                <a:latin typeface="Times New Roman" pitchFamily="18" charset="0"/>
                <a:cs typeface="Times New Roman" pitchFamily="18" charset="0"/>
              </a:rPr>
              <a:t> ερευνητικό ερώτημα.</a:t>
            </a:r>
          </a:p>
          <a:p>
            <a:pPr algn="just">
              <a:buNone/>
            </a:pPr>
            <a:r>
              <a:rPr lang="el-GR" sz="2100" dirty="0" smtClean="0">
                <a:latin typeface="Times New Roman" pitchFamily="18" charset="0"/>
                <a:cs typeface="Times New Roman" pitchFamily="18" charset="0"/>
              </a:rPr>
              <a:t>    </a:t>
            </a:r>
            <a:r>
              <a:rPr lang="el-GR" sz="2100" u="sng" dirty="0" smtClean="0">
                <a:latin typeface="Times New Roman" pitchFamily="18" charset="0"/>
                <a:cs typeface="Times New Roman" pitchFamily="18" charset="0"/>
              </a:rPr>
              <a:t>Πολύ σημαντική η συμβολή της συμπληρωματικής </a:t>
            </a:r>
            <a:r>
              <a:rPr lang="el-GR" sz="2100" u="sng" dirty="0" err="1" smtClean="0">
                <a:latin typeface="Times New Roman" pitchFamily="18" charset="0"/>
                <a:cs typeface="Times New Roman" pitchFamily="18" charset="0"/>
              </a:rPr>
              <a:t>ΕξΑΕ</a:t>
            </a:r>
            <a:r>
              <a:rPr lang="el-GR" sz="2100" u="sng" dirty="0" smtClean="0">
                <a:latin typeface="Times New Roman" pitchFamily="18" charset="0"/>
                <a:cs typeface="Times New Roman" pitchFamily="18" charset="0"/>
              </a:rPr>
              <a:t> </a:t>
            </a:r>
            <a:r>
              <a:rPr lang="el-GR" sz="2100" dirty="0" smtClean="0">
                <a:latin typeface="Times New Roman" pitchFamily="18" charset="0"/>
                <a:cs typeface="Times New Roman" pitchFamily="18" charset="0"/>
              </a:rPr>
              <a:t>στην βαθύτερη και ουσιαστικότερη κατανόηση των εννοιών του μαθήματος της «Στοματικής υγιεινής», από τους μαθητές,  </a:t>
            </a:r>
            <a:r>
              <a:rPr lang="el-GR" sz="2100" u="sng" dirty="0" smtClean="0">
                <a:latin typeface="Times New Roman" pitchFamily="18" charset="0"/>
                <a:cs typeface="Times New Roman" pitchFamily="18" charset="0"/>
              </a:rPr>
              <a:t>σύμφωνα τη γνώμη των κριτών – εκπαιδευτικών.</a:t>
            </a:r>
            <a:endParaRPr lang="el-GR" sz="2100"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57200"/>
            <a:ext cx="8229600" cy="1143000"/>
          </a:xfrm>
        </p:spPr>
        <p:txBody>
          <a:bodyPr>
            <a:normAutofit fontScale="90000"/>
          </a:bodyPr>
          <a:lstStyle/>
          <a:p>
            <a:r>
              <a:rPr lang="el-GR" dirty="0" smtClean="0"/>
              <a:t>2. Συνεισφορά της διπλωματικής </a:t>
            </a:r>
            <a:endParaRPr lang="el-GR" dirty="0"/>
          </a:p>
        </p:txBody>
      </p:sp>
      <p:sp>
        <p:nvSpPr>
          <p:cNvPr id="3" name="2 - Θέση περιεχομένου"/>
          <p:cNvSpPr>
            <a:spLocks noGrp="1"/>
          </p:cNvSpPr>
          <p:nvPr>
            <p:ph idx="1"/>
          </p:nvPr>
        </p:nvSpPr>
        <p:spPr>
          <a:xfrm>
            <a:off x="-152400" y="1676400"/>
            <a:ext cx="9144000" cy="5181600"/>
          </a:xfrm>
        </p:spPr>
        <p:txBody>
          <a:bodyPr>
            <a:normAutofit lnSpcReduction="10000"/>
          </a:bodyPr>
          <a:lstStyle/>
          <a:p>
            <a:pPr algn="just">
              <a:buNone/>
            </a:pPr>
            <a:r>
              <a:rPr lang="el-GR" sz="2700" dirty="0" smtClean="0">
                <a:latin typeface="Times New Roman" pitchFamily="18" charset="0"/>
                <a:cs typeface="Times New Roman" pitchFamily="18" charset="0"/>
              </a:rPr>
              <a:t>   Στην ελληνική βιβλιογραφία υπάρχουν αναφορές για προγράμματα Ε.Ζ. με θέμα τη «Στοματική υγιεινή», όμως δεν υπάρχουν αναφορές για εφαρμογές της σχολικής </a:t>
            </a:r>
            <a:r>
              <a:rPr lang="el-GR" sz="2700" dirty="0" err="1" smtClean="0">
                <a:latin typeface="Times New Roman" pitchFamily="18" charset="0"/>
                <a:cs typeface="Times New Roman" pitchFamily="18" charset="0"/>
              </a:rPr>
              <a:t>ΕξΑΕ</a:t>
            </a:r>
            <a:r>
              <a:rPr lang="el-GR" sz="2700" dirty="0" smtClean="0">
                <a:latin typeface="Times New Roman" pitchFamily="18" charset="0"/>
                <a:cs typeface="Times New Roman" pitchFamily="18" charset="0"/>
              </a:rPr>
              <a:t> στο μάθημα της Ε.Ζ. με θέμα «Στοματική υγιεινή», αλλά ούτε και πολλές μελέτες για την εισαγωγή πρωτοπόρων διδακτικών παρεμβάσεων στη διδασκαλία του εν λόγω διδακτικού αντικειμένου. Αυτό αποτέλεσε ένα ισχυρό έναυσμα για την επιλογή του συγκεκριμένου θέματος στην παρούσα ΔΕ. Επιπροσθέτως λοιπόν, σκοπός αυτής της μελέτης θα είναι να καλύψει ένα μέρος του ερευνητικού κενού που υπάρχει στην ελληνική βιβλιογραφία και να γίνει μια καινοτόμος παρέμβαση για το διδακτικό αντικείμενο της </a:t>
            </a:r>
            <a:r>
              <a:rPr lang="en-US" sz="2700" dirty="0" smtClean="0">
                <a:latin typeface="Times New Roman" pitchFamily="18" charset="0"/>
                <a:cs typeface="Times New Roman" pitchFamily="18" charset="0"/>
              </a:rPr>
              <a:t>E</a:t>
            </a:r>
            <a:r>
              <a:rPr lang="el-GR" sz="2700" dirty="0" smtClean="0">
                <a:latin typeface="Times New Roman" pitchFamily="18" charset="0"/>
                <a:cs typeface="Times New Roman" pitchFamily="18" charset="0"/>
              </a:rPr>
              <a:t>.Ζ. με θέμα τη «Στοματική υγιεινή».</a:t>
            </a:r>
          </a:p>
          <a:p>
            <a:pPr>
              <a:buNone/>
            </a:pP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8. Αποτελέσματα – Κύρια ευρήματα (2/2)</a:t>
            </a:r>
            <a:endParaRPr lang="el-GR" dirty="0"/>
          </a:p>
        </p:txBody>
      </p:sp>
      <p:sp>
        <p:nvSpPr>
          <p:cNvPr id="3" name="2 - Θέση περιεχομένου"/>
          <p:cNvSpPr>
            <a:spLocks noGrp="1"/>
          </p:cNvSpPr>
          <p:nvPr>
            <p:ph idx="1"/>
          </p:nvPr>
        </p:nvSpPr>
        <p:spPr>
          <a:xfrm>
            <a:off x="0" y="1828800"/>
            <a:ext cx="8991600" cy="4876800"/>
          </a:xfrm>
        </p:spPr>
        <p:txBody>
          <a:bodyPr>
            <a:noAutofit/>
          </a:bodyPr>
          <a:lstStyle/>
          <a:p>
            <a:r>
              <a:rPr lang="el-GR" sz="2100" b="1" i="1" u="sng" dirty="0" smtClean="0">
                <a:latin typeface="Times New Roman" pitchFamily="18" charset="0"/>
                <a:cs typeface="Times New Roman" pitchFamily="18" charset="0"/>
              </a:rPr>
              <a:t>4</a:t>
            </a:r>
            <a:r>
              <a:rPr lang="el-GR" sz="2100" b="1" i="1" u="sng" baseline="30000" dirty="0" smtClean="0">
                <a:latin typeface="Times New Roman" pitchFamily="18" charset="0"/>
                <a:cs typeface="Times New Roman" pitchFamily="18" charset="0"/>
              </a:rPr>
              <a:t>ο</a:t>
            </a:r>
            <a:r>
              <a:rPr lang="el-GR" sz="2100" b="1" i="1" u="sng" dirty="0" smtClean="0">
                <a:latin typeface="Times New Roman" pitchFamily="18" charset="0"/>
                <a:cs typeface="Times New Roman" pitchFamily="18" charset="0"/>
              </a:rPr>
              <a:t> ερευνητικό ερώτημα.</a:t>
            </a:r>
          </a:p>
          <a:p>
            <a:pPr algn="just">
              <a:buNone/>
            </a:pPr>
            <a:r>
              <a:rPr lang="el-GR" sz="2100" dirty="0" smtClean="0">
                <a:latin typeface="Times New Roman" pitchFamily="18" charset="0"/>
                <a:cs typeface="Times New Roman" pitchFamily="18" charset="0"/>
              </a:rPr>
              <a:t>    </a:t>
            </a:r>
            <a:r>
              <a:rPr lang="el-GR" sz="2100" u="sng" dirty="0" smtClean="0">
                <a:latin typeface="Times New Roman" pitchFamily="18" charset="0"/>
                <a:cs typeface="Times New Roman" pitchFamily="18" charset="0"/>
              </a:rPr>
              <a:t>	Απόλυτα σύμφωνος για τη σημαντικότητα της συμπληρωματικής </a:t>
            </a:r>
            <a:r>
              <a:rPr lang="el-GR" sz="2100" u="sng" dirty="0" err="1" smtClean="0">
                <a:latin typeface="Times New Roman" pitchFamily="18" charset="0"/>
                <a:cs typeface="Times New Roman" pitchFamily="18" charset="0"/>
              </a:rPr>
              <a:t>ΕξΑΕ</a:t>
            </a:r>
            <a:r>
              <a:rPr lang="el-GR" sz="2100" u="sng" dirty="0" smtClean="0">
                <a:latin typeface="Times New Roman" pitchFamily="18" charset="0"/>
                <a:cs typeface="Times New Roman" pitchFamily="18" charset="0"/>
              </a:rPr>
              <a:t> </a:t>
            </a:r>
            <a:r>
              <a:rPr lang="el-GR" sz="2100" dirty="0" smtClean="0">
                <a:latin typeface="Times New Roman" pitchFamily="18" charset="0"/>
                <a:cs typeface="Times New Roman" pitchFamily="18" charset="0"/>
              </a:rPr>
              <a:t>ως προς τη βαθύτερη και ουσιαστικότερη κατανόηση των εννοιών του μαθήματος της «Στοματικής υγιεινής», από τους μαθητές,  </a:t>
            </a:r>
            <a:r>
              <a:rPr lang="el-GR" sz="2100" u="sng" dirty="0" smtClean="0">
                <a:latin typeface="Times New Roman" pitchFamily="18" charset="0"/>
                <a:cs typeface="Times New Roman" pitchFamily="18" charset="0"/>
              </a:rPr>
              <a:t>είναι ο κριτής οδοντίατρος.</a:t>
            </a:r>
            <a:endParaRPr lang="el-GR" sz="2100" i="1" u="sng" dirty="0" smtClean="0">
              <a:latin typeface="Times New Roman" pitchFamily="18" charset="0"/>
              <a:cs typeface="Times New Roman" pitchFamily="18" charset="0"/>
            </a:endParaRPr>
          </a:p>
          <a:p>
            <a:r>
              <a:rPr lang="el-GR" sz="2100" b="1" dirty="0" smtClean="0">
                <a:latin typeface="Times New Roman" pitchFamily="18" charset="0"/>
                <a:cs typeface="Times New Roman" pitchFamily="18" charset="0"/>
              </a:rPr>
              <a:t>5</a:t>
            </a:r>
            <a:r>
              <a:rPr lang="el-GR" sz="2100" b="1" i="1" u="sng" baseline="30000" dirty="0" smtClean="0">
                <a:latin typeface="Times New Roman" pitchFamily="18" charset="0"/>
                <a:cs typeface="Times New Roman" pitchFamily="18" charset="0"/>
              </a:rPr>
              <a:t>ο</a:t>
            </a:r>
            <a:r>
              <a:rPr lang="el-GR" sz="2100" b="1" i="1" u="sng" dirty="0" smtClean="0">
                <a:latin typeface="Times New Roman" pitchFamily="18" charset="0"/>
                <a:cs typeface="Times New Roman" pitchFamily="18" charset="0"/>
              </a:rPr>
              <a:t> ερευνητικό ερώτημα.</a:t>
            </a:r>
          </a:p>
          <a:p>
            <a:pPr algn="just">
              <a:buNone/>
            </a:pPr>
            <a:r>
              <a:rPr lang="el-GR" sz="2100" dirty="0" smtClean="0">
                <a:latin typeface="Times New Roman" pitchFamily="18" charset="0"/>
                <a:cs typeface="Times New Roman" pitchFamily="18" charset="0"/>
              </a:rPr>
              <a:t>    </a:t>
            </a:r>
            <a:r>
              <a:rPr lang="el-GR" sz="2100" u="sng" dirty="0" smtClean="0">
                <a:latin typeface="Times New Roman" pitchFamily="18" charset="0"/>
                <a:cs typeface="Times New Roman" pitchFamily="18" charset="0"/>
              </a:rPr>
              <a:t>Το εκπαιδευτικό υλικό δημιουργήθηκε σύμφωνα με τις  προδιαγραφές που πρέπει έχει μια τέτοιου είδους εκπαιδευτική παρέμβαση</a:t>
            </a:r>
            <a:r>
              <a:rPr lang="el-GR" sz="2100" dirty="0" smtClean="0">
                <a:latin typeface="Times New Roman" pitchFamily="18" charset="0"/>
                <a:cs typeface="Times New Roman" pitchFamily="18" charset="0"/>
              </a:rPr>
              <a:t>, τηρεί δηλαδή τις βασικές προϋποθέσεις : α) της μεθοδολογίας της Εξ Αποστάσεως Εκπαίδευσης, β)ενός μαθήματος Στοματικής Υγιεινής, σύμφωνα με τις αρχές της Ε.Ζ και γ) της  Πρωτοβάθμιας Εκπαίδευσης.</a:t>
            </a:r>
            <a:endParaRPr lang="el-GR" sz="2100" i="1" u="sng" dirty="0" smtClean="0">
              <a:latin typeface="Times New Roman" pitchFamily="18" charset="0"/>
              <a:cs typeface="Times New Roman" pitchFamily="18" charset="0"/>
            </a:endParaRPr>
          </a:p>
          <a:p>
            <a:r>
              <a:rPr lang="el-GR" sz="2100" b="1" i="1" u="sng" dirty="0" smtClean="0">
                <a:latin typeface="Times New Roman" pitchFamily="18" charset="0"/>
                <a:cs typeface="Times New Roman" pitchFamily="18" charset="0"/>
              </a:rPr>
              <a:t>6</a:t>
            </a:r>
            <a:r>
              <a:rPr lang="el-GR" sz="2100" b="1" i="1" u="sng" baseline="30000" dirty="0" smtClean="0">
                <a:latin typeface="Times New Roman" pitchFamily="18" charset="0"/>
                <a:cs typeface="Times New Roman" pitchFamily="18" charset="0"/>
              </a:rPr>
              <a:t>ο</a:t>
            </a:r>
            <a:r>
              <a:rPr lang="el-GR" sz="2100" b="1" i="1" u="sng" dirty="0" smtClean="0">
                <a:latin typeface="Times New Roman" pitchFamily="18" charset="0"/>
                <a:cs typeface="Times New Roman" pitchFamily="18" charset="0"/>
              </a:rPr>
              <a:t> ερευνητικό ερώτημα.</a:t>
            </a:r>
          </a:p>
          <a:p>
            <a:pPr algn="just">
              <a:buNone/>
            </a:pPr>
            <a:r>
              <a:rPr lang="el-GR" sz="2100" dirty="0" smtClean="0">
                <a:latin typeface="Times New Roman" pitchFamily="18" charset="0"/>
                <a:cs typeface="Times New Roman" pitchFamily="18" charset="0"/>
              </a:rPr>
              <a:t>    </a:t>
            </a:r>
            <a:r>
              <a:rPr lang="el-GR" sz="2100" u="sng" dirty="0" smtClean="0">
                <a:latin typeface="Times New Roman" pitchFamily="18" charset="0"/>
                <a:cs typeface="Times New Roman" pitchFamily="18" charset="0"/>
              </a:rPr>
              <a:t>Η συμπληρωματική </a:t>
            </a:r>
            <a:r>
              <a:rPr lang="el-GR" sz="2100" u="sng" dirty="0" err="1" smtClean="0">
                <a:latin typeface="Times New Roman" pitchFamily="18" charset="0"/>
                <a:cs typeface="Times New Roman" pitchFamily="18" charset="0"/>
              </a:rPr>
              <a:t>ΕξΑΕ</a:t>
            </a:r>
            <a:r>
              <a:rPr lang="el-GR" sz="2100" u="sng" dirty="0" smtClean="0">
                <a:latin typeface="Times New Roman" pitchFamily="18" charset="0"/>
                <a:cs typeface="Times New Roman" pitchFamily="18" charset="0"/>
              </a:rPr>
              <a:t> συνέβαλλε αναμφισβήτητα στην καλύτερη κατανόηση των εννοιών της Στοματικής Υγιεινής </a:t>
            </a:r>
            <a:r>
              <a:rPr lang="el-GR" sz="2100" dirty="0" smtClean="0">
                <a:latin typeface="Times New Roman" pitchFamily="18" charset="0"/>
                <a:cs typeface="Times New Roman" pitchFamily="18" charset="0"/>
              </a:rPr>
              <a:t>από τους μαθητές σύμφωνα με τη γνώμη της </a:t>
            </a:r>
            <a:r>
              <a:rPr lang="el-GR" sz="2100" u="sng" dirty="0" smtClean="0">
                <a:latin typeface="Times New Roman" pitchFamily="18" charset="0"/>
                <a:cs typeface="Times New Roman" pitchFamily="18" charset="0"/>
              </a:rPr>
              <a:t>ερευνήτριας εκπαιδευτικού</a:t>
            </a:r>
            <a:r>
              <a:rPr lang="el-GR" sz="2100" dirty="0" smtClean="0">
                <a:latin typeface="Times New Roman" pitchFamily="18" charset="0"/>
                <a:cs typeface="Times New Roman" pitchFamily="18" charset="0"/>
              </a:rPr>
              <a:t>. </a:t>
            </a:r>
            <a:endParaRPr lang="el-GR" sz="2100" b="1" i="1" u="sng" dirty="0" smtClean="0">
              <a:latin typeface="Times New Roman" pitchFamily="18" charset="0"/>
              <a:cs typeface="Times New Roman" pitchFamily="18" charset="0"/>
            </a:endParaRPr>
          </a:p>
          <a:p>
            <a:pPr>
              <a:buNone/>
            </a:pPr>
            <a:r>
              <a:rPr lang="el-GR" sz="2100" b="1" i="1" u="sng" dirty="0" smtClean="0">
                <a:latin typeface="Times New Roman" pitchFamily="18" charset="0"/>
                <a:cs typeface="Times New Roman" pitchFamily="18" charset="0"/>
              </a:rPr>
              <a:t>    </a:t>
            </a:r>
            <a:endParaRPr lang="el-GR" sz="21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0"/>
            <a:ext cx="8229600" cy="1143000"/>
          </a:xfrm>
        </p:spPr>
        <p:txBody>
          <a:bodyPr>
            <a:normAutofit/>
          </a:bodyPr>
          <a:lstStyle/>
          <a:p>
            <a:r>
              <a:rPr lang="el-GR" dirty="0" smtClean="0"/>
              <a:t>9. Συμπεράσματα</a:t>
            </a:r>
            <a:endParaRPr lang="el-GR" dirty="0"/>
          </a:p>
        </p:txBody>
      </p:sp>
      <p:sp>
        <p:nvSpPr>
          <p:cNvPr id="3" name="2 - Θέση περιεχομένου"/>
          <p:cNvSpPr>
            <a:spLocks noGrp="1"/>
          </p:cNvSpPr>
          <p:nvPr>
            <p:ph idx="1"/>
          </p:nvPr>
        </p:nvSpPr>
        <p:spPr>
          <a:xfrm>
            <a:off x="0" y="1219200"/>
            <a:ext cx="8991600" cy="5486400"/>
          </a:xfrm>
        </p:spPr>
        <p:txBody>
          <a:bodyPr>
            <a:normAutofit fontScale="85000" lnSpcReduction="20000"/>
          </a:bodyPr>
          <a:lstStyle/>
          <a:p>
            <a:pPr algn="just"/>
            <a:r>
              <a:rPr lang="el-GR" sz="2300" dirty="0" smtClean="0">
                <a:latin typeface="Times New Roman" pitchFamily="18" charset="0"/>
                <a:cs typeface="Times New Roman" pitchFamily="18" charset="0"/>
              </a:rPr>
              <a:t>Ενθουσιασμός μαθητών για το νέο τρόπο διδασκαλίας, μεγάλο ενδιαφέρον για το μάθημα, ουσιαστική εκμάθηση των εννοιών, θετικά μαθησιακά αποτελέσματα.</a:t>
            </a:r>
          </a:p>
          <a:p>
            <a:pPr algn="just"/>
            <a:r>
              <a:rPr lang="el-GR" sz="2300" dirty="0" smtClean="0">
                <a:latin typeface="Times New Roman" pitchFamily="18" charset="0"/>
                <a:cs typeface="Times New Roman" pitchFamily="18" charset="0"/>
              </a:rPr>
              <a:t>Σύμφωνα με τους μαθητές, εύκολο στη χρήση και κατανοητό το εκπαιδευτικό υλικό, σημαντική η </a:t>
            </a:r>
            <a:r>
              <a:rPr lang="el-GR" sz="2300" dirty="0" err="1" smtClean="0">
                <a:latin typeface="Times New Roman" pitchFamily="18" charset="0"/>
                <a:cs typeface="Times New Roman" pitchFamily="18" charset="0"/>
              </a:rPr>
              <a:t>πολυμορφικότητά</a:t>
            </a:r>
            <a:r>
              <a:rPr lang="el-GR" sz="2300" dirty="0" smtClean="0">
                <a:latin typeface="Times New Roman" pitchFamily="18" charset="0"/>
                <a:cs typeface="Times New Roman" pitchFamily="18" charset="0"/>
              </a:rPr>
              <a:t> του για την προσέλκυση τους να ασχοληθούν με αυτό. Γρήγορη και ξεκούραστη η μελέτη. </a:t>
            </a:r>
          </a:p>
          <a:p>
            <a:pPr algn="just"/>
            <a:r>
              <a:rPr lang="el-GR" sz="2300" dirty="0" smtClean="0">
                <a:latin typeface="Times New Roman" pitchFamily="18" charset="0"/>
                <a:cs typeface="Times New Roman" pitchFamily="18" charset="0"/>
              </a:rPr>
              <a:t>Σύμφωνα με τους εκπαιδευτικούς, η χρήση των Η/Υ και του διαδικτύου αποτέλεσε το κλειδί για την ταχεία και κυρίως ευχάριστη εκμάθηση των εννοιών από τους μαθητές.</a:t>
            </a:r>
          </a:p>
          <a:p>
            <a:pPr algn="just"/>
            <a:r>
              <a:rPr lang="el-GR" sz="2300" dirty="0" smtClean="0">
                <a:latin typeface="Times New Roman" pitchFamily="18" charset="0"/>
                <a:cs typeface="Times New Roman" pitchFamily="18" charset="0"/>
              </a:rPr>
              <a:t>Σύμφωνα με τον οδοντίατρο, το </a:t>
            </a:r>
            <a:r>
              <a:rPr lang="en-US" sz="2300" dirty="0" smtClean="0">
                <a:latin typeface="Times New Roman" pitchFamily="18" charset="0"/>
                <a:cs typeface="Times New Roman" pitchFamily="18" charset="0"/>
              </a:rPr>
              <a:t>online </a:t>
            </a:r>
            <a:r>
              <a:rPr lang="el-GR" sz="2300" dirty="0" smtClean="0">
                <a:latin typeface="Times New Roman" pitchFamily="18" charset="0"/>
                <a:cs typeface="Times New Roman" pitchFamily="18" charset="0"/>
              </a:rPr>
              <a:t>εκπαιδευτικό υλικό της πλατφόρμας ήταν άριστα διαμορφωμένο και εξυπηρέτησε τους σκοπούς της έρευνας με αποτέλεσμα το άριστο επίπεδο γνώσεων των μαθητών.</a:t>
            </a:r>
          </a:p>
          <a:p>
            <a:pPr algn="just"/>
            <a:r>
              <a:rPr lang="el-GR" sz="2300" dirty="0" smtClean="0">
                <a:latin typeface="Times New Roman" pitchFamily="18" charset="0"/>
                <a:cs typeface="Times New Roman" pitchFamily="18" charset="0"/>
              </a:rPr>
              <a:t>Το εκπαιδευτικό υλικό τηρούσε τις προϋποθέσεις για μια τέτοιου είδους εκπαιδευτική παρέμβαση και έτσι επετεύχθη η ομαλή πορεία του προγράμματος σύμφωνα και με τα αποτελέσματα της έρευνας.</a:t>
            </a:r>
          </a:p>
          <a:p>
            <a:pPr algn="just"/>
            <a:r>
              <a:rPr lang="el-GR" sz="2300" dirty="0" smtClean="0">
                <a:latin typeface="Times New Roman" pitchFamily="18" charset="0"/>
                <a:cs typeface="Times New Roman" pitchFamily="18" charset="0"/>
              </a:rPr>
              <a:t>Οι στόχοι που τέθηκαν επιτεύχθηκαν σε μεγάλο ποσοστό οπότε αυτό είναι κάτι που μας δίνει ελπίδα για την επιτυχή εφαρμογή του προγράμματος και σε άλλα μαθησιακά αντικείμενα. Φυσικά τα αποτελέσματα της παρούσας έρευνας δεν μπορούν να γενικευθούν αλλά μπορούν να αποτελέσουν το εφαλτήριο για την έναρξη κι άλλων ερευνών με βάση το συγκεκριμένο θεματικό πεδίο. </a:t>
            </a:r>
          </a:p>
          <a:p>
            <a:pPr>
              <a:buNone/>
            </a:pPr>
            <a:endParaRPr lang="el-GR" sz="2000" dirty="0" smtClean="0">
              <a:latin typeface="Times New Roman" pitchFamily="18" charset="0"/>
              <a:cs typeface="Times New Roman" pitchFamily="18" charset="0"/>
            </a:endParaRPr>
          </a:p>
          <a:p>
            <a:endParaRPr lang="el-G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33400"/>
            <a:ext cx="8534400" cy="1143000"/>
          </a:xfrm>
        </p:spPr>
        <p:txBody>
          <a:bodyPr>
            <a:normAutofit fontScale="90000"/>
          </a:bodyPr>
          <a:lstStyle/>
          <a:p>
            <a:r>
              <a:rPr lang="el-GR" dirty="0" smtClean="0"/>
              <a:t>10. Περιορισμοί έρευνας - Προτάσεις</a:t>
            </a:r>
            <a:endParaRPr lang="el-GR" dirty="0"/>
          </a:p>
        </p:txBody>
      </p:sp>
      <p:sp>
        <p:nvSpPr>
          <p:cNvPr id="3" name="2 - Θέση περιεχομένου"/>
          <p:cNvSpPr>
            <a:spLocks noGrp="1"/>
          </p:cNvSpPr>
          <p:nvPr>
            <p:ph idx="1"/>
          </p:nvPr>
        </p:nvSpPr>
        <p:spPr>
          <a:xfrm>
            <a:off x="457200" y="1676400"/>
            <a:ext cx="8229600" cy="4876800"/>
          </a:xfrm>
        </p:spPr>
        <p:txBody>
          <a:bodyPr>
            <a:normAutofit fontScale="92500"/>
          </a:bodyPr>
          <a:lstStyle/>
          <a:p>
            <a:pPr algn="just">
              <a:buNone/>
            </a:pPr>
            <a:r>
              <a:rPr lang="el-GR" sz="2400" b="1" dirty="0" smtClean="0">
                <a:latin typeface="Times New Roman" pitchFamily="18" charset="0"/>
                <a:cs typeface="Times New Roman" pitchFamily="18" charset="0"/>
              </a:rPr>
              <a:t>    </a:t>
            </a:r>
            <a:r>
              <a:rPr lang="el-GR" sz="2400" b="1" u="sng" dirty="0" smtClean="0">
                <a:latin typeface="Times New Roman" pitchFamily="18" charset="0"/>
                <a:cs typeface="Times New Roman" pitchFamily="18" charset="0"/>
              </a:rPr>
              <a:t>Περιορισμοί </a:t>
            </a:r>
            <a:r>
              <a:rPr lang="el-GR" sz="2400" dirty="0" smtClean="0">
                <a:latin typeface="Times New Roman" pitchFamily="18" charset="0"/>
                <a:cs typeface="Times New Roman" pitchFamily="18" charset="0"/>
              </a:rPr>
              <a:t>: χρόνος, έλλειψη μέσων τεχνολογίας (Η/Υ) από τους μαθητές, μικρό δείγμα έρευνας, δυσκολία γενίκευσης των αποτελεσμάτων.</a:t>
            </a:r>
            <a:endParaRPr lang="el-GR" sz="2400" b="1" u="sng" dirty="0" smtClean="0">
              <a:latin typeface="Times New Roman" pitchFamily="18" charset="0"/>
              <a:cs typeface="Times New Roman" pitchFamily="18" charset="0"/>
            </a:endParaRPr>
          </a:p>
          <a:p>
            <a:pPr algn="just">
              <a:buNone/>
            </a:pPr>
            <a:r>
              <a:rPr lang="el-GR" sz="2400" b="1" dirty="0" smtClean="0">
                <a:latin typeface="Times New Roman" pitchFamily="18" charset="0"/>
                <a:cs typeface="Times New Roman" pitchFamily="18" charset="0"/>
              </a:rPr>
              <a:t>    </a:t>
            </a:r>
            <a:r>
              <a:rPr lang="el-GR" sz="2400" b="1" u="sng" dirty="0" smtClean="0">
                <a:latin typeface="Times New Roman" pitchFamily="18" charset="0"/>
                <a:cs typeface="Times New Roman" pitchFamily="18" charset="0"/>
              </a:rPr>
              <a:t>Προτάσεις</a:t>
            </a:r>
            <a:endParaRPr lang="en-US" sz="2400" b="1" u="sng" dirty="0" smtClean="0">
              <a:latin typeface="Times New Roman" pitchFamily="18" charset="0"/>
              <a:cs typeface="Times New Roman" pitchFamily="18" charset="0"/>
            </a:endParaRPr>
          </a:p>
          <a:p>
            <a:pPr algn="just"/>
            <a:r>
              <a:rPr lang="el-GR" sz="2400" dirty="0" smtClean="0">
                <a:latin typeface="Times New Roman" pitchFamily="18" charset="0"/>
                <a:cs typeface="Times New Roman" pitchFamily="18" charset="0"/>
              </a:rPr>
              <a:t>Να εφαρμοστεί πιλοτικά η σχολική </a:t>
            </a:r>
            <a:r>
              <a:rPr lang="el-GR" sz="2400" dirty="0" err="1" smtClean="0">
                <a:latin typeface="Times New Roman" pitchFamily="18" charset="0"/>
                <a:cs typeface="Times New Roman" pitchFamily="18" charset="0"/>
              </a:rPr>
              <a:t>ΕξΑΕ</a:t>
            </a:r>
            <a:r>
              <a:rPr lang="el-GR" sz="2400" dirty="0" smtClean="0">
                <a:latin typeface="Times New Roman" pitchFamily="18" charset="0"/>
                <a:cs typeface="Times New Roman" pitchFamily="18" charset="0"/>
              </a:rPr>
              <a:t> με θέμα τη Στοματική Υγιεινή, σε μαθητές Β΄ Δημοτικού, σε έναν ορισμένο αριθμό σχολείων της χώρας μας για ένα ολόκληρο σχολικό έτος. </a:t>
            </a:r>
          </a:p>
          <a:p>
            <a:pPr algn="just"/>
            <a:r>
              <a:rPr lang="el-GR" sz="2400" dirty="0" smtClean="0">
                <a:latin typeface="Times New Roman" pitchFamily="18" charset="0"/>
                <a:cs typeface="Times New Roman" pitchFamily="18" charset="0"/>
              </a:rPr>
              <a:t>Η πιλοτική εφαρμογή της σχολικής </a:t>
            </a:r>
            <a:r>
              <a:rPr lang="el-GR" sz="2400" dirty="0" err="1" smtClean="0">
                <a:latin typeface="Times New Roman" pitchFamily="18" charset="0"/>
                <a:cs typeface="Times New Roman" pitchFamily="18" charset="0"/>
              </a:rPr>
              <a:t>ΕξΑΕ</a:t>
            </a:r>
            <a:r>
              <a:rPr lang="el-GR" sz="2400" dirty="0" smtClean="0">
                <a:latin typeface="Times New Roman" pitchFamily="18" charset="0"/>
                <a:cs typeface="Times New Roman" pitchFamily="18" charset="0"/>
              </a:rPr>
              <a:t> σε κάποιο από τα βασικά μαθήματα του ωρολογίου προγράμματος, σε συγκεκριμένη τάξη, σε έναν ορισμένο αριθμό σχολείων της χώρας μας, για ένα μέρος ή για ολόκληρο το σχολικό έτος. (Ένα μέρος της ιδέας αυτής πρότειναν και οι ίδιοι οι μαθητές να πραγματοποιηθεί κατά το επόμενο σχολικό έτος. )</a:t>
            </a:r>
            <a:endParaRPr lang="el-GR"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295400" y="1752600"/>
            <a:ext cx="7632848" cy="584775"/>
          </a:xfrm>
          <a:prstGeom prst="rect">
            <a:avLst/>
          </a:prstGeom>
        </p:spPr>
        <p:txBody>
          <a:bodyPr wrap="square">
            <a:spAutoFit/>
          </a:bodyPr>
          <a:lstStyle/>
          <a:p>
            <a:r>
              <a:rPr lang="el-GR" sz="3200" b="1" dirty="0">
                <a:solidFill>
                  <a:schemeClr val="accent1">
                    <a:lumMod val="75000"/>
                  </a:schemeClr>
                </a:solidFill>
                <a:latin typeface="Times New Roman" pitchFamily="18" charset="0"/>
                <a:cs typeface="Times New Roman" pitchFamily="18" charset="0"/>
              </a:rPr>
              <a:t>Σας ευχαριστώ για την προσοχή σας</a:t>
            </a:r>
          </a:p>
        </p:txBody>
      </p:sp>
      <p:pic>
        <p:nvPicPr>
          <p:cNvPr id="6" name="5 - Εικόνα" descr="emotions telikh morfh.JPG"/>
          <p:cNvPicPr>
            <a:picLocks noChangeAspect="1"/>
          </p:cNvPicPr>
          <p:nvPr/>
        </p:nvPicPr>
        <p:blipFill>
          <a:blip r:embed="rId2" cstate="print"/>
          <a:stretch>
            <a:fillRect/>
          </a:stretch>
        </p:blipFill>
        <p:spPr>
          <a:xfrm>
            <a:off x="1905000" y="2667000"/>
            <a:ext cx="5298094" cy="36576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3. Ερευνητικά ερωτήματα (1/3)</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1.</a:t>
            </a:r>
            <a:r>
              <a:rPr lang="el-GR" dirty="0" smtClean="0">
                <a:latin typeface="Times New Roman" pitchFamily="18" charset="0"/>
                <a:cs typeface="Times New Roman" pitchFamily="18" charset="0"/>
              </a:rPr>
              <a:t>	Πώς συμβάλει η συμπληρωματική </a:t>
            </a:r>
            <a:r>
              <a:rPr lang="el-GR" dirty="0" err="1" smtClean="0">
                <a:latin typeface="Times New Roman" pitchFamily="18" charset="0"/>
                <a:cs typeface="Times New Roman" pitchFamily="18" charset="0"/>
              </a:rPr>
              <a:t>ΕξΑΕ</a:t>
            </a:r>
            <a:r>
              <a:rPr lang="el-GR" dirty="0" smtClean="0">
                <a:latin typeface="Times New Roman" pitchFamily="18" charset="0"/>
                <a:cs typeface="Times New Roman" pitchFamily="18" charset="0"/>
              </a:rPr>
              <a:t> στην βαθύτερη και ουσιαστικότερη κατανόηση των εννοιών του μαθήματος της Ευέλικτης Ζώνης με θέμα «Στοματική υγιεινή», από τους μαθητές,  σύμφωνα με τα μαθησιακά τους αποτελέσματα μετά την εφαρμογή του προγράμματος; </a:t>
            </a:r>
          </a:p>
          <a:p>
            <a:r>
              <a:rPr lang="el-GR" dirty="0" smtClean="0">
                <a:latin typeface="Times New Roman" pitchFamily="18" charset="0"/>
                <a:cs typeface="Times New Roman" pitchFamily="18" charset="0"/>
              </a:rPr>
              <a:t>2.	Πώς συμβάλει η συμπληρωματική </a:t>
            </a:r>
            <a:r>
              <a:rPr lang="el-GR" dirty="0" err="1" smtClean="0">
                <a:latin typeface="Times New Roman" pitchFamily="18" charset="0"/>
                <a:cs typeface="Times New Roman" pitchFamily="18" charset="0"/>
              </a:rPr>
              <a:t>ΕξΑΕ</a:t>
            </a:r>
            <a:r>
              <a:rPr lang="el-GR" dirty="0" smtClean="0">
                <a:latin typeface="Times New Roman" pitchFamily="18" charset="0"/>
                <a:cs typeface="Times New Roman" pitchFamily="18" charset="0"/>
              </a:rPr>
              <a:t> στην βαθύτερη και ουσιαστικότερη κατανόηση των εννοιών του μαθήματος της Ευέλικτης Ζώνης με θέμα «Στοματική υγιεινή»,  από τους μαθητές, σύμφωνα με τη γνώμη των μαθητών στους  οποίους εφαρμόστηκε το πρόγραμμα;</a:t>
            </a:r>
          </a:p>
          <a:p>
            <a:pPr>
              <a:buNone/>
            </a:pP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3. Ερευνητικά ερωτήματα (2/3)</a:t>
            </a:r>
            <a:endParaRPr lang="el-GR" dirty="0"/>
          </a:p>
        </p:txBody>
      </p:sp>
      <p:sp>
        <p:nvSpPr>
          <p:cNvPr id="3" name="2 - Θέση περιεχομένου"/>
          <p:cNvSpPr>
            <a:spLocks noGrp="1"/>
          </p:cNvSpPr>
          <p:nvPr>
            <p:ph idx="1"/>
          </p:nvPr>
        </p:nvSpPr>
        <p:spPr/>
        <p:txBody>
          <a:bodyPr>
            <a:normAutofit/>
          </a:bodyPr>
          <a:lstStyle/>
          <a:p>
            <a:r>
              <a:rPr lang="el-GR" dirty="0" smtClean="0"/>
              <a:t> 3.	</a:t>
            </a:r>
            <a:r>
              <a:rPr lang="el-GR" dirty="0" smtClean="0">
                <a:latin typeface="Times New Roman" pitchFamily="18" charset="0"/>
                <a:cs typeface="Times New Roman" pitchFamily="18" charset="0"/>
              </a:rPr>
              <a:t>  Πώς συμβάλει η συμπληρωματική </a:t>
            </a:r>
            <a:r>
              <a:rPr lang="el-GR" dirty="0" err="1" smtClean="0">
                <a:latin typeface="Times New Roman" pitchFamily="18" charset="0"/>
                <a:cs typeface="Times New Roman" pitchFamily="18" charset="0"/>
              </a:rPr>
              <a:t>ΕξΑΕ</a:t>
            </a:r>
            <a:r>
              <a:rPr lang="el-GR" dirty="0" smtClean="0">
                <a:latin typeface="Times New Roman" pitchFamily="18" charset="0"/>
                <a:cs typeface="Times New Roman" pitchFamily="18" charset="0"/>
              </a:rPr>
              <a:t> στην βαθύτερη και ουσιαστικότερη κατανόηση των εννοιών του μαθήματος της Ευέλικτης Ζώνης με θέμα «Στοματική υγιεινή»,  από τους μαθητές, σύμφωνα με τη γνώμη των κριτών – εκπαιδευτικών ;</a:t>
            </a:r>
          </a:p>
          <a:p>
            <a:r>
              <a:rPr lang="el-GR" dirty="0" smtClean="0">
                <a:latin typeface="Times New Roman" pitchFamily="18" charset="0"/>
                <a:cs typeface="Times New Roman" pitchFamily="18" charset="0"/>
              </a:rPr>
              <a:t>4.         Πώς συμβάλει η συμπληρωματική </a:t>
            </a:r>
            <a:r>
              <a:rPr lang="el-GR" dirty="0" err="1" smtClean="0">
                <a:latin typeface="Times New Roman" pitchFamily="18" charset="0"/>
                <a:cs typeface="Times New Roman" pitchFamily="18" charset="0"/>
              </a:rPr>
              <a:t>ΕξΑΕ</a:t>
            </a:r>
            <a:r>
              <a:rPr lang="el-GR" dirty="0" smtClean="0">
                <a:latin typeface="Times New Roman" pitchFamily="18" charset="0"/>
                <a:cs typeface="Times New Roman" pitchFamily="18" charset="0"/>
              </a:rPr>
              <a:t> στην βαθύτερη και ουσιαστικότερη κατανόηση των εννοιών του μαθήματος της Ευέλικτης Ζώνης με θέμα «Στοματική υγιεινή»,  από τους μαθητές, σύμφωνα με την άποψη του κριτή - οδοντίατρου ;</a:t>
            </a:r>
          </a:p>
          <a:p>
            <a:pPr>
              <a:buNone/>
            </a:pP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3. Ερευνητικά ερωτήματα (3/3)</a:t>
            </a:r>
            <a:endParaRPr lang="el-GR" dirty="0"/>
          </a:p>
        </p:txBody>
      </p:sp>
      <p:sp>
        <p:nvSpPr>
          <p:cNvPr id="3" name="2 - Θέση περιεχομένου"/>
          <p:cNvSpPr>
            <a:spLocks noGrp="1"/>
          </p:cNvSpPr>
          <p:nvPr>
            <p:ph idx="1"/>
          </p:nvPr>
        </p:nvSpPr>
        <p:spPr/>
        <p:txBody>
          <a:bodyPr/>
          <a:lstStyle/>
          <a:p>
            <a:r>
              <a:rPr lang="el-GR" dirty="0" smtClean="0"/>
              <a:t>5.	</a:t>
            </a:r>
            <a:r>
              <a:rPr lang="el-GR" dirty="0" smtClean="0">
                <a:latin typeface="Times New Roman" pitchFamily="18" charset="0"/>
                <a:cs typeface="Times New Roman" pitchFamily="18" charset="0"/>
              </a:rPr>
              <a:t>Ποιες είναι οι προδιαγραφές σύμφωνα με τις οποίες πρέπει να δημιουργηθεί το εκπαιδευτικό υλικό για μια τέτοιου είδους εκπαιδευτική παρέμβαση;</a:t>
            </a:r>
          </a:p>
          <a:p>
            <a:r>
              <a:rPr lang="el-GR" dirty="0" smtClean="0">
                <a:latin typeface="Times New Roman" pitchFamily="18" charset="0"/>
                <a:cs typeface="Times New Roman" pitchFamily="18" charset="0"/>
              </a:rPr>
              <a:t>6.       Πώς συμβάλει η συμπληρωματική </a:t>
            </a:r>
            <a:r>
              <a:rPr lang="el-GR" dirty="0" err="1" smtClean="0">
                <a:latin typeface="Times New Roman" pitchFamily="18" charset="0"/>
                <a:cs typeface="Times New Roman" pitchFamily="18" charset="0"/>
              </a:rPr>
              <a:t>ΕξΑΕ</a:t>
            </a:r>
            <a:r>
              <a:rPr lang="el-GR" dirty="0" smtClean="0">
                <a:latin typeface="Times New Roman" pitchFamily="18" charset="0"/>
                <a:cs typeface="Times New Roman" pitchFamily="18" charset="0"/>
              </a:rPr>
              <a:t> στην βαθύτερη και ουσιαστικότερη κατανόηση των εννοιών του μαθήματος της Ευέλικτης Ζώνης με θέμα «Στοματική υγιεινή»,  από τους μαθητές, σύμφωνα με τη γνώμη της ερευνήτριας – εκπαιδευτικού της τάξης;</a:t>
            </a:r>
          </a:p>
          <a:p>
            <a:pPr>
              <a:buNone/>
            </a:pP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4. Δομή εργασίας</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latin typeface="Times New Roman" pitchFamily="18" charset="0"/>
                <a:cs typeface="Times New Roman" pitchFamily="18" charset="0"/>
              </a:rPr>
              <a:t>1. Σκοπός εργασίας</a:t>
            </a:r>
          </a:p>
          <a:p>
            <a:r>
              <a:rPr lang="el-GR" dirty="0" smtClean="0">
                <a:latin typeface="Times New Roman" pitchFamily="18" charset="0"/>
                <a:cs typeface="Times New Roman" pitchFamily="18" charset="0"/>
              </a:rPr>
              <a:t>2. Συνεισφορά της διπλωματικής</a:t>
            </a:r>
          </a:p>
          <a:p>
            <a:r>
              <a:rPr lang="el-GR" dirty="0" smtClean="0">
                <a:latin typeface="Times New Roman" pitchFamily="18" charset="0"/>
                <a:cs typeface="Times New Roman" pitchFamily="18" charset="0"/>
              </a:rPr>
              <a:t>3. Ερευνητικά ερωτήματα</a:t>
            </a:r>
          </a:p>
          <a:p>
            <a:r>
              <a:rPr lang="el-GR" dirty="0" smtClean="0">
                <a:solidFill>
                  <a:schemeClr val="tx2"/>
                </a:solidFill>
                <a:latin typeface="Times New Roman" pitchFamily="18" charset="0"/>
                <a:cs typeface="Times New Roman" pitchFamily="18" charset="0"/>
              </a:rPr>
              <a:t>4. Δομή εργασίας</a:t>
            </a:r>
          </a:p>
          <a:p>
            <a:r>
              <a:rPr lang="el-GR" dirty="0" smtClean="0">
                <a:latin typeface="Times New Roman" pitchFamily="18" charset="0"/>
                <a:cs typeface="Times New Roman" pitchFamily="18" charset="0"/>
              </a:rPr>
              <a:t>5. Θεωρητικό πλαίσιο</a:t>
            </a:r>
          </a:p>
          <a:p>
            <a:r>
              <a:rPr lang="el-GR" dirty="0" smtClean="0">
                <a:latin typeface="Times New Roman" pitchFamily="18" charset="0"/>
                <a:cs typeface="Times New Roman" pitchFamily="18" charset="0"/>
              </a:rPr>
              <a:t>6. Παραγόμενο εκπαιδευτικό υλικό</a:t>
            </a:r>
          </a:p>
          <a:p>
            <a:r>
              <a:rPr lang="el-GR" dirty="0" smtClean="0">
                <a:latin typeface="Times New Roman" pitchFamily="18" charset="0"/>
                <a:cs typeface="Times New Roman" pitchFamily="18" charset="0"/>
              </a:rPr>
              <a:t>7. Μεθοδολογία, δείγμα έρευνας, ερευνητικά εργαλεία, εγκυρότητα και αξιοπιστία</a:t>
            </a:r>
          </a:p>
          <a:p>
            <a:r>
              <a:rPr lang="el-GR" dirty="0" smtClean="0">
                <a:latin typeface="Times New Roman" pitchFamily="18" charset="0"/>
                <a:cs typeface="Times New Roman" pitchFamily="18" charset="0"/>
              </a:rPr>
              <a:t>8. Αποτελέσματα  - Κύρια ευρήματα της έρευνας</a:t>
            </a:r>
          </a:p>
          <a:p>
            <a:r>
              <a:rPr lang="el-GR" dirty="0" smtClean="0">
                <a:latin typeface="Times New Roman" pitchFamily="18" charset="0"/>
                <a:cs typeface="Times New Roman" pitchFamily="18" charset="0"/>
              </a:rPr>
              <a:t>9. Συμπεράσματα</a:t>
            </a:r>
          </a:p>
          <a:p>
            <a:r>
              <a:rPr lang="el-GR" dirty="0" smtClean="0">
                <a:latin typeface="Times New Roman" pitchFamily="18" charset="0"/>
                <a:cs typeface="Times New Roman" pitchFamily="18" charset="0"/>
              </a:rPr>
              <a:t>10. Περιορισμοί έρευνας - Προτάσεις</a:t>
            </a:r>
            <a:endParaRPr lang="el-G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5. Θεωρητικό πλαίσιο (1/5)</a:t>
            </a:r>
            <a:endParaRPr lang="el-GR" dirty="0"/>
          </a:p>
        </p:txBody>
      </p:sp>
      <p:sp>
        <p:nvSpPr>
          <p:cNvPr id="3" name="2 - Θέση περιεχομένου"/>
          <p:cNvSpPr>
            <a:spLocks noGrp="1"/>
          </p:cNvSpPr>
          <p:nvPr>
            <p:ph idx="1"/>
          </p:nvPr>
        </p:nvSpPr>
        <p:spPr>
          <a:xfrm>
            <a:off x="457200" y="1935480"/>
            <a:ext cx="8382000" cy="4389120"/>
          </a:xfrm>
        </p:spPr>
        <p:txBody>
          <a:bodyPr>
            <a:normAutofit fontScale="55000" lnSpcReduction="20000"/>
          </a:bodyPr>
          <a:lstStyle/>
          <a:p>
            <a:pPr algn="just"/>
            <a:r>
              <a:rPr lang="el-GR" sz="3800" u="sng" dirty="0" smtClean="0">
                <a:latin typeface="Times New Roman" pitchFamily="18" charset="0"/>
                <a:cs typeface="Times New Roman" pitchFamily="18" charset="0"/>
              </a:rPr>
              <a:t>Ε</a:t>
            </a:r>
            <a:r>
              <a:rPr lang="el-GR" sz="3800" b="1" u="sng" dirty="0" smtClean="0">
                <a:latin typeface="Times New Roman" pitchFamily="18" charset="0"/>
                <a:cs typeface="Times New Roman" pitchFamily="18" charset="0"/>
              </a:rPr>
              <a:t>ξ αποστάσεως εκπαίδευση</a:t>
            </a:r>
            <a:r>
              <a:rPr lang="el-GR" sz="3800" b="1" dirty="0" smtClean="0">
                <a:latin typeface="Times New Roman" pitchFamily="18" charset="0"/>
                <a:cs typeface="Times New Roman" pitchFamily="18" charset="0"/>
              </a:rPr>
              <a:t> </a:t>
            </a:r>
            <a:r>
              <a:rPr lang="el-GR" sz="3800" dirty="0" smtClean="0">
                <a:latin typeface="Times New Roman" pitchFamily="18" charset="0"/>
                <a:cs typeface="Times New Roman" pitchFamily="18" charset="0"/>
              </a:rPr>
              <a:t>ορίζεται ως επίσημη εκπαίδευση στην οποία οι ομάδες μαθητών διαχωρίζονται μέσω φυσικής απόστασης και στην οποία τα </a:t>
            </a:r>
            <a:r>
              <a:rPr lang="el-GR" sz="3800" dirty="0" err="1" smtClean="0">
                <a:latin typeface="Times New Roman" pitchFamily="18" charset="0"/>
                <a:cs typeface="Times New Roman" pitchFamily="18" charset="0"/>
              </a:rPr>
              <a:t>διαδραστικά</a:t>
            </a:r>
            <a:r>
              <a:rPr lang="el-GR" sz="3800" dirty="0" smtClean="0">
                <a:latin typeface="Times New Roman" pitchFamily="18" charset="0"/>
                <a:cs typeface="Times New Roman" pitchFamily="18" charset="0"/>
              </a:rPr>
              <a:t> τηλεπικοινωνιακά συστήματα χρησιμοποιούνται για την ένωση μαθητών και εκπαιδευτών (</a:t>
            </a:r>
            <a:r>
              <a:rPr lang="el-GR" sz="3800" dirty="0" err="1" smtClean="0">
                <a:latin typeface="Times New Roman" pitchFamily="18" charset="0"/>
                <a:cs typeface="Times New Roman" pitchFamily="18" charset="0"/>
              </a:rPr>
              <a:t>Simonson</a:t>
            </a:r>
            <a:r>
              <a:rPr lang="el-GR" sz="3800" dirty="0" smtClean="0">
                <a:latin typeface="Times New Roman" pitchFamily="18" charset="0"/>
                <a:cs typeface="Times New Roman" pitchFamily="18" charset="0"/>
              </a:rPr>
              <a:t>, 2003). </a:t>
            </a:r>
          </a:p>
          <a:p>
            <a:pPr algn="just"/>
            <a:r>
              <a:rPr lang="el-GR" sz="3800" b="1" u="sng" dirty="0" smtClean="0">
                <a:latin typeface="Times New Roman" pitchFamily="18" charset="0"/>
                <a:cs typeface="Times New Roman" pitchFamily="18" charset="0"/>
              </a:rPr>
              <a:t>Συμπληρωματική εξ αποστάσεως σχολική εκπαίδευση</a:t>
            </a:r>
            <a:r>
              <a:rPr lang="el-GR" sz="3800" dirty="0" smtClean="0">
                <a:latin typeface="Times New Roman" pitchFamily="18" charset="0"/>
                <a:cs typeface="Times New Roman" pitchFamily="18" charset="0"/>
              </a:rPr>
              <a:t>, πρόκειται για μια εκπαιδευτική διαδικασία η οποία αναπτύσσεται και τίθεται σε εφαρμογή παράλληλα με τη συμβατική εκπαίδευση και οι συμμετέχοντες σε αυτήν είναι μαθητές του παραδοσιακού σχολείου ενώ ταυτόχρονα επιλέγουν να παρακολουθήσουν από απόσταση κάποιες επιπλέον σειρές μαθημάτων που είτε προσφέρονται στοιχειωδώς στο σχολείο τους είτε απουσιάζουν πλήρως από το σχολικό πρόγραμμα σπουδών. Επίσης παρέχεται η δυνατότητα σε μαθητές που για διάφορους λόγους δεν κατάφεραν να παρακολουθήσουν κάποια μαθήματα ή έχουν κενά σε κάποιες ενότητες να καλύψουν τις εκπαιδευτικές τους ανάγκες (</a:t>
            </a:r>
            <a:r>
              <a:rPr lang="el-GR" sz="3800" dirty="0" err="1" smtClean="0">
                <a:latin typeface="Times New Roman" pitchFamily="18" charset="0"/>
                <a:cs typeface="Times New Roman" pitchFamily="18" charset="0"/>
              </a:rPr>
              <a:t>Βασάλα</a:t>
            </a:r>
            <a:r>
              <a:rPr lang="el-GR" sz="3800" dirty="0" smtClean="0">
                <a:latin typeface="Times New Roman" pitchFamily="18" charset="0"/>
                <a:cs typeface="Times New Roman" pitchFamily="18" charset="0"/>
              </a:rPr>
              <a:t>, 2005). </a:t>
            </a:r>
          </a:p>
          <a:p>
            <a:pPr algn="just"/>
            <a:endParaRPr lang="el-GR"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04800"/>
            <a:ext cx="8229600" cy="1143000"/>
          </a:xfrm>
        </p:spPr>
        <p:txBody>
          <a:bodyPr/>
          <a:lstStyle/>
          <a:p>
            <a:r>
              <a:rPr lang="el-GR" dirty="0" smtClean="0"/>
              <a:t>5. Θεωρητικό πλαίσιο (2/5)</a:t>
            </a:r>
            <a:endParaRPr lang="el-GR" dirty="0"/>
          </a:p>
        </p:txBody>
      </p:sp>
      <p:graphicFrame>
        <p:nvGraphicFramePr>
          <p:cNvPr id="5" name="4 - Θέση περιεχομένου"/>
          <p:cNvGraphicFramePr>
            <a:graphicFrameLocks noGrp="1"/>
          </p:cNvGraphicFramePr>
          <p:nvPr>
            <p:ph idx="1"/>
          </p:nvPr>
        </p:nvGraphicFramePr>
        <p:xfrm>
          <a:off x="228600" y="1524001"/>
          <a:ext cx="86868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35175</TotalTime>
  <Words>2385</Words>
  <Application>Microsoft Office PowerPoint</Application>
  <PresentationFormat>Προβολή στην οθόνη (4:3)</PresentationFormat>
  <Paragraphs>186</Paragraphs>
  <Slides>33</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Ροή</vt:lpstr>
      <vt:lpstr>Διαφάνεια 1</vt:lpstr>
      <vt:lpstr>1. Σκοπός</vt:lpstr>
      <vt:lpstr>2. Συνεισφορά της διπλωματικής </vt:lpstr>
      <vt:lpstr>3. Ερευνητικά ερωτήματα (1/3)</vt:lpstr>
      <vt:lpstr>3. Ερευνητικά ερωτήματα (2/3)</vt:lpstr>
      <vt:lpstr>3. Ερευνητικά ερωτήματα (3/3)</vt:lpstr>
      <vt:lpstr>4. Δομή εργασίας</vt:lpstr>
      <vt:lpstr>5. Θεωρητικό πλαίσιο (1/5)</vt:lpstr>
      <vt:lpstr>5. Θεωρητικό πλαίσιο (2/5)</vt:lpstr>
      <vt:lpstr>5. Θεωρητικό πλαίσιο (3/5)</vt:lpstr>
      <vt:lpstr>5. Θεωρητικό πλαίσιο (4/5)</vt:lpstr>
      <vt:lpstr>5. Θεωρητικό πλαίσιο (5/5)</vt:lpstr>
      <vt:lpstr>6. Παραγόμενο εκπαιδευτικό υλικό (1/12)</vt:lpstr>
      <vt:lpstr>6. Παραγόμενο εκπαιδευτικό υλικό (2/12)</vt:lpstr>
      <vt:lpstr>6. Παραγόμενο εκπαιδευτικό υλικό (3/12)</vt:lpstr>
      <vt:lpstr>6. Παραγόμενο εκπαιδευτικό υλικό (4/12)</vt:lpstr>
      <vt:lpstr>6. Παραγόμενο εκπαιδευτικό υλικό (5/12)</vt:lpstr>
      <vt:lpstr>6. Παραγόμενο εκπαιδευτικό υλικό (6/12)</vt:lpstr>
      <vt:lpstr>6. Παραγόμενο εκπαιδευτικό υλικό (7/12)</vt:lpstr>
      <vt:lpstr>6. Παραγόμενο εκπαιδευτικό υλικό (8/12)</vt:lpstr>
      <vt:lpstr>6. Παραγόμενο εκπαιδευτικό υλικό (9/12)</vt:lpstr>
      <vt:lpstr>6. Παραγόμενο εκπαιδευτικό υλικό (10/12)</vt:lpstr>
      <vt:lpstr>6. Παραγόμενο εκπαιδευτικό υλικό (11/12)</vt:lpstr>
      <vt:lpstr>6. Παραγόμενο εκπαιδευτικό υλικό (12/12)</vt:lpstr>
      <vt:lpstr>7. Μεθοδολογία και δείγμα έρευνας (1/4)</vt:lpstr>
      <vt:lpstr>7. Μεθοδολογία και δείγμα έρευνας (2/4)</vt:lpstr>
      <vt:lpstr>7. Ερευνητικά εργαλεία (3/4)</vt:lpstr>
      <vt:lpstr>7. Εγκυρότητα και αξιοπιστία (4/4)</vt:lpstr>
      <vt:lpstr>8. Αποτελέσματα – Κύρια ευρήματα (1/2)</vt:lpstr>
      <vt:lpstr>8. Αποτελέσματα – Κύρια ευρήματα (2/2)</vt:lpstr>
      <vt:lpstr>9. Συμπεράσματα</vt:lpstr>
      <vt:lpstr>10. Περιορισμοί έρευνας - Προτάσεις</vt:lpstr>
      <vt:lpstr>Διαφάνεια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Win7user</dc:creator>
  <cp:lastModifiedBy>Win7user</cp:lastModifiedBy>
  <cp:revision>40</cp:revision>
  <dcterms:created xsi:type="dcterms:W3CDTF">2019-09-14T05:18:38Z</dcterms:created>
  <dcterms:modified xsi:type="dcterms:W3CDTF">2019-12-07T10:44:08Z</dcterms:modified>
</cp:coreProperties>
</file>